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418" r:id="rId2"/>
    <p:sldId id="419" r:id="rId3"/>
    <p:sldId id="449" r:id="rId4"/>
    <p:sldId id="475" r:id="rId5"/>
    <p:sldId id="505" r:id="rId6"/>
    <p:sldId id="447" r:id="rId7"/>
    <p:sldId id="437" r:id="rId8"/>
    <p:sldId id="438" r:id="rId9"/>
    <p:sldId id="452" r:id="rId10"/>
    <p:sldId id="453" r:id="rId11"/>
    <p:sldId id="497" r:id="rId12"/>
    <p:sldId id="498" r:id="rId13"/>
    <p:sldId id="501" r:id="rId14"/>
    <p:sldId id="499" r:id="rId15"/>
    <p:sldId id="439" r:id="rId16"/>
    <p:sldId id="482" r:id="rId17"/>
    <p:sldId id="440" r:id="rId18"/>
    <p:sldId id="441" r:id="rId19"/>
    <p:sldId id="483" r:id="rId20"/>
    <p:sldId id="484" r:id="rId21"/>
    <p:sldId id="503" r:id="rId22"/>
    <p:sldId id="443" r:id="rId23"/>
    <p:sldId id="444" r:id="rId24"/>
    <p:sldId id="504" r:id="rId25"/>
    <p:sldId id="450" r:id="rId26"/>
    <p:sldId id="496" r:id="rId27"/>
    <p:sldId id="451" r:id="rId28"/>
    <p:sldId id="485" r:id="rId29"/>
    <p:sldId id="486" r:id="rId30"/>
    <p:sldId id="487" r:id="rId31"/>
    <p:sldId id="489" r:id="rId32"/>
    <p:sldId id="491" r:id="rId33"/>
    <p:sldId id="490" r:id="rId34"/>
    <p:sldId id="492" r:id="rId35"/>
    <p:sldId id="493" r:id="rId36"/>
    <p:sldId id="465" r:id="rId37"/>
    <p:sldId id="479" r:id="rId38"/>
    <p:sldId id="480" r:id="rId39"/>
    <p:sldId id="445" r:id="rId40"/>
    <p:sldId id="495" r:id="rId41"/>
    <p:sldId id="446" r:id="rId42"/>
    <p:sldId id="462" r:id="rId43"/>
    <p:sldId id="502" r:id="rId44"/>
    <p:sldId id="508" r:id="rId45"/>
    <p:sldId id="506" r:id="rId46"/>
    <p:sldId id="509" r:id="rId47"/>
    <p:sldId id="510" r:id="rId48"/>
    <p:sldId id="435" r:id="rId49"/>
    <p:sldId id="463" r:id="rId50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54061"/>
    <a:srgbClr val="000000"/>
    <a:srgbClr val="D02A31"/>
    <a:srgbClr val="EBF1DE"/>
    <a:srgbClr val="E8F0F9"/>
    <a:srgbClr val="F1E1EE"/>
    <a:srgbClr val="84B84B"/>
    <a:srgbClr val="FDFFFB"/>
    <a:srgbClr val="A4C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83"/>
    <p:restoredTop sz="95211"/>
  </p:normalViewPr>
  <p:slideViewPr>
    <p:cSldViewPr>
      <p:cViewPr varScale="1">
        <p:scale>
          <a:sx n="117" d="100"/>
          <a:sy n="117" d="100"/>
        </p:scale>
        <p:origin x="1032" y="184"/>
      </p:cViewPr>
      <p:guideLst>
        <p:guide orient="horz" pos="2160"/>
        <p:guide pos="2880"/>
      </p:guideLst>
    </p:cSldViewPr>
  </p:slid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7CB2EBB-4A48-7DE3-BEEA-5476D5CC0A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E439A7-1B1A-0B9A-32CC-529CDEA8341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8D5E1F63-FDDC-244B-A09D-C60399FA9E73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3A452598-E583-630A-23F2-4BC71821B5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16CC229E-E0B0-28FB-813C-A307D95FCE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313489-D264-6897-810E-0C910E9B81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73ADDB-5366-D4EB-471A-AEA84EF17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71676C-1D96-1E4F-BA79-FCA4118899A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ce réservé de l'image des diapositives 1">
            <a:extLst>
              <a:ext uri="{FF2B5EF4-FFF2-40B4-BE49-F238E27FC236}">
                <a16:creationId xmlns:a16="http://schemas.microsoft.com/office/drawing/2014/main" id="{6BAA2B88-8CDC-AC0E-4881-00F2D615EC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Espace réservé des notes 2">
            <a:extLst>
              <a:ext uri="{FF2B5EF4-FFF2-40B4-BE49-F238E27FC236}">
                <a16:creationId xmlns:a16="http://schemas.microsoft.com/office/drawing/2014/main" id="{8AF8FDFD-40D8-0047-CA10-AAABA1F32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15363" name="Espace réservé du numéro de diapositive 3">
            <a:extLst>
              <a:ext uri="{FF2B5EF4-FFF2-40B4-BE49-F238E27FC236}">
                <a16:creationId xmlns:a16="http://schemas.microsoft.com/office/drawing/2014/main" id="{73EB40A0-EE24-6108-0D40-E2E8F72A0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42BC50B-53E6-F445-8D00-60DC91A88F44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7418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1882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8953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48974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91109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21857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87424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4629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18911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6221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2581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03788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4761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5046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8965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8921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7130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29483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59865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020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91729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99094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9717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781277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24776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23255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50251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79490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29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93303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97015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686759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87305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07952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245550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48310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834659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2365830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353205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39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780052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662011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976811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77000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517956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53125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04991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72186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615922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397612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1676C-1D96-1E4F-BA79-FCA4118899A3}" type="slidenum">
              <a:rPr lang="fr-FR" altLang="fr-FR" smtClean="0"/>
              <a:pPr>
                <a:defRPr/>
              </a:pPr>
              <a:t>49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177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9CD71C-59CE-7181-DB41-ACB4E0D9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F0D1E-D683-CE4B-B8D3-5DE7FE9BDDBB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AD90AC-80BF-33D8-A9EF-B716553E5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E153A8-AF9A-C5B6-9840-7C263B5C3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1B920-6CF5-C447-8B4E-7E13785107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9628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11ED29-BF06-5051-8CC3-73A5021A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AEEBD-0954-1545-A923-79ABE7F3CFEB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49AF01-F5AF-7FA4-31B7-3937CE95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1DC9BB-95F9-DB42-B5FA-FF8F96A78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D9BF-925E-D24E-840C-E6567043D76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4140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C727CB-68C3-87D4-0B5B-493E358B6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78E17-D5FB-4B4C-AC36-9CBB7F810D12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24BD0F-BD7D-9C51-00EB-CAFE8E38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617B45-AA8C-2E55-6FBA-1D5DA1AF4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EB9E4-371B-6546-9F76-AFE5F1A3EB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990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9406205-3B16-3963-A649-D781CF67E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7791A-025B-1740-83E5-5175EDFCF839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CB62BC9-0A3B-F614-792A-D0E70DF9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5D36224-A427-D93B-1C17-30F7715E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3FABA-AB4C-9B41-9FC0-D62DE664571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1692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C5E3B995-599C-E8D9-B286-02733043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A146C-805A-0F4E-BFAB-EB081D560A48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81EC11E0-1ABE-9146-125E-13C0FAE0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441573F-4D23-DA12-06F3-E5F0DE2E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30460-27BF-CC4E-9617-36A951B732D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10598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84BB4527-F386-BB66-A30E-E19935D3F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C17E2-E888-AD48-A6F2-AD5B9F39F4AD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CB3B5A48-295E-72AD-2568-9A478553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4A35F86-B165-2225-BC2A-D83E8AE6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386E-4F4E-6648-B52E-ACC479D14B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2678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5B7E5971-1A5C-AAEC-7B66-B2B0B014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24770-AD18-CF4C-B516-97CB7C7E7B3C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A265D5F2-4D80-BDBD-D661-A9EA59E8D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25D3CEFF-E15B-3FF9-8F45-4924F8A7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46DC2-4A57-1D4E-83B5-845EE1618F5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2049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FB8AD2F-36F5-9234-DE5C-065B25B8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B95A4-E8EC-0948-9028-FE56E5237FA8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A015823-5B61-48EF-1B91-0B775789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1838DB8E-4AED-683B-85FD-AD2AC4542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6AD3-B4F4-6540-8517-EA450CBCE6E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70904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C16F41A-5A78-F366-4FDF-ADB051DEC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8190C-98FC-5D49-9F36-B7EB401CCA79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A520C9-AD4F-8601-55B3-14B79B96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450C524-7AA7-741E-E79E-1C089C348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6BE04-887A-424A-9C39-C04D085A31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7066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D7DA65-0803-CBF4-C6DB-BF3A38A2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AC9F-D634-5843-A655-08CEBE6E8716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ADCCAD-7D27-BC23-81E3-1570D7F2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DA87FC-E635-C5EF-18CA-04EE769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A9A6F-8927-8D4A-8147-556C4C55B59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42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F73EE2-FD9A-4451-6EB1-53A1271BB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17EEE-ACD7-E840-9A0D-9550373CC97D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CD2E6A-61DD-CEDC-42CB-DF3EB38C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B3A8C2-43BB-B24E-CF73-4B9659E8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719FF-0A32-8447-9533-B4488298EB5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83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B3C9C291-C86F-8A12-C48A-91E54C1E01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EAF07E29-69E5-5E27-DD34-F765B63CE9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554B9F-82C4-3856-B45A-457B00D5E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0F2880-6F07-CF4A-93B9-081923C92112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6D48B6-A41B-7C79-E851-E5EE28FF1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5347CC-5E97-DA5B-050C-052839971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54B6B1D-C6F4-924E-8632-C79DD36017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microsoft.com/office/2007/relationships/hdphoto" Target="../media/hdphoto4.wdp"/><Relationship Id="rId18" Type="http://schemas.openxmlformats.org/officeDocument/2006/relationships/image" Target="../media/image21.png"/><Relationship Id="rId3" Type="http://schemas.openxmlformats.org/officeDocument/2006/relationships/image" Target="../media/image11.png"/><Relationship Id="rId21" Type="http://schemas.openxmlformats.org/officeDocument/2006/relationships/image" Target="../media/image24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.pn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microsoft.com/office/2007/relationships/hdphoto" Target="../media/hdphoto3.wdp"/><Relationship Id="rId5" Type="http://schemas.openxmlformats.org/officeDocument/2006/relationships/image" Target="../media/image12.png"/><Relationship Id="rId15" Type="http://schemas.microsoft.com/office/2007/relationships/hdphoto" Target="../media/hdphoto5.wdp"/><Relationship Id="rId10" Type="http://schemas.openxmlformats.org/officeDocument/2006/relationships/image" Target="../media/image16.png"/><Relationship Id="rId19" Type="http://schemas.openxmlformats.org/officeDocument/2006/relationships/image" Target="../media/image22.sv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microsoft.com/office/2007/relationships/hdphoto" Target="../media/hdphoto8.wdp"/><Relationship Id="rId18" Type="http://schemas.microsoft.com/office/2007/relationships/hdphoto" Target="../media/hdphoto10.wdp"/><Relationship Id="rId26" Type="http://schemas.microsoft.com/office/2007/relationships/hdphoto" Target="../media/hdphoto12.wdp"/><Relationship Id="rId3" Type="http://schemas.openxmlformats.org/officeDocument/2006/relationships/image" Target="../media/image25.png"/><Relationship Id="rId21" Type="http://schemas.openxmlformats.org/officeDocument/2006/relationships/image" Target="../media/image19.png"/><Relationship Id="rId7" Type="http://schemas.microsoft.com/office/2007/relationships/hdphoto" Target="../media/hdphoto6.wdp"/><Relationship Id="rId12" Type="http://schemas.openxmlformats.org/officeDocument/2006/relationships/image" Target="../media/image32.png"/><Relationship Id="rId17" Type="http://schemas.openxmlformats.org/officeDocument/2006/relationships/image" Target="../media/image17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6" Type="http://schemas.microsoft.com/office/2007/relationships/hdphoto" Target="../media/hdphoto9.wdp"/><Relationship Id="rId20" Type="http://schemas.microsoft.com/office/2007/relationships/hdphoto" Target="../media/hdphoto1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microsoft.com/office/2007/relationships/hdphoto" Target="../media/hdphoto7.wdp"/><Relationship Id="rId24" Type="http://schemas.openxmlformats.org/officeDocument/2006/relationships/image" Target="../media/image22.svg"/><Relationship Id="rId5" Type="http://schemas.openxmlformats.org/officeDocument/2006/relationships/image" Target="../media/image27.png"/><Relationship Id="rId15" Type="http://schemas.openxmlformats.org/officeDocument/2006/relationships/image" Target="../media/image34.png"/><Relationship Id="rId23" Type="http://schemas.openxmlformats.org/officeDocument/2006/relationships/image" Target="../media/image21.png"/><Relationship Id="rId28" Type="http://schemas.openxmlformats.org/officeDocument/2006/relationships/image" Target="../media/image37.svg"/><Relationship Id="rId10" Type="http://schemas.openxmlformats.org/officeDocument/2006/relationships/image" Target="../media/image31.png"/><Relationship Id="rId19" Type="http://schemas.openxmlformats.org/officeDocument/2006/relationships/image" Target="../media/image18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3.png"/><Relationship Id="rId22" Type="http://schemas.openxmlformats.org/officeDocument/2006/relationships/image" Target="../media/image20.svg"/><Relationship Id="rId27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png"/><Relationship Id="rId18" Type="http://schemas.openxmlformats.org/officeDocument/2006/relationships/image" Target="../media/image40.png"/><Relationship Id="rId26" Type="http://schemas.openxmlformats.org/officeDocument/2006/relationships/image" Target="../media/image36.png"/><Relationship Id="rId3" Type="http://schemas.openxmlformats.org/officeDocument/2006/relationships/image" Target="../media/image26.png"/><Relationship Id="rId21" Type="http://schemas.openxmlformats.org/officeDocument/2006/relationships/image" Target="../media/image43.jpeg"/><Relationship Id="rId7" Type="http://schemas.openxmlformats.org/officeDocument/2006/relationships/image" Target="../media/image29.png"/><Relationship Id="rId12" Type="http://schemas.microsoft.com/office/2007/relationships/hdphoto" Target="../media/hdphoto15.wdp"/><Relationship Id="rId17" Type="http://schemas.openxmlformats.org/officeDocument/2006/relationships/image" Target="../media/image39.jpeg"/><Relationship Id="rId25" Type="http://schemas.microsoft.com/office/2007/relationships/hdphoto" Target="../media/hdphoto18.wdp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8.jpeg"/><Relationship Id="rId20" Type="http://schemas.openxmlformats.org/officeDocument/2006/relationships/image" Target="../media/image42.sv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5" Type="http://schemas.openxmlformats.org/officeDocument/2006/relationships/image" Target="../media/image28.png"/><Relationship Id="rId15" Type="http://schemas.microsoft.com/office/2007/relationships/hdphoto" Target="../media/hdphoto16.wdp"/><Relationship Id="rId23" Type="http://schemas.microsoft.com/office/2007/relationships/hdphoto" Target="../media/hdphoto17.wdp"/><Relationship Id="rId10" Type="http://schemas.microsoft.com/office/2007/relationships/hdphoto" Target="../media/hdphoto14.wdp"/><Relationship Id="rId19" Type="http://schemas.openxmlformats.org/officeDocument/2006/relationships/image" Target="../media/image41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34.png"/><Relationship Id="rId22" Type="http://schemas.openxmlformats.org/officeDocument/2006/relationships/image" Target="../media/image44.png"/><Relationship Id="rId27" Type="http://schemas.openxmlformats.org/officeDocument/2006/relationships/image" Target="../media/image3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8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8.jpeg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8.png"/><Relationship Id="rId7" Type="http://schemas.microsoft.com/office/2007/relationships/hdphoto" Target="../media/hdphoto19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67.jpe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10" Type="http://schemas.openxmlformats.org/officeDocument/2006/relationships/image" Target="../media/image77.svg"/><Relationship Id="rId4" Type="http://schemas.openxmlformats.org/officeDocument/2006/relationships/image" Target="../media/image68.png"/><Relationship Id="rId9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78.jpe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3.jpeg"/><Relationship Id="rId5" Type="http://schemas.microsoft.com/office/2007/relationships/hdphoto" Target="../media/hdphoto20.wdp"/><Relationship Id="rId10" Type="http://schemas.microsoft.com/office/2007/relationships/hdphoto" Target="../media/hdphoto22.wdp"/><Relationship Id="rId4" Type="http://schemas.openxmlformats.org/officeDocument/2006/relationships/image" Target="../media/image79.png"/><Relationship Id="rId9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jpeg"/><Relationship Id="rId7" Type="http://schemas.microsoft.com/office/2007/relationships/hdphoto" Target="../media/hdphoto23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6.svg"/><Relationship Id="rId10" Type="http://schemas.openxmlformats.org/officeDocument/2006/relationships/image" Target="../media/image87.jpeg"/><Relationship Id="rId4" Type="http://schemas.openxmlformats.org/officeDocument/2006/relationships/image" Target="../media/image85.png"/><Relationship Id="rId9" Type="http://schemas.openxmlformats.org/officeDocument/2006/relationships/image" Target="../media/image42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4.jpeg"/><Relationship Id="rId7" Type="http://schemas.microsoft.com/office/2007/relationships/hdphoto" Target="../media/hdphoto23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0.png"/><Relationship Id="rId5" Type="http://schemas.openxmlformats.org/officeDocument/2006/relationships/image" Target="../media/image86.svg"/><Relationship Id="rId10" Type="http://schemas.openxmlformats.org/officeDocument/2006/relationships/image" Target="../media/image87.jpeg"/><Relationship Id="rId4" Type="http://schemas.openxmlformats.org/officeDocument/2006/relationships/image" Target="../media/image85.png"/><Relationship Id="rId9" Type="http://schemas.openxmlformats.org/officeDocument/2006/relationships/image" Target="../media/image4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1.jpeg"/><Relationship Id="rId3" Type="http://schemas.openxmlformats.org/officeDocument/2006/relationships/image" Target="../media/image103.png"/><Relationship Id="rId7" Type="http://schemas.microsoft.com/office/2007/relationships/hdphoto" Target="../media/hdphoto24.wdp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109.png"/><Relationship Id="rId5" Type="http://schemas.openxmlformats.org/officeDocument/2006/relationships/image" Target="../media/image105.png"/><Relationship Id="rId15" Type="http://schemas.openxmlformats.org/officeDocument/2006/relationships/image" Target="../media/image113.jpeg"/><Relationship Id="rId10" Type="http://schemas.openxmlformats.org/officeDocument/2006/relationships/image" Target="../media/image108.png"/><Relationship Id="rId4" Type="http://schemas.openxmlformats.org/officeDocument/2006/relationships/image" Target="../media/image104.png"/><Relationship Id="rId9" Type="http://schemas.microsoft.com/office/2007/relationships/hdphoto" Target="../media/hdphoto25.wdp"/><Relationship Id="rId14" Type="http://schemas.openxmlformats.org/officeDocument/2006/relationships/image" Target="../media/image1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jpeg"/><Relationship Id="rId5" Type="http://schemas.openxmlformats.org/officeDocument/2006/relationships/image" Target="../media/image117.png"/><Relationship Id="rId4" Type="http://schemas.openxmlformats.org/officeDocument/2006/relationships/image" Target="../media/image1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34.jpeg"/><Relationship Id="rId4" Type="http://schemas.openxmlformats.org/officeDocument/2006/relationships/image" Target="../media/image1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microsoft.com/office/2007/relationships/hdphoto" Target="../media/hdphoto28.wdp"/><Relationship Id="rId3" Type="http://schemas.openxmlformats.org/officeDocument/2006/relationships/slideLayout" Target="../slideLayouts/slideLayout2.xml"/><Relationship Id="rId7" Type="http://schemas.microsoft.com/office/2007/relationships/hdphoto" Target="../media/hdphoto26.wdp"/><Relationship Id="rId12" Type="http://schemas.openxmlformats.org/officeDocument/2006/relationships/image" Target="../media/image149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45.png"/><Relationship Id="rId11" Type="http://schemas.openxmlformats.org/officeDocument/2006/relationships/image" Target="../media/image148.png"/><Relationship Id="rId5" Type="http://schemas.openxmlformats.org/officeDocument/2006/relationships/image" Target="../media/image141.png"/><Relationship Id="rId10" Type="http://schemas.openxmlformats.org/officeDocument/2006/relationships/image" Target="../media/image147.png"/><Relationship Id="rId4" Type="http://schemas.openxmlformats.org/officeDocument/2006/relationships/notesSlide" Target="../notesSlides/notesSlide37.xml"/><Relationship Id="rId9" Type="http://schemas.microsoft.com/office/2007/relationships/hdphoto" Target="../media/hdphoto27.wdp"/><Relationship Id="rId14" Type="http://schemas.openxmlformats.org/officeDocument/2006/relationships/image" Target="../media/image1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eg"/><Relationship Id="rId13" Type="http://schemas.openxmlformats.org/officeDocument/2006/relationships/image" Target="../media/image15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2.png"/><Relationship Id="rId12" Type="http://schemas.openxmlformats.org/officeDocument/2006/relationships/image" Target="../media/image156.jpeg"/><Relationship Id="rId2" Type="http://schemas.microsoft.com/office/2007/relationships/media" Target="../media/media2.mp4"/><Relationship Id="rId16" Type="http://schemas.openxmlformats.org/officeDocument/2006/relationships/image" Target="../media/image160.svg"/><Relationship Id="rId1" Type="http://schemas.openxmlformats.org/officeDocument/2006/relationships/video" Target="NULL" TargetMode="External"/><Relationship Id="rId6" Type="http://schemas.openxmlformats.org/officeDocument/2006/relationships/image" Target="../media/image151.png"/><Relationship Id="rId11" Type="http://schemas.microsoft.com/office/2007/relationships/hdphoto" Target="../media/hdphoto29.wdp"/><Relationship Id="rId5" Type="http://schemas.openxmlformats.org/officeDocument/2006/relationships/image" Target="../media/image141.png"/><Relationship Id="rId15" Type="http://schemas.openxmlformats.org/officeDocument/2006/relationships/image" Target="../media/image159.png"/><Relationship Id="rId10" Type="http://schemas.openxmlformats.org/officeDocument/2006/relationships/image" Target="../media/image155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154.jpeg"/><Relationship Id="rId14" Type="http://schemas.openxmlformats.org/officeDocument/2006/relationships/image" Target="../media/image158.jpe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31.wdp"/><Relationship Id="rId13" Type="http://schemas.openxmlformats.org/officeDocument/2006/relationships/image" Target="../media/image167.png"/><Relationship Id="rId18" Type="http://schemas.openxmlformats.org/officeDocument/2006/relationships/image" Target="../media/image171.jpeg"/><Relationship Id="rId3" Type="http://schemas.openxmlformats.org/officeDocument/2006/relationships/image" Target="../media/image161.png"/><Relationship Id="rId21" Type="http://schemas.openxmlformats.org/officeDocument/2006/relationships/image" Target="../media/image174.png"/><Relationship Id="rId7" Type="http://schemas.openxmlformats.org/officeDocument/2006/relationships/image" Target="../media/image163.png"/><Relationship Id="rId12" Type="http://schemas.microsoft.com/office/2007/relationships/hdphoto" Target="../media/hdphoto32.wdp"/><Relationship Id="rId17" Type="http://schemas.openxmlformats.org/officeDocument/2006/relationships/image" Target="../media/image170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169.svg"/><Relationship Id="rId20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0.wdp"/><Relationship Id="rId11" Type="http://schemas.openxmlformats.org/officeDocument/2006/relationships/image" Target="../media/image166.png"/><Relationship Id="rId5" Type="http://schemas.openxmlformats.org/officeDocument/2006/relationships/image" Target="../media/image162.png"/><Relationship Id="rId15" Type="http://schemas.openxmlformats.org/officeDocument/2006/relationships/image" Target="../media/image168.png"/><Relationship Id="rId10" Type="http://schemas.openxmlformats.org/officeDocument/2006/relationships/image" Target="../media/image165.svg"/><Relationship Id="rId19" Type="http://schemas.openxmlformats.org/officeDocument/2006/relationships/image" Target="../media/image172.png"/><Relationship Id="rId4" Type="http://schemas.microsoft.com/office/2007/relationships/hdphoto" Target="../media/hdphoto2.wdp"/><Relationship Id="rId9" Type="http://schemas.openxmlformats.org/officeDocument/2006/relationships/image" Target="../media/image164.png"/><Relationship Id="rId14" Type="http://schemas.microsoft.com/office/2007/relationships/hdphoto" Target="../media/hdphoto33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svg"/><Relationship Id="rId13" Type="http://schemas.openxmlformats.org/officeDocument/2006/relationships/image" Target="../media/image168.png"/><Relationship Id="rId18" Type="http://schemas.openxmlformats.org/officeDocument/2006/relationships/image" Target="../media/image173.png"/><Relationship Id="rId3" Type="http://schemas.openxmlformats.org/officeDocument/2006/relationships/image" Target="../media/image162.png"/><Relationship Id="rId21" Type="http://schemas.openxmlformats.org/officeDocument/2006/relationships/image" Target="../media/image176.png"/><Relationship Id="rId7" Type="http://schemas.openxmlformats.org/officeDocument/2006/relationships/image" Target="../media/image164.png"/><Relationship Id="rId12" Type="http://schemas.microsoft.com/office/2007/relationships/hdphoto" Target="../media/hdphoto33.wdp"/><Relationship Id="rId17" Type="http://schemas.openxmlformats.org/officeDocument/2006/relationships/image" Target="../media/image172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171.jpeg"/><Relationship Id="rId20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1.wdp"/><Relationship Id="rId11" Type="http://schemas.openxmlformats.org/officeDocument/2006/relationships/image" Target="../media/image167.png"/><Relationship Id="rId5" Type="http://schemas.openxmlformats.org/officeDocument/2006/relationships/image" Target="../media/image163.png"/><Relationship Id="rId15" Type="http://schemas.openxmlformats.org/officeDocument/2006/relationships/image" Target="../media/image170.png"/><Relationship Id="rId10" Type="http://schemas.microsoft.com/office/2007/relationships/hdphoto" Target="../media/hdphoto32.wdp"/><Relationship Id="rId19" Type="http://schemas.openxmlformats.org/officeDocument/2006/relationships/image" Target="../media/image174.png"/><Relationship Id="rId4" Type="http://schemas.microsoft.com/office/2007/relationships/hdphoto" Target="../media/hdphoto30.wdp"/><Relationship Id="rId9" Type="http://schemas.openxmlformats.org/officeDocument/2006/relationships/image" Target="../media/image166.png"/><Relationship Id="rId14" Type="http://schemas.openxmlformats.org/officeDocument/2006/relationships/image" Target="../media/image169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image" Target="../media/image75.svg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74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10" Type="http://schemas.microsoft.com/office/2007/relationships/hdphoto" Target="../media/hdphoto24.wdp"/><Relationship Id="rId4" Type="http://schemas.openxmlformats.org/officeDocument/2006/relationships/image" Target="../media/image75.svg"/><Relationship Id="rId9" Type="http://schemas.openxmlformats.org/officeDocument/2006/relationships/image" Target="../media/image10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jpeg"/><Relationship Id="rId3" Type="http://schemas.openxmlformats.org/officeDocument/2006/relationships/image" Target="../media/image99.jpeg"/><Relationship Id="rId7" Type="http://schemas.openxmlformats.org/officeDocument/2006/relationships/image" Target="../media/image18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jpeg"/><Relationship Id="rId5" Type="http://schemas.openxmlformats.org/officeDocument/2006/relationships/image" Target="../media/image183.jpeg"/><Relationship Id="rId4" Type="http://schemas.openxmlformats.org/officeDocument/2006/relationships/image" Target="../media/image18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>
            <a:extLst>
              <a:ext uri="{FF2B5EF4-FFF2-40B4-BE49-F238E27FC236}">
                <a16:creationId xmlns:a16="http://schemas.microsoft.com/office/drawing/2014/main" id="{BEA6D21E-7C35-4FB5-49B5-1634E0A9B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003" y="605873"/>
            <a:ext cx="7772400" cy="3456384"/>
          </a:xfrm>
        </p:spPr>
        <p:txBody>
          <a:bodyPr/>
          <a:lstStyle/>
          <a:p>
            <a:pPr eaLnBrk="1" hangingPunct="1"/>
            <a:r>
              <a:rPr lang="fr-FR" altLang="fr-FR" sz="3600" b="1" dirty="0">
                <a:solidFill>
                  <a:schemeClr val="accent1"/>
                </a:solidFill>
              </a:rPr>
              <a:t>Item 225</a:t>
            </a:r>
            <a:br>
              <a:rPr lang="fr-FR" altLang="fr-FR" sz="3600" b="1" dirty="0">
                <a:solidFill>
                  <a:schemeClr val="accent1"/>
                </a:solidFill>
              </a:rPr>
            </a:br>
            <a:r>
              <a:rPr lang="fr-FR" altLang="fr-FR" sz="1000" b="1" dirty="0">
                <a:solidFill>
                  <a:srgbClr val="FFFFFF"/>
                </a:solidFill>
              </a:rPr>
              <a:t>1</a:t>
            </a:r>
            <a:br>
              <a:rPr lang="fr-FR" altLang="fr-FR" b="1" dirty="0">
                <a:solidFill>
                  <a:schemeClr val="accent1"/>
                </a:solidFill>
              </a:rPr>
            </a:br>
            <a:r>
              <a:rPr lang="fr-FR" altLang="fr-FR" sz="1050" b="1" dirty="0">
                <a:solidFill>
                  <a:srgbClr val="FFFFFF"/>
                </a:solidFill>
              </a:rPr>
              <a:t>1</a:t>
            </a:r>
            <a:br>
              <a:rPr lang="fr-FR" altLang="fr-FR" b="1" dirty="0">
                <a:solidFill>
                  <a:schemeClr val="accent1"/>
                </a:solidFill>
              </a:rPr>
            </a:br>
            <a:r>
              <a:rPr lang="fr-FR" altLang="fr-FR" b="1" dirty="0">
                <a:solidFill>
                  <a:schemeClr val="tx2"/>
                </a:solidFill>
              </a:rPr>
              <a:t>Anévrisme de l’Aorte Abdominale (AAA)</a:t>
            </a:r>
            <a:endParaRPr lang="fr-FR" altLang="fr-FR" dirty="0">
              <a:solidFill>
                <a:schemeClr val="tx2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52B55E1-DF07-659C-3C65-7D0EB3F3A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8548" y="4221262"/>
            <a:ext cx="6945313" cy="12239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 BORDET Marine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/>
              <a:t>MCU-PH Hospices Civils de Lyon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/>
              <a:t>Service de chirurgie Vasculaire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/>
              <a:t>Hopital Louis Pradel/Hopital Edouard Herriot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fr-FR" sz="12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fr-FR" sz="1200" dirty="0" err="1"/>
              <a:t>marine.bordet@chu-lyon.fr</a:t>
            </a:r>
            <a:endParaRPr lang="fr-FR" sz="12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fr-FR" sz="1400" dirty="0"/>
          </a:p>
        </p:txBody>
      </p:sp>
      <p:pic>
        <p:nvPicPr>
          <p:cNvPr id="14340" name="Picture 2" descr="Risultati immagini per insa LGEF logo">
            <a:extLst>
              <a:ext uri="{FF2B5EF4-FFF2-40B4-BE49-F238E27FC236}">
                <a16:creationId xmlns:a16="http://schemas.microsoft.com/office/drawing/2014/main" id="{80CDE7C7-D33B-9A2A-47D0-560BCDE41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092825"/>
            <a:ext cx="2211388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52451FB-3681-C76D-79AD-EE5D7556163F}"/>
              </a:ext>
            </a:extLst>
          </p:cNvPr>
          <p:cNvCxnSpPr>
            <a:cxnSpLocks/>
          </p:cNvCxnSpPr>
          <p:nvPr/>
        </p:nvCxnSpPr>
        <p:spPr>
          <a:xfrm>
            <a:off x="2391565" y="3933056"/>
            <a:ext cx="4359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5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A23ED36E-68AE-3477-55FF-8576C25B9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62" y="6075879"/>
            <a:ext cx="761926" cy="76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Université Claude Bernard Lyon 1">
            <a:extLst>
              <a:ext uri="{FF2B5EF4-FFF2-40B4-BE49-F238E27FC236}">
                <a16:creationId xmlns:a16="http://schemas.microsoft.com/office/drawing/2014/main" id="{455C13FE-E45A-8DCD-FE59-918A6E174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135673"/>
            <a:ext cx="3024336" cy="6423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9874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0A0B737D-6FA8-3382-7369-AE21C1447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700808"/>
            <a:ext cx="7623412" cy="423819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A733B20E-3F88-20DD-055E-B2285A5BA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/>
            <a:r>
              <a:rPr lang="fr-FR" altLang="fr-FR" sz="2800" dirty="0"/>
              <a:t>Conflits d’intérêt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A09220E-D614-A658-ADEB-96D85506BC4A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B820FD2-53B9-C0EF-DDEA-41D3C4E545BC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E598794-9165-3BA5-2327-699C17C9191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Titre 1">
              <a:extLst>
                <a:ext uri="{FF2B5EF4-FFF2-40B4-BE49-F238E27FC236}">
                  <a16:creationId xmlns:a16="http://schemas.microsoft.com/office/drawing/2014/main" id="{005DEC01-5366-6775-9F59-8E4463634E3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0762018-0CD6-2C7B-8282-1C5237F99ABC}"/>
              </a:ext>
            </a:extLst>
          </p:cNvPr>
          <p:cNvSpPr/>
          <p:nvPr/>
        </p:nvSpPr>
        <p:spPr>
          <a:xfrm>
            <a:off x="863261" y="1956702"/>
            <a:ext cx="7299901" cy="4238189"/>
          </a:xfrm>
          <a:prstGeom prst="rect">
            <a:avLst/>
          </a:pr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750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5C1386-C234-E273-EC99-9DAE09114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/>
            <a:r>
              <a:rPr lang="fr-FR" altLang="fr-FR" sz="2800" dirty="0"/>
              <a:t>Objectifs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97D7306-7093-EE26-F511-FAD162F265D4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FB2380ED-88C9-071C-95E0-5BD7673FE7C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3F6FF02-48D3-812E-E1B8-22037D137201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Titre 1">
              <a:extLst>
                <a:ext uri="{FF2B5EF4-FFF2-40B4-BE49-F238E27FC236}">
                  <a16:creationId xmlns:a16="http://schemas.microsoft.com/office/drawing/2014/main" id="{DE3B23BF-AB25-8A4E-0DF6-CE2BDEB7DAD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4A6F507-6110-BDA0-DF8E-9314ACB3B6D6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05C126-EC1A-3D2E-4582-564687BAD154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0881969-6631-B07A-DAB0-D6FC9791EA07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C919AA-1015-C439-5977-E159AD936971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8E60FFF-A52B-61C8-9CFD-0DC4FCCB5DAB}"/>
              </a:ext>
            </a:extLst>
          </p:cNvPr>
          <p:cNvSpPr/>
          <p:nvPr/>
        </p:nvSpPr>
        <p:spPr>
          <a:xfrm>
            <a:off x="0" y="-12473"/>
            <a:ext cx="801253" cy="417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C2E6FCB-8D72-3F48-F3D9-81E9DA53A3C7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CAF449-F0EA-C860-F3B4-0F9778EE49C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7B002A1-6177-AF5E-E6B0-C55B79DF39A5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25ACC-A95D-BCC2-144A-7D583BBB8131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2C7608A0-8F4A-087B-FFB4-A477B5D706FE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83A06512-485D-0DDD-E408-E0EC19C2CD96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536FA01-F78D-6940-EA8A-5994C73AE827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DB72ECA-9F82-43B4-C66E-A3C2DBD31A41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7629F41C-9CD5-5796-FA6C-A45F42DD8B0C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B26DD39-F820-1EEB-FF47-C94DE6A9FDF2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DC69C14E-6EC2-3A95-3469-36141765B2F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pic>
        <p:nvPicPr>
          <p:cNvPr id="6" name="Image 5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EB6733D8-D588-464E-7100-92CCDF532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953796"/>
            <a:ext cx="7421774" cy="3098187"/>
          </a:xfrm>
          <a:prstGeom prst="rect">
            <a:avLst/>
          </a:prstGeom>
        </p:spPr>
      </p:pic>
      <p:pic>
        <p:nvPicPr>
          <p:cNvPr id="7" name="Picture 2" descr="EDN Référentiel de médecine vasculaire et de chirurgie vasculaire (3e  edition) - Presses universitaires François-Rabelais">
            <a:extLst>
              <a:ext uri="{FF2B5EF4-FFF2-40B4-BE49-F238E27FC236}">
                <a16:creationId xmlns:a16="http://schemas.microsoft.com/office/drawing/2014/main" id="{C1FD6A63-D926-B9A8-F69F-FA2D73218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625" y="4725144"/>
            <a:ext cx="1430304" cy="184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674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A45A01D0-9384-7A81-2544-E2AB5C63B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2157868"/>
            <a:ext cx="8229600" cy="466847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r-FR" sz="2000" dirty="0"/>
              <a:t>Pathologie fréquente 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B25393DD-2AD3-BB93-786D-6AB781CE5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4834880" cy="1143000"/>
          </a:xfrm>
        </p:spPr>
        <p:txBody>
          <a:bodyPr/>
          <a:lstStyle/>
          <a:p>
            <a:pPr algn="l"/>
            <a:r>
              <a:rPr lang="fr-FR" altLang="fr-FR" sz="2800" dirty="0"/>
              <a:t>Contexte</a:t>
            </a: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143F950-EA9C-B8C0-73B7-B90DC15F0E26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711625BB-C63E-6A92-06B7-8F475C25289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030407-204E-C2F1-7AE4-D3672A45248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489A6E8E-6470-B2B5-A7FE-5BA3070464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556C9F5-89EF-383A-7B41-2656910A3D5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75708-353C-02EE-01D6-38A9576D3D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91BB18-60FE-9313-5CB8-63B8502B67E4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E06D6-86CB-A10B-99A9-1F78B57FEF9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8DB853-AA74-CD50-1619-F95A1FA8744D}"/>
              </a:ext>
            </a:extLst>
          </p:cNvPr>
          <p:cNvSpPr/>
          <p:nvPr/>
        </p:nvSpPr>
        <p:spPr>
          <a:xfrm>
            <a:off x="0" y="-12473"/>
            <a:ext cx="801253" cy="4171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Introduction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3E41B7-CC15-3BF3-154B-E05E4CA934F4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6F644-0AE4-EE95-E36F-958C95BB5CF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4CC4C2-553F-B195-1207-59D120260737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C059B0-37DB-9998-332A-23B30AB433E0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483914-4D8E-790D-62FC-F7806D44E4C6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1E1502F-C5B9-8548-1A7E-4EE4CA054B4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D2FFD34-A209-B2BC-B756-E82A9912EB1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5C85101-3800-E588-5D10-577B2B85C28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930F7D3-C18F-34BE-37C0-A5186076D72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A3D22-E49D-D2C5-C0E5-09F09B777703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69075A1-363F-8846-EB49-380F68520FA4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pic>
        <p:nvPicPr>
          <p:cNvPr id="2" name="Picture 2" descr="Charles de Gaulle | Élysée">
            <a:extLst>
              <a:ext uri="{FF2B5EF4-FFF2-40B4-BE49-F238E27FC236}">
                <a16:creationId xmlns:a16="http://schemas.microsoft.com/office/drawing/2014/main" id="{54067F3E-CB36-FD66-DF12-102312A19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4" r="20142"/>
          <a:stretch/>
        </p:blipFill>
        <p:spPr bwMode="auto">
          <a:xfrm>
            <a:off x="6082339" y="3955268"/>
            <a:ext cx="1967859" cy="185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A97C2F8-E7AC-2DFB-C792-ACCC116464AA}"/>
              </a:ext>
            </a:extLst>
          </p:cNvPr>
          <p:cNvSpPr txBox="1"/>
          <p:nvPr/>
        </p:nvSpPr>
        <p:spPr>
          <a:xfrm>
            <a:off x="7272158" y="5445930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C. De Gaulle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(1890-1970)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5C79CD1-4160-3A71-B2FA-170345A0DD14}"/>
              </a:ext>
            </a:extLst>
          </p:cNvPr>
          <p:cNvSpPr txBox="1"/>
          <p:nvPr/>
        </p:nvSpPr>
        <p:spPr>
          <a:xfrm>
            <a:off x="927853" y="2663687"/>
            <a:ext cx="4585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dirty="0"/>
              <a:t>Décès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CBB33D-E928-3C5B-494A-DCE1926532B1}"/>
              </a:ext>
            </a:extLst>
          </p:cNvPr>
          <p:cNvSpPr txBox="1"/>
          <p:nvPr/>
        </p:nvSpPr>
        <p:spPr>
          <a:xfrm>
            <a:off x="1157023" y="3172906"/>
            <a:ext cx="4585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/>
              <a:t>Traitement préventif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2C6982-3878-801F-D0B9-4A35B7F0FB4E}"/>
              </a:ext>
            </a:extLst>
          </p:cNvPr>
          <p:cNvSpPr txBox="1"/>
          <p:nvPr/>
        </p:nvSpPr>
        <p:spPr>
          <a:xfrm>
            <a:off x="1562326" y="4437112"/>
            <a:ext cx="2721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</a:rPr>
              <a:t>Cause de décès évitable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67485E2-5140-79F4-9978-7EDA552B6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152" y="4484767"/>
            <a:ext cx="279400" cy="304800"/>
          </a:xfrm>
          <a:prstGeom prst="rect">
            <a:avLst/>
          </a:prstGeom>
        </p:spPr>
      </p:pic>
      <p:pic>
        <p:nvPicPr>
          <p:cNvPr id="1026" name="Picture 2" descr="Albert Einstein — Wikipédia">
            <a:extLst>
              <a:ext uri="{FF2B5EF4-FFF2-40B4-BE49-F238E27FC236}">
                <a16:creationId xmlns:a16="http://schemas.microsoft.com/office/drawing/2014/main" id="{D33FB3D6-6BC8-86A6-BA81-96E6AB262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980728"/>
            <a:ext cx="1963761" cy="250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2AB1323-A2EB-2920-2F4F-3F2110CB6272}"/>
              </a:ext>
            </a:extLst>
          </p:cNvPr>
          <p:cNvSpPr/>
          <p:nvPr/>
        </p:nvSpPr>
        <p:spPr>
          <a:xfrm>
            <a:off x="5727500" y="3821305"/>
            <a:ext cx="2509489" cy="2141386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205598-7163-FDE8-66B5-AC4E89177B02}"/>
              </a:ext>
            </a:extLst>
          </p:cNvPr>
          <p:cNvSpPr txBox="1"/>
          <p:nvPr/>
        </p:nvSpPr>
        <p:spPr>
          <a:xfrm>
            <a:off x="7350929" y="3121536"/>
            <a:ext cx="73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A. Einstein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(1879-1955)</a:t>
            </a:r>
          </a:p>
        </p:txBody>
      </p:sp>
    </p:spTree>
    <p:extLst>
      <p:ext uri="{BB962C8B-B14F-4D97-AF65-F5344CB8AC3E}">
        <p14:creationId xmlns:p14="http://schemas.microsoft.com/office/powerpoint/2010/main" val="368780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5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711625BB-C63E-6A92-06B7-8F475C25289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030407-204E-C2F1-7AE4-D3672A45248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489A6E8E-6470-B2B5-A7FE-5BA3070464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556C9F5-89EF-383A-7B41-2656910A3D5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75708-353C-02EE-01D6-38A9576D3D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91BB18-60FE-9313-5CB8-63B8502B67E4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E06D6-86CB-A10B-99A9-1F78B57FEF9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3E41B7-CC15-3BF3-154B-E05E4CA934F4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6F644-0AE4-EE95-E36F-958C95BB5CF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4CC4C2-553F-B195-1207-59D120260737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C059B0-37DB-9998-332A-23B30AB433E0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483914-4D8E-790D-62FC-F7806D44E4C6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1E1502F-C5B9-8548-1A7E-4EE4CA054B4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D2FFD34-A209-B2BC-B756-E82A9912EB1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5C85101-3800-E588-5D10-577B2B85C28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930F7D3-C18F-34BE-37C0-A5186076D72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A3D22-E49D-D2C5-C0E5-09F09B777703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69075A1-363F-8846-EB49-380F68520FA4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97C2F8-E7AC-2DFB-C792-ACCC116464AA}"/>
              </a:ext>
            </a:extLst>
          </p:cNvPr>
          <p:cNvSpPr txBox="1"/>
          <p:nvPr/>
        </p:nvSpPr>
        <p:spPr>
          <a:xfrm>
            <a:off x="7272158" y="5445930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C. De Gaulle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(1890-1970)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205598-7163-FDE8-66B5-AC4E89177B02}"/>
              </a:ext>
            </a:extLst>
          </p:cNvPr>
          <p:cNvSpPr txBox="1"/>
          <p:nvPr/>
        </p:nvSpPr>
        <p:spPr>
          <a:xfrm>
            <a:off x="7350929" y="3121536"/>
            <a:ext cx="73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A. Einstein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(1879-1955)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FB219-9B49-CDD5-9AD3-5A30460863CE}"/>
              </a:ext>
            </a:extLst>
          </p:cNvPr>
          <p:cNvSpPr/>
          <p:nvPr/>
        </p:nvSpPr>
        <p:spPr>
          <a:xfrm>
            <a:off x="815348" y="-12472"/>
            <a:ext cx="761014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 clinique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8DB1BA-F5CA-AD4F-BBB5-4846B41ED4E3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14" name="Rounded Rectangle 65">
            <a:extLst>
              <a:ext uri="{FF2B5EF4-FFF2-40B4-BE49-F238E27FC236}">
                <a16:creationId xmlns:a16="http://schemas.microsoft.com/office/drawing/2014/main" id="{80783D7D-3D7F-BA62-3F76-D78A1B2B3598}"/>
              </a:ext>
            </a:extLst>
          </p:cNvPr>
          <p:cNvSpPr/>
          <p:nvPr/>
        </p:nvSpPr>
        <p:spPr>
          <a:xfrm>
            <a:off x="457200" y="685800"/>
            <a:ext cx="8229600" cy="3337560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66">
            <a:extLst>
              <a:ext uri="{FF2B5EF4-FFF2-40B4-BE49-F238E27FC236}">
                <a16:creationId xmlns:a16="http://schemas.microsoft.com/office/drawing/2014/main" id="{A75F56B6-6371-2635-DD6E-9CDDB4CB1E98}"/>
              </a:ext>
            </a:extLst>
          </p:cNvPr>
          <p:cNvSpPr txBox="1"/>
          <p:nvPr/>
        </p:nvSpPr>
        <p:spPr>
          <a:xfrm>
            <a:off x="548640" y="758952"/>
            <a:ext cx="8046720" cy="6299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L., 71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adressé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par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34542B62-5768-1A93-76B9-13D0D49D37BA}"/>
              </a:ext>
            </a:extLst>
          </p:cNvPr>
          <p:cNvSpPr txBox="1"/>
          <p:nvPr/>
        </p:nvSpPr>
        <p:spPr>
          <a:xfrm>
            <a:off x="782952" y="1397421"/>
            <a:ext cx="7749488" cy="215341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182880" algn="l">
              <a:spcAft>
                <a:spcPts val="500"/>
              </a:spcAft>
              <a:buClr>
                <a:srgbClr val="4F81BD"/>
              </a:buClr>
              <a:buFont typeface="Arial"/>
              <a:buChar char="•"/>
            </a:pPr>
            <a:r>
              <a:rPr sz="1650" b="0" dirty="0">
                <a:solidFill>
                  <a:srgbClr val="404040"/>
                </a:solidFill>
                <a:latin typeface="Calibri"/>
              </a:rPr>
              <a:t>ATCD : </a:t>
            </a:r>
            <a:r>
              <a:rPr sz="1650" b="1" dirty="0" err="1">
                <a:solidFill>
                  <a:srgbClr val="404040"/>
                </a:solidFill>
                <a:latin typeface="Calibri"/>
              </a:rPr>
              <a:t>ancien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1" dirty="0" err="1">
                <a:solidFill>
                  <a:srgbClr val="404040"/>
                </a:solidFill>
                <a:latin typeface="Calibri"/>
              </a:rPr>
              <a:t>fumeur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(45 PA,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sevré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depuis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5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ans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), HTA, BPCO,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angor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stenté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2018</a:t>
            </a:r>
          </a:p>
          <a:p>
            <a:pPr marL="201168" indent="-182880" algn="l">
              <a:spcAft>
                <a:spcPts val="500"/>
              </a:spcAft>
              <a:buClr>
                <a:srgbClr val="4F81BD"/>
              </a:buClr>
              <a:buFont typeface="Arial"/>
              <a:buChar char="•"/>
            </a:pPr>
            <a:r>
              <a:rPr sz="1650" b="0" dirty="0">
                <a:solidFill>
                  <a:srgbClr val="404040"/>
                </a:solidFill>
                <a:latin typeface="Calibri"/>
              </a:rPr>
              <a:t>Son 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frère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a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été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opéré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d’un «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anévrisme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de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l’aorte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» à 68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ans</a:t>
            </a:r>
            <a:endParaRPr lang="fr-FR" sz="1650" b="0" dirty="0">
              <a:solidFill>
                <a:srgbClr val="404040"/>
              </a:solidFill>
              <a:latin typeface="Calibri"/>
            </a:endParaRPr>
          </a:p>
          <a:p>
            <a:pPr marL="201168" indent="-182880" algn="l">
              <a:spcAft>
                <a:spcPts val="500"/>
              </a:spcAft>
              <a:buClr>
                <a:srgbClr val="4F81BD"/>
              </a:buClr>
              <a:buFont typeface="Arial"/>
              <a:buChar char="•"/>
            </a:pPr>
            <a:endParaRPr sz="165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50" b="0" dirty="0" err="1">
                <a:solidFill>
                  <a:srgbClr val="404040"/>
                </a:solidFill>
                <a:latin typeface="Calibri"/>
              </a:rPr>
              <a:t>Échographie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pour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lithiase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biliaire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650" b="1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 sous-</a:t>
            </a:r>
            <a:r>
              <a:rPr sz="1650" b="1" dirty="0" err="1">
                <a:solidFill>
                  <a:srgbClr val="404040"/>
                </a:solidFill>
                <a:latin typeface="Calibri"/>
              </a:rPr>
              <a:t>rénale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 de 52 mm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d’amont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de 20 mm</a:t>
            </a: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lang="fr-FR" sz="1650" b="0" dirty="0">
                <a:solidFill>
                  <a:srgbClr val="404040"/>
                </a:solidFill>
                <a:latin typeface="Calibri"/>
              </a:rPr>
              <a:t>Interrogatoire :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65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5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masse para-</a:t>
            </a:r>
            <a:r>
              <a:rPr sz="1650" b="1" dirty="0" err="1">
                <a:solidFill>
                  <a:srgbClr val="404040"/>
                </a:solidFill>
                <a:latin typeface="Calibri"/>
              </a:rPr>
              <a:t>ombilicale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1" dirty="0" err="1">
                <a:solidFill>
                  <a:srgbClr val="404040"/>
                </a:solidFill>
                <a:latin typeface="Calibri"/>
              </a:rPr>
              <a:t>battante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5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650" b="0" dirty="0">
                <a:solidFill>
                  <a:srgbClr val="404040"/>
                </a:solidFill>
                <a:latin typeface="Calibri"/>
              </a:rPr>
              <a:t> droit </a:t>
            </a:r>
            <a:r>
              <a:rPr sz="1650" b="1" dirty="0">
                <a:solidFill>
                  <a:srgbClr val="404040"/>
                </a:solidFill>
                <a:latin typeface="Calibri"/>
              </a:rPr>
              <a:t>très ample</a:t>
            </a:r>
          </a:p>
        </p:txBody>
      </p:sp>
      <p:sp>
        <p:nvSpPr>
          <p:cNvPr id="17" name="Rounded Rectangle 68">
            <a:extLst>
              <a:ext uri="{FF2B5EF4-FFF2-40B4-BE49-F238E27FC236}">
                <a16:creationId xmlns:a16="http://schemas.microsoft.com/office/drawing/2014/main" id="{6A00CB06-7249-DE09-84BD-54E43FB5926B}"/>
              </a:ext>
            </a:extLst>
          </p:cNvPr>
          <p:cNvSpPr/>
          <p:nvPr/>
        </p:nvSpPr>
        <p:spPr>
          <a:xfrm>
            <a:off x="45720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Oval 69">
            <a:extLst>
              <a:ext uri="{FF2B5EF4-FFF2-40B4-BE49-F238E27FC236}">
                <a16:creationId xmlns:a16="http://schemas.microsoft.com/office/drawing/2014/main" id="{998E7AB4-87E4-27F1-C563-3185DCD8B8DD}"/>
              </a:ext>
            </a:extLst>
          </p:cNvPr>
          <p:cNvSpPr/>
          <p:nvPr/>
        </p:nvSpPr>
        <p:spPr>
          <a:xfrm>
            <a:off x="59436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70">
            <a:extLst>
              <a:ext uri="{FF2B5EF4-FFF2-40B4-BE49-F238E27FC236}">
                <a16:creationId xmlns:a16="http://schemas.microsoft.com/office/drawing/2014/main" id="{95752EF4-B131-625E-7E02-1D6A34FA259B}"/>
              </a:ext>
            </a:extLst>
          </p:cNvPr>
          <p:cNvSpPr txBox="1"/>
          <p:nvPr/>
        </p:nvSpPr>
        <p:spPr>
          <a:xfrm>
            <a:off x="1188720" y="4251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? Que recherchez-vous à l’examen ?</a:t>
            </a:r>
          </a:p>
        </p:txBody>
      </p:sp>
      <p:sp>
        <p:nvSpPr>
          <p:cNvPr id="20" name="Rounded Rectangle 71">
            <a:extLst>
              <a:ext uri="{FF2B5EF4-FFF2-40B4-BE49-F238E27FC236}">
                <a16:creationId xmlns:a16="http://schemas.microsoft.com/office/drawing/2014/main" id="{20739C55-B0CB-86D7-CB75-DBCE5C49D26A}"/>
              </a:ext>
            </a:extLst>
          </p:cNvPr>
          <p:cNvSpPr/>
          <p:nvPr/>
        </p:nvSpPr>
        <p:spPr>
          <a:xfrm>
            <a:off x="4663440" y="4206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72">
            <a:extLst>
              <a:ext uri="{FF2B5EF4-FFF2-40B4-BE49-F238E27FC236}">
                <a16:creationId xmlns:a16="http://schemas.microsoft.com/office/drawing/2014/main" id="{29BFABC0-1EBA-B533-4C0E-8A89EF3ADAE9}"/>
              </a:ext>
            </a:extLst>
          </p:cNvPr>
          <p:cNvSpPr/>
          <p:nvPr/>
        </p:nvSpPr>
        <p:spPr>
          <a:xfrm>
            <a:off x="4800600" y="4453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E4E3F2F0-D407-45EA-3EAB-961BA50B4FBB}"/>
              </a:ext>
            </a:extLst>
          </p:cNvPr>
          <p:cNvSpPr txBox="1"/>
          <p:nvPr/>
        </p:nvSpPr>
        <p:spPr>
          <a:xfrm>
            <a:off x="5394959" y="4251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complémentaire ?</a:t>
            </a:r>
          </a:p>
        </p:txBody>
      </p:sp>
      <p:sp>
        <p:nvSpPr>
          <p:cNvPr id="23" name="Rounded Rectangle 74">
            <a:extLst>
              <a:ext uri="{FF2B5EF4-FFF2-40B4-BE49-F238E27FC236}">
                <a16:creationId xmlns:a16="http://schemas.microsoft.com/office/drawing/2014/main" id="{D632236A-ADC8-8439-6B41-69AFAAE3CD6A}"/>
              </a:ext>
            </a:extLst>
          </p:cNvPr>
          <p:cNvSpPr/>
          <p:nvPr/>
        </p:nvSpPr>
        <p:spPr>
          <a:xfrm>
            <a:off x="457200" y="534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75">
            <a:extLst>
              <a:ext uri="{FF2B5EF4-FFF2-40B4-BE49-F238E27FC236}">
                <a16:creationId xmlns:a16="http://schemas.microsoft.com/office/drawing/2014/main" id="{D387810D-9BBB-73D7-A4EB-1DA5166AA1C9}"/>
              </a:ext>
            </a:extLst>
          </p:cNvPr>
          <p:cNvSpPr/>
          <p:nvPr/>
        </p:nvSpPr>
        <p:spPr>
          <a:xfrm>
            <a:off x="594360" y="5596127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76">
            <a:extLst>
              <a:ext uri="{FF2B5EF4-FFF2-40B4-BE49-F238E27FC236}">
                <a16:creationId xmlns:a16="http://schemas.microsoft.com/office/drawing/2014/main" id="{6F7361CC-1842-4BA4-5DE1-441434D378B6}"/>
              </a:ext>
            </a:extLst>
          </p:cNvPr>
          <p:cNvSpPr txBox="1"/>
          <p:nvPr/>
        </p:nvSpPr>
        <p:spPr>
          <a:xfrm>
            <a:off x="1188720" y="5394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  <p:sp>
        <p:nvSpPr>
          <p:cNvPr id="29" name="Rounded Rectangle 77">
            <a:extLst>
              <a:ext uri="{FF2B5EF4-FFF2-40B4-BE49-F238E27FC236}">
                <a16:creationId xmlns:a16="http://schemas.microsoft.com/office/drawing/2014/main" id="{D791A6CE-F594-B94D-0ABF-ED32DB2B888C}"/>
              </a:ext>
            </a:extLst>
          </p:cNvPr>
          <p:cNvSpPr/>
          <p:nvPr/>
        </p:nvSpPr>
        <p:spPr>
          <a:xfrm>
            <a:off x="4663440" y="534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Oval 78">
            <a:extLst>
              <a:ext uri="{FF2B5EF4-FFF2-40B4-BE49-F238E27FC236}">
                <a16:creationId xmlns:a16="http://schemas.microsoft.com/office/drawing/2014/main" id="{F1356C24-AA3A-32D9-846D-01FB4C3546CF}"/>
              </a:ext>
            </a:extLst>
          </p:cNvPr>
          <p:cNvSpPr/>
          <p:nvPr/>
        </p:nvSpPr>
        <p:spPr>
          <a:xfrm>
            <a:off x="4800600" y="5596127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79">
            <a:extLst>
              <a:ext uri="{FF2B5EF4-FFF2-40B4-BE49-F238E27FC236}">
                <a16:creationId xmlns:a16="http://schemas.microsoft.com/office/drawing/2014/main" id="{C62AD41F-EF8A-4306-3165-0C8C95C191EF}"/>
              </a:ext>
            </a:extLst>
          </p:cNvPr>
          <p:cNvSpPr txBox="1"/>
          <p:nvPr/>
        </p:nvSpPr>
        <p:spPr>
          <a:xfrm>
            <a:off x="5394959" y="5394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3 mois plus tard : </a:t>
            </a:r>
            <a:r>
              <a:rPr sz="1400" b="1">
                <a:solidFill>
                  <a:srgbClr val="404040"/>
                </a:solidFill>
                <a:latin typeface="Calibri"/>
              </a:rPr>
              <a:t>douleur lombaire brutale</a:t>
            </a:r>
            <a:r>
              <a:rPr sz="1400" b="0">
                <a:solidFill>
                  <a:srgbClr val="404040"/>
                </a:solidFill>
                <a:latin typeface="Calibri"/>
              </a:rPr>
              <a:t>, PA 80/50 mmHg. Que suspectez-vous, que faites-vous ?</a:t>
            </a:r>
          </a:p>
        </p:txBody>
      </p:sp>
    </p:spTree>
    <p:extLst>
      <p:ext uri="{BB962C8B-B14F-4D97-AF65-F5344CB8AC3E}">
        <p14:creationId xmlns:p14="http://schemas.microsoft.com/office/powerpoint/2010/main" val="319799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AE09130-3D07-1A78-D61D-8577EAC83352}"/>
              </a:ext>
            </a:extLst>
          </p:cNvPr>
          <p:cNvGrpSpPr/>
          <p:nvPr/>
        </p:nvGrpSpPr>
        <p:grpSpPr>
          <a:xfrm>
            <a:off x="1103704" y="1484784"/>
            <a:ext cx="7913821" cy="5027058"/>
            <a:chOff x="1103704" y="1484784"/>
            <a:chExt cx="7913821" cy="5027058"/>
          </a:xfrm>
        </p:grpSpPr>
        <p:pic>
          <p:nvPicPr>
            <p:cNvPr id="3" name="Image 2" descr="Une image contenant art&#10;&#10;Description générée automatiquement avec une confiance faible">
              <a:extLst>
                <a:ext uri="{FF2B5EF4-FFF2-40B4-BE49-F238E27FC236}">
                  <a16:creationId xmlns:a16="http://schemas.microsoft.com/office/drawing/2014/main" id="{85DEC29C-DADE-1D53-1CFA-4A0D2F60D5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88" r="1151" b="1647"/>
            <a:stretch/>
          </p:blipFill>
          <p:spPr>
            <a:xfrm>
              <a:off x="1103704" y="1484784"/>
              <a:ext cx="3036248" cy="3726305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AC1E047-1248-82FD-E0D7-468A4915018A}"/>
                </a:ext>
              </a:extLst>
            </p:cNvPr>
            <p:cNvSpPr txBox="1"/>
            <p:nvPr/>
          </p:nvSpPr>
          <p:spPr>
            <a:xfrm>
              <a:off x="1121868" y="5287110"/>
              <a:ext cx="30180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/>
                <a:t>Anévrisme aortique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54B167-E8E9-8CFD-4A0C-7F0DF265A3FF}"/>
                </a:ext>
              </a:extLst>
            </p:cNvPr>
            <p:cNvSpPr/>
            <p:nvPr/>
          </p:nvSpPr>
          <p:spPr>
            <a:xfrm>
              <a:off x="1121868" y="5249099"/>
              <a:ext cx="3018084" cy="445353"/>
            </a:xfrm>
            <a:prstGeom prst="rect">
              <a:avLst/>
            </a:pr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Text 4">
              <a:extLst>
                <a:ext uri="{FF2B5EF4-FFF2-40B4-BE49-F238E27FC236}">
                  <a16:creationId xmlns:a16="http://schemas.microsoft.com/office/drawing/2014/main" id="{9773D8B9-3516-7A82-B70B-AC76C89794EB}"/>
                </a:ext>
              </a:extLst>
            </p:cNvPr>
            <p:cNvSpPr/>
            <p:nvPr/>
          </p:nvSpPr>
          <p:spPr>
            <a:xfrm>
              <a:off x="5039409" y="1903330"/>
              <a:ext cx="3978116" cy="46085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buNone/>
              </a:pPr>
              <a:r>
                <a:rPr lang="en-US" sz="1750" dirty="0">
                  <a:ea typeface="Inter" pitchFamily="34" charset="-122"/>
                </a:rPr>
                <a:t>Dilatation </a:t>
              </a:r>
              <a:r>
                <a:rPr lang="en-US" sz="1750" dirty="0" err="1">
                  <a:ea typeface="Inter" pitchFamily="34" charset="-122"/>
                </a:rPr>
                <a:t>focale</a:t>
              </a:r>
              <a:r>
                <a:rPr lang="en-US" sz="1750" dirty="0">
                  <a:ea typeface="Inter" pitchFamily="34" charset="-122"/>
                </a:rPr>
                <a:t> et </a:t>
              </a:r>
              <a:r>
                <a:rPr lang="en-US" sz="1750" dirty="0" err="1">
                  <a:ea typeface="Inter" pitchFamily="34" charset="-122"/>
                </a:rPr>
                <a:t>permanente</a:t>
              </a:r>
              <a:endParaRPr lang="en-US" sz="1750" dirty="0">
                <a:ea typeface="Inter" pitchFamily="34" charset="-122"/>
              </a:endParaRPr>
            </a:p>
            <a:p>
              <a:pPr marL="0" indent="0">
                <a:buNone/>
              </a:pPr>
              <a:endParaRPr lang="en-US" sz="2400" dirty="0">
                <a:ea typeface="Inter" pitchFamily="34" charset="-122"/>
              </a:endParaRPr>
            </a:p>
            <a:p>
              <a:pPr marL="0" indent="0">
                <a:buNone/>
              </a:pPr>
              <a:r>
                <a:rPr lang="en-US" sz="1750" b="1" dirty="0">
                  <a:ea typeface="Inter" pitchFamily="34" charset="-122"/>
                </a:rPr>
                <a:t>&gt;1,5 x </a:t>
              </a:r>
              <a:r>
                <a:rPr lang="en-US" sz="1750" b="1" dirty="0" err="1">
                  <a:ea typeface="Inter" pitchFamily="34" charset="-122"/>
                </a:rPr>
                <a:t>diamètre</a:t>
              </a:r>
              <a:endParaRPr lang="en-US" sz="1750" b="1" dirty="0">
                <a:ea typeface="Inter" pitchFamily="34" charset="-122"/>
              </a:endParaRPr>
            </a:p>
            <a:p>
              <a:endParaRPr lang="en-US" sz="2400" b="1" dirty="0">
                <a:ea typeface="Inter" pitchFamily="34" charset="-122"/>
              </a:endParaRPr>
            </a:p>
            <a:p>
              <a:endParaRPr lang="en-US" sz="2400" b="1" dirty="0">
                <a:ea typeface="Inter" pitchFamily="34" charset="-122"/>
              </a:endParaRPr>
            </a:p>
            <a:p>
              <a:endParaRPr lang="fr-FR" sz="1750" b="1" dirty="0">
                <a:ea typeface="Inter" pitchFamily="34" charset="-122"/>
              </a:endParaRPr>
            </a:p>
            <a:p>
              <a:endParaRPr lang="fr-FR" sz="1750" b="1" dirty="0">
                <a:ea typeface="Inter" pitchFamily="34" charset="-122"/>
              </a:endParaRPr>
            </a:p>
            <a:p>
              <a:r>
                <a:rPr lang="fr-FR" sz="1750" b="1" dirty="0">
                  <a:solidFill>
                    <a:schemeClr val="accent1"/>
                  </a:solidFill>
                  <a:ea typeface="Inter" pitchFamily="34" charset="-122"/>
                </a:rPr>
                <a:t>Hommes</a:t>
              </a:r>
              <a:r>
                <a:rPr lang="fr-FR" sz="1750" dirty="0">
                  <a:solidFill>
                    <a:schemeClr val="tx2"/>
                  </a:solidFill>
                  <a:ea typeface="Inter" pitchFamily="34" charset="-122"/>
                </a:rPr>
                <a:t> </a:t>
              </a:r>
              <a:r>
                <a:rPr lang="fr-FR" sz="1750" dirty="0">
                  <a:ea typeface="Inter" pitchFamily="34" charset="-122"/>
                </a:rPr>
                <a:t>&gt;&gt; Femmes </a:t>
              </a:r>
            </a:p>
            <a:p>
              <a:endParaRPr lang="fr-FR" sz="1750" b="1" dirty="0">
                <a:solidFill>
                  <a:schemeClr val="tx2"/>
                </a:solidFill>
                <a:ea typeface="Inter" pitchFamily="34" charset="-122"/>
              </a:endParaRPr>
            </a:p>
            <a:p>
              <a:r>
                <a:rPr lang="fr-FR" sz="1750" dirty="0">
                  <a:ea typeface="Inter" pitchFamily="34" charset="-122"/>
                </a:rPr>
                <a:t>Prévalence : </a:t>
              </a:r>
              <a:r>
                <a:rPr lang="fr-FR" sz="1750" b="1" dirty="0">
                  <a:solidFill>
                    <a:schemeClr val="accent1"/>
                  </a:solidFill>
                  <a:ea typeface="Inter" pitchFamily="34" charset="-122"/>
                </a:rPr>
                <a:t>5% &gt; 65ans</a:t>
              </a:r>
            </a:p>
            <a:p>
              <a:endParaRPr lang="fr-FR" sz="1750" b="1" dirty="0">
                <a:ea typeface="Inter" pitchFamily="34" charset="-122"/>
              </a:endParaRPr>
            </a:p>
            <a:p>
              <a:r>
                <a:rPr lang="fr-FR" sz="1750" b="1" dirty="0">
                  <a:solidFill>
                    <a:schemeClr val="accent1"/>
                  </a:solidFill>
                  <a:ea typeface="Inter" pitchFamily="34" charset="-122"/>
                </a:rPr>
                <a:t>Tabac +++</a:t>
              </a:r>
              <a:endParaRPr lang="fr-FR" sz="1750" b="1" dirty="0">
                <a:ea typeface="Inter" pitchFamily="34" charset="-122"/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8F095520-169F-26F0-33FA-362106E3672C}"/>
                </a:ext>
              </a:extLst>
            </p:cNvPr>
            <p:cNvCxnSpPr>
              <a:cxnSpLocks/>
            </p:cNvCxnSpPr>
            <p:nvPr/>
          </p:nvCxnSpPr>
          <p:spPr>
            <a:xfrm>
              <a:off x="6014560" y="3429000"/>
              <a:ext cx="8458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6AF8906-F86E-29F0-9E0E-48B4944A1403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3D10844-45FA-0A4D-CEE1-C0E337B92DEB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Titre 1">
              <a:extLst>
                <a:ext uri="{FF2B5EF4-FFF2-40B4-BE49-F238E27FC236}">
                  <a16:creationId xmlns:a16="http://schemas.microsoft.com/office/drawing/2014/main" id="{D0EB76DF-8022-AEAF-7196-F25061BA43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2A90A235-829D-60FB-37F8-0D8B6C3D4041}"/>
              </a:ext>
            </a:extLst>
          </p:cNvPr>
          <p:cNvSpPr/>
          <p:nvPr/>
        </p:nvSpPr>
        <p:spPr>
          <a:xfrm>
            <a:off x="1590463" y="-12472"/>
            <a:ext cx="679056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Définition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B96302E-4D88-01BF-C6DC-54138301A781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EFE1E0-5596-8E29-8DB0-441A93AC3F81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3393815-9302-26C8-7338-9A72FA3878A3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1BC7447-D07D-2DB4-81F6-3CDA2BAA5A18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96D861B-ED2C-5482-EC19-2A149656827E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FA801CF-F395-2DE5-2466-B31B92A3A8DE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C80F3E3-4530-8831-C07C-6C3B86F1280D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FAB3378-ED89-3D5B-3A2C-C9B74064D398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6D4A5DFE-36CA-F113-3E7B-ECACD135C4AD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3F293C95-9744-FFC5-4045-FF86F24C214D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812230A3-8C6D-32C3-E99B-4C0068209780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389FC732-AF57-EC82-13C4-324843F0704E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DF2B685-6BDC-F949-E44E-6E549DA403D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5B99840-FEFF-8C0C-70DA-3794E32914BA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DEFCB0CF-CCAC-C2E9-4BF0-FC2261B2465E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2E7B1F1F-989A-9C8A-BF6D-E489D110C300}"/>
              </a:ext>
            </a:extLst>
          </p:cNvPr>
          <p:cNvSpPr/>
          <p:nvPr/>
        </p:nvSpPr>
        <p:spPr>
          <a:xfrm>
            <a:off x="2085088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1CB8C7-0E92-81B8-1E27-6164EAB3459E}"/>
              </a:ext>
            </a:extLst>
          </p:cNvPr>
          <p:cNvSpPr/>
          <p:nvPr/>
        </p:nvSpPr>
        <p:spPr>
          <a:xfrm>
            <a:off x="971600" y="1484784"/>
            <a:ext cx="3240360" cy="3764315"/>
          </a:xfrm>
          <a:prstGeom prst="rect">
            <a:avLst/>
          </a:prstGeom>
          <a:solidFill>
            <a:srgbClr val="FFFFFF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5841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2" name="Groupe 8201">
            <a:extLst>
              <a:ext uri="{FF2B5EF4-FFF2-40B4-BE49-F238E27FC236}">
                <a16:creationId xmlns:a16="http://schemas.microsoft.com/office/drawing/2014/main" id="{7C831E70-FD45-7811-B597-3454B4E615E1}"/>
              </a:ext>
            </a:extLst>
          </p:cNvPr>
          <p:cNvGrpSpPr/>
          <p:nvPr/>
        </p:nvGrpSpPr>
        <p:grpSpPr>
          <a:xfrm>
            <a:off x="467549" y="2032523"/>
            <a:ext cx="7920876" cy="389018"/>
            <a:chOff x="128749" y="4788597"/>
            <a:chExt cx="8529729" cy="432048"/>
          </a:xfrm>
        </p:grpSpPr>
        <p:sp>
          <p:nvSpPr>
            <p:cNvPr id="8198" name="Flèche vers le bas 8197">
              <a:extLst>
                <a:ext uri="{FF2B5EF4-FFF2-40B4-BE49-F238E27FC236}">
                  <a16:creationId xmlns:a16="http://schemas.microsoft.com/office/drawing/2014/main" id="{61826F74-413B-6E90-7716-90B4561629EA}"/>
                </a:ext>
              </a:extLst>
            </p:cNvPr>
            <p:cNvSpPr/>
            <p:nvPr/>
          </p:nvSpPr>
          <p:spPr>
            <a:xfrm rot="16200000">
              <a:off x="6839929" y="3338643"/>
              <a:ext cx="333686" cy="3303412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6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8197" name="Flèche vers le bas 8196">
              <a:extLst>
                <a:ext uri="{FF2B5EF4-FFF2-40B4-BE49-F238E27FC236}">
                  <a16:creationId xmlns:a16="http://schemas.microsoft.com/office/drawing/2014/main" id="{9150E352-743F-9BB5-7E92-56DE907561CA}"/>
                </a:ext>
              </a:extLst>
            </p:cNvPr>
            <p:cNvSpPr/>
            <p:nvPr/>
          </p:nvSpPr>
          <p:spPr>
            <a:xfrm rot="16200000">
              <a:off x="5066166" y="3715559"/>
              <a:ext cx="333686" cy="2549579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8195" name="Flèche vers le bas 8194">
              <a:extLst>
                <a:ext uri="{FF2B5EF4-FFF2-40B4-BE49-F238E27FC236}">
                  <a16:creationId xmlns:a16="http://schemas.microsoft.com/office/drawing/2014/main" id="{716FB460-5327-C6BD-6116-DE4400CDB44F}"/>
                </a:ext>
              </a:extLst>
            </p:cNvPr>
            <p:cNvSpPr/>
            <p:nvPr/>
          </p:nvSpPr>
          <p:spPr>
            <a:xfrm rot="16200000">
              <a:off x="3170014" y="3892538"/>
              <a:ext cx="333684" cy="2195619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8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8192" name="Flèche vers le bas 8191">
              <a:extLst>
                <a:ext uri="{FF2B5EF4-FFF2-40B4-BE49-F238E27FC236}">
                  <a16:creationId xmlns:a16="http://schemas.microsoft.com/office/drawing/2014/main" id="{B6328AF7-E15B-CBA4-BABB-B4D311976CC9}"/>
                </a:ext>
              </a:extLst>
            </p:cNvPr>
            <p:cNvSpPr/>
            <p:nvPr/>
          </p:nvSpPr>
          <p:spPr>
            <a:xfrm rot="16200000">
              <a:off x="1244844" y="3945052"/>
              <a:ext cx="333684" cy="2090593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8193" name="Flèche vers le bas 8192">
              <a:extLst>
                <a:ext uri="{FF2B5EF4-FFF2-40B4-BE49-F238E27FC236}">
                  <a16:creationId xmlns:a16="http://schemas.microsoft.com/office/drawing/2014/main" id="{77C39113-A54F-BE19-C193-805DBB9E0B60}"/>
                </a:ext>
              </a:extLst>
            </p:cNvPr>
            <p:cNvSpPr/>
            <p:nvPr/>
          </p:nvSpPr>
          <p:spPr>
            <a:xfrm rot="16200000">
              <a:off x="192691" y="4882339"/>
              <a:ext cx="333684" cy="216022"/>
            </a:xfrm>
            <a:prstGeom prst="downArrow">
              <a:avLst>
                <a:gd name="adj1" fmla="val 100000"/>
                <a:gd name="adj2" fmla="val 41821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8201" name="Rectangle 8200">
              <a:extLst>
                <a:ext uri="{FF2B5EF4-FFF2-40B4-BE49-F238E27FC236}">
                  <a16:creationId xmlns:a16="http://schemas.microsoft.com/office/drawing/2014/main" id="{85242E2D-9541-D9E0-D237-B1BB5EE8E916}"/>
                </a:ext>
              </a:extLst>
            </p:cNvPr>
            <p:cNvSpPr/>
            <p:nvPr/>
          </p:nvSpPr>
          <p:spPr>
            <a:xfrm>
              <a:off x="128749" y="4788597"/>
              <a:ext cx="230784" cy="43204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5F743FE4-20D4-0DD1-1B7E-5603684C50FC}"/>
              </a:ext>
            </a:extLst>
          </p:cNvPr>
          <p:cNvGrpSpPr/>
          <p:nvPr/>
        </p:nvGrpSpPr>
        <p:grpSpPr>
          <a:xfrm>
            <a:off x="590699" y="539847"/>
            <a:ext cx="2038895" cy="3227851"/>
            <a:chOff x="307469" y="328151"/>
            <a:chExt cx="2231193" cy="4143003"/>
          </a:xfrm>
        </p:grpSpPr>
        <p:pic>
          <p:nvPicPr>
            <p:cNvPr id="35" name="Image 34" descr="Une image contenant dessin humoristique, art&#10;&#10;Description générée automatiquement">
              <a:extLst>
                <a:ext uri="{FF2B5EF4-FFF2-40B4-BE49-F238E27FC236}">
                  <a16:creationId xmlns:a16="http://schemas.microsoft.com/office/drawing/2014/main" id="{DFF693DF-BD34-4118-D5DA-F387F1D08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3117" l="9901" r="89604">
                          <a14:foregroundMark x1="34406" y1="91429" x2="34406" y2="91429"/>
                          <a14:foregroundMark x1="59406" y1="93117" x2="59406" y2="931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469" y="328151"/>
              <a:ext cx="2231193" cy="4143003"/>
            </a:xfrm>
            <a:prstGeom prst="rect">
              <a:avLst/>
            </a:prstGeom>
          </p:spPr>
        </p:pic>
        <p:pic>
          <p:nvPicPr>
            <p:cNvPr id="38" name="Graphique 37" descr="Flèche : incurvée dans le sens des aiguilles d’une montre avec un remplissage uni">
              <a:extLst>
                <a:ext uri="{FF2B5EF4-FFF2-40B4-BE49-F238E27FC236}">
                  <a16:creationId xmlns:a16="http://schemas.microsoft.com/office/drawing/2014/main" id="{1E12E525-6F19-AAA7-4918-FA90F8FDD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7720169">
              <a:off x="1559013" y="2141139"/>
              <a:ext cx="315198" cy="309373"/>
            </a:xfrm>
            <a:prstGeom prst="rect">
              <a:avLst/>
            </a:prstGeom>
          </p:spPr>
        </p:pic>
        <p:pic>
          <p:nvPicPr>
            <p:cNvPr id="39" name="Graphique 38" descr="Flèche : incurvée dans le sens des aiguilles d’une montre avec un remplissage uni">
              <a:extLst>
                <a:ext uri="{FF2B5EF4-FFF2-40B4-BE49-F238E27FC236}">
                  <a16:creationId xmlns:a16="http://schemas.microsoft.com/office/drawing/2014/main" id="{D38F0478-1150-0ECA-6775-588671C8F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8054057">
              <a:off x="1610964" y="2433235"/>
              <a:ext cx="315198" cy="309373"/>
            </a:xfrm>
            <a:prstGeom prst="rect">
              <a:avLst/>
            </a:prstGeom>
          </p:spPr>
        </p:pic>
        <p:pic>
          <p:nvPicPr>
            <p:cNvPr id="40" name="Graphique 39" descr="Flèche : incurvée dans le sens des aiguilles d’une montre avec un remplissage uni">
              <a:extLst>
                <a:ext uri="{FF2B5EF4-FFF2-40B4-BE49-F238E27FC236}">
                  <a16:creationId xmlns:a16="http://schemas.microsoft.com/office/drawing/2014/main" id="{A5FB6A98-7319-1077-3FA4-EF77D3FDE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328378">
              <a:off x="1475531" y="2655881"/>
              <a:ext cx="315198" cy="309373"/>
            </a:xfrm>
            <a:prstGeom prst="rect">
              <a:avLst/>
            </a:prstGeom>
          </p:spPr>
        </p:pic>
        <p:pic>
          <p:nvPicPr>
            <p:cNvPr id="44" name="Graphique 43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CC04CB1B-5E43-95FB-BC33-A96AF7B79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088432" y="2392339"/>
              <a:ext cx="277617" cy="342066"/>
            </a:xfrm>
            <a:prstGeom prst="rect">
              <a:avLst/>
            </a:prstGeom>
          </p:spPr>
        </p:pic>
        <p:pic>
          <p:nvPicPr>
            <p:cNvPr id="45" name="Graphique 44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30BFA232-7586-8446-67B1-D277219AE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5113447">
              <a:off x="1169724" y="2693020"/>
              <a:ext cx="277619" cy="342069"/>
            </a:xfrm>
            <a:prstGeom prst="rect">
              <a:avLst/>
            </a:prstGeom>
          </p:spPr>
        </p:pic>
        <p:pic>
          <p:nvPicPr>
            <p:cNvPr id="46" name="Graphique 45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65713E98-8C09-F908-CFAF-46B183517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7239429">
              <a:off x="1173371" y="2096644"/>
              <a:ext cx="277619" cy="342069"/>
            </a:xfrm>
            <a:prstGeom prst="rect">
              <a:avLst/>
            </a:prstGeom>
          </p:spPr>
        </p:pic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4BAF02F1-74CD-FDB1-29D9-C7F68FD3F63F}"/>
              </a:ext>
            </a:extLst>
          </p:cNvPr>
          <p:cNvGrpSpPr/>
          <p:nvPr/>
        </p:nvGrpSpPr>
        <p:grpSpPr>
          <a:xfrm>
            <a:off x="2366389" y="509195"/>
            <a:ext cx="2257463" cy="3227851"/>
            <a:chOff x="1796283" y="311931"/>
            <a:chExt cx="2425018" cy="4143004"/>
          </a:xfrm>
        </p:grpSpPr>
        <p:pic>
          <p:nvPicPr>
            <p:cNvPr id="17" name="Image 16" descr="Une image contenant dessin humoristique, art&#10;&#10;Description générée automatiquement">
              <a:extLst>
                <a:ext uri="{FF2B5EF4-FFF2-40B4-BE49-F238E27FC236}">
                  <a16:creationId xmlns:a16="http://schemas.microsoft.com/office/drawing/2014/main" id="{5E6302B1-718A-7579-1B58-CF32A960C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3117" l="9901" r="89604">
                          <a14:foregroundMark x1="34406" y1="91429" x2="34406" y2="91429"/>
                          <a14:foregroundMark x1="59406" y1="93117" x2="59406" y2="931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283" y="311931"/>
              <a:ext cx="2425018" cy="4143004"/>
            </a:xfrm>
            <a:prstGeom prst="rect">
              <a:avLst/>
            </a:prstGeom>
          </p:spPr>
        </p:pic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1CD88791-14A5-A988-151C-2FD8EC47EFEB}"/>
                </a:ext>
              </a:extLst>
            </p:cNvPr>
            <p:cNvSpPr txBox="1"/>
            <p:nvPr/>
          </p:nvSpPr>
          <p:spPr>
            <a:xfrm>
              <a:off x="2823463" y="2290733"/>
              <a:ext cx="484221" cy="434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/>
                <a:t>   D</a:t>
              </a:r>
              <a:endParaRPr lang="fr-FR" dirty="0"/>
            </a:p>
          </p:txBody>
        </p:sp>
        <p:sp>
          <p:nvSpPr>
            <p:cNvPr id="55" name="Flèche vers la droite 54">
              <a:extLst>
                <a:ext uri="{FF2B5EF4-FFF2-40B4-BE49-F238E27FC236}">
                  <a16:creationId xmlns:a16="http://schemas.microsoft.com/office/drawing/2014/main" id="{76EC7907-45BA-C95C-8D55-6B876ACE9D1F}"/>
                </a:ext>
              </a:extLst>
            </p:cNvPr>
            <p:cNvSpPr/>
            <p:nvPr/>
          </p:nvSpPr>
          <p:spPr>
            <a:xfrm>
              <a:off x="3331931" y="2420888"/>
              <a:ext cx="216024" cy="172556"/>
            </a:xfrm>
            <a:prstGeom prst="rightArrow">
              <a:avLst>
                <a:gd name="adj1" fmla="val 41488"/>
                <a:gd name="adj2" fmla="val 50000"/>
              </a:avLst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Flèche vers la droite 57">
              <a:extLst>
                <a:ext uri="{FF2B5EF4-FFF2-40B4-BE49-F238E27FC236}">
                  <a16:creationId xmlns:a16="http://schemas.microsoft.com/office/drawing/2014/main" id="{C7748A5E-7400-E942-EECA-6224DFA6623C}"/>
                </a:ext>
              </a:extLst>
            </p:cNvPr>
            <p:cNvSpPr/>
            <p:nvPr/>
          </p:nvSpPr>
          <p:spPr>
            <a:xfrm rot="10800000">
              <a:off x="2627785" y="2420888"/>
              <a:ext cx="216024" cy="172556"/>
            </a:xfrm>
            <a:prstGeom prst="rightArrow">
              <a:avLst>
                <a:gd name="adj1" fmla="val 41488"/>
                <a:gd name="adj2" fmla="val 47872"/>
              </a:avLst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199" name="Picture 6" descr="Comment dessiner un ballon étape par étape - YouTube">
            <a:extLst>
              <a:ext uri="{FF2B5EF4-FFF2-40B4-BE49-F238E27FC236}">
                <a16:creationId xmlns:a16="http://schemas.microsoft.com/office/drawing/2014/main" id="{8258EBD5-F6BB-DD5F-FFBE-AC9067A135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167" b="82292" l="30625" r="67500">
                        <a14:foregroundMark x1="33281" y1="31667" x2="33750" y2="47083"/>
                        <a14:foregroundMark x1="33438" y1="38750" x2="37969" y2="33333"/>
                        <a14:foregroundMark x1="65156" y1="31042" x2="65781" y2="47500"/>
                        <a14:foregroundMark x1="65781" y1="47500" x2="64219" y2="51875"/>
                        <a14:foregroundMark x1="66875" y1="34583" x2="67656" y2="43333"/>
                        <a14:foregroundMark x1="43281" y1="22708" x2="55156" y2="21458"/>
                        <a14:foregroundMark x1="47188" y1="19167" x2="51563" y2="19792"/>
                        <a14:foregroundMark x1="30781" y1="34583" x2="32969" y2="44792"/>
                        <a14:foregroundMark x1="41875" y1="56458" x2="49375" y2="68542"/>
                        <a14:foregroundMark x1="49375" y1="68542" x2="49844" y2="73333"/>
                        <a14:foregroundMark x1="49375" y1="76250" x2="49375" y2="51875"/>
                        <a14:foregroundMark x1="49063" y1="75625" x2="57813" y2="56458"/>
                        <a14:foregroundMark x1="48594" y1="75833" x2="48906" y2="71042"/>
                        <a14:foregroundMark x1="48594" y1="81667" x2="48594" y2="76458"/>
                        <a14:foregroundMark x1="49531" y1="82292" x2="49375" y2="72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43" t="15744" r="29668" b="16925"/>
          <a:stretch/>
        </p:blipFill>
        <p:spPr bwMode="auto">
          <a:xfrm>
            <a:off x="4652149" y="1449841"/>
            <a:ext cx="1532025" cy="176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793D1B48-FD5E-E58E-2AF4-D5667A6BFD23}"/>
              </a:ext>
            </a:extLst>
          </p:cNvPr>
          <p:cNvGrpSpPr/>
          <p:nvPr/>
        </p:nvGrpSpPr>
        <p:grpSpPr>
          <a:xfrm>
            <a:off x="6058958" y="525242"/>
            <a:ext cx="2257462" cy="3195639"/>
            <a:chOff x="2816939" y="1491185"/>
            <a:chExt cx="2311804" cy="4406162"/>
          </a:xfrm>
        </p:grpSpPr>
        <p:pic>
          <p:nvPicPr>
            <p:cNvPr id="8196" name="Picture 4" descr="Généralités Anévrisme de l'aorte abdominale - Hopital Bichat Chirvtt">
              <a:extLst>
                <a:ext uri="{FF2B5EF4-FFF2-40B4-BE49-F238E27FC236}">
                  <a16:creationId xmlns:a16="http://schemas.microsoft.com/office/drawing/2014/main" id="{C05F7BCD-1B6F-8DDB-40BE-3F38F30EE9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alphaModFix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7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726" r="74446" b="29885"/>
            <a:stretch/>
          </p:blipFill>
          <p:spPr bwMode="auto">
            <a:xfrm flipH="1">
              <a:off x="4140912" y="3212976"/>
              <a:ext cx="744584" cy="1167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Image 25" descr="Une image contenant dessin humoristique, art&#10;&#10;Description générée automatiquement">
              <a:extLst>
                <a:ext uri="{FF2B5EF4-FFF2-40B4-BE49-F238E27FC236}">
                  <a16:creationId xmlns:a16="http://schemas.microsoft.com/office/drawing/2014/main" id="{AB240991-52DD-B3AE-76D8-1E3AD99C3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0000" b="96623" l="9901" r="89604">
                          <a14:foregroundMark x1="38614" y1="94935" x2="35396" y2="90260"/>
                          <a14:foregroundMark x1="57178" y1="96623" x2="57178" y2="966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939" y="1491185"/>
              <a:ext cx="2311804" cy="4406162"/>
            </a:xfrm>
            <a:prstGeom prst="rect">
              <a:avLst/>
            </a:prstGeom>
          </p:spPr>
        </p:pic>
        <p:sp>
          <p:nvSpPr>
            <p:cNvPr id="19" name="Nuage 18">
              <a:extLst>
                <a:ext uri="{FF2B5EF4-FFF2-40B4-BE49-F238E27FC236}">
                  <a16:creationId xmlns:a16="http://schemas.microsoft.com/office/drawing/2014/main" id="{CB2764AD-3EF9-9A3F-D76D-D0C60BA9961D}"/>
                </a:ext>
              </a:extLst>
            </p:cNvPr>
            <p:cNvSpPr/>
            <p:nvPr/>
          </p:nvSpPr>
          <p:spPr>
            <a:xfrm rot="16200000">
              <a:off x="3900959" y="3611512"/>
              <a:ext cx="860719" cy="414334"/>
            </a:xfrm>
            <a:prstGeom prst="cloud">
              <a:avLst/>
            </a:prstGeom>
            <a:solidFill>
              <a:srgbClr val="85000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0" name="Graphique 29" descr="Flèche : incurvée dans le sens des aiguilles d’une montre avec un remplissage uni">
              <a:extLst>
                <a:ext uri="{FF2B5EF4-FFF2-40B4-BE49-F238E27FC236}">
                  <a16:creationId xmlns:a16="http://schemas.microsoft.com/office/drawing/2014/main" id="{A8F4E89F-D019-B430-E652-1B339BCA2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7053920">
              <a:off x="4238716" y="3394183"/>
              <a:ext cx="417700" cy="417700"/>
            </a:xfrm>
            <a:prstGeom prst="rect">
              <a:avLst/>
            </a:prstGeom>
          </p:spPr>
        </p:pic>
        <p:pic>
          <p:nvPicPr>
            <p:cNvPr id="32" name="Graphique 31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F5435920-FDC7-6CC3-D072-E27796DF2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5400000">
              <a:off x="4259890" y="3717032"/>
              <a:ext cx="414336" cy="414336"/>
            </a:xfrm>
            <a:prstGeom prst="rect">
              <a:avLst/>
            </a:prstGeom>
          </p:spPr>
        </p:pic>
      </p:grpSp>
      <p:grpSp>
        <p:nvGrpSpPr>
          <p:cNvPr id="8214" name="Groupe 8213">
            <a:extLst>
              <a:ext uri="{FF2B5EF4-FFF2-40B4-BE49-F238E27FC236}">
                <a16:creationId xmlns:a16="http://schemas.microsoft.com/office/drawing/2014/main" id="{4C401963-C905-A84B-7A0D-EF50238A1666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8215" name="Rectangle 8214">
              <a:extLst>
                <a:ext uri="{FF2B5EF4-FFF2-40B4-BE49-F238E27FC236}">
                  <a16:creationId xmlns:a16="http://schemas.microsoft.com/office/drawing/2014/main" id="{AF9AAE05-6B8B-E7BE-89DF-70C8466BC6C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16" name="Titre 1">
              <a:extLst>
                <a:ext uri="{FF2B5EF4-FFF2-40B4-BE49-F238E27FC236}">
                  <a16:creationId xmlns:a16="http://schemas.microsoft.com/office/drawing/2014/main" id="{15F09DAC-7D61-D76D-4D15-B26A023D824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pic>
        <p:nvPicPr>
          <p:cNvPr id="8224" name="Picture 8">
            <a:extLst>
              <a:ext uri="{FF2B5EF4-FFF2-40B4-BE49-F238E27FC236}">
                <a16:creationId xmlns:a16="http://schemas.microsoft.com/office/drawing/2014/main" id="{E6E75349-9F68-12B7-0F42-9877551C7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31922"/>
            <a:ext cx="3645937" cy="237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25" name="ZoneTexte 8224">
            <a:extLst>
              <a:ext uri="{FF2B5EF4-FFF2-40B4-BE49-F238E27FC236}">
                <a16:creationId xmlns:a16="http://schemas.microsoft.com/office/drawing/2014/main" id="{CDA2787E-EF64-B4C5-0C1B-945F88CBCDD5}"/>
              </a:ext>
            </a:extLst>
          </p:cNvPr>
          <p:cNvSpPr txBox="1"/>
          <p:nvPr/>
        </p:nvSpPr>
        <p:spPr>
          <a:xfrm>
            <a:off x="5724128" y="6237312"/>
            <a:ext cx="3285897" cy="398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Prendes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CF et al.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Systematic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Review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and Meta-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Analysis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of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Contemporary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Abdominal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Aortic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Aneurysm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Growth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Rates.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Eur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J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Vasc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Endovasc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 </a:t>
            </a:r>
            <a:r>
              <a:rPr lang="fr-FR" sz="700" b="0" i="1" dirty="0" err="1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Surg</a:t>
            </a:r>
            <a:r>
              <a:rPr lang="fr-FR" sz="700" b="0" i="1" dirty="0">
                <a:solidFill>
                  <a:schemeClr val="bg1">
                    <a:lumMod val="65000"/>
                  </a:schemeClr>
                </a:solidFill>
                <a:effectLst/>
                <a:highlight>
                  <a:srgbClr val="FFFFFF"/>
                </a:highlight>
                <a:latin typeface="system-ui"/>
              </a:rPr>
              <a:t>. 2024 Jan.</a:t>
            </a:r>
            <a:endParaRPr lang="fr-FR" sz="700" i="1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8227" name="Connecteur droit 8226">
            <a:extLst>
              <a:ext uri="{FF2B5EF4-FFF2-40B4-BE49-F238E27FC236}">
                <a16:creationId xmlns:a16="http://schemas.microsoft.com/office/drawing/2014/main" id="{8F930F2A-5D0B-1B07-B0FA-19D4C4AEE013}"/>
              </a:ext>
            </a:extLst>
          </p:cNvPr>
          <p:cNvCxnSpPr>
            <a:cxnSpLocks/>
          </p:cNvCxnSpPr>
          <p:nvPr/>
        </p:nvCxnSpPr>
        <p:spPr>
          <a:xfrm flipH="1">
            <a:off x="6040153" y="6237312"/>
            <a:ext cx="273915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35" name="Rectangle 8234">
            <a:extLst>
              <a:ext uri="{FF2B5EF4-FFF2-40B4-BE49-F238E27FC236}">
                <a16:creationId xmlns:a16="http://schemas.microsoft.com/office/drawing/2014/main" id="{7FEB8D62-A9D7-BBB3-133B-C7B3434E6251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8236" name="Rectangle 8235">
            <a:extLst>
              <a:ext uri="{FF2B5EF4-FFF2-40B4-BE49-F238E27FC236}">
                <a16:creationId xmlns:a16="http://schemas.microsoft.com/office/drawing/2014/main" id="{06081042-4F3B-C9DB-1C15-E657AF134133}"/>
              </a:ext>
            </a:extLst>
          </p:cNvPr>
          <p:cNvSpPr/>
          <p:nvPr/>
        </p:nvSpPr>
        <p:spPr>
          <a:xfrm>
            <a:off x="2283617" y="-12473"/>
            <a:ext cx="679056" cy="4296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Histoire naturelle</a:t>
            </a:r>
          </a:p>
        </p:txBody>
      </p:sp>
      <p:sp>
        <p:nvSpPr>
          <p:cNvPr id="8237" name="Rectangle 8236">
            <a:extLst>
              <a:ext uri="{FF2B5EF4-FFF2-40B4-BE49-F238E27FC236}">
                <a16:creationId xmlns:a16="http://schemas.microsoft.com/office/drawing/2014/main" id="{B61500A4-1A88-1632-3A06-3036EED16052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8238" name="Rectangle 8237">
            <a:extLst>
              <a:ext uri="{FF2B5EF4-FFF2-40B4-BE49-F238E27FC236}">
                <a16:creationId xmlns:a16="http://schemas.microsoft.com/office/drawing/2014/main" id="{7D63A522-04FA-6500-15A8-AB919A3B7933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8239" name="Rectangle 8238">
            <a:extLst>
              <a:ext uri="{FF2B5EF4-FFF2-40B4-BE49-F238E27FC236}">
                <a16:creationId xmlns:a16="http://schemas.microsoft.com/office/drawing/2014/main" id="{DA729C0D-C514-6665-58C9-A5F41CCEEB95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8240" name="Rectangle 8239">
            <a:extLst>
              <a:ext uri="{FF2B5EF4-FFF2-40B4-BE49-F238E27FC236}">
                <a16:creationId xmlns:a16="http://schemas.microsoft.com/office/drawing/2014/main" id="{AE77B29E-BE25-84C9-A03D-C2DCF90D63C3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8241" name="Rectangle 8240">
            <a:extLst>
              <a:ext uri="{FF2B5EF4-FFF2-40B4-BE49-F238E27FC236}">
                <a16:creationId xmlns:a16="http://schemas.microsoft.com/office/drawing/2014/main" id="{4A2C5750-5C12-391C-33AB-F4C52198EFD6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8242" name="Rectangle 8241">
            <a:extLst>
              <a:ext uri="{FF2B5EF4-FFF2-40B4-BE49-F238E27FC236}">
                <a16:creationId xmlns:a16="http://schemas.microsoft.com/office/drawing/2014/main" id="{98B13E66-9771-B351-4EB2-ED41A41D1868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8243" name="Rectangle 8242">
            <a:extLst>
              <a:ext uri="{FF2B5EF4-FFF2-40B4-BE49-F238E27FC236}">
                <a16:creationId xmlns:a16="http://schemas.microsoft.com/office/drawing/2014/main" id="{F7BD47CC-B6EE-6114-0E96-418CAA00BE5D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8244" name="Groupe 8243">
            <a:extLst>
              <a:ext uri="{FF2B5EF4-FFF2-40B4-BE49-F238E27FC236}">
                <a16:creationId xmlns:a16="http://schemas.microsoft.com/office/drawing/2014/main" id="{F118B36C-4707-E0D2-8C6C-F70EC73E932B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8245" name="Groupe 8244">
              <a:extLst>
                <a:ext uri="{FF2B5EF4-FFF2-40B4-BE49-F238E27FC236}">
                  <a16:creationId xmlns:a16="http://schemas.microsoft.com/office/drawing/2014/main" id="{D6F299A9-1567-FF3B-8A8A-286D01EFA692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8247" name="Rectangle 8246">
                <a:extLst>
                  <a:ext uri="{FF2B5EF4-FFF2-40B4-BE49-F238E27FC236}">
                    <a16:creationId xmlns:a16="http://schemas.microsoft.com/office/drawing/2014/main" id="{503F747D-1B3B-CD9E-EDFC-3B74FBDB27F0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8248" name="Rectangle 8247">
                <a:extLst>
                  <a:ext uri="{FF2B5EF4-FFF2-40B4-BE49-F238E27FC236}">
                    <a16:creationId xmlns:a16="http://schemas.microsoft.com/office/drawing/2014/main" id="{DFC0F70D-4FCF-7533-2D2F-222C0B2C714A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8249" name="Rectangle 8248">
                <a:extLst>
                  <a:ext uri="{FF2B5EF4-FFF2-40B4-BE49-F238E27FC236}">
                    <a16:creationId xmlns:a16="http://schemas.microsoft.com/office/drawing/2014/main" id="{E48C9D5E-F225-5E70-4801-DFCA8A666658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8246" name="Rectangle 8245">
              <a:extLst>
                <a:ext uri="{FF2B5EF4-FFF2-40B4-BE49-F238E27FC236}">
                  <a16:creationId xmlns:a16="http://schemas.microsoft.com/office/drawing/2014/main" id="{059477FE-700C-DCB2-70C9-A9706A3DC4DD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250" name="Rectangle 8249">
            <a:extLst>
              <a:ext uri="{FF2B5EF4-FFF2-40B4-BE49-F238E27FC236}">
                <a16:creationId xmlns:a16="http://schemas.microsoft.com/office/drawing/2014/main" id="{8103E246-B6B1-2BAF-A8E1-CD6AF4388F66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8252" name="Ellipse 8251">
            <a:extLst>
              <a:ext uri="{FF2B5EF4-FFF2-40B4-BE49-F238E27FC236}">
                <a16:creationId xmlns:a16="http://schemas.microsoft.com/office/drawing/2014/main" id="{A58F03BF-E62A-DE82-2B37-2B78D9DBC87C}"/>
              </a:ext>
            </a:extLst>
          </p:cNvPr>
          <p:cNvSpPr/>
          <p:nvPr/>
        </p:nvSpPr>
        <p:spPr>
          <a:xfrm>
            <a:off x="2781521" y="341208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8260" name="Triangle rectangle 8259">
            <a:extLst>
              <a:ext uri="{FF2B5EF4-FFF2-40B4-BE49-F238E27FC236}">
                <a16:creationId xmlns:a16="http://schemas.microsoft.com/office/drawing/2014/main" id="{7277E8C5-E8C6-C40F-12B2-43D965C06545}"/>
              </a:ext>
            </a:extLst>
          </p:cNvPr>
          <p:cNvSpPr/>
          <p:nvPr/>
        </p:nvSpPr>
        <p:spPr>
          <a:xfrm rot="10800000">
            <a:off x="7936822" y="2064054"/>
            <a:ext cx="268760" cy="27078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61" name="Triangle rectangle 8260">
            <a:extLst>
              <a:ext uri="{FF2B5EF4-FFF2-40B4-BE49-F238E27FC236}">
                <a16:creationId xmlns:a16="http://schemas.microsoft.com/office/drawing/2014/main" id="{0B62C336-E3BC-9BE2-E386-94633D78B2D2}"/>
              </a:ext>
            </a:extLst>
          </p:cNvPr>
          <p:cNvSpPr/>
          <p:nvPr/>
        </p:nvSpPr>
        <p:spPr>
          <a:xfrm flipH="1">
            <a:off x="7933098" y="2257070"/>
            <a:ext cx="246466" cy="108050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62" name="Arc plein 8261">
            <a:extLst>
              <a:ext uri="{FF2B5EF4-FFF2-40B4-BE49-F238E27FC236}">
                <a16:creationId xmlns:a16="http://schemas.microsoft.com/office/drawing/2014/main" id="{716255E4-EFF2-0CF3-972A-10F12800C6A7}"/>
              </a:ext>
            </a:extLst>
          </p:cNvPr>
          <p:cNvSpPr/>
          <p:nvPr/>
        </p:nvSpPr>
        <p:spPr>
          <a:xfrm rot="4524815">
            <a:off x="7872025" y="2130767"/>
            <a:ext cx="284766" cy="176750"/>
          </a:xfrm>
          <a:prstGeom prst="blockArc">
            <a:avLst>
              <a:gd name="adj1" fmla="val 14162273"/>
              <a:gd name="adj2" fmla="val 21599909"/>
              <a:gd name="adj3" fmla="val 2254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C745CFBC-15BB-6162-6C59-E969C48E3170}"/>
              </a:ext>
            </a:extLst>
          </p:cNvPr>
          <p:cNvSpPr/>
          <p:nvPr/>
        </p:nvSpPr>
        <p:spPr>
          <a:xfrm>
            <a:off x="788235" y="4160619"/>
            <a:ext cx="6015394" cy="1852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750" dirty="0">
              <a:ea typeface="Inter" pitchFamily="34" charset="-122"/>
            </a:endParaRPr>
          </a:p>
          <a:p>
            <a:pPr marL="0" indent="0">
              <a:buNone/>
            </a:pPr>
            <a:r>
              <a:rPr lang="en-US" sz="1750" dirty="0" err="1">
                <a:ea typeface="Inter" pitchFamily="34" charset="-122"/>
              </a:rPr>
              <a:t>Cinétique</a:t>
            </a:r>
            <a:r>
              <a:rPr lang="en-US" sz="1750" dirty="0">
                <a:ea typeface="Inter" pitchFamily="34" charset="-122"/>
              </a:rPr>
              <a:t> intra et inter-</a:t>
            </a:r>
            <a:r>
              <a:rPr lang="en-US" sz="1750" dirty="0" err="1">
                <a:ea typeface="Inter" pitchFamily="34" charset="-122"/>
              </a:rPr>
              <a:t>individuelle</a:t>
            </a:r>
            <a:r>
              <a:rPr lang="en-US" sz="1750" dirty="0">
                <a:ea typeface="Inter" pitchFamily="34" charset="-122"/>
              </a:rPr>
              <a:t> </a:t>
            </a:r>
            <a:r>
              <a:rPr lang="en-US" sz="1750" b="1" dirty="0">
                <a:ea typeface="Inter" pitchFamily="34" charset="-122"/>
              </a:rPr>
              <a:t>variable ++</a:t>
            </a:r>
          </a:p>
          <a:p>
            <a:pPr marL="0" indent="0">
              <a:buNone/>
            </a:pPr>
            <a:endParaRPr lang="en-US" sz="2400" dirty="0">
              <a:ea typeface="Inter" pitchFamily="34" charset="-122"/>
            </a:endParaRPr>
          </a:p>
          <a:p>
            <a:pPr marL="0" indent="0">
              <a:buNone/>
            </a:pPr>
            <a:r>
              <a:rPr lang="en-US" sz="1750" dirty="0" err="1">
                <a:ea typeface="Inter" pitchFamily="34" charset="-122"/>
              </a:rPr>
              <a:t>Croissance</a:t>
            </a:r>
            <a:r>
              <a:rPr lang="en-US" sz="1750" dirty="0">
                <a:ea typeface="Inter" pitchFamily="34" charset="-122"/>
              </a:rPr>
              <a:t> </a:t>
            </a:r>
            <a:r>
              <a:rPr lang="en-US" sz="1750" dirty="0" err="1">
                <a:ea typeface="Inter" pitchFamily="34" charset="-122"/>
              </a:rPr>
              <a:t>rapide</a:t>
            </a:r>
            <a:r>
              <a:rPr lang="en-US" sz="1750" dirty="0">
                <a:ea typeface="Inter" pitchFamily="34" charset="-122"/>
              </a:rPr>
              <a:t> : </a:t>
            </a:r>
            <a:r>
              <a:rPr lang="en-US" sz="1750" b="1" dirty="0">
                <a:ea typeface="Inter" pitchFamily="34" charset="-122"/>
              </a:rPr>
              <a:t>&gt;1cm/an</a:t>
            </a:r>
          </a:p>
          <a:p>
            <a:pPr marL="0" indent="0">
              <a:buNone/>
            </a:pPr>
            <a:endParaRPr lang="en-US" sz="2400" dirty="0">
              <a:ea typeface="Inter" pitchFamily="34" charset="-122"/>
            </a:endParaRPr>
          </a:p>
          <a:p>
            <a:pPr marL="0" indent="0">
              <a:buNone/>
            </a:pPr>
            <a:r>
              <a:rPr lang="en-US" sz="1750" dirty="0" err="1">
                <a:ea typeface="Inter" pitchFamily="34" charset="-122"/>
              </a:rPr>
              <a:t>Risque</a:t>
            </a:r>
            <a:r>
              <a:rPr lang="en-US" sz="1750" dirty="0">
                <a:ea typeface="Inter" pitchFamily="34" charset="-122"/>
              </a:rPr>
              <a:t> rupture </a:t>
            </a:r>
            <a:r>
              <a:rPr lang="en-US" sz="1750" b="1" dirty="0">
                <a:ea typeface="Inter" pitchFamily="34" charset="-122"/>
              </a:rPr>
              <a:t>F &gt; H </a:t>
            </a:r>
            <a:r>
              <a:rPr lang="en-US" sz="1750" dirty="0">
                <a:ea typeface="Inter" pitchFamily="34" charset="-122"/>
              </a:rPr>
              <a:t>à </a:t>
            </a:r>
            <a:r>
              <a:rPr lang="en-US" sz="1750" dirty="0" err="1">
                <a:ea typeface="Inter" pitchFamily="34" charset="-122"/>
              </a:rPr>
              <a:t>diamètre</a:t>
            </a:r>
            <a:r>
              <a:rPr lang="en-US" sz="1750" dirty="0">
                <a:ea typeface="Inter" pitchFamily="34" charset="-122"/>
              </a:rPr>
              <a:t> </a:t>
            </a:r>
            <a:r>
              <a:rPr lang="en-US" sz="1750" dirty="0" err="1">
                <a:ea typeface="Inter" pitchFamily="34" charset="-122"/>
              </a:rPr>
              <a:t>égal</a:t>
            </a:r>
            <a:endParaRPr lang="en-US" sz="1750" dirty="0">
              <a:ea typeface="Inter" pitchFamily="34" charset="-122"/>
            </a:endParaRPr>
          </a:p>
          <a:p>
            <a:pPr marL="0" indent="0">
              <a:buNone/>
            </a:pPr>
            <a:endParaRPr lang="en-US" sz="1750" dirty="0">
              <a:ea typeface="Inter" pitchFamily="34" charset="-122"/>
            </a:endParaRPr>
          </a:p>
          <a:p>
            <a:endParaRPr lang="fr-FR" sz="1750" dirty="0">
              <a:ea typeface="Inter" pitchFamily="34" charset="-122"/>
            </a:endParaRPr>
          </a:p>
          <a:p>
            <a:endParaRPr lang="fr-FR" sz="1750" dirty="0">
              <a:ea typeface="Inter" pitchFamily="34" charset="-12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B42009-1898-C9A8-EDAC-951501E3F12E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1" t="29428" r="50000" b="10897"/>
          <a:stretch/>
        </p:blipFill>
        <p:spPr>
          <a:xfrm>
            <a:off x="3419872" y="2139573"/>
            <a:ext cx="129055" cy="170134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57BB69-0C24-CFD7-E68F-F053A608993F}"/>
              </a:ext>
            </a:extLst>
          </p:cNvPr>
          <p:cNvSpPr txBox="1">
            <a:spLocks/>
          </p:cNvSpPr>
          <p:nvPr/>
        </p:nvSpPr>
        <p:spPr bwMode="auto">
          <a:xfrm>
            <a:off x="5656587" y="572495"/>
            <a:ext cx="3390444" cy="35284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Clr>
                <a:srgbClr val="25A79B"/>
              </a:buClr>
              <a:buNone/>
            </a:pPr>
            <a:r>
              <a:rPr lang="fr-FR" sz="1800" b="1" dirty="0">
                <a:solidFill>
                  <a:schemeClr val="tx2"/>
                </a:solidFill>
                <a:latin typeface="Aptos" panose="020B0004020202020204" pitchFamily="34" charset="0"/>
              </a:rPr>
              <a:t>RISQUE = RUPTURE = DECES</a:t>
            </a:r>
          </a:p>
        </p:txBody>
      </p:sp>
    </p:spTree>
    <p:extLst>
      <p:ext uri="{BB962C8B-B14F-4D97-AF65-F5344CB8AC3E}">
        <p14:creationId xmlns:p14="http://schemas.microsoft.com/office/powerpoint/2010/main" val="282447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5" grpId="0"/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176088-B8AD-3D17-F5BB-D63E3C766CEF}"/>
              </a:ext>
            </a:extLst>
          </p:cNvPr>
          <p:cNvSpPr/>
          <p:nvPr/>
        </p:nvSpPr>
        <p:spPr>
          <a:xfrm>
            <a:off x="3059832" y="4667115"/>
            <a:ext cx="3458971" cy="859498"/>
          </a:xfrm>
          <a:prstGeom prst="roundRect">
            <a:avLst>
              <a:gd name="adj" fmla="val 5823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24" name="Picture 8" descr="IRM et scanner à rayons X, échographie et CT skan. - clipart vectoriel de Tomographie axiale informatisée libre de droits">
            <a:extLst>
              <a:ext uri="{FF2B5EF4-FFF2-40B4-BE49-F238E27FC236}">
                <a16:creationId xmlns:a16="http://schemas.microsoft.com/office/drawing/2014/main" id="{C8932715-C2AA-09B5-8D2B-B24BDD3464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52197" r="58662" b="4762"/>
          <a:stretch/>
        </p:blipFill>
        <p:spPr bwMode="auto">
          <a:xfrm>
            <a:off x="6894121" y="4954479"/>
            <a:ext cx="2063409" cy="156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" name="Groupe 79">
            <a:extLst>
              <a:ext uri="{FF2B5EF4-FFF2-40B4-BE49-F238E27FC236}">
                <a16:creationId xmlns:a16="http://schemas.microsoft.com/office/drawing/2014/main" id="{F0A0E027-7F71-63DD-E6EC-B05E749B686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1E088E5-27B5-B293-3837-0022E0C108AC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2" name="Titre 1">
              <a:extLst>
                <a:ext uri="{FF2B5EF4-FFF2-40B4-BE49-F238E27FC236}">
                  <a16:creationId xmlns:a16="http://schemas.microsoft.com/office/drawing/2014/main" id="{9BD4FB00-A642-1A99-9AC0-9F014A9A7E0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DD377D99-4A10-765F-FE48-1E7D811D6EB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D3BF69E-54F0-86D3-D76E-0E129116A3E5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78E8BC2-3124-33EC-15E0-00FBBDC9D02A}"/>
              </a:ext>
            </a:extLst>
          </p:cNvPr>
          <p:cNvSpPr/>
          <p:nvPr/>
        </p:nvSpPr>
        <p:spPr>
          <a:xfrm>
            <a:off x="2976771" y="-12472"/>
            <a:ext cx="84006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Autres localisations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E336674B-2111-6A96-2D04-78077F48E519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F01D146-B775-C6C1-C0C6-3230164B395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DDF4047-266C-800C-5D85-77DECC190914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278FAB1-4AB4-74E0-BDC7-1840C71CFF9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89C27ED9-3813-7A15-6F7F-9BFD1D871D01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7379B71-6831-C1CA-7BC5-5749032DA237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103" name="Groupe 102">
            <a:extLst>
              <a:ext uri="{FF2B5EF4-FFF2-40B4-BE49-F238E27FC236}">
                <a16:creationId xmlns:a16="http://schemas.microsoft.com/office/drawing/2014/main" id="{8DBE526E-3A6B-F585-A0C7-F6977F40C6A2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104" name="Groupe 103">
              <a:extLst>
                <a:ext uri="{FF2B5EF4-FFF2-40B4-BE49-F238E27FC236}">
                  <a16:creationId xmlns:a16="http://schemas.microsoft.com/office/drawing/2014/main" id="{E6E189B8-AAA2-2679-D624-2F12A0DBC90B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38AC2BC9-32A9-1D03-10F2-B8C94F3BDB85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C6162026-38EE-5593-F532-7656DB53DB74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96EB4837-906A-6ED5-AEE3-614F678C3A6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A020EC0-95BC-D155-567A-99F9015D447D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6001873-5058-ADDF-3D68-93232685EEC6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82F7B77D-9E7C-B83B-4E6F-E8B0CD803600}"/>
              </a:ext>
            </a:extLst>
          </p:cNvPr>
          <p:cNvGrpSpPr/>
          <p:nvPr/>
        </p:nvGrpSpPr>
        <p:grpSpPr>
          <a:xfrm>
            <a:off x="488706" y="692696"/>
            <a:ext cx="2355102" cy="5795030"/>
            <a:chOff x="488706" y="692696"/>
            <a:chExt cx="2355102" cy="5795030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B854C426-3E52-759E-6018-A42308EB70D0}"/>
                </a:ext>
              </a:extLst>
            </p:cNvPr>
            <p:cNvGrpSpPr/>
            <p:nvPr/>
          </p:nvGrpSpPr>
          <p:grpSpPr>
            <a:xfrm>
              <a:off x="488706" y="692696"/>
              <a:ext cx="2355102" cy="5795030"/>
              <a:chOff x="410412" y="818322"/>
              <a:chExt cx="2355102" cy="5795030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5A6391CD-78BF-DD78-31F2-9BEA245B9E5F}"/>
                  </a:ext>
                </a:extLst>
              </p:cNvPr>
              <p:cNvGrpSpPr/>
              <p:nvPr/>
            </p:nvGrpSpPr>
            <p:grpSpPr>
              <a:xfrm>
                <a:off x="410412" y="818322"/>
                <a:ext cx="2355102" cy="5795030"/>
                <a:chOff x="264444" y="621507"/>
                <a:chExt cx="2355102" cy="5795030"/>
              </a:xfrm>
            </p:grpSpPr>
            <p:pic>
              <p:nvPicPr>
                <p:cNvPr id="19" name="Image 18" descr="Une image contenant dessin humoristique, croquis&#10;&#10;Description générée automatiquement">
                  <a:extLst>
                    <a:ext uri="{FF2B5EF4-FFF2-40B4-BE49-F238E27FC236}">
                      <a16:creationId xmlns:a16="http://schemas.microsoft.com/office/drawing/2014/main" id="{142E97F1-1198-549D-2A29-B333DDC604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4444" y="3680233"/>
                  <a:ext cx="2350140" cy="2736304"/>
                </a:xfrm>
                <a:prstGeom prst="rect">
                  <a:avLst/>
                </a:prstGeom>
              </p:spPr>
            </p:pic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223B879F-89D6-5B60-6FDF-F4F3A77C37DF}"/>
                    </a:ext>
                  </a:extLst>
                </p:cNvPr>
                <p:cNvGrpSpPr/>
                <p:nvPr/>
              </p:nvGrpSpPr>
              <p:grpSpPr>
                <a:xfrm>
                  <a:off x="270731" y="621507"/>
                  <a:ext cx="2348815" cy="3066537"/>
                  <a:chOff x="400215" y="1218547"/>
                  <a:chExt cx="2348815" cy="3066537"/>
                </a:xfrm>
              </p:grpSpPr>
              <p:pic>
                <p:nvPicPr>
                  <p:cNvPr id="21" name="Image 20" descr="Une image contenant croquis, rouge, dessin, clipart&#10;&#10;Description générée automatiquement">
                    <a:extLst>
                      <a:ext uri="{FF2B5EF4-FFF2-40B4-BE49-F238E27FC236}">
                        <a16:creationId xmlns:a16="http://schemas.microsoft.com/office/drawing/2014/main" id="{126D33AB-65AD-1964-DF67-996943F3AE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1831"/>
                  <a:stretch/>
                </p:blipFill>
                <p:spPr>
                  <a:xfrm>
                    <a:off x="400215" y="1412775"/>
                    <a:ext cx="2337566" cy="2872309"/>
                  </a:xfrm>
                  <a:prstGeom prst="rect">
                    <a:avLst/>
                  </a:prstGeom>
                </p:spPr>
              </p:pic>
              <p:pic>
                <p:nvPicPr>
                  <p:cNvPr id="22" name="Image 21" descr="Une image contenant croquis, rouge, dessin, clipart&#10;&#10;Description générée automatiquement">
                    <a:extLst>
                      <a:ext uri="{FF2B5EF4-FFF2-40B4-BE49-F238E27FC236}">
                        <a16:creationId xmlns:a16="http://schemas.microsoft.com/office/drawing/2014/main" id="{1B188408-AA99-A930-2529-636DDC7DBD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67" r="-667" b="92967"/>
                  <a:stretch/>
                </p:blipFill>
                <p:spPr>
                  <a:xfrm>
                    <a:off x="411464" y="1218547"/>
                    <a:ext cx="2337566" cy="258422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1" name="Image 30" descr="Une image contenant croquis, dessin, dessin humoristique, clipart&#10;&#10;Description générée automatiquement">
                <a:extLst>
                  <a:ext uri="{FF2B5EF4-FFF2-40B4-BE49-F238E27FC236}">
                    <a16:creationId xmlns:a16="http://schemas.microsoft.com/office/drawing/2014/main" id="{D20059CC-663A-7F3D-7AE9-E23828BDEA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5279" b="66760" l="9172" r="89941">
                            <a14:foregroundMark x1="49112" y1="64665" x2="49112" y2="64665"/>
                            <a14:foregroundMark x1="66568" y1="64665" x2="66568" y2="64665"/>
                            <a14:foregroundMark x1="54142" y1="28631" x2="54142" y2="28631"/>
                            <a14:foregroundMark x1="34911" y1="66201" x2="34911" y2="66201"/>
                            <a14:foregroundMark x1="50296" y1="66760" x2="50296" y2="66760"/>
                            <a14:foregroundMark x1="55917" y1="25279" x2="55917" y2="25279"/>
                            <a14:foregroundMark x1="33728" y1="55307" x2="27219" y2="55168"/>
                            <a14:backgroundMark x1="37278" y1="58101" x2="37278" y2="58101"/>
                            <a14:backgroundMark x1="29656" y1="57027" x2="28107" y2="56844"/>
                            <a14:backgroundMark x1="37574" y1="57961" x2="31278" y2="57218"/>
                            <a14:backgroundMark x1="27907" y1="55692" x2="24260" y2="55028"/>
                            <a14:backgroundMark x1="41124" y1="58101" x2="36218" y2="57207"/>
                            <a14:backgroundMark x1="59763" y1="61732" x2="71598" y2="610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366" b="37904"/>
              <a:stretch/>
            </p:blipFill>
            <p:spPr>
              <a:xfrm>
                <a:off x="755576" y="2852936"/>
                <a:ext cx="1852614" cy="1533718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roquis, rouge, dessin, clipart&#10;&#10;Description générée automatiquement">
                <a:extLst>
                  <a:ext uri="{FF2B5EF4-FFF2-40B4-BE49-F238E27FC236}">
                    <a16:creationId xmlns:a16="http://schemas.microsoft.com/office/drawing/2014/main" id="{6B16B742-3F13-9366-1DB3-1333D611F0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98" t="69180" r="28478" b="19258"/>
              <a:stretch/>
            </p:blipFill>
            <p:spPr>
              <a:xfrm>
                <a:off x="1603094" y="2654592"/>
                <a:ext cx="491432" cy="424842"/>
              </a:xfrm>
              <a:prstGeom prst="rect">
                <a:avLst/>
              </a:prstGeom>
            </p:spPr>
          </p:pic>
          <p:pic>
            <p:nvPicPr>
              <p:cNvPr id="35" name="Image 34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2DADA3E5-8426-BCC3-6994-F260DAE87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45482" y="2672560"/>
                <a:ext cx="342900" cy="723900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5E9030AD-6147-4432-4DC3-30E776657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365222">
                <a:off x="2211690" y="2530679"/>
                <a:ext cx="120650" cy="133350"/>
              </a:xfrm>
              <a:prstGeom prst="rect">
                <a:avLst/>
              </a:prstGeom>
            </p:spPr>
          </p:pic>
          <p:pic>
            <p:nvPicPr>
              <p:cNvPr id="38" name="Image 37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FD3C6475-3B6F-FC94-7158-573C7F385A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74151">
                <a:off x="2020652" y="3022532"/>
                <a:ext cx="342900" cy="72390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178E6EC6-44E7-417D-0D3A-B4D5130532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21598" flipH="1">
                <a:off x="2017359" y="2833337"/>
                <a:ext cx="133195" cy="28119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74F0E2F5-9443-BDD7-2884-CC0B83E4B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47851" flipH="1">
                <a:off x="1994423" y="3064075"/>
                <a:ext cx="133195" cy="28119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rouge, croquis&#10;&#10;Description générée automatiquement">
                <a:extLst>
                  <a:ext uri="{FF2B5EF4-FFF2-40B4-BE49-F238E27FC236}">
                    <a16:creationId xmlns:a16="http://schemas.microsoft.com/office/drawing/2014/main" id="{73EDE765-4C70-918D-B4C8-D836F5BFA0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732" b="93289" l="9615" r="89744">
                            <a14:foregroundMark x1="10897" y1="8725" x2="45513" y2="27181"/>
                            <a14:foregroundMark x1="45513" y1="27181" x2="62179" y2="51007"/>
                            <a14:foregroundMark x1="62179" y1="51007" x2="65385" y2="93289"/>
                            <a14:foregroundMark x1="67308" y1="91946" x2="67949" y2="65772"/>
                            <a14:foregroundMark x1="67949" y1="65772" x2="54487" y2="40268"/>
                            <a14:foregroundMark x1="54487" y1="40268" x2="28205" y2="18792"/>
                            <a14:foregroundMark x1="28205" y1="18792" x2="8974" y2="11409"/>
                            <a14:foregroundMark x1="64744" y1="91946" x2="67308" y2="92617"/>
                            <a14:backgroundMark x1="21795" y1="52349" x2="21795" y2="52349"/>
                            <a14:backgroundMark x1="16667" y1="47651" x2="30128" y2="72819"/>
                            <a14:backgroundMark x1="30128" y1="72819" x2="30128" y2="70470"/>
                            <a14:backgroundMark x1="13462" y1="60738" x2="14103" y2="87919"/>
                            <a14:backgroundMark x1="14103" y1="87919" x2="21154" y2="61409"/>
                            <a14:backgroundMark x1="21154" y1="61409" x2="1923" y2="6208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324082">
                <a:off x="911752" y="3000034"/>
                <a:ext cx="725620" cy="1386120"/>
              </a:xfrm>
              <a:prstGeom prst="rect">
                <a:avLst/>
              </a:prstGeom>
            </p:spPr>
          </p:pic>
          <p:sp>
            <p:nvSpPr>
              <p:cNvPr id="48" name="Arc 47">
                <a:extLst>
                  <a:ext uri="{FF2B5EF4-FFF2-40B4-BE49-F238E27FC236}">
                    <a16:creationId xmlns:a16="http://schemas.microsoft.com/office/drawing/2014/main" id="{CCD31ED7-64C9-594A-A370-B465C4784F33}"/>
                  </a:ext>
                </a:extLst>
              </p:cNvPr>
              <p:cNvSpPr/>
              <p:nvPr/>
            </p:nvSpPr>
            <p:spPr>
              <a:xfrm rot="20874375" flipH="1">
                <a:off x="781755" y="1984521"/>
                <a:ext cx="136193" cy="356580"/>
              </a:xfrm>
              <a:prstGeom prst="arc">
                <a:avLst>
                  <a:gd name="adj1" fmla="val 20073453"/>
                  <a:gd name="adj2" fmla="val 2876079"/>
                </a:avLst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50" name="Image 49" descr="Une image contenant croquis, rouge, dessin, clipart&#10;&#10;Description générée automatiquement">
              <a:extLst>
                <a:ext uri="{FF2B5EF4-FFF2-40B4-BE49-F238E27FC236}">
                  <a16:creationId xmlns:a16="http://schemas.microsoft.com/office/drawing/2014/main" id="{776B043E-D6BD-51C6-3974-7C9F8504EE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2188" b="66853" l="46667" r="73158">
                          <a14:foregroundMark x1="46667" y1="42299" x2="57544" y2="42522"/>
                          <a14:foregroundMark x1="59298" y1="66853" x2="58421" y2="657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80" t="43339" r="24393" b="35307"/>
            <a:stretch/>
          </p:blipFill>
          <p:spPr>
            <a:xfrm rot="2834697">
              <a:off x="1521165" y="5605078"/>
              <a:ext cx="237425" cy="313861"/>
            </a:xfrm>
            <a:prstGeom prst="rect">
              <a:avLst/>
            </a:prstGeom>
          </p:spPr>
        </p:pic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3BB4BBDC-FBC0-D9B4-4793-E9F8A29EF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924120">
              <a:off x="1562837" y="5542669"/>
              <a:ext cx="116194" cy="109725"/>
            </a:xfrm>
            <a:prstGeom prst="rect">
              <a:avLst/>
            </a:prstGeom>
          </p:spPr>
        </p:pic>
        <p:pic>
          <p:nvPicPr>
            <p:cNvPr id="61" name="Image 60" descr="Une image contenant symbole, Carmin&#10;&#10;Description générée automatiquement">
              <a:extLst>
                <a:ext uri="{FF2B5EF4-FFF2-40B4-BE49-F238E27FC236}">
                  <a16:creationId xmlns:a16="http://schemas.microsoft.com/office/drawing/2014/main" id="{C83ADD37-465E-C352-B0CD-7E34F8E3E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756" b="89024" l="7547" r="89623">
                          <a14:foregroundMark x1="10377" y1="68293" x2="69811" y2="35366"/>
                          <a14:foregroundMark x1="63208" y1="34146" x2="67925" y2="50000"/>
                          <a14:foregroundMark x1="71698" y1="21951" x2="70755" y2="54878"/>
                          <a14:foregroundMark x1="74528" y1="17073" x2="70755" y2="48780"/>
                          <a14:foregroundMark x1="53774" y1="35366" x2="60377" y2="30488"/>
                          <a14:foregroundMark x1="61321" y1="19512" x2="50943" y2="39024"/>
                          <a14:foregroundMark x1="7547" y1="69512" x2="41509" y2="6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98549">
              <a:off x="1324984" y="5583311"/>
              <a:ext cx="321899" cy="249016"/>
            </a:xfrm>
            <a:prstGeom prst="rect">
              <a:avLst/>
            </a:prstGeom>
          </p:spPr>
        </p:pic>
      </p:grpSp>
      <p:sp>
        <p:nvSpPr>
          <p:cNvPr id="89" name="Ellipse 88">
            <a:extLst>
              <a:ext uri="{FF2B5EF4-FFF2-40B4-BE49-F238E27FC236}">
                <a16:creationId xmlns:a16="http://schemas.microsoft.com/office/drawing/2014/main" id="{0A3C50A7-05BF-EE50-A736-D083F08221A5}"/>
              </a:ext>
            </a:extLst>
          </p:cNvPr>
          <p:cNvSpPr/>
          <p:nvPr/>
        </p:nvSpPr>
        <p:spPr>
          <a:xfrm>
            <a:off x="745555" y="1823366"/>
            <a:ext cx="193116" cy="160734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1</a:t>
            </a:r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F546E9D2-1FF5-03ED-5EF6-57A9305AB0A6}"/>
              </a:ext>
            </a:extLst>
          </p:cNvPr>
          <p:cNvSpPr/>
          <p:nvPr/>
        </p:nvSpPr>
        <p:spPr>
          <a:xfrm>
            <a:off x="2217475" y="1839993"/>
            <a:ext cx="193116" cy="160734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2</a:t>
            </a:r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6F1631CD-1DEE-595D-E188-EB037FE96251}"/>
              </a:ext>
            </a:extLst>
          </p:cNvPr>
          <p:cNvSpPr/>
          <p:nvPr/>
        </p:nvSpPr>
        <p:spPr>
          <a:xfrm>
            <a:off x="1163771" y="3494169"/>
            <a:ext cx="193116" cy="160734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3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9A8D093E-0601-1DE7-849B-4764DE86AF69}"/>
              </a:ext>
            </a:extLst>
          </p:cNvPr>
          <p:cNvSpPr/>
          <p:nvPr/>
        </p:nvSpPr>
        <p:spPr>
          <a:xfrm>
            <a:off x="2178909" y="4962745"/>
            <a:ext cx="193116" cy="160734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4</a:t>
            </a:r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171435E6-DECC-55F0-6D19-033D8225019C}"/>
              </a:ext>
            </a:extLst>
          </p:cNvPr>
          <p:cNvSpPr/>
          <p:nvPr/>
        </p:nvSpPr>
        <p:spPr>
          <a:xfrm>
            <a:off x="1259652" y="5532037"/>
            <a:ext cx="193116" cy="160734"/>
          </a:xfrm>
          <a:prstGeom prst="ellipse">
            <a:avLst/>
          </a:prstGeom>
          <a:ln w="3175"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/>
              <a:t>5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735E5C84-FE28-3500-39DF-81E08753AAEA}"/>
              </a:ext>
            </a:extLst>
          </p:cNvPr>
          <p:cNvSpPr txBox="1"/>
          <p:nvPr/>
        </p:nvSpPr>
        <p:spPr>
          <a:xfrm>
            <a:off x="3265725" y="1211492"/>
            <a:ext cx="3201517" cy="51475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  <a:p>
            <a:r>
              <a:rPr lang="fr-FR" sz="1400" b="1" dirty="0"/>
              <a:t>(1) </a:t>
            </a:r>
            <a:r>
              <a:rPr lang="fr-FR" sz="1750" dirty="0"/>
              <a:t>Aorte ascendante</a:t>
            </a:r>
          </a:p>
          <a:p>
            <a:pPr marL="285750" indent="-285750">
              <a:buFontTx/>
              <a:buChar char="-"/>
            </a:pPr>
            <a:endParaRPr lang="fr-FR" sz="1750" dirty="0"/>
          </a:p>
          <a:p>
            <a:pPr marL="285750" indent="-285750">
              <a:buFontTx/>
              <a:buChar char="-"/>
            </a:pPr>
            <a:endParaRPr lang="fr-FR" sz="1750" dirty="0"/>
          </a:p>
          <a:p>
            <a:r>
              <a:rPr lang="fr-FR" sz="1400" b="1" dirty="0"/>
              <a:t>(2) </a:t>
            </a:r>
            <a:r>
              <a:rPr lang="fr-FR" sz="1750" dirty="0"/>
              <a:t>Aorte thoracique descendante</a:t>
            </a:r>
          </a:p>
          <a:p>
            <a:pPr marL="285750" indent="-285750">
              <a:buFontTx/>
              <a:buChar char="-"/>
            </a:pPr>
            <a:endParaRPr lang="fr-FR" sz="1750" dirty="0"/>
          </a:p>
          <a:p>
            <a:pPr marL="285750" indent="-285750">
              <a:buFontTx/>
              <a:buChar char="-"/>
            </a:pPr>
            <a:endParaRPr lang="fr-FR" sz="1750" dirty="0"/>
          </a:p>
          <a:p>
            <a:endParaRPr lang="fr-FR" sz="1750" dirty="0"/>
          </a:p>
          <a:p>
            <a:r>
              <a:rPr lang="fr-FR" sz="1400" b="1" dirty="0"/>
              <a:t>(3) </a:t>
            </a:r>
            <a:r>
              <a:rPr lang="fr-FR" sz="1750" dirty="0"/>
              <a:t>Aorte thoraco abdominale</a:t>
            </a:r>
          </a:p>
          <a:p>
            <a:pPr marL="285750" indent="-285750">
              <a:buFontTx/>
              <a:buChar char="-"/>
            </a:pPr>
            <a:endParaRPr lang="fr-FR" sz="1750" dirty="0"/>
          </a:p>
          <a:p>
            <a:pPr marL="285750" indent="-285750">
              <a:buFontTx/>
              <a:buChar char="-"/>
            </a:pPr>
            <a:endParaRPr lang="fr-FR" sz="1750" dirty="0"/>
          </a:p>
          <a:p>
            <a:endParaRPr lang="fr-FR" sz="1750" dirty="0"/>
          </a:p>
          <a:p>
            <a:endParaRPr lang="fr-FR" sz="1750" dirty="0"/>
          </a:p>
          <a:p>
            <a:r>
              <a:rPr lang="fr-FR" sz="2000" b="1" dirty="0"/>
              <a:t>(4)</a:t>
            </a:r>
            <a:r>
              <a:rPr lang="fr-FR" sz="2400" b="1" dirty="0"/>
              <a:t> </a:t>
            </a:r>
            <a:r>
              <a:rPr lang="fr-FR" sz="2000" b="1" dirty="0"/>
              <a:t>A</a:t>
            </a:r>
            <a:r>
              <a:rPr lang="fr-FR" b="1" dirty="0"/>
              <a:t>ORTE</a:t>
            </a:r>
            <a:r>
              <a:rPr lang="fr-FR" sz="2000" b="1" dirty="0"/>
              <a:t> A</a:t>
            </a:r>
            <a:r>
              <a:rPr lang="fr-FR" b="1" dirty="0"/>
              <a:t>BDOMINALE</a:t>
            </a:r>
            <a:r>
              <a:rPr lang="fr-FR" sz="2000" b="1" dirty="0"/>
              <a:t> +++</a:t>
            </a:r>
          </a:p>
          <a:p>
            <a:r>
              <a:rPr lang="fr-FR" sz="500" dirty="0"/>
              <a:t>	</a:t>
            </a:r>
          </a:p>
          <a:p>
            <a:r>
              <a:rPr lang="fr-FR" sz="1750" dirty="0"/>
              <a:t>      	     (95%)</a:t>
            </a:r>
          </a:p>
          <a:p>
            <a:endParaRPr lang="fr-FR" sz="2400" dirty="0"/>
          </a:p>
          <a:p>
            <a:r>
              <a:rPr lang="fr-FR" sz="1400" b="1" dirty="0"/>
              <a:t>(5) </a:t>
            </a:r>
            <a:r>
              <a:rPr lang="fr-FR" sz="1750" dirty="0"/>
              <a:t>Axes iliaques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CDC0E934-6BF8-E4F1-76D0-4DB9DD8FA8FE}"/>
              </a:ext>
            </a:extLst>
          </p:cNvPr>
          <p:cNvSpPr txBox="1"/>
          <p:nvPr/>
        </p:nvSpPr>
        <p:spPr>
          <a:xfrm>
            <a:off x="3059832" y="766452"/>
            <a:ext cx="2947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Tous segments aortiques +++</a:t>
            </a:r>
          </a:p>
        </p:txBody>
      </p: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CB28BDA8-C8E3-BF9F-44F6-C2A5E76EBCE2}"/>
              </a:ext>
            </a:extLst>
          </p:cNvPr>
          <p:cNvGrpSpPr/>
          <p:nvPr/>
        </p:nvGrpSpPr>
        <p:grpSpPr>
          <a:xfrm>
            <a:off x="7217374" y="2693783"/>
            <a:ext cx="1333538" cy="1916770"/>
            <a:chOff x="2816939" y="1491185"/>
            <a:chExt cx="2311804" cy="4406162"/>
          </a:xfrm>
        </p:grpSpPr>
        <p:pic>
          <p:nvPicPr>
            <p:cNvPr id="84" name="Picture 4" descr="Généralités Anévrisme de l'aorte abdominale - Hopital Bichat Chirvtt">
              <a:extLst>
                <a:ext uri="{FF2B5EF4-FFF2-40B4-BE49-F238E27FC236}">
                  <a16:creationId xmlns:a16="http://schemas.microsoft.com/office/drawing/2014/main" id="{B78854AC-0243-D463-2E04-2AFA59B40D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7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726" r="74446" b="29885"/>
            <a:stretch/>
          </p:blipFill>
          <p:spPr bwMode="auto">
            <a:xfrm flipH="1">
              <a:off x="4140912" y="3212976"/>
              <a:ext cx="744584" cy="1167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Image 84" descr="Une image contenant dessin humoristique, art&#10;&#10;Description générée automatiquement">
              <a:extLst>
                <a:ext uri="{FF2B5EF4-FFF2-40B4-BE49-F238E27FC236}">
                  <a16:creationId xmlns:a16="http://schemas.microsoft.com/office/drawing/2014/main" id="{7A89A10F-D276-5E75-E8F6-FC7704763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6623" l="9901" r="89604">
                          <a14:foregroundMark x1="38614" y1="94935" x2="35396" y2="90260"/>
                          <a14:foregroundMark x1="57178" y1="96623" x2="57178" y2="966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6939" y="1491185"/>
              <a:ext cx="2311804" cy="4406162"/>
            </a:xfrm>
            <a:prstGeom prst="rect">
              <a:avLst/>
            </a:prstGeom>
          </p:spPr>
        </p:pic>
        <p:sp>
          <p:nvSpPr>
            <p:cNvPr id="86" name="Nuage 85">
              <a:extLst>
                <a:ext uri="{FF2B5EF4-FFF2-40B4-BE49-F238E27FC236}">
                  <a16:creationId xmlns:a16="http://schemas.microsoft.com/office/drawing/2014/main" id="{ABF6326F-21CB-28F8-E3C0-08939B29367B}"/>
                </a:ext>
              </a:extLst>
            </p:cNvPr>
            <p:cNvSpPr/>
            <p:nvPr/>
          </p:nvSpPr>
          <p:spPr>
            <a:xfrm rot="16200000">
              <a:off x="3998657" y="3629405"/>
              <a:ext cx="686795" cy="352555"/>
            </a:xfrm>
            <a:prstGeom prst="cloud">
              <a:avLst/>
            </a:prstGeom>
            <a:solidFill>
              <a:srgbClr val="85000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7" name="Graphique 86" descr="Flèche : incurvée dans le sens des aiguilles d’une montre avec un remplissage uni">
              <a:extLst>
                <a:ext uri="{FF2B5EF4-FFF2-40B4-BE49-F238E27FC236}">
                  <a16:creationId xmlns:a16="http://schemas.microsoft.com/office/drawing/2014/main" id="{3D95B4D6-E3F2-1CE9-EF38-FD655FF2B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alphaModFix amt="85000"/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 rot="7053920">
              <a:off x="4238716" y="3394183"/>
              <a:ext cx="417700" cy="417700"/>
            </a:xfrm>
            <a:prstGeom prst="rect">
              <a:avLst/>
            </a:prstGeom>
          </p:spPr>
        </p:pic>
        <p:pic>
          <p:nvPicPr>
            <p:cNvPr id="88" name="Graphique 87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B9BE071E-B0D5-9618-8239-AE1502E6A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alphaModFix amt="85000"/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rot="5400000">
              <a:off x="4259890" y="3717032"/>
              <a:ext cx="414336" cy="414336"/>
            </a:xfrm>
            <a:prstGeom prst="rect">
              <a:avLst/>
            </a:prstGeom>
          </p:spPr>
        </p:pic>
      </p:grpSp>
      <p:sp>
        <p:nvSpPr>
          <p:cNvPr id="76" name="ZoneTexte 75">
            <a:extLst>
              <a:ext uri="{FF2B5EF4-FFF2-40B4-BE49-F238E27FC236}">
                <a16:creationId xmlns:a16="http://schemas.microsoft.com/office/drawing/2014/main" id="{10BAC1D6-2405-E455-1A3D-03E4751AF3DB}"/>
              </a:ext>
            </a:extLst>
          </p:cNvPr>
          <p:cNvSpPr txBox="1"/>
          <p:nvPr/>
        </p:nvSpPr>
        <p:spPr>
          <a:xfrm>
            <a:off x="7131393" y="2446549"/>
            <a:ext cx="1648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2"/>
                </a:solidFill>
              </a:rPr>
              <a:t>Risque</a:t>
            </a:r>
          </a:p>
          <a:p>
            <a:pPr algn="ctr"/>
            <a:r>
              <a:rPr lang="fr-FR" sz="1400" b="1" dirty="0">
                <a:solidFill>
                  <a:schemeClr val="tx2"/>
                </a:solidFill>
              </a:rPr>
              <a:t>rupture</a:t>
            </a:r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4A53606E-978F-AC4D-FA49-FF48DC80EA66}"/>
              </a:ext>
            </a:extLst>
          </p:cNvPr>
          <p:cNvSpPr txBox="1"/>
          <p:nvPr/>
        </p:nvSpPr>
        <p:spPr>
          <a:xfrm>
            <a:off x="6557603" y="764704"/>
            <a:ext cx="23348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2"/>
                </a:solidFill>
              </a:rPr>
              <a:t>Risque dissection aortique</a:t>
            </a:r>
          </a:p>
        </p:txBody>
      </p:sp>
      <p:cxnSp>
        <p:nvCxnSpPr>
          <p:cNvPr id="113" name="Connecteur droit avec flèche 112">
            <a:extLst>
              <a:ext uri="{FF2B5EF4-FFF2-40B4-BE49-F238E27FC236}">
                <a16:creationId xmlns:a16="http://schemas.microsoft.com/office/drawing/2014/main" id="{F0AD1CD9-59DE-5BA2-007E-BB8C4591F056}"/>
              </a:ext>
            </a:extLst>
          </p:cNvPr>
          <p:cNvCxnSpPr>
            <a:cxnSpLocks/>
          </p:cNvCxnSpPr>
          <p:nvPr/>
        </p:nvCxnSpPr>
        <p:spPr>
          <a:xfrm>
            <a:off x="6032478" y="1700808"/>
            <a:ext cx="7058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6" name="Picture 10" descr="DISSECTION AORTIQUE QUESTIONS PRATIQUES">
            <a:extLst>
              <a:ext uri="{FF2B5EF4-FFF2-40B4-BE49-F238E27FC236}">
                <a16:creationId xmlns:a16="http://schemas.microsoft.com/office/drawing/2014/main" id="{34C6A222-B51F-6558-BE53-E30355D7CA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818" b="89455" l="9783" r="89674">
                        <a14:foregroundMark x1="22283" y1="6545" x2="22283" y2="9455"/>
                        <a14:foregroundMark x1="49457" y1="5818" x2="49457" y2="5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104" b="37945"/>
          <a:stretch/>
        </p:blipFill>
        <p:spPr bwMode="auto">
          <a:xfrm>
            <a:off x="7188615" y="1011983"/>
            <a:ext cx="1069136" cy="110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Accolade fermante 74">
            <a:extLst>
              <a:ext uri="{FF2B5EF4-FFF2-40B4-BE49-F238E27FC236}">
                <a16:creationId xmlns:a16="http://schemas.microsoft.com/office/drawing/2014/main" id="{E84B90FB-BA5D-E0B5-D971-8A554AA890D3}"/>
              </a:ext>
            </a:extLst>
          </p:cNvPr>
          <p:cNvSpPr/>
          <p:nvPr/>
        </p:nvSpPr>
        <p:spPr>
          <a:xfrm>
            <a:off x="6738289" y="2484551"/>
            <a:ext cx="363870" cy="3680739"/>
          </a:xfrm>
          <a:prstGeom prst="rightBrace">
            <a:avLst>
              <a:gd name="adj1" fmla="val 8333"/>
              <a:gd name="adj2" fmla="val 10328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6FEABB72-3C0A-95F9-6037-9199CC3EE7DB}"/>
              </a:ext>
            </a:extLst>
          </p:cNvPr>
          <p:cNvSpPr/>
          <p:nvPr/>
        </p:nvSpPr>
        <p:spPr>
          <a:xfrm>
            <a:off x="3635896" y="341208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pic>
        <p:nvPicPr>
          <p:cNvPr id="3" name="Graphique 2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4E45645E-47CF-070A-7857-D418A160A31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8873012">
            <a:off x="7109051" y="4751625"/>
            <a:ext cx="516671" cy="69047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5FE9A9C-A2C3-90BE-FB27-D98C5651C961}"/>
              </a:ext>
            </a:extLst>
          </p:cNvPr>
          <p:cNvSpPr/>
          <p:nvPr/>
        </p:nvSpPr>
        <p:spPr>
          <a:xfrm>
            <a:off x="6228184" y="5445224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6625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111" grpId="0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3DF9004D-F6A9-ABBB-676B-65E0701B290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EA1EB1-615C-1010-E1AE-67A8209BE5B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57FADBCE-3353-E2B1-D9B0-25F6730E5B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82F7B77D-9E7C-B83B-4E6F-E8B0CD803600}"/>
              </a:ext>
            </a:extLst>
          </p:cNvPr>
          <p:cNvGrpSpPr/>
          <p:nvPr/>
        </p:nvGrpSpPr>
        <p:grpSpPr>
          <a:xfrm>
            <a:off x="488706" y="692696"/>
            <a:ext cx="2355102" cy="5795030"/>
            <a:chOff x="488706" y="692696"/>
            <a:chExt cx="2355102" cy="5795030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B854C426-3E52-759E-6018-A42308EB70D0}"/>
                </a:ext>
              </a:extLst>
            </p:cNvPr>
            <p:cNvGrpSpPr/>
            <p:nvPr/>
          </p:nvGrpSpPr>
          <p:grpSpPr>
            <a:xfrm>
              <a:off x="488706" y="692696"/>
              <a:ext cx="2355102" cy="5795030"/>
              <a:chOff x="410412" y="818322"/>
              <a:chExt cx="2355102" cy="5795030"/>
            </a:xfrm>
          </p:grpSpPr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5A6391CD-78BF-DD78-31F2-9BEA245B9E5F}"/>
                  </a:ext>
                </a:extLst>
              </p:cNvPr>
              <p:cNvGrpSpPr/>
              <p:nvPr/>
            </p:nvGrpSpPr>
            <p:grpSpPr>
              <a:xfrm>
                <a:off x="410412" y="818322"/>
                <a:ext cx="2355102" cy="5795030"/>
                <a:chOff x="264444" y="621507"/>
                <a:chExt cx="2355102" cy="5795030"/>
              </a:xfrm>
            </p:grpSpPr>
            <p:pic>
              <p:nvPicPr>
                <p:cNvPr id="19" name="Image 18" descr="Une image contenant dessin humoristique, croquis&#10;&#10;Description générée automatiquement">
                  <a:extLst>
                    <a:ext uri="{FF2B5EF4-FFF2-40B4-BE49-F238E27FC236}">
                      <a16:creationId xmlns:a16="http://schemas.microsoft.com/office/drawing/2014/main" id="{142E97F1-1198-549D-2A29-B333DDC604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264444" y="3680233"/>
                  <a:ext cx="2350140" cy="2736304"/>
                </a:xfrm>
                <a:prstGeom prst="rect">
                  <a:avLst/>
                </a:prstGeom>
              </p:spPr>
            </p:pic>
            <p:grpSp>
              <p:nvGrpSpPr>
                <p:cNvPr id="23" name="Groupe 22">
                  <a:extLst>
                    <a:ext uri="{FF2B5EF4-FFF2-40B4-BE49-F238E27FC236}">
                      <a16:creationId xmlns:a16="http://schemas.microsoft.com/office/drawing/2014/main" id="{223B879F-89D6-5B60-6FDF-F4F3A77C37DF}"/>
                    </a:ext>
                  </a:extLst>
                </p:cNvPr>
                <p:cNvGrpSpPr/>
                <p:nvPr/>
              </p:nvGrpSpPr>
              <p:grpSpPr>
                <a:xfrm>
                  <a:off x="270731" y="621507"/>
                  <a:ext cx="2348815" cy="3066537"/>
                  <a:chOff x="400215" y="1218547"/>
                  <a:chExt cx="2348815" cy="3066537"/>
                </a:xfrm>
              </p:grpSpPr>
              <p:pic>
                <p:nvPicPr>
                  <p:cNvPr id="21" name="Image 20" descr="Une image contenant croquis, rouge, dessin, clipart&#10;&#10;Description générée automatiquement">
                    <a:extLst>
                      <a:ext uri="{FF2B5EF4-FFF2-40B4-BE49-F238E27FC236}">
                        <a16:creationId xmlns:a16="http://schemas.microsoft.com/office/drawing/2014/main" id="{126D33AB-65AD-1964-DF67-996943F3AE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1831"/>
                  <a:stretch/>
                </p:blipFill>
                <p:spPr>
                  <a:xfrm>
                    <a:off x="400215" y="1412775"/>
                    <a:ext cx="2337566" cy="2872309"/>
                  </a:xfrm>
                  <a:prstGeom prst="rect">
                    <a:avLst/>
                  </a:prstGeom>
                </p:spPr>
              </p:pic>
              <p:pic>
                <p:nvPicPr>
                  <p:cNvPr id="22" name="Image 21" descr="Une image contenant croquis, rouge, dessin, clipart&#10;&#10;Description générée automatiquement">
                    <a:extLst>
                      <a:ext uri="{FF2B5EF4-FFF2-40B4-BE49-F238E27FC236}">
                        <a16:creationId xmlns:a16="http://schemas.microsoft.com/office/drawing/2014/main" id="{1B188408-AA99-A930-2529-636DDC7DBDA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67" r="-667" b="92967"/>
                  <a:stretch/>
                </p:blipFill>
                <p:spPr>
                  <a:xfrm>
                    <a:off x="411464" y="1218547"/>
                    <a:ext cx="2337566" cy="258422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1" name="Image 30" descr="Une image contenant croquis, dessin, dessin humoristique, clipart&#10;&#10;Description générée automatiquement">
                <a:extLst>
                  <a:ext uri="{FF2B5EF4-FFF2-40B4-BE49-F238E27FC236}">
                    <a16:creationId xmlns:a16="http://schemas.microsoft.com/office/drawing/2014/main" id="{D20059CC-663A-7F3D-7AE9-E23828BDEA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25279" b="66760" l="9172" r="89941">
                            <a14:foregroundMark x1="49112" y1="64665" x2="49112" y2="64665"/>
                            <a14:foregroundMark x1="66568" y1="64665" x2="66568" y2="64665"/>
                            <a14:foregroundMark x1="54142" y1="28631" x2="54142" y2="28631"/>
                            <a14:foregroundMark x1="34911" y1="66201" x2="34911" y2="66201"/>
                            <a14:foregroundMark x1="50296" y1="66760" x2="50296" y2="66760"/>
                            <a14:foregroundMark x1="55917" y1="25279" x2="55917" y2="25279"/>
                            <a14:foregroundMark x1="33728" y1="55307" x2="27219" y2="55168"/>
                            <a14:backgroundMark x1="37278" y1="58101" x2="37278" y2="58101"/>
                            <a14:backgroundMark x1="29656" y1="57027" x2="28107" y2="56844"/>
                            <a14:backgroundMark x1="37574" y1="57961" x2="31278" y2="57218"/>
                            <a14:backgroundMark x1="27907" y1="55692" x2="24260" y2="55028"/>
                            <a14:backgroundMark x1="41124" y1="58101" x2="36218" y2="57207"/>
                            <a14:backgroundMark x1="59763" y1="61732" x2="71598" y2="6103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366" b="37904"/>
              <a:stretch/>
            </p:blipFill>
            <p:spPr>
              <a:xfrm>
                <a:off x="755576" y="2852936"/>
                <a:ext cx="1852614" cy="1533718"/>
              </a:xfrm>
              <a:prstGeom prst="rect">
                <a:avLst/>
              </a:prstGeom>
            </p:spPr>
          </p:pic>
          <p:pic>
            <p:nvPicPr>
              <p:cNvPr id="32" name="Image 31" descr="Une image contenant croquis, rouge, dessin, clipart&#10;&#10;Description générée automatiquement">
                <a:extLst>
                  <a:ext uri="{FF2B5EF4-FFF2-40B4-BE49-F238E27FC236}">
                    <a16:creationId xmlns:a16="http://schemas.microsoft.com/office/drawing/2014/main" id="{6B16B742-3F13-9366-1DB3-1333D611F0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98" t="69180" r="28478" b="19258"/>
              <a:stretch/>
            </p:blipFill>
            <p:spPr>
              <a:xfrm>
                <a:off x="1603094" y="2654592"/>
                <a:ext cx="491432" cy="424842"/>
              </a:xfrm>
              <a:prstGeom prst="rect">
                <a:avLst/>
              </a:prstGeom>
            </p:spPr>
          </p:pic>
          <p:pic>
            <p:nvPicPr>
              <p:cNvPr id="35" name="Image 34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2DADA3E5-8426-BCC3-6994-F260DAE87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45482" y="2672560"/>
                <a:ext cx="342900" cy="723900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5E9030AD-6147-4432-4DC3-30E776657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365222">
                <a:off x="2211690" y="2530679"/>
                <a:ext cx="120650" cy="133350"/>
              </a:xfrm>
              <a:prstGeom prst="rect">
                <a:avLst/>
              </a:prstGeom>
            </p:spPr>
          </p:pic>
          <p:pic>
            <p:nvPicPr>
              <p:cNvPr id="38" name="Image 37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FD3C6475-3B6F-FC94-7158-573C7F385A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74151">
                <a:off x="2020652" y="3022532"/>
                <a:ext cx="342900" cy="723900"/>
              </a:xfrm>
              <a:prstGeom prst="rect">
                <a:avLst/>
              </a:prstGeom>
            </p:spPr>
          </p:pic>
          <p:pic>
            <p:nvPicPr>
              <p:cNvPr id="39" name="Image 38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178E6EC6-44E7-417D-0D3A-B4D5130532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21598" flipH="1">
                <a:off x="2017359" y="2833337"/>
                <a:ext cx="133195" cy="281190"/>
              </a:xfrm>
              <a:prstGeom prst="rect">
                <a:avLst/>
              </a:prstGeom>
            </p:spPr>
          </p:pic>
          <p:pic>
            <p:nvPicPr>
              <p:cNvPr id="40" name="Image 39" descr="Une image contenant blanc, conception&#10;&#10;Description générée automatiquement">
                <a:extLst>
                  <a:ext uri="{FF2B5EF4-FFF2-40B4-BE49-F238E27FC236}">
                    <a16:creationId xmlns:a16="http://schemas.microsoft.com/office/drawing/2014/main" id="{74F0E2F5-9443-BDD7-2884-CC0B83E4B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47851" flipH="1">
                <a:off x="1994423" y="3064075"/>
                <a:ext cx="133195" cy="281190"/>
              </a:xfrm>
              <a:prstGeom prst="rect">
                <a:avLst/>
              </a:prstGeom>
            </p:spPr>
          </p:pic>
          <p:pic>
            <p:nvPicPr>
              <p:cNvPr id="42" name="Image 41" descr="Une image contenant rouge, croquis&#10;&#10;Description générée automatiquement">
                <a:extLst>
                  <a:ext uri="{FF2B5EF4-FFF2-40B4-BE49-F238E27FC236}">
                    <a16:creationId xmlns:a16="http://schemas.microsoft.com/office/drawing/2014/main" id="{73EDE765-4C70-918D-B4C8-D836F5BFA0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732" b="93289" l="9615" r="89744">
                            <a14:foregroundMark x1="10897" y1="8725" x2="45513" y2="27181"/>
                            <a14:foregroundMark x1="45513" y1="27181" x2="62179" y2="51007"/>
                            <a14:foregroundMark x1="62179" y1="51007" x2="65385" y2="93289"/>
                            <a14:foregroundMark x1="67308" y1="91946" x2="67949" y2="65772"/>
                            <a14:foregroundMark x1="67949" y1="65772" x2="54487" y2="40268"/>
                            <a14:foregroundMark x1="54487" y1="40268" x2="28205" y2="18792"/>
                            <a14:foregroundMark x1="28205" y1="18792" x2="8974" y2="11409"/>
                            <a14:foregroundMark x1="64744" y1="91946" x2="67308" y2="92617"/>
                            <a14:backgroundMark x1="21795" y1="52349" x2="21795" y2="52349"/>
                            <a14:backgroundMark x1="16667" y1="47651" x2="30128" y2="72819"/>
                            <a14:backgroundMark x1="30128" y1="72819" x2="30128" y2="70470"/>
                            <a14:backgroundMark x1="13462" y1="60738" x2="14103" y2="87919"/>
                            <a14:backgroundMark x1="14103" y1="87919" x2="21154" y2="61409"/>
                            <a14:backgroundMark x1="21154" y1="61409" x2="1923" y2="6208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324082">
                <a:off x="911752" y="3000034"/>
                <a:ext cx="725620" cy="1386120"/>
              </a:xfrm>
              <a:prstGeom prst="rect">
                <a:avLst/>
              </a:prstGeom>
            </p:spPr>
          </p:pic>
          <p:sp>
            <p:nvSpPr>
              <p:cNvPr id="48" name="Arc 47">
                <a:extLst>
                  <a:ext uri="{FF2B5EF4-FFF2-40B4-BE49-F238E27FC236}">
                    <a16:creationId xmlns:a16="http://schemas.microsoft.com/office/drawing/2014/main" id="{CCD31ED7-64C9-594A-A370-B465C4784F33}"/>
                  </a:ext>
                </a:extLst>
              </p:cNvPr>
              <p:cNvSpPr/>
              <p:nvPr/>
            </p:nvSpPr>
            <p:spPr>
              <a:xfrm rot="20874375" flipH="1">
                <a:off x="781755" y="1984521"/>
                <a:ext cx="136193" cy="356580"/>
              </a:xfrm>
              <a:prstGeom prst="arc">
                <a:avLst>
                  <a:gd name="adj1" fmla="val 20073453"/>
                  <a:gd name="adj2" fmla="val 2876079"/>
                </a:avLst>
              </a:prstGeom>
              <a:ln w="127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50" name="Image 49" descr="Une image contenant croquis, rouge, dessin, clipart&#10;&#10;Description générée automatiquement">
              <a:extLst>
                <a:ext uri="{FF2B5EF4-FFF2-40B4-BE49-F238E27FC236}">
                  <a16:creationId xmlns:a16="http://schemas.microsoft.com/office/drawing/2014/main" id="{776B043E-D6BD-51C6-3974-7C9F8504EE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42188" b="66853" l="46667" r="73158">
                          <a14:foregroundMark x1="46667" y1="42299" x2="57544" y2="42522"/>
                          <a14:foregroundMark x1="59298" y1="66853" x2="58421" y2="657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80" t="43339" r="24393" b="35307"/>
            <a:stretch/>
          </p:blipFill>
          <p:spPr>
            <a:xfrm rot="2834697">
              <a:off x="1521165" y="5605078"/>
              <a:ext cx="237425" cy="313861"/>
            </a:xfrm>
            <a:prstGeom prst="rect">
              <a:avLst/>
            </a:prstGeom>
          </p:spPr>
        </p:pic>
        <p:pic>
          <p:nvPicPr>
            <p:cNvPr id="64" name="Image 63">
              <a:extLst>
                <a:ext uri="{FF2B5EF4-FFF2-40B4-BE49-F238E27FC236}">
                  <a16:creationId xmlns:a16="http://schemas.microsoft.com/office/drawing/2014/main" id="{3BB4BBDC-FBC0-D9B4-4793-E9F8A29EF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924120">
              <a:off x="1562837" y="5542669"/>
              <a:ext cx="116194" cy="109725"/>
            </a:xfrm>
            <a:prstGeom prst="rect">
              <a:avLst/>
            </a:prstGeom>
          </p:spPr>
        </p:pic>
        <p:pic>
          <p:nvPicPr>
            <p:cNvPr id="61" name="Image 60" descr="Une image contenant symbole, Carmin&#10;&#10;Description générée automatiquement">
              <a:extLst>
                <a:ext uri="{FF2B5EF4-FFF2-40B4-BE49-F238E27FC236}">
                  <a16:creationId xmlns:a16="http://schemas.microsoft.com/office/drawing/2014/main" id="{C83ADD37-465E-C352-B0CD-7E34F8E3E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756" b="89024" l="7547" r="89623">
                          <a14:foregroundMark x1="10377" y1="68293" x2="69811" y2="35366"/>
                          <a14:foregroundMark x1="63208" y1="34146" x2="67925" y2="50000"/>
                          <a14:foregroundMark x1="71698" y1="21951" x2="70755" y2="54878"/>
                          <a14:foregroundMark x1="74528" y1="17073" x2="70755" y2="48780"/>
                          <a14:foregroundMark x1="53774" y1="35366" x2="60377" y2="30488"/>
                          <a14:foregroundMark x1="61321" y1="19512" x2="50943" y2="39024"/>
                          <a14:foregroundMark x1="7547" y1="69512" x2="41509" y2="634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998549">
              <a:off x="1324984" y="5583311"/>
              <a:ext cx="321899" cy="249016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34FEBECD-AF49-F3AB-07FD-C01CB18113EB}"/>
              </a:ext>
            </a:extLst>
          </p:cNvPr>
          <p:cNvSpPr txBox="1"/>
          <p:nvPr/>
        </p:nvSpPr>
        <p:spPr>
          <a:xfrm>
            <a:off x="3059832" y="766452"/>
            <a:ext cx="2543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Tous segments aortiques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1EF34F-A304-57E0-D7CD-E2592D26DA9C}"/>
              </a:ext>
            </a:extLst>
          </p:cNvPr>
          <p:cNvSpPr/>
          <p:nvPr/>
        </p:nvSpPr>
        <p:spPr>
          <a:xfrm>
            <a:off x="394387" y="680194"/>
            <a:ext cx="2518867" cy="5807531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B6D49E-1700-34F7-235F-4523CF655A70}"/>
              </a:ext>
            </a:extLst>
          </p:cNvPr>
          <p:cNvSpPr/>
          <p:nvPr/>
        </p:nvSpPr>
        <p:spPr>
          <a:xfrm>
            <a:off x="3038382" y="732309"/>
            <a:ext cx="3330676" cy="395471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11AE244-1D65-09E5-5B52-EE170A2C4B5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25B0BD-D9EC-867E-29FC-19EF701CD7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8CC86-5DCD-5944-FBC2-9A0826754623}"/>
              </a:ext>
            </a:extLst>
          </p:cNvPr>
          <p:cNvSpPr/>
          <p:nvPr/>
        </p:nvSpPr>
        <p:spPr>
          <a:xfrm>
            <a:off x="2976771" y="-12472"/>
            <a:ext cx="84006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Autres localisations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C18013-9737-4B88-3259-7569E0FEDD1A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C65485-42DF-0FCC-BDCE-16439567A08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4D6B341-4024-ADE5-5134-EB1D60D9367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2DA9D2B-9493-24C8-7BC5-E206B73EED3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CD715E-AAD3-2BB3-E042-2AF311097FE4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93CAC08-0B51-9C94-FE82-027DD1CB224A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8377DB4C-A5A5-9508-441E-420A07F4C1A8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BB2D24F-6CCD-8B33-75CE-C9DE41F57E73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22A6A4-9A5B-0924-738D-E4A72B06601B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1D0DD48-422C-2A6D-CDA6-B0EA7AF289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A205B3D-DC22-2F01-73ED-192479C2E02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0924277-16BB-4F9F-2666-B38D01A380A6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9DE0AF25-3131-071A-09A4-D27D6FAB2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ACD472C7-743C-025C-5165-25E565BB3161}"/>
              </a:ext>
            </a:extLst>
          </p:cNvPr>
          <p:cNvSpPr/>
          <p:nvPr/>
        </p:nvSpPr>
        <p:spPr>
          <a:xfrm>
            <a:off x="3635896" y="341208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29776FA-2815-A7D1-A453-08BDF4C70227}"/>
              </a:ext>
            </a:extLst>
          </p:cNvPr>
          <p:cNvGrpSpPr/>
          <p:nvPr/>
        </p:nvGrpSpPr>
        <p:grpSpPr>
          <a:xfrm>
            <a:off x="3501567" y="4585896"/>
            <a:ext cx="1168456" cy="1210775"/>
            <a:chOff x="5085269" y="4968379"/>
            <a:chExt cx="1168456" cy="1210775"/>
          </a:xfrm>
        </p:grpSpPr>
        <p:pic>
          <p:nvPicPr>
            <p:cNvPr id="9218" name="Picture 2" descr="Anévrisme artère poplitée - symptôme, examen, traitement - Bichat Chirvtt">
              <a:extLst>
                <a:ext uri="{FF2B5EF4-FFF2-40B4-BE49-F238E27FC236}">
                  <a16:creationId xmlns:a16="http://schemas.microsoft.com/office/drawing/2014/main" id="{A2EDDA41-4359-3DE7-8890-2EE9A37C4E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7727" y="4977082"/>
              <a:ext cx="1124226" cy="1202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Rectangle : coins arrondis 67">
              <a:extLst>
                <a:ext uri="{FF2B5EF4-FFF2-40B4-BE49-F238E27FC236}">
                  <a16:creationId xmlns:a16="http://schemas.microsoft.com/office/drawing/2014/main" id="{A8180790-3AF6-5E61-51E8-4D481C0B16E0}"/>
                </a:ext>
              </a:extLst>
            </p:cNvPr>
            <p:cNvSpPr/>
            <p:nvPr/>
          </p:nvSpPr>
          <p:spPr>
            <a:xfrm>
              <a:off x="5085269" y="4968379"/>
              <a:ext cx="1168456" cy="1210774"/>
            </a:xfrm>
            <a:prstGeom prst="roundRect">
              <a:avLst>
                <a:gd name="adj" fmla="val 9937"/>
              </a:avLst>
            </a:prstGeom>
            <a:no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222" name="Picture 6" descr="Amputation Membres Inférieurs">
            <a:extLst>
              <a:ext uri="{FF2B5EF4-FFF2-40B4-BE49-F238E27FC236}">
                <a16:creationId xmlns:a16="http://schemas.microsoft.com/office/drawing/2014/main" id="{AF732BAD-8F35-DAA6-8DF6-526509A805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67" t="8664" r="34244"/>
          <a:stretch/>
        </p:blipFill>
        <p:spPr bwMode="auto">
          <a:xfrm>
            <a:off x="8026142" y="4327464"/>
            <a:ext cx="1077419" cy="174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 : coins arrondis 70">
            <a:extLst>
              <a:ext uri="{FF2B5EF4-FFF2-40B4-BE49-F238E27FC236}">
                <a16:creationId xmlns:a16="http://schemas.microsoft.com/office/drawing/2014/main" id="{DAC43E32-25D0-0170-8C5D-91B2F3A7B85D}"/>
              </a:ext>
            </a:extLst>
          </p:cNvPr>
          <p:cNvSpPr/>
          <p:nvPr/>
        </p:nvSpPr>
        <p:spPr>
          <a:xfrm>
            <a:off x="3421868" y="2371236"/>
            <a:ext cx="3146995" cy="3523541"/>
          </a:xfrm>
          <a:prstGeom prst="roundRect">
            <a:avLst>
              <a:gd name="adj" fmla="val 5823"/>
            </a:avLst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4A1DDE-778F-EDE3-D450-E76687CD400E}"/>
              </a:ext>
            </a:extLst>
          </p:cNvPr>
          <p:cNvSpPr txBox="1"/>
          <p:nvPr/>
        </p:nvSpPr>
        <p:spPr>
          <a:xfrm>
            <a:off x="3929927" y="1926132"/>
            <a:ext cx="2134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accent1"/>
                </a:solidFill>
              </a:rPr>
              <a:t>Anévrisme poplité</a:t>
            </a:r>
          </a:p>
        </p:txBody>
      </p:sp>
      <p:pic>
        <p:nvPicPr>
          <p:cNvPr id="41" name="Image 40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682D62C7-4D94-BCEB-11F3-9C9D090605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223" y="2549760"/>
            <a:ext cx="851764" cy="851764"/>
          </a:xfrm>
          <a:prstGeom prst="rect">
            <a:avLst/>
          </a:prstGeom>
        </p:spPr>
      </p:pic>
      <p:pic>
        <p:nvPicPr>
          <p:cNvPr id="47" name="Graphique 46" descr="Ajouter avec un remplissage uni">
            <a:extLst>
              <a:ext uri="{FF2B5EF4-FFF2-40B4-BE49-F238E27FC236}">
                <a16:creationId xmlns:a16="http://schemas.microsoft.com/office/drawing/2014/main" id="{E7537E53-113B-49AB-3E71-8B57E359722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945805" y="3675013"/>
            <a:ext cx="258043" cy="258043"/>
          </a:xfrm>
          <a:prstGeom prst="rect">
            <a:avLst/>
          </a:prstGeom>
        </p:spPr>
      </p:pic>
      <p:sp>
        <p:nvSpPr>
          <p:cNvPr id="51" name="Accolade fermante 50">
            <a:extLst>
              <a:ext uri="{FF2B5EF4-FFF2-40B4-BE49-F238E27FC236}">
                <a16:creationId xmlns:a16="http://schemas.microsoft.com/office/drawing/2014/main" id="{FB4A0A73-18CB-6CD5-71C4-CC4713553DFC}"/>
              </a:ext>
            </a:extLst>
          </p:cNvPr>
          <p:cNvSpPr/>
          <p:nvPr/>
        </p:nvSpPr>
        <p:spPr>
          <a:xfrm>
            <a:off x="6643728" y="2469209"/>
            <a:ext cx="237405" cy="3345153"/>
          </a:xfrm>
          <a:prstGeom prst="rightBrace">
            <a:avLst>
              <a:gd name="adj1" fmla="val 8333"/>
              <a:gd name="adj2" fmla="val 14461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CDCE305B-B29E-5119-34AE-89A4421894DD}"/>
              </a:ext>
            </a:extLst>
          </p:cNvPr>
          <p:cNvSpPr txBox="1"/>
          <p:nvPr/>
        </p:nvSpPr>
        <p:spPr>
          <a:xfrm>
            <a:off x="6934327" y="2780928"/>
            <a:ext cx="2035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2"/>
                </a:solidFill>
              </a:rPr>
              <a:t>Risque ischémie membre</a:t>
            </a:r>
          </a:p>
        </p:txBody>
      </p:sp>
      <p:pic>
        <p:nvPicPr>
          <p:cNvPr id="24578" name="Picture 2" descr="MEDVASC - Anévrismes POPLITES">
            <a:extLst>
              <a:ext uri="{FF2B5EF4-FFF2-40B4-BE49-F238E27FC236}">
                <a16:creationId xmlns:a16="http://schemas.microsoft.com/office/drawing/2014/main" id="{EB6DEFBF-9E2B-0E91-AA59-5CAAB7FA4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7" r="51489" b="10210"/>
          <a:stretch/>
        </p:blipFill>
        <p:spPr bwMode="auto">
          <a:xfrm>
            <a:off x="3539658" y="3429611"/>
            <a:ext cx="1089240" cy="101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E5361159-FC5B-BCF4-2FA5-A6DF6D9E64D9}"/>
              </a:ext>
            </a:extLst>
          </p:cNvPr>
          <p:cNvSpPr/>
          <p:nvPr/>
        </p:nvSpPr>
        <p:spPr>
          <a:xfrm>
            <a:off x="3502914" y="3401524"/>
            <a:ext cx="1154380" cy="1075395"/>
          </a:xfrm>
          <a:prstGeom prst="roundRect">
            <a:avLst>
              <a:gd name="adj" fmla="val 9937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4580" name="Picture 4" descr="Le guide diagnostique et thérapeutique de la médecine vasculaire">
            <a:extLst>
              <a:ext uri="{FF2B5EF4-FFF2-40B4-BE49-F238E27FC236}">
                <a16:creationId xmlns:a16="http://schemas.microsoft.com/office/drawing/2014/main" id="{F71751B0-C9C1-CA58-DE4D-4377F6485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795" b="92436" l="37232" r="80357">
                        <a14:foregroundMark x1="42500" y1="38974" x2="39732" y2="7051"/>
                        <a14:foregroundMark x1="39732" y1="7051" x2="49286" y2="1795"/>
                        <a14:foregroundMark x1="49286" y1="1795" x2="48214" y2="36410"/>
                        <a14:foregroundMark x1="61250" y1="38590" x2="58929" y2="8077"/>
                        <a14:foregroundMark x1="58929" y1="8077" x2="68661" y2="3846"/>
                        <a14:foregroundMark x1="68661" y1="3846" x2="69375" y2="23077"/>
                        <a14:foregroundMark x1="69375" y1="23077" x2="67411" y2="35385"/>
                        <a14:foregroundMark x1="72679" y1="91026" x2="78214" y2="82051"/>
                        <a14:foregroundMark x1="80446" y1="92436" x2="79732" y2="88846"/>
                        <a14:foregroundMark x1="37232" y1="89615" x2="38214" y2="82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74" r="17496"/>
          <a:stretch/>
        </p:blipFill>
        <p:spPr bwMode="auto">
          <a:xfrm>
            <a:off x="6878251" y="3274764"/>
            <a:ext cx="1077419" cy="153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1E68E910-B101-8B09-CC95-4159EF9EEA26}"/>
              </a:ext>
            </a:extLst>
          </p:cNvPr>
          <p:cNvSpPr/>
          <p:nvPr/>
        </p:nvSpPr>
        <p:spPr>
          <a:xfrm>
            <a:off x="4694665" y="2560358"/>
            <a:ext cx="1744506" cy="3202371"/>
          </a:xfrm>
          <a:prstGeom prst="roundRect">
            <a:avLst>
              <a:gd name="adj" fmla="val 48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220" name="Picture 4" descr="Anévrisme artère poplitée - symptôme, examen, traitement - Bichat Chirvtt">
            <a:extLst>
              <a:ext uri="{FF2B5EF4-FFF2-40B4-BE49-F238E27FC236}">
                <a16:creationId xmlns:a16="http://schemas.microsoft.com/office/drawing/2014/main" id="{3325AD19-2558-5E81-AFDF-D969AB89A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08" b="95420" l="9043" r="89894">
                        <a14:foregroundMark x1="39362" y1="87023" x2="42021" y2="87405"/>
                        <a14:foregroundMark x1="44149" y1="88168" x2="44149" y2="74809"/>
                        <a14:foregroundMark x1="41489" y1="93130" x2="41489" y2="82061"/>
                        <a14:foregroundMark x1="42021" y1="91985" x2="42021" y2="83969"/>
                        <a14:foregroundMark x1="45840" y1="89372" x2="51064" y2="78626"/>
                        <a14:foregroundMark x1="46277" y1="88879" x2="46277" y2="80534"/>
                        <a14:foregroundMark x1="47317" y1="88799" x2="47872" y2="82824"/>
                        <a14:foregroundMark x1="44083" y1="91352" x2="45745" y2="80916"/>
                        <a14:foregroundMark x1="46277" y1="4962" x2="46277" y2="11450"/>
                        <a14:foregroundMark x1="43085" y1="87405" x2="43085" y2="87405"/>
                        <a14:foregroundMark x1="43617" y1="87405" x2="44149" y2="88168"/>
                        <a14:foregroundMark x1="40957" y1="86641" x2="44535" y2="90842"/>
                        <a14:foregroundMark x1="13298" y1="2290" x2="29787" y2="74427"/>
                        <a14:foregroundMark x1="29787" y1="74427" x2="24468" y2="93893"/>
                        <a14:foregroundMark x1="80319" y1="763" x2="74468" y2="59924"/>
                        <a14:foregroundMark x1="74468" y1="59924" x2="85106" y2="95420"/>
                        <a14:backgroundMark x1="46277" y1="93893" x2="46277" y2="93721"/>
                        <a14:backgroundMark x1="41489" y1="94275" x2="49468" y2="942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034" y="2725823"/>
            <a:ext cx="1705137" cy="237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 4">
            <a:extLst>
              <a:ext uri="{FF2B5EF4-FFF2-40B4-BE49-F238E27FC236}">
                <a16:creationId xmlns:a16="http://schemas.microsoft.com/office/drawing/2014/main" id="{4546798A-0977-06AF-5FFD-34E6A0E0ED6F}"/>
              </a:ext>
            </a:extLst>
          </p:cNvPr>
          <p:cNvSpPr/>
          <p:nvPr/>
        </p:nvSpPr>
        <p:spPr>
          <a:xfrm>
            <a:off x="4799502" y="5252620"/>
            <a:ext cx="1534832" cy="768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fr-FR" sz="1200" b="1" dirty="0">
                <a:ea typeface="Inter" pitchFamily="34" charset="-122"/>
              </a:rPr>
              <a:t>- 10% des cas</a:t>
            </a:r>
          </a:p>
          <a:p>
            <a:pPr marL="0" indent="0" algn="ctr">
              <a:buNone/>
            </a:pPr>
            <a:r>
              <a:rPr lang="fr-FR" sz="1200" b="1" dirty="0">
                <a:ea typeface="Inter" pitchFamily="34" charset="-122"/>
              </a:rPr>
              <a:t>- bilatéral 50% des cas</a:t>
            </a:r>
          </a:p>
        </p:txBody>
      </p:sp>
      <p:pic>
        <p:nvPicPr>
          <p:cNvPr id="4" name="Graphique 3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8FBFA795-EC1D-3FF9-6BBC-578C99E340C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 rot="6938132" flipH="1">
            <a:off x="7456654" y="4830454"/>
            <a:ext cx="506852" cy="69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3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3DF9004D-F6A9-ABBB-676B-65E0701B290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EA1EB1-615C-1010-E1AE-67A8209BE5B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57FADBCE-3353-E2B1-D9B0-25F6730E5B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11AE244-1D65-09E5-5B52-EE170A2C4B5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25B0BD-D9EC-867E-29FC-19EF701CD7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8CC86-5DCD-5944-FBC2-9A0826754623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C18013-9737-4B88-3259-7569E0FEDD1A}"/>
              </a:ext>
            </a:extLst>
          </p:cNvPr>
          <p:cNvSpPr/>
          <p:nvPr/>
        </p:nvSpPr>
        <p:spPr>
          <a:xfrm>
            <a:off x="3830934" y="-12472"/>
            <a:ext cx="679056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Etiologies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C65485-42DF-0FCC-BDCE-16439567A08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4D6B341-4024-ADE5-5134-EB1D60D9367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2DA9D2B-9493-24C8-7BC5-E206B73EED3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CD715E-AAD3-2BB3-E042-2AF311097FE4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93CAC08-0B51-9C94-FE82-027DD1CB224A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8377DB4C-A5A5-9508-441E-420A07F4C1A8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BB2D24F-6CCD-8B33-75CE-C9DE41F57E73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22A6A4-9A5B-0924-738D-E4A72B06601B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1D0DD48-422C-2A6D-CDA6-B0EA7AF289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A205B3D-DC22-2F01-73ED-192479C2E02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0924277-16BB-4F9F-2666-B38D01A380A6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9DE0AF25-3131-071A-09A4-D27D6FAB2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FE42B349-054F-F878-51B0-EB3AF0F73451}"/>
              </a:ext>
            </a:extLst>
          </p:cNvPr>
          <p:cNvSpPr/>
          <p:nvPr/>
        </p:nvSpPr>
        <p:spPr>
          <a:xfrm>
            <a:off x="4325559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BDD427-8BC2-26AD-F4E7-72F68523766A}"/>
              </a:ext>
            </a:extLst>
          </p:cNvPr>
          <p:cNvSpPr txBox="1"/>
          <p:nvPr/>
        </p:nvSpPr>
        <p:spPr>
          <a:xfrm>
            <a:off x="875389" y="978329"/>
            <a:ext cx="5996615" cy="143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ea typeface="Inter" pitchFamily="34" charset="-122"/>
              </a:rPr>
              <a:t>Athérosclérose +++   </a:t>
            </a:r>
            <a:r>
              <a:rPr lang="fr-FR" sz="2000" b="1" dirty="0">
                <a:solidFill>
                  <a:schemeClr val="accent1"/>
                </a:solidFill>
                <a:ea typeface="Inter" pitchFamily="34" charset="-122"/>
              </a:rPr>
              <a:t>(90%)</a:t>
            </a:r>
            <a:endParaRPr lang="fr-FR" sz="2400" b="1" dirty="0">
              <a:solidFill>
                <a:schemeClr val="accent1"/>
              </a:solidFill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sz="1800" b="1" dirty="0">
                <a:ea typeface="Inter" pitchFamily="34" charset="-122"/>
              </a:rPr>
              <a:t>     </a:t>
            </a:r>
            <a:r>
              <a:rPr lang="fr-FR" b="1" dirty="0">
                <a:ea typeface="Inter" pitchFamily="34" charset="-122"/>
              </a:rPr>
              <a:t>   </a:t>
            </a:r>
            <a:r>
              <a:rPr lang="fr-FR" sz="1800" b="1" dirty="0">
                <a:ea typeface="Inter" pitchFamily="34" charset="-122"/>
              </a:rPr>
              <a:t> </a:t>
            </a:r>
            <a:r>
              <a:rPr lang="fr-FR" sz="1800" dirty="0">
                <a:ea typeface="Inter" pitchFamily="34" charset="-122"/>
              </a:rPr>
              <a:t>FRCV : </a:t>
            </a:r>
            <a:r>
              <a:rPr lang="fr-FR" sz="1800" dirty="0">
                <a:solidFill>
                  <a:schemeClr val="accent1"/>
                </a:solidFill>
                <a:ea typeface="Inter" pitchFamily="34" charset="-122"/>
              </a:rPr>
              <a:t>Tabac ++ et HTA</a:t>
            </a:r>
          </a:p>
          <a:p>
            <a:pPr>
              <a:lnSpc>
                <a:spcPct val="150000"/>
              </a:lnSpc>
            </a:pPr>
            <a:r>
              <a:rPr lang="fr-FR" dirty="0">
                <a:ea typeface="Inter" pitchFamily="34" charset="-122"/>
              </a:rPr>
              <a:t> </a:t>
            </a:r>
            <a:endParaRPr lang="fr-FR" sz="1800" dirty="0">
              <a:ea typeface="Inter" pitchFamily="34" charset="-122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0AE9B7-639E-8493-74CA-3652669225AE}"/>
              </a:ext>
            </a:extLst>
          </p:cNvPr>
          <p:cNvSpPr/>
          <p:nvPr/>
        </p:nvSpPr>
        <p:spPr>
          <a:xfrm>
            <a:off x="385164" y="4536618"/>
            <a:ext cx="4115603" cy="1516684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626" name="Picture 2" descr="Surveillance des endoprothèses aortiques rôle de l'échographie –Doppler et  de l'échographie de contraste">
            <a:extLst>
              <a:ext uri="{FF2B5EF4-FFF2-40B4-BE49-F238E27FC236}">
                <a16:creationId xmlns:a16="http://schemas.microsoft.com/office/drawing/2014/main" id="{4EAFB142-4985-EC36-8B04-25E0B9AA3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794" y="582915"/>
            <a:ext cx="2576244" cy="330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4ADAEE-E3BE-97EC-732A-2033A936B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43187"/>
            <a:ext cx="279400" cy="304800"/>
          </a:xfrm>
          <a:prstGeom prst="rect">
            <a:avLst/>
          </a:prstGeom>
        </p:spPr>
      </p:pic>
      <p:pic>
        <p:nvPicPr>
          <p:cNvPr id="20484" name="Picture 4" descr="Actualités dans la physiopathologie de l'athérosclérose - ScienceDirect">
            <a:extLst>
              <a:ext uri="{FF2B5EF4-FFF2-40B4-BE49-F238E27FC236}">
                <a16:creationId xmlns:a16="http://schemas.microsoft.com/office/drawing/2014/main" id="{1628A35D-CC0E-6C99-0BAB-0FE9B2F0B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835" y="4365104"/>
            <a:ext cx="3790569" cy="199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292BAA-5312-BBB6-89A6-BC7C104DD2F4}"/>
              </a:ext>
            </a:extLst>
          </p:cNvPr>
          <p:cNvSpPr txBox="1"/>
          <p:nvPr/>
        </p:nvSpPr>
        <p:spPr>
          <a:xfrm>
            <a:off x="5220072" y="6339280"/>
            <a:ext cx="39818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Plaque athérome = destruction lente paroi </a:t>
            </a:r>
          </a:p>
        </p:txBody>
      </p:sp>
      <p:pic>
        <p:nvPicPr>
          <p:cNvPr id="7" name="Picture 6" descr="Risque cardiovasculaire : un facteur en entraîne-t-il un autre ?">
            <a:extLst>
              <a:ext uri="{FF2B5EF4-FFF2-40B4-BE49-F238E27FC236}">
                <a16:creationId xmlns:a16="http://schemas.microsoft.com/office/drawing/2014/main" id="{2DFA5D6B-07A8-AF51-5B74-695B4935A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 r="-1"/>
          <a:stretch/>
        </p:blipFill>
        <p:spPr bwMode="auto">
          <a:xfrm>
            <a:off x="355887" y="2287239"/>
            <a:ext cx="4545687" cy="389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90EE40-DB7B-18E7-BD4C-F8E66B73503D}"/>
              </a:ext>
            </a:extLst>
          </p:cNvPr>
          <p:cNvSpPr/>
          <p:nvPr/>
        </p:nvSpPr>
        <p:spPr>
          <a:xfrm>
            <a:off x="311756" y="2278477"/>
            <a:ext cx="1180005" cy="1294539"/>
          </a:xfrm>
          <a:prstGeom prst="rect">
            <a:avLst/>
          </a:prstGeom>
          <a:solidFill>
            <a:srgbClr val="FFFFFF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8FA9A5-2B8E-9FFC-275C-EB2CB7473AE4}"/>
              </a:ext>
            </a:extLst>
          </p:cNvPr>
          <p:cNvSpPr/>
          <p:nvPr/>
        </p:nvSpPr>
        <p:spPr>
          <a:xfrm>
            <a:off x="2628730" y="4871268"/>
            <a:ext cx="1139410" cy="1438052"/>
          </a:xfrm>
          <a:prstGeom prst="rect">
            <a:avLst/>
          </a:prstGeom>
          <a:solidFill>
            <a:srgbClr val="FFFFFF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9BC1C9-4755-F8FB-0A6E-F580E7609CFB}"/>
              </a:ext>
            </a:extLst>
          </p:cNvPr>
          <p:cNvSpPr/>
          <p:nvPr/>
        </p:nvSpPr>
        <p:spPr>
          <a:xfrm>
            <a:off x="367537" y="4871268"/>
            <a:ext cx="1139410" cy="1438052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B826AD-4DA3-1B10-AE8E-24F08DD34670}"/>
              </a:ext>
            </a:extLst>
          </p:cNvPr>
          <p:cNvSpPr/>
          <p:nvPr/>
        </p:nvSpPr>
        <p:spPr>
          <a:xfrm>
            <a:off x="2621898" y="3573985"/>
            <a:ext cx="1180005" cy="1294539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AC9BCD-6E45-30C2-80A7-7BBAAC07A963}"/>
              </a:ext>
            </a:extLst>
          </p:cNvPr>
          <p:cNvSpPr/>
          <p:nvPr/>
        </p:nvSpPr>
        <p:spPr>
          <a:xfrm>
            <a:off x="3752035" y="2278477"/>
            <a:ext cx="1180005" cy="1294539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A701EC-9AD7-10A5-A8DA-4F57A6F00B68}"/>
              </a:ext>
            </a:extLst>
          </p:cNvPr>
          <p:cNvSpPr/>
          <p:nvPr/>
        </p:nvSpPr>
        <p:spPr>
          <a:xfrm>
            <a:off x="270485" y="2172880"/>
            <a:ext cx="4949587" cy="42095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 descr="Une image contenant texte, capture d’écran, personne, dessin humoristique&#10;&#10;Description générée automatiquement">
            <a:extLst>
              <a:ext uri="{FF2B5EF4-FFF2-40B4-BE49-F238E27FC236}">
                <a16:creationId xmlns:a16="http://schemas.microsoft.com/office/drawing/2014/main" id="{8A47B606-3C9A-C9A2-BE63-B2A1E424C7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69" y="2614790"/>
            <a:ext cx="3805077" cy="330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60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3DF9004D-F6A9-ABBB-676B-65E0701B290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EA1EB1-615C-1010-E1AE-67A8209BE5B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57FADBCE-3353-E2B1-D9B0-25F6730E5B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11AE244-1D65-09E5-5B52-EE170A2C4B5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25B0BD-D9EC-867E-29FC-19EF701CD7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8CC86-5DCD-5944-FBC2-9A0826754623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C18013-9737-4B88-3259-7569E0FEDD1A}"/>
              </a:ext>
            </a:extLst>
          </p:cNvPr>
          <p:cNvSpPr/>
          <p:nvPr/>
        </p:nvSpPr>
        <p:spPr>
          <a:xfrm>
            <a:off x="3830934" y="-12472"/>
            <a:ext cx="679056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Etiologies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C65485-42DF-0FCC-BDCE-16439567A08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4D6B341-4024-ADE5-5134-EB1D60D9367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2DA9D2B-9493-24C8-7BC5-E206B73EED3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CD715E-AAD3-2BB3-E042-2AF311097FE4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93CAC08-0B51-9C94-FE82-027DD1CB224A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8377DB4C-A5A5-9508-441E-420A07F4C1A8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BB2D24F-6CCD-8B33-75CE-C9DE41F57E73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22A6A4-9A5B-0924-738D-E4A72B06601B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1D0DD48-422C-2A6D-CDA6-B0EA7AF289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A205B3D-DC22-2F01-73ED-192479C2E02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0924277-16BB-4F9F-2666-B38D01A380A6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9DE0AF25-3131-071A-09A4-D27D6FAB2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FE42B349-054F-F878-51B0-EB3AF0F73451}"/>
              </a:ext>
            </a:extLst>
          </p:cNvPr>
          <p:cNvSpPr/>
          <p:nvPr/>
        </p:nvSpPr>
        <p:spPr>
          <a:xfrm>
            <a:off x="4325559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BDD427-8BC2-26AD-F4E7-72F68523766A}"/>
              </a:ext>
            </a:extLst>
          </p:cNvPr>
          <p:cNvSpPr txBox="1"/>
          <p:nvPr/>
        </p:nvSpPr>
        <p:spPr>
          <a:xfrm>
            <a:off x="875389" y="978329"/>
            <a:ext cx="5996615" cy="143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ea typeface="Inter" pitchFamily="34" charset="-122"/>
              </a:rPr>
              <a:t>Athérosclérose +++   </a:t>
            </a:r>
            <a:r>
              <a:rPr lang="fr-FR" sz="2000" b="1" dirty="0">
                <a:solidFill>
                  <a:schemeClr val="accent1"/>
                </a:solidFill>
                <a:ea typeface="Inter" pitchFamily="34" charset="-122"/>
              </a:rPr>
              <a:t>(90%)</a:t>
            </a:r>
            <a:endParaRPr lang="fr-FR" sz="2400" b="1" dirty="0">
              <a:solidFill>
                <a:schemeClr val="accent1"/>
              </a:solidFill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sz="1800" b="1" dirty="0">
                <a:ea typeface="Inter" pitchFamily="34" charset="-122"/>
              </a:rPr>
              <a:t>     </a:t>
            </a:r>
            <a:r>
              <a:rPr lang="fr-FR" b="1" dirty="0">
                <a:ea typeface="Inter" pitchFamily="34" charset="-122"/>
              </a:rPr>
              <a:t>   </a:t>
            </a:r>
            <a:r>
              <a:rPr lang="fr-FR" sz="1800" b="1" dirty="0">
                <a:ea typeface="Inter" pitchFamily="34" charset="-122"/>
              </a:rPr>
              <a:t> </a:t>
            </a:r>
            <a:r>
              <a:rPr lang="fr-FR" sz="1800" dirty="0">
                <a:ea typeface="Inter" pitchFamily="34" charset="-122"/>
              </a:rPr>
              <a:t>FRCV : Tabac ++ et HTA</a:t>
            </a:r>
          </a:p>
          <a:p>
            <a:pPr>
              <a:lnSpc>
                <a:spcPct val="150000"/>
              </a:lnSpc>
            </a:pPr>
            <a:r>
              <a:rPr lang="fr-FR" dirty="0">
                <a:ea typeface="Inter" pitchFamily="34" charset="-122"/>
              </a:rPr>
              <a:t> </a:t>
            </a:r>
            <a:endParaRPr lang="fr-FR" sz="1800" dirty="0">
              <a:ea typeface="Inter" pitchFamily="34" charset="-122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0AE9B7-639E-8493-74CA-3652669225AE}"/>
              </a:ext>
            </a:extLst>
          </p:cNvPr>
          <p:cNvSpPr/>
          <p:nvPr/>
        </p:nvSpPr>
        <p:spPr>
          <a:xfrm>
            <a:off x="180912" y="4536618"/>
            <a:ext cx="4115603" cy="1516684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7194EB0-8D31-D19E-3EE4-6123E741D22B}"/>
              </a:ext>
            </a:extLst>
          </p:cNvPr>
          <p:cNvGrpSpPr/>
          <p:nvPr/>
        </p:nvGrpSpPr>
        <p:grpSpPr>
          <a:xfrm>
            <a:off x="1115616" y="618552"/>
            <a:ext cx="7440963" cy="4387798"/>
            <a:chOff x="1115616" y="618552"/>
            <a:chExt cx="7440963" cy="4387798"/>
          </a:xfrm>
        </p:grpSpPr>
        <p:pic>
          <p:nvPicPr>
            <p:cNvPr id="39" name="Picture 6" descr="About Marfan Syndrome - created with OpenAI's new image generator. What do  you think? : r/marfans">
              <a:extLst>
                <a:ext uri="{FF2B5EF4-FFF2-40B4-BE49-F238E27FC236}">
                  <a16:creationId xmlns:a16="http://schemas.microsoft.com/office/drawing/2014/main" id="{40BA3EAB-E96F-6028-F896-C795629391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7845" y="618552"/>
              <a:ext cx="2508734" cy="3338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5483590-3E7B-4D72-DA7F-C102BB115334}"/>
                </a:ext>
              </a:extLst>
            </p:cNvPr>
            <p:cNvSpPr txBox="1"/>
            <p:nvPr/>
          </p:nvSpPr>
          <p:spPr>
            <a:xfrm>
              <a:off x="1115616" y="2420980"/>
              <a:ext cx="5996615" cy="18498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1800" b="1" dirty="0">
                  <a:ea typeface="Inter" pitchFamily="34" charset="-122"/>
                </a:rPr>
                <a:t>Maladie génétique de tissu</a:t>
              </a:r>
              <a:endParaRPr lang="fr-FR" b="1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fr-FR" sz="1800" dirty="0">
                  <a:ea typeface="Inter" pitchFamily="34" charset="-122"/>
                </a:rPr>
                <a:t>           </a:t>
              </a:r>
              <a:r>
                <a:rPr lang="fr-FR" dirty="0" err="1">
                  <a:ea typeface="Inter" pitchFamily="34" charset="-122"/>
                </a:rPr>
                <a:t>Sd</a:t>
              </a:r>
              <a:r>
                <a:rPr lang="fr-FR" dirty="0">
                  <a:ea typeface="Inter" pitchFamily="34" charset="-122"/>
                </a:rPr>
                <a:t> de Marfan, </a:t>
              </a:r>
              <a:r>
                <a:rPr lang="fr-FR" dirty="0"/>
                <a:t>Ehlers-Danlos et </a:t>
              </a:r>
              <a:r>
                <a:rPr lang="fr-FR" dirty="0" err="1"/>
                <a:t>Loeys</a:t>
              </a:r>
              <a:r>
                <a:rPr lang="fr-FR" dirty="0"/>
                <a:t>-Dietz </a:t>
              </a:r>
              <a:endParaRPr lang="fr-FR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endParaRPr lang="fr-FR" sz="1200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endParaRPr lang="fr-FR" sz="1200" b="1" dirty="0">
                <a:ea typeface="Inter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fr-FR" b="1" dirty="0">
                <a:ea typeface="Inter" pitchFamily="34" charset="-122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7E9F949-62A7-3D47-85AC-37B1EA55B50B}"/>
                </a:ext>
              </a:extLst>
            </p:cNvPr>
            <p:cNvSpPr/>
            <p:nvPr/>
          </p:nvSpPr>
          <p:spPr>
            <a:xfrm>
              <a:off x="6623722" y="4879323"/>
              <a:ext cx="508288" cy="1270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F4ADAEE-E3BE-97EC-732A-2033A936B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43187"/>
            <a:ext cx="279400" cy="3048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B565-138E-6EA5-5DFC-3D7C8DCFA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65" y="2983343"/>
            <a:ext cx="279400" cy="304800"/>
          </a:xfrm>
          <a:prstGeom prst="rect">
            <a:avLst/>
          </a:prstGeom>
        </p:spPr>
      </p:pic>
      <p:pic>
        <p:nvPicPr>
          <p:cNvPr id="7" name="Image 6" descr="Une image contenant main, doigt, joint, pouce&#10;&#10;Description générée automatiquement">
            <a:extLst>
              <a:ext uri="{FF2B5EF4-FFF2-40B4-BE49-F238E27FC236}">
                <a16:creationId xmlns:a16="http://schemas.microsoft.com/office/drawing/2014/main" id="{FF41EA29-E7FC-7071-DD65-6336241E4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90" y="4597671"/>
            <a:ext cx="4838717" cy="1795721"/>
          </a:xfrm>
          <a:prstGeom prst="rect">
            <a:avLst/>
          </a:prstGeom>
        </p:spPr>
      </p:pic>
      <p:pic>
        <p:nvPicPr>
          <p:cNvPr id="9" name="Image 8" descr="Une image contenant personne, doigt, ongle, pouce&#10;&#10;Description générée automatiquement">
            <a:extLst>
              <a:ext uri="{FF2B5EF4-FFF2-40B4-BE49-F238E27FC236}">
                <a16:creationId xmlns:a16="http://schemas.microsoft.com/office/drawing/2014/main" id="{0DE872BF-49F5-0A95-CD91-227C336CA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423" y="4606633"/>
            <a:ext cx="2627826" cy="188392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71C929A-FE01-B85D-AFB6-CD85CFD2988D}"/>
              </a:ext>
            </a:extLst>
          </p:cNvPr>
          <p:cNvSpPr txBox="1"/>
          <p:nvPr/>
        </p:nvSpPr>
        <p:spPr>
          <a:xfrm>
            <a:off x="855989" y="4316233"/>
            <a:ext cx="5767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bg1">
                    <a:lumMod val="50000"/>
                  </a:schemeClr>
                </a:solidFill>
              </a:rPr>
              <a:t>Déficit en fibrilline = désorganisation collagène = diminution résistance paroi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7BA27F-8D54-F695-AF03-F972F15180FF}"/>
              </a:ext>
            </a:extLst>
          </p:cNvPr>
          <p:cNvSpPr/>
          <p:nvPr/>
        </p:nvSpPr>
        <p:spPr>
          <a:xfrm>
            <a:off x="563591" y="1539615"/>
            <a:ext cx="4798163" cy="881365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379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3DF9004D-F6A9-ABBB-676B-65E0701B290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EA1EB1-615C-1010-E1AE-67A8209BE5B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57FADBCE-3353-E2B1-D9B0-25F6730E5B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11AE244-1D65-09E5-5B52-EE170A2C4B5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25B0BD-D9EC-867E-29FC-19EF701CD7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8CC86-5DCD-5944-FBC2-9A0826754623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C18013-9737-4B88-3259-7569E0FEDD1A}"/>
              </a:ext>
            </a:extLst>
          </p:cNvPr>
          <p:cNvSpPr/>
          <p:nvPr/>
        </p:nvSpPr>
        <p:spPr>
          <a:xfrm>
            <a:off x="3830934" y="-12472"/>
            <a:ext cx="679056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Etiologies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C65485-42DF-0FCC-BDCE-16439567A08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4D6B341-4024-ADE5-5134-EB1D60D9367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2DA9D2B-9493-24C8-7BC5-E206B73EED3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CD715E-AAD3-2BB3-E042-2AF311097FE4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93CAC08-0B51-9C94-FE82-027DD1CB224A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8377DB4C-A5A5-9508-441E-420A07F4C1A8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BB2D24F-6CCD-8B33-75CE-C9DE41F57E73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22A6A4-9A5B-0924-738D-E4A72B06601B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1D0DD48-422C-2A6D-CDA6-B0EA7AF289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A205B3D-DC22-2F01-73ED-192479C2E02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0924277-16BB-4F9F-2666-B38D01A380A6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9DE0AF25-3131-071A-09A4-D27D6FAB2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FE42B349-054F-F878-51B0-EB3AF0F73451}"/>
              </a:ext>
            </a:extLst>
          </p:cNvPr>
          <p:cNvSpPr/>
          <p:nvPr/>
        </p:nvSpPr>
        <p:spPr>
          <a:xfrm>
            <a:off x="4325559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BDD427-8BC2-26AD-F4E7-72F68523766A}"/>
              </a:ext>
            </a:extLst>
          </p:cNvPr>
          <p:cNvSpPr txBox="1"/>
          <p:nvPr/>
        </p:nvSpPr>
        <p:spPr>
          <a:xfrm>
            <a:off x="875389" y="978329"/>
            <a:ext cx="5996615" cy="143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ea typeface="Inter" pitchFamily="34" charset="-122"/>
              </a:rPr>
              <a:t>Athérosclérose +++   </a:t>
            </a:r>
            <a:r>
              <a:rPr lang="fr-FR" sz="2000" b="1" dirty="0">
                <a:solidFill>
                  <a:schemeClr val="accent1"/>
                </a:solidFill>
                <a:ea typeface="Inter" pitchFamily="34" charset="-122"/>
              </a:rPr>
              <a:t>(90%)</a:t>
            </a:r>
            <a:endParaRPr lang="fr-FR" sz="2400" b="1" dirty="0">
              <a:solidFill>
                <a:schemeClr val="accent1"/>
              </a:solidFill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sz="1800" b="1" dirty="0">
                <a:ea typeface="Inter" pitchFamily="34" charset="-122"/>
              </a:rPr>
              <a:t>     </a:t>
            </a:r>
            <a:r>
              <a:rPr lang="fr-FR" b="1" dirty="0">
                <a:ea typeface="Inter" pitchFamily="34" charset="-122"/>
              </a:rPr>
              <a:t>   </a:t>
            </a:r>
            <a:r>
              <a:rPr lang="fr-FR" sz="1800" b="1" dirty="0">
                <a:ea typeface="Inter" pitchFamily="34" charset="-122"/>
              </a:rPr>
              <a:t> </a:t>
            </a:r>
            <a:r>
              <a:rPr lang="fr-FR" sz="1800" dirty="0">
                <a:ea typeface="Inter" pitchFamily="34" charset="-122"/>
              </a:rPr>
              <a:t>FRCV : Tabac ++ et HTA</a:t>
            </a:r>
          </a:p>
          <a:p>
            <a:pPr>
              <a:lnSpc>
                <a:spcPct val="150000"/>
              </a:lnSpc>
            </a:pPr>
            <a:r>
              <a:rPr lang="fr-FR" dirty="0">
                <a:ea typeface="Inter" pitchFamily="34" charset="-122"/>
              </a:rPr>
              <a:t> </a:t>
            </a:r>
            <a:endParaRPr lang="fr-FR" sz="1800" dirty="0">
              <a:ea typeface="Inter" pitchFamily="34" charset="-122"/>
            </a:endParaRP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7194EB0-8D31-D19E-3EE4-6123E741D22B}"/>
              </a:ext>
            </a:extLst>
          </p:cNvPr>
          <p:cNvGrpSpPr/>
          <p:nvPr/>
        </p:nvGrpSpPr>
        <p:grpSpPr>
          <a:xfrm>
            <a:off x="1115616" y="2420980"/>
            <a:ext cx="6016394" cy="2585368"/>
            <a:chOff x="1115616" y="2420980"/>
            <a:chExt cx="6016394" cy="2585368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5483590-3E7B-4D72-DA7F-C102BB115334}"/>
                </a:ext>
              </a:extLst>
            </p:cNvPr>
            <p:cNvSpPr txBox="1"/>
            <p:nvPr/>
          </p:nvSpPr>
          <p:spPr>
            <a:xfrm>
              <a:off x="1115616" y="2420980"/>
              <a:ext cx="5996615" cy="24038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1800" b="1" dirty="0">
                  <a:ea typeface="Inter" pitchFamily="34" charset="-122"/>
                </a:rPr>
                <a:t>Maladie génétique de tissu</a:t>
              </a:r>
              <a:endParaRPr lang="fr-FR" b="1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fr-FR" sz="1800" dirty="0">
                  <a:ea typeface="Inter" pitchFamily="34" charset="-122"/>
                </a:rPr>
                <a:t>           </a:t>
              </a:r>
              <a:r>
                <a:rPr lang="fr-FR" dirty="0" err="1">
                  <a:ea typeface="Inter" pitchFamily="34" charset="-122"/>
                </a:rPr>
                <a:t>Sd</a:t>
              </a:r>
              <a:r>
                <a:rPr lang="fr-FR" dirty="0">
                  <a:ea typeface="Inter" pitchFamily="34" charset="-122"/>
                </a:rPr>
                <a:t> de Marfan, </a:t>
              </a:r>
              <a:r>
                <a:rPr lang="fr-FR" dirty="0"/>
                <a:t>Ehlers-Danlos et </a:t>
              </a:r>
              <a:r>
                <a:rPr lang="fr-FR" dirty="0" err="1"/>
                <a:t>Loeys</a:t>
              </a:r>
              <a:r>
                <a:rPr lang="fr-FR" dirty="0"/>
                <a:t>-Dietz </a:t>
              </a:r>
              <a:endParaRPr lang="fr-FR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endParaRPr lang="fr-FR" sz="1200" dirty="0">
                <a:ea typeface="Inter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1800" b="1" dirty="0">
                  <a:ea typeface="Inter" pitchFamily="34" charset="-122"/>
                </a:rPr>
                <a:t>Vascularite Inflammatoire</a:t>
              </a:r>
              <a:endParaRPr lang="fr-FR" sz="1800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fr-FR" dirty="0">
                  <a:ea typeface="Inter" pitchFamily="34" charset="-122"/>
                </a:rPr>
                <a:t>     </a:t>
              </a:r>
              <a:r>
                <a:rPr lang="fr-FR" sz="1800" b="1" dirty="0">
                  <a:ea typeface="Inter" pitchFamily="34" charset="-122"/>
                </a:rPr>
                <a:t> </a:t>
              </a:r>
              <a:r>
                <a:rPr lang="fr-FR" sz="1800" dirty="0">
                  <a:ea typeface="Inter" pitchFamily="34" charset="-122"/>
                </a:rPr>
                <a:t>   </a:t>
              </a:r>
              <a:r>
                <a:rPr lang="fr-FR" sz="1800" b="1" dirty="0">
                  <a:ea typeface="Inter" pitchFamily="34" charset="-122"/>
                </a:rPr>
                <a:t>  </a:t>
              </a:r>
              <a:r>
                <a:rPr lang="fr-FR" sz="1800" dirty="0" err="1">
                  <a:ea typeface="Inter" pitchFamily="34" charset="-122"/>
                </a:rPr>
                <a:t>Takayasu</a:t>
              </a:r>
              <a:r>
                <a:rPr lang="fr-FR" sz="1800" dirty="0">
                  <a:ea typeface="Inter" pitchFamily="34" charset="-122"/>
                </a:rPr>
                <a:t>, Horton, Behçet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fr-FR" b="1" dirty="0">
                <a:ea typeface="Inter" pitchFamily="34" charset="-122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7E9F949-62A7-3D47-85AC-37B1EA55B50B}"/>
                </a:ext>
              </a:extLst>
            </p:cNvPr>
            <p:cNvSpPr/>
            <p:nvPr/>
          </p:nvSpPr>
          <p:spPr>
            <a:xfrm>
              <a:off x="6623722" y="4879321"/>
              <a:ext cx="508288" cy="1270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F4ADAEE-E3BE-97EC-732A-2033A936B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43187"/>
            <a:ext cx="279400" cy="3048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B565-138E-6EA5-5DFC-3D7C8DCFA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65" y="2983343"/>
            <a:ext cx="279400" cy="3048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86A9FD-8567-EB66-4F3D-42872246F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42" y="4050812"/>
            <a:ext cx="279400" cy="304800"/>
          </a:xfrm>
          <a:prstGeom prst="rect">
            <a:avLst/>
          </a:prstGeom>
        </p:spPr>
      </p:pic>
      <p:pic>
        <p:nvPicPr>
          <p:cNvPr id="21506" name="Picture 2" descr="Aortite de l'artérite à cellules géantes : diagnostic, pronostic et  traitement - ScienceDirect">
            <a:extLst>
              <a:ext uri="{FF2B5EF4-FFF2-40B4-BE49-F238E27FC236}">
                <a16:creationId xmlns:a16="http://schemas.microsoft.com/office/drawing/2014/main" id="{5A9F320B-0308-597B-D142-3F2775D73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928" y="602464"/>
            <a:ext cx="3211560" cy="361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CB1EF9-D773-7766-A245-07EC1B58A81A}"/>
              </a:ext>
            </a:extLst>
          </p:cNvPr>
          <p:cNvGrpSpPr/>
          <p:nvPr/>
        </p:nvGrpSpPr>
        <p:grpSpPr>
          <a:xfrm>
            <a:off x="222822" y="4591589"/>
            <a:ext cx="8597649" cy="1972772"/>
            <a:chOff x="78806" y="4376896"/>
            <a:chExt cx="9523801" cy="2187466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10AE9B7-639E-8493-74CA-3652669225AE}"/>
                </a:ext>
              </a:extLst>
            </p:cNvPr>
            <p:cNvSpPr/>
            <p:nvPr/>
          </p:nvSpPr>
          <p:spPr>
            <a:xfrm>
              <a:off x="180912" y="4536618"/>
              <a:ext cx="4115603" cy="1516684"/>
            </a:xfrm>
            <a:prstGeom prst="rect">
              <a:avLst/>
            </a:prstGeom>
            <a:solidFill>
              <a:srgbClr val="FFFFFF">
                <a:alpha val="4509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508" name="Picture 4" descr="Maladie de Behçet : causes, symptômes, diagnostic et traitement |  PassionSanté.be">
              <a:extLst>
                <a:ext uri="{FF2B5EF4-FFF2-40B4-BE49-F238E27FC236}">
                  <a16:creationId xmlns:a16="http://schemas.microsoft.com/office/drawing/2014/main" id="{59C1C339-EF2E-5D3C-A911-C778AA96EF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01" t="15699" r="11019" b="14312"/>
            <a:stretch/>
          </p:blipFill>
          <p:spPr bwMode="auto">
            <a:xfrm>
              <a:off x="7414905" y="4758168"/>
              <a:ext cx="2187702" cy="1767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2" name="Picture 8" descr="Maladie de Behçet : des tableaux polymorphes et un traitement individualisé">
              <a:extLst>
                <a:ext uri="{FF2B5EF4-FFF2-40B4-BE49-F238E27FC236}">
                  <a16:creationId xmlns:a16="http://schemas.microsoft.com/office/drawing/2014/main" id="{38A5CF4D-1795-E4DA-FB35-4A647CD049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1" r="25905"/>
            <a:stretch/>
          </p:blipFill>
          <p:spPr bwMode="auto">
            <a:xfrm>
              <a:off x="6359681" y="4758704"/>
              <a:ext cx="1597238" cy="1766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4" name="Picture 10" descr="Takayasu Arteritis: What It Is &amp; Treatment">
              <a:extLst>
                <a:ext uri="{FF2B5EF4-FFF2-40B4-BE49-F238E27FC236}">
                  <a16:creationId xmlns:a16="http://schemas.microsoft.com/office/drawing/2014/main" id="{8B72CC45-DF77-8C0D-9B34-E51318E2B4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093"/>
            <a:stretch/>
          </p:blipFill>
          <p:spPr bwMode="auto">
            <a:xfrm>
              <a:off x="177455" y="4700414"/>
              <a:ext cx="2036806" cy="18295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Image 6" descr="Une image contenant texte, Visage humain, capture d’écran&#10;&#10;Description générée automatiquement">
              <a:extLst>
                <a:ext uri="{FF2B5EF4-FFF2-40B4-BE49-F238E27FC236}">
                  <a16:creationId xmlns:a16="http://schemas.microsoft.com/office/drawing/2014/main" id="{C7025F47-7A5F-5B79-EDBE-D8C74D8DD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7301" y="4733171"/>
              <a:ext cx="3046361" cy="1831191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3D17C0F-1B2F-F322-2565-C0C8831C3FF3}"/>
                </a:ext>
              </a:extLst>
            </p:cNvPr>
            <p:cNvSpPr txBox="1"/>
            <p:nvPr/>
          </p:nvSpPr>
          <p:spPr>
            <a:xfrm>
              <a:off x="78806" y="4376896"/>
              <a:ext cx="5767733" cy="341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i="1" dirty="0">
                  <a:solidFill>
                    <a:schemeClr val="bg1">
                      <a:lumMod val="50000"/>
                    </a:schemeClr>
                  </a:solidFill>
                </a:rPr>
                <a:t>Inflammation chronique paroi = diminution résistance paroi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0A35FF-8856-AD2D-6FC0-C23D6F478432}"/>
                </a:ext>
              </a:extLst>
            </p:cNvPr>
            <p:cNvSpPr/>
            <p:nvPr/>
          </p:nvSpPr>
          <p:spPr>
            <a:xfrm>
              <a:off x="3915651" y="4730058"/>
              <a:ext cx="897315" cy="2220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dirty="0">
                  <a:solidFill>
                    <a:schemeClr val="tx1"/>
                  </a:solidFill>
                </a:rPr>
                <a:t>Horton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EFC9CDD-11FE-FE9F-85A4-279CE8D2D284}"/>
                </a:ext>
              </a:extLst>
            </p:cNvPr>
            <p:cNvSpPr/>
            <p:nvPr/>
          </p:nvSpPr>
          <p:spPr>
            <a:xfrm>
              <a:off x="7526688" y="4751793"/>
              <a:ext cx="897315" cy="2220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00" dirty="0">
                  <a:solidFill>
                    <a:schemeClr val="tx1"/>
                  </a:solidFill>
                </a:rPr>
                <a:t>Behçet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2BE7E57-14F4-6DE0-3172-20558BA17689}"/>
              </a:ext>
            </a:extLst>
          </p:cNvPr>
          <p:cNvSpPr/>
          <p:nvPr/>
        </p:nvSpPr>
        <p:spPr>
          <a:xfrm>
            <a:off x="885765" y="1526018"/>
            <a:ext cx="4798163" cy="1847880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63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e 37">
            <a:extLst>
              <a:ext uri="{FF2B5EF4-FFF2-40B4-BE49-F238E27FC236}">
                <a16:creationId xmlns:a16="http://schemas.microsoft.com/office/drawing/2014/main" id="{37194EB0-8D31-D19E-3EE4-6123E741D22B}"/>
              </a:ext>
            </a:extLst>
          </p:cNvPr>
          <p:cNvGrpSpPr/>
          <p:nvPr/>
        </p:nvGrpSpPr>
        <p:grpSpPr>
          <a:xfrm>
            <a:off x="1115616" y="1569087"/>
            <a:ext cx="7926767" cy="4225252"/>
            <a:chOff x="1115616" y="1569087"/>
            <a:chExt cx="7926767" cy="4225252"/>
          </a:xfrm>
        </p:grpSpPr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5483590-3E7B-4D72-DA7F-C102BB115334}"/>
                </a:ext>
              </a:extLst>
            </p:cNvPr>
            <p:cNvSpPr txBox="1"/>
            <p:nvPr/>
          </p:nvSpPr>
          <p:spPr>
            <a:xfrm>
              <a:off x="1115616" y="2420980"/>
              <a:ext cx="5996615" cy="3373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1800" b="1" dirty="0">
                  <a:ea typeface="Inter" pitchFamily="34" charset="-122"/>
                </a:rPr>
                <a:t>Maladie génétique de tissu</a:t>
              </a:r>
              <a:endParaRPr lang="fr-FR" b="1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fr-FR" sz="1800" dirty="0">
                  <a:ea typeface="Inter" pitchFamily="34" charset="-122"/>
                </a:rPr>
                <a:t>           </a:t>
              </a:r>
              <a:r>
                <a:rPr lang="fr-FR" dirty="0" err="1">
                  <a:ea typeface="Inter" pitchFamily="34" charset="-122"/>
                </a:rPr>
                <a:t>Sd</a:t>
              </a:r>
              <a:r>
                <a:rPr lang="fr-FR" dirty="0">
                  <a:ea typeface="Inter" pitchFamily="34" charset="-122"/>
                </a:rPr>
                <a:t> de Marfan, </a:t>
              </a:r>
              <a:r>
                <a:rPr lang="fr-FR" dirty="0"/>
                <a:t>Ehlers-Danlos et </a:t>
              </a:r>
              <a:r>
                <a:rPr lang="fr-FR" dirty="0" err="1"/>
                <a:t>Loeys</a:t>
              </a:r>
              <a:r>
                <a:rPr lang="fr-FR" dirty="0"/>
                <a:t>-Dietz </a:t>
              </a:r>
              <a:endParaRPr lang="fr-FR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endParaRPr lang="fr-FR" sz="1200" dirty="0">
                <a:ea typeface="Inter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sz="1800" b="1" dirty="0">
                  <a:ea typeface="Inter" pitchFamily="34" charset="-122"/>
                </a:rPr>
                <a:t>Vascularite Inflammatoire</a:t>
              </a:r>
              <a:endParaRPr lang="fr-FR" sz="1800" dirty="0">
                <a:ea typeface="Inter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fr-FR" dirty="0">
                  <a:ea typeface="Inter" pitchFamily="34" charset="-122"/>
                </a:rPr>
                <a:t>     </a:t>
              </a:r>
              <a:r>
                <a:rPr lang="fr-FR" sz="1800" b="1" dirty="0">
                  <a:ea typeface="Inter" pitchFamily="34" charset="-122"/>
                </a:rPr>
                <a:t> </a:t>
              </a:r>
              <a:r>
                <a:rPr lang="fr-FR" sz="1800" dirty="0">
                  <a:ea typeface="Inter" pitchFamily="34" charset="-122"/>
                </a:rPr>
                <a:t>   </a:t>
              </a:r>
              <a:r>
                <a:rPr lang="fr-FR" sz="1800" b="1" dirty="0">
                  <a:ea typeface="Inter" pitchFamily="34" charset="-122"/>
                </a:rPr>
                <a:t>  </a:t>
              </a:r>
              <a:r>
                <a:rPr lang="fr-FR" sz="1800" dirty="0" err="1">
                  <a:ea typeface="Inter" pitchFamily="34" charset="-122"/>
                </a:rPr>
                <a:t>Takayasu</a:t>
              </a:r>
              <a:r>
                <a:rPr lang="fr-FR" sz="1800" dirty="0">
                  <a:ea typeface="Inter" pitchFamily="34" charset="-122"/>
                </a:rPr>
                <a:t>, Horton, Behçet</a:t>
              </a:r>
            </a:p>
            <a:p>
              <a:pPr>
                <a:lnSpc>
                  <a:spcPct val="150000"/>
                </a:lnSpc>
              </a:pPr>
              <a:endParaRPr lang="fr-FR" sz="1200" b="1" dirty="0">
                <a:ea typeface="Inter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fr-FR" b="1" dirty="0">
                  <a:ea typeface="Inter" pitchFamily="34" charset="-122"/>
                </a:rPr>
                <a:t>Post dissection aortique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fr-FR" sz="1200" b="1" dirty="0">
                <a:ea typeface="Inter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fr-FR" b="1" dirty="0">
                <a:ea typeface="Inter" pitchFamily="34" charset="-122"/>
              </a:endParaRP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750D9B58-8FED-CBB5-D375-C9D6BBB42115}"/>
                </a:ext>
              </a:extLst>
            </p:cNvPr>
            <p:cNvGrpSpPr/>
            <p:nvPr/>
          </p:nvGrpSpPr>
          <p:grpSpPr>
            <a:xfrm>
              <a:off x="6203548" y="1569087"/>
              <a:ext cx="2838835" cy="3453081"/>
              <a:chOff x="5875848" y="253449"/>
              <a:chExt cx="3217369" cy="4014561"/>
            </a:xfrm>
          </p:grpSpPr>
          <p:pic>
            <p:nvPicPr>
              <p:cNvPr id="49" name="Picture 4" descr="Maladies de l'aorte | AP-HM">
                <a:extLst>
                  <a:ext uri="{FF2B5EF4-FFF2-40B4-BE49-F238E27FC236}">
                    <a16:creationId xmlns:a16="http://schemas.microsoft.com/office/drawing/2014/main" id="{7ECA71AD-3C7B-6131-AC34-3DDA166340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321"/>
              <a:stretch/>
            </p:blipFill>
            <p:spPr bwMode="auto">
              <a:xfrm>
                <a:off x="5875848" y="253449"/>
                <a:ext cx="3217369" cy="18424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B56ACC2C-ED68-488F-9CD5-F93C8623E217}"/>
                  </a:ext>
                </a:extLst>
              </p:cNvPr>
              <p:cNvGrpSpPr/>
              <p:nvPr/>
            </p:nvGrpSpPr>
            <p:grpSpPr>
              <a:xfrm>
                <a:off x="6311235" y="4006400"/>
                <a:ext cx="1314784" cy="261610"/>
                <a:chOff x="6311235" y="4006402"/>
                <a:chExt cx="1314784" cy="26161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7E9F949-62A7-3D47-85AC-37B1EA55B50B}"/>
                    </a:ext>
                  </a:extLst>
                </p:cNvPr>
                <p:cNvSpPr/>
                <p:nvPr/>
              </p:nvSpPr>
              <p:spPr>
                <a:xfrm>
                  <a:off x="6352050" y="4101937"/>
                  <a:ext cx="576064" cy="14768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0327E1A0-CB49-897D-F485-1E2450E0D1CF}"/>
                    </a:ext>
                  </a:extLst>
                </p:cNvPr>
                <p:cNvSpPr txBox="1"/>
                <p:nvPr/>
              </p:nvSpPr>
              <p:spPr>
                <a:xfrm>
                  <a:off x="6311235" y="4006400"/>
                  <a:ext cx="131478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100" b="1" dirty="0">
                      <a:solidFill>
                        <a:schemeClr val="accent4"/>
                      </a:solidFill>
                    </a:rPr>
                    <a:t>Dissection aortique</a:t>
                  </a:r>
                </a:p>
              </p:txBody>
            </p:sp>
          </p:grpSp>
        </p:grp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63F30397-09BB-870C-89D1-6B318DD9632F}"/>
              </a:ext>
            </a:extLst>
          </p:cNvPr>
          <p:cNvSpPr/>
          <p:nvPr/>
        </p:nvSpPr>
        <p:spPr>
          <a:xfrm>
            <a:off x="1070417" y="1607051"/>
            <a:ext cx="4798163" cy="2988211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DF9004D-F6A9-ABBB-676B-65E0701B290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EA1EB1-615C-1010-E1AE-67A8209BE5B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57FADBCE-3353-E2B1-D9B0-25F6730E5B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11AE244-1D65-09E5-5B52-EE170A2C4B5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25B0BD-D9EC-867E-29FC-19EF701CD7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8CC86-5DCD-5944-FBC2-9A0826754623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C18013-9737-4B88-3259-7569E0FEDD1A}"/>
              </a:ext>
            </a:extLst>
          </p:cNvPr>
          <p:cNvSpPr/>
          <p:nvPr/>
        </p:nvSpPr>
        <p:spPr>
          <a:xfrm>
            <a:off x="3830934" y="-12472"/>
            <a:ext cx="679056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Etiologies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C65485-42DF-0FCC-BDCE-16439567A08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4D6B341-4024-ADE5-5134-EB1D60D9367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2DA9D2B-9493-24C8-7BC5-E206B73EED3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CD715E-AAD3-2BB3-E042-2AF311097FE4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93CAC08-0B51-9C94-FE82-027DD1CB224A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8377DB4C-A5A5-9508-441E-420A07F4C1A8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BB2D24F-6CCD-8B33-75CE-C9DE41F57E73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22A6A4-9A5B-0924-738D-E4A72B06601B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1D0DD48-422C-2A6D-CDA6-B0EA7AF289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A205B3D-DC22-2F01-73ED-192479C2E02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0924277-16BB-4F9F-2666-B38D01A380A6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9DE0AF25-3131-071A-09A4-D27D6FAB2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BDD427-8BC2-26AD-F4E7-72F68523766A}"/>
              </a:ext>
            </a:extLst>
          </p:cNvPr>
          <p:cNvSpPr txBox="1"/>
          <p:nvPr/>
        </p:nvSpPr>
        <p:spPr>
          <a:xfrm>
            <a:off x="875389" y="978329"/>
            <a:ext cx="5996615" cy="143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ea typeface="Inter" pitchFamily="34" charset="-122"/>
              </a:rPr>
              <a:t>Athérosclérose +++   </a:t>
            </a:r>
            <a:r>
              <a:rPr lang="fr-FR" sz="2000" b="1" dirty="0">
                <a:solidFill>
                  <a:schemeClr val="accent1"/>
                </a:solidFill>
                <a:ea typeface="Inter" pitchFamily="34" charset="-122"/>
              </a:rPr>
              <a:t>(90%)</a:t>
            </a:r>
            <a:endParaRPr lang="fr-FR" sz="2400" b="1" dirty="0">
              <a:solidFill>
                <a:schemeClr val="accent1"/>
              </a:solidFill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sz="1800" b="1" dirty="0">
                <a:ea typeface="Inter" pitchFamily="34" charset="-122"/>
              </a:rPr>
              <a:t>     </a:t>
            </a:r>
            <a:r>
              <a:rPr lang="fr-FR" b="1" dirty="0">
                <a:ea typeface="Inter" pitchFamily="34" charset="-122"/>
              </a:rPr>
              <a:t>   </a:t>
            </a:r>
            <a:r>
              <a:rPr lang="fr-FR" sz="1800" b="1" dirty="0">
                <a:ea typeface="Inter" pitchFamily="34" charset="-122"/>
              </a:rPr>
              <a:t> </a:t>
            </a:r>
            <a:r>
              <a:rPr lang="fr-FR" sz="1800" dirty="0">
                <a:ea typeface="Inter" pitchFamily="34" charset="-122"/>
              </a:rPr>
              <a:t>FRCV : Tabac ++ et HTA</a:t>
            </a:r>
          </a:p>
          <a:p>
            <a:pPr>
              <a:lnSpc>
                <a:spcPct val="150000"/>
              </a:lnSpc>
            </a:pPr>
            <a:r>
              <a:rPr lang="fr-FR" dirty="0">
                <a:ea typeface="Inter" pitchFamily="34" charset="-122"/>
              </a:rPr>
              <a:t> </a:t>
            </a:r>
            <a:endParaRPr lang="fr-FR" sz="1800" dirty="0">
              <a:ea typeface="Inter" pitchFamily="34" charset="-122"/>
            </a:endParaRP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FE42B349-054F-F878-51B0-EB3AF0F73451}"/>
              </a:ext>
            </a:extLst>
          </p:cNvPr>
          <p:cNvSpPr/>
          <p:nvPr/>
        </p:nvSpPr>
        <p:spPr>
          <a:xfrm>
            <a:off x="4325559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4ADAEE-E3BE-97EC-732A-2033A936B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43187"/>
            <a:ext cx="279400" cy="3048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B565-138E-6EA5-5DFC-3D7C8DCFA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65" y="2983343"/>
            <a:ext cx="279400" cy="3048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86A9FD-8567-EB66-4F3D-42872246F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42" y="4050812"/>
            <a:ext cx="279400" cy="304800"/>
          </a:xfrm>
          <a:prstGeom prst="rect">
            <a:avLst/>
          </a:prstGeom>
        </p:spPr>
      </p:pic>
      <p:pic>
        <p:nvPicPr>
          <p:cNvPr id="2" name="Image 1" descr="Une image contenant clipart, texte, dessin, illustration&#10;&#10;Description générée automatiquement">
            <a:extLst>
              <a:ext uri="{FF2B5EF4-FFF2-40B4-BE49-F238E27FC236}">
                <a16:creationId xmlns:a16="http://schemas.microsoft.com/office/drawing/2014/main" id="{7A596B35-0559-8224-C08B-51382F9C7D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25" t="3272" r="6751" b="11247"/>
          <a:stretch/>
        </p:blipFill>
        <p:spPr>
          <a:xfrm>
            <a:off x="6841979" y="3388488"/>
            <a:ext cx="2266525" cy="2278676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2EDB5661-529E-1DD6-DF56-5C6BC874A795}"/>
              </a:ext>
            </a:extLst>
          </p:cNvPr>
          <p:cNvSpPr/>
          <p:nvPr/>
        </p:nvSpPr>
        <p:spPr>
          <a:xfrm>
            <a:off x="5665088" y="3267988"/>
            <a:ext cx="871370" cy="830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F6385A2-767E-E021-6294-2F2143B9FC7B}"/>
              </a:ext>
            </a:extLst>
          </p:cNvPr>
          <p:cNvSpPr/>
          <p:nvPr/>
        </p:nvSpPr>
        <p:spPr>
          <a:xfrm>
            <a:off x="5720408" y="3311567"/>
            <a:ext cx="767018" cy="74452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35A30AC-5A3D-0CD3-B2FB-602873651A31}"/>
              </a:ext>
            </a:extLst>
          </p:cNvPr>
          <p:cNvSpPr/>
          <p:nvPr/>
        </p:nvSpPr>
        <p:spPr>
          <a:xfrm>
            <a:off x="5754542" y="3357311"/>
            <a:ext cx="693456" cy="6518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95ECE31-BFD0-F8A6-E673-0BE1E6FCF4A7}"/>
              </a:ext>
            </a:extLst>
          </p:cNvPr>
          <p:cNvSpPr/>
          <p:nvPr/>
        </p:nvSpPr>
        <p:spPr>
          <a:xfrm>
            <a:off x="5806262" y="3408705"/>
            <a:ext cx="586348" cy="561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AD9B98-95B9-E826-852A-115C578F5ECD}"/>
              </a:ext>
            </a:extLst>
          </p:cNvPr>
          <p:cNvSpPr txBox="1"/>
          <p:nvPr/>
        </p:nvSpPr>
        <p:spPr>
          <a:xfrm>
            <a:off x="5855008" y="3538837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00" dirty="0">
                <a:latin typeface="Aptos" panose="020B0004020202020204" pitchFamily="34" charset="0"/>
              </a:rPr>
              <a:t>Lumière</a:t>
            </a:r>
          </a:p>
          <a:p>
            <a:pPr algn="ctr"/>
            <a:r>
              <a:rPr lang="fr-FR" sz="700" dirty="0">
                <a:latin typeface="Aptos" panose="020B0004020202020204" pitchFamily="34" charset="0"/>
              </a:rPr>
              <a:t>aortique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BB3E91E-1198-58B1-A136-B160A998BB1B}"/>
              </a:ext>
            </a:extLst>
          </p:cNvPr>
          <p:cNvSpPr/>
          <p:nvPr/>
        </p:nvSpPr>
        <p:spPr>
          <a:xfrm>
            <a:off x="5768497" y="4431303"/>
            <a:ext cx="871370" cy="830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BFF41FA-F0B7-7391-6BC8-1B103CEE5483}"/>
              </a:ext>
            </a:extLst>
          </p:cNvPr>
          <p:cNvSpPr/>
          <p:nvPr/>
        </p:nvSpPr>
        <p:spPr>
          <a:xfrm>
            <a:off x="5823817" y="4474882"/>
            <a:ext cx="767018" cy="74452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B8911B3-AB05-44C4-B5A7-994D41EC6176}"/>
              </a:ext>
            </a:extLst>
          </p:cNvPr>
          <p:cNvSpPr/>
          <p:nvPr/>
        </p:nvSpPr>
        <p:spPr>
          <a:xfrm>
            <a:off x="5857951" y="4527826"/>
            <a:ext cx="693456" cy="6518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C1ABC279-B24C-923C-94C2-BF4BA85909FF}"/>
              </a:ext>
            </a:extLst>
          </p:cNvPr>
          <p:cNvSpPr/>
          <p:nvPr/>
        </p:nvSpPr>
        <p:spPr>
          <a:xfrm>
            <a:off x="5909671" y="4579220"/>
            <a:ext cx="586348" cy="5617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0872553-052D-E0CE-34BD-76A34B4ED87F}"/>
              </a:ext>
            </a:extLst>
          </p:cNvPr>
          <p:cNvCxnSpPr>
            <a:cxnSpLocks/>
          </p:cNvCxnSpPr>
          <p:nvPr/>
        </p:nvCxnSpPr>
        <p:spPr>
          <a:xfrm flipH="1">
            <a:off x="6455355" y="4736412"/>
            <a:ext cx="68358" cy="775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1725BB3-1048-831B-4BBE-78A1A88414EA}"/>
              </a:ext>
            </a:extLst>
          </p:cNvPr>
          <p:cNvCxnSpPr>
            <a:cxnSpLocks/>
          </p:cNvCxnSpPr>
          <p:nvPr/>
        </p:nvCxnSpPr>
        <p:spPr>
          <a:xfrm flipH="1">
            <a:off x="6401961" y="4704012"/>
            <a:ext cx="115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riangle 17">
            <a:extLst>
              <a:ext uri="{FF2B5EF4-FFF2-40B4-BE49-F238E27FC236}">
                <a16:creationId xmlns:a16="http://schemas.microsoft.com/office/drawing/2014/main" id="{700DB170-9071-93A0-5D35-48ECF322D8C6}"/>
              </a:ext>
            </a:extLst>
          </p:cNvPr>
          <p:cNvSpPr/>
          <p:nvPr/>
        </p:nvSpPr>
        <p:spPr>
          <a:xfrm rot="3423300">
            <a:off x="6384426" y="4664641"/>
            <a:ext cx="129107" cy="147701"/>
          </a:xfrm>
          <a:prstGeom prst="triangle">
            <a:avLst>
              <a:gd name="adj" fmla="val 6433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Éclair 18">
            <a:extLst>
              <a:ext uri="{FF2B5EF4-FFF2-40B4-BE49-F238E27FC236}">
                <a16:creationId xmlns:a16="http://schemas.microsoft.com/office/drawing/2014/main" id="{C2FFD521-82EE-8582-5089-B3EFF92D2E27}"/>
              </a:ext>
            </a:extLst>
          </p:cNvPr>
          <p:cNvSpPr/>
          <p:nvPr/>
        </p:nvSpPr>
        <p:spPr>
          <a:xfrm rot="16200000">
            <a:off x="6325956" y="4721290"/>
            <a:ext cx="95002" cy="146463"/>
          </a:xfrm>
          <a:prstGeom prst="lightningBol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8C0212D-17A5-E783-0A96-26745AC56D38}"/>
              </a:ext>
            </a:extLst>
          </p:cNvPr>
          <p:cNvSpPr/>
          <p:nvPr/>
        </p:nvSpPr>
        <p:spPr>
          <a:xfrm>
            <a:off x="5994053" y="5622816"/>
            <a:ext cx="871370" cy="83052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92C42C31-8426-9432-1561-83B94E9DE8AE}"/>
              </a:ext>
            </a:extLst>
          </p:cNvPr>
          <p:cNvSpPr/>
          <p:nvPr/>
        </p:nvSpPr>
        <p:spPr>
          <a:xfrm>
            <a:off x="6049373" y="5666395"/>
            <a:ext cx="767018" cy="74452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2E8269A-9544-A75E-A1F7-91510E4F9AD8}"/>
              </a:ext>
            </a:extLst>
          </p:cNvPr>
          <p:cNvSpPr/>
          <p:nvPr/>
        </p:nvSpPr>
        <p:spPr>
          <a:xfrm>
            <a:off x="6083507" y="5719339"/>
            <a:ext cx="693456" cy="6518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199EE7AD-D292-4EFE-A8BF-E55A020A1EB6}"/>
              </a:ext>
            </a:extLst>
          </p:cNvPr>
          <p:cNvSpPr/>
          <p:nvPr/>
        </p:nvSpPr>
        <p:spPr>
          <a:xfrm>
            <a:off x="6135227" y="5770733"/>
            <a:ext cx="586348" cy="56173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FE0731E-2638-56D3-AC3C-D7155BC996F9}"/>
              </a:ext>
            </a:extLst>
          </p:cNvPr>
          <p:cNvSpPr/>
          <p:nvPr/>
        </p:nvSpPr>
        <p:spPr>
          <a:xfrm rot="20043222">
            <a:off x="6356874" y="5712303"/>
            <a:ext cx="372897" cy="5836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5CB768B-26EC-4523-ABEE-6878BE4EFB2A}"/>
              </a:ext>
            </a:extLst>
          </p:cNvPr>
          <p:cNvCxnSpPr>
            <a:cxnSpLocks/>
          </p:cNvCxnSpPr>
          <p:nvPr/>
        </p:nvCxnSpPr>
        <p:spPr>
          <a:xfrm flipH="1">
            <a:off x="6379286" y="6064450"/>
            <a:ext cx="68358" cy="775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FC4E4159-B4ED-864E-9CE6-5750977DEE0F}"/>
              </a:ext>
            </a:extLst>
          </p:cNvPr>
          <p:cNvCxnSpPr>
            <a:cxnSpLocks/>
          </p:cNvCxnSpPr>
          <p:nvPr/>
        </p:nvCxnSpPr>
        <p:spPr>
          <a:xfrm flipH="1">
            <a:off x="6325892" y="6032050"/>
            <a:ext cx="1153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lipse 26">
            <a:extLst>
              <a:ext uri="{FF2B5EF4-FFF2-40B4-BE49-F238E27FC236}">
                <a16:creationId xmlns:a16="http://schemas.microsoft.com/office/drawing/2014/main" id="{66042B11-E117-26F1-9602-A4C315343387}"/>
              </a:ext>
            </a:extLst>
          </p:cNvPr>
          <p:cNvSpPr/>
          <p:nvPr/>
        </p:nvSpPr>
        <p:spPr>
          <a:xfrm rot="20043222">
            <a:off x="6386214" y="5738435"/>
            <a:ext cx="335133" cy="51327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1D12946-597A-112E-AEA4-CD02156AD279}"/>
              </a:ext>
            </a:extLst>
          </p:cNvPr>
          <p:cNvSpPr txBox="1"/>
          <p:nvPr/>
        </p:nvSpPr>
        <p:spPr>
          <a:xfrm>
            <a:off x="5942160" y="4719846"/>
            <a:ext cx="401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700" dirty="0">
                <a:latin typeface="Aptos" panose="020B0004020202020204" pitchFamily="34" charset="0"/>
              </a:rPr>
              <a:t>Entry </a:t>
            </a:r>
          </a:p>
          <a:p>
            <a:pPr algn="r"/>
            <a:r>
              <a:rPr lang="fr-FR" sz="700" dirty="0" err="1">
                <a:latin typeface="Aptos" panose="020B0004020202020204" pitchFamily="34" charset="0"/>
              </a:rPr>
              <a:t>tear</a:t>
            </a:r>
            <a:endParaRPr lang="fr-FR" sz="700" dirty="0">
              <a:latin typeface="Aptos" panose="020B000402020202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8A76777-E703-3C7F-9ED0-8865CB4DD5D7}"/>
              </a:ext>
            </a:extLst>
          </p:cNvPr>
          <p:cNvSpPr txBox="1"/>
          <p:nvPr/>
        </p:nvSpPr>
        <p:spPr>
          <a:xfrm>
            <a:off x="5728928" y="6162522"/>
            <a:ext cx="4090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>
                <a:latin typeface="Aptos" panose="020B0004020202020204" pitchFamily="34" charset="0"/>
              </a:rPr>
              <a:t>Vrai </a:t>
            </a:r>
          </a:p>
          <a:p>
            <a:r>
              <a:rPr lang="fr-FR" sz="600" dirty="0">
                <a:latin typeface="Aptos" panose="020B0004020202020204" pitchFamily="34" charset="0"/>
              </a:rPr>
              <a:t>chenal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E6535FD-3C4C-6B47-2FFB-802AFB29760E}"/>
              </a:ext>
            </a:extLst>
          </p:cNvPr>
          <p:cNvSpPr txBox="1"/>
          <p:nvPr/>
        </p:nvSpPr>
        <p:spPr>
          <a:xfrm>
            <a:off x="6826560" y="5921264"/>
            <a:ext cx="4090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>
                <a:latin typeface="Aptos" panose="020B0004020202020204" pitchFamily="34" charset="0"/>
              </a:rPr>
              <a:t>Faux </a:t>
            </a:r>
          </a:p>
          <a:p>
            <a:r>
              <a:rPr lang="fr-FR" sz="600" dirty="0">
                <a:latin typeface="Aptos" panose="020B0004020202020204" pitchFamily="34" charset="0"/>
              </a:rPr>
              <a:t>chenal</a:t>
            </a:r>
          </a:p>
        </p:txBody>
      </p:sp>
      <p:sp>
        <p:nvSpPr>
          <p:cNvPr id="34" name="Virage 33">
            <a:extLst>
              <a:ext uri="{FF2B5EF4-FFF2-40B4-BE49-F238E27FC236}">
                <a16:creationId xmlns:a16="http://schemas.microsoft.com/office/drawing/2014/main" id="{7B3CE890-DCC2-5038-53B7-2CBFDFD5A5D2}"/>
              </a:ext>
            </a:extLst>
          </p:cNvPr>
          <p:cNvSpPr/>
          <p:nvPr/>
        </p:nvSpPr>
        <p:spPr>
          <a:xfrm rot="3894502">
            <a:off x="6372748" y="5953141"/>
            <a:ext cx="129966" cy="303038"/>
          </a:xfrm>
          <a:prstGeom prst="bentArrow">
            <a:avLst>
              <a:gd name="adj1" fmla="val 11859"/>
              <a:gd name="adj2" fmla="val 19368"/>
              <a:gd name="adj3" fmla="val 17491"/>
              <a:gd name="adj4" fmla="val 43750"/>
            </a:avLst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5" name="Flèche vers le bas 34">
            <a:extLst>
              <a:ext uri="{FF2B5EF4-FFF2-40B4-BE49-F238E27FC236}">
                <a16:creationId xmlns:a16="http://schemas.microsoft.com/office/drawing/2014/main" id="{F069FA2A-02E3-1D90-CA9E-DFF590D01B9F}"/>
              </a:ext>
            </a:extLst>
          </p:cNvPr>
          <p:cNvSpPr/>
          <p:nvPr/>
        </p:nvSpPr>
        <p:spPr>
          <a:xfrm rot="20015429">
            <a:off x="6247644" y="6032306"/>
            <a:ext cx="45719" cy="189961"/>
          </a:xfrm>
          <a:prstGeom prst="downArrow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Graphique 35" descr="Flèche : droite contour">
            <a:extLst>
              <a:ext uri="{FF2B5EF4-FFF2-40B4-BE49-F238E27FC236}">
                <a16:creationId xmlns:a16="http://schemas.microsoft.com/office/drawing/2014/main" id="{6F306CE4-08CB-0C98-45B9-C50BB9705B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932403">
            <a:off x="5911973" y="4053465"/>
            <a:ext cx="447620" cy="353509"/>
          </a:xfrm>
          <a:prstGeom prst="rect">
            <a:avLst/>
          </a:prstGeom>
        </p:spPr>
      </p:pic>
      <p:pic>
        <p:nvPicPr>
          <p:cNvPr id="39" name="Graphique 38" descr="Flèche : droite contour">
            <a:extLst>
              <a:ext uri="{FF2B5EF4-FFF2-40B4-BE49-F238E27FC236}">
                <a16:creationId xmlns:a16="http://schemas.microsoft.com/office/drawing/2014/main" id="{4F5359FE-C24D-FBFD-D3C6-EAD1083268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266513">
            <a:off x="6064125" y="5249394"/>
            <a:ext cx="447620" cy="353509"/>
          </a:xfrm>
          <a:prstGeom prst="rect">
            <a:avLst/>
          </a:prstGeom>
        </p:spPr>
      </p:pic>
      <p:pic>
        <p:nvPicPr>
          <p:cNvPr id="43" name="Picture 2" descr="1 600+ Douleur Thoracique Stock Illustrations, graphiques vectoriels libre  de droits et Clip Art - iStock | Oppression thoracique, Poumon">
            <a:extLst>
              <a:ext uri="{FF2B5EF4-FFF2-40B4-BE49-F238E27FC236}">
                <a16:creationId xmlns:a16="http://schemas.microsoft.com/office/drawing/2014/main" id="{A9F21ACE-DB12-BE4D-3D75-68BBF6196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21776" y="576094"/>
            <a:ext cx="1270834" cy="123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468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>
            <a:extLst>
              <a:ext uri="{FF2B5EF4-FFF2-40B4-BE49-F238E27FC236}">
                <a16:creationId xmlns:a16="http://schemas.microsoft.com/office/drawing/2014/main" id="{3DF9004D-F6A9-ABBB-676B-65E0701B290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9EA1EB1-615C-1010-E1AE-67A8209BE5B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57FADBCE-3353-E2B1-D9B0-25F6730E5B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11AE244-1D65-09E5-5B52-EE170A2C4B5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325B0BD-D9EC-867E-29FC-19EF701CD7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C8CC86-5DCD-5944-FBC2-9A0826754623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C18013-9737-4B88-3259-7569E0FEDD1A}"/>
              </a:ext>
            </a:extLst>
          </p:cNvPr>
          <p:cNvSpPr/>
          <p:nvPr/>
        </p:nvSpPr>
        <p:spPr>
          <a:xfrm>
            <a:off x="3830934" y="-12472"/>
            <a:ext cx="679056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Etiologies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C65485-42DF-0FCC-BDCE-16439567A08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4D6B341-4024-ADE5-5134-EB1D60D9367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2DA9D2B-9493-24C8-7BC5-E206B73EED34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CD715E-AAD3-2BB3-E042-2AF311097FE4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93CAC08-0B51-9C94-FE82-027DD1CB224A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8377DB4C-A5A5-9508-441E-420A07F4C1A8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8BB2D24F-6CCD-8B33-75CE-C9DE41F57E73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22A6A4-9A5B-0924-738D-E4A72B06601B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51D0DD48-422C-2A6D-CDA6-B0EA7AF289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A205B3D-DC22-2F01-73ED-192479C2E027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0924277-16BB-4F9F-2666-B38D01A380A6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9DE0AF25-3131-071A-09A4-D27D6FAB2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FE42B349-054F-F878-51B0-EB3AF0F73451}"/>
              </a:ext>
            </a:extLst>
          </p:cNvPr>
          <p:cNvSpPr/>
          <p:nvPr/>
        </p:nvSpPr>
        <p:spPr>
          <a:xfrm>
            <a:off x="4325559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BBDD427-8BC2-26AD-F4E7-72F68523766A}"/>
              </a:ext>
            </a:extLst>
          </p:cNvPr>
          <p:cNvSpPr txBox="1"/>
          <p:nvPr/>
        </p:nvSpPr>
        <p:spPr>
          <a:xfrm>
            <a:off x="875389" y="978329"/>
            <a:ext cx="5996615" cy="1434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accent1"/>
                </a:solidFill>
                <a:ea typeface="Inter" pitchFamily="34" charset="-122"/>
              </a:rPr>
              <a:t>Athérosclérose +++   </a:t>
            </a:r>
            <a:r>
              <a:rPr lang="fr-FR" sz="2000" b="1" dirty="0">
                <a:solidFill>
                  <a:schemeClr val="accent1"/>
                </a:solidFill>
                <a:ea typeface="Inter" pitchFamily="34" charset="-122"/>
              </a:rPr>
              <a:t>(90%)</a:t>
            </a:r>
            <a:endParaRPr lang="fr-FR" sz="2400" b="1" dirty="0">
              <a:solidFill>
                <a:schemeClr val="accent1"/>
              </a:solidFill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sz="1800" b="1" dirty="0">
                <a:ea typeface="Inter" pitchFamily="34" charset="-122"/>
              </a:rPr>
              <a:t>     </a:t>
            </a:r>
            <a:r>
              <a:rPr lang="fr-FR" b="1" dirty="0">
                <a:ea typeface="Inter" pitchFamily="34" charset="-122"/>
              </a:rPr>
              <a:t>   </a:t>
            </a:r>
            <a:r>
              <a:rPr lang="fr-FR" sz="1800" b="1" dirty="0">
                <a:ea typeface="Inter" pitchFamily="34" charset="-122"/>
              </a:rPr>
              <a:t> </a:t>
            </a:r>
            <a:r>
              <a:rPr lang="fr-FR" sz="1800" dirty="0">
                <a:ea typeface="Inter" pitchFamily="34" charset="-122"/>
              </a:rPr>
              <a:t>FRCV : Tabac ++ et HTA</a:t>
            </a:r>
          </a:p>
          <a:p>
            <a:pPr>
              <a:lnSpc>
                <a:spcPct val="150000"/>
              </a:lnSpc>
            </a:pPr>
            <a:r>
              <a:rPr lang="fr-FR" dirty="0">
                <a:ea typeface="Inter" pitchFamily="34" charset="-122"/>
              </a:rPr>
              <a:t> </a:t>
            </a:r>
            <a:endParaRPr lang="fr-FR" sz="1800" dirty="0">
              <a:ea typeface="Inter" pitchFamily="34" charset="-122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0AE9B7-639E-8493-74CA-3652669225AE}"/>
              </a:ext>
            </a:extLst>
          </p:cNvPr>
          <p:cNvSpPr/>
          <p:nvPr/>
        </p:nvSpPr>
        <p:spPr>
          <a:xfrm>
            <a:off x="180912" y="4536618"/>
            <a:ext cx="4115603" cy="1516684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5483590-3E7B-4D72-DA7F-C102BB115334}"/>
              </a:ext>
            </a:extLst>
          </p:cNvPr>
          <p:cNvSpPr txBox="1"/>
          <p:nvPr/>
        </p:nvSpPr>
        <p:spPr>
          <a:xfrm>
            <a:off x="1115616" y="2420980"/>
            <a:ext cx="5996615" cy="3927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ea typeface="Inter" pitchFamily="34" charset="-122"/>
              </a:rPr>
              <a:t>Maladie génétique de tissu</a:t>
            </a:r>
            <a:endParaRPr lang="fr-FR" b="1" dirty="0"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sz="1800" dirty="0">
                <a:ea typeface="Inter" pitchFamily="34" charset="-122"/>
              </a:rPr>
              <a:t>           </a:t>
            </a:r>
            <a:r>
              <a:rPr lang="fr-FR" dirty="0" err="1">
                <a:ea typeface="Inter" pitchFamily="34" charset="-122"/>
              </a:rPr>
              <a:t>Sd</a:t>
            </a:r>
            <a:r>
              <a:rPr lang="fr-FR" dirty="0">
                <a:ea typeface="Inter" pitchFamily="34" charset="-122"/>
              </a:rPr>
              <a:t> de Marfan et maladies apparentées</a:t>
            </a:r>
          </a:p>
          <a:p>
            <a:pPr>
              <a:lnSpc>
                <a:spcPct val="150000"/>
              </a:lnSpc>
            </a:pPr>
            <a:endParaRPr lang="fr-FR" sz="1200" dirty="0">
              <a:ea typeface="Inter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1" dirty="0">
                <a:ea typeface="Inter" pitchFamily="34" charset="-122"/>
              </a:rPr>
              <a:t>Vascularite Inflammatoire</a:t>
            </a:r>
            <a:endParaRPr lang="fr-FR" sz="1800" dirty="0">
              <a:ea typeface="Inter" pitchFamily="34" charset="-122"/>
            </a:endParaRPr>
          </a:p>
          <a:p>
            <a:pPr>
              <a:lnSpc>
                <a:spcPct val="150000"/>
              </a:lnSpc>
            </a:pPr>
            <a:r>
              <a:rPr lang="fr-FR" dirty="0">
                <a:ea typeface="Inter" pitchFamily="34" charset="-122"/>
              </a:rPr>
              <a:t>     </a:t>
            </a:r>
            <a:r>
              <a:rPr lang="fr-FR" sz="1800" b="1" dirty="0">
                <a:ea typeface="Inter" pitchFamily="34" charset="-122"/>
              </a:rPr>
              <a:t> </a:t>
            </a:r>
            <a:r>
              <a:rPr lang="fr-FR" sz="1800" dirty="0">
                <a:ea typeface="Inter" pitchFamily="34" charset="-122"/>
              </a:rPr>
              <a:t>   </a:t>
            </a:r>
            <a:r>
              <a:rPr lang="fr-FR" sz="1800" b="1" dirty="0">
                <a:ea typeface="Inter" pitchFamily="34" charset="-122"/>
              </a:rPr>
              <a:t>  </a:t>
            </a:r>
            <a:r>
              <a:rPr lang="fr-FR" sz="1800" dirty="0" err="1">
                <a:ea typeface="Inter" pitchFamily="34" charset="-122"/>
              </a:rPr>
              <a:t>Takayasu</a:t>
            </a:r>
            <a:r>
              <a:rPr lang="fr-FR" sz="1800" dirty="0">
                <a:ea typeface="Inter" pitchFamily="34" charset="-122"/>
              </a:rPr>
              <a:t>, Horton, Behçet</a:t>
            </a:r>
          </a:p>
          <a:p>
            <a:pPr>
              <a:lnSpc>
                <a:spcPct val="150000"/>
              </a:lnSpc>
            </a:pPr>
            <a:endParaRPr lang="fr-FR" sz="1200" b="1" dirty="0">
              <a:ea typeface="Inter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ea typeface="Inter" pitchFamily="34" charset="-122"/>
              </a:rPr>
              <a:t>Post dissection aortique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1200" b="1" dirty="0">
              <a:ea typeface="Inter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b="1" dirty="0">
                <a:ea typeface="Inter" pitchFamily="34" charset="-122"/>
              </a:rPr>
              <a:t>Infectieux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b="1" dirty="0">
              <a:ea typeface="Inter" pitchFamily="34" charset="-122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E9F949-62A7-3D47-85AC-37B1EA55B50B}"/>
              </a:ext>
            </a:extLst>
          </p:cNvPr>
          <p:cNvSpPr/>
          <p:nvPr/>
        </p:nvSpPr>
        <p:spPr>
          <a:xfrm>
            <a:off x="6623722" y="4879321"/>
            <a:ext cx="508288" cy="1270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F4ADAEE-E3BE-97EC-732A-2033A936B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43187"/>
            <a:ext cx="279400" cy="3048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300B565-138E-6EA5-5DFC-3D7C8DCFA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65" y="2983343"/>
            <a:ext cx="279400" cy="3048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86A9FD-8567-EB66-4F3D-42872246F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042" y="4050812"/>
            <a:ext cx="279400" cy="304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5501DCD-BF15-592F-B08C-DD73D5AF1BC5}"/>
              </a:ext>
            </a:extLst>
          </p:cNvPr>
          <p:cNvSpPr/>
          <p:nvPr/>
        </p:nvSpPr>
        <p:spPr>
          <a:xfrm>
            <a:off x="637933" y="1539614"/>
            <a:ext cx="4798163" cy="3553680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 descr="Une image contenant Imagerie médicale, radiologie, noir et blanc, film radiographique&#10;&#10;Description générée automatiquement">
            <a:extLst>
              <a:ext uri="{FF2B5EF4-FFF2-40B4-BE49-F238E27FC236}">
                <a16:creationId xmlns:a16="http://schemas.microsoft.com/office/drawing/2014/main" id="{708477E5-8794-F542-1264-5CCC797A6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86" y="543275"/>
            <a:ext cx="3749386" cy="2439584"/>
          </a:xfrm>
          <a:prstGeom prst="rect">
            <a:avLst/>
          </a:prstGeom>
        </p:spPr>
      </p:pic>
      <p:pic>
        <p:nvPicPr>
          <p:cNvPr id="25602" name="Picture 2" descr="Imagerie des anévrismes infectieux (mycotiques) de l'aorte abdominale -  ScienceDirect">
            <a:extLst>
              <a:ext uri="{FF2B5EF4-FFF2-40B4-BE49-F238E27FC236}">
                <a16:creationId xmlns:a16="http://schemas.microsoft.com/office/drawing/2014/main" id="{14BA47DE-1708-DD1B-E39F-E77C5614A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b="50032"/>
          <a:stretch/>
        </p:blipFill>
        <p:spPr bwMode="auto">
          <a:xfrm>
            <a:off x="2111087" y="3330612"/>
            <a:ext cx="4244701" cy="179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rie des anévrismes infectieux (mycotiques) de l'aorte abdominale -  ScienceDirect">
            <a:extLst>
              <a:ext uri="{FF2B5EF4-FFF2-40B4-BE49-F238E27FC236}">
                <a16:creationId xmlns:a16="http://schemas.microsoft.com/office/drawing/2014/main" id="{34D6C680-AD57-8EF7-B4C3-F73FE5643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t="52101" r="70260" b="-865"/>
          <a:stretch/>
        </p:blipFill>
        <p:spPr bwMode="auto">
          <a:xfrm>
            <a:off x="212881" y="3341558"/>
            <a:ext cx="1872208" cy="180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NDOCARDITE INFECTIEUSE – Service de chirurgie thoracique et  cardiovasculaire – Pitié-Salpêtrière">
            <a:extLst>
              <a:ext uri="{FF2B5EF4-FFF2-40B4-BE49-F238E27FC236}">
                <a16:creationId xmlns:a16="http://schemas.microsoft.com/office/drawing/2014/main" id="{71A4A5F8-C2CC-D569-89ED-58810BE33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6000"/>
                    </a14:imgEffect>
                    <a14:imgEffect>
                      <a14:colorTemperature colorTemp="59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592" y="3349525"/>
            <a:ext cx="1938965" cy="177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63BD5D31-C4D0-393E-1A75-AE3AB9DDB2E6}"/>
              </a:ext>
            </a:extLst>
          </p:cNvPr>
          <p:cNvSpPr txBox="1"/>
          <p:nvPr/>
        </p:nvSpPr>
        <p:spPr>
          <a:xfrm>
            <a:off x="7050969" y="4837889"/>
            <a:ext cx="1907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Endocardite infectieuse</a:t>
            </a:r>
          </a:p>
        </p:txBody>
      </p:sp>
      <p:sp>
        <p:nvSpPr>
          <p:cNvPr id="11" name="Flèche vers le haut 10">
            <a:extLst>
              <a:ext uri="{FF2B5EF4-FFF2-40B4-BE49-F238E27FC236}">
                <a16:creationId xmlns:a16="http://schemas.microsoft.com/office/drawing/2014/main" id="{496CA671-BDB9-4213-CF41-DFF389747B65}"/>
              </a:ext>
            </a:extLst>
          </p:cNvPr>
          <p:cNvSpPr/>
          <p:nvPr/>
        </p:nvSpPr>
        <p:spPr>
          <a:xfrm rot="16847038">
            <a:off x="1623993" y="4344193"/>
            <a:ext cx="184142" cy="39107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3ED137-BEE7-D9DD-B7DC-E13788F9A0C6}"/>
              </a:ext>
            </a:extLst>
          </p:cNvPr>
          <p:cNvSpPr txBox="1"/>
          <p:nvPr/>
        </p:nvSpPr>
        <p:spPr>
          <a:xfrm>
            <a:off x="5725972" y="560692"/>
            <a:ext cx="1907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Greffe bactérienne</a:t>
            </a:r>
          </a:p>
        </p:txBody>
      </p:sp>
      <p:pic>
        <p:nvPicPr>
          <p:cNvPr id="18" name="Image 17" descr="Une image contenant médical, Équipement médical, soins de santé, Procédure médicale&#10;&#10;Description générée automatiquement">
            <a:extLst>
              <a:ext uri="{FF2B5EF4-FFF2-40B4-BE49-F238E27FC236}">
                <a16:creationId xmlns:a16="http://schemas.microsoft.com/office/drawing/2014/main" id="{38AE7FCA-FCA0-4F28-F73A-F497FF9C05A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9" t="21167" r="3131" b="228"/>
          <a:stretch/>
        </p:blipFill>
        <p:spPr>
          <a:xfrm>
            <a:off x="2999740" y="1222456"/>
            <a:ext cx="5996615" cy="5268636"/>
          </a:xfrm>
          <a:prstGeom prst="rect">
            <a:avLst/>
          </a:prstGeom>
        </p:spPr>
      </p:pic>
      <p:sp>
        <p:nvSpPr>
          <p:cNvPr id="19" name="Flèche vers le haut 18">
            <a:extLst>
              <a:ext uri="{FF2B5EF4-FFF2-40B4-BE49-F238E27FC236}">
                <a16:creationId xmlns:a16="http://schemas.microsoft.com/office/drawing/2014/main" id="{F464F7E9-C4D2-177F-08F2-64E068B45598}"/>
              </a:ext>
            </a:extLst>
          </p:cNvPr>
          <p:cNvSpPr/>
          <p:nvPr/>
        </p:nvSpPr>
        <p:spPr>
          <a:xfrm rot="20001116">
            <a:off x="6430845" y="4732084"/>
            <a:ext cx="184142" cy="39107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4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3DA072-4994-8A71-558C-94E3A571851B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08A0B41-93E1-720E-7A91-DCF5DCE141E1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itre 1">
              <a:extLst>
                <a:ext uri="{FF2B5EF4-FFF2-40B4-BE49-F238E27FC236}">
                  <a16:creationId xmlns:a16="http://schemas.microsoft.com/office/drawing/2014/main" id="{AD4BA92E-331F-1C18-9815-D120E1AE0D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40DB22F-2B9C-F723-B4B7-E30C2D71AB9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79200C-E472-9DAB-2050-5821B0C8A342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0012D6-A359-CFC5-6A17-B507FB4A1479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2BDAC3-EFBA-83DD-BA16-39572A8EACA2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38E5E8-841C-4E1A-3DD4-43CE9FFDA34E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285129-05EC-9437-EA50-BE7C27DA692D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8C5D6A-8A5D-16E9-00D9-45BEC1978130}"/>
              </a:ext>
            </a:extLst>
          </p:cNvPr>
          <p:cNvSpPr/>
          <p:nvPr/>
        </p:nvSpPr>
        <p:spPr>
          <a:xfrm>
            <a:off x="4524088" y="-12472"/>
            <a:ext cx="668462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Dépistage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5560E5-C7C5-E2B1-78B5-BF458BCBA389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3E44C8A-07B6-57DE-30EA-969C73B44BAB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DFBB98E-346F-622F-F61B-C4D936809FA1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E84D238B-2312-DB27-F467-A22D4876FCB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C0D8C43-A142-62AB-28BF-19269E2BE8B2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3262F47-8578-3461-273A-4E67536CC3A9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4FF0873-799A-C380-A191-ACADBE1018B3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B538D46-5C29-1B86-4D74-CEFEE0B1B1C9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65D23D7-D780-0E5E-ACF6-C6C9B73CD1F2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69C1414-C749-1220-DC81-BEF63155FDDE}"/>
              </a:ext>
            </a:extLst>
          </p:cNvPr>
          <p:cNvSpPr txBox="1"/>
          <p:nvPr/>
        </p:nvSpPr>
        <p:spPr>
          <a:xfrm>
            <a:off x="1440208" y="2003507"/>
            <a:ext cx="352660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Tous patients </a:t>
            </a:r>
            <a:r>
              <a:rPr lang="fr-FR" b="1" dirty="0"/>
              <a:t>&gt; 50 ans avec ATCD fx</a:t>
            </a:r>
          </a:p>
          <a:p>
            <a:endParaRPr lang="fr-FR" sz="2800" dirty="0"/>
          </a:p>
          <a:p>
            <a:r>
              <a:rPr lang="fr-FR" dirty="0"/>
              <a:t>Homme </a:t>
            </a:r>
            <a:r>
              <a:rPr lang="fr-FR" b="1" dirty="0"/>
              <a:t>&gt; 65ans + </a:t>
            </a:r>
            <a:r>
              <a:rPr lang="fr-FR" dirty="0"/>
              <a:t>Tabac</a:t>
            </a:r>
            <a:endParaRPr lang="fr-FR" sz="2000" dirty="0"/>
          </a:p>
          <a:p>
            <a:endParaRPr lang="fr-FR" sz="4800" dirty="0"/>
          </a:p>
          <a:p>
            <a:endParaRPr lang="fr-FR" dirty="0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A4D7847E-8077-21A3-B54A-C2D307246BBF}"/>
              </a:ext>
            </a:extLst>
          </p:cNvPr>
          <p:cNvSpPr/>
          <p:nvPr/>
        </p:nvSpPr>
        <p:spPr>
          <a:xfrm rot="18018823">
            <a:off x="668031" y="4867802"/>
            <a:ext cx="378976" cy="20388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6CFE328B-D53C-5307-893D-9CFDD3FBE330}"/>
              </a:ext>
            </a:extLst>
          </p:cNvPr>
          <p:cNvSpPr/>
          <p:nvPr/>
        </p:nvSpPr>
        <p:spPr>
          <a:xfrm rot="18018823" flipV="1">
            <a:off x="4252945" y="4501698"/>
            <a:ext cx="344036" cy="38080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3BA5BCF-B691-23A8-D648-F19BCAD4037A}"/>
              </a:ext>
            </a:extLst>
          </p:cNvPr>
          <p:cNvSpPr/>
          <p:nvPr/>
        </p:nvSpPr>
        <p:spPr>
          <a:xfrm rot="16380550">
            <a:off x="1544001" y="5473601"/>
            <a:ext cx="378976" cy="203886"/>
          </a:xfrm>
          <a:prstGeom prst="roundRect">
            <a:avLst/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D2B0A125-0A1A-E98D-403A-6ACC10D475B5}"/>
              </a:ext>
            </a:extLst>
          </p:cNvPr>
          <p:cNvSpPr/>
          <p:nvPr/>
        </p:nvSpPr>
        <p:spPr>
          <a:xfrm rot="16380550">
            <a:off x="1876349" y="5562058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D6779A5B-A51E-308E-5084-874F69F4FB50}"/>
              </a:ext>
            </a:extLst>
          </p:cNvPr>
          <p:cNvSpPr/>
          <p:nvPr/>
        </p:nvSpPr>
        <p:spPr>
          <a:xfrm rot="16380550">
            <a:off x="1931719" y="5393901"/>
            <a:ext cx="84131" cy="23266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939F6D64-482D-8D71-3D03-A5527A6C8BB2}"/>
              </a:ext>
            </a:extLst>
          </p:cNvPr>
          <p:cNvSpPr/>
          <p:nvPr/>
        </p:nvSpPr>
        <p:spPr>
          <a:xfrm rot="16380550">
            <a:off x="1901180" y="5634660"/>
            <a:ext cx="181280" cy="223350"/>
          </a:xfrm>
          <a:prstGeom prst="roundRect">
            <a:avLst>
              <a:gd name="adj" fmla="val 35463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BAC5CDC1-CA60-D682-8555-DAA257AD960C}"/>
              </a:ext>
            </a:extLst>
          </p:cNvPr>
          <p:cNvSpPr/>
          <p:nvPr/>
        </p:nvSpPr>
        <p:spPr>
          <a:xfrm rot="16380550">
            <a:off x="2743745" y="4738335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C4A38336-BC14-2A0F-9F74-CEA0525EA75E}"/>
              </a:ext>
            </a:extLst>
          </p:cNvPr>
          <p:cNvSpPr/>
          <p:nvPr/>
        </p:nvSpPr>
        <p:spPr>
          <a:xfrm rot="18764437">
            <a:off x="2826419" y="4594182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8AD9F5EA-95DD-75F5-21D0-C793C389398C}"/>
              </a:ext>
            </a:extLst>
          </p:cNvPr>
          <p:cNvSpPr/>
          <p:nvPr/>
        </p:nvSpPr>
        <p:spPr>
          <a:xfrm rot="16380550">
            <a:off x="2997788" y="4545303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2CF8AA99-5C6A-F5B9-13F8-0246D314E344}"/>
              </a:ext>
            </a:extLst>
          </p:cNvPr>
          <p:cNvSpPr/>
          <p:nvPr/>
        </p:nvSpPr>
        <p:spPr>
          <a:xfrm rot="18012204">
            <a:off x="3063148" y="4568900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78B620A8-4350-6F1C-6C99-9DDB0E293EF3}"/>
              </a:ext>
            </a:extLst>
          </p:cNvPr>
          <p:cNvSpPr/>
          <p:nvPr/>
        </p:nvSpPr>
        <p:spPr>
          <a:xfrm rot="19062595">
            <a:off x="3151164" y="4706036"/>
            <a:ext cx="83096" cy="137811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723B7571-B2EE-FA26-3739-D3B6E1EAA8A0}"/>
              </a:ext>
            </a:extLst>
          </p:cNvPr>
          <p:cNvSpPr/>
          <p:nvPr/>
        </p:nvSpPr>
        <p:spPr>
          <a:xfrm rot="16380550">
            <a:off x="4290450" y="4844156"/>
            <a:ext cx="181280" cy="8538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255" name="Ellipse 10254">
            <a:extLst>
              <a:ext uri="{FF2B5EF4-FFF2-40B4-BE49-F238E27FC236}">
                <a16:creationId xmlns:a16="http://schemas.microsoft.com/office/drawing/2014/main" id="{35CD9E8D-FCAD-E8F0-8562-61C2203524A2}"/>
              </a:ext>
            </a:extLst>
          </p:cNvPr>
          <p:cNvSpPr/>
          <p:nvPr/>
        </p:nvSpPr>
        <p:spPr>
          <a:xfrm>
            <a:off x="5004048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AF2EA2-AFD5-0019-B327-C74DEAB4E09A}"/>
              </a:ext>
            </a:extLst>
          </p:cNvPr>
          <p:cNvGrpSpPr/>
          <p:nvPr/>
        </p:nvGrpSpPr>
        <p:grpSpPr>
          <a:xfrm>
            <a:off x="1245172" y="540671"/>
            <a:ext cx="7238866" cy="2925671"/>
            <a:chOff x="1245172" y="540671"/>
            <a:chExt cx="7238866" cy="2925671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3C96C1BB-8314-78D2-A089-0985F0EA7D36}"/>
                </a:ext>
              </a:extLst>
            </p:cNvPr>
            <p:cNvSpPr txBox="1"/>
            <p:nvPr/>
          </p:nvSpPr>
          <p:spPr>
            <a:xfrm>
              <a:off x="1245172" y="1143227"/>
              <a:ext cx="28200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/>
                <a:t>Echographie abdominale</a:t>
              </a: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942136F-AECD-FD94-3DFE-FB44987558D3}"/>
                </a:ext>
              </a:extLst>
            </p:cNvPr>
            <p:cNvCxnSpPr>
              <a:cxnSpLocks/>
            </p:cNvCxnSpPr>
            <p:nvPr/>
          </p:nvCxnSpPr>
          <p:spPr>
            <a:xfrm>
              <a:off x="1326603" y="2185304"/>
              <a:ext cx="0" cy="811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79539A1-94BF-68A1-66E5-B298D683F94E}"/>
                </a:ext>
              </a:extLst>
            </p:cNvPr>
            <p:cNvGrpSpPr/>
            <p:nvPr/>
          </p:nvGrpSpPr>
          <p:grpSpPr>
            <a:xfrm>
              <a:off x="6160510" y="540671"/>
              <a:ext cx="2323528" cy="2925671"/>
              <a:chOff x="268898" y="1492290"/>
              <a:chExt cx="2391618" cy="3080769"/>
            </a:xfrm>
          </p:grpSpPr>
          <p:pic>
            <p:nvPicPr>
              <p:cNvPr id="2050" name="Picture 2" descr="Opération VESALE : dans les CHU, dépistage gratuit de l'aorte abdominale,  le 21/11/13 • CHU Média">
                <a:extLst>
                  <a:ext uri="{FF2B5EF4-FFF2-40B4-BE49-F238E27FC236}">
                    <a16:creationId xmlns:a16="http://schemas.microsoft.com/office/drawing/2014/main" id="{F80766FF-2F59-0E47-8E52-2531B548F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529"/>
              <a:stretch/>
            </p:blipFill>
            <p:spPr bwMode="auto">
              <a:xfrm>
                <a:off x="268898" y="1492290"/>
                <a:ext cx="2391618" cy="30807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C4A6DD67-49FB-5EF1-89D4-43772D43BB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553" y="2334802"/>
                <a:ext cx="1883578" cy="190972"/>
              </a:xfrm>
              <a:prstGeom prst="rect">
                <a:avLst/>
              </a:prstGeom>
            </p:spPr>
          </p:pic>
        </p:grpSp>
      </p:grpSp>
      <p:pic>
        <p:nvPicPr>
          <p:cNvPr id="2" name="Picture 7" descr="20130617160328187">
            <a:extLst>
              <a:ext uri="{FF2B5EF4-FFF2-40B4-BE49-F238E27FC236}">
                <a16:creationId xmlns:a16="http://schemas.microsoft.com/office/drawing/2014/main" id="{AF5E5C44-E5E0-AE5A-9FC5-BF40DD704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16975" t="3928" r="37239" b="12392"/>
          <a:stretch>
            <a:fillRect/>
          </a:stretch>
        </p:blipFill>
        <p:spPr bwMode="auto">
          <a:xfrm>
            <a:off x="5381628" y="3551813"/>
            <a:ext cx="1998684" cy="281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 descr="20130617160536875">
            <a:extLst>
              <a:ext uri="{FF2B5EF4-FFF2-40B4-BE49-F238E27FC236}">
                <a16:creationId xmlns:a16="http://schemas.microsoft.com/office/drawing/2014/main" id="{DF03D571-050B-DE6E-76B1-9ACC04A27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16780" t="3125" r="35970" b="12587"/>
          <a:stretch>
            <a:fillRect/>
          </a:stretch>
        </p:blipFill>
        <p:spPr bwMode="auto">
          <a:xfrm>
            <a:off x="3151373" y="3551813"/>
            <a:ext cx="2101525" cy="281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Écho Doppler - Aorte Abdominale | CHL">
            <a:extLst>
              <a:ext uri="{FF2B5EF4-FFF2-40B4-BE49-F238E27FC236}">
                <a16:creationId xmlns:a16="http://schemas.microsoft.com/office/drawing/2014/main" id="{6C3EB110-C569-73E4-CC80-BFADB525C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951" y="3531930"/>
            <a:ext cx="1879888" cy="281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758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F73DA072-4994-8A71-558C-94E3A571851B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08A0B41-93E1-720E-7A91-DCF5DCE141E1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Titre 1">
              <a:extLst>
                <a:ext uri="{FF2B5EF4-FFF2-40B4-BE49-F238E27FC236}">
                  <a16:creationId xmlns:a16="http://schemas.microsoft.com/office/drawing/2014/main" id="{AD4BA92E-331F-1C18-9815-D120E1AE0D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40DB22F-2B9C-F723-B4B7-E30C2D71AB9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79200C-E472-9DAB-2050-5821B0C8A342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60012D6-A359-CFC5-6A17-B507FB4A1479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2BDAC3-EFBA-83DD-BA16-39572A8EACA2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38E5E8-841C-4E1A-3DD4-43CE9FFDA34E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285129-05EC-9437-EA50-BE7C27DA692D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8C5D6A-8A5D-16E9-00D9-45BEC1978130}"/>
              </a:ext>
            </a:extLst>
          </p:cNvPr>
          <p:cNvSpPr/>
          <p:nvPr/>
        </p:nvSpPr>
        <p:spPr>
          <a:xfrm>
            <a:off x="4524088" y="-12472"/>
            <a:ext cx="668462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Dépistage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5560E5-C7C5-E2B1-78B5-BF458BCBA389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3E44C8A-07B6-57DE-30EA-969C73B44BAB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DFBB98E-346F-622F-F61B-C4D936809FA1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E84D238B-2312-DB27-F467-A22D4876FCB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C0D8C43-A142-62AB-28BF-19269E2BE8B2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3262F47-8578-3461-273A-4E67536CC3A9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4FF0873-799A-C380-A191-ACADBE1018B3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B538D46-5C29-1B86-4D74-CEFEE0B1B1C9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65D23D7-D780-0E5E-ACF6-C6C9B73CD1F2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69C1414-C749-1220-DC81-BEF63155FDDE}"/>
              </a:ext>
            </a:extLst>
          </p:cNvPr>
          <p:cNvSpPr txBox="1"/>
          <p:nvPr/>
        </p:nvSpPr>
        <p:spPr>
          <a:xfrm>
            <a:off x="1440208" y="2003507"/>
            <a:ext cx="352660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Tous patients </a:t>
            </a:r>
            <a:r>
              <a:rPr lang="fr-FR" b="1" dirty="0"/>
              <a:t>&gt; 50 ans avec ATCD fx</a:t>
            </a:r>
          </a:p>
          <a:p>
            <a:endParaRPr lang="fr-FR" sz="2800" dirty="0"/>
          </a:p>
          <a:p>
            <a:r>
              <a:rPr lang="fr-FR" dirty="0"/>
              <a:t>Homme </a:t>
            </a:r>
            <a:r>
              <a:rPr lang="fr-FR" b="1" dirty="0"/>
              <a:t>&gt; 65ans + </a:t>
            </a:r>
            <a:r>
              <a:rPr lang="fr-FR" dirty="0"/>
              <a:t>Tabac</a:t>
            </a:r>
            <a:endParaRPr lang="fr-FR" sz="2000" dirty="0"/>
          </a:p>
          <a:p>
            <a:endParaRPr lang="fr-FR" sz="4800" dirty="0"/>
          </a:p>
          <a:p>
            <a:endParaRPr lang="fr-FR" dirty="0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A4D7847E-8077-21A3-B54A-C2D307246BBF}"/>
              </a:ext>
            </a:extLst>
          </p:cNvPr>
          <p:cNvSpPr/>
          <p:nvPr/>
        </p:nvSpPr>
        <p:spPr>
          <a:xfrm rot="18018823">
            <a:off x="668031" y="4867802"/>
            <a:ext cx="378976" cy="20388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id="{6CFE328B-D53C-5307-893D-9CFDD3FBE330}"/>
              </a:ext>
            </a:extLst>
          </p:cNvPr>
          <p:cNvSpPr/>
          <p:nvPr/>
        </p:nvSpPr>
        <p:spPr>
          <a:xfrm rot="18018823" flipV="1">
            <a:off x="4252945" y="4501698"/>
            <a:ext cx="344036" cy="38080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23BA5BCF-B691-23A8-D648-F19BCAD4037A}"/>
              </a:ext>
            </a:extLst>
          </p:cNvPr>
          <p:cNvSpPr/>
          <p:nvPr/>
        </p:nvSpPr>
        <p:spPr>
          <a:xfrm rot="16380550">
            <a:off x="1544001" y="5473601"/>
            <a:ext cx="378976" cy="203886"/>
          </a:xfrm>
          <a:prstGeom prst="roundRect">
            <a:avLst/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D2B0A125-0A1A-E98D-403A-6ACC10D475B5}"/>
              </a:ext>
            </a:extLst>
          </p:cNvPr>
          <p:cNvSpPr/>
          <p:nvPr/>
        </p:nvSpPr>
        <p:spPr>
          <a:xfrm rot="16380550">
            <a:off x="1876349" y="5562058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D6779A5B-A51E-308E-5084-874F69F4FB50}"/>
              </a:ext>
            </a:extLst>
          </p:cNvPr>
          <p:cNvSpPr/>
          <p:nvPr/>
        </p:nvSpPr>
        <p:spPr>
          <a:xfrm rot="16380550">
            <a:off x="1931719" y="5393901"/>
            <a:ext cx="84131" cy="23266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939F6D64-482D-8D71-3D03-A5527A6C8BB2}"/>
              </a:ext>
            </a:extLst>
          </p:cNvPr>
          <p:cNvSpPr/>
          <p:nvPr/>
        </p:nvSpPr>
        <p:spPr>
          <a:xfrm rot="16380550">
            <a:off x="1901180" y="5634660"/>
            <a:ext cx="181280" cy="223350"/>
          </a:xfrm>
          <a:prstGeom prst="roundRect">
            <a:avLst>
              <a:gd name="adj" fmla="val 35463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BAC5CDC1-CA60-D682-8555-DAA257AD960C}"/>
              </a:ext>
            </a:extLst>
          </p:cNvPr>
          <p:cNvSpPr/>
          <p:nvPr/>
        </p:nvSpPr>
        <p:spPr>
          <a:xfrm rot="16380550">
            <a:off x="2743745" y="4738335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C4A38336-BC14-2A0F-9F74-CEA0525EA75E}"/>
              </a:ext>
            </a:extLst>
          </p:cNvPr>
          <p:cNvSpPr/>
          <p:nvPr/>
        </p:nvSpPr>
        <p:spPr>
          <a:xfrm rot="18764437">
            <a:off x="2826419" y="4594182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8AD9F5EA-95DD-75F5-21D0-C793C389398C}"/>
              </a:ext>
            </a:extLst>
          </p:cNvPr>
          <p:cNvSpPr/>
          <p:nvPr/>
        </p:nvSpPr>
        <p:spPr>
          <a:xfrm rot="16380550">
            <a:off x="2997788" y="4545303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2CF8AA99-5C6A-F5B9-13F8-0246D314E344}"/>
              </a:ext>
            </a:extLst>
          </p:cNvPr>
          <p:cNvSpPr/>
          <p:nvPr/>
        </p:nvSpPr>
        <p:spPr>
          <a:xfrm rot="18012204">
            <a:off x="3063148" y="4568900"/>
            <a:ext cx="181280" cy="22335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78B620A8-4350-6F1C-6C99-9DDB0E293EF3}"/>
              </a:ext>
            </a:extLst>
          </p:cNvPr>
          <p:cNvSpPr/>
          <p:nvPr/>
        </p:nvSpPr>
        <p:spPr>
          <a:xfrm rot="19062595">
            <a:off x="3151164" y="4706036"/>
            <a:ext cx="83096" cy="137811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723B7571-B2EE-FA26-3739-D3B6E1EAA8A0}"/>
              </a:ext>
            </a:extLst>
          </p:cNvPr>
          <p:cNvSpPr/>
          <p:nvPr/>
        </p:nvSpPr>
        <p:spPr>
          <a:xfrm rot="16380550">
            <a:off x="4290450" y="4844156"/>
            <a:ext cx="181280" cy="85380"/>
          </a:xfrm>
          <a:prstGeom prst="roundRect">
            <a:avLst>
              <a:gd name="adj" fmla="val 0"/>
            </a:avLst>
          </a:prstGeom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255" name="Ellipse 10254">
            <a:extLst>
              <a:ext uri="{FF2B5EF4-FFF2-40B4-BE49-F238E27FC236}">
                <a16:creationId xmlns:a16="http://schemas.microsoft.com/office/drawing/2014/main" id="{35CD9E8D-FCAD-E8F0-8562-61C2203524A2}"/>
              </a:ext>
            </a:extLst>
          </p:cNvPr>
          <p:cNvSpPr/>
          <p:nvPr/>
        </p:nvSpPr>
        <p:spPr>
          <a:xfrm>
            <a:off x="5004048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AF2EA2-AFD5-0019-B327-C74DEAB4E09A}"/>
              </a:ext>
            </a:extLst>
          </p:cNvPr>
          <p:cNvGrpSpPr/>
          <p:nvPr/>
        </p:nvGrpSpPr>
        <p:grpSpPr>
          <a:xfrm>
            <a:off x="1245172" y="540671"/>
            <a:ext cx="7238866" cy="2925671"/>
            <a:chOff x="1245172" y="540671"/>
            <a:chExt cx="7238866" cy="2925671"/>
          </a:xfrm>
        </p:grpSpPr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3C96C1BB-8314-78D2-A089-0985F0EA7D36}"/>
                </a:ext>
              </a:extLst>
            </p:cNvPr>
            <p:cNvSpPr txBox="1"/>
            <p:nvPr/>
          </p:nvSpPr>
          <p:spPr>
            <a:xfrm>
              <a:off x="1245172" y="1143227"/>
              <a:ext cx="28200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/>
                <a:t>Echographie abdominale</a:t>
              </a: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942136F-AECD-FD94-3DFE-FB44987558D3}"/>
                </a:ext>
              </a:extLst>
            </p:cNvPr>
            <p:cNvCxnSpPr>
              <a:cxnSpLocks/>
            </p:cNvCxnSpPr>
            <p:nvPr/>
          </p:nvCxnSpPr>
          <p:spPr>
            <a:xfrm>
              <a:off x="1326603" y="2185304"/>
              <a:ext cx="0" cy="8116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79539A1-94BF-68A1-66E5-B298D683F94E}"/>
                </a:ext>
              </a:extLst>
            </p:cNvPr>
            <p:cNvGrpSpPr/>
            <p:nvPr/>
          </p:nvGrpSpPr>
          <p:grpSpPr>
            <a:xfrm>
              <a:off x="6160510" y="540671"/>
              <a:ext cx="2323528" cy="2925671"/>
              <a:chOff x="268898" y="1492290"/>
              <a:chExt cx="2391618" cy="3080769"/>
            </a:xfrm>
          </p:grpSpPr>
          <p:pic>
            <p:nvPicPr>
              <p:cNvPr id="2050" name="Picture 2" descr="Opération VESALE : dans les CHU, dépistage gratuit de l'aorte abdominale,  le 21/11/13 • CHU Média">
                <a:extLst>
                  <a:ext uri="{FF2B5EF4-FFF2-40B4-BE49-F238E27FC236}">
                    <a16:creationId xmlns:a16="http://schemas.microsoft.com/office/drawing/2014/main" id="{F80766FF-2F59-0E47-8E52-2531B548F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529"/>
              <a:stretch/>
            </p:blipFill>
            <p:spPr bwMode="auto">
              <a:xfrm>
                <a:off x="268898" y="1492290"/>
                <a:ext cx="2391618" cy="30807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C4A6DD67-49FB-5EF1-89D4-43772D43BB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553" y="2334802"/>
                <a:ext cx="1883578" cy="190972"/>
              </a:xfrm>
              <a:prstGeom prst="rect">
                <a:avLst/>
              </a:prstGeom>
            </p:spPr>
          </p:pic>
        </p:grp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D74D07FA-0BCB-7A88-9C34-408043DD8064}"/>
              </a:ext>
            </a:extLst>
          </p:cNvPr>
          <p:cNvSpPr txBox="1"/>
          <p:nvPr/>
        </p:nvSpPr>
        <p:spPr>
          <a:xfrm>
            <a:off x="1440208" y="2003507"/>
            <a:ext cx="352660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Tous patients </a:t>
            </a:r>
            <a:r>
              <a:rPr lang="fr-FR" b="1" dirty="0"/>
              <a:t>&gt; 50 ans avec ATCD fx</a:t>
            </a:r>
          </a:p>
          <a:p>
            <a:endParaRPr lang="fr-FR" sz="2800" dirty="0"/>
          </a:p>
          <a:p>
            <a:r>
              <a:rPr lang="fr-FR" dirty="0"/>
              <a:t>Homme </a:t>
            </a:r>
            <a:r>
              <a:rPr lang="fr-FR" b="1" dirty="0"/>
              <a:t>&gt; 65ans + </a:t>
            </a:r>
            <a:r>
              <a:rPr lang="fr-FR" dirty="0"/>
              <a:t>Tabac</a:t>
            </a:r>
            <a:endParaRPr lang="fr-FR" sz="2000" dirty="0"/>
          </a:p>
          <a:p>
            <a:endParaRPr lang="fr-FR" sz="4800" dirty="0"/>
          </a:p>
          <a:p>
            <a:r>
              <a:rPr lang="fr-FR" dirty="0"/>
              <a:t>Selon état général +++ &gt; 75ans</a:t>
            </a:r>
          </a:p>
          <a:p>
            <a:endParaRPr lang="fr-FR" dirty="0"/>
          </a:p>
        </p:txBody>
      </p:sp>
      <p:pic>
        <p:nvPicPr>
          <p:cNvPr id="9" name="Picture 2" descr="MAIRIE DE ROUVRES-LES-BOIS: Perte d'autonomie - personnes âgées">
            <a:extLst>
              <a:ext uri="{FF2B5EF4-FFF2-40B4-BE49-F238E27FC236}">
                <a16:creationId xmlns:a16="http://schemas.microsoft.com/office/drawing/2014/main" id="{484E1A1F-C1AA-1FFC-B01C-4313905A2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" t="2252" r="68951" b="70792"/>
          <a:stretch/>
        </p:blipFill>
        <p:spPr bwMode="auto">
          <a:xfrm>
            <a:off x="773193" y="4816496"/>
            <a:ext cx="766320" cy="112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AIRIE DE ROUVRES-LES-BOIS: Perte d'autonomie - personnes âgées">
            <a:extLst>
              <a:ext uri="{FF2B5EF4-FFF2-40B4-BE49-F238E27FC236}">
                <a16:creationId xmlns:a16="http://schemas.microsoft.com/office/drawing/2014/main" id="{F5597EB3-7B1E-40E4-8704-3DC8FEECB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79" t="69504" r="-2202" b="-118"/>
          <a:stretch/>
        </p:blipFill>
        <p:spPr bwMode="auto">
          <a:xfrm>
            <a:off x="1623567" y="4666717"/>
            <a:ext cx="1039078" cy="128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AIRIE DE ROUVRES-LES-BOIS: Perte d'autonomie - personnes âgées">
            <a:extLst>
              <a:ext uri="{FF2B5EF4-FFF2-40B4-BE49-F238E27FC236}">
                <a16:creationId xmlns:a16="http://schemas.microsoft.com/office/drawing/2014/main" id="{2229DF70-E346-9FCD-DA48-A63DBE97E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" t="32864" r="71169" b="36049"/>
          <a:stretch/>
        </p:blipFill>
        <p:spPr bwMode="auto">
          <a:xfrm>
            <a:off x="2753558" y="4634027"/>
            <a:ext cx="922231" cy="130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MAIRIE DE ROUVRES-LES-BOIS: Perte d'autonomie - personnes âgées">
            <a:extLst>
              <a:ext uri="{FF2B5EF4-FFF2-40B4-BE49-F238E27FC236}">
                <a16:creationId xmlns:a16="http://schemas.microsoft.com/office/drawing/2014/main" id="{A12C6192-85E7-4D94-111A-9831127D0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7" t="30719" r="162" b="33792"/>
          <a:stretch/>
        </p:blipFill>
        <p:spPr bwMode="auto">
          <a:xfrm>
            <a:off x="3748886" y="4477251"/>
            <a:ext cx="1327170" cy="148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llustrations, cliparts, dessins animés et icônes de matériel d’illustration vectorielle : chirurgien effectuant une intervention chirurgicale - bloc opératoire">
            <a:extLst>
              <a:ext uri="{FF2B5EF4-FFF2-40B4-BE49-F238E27FC236}">
                <a16:creationId xmlns:a16="http://schemas.microsoft.com/office/drawing/2014/main" id="{A5D55408-57E4-CCC0-D90F-08F947814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107" y="4560600"/>
            <a:ext cx="2102652" cy="150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que 13" descr="Flèche : droite contour">
            <a:extLst>
              <a:ext uri="{FF2B5EF4-FFF2-40B4-BE49-F238E27FC236}">
                <a16:creationId xmlns:a16="http://schemas.microsoft.com/office/drawing/2014/main" id="{E48B348A-90BE-D4CB-4765-19ABC44005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5426879" y="5209270"/>
            <a:ext cx="796924" cy="603733"/>
          </a:xfrm>
          <a:prstGeom prst="rect">
            <a:avLst/>
          </a:prstGeom>
        </p:spPr>
      </p:pic>
      <p:pic>
        <p:nvPicPr>
          <p:cNvPr id="15" name="Graphique 14" descr="Point d’interrogation avec un remplissage uni">
            <a:extLst>
              <a:ext uri="{FF2B5EF4-FFF2-40B4-BE49-F238E27FC236}">
                <a16:creationId xmlns:a16="http://schemas.microsoft.com/office/drawing/2014/main" id="{A39ED8EF-E9FC-4709-ED09-05CEF7AC89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5463" y="4753356"/>
            <a:ext cx="502881" cy="50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11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>
            <a:extLst>
              <a:ext uri="{FF2B5EF4-FFF2-40B4-BE49-F238E27FC236}">
                <a16:creationId xmlns:a16="http://schemas.microsoft.com/office/drawing/2014/main" id="{AD82B2A9-4193-2F77-27E3-A1F24218425D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FCA7289-3204-B3A2-1CCD-5C5917EF5BE9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Titre 1">
              <a:extLst>
                <a:ext uri="{FF2B5EF4-FFF2-40B4-BE49-F238E27FC236}">
                  <a16:creationId xmlns:a16="http://schemas.microsoft.com/office/drawing/2014/main" id="{140D58E9-7EF3-679A-EEA8-61E8F992C1B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4B6CC0F-5DDE-8896-C9DE-1048CDCC3D8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DCE1DA2-A96D-3716-A675-1012FE271023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7EFA6E-5DD1-6859-994A-74A13A55FD9B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7B42C53-DEEF-8910-DEB2-E491DCDEE4A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19F7FC-0E28-6C64-2465-5EDBFAF4B89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9734974-03BD-B957-03BC-C4844EF08E32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701670-F050-6285-879D-30EEF4C83DCF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E75D2A-176C-FBC0-953F-0011F7A0E095}"/>
              </a:ext>
            </a:extLst>
          </p:cNvPr>
          <p:cNvSpPr/>
          <p:nvPr/>
        </p:nvSpPr>
        <p:spPr>
          <a:xfrm>
            <a:off x="5206648" y="-12472"/>
            <a:ext cx="60459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Clinique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409FBF4-0939-70E4-FFE5-04E2D9D1A921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ACDC8884-1A89-4E42-FCF9-21C384F0D33C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4" name="Groupe 43">
              <a:extLst>
                <a:ext uri="{FF2B5EF4-FFF2-40B4-BE49-F238E27FC236}">
                  <a16:creationId xmlns:a16="http://schemas.microsoft.com/office/drawing/2014/main" id="{56FEF394-D59A-3438-25CF-01F3520AED78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3908B3B-EED3-4E1A-C1D3-D6F54E35C06A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BDA8F65C-86B4-7080-D613-4A23953380B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3810492-6565-F1C4-2EBC-6261CFDE7E96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67EE839-0CF1-C7FF-C6EC-A8AD1C96FD7A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D0AB294A-2320-D500-AE41-12E8C3C85C16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cxnSp>
        <p:nvCxnSpPr>
          <p:cNvPr id="11285" name="Connecteur droit 11284">
            <a:extLst>
              <a:ext uri="{FF2B5EF4-FFF2-40B4-BE49-F238E27FC236}">
                <a16:creationId xmlns:a16="http://schemas.microsoft.com/office/drawing/2014/main" id="{67BECE58-EF1E-7D0C-823F-F7F4F6FA5D72}"/>
              </a:ext>
            </a:extLst>
          </p:cNvPr>
          <p:cNvCxnSpPr>
            <a:cxnSpLocks/>
            <a:endCxn id="11286" idx="5"/>
          </p:cNvCxnSpPr>
          <p:nvPr/>
        </p:nvCxnSpPr>
        <p:spPr>
          <a:xfrm>
            <a:off x="4695441" y="5014172"/>
            <a:ext cx="2140422" cy="45341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97" name="Ellipse 11296">
            <a:extLst>
              <a:ext uri="{FF2B5EF4-FFF2-40B4-BE49-F238E27FC236}">
                <a16:creationId xmlns:a16="http://schemas.microsoft.com/office/drawing/2014/main" id="{7CF27B73-24DC-8999-D062-E77AB9AD27A0}"/>
              </a:ext>
            </a:extLst>
          </p:cNvPr>
          <p:cNvSpPr/>
          <p:nvPr/>
        </p:nvSpPr>
        <p:spPr>
          <a:xfrm>
            <a:off x="5625548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89BF0AC-A610-BBCD-C5F9-4954153D389D}"/>
              </a:ext>
            </a:extLst>
          </p:cNvPr>
          <p:cNvGrpSpPr/>
          <p:nvPr/>
        </p:nvGrpSpPr>
        <p:grpSpPr>
          <a:xfrm>
            <a:off x="755576" y="1060659"/>
            <a:ext cx="8380303" cy="5172273"/>
            <a:chOff x="755576" y="1060659"/>
            <a:chExt cx="8380303" cy="5172273"/>
          </a:xfrm>
        </p:grpSpPr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124EBAE-4C30-D28A-80E3-194B876B3DC2}"/>
                </a:ext>
              </a:extLst>
            </p:cNvPr>
            <p:cNvSpPr txBox="1"/>
            <p:nvPr/>
          </p:nvSpPr>
          <p:spPr>
            <a:xfrm>
              <a:off x="815350" y="1060659"/>
              <a:ext cx="44767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rgbClr val="C00000"/>
                  </a:solidFill>
                </a:rPr>
                <a:t>Asymptomatique +++ </a:t>
              </a:r>
            </a:p>
            <a:p>
              <a:pPr lvl="1"/>
              <a:r>
                <a:rPr lang="fr-FR" dirty="0"/>
                <a:t>= Découverte fortuite</a:t>
              </a:r>
            </a:p>
          </p:txBody>
        </p:sp>
        <p:grpSp>
          <p:nvGrpSpPr>
            <p:cNvPr id="11279" name="Groupe 11278">
              <a:extLst>
                <a:ext uri="{FF2B5EF4-FFF2-40B4-BE49-F238E27FC236}">
                  <a16:creationId xmlns:a16="http://schemas.microsoft.com/office/drawing/2014/main" id="{1AC3F7DC-40CE-765C-13A7-0917109C8E0B}"/>
                </a:ext>
              </a:extLst>
            </p:cNvPr>
            <p:cNvGrpSpPr/>
            <p:nvPr/>
          </p:nvGrpSpPr>
          <p:grpSpPr>
            <a:xfrm>
              <a:off x="755576" y="2924944"/>
              <a:ext cx="4070920" cy="3307988"/>
              <a:chOff x="875651" y="607164"/>
              <a:chExt cx="4812403" cy="3681552"/>
            </a:xfrm>
          </p:grpSpPr>
          <p:pic>
            <p:nvPicPr>
              <p:cNvPr id="11278" name="Picture 14">
                <a:extLst>
                  <a:ext uri="{FF2B5EF4-FFF2-40B4-BE49-F238E27FC236}">
                    <a16:creationId xmlns:a16="http://schemas.microsoft.com/office/drawing/2014/main" id="{E1760179-BA80-F5B2-AE83-F1657CE7D4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5651" y="607164"/>
                <a:ext cx="3094253" cy="36119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65C0786E-49E5-6BCE-D5BE-2A65ACCBEC49}"/>
                  </a:ext>
                </a:extLst>
              </p:cNvPr>
              <p:cNvGrpSpPr/>
              <p:nvPr/>
            </p:nvGrpSpPr>
            <p:grpSpPr>
              <a:xfrm>
                <a:off x="1327530" y="2449435"/>
                <a:ext cx="2202887" cy="1839281"/>
                <a:chOff x="1184166" y="2852936"/>
                <a:chExt cx="1914508" cy="1806724"/>
              </a:xfrm>
            </p:grpSpPr>
            <p:cxnSp>
              <p:nvCxnSpPr>
                <p:cNvPr id="6" name="Connecteur droit 5">
                  <a:extLst>
                    <a:ext uri="{FF2B5EF4-FFF2-40B4-BE49-F238E27FC236}">
                      <a16:creationId xmlns:a16="http://schemas.microsoft.com/office/drawing/2014/main" id="{79FDA04E-E6B5-8D81-3920-371FB1AD82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4166" y="3356992"/>
                  <a:ext cx="1902452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necteur droit 16">
                  <a:extLst>
                    <a:ext uri="{FF2B5EF4-FFF2-40B4-BE49-F238E27FC236}">
                      <a16:creationId xmlns:a16="http://schemas.microsoft.com/office/drawing/2014/main" id="{8A0C493B-B9A4-163F-367C-785092B5C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35696" y="2852936"/>
                  <a:ext cx="0" cy="1806724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19">
                  <a:extLst>
                    <a:ext uri="{FF2B5EF4-FFF2-40B4-BE49-F238E27FC236}">
                      <a16:creationId xmlns:a16="http://schemas.microsoft.com/office/drawing/2014/main" id="{390A5C45-1B6C-894B-1D10-0C5C3167EF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3768" y="2852936"/>
                  <a:ext cx="0" cy="1791816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cteur droit 23">
                  <a:extLst>
                    <a:ext uri="{FF2B5EF4-FFF2-40B4-BE49-F238E27FC236}">
                      <a16:creationId xmlns:a16="http://schemas.microsoft.com/office/drawing/2014/main" id="{FB04C632-3055-D055-32DA-E0F912855D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96222" y="3933056"/>
                  <a:ext cx="1902452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Ellipse 60">
                <a:extLst>
                  <a:ext uri="{FF2B5EF4-FFF2-40B4-BE49-F238E27FC236}">
                    <a16:creationId xmlns:a16="http://schemas.microsoft.com/office/drawing/2014/main" id="{A82734AC-80CB-443B-5A64-FE0A136DCE79}"/>
                  </a:ext>
                </a:extLst>
              </p:cNvPr>
              <p:cNvSpPr/>
              <p:nvPr/>
            </p:nvSpPr>
            <p:spPr>
              <a:xfrm>
                <a:off x="2308570" y="3170181"/>
                <a:ext cx="236064" cy="208101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453543F3-5622-0191-059C-EF3360DB508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31300" y="2923298"/>
                <a:ext cx="1996684" cy="323031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0" name="Groupe 59">
                <a:extLst>
                  <a:ext uri="{FF2B5EF4-FFF2-40B4-BE49-F238E27FC236}">
                    <a16:creationId xmlns:a16="http://schemas.microsoft.com/office/drawing/2014/main" id="{86FFBCC4-C911-BC92-B10D-742BC3AC03DD}"/>
                  </a:ext>
                </a:extLst>
              </p:cNvPr>
              <p:cNvGrpSpPr/>
              <p:nvPr/>
            </p:nvGrpSpPr>
            <p:grpSpPr>
              <a:xfrm>
                <a:off x="4047098" y="1905882"/>
                <a:ext cx="1640956" cy="1628233"/>
                <a:chOff x="1548106" y="4696194"/>
                <a:chExt cx="1353739" cy="1324773"/>
              </a:xfrm>
            </p:grpSpPr>
            <p:pic>
              <p:nvPicPr>
                <p:cNvPr id="58" name="Image 57" descr="Une image contenant capture d’écran, symbole, Graphique, logo&#10;&#10;Description générée automatiquement">
                  <a:extLst>
                    <a:ext uri="{FF2B5EF4-FFF2-40B4-BE49-F238E27FC236}">
                      <a16:creationId xmlns:a16="http://schemas.microsoft.com/office/drawing/2014/main" id="{4CD9F4E0-C5BB-8D83-12B5-74EDCD6537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3433" l="8308" r="92308">
                              <a14:foregroundMark x1="8308" y1="60746" x2="8923" y2="46418"/>
                              <a14:foregroundMark x1="8615" y1="45821" x2="34000" y2="17761"/>
                              <a14:foregroundMark x1="34000" y1="17761" x2="71077" y2="19552"/>
                              <a14:foregroundMark x1="71077" y1="19552" x2="89538" y2="50149"/>
                              <a14:foregroundMark x1="89538" y1="50149" x2="77231" y2="83881"/>
                              <a14:foregroundMark x1="77231" y1="83881" x2="41231" y2="93582"/>
                              <a14:foregroundMark x1="41231" y1="93582" x2="13538" y2="69254"/>
                              <a14:foregroundMark x1="13538" y1="69254" x2="8923" y2="57910"/>
                              <a14:foregroundMark x1="25538" y1="63284" x2="39846" y2="63284"/>
                              <a14:foregroundMark x1="19692" y1="49254" x2="34000" y2="49701"/>
                              <a14:foregroundMark x1="24769" y1="30746" x2="28462" y2="47910"/>
                              <a14:foregroundMark x1="34308" y1="36119" x2="25846" y2="32985"/>
                              <a14:foregroundMark x1="68154" y1="31194" x2="69231" y2="61045"/>
                              <a14:foregroundMark x1="88615" y1="45075" x2="88615" y2="65075"/>
                              <a14:foregroundMark x1="92308" y1="61493" x2="89077" y2="39701"/>
                              <a14:foregroundMark x1="89077" y1="40746" x2="88000" y2="60746"/>
                              <a14:foregroundMark x1="36154" y1="91045" x2="64769" y2="88955"/>
                              <a14:foregroundMark x1="61538" y1="92388" x2="42769" y2="92388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48106" y="4696194"/>
                  <a:ext cx="1353739" cy="1324773"/>
                </a:xfrm>
                <a:prstGeom prst="rect">
                  <a:avLst/>
                </a:prstGeom>
              </p:spPr>
            </p:pic>
            <p:sp>
              <p:nvSpPr>
                <p:cNvPr id="59" name="Ellipse 58">
                  <a:extLst>
                    <a:ext uri="{FF2B5EF4-FFF2-40B4-BE49-F238E27FC236}">
                      <a16:creationId xmlns:a16="http://schemas.microsoft.com/office/drawing/2014/main" id="{3D764AD5-B10E-E9A3-BCB0-F646EBEEE122}"/>
                    </a:ext>
                  </a:extLst>
                </p:cNvPr>
                <p:cNvSpPr/>
                <p:nvPr/>
              </p:nvSpPr>
              <p:spPr>
                <a:xfrm>
                  <a:off x="1660523" y="4875158"/>
                  <a:ext cx="1128905" cy="1072713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11269" name="ZoneTexte 11268">
              <a:extLst>
                <a:ext uri="{FF2B5EF4-FFF2-40B4-BE49-F238E27FC236}">
                  <a16:creationId xmlns:a16="http://schemas.microsoft.com/office/drawing/2014/main" id="{BB109F30-6AF3-430C-1822-A29B433ECE09}"/>
                </a:ext>
              </a:extLst>
            </p:cNvPr>
            <p:cNvSpPr txBox="1"/>
            <p:nvPr/>
          </p:nvSpPr>
          <p:spPr>
            <a:xfrm>
              <a:off x="1315596" y="2348122"/>
              <a:ext cx="468767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dirty="0"/>
                <a:t>Masse battante et </a:t>
              </a:r>
              <a:r>
                <a:rPr lang="fr-FR" b="1" dirty="0"/>
                <a:t>expansive</a:t>
              </a:r>
              <a:r>
                <a:rPr lang="fr-FR" dirty="0"/>
                <a:t> péri ombilicale</a:t>
              </a:r>
            </a:p>
          </p:txBody>
        </p:sp>
        <p:grpSp>
          <p:nvGrpSpPr>
            <p:cNvPr id="11295" name="Groupe 11294">
              <a:extLst>
                <a:ext uri="{FF2B5EF4-FFF2-40B4-BE49-F238E27FC236}">
                  <a16:creationId xmlns:a16="http://schemas.microsoft.com/office/drawing/2014/main" id="{C4737C89-35AF-71F1-C6E8-013ED86E0F85}"/>
                </a:ext>
              </a:extLst>
            </p:cNvPr>
            <p:cNvGrpSpPr/>
            <p:nvPr/>
          </p:nvGrpSpPr>
          <p:grpSpPr>
            <a:xfrm>
              <a:off x="5351854" y="3717032"/>
              <a:ext cx="3784025" cy="2453377"/>
              <a:chOff x="5351854" y="3717032"/>
              <a:chExt cx="3784025" cy="2453377"/>
            </a:xfrm>
          </p:grpSpPr>
          <p:grpSp>
            <p:nvGrpSpPr>
              <p:cNvPr id="11294" name="Groupe 11293">
                <a:extLst>
                  <a:ext uri="{FF2B5EF4-FFF2-40B4-BE49-F238E27FC236}">
                    <a16:creationId xmlns:a16="http://schemas.microsoft.com/office/drawing/2014/main" id="{92633EA5-467B-C318-132C-576AD010BB02}"/>
                  </a:ext>
                </a:extLst>
              </p:cNvPr>
              <p:cNvGrpSpPr/>
              <p:nvPr/>
            </p:nvGrpSpPr>
            <p:grpSpPr>
              <a:xfrm>
                <a:off x="5351854" y="3717032"/>
                <a:ext cx="3572567" cy="2312440"/>
                <a:chOff x="5351854" y="3717032"/>
                <a:chExt cx="3572567" cy="2312440"/>
              </a:xfrm>
            </p:grpSpPr>
            <p:pic>
              <p:nvPicPr>
                <p:cNvPr id="11274" name="Image 11273" descr="Une image contenant texte, capture d’écran&#10;&#10;Description générée automatiquement">
                  <a:extLst>
                    <a:ext uri="{FF2B5EF4-FFF2-40B4-BE49-F238E27FC236}">
                      <a16:creationId xmlns:a16="http://schemas.microsoft.com/office/drawing/2014/main" id="{594AFA83-7A03-15E1-95F1-F54A6614C8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470" t="21008" r="7294" b="5007"/>
                <a:stretch/>
              </p:blipFill>
              <p:spPr>
                <a:xfrm>
                  <a:off x="5351854" y="3717032"/>
                  <a:ext cx="3252593" cy="2050230"/>
                </a:xfrm>
                <a:prstGeom prst="rect">
                  <a:avLst/>
                </a:prstGeom>
              </p:spPr>
            </p:pic>
            <p:pic>
              <p:nvPicPr>
                <p:cNvPr id="11275" name="Picture 8" descr="Lombalgie et ostéopathie - Benedicte Bouvy">
                  <a:extLst>
                    <a:ext uri="{FF2B5EF4-FFF2-40B4-BE49-F238E27FC236}">
                      <a16:creationId xmlns:a16="http://schemas.microsoft.com/office/drawing/2014/main" id="{5450B155-6D3C-7575-F1E9-F7B9D79727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5735" b="87794" l="24000" r="37125">
                              <a14:foregroundMark x1="24000" y1="76618" x2="24625" y2="68529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800" t="27026" r="61214" b="17546"/>
                <a:stretch/>
              </p:blipFill>
              <p:spPr bwMode="auto">
                <a:xfrm rot="4764155">
                  <a:off x="7175551" y="4280601"/>
                  <a:ext cx="695598" cy="280214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276" name="Picture 10" descr="Anévrismes de l'aorte abdominale en France : proposer un dépistage ciblé -  FMC DINAN">
                  <a:extLst>
                    <a:ext uri="{FF2B5EF4-FFF2-40B4-BE49-F238E27FC236}">
                      <a16:creationId xmlns:a16="http://schemas.microsoft.com/office/drawing/2014/main" id="{64E99CBF-4981-A450-3E0B-1B94B90254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5263" b="76140" l="18121" r="43960">
                              <a14:foregroundMark x1="39262" y1="30175" x2="40940" y2="30526"/>
                              <a14:foregroundMark x1="25168" y1="27018" x2="23490" y2="28421"/>
                              <a14:foregroundMark x1="24161" y1="71228" x2="24832" y2="67368"/>
                              <a14:foregroundMark x1="31879" y1="73333" x2="33221" y2="76491"/>
                              <a14:foregroundMark x1="31208" y1="5263" x2="36242" y2="561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187" r="52468" b="25064"/>
                <a:stretch/>
              </p:blipFill>
              <p:spPr bwMode="auto">
                <a:xfrm rot="4812712">
                  <a:off x="6677195" y="4627299"/>
                  <a:ext cx="637269" cy="16322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286" name="Double flèche horizontale 11285">
                  <a:extLst>
                    <a:ext uri="{FF2B5EF4-FFF2-40B4-BE49-F238E27FC236}">
                      <a16:creationId xmlns:a16="http://schemas.microsoft.com/office/drawing/2014/main" id="{5C963646-FA56-6F9D-7F60-90074706EFB2}"/>
                    </a:ext>
                  </a:extLst>
                </p:cNvPr>
                <p:cNvSpPr/>
                <p:nvPr/>
              </p:nvSpPr>
              <p:spPr>
                <a:xfrm rot="15657579">
                  <a:off x="6602556" y="5400892"/>
                  <a:ext cx="402892" cy="143525"/>
                </a:xfrm>
                <a:prstGeom prst="leftRightArrow">
                  <a:avLst>
                    <a:gd name="adj1" fmla="val 44956"/>
                    <a:gd name="adj2" fmla="val 37179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1290" name="Connecteur droit 11289">
                  <a:extLst>
                    <a:ext uri="{FF2B5EF4-FFF2-40B4-BE49-F238E27FC236}">
                      <a16:creationId xmlns:a16="http://schemas.microsoft.com/office/drawing/2014/main" id="{8BF61DA2-5B3F-E745-BF36-82A9F146CC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40916" y="5674112"/>
                  <a:ext cx="984694" cy="60613"/>
                </a:xfrm>
                <a:prstGeom prst="line">
                  <a:avLst/>
                </a:prstGeom>
                <a:ln w="38100">
                  <a:prstDash val="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82" name="Rectangle 11281">
                <a:extLst>
                  <a:ext uri="{FF2B5EF4-FFF2-40B4-BE49-F238E27FC236}">
                    <a16:creationId xmlns:a16="http://schemas.microsoft.com/office/drawing/2014/main" id="{1BB67DCF-B24B-43AD-F526-28F11BEBCDF5}"/>
                  </a:ext>
                </a:extLst>
              </p:cNvPr>
              <p:cNvSpPr/>
              <p:nvPr/>
            </p:nvSpPr>
            <p:spPr>
              <a:xfrm>
                <a:off x="5622789" y="5767262"/>
                <a:ext cx="3053667" cy="4031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283" name="Rectangle 11282">
                <a:extLst>
                  <a:ext uri="{FF2B5EF4-FFF2-40B4-BE49-F238E27FC236}">
                    <a16:creationId xmlns:a16="http://schemas.microsoft.com/office/drawing/2014/main" id="{456609AE-F74B-7CDA-A4A5-BB1C58497C60}"/>
                  </a:ext>
                </a:extLst>
              </p:cNvPr>
              <p:cNvSpPr/>
              <p:nvPr/>
            </p:nvSpPr>
            <p:spPr>
              <a:xfrm>
                <a:off x="8604447" y="4204806"/>
                <a:ext cx="531432" cy="19246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300" name="Flèche vers la droite 11299">
              <a:extLst>
                <a:ext uri="{FF2B5EF4-FFF2-40B4-BE49-F238E27FC236}">
                  <a16:creationId xmlns:a16="http://schemas.microsoft.com/office/drawing/2014/main" id="{4DF246E2-0EB8-E1D2-170B-9E70CDCF20E3}"/>
                </a:ext>
              </a:extLst>
            </p:cNvPr>
            <p:cNvSpPr/>
            <p:nvPr/>
          </p:nvSpPr>
          <p:spPr>
            <a:xfrm>
              <a:off x="908642" y="2420888"/>
              <a:ext cx="277814" cy="216024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6626" name="Picture 2" descr="La Palpation">
            <a:extLst>
              <a:ext uri="{FF2B5EF4-FFF2-40B4-BE49-F238E27FC236}">
                <a16:creationId xmlns:a16="http://schemas.microsoft.com/office/drawing/2014/main" id="{862B7A98-D465-5406-F0F8-67BC657E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50175" y="1439280"/>
            <a:ext cx="3672147" cy="206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367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3D5BA5D9-1690-8C04-A937-409960BAB33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1BB327-B387-5C96-A30E-8E0CFB610AE6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DBF98E70-F2FC-26CB-C0B5-86B8A1E2503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095A440-D9F0-559A-C464-06000ED978E7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2895A-AEFE-BE70-0AC7-6C94B5967C65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FFF41-AEAF-8B28-805F-BF389FD1DC58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B860A3-2C77-696B-16B2-219091B8F44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C6155F-DFD8-2D34-2D06-FB42A385CBA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47E97F-E27C-B944-3C0D-65BD5B964744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3647B1-D822-E631-2727-4A054300040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D1E2A1-ECF6-7855-2C9A-A4CD7525EE62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274664-F89E-DFE4-11FA-935FE0C0410B}"/>
              </a:ext>
            </a:extLst>
          </p:cNvPr>
          <p:cNvSpPr/>
          <p:nvPr/>
        </p:nvSpPr>
        <p:spPr>
          <a:xfrm>
            <a:off x="5825341" y="-12472"/>
            <a:ext cx="84006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Examens paracliniques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03CE49C-B369-9B39-CF69-6493894504F4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049191D-749A-5427-871F-3134F326B68F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44DF024-135E-E1E9-6B25-A3D36E80457F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0EAA9C0-D544-B6D8-C7A6-EAEA5832210B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D066304-6571-BA71-6C6B-7C2E51CAC90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EB7050-A997-EE12-81B3-4F862140D569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0417CD4-7685-2887-6DC2-9D37EA27711F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5CE8944-6675-9B4A-2F70-D8CAC960E0E0}"/>
              </a:ext>
            </a:extLst>
          </p:cNvPr>
          <p:cNvSpPr/>
          <p:nvPr/>
        </p:nvSpPr>
        <p:spPr>
          <a:xfrm>
            <a:off x="6468271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D3D08A5-4BF1-1D18-A856-66ED00BD01B7}"/>
              </a:ext>
            </a:extLst>
          </p:cNvPr>
          <p:cNvSpPr txBox="1"/>
          <p:nvPr/>
        </p:nvSpPr>
        <p:spPr>
          <a:xfrm>
            <a:off x="1291396" y="2859746"/>
            <a:ext cx="4648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morphologie du patient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A902EE68-33BF-369D-7C63-94D043919A1A}"/>
              </a:ext>
            </a:extLst>
          </p:cNvPr>
          <p:cNvGrpSpPr/>
          <p:nvPr/>
        </p:nvGrpSpPr>
        <p:grpSpPr>
          <a:xfrm>
            <a:off x="395536" y="764703"/>
            <a:ext cx="3865328" cy="5540545"/>
            <a:chOff x="467544" y="836712"/>
            <a:chExt cx="3865328" cy="5540545"/>
          </a:xfrm>
        </p:grpSpPr>
        <p:pic>
          <p:nvPicPr>
            <p:cNvPr id="12290" name="Picture 2" descr="AAA ? : Place de l'échographie clinique au service des urgences – Echo -Urgences">
              <a:extLst>
                <a:ext uri="{FF2B5EF4-FFF2-40B4-BE49-F238E27FC236}">
                  <a16:creationId xmlns:a16="http://schemas.microsoft.com/office/drawing/2014/main" id="{09DB6579-033D-F924-8774-96C5CEFB21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8634"/>
            <a:stretch/>
          </p:blipFill>
          <p:spPr bwMode="auto">
            <a:xfrm>
              <a:off x="701404" y="3500348"/>
              <a:ext cx="3370834" cy="2664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E971CA6-A05D-DC6A-5A5C-E33104729A2E}"/>
                </a:ext>
              </a:extLst>
            </p:cNvPr>
            <p:cNvSpPr txBox="1"/>
            <p:nvPr/>
          </p:nvSpPr>
          <p:spPr>
            <a:xfrm>
              <a:off x="657585" y="980728"/>
              <a:ext cx="35543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Echo doppler abdominale +++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5A08090-CE65-2577-F35A-4E3D56137912}"/>
                </a:ext>
              </a:extLst>
            </p:cNvPr>
            <p:cNvSpPr txBox="1"/>
            <p:nvPr/>
          </p:nvSpPr>
          <p:spPr>
            <a:xfrm>
              <a:off x="701404" y="1454715"/>
              <a:ext cx="3414653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Diagnostic positif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Mesure diamètre </a:t>
              </a:r>
            </a:p>
            <a:p>
              <a:pPr marL="285750" indent="-285750">
                <a:buFontTx/>
                <a:buChar char="-"/>
              </a:pPr>
              <a:endParaRPr lang="fr-FR" sz="1100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Exploration membres inférieurs (anévrisme poplité)</a:t>
              </a:r>
            </a:p>
          </p:txBody>
        </p:sp>
        <p:pic>
          <p:nvPicPr>
            <p:cNvPr id="47" name="Graphique 46" descr="Avertissement avec un remplissage uni">
              <a:extLst>
                <a:ext uri="{FF2B5EF4-FFF2-40B4-BE49-F238E27FC236}">
                  <a16:creationId xmlns:a16="http://schemas.microsoft.com/office/drawing/2014/main" id="{45E7E186-5CB8-1DF8-6ADD-B007E249E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1600" y="2898198"/>
              <a:ext cx="334537" cy="334537"/>
            </a:xfrm>
            <a:prstGeom prst="rect">
              <a:avLst/>
            </a:prstGeom>
          </p:spPr>
        </p:pic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6CA6F85D-094D-C408-48E8-32FF0DB5E723}"/>
                </a:ext>
              </a:extLst>
            </p:cNvPr>
            <p:cNvSpPr/>
            <p:nvPr/>
          </p:nvSpPr>
          <p:spPr>
            <a:xfrm>
              <a:off x="467544" y="836712"/>
              <a:ext cx="3865328" cy="5540545"/>
            </a:xfrm>
            <a:prstGeom prst="roundRect">
              <a:avLst>
                <a:gd name="adj" fmla="val 4303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7" name="Picture 2" descr="Écho Doppler - Aorte Abdominale | CHL">
            <a:extLst>
              <a:ext uri="{FF2B5EF4-FFF2-40B4-BE49-F238E27FC236}">
                <a16:creationId xmlns:a16="http://schemas.microsoft.com/office/drawing/2014/main" id="{167329A3-88E7-1F6D-51D0-6280AD414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291" y="1545765"/>
            <a:ext cx="2556230" cy="383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968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3D5BA5D9-1690-8C04-A937-409960BAB33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1BB327-B387-5C96-A30E-8E0CFB610AE6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DBF98E70-F2FC-26CB-C0B5-86B8A1E2503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095A440-D9F0-559A-C464-06000ED978E7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2895A-AEFE-BE70-0AC7-6C94B5967C65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FFF41-AEAF-8B28-805F-BF389FD1DC58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B860A3-2C77-696B-16B2-219091B8F44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C6155F-DFD8-2D34-2D06-FB42A385CBA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47E97F-E27C-B944-3C0D-65BD5B964744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3647B1-D822-E631-2727-4A054300040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D1E2A1-ECF6-7855-2C9A-A4CD7525EE62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274664-F89E-DFE4-11FA-935FE0C0410B}"/>
              </a:ext>
            </a:extLst>
          </p:cNvPr>
          <p:cNvSpPr/>
          <p:nvPr/>
        </p:nvSpPr>
        <p:spPr>
          <a:xfrm>
            <a:off x="5825341" y="-12472"/>
            <a:ext cx="84006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Examens paracliniques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03CE49C-B369-9B39-CF69-6493894504F4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049191D-749A-5427-871F-3134F326B68F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44DF024-135E-E1E9-6B25-A3D36E80457F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0EAA9C0-D544-B6D8-C7A6-EAEA5832210B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D066304-6571-BA71-6C6B-7C2E51CAC90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EB7050-A997-EE12-81B3-4F862140D569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0417CD4-7685-2887-6DC2-9D37EA27711F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5CE8944-6675-9B4A-2F70-D8CAC960E0E0}"/>
              </a:ext>
            </a:extLst>
          </p:cNvPr>
          <p:cNvSpPr/>
          <p:nvPr/>
        </p:nvSpPr>
        <p:spPr>
          <a:xfrm>
            <a:off x="6468271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D3D08A5-4BF1-1D18-A856-66ED00BD01B7}"/>
              </a:ext>
            </a:extLst>
          </p:cNvPr>
          <p:cNvSpPr txBox="1"/>
          <p:nvPr/>
        </p:nvSpPr>
        <p:spPr>
          <a:xfrm>
            <a:off x="1291396" y="2859746"/>
            <a:ext cx="4648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morphologie du patient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A902EE68-33BF-369D-7C63-94D043919A1A}"/>
              </a:ext>
            </a:extLst>
          </p:cNvPr>
          <p:cNvGrpSpPr/>
          <p:nvPr/>
        </p:nvGrpSpPr>
        <p:grpSpPr>
          <a:xfrm>
            <a:off x="395536" y="764703"/>
            <a:ext cx="3865328" cy="5540545"/>
            <a:chOff x="467544" y="836712"/>
            <a:chExt cx="3865328" cy="5540545"/>
          </a:xfrm>
        </p:grpSpPr>
        <p:pic>
          <p:nvPicPr>
            <p:cNvPr id="12290" name="Picture 2" descr="AAA ? : Place de l'échographie clinique au service des urgences – Echo -Urgences">
              <a:extLst>
                <a:ext uri="{FF2B5EF4-FFF2-40B4-BE49-F238E27FC236}">
                  <a16:creationId xmlns:a16="http://schemas.microsoft.com/office/drawing/2014/main" id="{09DB6579-033D-F924-8774-96C5CEFB21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8634"/>
            <a:stretch/>
          </p:blipFill>
          <p:spPr bwMode="auto">
            <a:xfrm>
              <a:off x="701404" y="3500348"/>
              <a:ext cx="3370834" cy="2664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E971CA6-A05D-DC6A-5A5C-E33104729A2E}"/>
                </a:ext>
              </a:extLst>
            </p:cNvPr>
            <p:cNvSpPr txBox="1"/>
            <p:nvPr/>
          </p:nvSpPr>
          <p:spPr>
            <a:xfrm>
              <a:off x="657585" y="980728"/>
              <a:ext cx="35543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Echo doppler abdominale +++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5A08090-CE65-2577-F35A-4E3D56137912}"/>
                </a:ext>
              </a:extLst>
            </p:cNvPr>
            <p:cNvSpPr txBox="1"/>
            <p:nvPr/>
          </p:nvSpPr>
          <p:spPr>
            <a:xfrm>
              <a:off x="701404" y="1454715"/>
              <a:ext cx="3414653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Diagnostic positif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Mesure diamètre </a:t>
              </a:r>
            </a:p>
            <a:p>
              <a:pPr marL="285750" indent="-285750">
                <a:buFontTx/>
                <a:buChar char="-"/>
              </a:pPr>
              <a:endParaRPr lang="fr-FR" sz="1100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Exploration membres inférieurs (anévrisme poplité)</a:t>
              </a:r>
            </a:p>
          </p:txBody>
        </p:sp>
        <p:pic>
          <p:nvPicPr>
            <p:cNvPr id="47" name="Graphique 46" descr="Avertissement avec un remplissage uni">
              <a:extLst>
                <a:ext uri="{FF2B5EF4-FFF2-40B4-BE49-F238E27FC236}">
                  <a16:creationId xmlns:a16="http://schemas.microsoft.com/office/drawing/2014/main" id="{45E7E186-5CB8-1DF8-6ADD-B007E249E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1600" y="2898198"/>
              <a:ext cx="334537" cy="334537"/>
            </a:xfrm>
            <a:prstGeom prst="rect">
              <a:avLst/>
            </a:prstGeom>
          </p:spPr>
        </p:pic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6CA6F85D-094D-C408-48E8-32FF0DB5E723}"/>
                </a:ext>
              </a:extLst>
            </p:cNvPr>
            <p:cNvSpPr/>
            <p:nvPr/>
          </p:nvSpPr>
          <p:spPr>
            <a:xfrm>
              <a:off x="467544" y="836712"/>
              <a:ext cx="3865328" cy="5540545"/>
            </a:xfrm>
            <a:prstGeom prst="roundRect">
              <a:avLst>
                <a:gd name="adj" fmla="val 4303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9E0F29C-F10F-5910-4A7B-30FB7C9E6D6A}"/>
              </a:ext>
            </a:extLst>
          </p:cNvPr>
          <p:cNvGrpSpPr/>
          <p:nvPr/>
        </p:nvGrpSpPr>
        <p:grpSpPr>
          <a:xfrm>
            <a:off x="4396902" y="764705"/>
            <a:ext cx="4351562" cy="4392488"/>
            <a:chOff x="4396902" y="764705"/>
            <a:chExt cx="4351562" cy="439248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5F7C134-83ED-97EC-B6DD-B206C05F6227}"/>
                </a:ext>
              </a:extLst>
            </p:cNvPr>
            <p:cNvGrpSpPr/>
            <p:nvPr/>
          </p:nvGrpSpPr>
          <p:grpSpPr>
            <a:xfrm>
              <a:off x="4396902" y="764705"/>
              <a:ext cx="4351562" cy="4392488"/>
              <a:chOff x="4396902" y="764705"/>
              <a:chExt cx="4351562" cy="4392488"/>
            </a:xfrm>
          </p:grpSpPr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5B00F930-17EE-0043-13BC-60DF1793979C}"/>
                  </a:ext>
                </a:extLst>
              </p:cNvPr>
              <p:cNvGrpSpPr/>
              <p:nvPr/>
            </p:nvGrpSpPr>
            <p:grpSpPr>
              <a:xfrm>
                <a:off x="4955144" y="764705"/>
                <a:ext cx="3793320" cy="4392488"/>
                <a:chOff x="4955144" y="764705"/>
                <a:chExt cx="3793320" cy="4392488"/>
              </a:xfrm>
            </p:grpSpPr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69815397-0563-9D8A-F807-09FB9555F1A2}"/>
                    </a:ext>
                  </a:extLst>
                </p:cNvPr>
                <p:cNvSpPr txBox="1"/>
                <p:nvPr/>
              </p:nvSpPr>
              <p:spPr>
                <a:xfrm>
                  <a:off x="5180718" y="911297"/>
                  <a:ext cx="33847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b="1" dirty="0"/>
                    <a:t>Angioscanner </a:t>
                  </a:r>
                  <a:endParaRPr lang="fr-FR" dirty="0"/>
                </a:p>
              </p:txBody>
            </p:sp>
            <p:pic>
              <p:nvPicPr>
                <p:cNvPr id="12292" name="Picture 4" descr="homme 64 ans douleurs péri-ombilicales et hypogastriques, brutales eva à  9/10, stabilité hémodynamique. apyrexie 3x stent">
                  <a:extLst>
                    <a:ext uri="{FF2B5EF4-FFF2-40B4-BE49-F238E27FC236}">
                      <a16:creationId xmlns:a16="http://schemas.microsoft.com/office/drawing/2014/main" id="{8C5A3804-4AF9-FD5D-0D48-773941FFA7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20072" y="2348880"/>
                  <a:ext cx="3244734" cy="25983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5" name="Rectangle : coins arrondis 54">
                  <a:extLst>
                    <a:ext uri="{FF2B5EF4-FFF2-40B4-BE49-F238E27FC236}">
                      <a16:creationId xmlns:a16="http://schemas.microsoft.com/office/drawing/2014/main" id="{FC4FA87B-6F86-3AC3-ACF4-103542482386}"/>
                    </a:ext>
                  </a:extLst>
                </p:cNvPr>
                <p:cNvSpPr/>
                <p:nvPr/>
              </p:nvSpPr>
              <p:spPr>
                <a:xfrm>
                  <a:off x="4955144" y="764705"/>
                  <a:ext cx="3793320" cy="4392488"/>
                </a:xfrm>
                <a:prstGeom prst="roundRect">
                  <a:avLst>
                    <a:gd name="adj" fmla="val 4822"/>
                  </a:avLst>
                </a:prstGeom>
                <a:noFill/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8" name="Flèche vers la droite 57">
                <a:extLst>
                  <a:ext uri="{FF2B5EF4-FFF2-40B4-BE49-F238E27FC236}">
                    <a16:creationId xmlns:a16="http://schemas.microsoft.com/office/drawing/2014/main" id="{5B7F85E9-5548-C46E-319F-1C4D2104A998}"/>
                  </a:ext>
                </a:extLst>
              </p:cNvPr>
              <p:cNvSpPr/>
              <p:nvPr/>
            </p:nvSpPr>
            <p:spPr>
              <a:xfrm>
                <a:off x="4396902" y="3214909"/>
                <a:ext cx="422203" cy="35227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3E10EE7-EB5B-D9AE-8E93-7DA196D64B32}"/>
                </a:ext>
              </a:extLst>
            </p:cNvPr>
            <p:cNvSpPr txBox="1"/>
            <p:nvPr/>
          </p:nvSpPr>
          <p:spPr>
            <a:xfrm>
              <a:off x="5247939" y="1309170"/>
              <a:ext cx="32447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Mesure diamètre &gt; indication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Bilan extension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Bilan pré opératoire</a:t>
              </a:r>
            </a:p>
          </p:txBody>
        </p:sp>
        <p:cxnSp>
          <p:nvCxnSpPr>
            <p:cNvPr id="12293" name="Connecteur droit 12292">
              <a:extLst>
                <a:ext uri="{FF2B5EF4-FFF2-40B4-BE49-F238E27FC236}">
                  <a16:creationId xmlns:a16="http://schemas.microsoft.com/office/drawing/2014/main" id="{A6CAA423-44D0-319D-441E-34866E11F8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72200" y="3068960"/>
              <a:ext cx="917508" cy="487881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5CCA404-5440-D2F4-C69C-DCB32D8B460C}"/>
              </a:ext>
            </a:extLst>
          </p:cNvPr>
          <p:cNvSpPr/>
          <p:nvPr/>
        </p:nvSpPr>
        <p:spPr>
          <a:xfrm>
            <a:off x="394387" y="680194"/>
            <a:ext cx="3866476" cy="5807531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5D81E71-B12C-3C74-9443-E05E62BCE21C}"/>
              </a:ext>
            </a:extLst>
          </p:cNvPr>
          <p:cNvGrpSpPr/>
          <p:nvPr/>
        </p:nvGrpSpPr>
        <p:grpSpPr>
          <a:xfrm>
            <a:off x="1334624" y="1552753"/>
            <a:ext cx="3561466" cy="4896545"/>
            <a:chOff x="2401487" y="1347115"/>
            <a:chExt cx="3562523" cy="4896545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0E2DA0D-6C77-CE66-070D-2BE7229CEAFB}"/>
                </a:ext>
              </a:extLst>
            </p:cNvPr>
            <p:cNvSpPr/>
            <p:nvPr/>
          </p:nvSpPr>
          <p:spPr>
            <a:xfrm>
              <a:off x="2401487" y="1347115"/>
              <a:ext cx="3562523" cy="4896545"/>
            </a:xfrm>
            <a:prstGeom prst="roundRect">
              <a:avLst>
                <a:gd name="adj" fmla="val 4822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2594A58D-A89B-5CBF-6314-938576ABA35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/>
            <a:srcRect l="31607" t="30273" r="30740" b="13623"/>
            <a:stretch/>
          </p:blipFill>
          <p:spPr bwMode="auto">
            <a:xfrm>
              <a:off x="2638420" y="1575025"/>
              <a:ext cx="3108132" cy="404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FCFC9F8-5C0F-84F3-D4A6-3F4D9E5A5B7F}"/>
                </a:ext>
              </a:extLst>
            </p:cNvPr>
            <p:cNvSpPr txBox="1"/>
            <p:nvPr/>
          </p:nvSpPr>
          <p:spPr>
            <a:xfrm>
              <a:off x="2624318" y="5741102"/>
              <a:ext cx="31222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Reconstructions 3D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68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3D5BA5D9-1690-8C04-A937-409960BAB33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1BB327-B387-5C96-A30E-8E0CFB610AE6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DBF98E70-F2FC-26CB-C0B5-86B8A1E2503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095A440-D9F0-559A-C464-06000ED978E7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2895A-AEFE-BE70-0AC7-6C94B5967C65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FFF41-AEAF-8B28-805F-BF389FD1DC58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B860A3-2C77-696B-16B2-219091B8F44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C6155F-DFD8-2D34-2D06-FB42A385CBA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47E97F-E27C-B944-3C0D-65BD5B964744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3647B1-D822-E631-2727-4A054300040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D1E2A1-ECF6-7855-2C9A-A4CD7525EE62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274664-F89E-DFE4-11FA-935FE0C0410B}"/>
              </a:ext>
            </a:extLst>
          </p:cNvPr>
          <p:cNvSpPr/>
          <p:nvPr/>
        </p:nvSpPr>
        <p:spPr>
          <a:xfrm>
            <a:off x="5825341" y="-12472"/>
            <a:ext cx="84006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Examens paracliniques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03CE49C-B369-9B39-CF69-6493894504F4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049191D-749A-5427-871F-3134F326B68F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44DF024-135E-E1E9-6B25-A3D36E80457F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0EAA9C0-D544-B6D8-C7A6-EAEA5832210B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D066304-6571-BA71-6C6B-7C2E51CAC90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EB7050-A997-EE12-81B3-4F862140D569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0417CD4-7685-2887-6DC2-9D37EA27711F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5CE8944-6675-9B4A-2F70-D8CAC960E0E0}"/>
              </a:ext>
            </a:extLst>
          </p:cNvPr>
          <p:cNvSpPr/>
          <p:nvPr/>
        </p:nvSpPr>
        <p:spPr>
          <a:xfrm>
            <a:off x="6468271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D3D08A5-4BF1-1D18-A856-66ED00BD01B7}"/>
              </a:ext>
            </a:extLst>
          </p:cNvPr>
          <p:cNvSpPr txBox="1"/>
          <p:nvPr/>
        </p:nvSpPr>
        <p:spPr>
          <a:xfrm>
            <a:off x="1291396" y="2859746"/>
            <a:ext cx="4648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morphologie du patient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A902EE68-33BF-369D-7C63-94D043919A1A}"/>
              </a:ext>
            </a:extLst>
          </p:cNvPr>
          <p:cNvGrpSpPr/>
          <p:nvPr/>
        </p:nvGrpSpPr>
        <p:grpSpPr>
          <a:xfrm>
            <a:off x="395536" y="764703"/>
            <a:ext cx="3865328" cy="5540545"/>
            <a:chOff x="467544" y="836712"/>
            <a:chExt cx="3865328" cy="5540545"/>
          </a:xfrm>
        </p:grpSpPr>
        <p:pic>
          <p:nvPicPr>
            <p:cNvPr id="12290" name="Picture 2" descr="AAA ? : Place de l'échographie clinique au service des urgences – Echo -Urgences">
              <a:extLst>
                <a:ext uri="{FF2B5EF4-FFF2-40B4-BE49-F238E27FC236}">
                  <a16:creationId xmlns:a16="http://schemas.microsoft.com/office/drawing/2014/main" id="{09DB6579-033D-F924-8774-96C5CEFB21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8634"/>
            <a:stretch/>
          </p:blipFill>
          <p:spPr bwMode="auto">
            <a:xfrm>
              <a:off x="701404" y="3500348"/>
              <a:ext cx="3370834" cy="2664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E971CA6-A05D-DC6A-5A5C-E33104729A2E}"/>
                </a:ext>
              </a:extLst>
            </p:cNvPr>
            <p:cNvSpPr txBox="1"/>
            <p:nvPr/>
          </p:nvSpPr>
          <p:spPr>
            <a:xfrm>
              <a:off x="657585" y="980728"/>
              <a:ext cx="35543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Echo doppler abdominale +++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5A08090-CE65-2577-F35A-4E3D56137912}"/>
                </a:ext>
              </a:extLst>
            </p:cNvPr>
            <p:cNvSpPr txBox="1"/>
            <p:nvPr/>
          </p:nvSpPr>
          <p:spPr>
            <a:xfrm>
              <a:off x="701404" y="1454715"/>
              <a:ext cx="3414653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Diagnostic positif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Mesure diamètre </a:t>
              </a:r>
            </a:p>
            <a:p>
              <a:pPr marL="285750" indent="-285750">
                <a:buFontTx/>
                <a:buChar char="-"/>
              </a:pPr>
              <a:endParaRPr lang="fr-FR" sz="1100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Exploration membres inférieurs (anévrisme poplité)</a:t>
              </a:r>
            </a:p>
          </p:txBody>
        </p:sp>
        <p:pic>
          <p:nvPicPr>
            <p:cNvPr id="47" name="Graphique 46" descr="Avertissement avec un remplissage uni">
              <a:extLst>
                <a:ext uri="{FF2B5EF4-FFF2-40B4-BE49-F238E27FC236}">
                  <a16:creationId xmlns:a16="http://schemas.microsoft.com/office/drawing/2014/main" id="{45E7E186-5CB8-1DF8-6ADD-B007E249E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1600" y="2898198"/>
              <a:ext cx="334537" cy="334537"/>
            </a:xfrm>
            <a:prstGeom prst="rect">
              <a:avLst/>
            </a:prstGeom>
          </p:spPr>
        </p:pic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6CA6F85D-094D-C408-48E8-32FF0DB5E723}"/>
                </a:ext>
              </a:extLst>
            </p:cNvPr>
            <p:cNvSpPr/>
            <p:nvPr/>
          </p:nvSpPr>
          <p:spPr>
            <a:xfrm>
              <a:off x="467544" y="836712"/>
              <a:ext cx="3865328" cy="5540545"/>
            </a:xfrm>
            <a:prstGeom prst="roundRect">
              <a:avLst>
                <a:gd name="adj" fmla="val 4303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31F5F64-88C9-B264-CE1C-2C3EBD663EDB}"/>
              </a:ext>
            </a:extLst>
          </p:cNvPr>
          <p:cNvGrpSpPr/>
          <p:nvPr/>
        </p:nvGrpSpPr>
        <p:grpSpPr>
          <a:xfrm>
            <a:off x="4716016" y="5415841"/>
            <a:ext cx="4294133" cy="1112815"/>
            <a:chOff x="4716016" y="5415841"/>
            <a:chExt cx="4294133" cy="1112815"/>
          </a:xfrm>
        </p:grpSpPr>
        <p:pic>
          <p:nvPicPr>
            <p:cNvPr id="12296" name="Picture 8" descr="Le cœur : anatomie, fonctions et pathologies cardiaques">
              <a:extLst>
                <a:ext uri="{FF2B5EF4-FFF2-40B4-BE49-F238E27FC236}">
                  <a16:creationId xmlns:a16="http://schemas.microsoft.com/office/drawing/2014/main" id="{DEA33C8A-B5E2-FC0E-446E-C9A88090B2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7730" b="81206" l="36387" r="65649">
                          <a14:foregroundMark x1="40204" y1="36525" x2="38931" y2="50709"/>
                          <a14:foregroundMark x1="38931" y1="50709" x2="38677" y2="39362"/>
                          <a14:foregroundMark x1="36387" y1="46454" x2="39186" y2="58156"/>
                          <a14:foregroundMark x1="46565" y1="78014" x2="52926" y2="76596"/>
                          <a14:foregroundMark x1="47074" y1="79433" x2="52163" y2="79433"/>
                          <a14:foregroundMark x1="47074" y1="81560" x2="51399" y2="81560"/>
                          <a14:foregroundMark x1="64885" y1="35461" x2="64885" y2="32624"/>
                          <a14:foregroundMark x1="43003" y1="20213" x2="44275" y2="20567"/>
                          <a14:foregroundMark x1="48092" y1="19858" x2="49364" y2="18794"/>
                          <a14:foregroundMark x1="52163" y1="17730" x2="54198" y2="180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2" t="12900" r="30884" b="14653"/>
            <a:stretch/>
          </p:blipFill>
          <p:spPr bwMode="auto">
            <a:xfrm rot="449071">
              <a:off x="7954094" y="5415841"/>
              <a:ext cx="727054" cy="1112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8DB05C-0AAE-5496-7A59-5F5B7EC7A7BC}"/>
                </a:ext>
              </a:extLst>
            </p:cNvPr>
            <p:cNvGrpSpPr/>
            <p:nvPr/>
          </p:nvGrpSpPr>
          <p:grpSpPr>
            <a:xfrm>
              <a:off x="4716016" y="5459806"/>
              <a:ext cx="4294133" cy="1014498"/>
              <a:chOff x="4716016" y="5459806"/>
              <a:chExt cx="4294133" cy="1014498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9D7BB9AC-BFDB-66F2-90C2-A5FC6EC99BD2}"/>
                  </a:ext>
                </a:extLst>
              </p:cNvPr>
              <p:cNvSpPr txBox="1"/>
              <p:nvPr/>
            </p:nvSpPr>
            <p:spPr>
              <a:xfrm>
                <a:off x="5527099" y="5517234"/>
                <a:ext cx="178120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Doppler TSA</a:t>
                </a:r>
              </a:p>
              <a:p>
                <a:r>
                  <a:rPr lang="fr-FR" dirty="0"/>
                  <a:t>Echo </a:t>
                </a:r>
                <a:r>
                  <a:rPr lang="fr-FR" dirty="0" err="1"/>
                  <a:t>coeur</a:t>
                </a:r>
                <a:endParaRPr lang="fr-FR" dirty="0"/>
              </a:p>
              <a:p>
                <a:r>
                  <a:rPr lang="fr-FR" dirty="0"/>
                  <a:t>Coronarographie</a:t>
                </a:r>
              </a:p>
            </p:txBody>
          </p:sp>
          <p:pic>
            <p:nvPicPr>
              <p:cNvPr id="59" name="Graphique 58" descr="Ajouter avec un remplissage uni">
                <a:extLst>
                  <a:ext uri="{FF2B5EF4-FFF2-40B4-BE49-F238E27FC236}">
                    <a16:creationId xmlns:a16="http://schemas.microsoft.com/office/drawing/2014/main" id="{C867B3BF-67A7-9F1C-2522-546B291C7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716016" y="5593856"/>
                <a:ext cx="258043" cy="258043"/>
              </a:xfrm>
              <a:prstGeom prst="rect">
                <a:avLst/>
              </a:prstGeom>
            </p:spPr>
          </p:pic>
          <p:sp>
            <p:nvSpPr>
              <p:cNvPr id="61" name="Accolade fermante 60">
                <a:extLst>
                  <a:ext uri="{FF2B5EF4-FFF2-40B4-BE49-F238E27FC236}">
                    <a16:creationId xmlns:a16="http://schemas.microsoft.com/office/drawing/2014/main" id="{B60A20DD-DCB1-C6B5-72DB-C5A204850638}"/>
                  </a:ext>
                </a:extLst>
              </p:cNvPr>
              <p:cNvSpPr/>
              <p:nvPr/>
            </p:nvSpPr>
            <p:spPr>
              <a:xfrm>
                <a:off x="7351385" y="5692113"/>
                <a:ext cx="223337" cy="590208"/>
              </a:xfrm>
              <a:prstGeom prst="rightBrace">
                <a:avLst>
                  <a:gd name="adj1" fmla="val 36815"/>
                  <a:gd name="adj2" fmla="val 51555"/>
                </a:avLst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A66B1554-ED6D-E846-D30A-B561B50F05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39027" y="5692113"/>
                <a:ext cx="977" cy="61313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89" name="Rectangle 12288">
                <a:extLst>
                  <a:ext uri="{FF2B5EF4-FFF2-40B4-BE49-F238E27FC236}">
                    <a16:creationId xmlns:a16="http://schemas.microsoft.com/office/drawing/2014/main" id="{322F7494-EECF-D7FA-B9A4-D266073B5D62}"/>
                  </a:ext>
                </a:extLst>
              </p:cNvPr>
              <p:cNvSpPr/>
              <p:nvPr/>
            </p:nvSpPr>
            <p:spPr>
              <a:xfrm>
                <a:off x="7841140" y="5459806"/>
                <a:ext cx="854140" cy="1014498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211FCC5B-0442-FF48-688E-C62A015FA190}"/>
                  </a:ext>
                </a:extLst>
              </p:cNvPr>
              <p:cNvSpPr txBox="1"/>
              <p:nvPr/>
            </p:nvSpPr>
            <p:spPr>
              <a:xfrm>
                <a:off x="7574722" y="5705362"/>
                <a:ext cx="14354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/>
                  <a:t>Bilan artériopathie</a:t>
                </a:r>
              </a:p>
            </p:txBody>
          </p: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9E0F29C-F10F-5910-4A7B-30FB7C9E6D6A}"/>
              </a:ext>
            </a:extLst>
          </p:cNvPr>
          <p:cNvGrpSpPr/>
          <p:nvPr/>
        </p:nvGrpSpPr>
        <p:grpSpPr>
          <a:xfrm>
            <a:off x="4396902" y="764705"/>
            <a:ext cx="4351562" cy="4392488"/>
            <a:chOff x="4396902" y="764705"/>
            <a:chExt cx="4351562" cy="439248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5F7C134-83ED-97EC-B6DD-B206C05F6227}"/>
                </a:ext>
              </a:extLst>
            </p:cNvPr>
            <p:cNvGrpSpPr/>
            <p:nvPr/>
          </p:nvGrpSpPr>
          <p:grpSpPr>
            <a:xfrm>
              <a:off x="4396902" y="764705"/>
              <a:ext cx="4351562" cy="4392488"/>
              <a:chOff x="4396902" y="764705"/>
              <a:chExt cx="4351562" cy="4392488"/>
            </a:xfrm>
          </p:grpSpPr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5B00F930-17EE-0043-13BC-60DF1793979C}"/>
                  </a:ext>
                </a:extLst>
              </p:cNvPr>
              <p:cNvGrpSpPr/>
              <p:nvPr/>
            </p:nvGrpSpPr>
            <p:grpSpPr>
              <a:xfrm>
                <a:off x="4955144" y="764705"/>
                <a:ext cx="3793320" cy="4392488"/>
                <a:chOff x="4955144" y="764705"/>
                <a:chExt cx="3793320" cy="4392488"/>
              </a:xfrm>
            </p:grpSpPr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69815397-0563-9D8A-F807-09FB9555F1A2}"/>
                    </a:ext>
                  </a:extLst>
                </p:cNvPr>
                <p:cNvSpPr txBox="1"/>
                <p:nvPr/>
              </p:nvSpPr>
              <p:spPr>
                <a:xfrm>
                  <a:off x="5180718" y="911297"/>
                  <a:ext cx="33847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b="1" dirty="0"/>
                    <a:t>Angioscanner </a:t>
                  </a:r>
                  <a:endParaRPr lang="fr-FR" dirty="0"/>
                </a:p>
              </p:txBody>
            </p:sp>
            <p:pic>
              <p:nvPicPr>
                <p:cNvPr id="12292" name="Picture 4" descr="homme 64 ans douleurs péri-ombilicales et hypogastriques, brutales eva à  9/10, stabilité hémodynamique. apyrexie 3x stent">
                  <a:extLst>
                    <a:ext uri="{FF2B5EF4-FFF2-40B4-BE49-F238E27FC236}">
                      <a16:creationId xmlns:a16="http://schemas.microsoft.com/office/drawing/2014/main" id="{8C5A3804-4AF9-FD5D-0D48-773941FFA7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20072" y="2348880"/>
                  <a:ext cx="3244734" cy="25983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5" name="Rectangle : coins arrondis 54">
                  <a:extLst>
                    <a:ext uri="{FF2B5EF4-FFF2-40B4-BE49-F238E27FC236}">
                      <a16:creationId xmlns:a16="http://schemas.microsoft.com/office/drawing/2014/main" id="{FC4FA87B-6F86-3AC3-ACF4-103542482386}"/>
                    </a:ext>
                  </a:extLst>
                </p:cNvPr>
                <p:cNvSpPr/>
                <p:nvPr/>
              </p:nvSpPr>
              <p:spPr>
                <a:xfrm>
                  <a:off x="4955144" y="764705"/>
                  <a:ext cx="3793320" cy="4392488"/>
                </a:xfrm>
                <a:prstGeom prst="roundRect">
                  <a:avLst>
                    <a:gd name="adj" fmla="val 4822"/>
                  </a:avLst>
                </a:prstGeom>
                <a:noFill/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8" name="Flèche vers la droite 57">
                <a:extLst>
                  <a:ext uri="{FF2B5EF4-FFF2-40B4-BE49-F238E27FC236}">
                    <a16:creationId xmlns:a16="http://schemas.microsoft.com/office/drawing/2014/main" id="{5B7F85E9-5548-C46E-319F-1C4D2104A998}"/>
                  </a:ext>
                </a:extLst>
              </p:cNvPr>
              <p:cNvSpPr/>
              <p:nvPr/>
            </p:nvSpPr>
            <p:spPr>
              <a:xfrm>
                <a:off x="4396902" y="3214909"/>
                <a:ext cx="422203" cy="35227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3E10EE7-EB5B-D9AE-8E93-7DA196D64B32}"/>
                </a:ext>
              </a:extLst>
            </p:cNvPr>
            <p:cNvSpPr txBox="1"/>
            <p:nvPr/>
          </p:nvSpPr>
          <p:spPr>
            <a:xfrm>
              <a:off x="5247939" y="1309170"/>
              <a:ext cx="32447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Mesure diamètre &gt; indication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Bilan extension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Bilan pré opératoire</a:t>
              </a:r>
            </a:p>
          </p:txBody>
        </p:sp>
        <p:cxnSp>
          <p:nvCxnSpPr>
            <p:cNvPr id="12293" name="Connecteur droit 12292">
              <a:extLst>
                <a:ext uri="{FF2B5EF4-FFF2-40B4-BE49-F238E27FC236}">
                  <a16:creationId xmlns:a16="http://schemas.microsoft.com/office/drawing/2014/main" id="{A6CAA423-44D0-319D-441E-34866E11F8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72200" y="3068960"/>
              <a:ext cx="917508" cy="487881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079BCE3-BAD7-3019-EE2D-A2B4010683ED}"/>
              </a:ext>
            </a:extLst>
          </p:cNvPr>
          <p:cNvSpPr/>
          <p:nvPr/>
        </p:nvSpPr>
        <p:spPr>
          <a:xfrm>
            <a:off x="394387" y="680194"/>
            <a:ext cx="3866476" cy="5807531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CAE92D-7FA5-70BD-E37C-D2483CEE62AB}"/>
              </a:ext>
            </a:extLst>
          </p:cNvPr>
          <p:cNvSpPr/>
          <p:nvPr/>
        </p:nvSpPr>
        <p:spPr>
          <a:xfrm>
            <a:off x="4348143" y="581990"/>
            <a:ext cx="4575183" cy="4791239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212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3D5BA5D9-1690-8C04-A937-409960BAB33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F1BB327-B387-5C96-A30E-8E0CFB610AE6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Titre 1">
              <a:extLst>
                <a:ext uri="{FF2B5EF4-FFF2-40B4-BE49-F238E27FC236}">
                  <a16:creationId xmlns:a16="http://schemas.microsoft.com/office/drawing/2014/main" id="{DBF98E70-F2FC-26CB-C0B5-86B8A1E2503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095A440-D9F0-559A-C464-06000ED978E7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2895A-AEFE-BE70-0AC7-6C94B5967C65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FFF41-AEAF-8B28-805F-BF389FD1DC58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2B860A3-2C77-696B-16B2-219091B8F44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C6155F-DFD8-2D34-2D06-FB42A385CBA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547E97F-E27C-B944-3C0D-65BD5B964744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3647B1-D822-E631-2727-4A054300040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D1E2A1-ECF6-7855-2C9A-A4CD7525EE62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274664-F89E-DFE4-11FA-935FE0C0410B}"/>
              </a:ext>
            </a:extLst>
          </p:cNvPr>
          <p:cNvSpPr/>
          <p:nvPr/>
        </p:nvSpPr>
        <p:spPr>
          <a:xfrm>
            <a:off x="5825341" y="-12472"/>
            <a:ext cx="840065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Examens paracliniques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D03CE49C-B369-9B39-CF69-6493894504F4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049191D-749A-5427-871F-3134F326B68F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44DF024-135E-E1E9-6B25-A3D36E80457F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0EAA9C0-D544-B6D8-C7A6-EAEA5832210B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D066304-6571-BA71-6C6B-7C2E51CAC90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EEB7050-A997-EE12-81B3-4F862140D569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80417CD4-7685-2887-6DC2-9D37EA27711F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25CE8944-6675-9B4A-2F70-D8CAC960E0E0}"/>
              </a:ext>
            </a:extLst>
          </p:cNvPr>
          <p:cNvSpPr/>
          <p:nvPr/>
        </p:nvSpPr>
        <p:spPr>
          <a:xfrm>
            <a:off x="6468271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D3D08A5-4BF1-1D18-A856-66ED00BD01B7}"/>
              </a:ext>
            </a:extLst>
          </p:cNvPr>
          <p:cNvSpPr txBox="1"/>
          <p:nvPr/>
        </p:nvSpPr>
        <p:spPr>
          <a:xfrm>
            <a:off x="1291396" y="2859746"/>
            <a:ext cx="4648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morphologie du patient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A902EE68-33BF-369D-7C63-94D043919A1A}"/>
              </a:ext>
            </a:extLst>
          </p:cNvPr>
          <p:cNvGrpSpPr/>
          <p:nvPr/>
        </p:nvGrpSpPr>
        <p:grpSpPr>
          <a:xfrm>
            <a:off x="395536" y="764703"/>
            <a:ext cx="3865328" cy="5540545"/>
            <a:chOff x="467544" y="836712"/>
            <a:chExt cx="3865328" cy="5540545"/>
          </a:xfrm>
        </p:grpSpPr>
        <p:pic>
          <p:nvPicPr>
            <p:cNvPr id="12290" name="Picture 2" descr="AAA ? : Place de l'échographie clinique au service des urgences – Echo -Urgences">
              <a:extLst>
                <a:ext uri="{FF2B5EF4-FFF2-40B4-BE49-F238E27FC236}">
                  <a16:creationId xmlns:a16="http://schemas.microsoft.com/office/drawing/2014/main" id="{09DB6579-033D-F924-8774-96C5CEFB21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 r="8634"/>
            <a:stretch/>
          </p:blipFill>
          <p:spPr bwMode="auto">
            <a:xfrm>
              <a:off x="701404" y="3500348"/>
              <a:ext cx="3370834" cy="2664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8E971CA6-A05D-DC6A-5A5C-E33104729A2E}"/>
                </a:ext>
              </a:extLst>
            </p:cNvPr>
            <p:cNvSpPr txBox="1"/>
            <p:nvPr/>
          </p:nvSpPr>
          <p:spPr>
            <a:xfrm>
              <a:off x="657585" y="980728"/>
              <a:ext cx="35543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/>
                <a:t>Echo doppler abdominale +++ 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A5A08090-CE65-2577-F35A-4E3D56137912}"/>
                </a:ext>
              </a:extLst>
            </p:cNvPr>
            <p:cNvSpPr txBox="1"/>
            <p:nvPr/>
          </p:nvSpPr>
          <p:spPr>
            <a:xfrm>
              <a:off x="701404" y="1454715"/>
              <a:ext cx="3414653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Diagnostic positif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Mesure diamètre </a:t>
              </a:r>
            </a:p>
            <a:p>
              <a:pPr marL="285750" indent="-285750">
                <a:buFontTx/>
                <a:buChar char="-"/>
              </a:pPr>
              <a:endParaRPr lang="fr-FR" sz="1100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Exploration membres inférieurs (anévrisme poplité)</a:t>
              </a:r>
            </a:p>
          </p:txBody>
        </p:sp>
        <p:pic>
          <p:nvPicPr>
            <p:cNvPr id="47" name="Graphique 46" descr="Avertissement avec un remplissage uni">
              <a:extLst>
                <a:ext uri="{FF2B5EF4-FFF2-40B4-BE49-F238E27FC236}">
                  <a16:creationId xmlns:a16="http://schemas.microsoft.com/office/drawing/2014/main" id="{45E7E186-5CB8-1DF8-6ADD-B007E249E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1600" y="2898198"/>
              <a:ext cx="334537" cy="334537"/>
            </a:xfrm>
            <a:prstGeom prst="rect">
              <a:avLst/>
            </a:prstGeom>
          </p:spPr>
        </p:pic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6CA6F85D-094D-C408-48E8-32FF0DB5E723}"/>
                </a:ext>
              </a:extLst>
            </p:cNvPr>
            <p:cNvSpPr/>
            <p:nvPr/>
          </p:nvSpPr>
          <p:spPr>
            <a:xfrm>
              <a:off x="467544" y="836712"/>
              <a:ext cx="3865328" cy="5540545"/>
            </a:xfrm>
            <a:prstGeom prst="roundRect">
              <a:avLst>
                <a:gd name="adj" fmla="val 4303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31F5F64-88C9-B264-CE1C-2C3EBD663EDB}"/>
              </a:ext>
            </a:extLst>
          </p:cNvPr>
          <p:cNvGrpSpPr/>
          <p:nvPr/>
        </p:nvGrpSpPr>
        <p:grpSpPr>
          <a:xfrm>
            <a:off x="4716016" y="5415841"/>
            <a:ext cx="4294133" cy="1112815"/>
            <a:chOff x="4716016" y="5415841"/>
            <a:chExt cx="4294133" cy="1112815"/>
          </a:xfrm>
        </p:grpSpPr>
        <p:pic>
          <p:nvPicPr>
            <p:cNvPr id="12296" name="Picture 8" descr="Le cœur : anatomie, fonctions et pathologies cardiaques">
              <a:extLst>
                <a:ext uri="{FF2B5EF4-FFF2-40B4-BE49-F238E27FC236}">
                  <a16:creationId xmlns:a16="http://schemas.microsoft.com/office/drawing/2014/main" id="{DEA33C8A-B5E2-FC0E-446E-C9A88090B2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7730" b="81206" l="36387" r="65649">
                          <a14:foregroundMark x1="40204" y1="36525" x2="38931" y2="50709"/>
                          <a14:foregroundMark x1="38931" y1="50709" x2="38677" y2="39362"/>
                          <a14:foregroundMark x1="36387" y1="46454" x2="39186" y2="58156"/>
                          <a14:foregroundMark x1="46565" y1="78014" x2="52926" y2="76596"/>
                          <a14:foregroundMark x1="47074" y1="79433" x2="52163" y2="79433"/>
                          <a14:foregroundMark x1="47074" y1="81560" x2="51399" y2="81560"/>
                          <a14:foregroundMark x1="64885" y1="35461" x2="64885" y2="32624"/>
                          <a14:foregroundMark x1="43003" y1="20213" x2="44275" y2="20567"/>
                          <a14:foregroundMark x1="48092" y1="19858" x2="49364" y2="18794"/>
                          <a14:foregroundMark x1="52163" y1="17730" x2="54198" y2="180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52" t="12900" r="30884" b="14653"/>
            <a:stretch/>
          </p:blipFill>
          <p:spPr bwMode="auto">
            <a:xfrm rot="449071">
              <a:off x="7954094" y="5415841"/>
              <a:ext cx="727054" cy="1112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8DB05C-0AAE-5496-7A59-5F5B7EC7A7BC}"/>
                </a:ext>
              </a:extLst>
            </p:cNvPr>
            <p:cNvGrpSpPr/>
            <p:nvPr/>
          </p:nvGrpSpPr>
          <p:grpSpPr>
            <a:xfrm>
              <a:off x="4716016" y="5459806"/>
              <a:ext cx="4294133" cy="1014498"/>
              <a:chOff x="4716016" y="5459806"/>
              <a:chExt cx="4294133" cy="1014498"/>
            </a:xfrm>
          </p:grpSpPr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9D7BB9AC-BFDB-66F2-90C2-A5FC6EC99BD2}"/>
                  </a:ext>
                </a:extLst>
              </p:cNvPr>
              <p:cNvSpPr txBox="1"/>
              <p:nvPr/>
            </p:nvSpPr>
            <p:spPr>
              <a:xfrm>
                <a:off x="5527099" y="5517234"/>
                <a:ext cx="178120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Doppler TSA</a:t>
                </a:r>
              </a:p>
              <a:p>
                <a:r>
                  <a:rPr lang="fr-FR" dirty="0"/>
                  <a:t>Echo </a:t>
                </a:r>
                <a:r>
                  <a:rPr lang="fr-FR" dirty="0" err="1"/>
                  <a:t>coeur</a:t>
                </a:r>
                <a:endParaRPr lang="fr-FR" dirty="0"/>
              </a:p>
              <a:p>
                <a:r>
                  <a:rPr lang="fr-FR" dirty="0"/>
                  <a:t>Coronarographie</a:t>
                </a:r>
              </a:p>
            </p:txBody>
          </p:sp>
          <p:pic>
            <p:nvPicPr>
              <p:cNvPr id="59" name="Graphique 58" descr="Ajouter avec un remplissage uni">
                <a:extLst>
                  <a:ext uri="{FF2B5EF4-FFF2-40B4-BE49-F238E27FC236}">
                    <a16:creationId xmlns:a16="http://schemas.microsoft.com/office/drawing/2014/main" id="{C867B3BF-67A7-9F1C-2522-546B291C7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716016" y="5593856"/>
                <a:ext cx="258043" cy="258043"/>
              </a:xfrm>
              <a:prstGeom prst="rect">
                <a:avLst/>
              </a:prstGeom>
            </p:spPr>
          </p:pic>
          <p:sp>
            <p:nvSpPr>
              <p:cNvPr id="61" name="Accolade fermante 60">
                <a:extLst>
                  <a:ext uri="{FF2B5EF4-FFF2-40B4-BE49-F238E27FC236}">
                    <a16:creationId xmlns:a16="http://schemas.microsoft.com/office/drawing/2014/main" id="{B60A20DD-DCB1-C6B5-72DB-C5A204850638}"/>
                  </a:ext>
                </a:extLst>
              </p:cNvPr>
              <p:cNvSpPr/>
              <p:nvPr/>
            </p:nvSpPr>
            <p:spPr>
              <a:xfrm>
                <a:off x="7351385" y="5692113"/>
                <a:ext cx="223337" cy="590208"/>
              </a:xfrm>
              <a:prstGeom prst="rightBrace">
                <a:avLst>
                  <a:gd name="adj1" fmla="val 36815"/>
                  <a:gd name="adj2" fmla="val 51555"/>
                </a:avLst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A66B1554-ED6D-E846-D30A-B561B50F05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39027" y="5692113"/>
                <a:ext cx="977" cy="61313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89" name="Rectangle 12288">
                <a:extLst>
                  <a:ext uri="{FF2B5EF4-FFF2-40B4-BE49-F238E27FC236}">
                    <a16:creationId xmlns:a16="http://schemas.microsoft.com/office/drawing/2014/main" id="{322F7494-EECF-D7FA-B9A4-D266073B5D62}"/>
                  </a:ext>
                </a:extLst>
              </p:cNvPr>
              <p:cNvSpPr/>
              <p:nvPr/>
            </p:nvSpPr>
            <p:spPr>
              <a:xfrm>
                <a:off x="7841140" y="5459806"/>
                <a:ext cx="854140" cy="1014498"/>
              </a:xfrm>
              <a:prstGeom prst="rect">
                <a:avLst/>
              </a:prstGeom>
              <a:solidFill>
                <a:srgbClr val="FFFFFF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211FCC5B-0442-FF48-688E-C62A015FA190}"/>
                  </a:ext>
                </a:extLst>
              </p:cNvPr>
              <p:cNvSpPr txBox="1"/>
              <p:nvPr/>
            </p:nvSpPr>
            <p:spPr>
              <a:xfrm>
                <a:off x="7574722" y="5705362"/>
                <a:ext cx="143542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dirty="0"/>
                  <a:t>Bilan artériopathie</a:t>
                </a:r>
              </a:p>
            </p:txBody>
          </p: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9E0F29C-F10F-5910-4A7B-30FB7C9E6D6A}"/>
              </a:ext>
            </a:extLst>
          </p:cNvPr>
          <p:cNvGrpSpPr/>
          <p:nvPr/>
        </p:nvGrpSpPr>
        <p:grpSpPr>
          <a:xfrm>
            <a:off x="4396902" y="764705"/>
            <a:ext cx="4351562" cy="4392488"/>
            <a:chOff x="4396902" y="764705"/>
            <a:chExt cx="4351562" cy="4392488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55F7C134-83ED-97EC-B6DD-B206C05F6227}"/>
                </a:ext>
              </a:extLst>
            </p:cNvPr>
            <p:cNvGrpSpPr/>
            <p:nvPr/>
          </p:nvGrpSpPr>
          <p:grpSpPr>
            <a:xfrm>
              <a:off x="4396902" y="764705"/>
              <a:ext cx="4351562" cy="4392488"/>
              <a:chOff x="4396902" y="764705"/>
              <a:chExt cx="4351562" cy="4392488"/>
            </a:xfrm>
          </p:grpSpPr>
          <p:grpSp>
            <p:nvGrpSpPr>
              <p:cNvPr id="57" name="Groupe 56">
                <a:extLst>
                  <a:ext uri="{FF2B5EF4-FFF2-40B4-BE49-F238E27FC236}">
                    <a16:creationId xmlns:a16="http://schemas.microsoft.com/office/drawing/2014/main" id="{5B00F930-17EE-0043-13BC-60DF1793979C}"/>
                  </a:ext>
                </a:extLst>
              </p:cNvPr>
              <p:cNvGrpSpPr/>
              <p:nvPr/>
            </p:nvGrpSpPr>
            <p:grpSpPr>
              <a:xfrm>
                <a:off x="4955144" y="764705"/>
                <a:ext cx="3793320" cy="4392488"/>
                <a:chOff x="4955144" y="764705"/>
                <a:chExt cx="3793320" cy="4392488"/>
              </a:xfrm>
            </p:grpSpPr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69815397-0563-9D8A-F807-09FB9555F1A2}"/>
                    </a:ext>
                  </a:extLst>
                </p:cNvPr>
                <p:cNvSpPr txBox="1"/>
                <p:nvPr/>
              </p:nvSpPr>
              <p:spPr>
                <a:xfrm>
                  <a:off x="5180718" y="911297"/>
                  <a:ext cx="338479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b="1" dirty="0"/>
                    <a:t>Angioscanner </a:t>
                  </a:r>
                  <a:endParaRPr lang="fr-FR" dirty="0"/>
                </a:p>
              </p:txBody>
            </p:sp>
            <p:pic>
              <p:nvPicPr>
                <p:cNvPr id="12292" name="Picture 4" descr="homme 64 ans douleurs péri-ombilicales et hypogastriques, brutales eva à  9/10, stabilité hémodynamique. apyrexie 3x stent">
                  <a:extLst>
                    <a:ext uri="{FF2B5EF4-FFF2-40B4-BE49-F238E27FC236}">
                      <a16:creationId xmlns:a16="http://schemas.microsoft.com/office/drawing/2014/main" id="{8C5A3804-4AF9-FD5D-0D48-773941FFA7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20072" y="2348880"/>
                  <a:ext cx="3244734" cy="25983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5" name="Rectangle : coins arrondis 54">
                  <a:extLst>
                    <a:ext uri="{FF2B5EF4-FFF2-40B4-BE49-F238E27FC236}">
                      <a16:creationId xmlns:a16="http://schemas.microsoft.com/office/drawing/2014/main" id="{FC4FA87B-6F86-3AC3-ACF4-103542482386}"/>
                    </a:ext>
                  </a:extLst>
                </p:cNvPr>
                <p:cNvSpPr/>
                <p:nvPr/>
              </p:nvSpPr>
              <p:spPr>
                <a:xfrm>
                  <a:off x="4955144" y="764705"/>
                  <a:ext cx="3793320" cy="4392488"/>
                </a:xfrm>
                <a:prstGeom prst="roundRect">
                  <a:avLst>
                    <a:gd name="adj" fmla="val 4822"/>
                  </a:avLst>
                </a:prstGeom>
                <a:noFill/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8" name="Flèche vers la droite 57">
                <a:extLst>
                  <a:ext uri="{FF2B5EF4-FFF2-40B4-BE49-F238E27FC236}">
                    <a16:creationId xmlns:a16="http://schemas.microsoft.com/office/drawing/2014/main" id="{5B7F85E9-5548-C46E-319F-1C4D2104A998}"/>
                  </a:ext>
                </a:extLst>
              </p:cNvPr>
              <p:cNvSpPr/>
              <p:nvPr/>
            </p:nvSpPr>
            <p:spPr>
              <a:xfrm>
                <a:off x="4396902" y="3214909"/>
                <a:ext cx="422203" cy="352279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3E10EE7-EB5B-D9AE-8E93-7DA196D64B32}"/>
                </a:ext>
              </a:extLst>
            </p:cNvPr>
            <p:cNvSpPr txBox="1"/>
            <p:nvPr/>
          </p:nvSpPr>
          <p:spPr>
            <a:xfrm>
              <a:off x="5247939" y="1309170"/>
              <a:ext cx="32447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fr-FR" dirty="0"/>
                <a:t>Mesure diamètre &gt; indication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Bilan extension</a:t>
              </a:r>
            </a:p>
            <a:p>
              <a:pPr marL="285750" indent="-285750">
                <a:buFontTx/>
                <a:buChar char="-"/>
              </a:pPr>
              <a:r>
                <a:rPr lang="fr-FR" dirty="0"/>
                <a:t>Bilan pré opératoire</a:t>
              </a:r>
            </a:p>
          </p:txBody>
        </p:sp>
        <p:cxnSp>
          <p:nvCxnSpPr>
            <p:cNvPr id="12293" name="Connecteur droit 12292">
              <a:extLst>
                <a:ext uri="{FF2B5EF4-FFF2-40B4-BE49-F238E27FC236}">
                  <a16:creationId xmlns:a16="http://schemas.microsoft.com/office/drawing/2014/main" id="{A6CAA423-44D0-319D-441E-34866E11F8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72200" y="3068960"/>
              <a:ext cx="917508" cy="487881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079BCE3-BAD7-3019-EE2D-A2B4010683ED}"/>
              </a:ext>
            </a:extLst>
          </p:cNvPr>
          <p:cNvSpPr/>
          <p:nvPr/>
        </p:nvSpPr>
        <p:spPr>
          <a:xfrm>
            <a:off x="394387" y="680194"/>
            <a:ext cx="3866476" cy="5807531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CAE92D-7FA5-70BD-E37C-D2483CEE62AB}"/>
              </a:ext>
            </a:extLst>
          </p:cNvPr>
          <p:cNvSpPr/>
          <p:nvPr/>
        </p:nvSpPr>
        <p:spPr>
          <a:xfrm>
            <a:off x="4348143" y="581990"/>
            <a:ext cx="4575183" cy="4791239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F74B02-01A8-A291-BAAE-45746D8B2E2E}"/>
              </a:ext>
            </a:extLst>
          </p:cNvPr>
          <p:cNvSpPr/>
          <p:nvPr/>
        </p:nvSpPr>
        <p:spPr>
          <a:xfrm>
            <a:off x="1825600" y="1570746"/>
            <a:ext cx="5357372" cy="3054755"/>
          </a:xfrm>
          <a:prstGeom prst="roundRect">
            <a:avLst>
              <a:gd name="adj" fmla="val 847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82EE27-D1B2-0148-8659-2C756432CFD5}"/>
              </a:ext>
            </a:extLst>
          </p:cNvPr>
          <p:cNvSpPr txBox="1"/>
          <p:nvPr/>
        </p:nvSpPr>
        <p:spPr>
          <a:xfrm>
            <a:off x="1683887" y="1847805"/>
            <a:ext cx="338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err="1"/>
              <a:t>AngioIRM</a:t>
            </a:r>
            <a:r>
              <a:rPr lang="fr-FR" b="1" u="sng" dirty="0"/>
              <a:t> </a:t>
            </a:r>
            <a:endParaRPr lang="fr-FR" u="sng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95A724-91C9-5B75-132F-78332BCD7426}"/>
              </a:ext>
            </a:extLst>
          </p:cNvPr>
          <p:cNvSpPr txBox="1"/>
          <p:nvPr/>
        </p:nvSpPr>
        <p:spPr>
          <a:xfrm>
            <a:off x="2520270" y="2268430"/>
            <a:ext cx="2820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Contre indication angioTDM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D20299F-321B-5D5A-751B-9FE2E6CB0B4F}"/>
              </a:ext>
            </a:extLst>
          </p:cNvPr>
          <p:cNvSpPr txBox="1"/>
          <p:nvPr/>
        </p:nvSpPr>
        <p:spPr>
          <a:xfrm>
            <a:off x="1849129" y="3068960"/>
            <a:ext cx="338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/>
              <a:t>Artériographie</a:t>
            </a:r>
            <a:endParaRPr lang="fr-FR" u="sng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465182-A2E1-21D1-1AC8-704F3FB23575}"/>
              </a:ext>
            </a:extLst>
          </p:cNvPr>
          <p:cNvSpPr txBox="1"/>
          <p:nvPr/>
        </p:nvSpPr>
        <p:spPr>
          <a:xfrm>
            <a:off x="2460635" y="3554153"/>
            <a:ext cx="3230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Aucune place </a:t>
            </a:r>
            <a:r>
              <a:rPr lang="fr-FR" dirty="0"/>
              <a:t>dans le bilan diagnostic ou pré thérapeutique</a:t>
            </a:r>
          </a:p>
        </p:txBody>
      </p:sp>
      <p:pic>
        <p:nvPicPr>
          <p:cNvPr id="1026" name="Picture 2" descr="Angiographie et angio-IRM – Découvrez Radiologie Amane">
            <a:extLst>
              <a:ext uri="{FF2B5EF4-FFF2-40B4-BE49-F238E27FC236}">
                <a16:creationId xmlns:a16="http://schemas.microsoft.com/office/drawing/2014/main" id="{AC3F8E35-2EB8-F50B-8433-A3AEBC038F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0" t="40181" r="1067" b="10144"/>
          <a:stretch/>
        </p:blipFill>
        <p:spPr bwMode="auto">
          <a:xfrm>
            <a:off x="5457067" y="1750800"/>
            <a:ext cx="1525323" cy="195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248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65CFF57-2F3C-4D7C-22B1-81C3E227EDAB}"/>
              </a:ext>
            </a:extLst>
          </p:cNvPr>
          <p:cNvSpPr txBox="1"/>
          <p:nvPr/>
        </p:nvSpPr>
        <p:spPr>
          <a:xfrm>
            <a:off x="895751" y="1014924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Aucun </a:t>
            </a:r>
            <a:r>
              <a:rPr lang="fr-FR" sz="2400" b="1" dirty="0" err="1">
                <a:solidFill>
                  <a:srgbClr val="C00000"/>
                </a:solidFill>
              </a:rPr>
              <a:t>ttt</a:t>
            </a:r>
            <a:r>
              <a:rPr lang="fr-FR" sz="2400" b="1" dirty="0">
                <a:solidFill>
                  <a:srgbClr val="C00000"/>
                </a:solidFill>
              </a:rPr>
              <a:t> médical curatif !</a:t>
            </a:r>
            <a:r>
              <a:rPr lang="fr-FR" dirty="0"/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7A18674-F7D8-3464-7B9A-8D1FD97F516B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B152B1E-C281-7CCA-6ECC-BECFF1A81AB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Titre 1">
              <a:extLst>
                <a:ext uri="{FF2B5EF4-FFF2-40B4-BE49-F238E27FC236}">
                  <a16:creationId xmlns:a16="http://schemas.microsoft.com/office/drawing/2014/main" id="{AA91A947-7586-A3DB-8AE1-40B61D19E5D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5F703D4-1797-236B-9D0D-0FC37903F6EF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F8454F-CBB6-66C2-5934-A4255AC11994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67573B-649D-4816-3BCD-2D54893E36F7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AB4B0F-D67F-4A9D-2153-BE3C9638BAD4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C03455-3BBF-5DFE-62A1-3456B3E8BB2E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FD2DEB8-EC2A-F207-326E-EA20FF034748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2380503-6C43-09D1-AC81-2E10552764D0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D5B5CED-06E7-581F-4239-0EA028D152D5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C8754E1-4AB6-CBD9-EB6B-D2A3D83DC03B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DF4AE3-B87F-0715-464E-0DBE7983B36A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A37ADE3-5CA8-919E-428C-1B4669576C8A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C732C6-8390-21D7-42EA-0C592B135026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Médical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780F6B-DEEC-9768-070A-1DA2EBE4D56F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Chirurgie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4FF127-DC06-F713-CC9A-4C335B2B8B45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016E34D2-0DC0-8ABB-F5D7-BC7ECE6BB79B}"/>
              </a:ext>
            </a:extLst>
          </p:cNvPr>
          <p:cNvSpPr/>
          <p:nvPr/>
        </p:nvSpPr>
        <p:spPr>
          <a:xfrm>
            <a:off x="7164288" y="328657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6AC135B-F158-8295-67D7-CE8FC055D101}"/>
              </a:ext>
            </a:extLst>
          </p:cNvPr>
          <p:cNvGrpSpPr/>
          <p:nvPr/>
        </p:nvGrpSpPr>
        <p:grpSpPr>
          <a:xfrm>
            <a:off x="1074207" y="692696"/>
            <a:ext cx="7242209" cy="3316209"/>
            <a:chOff x="1074207" y="692696"/>
            <a:chExt cx="7242209" cy="3316209"/>
          </a:xfrm>
        </p:grpSpPr>
        <p:grpSp>
          <p:nvGrpSpPr>
            <p:cNvPr id="140" name="Groupe 139">
              <a:extLst>
                <a:ext uri="{FF2B5EF4-FFF2-40B4-BE49-F238E27FC236}">
                  <a16:creationId xmlns:a16="http://schemas.microsoft.com/office/drawing/2014/main" id="{A701E0EB-BEA5-B915-7CCA-E19C043A1B21}"/>
                </a:ext>
              </a:extLst>
            </p:cNvPr>
            <p:cNvGrpSpPr/>
            <p:nvPr/>
          </p:nvGrpSpPr>
          <p:grpSpPr>
            <a:xfrm>
              <a:off x="4037336" y="692696"/>
              <a:ext cx="4279080" cy="3316209"/>
              <a:chOff x="4037336" y="692696"/>
              <a:chExt cx="4279080" cy="3316209"/>
            </a:xfrm>
          </p:grpSpPr>
          <p:grpSp>
            <p:nvGrpSpPr>
              <p:cNvPr id="126" name="Groupe 125">
                <a:extLst>
                  <a:ext uri="{FF2B5EF4-FFF2-40B4-BE49-F238E27FC236}">
                    <a16:creationId xmlns:a16="http://schemas.microsoft.com/office/drawing/2014/main" id="{CF2F41A8-D621-FDB1-2F5D-3B69E7663E6B}"/>
                  </a:ext>
                </a:extLst>
              </p:cNvPr>
              <p:cNvGrpSpPr/>
              <p:nvPr/>
            </p:nvGrpSpPr>
            <p:grpSpPr>
              <a:xfrm>
                <a:off x="4037336" y="692696"/>
                <a:ext cx="4279080" cy="3316209"/>
                <a:chOff x="273342" y="1997955"/>
                <a:chExt cx="4773631" cy="3751869"/>
              </a:xfrm>
            </p:grpSpPr>
            <p:grpSp>
              <p:nvGrpSpPr>
                <p:cNvPr id="93" name="Groupe 92">
                  <a:extLst>
                    <a:ext uri="{FF2B5EF4-FFF2-40B4-BE49-F238E27FC236}">
                      <a16:creationId xmlns:a16="http://schemas.microsoft.com/office/drawing/2014/main" id="{C756A1D3-DD63-519B-B689-472B941064D8}"/>
                    </a:ext>
                  </a:extLst>
                </p:cNvPr>
                <p:cNvGrpSpPr/>
                <p:nvPr/>
              </p:nvGrpSpPr>
              <p:grpSpPr>
                <a:xfrm>
                  <a:off x="273342" y="1997955"/>
                  <a:ext cx="4773631" cy="3751869"/>
                  <a:chOff x="273342" y="1997955"/>
                  <a:chExt cx="4773631" cy="3751869"/>
                </a:xfrm>
              </p:grpSpPr>
              <p:pic>
                <p:nvPicPr>
                  <p:cNvPr id="53" name="Image 52">
                    <a:extLst>
                      <a:ext uri="{FF2B5EF4-FFF2-40B4-BE49-F238E27FC236}">
                        <a16:creationId xmlns:a16="http://schemas.microsoft.com/office/drawing/2014/main" id="{086BB615-E5E2-6C3C-A925-933D87D6AF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98771" y="1997955"/>
                    <a:ext cx="4561261" cy="3542911"/>
                  </a:xfrm>
                  <a:prstGeom prst="rect">
                    <a:avLst/>
                  </a:prstGeom>
                </p:spPr>
              </p:pic>
              <p:sp>
                <p:nvSpPr>
                  <p:cNvPr id="56" name="Rectangle : coins arrondis 55">
                    <a:extLst>
                      <a:ext uri="{FF2B5EF4-FFF2-40B4-BE49-F238E27FC236}">
                        <a16:creationId xmlns:a16="http://schemas.microsoft.com/office/drawing/2014/main" id="{D91D0252-5E99-91AD-AE2B-230D19453B37}"/>
                      </a:ext>
                    </a:extLst>
                  </p:cNvPr>
                  <p:cNvSpPr/>
                  <p:nvPr/>
                </p:nvSpPr>
                <p:spPr>
                  <a:xfrm>
                    <a:off x="467544" y="4005064"/>
                    <a:ext cx="1296144" cy="1476396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57" name="Rectangle : coins arrondis 56">
                    <a:extLst>
                      <a:ext uri="{FF2B5EF4-FFF2-40B4-BE49-F238E27FC236}">
                        <a16:creationId xmlns:a16="http://schemas.microsoft.com/office/drawing/2014/main" id="{BCA10379-9CC0-CBC0-DEAF-0118F09295A1}"/>
                      </a:ext>
                    </a:extLst>
                  </p:cNvPr>
                  <p:cNvSpPr/>
                  <p:nvPr/>
                </p:nvSpPr>
                <p:spPr>
                  <a:xfrm>
                    <a:off x="554802" y="5388466"/>
                    <a:ext cx="1663673" cy="152400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8" name="Rectangle : coins arrondis 57">
                    <a:extLst>
                      <a:ext uri="{FF2B5EF4-FFF2-40B4-BE49-F238E27FC236}">
                        <a16:creationId xmlns:a16="http://schemas.microsoft.com/office/drawing/2014/main" id="{235B01C0-EC9F-C946-B63B-80AB34AABF3B}"/>
                      </a:ext>
                    </a:extLst>
                  </p:cNvPr>
                  <p:cNvSpPr/>
                  <p:nvPr/>
                </p:nvSpPr>
                <p:spPr>
                  <a:xfrm>
                    <a:off x="1691680" y="5127807"/>
                    <a:ext cx="506187" cy="152400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9" name="Rectangle : coins arrondis 58">
                    <a:extLst>
                      <a:ext uri="{FF2B5EF4-FFF2-40B4-BE49-F238E27FC236}">
                        <a16:creationId xmlns:a16="http://schemas.microsoft.com/office/drawing/2014/main" id="{CA7F21E3-2323-9E76-A424-B5769C6A242C}"/>
                      </a:ext>
                    </a:extLst>
                  </p:cNvPr>
                  <p:cNvSpPr/>
                  <p:nvPr/>
                </p:nvSpPr>
                <p:spPr>
                  <a:xfrm>
                    <a:off x="1438586" y="4743262"/>
                    <a:ext cx="506187" cy="375784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0" name="Rectangle : coins arrondis 59">
                    <a:extLst>
                      <a:ext uri="{FF2B5EF4-FFF2-40B4-BE49-F238E27FC236}">
                        <a16:creationId xmlns:a16="http://schemas.microsoft.com/office/drawing/2014/main" id="{87615C84-50E5-43E7-7A16-EAD841D12F1E}"/>
                      </a:ext>
                    </a:extLst>
                  </p:cNvPr>
                  <p:cNvSpPr/>
                  <p:nvPr/>
                </p:nvSpPr>
                <p:spPr>
                  <a:xfrm>
                    <a:off x="1706683" y="5012682"/>
                    <a:ext cx="506187" cy="375784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1" name="Rectangle : coins arrondis 60">
                    <a:extLst>
                      <a:ext uri="{FF2B5EF4-FFF2-40B4-BE49-F238E27FC236}">
                        <a16:creationId xmlns:a16="http://schemas.microsoft.com/office/drawing/2014/main" id="{1EC15988-1D1B-9307-C4A7-F38220E88246}"/>
                      </a:ext>
                    </a:extLst>
                  </p:cNvPr>
                  <p:cNvSpPr/>
                  <p:nvPr/>
                </p:nvSpPr>
                <p:spPr>
                  <a:xfrm>
                    <a:off x="1454424" y="4802238"/>
                    <a:ext cx="506187" cy="375784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2" name="Rectangle : coins arrondis 61">
                    <a:extLst>
                      <a:ext uri="{FF2B5EF4-FFF2-40B4-BE49-F238E27FC236}">
                        <a16:creationId xmlns:a16="http://schemas.microsoft.com/office/drawing/2014/main" id="{9DAAB940-BC26-EBA6-DB18-FCD9125E4D61}"/>
                      </a:ext>
                    </a:extLst>
                  </p:cNvPr>
                  <p:cNvSpPr/>
                  <p:nvPr/>
                </p:nvSpPr>
                <p:spPr>
                  <a:xfrm>
                    <a:off x="467544" y="3961794"/>
                    <a:ext cx="1296144" cy="375784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3" name="Rectangle : coins arrondis 62">
                    <a:extLst>
                      <a:ext uri="{FF2B5EF4-FFF2-40B4-BE49-F238E27FC236}">
                        <a16:creationId xmlns:a16="http://schemas.microsoft.com/office/drawing/2014/main" id="{F935BBC5-35A5-F899-231B-91F3B31DADE8}"/>
                      </a:ext>
                    </a:extLst>
                  </p:cNvPr>
                  <p:cNvSpPr/>
                  <p:nvPr/>
                </p:nvSpPr>
                <p:spPr>
                  <a:xfrm>
                    <a:off x="535032" y="3986320"/>
                    <a:ext cx="1296144" cy="187892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4" name="Rectangle : coins arrondis 63">
                    <a:extLst>
                      <a:ext uri="{FF2B5EF4-FFF2-40B4-BE49-F238E27FC236}">
                        <a16:creationId xmlns:a16="http://schemas.microsoft.com/office/drawing/2014/main" id="{3BB17FE2-A80D-5832-B175-AB083C734D75}"/>
                      </a:ext>
                    </a:extLst>
                  </p:cNvPr>
                  <p:cNvSpPr/>
                  <p:nvPr/>
                </p:nvSpPr>
                <p:spPr>
                  <a:xfrm>
                    <a:off x="3184748" y="4946992"/>
                    <a:ext cx="816476" cy="593873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5" name="Rectangle : coins arrondis 64">
                    <a:extLst>
                      <a:ext uri="{FF2B5EF4-FFF2-40B4-BE49-F238E27FC236}">
                        <a16:creationId xmlns:a16="http://schemas.microsoft.com/office/drawing/2014/main" id="{F4409C2E-826B-DA44-0B0A-995FD5A5E2C9}"/>
                      </a:ext>
                    </a:extLst>
                  </p:cNvPr>
                  <p:cNvSpPr/>
                  <p:nvPr/>
                </p:nvSpPr>
                <p:spPr>
                  <a:xfrm>
                    <a:off x="3896474" y="5009113"/>
                    <a:ext cx="816476" cy="531751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6" name="Rectangle : coins arrondis 65">
                    <a:extLst>
                      <a:ext uri="{FF2B5EF4-FFF2-40B4-BE49-F238E27FC236}">
                        <a16:creationId xmlns:a16="http://schemas.microsoft.com/office/drawing/2014/main" id="{04D7CCC5-571E-F363-8E4D-69C86FCA5C9B}"/>
                      </a:ext>
                    </a:extLst>
                  </p:cNvPr>
                  <p:cNvSpPr/>
                  <p:nvPr/>
                </p:nvSpPr>
                <p:spPr>
                  <a:xfrm rot="925819">
                    <a:off x="4128716" y="4987041"/>
                    <a:ext cx="318552" cy="197903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pic>
                <p:nvPicPr>
                  <p:cNvPr id="55" name="Image 54">
                    <a:extLst>
                      <a:ext uri="{FF2B5EF4-FFF2-40B4-BE49-F238E27FC236}">
                        <a16:creationId xmlns:a16="http://schemas.microsoft.com/office/drawing/2014/main" id="{CBAE5876-508D-A19A-0DF5-9F93C713C5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71160" y="4315387"/>
                    <a:ext cx="616464" cy="553773"/>
                  </a:xfrm>
                  <a:prstGeom prst="rect">
                    <a:avLst/>
                  </a:prstGeom>
                </p:spPr>
              </p:pic>
              <p:sp>
                <p:nvSpPr>
                  <p:cNvPr id="67" name="Rectangle : coins arrondis 66">
                    <a:extLst>
                      <a:ext uri="{FF2B5EF4-FFF2-40B4-BE49-F238E27FC236}">
                        <a16:creationId xmlns:a16="http://schemas.microsoft.com/office/drawing/2014/main" id="{7A23AF95-3E46-BEFB-C070-F0FCFBEB46AE}"/>
                      </a:ext>
                    </a:extLst>
                  </p:cNvPr>
                  <p:cNvSpPr/>
                  <p:nvPr/>
                </p:nvSpPr>
                <p:spPr>
                  <a:xfrm rot="1652254">
                    <a:off x="499096" y="4823582"/>
                    <a:ext cx="404641" cy="144586"/>
                  </a:xfrm>
                  <a:prstGeom prst="roundRect">
                    <a:avLst>
                      <a:gd name="adj" fmla="val 27967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68" name="Rectangle : coins arrondis 67">
                    <a:extLst>
                      <a:ext uri="{FF2B5EF4-FFF2-40B4-BE49-F238E27FC236}">
                        <a16:creationId xmlns:a16="http://schemas.microsoft.com/office/drawing/2014/main" id="{09D65C34-7493-F632-25CD-6BCD2E69316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33072" y="4431153"/>
                    <a:ext cx="404641" cy="94008"/>
                  </a:xfrm>
                  <a:prstGeom prst="roundRect">
                    <a:avLst>
                      <a:gd name="adj" fmla="val 27967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70" name="Connecteur droit 69">
                    <a:extLst>
                      <a:ext uri="{FF2B5EF4-FFF2-40B4-BE49-F238E27FC236}">
                        <a16:creationId xmlns:a16="http://schemas.microsoft.com/office/drawing/2014/main" id="{2F88E154-1B50-1BC0-A0BE-069A8070F319}"/>
                      </a:ext>
                    </a:extLst>
                  </p:cNvPr>
                  <p:cNvCxnSpPr/>
                  <p:nvPr/>
                </p:nvCxnSpPr>
                <p:spPr>
                  <a:xfrm>
                    <a:off x="971600" y="3961794"/>
                    <a:ext cx="927064" cy="0"/>
                  </a:xfrm>
                  <a:prstGeom prst="line">
                    <a:avLst/>
                  </a:prstGeom>
                  <a:ln>
                    <a:solidFill>
                      <a:srgbClr val="F1E1E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>
                    <a:extLst>
                      <a:ext uri="{FF2B5EF4-FFF2-40B4-BE49-F238E27FC236}">
                        <a16:creationId xmlns:a16="http://schemas.microsoft.com/office/drawing/2014/main" id="{1B30AF47-7EA7-26EE-27D7-1458E11D1375}"/>
                      </a:ext>
                    </a:extLst>
                  </p:cNvPr>
                  <p:cNvCxnSpPr/>
                  <p:nvPr/>
                </p:nvCxnSpPr>
                <p:spPr>
                  <a:xfrm>
                    <a:off x="945115" y="3983607"/>
                    <a:ext cx="927064" cy="0"/>
                  </a:xfrm>
                  <a:prstGeom prst="line">
                    <a:avLst/>
                  </a:prstGeom>
                  <a:ln>
                    <a:solidFill>
                      <a:srgbClr val="F1E1EE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>
                    <a:extLst>
                      <a:ext uri="{FF2B5EF4-FFF2-40B4-BE49-F238E27FC236}">
                        <a16:creationId xmlns:a16="http://schemas.microsoft.com/office/drawing/2014/main" id="{532128B1-4CF7-D790-038E-E38171A344A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76365" y="3983607"/>
                    <a:ext cx="308201" cy="0"/>
                  </a:xfrm>
                  <a:prstGeom prst="line">
                    <a:avLst/>
                  </a:prstGeom>
                  <a:ln>
                    <a:solidFill>
                      <a:srgbClr val="F1E1EE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Connecteur droit 73">
                    <a:extLst>
                      <a:ext uri="{FF2B5EF4-FFF2-40B4-BE49-F238E27FC236}">
                        <a16:creationId xmlns:a16="http://schemas.microsoft.com/office/drawing/2014/main" id="{BEC1152A-96D0-9C88-DDB6-0C5BE28443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90463" y="3974140"/>
                    <a:ext cx="308201" cy="0"/>
                  </a:xfrm>
                  <a:prstGeom prst="line">
                    <a:avLst/>
                  </a:prstGeom>
                  <a:ln w="12700">
                    <a:solidFill>
                      <a:srgbClr val="F1E1EE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" name="ZoneTexte 74">
                    <a:extLst>
                      <a:ext uri="{FF2B5EF4-FFF2-40B4-BE49-F238E27FC236}">
                        <a16:creationId xmlns:a16="http://schemas.microsoft.com/office/drawing/2014/main" id="{21542517-F4B5-FFAE-F6CB-A5BCC48E3D0F}"/>
                      </a:ext>
                    </a:extLst>
                  </p:cNvPr>
                  <p:cNvSpPr txBox="1"/>
                  <p:nvPr/>
                </p:nvSpPr>
                <p:spPr>
                  <a:xfrm>
                    <a:off x="1103605" y="4404051"/>
                    <a:ext cx="702508" cy="3482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 b="1" dirty="0" err="1">
                        <a:latin typeface="Eurostile" panose="020B0504020202050204" pitchFamily="34" charset="77"/>
                        <a:ea typeface="Batang" panose="02030600000101010101" pitchFamily="18" charset="-127"/>
                      </a:rPr>
                      <a:t>Sd</a:t>
                    </a:r>
                    <a:r>
                      <a:rPr lang="fr-FR" sz="700" b="1" dirty="0">
                        <a:latin typeface="Eurostile" panose="020B0504020202050204" pitchFamily="34" charset="77"/>
                        <a:ea typeface="Batang" panose="02030600000101010101" pitchFamily="18" charset="-127"/>
                      </a:rPr>
                      <a:t> apnée du sommeil</a:t>
                    </a:r>
                  </a:p>
                </p:txBody>
              </p:sp>
              <p:sp>
                <p:nvSpPr>
                  <p:cNvPr id="77" name="Rectangle : coins arrondis 76">
                    <a:extLst>
                      <a:ext uri="{FF2B5EF4-FFF2-40B4-BE49-F238E27FC236}">
                        <a16:creationId xmlns:a16="http://schemas.microsoft.com/office/drawing/2014/main" id="{953FAFBB-E44D-61A7-98C4-E04490B18395}"/>
                      </a:ext>
                    </a:extLst>
                  </p:cNvPr>
                  <p:cNvSpPr/>
                  <p:nvPr/>
                </p:nvSpPr>
                <p:spPr>
                  <a:xfrm>
                    <a:off x="3518893" y="3974140"/>
                    <a:ext cx="506187" cy="375784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6" name="ZoneTexte 75">
                    <a:extLst>
                      <a:ext uri="{FF2B5EF4-FFF2-40B4-BE49-F238E27FC236}">
                        <a16:creationId xmlns:a16="http://schemas.microsoft.com/office/drawing/2014/main" id="{077650A1-A85F-50D2-49CC-752F717F297A}"/>
                      </a:ext>
                    </a:extLst>
                  </p:cNvPr>
                  <p:cNvSpPr txBox="1"/>
                  <p:nvPr/>
                </p:nvSpPr>
                <p:spPr>
                  <a:xfrm>
                    <a:off x="3553898" y="4104895"/>
                    <a:ext cx="554231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 b="1" dirty="0">
                        <a:latin typeface="Eurostile" panose="020B0504020202050204" pitchFamily="34" charset="77"/>
                        <a:ea typeface="Batang" panose="02030600000101010101" pitchFamily="18" charset="-127"/>
                      </a:rPr>
                      <a:t>Surpoids</a:t>
                    </a:r>
                  </a:p>
                </p:txBody>
              </p:sp>
              <p:sp>
                <p:nvSpPr>
                  <p:cNvPr id="78" name="Rectangle : coins arrondis 77">
                    <a:extLst>
                      <a:ext uri="{FF2B5EF4-FFF2-40B4-BE49-F238E27FC236}">
                        <a16:creationId xmlns:a16="http://schemas.microsoft.com/office/drawing/2014/main" id="{408E0BFD-57CC-223E-9E47-67784A5F0AB3}"/>
                      </a:ext>
                    </a:extLst>
                  </p:cNvPr>
                  <p:cNvSpPr/>
                  <p:nvPr/>
                </p:nvSpPr>
                <p:spPr>
                  <a:xfrm>
                    <a:off x="3419871" y="4634217"/>
                    <a:ext cx="675163" cy="168021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9" name="ZoneTexte 78">
                    <a:extLst>
                      <a:ext uri="{FF2B5EF4-FFF2-40B4-BE49-F238E27FC236}">
                        <a16:creationId xmlns:a16="http://schemas.microsoft.com/office/drawing/2014/main" id="{F76ED13E-105B-9918-7B70-F5D46AE89409}"/>
                      </a:ext>
                    </a:extLst>
                  </p:cNvPr>
                  <p:cNvSpPr txBox="1"/>
                  <p:nvPr/>
                </p:nvSpPr>
                <p:spPr>
                  <a:xfrm>
                    <a:off x="3476930" y="4653103"/>
                    <a:ext cx="675163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700" b="1" dirty="0">
                        <a:latin typeface="Eurostile" panose="020B0504020202050204" pitchFamily="34" charset="77"/>
                        <a:ea typeface="Batang" panose="02030600000101010101" pitchFamily="18" charset="-127"/>
                      </a:rPr>
                      <a:t>Sédentarité</a:t>
                    </a:r>
                  </a:p>
                </p:txBody>
              </p:sp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AAC6A773-E468-5C15-136E-E3A6FD92AA0F}"/>
                      </a:ext>
                    </a:extLst>
                  </p:cNvPr>
                  <p:cNvSpPr/>
                  <p:nvPr/>
                </p:nvSpPr>
                <p:spPr>
                  <a:xfrm>
                    <a:off x="293297" y="5243928"/>
                    <a:ext cx="4753676" cy="412062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grpSp>
                <p:nvGrpSpPr>
                  <p:cNvPr id="85" name="Groupe 84">
                    <a:extLst>
                      <a:ext uri="{FF2B5EF4-FFF2-40B4-BE49-F238E27FC236}">
                        <a16:creationId xmlns:a16="http://schemas.microsoft.com/office/drawing/2014/main" id="{0A9940E6-02B5-3654-2BCB-DA15B190B09F}"/>
                      </a:ext>
                    </a:extLst>
                  </p:cNvPr>
                  <p:cNvGrpSpPr/>
                  <p:nvPr/>
                </p:nvGrpSpPr>
                <p:grpSpPr>
                  <a:xfrm>
                    <a:off x="273342" y="5132582"/>
                    <a:ext cx="3063150" cy="609055"/>
                    <a:chOff x="293297" y="5567764"/>
                    <a:chExt cx="3056675" cy="609055"/>
                  </a:xfrm>
                </p:grpSpPr>
                <p:pic>
                  <p:nvPicPr>
                    <p:cNvPr id="83" name="Image 82">
                      <a:extLst>
                        <a:ext uri="{FF2B5EF4-FFF2-40B4-BE49-F238E27FC236}">
                          <a16:creationId xmlns:a16="http://schemas.microsoft.com/office/drawing/2014/main" id="{230E5F53-DA0D-0B3E-BAF2-5FFC8F45D4B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187" t="1444" r="68752" b="-1444"/>
                    <a:stretch/>
                  </p:blipFill>
                  <p:spPr>
                    <a:xfrm>
                      <a:off x="293297" y="5569299"/>
                      <a:ext cx="1461378" cy="60752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4" name="Rectangle : coins arrondis 83">
                      <a:extLst>
                        <a:ext uri="{FF2B5EF4-FFF2-40B4-BE49-F238E27FC236}">
                          <a16:creationId xmlns:a16="http://schemas.microsoft.com/office/drawing/2014/main" id="{8758CF2A-2684-6501-8BA7-F144A3E17F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41220" y="5567764"/>
                      <a:ext cx="1408752" cy="176452"/>
                    </a:xfrm>
                    <a:prstGeom prst="roundRect">
                      <a:avLst>
                        <a:gd name="adj" fmla="val 6526"/>
                      </a:avLst>
                    </a:prstGeom>
                    <a:solidFill>
                      <a:srgbClr val="F1E1EE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</p:grpSp>
              <p:pic>
                <p:nvPicPr>
                  <p:cNvPr id="90" name="Image 89">
                    <a:extLst>
                      <a:ext uri="{FF2B5EF4-FFF2-40B4-BE49-F238E27FC236}">
                        <a16:creationId xmlns:a16="http://schemas.microsoft.com/office/drawing/2014/main" id="{97D558EE-C6EA-E16B-EED6-866E52EE92B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998" t="2505" r="23098" b="-2505"/>
                  <a:stretch/>
                </p:blipFill>
                <p:spPr>
                  <a:xfrm>
                    <a:off x="1414876" y="5142304"/>
                    <a:ext cx="2418066" cy="607520"/>
                  </a:xfrm>
                  <a:prstGeom prst="rect">
                    <a:avLst/>
                  </a:prstGeom>
                </p:spPr>
              </p:pic>
              <p:pic>
                <p:nvPicPr>
                  <p:cNvPr id="91" name="Image 90">
                    <a:extLst>
                      <a:ext uri="{FF2B5EF4-FFF2-40B4-BE49-F238E27FC236}">
                        <a16:creationId xmlns:a16="http://schemas.microsoft.com/office/drawing/2014/main" id="{7C94F68A-F272-9931-2905-FF1F4BEA507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9410" t="1041" r="287" b="-1041"/>
                  <a:stretch/>
                </p:blipFill>
                <p:spPr>
                  <a:xfrm>
                    <a:off x="3472056" y="5134117"/>
                    <a:ext cx="1411737" cy="607520"/>
                  </a:xfrm>
                  <a:prstGeom prst="rect">
                    <a:avLst/>
                  </a:prstGeom>
                </p:spPr>
              </p:pic>
              <p:sp>
                <p:nvSpPr>
                  <p:cNvPr id="92" name="Rectangle : coins arrondis 91">
                    <a:extLst>
                      <a:ext uri="{FF2B5EF4-FFF2-40B4-BE49-F238E27FC236}">
                        <a16:creationId xmlns:a16="http://schemas.microsoft.com/office/drawing/2014/main" id="{D8DA62DA-499D-B39D-61A6-D7E1592223CB}"/>
                      </a:ext>
                    </a:extLst>
                  </p:cNvPr>
                  <p:cNvSpPr/>
                  <p:nvPr/>
                </p:nvSpPr>
                <p:spPr>
                  <a:xfrm>
                    <a:off x="1606824" y="5139218"/>
                    <a:ext cx="1809705" cy="191204"/>
                  </a:xfrm>
                  <a:prstGeom prst="roundRect">
                    <a:avLst>
                      <a:gd name="adj" fmla="val 6526"/>
                    </a:avLst>
                  </a:prstGeom>
                  <a:solidFill>
                    <a:srgbClr val="F1E1E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94" name="Rectangle : coins arrondis 93">
                  <a:extLst>
                    <a:ext uri="{FF2B5EF4-FFF2-40B4-BE49-F238E27FC236}">
                      <a16:creationId xmlns:a16="http://schemas.microsoft.com/office/drawing/2014/main" id="{A9DF95E7-4E9F-A4D0-4D97-9CCA5A744877}"/>
                    </a:ext>
                  </a:extLst>
                </p:cNvPr>
                <p:cNvSpPr/>
                <p:nvPr/>
              </p:nvSpPr>
              <p:spPr>
                <a:xfrm>
                  <a:off x="1382001" y="3563012"/>
                  <a:ext cx="669719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5" name="Rectangle : coins arrondis 94">
                  <a:extLst>
                    <a:ext uri="{FF2B5EF4-FFF2-40B4-BE49-F238E27FC236}">
                      <a16:creationId xmlns:a16="http://schemas.microsoft.com/office/drawing/2014/main" id="{D71578EC-422C-090F-445B-57DE9CE78241}"/>
                    </a:ext>
                  </a:extLst>
                </p:cNvPr>
                <p:cNvSpPr/>
                <p:nvPr/>
              </p:nvSpPr>
              <p:spPr>
                <a:xfrm>
                  <a:off x="1734657" y="3371187"/>
                  <a:ext cx="478214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6" name="Rectangle : coins arrondis 95">
                  <a:extLst>
                    <a:ext uri="{FF2B5EF4-FFF2-40B4-BE49-F238E27FC236}">
                      <a16:creationId xmlns:a16="http://schemas.microsoft.com/office/drawing/2014/main" id="{578DBDD9-5AFC-3049-234F-C20789D9FC61}"/>
                    </a:ext>
                  </a:extLst>
                </p:cNvPr>
                <p:cNvSpPr/>
                <p:nvPr/>
              </p:nvSpPr>
              <p:spPr>
                <a:xfrm>
                  <a:off x="1924756" y="3195268"/>
                  <a:ext cx="313544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7" name="Rectangle : coins arrondis 96">
                  <a:extLst>
                    <a:ext uri="{FF2B5EF4-FFF2-40B4-BE49-F238E27FC236}">
                      <a16:creationId xmlns:a16="http://schemas.microsoft.com/office/drawing/2014/main" id="{C0D521AB-C399-0D75-1126-3CFD440BBD91}"/>
                    </a:ext>
                  </a:extLst>
                </p:cNvPr>
                <p:cNvSpPr/>
                <p:nvPr/>
              </p:nvSpPr>
              <p:spPr>
                <a:xfrm>
                  <a:off x="2422628" y="3101099"/>
                  <a:ext cx="421179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8" name="Rectangle : coins arrondis 97">
                  <a:extLst>
                    <a:ext uri="{FF2B5EF4-FFF2-40B4-BE49-F238E27FC236}">
                      <a16:creationId xmlns:a16="http://schemas.microsoft.com/office/drawing/2014/main" id="{9F701E95-D059-7483-4235-3B99AFD5077C}"/>
                    </a:ext>
                  </a:extLst>
                </p:cNvPr>
                <p:cNvSpPr/>
                <p:nvPr/>
              </p:nvSpPr>
              <p:spPr>
                <a:xfrm>
                  <a:off x="2936112" y="3199570"/>
                  <a:ext cx="421179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9" name="Rectangle : coins arrondis 98">
                  <a:extLst>
                    <a:ext uri="{FF2B5EF4-FFF2-40B4-BE49-F238E27FC236}">
                      <a16:creationId xmlns:a16="http://schemas.microsoft.com/office/drawing/2014/main" id="{D67DA3F1-5321-6954-0970-15780919AB1D}"/>
                    </a:ext>
                  </a:extLst>
                </p:cNvPr>
                <p:cNvSpPr/>
                <p:nvPr/>
              </p:nvSpPr>
              <p:spPr>
                <a:xfrm>
                  <a:off x="3072619" y="3378305"/>
                  <a:ext cx="421179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0" name="Rectangle : coins arrondis 99">
                  <a:extLst>
                    <a:ext uri="{FF2B5EF4-FFF2-40B4-BE49-F238E27FC236}">
                      <a16:creationId xmlns:a16="http://schemas.microsoft.com/office/drawing/2014/main" id="{9CAF4D2E-1219-A9A0-19E2-E73251444280}"/>
                    </a:ext>
                  </a:extLst>
                </p:cNvPr>
                <p:cNvSpPr/>
                <p:nvPr/>
              </p:nvSpPr>
              <p:spPr>
                <a:xfrm>
                  <a:off x="3254573" y="3558342"/>
                  <a:ext cx="562263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1" name="Rectangle : coins arrondis 100">
                  <a:extLst>
                    <a:ext uri="{FF2B5EF4-FFF2-40B4-BE49-F238E27FC236}">
                      <a16:creationId xmlns:a16="http://schemas.microsoft.com/office/drawing/2014/main" id="{2BAE6726-005E-5DFA-F032-08CE0139C945}"/>
                    </a:ext>
                  </a:extLst>
                </p:cNvPr>
                <p:cNvSpPr/>
                <p:nvPr/>
              </p:nvSpPr>
              <p:spPr>
                <a:xfrm>
                  <a:off x="3084499" y="3391796"/>
                  <a:ext cx="421179" cy="188338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E8F0F9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2" name="ZoneTexte 101">
                  <a:extLst>
                    <a:ext uri="{FF2B5EF4-FFF2-40B4-BE49-F238E27FC236}">
                      <a16:creationId xmlns:a16="http://schemas.microsoft.com/office/drawing/2014/main" id="{0A69ED3E-13DF-062A-6452-91ACEE01ECDF}"/>
                    </a:ext>
                  </a:extLst>
                </p:cNvPr>
                <p:cNvSpPr txBox="1"/>
                <p:nvPr/>
              </p:nvSpPr>
              <p:spPr>
                <a:xfrm>
                  <a:off x="1321313" y="3594802"/>
                  <a:ext cx="55423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ATCD fx</a:t>
                  </a:r>
                </a:p>
              </p:txBody>
            </p:sp>
            <p:sp>
              <p:nvSpPr>
                <p:cNvPr id="103" name="ZoneTexte 102">
                  <a:extLst>
                    <a:ext uri="{FF2B5EF4-FFF2-40B4-BE49-F238E27FC236}">
                      <a16:creationId xmlns:a16="http://schemas.microsoft.com/office/drawing/2014/main" id="{9C3E9A0D-E3D4-F665-A66E-F44242E1BFB2}"/>
                    </a:ext>
                  </a:extLst>
                </p:cNvPr>
                <p:cNvSpPr txBox="1"/>
                <p:nvPr/>
              </p:nvSpPr>
              <p:spPr>
                <a:xfrm>
                  <a:off x="1669724" y="3304542"/>
                  <a:ext cx="55423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Sexe</a:t>
                  </a:r>
                </a:p>
              </p:txBody>
            </p:sp>
            <p:sp>
              <p:nvSpPr>
                <p:cNvPr id="104" name="ZoneTexte 103">
                  <a:extLst>
                    <a:ext uri="{FF2B5EF4-FFF2-40B4-BE49-F238E27FC236}">
                      <a16:creationId xmlns:a16="http://schemas.microsoft.com/office/drawing/2014/main" id="{46448670-040A-82E4-D008-C0C9C0FF9FC8}"/>
                    </a:ext>
                  </a:extLst>
                </p:cNvPr>
                <p:cNvSpPr txBox="1"/>
                <p:nvPr/>
              </p:nvSpPr>
              <p:spPr>
                <a:xfrm>
                  <a:off x="1954265" y="3154888"/>
                  <a:ext cx="55423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Age</a:t>
                  </a:r>
                </a:p>
              </p:txBody>
            </p:sp>
            <p:sp>
              <p:nvSpPr>
                <p:cNvPr id="105" name="ZoneTexte 104">
                  <a:extLst>
                    <a:ext uri="{FF2B5EF4-FFF2-40B4-BE49-F238E27FC236}">
                      <a16:creationId xmlns:a16="http://schemas.microsoft.com/office/drawing/2014/main" id="{D13C77C6-2E48-8B4E-93C1-DC30ADBBA3F5}"/>
                    </a:ext>
                  </a:extLst>
                </p:cNvPr>
                <p:cNvSpPr txBox="1"/>
                <p:nvPr/>
              </p:nvSpPr>
              <p:spPr>
                <a:xfrm>
                  <a:off x="2335038" y="3078739"/>
                  <a:ext cx="55423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Tabac</a:t>
                  </a:r>
                </a:p>
              </p:txBody>
            </p:sp>
            <p:sp>
              <p:nvSpPr>
                <p:cNvPr id="106" name="ZoneTexte 105">
                  <a:extLst>
                    <a:ext uri="{FF2B5EF4-FFF2-40B4-BE49-F238E27FC236}">
                      <a16:creationId xmlns:a16="http://schemas.microsoft.com/office/drawing/2014/main" id="{F75870E3-E1FC-DF00-E1C6-6933C1EF3508}"/>
                    </a:ext>
                  </a:extLst>
                </p:cNvPr>
                <p:cNvSpPr txBox="1"/>
                <p:nvPr/>
              </p:nvSpPr>
              <p:spPr>
                <a:xfrm>
                  <a:off x="2749543" y="3141566"/>
                  <a:ext cx="55423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Diabète</a:t>
                  </a:r>
                </a:p>
              </p:txBody>
            </p:sp>
            <p:sp>
              <p:nvSpPr>
                <p:cNvPr id="107" name="ZoneTexte 106">
                  <a:extLst>
                    <a:ext uri="{FF2B5EF4-FFF2-40B4-BE49-F238E27FC236}">
                      <a16:creationId xmlns:a16="http://schemas.microsoft.com/office/drawing/2014/main" id="{7C50B06E-0D03-F05E-FDF7-6EDE4561A571}"/>
                    </a:ext>
                  </a:extLst>
                </p:cNvPr>
                <p:cNvSpPr txBox="1"/>
                <p:nvPr/>
              </p:nvSpPr>
              <p:spPr>
                <a:xfrm>
                  <a:off x="2958214" y="3398832"/>
                  <a:ext cx="743829" cy="2263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Dyslipidémie</a:t>
                  </a:r>
                </a:p>
              </p:txBody>
            </p:sp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9A5EBF03-25A0-C23C-CA39-79BBCA856695}"/>
                    </a:ext>
                  </a:extLst>
                </p:cNvPr>
                <p:cNvSpPr txBox="1"/>
                <p:nvPr/>
              </p:nvSpPr>
              <p:spPr>
                <a:xfrm>
                  <a:off x="3202702" y="3751101"/>
                  <a:ext cx="816476" cy="2263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7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Hypertension</a:t>
                  </a:r>
                </a:p>
              </p:txBody>
            </p:sp>
            <p:sp>
              <p:nvSpPr>
                <p:cNvPr id="112" name="Rectangle : coins arrondis 111">
                  <a:extLst>
                    <a:ext uri="{FF2B5EF4-FFF2-40B4-BE49-F238E27FC236}">
                      <a16:creationId xmlns:a16="http://schemas.microsoft.com/office/drawing/2014/main" id="{C0422576-A6C1-8477-485E-6B9D45430139}"/>
                    </a:ext>
                  </a:extLst>
                </p:cNvPr>
                <p:cNvSpPr/>
                <p:nvPr/>
              </p:nvSpPr>
              <p:spPr>
                <a:xfrm>
                  <a:off x="3462295" y="3960152"/>
                  <a:ext cx="1263828" cy="1058837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F1E1E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110" name="Image 109">
                  <a:extLst>
                    <a:ext uri="{FF2B5EF4-FFF2-40B4-BE49-F238E27FC236}">
                      <a16:creationId xmlns:a16="http://schemas.microsoft.com/office/drawing/2014/main" id="{14D0DA12-02CF-FE56-CE6D-3424377F6C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49858"/>
                <a:stretch/>
              </p:blipFill>
              <p:spPr>
                <a:xfrm>
                  <a:off x="3472056" y="4079591"/>
                  <a:ext cx="1207229" cy="531751"/>
                </a:xfrm>
                <a:prstGeom prst="rect">
                  <a:avLst/>
                </a:prstGeom>
              </p:spPr>
            </p:pic>
            <p:pic>
              <p:nvPicPr>
                <p:cNvPr id="111" name="Image 110">
                  <a:extLst>
                    <a:ext uri="{FF2B5EF4-FFF2-40B4-BE49-F238E27FC236}">
                      <a16:creationId xmlns:a16="http://schemas.microsoft.com/office/drawing/2014/main" id="{496DBF43-F5AC-42F8-9EED-B04DF22885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71" t="49342" r="71" b="516"/>
                <a:stretch/>
              </p:blipFill>
              <p:spPr>
                <a:xfrm>
                  <a:off x="3304614" y="4726470"/>
                  <a:ext cx="1207229" cy="531751"/>
                </a:xfrm>
                <a:prstGeom prst="rect">
                  <a:avLst/>
                </a:prstGeom>
              </p:spPr>
            </p:pic>
            <p:sp>
              <p:nvSpPr>
                <p:cNvPr id="115" name="Rectangle : coins arrondis 114">
                  <a:extLst>
                    <a:ext uri="{FF2B5EF4-FFF2-40B4-BE49-F238E27FC236}">
                      <a16:creationId xmlns:a16="http://schemas.microsoft.com/office/drawing/2014/main" id="{5DE83B98-E4CC-C886-5F6A-68750914BDDD}"/>
                    </a:ext>
                  </a:extLst>
                </p:cNvPr>
                <p:cNvSpPr/>
                <p:nvPr/>
              </p:nvSpPr>
              <p:spPr>
                <a:xfrm>
                  <a:off x="3447366" y="4029162"/>
                  <a:ext cx="660763" cy="125773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F1E1E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6" name="Rectangle : coins arrondis 115">
                  <a:extLst>
                    <a:ext uri="{FF2B5EF4-FFF2-40B4-BE49-F238E27FC236}">
                      <a16:creationId xmlns:a16="http://schemas.microsoft.com/office/drawing/2014/main" id="{EE767F32-304B-BB2D-2C67-890E712F4056}"/>
                    </a:ext>
                  </a:extLst>
                </p:cNvPr>
                <p:cNvSpPr/>
                <p:nvPr/>
              </p:nvSpPr>
              <p:spPr>
                <a:xfrm>
                  <a:off x="3792547" y="4051740"/>
                  <a:ext cx="419413" cy="50833"/>
                </a:xfrm>
                <a:prstGeom prst="roundRect">
                  <a:avLst>
                    <a:gd name="adj" fmla="val 6526"/>
                  </a:avLst>
                </a:prstGeom>
                <a:solidFill>
                  <a:srgbClr val="F1E1E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7" name="Rectangle : coins arrondis 116">
                  <a:extLst>
                    <a:ext uri="{FF2B5EF4-FFF2-40B4-BE49-F238E27FC236}">
                      <a16:creationId xmlns:a16="http://schemas.microsoft.com/office/drawing/2014/main" id="{E9F31AEA-64B3-849B-07DC-E2D8BBC38E09}"/>
                    </a:ext>
                  </a:extLst>
                </p:cNvPr>
                <p:cNvSpPr/>
                <p:nvPr/>
              </p:nvSpPr>
              <p:spPr>
                <a:xfrm>
                  <a:off x="1872179" y="2144358"/>
                  <a:ext cx="1312569" cy="132514"/>
                </a:xfrm>
                <a:prstGeom prst="roundRect">
                  <a:avLst>
                    <a:gd name="adj" fmla="val 652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8" name="ZoneTexte 117">
                  <a:extLst>
                    <a:ext uri="{FF2B5EF4-FFF2-40B4-BE49-F238E27FC236}">
                      <a16:creationId xmlns:a16="http://schemas.microsoft.com/office/drawing/2014/main" id="{73EB3C96-7F59-5761-D4BE-CDBF7E34AA7F}"/>
                    </a:ext>
                  </a:extLst>
                </p:cNvPr>
                <p:cNvSpPr txBox="1"/>
                <p:nvPr/>
              </p:nvSpPr>
              <p:spPr>
                <a:xfrm>
                  <a:off x="1763689" y="2100000"/>
                  <a:ext cx="1652840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9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Facteurs de risque </a:t>
                  </a:r>
                </a:p>
              </p:txBody>
            </p:sp>
            <p:sp>
              <p:nvSpPr>
                <p:cNvPr id="120" name="Rectangle : coins arrondis 119">
                  <a:extLst>
                    <a:ext uri="{FF2B5EF4-FFF2-40B4-BE49-F238E27FC236}">
                      <a16:creationId xmlns:a16="http://schemas.microsoft.com/office/drawing/2014/main" id="{EA621CAA-AD16-4B04-3A7D-976D8BBC7996}"/>
                    </a:ext>
                  </a:extLst>
                </p:cNvPr>
                <p:cNvSpPr/>
                <p:nvPr/>
              </p:nvSpPr>
              <p:spPr>
                <a:xfrm>
                  <a:off x="1904564" y="5361750"/>
                  <a:ext cx="1399210" cy="110683"/>
                </a:xfrm>
                <a:prstGeom prst="roundRect">
                  <a:avLst>
                    <a:gd name="adj" fmla="val 652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9" name="ZoneTexte 118">
                  <a:extLst>
                    <a:ext uri="{FF2B5EF4-FFF2-40B4-BE49-F238E27FC236}">
                      <a16:creationId xmlns:a16="http://schemas.microsoft.com/office/drawing/2014/main" id="{2A65BB6C-F9C3-B4AF-D258-5A0399CCDC1C}"/>
                    </a:ext>
                  </a:extLst>
                </p:cNvPr>
                <p:cNvSpPr txBox="1"/>
                <p:nvPr/>
              </p:nvSpPr>
              <p:spPr>
                <a:xfrm>
                  <a:off x="1663830" y="5287447"/>
                  <a:ext cx="1831142" cy="2437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Facteurs de risque additionnels </a:t>
                  </a: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C499BA1E-1179-F696-F1C9-3C4ED4B36886}"/>
                    </a:ext>
                  </a:extLst>
                </p:cNvPr>
                <p:cNvSpPr/>
                <p:nvPr/>
              </p:nvSpPr>
              <p:spPr>
                <a:xfrm>
                  <a:off x="1005579" y="2420888"/>
                  <a:ext cx="1075949" cy="96622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15DB18D7-206D-1146-B1DC-7BA5D49E4E1A}"/>
                    </a:ext>
                  </a:extLst>
                </p:cNvPr>
                <p:cNvSpPr/>
                <p:nvPr/>
              </p:nvSpPr>
              <p:spPr>
                <a:xfrm>
                  <a:off x="2832279" y="2406111"/>
                  <a:ext cx="1075949" cy="96622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4" name="ZoneTexte 123">
                  <a:extLst>
                    <a:ext uri="{FF2B5EF4-FFF2-40B4-BE49-F238E27FC236}">
                      <a16:creationId xmlns:a16="http://schemas.microsoft.com/office/drawing/2014/main" id="{52454E00-0B76-157C-F499-80857DFCE267}"/>
                    </a:ext>
                  </a:extLst>
                </p:cNvPr>
                <p:cNvSpPr txBox="1"/>
                <p:nvPr/>
              </p:nvSpPr>
              <p:spPr>
                <a:xfrm>
                  <a:off x="971600" y="2346658"/>
                  <a:ext cx="113299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Non modifiables</a:t>
                  </a:r>
                </a:p>
              </p:txBody>
            </p:sp>
            <p:sp>
              <p:nvSpPr>
                <p:cNvPr id="125" name="ZoneTexte 124">
                  <a:extLst>
                    <a:ext uri="{FF2B5EF4-FFF2-40B4-BE49-F238E27FC236}">
                      <a16:creationId xmlns:a16="http://schemas.microsoft.com/office/drawing/2014/main" id="{0EB89E2E-85CE-40CE-3AA1-90538FB250B3}"/>
                    </a:ext>
                  </a:extLst>
                </p:cNvPr>
                <p:cNvSpPr txBox="1"/>
                <p:nvPr/>
              </p:nvSpPr>
              <p:spPr>
                <a:xfrm>
                  <a:off x="2790793" y="2347885"/>
                  <a:ext cx="121043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800" b="1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Modifiables</a:t>
                  </a:r>
                </a:p>
              </p:txBody>
            </p:sp>
          </p:grpSp>
          <p:sp>
            <p:nvSpPr>
              <p:cNvPr id="135" name="Rectangle : coins arrondis 134">
                <a:extLst>
                  <a:ext uri="{FF2B5EF4-FFF2-40B4-BE49-F238E27FC236}">
                    <a16:creationId xmlns:a16="http://schemas.microsoft.com/office/drawing/2014/main" id="{CA4A353F-F8A9-4AAE-194C-7F9128284D72}"/>
                  </a:ext>
                </a:extLst>
              </p:cNvPr>
              <p:cNvSpPr/>
              <p:nvPr/>
            </p:nvSpPr>
            <p:spPr>
              <a:xfrm>
                <a:off x="6917656" y="2592795"/>
                <a:ext cx="453746" cy="332149"/>
              </a:xfrm>
              <a:prstGeom prst="roundRect">
                <a:avLst>
                  <a:gd name="adj" fmla="val 6526"/>
                </a:avLst>
              </a:prstGeom>
              <a:solidFill>
                <a:srgbClr val="F1E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6" name="Rectangle : coins arrondis 135">
                <a:extLst>
                  <a:ext uri="{FF2B5EF4-FFF2-40B4-BE49-F238E27FC236}">
                    <a16:creationId xmlns:a16="http://schemas.microsoft.com/office/drawing/2014/main" id="{C712688E-B063-4B75-FEEF-23317FE864B8}"/>
                  </a:ext>
                </a:extLst>
              </p:cNvPr>
              <p:cNvSpPr/>
              <p:nvPr/>
            </p:nvSpPr>
            <p:spPr>
              <a:xfrm>
                <a:off x="6778309" y="3168859"/>
                <a:ext cx="513094" cy="332149"/>
              </a:xfrm>
              <a:prstGeom prst="roundRect">
                <a:avLst>
                  <a:gd name="adj" fmla="val 6526"/>
                </a:avLst>
              </a:prstGeom>
              <a:solidFill>
                <a:srgbClr val="F1E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40E41301-ADFC-D700-4499-BAD261A5CB6E}"/>
                  </a:ext>
                </a:extLst>
              </p:cNvPr>
              <p:cNvSpPr txBox="1"/>
              <p:nvPr/>
            </p:nvSpPr>
            <p:spPr>
              <a:xfrm>
                <a:off x="6922128" y="2669758"/>
                <a:ext cx="55730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b="1" dirty="0">
                    <a:latin typeface="Eurostile" panose="020B0504020202050204" pitchFamily="34" charset="77"/>
                    <a:ea typeface="Batang" panose="02030600000101010101" pitchFamily="18" charset="-127"/>
                  </a:rPr>
                  <a:t>Surpoids</a:t>
                </a:r>
              </a:p>
            </p:txBody>
          </p:sp>
          <p:sp>
            <p:nvSpPr>
              <p:cNvPr id="137" name="ZoneTexte 136">
                <a:extLst>
                  <a:ext uri="{FF2B5EF4-FFF2-40B4-BE49-F238E27FC236}">
                    <a16:creationId xmlns:a16="http://schemas.microsoft.com/office/drawing/2014/main" id="{5A2D8FE8-D1EB-B5AD-FAD7-870BEEE12DE9}"/>
                  </a:ext>
                </a:extLst>
              </p:cNvPr>
              <p:cNvSpPr txBox="1"/>
              <p:nvPr/>
            </p:nvSpPr>
            <p:spPr>
              <a:xfrm>
                <a:off x="6702244" y="3254227"/>
                <a:ext cx="64746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700" b="1" dirty="0">
                    <a:latin typeface="Eurostile" panose="020B0504020202050204" pitchFamily="34" charset="77"/>
                    <a:ea typeface="Batang" panose="02030600000101010101" pitchFamily="18" charset="-127"/>
                  </a:rPr>
                  <a:t>Sédentarité</a:t>
                </a:r>
              </a:p>
            </p:txBody>
          </p:sp>
        </p:grp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C2F1D850-7BEC-B790-91AA-22B8783A2784}"/>
                </a:ext>
              </a:extLst>
            </p:cNvPr>
            <p:cNvSpPr txBox="1"/>
            <p:nvPr/>
          </p:nvSpPr>
          <p:spPr>
            <a:xfrm>
              <a:off x="1074207" y="2325153"/>
              <a:ext cx="3551018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</a:pPr>
              <a:endParaRPr lang="fr-FR" dirty="0"/>
            </a:p>
            <a:p>
              <a:r>
                <a:rPr lang="fr-FR" dirty="0"/>
                <a:t>1.   </a:t>
              </a:r>
              <a:r>
                <a:rPr lang="fr-FR" u="sng" dirty="0"/>
                <a:t>Contrôle des FRCV </a:t>
              </a:r>
              <a:r>
                <a:rPr lang="fr-FR" dirty="0"/>
                <a:t>:</a:t>
              </a:r>
            </a:p>
            <a:p>
              <a:pPr marL="285750" indent="-285750">
                <a:buFontTx/>
                <a:buChar char="-"/>
              </a:pPr>
              <a:endParaRPr lang="fr-FR" sz="800" dirty="0"/>
            </a:p>
            <a:p>
              <a:pPr lvl="1"/>
              <a:r>
                <a:rPr lang="fr-FR" dirty="0"/>
                <a:t>Arrêt du tabac </a:t>
              </a:r>
            </a:p>
            <a:p>
              <a:pPr lvl="1"/>
              <a:endParaRPr lang="fr-FR" sz="800" dirty="0"/>
            </a:p>
            <a:p>
              <a:pPr lvl="1"/>
              <a:r>
                <a:rPr lang="fr-FR" dirty="0"/>
                <a:t>Contrôle TA</a:t>
              </a:r>
            </a:p>
          </p:txBody>
        </p:sp>
      </p:grpSp>
      <p:sp>
        <p:nvSpPr>
          <p:cNvPr id="127" name="Ellipse 126">
            <a:extLst>
              <a:ext uri="{FF2B5EF4-FFF2-40B4-BE49-F238E27FC236}">
                <a16:creationId xmlns:a16="http://schemas.microsoft.com/office/drawing/2014/main" id="{F24F9A15-72F4-B070-70E8-80F13D1B8887}"/>
              </a:ext>
            </a:extLst>
          </p:cNvPr>
          <p:cNvSpPr/>
          <p:nvPr/>
        </p:nvSpPr>
        <p:spPr>
          <a:xfrm>
            <a:off x="5886493" y="1207409"/>
            <a:ext cx="455182" cy="44416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Ellipse 132">
            <a:extLst>
              <a:ext uri="{FF2B5EF4-FFF2-40B4-BE49-F238E27FC236}">
                <a16:creationId xmlns:a16="http://schemas.microsoft.com/office/drawing/2014/main" id="{2CE2EB90-0227-C2FD-2C57-8C61F9F958FA}"/>
              </a:ext>
            </a:extLst>
          </p:cNvPr>
          <p:cNvSpPr/>
          <p:nvPr/>
        </p:nvSpPr>
        <p:spPr>
          <a:xfrm>
            <a:off x="7232184" y="1904414"/>
            <a:ext cx="455182" cy="44416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2" name="Connecteur droit 141">
            <a:extLst>
              <a:ext uri="{FF2B5EF4-FFF2-40B4-BE49-F238E27FC236}">
                <a16:creationId xmlns:a16="http://schemas.microsoft.com/office/drawing/2014/main" id="{AC411027-FD54-A638-BA9E-9F5A9493ED8C}"/>
              </a:ext>
            </a:extLst>
          </p:cNvPr>
          <p:cNvCxnSpPr>
            <a:cxnSpLocks/>
          </p:cNvCxnSpPr>
          <p:nvPr/>
        </p:nvCxnSpPr>
        <p:spPr>
          <a:xfrm>
            <a:off x="5961301" y="1270659"/>
            <a:ext cx="321862" cy="31407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eur droit 143">
            <a:extLst>
              <a:ext uri="{FF2B5EF4-FFF2-40B4-BE49-F238E27FC236}">
                <a16:creationId xmlns:a16="http://schemas.microsoft.com/office/drawing/2014/main" id="{FC815CA9-B0B2-BCE0-3FFF-CB5DE937229E}"/>
              </a:ext>
            </a:extLst>
          </p:cNvPr>
          <p:cNvCxnSpPr>
            <a:cxnSpLocks/>
          </p:cNvCxnSpPr>
          <p:nvPr/>
        </p:nvCxnSpPr>
        <p:spPr>
          <a:xfrm flipV="1">
            <a:off x="5961301" y="1270659"/>
            <a:ext cx="321862" cy="31407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necteur droit avec flèche 156">
            <a:extLst>
              <a:ext uri="{FF2B5EF4-FFF2-40B4-BE49-F238E27FC236}">
                <a16:creationId xmlns:a16="http://schemas.microsoft.com/office/drawing/2014/main" id="{E3435EF3-72CD-46B6-266F-5EB84B55276A}"/>
              </a:ext>
            </a:extLst>
          </p:cNvPr>
          <p:cNvCxnSpPr>
            <a:cxnSpLocks/>
          </p:cNvCxnSpPr>
          <p:nvPr/>
        </p:nvCxnSpPr>
        <p:spPr>
          <a:xfrm>
            <a:off x="7627091" y="1842646"/>
            <a:ext cx="163716" cy="18385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54B8A9B8-104F-D8AB-6615-B8777FA9A8EE}"/>
              </a:ext>
            </a:extLst>
          </p:cNvPr>
          <p:cNvGrpSpPr/>
          <p:nvPr/>
        </p:nvGrpSpPr>
        <p:grpSpPr>
          <a:xfrm>
            <a:off x="1095701" y="4140032"/>
            <a:ext cx="7580755" cy="2449899"/>
            <a:chOff x="1095701" y="4140032"/>
            <a:chExt cx="7580755" cy="2449899"/>
          </a:xfrm>
        </p:grpSpPr>
        <p:sp>
          <p:nvSpPr>
            <p:cNvPr id="132" name="ZoneTexte 131">
              <a:extLst>
                <a:ext uri="{FF2B5EF4-FFF2-40B4-BE49-F238E27FC236}">
                  <a16:creationId xmlns:a16="http://schemas.microsoft.com/office/drawing/2014/main" id="{744BCBF9-1EA9-DF09-105E-8490E65D4637}"/>
                </a:ext>
              </a:extLst>
            </p:cNvPr>
            <p:cNvSpPr txBox="1"/>
            <p:nvPr/>
          </p:nvSpPr>
          <p:spPr>
            <a:xfrm>
              <a:off x="1095701" y="4679062"/>
              <a:ext cx="3935436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2.   </a:t>
              </a:r>
              <a:r>
                <a:rPr lang="fr-FR" u="sng" dirty="0"/>
                <a:t>Prévention primaire athérosclérose</a:t>
              </a:r>
              <a:r>
                <a:rPr lang="fr-FR" dirty="0"/>
                <a:t> :</a:t>
              </a:r>
            </a:p>
            <a:p>
              <a:pPr marL="285750" indent="-285750">
                <a:buFontTx/>
                <a:buChar char="-"/>
              </a:pPr>
              <a:endParaRPr lang="fr-FR" sz="800" dirty="0"/>
            </a:p>
            <a:p>
              <a:pPr lvl="1"/>
              <a:r>
                <a:rPr lang="fr-FR" b="1" dirty="0">
                  <a:solidFill>
                    <a:schemeClr val="accent1"/>
                  </a:solidFill>
                </a:rPr>
                <a:t>Antiagrégant plaquettaire</a:t>
              </a:r>
            </a:p>
            <a:p>
              <a:pPr lvl="1"/>
              <a:endParaRPr lang="fr-FR" sz="800" b="1" dirty="0">
                <a:solidFill>
                  <a:schemeClr val="accent1"/>
                </a:solidFill>
              </a:endParaRPr>
            </a:p>
            <a:p>
              <a:pPr lvl="1"/>
              <a:r>
                <a:rPr lang="fr-FR" b="1" dirty="0">
                  <a:solidFill>
                    <a:schemeClr val="accent1"/>
                  </a:solidFill>
                </a:rPr>
                <a:t>Statines</a:t>
              </a:r>
            </a:p>
            <a:p>
              <a:endParaRPr lang="fr-FR" dirty="0"/>
            </a:p>
          </p:txBody>
        </p:sp>
        <p:sp>
          <p:nvSpPr>
            <p:cNvPr id="139" name="ZoneTexte 138">
              <a:extLst>
                <a:ext uri="{FF2B5EF4-FFF2-40B4-BE49-F238E27FC236}">
                  <a16:creationId xmlns:a16="http://schemas.microsoft.com/office/drawing/2014/main" id="{C0A2FDBF-25D2-B0DE-19CF-02ACCF37494B}"/>
                </a:ext>
              </a:extLst>
            </p:cNvPr>
            <p:cNvSpPr txBox="1"/>
            <p:nvPr/>
          </p:nvSpPr>
          <p:spPr>
            <a:xfrm>
              <a:off x="1212658" y="5403149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+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48FA7B95-9893-0915-EFE4-531EA714DA97}"/>
                </a:ext>
              </a:extLst>
            </p:cNvPr>
            <p:cNvGrpSpPr/>
            <p:nvPr/>
          </p:nvGrpSpPr>
          <p:grpSpPr>
            <a:xfrm>
              <a:off x="5410420" y="4140032"/>
              <a:ext cx="3266036" cy="2449899"/>
              <a:chOff x="5218002" y="4140032"/>
              <a:chExt cx="3266036" cy="2449899"/>
            </a:xfrm>
          </p:grpSpPr>
          <p:grpSp>
            <p:nvGrpSpPr>
              <p:cNvPr id="130" name="Groupe 129">
                <a:extLst>
                  <a:ext uri="{FF2B5EF4-FFF2-40B4-BE49-F238E27FC236}">
                    <a16:creationId xmlns:a16="http://schemas.microsoft.com/office/drawing/2014/main" id="{61129180-1451-6F84-6D4E-B7515EDA3AA9}"/>
                  </a:ext>
                </a:extLst>
              </p:cNvPr>
              <p:cNvGrpSpPr/>
              <p:nvPr/>
            </p:nvGrpSpPr>
            <p:grpSpPr>
              <a:xfrm>
                <a:off x="5313527" y="4172667"/>
                <a:ext cx="3045931" cy="2315509"/>
                <a:chOff x="5037175" y="2196100"/>
                <a:chExt cx="2802634" cy="2169853"/>
              </a:xfrm>
            </p:grpSpPr>
            <p:pic>
              <p:nvPicPr>
                <p:cNvPr id="114" name="Image 113">
                  <a:extLst>
                    <a:ext uri="{FF2B5EF4-FFF2-40B4-BE49-F238E27FC236}">
                      <a16:creationId xmlns:a16="http://schemas.microsoft.com/office/drawing/2014/main" id="{AE95AE33-2989-2904-8926-697A57307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37175" y="2196100"/>
                  <a:ext cx="2802634" cy="2130898"/>
                </a:xfrm>
                <a:prstGeom prst="rect">
                  <a:avLst/>
                </a:prstGeom>
              </p:spPr>
            </p:pic>
            <p:sp>
              <p:nvSpPr>
                <p:cNvPr id="129" name="Rectangle : coins arrondis 128">
                  <a:extLst>
                    <a:ext uri="{FF2B5EF4-FFF2-40B4-BE49-F238E27FC236}">
                      <a16:creationId xmlns:a16="http://schemas.microsoft.com/office/drawing/2014/main" id="{AEFBE165-68A1-BD89-5E9E-6316FAF25FC3}"/>
                    </a:ext>
                  </a:extLst>
                </p:cNvPr>
                <p:cNvSpPr/>
                <p:nvPr/>
              </p:nvSpPr>
              <p:spPr>
                <a:xfrm>
                  <a:off x="6583338" y="4223532"/>
                  <a:ext cx="1256471" cy="142421"/>
                </a:xfrm>
                <a:prstGeom prst="roundRect">
                  <a:avLst>
                    <a:gd name="adj" fmla="val 652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84F78E76-500D-70E5-299F-57662501AD79}"/>
                  </a:ext>
                </a:extLst>
              </p:cNvPr>
              <p:cNvSpPr/>
              <p:nvPr/>
            </p:nvSpPr>
            <p:spPr>
              <a:xfrm>
                <a:off x="5218002" y="4140032"/>
                <a:ext cx="3266036" cy="2348144"/>
              </a:xfrm>
              <a:prstGeom prst="roundRect">
                <a:avLst>
                  <a:gd name="adj" fmla="val 4143"/>
                </a:avLst>
              </a:prstGeom>
              <a:no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" name="Image 2" descr="Une image contenant logo, Police, Graphique, symbole&#10;&#10;Description générée automatiquement">
                <a:extLst>
                  <a:ext uri="{FF2B5EF4-FFF2-40B4-BE49-F238E27FC236}">
                    <a16:creationId xmlns:a16="http://schemas.microsoft.com/office/drawing/2014/main" id="{AA0D133C-C6E4-3C0A-6BB4-0194593A4B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2764" y="6368551"/>
                <a:ext cx="448160" cy="2213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268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C828A24D-2E46-0BFA-531E-0860AAD6A8A7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1435133-0143-82AC-51B7-E05A139E484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Titre 1">
              <a:extLst>
                <a:ext uri="{FF2B5EF4-FFF2-40B4-BE49-F238E27FC236}">
                  <a16:creationId xmlns:a16="http://schemas.microsoft.com/office/drawing/2014/main" id="{2A365D95-007B-03E2-7163-710FCD1D85B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9E437B91-68BB-8EFE-2BCD-663042CB7B6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1C08D3-85D3-EAD3-611F-C2A72EC753BB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84386A2-6731-5AD6-28B1-F7ED3728EE79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0DB478-9E43-F73A-3048-EB7F0D237D5B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ABEC5C-27EE-E9CD-E14A-67019F9270E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84D9E3-1E18-C8A6-52C5-6266719CB07F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E4EDD1D-DADF-B06E-1C9A-5583A481B241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143D425-6108-ABD9-83B1-ACB7E170B2B8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2B5E970-9FD1-E7C6-6CFD-C68DA83227B9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D575705-3E18-D46C-E3AB-07FF89AE4DA6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115AE18-FDA3-C73E-0C3E-DA9F1F9829EB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14340" name="Rectangle 14339">
            <a:extLst>
              <a:ext uri="{FF2B5EF4-FFF2-40B4-BE49-F238E27FC236}">
                <a16:creationId xmlns:a16="http://schemas.microsoft.com/office/drawing/2014/main" id="{C5B0C2A7-2739-4CEC-91C3-4BA9874A37FB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14341" name="Rectangle 14340">
            <a:extLst>
              <a:ext uri="{FF2B5EF4-FFF2-40B4-BE49-F238E27FC236}">
                <a16:creationId xmlns:a16="http://schemas.microsoft.com/office/drawing/2014/main" id="{220715A6-1FBB-DAF7-444E-90CAD1AD6684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14342" name="Rectangle 14341">
            <a:extLst>
              <a:ext uri="{FF2B5EF4-FFF2-40B4-BE49-F238E27FC236}">
                <a16:creationId xmlns:a16="http://schemas.microsoft.com/office/drawing/2014/main" id="{25EC1877-3DDA-C908-5F4B-2BD4C5940FBD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14344" name="Ellipse 14343">
            <a:extLst>
              <a:ext uri="{FF2B5EF4-FFF2-40B4-BE49-F238E27FC236}">
                <a16:creationId xmlns:a16="http://schemas.microsoft.com/office/drawing/2014/main" id="{5FAD6BF3-2ABD-82A8-9473-DB878A8D9C81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14388" name="Flèche vers le bas 14387">
            <a:extLst>
              <a:ext uri="{FF2B5EF4-FFF2-40B4-BE49-F238E27FC236}">
                <a16:creationId xmlns:a16="http://schemas.microsoft.com/office/drawing/2014/main" id="{917BDD39-523A-6F04-7002-114D157C38C1}"/>
              </a:ext>
            </a:extLst>
          </p:cNvPr>
          <p:cNvSpPr/>
          <p:nvPr/>
        </p:nvSpPr>
        <p:spPr>
          <a:xfrm>
            <a:off x="4716016" y="2320630"/>
            <a:ext cx="144016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89" name="Flèche vers le bas 14388">
            <a:extLst>
              <a:ext uri="{FF2B5EF4-FFF2-40B4-BE49-F238E27FC236}">
                <a16:creationId xmlns:a16="http://schemas.microsoft.com/office/drawing/2014/main" id="{5065E5D8-63A3-5B3E-2342-750C1189CF45}"/>
              </a:ext>
            </a:extLst>
          </p:cNvPr>
          <p:cNvSpPr/>
          <p:nvPr/>
        </p:nvSpPr>
        <p:spPr>
          <a:xfrm rot="2341897">
            <a:off x="4079967" y="4579694"/>
            <a:ext cx="72008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90" name="Flèche vers le bas 14389">
            <a:extLst>
              <a:ext uri="{FF2B5EF4-FFF2-40B4-BE49-F238E27FC236}">
                <a16:creationId xmlns:a16="http://schemas.microsoft.com/office/drawing/2014/main" id="{EB4FC464-652B-CE6E-49FF-F4BBFEA6B421}"/>
              </a:ext>
            </a:extLst>
          </p:cNvPr>
          <p:cNvSpPr/>
          <p:nvPr/>
        </p:nvSpPr>
        <p:spPr>
          <a:xfrm rot="19521493">
            <a:off x="5320421" y="4599904"/>
            <a:ext cx="72008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4733C0-8A7A-DC11-9F98-9B918A2D6270}"/>
              </a:ext>
            </a:extLst>
          </p:cNvPr>
          <p:cNvGrpSpPr/>
          <p:nvPr/>
        </p:nvGrpSpPr>
        <p:grpSpPr>
          <a:xfrm>
            <a:off x="6885960" y="1642401"/>
            <a:ext cx="2215279" cy="4594911"/>
            <a:chOff x="6885960" y="1642401"/>
            <a:chExt cx="2215279" cy="4594911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AF1D45A9-97EE-19FD-4B4F-AC4C1F517FFB}"/>
                </a:ext>
              </a:extLst>
            </p:cNvPr>
            <p:cNvGrpSpPr/>
            <p:nvPr/>
          </p:nvGrpSpPr>
          <p:grpSpPr>
            <a:xfrm>
              <a:off x="6885960" y="4902810"/>
              <a:ext cx="2078528" cy="1334502"/>
              <a:chOff x="2207594" y="890255"/>
              <a:chExt cx="2078528" cy="1334502"/>
            </a:xfrm>
          </p:grpSpPr>
          <p:pic>
            <p:nvPicPr>
              <p:cNvPr id="14338" name="Picture 2" descr="diagram">
                <a:extLst>
                  <a:ext uri="{FF2B5EF4-FFF2-40B4-BE49-F238E27FC236}">
                    <a16:creationId xmlns:a16="http://schemas.microsoft.com/office/drawing/2014/main" id="{88EF6AE3-4778-5634-C231-0A3AC401A1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700" t="63041" r="20786" b="2750"/>
              <a:stretch/>
            </p:blipFill>
            <p:spPr bwMode="auto">
              <a:xfrm>
                <a:off x="2207594" y="890255"/>
                <a:ext cx="2021023" cy="12941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735284C-B616-3C07-C215-FB0A1F4D5AF4}"/>
                  </a:ext>
                </a:extLst>
              </p:cNvPr>
              <p:cNvSpPr/>
              <p:nvPr/>
            </p:nvSpPr>
            <p:spPr>
              <a:xfrm>
                <a:off x="2248952" y="1606888"/>
                <a:ext cx="678050" cy="57754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EAC396E-BA66-854B-9C09-04D42E2EBCA1}"/>
                  </a:ext>
                </a:extLst>
              </p:cNvPr>
              <p:cNvSpPr/>
              <p:nvPr/>
            </p:nvSpPr>
            <p:spPr>
              <a:xfrm>
                <a:off x="3608072" y="1248571"/>
                <a:ext cx="678050" cy="57754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5" name="Image 34" descr="Une image contenant blanc&#10;&#10;Description générée automatiquement">
                <a:extLst>
                  <a:ext uri="{FF2B5EF4-FFF2-40B4-BE49-F238E27FC236}">
                    <a16:creationId xmlns:a16="http://schemas.microsoft.com/office/drawing/2014/main" id="{11771FB5-119E-34B6-5E6E-3575FB097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2899671" y="1916832"/>
                <a:ext cx="376185" cy="307925"/>
              </a:xfrm>
              <a:prstGeom prst="rect">
                <a:avLst/>
              </a:prstGeom>
            </p:spPr>
          </p:pic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6867272-408C-6943-0ACC-A9101B3970BE}"/>
                </a:ext>
              </a:extLst>
            </p:cNvPr>
            <p:cNvSpPr txBox="1"/>
            <p:nvPr/>
          </p:nvSpPr>
          <p:spPr>
            <a:xfrm>
              <a:off x="6971952" y="5596818"/>
              <a:ext cx="7200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Risque rupture</a:t>
              </a:r>
            </a:p>
            <a:p>
              <a:pPr algn="ctr"/>
              <a:r>
                <a:rPr lang="fr-FR" sz="800" dirty="0"/>
                <a:t>spontanée</a:t>
              </a:r>
            </a:p>
            <a:p>
              <a:pPr algn="ctr"/>
              <a:endParaRPr lang="fr-FR" sz="8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2B0D6F6-8871-51BA-6A28-1471B014544F}"/>
                </a:ext>
              </a:extLst>
            </p:cNvPr>
            <p:cNvSpPr txBox="1"/>
            <p:nvPr/>
          </p:nvSpPr>
          <p:spPr>
            <a:xfrm>
              <a:off x="8186903" y="5247953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Risque chirurgie</a:t>
              </a:r>
            </a:p>
          </p:txBody>
        </p:sp>
        <p:grpSp>
          <p:nvGrpSpPr>
            <p:cNvPr id="14387" name="Groupe 14386">
              <a:extLst>
                <a:ext uri="{FF2B5EF4-FFF2-40B4-BE49-F238E27FC236}">
                  <a16:creationId xmlns:a16="http://schemas.microsoft.com/office/drawing/2014/main" id="{5684FE21-A6FE-7911-8EF2-CAF5393B34F2}"/>
                </a:ext>
              </a:extLst>
            </p:cNvPr>
            <p:cNvGrpSpPr/>
            <p:nvPr/>
          </p:nvGrpSpPr>
          <p:grpSpPr>
            <a:xfrm>
              <a:off x="7176882" y="2526546"/>
              <a:ext cx="1924357" cy="2062103"/>
              <a:chOff x="7176882" y="1774445"/>
              <a:chExt cx="1924357" cy="2062103"/>
            </a:xfrm>
          </p:grpSpPr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655AFA0-71A0-F4FB-B69C-795F7EB18BDB}"/>
                  </a:ext>
                </a:extLst>
              </p:cNvPr>
              <p:cNvSpPr txBox="1"/>
              <p:nvPr/>
            </p:nvSpPr>
            <p:spPr>
              <a:xfrm>
                <a:off x="7176882" y="1774445"/>
                <a:ext cx="1924357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/>
                  <a:t>Indications</a:t>
                </a:r>
                <a:r>
                  <a:rPr lang="fr-FR" b="1" dirty="0"/>
                  <a:t> </a:t>
                </a:r>
              </a:p>
              <a:p>
                <a:pPr lvl="1"/>
                <a:endParaRPr lang="fr-FR" dirty="0"/>
              </a:p>
              <a:p>
                <a:r>
                  <a:rPr lang="fr-FR" dirty="0"/>
                  <a:t>  &gt; 55mm</a:t>
                </a:r>
              </a:p>
              <a:p>
                <a:endParaRPr lang="fr-FR" dirty="0"/>
              </a:p>
              <a:p>
                <a:r>
                  <a:rPr lang="fr-FR" dirty="0"/>
                  <a:t>  &gt; 50mm</a:t>
                </a:r>
              </a:p>
              <a:p>
                <a:endParaRPr lang="fr-FR" dirty="0"/>
              </a:p>
              <a:p>
                <a:r>
                  <a:rPr lang="fr-FR" dirty="0"/>
                  <a:t>  &gt; 1cm/an</a:t>
                </a:r>
              </a:p>
            </p:txBody>
          </p:sp>
          <p:pic>
            <p:nvPicPr>
              <p:cNvPr id="14384" name="Picture 6" descr="Male gender symbol, pendant,sterling silver,male symbol, sex symbol,mans  fashion,unisex gender pendant, - Etsy Canada">
                <a:extLst>
                  <a:ext uri="{FF2B5EF4-FFF2-40B4-BE49-F238E27FC236}">
                    <a16:creationId xmlns:a16="http://schemas.microsoft.com/office/drawing/2014/main" id="{75B2F90D-FC34-D00E-2743-5F24B7D1C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03" t="12540" r="4236" b="12540"/>
              <a:stretch/>
            </p:blipFill>
            <p:spPr bwMode="auto">
              <a:xfrm>
                <a:off x="8243035" y="2409261"/>
                <a:ext cx="216711" cy="256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385" name="Picture 6" descr="Male gender symbol, pendant,sterling silver,male symbol, sex symbol,mans  fashion,unisex gender pendant, - Etsy Canada">
                <a:extLst>
                  <a:ext uri="{FF2B5EF4-FFF2-40B4-BE49-F238E27FC236}">
                    <a16:creationId xmlns:a16="http://schemas.microsoft.com/office/drawing/2014/main" id="{A5088CEE-B2A1-54AE-59CF-BFE3017D7B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" t="12540" r="50576" b="13006"/>
              <a:stretch/>
            </p:blipFill>
            <p:spPr bwMode="auto">
              <a:xfrm>
                <a:off x="8197812" y="2924944"/>
                <a:ext cx="190612" cy="254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386" name="Rectangle 14385">
                <a:extLst>
                  <a:ext uri="{FF2B5EF4-FFF2-40B4-BE49-F238E27FC236}">
                    <a16:creationId xmlns:a16="http://schemas.microsoft.com/office/drawing/2014/main" id="{6500B3F5-D662-48BA-423B-D8E185F4C685}"/>
                  </a:ext>
                </a:extLst>
              </p:cNvPr>
              <p:cNvSpPr/>
              <p:nvPr/>
            </p:nvSpPr>
            <p:spPr>
              <a:xfrm>
                <a:off x="8388424" y="3051571"/>
                <a:ext cx="249364" cy="25442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2" name="Graphique 1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BCBB2E25-95DB-BF03-E8A6-D3BE4CDE8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8397346">
              <a:off x="7008246" y="1642401"/>
              <a:ext cx="497408" cy="690479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F93F5E9B-3755-26C8-C6FD-C04FAE030DA1}"/>
              </a:ext>
            </a:extLst>
          </p:cNvPr>
          <p:cNvGrpSpPr/>
          <p:nvPr/>
        </p:nvGrpSpPr>
        <p:grpSpPr>
          <a:xfrm>
            <a:off x="123013" y="877445"/>
            <a:ext cx="6500757" cy="5051941"/>
            <a:chOff x="123013" y="877445"/>
            <a:chExt cx="6500757" cy="5051941"/>
          </a:xfrm>
        </p:grpSpPr>
        <p:grpSp>
          <p:nvGrpSpPr>
            <p:cNvPr id="14380" name="Groupe 14379">
              <a:extLst>
                <a:ext uri="{FF2B5EF4-FFF2-40B4-BE49-F238E27FC236}">
                  <a16:creationId xmlns:a16="http://schemas.microsoft.com/office/drawing/2014/main" id="{CA8E45A0-4E6C-D869-318D-FD63A20D76DB}"/>
                </a:ext>
              </a:extLst>
            </p:cNvPr>
            <p:cNvGrpSpPr/>
            <p:nvPr/>
          </p:nvGrpSpPr>
          <p:grpSpPr>
            <a:xfrm>
              <a:off x="123013" y="1610823"/>
              <a:ext cx="3224851" cy="4318563"/>
              <a:chOff x="157773" y="1401377"/>
              <a:chExt cx="3340068" cy="4541873"/>
            </a:xfrm>
          </p:grpSpPr>
          <p:grpSp>
            <p:nvGrpSpPr>
              <p:cNvPr id="14376" name="Groupe 14375">
                <a:extLst>
                  <a:ext uri="{FF2B5EF4-FFF2-40B4-BE49-F238E27FC236}">
                    <a16:creationId xmlns:a16="http://schemas.microsoft.com/office/drawing/2014/main" id="{69759559-E870-A2D2-4ABE-87A0E1D61E68}"/>
                  </a:ext>
                </a:extLst>
              </p:cNvPr>
              <p:cNvGrpSpPr/>
              <p:nvPr/>
            </p:nvGrpSpPr>
            <p:grpSpPr>
              <a:xfrm>
                <a:off x="157773" y="1623907"/>
                <a:ext cx="3340068" cy="4191906"/>
                <a:chOff x="157773" y="1623907"/>
                <a:chExt cx="3340068" cy="4191906"/>
              </a:xfrm>
            </p:grpSpPr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26B6EE70-887C-1D6D-154C-19BB28480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32748" t="36715" r="35343" b="5424"/>
                <a:stretch/>
              </p:blipFill>
              <p:spPr>
                <a:xfrm>
                  <a:off x="466937" y="1623907"/>
                  <a:ext cx="2726672" cy="3583523"/>
                </a:xfrm>
                <a:prstGeom prst="rect">
                  <a:avLst/>
                </a:prstGeom>
              </p:spPr>
            </p:pic>
            <p:sp>
              <p:nvSpPr>
                <p:cNvPr id="14346" name="ZoneTexte 14345">
                  <a:extLst>
                    <a:ext uri="{FF2B5EF4-FFF2-40B4-BE49-F238E27FC236}">
                      <a16:creationId xmlns:a16="http://schemas.microsoft.com/office/drawing/2014/main" id="{70D13CEF-0AFC-B2AE-9AC5-72A87D25B71C}"/>
                    </a:ext>
                  </a:extLst>
                </p:cNvPr>
                <p:cNvSpPr txBox="1"/>
                <p:nvPr/>
              </p:nvSpPr>
              <p:spPr>
                <a:xfrm>
                  <a:off x="467241" y="5200800"/>
                  <a:ext cx="3010310" cy="6150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/>
                    <a:t>Chirurgie ouverte</a:t>
                  </a:r>
                </a:p>
                <a:p>
                  <a:pPr algn="ctr"/>
                  <a:r>
                    <a:rPr lang="fr-FR" sz="1400" dirty="0"/>
                    <a:t>= prothèse</a:t>
                  </a:r>
                </a:p>
              </p:txBody>
            </p:sp>
            <p:sp>
              <p:nvSpPr>
                <p:cNvPr id="14353" name="Rectangle 14352">
                  <a:extLst>
                    <a:ext uri="{FF2B5EF4-FFF2-40B4-BE49-F238E27FC236}">
                      <a16:creationId xmlns:a16="http://schemas.microsoft.com/office/drawing/2014/main" id="{291E13AD-E21B-8158-76DF-B311AD4C789A}"/>
                    </a:ext>
                  </a:extLst>
                </p:cNvPr>
                <p:cNvSpPr/>
                <p:nvPr/>
              </p:nvSpPr>
              <p:spPr>
                <a:xfrm>
                  <a:off x="183603" y="3348572"/>
                  <a:ext cx="670931" cy="177666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4" name="Rectangle 14353">
                  <a:extLst>
                    <a:ext uri="{FF2B5EF4-FFF2-40B4-BE49-F238E27FC236}">
                      <a16:creationId xmlns:a16="http://schemas.microsoft.com/office/drawing/2014/main" id="{BD6856E8-BBFA-8650-D1B8-90CC63CF2D02}"/>
                    </a:ext>
                  </a:extLst>
                </p:cNvPr>
                <p:cNvSpPr/>
                <p:nvPr/>
              </p:nvSpPr>
              <p:spPr>
                <a:xfrm>
                  <a:off x="314479" y="3902411"/>
                  <a:ext cx="612063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5" name="Rectangle 14354">
                  <a:extLst>
                    <a:ext uri="{FF2B5EF4-FFF2-40B4-BE49-F238E27FC236}">
                      <a16:creationId xmlns:a16="http://schemas.microsoft.com/office/drawing/2014/main" id="{F0CB2590-7022-0961-4B36-D734DC2D5081}"/>
                    </a:ext>
                  </a:extLst>
                </p:cNvPr>
                <p:cNvSpPr/>
                <p:nvPr/>
              </p:nvSpPr>
              <p:spPr>
                <a:xfrm>
                  <a:off x="314479" y="3186299"/>
                  <a:ext cx="612062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6" name="ZoneTexte 14355">
                  <a:extLst>
                    <a:ext uri="{FF2B5EF4-FFF2-40B4-BE49-F238E27FC236}">
                      <a16:creationId xmlns:a16="http://schemas.microsoft.com/office/drawing/2014/main" id="{D29B2A9B-1C42-0EF5-EA51-FD7BFE9C0231}"/>
                    </a:ext>
                  </a:extLst>
                </p:cNvPr>
                <p:cNvSpPr txBox="1"/>
                <p:nvPr/>
              </p:nvSpPr>
              <p:spPr>
                <a:xfrm>
                  <a:off x="2397408" y="2703636"/>
                  <a:ext cx="11004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Anastomoses aorto prothétique</a:t>
                  </a:r>
                </a:p>
              </p:txBody>
            </p:sp>
            <p:cxnSp>
              <p:nvCxnSpPr>
                <p:cNvPr id="14358" name="Connecteur droit 14357">
                  <a:extLst>
                    <a:ext uri="{FF2B5EF4-FFF2-40B4-BE49-F238E27FC236}">
                      <a16:creationId xmlns:a16="http://schemas.microsoft.com/office/drawing/2014/main" id="{21AA00B8-0FD4-83D5-6C9C-54E5462D17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38073" y="2671569"/>
                  <a:ext cx="573687" cy="162259"/>
                </a:xfrm>
                <a:prstGeom prst="line">
                  <a:avLst/>
                </a:prstGeom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60" name="Connecteur droit 14359">
                  <a:extLst>
                    <a:ext uri="{FF2B5EF4-FFF2-40B4-BE49-F238E27FC236}">
                      <a16:creationId xmlns:a16="http://schemas.microsoft.com/office/drawing/2014/main" id="{2FA58E12-1B11-417E-3D48-52FB0BE6D5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47036" y="2924944"/>
                  <a:ext cx="564724" cy="1186144"/>
                </a:xfrm>
                <a:prstGeom prst="line">
                  <a:avLst/>
                </a:prstGeom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73" name="Rectangle 14372">
                  <a:extLst>
                    <a:ext uri="{FF2B5EF4-FFF2-40B4-BE49-F238E27FC236}">
                      <a16:creationId xmlns:a16="http://schemas.microsoft.com/office/drawing/2014/main" id="{4C0071BE-D767-8A63-21F5-DE42A0B2B847}"/>
                    </a:ext>
                  </a:extLst>
                </p:cNvPr>
                <p:cNvSpPr/>
                <p:nvPr/>
              </p:nvSpPr>
              <p:spPr>
                <a:xfrm>
                  <a:off x="157773" y="3649496"/>
                  <a:ext cx="944697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1" name="ZoneTexte 14350">
                  <a:extLst>
                    <a:ext uri="{FF2B5EF4-FFF2-40B4-BE49-F238E27FC236}">
                      <a16:creationId xmlns:a16="http://schemas.microsoft.com/office/drawing/2014/main" id="{9678036F-7418-B4FA-49D4-878FF8D6547F}"/>
                    </a:ext>
                  </a:extLst>
                </p:cNvPr>
                <p:cNvSpPr txBox="1"/>
                <p:nvPr/>
              </p:nvSpPr>
              <p:spPr>
                <a:xfrm>
                  <a:off x="519068" y="3345953"/>
                  <a:ext cx="8536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Sac anévrismal</a:t>
                  </a:r>
                </a:p>
              </p:txBody>
            </p:sp>
          </p:grpSp>
          <p:sp>
            <p:nvSpPr>
              <p:cNvPr id="14377" name="Rectangle : coins arrondis 14376">
                <a:extLst>
                  <a:ext uri="{FF2B5EF4-FFF2-40B4-BE49-F238E27FC236}">
                    <a16:creationId xmlns:a16="http://schemas.microsoft.com/office/drawing/2014/main" id="{452BC0D0-1500-5546-7685-394C001A6EB0}"/>
                  </a:ext>
                </a:extLst>
              </p:cNvPr>
              <p:cNvSpPr/>
              <p:nvPr/>
            </p:nvSpPr>
            <p:spPr>
              <a:xfrm>
                <a:off x="467544" y="1401377"/>
                <a:ext cx="3010311" cy="4541873"/>
              </a:xfrm>
              <a:prstGeom prst="roundRect">
                <a:avLst>
                  <a:gd name="adj" fmla="val 4303"/>
                </a:avLst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4382" name="Groupe 14381">
              <a:extLst>
                <a:ext uri="{FF2B5EF4-FFF2-40B4-BE49-F238E27FC236}">
                  <a16:creationId xmlns:a16="http://schemas.microsoft.com/office/drawing/2014/main" id="{E92699EF-6B0D-DE9C-932C-FD77E79C242A}"/>
                </a:ext>
              </a:extLst>
            </p:cNvPr>
            <p:cNvGrpSpPr/>
            <p:nvPr/>
          </p:nvGrpSpPr>
          <p:grpSpPr>
            <a:xfrm>
              <a:off x="3587771" y="1610824"/>
              <a:ext cx="3035999" cy="4318562"/>
              <a:chOff x="3371747" y="1401378"/>
              <a:chExt cx="3144469" cy="4541872"/>
            </a:xfrm>
          </p:grpSpPr>
          <p:grpSp>
            <p:nvGrpSpPr>
              <p:cNvPr id="14375" name="Groupe 14374">
                <a:extLst>
                  <a:ext uri="{FF2B5EF4-FFF2-40B4-BE49-F238E27FC236}">
                    <a16:creationId xmlns:a16="http://schemas.microsoft.com/office/drawing/2014/main" id="{C0A6CC00-7458-DC70-9083-0A3C3358A23F}"/>
                  </a:ext>
                </a:extLst>
              </p:cNvPr>
              <p:cNvGrpSpPr/>
              <p:nvPr/>
            </p:nvGrpSpPr>
            <p:grpSpPr>
              <a:xfrm>
                <a:off x="3371747" y="1599445"/>
                <a:ext cx="3144469" cy="4211663"/>
                <a:chOff x="3087806" y="1599445"/>
                <a:chExt cx="3144469" cy="4211663"/>
              </a:xfrm>
            </p:grpSpPr>
            <p:pic>
              <p:nvPicPr>
                <p:cNvPr id="14372" name="Image 14371">
                  <a:extLst>
                    <a:ext uri="{FF2B5EF4-FFF2-40B4-BE49-F238E27FC236}">
                      <a16:creationId xmlns:a16="http://schemas.microsoft.com/office/drawing/2014/main" id="{2841608C-0F2D-0C41-91FF-274293B91F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63851" t="36715" r="2311" b="5424"/>
                <a:stretch/>
              </p:blipFill>
              <p:spPr>
                <a:xfrm>
                  <a:off x="3156538" y="1599445"/>
                  <a:ext cx="2891543" cy="3583523"/>
                </a:xfrm>
                <a:prstGeom prst="rect">
                  <a:avLst/>
                </a:prstGeom>
              </p:spPr>
            </p:pic>
            <p:sp>
              <p:nvSpPr>
                <p:cNvPr id="14347" name="ZoneTexte 14346">
                  <a:extLst>
                    <a:ext uri="{FF2B5EF4-FFF2-40B4-BE49-F238E27FC236}">
                      <a16:creationId xmlns:a16="http://schemas.microsoft.com/office/drawing/2014/main" id="{34C6F98A-3C49-5F5A-BD88-FF0889E953FB}"/>
                    </a:ext>
                  </a:extLst>
                </p:cNvPr>
                <p:cNvSpPr txBox="1"/>
                <p:nvPr/>
              </p:nvSpPr>
              <p:spPr>
                <a:xfrm>
                  <a:off x="3087806" y="5196095"/>
                  <a:ext cx="3078194" cy="6150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/>
                    <a:t>Endovasculaire</a:t>
                  </a:r>
                </a:p>
                <a:p>
                  <a:pPr algn="ctr"/>
                  <a:r>
                    <a:rPr lang="fr-FR" sz="1400" dirty="0"/>
                    <a:t>= endoprothèse</a:t>
                  </a:r>
                </a:p>
              </p:txBody>
            </p:sp>
            <p:sp>
              <p:nvSpPr>
                <p:cNvPr id="14362" name="Rectangle 14361">
                  <a:extLst>
                    <a:ext uri="{FF2B5EF4-FFF2-40B4-BE49-F238E27FC236}">
                      <a16:creationId xmlns:a16="http://schemas.microsoft.com/office/drawing/2014/main" id="{D50C45B4-5D4D-A09D-17CF-757ACAFA6BD0}"/>
                    </a:ext>
                  </a:extLst>
                </p:cNvPr>
                <p:cNvSpPr/>
                <p:nvPr/>
              </p:nvSpPr>
              <p:spPr>
                <a:xfrm>
                  <a:off x="4950319" y="2723102"/>
                  <a:ext cx="944697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63" name="ZoneTexte 14362">
                  <a:extLst>
                    <a:ext uri="{FF2B5EF4-FFF2-40B4-BE49-F238E27FC236}">
                      <a16:creationId xmlns:a16="http://schemas.microsoft.com/office/drawing/2014/main" id="{62D5E88A-44C3-A079-2B9B-E155FBC34B09}"/>
                    </a:ext>
                  </a:extLst>
                </p:cNvPr>
                <p:cNvSpPr txBox="1"/>
                <p:nvPr/>
              </p:nvSpPr>
              <p:spPr>
                <a:xfrm>
                  <a:off x="4950319" y="2636682"/>
                  <a:ext cx="1100433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Etanchéité proximale</a:t>
                  </a:r>
                </a:p>
                <a:p>
                  <a:endParaRPr lang="fr-FR" sz="300" dirty="0">
                    <a:latin typeface="Eurostile" panose="020B0504020202050204" pitchFamily="34" charset="77"/>
                    <a:ea typeface="Batang" panose="02030600000101010101" pitchFamily="18" charset="-127"/>
                  </a:endParaRPr>
                </a:p>
                <a:p>
                  <a:r>
                    <a:rPr lang="fr-FR" sz="900" dirty="0">
                      <a:solidFill>
                        <a:schemeClr val="accent1"/>
                      </a:solidFill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Aorte sous rénale</a:t>
                  </a:r>
                </a:p>
              </p:txBody>
            </p:sp>
            <p:sp>
              <p:nvSpPr>
                <p:cNvPr id="14365" name="Rectangle 14364">
                  <a:extLst>
                    <a:ext uri="{FF2B5EF4-FFF2-40B4-BE49-F238E27FC236}">
                      <a16:creationId xmlns:a16="http://schemas.microsoft.com/office/drawing/2014/main" id="{C89F0158-C1E7-5395-22C7-FF48A5BD624B}"/>
                    </a:ext>
                  </a:extLst>
                </p:cNvPr>
                <p:cNvSpPr/>
                <p:nvPr/>
              </p:nvSpPr>
              <p:spPr>
                <a:xfrm>
                  <a:off x="5161919" y="4196396"/>
                  <a:ext cx="944697" cy="52874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64" name="ZoneTexte 14363">
                  <a:extLst>
                    <a:ext uri="{FF2B5EF4-FFF2-40B4-BE49-F238E27FC236}">
                      <a16:creationId xmlns:a16="http://schemas.microsoft.com/office/drawing/2014/main" id="{712461B3-2052-46E0-7A16-A3AD0B02140B}"/>
                    </a:ext>
                  </a:extLst>
                </p:cNvPr>
                <p:cNvSpPr txBox="1"/>
                <p:nvPr/>
              </p:nvSpPr>
              <p:spPr>
                <a:xfrm>
                  <a:off x="5131842" y="4195558"/>
                  <a:ext cx="1100433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Etanchéité distale</a:t>
                  </a:r>
                </a:p>
                <a:p>
                  <a:endParaRPr lang="fr-FR" sz="300" dirty="0">
                    <a:latin typeface="Eurostile" panose="020B0504020202050204" pitchFamily="34" charset="77"/>
                    <a:ea typeface="Batang" panose="02030600000101010101" pitchFamily="18" charset="-127"/>
                  </a:endParaRPr>
                </a:p>
                <a:p>
                  <a:r>
                    <a:rPr lang="fr-FR" sz="900" dirty="0">
                      <a:solidFill>
                        <a:schemeClr val="accent1"/>
                      </a:solidFill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Artères iliaques</a:t>
                  </a:r>
                </a:p>
              </p:txBody>
            </p:sp>
            <p:sp>
              <p:nvSpPr>
                <p:cNvPr id="14374" name="Rectangle 14373">
                  <a:extLst>
                    <a:ext uri="{FF2B5EF4-FFF2-40B4-BE49-F238E27FC236}">
                      <a16:creationId xmlns:a16="http://schemas.microsoft.com/office/drawing/2014/main" id="{1DFD1BD3-54FA-B6DA-6387-314F81706E04}"/>
                    </a:ext>
                  </a:extLst>
                </p:cNvPr>
                <p:cNvSpPr/>
                <p:nvPr/>
              </p:nvSpPr>
              <p:spPr>
                <a:xfrm>
                  <a:off x="5180798" y="4713491"/>
                  <a:ext cx="944697" cy="83662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4381" name="Rectangle : coins arrondis 14380">
                <a:extLst>
                  <a:ext uri="{FF2B5EF4-FFF2-40B4-BE49-F238E27FC236}">
                    <a16:creationId xmlns:a16="http://schemas.microsoft.com/office/drawing/2014/main" id="{4121C940-B2AB-C835-0E25-CFB6AA2F9336}"/>
                  </a:ext>
                </a:extLst>
              </p:cNvPr>
              <p:cNvSpPr/>
              <p:nvPr/>
            </p:nvSpPr>
            <p:spPr>
              <a:xfrm>
                <a:off x="3372050" y="1401378"/>
                <a:ext cx="3077891" cy="4541872"/>
              </a:xfrm>
              <a:prstGeom prst="roundRect">
                <a:avLst>
                  <a:gd name="adj" fmla="val 4303"/>
                </a:avLst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B15A2B1-3527-3F46-F06F-3116A42DC4AC}"/>
                </a:ext>
              </a:extLst>
            </p:cNvPr>
            <p:cNvSpPr txBox="1"/>
            <p:nvPr/>
          </p:nvSpPr>
          <p:spPr>
            <a:xfrm>
              <a:off x="664948" y="877445"/>
              <a:ext cx="5488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Techniques chirurgicales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DBD3C70-4042-D14C-77CB-636419682CE0}"/>
              </a:ext>
            </a:extLst>
          </p:cNvPr>
          <p:cNvSpPr txBox="1"/>
          <p:nvPr/>
        </p:nvSpPr>
        <p:spPr>
          <a:xfrm>
            <a:off x="6812983" y="6204218"/>
            <a:ext cx="969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</a:rPr>
              <a:t>&gt;1% /an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43F838-AE9B-B93F-79DD-CEDB236DA892}"/>
              </a:ext>
            </a:extLst>
          </p:cNvPr>
          <p:cNvSpPr/>
          <p:nvPr/>
        </p:nvSpPr>
        <p:spPr>
          <a:xfrm>
            <a:off x="3594167" y="1602063"/>
            <a:ext cx="2971718" cy="4318562"/>
          </a:xfrm>
          <a:prstGeom prst="roundRect">
            <a:avLst>
              <a:gd name="adj" fmla="val 4303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13CF28-9CC5-543C-8974-9CDC4955BEE9}"/>
              </a:ext>
            </a:extLst>
          </p:cNvPr>
          <p:cNvSpPr txBox="1"/>
          <p:nvPr/>
        </p:nvSpPr>
        <p:spPr>
          <a:xfrm>
            <a:off x="3779912" y="5963008"/>
            <a:ext cx="2599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Anatomie favorable</a:t>
            </a:r>
          </a:p>
          <a:p>
            <a:pPr algn="ctr"/>
            <a:r>
              <a:rPr lang="fr-FR" dirty="0">
                <a:solidFill>
                  <a:schemeClr val="accent2"/>
                </a:solidFill>
              </a:rPr>
              <a:t>Haut risque opératoire ++</a:t>
            </a:r>
          </a:p>
        </p:txBody>
      </p:sp>
    </p:spTree>
    <p:extLst>
      <p:ext uri="{BB962C8B-B14F-4D97-AF65-F5344CB8AC3E}">
        <p14:creationId xmlns:p14="http://schemas.microsoft.com/office/powerpoint/2010/main" val="145621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C828A24D-2E46-0BFA-531E-0860AAD6A8A7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1435133-0143-82AC-51B7-E05A139E484F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Titre 1">
              <a:extLst>
                <a:ext uri="{FF2B5EF4-FFF2-40B4-BE49-F238E27FC236}">
                  <a16:creationId xmlns:a16="http://schemas.microsoft.com/office/drawing/2014/main" id="{2A365D95-007B-03E2-7163-710FCD1D85B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9E437B91-68BB-8EFE-2BCD-663042CB7B6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1C08D3-85D3-EAD3-611F-C2A72EC753BB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84386A2-6731-5AD6-28B1-F7ED3728EE79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0DB478-9E43-F73A-3048-EB7F0D237D5B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3ABEC5C-27EE-E9CD-E14A-67019F9270E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84D9E3-1E18-C8A6-52C5-6266719CB07F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E4EDD1D-DADF-B06E-1C9A-5583A481B241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143D425-6108-ABD9-83B1-ACB7E170B2B8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2B5E970-9FD1-E7C6-6CFD-C68DA83227B9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D575705-3E18-D46C-E3AB-07FF89AE4DA6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115AE18-FDA3-C73E-0C3E-DA9F1F9829EB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14340" name="Rectangle 14339">
            <a:extLst>
              <a:ext uri="{FF2B5EF4-FFF2-40B4-BE49-F238E27FC236}">
                <a16:creationId xmlns:a16="http://schemas.microsoft.com/office/drawing/2014/main" id="{C5B0C2A7-2739-4CEC-91C3-4BA9874A37FB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14341" name="Rectangle 14340">
            <a:extLst>
              <a:ext uri="{FF2B5EF4-FFF2-40B4-BE49-F238E27FC236}">
                <a16:creationId xmlns:a16="http://schemas.microsoft.com/office/drawing/2014/main" id="{220715A6-1FBB-DAF7-444E-90CAD1AD6684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14342" name="Rectangle 14341">
            <a:extLst>
              <a:ext uri="{FF2B5EF4-FFF2-40B4-BE49-F238E27FC236}">
                <a16:creationId xmlns:a16="http://schemas.microsoft.com/office/drawing/2014/main" id="{25EC1877-3DDA-C908-5F4B-2BD4C5940FBD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14344" name="Ellipse 14343">
            <a:extLst>
              <a:ext uri="{FF2B5EF4-FFF2-40B4-BE49-F238E27FC236}">
                <a16:creationId xmlns:a16="http://schemas.microsoft.com/office/drawing/2014/main" id="{5FAD6BF3-2ABD-82A8-9473-DB878A8D9C81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14388" name="Flèche vers le bas 14387">
            <a:extLst>
              <a:ext uri="{FF2B5EF4-FFF2-40B4-BE49-F238E27FC236}">
                <a16:creationId xmlns:a16="http://schemas.microsoft.com/office/drawing/2014/main" id="{917BDD39-523A-6F04-7002-114D157C38C1}"/>
              </a:ext>
            </a:extLst>
          </p:cNvPr>
          <p:cNvSpPr/>
          <p:nvPr/>
        </p:nvSpPr>
        <p:spPr>
          <a:xfrm>
            <a:off x="4716016" y="2320630"/>
            <a:ext cx="144016" cy="28803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89" name="Flèche vers le bas 14388">
            <a:extLst>
              <a:ext uri="{FF2B5EF4-FFF2-40B4-BE49-F238E27FC236}">
                <a16:creationId xmlns:a16="http://schemas.microsoft.com/office/drawing/2014/main" id="{5065E5D8-63A3-5B3E-2342-750C1189CF45}"/>
              </a:ext>
            </a:extLst>
          </p:cNvPr>
          <p:cNvSpPr/>
          <p:nvPr/>
        </p:nvSpPr>
        <p:spPr>
          <a:xfrm rot="2341897">
            <a:off x="4079967" y="4579694"/>
            <a:ext cx="72008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90" name="Flèche vers le bas 14389">
            <a:extLst>
              <a:ext uri="{FF2B5EF4-FFF2-40B4-BE49-F238E27FC236}">
                <a16:creationId xmlns:a16="http://schemas.microsoft.com/office/drawing/2014/main" id="{EB4FC464-652B-CE6E-49FF-F4BBFEA6B421}"/>
              </a:ext>
            </a:extLst>
          </p:cNvPr>
          <p:cNvSpPr/>
          <p:nvPr/>
        </p:nvSpPr>
        <p:spPr>
          <a:xfrm rot="19521493">
            <a:off x="5320421" y="4599904"/>
            <a:ext cx="72008" cy="21602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04733C0-8A7A-DC11-9F98-9B918A2D6270}"/>
              </a:ext>
            </a:extLst>
          </p:cNvPr>
          <p:cNvGrpSpPr/>
          <p:nvPr/>
        </p:nvGrpSpPr>
        <p:grpSpPr>
          <a:xfrm>
            <a:off x="6885960" y="1642401"/>
            <a:ext cx="2215279" cy="4594911"/>
            <a:chOff x="6885960" y="1642401"/>
            <a:chExt cx="2215279" cy="4594911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AF1D45A9-97EE-19FD-4B4F-AC4C1F517FFB}"/>
                </a:ext>
              </a:extLst>
            </p:cNvPr>
            <p:cNvGrpSpPr/>
            <p:nvPr/>
          </p:nvGrpSpPr>
          <p:grpSpPr>
            <a:xfrm>
              <a:off x="6885960" y="4902810"/>
              <a:ext cx="2078528" cy="1334502"/>
              <a:chOff x="2207594" y="890255"/>
              <a:chExt cx="2078528" cy="1334502"/>
            </a:xfrm>
          </p:grpSpPr>
          <p:pic>
            <p:nvPicPr>
              <p:cNvPr id="14338" name="Picture 2" descr="diagram">
                <a:extLst>
                  <a:ext uri="{FF2B5EF4-FFF2-40B4-BE49-F238E27FC236}">
                    <a16:creationId xmlns:a16="http://schemas.microsoft.com/office/drawing/2014/main" id="{88EF6AE3-4778-5634-C231-0A3AC401A1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700" t="63041" r="20786" b="2750"/>
              <a:stretch/>
            </p:blipFill>
            <p:spPr bwMode="auto">
              <a:xfrm>
                <a:off x="2207594" y="890255"/>
                <a:ext cx="2021023" cy="12941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Rectangle : coins arrondis 30">
                <a:extLst>
                  <a:ext uri="{FF2B5EF4-FFF2-40B4-BE49-F238E27FC236}">
                    <a16:creationId xmlns:a16="http://schemas.microsoft.com/office/drawing/2014/main" id="{8735284C-B616-3C07-C215-FB0A1F4D5AF4}"/>
                  </a:ext>
                </a:extLst>
              </p:cNvPr>
              <p:cNvSpPr/>
              <p:nvPr/>
            </p:nvSpPr>
            <p:spPr>
              <a:xfrm>
                <a:off x="2248952" y="1606888"/>
                <a:ext cx="678050" cy="57754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6EAC396E-BA66-854B-9C09-04D42E2EBCA1}"/>
                  </a:ext>
                </a:extLst>
              </p:cNvPr>
              <p:cNvSpPr/>
              <p:nvPr/>
            </p:nvSpPr>
            <p:spPr>
              <a:xfrm>
                <a:off x="3608072" y="1248571"/>
                <a:ext cx="678050" cy="57754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35" name="Image 34" descr="Une image contenant blanc&#10;&#10;Description générée automatiquement">
                <a:extLst>
                  <a:ext uri="{FF2B5EF4-FFF2-40B4-BE49-F238E27FC236}">
                    <a16:creationId xmlns:a16="http://schemas.microsoft.com/office/drawing/2014/main" id="{11771FB5-119E-34B6-5E6E-3575FB097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2899671" y="1916832"/>
                <a:ext cx="376185" cy="307925"/>
              </a:xfrm>
              <a:prstGeom prst="rect">
                <a:avLst/>
              </a:prstGeom>
            </p:spPr>
          </p:pic>
        </p:grp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6867272-408C-6943-0ACC-A9101B3970BE}"/>
                </a:ext>
              </a:extLst>
            </p:cNvPr>
            <p:cNvSpPr txBox="1"/>
            <p:nvPr/>
          </p:nvSpPr>
          <p:spPr>
            <a:xfrm>
              <a:off x="6971952" y="5596818"/>
              <a:ext cx="7200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Risque rupture</a:t>
              </a:r>
            </a:p>
            <a:p>
              <a:pPr algn="ctr"/>
              <a:r>
                <a:rPr lang="fr-FR" sz="800" dirty="0"/>
                <a:t>spontanée</a:t>
              </a:r>
            </a:p>
            <a:p>
              <a:pPr algn="ctr"/>
              <a:endParaRPr lang="fr-FR" sz="800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02B0D6F6-8871-51BA-6A28-1471B014544F}"/>
                </a:ext>
              </a:extLst>
            </p:cNvPr>
            <p:cNvSpPr txBox="1"/>
            <p:nvPr/>
          </p:nvSpPr>
          <p:spPr>
            <a:xfrm>
              <a:off x="8186903" y="5247953"/>
              <a:ext cx="720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/>
                <a:t>Risque chirurgie</a:t>
              </a:r>
            </a:p>
          </p:txBody>
        </p:sp>
        <p:grpSp>
          <p:nvGrpSpPr>
            <p:cNvPr id="14387" name="Groupe 14386">
              <a:extLst>
                <a:ext uri="{FF2B5EF4-FFF2-40B4-BE49-F238E27FC236}">
                  <a16:creationId xmlns:a16="http://schemas.microsoft.com/office/drawing/2014/main" id="{5684FE21-A6FE-7911-8EF2-CAF5393B34F2}"/>
                </a:ext>
              </a:extLst>
            </p:cNvPr>
            <p:cNvGrpSpPr/>
            <p:nvPr/>
          </p:nvGrpSpPr>
          <p:grpSpPr>
            <a:xfrm>
              <a:off x="7176882" y="2526546"/>
              <a:ext cx="1924357" cy="2062103"/>
              <a:chOff x="7176882" y="1774445"/>
              <a:chExt cx="1924357" cy="2062103"/>
            </a:xfrm>
          </p:grpSpPr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3655AFA0-71A0-F4FB-B69C-795F7EB18BDB}"/>
                  </a:ext>
                </a:extLst>
              </p:cNvPr>
              <p:cNvSpPr txBox="1"/>
              <p:nvPr/>
            </p:nvSpPr>
            <p:spPr>
              <a:xfrm>
                <a:off x="7176882" y="1774445"/>
                <a:ext cx="1924357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/>
                  <a:t>Indications</a:t>
                </a:r>
                <a:r>
                  <a:rPr lang="fr-FR" b="1" dirty="0"/>
                  <a:t> </a:t>
                </a:r>
              </a:p>
              <a:p>
                <a:pPr lvl="1"/>
                <a:endParaRPr lang="fr-FR" dirty="0"/>
              </a:p>
              <a:p>
                <a:r>
                  <a:rPr lang="fr-FR" dirty="0"/>
                  <a:t>  &gt; 55mm</a:t>
                </a:r>
              </a:p>
              <a:p>
                <a:endParaRPr lang="fr-FR" dirty="0"/>
              </a:p>
              <a:p>
                <a:r>
                  <a:rPr lang="fr-FR" dirty="0"/>
                  <a:t>  &gt; 50mm</a:t>
                </a:r>
              </a:p>
              <a:p>
                <a:endParaRPr lang="fr-FR" dirty="0"/>
              </a:p>
              <a:p>
                <a:r>
                  <a:rPr lang="fr-FR" dirty="0"/>
                  <a:t>  &gt; 1cm/an</a:t>
                </a:r>
              </a:p>
            </p:txBody>
          </p:sp>
          <p:pic>
            <p:nvPicPr>
              <p:cNvPr id="14384" name="Picture 6" descr="Male gender symbol, pendant,sterling silver,male symbol, sex symbol,mans  fashion,unisex gender pendant, - Etsy Canada">
                <a:extLst>
                  <a:ext uri="{FF2B5EF4-FFF2-40B4-BE49-F238E27FC236}">
                    <a16:creationId xmlns:a16="http://schemas.microsoft.com/office/drawing/2014/main" id="{75B2F90D-FC34-D00E-2743-5F24B7D1C9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03" t="12540" r="4236" b="12540"/>
              <a:stretch/>
            </p:blipFill>
            <p:spPr bwMode="auto">
              <a:xfrm>
                <a:off x="8243035" y="2409261"/>
                <a:ext cx="216711" cy="256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385" name="Picture 6" descr="Male gender symbol, pendant,sterling silver,male symbol, sex symbol,mans  fashion,unisex gender pendant, - Etsy Canada">
                <a:extLst>
                  <a:ext uri="{FF2B5EF4-FFF2-40B4-BE49-F238E27FC236}">
                    <a16:creationId xmlns:a16="http://schemas.microsoft.com/office/drawing/2014/main" id="{A5088CEE-B2A1-54AE-59CF-BFE3017D7B6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" t="12540" r="50576" b="13006"/>
              <a:stretch/>
            </p:blipFill>
            <p:spPr bwMode="auto">
              <a:xfrm>
                <a:off x="8197812" y="2924944"/>
                <a:ext cx="190612" cy="254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386" name="Rectangle 14385">
                <a:extLst>
                  <a:ext uri="{FF2B5EF4-FFF2-40B4-BE49-F238E27FC236}">
                    <a16:creationId xmlns:a16="http://schemas.microsoft.com/office/drawing/2014/main" id="{6500B3F5-D662-48BA-423B-D8E185F4C685}"/>
                  </a:ext>
                </a:extLst>
              </p:cNvPr>
              <p:cNvSpPr/>
              <p:nvPr/>
            </p:nvSpPr>
            <p:spPr>
              <a:xfrm>
                <a:off x="8388424" y="3051571"/>
                <a:ext cx="249364" cy="25442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2" name="Graphique 1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BCBB2E25-95DB-BF03-E8A6-D3BE4CDE8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8397346">
              <a:off x="7008246" y="1642401"/>
              <a:ext cx="497408" cy="690479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F93F5E9B-3755-26C8-C6FD-C04FAE030DA1}"/>
              </a:ext>
            </a:extLst>
          </p:cNvPr>
          <p:cNvGrpSpPr/>
          <p:nvPr/>
        </p:nvGrpSpPr>
        <p:grpSpPr>
          <a:xfrm>
            <a:off x="123013" y="877445"/>
            <a:ext cx="6500757" cy="5051941"/>
            <a:chOff x="123013" y="877445"/>
            <a:chExt cx="6500757" cy="5051941"/>
          </a:xfrm>
        </p:grpSpPr>
        <p:grpSp>
          <p:nvGrpSpPr>
            <p:cNvPr id="14380" name="Groupe 14379">
              <a:extLst>
                <a:ext uri="{FF2B5EF4-FFF2-40B4-BE49-F238E27FC236}">
                  <a16:creationId xmlns:a16="http://schemas.microsoft.com/office/drawing/2014/main" id="{CA8E45A0-4E6C-D869-318D-FD63A20D76DB}"/>
                </a:ext>
              </a:extLst>
            </p:cNvPr>
            <p:cNvGrpSpPr/>
            <p:nvPr/>
          </p:nvGrpSpPr>
          <p:grpSpPr>
            <a:xfrm>
              <a:off x="123013" y="1610823"/>
              <a:ext cx="3224851" cy="4318563"/>
              <a:chOff x="157773" y="1401377"/>
              <a:chExt cx="3340068" cy="4541873"/>
            </a:xfrm>
          </p:grpSpPr>
          <p:grpSp>
            <p:nvGrpSpPr>
              <p:cNvPr id="14376" name="Groupe 14375">
                <a:extLst>
                  <a:ext uri="{FF2B5EF4-FFF2-40B4-BE49-F238E27FC236}">
                    <a16:creationId xmlns:a16="http://schemas.microsoft.com/office/drawing/2014/main" id="{69759559-E870-A2D2-4ABE-87A0E1D61E68}"/>
                  </a:ext>
                </a:extLst>
              </p:cNvPr>
              <p:cNvGrpSpPr/>
              <p:nvPr/>
            </p:nvGrpSpPr>
            <p:grpSpPr>
              <a:xfrm>
                <a:off x="157773" y="1623907"/>
                <a:ext cx="3340068" cy="4191906"/>
                <a:chOff x="157773" y="1623907"/>
                <a:chExt cx="3340068" cy="4191906"/>
              </a:xfrm>
            </p:grpSpPr>
            <p:pic>
              <p:nvPicPr>
                <p:cNvPr id="27" name="Image 26">
                  <a:extLst>
                    <a:ext uri="{FF2B5EF4-FFF2-40B4-BE49-F238E27FC236}">
                      <a16:creationId xmlns:a16="http://schemas.microsoft.com/office/drawing/2014/main" id="{26B6EE70-887C-1D6D-154C-19BB28480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32748" t="36715" r="35343" b="5424"/>
                <a:stretch/>
              </p:blipFill>
              <p:spPr>
                <a:xfrm>
                  <a:off x="466937" y="1623907"/>
                  <a:ext cx="2726672" cy="3583523"/>
                </a:xfrm>
                <a:prstGeom prst="rect">
                  <a:avLst/>
                </a:prstGeom>
              </p:spPr>
            </p:pic>
            <p:sp>
              <p:nvSpPr>
                <p:cNvPr id="14346" name="ZoneTexte 14345">
                  <a:extLst>
                    <a:ext uri="{FF2B5EF4-FFF2-40B4-BE49-F238E27FC236}">
                      <a16:creationId xmlns:a16="http://schemas.microsoft.com/office/drawing/2014/main" id="{70D13CEF-0AFC-B2AE-9AC5-72A87D25B71C}"/>
                    </a:ext>
                  </a:extLst>
                </p:cNvPr>
                <p:cNvSpPr txBox="1"/>
                <p:nvPr/>
              </p:nvSpPr>
              <p:spPr>
                <a:xfrm>
                  <a:off x="467241" y="5200800"/>
                  <a:ext cx="3010310" cy="6150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/>
                    <a:t>Chirurgie ouverte</a:t>
                  </a:r>
                </a:p>
                <a:p>
                  <a:pPr algn="ctr"/>
                  <a:r>
                    <a:rPr lang="fr-FR" sz="1400" dirty="0"/>
                    <a:t>= prothèse</a:t>
                  </a:r>
                </a:p>
              </p:txBody>
            </p:sp>
            <p:sp>
              <p:nvSpPr>
                <p:cNvPr id="14353" name="Rectangle 14352">
                  <a:extLst>
                    <a:ext uri="{FF2B5EF4-FFF2-40B4-BE49-F238E27FC236}">
                      <a16:creationId xmlns:a16="http://schemas.microsoft.com/office/drawing/2014/main" id="{291E13AD-E21B-8158-76DF-B311AD4C789A}"/>
                    </a:ext>
                  </a:extLst>
                </p:cNvPr>
                <p:cNvSpPr/>
                <p:nvPr/>
              </p:nvSpPr>
              <p:spPr>
                <a:xfrm>
                  <a:off x="183603" y="3348572"/>
                  <a:ext cx="670931" cy="177666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4" name="Rectangle 14353">
                  <a:extLst>
                    <a:ext uri="{FF2B5EF4-FFF2-40B4-BE49-F238E27FC236}">
                      <a16:creationId xmlns:a16="http://schemas.microsoft.com/office/drawing/2014/main" id="{BD6856E8-BBFA-8650-D1B8-90CC63CF2D02}"/>
                    </a:ext>
                  </a:extLst>
                </p:cNvPr>
                <p:cNvSpPr/>
                <p:nvPr/>
              </p:nvSpPr>
              <p:spPr>
                <a:xfrm>
                  <a:off x="314479" y="3902411"/>
                  <a:ext cx="612063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5" name="Rectangle 14354">
                  <a:extLst>
                    <a:ext uri="{FF2B5EF4-FFF2-40B4-BE49-F238E27FC236}">
                      <a16:creationId xmlns:a16="http://schemas.microsoft.com/office/drawing/2014/main" id="{F0CB2590-7022-0961-4B36-D734DC2D5081}"/>
                    </a:ext>
                  </a:extLst>
                </p:cNvPr>
                <p:cNvSpPr/>
                <p:nvPr/>
              </p:nvSpPr>
              <p:spPr>
                <a:xfrm>
                  <a:off x="314479" y="3186299"/>
                  <a:ext cx="612062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6" name="ZoneTexte 14355">
                  <a:extLst>
                    <a:ext uri="{FF2B5EF4-FFF2-40B4-BE49-F238E27FC236}">
                      <a16:creationId xmlns:a16="http://schemas.microsoft.com/office/drawing/2014/main" id="{D29B2A9B-1C42-0EF5-EA51-FD7BFE9C0231}"/>
                    </a:ext>
                  </a:extLst>
                </p:cNvPr>
                <p:cNvSpPr txBox="1"/>
                <p:nvPr/>
              </p:nvSpPr>
              <p:spPr>
                <a:xfrm>
                  <a:off x="2397408" y="2703636"/>
                  <a:ext cx="11004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Anastomoses aorto prothétique</a:t>
                  </a:r>
                </a:p>
              </p:txBody>
            </p:sp>
            <p:cxnSp>
              <p:nvCxnSpPr>
                <p:cNvPr id="14358" name="Connecteur droit 14357">
                  <a:extLst>
                    <a:ext uri="{FF2B5EF4-FFF2-40B4-BE49-F238E27FC236}">
                      <a16:creationId xmlns:a16="http://schemas.microsoft.com/office/drawing/2014/main" id="{21AA00B8-0FD4-83D5-6C9C-54E5462D17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38073" y="2671569"/>
                  <a:ext cx="573687" cy="162259"/>
                </a:xfrm>
                <a:prstGeom prst="line">
                  <a:avLst/>
                </a:prstGeom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60" name="Connecteur droit 14359">
                  <a:extLst>
                    <a:ext uri="{FF2B5EF4-FFF2-40B4-BE49-F238E27FC236}">
                      <a16:creationId xmlns:a16="http://schemas.microsoft.com/office/drawing/2014/main" id="{2FA58E12-1B11-417E-3D48-52FB0BE6D5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847036" y="2924944"/>
                  <a:ext cx="564724" cy="1186144"/>
                </a:xfrm>
                <a:prstGeom prst="line">
                  <a:avLst/>
                </a:prstGeom>
                <a:ln w="6350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73" name="Rectangle 14372">
                  <a:extLst>
                    <a:ext uri="{FF2B5EF4-FFF2-40B4-BE49-F238E27FC236}">
                      <a16:creationId xmlns:a16="http://schemas.microsoft.com/office/drawing/2014/main" id="{4C0071BE-D767-8A63-21F5-DE42A0B2B847}"/>
                    </a:ext>
                  </a:extLst>
                </p:cNvPr>
                <p:cNvSpPr/>
                <p:nvPr/>
              </p:nvSpPr>
              <p:spPr>
                <a:xfrm>
                  <a:off x="157773" y="3649496"/>
                  <a:ext cx="944697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51" name="ZoneTexte 14350">
                  <a:extLst>
                    <a:ext uri="{FF2B5EF4-FFF2-40B4-BE49-F238E27FC236}">
                      <a16:creationId xmlns:a16="http://schemas.microsoft.com/office/drawing/2014/main" id="{9678036F-7418-B4FA-49D4-878FF8D6547F}"/>
                    </a:ext>
                  </a:extLst>
                </p:cNvPr>
                <p:cNvSpPr txBox="1"/>
                <p:nvPr/>
              </p:nvSpPr>
              <p:spPr>
                <a:xfrm>
                  <a:off x="519068" y="3345953"/>
                  <a:ext cx="8536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Sac anévrismal</a:t>
                  </a:r>
                </a:p>
              </p:txBody>
            </p:sp>
          </p:grpSp>
          <p:sp>
            <p:nvSpPr>
              <p:cNvPr id="14377" name="Rectangle : coins arrondis 14376">
                <a:extLst>
                  <a:ext uri="{FF2B5EF4-FFF2-40B4-BE49-F238E27FC236}">
                    <a16:creationId xmlns:a16="http://schemas.microsoft.com/office/drawing/2014/main" id="{452BC0D0-1500-5546-7685-394C001A6EB0}"/>
                  </a:ext>
                </a:extLst>
              </p:cNvPr>
              <p:cNvSpPr/>
              <p:nvPr/>
            </p:nvSpPr>
            <p:spPr>
              <a:xfrm>
                <a:off x="467544" y="1401377"/>
                <a:ext cx="3010311" cy="4541873"/>
              </a:xfrm>
              <a:prstGeom prst="roundRect">
                <a:avLst>
                  <a:gd name="adj" fmla="val 4303"/>
                </a:avLst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4382" name="Groupe 14381">
              <a:extLst>
                <a:ext uri="{FF2B5EF4-FFF2-40B4-BE49-F238E27FC236}">
                  <a16:creationId xmlns:a16="http://schemas.microsoft.com/office/drawing/2014/main" id="{E92699EF-6B0D-DE9C-932C-FD77E79C242A}"/>
                </a:ext>
              </a:extLst>
            </p:cNvPr>
            <p:cNvGrpSpPr/>
            <p:nvPr/>
          </p:nvGrpSpPr>
          <p:grpSpPr>
            <a:xfrm>
              <a:off x="3587771" y="1610824"/>
              <a:ext cx="3035999" cy="4318562"/>
              <a:chOff x="3371747" y="1401378"/>
              <a:chExt cx="3144469" cy="4541872"/>
            </a:xfrm>
          </p:grpSpPr>
          <p:grpSp>
            <p:nvGrpSpPr>
              <p:cNvPr id="14375" name="Groupe 14374">
                <a:extLst>
                  <a:ext uri="{FF2B5EF4-FFF2-40B4-BE49-F238E27FC236}">
                    <a16:creationId xmlns:a16="http://schemas.microsoft.com/office/drawing/2014/main" id="{C0A6CC00-7458-DC70-9083-0A3C3358A23F}"/>
                  </a:ext>
                </a:extLst>
              </p:cNvPr>
              <p:cNvGrpSpPr/>
              <p:nvPr/>
            </p:nvGrpSpPr>
            <p:grpSpPr>
              <a:xfrm>
                <a:off x="3371747" y="1599445"/>
                <a:ext cx="3144469" cy="4211663"/>
                <a:chOff x="3087806" y="1599445"/>
                <a:chExt cx="3144469" cy="4211663"/>
              </a:xfrm>
            </p:grpSpPr>
            <p:pic>
              <p:nvPicPr>
                <p:cNvPr id="14372" name="Image 14371">
                  <a:extLst>
                    <a:ext uri="{FF2B5EF4-FFF2-40B4-BE49-F238E27FC236}">
                      <a16:creationId xmlns:a16="http://schemas.microsoft.com/office/drawing/2014/main" id="{2841608C-0F2D-0C41-91FF-274293B91F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63851" t="36715" r="2311" b="5424"/>
                <a:stretch/>
              </p:blipFill>
              <p:spPr>
                <a:xfrm>
                  <a:off x="3156538" y="1599445"/>
                  <a:ext cx="2891543" cy="3583523"/>
                </a:xfrm>
                <a:prstGeom prst="rect">
                  <a:avLst/>
                </a:prstGeom>
              </p:spPr>
            </p:pic>
            <p:sp>
              <p:nvSpPr>
                <p:cNvPr id="14347" name="ZoneTexte 14346">
                  <a:extLst>
                    <a:ext uri="{FF2B5EF4-FFF2-40B4-BE49-F238E27FC236}">
                      <a16:creationId xmlns:a16="http://schemas.microsoft.com/office/drawing/2014/main" id="{34C6F98A-3C49-5F5A-BD88-FF0889E953FB}"/>
                    </a:ext>
                  </a:extLst>
                </p:cNvPr>
                <p:cNvSpPr txBox="1"/>
                <p:nvPr/>
              </p:nvSpPr>
              <p:spPr>
                <a:xfrm>
                  <a:off x="3087806" y="5196095"/>
                  <a:ext cx="3078194" cy="6150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/>
                    <a:t>Endovasculaire</a:t>
                  </a:r>
                </a:p>
                <a:p>
                  <a:pPr algn="ctr"/>
                  <a:r>
                    <a:rPr lang="fr-FR" sz="1400" dirty="0"/>
                    <a:t>= endoprothèse</a:t>
                  </a:r>
                </a:p>
              </p:txBody>
            </p:sp>
            <p:sp>
              <p:nvSpPr>
                <p:cNvPr id="14362" name="Rectangle 14361">
                  <a:extLst>
                    <a:ext uri="{FF2B5EF4-FFF2-40B4-BE49-F238E27FC236}">
                      <a16:creationId xmlns:a16="http://schemas.microsoft.com/office/drawing/2014/main" id="{D50C45B4-5D4D-A09D-17CF-757ACAFA6BD0}"/>
                    </a:ext>
                  </a:extLst>
                </p:cNvPr>
                <p:cNvSpPr/>
                <p:nvPr/>
              </p:nvSpPr>
              <p:spPr>
                <a:xfrm>
                  <a:off x="4950319" y="2723102"/>
                  <a:ext cx="944697" cy="46319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63" name="ZoneTexte 14362">
                  <a:extLst>
                    <a:ext uri="{FF2B5EF4-FFF2-40B4-BE49-F238E27FC236}">
                      <a16:creationId xmlns:a16="http://schemas.microsoft.com/office/drawing/2014/main" id="{62D5E88A-44C3-A079-2B9B-E155FBC34B09}"/>
                    </a:ext>
                  </a:extLst>
                </p:cNvPr>
                <p:cNvSpPr txBox="1"/>
                <p:nvPr/>
              </p:nvSpPr>
              <p:spPr>
                <a:xfrm>
                  <a:off x="4950319" y="2636682"/>
                  <a:ext cx="1100433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Etanchéité proximale</a:t>
                  </a:r>
                </a:p>
                <a:p>
                  <a:endParaRPr lang="fr-FR" sz="300" dirty="0">
                    <a:latin typeface="Eurostile" panose="020B0504020202050204" pitchFamily="34" charset="77"/>
                    <a:ea typeface="Batang" panose="02030600000101010101" pitchFamily="18" charset="-127"/>
                  </a:endParaRPr>
                </a:p>
                <a:p>
                  <a:r>
                    <a:rPr lang="fr-FR" sz="900" dirty="0">
                      <a:solidFill>
                        <a:schemeClr val="accent1"/>
                      </a:solidFill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Aorte sous rénale</a:t>
                  </a:r>
                </a:p>
              </p:txBody>
            </p:sp>
            <p:sp>
              <p:nvSpPr>
                <p:cNvPr id="14365" name="Rectangle 14364">
                  <a:extLst>
                    <a:ext uri="{FF2B5EF4-FFF2-40B4-BE49-F238E27FC236}">
                      <a16:creationId xmlns:a16="http://schemas.microsoft.com/office/drawing/2014/main" id="{C89F0158-C1E7-5395-22C7-FF48A5BD624B}"/>
                    </a:ext>
                  </a:extLst>
                </p:cNvPr>
                <p:cNvSpPr/>
                <p:nvPr/>
              </p:nvSpPr>
              <p:spPr>
                <a:xfrm>
                  <a:off x="5161919" y="4196396"/>
                  <a:ext cx="944697" cy="528747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64" name="ZoneTexte 14363">
                  <a:extLst>
                    <a:ext uri="{FF2B5EF4-FFF2-40B4-BE49-F238E27FC236}">
                      <a16:creationId xmlns:a16="http://schemas.microsoft.com/office/drawing/2014/main" id="{712461B3-2052-46E0-7A16-A3AD0B02140B}"/>
                    </a:ext>
                  </a:extLst>
                </p:cNvPr>
                <p:cNvSpPr txBox="1"/>
                <p:nvPr/>
              </p:nvSpPr>
              <p:spPr>
                <a:xfrm>
                  <a:off x="5131842" y="4195558"/>
                  <a:ext cx="1100433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900" dirty="0"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Etanchéité distale</a:t>
                  </a:r>
                </a:p>
                <a:p>
                  <a:endParaRPr lang="fr-FR" sz="300" dirty="0">
                    <a:latin typeface="Eurostile" panose="020B0504020202050204" pitchFamily="34" charset="77"/>
                    <a:ea typeface="Batang" panose="02030600000101010101" pitchFamily="18" charset="-127"/>
                  </a:endParaRPr>
                </a:p>
                <a:p>
                  <a:r>
                    <a:rPr lang="fr-FR" sz="900" dirty="0">
                      <a:solidFill>
                        <a:schemeClr val="accent1"/>
                      </a:solidFill>
                      <a:latin typeface="Eurostile" panose="020B0504020202050204" pitchFamily="34" charset="77"/>
                      <a:ea typeface="Batang" panose="02030600000101010101" pitchFamily="18" charset="-127"/>
                    </a:rPr>
                    <a:t>Artères iliaques</a:t>
                  </a:r>
                </a:p>
              </p:txBody>
            </p:sp>
            <p:sp>
              <p:nvSpPr>
                <p:cNvPr id="14374" name="Rectangle 14373">
                  <a:extLst>
                    <a:ext uri="{FF2B5EF4-FFF2-40B4-BE49-F238E27FC236}">
                      <a16:creationId xmlns:a16="http://schemas.microsoft.com/office/drawing/2014/main" id="{1DFD1BD3-54FA-B6DA-6387-314F81706E04}"/>
                    </a:ext>
                  </a:extLst>
                </p:cNvPr>
                <p:cNvSpPr/>
                <p:nvPr/>
              </p:nvSpPr>
              <p:spPr>
                <a:xfrm>
                  <a:off x="5180798" y="4713491"/>
                  <a:ext cx="944697" cy="83662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4381" name="Rectangle : coins arrondis 14380">
                <a:extLst>
                  <a:ext uri="{FF2B5EF4-FFF2-40B4-BE49-F238E27FC236}">
                    <a16:creationId xmlns:a16="http://schemas.microsoft.com/office/drawing/2014/main" id="{4121C940-B2AB-C835-0E25-CFB6AA2F9336}"/>
                  </a:ext>
                </a:extLst>
              </p:cNvPr>
              <p:cNvSpPr/>
              <p:nvPr/>
            </p:nvSpPr>
            <p:spPr>
              <a:xfrm>
                <a:off x="3372050" y="1401378"/>
                <a:ext cx="3077891" cy="4541872"/>
              </a:xfrm>
              <a:prstGeom prst="roundRect">
                <a:avLst>
                  <a:gd name="adj" fmla="val 4303"/>
                </a:avLst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B15A2B1-3527-3F46-F06F-3116A42DC4AC}"/>
                </a:ext>
              </a:extLst>
            </p:cNvPr>
            <p:cNvSpPr txBox="1"/>
            <p:nvPr/>
          </p:nvSpPr>
          <p:spPr>
            <a:xfrm>
              <a:off x="664948" y="877445"/>
              <a:ext cx="5488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Techniques chirurgicales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DBD3C70-4042-D14C-77CB-636419682CE0}"/>
              </a:ext>
            </a:extLst>
          </p:cNvPr>
          <p:cNvSpPr txBox="1"/>
          <p:nvPr/>
        </p:nvSpPr>
        <p:spPr>
          <a:xfrm>
            <a:off x="6812983" y="6204218"/>
            <a:ext cx="969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</a:rPr>
              <a:t>&gt;1% /an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743F838-AE9B-B93F-79DD-CEDB236DA892}"/>
              </a:ext>
            </a:extLst>
          </p:cNvPr>
          <p:cNvSpPr/>
          <p:nvPr/>
        </p:nvSpPr>
        <p:spPr>
          <a:xfrm>
            <a:off x="421512" y="1601969"/>
            <a:ext cx="2909441" cy="4318562"/>
          </a:xfrm>
          <a:prstGeom prst="roundRect">
            <a:avLst>
              <a:gd name="adj" fmla="val 4303"/>
            </a:avLst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A4C807-DC9B-CF83-420B-BB4F0A01B405}"/>
              </a:ext>
            </a:extLst>
          </p:cNvPr>
          <p:cNvSpPr txBox="1"/>
          <p:nvPr/>
        </p:nvSpPr>
        <p:spPr>
          <a:xfrm>
            <a:off x="539552" y="6011996"/>
            <a:ext cx="515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Après bilan opérabilité : </a:t>
            </a:r>
            <a:r>
              <a:rPr lang="fr-FR" dirty="0">
                <a:solidFill>
                  <a:schemeClr val="tx2"/>
                </a:solidFill>
              </a:rPr>
              <a:t>ETT, EFR, fonction rénale</a:t>
            </a:r>
          </a:p>
        </p:txBody>
      </p:sp>
    </p:spTree>
    <p:extLst>
      <p:ext uri="{BB962C8B-B14F-4D97-AF65-F5344CB8AC3E}">
        <p14:creationId xmlns:p14="http://schemas.microsoft.com/office/powerpoint/2010/main" val="959738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3D780E50-5C28-7F51-2922-8D0BA38A77F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70192CE-585F-5A75-4489-662AE9634AE1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002361B2-9EF2-E356-1F68-3ACB3D7AF35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1DB917C-A9B6-190B-BE16-E3BBBEE74664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9CC2D5-A90F-13E4-1A8E-813013702844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868799-69A6-7456-4C4F-12DD8AFE6E3D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964DA4-9ECF-B21C-F795-7194EE4453C8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28B90DD-FBB6-8220-1128-78F6F0B8680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706911-CF7A-7E46-8BBD-C861B5ED8F0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59A4DA5-7069-A321-1B9C-D446C58E9B8D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FF2D45-1E2B-AF70-841B-612EE9FB8D23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F21977E-4553-3ACD-C79A-3D38E974FB47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C2AACD3-2D45-083C-AB6B-088D9314FFE9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9B02FC5-F1AF-E8A7-9533-064FE1D0A30A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FF11197-2AA7-0F7B-D520-51A2B984E55D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8C1BB46-AF6B-9F75-BD30-A2A92BB52989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5421AD-415A-DE81-51F3-97904A273309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DB3C75D3-563B-5FE3-14FE-27EC8CB2DAB4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9B3BD3-A15E-CD0C-59DE-D158F71F8F4A}"/>
              </a:ext>
            </a:extLst>
          </p:cNvPr>
          <p:cNvGrpSpPr/>
          <p:nvPr/>
        </p:nvGrpSpPr>
        <p:grpSpPr>
          <a:xfrm>
            <a:off x="183477" y="692696"/>
            <a:ext cx="8798070" cy="5696927"/>
            <a:chOff x="183477" y="692696"/>
            <a:chExt cx="8798070" cy="5696927"/>
          </a:xfrm>
        </p:grpSpPr>
        <p:pic>
          <p:nvPicPr>
            <p:cNvPr id="22" name="Picture 2" descr="IMG_0460">
              <a:extLst>
                <a:ext uri="{FF2B5EF4-FFF2-40B4-BE49-F238E27FC236}">
                  <a16:creationId xmlns:a16="http://schemas.microsoft.com/office/drawing/2014/main" id="{C73993D1-F7E6-731E-6971-4D8129A69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841254" y="4372501"/>
              <a:ext cx="2314191" cy="1707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IMG_0466">
              <a:extLst>
                <a:ext uri="{FF2B5EF4-FFF2-40B4-BE49-F238E27FC236}">
                  <a16:creationId xmlns:a16="http://schemas.microsoft.com/office/drawing/2014/main" id="{089182EC-269E-1AE1-3746-D8654FCA16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32" r="4791" b="21138"/>
            <a:stretch/>
          </p:blipFill>
          <p:spPr bwMode="auto">
            <a:xfrm rot="16200000">
              <a:off x="3520907" y="4449081"/>
              <a:ext cx="2307125" cy="1572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 descr="IMG_0470">
              <a:extLst>
                <a:ext uri="{FF2B5EF4-FFF2-40B4-BE49-F238E27FC236}">
                  <a16:creationId xmlns:a16="http://schemas.microsoft.com/office/drawing/2014/main" id="{B8CC1C98-0B04-713E-B427-0020A0CA0C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9" r="4910"/>
            <a:stretch/>
          </p:blipFill>
          <p:spPr bwMode="auto">
            <a:xfrm rot="16200000">
              <a:off x="5154756" y="4419048"/>
              <a:ext cx="2307127" cy="1634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Image 28" descr="Une image contenant personne, Chair, blessure, intérieur&#10;&#10;Description générée automatiquement">
              <a:extLst>
                <a:ext uri="{FF2B5EF4-FFF2-40B4-BE49-F238E27FC236}">
                  <a16:creationId xmlns:a16="http://schemas.microsoft.com/office/drawing/2014/main" id="{392603FE-A83A-4457-A6CB-9E3694670E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30000"/>
                      </a14:imgEffect>
                      <a14:imgEffect>
                        <a14:brightnessContrast bright="2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86" t="22645" r="29906" b="26201"/>
            <a:stretch/>
          </p:blipFill>
          <p:spPr>
            <a:xfrm rot="5400000">
              <a:off x="6919235" y="4319019"/>
              <a:ext cx="2298833" cy="1825790"/>
            </a:xfrm>
            <a:prstGeom prst="rect">
              <a:avLst/>
            </a:prstGeom>
          </p:spPr>
        </p:pic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AE61C4EA-03A4-6AB7-DD96-96BFC0764DEE}"/>
                </a:ext>
              </a:extLst>
            </p:cNvPr>
            <p:cNvSpPr txBox="1"/>
            <p:nvPr/>
          </p:nvSpPr>
          <p:spPr>
            <a:xfrm>
              <a:off x="668013" y="692696"/>
              <a:ext cx="54881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/>
                <a:t>Chirurgie ouverte  =  Mise à plat-greffe aortique</a:t>
              </a:r>
            </a:p>
          </p:txBody>
        </p:sp>
        <p:pic>
          <p:nvPicPr>
            <p:cNvPr id="22534" name="Picture 6" descr="Laparotomie - Images et vidéos libres de droits | Adobe Stock">
              <a:extLst>
                <a:ext uri="{FF2B5EF4-FFF2-40B4-BE49-F238E27FC236}">
                  <a16:creationId xmlns:a16="http://schemas.microsoft.com/office/drawing/2014/main" id="{CFEEA802-D2E5-A1EA-BE03-AD78377D8D8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3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80" t="5941" r="23301" b="6039"/>
            <a:stretch/>
          </p:blipFill>
          <p:spPr bwMode="auto">
            <a:xfrm>
              <a:off x="183477" y="4074202"/>
              <a:ext cx="1940251" cy="2307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2" name="Groupe 81">
              <a:extLst>
                <a:ext uri="{FF2B5EF4-FFF2-40B4-BE49-F238E27FC236}">
                  <a16:creationId xmlns:a16="http://schemas.microsoft.com/office/drawing/2014/main" id="{336FF6FC-0D36-DA14-598F-B40A3AECBC4F}"/>
                </a:ext>
              </a:extLst>
            </p:cNvPr>
            <p:cNvGrpSpPr/>
            <p:nvPr/>
          </p:nvGrpSpPr>
          <p:grpSpPr>
            <a:xfrm>
              <a:off x="306856" y="1268760"/>
              <a:ext cx="8657632" cy="2701550"/>
              <a:chOff x="306856" y="1434670"/>
              <a:chExt cx="8657632" cy="2701550"/>
            </a:xfrm>
          </p:grpSpPr>
          <p:pic>
            <p:nvPicPr>
              <p:cNvPr id="23" name="Picture 3">
                <a:extLst>
                  <a:ext uri="{FF2B5EF4-FFF2-40B4-BE49-F238E27FC236}">
                    <a16:creationId xmlns:a16="http://schemas.microsoft.com/office/drawing/2014/main" id="{7C4811BC-E0D5-8ECF-076A-078FD7EBD662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6691" y="1558656"/>
                <a:ext cx="1707140" cy="2230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" name="Picture 6">
                <a:extLst>
                  <a:ext uri="{FF2B5EF4-FFF2-40B4-BE49-F238E27FC236}">
                    <a16:creationId xmlns:a16="http://schemas.microsoft.com/office/drawing/2014/main" id="{CDB0AF3B-D3CF-BCC5-9EDC-84988E44E359}"/>
                  </a:ext>
                </a:extLst>
              </p:cNvPr>
              <p:cNvPicPr>
                <a:picLocks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96"/>
              <a:stretch/>
            </p:blipFill>
            <p:spPr bwMode="auto">
              <a:xfrm>
                <a:off x="3830934" y="1558657"/>
                <a:ext cx="1775863" cy="223038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3" name="Picture 7">
                <a:extLst>
                  <a:ext uri="{FF2B5EF4-FFF2-40B4-BE49-F238E27FC236}">
                    <a16:creationId xmlns:a16="http://schemas.microsoft.com/office/drawing/2014/main" id="{41B3588F-94F4-DFB7-7FE2-CDAC53691E03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38074" y="1502333"/>
                <a:ext cx="1690133" cy="22867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3" descr="FT AAA 4">
                <a:extLst>
                  <a:ext uri="{FF2B5EF4-FFF2-40B4-BE49-F238E27FC236}">
                    <a16:creationId xmlns:a16="http://schemas.microsoft.com/office/drawing/2014/main" id="{44A11192-0830-FAD0-F301-268779EA963C}"/>
                  </a:ext>
                </a:extLst>
              </p:cNvPr>
              <p:cNvPicPr>
                <a:picLocks noGrp="1" noChangeAspect="1" noChangeArrowheads="1"/>
              </p:cNvPicPr>
              <p:nvPr>
                <p:ph idx="1"/>
              </p:nvPr>
            </p:nvPicPr>
            <p:blipFill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86" t="4515" r="17126" b="5077"/>
              <a:stretch/>
            </p:blipFill>
            <p:spPr>
              <a:xfrm>
                <a:off x="7215479" y="1434670"/>
                <a:ext cx="1749009" cy="2279898"/>
              </a:xfr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81" name="Groupe 80">
                <a:extLst>
                  <a:ext uri="{FF2B5EF4-FFF2-40B4-BE49-F238E27FC236}">
                    <a16:creationId xmlns:a16="http://schemas.microsoft.com/office/drawing/2014/main" id="{F7DCDA1A-CE2E-6E79-E67D-CA7C88F1B9CC}"/>
                  </a:ext>
                </a:extLst>
              </p:cNvPr>
              <p:cNvGrpSpPr/>
              <p:nvPr/>
            </p:nvGrpSpPr>
            <p:grpSpPr>
              <a:xfrm>
                <a:off x="425404" y="1686545"/>
                <a:ext cx="1482300" cy="1886471"/>
                <a:chOff x="425404" y="1686545"/>
                <a:chExt cx="1482300" cy="1886471"/>
              </a:xfrm>
            </p:grpSpPr>
            <p:pic>
              <p:nvPicPr>
                <p:cNvPr id="22532" name="Picture 4" descr="11 000+ Torse Homme Stock Illustrations, graphiques vectoriels libre de  droits et Clip Art - iStock | Dos homme, Épaule homme, Jambe">
                  <a:extLst>
                    <a:ext uri="{FF2B5EF4-FFF2-40B4-BE49-F238E27FC236}">
                      <a16:creationId xmlns:a16="http://schemas.microsoft.com/office/drawing/2014/main" id="{33912F3F-15D7-FE9F-23E5-C8645073D3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963" t="17454" r="57721" b="49054"/>
                <a:stretch/>
              </p:blipFill>
              <p:spPr bwMode="auto">
                <a:xfrm>
                  <a:off x="425404" y="1686545"/>
                  <a:ext cx="1482300" cy="188647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1A5974B9-5BBD-0188-79B0-3F579A1CBD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6554" y="2617526"/>
                  <a:ext cx="0" cy="676980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id="{84BA819A-A5FF-8011-8F7D-23574AB9F1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82306" y="2752825"/>
                  <a:ext cx="244670" cy="509914"/>
                </a:xfrm>
                <a:prstGeom prst="line">
                  <a:avLst/>
                </a:prstGeom>
                <a:ln w="19050">
                  <a:solidFill>
                    <a:schemeClr val="accent4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1" name="ZoneTexte 70">
                <a:extLst>
                  <a:ext uri="{FF2B5EF4-FFF2-40B4-BE49-F238E27FC236}">
                    <a16:creationId xmlns:a16="http://schemas.microsoft.com/office/drawing/2014/main" id="{C122E2BA-863B-5316-001A-3ADAB366E61E}"/>
                  </a:ext>
                </a:extLst>
              </p:cNvPr>
              <p:cNvSpPr txBox="1"/>
              <p:nvPr/>
            </p:nvSpPr>
            <p:spPr>
              <a:xfrm>
                <a:off x="306856" y="3705333"/>
                <a:ext cx="17211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/>
                  <a:t>AG / laparotomie médiane ou lombotomie</a:t>
                </a:r>
              </a:p>
            </p:txBody>
          </p:sp>
          <p:sp>
            <p:nvSpPr>
              <p:cNvPr id="72" name="ZoneTexte 71">
                <a:extLst>
                  <a:ext uri="{FF2B5EF4-FFF2-40B4-BE49-F238E27FC236}">
                    <a16:creationId xmlns:a16="http://schemas.microsoft.com/office/drawing/2014/main" id="{CB2F766E-2425-8949-8CAC-E09674042045}"/>
                  </a:ext>
                </a:extLst>
              </p:cNvPr>
              <p:cNvSpPr txBox="1"/>
              <p:nvPr/>
            </p:nvSpPr>
            <p:spPr>
              <a:xfrm>
                <a:off x="2356113" y="3842260"/>
                <a:ext cx="126829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dirty="0"/>
                  <a:t>Clampage aortique</a:t>
                </a:r>
              </a:p>
            </p:txBody>
          </p:sp>
          <p:sp>
            <p:nvSpPr>
              <p:cNvPr id="73" name="ZoneTexte 72">
                <a:extLst>
                  <a:ext uri="{FF2B5EF4-FFF2-40B4-BE49-F238E27FC236}">
                    <a16:creationId xmlns:a16="http://schemas.microsoft.com/office/drawing/2014/main" id="{A8E5F2E0-A495-73D5-F688-14C0D29AD579}"/>
                  </a:ext>
                </a:extLst>
              </p:cNvPr>
              <p:cNvSpPr txBox="1"/>
              <p:nvPr/>
            </p:nvSpPr>
            <p:spPr>
              <a:xfrm>
                <a:off x="3959870" y="3862732"/>
                <a:ext cx="319510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dirty="0"/>
                  <a:t>Mise à plat sac et anastomose proximale puis distale</a:t>
                </a:r>
              </a:p>
            </p:txBody>
          </p:sp>
          <p:sp>
            <p:nvSpPr>
              <p:cNvPr id="74" name="ZoneTexte 73">
                <a:extLst>
                  <a:ext uri="{FF2B5EF4-FFF2-40B4-BE49-F238E27FC236}">
                    <a16:creationId xmlns:a16="http://schemas.microsoft.com/office/drawing/2014/main" id="{D28AF52A-0E26-C7FE-4F90-27E8AAF06538}"/>
                  </a:ext>
                </a:extLst>
              </p:cNvPr>
              <p:cNvSpPr txBox="1"/>
              <p:nvPr/>
            </p:nvSpPr>
            <p:spPr>
              <a:xfrm>
                <a:off x="7441740" y="3862732"/>
                <a:ext cx="137730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dirty="0"/>
                  <a:t>Couverture prothèse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D3726011-BD87-3CA6-E111-26CC4D2AC3C8}"/>
                  </a:ext>
                </a:extLst>
              </p:cNvPr>
              <p:cNvSpPr/>
              <p:nvPr/>
            </p:nvSpPr>
            <p:spPr>
              <a:xfrm>
                <a:off x="3482479" y="3684335"/>
                <a:ext cx="196585" cy="1047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13FE96E-649C-EBED-1E54-A8C90B2E634A}"/>
                  </a:ext>
                </a:extLst>
              </p:cNvPr>
              <p:cNvSpPr/>
              <p:nvPr/>
            </p:nvSpPr>
            <p:spPr>
              <a:xfrm>
                <a:off x="5220072" y="3717032"/>
                <a:ext cx="196585" cy="1047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D5B62F69-65DC-42BF-C81C-A12A8A359220}"/>
                  </a:ext>
                </a:extLst>
              </p:cNvPr>
              <p:cNvSpPr/>
              <p:nvPr/>
            </p:nvSpPr>
            <p:spPr>
              <a:xfrm>
                <a:off x="6876256" y="3645024"/>
                <a:ext cx="196585" cy="104705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3" name="Picture 2" descr="IMG_0451">
            <a:extLst>
              <a:ext uri="{FF2B5EF4-FFF2-40B4-BE49-F238E27FC236}">
                <a16:creationId xmlns:a16="http://schemas.microsoft.com/office/drawing/2014/main" id="{AC8F65CC-8D34-42C2-40B5-F15BD5B9D1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/>
          <a:srcRect l="20970" t="13330" r="33156" b="25080"/>
          <a:stretch/>
        </p:blipFill>
        <p:spPr bwMode="auto">
          <a:xfrm>
            <a:off x="163613" y="4068975"/>
            <a:ext cx="1940251" cy="229520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IMG_0458">
            <a:extLst>
              <a:ext uri="{FF2B5EF4-FFF2-40B4-BE49-F238E27FC236}">
                <a16:creationId xmlns:a16="http://schemas.microsoft.com/office/drawing/2014/main" id="{3B786E57-FACD-63DB-76B5-95D8C6FDF4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/>
          <a:srcRect l="26672" r="15926"/>
          <a:stretch/>
        </p:blipFill>
        <p:spPr bwMode="auto">
          <a:xfrm>
            <a:off x="2143592" y="4067137"/>
            <a:ext cx="1707140" cy="2314191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428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3D780E50-5C28-7F51-2922-8D0BA38A77F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70192CE-585F-5A75-4489-662AE9634AE1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itre 1">
              <a:extLst>
                <a:ext uri="{FF2B5EF4-FFF2-40B4-BE49-F238E27FC236}">
                  <a16:creationId xmlns:a16="http://schemas.microsoft.com/office/drawing/2014/main" id="{002361B2-9EF2-E356-1F68-3ACB3D7AF35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1DB917C-A9B6-190B-BE16-E3BBBEE74664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9CC2D5-A90F-13E4-1A8E-813013702844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6868799-69A6-7456-4C4F-12DD8AFE6E3D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964DA4-9ECF-B21C-F795-7194EE4453C8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28B90DD-FBB6-8220-1128-78F6F0B8680A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706911-CF7A-7E46-8BBD-C861B5ED8F0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59A4DA5-7069-A321-1B9C-D446C58E9B8D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2FF2D45-1E2B-AF70-841B-612EE9FB8D23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F21977E-4553-3ACD-C79A-3D38E974FB47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C2AACD3-2D45-083C-AB6B-088D9314FFE9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9B02FC5-F1AF-E8A7-9533-064FE1D0A30A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FF11197-2AA7-0F7B-D520-51A2B984E55D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8C1BB46-AF6B-9F75-BD30-A2A92BB52989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5421AD-415A-DE81-51F3-97904A273309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DB3C75D3-563B-5FE3-14FE-27EC8CB2DAB4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57FDEB5-24A9-1E76-0AA8-1C8128D17CF3}"/>
              </a:ext>
            </a:extLst>
          </p:cNvPr>
          <p:cNvSpPr txBox="1"/>
          <p:nvPr/>
        </p:nvSpPr>
        <p:spPr>
          <a:xfrm>
            <a:off x="668013" y="692696"/>
            <a:ext cx="5488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Chirurgie ouverte  =  Mise à plat-greffe aortique</a:t>
            </a:r>
          </a:p>
        </p:txBody>
      </p:sp>
      <p:pic>
        <p:nvPicPr>
          <p:cNvPr id="8" name="Image 7" descr="Une image contenant Chair, viande, personne, intérieur&#10;&#10;Description générée automatiquement">
            <a:extLst>
              <a:ext uri="{FF2B5EF4-FFF2-40B4-BE49-F238E27FC236}">
                <a16:creationId xmlns:a16="http://schemas.microsoft.com/office/drawing/2014/main" id="{A792D8FE-0C42-21BC-70ED-1B14E22C41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4994" y="1973603"/>
            <a:ext cx="5219276" cy="3914457"/>
          </a:xfrm>
          <a:prstGeom prst="rect">
            <a:avLst/>
          </a:prstGeom>
        </p:spPr>
      </p:pic>
      <p:pic>
        <p:nvPicPr>
          <p:cNvPr id="15" name="Image 14" descr="Une image contenant personne, nourriture, rouge, couper&#10;&#10;Description générée automatiquement avec une confiance moyenne">
            <a:extLst>
              <a:ext uri="{FF2B5EF4-FFF2-40B4-BE49-F238E27FC236}">
                <a16:creationId xmlns:a16="http://schemas.microsoft.com/office/drawing/2014/main" id="{4D9DF920-5FF9-0056-BE60-6DC8612EA7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3" t="12995" r="18084" b="16955"/>
          <a:stretch/>
        </p:blipFill>
        <p:spPr>
          <a:xfrm rot="5400000">
            <a:off x="5511428" y="3033953"/>
            <a:ext cx="3738716" cy="3313316"/>
          </a:xfrm>
          <a:prstGeom prst="rect">
            <a:avLst/>
          </a:prstGeom>
        </p:spPr>
      </p:pic>
      <p:pic>
        <p:nvPicPr>
          <p:cNvPr id="19458" name="Picture 2" descr="Aorte abdominale sous rénale - Chirurgie cardiaque -">
            <a:extLst>
              <a:ext uri="{FF2B5EF4-FFF2-40B4-BE49-F238E27FC236}">
                <a16:creationId xmlns:a16="http://schemas.microsoft.com/office/drawing/2014/main" id="{410E1BE3-0EA6-7D4E-508F-D35363615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146569" y="2616499"/>
            <a:ext cx="5219277" cy="262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FACULTE DE MEDECINE HENRI WAREMBOURG Anévrisme de l'aorte abdominale :  évolution des prises en charge et de la morbi-mortali">
            <a:extLst>
              <a:ext uri="{FF2B5EF4-FFF2-40B4-BE49-F238E27FC236}">
                <a16:creationId xmlns:a16="http://schemas.microsoft.com/office/drawing/2014/main" id="{E985E0C2-244C-AE43-AA32-72ACC075A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136" y="0"/>
            <a:ext cx="2779864" cy="271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lèche vers le haut 15">
            <a:extLst>
              <a:ext uri="{FF2B5EF4-FFF2-40B4-BE49-F238E27FC236}">
                <a16:creationId xmlns:a16="http://schemas.microsoft.com/office/drawing/2014/main" id="{4DD3E184-A4C7-A554-5C00-D7E9F3FFDF0E}"/>
              </a:ext>
            </a:extLst>
          </p:cNvPr>
          <p:cNvSpPr/>
          <p:nvPr/>
        </p:nvSpPr>
        <p:spPr>
          <a:xfrm rot="13232807">
            <a:off x="2040716" y="3579974"/>
            <a:ext cx="256361" cy="44752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vers le haut 16">
            <a:extLst>
              <a:ext uri="{FF2B5EF4-FFF2-40B4-BE49-F238E27FC236}">
                <a16:creationId xmlns:a16="http://schemas.microsoft.com/office/drawing/2014/main" id="{66A1D34D-5467-1E65-614B-BA8802F79DF0}"/>
              </a:ext>
            </a:extLst>
          </p:cNvPr>
          <p:cNvSpPr/>
          <p:nvPr/>
        </p:nvSpPr>
        <p:spPr>
          <a:xfrm rot="13232807">
            <a:off x="4732571" y="2125690"/>
            <a:ext cx="288032" cy="720080"/>
          </a:xfrm>
          <a:prstGeom prst="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e haut 17">
            <a:extLst>
              <a:ext uri="{FF2B5EF4-FFF2-40B4-BE49-F238E27FC236}">
                <a16:creationId xmlns:a16="http://schemas.microsoft.com/office/drawing/2014/main" id="{2C4A9AD9-D74B-DFF8-35C5-99D13701E26E}"/>
              </a:ext>
            </a:extLst>
          </p:cNvPr>
          <p:cNvSpPr/>
          <p:nvPr/>
        </p:nvSpPr>
        <p:spPr>
          <a:xfrm rot="9446490">
            <a:off x="7010910" y="3824080"/>
            <a:ext cx="258079" cy="378069"/>
          </a:xfrm>
          <a:prstGeom prst="up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408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824057DA-2FDB-3A89-45DD-93F9259E06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51" t="36715" r="2311" b="5424"/>
          <a:stretch/>
        </p:blipFill>
        <p:spPr>
          <a:xfrm>
            <a:off x="804383" y="1977386"/>
            <a:ext cx="2529048" cy="3701192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C5D7139C-CC3E-A009-9792-E8FB3595814F}"/>
              </a:ext>
            </a:extLst>
          </p:cNvPr>
          <p:cNvSpPr/>
          <p:nvPr/>
        </p:nvSpPr>
        <p:spPr>
          <a:xfrm>
            <a:off x="2244543" y="3137940"/>
            <a:ext cx="948121" cy="4784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AFA8A995-7667-24F4-DB9E-168C9602F40B}"/>
              </a:ext>
            </a:extLst>
          </p:cNvPr>
          <p:cNvSpPr txBox="1"/>
          <p:nvPr/>
        </p:nvSpPr>
        <p:spPr>
          <a:xfrm>
            <a:off x="2233367" y="3060491"/>
            <a:ext cx="127030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Eurostile" panose="020B0504020202050204" pitchFamily="34" charset="77"/>
                <a:ea typeface="Batang" panose="02030600000101010101" pitchFamily="18" charset="-127"/>
              </a:rPr>
              <a:t>Etanchéité proximale</a:t>
            </a:r>
          </a:p>
          <a:p>
            <a:endParaRPr lang="fr-FR" sz="300" dirty="0">
              <a:latin typeface="Eurostile" panose="020B0504020202050204" pitchFamily="34" charset="77"/>
              <a:ea typeface="Batang" panose="02030600000101010101" pitchFamily="18" charset="-127"/>
            </a:endParaRPr>
          </a:p>
          <a:p>
            <a:r>
              <a:rPr lang="fr-FR" sz="900" b="1" dirty="0">
                <a:solidFill>
                  <a:schemeClr val="accent3"/>
                </a:solidFill>
                <a:latin typeface="Eurostile" panose="020B0504020202050204" pitchFamily="34" charset="77"/>
                <a:ea typeface="Batang" panose="02030600000101010101" pitchFamily="18" charset="-127"/>
              </a:rPr>
              <a:t>Aorte sous rénale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12E287E-7FA1-688A-3621-E85B895887AD}"/>
              </a:ext>
            </a:extLst>
          </p:cNvPr>
          <p:cNvSpPr/>
          <p:nvPr/>
        </p:nvSpPr>
        <p:spPr>
          <a:xfrm>
            <a:off x="2597676" y="4659611"/>
            <a:ext cx="948121" cy="5461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149F8A0-BCA7-D710-99EC-8F68357FCBA1}"/>
              </a:ext>
            </a:extLst>
          </p:cNvPr>
          <p:cNvSpPr/>
          <p:nvPr/>
        </p:nvSpPr>
        <p:spPr>
          <a:xfrm>
            <a:off x="2628751" y="5168336"/>
            <a:ext cx="426440" cy="987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6F0FB7D5-BC61-19CE-D505-57D2E25755E7}"/>
              </a:ext>
            </a:extLst>
          </p:cNvPr>
          <p:cNvSpPr/>
          <p:nvPr/>
        </p:nvSpPr>
        <p:spPr>
          <a:xfrm>
            <a:off x="732375" y="1586969"/>
            <a:ext cx="2795380" cy="4578335"/>
          </a:xfrm>
          <a:prstGeom prst="roundRect">
            <a:avLst>
              <a:gd name="adj" fmla="val 4303"/>
            </a:avLst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Cadre 87">
            <a:extLst>
              <a:ext uri="{FF2B5EF4-FFF2-40B4-BE49-F238E27FC236}">
                <a16:creationId xmlns:a16="http://schemas.microsoft.com/office/drawing/2014/main" id="{8A59822B-8C20-A025-DB24-84A063E5DFFB}"/>
              </a:ext>
            </a:extLst>
          </p:cNvPr>
          <p:cNvSpPr/>
          <p:nvPr/>
        </p:nvSpPr>
        <p:spPr>
          <a:xfrm>
            <a:off x="2244543" y="3049284"/>
            <a:ext cx="1180439" cy="455415"/>
          </a:xfrm>
          <a:prstGeom prst="frame">
            <a:avLst>
              <a:gd name="adj1" fmla="val 2751"/>
            </a:avLst>
          </a:prstGeom>
          <a:solidFill>
            <a:schemeClr val="accent3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1" name="Double flèche verticale 90">
            <a:extLst>
              <a:ext uri="{FF2B5EF4-FFF2-40B4-BE49-F238E27FC236}">
                <a16:creationId xmlns:a16="http://schemas.microsoft.com/office/drawing/2014/main" id="{56D4BDF9-D7F1-FC2C-FF9D-2A9AB62EBD40}"/>
              </a:ext>
            </a:extLst>
          </p:cNvPr>
          <p:cNvSpPr/>
          <p:nvPr/>
        </p:nvSpPr>
        <p:spPr>
          <a:xfrm rot="18951935">
            <a:off x="1882606" y="4649519"/>
            <a:ext cx="70690" cy="484244"/>
          </a:xfrm>
          <a:prstGeom prst="upDownArrow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Double flèche verticale 92">
            <a:extLst>
              <a:ext uri="{FF2B5EF4-FFF2-40B4-BE49-F238E27FC236}">
                <a16:creationId xmlns:a16="http://schemas.microsoft.com/office/drawing/2014/main" id="{7C4B2FB3-FC8A-A5B1-E6CA-8B873196BB3F}"/>
              </a:ext>
            </a:extLst>
          </p:cNvPr>
          <p:cNvSpPr/>
          <p:nvPr/>
        </p:nvSpPr>
        <p:spPr>
          <a:xfrm>
            <a:off x="1415513" y="2858298"/>
            <a:ext cx="57038" cy="455416"/>
          </a:xfrm>
          <a:prstGeom prst="upDownArrow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Double flèche verticale 93">
            <a:extLst>
              <a:ext uri="{FF2B5EF4-FFF2-40B4-BE49-F238E27FC236}">
                <a16:creationId xmlns:a16="http://schemas.microsoft.com/office/drawing/2014/main" id="{B26535BE-F731-6C63-DB3A-5C9BA3CDCD56}"/>
              </a:ext>
            </a:extLst>
          </p:cNvPr>
          <p:cNvSpPr/>
          <p:nvPr/>
        </p:nvSpPr>
        <p:spPr>
          <a:xfrm>
            <a:off x="1917951" y="2858298"/>
            <a:ext cx="57038" cy="449017"/>
          </a:xfrm>
          <a:prstGeom prst="upDownArrow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Rectangle : coins arrondis 98">
            <a:extLst>
              <a:ext uri="{FF2B5EF4-FFF2-40B4-BE49-F238E27FC236}">
                <a16:creationId xmlns:a16="http://schemas.microsoft.com/office/drawing/2014/main" id="{31EECE10-931F-9D7D-47BF-0BFB2C40208F}"/>
              </a:ext>
            </a:extLst>
          </p:cNvPr>
          <p:cNvSpPr/>
          <p:nvPr/>
        </p:nvSpPr>
        <p:spPr>
          <a:xfrm rot="19752293">
            <a:off x="2394969" y="4707853"/>
            <a:ext cx="359247" cy="58843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Cadre 88">
            <a:extLst>
              <a:ext uri="{FF2B5EF4-FFF2-40B4-BE49-F238E27FC236}">
                <a16:creationId xmlns:a16="http://schemas.microsoft.com/office/drawing/2014/main" id="{37EF67DA-01C9-7A46-10E7-76B3CF483C8B}"/>
              </a:ext>
            </a:extLst>
          </p:cNvPr>
          <p:cNvSpPr/>
          <p:nvPr/>
        </p:nvSpPr>
        <p:spPr>
          <a:xfrm>
            <a:off x="2384208" y="4545726"/>
            <a:ext cx="1040774" cy="473717"/>
          </a:xfrm>
          <a:prstGeom prst="frame">
            <a:avLst>
              <a:gd name="adj1" fmla="val 2751"/>
            </a:avLst>
          </a:prstGeom>
          <a:solidFill>
            <a:schemeClr val="accent4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92" name="Double flèche verticale 91">
            <a:extLst>
              <a:ext uri="{FF2B5EF4-FFF2-40B4-BE49-F238E27FC236}">
                <a16:creationId xmlns:a16="http://schemas.microsoft.com/office/drawing/2014/main" id="{687B7024-89B2-4B73-A2A0-360160298B46}"/>
              </a:ext>
            </a:extLst>
          </p:cNvPr>
          <p:cNvSpPr/>
          <p:nvPr/>
        </p:nvSpPr>
        <p:spPr>
          <a:xfrm rot="19343175">
            <a:off x="2155705" y="4439230"/>
            <a:ext cx="71275" cy="543103"/>
          </a:xfrm>
          <a:prstGeom prst="upDownArrow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2EB4990F-9175-7A2E-52C9-07C453D01B03}"/>
              </a:ext>
            </a:extLst>
          </p:cNvPr>
          <p:cNvSpPr txBox="1"/>
          <p:nvPr/>
        </p:nvSpPr>
        <p:spPr>
          <a:xfrm>
            <a:off x="2388559" y="4577716"/>
            <a:ext cx="12473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Eurostile" panose="020B0504020202050204" pitchFamily="34" charset="77"/>
                <a:ea typeface="Batang" panose="02030600000101010101" pitchFamily="18" charset="-127"/>
              </a:rPr>
              <a:t>Etanchéité distale</a:t>
            </a:r>
          </a:p>
          <a:p>
            <a:endParaRPr lang="fr-FR" sz="300" dirty="0">
              <a:latin typeface="Eurostile" panose="020B0504020202050204" pitchFamily="34" charset="77"/>
              <a:ea typeface="Batang" panose="02030600000101010101" pitchFamily="18" charset="-127"/>
            </a:endParaRPr>
          </a:p>
          <a:p>
            <a:r>
              <a:rPr lang="fr-FR" sz="900" b="1" dirty="0">
                <a:solidFill>
                  <a:schemeClr val="accent4"/>
                </a:solidFill>
                <a:latin typeface="Eurostile" panose="020B0504020202050204" pitchFamily="34" charset="77"/>
                <a:ea typeface="Batang" panose="02030600000101010101" pitchFamily="18" charset="-127"/>
              </a:rPr>
              <a:t>Artères iliaques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01900783-9B51-A504-02C2-F062805872BC}"/>
              </a:ext>
            </a:extLst>
          </p:cNvPr>
          <p:cNvSpPr txBox="1"/>
          <p:nvPr/>
        </p:nvSpPr>
        <p:spPr>
          <a:xfrm>
            <a:off x="2272237" y="1775361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= Collets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6A2D79-3BAB-DA9F-D958-9D2EA153B41B}"/>
              </a:ext>
            </a:extLst>
          </p:cNvPr>
          <p:cNvSpPr txBox="1"/>
          <p:nvPr/>
        </p:nvSpPr>
        <p:spPr>
          <a:xfrm>
            <a:off x="727941" y="5740496"/>
            <a:ext cx="2775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Endoprothèse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A3527D9A-4446-B8DA-4BE7-BDC94DA0E2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31607" t="30273" r="30740" b="13623"/>
          <a:stretch/>
        </p:blipFill>
        <p:spPr bwMode="auto">
          <a:xfrm>
            <a:off x="4851461" y="1829078"/>
            <a:ext cx="3107210" cy="4048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uble flèche verticale 4">
            <a:extLst>
              <a:ext uri="{FF2B5EF4-FFF2-40B4-BE49-F238E27FC236}">
                <a16:creationId xmlns:a16="http://schemas.microsoft.com/office/drawing/2014/main" id="{CD21DA07-F8E2-6CC6-59FD-6BB8A1A2154C}"/>
              </a:ext>
            </a:extLst>
          </p:cNvPr>
          <p:cNvSpPr/>
          <p:nvPr/>
        </p:nvSpPr>
        <p:spPr>
          <a:xfrm rot="19714828">
            <a:off x="6814539" y="2465148"/>
            <a:ext cx="129522" cy="800154"/>
          </a:xfrm>
          <a:prstGeom prst="upDownArrow">
            <a:avLst/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Double flèche verticale 6">
            <a:extLst>
              <a:ext uri="{FF2B5EF4-FFF2-40B4-BE49-F238E27FC236}">
                <a16:creationId xmlns:a16="http://schemas.microsoft.com/office/drawing/2014/main" id="{31A8CC94-6E45-EA89-BD8C-4A6344DCD643}"/>
              </a:ext>
            </a:extLst>
          </p:cNvPr>
          <p:cNvSpPr/>
          <p:nvPr/>
        </p:nvSpPr>
        <p:spPr>
          <a:xfrm rot="21033560">
            <a:off x="5854823" y="4893809"/>
            <a:ext cx="71275" cy="543103"/>
          </a:xfrm>
          <a:prstGeom prst="upDownArrow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Double flèche verticale 7">
            <a:extLst>
              <a:ext uri="{FF2B5EF4-FFF2-40B4-BE49-F238E27FC236}">
                <a16:creationId xmlns:a16="http://schemas.microsoft.com/office/drawing/2014/main" id="{E3DA249C-A573-481F-9AE6-5BFF4B5D0405}"/>
              </a:ext>
            </a:extLst>
          </p:cNvPr>
          <p:cNvSpPr/>
          <p:nvPr/>
        </p:nvSpPr>
        <p:spPr>
          <a:xfrm rot="1501585">
            <a:off x="5691643" y="4840532"/>
            <a:ext cx="71275" cy="543103"/>
          </a:xfrm>
          <a:prstGeom prst="upDownArrow">
            <a:avLst/>
          </a:prstGeom>
          <a:solidFill>
            <a:schemeClr val="accent4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E83FA3C-6381-616E-F79C-BE060380E0EC}"/>
              </a:ext>
            </a:extLst>
          </p:cNvPr>
          <p:cNvSpPr txBox="1"/>
          <p:nvPr/>
        </p:nvSpPr>
        <p:spPr>
          <a:xfrm>
            <a:off x="5370616" y="5877272"/>
            <a:ext cx="2068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Anatomie favorable</a:t>
            </a:r>
          </a:p>
        </p:txBody>
      </p:sp>
    </p:spTree>
    <p:extLst>
      <p:ext uri="{BB962C8B-B14F-4D97-AF65-F5344CB8AC3E}">
        <p14:creationId xmlns:p14="http://schemas.microsoft.com/office/powerpoint/2010/main" val="278329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91" grpId="0" animBg="1"/>
      <p:bldP spid="93" grpId="0" animBg="1"/>
      <p:bldP spid="94" grpId="0" animBg="1"/>
      <p:bldP spid="89" grpId="0" animBg="1"/>
      <p:bldP spid="92" grpId="0" animBg="1"/>
      <p:bldP spid="104" grpId="0"/>
      <p:bldP spid="5" grpId="0" animBg="1"/>
      <p:bldP spid="7" grpId="0" animBg="1"/>
      <p:bldP spid="8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Utilisation d’endoprothèse 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4D3D328D-9599-57D2-8D7D-BD424D89A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35872" t="32487" r="37109" b="6233"/>
          <a:stretch/>
        </p:blipFill>
        <p:spPr bwMode="auto">
          <a:xfrm>
            <a:off x="739142" y="1321016"/>
            <a:ext cx="2381698" cy="4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2098E6C-3DCA-E5C4-364D-4FECFACAC803}"/>
              </a:ext>
            </a:extLst>
          </p:cNvPr>
          <p:cNvSpPr txBox="1"/>
          <p:nvPr/>
        </p:nvSpPr>
        <p:spPr>
          <a:xfrm>
            <a:off x="668013" y="5661248"/>
            <a:ext cx="3375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Sizing pré opératoire : longueurs, diamètres, angulations</a:t>
            </a:r>
          </a:p>
        </p:txBody>
      </p:sp>
      <p:pic>
        <p:nvPicPr>
          <p:cNvPr id="8194" name="Picture 2" descr="PDF] Gore excluder device with the C3 delivery system for management of  abdominal aortic aneurysm | Semantic Scholar">
            <a:extLst>
              <a:ext uri="{FF2B5EF4-FFF2-40B4-BE49-F238E27FC236}">
                <a16:creationId xmlns:a16="http://schemas.microsoft.com/office/drawing/2014/main" id="{E28AE5F7-B309-5023-9FF7-3DAD46623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096" y="787043"/>
            <a:ext cx="2381698" cy="563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Gore's Excluder Conformable AAA Endoprosthesis Approved for Expanded  Indication - Endovascular Today">
            <a:extLst>
              <a:ext uri="{FF2B5EF4-FFF2-40B4-BE49-F238E27FC236}">
                <a16:creationId xmlns:a16="http://schemas.microsoft.com/office/drawing/2014/main" id="{D85F2BA8-3FF4-3910-C7B3-CCD49F107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61" y="625178"/>
            <a:ext cx="2126145" cy="311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Business &amp; regional news | Medtronic">
            <a:extLst>
              <a:ext uri="{FF2B5EF4-FFF2-40B4-BE49-F238E27FC236}">
                <a16:creationId xmlns:a16="http://schemas.microsoft.com/office/drawing/2014/main" id="{1D493150-82C3-E78B-A0A4-F51DBD171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44" y="3571533"/>
            <a:ext cx="1457378" cy="284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143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D79250DF-F836-99F3-CEC1-D500C5FBC383}"/>
              </a:ext>
            </a:extLst>
          </p:cNvPr>
          <p:cNvGrpSpPr/>
          <p:nvPr/>
        </p:nvGrpSpPr>
        <p:grpSpPr>
          <a:xfrm>
            <a:off x="281616" y="1412776"/>
            <a:ext cx="8394840" cy="4968206"/>
            <a:chOff x="3231840" y="1586969"/>
            <a:chExt cx="6553871" cy="4100602"/>
          </a:xfrm>
        </p:grpSpPr>
        <p:pic>
          <p:nvPicPr>
            <p:cNvPr id="121" name="Picture 4" descr="Capture_20">
              <a:extLst>
                <a:ext uri="{FF2B5EF4-FFF2-40B4-BE49-F238E27FC236}">
                  <a16:creationId xmlns:a16="http://schemas.microsoft.com/office/drawing/2014/main" id="{C5EA026D-F90E-F27C-4642-B4D160FF78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90" b="3093"/>
            <a:stretch/>
          </p:blipFill>
          <p:spPr bwMode="auto">
            <a:xfrm>
              <a:off x="8451759" y="3608682"/>
              <a:ext cx="1314965" cy="18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4816754A-57B5-8CA2-724E-3D1EDDBE39AF}"/>
                </a:ext>
              </a:extLst>
            </p:cNvPr>
            <p:cNvSpPr txBox="1"/>
            <p:nvPr/>
          </p:nvSpPr>
          <p:spPr>
            <a:xfrm>
              <a:off x="3720704" y="3125679"/>
              <a:ext cx="38076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/>
                <a:t>AL / voie percutanée fémorale</a:t>
              </a:r>
            </a:p>
          </p:txBody>
        </p:sp>
        <p:pic>
          <p:nvPicPr>
            <p:cNvPr id="23554" name="Picture 2" descr="Pose de cathéters de dialyse – Nephro.blog">
              <a:extLst>
                <a:ext uri="{FF2B5EF4-FFF2-40B4-BE49-F238E27FC236}">
                  <a16:creationId xmlns:a16="http://schemas.microsoft.com/office/drawing/2014/main" id="{BE80A37B-FC87-7088-E5C6-4E7689E49C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563888" y="1586969"/>
              <a:ext cx="1870991" cy="1512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665BD8D8-CB0B-965A-CFD3-4016E30074BB}"/>
                </a:ext>
              </a:extLst>
            </p:cNvPr>
            <p:cNvSpPr txBox="1"/>
            <p:nvPr/>
          </p:nvSpPr>
          <p:spPr>
            <a:xfrm>
              <a:off x="7368388" y="3251097"/>
              <a:ext cx="1410964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/>
                <a:t>Guidage sous rayons X</a:t>
              </a:r>
            </a:p>
          </p:txBody>
        </p:sp>
        <p:grpSp>
          <p:nvGrpSpPr>
            <p:cNvPr id="103" name="Groupe 102">
              <a:extLst>
                <a:ext uri="{FF2B5EF4-FFF2-40B4-BE49-F238E27FC236}">
                  <a16:creationId xmlns:a16="http://schemas.microsoft.com/office/drawing/2014/main" id="{9EA2A0F8-8732-00AD-52AD-CD069801D48A}"/>
                </a:ext>
              </a:extLst>
            </p:cNvPr>
            <p:cNvGrpSpPr/>
            <p:nvPr/>
          </p:nvGrpSpPr>
          <p:grpSpPr>
            <a:xfrm>
              <a:off x="3275856" y="3565017"/>
              <a:ext cx="4921243" cy="1961870"/>
              <a:chOff x="3541025" y="3220169"/>
              <a:chExt cx="4921243" cy="1961870"/>
            </a:xfrm>
          </p:grpSpPr>
          <p:grpSp>
            <p:nvGrpSpPr>
              <p:cNvPr id="4" name="Groupe 3">
                <a:extLst>
                  <a:ext uri="{FF2B5EF4-FFF2-40B4-BE49-F238E27FC236}">
                    <a16:creationId xmlns:a16="http://schemas.microsoft.com/office/drawing/2014/main" id="{72F87052-19E3-61F3-AFE2-F153C3130AB5}"/>
                  </a:ext>
                </a:extLst>
              </p:cNvPr>
              <p:cNvGrpSpPr/>
              <p:nvPr/>
            </p:nvGrpSpPr>
            <p:grpSpPr>
              <a:xfrm>
                <a:off x="4819235" y="3220169"/>
                <a:ext cx="3643033" cy="1948923"/>
                <a:chOff x="4917983" y="1588269"/>
                <a:chExt cx="5813746" cy="3925475"/>
              </a:xfrm>
            </p:grpSpPr>
            <p:pic>
              <p:nvPicPr>
                <p:cNvPr id="11" name="Picture 4" descr="Capture_19">
                  <a:extLst>
                    <a:ext uri="{FF2B5EF4-FFF2-40B4-BE49-F238E27FC236}">
                      <a16:creationId xmlns:a16="http://schemas.microsoft.com/office/drawing/2014/main" id="{5017FACF-8BFC-930D-4DFE-7DA564EBBB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487" r="55093"/>
                <a:stretch/>
              </p:blipFill>
              <p:spPr bwMode="auto">
                <a:xfrm>
                  <a:off x="6929868" y="1588269"/>
                  <a:ext cx="1809999" cy="38855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2" name="Picture 4" descr="Capture_20">
                  <a:extLst>
                    <a:ext uri="{FF2B5EF4-FFF2-40B4-BE49-F238E27FC236}">
                      <a16:creationId xmlns:a16="http://schemas.microsoft.com/office/drawing/2014/main" id="{45CE087D-8063-9F3C-18F2-0AFDB3EB4A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452" r="49478"/>
                <a:stretch/>
              </p:blipFill>
              <p:spPr bwMode="auto">
                <a:xfrm>
                  <a:off x="9084913" y="1669757"/>
                  <a:ext cx="1646816" cy="38040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" name="Picture 4" descr="Capture_10">
                  <a:extLst>
                    <a:ext uri="{FF2B5EF4-FFF2-40B4-BE49-F238E27FC236}">
                      <a16:creationId xmlns:a16="http://schemas.microsoft.com/office/drawing/2014/main" id="{88B94F21-6498-AA8E-8315-EA811C0130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3728" r="3120"/>
                <a:stretch/>
              </p:blipFill>
              <p:spPr bwMode="auto">
                <a:xfrm>
                  <a:off x="4917983" y="1629813"/>
                  <a:ext cx="1659281" cy="38839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2" name="Picture 4" descr="Capture_10">
                <a:extLst>
                  <a:ext uri="{FF2B5EF4-FFF2-40B4-BE49-F238E27FC236}">
                    <a16:creationId xmlns:a16="http://schemas.microsoft.com/office/drawing/2014/main" id="{CA3B39C3-EE39-5339-8EDE-04D74FDD96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730"/>
              <a:stretch/>
            </p:blipFill>
            <p:spPr bwMode="auto">
              <a:xfrm>
                <a:off x="3541025" y="3253742"/>
                <a:ext cx="1114858" cy="1928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5679C331-D2DD-B4A6-8AA1-6FE3B5815A42}"/>
                </a:ext>
              </a:extLst>
            </p:cNvPr>
            <p:cNvSpPr txBox="1"/>
            <p:nvPr/>
          </p:nvSpPr>
          <p:spPr>
            <a:xfrm>
              <a:off x="3231840" y="5471646"/>
              <a:ext cx="6553871" cy="215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/>
                <a:t>Déploiement corps endoprothèse     	 Cathétérisme jambage controlatéral      	        Déploiement jambages</a:t>
              </a:r>
            </a:p>
          </p:txBody>
        </p:sp>
        <p:sp>
          <p:nvSpPr>
            <p:cNvPr id="117" name="Arc 116">
              <a:extLst>
                <a:ext uri="{FF2B5EF4-FFF2-40B4-BE49-F238E27FC236}">
                  <a16:creationId xmlns:a16="http://schemas.microsoft.com/office/drawing/2014/main" id="{2707BA3B-33C0-CF2D-78C9-BADF72ACEFF0}"/>
                </a:ext>
              </a:extLst>
            </p:cNvPr>
            <p:cNvSpPr/>
            <p:nvPr/>
          </p:nvSpPr>
          <p:spPr>
            <a:xfrm rot="7039725">
              <a:off x="8054381" y="4917043"/>
              <a:ext cx="279026" cy="45719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8" name="Triangle 117">
              <a:extLst>
                <a:ext uri="{FF2B5EF4-FFF2-40B4-BE49-F238E27FC236}">
                  <a16:creationId xmlns:a16="http://schemas.microsoft.com/office/drawing/2014/main" id="{A3DAB916-8F63-C638-A9A6-978F11A65F24}"/>
                </a:ext>
              </a:extLst>
            </p:cNvPr>
            <p:cNvSpPr/>
            <p:nvPr/>
          </p:nvSpPr>
          <p:spPr>
            <a:xfrm rot="13911669">
              <a:off x="8084551" y="5055190"/>
              <a:ext cx="49969" cy="45719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60450A54-60AE-8C01-98C1-2C2FA52BAC9F}"/>
                </a:ext>
              </a:extLst>
            </p:cNvPr>
            <p:cNvSpPr txBox="1"/>
            <p:nvPr/>
          </p:nvSpPr>
          <p:spPr>
            <a:xfrm>
              <a:off x="8513956" y="4851257"/>
              <a:ext cx="210314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" b="1" dirty="0"/>
                <a:t>1</a:t>
              </a: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E7E29030-5134-68D7-58F3-B23C81D89388}"/>
                </a:ext>
              </a:extLst>
            </p:cNvPr>
            <p:cNvSpPr txBox="1"/>
            <p:nvPr/>
          </p:nvSpPr>
          <p:spPr>
            <a:xfrm>
              <a:off x="8043569" y="4899199"/>
              <a:ext cx="210314" cy="153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400" b="1" dirty="0"/>
                <a:t>2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99B1A5A3-59FB-04EC-F41E-BD9850183DEC}"/>
                </a:ext>
              </a:extLst>
            </p:cNvPr>
            <p:cNvSpPr/>
            <p:nvPr/>
          </p:nvSpPr>
          <p:spPr>
            <a:xfrm>
              <a:off x="7616533" y="5307377"/>
              <a:ext cx="135568" cy="20004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9218" name="Picture 2" descr="Des locaux rénovés et modernisés pour l'hôpital Louis Pradel | Actualité |  #TeamHCL - Hospices Civils de Lyon">
            <a:extLst>
              <a:ext uri="{FF2B5EF4-FFF2-40B4-BE49-F238E27FC236}">
                <a16:creationId xmlns:a16="http://schemas.microsoft.com/office/drawing/2014/main" id="{58510138-DFFE-BDEC-0CCC-EBF0A4A93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616" y="812987"/>
            <a:ext cx="4555144" cy="257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982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2" name="Picture 2" descr="DSC_0245">
            <a:extLst>
              <a:ext uri="{FF2B5EF4-FFF2-40B4-BE49-F238E27FC236}">
                <a16:creationId xmlns:a16="http://schemas.microsoft.com/office/drawing/2014/main" id="{FE210450-79A3-684B-FBEA-8B756475B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836" y="1268760"/>
            <a:ext cx="465926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04">
            <a:extLst>
              <a:ext uri="{FF2B5EF4-FFF2-40B4-BE49-F238E27FC236}">
                <a16:creationId xmlns:a16="http://schemas.microsoft.com/office/drawing/2014/main" id="{D3F9CBA8-7335-FECA-FA60-46B5579D4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63868" y="2606407"/>
            <a:ext cx="3972529" cy="397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apture_10">
            <a:extLst>
              <a:ext uri="{FF2B5EF4-FFF2-40B4-BE49-F238E27FC236}">
                <a16:creationId xmlns:a16="http://schemas.microsoft.com/office/drawing/2014/main" id="{57D8096B-EA9E-7AD2-2F48-A8356BEB54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30"/>
          <a:stretch/>
        </p:blipFill>
        <p:spPr bwMode="auto">
          <a:xfrm>
            <a:off x="7609357" y="555630"/>
            <a:ext cx="1428019" cy="251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0410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4" name="Picture 2" descr="DSC_0251">
            <a:extLst>
              <a:ext uri="{FF2B5EF4-FFF2-40B4-BE49-F238E27FC236}">
                <a16:creationId xmlns:a16="http://schemas.microsoft.com/office/drawing/2014/main" id="{63908A6C-0A24-938C-946C-C72964403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268760"/>
            <a:ext cx="4418794" cy="293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01">
            <a:extLst>
              <a:ext uri="{FF2B5EF4-FFF2-40B4-BE49-F238E27FC236}">
                <a16:creationId xmlns:a16="http://schemas.microsoft.com/office/drawing/2014/main" id="{506AF1C0-EAFF-F487-C0CB-71BEF3572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2412" y="4485753"/>
            <a:ext cx="9142413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2377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4" name="Picture 2" descr="DSC_0251">
            <a:extLst>
              <a:ext uri="{FF2B5EF4-FFF2-40B4-BE49-F238E27FC236}">
                <a16:creationId xmlns:a16="http://schemas.microsoft.com/office/drawing/2014/main" id="{63908A6C-0A24-938C-946C-C72964403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268760"/>
            <a:ext cx="4418794" cy="293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02">
            <a:extLst>
              <a:ext uri="{FF2B5EF4-FFF2-40B4-BE49-F238E27FC236}">
                <a16:creationId xmlns:a16="http://schemas.microsoft.com/office/drawing/2014/main" id="{6675D7FD-FFD4-0011-B8E8-B65E41AEB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4" y="4198962"/>
            <a:ext cx="914241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5752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4" name="Picture 2" descr="DSC_0251">
            <a:extLst>
              <a:ext uri="{FF2B5EF4-FFF2-40B4-BE49-F238E27FC236}">
                <a16:creationId xmlns:a16="http://schemas.microsoft.com/office/drawing/2014/main" id="{63908A6C-0A24-938C-946C-C72964403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268760"/>
            <a:ext cx="4418794" cy="293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07">
            <a:extLst>
              <a:ext uri="{FF2B5EF4-FFF2-40B4-BE49-F238E27FC236}">
                <a16:creationId xmlns:a16="http://schemas.microsoft.com/office/drawing/2014/main" id="{933B53CA-E668-CBD1-1F26-7C2C6A201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6627" y="3639581"/>
            <a:ext cx="9142413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01">
            <a:extLst>
              <a:ext uri="{FF2B5EF4-FFF2-40B4-BE49-F238E27FC236}">
                <a16:creationId xmlns:a16="http://schemas.microsoft.com/office/drawing/2014/main" id="{11269683-1121-AE3A-B4F6-3021C27EF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86338" y="603483"/>
            <a:ext cx="4160470" cy="416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apture_10">
            <a:extLst>
              <a:ext uri="{FF2B5EF4-FFF2-40B4-BE49-F238E27FC236}">
                <a16:creationId xmlns:a16="http://schemas.microsoft.com/office/drawing/2014/main" id="{D907BD6E-8F32-8F9C-7A70-AA1B52D65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28" r="3120"/>
          <a:stretch/>
        </p:blipFill>
        <p:spPr bwMode="auto">
          <a:xfrm>
            <a:off x="4858319" y="594722"/>
            <a:ext cx="1417270" cy="248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85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3" name="Picture 2" descr="03">
            <a:extLst>
              <a:ext uri="{FF2B5EF4-FFF2-40B4-BE49-F238E27FC236}">
                <a16:creationId xmlns:a16="http://schemas.microsoft.com/office/drawing/2014/main" id="{CEE2229C-57D2-87FC-D32E-D8C7A2D60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1457350"/>
            <a:ext cx="3888408" cy="3888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Performing a Cerebral Arteriogram | Neupsy Key">
            <a:extLst>
              <a:ext uri="{FF2B5EF4-FFF2-40B4-BE49-F238E27FC236}">
                <a16:creationId xmlns:a16="http://schemas.microsoft.com/office/drawing/2014/main" id="{5B56F066-6EA9-E81F-7B84-71E98DBE13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5" b="59657"/>
          <a:stretch/>
        </p:blipFill>
        <p:spPr bwMode="auto">
          <a:xfrm>
            <a:off x="3499556" y="4915167"/>
            <a:ext cx="56444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apture_19">
            <a:extLst>
              <a:ext uri="{FF2B5EF4-FFF2-40B4-BE49-F238E27FC236}">
                <a16:creationId xmlns:a16="http://schemas.microsoft.com/office/drawing/2014/main" id="{6EA02FA1-107B-5B41-B8BA-EEADDF494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7" r="55093"/>
          <a:stretch/>
        </p:blipFill>
        <p:spPr bwMode="auto">
          <a:xfrm flipH="1">
            <a:off x="4411002" y="1411338"/>
            <a:ext cx="1817182" cy="2881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176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492655B7-632D-075D-D263-98B5B6416423}"/>
              </a:ext>
            </a:extLst>
          </p:cNvPr>
          <p:cNvSpPr/>
          <p:nvPr/>
        </p:nvSpPr>
        <p:spPr>
          <a:xfrm>
            <a:off x="7831449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B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4A472992-F9CC-5734-C521-41E14E3AE58D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Exclusion endovasculaire</a:t>
            </a:r>
          </a:p>
        </p:txBody>
      </p:sp>
      <p:pic>
        <p:nvPicPr>
          <p:cNvPr id="2" name="Picture 4" descr="Capture_20">
            <a:extLst>
              <a:ext uri="{FF2B5EF4-FFF2-40B4-BE49-F238E27FC236}">
                <a16:creationId xmlns:a16="http://schemas.microsoft.com/office/drawing/2014/main" id="{575C3B8C-EB86-CBF2-3834-B3702351FF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0" b="3093"/>
          <a:stretch/>
        </p:blipFill>
        <p:spPr bwMode="auto">
          <a:xfrm>
            <a:off x="7366138" y="4289200"/>
            <a:ext cx="1684336" cy="221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06">
            <a:extLst>
              <a:ext uri="{FF2B5EF4-FFF2-40B4-BE49-F238E27FC236}">
                <a16:creationId xmlns:a16="http://schemas.microsoft.com/office/drawing/2014/main" id="{99AE1C9D-5F4D-62EF-5EB3-08F0CAC9D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781" y="1541961"/>
            <a:ext cx="3427464" cy="342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02">
            <a:extLst>
              <a:ext uri="{FF2B5EF4-FFF2-40B4-BE49-F238E27FC236}">
                <a16:creationId xmlns:a16="http://schemas.microsoft.com/office/drawing/2014/main" id="{4AAC9BCF-4990-5592-3572-62E0FDDEB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135" y="1563625"/>
            <a:ext cx="3405799" cy="34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07">
            <a:extLst>
              <a:ext uri="{FF2B5EF4-FFF2-40B4-BE49-F238E27FC236}">
                <a16:creationId xmlns:a16="http://schemas.microsoft.com/office/drawing/2014/main" id="{0958AEAF-4618-694F-0402-84B6D0C7D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2013" y="3075781"/>
            <a:ext cx="3499230" cy="349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DSC_0276">
            <a:extLst>
              <a:ext uri="{FF2B5EF4-FFF2-40B4-BE49-F238E27FC236}">
                <a16:creationId xmlns:a16="http://schemas.microsoft.com/office/drawing/2014/main" id="{1FF6DC2D-D082-B71A-8423-691CE1075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4168" y="586111"/>
            <a:ext cx="2948988" cy="1959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884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3" name="Rectangle 14362">
            <a:extLst>
              <a:ext uri="{FF2B5EF4-FFF2-40B4-BE49-F238E27FC236}">
                <a16:creationId xmlns:a16="http://schemas.microsoft.com/office/drawing/2014/main" id="{C711F9D6-1D0E-AB43-A3C7-AD708CB2B678}"/>
              </a:ext>
            </a:extLst>
          </p:cNvPr>
          <p:cNvSpPr/>
          <p:nvPr/>
        </p:nvSpPr>
        <p:spPr>
          <a:xfrm>
            <a:off x="40688" y="411544"/>
            <a:ext cx="9062624" cy="6148423"/>
          </a:xfrm>
          <a:prstGeom prst="rect">
            <a:avLst/>
          </a:prstGeom>
          <a:solidFill>
            <a:srgbClr val="254061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34F79F71-801E-346F-7387-913C6F69DA0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6A6A5EB-EA32-F73D-9786-4C74087DFAC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5D54FA0-C4A3-2D31-60B1-1870F51CE484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8D908C8-35D6-D826-5D8D-BA40D1811DF5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C570E40-CA55-8BE1-7E4E-4006D9A81AF9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15F96E3-F0C4-664C-9117-E91BE5C4DE0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B6FABD8-8F0E-6B47-BE9C-2DCEFC757E5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2EE9B7A-0E7F-2569-A0BB-2AADE773DE46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46D797-89F4-ED54-317B-9DBDF11CD4E3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2A79AE0-5EE7-297B-0141-6A774A8B1BC5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835B835-C5EF-B2D1-64DE-33297E7E1660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Prise en charge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FB50B2-2556-CE7D-BD76-5338B941D380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8D89675-DB8B-B2E7-1DC5-935214C382C8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bg1"/>
                </a:solidFill>
              </a:rPr>
              <a:t> Chirurgie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8AF305B-5BF2-BA35-BF8B-09FB40F8532F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BB4DB8C3-CB8A-49D9-DF61-F6A12BD22766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Vers l’endovasculaire complexe...</a:t>
            </a:r>
          </a:p>
        </p:txBody>
      </p:sp>
      <p:pic>
        <p:nvPicPr>
          <p:cNvPr id="14344" name="Image 14343" descr="Une image contenant croquis, dessin humoristique, clipart, dessin&#10;&#10;Description générée automatiquement">
            <a:extLst>
              <a:ext uri="{FF2B5EF4-FFF2-40B4-BE49-F238E27FC236}">
                <a16:creationId xmlns:a16="http://schemas.microsoft.com/office/drawing/2014/main" id="{8C95A499-5ED1-83D9-9F78-6E6B01F96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199" y="733520"/>
            <a:ext cx="2214113" cy="5826447"/>
          </a:xfrm>
          <a:prstGeom prst="rect">
            <a:avLst/>
          </a:prstGeom>
        </p:spPr>
      </p:pic>
      <p:grpSp>
        <p:nvGrpSpPr>
          <p:cNvPr id="14347" name="Groupe 14346">
            <a:extLst>
              <a:ext uri="{FF2B5EF4-FFF2-40B4-BE49-F238E27FC236}">
                <a16:creationId xmlns:a16="http://schemas.microsoft.com/office/drawing/2014/main" id="{818647F6-0738-6A71-340D-C2C5A0A74177}"/>
              </a:ext>
            </a:extLst>
          </p:cNvPr>
          <p:cNvGrpSpPr/>
          <p:nvPr/>
        </p:nvGrpSpPr>
        <p:grpSpPr>
          <a:xfrm>
            <a:off x="237221" y="3861597"/>
            <a:ext cx="7935179" cy="2539762"/>
            <a:chOff x="237221" y="3861597"/>
            <a:chExt cx="7935179" cy="2539762"/>
          </a:xfrm>
        </p:grpSpPr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25B81F24-8A50-E265-7486-45C727D95E62}"/>
                </a:ext>
              </a:extLst>
            </p:cNvPr>
            <p:cNvGrpSpPr/>
            <p:nvPr/>
          </p:nvGrpSpPr>
          <p:grpSpPr>
            <a:xfrm>
              <a:off x="237221" y="3861597"/>
              <a:ext cx="2597302" cy="2539762"/>
              <a:chOff x="822570" y="895332"/>
              <a:chExt cx="2597302" cy="2539762"/>
            </a:xfrm>
          </p:grpSpPr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CF9954AA-B0CA-7455-6467-5626FF686C0D}"/>
                  </a:ext>
                </a:extLst>
              </p:cNvPr>
              <p:cNvGrpSpPr/>
              <p:nvPr/>
            </p:nvGrpSpPr>
            <p:grpSpPr>
              <a:xfrm>
                <a:off x="822570" y="1196752"/>
                <a:ext cx="2597302" cy="2238342"/>
                <a:chOff x="467544" y="1556792"/>
                <a:chExt cx="4419149" cy="3626930"/>
              </a:xfrm>
            </p:grpSpPr>
            <p:pic>
              <p:nvPicPr>
                <p:cNvPr id="14338" name="Picture 2" descr="Endovascular treatment of abdominal aortic aneurysms | Nature Reviews  Cardiology">
                  <a:extLst>
                    <a:ext uri="{FF2B5EF4-FFF2-40B4-BE49-F238E27FC236}">
                      <a16:creationId xmlns:a16="http://schemas.microsoft.com/office/drawing/2014/main" id="{C7B9CAF1-C6A1-668F-8CFE-9F56EA2EBE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6368" y="1628800"/>
                  <a:ext cx="2102203" cy="179620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2" descr="Abbildung 7: EndoAnchor">
                  <a:extLst>
                    <a:ext uri="{FF2B5EF4-FFF2-40B4-BE49-F238E27FC236}">
                      <a16:creationId xmlns:a16="http://schemas.microsoft.com/office/drawing/2014/main" id="{0CB7DD50-E68F-182A-669C-F36862D9EF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997" b="22761"/>
                <a:stretch/>
              </p:blipFill>
              <p:spPr bwMode="auto">
                <a:xfrm>
                  <a:off x="2771108" y="1630716"/>
                  <a:ext cx="2037429" cy="349539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4" descr="Medtronic Acquires Aptus Endosystems | DAIC">
                  <a:extLst>
                    <a:ext uri="{FF2B5EF4-FFF2-40B4-BE49-F238E27FC236}">
                      <a16:creationId xmlns:a16="http://schemas.microsoft.com/office/drawing/2014/main" id="{E5418207-120A-DA1A-8C40-FE951B68E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6368" y="3468279"/>
                  <a:ext cx="2100297" cy="165181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2833294-E541-6478-5F65-D5561755A52B}"/>
                    </a:ext>
                  </a:extLst>
                </p:cNvPr>
                <p:cNvSpPr/>
                <p:nvPr/>
              </p:nvSpPr>
              <p:spPr>
                <a:xfrm>
                  <a:off x="467544" y="1556792"/>
                  <a:ext cx="4419149" cy="3626930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B991A803-E75B-7445-27DF-B76339089F39}"/>
                  </a:ext>
                </a:extLst>
              </p:cNvPr>
              <p:cNvSpPr txBox="1"/>
              <p:nvPr/>
            </p:nvSpPr>
            <p:spPr>
              <a:xfrm>
                <a:off x="1561201" y="895332"/>
                <a:ext cx="10402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/>
                  <a:t>Endosuture</a:t>
                </a:r>
              </a:p>
            </p:txBody>
          </p:sp>
        </p:grpSp>
        <p:cxnSp>
          <p:nvCxnSpPr>
            <p:cNvPr id="63" name="Connecteur droit 62">
              <a:extLst>
                <a:ext uri="{FF2B5EF4-FFF2-40B4-BE49-F238E27FC236}">
                  <a16:creationId xmlns:a16="http://schemas.microsoft.com/office/drawing/2014/main" id="{BC5996BF-AFF4-B2DF-4C20-C5535EB8D118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 flipH="1">
              <a:off x="2834523" y="5119250"/>
              <a:ext cx="5265869" cy="16293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346" name="Ellipse 14345">
              <a:extLst>
                <a:ext uri="{FF2B5EF4-FFF2-40B4-BE49-F238E27FC236}">
                  <a16:creationId xmlns:a16="http://schemas.microsoft.com/office/drawing/2014/main" id="{9B683D3D-2467-F0B2-871D-1413FB17A2A3}"/>
                </a:ext>
              </a:extLst>
            </p:cNvPr>
            <p:cNvSpPr/>
            <p:nvPr/>
          </p:nvSpPr>
          <p:spPr>
            <a:xfrm>
              <a:off x="8100392" y="5077685"/>
              <a:ext cx="72008" cy="65607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258618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CE7386EE-B291-FAF0-6F99-02DF8EF1954E}"/>
              </a:ext>
            </a:extLst>
          </p:cNvPr>
          <p:cNvSpPr/>
          <p:nvPr/>
        </p:nvSpPr>
        <p:spPr>
          <a:xfrm>
            <a:off x="40688" y="411544"/>
            <a:ext cx="9062624" cy="6148423"/>
          </a:xfrm>
          <a:prstGeom prst="rect">
            <a:avLst/>
          </a:prstGeom>
          <a:solidFill>
            <a:srgbClr val="254061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BB4DB8C3-CB8A-49D9-DF61-F6A12BD22766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Vers l’endovasculaire complexe...</a:t>
            </a:r>
          </a:p>
        </p:txBody>
      </p:sp>
      <p:pic>
        <p:nvPicPr>
          <p:cNvPr id="14344" name="Image 14343" descr="Une image contenant croquis, dessin humoristique, clipart, dessin&#10;&#10;Description générée automatiquement">
            <a:extLst>
              <a:ext uri="{FF2B5EF4-FFF2-40B4-BE49-F238E27FC236}">
                <a16:creationId xmlns:a16="http://schemas.microsoft.com/office/drawing/2014/main" id="{8C95A499-5ED1-83D9-9F78-6E6B01F96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199" y="733520"/>
            <a:ext cx="2214113" cy="5826447"/>
          </a:xfrm>
          <a:prstGeom prst="rect">
            <a:avLst/>
          </a:prstGeom>
        </p:spPr>
      </p:pic>
      <p:grpSp>
        <p:nvGrpSpPr>
          <p:cNvPr id="14351" name="Groupe 14350">
            <a:extLst>
              <a:ext uri="{FF2B5EF4-FFF2-40B4-BE49-F238E27FC236}">
                <a16:creationId xmlns:a16="http://schemas.microsoft.com/office/drawing/2014/main" id="{1C9ED57A-5822-1EB2-9140-29182E7B8C1F}"/>
              </a:ext>
            </a:extLst>
          </p:cNvPr>
          <p:cNvGrpSpPr/>
          <p:nvPr/>
        </p:nvGrpSpPr>
        <p:grpSpPr>
          <a:xfrm>
            <a:off x="1347798" y="3847982"/>
            <a:ext cx="6824602" cy="2605354"/>
            <a:chOff x="1285075" y="2673862"/>
            <a:chExt cx="6824602" cy="2605354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935F9AA6-5CC8-4DAA-953C-F4BDEF8B88A3}"/>
                </a:ext>
              </a:extLst>
            </p:cNvPr>
            <p:cNvGrpSpPr/>
            <p:nvPr/>
          </p:nvGrpSpPr>
          <p:grpSpPr>
            <a:xfrm>
              <a:off x="1285075" y="2673862"/>
              <a:ext cx="4367045" cy="2605354"/>
              <a:chOff x="4195725" y="890712"/>
              <a:chExt cx="4367045" cy="260535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C3EB586-E1C8-5EFA-7C96-01BA4E26895F}"/>
                  </a:ext>
                </a:extLst>
              </p:cNvPr>
              <p:cNvSpPr/>
              <p:nvPr/>
            </p:nvSpPr>
            <p:spPr>
              <a:xfrm>
                <a:off x="4195725" y="1207250"/>
                <a:ext cx="4367045" cy="228881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9" name="Image 18">
                <a:extLst>
                  <a:ext uri="{FF2B5EF4-FFF2-40B4-BE49-F238E27FC236}">
                    <a16:creationId xmlns:a16="http://schemas.microsoft.com/office/drawing/2014/main" id="{43C85AB6-C000-74AE-7686-B716813C34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51000"/>
                        </a14:imgEffect>
                        <a14:imgEffect>
                          <a14:brightnessContrast bright="15000"/>
                        </a14:imgEffect>
                      </a14:imgLayer>
                    </a14:imgProps>
                  </a:ext>
                </a:extLst>
              </a:blip>
              <a:srcRect t="7958"/>
              <a:stretch/>
            </p:blipFill>
            <p:spPr>
              <a:xfrm>
                <a:off x="5463213" y="1268905"/>
                <a:ext cx="1335124" cy="2169303"/>
              </a:xfrm>
              <a:prstGeom prst="rect">
                <a:avLst/>
              </a:prstGeom>
            </p:spPr>
          </p:pic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0CFB3F53-A328-39F6-8775-5C0E2F9FDE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5882" b="96863" l="10000" r="90000">
                            <a14:foregroundMark x1="53137" y1="10980" x2="53137" y2="10980"/>
                            <a14:foregroundMark x1="35490" y1="92941" x2="49020" y2="93333"/>
                            <a14:foregroundMark x1="49020" y1="93333" x2="61569" y2="92353"/>
                            <a14:foregroundMark x1="61569" y1="92353" x2="63137" y2="91765"/>
                            <a14:foregroundMark x1="40196" y1="96471" x2="58627" y2="96863"/>
                            <a14:foregroundMark x1="58627" y1="96863" x2="66275" y2="93922"/>
                            <a14:foregroundMark x1="33529" y1="5686" x2="63529" y2="5882"/>
                            <a14:foregroundMark x1="63529" y1="5882" x2="67059" y2="7647"/>
                          </a14:backgroundRemoval>
                        </a14:imgEffect>
                      </a14:imgLayer>
                    </a14:imgProps>
                  </a:ext>
                </a:extLst>
              </a:blip>
              <a:srcRect l="26671" t="5526" r="28957" b="7518"/>
              <a:stretch/>
            </p:blipFill>
            <p:spPr>
              <a:xfrm>
                <a:off x="4283968" y="1259320"/>
                <a:ext cx="1112094" cy="2169303"/>
              </a:xfrm>
              <a:prstGeom prst="rect">
                <a:avLst/>
              </a:prstGeom>
            </p:spPr>
          </p:pic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5E8F268B-A470-2926-A299-1AF844B818DB}"/>
                  </a:ext>
                </a:extLst>
              </p:cNvPr>
              <p:cNvSpPr txBox="1"/>
              <p:nvPr/>
            </p:nvSpPr>
            <p:spPr>
              <a:xfrm>
                <a:off x="5071282" y="890712"/>
                <a:ext cx="28242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/>
                  <a:t>Endoprothèse fenêtrée abdominale</a:t>
                </a:r>
              </a:p>
            </p:txBody>
          </p:sp>
        </p:grpSp>
        <p:cxnSp>
          <p:nvCxnSpPr>
            <p:cNvPr id="14348" name="Connecteur droit 14347">
              <a:extLst>
                <a:ext uri="{FF2B5EF4-FFF2-40B4-BE49-F238E27FC236}">
                  <a16:creationId xmlns:a16="http://schemas.microsoft.com/office/drawing/2014/main" id="{8A5EB1AE-4214-2127-446B-A0F5FC2EC004}"/>
                </a:ext>
              </a:extLst>
            </p:cNvPr>
            <p:cNvCxnSpPr>
              <a:cxnSpLocks/>
              <a:stCxn id="14349" idx="1"/>
              <a:endCxn id="26" idx="3"/>
            </p:cNvCxnSpPr>
            <p:nvPr/>
          </p:nvCxnSpPr>
          <p:spPr>
            <a:xfrm flipH="1">
              <a:off x="5652120" y="3102968"/>
              <a:ext cx="2396094" cy="103184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349" name="Ellipse 14348">
              <a:extLst>
                <a:ext uri="{FF2B5EF4-FFF2-40B4-BE49-F238E27FC236}">
                  <a16:creationId xmlns:a16="http://schemas.microsoft.com/office/drawing/2014/main" id="{BFB44A4F-8808-16CF-1D64-159B6F0F5417}"/>
                </a:ext>
              </a:extLst>
            </p:cNvPr>
            <p:cNvSpPr/>
            <p:nvPr/>
          </p:nvSpPr>
          <p:spPr>
            <a:xfrm flipV="1">
              <a:off x="8037669" y="3046968"/>
              <a:ext cx="72008" cy="6560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THOMASSET-GILBERTE 3D post op">
            <a:hlinkClick r:id="" action="ppaction://media"/>
            <a:extLst>
              <a:ext uri="{FF2B5EF4-FFF2-40B4-BE49-F238E27FC236}">
                <a16:creationId xmlns:a16="http://schemas.microsoft.com/office/drawing/2014/main" id="{CF184E72-7070-27CE-449A-901577021A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20204" t="12565" r="28652" b="29077"/>
          <a:stretch/>
        </p:blipFill>
        <p:spPr>
          <a:xfrm>
            <a:off x="4009060" y="4228022"/>
            <a:ext cx="1641614" cy="2160240"/>
          </a:xfrm>
          <a:prstGeom prst="rect">
            <a:avLst/>
          </a:prstGeom>
        </p:spPr>
      </p:pic>
      <p:grpSp>
        <p:nvGrpSpPr>
          <p:cNvPr id="14358" name="Groupe 14357">
            <a:extLst>
              <a:ext uri="{FF2B5EF4-FFF2-40B4-BE49-F238E27FC236}">
                <a16:creationId xmlns:a16="http://schemas.microsoft.com/office/drawing/2014/main" id="{B4AC68A2-9AE8-DD7A-283D-CAEBE951D388}"/>
              </a:ext>
            </a:extLst>
          </p:cNvPr>
          <p:cNvGrpSpPr/>
          <p:nvPr/>
        </p:nvGrpSpPr>
        <p:grpSpPr>
          <a:xfrm>
            <a:off x="385289" y="1196752"/>
            <a:ext cx="7436356" cy="2624304"/>
            <a:chOff x="385289" y="1124744"/>
            <a:chExt cx="7436356" cy="2624304"/>
          </a:xfrm>
        </p:grpSpPr>
        <p:grpSp>
          <p:nvGrpSpPr>
            <p:cNvPr id="42" name="Groupe 41">
              <a:extLst>
                <a:ext uri="{FF2B5EF4-FFF2-40B4-BE49-F238E27FC236}">
                  <a16:creationId xmlns:a16="http://schemas.microsoft.com/office/drawing/2014/main" id="{E6DD0676-A925-3E0C-71EE-2DEEB0401167}"/>
                </a:ext>
              </a:extLst>
            </p:cNvPr>
            <p:cNvGrpSpPr/>
            <p:nvPr/>
          </p:nvGrpSpPr>
          <p:grpSpPr>
            <a:xfrm>
              <a:off x="385289" y="1124744"/>
              <a:ext cx="6130927" cy="2624304"/>
              <a:chOff x="363652" y="3621660"/>
              <a:chExt cx="6130927" cy="2624304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AF1AEF2-1D8A-380C-CF38-9BAE3027CCCF}"/>
                  </a:ext>
                </a:extLst>
              </p:cNvPr>
              <p:cNvSpPr/>
              <p:nvPr/>
            </p:nvSpPr>
            <p:spPr>
              <a:xfrm>
                <a:off x="582665" y="3933056"/>
                <a:ext cx="5911914" cy="220568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8900C38F-06A3-8EF8-F091-499CFDFC004A}"/>
                  </a:ext>
                </a:extLst>
              </p:cNvPr>
              <p:cNvGrpSpPr/>
              <p:nvPr/>
            </p:nvGrpSpPr>
            <p:grpSpPr>
              <a:xfrm>
                <a:off x="363652" y="3993323"/>
                <a:ext cx="6091364" cy="2252641"/>
                <a:chOff x="107504" y="4098961"/>
                <a:chExt cx="6548134" cy="2402414"/>
              </a:xfrm>
            </p:grpSpPr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3BCBD14F-934E-F972-2778-F420D2A9EA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2287"/>
                <a:stretch/>
              </p:blipFill>
              <p:spPr>
                <a:xfrm>
                  <a:off x="107504" y="4129535"/>
                  <a:ext cx="2231941" cy="2371840"/>
                </a:xfrm>
                <a:prstGeom prst="rect">
                  <a:avLst/>
                </a:prstGeom>
              </p:spPr>
            </p:pic>
            <p:pic>
              <p:nvPicPr>
                <p:cNvPr id="29" name="Image 28">
                  <a:extLst>
                    <a:ext uri="{FF2B5EF4-FFF2-40B4-BE49-F238E27FC236}">
                      <a16:creationId xmlns:a16="http://schemas.microsoft.com/office/drawing/2014/main" id="{E802BC3A-EE7C-7B55-F176-FF71944A14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sharpenSoften amount="100000"/>
                          </a14:imgEffect>
                          <a14:imgEffect>
                            <a14:brightnessContrast bright="16000" contrast="2000"/>
                          </a14:imgEffect>
                        </a14:imgLayer>
                      </a14:imgProps>
                    </a:ext>
                  </a:extLst>
                </a:blip>
                <a:srcRect l="13509" r="5934" b="6921"/>
                <a:stretch/>
              </p:blipFill>
              <p:spPr>
                <a:xfrm>
                  <a:off x="2326576" y="4106849"/>
                  <a:ext cx="2029400" cy="2215874"/>
                </a:xfrm>
                <a:prstGeom prst="rect">
                  <a:avLst/>
                </a:prstGeom>
              </p:spPr>
            </p:pic>
            <p:pic>
              <p:nvPicPr>
                <p:cNvPr id="31" name="Picture 2" descr="D:\Data\sauvegarde SONY\articles\ARCH\3-branch\CHRULille\AUB_DI\30Jun2016\Add-on_Vessel\VRRed_LAO38CRA5.PNG">
                  <a:extLst>
                    <a:ext uri="{FF2B5EF4-FFF2-40B4-BE49-F238E27FC236}">
                      <a16:creationId xmlns:a16="http://schemas.microsoft.com/office/drawing/2014/main" id="{13D1DF37-61FC-F45B-9538-2377141D9E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96044" y="4098961"/>
                  <a:ext cx="2259594" cy="22158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B611F2A7-ECCD-0608-0277-A15E0E0B5883}"/>
                  </a:ext>
                </a:extLst>
              </p:cNvPr>
              <p:cNvSpPr txBox="1"/>
              <p:nvPr/>
            </p:nvSpPr>
            <p:spPr>
              <a:xfrm>
                <a:off x="582665" y="3621660"/>
                <a:ext cx="59119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/>
                  <a:t>Endoprothèse branchée crosse</a:t>
                </a:r>
              </a:p>
            </p:txBody>
          </p:sp>
        </p:grpSp>
        <p:grpSp>
          <p:nvGrpSpPr>
            <p:cNvPr id="14357" name="Groupe 14356">
              <a:extLst>
                <a:ext uri="{FF2B5EF4-FFF2-40B4-BE49-F238E27FC236}">
                  <a16:creationId xmlns:a16="http://schemas.microsoft.com/office/drawing/2014/main" id="{4DFC4CC9-6B7E-0E80-F210-B53D3EC039E9}"/>
                </a:ext>
              </a:extLst>
            </p:cNvPr>
            <p:cNvGrpSpPr/>
            <p:nvPr/>
          </p:nvGrpSpPr>
          <p:grpSpPr>
            <a:xfrm>
              <a:off x="6516216" y="1484784"/>
              <a:ext cx="1305429" cy="1054198"/>
              <a:chOff x="6516216" y="1484784"/>
              <a:chExt cx="1305429" cy="1054198"/>
            </a:xfrm>
          </p:grpSpPr>
          <p:cxnSp>
            <p:nvCxnSpPr>
              <p:cNvPr id="14354" name="Connecteur droit 14353">
                <a:extLst>
                  <a:ext uri="{FF2B5EF4-FFF2-40B4-BE49-F238E27FC236}">
                    <a16:creationId xmlns:a16="http://schemas.microsoft.com/office/drawing/2014/main" id="{D4057476-7B66-C7CE-83B0-236F3D648C01}"/>
                  </a:ext>
                </a:extLst>
              </p:cNvPr>
              <p:cNvCxnSpPr>
                <a:cxnSpLocks/>
                <a:stCxn id="14355" idx="1"/>
                <a:endCxn id="33" idx="3"/>
              </p:cNvCxnSpPr>
              <p:nvPr/>
            </p:nvCxnSpPr>
            <p:spPr>
              <a:xfrm flipH="1">
                <a:off x="6516216" y="1540784"/>
                <a:ext cx="1243966" cy="998198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355" name="Ellipse 14354">
                <a:extLst>
                  <a:ext uri="{FF2B5EF4-FFF2-40B4-BE49-F238E27FC236}">
                    <a16:creationId xmlns:a16="http://schemas.microsoft.com/office/drawing/2014/main" id="{5737FB35-9781-1BFF-0A0C-43321927C2C2}"/>
                  </a:ext>
                </a:extLst>
              </p:cNvPr>
              <p:cNvSpPr/>
              <p:nvPr/>
            </p:nvSpPr>
            <p:spPr>
              <a:xfrm flipV="1">
                <a:off x="7749637" y="1484784"/>
                <a:ext cx="72008" cy="65608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3F2312A-B866-7D38-A003-F6075E93136A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8DF4E-1392-A3A7-3631-DA7E9DDF8DF4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05CA92-F73F-9EE9-BCBE-6928A164B0F2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10CA61-20E9-D720-6DE7-CB2253E98C6C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131688-5B80-2B48-DC56-086F6DDEBCF2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8410F5-1A3A-8072-DCDB-B003E342D75C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7D37A-6AA1-CF0C-62BA-E40594982EB5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50219D-4879-B782-44B0-2C14E6CCD06E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320C9D-242D-F5B2-45B8-B89779AF5C34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69205A-ACA2-DF8F-CB98-B69A0D209329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53B0DD-A851-5FD2-D459-6475ABE95487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Prise en charge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7CB90-CAB3-A07C-58A6-65AF946DF121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38D5C9-4B6C-E94C-948A-64D03E33F62D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bg1"/>
                </a:solidFill>
              </a:rPr>
              <a:t> Chirurgie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FF8F7BF-7AFA-C505-B17D-C7ADF1274E5B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</p:spTree>
    <p:extLst>
      <p:ext uri="{BB962C8B-B14F-4D97-AF65-F5344CB8AC3E}">
        <p14:creationId xmlns:p14="http://schemas.microsoft.com/office/powerpoint/2010/main" val="114116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14342">
            <a:extLst>
              <a:ext uri="{FF2B5EF4-FFF2-40B4-BE49-F238E27FC236}">
                <a16:creationId xmlns:a16="http://schemas.microsoft.com/office/drawing/2014/main" id="{598EA8ED-92FE-B176-5456-3DFE2CCDA138}"/>
              </a:ext>
            </a:extLst>
          </p:cNvPr>
          <p:cNvSpPr/>
          <p:nvPr/>
        </p:nvSpPr>
        <p:spPr>
          <a:xfrm>
            <a:off x="40688" y="411544"/>
            <a:ext cx="9062624" cy="6148423"/>
          </a:xfrm>
          <a:prstGeom prst="rect">
            <a:avLst/>
          </a:prstGeom>
          <a:solidFill>
            <a:srgbClr val="254061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E75DCF18-3FC9-77E9-A2A1-FCA62DC78F80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43C4283-675E-33CC-C4EC-BD8FEADFF060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Titre 1">
              <a:extLst>
                <a:ext uri="{FF2B5EF4-FFF2-40B4-BE49-F238E27FC236}">
                  <a16:creationId xmlns:a16="http://schemas.microsoft.com/office/drawing/2014/main" id="{0FB5B719-EC2E-2E18-6593-FCB4B25A5A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BB4DB8C3-CB8A-49D9-DF61-F6A12BD22766}"/>
              </a:ext>
            </a:extLst>
          </p:cNvPr>
          <p:cNvSpPr txBox="1"/>
          <p:nvPr/>
        </p:nvSpPr>
        <p:spPr>
          <a:xfrm>
            <a:off x="668013" y="692696"/>
            <a:ext cx="4855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Perspectives...</a:t>
            </a:r>
          </a:p>
        </p:txBody>
      </p:sp>
      <p:pic>
        <p:nvPicPr>
          <p:cNvPr id="14344" name="Image 14343" descr="Une image contenant croquis, dessin humoristique, clipart, dessin&#10;&#10;Description générée automatiquement">
            <a:extLst>
              <a:ext uri="{FF2B5EF4-FFF2-40B4-BE49-F238E27FC236}">
                <a16:creationId xmlns:a16="http://schemas.microsoft.com/office/drawing/2014/main" id="{8C95A499-5ED1-83D9-9F78-6E6B01F96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199" y="733520"/>
            <a:ext cx="2214113" cy="5826447"/>
          </a:xfrm>
          <a:prstGeom prst="rect">
            <a:avLst/>
          </a:prstGeom>
        </p:spPr>
      </p:pic>
      <p:pic>
        <p:nvPicPr>
          <p:cNvPr id="54" name="4.2.8 angio coro D.mp4">
            <a:hlinkClick r:id="" action="ppaction://media"/>
            <a:extLst>
              <a:ext uri="{FF2B5EF4-FFF2-40B4-BE49-F238E27FC236}">
                <a16:creationId xmlns:a16="http://schemas.microsoft.com/office/drawing/2014/main" id="{7AAD4CB3-45A9-23EB-4B98-0CABA71EF1B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79" end="990.9698"/>
                </p14:media>
              </p:ext>
            </p:extLst>
          </p:nvPr>
        </p:nvPicPr>
        <p:blipFill rotWithShape="1">
          <a:blip r:embed="rId6"/>
          <a:srcRect l="16726" t="27505" r="59981" b="33923"/>
          <a:stretch/>
        </p:blipFill>
        <p:spPr>
          <a:xfrm>
            <a:off x="3871833" y="1517672"/>
            <a:ext cx="2380363" cy="2217350"/>
          </a:xfrm>
          <a:prstGeom prst="rect">
            <a:avLst/>
          </a:prstGeom>
        </p:spPr>
      </p:pic>
      <p:grpSp>
        <p:nvGrpSpPr>
          <p:cNvPr id="14362" name="Groupe 14361">
            <a:extLst>
              <a:ext uri="{FF2B5EF4-FFF2-40B4-BE49-F238E27FC236}">
                <a16:creationId xmlns:a16="http://schemas.microsoft.com/office/drawing/2014/main" id="{BE749D1A-1B54-2B84-F8D8-1532D51E55D0}"/>
              </a:ext>
            </a:extLst>
          </p:cNvPr>
          <p:cNvGrpSpPr/>
          <p:nvPr/>
        </p:nvGrpSpPr>
        <p:grpSpPr>
          <a:xfrm>
            <a:off x="1317090" y="1491551"/>
            <a:ext cx="6307305" cy="2585521"/>
            <a:chOff x="689610" y="2272411"/>
            <a:chExt cx="7090132" cy="2813543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286DCD85-BF08-75ED-44B8-525D9C4D19B9}"/>
                </a:ext>
              </a:extLst>
            </p:cNvPr>
            <p:cNvGrpSpPr/>
            <p:nvPr/>
          </p:nvGrpSpPr>
          <p:grpSpPr>
            <a:xfrm>
              <a:off x="689610" y="2272411"/>
              <a:ext cx="5601577" cy="2813543"/>
              <a:chOff x="265355" y="1768454"/>
              <a:chExt cx="7740407" cy="4546605"/>
            </a:xfrm>
          </p:grpSpPr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AC6DB476-44C1-1CE5-4DDE-A307D3315D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grayscl/>
              </a:blip>
              <a:stretch>
                <a:fillRect/>
              </a:stretch>
            </p:blipFill>
            <p:spPr>
              <a:xfrm>
                <a:off x="2578447" y="1815543"/>
                <a:ext cx="1601739" cy="3919852"/>
              </a:xfrm>
              <a:prstGeom prst="rect">
                <a:avLst/>
              </a:prstGeom>
            </p:spPr>
          </p:pic>
          <p:pic>
            <p:nvPicPr>
              <p:cNvPr id="57" name="Picture 4" descr="Anatomic feasibility of a modular Endo-Bentall stent graft system for type  A aortic dissection - Journal of Vascular Surgery">
                <a:extLst>
                  <a:ext uri="{FF2B5EF4-FFF2-40B4-BE49-F238E27FC236}">
                    <a16:creationId xmlns:a16="http://schemas.microsoft.com/office/drawing/2014/main" id="{73A4EC5F-BCE8-7B35-617F-883DEF6F82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354" t="54445" r="-510" b="5906"/>
              <a:stretch/>
            </p:blipFill>
            <p:spPr bwMode="auto">
              <a:xfrm>
                <a:off x="318606" y="1824308"/>
                <a:ext cx="2210003" cy="22448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Image 57" descr="Une image contenant bleu, cercle, chiffon, intérieur&#10;&#10;Description générée automatiquement">
                <a:extLst>
                  <a:ext uri="{FF2B5EF4-FFF2-40B4-BE49-F238E27FC236}">
                    <a16:creationId xmlns:a16="http://schemas.microsoft.com/office/drawing/2014/main" id="{F07C4349-8B32-CA94-79C0-1F9E10E62A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t="14680" r="20870" b="6819"/>
              <a:stretch/>
            </p:blipFill>
            <p:spPr>
              <a:xfrm rot="5400000">
                <a:off x="652486" y="4175629"/>
                <a:ext cx="1562996" cy="1523504"/>
              </a:xfrm>
              <a:prstGeom prst="rect">
                <a:avLst/>
              </a:prstGeom>
            </p:spPr>
          </p:pic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407FEAC6-F02C-993A-360C-0DEA53D262AE}"/>
                  </a:ext>
                </a:extLst>
              </p:cNvPr>
              <p:cNvSpPr/>
              <p:nvPr/>
            </p:nvSpPr>
            <p:spPr>
              <a:xfrm>
                <a:off x="265357" y="1768454"/>
                <a:ext cx="7740405" cy="400538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9513C977-C93E-70CE-61CD-1965A75F6ED5}"/>
                  </a:ext>
                </a:extLst>
              </p:cNvPr>
              <p:cNvSpPr txBox="1"/>
              <p:nvPr/>
            </p:nvSpPr>
            <p:spPr>
              <a:xfrm>
                <a:off x="265355" y="5773837"/>
                <a:ext cx="7740403" cy="541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b="1" dirty="0" err="1"/>
                  <a:t>Endobentall</a:t>
                </a:r>
                <a:endParaRPr lang="fr-FR" sz="1400" b="1" dirty="0"/>
              </a:p>
            </p:txBody>
          </p:sp>
        </p:grpSp>
        <p:cxnSp>
          <p:nvCxnSpPr>
            <p:cNvPr id="14359" name="Connecteur droit 14358">
              <a:extLst>
                <a:ext uri="{FF2B5EF4-FFF2-40B4-BE49-F238E27FC236}">
                  <a16:creationId xmlns:a16="http://schemas.microsoft.com/office/drawing/2014/main" id="{D5BBBCF2-525A-3534-E723-C30FECE2990B}"/>
                </a:ext>
              </a:extLst>
            </p:cNvPr>
            <p:cNvCxnSpPr>
              <a:cxnSpLocks/>
              <a:stCxn id="14360" idx="1"/>
              <a:endCxn id="60" idx="3"/>
            </p:cNvCxnSpPr>
            <p:nvPr/>
          </p:nvCxnSpPr>
          <p:spPr>
            <a:xfrm flipH="1">
              <a:off x="6291188" y="2981586"/>
              <a:ext cx="1427091" cy="53013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360" name="Ellipse 14359">
              <a:extLst>
                <a:ext uri="{FF2B5EF4-FFF2-40B4-BE49-F238E27FC236}">
                  <a16:creationId xmlns:a16="http://schemas.microsoft.com/office/drawing/2014/main" id="{115DCCC1-46E0-476B-A936-6DEC57085FBA}"/>
                </a:ext>
              </a:extLst>
            </p:cNvPr>
            <p:cNvSpPr/>
            <p:nvPr/>
          </p:nvSpPr>
          <p:spPr>
            <a:xfrm flipV="1">
              <a:off x="7707733" y="2925585"/>
              <a:ext cx="72009" cy="6560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AED148C2-58D2-6A7D-4063-ACB9622E2FC0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37CF61-340B-602E-65AA-FD9F2FC8B678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A21D23-0C7E-5E13-7BAF-5F9926311B65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ED75DE1-7DE7-2A3F-0680-B44539D11C69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91EEC5-289E-C9BD-4D21-DE78DEB45550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E6B0C73-8269-C989-19C7-FD1CC672D70F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BB91135-DF36-C928-BE61-1C636608B38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ED19E56-31F1-194C-DABF-C89757DD0189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14336" name="Rectangle 14335">
            <a:extLst>
              <a:ext uri="{FF2B5EF4-FFF2-40B4-BE49-F238E27FC236}">
                <a16:creationId xmlns:a16="http://schemas.microsoft.com/office/drawing/2014/main" id="{E0F12B7F-9FD1-2BB8-5CC5-660137A7843A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14337" name="Rectangle 14336">
            <a:extLst>
              <a:ext uri="{FF2B5EF4-FFF2-40B4-BE49-F238E27FC236}">
                <a16:creationId xmlns:a16="http://schemas.microsoft.com/office/drawing/2014/main" id="{9DCE1D68-98EB-B059-1F66-465FFED61F47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14339" name="Rectangle 14338">
            <a:extLst>
              <a:ext uri="{FF2B5EF4-FFF2-40B4-BE49-F238E27FC236}">
                <a16:creationId xmlns:a16="http://schemas.microsoft.com/office/drawing/2014/main" id="{9BE4FCFF-96E5-60FE-B9C3-A0AA151ECAB9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Prise en charge</a:t>
            </a:r>
          </a:p>
        </p:txBody>
      </p:sp>
      <p:sp>
        <p:nvSpPr>
          <p:cNvPr id="14340" name="Rectangle 14339">
            <a:extLst>
              <a:ext uri="{FF2B5EF4-FFF2-40B4-BE49-F238E27FC236}">
                <a16:creationId xmlns:a16="http://schemas.microsoft.com/office/drawing/2014/main" id="{4ADCA9E5-8666-0850-CA35-372E1FB5A7A4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14341" name="Rectangle 14340">
            <a:extLst>
              <a:ext uri="{FF2B5EF4-FFF2-40B4-BE49-F238E27FC236}">
                <a16:creationId xmlns:a16="http://schemas.microsoft.com/office/drawing/2014/main" id="{3035A8DE-E817-DE98-705D-5589396A6415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bg1"/>
                </a:solidFill>
              </a:rPr>
              <a:t> Chirurgie </a:t>
            </a:r>
          </a:p>
        </p:txBody>
      </p:sp>
      <p:sp>
        <p:nvSpPr>
          <p:cNvPr id="14342" name="Rectangle 14341">
            <a:extLst>
              <a:ext uri="{FF2B5EF4-FFF2-40B4-BE49-F238E27FC236}">
                <a16:creationId xmlns:a16="http://schemas.microsoft.com/office/drawing/2014/main" id="{94910707-CE29-A0AD-62BD-F658D179E621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Suivi</a:t>
            </a:r>
          </a:p>
        </p:txBody>
      </p:sp>
      <p:grpSp>
        <p:nvGrpSpPr>
          <p:cNvPr id="14353" name="Groupe 14352">
            <a:extLst>
              <a:ext uri="{FF2B5EF4-FFF2-40B4-BE49-F238E27FC236}">
                <a16:creationId xmlns:a16="http://schemas.microsoft.com/office/drawing/2014/main" id="{E9AFE858-C555-A8FB-0123-4EBDB0765C17}"/>
              </a:ext>
            </a:extLst>
          </p:cNvPr>
          <p:cNvGrpSpPr/>
          <p:nvPr/>
        </p:nvGrpSpPr>
        <p:grpSpPr>
          <a:xfrm>
            <a:off x="248075" y="756816"/>
            <a:ext cx="8895925" cy="5807531"/>
            <a:chOff x="248075" y="756816"/>
            <a:chExt cx="8895925" cy="58075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E4FAE1-169F-517C-DE52-35E63E06B653}"/>
                </a:ext>
              </a:extLst>
            </p:cNvPr>
            <p:cNvSpPr/>
            <p:nvPr/>
          </p:nvSpPr>
          <p:spPr>
            <a:xfrm>
              <a:off x="6300173" y="756816"/>
              <a:ext cx="2843827" cy="5807531"/>
            </a:xfrm>
            <a:prstGeom prst="rect">
              <a:avLst/>
            </a:prstGeom>
            <a:solidFill>
              <a:srgbClr val="FFFFFF">
                <a:alpha val="5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4352" name="Groupe 14351">
              <a:extLst>
                <a:ext uri="{FF2B5EF4-FFF2-40B4-BE49-F238E27FC236}">
                  <a16:creationId xmlns:a16="http://schemas.microsoft.com/office/drawing/2014/main" id="{DB4C01F0-B7EA-D5C0-9BE6-10BB526CDAC9}"/>
                </a:ext>
              </a:extLst>
            </p:cNvPr>
            <p:cNvGrpSpPr/>
            <p:nvPr/>
          </p:nvGrpSpPr>
          <p:grpSpPr>
            <a:xfrm>
              <a:off x="248075" y="1516576"/>
              <a:ext cx="7634543" cy="4809100"/>
              <a:chOff x="248075" y="1516576"/>
              <a:chExt cx="7634543" cy="4809100"/>
            </a:xfrm>
          </p:grpSpPr>
          <p:pic>
            <p:nvPicPr>
              <p:cNvPr id="10" name="Picture 2" descr="Hôpital Louis Pradel : une métamorphose au service de l’excellence médicale">
                <a:extLst>
                  <a:ext uri="{FF2B5EF4-FFF2-40B4-BE49-F238E27FC236}">
                    <a16:creationId xmlns:a16="http://schemas.microsoft.com/office/drawing/2014/main" id="{22E2F981-E3A0-120B-61B2-6FA6F1BEBA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harpenSoften amount="32000"/>
                        </a14:imgEffect>
                        <a14:imgEffect>
                          <a14:colorTemperature colorTemp="4700"/>
                        </a14:imgEffect>
                        <a14:imgEffect>
                          <a14:brightnessContrast bright="1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38" t="13514" r="5113"/>
              <a:stretch/>
            </p:blipFill>
            <p:spPr bwMode="auto">
              <a:xfrm>
                <a:off x="248075" y="1516576"/>
                <a:ext cx="3589297" cy="2230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824445E4-0B54-22BB-C295-B0FE45876B71}"/>
                  </a:ext>
                </a:extLst>
              </p:cNvPr>
              <p:cNvGrpSpPr/>
              <p:nvPr/>
            </p:nvGrpSpPr>
            <p:grpSpPr>
              <a:xfrm>
                <a:off x="248075" y="4112231"/>
                <a:ext cx="7634543" cy="2199611"/>
                <a:chOff x="120938" y="3714537"/>
                <a:chExt cx="8207774" cy="2668875"/>
              </a:xfrm>
            </p:grpSpPr>
            <p:pic>
              <p:nvPicPr>
                <p:cNvPr id="12" name="Picture 4" descr="PrediSurge à la pointe des technologies médicales pour la chirurgie  endovasculaire - Panoramines">
                  <a:extLst>
                    <a:ext uri="{FF2B5EF4-FFF2-40B4-BE49-F238E27FC236}">
                      <a16:creationId xmlns:a16="http://schemas.microsoft.com/office/drawing/2014/main" id="{E58F64D0-A622-F690-6690-EA091DAAB8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3493"/>
                <a:stretch/>
              </p:blipFill>
              <p:spPr bwMode="auto">
                <a:xfrm>
                  <a:off x="5482891" y="3714537"/>
                  <a:ext cx="2845821" cy="26601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Picture 6" descr="PlanOpᵀᴹ Aortic ERI - PrediSurge">
                  <a:extLst>
                    <a:ext uri="{FF2B5EF4-FFF2-40B4-BE49-F238E27FC236}">
                      <a16:creationId xmlns:a16="http://schemas.microsoft.com/office/drawing/2014/main" id="{EFF3DF1D-5110-8418-3CF2-DFCA2DC98DE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938" y="3714537"/>
                  <a:ext cx="5361953" cy="26688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350" name="Rectangle 14349">
                <a:extLst>
                  <a:ext uri="{FF2B5EF4-FFF2-40B4-BE49-F238E27FC236}">
                    <a16:creationId xmlns:a16="http://schemas.microsoft.com/office/drawing/2014/main" id="{FFDD8FF6-32DA-E547-1652-29E915ABFD81}"/>
                  </a:ext>
                </a:extLst>
              </p:cNvPr>
              <p:cNvSpPr/>
              <p:nvPr/>
            </p:nvSpPr>
            <p:spPr>
              <a:xfrm>
                <a:off x="248076" y="4108325"/>
                <a:ext cx="7634542" cy="221735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14356" name="Groupe 14355">
            <a:extLst>
              <a:ext uri="{FF2B5EF4-FFF2-40B4-BE49-F238E27FC236}">
                <a16:creationId xmlns:a16="http://schemas.microsoft.com/office/drawing/2014/main" id="{1C378B57-B328-EFBB-2BE8-231ECFCF2784}"/>
              </a:ext>
            </a:extLst>
          </p:cNvPr>
          <p:cNvGrpSpPr/>
          <p:nvPr/>
        </p:nvGrpSpPr>
        <p:grpSpPr>
          <a:xfrm>
            <a:off x="3561755" y="653716"/>
            <a:ext cx="4517349" cy="3104313"/>
            <a:chOff x="3561755" y="653716"/>
            <a:chExt cx="4517349" cy="3104313"/>
          </a:xfrm>
        </p:grpSpPr>
        <p:pic>
          <p:nvPicPr>
            <p:cNvPr id="24" name="Picture 8" descr="Des Hololens pour tuer… et sauver des vies | ICTjournal">
              <a:extLst>
                <a:ext uri="{FF2B5EF4-FFF2-40B4-BE49-F238E27FC236}">
                  <a16:creationId xmlns:a16="http://schemas.microsoft.com/office/drawing/2014/main" id="{35285D8E-76BE-7F8C-5C2D-351B14F9E8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50" r="10311"/>
            <a:stretch/>
          </p:blipFill>
          <p:spPr bwMode="auto">
            <a:xfrm>
              <a:off x="3879831" y="653716"/>
              <a:ext cx="4199273" cy="3104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5" name="Graphique 14344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D69D0610-8581-C55F-4A51-9B909DFAD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4476357">
              <a:off x="3658291" y="1326956"/>
              <a:ext cx="497408" cy="690479"/>
            </a:xfrm>
            <a:prstGeom prst="rect">
              <a:avLst/>
            </a:prstGeom>
          </p:spPr>
        </p:pic>
      </p:grpSp>
      <p:sp>
        <p:nvSpPr>
          <p:cNvPr id="14361" name="ZoneTexte 14360">
            <a:extLst>
              <a:ext uri="{FF2B5EF4-FFF2-40B4-BE49-F238E27FC236}">
                <a16:creationId xmlns:a16="http://schemas.microsoft.com/office/drawing/2014/main" id="{57B97C4B-7A43-7667-D3F5-0B624D2A5647}"/>
              </a:ext>
            </a:extLst>
          </p:cNvPr>
          <p:cNvSpPr txBox="1"/>
          <p:nvPr/>
        </p:nvSpPr>
        <p:spPr>
          <a:xfrm>
            <a:off x="2239009" y="5999034"/>
            <a:ext cx="4983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/>
              <a:t>PrediSurg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83465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6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remove" display="0">
                  <p:stCondLst>
                    <p:cond delay="indefinite"/>
                  </p:stCondLst>
                </p:cTn>
                <p:tgtEl>
                  <p:spTgt spid="5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  <p:bldLst>
      <p:bldP spid="1436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2259E22A-EAA9-0858-B567-427EE07F957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F11215E-2E6F-62D5-9A0F-5C28BD39865D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97612495-BDC8-A73F-9CAA-FEB6C92F277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CF7D9A8-08CD-94AC-5BA9-114406C708D6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737422-1356-C4FA-AD7F-F21D2E90797A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659B8F-DF68-0A17-2CB9-93B0E12726B5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6E670F-F454-0F7B-6AB4-D1E55E5DCF87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17DFEB-965A-88CA-CEE9-04F9E94BDFA9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D57A3E-AD9C-6CB9-639C-7DE253AB2E82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CDD997-E9A3-3DAC-F5CC-E6D82E26896E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C6EF60-B1D7-258D-98AF-109155F46487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C1384D-A1C5-A012-78A6-760AAB85ACE1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98B6A2-4336-7E0A-CA7D-B0DE7C74A88D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F2C06D-5026-55B7-4748-CA51CA8ACCE1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9C26DEE-BAAA-07AD-C0EA-06D61273AB0B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5C415D5-1CEC-4B34-D481-EBF80FE86BCD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Chirurgie</a:t>
            </a: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2CAF6ED-F601-573C-D0DD-E8A16AE123FD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Suivi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785178-AE5F-4454-3437-BF55A70B269E}"/>
              </a:ext>
            </a:extLst>
          </p:cNvPr>
          <p:cNvSpPr txBox="1"/>
          <p:nvPr/>
        </p:nvSpPr>
        <p:spPr>
          <a:xfrm>
            <a:off x="668013" y="692696"/>
            <a:ext cx="5488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Surveillance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FF4B063-0DC9-4233-0BDF-86EFB711C009}"/>
              </a:ext>
            </a:extLst>
          </p:cNvPr>
          <p:cNvGrpSpPr/>
          <p:nvPr/>
        </p:nvGrpSpPr>
        <p:grpSpPr>
          <a:xfrm>
            <a:off x="388656" y="1976501"/>
            <a:ext cx="8215792" cy="389018"/>
            <a:chOff x="128749" y="4788597"/>
            <a:chExt cx="8529730" cy="432048"/>
          </a:xfrm>
        </p:grpSpPr>
        <p:sp>
          <p:nvSpPr>
            <p:cNvPr id="14" name="Flèche vers le bas 13">
              <a:extLst>
                <a:ext uri="{FF2B5EF4-FFF2-40B4-BE49-F238E27FC236}">
                  <a16:creationId xmlns:a16="http://schemas.microsoft.com/office/drawing/2014/main" id="{4C53BCB0-515E-3178-8143-5E65803F34F6}"/>
                </a:ext>
              </a:extLst>
            </p:cNvPr>
            <p:cNvSpPr/>
            <p:nvPr/>
          </p:nvSpPr>
          <p:spPr>
            <a:xfrm rot="16200000">
              <a:off x="6839930" y="3338642"/>
              <a:ext cx="333686" cy="3303412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6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15" name="Flèche vers le bas 14">
              <a:extLst>
                <a:ext uri="{FF2B5EF4-FFF2-40B4-BE49-F238E27FC236}">
                  <a16:creationId xmlns:a16="http://schemas.microsoft.com/office/drawing/2014/main" id="{61D856E9-C1C9-CA4F-7386-F5D264BAC405}"/>
                </a:ext>
              </a:extLst>
            </p:cNvPr>
            <p:cNvSpPr/>
            <p:nvPr/>
          </p:nvSpPr>
          <p:spPr>
            <a:xfrm rot="16200000">
              <a:off x="4396450" y="3664094"/>
              <a:ext cx="324850" cy="2643672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17" name="Flèche vers le bas 16">
              <a:extLst>
                <a:ext uri="{FF2B5EF4-FFF2-40B4-BE49-F238E27FC236}">
                  <a16:creationId xmlns:a16="http://schemas.microsoft.com/office/drawing/2014/main" id="{90014F30-53A3-3006-37BE-B46AFE283ACE}"/>
                </a:ext>
              </a:extLst>
            </p:cNvPr>
            <p:cNvSpPr/>
            <p:nvPr/>
          </p:nvSpPr>
          <p:spPr>
            <a:xfrm rot="16200000">
              <a:off x="2130481" y="3761484"/>
              <a:ext cx="333684" cy="2457721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8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 dirty="0"/>
            </a:p>
          </p:txBody>
        </p:sp>
        <p:sp>
          <p:nvSpPr>
            <p:cNvPr id="18" name="Flèche vers le bas 17">
              <a:extLst>
                <a:ext uri="{FF2B5EF4-FFF2-40B4-BE49-F238E27FC236}">
                  <a16:creationId xmlns:a16="http://schemas.microsoft.com/office/drawing/2014/main" id="{A0C2E97C-8DBF-25DC-AD71-122A0076EA4F}"/>
                </a:ext>
              </a:extLst>
            </p:cNvPr>
            <p:cNvSpPr/>
            <p:nvPr/>
          </p:nvSpPr>
          <p:spPr>
            <a:xfrm rot="16200000">
              <a:off x="695156" y="4494739"/>
              <a:ext cx="333684" cy="991213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19" name="Flèche vers le bas 18">
              <a:extLst>
                <a:ext uri="{FF2B5EF4-FFF2-40B4-BE49-F238E27FC236}">
                  <a16:creationId xmlns:a16="http://schemas.microsoft.com/office/drawing/2014/main" id="{29894A52-46AC-DF2A-BE55-BD0F99C8D663}"/>
                </a:ext>
              </a:extLst>
            </p:cNvPr>
            <p:cNvSpPr/>
            <p:nvPr/>
          </p:nvSpPr>
          <p:spPr>
            <a:xfrm rot="16200000">
              <a:off x="192691" y="4882339"/>
              <a:ext cx="333684" cy="216022"/>
            </a:xfrm>
            <a:prstGeom prst="downArrow">
              <a:avLst>
                <a:gd name="adj1" fmla="val 100000"/>
                <a:gd name="adj2" fmla="val 41821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B96D3F5-A629-2D74-9142-3F75464D01B7}"/>
                </a:ext>
              </a:extLst>
            </p:cNvPr>
            <p:cNvSpPr/>
            <p:nvPr/>
          </p:nvSpPr>
          <p:spPr>
            <a:xfrm>
              <a:off x="128749" y="4788597"/>
              <a:ext cx="230784" cy="43204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4" name="Image 63" descr="Une image contenant dessin humoristique, art&#10;&#10;Description générée automatiquement">
            <a:extLst>
              <a:ext uri="{FF2B5EF4-FFF2-40B4-BE49-F238E27FC236}">
                <a16:creationId xmlns:a16="http://schemas.microsoft.com/office/drawing/2014/main" id="{17C5EC25-161D-2B3B-7EAE-A4C37C28E2B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3117" l="9901" r="89604">
                        <a14:foregroundMark x1="34406" y1="91429" x2="34406" y2="91429"/>
                        <a14:foregroundMark x1="59406" y1="93117" x2="59406" y2="93117"/>
                      </a14:backgroundRemoval>
                    </a14:imgEffect>
                    <a14:imgEffect>
                      <a14:sharpenSoften amount="56000"/>
                    </a14:imgEffect>
                    <a14:imgEffect>
                      <a14:brightnessContrast bright="20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67" y="980728"/>
            <a:ext cx="1416061" cy="2149238"/>
          </a:xfrm>
          <a:prstGeom prst="rect">
            <a:avLst/>
          </a:prstGeom>
        </p:spPr>
      </p:pic>
      <p:sp>
        <p:nvSpPr>
          <p:cNvPr id="65" name="ZoneTexte 64">
            <a:extLst>
              <a:ext uri="{FF2B5EF4-FFF2-40B4-BE49-F238E27FC236}">
                <a16:creationId xmlns:a16="http://schemas.microsoft.com/office/drawing/2014/main" id="{F0503B94-3EEF-EBD5-4062-04A68C7065ED}"/>
              </a:ext>
            </a:extLst>
          </p:cNvPr>
          <p:cNvSpPr txBox="1"/>
          <p:nvPr/>
        </p:nvSpPr>
        <p:spPr>
          <a:xfrm>
            <a:off x="1009618" y="3054078"/>
            <a:ext cx="8306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Diagnostic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C0C39EB1-B026-EE60-CD8C-56A6DD0AE6C0}"/>
              </a:ext>
            </a:extLst>
          </p:cNvPr>
          <p:cNvGrpSpPr/>
          <p:nvPr/>
        </p:nvGrpSpPr>
        <p:grpSpPr>
          <a:xfrm>
            <a:off x="5073168" y="1254863"/>
            <a:ext cx="2451160" cy="1886105"/>
            <a:chOff x="4281080" y="1201358"/>
            <a:chExt cx="2451160" cy="2138278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880CEDE-AD6D-E31C-63E9-487B0CDFC9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1038" b="91352" l="35882" r="61406">
                          <a14:foregroundMark x1="46856" y1="41038" x2="49075" y2="41352"/>
                          <a14:foregroundMark x1="38224" y1="90566" x2="38101" y2="89623"/>
                          <a14:foregroundMark x1="57337" y1="91352" x2="57337" y2="91352"/>
                        </a14:backgroundRemoval>
                      </a14:imgEffect>
                      <a14:imgEffect>
                        <a14:sharpenSoften amount="44000"/>
                      </a14:imgEffect>
                      <a14:imgEffect>
                        <a14:brightnessContrast bright="-10000"/>
                      </a14:imgEffect>
                    </a14:imgLayer>
                  </a14:imgProps>
                </a:ext>
              </a:extLst>
            </a:blip>
            <a:srcRect l="32748" t="36715" r="35343" b="5424"/>
            <a:stretch/>
          </p:blipFill>
          <p:spPr>
            <a:xfrm>
              <a:off x="4281080" y="1243627"/>
              <a:ext cx="1416061" cy="2000628"/>
            </a:xfrm>
            <a:prstGeom prst="rect">
              <a:avLst/>
            </a:prstGeom>
          </p:spPr>
        </p:pic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4E33D65-6FAD-26CF-5253-3DD47096FA98}"/>
                </a:ext>
              </a:extLst>
            </p:cNvPr>
            <p:cNvSpPr/>
            <p:nvPr/>
          </p:nvSpPr>
          <p:spPr>
            <a:xfrm rot="1905922">
              <a:off x="5224303" y="2789402"/>
              <a:ext cx="327895" cy="5502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A924E615-DBDB-D8C0-D52C-DC573A4EE6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1195" b="91352" l="66215" r="94205">
                          <a14:foregroundMark x1="75586" y1="41509" x2="79038" y2="41667"/>
                          <a14:foregroundMark x1="66215" y1="90723" x2="66954" y2="89780"/>
                          <a14:foregroundMark x1="86436" y1="91352" x2="86436" y2="91352"/>
                        </a14:backgroundRemoval>
                      </a14:imgEffect>
                      <a14:imgEffect>
                        <a14:sharpenSoften amount="54000"/>
                      </a14:imgEffect>
                      <a14:imgEffect>
                        <a14:brightnessContrast bright="-12000" contrast="23000"/>
                      </a14:imgEffect>
                    </a14:imgLayer>
                  </a14:imgProps>
                </a:ext>
              </a:extLst>
            </a:blip>
            <a:srcRect l="63851" t="36715" r="2311" b="5424"/>
            <a:stretch/>
          </p:blipFill>
          <p:spPr>
            <a:xfrm>
              <a:off x="5180209" y="1201358"/>
              <a:ext cx="1552031" cy="2026752"/>
            </a:xfrm>
            <a:prstGeom prst="rect">
              <a:avLst/>
            </a:prstGeom>
          </p:spPr>
        </p:pic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F1E6A6E8-87B1-1702-17C4-E8FF119AB448}"/>
              </a:ext>
            </a:extLst>
          </p:cNvPr>
          <p:cNvSpPr txBox="1"/>
          <p:nvPr/>
        </p:nvSpPr>
        <p:spPr>
          <a:xfrm>
            <a:off x="2793223" y="3052428"/>
            <a:ext cx="1318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Diamètre </a:t>
            </a:r>
            <a:r>
              <a:rPr lang="fr-FR" sz="1200" b="1" dirty="0"/>
              <a:t>&gt; 45mm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F1D7CCDB-09E8-737A-2EBC-BBCC4C53DF62}"/>
              </a:ext>
            </a:extLst>
          </p:cNvPr>
          <p:cNvSpPr txBox="1"/>
          <p:nvPr/>
        </p:nvSpPr>
        <p:spPr>
          <a:xfrm>
            <a:off x="5204478" y="3014203"/>
            <a:ext cx="1923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Chirurgie</a:t>
            </a:r>
            <a:r>
              <a:rPr lang="fr-FR" sz="1200" dirty="0"/>
              <a:t> </a:t>
            </a:r>
          </a:p>
          <a:p>
            <a:pPr algn="ctr"/>
            <a:r>
              <a:rPr lang="fr-FR" sz="1200" dirty="0"/>
              <a:t>(&gt;55mm ou &gt;50mm)</a:t>
            </a:r>
          </a:p>
        </p:txBody>
      </p:sp>
      <p:pic>
        <p:nvPicPr>
          <p:cNvPr id="72" name="Image 71" descr="Une image contenant dessin humoristique, art&#10;&#10;Description générée automatiquement">
            <a:extLst>
              <a:ext uri="{FF2B5EF4-FFF2-40B4-BE49-F238E27FC236}">
                <a16:creationId xmlns:a16="http://schemas.microsoft.com/office/drawing/2014/main" id="{AE15AC15-EE55-3A57-1B52-3D7546F94B9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3117" l="9901" r="89604">
                        <a14:foregroundMark x1="34406" y1="91429" x2="34406" y2="91429"/>
                        <a14:foregroundMark x1="59406" y1="93117" x2="59406" y2="93117"/>
                      </a14:backgroundRemoval>
                    </a14:imgEffect>
                    <a14:imgEffect>
                      <a14:sharpenSoften amount="56000"/>
                    </a14:imgEffect>
                    <a14:imgEffect>
                      <a14:brightnessContrast bright="20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189" y="980728"/>
            <a:ext cx="1694507" cy="2149238"/>
          </a:xfrm>
          <a:prstGeom prst="rect">
            <a:avLst/>
          </a:prstGeom>
        </p:spPr>
      </p:pic>
      <p:sp>
        <p:nvSpPr>
          <p:cNvPr id="74" name="ZoneTexte 73">
            <a:extLst>
              <a:ext uri="{FF2B5EF4-FFF2-40B4-BE49-F238E27FC236}">
                <a16:creationId xmlns:a16="http://schemas.microsoft.com/office/drawing/2014/main" id="{FCABA100-1DDE-B169-0EB4-3E1FD965DC37}"/>
              </a:ext>
            </a:extLst>
          </p:cNvPr>
          <p:cNvSpPr txBox="1"/>
          <p:nvPr/>
        </p:nvSpPr>
        <p:spPr>
          <a:xfrm>
            <a:off x="539552" y="3522494"/>
            <a:ext cx="18606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/>
              <a:t>Doppler /12mois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1AB1AD45-45D7-80F2-FF12-1CE27E43352C}"/>
              </a:ext>
            </a:extLst>
          </p:cNvPr>
          <p:cNvCxnSpPr>
            <a:cxnSpLocks/>
          </p:cNvCxnSpPr>
          <p:nvPr/>
        </p:nvCxnSpPr>
        <p:spPr>
          <a:xfrm flipH="1">
            <a:off x="2286307" y="2154180"/>
            <a:ext cx="609" cy="14908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Ellipse 82">
            <a:extLst>
              <a:ext uri="{FF2B5EF4-FFF2-40B4-BE49-F238E27FC236}">
                <a16:creationId xmlns:a16="http://schemas.microsoft.com/office/drawing/2014/main" id="{0A9922D6-ECB7-A1D9-767C-366F85D18887}"/>
              </a:ext>
            </a:extLst>
          </p:cNvPr>
          <p:cNvSpPr/>
          <p:nvPr/>
        </p:nvSpPr>
        <p:spPr>
          <a:xfrm>
            <a:off x="2224761" y="2107923"/>
            <a:ext cx="134666" cy="1132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6" name="Groupe 95">
            <a:extLst>
              <a:ext uri="{FF2B5EF4-FFF2-40B4-BE49-F238E27FC236}">
                <a16:creationId xmlns:a16="http://schemas.microsoft.com/office/drawing/2014/main" id="{CEAD7A90-1FB7-A76F-A041-E342D47B5BE8}"/>
              </a:ext>
            </a:extLst>
          </p:cNvPr>
          <p:cNvGrpSpPr/>
          <p:nvPr/>
        </p:nvGrpSpPr>
        <p:grpSpPr>
          <a:xfrm>
            <a:off x="2643908" y="2107923"/>
            <a:ext cx="2011962" cy="2481338"/>
            <a:chOff x="2643908" y="2107923"/>
            <a:chExt cx="2011962" cy="2481338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1C4CFD4-1437-A546-F18D-469B7BCF2590}"/>
                </a:ext>
              </a:extLst>
            </p:cNvPr>
            <p:cNvSpPr txBox="1"/>
            <p:nvPr/>
          </p:nvSpPr>
          <p:spPr>
            <a:xfrm>
              <a:off x="2643908" y="3758264"/>
              <a:ext cx="183050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b="1" u="sng" dirty="0">
                  <a:solidFill>
                    <a:schemeClr val="tx2"/>
                  </a:solidFill>
                </a:rPr>
                <a:t>Avis chirurgical ++</a:t>
              </a:r>
            </a:p>
            <a:p>
              <a:pPr algn="r"/>
              <a:endParaRPr lang="fr-FR" sz="200" b="1" dirty="0">
                <a:solidFill>
                  <a:schemeClr val="accent1"/>
                </a:solidFill>
              </a:endParaRPr>
            </a:p>
            <a:p>
              <a:pPr algn="r"/>
              <a:r>
                <a:rPr lang="fr-FR" sz="1600" b="1" dirty="0">
                  <a:solidFill>
                    <a:schemeClr val="accent1"/>
                  </a:solidFill>
                </a:rPr>
                <a:t>Doppler /6mois</a:t>
              </a:r>
            </a:p>
            <a:p>
              <a:pPr algn="r"/>
              <a:r>
                <a:rPr lang="fr-FR" sz="1400" b="1" dirty="0">
                  <a:solidFill>
                    <a:schemeClr val="accent1"/>
                  </a:solidFill>
                </a:rPr>
                <a:t>AngioTDM si chirurgie</a:t>
              </a:r>
            </a:p>
          </p:txBody>
        </p:sp>
        <p:cxnSp>
          <p:nvCxnSpPr>
            <p:cNvPr id="81" name="Connecteur droit 80">
              <a:extLst>
                <a:ext uri="{FF2B5EF4-FFF2-40B4-BE49-F238E27FC236}">
                  <a16:creationId xmlns:a16="http://schemas.microsoft.com/office/drawing/2014/main" id="{219C56DC-B97A-DA39-EE25-7BD256422764}"/>
                </a:ext>
              </a:extLst>
            </p:cNvPr>
            <p:cNvCxnSpPr>
              <a:cxnSpLocks/>
              <a:endCxn id="85" idx="4"/>
            </p:cNvCxnSpPr>
            <p:nvPr/>
          </p:nvCxnSpPr>
          <p:spPr>
            <a:xfrm>
              <a:off x="4583757" y="2171010"/>
              <a:ext cx="2549" cy="183405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6EBFCC83-3997-3663-1229-C57022804EA3}"/>
                </a:ext>
              </a:extLst>
            </p:cNvPr>
            <p:cNvSpPr/>
            <p:nvPr/>
          </p:nvSpPr>
          <p:spPr>
            <a:xfrm>
              <a:off x="4521204" y="2107923"/>
              <a:ext cx="134666" cy="1132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818C9F96-3382-FF17-2A11-717853BF18B5}"/>
                </a:ext>
              </a:extLst>
            </p:cNvPr>
            <p:cNvSpPr/>
            <p:nvPr/>
          </p:nvSpPr>
          <p:spPr>
            <a:xfrm>
              <a:off x="4518973" y="3891824"/>
              <a:ext cx="134666" cy="113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6" name="Ellipse 85">
            <a:extLst>
              <a:ext uri="{FF2B5EF4-FFF2-40B4-BE49-F238E27FC236}">
                <a16:creationId xmlns:a16="http://schemas.microsoft.com/office/drawing/2014/main" id="{F45A762C-BCE1-93E1-47A1-2995D1A5E9D0}"/>
              </a:ext>
            </a:extLst>
          </p:cNvPr>
          <p:cNvSpPr/>
          <p:nvPr/>
        </p:nvSpPr>
        <p:spPr>
          <a:xfrm>
            <a:off x="2218735" y="3645024"/>
            <a:ext cx="134666" cy="11324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E97765A7-5385-8593-FC69-41D6C8D0A313}"/>
              </a:ext>
            </a:extLst>
          </p:cNvPr>
          <p:cNvGrpSpPr/>
          <p:nvPr/>
        </p:nvGrpSpPr>
        <p:grpSpPr>
          <a:xfrm>
            <a:off x="5702175" y="2104119"/>
            <a:ext cx="2711678" cy="2390704"/>
            <a:chOff x="5702175" y="2107923"/>
            <a:chExt cx="2711678" cy="2390704"/>
          </a:xfrm>
        </p:grpSpPr>
        <p:cxnSp>
          <p:nvCxnSpPr>
            <p:cNvPr id="87" name="Connecteur droit 86">
              <a:extLst>
                <a:ext uri="{FF2B5EF4-FFF2-40B4-BE49-F238E27FC236}">
                  <a16:creationId xmlns:a16="http://schemas.microsoft.com/office/drawing/2014/main" id="{535A3AD5-C3BD-E3F3-5EFD-0E4975675E18}"/>
                </a:ext>
              </a:extLst>
            </p:cNvPr>
            <p:cNvCxnSpPr>
              <a:cxnSpLocks/>
              <a:stCxn id="88" idx="4"/>
              <a:endCxn id="89" idx="0"/>
            </p:cNvCxnSpPr>
            <p:nvPr/>
          </p:nvCxnSpPr>
          <p:spPr>
            <a:xfrm flipH="1">
              <a:off x="7810853" y="2221163"/>
              <a:ext cx="2231" cy="1674465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0486E9CD-C947-C84B-B4B7-ACD4EFF5471B}"/>
                </a:ext>
              </a:extLst>
            </p:cNvPr>
            <p:cNvSpPr/>
            <p:nvPr/>
          </p:nvSpPr>
          <p:spPr>
            <a:xfrm>
              <a:off x="7745751" y="2107923"/>
              <a:ext cx="134666" cy="1132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DC3EF89-545E-B140-7502-396E8FD08292}"/>
                </a:ext>
              </a:extLst>
            </p:cNvPr>
            <p:cNvSpPr/>
            <p:nvPr/>
          </p:nvSpPr>
          <p:spPr>
            <a:xfrm>
              <a:off x="7743520" y="3895628"/>
              <a:ext cx="134666" cy="113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D6259A2A-F1E9-69F4-6EA0-A1D26E0856FD}"/>
                </a:ext>
              </a:extLst>
            </p:cNvPr>
            <p:cNvSpPr txBox="1"/>
            <p:nvPr/>
          </p:nvSpPr>
          <p:spPr>
            <a:xfrm>
              <a:off x="5702175" y="3720836"/>
              <a:ext cx="19654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600" b="1" dirty="0">
                  <a:solidFill>
                    <a:srgbClr val="C00000"/>
                  </a:solidFill>
                </a:rPr>
                <a:t>Suivi post-opératoire</a:t>
              </a:r>
            </a:p>
          </p:txBody>
        </p:sp>
        <p:pic>
          <p:nvPicPr>
            <p:cNvPr id="92" name="Graphique 91" descr="Avertissement avec un remplissage uni">
              <a:extLst>
                <a:ext uri="{FF2B5EF4-FFF2-40B4-BE49-F238E27FC236}">
                  <a16:creationId xmlns:a16="http://schemas.microsoft.com/office/drawing/2014/main" id="{351FE170-86DE-FB3E-CD0A-B52C42CA7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07241" y="4092015"/>
              <a:ext cx="406612" cy="406612"/>
            </a:xfrm>
            <a:prstGeom prst="rect">
              <a:avLst/>
            </a:prstGeom>
          </p:spPr>
        </p:pic>
      </p:grp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762C2D6-B808-5307-4A37-9AC3734B8938}"/>
              </a:ext>
            </a:extLst>
          </p:cNvPr>
          <p:cNvCxnSpPr/>
          <p:nvPr/>
        </p:nvCxnSpPr>
        <p:spPr>
          <a:xfrm flipH="1">
            <a:off x="5244750" y="6092766"/>
            <a:ext cx="128883" cy="10936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D5F6F23B-5FF3-0E13-68FE-AE93DE908F2E}"/>
              </a:ext>
            </a:extLst>
          </p:cNvPr>
          <p:cNvGrpSpPr/>
          <p:nvPr/>
        </p:nvGrpSpPr>
        <p:grpSpPr>
          <a:xfrm>
            <a:off x="4427984" y="4615202"/>
            <a:ext cx="4497138" cy="1767586"/>
            <a:chOff x="506910" y="4721361"/>
            <a:chExt cx="4497138" cy="1767586"/>
          </a:xfrm>
        </p:grpSpPr>
        <p:pic>
          <p:nvPicPr>
            <p:cNvPr id="5" name="Picture 12" descr="Chirurgie Anévrisme aorte abdominale - Hôpital Bichat, service ChirVTT">
              <a:extLst>
                <a:ext uri="{FF2B5EF4-FFF2-40B4-BE49-F238E27FC236}">
                  <a16:creationId xmlns:a16="http://schemas.microsoft.com/office/drawing/2014/main" id="{975A09D6-A43B-7ADE-46CE-BA60BF7336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colorTemperature colorTemp="6166"/>
                      </a14:imgEffect>
                      <a14:imgEffect>
                        <a14:brightnessContrast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513" y="5055545"/>
              <a:ext cx="911625" cy="1308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Types d'anévrisme : Aneurysme vrai (Sacculaire, : image vectorielle de  stock (libre de droits) 1559076611 | Shutterstock">
              <a:extLst>
                <a:ext uri="{FF2B5EF4-FFF2-40B4-BE49-F238E27FC236}">
                  <a16:creationId xmlns:a16="http://schemas.microsoft.com/office/drawing/2014/main" id="{7E1E64FC-4474-6F98-5D40-0F406418D3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23385" b="66462" l="78167" r="97667">
                          <a14:foregroundMark x1="82333" y1="64615" x2="82333" y2="44000"/>
                          <a14:foregroundMark x1="82333" y1="44000" x2="79333" y2="61846"/>
                          <a14:foregroundMark x1="79333" y1="61846" x2="79500" y2="65231"/>
                          <a14:foregroundMark x1="83333" y1="25846" x2="78167" y2="41231"/>
                          <a14:foregroundMark x1="78167" y1="41231" x2="78333" y2="60615"/>
                          <a14:foregroundMark x1="78333" y1="60615" x2="84000" y2="66462"/>
                          <a14:foregroundMark x1="79667" y1="23385" x2="83500" y2="25538"/>
                          <a14:foregroundMark x1="90167" y1="59077" x2="89167" y2="50154"/>
                          <a14:foregroundMark x1="90333" y1="59077" x2="89667" y2="50462"/>
                          <a14:backgroundMark x1="84667" y1="51692" x2="90333" y2="61846"/>
                          <a14:backgroundMark x1="85833" y1="60923" x2="85833" y2="64308"/>
                          <a14:backgroundMark x1="87167" y1="64308" x2="90500" y2="61846"/>
                          <a14:backgroundMark x1="90758" y1="61161" x2="91000" y2="60923"/>
                          <a14:backgroundMark x1="88500" y1="63385" x2="90583" y2="61334"/>
                          <a14:backgroundMark x1="91333" y1="60615" x2="93000" y2="62154"/>
                          <a14:backgroundMark x1="93833" y1="62462" x2="95667" y2="60000"/>
                          <a14:backgroundMark x1="89333" y1="64923" x2="95167" y2="65231"/>
                          <a14:backgroundMark x1="91167" y1="59077" x2="97500" y2="60923"/>
                        </a14:backgroundRemoval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10" t="21110" r="2" b="45636"/>
            <a:stretch/>
          </p:blipFill>
          <p:spPr bwMode="auto">
            <a:xfrm>
              <a:off x="1768350" y="5041021"/>
              <a:ext cx="550911" cy="437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Graphique 28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0ACBCA72-54D2-1BF4-C026-C9F0CDC1B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5400000" flipH="1">
              <a:off x="1663602" y="5260310"/>
              <a:ext cx="178198" cy="179192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97308EB-6260-CFE3-B47E-4B78F0D1C1DD}"/>
                </a:ext>
              </a:extLst>
            </p:cNvPr>
            <p:cNvSpPr/>
            <p:nvPr/>
          </p:nvSpPr>
          <p:spPr>
            <a:xfrm rot="2471807">
              <a:off x="2028823" y="5101037"/>
              <a:ext cx="39699" cy="176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7FC2384F-E2D2-C9C9-461D-1697A87CC930}"/>
                </a:ext>
              </a:extLst>
            </p:cNvPr>
            <p:cNvGrpSpPr/>
            <p:nvPr/>
          </p:nvGrpSpPr>
          <p:grpSpPr>
            <a:xfrm>
              <a:off x="506910" y="4721361"/>
              <a:ext cx="4497138" cy="1767586"/>
              <a:chOff x="506910" y="4721361"/>
              <a:chExt cx="4497138" cy="1767586"/>
            </a:xfrm>
          </p:grpSpPr>
          <p:pic>
            <p:nvPicPr>
              <p:cNvPr id="32" name="Image 31" descr="Une image contenant capture d’écran, ligne, diagramme, squelette&#10;&#10;Description générée automatiquement">
                <a:extLst>
                  <a:ext uri="{FF2B5EF4-FFF2-40B4-BE49-F238E27FC236}">
                    <a16:creationId xmlns:a16="http://schemas.microsoft.com/office/drawing/2014/main" id="{DE4BFAA9-B301-D606-366B-8E813C7FF4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784" r="84211"/>
              <a:stretch/>
            </p:blipFill>
            <p:spPr>
              <a:xfrm>
                <a:off x="2393312" y="5056939"/>
                <a:ext cx="1300783" cy="1373303"/>
              </a:xfrm>
              <a:prstGeom prst="rect">
                <a:avLst/>
              </a:prstGeom>
            </p:spPr>
          </p:pic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03617BE9-664D-44AC-9FC7-A12B3D4F61A6}"/>
                  </a:ext>
                </a:extLst>
              </p:cNvPr>
              <p:cNvSpPr txBox="1"/>
              <p:nvPr/>
            </p:nvSpPr>
            <p:spPr>
              <a:xfrm>
                <a:off x="2113949" y="5856710"/>
                <a:ext cx="10682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/>
                  <a:t>Endofuites</a:t>
                </a:r>
              </a:p>
            </p:txBody>
          </p:sp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0AA4BB1-8CFB-4A0D-C993-668BA601D9A5}"/>
                  </a:ext>
                </a:extLst>
              </p:cNvPr>
              <p:cNvSpPr/>
              <p:nvPr/>
            </p:nvSpPr>
            <p:spPr>
              <a:xfrm>
                <a:off x="506910" y="4721361"/>
                <a:ext cx="4497138" cy="1767586"/>
              </a:xfrm>
              <a:prstGeom prst="roundRect">
                <a:avLst>
                  <a:gd name="adj" fmla="val 4303"/>
                </a:avLst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" name="Ellipse 70">
                <a:extLst>
                  <a:ext uri="{FF2B5EF4-FFF2-40B4-BE49-F238E27FC236}">
                    <a16:creationId xmlns:a16="http://schemas.microsoft.com/office/drawing/2014/main" id="{503B39DC-5F21-4AEA-7D0F-0BD82423CCCF}"/>
                  </a:ext>
                </a:extLst>
              </p:cNvPr>
              <p:cNvSpPr/>
              <p:nvPr/>
            </p:nvSpPr>
            <p:spPr>
              <a:xfrm>
                <a:off x="2925407" y="5613693"/>
                <a:ext cx="45719" cy="5052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2232B2C1-F64A-D427-0FF2-8CC0EB323807}"/>
                  </a:ext>
                </a:extLst>
              </p:cNvPr>
              <p:cNvCxnSpPr>
                <a:cxnSpLocks/>
                <a:stCxn id="66" idx="3"/>
              </p:cNvCxnSpPr>
              <p:nvPr/>
            </p:nvCxnSpPr>
            <p:spPr>
              <a:xfrm>
                <a:off x="1902456" y="5377122"/>
                <a:ext cx="32236" cy="78082"/>
              </a:xfrm>
              <a:prstGeom prst="line">
                <a:avLst/>
              </a:prstGeom>
              <a:ln w="12700">
                <a:solidFill>
                  <a:srgbClr val="D02A3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6" name="Ellipse 65">
                <a:extLst>
                  <a:ext uri="{FF2B5EF4-FFF2-40B4-BE49-F238E27FC236}">
                    <a16:creationId xmlns:a16="http://schemas.microsoft.com/office/drawing/2014/main" id="{A2FBFB85-510B-0642-B39D-F64E067DB6C6}"/>
                  </a:ext>
                </a:extLst>
              </p:cNvPr>
              <p:cNvSpPr/>
              <p:nvPr/>
            </p:nvSpPr>
            <p:spPr>
              <a:xfrm>
                <a:off x="1895761" y="5333999"/>
                <a:ext cx="45719" cy="5052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5" name="Connecteur droit 94">
                <a:extLst>
                  <a:ext uri="{FF2B5EF4-FFF2-40B4-BE49-F238E27FC236}">
                    <a16:creationId xmlns:a16="http://schemas.microsoft.com/office/drawing/2014/main" id="{D63188CD-6407-5E90-7529-B067B5EF09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18025" y="5164519"/>
                <a:ext cx="80352" cy="188741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Connecteur droit 98">
                <a:extLst>
                  <a:ext uri="{FF2B5EF4-FFF2-40B4-BE49-F238E27FC236}">
                    <a16:creationId xmlns:a16="http://schemas.microsoft.com/office/drawing/2014/main" id="{C6B35F26-DC17-177A-153E-A64234D8C0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78749" y="5645288"/>
                <a:ext cx="164185" cy="27175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06" name="Groupe 105">
                <a:extLst>
                  <a:ext uri="{FF2B5EF4-FFF2-40B4-BE49-F238E27FC236}">
                    <a16:creationId xmlns:a16="http://schemas.microsoft.com/office/drawing/2014/main" id="{D5356203-7A70-A82B-F395-4648A3A90D10}"/>
                  </a:ext>
                </a:extLst>
              </p:cNvPr>
              <p:cNvGrpSpPr/>
              <p:nvPr/>
            </p:nvGrpSpPr>
            <p:grpSpPr>
              <a:xfrm>
                <a:off x="3707904" y="4738689"/>
                <a:ext cx="1215963" cy="1670666"/>
                <a:chOff x="4073475" y="4738689"/>
                <a:chExt cx="1215963" cy="1670666"/>
              </a:xfrm>
            </p:grpSpPr>
            <p:grpSp>
              <p:nvGrpSpPr>
                <p:cNvPr id="55" name="Groupe 54">
                  <a:extLst>
                    <a:ext uri="{FF2B5EF4-FFF2-40B4-BE49-F238E27FC236}">
                      <a16:creationId xmlns:a16="http://schemas.microsoft.com/office/drawing/2014/main" id="{56B631EC-996A-6048-0107-E8ECEF034BE5}"/>
                    </a:ext>
                  </a:extLst>
                </p:cNvPr>
                <p:cNvGrpSpPr/>
                <p:nvPr/>
              </p:nvGrpSpPr>
              <p:grpSpPr>
                <a:xfrm>
                  <a:off x="4367508" y="4738689"/>
                  <a:ext cx="921930" cy="1670666"/>
                  <a:chOff x="946379" y="259521"/>
                  <a:chExt cx="2483214" cy="6102540"/>
                </a:xfrm>
              </p:grpSpPr>
              <p:pic>
                <p:nvPicPr>
                  <p:cNvPr id="58" name="Picture 8" descr="Dr. Amine JIRARI - Chirurgie de l'aorte descendante - Casablanca Maroc">
                    <a:extLst>
                      <a:ext uri="{FF2B5EF4-FFF2-40B4-BE49-F238E27FC236}">
                        <a16:creationId xmlns:a16="http://schemas.microsoft.com/office/drawing/2014/main" id="{E3C01B4C-AB49-15C1-9FC2-C1D3E1A696F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72498" b="13200"/>
                  <a:stretch/>
                </p:blipFill>
                <p:spPr bwMode="auto">
                  <a:xfrm>
                    <a:off x="946379" y="259521"/>
                    <a:ext cx="2483214" cy="61025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9" name="Picture 12" descr="Chirurgie Anévrisme aorte abdominale - Hôpital Bichat, service ChirVTT">
                    <a:extLst>
                      <a:ext uri="{FF2B5EF4-FFF2-40B4-BE49-F238E27FC236}">
                        <a16:creationId xmlns:a16="http://schemas.microsoft.com/office/drawing/2014/main" id="{58D9A524-8F96-2BD1-7E01-79A84CC63E5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9">
                    <a:extLst>
                      <a:ext uri="{BEBA8EAE-BF5A-486C-A8C5-ECC9F3942E4B}">
                        <a14:imgProps xmlns:a14="http://schemas.microsoft.com/office/drawing/2010/main">
                          <a14:imgLayer r:embed="rId12">
                            <a14:imgEffect>
                              <a14:backgroundRemoval t="2672" b="97710" l="9043" r="89894">
                                <a14:foregroundMark x1="53723" y1="3053" x2="50042" y2="72119"/>
                                <a14:foregroundMark x1="27660" y1="85496" x2="11702" y2="94656"/>
                                <a14:foregroundMark x1="75532" y1="93893" x2="80319" y2="97710"/>
                                <a14:foregroundMark x1="60106" y1="72519" x2="61170" y2="70229"/>
                                <a14:backgroundMark x1="24468" y1="38550" x2="24468" y2="38550"/>
                                <a14:backgroundMark x1="20745" y1="26718" x2="19149" y2="61450"/>
                                <a14:backgroundMark x1="19149" y1="61450" x2="29787" y2="38931"/>
                                <a14:backgroundMark x1="69149" y1="75191" x2="70213" y2="26718"/>
                                <a14:backgroundMark x1="35106" y1="77099" x2="52660" y2="77863"/>
                                <a14:backgroundMark x1="57979" y1="77481" x2="62766" y2="77481"/>
                                <a14:backgroundMark x1="57843" y1="77099" x2="59043" y2="77099"/>
                                <a14:backgroundMark x1="53723" y1="77099" x2="57797" y2="77099"/>
                                <a14:backgroundMark x1="30851" y1="76718" x2="41489" y2="77099"/>
                                <a14:backgroundMark x1="31383" y1="77481" x2="59043" y2="78626"/>
                              </a14:backgroundRemoval>
                            </a14:imgEffect>
                            <a14:imgEffect>
                              <a14:colorTemperature colorTemp="6166"/>
                            </a14:imgEffect>
                            <a14:imgEffect>
                              <a14:brightnessContrast contrast="-25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7407" t="19584" r="29970" b="21726"/>
                  <a:stretch/>
                </p:blipFill>
                <p:spPr bwMode="auto">
                  <a:xfrm>
                    <a:off x="2080516" y="4254062"/>
                    <a:ext cx="516673" cy="118167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B74FCEF2-63D2-7A0F-6F63-712847D22748}"/>
                    </a:ext>
                  </a:extLst>
                </p:cNvPr>
                <p:cNvSpPr txBox="1"/>
                <p:nvPr/>
              </p:nvSpPr>
              <p:spPr>
                <a:xfrm>
                  <a:off x="4073475" y="5343481"/>
                  <a:ext cx="106829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00" b="1" dirty="0"/>
                    <a:t>Nouvel anévrisme</a:t>
                  </a:r>
                </a:p>
              </p:txBody>
            </p:sp>
            <p:sp>
              <p:nvSpPr>
                <p:cNvPr id="73" name="Ellipse 72">
                  <a:extLst>
                    <a:ext uri="{FF2B5EF4-FFF2-40B4-BE49-F238E27FC236}">
                      <a16:creationId xmlns:a16="http://schemas.microsoft.com/office/drawing/2014/main" id="{CCF44E1B-8293-8A4C-3FA2-91847A3F7084}"/>
                    </a:ext>
                  </a:extLst>
                </p:cNvPr>
                <p:cNvSpPr/>
                <p:nvPr/>
              </p:nvSpPr>
              <p:spPr>
                <a:xfrm>
                  <a:off x="4932040" y="5301208"/>
                  <a:ext cx="45719" cy="5052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01" name="Connecteur droit 100">
                  <a:extLst>
                    <a:ext uri="{FF2B5EF4-FFF2-40B4-BE49-F238E27FC236}">
                      <a16:creationId xmlns:a16="http://schemas.microsoft.com/office/drawing/2014/main" id="{63EBFE1F-0683-D959-91DB-689E4E15F3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583757" y="5334177"/>
                  <a:ext cx="365131" cy="141603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AA2D3831-0C93-FDFF-63CB-67156025CA05}"/>
                  </a:ext>
                </a:extLst>
              </p:cNvPr>
              <p:cNvSpPr/>
              <p:nvPr/>
            </p:nvSpPr>
            <p:spPr>
              <a:xfrm>
                <a:off x="1403648" y="6114782"/>
                <a:ext cx="45719" cy="5052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6A515C3-563D-86B0-194A-8E23086EA93F}"/>
                </a:ext>
              </a:extLst>
            </p:cNvPr>
            <p:cNvSpPr txBox="1"/>
            <p:nvPr/>
          </p:nvSpPr>
          <p:spPr>
            <a:xfrm>
              <a:off x="1759288" y="4768974"/>
              <a:ext cx="1033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/>
                <a:t>Faux anévrisme anastomotique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C6B40CB-2489-EA33-27C1-430612848AB2}"/>
              </a:ext>
            </a:extLst>
          </p:cNvPr>
          <p:cNvSpPr txBox="1"/>
          <p:nvPr/>
        </p:nvSpPr>
        <p:spPr>
          <a:xfrm>
            <a:off x="4454428" y="5831284"/>
            <a:ext cx="882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Evolution anévrismale </a:t>
            </a:r>
          </a:p>
        </p:txBody>
      </p:sp>
      <p:pic>
        <p:nvPicPr>
          <p:cNvPr id="112" name="Picture 2" descr="Types d'anévrisme : Aneurysme vrai (Sacculaire, : image vectorielle de  stock (libre de droits) 1559076611 | Shutterstock">
            <a:extLst>
              <a:ext uri="{FF2B5EF4-FFF2-40B4-BE49-F238E27FC236}">
                <a16:creationId xmlns:a16="http://schemas.microsoft.com/office/drawing/2014/main" id="{129A89C3-89FF-B146-B1DB-90A78A2C6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3385" b="66462" l="78167" r="97667">
                        <a14:foregroundMark x1="82333" y1="64615" x2="82333" y2="44000"/>
                        <a14:foregroundMark x1="82333" y1="44000" x2="79333" y2="61846"/>
                        <a14:foregroundMark x1="79333" y1="61846" x2="79500" y2="65231"/>
                        <a14:foregroundMark x1="83333" y1="25846" x2="78167" y2="41231"/>
                        <a14:foregroundMark x1="78167" y1="41231" x2="78333" y2="60615"/>
                        <a14:foregroundMark x1="78333" y1="60615" x2="84000" y2="66462"/>
                        <a14:foregroundMark x1="79667" y1="23385" x2="83500" y2="25538"/>
                        <a14:foregroundMark x1="89857" y1="56308" x2="89167" y2="50154"/>
                        <a14:foregroundMark x1="90088" y1="58374" x2="89857" y2="56308"/>
                        <a14:foregroundMark x1="90119" y1="56308" x2="89667" y2="50462"/>
                        <a14:foregroundMark x1="90231" y1="57762" x2="90119" y2="56308"/>
                        <a14:backgroundMark x1="84667" y1="51692" x2="90333" y2="61846"/>
                        <a14:backgroundMark x1="85833" y1="60923" x2="85833" y2="64308"/>
                        <a14:backgroundMark x1="87167" y1="64308" x2="90500" y2="61846"/>
                        <a14:backgroundMark x1="90758" y1="61161" x2="91000" y2="60923"/>
                        <a14:backgroundMark x1="88500" y1="63385" x2="90583" y2="61334"/>
                        <a14:backgroundMark x1="91333" y1="60615" x2="93000" y2="62154"/>
                        <a14:backgroundMark x1="93833" y1="62462" x2="95667" y2="60000"/>
                        <a14:backgroundMark x1="89333" y1="64923" x2="95167" y2="65231"/>
                        <a14:backgroundMark x1="91167" y1="59077" x2="97500" y2="60923"/>
                        <a14:backgroundMark x1="90833" y1="57538" x2="91167" y2="56308"/>
                        <a14:backgroundMark x1="90500" y1="56615" x2="92500" y2="53231"/>
                        <a14:backgroundMark x1="89833" y1="56308" x2="89833" y2="56308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010" t="21110" r="2" b="31014"/>
          <a:stretch/>
        </p:blipFill>
        <p:spPr bwMode="auto">
          <a:xfrm rot="8064823">
            <a:off x="4958178" y="5817150"/>
            <a:ext cx="632096" cy="73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Ellipse 112">
            <a:extLst>
              <a:ext uri="{FF2B5EF4-FFF2-40B4-BE49-F238E27FC236}">
                <a16:creationId xmlns:a16="http://schemas.microsoft.com/office/drawing/2014/main" id="{C6805E85-7B50-9420-B3A0-D88224ED9905}"/>
              </a:ext>
            </a:extLst>
          </p:cNvPr>
          <p:cNvSpPr/>
          <p:nvPr/>
        </p:nvSpPr>
        <p:spPr>
          <a:xfrm>
            <a:off x="5362734" y="6027813"/>
            <a:ext cx="45719" cy="5052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5AF5D04C-8E6A-E407-081A-AFFB6D153574}"/>
              </a:ext>
            </a:extLst>
          </p:cNvPr>
          <p:cNvCxnSpPr>
            <a:cxnSpLocks/>
          </p:cNvCxnSpPr>
          <p:nvPr/>
        </p:nvCxnSpPr>
        <p:spPr>
          <a:xfrm flipH="1" flipV="1">
            <a:off x="5159955" y="5975900"/>
            <a:ext cx="210486" cy="8022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ZoneTexte 115">
            <a:extLst>
              <a:ext uri="{FF2B5EF4-FFF2-40B4-BE49-F238E27FC236}">
                <a16:creationId xmlns:a16="http://schemas.microsoft.com/office/drawing/2014/main" id="{7ECEF68E-8DCE-88AA-ECFE-AE34E3239183}"/>
              </a:ext>
            </a:extLst>
          </p:cNvPr>
          <p:cNvSpPr txBox="1"/>
          <p:nvPr/>
        </p:nvSpPr>
        <p:spPr>
          <a:xfrm>
            <a:off x="5664960" y="4248241"/>
            <a:ext cx="1996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ea typeface="Inter" pitchFamily="34" charset="-122"/>
              </a:rPr>
              <a:t>  </a:t>
            </a:r>
            <a:r>
              <a:rPr lang="fr-FR" sz="1200" dirty="0">
                <a:ea typeface="Inter" pitchFamily="34" charset="-122"/>
              </a:rPr>
              <a:t> endo : c</a:t>
            </a:r>
            <a:r>
              <a:rPr lang="fr-FR" sz="1200" dirty="0"/>
              <a:t>hirurgien vasculaire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DE5BBD-BBAA-4191-C18A-00FEA4D2E5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91517"/>
            <a:ext cx="187592" cy="20322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80449D3-1742-03B7-2DEF-02248F4C1D8D}"/>
              </a:ext>
            </a:extLst>
          </p:cNvPr>
          <p:cNvSpPr txBox="1"/>
          <p:nvPr/>
        </p:nvSpPr>
        <p:spPr>
          <a:xfrm>
            <a:off x="2483768" y="3266427"/>
            <a:ext cx="2058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Croissance rapide </a:t>
            </a:r>
            <a:r>
              <a:rPr lang="fr-FR" sz="1200" b="1" dirty="0"/>
              <a:t>&gt; 10mm/an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760267-09F7-5A0D-1AEC-A8C6F9FC751A}"/>
              </a:ext>
            </a:extLst>
          </p:cNvPr>
          <p:cNvSpPr txBox="1"/>
          <p:nvPr/>
        </p:nvSpPr>
        <p:spPr>
          <a:xfrm>
            <a:off x="5914402" y="4030946"/>
            <a:ext cx="17539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ea typeface="Inter" pitchFamily="34" charset="-122"/>
              </a:rPr>
              <a:t>  </a:t>
            </a:r>
            <a:r>
              <a:rPr lang="fr-FR" sz="1200" dirty="0">
                <a:ea typeface="Inter" pitchFamily="34" charset="-122"/>
              </a:rPr>
              <a:t> c</a:t>
            </a:r>
            <a:r>
              <a:rPr lang="fr-FR" sz="1200" dirty="0"/>
              <a:t>hirurgie : doppler 1/an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690F28-811A-A858-AAD9-8AC49F70D57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562" y="4074222"/>
            <a:ext cx="187592" cy="2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0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3" grpId="0" animBg="1"/>
      <p:bldP spid="11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>
            <a:extLst>
              <a:ext uri="{FF2B5EF4-FFF2-40B4-BE49-F238E27FC236}">
                <a16:creationId xmlns:a16="http://schemas.microsoft.com/office/drawing/2014/main" id="{2259E22A-EAA9-0858-B567-427EE07F957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F11215E-2E6F-62D5-9A0F-5C28BD39865D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Titre 1">
              <a:extLst>
                <a:ext uri="{FF2B5EF4-FFF2-40B4-BE49-F238E27FC236}">
                  <a16:creationId xmlns:a16="http://schemas.microsoft.com/office/drawing/2014/main" id="{97612495-BDC8-A73F-9CAA-FEB6C92F277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CF7D9A8-08CD-94AC-5BA9-114406C708D6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737422-1356-C4FA-AD7F-F21D2E90797A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659B8F-DF68-0A17-2CB9-93B0E12726B5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F6E670F-F454-0F7B-6AB4-D1E55E5DCF87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717DFEB-965A-88CA-CEE9-04F9E94BDFA9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D57A3E-AD9C-6CB9-639C-7DE253AB2E82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CDD997-E9A3-3DAC-F5CC-E6D82E26896E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C6EF60-B1D7-258D-98AF-109155F46487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C1384D-A1C5-A012-78A6-760AAB85ACE1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98B6A2-4336-7E0A-CA7D-B0DE7C74A88D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F2C06D-5026-55B7-4748-CA51CA8ACCE1}"/>
              </a:ext>
            </a:extLst>
          </p:cNvPr>
          <p:cNvSpPr/>
          <p:nvPr/>
        </p:nvSpPr>
        <p:spPr>
          <a:xfrm>
            <a:off x="6650735" y="-16977"/>
            <a:ext cx="1819205" cy="2617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Prise en charge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9C26DEE-BAAA-07AD-C0EA-06D61273AB0B}"/>
              </a:ext>
            </a:extLst>
          </p:cNvPr>
          <p:cNvSpPr/>
          <p:nvPr/>
        </p:nvSpPr>
        <p:spPr>
          <a:xfrm>
            <a:off x="6650734" y="232877"/>
            <a:ext cx="632714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Médical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5C415D5-1CEC-4B34-D481-EBF80FE86BCD}"/>
              </a:ext>
            </a:extLst>
          </p:cNvPr>
          <p:cNvSpPr/>
          <p:nvPr/>
        </p:nvSpPr>
        <p:spPr>
          <a:xfrm>
            <a:off x="7270744" y="232877"/>
            <a:ext cx="677227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Chirurgie</a:t>
            </a:r>
            <a:r>
              <a:rPr lang="fr-FR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2CAF6ED-F601-573C-D0DD-E8A16AE123FD}"/>
              </a:ext>
            </a:extLst>
          </p:cNvPr>
          <p:cNvSpPr/>
          <p:nvPr/>
        </p:nvSpPr>
        <p:spPr>
          <a:xfrm>
            <a:off x="7946676" y="232877"/>
            <a:ext cx="523261" cy="162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Suivi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785178-AE5F-4454-3437-BF55A70B269E}"/>
              </a:ext>
            </a:extLst>
          </p:cNvPr>
          <p:cNvSpPr txBox="1"/>
          <p:nvPr/>
        </p:nvSpPr>
        <p:spPr>
          <a:xfrm>
            <a:off x="668013" y="692696"/>
            <a:ext cx="5488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Surveillance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FF4B063-0DC9-4233-0BDF-86EFB711C009}"/>
              </a:ext>
            </a:extLst>
          </p:cNvPr>
          <p:cNvGrpSpPr/>
          <p:nvPr/>
        </p:nvGrpSpPr>
        <p:grpSpPr>
          <a:xfrm>
            <a:off x="388656" y="1976501"/>
            <a:ext cx="8215792" cy="389018"/>
            <a:chOff x="128749" y="4788597"/>
            <a:chExt cx="8529730" cy="432048"/>
          </a:xfrm>
        </p:grpSpPr>
        <p:sp>
          <p:nvSpPr>
            <p:cNvPr id="14" name="Flèche vers le bas 13">
              <a:extLst>
                <a:ext uri="{FF2B5EF4-FFF2-40B4-BE49-F238E27FC236}">
                  <a16:creationId xmlns:a16="http://schemas.microsoft.com/office/drawing/2014/main" id="{4C53BCB0-515E-3178-8143-5E65803F34F6}"/>
                </a:ext>
              </a:extLst>
            </p:cNvPr>
            <p:cNvSpPr/>
            <p:nvPr/>
          </p:nvSpPr>
          <p:spPr>
            <a:xfrm rot="16200000">
              <a:off x="6839930" y="3338642"/>
              <a:ext cx="333686" cy="3303412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6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15" name="Flèche vers le bas 14">
              <a:extLst>
                <a:ext uri="{FF2B5EF4-FFF2-40B4-BE49-F238E27FC236}">
                  <a16:creationId xmlns:a16="http://schemas.microsoft.com/office/drawing/2014/main" id="{61D856E9-C1C9-CA4F-7386-F5D264BAC405}"/>
                </a:ext>
              </a:extLst>
            </p:cNvPr>
            <p:cNvSpPr/>
            <p:nvPr/>
          </p:nvSpPr>
          <p:spPr>
            <a:xfrm rot="16200000">
              <a:off x="4396450" y="3664094"/>
              <a:ext cx="324850" cy="2643672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7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17" name="Flèche vers le bas 16">
              <a:extLst>
                <a:ext uri="{FF2B5EF4-FFF2-40B4-BE49-F238E27FC236}">
                  <a16:creationId xmlns:a16="http://schemas.microsoft.com/office/drawing/2014/main" id="{90014F30-53A3-3006-37BE-B46AFE283ACE}"/>
                </a:ext>
              </a:extLst>
            </p:cNvPr>
            <p:cNvSpPr/>
            <p:nvPr/>
          </p:nvSpPr>
          <p:spPr>
            <a:xfrm rot="16200000">
              <a:off x="2130481" y="3761484"/>
              <a:ext cx="333684" cy="2457721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8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 dirty="0"/>
            </a:p>
          </p:txBody>
        </p:sp>
        <p:sp>
          <p:nvSpPr>
            <p:cNvPr id="18" name="Flèche vers le bas 17">
              <a:extLst>
                <a:ext uri="{FF2B5EF4-FFF2-40B4-BE49-F238E27FC236}">
                  <a16:creationId xmlns:a16="http://schemas.microsoft.com/office/drawing/2014/main" id="{A0C2E97C-8DBF-25DC-AD71-122A0076EA4F}"/>
                </a:ext>
              </a:extLst>
            </p:cNvPr>
            <p:cNvSpPr/>
            <p:nvPr/>
          </p:nvSpPr>
          <p:spPr>
            <a:xfrm rot="16200000">
              <a:off x="695156" y="4494739"/>
              <a:ext cx="333684" cy="991213"/>
            </a:xfrm>
            <a:prstGeom prst="downArrow">
              <a:avLst>
                <a:gd name="adj1" fmla="val 100000"/>
                <a:gd name="adj2" fmla="val 33096"/>
              </a:avLst>
            </a:prstGeom>
            <a:solidFill>
              <a:schemeClr val="bg1">
                <a:lumMod val="95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19" name="Flèche vers le bas 18">
              <a:extLst>
                <a:ext uri="{FF2B5EF4-FFF2-40B4-BE49-F238E27FC236}">
                  <a16:creationId xmlns:a16="http://schemas.microsoft.com/office/drawing/2014/main" id="{29894A52-46AC-DF2A-BE55-BD0F99C8D663}"/>
                </a:ext>
              </a:extLst>
            </p:cNvPr>
            <p:cNvSpPr/>
            <p:nvPr/>
          </p:nvSpPr>
          <p:spPr>
            <a:xfrm rot="16200000">
              <a:off x="192691" y="4882339"/>
              <a:ext cx="333684" cy="216022"/>
            </a:xfrm>
            <a:prstGeom prst="downArrow">
              <a:avLst>
                <a:gd name="adj1" fmla="val 100000"/>
                <a:gd name="adj2" fmla="val 41821"/>
              </a:avLst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6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B96D3F5-A629-2D74-9142-3F75464D01B7}"/>
                </a:ext>
              </a:extLst>
            </p:cNvPr>
            <p:cNvSpPr/>
            <p:nvPr/>
          </p:nvSpPr>
          <p:spPr>
            <a:xfrm>
              <a:off x="128749" y="4788597"/>
              <a:ext cx="230784" cy="43204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C0C39EB1-B026-EE60-CD8C-56A6DD0AE6C0}"/>
              </a:ext>
            </a:extLst>
          </p:cNvPr>
          <p:cNvGrpSpPr/>
          <p:nvPr/>
        </p:nvGrpSpPr>
        <p:grpSpPr>
          <a:xfrm>
            <a:off x="5073168" y="1254863"/>
            <a:ext cx="2451160" cy="1886105"/>
            <a:chOff x="4281080" y="1201358"/>
            <a:chExt cx="2451160" cy="2138278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880CEDE-AD6D-E31C-63E9-487B0CDFC9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38" b="91352" l="35882" r="61406">
                          <a14:foregroundMark x1="46856" y1="41038" x2="49075" y2="41352"/>
                          <a14:foregroundMark x1="38224" y1="90566" x2="38101" y2="89623"/>
                          <a14:foregroundMark x1="57337" y1="91352" x2="57337" y2="91352"/>
                        </a14:backgroundRemoval>
                      </a14:imgEffect>
                      <a14:imgEffect>
                        <a14:sharpenSoften amount="44000"/>
                      </a14:imgEffect>
                      <a14:imgEffect>
                        <a14:brightnessContrast bright="-10000"/>
                      </a14:imgEffect>
                    </a14:imgLayer>
                  </a14:imgProps>
                </a:ext>
              </a:extLst>
            </a:blip>
            <a:srcRect l="32748" t="36715" r="35343" b="5424"/>
            <a:stretch/>
          </p:blipFill>
          <p:spPr>
            <a:xfrm>
              <a:off x="4281080" y="1243627"/>
              <a:ext cx="1416061" cy="2000628"/>
            </a:xfrm>
            <a:prstGeom prst="rect">
              <a:avLst/>
            </a:prstGeom>
          </p:spPr>
        </p:pic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D4E33D65-6FAD-26CF-5253-3DD47096FA98}"/>
                </a:ext>
              </a:extLst>
            </p:cNvPr>
            <p:cNvSpPr/>
            <p:nvPr/>
          </p:nvSpPr>
          <p:spPr>
            <a:xfrm rot="1905922">
              <a:off x="5224303" y="2789402"/>
              <a:ext cx="327895" cy="5502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7" name="Image 56">
              <a:extLst>
                <a:ext uri="{FF2B5EF4-FFF2-40B4-BE49-F238E27FC236}">
                  <a16:creationId xmlns:a16="http://schemas.microsoft.com/office/drawing/2014/main" id="{A924E615-DBDB-D8C0-D52C-DC573A4EE6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1195" b="91352" l="66215" r="94205">
                          <a14:foregroundMark x1="75586" y1="41509" x2="79038" y2="41667"/>
                          <a14:foregroundMark x1="66215" y1="90723" x2="66954" y2="89780"/>
                          <a14:foregroundMark x1="86436" y1="91352" x2="86436" y2="91352"/>
                        </a14:backgroundRemoval>
                      </a14:imgEffect>
                      <a14:imgEffect>
                        <a14:sharpenSoften amount="54000"/>
                      </a14:imgEffect>
                      <a14:imgEffect>
                        <a14:brightnessContrast bright="-12000" contrast="23000"/>
                      </a14:imgEffect>
                    </a14:imgLayer>
                  </a14:imgProps>
                </a:ext>
              </a:extLst>
            </a:blip>
            <a:srcRect l="63851" t="36715" r="2311" b="5424"/>
            <a:stretch/>
          </p:blipFill>
          <p:spPr>
            <a:xfrm>
              <a:off x="5180209" y="1201358"/>
              <a:ext cx="1552031" cy="2026752"/>
            </a:xfrm>
            <a:prstGeom prst="rect">
              <a:avLst/>
            </a:prstGeom>
          </p:spPr>
        </p:pic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F1D7CCDB-09E8-737A-2EBC-BBCC4C53DF62}"/>
              </a:ext>
            </a:extLst>
          </p:cNvPr>
          <p:cNvSpPr txBox="1"/>
          <p:nvPr/>
        </p:nvSpPr>
        <p:spPr>
          <a:xfrm>
            <a:off x="5204478" y="3014203"/>
            <a:ext cx="1923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/>
              <a:t>Chirurgie</a:t>
            </a:r>
            <a:r>
              <a:rPr lang="fr-FR" sz="1200" dirty="0"/>
              <a:t> </a:t>
            </a:r>
          </a:p>
          <a:p>
            <a:pPr algn="ctr"/>
            <a:r>
              <a:rPr lang="fr-FR" sz="1200" dirty="0"/>
              <a:t>(&gt;55mm ou &gt;50mm)</a:t>
            </a:r>
          </a:p>
        </p:txBody>
      </p: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E97765A7-5385-8593-FC69-41D6C8D0A313}"/>
              </a:ext>
            </a:extLst>
          </p:cNvPr>
          <p:cNvGrpSpPr/>
          <p:nvPr/>
        </p:nvGrpSpPr>
        <p:grpSpPr>
          <a:xfrm>
            <a:off x="5702175" y="2104119"/>
            <a:ext cx="2711678" cy="2390704"/>
            <a:chOff x="5702175" y="2107923"/>
            <a:chExt cx="2711678" cy="2390704"/>
          </a:xfrm>
        </p:grpSpPr>
        <p:cxnSp>
          <p:nvCxnSpPr>
            <p:cNvPr id="87" name="Connecteur droit 86">
              <a:extLst>
                <a:ext uri="{FF2B5EF4-FFF2-40B4-BE49-F238E27FC236}">
                  <a16:creationId xmlns:a16="http://schemas.microsoft.com/office/drawing/2014/main" id="{535A3AD5-C3BD-E3F3-5EFD-0E4975675E18}"/>
                </a:ext>
              </a:extLst>
            </p:cNvPr>
            <p:cNvCxnSpPr>
              <a:cxnSpLocks/>
              <a:stCxn id="88" idx="4"/>
              <a:endCxn id="89" idx="0"/>
            </p:cNvCxnSpPr>
            <p:nvPr/>
          </p:nvCxnSpPr>
          <p:spPr>
            <a:xfrm flipH="1">
              <a:off x="7810853" y="2221163"/>
              <a:ext cx="2231" cy="189048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0486E9CD-C947-C84B-B4B7-ACD4EFF5471B}"/>
                </a:ext>
              </a:extLst>
            </p:cNvPr>
            <p:cNvSpPr/>
            <p:nvPr/>
          </p:nvSpPr>
          <p:spPr>
            <a:xfrm>
              <a:off x="7745751" y="2107923"/>
              <a:ext cx="134666" cy="1132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DC3EF89-545E-B140-7502-396E8FD08292}"/>
                </a:ext>
              </a:extLst>
            </p:cNvPr>
            <p:cNvSpPr/>
            <p:nvPr/>
          </p:nvSpPr>
          <p:spPr>
            <a:xfrm>
              <a:off x="7743520" y="4111652"/>
              <a:ext cx="134666" cy="11324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D6259A2A-F1E9-69F4-6EA0-A1D26E0856FD}"/>
                </a:ext>
              </a:extLst>
            </p:cNvPr>
            <p:cNvSpPr txBox="1"/>
            <p:nvPr/>
          </p:nvSpPr>
          <p:spPr>
            <a:xfrm>
              <a:off x="5702175" y="3971846"/>
              <a:ext cx="196541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fr-FR" sz="1600" b="1" dirty="0">
                  <a:solidFill>
                    <a:srgbClr val="C00000"/>
                  </a:solidFill>
                </a:rPr>
                <a:t>Suivi post-opératoire</a:t>
              </a:r>
            </a:p>
          </p:txBody>
        </p:sp>
        <p:pic>
          <p:nvPicPr>
            <p:cNvPr id="92" name="Graphique 91" descr="Avertissement avec un remplissage uni">
              <a:extLst>
                <a:ext uri="{FF2B5EF4-FFF2-40B4-BE49-F238E27FC236}">
                  <a16:creationId xmlns:a16="http://schemas.microsoft.com/office/drawing/2014/main" id="{351FE170-86DE-FB3E-CD0A-B52C42CA7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07241" y="4092015"/>
              <a:ext cx="406612" cy="406612"/>
            </a:xfrm>
            <a:prstGeom prst="rect">
              <a:avLst/>
            </a:prstGeom>
          </p:spPr>
        </p:pic>
      </p:grp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762C2D6-B808-5307-4A37-9AC3734B8938}"/>
              </a:ext>
            </a:extLst>
          </p:cNvPr>
          <p:cNvCxnSpPr/>
          <p:nvPr/>
        </p:nvCxnSpPr>
        <p:spPr>
          <a:xfrm flipH="1">
            <a:off x="5244750" y="6092766"/>
            <a:ext cx="128883" cy="10936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D5F6F23B-5FF3-0E13-68FE-AE93DE908F2E}"/>
              </a:ext>
            </a:extLst>
          </p:cNvPr>
          <p:cNvGrpSpPr/>
          <p:nvPr/>
        </p:nvGrpSpPr>
        <p:grpSpPr>
          <a:xfrm>
            <a:off x="4427984" y="4615202"/>
            <a:ext cx="4497138" cy="1767586"/>
            <a:chOff x="506910" y="4721361"/>
            <a:chExt cx="4497138" cy="1767586"/>
          </a:xfrm>
        </p:grpSpPr>
        <p:pic>
          <p:nvPicPr>
            <p:cNvPr id="5" name="Picture 12" descr="Chirurgie Anévrisme aorte abdominale - Hôpital Bichat, service ChirVTT">
              <a:extLst>
                <a:ext uri="{FF2B5EF4-FFF2-40B4-BE49-F238E27FC236}">
                  <a16:creationId xmlns:a16="http://schemas.microsoft.com/office/drawing/2014/main" id="{975A09D6-A43B-7ADE-46CE-BA60BF7336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6166"/>
                      </a14:imgEffect>
                      <a14:imgEffect>
                        <a14:brightnessContrast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4513" y="5055545"/>
              <a:ext cx="911625" cy="1308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Types d'anévrisme : Aneurysme vrai (Sacculaire, : image vectorielle de  stock (libre de droits) 1559076611 | Shutterstock">
              <a:extLst>
                <a:ext uri="{FF2B5EF4-FFF2-40B4-BE49-F238E27FC236}">
                  <a16:creationId xmlns:a16="http://schemas.microsoft.com/office/drawing/2014/main" id="{7E1E64FC-4474-6F98-5D40-0F406418D3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23385" b="66462" l="78167" r="97667">
                          <a14:foregroundMark x1="82333" y1="64615" x2="82333" y2="44000"/>
                          <a14:foregroundMark x1="82333" y1="44000" x2="79333" y2="61846"/>
                          <a14:foregroundMark x1="79333" y1="61846" x2="79500" y2="65231"/>
                          <a14:foregroundMark x1="83333" y1="25846" x2="78167" y2="41231"/>
                          <a14:foregroundMark x1="78167" y1="41231" x2="78333" y2="60615"/>
                          <a14:foregroundMark x1="78333" y1="60615" x2="84000" y2="66462"/>
                          <a14:foregroundMark x1="79667" y1="23385" x2="83500" y2="25538"/>
                          <a14:foregroundMark x1="90167" y1="59077" x2="89167" y2="50154"/>
                          <a14:foregroundMark x1="90333" y1="59077" x2="89667" y2="50462"/>
                          <a14:backgroundMark x1="84667" y1="51692" x2="90333" y2="61846"/>
                          <a14:backgroundMark x1="85833" y1="60923" x2="85833" y2="64308"/>
                          <a14:backgroundMark x1="87167" y1="64308" x2="90500" y2="61846"/>
                          <a14:backgroundMark x1="90758" y1="61161" x2="91000" y2="60923"/>
                          <a14:backgroundMark x1="88500" y1="63385" x2="90583" y2="61334"/>
                          <a14:backgroundMark x1="91333" y1="60615" x2="93000" y2="62154"/>
                          <a14:backgroundMark x1="93833" y1="62462" x2="95667" y2="60000"/>
                          <a14:backgroundMark x1="89333" y1="64923" x2="95167" y2="65231"/>
                          <a14:backgroundMark x1="91167" y1="59077" x2="97500" y2="60923"/>
                        </a14:backgroundRemoval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10" t="21110" r="2" b="45636"/>
            <a:stretch/>
          </p:blipFill>
          <p:spPr bwMode="auto">
            <a:xfrm>
              <a:off x="1768350" y="5041021"/>
              <a:ext cx="550911" cy="437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Graphique 28" descr="Flèche : courbe dans le sens des aiguilles d’une montre avec un remplissage uni">
              <a:extLst>
                <a:ext uri="{FF2B5EF4-FFF2-40B4-BE49-F238E27FC236}">
                  <a16:creationId xmlns:a16="http://schemas.microsoft.com/office/drawing/2014/main" id="{0ACBCA72-54D2-1BF4-C026-C9F0CDC1B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5400000" flipH="1">
              <a:off x="1663602" y="5260310"/>
              <a:ext cx="178198" cy="179192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97308EB-6260-CFE3-B47E-4B78F0D1C1DD}"/>
                </a:ext>
              </a:extLst>
            </p:cNvPr>
            <p:cNvSpPr/>
            <p:nvPr/>
          </p:nvSpPr>
          <p:spPr>
            <a:xfrm rot="2471807">
              <a:off x="2028823" y="5101037"/>
              <a:ext cx="39699" cy="176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08" name="Groupe 107">
              <a:extLst>
                <a:ext uri="{FF2B5EF4-FFF2-40B4-BE49-F238E27FC236}">
                  <a16:creationId xmlns:a16="http://schemas.microsoft.com/office/drawing/2014/main" id="{7FC2384F-E2D2-C9C9-461D-1697A87CC930}"/>
                </a:ext>
              </a:extLst>
            </p:cNvPr>
            <p:cNvGrpSpPr/>
            <p:nvPr/>
          </p:nvGrpSpPr>
          <p:grpSpPr>
            <a:xfrm>
              <a:off x="506910" y="4721361"/>
              <a:ext cx="4497138" cy="1767586"/>
              <a:chOff x="506910" y="4721361"/>
              <a:chExt cx="4497138" cy="1767586"/>
            </a:xfrm>
          </p:grpSpPr>
          <p:pic>
            <p:nvPicPr>
              <p:cNvPr id="32" name="Image 31" descr="Une image contenant capture d’écran, ligne, diagramme, squelette&#10;&#10;Description générée automatiquement">
                <a:extLst>
                  <a:ext uri="{FF2B5EF4-FFF2-40B4-BE49-F238E27FC236}">
                    <a16:creationId xmlns:a16="http://schemas.microsoft.com/office/drawing/2014/main" id="{DE4BFAA9-B301-D606-366B-8E813C7FF4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784" r="84211"/>
              <a:stretch/>
            </p:blipFill>
            <p:spPr>
              <a:xfrm>
                <a:off x="2393312" y="5056939"/>
                <a:ext cx="1300783" cy="1373303"/>
              </a:xfrm>
              <a:prstGeom prst="rect">
                <a:avLst/>
              </a:prstGeom>
            </p:spPr>
          </p:pic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03617BE9-664D-44AC-9FC7-A12B3D4F61A6}"/>
                  </a:ext>
                </a:extLst>
              </p:cNvPr>
              <p:cNvSpPr txBox="1"/>
              <p:nvPr/>
            </p:nvSpPr>
            <p:spPr>
              <a:xfrm>
                <a:off x="2113949" y="5856710"/>
                <a:ext cx="10682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/>
                  <a:t>Endofuites</a:t>
                </a:r>
              </a:p>
            </p:txBody>
          </p:sp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C0AA4BB1-8CFB-4A0D-C993-668BA601D9A5}"/>
                  </a:ext>
                </a:extLst>
              </p:cNvPr>
              <p:cNvSpPr/>
              <p:nvPr/>
            </p:nvSpPr>
            <p:spPr>
              <a:xfrm>
                <a:off x="506910" y="4721361"/>
                <a:ext cx="4497138" cy="1767586"/>
              </a:xfrm>
              <a:prstGeom prst="roundRect">
                <a:avLst>
                  <a:gd name="adj" fmla="val 4303"/>
                </a:avLst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" name="Ellipse 70">
                <a:extLst>
                  <a:ext uri="{FF2B5EF4-FFF2-40B4-BE49-F238E27FC236}">
                    <a16:creationId xmlns:a16="http://schemas.microsoft.com/office/drawing/2014/main" id="{503B39DC-5F21-4AEA-7D0F-0BD82423CCCF}"/>
                  </a:ext>
                </a:extLst>
              </p:cNvPr>
              <p:cNvSpPr/>
              <p:nvPr/>
            </p:nvSpPr>
            <p:spPr>
              <a:xfrm>
                <a:off x="2925407" y="5613693"/>
                <a:ext cx="45719" cy="5052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76" name="Connecteur droit 75">
                <a:extLst>
                  <a:ext uri="{FF2B5EF4-FFF2-40B4-BE49-F238E27FC236}">
                    <a16:creationId xmlns:a16="http://schemas.microsoft.com/office/drawing/2014/main" id="{2232B2C1-F64A-D427-0FF2-8CC0EB323807}"/>
                  </a:ext>
                </a:extLst>
              </p:cNvPr>
              <p:cNvCxnSpPr>
                <a:cxnSpLocks/>
                <a:stCxn id="66" idx="3"/>
              </p:cNvCxnSpPr>
              <p:nvPr/>
            </p:nvCxnSpPr>
            <p:spPr>
              <a:xfrm>
                <a:off x="1902456" y="5377122"/>
                <a:ext cx="32236" cy="78082"/>
              </a:xfrm>
              <a:prstGeom prst="line">
                <a:avLst/>
              </a:prstGeom>
              <a:ln w="12700">
                <a:solidFill>
                  <a:srgbClr val="D02A3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6" name="Ellipse 65">
                <a:extLst>
                  <a:ext uri="{FF2B5EF4-FFF2-40B4-BE49-F238E27FC236}">
                    <a16:creationId xmlns:a16="http://schemas.microsoft.com/office/drawing/2014/main" id="{A2FBFB85-510B-0642-B39D-F64E067DB6C6}"/>
                  </a:ext>
                </a:extLst>
              </p:cNvPr>
              <p:cNvSpPr/>
              <p:nvPr/>
            </p:nvSpPr>
            <p:spPr>
              <a:xfrm>
                <a:off x="1895761" y="5333999"/>
                <a:ext cx="45719" cy="5052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95" name="Connecteur droit 94">
                <a:extLst>
                  <a:ext uri="{FF2B5EF4-FFF2-40B4-BE49-F238E27FC236}">
                    <a16:creationId xmlns:a16="http://schemas.microsoft.com/office/drawing/2014/main" id="{D63188CD-6407-5E90-7529-B067B5EF09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18025" y="5164519"/>
                <a:ext cx="80352" cy="188741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Connecteur droit 98">
                <a:extLst>
                  <a:ext uri="{FF2B5EF4-FFF2-40B4-BE49-F238E27FC236}">
                    <a16:creationId xmlns:a16="http://schemas.microsoft.com/office/drawing/2014/main" id="{C6B35F26-DC17-177A-153E-A64234D8C0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78749" y="5645288"/>
                <a:ext cx="164185" cy="27175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06" name="Groupe 105">
                <a:extLst>
                  <a:ext uri="{FF2B5EF4-FFF2-40B4-BE49-F238E27FC236}">
                    <a16:creationId xmlns:a16="http://schemas.microsoft.com/office/drawing/2014/main" id="{D5356203-7A70-A82B-F395-4648A3A90D10}"/>
                  </a:ext>
                </a:extLst>
              </p:cNvPr>
              <p:cNvGrpSpPr/>
              <p:nvPr/>
            </p:nvGrpSpPr>
            <p:grpSpPr>
              <a:xfrm>
                <a:off x="3707904" y="4738689"/>
                <a:ext cx="1215963" cy="1670666"/>
                <a:chOff x="4073475" y="4738689"/>
                <a:chExt cx="1215963" cy="1670666"/>
              </a:xfrm>
            </p:grpSpPr>
            <p:grpSp>
              <p:nvGrpSpPr>
                <p:cNvPr id="55" name="Groupe 54">
                  <a:extLst>
                    <a:ext uri="{FF2B5EF4-FFF2-40B4-BE49-F238E27FC236}">
                      <a16:creationId xmlns:a16="http://schemas.microsoft.com/office/drawing/2014/main" id="{56B631EC-996A-6048-0107-E8ECEF034BE5}"/>
                    </a:ext>
                  </a:extLst>
                </p:cNvPr>
                <p:cNvGrpSpPr/>
                <p:nvPr/>
              </p:nvGrpSpPr>
              <p:grpSpPr>
                <a:xfrm>
                  <a:off x="4367508" y="4738689"/>
                  <a:ext cx="921930" cy="1670666"/>
                  <a:chOff x="946379" y="259521"/>
                  <a:chExt cx="2483214" cy="6102540"/>
                </a:xfrm>
              </p:grpSpPr>
              <p:pic>
                <p:nvPicPr>
                  <p:cNvPr id="58" name="Picture 8" descr="Dr. Amine JIRARI - Chirurgie de l'aorte descendante - Casablanca Maroc">
                    <a:extLst>
                      <a:ext uri="{FF2B5EF4-FFF2-40B4-BE49-F238E27FC236}">
                        <a16:creationId xmlns:a16="http://schemas.microsoft.com/office/drawing/2014/main" id="{E3C01B4C-AB49-15C1-9FC2-C1D3E1A696F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72498" b="13200"/>
                  <a:stretch/>
                </p:blipFill>
                <p:spPr bwMode="auto">
                  <a:xfrm>
                    <a:off x="946379" y="259521"/>
                    <a:ext cx="2483214" cy="610254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59" name="Picture 12" descr="Chirurgie Anévrisme aorte abdominale - Hôpital Bichat, service ChirVTT">
                    <a:extLst>
                      <a:ext uri="{FF2B5EF4-FFF2-40B4-BE49-F238E27FC236}">
                        <a16:creationId xmlns:a16="http://schemas.microsoft.com/office/drawing/2014/main" id="{58D9A524-8F96-2BD1-7E01-79A84CC63E5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17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backgroundRemoval t="2672" b="97710" l="9043" r="89894">
                                <a14:foregroundMark x1="53723" y1="3053" x2="50042" y2="72119"/>
                                <a14:foregroundMark x1="27660" y1="85496" x2="11702" y2="94656"/>
                                <a14:foregroundMark x1="75532" y1="93893" x2="80319" y2="97710"/>
                                <a14:foregroundMark x1="60106" y1="72519" x2="61170" y2="70229"/>
                                <a14:backgroundMark x1="24468" y1="38550" x2="24468" y2="38550"/>
                                <a14:backgroundMark x1="20745" y1="26718" x2="19149" y2="61450"/>
                                <a14:backgroundMark x1="19149" y1="61450" x2="29787" y2="38931"/>
                                <a14:backgroundMark x1="69149" y1="75191" x2="70213" y2="26718"/>
                                <a14:backgroundMark x1="35106" y1="77099" x2="52660" y2="77863"/>
                                <a14:backgroundMark x1="57979" y1="77481" x2="62766" y2="77481"/>
                                <a14:backgroundMark x1="57843" y1="77099" x2="59043" y2="77099"/>
                                <a14:backgroundMark x1="53723" y1="77099" x2="57797" y2="77099"/>
                                <a14:backgroundMark x1="30851" y1="76718" x2="41489" y2="77099"/>
                                <a14:backgroundMark x1="31383" y1="77481" x2="59043" y2="78626"/>
                              </a14:backgroundRemoval>
                            </a14:imgEffect>
                            <a14:imgEffect>
                              <a14:colorTemperature colorTemp="6166"/>
                            </a14:imgEffect>
                            <a14:imgEffect>
                              <a14:brightnessContrast contrast="-25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7407" t="19584" r="29970" b="21726"/>
                  <a:stretch/>
                </p:blipFill>
                <p:spPr bwMode="auto">
                  <a:xfrm>
                    <a:off x="2080516" y="4254062"/>
                    <a:ext cx="516673" cy="118167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61" name="ZoneTexte 60">
                  <a:extLst>
                    <a:ext uri="{FF2B5EF4-FFF2-40B4-BE49-F238E27FC236}">
                      <a16:creationId xmlns:a16="http://schemas.microsoft.com/office/drawing/2014/main" id="{B74FCEF2-63D2-7A0F-6F63-712847D22748}"/>
                    </a:ext>
                  </a:extLst>
                </p:cNvPr>
                <p:cNvSpPr txBox="1"/>
                <p:nvPr/>
              </p:nvSpPr>
              <p:spPr>
                <a:xfrm>
                  <a:off x="4073475" y="5343481"/>
                  <a:ext cx="106829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00" b="1" dirty="0"/>
                    <a:t>Nouvel anévrisme</a:t>
                  </a:r>
                </a:p>
              </p:txBody>
            </p:sp>
            <p:sp>
              <p:nvSpPr>
                <p:cNvPr id="73" name="Ellipse 72">
                  <a:extLst>
                    <a:ext uri="{FF2B5EF4-FFF2-40B4-BE49-F238E27FC236}">
                      <a16:creationId xmlns:a16="http://schemas.microsoft.com/office/drawing/2014/main" id="{CCF44E1B-8293-8A4C-3FA2-91847A3F7084}"/>
                    </a:ext>
                  </a:extLst>
                </p:cNvPr>
                <p:cNvSpPr/>
                <p:nvPr/>
              </p:nvSpPr>
              <p:spPr>
                <a:xfrm>
                  <a:off x="4932040" y="5301208"/>
                  <a:ext cx="45719" cy="5052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01" name="Connecteur droit 100">
                  <a:extLst>
                    <a:ext uri="{FF2B5EF4-FFF2-40B4-BE49-F238E27FC236}">
                      <a16:creationId xmlns:a16="http://schemas.microsoft.com/office/drawing/2014/main" id="{63EBFE1F-0683-D959-91DB-689E4E15F3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583757" y="5334177"/>
                  <a:ext cx="365131" cy="141603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" name="Ellipse 62">
                <a:extLst>
                  <a:ext uri="{FF2B5EF4-FFF2-40B4-BE49-F238E27FC236}">
                    <a16:creationId xmlns:a16="http://schemas.microsoft.com/office/drawing/2014/main" id="{AA2D3831-0C93-FDFF-63CB-67156025CA05}"/>
                  </a:ext>
                </a:extLst>
              </p:cNvPr>
              <p:cNvSpPr/>
              <p:nvPr/>
            </p:nvSpPr>
            <p:spPr>
              <a:xfrm>
                <a:off x="1403648" y="6114782"/>
                <a:ext cx="45719" cy="50522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6A515C3-563D-86B0-194A-8E23086EA93F}"/>
                </a:ext>
              </a:extLst>
            </p:cNvPr>
            <p:cNvSpPr txBox="1"/>
            <p:nvPr/>
          </p:nvSpPr>
          <p:spPr>
            <a:xfrm>
              <a:off x="1759288" y="4768974"/>
              <a:ext cx="10339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/>
                <a:t>Faux anévrisme anastomotique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9C6B40CB-2489-EA33-27C1-430612848AB2}"/>
              </a:ext>
            </a:extLst>
          </p:cNvPr>
          <p:cNvSpPr txBox="1"/>
          <p:nvPr/>
        </p:nvSpPr>
        <p:spPr>
          <a:xfrm>
            <a:off x="4454428" y="5831284"/>
            <a:ext cx="882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/>
              <a:t>Evolution anévrismale </a:t>
            </a:r>
          </a:p>
        </p:txBody>
      </p:sp>
      <p:pic>
        <p:nvPicPr>
          <p:cNvPr id="112" name="Picture 2" descr="Types d'anévrisme : Aneurysme vrai (Sacculaire, : image vectorielle de  stock (libre de droits) 1559076611 | Shutterstock">
            <a:extLst>
              <a:ext uri="{FF2B5EF4-FFF2-40B4-BE49-F238E27FC236}">
                <a16:creationId xmlns:a16="http://schemas.microsoft.com/office/drawing/2014/main" id="{129A89C3-89FF-B146-B1DB-90A78A2C6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3385" b="66462" l="78167" r="97667">
                        <a14:foregroundMark x1="82333" y1="64615" x2="82333" y2="44000"/>
                        <a14:foregroundMark x1="82333" y1="44000" x2="79333" y2="61846"/>
                        <a14:foregroundMark x1="79333" y1="61846" x2="79500" y2="65231"/>
                        <a14:foregroundMark x1="83333" y1="25846" x2="78167" y2="41231"/>
                        <a14:foregroundMark x1="78167" y1="41231" x2="78333" y2="60615"/>
                        <a14:foregroundMark x1="78333" y1="60615" x2="84000" y2="66462"/>
                        <a14:foregroundMark x1="79667" y1="23385" x2="83500" y2="25538"/>
                        <a14:foregroundMark x1="89857" y1="56308" x2="89167" y2="50154"/>
                        <a14:foregroundMark x1="90088" y1="58374" x2="89857" y2="56308"/>
                        <a14:foregroundMark x1="90119" y1="56308" x2="89667" y2="50462"/>
                        <a14:foregroundMark x1="90231" y1="57762" x2="90119" y2="56308"/>
                        <a14:backgroundMark x1="84667" y1="51692" x2="90333" y2="61846"/>
                        <a14:backgroundMark x1="85833" y1="60923" x2="85833" y2="64308"/>
                        <a14:backgroundMark x1="87167" y1="64308" x2="90500" y2="61846"/>
                        <a14:backgroundMark x1="90758" y1="61161" x2="91000" y2="60923"/>
                        <a14:backgroundMark x1="88500" y1="63385" x2="90583" y2="61334"/>
                        <a14:backgroundMark x1="91333" y1="60615" x2="93000" y2="62154"/>
                        <a14:backgroundMark x1="93833" y1="62462" x2="95667" y2="60000"/>
                        <a14:backgroundMark x1="89333" y1="64923" x2="95167" y2="65231"/>
                        <a14:backgroundMark x1="91167" y1="59077" x2="97500" y2="60923"/>
                        <a14:backgroundMark x1="90833" y1="57538" x2="91167" y2="56308"/>
                        <a14:backgroundMark x1="90500" y1="56615" x2="92500" y2="53231"/>
                        <a14:backgroundMark x1="89833" y1="56308" x2="89833" y2="56308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010" t="21110" r="2" b="31014"/>
          <a:stretch/>
        </p:blipFill>
        <p:spPr bwMode="auto">
          <a:xfrm rot="8064823">
            <a:off x="4958178" y="5817150"/>
            <a:ext cx="632096" cy="73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" name="Ellipse 112">
            <a:extLst>
              <a:ext uri="{FF2B5EF4-FFF2-40B4-BE49-F238E27FC236}">
                <a16:creationId xmlns:a16="http://schemas.microsoft.com/office/drawing/2014/main" id="{C6805E85-7B50-9420-B3A0-D88224ED9905}"/>
              </a:ext>
            </a:extLst>
          </p:cNvPr>
          <p:cNvSpPr/>
          <p:nvPr/>
        </p:nvSpPr>
        <p:spPr>
          <a:xfrm>
            <a:off x="5362734" y="6027813"/>
            <a:ext cx="45719" cy="5052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4" name="Connecteur droit 113">
            <a:extLst>
              <a:ext uri="{FF2B5EF4-FFF2-40B4-BE49-F238E27FC236}">
                <a16:creationId xmlns:a16="http://schemas.microsoft.com/office/drawing/2014/main" id="{5AF5D04C-8E6A-E407-081A-AFFB6D153574}"/>
              </a:ext>
            </a:extLst>
          </p:cNvPr>
          <p:cNvCxnSpPr>
            <a:cxnSpLocks/>
          </p:cNvCxnSpPr>
          <p:nvPr/>
        </p:nvCxnSpPr>
        <p:spPr>
          <a:xfrm flipH="1" flipV="1">
            <a:off x="5159955" y="5975900"/>
            <a:ext cx="210486" cy="8022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6" name="ZoneTexte 115">
            <a:extLst>
              <a:ext uri="{FF2B5EF4-FFF2-40B4-BE49-F238E27FC236}">
                <a16:creationId xmlns:a16="http://schemas.microsoft.com/office/drawing/2014/main" id="{7ECEF68E-8DCE-88AA-ECFE-AE34E3239183}"/>
              </a:ext>
            </a:extLst>
          </p:cNvPr>
          <p:cNvSpPr txBox="1"/>
          <p:nvPr/>
        </p:nvSpPr>
        <p:spPr>
          <a:xfrm>
            <a:off x="6075220" y="4248241"/>
            <a:ext cx="156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ea typeface="Inter" pitchFamily="34" charset="-122"/>
              </a:rPr>
              <a:t>  </a:t>
            </a:r>
            <a:r>
              <a:rPr lang="fr-FR" sz="1200" dirty="0">
                <a:ea typeface="Inter" pitchFamily="34" charset="-122"/>
              </a:rPr>
              <a:t> c</a:t>
            </a:r>
            <a:r>
              <a:rPr lang="fr-FR" sz="1200" dirty="0"/>
              <a:t>hirurgien vasculaire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7DE5BBD-BBAA-4191-C18A-00FEA4D2E51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380" y="4291517"/>
            <a:ext cx="187592" cy="203224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D76D077E-FF5E-E9B9-FF54-C68DD72EE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 l="32878" t="30061" r="33464" b="4964"/>
          <a:stretch>
            <a:fillRect/>
          </a:stretch>
        </p:blipFill>
        <p:spPr bwMode="auto">
          <a:xfrm>
            <a:off x="3752839" y="944636"/>
            <a:ext cx="2883797" cy="445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54AF39B-F27F-F86A-D91B-9BFB4417A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/>
          <a:srcRect l="24219" t="39746" r="45065" b="17432"/>
          <a:stretch>
            <a:fillRect/>
          </a:stretch>
        </p:blipFill>
        <p:spPr bwMode="auto">
          <a:xfrm>
            <a:off x="348112" y="1660528"/>
            <a:ext cx="3348281" cy="3734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7420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EC9F5C6-6811-E936-4B96-88FF1D1FDD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28" r="9198"/>
          <a:stretch/>
        </p:blipFill>
        <p:spPr>
          <a:xfrm>
            <a:off x="4932040" y="2800480"/>
            <a:ext cx="3809067" cy="34996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E89284-29F1-04F0-B19D-54A77C1059D0}"/>
              </a:ext>
            </a:extLst>
          </p:cNvPr>
          <p:cNvSpPr txBox="1"/>
          <p:nvPr/>
        </p:nvSpPr>
        <p:spPr>
          <a:xfrm>
            <a:off x="471806" y="953813"/>
            <a:ext cx="5164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AAA + dl aigue = angioTDM en urgence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6F7ABD-F8E2-8A39-8ED2-F2C8044B3C8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3B5620F-5CED-43CD-336E-E49F92C6106A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7765C21F-DBBA-6553-0C3D-2D8CFEE7E4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D210D59-FF9D-1A1C-9AE1-30E1EDC906B9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C726903-71CE-AF65-15B3-9373FF16DBE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CA56EC0-AF1C-7AE4-D5DC-A30902171A9C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CF16BA-A119-6473-0369-C822D95FDFC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6325836-3439-17D0-E3BD-88D010377333}"/>
              </a:ext>
            </a:extLst>
          </p:cNvPr>
          <p:cNvGrpSpPr/>
          <p:nvPr/>
        </p:nvGrpSpPr>
        <p:grpSpPr>
          <a:xfrm>
            <a:off x="6650734" y="-16977"/>
            <a:ext cx="181920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5B6AC15-0069-E81D-8010-195753E0C115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EDFECDF-4093-9023-F366-273DBF429CB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AD435B7-1B03-91C8-F8B4-37DF0AAD5D8F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3CAAB3D-E9AB-C3E0-FACF-CCA4B7BB266E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83F675-F63C-6338-FFFA-C2621E0235FA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E1D55A-31CC-00B0-45CA-CACA1940A23A}"/>
              </a:ext>
            </a:extLst>
          </p:cNvPr>
          <p:cNvSpPr/>
          <p:nvPr/>
        </p:nvSpPr>
        <p:spPr>
          <a:xfrm>
            <a:off x="8484038" y="-10428"/>
            <a:ext cx="670004" cy="4150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Urgences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4EE6ADF-BA54-9120-FE1D-C5635083454F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BE4018F-5EA7-D474-E9B5-6630EF9D0356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BAC61F-E6BE-6C4D-DE37-4F0AC4AA76B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5618A6-5BB1-CB22-B2B4-3680110C6E1D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575DF8-2117-3F13-4B78-0F15BB9CA082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011E738B-4A7C-717B-34AB-23EE073B1DAA}"/>
              </a:ext>
            </a:extLst>
          </p:cNvPr>
          <p:cNvSpPr/>
          <p:nvPr/>
        </p:nvSpPr>
        <p:spPr>
          <a:xfrm>
            <a:off x="8964488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EC879EA-4637-4AEA-EA21-6AF3E40B573F}"/>
              </a:ext>
            </a:extLst>
          </p:cNvPr>
          <p:cNvSpPr txBox="1"/>
          <p:nvPr/>
        </p:nvSpPr>
        <p:spPr>
          <a:xfrm>
            <a:off x="801253" y="1903805"/>
            <a:ext cx="403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AAA rompu : mortalité 80%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0FCB99-749C-A708-28FC-494C41CA935B}"/>
              </a:ext>
            </a:extLst>
          </p:cNvPr>
          <p:cNvSpPr txBox="1"/>
          <p:nvPr/>
        </p:nvSpPr>
        <p:spPr>
          <a:xfrm>
            <a:off x="5826882" y="1955452"/>
            <a:ext cx="21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Urgence chirurgicale</a:t>
            </a:r>
          </a:p>
        </p:txBody>
      </p:sp>
      <p:pic>
        <p:nvPicPr>
          <p:cNvPr id="2" name="Graphique 1" descr="Flèche : droite contour">
            <a:extLst>
              <a:ext uri="{FF2B5EF4-FFF2-40B4-BE49-F238E27FC236}">
                <a16:creationId xmlns:a16="http://schemas.microsoft.com/office/drawing/2014/main" id="{D8788F5F-2134-CCE6-CB70-DFC8E3096D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058590" y="1844824"/>
            <a:ext cx="522654" cy="603733"/>
          </a:xfrm>
          <a:prstGeom prst="rect">
            <a:avLst/>
          </a:prstGeom>
        </p:spPr>
      </p:pic>
      <p:pic>
        <p:nvPicPr>
          <p:cNvPr id="22530" name="Picture 2" descr="Anévrisme de l'aorte abdominale – PinkyBone">
            <a:extLst>
              <a:ext uri="{FF2B5EF4-FFF2-40B4-BE49-F238E27FC236}">
                <a16:creationId xmlns:a16="http://schemas.microsoft.com/office/drawing/2014/main" id="{54D2217F-C5CC-C520-C8ED-0A1F8ABFC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9" t="25645" r="8000" b="1980"/>
          <a:stretch/>
        </p:blipFill>
        <p:spPr bwMode="auto">
          <a:xfrm>
            <a:off x="554306" y="2800480"/>
            <a:ext cx="4143033" cy="349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èche vers la gauche 3">
            <a:extLst>
              <a:ext uri="{FF2B5EF4-FFF2-40B4-BE49-F238E27FC236}">
                <a16:creationId xmlns:a16="http://schemas.microsoft.com/office/drawing/2014/main" id="{078489D9-09E4-85EC-4946-DFE0D74BD1D5}"/>
              </a:ext>
            </a:extLst>
          </p:cNvPr>
          <p:cNvSpPr/>
          <p:nvPr/>
        </p:nvSpPr>
        <p:spPr>
          <a:xfrm rot="18302201">
            <a:off x="3054095" y="4117712"/>
            <a:ext cx="432048" cy="20881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26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6F7ABD-F8E2-8A39-8ED2-F2C8044B3C8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3B5620F-5CED-43CD-336E-E49F92C6106A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7765C21F-DBBA-6553-0C3D-2D8CFEE7E4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D210D59-FF9D-1A1C-9AE1-30E1EDC906B9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C726903-71CE-AF65-15B3-9373FF16DBE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CA56EC0-AF1C-7AE4-D5DC-A30902171A9C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CF16BA-A119-6473-0369-C822D95FDFC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6325836-3439-17D0-E3BD-88D010377333}"/>
              </a:ext>
            </a:extLst>
          </p:cNvPr>
          <p:cNvGrpSpPr/>
          <p:nvPr/>
        </p:nvGrpSpPr>
        <p:grpSpPr>
          <a:xfrm>
            <a:off x="6650734" y="-16977"/>
            <a:ext cx="181920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5B6AC15-0069-E81D-8010-195753E0C115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EDFECDF-4093-9023-F366-273DBF429CB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AD435B7-1B03-91C8-F8B4-37DF0AAD5D8F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3CAAB3D-E9AB-C3E0-FACF-CCA4B7BB266E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83F675-F63C-6338-FFFA-C2621E0235FA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E1D55A-31CC-00B0-45CA-CACA1940A23A}"/>
              </a:ext>
            </a:extLst>
          </p:cNvPr>
          <p:cNvSpPr/>
          <p:nvPr/>
        </p:nvSpPr>
        <p:spPr>
          <a:xfrm>
            <a:off x="8484038" y="-10428"/>
            <a:ext cx="670004" cy="4150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Urgences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4EE6ADF-BA54-9120-FE1D-C5635083454F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BE4018F-5EA7-D474-E9B5-6630EF9D0356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BAC61F-E6BE-6C4D-DE37-4F0AC4AA76B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5618A6-5BB1-CB22-B2B4-3680110C6E1D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575DF8-2117-3F13-4B78-0F15BB9CA082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011E738B-4A7C-717B-34AB-23EE073B1DAA}"/>
              </a:ext>
            </a:extLst>
          </p:cNvPr>
          <p:cNvSpPr/>
          <p:nvPr/>
        </p:nvSpPr>
        <p:spPr>
          <a:xfrm>
            <a:off x="8964488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C293A1B-6B56-15F6-4C1C-4E7B6CB48C93}"/>
              </a:ext>
            </a:extLst>
          </p:cNvPr>
          <p:cNvSpPr txBox="1"/>
          <p:nvPr/>
        </p:nvSpPr>
        <p:spPr>
          <a:xfrm>
            <a:off x="819773" y="2762833"/>
            <a:ext cx="3777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AAA douloureux = pré fissuraire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69D0671-005D-F14A-9A44-77F93DC3EF75}"/>
              </a:ext>
            </a:extLst>
          </p:cNvPr>
          <p:cNvCxnSpPr>
            <a:cxnSpLocks/>
          </p:cNvCxnSpPr>
          <p:nvPr/>
        </p:nvCxnSpPr>
        <p:spPr>
          <a:xfrm>
            <a:off x="3930989" y="3645024"/>
            <a:ext cx="1285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F5963CA1-C824-A6EF-D332-EB1198754603}"/>
              </a:ext>
            </a:extLst>
          </p:cNvPr>
          <p:cNvSpPr txBox="1"/>
          <p:nvPr/>
        </p:nvSpPr>
        <p:spPr>
          <a:xfrm>
            <a:off x="471806" y="953813"/>
            <a:ext cx="5164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AAA + dl aigue = angioTDM en urgence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5" name="Graphique 4" descr="Flèche : droite contour">
            <a:extLst>
              <a:ext uri="{FF2B5EF4-FFF2-40B4-BE49-F238E27FC236}">
                <a16:creationId xmlns:a16="http://schemas.microsoft.com/office/drawing/2014/main" id="{4B8DE2E4-81E7-228C-85DF-8779547A6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134036" y="2744845"/>
            <a:ext cx="426774" cy="4929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B641EAD-7D7F-3D2E-0B81-BF16C72AB58E}"/>
              </a:ext>
            </a:extLst>
          </p:cNvPr>
          <p:cNvSpPr txBox="1"/>
          <p:nvPr/>
        </p:nvSpPr>
        <p:spPr>
          <a:xfrm>
            <a:off x="5847752" y="2806669"/>
            <a:ext cx="1712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Chirurgie rapide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5D4BC0-69A0-C4ED-8A3A-6D5FC513DBF4}"/>
              </a:ext>
            </a:extLst>
          </p:cNvPr>
          <p:cNvSpPr txBox="1"/>
          <p:nvPr/>
        </p:nvSpPr>
        <p:spPr>
          <a:xfrm>
            <a:off x="899592" y="4673773"/>
            <a:ext cx="62061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Fistule aorto digestive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52272D-DA3B-68B8-6EC1-F5830546CF38}"/>
              </a:ext>
            </a:extLst>
          </p:cNvPr>
          <p:cNvSpPr txBox="1"/>
          <p:nvPr/>
        </p:nvSpPr>
        <p:spPr>
          <a:xfrm>
            <a:off x="801253" y="1903805"/>
            <a:ext cx="403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AAA rompu : mortalité 80%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B39C32-A768-232C-1245-F3184C33733B}"/>
              </a:ext>
            </a:extLst>
          </p:cNvPr>
          <p:cNvSpPr txBox="1"/>
          <p:nvPr/>
        </p:nvSpPr>
        <p:spPr>
          <a:xfrm>
            <a:off x="5826882" y="1955452"/>
            <a:ext cx="21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Urgence chirurgicale</a:t>
            </a:r>
          </a:p>
        </p:txBody>
      </p:sp>
      <p:pic>
        <p:nvPicPr>
          <p:cNvPr id="17" name="Graphique 16" descr="Flèche : droite contour">
            <a:extLst>
              <a:ext uri="{FF2B5EF4-FFF2-40B4-BE49-F238E27FC236}">
                <a16:creationId xmlns:a16="http://schemas.microsoft.com/office/drawing/2014/main" id="{1ED8B584-0D1A-8DF1-4928-A772FC11E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058590" y="1844824"/>
            <a:ext cx="522654" cy="60373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3BDBCCE-9B05-BC89-DFCC-293EE67661A5}"/>
              </a:ext>
            </a:extLst>
          </p:cNvPr>
          <p:cNvSpPr txBox="1"/>
          <p:nvPr/>
        </p:nvSpPr>
        <p:spPr>
          <a:xfrm>
            <a:off x="471806" y="4005064"/>
            <a:ext cx="7682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ATCD chirurgie AAA + hémorragie digestive</a:t>
            </a:r>
            <a:endParaRPr lang="fr-F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218541-4B78-EF01-5CA1-3B5965E9F490}"/>
              </a:ext>
            </a:extLst>
          </p:cNvPr>
          <p:cNvSpPr txBox="1"/>
          <p:nvPr/>
        </p:nvSpPr>
        <p:spPr>
          <a:xfrm>
            <a:off x="5912282" y="4692753"/>
            <a:ext cx="21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Urgence chirurgicale</a:t>
            </a:r>
          </a:p>
        </p:txBody>
      </p:sp>
      <p:pic>
        <p:nvPicPr>
          <p:cNvPr id="9" name="Graphique 8" descr="Flèche : droite contour">
            <a:extLst>
              <a:ext uri="{FF2B5EF4-FFF2-40B4-BE49-F238E27FC236}">
                <a16:creationId xmlns:a16="http://schemas.microsoft.com/office/drawing/2014/main" id="{AF14C6BB-344D-849E-C93E-4E5E05E11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143990" y="4582125"/>
            <a:ext cx="522654" cy="603733"/>
          </a:xfrm>
          <a:prstGeom prst="rect">
            <a:avLst/>
          </a:prstGeom>
        </p:spPr>
      </p:pic>
      <p:pic>
        <p:nvPicPr>
          <p:cNvPr id="27650" name="Picture 2">
            <a:extLst>
              <a:ext uri="{FF2B5EF4-FFF2-40B4-BE49-F238E27FC236}">
                <a16:creationId xmlns:a16="http://schemas.microsoft.com/office/drawing/2014/main" id="{797F7107-2E2A-728F-572C-CE528AD571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7"/>
          <a:stretch/>
        </p:blipFill>
        <p:spPr bwMode="auto">
          <a:xfrm>
            <a:off x="3225388" y="1015077"/>
            <a:ext cx="3376479" cy="262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Impact de la reconstruction digestive des fistules aorto-duodénales">
            <a:extLst>
              <a:ext uri="{FF2B5EF4-FFF2-40B4-BE49-F238E27FC236}">
                <a16:creationId xmlns:a16="http://schemas.microsoft.com/office/drawing/2014/main" id="{5DB6296A-A1A6-635E-CBFF-E39772274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754" y="693571"/>
            <a:ext cx="2376734" cy="195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 descr="Une image contenant croquis, dessin, Dessin au trait, clipart&#10;&#10;Description générée automatiquement">
            <a:extLst>
              <a:ext uri="{FF2B5EF4-FFF2-40B4-BE49-F238E27FC236}">
                <a16:creationId xmlns:a16="http://schemas.microsoft.com/office/drawing/2014/main" id="{DC4A1FD6-58DD-4F27-7EE7-C85E717A81F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5"/>
          <a:stretch/>
        </p:blipFill>
        <p:spPr>
          <a:xfrm>
            <a:off x="7904" y="980728"/>
            <a:ext cx="2147797" cy="2632432"/>
          </a:xfrm>
          <a:prstGeom prst="rect">
            <a:avLst/>
          </a:prstGeom>
        </p:spPr>
      </p:pic>
      <p:pic>
        <p:nvPicPr>
          <p:cNvPr id="13" name="Picture 2" descr="Aorte abdominale sous rénale - Chirurgie cardiaque -">
            <a:extLst>
              <a:ext uri="{FF2B5EF4-FFF2-40B4-BE49-F238E27FC236}">
                <a16:creationId xmlns:a16="http://schemas.microsoft.com/office/drawing/2014/main" id="{2A212594-1250-6648-A679-5C6D96B89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00601" y="1664957"/>
            <a:ext cx="2627287" cy="1323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 descr="Une image contenant personne, Chair, blessure, intérieur&#10;&#10;Description générée automatiquement">
            <a:extLst>
              <a:ext uri="{FF2B5EF4-FFF2-40B4-BE49-F238E27FC236}">
                <a16:creationId xmlns:a16="http://schemas.microsoft.com/office/drawing/2014/main" id="{09FB9F95-731E-A3CD-5593-6DB91297DC4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30000"/>
                    </a14:imgEffect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86" t="22645" r="29906" b="26201"/>
          <a:stretch/>
        </p:blipFill>
        <p:spPr>
          <a:xfrm>
            <a:off x="6601867" y="2654985"/>
            <a:ext cx="2298833" cy="1825790"/>
          </a:xfrm>
          <a:prstGeom prst="rect">
            <a:avLst/>
          </a:prstGeom>
        </p:spPr>
      </p:pic>
      <p:sp>
        <p:nvSpPr>
          <p:cNvPr id="19" name="Flèche vers le haut 18">
            <a:extLst>
              <a:ext uri="{FF2B5EF4-FFF2-40B4-BE49-F238E27FC236}">
                <a16:creationId xmlns:a16="http://schemas.microsoft.com/office/drawing/2014/main" id="{86199C6B-A22B-87F7-C190-21DAC33CF4C9}"/>
              </a:ext>
            </a:extLst>
          </p:cNvPr>
          <p:cNvSpPr/>
          <p:nvPr/>
        </p:nvSpPr>
        <p:spPr>
          <a:xfrm rot="20040016">
            <a:off x="2110020" y="2665568"/>
            <a:ext cx="224291" cy="4052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vers le haut 19">
            <a:extLst>
              <a:ext uri="{FF2B5EF4-FFF2-40B4-BE49-F238E27FC236}">
                <a16:creationId xmlns:a16="http://schemas.microsoft.com/office/drawing/2014/main" id="{FF1A7EF7-3764-7FEE-8090-8FCC6C8B2203}"/>
              </a:ext>
            </a:extLst>
          </p:cNvPr>
          <p:cNvSpPr/>
          <p:nvPr/>
        </p:nvSpPr>
        <p:spPr>
          <a:xfrm rot="858941">
            <a:off x="946210" y="2082286"/>
            <a:ext cx="224291" cy="4052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6A45DF-53B2-1B4C-D418-AF210AE4F930}"/>
              </a:ext>
            </a:extLst>
          </p:cNvPr>
          <p:cNvSpPr txBox="1"/>
          <p:nvPr/>
        </p:nvSpPr>
        <p:spPr>
          <a:xfrm>
            <a:off x="670227" y="3635328"/>
            <a:ext cx="24673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1">
                    <a:lumMod val="50000"/>
                  </a:schemeClr>
                </a:solidFill>
              </a:rPr>
              <a:t>Contact étroit entre duodénum et aorte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34EE587-12CC-ABE7-242E-E3B0BFA81F07}"/>
              </a:ext>
            </a:extLst>
          </p:cNvPr>
          <p:cNvSpPr txBox="1"/>
          <p:nvPr/>
        </p:nvSpPr>
        <p:spPr>
          <a:xfrm>
            <a:off x="6804248" y="2375302"/>
            <a:ext cx="2114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1"/>
                </a:solidFill>
              </a:rPr>
              <a:t>Visualisation prothèse endoscopie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2B0E769-D106-DCD2-76F0-72677606352A}"/>
              </a:ext>
            </a:extLst>
          </p:cNvPr>
          <p:cNvSpPr txBox="1"/>
          <p:nvPr/>
        </p:nvSpPr>
        <p:spPr>
          <a:xfrm>
            <a:off x="6804248" y="4203677"/>
            <a:ext cx="21387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1"/>
                </a:solidFill>
              </a:rPr>
              <a:t>Couverture par coque anévrismale</a:t>
            </a:r>
          </a:p>
        </p:txBody>
      </p:sp>
    </p:spTree>
    <p:extLst>
      <p:ext uri="{BB962C8B-B14F-4D97-AF65-F5344CB8AC3E}">
        <p14:creationId xmlns:p14="http://schemas.microsoft.com/office/powerpoint/2010/main" val="229554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  <p:bldP spid="19" grpId="0" animBg="1"/>
      <p:bldP spid="20" grpId="0" animBg="1"/>
      <p:bldP spid="21" grpId="0"/>
      <p:bldP spid="22" grpId="0"/>
      <p:bldP spid="2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>
            <a:extLst>
              <a:ext uri="{FF2B5EF4-FFF2-40B4-BE49-F238E27FC236}">
                <a16:creationId xmlns:a16="http://schemas.microsoft.com/office/drawing/2014/main" id="{696F7ABD-F8E2-8A39-8ED2-F2C8044B3C88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3B5620F-5CED-43CD-336E-E49F92C6106A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Titre 1">
              <a:extLst>
                <a:ext uri="{FF2B5EF4-FFF2-40B4-BE49-F238E27FC236}">
                  <a16:creationId xmlns:a16="http://schemas.microsoft.com/office/drawing/2014/main" id="{7765C21F-DBBA-6553-0C3D-2D8CFEE7E48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D210D59-FF9D-1A1C-9AE1-30E1EDC906B9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C726903-71CE-AF65-15B3-9373FF16DBE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CA56EC0-AF1C-7AE4-D5DC-A30902171A9C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4CF16BA-A119-6473-0369-C822D95FDFC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56325836-3439-17D0-E3BD-88D010377333}"/>
              </a:ext>
            </a:extLst>
          </p:cNvPr>
          <p:cNvGrpSpPr/>
          <p:nvPr/>
        </p:nvGrpSpPr>
        <p:grpSpPr>
          <a:xfrm>
            <a:off x="6650734" y="-16977"/>
            <a:ext cx="1819206" cy="345129"/>
            <a:chOff x="5881792" y="260648"/>
            <a:chExt cx="1819206" cy="345129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35B6AC15-0069-E81D-8010-195753E0C115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EDFECDF-4093-9023-F366-273DBF429CB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AD435B7-1B03-91C8-F8B4-37DF0AAD5D8F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3CAAB3D-E9AB-C3E0-FACF-CCA4B7BB266E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83F675-F63C-6338-FFFA-C2621E0235FA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95E1D55A-31CC-00B0-45CA-CACA1940A23A}"/>
              </a:ext>
            </a:extLst>
          </p:cNvPr>
          <p:cNvSpPr/>
          <p:nvPr/>
        </p:nvSpPr>
        <p:spPr>
          <a:xfrm>
            <a:off x="8484038" y="-10428"/>
            <a:ext cx="670004" cy="4150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Urgences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4EE6ADF-BA54-9120-FE1D-C5635083454F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BE4018F-5EA7-D474-E9B5-6630EF9D0356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BAC61F-E6BE-6C4D-DE37-4F0AC4AA76B8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5618A6-5BB1-CB22-B2B4-3680110C6E1D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575DF8-2117-3F13-4B78-0F15BB9CA082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011E738B-4A7C-717B-34AB-23EE073B1DAA}"/>
              </a:ext>
            </a:extLst>
          </p:cNvPr>
          <p:cNvSpPr/>
          <p:nvPr/>
        </p:nvSpPr>
        <p:spPr>
          <a:xfrm>
            <a:off x="8964488" y="324189"/>
            <a:ext cx="144016" cy="152013"/>
          </a:xfrm>
          <a:prstGeom prst="ellipse">
            <a:avLst/>
          </a:prstGeom>
          <a:solidFill>
            <a:srgbClr val="84B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/>
              <a:t>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C293A1B-6B56-15F6-4C1C-4E7B6CB48C93}"/>
              </a:ext>
            </a:extLst>
          </p:cNvPr>
          <p:cNvSpPr txBox="1"/>
          <p:nvPr/>
        </p:nvSpPr>
        <p:spPr>
          <a:xfrm>
            <a:off x="819773" y="2762833"/>
            <a:ext cx="3777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AAA douloureux = pré fissuraire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69D0671-005D-F14A-9A44-77F93DC3EF75}"/>
              </a:ext>
            </a:extLst>
          </p:cNvPr>
          <p:cNvCxnSpPr>
            <a:cxnSpLocks/>
          </p:cNvCxnSpPr>
          <p:nvPr/>
        </p:nvCxnSpPr>
        <p:spPr>
          <a:xfrm>
            <a:off x="3930989" y="3645024"/>
            <a:ext cx="1285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F5963CA1-C824-A6EF-D332-EB1198754603}"/>
              </a:ext>
            </a:extLst>
          </p:cNvPr>
          <p:cNvSpPr txBox="1"/>
          <p:nvPr/>
        </p:nvSpPr>
        <p:spPr>
          <a:xfrm>
            <a:off x="471806" y="953813"/>
            <a:ext cx="5164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</a:rPr>
              <a:t>AAA + dl aigue = angioTDM en urgence</a:t>
            </a:r>
            <a:r>
              <a:rPr lang="fr-FR" sz="24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5" name="Graphique 4" descr="Flèche : droite contour">
            <a:extLst>
              <a:ext uri="{FF2B5EF4-FFF2-40B4-BE49-F238E27FC236}">
                <a16:creationId xmlns:a16="http://schemas.microsoft.com/office/drawing/2014/main" id="{4B8DE2E4-81E7-228C-85DF-8779547A6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134036" y="2744845"/>
            <a:ext cx="426774" cy="4929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B641EAD-7D7F-3D2E-0B81-BF16C72AB58E}"/>
              </a:ext>
            </a:extLst>
          </p:cNvPr>
          <p:cNvSpPr txBox="1"/>
          <p:nvPr/>
        </p:nvSpPr>
        <p:spPr>
          <a:xfrm>
            <a:off x="5847752" y="2806669"/>
            <a:ext cx="1712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Chirurgie rapide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5D4BC0-69A0-C4ED-8A3A-6D5FC513DBF4}"/>
              </a:ext>
            </a:extLst>
          </p:cNvPr>
          <p:cNvSpPr txBox="1"/>
          <p:nvPr/>
        </p:nvSpPr>
        <p:spPr>
          <a:xfrm>
            <a:off x="899592" y="3952696"/>
            <a:ext cx="62061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Fistule aorto digestive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52272D-DA3B-68B8-6EC1-F5830546CF38}"/>
              </a:ext>
            </a:extLst>
          </p:cNvPr>
          <p:cNvSpPr txBox="1"/>
          <p:nvPr/>
        </p:nvSpPr>
        <p:spPr>
          <a:xfrm>
            <a:off x="801253" y="1903805"/>
            <a:ext cx="4037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/>
              <a:t>AAA rompu : mortalité 80%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B39C32-A768-232C-1245-F3184C33733B}"/>
              </a:ext>
            </a:extLst>
          </p:cNvPr>
          <p:cNvSpPr txBox="1"/>
          <p:nvPr/>
        </p:nvSpPr>
        <p:spPr>
          <a:xfrm>
            <a:off x="5826882" y="1955452"/>
            <a:ext cx="21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Urgence chirurgicale</a:t>
            </a:r>
          </a:p>
        </p:txBody>
      </p:sp>
      <p:pic>
        <p:nvPicPr>
          <p:cNvPr id="17" name="Graphique 16" descr="Flèche : droite contour">
            <a:extLst>
              <a:ext uri="{FF2B5EF4-FFF2-40B4-BE49-F238E27FC236}">
                <a16:creationId xmlns:a16="http://schemas.microsoft.com/office/drawing/2014/main" id="{1ED8B584-0D1A-8DF1-4928-A772FC11E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058590" y="1844824"/>
            <a:ext cx="522654" cy="6037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4218541-4B78-EF01-5CA1-3B5965E9F490}"/>
              </a:ext>
            </a:extLst>
          </p:cNvPr>
          <p:cNvSpPr txBox="1"/>
          <p:nvPr/>
        </p:nvSpPr>
        <p:spPr>
          <a:xfrm>
            <a:off x="5912282" y="3971676"/>
            <a:ext cx="2129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</a:rPr>
              <a:t>Urgence chirurgicale</a:t>
            </a:r>
          </a:p>
        </p:txBody>
      </p:sp>
      <p:pic>
        <p:nvPicPr>
          <p:cNvPr id="9" name="Graphique 8" descr="Flèche : droite contour">
            <a:extLst>
              <a:ext uri="{FF2B5EF4-FFF2-40B4-BE49-F238E27FC236}">
                <a16:creationId xmlns:a16="http://schemas.microsoft.com/office/drawing/2014/main" id="{AF14C6BB-344D-849E-C93E-4E5E05E11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143990" y="3861048"/>
            <a:ext cx="522654" cy="603733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34EE587-12CC-ABE7-242E-E3B0BFA81F07}"/>
              </a:ext>
            </a:extLst>
          </p:cNvPr>
          <p:cNvSpPr txBox="1"/>
          <p:nvPr/>
        </p:nvSpPr>
        <p:spPr>
          <a:xfrm>
            <a:off x="6804248" y="2375302"/>
            <a:ext cx="2114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1"/>
                </a:solidFill>
              </a:rPr>
              <a:t>Visualisation prothèse endoscopie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2B0E769-D106-DCD2-76F0-72677606352A}"/>
              </a:ext>
            </a:extLst>
          </p:cNvPr>
          <p:cNvSpPr txBox="1"/>
          <p:nvPr/>
        </p:nvSpPr>
        <p:spPr>
          <a:xfrm>
            <a:off x="6804248" y="4203677"/>
            <a:ext cx="21387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>
                <a:solidFill>
                  <a:schemeClr val="bg1"/>
                </a:solidFill>
              </a:rPr>
              <a:t>Couverture par coque anévrismale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7C9EA2-2F0F-7B10-4EE3-E329B7464441}"/>
              </a:ext>
            </a:extLst>
          </p:cNvPr>
          <p:cNvSpPr txBox="1"/>
          <p:nvPr/>
        </p:nvSpPr>
        <p:spPr>
          <a:xfrm>
            <a:off x="914805" y="4996897"/>
            <a:ext cx="6206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Fistule aorto cave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F84859F-17BD-EDD5-8AFA-0DAFBB2A27A8}"/>
              </a:ext>
            </a:extLst>
          </p:cNvPr>
          <p:cNvSpPr txBox="1"/>
          <p:nvPr/>
        </p:nvSpPr>
        <p:spPr>
          <a:xfrm>
            <a:off x="914805" y="5449525"/>
            <a:ext cx="6206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Ischémie aigue de membre (thrombose ou emboles)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8F481D6-CF08-6F08-F29E-C2DA0EF55A42}"/>
              </a:ext>
            </a:extLst>
          </p:cNvPr>
          <p:cNvSpPr txBox="1"/>
          <p:nvPr/>
        </p:nvSpPr>
        <p:spPr>
          <a:xfrm>
            <a:off x="914805" y="5868625"/>
            <a:ext cx="62061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Compression organe voisinage (ilio cave, uretère, duodénum)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2B7C28B-D3CA-6DA2-2F67-68D42BB4A51A}"/>
              </a:ext>
            </a:extLst>
          </p:cNvPr>
          <p:cNvCxnSpPr>
            <a:cxnSpLocks/>
          </p:cNvCxnSpPr>
          <p:nvPr/>
        </p:nvCxnSpPr>
        <p:spPr>
          <a:xfrm>
            <a:off x="3921557" y="4725144"/>
            <a:ext cx="128509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080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711625BB-C63E-6A92-06B7-8F475C25289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030407-204E-C2F1-7AE4-D3672A45248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489A6E8E-6470-B2B5-A7FE-5BA3070464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556C9F5-89EF-383A-7B41-2656910A3D5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75708-353C-02EE-01D6-38A9576D3D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91BB18-60FE-9313-5CB8-63B8502B67E4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E06D6-86CB-A10B-99A9-1F78B57FEF9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3E41B7-CC15-3BF3-154B-E05E4CA934F4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6F644-0AE4-EE95-E36F-958C95BB5CF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4CC4C2-553F-B195-1207-59D120260737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C059B0-37DB-9998-332A-23B30AB433E0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483914-4D8E-790D-62FC-F7806D44E4C6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1E1502F-C5B9-8548-1A7E-4EE4CA054B4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D2FFD34-A209-B2BC-B756-E82A9912EB1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5C85101-3800-E588-5D10-577B2B85C28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930F7D3-C18F-34BE-37C0-A5186076D72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A3D22-E49D-D2C5-C0E5-09F09B777703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69075A1-363F-8846-EB49-380F68520FA4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97C2F8-E7AC-2DFB-C792-ACCC116464AA}"/>
              </a:ext>
            </a:extLst>
          </p:cNvPr>
          <p:cNvSpPr txBox="1"/>
          <p:nvPr/>
        </p:nvSpPr>
        <p:spPr>
          <a:xfrm>
            <a:off x="7272158" y="5445930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C. De Gaulle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(1890-1970)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D205598-7163-FDE8-66B5-AC4E89177B02}"/>
              </a:ext>
            </a:extLst>
          </p:cNvPr>
          <p:cNvSpPr txBox="1"/>
          <p:nvPr/>
        </p:nvSpPr>
        <p:spPr>
          <a:xfrm>
            <a:off x="5610595" y="5557030"/>
            <a:ext cx="73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A. Einstein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(1879-1955)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FB219-9B49-CDD5-9AD3-5A30460863CE}"/>
              </a:ext>
            </a:extLst>
          </p:cNvPr>
          <p:cNvSpPr/>
          <p:nvPr/>
        </p:nvSpPr>
        <p:spPr>
          <a:xfrm>
            <a:off x="815348" y="-12472"/>
            <a:ext cx="761014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 clinique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8DB1BA-F5CA-AD4F-BBB5-4846B41ED4E3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14" name="Rounded Rectangle 65">
            <a:extLst>
              <a:ext uri="{FF2B5EF4-FFF2-40B4-BE49-F238E27FC236}">
                <a16:creationId xmlns:a16="http://schemas.microsoft.com/office/drawing/2014/main" id="{80783D7D-3D7F-BA62-3F76-D78A1B2B3598}"/>
              </a:ext>
            </a:extLst>
          </p:cNvPr>
          <p:cNvSpPr/>
          <p:nvPr/>
        </p:nvSpPr>
        <p:spPr>
          <a:xfrm>
            <a:off x="457200" y="1222576"/>
            <a:ext cx="8229600" cy="1848657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66">
            <a:extLst>
              <a:ext uri="{FF2B5EF4-FFF2-40B4-BE49-F238E27FC236}">
                <a16:creationId xmlns:a16="http://schemas.microsoft.com/office/drawing/2014/main" id="{A75F56B6-6371-2635-DD6E-9CDDB4CB1E98}"/>
              </a:ext>
            </a:extLst>
          </p:cNvPr>
          <p:cNvSpPr txBox="1"/>
          <p:nvPr/>
        </p:nvSpPr>
        <p:spPr>
          <a:xfrm>
            <a:off x="629736" y="1358924"/>
            <a:ext cx="8046720" cy="6299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L., 71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adressé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par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34542B62-5768-1A93-76B9-13D0D49D37BA}"/>
              </a:ext>
            </a:extLst>
          </p:cNvPr>
          <p:cNvSpPr txBox="1"/>
          <p:nvPr/>
        </p:nvSpPr>
        <p:spPr>
          <a:xfrm>
            <a:off x="782952" y="1772816"/>
            <a:ext cx="7749488" cy="116852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Échographie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pour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lithiase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biliaire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sous-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rénale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 52 mm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d’amont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 20 mm</a:t>
            </a: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lang="fr-FR" sz="1600" b="0" dirty="0">
                <a:solidFill>
                  <a:srgbClr val="404040"/>
                </a:solidFill>
                <a:latin typeface="Calibri"/>
              </a:rPr>
              <a:t>Interrogatoire :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masse para-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ombilicale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battante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droit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très ample</a:t>
            </a:r>
          </a:p>
        </p:txBody>
      </p:sp>
      <p:sp>
        <p:nvSpPr>
          <p:cNvPr id="17" name="Rounded Rectangle 68">
            <a:extLst>
              <a:ext uri="{FF2B5EF4-FFF2-40B4-BE49-F238E27FC236}">
                <a16:creationId xmlns:a16="http://schemas.microsoft.com/office/drawing/2014/main" id="{6A00CB06-7249-DE09-84BD-54E43FB5926B}"/>
              </a:ext>
            </a:extLst>
          </p:cNvPr>
          <p:cNvSpPr/>
          <p:nvPr/>
        </p:nvSpPr>
        <p:spPr>
          <a:xfrm>
            <a:off x="457200" y="3151251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Oval 69">
            <a:extLst>
              <a:ext uri="{FF2B5EF4-FFF2-40B4-BE49-F238E27FC236}">
                <a16:creationId xmlns:a16="http://schemas.microsoft.com/office/drawing/2014/main" id="{998E7AB4-87E4-27F1-C563-3185DCD8B8DD}"/>
              </a:ext>
            </a:extLst>
          </p:cNvPr>
          <p:cNvSpPr/>
          <p:nvPr/>
        </p:nvSpPr>
        <p:spPr>
          <a:xfrm>
            <a:off x="594360" y="3270128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70">
            <a:extLst>
              <a:ext uri="{FF2B5EF4-FFF2-40B4-BE49-F238E27FC236}">
                <a16:creationId xmlns:a16="http://schemas.microsoft.com/office/drawing/2014/main" id="{95752EF4-B131-625E-7E02-1D6A34FA259B}"/>
              </a:ext>
            </a:extLst>
          </p:cNvPr>
          <p:cNvSpPr txBox="1"/>
          <p:nvPr/>
        </p:nvSpPr>
        <p:spPr>
          <a:xfrm>
            <a:off x="1188720" y="3068960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? Que recherchez-vous à l’examen ?</a:t>
            </a:r>
          </a:p>
        </p:txBody>
      </p:sp>
      <p:sp>
        <p:nvSpPr>
          <p:cNvPr id="20" name="Rounded Rectangle 71">
            <a:extLst>
              <a:ext uri="{FF2B5EF4-FFF2-40B4-BE49-F238E27FC236}">
                <a16:creationId xmlns:a16="http://schemas.microsoft.com/office/drawing/2014/main" id="{20739C55-B0CB-86D7-CB75-DBCE5C49D26A}"/>
              </a:ext>
            </a:extLst>
          </p:cNvPr>
          <p:cNvSpPr/>
          <p:nvPr/>
        </p:nvSpPr>
        <p:spPr>
          <a:xfrm>
            <a:off x="476632" y="4007377"/>
            <a:ext cx="4023360" cy="67779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72">
            <a:extLst>
              <a:ext uri="{FF2B5EF4-FFF2-40B4-BE49-F238E27FC236}">
                <a16:creationId xmlns:a16="http://schemas.microsoft.com/office/drawing/2014/main" id="{29BFABC0-1EBA-B533-4C0E-8A89EF3ADAE9}"/>
              </a:ext>
            </a:extLst>
          </p:cNvPr>
          <p:cNvSpPr/>
          <p:nvPr/>
        </p:nvSpPr>
        <p:spPr>
          <a:xfrm>
            <a:off x="613792" y="4134224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E4E3F2F0-D407-45EA-3EAB-961BA50B4FBB}"/>
              </a:ext>
            </a:extLst>
          </p:cNvPr>
          <p:cNvSpPr txBox="1"/>
          <p:nvPr/>
        </p:nvSpPr>
        <p:spPr>
          <a:xfrm>
            <a:off x="1208151" y="3933056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complémentaire ?</a:t>
            </a:r>
          </a:p>
        </p:txBody>
      </p:sp>
      <p:sp>
        <p:nvSpPr>
          <p:cNvPr id="23" name="Rounded Rectangle 74">
            <a:extLst>
              <a:ext uri="{FF2B5EF4-FFF2-40B4-BE49-F238E27FC236}">
                <a16:creationId xmlns:a16="http://schemas.microsoft.com/office/drawing/2014/main" id="{D632236A-ADC8-8439-6B41-69AFAAE3CD6A}"/>
              </a:ext>
            </a:extLst>
          </p:cNvPr>
          <p:cNvSpPr/>
          <p:nvPr/>
        </p:nvSpPr>
        <p:spPr>
          <a:xfrm>
            <a:off x="476632" y="4770864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75">
            <a:extLst>
              <a:ext uri="{FF2B5EF4-FFF2-40B4-BE49-F238E27FC236}">
                <a16:creationId xmlns:a16="http://schemas.microsoft.com/office/drawing/2014/main" id="{D387810D-9BBB-73D7-A4EB-1DA5166AA1C9}"/>
              </a:ext>
            </a:extLst>
          </p:cNvPr>
          <p:cNvSpPr/>
          <p:nvPr/>
        </p:nvSpPr>
        <p:spPr>
          <a:xfrm>
            <a:off x="613792" y="4926312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76">
            <a:extLst>
              <a:ext uri="{FF2B5EF4-FFF2-40B4-BE49-F238E27FC236}">
                <a16:creationId xmlns:a16="http://schemas.microsoft.com/office/drawing/2014/main" id="{6F7361CC-1842-4BA4-5DE1-441434D378B6}"/>
              </a:ext>
            </a:extLst>
          </p:cNvPr>
          <p:cNvSpPr txBox="1"/>
          <p:nvPr/>
        </p:nvSpPr>
        <p:spPr>
          <a:xfrm>
            <a:off x="1208152" y="4725144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  <p:sp>
        <p:nvSpPr>
          <p:cNvPr id="29" name="Rounded Rectangle 77">
            <a:extLst>
              <a:ext uri="{FF2B5EF4-FFF2-40B4-BE49-F238E27FC236}">
                <a16:creationId xmlns:a16="http://schemas.microsoft.com/office/drawing/2014/main" id="{D791A6CE-F594-B94D-0ABF-ED32DB2B888C}"/>
              </a:ext>
            </a:extLst>
          </p:cNvPr>
          <p:cNvSpPr/>
          <p:nvPr/>
        </p:nvSpPr>
        <p:spPr>
          <a:xfrm>
            <a:off x="476632" y="558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Oval 78">
            <a:extLst>
              <a:ext uri="{FF2B5EF4-FFF2-40B4-BE49-F238E27FC236}">
                <a16:creationId xmlns:a16="http://schemas.microsoft.com/office/drawing/2014/main" id="{F1356C24-AA3A-32D9-846D-01FB4C3546CF}"/>
              </a:ext>
            </a:extLst>
          </p:cNvPr>
          <p:cNvSpPr/>
          <p:nvPr/>
        </p:nvSpPr>
        <p:spPr>
          <a:xfrm>
            <a:off x="613792" y="5836127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79">
            <a:extLst>
              <a:ext uri="{FF2B5EF4-FFF2-40B4-BE49-F238E27FC236}">
                <a16:creationId xmlns:a16="http://schemas.microsoft.com/office/drawing/2014/main" id="{C62AD41F-EF8A-4306-3165-0C8C95C191EF}"/>
              </a:ext>
            </a:extLst>
          </p:cNvPr>
          <p:cNvSpPr txBox="1"/>
          <p:nvPr/>
        </p:nvSpPr>
        <p:spPr>
          <a:xfrm>
            <a:off x="1208151" y="5634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3 mois plus tard : </a:t>
            </a:r>
            <a:r>
              <a:rPr sz="1400" b="1">
                <a:solidFill>
                  <a:srgbClr val="404040"/>
                </a:solidFill>
                <a:latin typeface="Calibri"/>
              </a:rPr>
              <a:t>douleur lombaire brutale</a:t>
            </a:r>
            <a:r>
              <a:rPr sz="1400" b="0">
                <a:solidFill>
                  <a:srgbClr val="404040"/>
                </a:solidFill>
                <a:latin typeface="Calibri"/>
              </a:rPr>
              <a:t>, PA 80/50 mmHg. Que suspectez-vous, que faites-vous ?</a:t>
            </a:r>
          </a:p>
        </p:txBody>
      </p:sp>
      <p:sp>
        <p:nvSpPr>
          <p:cNvPr id="56" name="TextBox 65">
            <a:extLst>
              <a:ext uri="{FF2B5EF4-FFF2-40B4-BE49-F238E27FC236}">
                <a16:creationId xmlns:a16="http://schemas.microsoft.com/office/drawing/2014/main" id="{30A37693-4972-3A5D-2009-6A7BC7A4F773}"/>
              </a:ext>
            </a:extLst>
          </p:cNvPr>
          <p:cNvSpPr txBox="1"/>
          <p:nvPr/>
        </p:nvSpPr>
        <p:spPr>
          <a:xfrm>
            <a:off x="456355" y="713264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</a:rPr>
              <a:t>Retour au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cas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clinique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57" name="Rounded Rectangle 66">
            <a:extLst>
              <a:ext uri="{FF2B5EF4-FFF2-40B4-BE49-F238E27FC236}">
                <a16:creationId xmlns:a16="http://schemas.microsoft.com/office/drawing/2014/main" id="{788A0F2C-C46F-BC1D-31A8-5A1C45A0291B}"/>
              </a:ext>
            </a:extLst>
          </p:cNvPr>
          <p:cNvSpPr/>
          <p:nvPr/>
        </p:nvSpPr>
        <p:spPr>
          <a:xfrm>
            <a:off x="4683186" y="3577136"/>
            <a:ext cx="4023360" cy="256032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8" name="Oval 67">
            <a:extLst>
              <a:ext uri="{FF2B5EF4-FFF2-40B4-BE49-F238E27FC236}">
                <a16:creationId xmlns:a16="http://schemas.microsoft.com/office/drawing/2014/main" id="{1667FFFC-11F0-4822-3EBF-69CBC4D087B7}"/>
              </a:ext>
            </a:extLst>
          </p:cNvPr>
          <p:cNvSpPr/>
          <p:nvPr/>
        </p:nvSpPr>
        <p:spPr>
          <a:xfrm>
            <a:off x="4820346" y="3714295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9" name="TextBox 68">
            <a:extLst>
              <a:ext uri="{FF2B5EF4-FFF2-40B4-BE49-F238E27FC236}">
                <a16:creationId xmlns:a16="http://schemas.microsoft.com/office/drawing/2014/main" id="{C8E78343-CDB9-FD2C-74B1-43736FE7304E}"/>
              </a:ext>
            </a:extLst>
          </p:cNvPr>
          <p:cNvSpPr txBox="1"/>
          <p:nvPr/>
        </p:nvSpPr>
        <p:spPr>
          <a:xfrm>
            <a:off x="5344938" y="3778777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1F497D"/>
                </a:solidFill>
                <a:latin typeface="Calibri"/>
              </a:rPr>
              <a:t>Diagnostic</a:t>
            </a:r>
          </a:p>
        </p:txBody>
      </p:sp>
      <p:sp>
        <p:nvSpPr>
          <p:cNvPr id="60" name="TextBox 69">
            <a:extLst>
              <a:ext uri="{FF2B5EF4-FFF2-40B4-BE49-F238E27FC236}">
                <a16:creationId xmlns:a16="http://schemas.microsoft.com/office/drawing/2014/main" id="{A7C8A168-0E05-816E-DD3D-496893DC1DB2}"/>
              </a:ext>
            </a:extLst>
          </p:cNvPr>
          <p:cNvSpPr txBox="1"/>
          <p:nvPr/>
        </p:nvSpPr>
        <p:spPr>
          <a:xfrm>
            <a:off x="4855409" y="4226757"/>
            <a:ext cx="3749039" cy="1722523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404040"/>
                </a:solidFill>
                <a:latin typeface="Calibri"/>
              </a:rPr>
              <a:t>AAA sous-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rénal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de 52 mm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(&gt; 1,5 ×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l’amont</a:t>
            </a:r>
            <a:r>
              <a:rPr lang="fr-FR" sz="1500" dirty="0">
                <a:solidFill>
                  <a:srgbClr val="404040"/>
                </a:solidFill>
                <a:latin typeface="Calibri"/>
              </a:rPr>
              <a:t>)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100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Terrain : homme,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âge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tabac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ATCD familial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8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Examen : masse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battante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et expansive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;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ample →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anévrisme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8C7B74-3A66-D8B3-AB54-59833E6DFFF9}"/>
              </a:ext>
            </a:extLst>
          </p:cNvPr>
          <p:cNvSpPr/>
          <p:nvPr/>
        </p:nvSpPr>
        <p:spPr>
          <a:xfrm>
            <a:off x="394387" y="3967355"/>
            <a:ext cx="4249624" cy="2520370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938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711625BB-C63E-6A92-06B7-8F475C25289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030407-204E-C2F1-7AE4-D3672A45248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489A6E8E-6470-B2B5-A7FE-5BA3070464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556C9F5-89EF-383A-7B41-2656910A3D5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75708-353C-02EE-01D6-38A9576D3D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91BB18-60FE-9313-5CB8-63B8502B67E4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E06D6-86CB-A10B-99A9-1F78B57FEF9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3E41B7-CC15-3BF3-154B-E05E4CA934F4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6F644-0AE4-EE95-E36F-958C95BB5CF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4CC4C2-553F-B195-1207-59D120260737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C059B0-37DB-9998-332A-23B30AB433E0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483914-4D8E-790D-62FC-F7806D44E4C6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1E1502F-C5B9-8548-1A7E-4EE4CA054B4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D2FFD34-A209-B2BC-B756-E82A9912EB1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5C85101-3800-E588-5D10-577B2B85C28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930F7D3-C18F-34BE-37C0-A5186076D72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A3D22-E49D-D2C5-C0E5-09F09B777703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69075A1-363F-8846-EB49-380F68520FA4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FB219-9B49-CDD5-9AD3-5A30460863CE}"/>
              </a:ext>
            </a:extLst>
          </p:cNvPr>
          <p:cNvSpPr/>
          <p:nvPr/>
        </p:nvSpPr>
        <p:spPr>
          <a:xfrm>
            <a:off x="815348" y="-12472"/>
            <a:ext cx="761014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 clinique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8DB1BA-F5CA-AD4F-BBB5-4846B41ED4E3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14" name="Rounded Rectangle 65">
            <a:extLst>
              <a:ext uri="{FF2B5EF4-FFF2-40B4-BE49-F238E27FC236}">
                <a16:creationId xmlns:a16="http://schemas.microsoft.com/office/drawing/2014/main" id="{80783D7D-3D7F-BA62-3F76-D78A1B2B3598}"/>
              </a:ext>
            </a:extLst>
          </p:cNvPr>
          <p:cNvSpPr/>
          <p:nvPr/>
        </p:nvSpPr>
        <p:spPr>
          <a:xfrm>
            <a:off x="457200" y="1222576"/>
            <a:ext cx="8229600" cy="1848657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66">
            <a:extLst>
              <a:ext uri="{FF2B5EF4-FFF2-40B4-BE49-F238E27FC236}">
                <a16:creationId xmlns:a16="http://schemas.microsoft.com/office/drawing/2014/main" id="{A75F56B6-6371-2635-DD6E-9CDDB4CB1E98}"/>
              </a:ext>
            </a:extLst>
          </p:cNvPr>
          <p:cNvSpPr txBox="1"/>
          <p:nvPr/>
        </p:nvSpPr>
        <p:spPr>
          <a:xfrm>
            <a:off x="629736" y="1358924"/>
            <a:ext cx="8046720" cy="6299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L., 71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adressé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par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34542B62-5768-1A93-76B9-13D0D49D37BA}"/>
              </a:ext>
            </a:extLst>
          </p:cNvPr>
          <p:cNvSpPr txBox="1"/>
          <p:nvPr/>
        </p:nvSpPr>
        <p:spPr>
          <a:xfrm>
            <a:off x="782952" y="1772816"/>
            <a:ext cx="7749488" cy="116852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Échographie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pour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lithiase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biliaire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sous-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rénale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 52 mm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d’amont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 20 mm</a:t>
            </a: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lang="fr-FR" sz="1600" b="0" dirty="0">
                <a:solidFill>
                  <a:srgbClr val="404040"/>
                </a:solidFill>
                <a:latin typeface="Calibri"/>
              </a:rPr>
              <a:t>Interrogatoire :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masse para-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ombilicale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battante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droit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très ample</a:t>
            </a:r>
          </a:p>
        </p:txBody>
      </p:sp>
      <p:sp>
        <p:nvSpPr>
          <p:cNvPr id="17" name="Rounded Rectangle 68">
            <a:extLst>
              <a:ext uri="{FF2B5EF4-FFF2-40B4-BE49-F238E27FC236}">
                <a16:creationId xmlns:a16="http://schemas.microsoft.com/office/drawing/2014/main" id="{6A00CB06-7249-DE09-84BD-54E43FB5926B}"/>
              </a:ext>
            </a:extLst>
          </p:cNvPr>
          <p:cNvSpPr/>
          <p:nvPr/>
        </p:nvSpPr>
        <p:spPr>
          <a:xfrm>
            <a:off x="457200" y="3151251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Oval 69">
            <a:extLst>
              <a:ext uri="{FF2B5EF4-FFF2-40B4-BE49-F238E27FC236}">
                <a16:creationId xmlns:a16="http://schemas.microsoft.com/office/drawing/2014/main" id="{998E7AB4-87E4-27F1-C563-3185DCD8B8DD}"/>
              </a:ext>
            </a:extLst>
          </p:cNvPr>
          <p:cNvSpPr/>
          <p:nvPr/>
        </p:nvSpPr>
        <p:spPr>
          <a:xfrm>
            <a:off x="594360" y="3270128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70">
            <a:extLst>
              <a:ext uri="{FF2B5EF4-FFF2-40B4-BE49-F238E27FC236}">
                <a16:creationId xmlns:a16="http://schemas.microsoft.com/office/drawing/2014/main" id="{95752EF4-B131-625E-7E02-1D6A34FA259B}"/>
              </a:ext>
            </a:extLst>
          </p:cNvPr>
          <p:cNvSpPr txBox="1"/>
          <p:nvPr/>
        </p:nvSpPr>
        <p:spPr>
          <a:xfrm>
            <a:off x="1188720" y="3068960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? Que recherchez-vous à l’examen ?</a:t>
            </a:r>
          </a:p>
        </p:txBody>
      </p:sp>
      <p:sp>
        <p:nvSpPr>
          <p:cNvPr id="20" name="Rounded Rectangle 71">
            <a:extLst>
              <a:ext uri="{FF2B5EF4-FFF2-40B4-BE49-F238E27FC236}">
                <a16:creationId xmlns:a16="http://schemas.microsoft.com/office/drawing/2014/main" id="{20739C55-B0CB-86D7-CB75-DBCE5C49D26A}"/>
              </a:ext>
            </a:extLst>
          </p:cNvPr>
          <p:cNvSpPr/>
          <p:nvPr/>
        </p:nvSpPr>
        <p:spPr>
          <a:xfrm>
            <a:off x="476632" y="4007377"/>
            <a:ext cx="4023360" cy="67779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72">
            <a:extLst>
              <a:ext uri="{FF2B5EF4-FFF2-40B4-BE49-F238E27FC236}">
                <a16:creationId xmlns:a16="http://schemas.microsoft.com/office/drawing/2014/main" id="{29BFABC0-1EBA-B533-4C0E-8A89EF3ADAE9}"/>
              </a:ext>
            </a:extLst>
          </p:cNvPr>
          <p:cNvSpPr/>
          <p:nvPr/>
        </p:nvSpPr>
        <p:spPr>
          <a:xfrm>
            <a:off x="613792" y="4134224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E4E3F2F0-D407-45EA-3EAB-961BA50B4FBB}"/>
              </a:ext>
            </a:extLst>
          </p:cNvPr>
          <p:cNvSpPr txBox="1"/>
          <p:nvPr/>
        </p:nvSpPr>
        <p:spPr>
          <a:xfrm>
            <a:off x="1208151" y="3933056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complémentaire ?</a:t>
            </a:r>
          </a:p>
        </p:txBody>
      </p:sp>
      <p:sp>
        <p:nvSpPr>
          <p:cNvPr id="23" name="Rounded Rectangle 74">
            <a:extLst>
              <a:ext uri="{FF2B5EF4-FFF2-40B4-BE49-F238E27FC236}">
                <a16:creationId xmlns:a16="http://schemas.microsoft.com/office/drawing/2014/main" id="{D632236A-ADC8-8439-6B41-69AFAAE3CD6A}"/>
              </a:ext>
            </a:extLst>
          </p:cNvPr>
          <p:cNvSpPr/>
          <p:nvPr/>
        </p:nvSpPr>
        <p:spPr>
          <a:xfrm>
            <a:off x="476632" y="4770864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75">
            <a:extLst>
              <a:ext uri="{FF2B5EF4-FFF2-40B4-BE49-F238E27FC236}">
                <a16:creationId xmlns:a16="http://schemas.microsoft.com/office/drawing/2014/main" id="{D387810D-9BBB-73D7-A4EB-1DA5166AA1C9}"/>
              </a:ext>
            </a:extLst>
          </p:cNvPr>
          <p:cNvSpPr/>
          <p:nvPr/>
        </p:nvSpPr>
        <p:spPr>
          <a:xfrm>
            <a:off x="613792" y="4926312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76">
            <a:extLst>
              <a:ext uri="{FF2B5EF4-FFF2-40B4-BE49-F238E27FC236}">
                <a16:creationId xmlns:a16="http://schemas.microsoft.com/office/drawing/2014/main" id="{6F7361CC-1842-4BA4-5DE1-441434D378B6}"/>
              </a:ext>
            </a:extLst>
          </p:cNvPr>
          <p:cNvSpPr txBox="1"/>
          <p:nvPr/>
        </p:nvSpPr>
        <p:spPr>
          <a:xfrm>
            <a:off x="1208152" y="4725144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  <p:sp>
        <p:nvSpPr>
          <p:cNvPr id="29" name="Rounded Rectangle 77">
            <a:extLst>
              <a:ext uri="{FF2B5EF4-FFF2-40B4-BE49-F238E27FC236}">
                <a16:creationId xmlns:a16="http://schemas.microsoft.com/office/drawing/2014/main" id="{D791A6CE-F594-B94D-0ABF-ED32DB2B888C}"/>
              </a:ext>
            </a:extLst>
          </p:cNvPr>
          <p:cNvSpPr/>
          <p:nvPr/>
        </p:nvSpPr>
        <p:spPr>
          <a:xfrm>
            <a:off x="476632" y="558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Oval 78">
            <a:extLst>
              <a:ext uri="{FF2B5EF4-FFF2-40B4-BE49-F238E27FC236}">
                <a16:creationId xmlns:a16="http://schemas.microsoft.com/office/drawing/2014/main" id="{F1356C24-AA3A-32D9-846D-01FB4C3546CF}"/>
              </a:ext>
            </a:extLst>
          </p:cNvPr>
          <p:cNvSpPr/>
          <p:nvPr/>
        </p:nvSpPr>
        <p:spPr>
          <a:xfrm>
            <a:off x="613792" y="5836127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79">
            <a:extLst>
              <a:ext uri="{FF2B5EF4-FFF2-40B4-BE49-F238E27FC236}">
                <a16:creationId xmlns:a16="http://schemas.microsoft.com/office/drawing/2014/main" id="{C62AD41F-EF8A-4306-3165-0C8C95C191EF}"/>
              </a:ext>
            </a:extLst>
          </p:cNvPr>
          <p:cNvSpPr txBox="1"/>
          <p:nvPr/>
        </p:nvSpPr>
        <p:spPr>
          <a:xfrm>
            <a:off x="1208151" y="5634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3 mois plus tard : </a:t>
            </a:r>
            <a:r>
              <a:rPr sz="1400" b="1">
                <a:solidFill>
                  <a:srgbClr val="404040"/>
                </a:solidFill>
                <a:latin typeface="Calibri"/>
              </a:rPr>
              <a:t>douleur lombaire brutale</a:t>
            </a:r>
            <a:r>
              <a:rPr sz="1400" b="0">
                <a:solidFill>
                  <a:srgbClr val="404040"/>
                </a:solidFill>
                <a:latin typeface="Calibri"/>
              </a:rPr>
              <a:t>, PA 80/50 mmHg. Que suspectez-vous, que faites-vous ?</a:t>
            </a:r>
          </a:p>
        </p:txBody>
      </p:sp>
      <p:sp>
        <p:nvSpPr>
          <p:cNvPr id="56" name="TextBox 65">
            <a:extLst>
              <a:ext uri="{FF2B5EF4-FFF2-40B4-BE49-F238E27FC236}">
                <a16:creationId xmlns:a16="http://schemas.microsoft.com/office/drawing/2014/main" id="{30A37693-4972-3A5D-2009-6A7BC7A4F773}"/>
              </a:ext>
            </a:extLst>
          </p:cNvPr>
          <p:cNvSpPr txBox="1"/>
          <p:nvPr/>
        </p:nvSpPr>
        <p:spPr>
          <a:xfrm>
            <a:off x="456355" y="713264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</a:rPr>
              <a:t>Retour au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cas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clinique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1" name="Rounded Rectangle 70">
            <a:extLst>
              <a:ext uri="{FF2B5EF4-FFF2-40B4-BE49-F238E27FC236}">
                <a16:creationId xmlns:a16="http://schemas.microsoft.com/office/drawing/2014/main" id="{0663DD77-ACC4-2616-D6F8-18E384888CE4}"/>
              </a:ext>
            </a:extLst>
          </p:cNvPr>
          <p:cNvSpPr/>
          <p:nvPr/>
        </p:nvSpPr>
        <p:spPr>
          <a:xfrm>
            <a:off x="4726254" y="3577136"/>
            <a:ext cx="4023360" cy="256032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Oval 71">
            <a:extLst>
              <a:ext uri="{FF2B5EF4-FFF2-40B4-BE49-F238E27FC236}">
                <a16:creationId xmlns:a16="http://schemas.microsoft.com/office/drawing/2014/main" id="{9CDAEFC1-51DD-A3F2-5F1D-19AA87B83F56}"/>
              </a:ext>
            </a:extLst>
          </p:cNvPr>
          <p:cNvSpPr/>
          <p:nvPr/>
        </p:nvSpPr>
        <p:spPr>
          <a:xfrm>
            <a:off x="4863414" y="3714295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63" name="TextBox 72">
            <a:extLst>
              <a:ext uri="{FF2B5EF4-FFF2-40B4-BE49-F238E27FC236}">
                <a16:creationId xmlns:a16="http://schemas.microsoft.com/office/drawing/2014/main" id="{C09DCCFC-C5B1-9F6D-3B68-19E0104E13EA}"/>
              </a:ext>
            </a:extLst>
          </p:cNvPr>
          <p:cNvSpPr txBox="1"/>
          <p:nvPr/>
        </p:nvSpPr>
        <p:spPr>
          <a:xfrm>
            <a:off x="5396478" y="3738303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 err="1">
                <a:solidFill>
                  <a:srgbClr val="1F497D"/>
                </a:solidFill>
                <a:latin typeface="Calibri"/>
              </a:rPr>
              <a:t>Bilan</a:t>
            </a:r>
            <a:endParaRPr sz="16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64" name="TextBox 73">
            <a:extLst>
              <a:ext uri="{FF2B5EF4-FFF2-40B4-BE49-F238E27FC236}">
                <a16:creationId xmlns:a16="http://schemas.microsoft.com/office/drawing/2014/main" id="{3AC2E394-F423-3BAA-28E9-0C6FF2E525CC}"/>
              </a:ext>
            </a:extLst>
          </p:cNvPr>
          <p:cNvSpPr txBox="1"/>
          <p:nvPr/>
        </p:nvSpPr>
        <p:spPr>
          <a:xfrm>
            <a:off x="4863414" y="4247082"/>
            <a:ext cx="3749039" cy="163019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404040"/>
                </a:solidFill>
                <a:latin typeface="Calibri"/>
              </a:rPr>
              <a:t>AngioTDM TAP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diamètres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collets, extension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iliaque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et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thoracique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7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404040"/>
                </a:solidFill>
                <a:latin typeface="Calibri"/>
              </a:rPr>
              <a:t>Écho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-Doppler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bilatéral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70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 err="1">
                <a:solidFill>
                  <a:srgbClr val="404040"/>
                </a:solidFill>
                <a:latin typeface="Calibri"/>
              </a:rPr>
              <a:t>Bilan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pré-opératoire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cardiaque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rénal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respiratoire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(BPCO)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079A720-F015-01F9-4B40-18052B4F9E8E}"/>
              </a:ext>
            </a:extLst>
          </p:cNvPr>
          <p:cNvSpPr/>
          <p:nvPr/>
        </p:nvSpPr>
        <p:spPr>
          <a:xfrm>
            <a:off x="394386" y="4725143"/>
            <a:ext cx="4447901" cy="1762581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A5B69A6-C7C4-E55C-34B7-1F3EF52AE93B}"/>
              </a:ext>
            </a:extLst>
          </p:cNvPr>
          <p:cNvSpPr/>
          <p:nvPr/>
        </p:nvSpPr>
        <p:spPr>
          <a:xfrm>
            <a:off x="386137" y="3123773"/>
            <a:ext cx="4447901" cy="837884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1294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711625BB-C63E-6A92-06B7-8F475C25289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030407-204E-C2F1-7AE4-D3672A45248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489A6E8E-6470-B2B5-A7FE-5BA3070464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556C9F5-89EF-383A-7B41-2656910A3D5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75708-353C-02EE-01D6-38A9576D3D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91BB18-60FE-9313-5CB8-63B8502B67E4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E06D6-86CB-A10B-99A9-1F78B57FEF9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3E41B7-CC15-3BF3-154B-E05E4CA934F4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6F644-0AE4-EE95-E36F-958C95BB5CF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4CC4C2-553F-B195-1207-59D120260737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C059B0-37DB-9998-332A-23B30AB433E0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483914-4D8E-790D-62FC-F7806D44E4C6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1E1502F-C5B9-8548-1A7E-4EE4CA054B4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D2FFD34-A209-B2BC-B756-E82A9912EB1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5C85101-3800-E588-5D10-577B2B85C28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930F7D3-C18F-34BE-37C0-A5186076D72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A3D22-E49D-D2C5-C0E5-09F09B777703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69075A1-363F-8846-EB49-380F68520FA4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97C2F8-E7AC-2DFB-C792-ACCC116464AA}"/>
              </a:ext>
            </a:extLst>
          </p:cNvPr>
          <p:cNvSpPr txBox="1"/>
          <p:nvPr/>
        </p:nvSpPr>
        <p:spPr>
          <a:xfrm>
            <a:off x="5623264" y="5183944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>
                <a:solidFill>
                  <a:schemeClr val="bg1"/>
                </a:solidFill>
              </a:rPr>
              <a:t>C. De Gaulle</a:t>
            </a:r>
          </a:p>
          <a:p>
            <a:pPr algn="r"/>
            <a:r>
              <a:rPr lang="fr-FR" sz="800" i="1" dirty="0">
                <a:solidFill>
                  <a:schemeClr val="bg1"/>
                </a:solidFill>
              </a:rPr>
              <a:t>(1890-1970)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FB219-9B49-CDD5-9AD3-5A30460863CE}"/>
              </a:ext>
            </a:extLst>
          </p:cNvPr>
          <p:cNvSpPr/>
          <p:nvPr/>
        </p:nvSpPr>
        <p:spPr>
          <a:xfrm>
            <a:off x="815348" y="-12472"/>
            <a:ext cx="761014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 clinique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8DB1BA-F5CA-AD4F-BBB5-4846B41ED4E3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14" name="Rounded Rectangle 65">
            <a:extLst>
              <a:ext uri="{FF2B5EF4-FFF2-40B4-BE49-F238E27FC236}">
                <a16:creationId xmlns:a16="http://schemas.microsoft.com/office/drawing/2014/main" id="{80783D7D-3D7F-BA62-3F76-D78A1B2B3598}"/>
              </a:ext>
            </a:extLst>
          </p:cNvPr>
          <p:cNvSpPr/>
          <p:nvPr/>
        </p:nvSpPr>
        <p:spPr>
          <a:xfrm>
            <a:off x="457200" y="1222576"/>
            <a:ext cx="8229600" cy="1848657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66">
            <a:extLst>
              <a:ext uri="{FF2B5EF4-FFF2-40B4-BE49-F238E27FC236}">
                <a16:creationId xmlns:a16="http://schemas.microsoft.com/office/drawing/2014/main" id="{A75F56B6-6371-2635-DD6E-9CDDB4CB1E98}"/>
              </a:ext>
            </a:extLst>
          </p:cNvPr>
          <p:cNvSpPr txBox="1"/>
          <p:nvPr/>
        </p:nvSpPr>
        <p:spPr>
          <a:xfrm>
            <a:off x="629736" y="1358924"/>
            <a:ext cx="8046720" cy="6299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L., 71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adressé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par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34542B62-5768-1A93-76B9-13D0D49D37BA}"/>
              </a:ext>
            </a:extLst>
          </p:cNvPr>
          <p:cNvSpPr txBox="1"/>
          <p:nvPr/>
        </p:nvSpPr>
        <p:spPr>
          <a:xfrm>
            <a:off x="782952" y="1772816"/>
            <a:ext cx="7749488" cy="116852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Échographie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pour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lithiase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biliaire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sous-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rénale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 52 mm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d’amont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 20 mm</a:t>
            </a: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lang="fr-FR" sz="1600" b="0" dirty="0">
                <a:solidFill>
                  <a:srgbClr val="404040"/>
                </a:solidFill>
                <a:latin typeface="Calibri"/>
              </a:rPr>
              <a:t>Interrogatoire :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masse para-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ombilicale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battante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droit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très ample</a:t>
            </a:r>
          </a:p>
        </p:txBody>
      </p:sp>
      <p:sp>
        <p:nvSpPr>
          <p:cNvPr id="17" name="Rounded Rectangle 68">
            <a:extLst>
              <a:ext uri="{FF2B5EF4-FFF2-40B4-BE49-F238E27FC236}">
                <a16:creationId xmlns:a16="http://schemas.microsoft.com/office/drawing/2014/main" id="{6A00CB06-7249-DE09-84BD-54E43FB5926B}"/>
              </a:ext>
            </a:extLst>
          </p:cNvPr>
          <p:cNvSpPr/>
          <p:nvPr/>
        </p:nvSpPr>
        <p:spPr>
          <a:xfrm>
            <a:off x="457200" y="3151251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Oval 69">
            <a:extLst>
              <a:ext uri="{FF2B5EF4-FFF2-40B4-BE49-F238E27FC236}">
                <a16:creationId xmlns:a16="http://schemas.microsoft.com/office/drawing/2014/main" id="{998E7AB4-87E4-27F1-C563-3185DCD8B8DD}"/>
              </a:ext>
            </a:extLst>
          </p:cNvPr>
          <p:cNvSpPr/>
          <p:nvPr/>
        </p:nvSpPr>
        <p:spPr>
          <a:xfrm>
            <a:off x="594360" y="3270128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70">
            <a:extLst>
              <a:ext uri="{FF2B5EF4-FFF2-40B4-BE49-F238E27FC236}">
                <a16:creationId xmlns:a16="http://schemas.microsoft.com/office/drawing/2014/main" id="{95752EF4-B131-625E-7E02-1D6A34FA259B}"/>
              </a:ext>
            </a:extLst>
          </p:cNvPr>
          <p:cNvSpPr txBox="1"/>
          <p:nvPr/>
        </p:nvSpPr>
        <p:spPr>
          <a:xfrm>
            <a:off x="1188720" y="3068960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? Que recherchez-vous à l’examen ?</a:t>
            </a:r>
          </a:p>
        </p:txBody>
      </p:sp>
      <p:sp>
        <p:nvSpPr>
          <p:cNvPr id="20" name="Rounded Rectangle 71">
            <a:extLst>
              <a:ext uri="{FF2B5EF4-FFF2-40B4-BE49-F238E27FC236}">
                <a16:creationId xmlns:a16="http://schemas.microsoft.com/office/drawing/2014/main" id="{20739C55-B0CB-86D7-CB75-DBCE5C49D26A}"/>
              </a:ext>
            </a:extLst>
          </p:cNvPr>
          <p:cNvSpPr/>
          <p:nvPr/>
        </p:nvSpPr>
        <p:spPr>
          <a:xfrm>
            <a:off x="476632" y="4007377"/>
            <a:ext cx="4023360" cy="67779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72">
            <a:extLst>
              <a:ext uri="{FF2B5EF4-FFF2-40B4-BE49-F238E27FC236}">
                <a16:creationId xmlns:a16="http://schemas.microsoft.com/office/drawing/2014/main" id="{29BFABC0-1EBA-B533-4C0E-8A89EF3ADAE9}"/>
              </a:ext>
            </a:extLst>
          </p:cNvPr>
          <p:cNvSpPr/>
          <p:nvPr/>
        </p:nvSpPr>
        <p:spPr>
          <a:xfrm>
            <a:off x="613792" y="4134224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E4E3F2F0-D407-45EA-3EAB-961BA50B4FBB}"/>
              </a:ext>
            </a:extLst>
          </p:cNvPr>
          <p:cNvSpPr txBox="1"/>
          <p:nvPr/>
        </p:nvSpPr>
        <p:spPr>
          <a:xfrm>
            <a:off x="1208151" y="3933056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complémentaire ?</a:t>
            </a:r>
          </a:p>
        </p:txBody>
      </p:sp>
      <p:sp>
        <p:nvSpPr>
          <p:cNvPr id="23" name="Rounded Rectangle 74">
            <a:extLst>
              <a:ext uri="{FF2B5EF4-FFF2-40B4-BE49-F238E27FC236}">
                <a16:creationId xmlns:a16="http://schemas.microsoft.com/office/drawing/2014/main" id="{D632236A-ADC8-8439-6B41-69AFAAE3CD6A}"/>
              </a:ext>
            </a:extLst>
          </p:cNvPr>
          <p:cNvSpPr/>
          <p:nvPr/>
        </p:nvSpPr>
        <p:spPr>
          <a:xfrm>
            <a:off x="476632" y="4770864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75">
            <a:extLst>
              <a:ext uri="{FF2B5EF4-FFF2-40B4-BE49-F238E27FC236}">
                <a16:creationId xmlns:a16="http://schemas.microsoft.com/office/drawing/2014/main" id="{D387810D-9BBB-73D7-A4EB-1DA5166AA1C9}"/>
              </a:ext>
            </a:extLst>
          </p:cNvPr>
          <p:cNvSpPr/>
          <p:nvPr/>
        </p:nvSpPr>
        <p:spPr>
          <a:xfrm>
            <a:off x="613792" y="4926312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76">
            <a:extLst>
              <a:ext uri="{FF2B5EF4-FFF2-40B4-BE49-F238E27FC236}">
                <a16:creationId xmlns:a16="http://schemas.microsoft.com/office/drawing/2014/main" id="{6F7361CC-1842-4BA4-5DE1-441434D378B6}"/>
              </a:ext>
            </a:extLst>
          </p:cNvPr>
          <p:cNvSpPr txBox="1"/>
          <p:nvPr/>
        </p:nvSpPr>
        <p:spPr>
          <a:xfrm>
            <a:off x="1208152" y="4725144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  <p:sp>
        <p:nvSpPr>
          <p:cNvPr id="29" name="Rounded Rectangle 77">
            <a:extLst>
              <a:ext uri="{FF2B5EF4-FFF2-40B4-BE49-F238E27FC236}">
                <a16:creationId xmlns:a16="http://schemas.microsoft.com/office/drawing/2014/main" id="{D791A6CE-F594-B94D-0ABF-ED32DB2B888C}"/>
              </a:ext>
            </a:extLst>
          </p:cNvPr>
          <p:cNvSpPr/>
          <p:nvPr/>
        </p:nvSpPr>
        <p:spPr>
          <a:xfrm>
            <a:off x="476632" y="558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Oval 78">
            <a:extLst>
              <a:ext uri="{FF2B5EF4-FFF2-40B4-BE49-F238E27FC236}">
                <a16:creationId xmlns:a16="http://schemas.microsoft.com/office/drawing/2014/main" id="{F1356C24-AA3A-32D9-846D-01FB4C3546CF}"/>
              </a:ext>
            </a:extLst>
          </p:cNvPr>
          <p:cNvSpPr/>
          <p:nvPr/>
        </p:nvSpPr>
        <p:spPr>
          <a:xfrm>
            <a:off x="613792" y="5836127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79">
            <a:extLst>
              <a:ext uri="{FF2B5EF4-FFF2-40B4-BE49-F238E27FC236}">
                <a16:creationId xmlns:a16="http://schemas.microsoft.com/office/drawing/2014/main" id="{C62AD41F-EF8A-4306-3165-0C8C95C191EF}"/>
              </a:ext>
            </a:extLst>
          </p:cNvPr>
          <p:cNvSpPr txBox="1"/>
          <p:nvPr/>
        </p:nvSpPr>
        <p:spPr>
          <a:xfrm>
            <a:off x="1208151" y="5634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3 mois plus tard : </a:t>
            </a:r>
            <a:r>
              <a:rPr sz="1400" b="1">
                <a:solidFill>
                  <a:srgbClr val="404040"/>
                </a:solidFill>
                <a:latin typeface="Calibri"/>
              </a:rPr>
              <a:t>douleur lombaire brutale</a:t>
            </a:r>
            <a:r>
              <a:rPr sz="1400" b="0">
                <a:solidFill>
                  <a:srgbClr val="404040"/>
                </a:solidFill>
                <a:latin typeface="Calibri"/>
              </a:rPr>
              <a:t>, PA 80/50 mmHg. Que suspectez-vous, que faites-vous ?</a:t>
            </a:r>
          </a:p>
        </p:txBody>
      </p:sp>
      <p:sp>
        <p:nvSpPr>
          <p:cNvPr id="56" name="TextBox 65">
            <a:extLst>
              <a:ext uri="{FF2B5EF4-FFF2-40B4-BE49-F238E27FC236}">
                <a16:creationId xmlns:a16="http://schemas.microsoft.com/office/drawing/2014/main" id="{30A37693-4972-3A5D-2009-6A7BC7A4F773}"/>
              </a:ext>
            </a:extLst>
          </p:cNvPr>
          <p:cNvSpPr txBox="1"/>
          <p:nvPr/>
        </p:nvSpPr>
        <p:spPr>
          <a:xfrm>
            <a:off x="456355" y="713264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</a:rPr>
              <a:t>Retour au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cas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clinique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5" name="Rounded Rectangle 74">
            <a:extLst>
              <a:ext uri="{FF2B5EF4-FFF2-40B4-BE49-F238E27FC236}">
                <a16:creationId xmlns:a16="http://schemas.microsoft.com/office/drawing/2014/main" id="{D48ACCEB-9B7F-0877-3102-8709F78D9581}"/>
              </a:ext>
            </a:extLst>
          </p:cNvPr>
          <p:cNvSpPr/>
          <p:nvPr/>
        </p:nvSpPr>
        <p:spPr>
          <a:xfrm>
            <a:off x="4774626" y="3577135"/>
            <a:ext cx="4023360" cy="2716191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6" name="Oval 75">
            <a:extLst>
              <a:ext uri="{FF2B5EF4-FFF2-40B4-BE49-F238E27FC236}">
                <a16:creationId xmlns:a16="http://schemas.microsoft.com/office/drawing/2014/main" id="{3041D285-7261-C18F-314D-586CA7C23071}"/>
              </a:ext>
            </a:extLst>
          </p:cNvPr>
          <p:cNvSpPr/>
          <p:nvPr/>
        </p:nvSpPr>
        <p:spPr>
          <a:xfrm>
            <a:off x="4911786" y="3714296"/>
            <a:ext cx="411480" cy="41148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7" name="TextBox 76">
            <a:extLst>
              <a:ext uri="{FF2B5EF4-FFF2-40B4-BE49-F238E27FC236}">
                <a16:creationId xmlns:a16="http://schemas.microsoft.com/office/drawing/2014/main" id="{3F5E5441-2723-E184-3E59-8F74FD69B93D}"/>
              </a:ext>
            </a:extLst>
          </p:cNvPr>
          <p:cNvSpPr txBox="1"/>
          <p:nvPr/>
        </p:nvSpPr>
        <p:spPr>
          <a:xfrm>
            <a:off x="5414706" y="3778777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1F497D"/>
                </a:solidFill>
                <a:latin typeface="Calibri"/>
              </a:rPr>
              <a:t>Prise en charge</a:t>
            </a:r>
          </a:p>
        </p:txBody>
      </p:sp>
      <p:sp>
        <p:nvSpPr>
          <p:cNvPr id="68" name="TextBox 77">
            <a:extLst>
              <a:ext uri="{FF2B5EF4-FFF2-40B4-BE49-F238E27FC236}">
                <a16:creationId xmlns:a16="http://schemas.microsoft.com/office/drawing/2014/main" id="{38092497-102D-C033-0678-ACAC4539DEF5}"/>
              </a:ext>
            </a:extLst>
          </p:cNvPr>
          <p:cNvSpPr txBox="1"/>
          <p:nvPr/>
        </p:nvSpPr>
        <p:spPr>
          <a:xfrm>
            <a:off x="4932782" y="4302598"/>
            <a:ext cx="3749039" cy="167122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&gt; 45 mm →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avis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chirurgical vasculaire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30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404040"/>
                </a:solidFill>
                <a:latin typeface="Calibri"/>
              </a:rPr>
              <a:t>52 mm </a:t>
            </a:r>
            <a:r>
              <a:rPr lang="fr-FR" sz="1500" dirty="0">
                <a:solidFill>
                  <a:srgbClr val="404040"/>
                </a:solidFill>
                <a:latin typeface="Calibri"/>
              </a:rPr>
              <a:t>/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homme : surveillance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écho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/6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moi</a:t>
            </a:r>
            <a:r>
              <a:rPr lang="fr-FR" sz="1500" b="1" dirty="0">
                <a:solidFill>
                  <a:srgbClr val="404040"/>
                </a:solidFill>
                <a:latin typeface="Calibri"/>
              </a:rPr>
              <a:t>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lang="fr-FR" sz="1500" dirty="0">
                <a:solidFill>
                  <a:srgbClr val="404040"/>
                </a:solidFill>
                <a:latin typeface="Calibri"/>
              </a:rPr>
              <a:t>C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hirurgie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si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≥ 55 mm,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croissance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≥ 1 cm/an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300" b="0" dirty="0">
                <a:solidFill>
                  <a:srgbClr val="404040"/>
                </a:solidFill>
                <a:latin typeface="Calibri"/>
              </a:rPr>
              <a:t> </a:t>
            </a:r>
            <a:endParaRPr lang="fr-FR" sz="3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lang="fr-FR" sz="1500" dirty="0">
                <a:solidFill>
                  <a:srgbClr val="404040"/>
                </a:solidFill>
                <a:latin typeface="Calibri"/>
              </a:rPr>
              <a:t>Contrôle des FRCV - S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tatine</a:t>
            </a:r>
            <a:r>
              <a:rPr lang="fr-FR" sz="1500" dirty="0">
                <a:solidFill>
                  <a:srgbClr val="404040"/>
                </a:solidFill>
                <a:latin typeface="Calibri"/>
              </a:rPr>
              <a:t> +</a:t>
            </a:r>
            <a:r>
              <a:rPr lang="fr-FR" sz="1500" b="0" dirty="0">
                <a:solidFill>
                  <a:srgbClr val="404040"/>
                </a:solidFill>
                <a:latin typeface="Calibri"/>
              </a:rPr>
              <a:t> AAP</a:t>
            </a:r>
          </a:p>
          <a:p>
            <a:pPr algn="l">
              <a:spcAft>
                <a:spcPts val="400"/>
              </a:spcAft>
            </a:pPr>
            <a:endParaRPr lang="fr-FR" sz="4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404040"/>
                </a:solidFill>
                <a:latin typeface="Calibri"/>
              </a:rPr>
              <a:t>Dépister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les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apparentés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du 1er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degré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&gt; 50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ans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932D6-254E-F239-ED98-793C518A19D9}"/>
              </a:ext>
            </a:extLst>
          </p:cNvPr>
          <p:cNvSpPr/>
          <p:nvPr/>
        </p:nvSpPr>
        <p:spPr>
          <a:xfrm>
            <a:off x="394386" y="5548085"/>
            <a:ext cx="4297049" cy="1001275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BE8F17-14C1-1A21-FE3F-3209D79B34FC}"/>
              </a:ext>
            </a:extLst>
          </p:cNvPr>
          <p:cNvSpPr/>
          <p:nvPr/>
        </p:nvSpPr>
        <p:spPr>
          <a:xfrm>
            <a:off x="386137" y="3123773"/>
            <a:ext cx="4297049" cy="1601370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8598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711625BB-C63E-6A92-06B7-8F475C25289F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4030407-204E-C2F1-7AE4-D3672A452488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Titre 1">
              <a:extLst>
                <a:ext uri="{FF2B5EF4-FFF2-40B4-BE49-F238E27FC236}">
                  <a16:creationId xmlns:a16="http://schemas.microsoft.com/office/drawing/2014/main" id="{489A6E8E-6470-B2B5-A7FE-5BA30704646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556C9F5-89EF-383A-7B41-2656910A3D53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75708-353C-02EE-01D6-38A9576D3D00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391BB18-60FE-9313-5CB8-63B8502B67E4}"/>
              </a:ext>
            </a:extLst>
          </p:cNvPr>
          <p:cNvSpPr/>
          <p:nvPr/>
        </p:nvSpPr>
        <p:spPr>
          <a:xfrm>
            <a:off x="2976771" y="-12471"/>
            <a:ext cx="840065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9E06D6-86CB-A10B-99A9-1F78B57FEF90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3E41B7-CC15-3BF3-154B-E05E4CA934F4}"/>
              </a:ext>
            </a:extLst>
          </p:cNvPr>
          <p:cNvSpPr/>
          <p:nvPr/>
        </p:nvSpPr>
        <p:spPr>
          <a:xfrm>
            <a:off x="815351" y="-12472"/>
            <a:ext cx="76101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16F644-0AE4-EE95-E36F-958C95BB5CFB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54CC4C2-553F-B195-1207-59D120260737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5C059B0-37DB-9998-332A-23B30AB433E0}"/>
              </a:ext>
            </a:extLst>
          </p:cNvPr>
          <p:cNvSpPr/>
          <p:nvPr/>
        </p:nvSpPr>
        <p:spPr>
          <a:xfrm>
            <a:off x="5825341" y="-12472"/>
            <a:ext cx="840065" cy="34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483914-4D8E-790D-62FC-F7806D44E4C6}"/>
              </a:ext>
            </a:extLst>
          </p:cNvPr>
          <p:cNvGrpSpPr/>
          <p:nvPr/>
        </p:nvGrpSpPr>
        <p:grpSpPr>
          <a:xfrm>
            <a:off x="6679504" y="-16977"/>
            <a:ext cx="1790436" cy="345129"/>
            <a:chOff x="5881792" y="260648"/>
            <a:chExt cx="1819206" cy="3451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51E1502F-C5B9-8548-1A7E-4EE4CA054B44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D2FFD34-A209-B2BC-B756-E82A9912EB19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5C85101-3800-E588-5D10-577B2B85C280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930F7D3-C18F-34BE-37C0-A5186076D72A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7BA3D22-E49D-D2C5-C0E5-09F09B777703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169075A1-363F-8846-EB49-380F68520FA4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FB219-9B49-CDD5-9AD3-5A30460863CE}"/>
              </a:ext>
            </a:extLst>
          </p:cNvPr>
          <p:cNvSpPr/>
          <p:nvPr/>
        </p:nvSpPr>
        <p:spPr>
          <a:xfrm>
            <a:off x="815348" y="-12472"/>
            <a:ext cx="761014" cy="41713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 clinique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8DB1BA-F5CA-AD4F-BBB5-4846B41ED4E3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14" name="Rounded Rectangle 65">
            <a:extLst>
              <a:ext uri="{FF2B5EF4-FFF2-40B4-BE49-F238E27FC236}">
                <a16:creationId xmlns:a16="http://schemas.microsoft.com/office/drawing/2014/main" id="{80783D7D-3D7F-BA62-3F76-D78A1B2B3598}"/>
              </a:ext>
            </a:extLst>
          </p:cNvPr>
          <p:cNvSpPr/>
          <p:nvPr/>
        </p:nvSpPr>
        <p:spPr>
          <a:xfrm>
            <a:off x="457200" y="1222576"/>
            <a:ext cx="8229600" cy="1848657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5875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66">
            <a:extLst>
              <a:ext uri="{FF2B5EF4-FFF2-40B4-BE49-F238E27FC236}">
                <a16:creationId xmlns:a16="http://schemas.microsoft.com/office/drawing/2014/main" id="{A75F56B6-6371-2635-DD6E-9CDDB4CB1E98}"/>
              </a:ext>
            </a:extLst>
          </p:cNvPr>
          <p:cNvSpPr txBox="1"/>
          <p:nvPr/>
        </p:nvSpPr>
        <p:spPr>
          <a:xfrm>
            <a:off x="629736" y="1358924"/>
            <a:ext cx="8046720" cy="6299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 dirty="0">
                <a:solidFill>
                  <a:srgbClr val="1F497D"/>
                </a:solidFill>
                <a:latin typeface="Calibri"/>
              </a:rPr>
              <a:t>M. L., 71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ans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,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adressé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par son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médecin</a:t>
            </a:r>
            <a:r>
              <a:rPr sz="1700" b="1" dirty="0">
                <a:solidFill>
                  <a:srgbClr val="1F497D"/>
                </a:solidFill>
                <a:latin typeface="Calibri"/>
              </a:rPr>
              <a:t> </a:t>
            </a:r>
            <a:r>
              <a:rPr sz="1700" b="1" dirty="0" err="1">
                <a:solidFill>
                  <a:srgbClr val="1F497D"/>
                </a:solidFill>
                <a:latin typeface="Calibri"/>
              </a:rPr>
              <a:t>traitant</a:t>
            </a:r>
            <a:endParaRPr lang="fr-FR" sz="1700" b="1" dirty="0">
              <a:solidFill>
                <a:srgbClr val="1F497D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sz="1700" b="1" dirty="0">
              <a:solidFill>
                <a:srgbClr val="1F497D"/>
              </a:solidFill>
              <a:latin typeface="Calibri"/>
            </a:endParaRPr>
          </a:p>
        </p:txBody>
      </p:sp>
      <p:sp>
        <p:nvSpPr>
          <p:cNvPr id="16" name="TextBox 67">
            <a:extLst>
              <a:ext uri="{FF2B5EF4-FFF2-40B4-BE49-F238E27FC236}">
                <a16:creationId xmlns:a16="http://schemas.microsoft.com/office/drawing/2014/main" id="{34542B62-5768-1A93-76B9-13D0D49D37BA}"/>
              </a:ext>
            </a:extLst>
          </p:cNvPr>
          <p:cNvSpPr txBox="1"/>
          <p:nvPr/>
        </p:nvSpPr>
        <p:spPr>
          <a:xfrm>
            <a:off x="782952" y="1772816"/>
            <a:ext cx="7749488" cy="116852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 err="1">
                <a:solidFill>
                  <a:srgbClr val="404040"/>
                </a:solidFill>
                <a:latin typeface="Calibri"/>
              </a:rPr>
              <a:t>Échographie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abdominale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pour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lithiase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biliaire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sous-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rénale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de 52 mm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aorte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d’amont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de 20 mm</a:t>
            </a: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lang="fr-FR" sz="1600" b="0" dirty="0">
                <a:solidFill>
                  <a:srgbClr val="404040"/>
                </a:solidFill>
                <a:latin typeface="Calibri"/>
              </a:rPr>
              <a:t>Interrogatoire :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Asymptomatique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. </a:t>
            </a:r>
            <a:endParaRPr lang="fr-FR" sz="1600" b="0" dirty="0">
              <a:solidFill>
                <a:srgbClr val="404040"/>
              </a:solidFill>
              <a:latin typeface="Calibri"/>
            </a:endParaRPr>
          </a:p>
          <a:p>
            <a:pPr marL="18288" algn="l">
              <a:spcAft>
                <a:spcPts val="500"/>
              </a:spcAft>
              <a:buClr>
                <a:srgbClr val="4F81BD"/>
              </a:buClr>
            </a:pPr>
            <a:r>
              <a:rPr sz="1600" b="0" dirty="0">
                <a:solidFill>
                  <a:srgbClr val="404040"/>
                </a:solidFill>
                <a:latin typeface="Calibri"/>
              </a:rPr>
              <a:t>Examen :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masse para-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ombilicale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404040"/>
                </a:solidFill>
                <a:latin typeface="Calibri"/>
              </a:rPr>
              <a:t>battante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pouls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404040"/>
                </a:solidFill>
                <a:latin typeface="Calibri"/>
              </a:rPr>
              <a:t>poplité</a:t>
            </a:r>
            <a:r>
              <a:rPr sz="1600" b="0" dirty="0">
                <a:solidFill>
                  <a:srgbClr val="404040"/>
                </a:solidFill>
                <a:latin typeface="Calibri"/>
              </a:rPr>
              <a:t> droit </a:t>
            </a:r>
            <a:r>
              <a:rPr sz="1600" b="1" dirty="0">
                <a:solidFill>
                  <a:srgbClr val="404040"/>
                </a:solidFill>
                <a:latin typeface="Calibri"/>
              </a:rPr>
              <a:t>très ample</a:t>
            </a:r>
          </a:p>
        </p:txBody>
      </p:sp>
      <p:sp>
        <p:nvSpPr>
          <p:cNvPr id="17" name="Rounded Rectangle 68">
            <a:extLst>
              <a:ext uri="{FF2B5EF4-FFF2-40B4-BE49-F238E27FC236}">
                <a16:creationId xmlns:a16="http://schemas.microsoft.com/office/drawing/2014/main" id="{6A00CB06-7249-DE09-84BD-54E43FB5926B}"/>
              </a:ext>
            </a:extLst>
          </p:cNvPr>
          <p:cNvSpPr/>
          <p:nvPr/>
        </p:nvSpPr>
        <p:spPr>
          <a:xfrm>
            <a:off x="457200" y="3151251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Oval 69">
            <a:extLst>
              <a:ext uri="{FF2B5EF4-FFF2-40B4-BE49-F238E27FC236}">
                <a16:creationId xmlns:a16="http://schemas.microsoft.com/office/drawing/2014/main" id="{998E7AB4-87E4-27F1-C563-3185DCD8B8DD}"/>
              </a:ext>
            </a:extLst>
          </p:cNvPr>
          <p:cNvSpPr/>
          <p:nvPr/>
        </p:nvSpPr>
        <p:spPr>
          <a:xfrm>
            <a:off x="594360" y="3270128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TextBox 70">
            <a:extLst>
              <a:ext uri="{FF2B5EF4-FFF2-40B4-BE49-F238E27FC236}">
                <a16:creationId xmlns:a16="http://schemas.microsoft.com/office/drawing/2014/main" id="{95752EF4-B131-625E-7E02-1D6A34FA259B}"/>
              </a:ext>
            </a:extLst>
          </p:cNvPr>
          <p:cNvSpPr txBox="1"/>
          <p:nvPr/>
        </p:nvSpPr>
        <p:spPr>
          <a:xfrm>
            <a:off x="1188720" y="3068960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diagnostic ? Que recherchez-vous à l’examen ?</a:t>
            </a:r>
          </a:p>
        </p:txBody>
      </p:sp>
      <p:sp>
        <p:nvSpPr>
          <p:cNvPr id="20" name="Rounded Rectangle 71">
            <a:extLst>
              <a:ext uri="{FF2B5EF4-FFF2-40B4-BE49-F238E27FC236}">
                <a16:creationId xmlns:a16="http://schemas.microsoft.com/office/drawing/2014/main" id="{20739C55-B0CB-86D7-CB75-DBCE5C49D26A}"/>
              </a:ext>
            </a:extLst>
          </p:cNvPr>
          <p:cNvSpPr/>
          <p:nvPr/>
        </p:nvSpPr>
        <p:spPr>
          <a:xfrm>
            <a:off x="476632" y="4007377"/>
            <a:ext cx="4023360" cy="67779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72">
            <a:extLst>
              <a:ext uri="{FF2B5EF4-FFF2-40B4-BE49-F238E27FC236}">
                <a16:creationId xmlns:a16="http://schemas.microsoft.com/office/drawing/2014/main" id="{29BFABC0-1EBA-B533-4C0E-8A89EF3ADAE9}"/>
              </a:ext>
            </a:extLst>
          </p:cNvPr>
          <p:cNvSpPr/>
          <p:nvPr/>
        </p:nvSpPr>
        <p:spPr>
          <a:xfrm>
            <a:off x="613792" y="4134224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xtBox 73">
            <a:extLst>
              <a:ext uri="{FF2B5EF4-FFF2-40B4-BE49-F238E27FC236}">
                <a16:creationId xmlns:a16="http://schemas.microsoft.com/office/drawing/2014/main" id="{E4E3F2F0-D407-45EA-3EAB-961BA50B4FBB}"/>
              </a:ext>
            </a:extLst>
          </p:cNvPr>
          <p:cNvSpPr txBox="1"/>
          <p:nvPr/>
        </p:nvSpPr>
        <p:spPr>
          <a:xfrm>
            <a:off x="1208151" y="3933056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 bilan complémentaire ?</a:t>
            </a:r>
          </a:p>
        </p:txBody>
      </p:sp>
      <p:sp>
        <p:nvSpPr>
          <p:cNvPr id="23" name="Rounded Rectangle 74">
            <a:extLst>
              <a:ext uri="{FF2B5EF4-FFF2-40B4-BE49-F238E27FC236}">
                <a16:creationId xmlns:a16="http://schemas.microsoft.com/office/drawing/2014/main" id="{D632236A-ADC8-8439-6B41-69AFAAE3CD6A}"/>
              </a:ext>
            </a:extLst>
          </p:cNvPr>
          <p:cNvSpPr/>
          <p:nvPr/>
        </p:nvSpPr>
        <p:spPr>
          <a:xfrm>
            <a:off x="476632" y="4770864"/>
            <a:ext cx="4023360" cy="73608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75">
            <a:extLst>
              <a:ext uri="{FF2B5EF4-FFF2-40B4-BE49-F238E27FC236}">
                <a16:creationId xmlns:a16="http://schemas.microsoft.com/office/drawing/2014/main" id="{D387810D-9BBB-73D7-A4EB-1DA5166AA1C9}"/>
              </a:ext>
            </a:extLst>
          </p:cNvPr>
          <p:cNvSpPr/>
          <p:nvPr/>
        </p:nvSpPr>
        <p:spPr>
          <a:xfrm>
            <a:off x="613792" y="4926312"/>
            <a:ext cx="457200" cy="457200"/>
          </a:xfrm>
          <a:prstGeom prst="ellipse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76">
            <a:extLst>
              <a:ext uri="{FF2B5EF4-FFF2-40B4-BE49-F238E27FC236}">
                <a16:creationId xmlns:a16="http://schemas.microsoft.com/office/drawing/2014/main" id="{6F7361CC-1842-4BA4-5DE1-441434D378B6}"/>
              </a:ext>
            </a:extLst>
          </p:cNvPr>
          <p:cNvSpPr txBox="1"/>
          <p:nvPr/>
        </p:nvSpPr>
        <p:spPr>
          <a:xfrm>
            <a:off x="1208152" y="4725144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404040"/>
                </a:solidFill>
                <a:latin typeface="Calibri"/>
              </a:rPr>
              <a:t>Quelle prise en charge proposez-vous ?</a:t>
            </a:r>
          </a:p>
        </p:txBody>
      </p:sp>
      <p:sp>
        <p:nvSpPr>
          <p:cNvPr id="29" name="Rounded Rectangle 77">
            <a:extLst>
              <a:ext uri="{FF2B5EF4-FFF2-40B4-BE49-F238E27FC236}">
                <a16:creationId xmlns:a16="http://schemas.microsoft.com/office/drawing/2014/main" id="{D791A6CE-F594-B94D-0ABF-ED32DB2B888C}"/>
              </a:ext>
            </a:extLst>
          </p:cNvPr>
          <p:cNvSpPr/>
          <p:nvPr/>
        </p:nvSpPr>
        <p:spPr>
          <a:xfrm>
            <a:off x="476632" y="5589240"/>
            <a:ext cx="40233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Oval 78">
            <a:extLst>
              <a:ext uri="{FF2B5EF4-FFF2-40B4-BE49-F238E27FC236}">
                <a16:creationId xmlns:a16="http://schemas.microsoft.com/office/drawing/2014/main" id="{F1356C24-AA3A-32D9-846D-01FB4C3546CF}"/>
              </a:ext>
            </a:extLst>
          </p:cNvPr>
          <p:cNvSpPr/>
          <p:nvPr/>
        </p:nvSpPr>
        <p:spPr>
          <a:xfrm>
            <a:off x="613792" y="5836127"/>
            <a:ext cx="457200" cy="45720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79">
            <a:extLst>
              <a:ext uri="{FF2B5EF4-FFF2-40B4-BE49-F238E27FC236}">
                <a16:creationId xmlns:a16="http://schemas.microsoft.com/office/drawing/2014/main" id="{C62AD41F-EF8A-4306-3165-0C8C95C191EF}"/>
              </a:ext>
            </a:extLst>
          </p:cNvPr>
          <p:cNvSpPr txBox="1"/>
          <p:nvPr/>
        </p:nvSpPr>
        <p:spPr>
          <a:xfrm>
            <a:off x="1208151" y="5634959"/>
            <a:ext cx="3200400" cy="8686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404040"/>
                </a:solidFill>
                <a:latin typeface="Calibri"/>
              </a:rPr>
              <a:t>3 mois plus tard : </a:t>
            </a:r>
            <a:r>
              <a:rPr sz="1400" b="1">
                <a:solidFill>
                  <a:srgbClr val="404040"/>
                </a:solidFill>
                <a:latin typeface="Calibri"/>
              </a:rPr>
              <a:t>douleur lombaire brutale</a:t>
            </a:r>
            <a:r>
              <a:rPr sz="1400" b="0">
                <a:solidFill>
                  <a:srgbClr val="404040"/>
                </a:solidFill>
                <a:latin typeface="Calibri"/>
              </a:rPr>
              <a:t>, PA 80/50 mmHg. Que suspectez-vous, que faites-vous ?</a:t>
            </a:r>
          </a:p>
        </p:txBody>
      </p:sp>
      <p:sp>
        <p:nvSpPr>
          <p:cNvPr id="56" name="TextBox 65">
            <a:extLst>
              <a:ext uri="{FF2B5EF4-FFF2-40B4-BE49-F238E27FC236}">
                <a16:creationId xmlns:a16="http://schemas.microsoft.com/office/drawing/2014/main" id="{30A37693-4972-3A5D-2009-6A7BC7A4F773}"/>
              </a:ext>
            </a:extLst>
          </p:cNvPr>
          <p:cNvSpPr txBox="1"/>
          <p:nvPr/>
        </p:nvSpPr>
        <p:spPr>
          <a:xfrm>
            <a:off x="456355" y="713264"/>
            <a:ext cx="8046720" cy="4114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dirty="0">
                <a:solidFill>
                  <a:srgbClr val="404040"/>
                </a:solidFill>
                <a:latin typeface="Calibri"/>
              </a:rPr>
              <a:t>Retour au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cas</a:t>
            </a:r>
            <a:r>
              <a:rPr sz="20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404040"/>
                </a:solidFill>
                <a:latin typeface="Calibri"/>
              </a:rPr>
              <a:t>clinique</a:t>
            </a:r>
            <a:endParaRPr sz="2000" b="1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69" name="Rounded Rectangle 78">
            <a:extLst>
              <a:ext uri="{FF2B5EF4-FFF2-40B4-BE49-F238E27FC236}">
                <a16:creationId xmlns:a16="http://schemas.microsoft.com/office/drawing/2014/main" id="{A2A541D1-D925-B433-C701-B44751F9F6DA}"/>
              </a:ext>
            </a:extLst>
          </p:cNvPr>
          <p:cNvSpPr/>
          <p:nvPr/>
        </p:nvSpPr>
        <p:spPr>
          <a:xfrm>
            <a:off x="4797899" y="3636432"/>
            <a:ext cx="4023360" cy="2560320"/>
          </a:xfrm>
          <a:prstGeom prst="roundRect">
            <a:avLst>
              <a:gd name="adj" fmla="val 8928"/>
            </a:avLst>
          </a:prstGeom>
          <a:solidFill>
            <a:srgbClr val="FFFFFF"/>
          </a:solidFill>
          <a:ln w="15875"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Oval 79">
            <a:extLst>
              <a:ext uri="{FF2B5EF4-FFF2-40B4-BE49-F238E27FC236}">
                <a16:creationId xmlns:a16="http://schemas.microsoft.com/office/drawing/2014/main" id="{876F25D7-F6BE-54FB-FE46-6EE5E14A5500}"/>
              </a:ext>
            </a:extLst>
          </p:cNvPr>
          <p:cNvSpPr/>
          <p:nvPr/>
        </p:nvSpPr>
        <p:spPr>
          <a:xfrm>
            <a:off x="4935059" y="3773592"/>
            <a:ext cx="411480" cy="411480"/>
          </a:xfrm>
          <a:prstGeom prst="ellipse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71" name="TextBox 80">
            <a:extLst>
              <a:ext uri="{FF2B5EF4-FFF2-40B4-BE49-F238E27FC236}">
                <a16:creationId xmlns:a16="http://schemas.microsoft.com/office/drawing/2014/main" id="{BFFE1BCE-BCE2-313C-E913-03AE8E0172A5}"/>
              </a:ext>
            </a:extLst>
          </p:cNvPr>
          <p:cNvSpPr txBox="1"/>
          <p:nvPr/>
        </p:nvSpPr>
        <p:spPr>
          <a:xfrm>
            <a:off x="5460839" y="3876446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C0504D"/>
                </a:solidFill>
                <a:latin typeface="Calibri"/>
              </a:rPr>
              <a:t>Urgence</a:t>
            </a:r>
          </a:p>
        </p:txBody>
      </p:sp>
      <p:sp>
        <p:nvSpPr>
          <p:cNvPr id="72" name="TextBox 81">
            <a:extLst>
              <a:ext uri="{FF2B5EF4-FFF2-40B4-BE49-F238E27FC236}">
                <a16:creationId xmlns:a16="http://schemas.microsoft.com/office/drawing/2014/main" id="{401DFC63-CAB4-A75D-6742-BAFD09505B65}"/>
              </a:ext>
            </a:extLst>
          </p:cNvPr>
          <p:cNvSpPr txBox="1"/>
          <p:nvPr/>
        </p:nvSpPr>
        <p:spPr>
          <a:xfrm>
            <a:off x="4935059" y="4314347"/>
            <a:ext cx="3749039" cy="177894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C0504D"/>
                </a:solidFill>
                <a:latin typeface="Calibri"/>
              </a:rPr>
              <a:t>Rupture </a:t>
            </a:r>
            <a:r>
              <a:rPr sz="1500" b="1" dirty="0" err="1">
                <a:solidFill>
                  <a:srgbClr val="C0504D"/>
                </a:solidFill>
                <a:latin typeface="Calibri"/>
              </a:rPr>
              <a:t>d’AAA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: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mortalité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&gt; 80 %. </a:t>
            </a:r>
            <a:endParaRPr lang="fr-FR" sz="15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40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404040"/>
                </a:solidFill>
                <a:latin typeface="Calibri"/>
              </a:rPr>
              <a:t>Transfert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immédiat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chirurgie vasculaire</a:t>
            </a:r>
            <a:endParaRPr lang="fr-FR" sz="150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700" b="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lang="fr-FR" sz="1500" dirty="0">
                <a:solidFill>
                  <a:srgbClr val="404040"/>
                </a:solidFill>
                <a:latin typeface="Calibri"/>
              </a:rPr>
              <a:t>A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ngioTDM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seulement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si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l’hémodynamique</a:t>
            </a:r>
            <a:r>
              <a:rPr sz="1500" b="1" dirty="0">
                <a:solidFill>
                  <a:srgbClr val="404040"/>
                </a:solidFill>
                <a:latin typeface="Calibri"/>
              </a:rPr>
              <a:t> le </a:t>
            </a:r>
            <a:r>
              <a:rPr sz="1500" b="1" dirty="0" err="1">
                <a:solidFill>
                  <a:srgbClr val="404040"/>
                </a:solidFill>
                <a:latin typeface="Calibri"/>
              </a:rPr>
              <a:t>permet</a:t>
            </a:r>
            <a:endParaRPr lang="fr-FR" sz="1500" b="1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endParaRPr lang="fr-FR" sz="600" dirty="0">
              <a:solidFill>
                <a:srgbClr val="404040"/>
              </a:solidFill>
              <a:latin typeface="Calibri"/>
            </a:endParaRPr>
          </a:p>
          <a:p>
            <a:pPr algn="l">
              <a:spcAft>
                <a:spcPts val="400"/>
              </a:spcAft>
            </a:pPr>
            <a:r>
              <a:rPr lang="fr-FR" sz="1500" b="0" dirty="0">
                <a:solidFill>
                  <a:srgbClr val="404040"/>
                </a:solidFill>
                <a:latin typeface="Calibri"/>
              </a:rPr>
              <a:t>B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loc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en</a:t>
            </a:r>
            <a:r>
              <a:rPr sz="1500" b="0" dirty="0">
                <a:solidFill>
                  <a:srgbClr val="404040"/>
                </a:solidFill>
                <a:latin typeface="Calibri"/>
              </a:rPr>
              <a:t> urgence </a:t>
            </a:r>
            <a:r>
              <a:rPr sz="1500" b="0" dirty="0" err="1">
                <a:solidFill>
                  <a:srgbClr val="404040"/>
                </a:solidFill>
                <a:latin typeface="Calibri"/>
              </a:rPr>
              <a:t>extrême</a:t>
            </a:r>
            <a:endParaRPr sz="1500" b="0" dirty="0">
              <a:solidFill>
                <a:srgbClr val="404040"/>
              </a:solidFill>
              <a:latin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0AC528-7B8B-E54C-3EA8-47731EC9F247}"/>
              </a:ext>
            </a:extLst>
          </p:cNvPr>
          <p:cNvSpPr/>
          <p:nvPr/>
        </p:nvSpPr>
        <p:spPr>
          <a:xfrm>
            <a:off x="386137" y="3123773"/>
            <a:ext cx="4297049" cy="2419746"/>
          </a:xfrm>
          <a:prstGeom prst="rect">
            <a:avLst/>
          </a:prstGeom>
          <a:solidFill>
            <a:srgbClr val="FFFFFF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209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70678A-25BC-1F52-40EA-E8EB428929F5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157DFE-2664-1CCB-6823-AFE7E7BEB6F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1E04E-AE1D-CDB3-20B5-14B3686CD6D0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03DB2-34BD-D789-4668-AF8B6645E62D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E108EFE-5CE2-F85D-7813-2647909788EC}"/>
              </a:ext>
            </a:extLst>
          </p:cNvPr>
          <p:cNvGrpSpPr/>
          <p:nvPr/>
        </p:nvGrpSpPr>
        <p:grpSpPr>
          <a:xfrm>
            <a:off x="6650734" y="-16977"/>
            <a:ext cx="1819206" cy="345129"/>
            <a:chOff x="5881792" y="260648"/>
            <a:chExt cx="1819206" cy="34512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87CB5DB-9630-66A0-651D-3D1667D83188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F064D18-00FA-BDAA-3815-2E9EDCCED948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A832BD-F03C-FDB0-7AE1-A8565C04DFDF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8191460-4DD5-E8FC-C85D-C1FA85B6AC61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2294740-B986-1C4E-232D-3176D12B38BB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AB62ED4-B497-7F6A-1C5C-4A700C808F6B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57611D-E8A9-7BF4-5376-F521BB375D8D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99B261-B077-D51F-BB27-6DB3C528BF8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EBC1C0D-CA96-BC2D-74F8-9FCC100F8425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7C364C-9957-4182-8046-E04F31D7127D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Titre 1">
              <a:extLst>
                <a:ext uri="{FF2B5EF4-FFF2-40B4-BE49-F238E27FC236}">
                  <a16:creationId xmlns:a16="http://schemas.microsoft.com/office/drawing/2014/main" id="{5599EBC7-27AC-555D-1BD1-ECDA603555F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589279FC-4381-9E46-7218-7291ECA8A9DF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6514EF-2695-88D2-C191-AEE041E7798B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EB685C-257C-5A4C-A84A-8F1E4887099B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C0B65D-2ABE-6230-D6C1-92B95AB1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/>
            <a:r>
              <a:rPr lang="fr-FR" altLang="fr-FR" sz="2800" dirty="0"/>
              <a:t>Points clés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5FE20DE-9920-157F-CB40-A031E6B4324E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12" name="Groupe 7211">
            <a:extLst>
              <a:ext uri="{FF2B5EF4-FFF2-40B4-BE49-F238E27FC236}">
                <a16:creationId xmlns:a16="http://schemas.microsoft.com/office/drawing/2014/main" id="{3CCA2631-90E7-6218-36DB-5F1D11C32516}"/>
              </a:ext>
            </a:extLst>
          </p:cNvPr>
          <p:cNvGrpSpPr/>
          <p:nvPr/>
        </p:nvGrpSpPr>
        <p:grpSpPr>
          <a:xfrm>
            <a:off x="395536" y="692696"/>
            <a:ext cx="8410965" cy="5616624"/>
            <a:chOff x="395536" y="692696"/>
            <a:chExt cx="8410965" cy="5616624"/>
          </a:xfrm>
        </p:grpSpPr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1E312624-2822-8819-39C9-A63D8F06897A}"/>
                </a:ext>
              </a:extLst>
            </p:cNvPr>
            <p:cNvGrpSpPr/>
            <p:nvPr/>
          </p:nvGrpSpPr>
          <p:grpSpPr>
            <a:xfrm>
              <a:off x="755576" y="1876708"/>
              <a:ext cx="3604250" cy="1509576"/>
              <a:chOff x="679357" y="2021496"/>
              <a:chExt cx="3604250" cy="1509576"/>
            </a:xfrm>
          </p:grpSpPr>
          <p:sp>
            <p:nvSpPr>
              <p:cNvPr id="4" name="Rectangle : coins arrondis 3">
                <a:extLst>
                  <a:ext uri="{FF2B5EF4-FFF2-40B4-BE49-F238E27FC236}">
                    <a16:creationId xmlns:a16="http://schemas.microsoft.com/office/drawing/2014/main" id="{B987F892-FDF3-0A36-AAB3-7B4918D63DF5}"/>
                  </a:ext>
                </a:extLst>
              </p:cNvPr>
              <p:cNvSpPr/>
              <p:nvPr/>
            </p:nvSpPr>
            <p:spPr>
              <a:xfrm>
                <a:off x="679358" y="2021496"/>
                <a:ext cx="3604249" cy="1509576"/>
              </a:xfrm>
              <a:prstGeom prst="roundRect">
                <a:avLst>
                  <a:gd name="adj" fmla="val 7148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BE39C2D2-38D3-5A1F-1029-AA52423120D7}"/>
                  </a:ext>
                </a:extLst>
              </p:cNvPr>
              <p:cNvSpPr txBox="1"/>
              <p:nvPr/>
            </p:nvSpPr>
            <p:spPr>
              <a:xfrm>
                <a:off x="679357" y="2083270"/>
                <a:ext cx="36042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u="sng" dirty="0"/>
                  <a:t>Cible dépistage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1162EFFC-7DB6-7FA6-8310-A412E307B7DB}"/>
                  </a:ext>
                </a:extLst>
              </p:cNvPr>
              <p:cNvSpPr txBox="1"/>
              <p:nvPr/>
            </p:nvSpPr>
            <p:spPr>
              <a:xfrm>
                <a:off x="1294542" y="2472403"/>
                <a:ext cx="2292231" cy="792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sz="1600" dirty="0"/>
                  <a:t>Hommes </a:t>
                </a:r>
                <a:r>
                  <a:rPr lang="fr-FR" sz="1600" b="1" dirty="0">
                    <a:solidFill>
                      <a:schemeClr val="accent3"/>
                    </a:solidFill>
                  </a:rPr>
                  <a:t>&gt; 65ans + tabac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600" dirty="0"/>
                  <a:t>ATCD fx 1</a:t>
                </a:r>
                <a:r>
                  <a:rPr lang="fr-FR" sz="1600" baseline="30000" dirty="0"/>
                  <a:t>er</a:t>
                </a:r>
                <a:r>
                  <a:rPr lang="fr-FR" sz="1600" dirty="0"/>
                  <a:t> degré </a:t>
                </a:r>
                <a:r>
                  <a:rPr lang="fr-FR" sz="1600" b="1" dirty="0">
                    <a:solidFill>
                      <a:schemeClr val="accent3"/>
                    </a:solidFill>
                  </a:rPr>
                  <a:t>&gt; 50ans</a:t>
                </a:r>
              </a:p>
            </p:txBody>
          </p:sp>
        </p:grpSp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A4009620-0F20-C03E-0742-8F566C3DF0C3}"/>
                </a:ext>
              </a:extLst>
            </p:cNvPr>
            <p:cNvGrpSpPr/>
            <p:nvPr/>
          </p:nvGrpSpPr>
          <p:grpSpPr>
            <a:xfrm>
              <a:off x="5191331" y="692696"/>
              <a:ext cx="3615170" cy="1873596"/>
              <a:chOff x="843786" y="4017969"/>
              <a:chExt cx="3615170" cy="1873596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DD0300FB-409F-56DE-7F15-1A36D2A6DE37}"/>
                  </a:ext>
                </a:extLst>
              </p:cNvPr>
              <p:cNvSpPr/>
              <p:nvPr/>
            </p:nvSpPr>
            <p:spPr>
              <a:xfrm>
                <a:off x="854707" y="4017969"/>
                <a:ext cx="3604249" cy="1873596"/>
              </a:xfrm>
              <a:prstGeom prst="roundRect">
                <a:avLst>
                  <a:gd name="adj" fmla="val 6906"/>
                </a:avLst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C04569A-F75F-8240-EF86-D8DFE82EDCB9}"/>
                  </a:ext>
                </a:extLst>
              </p:cNvPr>
              <p:cNvSpPr txBox="1"/>
              <p:nvPr/>
            </p:nvSpPr>
            <p:spPr>
              <a:xfrm>
                <a:off x="843786" y="4111681"/>
                <a:ext cx="36151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u="sng" dirty="0"/>
                  <a:t>Risque</a:t>
                </a: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23057144-9BA9-995B-F835-1489B8E95B1A}"/>
                  </a:ext>
                </a:extLst>
              </p:cNvPr>
              <p:cNvSpPr txBox="1"/>
              <p:nvPr/>
            </p:nvSpPr>
            <p:spPr>
              <a:xfrm>
                <a:off x="956549" y="4481013"/>
                <a:ext cx="3389646" cy="1162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sz="1600" b="1" dirty="0">
                    <a:solidFill>
                      <a:srgbClr val="C00000"/>
                    </a:solidFill>
                  </a:rPr>
                  <a:t>Décès</a:t>
                </a:r>
                <a:r>
                  <a:rPr lang="fr-FR" sz="1600" dirty="0"/>
                  <a:t> par rupture d’AAA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600" dirty="0"/>
                  <a:t>Dépend du diamètre maximal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600" b="1" dirty="0">
                    <a:solidFill>
                      <a:srgbClr val="C00000"/>
                    </a:solidFill>
                  </a:rPr>
                  <a:t>AngioTDM urgent </a:t>
                </a:r>
                <a:r>
                  <a:rPr lang="fr-FR" sz="1600" dirty="0"/>
                  <a:t>pour toute dl aigue</a:t>
                </a:r>
              </a:p>
            </p:txBody>
          </p:sp>
        </p:grpSp>
        <p:grpSp>
          <p:nvGrpSpPr>
            <p:cNvPr id="60" name="Groupe 59">
              <a:extLst>
                <a:ext uri="{FF2B5EF4-FFF2-40B4-BE49-F238E27FC236}">
                  <a16:creationId xmlns:a16="http://schemas.microsoft.com/office/drawing/2014/main" id="{DAD3B28F-3C1F-4075-101A-4ACA75C885AD}"/>
                </a:ext>
              </a:extLst>
            </p:cNvPr>
            <p:cNvGrpSpPr/>
            <p:nvPr/>
          </p:nvGrpSpPr>
          <p:grpSpPr>
            <a:xfrm>
              <a:off x="5133294" y="4823152"/>
              <a:ext cx="3615170" cy="1486168"/>
              <a:chOff x="5164966" y="3531073"/>
              <a:chExt cx="3615170" cy="1486168"/>
            </a:xfrm>
          </p:grpSpPr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A4A6CCCB-7F98-1989-A2BD-EFCE91FBCB18}"/>
                  </a:ext>
                </a:extLst>
              </p:cNvPr>
              <p:cNvSpPr txBox="1"/>
              <p:nvPr/>
            </p:nvSpPr>
            <p:spPr>
              <a:xfrm>
                <a:off x="5175887" y="3603408"/>
                <a:ext cx="36042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u="sng" dirty="0"/>
                  <a:t>Traitement chirurgical</a:t>
                </a:r>
              </a:p>
            </p:txBody>
          </p:sp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4E7B1E3-4690-9B99-BBF0-0E530DB7E506}"/>
                  </a:ext>
                </a:extLst>
              </p:cNvPr>
              <p:cNvSpPr/>
              <p:nvPr/>
            </p:nvSpPr>
            <p:spPr>
              <a:xfrm>
                <a:off x="5164966" y="3531073"/>
                <a:ext cx="3604249" cy="1486168"/>
              </a:xfrm>
              <a:prstGeom prst="roundRect">
                <a:avLst>
                  <a:gd name="adj" fmla="val 10514"/>
                </a:avLst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7CF8074-1F96-1CC7-BA0C-08BBD4CFC9F8}"/>
                  </a:ext>
                </a:extLst>
              </p:cNvPr>
              <p:cNvSpPr txBox="1"/>
              <p:nvPr/>
            </p:nvSpPr>
            <p:spPr>
              <a:xfrm>
                <a:off x="5164966" y="4022147"/>
                <a:ext cx="3615169" cy="792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sz="1600" b="1" dirty="0">
                    <a:solidFill>
                      <a:schemeClr val="accent1"/>
                    </a:solidFill>
                  </a:rPr>
                  <a:t>    &gt;50mm,        &gt;55mm   ou   &gt;1cm/an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600" dirty="0"/>
                  <a:t>Prévenir de la rupture</a:t>
                </a:r>
              </a:p>
            </p:txBody>
          </p:sp>
          <p:pic>
            <p:nvPicPr>
              <p:cNvPr id="49" name="Picture 6" descr="Male gender symbol, pendant,sterling silver,male symbol, sex symbol,mans  fashion,unisex gender pendant, - Etsy Canada">
                <a:extLst>
                  <a:ext uri="{FF2B5EF4-FFF2-40B4-BE49-F238E27FC236}">
                    <a16:creationId xmlns:a16="http://schemas.microsoft.com/office/drawing/2014/main" id="{44192DC6-13F3-6305-89B5-B2C45AD1F0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5403" t="12540" r="4236" b="12540"/>
              <a:stretch/>
            </p:blipFill>
            <p:spPr bwMode="auto">
              <a:xfrm>
                <a:off x="6434023" y="4129356"/>
                <a:ext cx="216711" cy="2560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5" name="Groupe 54">
                <a:extLst>
                  <a:ext uri="{FF2B5EF4-FFF2-40B4-BE49-F238E27FC236}">
                    <a16:creationId xmlns:a16="http://schemas.microsoft.com/office/drawing/2014/main" id="{7BCF1016-DA9D-9B57-E14A-C62A4F73571C}"/>
                  </a:ext>
                </a:extLst>
              </p:cNvPr>
              <p:cNvGrpSpPr/>
              <p:nvPr/>
            </p:nvGrpSpPr>
            <p:grpSpPr>
              <a:xfrm>
                <a:off x="5413639" y="4105472"/>
                <a:ext cx="190612" cy="254425"/>
                <a:chOff x="5413639" y="4105472"/>
                <a:chExt cx="190612" cy="254425"/>
              </a:xfrm>
            </p:grpSpPr>
            <p:pic>
              <p:nvPicPr>
                <p:cNvPr id="50" name="Picture 6" descr="Male gender symbol, pendant,sterling silver,male symbol, sex symbol,mans  fashion,unisex gender pendant, - Etsy Canada">
                  <a:extLst>
                    <a:ext uri="{FF2B5EF4-FFF2-40B4-BE49-F238E27FC236}">
                      <a16:creationId xmlns:a16="http://schemas.microsoft.com/office/drawing/2014/main" id="{666DC026-C9E7-4E59-9665-BF2ED08E46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128" t="12540" r="50576" b="13006"/>
                <a:stretch/>
              </p:blipFill>
              <p:spPr bwMode="auto">
                <a:xfrm>
                  <a:off x="5413639" y="4105472"/>
                  <a:ext cx="190612" cy="2544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cxnSp>
              <p:nvCxnSpPr>
                <p:cNvPr id="52" name="Connecteur droit 51">
                  <a:extLst>
                    <a:ext uri="{FF2B5EF4-FFF2-40B4-BE49-F238E27FC236}">
                      <a16:creationId xmlns:a16="http://schemas.microsoft.com/office/drawing/2014/main" id="{48426B21-44EE-868C-6E8B-3C2B47C79E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597411" y="4129356"/>
                  <a:ext cx="6840" cy="187229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7170" name="Picture 2" descr="7 400+ Bistouri Stock Illustrations, graphiques vectoriels ...">
              <a:extLst>
                <a:ext uri="{FF2B5EF4-FFF2-40B4-BE49-F238E27FC236}">
                  <a16:creationId xmlns:a16="http://schemas.microsoft.com/office/drawing/2014/main" id="{9B9D6007-AB4B-18D1-FAD1-B27415B26C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6" t="14390" r="14126" b="14414"/>
            <a:stretch/>
          </p:blipFill>
          <p:spPr bwMode="auto">
            <a:xfrm rot="1338325">
              <a:off x="8269970" y="4922349"/>
              <a:ext cx="346243" cy="334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6" descr="illustrations, cliparts, dessins animés et icônes de triangle attention and warning icon set vector design. - attention">
              <a:extLst>
                <a:ext uri="{FF2B5EF4-FFF2-40B4-BE49-F238E27FC236}">
                  <a16:creationId xmlns:a16="http://schemas.microsoft.com/office/drawing/2014/main" id="{2CF2DC63-7F3E-5E61-225E-423DEA4B44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78" t="11685" r="55453" b="56558"/>
            <a:stretch/>
          </p:blipFill>
          <p:spPr bwMode="auto">
            <a:xfrm>
              <a:off x="8344955" y="836712"/>
              <a:ext cx="330924" cy="279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6" name="Picture 8" descr="Icônes de soins de santé - clipart vectoriel de Icône libre de droits">
              <a:extLst>
                <a:ext uri="{FF2B5EF4-FFF2-40B4-BE49-F238E27FC236}">
                  <a16:creationId xmlns:a16="http://schemas.microsoft.com/office/drawing/2014/main" id="{759D5191-8B2F-DDFF-9516-10F7581929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518" t="30186" r="4022" b="55877"/>
            <a:stretch/>
          </p:blipFill>
          <p:spPr bwMode="auto">
            <a:xfrm>
              <a:off x="3326260" y="3918693"/>
              <a:ext cx="625921" cy="523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8" name="Picture 10" descr="Icônes de soins de santé - clipart vectoriel de Icône libre de droits">
              <a:extLst>
                <a:ext uri="{FF2B5EF4-FFF2-40B4-BE49-F238E27FC236}">
                  <a16:creationId xmlns:a16="http://schemas.microsoft.com/office/drawing/2014/main" id="{98B644FF-8224-DFBE-7A8C-0A583D49C0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13" t="30377" r="43457" b="55635"/>
            <a:stretch/>
          </p:blipFill>
          <p:spPr bwMode="auto">
            <a:xfrm>
              <a:off x="792660" y="1913782"/>
              <a:ext cx="545544" cy="503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208" name="Groupe 7207">
              <a:extLst>
                <a:ext uri="{FF2B5EF4-FFF2-40B4-BE49-F238E27FC236}">
                  <a16:creationId xmlns:a16="http://schemas.microsoft.com/office/drawing/2014/main" id="{76CBA158-7E24-2B46-9EB5-2CF60B8D250F}"/>
                </a:ext>
              </a:extLst>
            </p:cNvPr>
            <p:cNvGrpSpPr/>
            <p:nvPr/>
          </p:nvGrpSpPr>
          <p:grpSpPr>
            <a:xfrm>
              <a:off x="3869473" y="1876708"/>
              <a:ext cx="898338" cy="1281938"/>
              <a:chOff x="3869473" y="1804700"/>
              <a:chExt cx="898338" cy="1281938"/>
            </a:xfrm>
          </p:grpSpPr>
          <p:sp>
            <p:nvSpPr>
              <p:cNvPr id="63" name="Rectangle : coins arrondis 62">
                <a:extLst>
                  <a:ext uri="{FF2B5EF4-FFF2-40B4-BE49-F238E27FC236}">
                    <a16:creationId xmlns:a16="http://schemas.microsoft.com/office/drawing/2014/main" id="{EAB4B776-6605-CC13-5190-B1EF34C29369}"/>
                  </a:ext>
                </a:extLst>
              </p:cNvPr>
              <p:cNvSpPr/>
              <p:nvPr/>
            </p:nvSpPr>
            <p:spPr>
              <a:xfrm>
                <a:off x="4126483" y="1804700"/>
                <a:ext cx="641328" cy="776543"/>
              </a:xfrm>
              <a:prstGeom prst="roundRect">
                <a:avLst>
                  <a:gd name="adj" fmla="val 15937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68" name="Rectangle 7167">
                <a:extLst>
                  <a:ext uri="{FF2B5EF4-FFF2-40B4-BE49-F238E27FC236}">
                    <a16:creationId xmlns:a16="http://schemas.microsoft.com/office/drawing/2014/main" id="{9B57C752-41E8-762D-9F12-05719A731C60}"/>
                  </a:ext>
                </a:extLst>
              </p:cNvPr>
              <p:cNvSpPr/>
              <p:nvPr/>
            </p:nvSpPr>
            <p:spPr>
              <a:xfrm>
                <a:off x="4043337" y="1834299"/>
                <a:ext cx="458948" cy="68754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73" name="Rectangle 7172">
                <a:extLst>
                  <a:ext uri="{FF2B5EF4-FFF2-40B4-BE49-F238E27FC236}">
                    <a16:creationId xmlns:a16="http://schemas.microsoft.com/office/drawing/2014/main" id="{5CE4A242-AF1B-62E7-E86E-5F8198ECAFF6}"/>
                  </a:ext>
                </a:extLst>
              </p:cNvPr>
              <p:cNvSpPr/>
              <p:nvPr/>
            </p:nvSpPr>
            <p:spPr>
              <a:xfrm flipV="1">
                <a:off x="4094450" y="2393761"/>
                <a:ext cx="458948" cy="15278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75" name="Rectangle : coins arrondis 7174">
                <a:extLst>
                  <a:ext uri="{FF2B5EF4-FFF2-40B4-BE49-F238E27FC236}">
                    <a16:creationId xmlns:a16="http://schemas.microsoft.com/office/drawing/2014/main" id="{75A009BC-6B1B-2CD5-12D6-C8EFC64598B2}"/>
                  </a:ext>
                </a:extLst>
              </p:cNvPr>
              <p:cNvSpPr/>
              <p:nvPr/>
            </p:nvSpPr>
            <p:spPr>
              <a:xfrm>
                <a:off x="4357551" y="2582210"/>
                <a:ext cx="290443" cy="298371"/>
              </a:xfrm>
              <a:prstGeom prst="roundRect">
                <a:avLst>
                  <a:gd name="adj" fmla="val 24010"/>
                </a:avLst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71" name="Rectangle 7170">
                <a:extLst>
                  <a:ext uri="{FF2B5EF4-FFF2-40B4-BE49-F238E27FC236}">
                    <a16:creationId xmlns:a16="http://schemas.microsoft.com/office/drawing/2014/main" id="{51C58147-3FE7-BA91-8EDC-29DEAAF9387E}"/>
                  </a:ext>
                </a:extLst>
              </p:cNvPr>
              <p:cNvSpPr/>
              <p:nvPr/>
            </p:nvSpPr>
            <p:spPr>
              <a:xfrm>
                <a:off x="3869473" y="2322967"/>
                <a:ext cx="458948" cy="68754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77" name="Rectangle 7176">
                <a:extLst>
                  <a:ext uri="{FF2B5EF4-FFF2-40B4-BE49-F238E27FC236}">
                    <a16:creationId xmlns:a16="http://schemas.microsoft.com/office/drawing/2014/main" id="{E93D91FF-AA98-DCCC-59FF-7C5B4D39BA0A}"/>
                  </a:ext>
                </a:extLst>
              </p:cNvPr>
              <p:cNvSpPr/>
              <p:nvPr/>
            </p:nvSpPr>
            <p:spPr>
              <a:xfrm rot="1161720">
                <a:off x="4199338" y="2412559"/>
                <a:ext cx="146945" cy="3141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79" name="Rectangle 7178">
                <a:extLst>
                  <a:ext uri="{FF2B5EF4-FFF2-40B4-BE49-F238E27FC236}">
                    <a16:creationId xmlns:a16="http://schemas.microsoft.com/office/drawing/2014/main" id="{9EE503D0-B097-B99D-23A1-BD43D4C153A7}"/>
                  </a:ext>
                </a:extLst>
              </p:cNvPr>
              <p:cNvSpPr/>
              <p:nvPr/>
            </p:nvSpPr>
            <p:spPr>
              <a:xfrm rot="2444549">
                <a:off x="4229536" y="2375912"/>
                <a:ext cx="146945" cy="3141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80" name="Rectangle 7179">
                <a:extLst>
                  <a:ext uri="{FF2B5EF4-FFF2-40B4-BE49-F238E27FC236}">
                    <a16:creationId xmlns:a16="http://schemas.microsoft.com/office/drawing/2014/main" id="{04778DEE-8A61-5EDF-C918-54484B584867}"/>
                  </a:ext>
                </a:extLst>
              </p:cNvPr>
              <p:cNvSpPr/>
              <p:nvPr/>
            </p:nvSpPr>
            <p:spPr>
              <a:xfrm rot="3944593">
                <a:off x="4268062" y="2341286"/>
                <a:ext cx="146945" cy="3141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81" name="Rectangle 7180">
                <a:extLst>
                  <a:ext uri="{FF2B5EF4-FFF2-40B4-BE49-F238E27FC236}">
                    <a16:creationId xmlns:a16="http://schemas.microsoft.com/office/drawing/2014/main" id="{332D11BA-A39C-889D-7B66-5B967297E409}"/>
                  </a:ext>
                </a:extLst>
              </p:cNvPr>
              <p:cNvSpPr/>
              <p:nvPr/>
            </p:nvSpPr>
            <p:spPr>
              <a:xfrm>
                <a:off x="4389553" y="2772504"/>
                <a:ext cx="287571" cy="3141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82" name="Rectangle 7181">
                <a:extLst>
                  <a:ext uri="{FF2B5EF4-FFF2-40B4-BE49-F238E27FC236}">
                    <a16:creationId xmlns:a16="http://schemas.microsoft.com/office/drawing/2014/main" id="{1CC6C05F-E76B-FC41-EADA-A6F30381B3C3}"/>
                  </a:ext>
                </a:extLst>
              </p:cNvPr>
              <p:cNvSpPr/>
              <p:nvPr/>
            </p:nvSpPr>
            <p:spPr>
              <a:xfrm>
                <a:off x="4462230" y="2612969"/>
                <a:ext cx="287571" cy="3141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210" name="Groupe 7209">
              <a:extLst>
                <a:ext uri="{FF2B5EF4-FFF2-40B4-BE49-F238E27FC236}">
                  <a16:creationId xmlns:a16="http://schemas.microsoft.com/office/drawing/2014/main" id="{54F22216-23AF-B297-051A-9EDBB2842EC7}"/>
                </a:ext>
              </a:extLst>
            </p:cNvPr>
            <p:cNvGrpSpPr/>
            <p:nvPr/>
          </p:nvGrpSpPr>
          <p:grpSpPr>
            <a:xfrm>
              <a:off x="395536" y="3828122"/>
              <a:ext cx="4320480" cy="2352247"/>
              <a:chOff x="467544" y="3756114"/>
              <a:chExt cx="4320480" cy="2352247"/>
            </a:xfrm>
          </p:grpSpPr>
          <p:grpSp>
            <p:nvGrpSpPr>
              <p:cNvPr id="56" name="Groupe 55">
                <a:extLst>
                  <a:ext uri="{FF2B5EF4-FFF2-40B4-BE49-F238E27FC236}">
                    <a16:creationId xmlns:a16="http://schemas.microsoft.com/office/drawing/2014/main" id="{352245FE-9339-0424-E392-13935B85FD52}"/>
                  </a:ext>
                </a:extLst>
              </p:cNvPr>
              <p:cNvGrpSpPr/>
              <p:nvPr/>
            </p:nvGrpSpPr>
            <p:grpSpPr>
              <a:xfrm>
                <a:off x="467544" y="3756114"/>
                <a:ext cx="3604249" cy="2352247"/>
                <a:chOff x="5164966" y="1340768"/>
                <a:chExt cx="3604249" cy="1830174"/>
              </a:xfrm>
            </p:grpSpPr>
            <p:sp>
              <p:nvSpPr>
                <p:cNvPr id="25" name="Rectangle : coins arrondis 24">
                  <a:extLst>
                    <a:ext uri="{FF2B5EF4-FFF2-40B4-BE49-F238E27FC236}">
                      <a16:creationId xmlns:a16="http://schemas.microsoft.com/office/drawing/2014/main" id="{158B1B05-A927-B809-75C6-CADFA524FA16}"/>
                    </a:ext>
                  </a:extLst>
                </p:cNvPr>
                <p:cNvSpPr/>
                <p:nvPr/>
              </p:nvSpPr>
              <p:spPr>
                <a:xfrm>
                  <a:off x="5164966" y="1340768"/>
                  <a:ext cx="3604249" cy="1830174"/>
                </a:xfrm>
                <a:prstGeom prst="roundRect">
                  <a:avLst>
                    <a:gd name="adj" fmla="val 6144"/>
                  </a:avLst>
                </a:prstGeom>
                <a:noFill/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" name="ZoneTexte 25">
                  <a:extLst>
                    <a:ext uri="{FF2B5EF4-FFF2-40B4-BE49-F238E27FC236}">
                      <a16:creationId xmlns:a16="http://schemas.microsoft.com/office/drawing/2014/main" id="{E5539519-F012-9068-39C7-4D7F31CCF2E9}"/>
                    </a:ext>
                  </a:extLst>
                </p:cNvPr>
                <p:cNvSpPr txBox="1"/>
                <p:nvPr/>
              </p:nvSpPr>
              <p:spPr>
                <a:xfrm>
                  <a:off x="5164966" y="1411237"/>
                  <a:ext cx="360424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b="1" u="sng" dirty="0"/>
                    <a:t>Bilan  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9649A9C1-9A30-0EEB-DA5B-412F94F94DFC}"/>
                    </a:ext>
                  </a:extLst>
                </p:cNvPr>
                <p:cNvSpPr txBox="1"/>
                <p:nvPr/>
              </p:nvSpPr>
              <p:spPr>
                <a:xfrm>
                  <a:off x="5362193" y="1723408"/>
                  <a:ext cx="3242255" cy="13237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fr-FR" sz="1600" b="1" dirty="0">
                      <a:solidFill>
                        <a:schemeClr val="accent4"/>
                      </a:solidFill>
                    </a:rPr>
                    <a:t>A</a:t>
                  </a:r>
                  <a:r>
                    <a:rPr lang="fr-FR" sz="1400" b="1" dirty="0">
                      <a:solidFill>
                        <a:schemeClr val="accent4"/>
                      </a:solidFill>
                    </a:rPr>
                    <a:t>SYMPTOMATIQUE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600" dirty="0"/>
                    <a:t>Doppler Aorte   </a:t>
                  </a:r>
                  <a:r>
                    <a:rPr lang="fr-FR" sz="1400" b="1" dirty="0"/>
                    <a:t>→ </a:t>
                  </a:r>
                  <a:r>
                    <a:rPr lang="fr-FR" sz="1600" dirty="0"/>
                    <a:t>  diagnostic positif</a:t>
                  </a:r>
                </a:p>
                <a:p>
                  <a:pPr>
                    <a:lnSpc>
                      <a:spcPct val="150000"/>
                    </a:lnSpc>
                  </a:pPr>
                  <a:endParaRPr lang="fr-FR" sz="500" dirty="0"/>
                </a:p>
                <a:p>
                  <a:pPr>
                    <a:lnSpc>
                      <a:spcPct val="150000"/>
                    </a:lnSpc>
                  </a:pPr>
                  <a:r>
                    <a:rPr lang="fr-FR" sz="1600" dirty="0"/>
                    <a:t>Doppler MIA + AngioTDM TAP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fr-FR" sz="1400" b="1" dirty="0"/>
                    <a:t>→ </a:t>
                  </a:r>
                  <a:r>
                    <a:rPr lang="fr-FR" sz="1600" dirty="0">
                      <a:solidFill>
                        <a:schemeClr val="accent4"/>
                      </a:solidFill>
                    </a:rPr>
                    <a:t>recherche d’autres localisations</a:t>
                  </a:r>
                </a:p>
              </p:txBody>
            </p:sp>
          </p:grpSp>
          <p:grpSp>
            <p:nvGrpSpPr>
              <p:cNvPr id="7207" name="Groupe 7206">
                <a:extLst>
                  <a:ext uri="{FF2B5EF4-FFF2-40B4-BE49-F238E27FC236}">
                    <a16:creationId xmlns:a16="http://schemas.microsoft.com/office/drawing/2014/main" id="{5B982331-15F2-6F48-16A9-5DF8374AC57B}"/>
                  </a:ext>
                </a:extLst>
              </p:cNvPr>
              <p:cNvGrpSpPr/>
              <p:nvPr/>
            </p:nvGrpSpPr>
            <p:grpSpPr>
              <a:xfrm>
                <a:off x="3779342" y="4211230"/>
                <a:ext cx="1008682" cy="1895841"/>
                <a:chOff x="3779342" y="4211230"/>
                <a:chExt cx="1008682" cy="1895841"/>
              </a:xfrm>
            </p:grpSpPr>
            <p:sp>
              <p:nvSpPr>
                <p:cNvPr id="7195" name="Rectangle : coins arrondis 7194">
                  <a:extLst>
                    <a:ext uri="{FF2B5EF4-FFF2-40B4-BE49-F238E27FC236}">
                      <a16:creationId xmlns:a16="http://schemas.microsoft.com/office/drawing/2014/main" id="{D8FD4BF5-590E-669D-A041-9AC77E01AC70}"/>
                    </a:ext>
                  </a:extLst>
                </p:cNvPr>
                <p:cNvSpPr/>
                <p:nvPr/>
              </p:nvSpPr>
              <p:spPr>
                <a:xfrm>
                  <a:off x="3805114" y="4761416"/>
                  <a:ext cx="982910" cy="1345655"/>
                </a:xfrm>
                <a:prstGeom prst="roundRect">
                  <a:avLst>
                    <a:gd name="adj" fmla="val 15937"/>
                  </a:avLst>
                </a:prstGeom>
                <a:noFill/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6" name="Rectangle : coins arrondis 7195">
                  <a:extLst>
                    <a:ext uri="{FF2B5EF4-FFF2-40B4-BE49-F238E27FC236}">
                      <a16:creationId xmlns:a16="http://schemas.microsoft.com/office/drawing/2014/main" id="{1875C57B-CB22-7850-CF5C-1DA6A4F3234C}"/>
                    </a:ext>
                  </a:extLst>
                </p:cNvPr>
                <p:cNvSpPr/>
                <p:nvPr/>
              </p:nvSpPr>
              <p:spPr>
                <a:xfrm>
                  <a:off x="4071793" y="4353902"/>
                  <a:ext cx="307595" cy="407782"/>
                </a:xfrm>
                <a:prstGeom prst="roundRect">
                  <a:avLst>
                    <a:gd name="adj" fmla="val 25737"/>
                  </a:avLst>
                </a:prstGeom>
                <a:noFill/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7" name="Rectangle 7196">
                  <a:extLst>
                    <a:ext uri="{FF2B5EF4-FFF2-40B4-BE49-F238E27FC236}">
                      <a16:creationId xmlns:a16="http://schemas.microsoft.com/office/drawing/2014/main" id="{1AB84462-9C10-4230-8266-F5227CBB6840}"/>
                    </a:ext>
                  </a:extLst>
                </p:cNvPr>
                <p:cNvSpPr/>
                <p:nvPr/>
              </p:nvSpPr>
              <p:spPr>
                <a:xfrm>
                  <a:off x="4101981" y="4211230"/>
                  <a:ext cx="296651" cy="44190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8" name="Rectangle 7197">
                  <a:extLst>
                    <a:ext uri="{FF2B5EF4-FFF2-40B4-BE49-F238E27FC236}">
                      <a16:creationId xmlns:a16="http://schemas.microsoft.com/office/drawing/2014/main" id="{6469C942-C211-D752-ADF8-D144A7588692}"/>
                    </a:ext>
                  </a:extLst>
                </p:cNvPr>
                <p:cNvSpPr/>
                <p:nvPr/>
              </p:nvSpPr>
              <p:spPr>
                <a:xfrm>
                  <a:off x="4275663" y="4450765"/>
                  <a:ext cx="166279" cy="27820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9" name="Rectangle 7198">
                  <a:extLst>
                    <a:ext uri="{FF2B5EF4-FFF2-40B4-BE49-F238E27FC236}">
                      <a16:creationId xmlns:a16="http://schemas.microsoft.com/office/drawing/2014/main" id="{0D095F3A-C1F6-5815-5ED0-C2F8C42EA465}"/>
                    </a:ext>
                  </a:extLst>
                </p:cNvPr>
                <p:cNvSpPr/>
                <p:nvPr/>
              </p:nvSpPr>
              <p:spPr>
                <a:xfrm>
                  <a:off x="3794193" y="4793229"/>
                  <a:ext cx="371931" cy="100382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0" name="Rectangle 7199">
                  <a:extLst>
                    <a:ext uri="{FF2B5EF4-FFF2-40B4-BE49-F238E27FC236}">
                      <a16:creationId xmlns:a16="http://schemas.microsoft.com/office/drawing/2014/main" id="{BA7BA544-D862-ED15-0B69-FA87EC99DBDF}"/>
                    </a:ext>
                  </a:extLst>
                </p:cNvPr>
                <p:cNvSpPr/>
                <p:nvPr/>
              </p:nvSpPr>
              <p:spPr>
                <a:xfrm>
                  <a:off x="3779342" y="5073488"/>
                  <a:ext cx="371931" cy="100382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1" name="Rectangle 7200">
                  <a:extLst>
                    <a:ext uri="{FF2B5EF4-FFF2-40B4-BE49-F238E27FC236}">
                      <a16:creationId xmlns:a16="http://schemas.microsoft.com/office/drawing/2014/main" id="{60C575C5-6495-C616-DD48-0A87DC3DA17F}"/>
                    </a:ext>
                  </a:extLst>
                </p:cNvPr>
                <p:cNvSpPr/>
                <p:nvPr/>
              </p:nvSpPr>
              <p:spPr>
                <a:xfrm>
                  <a:off x="3868040" y="4691555"/>
                  <a:ext cx="173565" cy="34078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2" name="Rectangle 7201">
                  <a:extLst>
                    <a:ext uri="{FF2B5EF4-FFF2-40B4-BE49-F238E27FC236}">
                      <a16:creationId xmlns:a16="http://schemas.microsoft.com/office/drawing/2014/main" id="{49A4638C-0717-A75D-46C9-6980D902E26B}"/>
                    </a:ext>
                  </a:extLst>
                </p:cNvPr>
                <p:cNvSpPr/>
                <p:nvPr/>
              </p:nvSpPr>
              <p:spPr>
                <a:xfrm rot="20736058">
                  <a:off x="3905808" y="4695458"/>
                  <a:ext cx="173565" cy="34078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3" name="Rectangle 7202">
                  <a:extLst>
                    <a:ext uri="{FF2B5EF4-FFF2-40B4-BE49-F238E27FC236}">
                      <a16:creationId xmlns:a16="http://schemas.microsoft.com/office/drawing/2014/main" id="{F1F024BE-5D88-EF52-8D68-C62A214B8699}"/>
                    </a:ext>
                  </a:extLst>
                </p:cNvPr>
                <p:cNvSpPr/>
                <p:nvPr/>
              </p:nvSpPr>
              <p:spPr>
                <a:xfrm rot="19722125">
                  <a:off x="3958718" y="4725938"/>
                  <a:ext cx="173565" cy="34078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4" name="Rectangle 7203">
                  <a:extLst>
                    <a:ext uri="{FF2B5EF4-FFF2-40B4-BE49-F238E27FC236}">
                      <a16:creationId xmlns:a16="http://schemas.microsoft.com/office/drawing/2014/main" id="{2DE00C87-AC8D-0AB1-C021-D5780744E42C}"/>
                    </a:ext>
                  </a:extLst>
                </p:cNvPr>
                <p:cNvSpPr/>
                <p:nvPr/>
              </p:nvSpPr>
              <p:spPr>
                <a:xfrm rot="18757909">
                  <a:off x="4027992" y="4751462"/>
                  <a:ext cx="173565" cy="34078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5" name="Rectangle 7204">
                  <a:extLst>
                    <a:ext uri="{FF2B5EF4-FFF2-40B4-BE49-F238E27FC236}">
                      <a16:creationId xmlns:a16="http://schemas.microsoft.com/office/drawing/2014/main" id="{12849E88-D2DF-68AD-E8D6-3BB12252CAFE}"/>
                    </a:ext>
                  </a:extLst>
                </p:cNvPr>
                <p:cNvSpPr/>
                <p:nvPr/>
              </p:nvSpPr>
              <p:spPr>
                <a:xfrm rot="17748435">
                  <a:off x="4088099" y="4743739"/>
                  <a:ext cx="173565" cy="34078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206" name="Rectangle 7205">
                  <a:extLst>
                    <a:ext uri="{FF2B5EF4-FFF2-40B4-BE49-F238E27FC236}">
                      <a16:creationId xmlns:a16="http://schemas.microsoft.com/office/drawing/2014/main" id="{0C4F9AE2-19EB-FA18-9419-35A025B96E16}"/>
                    </a:ext>
                  </a:extLst>
                </p:cNvPr>
                <p:cNvSpPr/>
                <p:nvPr/>
              </p:nvSpPr>
              <p:spPr>
                <a:xfrm rot="16695946">
                  <a:off x="4039700" y="4707304"/>
                  <a:ext cx="173565" cy="34078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7211" name="Groupe 7210">
              <a:extLst>
                <a:ext uri="{FF2B5EF4-FFF2-40B4-BE49-F238E27FC236}">
                  <a16:creationId xmlns:a16="http://schemas.microsoft.com/office/drawing/2014/main" id="{C2911CD2-FAF9-F032-67A4-C4C383881CAC}"/>
                </a:ext>
              </a:extLst>
            </p:cNvPr>
            <p:cNvGrpSpPr/>
            <p:nvPr/>
          </p:nvGrpSpPr>
          <p:grpSpPr>
            <a:xfrm>
              <a:off x="4355976" y="2996952"/>
              <a:ext cx="4097112" cy="1470369"/>
              <a:chOff x="4379388" y="2924944"/>
              <a:chExt cx="4097112" cy="1470369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3B6366EE-0B2D-AC8A-E998-8F15E16E3D41}"/>
                  </a:ext>
                </a:extLst>
              </p:cNvPr>
              <p:cNvSpPr/>
              <p:nvPr/>
            </p:nvSpPr>
            <p:spPr>
              <a:xfrm>
                <a:off x="4788024" y="2924944"/>
                <a:ext cx="3681913" cy="1468124"/>
              </a:xfrm>
              <a:prstGeom prst="roundRect">
                <a:avLst>
                  <a:gd name="adj" fmla="val 9549"/>
                </a:avLst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1B6B492A-0B75-25DF-758C-F70D76E7DD16}"/>
                  </a:ext>
                </a:extLst>
              </p:cNvPr>
              <p:cNvSpPr txBox="1"/>
              <p:nvPr/>
            </p:nvSpPr>
            <p:spPr>
              <a:xfrm>
                <a:off x="4788024" y="2997034"/>
                <a:ext cx="36884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u="sng" dirty="0"/>
                  <a:t>Traitement médical</a:t>
                </a:r>
              </a:p>
            </p:txBody>
          </p:sp>
          <p:grpSp>
            <p:nvGrpSpPr>
              <p:cNvPr id="7194" name="Groupe 7193">
                <a:extLst>
                  <a:ext uri="{FF2B5EF4-FFF2-40B4-BE49-F238E27FC236}">
                    <a16:creationId xmlns:a16="http://schemas.microsoft.com/office/drawing/2014/main" id="{924A0E1A-AC65-DDE3-A73E-480910980475}"/>
                  </a:ext>
                </a:extLst>
              </p:cNvPr>
              <p:cNvGrpSpPr/>
              <p:nvPr/>
            </p:nvGrpSpPr>
            <p:grpSpPr>
              <a:xfrm>
                <a:off x="4379388" y="3067076"/>
                <a:ext cx="932192" cy="1328237"/>
                <a:chOff x="4379388" y="3121375"/>
                <a:chExt cx="932192" cy="1328237"/>
              </a:xfrm>
            </p:grpSpPr>
            <p:pic>
              <p:nvPicPr>
                <p:cNvPr id="7172" name="Picture 4" descr="92 800+ Gélule Stock Illustrations, graphiques vectoriels ...">
                  <a:extLst>
                    <a:ext uri="{FF2B5EF4-FFF2-40B4-BE49-F238E27FC236}">
                      <a16:creationId xmlns:a16="http://schemas.microsoft.com/office/drawing/2014/main" id="{57851E48-5396-9A7C-2678-492284E301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700" t="18437" r="21050" b="18505"/>
                <a:stretch/>
              </p:blipFill>
              <p:spPr bwMode="auto">
                <a:xfrm rot="1828305">
                  <a:off x="4935228" y="3121375"/>
                  <a:ext cx="292659" cy="3280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183" name="Rectangle : coins arrondis 7182">
                  <a:extLst>
                    <a:ext uri="{FF2B5EF4-FFF2-40B4-BE49-F238E27FC236}">
                      <a16:creationId xmlns:a16="http://schemas.microsoft.com/office/drawing/2014/main" id="{F02BBD82-722F-E43A-24D7-07497BE503ED}"/>
                    </a:ext>
                  </a:extLst>
                </p:cNvPr>
                <p:cNvSpPr/>
                <p:nvPr/>
              </p:nvSpPr>
              <p:spPr>
                <a:xfrm>
                  <a:off x="4461186" y="3754704"/>
                  <a:ext cx="611023" cy="694908"/>
                </a:xfrm>
                <a:prstGeom prst="roundRect">
                  <a:avLst>
                    <a:gd name="adj" fmla="val 15937"/>
                  </a:avLst>
                </a:prstGeom>
                <a:noFill/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4" name="Rectangle : coins arrondis 7183">
                  <a:extLst>
                    <a:ext uri="{FF2B5EF4-FFF2-40B4-BE49-F238E27FC236}">
                      <a16:creationId xmlns:a16="http://schemas.microsoft.com/office/drawing/2014/main" id="{88FB0BB6-697D-3BCB-29F1-F499194A4330}"/>
                    </a:ext>
                  </a:extLst>
                </p:cNvPr>
                <p:cNvSpPr/>
                <p:nvPr/>
              </p:nvSpPr>
              <p:spPr>
                <a:xfrm>
                  <a:off x="4568815" y="3456333"/>
                  <a:ext cx="220728" cy="298371"/>
                </a:xfrm>
                <a:prstGeom prst="roundRect">
                  <a:avLst>
                    <a:gd name="adj" fmla="val 37896"/>
                  </a:avLst>
                </a:prstGeom>
                <a:noFill/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5" name="Rectangle 7184">
                  <a:extLst>
                    <a:ext uri="{FF2B5EF4-FFF2-40B4-BE49-F238E27FC236}">
                      <a16:creationId xmlns:a16="http://schemas.microsoft.com/office/drawing/2014/main" id="{FDF9EFB2-C048-BB4F-648F-674BDAFB5C0D}"/>
                    </a:ext>
                  </a:extLst>
                </p:cNvPr>
                <p:cNvSpPr/>
                <p:nvPr/>
              </p:nvSpPr>
              <p:spPr>
                <a:xfrm>
                  <a:off x="4389552" y="3404986"/>
                  <a:ext cx="287571" cy="31413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6" name="Rectangle 7185">
                  <a:extLst>
                    <a:ext uri="{FF2B5EF4-FFF2-40B4-BE49-F238E27FC236}">
                      <a16:creationId xmlns:a16="http://schemas.microsoft.com/office/drawing/2014/main" id="{318611F7-6E27-6396-A238-2A0D452616F1}"/>
                    </a:ext>
                  </a:extLst>
                </p:cNvPr>
                <p:cNvSpPr/>
                <p:nvPr/>
              </p:nvSpPr>
              <p:spPr>
                <a:xfrm>
                  <a:off x="4379388" y="3411916"/>
                  <a:ext cx="287571" cy="31413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7" name="Rectangle 7186">
                  <a:extLst>
                    <a:ext uri="{FF2B5EF4-FFF2-40B4-BE49-F238E27FC236}">
                      <a16:creationId xmlns:a16="http://schemas.microsoft.com/office/drawing/2014/main" id="{393AB7A8-8B34-7FB2-CD03-9F86CB48238E}"/>
                    </a:ext>
                  </a:extLst>
                </p:cNvPr>
                <p:cNvSpPr/>
                <p:nvPr/>
              </p:nvSpPr>
              <p:spPr>
                <a:xfrm>
                  <a:off x="4644238" y="3866473"/>
                  <a:ext cx="489056" cy="53059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8" name="Rectangle 7187">
                  <a:extLst>
                    <a:ext uri="{FF2B5EF4-FFF2-40B4-BE49-F238E27FC236}">
                      <a16:creationId xmlns:a16="http://schemas.microsoft.com/office/drawing/2014/main" id="{6DBA901B-3683-9154-34FB-C3BADED026BB}"/>
                    </a:ext>
                  </a:extLst>
                </p:cNvPr>
                <p:cNvSpPr/>
                <p:nvPr/>
              </p:nvSpPr>
              <p:spPr>
                <a:xfrm>
                  <a:off x="4700557" y="3810788"/>
                  <a:ext cx="489056" cy="608029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89" name="Rectangle 7188">
                  <a:extLst>
                    <a:ext uri="{FF2B5EF4-FFF2-40B4-BE49-F238E27FC236}">
                      <a16:creationId xmlns:a16="http://schemas.microsoft.com/office/drawing/2014/main" id="{1C271792-5BF2-8941-52CE-29591E989F78}"/>
                    </a:ext>
                  </a:extLst>
                </p:cNvPr>
                <p:cNvSpPr/>
                <p:nvPr/>
              </p:nvSpPr>
              <p:spPr>
                <a:xfrm>
                  <a:off x="4822524" y="3726145"/>
                  <a:ext cx="489056" cy="11030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0" name="Rectangle 7189">
                  <a:extLst>
                    <a:ext uri="{FF2B5EF4-FFF2-40B4-BE49-F238E27FC236}">
                      <a16:creationId xmlns:a16="http://schemas.microsoft.com/office/drawing/2014/main" id="{FD672317-9A17-CB24-C8D6-AD61BFCA543D}"/>
                    </a:ext>
                  </a:extLst>
                </p:cNvPr>
                <p:cNvSpPr/>
                <p:nvPr/>
              </p:nvSpPr>
              <p:spPr>
                <a:xfrm>
                  <a:off x="4471638" y="3336083"/>
                  <a:ext cx="287571" cy="31413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1" name="Rectangle 7190">
                  <a:extLst>
                    <a:ext uri="{FF2B5EF4-FFF2-40B4-BE49-F238E27FC236}">
                      <a16:creationId xmlns:a16="http://schemas.microsoft.com/office/drawing/2014/main" id="{62EB484A-A594-1F6F-C2AF-6BCA6F49394D}"/>
                    </a:ext>
                  </a:extLst>
                </p:cNvPr>
                <p:cNvSpPr/>
                <p:nvPr/>
              </p:nvSpPr>
              <p:spPr>
                <a:xfrm rot="4542861">
                  <a:off x="4663012" y="3700644"/>
                  <a:ext cx="150801" cy="31413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2" name="Rectangle 7191">
                  <a:extLst>
                    <a:ext uri="{FF2B5EF4-FFF2-40B4-BE49-F238E27FC236}">
                      <a16:creationId xmlns:a16="http://schemas.microsoft.com/office/drawing/2014/main" id="{9750AF5A-A8B6-9CD0-38CE-8A2DDC7D16B3}"/>
                    </a:ext>
                  </a:extLst>
                </p:cNvPr>
                <p:cNvSpPr/>
                <p:nvPr/>
              </p:nvSpPr>
              <p:spPr>
                <a:xfrm rot="2724744">
                  <a:off x="4766259" y="3644343"/>
                  <a:ext cx="150801" cy="31413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193" name="Rectangle 7192">
                  <a:extLst>
                    <a:ext uri="{FF2B5EF4-FFF2-40B4-BE49-F238E27FC236}">
                      <a16:creationId xmlns:a16="http://schemas.microsoft.com/office/drawing/2014/main" id="{FE9723D4-F751-78B0-1BC1-AA1139713CB8}"/>
                    </a:ext>
                  </a:extLst>
                </p:cNvPr>
                <p:cNvSpPr/>
                <p:nvPr/>
              </p:nvSpPr>
              <p:spPr>
                <a:xfrm rot="1472192">
                  <a:off x="4787243" y="3629906"/>
                  <a:ext cx="150801" cy="314134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EB95912C-BED2-0D85-0748-B0E9F006BC41}"/>
                  </a:ext>
                </a:extLst>
              </p:cNvPr>
              <p:cNvSpPr txBox="1"/>
              <p:nvPr/>
            </p:nvSpPr>
            <p:spPr>
              <a:xfrm>
                <a:off x="4644008" y="3375127"/>
                <a:ext cx="3832491" cy="792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fr-FR" sz="1600" dirty="0">
                    <a:solidFill>
                      <a:schemeClr val="accent6"/>
                    </a:solidFill>
                  </a:rPr>
                  <a:t>Arrêt tabac </a:t>
                </a:r>
                <a:r>
                  <a:rPr lang="fr-FR" sz="1600" dirty="0"/>
                  <a:t>+ contrôle FRCV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600" dirty="0"/>
                  <a:t>Anti-agrégant plaquettaire + Statines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767368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D70678A-25BC-1F52-40EA-E8EB428929F5}"/>
              </a:ext>
            </a:extLst>
          </p:cNvPr>
          <p:cNvSpPr/>
          <p:nvPr/>
        </p:nvSpPr>
        <p:spPr>
          <a:xfrm>
            <a:off x="1590463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Définition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157DFE-2664-1CCB-6823-AFE7E7BEB6FC}"/>
              </a:ext>
            </a:extLst>
          </p:cNvPr>
          <p:cNvSpPr/>
          <p:nvPr/>
        </p:nvSpPr>
        <p:spPr>
          <a:xfrm>
            <a:off x="2283617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Histoire naturelle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1E04E-AE1D-CDB3-20B5-14B3686CD6D0}"/>
              </a:ext>
            </a:extLst>
          </p:cNvPr>
          <p:cNvSpPr/>
          <p:nvPr/>
        </p:nvSpPr>
        <p:spPr>
          <a:xfrm>
            <a:off x="2976771" y="-12472"/>
            <a:ext cx="84006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Autres localisations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E03DB2-34BD-D789-4668-AF8B6645E62D}"/>
              </a:ext>
            </a:extLst>
          </p:cNvPr>
          <p:cNvSpPr/>
          <p:nvPr/>
        </p:nvSpPr>
        <p:spPr>
          <a:xfrm>
            <a:off x="3830934" y="-12472"/>
            <a:ext cx="679056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Etiologies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8E108EFE-5CE2-F85D-7813-2647909788EC}"/>
              </a:ext>
            </a:extLst>
          </p:cNvPr>
          <p:cNvGrpSpPr/>
          <p:nvPr/>
        </p:nvGrpSpPr>
        <p:grpSpPr>
          <a:xfrm>
            <a:off x="6650734" y="-16977"/>
            <a:ext cx="1819206" cy="345129"/>
            <a:chOff x="5881792" y="260648"/>
            <a:chExt cx="1819206" cy="345129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587CB5DB-9630-66A0-651D-3D1667D83188}"/>
                </a:ext>
              </a:extLst>
            </p:cNvPr>
            <p:cNvGrpSpPr/>
            <p:nvPr/>
          </p:nvGrpSpPr>
          <p:grpSpPr>
            <a:xfrm>
              <a:off x="5881792" y="260648"/>
              <a:ext cx="1819206" cy="345129"/>
              <a:chOff x="6008984" y="304219"/>
              <a:chExt cx="1678564" cy="43901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F064D18-00FA-BDAA-3815-2E9EDCCED948}"/>
                  </a:ext>
                </a:extLst>
              </p:cNvPr>
              <p:cNvSpPr/>
              <p:nvPr/>
            </p:nvSpPr>
            <p:spPr>
              <a:xfrm>
                <a:off x="6008985" y="304219"/>
                <a:ext cx="1678563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Prise en charge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A832BD-F03C-FDB0-7AE1-A8565C04DFDF}"/>
                  </a:ext>
                </a:extLst>
              </p:cNvPr>
              <p:cNvSpPr/>
              <p:nvPr/>
            </p:nvSpPr>
            <p:spPr>
              <a:xfrm>
                <a:off x="6008984" y="498591"/>
                <a:ext cx="583799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Médical 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8191460-4DD5-E8FC-C85D-C1FA85B6AC61}"/>
                  </a:ext>
                </a:extLst>
              </p:cNvPr>
              <p:cNvSpPr/>
              <p:nvPr/>
            </p:nvSpPr>
            <p:spPr>
              <a:xfrm>
                <a:off x="6581061" y="498591"/>
                <a:ext cx="624871" cy="24463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9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rPr>
                  <a:t> Chirurgie </a:t>
                </a: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2294740-B986-1C4E-232D-3176D12B38BB}"/>
                </a:ext>
              </a:extLst>
            </p:cNvPr>
            <p:cNvSpPr/>
            <p:nvPr/>
          </p:nvSpPr>
          <p:spPr>
            <a:xfrm>
              <a:off x="7177734" y="413454"/>
              <a:ext cx="523261" cy="19232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900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Suivi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AB62ED4-B497-7F6A-1C5C-4A700C808F6B}"/>
              </a:ext>
            </a:extLst>
          </p:cNvPr>
          <p:cNvSpPr/>
          <p:nvPr/>
        </p:nvSpPr>
        <p:spPr>
          <a:xfrm>
            <a:off x="8484038" y="-10428"/>
            <a:ext cx="670004" cy="3385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Urgences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57611D-E8A9-7BF4-5376-F521BB375D8D}"/>
              </a:ext>
            </a:extLst>
          </p:cNvPr>
          <p:cNvSpPr/>
          <p:nvPr/>
        </p:nvSpPr>
        <p:spPr>
          <a:xfrm>
            <a:off x="0" y="-12473"/>
            <a:ext cx="801253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Introduction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B99B261-B077-D51F-BB27-6DB3C528BF80}"/>
              </a:ext>
            </a:extLst>
          </p:cNvPr>
          <p:cNvSpPr/>
          <p:nvPr/>
        </p:nvSpPr>
        <p:spPr>
          <a:xfrm>
            <a:off x="815351" y="-12473"/>
            <a:ext cx="761014" cy="340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Cas clinique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EBC1C0D-CA96-BC2D-74F8-9FCC100F8425}"/>
              </a:ext>
            </a:extLst>
          </p:cNvPr>
          <p:cNvGrpSpPr/>
          <p:nvPr/>
        </p:nvGrpSpPr>
        <p:grpSpPr>
          <a:xfrm>
            <a:off x="-12412" y="6643359"/>
            <a:ext cx="9166453" cy="242025"/>
            <a:chOff x="-12412" y="6615975"/>
            <a:chExt cx="9166453" cy="24202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7C364C-9957-4182-8046-E04F31D7127D}"/>
                </a:ext>
              </a:extLst>
            </p:cNvPr>
            <p:cNvSpPr/>
            <p:nvPr/>
          </p:nvSpPr>
          <p:spPr>
            <a:xfrm>
              <a:off x="-12412" y="6615975"/>
              <a:ext cx="9166453" cy="242025"/>
            </a:xfrm>
            <a:prstGeom prst="rect">
              <a:avLst/>
            </a:prstGeom>
            <a:solidFill>
              <a:srgbClr val="DCE6F2">
                <a:alpha val="69804"/>
              </a:srgbClr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Titre 1">
              <a:extLst>
                <a:ext uri="{FF2B5EF4-FFF2-40B4-BE49-F238E27FC236}">
                  <a16:creationId xmlns:a16="http://schemas.microsoft.com/office/drawing/2014/main" id="{5599EBC7-27AC-555D-1BD1-ECDA603555F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8301" y="6615975"/>
              <a:ext cx="8705026" cy="23326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charset="0"/>
                </a:defRPr>
              </a:lvl9pPr>
            </a:lstStyle>
            <a:p>
              <a:pPr eaLnBrk="1" hangingPunct="1"/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Item 225-3</a:t>
              </a:r>
              <a:r>
                <a:rPr lang="fr-FR" altLang="fr-FR" sz="120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- 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ANEVRISMES DE L’AORTE		Dr BORDET Marine		</a:t>
              </a:r>
              <a:r>
                <a:rPr lang="fr-FR" altLang="fr-FR" sz="1050" dirty="0" err="1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marine.bordet@chu-lyon.fr</a:t>
              </a:r>
              <a:r>
                <a:rPr lang="fr-FR" altLang="fr-FR" sz="1050" dirty="0">
                  <a:solidFill>
                    <a:schemeClr val="accent1">
                      <a:lumMod val="5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endParaRPr lang="fr-FR" altLang="fr-FR" sz="1200" dirty="0">
                <a:solidFill>
                  <a:schemeClr val="accent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589279FC-4381-9E46-7218-7291ECA8A9DF}"/>
              </a:ext>
            </a:extLst>
          </p:cNvPr>
          <p:cNvSpPr/>
          <p:nvPr/>
        </p:nvSpPr>
        <p:spPr>
          <a:xfrm>
            <a:off x="4524088" y="-12472"/>
            <a:ext cx="668462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Dépistage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6514EF-2695-88D2-C191-AEE041E7798B}"/>
              </a:ext>
            </a:extLst>
          </p:cNvPr>
          <p:cNvSpPr/>
          <p:nvPr/>
        </p:nvSpPr>
        <p:spPr>
          <a:xfrm>
            <a:off x="5206648" y="-12472"/>
            <a:ext cx="6045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Clinique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EB685C-257C-5A4C-A84A-8F1E4887099B}"/>
              </a:ext>
            </a:extLst>
          </p:cNvPr>
          <p:cNvSpPr/>
          <p:nvPr/>
        </p:nvSpPr>
        <p:spPr>
          <a:xfrm>
            <a:off x="5825341" y="-12472"/>
            <a:ext cx="811295" cy="3406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Examens paracliniques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C0B65D-2ABE-6230-D6C1-92B95AB1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algn="l"/>
            <a:r>
              <a:rPr lang="fr-FR" altLang="fr-FR" sz="2800" dirty="0"/>
              <a:t>??? Questions ???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25FE20DE-9920-157F-CB40-A031E6B4324E}"/>
              </a:ext>
            </a:extLst>
          </p:cNvPr>
          <p:cNvCxnSpPr>
            <a:cxnSpLocks/>
          </p:cNvCxnSpPr>
          <p:nvPr/>
        </p:nvCxnSpPr>
        <p:spPr>
          <a:xfrm>
            <a:off x="539750" y="1422127"/>
            <a:ext cx="4230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74D9C37-0047-5604-8FC0-49D1F6697F99}"/>
              </a:ext>
            </a:extLst>
          </p:cNvPr>
          <p:cNvGrpSpPr/>
          <p:nvPr/>
        </p:nvGrpSpPr>
        <p:grpSpPr>
          <a:xfrm>
            <a:off x="-188105" y="2535820"/>
            <a:ext cx="9144000" cy="3529425"/>
            <a:chOff x="-20826" y="1873690"/>
            <a:chExt cx="9144000" cy="3529425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0EE27DFF-50D1-8077-2A27-9AB1416597D8}"/>
                </a:ext>
              </a:extLst>
            </p:cNvPr>
            <p:cNvGrpSpPr/>
            <p:nvPr/>
          </p:nvGrpSpPr>
          <p:grpSpPr>
            <a:xfrm>
              <a:off x="-20826" y="1873690"/>
              <a:ext cx="9144000" cy="3529425"/>
              <a:chOff x="-20826" y="1873690"/>
              <a:chExt cx="9144000" cy="3529425"/>
            </a:xfrm>
          </p:grpSpPr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B9BED653-3930-58DD-DEFB-5A67A60E2A22}"/>
                  </a:ext>
                </a:extLst>
              </p:cNvPr>
              <p:cNvSpPr txBox="1"/>
              <p:nvPr/>
            </p:nvSpPr>
            <p:spPr>
              <a:xfrm>
                <a:off x="-20826" y="1873690"/>
                <a:ext cx="9144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dirty="0" err="1"/>
                  <a:t>marine.bordet@chu-lyon.fr</a:t>
                </a:r>
                <a:endParaRPr lang="fr-FR" sz="2400" dirty="0"/>
              </a:p>
            </p:txBody>
          </p:sp>
          <p:pic>
            <p:nvPicPr>
              <p:cNvPr id="7" name="Picture 9">
                <a:extLst>
                  <a:ext uri="{FF2B5EF4-FFF2-40B4-BE49-F238E27FC236}">
                    <a16:creationId xmlns:a16="http://schemas.microsoft.com/office/drawing/2014/main" id="{96054456-DA0A-E8C5-3C51-CB086BE687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26" r="4943"/>
              <a:stretch/>
            </p:blipFill>
            <p:spPr bwMode="auto">
              <a:xfrm>
                <a:off x="2087216" y="3464003"/>
                <a:ext cx="2664296" cy="1939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11" descr="L'hôpital Edouard Herriot, à la pointe de la modernité | Le Journal de l'Eco">
                <a:extLst>
                  <a:ext uri="{FF2B5EF4-FFF2-40B4-BE49-F238E27FC236}">
                    <a16:creationId xmlns:a16="http://schemas.microsoft.com/office/drawing/2014/main" id="{1239CD2F-6A5D-EC0C-93FE-0774EA79CC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83" r="19075"/>
              <a:stretch/>
            </p:blipFill>
            <p:spPr bwMode="auto">
              <a:xfrm>
                <a:off x="4895528" y="3451341"/>
                <a:ext cx="2664296" cy="195177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9BE98D-4358-9B62-C7F8-4F26C318E5F0}"/>
                </a:ext>
              </a:extLst>
            </p:cNvPr>
            <p:cNvSpPr txBox="1"/>
            <p:nvPr/>
          </p:nvSpPr>
          <p:spPr>
            <a:xfrm>
              <a:off x="2087216" y="3126911"/>
              <a:ext cx="2664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Hôpital Louis Pradel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62AA27A1-D1FB-ADBF-1BD8-5899650F0CF3}"/>
                </a:ext>
              </a:extLst>
            </p:cNvPr>
            <p:cNvSpPr txBox="1"/>
            <p:nvPr/>
          </p:nvSpPr>
          <p:spPr>
            <a:xfrm>
              <a:off x="4893971" y="3126910"/>
              <a:ext cx="26642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/>
                <a:t>Hôpital Edouard Herriot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3777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{96655C59-C2A7-AD4E-A6AA-77000F70D923}tf10001121</Template>
  <TotalTime>47110</TotalTime>
  <Words>3884</Words>
  <Application>Microsoft Macintosh PowerPoint</Application>
  <PresentationFormat>Affichage à l'écran (4:3)</PresentationFormat>
  <Paragraphs>1291</Paragraphs>
  <Slides>49</Slides>
  <Notes>49</Notes>
  <HiddenSlides>0</HiddenSlides>
  <MMClips>2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7" baseType="lpstr">
      <vt:lpstr>Aptos</vt:lpstr>
      <vt:lpstr>Arial</vt:lpstr>
      <vt:lpstr>Calibri</vt:lpstr>
      <vt:lpstr>Calibri Light</vt:lpstr>
      <vt:lpstr>Eurostile</vt:lpstr>
      <vt:lpstr>Inter</vt:lpstr>
      <vt:lpstr>system-ui</vt:lpstr>
      <vt:lpstr>Thème Office</vt:lpstr>
      <vt:lpstr>Item 225 1 1 Anévrisme de l’Aorte Abdominale (AAA)</vt:lpstr>
      <vt:lpstr>Conflits d’intérêt</vt:lpstr>
      <vt:lpstr>Objectifs</vt:lpstr>
      <vt:lpstr>Contexte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Points clés</vt:lpstr>
      <vt:lpstr>??? Questions ???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DELLA SCHIAVA Nellie CCA, LYON</dc:title>
  <dc:creator>DELLA SCHIAVA, NELLIE</dc:creator>
  <cp:lastModifiedBy>Marine BORDET</cp:lastModifiedBy>
  <cp:revision>687</cp:revision>
  <dcterms:created xsi:type="dcterms:W3CDTF">2014-11-25T18:06:55Z</dcterms:created>
  <dcterms:modified xsi:type="dcterms:W3CDTF">2026-09-29T14:13:48Z</dcterms:modified>
</cp:coreProperties>
</file>