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5.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1"/>
    <p:sldMasterId id="2147483795" r:id="rId2"/>
    <p:sldMasterId id="2147483733" r:id="rId3"/>
    <p:sldMasterId id="2147483753" r:id="rId4"/>
    <p:sldMasterId id="2147483773" r:id="rId5"/>
    <p:sldMasterId id="2147483802" r:id="rId6"/>
  </p:sldMasterIdLst>
  <p:notesMasterIdLst>
    <p:notesMasterId r:id="rId48"/>
  </p:notesMasterIdLst>
  <p:handoutMasterIdLst>
    <p:handoutMasterId r:id="rId49"/>
  </p:handoutMasterIdLst>
  <p:sldIdLst>
    <p:sldId id="256" r:id="rId7"/>
    <p:sldId id="357" r:id="rId8"/>
    <p:sldId id="358" r:id="rId9"/>
    <p:sldId id="359" r:id="rId10"/>
    <p:sldId id="360" r:id="rId11"/>
    <p:sldId id="361" r:id="rId12"/>
    <p:sldId id="362" r:id="rId13"/>
    <p:sldId id="363" r:id="rId14"/>
    <p:sldId id="364" r:id="rId15"/>
    <p:sldId id="365" r:id="rId16"/>
    <p:sldId id="366" r:id="rId17"/>
    <p:sldId id="367" r:id="rId18"/>
    <p:sldId id="368" r:id="rId19"/>
    <p:sldId id="369" r:id="rId20"/>
    <p:sldId id="370" r:id="rId21"/>
    <p:sldId id="371" r:id="rId22"/>
    <p:sldId id="372" r:id="rId23"/>
    <p:sldId id="374" r:id="rId24"/>
    <p:sldId id="375" r:id="rId25"/>
    <p:sldId id="376" r:id="rId26"/>
    <p:sldId id="377" r:id="rId27"/>
    <p:sldId id="378" r:id="rId28"/>
    <p:sldId id="379" r:id="rId29"/>
    <p:sldId id="380" r:id="rId30"/>
    <p:sldId id="381" r:id="rId31"/>
    <p:sldId id="382" r:id="rId32"/>
    <p:sldId id="383" r:id="rId33"/>
    <p:sldId id="384" r:id="rId34"/>
    <p:sldId id="385" r:id="rId35"/>
    <p:sldId id="386" r:id="rId36"/>
    <p:sldId id="387" r:id="rId37"/>
    <p:sldId id="388" r:id="rId38"/>
    <p:sldId id="389" r:id="rId39"/>
    <p:sldId id="390" r:id="rId40"/>
    <p:sldId id="391" r:id="rId41"/>
    <p:sldId id="392" r:id="rId42"/>
    <p:sldId id="393" r:id="rId43"/>
    <p:sldId id="394" r:id="rId44"/>
    <p:sldId id="395" r:id="rId45"/>
    <p:sldId id="396" r:id="rId46"/>
    <p:sldId id="397" r:id="rId4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9E00"/>
    <a:srgbClr val="FDCD01"/>
    <a:srgbClr val="FFFFFF"/>
    <a:srgbClr val="EBEEA7"/>
    <a:srgbClr val="B5C6E5"/>
    <a:srgbClr val="7EE8CF"/>
    <a:srgbClr val="FFD2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696" autoAdjust="0"/>
    <p:restoredTop sz="95820" autoAdjust="0"/>
  </p:normalViewPr>
  <p:slideViewPr>
    <p:cSldViewPr snapToGrid="0">
      <p:cViewPr varScale="1">
        <p:scale>
          <a:sx n="107" d="100"/>
          <a:sy n="107" d="100"/>
        </p:scale>
        <p:origin x="184" y="272"/>
      </p:cViewPr>
      <p:guideLst/>
    </p:cSldViewPr>
  </p:slideViewPr>
  <p:outlineViewPr>
    <p:cViewPr>
      <p:scale>
        <a:sx n="33" d="100"/>
        <a:sy n="33" d="100"/>
      </p:scale>
      <p:origin x="0" y="0"/>
    </p:cViewPr>
  </p:outlineViewPr>
  <p:notesTextViewPr>
    <p:cViewPr>
      <p:scale>
        <a:sx n="105" d="100"/>
        <a:sy n="105" d="100"/>
      </p:scale>
      <p:origin x="0" y="0"/>
    </p:cViewPr>
  </p:notesTextViewPr>
  <p:sorterViewPr>
    <p:cViewPr>
      <p:scale>
        <a:sx n="100" d="100"/>
        <a:sy n="100" d="100"/>
      </p:scale>
      <p:origin x="0" y="0"/>
    </p:cViewPr>
  </p:sorterViewPr>
  <p:notesViewPr>
    <p:cSldViewPr snapToGrid="0">
      <p:cViewPr varScale="1">
        <p:scale>
          <a:sx n="86" d="100"/>
          <a:sy n="86" d="100"/>
        </p:scale>
        <p:origin x="3858"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presProps" Target="presProp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tableStyles" Target="tableStyles.xml"/><Relationship Id="rId5" Type="http://schemas.openxmlformats.org/officeDocument/2006/relationships/slideMaster" Target="slideMasters/slideMaster5.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notesMaster" Target="notesMasters/notesMaster1.xml"/><Relationship Id="rId8" Type="http://schemas.openxmlformats.org/officeDocument/2006/relationships/slide" Target="slides/slide2.xml"/><Relationship Id="rId51"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A588A8BE-0BDA-40CF-9FA7-07C431C558D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2E89C973-20FC-4B33-820B-8EF47FCBE2A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B323DC9-30A4-4428-881F-66F4B7D88174}" type="datetimeFigureOut">
              <a:rPr lang="fr-FR" smtClean="0"/>
              <a:t>21/09/2026</a:t>
            </a:fld>
            <a:endParaRPr lang="fr-FR"/>
          </a:p>
        </p:txBody>
      </p:sp>
      <p:sp>
        <p:nvSpPr>
          <p:cNvPr id="4" name="Espace réservé du pied de page 3">
            <a:extLst>
              <a:ext uri="{FF2B5EF4-FFF2-40B4-BE49-F238E27FC236}">
                <a16:creationId xmlns:a16="http://schemas.microsoft.com/office/drawing/2014/main" id="{7369AB87-19CE-4942-93A6-06421CD0DA2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954DF4A9-CAD1-40C1-8335-E83A940482F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DB9AEEF-A1B7-4A43-A1E9-2F7B58727E81}" type="slidenum">
              <a:rPr lang="fr-FR" smtClean="0"/>
              <a:t>‹N°›</a:t>
            </a:fld>
            <a:endParaRPr lang="fr-FR"/>
          </a:p>
        </p:txBody>
      </p:sp>
    </p:spTree>
    <p:extLst>
      <p:ext uri="{BB962C8B-B14F-4D97-AF65-F5344CB8AC3E}">
        <p14:creationId xmlns:p14="http://schemas.microsoft.com/office/powerpoint/2010/main" val="42097531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FF4D1D-7693-4361-9BAA-143B1D1113A6}" type="datetimeFigureOut">
              <a:rPr lang="fr-FR" smtClean="0"/>
              <a:t>21/09/2026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D12A97-9025-4A39-AC0D-2C66B64D2C21}" type="slidenum">
              <a:rPr lang="fr-FR" smtClean="0"/>
              <a:t>‹N°›</a:t>
            </a:fld>
            <a:endParaRPr lang="fr-FR"/>
          </a:p>
        </p:txBody>
      </p:sp>
    </p:spTree>
    <p:extLst>
      <p:ext uri="{BB962C8B-B14F-4D97-AF65-F5344CB8AC3E}">
        <p14:creationId xmlns:p14="http://schemas.microsoft.com/office/powerpoint/2010/main" val="1867095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BD12A97-9025-4A39-AC0D-2C66B64D2C21}" type="slidenum">
              <a:rPr lang="fr-FR" smtClean="0"/>
              <a:t>1</a:t>
            </a:fld>
            <a:endParaRPr lang="fr-FR"/>
          </a:p>
        </p:txBody>
      </p:sp>
    </p:spTree>
    <p:extLst>
      <p:ext uri="{BB962C8B-B14F-4D97-AF65-F5344CB8AC3E}">
        <p14:creationId xmlns:p14="http://schemas.microsoft.com/office/powerpoint/2010/main" val="39579271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89421E-313F-D10A-1DEC-9DD21C3150B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81C4329-202A-05D5-F4CF-A12CF6C4B2D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716775A-C9A5-FFF7-F6A6-9B8665F7E16A}"/>
              </a:ext>
            </a:extLst>
          </p:cNvPr>
          <p:cNvSpPr>
            <a:spLocks noGrp="1"/>
          </p:cNvSpPr>
          <p:nvPr>
            <p:ph type="body" idx="1"/>
          </p:nvPr>
        </p:nvSpPr>
        <p:spPr/>
        <p:txBody>
          <a:bodyPr/>
          <a:lstStyle/>
          <a:p>
            <a:r>
              <a:rPr lang="fr-FR" dirty="0"/>
              <a:t>Chapitre 3 développera 3 phases de travail pour mener des observations :</a:t>
            </a:r>
          </a:p>
          <a:p>
            <a:pPr marL="285750" indent="-285750">
              <a:buFontTx/>
              <a:buChar char="-"/>
            </a:pPr>
            <a:r>
              <a:rPr lang="fr-FR" sz="1800" b="1" dirty="0"/>
              <a:t>La préparation de l’observation </a:t>
            </a:r>
          </a:p>
          <a:p>
            <a:pPr marL="285750" indent="-285750">
              <a:buFontTx/>
              <a:buChar char="-"/>
            </a:pPr>
            <a:r>
              <a:rPr lang="fr-FR" sz="1800" b="1" dirty="0"/>
              <a:t>La phase d’observation</a:t>
            </a:r>
          </a:p>
          <a:p>
            <a:pPr lvl="2" algn="just"/>
            <a:r>
              <a:rPr lang="fr-FR" sz="1800" i="1" dirty="0"/>
              <a:t>Comment observer et garder une trace de que que l’on a vu? </a:t>
            </a:r>
          </a:p>
          <a:p>
            <a:pPr marL="285750" lvl="0" indent="-285750" algn="just">
              <a:buFontTx/>
              <a:buChar char="-"/>
            </a:pPr>
            <a:r>
              <a:rPr lang="fr-FR" sz="1800" b="1" dirty="0"/>
              <a:t>Après l’observation </a:t>
            </a:r>
          </a:p>
          <a:p>
            <a:pPr lvl="2" algn="just"/>
            <a:r>
              <a:rPr lang="fr-FR" sz="1800" i="1" dirty="0"/>
              <a:t>Comment rendre compte des observations? </a:t>
            </a:r>
          </a:p>
        </p:txBody>
      </p:sp>
      <p:sp>
        <p:nvSpPr>
          <p:cNvPr id="4" name="Espace réservé du numéro de diapositive 3">
            <a:extLst>
              <a:ext uri="{FF2B5EF4-FFF2-40B4-BE49-F238E27FC236}">
                <a16:creationId xmlns:a16="http://schemas.microsoft.com/office/drawing/2014/main" id="{32BB42A0-1056-0749-2AF4-6682A0A217A3}"/>
              </a:ext>
            </a:extLst>
          </p:cNvPr>
          <p:cNvSpPr>
            <a:spLocks noGrp="1"/>
          </p:cNvSpPr>
          <p:nvPr>
            <p:ph type="sldNum" sz="quarter" idx="5"/>
          </p:nvPr>
        </p:nvSpPr>
        <p:spPr/>
        <p:txBody>
          <a:bodyPr/>
          <a:lstStyle/>
          <a:p>
            <a:fld id="{4BD12A97-9025-4A39-AC0D-2C66B64D2C21}" type="slidenum">
              <a:rPr lang="fr-FR" smtClean="0"/>
              <a:t>2</a:t>
            </a:fld>
            <a:endParaRPr lang="fr-FR"/>
          </a:p>
        </p:txBody>
      </p:sp>
    </p:spTree>
    <p:extLst>
      <p:ext uri="{BB962C8B-B14F-4D97-AF65-F5344CB8AC3E}">
        <p14:creationId xmlns:p14="http://schemas.microsoft.com/office/powerpoint/2010/main" val="23512088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319AE-FFA8-FA9F-DF29-38B9EAB8419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5A79F9F-CE61-1978-6F24-2DAC0F39BA9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FCB9130-2044-B451-9896-63D3777AF540}"/>
              </a:ext>
            </a:extLst>
          </p:cNvPr>
          <p:cNvSpPr>
            <a:spLocks noGrp="1"/>
          </p:cNvSpPr>
          <p:nvPr>
            <p:ph type="body" idx="1"/>
          </p:nvPr>
        </p:nvSpPr>
        <p:spPr/>
        <p:txBody>
          <a:bodyPr/>
          <a:lstStyle/>
          <a:p>
            <a:endParaRPr lang="fr-FR" sz="1800" i="0" dirty="0"/>
          </a:p>
        </p:txBody>
      </p:sp>
      <p:sp>
        <p:nvSpPr>
          <p:cNvPr id="4" name="Espace réservé du numéro de diapositive 3">
            <a:extLst>
              <a:ext uri="{FF2B5EF4-FFF2-40B4-BE49-F238E27FC236}">
                <a16:creationId xmlns:a16="http://schemas.microsoft.com/office/drawing/2014/main" id="{AD16C4A4-9E2D-F9AA-6CD7-FF2A0D2BF5D3}"/>
              </a:ext>
            </a:extLst>
          </p:cNvPr>
          <p:cNvSpPr>
            <a:spLocks noGrp="1"/>
          </p:cNvSpPr>
          <p:nvPr>
            <p:ph type="sldNum" sz="quarter" idx="5"/>
          </p:nvPr>
        </p:nvSpPr>
        <p:spPr/>
        <p:txBody>
          <a:bodyPr/>
          <a:lstStyle/>
          <a:p>
            <a:fld id="{4BD12A97-9025-4A39-AC0D-2C66B64D2C21}" type="slidenum">
              <a:rPr lang="fr-FR" smtClean="0"/>
              <a:t>3</a:t>
            </a:fld>
            <a:endParaRPr lang="fr-FR"/>
          </a:p>
        </p:txBody>
      </p:sp>
    </p:spTree>
    <p:extLst>
      <p:ext uri="{BB962C8B-B14F-4D97-AF65-F5344CB8AC3E}">
        <p14:creationId xmlns:p14="http://schemas.microsoft.com/office/powerpoint/2010/main" val="24524523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69D6DB-EB1A-33BD-B6B9-8C0F4207CB8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89BF37C-D97C-566D-51CE-9190D7E8C7A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D810EE7-D064-A730-20FD-6612F84548EA}"/>
              </a:ext>
            </a:extLst>
          </p:cNvPr>
          <p:cNvSpPr>
            <a:spLocks noGrp="1"/>
          </p:cNvSpPr>
          <p:nvPr>
            <p:ph type="body" idx="1"/>
          </p:nvPr>
        </p:nvSpPr>
        <p:spPr/>
        <p:txBody>
          <a:bodyPr/>
          <a:lstStyle/>
          <a:p>
            <a:r>
              <a:rPr lang="fr-FR" sz="1800" i="0" dirty="0"/>
              <a:t>Questionner les étudiants sur associations « objet d’étude – terrain » </a:t>
            </a:r>
          </a:p>
          <a:p>
            <a:endParaRPr lang="fr-FR" sz="1800" u="sng" dirty="0"/>
          </a:p>
          <a:p>
            <a:r>
              <a:rPr lang="fr-FR" sz="1800" u="sng" dirty="0"/>
              <a:t>Exemple</a:t>
            </a:r>
            <a:r>
              <a:rPr lang="fr-FR" sz="1800" dirty="0"/>
              <a:t> :</a:t>
            </a:r>
          </a:p>
          <a:p>
            <a:pPr marL="171450" indent="-171450">
              <a:buFontTx/>
              <a:buChar char="-"/>
            </a:pPr>
            <a:r>
              <a:rPr lang="fr-FR" sz="1800" dirty="0"/>
              <a:t>Objet d’étude : Les AJA atteints de cancer / Terrain : CLB, HLC</a:t>
            </a:r>
          </a:p>
          <a:p>
            <a:pPr marL="171450" indent="-171450">
              <a:buFontTx/>
              <a:buChar char="-"/>
            </a:pPr>
            <a:r>
              <a:rPr lang="fr-FR" sz="1800" dirty="0"/>
              <a:t>Objet d’étude : Les pratiques alimentaires des enfants / Terrain : cour de récréation, cantine </a:t>
            </a:r>
          </a:p>
          <a:p>
            <a:pPr marL="171450" indent="-171450">
              <a:buFontTx/>
              <a:buChar char="-"/>
            </a:pPr>
            <a:r>
              <a:rPr lang="fr-FR" sz="1800" dirty="0"/>
              <a:t>Objet d’étude : Les comportements des sportifs sur le terrain/ Terrain : terrain de sport</a:t>
            </a:r>
          </a:p>
          <a:p>
            <a:endParaRPr lang="fr-FR" sz="1800" i="0" dirty="0"/>
          </a:p>
        </p:txBody>
      </p:sp>
      <p:sp>
        <p:nvSpPr>
          <p:cNvPr id="4" name="Espace réservé du numéro de diapositive 3">
            <a:extLst>
              <a:ext uri="{FF2B5EF4-FFF2-40B4-BE49-F238E27FC236}">
                <a16:creationId xmlns:a16="http://schemas.microsoft.com/office/drawing/2014/main" id="{452EB46C-929F-ED09-3AED-3B460BBF96E7}"/>
              </a:ext>
            </a:extLst>
          </p:cNvPr>
          <p:cNvSpPr>
            <a:spLocks noGrp="1"/>
          </p:cNvSpPr>
          <p:nvPr>
            <p:ph type="sldNum" sz="quarter" idx="5"/>
          </p:nvPr>
        </p:nvSpPr>
        <p:spPr/>
        <p:txBody>
          <a:bodyPr/>
          <a:lstStyle/>
          <a:p>
            <a:fld id="{4BD12A97-9025-4A39-AC0D-2C66B64D2C21}" type="slidenum">
              <a:rPr lang="fr-FR" smtClean="0"/>
              <a:t>4</a:t>
            </a:fld>
            <a:endParaRPr lang="fr-FR"/>
          </a:p>
        </p:txBody>
      </p:sp>
    </p:spTree>
    <p:extLst>
      <p:ext uri="{BB962C8B-B14F-4D97-AF65-F5344CB8AC3E}">
        <p14:creationId xmlns:p14="http://schemas.microsoft.com/office/powerpoint/2010/main" val="30089676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31AF7E-77B2-C74A-4B81-1554E3A3F1E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12B4751-6552-5E6F-1587-A7C7BA4E078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1CD54C0-1E50-D1CF-C05A-CE371A51D7B2}"/>
              </a:ext>
            </a:extLst>
          </p:cNvPr>
          <p:cNvSpPr>
            <a:spLocks noGrp="1"/>
          </p:cNvSpPr>
          <p:nvPr>
            <p:ph type="body" idx="1"/>
          </p:nvPr>
        </p:nvSpPr>
        <p:spPr/>
        <p:txBody>
          <a:bodyPr/>
          <a:lstStyle/>
          <a:p>
            <a:r>
              <a:rPr lang="fr-FR" dirty="0"/>
              <a:t>Certains terrains plus observés que d’autres</a:t>
            </a:r>
          </a:p>
          <a:p>
            <a:r>
              <a:rPr lang="fr-FR" dirty="0"/>
              <a:t>C’est qu’il existe des objets d’étude plus ou moins adéquat pour l’observations</a:t>
            </a:r>
          </a:p>
          <a:p>
            <a:endParaRPr lang="fr-FR" dirty="0"/>
          </a:p>
          <a:p>
            <a:r>
              <a:rPr lang="fr-FR" u="sng" dirty="0" err="1"/>
              <a:t>Peneff</a:t>
            </a:r>
            <a:r>
              <a:rPr lang="fr-FR" dirty="0"/>
              <a:t> : se fait embaucher comme brancardier pendant 1an et demi à temps plein service d’urgence</a:t>
            </a:r>
          </a:p>
          <a:p>
            <a:r>
              <a:rPr lang="fr-FR" dirty="0"/>
              <a:t>Etude conduit à analyse de la division du travail hospitalier soulignant les conflits qu’elle suscite entre différentes Gp de professionnels impliqués</a:t>
            </a:r>
          </a:p>
          <a:p>
            <a:r>
              <a:rPr lang="fr-FR" dirty="0"/>
              <a:t>Observations directe permis d’attirer l’attention sur le rôle des agents de service, AS, IDE là où recherche habituelle centrée sur les médecins</a:t>
            </a:r>
          </a:p>
        </p:txBody>
      </p:sp>
      <p:sp>
        <p:nvSpPr>
          <p:cNvPr id="4" name="Espace réservé du numéro de diapositive 3">
            <a:extLst>
              <a:ext uri="{FF2B5EF4-FFF2-40B4-BE49-F238E27FC236}">
                <a16:creationId xmlns:a16="http://schemas.microsoft.com/office/drawing/2014/main" id="{9FECA40F-5853-835D-3997-9740D404AD0A}"/>
              </a:ext>
            </a:extLst>
          </p:cNvPr>
          <p:cNvSpPr>
            <a:spLocks noGrp="1"/>
          </p:cNvSpPr>
          <p:nvPr>
            <p:ph type="sldNum" sz="quarter" idx="5"/>
          </p:nvPr>
        </p:nvSpPr>
        <p:spPr/>
        <p:txBody>
          <a:bodyPr/>
          <a:lstStyle/>
          <a:p>
            <a:fld id="{4BD12A97-9025-4A39-AC0D-2C66B64D2C21}" type="slidenum">
              <a:rPr lang="fr-FR" smtClean="0"/>
              <a:t>5</a:t>
            </a:fld>
            <a:endParaRPr lang="fr-FR"/>
          </a:p>
        </p:txBody>
      </p:sp>
    </p:spTree>
    <p:extLst>
      <p:ext uri="{BB962C8B-B14F-4D97-AF65-F5344CB8AC3E}">
        <p14:creationId xmlns:p14="http://schemas.microsoft.com/office/powerpoint/2010/main" val="3348094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133DD5-F424-EA02-D000-C6DCD7B4C8D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CB8B05C-C52C-EF27-F4AB-D3A923ACF1A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C4AF66D-44BE-818E-DA65-6A3E9B250984}"/>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0AEFEBB8-2E3E-F200-12E1-50D757C962EF}"/>
              </a:ext>
            </a:extLst>
          </p:cNvPr>
          <p:cNvSpPr>
            <a:spLocks noGrp="1"/>
          </p:cNvSpPr>
          <p:nvPr>
            <p:ph type="sldNum" sz="quarter" idx="5"/>
          </p:nvPr>
        </p:nvSpPr>
        <p:spPr/>
        <p:txBody>
          <a:bodyPr/>
          <a:lstStyle/>
          <a:p>
            <a:fld id="{4BD12A97-9025-4A39-AC0D-2C66B64D2C21}" type="slidenum">
              <a:rPr lang="fr-FR" smtClean="0"/>
              <a:t>6</a:t>
            </a:fld>
            <a:endParaRPr lang="fr-FR"/>
          </a:p>
        </p:txBody>
      </p:sp>
    </p:spTree>
    <p:extLst>
      <p:ext uri="{BB962C8B-B14F-4D97-AF65-F5344CB8AC3E}">
        <p14:creationId xmlns:p14="http://schemas.microsoft.com/office/powerpoint/2010/main" val="31273871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D899C-B6F4-7D36-D748-DEC75694EE7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3929BF7-8318-455C-BB78-6A5805A5DD2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9EBFB18-8CFD-3FA3-D38E-745F4436334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u="sng" dirty="0"/>
              <a:t>(1) Exemple</a:t>
            </a:r>
            <a:r>
              <a:rPr lang="fr-FR" dirty="0"/>
              <a:t>: Objet d’étude = processus d’orientation élèves secondaire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Observation réunion du conseil de classe + pertinent que l’observation des temps de récréation ou interaction réfectoire </a:t>
            </a:r>
          </a:p>
          <a:p>
            <a:endParaRPr lang="fr-FR" dirty="0"/>
          </a:p>
          <a:p>
            <a:r>
              <a:rPr lang="fr-FR" dirty="0"/>
              <a:t>(2) Précision des frontières du terrain, cad que ce que l’on a déjà observé nous indique qu’il serait pertinent d’aller observer à tel autre endroit.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srgbClr val="2C426C"/>
                </a:solidFill>
              </a:rPr>
              <a:t>Le choix du terrain ne peut se faire qu’à l’issue 1ères observations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solidFill>
                <a:srgbClr val="2C426C"/>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u="sng" dirty="0">
                <a:solidFill>
                  <a:srgbClr val="2C426C"/>
                </a:solidFill>
              </a:rPr>
              <a:t>Exemple</a:t>
            </a:r>
            <a:r>
              <a:rPr lang="fr-FR" dirty="0">
                <a:solidFill>
                  <a:srgbClr val="2C426C"/>
                </a:solidFill>
              </a:rPr>
              <a:t> : étude d’une association du militantisme lesbien avec idée que serait association « représentative », « exemplaire » du milieu associatif étudié (grosse asso, beaucoup de militante, tous les âges, …) alors que pas du tout. Observe un milieu associatif éclaté, clivage générationnel, avec asso différentes voire divergentes et donc nécessité d’aller observer d’autres associations (cartographie)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solidFill>
                  <a:srgbClr val="2C426C"/>
                </a:solidFill>
              </a:rPr>
              <a:t>= Terrain précisé suite aux premières observations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solidFill>
                <a:srgbClr val="2C426C"/>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solidFill>
                  <a:srgbClr val="2C426C"/>
                </a:solidFill>
              </a:rPr>
              <a:t>(3)  </a:t>
            </a:r>
            <a:r>
              <a:rPr lang="fr-FR" sz="1200" dirty="0"/>
              <a:t>Des contraintes pratiques à considérées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sz="1200" dirty="0"/>
              <a:t>La délimitation physique claire du terrain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Le terrain retenu ne doit pas être trop grand pour éviter que le chercheur s’éparpille et s’ éloigne de son objet.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Même si terrain = plusieurs lieux, il est important de pouvoir le délimiter et ensuite de </a:t>
            </a:r>
            <a:r>
              <a:rPr lang="fr-FR" sz="1200" b="1" dirty="0"/>
              <a:t>pouvoir le conclure</a:t>
            </a:r>
            <a:r>
              <a:rPr lang="fr-FR" sz="1200" dirty="0"/>
              <a:t>, y mettre un terme (difficile)  </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fr-FR" sz="1200"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sz="1200" dirty="0"/>
              <a:t>La contrainte majeure de l’accessibilité : Cf. diapo précédente. Terrain pas accessible = pas de terrain.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Acceptation sur le terrain dépend attitude générale d’acceptation des chercheurs + caractéristiques sociales du chercheur (sexe, âge, ethnie, classe sociale) déterminent capacité pénétrer dans un milieu donné</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L’image que l’on renvoie joue sur l’accès au terrain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solidFill>
                <a:srgbClr val="2C426C"/>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solidFill>
                <a:srgbClr val="2C426C"/>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solidFill>
                <a:srgbClr val="2C426C"/>
              </a:solidFill>
            </a:endParaRPr>
          </a:p>
          <a:p>
            <a:endParaRPr lang="fr-FR" dirty="0"/>
          </a:p>
        </p:txBody>
      </p:sp>
      <p:sp>
        <p:nvSpPr>
          <p:cNvPr id="4" name="Espace réservé du numéro de diapositive 3">
            <a:extLst>
              <a:ext uri="{FF2B5EF4-FFF2-40B4-BE49-F238E27FC236}">
                <a16:creationId xmlns:a16="http://schemas.microsoft.com/office/drawing/2014/main" id="{BFA7A66E-D0C2-570F-5B5D-3D977E62C17B}"/>
              </a:ext>
            </a:extLst>
          </p:cNvPr>
          <p:cNvSpPr>
            <a:spLocks noGrp="1"/>
          </p:cNvSpPr>
          <p:nvPr>
            <p:ph type="sldNum" sz="quarter" idx="5"/>
          </p:nvPr>
        </p:nvSpPr>
        <p:spPr/>
        <p:txBody>
          <a:bodyPr/>
          <a:lstStyle/>
          <a:p>
            <a:fld id="{4BD12A97-9025-4A39-AC0D-2C66B64D2C21}" type="slidenum">
              <a:rPr lang="fr-FR" smtClean="0"/>
              <a:t>7</a:t>
            </a:fld>
            <a:endParaRPr lang="fr-FR"/>
          </a:p>
        </p:txBody>
      </p:sp>
    </p:spTree>
    <p:extLst>
      <p:ext uri="{BB962C8B-B14F-4D97-AF65-F5344CB8AC3E}">
        <p14:creationId xmlns:p14="http://schemas.microsoft.com/office/powerpoint/2010/main" val="41550151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7EB55C-2E6D-4972-9955-9AF438C20F0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6710BC4-A25F-3F45-1190-C1F44463995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3F3DA1D-9AE7-C431-514D-F6EDEFFBB374}"/>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ABDBBC09-269E-120B-7233-F9E71320E7FE}"/>
              </a:ext>
            </a:extLst>
          </p:cNvPr>
          <p:cNvSpPr>
            <a:spLocks noGrp="1"/>
          </p:cNvSpPr>
          <p:nvPr>
            <p:ph type="sldNum" sz="quarter" idx="5"/>
          </p:nvPr>
        </p:nvSpPr>
        <p:spPr/>
        <p:txBody>
          <a:bodyPr/>
          <a:lstStyle/>
          <a:p>
            <a:fld id="{4BD12A97-9025-4A39-AC0D-2C66B64D2C21}" type="slidenum">
              <a:rPr lang="fr-FR" smtClean="0"/>
              <a:t>8</a:t>
            </a:fld>
            <a:endParaRPr lang="fr-FR"/>
          </a:p>
        </p:txBody>
      </p:sp>
    </p:spTree>
    <p:extLst>
      <p:ext uri="{BB962C8B-B14F-4D97-AF65-F5344CB8AC3E}">
        <p14:creationId xmlns:p14="http://schemas.microsoft.com/office/powerpoint/2010/main" val="12050263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CECCC-75AB-CAC0-1248-2FCCD5B4CC2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8097F44-0C01-FCA9-504E-2475D3FACCD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032E2AD-AC3D-6BE9-FBDC-F24D6FE50554}"/>
              </a:ext>
            </a:extLst>
          </p:cNvPr>
          <p:cNvSpPr>
            <a:spLocks noGrp="1"/>
          </p:cNvSpPr>
          <p:nvPr>
            <p:ph type="body" idx="1"/>
          </p:nvPr>
        </p:nvSpPr>
        <p:spPr/>
        <p:txBody>
          <a:bodyPr/>
          <a:lstStyle/>
          <a:p>
            <a:r>
              <a:rPr lang="fr-FR" b="1" dirty="0"/>
              <a:t>L’échec d’une prophétie (Festinger, 1993) </a:t>
            </a:r>
            <a:r>
              <a:rPr lang="fr-FR" dirty="0"/>
              <a:t>: </a:t>
            </a:r>
          </a:p>
          <a:p>
            <a:r>
              <a:rPr lang="fr-FR" dirty="0"/>
              <a:t>Observation dans une secte </a:t>
            </a:r>
          </a:p>
          <a:p>
            <a:pPr algn="just">
              <a:lnSpc>
                <a:spcPct val="115000"/>
              </a:lnSpc>
            </a:pPr>
            <a:r>
              <a:rPr lang="fr-FR" sz="1200" dirty="0">
                <a:effectLst/>
                <a:latin typeface="Calibri" panose="020F0502020204030204" pitchFamily="34" charset="0"/>
                <a:ea typeface="Calibri" panose="020F0502020204030204" pitchFamily="34" charset="0"/>
                <a:cs typeface="Times New Roman" panose="02020603050405020304" pitchFamily="18" charset="0"/>
              </a:rPr>
              <a:t>Etude de 3 psycho-sociologues qui ont cherché à analyser la façon dont les individus réagissent à la suite de la réfutation d’une croyance selon laquelle ils adhéraient fortement. </a:t>
            </a:r>
          </a:p>
          <a:p>
            <a:pPr algn="just">
              <a:lnSpc>
                <a:spcPct val="115000"/>
              </a:lnSpc>
            </a:pPr>
            <a:r>
              <a:rPr lang="fr-FR" sz="1200" dirty="0">
                <a:effectLst/>
                <a:latin typeface="Calibri" panose="020F0502020204030204" pitchFamily="34" charset="0"/>
                <a:ea typeface="Calibri" panose="020F0502020204030204" pitchFamily="34" charset="0"/>
                <a:cs typeface="Times New Roman" panose="02020603050405020304" pitchFamily="18" charset="0"/>
              </a:rPr>
              <a:t>Ils ont pour cela suivi un groupe d’</a:t>
            </a:r>
            <a:r>
              <a:rPr lang="fr-FR" sz="1200" dirty="0" err="1">
                <a:effectLst/>
                <a:latin typeface="Calibri" panose="020F0502020204030204" pitchFamily="34" charset="0"/>
                <a:ea typeface="Calibri" panose="020F0502020204030204" pitchFamily="34" charset="0"/>
                <a:cs typeface="Times New Roman" panose="02020603050405020304" pitchFamily="18" charset="0"/>
              </a:rPr>
              <a:t>ufologistes</a:t>
            </a:r>
            <a:r>
              <a:rPr lang="fr-FR" sz="1200" dirty="0">
                <a:effectLst/>
                <a:latin typeface="Calibri" panose="020F0502020204030204" pitchFamily="34" charset="0"/>
                <a:ea typeface="Calibri" panose="020F0502020204030204" pitchFamily="34" charset="0"/>
                <a:cs typeface="Times New Roman" panose="02020603050405020304" pitchFamily="18" charset="0"/>
              </a:rPr>
              <a:t> (étude des extraterrestres) persuadés de l’imminence de la fin du monde. </a:t>
            </a:r>
          </a:p>
          <a:p>
            <a:pPr algn="just">
              <a:lnSpc>
                <a:spcPct val="115000"/>
              </a:lnSpc>
            </a:pPr>
            <a:r>
              <a:rPr lang="fr-FR" sz="1200" dirty="0">
                <a:effectLst/>
                <a:latin typeface="Calibri" panose="020F0502020204030204" pitchFamily="34" charset="0"/>
                <a:ea typeface="Calibri" panose="020F0502020204030204" pitchFamily="34" charset="0"/>
                <a:cs typeface="Times New Roman" panose="02020603050405020304" pitchFamily="18" charset="0"/>
              </a:rPr>
              <a:t>Les chercheurs et leurs étudiants envoyés sur le terrain n’ont pas révélé leur statut afin de pouvoir accéder au terrain. </a:t>
            </a:r>
          </a:p>
          <a:p>
            <a:pPr algn="just">
              <a:lnSpc>
                <a:spcPct val="115000"/>
              </a:lnSpc>
            </a:pPr>
            <a:r>
              <a:rPr lang="fr-FR" sz="1200" dirty="0">
                <a:effectLst/>
                <a:latin typeface="Calibri" panose="020F0502020204030204" pitchFamily="34" charset="0"/>
                <a:ea typeface="Calibri" panose="020F0502020204030204" pitchFamily="34" charset="0"/>
                <a:cs typeface="Times New Roman" panose="02020603050405020304" pitchFamily="18" charset="0"/>
              </a:rPr>
              <a:t>Dans le cas contraire, ils n’auraient pas eu accès au terrain d’enquête. </a:t>
            </a:r>
            <a:endParaRPr lang="fr-FR" dirty="0"/>
          </a:p>
          <a:p>
            <a:endParaRPr lang="fr-FR" dirty="0"/>
          </a:p>
          <a:p>
            <a:r>
              <a:rPr lang="fr-FR" b="1" dirty="0"/>
              <a:t>Le commerce des pissotières (</a:t>
            </a:r>
            <a:r>
              <a:rPr lang="fr-FR" b="1" dirty="0" err="1"/>
              <a:t>Humphreys</a:t>
            </a:r>
            <a:r>
              <a:rPr lang="fr-FR" b="1" dirty="0"/>
              <a:t>, 2007)</a:t>
            </a:r>
            <a:r>
              <a:rPr lang="fr-FR" dirty="0"/>
              <a:t>: </a:t>
            </a:r>
          </a:p>
          <a:p>
            <a:pPr algn="just">
              <a:lnSpc>
                <a:spcPct val="115000"/>
              </a:lnSpc>
            </a:pPr>
            <a:r>
              <a:rPr lang="fr-FR" sz="1200" dirty="0">
                <a:effectLst/>
                <a:latin typeface="Calibri" panose="020F0502020204030204" pitchFamily="34" charset="0"/>
                <a:ea typeface="Calibri" panose="020F0502020204030204" pitchFamily="34" charset="0"/>
                <a:cs typeface="Times New Roman" panose="02020603050405020304" pitchFamily="18" charset="0"/>
              </a:rPr>
              <a:t>Travail de terrain sur les pratiques homosexuelles dans les pissotières américaines</a:t>
            </a:r>
          </a:p>
          <a:p>
            <a:pPr algn="just">
              <a:lnSpc>
                <a:spcPct val="115000"/>
              </a:lnSpc>
            </a:pPr>
            <a:r>
              <a:rPr lang="fr-FR" sz="1200" dirty="0">
                <a:effectLst/>
                <a:latin typeface="Calibri" panose="020F0502020204030204" pitchFamily="34" charset="0"/>
                <a:ea typeface="Calibri" panose="020F0502020204030204" pitchFamily="34" charset="0"/>
                <a:cs typeface="Times New Roman" panose="02020603050405020304" pitchFamily="18" charset="0"/>
              </a:rPr>
              <a:t> </a:t>
            </a:r>
            <a:r>
              <a:rPr lang="fr-FR"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L’un des intérêts de ce travail est qu'il cumule à l'extrême toutes les difficultés que peuvent rencontrer les </a:t>
            </a:r>
            <a:r>
              <a:rPr lang="fr-FR" sz="12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schercheurs</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lnSpc>
                <a:spcPct val="115000"/>
              </a:lnSpc>
              <a:buFont typeface="Calibri" panose="020F0502020204030204" pitchFamily="34" charset="0"/>
              <a:buNone/>
            </a:pPr>
            <a:r>
              <a:rPr lang="fr-FR"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Ainsi, comment être un « observateur » (et même « observateur participant ») sans troubler le déroulement des interaction observées ?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fr-FR"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D'après l’auteur, les amateurs fréquentant les pissotières peuvent être classés en « participants » et en « voyeurs », ces derniers pouvant éventuellement faire le guet en cas d'irruption extérieure (arrivée d'un gardien du parc, par exemple). </a:t>
            </a:r>
          </a:p>
          <a:p>
            <a:pPr algn="just">
              <a:lnSpc>
                <a:spcPct val="115000"/>
              </a:lnSpc>
            </a:pPr>
            <a:r>
              <a:rPr lang="fr-FR"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C'est ce dernier rôle que choisit l'auteur, ce qui lui permet d'observer sans troubler l'interaction sociale.</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fr-FR" sz="1200" dirty="0">
                <a:effectLst/>
                <a:latin typeface="Calibri" panose="020F0502020204030204" pitchFamily="34" charset="0"/>
                <a:ea typeface="Calibri" panose="020F0502020204030204" pitchFamily="34" charset="0"/>
                <a:cs typeface="Times New Roman" panose="02020603050405020304" pitchFamily="18" charset="0"/>
              </a:rPr>
              <a:t> </a:t>
            </a:r>
          </a:p>
          <a:p>
            <a:pPr algn="just">
              <a:lnSpc>
                <a:spcPct val="115000"/>
              </a:lnSpc>
            </a:pPr>
            <a:r>
              <a:rPr lang="fr-FR" sz="1200" dirty="0">
                <a:effectLst/>
                <a:latin typeface="Calibri" panose="020F0502020204030204" pitchFamily="34" charset="0"/>
                <a:ea typeface="Calibri" panose="020F0502020204030204" pitchFamily="34" charset="0"/>
                <a:cs typeface="Times New Roman" panose="02020603050405020304" pitchFamily="18" charset="0"/>
              </a:rPr>
              <a:t>Au-delà de l’impact du chercheur sur son terrain d’enquête, le positionnement d’observateur participant ou non participant incognito pose alors divers </a:t>
            </a:r>
            <a:r>
              <a:rPr lang="fr-FR" sz="1200" b="1" dirty="0">
                <a:effectLst/>
                <a:latin typeface="Calibri" panose="020F0502020204030204" pitchFamily="34" charset="0"/>
                <a:ea typeface="Calibri" panose="020F0502020204030204" pitchFamily="34" charset="0"/>
                <a:cs typeface="Times New Roman" panose="02020603050405020304" pitchFamily="18" charset="0"/>
              </a:rPr>
              <a:t>problèmes éthiques </a:t>
            </a:r>
            <a:r>
              <a:rPr lang="fr-FR" sz="1200" dirty="0">
                <a:effectLst/>
                <a:latin typeface="Calibri" panose="020F0502020204030204" pitchFamily="34" charset="0"/>
                <a:ea typeface="Calibri" panose="020F0502020204030204" pitchFamily="34" charset="0"/>
                <a:cs typeface="Times New Roman" panose="02020603050405020304" pitchFamily="18" charset="0"/>
              </a:rPr>
              <a:t>puisque vous ne pouvez pas dire la vérité pour accéder au terrain.</a:t>
            </a:r>
          </a:p>
          <a:p>
            <a:pPr algn="just">
              <a:lnSpc>
                <a:spcPct val="115000"/>
              </a:lnSpc>
            </a:pPr>
            <a:r>
              <a:rPr lang="fr-FR" sz="1200" dirty="0">
                <a:effectLst/>
                <a:latin typeface="Calibri" panose="020F0502020204030204" pitchFamily="34" charset="0"/>
                <a:ea typeface="Calibri" panose="020F0502020204030204" pitchFamily="34" charset="0"/>
                <a:cs typeface="Times New Roman" panose="02020603050405020304" pitchFamily="18" charset="0"/>
              </a:rPr>
              <a:t> </a:t>
            </a:r>
          </a:p>
          <a:p>
            <a:pPr algn="just">
              <a:lnSpc>
                <a:spcPct val="115000"/>
              </a:lnSpc>
            </a:pPr>
            <a:r>
              <a:rPr lang="fr-FR" sz="1200" dirty="0">
                <a:effectLst/>
                <a:latin typeface="Calibri" panose="020F0502020204030204" pitchFamily="34" charset="0"/>
                <a:ea typeface="Calibri" panose="020F0502020204030204" pitchFamily="34" charset="0"/>
                <a:cs typeface="Times New Roman" panose="02020603050405020304" pitchFamily="18" charset="0"/>
              </a:rPr>
              <a:t>Dans les années 1960-1970 l’homosexualité n’était pas forcément bien vue, les personnes se cachaient ! </a:t>
            </a:r>
          </a:p>
          <a:p>
            <a:pPr algn="just">
              <a:lnSpc>
                <a:spcPct val="115000"/>
              </a:lnSpc>
            </a:pPr>
            <a:r>
              <a:rPr lang="fr-FR" sz="1200" dirty="0">
                <a:effectLst/>
                <a:latin typeface="Calibri" panose="020F0502020204030204" pitchFamily="34" charset="0"/>
                <a:ea typeface="Calibri" panose="020F0502020204030204" pitchFamily="34" charset="0"/>
                <a:cs typeface="Times New Roman" panose="02020603050405020304" pitchFamily="18" charset="0"/>
              </a:rPr>
              <a:t>Vous vous imaginez donc bien que le chercheur ne puisse alors pas dévoiler son statut pour accéder à cette population, et encore moins pour accéder à des pratiques homosexuelles clandestines illégales. </a:t>
            </a:r>
          </a:p>
          <a:p>
            <a:endParaRPr lang="fr-FR" dirty="0"/>
          </a:p>
        </p:txBody>
      </p:sp>
      <p:sp>
        <p:nvSpPr>
          <p:cNvPr id="4" name="Espace réservé du numéro de diapositive 3">
            <a:extLst>
              <a:ext uri="{FF2B5EF4-FFF2-40B4-BE49-F238E27FC236}">
                <a16:creationId xmlns:a16="http://schemas.microsoft.com/office/drawing/2014/main" id="{DA468023-23D8-BA99-C6D1-F79FD19B1B8D}"/>
              </a:ext>
            </a:extLst>
          </p:cNvPr>
          <p:cNvSpPr>
            <a:spLocks noGrp="1"/>
          </p:cNvSpPr>
          <p:nvPr>
            <p:ph type="sldNum" sz="quarter" idx="5"/>
          </p:nvPr>
        </p:nvSpPr>
        <p:spPr/>
        <p:txBody>
          <a:bodyPr/>
          <a:lstStyle/>
          <a:p>
            <a:fld id="{4BD12A97-9025-4A39-AC0D-2C66B64D2C21}" type="slidenum">
              <a:rPr lang="fr-FR" smtClean="0"/>
              <a:t>9</a:t>
            </a:fld>
            <a:endParaRPr lang="fr-FR"/>
          </a:p>
        </p:txBody>
      </p:sp>
    </p:spTree>
    <p:extLst>
      <p:ext uri="{BB962C8B-B14F-4D97-AF65-F5344CB8AC3E}">
        <p14:creationId xmlns:p14="http://schemas.microsoft.com/office/powerpoint/2010/main" val="564609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ACD3C1-34A4-5117-BD4B-5A4B71D0DAA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8993768-9CAC-9E0A-F7A3-680ECE570BD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768D43F-015D-DB12-E401-3F2DB2688095}"/>
              </a:ext>
            </a:extLst>
          </p:cNvPr>
          <p:cNvSpPr>
            <a:spLocks noGrp="1"/>
          </p:cNvSpPr>
          <p:nvPr>
            <p:ph type="body" idx="1"/>
          </p:nvPr>
        </p:nvSpPr>
        <p:spPr/>
        <p:txBody>
          <a:bodyPr/>
          <a:lstStyle/>
          <a:p>
            <a:r>
              <a:rPr lang="fr-FR" b="0" dirty="0"/>
              <a:t>L’observateur participe mais où il a expliqué en même temps pourquoi il était là à un nombre limité d’interlocuteurs clés</a:t>
            </a:r>
          </a:p>
          <a:p>
            <a:r>
              <a:rPr lang="fr-FR" b="0" dirty="0"/>
              <a:t>L’enquêteur et l’informateur sont tous deux conscients d’entretenir une relation de terrain </a:t>
            </a:r>
          </a:p>
          <a:p>
            <a:r>
              <a:rPr lang="fr-FR" b="0" dirty="0"/>
              <a:t>Risques : </a:t>
            </a:r>
          </a:p>
          <a:p>
            <a:pPr marL="171450" indent="-171450">
              <a:buFontTx/>
              <a:buChar char="-"/>
            </a:pPr>
            <a:r>
              <a:rPr lang="fr-FR" b="0" dirty="0"/>
              <a:t>Identification de l’enquêteur à un observateur et non plus un membre de sa communauté </a:t>
            </a:r>
          </a:p>
          <a:p>
            <a:pPr marL="171450" indent="-171450">
              <a:buFontTx/>
              <a:buChar char="-"/>
            </a:pPr>
            <a:r>
              <a:rPr lang="fr-FR" b="0" dirty="0"/>
              <a:t>Enquêteur s’identifie de façon excessive à l’informateur et perd le sens de la recherche (virer indigène)</a:t>
            </a:r>
            <a:endParaRPr lang="fr-FR" dirty="0"/>
          </a:p>
          <a:p>
            <a:endParaRPr lang="fr-FR" dirty="0"/>
          </a:p>
        </p:txBody>
      </p:sp>
      <p:sp>
        <p:nvSpPr>
          <p:cNvPr id="4" name="Espace réservé du numéro de diapositive 3">
            <a:extLst>
              <a:ext uri="{FF2B5EF4-FFF2-40B4-BE49-F238E27FC236}">
                <a16:creationId xmlns:a16="http://schemas.microsoft.com/office/drawing/2014/main" id="{A42BA3E7-D226-BCEB-9C95-95883A251781}"/>
              </a:ext>
            </a:extLst>
          </p:cNvPr>
          <p:cNvSpPr>
            <a:spLocks noGrp="1"/>
          </p:cNvSpPr>
          <p:nvPr>
            <p:ph type="sldNum" sz="quarter" idx="5"/>
          </p:nvPr>
        </p:nvSpPr>
        <p:spPr/>
        <p:txBody>
          <a:bodyPr/>
          <a:lstStyle/>
          <a:p>
            <a:fld id="{4BD12A97-9025-4A39-AC0D-2C66B64D2C21}" type="slidenum">
              <a:rPr lang="fr-FR" smtClean="0"/>
              <a:t>10</a:t>
            </a:fld>
            <a:endParaRPr lang="fr-FR"/>
          </a:p>
        </p:txBody>
      </p:sp>
    </p:spTree>
    <p:extLst>
      <p:ext uri="{BB962C8B-B14F-4D97-AF65-F5344CB8AC3E}">
        <p14:creationId xmlns:p14="http://schemas.microsoft.com/office/powerpoint/2010/main" val="2585076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30A900-9750-39F3-A1E7-A19FB283258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85C6CC6-BA76-D801-0848-11B7E798A70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21CAD15-BB38-2BF0-C4E1-65E9527905D4}"/>
              </a:ext>
            </a:extLst>
          </p:cNvPr>
          <p:cNvSpPr>
            <a:spLocks noGrp="1"/>
          </p:cNvSpPr>
          <p:nvPr>
            <p:ph type="body" idx="1"/>
          </p:nvPr>
        </p:nvSpPr>
        <p:spPr/>
        <p:txBody>
          <a:bodyPr/>
          <a:lstStyle/>
          <a:p>
            <a:r>
              <a:rPr lang="fr-FR" dirty="0"/>
              <a:t>Observation à découvert (plus rependu) </a:t>
            </a:r>
          </a:p>
          <a:p>
            <a:endParaRPr lang="fr-FR" dirty="0"/>
          </a:p>
          <a:p>
            <a:r>
              <a:rPr lang="fr-FR" dirty="0"/>
              <a:t>Correspond observations dans des organisations formelles où l’observateur doit obtenir une autorisation de la hiérarchie </a:t>
            </a:r>
          </a:p>
          <a:p>
            <a:r>
              <a:rPr lang="fr-FR" dirty="0"/>
              <a:t>Statut qui peut être officiel pour la direction et incognito pour les personnes rencontrées au fil du travail </a:t>
            </a:r>
          </a:p>
          <a:p>
            <a:endParaRPr lang="fr-FR" u="sng" dirty="0"/>
          </a:p>
          <a:p>
            <a:r>
              <a:rPr lang="fr-FR" u="sng" dirty="0"/>
              <a:t>Exemple</a:t>
            </a:r>
            <a:r>
              <a:rPr lang="fr-FR" dirty="0"/>
              <a:t> : observations consultations avec statut officiel pour les médecins et incognito pour patients</a:t>
            </a:r>
          </a:p>
        </p:txBody>
      </p:sp>
      <p:sp>
        <p:nvSpPr>
          <p:cNvPr id="4" name="Espace réservé du numéro de diapositive 3">
            <a:extLst>
              <a:ext uri="{FF2B5EF4-FFF2-40B4-BE49-F238E27FC236}">
                <a16:creationId xmlns:a16="http://schemas.microsoft.com/office/drawing/2014/main" id="{72B10722-EE60-9902-618B-49EA1F4D3213}"/>
              </a:ext>
            </a:extLst>
          </p:cNvPr>
          <p:cNvSpPr>
            <a:spLocks noGrp="1"/>
          </p:cNvSpPr>
          <p:nvPr>
            <p:ph type="sldNum" sz="quarter" idx="5"/>
          </p:nvPr>
        </p:nvSpPr>
        <p:spPr/>
        <p:txBody>
          <a:bodyPr/>
          <a:lstStyle/>
          <a:p>
            <a:fld id="{4BD12A97-9025-4A39-AC0D-2C66B64D2C21}" type="slidenum">
              <a:rPr lang="fr-FR" smtClean="0"/>
              <a:t>11</a:t>
            </a:fld>
            <a:endParaRPr lang="fr-FR"/>
          </a:p>
        </p:txBody>
      </p:sp>
    </p:spTree>
    <p:extLst>
      <p:ext uri="{BB962C8B-B14F-4D97-AF65-F5344CB8AC3E}">
        <p14:creationId xmlns:p14="http://schemas.microsoft.com/office/powerpoint/2010/main" val="31367090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C0B05D-0E17-9ED2-95EB-807B5DAB903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6671055-C2D2-0654-B241-7571ECD0499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387D0D1-BBA6-8958-A931-CF6072EB37C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Exclusion de toute interaction sociale avec le terrain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L’enquêteur tente d’observer les gens sans qu’ils lui prêtent attention car ils ne savent pas qu’ils sont observés et qu’ils servent d’informateur.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Parmi 4 profils d’observateur = moins répandu (discutable éthique)</a:t>
            </a:r>
          </a:p>
          <a:p>
            <a:endParaRPr lang="fr-FR" dirty="0"/>
          </a:p>
        </p:txBody>
      </p:sp>
      <p:sp>
        <p:nvSpPr>
          <p:cNvPr id="4" name="Espace réservé du numéro de diapositive 3">
            <a:extLst>
              <a:ext uri="{FF2B5EF4-FFF2-40B4-BE49-F238E27FC236}">
                <a16:creationId xmlns:a16="http://schemas.microsoft.com/office/drawing/2014/main" id="{63698528-6DE8-AA94-5ABC-C4FC7A75CDF4}"/>
              </a:ext>
            </a:extLst>
          </p:cNvPr>
          <p:cNvSpPr>
            <a:spLocks noGrp="1"/>
          </p:cNvSpPr>
          <p:nvPr>
            <p:ph type="sldNum" sz="quarter" idx="5"/>
          </p:nvPr>
        </p:nvSpPr>
        <p:spPr/>
        <p:txBody>
          <a:bodyPr/>
          <a:lstStyle/>
          <a:p>
            <a:fld id="{4BD12A97-9025-4A39-AC0D-2C66B64D2C21}" type="slidenum">
              <a:rPr lang="fr-FR" smtClean="0"/>
              <a:t>12</a:t>
            </a:fld>
            <a:endParaRPr lang="fr-FR"/>
          </a:p>
        </p:txBody>
      </p:sp>
    </p:spTree>
    <p:extLst>
      <p:ext uri="{BB962C8B-B14F-4D97-AF65-F5344CB8AC3E}">
        <p14:creationId xmlns:p14="http://schemas.microsoft.com/office/powerpoint/2010/main" val="19062306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2D6853-EEE7-0D45-59BB-6AB40A883F4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B1D7C4F-1731-A493-6B9B-A3AB3C05BE7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1299CAE-F148-5F52-F0AD-7760516563AE}"/>
              </a:ext>
            </a:extLst>
          </p:cNvPr>
          <p:cNvSpPr>
            <a:spLocks noGrp="1"/>
          </p:cNvSpPr>
          <p:nvPr>
            <p:ph type="body" idx="1"/>
          </p:nvPr>
        </p:nvSpPr>
        <p:spPr/>
        <p:txBody>
          <a:bodyPr/>
          <a:lstStyle/>
          <a:p>
            <a:r>
              <a:rPr lang="fr-FR" i="0" dirty="0">
                <a:effectLst/>
                <a:latin typeface="+mn-lt"/>
              </a:rPr>
              <a:t>Axe horizontal : degré de participation</a:t>
            </a:r>
          </a:p>
          <a:p>
            <a:r>
              <a:rPr lang="fr-FR" i="0" dirty="0">
                <a:effectLst/>
                <a:latin typeface="+mn-lt"/>
              </a:rPr>
              <a:t>Axe vertical : degré de secret</a:t>
            </a:r>
          </a:p>
          <a:p>
            <a:endParaRPr lang="fr-FR" dirty="0"/>
          </a:p>
          <a:p>
            <a:r>
              <a:rPr lang="fr-FR" dirty="0"/>
              <a:t>Peut utiliser ce graphique pour noter l’évolution de notre rôle au fil de l’enquête </a:t>
            </a:r>
          </a:p>
          <a:p>
            <a:r>
              <a:rPr lang="fr-FR" u="sng" dirty="0"/>
              <a:t>Exemple</a:t>
            </a:r>
            <a:r>
              <a:rPr lang="fr-FR" dirty="0"/>
              <a:t> : débuter avec faible pour finir avec fort degré d’observation </a:t>
            </a:r>
          </a:p>
          <a:p>
            <a:endParaRPr lang="fr-FR" dirty="0"/>
          </a:p>
        </p:txBody>
      </p:sp>
      <p:sp>
        <p:nvSpPr>
          <p:cNvPr id="4" name="Espace réservé du numéro de diapositive 3">
            <a:extLst>
              <a:ext uri="{FF2B5EF4-FFF2-40B4-BE49-F238E27FC236}">
                <a16:creationId xmlns:a16="http://schemas.microsoft.com/office/drawing/2014/main" id="{0D4BC6F7-FAEE-3D6E-07EB-47790C0859DE}"/>
              </a:ext>
            </a:extLst>
          </p:cNvPr>
          <p:cNvSpPr>
            <a:spLocks noGrp="1"/>
          </p:cNvSpPr>
          <p:nvPr>
            <p:ph type="sldNum" sz="quarter" idx="5"/>
          </p:nvPr>
        </p:nvSpPr>
        <p:spPr/>
        <p:txBody>
          <a:bodyPr/>
          <a:lstStyle/>
          <a:p>
            <a:fld id="{4BD12A97-9025-4A39-AC0D-2C66B64D2C21}" type="slidenum">
              <a:rPr lang="fr-FR" smtClean="0"/>
              <a:t>13</a:t>
            </a:fld>
            <a:endParaRPr lang="fr-FR"/>
          </a:p>
        </p:txBody>
      </p:sp>
    </p:spTree>
    <p:extLst>
      <p:ext uri="{BB962C8B-B14F-4D97-AF65-F5344CB8AC3E}">
        <p14:creationId xmlns:p14="http://schemas.microsoft.com/office/powerpoint/2010/main" val="24852057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D8900-573C-F397-62E0-8738387A676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F6BE05E-489E-B962-34F9-79930E73282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49B266B-8663-D6BC-D932-BBB902B77D8B}"/>
              </a:ext>
            </a:extLst>
          </p:cNvPr>
          <p:cNvSpPr>
            <a:spLocks noGrp="1"/>
          </p:cNvSpPr>
          <p:nvPr>
            <p:ph type="body" idx="1"/>
          </p:nvPr>
        </p:nvSpPr>
        <p:spPr/>
        <p:txBody>
          <a:bodyPr/>
          <a:lstStyle/>
          <a:p>
            <a:r>
              <a:rPr lang="fr-FR" b="1" dirty="0"/>
              <a:t>Incognito ou à découvert </a:t>
            </a:r>
          </a:p>
          <a:p>
            <a:endParaRPr lang="fr-FR" dirty="0"/>
          </a:p>
          <a:p>
            <a:r>
              <a:rPr lang="fr-FR" dirty="0"/>
              <a:t>2 critères à partir desquels on peut discuter des </a:t>
            </a:r>
            <a:r>
              <a:rPr lang="fr-FR" b="1" dirty="0"/>
              <a:t>avantages et inconvénients </a:t>
            </a:r>
            <a:r>
              <a:rPr lang="fr-FR" dirty="0"/>
              <a:t>de ces deux modes d’observation :</a:t>
            </a:r>
          </a:p>
          <a:p>
            <a:pPr marL="171450" indent="-171450">
              <a:buFontTx/>
              <a:buChar char="-"/>
            </a:pPr>
            <a:r>
              <a:rPr lang="fr-FR" dirty="0"/>
              <a:t>Point de vue scientifique </a:t>
            </a:r>
          </a:p>
          <a:p>
            <a:pPr marL="171450" indent="-171450">
              <a:buFontTx/>
              <a:buChar char="-"/>
            </a:pPr>
            <a:r>
              <a:rPr lang="fr-FR" dirty="0"/>
              <a:t>Point de vue déontologique </a:t>
            </a:r>
          </a:p>
          <a:p>
            <a:endParaRPr lang="fr-FR" dirty="0"/>
          </a:p>
          <a:p>
            <a:r>
              <a:rPr lang="fr-FR" dirty="0"/>
              <a:t>(+) : point positif</a:t>
            </a:r>
          </a:p>
          <a:p>
            <a:r>
              <a:rPr lang="fr-FR" dirty="0"/>
              <a:t>(-) : point négatif </a:t>
            </a:r>
          </a:p>
          <a:p>
            <a:endParaRPr lang="fr-FR"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b="1" dirty="0"/>
              <a:t>Adéquation des constats à la réalité ordinaire </a:t>
            </a:r>
            <a:r>
              <a:rPr lang="fr-FR" dirty="0"/>
              <a:t>: Paradoxe où veut limiter impact de sa présence sur le déroulement « normal » des activités observées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Incognito = permettrait limiter impact de sa présence mais pas forcément vrai car observateur doit se comporter comme le ferait un indigène à sa place MAIS peut faire des erreurs dans ce rôle.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Agir de manière inadéquate = impacter le comportement des gens qu’il observe, avec qui il est en interaction.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Incognito reste quand même la meilleure des façons de limiter son impact  </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fr-FR"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b="1" dirty="0"/>
              <a:t>Compréhension intime des rôles sociaux </a:t>
            </a:r>
            <a:r>
              <a:rPr lang="fr-FR" dirty="0"/>
              <a:t>: idée que en participant incognito, incité à participer « plus » et donc d’avoir une meilleure compréhension du sens des actions en cours </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fr-FR" b="1"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b="1" dirty="0"/>
              <a:t>Accès à des informations par questions </a:t>
            </a:r>
            <a:r>
              <a:rPr lang="fr-FR" dirty="0"/>
              <a:t>: Quand on observe incognito, le fait de poser des questions éveillerait la suspicion …</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fr-FR"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b="1" dirty="0"/>
              <a:t>Possibilité de prise de notes</a:t>
            </a:r>
            <a:r>
              <a:rPr lang="fr-FR" dirty="0"/>
              <a:t> : Cf. tableau </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fr-FR"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b="1" dirty="0"/>
              <a:t>Accès à la variété des situations observables </a:t>
            </a:r>
            <a:r>
              <a:rPr lang="fr-FR" dirty="0"/>
              <a:t>: Renvoie au caractère plus fixe du rôle adopté dans l’observation incognito, qui limite les points de vue qu’on peut adopter sur la situation</a:t>
            </a:r>
          </a:p>
        </p:txBody>
      </p:sp>
      <p:sp>
        <p:nvSpPr>
          <p:cNvPr id="4" name="Espace réservé du numéro de diapositive 3">
            <a:extLst>
              <a:ext uri="{FF2B5EF4-FFF2-40B4-BE49-F238E27FC236}">
                <a16:creationId xmlns:a16="http://schemas.microsoft.com/office/drawing/2014/main" id="{4974F43E-456E-713F-2B33-75CFD2AAFBDA}"/>
              </a:ext>
            </a:extLst>
          </p:cNvPr>
          <p:cNvSpPr>
            <a:spLocks noGrp="1"/>
          </p:cNvSpPr>
          <p:nvPr>
            <p:ph type="sldNum" sz="quarter" idx="5"/>
          </p:nvPr>
        </p:nvSpPr>
        <p:spPr/>
        <p:txBody>
          <a:bodyPr/>
          <a:lstStyle/>
          <a:p>
            <a:fld id="{4BD12A97-9025-4A39-AC0D-2C66B64D2C21}" type="slidenum">
              <a:rPr lang="fr-FR" smtClean="0"/>
              <a:t>14</a:t>
            </a:fld>
            <a:endParaRPr lang="fr-FR"/>
          </a:p>
        </p:txBody>
      </p:sp>
    </p:spTree>
    <p:extLst>
      <p:ext uri="{BB962C8B-B14F-4D97-AF65-F5344CB8AC3E}">
        <p14:creationId xmlns:p14="http://schemas.microsoft.com/office/powerpoint/2010/main" val="36998999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39A1AC-CCE9-0670-37AE-6C1CCA9C0B0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A20FF74-032B-ECE9-9F0C-C8FEED4B830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5F5680D-72F8-3627-B93D-278F1F996DC9}"/>
              </a:ext>
            </a:extLst>
          </p:cNvPr>
          <p:cNvSpPr>
            <a:spLocks noGrp="1"/>
          </p:cNvSpPr>
          <p:nvPr>
            <p:ph type="body" idx="1"/>
          </p:nvPr>
        </p:nvSpPr>
        <p:spPr/>
        <p:txBody>
          <a:bodyPr/>
          <a:lstStyle/>
          <a:p>
            <a:r>
              <a:rPr lang="fr-FR" dirty="0"/>
              <a:t>Observation incognito pose de </a:t>
            </a:r>
            <a:r>
              <a:rPr lang="fr-FR" b="1" dirty="0"/>
              <a:t>problèmes déontologiques importants </a:t>
            </a:r>
          </a:p>
          <a:p>
            <a:r>
              <a:rPr lang="fr-FR" dirty="0"/>
              <a:t>Mentir aux enquêtés sur les intentions associées à notre participation</a:t>
            </a:r>
          </a:p>
          <a:p>
            <a:r>
              <a:rPr lang="fr-FR" dirty="0"/>
              <a:t>Débat éthique s’est ouvert sur l’observation clandestine à partir scandale provoqué par enquête </a:t>
            </a:r>
            <a:r>
              <a:rPr lang="fr-FR" dirty="0" err="1"/>
              <a:t>Humphreys</a:t>
            </a:r>
            <a:r>
              <a:rPr lang="fr-FR" dirty="0"/>
              <a:t> sur les rencontres homosexuelles dans les pissotières.  </a:t>
            </a:r>
          </a:p>
          <a:p>
            <a:r>
              <a:rPr lang="fr-FR" dirty="0"/>
              <a:t>Chercheur à observé clandestinement rencontres homosexuelles + identifié 50aine d’hommes observés via plaques immatriculations + été au domicile quelques mois plus tard en se présentant comme enquêteur de la santé publique avec un questionnaire où ajouté ses propres questions relatives à sa recherche. </a:t>
            </a:r>
          </a:p>
          <a:p>
            <a:pPr marL="171450" indent="-171450">
              <a:buFont typeface="Wingdings" pitchFamily="2" charset="2"/>
              <a:buChar char="à"/>
            </a:pPr>
            <a:r>
              <a:rPr lang="fr-FR" dirty="0">
                <a:sym typeface="Wingdings" pitchFamily="2" charset="2"/>
              </a:rPr>
              <a:t>Niveau judiciaire, ajout d’une obligation d’informer des tenants et aboutissants de l’enquête aux enquêtés </a:t>
            </a:r>
          </a:p>
          <a:p>
            <a:pPr marL="171450" indent="-171450">
              <a:buFont typeface="Wingdings" pitchFamily="2" charset="2"/>
              <a:buChar char="à"/>
            </a:pPr>
            <a:r>
              <a:rPr lang="fr-FR" dirty="0">
                <a:sym typeface="Wingdings" pitchFamily="2" charset="2"/>
              </a:rPr>
              <a:t>Rédaction code de l’éthique dissuader chercheur de se frotter à enjeux trop sensibles au risque de poursuites judiciaires </a:t>
            </a:r>
            <a:endParaRPr lang="fr-FR" dirty="0"/>
          </a:p>
          <a:p>
            <a:endParaRPr lang="fr-FR" dirty="0"/>
          </a:p>
          <a:p>
            <a:r>
              <a:rPr lang="fr-FR" i="0" dirty="0">
                <a:effectLst/>
                <a:latin typeface="Helvetica" pitchFamily="2" charset="0"/>
              </a:rPr>
              <a:t>En réalité, la distinction entre observation a découvert et incognito n'est pas si tranchée, au moins pour deux raisons :</a:t>
            </a:r>
          </a:p>
          <a:p>
            <a:pPr marL="171450" indent="-171450">
              <a:buFontTx/>
              <a:buChar char="-"/>
            </a:pPr>
            <a:r>
              <a:rPr lang="fr-FR" b="1" i="0" dirty="0">
                <a:effectLst/>
                <a:latin typeface="Helvetica" pitchFamily="2" charset="0"/>
              </a:rPr>
              <a:t>La difficulté d'informer les enquêtés sur ce que l'on est venu observer</a:t>
            </a:r>
            <a:r>
              <a:rPr lang="fr-FR" i="0" dirty="0">
                <a:effectLst/>
                <a:latin typeface="Helvetica" pitchFamily="2" charset="0"/>
              </a:rPr>
              <a:t>... Puisque l'on n’en sait encore rien ! Sans compter toutes les petites observations furtives...</a:t>
            </a:r>
          </a:p>
          <a:p>
            <a:pPr marL="171450" indent="-171450">
              <a:buFontTx/>
              <a:buChar char="-"/>
            </a:pPr>
            <a:endParaRPr lang="fr-FR" i="0" dirty="0">
              <a:effectLst/>
              <a:latin typeface="Helvetica" pitchFamily="2" charset="0"/>
            </a:endParaRPr>
          </a:p>
          <a:p>
            <a:pPr marL="171450" indent="-171450">
              <a:buFontTx/>
              <a:buChar char="-"/>
            </a:pPr>
            <a:r>
              <a:rPr lang="fr-FR" i="0" dirty="0">
                <a:effectLst/>
                <a:latin typeface="Helvetica" pitchFamily="2" charset="0"/>
              </a:rPr>
              <a:t>Même si l'on informe quelques-uns des enquêtés sur l'objectif visé (l'informateur, la direction pour une organisation, les responsables du collectif...), </a:t>
            </a:r>
            <a:r>
              <a:rPr lang="fr-FR" b="1" i="0" dirty="0">
                <a:effectLst/>
                <a:latin typeface="Helvetica" pitchFamily="2" charset="0"/>
              </a:rPr>
              <a:t>tous les acteurs rencontrés ne connaissent pas les raisons de la présence du chercheur</a:t>
            </a:r>
            <a:r>
              <a:rPr lang="fr-FR" i="0" dirty="0">
                <a:effectLst/>
                <a:latin typeface="Helvetica" pitchFamily="2" charset="0"/>
              </a:rPr>
              <a:t>, et l'assimilent à un participant indigène. Voir l'exemple des observations à découvert dans les services : les salariés connaissent le statut de l'observateur, mais pas les usagers. </a:t>
            </a:r>
          </a:p>
          <a:p>
            <a:pPr marL="0" indent="0" algn="l">
              <a:buFontTx/>
              <a:buNone/>
            </a:pPr>
            <a:r>
              <a:rPr lang="fr-FR" i="0" u="sng" dirty="0">
                <a:effectLst/>
                <a:latin typeface="Helvetica" pitchFamily="2" charset="0"/>
              </a:rPr>
              <a:t>Exemple</a:t>
            </a:r>
            <a:r>
              <a:rPr lang="fr-FR" i="0" dirty="0">
                <a:effectLst/>
                <a:latin typeface="Helvetica" pitchFamily="2" charset="0"/>
              </a:rPr>
              <a:t> : observation des CS médicales</a:t>
            </a:r>
          </a:p>
          <a:p>
            <a:endParaRPr lang="fr-FR" i="0" dirty="0">
              <a:effectLst/>
              <a:latin typeface="Helvetica" pitchFamily="2" charset="0"/>
            </a:endParaRPr>
          </a:p>
          <a:p>
            <a:r>
              <a:rPr lang="fr-FR" i="0" dirty="0">
                <a:effectLst/>
                <a:latin typeface="Helvetica" pitchFamily="2" charset="0"/>
              </a:rPr>
              <a:t>Une fois encore, le choix de la position du chercheur dépend de l'objectif de l'enquête, mais aussi des caractéristiques personnelles du chercheur (conditions acceptables pour le chercheur?). </a:t>
            </a:r>
          </a:p>
          <a:p>
            <a:r>
              <a:rPr lang="fr-FR" i="0" dirty="0">
                <a:effectLst/>
                <a:latin typeface="Helvetica" pitchFamily="2" charset="0"/>
              </a:rPr>
              <a:t>L'enjeu de ce choix est le bon déroulement ou non de l'enquête. </a:t>
            </a:r>
          </a:p>
          <a:p>
            <a:r>
              <a:rPr lang="fr-FR" i="0" dirty="0">
                <a:effectLst/>
                <a:latin typeface="Helvetica" pitchFamily="2" charset="0"/>
              </a:rPr>
              <a:t>Donc avant d'aller sur le terrain, ce sont des questions que vous devez avoir résolues.</a:t>
            </a:r>
          </a:p>
          <a:p>
            <a:r>
              <a:rPr lang="fr-FR" b="1" i="0" dirty="0">
                <a:effectLst/>
                <a:latin typeface="Helvetica" pitchFamily="2" charset="0"/>
              </a:rPr>
              <a:t>Note : point positif : le statut d'étudiant procure un avantage certain pour mener une enquête : le terme d'étudiant rassure, les personnes acceptent plus facilement de vous aider.</a:t>
            </a:r>
          </a:p>
          <a:p>
            <a:endParaRPr lang="fr-FR" i="0" dirty="0"/>
          </a:p>
          <a:p>
            <a:endParaRPr lang="fr-FR" dirty="0"/>
          </a:p>
          <a:p>
            <a:endParaRPr lang="fr-FR" dirty="0"/>
          </a:p>
        </p:txBody>
      </p:sp>
      <p:sp>
        <p:nvSpPr>
          <p:cNvPr id="4" name="Espace réservé du numéro de diapositive 3">
            <a:extLst>
              <a:ext uri="{FF2B5EF4-FFF2-40B4-BE49-F238E27FC236}">
                <a16:creationId xmlns:a16="http://schemas.microsoft.com/office/drawing/2014/main" id="{F97AD12A-F733-FDEA-C91F-19CF62ACB8E2}"/>
              </a:ext>
            </a:extLst>
          </p:cNvPr>
          <p:cNvSpPr>
            <a:spLocks noGrp="1"/>
          </p:cNvSpPr>
          <p:nvPr>
            <p:ph type="sldNum" sz="quarter" idx="5"/>
          </p:nvPr>
        </p:nvSpPr>
        <p:spPr/>
        <p:txBody>
          <a:bodyPr/>
          <a:lstStyle/>
          <a:p>
            <a:fld id="{4BD12A97-9025-4A39-AC0D-2C66B64D2C21}" type="slidenum">
              <a:rPr lang="fr-FR" smtClean="0"/>
              <a:t>15</a:t>
            </a:fld>
            <a:endParaRPr lang="fr-FR"/>
          </a:p>
        </p:txBody>
      </p:sp>
    </p:spTree>
    <p:extLst>
      <p:ext uri="{BB962C8B-B14F-4D97-AF65-F5344CB8AC3E}">
        <p14:creationId xmlns:p14="http://schemas.microsoft.com/office/powerpoint/2010/main" val="8281740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63E15-255E-F71C-508B-AF207431C48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CB2C8B0-16CB-741B-7900-5F3DDD18DAD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9551809-17E9-EEED-6250-9C9334389FA5}"/>
              </a:ext>
            </a:extLst>
          </p:cNvPr>
          <p:cNvSpPr>
            <a:spLocks noGrp="1"/>
          </p:cNvSpPr>
          <p:nvPr>
            <p:ph type="body" idx="1"/>
          </p:nvPr>
        </p:nvSpPr>
        <p:spPr/>
        <p:txBody>
          <a:bodyPr/>
          <a:lstStyle/>
          <a:p>
            <a:endParaRPr lang="fr-FR" dirty="0"/>
          </a:p>
          <a:p>
            <a:r>
              <a:rPr lang="fr-FR" i="0" dirty="0">
                <a:effectLst/>
                <a:latin typeface="+mn-lt"/>
              </a:rPr>
              <a:t>Mais il faut aussi savoir arrêter un terrain, au moins provisoirement pour faire un bilan théorique de ce que le terrain nous apporte, et prendre du recul (pour éviter de « virer indigène »)</a:t>
            </a:r>
          </a:p>
          <a:p>
            <a:r>
              <a:rPr lang="fr-FR" i="0" dirty="0">
                <a:effectLst/>
                <a:latin typeface="+mn-lt"/>
              </a:rPr>
              <a:t>De ce point de vue, encore une fois, la démarche d'aller-retour avec le terrain est la plus fructueuse.</a:t>
            </a:r>
          </a:p>
          <a:p>
            <a:endParaRPr lang="fr-FR" i="0" dirty="0">
              <a:effectLst/>
              <a:latin typeface="+mn-lt"/>
            </a:endParaRPr>
          </a:p>
          <a:p>
            <a:r>
              <a:rPr lang="fr-FR" i="0" dirty="0">
                <a:effectLst/>
                <a:latin typeface="+mn-lt"/>
              </a:rPr>
              <a:t>Remarque : il existe des cas où la durée d'observation est fixée à l'avance, par exemple en l'observation porte sur un événement précis, ou quand la participation se fait par le biais d'un stage ou d'un contrat d'intérim par exemple.</a:t>
            </a:r>
          </a:p>
          <a:p>
            <a:endParaRPr lang="fr-FR" dirty="0"/>
          </a:p>
        </p:txBody>
      </p:sp>
      <p:sp>
        <p:nvSpPr>
          <p:cNvPr id="4" name="Espace réservé du numéro de diapositive 3">
            <a:extLst>
              <a:ext uri="{FF2B5EF4-FFF2-40B4-BE49-F238E27FC236}">
                <a16:creationId xmlns:a16="http://schemas.microsoft.com/office/drawing/2014/main" id="{5AB1AEA6-CCBA-5D94-B7AD-A6BFC79A8B61}"/>
              </a:ext>
            </a:extLst>
          </p:cNvPr>
          <p:cNvSpPr>
            <a:spLocks noGrp="1"/>
          </p:cNvSpPr>
          <p:nvPr>
            <p:ph type="sldNum" sz="quarter" idx="5"/>
          </p:nvPr>
        </p:nvSpPr>
        <p:spPr/>
        <p:txBody>
          <a:bodyPr/>
          <a:lstStyle/>
          <a:p>
            <a:fld id="{4BD12A97-9025-4A39-AC0D-2C66B64D2C21}" type="slidenum">
              <a:rPr lang="fr-FR" smtClean="0"/>
              <a:t>16</a:t>
            </a:fld>
            <a:endParaRPr lang="fr-FR"/>
          </a:p>
        </p:txBody>
      </p:sp>
    </p:spTree>
    <p:extLst>
      <p:ext uri="{BB962C8B-B14F-4D97-AF65-F5344CB8AC3E}">
        <p14:creationId xmlns:p14="http://schemas.microsoft.com/office/powerpoint/2010/main" val="290822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74D248-9A41-DCCC-3BFC-CC4632FCEC7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1F82208-0FC7-A3F3-A1A1-5C7B9997AC1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3B4D14C-E555-C7C2-2D36-B1D44CF4C8F8}"/>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8235D32B-EE1F-1796-6376-073E4A3A9573}"/>
              </a:ext>
            </a:extLst>
          </p:cNvPr>
          <p:cNvSpPr>
            <a:spLocks noGrp="1"/>
          </p:cNvSpPr>
          <p:nvPr>
            <p:ph type="sldNum" sz="quarter" idx="5"/>
          </p:nvPr>
        </p:nvSpPr>
        <p:spPr/>
        <p:txBody>
          <a:bodyPr/>
          <a:lstStyle/>
          <a:p>
            <a:fld id="{4BD12A97-9025-4A39-AC0D-2C66B64D2C21}" type="slidenum">
              <a:rPr lang="fr-FR" smtClean="0"/>
              <a:t>17</a:t>
            </a:fld>
            <a:endParaRPr lang="fr-FR"/>
          </a:p>
        </p:txBody>
      </p:sp>
    </p:spTree>
    <p:extLst>
      <p:ext uri="{BB962C8B-B14F-4D97-AF65-F5344CB8AC3E}">
        <p14:creationId xmlns:p14="http://schemas.microsoft.com/office/powerpoint/2010/main" val="33608947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92C9AE-E199-1D49-B835-67ABA26146E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39731DB-AFAC-DC8A-85AD-9ABF50BC04F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A4369D6-C737-E748-CC45-9938F0090799}"/>
              </a:ext>
            </a:extLst>
          </p:cNvPr>
          <p:cNvSpPr>
            <a:spLocks noGrp="1"/>
          </p:cNvSpPr>
          <p:nvPr>
            <p:ph type="body" idx="1"/>
          </p:nvPr>
        </p:nvSpPr>
        <p:spPr/>
        <p:txBody>
          <a:bodyPr/>
          <a:lstStyle/>
          <a:p>
            <a:r>
              <a:rPr lang="fr-FR" dirty="0"/>
              <a:t>Avant d’aller sur le terrain !</a:t>
            </a:r>
          </a:p>
        </p:txBody>
      </p:sp>
      <p:sp>
        <p:nvSpPr>
          <p:cNvPr id="4" name="Espace réservé du numéro de diapositive 3">
            <a:extLst>
              <a:ext uri="{FF2B5EF4-FFF2-40B4-BE49-F238E27FC236}">
                <a16:creationId xmlns:a16="http://schemas.microsoft.com/office/drawing/2014/main" id="{0E7CFAE7-5AEC-E86B-A401-EE274AF23033}"/>
              </a:ext>
            </a:extLst>
          </p:cNvPr>
          <p:cNvSpPr>
            <a:spLocks noGrp="1"/>
          </p:cNvSpPr>
          <p:nvPr>
            <p:ph type="sldNum" sz="quarter" idx="5"/>
          </p:nvPr>
        </p:nvSpPr>
        <p:spPr/>
        <p:txBody>
          <a:bodyPr/>
          <a:lstStyle/>
          <a:p>
            <a:fld id="{4BD12A97-9025-4A39-AC0D-2C66B64D2C21}" type="slidenum">
              <a:rPr lang="fr-FR" smtClean="0"/>
              <a:t>18</a:t>
            </a:fld>
            <a:endParaRPr lang="fr-FR"/>
          </a:p>
        </p:txBody>
      </p:sp>
    </p:spTree>
    <p:extLst>
      <p:ext uri="{BB962C8B-B14F-4D97-AF65-F5344CB8AC3E}">
        <p14:creationId xmlns:p14="http://schemas.microsoft.com/office/powerpoint/2010/main" val="15259408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CC024B-B0F9-8347-6B00-FC79DEB8FE2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CF58346-3CEC-11D2-C1E9-17AF4D3D954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DD28CE1-9546-04D2-1345-4A44C222C5A7}"/>
              </a:ext>
            </a:extLst>
          </p:cNvPr>
          <p:cNvSpPr>
            <a:spLocks noGrp="1"/>
          </p:cNvSpPr>
          <p:nvPr>
            <p:ph type="body" idx="1"/>
          </p:nvPr>
        </p:nvSpPr>
        <p:spPr/>
        <p:txBody>
          <a:bodyPr/>
          <a:lstStyle/>
          <a:p>
            <a:r>
              <a:rPr lang="fr-FR" i="0" dirty="0">
                <a:effectLst/>
                <a:latin typeface="Helvetica" pitchFamily="2" charset="0"/>
              </a:rPr>
              <a:t>En tout état de cause (même si on n’a aucune amorce de questionnement), il y a un certain nombre de questions qu'il faut se poser de façon systématique :</a:t>
            </a:r>
          </a:p>
          <a:p>
            <a:pPr marL="171450" indent="-171450">
              <a:buFontTx/>
              <a:buChar char="-"/>
            </a:pPr>
            <a:r>
              <a:rPr lang="fr-FR" b="1" i="0" dirty="0">
                <a:effectLst/>
                <a:latin typeface="Helvetica" pitchFamily="2" charset="0"/>
              </a:rPr>
              <a:t>si on étudie un lieu </a:t>
            </a:r>
            <a:r>
              <a:rPr lang="fr-FR" i="0" dirty="0">
                <a:effectLst/>
                <a:latin typeface="Helvetica" pitchFamily="2" charset="0"/>
              </a:rPr>
              <a:t>: décrire l'environnement du lieu(exemple : le quartier) ; est-ce un lieu ouvert, public ? Sinon, quelles sont les conditions officielles d'entrée ? À quel usage ce lieu est-il dédié ? L'activité qu'on y observe correspond-elle à un usage ponctuel ou habituel de ce lieu ? Quelle est son occupation : est-il très peuplé ou peu (densité) ?</a:t>
            </a:r>
          </a:p>
          <a:p>
            <a:pPr marL="171450" indent="-171450">
              <a:buFontTx/>
              <a:buChar char="-"/>
            </a:pPr>
            <a:endParaRPr lang="fr-FR" i="0" dirty="0">
              <a:effectLst/>
              <a:latin typeface="Helvetica" pitchFamily="2" charset="0"/>
            </a:endParaRPr>
          </a:p>
          <a:p>
            <a:pPr marL="171450" indent="-171450">
              <a:buFontTx/>
              <a:buChar char="-"/>
            </a:pPr>
            <a:r>
              <a:rPr lang="fr-FR" b="1" i="0" dirty="0">
                <a:effectLst/>
                <a:latin typeface="Helvetica" pitchFamily="2" charset="0"/>
              </a:rPr>
              <a:t>Inventaire des objets </a:t>
            </a:r>
            <a:r>
              <a:rPr lang="fr-FR" i="0" dirty="0">
                <a:effectLst/>
                <a:latin typeface="Helvetica" pitchFamily="2" charset="0"/>
              </a:rPr>
              <a:t>: à la fois ceux du décor, et noter aussi ceux qui sont mobilisés par les gens ; et quel usage en est fait ?</a:t>
            </a:r>
          </a:p>
          <a:p>
            <a:pPr marL="171450" indent="-171450">
              <a:buFontTx/>
              <a:buChar char="-"/>
            </a:pPr>
            <a:endParaRPr lang="fr-FR" i="0" dirty="0">
              <a:effectLst/>
              <a:latin typeface="Helvetica" pitchFamily="2" charset="0"/>
            </a:endParaRPr>
          </a:p>
          <a:p>
            <a:pPr marL="171450" indent="-171450">
              <a:buFontTx/>
              <a:buChar char="-"/>
            </a:pPr>
            <a:r>
              <a:rPr lang="fr-FR" b="1" i="0" dirty="0">
                <a:effectLst/>
                <a:latin typeface="Helvetica" pitchFamily="2" charset="0"/>
              </a:rPr>
              <a:t>Combien de personnes sont là </a:t>
            </a:r>
            <a:r>
              <a:rPr lang="fr-FR" i="0" dirty="0">
                <a:effectLst/>
                <a:latin typeface="Helvetica" pitchFamily="2" charset="0"/>
              </a:rPr>
              <a:t>? Noter la place de ces personnes dans l'espace : faire un plan incluant les personnes. Noter les flux : entrées et sorties (avec si possible des marques temporelles, noter l’heure) ; concernant ces personnes : sexe, âge apparent, appartenance ethnoculturelle apparente (couleur de peau, tenue vestimentaire, indice éventuel d'appartenance sociale (et qu'est-ce qui nous permet de les définir comme des indices d'appartenance sociale) ?</a:t>
            </a:r>
          </a:p>
          <a:p>
            <a:pPr marL="171450" indent="-171450">
              <a:buFontTx/>
              <a:buChar char="-"/>
            </a:pPr>
            <a:endParaRPr lang="fr-FR" i="0" dirty="0">
              <a:effectLst/>
              <a:latin typeface="Helvetica" pitchFamily="2" charset="0"/>
            </a:endParaRPr>
          </a:p>
          <a:p>
            <a:pPr marL="171450" indent="-171450">
              <a:buFontTx/>
              <a:buChar char="-"/>
            </a:pPr>
            <a:r>
              <a:rPr lang="fr-FR" b="1" i="0" dirty="0">
                <a:effectLst/>
                <a:latin typeface="Helvetica" pitchFamily="2" charset="0"/>
              </a:rPr>
              <a:t>L'activité ou les activités en cours répondent-elles à des règles formelles </a:t>
            </a:r>
            <a:r>
              <a:rPr lang="fr-FR" i="0" dirty="0">
                <a:effectLst/>
                <a:latin typeface="Helvetica" pitchFamily="2" charset="0"/>
              </a:rPr>
              <a:t>? Quelles sont-elles ? Comparer le déroulement effectif de l'activité à ces règles (= réalité). </a:t>
            </a:r>
          </a:p>
          <a:p>
            <a:pPr marL="171450" indent="-171450">
              <a:buFontTx/>
              <a:buChar char="-"/>
            </a:pPr>
            <a:endParaRPr lang="fr-FR" i="0" dirty="0">
              <a:effectLst/>
              <a:latin typeface="Helvetica" pitchFamily="2" charset="0"/>
            </a:endParaRPr>
          </a:p>
          <a:p>
            <a:pPr marL="171450" indent="-171450">
              <a:buFontTx/>
              <a:buChar char="-"/>
            </a:pPr>
            <a:r>
              <a:rPr lang="fr-FR" b="1" i="0" dirty="0">
                <a:effectLst/>
                <a:latin typeface="Helvetica" pitchFamily="2" charset="0"/>
              </a:rPr>
              <a:t>Qui fait quoi </a:t>
            </a:r>
            <a:r>
              <a:rPr lang="fr-FR" i="0" dirty="0">
                <a:effectLst/>
                <a:latin typeface="Helvetica" pitchFamily="2" charset="0"/>
              </a:rPr>
              <a:t>? Noter s'il existe une activité centrale (celle qui réunit le plus de monde et/ou qui fait le plus de bruit et/ou vers laquelle les regards sont tournés), des activités secondaires ? Quels sont les rôles remplis par les différentes personnes ? Y a-t-il une division du travail ? Selon quels critères ? Sexe ? Âge ? Ethnie ? Etc.</a:t>
            </a:r>
          </a:p>
        </p:txBody>
      </p:sp>
      <p:sp>
        <p:nvSpPr>
          <p:cNvPr id="4" name="Espace réservé du numéro de diapositive 3">
            <a:extLst>
              <a:ext uri="{FF2B5EF4-FFF2-40B4-BE49-F238E27FC236}">
                <a16:creationId xmlns:a16="http://schemas.microsoft.com/office/drawing/2014/main" id="{5DB48EF7-E0F1-240D-1C0A-E4961B170A91}"/>
              </a:ext>
            </a:extLst>
          </p:cNvPr>
          <p:cNvSpPr>
            <a:spLocks noGrp="1"/>
          </p:cNvSpPr>
          <p:nvPr>
            <p:ph type="sldNum" sz="quarter" idx="5"/>
          </p:nvPr>
        </p:nvSpPr>
        <p:spPr/>
        <p:txBody>
          <a:bodyPr/>
          <a:lstStyle/>
          <a:p>
            <a:fld id="{4BD12A97-9025-4A39-AC0D-2C66B64D2C21}" type="slidenum">
              <a:rPr lang="fr-FR" smtClean="0"/>
              <a:t>19</a:t>
            </a:fld>
            <a:endParaRPr lang="fr-FR"/>
          </a:p>
        </p:txBody>
      </p:sp>
    </p:spTree>
    <p:extLst>
      <p:ext uri="{BB962C8B-B14F-4D97-AF65-F5344CB8AC3E}">
        <p14:creationId xmlns:p14="http://schemas.microsoft.com/office/powerpoint/2010/main" val="32378415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40528-D452-FCCB-D934-670F5FF046A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633A4A1-8E52-1D68-3F85-16EF7761E3A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064727E-D5F6-8D9C-B2AF-A6C251B0DB2F}"/>
              </a:ext>
            </a:extLst>
          </p:cNvPr>
          <p:cNvSpPr>
            <a:spLocks noGrp="1"/>
          </p:cNvSpPr>
          <p:nvPr>
            <p:ph type="body" idx="1"/>
          </p:nvPr>
        </p:nvSpPr>
        <p:spPr/>
        <p:txBody>
          <a:bodyPr/>
          <a:lstStyle/>
          <a:p>
            <a:r>
              <a:rPr lang="fr-FR" dirty="0"/>
              <a:t>Pas un guide rigide !</a:t>
            </a:r>
          </a:p>
          <a:p>
            <a:r>
              <a:rPr lang="fr-FR" dirty="0"/>
              <a:t>Il ne faut pas s’enfermer dans sa grille en notant scrupuleusement ce qui correspond aux items de la grille et en faisant abstraction du reste </a:t>
            </a:r>
          </a:p>
          <a:p>
            <a:r>
              <a:rPr lang="fr-FR" b="1" dirty="0"/>
              <a:t>Ne pas se cantonner aux simples items de la grille </a:t>
            </a:r>
            <a:r>
              <a:rPr lang="fr-FR" dirty="0"/>
              <a:t>!!! </a:t>
            </a:r>
          </a:p>
          <a:p>
            <a:r>
              <a:rPr lang="fr-FR" dirty="0"/>
              <a:t>Elle doit évoluer au fil des observations et de l’élaboration progressive des hypothèses</a:t>
            </a:r>
          </a:p>
          <a:p>
            <a:endParaRPr lang="fr-FR" dirty="0"/>
          </a:p>
          <a:p>
            <a:r>
              <a:rPr lang="fr-FR" b="1" i="0" dirty="0">
                <a:effectLst/>
                <a:latin typeface="Helvetica" pitchFamily="2" charset="0"/>
              </a:rPr>
              <a:t>Les étonnements sont cruciaux </a:t>
            </a:r>
            <a:r>
              <a:rPr lang="fr-FR" i="0" dirty="0">
                <a:effectLst/>
                <a:latin typeface="Helvetica" pitchFamily="2" charset="0"/>
              </a:rPr>
              <a:t>: ils dénotent des différences par rapport à la perception courante (=prénotions), ils sont donc une première piste de remise en question des représentations habituelles sur l'objet, des prénotions. </a:t>
            </a:r>
          </a:p>
          <a:p>
            <a:r>
              <a:rPr lang="fr-FR" i="0" dirty="0">
                <a:effectLst/>
                <a:latin typeface="Helvetica" pitchFamily="2" charset="0"/>
              </a:rPr>
              <a:t>Difficulté d’anticiper les prénotions MAIS étonnement se fait souvent au contact du terrain (=après coup).</a:t>
            </a:r>
          </a:p>
          <a:p>
            <a:endParaRPr lang="fr-FR" i="0" dirty="0">
              <a:effectLst/>
              <a:latin typeface="Helvetica" pitchFamily="2" charset="0"/>
            </a:endParaRPr>
          </a:p>
          <a:p>
            <a:r>
              <a:rPr lang="fr-FR" i="0" dirty="0">
                <a:effectLst/>
                <a:latin typeface="Helvetica" pitchFamily="2" charset="0"/>
              </a:rPr>
              <a:t>Mais l'essentiel est de </a:t>
            </a:r>
            <a:r>
              <a:rPr lang="fr-FR" b="1" i="0" dirty="0">
                <a:effectLst/>
                <a:latin typeface="Helvetica" pitchFamily="2" charset="0"/>
              </a:rPr>
              <a:t>se doter de ce qu'on pourrait appeler une attitude d'observation</a:t>
            </a:r>
            <a:r>
              <a:rPr lang="fr-FR" i="0" dirty="0">
                <a:effectLst/>
                <a:latin typeface="Helvetica" pitchFamily="2" charset="0"/>
              </a:rPr>
              <a:t>, valable quel que soit le terrain </a:t>
            </a:r>
          </a:p>
          <a:p>
            <a:r>
              <a:rPr lang="fr-FR" i="0" dirty="0">
                <a:effectLst/>
                <a:latin typeface="Helvetica" pitchFamily="2" charset="0"/>
              </a:rPr>
              <a:t>Avoir en tête un certain nombre de choses auxquelles il faut porter son attention de façon systématique. </a:t>
            </a:r>
          </a:p>
          <a:p>
            <a:r>
              <a:rPr lang="fr-FR" i="0" dirty="0">
                <a:effectLst/>
                <a:latin typeface="Helvetica" pitchFamily="2" charset="0"/>
              </a:rPr>
              <a:t>C'est ce qu'on va voir dans la partie suivante, dans le point concernant la collecte des matériaux sur le terrain.</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FR" i="0" dirty="0">
              <a:effectLst/>
              <a:latin typeface="Helvetica" pitchFamily="2" charset="0"/>
            </a:endParaRPr>
          </a:p>
        </p:txBody>
      </p:sp>
      <p:sp>
        <p:nvSpPr>
          <p:cNvPr id="4" name="Espace réservé du numéro de diapositive 3">
            <a:extLst>
              <a:ext uri="{FF2B5EF4-FFF2-40B4-BE49-F238E27FC236}">
                <a16:creationId xmlns:a16="http://schemas.microsoft.com/office/drawing/2014/main" id="{837538FD-F9C3-9687-9B90-4983C6691116}"/>
              </a:ext>
            </a:extLst>
          </p:cNvPr>
          <p:cNvSpPr>
            <a:spLocks noGrp="1"/>
          </p:cNvSpPr>
          <p:nvPr>
            <p:ph type="sldNum" sz="quarter" idx="5"/>
          </p:nvPr>
        </p:nvSpPr>
        <p:spPr/>
        <p:txBody>
          <a:bodyPr/>
          <a:lstStyle/>
          <a:p>
            <a:fld id="{4BD12A97-9025-4A39-AC0D-2C66B64D2C21}" type="slidenum">
              <a:rPr lang="fr-FR" smtClean="0"/>
              <a:t>20</a:t>
            </a:fld>
            <a:endParaRPr lang="fr-FR"/>
          </a:p>
        </p:txBody>
      </p:sp>
    </p:spTree>
    <p:extLst>
      <p:ext uri="{BB962C8B-B14F-4D97-AF65-F5344CB8AC3E}">
        <p14:creationId xmlns:p14="http://schemas.microsoft.com/office/powerpoint/2010/main" val="29300191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AC8FE-F9D6-7B4F-DF96-4D7C966EAEC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972D2AA-292F-60C0-B8BF-F5910121D33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061C5D9-E89F-3CB4-1E94-1ECDB26CF68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i="0" dirty="0">
              <a:effectLst/>
              <a:latin typeface="Helvetica" pitchFamily="2" charset="0"/>
            </a:endParaRPr>
          </a:p>
        </p:txBody>
      </p:sp>
      <p:sp>
        <p:nvSpPr>
          <p:cNvPr id="4" name="Espace réservé du numéro de diapositive 3">
            <a:extLst>
              <a:ext uri="{FF2B5EF4-FFF2-40B4-BE49-F238E27FC236}">
                <a16:creationId xmlns:a16="http://schemas.microsoft.com/office/drawing/2014/main" id="{BCA4BEF4-863E-1008-9C8D-4A1BCBD83562}"/>
              </a:ext>
            </a:extLst>
          </p:cNvPr>
          <p:cNvSpPr>
            <a:spLocks noGrp="1"/>
          </p:cNvSpPr>
          <p:nvPr>
            <p:ph type="sldNum" sz="quarter" idx="5"/>
          </p:nvPr>
        </p:nvSpPr>
        <p:spPr/>
        <p:txBody>
          <a:bodyPr/>
          <a:lstStyle/>
          <a:p>
            <a:fld id="{4BD12A97-9025-4A39-AC0D-2C66B64D2C21}" type="slidenum">
              <a:rPr lang="fr-FR" smtClean="0"/>
              <a:t>21</a:t>
            </a:fld>
            <a:endParaRPr lang="fr-FR"/>
          </a:p>
        </p:txBody>
      </p:sp>
    </p:spTree>
    <p:extLst>
      <p:ext uri="{BB962C8B-B14F-4D97-AF65-F5344CB8AC3E}">
        <p14:creationId xmlns:p14="http://schemas.microsoft.com/office/powerpoint/2010/main" val="7743989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4E1BC-FE7E-1F99-F4BD-6019BD3F660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88E2847-86F8-746F-1B66-07A39A57B5E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6CD0C2A-954B-414B-93C6-19B293ADA099}"/>
              </a:ext>
            </a:extLst>
          </p:cNvPr>
          <p:cNvSpPr>
            <a:spLocks noGrp="1"/>
          </p:cNvSpPr>
          <p:nvPr>
            <p:ph type="body" idx="1"/>
          </p:nvPr>
        </p:nvSpPr>
        <p:spPr/>
        <p:txBody>
          <a:bodyPr/>
          <a:lstStyle/>
          <a:p>
            <a:r>
              <a:rPr lang="fr-FR" dirty="0"/>
              <a:t>L’entrée sur le terrain est une étape à préparer sérieusement !</a:t>
            </a:r>
          </a:p>
          <a:p>
            <a:r>
              <a:rPr lang="fr-FR" dirty="0"/>
              <a:t>Conditionne la réussite du projet car si raté alors pas accepté sur le terrain = plus de terrain = recherche compromise</a:t>
            </a:r>
          </a:p>
          <a:p>
            <a:r>
              <a:rPr lang="fr-FR" dirty="0"/>
              <a:t>C’est dans ces premiers moments que l’on va trouver des informateurs clés (ouverture de portes)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i="0" dirty="0">
              <a:effectLst/>
              <a:latin typeface="Helvetica" pitchFamily="2" charset="0"/>
            </a:endParaRPr>
          </a:p>
        </p:txBody>
      </p:sp>
      <p:sp>
        <p:nvSpPr>
          <p:cNvPr id="4" name="Espace réservé du numéro de diapositive 3">
            <a:extLst>
              <a:ext uri="{FF2B5EF4-FFF2-40B4-BE49-F238E27FC236}">
                <a16:creationId xmlns:a16="http://schemas.microsoft.com/office/drawing/2014/main" id="{ED90A9B9-16D6-AFBE-FC4C-4B5B46BD935E}"/>
              </a:ext>
            </a:extLst>
          </p:cNvPr>
          <p:cNvSpPr>
            <a:spLocks noGrp="1"/>
          </p:cNvSpPr>
          <p:nvPr>
            <p:ph type="sldNum" sz="quarter" idx="5"/>
          </p:nvPr>
        </p:nvSpPr>
        <p:spPr/>
        <p:txBody>
          <a:bodyPr/>
          <a:lstStyle/>
          <a:p>
            <a:fld id="{4BD12A97-9025-4A39-AC0D-2C66B64D2C21}" type="slidenum">
              <a:rPr lang="fr-FR" smtClean="0"/>
              <a:t>22</a:t>
            </a:fld>
            <a:endParaRPr lang="fr-FR"/>
          </a:p>
        </p:txBody>
      </p:sp>
    </p:spTree>
    <p:extLst>
      <p:ext uri="{BB962C8B-B14F-4D97-AF65-F5344CB8AC3E}">
        <p14:creationId xmlns:p14="http://schemas.microsoft.com/office/powerpoint/2010/main" val="26812118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4B640-1DC4-F993-1021-0FFEC966CC4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F4677DA-55DB-93F3-716C-E85C33CEDD8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8C3D344-8FB2-DAB9-5AE2-FBB49699BA2D}"/>
              </a:ext>
            </a:extLst>
          </p:cNvPr>
          <p:cNvSpPr>
            <a:spLocks noGrp="1"/>
          </p:cNvSpPr>
          <p:nvPr>
            <p:ph type="body" idx="1"/>
          </p:nvPr>
        </p:nvSpPr>
        <p:spPr/>
        <p:txBody>
          <a:bodyPr/>
          <a:lstStyle/>
          <a:p>
            <a:r>
              <a:rPr lang="fr-FR" dirty="0"/>
              <a:t>Étape indispensable : Incognito = ne pas se faire repérer / découvert = se faire accepter, avoir l’accord</a:t>
            </a:r>
          </a:p>
          <a:p>
            <a:endParaRPr lang="fr-FR" sz="2000" dirty="0"/>
          </a:p>
          <a:p>
            <a:r>
              <a:rPr lang="fr-FR" sz="2000" b="1" dirty="0"/>
              <a:t>Représentation de soi au sens visuel </a:t>
            </a:r>
            <a:r>
              <a:rPr lang="fr-FR" sz="2000" dirty="0"/>
              <a:t>: </a:t>
            </a:r>
            <a:r>
              <a:rPr lang="fr-FR" sz="1800" dirty="0"/>
              <a:t>Miser sur des apparences vestimentaires les plus neutres possible</a:t>
            </a:r>
          </a:p>
          <a:p>
            <a:endParaRPr lang="fr-FR" sz="1800" dirty="0"/>
          </a:p>
          <a:p>
            <a:r>
              <a:rPr lang="fr-FR" sz="2000" b="1" dirty="0"/>
              <a:t>Réfléchir aux indices verbaux que l’on va donner </a:t>
            </a:r>
            <a:r>
              <a:rPr lang="fr-FR" sz="2000" dirty="0"/>
              <a:t>: car à partir de ces indices que l’on va être situé socialement. </a:t>
            </a:r>
            <a:r>
              <a:rPr lang="fr-FR" sz="1800" dirty="0"/>
              <a:t>Avantages du statut d’étudiant qui offre une certaine universalité. Réflexion sur les détails ! </a:t>
            </a:r>
          </a:p>
          <a:p>
            <a:r>
              <a:rPr lang="fr-FR" sz="1800" u="sng" dirty="0"/>
              <a:t>Exemple</a:t>
            </a:r>
            <a:r>
              <a:rPr lang="fr-FR" sz="1800" dirty="0"/>
              <a:t> : étudiant médecine (=immédiatement classé socialement), ou étudiant </a:t>
            </a:r>
            <a:r>
              <a:rPr lang="fr-FR" sz="1800" dirty="0" err="1"/>
              <a:t>Rockfeller</a:t>
            </a:r>
            <a:r>
              <a:rPr lang="fr-FR" sz="1800" dirty="0"/>
              <a:t> (=plus neutre) ou juste étudiant (=si info pas pertinente pour enquêtés) </a:t>
            </a:r>
          </a:p>
          <a:p>
            <a:endParaRPr lang="fr-FR" sz="1800" dirty="0"/>
          </a:p>
          <a:p>
            <a:r>
              <a:rPr lang="fr-FR" sz="2000" b="1" dirty="0"/>
              <a:t>Présentation de l’enquête </a:t>
            </a:r>
            <a:r>
              <a:rPr lang="fr-FR" sz="2000"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dirty="0"/>
              <a:t>Ne jamais parler « d’enquête » = connotation policière, parler de « recherche » ou « d’étude » = colle mieux aux étudiants </a:t>
            </a:r>
          </a:p>
          <a:p>
            <a:r>
              <a:rPr lang="fr-FR" sz="1800" dirty="0"/>
              <a:t>Expliciter les objectifs de l’enquête + forme de l’investigation</a:t>
            </a:r>
          </a:p>
          <a:p>
            <a:pPr marL="742950" lvl="1" indent="-285750">
              <a:buFontTx/>
              <a:buChar char="-"/>
            </a:pPr>
            <a:r>
              <a:rPr lang="fr-FR" sz="1600" dirty="0"/>
              <a:t>Présentation du sujet en termes non théoriques, non problématisés : faut que sujet ait du sens pour enquêtés</a:t>
            </a:r>
          </a:p>
          <a:p>
            <a:pPr marL="742950" lvl="1" indent="-285750">
              <a:buFontTx/>
              <a:buChar char="-"/>
            </a:pPr>
            <a:r>
              <a:rPr lang="fr-FR" sz="1600" dirty="0"/>
              <a:t>Présentation en termes d’objet d’étude = définition large de son sujet de recherche</a:t>
            </a:r>
          </a:p>
          <a:p>
            <a:pPr lvl="0"/>
            <a:r>
              <a:rPr lang="fr-FR" sz="1800" dirty="0"/>
              <a:t>Donner un calendrier de présence sur le terrain </a:t>
            </a:r>
          </a:p>
          <a:p>
            <a:pPr lvl="0"/>
            <a:r>
              <a:rPr lang="fr-FR" sz="1800" dirty="0"/>
              <a:t>Lien du chercheur avec les autorités (de qui dépend-on?)</a:t>
            </a:r>
          </a:p>
          <a:p>
            <a:pPr lvl="0"/>
            <a:endParaRPr lang="fr-FR" sz="1800" dirty="0"/>
          </a:p>
          <a:p>
            <a:pPr lvl="0"/>
            <a:r>
              <a:rPr lang="fr-FR" sz="1800" b="1" dirty="0">
                <a:sym typeface="Wingdings" pitchFamily="2" charset="2"/>
              </a:rPr>
              <a:t> Acceptation du chercheur ne va pas de soi ! Il faut être respectueux et prendre en considération les désirs exprimés par les enquêtés pour de faire accepter </a:t>
            </a:r>
            <a:endParaRPr lang="fr-FR" sz="1800" b="1" dirty="0"/>
          </a:p>
          <a:p>
            <a:endParaRPr lang="fr-FR" dirty="0"/>
          </a:p>
          <a:p>
            <a:r>
              <a:rPr lang="fr-FR" dirty="0"/>
              <a:t>(Valable ++ observation à découvert)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i="0" dirty="0">
              <a:effectLst/>
              <a:latin typeface="Helvetica" pitchFamily="2" charset="0"/>
            </a:endParaRPr>
          </a:p>
        </p:txBody>
      </p:sp>
      <p:sp>
        <p:nvSpPr>
          <p:cNvPr id="4" name="Espace réservé du numéro de diapositive 3">
            <a:extLst>
              <a:ext uri="{FF2B5EF4-FFF2-40B4-BE49-F238E27FC236}">
                <a16:creationId xmlns:a16="http://schemas.microsoft.com/office/drawing/2014/main" id="{3EBE420B-32EB-FB28-54E3-3C186B4C0D0F}"/>
              </a:ext>
            </a:extLst>
          </p:cNvPr>
          <p:cNvSpPr>
            <a:spLocks noGrp="1"/>
          </p:cNvSpPr>
          <p:nvPr>
            <p:ph type="sldNum" sz="quarter" idx="5"/>
          </p:nvPr>
        </p:nvSpPr>
        <p:spPr/>
        <p:txBody>
          <a:bodyPr/>
          <a:lstStyle/>
          <a:p>
            <a:fld id="{4BD12A97-9025-4A39-AC0D-2C66B64D2C21}" type="slidenum">
              <a:rPr lang="fr-FR" smtClean="0"/>
              <a:t>23</a:t>
            </a:fld>
            <a:endParaRPr lang="fr-FR"/>
          </a:p>
        </p:txBody>
      </p:sp>
    </p:spTree>
    <p:extLst>
      <p:ext uri="{BB962C8B-B14F-4D97-AF65-F5344CB8AC3E}">
        <p14:creationId xmlns:p14="http://schemas.microsoft.com/office/powerpoint/2010/main" val="3509118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FF6C1-F664-A8C0-239D-D583DB16474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BB8AD92-306C-C1FF-7605-FAC06D1E1F2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D3AD17C-403C-4358-F95A-69623929F55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u="sng" dirty="0"/>
              <a:t>Faveurs plus subtiles</a:t>
            </a:r>
            <a:r>
              <a:rPr lang="fr-FR" u="none" dirty="0"/>
              <a:t> </a:t>
            </a:r>
            <a:r>
              <a:rPr lang="fr-FR" dirty="0"/>
              <a:t>: Intégration dans les bureaux, hébergement de financement à l’hôpital, publications scientifiques (=ramener de l’argent au service), partage des résultats pour faire avancer les pratiques médicales et de soins de support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i="0" dirty="0">
              <a:effectLst/>
              <a:latin typeface="Helvetica" pitchFamily="2" charset="0"/>
            </a:endParaRPr>
          </a:p>
        </p:txBody>
      </p:sp>
      <p:sp>
        <p:nvSpPr>
          <p:cNvPr id="4" name="Espace réservé du numéro de diapositive 3">
            <a:extLst>
              <a:ext uri="{FF2B5EF4-FFF2-40B4-BE49-F238E27FC236}">
                <a16:creationId xmlns:a16="http://schemas.microsoft.com/office/drawing/2014/main" id="{860461E2-6CCE-DC5B-D4FA-80E15F57B7F8}"/>
              </a:ext>
            </a:extLst>
          </p:cNvPr>
          <p:cNvSpPr>
            <a:spLocks noGrp="1"/>
          </p:cNvSpPr>
          <p:nvPr>
            <p:ph type="sldNum" sz="quarter" idx="5"/>
          </p:nvPr>
        </p:nvSpPr>
        <p:spPr/>
        <p:txBody>
          <a:bodyPr/>
          <a:lstStyle/>
          <a:p>
            <a:fld id="{4BD12A97-9025-4A39-AC0D-2C66B64D2C21}" type="slidenum">
              <a:rPr lang="fr-FR" smtClean="0"/>
              <a:t>24</a:t>
            </a:fld>
            <a:endParaRPr lang="fr-FR"/>
          </a:p>
        </p:txBody>
      </p:sp>
    </p:spTree>
    <p:extLst>
      <p:ext uri="{BB962C8B-B14F-4D97-AF65-F5344CB8AC3E}">
        <p14:creationId xmlns:p14="http://schemas.microsoft.com/office/powerpoint/2010/main" val="25951678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B42C13-5394-B4DE-32CC-7BA26912037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71BF4DD-E18D-0505-7689-5A9DD0CC162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D1F0933-C6DA-7AC2-9835-2133CE83F82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Rester discret, ne pas poser de question : au moins au début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Les réponses ont de fortes chances d’émerger de l’observation elle-même</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Difficile d’être dans une démarche de recherche au moment de l’entrée sur le terrain</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Surtout quand on est rentré sans informateur on est occupés ++ à essayer de se trouver une place socialement acceptable sur le terrain.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Une fois la position trouvée on va pouvoir se mettre peu à peu dans une démarche d’observation active.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i="0" dirty="0">
              <a:effectLst/>
              <a:latin typeface="Helvetica" pitchFamily="2" charset="0"/>
            </a:endParaRPr>
          </a:p>
        </p:txBody>
      </p:sp>
      <p:sp>
        <p:nvSpPr>
          <p:cNvPr id="4" name="Espace réservé du numéro de diapositive 3">
            <a:extLst>
              <a:ext uri="{FF2B5EF4-FFF2-40B4-BE49-F238E27FC236}">
                <a16:creationId xmlns:a16="http://schemas.microsoft.com/office/drawing/2014/main" id="{7CE8DF2D-CDC1-38AD-3924-7DC3A85CDCCA}"/>
              </a:ext>
            </a:extLst>
          </p:cNvPr>
          <p:cNvSpPr>
            <a:spLocks noGrp="1"/>
          </p:cNvSpPr>
          <p:nvPr>
            <p:ph type="sldNum" sz="quarter" idx="5"/>
          </p:nvPr>
        </p:nvSpPr>
        <p:spPr/>
        <p:txBody>
          <a:bodyPr/>
          <a:lstStyle/>
          <a:p>
            <a:fld id="{4BD12A97-9025-4A39-AC0D-2C66B64D2C21}" type="slidenum">
              <a:rPr lang="fr-FR" smtClean="0"/>
              <a:t>25</a:t>
            </a:fld>
            <a:endParaRPr lang="fr-FR"/>
          </a:p>
        </p:txBody>
      </p:sp>
    </p:spTree>
    <p:extLst>
      <p:ext uri="{BB962C8B-B14F-4D97-AF65-F5344CB8AC3E}">
        <p14:creationId xmlns:p14="http://schemas.microsoft.com/office/powerpoint/2010/main" val="13617808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241AB7-75EE-570C-D182-3EA33BB0E17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F283B9A-FCB3-E5EE-1CF5-213DEE1A7AA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963D8B5-9DD3-9EC0-BE49-CA8C62CF445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i="0" dirty="0">
              <a:effectLst/>
              <a:latin typeface="Helvetica" pitchFamily="2" charset="0"/>
            </a:endParaRPr>
          </a:p>
        </p:txBody>
      </p:sp>
      <p:sp>
        <p:nvSpPr>
          <p:cNvPr id="4" name="Espace réservé du numéro de diapositive 3">
            <a:extLst>
              <a:ext uri="{FF2B5EF4-FFF2-40B4-BE49-F238E27FC236}">
                <a16:creationId xmlns:a16="http://schemas.microsoft.com/office/drawing/2014/main" id="{A526CE81-965C-176F-A068-FBA87315BDD9}"/>
              </a:ext>
            </a:extLst>
          </p:cNvPr>
          <p:cNvSpPr>
            <a:spLocks noGrp="1"/>
          </p:cNvSpPr>
          <p:nvPr>
            <p:ph type="sldNum" sz="quarter" idx="5"/>
          </p:nvPr>
        </p:nvSpPr>
        <p:spPr/>
        <p:txBody>
          <a:bodyPr/>
          <a:lstStyle/>
          <a:p>
            <a:fld id="{4BD12A97-9025-4A39-AC0D-2C66B64D2C21}" type="slidenum">
              <a:rPr lang="fr-FR" smtClean="0"/>
              <a:t>26</a:t>
            </a:fld>
            <a:endParaRPr lang="fr-FR"/>
          </a:p>
        </p:txBody>
      </p:sp>
    </p:spTree>
    <p:extLst>
      <p:ext uri="{BB962C8B-B14F-4D97-AF65-F5344CB8AC3E}">
        <p14:creationId xmlns:p14="http://schemas.microsoft.com/office/powerpoint/2010/main" val="13075792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85A2F3-1BCF-86A7-3073-E6FB5C18432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851C7B9-AC7F-ACAF-F4DB-FDFDBAEB631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E8736C2-E87E-B9E9-DD39-4A75C1873710}"/>
              </a:ext>
            </a:extLst>
          </p:cNvPr>
          <p:cNvSpPr>
            <a:spLocks noGrp="1"/>
          </p:cNvSpPr>
          <p:nvPr>
            <p:ph type="body" idx="1"/>
          </p:nvPr>
        </p:nvSpPr>
        <p:spPr/>
        <p:txBody>
          <a:bodyPr/>
          <a:lstStyle/>
          <a:p>
            <a:pPr marL="171450" indent="-171450">
              <a:buFontTx/>
              <a:buChar char="-"/>
            </a:pPr>
            <a:r>
              <a:rPr lang="fr-FR" dirty="0"/>
              <a:t>Mobiliser cinq sens, et essayer de les mobiliser simultanément : noter aussi sa dimension corporelle interactions (les gestes, les regards)</a:t>
            </a:r>
          </a:p>
          <a:p>
            <a:pPr marL="171450" indent="-171450">
              <a:buFontTx/>
              <a:buChar char="-"/>
            </a:pPr>
            <a:r>
              <a:rPr lang="fr-FR" dirty="0"/>
              <a:t>Noter ses sentiments personnels face à la situation vécue au cours de l'observation (fatigue et lassitude ; peur et douleur de Wacquant)</a:t>
            </a:r>
          </a:p>
          <a:p>
            <a:r>
              <a:rPr lang="fr-FR" dirty="0"/>
              <a:t>- Faire travailler sa mémoire. Nécessité de mémoriser les faits, les attitudes, les sensations, les comportements, des bribes de conversation...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i="0" dirty="0">
              <a:effectLst/>
              <a:latin typeface="Helvetica" pitchFamily="2" charset="0"/>
            </a:endParaRPr>
          </a:p>
        </p:txBody>
      </p:sp>
      <p:sp>
        <p:nvSpPr>
          <p:cNvPr id="4" name="Espace réservé du numéro de diapositive 3">
            <a:extLst>
              <a:ext uri="{FF2B5EF4-FFF2-40B4-BE49-F238E27FC236}">
                <a16:creationId xmlns:a16="http://schemas.microsoft.com/office/drawing/2014/main" id="{8EB85970-61E9-0DAA-8DFA-B304F7C33479}"/>
              </a:ext>
            </a:extLst>
          </p:cNvPr>
          <p:cNvSpPr>
            <a:spLocks noGrp="1"/>
          </p:cNvSpPr>
          <p:nvPr>
            <p:ph type="sldNum" sz="quarter" idx="5"/>
          </p:nvPr>
        </p:nvSpPr>
        <p:spPr/>
        <p:txBody>
          <a:bodyPr/>
          <a:lstStyle/>
          <a:p>
            <a:fld id="{4BD12A97-9025-4A39-AC0D-2C66B64D2C21}" type="slidenum">
              <a:rPr lang="fr-FR" smtClean="0"/>
              <a:t>27</a:t>
            </a:fld>
            <a:endParaRPr lang="fr-FR"/>
          </a:p>
        </p:txBody>
      </p:sp>
    </p:spTree>
    <p:extLst>
      <p:ext uri="{BB962C8B-B14F-4D97-AF65-F5344CB8AC3E}">
        <p14:creationId xmlns:p14="http://schemas.microsoft.com/office/powerpoint/2010/main" val="18458337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8D2CBA-B4F8-1DF5-9BD5-4E549D99F77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BC22687-4461-FC54-F1E0-45B63E916E5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9D80F90-2ED9-7B3F-8964-5D55BE61BAB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i="0" dirty="0">
              <a:effectLst/>
              <a:latin typeface="Helvetica" pitchFamily="2" charset="0"/>
            </a:endParaRPr>
          </a:p>
        </p:txBody>
      </p:sp>
      <p:sp>
        <p:nvSpPr>
          <p:cNvPr id="4" name="Espace réservé du numéro de diapositive 3">
            <a:extLst>
              <a:ext uri="{FF2B5EF4-FFF2-40B4-BE49-F238E27FC236}">
                <a16:creationId xmlns:a16="http://schemas.microsoft.com/office/drawing/2014/main" id="{A149EE55-7FA9-C75B-3B82-14DB24BEBD68}"/>
              </a:ext>
            </a:extLst>
          </p:cNvPr>
          <p:cNvSpPr>
            <a:spLocks noGrp="1"/>
          </p:cNvSpPr>
          <p:nvPr>
            <p:ph type="sldNum" sz="quarter" idx="5"/>
          </p:nvPr>
        </p:nvSpPr>
        <p:spPr/>
        <p:txBody>
          <a:bodyPr/>
          <a:lstStyle/>
          <a:p>
            <a:fld id="{4BD12A97-9025-4A39-AC0D-2C66B64D2C21}" type="slidenum">
              <a:rPr lang="fr-FR" smtClean="0"/>
              <a:t>28</a:t>
            </a:fld>
            <a:endParaRPr lang="fr-FR"/>
          </a:p>
        </p:txBody>
      </p:sp>
    </p:spTree>
    <p:extLst>
      <p:ext uri="{BB962C8B-B14F-4D97-AF65-F5344CB8AC3E}">
        <p14:creationId xmlns:p14="http://schemas.microsoft.com/office/powerpoint/2010/main" val="21804480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265F8A-8E91-4DBB-AD72-62CCF35F3DA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FCD48BF-5580-E3E0-7867-30D7E82ED25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9D32ADF-EFDC-E065-2E47-1C4CD12E822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i="0" dirty="0">
              <a:effectLst/>
              <a:latin typeface="Helvetica" pitchFamily="2" charset="0"/>
            </a:endParaRPr>
          </a:p>
        </p:txBody>
      </p:sp>
      <p:sp>
        <p:nvSpPr>
          <p:cNvPr id="4" name="Espace réservé du numéro de diapositive 3">
            <a:extLst>
              <a:ext uri="{FF2B5EF4-FFF2-40B4-BE49-F238E27FC236}">
                <a16:creationId xmlns:a16="http://schemas.microsoft.com/office/drawing/2014/main" id="{231B0802-0A8E-0E7E-1779-A27CB49EECCB}"/>
              </a:ext>
            </a:extLst>
          </p:cNvPr>
          <p:cNvSpPr>
            <a:spLocks noGrp="1"/>
          </p:cNvSpPr>
          <p:nvPr>
            <p:ph type="sldNum" sz="quarter" idx="5"/>
          </p:nvPr>
        </p:nvSpPr>
        <p:spPr/>
        <p:txBody>
          <a:bodyPr/>
          <a:lstStyle/>
          <a:p>
            <a:fld id="{4BD12A97-9025-4A39-AC0D-2C66B64D2C21}" type="slidenum">
              <a:rPr lang="fr-FR" smtClean="0"/>
              <a:t>29</a:t>
            </a:fld>
            <a:endParaRPr lang="fr-FR"/>
          </a:p>
        </p:txBody>
      </p:sp>
    </p:spTree>
    <p:extLst>
      <p:ext uri="{BB962C8B-B14F-4D97-AF65-F5344CB8AC3E}">
        <p14:creationId xmlns:p14="http://schemas.microsoft.com/office/powerpoint/2010/main" val="19816768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EB9994-DC37-AD0D-C961-5D2E8D7729F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5FBE631-48F9-D403-EEF7-CC0CE1EFDCD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7800E77-9C48-F51B-A333-C7B9D1F81BD3}"/>
              </a:ext>
            </a:extLst>
          </p:cNvPr>
          <p:cNvSpPr>
            <a:spLocks noGrp="1"/>
          </p:cNvSpPr>
          <p:nvPr>
            <p:ph type="body" idx="1"/>
          </p:nvPr>
        </p:nvSpPr>
        <p:spPr/>
        <p:txBody>
          <a:bodyPr/>
          <a:lstStyle/>
          <a:p>
            <a:r>
              <a:rPr lang="fr-FR" dirty="0"/>
              <a:t>Clandestin : éthique et déontologie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i="0" dirty="0">
              <a:effectLst/>
              <a:latin typeface="Helvetica" pitchFamily="2" charset="0"/>
            </a:endParaRPr>
          </a:p>
        </p:txBody>
      </p:sp>
      <p:sp>
        <p:nvSpPr>
          <p:cNvPr id="4" name="Espace réservé du numéro de diapositive 3">
            <a:extLst>
              <a:ext uri="{FF2B5EF4-FFF2-40B4-BE49-F238E27FC236}">
                <a16:creationId xmlns:a16="http://schemas.microsoft.com/office/drawing/2014/main" id="{54D0A4B1-3571-6643-0ECF-EBB252A3B0CE}"/>
              </a:ext>
            </a:extLst>
          </p:cNvPr>
          <p:cNvSpPr>
            <a:spLocks noGrp="1"/>
          </p:cNvSpPr>
          <p:nvPr>
            <p:ph type="sldNum" sz="quarter" idx="5"/>
          </p:nvPr>
        </p:nvSpPr>
        <p:spPr/>
        <p:txBody>
          <a:bodyPr/>
          <a:lstStyle/>
          <a:p>
            <a:fld id="{4BD12A97-9025-4A39-AC0D-2C66B64D2C21}" type="slidenum">
              <a:rPr lang="fr-FR" smtClean="0"/>
              <a:t>30</a:t>
            </a:fld>
            <a:endParaRPr lang="fr-FR"/>
          </a:p>
        </p:txBody>
      </p:sp>
    </p:spTree>
    <p:extLst>
      <p:ext uri="{BB962C8B-B14F-4D97-AF65-F5344CB8AC3E}">
        <p14:creationId xmlns:p14="http://schemas.microsoft.com/office/powerpoint/2010/main" val="19159160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01E94-3851-408B-2049-0DB5A35B7B8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2680C19-5F31-25F3-3836-7D9285B6C05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904B965-C6FE-695A-E62D-985C291B448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i="0" dirty="0">
              <a:effectLst/>
              <a:latin typeface="Helvetica" pitchFamily="2" charset="0"/>
            </a:endParaRPr>
          </a:p>
        </p:txBody>
      </p:sp>
      <p:sp>
        <p:nvSpPr>
          <p:cNvPr id="4" name="Espace réservé du numéro de diapositive 3">
            <a:extLst>
              <a:ext uri="{FF2B5EF4-FFF2-40B4-BE49-F238E27FC236}">
                <a16:creationId xmlns:a16="http://schemas.microsoft.com/office/drawing/2014/main" id="{07F2B290-2B25-D74A-7A74-ECBF93DF8EFC}"/>
              </a:ext>
            </a:extLst>
          </p:cNvPr>
          <p:cNvSpPr>
            <a:spLocks noGrp="1"/>
          </p:cNvSpPr>
          <p:nvPr>
            <p:ph type="sldNum" sz="quarter" idx="5"/>
          </p:nvPr>
        </p:nvSpPr>
        <p:spPr/>
        <p:txBody>
          <a:bodyPr/>
          <a:lstStyle/>
          <a:p>
            <a:fld id="{4BD12A97-9025-4A39-AC0D-2C66B64D2C21}" type="slidenum">
              <a:rPr lang="fr-FR" smtClean="0"/>
              <a:t>31</a:t>
            </a:fld>
            <a:endParaRPr lang="fr-FR"/>
          </a:p>
        </p:txBody>
      </p:sp>
    </p:spTree>
    <p:extLst>
      <p:ext uri="{BB962C8B-B14F-4D97-AF65-F5344CB8AC3E}">
        <p14:creationId xmlns:p14="http://schemas.microsoft.com/office/powerpoint/2010/main" val="15364752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57CE0A-9EC9-BDD0-9A6F-C61065D20B3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72FBA44-00DD-F350-D379-82630241D32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DED7F91-917D-9598-8F53-124A5283506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i="0" dirty="0">
              <a:effectLst/>
              <a:latin typeface="Helvetica" pitchFamily="2" charset="0"/>
            </a:endParaRPr>
          </a:p>
        </p:txBody>
      </p:sp>
      <p:sp>
        <p:nvSpPr>
          <p:cNvPr id="4" name="Espace réservé du numéro de diapositive 3">
            <a:extLst>
              <a:ext uri="{FF2B5EF4-FFF2-40B4-BE49-F238E27FC236}">
                <a16:creationId xmlns:a16="http://schemas.microsoft.com/office/drawing/2014/main" id="{D8174DA2-3593-B981-BC5F-E12B9DDC5B2D}"/>
              </a:ext>
            </a:extLst>
          </p:cNvPr>
          <p:cNvSpPr>
            <a:spLocks noGrp="1"/>
          </p:cNvSpPr>
          <p:nvPr>
            <p:ph type="sldNum" sz="quarter" idx="5"/>
          </p:nvPr>
        </p:nvSpPr>
        <p:spPr/>
        <p:txBody>
          <a:bodyPr/>
          <a:lstStyle/>
          <a:p>
            <a:fld id="{4BD12A97-9025-4A39-AC0D-2C66B64D2C21}" type="slidenum">
              <a:rPr lang="fr-FR" smtClean="0"/>
              <a:t>32</a:t>
            </a:fld>
            <a:endParaRPr lang="fr-FR"/>
          </a:p>
        </p:txBody>
      </p:sp>
    </p:spTree>
    <p:extLst>
      <p:ext uri="{BB962C8B-B14F-4D97-AF65-F5344CB8AC3E}">
        <p14:creationId xmlns:p14="http://schemas.microsoft.com/office/powerpoint/2010/main" val="30576855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E9B14-E978-50B8-C56D-B1F8CB122A3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E2D27CE-B82E-303A-1F65-0628C40BA2F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9AF48D0-32F8-06C0-FC03-F5AD8EB99D1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i="0" dirty="0">
              <a:effectLst/>
              <a:latin typeface="Helvetica" pitchFamily="2" charset="0"/>
            </a:endParaRPr>
          </a:p>
        </p:txBody>
      </p:sp>
      <p:sp>
        <p:nvSpPr>
          <p:cNvPr id="4" name="Espace réservé du numéro de diapositive 3">
            <a:extLst>
              <a:ext uri="{FF2B5EF4-FFF2-40B4-BE49-F238E27FC236}">
                <a16:creationId xmlns:a16="http://schemas.microsoft.com/office/drawing/2014/main" id="{0CEB15BA-5AFB-5555-8D8B-774C10B4DF10}"/>
              </a:ext>
            </a:extLst>
          </p:cNvPr>
          <p:cNvSpPr>
            <a:spLocks noGrp="1"/>
          </p:cNvSpPr>
          <p:nvPr>
            <p:ph type="sldNum" sz="quarter" idx="5"/>
          </p:nvPr>
        </p:nvSpPr>
        <p:spPr/>
        <p:txBody>
          <a:bodyPr/>
          <a:lstStyle/>
          <a:p>
            <a:fld id="{4BD12A97-9025-4A39-AC0D-2C66B64D2C21}" type="slidenum">
              <a:rPr lang="fr-FR" smtClean="0"/>
              <a:t>33</a:t>
            </a:fld>
            <a:endParaRPr lang="fr-FR"/>
          </a:p>
        </p:txBody>
      </p:sp>
    </p:spTree>
    <p:extLst>
      <p:ext uri="{BB962C8B-B14F-4D97-AF65-F5344CB8AC3E}">
        <p14:creationId xmlns:p14="http://schemas.microsoft.com/office/powerpoint/2010/main" val="16006357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7EFC9B-ACE5-E7E3-DFB6-3361BF19CC0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CCAC9B0-766B-984E-47E6-7A27E8F0A52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56E39AD-33C5-647B-5121-97B44548111F}"/>
              </a:ext>
            </a:extLst>
          </p:cNvPr>
          <p:cNvSpPr>
            <a:spLocks noGrp="1"/>
          </p:cNvSpPr>
          <p:nvPr>
            <p:ph type="body" idx="1"/>
          </p:nvPr>
        </p:nvSpPr>
        <p:spPr/>
        <p:txBody>
          <a:bodyPr/>
          <a:lstStyle/>
          <a:p>
            <a:r>
              <a:rPr lang="fr-FR" dirty="0"/>
              <a:t>Une réflexivité est automatiquement produite par l’écriture</a:t>
            </a:r>
          </a:p>
          <a:p>
            <a:r>
              <a:rPr lang="fr-FR" dirty="0"/>
              <a:t>cad que le temps de prise de notes et l’analyse des données ne sont pas des moments chronologiques strictement différents! </a:t>
            </a:r>
          </a:p>
          <a:p>
            <a:r>
              <a:rPr lang="fr-FR" dirty="0"/>
              <a:t>On pense plus vite que l’on écrit donc lorsqu’on écrit on adopte une forme de réflexivité.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Donc tri et organisation des idées dès la rédaction du journal de terrain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rgbClr val="B41860"/>
                </a:solidFill>
                <a:sym typeface="Wingdings" pitchFamily="2" charset="2"/>
              </a:rPr>
              <a:t></a:t>
            </a:r>
            <a:r>
              <a:rPr lang="fr-FR" sz="1200" b="1" dirty="0">
                <a:solidFill>
                  <a:srgbClr val="2C426C"/>
                </a:solidFill>
                <a:sym typeface="Wingdings" pitchFamily="2" charset="2"/>
              </a:rPr>
              <a:t> </a:t>
            </a:r>
            <a:r>
              <a:rPr lang="fr-FR" sz="1200" b="1" dirty="0">
                <a:solidFill>
                  <a:srgbClr val="2C426C"/>
                </a:solidFill>
              </a:rPr>
              <a:t>Attention ! Nécessite de distinguer les observations des interprétations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Cela peut par exemple se faire </a:t>
            </a:r>
            <a:r>
              <a:rPr lang="fr-FR" sz="1200" b="0" dirty="0">
                <a:solidFill>
                  <a:srgbClr val="2C426C"/>
                </a:solidFill>
              </a:rPr>
              <a:t>par une vigilance au niveau du vocabulaire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0" dirty="0">
              <a:solidFill>
                <a:srgbClr val="2C426C"/>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u="sng" dirty="0">
                <a:solidFill>
                  <a:srgbClr val="2C426C"/>
                </a:solidFill>
              </a:rPr>
              <a:t>Exemple</a:t>
            </a:r>
            <a:r>
              <a:rPr lang="fr-FR" sz="1200" b="0" dirty="0">
                <a:solidFill>
                  <a:srgbClr val="2C426C"/>
                </a:solidFill>
              </a:rPr>
              <a:t>: classé une femme dans catégorie de « bourgeoise » = convient d’avoir tous les indices qui ont amené à cette réflexion (vêtements, attitude, langage), sinon une telle qualification n’a rien à faire dans le CR d’observation.</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dirty="0">
                <a:solidFill>
                  <a:srgbClr val="2C426C"/>
                </a:solidFill>
              </a:rPr>
              <a:t>Ce n’est pas une observation mais une interprétation qui est peut-être légitime mais il faut la justifier !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0" dirty="0">
              <a:solidFill>
                <a:srgbClr val="2C426C"/>
              </a:solidFill>
            </a:endParaRPr>
          </a:p>
          <a:p>
            <a:r>
              <a:rPr lang="fr-FR" sz="2000" dirty="0"/>
              <a:t>Premier pas vers l’analyse : </a:t>
            </a:r>
            <a:r>
              <a:rPr lang="fr-FR" b="1" dirty="0">
                <a:solidFill>
                  <a:srgbClr val="2C426C"/>
                </a:solidFill>
              </a:rPr>
              <a:t>Tri et sélection des données </a:t>
            </a:r>
          </a:p>
          <a:p>
            <a:pPr marL="171450" indent="-171450">
              <a:buFontTx/>
              <a:buChar char="-"/>
            </a:pPr>
            <a:r>
              <a:rPr lang="fr-FR" dirty="0">
                <a:solidFill>
                  <a:srgbClr val="2C426C"/>
                </a:solidFill>
              </a:rPr>
              <a:t>Relire systématiquement toutes ses notes </a:t>
            </a:r>
          </a:p>
          <a:p>
            <a:pPr marL="171450" indent="-171450">
              <a:buFontTx/>
              <a:buChar char="-"/>
            </a:pPr>
            <a:r>
              <a:rPr lang="fr-FR" dirty="0">
                <a:solidFill>
                  <a:srgbClr val="2C426C"/>
                </a:solidFill>
              </a:rPr>
              <a:t>Procéder à un classement exhaustif des données recueillies, notes</a:t>
            </a:r>
          </a:p>
          <a:p>
            <a:pPr marL="171450" indent="-171450">
              <a:buFontTx/>
              <a:buChar char="-"/>
            </a:pPr>
            <a:r>
              <a:rPr lang="fr-FR" dirty="0">
                <a:solidFill>
                  <a:srgbClr val="2C426C"/>
                </a:solidFill>
              </a:rPr>
              <a:t>Effectuer un classement thématique</a:t>
            </a:r>
            <a:endParaRPr lang="fr-FR" sz="1200" b="0" dirty="0">
              <a:solidFill>
                <a:srgbClr val="2C426C"/>
              </a:solidFill>
            </a:endParaRPr>
          </a:p>
        </p:txBody>
      </p:sp>
      <p:sp>
        <p:nvSpPr>
          <p:cNvPr id="4" name="Espace réservé du numéro de diapositive 3">
            <a:extLst>
              <a:ext uri="{FF2B5EF4-FFF2-40B4-BE49-F238E27FC236}">
                <a16:creationId xmlns:a16="http://schemas.microsoft.com/office/drawing/2014/main" id="{75E980A3-159E-376C-0622-644046B6BB62}"/>
              </a:ext>
            </a:extLst>
          </p:cNvPr>
          <p:cNvSpPr>
            <a:spLocks noGrp="1"/>
          </p:cNvSpPr>
          <p:nvPr>
            <p:ph type="sldNum" sz="quarter" idx="5"/>
          </p:nvPr>
        </p:nvSpPr>
        <p:spPr/>
        <p:txBody>
          <a:bodyPr/>
          <a:lstStyle/>
          <a:p>
            <a:fld id="{4BD12A97-9025-4A39-AC0D-2C66B64D2C21}" type="slidenum">
              <a:rPr lang="fr-FR" smtClean="0"/>
              <a:t>34</a:t>
            </a:fld>
            <a:endParaRPr lang="fr-FR"/>
          </a:p>
        </p:txBody>
      </p:sp>
    </p:spTree>
    <p:extLst>
      <p:ext uri="{BB962C8B-B14F-4D97-AF65-F5344CB8AC3E}">
        <p14:creationId xmlns:p14="http://schemas.microsoft.com/office/powerpoint/2010/main" val="26672861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0C235-F6E1-B3CE-9D58-B45A41E9738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31C0728-A6FA-D820-D7B2-4CD30C5AC40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852E880-6954-1B63-8E46-88CD0E5D9ABE}"/>
              </a:ext>
            </a:extLst>
          </p:cNvPr>
          <p:cNvSpPr>
            <a:spLocks noGrp="1"/>
          </p:cNvSpPr>
          <p:nvPr>
            <p:ph type="body" idx="1"/>
          </p:nvPr>
        </p:nvSpPr>
        <p:spPr/>
        <p:txBody>
          <a:bodyPr/>
          <a:lstStyle/>
          <a:p>
            <a:r>
              <a:rPr lang="fr-FR" dirty="0"/>
              <a:t>Phase de tri permet : </a:t>
            </a:r>
          </a:p>
          <a:p>
            <a:pPr marL="171450" indent="-171450">
              <a:buFontTx/>
              <a:buChar char="-"/>
            </a:pPr>
            <a:r>
              <a:rPr lang="fr-FR" dirty="0"/>
              <a:t>Émergence des points clés de l’analyse, des thèmes principaux de l’enquête, des catégories d’analyse émergent peu à peu. </a:t>
            </a:r>
          </a:p>
          <a:p>
            <a:pPr marL="171450" indent="-171450">
              <a:buFontTx/>
              <a:buChar char="-"/>
            </a:pPr>
            <a:r>
              <a:rPr lang="fr-FR" dirty="0"/>
              <a:t>Complément des lacunes éventuelles sur certains thèmes centraux par un retour sur le terrain (idée de va-et-vient entre terrain et analyse)</a:t>
            </a:r>
          </a:p>
          <a:p>
            <a:pPr marL="171450" indent="-171450">
              <a:buFontTx/>
              <a:buChar char="-"/>
            </a:pPr>
            <a:endParaRPr lang="fr-FR" dirty="0"/>
          </a:p>
          <a:p>
            <a:r>
              <a:rPr lang="fr-FR" dirty="0"/>
              <a:t>Le retour sur le terrain permet ensuite de vérifier les hypothèses ou de les affiner, et de systématiser les données</a:t>
            </a:r>
          </a:p>
          <a:p>
            <a:endParaRPr lang="fr-FR" sz="1200" b="0" dirty="0">
              <a:solidFill>
                <a:srgbClr val="2C426C"/>
              </a:solidFill>
            </a:endParaRPr>
          </a:p>
          <a:p>
            <a:r>
              <a:rPr lang="fr-FR" sz="1200" b="0" dirty="0">
                <a:solidFill>
                  <a:srgbClr val="2C426C"/>
                </a:solidFill>
              </a:rPr>
              <a:t>Méthode INDUCTIVE !</a:t>
            </a:r>
          </a:p>
        </p:txBody>
      </p:sp>
      <p:sp>
        <p:nvSpPr>
          <p:cNvPr id="4" name="Espace réservé du numéro de diapositive 3">
            <a:extLst>
              <a:ext uri="{FF2B5EF4-FFF2-40B4-BE49-F238E27FC236}">
                <a16:creationId xmlns:a16="http://schemas.microsoft.com/office/drawing/2014/main" id="{8EC2573C-0C51-9357-5F4F-FCB1112FC1B6}"/>
              </a:ext>
            </a:extLst>
          </p:cNvPr>
          <p:cNvSpPr>
            <a:spLocks noGrp="1"/>
          </p:cNvSpPr>
          <p:nvPr>
            <p:ph type="sldNum" sz="quarter" idx="5"/>
          </p:nvPr>
        </p:nvSpPr>
        <p:spPr/>
        <p:txBody>
          <a:bodyPr/>
          <a:lstStyle/>
          <a:p>
            <a:fld id="{4BD12A97-9025-4A39-AC0D-2C66B64D2C21}" type="slidenum">
              <a:rPr lang="fr-FR" smtClean="0"/>
              <a:t>35</a:t>
            </a:fld>
            <a:endParaRPr lang="fr-FR"/>
          </a:p>
        </p:txBody>
      </p:sp>
    </p:spTree>
    <p:extLst>
      <p:ext uri="{BB962C8B-B14F-4D97-AF65-F5344CB8AC3E}">
        <p14:creationId xmlns:p14="http://schemas.microsoft.com/office/powerpoint/2010/main" val="3908342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F101C-6DCD-3E13-B0AB-F0A3DF606DC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53ACA19-035F-4925-A939-DC8860DE325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B5A80D4-959B-22A8-0D72-64BB1279A805}"/>
              </a:ext>
            </a:extLst>
          </p:cNvPr>
          <p:cNvSpPr>
            <a:spLocks noGrp="1"/>
          </p:cNvSpPr>
          <p:nvPr>
            <p:ph type="body" idx="1"/>
          </p:nvPr>
        </p:nvSpPr>
        <p:spPr/>
        <p:txBody>
          <a:bodyPr/>
          <a:lstStyle/>
          <a:p>
            <a:endParaRPr lang="fr-FR" sz="1200" b="0" dirty="0">
              <a:solidFill>
                <a:srgbClr val="2C426C"/>
              </a:solidFill>
            </a:endParaRPr>
          </a:p>
        </p:txBody>
      </p:sp>
      <p:sp>
        <p:nvSpPr>
          <p:cNvPr id="4" name="Espace réservé du numéro de diapositive 3">
            <a:extLst>
              <a:ext uri="{FF2B5EF4-FFF2-40B4-BE49-F238E27FC236}">
                <a16:creationId xmlns:a16="http://schemas.microsoft.com/office/drawing/2014/main" id="{2C9AC93A-E8CB-50E8-434D-0B4032ABF435}"/>
              </a:ext>
            </a:extLst>
          </p:cNvPr>
          <p:cNvSpPr>
            <a:spLocks noGrp="1"/>
          </p:cNvSpPr>
          <p:nvPr>
            <p:ph type="sldNum" sz="quarter" idx="5"/>
          </p:nvPr>
        </p:nvSpPr>
        <p:spPr/>
        <p:txBody>
          <a:bodyPr/>
          <a:lstStyle/>
          <a:p>
            <a:fld id="{4BD12A97-9025-4A39-AC0D-2C66B64D2C21}" type="slidenum">
              <a:rPr lang="fr-FR" smtClean="0"/>
              <a:t>36</a:t>
            </a:fld>
            <a:endParaRPr lang="fr-FR"/>
          </a:p>
        </p:txBody>
      </p:sp>
    </p:spTree>
    <p:extLst>
      <p:ext uri="{BB962C8B-B14F-4D97-AF65-F5344CB8AC3E}">
        <p14:creationId xmlns:p14="http://schemas.microsoft.com/office/powerpoint/2010/main" val="358399215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A4859A-9157-3E0E-F35A-F89C3A6A694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B31A4E9-96E4-AA35-50C3-D7A63DEE8F1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81BDF15-DCB9-F7E5-D096-665A60514249}"/>
              </a:ext>
            </a:extLst>
          </p:cNvPr>
          <p:cNvSpPr>
            <a:spLocks noGrp="1"/>
          </p:cNvSpPr>
          <p:nvPr>
            <p:ph type="body" idx="1"/>
          </p:nvPr>
        </p:nvSpPr>
        <p:spPr/>
        <p:txBody>
          <a:bodyPr/>
          <a:lstStyle/>
          <a:p>
            <a:pPr marL="171450" lvl="0" indent="-171450">
              <a:buFontTx/>
              <a:buChar char="-"/>
            </a:pPr>
            <a:r>
              <a:rPr lang="fr-FR" dirty="0"/>
              <a:t>Proscrire les jugements de valeur : le chercheur n’a pas à juger ce qu’il voit, il doit décrire et analyser </a:t>
            </a:r>
          </a:p>
          <a:p>
            <a:pPr marL="171450" lvl="0" indent="-171450">
              <a:buFontTx/>
              <a:buChar char="-"/>
            </a:pPr>
            <a:r>
              <a:rPr lang="fr-FR" dirty="0"/>
              <a:t>Distinguer les faits des interprétations : indiquer quand c’est le chercheur qui parle et quand il fait des descriptions brutes</a:t>
            </a:r>
          </a:p>
          <a:p>
            <a:pPr marL="1085850" lvl="2" indent="-171450">
              <a:buFontTx/>
              <a:buChar char="-"/>
            </a:pPr>
            <a:endParaRPr lang="fr-FR" dirty="0"/>
          </a:p>
        </p:txBody>
      </p:sp>
      <p:sp>
        <p:nvSpPr>
          <p:cNvPr id="4" name="Espace réservé du numéro de diapositive 3">
            <a:extLst>
              <a:ext uri="{FF2B5EF4-FFF2-40B4-BE49-F238E27FC236}">
                <a16:creationId xmlns:a16="http://schemas.microsoft.com/office/drawing/2014/main" id="{790ED878-0C3C-7660-CBED-3E5CF9C14F10}"/>
              </a:ext>
            </a:extLst>
          </p:cNvPr>
          <p:cNvSpPr>
            <a:spLocks noGrp="1"/>
          </p:cNvSpPr>
          <p:nvPr>
            <p:ph type="sldNum" sz="quarter" idx="5"/>
          </p:nvPr>
        </p:nvSpPr>
        <p:spPr/>
        <p:txBody>
          <a:bodyPr/>
          <a:lstStyle/>
          <a:p>
            <a:fld id="{4BD12A97-9025-4A39-AC0D-2C66B64D2C21}" type="slidenum">
              <a:rPr lang="fr-FR" smtClean="0"/>
              <a:t>37</a:t>
            </a:fld>
            <a:endParaRPr lang="fr-FR"/>
          </a:p>
        </p:txBody>
      </p:sp>
    </p:spTree>
    <p:extLst>
      <p:ext uri="{BB962C8B-B14F-4D97-AF65-F5344CB8AC3E}">
        <p14:creationId xmlns:p14="http://schemas.microsoft.com/office/powerpoint/2010/main" val="25829605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631CAE-9D14-EA9A-EDF1-414A158B039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304E989-BB70-8F47-E0C8-9A726B4DA8D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69B3C7F-1D24-69E3-A14A-AC5469AC2F0E}"/>
              </a:ext>
            </a:extLst>
          </p:cNvPr>
          <p:cNvSpPr>
            <a:spLocks noGrp="1"/>
          </p:cNvSpPr>
          <p:nvPr>
            <p:ph type="body" idx="1"/>
          </p:nvPr>
        </p:nvSpPr>
        <p:spPr/>
        <p:txBody>
          <a:bodyPr/>
          <a:lstStyle/>
          <a:p>
            <a:pPr marL="0" lvl="0" indent="0">
              <a:buFontTx/>
              <a:buNone/>
            </a:pPr>
            <a:endParaRPr lang="fr-FR" dirty="0"/>
          </a:p>
        </p:txBody>
      </p:sp>
      <p:sp>
        <p:nvSpPr>
          <p:cNvPr id="4" name="Espace réservé du numéro de diapositive 3">
            <a:extLst>
              <a:ext uri="{FF2B5EF4-FFF2-40B4-BE49-F238E27FC236}">
                <a16:creationId xmlns:a16="http://schemas.microsoft.com/office/drawing/2014/main" id="{5F7C244A-154F-F813-9163-88BA87736FA4}"/>
              </a:ext>
            </a:extLst>
          </p:cNvPr>
          <p:cNvSpPr>
            <a:spLocks noGrp="1"/>
          </p:cNvSpPr>
          <p:nvPr>
            <p:ph type="sldNum" sz="quarter" idx="5"/>
          </p:nvPr>
        </p:nvSpPr>
        <p:spPr/>
        <p:txBody>
          <a:bodyPr/>
          <a:lstStyle/>
          <a:p>
            <a:fld id="{4BD12A97-9025-4A39-AC0D-2C66B64D2C21}" type="slidenum">
              <a:rPr lang="fr-FR" smtClean="0"/>
              <a:t>38</a:t>
            </a:fld>
            <a:endParaRPr lang="fr-FR"/>
          </a:p>
        </p:txBody>
      </p:sp>
    </p:spTree>
    <p:extLst>
      <p:ext uri="{BB962C8B-B14F-4D97-AF65-F5344CB8AC3E}">
        <p14:creationId xmlns:p14="http://schemas.microsoft.com/office/powerpoint/2010/main" val="171569029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74FD42-0C63-798D-8CDD-9AC11EDC665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D0BE351-8B6C-937B-D35A-BD6BC5D84CA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561017A-EE0F-42C5-B435-0D73ADCA1CF4}"/>
              </a:ext>
            </a:extLst>
          </p:cNvPr>
          <p:cNvSpPr>
            <a:spLocks noGrp="1"/>
          </p:cNvSpPr>
          <p:nvPr>
            <p:ph type="body" idx="1"/>
          </p:nvPr>
        </p:nvSpPr>
        <p:spPr/>
        <p:txBody>
          <a:bodyPr/>
          <a:lstStyle/>
          <a:p>
            <a:pPr marL="0" lvl="0" indent="0">
              <a:buFontTx/>
              <a:buNone/>
            </a:pPr>
            <a:endParaRPr lang="fr-FR" dirty="0"/>
          </a:p>
        </p:txBody>
      </p:sp>
      <p:sp>
        <p:nvSpPr>
          <p:cNvPr id="4" name="Espace réservé du numéro de diapositive 3">
            <a:extLst>
              <a:ext uri="{FF2B5EF4-FFF2-40B4-BE49-F238E27FC236}">
                <a16:creationId xmlns:a16="http://schemas.microsoft.com/office/drawing/2014/main" id="{3A7E60F7-AC19-7F64-0AF3-37F306D67F32}"/>
              </a:ext>
            </a:extLst>
          </p:cNvPr>
          <p:cNvSpPr>
            <a:spLocks noGrp="1"/>
          </p:cNvSpPr>
          <p:nvPr>
            <p:ph type="sldNum" sz="quarter" idx="5"/>
          </p:nvPr>
        </p:nvSpPr>
        <p:spPr/>
        <p:txBody>
          <a:bodyPr/>
          <a:lstStyle/>
          <a:p>
            <a:fld id="{4BD12A97-9025-4A39-AC0D-2C66B64D2C21}" type="slidenum">
              <a:rPr lang="fr-FR" smtClean="0"/>
              <a:t>39</a:t>
            </a:fld>
            <a:endParaRPr lang="fr-FR"/>
          </a:p>
        </p:txBody>
      </p:sp>
    </p:spTree>
    <p:extLst>
      <p:ext uri="{BB962C8B-B14F-4D97-AF65-F5344CB8AC3E}">
        <p14:creationId xmlns:p14="http://schemas.microsoft.com/office/powerpoint/2010/main" val="159881907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3BB7E1-765A-BAAC-793A-58231E63D8A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B419CAB-09A5-1340-E81B-8FE3AC69CDC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B29A183-B7FC-CDED-7EC2-DA7408B9EC7F}"/>
              </a:ext>
            </a:extLst>
          </p:cNvPr>
          <p:cNvSpPr>
            <a:spLocks noGrp="1"/>
          </p:cNvSpPr>
          <p:nvPr>
            <p:ph type="body" idx="1"/>
          </p:nvPr>
        </p:nvSpPr>
        <p:spPr/>
        <p:txBody>
          <a:bodyPr/>
          <a:lstStyle/>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lang="fr-FR" b="1" dirty="0"/>
              <a:t>L’anonymat des personnes :</a:t>
            </a:r>
            <a:r>
              <a:rPr lang="fr-FR" dirty="0"/>
              <a:t> éviter de donner des détails inutiles.</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lang="fr-FR" dirty="0"/>
              <a:t>Réfléchir à la </a:t>
            </a:r>
            <a:r>
              <a:rPr lang="fr-FR" b="1" dirty="0"/>
              <a:t>façon dont la restitution va être perçue </a:t>
            </a:r>
            <a:r>
              <a:rPr lang="fr-FR" dirty="0"/>
              <a:t>par les enquêtés : l’objectivation peut faire mal (veut pas voir la réalité) donc possibilité de rédiger un rapport différent </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lang="fr-FR" dirty="0"/>
              <a:t>Responsabilité vis-à-vis de la communauté de chercheurs : s’exerce dans la rédaction du CR et dans la manière d’en rendre compte aux enquêtés (ne faut pas « </a:t>
            </a:r>
            <a:r>
              <a:rPr lang="fr-FR" b="1" dirty="0"/>
              <a:t>griller</a:t>
            </a:r>
            <a:r>
              <a:rPr lang="fr-FR" dirty="0"/>
              <a:t> » le terrain pour soi et les autres)</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endParaRPr lang="fr-FR" dirty="0"/>
          </a:p>
          <a:p>
            <a:r>
              <a:rPr lang="fr-FR" dirty="0"/>
              <a:t>Des problèmes similaires se posent en cas de publication : il faut alors évaluer aussi la probabilité qu’auront les enquêtés de s'intéresser à cette publication.</a:t>
            </a:r>
          </a:p>
          <a:p>
            <a:pPr marL="0" lvl="0" indent="0">
              <a:buFontTx/>
              <a:buNone/>
            </a:pPr>
            <a:endParaRPr lang="fr-FR" dirty="0"/>
          </a:p>
        </p:txBody>
      </p:sp>
      <p:sp>
        <p:nvSpPr>
          <p:cNvPr id="4" name="Espace réservé du numéro de diapositive 3">
            <a:extLst>
              <a:ext uri="{FF2B5EF4-FFF2-40B4-BE49-F238E27FC236}">
                <a16:creationId xmlns:a16="http://schemas.microsoft.com/office/drawing/2014/main" id="{2D02D31C-2936-A63B-B9E9-2661C631C664}"/>
              </a:ext>
            </a:extLst>
          </p:cNvPr>
          <p:cNvSpPr>
            <a:spLocks noGrp="1"/>
          </p:cNvSpPr>
          <p:nvPr>
            <p:ph type="sldNum" sz="quarter" idx="5"/>
          </p:nvPr>
        </p:nvSpPr>
        <p:spPr/>
        <p:txBody>
          <a:bodyPr/>
          <a:lstStyle/>
          <a:p>
            <a:fld id="{4BD12A97-9025-4A39-AC0D-2C66B64D2C21}" type="slidenum">
              <a:rPr lang="fr-FR" smtClean="0"/>
              <a:t>40</a:t>
            </a:fld>
            <a:endParaRPr lang="fr-FR"/>
          </a:p>
        </p:txBody>
      </p:sp>
    </p:spTree>
    <p:extLst>
      <p:ext uri="{BB962C8B-B14F-4D97-AF65-F5344CB8AC3E}">
        <p14:creationId xmlns:p14="http://schemas.microsoft.com/office/powerpoint/2010/main" val="23184181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489415-5687-D8CA-6181-EB8AC6C98F0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8A258C8-4A3A-0432-56C7-F65F51A502C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2F650AC-EDA3-F801-06D5-89BCC4588444}"/>
              </a:ext>
            </a:extLst>
          </p:cNvPr>
          <p:cNvSpPr>
            <a:spLocks noGrp="1"/>
          </p:cNvSpPr>
          <p:nvPr>
            <p:ph type="body" idx="1"/>
          </p:nvPr>
        </p:nvSpPr>
        <p:spPr/>
        <p:txBody>
          <a:bodyPr/>
          <a:lstStyle/>
          <a:p>
            <a:r>
              <a:rPr lang="fr-FR" sz="1800" b="1" dirty="0"/>
              <a:t>Mise en place</a:t>
            </a:r>
            <a:r>
              <a:rPr lang="fr-FR" sz="1800" dirty="0"/>
              <a:t> : Image complexe ou une courte vidéo muette.</a:t>
            </a:r>
          </a:p>
          <a:p>
            <a:r>
              <a:rPr lang="fr-FR" sz="1800" b="1" dirty="0"/>
              <a:t>Consigne</a:t>
            </a:r>
            <a:r>
              <a:rPr lang="fr-FR" sz="1800" dirty="0"/>
              <a:t> : Chaque étudiant doit noter </a:t>
            </a:r>
            <a:r>
              <a:rPr lang="fr-FR" sz="1800" i="1" dirty="0"/>
              <a:t>individuellement</a:t>
            </a:r>
            <a:r>
              <a:rPr lang="fr-FR" sz="1800" dirty="0"/>
              <a:t> 5 éléments observés (écriture, dessin, etc.)</a:t>
            </a:r>
          </a:p>
          <a:p>
            <a:r>
              <a:rPr lang="fr-FR" sz="1800" b="1" dirty="0"/>
              <a:t>Débrief</a:t>
            </a:r>
            <a:r>
              <a:rPr lang="fr-FR" sz="1800" dirty="0"/>
              <a:t> : En petits groupes, ils comparer les observations et regarder ce qui est commun / ce qui diffère / ce qui a été oublié.</a:t>
            </a:r>
          </a:p>
          <a:p>
            <a:r>
              <a:rPr lang="fr-FR" sz="1800" b="1" dirty="0"/>
              <a:t>Objectif pédagogique</a:t>
            </a:r>
            <a:r>
              <a:rPr lang="fr-FR" sz="1800" dirty="0"/>
              <a:t> : Prendre conscience de la subjectivité, de la sélection et des angles de l’observation.</a:t>
            </a:r>
          </a:p>
          <a:p>
            <a:endParaRPr lang="fr-FR" sz="1800" i="1" dirty="0"/>
          </a:p>
        </p:txBody>
      </p:sp>
      <p:sp>
        <p:nvSpPr>
          <p:cNvPr id="4" name="Espace réservé du numéro de diapositive 3">
            <a:extLst>
              <a:ext uri="{FF2B5EF4-FFF2-40B4-BE49-F238E27FC236}">
                <a16:creationId xmlns:a16="http://schemas.microsoft.com/office/drawing/2014/main" id="{12925F3E-155F-9547-7132-9CF98D7FDB10}"/>
              </a:ext>
            </a:extLst>
          </p:cNvPr>
          <p:cNvSpPr>
            <a:spLocks noGrp="1"/>
          </p:cNvSpPr>
          <p:nvPr>
            <p:ph type="sldNum" sz="quarter" idx="5"/>
          </p:nvPr>
        </p:nvSpPr>
        <p:spPr/>
        <p:txBody>
          <a:bodyPr/>
          <a:lstStyle/>
          <a:p>
            <a:fld id="{4BD12A97-9025-4A39-AC0D-2C66B64D2C21}" type="slidenum">
              <a:rPr lang="fr-FR" smtClean="0"/>
              <a:t>41</a:t>
            </a:fld>
            <a:endParaRPr lang="fr-FR"/>
          </a:p>
        </p:txBody>
      </p:sp>
    </p:spTree>
    <p:extLst>
      <p:ext uri="{BB962C8B-B14F-4D97-AF65-F5344CB8AC3E}">
        <p14:creationId xmlns:p14="http://schemas.microsoft.com/office/powerpoint/2010/main" val="2974628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6.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7.jpe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8.jpe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9.jpe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0.jpe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5.xml"/><Relationship Id="rId4" Type="http://schemas.openxmlformats.org/officeDocument/2006/relationships/image" Target="../media/image8.jpe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5.xml"/><Relationship Id="rId4" Type="http://schemas.openxmlformats.org/officeDocument/2006/relationships/image" Target="../media/image9.jpe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5.xml"/><Relationship Id="rId4" Type="http://schemas.openxmlformats.org/officeDocument/2006/relationships/image" Target="../media/image10.jpe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principal 1">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E740D0-BCAE-4656-9898-EC5EEAEE492F}"/>
              </a:ext>
            </a:extLst>
          </p:cNvPr>
          <p:cNvSpPr>
            <a:spLocks noGrp="1"/>
          </p:cNvSpPr>
          <p:nvPr>
            <p:ph type="title"/>
          </p:nvPr>
        </p:nvSpPr>
        <p:spPr>
          <a:xfrm>
            <a:off x="838200" y="1757712"/>
            <a:ext cx="10515600" cy="1325563"/>
          </a:xfrm>
        </p:spPr>
        <p:txBody>
          <a:bodyPr/>
          <a:lstStyle>
            <a:lvl1pPr>
              <a:defRPr sz="4800" b="1" cap="all" baseline="0">
                <a:solidFill>
                  <a:schemeClr val="tx1"/>
                </a:solidFill>
              </a:defRPr>
            </a:lvl1pPr>
          </a:lstStyle>
          <a:p>
            <a:r>
              <a:rPr lang="fr-FR" dirty="0"/>
              <a:t>Modifiez le style du titre</a:t>
            </a:r>
          </a:p>
        </p:txBody>
      </p:sp>
      <p:sp>
        <p:nvSpPr>
          <p:cNvPr id="6" name="Espace réservé du texte 5">
            <a:extLst>
              <a:ext uri="{FF2B5EF4-FFF2-40B4-BE49-F238E27FC236}">
                <a16:creationId xmlns:a16="http://schemas.microsoft.com/office/drawing/2014/main" id="{98927654-03C8-45C3-B32E-FCF21716F8D6}"/>
              </a:ext>
            </a:extLst>
          </p:cNvPr>
          <p:cNvSpPr>
            <a:spLocks noGrp="1"/>
          </p:cNvSpPr>
          <p:nvPr>
            <p:ph type="body" sz="quarter" idx="13"/>
          </p:nvPr>
        </p:nvSpPr>
        <p:spPr>
          <a:xfrm>
            <a:off x="2205038" y="3749505"/>
            <a:ext cx="7781925" cy="1193969"/>
          </a:xfrm>
          <a:prstGeom prst="rect">
            <a:avLst/>
          </a:prstGeom>
        </p:spPr>
        <p:txBody>
          <a:bodyPr/>
          <a:lstStyle>
            <a:lvl1pPr algn="ctr">
              <a:defRPr sz="1200">
                <a:solidFill>
                  <a:schemeClr val="tx1"/>
                </a:solidFill>
              </a:defRPr>
            </a:lvl1pPr>
          </a:lstStyle>
          <a:p>
            <a:pPr lvl="0"/>
            <a:r>
              <a:rPr lang="fr-FR" dirty="0"/>
              <a:t>Modifier les styles du texte du</a:t>
            </a:r>
          </a:p>
        </p:txBody>
      </p:sp>
      <p:sp>
        <p:nvSpPr>
          <p:cNvPr id="14" name="Espace réservé de la date 2"/>
          <p:cNvSpPr>
            <a:spLocks noGrp="1"/>
          </p:cNvSpPr>
          <p:nvPr>
            <p:ph type="dt" sz="half" idx="10"/>
          </p:nvPr>
        </p:nvSpPr>
        <p:spPr>
          <a:xfrm>
            <a:off x="144577" y="6219206"/>
            <a:ext cx="4114800" cy="228600"/>
          </a:xfrm>
          <a:prstGeom prst="rect">
            <a:avLst/>
          </a:prstGeom>
        </p:spPr>
        <p:txBody>
          <a:bodyPr/>
          <a:lstStyle>
            <a:lvl1pPr>
              <a:defRPr sz="1200"/>
            </a:lvl1pPr>
          </a:lstStyle>
          <a:p>
            <a:fld id="{A822360C-DCB2-4AC0-A43F-F687EC38828A}" type="datetime1">
              <a:rPr lang="fr-FR" smtClean="0"/>
              <a:pPr/>
              <a:t>21/09/2026</a:t>
            </a:fld>
            <a:endParaRPr lang="en-US" dirty="0"/>
          </a:p>
        </p:txBody>
      </p:sp>
      <p:sp>
        <p:nvSpPr>
          <p:cNvPr id="20" name="Espace réservé du pied de page 3"/>
          <p:cNvSpPr>
            <a:spLocks noGrp="1"/>
          </p:cNvSpPr>
          <p:nvPr>
            <p:ph type="ftr" sz="quarter" idx="11"/>
          </p:nvPr>
        </p:nvSpPr>
        <p:spPr>
          <a:xfrm>
            <a:off x="144577" y="6447806"/>
            <a:ext cx="5029200" cy="228600"/>
          </a:xfrm>
          <a:prstGeom prst="rect">
            <a:avLst/>
          </a:prstGeom>
        </p:spPr>
        <p:txBody>
          <a:bodyPr/>
          <a:lstStyle>
            <a:lvl1pPr>
              <a:defRPr sz="1200"/>
            </a:lvl1pPr>
          </a:lstStyle>
          <a:p>
            <a:r>
              <a:rPr lang="fr-FR" noProof="0" dirty="0"/>
              <a:t>Titre</a:t>
            </a:r>
            <a:r>
              <a:rPr lang="en-US" dirty="0"/>
              <a:t> presentation</a:t>
            </a:r>
          </a:p>
        </p:txBody>
      </p:sp>
      <p:grpSp>
        <p:nvGrpSpPr>
          <p:cNvPr id="21" name="Groupe 20"/>
          <p:cNvGrpSpPr/>
          <p:nvPr userDrawn="1"/>
        </p:nvGrpSpPr>
        <p:grpSpPr>
          <a:xfrm>
            <a:off x="-1681312" y="-2525631"/>
            <a:ext cx="4614450" cy="6229371"/>
            <a:chOff x="-1681312" y="-2525631"/>
            <a:chExt cx="4614450" cy="6229371"/>
          </a:xfrm>
        </p:grpSpPr>
        <p:sp>
          <p:nvSpPr>
            <p:cNvPr id="22" name="Ellipse 21"/>
            <p:cNvSpPr/>
            <p:nvPr userDrawn="1"/>
          </p:nvSpPr>
          <p:spPr>
            <a:xfrm>
              <a:off x="-1681312" y="-2525631"/>
              <a:ext cx="3362623" cy="357292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3" name="Ellipse 22"/>
            <p:cNvSpPr/>
            <p:nvPr userDrawn="1"/>
          </p:nvSpPr>
          <p:spPr>
            <a:xfrm>
              <a:off x="429483" y="-2097193"/>
              <a:ext cx="2503655" cy="25963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4" name="Ellipse 23"/>
            <p:cNvSpPr/>
            <p:nvPr userDrawn="1"/>
          </p:nvSpPr>
          <p:spPr>
            <a:xfrm>
              <a:off x="-1099916" y="1748284"/>
              <a:ext cx="1605971" cy="16078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5" name="Ellipse 24"/>
            <p:cNvSpPr/>
            <p:nvPr userDrawn="1"/>
          </p:nvSpPr>
          <p:spPr>
            <a:xfrm>
              <a:off x="-541956" y="2881402"/>
              <a:ext cx="832630" cy="82233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27" name="Ellipse 26"/>
          <p:cNvSpPr/>
          <p:nvPr userDrawn="1"/>
        </p:nvSpPr>
        <p:spPr>
          <a:xfrm rot="2133981" flipH="1">
            <a:off x="11833914" y="4574255"/>
            <a:ext cx="1467753" cy="14694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8" name="Ellipse 27"/>
          <p:cNvSpPr/>
          <p:nvPr userDrawn="1"/>
        </p:nvSpPr>
        <p:spPr>
          <a:xfrm rot="2133981" flipH="1">
            <a:off x="11875364" y="4389416"/>
            <a:ext cx="911543" cy="90027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2431874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principal 1.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4A57AA3-88C0-41BF-A86A-8644227E9C01}"/>
              </a:ext>
            </a:extLst>
          </p:cNvPr>
          <p:cNvSpPr/>
          <p:nvPr userDrawn="1"/>
        </p:nvSpPr>
        <p:spPr>
          <a:xfrm>
            <a:off x="-112143" y="-94891"/>
            <a:ext cx="12396158" cy="69528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a:extLst>
              <a:ext uri="{FF2B5EF4-FFF2-40B4-BE49-F238E27FC236}">
                <a16:creationId xmlns:a16="http://schemas.microsoft.com/office/drawing/2014/main" id="{90E740D0-BCAE-4656-9898-EC5EEAEE492F}"/>
              </a:ext>
            </a:extLst>
          </p:cNvPr>
          <p:cNvSpPr>
            <a:spLocks noGrp="1"/>
          </p:cNvSpPr>
          <p:nvPr>
            <p:ph type="title"/>
          </p:nvPr>
        </p:nvSpPr>
        <p:spPr>
          <a:xfrm>
            <a:off x="838200" y="1757712"/>
            <a:ext cx="10515600" cy="1325563"/>
          </a:xfrm>
        </p:spPr>
        <p:txBody>
          <a:bodyPr/>
          <a:lstStyle>
            <a:lvl1pPr>
              <a:defRPr b="1" cap="all" baseline="0">
                <a:solidFill>
                  <a:srgbClr val="FFFFFF"/>
                </a:solidFill>
              </a:defRPr>
            </a:lvl1pPr>
          </a:lstStyle>
          <a:p>
            <a:r>
              <a:rPr lang="fr-FR" dirty="0"/>
              <a:t>Modifiez le style du titre</a:t>
            </a:r>
          </a:p>
        </p:txBody>
      </p:sp>
      <p:sp>
        <p:nvSpPr>
          <p:cNvPr id="6" name="Espace réservé du texte 5">
            <a:extLst>
              <a:ext uri="{FF2B5EF4-FFF2-40B4-BE49-F238E27FC236}">
                <a16:creationId xmlns:a16="http://schemas.microsoft.com/office/drawing/2014/main" id="{98927654-03C8-45C3-B32E-FCF21716F8D6}"/>
              </a:ext>
            </a:extLst>
          </p:cNvPr>
          <p:cNvSpPr>
            <a:spLocks noGrp="1"/>
          </p:cNvSpPr>
          <p:nvPr>
            <p:ph type="body" sz="quarter" idx="13"/>
          </p:nvPr>
        </p:nvSpPr>
        <p:spPr>
          <a:xfrm>
            <a:off x="2205038" y="3749505"/>
            <a:ext cx="7781925" cy="1193969"/>
          </a:xfrm>
          <a:prstGeom prst="rect">
            <a:avLst/>
          </a:prstGeom>
        </p:spPr>
        <p:txBody>
          <a:bodyPr/>
          <a:lstStyle>
            <a:lvl1pPr algn="ctr">
              <a:defRPr sz="1200">
                <a:solidFill>
                  <a:srgbClr val="FFFFFF"/>
                </a:solidFill>
              </a:defRPr>
            </a:lvl1pPr>
          </a:lstStyle>
          <a:p>
            <a:pPr lvl="0"/>
            <a:r>
              <a:rPr lang="fr-FR" dirty="0"/>
              <a:t>Modifier les styles du texte du</a:t>
            </a:r>
          </a:p>
        </p:txBody>
      </p:sp>
      <p:sp>
        <p:nvSpPr>
          <p:cNvPr id="14" name="Espace réservé de la date 2"/>
          <p:cNvSpPr>
            <a:spLocks noGrp="1"/>
          </p:cNvSpPr>
          <p:nvPr>
            <p:ph type="dt" sz="half" idx="10"/>
          </p:nvPr>
        </p:nvSpPr>
        <p:spPr>
          <a:xfrm>
            <a:off x="144577" y="6219206"/>
            <a:ext cx="4114800" cy="228600"/>
          </a:xfrm>
          <a:prstGeom prst="rect">
            <a:avLst/>
          </a:prstGeom>
        </p:spPr>
        <p:txBody>
          <a:bodyPr/>
          <a:lstStyle>
            <a:lvl1pPr>
              <a:defRPr sz="1200">
                <a:solidFill>
                  <a:srgbClr val="FFFFFF"/>
                </a:solidFill>
              </a:defRPr>
            </a:lvl1pPr>
          </a:lstStyle>
          <a:p>
            <a:fld id="{A822360C-DCB2-4AC0-A43F-F687EC38828A}" type="datetime1">
              <a:rPr lang="fr-FR" smtClean="0"/>
              <a:pPr/>
              <a:t>21/09/2026</a:t>
            </a:fld>
            <a:endParaRPr lang="en-US" dirty="0"/>
          </a:p>
        </p:txBody>
      </p:sp>
      <p:sp>
        <p:nvSpPr>
          <p:cNvPr id="20" name="Espace réservé du pied de page 3"/>
          <p:cNvSpPr>
            <a:spLocks noGrp="1"/>
          </p:cNvSpPr>
          <p:nvPr>
            <p:ph type="ftr" sz="quarter" idx="11"/>
          </p:nvPr>
        </p:nvSpPr>
        <p:spPr>
          <a:xfrm>
            <a:off x="144577" y="6447806"/>
            <a:ext cx="5029200" cy="228600"/>
          </a:xfrm>
          <a:prstGeom prst="rect">
            <a:avLst/>
          </a:prstGeom>
        </p:spPr>
        <p:txBody>
          <a:bodyPr/>
          <a:lstStyle>
            <a:lvl1pPr>
              <a:defRPr sz="1200">
                <a:solidFill>
                  <a:srgbClr val="FFFFFF"/>
                </a:solidFill>
              </a:defRPr>
            </a:lvl1pPr>
          </a:lstStyle>
          <a:p>
            <a:r>
              <a:rPr lang="fr-FR" dirty="0"/>
              <a:t>Titre</a:t>
            </a:r>
            <a:r>
              <a:rPr lang="en-US" dirty="0"/>
              <a:t> presentation</a:t>
            </a:r>
          </a:p>
        </p:txBody>
      </p:sp>
      <p:sp>
        <p:nvSpPr>
          <p:cNvPr id="22" name="Ellipse 21"/>
          <p:cNvSpPr/>
          <p:nvPr userDrawn="1"/>
        </p:nvSpPr>
        <p:spPr>
          <a:xfrm>
            <a:off x="-1681312" y="-2525631"/>
            <a:ext cx="3362623" cy="3572929"/>
          </a:xfrm>
          <a:prstGeom prst="ellipse">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3" name="Ellipse 22"/>
          <p:cNvSpPr/>
          <p:nvPr userDrawn="1"/>
        </p:nvSpPr>
        <p:spPr>
          <a:xfrm>
            <a:off x="429483" y="-2097193"/>
            <a:ext cx="2503655" cy="25963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4" name="Ellipse 23"/>
          <p:cNvSpPr/>
          <p:nvPr userDrawn="1"/>
        </p:nvSpPr>
        <p:spPr>
          <a:xfrm>
            <a:off x="-1099916" y="1748284"/>
            <a:ext cx="1605971" cy="16078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5" name="Ellipse 24"/>
          <p:cNvSpPr/>
          <p:nvPr userDrawn="1"/>
        </p:nvSpPr>
        <p:spPr>
          <a:xfrm>
            <a:off x="-541956" y="2881402"/>
            <a:ext cx="832630" cy="82233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7" name="Ellipse 26"/>
          <p:cNvSpPr/>
          <p:nvPr userDrawn="1"/>
        </p:nvSpPr>
        <p:spPr>
          <a:xfrm rot="2133981" flipH="1">
            <a:off x="11833914" y="4574255"/>
            <a:ext cx="1467753" cy="14694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8" name="Ellipse 27"/>
          <p:cNvSpPr/>
          <p:nvPr userDrawn="1"/>
        </p:nvSpPr>
        <p:spPr>
          <a:xfrm rot="2133981" flipH="1">
            <a:off x="11875364" y="4389416"/>
            <a:ext cx="911543" cy="90027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1" name="Image 10">
            <a:extLst>
              <a:ext uri="{FF2B5EF4-FFF2-40B4-BE49-F238E27FC236}">
                <a16:creationId xmlns:a16="http://schemas.microsoft.com/office/drawing/2014/main" id="{5C317302-B329-46A4-AAB4-3B7DE976E86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11368" y="6410258"/>
            <a:ext cx="1214784" cy="151848"/>
          </a:xfrm>
          <a:prstGeom prst="rect">
            <a:avLst/>
          </a:prstGeom>
        </p:spPr>
      </p:pic>
      <p:sp>
        <p:nvSpPr>
          <p:cNvPr id="12" name="ZoneTexte 11">
            <a:extLst>
              <a:ext uri="{FF2B5EF4-FFF2-40B4-BE49-F238E27FC236}">
                <a16:creationId xmlns:a16="http://schemas.microsoft.com/office/drawing/2014/main" id="{681584BC-46F0-47EA-87F5-E998CC4E5EB3}"/>
              </a:ext>
            </a:extLst>
          </p:cNvPr>
          <p:cNvSpPr txBox="1"/>
          <p:nvPr userDrawn="1"/>
        </p:nvSpPr>
        <p:spPr>
          <a:xfrm>
            <a:off x="10590212" y="6131663"/>
            <a:ext cx="1397852" cy="215444"/>
          </a:xfrm>
          <a:prstGeom prst="rect">
            <a:avLst/>
          </a:prstGeom>
          <a:noFill/>
        </p:spPr>
        <p:txBody>
          <a:bodyPr wrap="square" rtlCol="0">
            <a:spAutoFit/>
          </a:bodyPr>
          <a:lstStyle/>
          <a:p>
            <a:pPr algn="ctr"/>
            <a:r>
              <a:rPr lang="fr-FR" sz="800" cap="all" baseline="0" dirty="0">
                <a:solidFill>
                  <a:srgbClr val="FFFFFF"/>
                </a:solidFill>
              </a:rPr>
              <a:t>centreleonberard.fr</a:t>
            </a:r>
          </a:p>
        </p:txBody>
      </p:sp>
      <p:pic>
        <p:nvPicPr>
          <p:cNvPr id="16" name="Image 15">
            <a:extLst>
              <a:ext uri="{FF2B5EF4-FFF2-40B4-BE49-F238E27FC236}">
                <a16:creationId xmlns:a16="http://schemas.microsoft.com/office/drawing/2014/main" id="{989EC2A1-C6AE-478D-A112-6245F17875E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985606" y="217041"/>
            <a:ext cx="1046917" cy="564288"/>
          </a:xfrm>
          <a:prstGeom prst="rect">
            <a:avLst/>
          </a:prstGeom>
        </p:spPr>
      </p:pic>
    </p:spTree>
    <p:extLst>
      <p:ext uri="{BB962C8B-B14F-4D97-AF65-F5344CB8AC3E}">
        <p14:creationId xmlns:p14="http://schemas.microsoft.com/office/powerpoint/2010/main" val="1550679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re principal 2.1">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E740D0-BCAE-4656-9898-EC5EEAEE492F}"/>
              </a:ext>
            </a:extLst>
          </p:cNvPr>
          <p:cNvSpPr>
            <a:spLocks noGrp="1"/>
          </p:cNvSpPr>
          <p:nvPr>
            <p:ph type="title"/>
          </p:nvPr>
        </p:nvSpPr>
        <p:spPr>
          <a:xfrm>
            <a:off x="367898" y="2068805"/>
            <a:ext cx="7628948" cy="1325563"/>
          </a:xfrm>
        </p:spPr>
        <p:txBody>
          <a:bodyPr/>
          <a:lstStyle>
            <a:lvl1pPr algn="l">
              <a:defRPr b="1" cap="all" baseline="0">
                <a:solidFill>
                  <a:schemeClr val="tx1"/>
                </a:solidFill>
              </a:defRPr>
            </a:lvl1pPr>
          </a:lstStyle>
          <a:p>
            <a:r>
              <a:rPr lang="fr-FR" dirty="0"/>
              <a:t>Modifiez le style du titre</a:t>
            </a:r>
          </a:p>
        </p:txBody>
      </p:sp>
      <p:sp>
        <p:nvSpPr>
          <p:cNvPr id="5" name="Espace réservé du numéro de diapositive 4">
            <a:extLst>
              <a:ext uri="{FF2B5EF4-FFF2-40B4-BE49-F238E27FC236}">
                <a16:creationId xmlns:a16="http://schemas.microsoft.com/office/drawing/2014/main" id="{B5B39E46-E81C-4FB3-B1EA-9C311B216898}"/>
              </a:ext>
            </a:extLst>
          </p:cNvPr>
          <p:cNvSpPr>
            <a:spLocks noGrp="1"/>
          </p:cNvSpPr>
          <p:nvPr>
            <p:ph type="sldNum" sz="quarter" idx="12"/>
          </p:nvPr>
        </p:nvSpPr>
        <p:spPr/>
        <p:txBody>
          <a:bodyPr/>
          <a:lstStyle>
            <a:lvl1pPr>
              <a:defRPr>
                <a:solidFill>
                  <a:schemeClr val="tx2">
                    <a:alpha val="25000"/>
                  </a:schemeClr>
                </a:solidFill>
              </a:defRPr>
            </a:lvl1pPr>
          </a:lstStyle>
          <a:p>
            <a:fld id="{7A275498-31A1-4833-A5E9-7D3F82F52B78}" type="slidenum">
              <a:rPr lang="en-US" smtClean="0"/>
              <a:pPr/>
              <a:t>‹N°›</a:t>
            </a:fld>
            <a:endParaRPr lang="en-US" dirty="0"/>
          </a:p>
        </p:txBody>
      </p:sp>
      <p:sp>
        <p:nvSpPr>
          <p:cNvPr id="6" name="Espace réservé du texte 5">
            <a:extLst>
              <a:ext uri="{FF2B5EF4-FFF2-40B4-BE49-F238E27FC236}">
                <a16:creationId xmlns:a16="http://schemas.microsoft.com/office/drawing/2014/main" id="{98927654-03C8-45C3-B32E-FCF21716F8D6}"/>
              </a:ext>
            </a:extLst>
          </p:cNvPr>
          <p:cNvSpPr>
            <a:spLocks noGrp="1"/>
          </p:cNvSpPr>
          <p:nvPr>
            <p:ph type="body" sz="quarter" idx="13"/>
          </p:nvPr>
        </p:nvSpPr>
        <p:spPr>
          <a:xfrm>
            <a:off x="367897" y="3818809"/>
            <a:ext cx="6956827" cy="1315165"/>
          </a:xfrm>
          <a:prstGeom prst="rect">
            <a:avLst/>
          </a:prstGeom>
        </p:spPr>
        <p:txBody>
          <a:bodyPr/>
          <a:lstStyle>
            <a:lvl1pPr marL="0" indent="0" algn="l">
              <a:buNone/>
              <a:defRPr sz="1200">
                <a:solidFill>
                  <a:schemeClr val="accent2"/>
                </a:solidFill>
              </a:defRPr>
            </a:lvl1pPr>
          </a:lstStyle>
          <a:p>
            <a:pPr lvl="0"/>
            <a:r>
              <a:rPr lang="fr-FR" dirty="0"/>
              <a:t>Modifier les styles du texte du</a:t>
            </a:r>
          </a:p>
        </p:txBody>
      </p:sp>
      <p:pic>
        <p:nvPicPr>
          <p:cNvPr id="9" name="Imag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294873" y="6134710"/>
            <a:ext cx="1800000" cy="476190"/>
          </a:xfrm>
          <a:prstGeom prst="rect">
            <a:avLst/>
          </a:prstGeom>
        </p:spPr>
      </p:pic>
      <p:pic>
        <p:nvPicPr>
          <p:cNvPr id="10" name="Image 9"/>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367898" y="270102"/>
            <a:ext cx="976412" cy="527683"/>
          </a:xfrm>
          <a:prstGeom prst="rect">
            <a:avLst/>
          </a:prstGeom>
        </p:spPr>
      </p:pic>
      <p:pic>
        <p:nvPicPr>
          <p:cNvPr id="3" name="Image 2"/>
          <p:cNvPicPr>
            <a:picLocks noChangeAspect="1"/>
          </p:cNvPicPr>
          <p:nvPr userDrawn="1"/>
        </p:nvPicPr>
        <p:blipFill rotWithShape="1">
          <a:blip r:embed="rId4" cstate="screen">
            <a:extLst>
              <a:ext uri="{28A0092B-C50C-407E-A947-70E740481C1C}">
                <a14:useLocalDpi xmlns:a14="http://schemas.microsoft.com/office/drawing/2010/main"/>
              </a:ext>
            </a:extLst>
          </a:blip>
          <a:srcRect b="-7455"/>
          <a:stretch/>
        </p:blipFill>
        <p:spPr>
          <a:xfrm>
            <a:off x="8153400" y="-89898"/>
            <a:ext cx="4127500" cy="7563755"/>
          </a:xfrm>
          <a:prstGeom prst="rect">
            <a:avLst/>
          </a:prstGeom>
        </p:spPr>
      </p:pic>
      <p:sp>
        <p:nvSpPr>
          <p:cNvPr id="11" name="Espace réservé de la date 2"/>
          <p:cNvSpPr>
            <a:spLocks noGrp="1"/>
          </p:cNvSpPr>
          <p:nvPr>
            <p:ph type="dt" sz="half" idx="10"/>
          </p:nvPr>
        </p:nvSpPr>
        <p:spPr>
          <a:xfrm>
            <a:off x="367898" y="6153700"/>
            <a:ext cx="4114800" cy="228600"/>
          </a:xfrm>
          <a:prstGeom prst="rect">
            <a:avLst/>
          </a:prstGeom>
        </p:spPr>
        <p:txBody>
          <a:bodyPr/>
          <a:lstStyle>
            <a:lvl1pPr>
              <a:defRPr sz="1200"/>
            </a:lvl1pPr>
          </a:lstStyle>
          <a:p>
            <a:fld id="{A822360C-DCB2-4AC0-A43F-F687EC38828A}" type="datetime1">
              <a:rPr lang="fr-FR" smtClean="0"/>
              <a:pPr/>
              <a:t>21/09/2026</a:t>
            </a:fld>
            <a:endParaRPr lang="en-US" dirty="0"/>
          </a:p>
        </p:txBody>
      </p:sp>
      <p:sp>
        <p:nvSpPr>
          <p:cNvPr id="12" name="Espace réservé du pied de page 3"/>
          <p:cNvSpPr>
            <a:spLocks noGrp="1"/>
          </p:cNvSpPr>
          <p:nvPr>
            <p:ph type="ftr" sz="quarter" idx="11"/>
          </p:nvPr>
        </p:nvSpPr>
        <p:spPr>
          <a:xfrm>
            <a:off x="367898" y="6382300"/>
            <a:ext cx="5029200" cy="228600"/>
          </a:xfrm>
          <a:prstGeom prst="rect">
            <a:avLst/>
          </a:prstGeom>
        </p:spPr>
        <p:txBody>
          <a:bodyPr/>
          <a:lstStyle>
            <a:lvl1pPr>
              <a:defRPr sz="1200"/>
            </a:lvl1pPr>
          </a:lstStyle>
          <a:p>
            <a:r>
              <a:rPr lang="fr-FR" noProof="0" dirty="0"/>
              <a:t>Titre</a:t>
            </a:r>
            <a:r>
              <a:rPr lang="en-US" dirty="0"/>
              <a:t> presentation</a:t>
            </a:r>
          </a:p>
        </p:txBody>
      </p:sp>
      <p:sp>
        <p:nvSpPr>
          <p:cNvPr id="13" name="Ellipse 12">
            <a:extLst>
              <a:ext uri="{FF2B5EF4-FFF2-40B4-BE49-F238E27FC236}">
                <a16:creationId xmlns:a16="http://schemas.microsoft.com/office/drawing/2014/main" id="{F8C95A9F-5F34-461E-9A61-FA023524F4DD}"/>
              </a:ext>
            </a:extLst>
          </p:cNvPr>
          <p:cNvSpPr/>
          <p:nvPr userDrawn="1"/>
        </p:nvSpPr>
        <p:spPr>
          <a:xfrm rot="3103191" flipH="1">
            <a:off x="11775684" y="-269766"/>
            <a:ext cx="832630" cy="822338"/>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423834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principal 2.2">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E740D0-BCAE-4656-9898-EC5EEAEE492F}"/>
              </a:ext>
            </a:extLst>
          </p:cNvPr>
          <p:cNvSpPr>
            <a:spLocks noGrp="1"/>
          </p:cNvSpPr>
          <p:nvPr>
            <p:ph type="title"/>
          </p:nvPr>
        </p:nvSpPr>
        <p:spPr>
          <a:xfrm>
            <a:off x="367898" y="2068805"/>
            <a:ext cx="7628948" cy="1325563"/>
          </a:xfrm>
        </p:spPr>
        <p:txBody>
          <a:bodyPr/>
          <a:lstStyle>
            <a:lvl1pPr algn="l">
              <a:defRPr b="1" cap="all" baseline="0">
                <a:solidFill>
                  <a:schemeClr val="tx1"/>
                </a:solidFill>
              </a:defRPr>
            </a:lvl1pPr>
          </a:lstStyle>
          <a:p>
            <a:r>
              <a:rPr lang="fr-FR" dirty="0"/>
              <a:t>Modifiez le style du titre</a:t>
            </a:r>
          </a:p>
        </p:txBody>
      </p:sp>
      <p:sp>
        <p:nvSpPr>
          <p:cNvPr id="5" name="Espace réservé du numéro de diapositive 4">
            <a:extLst>
              <a:ext uri="{FF2B5EF4-FFF2-40B4-BE49-F238E27FC236}">
                <a16:creationId xmlns:a16="http://schemas.microsoft.com/office/drawing/2014/main" id="{B5B39E46-E81C-4FB3-B1EA-9C311B216898}"/>
              </a:ext>
            </a:extLst>
          </p:cNvPr>
          <p:cNvSpPr>
            <a:spLocks noGrp="1"/>
          </p:cNvSpPr>
          <p:nvPr>
            <p:ph type="sldNum" sz="quarter" idx="12"/>
          </p:nvPr>
        </p:nvSpPr>
        <p:spPr/>
        <p:txBody>
          <a:bodyPr/>
          <a:lstStyle>
            <a:lvl1pPr>
              <a:defRPr>
                <a:solidFill>
                  <a:schemeClr val="tx2">
                    <a:alpha val="25000"/>
                  </a:schemeClr>
                </a:solidFill>
              </a:defRPr>
            </a:lvl1pPr>
          </a:lstStyle>
          <a:p>
            <a:fld id="{7A275498-31A1-4833-A5E9-7D3F82F52B78}" type="slidenum">
              <a:rPr lang="en-US" smtClean="0"/>
              <a:pPr/>
              <a:t>‹N°›</a:t>
            </a:fld>
            <a:endParaRPr lang="en-US" dirty="0"/>
          </a:p>
        </p:txBody>
      </p:sp>
      <p:sp>
        <p:nvSpPr>
          <p:cNvPr id="6" name="Espace réservé du texte 5">
            <a:extLst>
              <a:ext uri="{FF2B5EF4-FFF2-40B4-BE49-F238E27FC236}">
                <a16:creationId xmlns:a16="http://schemas.microsoft.com/office/drawing/2014/main" id="{98927654-03C8-45C3-B32E-FCF21716F8D6}"/>
              </a:ext>
            </a:extLst>
          </p:cNvPr>
          <p:cNvSpPr>
            <a:spLocks noGrp="1"/>
          </p:cNvSpPr>
          <p:nvPr>
            <p:ph type="body" sz="quarter" idx="13"/>
          </p:nvPr>
        </p:nvSpPr>
        <p:spPr>
          <a:xfrm>
            <a:off x="367897" y="3818809"/>
            <a:ext cx="6956827" cy="1315165"/>
          </a:xfrm>
          <a:prstGeom prst="rect">
            <a:avLst/>
          </a:prstGeom>
        </p:spPr>
        <p:txBody>
          <a:bodyPr/>
          <a:lstStyle>
            <a:lvl1pPr marL="0" indent="0" algn="l">
              <a:buNone/>
              <a:defRPr sz="1200">
                <a:solidFill>
                  <a:schemeClr val="accent2"/>
                </a:solidFill>
              </a:defRPr>
            </a:lvl1pPr>
          </a:lstStyle>
          <a:p>
            <a:pPr lvl="0"/>
            <a:r>
              <a:rPr lang="fr-FR" dirty="0"/>
              <a:t>Modifier les styles du texte du</a:t>
            </a:r>
          </a:p>
        </p:txBody>
      </p:sp>
      <p:pic>
        <p:nvPicPr>
          <p:cNvPr id="9" name="Imag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294873" y="6134710"/>
            <a:ext cx="1800000" cy="476190"/>
          </a:xfrm>
          <a:prstGeom prst="rect">
            <a:avLst/>
          </a:prstGeom>
        </p:spPr>
      </p:pic>
      <p:pic>
        <p:nvPicPr>
          <p:cNvPr id="10" name="Image 9"/>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367898" y="270102"/>
            <a:ext cx="976412" cy="527683"/>
          </a:xfrm>
          <a:prstGeom prst="rect">
            <a:avLst/>
          </a:prstGeom>
        </p:spPr>
      </p:pic>
      <p:pic>
        <p:nvPicPr>
          <p:cNvPr id="3" name="Image 2"/>
          <p:cNvPicPr>
            <a:picLocks noChangeAspect="1"/>
          </p:cNvPicPr>
          <p:nvPr userDrawn="1"/>
        </p:nvPicPr>
        <p:blipFill rotWithShape="1">
          <a:blip r:embed="rId4">
            <a:extLst>
              <a:ext uri="{28A0092B-C50C-407E-A947-70E740481C1C}">
                <a14:useLocalDpi xmlns:a14="http://schemas.microsoft.com/office/drawing/2010/main" val="0"/>
              </a:ext>
            </a:extLst>
          </a:blip>
          <a:srcRect l="12532" t="503" r="8096" b="-503"/>
          <a:stretch/>
        </p:blipFill>
        <p:spPr>
          <a:xfrm>
            <a:off x="8569061" y="0"/>
            <a:ext cx="3645877" cy="6890154"/>
          </a:xfrm>
          <a:prstGeom prst="rect">
            <a:avLst/>
          </a:prstGeom>
        </p:spPr>
      </p:pic>
      <p:sp>
        <p:nvSpPr>
          <p:cNvPr id="11" name="Espace réservé de la date 2"/>
          <p:cNvSpPr>
            <a:spLocks noGrp="1"/>
          </p:cNvSpPr>
          <p:nvPr>
            <p:ph type="dt" sz="half" idx="10"/>
          </p:nvPr>
        </p:nvSpPr>
        <p:spPr>
          <a:xfrm>
            <a:off x="367898" y="6153700"/>
            <a:ext cx="4114800" cy="228600"/>
          </a:xfrm>
          <a:prstGeom prst="rect">
            <a:avLst/>
          </a:prstGeom>
        </p:spPr>
        <p:txBody>
          <a:bodyPr/>
          <a:lstStyle>
            <a:lvl1pPr>
              <a:defRPr sz="1200"/>
            </a:lvl1pPr>
          </a:lstStyle>
          <a:p>
            <a:fld id="{A822360C-DCB2-4AC0-A43F-F687EC38828A}" type="datetime1">
              <a:rPr lang="fr-FR" smtClean="0"/>
              <a:pPr/>
              <a:t>21/09/2026</a:t>
            </a:fld>
            <a:endParaRPr lang="en-US" dirty="0"/>
          </a:p>
        </p:txBody>
      </p:sp>
      <p:sp>
        <p:nvSpPr>
          <p:cNvPr id="12" name="Espace réservé du pied de page 3"/>
          <p:cNvSpPr>
            <a:spLocks noGrp="1"/>
          </p:cNvSpPr>
          <p:nvPr>
            <p:ph type="ftr" sz="quarter" idx="11"/>
          </p:nvPr>
        </p:nvSpPr>
        <p:spPr>
          <a:xfrm>
            <a:off x="367898" y="6382300"/>
            <a:ext cx="5029200" cy="228600"/>
          </a:xfrm>
          <a:prstGeom prst="rect">
            <a:avLst/>
          </a:prstGeom>
        </p:spPr>
        <p:txBody>
          <a:bodyPr/>
          <a:lstStyle>
            <a:lvl1pPr>
              <a:defRPr sz="1200"/>
            </a:lvl1pPr>
          </a:lstStyle>
          <a:p>
            <a:r>
              <a:rPr lang="fr-FR" noProof="0" dirty="0"/>
              <a:t>Titre</a:t>
            </a:r>
            <a:r>
              <a:rPr lang="en-US" dirty="0"/>
              <a:t> presentation</a:t>
            </a:r>
          </a:p>
        </p:txBody>
      </p:sp>
      <p:sp>
        <p:nvSpPr>
          <p:cNvPr id="13" name="Ellipse 12">
            <a:extLst>
              <a:ext uri="{FF2B5EF4-FFF2-40B4-BE49-F238E27FC236}">
                <a16:creationId xmlns:a16="http://schemas.microsoft.com/office/drawing/2014/main" id="{EC9471FE-B2A7-4695-A876-215AD081AC36}"/>
              </a:ext>
            </a:extLst>
          </p:cNvPr>
          <p:cNvSpPr/>
          <p:nvPr userDrawn="1"/>
        </p:nvSpPr>
        <p:spPr>
          <a:xfrm rot="3103191" flipH="1">
            <a:off x="11775684" y="-269766"/>
            <a:ext cx="832630" cy="82233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337762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principal 2.3">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E740D0-BCAE-4656-9898-EC5EEAEE492F}"/>
              </a:ext>
            </a:extLst>
          </p:cNvPr>
          <p:cNvSpPr>
            <a:spLocks noGrp="1"/>
          </p:cNvSpPr>
          <p:nvPr>
            <p:ph type="title"/>
          </p:nvPr>
        </p:nvSpPr>
        <p:spPr>
          <a:xfrm>
            <a:off x="367898" y="2068805"/>
            <a:ext cx="7628948" cy="1325563"/>
          </a:xfrm>
        </p:spPr>
        <p:txBody>
          <a:bodyPr/>
          <a:lstStyle>
            <a:lvl1pPr algn="l">
              <a:defRPr b="1" cap="all" baseline="0">
                <a:solidFill>
                  <a:schemeClr val="tx1"/>
                </a:solidFill>
              </a:defRPr>
            </a:lvl1pPr>
          </a:lstStyle>
          <a:p>
            <a:r>
              <a:rPr lang="fr-FR" dirty="0"/>
              <a:t>Modifiez le style du titre</a:t>
            </a:r>
          </a:p>
        </p:txBody>
      </p:sp>
      <p:sp>
        <p:nvSpPr>
          <p:cNvPr id="5" name="Espace réservé du numéro de diapositive 4">
            <a:extLst>
              <a:ext uri="{FF2B5EF4-FFF2-40B4-BE49-F238E27FC236}">
                <a16:creationId xmlns:a16="http://schemas.microsoft.com/office/drawing/2014/main" id="{B5B39E46-E81C-4FB3-B1EA-9C311B216898}"/>
              </a:ext>
            </a:extLst>
          </p:cNvPr>
          <p:cNvSpPr>
            <a:spLocks noGrp="1"/>
          </p:cNvSpPr>
          <p:nvPr>
            <p:ph type="sldNum" sz="quarter" idx="12"/>
          </p:nvPr>
        </p:nvSpPr>
        <p:spPr/>
        <p:txBody>
          <a:bodyPr/>
          <a:lstStyle>
            <a:lvl1pPr>
              <a:defRPr>
                <a:solidFill>
                  <a:schemeClr val="tx2">
                    <a:alpha val="25000"/>
                  </a:schemeClr>
                </a:solidFill>
              </a:defRPr>
            </a:lvl1pPr>
          </a:lstStyle>
          <a:p>
            <a:fld id="{7A275498-31A1-4833-A5E9-7D3F82F52B78}" type="slidenum">
              <a:rPr lang="en-US" smtClean="0"/>
              <a:pPr/>
              <a:t>‹N°›</a:t>
            </a:fld>
            <a:endParaRPr lang="en-US" dirty="0"/>
          </a:p>
        </p:txBody>
      </p:sp>
      <p:sp>
        <p:nvSpPr>
          <p:cNvPr id="6" name="Espace réservé du texte 5">
            <a:extLst>
              <a:ext uri="{FF2B5EF4-FFF2-40B4-BE49-F238E27FC236}">
                <a16:creationId xmlns:a16="http://schemas.microsoft.com/office/drawing/2014/main" id="{98927654-03C8-45C3-B32E-FCF21716F8D6}"/>
              </a:ext>
            </a:extLst>
          </p:cNvPr>
          <p:cNvSpPr>
            <a:spLocks noGrp="1"/>
          </p:cNvSpPr>
          <p:nvPr>
            <p:ph type="body" sz="quarter" idx="13"/>
          </p:nvPr>
        </p:nvSpPr>
        <p:spPr>
          <a:xfrm>
            <a:off x="367897" y="3818809"/>
            <a:ext cx="6956827" cy="1315165"/>
          </a:xfrm>
          <a:prstGeom prst="rect">
            <a:avLst/>
          </a:prstGeom>
        </p:spPr>
        <p:txBody>
          <a:bodyPr/>
          <a:lstStyle>
            <a:lvl1pPr marL="0" indent="0" algn="l">
              <a:buNone/>
              <a:defRPr sz="1200">
                <a:solidFill>
                  <a:schemeClr val="accent2"/>
                </a:solidFill>
              </a:defRPr>
            </a:lvl1pPr>
          </a:lstStyle>
          <a:p>
            <a:pPr lvl="0"/>
            <a:r>
              <a:rPr lang="fr-FR" dirty="0"/>
              <a:t>Modifier les styles du texte du</a:t>
            </a:r>
          </a:p>
        </p:txBody>
      </p:sp>
      <p:pic>
        <p:nvPicPr>
          <p:cNvPr id="9" name="Imag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294873" y="6134710"/>
            <a:ext cx="1800000" cy="476190"/>
          </a:xfrm>
          <a:prstGeom prst="rect">
            <a:avLst/>
          </a:prstGeom>
        </p:spPr>
      </p:pic>
      <p:pic>
        <p:nvPicPr>
          <p:cNvPr id="10" name="Image 9"/>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367898" y="270102"/>
            <a:ext cx="976412" cy="527683"/>
          </a:xfrm>
          <a:prstGeom prst="rect">
            <a:avLst/>
          </a:prstGeom>
        </p:spPr>
      </p:pic>
      <p:pic>
        <p:nvPicPr>
          <p:cNvPr id="3" name="Image 2"/>
          <p:cNvPicPr>
            <a:picLocks noChangeAspect="1"/>
          </p:cNvPicPr>
          <p:nvPr userDrawn="1"/>
        </p:nvPicPr>
        <p:blipFill rotWithShape="1">
          <a:blip r:embed="rId4">
            <a:extLst>
              <a:ext uri="{28A0092B-C50C-407E-A947-70E740481C1C}">
                <a14:useLocalDpi xmlns:a14="http://schemas.microsoft.com/office/drawing/2010/main" val="0"/>
              </a:ext>
            </a:extLst>
          </a:blip>
          <a:srcRect l="3452" t="499" r="7734" b="-499"/>
          <a:stretch/>
        </p:blipFill>
        <p:spPr>
          <a:xfrm>
            <a:off x="8094872" y="-38323"/>
            <a:ext cx="4105919" cy="6934645"/>
          </a:xfrm>
          <a:prstGeom prst="rect">
            <a:avLst/>
          </a:prstGeom>
        </p:spPr>
      </p:pic>
      <p:sp>
        <p:nvSpPr>
          <p:cNvPr id="11" name="Espace réservé de la date 2"/>
          <p:cNvSpPr>
            <a:spLocks noGrp="1"/>
          </p:cNvSpPr>
          <p:nvPr>
            <p:ph type="dt" sz="half" idx="10"/>
          </p:nvPr>
        </p:nvSpPr>
        <p:spPr>
          <a:xfrm>
            <a:off x="367898" y="6153700"/>
            <a:ext cx="4114800" cy="228600"/>
          </a:xfrm>
          <a:prstGeom prst="rect">
            <a:avLst/>
          </a:prstGeom>
        </p:spPr>
        <p:txBody>
          <a:bodyPr/>
          <a:lstStyle>
            <a:lvl1pPr>
              <a:defRPr sz="1200"/>
            </a:lvl1pPr>
          </a:lstStyle>
          <a:p>
            <a:fld id="{A822360C-DCB2-4AC0-A43F-F687EC38828A}" type="datetime1">
              <a:rPr lang="fr-FR" smtClean="0"/>
              <a:pPr/>
              <a:t>21/09/2026</a:t>
            </a:fld>
            <a:endParaRPr lang="en-US" dirty="0"/>
          </a:p>
        </p:txBody>
      </p:sp>
      <p:sp>
        <p:nvSpPr>
          <p:cNvPr id="12" name="Espace réservé du pied de page 3"/>
          <p:cNvSpPr>
            <a:spLocks noGrp="1"/>
          </p:cNvSpPr>
          <p:nvPr>
            <p:ph type="ftr" sz="quarter" idx="11"/>
          </p:nvPr>
        </p:nvSpPr>
        <p:spPr>
          <a:xfrm>
            <a:off x="367898" y="6382300"/>
            <a:ext cx="5029200" cy="228600"/>
          </a:xfrm>
          <a:prstGeom prst="rect">
            <a:avLst/>
          </a:prstGeom>
        </p:spPr>
        <p:txBody>
          <a:bodyPr/>
          <a:lstStyle>
            <a:lvl1pPr>
              <a:defRPr sz="1200"/>
            </a:lvl1pPr>
          </a:lstStyle>
          <a:p>
            <a:r>
              <a:rPr lang="fr-FR" noProof="0" dirty="0"/>
              <a:t>Titre</a:t>
            </a:r>
            <a:r>
              <a:rPr lang="en-US" dirty="0"/>
              <a:t> presentation</a:t>
            </a:r>
          </a:p>
        </p:txBody>
      </p:sp>
      <p:sp>
        <p:nvSpPr>
          <p:cNvPr id="13" name="Ellipse 12">
            <a:extLst>
              <a:ext uri="{FF2B5EF4-FFF2-40B4-BE49-F238E27FC236}">
                <a16:creationId xmlns:a16="http://schemas.microsoft.com/office/drawing/2014/main" id="{E07934AB-BAA7-4192-9954-8A01B1B2CCD2}"/>
              </a:ext>
            </a:extLst>
          </p:cNvPr>
          <p:cNvSpPr/>
          <p:nvPr userDrawn="1"/>
        </p:nvSpPr>
        <p:spPr>
          <a:xfrm rot="3103191" flipH="1">
            <a:off x="11775684" y="-269766"/>
            <a:ext cx="832630" cy="82233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606805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re avec phot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E740D0-BCAE-4656-9898-EC5EEAEE492F}"/>
              </a:ext>
            </a:extLst>
          </p:cNvPr>
          <p:cNvSpPr>
            <a:spLocks noGrp="1"/>
          </p:cNvSpPr>
          <p:nvPr>
            <p:ph type="title"/>
          </p:nvPr>
        </p:nvSpPr>
        <p:spPr>
          <a:xfrm>
            <a:off x="838200" y="1911639"/>
            <a:ext cx="10515600" cy="1325563"/>
          </a:xfrm>
        </p:spPr>
        <p:txBody>
          <a:bodyPr/>
          <a:lstStyle>
            <a:lvl1pPr>
              <a:defRPr b="1" cap="all" baseline="0">
                <a:solidFill>
                  <a:schemeClr val="bg1"/>
                </a:solidFill>
              </a:defRPr>
            </a:lvl1pPr>
          </a:lstStyle>
          <a:p>
            <a:r>
              <a:rPr lang="fr-FR" dirty="0"/>
              <a:t>Modifiez le style du titre</a:t>
            </a:r>
          </a:p>
        </p:txBody>
      </p:sp>
      <p:sp>
        <p:nvSpPr>
          <p:cNvPr id="6" name="Espace réservé pour une image  5">
            <a:extLst>
              <a:ext uri="{FF2B5EF4-FFF2-40B4-BE49-F238E27FC236}">
                <a16:creationId xmlns:a16="http://schemas.microsoft.com/office/drawing/2014/main" id="{A888219F-D5B1-4D4D-BC4E-7EA5222336B0}"/>
              </a:ext>
            </a:extLst>
          </p:cNvPr>
          <p:cNvSpPr>
            <a:spLocks noGrp="1"/>
          </p:cNvSpPr>
          <p:nvPr>
            <p:ph type="pic" sz="quarter" idx="13"/>
          </p:nvPr>
        </p:nvSpPr>
        <p:spPr>
          <a:xfrm>
            <a:off x="838200" y="3609621"/>
            <a:ext cx="10515600" cy="1397000"/>
          </a:xfrm>
          <a:prstGeom prst="rect">
            <a:avLst/>
          </a:prstGeom>
        </p:spPr>
        <p:txBody>
          <a:bodyPr/>
          <a:lstStyle/>
          <a:p>
            <a:endParaRPr lang="fr-FR" dirty="0"/>
          </a:p>
        </p:txBody>
      </p:sp>
      <p:pic>
        <p:nvPicPr>
          <p:cNvPr id="9" name="Image 8"/>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69193" y="224106"/>
            <a:ext cx="976412" cy="527683"/>
          </a:xfrm>
          <a:prstGeom prst="rect">
            <a:avLst/>
          </a:prstGeom>
        </p:spPr>
      </p:pic>
      <p:pic>
        <p:nvPicPr>
          <p:cNvPr id="10" name="Imag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95996" y="5994236"/>
            <a:ext cx="1800000" cy="476190"/>
          </a:xfrm>
          <a:prstGeom prst="rect">
            <a:avLst/>
          </a:prstGeom>
        </p:spPr>
      </p:pic>
      <p:sp>
        <p:nvSpPr>
          <p:cNvPr id="12" name="Ellipse 11"/>
          <p:cNvSpPr/>
          <p:nvPr userDrawn="1"/>
        </p:nvSpPr>
        <p:spPr>
          <a:xfrm flipH="1">
            <a:off x="10068460" y="-2571625"/>
            <a:ext cx="3330039" cy="36630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Ellipse 13"/>
          <p:cNvSpPr/>
          <p:nvPr userDrawn="1"/>
        </p:nvSpPr>
        <p:spPr>
          <a:xfrm flipH="1">
            <a:off x="8856001" y="-2571625"/>
            <a:ext cx="2424920" cy="31121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Ellipse 14"/>
          <p:cNvSpPr/>
          <p:nvPr userDrawn="1"/>
        </p:nvSpPr>
        <p:spPr>
          <a:xfrm flipH="1">
            <a:off x="11647498" y="1189991"/>
            <a:ext cx="1357302" cy="13881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Ellipse 15"/>
          <p:cNvSpPr/>
          <p:nvPr userDrawn="1"/>
        </p:nvSpPr>
        <p:spPr>
          <a:xfrm flipH="1">
            <a:off x="12008872" y="2307622"/>
            <a:ext cx="736153" cy="73818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Slide Number Placeholder 6"/>
          <p:cNvSpPr>
            <a:spLocks noGrp="1"/>
          </p:cNvSpPr>
          <p:nvPr>
            <p:ph type="sldNum" sz="quarter" idx="12"/>
          </p:nvPr>
        </p:nvSpPr>
        <p:spPr>
          <a:xfrm>
            <a:off x="10410825" y="6333141"/>
            <a:ext cx="1636598" cy="383456"/>
          </a:xfrm>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3580550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6" name="Title 5"/>
          <p:cNvSpPr>
            <a:spLocks noGrp="1"/>
          </p:cNvSpPr>
          <p:nvPr>
            <p:ph type="title"/>
          </p:nvPr>
        </p:nvSpPr>
        <p:spPr>
          <a:xfrm>
            <a:off x="709610" y="2599901"/>
            <a:ext cx="10772775" cy="1658198"/>
          </a:xfrm>
          <a:prstGeom prst="rect">
            <a:avLst/>
          </a:prstGeom>
        </p:spPr>
        <p:txBody>
          <a:bodyPr/>
          <a:lstStyle>
            <a:lvl1pPr>
              <a:defRPr sz="7200" b="1" cap="all" baseline="0">
                <a:solidFill>
                  <a:schemeClr val="tx2"/>
                </a:solidFill>
              </a:defRPr>
            </a:lvl1pPr>
          </a:lstStyle>
          <a:p>
            <a:r>
              <a:rPr lang="fr-FR" dirty="0"/>
              <a:t>Modifiez le style du titre</a:t>
            </a:r>
            <a:endParaRPr lang="en-US" dirty="0"/>
          </a:p>
        </p:txBody>
      </p:sp>
      <p:pic>
        <p:nvPicPr>
          <p:cNvPr id="13" name="Image 12"/>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237270" y="6132192"/>
            <a:ext cx="976412" cy="527683"/>
          </a:xfrm>
          <a:prstGeom prst="rect">
            <a:avLst/>
          </a:prstGeom>
        </p:spPr>
      </p:pic>
      <p:grpSp>
        <p:nvGrpSpPr>
          <p:cNvPr id="2" name="Groupe 1"/>
          <p:cNvGrpSpPr/>
          <p:nvPr userDrawn="1"/>
        </p:nvGrpSpPr>
        <p:grpSpPr>
          <a:xfrm>
            <a:off x="-1681312" y="-2525631"/>
            <a:ext cx="4614450" cy="3572929"/>
            <a:chOff x="-1681312" y="-2525631"/>
            <a:chExt cx="4614450" cy="3572929"/>
          </a:xfrm>
        </p:grpSpPr>
        <p:sp>
          <p:nvSpPr>
            <p:cNvPr id="15" name="Ellipse 14"/>
            <p:cNvSpPr/>
            <p:nvPr userDrawn="1"/>
          </p:nvSpPr>
          <p:spPr>
            <a:xfrm>
              <a:off x="-1681312" y="-2525631"/>
              <a:ext cx="3362623" cy="357292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Ellipse 15"/>
            <p:cNvSpPr/>
            <p:nvPr userDrawn="1"/>
          </p:nvSpPr>
          <p:spPr>
            <a:xfrm>
              <a:off x="429483" y="-2097193"/>
              <a:ext cx="2503655" cy="25963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7" name="Ellipse 16"/>
          <p:cNvSpPr/>
          <p:nvPr userDrawn="1"/>
        </p:nvSpPr>
        <p:spPr>
          <a:xfrm>
            <a:off x="-1099916" y="1748284"/>
            <a:ext cx="1605971" cy="16078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llipse 17"/>
          <p:cNvSpPr/>
          <p:nvPr userDrawn="1"/>
        </p:nvSpPr>
        <p:spPr>
          <a:xfrm>
            <a:off x="-541956" y="2881402"/>
            <a:ext cx="832630" cy="82233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Slide Number Placeholder 6"/>
          <p:cNvSpPr>
            <a:spLocks noGrp="1"/>
          </p:cNvSpPr>
          <p:nvPr>
            <p:ph type="sldNum" sz="quarter" idx="12"/>
          </p:nvPr>
        </p:nvSpPr>
        <p:spPr>
          <a:xfrm>
            <a:off x="10410825" y="6333141"/>
            <a:ext cx="1636598" cy="383456"/>
          </a:xfrm>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1903924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Ecran de fin">
    <p:spTree>
      <p:nvGrpSpPr>
        <p:cNvPr id="1" name=""/>
        <p:cNvGrpSpPr/>
        <p:nvPr/>
      </p:nvGrpSpPr>
      <p:grpSpPr>
        <a:xfrm>
          <a:off x="0" y="0"/>
          <a:ext cx="0" cy="0"/>
          <a:chOff x="0" y="0"/>
          <a:chExt cx="0" cy="0"/>
        </a:xfrm>
      </p:grpSpPr>
      <p:sp>
        <p:nvSpPr>
          <p:cNvPr id="4" name="Rectangle 3"/>
          <p:cNvSpPr/>
          <p:nvPr userDrawn="1"/>
        </p:nvSpPr>
        <p:spPr>
          <a:xfrm>
            <a:off x="8020050" y="-228600"/>
            <a:ext cx="4238625" cy="7200900"/>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7551EE79-108B-434A-9642-77EC9A196C16}"/>
              </a:ext>
            </a:extLst>
          </p:cNvPr>
          <p:cNvSpPr>
            <a:spLocks noGrp="1"/>
          </p:cNvSpPr>
          <p:nvPr>
            <p:ph type="title"/>
          </p:nvPr>
        </p:nvSpPr>
        <p:spPr>
          <a:xfrm>
            <a:off x="1304080" y="2397601"/>
            <a:ext cx="5784794" cy="1967706"/>
          </a:xfrm>
        </p:spPr>
        <p:txBody>
          <a:bodyPr/>
          <a:lstStyle>
            <a:lvl1pPr algn="ctr">
              <a:defRPr sz="6600" b="1" cap="all" baseline="0">
                <a:solidFill>
                  <a:schemeClr val="tx1"/>
                </a:solidFill>
              </a:defRPr>
            </a:lvl1pPr>
          </a:lstStyle>
          <a:p>
            <a:r>
              <a:rPr lang="fr-FR" dirty="0"/>
              <a:t>Modifiez le style du titre</a:t>
            </a:r>
          </a:p>
        </p:txBody>
      </p:sp>
      <p:sp>
        <p:nvSpPr>
          <p:cNvPr id="5" name="Espace réservé du numéro de diapositive 4">
            <a:extLst>
              <a:ext uri="{FF2B5EF4-FFF2-40B4-BE49-F238E27FC236}">
                <a16:creationId xmlns:a16="http://schemas.microsoft.com/office/drawing/2014/main" id="{6AA68DE8-8839-4A99-B097-B6B4506C6868}"/>
              </a:ext>
            </a:extLst>
          </p:cNvPr>
          <p:cNvSpPr>
            <a:spLocks noGrp="1"/>
          </p:cNvSpPr>
          <p:nvPr>
            <p:ph type="sldNum" sz="quarter" idx="12"/>
          </p:nvPr>
        </p:nvSpPr>
        <p:spPr>
          <a:xfrm>
            <a:off x="9121343" y="6305550"/>
            <a:ext cx="2926080" cy="411047"/>
          </a:xfrm>
        </p:spPr>
        <p:txBody>
          <a:bodyPr/>
          <a:lstStyle>
            <a:lvl1pPr>
              <a:defRPr>
                <a:solidFill>
                  <a:srgbClr val="FFFFFF">
                    <a:alpha val="25000"/>
                  </a:srgbClr>
                </a:solidFill>
              </a:defRPr>
            </a:lvl1pPr>
          </a:lstStyle>
          <a:p>
            <a:fld id="{7A275498-31A1-4833-A5E9-7D3F82F52B78}" type="slidenum">
              <a:rPr lang="en-US" smtClean="0"/>
              <a:pPr/>
              <a:t>‹N°›</a:t>
            </a:fld>
            <a:endParaRPr lang="en-US" dirty="0"/>
          </a:p>
        </p:txBody>
      </p:sp>
      <p:sp>
        <p:nvSpPr>
          <p:cNvPr id="6" name="Espace réservé pour une image  5">
            <a:extLst>
              <a:ext uri="{FF2B5EF4-FFF2-40B4-BE49-F238E27FC236}">
                <a16:creationId xmlns:a16="http://schemas.microsoft.com/office/drawing/2014/main" id="{F3945290-2058-45B1-9266-563D8228265F}"/>
              </a:ext>
            </a:extLst>
          </p:cNvPr>
          <p:cNvSpPr>
            <a:spLocks noGrp="1"/>
          </p:cNvSpPr>
          <p:nvPr>
            <p:ph type="pic" sz="quarter" idx="13"/>
          </p:nvPr>
        </p:nvSpPr>
        <p:spPr>
          <a:xfrm>
            <a:off x="8232038" y="285660"/>
            <a:ext cx="3814648" cy="5764187"/>
          </a:xfrm>
          <a:prstGeom prst="rect">
            <a:avLst/>
          </a:prstGeom>
          <a:noFill/>
          <a:ln>
            <a:noFill/>
          </a:ln>
        </p:spPr>
        <p:txBody>
          <a:bodyPr/>
          <a:lstStyle>
            <a:lvl1pPr>
              <a:defRPr>
                <a:solidFill>
                  <a:srgbClr val="FFFFFF"/>
                </a:solidFill>
              </a:defRPr>
            </a:lvl1pPr>
          </a:lstStyle>
          <a:p>
            <a:endParaRPr lang="fr-FR" dirty="0"/>
          </a:p>
        </p:txBody>
      </p:sp>
      <p:pic>
        <p:nvPicPr>
          <p:cNvPr id="24" name="Image 2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75109" y="6018077"/>
            <a:ext cx="1800000" cy="476190"/>
          </a:xfrm>
          <a:prstGeom prst="rect">
            <a:avLst/>
          </a:prstGeom>
        </p:spPr>
      </p:pic>
      <p:grpSp>
        <p:nvGrpSpPr>
          <p:cNvPr id="3" name="Groupe 2"/>
          <p:cNvGrpSpPr/>
          <p:nvPr userDrawn="1"/>
        </p:nvGrpSpPr>
        <p:grpSpPr>
          <a:xfrm>
            <a:off x="-1910561" y="-3238045"/>
            <a:ext cx="5985670" cy="8080477"/>
            <a:chOff x="-1681312" y="-2525631"/>
            <a:chExt cx="4614450" cy="6229371"/>
          </a:xfrm>
        </p:grpSpPr>
        <p:grpSp>
          <p:nvGrpSpPr>
            <p:cNvPr id="12" name="Groupe 11"/>
            <p:cNvGrpSpPr/>
            <p:nvPr userDrawn="1"/>
          </p:nvGrpSpPr>
          <p:grpSpPr>
            <a:xfrm>
              <a:off x="-1681312" y="-2525631"/>
              <a:ext cx="4614450" cy="3572929"/>
              <a:chOff x="-1681312" y="-2525631"/>
              <a:chExt cx="4614450" cy="3572929"/>
            </a:xfrm>
          </p:grpSpPr>
          <p:sp>
            <p:nvSpPr>
              <p:cNvPr id="13" name="Ellipse 12"/>
              <p:cNvSpPr/>
              <p:nvPr userDrawn="1"/>
            </p:nvSpPr>
            <p:spPr>
              <a:xfrm>
                <a:off x="-1681312" y="-2525631"/>
                <a:ext cx="3362623" cy="357292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llipse 13"/>
              <p:cNvSpPr/>
              <p:nvPr userDrawn="1"/>
            </p:nvSpPr>
            <p:spPr>
              <a:xfrm>
                <a:off x="429483" y="-2097193"/>
                <a:ext cx="2503655" cy="25963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5" name="Ellipse 14"/>
            <p:cNvSpPr/>
            <p:nvPr userDrawn="1"/>
          </p:nvSpPr>
          <p:spPr>
            <a:xfrm>
              <a:off x="-1099916" y="1748284"/>
              <a:ext cx="1605971" cy="16078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Ellipse 15"/>
            <p:cNvSpPr/>
            <p:nvPr userDrawn="1"/>
          </p:nvSpPr>
          <p:spPr>
            <a:xfrm>
              <a:off x="-541956" y="2881402"/>
              <a:ext cx="832630" cy="82233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1637049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re avec phot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E740D0-BCAE-4656-9898-EC5EEAEE492F}"/>
              </a:ext>
            </a:extLst>
          </p:cNvPr>
          <p:cNvSpPr>
            <a:spLocks noGrp="1"/>
          </p:cNvSpPr>
          <p:nvPr>
            <p:ph type="title"/>
          </p:nvPr>
        </p:nvSpPr>
        <p:spPr>
          <a:xfrm>
            <a:off x="838200" y="1911639"/>
            <a:ext cx="10515600" cy="1325563"/>
          </a:xfrm>
        </p:spPr>
        <p:txBody>
          <a:bodyPr/>
          <a:lstStyle>
            <a:lvl1pPr>
              <a:defRPr b="1" cap="all" baseline="0">
                <a:solidFill>
                  <a:schemeClr val="bg1"/>
                </a:solidFill>
              </a:defRPr>
            </a:lvl1pPr>
          </a:lstStyle>
          <a:p>
            <a:r>
              <a:rPr lang="fr-FR" dirty="0"/>
              <a:t>Modifiez le style du titre</a:t>
            </a:r>
          </a:p>
        </p:txBody>
      </p:sp>
      <p:sp>
        <p:nvSpPr>
          <p:cNvPr id="6" name="Espace réservé pour une image  5">
            <a:extLst>
              <a:ext uri="{FF2B5EF4-FFF2-40B4-BE49-F238E27FC236}">
                <a16:creationId xmlns:a16="http://schemas.microsoft.com/office/drawing/2014/main" id="{A888219F-D5B1-4D4D-BC4E-7EA5222336B0}"/>
              </a:ext>
            </a:extLst>
          </p:cNvPr>
          <p:cNvSpPr>
            <a:spLocks noGrp="1"/>
          </p:cNvSpPr>
          <p:nvPr>
            <p:ph type="pic" sz="quarter" idx="13"/>
          </p:nvPr>
        </p:nvSpPr>
        <p:spPr>
          <a:xfrm>
            <a:off x="838200" y="3609621"/>
            <a:ext cx="10515600" cy="1397000"/>
          </a:xfrm>
          <a:prstGeom prst="rect">
            <a:avLst/>
          </a:prstGeom>
        </p:spPr>
        <p:txBody>
          <a:bodyPr/>
          <a:lstStyle/>
          <a:p>
            <a:endParaRPr lang="fr-FR" dirty="0"/>
          </a:p>
        </p:txBody>
      </p:sp>
      <p:sp>
        <p:nvSpPr>
          <p:cNvPr id="12" name="Ellipse 11"/>
          <p:cNvSpPr/>
          <p:nvPr userDrawn="1"/>
        </p:nvSpPr>
        <p:spPr>
          <a:xfrm flipH="1">
            <a:off x="10068460" y="-2571625"/>
            <a:ext cx="3330039" cy="36630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Ellipse 13"/>
          <p:cNvSpPr/>
          <p:nvPr userDrawn="1"/>
        </p:nvSpPr>
        <p:spPr>
          <a:xfrm flipH="1">
            <a:off x="8856001" y="-2571625"/>
            <a:ext cx="2424920" cy="31121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Ellipse 14"/>
          <p:cNvSpPr/>
          <p:nvPr userDrawn="1"/>
        </p:nvSpPr>
        <p:spPr>
          <a:xfrm flipH="1">
            <a:off x="11647498" y="1189991"/>
            <a:ext cx="1357302" cy="13881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Ellipse 15"/>
          <p:cNvSpPr/>
          <p:nvPr userDrawn="1"/>
        </p:nvSpPr>
        <p:spPr>
          <a:xfrm flipH="1">
            <a:off x="12008872" y="2307622"/>
            <a:ext cx="736153" cy="73818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Slide Number Placeholder 6"/>
          <p:cNvSpPr>
            <a:spLocks noGrp="1"/>
          </p:cNvSpPr>
          <p:nvPr>
            <p:ph type="sldNum" sz="quarter" idx="12"/>
          </p:nvPr>
        </p:nvSpPr>
        <p:spPr>
          <a:xfrm>
            <a:off x="10410825" y="6333141"/>
            <a:ext cx="1636598" cy="383456"/>
          </a:xfrm>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987333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705610" y="1571016"/>
            <a:ext cx="10780776" cy="976698"/>
          </a:xfrm>
          <a:prstGeom prst="rect">
            <a:avLst/>
          </a:prstGeom>
        </p:spPr>
        <p:txBody>
          <a:bodyPr anchor="b">
            <a:normAutofit/>
          </a:bodyPr>
          <a:lstStyle>
            <a:lvl1pPr algn="ctr">
              <a:lnSpc>
                <a:spcPct val="80000"/>
              </a:lnSpc>
              <a:defRPr sz="4800" b="1" cap="all" baseline="0">
                <a:solidFill>
                  <a:schemeClr val="tx1"/>
                </a:solidFill>
              </a:defRPr>
            </a:lvl1pPr>
          </a:lstStyle>
          <a:p>
            <a:r>
              <a:rPr lang="fr-FR" dirty="0"/>
              <a:t>Modifiez le style du titre</a:t>
            </a:r>
            <a:endParaRPr lang="en-US" dirty="0"/>
          </a:p>
        </p:txBody>
      </p:sp>
      <p:sp>
        <p:nvSpPr>
          <p:cNvPr id="3" name="Text Placeholder 2"/>
          <p:cNvSpPr>
            <a:spLocks noGrp="1"/>
          </p:cNvSpPr>
          <p:nvPr>
            <p:ph type="body" idx="1"/>
          </p:nvPr>
        </p:nvSpPr>
        <p:spPr>
          <a:xfrm>
            <a:off x="705610" y="3139064"/>
            <a:ext cx="10780776" cy="2537836"/>
          </a:xfrm>
          <a:prstGeom prst="rect">
            <a:avLst/>
          </a:prstGeom>
        </p:spPr>
        <p:txBody>
          <a:bodyPr anchor="t">
            <a:normAutofit/>
          </a:bodyPr>
          <a:lstStyle>
            <a:lvl1pPr marL="0" indent="0" algn="ctr">
              <a:buNone/>
              <a:defRPr sz="3200">
                <a:solidFill>
                  <a:schemeClr val="bg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dirty="0"/>
              <a:t>Modifier les styles du texte du masque</a:t>
            </a:r>
          </a:p>
        </p:txBody>
      </p:sp>
      <p:sp>
        <p:nvSpPr>
          <p:cNvPr id="15" name="Ellipse 14"/>
          <p:cNvSpPr/>
          <p:nvPr userDrawn="1"/>
        </p:nvSpPr>
        <p:spPr>
          <a:xfrm flipH="1">
            <a:off x="10430990" y="-2430351"/>
            <a:ext cx="3362623" cy="357292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Ellipse 15"/>
          <p:cNvSpPr/>
          <p:nvPr userDrawn="1"/>
        </p:nvSpPr>
        <p:spPr>
          <a:xfrm flipH="1">
            <a:off x="9179163" y="-2001913"/>
            <a:ext cx="2503655" cy="25963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llipse 16"/>
          <p:cNvSpPr/>
          <p:nvPr userDrawn="1"/>
        </p:nvSpPr>
        <p:spPr>
          <a:xfrm flipH="1">
            <a:off x="11606246" y="1843564"/>
            <a:ext cx="1605971" cy="16078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llipse 17"/>
          <p:cNvSpPr/>
          <p:nvPr userDrawn="1"/>
        </p:nvSpPr>
        <p:spPr>
          <a:xfrm flipH="1">
            <a:off x="11821627" y="2976682"/>
            <a:ext cx="832630" cy="82233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Slide Number Placeholder 6"/>
          <p:cNvSpPr>
            <a:spLocks noGrp="1"/>
          </p:cNvSpPr>
          <p:nvPr>
            <p:ph type="sldNum" sz="quarter" idx="12"/>
          </p:nvPr>
        </p:nvSpPr>
        <p:spPr>
          <a:xfrm>
            <a:off x="10410825" y="6333141"/>
            <a:ext cx="1636598" cy="383456"/>
          </a:xfrm>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824489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ous-titres image 1.1">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6AA68DE8-8839-4A99-B097-B6B4506C6868}"/>
              </a:ext>
            </a:extLst>
          </p:cNvPr>
          <p:cNvSpPr>
            <a:spLocks noGrp="1"/>
          </p:cNvSpPr>
          <p:nvPr>
            <p:ph type="sldNum" sz="quarter" idx="12"/>
          </p:nvPr>
        </p:nvSpPr>
        <p:spPr/>
        <p:txBody>
          <a:bodyPr/>
          <a:lstStyle>
            <a:lvl1pPr>
              <a:defRPr>
                <a:solidFill>
                  <a:schemeClr val="tx2">
                    <a:alpha val="25000"/>
                  </a:schemeClr>
                </a:solidFill>
              </a:defRPr>
            </a:lvl1pPr>
          </a:lstStyle>
          <a:p>
            <a:fld id="{7A275498-31A1-4833-A5E9-7D3F82F52B78}" type="slidenum">
              <a:rPr lang="en-US" smtClean="0"/>
              <a:pPr/>
              <a:t>‹N°›</a:t>
            </a:fld>
            <a:endParaRPr lang="en-US" dirty="0"/>
          </a:p>
        </p:txBody>
      </p:sp>
      <p:pic>
        <p:nvPicPr>
          <p:cNvPr id="19" name="Image 18"/>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367898" y="270102"/>
            <a:ext cx="976412" cy="527683"/>
          </a:xfrm>
          <a:prstGeom prst="rect">
            <a:avLst/>
          </a:prstGeom>
        </p:spPr>
      </p:pic>
      <p:pic>
        <p:nvPicPr>
          <p:cNvPr id="20" name="Image 1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7898" y="6018077"/>
            <a:ext cx="1800000" cy="476190"/>
          </a:xfrm>
          <a:prstGeom prst="rect">
            <a:avLst/>
          </a:prstGeom>
        </p:spPr>
      </p:pic>
      <p:pic>
        <p:nvPicPr>
          <p:cNvPr id="3" name="Image 2"/>
          <p:cNvPicPr>
            <a:picLocks noChangeAspect="1"/>
          </p:cNvPicPr>
          <p:nvPr userDrawn="1"/>
        </p:nvPicPr>
        <p:blipFill rotWithShape="1">
          <a:blip r:embed="rId4" cstate="screen">
            <a:extLst>
              <a:ext uri="{28A0092B-C50C-407E-A947-70E740481C1C}">
                <a14:useLocalDpi xmlns:a14="http://schemas.microsoft.com/office/drawing/2010/main"/>
              </a:ext>
            </a:extLst>
          </a:blip>
          <a:srcRect b="-494"/>
          <a:stretch/>
        </p:blipFill>
        <p:spPr>
          <a:xfrm>
            <a:off x="7852227" y="0"/>
            <a:ext cx="4339773" cy="6908801"/>
          </a:xfrm>
          <a:prstGeom prst="rect">
            <a:avLst/>
          </a:prstGeom>
        </p:spPr>
      </p:pic>
      <p:sp>
        <p:nvSpPr>
          <p:cNvPr id="10" name="Titre 1">
            <a:extLst>
              <a:ext uri="{FF2B5EF4-FFF2-40B4-BE49-F238E27FC236}">
                <a16:creationId xmlns:a16="http://schemas.microsoft.com/office/drawing/2014/main" id="{F42C50AB-513E-4C3C-81BF-2796C7D576AA}"/>
              </a:ext>
            </a:extLst>
          </p:cNvPr>
          <p:cNvSpPr>
            <a:spLocks noGrp="1"/>
          </p:cNvSpPr>
          <p:nvPr>
            <p:ph type="title"/>
          </p:nvPr>
        </p:nvSpPr>
        <p:spPr>
          <a:xfrm>
            <a:off x="367898" y="1169774"/>
            <a:ext cx="5784794" cy="1522151"/>
          </a:xfrm>
        </p:spPr>
        <p:txBody>
          <a:bodyPr/>
          <a:lstStyle>
            <a:lvl1pPr algn="l">
              <a:defRPr sz="3600" b="1" cap="all" baseline="0">
                <a:solidFill>
                  <a:schemeClr val="bg2"/>
                </a:solidFill>
              </a:defRPr>
            </a:lvl1pPr>
          </a:lstStyle>
          <a:p>
            <a:r>
              <a:rPr lang="fr-FR" dirty="0"/>
              <a:t>Modifiez le style du titre</a:t>
            </a:r>
          </a:p>
        </p:txBody>
      </p:sp>
      <p:sp>
        <p:nvSpPr>
          <p:cNvPr id="11" name="Espace réservé du texte 5">
            <a:extLst>
              <a:ext uri="{FF2B5EF4-FFF2-40B4-BE49-F238E27FC236}">
                <a16:creationId xmlns:a16="http://schemas.microsoft.com/office/drawing/2014/main" id="{6B9E617A-87FC-44E3-8302-87DEF333CE23}"/>
              </a:ext>
            </a:extLst>
          </p:cNvPr>
          <p:cNvSpPr>
            <a:spLocks noGrp="1"/>
          </p:cNvSpPr>
          <p:nvPr>
            <p:ph type="body" sz="quarter" idx="13"/>
          </p:nvPr>
        </p:nvSpPr>
        <p:spPr>
          <a:xfrm>
            <a:off x="367898" y="3404098"/>
            <a:ext cx="7033027" cy="1451700"/>
          </a:xfrm>
          <a:prstGeom prst="rect">
            <a:avLst/>
          </a:prstGeom>
        </p:spPr>
        <p:txBody>
          <a:bodyPr/>
          <a:lstStyle>
            <a:lvl1pPr>
              <a:defRPr sz="1600"/>
            </a:lvl1pPr>
            <a:lvl2pPr>
              <a:defRPr sz="1600"/>
            </a:lvl2pPr>
            <a:lvl3pPr>
              <a:defRPr sz="1600"/>
            </a:lvl3pPr>
            <a:lvl4pPr>
              <a:defRPr sz="1600"/>
            </a:lvl4pPr>
            <a:lvl5pPr>
              <a:defRPr sz="1600"/>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2" name="Ellipse 11">
            <a:extLst>
              <a:ext uri="{FF2B5EF4-FFF2-40B4-BE49-F238E27FC236}">
                <a16:creationId xmlns:a16="http://schemas.microsoft.com/office/drawing/2014/main" id="{7CFD6B84-3800-4095-925C-2AD17646C0A5}"/>
              </a:ext>
            </a:extLst>
          </p:cNvPr>
          <p:cNvSpPr/>
          <p:nvPr userDrawn="1"/>
        </p:nvSpPr>
        <p:spPr>
          <a:xfrm rot="3103191" flipH="1">
            <a:off x="11775684" y="-269766"/>
            <a:ext cx="832630" cy="82233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204309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ous-titres image 1.2">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6AA68DE8-8839-4A99-B097-B6B4506C6868}"/>
              </a:ext>
            </a:extLst>
          </p:cNvPr>
          <p:cNvSpPr>
            <a:spLocks noGrp="1"/>
          </p:cNvSpPr>
          <p:nvPr>
            <p:ph type="sldNum" sz="quarter" idx="12"/>
          </p:nvPr>
        </p:nvSpPr>
        <p:spPr/>
        <p:txBody>
          <a:bodyPr/>
          <a:lstStyle>
            <a:lvl1pPr>
              <a:defRPr>
                <a:solidFill>
                  <a:schemeClr val="tx2">
                    <a:alpha val="25000"/>
                  </a:schemeClr>
                </a:solidFill>
              </a:defRPr>
            </a:lvl1pPr>
          </a:lstStyle>
          <a:p>
            <a:fld id="{7A275498-31A1-4833-A5E9-7D3F82F52B78}" type="slidenum">
              <a:rPr lang="en-US" smtClean="0"/>
              <a:pPr/>
              <a:t>‹N°›</a:t>
            </a:fld>
            <a:endParaRPr lang="en-US" dirty="0"/>
          </a:p>
        </p:txBody>
      </p:sp>
      <p:pic>
        <p:nvPicPr>
          <p:cNvPr id="19" name="Image 18"/>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367898" y="270102"/>
            <a:ext cx="976412" cy="527683"/>
          </a:xfrm>
          <a:prstGeom prst="rect">
            <a:avLst/>
          </a:prstGeom>
        </p:spPr>
      </p:pic>
      <p:pic>
        <p:nvPicPr>
          <p:cNvPr id="20" name="Image 1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7898" y="6018077"/>
            <a:ext cx="1800000" cy="476190"/>
          </a:xfrm>
          <a:prstGeom prst="rect">
            <a:avLst/>
          </a:prstGeom>
        </p:spPr>
      </p:pic>
      <p:pic>
        <p:nvPicPr>
          <p:cNvPr id="3" name="Image 2"/>
          <p:cNvPicPr>
            <a:picLocks noChangeAspect="1"/>
          </p:cNvPicPr>
          <p:nvPr userDrawn="1"/>
        </p:nvPicPr>
        <p:blipFill rotWithShape="1">
          <a:blip r:embed="rId4" cstate="screen">
            <a:extLst>
              <a:ext uri="{28A0092B-C50C-407E-A947-70E740481C1C}">
                <a14:useLocalDpi xmlns:a14="http://schemas.microsoft.com/office/drawing/2010/main"/>
              </a:ext>
            </a:extLst>
          </a:blip>
          <a:srcRect t="-1143" r="-2690"/>
          <a:stretch/>
        </p:blipFill>
        <p:spPr>
          <a:xfrm>
            <a:off x="8050138" y="-109876"/>
            <a:ext cx="4253272" cy="6969567"/>
          </a:xfrm>
          <a:prstGeom prst="rect">
            <a:avLst/>
          </a:prstGeom>
        </p:spPr>
      </p:pic>
      <p:sp>
        <p:nvSpPr>
          <p:cNvPr id="8" name="Titre 1">
            <a:extLst>
              <a:ext uri="{FF2B5EF4-FFF2-40B4-BE49-F238E27FC236}">
                <a16:creationId xmlns:a16="http://schemas.microsoft.com/office/drawing/2014/main" id="{363366AE-E6EE-405A-8423-9830171173EC}"/>
              </a:ext>
            </a:extLst>
          </p:cNvPr>
          <p:cNvSpPr>
            <a:spLocks noGrp="1"/>
          </p:cNvSpPr>
          <p:nvPr>
            <p:ph type="title"/>
          </p:nvPr>
        </p:nvSpPr>
        <p:spPr>
          <a:xfrm>
            <a:off x="367898" y="1169774"/>
            <a:ext cx="5784794" cy="1522151"/>
          </a:xfrm>
        </p:spPr>
        <p:txBody>
          <a:bodyPr/>
          <a:lstStyle>
            <a:lvl1pPr algn="l">
              <a:defRPr sz="3600" b="1" cap="all" baseline="0">
                <a:solidFill>
                  <a:schemeClr val="bg2"/>
                </a:solidFill>
              </a:defRPr>
            </a:lvl1pPr>
          </a:lstStyle>
          <a:p>
            <a:r>
              <a:rPr lang="fr-FR" dirty="0"/>
              <a:t>Modifiez le style du titre</a:t>
            </a:r>
          </a:p>
        </p:txBody>
      </p:sp>
      <p:sp>
        <p:nvSpPr>
          <p:cNvPr id="9" name="Espace réservé du texte 5">
            <a:extLst>
              <a:ext uri="{FF2B5EF4-FFF2-40B4-BE49-F238E27FC236}">
                <a16:creationId xmlns:a16="http://schemas.microsoft.com/office/drawing/2014/main" id="{C00C390F-9A96-4B41-936A-DAB135937B43}"/>
              </a:ext>
            </a:extLst>
          </p:cNvPr>
          <p:cNvSpPr>
            <a:spLocks noGrp="1"/>
          </p:cNvSpPr>
          <p:nvPr>
            <p:ph type="body" sz="quarter" idx="13"/>
          </p:nvPr>
        </p:nvSpPr>
        <p:spPr>
          <a:xfrm>
            <a:off x="367898" y="3404098"/>
            <a:ext cx="7033027" cy="1451700"/>
          </a:xfrm>
          <a:prstGeom prst="rect">
            <a:avLst/>
          </a:prstGeom>
        </p:spPr>
        <p:txBody>
          <a:bodyPr/>
          <a:lstStyle>
            <a:lvl1pPr>
              <a:defRPr sz="1600"/>
            </a:lvl1pPr>
            <a:lvl2pPr>
              <a:defRPr sz="1600"/>
            </a:lvl2pPr>
            <a:lvl3pPr>
              <a:defRPr sz="1600"/>
            </a:lvl3pPr>
            <a:lvl4pPr>
              <a:defRPr sz="1600"/>
            </a:lvl4pPr>
            <a:lvl5pPr>
              <a:defRPr sz="1600"/>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0" name="Ellipse 9">
            <a:extLst>
              <a:ext uri="{FF2B5EF4-FFF2-40B4-BE49-F238E27FC236}">
                <a16:creationId xmlns:a16="http://schemas.microsoft.com/office/drawing/2014/main" id="{FFEA698F-8B14-4C1D-AD4F-58634818866D}"/>
              </a:ext>
            </a:extLst>
          </p:cNvPr>
          <p:cNvSpPr/>
          <p:nvPr userDrawn="1"/>
        </p:nvSpPr>
        <p:spPr>
          <a:xfrm rot="3103191" flipH="1">
            <a:off x="11775684" y="-269766"/>
            <a:ext cx="832630" cy="82233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458697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ous-titres image 1.3">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51EE79-108B-434A-9642-77EC9A196C16}"/>
              </a:ext>
            </a:extLst>
          </p:cNvPr>
          <p:cNvSpPr>
            <a:spLocks noGrp="1"/>
          </p:cNvSpPr>
          <p:nvPr>
            <p:ph type="title"/>
          </p:nvPr>
        </p:nvSpPr>
        <p:spPr>
          <a:xfrm>
            <a:off x="367898" y="1169774"/>
            <a:ext cx="5784794" cy="1522151"/>
          </a:xfrm>
        </p:spPr>
        <p:txBody>
          <a:bodyPr/>
          <a:lstStyle>
            <a:lvl1pPr algn="l">
              <a:defRPr sz="3600" b="1" cap="all" baseline="0">
                <a:solidFill>
                  <a:schemeClr val="bg2"/>
                </a:solidFill>
              </a:defRPr>
            </a:lvl1pPr>
          </a:lstStyle>
          <a:p>
            <a:r>
              <a:rPr lang="fr-FR" dirty="0"/>
              <a:t>Modifiez le style du titre</a:t>
            </a:r>
          </a:p>
        </p:txBody>
      </p:sp>
      <p:sp>
        <p:nvSpPr>
          <p:cNvPr id="5" name="Espace réservé du numéro de diapositive 4">
            <a:extLst>
              <a:ext uri="{FF2B5EF4-FFF2-40B4-BE49-F238E27FC236}">
                <a16:creationId xmlns:a16="http://schemas.microsoft.com/office/drawing/2014/main" id="{6AA68DE8-8839-4A99-B097-B6B4506C6868}"/>
              </a:ext>
            </a:extLst>
          </p:cNvPr>
          <p:cNvSpPr>
            <a:spLocks noGrp="1"/>
          </p:cNvSpPr>
          <p:nvPr>
            <p:ph type="sldNum" sz="quarter" idx="12"/>
          </p:nvPr>
        </p:nvSpPr>
        <p:spPr/>
        <p:txBody>
          <a:bodyPr/>
          <a:lstStyle>
            <a:lvl1pPr>
              <a:defRPr>
                <a:solidFill>
                  <a:schemeClr val="tx2">
                    <a:alpha val="25000"/>
                  </a:schemeClr>
                </a:solidFill>
              </a:defRPr>
            </a:lvl1pPr>
          </a:lstStyle>
          <a:p>
            <a:fld id="{7A275498-31A1-4833-A5E9-7D3F82F52B78}" type="slidenum">
              <a:rPr lang="en-US" smtClean="0"/>
              <a:pPr/>
              <a:t>‹N°›</a:t>
            </a:fld>
            <a:endParaRPr lang="en-US" dirty="0"/>
          </a:p>
        </p:txBody>
      </p:sp>
      <p:pic>
        <p:nvPicPr>
          <p:cNvPr id="19" name="Image 18"/>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367898" y="270102"/>
            <a:ext cx="976412" cy="527683"/>
          </a:xfrm>
          <a:prstGeom prst="rect">
            <a:avLst/>
          </a:prstGeom>
        </p:spPr>
      </p:pic>
      <p:pic>
        <p:nvPicPr>
          <p:cNvPr id="20" name="Image 1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7898" y="6018077"/>
            <a:ext cx="1800000" cy="476190"/>
          </a:xfrm>
          <a:prstGeom prst="rect">
            <a:avLst/>
          </a:prstGeom>
        </p:spPr>
      </p:pic>
      <p:pic>
        <p:nvPicPr>
          <p:cNvPr id="3" name="Image 2"/>
          <p:cNvPicPr>
            <a:picLocks noChangeAspect="1"/>
          </p:cNvPicPr>
          <p:nvPr userDrawn="1"/>
        </p:nvPicPr>
        <p:blipFill rotWithShape="1">
          <a:blip r:embed="rId4" cstate="screen">
            <a:extLst>
              <a:ext uri="{28A0092B-C50C-407E-A947-70E740481C1C}">
                <a14:useLocalDpi xmlns:a14="http://schemas.microsoft.com/office/drawing/2010/main"/>
              </a:ext>
            </a:extLst>
          </a:blip>
          <a:srcRect b="-349"/>
          <a:stretch/>
        </p:blipFill>
        <p:spPr>
          <a:xfrm>
            <a:off x="8001000" y="-74039"/>
            <a:ext cx="4191000" cy="6956275"/>
          </a:xfrm>
          <a:prstGeom prst="rect">
            <a:avLst/>
          </a:prstGeom>
        </p:spPr>
      </p:pic>
      <p:sp>
        <p:nvSpPr>
          <p:cNvPr id="6" name="Espace réservé du texte 5"/>
          <p:cNvSpPr>
            <a:spLocks noGrp="1"/>
          </p:cNvSpPr>
          <p:nvPr>
            <p:ph type="body" sz="quarter" idx="13"/>
          </p:nvPr>
        </p:nvSpPr>
        <p:spPr>
          <a:xfrm>
            <a:off x="367898" y="3404098"/>
            <a:ext cx="7033027" cy="1451700"/>
          </a:xfrm>
          <a:prstGeom prst="rect">
            <a:avLst/>
          </a:prstGeom>
        </p:spPr>
        <p:txBody>
          <a:bodyPr/>
          <a:lstStyle>
            <a:lvl1pPr>
              <a:defRPr sz="1600"/>
            </a:lvl1pPr>
            <a:lvl2pPr>
              <a:defRPr sz="1600"/>
            </a:lvl2pPr>
            <a:lvl3pPr>
              <a:defRPr sz="1600"/>
            </a:lvl3pPr>
            <a:lvl4pPr>
              <a:defRPr sz="1600"/>
            </a:lvl4pPr>
            <a:lvl5pPr>
              <a:defRPr sz="1600"/>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8" name="Ellipse 7">
            <a:extLst>
              <a:ext uri="{FF2B5EF4-FFF2-40B4-BE49-F238E27FC236}">
                <a16:creationId xmlns:a16="http://schemas.microsoft.com/office/drawing/2014/main" id="{40F16FD1-110B-4E98-AE31-79CA2835C484}"/>
              </a:ext>
            </a:extLst>
          </p:cNvPr>
          <p:cNvSpPr/>
          <p:nvPr userDrawn="1"/>
        </p:nvSpPr>
        <p:spPr>
          <a:xfrm rot="3103191" flipH="1">
            <a:off x="11775684" y="-269766"/>
            <a:ext cx="832630" cy="82233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3311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ous-titres image libre">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6AA68DE8-8839-4A99-B097-B6B4506C6868}"/>
              </a:ext>
            </a:extLst>
          </p:cNvPr>
          <p:cNvSpPr>
            <a:spLocks noGrp="1"/>
          </p:cNvSpPr>
          <p:nvPr>
            <p:ph type="sldNum" sz="quarter" idx="12"/>
          </p:nvPr>
        </p:nvSpPr>
        <p:spPr/>
        <p:txBody>
          <a:bodyPr/>
          <a:lstStyle>
            <a:lvl1pPr>
              <a:defRPr>
                <a:solidFill>
                  <a:schemeClr val="tx2">
                    <a:alpha val="25000"/>
                  </a:schemeClr>
                </a:solidFill>
              </a:defRPr>
            </a:lvl1pPr>
          </a:lstStyle>
          <a:p>
            <a:fld id="{7A275498-31A1-4833-A5E9-7D3F82F52B78}" type="slidenum">
              <a:rPr lang="en-US" smtClean="0"/>
              <a:pPr/>
              <a:t>‹N°›</a:t>
            </a:fld>
            <a:endParaRPr lang="en-US" dirty="0"/>
          </a:p>
        </p:txBody>
      </p:sp>
      <p:pic>
        <p:nvPicPr>
          <p:cNvPr id="19" name="Image 18"/>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367898" y="270102"/>
            <a:ext cx="976412" cy="527683"/>
          </a:xfrm>
          <a:prstGeom prst="rect">
            <a:avLst/>
          </a:prstGeom>
        </p:spPr>
      </p:pic>
      <p:pic>
        <p:nvPicPr>
          <p:cNvPr id="20" name="Image 1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7898" y="6018077"/>
            <a:ext cx="1800000" cy="476190"/>
          </a:xfrm>
          <a:prstGeom prst="rect">
            <a:avLst/>
          </a:prstGeom>
        </p:spPr>
      </p:pic>
      <p:sp>
        <p:nvSpPr>
          <p:cNvPr id="10" name="Titre 1">
            <a:extLst>
              <a:ext uri="{FF2B5EF4-FFF2-40B4-BE49-F238E27FC236}">
                <a16:creationId xmlns:a16="http://schemas.microsoft.com/office/drawing/2014/main" id="{F42C50AB-513E-4C3C-81BF-2796C7D576AA}"/>
              </a:ext>
            </a:extLst>
          </p:cNvPr>
          <p:cNvSpPr>
            <a:spLocks noGrp="1"/>
          </p:cNvSpPr>
          <p:nvPr>
            <p:ph type="title"/>
          </p:nvPr>
        </p:nvSpPr>
        <p:spPr>
          <a:xfrm>
            <a:off x="367898" y="1169774"/>
            <a:ext cx="5784794" cy="1522151"/>
          </a:xfrm>
        </p:spPr>
        <p:txBody>
          <a:bodyPr/>
          <a:lstStyle>
            <a:lvl1pPr algn="l">
              <a:defRPr sz="3600" b="1" cap="all" baseline="0">
                <a:solidFill>
                  <a:schemeClr val="bg2"/>
                </a:solidFill>
              </a:defRPr>
            </a:lvl1pPr>
          </a:lstStyle>
          <a:p>
            <a:r>
              <a:rPr lang="fr-FR" dirty="0"/>
              <a:t>Modifiez le style du titre</a:t>
            </a:r>
          </a:p>
        </p:txBody>
      </p:sp>
      <p:sp>
        <p:nvSpPr>
          <p:cNvPr id="11" name="Espace réservé du texte 5">
            <a:extLst>
              <a:ext uri="{FF2B5EF4-FFF2-40B4-BE49-F238E27FC236}">
                <a16:creationId xmlns:a16="http://schemas.microsoft.com/office/drawing/2014/main" id="{6B9E617A-87FC-44E3-8302-87DEF333CE23}"/>
              </a:ext>
            </a:extLst>
          </p:cNvPr>
          <p:cNvSpPr>
            <a:spLocks noGrp="1"/>
          </p:cNvSpPr>
          <p:nvPr>
            <p:ph type="body" sz="quarter" idx="13"/>
          </p:nvPr>
        </p:nvSpPr>
        <p:spPr>
          <a:xfrm>
            <a:off x="367898" y="3404098"/>
            <a:ext cx="7033027" cy="1451700"/>
          </a:xfrm>
          <a:prstGeom prst="rect">
            <a:avLst/>
          </a:prstGeom>
        </p:spPr>
        <p:txBody>
          <a:bodyPr/>
          <a:lstStyle>
            <a:lvl1pPr>
              <a:defRPr sz="1600"/>
            </a:lvl1pPr>
            <a:lvl2pPr>
              <a:defRPr sz="1600"/>
            </a:lvl2pPr>
            <a:lvl3pPr>
              <a:defRPr sz="1600"/>
            </a:lvl3pPr>
            <a:lvl4pPr>
              <a:defRPr sz="1600"/>
            </a:lvl4pPr>
            <a:lvl5pPr>
              <a:defRPr sz="1600"/>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2" name="Ellipse 11">
            <a:extLst>
              <a:ext uri="{FF2B5EF4-FFF2-40B4-BE49-F238E27FC236}">
                <a16:creationId xmlns:a16="http://schemas.microsoft.com/office/drawing/2014/main" id="{7CFD6B84-3800-4095-925C-2AD17646C0A5}"/>
              </a:ext>
            </a:extLst>
          </p:cNvPr>
          <p:cNvSpPr/>
          <p:nvPr userDrawn="1"/>
        </p:nvSpPr>
        <p:spPr>
          <a:xfrm rot="3103191" flipH="1">
            <a:off x="11775684" y="-269766"/>
            <a:ext cx="832630" cy="82233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pour une image  3">
            <a:extLst>
              <a:ext uri="{FF2B5EF4-FFF2-40B4-BE49-F238E27FC236}">
                <a16:creationId xmlns:a16="http://schemas.microsoft.com/office/drawing/2014/main" id="{A0BED210-EFD4-4511-B214-489E4978D1DA}"/>
              </a:ext>
            </a:extLst>
          </p:cNvPr>
          <p:cNvSpPr>
            <a:spLocks noGrp="1"/>
          </p:cNvSpPr>
          <p:nvPr>
            <p:ph type="pic" sz="quarter" idx="14"/>
          </p:nvPr>
        </p:nvSpPr>
        <p:spPr>
          <a:xfrm>
            <a:off x="7910513" y="0"/>
            <a:ext cx="4281487" cy="6858000"/>
          </a:xfrm>
          <a:prstGeom prst="rect">
            <a:avLst/>
          </a:prstGeom>
        </p:spPr>
        <p:txBody>
          <a:bodyPr/>
          <a:lstStyle/>
          <a:p>
            <a:endParaRPr lang="fr-FR"/>
          </a:p>
        </p:txBody>
      </p:sp>
    </p:spTree>
    <p:extLst>
      <p:ext uri="{BB962C8B-B14F-4D97-AF65-F5344CB8AC3E}">
        <p14:creationId xmlns:p14="http://schemas.microsoft.com/office/powerpoint/2010/main" val="2924226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Graphiques pleine page">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a:xfrm>
            <a:off x="144577" y="6337744"/>
            <a:ext cx="4114800" cy="228600"/>
          </a:xfrm>
          <a:prstGeom prst="rect">
            <a:avLst/>
          </a:prstGeom>
        </p:spPr>
        <p:txBody>
          <a:bodyPr/>
          <a:lstStyle>
            <a:lvl1pPr>
              <a:defRPr sz="1200"/>
            </a:lvl1pPr>
          </a:lstStyle>
          <a:p>
            <a:fld id="{A822360C-DCB2-4AC0-A43F-F687EC38828A}" type="datetime1">
              <a:rPr lang="fr-FR" smtClean="0"/>
              <a:pPr/>
              <a:t>21/09/2026</a:t>
            </a:fld>
            <a:endParaRPr lang="en-US" dirty="0"/>
          </a:p>
        </p:txBody>
      </p:sp>
      <p:sp>
        <p:nvSpPr>
          <p:cNvPr id="4" name="Espace réservé du pied de page 3"/>
          <p:cNvSpPr>
            <a:spLocks noGrp="1"/>
          </p:cNvSpPr>
          <p:nvPr>
            <p:ph type="ftr" sz="quarter" idx="11"/>
          </p:nvPr>
        </p:nvSpPr>
        <p:spPr>
          <a:xfrm>
            <a:off x="144577" y="6566344"/>
            <a:ext cx="5029200" cy="228600"/>
          </a:xfrm>
          <a:prstGeom prst="rect">
            <a:avLst/>
          </a:prstGeom>
        </p:spPr>
        <p:txBody>
          <a:bodyPr/>
          <a:lstStyle>
            <a:lvl1pPr>
              <a:defRPr sz="1200"/>
            </a:lvl1pPr>
          </a:lstStyle>
          <a:p>
            <a:r>
              <a:rPr lang="en-US" dirty="0" err="1"/>
              <a:t>Titre</a:t>
            </a:r>
            <a:r>
              <a:rPr lang="en-US" dirty="0"/>
              <a:t> presentation</a:t>
            </a:r>
          </a:p>
        </p:txBody>
      </p:sp>
      <p:sp>
        <p:nvSpPr>
          <p:cNvPr id="7" name="Espace réservé du graphique 6"/>
          <p:cNvSpPr>
            <a:spLocks noGrp="1"/>
          </p:cNvSpPr>
          <p:nvPr>
            <p:ph type="chart" sz="quarter" idx="13"/>
          </p:nvPr>
        </p:nvSpPr>
        <p:spPr>
          <a:xfrm>
            <a:off x="1720056" y="1926641"/>
            <a:ext cx="8751887" cy="4248150"/>
          </a:xfrm>
          <a:prstGeom prst="rect">
            <a:avLst/>
          </a:prstGeom>
        </p:spPr>
        <p:txBody>
          <a:bodyPr/>
          <a:lstStyle/>
          <a:p>
            <a:endParaRPr lang="fr-FR" dirty="0"/>
          </a:p>
        </p:txBody>
      </p:sp>
      <p:sp>
        <p:nvSpPr>
          <p:cNvPr id="8" name="Title 1"/>
          <p:cNvSpPr>
            <a:spLocks noGrp="1"/>
          </p:cNvSpPr>
          <p:nvPr>
            <p:ph type="title"/>
          </p:nvPr>
        </p:nvSpPr>
        <p:spPr>
          <a:xfrm>
            <a:off x="2354995" y="713112"/>
            <a:ext cx="7482010" cy="929709"/>
          </a:xfrm>
          <a:prstGeom prst="rect">
            <a:avLst/>
          </a:prstGeom>
        </p:spPr>
        <p:txBody>
          <a:bodyPr/>
          <a:lstStyle>
            <a:lvl1pPr>
              <a:defRPr sz="4800">
                <a:solidFill>
                  <a:schemeClr val="bg1"/>
                </a:solidFill>
              </a:defRPr>
            </a:lvl1pPr>
          </a:lstStyle>
          <a:p>
            <a:r>
              <a:rPr lang="fr-FR" dirty="0"/>
              <a:t>Modifiez le style du titre</a:t>
            </a:r>
            <a:endParaRPr lang="en-US" dirty="0"/>
          </a:p>
        </p:txBody>
      </p:sp>
      <p:pic>
        <p:nvPicPr>
          <p:cNvPr id="9" name="Image 8"/>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071011" y="235344"/>
            <a:ext cx="976412" cy="527683"/>
          </a:xfrm>
          <a:prstGeom prst="rect">
            <a:avLst/>
          </a:prstGeom>
        </p:spPr>
      </p:pic>
      <p:grpSp>
        <p:nvGrpSpPr>
          <p:cNvPr id="10" name="Groupe 9"/>
          <p:cNvGrpSpPr/>
          <p:nvPr userDrawn="1"/>
        </p:nvGrpSpPr>
        <p:grpSpPr>
          <a:xfrm rot="3103191">
            <a:off x="11244437" y="5562062"/>
            <a:ext cx="1605971" cy="1955456"/>
            <a:chOff x="11606246" y="1843564"/>
            <a:chExt cx="1605971" cy="1955456"/>
          </a:xfrm>
        </p:grpSpPr>
        <p:sp>
          <p:nvSpPr>
            <p:cNvPr id="11" name="Ellipse 10"/>
            <p:cNvSpPr/>
            <p:nvPr userDrawn="1"/>
          </p:nvSpPr>
          <p:spPr>
            <a:xfrm flipH="1">
              <a:off x="11606246" y="1843564"/>
              <a:ext cx="1605971" cy="16078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llipse 11"/>
            <p:cNvSpPr/>
            <p:nvPr userDrawn="1"/>
          </p:nvSpPr>
          <p:spPr>
            <a:xfrm flipH="1">
              <a:off x="11821627" y="2976682"/>
              <a:ext cx="832630" cy="82233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3" name="Ellipse 12"/>
          <p:cNvSpPr/>
          <p:nvPr userDrawn="1"/>
        </p:nvSpPr>
        <p:spPr>
          <a:xfrm rot="3103191" flipH="1">
            <a:off x="-416315" y="170356"/>
            <a:ext cx="832630" cy="82233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du numéro de diapositive 4"/>
          <p:cNvSpPr>
            <a:spLocks noGrp="1"/>
          </p:cNvSpPr>
          <p:nvPr>
            <p:ph type="sldNum" sz="quarter" idx="12"/>
          </p:nvPr>
        </p:nvSpPr>
        <p:spPr/>
        <p:txBody>
          <a:bodyPr/>
          <a:lstStyle>
            <a:lvl1pPr>
              <a:defRPr>
                <a:solidFill>
                  <a:srgbClr val="FFFFFF">
                    <a:alpha val="25000"/>
                  </a:srgbClr>
                </a:solidFill>
              </a:defRPr>
            </a:lvl1pPr>
          </a:lstStyle>
          <a:p>
            <a:fld id="{7A275498-31A1-4833-A5E9-7D3F82F52B78}" type="slidenum">
              <a:rPr lang="en-US" smtClean="0"/>
              <a:pPr/>
              <a:t>‹N°›</a:t>
            </a:fld>
            <a:endParaRPr lang="en-US" dirty="0"/>
          </a:p>
        </p:txBody>
      </p:sp>
    </p:spTree>
    <p:extLst>
      <p:ext uri="{BB962C8B-B14F-4D97-AF65-F5344CB8AC3E}">
        <p14:creationId xmlns:p14="http://schemas.microsoft.com/office/powerpoint/2010/main" val="627322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Title 1"/>
          <p:cNvSpPr>
            <a:spLocks noGrp="1"/>
          </p:cNvSpPr>
          <p:nvPr>
            <p:ph type="title"/>
          </p:nvPr>
        </p:nvSpPr>
        <p:spPr>
          <a:xfrm>
            <a:off x="952500" y="812672"/>
            <a:ext cx="9763125" cy="1326127"/>
          </a:xfrm>
          <a:prstGeom prst="rect">
            <a:avLst/>
          </a:prstGeom>
        </p:spPr>
        <p:txBody>
          <a:bodyPr/>
          <a:lstStyle>
            <a:lvl1pPr algn="l">
              <a:defRPr sz="6000" b="1" cap="all" baseline="0">
                <a:solidFill>
                  <a:schemeClr val="bg2"/>
                </a:solidFill>
              </a:defRPr>
            </a:lvl1pPr>
          </a:lstStyle>
          <a:p>
            <a:r>
              <a:rPr lang="fr-FR" dirty="0"/>
              <a:t>Modifiez le style du titre</a:t>
            </a:r>
            <a:endParaRPr lang="en-US" dirty="0"/>
          </a:p>
        </p:txBody>
      </p:sp>
      <p:sp>
        <p:nvSpPr>
          <p:cNvPr id="3" name="Content Placeholder 2"/>
          <p:cNvSpPr>
            <a:spLocks noGrp="1"/>
          </p:cNvSpPr>
          <p:nvPr>
            <p:ph idx="1"/>
          </p:nvPr>
        </p:nvSpPr>
        <p:spPr>
          <a:xfrm>
            <a:off x="952500" y="2380822"/>
            <a:ext cx="9763126" cy="3458003"/>
          </a:xfrm>
          <a:prstGeom prst="rect">
            <a:avLst/>
          </a:prstGeom>
        </p:spPr>
        <p:txBody>
          <a:bodyPr/>
          <a:lstStyle>
            <a:lvl1pPr marL="457200" indent="-457200" algn="l">
              <a:buFont typeface="+mj-lt"/>
              <a:buAutoNum type="arabicPeriod"/>
              <a:defRPr sz="2000" b="0" i="0">
                <a:solidFill>
                  <a:schemeClr val="tx1"/>
                </a:solidFill>
              </a:defRPr>
            </a:lvl1pPr>
            <a:lvl2pPr marL="4572" indent="0" algn="l">
              <a:buFont typeface="+mj-lt"/>
              <a:buNone/>
              <a:defRPr sz="2000" b="0" i="0"/>
            </a:lvl2pPr>
            <a:lvl3pPr marL="0" indent="0" algn="l">
              <a:buFont typeface="+mj-lt"/>
              <a:buNone/>
              <a:defRPr sz="2000" b="0" i="0"/>
            </a:lvl3pPr>
            <a:lvl4pPr marL="0" indent="0" algn="l">
              <a:buFont typeface="+mj-lt"/>
              <a:buNone/>
              <a:defRPr sz="2000" b="0" i="0"/>
            </a:lvl4pPr>
            <a:lvl5pPr marL="0" indent="0" algn="l">
              <a:buFont typeface="+mj-lt"/>
              <a:buNone/>
              <a:defRPr sz="2000" b="0" i="0"/>
            </a:lvl5pPr>
          </a:lstStyle>
          <a:p>
            <a:pPr lvl="0"/>
            <a:r>
              <a:rPr lang="fr-FR" dirty="0"/>
              <a:t>Modifier les styles du texte du masque</a:t>
            </a:r>
          </a:p>
          <a:p>
            <a:pPr lvl="0"/>
            <a:r>
              <a:rPr lang="fr-FR" dirty="0"/>
              <a:t>Deuxième niveau</a:t>
            </a:r>
          </a:p>
          <a:p>
            <a:pPr lvl="0"/>
            <a:r>
              <a:rPr lang="fr-FR" dirty="0"/>
              <a:t>Troisième niveau</a:t>
            </a:r>
          </a:p>
          <a:p>
            <a:pPr lvl="0"/>
            <a:r>
              <a:rPr lang="fr-FR" dirty="0"/>
              <a:t>Quatrième niveau</a:t>
            </a:r>
          </a:p>
          <a:p>
            <a:pPr lvl="0"/>
            <a:r>
              <a:rPr lang="fr-FR" dirty="0"/>
              <a:t>Cinquième niveau</a:t>
            </a:r>
            <a:endParaRPr lang="en-US" dirty="0"/>
          </a:p>
        </p:txBody>
      </p:sp>
      <p:pic>
        <p:nvPicPr>
          <p:cNvPr id="21" name="Image 20"/>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237270" y="6132192"/>
            <a:ext cx="976412" cy="527683"/>
          </a:xfrm>
          <a:prstGeom prst="rect">
            <a:avLst/>
          </a:prstGeom>
        </p:spPr>
      </p:pic>
      <p:grpSp>
        <p:nvGrpSpPr>
          <p:cNvPr id="12" name="Groupe 11"/>
          <p:cNvGrpSpPr/>
          <p:nvPr userDrawn="1"/>
        </p:nvGrpSpPr>
        <p:grpSpPr>
          <a:xfrm>
            <a:off x="-1681312" y="-2525631"/>
            <a:ext cx="4614450" cy="6229371"/>
            <a:chOff x="-1681312" y="-2525631"/>
            <a:chExt cx="4614450" cy="6229371"/>
          </a:xfrm>
        </p:grpSpPr>
        <p:sp>
          <p:nvSpPr>
            <p:cNvPr id="13" name="Ellipse 12"/>
            <p:cNvSpPr/>
            <p:nvPr userDrawn="1"/>
          </p:nvSpPr>
          <p:spPr>
            <a:xfrm>
              <a:off x="-1681312" y="-2525631"/>
              <a:ext cx="3362623" cy="357292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llipse 13"/>
            <p:cNvSpPr/>
            <p:nvPr userDrawn="1"/>
          </p:nvSpPr>
          <p:spPr>
            <a:xfrm>
              <a:off x="429483" y="-2097193"/>
              <a:ext cx="2503655" cy="25963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llipse 14"/>
            <p:cNvSpPr/>
            <p:nvPr userDrawn="1"/>
          </p:nvSpPr>
          <p:spPr>
            <a:xfrm>
              <a:off x="-1099916" y="1748284"/>
              <a:ext cx="1605971" cy="16078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llipse 21"/>
            <p:cNvSpPr/>
            <p:nvPr userDrawn="1"/>
          </p:nvSpPr>
          <p:spPr>
            <a:xfrm>
              <a:off x="-541956" y="2881402"/>
              <a:ext cx="832630" cy="82233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7" name="Espace réservé pour une image  6"/>
          <p:cNvSpPr>
            <a:spLocks noGrp="1"/>
          </p:cNvSpPr>
          <p:nvPr>
            <p:ph type="pic" sz="quarter" idx="13"/>
          </p:nvPr>
        </p:nvSpPr>
        <p:spPr>
          <a:xfrm>
            <a:off x="11182350" y="-133350"/>
            <a:ext cx="1085850" cy="6991350"/>
          </a:xfrm>
          <a:prstGeom prst="rect">
            <a:avLst/>
          </a:prstGeom>
        </p:spPr>
        <p:txBody>
          <a:bodyPr/>
          <a:lstStyle/>
          <a:p>
            <a:endParaRPr lang="fr-FR"/>
          </a:p>
        </p:txBody>
      </p:sp>
      <p:sp>
        <p:nvSpPr>
          <p:cNvPr id="16" name="Slide Number Placeholder 6"/>
          <p:cNvSpPr>
            <a:spLocks noGrp="1"/>
          </p:cNvSpPr>
          <p:nvPr>
            <p:ph type="sldNum" sz="quarter" idx="12"/>
          </p:nvPr>
        </p:nvSpPr>
        <p:spPr>
          <a:xfrm>
            <a:off x="10410825" y="6333141"/>
            <a:ext cx="1636598" cy="383456"/>
          </a:xfrm>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2341420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2354995" y="713112"/>
            <a:ext cx="7482010" cy="929709"/>
          </a:xfrm>
          <a:prstGeom prst="rect">
            <a:avLst/>
          </a:prstGeom>
        </p:spPr>
        <p:txBody>
          <a:bodyPr/>
          <a:lstStyle>
            <a:lvl1pPr>
              <a:defRPr sz="4800" b="1">
                <a:solidFill>
                  <a:schemeClr val="bg1"/>
                </a:solidFill>
              </a:defRPr>
            </a:lvl1pPr>
          </a:lstStyle>
          <a:p>
            <a:r>
              <a:rPr lang="fr-FR" dirty="0"/>
              <a:t>Modifiez le style du titre</a:t>
            </a:r>
            <a:endParaRPr lang="en-US" dirty="0"/>
          </a:p>
        </p:txBody>
      </p:sp>
      <p:sp>
        <p:nvSpPr>
          <p:cNvPr id="3" name="Content Placeholder 2"/>
          <p:cNvSpPr>
            <a:spLocks noGrp="1"/>
          </p:cNvSpPr>
          <p:nvPr>
            <p:ph sz="half" idx="1"/>
          </p:nvPr>
        </p:nvSpPr>
        <p:spPr>
          <a:xfrm>
            <a:off x="657224" y="2252489"/>
            <a:ext cx="5057776" cy="3767328"/>
          </a:xfrm>
          <a:prstGeom prst="rect">
            <a:avLst/>
          </a:prstGeom>
        </p:spPr>
        <p:txBody>
          <a:bodyPr/>
          <a:lstStyle>
            <a:lvl1pPr>
              <a:defRPr sz="2400">
                <a:solidFill>
                  <a:schemeClr val="tx2"/>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7" name="Slide Number Placeholder 6"/>
          <p:cNvSpPr>
            <a:spLocks noGrp="1"/>
          </p:cNvSpPr>
          <p:nvPr>
            <p:ph type="sldNum" sz="quarter" idx="12"/>
          </p:nvPr>
        </p:nvSpPr>
        <p:spPr>
          <a:xfrm>
            <a:off x="10410825" y="6333141"/>
            <a:ext cx="1636598" cy="383456"/>
          </a:xfrm>
        </p:spPr>
        <p:txBody>
          <a:bodyPr/>
          <a:lstStyle/>
          <a:p>
            <a:fld id="{4FAB73BC-B049-4115-A692-8D63A059BFB8}" type="slidenum">
              <a:rPr lang="en-US" dirty="0"/>
              <a:t>‹N°›</a:t>
            </a:fld>
            <a:endParaRPr lang="en-US" dirty="0"/>
          </a:p>
        </p:txBody>
      </p:sp>
      <p:pic>
        <p:nvPicPr>
          <p:cNvPr id="8" name="Image 7"/>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071011" y="235344"/>
            <a:ext cx="976412" cy="527683"/>
          </a:xfrm>
          <a:prstGeom prst="rect">
            <a:avLst/>
          </a:prstGeom>
        </p:spPr>
      </p:pic>
      <p:grpSp>
        <p:nvGrpSpPr>
          <p:cNvPr id="5" name="Groupe 4"/>
          <p:cNvGrpSpPr/>
          <p:nvPr userDrawn="1"/>
        </p:nvGrpSpPr>
        <p:grpSpPr>
          <a:xfrm rot="17190712">
            <a:off x="-534366" y="5526863"/>
            <a:ext cx="1607844" cy="1959666"/>
            <a:chOff x="-534365" y="5251092"/>
            <a:chExt cx="1607844" cy="1959666"/>
          </a:xfrm>
        </p:grpSpPr>
        <p:sp>
          <p:nvSpPr>
            <p:cNvPr id="9" name="Ellipse 8"/>
            <p:cNvSpPr/>
            <p:nvPr userDrawn="1"/>
          </p:nvSpPr>
          <p:spPr>
            <a:xfrm rot="14388738" flipH="1">
              <a:off x="-533429" y="5250156"/>
              <a:ext cx="1605971" cy="16078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llipse 9"/>
            <p:cNvSpPr/>
            <p:nvPr userDrawn="1"/>
          </p:nvSpPr>
          <p:spPr>
            <a:xfrm rot="14388738" flipH="1">
              <a:off x="-318048" y="6383274"/>
              <a:ext cx="832630" cy="82233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1" name="Content Placeholder 2"/>
          <p:cNvSpPr>
            <a:spLocks noGrp="1"/>
          </p:cNvSpPr>
          <p:nvPr>
            <p:ph sz="half" idx="13"/>
          </p:nvPr>
        </p:nvSpPr>
        <p:spPr>
          <a:xfrm>
            <a:off x="6592455" y="2250749"/>
            <a:ext cx="5057776" cy="3767328"/>
          </a:xfrm>
          <a:prstGeom prst="rect">
            <a:avLst/>
          </a:prstGeom>
        </p:spPr>
        <p:txBody>
          <a:bodyPr/>
          <a:lstStyle>
            <a:lvl1pPr>
              <a:defRPr sz="2400">
                <a:solidFill>
                  <a:schemeClr val="tx2"/>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Tree>
    <p:extLst>
      <p:ext uri="{BB962C8B-B14F-4D97-AF65-F5344CB8AC3E}">
        <p14:creationId xmlns:p14="http://schemas.microsoft.com/office/powerpoint/2010/main" val="615688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76655" y="2034106"/>
            <a:ext cx="4952619" cy="723400"/>
          </a:xfrm>
          <a:prstGeom prst="rect">
            <a:avLst/>
          </a:prstGeom>
        </p:spPr>
        <p:txBody>
          <a:bodyPr anchor="ctr">
            <a:normAutofit/>
          </a:bodyPr>
          <a:lstStyle>
            <a:lvl1pPr marL="0" indent="0">
              <a:buNone/>
              <a:defRPr sz="2200" b="0" cap="all"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4" name="Content Placeholder 3"/>
          <p:cNvSpPr>
            <a:spLocks noGrp="1"/>
          </p:cNvSpPr>
          <p:nvPr>
            <p:ph sz="half" idx="2"/>
          </p:nvPr>
        </p:nvSpPr>
        <p:spPr>
          <a:xfrm>
            <a:off x="676656" y="2914173"/>
            <a:ext cx="4952618" cy="3400901"/>
          </a:xfrm>
          <a:prstGeom prst="rect">
            <a:avLst/>
          </a:prstGeo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6" name="Content Placeholder 5"/>
          <p:cNvSpPr>
            <a:spLocks noGrp="1"/>
          </p:cNvSpPr>
          <p:nvPr>
            <p:ph sz="quarter" idx="4"/>
          </p:nvPr>
        </p:nvSpPr>
        <p:spPr>
          <a:xfrm>
            <a:off x="6286880" y="2914174"/>
            <a:ext cx="5295520" cy="3400900"/>
          </a:xfrm>
          <a:prstGeom prst="rect">
            <a:avLst/>
          </a:prstGeom>
        </p:spPr>
        <p:txBody>
          <a:bodyPr/>
          <a:lstStyle>
            <a:lvl1pPr>
              <a:defRPr lang="fr-FR" sz="2200" b="0" kern="1200" cap="all" baseline="0" dirty="0">
                <a:solidFill>
                  <a:schemeClr val="tx1"/>
                </a:solidFill>
                <a:latin typeface="+mj-lt"/>
                <a:ea typeface="+mn-ea"/>
                <a:cs typeface="+mn-cs"/>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8" name="Title 1">
            <a:extLst>
              <a:ext uri="{FF2B5EF4-FFF2-40B4-BE49-F238E27FC236}">
                <a16:creationId xmlns:a16="http://schemas.microsoft.com/office/drawing/2014/main" id="{4EA13213-7454-4DBD-9D4D-BED9A34EC95C}"/>
              </a:ext>
            </a:extLst>
          </p:cNvPr>
          <p:cNvSpPr>
            <a:spLocks noGrp="1"/>
          </p:cNvSpPr>
          <p:nvPr>
            <p:ph type="title"/>
          </p:nvPr>
        </p:nvSpPr>
        <p:spPr>
          <a:xfrm>
            <a:off x="2354995" y="713112"/>
            <a:ext cx="7482010" cy="929709"/>
          </a:xfrm>
          <a:prstGeom prst="rect">
            <a:avLst/>
          </a:prstGeom>
        </p:spPr>
        <p:txBody>
          <a:bodyPr/>
          <a:lstStyle>
            <a:lvl1pPr>
              <a:defRPr sz="4800" b="1">
                <a:solidFill>
                  <a:schemeClr val="bg1"/>
                </a:solidFill>
              </a:defRPr>
            </a:lvl1pPr>
          </a:lstStyle>
          <a:p>
            <a:r>
              <a:rPr lang="fr-FR" dirty="0"/>
              <a:t>Modifiez le style du titre</a:t>
            </a:r>
            <a:endParaRPr lang="en-US" dirty="0"/>
          </a:p>
        </p:txBody>
      </p:sp>
      <p:pic>
        <p:nvPicPr>
          <p:cNvPr id="10" name="Image 9"/>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071011" y="235344"/>
            <a:ext cx="976412" cy="527683"/>
          </a:xfrm>
          <a:prstGeom prst="rect">
            <a:avLst/>
          </a:prstGeom>
        </p:spPr>
      </p:pic>
      <p:grpSp>
        <p:nvGrpSpPr>
          <p:cNvPr id="2" name="Groupe 1"/>
          <p:cNvGrpSpPr/>
          <p:nvPr userDrawn="1"/>
        </p:nvGrpSpPr>
        <p:grpSpPr>
          <a:xfrm rot="726666">
            <a:off x="-296297" y="-742384"/>
            <a:ext cx="1605971" cy="1955456"/>
            <a:chOff x="11606246" y="1843564"/>
            <a:chExt cx="1605971" cy="1955456"/>
          </a:xfrm>
        </p:grpSpPr>
        <p:sp>
          <p:nvSpPr>
            <p:cNvPr id="11" name="Ellipse 10"/>
            <p:cNvSpPr/>
            <p:nvPr userDrawn="1"/>
          </p:nvSpPr>
          <p:spPr>
            <a:xfrm flipH="1">
              <a:off x="11606246" y="1843564"/>
              <a:ext cx="1605971" cy="16078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llipse 11"/>
            <p:cNvSpPr/>
            <p:nvPr userDrawn="1"/>
          </p:nvSpPr>
          <p:spPr>
            <a:xfrm flipH="1">
              <a:off x="11821627" y="2976682"/>
              <a:ext cx="832630" cy="82233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3" name="Text Placeholder 2"/>
          <p:cNvSpPr>
            <a:spLocks noGrp="1"/>
          </p:cNvSpPr>
          <p:nvPr>
            <p:ph type="body" idx="13"/>
          </p:nvPr>
        </p:nvSpPr>
        <p:spPr>
          <a:xfrm>
            <a:off x="6286880" y="2034106"/>
            <a:ext cx="5295520" cy="723400"/>
          </a:xfrm>
          <a:prstGeom prst="rect">
            <a:avLst/>
          </a:prstGeom>
        </p:spPr>
        <p:txBody>
          <a:bodyPr anchor="ctr">
            <a:normAutofit/>
          </a:bodyPr>
          <a:lstStyle>
            <a:lvl1pPr marL="0" indent="0">
              <a:buNone/>
              <a:defRPr sz="2200" b="0" cap="all"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4" name="Slide Number Placeholder 6"/>
          <p:cNvSpPr>
            <a:spLocks noGrp="1"/>
          </p:cNvSpPr>
          <p:nvPr>
            <p:ph type="sldNum" sz="quarter" idx="12"/>
          </p:nvPr>
        </p:nvSpPr>
        <p:spPr>
          <a:xfrm>
            <a:off x="10410825" y="6333141"/>
            <a:ext cx="1636598" cy="383456"/>
          </a:xfrm>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230465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u">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6A83D8D-D973-4696-9B71-FD46FC3EC2E6}"/>
              </a:ext>
            </a:extLst>
          </p:cNvPr>
          <p:cNvSpPr>
            <a:spLocks noGrp="1"/>
          </p:cNvSpPr>
          <p:nvPr>
            <p:ph sz="quarter" idx="13"/>
          </p:nvPr>
        </p:nvSpPr>
        <p:spPr>
          <a:xfrm>
            <a:off x="387127" y="2096071"/>
            <a:ext cx="11660296" cy="4236363"/>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Title 1">
            <a:extLst>
              <a:ext uri="{FF2B5EF4-FFF2-40B4-BE49-F238E27FC236}">
                <a16:creationId xmlns:a16="http://schemas.microsoft.com/office/drawing/2014/main" id="{E454FAA1-4D52-4500-AC7C-31EEC636728D}"/>
              </a:ext>
            </a:extLst>
          </p:cNvPr>
          <p:cNvSpPr>
            <a:spLocks noGrp="1"/>
          </p:cNvSpPr>
          <p:nvPr>
            <p:ph type="title"/>
          </p:nvPr>
        </p:nvSpPr>
        <p:spPr>
          <a:xfrm>
            <a:off x="387127" y="769712"/>
            <a:ext cx="10153619" cy="942196"/>
          </a:xfrm>
          <a:prstGeom prst="rect">
            <a:avLst/>
          </a:prstGeom>
        </p:spPr>
        <p:txBody>
          <a:bodyPr/>
          <a:lstStyle>
            <a:lvl1pPr algn="l">
              <a:defRPr sz="4800" b="1">
                <a:solidFill>
                  <a:schemeClr val="bg1"/>
                </a:solidFill>
              </a:defRPr>
            </a:lvl1pPr>
          </a:lstStyle>
          <a:p>
            <a:r>
              <a:rPr lang="fr-FR" dirty="0"/>
              <a:t>Modifiez le style du titre</a:t>
            </a:r>
            <a:endParaRPr lang="en-US" dirty="0"/>
          </a:p>
        </p:txBody>
      </p:sp>
      <p:grpSp>
        <p:nvGrpSpPr>
          <p:cNvPr id="7" name="Groupe 6"/>
          <p:cNvGrpSpPr/>
          <p:nvPr userDrawn="1"/>
        </p:nvGrpSpPr>
        <p:grpSpPr>
          <a:xfrm rot="7158968">
            <a:off x="-415858" y="6154685"/>
            <a:ext cx="1605971" cy="1955456"/>
            <a:chOff x="11606246" y="1843564"/>
            <a:chExt cx="1605971" cy="1955456"/>
          </a:xfrm>
        </p:grpSpPr>
        <p:sp>
          <p:nvSpPr>
            <p:cNvPr id="8" name="Ellipse 7"/>
            <p:cNvSpPr/>
            <p:nvPr userDrawn="1"/>
          </p:nvSpPr>
          <p:spPr>
            <a:xfrm flipH="1">
              <a:off x="11606246" y="1843564"/>
              <a:ext cx="1605971" cy="16078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llipse 8"/>
            <p:cNvSpPr/>
            <p:nvPr userDrawn="1"/>
          </p:nvSpPr>
          <p:spPr>
            <a:xfrm flipH="1">
              <a:off x="11821627" y="2976682"/>
              <a:ext cx="832630" cy="82233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 name="Slide Number Placeholder 6">
            <a:extLst>
              <a:ext uri="{FF2B5EF4-FFF2-40B4-BE49-F238E27FC236}">
                <a16:creationId xmlns:a16="http://schemas.microsoft.com/office/drawing/2014/main" id="{AB185B71-A255-5A86-8EB3-EACD47DE7052}"/>
              </a:ext>
            </a:extLst>
          </p:cNvPr>
          <p:cNvSpPr>
            <a:spLocks noGrp="1"/>
          </p:cNvSpPr>
          <p:nvPr>
            <p:ph type="sldNum" sz="quarter" idx="12"/>
          </p:nvPr>
        </p:nvSpPr>
        <p:spPr>
          <a:xfrm>
            <a:off x="10410825" y="6333141"/>
            <a:ext cx="1636598" cy="383456"/>
          </a:xfrm>
        </p:spPr>
        <p:txBody>
          <a:bodyPr/>
          <a:lstStyle>
            <a:lvl1pPr>
              <a:defRPr sz="1200"/>
            </a:lvl1pPr>
          </a:lstStyle>
          <a:p>
            <a:fld id="{357B1825-033D-F94A-B325-CF2E02661D66}" type="slidenum">
              <a:rPr lang="en-US" smtClean="0"/>
              <a:pPr/>
              <a:t>‹N°›</a:t>
            </a:fld>
            <a:endParaRPr lang="en-US" dirty="0"/>
          </a:p>
        </p:txBody>
      </p:sp>
    </p:spTree>
    <p:extLst>
      <p:ext uri="{BB962C8B-B14F-4D97-AF65-F5344CB8AC3E}">
        <p14:creationId xmlns:p14="http://schemas.microsoft.com/office/powerpoint/2010/main" val="584256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u + image">
    <p:spTree>
      <p:nvGrpSpPr>
        <p:cNvPr id="1" name=""/>
        <p:cNvGrpSpPr/>
        <p:nvPr/>
      </p:nvGrpSpPr>
      <p:grpSpPr>
        <a:xfrm>
          <a:off x="0" y="0"/>
          <a:ext cx="0" cy="0"/>
          <a:chOff x="0" y="0"/>
          <a:chExt cx="0" cy="0"/>
        </a:xfrm>
      </p:grpSpPr>
      <p:sp>
        <p:nvSpPr>
          <p:cNvPr id="2" name="Rectangle 1"/>
          <p:cNvSpPr/>
          <p:nvPr userDrawn="1"/>
        </p:nvSpPr>
        <p:spPr>
          <a:xfrm>
            <a:off x="8026400" y="0"/>
            <a:ext cx="41656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space réservé pour une image  6">
            <a:extLst>
              <a:ext uri="{FF2B5EF4-FFF2-40B4-BE49-F238E27FC236}">
                <a16:creationId xmlns:a16="http://schemas.microsoft.com/office/drawing/2014/main" id="{12E4D683-1046-42DA-A8F3-89BD182AF1D5}"/>
              </a:ext>
            </a:extLst>
          </p:cNvPr>
          <p:cNvSpPr>
            <a:spLocks noGrp="1"/>
          </p:cNvSpPr>
          <p:nvPr>
            <p:ph type="pic" sz="quarter" idx="13"/>
          </p:nvPr>
        </p:nvSpPr>
        <p:spPr>
          <a:xfrm>
            <a:off x="8625854" y="945560"/>
            <a:ext cx="3421569" cy="4966880"/>
          </a:xfrm>
          <a:prstGeom prst="rect">
            <a:avLst/>
          </a:prstGeom>
        </p:spPr>
        <p:txBody>
          <a:bodyPr/>
          <a:lstStyle/>
          <a:p>
            <a:endParaRPr lang="fr-FR"/>
          </a:p>
        </p:txBody>
      </p:sp>
      <p:sp>
        <p:nvSpPr>
          <p:cNvPr id="9" name="Espace réservé du texte 8">
            <a:extLst>
              <a:ext uri="{FF2B5EF4-FFF2-40B4-BE49-F238E27FC236}">
                <a16:creationId xmlns:a16="http://schemas.microsoft.com/office/drawing/2014/main" id="{36DA5CDE-2FEC-467C-8041-A3E40AA69198}"/>
              </a:ext>
            </a:extLst>
          </p:cNvPr>
          <p:cNvSpPr>
            <a:spLocks noGrp="1"/>
          </p:cNvSpPr>
          <p:nvPr>
            <p:ph type="body" sz="quarter" idx="14"/>
          </p:nvPr>
        </p:nvSpPr>
        <p:spPr>
          <a:xfrm>
            <a:off x="401638" y="2460625"/>
            <a:ext cx="7254875" cy="3648075"/>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0" name="Title 1">
            <a:extLst>
              <a:ext uri="{FF2B5EF4-FFF2-40B4-BE49-F238E27FC236}">
                <a16:creationId xmlns:a16="http://schemas.microsoft.com/office/drawing/2014/main" id="{6B119838-29C0-496D-8624-248DFC8C204B}"/>
              </a:ext>
            </a:extLst>
          </p:cNvPr>
          <p:cNvSpPr>
            <a:spLocks noGrp="1"/>
          </p:cNvSpPr>
          <p:nvPr>
            <p:ph type="title"/>
          </p:nvPr>
        </p:nvSpPr>
        <p:spPr>
          <a:xfrm>
            <a:off x="401638" y="945560"/>
            <a:ext cx="6272614" cy="942196"/>
          </a:xfrm>
          <a:prstGeom prst="rect">
            <a:avLst/>
          </a:prstGeom>
        </p:spPr>
        <p:txBody>
          <a:bodyPr/>
          <a:lstStyle>
            <a:lvl1pPr algn="l">
              <a:defRPr sz="4000" b="1">
                <a:solidFill>
                  <a:schemeClr val="bg1"/>
                </a:solidFill>
              </a:defRPr>
            </a:lvl1pPr>
          </a:lstStyle>
          <a:p>
            <a:r>
              <a:rPr lang="fr-FR" dirty="0"/>
              <a:t>Modifiez le style du titre</a:t>
            </a:r>
            <a:endParaRPr lang="en-US" dirty="0"/>
          </a:p>
        </p:txBody>
      </p:sp>
      <p:sp>
        <p:nvSpPr>
          <p:cNvPr id="11" name="Ellipse 10"/>
          <p:cNvSpPr/>
          <p:nvPr userDrawn="1"/>
        </p:nvSpPr>
        <p:spPr>
          <a:xfrm rot="3103191" flipH="1">
            <a:off x="693564" y="-504779"/>
            <a:ext cx="832630" cy="82233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space réservé de la date 2"/>
          <p:cNvSpPr>
            <a:spLocks noGrp="1"/>
          </p:cNvSpPr>
          <p:nvPr>
            <p:ph type="dt" sz="half" idx="10"/>
          </p:nvPr>
        </p:nvSpPr>
        <p:spPr>
          <a:xfrm>
            <a:off x="144577" y="6337744"/>
            <a:ext cx="4114800" cy="228600"/>
          </a:xfrm>
          <a:prstGeom prst="rect">
            <a:avLst/>
          </a:prstGeom>
        </p:spPr>
        <p:txBody>
          <a:bodyPr/>
          <a:lstStyle>
            <a:lvl1pPr>
              <a:defRPr sz="1200"/>
            </a:lvl1pPr>
          </a:lstStyle>
          <a:p>
            <a:fld id="{A822360C-DCB2-4AC0-A43F-F687EC38828A}" type="datetime1">
              <a:rPr lang="fr-FR" smtClean="0"/>
              <a:pPr/>
              <a:t>21/09/2026</a:t>
            </a:fld>
            <a:endParaRPr lang="en-US" dirty="0"/>
          </a:p>
        </p:txBody>
      </p:sp>
      <p:sp>
        <p:nvSpPr>
          <p:cNvPr id="13" name="Espace réservé du pied de page 3"/>
          <p:cNvSpPr>
            <a:spLocks noGrp="1"/>
          </p:cNvSpPr>
          <p:nvPr>
            <p:ph type="ftr" sz="quarter" idx="11"/>
          </p:nvPr>
        </p:nvSpPr>
        <p:spPr>
          <a:xfrm>
            <a:off x="144577" y="6566344"/>
            <a:ext cx="5029200" cy="228600"/>
          </a:xfrm>
          <a:prstGeom prst="rect">
            <a:avLst/>
          </a:prstGeom>
        </p:spPr>
        <p:txBody>
          <a:bodyPr/>
          <a:lstStyle>
            <a:lvl1pPr>
              <a:defRPr sz="1200"/>
            </a:lvl1pPr>
          </a:lstStyle>
          <a:p>
            <a:r>
              <a:rPr lang="en-US" dirty="0" err="1"/>
              <a:t>Titre</a:t>
            </a:r>
            <a:r>
              <a:rPr lang="en-US" dirty="0"/>
              <a:t> presentation</a:t>
            </a:r>
          </a:p>
        </p:txBody>
      </p:sp>
      <p:sp>
        <p:nvSpPr>
          <p:cNvPr id="14" name="Slide Number Placeholder 6"/>
          <p:cNvSpPr>
            <a:spLocks noGrp="1"/>
          </p:cNvSpPr>
          <p:nvPr>
            <p:ph type="sldNum" sz="quarter" idx="12"/>
          </p:nvPr>
        </p:nvSpPr>
        <p:spPr>
          <a:xfrm>
            <a:off x="10410825" y="6333141"/>
            <a:ext cx="1636598" cy="383456"/>
          </a:xfrm>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2939962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Rectangle 1"/>
          <p:cNvSpPr/>
          <p:nvPr/>
        </p:nvSpPr>
        <p:spPr>
          <a:xfrm>
            <a:off x="7620000" y="0"/>
            <a:ext cx="4572000" cy="685799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7928895" y="209550"/>
            <a:ext cx="3383280" cy="1393990"/>
          </a:xfrm>
          <a:prstGeom prst="rect">
            <a:avLst/>
          </a:prstGeom>
        </p:spPr>
        <p:txBody>
          <a:bodyPr anchor="b">
            <a:noAutofit/>
          </a:bodyPr>
          <a:lstStyle>
            <a:lvl1pPr algn="l">
              <a:lnSpc>
                <a:spcPct val="85000"/>
              </a:lnSpc>
              <a:defRPr sz="4000" b="1">
                <a:solidFill>
                  <a:srgbClr val="FFFFFF"/>
                </a:solidFill>
              </a:defRPr>
            </a:lvl1pPr>
          </a:lstStyle>
          <a:p>
            <a:r>
              <a:rPr lang="fr-FR" dirty="0"/>
              <a:t>Modifiez le style du titre</a:t>
            </a:r>
            <a:endParaRPr lang="en-US" dirty="0"/>
          </a:p>
        </p:txBody>
      </p:sp>
      <p:sp>
        <p:nvSpPr>
          <p:cNvPr id="3" name="Content Placeholder 2"/>
          <p:cNvSpPr>
            <a:spLocks noGrp="1"/>
          </p:cNvSpPr>
          <p:nvPr>
            <p:ph idx="1"/>
          </p:nvPr>
        </p:nvSpPr>
        <p:spPr>
          <a:xfrm>
            <a:off x="140163" y="314325"/>
            <a:ext cx="7251238" cy="5676900"/>
          </a:xfrm>
          <a:prstGeom prst="rect">
            <a:avLst/>
          </a:prstGeom>
        </p:spPr>
        <p:txBody>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2000"/>
            </a:lvl6pPr>
            <a:lvl7pPr>
              <a:defRPr sz="2000"/>
            </a:lvl7pPr>
            <a:lvl8pPr>
              <a:defRPr sz="2000"/>
            </a:lvl8pPr>
            <a:lvl9pPr>
              <a:defRPr sz="2000"/>
            </a:lvl9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Text Placeholder 3"/>
          <p:cNvSpPr>
            <a:spLocks noGrp="1"/>
          </p:cNvSpPr>
          <p:nvPr>
            <p:ph type="body" sz="half" idx="2"/>
          </p:nvPr>
        </p:nvSpPr>
        <p:spPr>
          <a:xfrm>
            <a:off x="7928895" y="2321661"/>
            <a:ext cx="3398520" cy="3126987"/>
          </a:xfrm>
          <a:prstGeom prst="rect">
            <a:avLst/>
          </a:prstGeo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fr-FR" dirty="0"/>
              <a:t>Modifier les styles du texte du masque</a:t>
            </a:r>
          </a:p>
        </p:txBody>
      </p:sp>
      <p:pic>
        <p:nvPicPr>
          <p:cNvPr id="8" name="Image 7"/>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237270" y="6132192"/>
            <a:ext cx="976412" cy="527683"/>
          </a:xfrm>
          <a:prstGeom prst="rect">
            <a:avLst/>
          </a:prstGeom>
        </p:spPr>
      </p:pic>
      <p:grpSp>
        <p:nvGrpSpPr>
          <p:cNvPr id="10" name="Groupe 9"/>
          <p:cNvGrpSpPr/>
          <p:nvPr userDrawn="1"/>
        </p:nvGrpSpPr>
        <p:grpSpPr>
          <a:xfrm rot="3103191">
            <a:off x="11244437" y="5562062"/>
            <a:ext cx="1605971" cy="1955456"/>
            <a:chOff x="11606246" y="1843564"/>
            <a:chExt cx="1605971" cy="1955456"/>
          </a:xfrm>
        </p:grpSpPr>
        <p:sp>
          <p:nvSpPr>
            <p:cNvPr id="11" name="Ellipse 10"/>
            <p:cNvSpPr/>
            <p:nvPr userDrawn="1"/>
          </p:nvSpPr>
          <p:spPr>
            <a:xfrm flipH="1">
              <a:off x="11606246" y="1843564"/>
              <a:ext cx="1605971" cy="16078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llipse 11"/>
            <p:cNvSpPr/>
            <p:nvPr userDrawn="1"/>
          </p:nvSpPr>
          <p:spPr>
            <a:xfrm flipH="1">
              <a:off x="11821627" y="2976682"/>
              <a:ext cx="832630" cy="82233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3" name="Espace réservé du numéro de diapositive 4"/>
          <p:cNvSpPr>
            <a:spLocks noGrp="1"/>
          </p:cNvSpPr>
          <p:nvPr>
            <p:ph type="sldNum" sz="quarter" idx="12"/>
          </p:nvPr>
        </p:nvSpPr>
        <p:spPr>
          <a:xfrm>
            <a:off x="9121343" y="5319558"/>
            <a:ext cx="2926080" cy="1397039"/>
          </a:xfrm>
        </p:spPr>
        <p:txBody>
          <a:bodyPr/>
          <a:lstStyle>
            <a:lvl1pPr>
              <a:defRPr>
                <a:solidFill>
                  <a:srgbClr val="FFFFFF">
                    <a:alpha val="25000"/>
                  </a:srgbClr>
                </a:solidFill>
              </a:defRPr>
            </a:lvl1pPr>
          </a:lstStyle>
          <a:p>
            <a:fld id="{7A275498-31A1-4833-A5E9-7D3F82F52B78}" type="slidenum">
              <a:rPr lang="en-US" smtClean="0"/>
              <a:pPr/>
              <a:t>‹N°›</a:t>
            </a:fld>
            <a:endParaRPr lang="en-US" dirty="0"/>
          </a:p>
        </p:txBody>
      </p:sp>
    </p:spTree>
    <p:extLst>
      <p:ext uri="{BB962C8B-B14F-4D97-AF65-F5344CB8AC3E}">
        <p14:creationId xmlns:p14="http://schemas.microsoft.com/office/powerpoint/2010/main" val="785875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mages avec légende">
    <p:spTree>
      <p:nvGrpSpPr>
        <p:cNvPr id="1" name=""/>
        <p:cNvGrpSpPr/>
        <p:nvPr/>
      </p:nvGrpSpPr>
      <p:grpSpPr>
        <a:xfrm>
          <a:off x="0" y="0"/>
          <a:ext cx="0" cy="0"/>
          <a:chOff x="0" y="0"/>
          <a:chExt cx="0" cy="0"/>
        </a:xfrm>
      </p:grpSpPr>
      <p:sp>
        <p:nvSpPr>
          <p:cNvPr id="9" name="Picture Placeholder 2">
            <a:extLst>
              <a:ext uri="{FF2B5EF4-FFF2-40B4-BE49-F238E27FC236}">
                <a16:creationId xmlns:a16="http://schemas.microsoft.com/office/drawing/2014/main" id="{112F4807-D246-42CE-A823-E586D5DCAD75}"/>
              </a:ext>
            </a:extLst>
          </p:cNvPr>
          <p:cNvSpPr>
            <a:spLocks noGrp="1" noChangeAspect="1"/>
          </p:cNvSpPr>
          <p:nvPr>
            <p:ph type="pic" idx="13"/>
          </p:nvPr>
        </p:nvSpPr>
        <p:spPr>
          <a:xfrm>
            <a:off x="6311641" y="1715678"/>
            <a:ext cx="5735782" cy="3615274"/>
          </a:xfrm>
          <a:prstGeom prst="rect">
            <a:avLst/>
          </a:prstGeom>
          <a:solidFill>
            <a:schemeClr val="tx1"/>
          </a:solidFill>
        </p:spPr>
        <p:txBody>
          <a:bodyPr anchor="t"/>
          <a:lstStyle>
            <a:lvl1pPr marL="0" indent="0" algn="ctr">
              <a:spcBef>
                <a:spcPts val="800"/>
              </a:spcBef>
              <a:buNone/>
              <a:defRPr sz="3200">
                <a:solidFill>
                  <a:srgbClr val="FFFFFF"/>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endParaRPr lang="en-US" dirty="0"/>
          </a:p>
        </p:txBody>
      </p:sp>
      <p:sp>
        <p:nvSpPr>
          <p:cNvPr id="3" name="Picture Placeholder 2"/>
          <p:cNvSpPr>
            <a:spLocks noGrp="1" noChangeAspect="1"/>
          </p:cNvSpPr>
          <p:nvPr>
            <p:ph type="pic" idx="1"/>
          </p:nvPr>
        </p:nvSpPr>
        <p:spPr>
          <a:xfrm>
            <a:off x="144577" y="1728113"/>
            <a:ext cx="5735782" cy="3615273"/>
          </a:xfrm>
          <a:prstGeom prst="rect">
            <a:avLst/>
          </a:prstGeom>
          <a:solidFill>
            <a:schemeClr val="bg2"/>
          </a:solidFill>
        </p:spPr>
        <p:txBody>
          <a:bodyPr anchor="t"/>
          <a:lstStyle>
            <a:lvl1pPr marL="0" indent="0" algn="ctr">
              <a:spcBef>
                <a:spcPts val="800"/>
              </a:spcBef>
              <a:buNone/>
              <a:defRPr sz="3200">
                <a:solidFill>
                  <a:srgbClr val="FFFFFF"/>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endParaRPr lang="en-US" dirty="0"/>
          </a:p>
        </p:txBody>
      </p:sp>
      <p:sp>
        <p:nvSpPr>
          <p:cNvPr id="4" name="Text Placeholder 3"/>
          <p:cNvSpPr>
            <a:spLocks noGrp="1"/>
          </p:cNvSpPr>
          <p:nvPr>
            <p:ph type="body" sz="half" idx="2"/>
          </p:nvPr>
        </p:nvSpPr>
        <p:spPr>
          <a:xfrm>
            <a:off x="144577" y="5460961"/>
            <a:ext cx="5735782" cy="533400"/>
          </a:xfrm>
          <a:prstGeom prst="rect">
            <a:avLst/>
          </a:prstGeom>
        </p:spPr>
        <p:txBody>
          <a:bodyPr>
            <a:normAutofit/>
          </a:bodyPr>
          <a:lstStyle>
            <a:lvl1pPr marL="0" indent="0">
              <a:lnSpc>
                <a:spcPct val="90000"/>
              </a:lnSpc>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dirty="0"/>
              <a:t>Modifier les styles du texte du masque</a:t>
            </a:r>
          </a:p>
        </p:txBody>
      </p:sp>
      <p:sp>
        <p:nvSpPr>
          <p:cNvPr id="10" name="Text Placeholder 3">
            <a:extLst>
              <a:ext uri="{FF2B5EF4-FFF2-40B4-BE49-F238E27FC236}">
                <a16:creationId xmlns:a16="http://schemas.microsoft.com/office/drawing/2014/main" id="{ADB06A1F-AA1A-4C8C-94C1-BF7FCBA730FB}"/>
              </a:ext>
            </a:extLst>
          </p:cNvPr>
          <p:cNvSpPr>
            <a:spLocks noGrp="1"/>
          </p:cNvSpPr>
          <p:nvPr>
            <p:ph type="body" sz="half" idx="14"/>
          </p:nvPr>
        </p:nvSpPr>
        <p:spPr>
          <a:xfrm>
            <a:off x="6311641" y="5454572"/>
            <a:ext cx="5735782" cy="533400"/>
          </a:xfrm>
          <a:prstGeom prst="rect">
            <a:avLst/>
          </a:prstGeom>
        </p:spPr>
        <p:txBody>
          <a:bodyPr>
            <a:normAutofit/>
          </a:bodyPr>
          <a:lstStyle>
            <a:lvl1pPr marL="0" indent="0">
              <a:lnSpc>
                <a:spcPct val="90000"/>
              </a:lnSpc>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dirty="0"/>
              <a:t>Modifier les styles du texte du masque</a:t>
            </a:r>
          </a:p>
        </p:txBody>
      </p:sp>
      <p:sp>
        <p:nvSpPr>
          <p:cNvPr id="7" name="Title 1">
            <a:extLst>
              <a:ext uri="{FF2B5EF4-FFF2-40B4-BE49-F238E27FC236}">
                <a16:creationId xmlns:a16="http://schemas.microsoft.com/office/drawing/2014/main" id="{4BF404AE-696A-4C84-87EB-5B2644CEF756}"/>
              </a:ext>
            </a:extLst>
          </p:cNvPr>
          <p:cNvSpPr>
            <a:spLocks noGrp="1"/>
          </p:cNvSpPr>
          <p:nvPr>
            <p:ph type="title"/>
          </p:nvPr>
        </p:nvSpPr>
        <p:spPr>
          <a:xfrm>
            <a:off x="1019190" y="596246"/>
            <a:ext cx="10153619" cy="942196"/>
          </a:xfrm>
          <a:prstGeom prst="rect">
            <a:avLst/>
          </a:prstGeom>
        </p:spPr>
        <p:txBody>
          <a:bodyPr/>
          <a:lstStyle>
            <a:lvl1pPr>
              <a:defRPr sz="4800" b="1">
                <a:solidFill>
                  <a:schemeClr val="bg1"/>
                </a:solidFill>
              </a:defRPr>
            </a:lvl1pPr>
          </a:lstStyle>
          <a:p>
            <a:r>
              <a:rPr lang="fr-FR" dirty="0"/>
              <a:t>Modifiez le style du titre</a:t>
            </a:r>
            <a:endParaRPr lang="en-US" dirty="0"/>
          </a:p>
        </p:txBody>
      </p:sp>
      <p:pic>
        <p:nvPicPr>
          <p:cNvPr id="8" name="Image 7"/>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071011" y="235344"/>
            <a:ext cx="976412" cy="527683"/>
          </a:xfrm>
          <a:prstGeom prst="rect">
            <a:avLst/>
          </a:prstGeom>
        </p:spPr>
      </p:pic>
      <p:grpSp>
        <p:nvGrpSpPr>
          <p:cNvPr id="11" name="Groupe 10"/>
          <p:cNvGrpSpPr/>
          <p:nvPr userDrawn="1"/>
        </p:nvGrpSpPr>
        <p:grpSpPr>
          <a:xfrm rot="20502554">
            <a:off x="-2477137" y="-2042310"/>
            <a:ext cx="4122178" cy="3191767"/>
            <a:chOff x="-1681312" y="-2525631"/>
            <a:chExt cx="4614450" cy="3572929"/>
          </a:xfrm>
        </p:grpSpPr>
        <p:sp>
          <p:nvSpPr>
            <p:cNvPr id="12" name="Ellipse 11"/>
            <p:cNvSpPr/>
            <p:nvPr userDrawn="1"/>
          </p:nvSpPr>
          <p:spPr>
            <a:xfrm>
              <a:off x="-1681312" y="-2525631"/>
              <a:ext cx="3362623" cy="357292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llipse 12"/>
            <p:cNvSpPr/>
            <p:nvPr userDrawn="1"/>
          </p:nvSpPr>
          <p:spPr>
            <a:xfrm>
              <a:off x="429483" y="-2097193"/>
              <a:ext cx="2503655" cy="25963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8" name="Ellipse 17"/>
          <p:cNvSpPr/>
          <p:nvPr userDrawn="1"/>
        </p:nvSpPr>
        <p:spPr>
          <a:xfrm rot="3103191" flipH="1">
            <a:off x="8327119" y="6464957"/>
            <a:ext cx="832630" cy="82233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Slide Number Placeholder 6"/>
          <p:cNvSpPr>
            <a:spLocks noGrp="1"/>
          </p:cNvSpPr>
          <p:nvPr>
            <p:ph type="sldNum" sz="quarter" idx="12"/>
          </p:nvPr>
        </p:nvSpPr>
        <p:spPr>
          <a:xfrm>
            <a:off x="10410825" y="6333141"/>
            <a:ext cx="1636598" cy="383456"/>
          </a:xfrm>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4160809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hoto uniq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05F7521-0E79-4733-B16E-E5ABB3CBCC3D}"/>
              </a:ext>
            </a:extLst>
          </p:cNvPr>
          <p:cNvSpPr/>
          <p:nvPr userDrawn="1"/>
        </p:nvSpPr>
        <p:spPr>
          <a:xfrm>
            <a:off x="213645" y="196554"/>
            <a:ext cx="2674833" cy="2324456"/>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pour une image  7">
            <a:extLst>
              <a:ext uri="{FF2B5EF4-FFF2-40B4-BE49-F238E27FC236}">
                <a16:creationId xmlns:a16="http://schemas.microsoft.com/office/drawing/2014/main" id="{BE990F6F-51E0-46DC-A65D-1357F3678E67}"/>
              </a:ext>
            </a:extLst>
          </p:cNvPr>
          <p:cNvSpPr>
            <a:spLocks noGrp="1"/>
          </p:cNvSpPr>
          <p:nvPr>
            <p:ph type="pic" sz="quarter" idx="13"/>
          </p:nvPr>
        </p:nvSpPr>
        <p:spPr>
          <a:xfrm>
            <a:off x="606425" y="520700"/>
            <a:ext cx="11371263" cy="5816600"/>
          </a:xfrm>
          <a:prstGeom prst="rect">
            <a:avLst/>
          </a:prstGeom>
        </p:spPr>
        <p:txBody>
          <a:bodyPr/>
          <a:lstStyle/>
          <a:p>
            <a:endParaRPr lang="fr-FR"/>
          </a:p>
        </p:txBody>
      </p:sp>
      <p:grpSp>
        <p:nvGrpSpPr>
          <p:cNvPr id="7" name="Groupe 6"/>
          <p:cNvGrpSpPr/>
          <p:nvPr userDrawn="1"/>
        </p:nvGrpSpPr>
        <p:grpSpPr>
          <a:xfrm rot="3103191">
            <a:off x="11244437" y="5562062"/>
            <a:ext cx="1605971" cy="1955456"/>
            <a:chOff x="11606246" y="1843564"/>
            <a:chExt cx="1605971" cy="1955456"/>
          </a:xfrm>
        </p:grpSpPr>
        <p:sp>
          <p:nvSpPr>
            <p:cNvPr id="9" name="Ellipse 8"/>
            <p:cNvSpPr/>
            <p:nvPr userDrawn="1"/>
          </p:nvSpPr>
          <p:spPr>
            <a:xfrm flipH="1">
              <a:off x="11606246" y="1843564"/>
              <a:ext cx="1605971" cy="1607844"/>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llipse 9"/>
            <p:cNvSpPr/>
            <p:nvPr userDrawn="1"/>
          </p:nvSpPr>
          <p:spPr>
            <a:xfrm flipH="1">
              <a:off x="11821627" y="2976682"/>
              <a:ext cx="832630" cy="82233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1" name="Ellipse 10"/>
          <p:cNvSpPr/>
          <p:nvPr userDrawn="1"/>
        </p:nvSpPr>
        <p:spPr>
          <a:xfrm rot="3103191" flipH="1">
            <a:off x="-416315" y="170356"/>
            <a:ext cx="832630" cy="822338"/>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space réservé de la date 2"/>
          <p:cNvSpPr>
            <a:spLocks noGrp="1"/>
          </p:cNvSpPr>
          <p:nvPr>
            <p:ph type="dt" sz="half" idx="10"/>
          </p:nvPr>
        </p:nvSpPr>
        <p:spPr>
          <a:xfrm>
            <a:off x="144577" y="6337744"/>
            <a:ext cx="4114800" cy="228600"/>
          </a:xfrm>
          <a:prstGeom prst="rect">
            <a:avLst/>
          </a:prstGeom>
        </p:spPr>
        <p:txBody>
          <a:bodyPr/>
          <a:lstStyle>
            <a:lvl1pPr>
              <a:defRPr sz="1200"/>
            </a:lvl1pPr>
          </a:lstStyle>
          <a:p>
            <a:fld id="{A822360C-DCB2-4AC0-A43F-F687EC38828A}" type="datetime1">
              <a:rPr lang="fr-FR" smtClean="0"/>
              <a:pPr/>
              <a:t>21/09/2026</a:t>
            </a:fld>
            <a:endParaRPr lang="en-US" dirty="0"/>
          </a:p>
        </p:txBody>
      </p:sp>
      <p:sp>
        <p:nvSpPr>
          <p:cNvPr id="13" name="Espace réservé du pied de page 3"/>
          <p:cNvSpPr>
            <a:spLocks noGrp="1"/>
          </p:cNvSpPr>
          <p:nvPr>
            <p:ph type="ftr" sz="quarter" idx="11"/>
          </p:nvPr>
        </p:nvSpPr>
        <p:spPr>
          <a:xfrm>
            <a:off x="144577" y="6566344"/>
            <a:ext cx="5029200" cy="228600"/>
          </a:xfrm>
          <a:prstGeom prst="rect">
            <a:avLst/>
          </a:prstGeom>
        </p:spPr>
        <p:txBody>
          <a:bodyPr/>
          <a:lstStyle>
            <a:lvl1pPr>
              <a:defRPr sz="1200"/>
            </a:lvl1pPr>
          </a:lstStyle>
          <a:p>
            <a:r>
              <a:rPr lang="en-US" dirty="0" err="1"/>
              <a:t>Titre</a:t>
            </a:r>
            <a:r>
              <a:rPr lang="en-US" dirty="0"/>
              <a:t> presentation</a:t>
            </a:r>
          </a:p>
        </p:txBody>
      </p:sp>
      <p:sp>
        <p:nvSpPr>
          <p:cNvPr id="14" name="Espace réservé du numéro de diapositive 4"/>
          <p:cNvSpPr>
            <a:spLocks noGrp="1"/>
          </p:cNvSpPr>
          <p:nvPr>
            <p:ph type="sldNum" sz="quarter" idx="12"/>
          </p:nvPr>
        </p:nvSpPr>
        <p:spPr>
          <a:xfrm>
            <a:off x="9121343" y="5319558"/>
            <a:ext cx="2926080" cy="1397039"/>
          </a:xfrm>
        </p:spPr>
        <p:txBody>
          <a:bodyPr/>
          <a:lstStyle>
            <a:lvl1pPr>
              <a:defRPr>
                <a:solidFill>
                  <a:srgbClr val="FFFFFF">
                    <a:alpha val="25000"/>
                  </a:srgbClr>
                </a:solidFill>
              </a:defRPr>
            </a:lvl1pPr>
          </a:lstStyle>
          <a:p>
            <a:fld id="{7A275498-31A1-4833-A5E9-7D3F82F52B78}" type="slidenum">
              <a:rPr lang="en-US" smtClean="0"/>
              <a:pPr/>
              <a:t>‹N°›</a:t>
            </a:fld>
            <a:endParaRPr lang="en-US" dirty="0"/>
          </a:p>
        </p:txBody>
      </p:sp>
    </p:spTree>
    <p:extLst>
      <p:ext uri="{BB962C8B-B14F-4D97-AF65-F5344CB8AC3E}">
        <p14:creationId xmlns:p14="http://schemas.microsoft.com/office/powerpoint/2010/main" val="46083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Médias">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
        <p:nvSpPr>
          <p:cNvPr id="10" name="Espace réservé de l'élément multimédia 9">
            <a:extLst>
              <a:ext uri="{FF2B5EF4-FFF2-40B4-BE49-F238E27FC236}">
                <a16:creationId xmlns:a16="http://schemas.microsoft.com/office/drawing/2014/main" id="{867A5767-FFD6-4794-BFF0-00B31994627A}"/>
              </a:ext>
            </a:extLst>
          </p:cNvPr>
          <p:cNvSpPr>
            <a:spLocks noGrp="1"/>
          </p:cNvSpPr>
          <p:nvPr>
            <p:ph type="media" sz="quarter" idx="13"/>
          </p:nvPr>
        </p:nvSpPr>
        <p:spPr>
          <a:xfrm>
            <a:off x="1593056" y="2633287"/>
            <a:ext cx="9005887" cy="3068782"/>
          </a:xfrm>
          <a:prstGeom prst="rect">
            <a:avLst/>
          </a:prstGeom>
        </p:spPr>
        <p:txBody>
          <a:bodyPr/>
          <a:lstStyle>
            <a:lvl1pPr>
              <a:defRPr>
                <a:solidFill>
                  <a:schemeClr val="bg2"/>
                </a:solidFill>
              </a:defRPr>
            </a:lvl1pPr>
          </a:lstStyle>
          <a:p>
            <a:endParaRPr lang="fr-FR" dirty="0"/>
          </a:p>
        </p:txBody>
      </p:sp>
      <p:sp>
        <p:nvSpPr>
          <p:cNvPr id="5" name="Title 1">
            <a:extLst>
              <a:ext uri="{FF2B5EF4-FFF2-40B4-BE49-F238E27FC236}">
                <a16:creationId xmlns:a16="http://schemas.microsoft.com/office/drawing/2014/main" id="{585E217F-4EC2-465E-88E5-0727AEEAC9E5}"/>
              </a:ext>
            </a:extLst>
          </p:cNvPr>
          <p:cNvSpPr>
            <a:spLocks noGrp="1"/>
          </p:cNvSpPr>
          <p:nvPr>
            <p:ph type="title"/>
          </p:nvPr>
        </p:nvSpPr>
        <p:spPr>
          <a:xfrm>
            <a:off x="1640792" y="965868"/>
            <a:ext cx="10153619" cy="942196"/>
          </a:xfrm>
          <a:prstGeom prst="rect">
            <a:avLst/>
          </a:prstGeom>
        </p:spPr>
        <p:txBody>
          <a:bodyPr/>
          <a:lstStyle>
            <a:lvl1pPr algn="l">
              <a:defRPr sz="4800" b="1">
                <a:solidFill>
                  <a:schemeClr val="bg2"/>
                </a:solidFill>
              </a:defRPr>
            </a:lvl1pPr>
          </a:lstStyle>
          <a:p>
            <a:r>
              <a:rPr lang="fr-FR" dirty="0"/>
              <a:t>Modifiez le style du titre</a:t>
            </a:r>
            <a:endParaRPr lang="en-US" dirty="0"/>
          </a:p>
        </p:txBody>
      </p:sp>
      <p:pic>
        <p:nvPicPr>
          <p:cNvPr id="7" name="Image 6"/>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237270" y="6132192"/>
            <a:ext cx="976412" cy="527683"/>
          </a:xfrm>
          <a:prstGeom prst="rect">
            <a:avLst/>
          </a:prstGeom>
        </p:spPr>
      </p:pic>
      <p:grpSp>
        <p:nvGrpSpPr>
          <p:cNvPr id="8" name="Groupe 7"/>
          <p:cNvGrpSpPr/>
          <p:nvPr userDrawn="1"/>
        </p:nvGrpSpPr>
        <p:grpSpPr>
          <a:xfrm rot="3103191">
            <a:off x="11244437" y="5562062"/>
            <a:ext cx="1605971" cy="1955456"/>
            <a:chOff x="11606246" y="1843564"/>
            <a:chExt cx="1605971" cy="1955456"/>
          </a:xfrm>
        </p:grpSpPr>
        <p:sp>
          <p:nvSpPr>
            <p:cNvPr id="9" name="Ellipse 8"/>
            <p:cNvSpPr/>
            <p:nvPr userDrawn="1"/>
          </p:nvSpPr>
          <p:spPr>
            <a:xfrm flipH="1">
              <a:off x="11606246" y="1843564"/>
              <a:ext cx="1605971" cy="16078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llipse 10"/>
            <p:cNvSpPr/>
            <p:nvPr userDrawn="1"/>
          </p:nvSpPr>
          <p:spPr>
            <a:xfrm flipH="1">
              <a:off x="11821627" y="2976682"/>
              <a:ext cx="832630" cy="82233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2" name="Ellipse 11"/>
          <p:cNvSpPr/>
          <p:nvPr userDrawn="1"/>
        </p:nvSpPr>
        <p:spPr>
          <a:xfrm rot="3103191" flipH="1">
            <a:off x="-416315" y="170356"/>
            <a:ext cx="832630" cy="82233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508218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Graphiques">
    <p:spTree>
      <p:nvGrpSpPr>
        <p:cNvPr id="1" name=""/>
        <p:cNvGrpSpPr/>
        <p:nvPr/>
      </p:nvGrpSpPr>
      <p:grpSpPr>
        <a:xfrm>
          <a:off x="0" y="0"/>
          <a:ext cx="0" cy="0"/>
          <a:chOff x="0" y="0"/>
          <a:chExt cx="0" cy="0"/>
        </a:xfrm>
      </p:grpSpPr>
      <p:sp>
        <p:nvSpPr>
          <p:cNvPr id="2" name="Title 1"/>
          <p:cNvSpPr>
            <a:spLocks noGrp="1"/>
          </p:cNvSpPr>
          <p:nvPr>
            <p:ph type="title"/>
          </p:nvPr>
        </p:nvSpPr>
        <p:spPr>
          <a:xfrm>
            <a:off x="1019190" y="1772854"/>
            <a:ext cx="10153619" cy="942196"/>
          </a:xfrm>
          <a:prstGeom prst="rect">
            <a:avLst/>
          </a:prstGeom>
        </p:spPr>
        <p:txBody>
          <a:bodyPr/>
          <a:lstStyle>
            <a:lvl1pPr>
              <a:defRPr sz="4800" b="1">
                <a:solidFill>
                  <a:schemeClr val="bg1"/>
                </a:solidFill>
              </a:defRPr>
            </a:lvl1pPr>
          </a:lstStyle>
          <a:p>
            <a:r>
              <a:rPr lang="fr-FR" dirty="0"/>
              <a:t>Modifiez le style du titre</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
        <p:nvSpPr>
          <p:cNvPr id="8" name="Espace réservé du graphique 7">
            <a:extLst>
              <a:ext uri="{FF2B5EF4-FFF2-40B4-BE49-F238E27FC236}">
                <a16:creationId xmlns:a16="http://schemas.microsoft.com/office/drawing/2014/main" id="{82F98C0E-1223-42F7-8DFA-FA8D0C160656}"/>
              </a:ext>
            </a:extLst>
          </p:cNvPr>
          <p:cNvSpPr>
            <a:spLocks noGrp="1"/>
          </p:cNvSpPr>
          <p:nvPr>
            <p:ph type="chart" sz="quarter" idx="13"/>
          </p:nvPr>
        </p:nvSpPr>
        <p:spPr>
          <a:xfrm>
            <a:off x="822325" y="3316288"/>
            <a:ext cx="4784725" cy="2622550"/>
          </a:xfrm>
          <a:prstGeom prst="rect">
            <a:avLst/>
          </a:prstGeom>
        </p:spPr>
        <p:txBody>
          <a:bodyPr/>
          <a:lstStyle>
            <a:lvl1pPr>
              <a:defRPr>
                <a:solidFill>
                  <a:schemeClr val="tx1"/>
                </a:solidFill>
              </a:defRPr>
            </a:lvl1pPr>
          </a:lstStyle>
          <a:p>
            <a:endParaRPr lang="fr-FR" dirty="0"/>
          </a:p>
        </p:txBody>
      </p:sp>
      <p:sp>
        <p:nvSpPr>
          <p:cNvPr id="9" name="Espace réservé du graphique 7">
            <a:extLst>
              <a:ext uri="{FF2B5EF4-FFF2-40B4-BE49-F238E27FC236}">
                <a16:creationId xmlns:a16="http://schemas.microsoft.com/office/drawing/2014/main" id="{D0B0C724-4B2F-4EAF-9931-065D7C93003E}"/>
              </a:ext>
            </a:extLst>
          </p:cNvPr>
          <p:cNvSpPr>
            <a:spLocks noGrp="1"/>
          </p:cNvSpPr>
          <p:nvPr>
            <p:ph type="chart" sz="quarter" idx="14"/>
          </p:nvPr>
        </p:nvSpPr>
        <p:spPr>
          <a:xfrm>
            <a:off x="6584952" y="3316288"/>
            <a:ext cx="4784725" cy="2622550"/>
          </a:xfrm>
          <a:prstGeom prst="rect">
            <a:avLst/>
          </a:prstGeom>
        </p:spPr>
        <p:txBody>
          <a:bodyPr/>
          <a:lstStyle>
            <a:lvl1pPr>
              <a:defRPr>
                <a:solidFill>
                  <a:schemeClr val="tx1"/>
                </a:solidFill>
              </a:defRPr>
            </a:lvl1pPr>
          </a:lstStyle>
          <a:p>
            <a:endParaRPr lang="fr-FR" dirty="0"/>
          </a:p>
        </p:txBody>
      </p:sp>
      <p:pic>
        <p:nvPicPr>
          <p:cNvPr id="7" name="Image 6"/>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237270" y="6132192"/>
            <a:ext cx="976412" cy="527683"/>
          </a:xfrm>
          <a:prstGeom prst="rect">
            <a:avLst/>
          </a:prstGeom>
        </p:spPr>
      </p:pic>
      <p:sp>
        <p:nvSpPr>
          <p:cNvPr id="10" name="Ellipse 9"/>
          <p:cNvSpPr/>
          <p:nvPr userDrawn="1"/>
        </p:nvSpPr>
        <p:spPr>
          <a:xfrm rot="3103191" flipH="1">
            <a:off x="401628" y="-411170"/>
            <a:ext cx="832630" cy="82233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 name="Groupe 10"/>
          <p:cNvGrpSpPr/>
          <p:nvPr userDrawn="1"/>
        </p:nvGrpSpPr>
        <p:grpSpPr>
          <a:xfrm rot="3103191">
            <a:off x="11244438" y="5769694"/>
            <a:ext cx="1605971" cy="1955456"/>
            <a:chOff x="11606246" y="1843564"/>
            <a:chExt cx="1605971" cy="1955456"/>
          </a:xfrm>
        </p:grpSpPr>
        <p:sp>
          <p:nvSpPr>
            <p:cNvPr id="12" name="Ellipse 11"/>
            <p:cNvSpPr/>
            <p:nvPr userDrawn="1"/>
          </p:nvSpPr>
          <p:spPr>
            <a:xfrm flipH="1">
              <a:off x="11606246" y="1843564"/>
              <a:ext cx="1605971" cy="160784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llipse 12"/>
            <p:cNvSpPr/>
            <p:nvPr userDrawn="1"/>
          </p:nvSpPr>
          <p:spPr>
            <a:xfrm flipH="1">
              <a:off x="11821627" y="2976682"/>
              <a:ext cx="832630" cy="82233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3315400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apositive de conclus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629F404-0260-4A56-9636-865F426C76E4}"/>
              </a:ext>
            </a:extLst>
          </p:cNvPr>
          <p:cNvSpPr>
            <a:spLocks noGrp="1"/>
          </p:cNvSpPr>
          <p:nvPr>
            <p:ph type="title"/>
          </p:nvPr>
        </p:nvSpPr>
        <p:spPr>
          <a:xfrm>
            <a:off x="838199" y="1904003"/>
            <a:ext cx="10515600" cy="1325563"/>
          </a:xfrm>
        </p:spPr>
        <p:txBody>
          <a:bodyPr/>
          <a:lstStyle>
            <a:lvl1pPr>
              <a:defRPr sz="6000" b="1">
                <a:solidFill>
                  <a:schemeClr val="bg1"/>
                </a:solidFill>
              </a:defRPr>
            </a:lvl1pPr>
          </a:lstStyle>
          <a:p>
            <a:r>
              <a:rPr lang="fr-FR" dirty="0"/>
              <a:t>Modifiez le style du titre</a:t>
            </a:r>
          </a:p>
        </p:txBody>
      </p:sp>
      <p:sp>
        <p:nvSpPr>
          <p:cNvPr id="10" name="Espace réservé du contenu 9">
            <a:extLst>
              <a:ext uri="{FF2B5EF4-FFF2-40B4-BE49-F238E27FC236}">
                <a16:creationId xmlns:a16="http://schemas.microsoft.com/office/drawing/2014/main" id="{22E428BC-04B3-405A-A953-1724B4303AA3}"/>
              </a:ext>
            </a:extLst>
          </p:cNvPr>
          <p:cNvSpPr>
            <a:spLocks noGrp="1"/>
          </p:cNvSpPr>
          <p:nvPr>
            <p:ph sz="quarter" idx="13"/>
          </p:nvPr>
        </p:nvSpPr>
        <p:spPr>
          <a:xfrm>
            <a:off x="838199" y="3531671"/>
            <a:ext cx="10515600" cy="2230954"/>
          </a:xfrm>
          <a:prstGeom prst="rect">
            <a:avLst/>
          </a:prstGeom>
        </p:spPr>
        <p:txBody>
          <a:bodyPr/>
          <a:lstStyle>
            <a:lvl1pPr algn="ctr">
              <a:defRPr sz="2000">
                <a:solidFill>
                  <a:schemeClr val="tx1"/>
                </a:solidFill>
              </a:defRPr>
            </a:lvl1pPr>
            <a:lvl2pPr algn="ctr">
              <a:defRPr sz="2000">
                <a:solidFill>
                  <a:schemeClr val="tx1"/>
                </a:solidFill>
              </a:defRPr>
            </a:lvl2pPr>
            <a:lvl3pPr algn="ctr">
              <a:defRPr sz="2000">
                <a:solidFill>
                  <a:schemeClr val="tx1"/>
                </a:solidFill>
              </a:defRPr>
            </a:lvl3pPr>
            <a:lvl4pPr algn="ctr">
              <a:defRPr sz="2000">
                <a:solidFill>
                  <a:schemeClr val="tx1"/>
                </a:solidFill>
              </a:defRPr>
            </a:lvl4pPr>
            <a:lvl5pPr algn="ctr">
              <a:defRPr sz="20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7" name="Image 6"/>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071011" y="235344"/>
            <a:ext cx="976412" cy="527683"/>
          </a:xfrm>
          <a:prstGeom prst="rect">
            <a:avLst/>
          </a:prstGeom>
        </p:spPr>
      </p:pic>
      <p:grpSp>
        <p:nvGrpSpPr>
          <p:cNvPr id="8" name="Groupe 7"/>
          <p:cNvGrpSpPr/>
          <p:nvPr userDrawn="1"/>
        </p:nvGrpSpPr>
        <p:grpSpPr>
          <a:xfrm rot="1229106">
            <a:off x="-308934" y="-977728"/>
            <a:ext cx="1605971" cy="1955456"/>
            <a:chOff x="11606246" y="1843564"/>
            <a:chExt cx="1605971" cy="1955456"/>
          </a:xfrm>
        </p:grpSpPr>
        <p:sp>
          <p:nvSpPr>
            <p:cNvPr id="9" name="Ellipse 8"/>
            <p:cNvSpPr/>
            <p:nvPr userDrawn="1"/>
          </p:nvSpPr>
          <p:spPr>
            <a:xfrm flipH="1">
              <a:off x="11606246" y="1843564"/>
              <a:ext cx="1605971" cy="160784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llipse 10"/>
            <p:cNvSpPr/>
            <p:nvPr userDrawn="1"/>
          </p:nvSpPr>
          <p:spPr>
            <a:xfrm flipH="1">
              <a:off x="11821627" y="2976682"/>
              <a:ext cx="832630" cy="82233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2" name="Ellipse 11"/>
          <p:cNvSpPr/>
          <p:nvPr userDrawn="1"/>
        </p:nvSpPr>
        <p:spPr>
          <a:xfrm rot="3103191" flipH="1">
            <a:off x="11964370" y="4140178"/>
            <a:ext cx="832630" cy="82233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Slide Number Placeholder 6"/>
          <p:cNvSpPr>
            <a:spLocks noGrp="1"/>
          </p:cNvSpPr>
          <p:nvPr>
            <p:ph type="sldNum" sz="quarter" idx="12"/>
          </p:nvPr>
        </p:nvSpPr>
        <p:spPr>
          <a:xfrm>
            <a:off x="10410825" y="6333141"/>
            <a:ext cx="1636598" cy="383456"/>
          </a:xfrm>
        </p:spPr>
        <p:txBody>
          <a:bodyPr/>
          <a:lstStyle/>
          <a:p>
            <a:fld id="{4FAB73BC-B049-4115-A692-8D63A059BFB8}" type="slidenum">
              <a:rPr lang="en-US" dirty="0"/>
              <a:t>‹N°›</a:t>
            </a:fld>
            <a:endParaRPr lang="en-US" dirty="0"/>
          </a:p>
        </p:txBody>
      </p:sp>
      <p:sp>
        <p:nvSpPr>
          <p:cNvPr id="14" name="Espace réservé de la date 2"/>
          <p:cNvSpPr>
            <a:spLocks noGrp="1"/>
          </p:cNvSpPr>
          <p:nvPr>
            <p:ph type="dt" sz="half" idx="10"/>
          </p:nvPr>
        </p:nvSpPr>
        <p:spPr>
          <a:xfrm>
            <a:off x="144577" y="6337744"/>
            <a:ext cx="4114800" cy="228600"/>
          </a:xfrm>
          <a:prstGeom prst="rect">
            <a:avLst/>
          </a:prstGeom>
        </p:spPr>
        <p:txBody>
          <a:bodyPr/>
          <a:lstStyle>
            <a:lvl1pPr>
              <a:defRPr sz="1200"/>
            </a:lvl1pPr>
          </a:lstStyle>
          <a:p>
            <a:fld id="{A822360C-DCB2-4AC0-A43F-F687EC38828A}" type="datetime1">
              <a:rPr lang="fr-FR" smtClean="0"/>
              <a:pPr/>
              <a:t>21/09/2026</a:t>
            </a:fld>
            <a:endParaRPr lang="en-US" dirty="0"/>
          </a:p>
        </p:txBody>
      </p:sp>
      <p:sp>
        <p:nvSpPr>
          <p:cNvPr id="15" name="Espace réservé du pied de page 3"/>
          <p:cNvSpPr>
            <a:spLocks noGrp="1"/>
          </p:cNvSpPr>
          <p:nvPr>
            <p:ph type="ftr" sz="quarter" idx="11"/>
          </p:nvPr>
        </p:nvSpPr>
        <p:spPr>
          <a:xfrm>
            <a:off x="144577" y="6566344"/>
            <a:ext cx="5029200" cy="228600"/>
          </a:xfrm>
          <a:prstGeom prst="rect">
            <a:avLst/>
          </a:prstGeom>
        </p:spPr>
        <p:txBody>
          <a:bodyPr/>
          <a:lstStyle>
            <a:lvl1pPr>
              <a:defRPr sz="1200"/>
            </a:lvl1pPr>
          </a:lstStyle>
          <a:p>
            <a:r>
              <a:rPr lang="en-US" dirty="0" err="1"/>
              <a:t>Titre</a:t>
            </a:r>
            <a:r>
              <a:rPr lang="en-US" dirty="0"/>
              <a:t> presentation</a:t>
            </a:r>
          </a:p>
        </p:txBody>
      </p:sp>
    </p:spTree>
    <p:extLst>
      <p:ext uri="{BB962C8B-B14F-4D97-AF65-F5344CB8AC3E}">
        <p14:creationId xmlns:p14="http://schemas.microsoft.com/office/powerpoint/2010/main" val="1018930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Diapositive d'introduction">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30948" y="2874320"/>
            <a:ext cx="10515599" cy="2558040"/>
          </a:xfrm>
          <a:prstGeom prst="rect">
            <a:avLst/>
          </a:prstGeom>
        </p:spPr>
        <p:txBody>
          <a:bodyPr>
            <a:normAutofit/>
          </a:bodyPr>
          <a:lstStyle>
            <a:lvl1pPr marL="0" indent="0" algn="ctr">
              <a:buNone/>
              <a:defRPr sz="24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dirty="0"/>
              <a:t>Modifiez le style des sous-titres du masque</a:t>
            </a:r>
            <a:endParaRPr lang="en-US" dirty="0"/>
          </a:p>
        </p:txBody>
      </p:sp>
      <p:sp>
        <p:nvSpPr>
          <p:cNvPr id="11" name="Titre 10">
            <a:extLst>
              <a:ext uri="{FF2B5EF4-FFF2-40B4-BE49-F238E27FC236}">
                <a16:creationId xmlns:a16="http://schemas.microsoft.com/office/drawing/2014/main" id="{9163C578-B879-436D-9492-B8E4A7896251}"/>
              </a:ext>
            </a:extLst>
          </p:cNvPr>
          <p:cNvSpPr>
            <a:spLocks noGrp="1"/>
          </p:cNvSpPr>
          <p:nvPr>
            <p:ph type="title"/>
          </p:nvPr>
        </p:nvSpPr>
        <p:spPr>
          <a:xfrm>
            <a:off x="930948" y="1010711"/>
            <a:ext cx="10515600" cy="1325563"/>
          </a:xfrm>
        </p:spPr>
        <p:txBody>
          <a:bodyPr/>
          <a:lstStyle>
            <a:lvl1pPr algn="ctr">
              <a:defRPr sz="6600" b="1">
                <a:solidFill>
                  <a:schemeClr val="bg2"/>
                </a:solidFill>
              </a:defRPr>
            </a:lvl1pPr>
          </a:lstStyle>
          <a:p>
            <a:r>
              <a:rPr lang="fr-FR" dirty="0"/>
              <a:t>Modifiez le style du titre</a:t>
            </a:r>
          </a:p>
        </p:txBody>
      </p:sp>
      <p:grpSp>
        <p:nvGrpSpPr>
          <p:cNvPr id="8" name="Groupe 7"/>
          <p:cNvGrpSpPr/>
          <p:nvPr userDrawn="1"/>
        </p:nvGrpSpPr>
        <p:grpSpPr>
          <a:xfrm rot="3103191">
            <a:off x="11244437" y="5562062"/>
            <a:ext cx="1605971" cy="1955456"/>
            <a:chOff x="11606246" y="1843564"/>
            <a:chExt cx="1605971" cy="1955456"/>
          </a:xfrm>
        </p:grpSpPr>
        <p:sp>
          <p:nvSpPr>
            <p:cNvPr id="9" name="Ellipse 8"/>
            <p:cNvSpPr/>
            <p:nvPr userDrawn="1"/>
          </p:nvSpPr>
          <p:spPr>
            <a:xfrm flipH="1">
              <a:off x="11606246" y="1843564"/>
              <a:ext cx="1605971" cy="1607844"/>
            </a:xfrm>
            <a:prstGeom prst="ellipse">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llipse 9"/>
            <p:cNvSpPr/>
            <p:nvPr userDrawn="1"/>
          </p:nvSpPr>
          <p:spPr>
            <a:xfrm flipH="1">
              <a:off x="11821627" y="2976682"/>
              <a:ext cx="832630" cy="82233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4" name="Ellipse 13"/>
          <p:cNvSpPr/>
          <p:nvPr userDrawn="1"/>
        </p:nvSpPr>
        <p:spPr>
          <a:xfrm rot="3103191" flipH="1">
            <a:off x="-416315" y="170356"/>
            <a:ext cx="832630" cy="8223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space réservé de la date 2"/>
          <p:cNvSpPr>
            <a:spLocks noGrp="1"/>
          </p:cNvSpPr>
          <p:nvPr>
            <p:ph type="dt" sz="half" idx="10"/>
          </p:nvPr>
        </p:nvSpPr>
        <p:spPr>
          <a:xfrm>
            <a:off x="144577" y="6337744"/>
            <a:ext cx="4114800" cy="228600"/>
          </a:xfrm>
          <a:prstGeom prst="rect">
            <a:avLst/>
          </a:prstGeom>
        </p:spPr>
        <p:txBody>
          <a:bodyPr/>
          <a:lstStyle>
            <a:lvl1pPr>
              <a:defRPr sz="1200"/>
            </a:lvl1pPr>
          </a:lstStyle>
          <a:p>
            <a:fld id="{A822360C-DCB2-4AC0-A43F-F687EC38828A}" type="datetime1">
              <a:rPr lang="fr-FR" smtClean="0"/>
              <a:pPr/>
              <a:t>21/09/2026</a:t>
            </a:fld>
            <a:endParaRPr lang="en-US" dirty="0"/>
          </a:p>
        </p:txBody>
      </p:sp>
      <p:sp>
        <p:nvSpPr>
          <p:cNvPr id="16" name="Espace réservé du pied de page 3"/>
          <p:cNvSpPr>
            <a:spLocks noGrp="1"/>
          </p:cNvSpPr>
          <p:nvPr>
            <p:ph type="ftr" sz="quarter" idx="11"/>
          </p:nvPr>
        </p:nvSpPr>
        <p:spPr>
          <a:xfrm>
            <a:off x="144577" y="6566344"/>
            <a:ext cx="5029200" cy="228600"/>
          </a:xfrm>
          <a:prstGeom prst="rect">
            <a:avLst/>
          </a:prstGeom>
        </p:spPr>
        <p:txBody>
          <a:bodyPr/>
          <a:lstStyle>
            <a:lvl1pPr>
              <a:defRPr sz="1200"/>
            </a:lvl1pPr>
          </a:lstStyle>
          <a:p>
            <a:r>
              <a:rPr lang="en-US" dirty="0" err="1"/>
              <a:t>Titre</a:t>
            </a:r>
            <a:r>
              <a:rPr lang="en-US" dirty="0"/>
              <a:t> presentation</a:t>
            </a:r>
          </a:p>
        </p:txBody>
      </p:sp>
      <p:sp>
        <p:nvSpPr>
          <p:cNvPr id="63" name="Espace réservé du numéro de diapositive 4">
            <a:extLst>
              <a:ext uri="{FF2B5EF4-FFF2-40B4-BE49-F238E27FC236}">
                <a16:creationId xmlns:a16="http://schemas.microsoft.com/office/drawing/2014/main" id="{1B9C7032-6EF1-4418-AD24-C7F13461CE86}"/>
              </a:ext>
            </a:extLst>
          </p:cNvPr>
          <p:cNvSpPr>
            <a:spLocks noGrp="1"/>
          </p:cNvSpPr>
          <p:nvPr>
            <p:ph type="sldNum" sz="quarter" idx="12"/>
          </p:nvPr>
        </p:nvSpPr>
        <p:spPr>
          <a:xfrm>
            <a:off x="9014840" y="5929477"/>
            <a:ext cx="2926080" cy="764451"/>
          </a:xfrm>
        </p:spPr>
        <p:txBody>
          <a:bodyPr/>
          <a:lstStyle>
            <a:lvl1pPr>
              <a:defRPr>
                <a:solidFill>
                  <a:srgbClr val="FFFFFF">
                    <a:alpha val="25000"/>
                  </a:srgbClr>
                </a:solidFill>
              </a:defRPr>
            </a:lvl1pPr>
          </a:lstStyle>
          <a:p>
            <a:fld id="{7A275498-31A1-4833-A5E9-7D3F82F52B78}" type="slidenum">
              <a:rPr lang="en-US" smtClean="0"/>
              <a:pPr/>
              <a:t>‹N°›</a:t>
            </a:fld>
            <a:endParaRPr lang="en-US" dirty="0"/>
          </a:p>
        </p:txBody>
      </p:sp>
    </p:spTree>
    <p:extLst>
      <p:ext uri="{BB962C8B-B14F-4D97-AF65-F5344CB8AC3E}">
        <p14:creationId xmlns:p14="http://schemas.microsoft.com/office/powerpoint/2010/main" val="1293151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Title 1"/>
          <p:cNvSpPr>
            <a:spLocks noGrp="1"/>
          </p:cNvSpPr>
          <p:nvPr>
            <p:ph type="title"/>
          </p:nvPr>
        </p:nvSpPr>
        <p:spPr>
          <a:xfrm>
            <a:off x="952500" y="812672"/>
            <a:ext cx="9763125" cy="1326127"/>
          </a:xfrm>
          <a:prstGeom prst="rect">
            <a:avLst/>
          </a:prstGeom>
        </p:spPr>
        <p:txBody>
          <a:bodyPr/>
          <a:lstStyle>
            <a:lvl1pPr algn="l">
              <a:defRPr sz="6000" b="1" cap="all" baseline="0">
                <a:solidFill>
                  <a:schemeClr val="bg2"/>
                </a:solidFill>
              </a:defRPr>
            </a:lvl1pPr>
          </a:lstStyle>
          <a:p>
            <a:r>
              <a:rPr lang="fr-FR" dirty="0"/>
              <a:t>Modifiez le style du titre</a:t>
            </a:r>
            <a:endParaRPr lang="en-US" dirty="0"/>
          </a:p>
        </p:txBody>
      </p:sp>
      <p:sp>
        <p:nvSpPr>
          <p:cNvPr id="3" name="Content Placeholder 2"/>
          <p:cNvSpPr>
            <a:spLocks noGrp="1"/>
          </p:cNvSpPr>
          <p:nvPr>
            <p:ph idx="1"/>
          </p:nvPr>
        </p:nvSpPr>
        <p:spPr>
          <a:xfrm>
            <a:off x="952500" y="2380822"/>
            <a:ext cx="9763126" cy="3458003"/>
          </a:xfrm>
          <a:prstGeom prst="rect">
            <a:avLst/>
          </a:prstGeom>
        </p:spPr>
        <p:txBody>
          <a:bodyPr/>
          <a:lstStyle>
            <a:lvl1pPr marL="457200" indent="-457200" algn="l">
              <a:buFont typeface="+mj-lt"/>
              <a:buAutoNum type="arabicPeriod"/>
              <a:defRPr sz="2000" b="0" i="0">
                <a:solidFill>
                  <a:schemeClr val="tx1"/>
                </a:solidFill>
              </a:defRPr>
            </a:lvl1pPr>
            <a:lvl2pPr marL="4572" indent="0" algn="l">
              <a:buFont typeface="+mj-lt"/>
              <a:buNone/>
              <a:defRPr sz="2000" b="0" i="0"/>
            </a:lvl2pPr>
            <a:lvl3pPr marL="0" indent="0" algn="l">
              <a:buFont typeface="+mj-lt"/>
              <a:buNone/>
              <a:defRPr sz="2000" b="0" i="0"/>
            </a:lvl3pPr>
            <a:lvl4pPr marL="0" indent="0" algn="l">
              <a:buFont typeface="+mj-lt"/>
              <a:buNone/>
              <a:defRPr sz="2000" b="0" i="0"/>
            </a:lvl4pPr>
            <a:lvl5pPr marL="0" indent="0" algn="l">
              <a:buFont typeface="+mj-lt"/>
              <a:buNone/>
              <a:defRPr sz="2000" b="0" i="0"/>
            </a:lvl5pPr>
          </a:lstStyle>
          <a:p>
            <a:pPr lvl="0"/>
            <a:r>
              <a:rPr lang="fr-FR" dirty="0"/>
              <a:t>Modifier les styles du texte du masque</a:t>
            </a:r>
          </a:p>
          <a:p>
            <a:pPr lvl="0"/>
            <a:r>
              <a:rPr lang="fr-FR" dirty="0"/>
              <a:t>Deuxième niveau</a:t>
            </a:r>
          </a:p>
          <a:p>
            <a:pPr lvl="0"/>
            <a:r>
              <a:rPr lang="fr-FR" dirty="0"/>
              <a:t>Troisième niveau</a:t>
            </a:r>
          </a:p>
          <a:p>
            <a:pPr lvl="0"/>
            <a:r>
              <a:rPr lang="fr-FR" dirty="0"/>
              <a:t>Quatrième niveau</a:t>
            </a:r>
          </a:p>
          <a:p>
            <a:pPr lvl="0"/>
            <a:r>
              <a:rPr lang="fr-FR" dirty="0"/>
              <a:t>Cinquième niveau</a:t>
            </a:r>
            <a:endParaRPr lang="en-US" dirty="0"/>
          </a:p>
        </p:txBody>
      </p:sp>
      <p:pic>
        <p:nvPicPr>
          <p:cNvPr id="21" name="Image 20"/>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237270" y="6132192"/>
            <a:ext cx="976412" cy="527683"/>
          </a:xfrm>
          <a:prstGeom prst="rect">
            <a:avLst/>
          </a:prstGeom>
        </p:spPr>
      </p:pic>
      <p:grpSp>
        <p:nvGrpSpPr>
          <p:cNvPr id="12" name="Groupe 11"/>
          <p:cNvGrpSpPr/>
          <p:nvPr userDrawn="1"/>
        </p:nvGrpSpPr>
        <p:grpSpPr>
          <a:xfrm>
            <a:off x="-1681312" y="-2525631"/>
            <a:ext cx="4614450" cy="6229371"/>
            <a:chOff x="-1681312" y="-2525631"/>
            <a:chExt cx="4614450" cy="6229371"/>
          </a:xfrm>
        </p:grpSpPr>
        <p:sp>
          <p:nvSpPr>
            <p:cNvPr id="13" name="Ellipse 12"/>
            <p:cNvSpPr/>
            <p:nvPr userDrawn="1"/>
          </p:nvSpPr>
          <p:spPr>
            <a:xfrm>
              <a:off x="-1681312" y="-2525631"/>
              <a:ext cx="3362623" cy="357292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llipse 13"/>
            <p:cNvSpPr/>
            <p:nvPr userDrawn="1"/>
          </p:nvSpPr>
          <p:spPr>
            <a:xfrm>
              <a:off x="429483" y="-2097193"/>
              <a:ext cx="2503655" cy="25963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llipse 14"/>
            <p:cNvSpPr/>
            <p:nvPr userDrawn="1"/>
          </p:nvSpPr>
          <p:spPr>
            <a:xfrm>
              <a:off x="-1099916" y="1748284"/>
              <a:ext cx="1605971" cy="16078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llipse 21"/>
            <p:cNvSpPr/>
            <p:nvPr userDrawn="1"/>
          </p:nvSpPr>
          <p:spPr>
            <a:xfrm>
              <a:off x="-541956" y="2881402"/>
              <a:ext cx="832630" cy="82233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7" name="Espace réservé pour une image  6"/>
          <p:cNvSpPr>
            <a:spLocks noGrp="1"/>
          </p:cNvSpPr>
          <p:nvPr>
            <p:ph type="pic" sz="quarter" idx="13"/>
          </p:nvPr>
        </p:nvSpPr>
        <p:spPr>
          <a:xfrm>
            <a:off x="11182350" y="-133350"/>
            <a:ext cx="1085850" cy="6991350"/>
          </a:xfrm>
          <a:prstGeom prst="rect">
            <a:avLst/>
          </a:prstGeom>
        </p:spPr>
        <p:txBody>
          <a:bodyPr/>
          <a:lstStyle/>
          <a:p>
            <a:endParaRPr lang="fr-FR"/>
          </a:p>
        </p:txBody>
      </p:sp>
      <p:sp>
        <p:nvSpPr>
          <p:cNvPr id="16" name="Slide Number Placeholder 6"/>
          <p:cNvSpPr>
            <a:spLocks noGrp="1"/>
          </p:cNvSpPr>
          <p:nvPr>
            <p:ph type="sldNum" sz="quarter" idx="12"/>
          </p:nvPr>
        </p:nvSpPr>
        <p:spPr>
          <a:xfrm>
            <a:off x="10410825" y="6333141"/>
            <a:ext cx="1636598" cy="383456"/>
          </a:xfrm>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3432813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705610" y="1571016"/>
            <a:ext cx="10780776" cy="976698"/>
          </a:xfrm>
          <a:prstGeom prst="rect">
            <a:avLst/>
          </a:prstGeom>
        </p:spPr>
        <p:txBody>
          <a:bodyPr anchor="b">
            <a:normAutofit/>
          </a:bodyPr>
          <a:lstStyle>
            <a:lvl1pPr algn="ctr">
              <a:lnSpc>
                <a:spcPct val="80000"/>
              </a:lnSpc>
              <a:defRPr sz="4800" b="1" cap="all" baseline="0">
                <a:solidFill>
                  <a:schemeClr val="tx1"/>
                </a:solidFill>
              </a:defRPr>
            </a:lvl1pPr>
          </a:lstStyle>
          <a:p>
            <a:r>
              <a:rPr lang="fr-FR" dirty="0"/>
              <a:t>Modifiez le style du titre</a:t>
            </a:r>
            <a:endParaRPr lang="en-US" dirty="0"/>
          </a:p>
        </p:txBody>
      </p:sp>
      <p:sp>
        <p:nvSpPr>
          <p:cNvPr id="3" name="Text Placeholder 2"/>
          <p:cNvSpPr>
            <a:spLocks noGrp="1"/>
          </p:cNvSpPr>
          <p:nvPr>
            <p:ph type="body" idx="1"/>
          </p:nvPr>
        </p:nvSpPr>
        <p:spPr>
          <a:xfrm>
            <a:off x="705610" y="3139064"/>
            <a:ext cx="10780776" cy="2537836"/>
          </a:xfrm>
          <a:prstGeom prst="rect">
            <a:avLst/>
          </a:prstGeom>
        </p:spPr>
        <p:txBody>
          <a:bodyPr anchor="t">
            <a:normAutofit/>
          </a:bodyPr>
          <a:lstStyle>
            <a:lvl1pPr marL="0" indent="0" algn="ctr">
              <a:buNone/>
              <a:defRPr sz="3200">
                <a:solidFill>
                  <a:schemeClr val="bg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dirty="0"/>
              <a:t>Modifier les styles du texte du masque</a:t>
            </a:r>
          </a:p>
        </p:txBody>
      </p:sp>
      <p:pic>
        <p:nvPicPr>
          <p:cNvPr id="7" name="Image 6"/>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237270" y="6132192"/>
            <a:ext cx="976412" cy="527683"/>
          </a:xfrm>
          <a:prstGeom prst="rect">
            <a:avLst/>
          </a:prstGeom>
        </p:spPr>
      </p:pic>
      <p:sp>
        <p:nvSpPr>
          <p:cNvPr id="15" name="Ellipse 14"/>
          <p:cNvSpPr/>
          <p:nvPr userDrawn="1"/>
        </p:nvSpPr>
        <p:spPr>
          <a:xfrm flipH="1">
            <a:off x="10430990" y="-2430351"/>
            <a:ext cx="3362623" cy="357292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Ellipse 15"/>
          <p:cNvSpPr/>
          <p:nvPr userDrawn="1"/>
        </p:nvSpPr>
        <p:spPr>
          <a:xfrm flipH="1">
            <a:off x="9179163" y="-2001913"/>
            <a:ext cx="2503655" cy="25963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llipse 16"/>
          <p:cNvSpPr/>
          <p:nvPr userDrawn="1"/>
        </p:nvSpPr>
        <p:spPr>
          <a:xfrm flipH="1">
            <a:off x="11606246" y="1843564"/>
            <a:ext cx="1605971" cy="16078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llipse 17"/>
          <p:cNvSpPr/>
          <p:nvPr userDrawn="1"/>
        </p:nvSpPr>
        <p:spPr>
          <a:xfrm flipH="1">
            <a:off x="11821627" y="2976682"/>
            <a:ext cx="832630" cy="82233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Slide Number Placeholder 6"/>
          <p:cNvSpPr>
            <a:spLocks noGrp="1"/>
          </p:cNvSpPr>
          <p:nvPr>
            <p:ph type="sldNum" sz="quarter" idx="12"/>
          </p:nvPr>
        </p:nvSpPr>
        <p:spPr>
          <a:xfrm>
            <a:off x="10410825" y="6333141"/>
            <a:ext cx="1636598" cy="383456"/>
          </a:xfrm>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243912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Quizz">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7F13FDE6-D497-4562-AD80-7787D3F82EB4}"/>
              </a:ext>
            </a:extLst>
          </p:cNvPr>
          <p:cNvSpPr>
            <a:spLocks noGrp="1"/>
          </p:cNvSpPr>
          <p:nvPr>
            <p:ph type="body" sz="quarter" idx="13"/>
          </p:nvPr>
        </p:nvSpPr>
        <p:spPr>
          <a:xfrm>
            <a:off x="1078817" y="2840159"/>
            <a:ext cx="8571279" cy="2265362"/>
          </a:xfrm>
          <a:prstGeom prst="rect">
            <a:avLst/>
          </a:prstGeom>
        </p:spPr>
        <p:txBody>
          <a:bodyPr/>
          <a:lstStyle>
            <a:lvl1pPr marL="91440" indent="-91440" algn="l">
              <a:buFont typeface="Wingdings" panose="05000000000000000000" pitchFamily="2" charset="2"/>
              <a:buChar char="q"/>
              <a:defRPr sz="1600">
                <a:solidFill>
                  <a:schemeClr val="tx1"/>
                </a:solidFill>
              </a:defRPr>
            </a:lvl1pPr>
            <a:lvl2pPr marL="347472" indent="-342900" algn="l">
              <a:buFont typeface="Wingdings" panose="05000000000000000000" pitchFamily="2" charset="2"/>
              <a:buChar char="q"/>
              <a:defRPr sz="1600">
                <a:solidFill>
                  <a:schemeClr val="tx1"/>
                </a:solidFill>
              </a:defRPr>
            </a:lvl2pPr>
            <a:lvl3pPr marL="548640" indent="-548640" algn="l">
              <a:buFont typeface="Wingdings" panose="05000000000000000000" pitchFamily="2" charset="2"/>
              <a:buChar char="q"/>
              <a:defRPr sz="1600">
                <a:solidFill>
                  <a:schemeClr val="tx1"/>
                </a:solidFill>
              </a:defRPr>
            </a:lvl3pPr>
            <a:lvl4pPr marL="822960" indent="-822960" algn="l">
              <a:buFont typeface="Wingdings" panose="05000000000000000000" pitchFamily="2" charset="2"/>
              <a:buChar char="q"/>
              <a:defRPr sz="1600">
                <a:solidFill>
                  <a:schemeClr val="tx1"/>
                </a:solidFill>
              </a:defRPr>
            </a:lvl4pPr>
            <a:lvl5pPr marL="1097280" indent="-1097280" algn="l">
              <a:buFont typeface="Wingdings" panose="05000000000000000000" pitchFamily="2" charset="2"/>
              <a:buChar char="q"/>
              <a:defRPr sz="16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8" name="Title 1">
            <a:extLst>
              <a:ext uri="{FF2B5EF4-FFF2-40B4-BE49-F238E27FC236}">
                <a16:creationId xmlns:a16="http://schemas.microsoft.com/office/drawing/2014/main" id="{41B040F9-9DCA-45C3-AC4A-AD6013D7F7F3}"/>
              </a:ext>
            </a:extLst>
          </p:cNvPr>
          <p:cNvSpPr>
            <a:spLocks noGrp="1"/>
          </p:cNvSpPr>
          <p:nvPr>
            <p:ph type="title"/>
          </p:nvPr>
        </p:nvSpPr>
        <p:spPr>
          <a:xfrm>
            <a:off x="1078817" y="926119"/>
            <a:ext cx="10153619" cy="942196"/>
          </a:xfrm>
          <a:prstGeom prst="rect">
            <a:avLst/>
          </a:prstGeom>
        </p:spPr>
        <p:txBody>
          <a:bodyPr/>
          <a:lstStyle>
            <a:lvl1pPr algn="l">
              <a:defRPr sz="4800" b="1">
                <a:solidFill>
                  <a:schemeClr val="tx2"/>
                </a:solidFill>
              </a:defRPr>
            </a:lvl1pPr>
          </a:lstStyle>
          <a:p>
            <a:r>
              <a:rPr lang="fr-FR" dirty="0"/>
              <a:t>Modifiez le style du titre</a:t>
            </a:r>
            <a:endParaRPr lang="en-US" dirty="0"/>
          </a:p>
        </p:txBody>
      </p:sp>
      <p:pic>
        <p:nvPicPr>
          <p:cNvPr id="6" name="Image 5"/>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237270" y="6132192"/>
            <a:ext cx="976412" cy="527683"/>
          </a:xfrm>
          <a:prstGeom prst="rect">
            <a:avLst/>
          </a:prstGeom>
        </p:spPr>
      </p:pic>
      <p:grpSp>
        <p:nvGrpSpPr>
          <p:cNvPr id="9" name="Groupe 8"/>
          <p:cNvGrpSpPr/>
          <p:nvPr userDrawn="1"/>
        </p:nvGrpSpPr>
        <p:grpSpPr>
          <a:xfrm rot="3687236">
            <a:off x="9487185" y="-2315410"/>
            <a:ext cx="4614450" cy="3572929"/>
            <a:chOff x="-1681312" y="-2525631"/>
            <a:chExt cx="4614450" cy="3572929"/>
          </a:xfrm>
        </p:grpSpPr>
        <p:sp>
          <p:nvSpPr>
            <p:cNvPr id="10" name="Ellipse 9"/>
            <p:cNvSpPr/>
            <p:nvPr userDrawn="1"/>
          </p:nvSpPr>
          <p:spPr>
            <a:xfrm>
              <a:off x="-1681312" y="-2525631"/>
              <a:ext cx="3362623" cy="357292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llipse 10"/>
            <p:cNvSpPr/>
            <p:nvPr userDrawn="1"/>
          </p:nvSpPr>
          <p:spPr>
            <a:xfrm>
              <a:off x="429483" y="-2097193"/>
              <a:ext cx="2503655" cy="25963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2" name="Slide Number Placeholder 6"/>
          <p:cNvSpPr>
            <a:spLocks noGrp="1"/>
          </p:cNvSpPr>
          <p:nvPr>
            <p:ph type="sldNum" sz="quarter" idx="12"/>
          </p:nvPr>
        </p:nvSpPr>
        <p:spPr>
          <a:xfrm>
            <a:off x="10410825" y="6333141"/>
            <a:ext cx="1636598" cy="383456"/>
          </a:xfrm>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2559279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u">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6A83D8D-D973-4696-9B71-FD46FC3EC2E6}"/>
              </a:ext>
            </a:extLst>
          </p:cNvPr>
          <p:cNvSpPr>
            <a:spLocks noGrp="1"/>
          </p:cNvSpPr>
          <p:nvPr>
            <p:ph sz="quarter" idx="13"/>
          </p:nvPr>
        </p:nvSpPr>
        <p:spPr>
          <a:xfrm>
            <a:off x="387127" y="1664700"/>
            <a:ext cx="11660296" cy="4851429"/>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Title 1">
            <a:extLst>
              <a:ext uri="{FF2B5EF4-FFF2-40B4-BE49-F238E27FC236}">
                <a16:creationId xmlns:a16="http://schemas.microsoft.com/office/drawing/2014/main" id="{E454FAA1-4D52-4500-AC7C-31EEC636728D}"/>
              </a:ext>
            </a:extLst>
          </p:cNvPr>
          <p:cNvSpPr>
            <a:spLocks noGrp="1"/>
          </p:cNvSpPr>
          <p:nvPr>
            <p:ph type="title"/>
          </p:nvPr>
        </p:nvSpPr>
        <p:spPr>
          <a:xfrm>
            <a:off x="387127" y="477104"/>
            <a:ext cx="11660296" cy="942196"/>
          </a:xfrm>
          <a:prstGeom prst="rect">
            <a:avLst/>
          </a:prstGeom>
        </p:spPr>
        <p:txBody>
          <a:bodyPr/>
          <a:lstStyle>
            <a:lvl1pPr algn="l">
              <a:defRPr sz="4000" b="1">
                <a:solidFill>
                  <a:schemeClr val="bg1"/>
                </a:solidFill>
              </a:defRPr>
            </a:lvl1pPr>
          </a:lstStyle>
          <a:p>
            <a:r>
              <a:rPr lang="fr-FR" dirty="0"/>
              <a:t>Modifiez le style du titre</a:t>
            </a:r>
            <a:endParaRPr lang="en-US" dirty="0"/>
          </a:p>
        </p:txBody>
      </p:sp>
      <p:grpSp>
        <p:nvGrpSpPr>
          <p:cNvPr id="7" name="Groupe 6"/>
          <p:cNvGrpSpPr/>
          <p:nvPr userDrawn="1"/>
        </p:nvGrpSpPr>
        <p:grpSpPr>
          <a:xfrm rot="7158968">
            <a:off x="-281746" y="5989999"/>
            <a:ext cx="1605971" cy="1955456"/>
            <a:chOff x="11606246" y="1843564"/>
            <a:chExt cx="1605971" cy="1955456"/>
          </a:xfrm>
        </p:grpSpPr>
        <p:sp>
          <p:nvSpPr>
            <p:cNvPr id="8" name="Ellipse 7"/>
            <p:cNvSpPr/>
            <p:nvPr userDrawn="1"/>
          </p:nvSpPr>
          <p:spPr>
            <a:xfrm flipH="1">
              <a:off x="11606246" y="1843564"/>
              <a:ext cx="1605971" cy="16078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llipse 8"/>
            <p:cNvSpPr/>
            <p:nvPr userDrawn="1"/>
          </p:nvSpPr>
          <p:spPr>
            <a:xfrm flipH="1">
              <a:off x="11821627" y="2976682"/>
              <a:ext cx="832630" cy="82233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 name="Slide Number Placeholder 6">
            <a:extLst>
              <a:ext uri="{FF2B5EF4-FFF2-40B4-BE49-F238E27FC236}">
                <a16:creationId xmlns:a16="http://schemas.microsoft.com/office/drawing/2014/main" id="{0D8F0EF8-449A-C215-D50A-282C8050D03D}"/>
              </a:ext>
            </a:extLst>
          </p:cNvPr>
          <p:cNvSpPr>
            <a:spLocks noGrp="1"/>
          </p:cNvSpPr>
          <p:nvPr>
            <p:ph type="sldNum" sz="quarter" idx="12"/>
          </p:nvPr>
        </p:nvSpPr>
        <p:spPr>
          <a:xfrm>
            <a:off x="10410825" y="6516128"/>
            <a:ext cx="1636598" cy="341871"/>
          </a:xfrm>
        </p:spPr>
        <p:txBody>
          <a:bodyPr/>
          <a:lstStyle>
            <a:lvl1pPr>
              <a:defRPr sz="1200"/>
            </a:lvl1pPr>
          </a:lstStyle>
          <a:p>
            <a:fld id="{056ACA90-43E5-7D44-9827-2E702A863BF9}" type="slidenum">
              <a:rPr lang="en-US" smtClean="0"/>
              <a:pPr/>
              <a:t>‹N°›</a:t>
            </a:fld>
            <a:endParaRPr lang="en-US" dirty="0"/>
          </a:p>
        </p:txBody>
      </p:sp>
    </p:spTree>
    <p:extLst>
      <p:ext uri="{BB962C8B-B14F-4D97-AF65-F5344CB8AC3E}">
        <p14:creationId xmlns:p14="http://schemas.microsoft.com/office/powerpoint/2010/main" val="2910912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u + image">
    <p:spTree>
      <p:nvGrpSpPr>
        <p:cNvPr id="1" name=""/>
        <p:cNvGrpSpPr/>
        <p:nvPr/>
      </p:nvGrpSpPr>
      <p:grpSpPr>
        <a:xfrm>
          <a:off x="0" y="0"/>
          <a:ext cx="0" cy="0"/>
          <a:chOff x="0" y="0"/>
          <a:chExt cx="0" cy="0"/>
        </a:xfrm>
      </p:grpSpPr>
      <p:sp>
        <p:nvSpPr>
          <p:cNvPr id="2" name="Rectangle 1"/>
          <p:cNvSpPr/>
          <p:nvPr userDrawn="1"/>
        </p:nvSpPr>
        <p:spPr>
          <a:xfrm>
            <a:off x="8026400" y="0"/>
            <a:ext cx="4165600" cy="685800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space réservé pour une image  6">
            <a:extLst>
              <a:ext uri="{FF2B5EF4-FFF2-40B4-BE49-F238E27FC236}">
                <a16:creationId xmlns:a16="http://schemas.microsoft.com/office/drawing/2014/main" id="{12E4D683-1046-42DA-A8F3-89BD182AF1D5}"/>
              </a:ext>
            </a:extLst>
          </p:cNvPr>
          <p:cNvSpPr>
            <a:spLocks noGrp="1"/>
          </p:cNvSpPr>
          <p:nvPr>
            <p:ph type="pic" sz="quarter" idx="13"/>
          </p:nvPr>
        </p:nvSpPr>
        <p:spPr>
          <a:xfrm>
            <a:off x="8625854" y="945560"/>
            <a:ext cx="3421569" cy="4966880"/>
          </a:xfrm>
          <a:prstGeom prst="rect">
            <a:avLst/>
          </a:prstGeom>
        </p:spPr>
        <p:txBody>
          <a:bodyPr/>
          <a:lstStyle/>
          <a:p>
            <a:endParaRPr lang="fr-FR"/>
          </a:p>
        </p:txBody>
      </p:sp>
      <p:sp>
        <p:nvSpPr>
          <p:cNvPr id="9" name="Espace réservé du texte 8">
            <a:extLst>
              <a:ext uri="{FF2B5EF4-FFF2-40B4-BE49-F238E27FC236}">
                <a16:creationId xmlns:a16="http://schemas.microsoft.com/office/drawing/2014/main" id="{36DA5CDE-2FEC-467C-8041-A3E40AA69198}"/>
              </a:ext>
            </a:extLst>
          </p:cNvPr>
          <p:cNvSpPr>
            <a:spLocks noGrp="1"/>
          </p:cNvSpPr>
          <p:nvPr>
            <p:ph type="body" sz="quarter" idx="14"/>
          </p:nvPr>
        </p:nvSpPr>
        <p:spPr>
          <a:xfrm>
            <a:off x="401638" y="2460625"/>
            <a:ext cx="7254875" cy="3648075"/>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0" name="Title 1">
            <a:extLst>
              <a:ext uri="{FF2B5EF4-FFF2-40B4-BE49-F238E27FC236}">
                <a16:creationId xmlns:a16="http://schemas.microsoft.com/office/drawing/2014/main" id="{6B119838-29C0-496D-8624-248DFC8C204B}"/>
              </a:ext>
            </a:extLst>
          </p:cNvPr>
          <p:cNvSpPr>
            <a:spLocks noGrp="1"/>
          </p:cNvSpPr>
          <p:nvPr>
            <p:ph type="title"/>
          </p:nvPr>
        </p:nvSpPr>
        <p:spPr>
          <a:xfrm>
            <a:off x="401638" y="945560"/>
            <a:ext cx="6272614" cy="942196"/>
          </a:xfrm>
          <a:prstGeom prst="rect">
            <a:avLst/>
          </a:prstGeom>
        </p:spPr>
        <p:txBody>
          <a:bodyPr/>
          <a:lstStyle>
            <a:lvl1pPr algn="l">
              <a:defRPr sz="4000" b="1">
                <a:solidFill>
                  <a:schemeClr val="bg1"/>
                </a:solidFill>
              </a:defRPr>
            </a:lvl1pPr>
          </a:lstStyle>
          <a:p>
            <a:r>
              <a:rPr lang="fr-FR" dirty="0"/>
              <a:t>Modifiez le style du titre</a:t>
            </a:r>
            <a:endParaRPr lang="en-US" dirty="0"/>
          </a:p>
        </p:txBody>
      </p:sp>
      <p:sp>
        <p:nvSpPr>
          <p:cNvPr id="11" name="Ellipse 10"/>
          <p:cNvSpPr/>
          <p:nvPr userDrawn="1"/>
        </p:nvSpPr>
        <p:spPr>
          <a:xfrm rot="3103191" flipH="1">
            <a:off x="693564" y="-504779"/>
            <a:ext cx="832630" cy="82233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space réservé de la date 2"/>
          <p:cNvSpPr>
            <a:spLocks noGrp="1"/>
          </p:cNvSpPr>
          <p:nvPr>
            <p:ph type="dt" sz="half" idx="10"/>
          </p:nvPr>
        </p:nvSpPr>
        <p:spPr>
          <a:xfrm>
            <a:off x="144577" y="6337744"/>
            <a:ext cx="4114800" cy="228600"/>
          </a:xfrm>
          <a:prstGeom prst="rect">
            <a:avLst/>
          </a:prstGeom>
        </p:spPr>
        <p:txBody>
          <a:bodyPr/>
          <a:lstStyle>
            <a:lvl1pPr>
              <a:defRPr sz="1200"/>
            </a:lvl1pPr>
          </a:lstStyle>
          <a:p>
            <a:fld id="{A822360C-DCB2-4AC0-A43F-F687EC38828A}" type="datetime1">
              <a:rPr lang="fr-FR" smtClean="0"/>
              <a:pPr/>
              <a:t>21/09/2026</a:t>
            </a:fld>
            <a:endParaRPr lang="en-US" dirty="0"/>
          </a:p>
        </p:txBody>
      </p:sp>
      <p:sp>
        <p:nvSpPr>
          <p:cNvPr id="13" name="Espace réservé du pied de page 3"/>
          <p:cNvSpPr>
            <a:spLocks noGrp="1"/>
          </p:cNvSpPr>
          <p:nvPr>
            <p:ph type="ftr" sz="quarter" idx="11"/>
          </p:nvPr>
        </p:nvSpPr>
        <p:spPr>
          <a:xfrm>
            <a:off x="144577" y="6566344"/>
            <a:ext cx="5029200" cy="228600"/>
          </a:xfrm>
          <a:prstGeom prst="rect">
            <a:avLst/>
          </a:prstGeom>
        </p:spPr>
        <p:txBody>
          <a:bodyPr/>
          <a:lstStyle>
            <a:lvl1pPr>
              <a:defRPr sz="1200"/>
            </a:lvl1pPr>
          </a:lstStyle>
          <a:p>
            <a:r>
              <a:rPr lang="en-US" dirty="0" err="1"/>
              <a:t>Titre</a:t>
            </a:r>
            <a:r>
              <a:rPr lang="en-US" dirty="0"/>
              <a:t> presentation</a:t>
            </a:r>
          </a:p>
        </p:txBody>
      </p:sp>
      <p:sp>
        <p:nvSpPr>
          <p:cNvPr id="14" name="Slide Number Placeholder 6"/>
          <p:cNvSpPr>
            <a:spLocks noGrp="1"/>
          </p:cNvSpPr>
          <p:nvPr>
            <p:ph type="sldNum" sz="quarter" idx="12"/>
          </p:nvPr>
        </p:nvSpPr>
        <p:spPr>
          <a:xfrm>
            <a:off x="10410825" y="6333141"/>
            <a:ext cx="1636598" cy="383456"/>
          </a:xfrm>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63892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Rectangle 1"/>
          <p:cNvSpPr/>
          <p:nvPr/>
        </p:nvSpPr>
        <p:spPr>
          <a:xfrm>
            <a:off x="7620000" y="0"/>
            <a:ext cx="4572000" cy="685799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7928895" y="209550"/>
            <a:ext cx="3383280" cy="1393990"/>
          </a:xfrm>
          <a:prstGeom prst="rect">
            <a:avLst/>
          </a:prstGeom>
        </p:spPr>
        <p:txBody>
          <a:bodyPr anchor="b">
            <a:noAutofit/>
          </a:bodyPr>
          <a:lstStyle>
            <a:lvl1pPr algn="l">
              <a:lnSpc>
                <a:spcPct val="85000"/>
              </a:lnSpc>
              <a:defRPr sz="4000" b="1">
                <a:solidFill>
                  <a:srgbClr val="FFFFFF"/>
                </a:solidFill>
              </a:defRPr>
            </a:lvl1pPr>
          </a:lstStyle>
          <a:p>
            <a:r>
              <a:rPr lang="fr-FR" dirty="0"/>
              <a:t>Modifiez le style du titre</a:t>
            </a:r>
            <a:endParaRPr lang="en-US" dirty="0"/>
          </a:p>
        </p:txBody>
      </p:sp>
      <p:sp>
        <p:nvSpPr>
          <p:cNvPr id="3" name="Content Placeholder 2"/>
          <p:cNvSpPr>
            <a:spLocks noGrp="1"/>
          </p:cNvSpPr>
          <p:nvPr>
            <p:ph idx="1"/>
          </p:nvPr>
        </p:nvSpPr>
        <p:spPr>
          <a:xfrm>
            <a:off x="140163" y="314325"/>
            <a:ext cx="7251238" cy="5676900"/>
          </a:xfrm>
          <a:prstGeom prst="rect">
            <a:avLst/>
          </a:prstGeom>
        </p:spPr>
        <p:txBody>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2000"/>
            </a:lvl6pPr>
            <a:lvl7pPr>
              <a:defRPr sz="2000"/>
            </a:lvl7pPr>
            <a:lvl8pPr>
              <a:defRPr sz="2000"/>
            </a:lvl8pPr>
            <a:lvl9pPr>
              <a:defRPr sz="2000"/>
            </a:lvl9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Text Placeholder 3"/>
          <p:cNvSpPr>
            <a:spLocks noGrp="1"/>
          </p:cNvSpPr>
          <p:nvPr>
            <p:ph type="body" sz="half" idx="2"/>
          </p:nvPr>
        </p:nvSpPr>
        <p:spPr>
          <a:xfrm>
            <a:off x="7928895" y="2321661"/>
            <a:ext cx="3398520" cy="3126987"/>
          </a:xfrm>
          <a:prstGeom prst="rect">
            <a:avLst/>
          </a:prstGeo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fr-FR" dirty="0"/>
              <a:t>Modifier les styles du texte du masque</a:t>
            </a:r>
          </a:p>
        </p:txBody>
      </p:sp>
      <p:pic>
        <p:nvPicPr>
          <p:cNvPr id="8" name="Image 7"/>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237270" y="6132192"/>
            <a:ext cx="976412" cy="527683"/>
          </a:xfrm>
          <a:prstGeom prst="rect">
            <a:avLst/>
          </a:prstGeom>
        </p:spPr>
      </p:pic>
      <p:grpSp>
        <p:nvGrpSpPr>
          <p:cNvPr id="10" name="Groupe 9"/>
          <p:cNvGrpSpPr/>
          <p:nvPr userDrawn="1"/>
        </p:nvGrpSpPr>
        <p:grpSpPr>
          <a:xfrm rot="3103191">
            <a:off x="11244437" y="5562062"/>
            <a:ext cx="1605971" cy="1955456"/>
            <a:chOff x="11606246" y="1843564"/>
            <a:chExt cx="1605971" cy="1955456"/>
          </a:xfrm>
        </p:grpSpPr>
        <p:sp>
          <p:nvSpPr>
            <p:cNvPr id="11" name="Ellipse 10"/>
            <p:cNvSpPr/>
            <p:nvPr userDrawn="1"/>
          </p:nvSpPr>
          <p:spPr>
            <a:xfrm flipH="1">
              <a:off x="11606246" y="1843564"/>
              <a:ext cx="1605971" cy="16078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llipse 11"/>
            <p:cNvSpPr/>
            <p:nvPr userDrawn="1"/>
          </p:nvSpPr>
          <p:spPr>
            <a:xfrm flipH="1">
              <a:off x="11821627" y="2976682"/>
              <a:ext cx="832630" cy="82233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3" name="Espace réservé du numéro de diapositive 4"/>
          <p:cNvSpPr>
            <a:spLocks noGrp="1"/>
          </p:cNvSpPr>
          <p:nvPr>
            <p:ph type="sldNum" sz="quarter" idx="12"/>
          </p:nvPr>
        </p:nvSpPr>
        <p:spPr>
          <a:xfrm>
            <a:off x="9121343" y="5319558"/>
            <a:ext cx="2926080" cy="1397039"/>
          </a:xfrm>
        </p:spPr>
        <p:txBody>
          <a:bodyPr/>
          <a:lstStyle>
            <a:lvl1pPr>
              <a:defRPr>
                <a:solidFill>
                  <a:srgbClr val="FFFFFF">
                    <a:alpha val="25000"/>
                  </a:srgbClr>
                </a:solidFill>
              </a:defRPr>
            </a:lvl1pPr>
          </a:lstStyle>
          <a:p>
            <a:fld id="{7A275498-31A1-4833-A5E9-7D3F82F52B78}" type="slidenum">
              <a:rPr lang="en-US" smtClean="0"/>
              <a:pPr/>
              <a:t>‹N°›</a:t>
            </a:fld>
            <a:endParaRPr lang="en-US" dirty="0"/>
          </a:p>
        </p:txBody>
      </p:sp>
    </p:spTree>
    <p:extLst>
      <p:ext uri="{BB962C8B-B14F-4D97-AF65-F5344CB8AC3E}">
        <p14:creationId xmlns:p14="http://schemas.microsoft.com/office/powerpoint/2010/main" val="1599304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Diapositive de conclus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629F404-0260-4A56-9636-865F426C76E4}"/>
              </a:ext>
            </a:extLst>
          </p:cNvPr>
          <p:cNvSpPr>
            <a:spLocks noGrp="1"/>
          </p:cNvSpPr>
          <p:nvPr>
            <p:ph type="title"/>
          </p:nvPr>
        </p:nvSpPr>
        <p:spPr>
          <a:xfrm>
            <a:off x="838199" y="1904003"/>
            <a:ext cx="10515600" cy="1325563"/>
          </a:xfrm>
        </p:spPr>
        <p:txBody>
          <a:bodyPr/>
          <a:lstStyle>
            <a:lvl1pPr>
              <a:defRPr sz="6000" b="1">
                <a:solidFill>
                  <a:schemeClr val="bg1"/>
                </a:solidFill>
              </a:defRPr>
            </a:lvl1pPr>
          </a:lstStyle>
          <a:p>
            <a:r>
              <a:rPr lang="fr-FR" dirty="0"/>
              <a:t>Modifiez le style du titre</a:t>
            </a:r>
          </a:p>
        </p:txBody>
      </p:sp>
      <p:sp>
        <p:nvSpPr>
          <p:cNvPr id="10" name="Espace réservé du contenu 9">
            <a:extLst>
              <a:ext uri="{FF2B5EF4-FFF2-40B4-BE49-F238E27FC236}">
                <a16:creationId xmlns:a16="http://schemas.microsoft.com/office/drawing/2014/main" id="{22E428BC-04B3-405A-A953-1724B4303AA3}"/>
              </a:ext>
            </a:extLst>
          </p:cNvPr>
          <p:cNvSpPr>
            <a:spLocks noGrp="1"/>
          </p:cNvSpPr>
          <p:nvPr>
            <p:ph sz="quarter" idx="13"/>
          </p:nvPr>
        </p:nvSpPr>
        <p:spPr>
          <a:xfrm>
            <a:off x="838199" y="3531671"/>
            <a:ext cx="10515600" cy="2230954"/>
          </a:xfrm>
          <a:prstGeom prst="rect">
            <a:avLst/>
          </a:prstGeom>
        </p:spPr>
        <p:txBody>
          <a:bodyPr/>
          <a:lstStyle>
            <a:lvl1pPr algn="ctr">
              <a:defRPr sz="2000">
                <a:solidFill>
                  <a:schemeClr val="tx1"/>
                </a:solidFill>
              </a:defRPr>
            </a:lvl1pPr>
            <a:lvl2pPr algn="ctr">
              <a:defRPr sz="2000">
                <a:solidFill>
                  <a:schemeClr val="tx1"/>
                </a:solidFill>
              </a:defRPr>
            </a:lvl2pPr>
            <a:lvl3pPr algn="ctr">
              <a:defRPr sz="2000">
                <a:solidFill>
                  <a:schemeClr val="tx1"/>
                </a:solidFill>
              </a:defRPr>
            </a:lvl3pPr>
            <a:lvl4pPr algn="ctr">
              <a:defRPr sz="2000">
                <a:solidFill>
                  <a:schemeClr val="tx1"/>
                </a:solidFill>
              </a:defRPr>
            </a:lvl4pPr>
            <a:lvl5pPr algn="ctr">
              <a:defRPr sz="20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7" name="Image 6"/>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071011" y="235344"/>
            <a:ext cx="976412" cy="527683"/>
          </a:xfrm>
          <a:prstGeom prst="rect">
            <a:avLst/>
          </a:prstGeom>
        </p:spPr>
      </p:pic>
      <p:grpSp>
        <p:nvGrpSpPr>
          <p:cNvPr id="8" name="Groupe 7"/>
          <p:cNvGrpSpPr/>
          <p:nvPr userDrawn="1"/>
        </p:nvGrpSpPr>
        <p:grpSpPr>
          <a:xfrm rot="1229106">
            <a:off x="-308934" y="-977728"/>
            <a:ext cx="1605971" cy="1955456"/>
            <a:chOff x="11606246" y="1843564"/>
            <a:chExt cx="1605971" cy="1955456"/>
          </a:xfrm>
        </p:grpSpPr>
        <p:sp>
          <p:nvSpPr>
            <p:cNvPr id="9" name="Ellipse 8"/>
            <p:cNvSpPr/>
            <p:nvPr userDrawn="1"/>
          </p:nvSpPr>
          <p:spPr>
            <a:xfrm flipH="1">
              <a:off x="11606246" y="1843564"/>
              <a:ext cx="1605971" cy="160784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llipse 10"/>
            <p:cNvSpPr/>
            <p:nvPr userDrawn="1"/>
          </p:nvSpPr>
          <p:spPr>
            <a:xfrm flipH="1">
              <a:off x="11821627" y="2976682"/>
              <a:ext cx="832630" cy="82233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2" name="Ellipse 11"/>
          <p:cNvSpPr/>
          <p:nvPr userDrawn="1"/>
        </p:nvSpPr>
        <p:spPr>
          <a:xfrm rot="3103191" flipH="1">
            <a:off x="11964370" y="4140178"/>
            <a:ext cx="832630" cy="82233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Slide Number Placeholder 6"/>
          <p:cNvSpPr>
            <a:spLocks noGrp="1"/>
          </p:cNvSpPr>
          <p:nvPr>
            <p:ph type="sldNum" sz="quarter" idx="12"/>
          </p:nvPr>
        </p:nvSpPr>
        <p:spPr>
          <a:xfrm>
            <a:off x="10410825" y="6333141"/>
            <a:ext cx="1636598" cy="383456"/>
          </a:xfrm>
        </p:spPr>
        <p:txBody>
          <a:bodyPr/>
          <a:lstStyle/>
          <a:p>
            <a:fld id="{4FAB73BC-B049-4115-A692-8D63A059BFB8}" type="slidenum">
              <a:rPr lang="en-US" dirty="0"/>
              <a:t>‹N°›</a:t>
            </a:fld>
            <a:endParaRPr lang="en-US" dirty="0"/>
          </a:p>
        </p:txBody>
      </p:sp>
      <p:sp>
        <p:nvSpPr>
          <p:cNvPr id="14" name="Espace réservé de la date 2"/>
          <p:cNvSpPr>
            <a:spLocks noGrp="1"/>
          </p:cNvSpPr>
          <p:nvPr>
            <p:ph type="dt" sz="half" idx="10"/>
          </p:nvPr>
        </p:nvSpPr>
        <p:spPr>
          <a:xfrm>
            <a:off x="144577" y="6337744"/>
            <a:ext cx="4114800" cy="228600"/>
          </a:xfrm>
          <a:prstGeom prst="rect">
            <a:avLst/>
          </a:prstGeom>
        </p:spPr>
        <p:txBody>
          <a:bodyPr/>
          <a:lstStyle>
            <a:lvl1pPr>
              <a:defRPr sz="1200"/>
            </a:lvl1pPr>
          </a:lstStyle>
          <a:p>
            <a:fld id="{A822360C-DCB2-4AC0-A43F-F687EC38828A}" type="datetime1">
              <a:rPr lang="fr-FR" smtClean="0"/>
              <a:pPr/>
              <a:t>21/09/2026</a:t>
            </a:fld>
            <a:endParaRPr lang="en-US" dirty="0"/>
          </a:p>
        </p:txBody>
      </p:sp>
      <p:sp>
        <p:nvSpPr>
          <p:cNvPr id="15" name="Espace réservé du pied de page 3"/>
          <p:cNvSpPr>
            <a:spLocks noGrp="1"/>
          </p:cNvSpPr>
          <p:nvPr>
            <p:ph type="ftr" sz="quarter" idx="11"/>
          </p:nvPr>
        </p:nvSpPr>
        <p:spPr>
          <a:xfrm>
            <a:off x="144577" y="6566344"/>
            <a:ext cx="5029200" cy="228600"/>
          </a:xfrm>
          <a:prstGeom prst="rect">
            <a:avLst/>
          </a:prstGeom>
        </p:spPr>
        <p:txBody>
          <a:bodyPr/>
          <a:lstStyle>
            <a:lvl1pPr>
              <a:defRPr sz="1200"/>
            </a:lvl1pPr>
          </a:lstStyle>
          <a:p>
            <a:r>
              <a:rPr lang="en-US" dirty="0" err="1"/>
              <a:t>Titre</a:t>
            </a:r>
            <a:r>
              <a:rPr lang="en-US" dirty="0"/>
              <a:t> presentation</a:t>
            </a:r>
          </a:p>
        </p:txBody>
      </p:sp>
    </p:spTree>
    <p:extLst>
      <p:ext uri="{BB962C8B-B14F-4D97-AF65-F5344CB8AC3E}">
        <p14:creationId xmlns:p14="http://schemas.microsoft.com/office/powerpoint/2010/main" val="1104838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Ecran de fin 1.1">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51EE79-108B-434A-9642-77EC9A196C16}"/>
              </a:ext>
            </a:extLst>
          </p:cNvPr>
          <p:cNvSpPr>
            <a:spLocks noGrp="1"/>
          </p:cNvSpPr>
          <p:nvPr>
            <p:ph type="title"/>
          </p:nvPr>
        </p:nvSpPr>
        <p:spPr>
          <a:xfrm>
            <a:off x="367898" y="1485968"/>
            <a:ext cx="5784794" cy="1967706"/>
          </a:xfrm>
        </p:spPr>
        <p:txBody>
          <a:bodyPr/>
          <a:lstStyle>
            <a:lvl1pPr algn="l">
              <a:defRPr sz="6600" b="1" cap="all" baseline="0">
                <a:solidFill>
                  <a:schemeClr val="bg1"/>
                </a:solidFill>
              </a:defRPr>
            </a:lvl1pPr>
          </a:lstStyle>
          <a:p>
            <a:r>
              <a:rPr lang="fr-FR" dirty="0"/>
              <a:t>Modifiez le style du titre</a:t>
            </a:r>
          </a:p>
        </p:txBody>
      </p:sp>
      <p:sp>
        <p:nvSpPr>
          <p:cNvPr id="5" name="Espace réservé du numéro de diapositive 4">
            <a:extLst>
              <a:ext uri="{FF2B5EF4-FFF2-40B4-BE49-F238E27FC236}">
                <a16:creationId xmlns:a16="http://schemas.microsoft.com/office/drawing/2014/main" id="{6AA68DE8-8839-4A99-B097-B6B4506C6868}"/>
              </a:ext>
            </a:extLst>
          </p:cNvPr>
          <p:cNvSpPr>
            <a:spLocks noGrp="1"/>
          </p:cNvSpPr>
          <p:nvPr>
            <p:ph type="sldNum" sz="quarter" idx="12"/>
          </p:nvPr>
        </p:nvSpPr>
        <p:spPr/>
        <p:txBody>
          <a:bodyPr/>
          <a:lstStyle>
            <a:lvl1pPr>
              <a:defRPr>
                <a:solidFill>
                  <a:schemeClr val="tx2">
                    <a:alpha val="25000"/>
                  </a:schemeClr>
                </a:solidFill>
              </a:defRPr>
            </a:lvl1pPr>
          </a:lstStyle>
          <a:p>
            <a:fld id="{7A275498-31A1-4833-A5E9-7D3F82F52B78}" type="slidenum">
              <a:rPr lang="en-US" smtClean="0"/>
              <a:pPr/>
              <a:t>‹N°›</a:t>
            </a:fld>
            <a:endParaRPr lang="en-US" dirty="0"/>
          </a:p>
        </p:txBody>
      </p:sp>
      <p:pic>
        <p:nvPicPr>
          <p:cNvPr id="19" name="Image 18"/>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367898" y="270102"/>
            <a:ext cx="976412" cy="527683"/>
          </a:xfrm>
          <a:prstGeom prst="rect">
            <a:avLst/>
          </a:prstGeom>
        </p:spPr>
      </p:pic>
      <p:pic>
        <p:nvPicPr>
          <p:cNvPr id="20" name="Image 1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7898" y="6018077"/>
            <a:ext cx="1800000" cy="476190"/>
          </a:xfrm>
          <a:prstGeom prst="rect">
            <a:avLst/>
          </a:prstGeom>
        </p:spPr>
      </p:pic>
      <p:pic>
        <p:nvPicPr>
          <p:cNvPr id="3" name="Image 2"/>
          <p:cNvPicPr>
            <a:picLocks noChangeAspect="1"/>
          </p:cNvPicPr>
          <p:nvPr userDrawn="1"/>
        </p:nvPicPr>
        <p:blipFill rotWithShape="1">
          <a:blip r:embed="rId4" cstate="screen">
            <a:extLst>
              <a:ext uri="{28A0092B-C50C-407E-A947-70E740481C1C}">
                <a14:useLocalDpi xmlns:a14="http://schemas.microsoft.com/office/drawing/2010/main"/>
              </a:ext>
            </a:extLst>
          </a:blip>
          <a:srcRect b="-494"/>
          <a:stretch/>
        </p:blipFill>
        <p:spPr>
          <a:xfrm>
            <a:off x="7852227" y="0"/>
            <a:ext cx="4339773" cy="6908801"/>
          </a:xfrm>
          <a:prstGeom prst="rect">
            <a:avLst/>
          </a:prstGeom>
        </p:spPr>
      </p:pic>
      <p:sp>
        <p:nvSpPr>
          <p:cNvPr id="6" name="Espace réservé du texte 5"/>
          <p:cNvSpPr>
            <a:spLocks noGrp="1"/>
          </p:cNvSpPr>
          <p:nvPr>
            <p:ph type="body" sz="quarter" idx="13"/>
          </p:nvPr>
        </p:nvSpPr>
        <p:spPr>
          <a:xfrm>
            <a:off x="367898" y="3968025"/>
            <a:ext cx="7033027" cy="1451700"/>
          </a:xfrm>
          <a:prstGeom prst="rect">
            <a:avLst/>
          </a:prstGeom>
        </p:spPr>
        <p:txBody>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0" name="Ellipse 9">
            <a:extLst>
              <a:ext uri="{FF2B5EF4-FFF2-40B4-BE49-F238E27FC236}">
                <a16:creationId xmlns:a16="http://schemas.microsoft.com/office/drawing/2014/main" id="{FED9594F-4899-4C1E-B585-40D9441A76C4}"/>
              </a:ext>
            </a:extLst>
          </p:cNvPr>
          <p:cNvSpPr/>
          <p:nvPr userDrawn="1"/>
        </p:nvSpPr>
        <p:spPr>
          <a:xfrm rot="3103191" flipH="1">
            <a:off x="11775684" y="-269766"/>
            <a:ext cx="832630" cy="82233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15356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Ecran de fin 1.2">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51EE79-108B-434A-9642-77EC9A196C16}"/>
              </a:ext>
            </a:extLst>
          </p:cNvPr>
          <p:cNvSpPr>
            <a:spLocks noGrp="1"/>
          </p:cNvSpPr>
          <p:nvPr>
            <p:ph type="title"/>
          </p:nvPr>
        </p:nvSpPr>
        <p:spPr>
          <a:xfrm>
            <a:off x="367898" y="1485968"/>
            <a:ext cx="5784794" cy="1967706"/>
          </a:xfrm>
        </p:spPr>
        <p:txBody>
          <a:bodyPr/>
          <a:lstStyle>
            <a:lvl1pPr algn="l">
              <a:defRPr sz="6600" b="1" cap="all" baseline="0">
                <a:solidFill>
                  <a:schemeClr val="bg1"/>
                </a:solidFill>
              </a:defRPr>
            </a:lvl1pPr>
          </a:lstStyle>
          <a:p>
            <a:r>
              <a:rPr lang="fr-FR" dirty="0"/>
              <a:t>Modifiez le style du titre</a:t>
            </a:r>
          </a:p>
        </p:txBody>
      </p:sp>
      <p:sp>
        <p:nvSpPr>
          <p:cNvPr id="5" name="Espace réservé du numéro de diapositive 4">
            <a:extLst>
              <a:ext uri="{FF2B5EF4-FFF2-40B4-BE49-F238E27FC236}">
                <a16:creationId xmlns:a16="http://schemas.microsoft.com/office/drawing/2014/main" id="{6AA68DE8-8839-4A99-B097-B6B4506C6868}"/>
              </a:ext>
            </a:extLst>
          </p:cNvPr>
          <p:cNvSpPr>
            <a:spLocks noGrp="1"/>
          </p:cNvSpPr>
          <p:nvPr>
            <p:ph type="sldNum" sz="quarter" idx="12"/>
          </p:nvPr>
        </p:nvSpPr>
        <p:spPr/>
        <p:txBody>
          <a:bodyPr/>
          <a:lstStyle>
            <a:lvl1pPr>
              <a:defRPr>
                <a:solidFill>
                  <a:schemeClr val="tx2">
                    <a:alpha val="25000"/>
                  </a:schemeClr>
                </a:solidFill>
              </a:defRPr>
            </a:lvl1pPr>
          </a:lstStyle>
          <a:p>
            <a:fld id="{7A275498-31A1-4833-A5E9-7D3F82F52B78}" type="slidenum">
              <a:rPr lang="en-US" smtClean="0"/>
              <a:pPr/>
              <a:t>‹N°›</a:t>
            </a:fld>
            <a:endParaRPr lang="en-US" dirty="0"/>
          </a:p>
        </p:txBody>
      </p:sp>
      <p:pic>
        <p:nvPicPr>
          <p:cNvPr id="19" name="Image 18"/>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367898" y="270102"/>
            <a:ext cx="976412" cy="527683"/>
          </a:xfrm>
          <a:prstGeom prst="rect">
            <a:avLst/>
          </a:prstGeom>
        </p:spPr>
      </p:pic>
      <p:pic>
        <p:nvPicPr>
          <p:cNvPr id="20" name="Image 1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7898" y="6018077"/>
            <a:ext cx="1800000" cy="476190"/>
          </a:xfrm>
          <a:prstGeom prst="rect">
            <a:avLst/>
          </a:prstGeom>
        </p:spPr>
      </p:pic>
      <p:pic>
        <p:nvPicPr>
          <p:cNvPr id="3" name="Image 2"/>
          <p:cNvPicPr>
            <a:picLocks noChangeAspect="1"/>
          </p:cNvPicPr>
          <p:nvPr userDrawn="1"/>
        </p:nvPicPr>
        <p:blipFill rotWithShape="1">
          <a:blip r:embed="rId4" cstate="screen">
            <a:extLst>
              <a:ext uri="{28A0092B-C50C-407E-A947-70E740481C1C}">
                <a14:useLocalDpi xmlns:a14="http://schemas.microsoft.com/office/drawing/2010/main"/>
              </a:ext>
            </a:extLst>
          </a:blip>
          <a:srcRect t="-1143" r="-2690"/>
          <a:stretch/>
        </p:blipFill>
        <p:spPr>
          <a:xfrm>
            <a:off x="8050138" y="-109876"/>
            <a:ext cx="4253272" cy="6969567"/>
          </a:xfrm>
          <a:prstGeom prst="rect">
            <a:avLst/>
          </a:prstGeom>
        </p:spPr>
      </p:pic>
      <p:sp>
        <p:nvSpPr>
          <p:cNvPr id="6" name="Espace réservé du texte 5"/>
          <p:cNvSpPr>
            <a:spLocks noGrp="1"/>
          </p:cNvSpPr>
          <p:nvPr>
            <p:ph type="body" sz="quarter" idx="13"/>
          </p:nvPr>
        </p:nvSpPr>
        <p:spPr>
          <a:xfrm>
            <a:off x="367898" y="3968025"/>
            <a:ext cx="7033027" cy="1451700"/>
          </a:xfrm>
          <a:prstGeom prst="rect">
            <a:avLst/>
          </a:prstGeom>
        </p:spPr>
        <p:txBody>
          <a:bodyPr/>
          <a:lstStyle>
            <a:lvl1pPr>
              <a:defRPr sz="1600"/>
            </a:lvl1pPr>
            <a:lvl2pPr>
              <a:defRPr sz="1600"/>
            </a:lvl2pPr>
            <a:lvl3pPr>
              <a:defRPr sz="1600"/>
            </a:lvl3pPr>
            <a:lvl4pPr>
              <a:defRPr sz="1600"/>
            </a:lvl4pPr>
            <a:lvl5pPr>
              <a:defRPr sz="1600"/>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8" name="Ellipse 7">
            <a:extLst>
              <a:ext uri="{FF2B5EF4-FFF2-40B4-BE49-F238E27FC236}">
                <a16:creationId xmlns:a16="http://schemas.microsoft.com/office/drawing/2014/main" id="{A90C2870-EA6C-455C-BBB5-D6FA460E23C0}"/>
              </a:ext>
            </a:extLst>
          </p:cNvPr>
          <p:cNvSpPr/>
          <p:nvPr userDrawn="1"/>
        </p:nvSpPr>
        <p:spPr>
          <a:xfrm rot="3103191" flipH="1">
            <a:off x="11775684" y="-269766"/>
            <a:ext cx="832630" cy="82233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53174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Ecran de fin 1.3">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51EE79-108B-434A-9642-77EC9A196C16}"/>
              </a:ext>
            </a:extLst>
          </p:cNvPr>
          <p:cNvSpPr>
            <a:spLocks noGrp="1"/>
          </p:cNvSpPr>
          <p:nvPr>
            <p:ph type="title"/>
          </p:nvPr>
        </p:nvSpPr>
        <p:spPr>
          <a:xfrm>
            <a:off x="367898" y="1485968"/>
            <a:ext cx="5784794" cy="1967706"/>
          </a:xfrm>
        </p:spPr>
        <p:txBody>
          <a:bodyPr/>
          <a:lstStyle>
            <a:lvl1pPr algn="l">
              <a:defRPr sz="6600" b="1" cap="all" baseline="0">
                <a:solidFill>
                  <a:schemeClr val="bg1"/>
                </a:solidFill>
              </a:defRPr>
            </a:lvl1pPr>
          </a:lstStyle>
          <a:p>
            <a:r>
              <a:rPr lang="fr-FR" dirty="0"/>
              <a:t>Modifiez le style du titre</a:t>
            </a:r>
          </a:p>
        </p:txBody>
      </p:sp>
      <p:sp>
        <p:nvSpPr>
          <p:cNvPr id="5" name="Espace réservé du numéro de diapositive 4">
            <a:extLst>
              <a:ext uri="{FF2B5EF4-FFF2-40B4-BE49-F238E27FC236}">
                <a16:creationId xmlns:a16="http://schemas.microsoft.com/office/drawing/2014/main" id="{6AA68DE8-8839-4A99-B097-B6B4506C6868}"/>
              </a:ext>
            </a:extLst>
          </p:cNvPr>
          <p:cNvSpPr>
            <a:spLocks noGrp="1"/>
          </p:cNvSpPr>
          <p:nvPr>
            <p:ph type="sldNum" sz="quarter" idx="12"/>
          </p:nvPr>
        </p:nvSpPr>
        <p:spPr/>
        <p:txBody>
          <a:bodyPr/>
          <a:lstStyle>
            <a:lvl1pPr>
              <a:defRPr>
                <a:solidFill>
                  <a:schemeClr val="tx2">
                    <a:alpha val="25000"/>
                  </a:schemeClr>
                </a:solidFill>
              </a:defRPr>
            </a:lvl1pPr>
          </a:lstStyle>
          <a:p>
            <a:fld id="{7A275498-31A1-4833-A5E9-7D3F82F52B78}" type="slidenum">
              <a:rPr lang="en-US" smtClean="0"/>
              <a:pPr/>
              <a:t>‹N°›</a:t>
            </a:fld>
            <a:endParaRPr lang="en-US" dirty="0"/>
          </a:p>
        </p:txBody>
      </p:sp>
      <p:pic>
        <p:nvPicPr>
          <p:cNvPr id="19" name="Image 18"/>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367898" y="270102"/>
            <a:ext cx="976412" cy="527683"/>
          </a:xfrm>
          <a:prstGeom prst="rect">
            <a:avLst/>
          </a:prstGeom>
        </p:spPr>
      </p:pic>
      <p:pic>
        <p:nvPicPr>
          <p:cNvPr id="20" name="Image 1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7898" y="6018077"/>
            <a:ext cx="1800000" cy="476190"/>
          </a:xfrm>
          <a:prstGeom prst="rect">
            <a:avLst/>
          </a:prstGeom>
        </p:spPr>
      </p:pic>
      <p:pic>
        <p:nvPicPr>
          <p:cNvPr id="3" name="Image 2"/>
          <p:cNvPicPr>
            <a:picLocks noChangeAspect="1"/>
          </p:cNvPicPr>
          <p:nvPr userDrawn="1"/>
        </p:nvPicPr>
        <p:blipFill rotWithShape="1">
          <a:blip r:embed="rId4" cstate="screen">
            <a:extLst>
              <a:ext uri="{28A0092B-C50C-407E-A947-70E740481C1C}">
                <a14:useLocalDpi xmlns:a14="http://schemas.microsoft.com/office/drawing/2010/main"/>
              </a:ext>
            </a:extLst>
          </a:blip>
          <a:srcRect b="-349"/>
          <a:stretch/>
        </p:blipFill>
        <p:spPr>
          <a:xfrm>
            <a:off x="8001000" y="-74039"/>
            <a:ext cx="4191000" cy="6956275"/>
          </a:xfrm>
          <a:prstGeom prst="rect">
            <a:avLst/>
          </a:prstGeom>
        </p:spPr>
      </p:pic>
      <p:sp>
        <p:nvSpPr>
          <p:cNvPr id="6" name="Espace réservé du texte 5"/>
          <p:cNvSpPr>
            <a:spLocks noGrp="1"/>
          </p:cNvSpPr>
          <p:nvPr>
            <p:ph type="body" sz="quarter" idx="13"/>
          </p:nvPr>
        </p:nvSpPr>
        <p:spPr>
          <a:xfrm>
            <a:off x="367898" y="3968025"/>
            <a:ext cx="7033027" cy="1451700"/>
          </a:xfrm>
          <a:prstGeom prst="rect">
            <a:avLst/>
          </a:prstGeom>
        </p:spPr>
        <p:txBody>
          <a:bodyPr/>
          <a:lstStyle>
            <a:lvl1pPr>
              <a:defRPr sz="1600"/>
            </a:lvl1pPr>
            <a:lvl2pPr>
              <a:defRPr sz="1600"/>
            </a:lvl2pPr>
            <a:lvl3pPr>
              <a:defRPr sz="1600"/>
            </a:lvl3pPr>
            <a:lvl4pPr>
              <a:defRPr sz="1600"/>
            </a:lvl4pPr>
            <a:lvl5pPr>
              <a:defRPr sz="1600"/>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8" name="Ellipse 7">
            <a:extLst>
              <a:ext uri="{FF2B5EF4-FFF2-40B4-BE49-F238E27FC236}">
                <a16:creationId xmlns:a16="http://schemas.microsoft.com/office/drawing/2014/main" id="{2EE7FCB9-B243-4716-B51A-762494A4A199}"/>
              </a:ext>
            </a:extLst>
          </p:cNvPr>
          <p:cNvSpPr/>
          <p:nvPr userDrawn="1"/>
        </p:nvSpPr>
        <p:spPr>
          <a:xfrm rot="3103191" flipH="1">
            <a:off x="11775684" y="-269766"/>
            <a:ext cx="832630" cy="82233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501931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Ecran de fin image 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51EE79-108B-434A-9642-77EC9A196C16}"/>
              </a:ext>
            </a:extLst>
          </p:cNvPr>
          <p:cNvSpPr>
            <a:spLocks noGrp="1"/>
          </p:cNvSpPr>
          <p:nvPr>
            <p:ph type="title"/>
          </p:nvPr>
        </p:nvSpPr>
        <p:spPr>
          <a:xfrm>
            <a:off x="367898" y="1485968"/>
            <a:ext cx="5784794" cy="1967706"/>
          </a:xfrm>
        </p:spPr>
        <p:txBody>
          <a:bodyPr/>
          <a:lstStyle>
            <a:lvl1pPr algn="l">
              <a:defRPr sz="6600" b="1" cap="all" baseline="0">
                <a:solidFill>
                  <a:schemeClr val="bg1"/>
                </a:solidFill>
              </a:defRPr>
            </a:lvl1pPr>
          </a:lstStyle>
          <a:p>
            <a:r>
              <a:rPr lang="fr-FR" dirty="0"/>
              <a:t>Modifiez le style du titre</a:t>
            </a:r>
          </a:p>
        </p:txBody>
      </p:sp>
      <p:sp>
        <p:nvSpPr>
          <p:cNvPr id="5" name="Espace réservé du numéro de diapositive 4">
            <a:extLst>
              <a:ext uri="{FF2B5EF4-FFF2-40B4-BE49-F238E27FC236}">
                <a16:creationId xmlns:a16="http://schemas.microsoft.com/office/drawing/2014/main" id="{6AA68DE8-8839-4A99-B097-B6B4506C6868}"/>
              </a:ext>
            </a:extLst>
          </p:cNvPr>
          <p:cNvSpPr>
            <a:spLocks noGrp="1"/>
          </p:cNvSpPr>
          <p:nvPr>
            <p:ph type="sldNum" sz="quarter" idx="12"/>
          </p:nvPr>
        </p:nvSpPr>
        <p:spPr/>
        <p:txBody>
          <a:bodyPr/>
          <a:lstStyle>
            <a:lvl1pPr>
              <a:defRPr>
                <a:solidFill>
                  <a:schemeClr val="tx2">
                    <a:alpha val="25000"/>
                  </a:schemeClr>
                </a:solidFill>
              </a:defRPr>
            </a:lvl1pPr>
          </a:lstStyle>
          <a:p>
            <a:fld id="{7A275498-31A1-4833-A5E9-7D3F82F52B78}" type="slidenum">
              <a:rPr lang="en-US" smtClean="0"/>
              <a:pPr/>
              <a:t>‹N°›</a:t>
            </a:fld>
            <a:endParaRPr lang="en-US" dirty="0"/>
          </a:p>
        </p:txBody>
      </p:sp>
      <p:pic>
        <p:nvPicPr>
          <p:cNvPr id="19" name="Image 18"/>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367898" y="270102"/>
            <a:ext cx="976412" cy="527683"/>
          </a:xfrm>
          <a:prstGeom prst="rect">
            <a:avLst/>
          </a:prstGeom>
        </p:spPr>
      </p:pic>
      <p:pic>
        <p:nvPicPr>
          <p:cNvPr id="20" name="Image 1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7898" y="6018077"/>
            <a:ext cx="1800000" cy="476190"/>
          </a:xfrm>
          <a:prstGeom prst="rect">
            <a:avLst/>
          </a:prstGeom>
        </p:spPr>
      </p:pic>
      <p:sp>
        <p:nvSpPr>
          <p:cNvPr id="6" name="Espace réservé du texte 5"/>
          <p:cNvSpPr>
            <a:spLocks noGrp="1"/>
          </p:cNvSpPr>
          <p:nvPr>
            <p:ph type="body" sz="quarter" idx="13"/>
          </p:nvPr>
        </p:nvSpPr>
        <p:spPr>
          <a:xfrm>
            <a:off x="367898" y="3968025"/>
            <a:ext cx="7033027" cy="1451700"/>
          </a:xfrm>
          <a:prstGeom prst="rect">
            <a:avLst/>
          </a:prstGeom>
        </p:spPr>
        <p:txBody>
          <a:bodyPr/>
          <a:lstStyle>
            <a:lvl1pPr>
              <a:defRPr sz="1600"/>
            </a:lvl1pPr>
            <a:lvl2pPr>
              <a:defRPr sz="1600"/>
            </a:lvl2pPr>
            <a:lvl3pPr>
              <a:defRPr sz="1600"/>
            </a:lvl3pPr>
            <a:lvl4pPr>
              <a:defRPr sz="1600"/>
            </a:lvl4pPr>
            <a:lvl5pPr>
              <a:defRPr sz="1600"/>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8" name="Ellipse 7">
            <a:extLst>
              <a:ext uri="{FF2B5EF4-FFF2-40B4-BE49-F238E27FC236}">
                <a16:creationId xmlns:a16="http://schemas.microsoft.com/office/drawing/2014/main" id="{2EE7FCB9-B243-4716-B51A-762494A4A199}"/>
              </a:ext>
            </a:extLst>
          </p:cNvPr>
          <p:cNvSpPr/>
          <p:nvPr userDrawn="1"/>
        </p:nvSpPr>
        <p:spPr>
          <a:xfrm rot="3103191" flipH="1">
            <a:off x="11775684" y="-269766"/>
            <a:ext cx="832630" cy="82233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space réservé pour une image  6">
            <a:extLst>
              <a:ext uri="{FF2B5EF4-FFF2-40B4-BE49-F238E27FC236}">
                <a16:creationId xmlns:a16="http://schemas.microsoft.com/office/drawing/2014/main" id="{C8518FEA-F70A-45B5-A583-258CA72F8F07}"/>
              </a:ext>
            </a:extLst>
          </p:cNvPr>
          <p:cNvSpPr>
            <a:spLocks noGrp="1"/>
          </p:cNvSpPr>
          <p:nvPr>
            <p:ph type="pic" sz="quarter" idx="14"/>
          </p:nvPr>
        </p:nvSpPr>
        <p:spPr>
          <a:xfrm>
            <a:off x="7902575" y="0"/>
            <a:ext cx="4289425" cy="6858000"/>
          </a:xfrm>
          <a:prstGeom prst="rect">
            <a:avLst/>
          </a:prstGeom>
        </p:spPr>
        <p:txBody>
          <a:bodyPr/>
          <a:lstStyle/>
          <a:p>
            <a:endParaRPr lang="fr-FR"/>
          </a:p>
        </p:txBody>
      </p:sp>
    </p:spTree>
    <p:extLst>
      <p:ext uri="{BB962C8B-B14F-4D97-AF65-F5344CB8AC3E}">
        <p14:creationId xmlns:p14="http://schemas.microsoft.com/office/powerpoint/2010/main" val="2698424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Ecran de fin">
    <p:spTree>
      <p:nvGrpSpPr>
        <p:cNvPr id="1" name=""/>
        <p:cNvGrpSpPr/>
        <p:nvPr/>
      </p:nvGrpSpPr>
      <p:grpSpPr>
        <a:xfrm>
          <a:off x="0" y="0"/>
          <a:ext cx="0" cy="0"/>
          <a:chOff x="0" y="0"/>
          <a:chExt cx="0" cy="0"/>
        </a:xfrm>
      </p:grpSpPr>
      <p:sp>
        <p:nvSpPr>
          <p:cNvPr id="4" name="Rectangle 3"/>
          <p:cNvSpPr/>
          <p:nvPr userDrawn="1"/>
        </p:nvSpPr>
        <p:spPr>
          <a:xfrm>
            <a:off x="8020050" y="-228600"/>
            <a:ext cx="4238625" cy="7200900"/>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7551EE79-108B-434A-9642-77EC9A196C16}"/>
              </a:ext>
            </a:extLst>
          </p:cNvPr>
          <p:cNvSpPr>
            <a:spLocks noGrp="1"/>
          </p:cNvSpPr>
          <p:nvPr>
            <p:ph type="title"/>
          </p:nvPr>
        </p:nvSpPr>
        <p:spPr>
          <a:xfrm>
            <a:off x="1304080" y="2397601"/>
            <a:ext cx="5784794" cy="1967706"/>
          </a:xfrm>
        </p:spPr>
        <p:txBody>
          <a:bodyPr/>
          <a:lstStyle>
            <a:lvl1pPr algn="ctr">
              <a:defRPr sz="6600" b="1" cap="all" baseline="0">
                <a:solidFill>
                  <a:schemeClr val="tx1"/>
                </a:solidFill>
              </a:defRPr>
            </a:lvl1pPr>
          </a:lstStyle>
          <a:p>
            <a:r>
              <a:rPr lang="fr-FR" dirty="0"/>
              <a:t>Modifiez le style du titre</a:t>
            </a:r>
          </a:p>
        </p:txBody>
      </p:sp>
      <p:sp>
        <p:nvSpPr>
          <p:cNvPr id="5" name="Espace réservé du numéro de diapositive 4">
            <a:extLst>
              <a:ext uri="{FF2B5EF4-FFF2-40B4-BE49-F238E27FC236}">
                <a16:creationId xmlns:a16="http://schemas.microsoft.com/office/drawing/2014/main" id="{6AA68DE8-8839-4A99-B097-B6B4506C6868}"/>
              </a:ext>
            </a:extLst>
          </p:cNvPr>
          <p:cNvSpPr>
            <a:spLocks noGrp="1"/>
          </p:cNvSpPr>
          <p:nvPr>
            <p:ph type="sldNum" sz="quarter" idx="12"/>
          </p:nvPr>
        </p:nvSpPr>
        <p:spPr>
          <a:xfrm>
            <a:off x="9121343" y="6305550"/>
            <a:ext cx="2926080" cy="411047"/>
          </a:xfrm>
        </p:spPr>
        <p:txBody>
          <a:bodyPr/>
          <a:lstStyle>
            <a:lvl1pPr>
              <a:defRPr>
                <a:solidFill>
                  <a:srgbClr val="FFFFFF">
                    <a:alpha val="25000"/>
                  </a:srgbClr>
                </a:solidFill>
              </a:defRPr>
            </a:lvl1pPr>
          </a:lstStyle>
          <a:p>
            <a:fld id="{7A275498-31A1-4833-A5E9-7D3F82F52B78}" type="slidenum">
              <a:rPr lang="en-US" smtClean="0"/>
              <a:pPr/>
              <a:t>‹N°›</a:t>
            </a:fld>
            <a:endParaRPr lang="en-US" dirty="0"/>
          </a:p>
        </p:txBody>
      </p:sp>
      <p:sp>
        <p:nvSpPr>
          <p:cNvPr id="6" name="Espace réservé pour une image  5">
            <a:extLst>
              <a:ext uri="{FF2B5EF4-FFF2-40B4-BE49-F238E27FC236}">
                <a16:creationId xmlns:a16="http://schemas.microsoft.com/office/drawing/2014/main" id="{F3945290-2058-45B1-9266-563D8228265F}"/>
              </a:ext>
            </a:extLst>
          </p:cNvPr>
          <p:cNvSpPr>
            <a:spLocks noGrp="1"/>
          </p:cNvSpPr>
          <p:nvPr>
            <p:ph type="pic" sz="quarter" idx="13"/>
          </p:nvPr>
        </p:nvSpPr>
        <p:spPr>
          <a:xfrm>
            <a:off x="8232038" y="285660"/>
            <a:ext cx="3814648" cy="5764187"/>
          </a:xfrm>
          <a:prstGeom prst="rect">
            <a:avLst/>
          </a:prstGeom>
          <a:noFill/>
          <a:ln>
            <a:noFill/>
          </a:ln>
        </p:spPr>
        <p:txBody>
          <a:bodyPr/>
          <a:lstStyle>
            <a:lvl1pPr>
              <a:defRPr>
                <a:solidFill>
                  <a:srgbClr val="FFFFFF"/>
                </a:solidFill>
              </a:defRPr>
            </a:lvl1pPr>
          </a:lstStyle>
          <a:p>
            <a:endParaRPr lang="fr-FR" dirty="0"/>
          </a:p>
        </p:txBody>
      </p:sp>
      <p:pic>
        <p:nvPicPr>
          <p:cNvPr id="24" name="Image 2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75109" y="6018077"/>
            <a:ext cx="1800000" cy="476190"/>
          </a:xfrm>
          <a:prstGeom prst="rect">
            <a:avLst/>
          </a:prstGeom>
        </p:spPr>
      </p:pic>
      <p:grpSp>
        <p:nvGrpSpPr>
          <p:cNvPr id="3" name="Groupe 2"/>
          <p:cNvGrpSpPr/>
          <p:nvPr userDrawn="1"/>
        </p:nvGrpSpPr>
        <p:grpSpPr>
          <a:xfrm>
            <a:off x="-1910561" y="-3238045"/>
            <a:ext cx="5985670" cy="8080477"/>
            <a:chOff x="-1681312" y="-2525631"/>
            <a:chExt cx="4614450" cy="6229371"/>
          </a:xfrm>
        </p:grpSpPr>
        <p:grpSp>
          <p:nvGrpSpPr>
            <p:cNvPr id="12" name="Groupe 11"/>
            <p:cNvGrpSpPr/>
            <p:nvPr userDrawn="1"/>
          </p:nvGrpSpPr>
          <p:grpSpPr>
            <a:xfrm>
              <a:off x="-1681312" y="-2525631"/>
              <a:ext cx="4614450" cy="3572929"/>
              <a:chOff x="-1681312" y="-2525631"/>
              <a:chExt cx="4614450" cy="3572929"/>
            </a:xfrm>
          </p:grpSpPr>
          <p:sp>
            <p:nvSpPr>
              <p:cNvPr id="13" name="Ellipse 12"/>
              <p:cNvSpPr/>
              <p:nvPr userDrawn="1"/>
            </p:nvSpPr>
            <p:spPr>
              <a:xfrm>
                <a:off x="-1681312" y="-2525631"/>
                <a:ext cx="3362623" cy="357292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llipse 13"/>
              <p:cNvSpPr/>
              <p:nvPr userDrawn="1"/>
            </p:nvSpPr>
            <p:spPr>
              <a:xfrm>
                <a:off x="429483" y="-2097193"/>
                <a:ext cx="2503655" cy="25963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5" name="Ellipse 14"/>
            <p:cNvSpPr/>
            <p:nvPr userDrawn="1"/>
          </p:nvSpPr>
          <p:spPr>
            <a:xfrm>
              <a:off x="-1099916" y="1748284"/>
              <a:ext cx="1605971" cy="16078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Ellipse 15"/>
            <p:cNvSpPr/>
            <p:nvPr userDrawn="1"/>
          </p:nvSpPr>
          <p:spPr>
            <a:xfrm>
              <a:off x="-541956" y="2881402"/>
              <a:ext cx="832630" cy="82233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2106466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Présentation CLB 1">
    <p:spTree>
      <p:nvGrpSpPr>
        <p:cNvPr id="1" name=""/>
        <p:cNvGrpSpPr/>
        <p:nvPr/>
      </p:nvGrpSpPr>
      <p:grpSpPr>
        <a:xfrm>
          <a:off x="0" y="0"/>
          <a:ext cx="0" cy="0"/>
          <a:chOff x="0" y="0"/>
          <a:chExt cx="0" cy="0"/>
        </a:xfrm>
      </p:grpSpPr>
      <p:pic>
        <p:nvPicPr>
          <p:cNvPr id="5" name="Image 4"/>
          <p:cNvPicPr>
            <a:picLocks noChangeAspect="1"/>
          </p:cNvPicPr>
          <p:nvPr userDrawn="1"/>
        </p:nvPicPr>
        <p:blipFill rotWithShape="1">
          <a:blip r:embed="rId2" cstate="screen">
            <a:extLst>
              <a:ext uri="{28A0092B-C50C-407E-A947-70E740481C1C}">
                <a14:useLocalDpi xmlns:a14="http://schemas.microsoft.com/office/drawing/2010/main"/>
              </a:ext>
            </a:extLst>
          </a:blip>
          <a:srcRect t="-140"/>
          <a:stretch/>
        </p:blipFill>
        <p:spPr>
          <a:xfrm>
            <a:off x="0" y="-1"/>
            <a:ext cx="7191375" cy="6867525"/>
          </a:xfrm>
          <a:prstGeom prst="rect">
            <a:avLst/>
          </a:prstGeom>
        </p:spPr>
      </p:pic>
      <p:sp>
        <p:nvSpPr>
          <p:cNvPr id="2" name="Rectangle 1"/>
          <p:cNvSpPr/>
          <p:nvPr/>
        </p:nvSpPr>
        <p:spPr>
          <a:xfrm>
            <a:off x="7191375" y="0"/>
            <a:ext cx="5000625" cy="685799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sp>
      <p:sp>
        <p:nvSpPr>
          <p:cNvPr id="7" name="Slide Number Placeholder 6"/>
          <p:cNvSpPr>
            <a:spLocks noGrp="1"/>
          </p:cNvSpPr>
          <p:nvPr>
            <p:ph type="sldNum" sz="quarter" idx="12"/>
          </p:nvPr>
        </p:nvSpPr>
        <p:spPr>
          <a:xfrm>
            <a:off x="9121343" y="6046443"/>
            <a:ext cx="2926080" cy="670154"/>
          </a:xfrm>
        </p:spPr>
        <p:txBody>
          <a:bodyPr/>
          <a:lstStyle>
            <a:lvl1pPr>
              <a:defRPr>
                <a:solidFill>
                  <a:srgbClr val="FFFFFF">
                    <a:alpha val="20000"/>
                  </a:srgbClr>
                </a:solidFill>
              </a:defRPr>
            </a:lvl1pPr>
          </a:lstStyle>
          <a:p>
            <a:fld id="{4FAB73BC-B049-4115-A692-8D63A059BFB8}" type="slidenum">
              <a:rPr lang="en-US" smtClean="0"/>
              <a:pPr/>
              <a:t>‹N°›</a:t>
            </a:fld>
            <a:endParaRPr lang="en-US" dirty="0"/>
          </a:p>
        </p:txBody>
      </p:sp>
      <p:sp>
        <p:nvSpPr>
          <p:cNvPr id="8" name="Titre 1">
            <a:extLst>
              <a:ext uri="{FF2B5EF4-FFF2-40B4-BE49-F238E27FC236}">
                <a16:creationId xmlns:a16="http://schemas.microsoft.com/office/drawing/2014/main" id="{566934FF-5DFB-41EC-AA35-EAF5C91F70E4}"/>
              </a:ext>
            </a:extLst>
          </p:cNvPr>
          <p:cNvSpPr txBox="1">
            <a:spLocks/>
          </p:cNvSpPr>
          <p:nvPr userDrawn="1"/>
        </p:nvSpPr>
        <p:spPr>
          <a:xfrm>
            <a:off x="7837455" y="108968"/>
            <a:ext cx="3383280" cy="1393990"/>
          </a:xfrm>
          <a:prstGeom prst="rect">
            <a:avLst/>
          </a:prstGeom>
        </p:spPr>
        <p:txBody>
          <a:bodyPr vert="horz" lIns="91440" tIns="45720" rIns="91440" bIns="45720" rtlCol="0" anchor="ctr">
            <a:noAutofit/>
          </a:bodyPr>
          <a:lstStyle>
            <a:lvl1pPr algn="ctr" defTabSz="914400" rtl="0" eaLnBrk="1" latinLnBrk="0" hangingPunct="1">
              <a:lnSpc>
                <a:spcPct val="85000"/>
              </a:lnSpc>
              <a:spcBef>
                <a:spcPct val="0"/>
              </a:spcBef>
              <a:buNone/>
              <a:defRPr sz="7200" kern="1200" spc="-120" baseline="0">
                <a:solidFill>
                  <a:schemeClr val="bg1"/>
                </a:solidFill>
                <a:latin typeface="+mj-lt"/>
                <a:ea typeface="+mj-ea"/>
                <a:cs typeface="+mj-cs"/>
              </a:defRPr>
            </a:lvl1pPr>
          </a:lstStyle>
          <a:p>
            <a:endParaRPr lang="fr-FR" dirty="0"/>
          </a:p>
        </p:txBody>
      </p:sp>
      <p:sp>
        <p:nvSpPr>
          <p:cNvPr id="11" name="Espace réservé du texte 10"/>
          <p:cNvSpPr>
            <a:spLocks noGrp="1"/>
          </p:cNvSpPr>
          <p:nvPr>
            <p:ph type="body" sz="quarter" idx="14" hasCustomPrompt="1"/>
          </p:nvPr>
        </p:nvSpPr>
        <p:spPr>
          <a:xfrm>
            <a:off x="7389813" y="471488"/>
            <a:ext cx="4068762" cy="1338262"/>
          </a:xfrm>
          <a:prstGeom prst="rect">
            <a:avLst/>
          </a:prstGeom>
        </p:spPr>
        <p:txBody>
          <a:bodyPr/>
          <a:lstStyle>
            <a:lvl1pPr>
              <a:defRPr sz="3200" b="1" baseline="0">
                <a:solidFill>
                  <a:srgbClr val="FFFFFF"/>
                </a:solidFill>
              </a:defRPr>
            </a:lvl1pPr>
          </a:lstStyle>
          <a:p>
            <a:pPr lvl="0"/>
            <a:r>
              <a:rPr lang="fr-FR" dirty="0"/>
              <a:t>Le Centre Léon Bérard en quelques mots :</a:t>
            </a:r>
          </a:p>
        </p:txBody>
      </p:sp>
      <p:pic>
        <p:nvPicPr>
          <p:cNvPr id="14" name="Image 13"/>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29205" y="108968"/>
            <a:ext cx="976412" cy="527683"/>
          </a:xfrm>
          <a:prstGeom prst="rect">
            <a:avLst/>
          </a:prstGeom>
        </p:spPr>
      </p:pic>
      <p:sp>
        <p:nvSpPr>
          <p:cNvPr id="3" name="ZoneTexte 2"/>
          <p:cNvSpPr txBox="1"/>
          <p:nvPr userDrawn="1"/>
        </p:nvSpPr>
        <p:spPr>
          <a:xfrm>
            <a:off x="7389813" y="2057400"/>
            <a:ext cx="4580514" cy="3970318"/>
          </a:xfrm>
          <a:prstGeom prst="rect">
            <a:avLst/>
          </a:prstGeom>
          <a:noFill/>
        </p:spPr>
        <p:txBody>
          <a:bodyPr wrap="square" rtlCol="0">
            <a:spAutoFit/>
          </a:bodyPr>
          <a:lstStyle/>
          <a:p>
            <a:pPr algn="l"/>
            <a:r>
              <a:rPr lang="fr-FR" sz="1800" b="0" i="0" kern="1200" dirty="0">
                <a:solidFill>
                  <a:srgbClr val="FFFFFF"/>
                </a:solidFill>
                <a:effectLst/>
                <a:latin typeface="+mn-lt"/>
                <a:ea typeface="+mn-ea"/>
                <a:cs typeface="+mn-cs"/>
              </a:rPr>
              <a:t>Le Centre Léon Bérard est un </a:t>
            </a:r>
            <a:r>
              <a:rPr lang="fr-FR" sz="1800" b="1" i="0" kern="1200" dirty="0">
                <a:solidFill>
                  <a:srgbClr val="FFFFFF"/>
                </a:solidFill>
                <a:effectLst/>
                <a:latin typeface="+mn-lt"/>
                <a:ea typeface="+mn-ea"/>
                <a:cs typeface="+mn-cs"/>
              </a:rPr>
              <a:t>centre de lutte contre le cancer de Lyon et de la région Auvergne Rhône-Alpes</a:t>
            </a:r>
            <a:r>
              <a:rPr lang="fr-FR" sz="1800" b="0" i="0" kern="1200" dirty="0">
                <a:solidFill>
                  <a:srgbClr val="FFFFFF"/>
                </a:solidFill>
                <a:effectLst/>
                <a:latin typeface="+mn-lt"/>
                <a:ea typeface="+mn-ea"/>
                <a:cs typeface="+mn-cs"/>
              </a:rPr>
              <a:t>, un hôpital dédié 100% à la cancérologie.</a:t>
            </a:r>
          </a:p>
          <a:p>
            <a:pPr algn="l"/>
            <a:br>
              <a:rPr lang="fr-FR" sz="1800" dirty="0">
                <a:solidFill>
                  <a:srgbClr val="FFFFFF"/>
                </a:solidFill>
              </a:rPr>
            </a:br>
            <a:r>
              <a:rPr lang="fr-FR" sz="1800" b="0" i="0" kern="1200" dirty="0">
                <a:solidFill>
                  <a:srgbClr val="FFFFFF"/>
                </a:solidFill>
                <a:effectLst/>
                <a:latin typeface="+mn-lt"/>
                <a:ea typeface="+mn-ea"/>
                <a:cs typeface="+mn-cs"/>
              </a:rPr>
              <a:t>Le Centre Léon Bérard a </a:t>
            </a:r>
            <a:r>
              <a:rPr lang="fr-FR" sz="1800" b="1" i="0" kern="1200" dirty="0">
                <a:solidFill>
                  <a:srgbClr val="FFFFFF"/>
                </a:solidFill>
                <a:effectLst/>
                <a:latin typeface="+mn-lt"/>
                <a:ea typeface="+mn-ea"/>
                <a:cs typeface="+mn-cs"/>
              </a:rPr>
              <a:t>trois missions essentielles</a:t>
            </a:r>
            <a:r>
              <a:rPr lang="fr-FR" sz="1800" b="0" i="0" kern="1200" dirty="0">
                <a:solidFill>
                  <a:srgbClr val="FFFFFF"/>
                </a:solidFill>
                <a:effectLst/>
                <a:latin typeface="+mn-lt"/>
                <a:ea typeface="+mn-ea"/>
                <a:cs typeface="+mn-cs"/>
              </a:rPr>
              <a:t> : les soins, la recherche et l’enseignement. La vocation du centre est d’offrir </a:t>
            </a:r>
            <a:r>
              <a:rPr lang="fr-FR" sz="1800" b="1" i="0" kern="1200" dirty="0">
                <a:solidFill>
                  <a:srgbClr val="FFFFFF"/>
                </a:solidFill>
                <a:effectLst/>
                <a:latin typeface="+mn-lt"/>
                <a:ea typeface="+mn-ea"/>
                <a:cs typeface="+mn-cs"/>
              </a:rPr>
              <a:t>des soins de qualité aux personnes souffrant</a:t>
            </a:r>
            <a:r>
              <a:rPr lang="fr-FR" sz="1800" b="0" i="0" kern="1200" dirty="0">
                <a:solidFill>
                  <a:srgbClr val="FFFFFF"/>
                </a:solidFill>
                <a:effectLst/>
                <a:latin typeface="+mn-lt"/>
                <a:ea typeface="+mn-ea"/>
                <a:cs typeface="+mn-cs"/>
              </a:rPr>
              <a:t> d’un cancer. </a:t>
            </a:r>
          </a:p>
          <a:p>
            <a:pPr algn="l"/>
            <a:endParaRPr lang="fr-FR" sz="1800" b="0" i="0" kern="1200" dirty="0">
              <a:solidFill>
                <a:srgbClr val="FFFFFF"/>
              </a:solidFill>
              <a:effectLst/>
              <a:latin typeface="+mn-lt"/>
              <a:ea typeface="+mn-ea"/>
              <a:cs typeface="+mn-cs"/>
            </a:endParaRPr>
          </a:p>
          <a:p>
            <a:pPr algn="l"/>
            <a:r>
              <a:rPr lang="fr-FR" sz="1800" b="0" i="0" kern="1200" dirty="0">
                <a:solidFill>
                  <a:srgbClr val="FFFFFF"/>
                </a:solidFill>
                <a:effectLst/>
                <a:latin typeface="+mn-lt"/>
                <a:ea typeface="+mn-ea"/>
                <a:cs typeface="+mn-cs"/>
              </a:rPr>
              <a:t>Chaque</a:t>
            </a:r>
            <a:r>
              <a:rPr lang="fr-FR" sz="1800" b="0" i="0" kern="1200" baseline="0" dirty="0">
                <a:solidFill>
                  <a:srgbClr val="FFFFFF"/>
                </a:solidFill>
                <a:effectLst/>
                <a:latin typeface="+mn-lt"/>
                <a:ea typeface="+mn-ea"/>
                <a:cs typeface="+mn-cs"/>
              </a:rPr>
              <a:t> année, c’est plus de </a:t>
            </a:r>
            <a:r>
              <a:rPr lang="fr-FR" sz="1800" b="1" i="0" kern="1200" baseline="0" dirty="0">
                <a:solidFill>
                  <a:srgbClr val="FFFFFF"/>
                </a:solidFill>
                <a:effectLst/>
                <a:latin typeface="+mn-lt"/>
                <a:ea typeface="+mn-ea"/>
                <a:cs typeface="+mn-cs"/>
              </a:rPr>
              <a:t>40 000 patients </a:t>
            </a:r>
            <a:r>
              <a:rPr lang="fr-FR" sz="1800" b="0" i="0" kern="1200" baseline="0" dirty="0">
                <a:solidFill>
                  <a:srgbClr val="FFFFFF"/>
                </a:solidFill>
                <a:effectLst/>
                <a:latin typeface="+mn-lt"/>
                <a:ea typeface="+mn-ea"/>
                <a:cs typeface="+mn-cs"/>
              </a:rPr>
              <a:t>qui sont pris en charge et soigné par nos professionnels de santé,</a:t>
            </a:r>
            <a:endParaRPr lang="fr-FR" sz="1800" dirty="0">
              <a:solidFill>
                <a:srgbClr val="FFFFFF"/>
              </a:solidFill>
            </a:endParaRPr>
          </a:p>
        </p:txBody>
      </p:sp>
      <p:sp>
        <p:nvSpPr>
          <p:cNvPr id="9" name="Ellipse 8">
            <a:extLst>
              <a:ext uri="{FF2B5EF4-FFF2-40B4-BE49-F238E27FC236}">
                <a16:creationId xmlns:a16="http://schemas.microsoft.com/office/drawing/2014/main" id="{3DF7DF87-7E10-44C2-B30E-0F8CC039A95E}"/>
              </a:ext>
            </a:extLst>
          </p:cNvPr>
          <p:cNvSpPr/>
          <p:nvPr userDrawn="1"/>
        </p:nvSpPr>
        <p:spPr>
          <a:xfrm rot="3103191" flipH="1">
            <a:off x="11775684" y="-269766"/>
            <a:ext cx="832630" cy="82233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197370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Présentation CLB 2">
    <p:spTree>
      <p:nvGrpSpPr>
        <p:cNvPr id="1" name=""/>
        <p:cNvGrpSpPr/>
        <p:nvPr/>
      </p:nvGrpSpPr>
      <p:grpSpPr>
        <a:xfrm>
          <a:off x="0" y="0"/>
          <a:ext cx="0" cy="0"/>
          <a:chOff x="0" y="0"/>
          <a:chExt cx="0" cy="0"/>
        </a:xfrm>
      </p:grpSpPr>
      <p:sp>
        <p:nvSpPr>
          <p:cNvPr id="17" name="ZoneTexte 16"/>
          <p:cNvSpPr txBox="1"/>
          <p:nvPr userDrawn="1"/>
        </p:nvSpPr>
        <p:spPr>
          <a:xfrm>
            <a:off x="529283" y="1410221"/>
            <a:ext cx="7211612" cy="458587"/>
          </a:xfrm>
          <a:prstGeom prst="rect">
            <a:avLst/>
          </a:prstGeom>
          <a:noFill/>
        </p:spPr>
        <p:txBody>
          <a:bodyPr wrap="square" rtlCol="0">
            <a:spAutoFit/>
          </a:bodyPr>
          <a:lstStyle/>
          <a:p>
            <a:pPr algn="l" defTabSz="914400" rtl="0" eaLnBrk="1" latinLnBrk="0" hangingPunct="1">
              <a:lnSpc>
                <a:spcPct val="85000"/>
              </a:lnSpc>
              <a:spcBef>
                <a:spcPct val="0"/>
              </a:spcBef>
              <a:buNone/>
            </a:pPr>
            <a:r>
              <a:rPr lang="fr-FR" sz="2800" b="0" kern="1200" cap="all" spc="-120" baseline="0" dirty="0">
                <a:solidFill>
                  <a:schemeClr val="tx1"/>
                </a:solidFill>
                <a:latin typeface="+mj-lt"/>
                <a:ea typeface="+mj-ea"/>
                <a:cs typeface="+mj-cs"/>
              </a:rPr>
              <a:t>Le</a:t>
            </a:r>
            <a:r>
              <a:rPr lang="fr-FR" sz="2800" b="1" kern="1200" cap="all" spc="-120" baseline="0" dirty="0">
                <a:solidFill>
                  <a:schemeClr val="bg2"/>
                </a:solidFill>
                <a:latin typeface="+mj-lt"/>
                <a:ea typeface="+mj-ea"/>
                <a:cs typeface="+mj-cs"/>
              </a:rPr>
              <a:t> centre Léon Bérard, </a:t>
            </a:r>
            <a:r>
              <a:rPr lang="fr-FR" sz="2800" b="0" kern="1200" cap="all" spc="-120" baseline="0" dirty="0">
                <a:solidFill>
                  <a:schemeClr val="tx1"/>
                </a:solidFill>
                <a:latin typeface="+mj-lt"/>
                <a:ea typeface="+mj-ea"/>
                <a:cs typeface="+mj-cs"/>
              </a:rPr>
              <a:t>c’est surtout: </a:t>
            </a:r>
          </a:p>
        </p:txBody>
      </p:sp>
      <p:grpSp>
        <p:nvGrpSpPr>
          <p:cNvPr id="7" name="Groupe 6"/>
          <p:cNvGrpSpPr/>
          <p:nvPr userDrawn="1"/>
        </p:nvGrpSpPr>
        <p:grpSpPr>
          <a:xfrm>
            <a:off x="-1681312" y="-2525631"/>
            <a:ext cx="4614450" cy="6229371"/>
            <a:chOff x="-1681312" y="-2525631"/>
            <a:chExt cx="4614450" cy="6229371"/>
          </a:xfrm>
        </p:grpSpPr>
        <p:sp>
          <p:nvSpPr>
            <p:cNvPr id="25" name="Ellipse 24"/>
            <p:cNvSpPr/>
            <p:nvPr userDrawn="1"/>
          </p:nvSpPr>
          <p:spPr>
            <a:xfrm>
              <a:off x="-1681312" y="-2525631"/>
              <a:ext cx="3362623" cy="357292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Ellipse 25"/>
            <p:cNvSpPr/>
            <p:nvPr userDrawn="1"/>
          </p:nvSpPr>
          <p:spPr>
            <a:xfrm>
              <a:off x="429483" y="-2097193"/>
              <a:ext cx="2503655" cy="25963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7" name="Ellipse 26"/>
            <p:cNvSpPr/>
            <p:nvPr userDrawn="1"/>
          </p:nvSpPr>
          <p:spPr>
            <a:xfrm>
              <a:off x="-1099916" y="1748284"/>
              <a:ext cx="1605971" cy="16078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8" name="Ellipse 27"/>
            <p:cNvSpPr/>
            <p:nvPr userDrawn="1"/>
          </p:nvSpPr>
          <p:spPr>
            <a:xfrm>
              <a:off x="-541956" y="2881402"/>
              <a:ext cx="832630" cy="82233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29" name="Image 28"/>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071011" y="235344"/>
            <a:ext cx="976412" cy="527683"/>
          </a:xfrm>
          <a:prstGeom prst="rect">
            <a:avLst/>
          </a:prstGeom>
        </p:spPr>
      </p:pic>
      <p:pic>
        <p:nvPicPr>
          <p:cNvPr id="6" name="Image 5"/>
          <p:cNvPicPr>
            <a:picLocks noChangeAspect="1"/>
          </p:cNvPicPr>
          <p:nvPr userDrawn="1"/>
        </p:nvPicPr>
        <p:blipFill rotWithShape="1">
          <a:blip r:embed="rId3" cstate="screen">
            <a:extLst>
              <a:ext uri="{28A0092B-C50C-407E-A947-70E740481C1C}">
                <a14:useLocalDpi xmlns:a14="http://schemas.microsoft.com/office/drawing/2010/main"/>
              </a:ext>
            </a:extLst>
          </a:blip>
          <a:srcRect t="-183"/>
          <a:stretch/>
        </p:blipFill>
        <p:spPr>
          <a:xfrm>
            <a:off x="7740895" y="0"/>
            <a:ext cx="4470400" cy="6938750"/>
          </a:xfrm>
          <a:prstGeom prst="rect">
            <a:avLst/>
          </a:prstGeom>
        </p:spPr>
      </p:pic>
      <p:sp>
        <p:nvSpPr>
          <p:cNvPr id="2" name="ZoneTexte 1"/>
          <p:cNvSpPr txBox="1"/>
          <p:nvPr userDrawn="1"/>
        </p:nvSpPr>
        <p:spPr>
          <a:xfrm>
            <a:off x="656422" y="2428547"/>
            <a:ext cx="6957333" cy="3416320"/>
          </a:xfrm>
          <a:prstGeom prst="rect">
            <a:avLst/>
          </a:prstGeom>
          <a:noFill/>
        </p:spPr>
        <p:txBody>
          <a:bodyPr wrap="square" rtlCol="0">
            <a:spAutoFit/>
          </a:bodyPr>
          <a:lstStyle/>
          <a:p>
            <a:pPr marL="0" indent="0">
              <a:buFontTx/>
              <a:buNone/>
            </a:pPr>
            <a:r>
              <a:rPr lang="fr-FR" sz="1800" b="1" i="0" kern="1200" dirty="0">
                <a:solidFill>
                  <a:schemeClr val="tx1"/>
                </a:solidFill>
                <a:effectLst/>
                <a:latin typeface="+mn-lt"/>
                <a:ea typeface="+mn-ea"/>
                <a:cs typeface="+mn-cs"/>
              </a:rPr>
              <a:t>2 200</a:t>
            </a:r>
            <a:r>
              <a:rPr lang="fr-FR" sz="1800" b="0" i="0" kern="1200" dirty="0">
                <a:solidFill>
                  <a:schemeClr val="tx1"/>
                </a:solidFill>
                <a:effectLst/>
                <a:latin typeface="+mn-lt"/>
                <a:ea typeface="+mn-ea"/>
                <a:cs typeface="+mn-cs"/>
              </a:rPr>
              <a:t> salariés, dont plus de </a:t>
            </a:r>
            <a:r>
              <a:rPr lang="fr-FR" sz="1800" b="1" i="0" kern="1200" dirty="0">
                <a:solidFill>
                  <a:schemeClr val="tx1"/>
                </a:solidFill>
                <a:effectLst/>
                <a:latin typeface="+mn-lt"/>
                <a:ea typeface="+mn-ea"/>
                <a:cs typeface="+mn-cs"/>
              </a:rPr>
              <a:t>600</a:t>
            </a:r>
            <a:r>
              <a:rPr lang="fr-FR" sz="1800" b="0" i="0" kern="1200" dirty="0">
                <a:solidFill>
                  <a:schemeClr val="tx1"/>
                </a:solidFill>
                <a:effectLst/>
                <a:latin typeface="+mn-lt"/>
                <a:ea typeface="+mn-ea"/>
                <a:cs typeface="+mn-cs"/>
              </a:rPr>
              <a:t> chercheurs qui travaillent chaque jour pour </a:t>
            </a:r>
            <a:r>
              <a:rPr lang="fr-FR" sz="1800" b="1" i="0" kern="1200" dirty="0">
                <a:solidFill>
                  <a:schemeClr val="tx1"/>
                </a:solidFill>
                <a:effectLst/>
                <a:latin typeface="+mn-lt"/>
                <a:ea typeface="+mn-ea"/>
                <a:cs typeface="+mn-cs"/>
              </a:rPr>
              <a:t>mieux comprendre</a:t>
            </a:r>
            <a:r>
              <a:rPr lang="fr-FR" sz="1800" b="0" i="0" kern="1200" dirty="0">
                <a:solidFill>
                  <a:schemeClr val="tx1"/>
                </a:solidFill>
                <a:effectLst/>
                <a:latin typeface="+mn-lt"/>
                <a:ea typeface="+mn-ea"/>
                <a:cs typeface="+mn-cs"/>
              </a:rPr>
              <a:t>, </a:t>
            </a:r>
            <a:r>
              <a:rPr lang="fr-FR" sz="1800" b="1" i="0" kern="1200" dirty="0">
                <a:solidFill>
                  <a:schemeClr val="tx1"/>
                </a:solidFill>
                <a:effectLst/>
                <a:latin typeface="+mn-lt"/>
                <a:ea typeface="+mn-ea"/>
                <a:cs typeface="+mn-cs"/>
              </a:rPr>
              <a:t>mieux diagnostiquer</a:t>
            </a:r>
            <a:r>
              <a:rPr lang="fr-FR" sz="1800" b="0" i="0" kern="1200" dirty="0">
                <a:solidFill>
                  <a:schemeClr val="tx1"/>
                </a:solidFill>
                <a:effectLst/>
                <a:latin typeface="+mn-lt"/>
                <a:ea typeface="+mn-ea"/>
                <a:cs typeface="+mn-cs"/>
              </a:rPr>
              <a:t> et </a:t>
            </a:r>
            <a:r>
              <a:rPr lang="fr-FR" sz="1800" b="1" i="0" kern="1200" dirty="0">
                <a:solidFill>
                  <a:schemeClr val="tx1"/>
                </a:solidFill>
                <a:effectLst/>
                <a:latin typeface="+mn-lt"/>
                <a:ea typeface="+mn-ea"/>
                <a:cs typeface="+mn-cs"/>
              </a:rPr>
              <a:t>mieux prendre en charge</a:t>
            </a:r>
            <a:r>
              <a:rPr lang="fr-FR" sz="1800" b="0" i="0" kern="1200" dirty="0">
                <a:solidFill>
                  <a:schemeClr val="tx1"/>
                </a:solidFill>
                <a:effectLst/>
                <a:latin typeface="+mn-lt"/>
                <a:ea typeface="+mn-ea"/>
                <a:cs typeface="+mn-cs"/>
              </a:rPr>
              <a:t> les patients atteints de cancer.</a:t>
            </a:r>
          </a:p>
          <a:p>
            <a:pPr marL="0" indent="0">
              <a:buFontTx/>
              <a:buNone/>
            </a:pPr>
            <a:endParaRPr lang="fr-FR" sz="1800" b="0" i="0" kern="1200" dirty="0">
              <a:solidFill>
                <a:schemeClr val="tx1"/>
              </a:solidFill>
              <a:effectLst/>
              <a:latin typeface="+mn-lt"/>
              <a:ea typeface="+mn-ea"/>
              <a:cs typeface="+mn-cs"/>
            </a:endParaRPr>
          </a:p>
          <a:p>
            <a:pPr marL="0" indent="0">
              <a:buFontTx/>
              <a:buNone/>
            </a:pPr>
            <a:r>
              <a:rPr lang="fr-FR" sz="1800" b="0" i="0" kern="1200" dirty="0">
                <a:solidFill>
                  <a:schemeClr val="tx1"/>
                </a:solidFill>
                <a:effectLst/>
                <a:latin typeface="+mn-lt"/>
                <a:ea typeface="+mn-ea"/>
                <a:cs typeface="+mn-cs"/>
              </a:rPr>
              <a:t>De longue date, le CLB bénéficie d’un </a:t>
            </a:r>
            <a:r>
              <a:rPr lang="fr-FR" sz="1800" b="1" i="0" kern="1200" dirty="0">
                <a:solidFill>
                  <a:schemeClr val="tx1"/>
                </a:solidFill>
                <a:effectLst/>
                <a:latin typeface="+mn-lt"/>
                <a:ea typeface="+mn-ea"/>
                <a:cs typeface="+mn-cs"/>
              </a:rPr>
              <a:t>rayonnement international</a:t>
            </a:r>
            <a:r>
              <a:rPr lang="fr-FR" sz="1800" b="0" i="0" kern="1200" dirty="0">
                <a:solidFill>
                  <a:schemeClr val="tx1"/>
                </a:solidFill>
                <a:effectLst/>
                <a:latin typeface="+mn-lt"/>
                <a:ea typeface="+mn-ea"/>
                <a:cs typeface="+mn-cs"/>
              </a:rPr>
              <a:t> grâce à l’excellence de ses cliniciens et de ses chercheurs.</a:t>
            </a:r>
          </a:p>
          <a:p>
            <a:pPr marL="0" indent="0">
              <a:buFontTx/>
              <a:buNone/>
            </a:pPr>
            <a:endParaRPr lang="fr-FR" sz="1800" b="0" i="0" kern="1200" dirty="0">
              <a:solidFill>
                <a:schemeClr val="tx1"/>
              </a:solidFill>
              <a:effectLst/>
              <a:latin typeface="+mn-lt"/>
              <a:ea typeface="+mn-ea"/>
              <a:cs typeface="+mn-cs"/>
            </a:endParaRPr>
          </a:p>
          <a:p>
            <a:pPr marL="0" indent="0">
              <a:buFontTx/>
              <a:buNone/>
            </a:pPr>
            <a:r>
              <a:rPr lang="fr-FR" sz="1800" b="0" i="0" kern="1200" dirty="0">
                <a:solidFill>
                  <a:schemeClr val="tx1"/>
                </a:solidFill>
                <a:effectLst/>
                <a:latin typeface="+mn-lt"/>
                <a:ea typeface="+mn-ea"/>
                <a:cs typeface="+mn-cs"/>
              </a:rPr>
              <a:t>Que ce soit dans le domaine des soins, de l’enseignement ou de la recherche, Il développe des collaborations partout dans le monde pour </a:t>
            </a:r>
            <a:r>
              <a:rPr lang="fr-FR" sz="1800" b="1" i="0" kern="1200" dirty="0">
                <a:solidFill>
                  <a:schemeClr val="tx1"/>
                </a:solidFill>
                <a:effectLst/>
                <a:latin typeface="+mn-lt"/>
                <a:ea typeface="+mn-ea"/>
                <a:cs typeface="+mn-cs"/>
              </a:rPr>
              <a:t>faire progresser la lutte contre le cancer</a:t>
            </a:r>
            <a:r>
              <a:rPr lang="fr-FR" sz="1800" b="0" i="0" kern="1200" dirty="0">
                <a:solidFill>
                  <a:schemeClr val="tx1"/>
                </a:solidFill>
                <a:effectLst/>
                <a:latin typeface="+mn-lt"/>
                <a:ea typeface="+mn-ea"/>
                <a:cs typeface="+mn-cs"/>
              </a:rPr>
              <a:t>.</a:t>
            </a:r>
            <a:endParaRPr lang="fr-FR" dirty="0"/>
          </a:p>
        </p:txBody>
      </p:sp>
      <p:sp>
        <p:nvSpPr>
          <p:cNvPr id="13" name="Espace réservé de la date 2"/>
          <p:cNvSpPr>
            <a:spLocks noGrp="1"/>
          </p:cNvSpPr>
          <p:nvPr>
            <p:ph type="dt" sz="half" idx="10"/>
          </p:nvPr>
        </p:nvSpPr>
        <p:spPr>
          <a:xfrm>
            <a:off x="144577" y="6337744"/>
            <a:ext cx="4114800" cy="228600"/>
          </a:xfrm>
          <a:prstGeom prst="rect">
            <a:avLst/>
          </a:prstGeom>
        </p:spPr>
        <p:txBody>
          <a:bodyPr/>
          <a:lstStyle>
            <a:lvl1pPr>
              <a:defRPr sz="1200"/>
            </a:lvl1pPr>
          </a:lstStyle>
          <a:p>
            <a:fld id="{A822360C-DCB2-4AC0-A43F-F687EC38828A}" type="datetime1">
              <a:rPr lang="fr-FR" smtClean="0"/>
              <a:pPr/>
              <a:t>21/09/2026</a:t>
            </a:fld>
            <a:endParaRPr lang="en-US" dirty="0"/>
          </a:p>
        </p:txBody>
      </p:sp>
      <p:sp>
        <p:nvSpPr>
          <p:cNvPr id="14" name="Espace réservé du pied de page 3"/>
          <p:cNvSpPr>
            <a:spLocks noGrp="1"/>
          </p:cNvSpPr>
          <p:nvPr>
            <p:ph type="ftr" sz="quarter" idx="11"/>
          </p:nvPr>
        </p:nvSpPr>
        <p:spPr>
          <a:xfrm>
            <a:off x="144577" y="6566344"/>
            <a:ext cx="5029200" cy="228600"/>
          </a:xfrm>
          <a:prstGeom prst="rect">
            <a:avLst/>
          </a:prstGeom>
        </p:spPr>
        <p:txBody>
          <a:bodyPr/>
          <a:lstStyle>
            <a:lvl1pPr>
              <a:defRPr sz="1200"/>
            </a:lvl1pPr>
          </a:lstStyle>
          <a:p>
            <a:r>
              <a:rPr lang="en-US" dirty="0" err="1"/>
              <a:t>Titre</a:t>
            </a:r>
            <a:r>
              <a:rPr lang="en-US" dirty="0"/>
              <a:t> presentation</a:t>
            </a:r>
          </a:p>
        </p:txBody>
      </p:sp>
      <p:sp>
        <p:nvSpPr>
          <p:cNvPr id="15" name="Ellipse 14">
            <a:extLst>
              <a:ext uri="{FF2B5EF4-FFF2-40B4-BE49-F238E27FC236}">
                <a16:creationId xmlns:a16="http://schemas.microsoft.com/office/drawing/2014/main" id="{7D3D4E9C-E8D0-4F57-896C-BD0EAF0704D7}"/>
              </a:ext>
            </a:extLst>
          </p:cNvPr>
          <p:cNvSpPr/>
          <p:nvPr userDrawn="1"/>
        </p:nvSpPr>
        <p:spPr>
          <a:xfrm rot="3103191" flipH="1">
            <a:off x="11775684" y="-269766"/>
            <a:ext cx="832630" cy="822338"/>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218673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1.xml"/><Relationship Id="rId7"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3.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5" Type="http://schemas.openxmlformats.org/officeDocument/2006/relationships/slideLayout" Target="../slideLayouts/slideLayout31.xml"/><Relationship Id="rId4" Type="http://schemas.openxmlformats.org/officeDocument/2006/relationships/slideLayout" Target="../slideLayouts/slideLayout30.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7.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theme" Target="../theme/theme5.xml"/><Relationship Id="rId5" Type="http://schemas.openxmlformats.org/officeDocument/2006/relationships/slideLayout" Target="../slideLayouts/slideLayout39.xml"/><Relationship Id="rId4" Type="http://schemas.openxmlformats.org/officeDocument/2006/relationships/slideLayout" Target="../slideLayouts/slideLayout38.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41.xml"/><Relationship Id="rId1"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121343" y="5319558"/>
            <a:ext cx="2926080" cy="1397039"/>
          </a:xfrm>
          <a:prstGeom prst="rect">
            <a:avLst/>
          </a:prstGeom>
        </p:spPr>
        <p:txBody>
          <a:bodyPr vert="horz" lIns="91440" tIns="45720" rIns="91440" bIns="45720" rtlCol="0" anchor="b"/>
          <a:lstStyle>
            <a:lvl1pPr algn="r">
              <a:defRPr sz="2000" b="0">
                <a:ln>
                  <a:noFill/>
                </a:ln>
                <a:solidFill>
                  <a:schemeClr val="bg2">
                    <a:alpha val="25000"/>
                  </a:schemeClr>
                </a:solidFill>
                <a:latin typeface="+mj-lt"/>
              </a:defRPr>
            </a:lvl1pPr>
          </a:lstStyle>
          <a:p>
            <a:fld id="{7A275498-31A1-4833-A5E9-7D3F82F52B78}" type="slidenum">
              <a:rPr lang="en-US" smtClean="0"/>
              <a:pPr/>
              <a:t>‹N°›</a:t>
            </a:fld>
            <a:endParaRPr lang="en-US" dirty="0"/>
          </a:p>
        </p:txBody>
      </p:sp>
      <p:sp>
        <p:nvSpPr>
          <p:cNvPr id="11" name="Espace réservé du titre 10">
            <a:extLst>
              <a:ext uri="{FF2B5EF4-FFF2-40B4-BE49-F238E27FC236}">
                <a16:creationId xmlns:a16="http://schemas.microsoft.com/office/drawing/2014/main" id="{7440916B-0F1B-4F2E-942B-BC413254D8CB}"/>
              </a:ext>
            </a:extLst>
          </p:cNvPr>
          <p:cNvSpPr>
            <a:spLocks noGrp="1"/>
          </p:cNvSpPr>
          <p:nvPr>
            <p:ph type="title"/>
          </p:nvPr>
        </p:nvSpPr>
        <p:spPr>
          <a:xfrm>
            <a:off x="707275" y="2398308"/>
            <a:ext cx="10515600" cy="1325563"/>
          </a:xfrm>
          <a:prstGeom prst="rect">
            <a:avLst/>
          </a:prstGeom>
        </p:spPr>
        <p:txBody>
          <a:bodyPr vert="horz" lIns="91440" tIns="45720" rIns="91440" bIns="45720" rtlCol="0" anchor="ctr">
            <a:noAutofit/>
          </a:bodyPr>
          <a:lstStyle/>
          <a:p>
            <a:r>
              <a:rPr lang="fr-FR" dirty="0"/>
              <a:t>Modifiez le style du titre</a:t>
            </a:r>
          </a:p>
        </p:txBody>
      </p:sp>
    </p:spTree>
    <p:extLst>
      <p:ext uri="{BB962C8B-B14F-4D97-AF65-F5344CB8AC3E}">
        <p14:creationId xmlns:p14="http://schemas.microsoft.com/office/powerpoint/2010/main" val="2152501005"/>
      </p:ext>
    </p:extLst>
  </p:cSld>
  <p:clrMap bg1="lt1" tx1="dk1" bg2="lt2" tx2="dk2" accent1="accent1" accent2="accent2" accent3="accent3" accent4="accent4" accent5="accent5" accent6="accent6" hlink="hlink" folHlink="folHlink"/>
  <p:sldLayoutIdLst>
    <p:sldLayoutId id="2147483712" r:id="rId1"/>
    <p:sldLayoutId id="2147483807" r:id="rId2"/>
    <p:sldLayoutId id="2147483713" r:id="rId3"/>
    <p:sldLayoutId id="2147483805" r:id="rId4"/>
    <p:sldLayoutId id="2147483806" r:id="rId5"/>
    <p:sldLayoutId id="2147483714" r:id="rId6"/>
    <p:sldLayoutId id="2147483721" r:id="rId7"/>
    <p:sldLayoutId id="2147483732"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ctr" defTabSz="914400" rtl="0" eaLnBrk="1" latinLnBrk="0" hangingPunct="1">
        <a:lnSpc>
          <a:spcPct val="85000"/>
        </a:lnSpc>
        <a:spcBef>
          <a:spcPct val="0"/>
        </a:spcBef>
        <a:buNone/>
        <a:defRPr sz="7200" kern="1200" spc="-120" baseline="0">
          <a:solidFill>
            <a:schemeClr val="bg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121343" y="5319558"/>
            <a:ext cx="2926080" cy="1397039"/>
          </a:xfrm>
          <a:prstGeom prst="rect">
            <a:avLst/>
          </a:prstGeom>
        </p:spPr>
        <p:txBody>
          <a:bodyPr vert="horz" lIns="91440" tIns="45720" rIns="91440" bIns="45720" rtlCol="0" anchor="b"/>
          <a:lstStyle>
            <a:lvl1pPr algn="r">
              <a:defRPr sz="2000" b="0">
                <a:ln>
                  <a:noFill/>
                </a:ln>
                <a:solidFill>
                  <a:schemeClr val="bg2">
                    <a:alpha val="25000"/>
                  </a:schemeClr>
                </a:solidFill>
                <a:latin typeface="+mj-lt"/>
              </a:defRPr>
            </a:lvl1pPr>
          </a:lstStyle>
          <a:p>
            <a:fld id="{7A275498-31A1-4833-A5E9-7D3F82F52B78}" type="slidenum">
              <a:rPr lang="en-US" smtClean="0"/>
              <a:pPr/>
              <a:t>‹N°›</a:t>
            </a:fld>
            <a:endParaRPr lang="en-US" dirty="0"/>
          </a:p>
        </p:txBody>
      </p:sp>
      <p:sp>
        <p:nvSpPr>
          <p:cNvPr id="11" name="Espace réservé du titre 10">
            <a:extLst>
              <a:ext uri="{FF2B5EF4-FFF2-40B4-BE49-F238E27FC236}">
                <a16:creationId xmlns:a16="http://schemas.microsoft.com/office/drawing/2014/main" id="{7440916B-0F1B-4F2E-942B-BC413254D8CB}"/>
              </a:ext>
            </a:extLst>
          </p:cNvPr>
          <p:cNvSpPr>
            <a:spLocks noGrp="1"/>
          </p:cNvSpPr>
          <p:nvPr>
            <p:ph type="title"/>
          </p:nvPr>
        </p:nvSpPr>
        <p:spPr>
          <a:xfrm>
            <a:off x="707275" y="2398308"/>
            <a:ext cx="10515600" cy="1325563"/>
          </a:xfrm>
          <a:prstGeom prst="rect">
            <a:avLst/>
          </a:prstGeom>
        </p:spPr>
        <p:txBody>
          <a:bodyPr vert="horz" lIns="91440" tIns="45720" rIns="91440" bIns="45720" rtlCol="0" anchor="ctr">
            <a:noAutofit/>
          </a:bodyPr>
          <a:lstStyle/>
          <a:p>
            <a:r>
              <a:rPr lang="fr-FR" dirty="0"/>
              <a:t>Modifiez le style du titre</a:t>
            </a:r>
          </a:p>
        </p:txBody>
      </p:sp>
    </p:spTree>
    <p:extLst>
      <p:ext uri="{BB962C8B-B14F-4D97-AF65-F5344CB8AC3E}">
        <p14:creationId xmlns:p14="http://schemas.microsoft.com/office/powerpoint/2010/main" val="3397055192"/>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1" r:id="rId3"/>
    <p:sldLayoutId id="2147483809" r:id="rId4"/>
    <p:sldLayoutId id="2147483810" r:id="rId5"/>
    <p:sldLayoutId id="2147483813"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ctr" defTabSz="914400" rtl="0" eaLnBrk="1" latinLnBrk="0" hangingPunct="1">
        <a:lnSpc>
          <a:spcPct val="85000"/>
        </a:lnSpc>
        <a:spcBef>
          <a:spcPct val="0"/>
        </a:spcBef>
        <a:buNone/>
        <a:defRPr sz="7200" kern="1200" spc="-120" baseline="0">
          <a:solidFill>
            <a:schemeClr val="bg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121343" y="5319558"/>
            <a:ext cx="2926080" cy="1397039"/>
          </a:xfrm>
          <a:prstGeom prst="rect">
            <a:avLst/>
          </a:prstGeom>
        </p:spPr>
        <p:txBody>
          <a:bodyPr vert="horz" lIns="91440" tIns="45720" rIns="91440" bIns="45720" rtlCol="0" anchor="b"/>
          <a:lstStyle>
            <a:lvl1pPr algn="r">
              <a:defRPr sz="2000" b="0">
                <a:ln>
                  <a:noFill/>
                </a:ln>
                <a:solidFill>
                  <a:schemeClr val="bg2">
                    <a:alpha val="25000"/>
                  </a:schemeClr>
                </a:solidFill>
                <a:latin typeface="+mj-lt"/>
              </a:defRPr>
            </a:lvl1pPr>
          </a:lstStyle>
          <a:p>
            <a:fld id="{7A275498-31A1-4833-A5E9-7D3F82F52B78}" type="slidenum">
              <a:rPr lang="en-US" smtClean="0"/>
              <a:pPr/>
              <a:t>‹N°›</a:t>
            </a:fld>
            <a:endParaRPr lang="en-US" dirty="0"/>
          </a:p>
        </p:txBody>
      </p:sp>
      <p:sp>
        <p:nvSpPr>
          <p:cNvPr id="11" name="Espace réservé du titre 10">
            <a:extLst>
              <a:ext uri="{FF2B5EF4-FFF2-40B4-BE49-F238E27FC236}">
                <a16:creationId xmlns:a16="http://schemas.microsoft.com/office/drawing/2014/main" id="{7440916B-0F1B-4F2E-942B-BC413254D8CB}"/>
              </a:ext>
            </a:extLst>
          </p:cNvPr>
          <p:cNvSpPr>
            <a:spLocks noGrp="1"/>
          </p:cNvSpPr>
          <p:nvPr>
            <p:ph type="title"/>
          </p:nvPr>
        </p:nvSpPr>
        <p:spPr>
          <a:xfrm>
            <a:off x="707275" y="2398308"/>
            <a:ext cx="10515600" cy="1325563"/>
          </a:xfrm>
          <a:prstGeom prst="rect">
            <a:avLst/>
          </a:prstGeom>
        </p:spPr>
        <p:txBody>
          <a:bodyPr vert="horz" lIns="91440" tIns="45720" rIns="91440" bIns="45720" rtlCol="0" anchor="ctr">
            <a:noAutofit/>
          </a:bodyPr>
          <a:lstStyle/>
          <a:p>
            <a:r>
              <a:rPr lang="fr-FR" dirty="0"/>
              <a:t>Modifiez le style du titre</a:t>
            </a:r>
          </a:p>
        </p:txBody>
      </p:sp>
    </p:spTree>
    <p:extLst>
      <p:ext uri="{BB962C8B-B14F-4D97-AF65-F5344CB8AC3E}">
        <p14:creationId xmlns:p14="http://schemas.microsoft.com/office/powerpoint/2010/main" val="3228885995"/>
      </p:ext>
    </p:extLst>
  </p:cSld>
  <p:clrMap bg1="lt1" tx1="dk1" bg2="lt2" tx2="dk2" accent1="accent1" accent2="accent2" accent3="accent3" accent4="accent4" accent5="accent5" accent6="accent6" hlink="hlink" folHlink="folHlink"/>
  <p:sldLayoutIdLst>
    <p:sldLayoutId id="2147483737" r:id="rId1"/>
    <p:sldLayoutId id="2147483739" r:id="rId2"/>
    <p:sldLayoutId id="2147483741" r:id="rId3"/>
    <p:sldLayoutId id="2147483742"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ctr" defTabSz="914400" rtl="0" eaLnBrk="1" latinLnBrk="0" hangingPunct="1">
        <a:lnSpc>
          <a:spcPct val="85000"/>
        </a:lnSpc>
        <a:spcBef>
          <a:spcPct val="0"/>
        </a:spcBef>
        <a:buNone/>
        <a:defRPr sz="7200" kern="1200" spc="-120" baseline="0">
          <a:solidFill>
            <a:schemeClr val="bg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121343" y="5319558"/>
            <a:ext cx="2926080" cy="1397039"/>
          </a:xfrm>
          <a:prstGeom prst="rect">
            <a:avLst/>
          </a:prstGeom>
        </p:spPr>
        <p:txBody>
          <a:bodyPr vert="horz" lIns="91440" tIns="45720" rIns="91440" bIns="45720" rtlCol="0" anchor="b"/>
          <a:lstStyle>
            <a:lvl1pPr algn="r">
              <a:defRPr sz="2000" b="0">
                <a:ln>
                  <a:noFill/>
                </a:ln>
                <a:solidFill>
                  <a:schemeClr val="bg2">
                    <a:alpha val="25000"/>
                  </a:schemeClr>
                </a:solidFill>
                <a:latin typeface="+mj-lt"/>
              </a:defRPr>
            </a:lvl1pPr>
          </a:lstStyle>
          <a:p>
            <a:fld id="{7A275498-31A1-4833-A5E9-7D3F82F52B78}" type="slidenum">
              <a:rPr lang="en-US" smtClean="0"/>
              <a:pPr/>
              <a:t>‹N°›</a:t>
            </a:fld>
            <a:endParaRPr lang="en-US" dirty="0"/>
          </a:p>
        </p:txBody>
      </p:sp>
      <p:sp>
        <p:nvSpPr>
          <p:cNvPr id="11" name="Espace réservé du titre 10">
            <a:extLst>
              <a:ext uri="{FF2B5EF4-FFF2-40B4-BE49-F238E27FC236}">
                <a16:creationId xmlns:a16="http://schemas.microsoft.com/office/drawing/2014/main" id="{7440916B-0F1B-4F2E-942B-BC413254D8CB}"/>
              </a:ext>
            </a:extLst>
          </p:cNvPr>
          <p:cNvSpPr>
            <a:spLocks noGrp="1"/>
          </p:cNvSpPr>
          <p:nvPr>
            <p:ph type="title"/>
          </p:nvPr>
        </p:nvSpPr>
        <p:spPr>
          <a:xfrm>
            <a:off x="707275" y="2398308"/>
            <a:ext cx="10515600" cy="1325563"/>
          </a:xfrm>
          <a:prstGeom prst="rect">
            <a:avLst/>
          </a:prstGeom>
        </p:spPr>
        <p:txBody>
          <a:bodyPr vert="horz" lIns="91440" tIns="45720" rIns="91440" bIns="45720" rtlCol="0" anchor="ctr">
            <a:noAutofit/>
          </a:bodyPr>
          <a:lstStyle/>
          <a:p>
            <a:r>
              <a:rPr lang="fr-FR" dirty="0"/>
              <a:t>Modifiez le style du titre</a:t>
            </a:r>
          </a:p>
        </p:txBody>
      </p:sp>
    </p:spTree>
    <p:extLst>
      <p:ext uri="{BB962C8B-B14F-4D97-AF65-F5344CB8AC3E}">
        <p14:creationId xmlns:p14="http://schemas.microsoft.com/office/powerpoint/2010/main" val="78849842"/>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4" r:id="rId4"/>
    <p:sldLayoutId id="2147483765" r:id="rId5"/>
    <p:sldLayoutId id="2147483766" r:id="rId6"/>
    <p:sldLayoutId id="2147483767" r:id="rId7"/>
    <p:sldLayoutId id="2147483772"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ctr" defTabSz="914400" rtl="0" eaLnBrk="1" latinLnBrk="0" hangingPunct="1">
        <a:lnSpc>
          <a:spcPct val="85000"/>
        </a:lnSpc>
        <a:spcBef>
          <a:spcPct val="0"/>
        </a:spcBef>
        <a:buNone/>
        <a:defRPr sz="7200" kern="1200" spc="-120" baseline="0">
          <a:solidFill>
            <a:schemeClr val="bg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121343" y="5319558"/>
            <a:ext cx="2926080" cy="1397039"/>
          </a:xfrm>
          <a:prstGeom prst="rect">
            <a:avLst/>
          </a:prstGeom>
        </p:spPr>
        <p:txBody>
          <a:bodyPr vert="horz" lIns="91440" tIns="45720" rIns="91440" bIns="45720" rtlCol="0" anchor="b"/>
          <a:lstStyle>
            <a:lvl1pPr algn="r">
              <a:defRPr sz="2000" b="0">
                <a:ln>
                  <a:noFill/>
                </a:ln>
                <a:solidFill>
                  <a:schemeClr val="bg2">
                    <a:alpha val="25000"/>
                  </a:schemeClr>
                </a:solidFill>
                <a:latin typeface="+mj-lt"/>
              </a:defRPr>
            </a:lvl1pPr>
          </a:lstStyle>
          <a:p>
            <a:fld id="{7A275498-31A1-4833-A5E9-7D3F82F52B78}" type="slidenum">
              <a:rPr lang="en-US" smtClean="0"/>
              <a:pPr/>
              <a:t>‹N°›</a:t>
            </a:fld>
            <a:endParaRPr lang="en-US" dirty="0"/>
          </a:p>
        </p:txBody>
      </p:sp>
      <p:sp>
        <p:nvSpPr>
          <p:cNvPr id="11" name="Espace réservé du titre 10">
            <a:extLst>
              <a:ext uri="{FF2B5EF4-FFF2-40B4-BE49-F238E27FC236}">
                <a16:creationId xmlns:a16="http://schemas.microsoft.com/office/drawing/2014/main" id="{7440916B-0F1B-4F2E-942B-BC413254D8CB}"/>
              </a:ext>
            </a:extLst>
          </p:cNvPr>
          <p:cNvSpPr>
            <a:spLocks noGrp="1"/>
          </p:cNvSpPr>
          <p:nvPr>
            <p:ph type="title"/>
          </p:nvPr>
        </p:nvSpPr>
        <p:spPr>
          <a:xfrm>
            <a:off x="707275" y="2398308"/>
            <a:ext cx="10515600" cy="1325563"/>
          </a:xfrm>
          <a:prstGeom prst="rect">
            <a:avLst/>
          </a:prstGeom>
        </p:spPr>
        <p:txBody>
          <a:bodyPr vert="horz" lIns="91440" tIns="45720" rIns="91440" bIns="45720" rtlCol="0" anchor="ctr">
            <a:noAutofit/>
          </a:bodyPr>
          <a:lstStyle/>
          <a:p>
            <a:r>
              <a:rPr lang="fr-FR" dirty="0"/>
              <a:t>Modifiez le style du titre</a:t>
            </a:r>
          </a:p>
        </p:txBody>
      </p:sp>
    </p:spTree>
    <p:extLst>
      <p:ext uri="{BB962C8B-B14F-4D97-AF65-F5344CB8AC3E}">
        <p14:creationId xmlns:p14="http://schemas.microsoft.com/office/powerpoint/2010/main" val="3809414818"/>
      </p:ext>
    </p:extLst>
  </p:cSld>
  <p:clrMap bg1="lt1" tx1="dk1" bg2="lt2" tx2="dk2" accent1="accent1" accent2="accent2" accent3="accent3" accent4="accent4" accent5="accent5" accent6="accent6" hlink="hlink" folHlink="folHlink"/>
  <p:sldLayoutIdLst>
    <p:sldLayoutId id="2147483793" r:id="rId1"/>
    <p:sldLayoutId id="2147483812" r:id="rId2"/>
    <p:sldLayoutId id="2147483811" r:id="rId3"/>
    <p:sldLayoutId id="2147483814" r:id="rId4"/>
    <p:sldLayoutId id="2147483794" r:id="rId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ctr" defTabSz="914400" rtl="0" eaLnBrk="1" latinLnBrk="0" hangingPunct="1">
        <a:lnSpc>
          <a:spcPct val="85000"/>
        </a:lnSpc>
        <a:spcBef>
          <a:spcPct val="0"/>
        </a:spcBef>
        <a:buNone/>
        <a:defRPr sz="7200" kern="1200" spc="-120" baseline="0">
          <a:solidFill>
            <a:schemeClr val="bg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121343" y="5319558"/>
            <a:ext cx="2926080" cy="1397039"/>
          </a:xfrm>
          <a:prstGeom prst="rect">
            <a:avLst/>
          </a:prstGeom>
        </p:spPr>
        <p:txBody>
          <a:bodyPr vert="horz" lIns="91440" tIns="45720" rIns="91440" bIns="45720" rtlCol="0" anchor="b"/>
          <a:lstStyle>
            <a:lvl1pPr algn="r">
              <a:defRPr sz="2000" b="0">
                <a:ln>
                  <a:noFill/>
                </a:ln>
                <a:solidFill>
                  <a:schemeClr val="bg2">
                    <a:alpha val="25000"/>
                  </a:schemeClr>
                </a:solidFill>
                <a:latin typeface="+mj-lt"/>
              </a:defRPr>
            </a:lvl1pPr>
          </a:lstStyle>
          <a:p>
            <a:fld id="{7A275498-31A1-4833-A5E9-7D3F82F52B78}" type="slidenum">
              <a:rPr lang="en-US" smtClean="0"/>
              <a:pPr/>
              <a:t>‹N°›</a:t>
            </a:fld>
            <a:endParaRPr lang="en-US" dirty="0"/>
          </a:p>
        </p:txBody>
      </p:sp>
      <p:sp>
        <p:nvSpPr>
          <p:cNvPr id="11" name="Espace réservé du titre 10">
            <a:extLst>
              <a:ext uri="{FF2B5EF4-FFF2-40B4-BE49-F238E27FC236}">
                <a16:creationId xmlns:a16="http://schemas.microsoft.com/office/drawing/2014/main" id="{7440916B-0F1B-4F2E-942B-BC413254D8CB}"/>
              </a:ext>
            </a:extLst>
          </p:cNvPr>
          <p:cNvSpPr>
            <a:spLocks noGrp="1"/>
          </p:cNvSpPr>
          <p:nvPr>
            <p:ph type="title"/>
          </p:nvPr>
        </p:nvSpPr>
        <p:spPr>
          <a:xfrm>
            <a:off x="707275" y="2398308"/>
            <a:ext cx="10515600" cy="1325563"/>
          </a:xfrm>
          <a:prstGeom prst="rect">
            <a:avLst/>
          </a:prstGeom>
        </p:spPr>
        <p:txBody>
          <a:bodyPr vert="horz" lIns="91440" tIns="45720" rIns="91440" bIns="45720" rtlCol="0" anchor="ctr">
            <a:noAutofit/>
          </a:bodyPr>
          <a:lstStyle/>
          <a:p>
            <a:r>
              <a:rPr lang="fr-FR" dirty="0"/>
              <a:t>Modifiez le style du titre</a:t>
            </a:r>
          </a:p>
        </p:txBody>
      </p:sp>
    </p:spTree>
    <p:extLst>
      <p:ext uri="{BB962C8B-B14F-4D97-AF65-F5344CB8AC3E}">
        <p14:creationId xmlns:p14="http://schemas.microsoft.com/office/powerpoint/2010/main" val="1752593955"/>
      </p:ext>
    </p:extLst>
  </p:cSld>
  <p:clrMap bg1="lt1" tx1="dk1" bg2="lt2" tx2="dk2" accent1="accent1" accent2="accent2" accent3="accent3" accent4="accent4" accent5="accent5" accent6="accent6" hlink="hlink" folHlink="folHlink"/>
  <p:sldLayoutIdLst>
    <p:sldLayoutId id="2147483803" r:id="rId1"/>
    <p:sldLayoutId id="2147483804" r:id="rId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ctr" defTabSz="914400" rtl="0" eaLnBrk="1" latinLnBrk="0" hangingPunct="1">
        <a:lnSpc>
          <a:spcPct val="85000"/>
        </a:lnSpc>
        <a:spcBef>
          <a:spcPct val="0"/>
        </a:spcBef>
        <a:buNone/>
        <a:defRPr sz="7200" kern="1200" spc="-120" baseline="0">
          <a:solidFill>
            <a:schemeClr val="bg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1.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31.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1.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31.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3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1.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3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1.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0.xml"/><Relationship Id="rId1" Type="http://schemas.openxmlformats.org/officeDocument/2006/relationships/slideLayout" Target="../slideLayouts/slideLayout3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1.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4.xml"/><Relationship Id="rId1" Type="http://schemas.openxmlformats.org/officeDocument/2006/relationships/slideLayout" Target="../slideLayouts/slideLayout3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1.xml"/></Relationships>
</file>

<file path=ppt/slides/_rels/slide3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8.xml"/><Relationship Id="rId1" Type="http://schemas.openxmlformats.org/officeDocument/2006/relationships/slideLayout" Target="../slideLayouts/slideLayout3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1.xml"/></Relationships>
</file>

<file path=ppt/slides/_rels/slide4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1.xml"/><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B53051-10DE-926E-A528-2A7A43B9ABB6}"/>
              </a:ext>
            </a:extLst>
          </p:cNvPr>
          <p:cNvSpPr>
            <a:spLocks noGrp="1"/>
          </p:cNvSpPr>
          <p:nvPr>
            <p:ph type="title"/>
          </p:nvPr>
        </p:nvSpPr>
        <p:spPr/>
        <p:txBody>
          <a:bodyPr/>
          <a:lstStyle/>
          <a:p>
            <a:r>
              <a:rPr lang="fr-FR" sz="4400" dirty="0"/>
              <a:t>méthodes DE RECHERCHE QUALITATIVE EN SANTÉ</a:t>
            </a:r>
          </a:p>
        </p:txBody>
      </p:sp>
      <p:sp>
        <p:nvSpPr>
          <p:cNvPr id="3" name="Espace réservé du texte 2">
            <a:extLst>
              <a:ext uri="{FF2B5EF4-FFF2-40B4-BE49-F238E27FC236}">
                <a16:creationId xmlns:a16="http://schemas.microsoft.com/office/drawing/2014/main" id="{7A73562A-2E3F-D8F1-7A4D-757A7FAFFFBE}"/>
              </a:ext>
            </a:extLst>
          </p:cNvPr>
          <p:cNvSpPr>
            <a:spLocks noGrp="1"/>
          </p:cNvSpPr>
          <p:nvPr>
            <p:ph type="body" sz="quarter" idx="13"/>
          </p:nvPr>
        </p:nvSpPr>
        <p:spPr>
          <a:xfrm>
            <a:off x="1550894" y="3774726"/>
            <a:ext cx="9090211" cy="1808613"/>
          </a:xfrm>
        </p:spPr>
        <p:txBody>
          <a:bodyPr/>
          <a:lstStyle/>
          <a:p>
            <a:pPr marL="0" indent="0">
              <a:buNone/>
            </a:pPr>
            <a:r>
              <a:rPr lang="fr-FR" sz="2400" dirty="0"/>
              <a:t>Charlotte Bruneau </a:t>
            </a:r>
          </a:p>
          <a:p>
            <a:pPr marL="0" indent="0">
              <a:buNone/>
            </a:pPr>
            <a:r>
              <a:rPr lang="fr-FR" sz="1800" i="1" dirty="0"/>
              <a:t>charlotte.bruneau@univ-lyon1.fr</a:t>
            </a:r>
          </a:p>
        </p:txBody>
      </p:sp>
      <p:pic>
        <p:nvPicPr>
          <p:cNvPr id="4" name="Picture 2" descr="logo">
            <a:extLst>
              <a:ext uri="{FF2B5EF4-FFF2-40B4-BE49-F238E27FC236}">
                <a16:creationId xmlns:a16="http://schemas.microsoft.com/office/drawing/2014/main" id="{C9F82D8A-6242-B49F-0DF2-490DF6246935}"/>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4994854"/>
            <a:ext cx="1676400" cy="18631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6213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A9502-FC29-0CCB-3C77-200331446B3B}"/>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C85D5ECE-92EA-8ACA-28CA-42DDF720401F}"/>
              </a:ext>
            </a:extLst>
          </p:cNvPr>
          <p:cNvSpPr>
            <a:spLocks noGrp="1"/>
          </p:cNvSpPr>
          <p:nvPr>
            <p:ph type="title"/>
          </p:nvPr>
        </p:nvSpPr>
        <p:spPr/>
        <p:txBody>
          <a:bodyPr/>
          <a:lstStyle/>
          <a:p>
            <a:r>
              <a:rPr lang="fr-FR" dirty="0"/>
              <a:t>Ch.3 L’observation </a:t>
            </a:r>
          </a:p>
        </p:txBody>
      </p:sp>
      <p:sp>
        <p:nvSpPr>
          <p:cNvPr id="4" name="Espace réservé du contenu 3">
            <a:extLst>
              <a:ext uri="{FF2B5EF4-FFF2-40B4-BE49-F238E27FC236}">
                <a16:creationId xmlns:a16="http://schemas.microsoft.com/office/drawing/2014/main" id="{F289ED3B-12EC-BFDF-59E1-46CC64916920}"/>
              </a:ext>
            </a:extLst>
          </p:cNvPr>
          <p:cNvSpPr>
            <a:spLocks noGrp="1"/>
          </p:cNvSpPr>
          <p:nvPr>
            <p:ph sz="quarter" idx="13"/>
          </p:nvPr>
        </p:nvSpPr>
        <p:spPr/>
        <p:txBody>
          <a:bodyPr/>
          <a:lstStyle/>
          <a:p>
            <a:pPr algn="just">
              <a:buFont typeface="Arial" panose="020B0604020202020204" pitchFamily="34" charset="0"/>
              <a:buChar char="•"/>
            </a:pPr>
            <a:r>
              <a:rPr lang="fr-FR" dirty="0"/>
              <a:t> Méthode </a:t>
            </a:r>
            <a:r>
              <a:rPr lang="fr-FR" b="1" dirty="0"/>
              <a:t>influence</a:t>
            </a:r>
            <a:r>
              <a:rPr lang="fr-FR" dirty="0"/>
              <a:t> profondément </a:t>
            </a:r>
            <a:r>
              <a:rPr lang="fr-FR" b="1" dirty="0"/>
              <a:t>le chercheur </a:t>
            </a:r>
          </a:p>
          <a:p>
            <a:pPr marL="0" lvl="2" indent="0" algn="just">
              <a:buNone/>
            </a:pPr>
            <a:r>
              <a:rPr lang="fr-FR" dirty="0"/>
              <a:t>	Bouscule ses certitudes, prénotions </a:t>
            </a:r>
          </a:p>
          <a:p>
            <a:pPr marL="0" lvl="2" indent="0" algn="just">
              <a:buNone/>
            </a:pPr>
            <a:r>
              <a:rPr lang="fr-FR" dirty="0"/>
              <a:t>	Bouscule sa propre vision du monde </a:t>
            </a:r>
          </a:p>
          <a:p>
            <a:pPr marL="0" lvl="2" indent="0" algn="just">
              <a:buNone/>
            </a:pPr>
            <a:endParaRPr lang="fr-FR" dirty="0"/>
          </a:p>
          <a:p>
            <a:pPr algn="just">
              <a:buFont typeface="Arial" panose="020B0604020202020204" pitchFamily="34" charset="0"/>
              <a:buChar char="•"/>
            </a:pPr>
            <a:r>
              <a:rPr lang="fr-FR" dirty="0"/>
              <a:t> Méthode </a:t>
            </a:r>
            <a:r>
              <a:rPr lang="fr-FR" b="1" dirty="0"/>
              <a:t>faiblement normée </a:t>
            </a:r>
          </a:p>
          <a:p>
            <a:pPr marL="0" lvl="2" indent="0" algn="just">
              <a:buNone/>
            </a:pPr>
            <a:r>
              <a:rPr lang="fr-FR" dirty="0"/>
              <a:t>	Difficultés pour transmettre des « </a:t>
            </a:r>
            <a:r>
              <a:rPr lang="fr-FR"/>
              <a:t>recettes standards </a:t>
            </a:r>
            <a:r>
              <a:rPr lang="fr-FR" dirty="0"/>
              <a:t>»</a:t>
            </a:r>
          </a:p>
          <a:p>
            <a:pPr marL="0" lvl="2" indent="0" algn="just">
              <a:buNone/>
            </a:pPr>
            <a:r>
              <a:rPr lang="fr-FR" dirty="0"/>
              <a:t>	Possibilité d’une grande rigueur </a:t>
            </a:r>
          </a:p>
          <a:p>
            <a:pPr marL="0" lvl="2" indent="0" algn="just">
              <a:buNone/>
            </a:pPr>
            <a:endParaRPr lang="fr-FR" dirty="0"/>
          </a:p>
          <a:p>
            <a:pPr algn="just">
              <a:buFont typeface="Arial" panose="020B0604020202020204" pitchFamily="34" charset="0"/>
              <a:buChar char="•"/>
            </a:pPr>
            <a:r>
              <a:rPr lang="fr-FR" dirty="0"/>
              <a:t> </a:t>
            </a:r>
            <a:r>
              <a:rPr lang="fr-FR" b="1" dirty="0"/>
              <a:t>3 phases</a:t>
            </a:r>
            <a:r>
              <a:rPr lang="fr-FR" dirty="0"/>
              <a:t> </a:t>
            </a:r>
            <a:r>
              <a:rPr lang="fr-FR" b="1" dirty="0"/>
              <a:t>de travail </a:t>
            </a:r>
            <a:r>
              <a:rPr lang="fr-FR" dirty="0"/>
              <a:t>pour mener des observations </a:t>
            </a:r>
          </a:p>
          <a:p>
            <a:pPr marL="0" lvl="2" indent="0" algn="just">
              <a:buNone/>
            </a:pPr>
            <a:r>
              <a:rPr lang="fr-FR" dirty="0"/>
              <a:t>	La préparation des observations</a:t>
            </a:r>
          </a:p>
          <a:p>
            <a:pPr marL="0" lvl="2" indent="0" algn="just">
              <a:buNone/>
            </a:pPr>
            <a:r>
              <a:rPr lang="fr-FR" dirty="0"/>
              <a:t>	La phase d’observation</a:t>
            </a:r>
          </a:p>
          <a:p>
            <a:pPr marL="0" lvl="2" indent="0" algn="just">
              <a:buNone/>
            </a:pPr>
            <a:r>
              <a:rPr lang="fr-FR" dirty="0"/>
              <a:t>	Après l’observation</a:t>
            </a:r>
          </a:p>
        </p:txBody>
      </p:sp>
      <p:sp>
        <p:nvSpPr>
          <p:cNvPr id="6" name="Slide Number Placeholder 6">
            <a:extLst>
              <a:ext uri="{FF2B5EF4-FFF2-40B4-BE49-F238E27FC236}">
                <a16:creationId xmlns:a16="http://schemas.microsoft.com/office/drawing/2014/main" id="{92B862C7-7088-718B-D9DD-CBE5AF258DC0}"/>
              </a:ext>
            </a:extLst>
          </p:cNvPr>
          <p:cNvSpPr>
            <a:spLocks noGrp="1"/>
          </p:cNvSpPr>
          <p:nvPr>
            <p:ph type="sldNum" sz="quarter" idx="12"/>
          </p:nvPr>
        </p:nvSpPr>
        <p:spPr>
          <a:xfrm>
            <a:off x="10410825" y="6333141"/>
            <a:ext cx="1636598" cy="383456"/>
          </a:xfrm>
        </p:spPr>
        <p:txBody>
          <a:bodyPr/>
          <a:lstStyle>
            <a:lvl1pPr>
              <a:defRPr sz="1200"/>
            </a:lvl1pPr>
          </a:lstStyle>
          <a:p>
            <a:fld id="{4FAB73BC-B049-4115-A692-8D63A059BFB8}" type="slidenum">
              <a:rPr lang="en-US" smtClean="0"/>
              <a:pPr/>
              <a:t>2</a:t>
            </a:fld>
            <a:endParaRPr lang="en-US" dirty="0"/>
          </a:p>
        </p:txBody>
      </p:sp>
    </p:spTree>
    <p:extLst>
      <p:ext uri="{BB962C8B-B14F-4D97-AF65-F5344CB8AC3E}">
        <p14:creationId xmlns:p14="http://schemas.microsoft.com/office/powerpoint/2010/main" val="2400535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807F03-449E-FC3B-97C3-503CF643299B}"/>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DC764C6B-A4BE-29C3-1CF1-F24D8440F505}"/>
              </a:ext>
            </a:extLst>
          </p:cNvPr>
          <p:cNvSpPr>
            <a:spLocks noGrp="1"/>
          </p:cNvSpPr>
          <p:nvPr>
            <p:ph type="title"/>
          </p:nvPr>
        </p:nvSpPr>
        <p:spPr/>
        <p:txBody>
          <a:bodyPr/>
          <a:lstStyle/>
          <a:p>
            <a:r>
              <a:rPr lang="fr-FR" dirty="0"/>
              <a:t>3.1 La préparation de l’observation </a:t>
            </a:r>
          </a:p>
        </p:txBody>
      </p:sp>
      <p:sp>
        <p:nvSpPr>
          <p:cNvPr id="6" name="Slide Number Placeholder 6">
            <a:extLst>
              <a:ext uri="{FF2B5EF4-FFF2-40B4-BE49-F238E27FC236}">
                <a16:creationId xmlns:a16="http://schemas.microsoft.com/office/drawing/2014/main" id="{9EC07549-7E42-DADC-DA32-82F7A6BB45EC}"/>
              </a:ext>
            </a:extLst>
          </p:cNvPr>
          <p:cNvSpPr>
            <a:spLocks noGrp="1"/>
          </p:cNvSpPr>
          <p:nvPr>
            <p:ph type="sldNum" sz="quarter" idx="12"/>
          </p:nvPr>
        </p:nvSpPr>
        <p:spPr>
          <a:xfrm>
            <a:off x="10410825" y="6333141"/>
            <a:ext cx="1636598" cy="383456"/>
          </a:xfrm>
        </p:spPr>
        <p:txBody>
          <a:bodyPr/>
          <a:lstStyle>
            <a:lvl1pPr>
              <a:defRPr sz="1200"/>
            </a:lvl1pPr>
          </a:lstStyle>
          <a:p>
            <a:fld id="{4FAB73BC-B049-4115-A692-8D63A059BFB8}" type="slidenum">
              <a:rPr lang="en-US" smtClean="0"/>
              <a:pPr/>
              <a:t>3</a:t>
            </a:fld>
            <a:endParaRPr lang="en-US" dirty="0"/>
          </a:p>
        </p:txBody>
      </p:sp>
      <p:pic>
        <p:nvPicPr>
          <p:cNvPr id="12" name="Espace réservé du contenu 11">
            <a:extLst>
              <a:ext uri="{FF2B5EF4-FFF2-40B4-BE49-F238E27FC236}">
                <a16:creationId xmlns:a16="http://schemas.microsoft.com/office/drawing/2014/main" id="{9B8A1DF0-A3A1-AF60-E370-47179453D2D1}"/>
              </a:ext>
            </a:extLst>
          </p:cNvPr>
          <p:cNvPicPr>
            <a:picLocks noGrp="1" noChangeAspect="1"/>
          </p:cNvPicPr>
          <p:nvPr>
            <p:ph sz="quarter" idx="13"/>
          </p:nvPr>
        </p:nvPicPr>
        <p:blipFill>
          <a:blip r:embed="rId3"/>
          <a:stretch>
            <a:fillRect/>
          </a:stretch>
        </p:blipFill>
        <p:spPr>
          <a:xfrm>
            <a:off x="4634971" y="1684676"/>
            <a:ext cx="2922058" cy="4383088"/>
          </a:xfrm>
        </p:spPr>
      </p:pic>
    </p:spTree>
    <p:extLst>
      <p:ext uri="{BB962C8B-B14F-4D97-AF65-F5344CB8AC3E}">
        <p14:creationId xmlns:p14="http://schemas.microsoft.com/office/powerpoint/2010/main" val="3764442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8534C6-37B5-39AF-0F5D-50F5447F0BBE}"/>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8AE3DF68-CDBA-87F7-1C23-AC420789C480}"/>
              </a:ext>
            </a:extLst>
          </p:cNvPr>
          <p:cNvSpPr>
            <a:spLocks noGrp="1"/>
          </p:cNvSpPr>
          <p:nvPr>
            <p:ph type="title"/>
          </p:nvPr>
        </p:nvSpPr>
        <p:spPr/>
        <p:txBody>
          <a:bodyPr/>
          <a:lstStyle/>
          <a:p>
            <a:r>
              <a:rPr lang="fr-FR" dirty="0"/>
              <a:t>3.1.1 Choisir son terrain</a:t>
            </a:r>
          </a:p>
        </p:txBody>
      </p:sp>
      <p:sp>
        <p:nvSpPr>
          <p:cNvPr id="6" name="Slide Number Placeholder 6">
            <a:extLst>
              <a:ext uri="{FF2B5EF4-FFF2-40B4-BE49-F238E27FC236}">
                <a16:creationId xmlns:a16="http://schemas.microsoft.com/office/drawing/2014/main" id="{2F3BC036-EB69-3576-D574-E65ED911C98E}"/>
              </a:ext>
            </a:extLst>
          </p:cNvPr>
          <p:cNvSpPr>
            <a:spLocks noGrp="1"/>
          </p:cNvSpPr>
          <p:nvPr>
            <p:ph type="sldNum" sz="quarter" idx="12"/>
          </p:nvPr>
        </p:nvSpPr>
        <p:spPr>
          <a:xfrm>
            <a:off x="10410825" y="6333141"/>
            <a:ext cx="1636598" cy="383456"/>
          </a:xfrm>
        </p:spPr>
        <p:txBody>
          <a:bodyPr/>
          <a:lstStyle>
            <a:lvl1pPr>
              <a:defRPr sz="1200"/>
            </a:lvl1pPr>
          </a:lstStyle>
          <a:p>
            <a:fld id="{4FAB73BC-B049-4115-A692-8D63A059BFB8}" type="slidenum">
              <a:rPr lang="en-US" smtClean="0"/>
              <a:pPr/>
              <a:t>4</a:t>
            </a:fld>
            <a:endParaRPr lang="en-US" dirty="0"/>
          </a:p>
        </p:txBody>
      </p:sp>
      <p:sp>
        <p:nvSpPr>
          <p:cNvPr id="2" name="Espace réservé du contenu 1">
            <a:extLst>
              <a:ext uri="{FF2B5EF4-FFF2-40B4-BE49-F238E27FC236}">
                <a16:creationId xmlns:a16="http://schemas.microsoft.com/office/drawing/2014/main" id="{88ADE85E-3ECD-8DA1-DCBB-1CD87C72411F}"/>
              </a:ext>
            </a:extLst>
          </p:cNvPr>
          <p:cNvSpPr>
            <a:spLocks noGrp="1"/>
          </p:cNvSpPr>
          <p:nvPr>
            <p:ph sz="quarter" idx="13"/>
          </p:nvPr>
        </p:nvSpPr>
        <p:spPr/>
        <p:txBody>
          <a:bodyPr/>
          <a:lstStyle/>
          <a:p>
            <a:pPr marL="0" indent="0">
              <a:buNone/>
            </a:pPr>
            <a:r>
              <a:rPr lang="fr-FR" b="1" dirty="0">
                <a:solidFill>
                  <a:schemeClr val="bg2"/>
                </a:solidFill>
              </a:rPr>
              <a:t>Le terrain </a:t>
            </a:r>
            <a:r>
              <a:rPr lang="fr-FR" dirty="0"/>
              <a:t>: connotation géographique, associé à un lieu </a:t>
            </a:r>
          </a:p>
          <a:p>
            <a:pPr marL="457200" lvl="1" indent="0">
              <a:buNone/>
            </a:pPr>
            <a:endParaRPr lang="fr-FR" dirty="0"/>
          </a:p>
          <a:p>
            <a:pPr marL="457200" lvl="1" indent="0">
              <a:buNone/>
            </a:pPr>
            <a:endParaRPr lang="fr-FR" dirty="0"/>
          </a:p>
          <a:p>
            <a:pPr marL="0" indent="0" algn="ctr">
              <a:buNone/>
            </a:pPr>
            <a:r>
              <a:rPr lang="fr-FR" sz="2000" i="1" dirty="0"/>
              <a:t>« le terrain consiste donc en un </a:t>
            </a:r>
            <a:r>
              <a:rPr lang="fr-FR" sz="2000" b="1" i="1" dirty="0"/>
              <a:t>nombre limité de lieux</a:t>
            </a:r>
            <a:r>
              <a:rPr lang="fr-FR" sz="2000" i="1" dirty="0"/>
              <a:t>, </a:t>
            </a:r>
            <a:r>
              <a:rPr lang="fr-FR" sz="2000" b="1" i="1" dirty="0"/>
              <a:t>de personnes </a:t>
            </a:r>
            <a:r>
              <a:rPr lang="fr-FR" sz="2000" i="1" dirty="0"/>
              <a:t>les fréquentant, </a:t>
            </a:r>
            <a:r>
              <a:rPr lang="fr-FR" sz="2000" b="1" i="1" dirty="0"/>
              <a:t>d'actions</a:t>
            </a:r>
            <a:r>
              <a:rPr lang="fr-FR" sz="2000" i="1" dirty="0"/>
              <a:t>, </a:t>
            </a:r>
            <a:r>
              <a:rPr lang="fr-FR" sz="2000" b="1" i="1" dirty="0"/>
              <a:t>d'événements</a:t>
            </a:r>
            <a:r>
              <a:rPr lang="fr-FR" sz="2000" i="1" dirty="0"/>
              <a:t> y survenant » (</a:t>
            </a:r>
            <a:r>
              <a:rPr lang="fr-FR" sz="2000" i="1" dirty="0" err="1"/>
              <a:t>Arborio</a:t>
            </a:r>
            <a:r>
              <a:rPr lang="fr-FR" sz="2000" i="1" dirty="0"/>
              <a:t> et Fournier, 1999)</a:t>
            </a:r>
          </a:p>
          <a:p>
            <a:pPr marL="457200" lvl="1" indent="0">
              <a:buNone/>
            </a:pPr>
            <a:endParaRPr lang="fr-FR" sz="2000" i="1" dirty="0"/>
          </a:p>
          <a:p>
            <a:pPr marL="457200" lvl="1" indent="0">
              <a:buNone/>
            </a:pPr>
            <a:endParaRPr lang="fr-FR" sz="2000" i="1" dirty="0"/>
          </a:p>
          <a:p>
            <a:pPr marL="0" indent="0" algn="ctr">
              <a:buNone/>
            </a:pPr>
            <a:r>
              <a:rPr lang="fr-FR" sz="2000" i="1" dirty="0"/>
              <a:t>« il faut que vos enquêtés soient en relation les uns avec les autres et non pas choisis sur des critères abstraits » (Beau et Weber, 1997)</a:t>
            </a:r>
          </a:p>
          <a:p>
            <a:endParaRPr lang="fr-FR" dirty="0"/>
          </a:p>
        </p:txBody>
      </p:sp>
    </p:spTree>
    <p:extLst>
      <p:ext uri="{BB962C8B-B14F-4D97-AF65-F5344CB8AC3E}">
        <p14:creationId xmlns:p14="http://schemas.microsoft.com/office/powerpoint/2010/main" val="1133741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FEC26-1B76-642D-2326-87C6C951CD8A}"/>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DF7BCB6F-731D-FD19-C4F1-73AF5784DD54}"/>
              </a:ext>
            </a:extLst>
          </p:cNvPr>
          <p:cNvSpPr>
            <a:spLocks noGrp="1"/>
          </p:cNvSpPr>
          <p:nvPr>
            <p:ph type="title"/>
          </p:nvPr>
        </p:nvSpPr>
        <p:spPr/>
        <p:txBody>
          <a:bodyPr/>
          <a:lstStyle/>
          <a:p>
            <a:r>
              <a:rPr lang="fr-FR" dirty="0"/>
              <a:t>3.1.1 Choisir son terrain</a:t>
            </a:r>
          </a:p>
        </p:txBody>
      </p:sp>
      <p:sp>
        <p:nvSpPr>
          <p:cNvPr id="6" name="Slide Number Placeholder 6">
            <a:extLst>
              <a:ext uri="{FF2B5EF4-FFF2-40B4-BE49-F238E27FC236}">
                <a16:creationId xmlns:a16="http://schemas.microsoft.com/office/drawing/2014/main" id="{F18A6EA7-E5C2-830C-7C55-555C56017A42}"/>
              </a:ext>
            </a:extLst>
          </p:cNvPr>
          <p:cNvSpPr>
            <a:spLocks noGrp="1"/>
          </p:cNvSpPr>
          <p:nvPr>
            <p:ph type="sldNum" sz="quarter" idx="12"/>
          </p:nvPr>
        </p:nvSpPr>
        <p:spPr>
          <a:xfrm>
            <a:off x="10410825" y="6333141"/>
            <a:ext cx="1636598" cy="383456"/>
          </a:xfrm>
        </p:spPr>
        <p:txBody>
          <a:bodyPr/>
          <a:lstStyle>
            <a:lvl1pPr>
              <a:defRPr sz="1200"/>
            </a:lvl1pPr>
          </a:lstStyle>
          <a:p>
            <a:fld id="{4FAB73BC-B049-4115-A692-8D63A059BFB8}" type="slidenum">
              <a:rPr lang="en-US" smtClean="0"/>
              <a:pPr/>
              <a:t>5</a:t>
            </a:fld>
            <a:endParaRPr lang="en-US" dirty="0"/>
          </a:p>
        </p:txBody>
      </p:sp>
      <p:sp>
        <p:nvSpPr>
          <p:cNvPr id="2" name="Espace réservé du contenu 1">
            <a:extLst>
              <a:ext uri="{FF2B5EF4-FFF2-40B4-BE49-F238E27FC236}">
                <a16:creationId xmlns:a16="http://schemas.microsoft.com/office/drawing/2014/main" id="{47E47B56-1685-CDD0-7A65-07EB5C9592D9}"/>
              </a:ext>
            </a:extLst>
          </p:cNvPr>
          <p:cNvSpPr>
            <a:spLocks noGrp="1"/>
          </p:cNvSpPr>
          <p:nvPr>
            <p:ph sz="quarter" idx="13"/>
          </p:nvPr>
        </p:nvSpPr>
        <p:spPr/>
        <p:txBody>
          <a:bodyPr/>
          <a:lstStyle/>
          <a:p>
            <a:pPr marL="0" indent="0">
              <a:buNone/>
            </a:pPr>
            <a:r>
              <a:rPr lang="fr-FR" b="1" dirty="0"/>
              <a:t>Des terrains privilégiés pour l’observation ? </a:t>
            </a:r>
          </a:p>
          <a:p>
            <a:pPr>
              <a:buFont typeface="Arial" panose="020B0604020202020204" pitchFamily="34" charset="0"/>
              <a:buChar char="•"/>
            </a:pPr>
            <a:r>
              <a:rPr lang="fr-FR" b="1" dirty="0"/>
              <a:t> </a:t>
            </a:r>
            <a:r>
              <a:rPr lang="fr-FR" dirty="0"/>
              <a:t>Les petites communautés</a:t>
            </a:r>
          </a:p>
          <a:p>
            <a:pPr marL="0" lvl="2" indent="0">
              <a:buNone/>
            </a:pPr>
            <a:r>
              <a:rPr lang="fr-FR" dirty="0"/>
              <a:t>	Terrains circonscrits dans l’espace (ville, quartier) </a:t>
            </a:r>
          </a:p>
          <a:p>
            <a:pPr marL="0" lvl="2" indent="0">
              <a:buNone/>
            </a:pPr>
            <a:r>
              <a:rPr lang="fr-FR" dirty="0"/>
              <a:t>	Communautés plus ou moins homogènes </a:t>
            </a:r>
          </a:p>
          <a:p>
            <a:pPr marL="0" lvl="2" indent="0">
              <a:buNone/>
            </a:pPr>
            <a:endParaRPr lang="fr-FR" sz="1400" dirty="0"/>
          </a:p>
          <a:p>
            <a:pPr>
              <a:buFont typeface="Arial" panose="020B0604020202020204" pitchFamily="34" charset="0"/>
              <a:buChar char="•"/>
            </a:pPr>
            <a:r>
              <a:rPr lang="fr-FR" dirty="0"/>
              <a:t> Le monde du travail industriel</a:t>
            </a:r>
          </a:p>
          <a:p>
            <a:pPr>
              <a:buFont typeface="Arial" panose="020B0604020202020204" pitchFamily="34" charset="0"/>
              <a:buChar char="•"/>
            </a:pPr>
            <a:endParaRPr lang="fr-FR" sz="1600" dirty="0"/>
          </a:p>
          <a:p>
            <a:pPr>
              <a:buFont typeface="Arial" panose="020B0604020202020204" pitchFamily="34" charset="0"/>
              <a:buChar char="•"/>
            </a:pPr>
            <a:r>
              <a:rPr lang="fr-FR" dirty="0"/>
              <a:t> Le monde des services, secteur tertiaire </a:t>
            </a:r>
          </a:p>
          <a:p>
            <a:pPr marL="0" lvl="2" indent="0">
              <a:buNone/>
            </a:pPr>
            <a:r>
              <a:rPr lang="fr-FR" dirty="0"/>
              <a:t>	L’hôpital en urgence (</a:t>
            </a:r>
            <a:r>
              <a:rPr lang="fr-FR" dirty="0" err="1"/>
              <a:t>Peneff</a:t>
            </a:r>
            <a:r>
              <a:rPr lang="fr-FR" dirty="0"/>
              <a:t>, 1992) </a:t>
            </a:r>
          </a:p>
          <a:p>
            <a:pPr marL="0" lvl="2" indent="0">
              <a:buNone/>
            </a:pPr>
            <a:r>
              <a:rPr lang="fr-FR" dirty="0"/>
              <a:t>	Guichet des CAF (Dubois, 1996) </a:t>
            </a:r>
          </a:p>
          <a:p>
            <a:pPr lvl="2"/>
            <a:endParaRPr lang="fr-FR" dirty="0"/>
          </a:p>
          <a:p>
            <a:pPr marL="0" indent="0" algn="ctr">
              <a:buNone/>
            </a:pPr>
            <a:r>
              <a:rPr lang="fr-FR" sz="2000" i="1" dirty="0"/>
              <a:t>« L’observation directe dans les services permet d’étudier les interactions entre les classes sociales » (</a:t>
            </a:r>
            <a:r>
              <a:rPr lang="fr-FR" sz="2000" i="1" dirty="0" err="1"/>
              <a:t>Arborio</a:t>
            </a:r>
            <a:r>
              <a:rPr lang="fr-FR" sz="2000" i="1" dirty="0"/>
              <a:t> et Fournier, 1999)</a:t>
            </a:r>
          </a:p>
          <a:p>
            <a:endParaRPr lang="fr-FR" dirty="0"/>
          </a:p>
        </p:txBody>
      </p:sp>
    </p:spTree>
    <p:extLst>
      <p:ext uri="{BB962C8B-B14F-4D97-AF65-F5344CB8AC3E}">
        <p14:creationId xmlns:p14="http://schemas.microsoft.com/office/powerpoint/2010/main" val="4102611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CF5FB-962B-6A40-8F64-A2A7C369B7E9}"/>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ABEE4ADF-CB70-71D2-95FB-4122C73CD79A}"/>
              </a:ext>
            </a:extLst>
          </p:cNvPr>
          <p:cNvSpPr>
            <a:spLocks noGrp="1"/>
          </p:cNvSpPr>
          <p:nvPr>
            <p:ph type="title"/>
          </p:nvPr>
        </p:nvSpPr>
        <p:spPr/>
        <p:txBody>
          <a:bodyPr/>
          <a:lstStyle/>
          <a:p>
            <a:r>
              <a:rPr lang="fr-FR" dirty="0"/>
              <a:t>3.1.1 Choisir son terrain</a:t>
            </a:r>
          </a:p>
        </p:txBody>
      </p:sp>
      <p:sp>
        <p:nvSpPr>
          <p:cNvPr id="6" name="Slide Number Placeholder 6">
            <a:extLst>
              <a:ext uri="{FF2B5EF4-FFF2-40B4-BE49-F238E27FC236}">
                <a16:creationId xmlns:a16="http://schemas.microsoft.com/office/drawing/2014/main" id="{7D30ED83-5F37-8DED-8CA1-BD4B7DFD1B3E}"/>
              </a:ext>
            </a:extLst>
          </p:cNvPr>
          <p:cNvSpPr>
            <a:spLocks noGrp="1"/>
          </p:cNvSpPr>
          <p:nvPr>
            <p:ph type="sldNum" sz="quarter" idx="12"/>
          </p:nvPr>
        </p:nvSpPr>
        <p:spPr>
          <a:xfrm>
            <a:off x="10410825" y="6333141"/>
            <a:ext cx="1636598" cy="383456"/>
          </a:xfrm>
        </p:spPr>
        <p:txBody>
          <a:bodyPr/>
          <a:lstStyle>
            <a:lvl1pPr>
              <a:defRPr sz="1200"/>
            </a:lvl1pPr>
          </a:lstStyle>
          <a:p>
            <a:fld id="{4FAB73BC-B049-4115-A692-8D63A059BFB8}" type="slidenum">
              <a:rPr lang="en-US" smtClean="0"/>
              <a:pPr/>
              <a:t>6</a:t>
            </a:fld>
            <a:endParaRPr lang="en-US" dirty="0"/>
          </a:p>
        </p:txBody>
      </p:sp>
      <p:sp>
        <p:nvSpPr>
          <p:cNvPr id="2" name="Espace réservé du contenu 1">
            <a:extLst>
              <a:ext uri="{FF2B5EF4-FFF2-40B4-BE49-F238E27FC236}">
                <a16:creationId xmlns:a16="http://schemas.microsoft.com/office/drawing/2014/main" id="{C4FDAC44-5502-F646-FF22-DEAF0B2CDD5D}"/>
              </a:ext>
            </a:extLst>
          </p:cNvPr>
          <p:cNvSpPr>
            <a:spLocks noGrp="1"/>
          </p:cNvSpPr>
          <p:nvPr>
            <p:ph sz="quarter" idx="13"/>
          </p:nvPr>
        </p:nvSpPr>
        <p:spPr>
          <a:xfrm>
            <a:off x="387126" y="1664700"/>
            <a:ext cx="11804873" cy="4851429"/>
          </a:xfrm>
        </p:spPr>
        <p:txBody>
          <a:bodyPr/>
          <a:lstStyle/>
          <a:p>
            <a:pPr marL="0" indent="0">
              <a:buNone/>
            </a:pPr>
            <a:r>
              <a:rPr lang="fr-FR" b="1" dirty="0"/>
              <a:t>Des terrains impossibles ? </a:t>
            </a:r>
          </a:p>
          <a:p>
            <a:pPr>
              <a:buFont typeface="Arial" panose="020B0604020202020204" pitchFamily="34" charset="0"/>
              <a:buChar char="•"/>
            </a:pPr>
            <a:r>
              <a:rPr lang="fr-FR" b="1" dirty="0"/>
              <a:t> </a:t>
            </a:r>
            <a:r>
              <a:rPr lang="fr-FR" dirty="0"/>
              <a:t>Des terrains difficiles d’accès </a:t>
            </a:r>
          </a:p>
          <a:p>
            <a:pPr marL="0" lvl="3" indent="0">
              <a:buNone/>
            </a:pPr>
            <a:r>
              <a:rPr lang="fr-FR" dirty="0"/>
              <a:t>	</a:t>
            </a:r>
            <a:r>
              <a:rPr lang="fr-FR" sz="2000" dirty="0"/>
              <a:t>Organisations ayant trait à la Défense nationale (armée)</a:t>
            </a:r>
          </a:p>
          <a:p>
            <a:pPr marL="0" lvl="3" indent="0">
              <a:buNone/>
            </a:pPr>
            <a:r>
              <a:rPr lang="fr-FR" sz="2000" dirty="0"/>
              <a:t>	Ministères (santé, éducation)</a:t>
            </a:r>
          </a:p>
          <a:p>
            <a:pPr marL="0" lvl="3" indent="0">
              <a:buNone/>
            </a:pPr>
            <a:r>
              <a:rPr lang="fr-FR" sz="2000" dirty="0"/>
              <a:t>	Pratiques relevant de l’intime (vie familiale, relations conjugales)</a:t>
            </a:r>
          </a:p>
          <a:p>
            <a:pPr marL="0" lvl="3" indent="0">
              <a:buNone/>
            </a:pPr>
            <a:r>
              <a:rPr lang="fr-FR" sz="2000" dirty="0"/>
              <a:t>	Pratiques clandestines (délinquance, prostitution)</a:t>
            </a:r>
          </a:p>
          <a:p>
            <a:pPr marL="0" lvl="3" indent="0">
              <a:buNone/>
            </a:pPr>
            <a:endParaRPr lang="fr-FR" sz="1400" dirty="0"/>
          </a:p>
          <a:p>
            <a:pPr>
              <a:buFont typeface="Arial" panose="020B0604020202020204" pitchFamily="34" charset="0"/>
              <a:buChar char="•"/>
            </a:pPr>
            <a:r>
              <a:rPr lang="fr-FR" b="1" dirty="0"/>
              <a:t> </a:t>
            </a:r>
            <a:r>
              <a:rPr lang="fr-FR" dirty="0"/>
              <a:t>Des terrains fermés (Elysée)</a:t>
            </a:r>
          </a:p>
          <a:p>
            <a:pPr marL="4572" lvl="1" indent="0">
              <a:buNone/>
            </a:pPr>
            <a:endParaRPr lang="fr-FR" sz="1800" dirty="0"/>
          </a:p>
          <a:p>
            <a:pPr marL="4572" lvl="1" indent="0">
              <a:buNone/>
            </a:pPr>
            <a:r>
              <a:rPr lang="fr-FR" b="1" dirty="0">
                <a:solidFill>
                  <a:schemeClr val="bg2"/>
                </a:solidFill>
              </a:rPr>
              <a:t>Solutions </a:t>
            </a:r>
            <a:endParaRPr lang="fr-FR" dirty="0"/>
          </a:p>
          <a:p>
            <a:pPr indent="-342900">
              <a:buFont typeface="Arial" panose="020B0604020202020204" pitchFamily="34" charset="0"/>
              <a:buChar char="•"/>
            </a:pPr>
            <a:r>
              <a:rPr lang="fr-FR" dirty="0"/>
              <a:t>Terrains commanditaires d’une recherche (enquête « sous-contrôle ») </a:t>
            </a:r>
          </a:p>
          <a:p>
            <a:pPr indent="-342900">
              <a:buFont typeface="Arial" panose="020B0604020202020204" pitchFamily="34" charset="0"/>
              <a:buChar char="•"/>
            </a:pPr>
            <a:r>
              <a:rPr lang="fr-FR" dirty="0"/>
              <a:t>Accès par le statut (stagiaire, employé temporaire, </a:t>
            </a:r>
            <a:r>
              <a:rPr lang="fr-FR" dirty="0" err="1"/>
              <a:t>etc</a:t>
            </a:r>
            <a:r>
              <a:rPr lang="fr-FR" dirty="0"/>
              <a:t>) </a:t>
            </a:r>
          </a:p>
          <a:p>
            <a:pPr marL="0" indent="0">
              <a:buNone/>
            </a:pPr>
            <a:endParaRPr lang="fr-FR" dirty="0"/>
          </a:p>
        </p:txBody>
      </p:sp>
    </p:spTree>
    <p:extLst>
      <p:ext uri="{BB962C8B-B14F-4D97-AF65-F5344CB8AC3E}">
        <p14:creationId xmlns:p14="http://schemas.microsoft.com/office/powerpoint/2010/main" val="200849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740D9B-706B-AF28-0C98-D4528A58A7FD}"/>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468EF1A0-6ABA-9E6A-C734-11862FB0B01E}"/>
              </a:ext>
            </a:extLst>
          </p:cNvPr>
          <p:cNvSpPr>
            <a:spLocks noGrp="1"/>
          </p:cNvSpPr>
          <p:nvPr>
            <p:ph type="title"/>
          </p:nvPr>
        </p:nvSpPr>
        <p:spPr/>
        <p:txBody>
          <a:bodyPr/>
          <a:lstStyle/>
          <a:p>
            <a:r>
              <a:rPr lang="fr-FR" dirty="0"/>
              <a:t>3.1.1 Choisir son terrain</a:t>
            </a:r>
          </a:p>
        </p:txBody>
      </p:sp>
      <p:sp>
        <p:nvSpPr>
          <p:cNvPr id="6" name="Slide Number Placeholder 6">
            <a:extLst>
              <a:ext uri="{FF2B5EF4-FFF2-40B4-BE49-F238E27FC236}">
                <a16:creationId xmlns:a16="http://schemas.microsoft.com/office/drawing/2014/main" id="{D8C18B22-2C00-BE17-20A0-A60131B67E83}"/>
              </a:ext>
            </a:extLst>
          </p:cNvPr>
          <p:cNvSpPr>
            <a:spLocks noGrp="1"/>
          </p:cNvSpPr>
          <p:nvPr>
            <p:ph type="sldNum" sz="quarter" idx="12"/>
          </p:nvPr>
        </p:nvSpPr>
        <p:spPr>
          <a:xfrm>
            <a:off x="10410825" y="6333141"/>
            <a:ext cx="1636598" cy="383456"/>
          </a:xfrm>
        </p:spPr>
        <p:txBody>
          <a:bodyPr/>
          <a:lstStyle>
            <a:lvl1pPr>
              <a:defRPr sz="1200"/>
            </a:lvl1pPr>
          </a:lstStyle>
          <a:p>
            <a:fld id="{4FAB73BC-B049-4115-A692-8D63A059BFB8}" type="slidenum">
              <a:rPr lang="en-US" smtClean="0"/>
              <a:pPr/>
              <a:t>7</a:t>
            </a:fld>
            <a:endParaRPr lang="en-US" dirty="0"/>
          </a:p>
        </p:txBody>
      </p:sp>
      <p:sp>
        <p:nvSpPr>
          <p:cNvPr id="2" name="Espace réservé du contenu 1">
            <a:extLst>
              <a:ext uri="{FF2B5EF4-FFF2-40B4-BE49-F238E27FC236}">
                <a16:creationId xmlns:a16="http://schemas.microsoft.com/office/drawing/2014/main" id="{384E590C-E7CD-D540-80EB-9CEE474DF51A}"/>
              </a:ext>
            </a:extLst>
          </p:cNvPr>
          <p:cNvSpPr>
            <a:spLocks noGrp="1"/>
          </p:cNvSpPr>
          <p:nvPr>
            <p:ph sz="quarter" idx="13"/>
          </p:nvPr>
        </p:nvSpPr>
        <p:spPr>
          <a:xfrm>
            <a:off x="387126" y="1664700"/>
            <a:ext cx="11804873" cy="4851429"/>
          </a:xfrm>
        </p:spPr>
        <p:txBody>
          <a:bodyPr/>
          <a:lstStyle/>
          <a:p>
            <a:pPr marL="0" indent="0">
              <a:buNone/>
            </a:pPr>
            <a:r>
              <a:rPr lang="fr-FR" b="1" dirty="0"/>
              <a:t>3 critères </a:t>
            </a:r>
            <a:endParaRPr lang="fr-FR" dirty="0"/>
          </a:p>
          <a:p>
            <a:pPr>
              <a:buFont typeface="Arial" panose="020B0604020202020204" pitchFamily="34" charset="0"/>
              <a:buChar char="•"/>
            </a:pPr>
            <a:r>
              <a:rPr lang="fr-FR" dirty="0"/>
              <a:t> Choix orienté par la problématique, le cadre théorique</a:t>
            </a:r>
          </a:p>
          <a:p>
            <a:pPr marL="0" lvl="2" indent="0">
              <a:buNone/>
            </a:pPr>
            <a:r>
              <a:rPr lang="fr-FR" dirty="0"/>
              <a:t>	Question de départ</a:t>
            </a:r>
          </a:p>
          <a:p>
            <a:pPr marL="0" lvl="2" indent="0">
              <a:buNone/>
            </a:pPr>
            <a:r>
              <a:rPr lang="fr-FR" dirty="0"/>
              <a:t>	Amorce de problématique</a:t>
            </a:r>
          </a:p>
          <a:p>
            <a:pPr marL="0" lvl="2" indent="0">
              <a:buNone/>
            </a:pPr>
            <a:r>
              <a:rPr lang="fr-FR" dirty="0"/>
              <a:t>	</a:t>
            </a:r>
          </a:p>
          <a:p>
            <a:pPr>
              <a:buFont typeface="Arial" panose="020B0604020202020204" pitchFamily="34" charset="0"/>
              <a:buChar char="•"/>
            </a:pPr>
            <a:r>
              <a:rPr lang="fr-FR" dirty="0"/>
              <a:t> Méthode inductive</a:t>
            </a:r>
          </a:p>
          <a:p>
            <a:pPr marL="0" lvl="2" indent="0">
              <a:buNone/>
            </a:pPr>
            <a:r>
              <a:rPr lang="fr-FR" dirty="0"/>
              <a:t>	Processus de va-et-vient entre théorie et empirie </a:t>
            </a:r>
          </a:p>
          <a:p>
            <a:pPr marL="0" lvl="2" indent="0">
              <a:buNone/>
            </a:pPr>
            <a:r>
              <a:rPr lang="fr-FR" dirty="0"/>
              <a:t>	Précision des frontières du terrain au fil de l’enquête </a:t>
            </a:r>
          </a:p>
          <a:p>
            <a:pPr>
              <a:buFont typeface="Arial" panose="020B0604020202020204" pitchFamily="34" charset="0"/>
              <a:buChar char="•"/>
            </a:pPr>
            <a:endParaRPr lang="fr-FR" dirty="0"/>
          </a:p>
          <a:p>
            <a:pPr>
              <a:buFont typeface="Arial" panose="020B0604020202020204" pitchFamily="34" charset="0"/>
              <a:buChar char="•"/>
            </a:pPr>
            <a:r>
              <a:rPr lang="fr-FR" dirty="0"/>
              <a:t> Des contraintes pratiques à considérées </a:t>
            </a:r>
          </a:p>
          <a:p>
            <a:pPr marL="0" lvl="2" indent="0">
              <a:buNone/>
            </a:pPr>
            <a:r>
              <a:rPr lang="fr-FR" dirty="0"/>
              <a:t>	Délimitation physique claire du terrain </a:t>
            </a:r>
          </a:p>
          <a:p>
            <a:pPr marL="0" lvl="2" indent="0">
              <a:buNone/>
            </a:pPr>
            <a:r>
              <a:rPr lang="fr-FR" dirty="0"/>
              <a:t>	Accessibilité liée aux caractéristiques du chercheur</a:t>
            </a:r>
          </a:p>
          <a:p>
            <a:pPr marL="0" indent="0">
              <a:buNone/>
            </a:pPr>
            <a:endParaRPr lang="fr-FR" dirty="0"/>
          </a:p>
        </p:txBody>
      </p:sp>
    </p:spTree>
    <p:extLst>
      <p:ext uri="{BB962C8B-B14F-4D97-AF65-F5344CB8AC3E}">
        <p14:creationId xmlns:p14="http://schemas.microsoft.com/office/powerpoint/2010/main" val="1227470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C68982-7CE6-7754-7864-07AD7737745B}"/>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F3B32F45-8E7A-ADAA-B6EB-CBEB80CFF372}"/>
              </a:ext>
            </a:extLst>
          </p:cNvPr>
          <p:cNvSpPr>
            <a:spLocks noGrp="1"/>
          </p:cNvSpPr>
          <p:nvPr>
            <p:ph type="title"/>
          </p:nvPr>
        </p:nvSpPr>
        <p:spPr/>
        <p:txBody>
          <a:bodyPr/>
          <a:lstStyle/>
          <a:p>
            <a:r>
              <a:rPr lang="fr-FR" dirty="0"/>
              <a:t>3.1.2 Choisir son mode d’observation</a:t>
            </a:r>
          </a:p>
        </p:txBody>
      </p:sp>
      <p:sp>
        <p:nvSpPr>
          <p:cNvPr id="6" name="Slide Number Placeholder 6">
            <a:extLst>
              <a:ext uri="{FF2B5EF4-FFF2-40B4-BE49-F238E27FC236}">
                <a16:creationId xmlns:a16="http://schemas.microsoft.com/office/drawing/2014/main" id="{D6E56724-C3A0-A7EF-44F5-E758C1E74391}"/>
              </a:ext>
            </a:extLst>
          </p:cNvPr>
          <p:cNvSpPr>
            <a:spLocks noGrp="1"/>
          </p:cNvSpPr>
          <p:nvPr>
            <p:ph type="sldNum" sz="quarter" idx="12"/>
          </p:nvPr>
        </p:nvSpPr>
        <p:spPr>
          <a:xfrm>
            <a:off x="10410825" y="6333141"/>
            <a:ext cx="1636598" cy="383456"/>
          </a:xfrm>
        </p:spPr>
        <p:txBody>
          <a:bodyPr/>
          <a:lstStyle>
            <a:lvl1pPr>
              <a:defRPr sz="1200"/>
            </a:lvl1pPr>
          </a:lstStyle>
          <a:p>
            <a:fld id="{4FAB73BC-B049-4115-A692-8D63A059BFB8}" type="slidenum">
              <a:rPr lang="en-US" smtClean="0"/>
              <a:pPr/>
              <a:t>8</a:t>
            </a:fld>
            <a:endParaRPr lang="en-US" dirty="0"/>
          </a:p>
        </p:txBody>
      </p:sp>
      <p:sp>
        <p:nvSpPr>
          <p:cNvPr id="2" name="Espace réservé du contenu 1">
            <a:extLst>
              <a:ext uri="{FF2B5EF4-FFF2-40B4-BE49-F238E27FC236}">
                <a16:creationId xmlns:a16="http://schemas.microsoft.com/office/drawing/2014/main" id="{0F5BB089-BDF9-F8AD-F1EA-DF6115A04D44}"/>
              </a:ext>
            </a:extLst>
          </p:cNvPr>
          <p:cNvSpPr>
            <a:spLocks noGrp="1"/>
          </p:cNvSpPr>
          <p:nvPr>
            <p:ph sz="quarter" idx="13"/>
          </p:nvPr>
        </p:nvSpPr>
        <p:spPr>
          <a:xfrm>
            <a:off x="387126" y="1664700"/>
            <a:ext cx="11660297" cy="4851429"/>
          </a:xfrm>
        </p:spPr>
        <p:txBody>
          <a:bodyPr/>
          <a:lstStyle/>
          <a:p>
            <a:pPr marL="0" indent="0" algn="ctr">
              <a:buNone/>
            </a:pPr>
            <a:r>
              <a:rPr lang="fr-FR" sz="2000" i="1" dirty="0"/>
              <a:t>« la situation d'enquêteur est tout sauf naturelle. Elle vous place dans une relation sociale à la fois artificielle et inédite » (Beau et Weber, 1997)</a:t>
            </a:r>
          </a:p>
          <a:p>
            <a:pPr marL="0" indent="0">
              <a:buNone/>
            </a:pPr>
            <a:endParaRPr lang="fr-FR" dirty="0"/>
          </a:p>
          <a:p>
            <a:pPr marL="0" indent="0">
              <a:buNone/>
            </a:pPr>
            <a:r>
              <a:rPr lang="fr-FR" b="1" dirty="0">
                <a:solidFill>
                  <a:schemeClr val="bg2"/>
                </a:solidFill>
              </a:rPr>
              <a:t>Les différentes postures de l’observateur </a:t>
            </a:r>
            <a:r>
              <a:rPr lang="fr-FR" sz="2000" dirty="0"/>
              <a:t>(Junker, 1980)</a:t>
            </a:r>
          </a:p>
          <a:p>
            <a:pPr>
              <a:buFont typeface="Arial" panose="020B0604020202020204" pitchFamily="34" charset="0"/>
              <a:buChar char="•"/>
            </a:pPr>
            <a:r>
              <a:rPr lang="fr-FR" dirty="0"/>
              <a:t> Le pur participant (participation totale)</a:t>
            </a:r>
          </a:p>
          <a:p>
            <a:pPr>
              <a:buFont typeface="Arial" panose="020B0604020202020204" pitchFamily="34" charset="0"/>
              <a:buChar char="•"/>
            </a:pPr>
            <a:r>
              <a:rPr lang="fr-FR" dirty="0"/>
              <a:t> Le participant comme observateur </a:t>
            </a:r>
          </a:p>
          <a:p>
            <a:pPr>
              <a:buFont typeface="Arial" panose="020B0604020202020204" pitchFamily="34" charset="0"/>
              <a:buChar char="•"/>
            </a:pPr>
            <a:r>
              <a:rPr lang="fr-FR" dirty="0"/>
              <a:t> L’observateur comme participant </a:t>
            </a:r>
          </a:p>
          <a:p>
            <a:pPr>
              <a:buFont typeface="Arial" panose="020B0604020202020204" pitchFamily="34" charset="0"/>
              <a:buChar char="•"/>
            </a:pPr>
            <a:r>
              <a:rPr lang="fr-FR" dirty="0"/>
              <a:t> Le pur observateur </a:t>
            </a:r>
          </a:p>
          <a:p>
            <a:pPr marL="0" indent="0">
              <a:buNone/>
            </a:pPr>
            <a:endParaRPr lang="fr-FR" dirty="0"/>
          </a:p>
        </p:txBody>
      </p:sp>
    </p:spTree>
    <p:extLst>
      <p:ext uri="{BB962C8B-B14F-4D97-AF65-F5344CB8AC3E}">
        <p14:creationId xmlns:p14="http://schemas.microsoft.com/office/powerpoint/2010/main" val="2312277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4457C7-62D1-6F57-E78C-71DBEE07ACC4}"/>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39F23D47-8ED4-26F3-0335-A14D774FFD4E}"/>
              </a:ext>
            </a:extLst>
          </p:cNvPr>
          <p:cNvSpPr>
            <a:spLocks noGrp="1"/>
          </p:cNvSpPr>
          <p:nvPr>
            <p:ph type="title"/>
          </p:nvPr>
        </p:nvSpPr>
        <p:spPr/>
        <p:txBody>
          <a:bodyPr/>
          <a:lstStyle/>
          <a:p>
            <a:r>
              <a:rPr lang="fr-FR" dirty="0"/>
              <a:t>3.1.2 Choisir son mode d’observation</a:t>
            </a:r>
          </a:p>
        </p:txBody>
      </p:sp>
      <p:sp>
        <p:nvSpPr>
          <p:cNvPr id="6" name="Slide Number Placeholder 6">
            <a:extLst>
              <a:ext uri="{FF2B5EF4-FFF2-40B4-BE49-F238E27FC236}">
                <a16:creationId xmlns:a16="http://schemas.microsoft.com/office/drawing/2014/main" id="{F91BD52B-6A9C-D6E7-F9D5-AFB9D3CC63C8}"/>
              </a:ext>
            </a:extLst>
          </p:cNvPr>
          <p:cNvSpPr>
            <a:spLocks noGrp="1"/>
          </p:cNvSpPr>
          <p:nvPr>
            <p:ph type="sldNum" sz="quarter" idx="12"/>
          </p:nvPr>
        </p:nvSpPr>
        <p:spPr>
          <a:xfrm>
            <a:off x="10410825" y="6333141"/>
            <a:ext cx="1636598" cy="383456"/>
          </a:xfrm>
        </p:spPr>
        <p:txBody>
          <a:bodyPr/>
          <a:lstStyle>
            <a:lvl1pPr>
              <a:defRPr sz="1200"/>
            </a:lvl1pPr>
          </a:lstStyle>
          <a:p>
            <a:fld id="{4FAB73BC-B049-4115-A692-8D63A059BFB8}" type="slidenum">
              <a:rPr lang="en-US" smtClean="0"/>
              <a:pPr/>
              <a:t>9</a:t>
            </a:fld>
            <a:endParaRPr lang="en-US" dirty="0"/>
          </a:p>
        </p:txBody>
      </p:sp>
      <p:sp>
        <p:nvSpPr>
          <p:cNvPr id="2" name="Espace réservé du contenu 1">
            <a:extLst>
              <a:ext uri="{FF2B5EF4-FFF2-40B4-BE49-F238E27FC236}">
                <a16:creationId xmlns:a16="http://schemas.microsoft.com/office/drawing/2014/main" id="{79BF7125-C69C-40EC-35D9-471D7B7C141D}"/>
              </a:ext>
            </a:extLst>
          </p:cNvPr>
          <p:cNvSpPr>
            <a:spLocks noGrp="1"/>
          </p:cNvSpPr>
          <p:nvPr>
            <p:ph sz="quarter" idx="13"/>
          </p:nvPr>
        </p:nvSpPr>
        <p:spPr>
          <a:xfrm>
            <a:off x="387126" y="1664700"/>
            <a:ext cx="11660297" cy="4851429"/>
          </a:xfrm>
        </p:spPr>
        <p:txBody>
          <a:bodyPr/>
          <a:lstStyle/>
          <a:p>
            <a:pPr marL="0" indent="0">
              <a:buNone/>
            </a:pPr>
            <a:r>
              <a:rPr lang="fr-FR" b="1" dirty="0">
                <a:solidFill>
                  <a:schemeClr val="bg2"/>
                </a:solidFill>
              </a:rPr>
              <a:t>Le pur participant (participation totale)</a:t>
            </a:r>
          </a:p>
          <a:p>
            <a:pPr marL="0" indent="0" algn="just">
              <a:buNone/>
            </a:pPr>
            <a:endParaRPr lang="fr-FR" sz="1200" dirty="0"/>
          </a:p>
          <a:p>
            <a:pPr marL="0" indent="0" algn="just">
              <a:buNone/>
            </a:pPr>
            <a:r>
              <a:rPr lang="fr-FR" sz="2000" i="1" dirty="0"/>
              <a:t>« dans ce rôle, les activités de l'observateur en tant que telles sont totalement cachées. Le chercheur de terrain est ou devient un membre à part entière d'un groupe constitué, partageant ainsi des informations secrètes ignorées des personnes extérieures. Sa liberté d’observer hors du système de relations propres au groupe est limitée. […] Quand le participant apparaît au grand jour comme un chercheur qui fait état de ses observations, il peut s'attendre à passer pour un espion... » (Junker, 1980)</a:t>
            </a:r>
          </a:p>
          <a:p>
            <a:pPr marL="0" indent="0">
              <a:buNone/>
            </a:pPr>
            <a:endParaRPr lang="fr-FR" sz="500" dirty="0"/>
          </a:p>
          <a:p>
            <a:pPr>
              <a:buFont typeface="Arial" panose="020B0604020202020204" pitchFamily="34" charset="0"/>
              <a:buChar char="•"/>
            </a:pPr>
            <a:r>
              <a:rPr lang="fr-FR" dirty="0"/>
              <a:t> Observation incognito, clandestine </a:t>
            </a:r>
          </a:p>
          <a:p>
            <a:pPr marL="0" lvl="2" indent="0">
              <a:buNone/>
            </a:pPr>
            <a:r>
              <a:rPr lang="fr-FR" dirty="0"/>
              <a:t>	L’hôpital en urgence (</a:t>
            </a:r>
            <a:r>
              <a:rPr lang="fr-FR" dirty="0" err="1"/>
              <a:t>Peneff</a:t>
            </a:r>
            <a:r>
              <a:rPr lang="fr-FR" dirty="0"/>
              <a:t>, 1992) </a:t>
            </a:r>
          </a:p>
          <a:p>
            <a:pPr marL="0" lvl="2" indent="0">
              <a:buNone/>
            </a:pPr>
            <a:r>
              <a:rPr lang="fr-FR" dirty="0"/>
              <a:t>	Guichet des CAF (Dubois, 1996) </a:t>
            </a:r>
          </a:p>
          <a:p>
            <a:pPr>
              <a:buFont typeface="Arial" panose="020B0604020202020204" pitchFamily="34" charset="0"/>
              <a:buChar char="•"/>
            </a:pPr>
            <a:r>
              <a:rPr lang="fr-FR" dirty="0"/>
              <a:t> Adoptée dans les milieux fermés </a:t>
            </a:r>
          </a:p>
          <a:p>
            <a:pPr marL="0" lvl="2" indent="0">
              <a:buNone/>
            </a:pPr>
            <a:r>
              <a:rPr lang="fr-FR" dirty="0"/>
              <a:t>	L’échec d’une prophétie (Festinger, 1993)</a:t>
            </a:r>
          </a:p>
          <a:p>
            <a:pPr marL="0" lvl="2" indent="0" algn="just">
              <a:buNone/>
            </a:pPr>
            <a:r>
              <a:rPr lang="fr-FR" dirty="0"/>
              <a:t>	Le commerce des pissotières (</a:t>
            </a:r>
            <a:r>
              <a:rPr lang="fr-FR" dirty="0" err="1"/>
              <a:t>Humphreys</a:t>
            </a:r>
            <a:r>
              <a:rPr lang="fr-FR" dirty="0"/>
              <a:t>, 2007)</a:t>
            </a:r>
          </a:p>
        </p:txBody>
      </p:sp>
      <p:pic>
        <p:nvPicPr>
          <p:cNvPr id="4" name="Picture 3">
            <a:extLst>
              <a:ext uri="{FF2B5EF4-FFF2-40B4-BE49-F238E27FC236}">
                <a16:creationId xmlns:a16="http://schemas.microsoft.com/office/drawing/2014/main" id="{99118608-00C0-EE5B-DAA6-523BB6FF16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90570" y="4252049"/>
            <a:ext cx="1582979" cy="22854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a:extLst>
              <a:ext uri="{FF2B5EF4-FFF2-40B4-BE49-F238E27FC236}">
                <a16:creationId xmlns:a16="http://schemas.microsoft.com/office/drawing/2014/main" id="{BA5A0CB9-C0D7-2FEF-D757-8333F527C64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52641" y="4252049"/>
            <a:ext cx="1378047" cy="2272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4544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4B1F81-C6E1-39CF-7775-34009835B54D}"/>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EC9A652C-9FBE-AECF-B396-D8E3541BBDBC}"/>
              </a:ext>
            </a:extLst>
          </p:cNvPr>
          <p:cNvSpPr>
            <a:spLocks noGrp="1"/>
          </p:cNvSpPr>
          <p:nvPr>
            <p:ph type="title"/>
          </p:nvPr>
        </p:nvSpPr>
        <p:spPr/>
        <p:txBody>
          <a:bodyPr/>
          <a:lstStyle/>
          <a:p>
            <a:r>
              <a:rPr lang="fr-FR" dirty="0"/>
              <a:t>3.1.2 Choisir son mode d’observation</a:t>
            </a:r>
          </a:p>
        </p:txBody>
      </p:sp>
      <p:sp>
        <p:nvSpPr>
          <p:cNvPr id="6" name="Slide Number Placeholder 6">
            <a:extLst>
              <a:ext uri="{FF2B5EF4-FFF2-40B4-BE49-F238E27FC236}">
                <a16:creationId xmlns:a16="http://schemas.microsoft.com/office/drawing/2014/main" id="{150153CF-CCC2-BCD1-8B8F-5C5FAA109A07}"/>
              </a:ext>
            </a:extLst>
          </p:cNvPr>
          <p:cNvSpPr>
            <a:spLocks noGrp="1"/>
          </p:cNvSpPr>
          <p:nvPr>
            <p:ph type="sldNum" sz="quarter" idx="12"/>
          </p:nvPr>
        </p:nvSpPr>
        <p:spPr>
          <a:xfrm>
            <a:off x="10410825" y="6333141"/>
            <a:ext cx="1636598" cy="383456"/>
          </a:xfrm>
        </p:spPr>
        <p:txBody>
          <a:bodyPr/>
          <a:lstStyle>
            <a:lvl1pPr>
              <a:defRPr sz="1200"/>
            </a:lvl1pPr>
          </a:lstStyle>
          <a:p>
            <a:fld id="{4FAB73BC-B049-4115-A692-8D63A059BFB8}" type="slidenum">
              <a:rPr lang="en-US" smtClean="0"/>
              <a:pPr/>
              <a:t>10</a:t>
            </a:fld>
            <a:endParaRPr lang="en-US" dirty="0"/>
          </a:p>
        </p:txBody>
      </p:sp>
      <p:sp>
        <p:nvSpPr>
          <p:cNvPr id="2" name="Espace réservé du contenu 1">
            <a:extLst>
              <a:ext uri="{FF2B5EF4-FFF2-40B4-BE49-F238E27FC236}">
                <a16:creationId xmlns:a16="http://schemas.microsoft.com/office/drawing/2014/main" id="{5A360CC6-05C1-E859-FE69-9382A696A97C}"/>
              </a:ext>
            </a:extLst>
          </p:cNvPr>
          <p:cNvSpPr>
            <a:spLocks noGrp="1"/>
          </p:cNvSpPr>
          <p:nvPr>
            <p:ph sz="quarter" idx="13"/>
          </p:nvPr>
        </p:nvSpPr>
        <p:spPr>
          <a:xfrm>
            <a:off x="387126" y="1664700"/>
            <a:ext cx="11660297" cy="4851429"/>
          </a:xfrm>
        </p:spPr>
        <p:txBody>
          <a:bodyPr/>
          <a:lstStyle/>
          <a:p>
            <a:pPr marL="0" indent="0">
              <a:buNone/>
            </a:pPr>
            <a:r>
              <a:rPr lang="fr-FR" b="1" dirty="0">
                <a:solidFill>
                  <a:schemeClr val="bg2"/>
                </a:solidFill>
              </a:rPr>
              <a:t>Le participant comme observateur</a:t>
            </a:r>
            <a:endParaRPr lang="fr-FR" sz="1200" dirty="0"/>
          </a:p>
          <a:p>
            <a:pPr marL="0" indent="0" algn="just">
              <a:buNone/>
            </a:pPr>
            <a:r>
              <a:rPr lang="fr-FR" sz="2000" i="1" dirty="0"/>
              <a:t>« dans ce rôle, </a:t>
            </a:r>
            <a:r>
              <a:rPr lang="fr-FR" sz="2000" b="1" i="1" dirty="0"/>
              <a:t>les activités d'observation du chercheur ne sont pas complètement dissimulées</a:t>
            </a:r>
            <a:r>
              <a:rPr lang="fr-FR" sz="2000" i="1" dirty="0"/>
              <a:t>, mais pour ainsi dire cachées ou soumises à ses activités de participant, activités qui donnent aux personnes présentes dans la situation les éléments essentiels pour évaluer le rôle tenu par l'observateur. Ce rôle peut limiter l'accès à certaines informations et peut-être en particulier à celles tenues pour secrètes. C'est précisément parce que l'observateur est considéré comme un « membre de la noce » qu'il aura du mal à établir une communication dépassant ce qui se dit publiquement. Dans son compte-rendu final, le chercheur qui a occupé cette position est tenu de respecter le caractère secret ou confidentiel des informations recueillies en accord avec les personnes. Car sa présence repose sur l'accord implicite qu'on l'a accepté plus comme un participant (un ami) qu’un observateur (un étranger qui fourre son nez partout) » (Junker, 1980) </a:t>
            </a:r>
          </a:p>
          <a:p>
            <a:pPr marL="0" indent="0">
              <a:buNone/>
            </a:pPr>
            <a:endParaRPr lang="fr-FR" sz="1200" dirty="0"/>
          </a:p>
          <a:p>
            <a:pPr algn="just">
              <a:buFont typeface="Arial" panose="020B0604020202020204" pitchFamily="34" charset="0"/>
              <a:buChar char="•"/>
            </a:pPr>
            <a:r>
              <a:rPr lang="fr-FR" dirty="0"/>
              <a:t> Statut d’observateur pas clair pour les personnes observées</a:t>
            </a:r>
          </a:p>
          <a:p>
            <a:pPr marL="0" lvl="2" indent="0" algn="just">
              <a:buNone/>
            </a:pPr>
            <a:r>
              <a:rPr lang="fr-FR" dirty="0"/>
              <a:t>	Risques d’identification de l’enquêteur comme un observateur</a:t>
            </a:r>
          </a:p>
          <a:p>
            <a:pPr marL="0" lvl="2" indent="0" algn="just">
              <a:buNone/>
            </a:pPr>
            <a:r>
              <a:rPr lang="fr-FR" dirty="0"/>
              <a:t>	Risques adoption comportement indigène </a:t>
            </a:r>
          </a:p>
        </p:txBody>
      </p:sp>
    </p:spTree>
    <p:extLst>
      <p:ext uri="{BB962C8B-B14F-4D97-AF65-F5344CB8AC3E}">
        <p14:creationId xmlns:p14="http://schemas.microsoft.com/office/powerpoint/2010/main" val="1337243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6BA3E-8D61-D066-32BA-7CDCEE00FA82}"/>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4FE482EE-8B1B-A933-ECA0-410E3F1E7A1C}"/>
              </a:ext>
            </a:extLst>
          </p:cNvPr>
          <p:cNvSpPr>
            <a:spLocks noGrp="1"/>
          </p:cNvSpPr>
          <p:nvPr>
            <p:ph type="title"/>
          </p:nvPr>
        </p:nvSpPr>
        <p:spPr/>
        <p:txBody>
          <a:bodyPr/>
          <a:lstStyle/>
          <a:p>
            <a:r>
              <a:rPr lang="fr-FR" dirty="0"/>
              <a:t>3.1.2 Choisir son mode d’observation</a:t>
            </a:r>
          </a:p>
        </p:txBody>
      </p:sp>
      <p:sp>
        <p:nvSpPr>
          <p:cNvPr id="6" name="Slide Number Placeholder 6">
            <a:extLst>
              <a:ext uri="{FF2B5EF4-FFF2-40B4-BE49-F238E27FC236}">
                <a16:creationId xmlns:a16="http://schemas.microsoft.com/office/drawing/2014/main" id="{1FA9F07B-94BA-13D8-F759-3684FDC1D584}"/>
              </a:ext>
            </a:extLst>
          </p:cNvPr>
          <p:cNvSpPr>
            <a:spLocks noGrp="1"/>
          </p:cNvSpPr>
          <p:nvPr>
            <p:ph type="sldNum" sz="quarter" idx="12"/>
          </p:nvPr>
        </p:nvSpPr>
        <p:spPr>
          <a:xfrm>
            <a:off x="10410825" y="6333141"/>
            <a:ext cx="1636598" cy="383456"/>
          </a:xfrm>
        </p:spPr>
        <p:txBody>
          <a:bodyPr/>
          <a:lstStyle>
            <a:lvl1pPr>
              <a:defRPr sz="1200"/>
            </a:lvl1pPr>
          </a:lstStyle>
          <a:p>
            <a:fld id="{4FAB73BC-B049-4115-A692-8D63A059BFB8}" type="slidenum">
              <a:rPr lang="en-US" smtClean="0"/>
              <a:pPr/>
              <a:t>11</a:t>
            </a:fld>
            <a:endParaRPr lang="en-US" dirty="0"/>
          </a:p>
        </p:txBody>
      </p:sp>
      <p:sp>
        <p:nvSpPr>
          <p:cNvPr id="2" name="Espace réservé du contenu 1">
            <a:extLst>
              <a:ext uri="{FF2B5EF4-FFF2-40B4-BE49-F238E27FC236}">
                <a16:creationId xmlns:a16="http://schemas.microsoft.com/office/drawing/2014/main" id="{ABB4BA12-E414-0781-5D65-F27476315AB4}"/>
              </a:ext>
            </a:extLst>
          </p:cNvPr>
          <p:cNvSpPr>
            <a:spLocks noGrp="1"/>
          </p:cNvSpPr>
          <p:nvPr>
            <p:ph sz="quarter" idx="13"/>
          </p:nvPr>
        </p:nvSpPr>
        <p:spPr>
          <a:xfrm>
            <a:off x="387127" y="1664700"/>
            <a:ext cx="11660296" cy="4851429"/>
          </a:xfrm>
        </p:spPr>
        <p:txBody>
          <a:bodyPr/>
          <a:lstStyle/>
          <a:p>
            <a:pPr marL="0" indent="0" algn="just">
              <a:buNone/>
            </a:pPr>
            <a:r>
              <a:rPr lang="fr-FR" b="1" dirty="0">
                <a:solidFill>
                  <a:schemeClr val="bg2"/>
                </a:solidFill>
              </a:rPr>
              <a:t>L’observateur comme participant</a:t>
            </a:r>
          </a:p>
          <a:p>
            <a:pPr marL="0" indent="0" algn="just">
              <a:buNone/>
            </a:pPr>
            <a:r>
              <a:rPr lang="fr-FR" sz="2000" i="1" dirty="0"/>
              <a:t>« dans ce rôle, </a:t>
            </a:r>
            <a:r>
              <a:rPr lang="fr-FR" sz="2000" b="1" i="1" dirty="0"/>
              <a:t>les activités de l'observateur sont rendues publiques dès le début </a:t>
            </a:r>
            <a:r>
              <a:rPr lang="fr-FR" sz="2000" i="1" dirty="0"/>
              <a:t>et plus ou moins encouragées publiquement par les personnes étudiées. </a:t>
            </a:r>
            <a:r>
              <a:rPr lang="fr-FR" sz="2000" b="1" i="1" dirty="0"/>
              <a:t>C'est intentionnellement qu'elles ne sont pas cachées</a:t>
            </a:r>
            <a:r>
              <a:rPr lang="fr-FR" sz="2000" i="1" dirty="0"/>
              <a:t>. L'observateur peut ainsi avoir accès à une grande diversité d'informations et même à des secrets si l'on sait qu'il les garde et qu'il en respecte le caractère confidentiel. Dans ce rôle, le sociologue pourrait en principe bénéficier du maximum de liberté pour recueillir l'information, mais seulement au prix d'une contrainte maximale sur le contenu de son compte-rendu... » (Junker, 1980</a:t>
            </a:r>
            <a:r>
              <a:rPr lang="fr-FR" i="1" dirty="0"/>
              <a:t>) </a:t>
            </a:r>
          </a:p>
          <a:p>
            <a:pPr marL="0" indent="0">
              <a:buNone/>
            </a:pPr>
            <a:endParaRPr lang="fr-FR" dirty="0"/>
          </a:p>
          <a:p>
            <a:pPr>
              <a:buFont typeface="Arial" panose="020B0604020202020204" pitchFamily="34" charset="0"/>
              <a:buChar char="•"/>
            </a:pPr>
            <a:r>
              <a:rPr lang="fr-FR" dirty="0"/>
              <a:t> Milieu informel : participant comme observateur </a:t>
            </a:r>
          </a:p>
          <a:p>
            <a:pPr>
              <a:buFont typeface="Arial" panose="020B0604020202020204" pitchFamily="34" charset="0"/>
              <a:buChar char="•"/>
            </a:pPr>
            <a:r>
              <a:rPr lang="fr-FR" dirty="0"/>
              <a:t> Milieu formel : statut nettement exposé</a:t>
            </a:r>
          </a:p>
          <a:p>
            <a:pPr marL="0" indent="0">
              <a:buNone/>
            </a:pPr>
            <a:endParaRPr lang="fr-FR" sz="1200" dirty="0"/>
          </a:p>
        </p:txBody>
      </p:sp>
    </p:spTree>
    <p:extLst>
      <p:ext uri="{BB962C8B-B14F-4D97-AF65-F5344CB8AC3E}">
        <p14:creationId xmlns:p14="http://schemas.microsoft.com/office/powerpoint/2010/main" val="1954595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A6D12F-C57D-5C7E-FA76-8CDA8C25E623}"/>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EC26B8AE-5E9C-823A-9BA3-3E2FACA17D4A}"/>
              </a:ext>
            </a:extLst>
          </p:cNvPr>
          <p:cNvSpPr>
            <a:spLocks noGrp="1"/>
          </p:cNvSpPr>
          <p:nvPr>
            <p:ph type="title"/>
          </p:nvPr>
        </p:nvSpPr>
        <p:spPr/>
        <p:txBody>
          <a:bodyPr/>
          <a:lstStyle/>
          <a:p>
            <a:r>
              <a:rPr lang="fr-FR" dirty="0"/>
              <a:t>3.1.2 Choisir son mode d’observation</a:t>
            </a:r>
          </a:p>
        </p:txBody>
      </p:sp>
      <p:sp>
        <p:nvSpPr>
          <p:cNvPr id="6" name="Slide Number Placeholder 6">
            <a:extLst>
              <a:ext uri="{FF2B5EF4-FFF2-40B4-BE49-F238E27FC236}">
                <a16:creationId xmlns:a16="http://schemas.microsoft.com/office/drawing/2014/main" id="{E036C26D-8374-C9A3-3548-B4F78771C770}"/>
              </a:ext>
            </a:extLst>
          </p:cNvPr>
          <p:cNvSpPr>
            <a:spLocks noGrp="1"/>
          </p:cNvSpPr>
          <p:nvPr>
            <p:ph type="sldNum" sz="quarter" idx="12"/>
          </p:nvPr>
        </p:nvSpPr>
        <p:spPr>
          <a:xfrm>
            <a:off x="10410825" y="6333141"/>
            <a:ext cx="1636598" cy="383456"/>
          </a:xfrm>
        </p:spPr>
        <p:txBody>
          <a:bodyPr/>
          <a:lstStyle>
            <a:lvl1pPr>
              <a:defRPr sz="1200"/>
            </a:lvl1pPr>
          </a:lstStyle>
          <a:p>
            <a:fld id="{4FAB73BC-B049-4115-A692-8D63A059BFB8}" type="slidenum">
              <a:rPr lang="en-US" smtClean="0"/>
              <a:pPr/>
              <a:t>12</a:t>
            </a:fld>
            <a:endParaRPr lang="en-US" dirty="0"/>
          </a:p>
        </p:txBody>
      </p:sp>
      <p:sp>
        <p:nvSpPr>
          <p:cNvPr id="2" name="Espace réservé du contenu 1">
            <a:extLst>
              <a:ext uri="{FF2B5EF4-FFF2-40B4-BE49-F238E27FC236}">
                <a16:creationId xmlns:a16="http://schemas.microsoft.com/office/drawing/2014/main" id="{E203322E-766D-81AA-D717-74359F619866}"/>
              </a:ext>
            </a:extLst>
          </p:cNvPr>
          <p:cNvSpPr>
            <a:spLocks noGrp="1"/>
          </p:cNvSpPr>
          <p:nvPr>
            <p:ph sz="quarter" idx="13"/>
          </p:nvPr>
        </p:nvSpPr>
        <p:spPr>
          <a:xfrm>
            <a:off x="387127" y="1664700"/>
            <a:ext cx="11660296" cy="4851429"/>
          </a:xfrm>
        </p:spPr>
        <p:txBody>
          <a:bodyPr/>
          <a:lstStyle/>
          <a:p>
            <a:pPr marL="0" indent="0" algn="just">
              <a:buNone/>
            </a:pPr>
            <a:r>
              <a:rPr lang="fr-FR" b="1" dirty="0">
                <a:solidFill>
                  <a:schemeClr val="bg2"/>
                </a:solidFill>
              </a:rPr>
              <a:t>Le pur observateur </a:t>
            </a:r>
          </a:p>
          <a:p>
            <a:pPr marL="0" indent="0" algn="just">
              <a:buNone/>
            </a:pPr>
            <a:r>
              <a:rPr lang="fr-FR" sz="2000" dirty="0"/>
              <a:t>« </a:t>
            </a:r>
            <a:r>
              <a:rPr lang="fr-FR" sz="2000" i="1" dirty="0"/>
              <a:t>cette situation implique une </a:t>
            </a:r>
            <a:r>
              <a:rPr lang="fr-FR" sz="2000" b="1" i="1" dirty="0"/>
              <a:t>large gamme de rôles </a:t>
            </a:r>
            <a:r>
              <a:rPr lang="fr-FR" sz="2000" i="1" dirty="0"/>
              <a:t>dans laquelle, à une extrémité, </a:t>
            </a:r>
            <a:r>
              <a:rPr lang="fr-FR" sz="2000" b="1" i="1" dirty="0"/>
              <a:t>l'observateur se cache derrière un miroir sans tain</a:t>
            </a:r>
            <a:r>
              <a:rPr lang="fr-FR" sz="2000" i="1" dirty="0"/>
              <a:t>, éventuellement équipé d'une caméra sonore et, à l'autre, ses activités sont connues d'un groupe « hypothétique » dans lequel par « consensus » il n'y a « ni secret », « ni quoi que ce soit de sacré ». On ne trouve pas spontanément de tels groupes dans la société, mais on s'approche de cette forme et de ce fonctionnement dans les groupes expérimentaux où l'observateur a un rôle formel comme dans les situations créées dans les laboratoires de dynamique de groupe</a:t>
            </a:r>
            <a:r>
              <a:rPr lang="fr-FR" sz="2000" dirty="0"/>
              <a:t> » (Junker, 1980) </a:t>
            </a:r>
          </a:p>
          <a:p>
            <a:pPr marL="0" indent="0">
              <a:buNone/>
            </a:pPr>
            <a:endParaRPr lang="fr-FR" sz="2000" dirty="0"/>
          </a:p>
          <a:p>
            <a:pPr>
              <a:buFont typeface="Arial" panose="020B0604020202020204" pitchFamily="34" charset="0"/>
              <a:buChar char="•"/>
            </a:pPr>
            <a:r>
              <a:rPr lang="fr-FR" dirty="0"/>
              <a:t> Exclusion de toute interaction sociale avec le terrain </a:t>
            </a:r>
          </a:p>
          <a:p>
            <a:pPr>
              <a:buFont typeface="Arial" panose="020B0604020202020204" pitchFamily="34" charset="0"/>
              <a:buChar char="•"/>
            </a:pPr>
            <a:r>
              <a:rPr lang="fr-FR" b="1" dirty="0"/>
              <a:t> </a:t>
            </a:r>
            <a:r>
              <a:rPr lang="fr-FR" dirty="0"/>
              <a:t>Le pur observateur </a:t>
            </a:r>
            <a:r>
              <a:rPr lang="fr-FR" b="1" dirty="0"/>
              <a:t>ne participe pas du tout </a:t>
            </a:r>
          </a:p>
          <a:p>
            <a:pPr marL="0" indent="0">
              <a:buNone/>
            </a:pPr>
            <a:endParaRPr lang="fr-FR" sz="1200" dirty="0"/>
          </a:p>
        </p:txBody>
      </p:sp>
    </p:spTree>
    <p:extLst>
      <p:ext uri="{BB962C8B-B14F-4D97-AF65-F5344CB8AC3E}">
        <p14:creationId xmlns:p14="http://schemas.microsoft.com/office/powerpoint/2010/main" val="3478692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0E4326-BBF5-20BB-8248-75905847730D}"/>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670F23F7-9AE9-CEC0-32D9-D0FBB2E90899}"/>
              </a:ext>
            </a:extLst>
          </p:cNvPr>
          <p:cNvSpPr>
            <a:spLocks noGrp="1"/>
          </p:cNvSpPr>
          <p:nvPr>
            <p:ph type="title"/>
          </p:nvPr>
        </p:nvSpPr>
        <p:spPr/>
        <p:txBody>
          <a:bodyPr/>
          <a:lstStyle/>
          <a:p>
            <a:r>
              <a:rPr lang="fr-FR" dirty="0"/>
              <a:t>3.1.2 Choisir son mode d’observation</a:t>
            </a:r>
          </a:p>
        </p:txBody>
      </p:sp>
      <p:sp>
        <p:nvSpPr>
          <p:cNvPr id="6" name="Slide Number Placeholder 6">
            <a:extLst>
              <a:ext uri="{FF2B5EF4-FFF2-40B4-BE49-F238E27FC236}">
                <a16:creationId xmlns:a16="http://schemas.microsoft.com/office/drawing/2014/main" id="{FD45ED7F-434C-10E1-E2A3-6DEF369F4D4F}"/>
              </a:ext>
            </a:extLst>
          </p:cNvPr>
          <p:cNvSpPr>
            <a:spLocks noGrp="1"/>
          </p:cNvSpPr>
          <p:nvPr>
            <p:ph type="sldNum" sz="quarter" idx="12"/>
          </p:nvPr>
        </p:nvSpPr>
        <p:spPr>
          <a:xfrm>
            <a:off x="10410825" y="6333141"/>
            <a:ext cx="1636598" cy="383456"/>
          </a:xfrm>
        </p:spPr>
        <p:txBody>
          <a:bodyPr/>
          <a:lstStyle>
            <a:lvl1pPr>
              <a:defRPr sz="1200"/>
            </a:lvl1pPr>
          </a:lstStyle>
          <a:p>
            <a:fld id="{4FAB73BC-B049-4115-A692-8D63A059BFB8}" type="slidenum">
              <a:rPr lang="en-US" smtClean="0"/>
              <a:pPr/>
              <a:t>13</a:t>
            </a:fld>
            <a:endParaRPr lang="en-US" dirty="0"/>
          </a:p>
        </p:txBody>
      </p:sp>
      <p:pic>
        <p:nvPicPr>
          <p:cNvPr id="4" name="Espace réservé du contenu 3">
            <a:extLst>
              <a:ext uri="{FF2B5EF4-FFF2-40B4-BE49-F238E27FC236}">
                <a16:creationId xmlns:a16="http://schemas.microsoft.com/office/drawing/2014/main" id="{01C234E5-57FB-3CF7-9A63-C51FA09CA371}"/>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1977932" y="1665288"/>
            <a:ext cx="8479023" cy="4851400"/>
          </a:xfrm>
          <a:prstGeom prst="rect">
            <a:avLst/>
          </a:prstGeom>
        </p:spPr>
      </p:pic>
      <p:sp>
        <p:nvSpPr>
          <p:cNvPr id="5" name="ZoneTexte 4">
            <a:extLst>
              <a:ext uri="{FF2B5EF4-FFF2-40B4-BE49-F238E27FC236}">
                <a16:creationId xmlns:a16="http://schemas.microsoft.com/office/drawing/2014/main" id="{D3847F69-3353-64A3-398A-AC595071A44F}"/>
              </a:ext>
            </a:extLst>
          </p:cNvPr>
          <p:cNvSpPr txBox="1"/>
          <p:nvPr/>
        </p:nvSpPr>
        <p:spPr>
          <a:xfrm>
            <a:off x="8215325" y="6380896"/>
            <a:ext cx="1998743" cy="553998"/>
          </a:xfrm>
          <a:prstGeom prst="rect">
            <a:avLst/>
          </a:prstGeom>
          <a:noFill/>
        </p:spPr>
        <p:txBody>
          <a:bodyPr wrap="square" rtlCol="0">
            <a:spAutoFit/>
          </a:bodyPr>
          <a:lstStyle/>
          <a:p>
            <a:r>
              <a:rPr lang="fr-FR" sz="1200" dirty="0"/>
              <a:t>(Junker, 1980) </a:t>
            </a:r>
          </a:p>
          <a:p>
            <a:endParaRPr lang="fr-FR" dirty="0"/>
          </a:p>
        </p:txBody>
      </p:sp>
    </p:spTree>
    <p:extLst>
      <p:ext uri="{BB962C8B-B14F-4D97-AF65-F5344CB8AC3E}">
        <p14:creationId xmlns:p14="http://schemas.microsoft.com/office/powerpoint/2010/main" val="1938341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436A78-6B9F-9A6B-7E21-29AF6DF75956}"/>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3880F9B5-F38A-D2FC-86AA-7BDBECEE3593}"/>
              </a:ext>
            </a:extLst>
          </p:cNvPr>
          <p:cNvSpPr>
            <a:spLocks noGrp="1"/>
          </p:cNvSpPr>
          <p:nvPr>
            <p:ph type="title"/>
          </p:nvPr>
        </p:nvSpPr>
        <p:spPr/>
        <p:txBody>
          <a:bodyPr/>
          <a:lstStyle/>
          <a:p>
            <a:r>
              <a:rPr lang="fr-FR" dirty="0"/>
              <a:t>3.1.2 Choisir son mode d’observation</a:t>
            </a:r>
          </a:p>
        </p:txBody>
      </p:sp>
      <p:sp>
        <p:nvSpPr>
          <p:cNvPr id="6" name="Slide Number Placeholder 6">
            <a:extLst>
              <a:ext uri="{FF2B5EF4-FFF2-40B4-BE49-F238E27FC236}">
                <a16:creationId xmlns:a16="http://schemas.microsoft.com/office/drawing/2014/main" id="{D638F8D6-FC8A-E58C-B59B-C456D13ED9B3}"/>
              </a:ext>
            </a:extLst>
          </p:cNvPr>
          <p:cNvSpPr>
            <a:spLocks noGrp="1"/>
          </p:cNvSpPr>
          <p:nvPr>
            <p:ph type="sldNum" sz="quarter" idx="12"/>
          </p:nvPr>
        </p:nvSpPr>
        <p:spPr>
          <a:xfrm>
            <a:off x="10410825" y="6333141"/>
            <a:ext cx="1636598" cy="383456"/>
          </a:xfrm>
        </p:spPr>
        <p:txBody>
          <a:bodyPr/>
          <a:lstStyle>
            <a:lvl1pPr>
              <a:defRPr sz="1200"/>
            </a:lvl1pPr>
          </a:lstStyle>
          <a:p>
            <a:fld id="{4FAB73BC-B049-4115-A692-8D63A059BFB8}" type="slidenum">
              <a:rPr lang="en-US" smtClean="0"/>
              <a:pPr/>
              <a:t>14</a:t>
            </a:fld>
            <a:endParaRPr lang="en-US" dirty="0"/>
          </a:p>
        </p:txBody>
      </p:sp>
      <p:pic>
        <p:nvPicPr>
          <p:cNvPr id="10" name="Espace réservé du contenu 9">
            <a:extLst>
              <a:ext uri="{FF2B5EF4-FFF2-40B4-BE49-F238E27FC236}">
                <a16:creationId xmlns:a16="http://schemas.microsoft.com/office/drawing/2014/main" id="{8E6A2051-4A16-36EF-30A2-EC4CC32B0344}"/>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4802924" y="1554896"/>
            <a:ext cx="6426200" cy="4826000"/>
          </a:xfrm>
          <a:prstGeom prst="rect">
            <a:avLst/>
          </a:prstGeom>
        </p:spPr>
      </p:pic>
      <p:sp>
        <p:nvSpPr>
          <p:cNvPr id="11" name="ZoneTexte 10">
            <a:extLst>
              <a:ext uri="{FF2B5EF4-FFF2-40B4-BE49-F238E27FC236}">
                <a16:creationId xmlns:a16="http://schemas.microsoft.com/office/drawing/2014/main" id="{38699A42-F705-41A3-074E-4FA16BD2894A}"/>
              </a:ext>
            </a:extLst>
          </p:cNvPr>
          <p:cNvSpPr txBox="1"/>
          <p:nvPr/>
        </p:nvSpPr>
        <p:spPr>
          <a:xfrm>
            <a:off x="1247008" y="2625488"/>
            <a:ext cx="2781299" cy="553998"/>
          </a:xfrm>
          <a:prstGeom prst="rect">
            <a:avLst/>
          </a:prstGeom>
          <a:noFill/>
        </p:spPr>
        <p:txBody>
          <a:bodyPr wrap="square" rtlCol="0">
            <a:spAutoFit/>
          </a:bodyPr>
          <a:lstStyle/>
          <a:p>
            <a:r>
              <a:rPr lang="fr-FR" sz="1200" dirty="0"/>
              <a:t>(</a:t>
            </a:r>
            <a:r>
              <a:rPr lang="fr-FR" sz="1200" dirty="0" err="1"/>
              <a:t>Arborio</a:t>
            </a:r>
            <a:r>
              <a:rPr lang="fr-FR" sz="1200" dirty="0"/>
              <a:t> et Fournier, 1999) </a:t>
            </a:r>
          </a:p>
          <a:p>
            <a:endParaRPr lang="fr-FR" dirty="0"/>
          </a:p>
        </p:txBody>
      </p:sp>
      <p:sp>
        <p:nvSpPr>
          <p:cNvPr id="13" name="Espace réservé du contenu 1">
            <a:extLst>
              <a:ext uri="{FF2B5EF4-FFF2-40B4-BE49-F238E27FC236}">
                <a16:creationId xmlns:a16="http://schemas.microsoft.com/office/drawing/2014/main" id="{A6AA67B6-13B0-340C-1E9A-BB86CBDC785E}"/>
              </a:ext>
            </a:extLst>
          </p:cNvPr>
          <p:cNvSpPr txBox="1">
            <a:spLocks/>
          </p:cNvSpPr>
          <p:nvPr/>
        </p:nvSpPr>
        <p:spPr>
          <a:xfrm>
            <a:off x="387127" y="1664700"/>
            <a:ext cx="11660296" cy="4851429"/>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lgn="just">
              <a:buFont typeface="Arial" pitchFamily="34" charset="0"/>
              <a:buNone/>
            </a:pPr>
            <a:r>
              <a:rPr lang="fr-FR" b="1" dirty="0">
                <a:solidFill>
                  <a:schemeClr val="bg2"/>
                </a:solidFill>
              </a:rPr>
              <a:t>Point de vue scientifique </a:t>
            </a:r>
            <a:endParaRPr lang="fr-FR" sz="1400" b="1" dirty="0">
              <a:solidFill>
                <a:schemeClr val="bg2"/>
              </a:solidFill>
            </a:endParaRPr>
          </a:p>
        </p:txBody>
      </p:sp>
    </p:spTree>
    <p:extLst>
      <p:ext uri="{BB962C8B-B14F-4D97-AF65-F5344CB8AC3E}">
        <p14:creationId xmlns:p14="http://schemas.microsoft.com/office/powerpoint/2010/main" val="1896249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C9A07F-F87C-8E25-E712-54B44B23014F}"/>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C349ADD2-7801-D913-A78D-2D182CD2C260}"/>
              </a:ext>
            </a:extLst>
          </p:cNvPr>
          <p:cNvSpPr>
            <a:spLocks noGrp="1"/>
          </p:cNvSpPr>
          <p:nvPr>
            <p:ph type="title"/>
          </p:nvPr>
        </p:nvSpPr>
        <p:spPr/>
        <p:txBody>
          <a:bodyPr/>
          <a:lstStyle/>
          <a:p>
            <a:r>
              <a:rPr lang="fr-FR" dirty="0"/>
              <a:t>3.1.2 Choisir son mode d’observation</a:t>
            </a:r>
          </a:p>
        </p:txBody>
      </p:sp>
      <p:sp>
        <p:nvSpPr>
          <p:cNvPr id="6" name="Slide Number Placeholder 6">
            <a:extLst>
              <a:ext uri="{FF2B5EF4-FFF2-40B4-BE49-F238E27FC236}">
                <a16:creationId xmlns:a16="http://schemas.microsoft.com/office/drawing/2014/main" id="{86F94757-6BDE-4D86-0DD0-975E29895AC8}"/>
              </a:ext>
            </a:extLst>
          </p:cNvPr>
          <p:cNvSpPr>
            <a:spLocks noGrp="1"/>
          </p:cNvSpPr>
          <p:nvPr>
            <p:ph type="sldNum" sz="quarter" idx="12"/>
          </p:nvPr>
        </p:nvSpPr>
        <p:spPr>
          <a:xfrm>
            <a:off x="10410825" y="6333141"/>
            <a:ext cx="1636598" cy="383456"/>
          </a:xfrm>
        </p:spPr>
        <p:txBody>
          <a:bodyPr/>
          <a:lstStyle>
            <a:lvl1pPr>
              <a:defRPr sz="1200"/>
            </a:lvl1pPr>
          </a:lstStyle>
          <a:p>
            <a:fld id="{4FAB73BC-B049-4115-A692-8D63A059BFB8}" type="slidenum">
              <a:rPr lang="en-US" smtClean="0"/>
              <a:pPr/>
              <a:t>15</a:t>
            </a:fld>
            <a:endParaRPr lang="en-US" dirty="0"/>
          </a:p>
        </p:txBody>
      </p:sp>
      <p:sp>
        <p:nvSpPr>
          <p:cNvPr id="13" name="Espace réservé du contenu 1">
            <a:extLst>
              <a:ext uri="{FF2B5EF4-FFF2-40B4-BE49-F238E27FC236}">
                <a16:creationId xmlns:a16="http://schemas.microsoft.com/office/drawing/2014/main" id="{950E3BFB-0E1F-7F72-1EFF-5B08994DE5CE}"/>
              </a:ext>
            </a:extLst>
          </p:cNvPr>
          <p:cNvSpPr txBox="1">
            <a:spLocks/>
          </p:cNvSpPr>
          <p:nvPr/>
        </p:nvSpPr>
        <p:spPr>
          <a:xfrm>
            <a:off x="387127" y="1664700"/>
            <a:ext cx="11660296" cy="4851429"/>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lgn="just">
              <a:buFont typeface="Arial" pitchFamily="34" charset="0"/>
              <a:buNone/>
            </a:pPr>
            <a:r>
              <a:rPr lang="fr-FR" b="1" dirty="0">
                <a:solidFill>
                  <a:schemeClr val="bg2"/>
                </a:solidFill>
              </a:rPr>
              <a:t>Point de vue déontologique</a:t>
            </a:r>
          </a:p>
          <a:p>
            <a:pPr>
              <a:buFont typeface="Arial" panose="020B0604020202020204" pitchFamily="34" charset="0"/>
              <a:buChar char="•"/>
            </a:pPr>
            <a:r>
              <a:rPr lang="fr-FR" dirty="0"/>
              <a:t> Observation incognito</a:t>
            </a:r>
          </a:p>
          <a:p>
            <a:pPr marL="0" lvl="2" indent="0">
              <a:buNone/>
            </a:pPr>
            <a:r>
              <a:rPr lang="fr-FR" sz="1600" dirty="0"/>
              <a:t>	</a:t>
            </a:r>
            <a:r>
              <a:rPr lang="fr-FR" dirty="0"/>
              <a:t>Mentir aux enquêtés sur les intentions associées à notre participation</a:t>
            </a:r>
            <a:endParaRPr lang="fr-FR" sz="1600" dirty="0"/>
          </a:p>
          <a:p>
            <a:pPr lvl="1"/>
            <a:endParaRPr lang="fr-FR" sz="2000" dirty="0"/>
          </a:p>
          <a:p>
            <a:pPr>
              <a:buFont typeface="Arial" panose="020B0604020202020204" pitchFamily="34" charset="0"/>
              <a:buChar char="•"/>
            </a:pPr>
            <a:r>
              <a:rPr lang="fr-FR" dirty="0"/>
              <a:t> Deux méthodes proches?</a:t>
            </a:r>
          </a:p>
          <a:p>
            <a:pPr marL="0" lvl="2" indent="0" algn="just">
              <a:buNone/>
            </a:pPr>
            <a:r>
              <a:rPr lang="fr-FR" dirty="0"/>
              <a:t>	Difficulté d’informer les enquêtés sur ce que l’on est venu observer </a:t>
            </a:r>
          </a:p>
          <a:p>
            <a:pPr marL="0" lvl="2" indent="0" algn="just">
              <a:buNone/>
            </a:pPr>
            <a:r>
              <a:rPr lang="fr-FR" dirty="0"/>
              <a:t>	Tous les acteurs rencontrés ne connaissent pas les raisons de la présence du 	chercheur </a:t>
            </a:r>
          </a:p>
          <a:p>
            <a:pPr marL="4572" lvl="1" indent="0" algn="just">
              <a:buNone/>
            </a:pPr>
            <a:endParaRPr lang="fr-FR" sz="1200" dirty="0"/>
          </a:p>
          <a:p>
            <a:pPr marL="57150" indent="0" algn="just">
              <a:buNone/>
            </a:pPr>
            <a:r>
              <a:rPr lang="fr-FR" dirty="0">
                <a:sym typeface="Wingdings" pitchFamily="2" charset="2"/>
              </a:rPr>
              <a:t>Choix du mode d’observation dépend :</a:t>
            </a:r>
            <a:endParaRPr lang="fr-FR" b="1" dirty="0"/>
          </a:p>
          <a:p>
            <a:pPr algn="just">
              <a:buFont typeface="Arial" panose="020B0604020202020204" pitchFamily="34" charset="0"/>
              <a:buChar char="•"/>
            </a:pPr>
            <a:r>
              <a:rPr lang="fr-FR" dirty="0"/>
              <a:t> De l’objectif de l’enquête </a:t>
            </a:r>
          </a:p>
          <a:p>
            <a:pPr algn="just">
              <a:buFont typeface="Arial" panose="020B0604020202020204" pitchFamily="34" charset="0"/>
              <a:buChar char="•"/>
            </a:pPr>
            <a:r>
              <a:rPr lang="fr-FR" dirty="0"/>
              <a:t> Des caractéristiques du chercheur </a:t>
            </a:r>
          </a:p>
        </p:txBody>
      </p:sp>
    </p:spTree>
    <p:extLst>
      <p:ext uri="{BB962C8B-B14F-4D97-AF65-F5344CB8AC3E}">
        <p14:creationId xmlns:p14="http://schemas.microsoft.com/office/powerpoint/2010/main" val="2474949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23BF44-181E-8952-31BD-F2C88DBF9077}"/>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22B2A215-72AD-63E4-648F-04C2D6A9B6FA}"/>
              </a:ext>
            </a:extLst>
          </p:cNvPr>
          <p:cNvSpPr>
            <a:spLocks noGrp="1"/>
          </p:cNvSpPr>
          <p:nvPr>
            <p:ph type="title"/>
          </p:nvPr>
        </p:nvSpPr>
        <p:spPr/>
        <p:txBody>
          <a:bodyPr/>
          <a:lstStyle/>
          <a:p>
            <a:r>
              <a:rPr lang="fr-FR" dirty="0"/>
              <a:t>3.1.3 La temporalité de l’enquête</a:t>
            </a:r>
          </a:p>
        </p:txBody>
      </p:sp>
      <p:sp>
        <p:nvSpPr>
          <p:cNvPr id="6" name="Slide Number Placeholder 6">
            <a:extLst>
              <a:ext uri="{FF2B5EF4-FFF2-40B4-BE49-F238E27FC236}">
                <a16:creationId xmlns:a16="http://schemas.microsoft.com/office/drawing/2014/main" id="{01BE591D-BB46-D60A-C25A-37F8BAC108DF}"/>
              </a:ext>
            </a:extLst>
          </p:cNvPr>
          <p:cNvSpPr>
            <a:spLocks noGrp="1"/>
          </p:cNvSpPr>
          <p:nvPr>
            <p:ph type="sldNum" sz="quarter" idx="12"/>
          </p:nvPr>
        </p:nvSpPr>
        <p:spPr>
          <a:xfrm>
            <a:off x="10410825" y="6333141"/>
            <a:ext cx="1636598" cy="383456"/>
          </a:xfrm>
        </p:spPr>
        <p:txBody>
          <a:bodyPr/>
          <a:lstStyle>
            <a:lvl1pPr>
              <a:defRPr sz="1200"/>
            </a:lvl1pPr>
          </a:lstStyle>
          <a:p>
            <a:fld id="{4FAB73BC-B049-4115-A692-8D63A059BFB8}" type="slidenum">
              <a:rPr lang="en-US" smtClean="0"/>
              <a:pPr/>
              <a:t>16</a:t>
            </a:fld>
            <a:endParaRPr lang="en-US" dirty="0"/>
          </a:p>
        </p:txBody>
      </p:sp>
      <p:sp>
        <p:nvSpPr>
          <p:cNvPr id="13" name="Espace réservé du contenu 1">
            <a:extLst>
              <a:ext uri="{FF2B5EF4-FFF2-40B4-BE49-F238E27FC236}">
                <a16:creationId xmlns:a16="http://schemas.microsoft.com/office/drawing/2014/main" id="{969080AC-D7C8-CEAC-9249-EB6F6C917CA4}"/>
              </a:ext>
            </a:extLst>
          </p:cNvPr>
          <p:cNvSpPr txBox="1">
            <a:spLocks/>
          </p:cNvSpPr>
          <p:nvPr/>
        </p:nvSpPr>
        <p:spPr>
          <a:xfrm>
            <a:off x="387127" y="1664700"/>
            <a:ext cx="11660296" cy="4851429"/>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a:buFont typeface="Arial" panose="020B0604020202020204" pitchFamily="34" charset="0"/>
              <a:buChar char="•"/>
            </a:pPr>
            <a:r>
              <a:rPr lang="fr-FR" dirty="0"/>
              <a:t> Importance de la durée </a:t>
            </a:r>
          </a:p>
          <a:p>
            <a:pPr marL="0" lvl="2" indent="0">
              <a:buNone/>
            </a:pPr>
            <a:r>
              <a:rPr lang="fr-FR" dirty="0"/>
              <a:t>	Se familiariser</a:t>
            </a:r>
          </a:p>
          <a:p>
            <a:pPr marL="0" lvl="2" indent="0">
              <a:buNone/>
            </a:pPr>
            <a:r>
              <a:rPr lang="fr-FR" dirty="0"/>
              <a:t>	Se repérer </a:t>
            </a:r>
          </a:p>
          <a:p>
            <a:pPr>
              <a:buFont typeface="Arial" panose="020B0604020202020204" pitchFamily="34" charset="0"/>
              <a:buChar char="•"/>
            </a:pPr>
            <a:endParaRPr lang="fr-FR" dirty="0"/>
          </a:p>
          <a:p>
            <a:pPr>
              <a:buFont typeface="Arial" panose="020B0604020202020204" pitchFamily="34" charset="0"/>
              <a:buChar char="•"/>
            </a:pPr>
            <a:r>
              <a:rPr lang="fr-FR" dirty="0"/>
              <a:t> Le temps permet d’accroître : </a:t>
            </a:r>
          </a:p>
          <a:p>
            <a:pPr marL="0" lvl="2" indent="0">
              <a:buNone/>
            </a:pPr>
            <a:r>
              <a:rPr lang="fr-FR" dirty="0"/>
              <a:t>	La diversité des situations observées</a:t>
            </a:r>
          </a:p>
          <a:p>
            <a:pPr marL="0" lvl="2" indent="0">
              <a:buNone/>
            </a:pPr>
            <a:r>
              <a:rPr lang="fr-FR" dirty="0"/>
              <a:t>	Les contacts </a:t>
            </a:r>
          </a:p>
          <a:p>
            <a:pPr marL="0" lvl="2" indent="0">
              <a:buNone/>
            </a:pPr>
            <a:r>
              <a:rPr lang="fr-FR" dirty="0"/>
              <a:t>	Les sources d’information </a:t>
            </a:r>
          </a:p>
          <a:p>
            <a:pPr marL="0" lvl="2" indent="0">
              <a:buNone/>
            </a:pPr>
            <a:r>
              <a:rPr lang="fr-FR" dirty="0"/>
              <a:t>	L’acceptation du chercheur par le milieu observé </a:t>
            </a:r>
          </a:p>
          <a:p>
            <a:pPr lvl="1"/>
            <a:endParaRPr lang="fr-FR" sz="2000" dirty="0"/>
          </a:p>
          <a:p>
            <a:pPr>
              <a:buFont typeface="Arial" panose="020B0604020202020204" pitchFamily="34" charset="0"/>
              <a:buChar char="•"/>
            </a:pPr>
            <a:r>
              <a:rPr lang="fr-FR" dirty="0"/>
              <a:t> Savoir arrêter un terrain</a:t>
            </a:r>
          </a:p>
          <a:p>
            <a:pPr marL="0" lvl="2" indent="0">
              <a:buNone/>
            </a:pPr>
            <a:r>
              <a:rPr lang="fr-FR" dirty="0"/>
              <a:t>	Prendre du recul </a:t>
            </a:r>
          </a:p>
          <a:p>
            <a:pPr marL="0" lvl="2" indent="0">
              <a:buNone/>
            </a:pPr>
            <a:r>
              <a:rPr lang="fr-FR" dirty="0"/>
              <a:t>	Eviter de virer « indigène » </a:t>
            </a:r>
          </a:p>
        </p:txBody>
      </p:sp>
    </p:spTree>
    <p:extLst>
      <p:ext uri="{BB962C8B-B14F-4D97-AF65-F5344CB8AC3E}">
        <p14:creationId xmlns:p14="http://schemas.microsoft.com/office/powerpoint/2010/main" val="3293944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2AEDA7-5E33-1004-8862-BA55BD07BDC6}"/>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C3F048FB-E8BD-EDC9-BD1B-EB08635B009A}"/>
              </a:ext>
            </a:extLst>
          </p:cNvPr>
          <p:cNvSpPr>
            <a:spLocks noGrp="1"/>
          </p:cNvSpPr>
          <p:nvPr>
            <p:ph type="title"/>
          </p:nvPr>
        </p:nvSpPr>
        <p:spPr/>
        <p:txBody>
          <a:bodyPr/>
          <a:lstStyle/>
          <a:p>
            <a:r>
              <a:rPr lang="fr-FR" dirty="0"/>
              <a:t>3.1.3 La temporalité de l’enquête</a:t>
            </a:r>
          </a:p>
        </p:txBody>
      </p:sp>
      <p:sp>
        <p:nvSpPr>
          <p:cNvPr id="6" name="Slide Number Placeholder 6">
            <a:extLst>
              <a:ext uri="{FF2B5EF4-FFF2-40B4-BE49-F238E27FC236}">
                <a16:creationId xmlns:a16="http://schemas.microsoft.com/office/drawing/2014/main" id="{C8ABCB2B-5647-AFBC-7B38-98FE7034D891}"/>
              </a:ext>
            </a:extLst>
          </p:cNvPr>
          <p:cNvSpPr>
            <a:spLocks noGrp="1"/>
          </p:cNvSpPr>
          <p:nvPr>
            <p:ph type="sldNum" sz="quarter" idx="12"/>
          </p:nvPr>
        </p:nvSpPr>
        <p:spPr>
          <a:xfrm>
            <a:off x="10410825" y="6333141"/>
            <a:ext cx="1636598" cy="383456"/>
          </a:xfrm>
        </p:spPr>
        <p:txBody>
          <a:bodyPr/>
          <a:lstStyle>
            <a:lvl1pPr>
              <a:defRPr sz="1200"/>
            </a:lvl1pPr>
          </a:lstStyle>
          <a:p>
            <a:fld id="{4FAB73BC-B049-4115-A692-8D63A059BFB8}" type="slidenum">
              <a:rPr lang="en-US" smtClean="0"/>
              <a:pPr/>
              <a:t>17</a:t>
            </a:fld>
            <a:endParaRPr lang="en-US" dirty="0"/>
          </a:p>
        </p:txBody>
      </p:sp>
      <p:sp>
        <p:nvSpPr>
          <p:cNvPr id="13" name="Espace réservé du contenu 1">
            <a:extLst>
              <a:ext uri="{FF2B5EF4-FFF2-40B4-BE49-F238E27FC236}">
                <a16:creationId xmlns:a16="http://schemas.microsoft.com/office/drawing/2014/main" id="{421CAF2B-1A97-3C32-7D05-0ADA47EBE61D}"/>
              </a:ext>
            </a:extLst>
          </p:cNvPr>
          <p:cNvSpPr txBox="1">
            <a:spLocks/>
          </p:cNvSpPr>
          <p:nvPr/>
        </p:nvSpPr>
        <p:spPr>
          <a:xfrm>
            <a:off x="387127" y="1664700"/>
            <a:ext cx="11660296" cy="4851429"/>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lgn="just">
              <a:buNone/>
            </a:pPr>
            <a:r>
              <a:rPr lang="fr-FR" sz="2000" i="1" dirty="0"/>
              <a:t>« c'est dans le temps qu'il (le chercheur) pourra faire la preuve qu'il a, lui aussi, quelque chose à « donner » en échange du droit d'enquête qu'il sollicite. Il peut donner d'abord une attention, une écoute, une capacité de comprendre, tout ce par quoi sa « volonté de savoir », même dans ce qu'elle a d'intrusif, enveloppe aussi une forme de reconnaissance de ses enquêtés. Il peut montrer qu’il est prêt à payer de sa personne, à prendre sa place dans les tâches, les activités, les échanges réguliers du groupe, ou bien à s’engager dans des interactions ou dans des rôles qui le délogent de sa position d’observateur. C'est dans le temps que se fabrique son statut, les modalités de son acceptation, selon un mouvement qui est à la fois d'ajustement aux attentes et aux limites qu'il rencontre, et d'assouplissement de celles-ci au fur et à mesure que sa position se banalise » (Schwartz, 1923)</a:t>
            </a:r>
          </a:p>
        </p:txBody>
      </p:sp>
    </p:spTree>
    <p:extLst>
      <p:ext uri="{BB962C8B-B14F-4D97-AF65-F5344CB8AC3E}">
        <p14:creationId xmlns:p14="http://schemas.microsoft.com/office/powerpoint/2010/main" val="1061941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C98CE5-A383-9F18-69A8-72DA560EC980}"/>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724C9900-D5A2-9A0B-DAE7-43E068ACED4A}"/>
              </a:ext>
            </a:extLst>
          </p:cNvPr>
          <p:cNvSpPr>
            <a:spLocks noGrp="1"/>
          </p:cNvSpPr>
          <p:nvPr>
            <p:ph type="title"/>
          </p:nvPr>
        </p:nvSpPr>
        <p:spPr/>
        <p:txBody>
          <a:bodyPr/>
          <a:lstStyle/>
          <a:p>
            <a:r>
              <a:rPr lang="fr-FR" dirty="0"/>
              <a:t>3.1.3 La temporalité de l’enquête</a:t>
            </a:r>
          </a:p>
        </p:txBody>
      </p:sp>
      <p:sp>
        <p:nvSpPr>
          <p:cNvPr id="6" name="Slide Number Placeholder 6">
            <a:extLst>
              <a:ext uri="{FF2B5EF4-FFF2-40B4-BE49-F238E27FC236}">
                <a16:creationId xmlns:a16="http://schemas.microsoft.com/office/drawing/2014/main" id="{5A5D0C57-2AFA-A6F1-93BF-D671D892BA23}"/>
              </a:ext>
            </a:extLst>
          </p:cNvPr>
          <p:cNvSpPr>
            <a:spLocks noGrp="1"/>
          </p:cNvSpPr>
          <p:nvPr>
            <p:ph type="sldNum" sz="quarter" idx="12"/>
          </p:nvPr>
        </p:nvSpPr>
        <p:spPr>
          <a:xfrm>
            <a:off x="10410825" y="6333141"/>
            <a:ext cx="1636598" cy="383456"/>
          </a:xfrm>
        </p:spPr>
        <p:txBody>
          <a:bodyPr/>
          <a:lstStyle>
            <a:lvl1pPr>
              <a:defRPr sz="1200"/>
            </a:lvl1pPr>
          </a:lstStyle>
          <a:p>
            <a:fld id="{4FAB73BC-B049-4115-A692-8D63A059BFB8}" type="slidenum">
              <a:rPr lang="en-US" smtClean="0"/>
              <a:pPr/>
              <a:t>18</a:t>
            </a:fld>
            <a:endParaRPr lang="en-US" dirty="0"/>
          </a:p>
        </p:txBody>
      </p:sp>
      <p:sp>
        <p:nvSpPr>
          <p:cNvPr id="13" name="Espace réservé du contenu 1">
            <a:extLst>
              <a:ext uri="{FF2B5EF4-FFF2-40B4-BE49-F238E27FC236}">
                <a16:creationId xmlns:a16="http://schemas.microsoft.com/office/drawing/2014/main" id="{614CE5AC-BE4F-CB7E-3BEF-9DD792DFDBCB}"/>
              </a:ext>
            </a:extLst>
          </p:cNvPr>
          <p:cNvSpPr txBox="1">
            <a:spLocks/>
          </p:cNvSpPr>
          <p:nvPr/>
        </p:nvSpPr>
        <p:spPr>
          <a:xfrm>
            <a:off x="387127" y="1664700"/>
            <a:ext cx="11660296" cy="4851429"/>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lgn="just">
              <a:buNone/>
            </a:pPr>
            <a:r>
              <a:rPr lang="fr-FR" b="1" dirty="0"/>
              <a:t>Collecter des informations au préalable</a:t>
            </a:r>
          </a:p>
          <a:p>
            <a:pPr algn="just">
              <a:buFont typeface="Arial" panose="020B0604020202020204" pitchFamily="34" charset="0"/>
              <a:buChar char="•"/>
            </a:pPr>
            <a:r>
              <a:rPr lang="fr-FR" dirty="0"/>
              <a:t> Avoir un minimum de connaissance de l’objet d’étude</a:t>
            </a:r>
          </a:p>
          <a:p>
            <a:pPr marL="0" lvl="2" indent="0" algn="just">
              <a:buNone/>
            </a:pPr>
            <a:r>
              <a:rPr lang="fr-FR" dirty="0"/>
              <a:t>	Recherche documentaire</a:t>
            </a:r>
          </a:p>
          <a:p>
            <a:pPr marL="0" lvl="2" indent="0" algn="just">
              <a:buNone/>
            </a:pPr>
            <a:r>
              <a:rPr lang="fr-FR" dirty="0"/>
              <a:t>	S’informer auprès des personnes concernées (informateurs privilégiés)</a:t>
            </a:r>
          </a:p>
        </p:txBody>
      </p:sp>
      <p:sp>
        <p:nvSpPr>
          <p:cNvPr id="2" name="ZoneTexte 1">
            <a:extLst>
              <a:ext uri="{FF2B5EF4-FFF2-40B4-BE49-F238E27FC236}">
                <a16:creationId xmlns:a16="http://schemas.microsoft.com/office/drawing/2014/main" id="{E74CAE0E-E059-2CA7-885E-DF92115B8746}"/>
              </a:ext>
            </a:extLst>
          </p:cNvPr>
          <p:cNvSpPr txBox="1"/>
          <p:nvPr/>
        </p:nvSpPr>
        <p:spPr>
          <a:xfrm>
            <a:off x="1809750" y="3448050"/>
            <a:ext cx="184731" cy="369332"/>
          </a:xfrm>
          <a:prstGeom prst="rect">
            <a:avLst/>
          </a:prstGeom>
          <a:noFill/>
        </p:spPr>
        <p:txBody>
          <a:bodyPr wrap="none" rtlCol="0">
            <a:spAutoFit/>
          </a:bodyPr>
          <a:lstStyle/>
          <a:p>
            <a:endParaRPr lang="fr-FR" dirty="0"/>
          </a:p>
        </p:txBody>
      </p:sp>
    </p:spTree>
    <p:extLst>
      <p:ext uri="{BB962C8B-B14F-4D97-AF65-F5344CB8AC3E}">
        <p14:creationId xmlns:p14="http://schemas.microsoft.com/office/powerpoint/2010/main" val="2185938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6D8C6-42FA-7000-F835-C852F421B412}"/>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F00423BD-7266-9318-0AD6-B4992E5C87D9}"/>
              </a:ext>
            </a:extLst>
          </p:cNvPr>
          <p:cNvSpPr>
            <a:spLocks noGrp="1"/>
          </p:cNvSpPr>
          <p:nvPr>
            <p:ph type="title"/>
          </p:nvPr>
        </p:nvSpPr>
        <p:spPr/>
        <p:txBody>
          <a:bodyPr/>
          <a:lstStyle/>
          <a:p>
            <a:r>
              <a:rPr lang="fr-FR" dirty="0"/>
              <a:t>3.1.4 Elaborer une grille d’observation</a:t>
            </a:r>
          </a:p>
        </p:txBody>
      </p:sp>
      <p:sp>
        <p:nvSpPr>
          <p:cNvPr id="6" name="Slide Number Placeholder 6">
            <a:extLst>
              <a:ext uri="{FF2B5EF4-FFF2-40B4-BE49-F238E27FC236}">
                <a16:creationId xmlns:a16="http://schemas.microsoft.com/office/drawing/2014/main" id="{4392F4C6-5269-8362-5E63-478DAB30C4CC}"/>
              </a:ext>
            </a:extLst>
          </p:cNvPr>
          <p:cNvSpPr>
            <a:spLocks noGrp="1"/>
          </p:cNvSpPr>
          <p:nvPr>
            <p:ph type="sldNum" sz="quarter" idx="12"/>
          </p:nvPr>
        </p:nvSpPr>
        <p:spPr>
          <a:xfrm>
            <a:off x="10410825" y="6333141"/>
            <a:ext cx="1636598" cy="383456"/>
          </a:xfrm>
        </p:spPr>
        <p:txBody>
          <a:bodyPr/>
          <a:lstStyle>
            <a:lvl1pPr>
              <a:defRPr sz="1200"/>
            </a:lvl1pPr>
          </a:lstStyle>
          <a:p>
            <a:fld id="{4FAB73BC-B049-4115-A692-8D63A059BFB8}" type="slidenum">
              <a:rPr lang="en-US" smtClean="0"/>
              <a:pPr/>
              <a:t>19</a:t>
            </a:fld>
            <a:endParaRPr lang="en-US" dirty="0"/>
          </a:p>
        </p:txBody>
      </p:sp>
      <p:sp>
        <p:nvSpPr>
          <p:cNvPr id="13" name="Espace réservé du contenu 1">
            <a:extLst>
              <a:ext uri="{FF2B5EF4-FFF2-40B4-BE49-F238E27FC236}">
                <a16:creationId xmlns:a16="http://schemas.microsoft.com/office/drawing/2014/main" id="{5DD0034E-60E6-F2E2-0098-B0ECBBD2BA15}"/>
              </a:ext>
            </a:extLst>
          </p:cNvPr>
          <p:cNvSpPr txBox="1">
            <a:spLocks/>
          </p:cNvSpPr>
          <p:nvPr/>
        </p:nvSpPr>
        <p:spPr>
          <a:xfrm>
            <a:off x="387127" y="1664700"/>
            <a:ext cx="11660296" cy="4851429"/>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lgn="just">
              <a:buNone/>
            </a:pPr>
            <a:r>
              <a:rPr lang="fr-FR" b="1" dirty="0">
                <a:solidFill>
                  <a:schemeClr val="bg2"/>
                </a:solidFill>
              </a:rPr>
              <a:t>Grille d’observation </a:t>
            </a:r>
            <a:r>
              <a:rPr lang="fr-FR" b="1" dirty="0"/>
              <a:t>: </a:t>
            </a:r>
            <a:r>
              <a:rPr lang="fr-FR" dirty="0"/>
              <a:t>liste d’items à observer à avoir en tête lors de l’observation</a:t>
            </a:r>
          </a:p>
          <a:p>
            <a:pPr marL="0" indent="0" algn="just">
              <a:buNone/>
            </a:pPr>
            <a:endParaRPr lang="fr-FR" sz="600" b="1" dirty="0"/>
          </a:p>
          <a:p>
            <a:pPr algn="just">
              <a:buFont typeface="Arial" panose="020B0604020202020204" pitchFamily="34" charset="0"/>
              <a:buChar char="•"/>
            </a:pPr>
            <a:r>
              <a:rPr lang="fr-FR" dirty="0"/>
              <a:t> Rédigée avant le début des observations</a:t>
            </a:r>
          </a:p>
          <a:p>
            <a:pPr algn="just">
              <a:buFont typeface="Arial" panose="020B0604020202020204" pitchFamily="34" charset="0"/>
              <a:buChar char="•"/>
            </a:pPr>
            <a:endParaRPr lang="fr-FR" dirty="0"/>
          </a:p>
          <a:p>
            <a:pPr algn="just">
              <a:buFont typeface="Arial" panose="020B0604020202020204" pitchFamily="34" charset="0"/>
              <a:buChar char="•"/>
            </a:pPr>
            <a:r>
              <a:rPr lang="fr-FR" dirty="0"/>
              <a:t>  Évolutive au fil de l’enquête (démarche inductive)</a:t>
            </a:r>
          </a:p>
          <a:p>
            <a:pPr algn="just">
              <a:buFont typeface="Arial" panose="020B0604020202020204" pitchFamily="34" charset="0"/>
              <a:buChar char="•"/>
            </a:pPr>
            <a:endParaRPr lang="fr-FR" dirty="0"/>
          </a:p>
          <a:p>
            <a:pPr algn="just">
              <a:buFont typeface="Arial" panose="020B0604020202020204" pitchFamily="34" charset="0"/>
              <a:buChar char="•"/>
            </a:pPr>
            <a:r>
              <a:rPr lang="fr-FR" dirty="0"/>
              <a:t> Les éléments à récolter </a:t>
            </a:r>
          </a:p>
          <a:p>
            <a:pPr marL="0" lvl="2" indent="0" algn="just">
              <a:buNone/>
            </a:pPr>
            <a:r>
              <a:rPr lang="fr-FR" dirty="0"/>
              <a:t>	Description environnement</a:t>
            </a:r>
          </a:p>
          <a:p>
            <a:pPr marL="0" lvl="2" indent="0" algn="just">
              <a:buNone/>
            </a:pPr>
            <a:r>
              <a:rPr lang="fr-FR" dirty="0"/>
              <a:t>	Inventaire des objets</a:t>
            </a:r>
          </a:p>
          <a:p>
            <a:pPr marL="0" lvl="2" indent="0" algn="just">
              <a:buNone/>
            </a:pPr>
            <a:r>
              <a:rPr lang="fr-FR" dirty="0"/>
              <a:t>	Nombre de personnes</a:t>
            </a:r>
          </a:p>
          <a:p>
            <a:pPr marL="0" lvl="2" indent="0" algn="just">
              <a:buNone/>
            </a:pPr>
            <a:r>
              <a:rPr lang="fr-FR" dirty="0"/>
              <a:t>	Les activités répondent-elles à des règles formelles? </a:t>
            </a:r>
          </a:p>
          <a:p>
            <a:pPr marL="0" lvl="2" indent="0" algn="just">
              <a:buNone/>
            </a:pPr>
            <a:r>
              <a:rPr lang="fr-FR" dirty="0"/>
              <a:t>	Qui fait quoi ? </a:t>
            </a:r>
          </a:p>
        </p:txBody>
      </p:sp>
      <p:sp>
        <p:nvSpPr>
          <p:cNvPr id="2" name="ZoneTexte 1">
            <a:extLst>
              <a:ext uri="{FF2B5EF4-FFF2-40B4-BE49-F238E27FC236}">
                <a16:creationId xmlns:a16="http://schemas.microsoft.com/office/drawing/2014/main" id="{CAE7E819-E71E-659F-65BB-AF3EC586AB3B}"/>
              </a:ext>
            </a:extLst>
          </p:cNvPr>
          <p:cNvSpPr txBox="1"/>
          <p:nvPr/>
        </p:nvSpPr>
        <p:spPr>
          <a:xfrm>
            <a:off x="1809750" y="3448050"/>
            <a:ext cx="184731" cy="369332"/>
          </a:xfrm>
          <a:prstGeom prst="rect">
            <a:avLst/>
          </a:prstGeom>
          <a:noFill/>
        </p:spPr>
        <p:txBody>
          <a:bodyPr wrap="none" rtlCol="0">
            <a:spAutoFit/>
          </a:bodyPr>
          <a:lstStyle/>
          <a:p>
            <a:endParaRPr lang="fr-FR" dirty="0"/>
          </a:p>
        </p:txBody>
      </p:sp>
    </p:spTree>
    <p:extLst>
      <p:ext uri="{BB962C8B-B14F-4D97-AF65-F5344CB8AC3E}">
        <p14:creationId xmlns:p14="http://schemas.microsoft.com/office/powerpoint/2010/main" val="1759296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0649D4-5DB7-6C1D-B4E3-43A48DABC407}"/>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384ACEA0-C81C-0578-C5B3-62E513E528D8}"/>
              </a:ext>
            </a:extLst>
          </p:cNvPr>
          <p:cNvSpPr>
            <a:spLocks noGrp="1"/>
          </p:cNvSpPr>
          <p:nvPr>
            <p:ph type="title"/>
          </p:nvPr>
        </p:nvSpPr>
        <p:spPr/>
        <p:txBody>
          <a:bodyPr/>
          <a:lstStyle/>
          <a:p>
            <a:r>
              <a:rPr lang="fr-FR" dirty="0"/>
              <a:t>3.1.4 Elaborer une grille d’observation</a:t>
            </a:r>
          </a:p>
        </p:txBody>
      </p:sp>
      <p:sp>
        <p:nvSpPr>
          <p:cNvPr id="6" name="Slide Number Placeholder 6">
            <a:extLst>
              <a:ext uri="{FF2B5EF4-FFF2-40B4-BE49-F238E27FC236}">
                <a16:creationId xmlns:a16="http://schemas.microsoft.com/office/drawing/2014/main" id="{68B56184-08A1-4160-C541-437A0B022561}"/>
              </a:ext>
            </a:extLst>
          </p:cNvPr>
          <p:cNvSpPr>
            <a:spLocks noGrp="1"/>
          </p:cNvSpPr>
          <p:nvPr>
            <p:ph type="sldNum" sz="quarter" idx="12"/>
          </p:nvPr>
        </p:nvSpPr>
        <p:spPr>
          <a:xfrm>
            <a:off x="10410825" y="6333141"/>
            <a:ext cx="1636598" cy="383456"/>
          </a:xfrm>
        </p:spPr>
        <p:txBody>
          <a:bodyPr/>
          <a:lstStyle>
            <a:lvl1pPr>
              <a:defRPr sz="1200"/>
            </a:lvl1pPr>
          </a:lstStyle>
          <a:p>
            <a:fld id="{4FAB73BC-B049-4115-A692-8D63A059BFB8}" type="slidenum">
              <a:rPr lang="en-US" smtClean="0"/>
              <a:pPr/>
              <a:t>20</a:t>
            </a:fld>
            <a:endParaRPr lang="en-US" dirty="0"/>
          </a:p>
        </p:txBody>
      </p:sp>
      <p:sp>
        <p:nvSpPr>
          <p:cNvPr id="13" name="Espace réservé du contenu 1">
            <a:extLst>
              <a:ext uri="{FF2B5EF4-FFF2-40B4-BE49-F238E27FC236}">
                <a16:creationId xmlns:a16="http://schemas.microsoft.com/office/drawing/2014/main" id="{CAB6FD80-3ECB-426C-A4D4-711BA6E57491}"/>
              </a:ext>
            </a:extLst>
          </p:cNvPr>
          <p:cNvSpPr txBox="1">
            <a:spLocks/>
          </p:cNvSpPr>
          <p:nvPr/>
        </p:nvSpPr>
        <p:spPr>
          <a:xfrm>
            <a:off x="387127" y="1664700"/>
            <a:ext cx="11660296" cy="4851429"/>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algn="just">
              <a:buFont typeface="Arial" panose="020B0604020202020204" pitchFamily="34" charset="0"/>
              <a:buChar char="•"/>
            </a:pPr>
            <a:r>
              <a:rPr lang="fr-FR" b="1" dirty="0"/>
              <a:t> </a:t>
            </a:r>
            <a:r>
              <a:rPr lang="fr-FR" dirty="0"/>
              <a:t>Préparer des questions à poser discrètement </a:t>
            </a:r>
          </a:p>
          <a:p>
            <a:pPr algn="just">
              <a:buFont typeface="Arial" panose="020B0604020202020204" pitchFamily="34" charset="0"/>
              <a:buChar char="•"/>
            </a:pPr>
            <a:endParaRPr lang="fr-FR" dirty="0"/>
          </a:p>
          <a:p>
            <a:pPr algn="just">
              <a:buFont typeface="Arial" panose="020B0604020202020204" pitchFamily="34" charset="0"/>
              <a:buChar char="•"/>
            </a:pPr>
            <a:r>
              <a:rPr lang="fr-FR" dirty="0"/>
              <a:t> Guide avec des repères mais pas rigide</a:t>
            </a:r>
          </a:p>
          <a:p>
            <a:pPr algn="just">
              <a:buFont typeface="Arial" panose="020B0604020202020204" pitchFamily="34" charset="0"/>
              <a:buChar char="•"/>
            </a:pPr>
            <a:endParaRPr lang="fr-FR" dirty="0"/>
          </a:p>
          <a:p>
            <a:pPr algn="just">
              <a:buFont typeface="Arial" panose="020B0604020202020204" pitchFamily="34" charset="0"/>
              <a:buChar char="•"/>
            </a:pPr>
            <a:r>
              <a:rPr lang="fr-FR" dirty="0"/>
              <a:t> Noter ce que l’on s’attend à trouver sur le terrain </a:t>
            </a:r>
          </a:p>
          <a:p>
            <a:pPr marL="0" lvl="2" indent="0" algn="just">
              <a:buNone/>
            </a:pPr>
            <a:r>
              <a:rPr lang="fr-FR" sz="1600" dirty="0"/>
              <a:t>	</a:t>
            </a:r>
            <a:r>
              <a:rPr lang="fr-FR" dirty="0"/>
              <a:t>Expliciter les étonnements </a:t>
            </a:r>
          </a:p>
          <a:p>
            <a:pPr marL="0" lvl="2" indent="0" algn="just">
              <a:buNone/>
            </a:pPr>
            <a:endParaRPr lang="fr-FR" sz="2000" dirty="0"/>
          </a:p>
          <a:p>
            <a:pPr>
              <a:buFont typeface="Arial" panose="020B0604020202020204" pitchFamily="34" charset="0"/>
              <a:buChar char="•"/>
            </a:pPr>
            <a:r>
              <a:rPr lang="fr-FR" dirty="0"/>
              <a:t> Se doter d’une attitude d’observation</a:t>
            </a:r>
          </a:p>
          <a:p>
            <a:pPr algn="just">
              <a:buFont typeface="Arial" panose="020B0604020202020204" pitchFamily="34" charset="0"/>
              <a:buChar char="•"/>
            </a:pPr>
            <a:endParaRPr lang="fr-FR" dirty="0"/>
          </a:p>
        </p:txBody>
      </p:sp>
      <p:sp>
        <p:nvSpPr>
          <p:cNvPr id="2" name="ZoneTexte 1">
            <a:extLst>
              <a:ext uri="{FF2B5EF4-FFF2-40B4-BE49-F238E27FC236}">
                <a16:creationId xmlns:a16="http://schemas.microsoft.com/office/drawing/2014/main" id="{43628100-249C-B02A-8DA1-481955C18765}"/>
              </a:ext>
            </a:extLst>
          </p:cNvPr>
          <p:cNvSpPr txBox="1"/>
          <p:nvPr/>
        </p:nvSpPr>
        <p:spPr>
          <a:xfrm>
            <a:off x="1809750" y="3448050"/>
            <a:ext cx="184731" cy="369332"/>
          </a:xfrm>
          <a:prstGeom prst="rect">
            <a:avLst/>
          </a:prstGeom>
          <a:noFill/>
        </p:spPr>
        <p:txBody>
          <a:bodyPr wrap="none" rtlCol="0">
            <a:spAutoFit/>
          </a:bodyPr>
          <a:lstStyle/>
          <a:p>
            <a:endParaRPr lang="fr-FR" dirty="0"/>
          </a:p>
        </p:txBody>
      </p:sp>
    </p:spTree>
    <p:extLst>
      <p:ext uri="{BB962C8B-B14F-4D97-AF65-F5344CB8AC3E}">
        <p14:creationId xmlns:p14="http://schemas.microsoft.com/office/powerpoint/2010/main" val="2460360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4B5B8-CE5F-FE25-1EE4-406A536C2F48}"/>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37645500-DCE7-0159-CF0B-2ACB2DEEC62C}"/>
              </a:ext>
            </a:extLst>
          </p:cNvPr>
          <p:cNvSpPr>
            <a:spLocks noGrp="1"/>
          </p:cNvSpPr>
          <p:nvPr>
            <p:ph type="title"/>
          </p:nvPr>
        </p:nvSpPr>
        <p:spPr/>
        <p:txBody>
          <a:bodyPr/>
          <a:lstStyle/>
          <a:p>
            <a:r>
              <a:rPr lang="fr-FR" dirty="0"/>
              <a:t>3.2 La phase d’observation</a:t>
            </a:r>
          </a:p>
        </p:txBody>
      </p:sp>
      <p:sp>
        <p:nvSpPr>
          <p:cNvPr id="6" name="Slide Number Placeholder 6">
            <a:extLst>
              <a:ext uri="{FF2B5EF4-FFF2-40B4-BE49-F238E27FC236}">
                <a16:creationId xmlns:a16="http://schemas.microsoft.com/office/drawing/2014/main" id="{AF26EA04-8A64-ACB6-5745-AACF529BAC62}"/>
              </a:ext>
            </a:extLst>
          </p:cNvPr>
          <p:cNvSpPr>
            <a:spLocks noGrp="1"/>
          </p:cNvSpPr>
          <p:nvPr>
            <p:ph type="sldNum" sz="quarter" idx="12"/>
          </p:nvPr>
        </p:nvSpPr>
        <p:spPr>
          <a:xfrm>
            <a:off x="10410825" y="6333141"/>
            <a:ext cx="1636598" cy="383456"/>
          </a:xfrm>
        </p:spPr>
        <p:txBody>
          <a:bodyPr/>
          <a:lstStyle>
            <a:lvl1pPr>
              <a:defRPr sz="1200"/>
            </a:lvl1pPr>
          </a:lstStyle>
          <a:p>
            <a:fld id="{4FAB73BC-B049-4115-A692-8D63A059BFB8}" type="slidenum">
              <a:rPr lang="en-US" smtClean="0"/>
              <a:pPr/>
              <a:t>21</a:t>
            </a:fld>
            <a:endParaRPr lang="en-US" dirty="0"/>
          </a:p>
        </p:txBody>
      </p:sp>
      <p:sp>
        <p:nvSpPr>
          <p:cNvPr id="13" name="Espace réservé du contenu 1">
            <a:extLst>
              <a:ext uri="{FF2B5EF4-FFF2-40B4-BE49-F238E27FC236}">
                <a16:creationId xmlns:a16="http://schemas.microsoft.com/office/drawing/2014/main" id="{1C5C90D7-1C1F-2B09-E0E3-F241BB952F8D}"/>
              </a:ext>
            </a:extLst>
          </p:cNvPr>
          <p:cNvSpPr txBox="1">
            <a:spLocks/>
          </p:cNvSpPr>
          <p:nvPr/>
        </p:nvSpPr>
        <p:spPr>
          <a:xfrm>
            <a:off x="387127" y="1664700"/>
            <a:ext cx="11660296" cy="4851429"/>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algn="just">
              <a:buFont typeface="Arial" panose="020B0604020202020204" pitchFamily="34" charset="0"/>
              <a:buChar char="•"/>
            </a:pPr>
            <a:endParaRPr lang="fr-FR" dirty="0"/>
          </a:p>
        </p:txBody>
      </p:sp>
      <p:sp>
        <p:nvSpPr>
          <p:cNvPr id="2" name="ZoneTexte 1">
            <a:extLst>
              <a:ext uri="{FF2B5EF4-FFF2-40B4-BE49-F238E27FC236}">
                <a16:creationId xmlns:a16="http://schemas.microsoft.com/office/drawing/2014/main" id="{E160E064-55D1-330D-AF93-1788785985CE}"/>
              </a:ext>
            </a:extLst>
          </p:cNvPr>
          <p:cNvSpPr txBox="1"/>
          <p:nvPr/>
        </p:nvSpPr>
        <p:spPr>
          <a:xfrm>
            <a:off x="1809750" y="3448050"/>
            <a:ext cx="184731" cy="369332"/>
          </a:xfrm>
          <a:prstGeom prst="rect">
            <a:avLst/>
          </a:prstGeom>
          <a:noFill/>
        </p:spPr>
        <p:txBody>
          <a:bodyPr wrap="none" rtlCol="0">
            <a:spAutoFit/>
          </a:bodyPr>
          <a:lstStyle/>
          <a:p>
            <a:endParaRPr lang="fr-FR" dirty="0"/>
          </a:p>
        </p:txBody>
      </p:sp>
      <p:pic>
        <p:nvPicPr>
          <p:cNvPr id="5" name="Image 4">
            <a:extLst>
              <a:ext uri="{FF2B5EF4-FFF2-40B4-BE49-F238E27FC236}">
                <a16:creationId xmlns:a16="http://schemas.microsoft.com/office/drawing/2014/main" id="{724EABDE-C871-FCAC-7460-621431B0453E}"/>
              </a:ext>
            </a:extLst>
          </p:cNvPr>
          <p:cNvPicPr>
            <a:picLocks noChangeAspect="1"/>
          </p:cNvPicPr>
          <p:nvPr/>
        </p:nvPicPr>
        <p:blipFill>
          <a:blip r:embed="rId3"/>
          <a:srcRect t="17099" r="408" b="19074"/>
          <a:stretch>
            <a:fillRect/>
          </a:stretch>
        </p:blipFill>
        <p:spPr>
          <a:xfrm>
            <a:off x="3971925" y="1775453"/>
            <a:ext cx="4248150" cy="4083857"/>
          </a:xfrm>
          <a:prstGeom prst="rect">
            <a:avLst/>
          </a:prstGeom>
        </p:spPr>
      </p:pic>
    </p:spTree>
    <p:extLst>
      <p:ext uri="{BB962C8B-B14F-4D97-AF65-F5344CB8AC3E}">
        <p14:creationId xmlns:p14="http://schemas.microsoft.com/office/powerpoint/2010/main" val="1374599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D44CC2-D374-4B42-98B2-F8777F0FDD55}"/>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E5022B46-F274-137B-AA6B-A88677A6181C}"/>
              </a:ext>
            </a:extLst>
          </p:cNvPr>
          <p:cNvSpPr>
            <a:spLocks noGrp="1"/>
          </p:cNvSpPr>
          <p:nvPr>
            <p:ph type="title"/>
          </p:nvPr>
        </p:nvSpPr>
        <p:spPr/>
        <p:txBody>
          <a:bodyPr/>
          <a:lstStyle/>
          <a:p>
            <a:r>
              <a:rPr lang="fr-FR" dirty="0"/>
              <a:t>3.2.1 L’entrée sur le terrain</a:t>
            </a:r>
          </a:p>
        </p:txBody>
      </p:sp>
      <p:sp>
        <p:nvSpPr>
          <p:cNvPr id="6" name="Slide Number Placeholder 6">
            <a:extLst>
              <a:ext uri="{FF2B5EF4-FFF2-40B4-BE49-F238E27FC236}">
                <a16:creationId xmlns:a16="http://schemas.microsoft.com/office/drawing/2014/main" id="{95D4ACC5-1F87-B0B8-30A1-DDA576640C96}"/>
              </a:ext>
            </a:extLst>
          </p:cNvPr>
          <p:cNvSpPr>
            <a:spLocks noGrp="1"/>
          </p:cNvSpPr>
          <p:nvPr>
            <p:ph type="sldNum" sz="quarter" idx="12"/>
          </p:nvPr>
        </p:nvSpPr>
        <p:spPr>
          <a:xfrm>
            <a:off x="10410825" y="6333141"/>
            <a:ext cx="1636598" cy="383456"/>
          </a:xfrm>
        </p:spPr>
        <p:txBody>
          <a:bodyPr/>
          <a:lstStyle>
            <a:lvl1pPr>
              <a:defRPr sz="1200"/>
            </a:lvl1pPr>
          </a:lstStyle>
          <a:p>
            <a:fld id="{4FAB73BC-B049-4115-A692-8D63A059BFB8}" type="slidenum">
              <a:rPr lang="en-US" smtClean="0"/>
              <a:pPr/>
              <a:t>22</a:t>
            </a:fld>
            <a:endParaRPr lang="en-US" dirty="0"/>
          </a:p>
        </p:txBody>
      </p:sp>
      <p:sp>
        <p:nvSpPr>
          <p:cNvPr id="13" name="Espace réservé du contenu 1">
            <a:extLst>
              <a:ext uri="{FF2B5EF4-FFF2-40B4-BE49-F238E27FC236}">
                <a16:creationId xmlns:a16="http://schemas.microsoft.com/office/drawing/2014/main" id="{F0CCF8EB-1679-E796-1A81-EDC25EB2A0D4}"/>
              </a:ext>
            </a:extLst>
          </p:cNvPr>
          <p:cNvSpPr txBox="1">
            <a:spLocks/>
          </p:cNvSpPr>
          <p:nvPr/>
        </p:nvSpPr>
        <p:spPr>
          <a:xfrm>
            <a:off x="387127" y="1664700"/>
            <a:ext cx="11660296" cy="4851429"/>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algn="just">
              <a:buFont typeface="Arial" panose="020B0604020202020204" pitchFamily="34" charset="0"/>
              <a:buChar char="•"/>
            </a:pPr>
            <a:endParaRPr lang="fr-FR" dirty="0"/>
          </a:p>
        </p:txBody>
      </p:sp>
      <p:sp>
        <p:nvSpPr>
          <p:cNvPr id="2" name="ZoneTexte 1">
            <a:extLst>
              <a:ext uri="{FF2B5EF4-FFF2-40B4-BE49-F238E27FC236}">
                <a16:creationId xmlns:a16="http://schemas.microsoft.com/office/drawing/2014/main" id="{1807D4F9-9F7E-F61E-3612-689DA721BD37}"/>
              </a:ext>
            </a:extLst>
          </p:cNvPr>
          <p:cNvSpPr txBox="1"/>
          <p:nvPr/>
        </p:nvSpPr>
        <p:spPr>
          <a:xfrm>
            <a:off x="1809750" y="3448050"/>
            <a:ext cx="184731" cy="369332"/>
          </a:xfrm>
          <a:prstGeom prst="rect">
            <a:avLst/>
          </a:prstGeom>
          <a:noFill/>
        </p:spPr>
        <p:txBody>
          <a:bodyPr wrap="none" rtlCol="0">
            <a:spAutoFit/>
          </a:bodyPr>
          <a:lstStyle/>
          <a:p>
            <a:endParaRPr lang="fr-FR" dirty="0"/>
          </a:p>
        </p:txBody>
      </p:sp>
      <p:sp>
        <p:nvSpPr>
          <p:cNvPr id="4" name="Espace réservé du contenu 1">
            <a:extLst>
              <a:ext uri="{FF2B5EF4-FFF2-40B4-BE49-F238E27FC236}">
                <a16:creationId xmlns:a16="http://schemas.microsoft.com/office/drawing/2014/main" id="{F8F22457-8F43-0DB9-21A0-3FED68010FF4}"/>
              </a:ext>
            </a:extLst>
          </p:cNvPr>
          <p:cNvSpPr txBox="1">
            <a:spLocks/>
          </p:cNvSpPr>
          <p:nvPr/>
        </p:nvSpPr>
        <p:spPr>
          <a:xfrm>
            <a:off x="539527" y="1817100"/>
            <a:ext cx="11660296" cy="4851429"/>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algn="just">
              <a:buFont typeface="Arial" panose="020B0604020202020204" pitchFamily="34" charset="0"/>
              <a:buChar char="•"/>
            </a:pPr>
            <a:r>
              <a:rPr lang="fr-FR" b="1" dirty="0"/>
              <a:t> </a:t>
            </a:r>
            <a:r>
              <a:rPr lang="fr-FR" dirty="0"/>
              <a:t>Conditionne la réussite du projet</a:t>
            </a:r>
          </a:p>
          <a:p>
            <a:pPr marL="0" indent="0" algn="just">
              <a:buNone/>
            </a:pPr>
            <a:endParaRPr lang="fr-FR" dirty="0"/>
          </a:p>
          <a:p>
            <a:pPr algn="just">
              <a:buFont typeface="Arial" panose="020B0604020202020204" pitchFamily="34" charset="0"/>
              <a:buChar char="•"/>
            </a:pPr>
            <a:r>
              <a:rPr lang="fr-FR" dirty="0"/>
              <a:t> Trouver des informateurs clés </a:t>
            </a:r>
          </a:p>
          <a:p>
            <a:pPr algn="just">
              <a:buFont typeface="Arial" panose="020B0604020202020204" pitchFamily="34" charset="0"/>
              <a:buChar char="•"/>
            </a:pPr>
            <a:endParaRPr lang="fr-FR" dirty="0"/>
          </a:p>
        </p:txBody>
      </p:sp>
    </p:spTree>
    <p:extLst>
      <p:ext uri="{BB962C8B-B14F-4D97-AF65-F5344CB8AC3E}">
        <p14:creationId xmlns:p14="http://schemas.microsoft.com/office/powerpoint/2010/main" val="2172814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4A5F6-4B71-2AF2-1BDE-B85958DF5D86}"/>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F4BB6C8D-3E08-B23D-DD0B-1EE870FD89A7}"/>
              </a:ext>
            </a:extLst>
          </p:cNvPr>
          <p:cNvSpPr>
            <a:spLocks noGrp="1"/>
          </p:cNvSpPr>
          <p:nvPr>
            <p:ph type="title"/>
          </p:nvPr>
        </p:nvSpPr>
        <p:spPr/>
        <p:txBody>
          <a:bodyPr/>
          <a:lstStyle/>
          <a:p>
            <a:r>
              <a:rPr lang="fr-FR" dirty="0"/>
              <a:t>3.2.1 L’entrée sur le terrain</a:t>
            </a:r>
          </a:p>
        </p:txBody>
      </p:sp>
      <p:sp>
        <p:nvSpPr>
          <p:cNvPr id="6" name="Slide Number Placeholder 6">
            <a:extLst>
              <a:ext uri="{FF2B5EF4-FFF2-40B4-BE49-F238E27FC236}">
                <a16:creationId xmlns:a16="http://schemas.microsoft.com/office/drawing/2014/main" id="{2AE89C9D-6830-DD1E-E7E3-036718C449B8}"/>
              </a:ext>
            </a:extLst>
          </p:cNvPr>
          <p:cNvSpPr>
            <a:spLocks noGrp="1"/>
          </p:cNvSpPr>
          <p:nvPr>
            <p:ph type="sldNum" sz="quarter" idx="12"/>
          </p:nvPr>
        </p:nvSpPr>
        <p:spPr>
          <a:xfrm>
            <a:off x="10410825" y="6333141"/>
            <a:ext cx="1636598" cy="383456"/>
          </a:xfrm>
        </p:spPr>
        <p:txBody>
          <a:bodyPr/>
          <a:lstStyle>
            <a:lvl1pPr>
              <a:defRPr sz="1200"/>
            </a:lvl1pPr>
          </a:lstStyle>
          <a:p>
            <a:fld id="{4FAB73BC-B049-4115-A692-8D63A059BFB8}" type="slidenum">
              <a:rPr lang="en-US" smtClean="0"/>
              <a:pPr/>
              <a:t>23</a:t>
            </a:fld>
            <a:endParaRPr lang="en-US" dirty="0"/>
          </a:p>
        </p:txBody>
      </p:sp>
      <p:sp>
        <p:nvSpPr>
          <p:cNvPr id="13" name="Espace réservé du contenu 1">
            <a:extLst>
              <a:ext uri="{FF2B5EF4-FFF2-40B4-BE49-F238E27FC236}">
                <a16:creationId xmlns:a16="http://schemas.microsoft.com/office/drawing/2014/main" id="{3347CC6C-A947-C8D5-4C36-36583CDCDAFE}"/>
              </a:ext>
            </a:extLst>
          </p:cNvPr>
          <p:cNvSpPr txBox="1">
            <a:spLocks/>
          </p:cNvSpPr>
          <p:nvPr/>
        </p:nvSpPr>
        <p:spPr>
          <a:xfrm>
            <a:off x="387127" y="1664700"/>
            <a:ext cx="11660296" cy="4851429"/>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algn="just">
              <a:buFont typeface="Arial" panose="020B0604020202020204" pitchFamily="34" charset="0"/>
              <a:buChar char="•"/>
            </a:pPr>
            <a:endParaRPr lang="fr-FR" dirty="0"/>
          </a:p>
        </p:txBody>
      </p:sp>
      <p:sp>
        <p:nvSpPr>
          <p:cNvPr id="2" name="ZoneTexte 1">
            <a:extLst>
              <a:ext uri="{FF2B5EF4-FFF2-40B4-BE49-F238E27FC236}">
                <a16:creationId xmlns:a16="http://schemas.microsoft.com/office/drawing/2014/main" id="{2583E2D8-6A8E-21DF-B4C1-E41E0A7ADBD7}"/>
              </a:ext>
            </a:extLst>
          </p:cNvPr>
          <p:cNvSpPr txBox="1"/>
          <p:nvPr/>
        </p:nvSpPr>
        <p:spPr>
          <a:xfrm>
            <a:off x="1809750" y="3448050"/>
            <a:ext cx="184731" cy="369332"/>
          </a:xfrm>
          <a:prstGeom prst="rect">
            <a:avLst/>
          </a:prstGeom>
          <a:noFill/>
        </p:spPr>
        <p:txBody>
          <a:bodyPr wrap="none" rtlCol="0">
            <a:spAutoFit/>
          </a:bodyPr>
          <a:lstStyle/>
          <a:p>
            <a:endParaRPr lang="fr-FR" dirty="0"/>
          </a:p>
        </p:txBody>
      </p:sp>
      <p:sp>
        <p:nvSpPr>
          <p:cNvPr id="4" name="Espace réservé du contenu 1">
            <a:extLst>
              <a:ext uri="{FF2B5EF4-FFF2-40B4-BE49-F238E27FC236}">
                <a16:creationId xmlns:a16="http://schemas.microsoft.com/office/drawing/2014/main" id="{E3B11E03-FD92-1709-D56E-EC80EE40FC38}"/>
              </a:ext>
            </a:extLst>
          </p:cNvPr>
          <p:cNvSpPr txBox="1">
            <a:spLocks/>
          </p:cNvSpPr>
          <p:nvPr/>
        </p:nvSpPr>
        <p:spPr>
          <a:xfrm>
            <a:off x="539527" y="1817100"/>
            <a:ext cx="11660296" cy="4851429"/>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lgn="just">
              <a:buNone/>
            </a:pPr>
            <a:r>
              <a:rPr lang="fr-FR" b="1" dirty="0"/>
              <a:t>Se présenter </a:t>
            </a:r>
          </a:p>
          <a:p>
            <a:pPr>
              <a:buFont typeface="Arial" panose="020B0604020202020204" pitchFamily="34" charset="0"/>
              <a:buChar char="•"/>
            </a:pPr>
            <a:r>
              <a:rPr lang="fr-FR" sz="2000" dirty="0"/>
              <a:t> </a:t>
            </a:r>
            <a:r>
              <a:rPr lang="fr-FR" dirty="0"/>
              <a:t>Représentation visuelle </a:t>
            </a:r>
          </a:p>
          <a:p>
            <a:pPr marL="0" lvl="2" indent="0">
              <a:buNone/>
            </a:pPr>
            <a:r>
              <a:rPr lang="fr-FR" dirty="0"/>
              <a:t>	apparences vestimentaire neutre</a:t>
            </a:r>
          </a:p>
          <a:p>
            <a:pPr>
              <a:buFont typeface="Arial" panose="020B0604020202020204" pitchFamily="34" charset="0"/>
              <a:buChar char="•"/>
            </a:pPr>
            <a:r>
              <a:rPr lang="fr-FR" dirty="0"/>
              <a:t> Réfléchir aux indices verbaux à donner</a:t>
            </a:r>
          </a:p>
          <a:p>
            <a:pPr marL="0" lvl="2" indent="0">
              <a:buNone/>
            </a:pPr>
            <a:r>
              <a:rPr lang="fr-FR" dirty="0"/>
              <a:t>	Avantages du statut d’étudiant </a:t>
            </a:r>
          </a:p>
          <a:p>
            <a:pPr marL="0" lvl="2" indent="0">
              <a:buNone/>
            </a:pPr>
            <a:r>
              <a:rPr lang="fr-FR" dirty="0"/>
              <a:t>	Présentation de la recherche/étude (ne pas parler d’enquête)</a:t>
            </a:r>
          </a:p>
          <a:p>
            <a:pPr marL="0" lvl="2" indent="0">
              <a:buNone/>
            </a:pPr>
            <a:r>
              <a:rPr lang="fr-FR" dirty="0"/>
              <a:t>	Les objectifs de l’enquête (termes neutres, définition large du sujet)</a:t>
            </a:r>
          </a:p>
          <a:p>
            <a:pPr marL="0" lvl="2" indent="0">
              <a:buNone/>
            </a:pPr>
            <a:r>
              <a:rPr lang="fr-FR" dirty="0"/>
              <a:t>	Donner un calendrier de présence sur le terrain </a:t>
            </a:r>
          </a:p>
          <a:p>
            <a:pPr marL="0" lvl="2" indent="0">
              <a:buNone/>
            </a:pPr>
            <a:r>
              <a:rPr lang="fr-FR" dirty="0"/>
              <a:t>	Lien du chercheur avec les autorités</a:t>
            </a:r>
          </a:p>
          <a:p>
            <a:pPr algn="just">
              <a:buFont typeface="Arial" panose="020B0604020202020204" pitchFamily="34" charset="0"/>
              <a:buChar char="•"/>
            </a:pPr>
            <a:endParaRPr lang="fr-FR" dirty="0"/>
          </a:p>
        </p:txBody>
      </p:sp>
    </p:spTree>
    <p:extLst>
      <p:ext uri="{BB962C8B-B14F-4D97-AF65-F5344CB8AC3E}">
        <p14:creationId xmlns:p14="http://schemas.microsoft.com/office/powerpoint/2010/main" val="1319658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D33D4F-FC9A-5293-8A82-C9DFAB847FA6}"/>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5016C951-1654-094D-502F-0DAB4BF84299}"/>
              </a:ext>
            </a:extLst>
          </p:cNvPr>
          <p:cNvSpPr>
            <a:spLocks noGrp="1"/>
          </p:cNvSpPr>
          <p:nvPr>
            <p:ph type="title"/>
          </p:nvPr>
        </p:nvSpPr>
        <p:spPr/>
        <p:txBody>
          <a:bodyPr/>
          <a:lstStyle/>
          <a:p>
            <a:r>
              <a:rPr lang="fr-FR" dirty="0"/>
              <a:t>3.2.1 L’entrée sur le terrain</a:t>
            </a:r>
          </a:p>
        </p:txBody>
      </p:sp>
      <p:sp>
        <p:nvSpPr>
          <p:cNvPr id="6" name="Slide Number Placeholder 6">
            <a:extLst>
              <a:ext uri="{FF2B5EF4-FFF2-40B4-BE49-F238E27FC236}">
                <a16:creationId xmlns:a16="http://schemas.microsoft.com/office/drawing/2014/main" id="{07891567-A3EE-F984-B27C-F6061A494CBC}"/>
              </a:ext>
            </a:extLst>
          </p:cNvPr>
          <p:cNvSpPr>
            <a:spLocks noGrp="1"/>
          </p:cNvSpPr>
          <p:nvPr>
            <p:ph type="sldNum" sz="quarter" idx="12"/>
          </p:nvPr>
        </p:nvSpPr>
        <p:spPr>
          <a:xfrm>
            <a:off x="10410825" y="6333141"/>
            <a:ext cx="1636598" cy="383456"/>
          </a:xfrm>
        </p:spPr>
        <p:txBody>
          <a:bodyPr/>
          <a:lstStyle>
            <a:lvl1pPr>
              <a:defRPr sz="1200"/>
            </a:lvl1pPr>
          </a:lstStyle>
          <a:p>
            <a:fld id="{4FAB73BC-B049-4115-A692-8D63A059BFB8}" type="slidenum">
              <a:rPr lang="en-US" smtClean="0"/>
              <a:pPr/>
              <a:t>24</a:t>
            </a:fld>
            <a:endParaRPr lang="en-US" dirty="0"/>
          </a:p>
        </p:txBody>
      </p:sp>
      <p:sp>
        <p:nvSpPr>
          <p:cNvPr id="13" name="Espace réservé du contenu 1">
            <a:extLst>
              <a:ext uri="{FF2B5EF4-FFF2-40B4-BE49-F238E27FC236}">
                <a16:creationId xmlns:a16="http://schemas.microsoft.com/office/drawing/2014/main" id="{7D4EAABA-A59C-EDE4-8EDF-48A7DFCB79AF}"/>
              </a:ext>
            </a:extLst>
          </p:cNvPr>
          <p:cNvSpPr txBox="1">
            <a:spLocks/>
          </p:cNvSpPr>
          <p:nvPr/>
        </p:nvSpPr>
        <p:spPr>
          <a:xfrm>
            <a:off x="387127" y="1664700"/>
            <a:ext cx="11660296" cy="4851429"/>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algn="just">
              <a:buFont typeface="Arial" panose="020B0604020202020204" pitchFamily="34" charset="0"/>
              <a:buChar char="•"/>
            </a:pPr>
            <a:endParaRPr lang="fr-FR" dirty="0"/>
          </a:p>
        </p:txBody>
      </p:sp>
      <p:sp>
        <p:nvSpPr>
          <p:cNvPr id="2" name="ZoneTexte 1">
            <a:extLst>
              <a:ext uri="{FF2B5EF4-FFF2-40B4-BE49-F238E27FC236}">
                <a16:creationId xmlns:a16="http://schemas.microsoft.com/office/drawing/2014/main" id="{DFDBD0F0-19BA-17F3-5E58-2BD606525289}"/>
              </a:ext>
            </a:extLst>
          </p:cNvPr>
          <p:cNvSpPr txBox="1"/>
          <p:nvPr/>
        </p:nvSpPr>
        <p:spPr>
          <a:xfrm>
            <a:off x="1809750" y="3448050"/>
            <a:ext cx="184731" cy="369332"/>
          </a:xfrm>
          <a:prstGeom prst="rect">
            <a:avLst/>
          </a:prstGeom>
          <a:noFill/>
        </p:spPr>
        <p:txBody>
          <a:bodyPr wrap="none" rtlCol="0">
            <a:spAutoFit/>
          </a:bodyPr>
          <a:lstStyle/>
          <a:p>
            <a:endParaRPr lang="fr-FR" dirty="0"/>
          </a:p>
        </p:txBody>
      </p:sp>
      <p:sp>
        <p:nvSpPr>
          <p:cNvPr id="4" name="Espace réservé du contenu 1">
            <a:extLst>
              <a:ext uri="{FF2B5EF4-FFF2-40B4-BE49-F238E27FC236}">
                <a16:creationId xmlns:a16="http://schemas.microsoft.com/office/drawing/2014/main" id="{83A9437C-C3E3-E643-4DD2-879A28CCAE4B}"/>
              </a:ext>
            </a:extLst>
          </p:cNvPr>
          <p:cNvSpPr txBox="1">
            <a:spLocks/>
          </p:cNvSpPr>
          <p:nvPr/>
        </p:nvSpPr>
        <p:spPr>
          <a:xfrm>
            <a:off x="539527" y="1817100"/>
            <a:ext cx="11660296" cy="4851429"/>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lgn="just">
              <a:buNone/>
            </a:pPr>
            <a:r>
              <a:rPr lang="fr-FR" b="1" dirty="0"/>
              <a:t>Trouver des informateurs clés</a:t>
            </a:r>
          </a:p>
          <a:p>
            <a:pPr algn="just">
              <a:buFont typeface="Arial" panose="020B0604020202020204" pitchFamily="34" charset="0"/>
              <a:buChar char="•"/>
            </a:pPr>
            <a:r>
              <a:rPr lang="fr-FR" sz="2000" b="1" dirty="0"/>
              <a:t> </a:t>
            </a:r>
            <a:r>
              <a:rPr lang="fr-FR" dirty="0"/>
              <a:t>Permet de faciliter l’acceptation du chercheur sur son terrain </a:t>
            </a:r>
          </a:p>
          <a:p>
            <a:pPr algn="just">
              <a:buFont typeface="Arial" panose="020B0604020202020204" pitchFamily="34" charset="0"/>
              <a:buChar char="•"/>
            </a:pPr>
            <a:r>
              <a:rPr lang="fr-FR" dirty="0"/>
              <a:t> Avantage avant d’aller sur le terrain </a:t>
            </a:r>
          </a:p>
          <a:p>
            <a:pPr algn="just">
              <a:buFont typeface="Arial" panose="020B0604020202020204" pitchFamily="34" charset="0"/>
              <a:buChar char="•"/>
            </a:pPr>
            <a:r>
              <a:rPr lang="fr-FR" dirty="0"/>
              <a:t> Historiquement, compensation pour les informateurs</a:t>
            </a:r>
          </a:p>
          <a:p>
            <a:pPr marL="0" lvl="2" indent="0" algn="just">
              <a:buNone/>
            </a:pPr>
            <a:r>
              <a:rPr lang="fr-FR" dirty="0"/>
              <a:t>	Argent </a:t>
            </a:r>
          </a:p>
          <a:p>
            <a:pPr marL="0" lvl="2" indent="0" algn="just">
              <a:buNone/>
            </a:pPr>
            <a:r>
              <a:rPr lang="fr-FR" dirty="0"/>
              <a:t>	Tabac </a:t>
            </a:r>
          </a:p>
          <a:p>
            <a:pPr marL="0" lvl="2" indent="0" algn="just">
              <a:buNone/>
            </a:pPr>
            <a:endParaRPr lang="fr-FR" dirty="0"/>
          </a:p>
          <a:p>
            <a:pPr>
              <a:buFont typeface="Arial" panose="020B0604020202020204" pitchFamily="34" charset="0"/>
              <a:buChar char="•"/>
            </a:pPr>
            <a:r>
              <a:rPr lang="fr-FR" dirty="0"/>
              <a:t> Aujourd’hui, échanges de faveurs plus subtiles </a:t>
            </a:r>
          </a:p>
          <a:p>
            <a:pPr marL="0" lvl="2" indent="0">
              <a:buNone/>
            </a:pPr>
            <a:r>
              <a:rPr lang="fr-FR" dirty="0"/>
              <a:t>	Don de temps </a:t>
            </a:r>
          </a:p>
          <a:p>
            <a:pPr marL="0" lvl="2" indent="0">
              <a:buNone/>
            </a:pPr>
            <a:r>
              <a:rPr lang="fr-FR" dirty="0"/>
              <a:t>	Services</a:t>
            </a:r>
          </a:p>
          <a:p>
            <a:pPr algn="just">
              <a:buFont typeface="Arial" panose="020B0604020202020204" pitchFamily="34" charset="0"/>
              <a:buChar char="•"/>
            </a:pPr>
            <a:endParaRPr lang="fr-FR" dirty="0"/>
          </a:p>
        </p:txBody>
      </p:sp>
    </p:spTree>
    <p:extLst>
      <p:ext uri="{BB962C8B-B14F-4D97-AF65-F5344CB8AC3E}">
        <p14:creationId xmlns:p14="http://schemas.microsoft.com/office/powerpoint/2010/main" val="603675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F0CA6C-FFBD-8F58-A152-290FAE35AF97}"/>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7B7D9646-EAE9-3147-92BC-9AD9FE2999F2}"/>
              </a:ext>
            </a:extLst>
          </p:cNvPr>
          <p:cNvSpPr>
            <a:spLocks noGrp="1"/>
          </p:cNvSpPr>
          <p:nvPr>
            <p:ph type="title"/>
          </p:nvPr>
        </p:nvSpPr>
        <p:spPr/>
        <p:txBody>
          <a:bodyPr/>
          <a:lstStyle/>
          <a:p>
            <a:r>
              <a:rPr lang="fr-FR" dirty="0"/>
              <a:t>3.2.1 L’entrée sur le terrain</a:t>
            </a:r>
          </a:p>
        </p:txBody>
      </p:sp>
      <p:sp>
        <p:nvSpPr>
          <p:cNvPr id="6" name="Slide Number Placeholder 6">
            <a:extLst>
              <a:ext uri="{FF2B5EF4-FFF2-40B4-BE49-F238E27FC236}">
                <a16:creationId xmlns:a16="http://schemas.microsoft.com/office/drawing/2014/main" id="{517ABA03-7E31-2DCA-CFEC-769176DD7476}"/>
              </a:ext>
            </a:extLst>
          </p:cNvPr>
          <p:cNvSpPr>
            <a:spLocks noGrp="1"/>
          </p:cNvSpPr>
          <p:nvPr>
            <p:ph type="sldNum" sz="quarter" idx="12"/>
          </p:nvPr>
        </p:nvSpPr>
        <p:spPr>
          <a:xfrm>
            <a:off x="10410825" y="6333141"/>
            <a:ext cx="1636598" cy="383456"/>
          </a:xfrm>
        </p:spPr>
        <p:txBody>
          <a:bodyPr/>
          <a:lstStyle>
            <a:lvl1pPr>
              <a:defRPr sz="1200"/>
            </a:lvl1pPr>
          </a:lstStyle>
          <a:p>
            <a:fld id="{4FAB73BC-B049-4115-A692-8D63A059BFB8}" type="slidenum">
              <a:rPr lang="en-US" smtClean="0"/>
              <a:pPr/>
              <a:t>25</a:t>
            </a:fld>
            <a:endParaRPr lang="en-US" dirty="0"/>
          </a:p>
        </p:txBody>
      </p:sp>
      <p:sp>
        <p:nvSpPr>
          <p:cNvPr id="13" name="Espace réservé du contenu 1">
            <a:extLst>
              <a:ext uri="{FF2B5EF4-FFF2-40B4-BE49-F238E27FC236}">
                <a16:creationId xmlns:a16="http://schemas.microsoft.com/office/drawing/2014/main" id="{57FF647F-1050-A859-04EF-7BD2F5943F12}"/>
              </a:ext>
            </a:extLst>
          </p:cNvPr>
          <p:cNvSpPr txBox="1">
            <a:spLocks/>
          </p:cNvSpPr>
          <p:nvPr/>
        </p:nvSpPr>
        <p:spPr>
          <a:xfrm>
            <a:off x="387127" y="1664700"/>
            <a:ext cx="11660296" cy="4851429"/>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algn="just">
              <a:buFont typeface="Arial" panose="020B0604020202020204" pitchFamily="34" charset="0"/>
              <a:buChar char="•"/>
            </a:pPr>
            <a:endParaRPr lang="fr-FR" dirty="0"/>
          </a:p>
        </p:txBody>
      </p:sp>
      <p:sp>
        <p:nvSpPr>
          <p:cNvPr id="2" name="ZoneTexte 1">
            <a:extLst>
              <a:ext uri="{FF2B5EF4-FFF2-40B4-BE49-F238E27FC236}">
                <a16:creationId xmlns:a16="http://schemas.microsoft.com/office/drawing/2014/main" id="{E078FA83-ED85-C17B-77CF-6A64A1FA8CEC}"/>
              </a:ext>
            </a:extLst>
          </p:cNvPr>
          <p:cNvSpPr txBox="1"/>
          <p:nvPr/>
        </p:nvSpPr>
        <p:spPr>
          <a:xfrm>
            <a:off x="1809750" y="3448050"/>
            <a:ext cx="184731" cy="369332"/>
          </a:xfrm>
          <a:prstGeom prst="rect">
            <a:avLst/>
          </a:prstGeom>
          <a:noFill/>
        </p:spPr>
        <p:txBody>
          <a:bodyPr wrap="none" rtlCol="0">
            <a:spAutoFit/>
          </a:bodyPr>
          <a:lstStyle/>
          <a:p>
            <a:endParaRPr lang="fr-FR" dirty="0"/>
          </a:p>
        </p:txBody>
      </p:sp>
      <p:sp>
        <p:nvSpPr>
          <p:cNvPr id="4" name="Espace réservé du contenu 1">
            <a:extLst>
              <a:ext uri="{FF2B5EF4-FFF2-40B4-BE49-F238E27FC236}">
                <a16:creationId xmlns:a16="http://schemas.microsoft.com/office/drawing/2014/main" id="{C025E206-DD46-5A7D-E659-2907BA3AA8A2}"/>
              </a:ext>
            </a:extLst>
          </p:cNvPr>
          <p:cNvSpPr txBox="1">
            <a:spLocks/>
          </p:cNvSpPr>
          <p:nvPr/>
        </p:nvSpPr>
        <p:spPr>
          <a:xfrm>
            <a:off x="539527" y="1817100"/>
            <a:ext cx="11660296" cy="4851429"/>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lgn="just">
              <a:buNone/>
            </a:pPr>
            <a:r>
              <a:rPr lang="fr-FR" b="1" dirty="0"/>
              <a:t>Se comporter sur le terrain</a:t>
            </a:r>
          </a:p>
          <a:p>
            <a:pPr algn="just">
              <a:buFont typeface="Arial" panose="020B0604020202020204" pitchFamily="34" charset="0"/>
              <a:buChar char="•"/>
            </a:pPr>
            <a:r>
              <a:rPr lang="fr-FR" b="1" dirty="0"/>
              <a:t> </a:t>
            </a:r>
            <a:r>
              <a:rPr lang="fr-FR" dirty="0"/>
              <a:t>Forte pression de conformité les premiers jours </a:t>
            </a:r>
          </a:p>
          <a:p>
            <a:pPr algn="just">
              <a:buFont typeface="Arial" panose="020B0604020202020204" pitchFamily="34" charset="0"/>
              <a:buChar char="•"/>
            </a:pPr>
            <a:r>
              <a:rPr lang="fr-FR" dirty="0"/>
              <a:t> Se fondre dans le paysage, se faire oublier (rendre service)</a:t>
            </a:r>
          </a:p>
          <a:p>
            <a:pPr algn="just">
              <a:buFont typeface="Arial" panose="020B0604020202020204" pitchFamily="34" charset="0"/>
              <a:buChar char="•"/>
            </a:pPr>
            <a:r>
              <a:rPr lang="fr-FR" dirty="0"/>
              <a:t> Éviter les excès dans le mimétisme  </a:t>
            </a:r>
          </a:p>
          <a:p>
            <a:pPr algn="just">
              <a:buFont typeface="Arial" panose="020B0604020202020204" pitchFamily="34" charset="0"/>
              <a:buChar char="•"/>
            </a:pPr>
            <a:r>
              <a:rPr lang="fr-FR" dirty="0"/>
              <a:t> Rester discret, ne pas poser de question </a:t>
            </a:r>
          </a:p>
          <a:p>
            <a:pPr algn="just">
              <a:buFont typeface="Arial" panose="020B0604020202020204" pitchFamily="34" charset="0"/>
              <a:buChar char="•"/>
            </a:pPr>
            <a:r>
              <a:rPr lang="fr-FR" dirty="0"/>
              <a:t> Difficulté de la démarche de recherche à l’entrée sur le terrain </a:t>
            </a:r>
          </a:p>
          <a:p>
            <a:pPr marL="0" indent="0" algn="just">
              <a:buNone/>
            </a:pPr>
            <a:endParaRPr lang="fr-FR" dirty="0">
              <a:sym typeface="Wingdings" pitchFamily="2" charset="2"/>
            </a:endParaRPr>
          </a:p>
          <a:p>
            <a:pPr marL="0" indent="0" algn="just">
              <a:buNone/>
            </a:pPr>
            <a:r>
              <a:rPr lang="fr-FR" dirty="0">
                <a:sym typeface="Wingdings" pitchFamily="2" charset="2"/>
              </a:rPr>
              <a:t>L’entrée </a:t>
            </a:r>
            <a:r>
              <a:rPr lang="fr-FR" sz="2800" dirty="0">
                <a:solidFill>
                  <a:srgbClr val="2C426C"/>
                </a:solidFill>
                <a:sym typeface="Wingdings" pitchFamily="2" charset="2"/>
              </a:rPr>
              <a:t>sur le terrain </a:t>
            </a:r>
            <a:r>
              <a:rPr lang="fr-FR" sz="2800" b="1" dirty="0">
                <a:solidFill>
                  <a:schemeClr val="bg2"/>
                </a:solidFill>
                <a:sym typeface="Wingdings" pitchFamily="2" charset="2"/>
              </a:rPr>
              <a:t>se prépare </a:t>
            </a:r>
            <a:r>
              <a:rPr lang="fr-FR" sz="2800" dirty="0">
                <a:solidFill>
                  <a:srgbClr val="2C426C"/>
                </a:solidFill>
                <a:sym typeface="Wingdings" pitchFamily="2" charset="2"/>
              </a:rPr>
              <a:t>et</a:t>
            </a:r>
            <a:r>
              <a:rPr lang="fr-FR" sz="2800" b="1" dirty="0">
                <a:solidFill>
                  <a:srgbClr val="2C426C"/>
                </a:solidFill>
                <a:sym typeface="Wingdings" pitchFamily="2" charset="2"/>
              </a:rPr>
              <a:t> </a:t>
            </a:r>
            <a:r>
              <a:rPr lang="fr-FR" sz="2800" b="1" dirty="0">
                <a:solidFill>
                  <a:schemeClr val="bg2"/>
                </a:solidFill>
                <a:sym typeface="Wingdings" pitchFamily="2" charset="2"/>
              </a:rPr>
              <a:t>se négocie</a:t>
            </a:r>
            <a:endParaRPr lang="fr-FR" dirty="0">
              <a:solidFill>
                <a:schemeClr val="bg2"/>
              </a:solidFill>
            </a:endParaRPr>
          </a:p>
        </p:txBody>
      </p:sp>
    </p:spTree>
    <p:extLst>
      <p:ext uri="{BB962C8B-B14F-4D97-AF65-F5344CB8AC3E}">
        <p14:creationId xmlns:p14="http://schemas.microsoft.com/office/powerpoint/2010/main" val="1415733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B794D4-B5C8-2A26-69B8-A684B9D77118}"/>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F4844052-7EC1-4EA6-6D86-EFC9EDE22D63}"/>
              </a:ext>
            </a:extLst>
          </p:cNvPr>
          <p:cNvSpPr>
            <a:spLocks noGrp="1"/>
          </p:cNvSpPr>
          <p:nvPr>
            <p:ph type="title"/>
          </p:nvPr>
        </p:nvSpPr>
        <p:spPr/>
        <p:txBody>
          <a:bodyPr/>
          <a:lstStyle/>
          <a:p>
            <a:r>
              <a:rPr lang="fr-FR" dirty="0"/>
              <a:t>3.2.2 La collecte des données</a:t>
            </a:r>
          </a:p>
        </p:txBody>
      </p:sp>
      <p:sp>
        <p:nvSpPr>
          <p:cNvPr id="6" name="Slide Number Placeholder 6">
            <a:extLst>
              <a:ext uri="{FF2B5EF4-FFF2-40B4-BE49-F238E27FC236}">
                <a16:creationId xmlns:a16="http://schemas.microsoft.com/office/drawing/2014/main" id="{97AB38A9-143B-C1E1-E4F0-8FB858EA8E71}"/>
              </a:ext>
            </a:extLst>
          </p:cNvPr>
          <p:cNvSpPr>
            <a:spLocks noGrp="1"/>
          </p:cNvSpPr>
          <p:nvPr>
            <p:ph type="sldNum" sz="quarter" idx="12"/>
          </p:nvPr>
        </p:nvSpPr>
        <p:spPr>
          <a:xfrm>
            <a:off x="10410825" y="6333141"/>
            <a:ext cx="1636598" cy="383456"/>
          </a:xfrm>
        </p:spPr>
        <p:txBody>
          <a:bodyPr/>
          <a:lstStyle>
            <a:lvl1pPr>
              <a:defRPr sz="1200"/>
            </a:lvl1pPr>
          </a:lstStyle>
          <a:p>
            <a:fld id="{4FAB73BC-B049-4115-A692-8D63A059BFB8}" type="slidenum">
              <a:rPr lang="en-US" smtClean="0"/>
              <a:pPr/>
              <a:t>26</a:t>
            </a:fld>
            <a:endParaRPr lang="en-US" dirty="0"/>
          </a:p>
        </p:txBody>
      </p:sp>
      <p:sp>
        <p:nvSpPr>
          <p:cNvPr id="13" name="Espace réservé du contenu 1">
            <a:extLst>
              <a:ext uri="{FF2B5EF4-FFF2-40B4-BE49-F238E27FC236}">
                <a16:creationId xmlns:a16="http://schemas.microsoft.com/office/drawing/2014/main" id="{C5C46855-D531-48AE-E351-70EE800296C8}"/>
              </a:ext>
            </a:extLst>
          </p:cNvPr>
          <p:cNvSpPr txBox="1">
            <a:spLocks/>
          </p:cNvSpPr>
          <p:nvPr/>
        </p:nvSpPr>
        <p:spPr>
          <a:xfrm>
            <a:off x="387127" y="1664700"/>
            <a:ext cx="11660296" cy="4851429"/>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algn="just">
              <a:buFont typeface="Arial" panose="020B0604020202020204" pitchFamily="34" charset="0"/>
              <a:buChar char="•"/>
            </a:pPr>
            <a:endParaRPr lang="fr-FR" dirty="0"/>
          </a:p>
        </p:txBody>
      </p:sp>
      <p:sp>
        <p:nvSpPr>
          <p:cNvPr id="2" name="ZoneTexte 1">
            <a:extLst>
              <a:ext uri="{FF2B5EF4-FFF2-40B4-BE49-F238E27FC236}">
                <a16:creationId xmlns:a16="http://schemas.microsoft.com/office/drawing/2014/main" id="{B77C6721-2B5D-6E9A-96C9-02BB2765DE0B}"/>
              </a:ext>
            </a:extLst>
          </p:cNvPr>
          <p:cNvSpPr txBox="1"/>
          <p:nvPr/>
        </p:nvSpPr>
        <p:spPr>
          <a:xfrm>
            <a:off x="1809750" y="3448050"/>
            <a:ext cx="184731" cy="369332"/>
          </a:xfrm>
          <a:prstGeom prst="rect">
            <a:avLst/>
          </a:prstGeom>
          <a:noFill/>
        </p:spPr>
        <p:txBody>
          <a:bodyPr wrap="none" rtlCol="0">
            <a:spAutoFit/>
          </a:bodyPr>
          <a:lstStyle/>
          <a:p>
            <a:endParaRPr lang="fr-FR" dirty="0"/>
          </a:p>
        </p:txBody>
      </p:sp>
      <p:sp>
        <p:nvSpPr>
          <p:cNvPr id="4" name="Espace réservé du contenu 1">
            <a:extLst>
              <a:ext uri="{FF2B5EF4-FFF2-40B4-BE49-F238E27FC236}">
                <a16:creationId xmlns:a16="http://schemas.microsoft.com/office/drawing/2014/main" id="{2D517F84-E2A1-9C35-2EEE-4B1183042863}"/>
              </a:ext>
            </a:extLst>
          </p:cNvPr>
          <p:cNvSpPr txBox="1">
            <a:spLocks/>
          </p:cNvSpPr>
          <p:nvPr/>
        </p:nvSpPr>
        <p:spPr>
          <a:xfrm>
            <a:off x="539527" y="1817100"/>
            <a:ext cx="11660296" cy="4851429"/>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lgn="just">
              <a:buNone/>
            </a:pPr>
            <a:r>
              <a:rPr lang="fr-FR" b="1" dirty="0"/>
              <a:t>Comment observer ? </a:t>
            </a:r>
          </a:p>
          <a:p>
            <a:pPr algn="just">
              <a:buFont typeface="Arial" panose="020B0604020202020204" pitchFamily="34" charset="0"/>
              <a:buChar char="•"/>
            </a:pPr>
            <a:r>
              <a:rPr lang="fr-FR" b="1" dirty="0"/>
              <a:t> </a:t>
            </a:r>
            <a:r>
              <a:rPr lang="fr-FR" dirty="0"/>
              <a:t>Gérer l’impression de surabondance</a:t>
            </a:r>
          </a:p>
          <a:p>
            <a:pPr marL="0" lvl="2" indent="0" algn="just">
              <a:buNone/>
            </a:pPr>
            <a:r>
              <a:rPr lang="fr-FR" dirty="0"/>
              <a:t>	Réduction vigilance premières observations</a:t>
            </a:r>
          </a:p>
          <a:p>
            <a:pPr marL="0" lvl="2" indent="0" algn="just">
              <a:buNone/>
            </a:pPr>
            <a:r>
              <a:rPr lang="fr-FR" dirty="0"/>
              <a:t>	Forte capacité d’étonnement face au terrain (prénotions) </a:t>
            </a:r>
          </a:p>
          <a:p>
            <a:pPr marL="0" lvl="2" indent="0">
              <a:buNone/>
            </a:pPr>
            <a:r>
              <a:rPr lang="fr-FR" dirty="0"/>
              <a:t>	Nécessité de trier, sélectionner les informations </a:t>
            </a:r>
          </a:p>
          <a:p>
            <a:pPr marL="0" lvl="2" indent="0">
              <a:buNone/>
            </a:pPr>
            <a:r>
              <a:rPr lang="fr-FR" dirty="0"/>
              <a:t>	Faire une </a:t>
            </a:r>
            <a:r>
              <a:rPr lang="fr-FR" b="1" dirty="0"/>
              <a:t>description brute </a:t>
            </a:r>
            <a:r>
              <a:rPr lang="fr-FR" dirty="0"/>
              <a:t>(tout noter, pas de tri)</a:t>
            </a:r>
            <a:endParaRPr lang="fr-FR" b="1" dirty="0"/>
          </a:p>
          <a:p>
            <a:pPr marL="0" lvl="2" indent="0">
              <a:buNone/>
            </a:pPr>
            <a:r>
              <a:rPr lang="fr-FR" dirty="0"/>
              <a:t>	S’aider de la grille précédemment définie </a:t>
            </a:r>
          </a:p>
          <a:p>
            <a:pPr marL="0" lvl="2" indent="0">
              <a:buNone/>
            </a:pPr>
            <a:endParaRPr lang="fr-FR" dirty="0"/>
          </a:p>
          <a:p>
            <a:pPr algn="just">
              <a:buFont typeface="Arial" panose="020B0604020202020204" pitchFamily="34" charset="0"/>
              <a:buChar char="•"/>
            </a:pPr>
            <a:r>
              <a:rPr lang="fr-FR" dirty="0"/>
              <a:t> Faire des observations par thème </a:t>
            </a:r>
          </a:p>
          <a:p>
            <a:pPr marL="0" lvl="2" indent="0" algn="just">
              <a:buNone/>
            </a:pPr>
            <a:r>
              <a:rPr lang="fr-FR" dirty="0"/>
              <a:t>	Se concentrer sur une activité sociale particulière </a:t>
            </a:r>
          </a:p>
          <a:p>
            <a:pPr marL="0" lvl="2" indent="0" algn="just">
              <a:buNone/>
            </a:pPr>
            <a:r>
              <a:rPr lang="fr-FR" dirty="0"/>
              <a:t>	Retravailler la grille d’observation (lister les activités)</a:t>
            </a:r>
          </a:p>
          <a:p>
            <a:pPr marL="0" lvl="2" indent="0" algn="just">
              <a:buNone/>
            </a:pPr>
            <a:r>
              <a:rPr lang="fr-FR" dirty="0"/>
              <a:t>	Observer chaque activité et dégager des séquences </a:t>
            </a:r>
          </a:p>
          <a:p>
            <a:pPr marL="0" lvl="2" indent="0" algn="just">
              <a:buNone/>
            </a:pPr>
            <a:r>
              <a:rPr lang="fr-FR" dirty="0"/>
              <a:t>	Faire varier les points de vue sur la situation (enquête collective)</a:t>
            </a:r>
          </a:p>
        </p:txBody>
      </p:sp>
    </p:spTree>
    <p:extLst>
      <p:ext uri="{BB962C8B-B14F-4D97-AF65-F5344CB8AC3E}">
        <p14:creationId xmlns:p14="http://schemas.microsoft.com/office/powerpoint/2010/main" val="1538933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1A6F91-341B-73B1-92E5-8CA66C281466}"/>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6F4CDBE3-A08C-5D4C-B3F3-8B367E30CB9C}"/>
              </a:ext>
            </a:extLst>
          </p:cNvPr>
          <p:cNvSpPr>
            <a:spLocks noGrp="1"/>
          </p:cNvSpPr>
          <p:nvPr>
            <p:ph type="title"/>
          </p:nvPr>
        </p:nvSpPr>
        <p:spPr/>
        <p:txBody>
          <a:bodyPr/>
          <a:lstStyle/>
          <a:p>
            <a:r>
              <a:rPr lang="fr-FR" dirty="0"/>
              <a:t>3.2.2 La collecte des données</a:t>
            </a:r>
          </a:p>
        </p:txBody>
      </p:sp>
      <p:sp>
        <p:nvSpPr>
          <p:cNvPr id="6" name="Slide Number Placeholder 6">
            <a:extLst>
              <a:ext uri="{FF2B5EF4-FFF2-40B4-BE49-F238E27FC236}">
                <a16:creationId xmlns:a16="http://schemas.microsoft.com/office/drawing/2014/main" id="{97BC734A-35C7-F9C9-65ED-D0804943CF14}"/>
              </a:ext>
            </a:extLst>
          </p:cNvPr>
          <p:cNvSpPr>
            <a:spLocks noGrp="1"/>
          </p:cNvSpPr>
          <p:nvPr>
            <p:ph type="sldNum" sz="quarter" idx="12"/>
          </p:nvPr>
        </p:nvSpPr>
        <p:spPr>
          <a:xfrm>
            <a:off x="10410825" y="6333141"/>
            <a:ext cx="1636598" cy="383456"/>
          </a:xfrm>
        </p:spPr>
        <p:txBody>
          <a:bodyPr/>
          <a:lstStyle>
            <a:lvl1pPr>
              <a:defRPr sz="1200"/>
            </a:lvl1pPr>
          </a:lstStyle>
          <a:p>
            <a:fld id="{4FAB73BC-B049-4115-A692-8D63A059BFB8}" type="slidenum">
              <a:rPr lang="en-US" smtClean="0"/>
              <a:pPr/>
              <a:t>27</a:t>
            </a:fld>
            <a:endParaRPr lang="en-US" dirty="0"/>
          </a:p>
        </p:txBody>
      </p:sp>
      <p:sp>
        <p:nvSpPr>
          <p:cNvPr id="13" name="Espace réservé du contenu 1">
            <a:extLst>
              <a:ext uri="{FF2B5EF4-FFF2-40B4-BE49-F238E27FC236}">
                <a16:creationId xmlns:a16="http://schemas.microsoft.com/office/drawing/2014/main" id="{3E93DA13-2DC6-8D9B-0E85-F6482DA32854}"/>
              </a:ext>
            </a:extLst>
          </p:cNvPr>
          <p:cNvSpPr txBox="1">
            <a:spLocks/>
          </p:cNvSpPr>
          <p:nvPr/>
        </p:nvSpPr>
        <p:spPr>
          <a:xfrm>
            <a:off x="387127" y="1664700"/>
            <a:ext cx="11660296" cy="4851429"/>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algn="just">
              <a:buFont typeface="Arial" panose="020B0604020202020204" pitchFamily="34" charset="0"/>
              <a:buChar char="•"/>
            </a:pPr>
            <a:endParaRPr lang="fr-FR" dirty="0"/>
          </a:p>
        </p:txBody>
      </p:sp>
      <p:sp>
        <p:nvSpPr>
          <p:cNvPr id="2" name="ZoneTexte 1">
            <a:extLst>
              <a:ext uri="{FF2B5EF4-FFF2-40B4-BE49-F238E27FC236}">
                <a16:creationId xmlns:a16="http://schemas.microsoft.com/office/drawing/2014/main" id="{C3B91F32-678A-1DC0-5E46-FF0CF9E520AF}"/>
              </a:ext>
            </a:extLst>
          </p:cNvPr>
          <p:cNvSpPr txBox="1"/>
          <p:nvPr/>
        </p:nvSpPr>
        <p:spPr>
          <a:xfrm>
            <a:off x="1809750" y="3448050"/>
            <a:ext cx="184731" cy="369332"/>
          </a:xfrm>
          <a:prstGeom prst="rect">
            <a:avLst/>
          </a:prstGeom>
          <a:noFill/>
        </p:spPr>
        <p:txBody>
          <a:bodyPr wrap="none" rtlCol="0">
            <a:spAutoFit/>
          </a:bodyPr>
          <a:lstStyle/>
          <a:p>
            <a:endParaRPr lang="fr-FR" dirty="0"/>
          </a:p>
        </p:txBody>
      </p:sp>
      <p:sp>
        <p:nvSpPr>
          <p:cNvPr id="4" name="Espace réservé du contenu 1">
            <a:extLst>
              <a:ext uri="{FF2B5EF4-FFF2-40B4-BE49-F238E27FC236}">
                <a16:creationId xmlns:a16="http://schemas.microsoft.com/office/drawing/2014/main" id="{AE62C964-475A-F00C-85CD-CE3C9B0B8EAE}"/>
              </a:ext>
            </a:extLst>
          </p:cNvPr>
          <p:cNvSpPr txBox="1">
            <a:spLocks/>
          </p:cNvSpPr>
          <p:nvPr/>
        </p:nvSpPr>
        <p:spPr>
          <a:xfrm>
            <a:off x="539527" y="1817100"/>
            <a:ext cx="11660296" cy="4851429"/>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lgn="just">
              <a:buNone/>
            </a:pPr>
            <a:r>
              <a:rPr lang="fr-FR" b="1" dirty="0"/>
              <a:t>Comment observer ? </a:t>
            </a:r>
          </a:p>
          <a:p>
            <a:pPr algn="just">
              <a:buFont typeface="Arial" panose="020B0604020202020204" pitchFamily="34" charset="0"/>
              <a:buChar char="•"/>
            </a:pPr>
            <a:r>
              <a:rPr lang="fr-FR" b="1" dirty="0"/>
              <a:t> </a:t>
            </a:r>
            <a:r>
              <a:rPr lang="fr-FR" dirty="0"/>
              <a:t>Gérer l’impression de surabondance</a:t>
            </a:r>
          </a:p>
          <a:p>
            <a:pPr algn="just">
              <a:buFont typeface="Arial" panose="020B0604020202020204" pitchFamily="34" charset="0"/>
              <a:buChar char="•"/>
            </a:pPr>
            <a:r>
              <a:rPr lang="fr-FR" sz="2000" dirty="0"/>
              <a:t> </a:t>
            </a:r>
            <a:r>
              <a:rPr lang="fr-FR" dirty="0"/>
              <a:t>Être vigilant, « aux aguets », </a:t>
            </a:r>
            <a:r>
              <a:rPr lang="fr-FR" b="1" dirty="0"/>
              <a:t>chercher à être étonné </a:t>
            </a:r>
          </a:p>
          <a:p>
            <a:pPr algn="just">
              <a:buFont typeface="Arial" panose="020B0604020202020204" pitchFamily="34" charset="0"/>
              <a:buChar char="•"/>
            </a:pPr>
            <a:r>
              <a:rPr lang="fr-FR" b="1" dirty="0"/>
              <a:t> </a:t>
            </a:r>
            <a:r>
              <a:rPr lang="fr-FR" dirty="0"/>
              <a:t>Récupérer </a:t>
            </a:r>
            <a:r>
              <a:rPr lang="fr-FR" b="1" dirty="0"/>
              <a:t>tous les documents</a:t>
            </a:r>
            <a:r>
              <a:rPr lang="fr-FR" dirty="0"/>
              <a:t> mis à disposition du public </a:t>
            </a:r>
          </a:p>
          <a:p>
            <a:pPr algn="just">
              <a:buFont typeface="Arial" panose="020B0604020202020204" pitchFamily="34" charset="0"/>
              <a:buChar char="•"/>
            </a:pPr>
            <a:r>
              <a:rPr lang="fr-FR" b="1" dirty="0"/>
              <a:t> Mobiliser ses cinq sens</a:t>
            </a:r>
            <a:r>
              <a:rPr lang="fr-FR" dirty="0"/>
              <a:t>, et essayer de les mobiliser simultanément </a:t>
            </a:r>
          </a:p>
          <a:p>
            <a:pPr algn="just">
              <a:buFont typeface="Arial" panose="020B0604020202020204" pitchFamily="34" charset="0"/>
              <a:buChar char="•"/>
            </a:pPr>
            <a:r>
              <a:rPr lang="fr-FR" dirty="0"/>
              <a:t> Bien </a:t>
            </a:r>
            <a:r>
              <a:rPr lang="fr-FR" b="1" dirty="0"/>
              <a:t>noter ses sentiments personnels </a:t>
            </a:r>
            <a:r>
              <a:rPr lang="fr-FR" dirty="0"/>
              <a:t>face à la situation observée</a:t>
            </a:r>
          </a:p>
          <a:p>
            <a:pPr algn="just">
              <a:buFont typeface="Arial" panose="020B0604020202020204" pitchFamily="34" charset="0"/>
              <a:buChar char="•"/>
            </a:pPr>
            <a:r>
              <a:rPr lang="fr-FR" b="1" dirty="0"/>
              <a:t> Faire travailler sa mémoire </a:t>
            </a:r>
            <a:endParaRPr lang="fr-FR" dirty="0"/>
          </a:p>
        </p:txBody>
      </p:sp>
    </p:spTree>
    <p:extLst>
      <p:ext uri="{BB962C8B-B14F-4D97-AF65-F5344CB8AC3E}">
        <p14:creationId xmlns:p14="http://schemas.microsoft.com/office/powerpoint/2010/main" val="3152526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C73F9A-9A5F-59E8-5B29-CD2CF56F62FE}"/>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063E7168-D6A2-571C-969A-005F6A9AA165}"/>
              </a:ext>
            </a:extLst>
          </p:cNvPr>
          <p:cNvSpPr>
            <a:spLocks noGrp="1"/>
          </p:cNvSpPr>
          <p:nvPr>
            <p:ph type="title"/>
          </p:nvPr>
        </p:nvSpPr>
        <p:spPr/>
        <p:txBody>
          <a:bodyPr/>
          <a:lstStyle/>
          <a:p>
            <a:r>
              <a:rPr lang="fr-FR" dirty="0"/>
              <a:t>3.2.2 La collecte des données</a:t>
            </a:r>
          </a:p>
        </p:txBody>
      </p:sp>
      <p:sp>
        <p:nvSpPr>
          <p:cNvPr id="6" name="Slide Number Placeholder 6">
            <a:extLst>
              <a:ext uri="{FF2B5EF4-FFF2-40B4-BE49-F238E27FC236}">
                <a16:creationId xmlns:a16="http://schemas.microsoft.com/office/drawing/2014/main" id="{32EAC56D-29CB-4B32-46D6-180716C45D27}"/>
              </a:ext>
            </a:extLst>
          </p:cNvPr>
          <p:cNvSpPr>
            <a:spLocks noGrp="1"/>
          </p:cNvSpPr>
          <p:nvPr>
            <p:ph type="sldNum" sz="quarter" idx="12"/>
          </p:nvPr>
        </p:nvSpPr>
        <p:spPr>
          <a:xfrm>
            <a:off x="10410825" y="6333141"/>
            <a:ext cx="1636598" cy="383456"/>
          </a:xfrm>
        </p:spPr>
        <p:txBody>
          <a:bodyPr/>
          <a:lstStyle>
            <a:lvl1pPr>
              <a:defRPr sz="1200"/>
            </a:lvl1pPr>
          </a:lstStyle>
          <a:p>
            <a:fld id="{4FAB73BC-B049-4115-A692-8D63A059BFB8}" type="slidenum">
              <a:rPr lang="en-US" smtClean="0"/>
              <a:pPr/>
              <a:t>28</a:t>
            </a:fld>
            <a:endParaRPr lang="en-US" dirty="0"/>
          </a:p>
        </p:txBody>
      </p:sp>
      <p:sp>
        <p:nvSpPr>
          <p:cNvPr id="13" name="Espace réservé du contenu 1">
            <a:extLst>
              <a:ext uri="{FF2B5EF4-FFF2-40B4-BE49-F238E27FC236}">
                <a16:creationId xmlns:a16="http://schemas.microsoft.com/office/drawing/2014/main" id="{223F76F7-069A-9ADF-C1F2-38DE829DCCDC}"/>
              </a:ext>
            </a:extLst>
          </p:cNvPr>
          <p:cNvSpPr txBox="1">
            <a:spLocks/>
          </p:cNvSpPr>
          <p:nvPr/>
        </p:nvSpPr>
        <p:spPr>
          <a:xfrm>
            <a:off x="387127" y="1664700"/>
            <a:ext cx="11660296" cy="4851429"/>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algn="just">
              <a:buFont typeface="Arial" panose="020B0604020202020204" pitchFamily="34" charset="0"/>
              <a:buChar char="•"/>
            </a:pPr>
            <a:endParaRPr lang="fr-FR" dirty="0"/>
          </a:p>
        </p:txBody>
      </p:sp>
      <p:sp>
        <p:nvSpPr>
          <p:cNvPr id="2" name="ZoneTexte 1">
            <a:extLst>
              <a:ext uri="{FF2B5EF4-FFF2-40B4-BE49-F238E27FC236}">
                <a16:creationId xmlns:a16="http://schemas.microsoft.com/office/drawing/2014/main" id="{6767DECC-C62F-3CE4-163D-CA4614C965CC}"/>
              </a:ext>
            </a:extLst>
          </p:cNvPr>
          <p:cNvSpPr txBox="1"/>
          <p:nvPr/>
        </p:nvSpPr>
        <p:spPr>
          <a:xfrm>
            <a:off x="1809750" y="3448050"/>
            <a:ext cx="184731" cy="369332"/>
          </a:xfrm>
          <a:prstGeom prst="rect">
            <a:avLst/>
          </a:prstGeom>
          <a:noFill/>
        </p:spPr>
        <p:txBody>
          <a:bodyPr wrap="none" rtlCol="0">
            <a:spAutoFit/>
          </a:bodyPr>
          <a:lstStyle/>
          <a:p>
            <a:endParaRPr lang="fr-FR" dirty="0"/>
          </a:p>
        </p:txBody>
      </p:sp>
      <p:sp>
        <p:nvSpPr>
          <p:cNvPr id="4" name="Espace réservé du contenu 1">
            <a:extLst>
              <a:ext uri="{FF2B5EF4-FFF2-40B4-BE49-F238E27FC236}">
                <a16:creationId xmlns:a16="http://schemas.microsoft.com/office/drawing/2014/main" id="{998E8267-E9BD-65AA-FC4E-999EE2C48A53}"/>
              </a:ext>
            </a:extLst>
          </p:cNvPr>
          <p:cNvSpPr txBox="1">
            <a:spLocks/>
          </p:cNvSpPr>
          <p:nvPr/>
        </p:nvSpPr>
        <p:spPr>
          <a:xfrm>
            <a:off x="539527" y="1817100"/>
            <a:ext cx="11660296" cy="4851429"/>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lgn="just">
              <a:buNone/>
            </a:pPr>
            <a:r>
              <a:rPr lang="fr-FR" b="1" dirty="0"/>
              <a:t>Outils pour mieux observer</a:t>
            </a:r>
          </a:p>
          <a:p>
            <a:pPr algn="just">
              <a:buFont typeface="Arial" panose="020B0604020202020204" pitchFamily="34" charset="0"/>
              <a:buChar char="•"/>
            </a:pPr>
            <a:r>
              <a:rPr lang="fr-FR" dirty="0"/>
              <a:t> Description détaillée de ce que l’observateur à vu ou entendu </a:t>
            </a:r>
          </a:p>
          <a:p>
            <a:pPr marL="0" lvl="2" indent="0" algn="just">
              <a:buNone/>
            </a:pPr>
            <a:r>
              <a:rPr lang="fr-FR" dirty="0"/>
              <a:t>	date, lieu, contexte, conditions d’observation, statut d’observateur, personnes 	présentes, enchaînement d’actions</a:t>
            </a:r>
          </a:p>
          <a:p>
            <a:pPr algn="just">
              <a:buFont typeface="Arial" panose="020B0604020202020204" pitchFamily="34" charset="0"/>
              <a:buChar char="•"/>
            </a:pPr>
            <a:r>
              <a:rPr lang="fr-FR" dirty="0"/>
              <a:t> Le comptage (</a:t>
            </a:r>
            <a:r>
              <a:rPr lang="fr-FR" dirty="0" err="1"/>
              <a:t>Pennef</a:t>
            </a:r>
            <a:r>
              <a:rPr lang="fr-FR" dirty="0"/>
              <a:t>, 1995 : Gage de scientificité)</a:t>
            </a:r>
          </a:p>
          <a:p>
            <a:pPr algn="just">
              <a:buFont typeface="Arial" panose="020B0604020202020204" pitchFamily="34" charset="0"/>
              <a:buChar char="•"/>
            </a:pPr>
            <a:r>
              <a:rPr lang="fr-FR" dirty="0"/>
              <a:t> Le plan des lieux </a:t>
            </a:r>
          </a:p>
          <a:p>
            <a:pPr algn="just">
              <a:buFont typeface="Arial" panose="020B0604020202020204" pitchFamily="34" charset="0"/>
              <a:buChar char="•"/>
            </a:pPr>
            <a:r>
              <a:rPr lang="fr-FR" dirty="0"/>
              <a:t> Les chroniques d’activités des professionnels observés</a:t>
            </a:r>
          </a:p>
          <a:p>
            <a:pPr algn="just">
              <a:buFont typeface="Arial" panose="020B0604020202020204" pitchFamily="34" charset="0"/>
              <a:buChar char="•"/>
            </a:pPr>
            <a:r>
              <a:rPr lang="fr-FR" dirty="0"/>
              <a:t> Des fiches biographiques regroupant les caractéristiques des enquêtés</a:t>
            </a:r>
          </a:p>
          <a:p>
            <a:pPr algn="just">
              <a:buFont typeface="Arial" panose="020B0604020202020204" pitchFamily="34" charset="0"/>
              <a:buChar char="•"/>
            </a:pPr>
            <a:r>
              <a:rPr lang="fr-FR" dirty="0"/>
              <a:t> Des fiches lexique indigène </a:t>
            </a:r>
          </a:p>
          <a:p>
            <a:pPr algn="just">
              <a:buFont typeface="Arial" panose="020B0604020202020204" pitchFamily="34" charset="0"/>
              <a:buChar char="•"/>
            </a:pPr>
            <a:r>
              <a:rPr lang="fr-FR" dirty="0"/>
              <a:t> Les conversations </a:t>
            </a:r>
          </a:p>
        </p:txBody>
      </p:sp>
    </p:spTree>
    <p:extLst>
      <p:ext uri="{BB962C8B-B14F-4D97-AF65-F5344CB8AC3E}">
        <p14:creationId xmlns:p14="http://schemas.microsoft.com/office/powerpoint/2010/main" val="2811599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0F13C2-E76F-D786-7ED9-8FC05EC3B35F}"/>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90B1DD6A-0600-0D1D-326F-6475776008C8}"/>
              </a:ext>
            </a:extLst>
          </p:cNvPr>
          <p:cNvSpPr>
            <a:spLocks noGrp="1"/>
          </p:cNvSpPr>
          <p:nvPr>
            <p:ph type="title"/>
          </p:nvPr>
        </p:nvSpPr>
        <p:spPr/>
        <p:txBody>
          <a:bodyPr/>
          <a:lstStyle/>
          <a:p>
            <a:r>
              <a:rPr lang="fr-FR" dirty="0"/>
              <a:t>3.2.2 La collecte des données</a:t>
            </a:r>
          </a:p>
        </p:txBody>
      </p:sp>
      <p:sp>
        <p:nvSpPr>
          <p:cNvPr id="6" name="Slide Number Placeholder 6">
            <a:extLst>
              <a:ext uri="{FF2B5EF4-FFF2-40B4-BE49-F238E27FC236}">
                <a16:creationId xmlns:a16="http://schemas.microsoft.com/office/drawing/2014/main" id="{6C7202C8-5A20-D8D1-1FC9-3DF07CCCD9E8}"/>
              </a:ext>
            </a:extLst>
          </p:cNvPr>
          <p:cNvSpPr>
            <a:spLocks noGrp="1"/>
          </p:cNvSpPr>
          <p:nvPr>
            <p:ph type="sldNum" sz="quarter" idx="12"/>
          </p:nvPr>
        </p:nvSpPr>
        <p:spPr>
          <a:xfrm>
            <a:off x="10410825" y="6333141"/>
            <a:ext cx="1636598" cy="383456"/>
          </a:xfrm>
        </p:spPr>
        <p:txBody>
          <a:bodyPr/>
          <a:lstStyle>
            <a:lvl1pPr>
              <a:defRPr sz="1200"/>
            </a:lvl1pPr>
          </a:lstStyle>
          <a:p>
            <a:fld id="{4FAB73BC-B049-4115-A692-8D63A059BFB8}" type="slidenum">
              <a:rPr lang="en-US" smtClean="0"/>
              <a:pPr/>
              <a:t>29</a:t>
            </a:fld>
            <a:endParaRPr lang="en-US" dirty="0"/>
          </a:p>
        </p:txBody>
      </p:sp>
      <p:sp>
        <p:nvSpPr>
          <p:cNvPr id="13" name="Espace réservé du contenu 1">
            <a:extLst>
              <a:ext uri="{FF2B5EF4-FFF2-40B4-BE49-F238E27FC236}">
                <a16:creationId xmlns:a16="http://schemas.microsoft.com/office/drawing/2014/main" id="{62F0AA73-1246-8112-10D9-F339E7796FFB}"/>
              </a:ext>
            </a:extLst>
          </p:cNvPr>
          <p:cNvSpPr txBox="1">
            <a:spLocks/>
          </p:cNvSpPr>
          <p:nvPr/>
        </p:nvSpPr>
        <p:spPr>
          <a:xfrm>
            <a:off x="387127" y="1664700"/>
            <a:ext cx="11660296" cy="4851429"/>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algn="just">
              <a:buFont typeface="Arial" panose="020B0604020202020204" pitchFamily="34" charset="0"/>
              <a:buChar char="•"/>
            </a:pPr>
            <a:endParaRPr lang="fr-FR" dirty="0"/>
          </a:p>
        </p:txBody>
      </p:sp>
      <p:sp>
        <p:nvSpPr>
          <p:cNvPr id="2" name="ZoneTexte 1">
            <a:extLst>
              <a:ext uri="{FF2B5EF4-FFF2-40B4-BE49-F238E27FC236}">
                <a16:creationId xmlns:a16="http://schemas.microsoft.com/office/drawing/2014/main" id="{1F30EB0F-EB36-8B6A-7074-5322945E9D7F}"/>
              </a:ext>
            </a:extLst>
          </p:cNvPr>
          <p:cNvSpPr txBox="1"/>
          <p:nvPr/>
        </p:nvSpPr>
        <p:spPr>
          <a:xfrm>
            <a:off x="1809750" y="3448050"/>
            <a:ext cx="184731" cy="369332"/>
          </a:xfrm>
          <a:prstGeom prst="rect">
            <a:avLst/>
          </a:prstGeom>
          <a:noFill/>
        </p:spPr>
        <p:txBody>
          <a:bodyPr wrap="none" rtlCol="0">
            <a:spAutoFit/>
          </a:bodyPr>
          <a:lstStyle/>
          <a:p>
            <a:endParaRPr lang="fr-FR" dirty="0"/>
          </a:p>
        </p:txBody>
      </p:sp>
      <p:sp>
        <p:nvSpPr>
          <p:cNvPr id="4" name="Espace réservé du contenu 1">
            <a:extLst>
              <a:ext uri="{FF2B5EF4-FFF2-40B4-BE49-F238E27FC236}">
                <a16:creationId xmlns:a16="http://schemas.microsoft.com/office/drawing/2014/main" id="{10AFFB62-BF85-A463-F7BC-74B51233CDD3}"/>
              </a:ext>
            </a:extLst>
          </p:cNvPr>
          <p:cNvSpPr txBox="1">
            <a:spLocks/>
          </p:cNvSpPr>
          <p:nvPr/>
        </p:nvSpPr>
        <p:spPr>
          <a:xfrm>
            <a:off x="539527" y="1817100"/>
            <a:ext cx="11660296" cy="4851429"/>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lgn="just">
              <a:buNone/>
            </a:pPr>
            <a:r>
              <a:rPr lang="fr-FR" b="1" dirty="0"/>
              <a:t>La rédaction des notes d’observation</a:t>
            </a:r>
          </a:p>
          <a:p>
            <a:pPr>
              <a:buFont typeface="Arial" panose="020B0604020202020204" pitchFamily="34" charset="0"/>
              <a:buChar char="•"/>
            </a:pPr>
            <a:r>
              <a:rPr lang="fr-FR" dirty="0"/>
              <a:t> Quand prendre des notes ? </a:t>
            </a:r>
          </a:p>
          <a:p>
            <a:pPr marL="0" lvl="2" indent="0">
              <a:buNone/>
            </a:pPr>
            <a:r>
              <a:rPr lang="fr-FR" dirty="0"/>
              <a:t>	Prise de note parfois possible sur place</a:t>
            </a:r>
          </a:p>
          <a:p>
            <a:pPr marL="0" lvl="2" indent="0">
              <a:buNone/>
            </a:pPr>
            <a:r>
              <a:rPr lang="fr-FR" dirty="0"/>
              <a:t>	Souvent tolérée par les enquêtés </a:t>
            </a:r>
          </a:p>
          <a:p>
            <a:pPr marL="0" lvl="2" indent="0">
              <a:buNone/>
            </a:pPr>
            <a:r>
              <a:rPr lang="fr-FR" dirty="0"/>
              <a:t>	Rester discret </a:t>
            </a:r>
          </a:p>
          <a:p>
            <a:pPr marL="0" lvl="2" indent="0">
              <a:buNone/>
            </a:pPr>
            <a:r>
              <a:rPr lang="fr-FR" dirty="0"/>
              <a:t>	Veiller à ne pas faire que ça</a:t>
            </a:r>
          </a:p>
          <a:p>
            <a:pPr algn="just">
              <a:buFont typeface="Arial" panose="020B0604020202020204" pitchFamily="34" charset="0"/>
              <a:buChar char="•"/>
            </a:pPr>
            <a:r>
              <a:rPr lang="fr-FR" dirty="0"/>
              <a:t> </a:t>
            </a:r>
            <a:r>
              <a:rPr lang="fr-FR" dirty="0">
                <a:sym typeface="Wingdings" pitchFamily="2" charset="2"/>
              </a:rPr>
              <a:t>Evaluer l’acceptabilité sur le moment de l’observation </a:t>
            </a:r>
            <a:endParaRPr lang="fr-FR" sz="2800" dirty="0">
              <a:sym typeface="Wingdings" pitchFamily="2" charset="2"/>
            </a:endParaRPr>
          </a:p>
          <a:p>
            <a:pPr algn="just">
              <a:buFont typeface="Arial" panose="020B0604020202020204" pitchFamily="34" charset="0"/>
              <a:buChar char="•"/>
            </a:pPr>
            <a:r>
              <a:rPr lang="fr-FR" sz="2800" dirty="0">
                <a:sym typeface="Wingdings" pitchFamily="2" charset="2"/>
              </a:rPr>
              <a:t> </a:t>
            </a:r>
            <a:r>
              <a:rPr lang="fr-FR" dirty="0">
                <a:sym typeface="Wingdings" pitchFamily="2" charset="2"/>
              </a:rPr>
              <a:t>Prise de notes sur le vif impossible</a:t>
            </a:r>
          </a:p>
          <a:p>
            <a:pPr marL="0" lvl="2" indent="0" algn="just">
              <a:buNone/>
            </a:pPr>
            <a:r>
              <a:rPr lang="fr-FR" dirty="0">
                <a:sym typeface="Wingdings" pitchFamily="2" charset="2"/>
              </a:rPr>
              <a:t>	Possibilité de se retirer pour prendre des notes</a:t>
            </a:r>
          </a:p>
          <a:p>
            <a:pPr marL="0" lvl="2" indent="0" algn="just">
              <a:buNone/>
            </a:pPr>
            <a:r>
              <a:rPr lang="fr-FR" dirty="0">
                <a:sym typeface="Wingdings" pitchFamily="2" charset="2"/>
              </a:rPr>
              <a:t>	« Se poser » le plus rapidement possible </a:t>
            </a:r>
          </a:p>
          <a:p>
            <a:pPr>
              <a:buFont typeface="Arial" panose="020B0604020202020204" pitchFamily="34" charset="0"/>
              <a:buChar char="•"/>
            </a:pPr>
            <a:r>
              <a:rPr lang="fr-FR" dirty="0">
                <a:sym typeface="Wingdings" pitchFamily="2" charset="2"/>
              </a:rPr>
              <a:t> Réécrire ses notes au propre</a:t>
            </a:r>
          </a:p>
        </p:txBody>
      </p:sp>
    </p:spTree>
    <p:extLst>
      <p:ext uri="{BB962C8B-B14F-4D97-AF65-F5344CB8AC3E}">
        <p14:creationId xmlns:p14="http://schemas.microsoft.com/office/powerpoint/2010/main" val="1526705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5C0655-ED3E-3D1D-5314-7A6301BFB4E2}"/>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DB7A0D99-A402-B692-E5A7-D21B48C235CC}"/>
              </a:ext>
            </a:extLst>
          </p:cNvPr>
          <p:cNvSpPr>
            <a:spLocks noGrp="1"/>
          </p:cNvSpPr>
          <p:nvPr>
            <p:ph type="title"/>
          </p:nvPr>
        </p:nvSpPr>
        <p:spPr/>
        <p:txBody>
          <a:bodyPr/>
          <a:lstStyle/>
          <a:p>
            <a:r>
              <a:rPr lang="fr-FR" dirty="0"/>
              <a:t>3.2.2 La collecte des données</a:t>
            </a:r>
          </a:p>
        </p:txBody>
      </p:sp>
      <p:sp>
        <p:nvSpPr>
          <p:cNvPr id="6" name="Slide Number Placeholder 6">
            <a:extLst>
              <a:ext uri="{FF2B5EF4-FFF2-40B4-BE49-F238E27FC236}">
                <a16:creationId xmlns:a16="http://schemas.microsoft.com/office/drawing/2014/main" id="{243D3570-D87E-C340-BCF3-F7436AAEBDFF}"/>
              </a:ext>
            </a:extLst>
          </p:cNvPr>
          <p:cNvSpPr>
            <a:spLocks noGrp="1"/>
          </p:cNvSpPr>
          <p:nvPr>
            <p:ph type="sldNum" sz="quarter" idx="12"/>
          </p:nvPr>
        </p:nvSpPr>
        <p:spPr>
          <a:xfrm>
            <a:off x="10410825" y="6333141"/>
            <a:ext cx="1636598" cy="383456"/>
          </a:xfrm>
        </p:spPr>
        <p:txBody>
          <a:bodyPr/>
          <a:lstStyle>
            <a:lvl1pPr>
              <a:defRPr sz="1200"/>
            </a:lvl1pPr>
          </a:lstStyle>
          <a:p>
            <a:fld id="{4FAB73BC-B049-4115-A692-8D63A059BFB8}" type="slidenum">
              <a:rPr lang="en-US" smtClean="0"/>
              <a:pPr/>
              <a:t>30</a:t>
            </a:fld>
            <a:endParaRPr lang="en-US" dirty="0"/>
          </a:p>
        </p:txBody>
      </p:sp>
      <p:sp>
        <p:nvSpPr>
          <p:cNvPr id="13" name="Espace réservé du contenu 1">
            <a:extLst>
              <a:ext uri="{FF2B5EF4-FFF2-40B4-BE49-F238E27FC236}">
                <a16:creationId xmlns:a16="http://schemas.microsoft.com/office/drawing/2014/main" id="{C3261C25-B39D-F630-A0DB-A2550835B0FB}"/>
              </a:ext>
            </a:extLst>
          </p:cNvPr>
          <p:cNvSpPr txBox="1">
            <a:spLocks/>
          </p:cNvSpPr>
          <p:nvPr/>
        </p:nvSpPr>
        <p:spPr>
          <a:xfrm>
            <a:off x="387127" y="1664700"/>
            <a:ext cx="11660296" cy="4851429"/>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algn="just">
              <a:buFont typeface="Arial" panose="020B0604020202020204" pitchFamily="34" charset="0"/>
              <a:buChar char="•"/>
            </a:pPr>
            <a:endParaRPr lang="fr-FR" dirty="0"/>
          </a:p>
        </p:txBody>
      </p:sp>
      <p:sp>
        <p:nvSpPr>
          <p:cNvPr id="2" name="ZoneTexte 1">
            <a:extLst>
              <a:ext uri="{FF2B5EF4-FFF2-40B4-BE49-F238E27FC236}">
                <a16:creationId xmlns:a16="http://schemas.microsoft.com/office/drawing/2014/main" id="{32060D80-7D28-2FDE-C583-E7FB4EC26915}"/>
              </a:ext>
            </a:extLst>
          </p:cNvPr>
          <p:cNvSpPr txBox="1"/>
          <p:nvPr/>
        </p:nvSpPr>
        <p:spPr>
          <a:xfrm>
            <a:off x="1809750" y="3448050"/>
            <a:ext cx="184731" cy="369332"/>
          </a:xfrm>
          <a:prstGeom prst="rect">
            <a:avLst/>
          </a:prstGeom>
          <a:noFill/>
        </p:spPr>
        <p:txBody>
          <a:bodyPr wrap="none" rtlCol="0">
            <a:spAutoFit/>
          </a:bodyPr>
          <a:lstStyle/>
          <a:p>
            <a:endParaRPr lang="fr-FR" dirty="0"/>
          </a:p>
        </p:txBody>
      </p:sp>
      <p:sp>
        <p:nvSpPr>
          <p:cNvPr id="4" name="Espace réservé du contenu 1">
            <a:extLst>
              <a:ext uri="{FF2B5EF4-FFF2-40B4-BE49-F238E27FC236}">
                <a16:creationId xmlns:a16="http://schemas.microsoft.com/office/drawing/2014/main" id="{FEF2EF55-2D84-97F7-9D81-8DC77F1F8A3C}"/>
              </a:ext>
            </a:extLst>
          </p:cNvPr>
          <p:cNvSpPr txBox="1">
            <a:spLocks/>
          </p:cNvSpPr>
          <p:nvPr/>
        </p:nvSpPr>
        <p:spPr>
          <a:xfrm>
            <a:off x="539527" y="1817100"/>
            <a:ext cx="11660296" cy="4851429"/>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lgn="just">
              <a:buNone/>
            </a:pPr>
            <a:r>
              <a:rPr lang="fr-FR" b="1" dirty="0"/>
              <a:t>Autres moyens pour enregistrer ses notes </a:t>
            </a:r>
          </a:p>
          <a:p>
            <a:pPr algn="just">
              <a:buFont typeface="Arial" panose="020B0604020202020204" pitchFamily="34" charset="0"/>
              <a:buChar char="•"/>
            </a:pPr>
            <a:r>
              <a:rPr lang="fr-FR" dirty="0"/>
              <a:t> La photographie (conditions prise, date, occasion, signification)</a:t>
            </a:r>
          </a:p>
          <a:p>
            <a:pPr algn="just">
              <a:buFont typeface="Arial" panose="020B0604020202020204" pitchFamily="34" charset="0"/>
              <a:buChar char="•"/>
            </a:pPr>
            <a:endParaRPr lang="fr-FR" dirty="0"/>
          </a:p>
          <a:p>
            <a:pPr algn="just">
              <a:buFont typeface="Arial" panose="020B0604020202020204" pitchFamily="34" charset="0"/>
              <a:buChar char="•"/>
            </a:pPr>
            <a:r>
              <a:rPr lang="fr-FR" dirty="0"/>
              <a:t> La vidéo (autorisations)</a:t>
            </a:r>
          </a:p>
          <a:p>
            <a:pPr algn="just">
              <a:buFont typeface="Arial" panose="020B0604020202020204" pitchFamily="34" charset="0"/>
              <a:buChar char="•"/>
            </a:pPr>
            <a:endParaRPr lang="fr-FR" dirty="0"/>
          </a:p>
          <a:p>
            <a:pPr algn="just">
              <a:buFont typeface="Arial" panose="020B0604020202020204" pitchFamily="34" charset="0"/>
              <a:buChar char="•"/>
            </a:pPr>
            <a:r>
              <a:rPr lang="fr-FR" dirty="0"/>
              <a:t> Le magnétophone (méfiance, à postériori, clandestin)</a:t>
            </a:r>
          </a:p>
        </p:txBody>
      </p:sp>
      <p:pic>
        <p:nvPicPr>
          <p:cNvPr id="7" name="Image 6">
            <a:extLst>
              <a:ext uri="{FF2B5EF4-FFF2-40B4-BE49-F238E27FC236}">
                <a16:creationId xmlns:a16="http://schemas.microsoft.com/office/drawing/2014/main" id="{F9E7938D-3570-8673-D7BA-1C26899EF9FC}"/>
              </a:ext>
            </a:extLst>
          </p:cNvPr>
          <p:cNvPicPr>
            <a:picLocks noChangeAspect="1"/>
          </p:cNvPicPr>
          <p:nvPr/>
        </p:nvPicPr>
        <p:blipFill>
          <a:blip r:embed="rId3">
            <a:clrChange>
              <a:clrFrom>
                <a:srgbClr val="C1D4D1"/>
              </a:clrFrom>
              <a:clrTo>
                <a:srgbClr val="C1D4D1">
                  <a:alpha val="0"/>
                </a:srgbClr>
              </a:clrTo>
            </a:clrChange>
            <a:extLst>
              <a:ext uri="{28A0092B-C50C-407E-A947-70E740481C1C}">
                <a14:useLocalDpi xmlns:a14="http://schemas.microsoft.com/office/drawing/2010/main" val="0"/>
              </a:ext>
            </a:extLst>
          </a:blip>
          <a:stretch>
            <a:fillRect/>
          </a:stretch>
        </p:blipFill>
        <p:spPr>
          <a:xfrm>
            <a:off x="8858250" y="3522513"/>
            <a:ext cx="3341573" cy="3341573"/>
          </a:xfrm>
          <a:prstGeom prst="rect">
            <a:avLst/>
          </a:prstGeom>
        </p:spPr>
      </p:pic>
    </p:spTree>
    <p:extLst>
      <p:ext uri="{BB962C8B-B14F-4D97-AF65-F5344CB8AC3E}">
        <p14:creationId xmlns:p14="http://schemas.microsoft.com/office/powerpoint/2010/main" val="4219347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1AAE47-780B-3CC2-6D0C-94E4F8E7F18B}"/>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BC8E7AE7-7285-0FDE-48B1-45D3D17969C5}"/>
              </a:ext>
            </a:extLst>
          </p:cNvPr>
          <p:cNvSpPr>
            <a:spLocks noGrp="1"/>
          </p:cNvSpPr>
          <p:nvPr>
            <p:ph type="title"/>
          </p:nvPr>
        </p:nvSpPr>
        <p:spPr/>
        <p:txBody>
          <a:bodyPr/>
          <a:lstStyle/>
          <a:p>
            <a:r>
              <a:rPr lang="fr-FR" dirty="0"/>
              <a:t>3.2.3 Le journal de terrain</a:t>
            </a:r>
          </a:p>
        </p:txBody>
      </p:sp>
      <p:sp>
        <p:nvSpPr>
          <p:cNvPr id="6" name="Slide Number Placeholder 6">
            <a:extLst>
              <a:ext uri="{FF2B5EF4-FFF2-40B4-BE49-F238E27FC236}">
                <a16:creationId xmlns:a16="http://schemas.microsoft.com/office/drawing/2014/main" id="{B70A035A-F80E-E9AA-8171-7C79A3C194AD}"/>
              </a:ext>
            </a:extLst>
          </p:cNvPr>
          <p:cNvSpPr>
            <a:spLocks noGrp="1"/>
          </p:cNvSpPr>
          <p:nvPr>
            <p:ph type="sldNum" sz="quarter" idx="12"/>
          </p:nvPr>
        </p:nvSpPr>
        <p:spPr>
          <a:xfrm>
            <a:off x="10410825" y="6333141"/>
            <a:ext cx="1636598" cy="383456"/>
          </a:xfrm>
        </p:spPr>
        <p:txBody>
          <a:bodyPr/>
          <a:lstStyle>
            <a:lvl1pPr>
              <a:defRPr sz="1200"/>
            </a:lvl1pPr>
          </a:lstStyle>
          <a:p>
            <a:fld id="{4FAB73BC-B049-4115-A692-8D63A059BFB8}" type="slidenum">
              <a:rPr lang="en-US" smtClean="0"/>
              <a:pPr/>
              <a:t>31</a:t>
            </a:fld>
            <a:endParaRPr lang="en-US" dirty="0"/>
          </a:p>
        </p:txBody>
      </p:sp>
      <p:sp>
        <p:nvSpPr>
          <p:cNvPr id="13" name="Espace réservé du contenu 1">
            <a:extLst>
              <a:ext uri="{FF2B5EF4-FFF2-40B4-BE49-F238E27FC236}">
                <a16:creationId xmlns:a16="http://schemas.microsoft.com/office/drawing/2014/main" id="{00E95E82-A53C-6376-D8C2-C282B6187AC4}"/>
              </a:ext>
            </a:extLst>
          </p:cNvPr>
          <p:cNvSpPr txBox="1">
            <a:spLocks/>
          </p:cNvSpPr>
          <p:nvPr/>
        </p:nvSpPr>
        <p:spPr>
          <a:xfrm>
            <a:off x="387127" y="1664700"/>
            <a:ext cx="11660296" cy="4851429"/>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algn="just">
              <a:buFont typeface="Arial" panose="020B0604020202020204" pitchFamily="34" charset="0"/>
              <a:buChar char="•"/>
            </a:pPr>
            <a:endParaRPr lang="fr-FR" dirty="0"/>
          </a:p>
        </p:txBody>
      </p:sp>
      <p:sp>
        <p:nvSpPr>
          <p:cNvPr id="2" name="ZoneTexte 1">
            <a:extLst>
              <a:ext uri="{FF2B5EF4-FFF2-40B4-BE49-F238E27FC236}">
                <a16:creationId xmlns:a16="http://schemas.microsoft.com/office/drawing/2014/main" id="{ADF3B1D7-A73C-B283-1E20-3365649DCEEB}"/>
              </a:ext>
            </a:extLst>
          </p:cNvPr>
          <p:cNvSpPr txBox="1"/>
          <p:nvPr/>
        </p:nvSpPr>
        <p:spPr>
          <a:xfrm>
            <a:off x="1809750" y="3448050"/>
            <a:ext cx="184731" cy="369332"/>
          </a:xfrm>
          <a:prstGeom prst="rect">
            <a:avLst/>
          </a:prstGeom>
          <a:noFill/>
        </p:spPr>
        <p:txBody>
          <a:bodyPr wrap="none" rtlCol="0">
            <a:spAutoFit/>
          </a:bodyPr>
          <a:lstStyle/>
          <a:p>
            <a:endParaRPr lang="fr-FR" dirty="0"/>
          </a:p>
        </p:txBody>
      </p:sp>
      <p:sp>
        <p:nvSpPr>
          <p:cNvPr id="4" name="Espace réservé du contenu 1">
            <a:extLst>
              <a:ext uri="{FF2B5EF4-FFF2-40B4-BE49-F238E27FC236}">
                <a16:creationId xmlns:a16="http://schemas.microsoft.com/office/drawing/2014/main" id="{2ED9EEA3-93FF-975F-DEEB-E951D36E211D}"/>
              </a:ext>
            </a:extLst>
          </p:cNvPr>
          <p:cNvSpPr txBox="1">
            <a:spLocks/>
          </p:cNvSpPr>
          <p:nvPr/>
        </p:nvSpPr>
        <p:spPr>
          <a:xfrm>
            <a:off x="539527" y="1817100"/>
            <a:ext cx="11660296" cy="4851429"/>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lgn="just">
              <a:buNone/>
            </a:pPr>
            <a:r>
              <a:rPr lang="fr-FR" b="1" dirty="0">
                <a:solidFill>
                  <a:schemeClr val="bg2"/>
                </a:solidFill>
              </a:rPr>
              <a:t>Le journal de terrain</a:t>
            </a:r>
          </a:p>
          <a:p>
            <a:pPr>
              <a:buFont typeface="Arial" panose="020B0604020202020204" pitchFamily="34" charset="0"/>
              <a:buChar char="•"/>
            </a:pPr>
            <a:r>
              <a:rPr lang="fr-FR" dirty="0"/>
              <a:t> Notes prises sur le vif</a:t>
            </a:r>
          </a:p>
          <a:p>
            <a:pPr>
              <a:buFont typeface="Arial" panose="020B0604020202020204" pitchFamily="34" charset="0"/>
              <a:buChar char="•"/>
            </a:pPr>
            <a:r>
              <a:rPr lang="fr-FR" dirty="0"/>
              <a:t> Description de son rapport au milieu observé </a:t>
            </a:r>
          </a:p>
          <a:p>
            <a:pPr>
              <a:buFont typeface="Arial" panose="020B0604020202020204" pitchFamily="34" charset="0"/>
              <a:buChar char="•"/>
            </a:pPr>
            <a:r>
              <a:rPr lang="fr-FR" dirty="0"/>
              <a:t> Récit des temps d’observation </a:t>
            </a:r>
          </a:p>
          <a:p>
            <a:pPr>
              <a:buFont typeface="Arial" panose="020B0604020202020204" pitchFamily="34" charset="0"/>
              <a:buChar char="•"/>
            </a:pPr>
            <a:r>
              <a:rPr lang="fr-FR" dirty="0"/>
              <a:t> Notes descriptives</a:t>
            </a:r>
          </a:p>
          <a:p>
            <a:pPr>
              <a:buFont typeface="Arial" panose="020B0604020202020204" pitchFamily="34" charset="0"/>
              <a:buChar char="•"/>
            </a:pPr>
            <a:r>
              <a:rPr lang="fr-FR" dirty="0"/>
              <a:t> Réflexions personnelles (impressions)</a:t>
            </a:r>
          </a:p>
          <a:p>
            <a:pPr>
              <a:buFont typeface="Arial" panose="020B0604020202020204" pitchFamily="34" charset="0"/>
              <a:buChar char="•"/>
            </a:pPr>
            <a:r>
              <a:rPr lang="fr-FR" dirty="0"/>
              <a:t> Notes prospectives (idées pour prochaines observations)</a:t>
            </a:r>
          </a:p>
          <a:p>
            <a:pPr>
              <a:buFont typeface="Arial" panose="020B0604020202020204" pitchFamily="34" charset="0"/>
              <a:buChar char="•"/>
            </a:pPr>
            <a:r>
              <a:rPr lang="fr-FR" dirty="0"/>
              <a:t> Notes d’analyse (brides d’interprétation, des hypothèses)</a:t>
            </a:r>
          </a:p>
          <a:p>
            <a:pPr>
              <a:buFont typeface="Arial" panose="020B0604020202020204" pitchFamily="34" charset="0"/>
              <a:buChar char="•"/>
            </a:pPr>
            <a:r>
              <a:rPr lang="fr-FR" dirty="0">
                <a:sym typeface="Wingdings" pitchFamily="2" charset="2"/>
              </a:rPr>
              <a:t> Indispensable pour </a:t>
            </a:r>
            <a:r>
              <a:rPr lang="fr-FR" b="1" dirty="0">
                <a:sym typeface="Wingdings" pitchFamily="2" charset="2"/>
              </a:rPr>
              <a:t>reconstituer les phases de construction de l’objet </a:t>
            </a:r>
            <a:endParaRPr lang="fr-FR" b="1" dirty="0"/>
          </a:p>
          <a:p>
            <a:pPr marL="0" indent="0" algn="just">
              <a:buNone/>
            </a:pPr>
            <a:endParaRPr lang="fr-FR" dirty="0"/>
          </a:p>
        </p:txBody>
      </p:sp>
    </p:spTree>
    <p:extLst>
      <p:ext uri="{BB962C8B-B14F-4D97-AF65-F5344CB8AC3E}">
        <p14:creationId xmlns:p14="http://schemas.microsoft.com/office/powerpoint/2010/main" val="2433666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3C4712-161D-DA0D-B2BC-B6B3F579F116}"/>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9D4B16DD-DDD0-7CE0-BE1C-66AB30D959B1}"/>
              </a:ext>
            </a:extLst>
          </p:cNvPr>
          <p:cNvSpPr>
            <a:spLocks noGrp="1"/>
          </p:cNvSpPr>
          <p:nvPr>
            <p:ph type="title"/>
          </p:nvPr>
        </p:nvSpPr>
        <p:spPr/>
        <p:txBody>
          <a:bodyPr/>
          <a:lstStyle/>
          <a:p>
            <a:r>
              <a:rPr lang="fr-FR" dirty="0"/>
              <a:t>3.3 Après l’observation </a:t>
            </a:r>
          </a:p>
        </p:txBody>
      </p:sp>
      <p:sp>
        <p:nvSpPr>
          <p:cNvPr id="6" name="Slide Number Placeholder 6">
            <a:extLst>
              <a:ext uri="{FF2B5EF4-FFF2-40B4-BE49-F238E27FC236}">
                <a16:creationId xmlns:a16="http://schemas.microsoft.com/office/drawing/2014/main" id="{8A938733-C300-1E3F-A749-91585C9DE5B7}"/>
              </a:ext>
            </a:extLst>
          </p:cNvPr>
          <p:cNvSpPr>
            <a:spLocks noGrp="1"/>
          </p:cNvSpPr>
          <p:nvPr>
            <p:ph type="sldNum" sz="quarter" idx="12"/>
          </p:nvPr>
        </p:nvSpPr>
        <p:spPr>
          <a:xfrm>
            <a:off x="10410825" y="6333141"/>
            <a:ext cx="1636598" cy="383456"/>
          </a:xfrm>
        </p:spPr>
        <p:txBody>
          <a:bodyPr/>
          <a:lstStyle>
            <a:lvl1pPr>
              <a:defRPr sz="1200"/>
            </a:lvl1pPr>
          </a:lstStyle>
          <a:p>
            <a:fld id="{4FAB73BC-B049-4115-A692-8D63A059BFB8}" type="slidenum">
              <a:rPr lang="en-US" smtClean="0"/>
              <a:pPr/>
              <a:t>32</a:t>
            </a:fld>
            <a:endParaRPr lang="en-US" dirty="0"/>
          </a:p>
        </p:txBody>
      </p:sp>
      <p:sp>
        <p:nvSpPr>
          <p:cNvPr id="13" name="Espace réservé du contenu 1">
            <a:extLst>
              <a:ext uri="{FF2B5EF4-FFF2-40B4-BE49-F238E27FC236}">
                <a16:creationId xmlns:a16="http://schemas.microsoft.com/office/drawing/2014/main" id="{0299A7FF-3EBC-8312-C176-CBECD7E9D45D}"/>
              </a:ext>
            </a:extLst>
          </p:cNvPr>
          <p:cNvSpPr txBox="1">
            <a:spLocks/>
          </p:cNvSpPr>
          <p:nvPr/>
        </p:nvSpPr>
        <p:spPr>
          <a:xfrm>
            <a:off x="387127" y="1664700"/>
            <a:ext cx="11660296" cy="4851429"/>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algn="just">
              <a:buFont typeface="Arial" panose="020B0604020202020204" pitchFamily="34" charset="0"/>
              <a:buChar char="•"/>
            </a:pPr>
            <a:endParaRPr lang="fr-FR" dirty="0"/>
          </a:p>
        </p:txBody>
      </p:sp>
      <p:sp>
        <p:nvSpPr>
          <p:cNvPr id="2" name="ZoneTexte 1">
            <a:extLst>
              <a:ext uri="{FF2B5EF4-FFF2-40B4-BE49-F238E27FC236}">
                <a16:creationId xmlns:a16="http://schemas.microsoft.com/office/drawing/2014/main" id="{24D98B10-08B6-D508-D084-4305FF923FE4}"/>
              </a:ext>
            </a:extLst>
          </p:cNvPr>
          <p:cNvSpPr txBox="1"/>
          <p:nvPr/>
        </p:nvSpPr>
        <p:spPr>
          <a:xfrm>
            <a:off x="1809750" y="3448050"/>
            <a:ext cx="184731" cy="369332"/>
          </a:xfrm>
          <a:prstGeom prst="rect">
            <a:avLst/>
          </a:prstGeom>
          <a:noFill/>
        </p:spPr>
        <p:txBody>
          <a:bodyPr wrap="none" rtlCol="0">
            <a:spAutoFit/>
          </a:bodyPr>
          <a:lstStyle/>
          <a:p>
            <a:endParaRPr lang="fr-FR" dirty="0"/>
          </a:p>
        </p:txBody>
      </p:sp>
      <p:sp>
        <p:nvSpPr>
          <p:cNvPr id="4" name="Espace réservé du contenu 1">
            <a:extLst>
              <a:ext uri="{FF2B5EF4-FFF2-40B4-BE49-F238E27FC236}">
                <a16:creationId xmlns:a16="http://schemas.microsoft.com/office/drawing/2014/main" id="{6B7CD19A-1DC0-A801-39EF-10F042219FA1}"/>
              </a:ext>
            </a:extLst>
          </p:cNvPr>
          <p:cNvSpPr txBox="1">
            <a:spLocks/>
          </p:cNvSpPr>
          <p:nvPr/>
        </p:nvSpPr>
        <p:spPr>
          <a:xfrm>
            <a:off x="539527" y="1817100"/>
            <a:ext cx="11660296" cy="4851429"/>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lgn="just">
              <a:buNone/>
            </a:pPr>
            <a:endParaRPr lang="fr-FR" dirty="0"/>
          </a:p>
        </p:txBody>
      </p:sp>
      <p:sp>
        <p:nvSpPr>
          <p:cNvPr id="7" name="Espace réservé du contenu 1">
            <a:extLst>
              <a:ext uri="{FF2B5EF4-FFF2-40B4-BE49-F238E27FC236}">
                <a16:creationId xmlns:a16="http://schemas.microsoft.com/office/drawing/2014/main" id="{28616E6B-047D-CCCD-6859-06B9DB9568FC}"/>
              </a:ext>
            </a:extLst>
          </p:cNvPr>
          <p:cNvSpPr txBox="1">
            <a:spLocks/>
          </p:cNvSpPr>
          <p:nvPr/>
        </p:nvSpPr>
        <p:spPr>
          <a:xfrm>
            <a:off x="691927" y="1969500"/>
            <a:ext cx="11660296" cy="4851429"/>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algn="just">
              <a:buFont typeface="Arial" panose="020B0604020202020204" pitchFamily="34" charset="0"/>
              <a:buChar char="•"/>
            </a:pPr>
            <a:r>
              <a:rPr lang="fr-FR" dirty="0"/>
              <a:t> </a:t>
            </a:r>
            <a:r>
              <a:rPr lang="fr-FR" b="1" dirty="0">
                <a:solidFill>
                  <a:schemeClr val="bg2"/>
                </a:solidFill>
              </a:rPr>
              <a:t>L’analyse</a:t>
            </a:r>
            <a:r>
              <a:rPr lang="fr-FR" dirty="0"/>
              <a:t> : élaboration théorique à partir des données </a:t>
            </a:r>
          </a:p>
          <a:p>
            <a:pPr algn="just">
              <a:buFont typeface="Arial" panose="020B0604020202020204" pitchFamily="34" charset="0"/>
              <a:buChar char="•"/>
            </a:pPr>
            <a:endParaRPr lang="fr-FR" dirty="0"/>
          </a:p>
          <a:p>
            <a:pPr algn="just">
              <a:buFont typeface="Arial" panose="020B0604020202020204" pitchFamily="34" charset="0"/>
              <a:buChar char="•"/>
            </a:pPr>
            <a:r>
              <a:rPr lang="fr-FR" b="1" dirty="0"/>
              <a:t> </a:t>
            </a:r>
            <a:r>
              <a:rPr lang="fr-FR" b="1" dirty="0">
                <a:solidFill>
                  <a:schemeClr val="bg2"/>
                </a:solidFill>
              </a:rPr>
              <a:t>L’auto-analyse</a:t>
            </a:r>
            <a:r>
              <a:rPr lang="fr-FR" b="1" dirty="0"/>
              <a:t> </a:t>
            </a:r>
            <a:r>
              <a:rPr lang="fr-FR" dirty="0"/>
              <a:t>: travail sur la neutralité impossible du chercheur</a:t>
            </a:r>
          </a:p>
          <a:p>
            <a:pPr algn="just">
              <a:buFont typeface="Arial" panose="020B0604020202020204" pitchFamily="34" charset="0"/>
              <a:buChar char="•"/>
            </a:pPr>
            <a:endParaRPr lang="fr-FR" dirty="0"/>
          </a:p>
          <a:p>
            <a:pPr algn="just">
              <a:buFont typeface="Arial" panose="020B0604020202020204" pitchFamily="34" charset="0"/>
              <a:buChar char="•"/>
            </a:pPr>
            <a:r>
              <a:rPr lang="fr-FR" dirty="0"/>
              <a:t> </a:t>
            </a:r>
            <a:r>
              <a:rPr lang="fr-FR" b="1" dirty="0">
                <a:solidFill>
                  <a:schemeClr val="bg2"/>
                </a:solidFill>
              </a:rPr>
              <a:t>Rendre compte de l’observation </a:t>
            </a:r>
            <a:r>
              <a:rPr lang="fr-FR" dirty="0"/>
              <a:t>: compte-rendu</a:t>
            </a:r>
          </a:p>
        </p:txBody>
      </p:sp>
    </p:spTree>
    <p:extLst>
      <p:ext uri="{BB962C8B-B14F-4D97-AF65-F5344CB8AC3E}">
        <p14:creationId xmlns:p14="http://schemas.microsoft.com/office/powerpoint/2010/main" val="3626977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CA4BBC-12E1-DBD3-CDB8-A3E0AB95F342}"/>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5C118ECF-389F-6CAE-D6ED-7DF6D1A46232}"/>
              </a:ext>
            </a:extLst>
          </p:cNvPr>
          <p:cNvSpPr>
            <a:spLocks noGrp="1"/>
          </p:cNvSpPr>
          <p:nvPr>
            <p:ph type="title"/>
          </p:nvPr>
        </p:nvSpPr>
        <p:spPr/>
        <p:txBody>
          <a:bodyPr/>
          <a:lstStyle/>
          <a:p>
            <a:r>
              <a:rPr lang="fr-FR" dirty="0"/>
              <a:t>3.3.1 L’analyse des données </a:t>
            </a:r>
          </a:p>
        </p:txBody>
      </p:sp>
      <p:sp>
        <p:nvSpPr>
          <p:cNvPr id="6" name="Slide Number Placeholder 6">
            <a:extLst>
              <a:ext uri="{FF2B5EF4-FFF2-40B4-BE49-F238E27FC236}">
                <a16:creationId xmlns:a16="http://schemas.microsoft.com/office/drawing/2014/main" id="{858C3C39-9912-087D-EDBA-A510ECE3C502}"/>
              </a:ext>
            </a:extLst>
          </p:cNvPr>
          <p:cNvSpPr>
            <a:spLocks noGrp="1"/>
          </p:cNvSpPr>
          <p:nvPr>
            <p:ph type="sldNum" sz="quarter" idx="12"/>
          </p:nvPr>
        </p:nvSpPr>
        <p:spPr>
          <a:xfrm>
            <a:off x="10410825" y="6333141"/>
            <a:ext cx="1636598" cy="383456"/>
          </a:xfrm>
        </p:spPr>
        <p:txBody>
          <a:bodyPr/>
          <a:lstStyle>
            <a:lvl1pPr>
              <a:defRPr sz="1200"/>
            </a:lvl1pPr>
          </a:lstStyle>
          <a:p>
            <a:fld id="{4FAB73BC-B049-4115-A692-8D63A059BFB8}" type="slidenum">
              <a:rPr lang="en-US" smtClean="0"/>
              <a:pPr/>
              <a:t>33</a:t>
            </a:fld>
            <a:endParaRPr lang="en-US" dirty="0"/>
          </a:p>
        </p:txBody>
      </p:sp>
      <p:sp>
        <p:nvSpPr>
          <p:cNvPr id="13" name="Espace réservé du contenu 1">
            <a:extLst>
              <a:ext uri="{FF2B5EF4-FFF2-40B4-BE49-F238E27FC236}">
                <a16:creationId xmlns:a16="http://schemas.microsoft.com/office/drawing/2014/main" id="{7EC0CE16-4795-BF33-5D36-F4D07ECFBE76}"/>
              </a:ext>
            </a:extLst>
          </p:cNvPr>
          <p:cNvSpPr txBox="1">
            <a:spLocks/>
          </p:cNvSpPr>
          <p:nvPr/>
        </p:nvSpPr>
        <p:spPr>
          <a:xfrm>
            <a:off x="387127" y="1664700"/>
            <a:ext cx="11660296" cy="4851429"/>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algn="just">
              <a:buFont typeface="Arial" panose="020B0604020202020204" pitchFamily="34" charset="0"/>
              <a:buChar char="•"/>
            </a:pPr>
            <a:endParaRPr lang="fr-FR" dirty="0"/>
          </a:p>
        </p:txBody>
      </p:sp>
      <p:sp>
        <p:nvSpPr>
          <p:cNvPr id="2" name="ZoneTexte 1">
            <a:extLst>
              <a:ext uri="{FF2B5EF4-FFF2-40B4-BE49-F238E27FC236}">
                <a16:creationId xmlns:a16="http://schemas.microsoft.com/office/drawing/2014/main" id="{5E96026C-46BE-4170-853F-EEE96E9254EC}"/>
              </a:ext>
            </a:extLst>
          </p:cNvPr>
          <p:cNvSpPr txBox="1"/>
          <p:nvPr/>
        </p:nvSpPr>
        <p:spPr>
          <a:xfrm>
            <a:off x="1809750" y="3448050"/>
            <a:ext cx="184731" cy="369332"/>
          </a:xfrm>
          <a:prstGeom prst="rect">
            <a:avLst/>
          </a:prstGeom>
          <a:noFill/>
        </p:spPr>
        <p:txBody>
          <a:bodyPr wrap="none" rtlCol="0">
            <a:spAutoFit/>
          </a:bodyPr>
          <a:lstStyle/>
          <a:p>
            <a:endParaRPr lang="fr-FR" dirty="0"/>
          </a:p>
        </p:txBody>
      </p:sp>
      <p:sp>
        <p:nvSpPr>
          <p:cNvPr id="4" name="Espace réservé du contenu 1">
            <a:extLst>
              <a:ext uri="{FF2B5EF4-FFF2-40B4-BE49-F238E27FC236}">
                <a16:creationId xmlns:a16="http://schemas.microsoft.com/office/drawing/2014/main" id="{F3154271-49EF-6D12-72CC-490436C2735F}"/>
              </a:ext>
            </a:extLst>
          </p:cNvPr>
          <p:cNvSpPr txBox="1">
            <a:spLocks/>
          </p:cNvSpPr>
          <p:nvPr/>
        </p:nvSpPr>
        <p:spPr>
          <a:xfrm>
            <a:off x="539527" y="1817100"/>
            <a:ext cx="11660296" cy="4851429"/>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lgn="just">
              <a:buNone/>
            </a:pPr>
            <a:endParaRPr lang="fr-FR" dirty="0"/>
          </a:p>
        </p:txBody>
      </p:sp>
      <p:sp>
        <p:nvSpPr>
          <p:cNvPr id="7" name="Espace réservé du contenu 1">
            <a:extLst>
              <a:ext uri="{FF2B5EF4-FFF2-40B4-BE49-F238E27FC236}">
                <a16:creationId xmlns:a16="http://schemas.microsoft.com/office/drawing/2014/main" id="{5DC60C6B-7300-A083-DD90-152CBFA6890A}"/>
              </a:ext>
            </a:extLst>
          </p:cNvPr>
          <p:cNvSpPr txBox="1">
            <a:spLocks/>
          </p:cNvSpPr>
          <p:nvPr/>
        </p:nvSpPr>
        <p:spPr>
          <a:xfrm>
            <a:off x="691927" y="1969500"/>
            <a:ext cx="11660296" cy="4851429"/>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algn="just">
              <a:buFont typeface="Arial" panose="020B0604020202020204" pitchFamily="34" charset="0"/>
              <a:buChar char="•"/>
            </a:pPr>
            <a:r>
              <a:rPr lang="fr-FR" dirty="0"/>
              <a:t> </a:t>
            </a:r>
            <a:r>
              <a:rPr lang="fr-FR" b="1" dirty="0">
                <a:solidFill>
                  <a:schemeClr val="bg2"/>
                </a:solidFill>
              </a:rPr>
              <a:t>L’analyse</a:t>
            </a:r>
            <a:r>
              <a:rPr lang="fr-FR" dirty="0"/>
              <a:t> : Description dynamique de ses observations </a:t>
            </a:r>
          </a:p>
          <a:p>
            <a:pPr marL="0" lvl="2" indent="0" algn="just">
              <a:buNone/>
            </a:pPr>
            <a:r>
              <a:rPr lang="fr-FR" dirty="0"/>
              <a:t>	Faire ressurgir la cohérence de la situation</a:t>
            </a:r>
          </a:p>
          <a:p>
            <a:pPr marL="0" lvl="2" indent="0" algn="just">
              <a:buNone/>
            </a:pPr>
            <a:r>
              <a:rPr lang="fr-FR" sz="2000" dirty="0"/>
              <a:t>	Faire ressurgir les pratiques sociales</a:t>
            </a:r>
          </a:p>
          <a:p>
            <a:pPr marL="0" lvl="2" indent="0" algn="just">
              <a:buNone/>
            </a:pPr>
            <a:r>
              <a:rPr lang="fr-FR" dirty="0"/>
              <a:t>	</a:t>
            </a:r>
            <a:r>
              <a:rPr lang="fr-FR" sz="2000" dirty="0"/>
              <a:t>Faire ressurgir leurs conditions de possibilités</a:t>
            </a:r>
          </a:p>
          <a:p>
            <a:endParaRPr lang="fr-FR" dirty="0"/>
          </a:p>
          <a:p>
            <a:pPr>
              <a:buFont typeface="Arial" panose="020B0604020202020204" pitchFamily="34" charset="0"/>
              <a:buChar char="•"/>
            </a:pPr>
            <a:r>
              <a:rPr lang="fr-FR" dirty="0"/>
              <a:t> Systématiser les données d’observation</a:t>
            </a:r>
          </a:p>
          <a:p>
            <a:pPr marL="0" lvl="2" indent="0">
              <a:buNone/>
            </a:pPr>
            <a:r>
              <a:rPr lang="fr-FR" dirty="0"/>
              <a:t>	Établir les liens entre les actions individuelles observées</a:t>
            </a:r>
          </a:p>
          <a:p>
            <a:pPr marL="0" lvl="2" indent="0">
              <a:buNone/>
            </a:pPr>
            <a:r>
              <a:rPr lang="fr-FR" dirty="0"/>
              <a:t>	Établir les logiques d’acteurs induites par les situations observées</a:t>
            </a:r>
          </a:p>
          <a:p>
            <a:pPr marL="0" lvl="2" indent="0">
              <a:buNone/>
            </a:pPr>
            <a:r>
              <a:rPr lang="fr-FR" dirty="0"/>
              <a:t>	Établir les marges de jeu des acteurs</a:t>
            </a:r>
          </a:p>
          <a:p>
            <a:endParaRPr lang="fr-FR" b="1" dirty="0"/>
          </a:p>
          <a:p>
            <a:pPr marL="0" indent="0">
              <a:buNone/>
            </a:pPr>
            <a:r>
              <a:rPr lang="fr-FR" dirty="0">
                <a:sym typeface="Wingdings" pitchFamily="2" charset="2"/>
              </a:rPr>
              <a:t>Permet de </a:t>
            </a:r>
            <a:r>
              <a:rPr lang="fr-FR" b="1" dirty="0">
                <a:sym typeface="Wingdings" pitchFamily="2" charset="2"/>
              </a:rPr>
              <a:t>saisir les relations entre les acteurs </a:t>
            </a:r>
            <a:r>
              <a:rPr lang="fr-FR" dirty="0">
                <a:sym typeface="Wingdings" pitchFamily="2" charset="2"/>
              </a:rPr>
              <a:t>(coopérations, domination, …)</a:t>
            </a:r>
            <a:endParaRPr lang="fr-FR" dirty="0"/>
          </a:p>
          <a:p>
            <a:pPr lvl="1" algn="just">
              <a:buFont typeface="Arial" panose="020B0604020202020204" pitchFamily="34" charset="0"/>
              <a:buChar char="•"/>
            </a:pPr>
            <a:endParaRPr lang="fr-FR" dirty="0"/>
          </a:p>
        </p:txBody>
      </p:sp>
    </p:spTree>
    <p:extLst>
      <p:ext uri="{BB962C8B-B14F-4D97-AF65-F5344CB8AC3E}">
        <p14:creationId xmlns:p14="http://schemas.microsoft.com/office/powerpoint/2010/main" val="1313531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B17D5C-2F3D-0312-1A9E-35890A042939}"/>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BE803004-BAB8-5EB6-7DA3-ED286A61C3BF}"/>
              </a:ext>
            </a:extLst>
          </p:cNvPr>
          <p:cNvSpPr>
            <a:spLocks noGrp="1"/>
          </p:cNvSpPr>
          <p:nvPr>
            <p:ph type="title"/>
          </p:nvPr>
        </p:nvSpPr>
        <p:spPr/>
        <p:txBody>
          <a:bodyPr/>
          <a:lstStyle/>
          <a:p>
            <a:r>
              <a:rPr lang="fr-FR" dirty="0"/>
              <a:t>3.3.1 L’analyse des données </a:t>
            </a:r>
          </a:p>
        </p:txBody>
      </p:sp>
      <p:sp>
        <p:nvSpPr>
          <p:cNvPr id="6" name="Slide Number Placeholder 6">
            <a:extLst>
              <a:ext uri="{FF2B5EF4-FFF2-40B4-BE49-F238E27FC236}">
                <a16:creationId xmlns:a16="http://schemas.microsoft.com/office/drawing/2014/main" id="{E94C374D-CA27-876F-50EF-99519AB092AA}"/>
              </a:ext>
            </a:extLst>
          </p:cNvPr>
          <p:cNvSpPr>
            <a:spLocks noGrp="1"/>
          </p:cNvSpPr>
          <p:nvPr>
            <p:ph type="sldNum" sz="quarter" idx="12"/>
          </p:nvPr>
        </p:nvSpPr>
        <p:spPr>
          <a:xfrm>
            <a:off x="10410825" y="6333141"/>
            <a:ext cx="1636598" cy="383456"/>
          </a:xfrm>
        </p:spPr>
        <p:txBody>
          <a:bodyPr/>
          <a:lstStyle>
            <a:lvl1pPr>
              <a:defRPr sz="1200"/>
            </a:lvl1pPr>
          </a:lstStyle>
          <a:p>
            <a:fld id="{4FAB73BC-B049-4115-A692-8D63A059BFB8}" type="slidenum">
              <a:rPr lang="en-US" smtClean="0"/>
              <a:pPr/>
              <a:t>34</a:t>
            </a:fld>
            <a:endParaRPr lang="en-US" dirty="0"/>
          </a:p>
        </p:txBody>
      </p:sp>
      <p:sp>
        <p:nvSpPr>
          <p:cNvPr id="13" name="Espace réservé du contenu 1">
            <a:extLst>
              <a:ext uri="{FF2B5EF4-FFF2-40B4-BE49-F238E27FC236}">
                <a16:creationId xmlns:a16="http://schemas.microsoft.com/office/drawing/2014/main" id="{F7B10B9C-ABF8-FCF2-DA63-875F9778734D}"/>
              </a:ext>
            </a:extLst>
          </p:cNvPr>
          <p:cNvSpPr txBox="1">
            <a:spLocks/>
          </p:cNvSpPr>
          <p:nvPr/>
        </p:nvSpPr>
        <p:spPr>
          <a:xfrm>
            <a:off x="387127" y="1664700"/>
            <a:ext cx="11660296" cy="4851429"/>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algn="just">
              <a:buFont typeface="Arial" panose="020B0604020202020204" pitchFamily="34" charset="0"/>
              <a:buChar char="•"/>
            </a:pPr>
            <a:endParaRPr lang="fr-FR" dirty="0"/>
          </a:p>
        </p:txBody>
      </p:sp>
      <p:sp>
        <p:nvSpPr>
          <p:cNvPr id="2" name="ZoneTexte 1">
            <a:extLst>
              <a:ext uri="{FF2B5EF4-FFF2-40B4-BE49-F238E27FC236}">
                <a16:creationId xmlns:a16="http://schemas.microsoft.com/office/drawing/2014/main" id="{BDD31740-52F8-3A4A-CE81-513282FF324B}"/>
              </a:ext>
            </a:extLst>
          </p:cNvPr>
          <p:cNvSpPr txBox="1"/>
          <p:nvPr/>
        </p:nvSpPr>
        <p:spPr>
          <a:xfrm>
            <a:off x="1809750" y="3448050"/>
            <a:ext cx="184731" cy="369332"/>
          </a:xfrm>
          <a:prstGeom prst="rect">
            <a:avLst/>
          </a:prstGeom>
          <a:noFill/>
        </p:spPr>
        <p:txBody>
          <a:bodyPr wrap="none" rtlCol="0">
            <a:spAutoFit/>
          </a:bodyPr>
          <a:lstStyle/>
          <a:p>
            <a:endParaRPr lang="fr-FR" dirty="0"/>
          </a:p>
        </p:txBody>
      </p:sp>
      <p:sp>
        <p:nvSpPr>
          <p:cNvPr id="4" name="Espace réservé du contenu 1">
            <a:extLst>
              <a:ext uri="{FF2B5EF4-FFF2-40B4-BE49-F238E27FC236}">
                <a16:creationId xmlns:a16="http://schemas.microsoft.com/office/drawing/2014/main" id="{CC280226-189A-E86A-F27D-BA4023771B5B}"/>
              </a:ext>
            </a:extLst>
          </p:cNvPr>
          <p:cNvSpPr txBox="1">
            <a:spLocks/>
          </p:cNvSpPr>
          <p:nvPr/>
        </p:nvSpPr>
        <p:spPr>
          <a:xfrm>
            <a:off x="539527" y="1817100"/>
            <a:ext cx="11660296" cy="4851429"/>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lgn="just">
              <a:buNone/>
            </a:pPr>
            <a:endParaRPr lang="fr-FR" dirty="0"/>
          </a:p>
        </p:txBody>
      </p:sp>
      <p:sp>
        <p:nvSpPr>
          <p:cNvPr id="7" name="Espace réservé du contenu 1">
            <a:extLst>
              <a:ext uri="{FF2B5EF4-FFF2-40B4-BE49-F238E27FC236}">
                <a16:creationId xmlns:a16="http://schemas.microsoft.com/office/drawing/2014/main" id="{5CF39BDB-5521-DB33-24BC-12F7D116EEAA}"/>
              </a:ext>
            </a:extLst>
          </p:cNvPr>
          <p:cNvSpPr txBox="1">
            <a:spLocks/>
          </p:cNvSpPr>
          <p:nvPr/>
        </p:nvSpPr>
        <p:spPr>
          <a:xfrm>
            <a:off x="691927" y="1969500"/>
            <a:ext cx="11660296" cy="4851429"/>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algn="just">
              <a:buFont typeface="Arial" panose="020B0604020202020204" pitchFamily="34" charset="0"/>
              <a:buChar char="•"/>
            </a:pPr>
            <a:r>
              <a:rPr lang="fr-FR" dirty="0"/>
              <a:t> Réflexivité produite par l’écriture</a:t>
            </a:r>
          </a:p>
          <a:p>
            <a:pPr marL="0" lvl="2" indent="0" algn="just">
              <a:buNone/>
            </a:pPr>
            <a:r>
              <a:rPr lang="fr-FR" dirty="0"/>
              <a:t>	Prise de notes et analyse simultanée </a:t>
            </a:r>
          </a:p>
          <a:p>
            <a:pPr marL="0" lvl="2" indent="0" algn="just">
              <a:buNone/>
            </a:pPr>
            <a:r>
              <a:rPr lang="fr-FR" sz="2000" dirty="0"/>
              <a:t>	Tri et organisation des idées dès la rédaction du journal de terrain </a:t>
            </a:r>
          </a:p>
          <a:p>
            <a:pPr marL="0" lvl="2" indent="0" algn="just">
              <a:buNone/>
            </a:pPr>
            <a:endParaRPr lang="fr-FR" dirty="0"/>
          </a:p>
          <a:p>
            <a:pPr marL="457200" indent="0">
              <a:buNone/>
            </a:pPr>
            <a:r>
              <a:rPr lang="fr-FR" b="1" i="0" dirty="0">
                <a:solidFill>
                  <a:srgbClr val="2C426C"/>
                </a:solidFill>
              </a:rPr>
              <a:t>Distinguer les observations des interprétations </a:t>
            </a:r>
          </a:p>
          <a:p>
            <a:pPr marL="914400" lvl="2" indent="0">
              <a:buNone/>
            </a:pPr>
            <a:endParaRPr lang="fr-FR" b="1" dirty="0">
              <a:solidFill>
                <a:srgbClr val="2C426C"/>
              </a:solidFill>
            </a:endParaRPr>
          </a:p>
          <a:p>
            <a:pPr marL="0" lvl="4" indent="0">
              <a:buNone/>
            </a:pPr>
            <a:endParaRPr lang="fr-FR" dirty="0">
              <a:solidFill>
                <a:srgbClr val="2C426C"/>
              </a:solidFill>
            </a:endParaRPr>
          </a:p>
          <a:p>
            <a:pPr>
              <a:buFont typeface="Arial" panose="020B0604020202020204" pitchFamily="34" charset="0"/>
              <a:buChar char="•"/>
            </a:pPr>
            <a:r>
              <a:rPr lang="fr-FR" dirty="0"/>
              <a:t> Premier pas vers l’analyse : </a:t>
            </a:r>
            <a:r>
              <a:rPr lang="fr-FR" dirty="0">
                <a:solidFill>
                  <a:srgbClr val="2C426C"/>
                </a:solidFill>
              </a:rPr>
              <a:t>Tri et sélection des données </a:t>
            </a:r>
          </a:p>
          <a:p>
            <a:pPr marL="0" lvl="2" indent="0">
              <a:buNone/>
            </a:pPr>
            <a:r>
              <a:rPr lang="fr-FR" dirty="0">
                <a:solidFill>
                  <a:srgbClr val="2C426C"/>
                </a:solidFill>
              </a:rPr>
              <a:t>	Relire systématiquement toutes ses notes </a:t>
            </a:r>
          </a:p>
          <a:p>
            <a:pPr marL="0" lvl="2" indent="0">
              <a:buNone/>
            </a:pPr>
            <a:r>
              <a:rPr lang="fr-FR" dirty="0">
                <a:solidFill>
                  <a:srgbClr val="2C426C"/>
                </a:solidFill>
              </a:rPr>
              <a:t>	Procéder à un classement exhaustif des données recueillies, notes </a:t>
            </a:r>
          </a:p>
          <a:p>
            <a:pPr marL="0" lvl="2" indent="0">
              <a:buNone/>
            </a:pPr>
            <a:r>
              <a:rPr lang="fr-FR" dirty="0">
                <a:solidFill>
                  <a:srgbClr val="2C426C"/>
                </a:solidFill>
              </a:rPr>
              <a:t>	Effectuer un classement thématique</a:t>
            </a:r>
          </a:p>
          <a:p>
            <a:pPr marL="4572" lvl="1" indent="0" algn="just">
              <a:buNone/>
            </a:pPr>
            <a:endParaRPr lang="fr-FR" dirty="0"/>
          </a:p>
        </p:txBody>
      </p:sp>
      <p:pic>
        <p:nvPicPr>
          <p:cNvPr id="5" name="Image 4">
            <a:extLst>
              <a:ext uri="{FF2B5EF4-FFF2-40B4-BE49-F238E27FC236}">
                <a16:creationId xmlns:a16="http://schemas.microsoft.com/office/drawing/2014/main" id="{EF5B06B1-595F-D1BB-06B2-1623B3BCBBE0}"/>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11414" y="3340278"/>
            <a:ext cx="477104" cy="477104"/>
          </a:xfrm>
          <a:prstGeom prst="rect">
            <a:avLst/>
          </a:prstGeom>
        </p:spPr>
      </p:pic>
    </p:spTree>
    <p:extLst>
      <p:ext uri="{BB962C8B-B14F-4D97-AF65-F5344CB8AC3E}">
        <p14:creationId xmlns:p14="http://schemas.microsoft.com/office/powerpoint/2010/main" val="943640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81C787-C1EF-C2B5-395C-97D5BBEC22B4}"/>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FC5293AE-E42E-D643-D771-1505D51A97B0}"/>
              </a:ext>
            </a:extLst>
          </p:cNvPr>
          <p:cNvSpPr>
            <a:spLocks noGrp="1"/>
          </p:cNvSpPr>
          <p:nvPr>
            <p:ph type="title"/>
          </p:nvPr>
        </p:nvSpPr>
        <p:spPr/>
        <p:txBody>
          <a:bodyPr/>
          <a:lstStyle/>
          <a:p>
            <a:r>
              <a:rPr lang="fr-FR" dirty="0"/>
              <a:t>3.3.2 L’analyse des données </a:t>
            </a:r>
          </a:p>
        </p:txBody>
      </p:sp>
      <p:sp>
        <p:nvSpPr>
          <p:cNvPr id="6" name="Slide Number Placeholder 6">
            <a:extLst>
              <a:ext uri="{FF2B5EF4-FFF2-40B4-BE49-F238E27FC236}">
                <a16:creationId xmlns:a16="http://schemas.microsoft.com/office/drawing/2014/main" id="{9EB937F6-C1DE-49F0-7A52-E0BF189265B1}"/>
              </a:ext>
            </a:extLst>
          </p:cNvPr>
          <p:cNvSpPr>
            <a:spLocks noGrp="1"/>
          </p:cNvSpPr>
          <p:nvPr>
            <p:ph type="sldNum" sz="quarter" idx="12"/>
          </p:nvPr>
        </p:nvSpPr>
        <p:spPr>
          <a:xfrm>
            <a:off x="10410825" y="6333141"/>
            <a:ext cx="1636598" cy="383456"/>
          </a:xfrm>
        </p:spPr>
        <p:txBody>
          <a:bodyPr/>
          <a:lstStyle>
            <a:lvl1pPr>
              <a:defRPr sz="1200"/>
            </a:lvl1pPr>
          </a:lstStyle>
          <a:p>
            <a:fld id="{4FAB73BC-B049-4115-A692-8D63A059BFB8}" type="slidenum">
              <a:rPr lang="en-US" smtClean="0"/>
              <a:pPr/>
              <a:t>35</a:t>
            </a:fld>
            <a:endParaRPr lang="en-US" dirty="0"/>
          </a:p>
        </p:txBody>
      </p:sp>
      <p:sp>
        <p:nvSpPr>
          <p:cNvPr id="13" name="Espace réservé du contenu 1">
            <a:extLst>
              <a:ext uri="{FF2B5EF4-FFF2-40B4-BE49-F238E27FC236}">
                <a16:creationId xmlns:a16="http://schemas.microsoft.com/office/drawing/2014/main" id="{C17E4B54-BF6E-0012-549B-85318B604B6A}"/>
              </a:ext>
            </a:extLst>
          </p:cNvPr>
          <p:cNvSpPr txBox="1">
            <a:spLocks/>
          </p:cNvSpPr>
          <p:nvPr/>
        </p:nvSpPr>
        <p:spPr>
          <a:xfrm>
            <a:off x="387127" y="1664700"/>
            <a:ext cx="11660296" cy="4851429"/>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algn="just">
              <a:buFont typeface="Arial" panose="020B0604020202020204" pitchFamily="34" charset="0"/>
              <a:buChar char="•"/>
            </a:pPr>
            <a:endParaRPr lang="fr-FR" dirty="0"/>
          </a:p>
        </p:txBody>
      </p:sp>
      <p:sp>
        <p:nvSpPr>
          <p:cNvPr id="2" name="ZoneTexte 1">
            <a:extLst>
              <a:ext uri="{FF2B5EF4-FFF2-40B4-BE49-F238E27FC236}">
                <a16:creationId xmlns:a16="http://schemas.microsoft.com/office/drawing/2014/main" id="{FF4FD0D2-945D-0DDB-4421-B7FC195AE2F2}"/>
              </a:ext>
            </a:extLst>
          </p:cNvPr>
          <p:cNvSpPr txBox="1"/>
          <p:nvPr/>
        </p:nvSpPr>
        <p:spPr>
          <a:xfrm>
            <a:off x="1809750" y="3448050"/>
            <a:ext cx="184731" cy="369332"/>
          </a:xfrm>
          <a:prstGeom prst="rect">
            <a:avLst/>
          </a:prstGeom>
          <a:noFill/>
        </p:spPr>
        <p:txBody>
          <a:bodyPr wrap="none" rtlCol="0">
            <a:spAutoFit/>
          </a:bodyPr>
          <a:lstStyle/>
          <a:p>
            <a:endParaRPr lang="fr-FR" dirty="0"/>
          </a:p>
        </p:txBody>
      </p:sp>
      <p:sp>
        <p:nvSpPr>
          <p:cNvPr id="4" name="Espace réservé du contenu 1">
            <a:extLst>
              <a:ext uri="{FF2B5EF4-FFF2-40B4-BE49-F238E27FC236}">
                <a16:creationId xmlns:a16="http://schemas.microsoft.com/office/drawing/2014/main" id="{5C522DBB-13CD-73A9-CA71-6DE59625C79C}"/>
              </a:ext>
            </a:extLst>
          </p:cNvPr>
          <p:cNvSpPr txBox="1">
            <a:spLocks/>
          </p:cNvSpPr>
          <p:nvPr/>
        </p:nvSpPr>
        <p:spPr>
          <a:xfrm>
            <a:off x="539527" y="1817100"/>
            <a:ext cx="11660296" cy="4851429"/>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lgn="just">
              <a:buNone/>
            </a:pPr>
            <a:endParaRPr lang="fr-FR" dirty="0"/>
          </a:p>
        </p:txBody>
      </p:sp>
      <p:sp>
        <p:nvSpPr>
          <p:cNvPr id="7" name="Espace réservé du contenu 1">
            <a:extLst>
              <a:ext uri="{FF2B5EF4-FFF2-40B4-BE49-F238E27FC236}">
                <a16:creationId xmlns:a16="http://schemas.microsoft.com/office/drawing/2014/main" id="{6834B6ED-657E-7F4D-91CF-F036497BB6E7}"/>
              </a:ext>
            </a:extLst>
          </p:cNvPr>
          <p:cNvSpPr txBox="1">
            <a:spLocks/>
          </p:cNvSpPr>
          <p:nvPr/>
        </p:nvSpPr>
        <p:spPr>
          <a:xfrm>
            <a:off x="691927" y="1969500"/>
            <a:ext cx="11112946" cy="4851429"/>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algn="just">
              <a:buFont typeface="Arial" panose="020B0604020202020204" pitchFamily="34" charset="0"/>
              <a:buChar char="•"/>
            </a:pPr>
            <a:r>
              <a:rPr lang="fr-FR" dirty="0">
                <a:solidFill>
                  <a:srgbClr val="2C426C"/>
                </a:solidFill>
              </a:rPr>
              <a:t> Le classement thématique (Schatzman et Strauss,1973)</a:t>
            </a:r>
          </a:p>
          <a:p>
            <a:pPr marL="0" lvl="2" indent="0" algn="just">
              <a:buNone/>
            </a:pPr>
            <a:r>
              <a:rPr lang="fr-FR" sz="1600" dirty="0"/>
              <a:t>	</a:t>
            </a:r>
            <a:r>
              <a:rPr lang="fr-FR" dirty="0"/>
              <a:t>Les actions </a:t>
            </a:r>
          </a:p>
          <a:p>
            <a:pPr marL="0" lvl="2" indent="0" algn="just">
              <a:buNone/>
            </a:pPr>
            <a:r>
              <a:rPr lang="fr-FR" dirty="0"/>
              <a:t>	Les groupes sociaux</a:t>
            </a:r>
          </a:p>
          <a:p>
            <a:pPr marL="0" lvl="2" indent="0" algn="just">
              <a:buNone/>
            </a:pPr>
            <a:r>
              <a:rPr lang="fr-FR" dirty="0"/>
              <a:t>	Les dispositifs matériels </a:t>
            </a:r>
          </a:p>
          <a:p>
            <a:pPr marL="0" lvl="2" indent="0" algn="just">
              <a:buNone/>
            </a:pPr>
            <a:r>
              <a:rPr lang="fr-FR" dirty="0"/>
              <a:t>	Les points de vue des participants </a:t>
            </a:r>
          </a:p>
          <a:p>
            <a:pPr marL="0" lvl="2" indent="0" algn="just">
              <a:buNone/>
            </a:pPr>
            <a:r>
              <a:rPr lang="fr-FR" dirty="0"/>
              <a:t>	La situation de l’observateur </a:t>
            </a:r>
          </a:p>
          <a:p>
            <a:pPr algn="just"/>
            <a:endParaRPr lang="fr-FR" dirty="0"/>
          </a:p>
          <a:p>
            <a:pPr algn="just">
              <a:buFont typeface="Arial" panose="020B0604020202020204" pitchFamily="34" charset="0"/>
              <a:buChar char="•"/>
            </a:pPr>
            <a:r>
              <a:rPr lang="fr-FR" dirty="0"/>
              <a:t> La phase de tri : va-et-vient entre terrain et l’analyse, vérification et affinement des hypothèses </a:t>
            </a:r>
          </a:p>
          <a:p>
            <a:pPr marL="0" lvl="2" indent="0" algn="just">
              <a:buNone/>
            </a:pPr>
            <a:r>
              <a:rPr lang="fr-FR" dirty="0"/>
              <a:t>	Émergence des points clés de l’analyse, thèmes principaux</a:t>
            </a:r>
          </a:p>
          <a:p>
            <a:pPr marL="0" lvl="2" indent="0" algn="just">
              <a:buNone/>
            </a:pPr>
            <a:r>
              <a:rPr lang="fr-FR" dirty="0"/>
              <a:t>	Complément des lacunes sur des éventuels thèmes</a:t>
            </a:r>
            <a:endParaRPr lang="fr-FR" sz="2400" dirty="0"/>
          </a:p>
          <a:p>
            <a:pPr marL="0" lvl="2" indent="0" algn="just">
              <a:buNone/>
            </a:pPr>
            <a:endParaRPr lang="fr-FR" sz="2400" b="1" dirty="0">
              <a:solidFill>
                <a:srgbClr val="2C426C"/>
              </a:solidFill>
              <a:sym typeface="Wingdings" pitchFamily="2" charset="2"/>
            </a:endParaRPr>
          </a:p>
          <a:p>
            <a:pPr marL="0" lvl="2" indent="0" algn="just">
              <a:buNone/>
            </a:pPr>
            <a:r>
              <a:rPr lang="fr-FR" sz="2400" b="1" dirty="0">
                <a:solidFill>
                  <a:srgbClr val="2C426C"/>
                </a:solidFill>
                <a:sym typeface="Wingdings" pitchFamily="2" charset="2"/>
              </a:rPr>
              <a:t>	</a:t>
            </a:r>
            <a:endParaRPr lang="fr-FR" dirty="0"/>
          </a:p>
        </p:txBody>
      </p:sp>
    </p:spTree>
    <p:extLst>
      <p:ext uri="{BB962C8B-B14F-4D97-AF65-F5344CB8AC3E}">
        <p14:creationId xmlns:p14="http://schemas.microsoft.com/office/powerpoint/2010/main" val="1638015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7E3858-C178-764B-27A2-D13E09B54227}"/>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076658FC-2AC6-65B4-A69E-281384482DAD}"/>
              </a:ext>
            </a:extLst>
          </p:cNvPr>
          <p:cNvSpPr>
            <a:spLocks noGrp="1"/>
          </p:cNvSpPr>
          <p:nvPr>
            <p:ph type="title"/>
          </p:nvPr>
        </p:nvSpPr>
        <p:spPr/>
        <p:txBody>
          <a:bodyPr/>
          <a:lstStyle/>
          <a:p>
            <a:r>
              <a:rPr lang="fr-FR" dirty="0"/>
              <a:t>3.3.2 L’auto-analyse</a:t>
            </a:r>
          </a:p>
        </p:txBody>
      </p:sp>
      <p:sp>
        <p:nvSpPr>
          <p:cNvPr id="6" name="Slide Number Placeholder 6">
            <a:extLst>
              <a:ext uri="{FF2B5EF4-FFF2-40B4-BE49-F238E27FC236}">
                <a16:creationId xmlns:a16="http://schemas.microsoft.com/office/drawing/2014/main" id="{905F6B48-5040-0FC7-21FE-B740E03E0214}"/>
              </a:ext>
            </a:extLst>
          </p:cNvPr>
          <p:cNvSpPr>
            <a:spLocks noGrp="1"/>
          </p:cNvSpPr>
          <p:nvPr>
            <p:ph type="sldNum" sz="quarter" idx="12"/>
          </p:nvPr>
        </p:nvSpPr>
        <p:spPr>
          <a:xfrm>
            <a:off x="10410825" y="6333141"/>
            <a:ext cx="1636598" cy="383456"/>
          </a:xfrm>
        </p:spPr>
        <p:txBody>
          <a:bodyPr/>
          <a:lstStyle>
            <a:lvl1pPr>
              <a:defRPr sz="1200"/>
            </a:lvl1pPr>
          </a:lstStyle>
          <a:p>
            <a:fld id="{4FAB73BC-B049-4115-A692-8D63A059BFB8}" type="slidenum">
              <a:rPr lang="en-US" smtClean="0"/>
              <a:pPr/>
              <a:t>36</a:t>
            </a:fld>
            <a:endParaRPr lang="en-US" dirty="0"/>
          </a:p>
        </p:txBody>
      </p:sp>
      <p:sp>
        <p:nvSpPr>
          <p:cNvPr id="13" name="Espace réservé du contenu 1">
            <a:extLst>
              <a:ext uri="{FF2B5EF4-FFF2-40B4-BE49-F238E27FC236}">
                <a16:creationId xmlns:a16="http://schemas.microsoft.com/office/drawing/2014/main" id="{C239EF8F-8F06-10A3-A259-98B7FDF4F458}"/>
              </a:ext>
            </a:extLst>
          </p:cNvPr>
          <p:cNvSpPr txBox="1">
            <a:spLocks/>
          </p:cNvSpPr>
          <p:nvPr/>
        </p:nvSpPr>
        <p:spPr>
          <a:xfrm>
            <a:off x="387127" y="1664700"/>
            <a:ext cx="11660296" cy="4851429"/>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algn="just">
              <a:buFont typeface="Arial" panose="020B0604020202020204" pitchFamily="34" charset="0"/>
              <a:buChar char="•"/>
            </a:pPr>
            <a:endParaRPr lang="fr-FR" dirty="0"/>
          </a:p>
        </p:txBody>
      </p:sp>
      <p:sp>
        <p:nvSpPr>
          <p:cNvPr id="2" name="ZoneTexte 1">
            <a:extLst>
              <a:ext uri="{FF2B5EF4-FFF2-40B4-BE49-F238E27FC236}">
                <a16:creationId xmlns:a16="http://schemas.microsoft.com/office/drawing/2014/main" id="{19FB69F1-0C9A-BFB7-6425-E25CE4E949DB}"/>
              </a:ext>
            </a:extLst>
          </p:cNvPr>
          <p:cNvSpPr txBox="1"/>
          <p:nvPr/>
        </p:nvSpPr>
        <p:spPr>
          <a:xfrm>
            <a:off x="1809750" y="3448050"/>
            <a:ext cx="184731" cy="369332"/>
          </a:xfrm>
          <a:prstGeom prst="rect">
            <a:avLst/>
          </a:prstGeom>
          <a:noFill/>
        </p:spPr>
        <p:txBody>
          <a:bodyPr wrap="none" rtlCol="0">
            <a:spAutoFit/>
          </a:bodyPr>
          <a:lstStyle/>
          <a:p>
            <a:endParaRPr lang="fr-FR" dirty="0"/>
          </a:p>
        </p:txBody>
      </p:sp>
      <p:sp>
        <p:nvSpPr>
          <p:cNvPr id="4" name="Espace réservé du contenu 1">
            <a:extLst>
              <a:ext uri="{FF2B5EF4-FFF2-40B4-BE49-F238E27FC236}">
                <a16:creationId xmlns:a16="http://schemas.microsoft.com/office/drawing/2014/main" id="{DB0EBFC8-1743-3618-E2E1-1621D2091025}"/>
              </a:ext>
            </a:extLst>
          </p:cNvPr>
          <p:cNvSpPr txBox="1">
            <a:spLocks/>
          </p:cNvSpPr>
          <p:nvPr/>
        </p:nvSpPr>
        <p:spPr>
          <a:xfrm>
            <a:off x="539527" y="1817100"/>
            <a:ext cx="11660296" cy="4851429"/>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lgn="just">
              <a:buNone/>
            </a:pPr>
            <a:endParaRPr lang="fr-FR" dirty="0"/>
          </a:p>
        </p:txBody>
      </p:sp>
      <p:sp>
        <p:nvSpPr>
          <p:cNvPr id="7" name="Espace réservé du contenu 1">
            <a:extLst>
              <a:ext uri="{FF2B5EF4-FFF2-40B4-BE49-F238E27FC236}">
                <a16:creationId xmlns:a16="http://schemas.microsoft.com/office/drawing/2014/main" id="{A1124D11-82EE-6B8F-121D-344465B129E5}"/>
              </a:ext>
            </a:extLst>
          </p:cNvPr>
          <p:cNvSpPr txBox="1">
            <a:spLocks/>
          </p:cNvSpPr>
          <p:nvPr/>
        </p:nvSpPr>
        <p:spPr>
          <a:xfrm>
            <a:off x="691927" y="1969500"/>
            <a:ext cx="11660296" cy="4851429"/>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a:buFont typeface="Arial" panose="020B0604020202020204" pitchFamily="34" charset="0"/>
              <a:buChar char="•"/>
            </a:pPr>
            <a:r>
              <a:rPr lang="fr-FR" dirty="0"/>
              <a:t> Double problématique </a:t>
            </a:r>
          </a:p>
          <a:p>
            <a:pPr marL="0" lvl="2" indent="0">
              <a:buNone/>
            </a:pPr>
            <a:r>
              <a:rPr lang="fr-FR" sz="1200" dirty="0"/>
              <a:t>	</a:t>
            </a:r>
            <a:r>
              <a:rPr lang="fr-FR" dirty="0"/>
              <a:t>Regard porté sur le milieu pas neutre</a:t>
            </a:r>
          </a:p>
          <a:p>
            <a:pPr marL="0" lvl="2" indent="0">
              <a:buNone/>
            </a:pPr>
            <a:r>
              <a:rPr lang="fr-FR" dirty="0"/>
              <a:t>	Présence de l’observateur perturbe le milieu </a:t>
            </a:r>
          </a:p>
          <a:p>
            <a:endParaRPr lang="fr-FR" dirty="0"/>
          </a:p>
          <a:p>
            <a:pPr>
              <a:buFont typeface="Arial" panose="020B0604020202020204" pitchFamily="34" charset="0"/>
              <a:buChar char="•"/>
            </a:pPr>
            <a:r>
              <a:rPr lang="fr-FR" dirty="0"/>
              <a:t> Quelles solutions ? </a:t>
            </a:r>
          </a:p>
          <a:p>
            <a:pPr marL="0" lvl="2" indent="0">
              <a:buNone/>
            </a:pPr>
            <a:r>
              <a:rPr lang="fr-FR" dirty="0"/>
              <a:t>	Prendre conscience de cet impact </a:t>
            </a:r>
          </a:p>
          <a:p>
            <a:pPr marL="0" lvl="2" indent="0">
              <a:buNone/>
            </a:pPr>
            <a:r>
              <a:rPr lang="fr-FR" dirty="0"/>
              <a:t>	Analyse + </a:t>
            </a:r>
            <a:r>
              <a:rPr lang="fr-FR" b="1" dirty="0"/>
              <a:t>Auto-analyse </a:t>
            </a:r>
            <a:r>
              <a:rPr lang="fr-FR" dirty="0"/>
              <a:t>nourrie par le journal de terrain </a:t>
            </a:r>
            <a:endParaRPr lang="fr-FR" b="1" dirty="0"/>
          </a:p>
          <a:p>
            <a:endParaRPr lang="fr-FR" dirty="0"/>
          </a:p>
          <a:p>
            <a:pPr>
              <a:buFont typeface="Arial" panose="020B0604020202020204" pitchFamily="34" charset="0"/>
              <a:buChar char="•"/>
            </a:pPr>
            <a:r>
              <a:rPr lang="fr-FR" dirty="0"/>
              <a:t> Bilan </a:t>
            </a:r>
          </a:p>
          <a:p>
            <a:pPr marL="4572" lvl="1" indent="0">
              <a:buNone/>
            </a:pPr>
            <a:r>
              <a:rPr lang="fr-FR" sz="2000" dirty="0"/>
              <a:t>	</a:t>
            </a:r>
            <a:r>
              <a:rPr lang="fr-FR" sz="2000" i="1" dirty="0"/>
              <a:t>Journal comme miroir de sa propre subjectivité </a:t>
            </a:r>
          </a:p>
          <a:p>
            <a:pPr marL="4572" lvl="1" indent="0">
              <a:buNone/>
            </a:pPr>
            <a:r>
              <a:rPr lang="fr-FR" sz="2000" i="1" dirty="0"/>
              <a:t>	</a:t>
            </a:r>
            <a:r>
              <a:rPr lang="fr-FR" sz="2000" dirty="0"/>
              <a:t>Auto-analyse à intégrer dans la restitution des observations</a:t>
            </a:r>
          </a:p>
          <a:p>
            <a:pPr marL="4572" lvl="1" indent="0">
              <a:buNone/>
            </a:pPr>
            <a:r>
              <a:rPr lang="fr-FR" sz="2000" dirty="0"/>
              <a:t>	tendre vers une scientificité des données </a:t>
            </a:r>
          </a:p>
          <a:p>
            <a:pPr marL="0" lvl="2" indent="0" algn="just">
              <a:buNone/>
            </a:pPr>
            <a:endParaRPr lang="fr-FR" sz="2400" b="1" dirty="0">
              <a:solidFill>
                <a:srgbClr val="2C426C"/>
              </a:solidFill>
              <a:sym typeface="Wingdings" pitchFamily="2" charset="2"/>
            </a:endParaRPr>
          </a:p>
          <a:p>
            <a:pPr marL="0" lvl="2" indent="0" algn="just">
              <a:buNone/>
            </a:pPr>
            <a:r>
              <a:rPr lang="fr-FR" sz="2400" b="1" dirty="0">
                <a:solidFill>
                  <a:srgbClr val="2C426C"/>
                </a:solidFill>
                <a:sym typeface="Wingdings" pitchFamily="2" charset="2"/>
              </a:rPr>
              <a:t>	</a:t>
            </a:r>
            <a:endParaRPr lang="fr-FR" dirty="0"/>
          </a:p>
        </p:txBody>
      </p:sp>
    </p:spTree>
    <p:extLst>
      <p:ext uri="{BB962C8B-B14F-4D97-AF65-F5344CB8AC3E}">
        <p14:creationId xmlns:p14="http://schemas.microsoft.com/office/powerpoint/2010/main" val="231760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137390-561C-1B31-2986-79890900AF82}"/>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5A4AC3A3-64FF-86B3-1CB9-12C7D55FB297}"/>
              </a:ext>
            </a:extLst>
          </p:cNvPr>
          <p:cNvSpPr>
            <a:spLocks noGrp="1"/>
          </p:cNvSpPr>
          <p:nvPr>
            <p:ph type="title"/>
          </p:nvPr>
        </p:nvSpPr>
        <p:spPr/>
        <p:txBody>
          <a:bodyPr/>
          <a:lstStyle/>
          <a:p>
            <a:r>
              <a:rPr lang="fr-FR" dirty="0"/>
              <a:t>3.3.3 Le compte rendu d’observation </a:t>
            </a:r>
          </a:p>
        </p:txBody>
      </p:sp>
      <p:sp>
        <p:nvSpPr>
          <p:cNvPr id="6" name="Slide Number Placeholder 6">
            <a:extLst>
              <a:ext uri="{FF2B5EF4-FFF2-40B4-BE49-F238E27FC236}">
                <a16:creationId xmlns:a16="http://schemas.microsoft.com/office/drawing/2014/main" id="{982C489A-9DA7-A015-C373-2200D0D7F093}"/>
              </a:ext>
            </a:extLst>
          </p:cNvPr>
          <p:cNvSpPr>
            <a:spLocks noGrp="1"/>
          </p:cNvSpPr>
          <p:nvPr>
            <p:ph type="sldNum" sz="quarter" idx="12"/>
          </p:nvPr>
        </p:nvSpPr>
        <p:spPr>
          <a:xfrm>
            <a:off x="10410825" y="6333141"/>
            <a:ext cx="1636598" cy="383456"/>
          </a:xfrm>
        </p:spPr>
        <p:txBody>
          <a:bodyPr/>
          <a:lstStyle>
            <a:lvl1pPr>
              <a:defRPr sz="1200"/>
            </a:lvl1pPr>
          </a:lstStyle>
          <a:p>
            <a:fld id="{4FAB73BC-B049-4115-A692-8D63A059BFB8}" type="slidenum">
              <a:rPr lang="en-US" smtClean="0"/>
              <a:pPr/>
              <a:t>37</a:t>
            </a:fld>
            <a:endParaRPr lang="en-US" dirty="0"/>
          </a:p>
        </p:txBody>
      </p:sp>
      <p:sp>
        <p:nvSpPr>
          <p:cNvPr id="13" name="Espace réservé du contenu 1">
            <a:extLst>
              <a:ext uri="{FF2B5EF4-FFF2-40B4-BE49-F238E27FC236}">
                <a16:creationId xmlns:a16="http://schemas.microsoft.com/office/drawing/2014/main" id="{817A5903-7343-C0BA-BC1B-1B2D36B0D217}"/>
              </a:ext>
            </a:extLst>
          </p:cNvPr>
          <p:cNvSpPr txBox="1">
            <a:spLocks/>
          </p:cNvSpPr>
          <p:nvPr/>
        </p:nvSpPr>
        <p:spPr>
          <a:xfrm>
            <a:off x="387127" y="1664700"/>
            <a:ext cx="11660296" cy="4851429"/>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algn="just">
              <a:buFont typeface="Arial" panose="020B0604020202020204" pitchFamily="34" charset="0"/>
              <a:buChar char="•"/>
            </a:pPr>
            <a:endParaRPr lang="fr-FR" dirty="0"/>
          </a:p>
        </p:txBody>
      </p:sp>
      <p:sp>
        <p:nvSpPr>
          <p:cNvPr id="2" name="ZoneTexte 1">
            <a:extLst>
              <a:ext uri="{FF2B5EF4-FFF2-40B4-BE49-F238E27FC236}">
                <a16:creationId xmlns:a16="http://schemas.microsoft.com/office/drawing/2014/main" id="{D05F69CE-98F1-21B3-6145-05ADBBFA3CBB}"/>
              </a:ext>
            </a:extLst>
          </p:cNvPr>
          <p:cNvSpPr txBox="1"/>
          <p:nvPr/>
        </p:nvSpPr>
        <p:spPr>
          <a:xfrm>
            <a:off x="1809750" y="3448050"/>
            <a:ext cx="184731" cy="369332"/>
          </a:xfrm>
          <a:prstGeom prst="rect">
            <a:avLst/>
          </a:prstGeom>
          <a:noFill/>
        </p:spPr>
        <p:txBody>
          <a:bodyPr wrap="none" rtlCol="0">
            <a:spAutoFit/>
          </a:bodyPr>
          <a:lstStyle/>
          <a:p>
            <a:endParaRPr lang="fr-FR" dirty="0"/>
          </a:p>
        </p:txBody>
      </p:sp>
      <p:sp>
        <p:nvSpPr>
          <p:cNvPr id="4" name="Espace réservé du contenu 1">
            <a:extLst>
              <a:ext uri="{FF2B5EF4-FFF2-40B4-BE49-F238E27FC236}">
                <a16:creationId xmlns:a16="http://schemas.microsoft.com/office/drawing/2014/main" id="{CED0CD9E-8A13-5578-407C-1734BC2A46CD}"/>
              </a:ext>
            </a:extLst>
          </p:cNvPr>
          <p:cNvSpPr txBox="1">
            <a:spLocks/>
          </p:cNvSpPr>
          <p:nvPr/>
        </p:nvSpPr>
        <p:spPr>
          <a:xfrm>
            <a:off x="539527" y="1817100"/>
            <a:ext cx="11660296" cy="4851429"/>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lgn="just">
              <a:buNone/>
            </a:pPr>
            <a:endParaRPr lang="fr-FR" dirty="0"/>
          </a:p>
        </p:txBody>
      </p:sp>
      <p:sp>
        <p:nvSpPr>
          <p:cNvPr id="7" name="Espace réservé du contenu 1">
            <a:extLst>
              <a:ext uri="{FF2B5EF4-FFF2-40B4-BE49-F238E27FC236}">
                <a16:creationId xmlns:a16="http://schemas.microsoft.com/office/drawing/2014/main" id="{36D89F3A-F901-2B0B-FED2-90E4E8D91E99}"/>
              </a:ext>
            </a:extLst>
          </p:cNvPr>
          <p:cNvSpPr txBox="1">
            <a:spLocks/>
          </p:cNvSpPr>
          <p:nvPr/>
        </p:nvSpPr>
        <p:spPr>
          <a:xfrm>
            <a:off x="691927" y="1969500"/>
            <a:ext cx="11112946" cy="4851429"/>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lgn="just">
              <a:buNone/>
            </a:pPr>
            <a:r>
              <a:rPr lang="fr-FR" b="1" dirty="0"/>
              <a:t>Difficultés et enjeux </a:t>
            </a:r>
            <a:r>
              <a:rPr lang="fr-FR" dirty="0"/>
              <a:t>de l’écriture du compte-rendu </a:t>
            </a:r>
          </a:p>
          <a:p>
            <a:pPr marL="0" indent="0" algn="just">
              <a:buNone/>
            </a:pPr>
            <a:endParaRPr lang="fr-FR" sz="2000" dirty="0"/>
          </a:p>
          <a:p>
            <a:pPr algn="just">
              <a:buFont typeface="Arial" panose="020B0604020202020204" pitchFamily="34" charset="0"/>
              <a:buChar char="•"/>
            </a:pPr>
            <a:r>
              <a:rPr lang="fr-FR" dirty="0"/>
              <a:t> Difficultés d’écrire sur une expérience vécue</a:t>
            </a:r>
          </a:p>
          <a:p>
            <a:pPr algn="just">
              <a:buFont typeface="Arial" panose="020B0604020202020204" pitchFamily="34" charset="0"/>
              <a:buChar char="•"/>
            </a:pPr>
            <a:endParaRPr lang="fr-FR" dirty="0"/>
          </a:p>
          <a:p>
            <a:pPr algn="just">
              <a:buFont typeface="Arial" panose="020B0604020202020204" pitchFamily="34" charset="0"/>
              <a:buChar char="•"/>
            </a:pPr>
            <a:r>
              <a:rPr lang="fr-FR" dirty="0"/>
              <a:t> Réflexion sur la mise en récit</a:t>
            </a:r>
            <a:endParaRPr lang="fr-FR" sz="2000" dirty="0"/>
          </a:p>
          <a:p>
            <a:pPr marL="0" lvl="2" indent="0" algn="just">
              <a:buNone/>
            </a:pPr>
            <a:r>
              <a:rPr lang="fr-FR" dirty="0"/>
              <a:t>	Proscrire les jugements de valeur (minimum de la neutralité scientifique)</a:t>
            </a:r>
          </a:p>
          <a:p>
            <a:pPr marL="0" lvl="2" indent="0" algn="just">
              <a:buNone/>
            </a:pPr>
            <a:r>
              <a:rPr lang="fr-FR" dirty="0"/>
              <a:t>	Distinguer les faits des interprétations </a:t>
            </a:r>
            <a:endParaRPr lang="fr-FR" sz="2400" dirty="0"/>
          </a:p>
          <a:p>
            <a:pPr marL="914400" lvl="2" indent="0" algn="just">
              <a:buNone/>
            </a:pPr>
            <a:endParaRPr lang="fr-FR" sz="2400" dirty="0"/>
          </a:p>
          <a:p>
            <a:pPr marL="114300" indent="0" algn="just">
              <a:buNone/>
            </a:pPr>
            <a:r>
              <a:rPr lang="fr-FR" b="1" dirty="0">
                <a:sym typeface="Wingdings" pitchFamily="2" charset="2"/>
              </a:rPr>
              <a:t>Travail d’écriture permet la comparaison entre les phénomènes particuliers observés </a:t>
            </a:r>
            <a:endParaRPr lang="fr-FR" b="1" dirty="0"/>
          </a:p>
          <a:p>
            <a:pPr marL="0" lvl="2" indent="0" algn="just">
              <a:buNone/>
            </a:pPr>
            <a:endParaRPr lang="fr-FR" sz="2400" b="1" dirty="0">
              <a:solidFill>
                <a:srgbClr val="2C426C"/>
              </a:solidFill>
              <a:sym typeface="Wingdings" pitchFamily="2" charset="2"/>
            </a:endParaRPr>
          </a:p>
          <a:p>
            <a:pPr marL="0" lvl="2" indent="0" algn="just">
              <a:buNone/>
            </a:pPr>
            <a:r>
              <a:rPr lang="fr-FR" sz="2400" b="1" dirty="0">
                <a:solidFill>
                  <a:srgbClr val="2C426C"/>
                </a:solidFill>
                <a:sym typeface="Wingdings" pitchFamily="2" charset="2"/>
              </a:rPr>
              <a:t>	</a:t>
            </a:r>
            <a:endParaRPr lang="fr-FR" dirty="0"/>
          </a:p>
        </p:txBody>
      </p:sp>
    </p:spTree>
    <p:extLst>
      <p:ext uri="{BB962C8B-B14F-4D97-AF65-F5344CB8AC3E}">
        <p14:creationId xmlns:p14="http://schemas.microsoft.com/office/powerpoint/2010/main" val="1092097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B971C-44F7-2FFD-A383-F5BCEC30EAFF}"/>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187A1BAA-83D2-49CC-A116-ECC848DE3AEB}"/>
              </a:ext>
            </a:extLst>
          </p:cNvPr>
          <p:cNvSpPr>
            <a:spLocks noGrp="1"/>
          </p:cNvSpPr>
          <p:nvPr>
            <p:ph type="title"/>
          </p:nvPr>
        </p:nvSpPr>
        <p:spPr/>
        <p:txBody>
          <a:bodyPr/>
          <a:lstStyle/>
          <a:p>
            <a:r>
              <a:rPr lang="fr-FR" dirty="0"/>
              <a:t>3.3.3 Le compte rendu d’observation </a:t>
            </a:r>
          </a:p>
        </p:txBody>
      </p:sp>
      <p:sp>
        <p:nvSpPr>
          <p:cNvPr id="6" name="Slide Number Placeholder 6">
            <a:extLst>
              <a:ext uri="{FF2B5EF4-FFF2-40B4-BE49-F238E27FC236}">
                <a16:creationId xmlns:a16="http://schemas.microsoft.com/office/drawing/2014/main" id="{5B1D6BDC-DBE3-9588-E8E2-F777F8D61005}"/>
              </a:ext>
            </a:extLst>
          </p:cNvPr>
          <p:cNvSpPr>
            <a:spLocks noGrp="1"/>
          </p:cNvSpPr>
          <p:nvPr>
            <p:ph type="sldNum" sz="quarter" idx="12"/>
          </p:nvPr>
        </p:nvSpPr>
        <p:spPr>
          <a:xfrm>
            <a:off x="10410825" y="6333141"/>
            <a:ext cx="1636598" cy="383456"/>
          </a:xfrm>
        </p:spPr>
        <p:txBody>
          <a:bodyPr/>
          <a:lstStyle>
            <a:lvl1pPr>
              <a:defRPr sz="1200"/>
            </a:lvl1pPr>
          </a:lstStyle>
          <a:p>
            <a:fld id="{4FAB73BC-B049-4115-A692-8D63A059BFB8}" type="slidenum">
              <a:rPr lang="en-US" smtClean="0"/>
              <a:pPr/>
              <a:t>38</a:t>
            </a:fld>
            <a:endParaRPr lang="en-US" dirty="0"/>
          </a:p>
        </p:txBody>
      </p:sp>
      <p:sp>
        <p:nvSpPr>
          <p:cNvPr id="13" name="Espace réservé du contenu 1">
            <a:extLst>
              <a:ext uri="{FF2B5EF4-FFF2-40B4-BE49-F238E27FC236}">
                <a16:creationId xmlns:a16="http://schemas.microsoft.com/office/drawing/2014/main" id="{29DF69F8-8848-08CC-5E57-87E7702DF3DA}"/>
              </a:ext>
            </a:extLst>
          </p:cNvPr>
          <p:cNvSpPr txBox="1">
            <a:spLocks/>
          </p:cNvSpPr>
          <p:nvPr/>
        </p:nvSpPr>
        <p:spPr>
          <a:xfrm>
            <a:off x="387127" y="1664700"/>
            <a:ext cx="11660296" cy="4851429"/>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algn="just">
              <a:buFont typeface="Arial" panose="020B0604020202020204" pitchFamily="34" charset="0"/>
              <a:buChar char="•"/>
            </a:pPr>
            <a:endParaRPr lang="fr-FR" dirty="0"/>
          </a:p>
        </p:txBody>
      </p:sp>
      <p:sp>
        <p:nvSpPr>
          <p:cNvPr id="2" name="ZoneTexte 1">
            <a:extLst>
              <a:ext uri="{FF2B5EF4-FFF2-40B4-BE49-F238E27FC236}">
                <a16:creationId xmlns:a16="http://schemas.microsoft.com/office/drawing/2014/main" id="{C2C0B902-F6FC-E89F-AF17-FFB011534019}"/>
              </a:ext>
            </a:extLst>
          </p:cNvPr>
          <p:cNvSpPr txBox="1"/>
          <p:nvPr/>
        </p:nvSpPr>
        <p:spPr>
          <a:xfrm>
            <a:off x="1809750" y="3448050"/>
            <a:ext cx="184731" cy="369332"/>
          </a:xfrm>
          <a:prstGeom prst="rect">
            <a:avLst/>
          </a:prstGeom>
          <a:noFill/>
        </p:spPr>
        <p:txBody>
          <a:bodyPr wrap="none" rtlCol="0">
            <a:spAutoFit/>
          </a:bodyPr>
          <a:lstStyle/>
          <a:p>
            <a:endParaRPr lang="fr-FR" dirty="0"/>
          </a:p>
        </p:txBody>
      </p:sp>
      <p:sp>
        <p:nvSpPr>
          <p:cNvPr id="4" name="Espace réservé du contenu 1">
            <a:extLst>
              <a:ext uri="{FF2B5EF4-FFF2-40B4-BE49-F238E27FC236}">
                <a16:creationId xmlns:a16="http://schemas.microsoft.com/office/drawing/2014/main" id="{628CE9B7-167F-85F0-9EE9-EB5181FAE6B3}"/>
              </a:ext>
            </a:extLst>
          </p:cNvPr>
          <p:cNvSpPr txBox="1">
            <a:spLocks/>
          </p:cNvSpPr>
          <p:nvPr/>
        </p:nvSpPr>
        <p:spPr>
          <a:xfrm>
            <a:off x="539527" y="1817100"/>
            <a:ext cx="11660296" cy="4851429"/>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lgn="just">
              <a:buNone/>
            </a:pPr>
            <a:endParaRPr lang="fr-FR" dirty="0"/>
          </a:p>
        </p:txBody>
      </p:sp>
      <p:sp>
        <p:nvSpPr>
          <p:cNvPr id="7" name="Espace réservé du contenu 1">
            <a:extLst>
              <a:ext uri="{FF2B5EF4-FFF2-40B4-BE49-F238E27FC236}">
                <a16:creationId xmlns:a16="http://schemas.microsoft.com/office/drawing/2014/main" id="{EC4E2FB5-6216-DCE3-3FB4-6DB52F93DC83}"/>
              </a:ext>
            </a:extLst>
          </p:cNvPr>
          <p:cNvSpPr txBox="1">
            <a:spLocks/>
          </p:cNvSpPr>
          <p:nvPr/>
        </p:nvSpPr>
        <p:spPr>
          <a:xfrm>
            <a:off x="691927" y="1969500"/>
            <a:ext cx="11112946" cy="4851429"/>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lgn="just">
              <a:buNone/>
            </a:pPr>
            <a:r>
              <a:rPr lang="fr-FR" b="1" dirty="0"/>
              <a:t>Double restitution </a:t>
            </a:r>
            <a:r>
              <a:rPr lang="fr-FR" dirty="0"/>
              <a:t>du compte rendu </a:t>
            </a:r>
          </a:p>
          <a:p>
            <a:pPr algn="just">
              <a:buFont typeface="Arial" panose="020B0604020202020204" pitchFamily="34" charset="0"/>
              <a:buChar char="•"/>
            </a:pPr>
            <a:r>
              <a:rPr lang="fr-FR" dirty="0"/>
              <a:t> Restitution de la méthode </a:t>
            </a:r>
          </a:p>
          <a:p>
            <a:pPr algn="just">
              <a:buFont typeface="Arial" panose="020B0604020202020204" pitchFamily="34" charset="0"/>
              <a:buChar char="•"/>
            </a:pPr>
            <a:r>
              <a:rPr lang="fr-FR" dirty="0"/>
              <a:t> Restitution des observations </a:t>
            </a:r>
          </a:p>
          <a:p>
            <a:pPr marL="0" indent="0" algn="just">
              <a:buNone/>
            </a:pPr>
            <a:endParaRPr lang="fr-FR" dirty="0">
              <a:sym typeface="Wingdings" pitchFamily="2" charset="2"/>
            </a:endParaRPr>
          </a:p>
          <a:p>
            <a:pPr marL="0" indent="0" algn="just">
              <a:buNone/>
            </a:pPr>
            <a:r>
              <a:rPr lang="fr-FR" sz="2400" b="1" dirty="0">
                <a:solidFill>
                  <a:srgbClr val="2C426C"/>
                </a:solidFill>
                <a:sym typeface="Wingdings" pitchFamily="2" charset="2"/>
              </a:rPr>
              <a:t>Deux dangers </a:t>
            </a:r>
          </a:p>
          <a:p>
            <a:pPr algn="just">
              <a:buFont typeface="Arial" panose="020B0604020202020204" pitchFamily="34" charset="0"/>
              <a:buChar char="•"/>
            </a:pPr>
            <a:r>
              <a:rPr lang="fr-FR" b="1" dirty="0">
                <a:solidFill>
                  <a:srgbClr val="2C426C"/>
                </a:solidFill>
                <a:sym typeface="Wingdings" pitchFamily="2" charset="2"/>
              </a:rPr>
              <a:t> </a:t>
            </a:r>
            <a:r>
              <a:rPr lang="fr-FR" dirty="0">
                <a:solidFill>
                  <a:srgbClr val="2C426C"/>
                </a:solidFill>
                <a:sym typeface="Wingdings" pitchFamily="2" charset="2"/>
              </a:rPr>
              <a:t>Proposer des analyses sans fondement empirique</a:t>
            </a:r>
          </a:p>
          <a:p>
            <a:pPr algn="just">
              <a:buFont typeface="Arial" panose="020B0604020202020204" pitchFamily="34" charset="0"/>
              <a:buChar char="•"/>
            </a:pPr>
            <a:r>
              <a:rPr lang="fr-FR" dirty="0">
                <a:solidFill>
                  <a:srgbClr val="2C426C"/>
                </a:solidFill>
                <a:sym typeface="Wingdings" pitchFamily="2" charset="2"/>
              </a:rPr>
              <a:t> Exposer des faits sans interprétation </a:t>
            </a:r>
          </a:p>
          <a:p>
            <a:pPr algn="just">
              <a:buFont typeface="Arial" panose="020B0604020202020204" pitchFamily="34" charset="0"/>
              <a:buChar char="•"/>
            </a:pPr>
            <a:endParaRPr lang="fr-FR" sz="2400" dirty="0">
              <a:solidFill>
                <a:srgbClr val="2C426C"/>
              </a:solidFill>
              <a:sym typeface="Wingdings" pitchFamily="2" charset="2"/>
            </a:endParaRPr>
          </a:p>
          <a:p>
            <a:pPr marL="0" lvl="2" indent="0" algn="just">
              <a:buNone/>
            </a:pPr>
            <a:r>
              <a:rPr lang="fr-FR" sz="2400" b="1" dirty="0">
                <a:solidFill>
                  <a:srgbClr val="2C426C"/>
                </a:solidFill>
                <a:sym typeface="Wingdings" pitchFamily="2" charset="2"/>
              </a:rPr>
              <a:t>	</a:t>
            </a:r>
            <a:endParaRPr lang="fr-FR" dirty="0"/>
          </a:p>
        </p:txBody>
      </p:sp>
      <p:pic>
        <p:nvPicPr>
          <p:cNvPr id="5" name="Image 4">
            <a:extLst>
              <a:ext uri="{FF2B5EF4-FFF2-40B4-BE49-F238E27FC236}">
                <a16:creationId xmlns:a16="http://schemas.microsoft.com/office/drawing/2014/main" id="{EA59077A-77D0-45BE-09DB-1B79DAD2096E}"/>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07351" y="3779188"/>
            <a:ext cx="477104" cy="477104"/>
          </a:xfrm>
          <a:prstGeom prst="rect">
            <a:avLst/>
          </a:prstGeom>
        </p:spPr>
      </p:pic>
    </p:spTree>
    <p:extLst>
      <p:ext uri="{BB962C8B-B14F-4D97-AF65-F5344CB8AC3E}">
        <p14:creationId xmlns:p14="http://schemas.microsoft.com/office/powerpoint/2010/main" val="842856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66A52D-C9BC-9FC0-9ACD-C1A56006978E}"/>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988DBF2F-3247-8B64-25A3-C030CF293841}"/>
              </a:ext>
            </a:extLst>
          </p:cNvPr>
          <p:cNvSpPr>
            <a:spLocks noGrp="1"/>
          </p:cNvSpPr>
          <p:nvPr>
            <p:ph type="title"/>
          </p:nvPr>
        </p:nvSpPr>
        <p:spPr/>
        <p:txBody>
          <a:bodyPr/>
          <a:lstStyle/>
          <a:p>
            <a:r>
              <a:rPr lang="fr-FR" dirty="0"/>
              <a:t>3.3.3 Le compte rendu d’observation </a:t>
            </a:r>
          </a:p>
        </p:txBody>
      </p:sp>
      <p:sp>
        <p:nvSpPr>
          <p:cNvPr id="6" name="Slide Number Placeholder 6">
            <a:extLst>
              <a:ext uri="{FF2B5EF4-FFF2-40B4-BE49-F238E27FC236}">
                <a16:creationId xmlns:a16="http://schemas.microsoft.com/office/drawing/2014/main" id="{3D3ABA1F-0C61-94FA-8312-1674D2FB3BCE}"/>
              </a:ext>
            </a:extLst>
          </p:cNvPr>
          <p:cNvSpPr>
            <a:spLocks noGrp="1"/>
          </p:cNvSpPr>
          <p:nvPr>
            <p:ph type="sldNum" sz="quarter" idx="12"/>
          </p:nvPr>
        </p:nvSpPr>
        <p:spPr>
          <a:xfrm>
            <a:off x="10410825" y="6333141"/>
            <a:ext cx="1636598" cy="383456"/>
          </a:xfrm>
        </p:spPr>
        <p:txBody>
          <a:bodyPr/>
          <a:lstStyle>
            <a:lvl1pPr>
              <a:defRPr sz="1200"/>
            </a:lvl1pPr>
          </a:lstStyle>
          <a:p>
            <a:fld id="{4FAB73BC-B049-4115-A692-8D63A059BFB8}" type="slidenum">
              <a:rPr lang="en-US" smtClean="0"/>
              <a:pPr/>
              <a:t>39</a:t>
            </a:fld>
            <a:endParaRPr lang="en-US" dirty="0"/>
          </a:p>
        </p:txBody>
      </p:sp>
      <p:sp>
        <p:nvSpPr>
          <p:cNvPr id="13" name="Espace réservé du contenu 1">
            <a:extLst>
              <a:ext uri="{FF2B5EF4-FFF2-40B4-BE49-F238E27FC236}">
                <a16:creationId xmlns:a16="http://schemas.microsoft.com/office/drawing/2014/main" id="{735F0A06-DDC8-8B53-E90B-452177322A72}"/>
              </a:ext>
            </a:extLst>
          </p:cNvPr>
          <p:cNvSpPr txBox="1">
            <a:spLocks/>
          </p:cNvSpPr>
          <p:nvPr/>
        </p:nvSpPr>
        <p:spPr>
          <a:xfrm>
            <a:off x="387127" y="1664700"/>
            <a:ext cx="11660296" cy="4851429"/>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algn="just">
              <a:buFont typeface="Arial" panose="020B0604020202020204" pitchFamily="34" charset="0"/>
              <a:buChar char="•"/>
            </a:pPr>
            <a:endParaRPr lang="fr-FR" dirty="0"/>
          </a:p>
        </p:txBody>
      </p:sp>
      <p:sp>
        <p:nvSpPr>
          <p:cNvPr id="2" name="ZoneTexte 1">
            <a:extLst>
              <a:ext uri="{FF2B5EF4-FFF2-40B4-BE49-F238E27FC236}">
                <a16:creationId xmlns:a16="http://schemas.microsoft.com/office/drawing/2014/main" id="{7B98E723-5D3B-1A8C-85FC-69F4162C1CEB}"/>
              </a:ext>
            </a:extLst>
          </p:cNvPr>
          <p:cNvSpPr txBox="1"/>
          <p:nvPr/>
        </p:nvSpPr>
        <p:spPr>
          <a:xfrm>
            <a:off x="1809750" y="3448050"/>
            <a:ext cx="184731" cy="369332"/>
          </a:xfrm>
          <a:prstGeom prst="rect">
            <a:avLst/>
          </a:prstGeom>
          <a:noFill/>
        </p:spPr>
        <p:txBody>
          <a:bodyPr wrap="none" rtlCol="0">
            <a:spAutoFit/>
          </a:bodyPr>
          <a:lstStyle/>
          <a:p>
            <a:endParaRPr lang="fr-FR" dirty="0"/>
          </a:p>
        </p:txBody>
      </p:sp>
      <p:sp>
        <p:nvSpPr>
          <p:cNvPr id="4" name="Espace réservé du contenu 1">
            <a:extLst>
              <a:ext uri="{FF2B5EF4-FFF2-40B4-BE49-F238E27FC236}">
                <a16:creationId xmlns:a16="http://schemas.microsoft.com/office/drawing/2014/main" id="{5DDBBF28-8E77-81A6-00B0-F1E2F5E4320A}"/>
              </a:ext>
            </a:extLst>
          </p:cNvPr>
          <p:cNvSpPr txBox="1">
            <a:spLocks/>
          </p:cNvSpPr>
          <p:nvPr/>
        </p:nvSpPr>
        <p:spPr>
          <a:xfrm>
            <a:off x="539527" y="1817100"/>
            <a:ext cx="11660296" cy="4851429"/>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lgn="just">
              <a:buNone/>
            </a:pPr>
            <a:endParaRPr lang="fr-FR" dirty="0"/>
          </a:p>
        </p:txBody>
      </p:sp>
      <p:sp>
        <p:nvSpPr>
          <p:cNvPr id="7" name="Espace réservé du contenu 1">
            <a:extLst>
              <a:ext uri="{FF2B5EF4-FFF2-40B4-BE49-F238E27FC236}">
                <a16:creationId xmlns:a16="http://schemas.microsoft.com/office/drawing/2014/main" id="{0EA44B86-9647-9E4A-4C2F-0CB3D77B904E}"/>
              </a:ext>
            </a:extLst>
          </p:cNvPr>
          <p:cNvSpPr txBox="1">
            <a:spLocks/>
          </p:cNvSpPr>
          <p:nvPr/>
        </p:nvSpPr>
        <p:spPr>
          <a:xfrm>
            <a:off x="691927" y="2006076"/>
            <a:ext cx="11112946" cy="4851429"/>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lgn="just">
              <a:buNone/>
            </a:pPr>
            <a:r>
              <a:rPr lang="fr-FR" b="1" dirty="0"/>
              <a:t>La restitution des observations </a:t>
            </a:r>
            <a:endParaRPr lang="fr-FR" b="1" dirty="0">
              <a:solidFill>
                <a:srgbClr val="2C426C"/>
              </a:solidFill>
              <a:sym typeface="Wingdings" pitchFamily="2" charset="2"/>
            </a:endParaRPr>
          </a:p>
          <a:p>
            <a:pPr algn="just">
              <a:buFont typeface="Arial" panose="020B0604020202020204" pitchFamily="34" charset="0"/>
              <a:buChar char="•"/>
            </a:pPr>
            <a:r>
              <a:rPr lang="fr-FR" sz="2000" b="1" dirty="0">
                <a:solidFill>
                  <a:srgbClr val="2C426C"/>
                </a:solidFill>
                <a:sym typeface="Wingdings" pitchFamily="2" charset="2"/>
              </a:rPr>
              <a:t> </a:t>
            </a:r>
            <a:r>
              <a:rPr lang="fr-FR" sz="2000" dirty="0"/>
              <a:t>Compte-rendu d’observation se fait sur un </a:t>
            </a:r>
            <a:r>
              <a:rPr lang="fr-FR" sz="2000" b="1" dirty="0"/>
              <a:t>mode logique</a:t>
            </a:r>
            <a:r>
              <a:rPr lang="fr-FR" sz="2000" dirty="0"/>
              <a:t>, </a:t>
            </a:r>
            <a:r>
              <a:rPr lang="fr-FR" sz="2000" b="1" dirty="0"/>
              <a:t>d’argumentation</a:t>
            </a:r>
          </a:p>
          <a:p>
            <a:pPr algn="just">
              <a:buFont typeface="Arial" panose="020B0604020202020204" pitchFamily="34" charset="0"/>
              <a:buChar char="•"/>
            </a:pPr>
            <a:r>
              <a:rPr lang="fr-FR" sz="2000" b="1" dirty="0"/>
              <a:t> </a:t>
            </a:r>
            <a:r>
              <a:rPr lang="fr-FR" sz="2000" dirty="0"/>
              <a:t>Eviter les écueils des </a:t>
            </a:r>
            <a:r>
              <a:rPr lang="fr-FR" sz="2000" b="1" dirty="0"/>
              <a:t>analyses non fondées</a:t>
            </a:r>
          </a:p>
          <a:p>
            <a:pPr algn="just">
              <a:buFont typeface="Arial" panose="020B0604020202020204" pitchFamily="34" charset="0"/>
              <a:buChar char="•"/>
            </a:pPr>
            <a:r>
              <a:rPr lang="fr-FR" sz="2000" b="1" dirty="0"/>
              <a:t> </a:t>
            </a:r>
            <a:r>
              <a:rPr lang="fr-FR" sz="2000" dirty="0"/>
              <a:t>Eviter </a:t>
            </a:r>
            <a:r>
              <a:rPr lang="fr-FR" sz="2000" b="1" dirty="0"/>
              <a:t>l’exposé de matériaux sans interprétation </a:t>
            </a:r>
          </a:p>
          <a:p>
            <a:pPr algn="just">
              <a:buFont typeface="Arial" panose="020B0604020202020204" pitchFamily="34" charset="0"/>
              <a:buChar char="•"/>
            </a:pPr>
            <a:r>
              <a:rPr lang="fr-FR" sz="2000" b="1" dirty="0"/>
              <a:t> </a:t>
            </a:r>
            <a:r>
              <a:rPr lang="fr-FR" sz="2000" dirty="0"/>
              <a:t>Possibilité de proposer de </a:t>
            </a:r>
            <a:r>
              <a:rPr lang="fr-FR" sz="2000" b="1" dirty="0"/>
              <a:t>longues scènes commentées </a:t>
            </a:r>
          </a:p>
          <a:p>
            <a:pPr algn="just">
              <a:buFont typeface="Arial" panose="020B0604020202020204" pitchFamily="34" charset="0"/>
              <a:buChar char="•"/>
            </a:pPr>
            <a:r>
              <a:rPr lang="fr-FR" sz="2000" b="1" dirty="0"/>
              <a:t> Comparer avec des travaux similaires </a:t>
            </a:r>
          </a:p>
          <a:p>
            <a:pPr algn="just">
              <a:buFont typeface="Arial" panose="020B0604020202020204" pitchFamily="34" charset="0"/>
              <a:buChar char="•"/>
            </a:pPr>
            <a:r>
              <a:rPr lang="fr-FR" sz="2000" b="1" dirty="0"/>
              <a:t> </a:t>
            </a:r>
            <a:r>
              <a:rPr lang="fr-FR" sz="2000" dirty="0"/>
              <a:t>Faire figurer des </a:t>
            </a:r>
            <a:r>
              <a:rPr lang="fr-FR" sz="2000" b="1" dirty="0"/>
              <a:t>schémas explicatifs, plans (lieux, quartiers, ..), photographies, etc.</a:t>
            </a:r>
          </a:p>
          <a:p>
            <a:pPr algn="just">
              <a:buFont typeface="Arial" panose="020B0604020202020204" pitchFamily="34" charset="0"/>
              <a:buChar char="•"/>
            </a:pPr>
            <a:r>
              <a:rPr lang="fr-FR" sz="2000" b="1" dirty="0"/>
              <a:t> Anonymiser </a:t>
            </a:r>
            <a:r>
              <a:rPr lang="fr-FR" sz="2000" dirty="0"/>
              <a:t>les personnes et lieux si besoin</a:t>
            </a:r>
          </a:p>
          <a:p>
            <a:pPr algn="just">
              <a:buFont typeface="Arial" panose="020B0604020202020204" pitchFamily="34" charset="0"/>
              <a:buChar char="•"/>
            </a:pPr>
            <a:r>
              <a:rPr lang="fr-FR" sz="2000" b="1" dirty="0"/>
              <a:t> Respecter les consignes bibliographiques</a:t>
            </a:r>
            <a:endParaRPr lang="fr-FR" sz="2400" dirty="0">
              <a:solidFill>
                <a:srgbClr val="2C426C"/>
              </a:solidFill>
              <a:sym typeface="Wingdings" pitchFamily="2" charset="2"/>
            </a:endParaRPr>
          </a:p>
          <a:p>
            <a:pPr marL="0" indent="0" algn="just">
              <a:buNone/>
            </a:pPr>
            <a:endParaRPr lang="fr-FR" sz="2400" dirty="0">
              <a:solidFill>
                <a:srgbClr val="2C426C"/>
              </a:solidFill>
              <a:sym typeface="Wingdings" pitchFamily="2" charset="2"/>
            </a:endParaRPr>
          </a:p>
          <a:p>
            <a:pPr marL="0" lvl="2" indent="0" algn="just">
              <a:buNone/>
            </a:pPr>
            <a:r>
              <a:rPr lang="fr-FR" sz="2400" b="1" dirty="0">
                <a:solidFill>
                  <a:srgbClr val="2C426C"/>
                </a:solidFill>
                <a:sym typeface="Wingdings" pitchFamily="2" charset="2"/>
              </a:rPr>
              <a:t>	</a:t>
            </a:r>
            <a:endParaRPr lang="fr-FR" dirty="0"/>
          </a:p>
        </p:txBody>
      </p:sp>
    </p:spTree>
    <p:extLst>
      <p:ext uri="{BB962C8B-B14F-4D97-AF65-F5344CB8AC3E}">
        <p14:creationId xmlns:p14="http://schemas.microsoft.com/office/powerpoint/2010/main" val="1000510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C26B63-31B9-64DD-5988-5B6082867A7A}"/>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AE876E8B-9D27-890F-8C9B-DE125E08DACB}"/>
              </a:ext>
            </a:extLst>
          </p:cNvPr>
          <p:cNvSpPr>
            <a:spLocks noGrp="1"/>
          </p:cNvSpPr>
          <p:nvPr>
            <p:ph type="title"/>
          </p:nvPr>
        </p:nvSpPr>
        <p:spPr/>
        <p:txBody>
          <a:bodyPr/>
          <a:lstStyle/>
          <a:p>
            <a:r>
              <a:rPr lang="fr-FR" dirty="0"/>
              <a:t>3.3.3 Le compte rendu d’observation </a:t>
            </a:r>
          </a:p>
        </p:txBody>
      </p:sp>
      <p:sp>
        <p:nvSpPr>
          <p:cNvPr id="6" name="Slide Number Placeholder 6">
            <a:extLst>
              <a:ext uri="{FF2B5EF4-FFF2-40B4-BE49-F238E27FC236}">
                <a16:creationId xmlns:a16="http://schemas.microsoft.com/office/drawing/2014/main" id="{4AB306D7-7D13-BB34-757C-EF3BEF4E6BD1}"/>
              </a:ext>
            </a:extLst>
          </p:cNvPr>
          <p:cNvSpPr>
            <a:spLocks noGrp="1"/>
          </p:cNvSpPr>
          <p:nvPr>
            <p:ph type="sldNum" sz="quarter" idx="12"/>
          </p:nvPr>
        </p:nvSpPr>
        <p:spPr>
          <a:xfrm>
            <a:off x="10410825" y="6333141"/>
            <a:ext cx="1636598" cy="383456"/>
          </a:xfrm>
        </p:spPr>
        <p:txBody>
          <a:bodyPr/>
          <a:lstStyle>
            <a:lvl1pPr>
              <a:defRPr sz="1200"/>
            </a:lvl1pPr>
          </a:lstStyle>
          <a:p>
            <a:fld id="{4FAB73BC-B049-4115-A692-8D63A059BFB8}" type="slidenum">
              <a:rPr lang="en-US" smtClean="0"/>
              <a:pPr/>
              <a:t>40</a:t>
            </a:fld>
            <a:endParaRPr lang="en-US" dirty="0"/>
          </a:p>
        </p:txBody>
      </p:sp>
      <p:sp>
        <p:nvSpPr>
          <p:cNvPr id="13" name="Espace réservé du contenu 1">
            <a:extLst>
              <a:ext uri="{FF2B5EF4-FFF2-40B4-BE49-F238E27FC236}">
                <a16:creationId xmlns:a16="http://schemas.microsoft.com/office/drawing/2014/main" id="{F76A03C1-8C07-AB03-4903-83B03707AB68}"/>
              </a:ext>
            </a:extLst>
          </p:cNvPr>
          <p:cNvSpPr txBox="1">
            <a:spLocks/>
          </p:cNvSpPr>
          <p:nvPr/>
        </p:nvSpPr>
        <p:spPr>
          <a:xfrm>
            <a:off x="387127" y="1664700"/>
            <a:ext cx="11660296" cy="4851429"/>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algn="just">
              <a:buFont typeface="Arial" panose="020B0604020202020204" pitchFamily="34" charset="0"/>
              <a:buChar char="•"/>
            </a:pPr>
            <a:endParaRPr lang="fr-FR" dirty="0"/>
          </a:p>
        </p:txBody>
      </p:sp>
      <p:sp>
        <p:nvSpPr>
          <p:cNvPr id="2" name="ZoneTexte 1">
            <a:extLst>
              <a:ext uri="{FF2B5EF4-FFF2-40B4-BE49-F238E27FC236}">
                <a16:creationId xmlns:a16="http://schemas.microsoft.com/office/drawing/2014/main" id="{7C909916-E7A9-B346-715D-468B428938B8}"/>
              </a:ext>
            </a:extLst>
          </p:cNvPr>
          <p:cNvSpPr txBox="1"/>
          <p:nvPr/>
        </p:nvSpPr>
        <p:spPr>
          <a:xfrm>
            <a:off x="1809750" y="3448050"/>
            <a:ext cx="184731" cy="369332"/>
          </a:xfrm>
          <a:prstGeom prst="rect">
            <a:avLst/>
          </a:prstGeom>
          <a:noFill/>
        </p:spPr>
        <p:txBody>
          <a:bodyPr wrap="none" rtlCol="0">
            <a:spAutoFit/>
          </a:bodyPr>
          <a:lstStyle/>
          <a:p>
            <a:endParaRPr lang="fr-FR" dirty="0"/>
          </a:p>
        </p:txBody>
      </p:sp>
      <p:sp>
        <p:nvSpPr>
          <p:cNvPr id="4" name="Espace réservé du contenu 1">
            <a:extLst>
              <a:ext uri="{FF2B5EF4-FFF2-40B4-BE49-F238E27FC236}">
                <a16:creationId xmlns:a16="http://schemas.microsoft.com/office/drawing/2014/main" id="{C221D0A7-5C86-D2FA-FDE5-3C2519B0532E}"/>
              </a:ext>
            </a:extLst>
          </p:cNvPr>
          <p:cNvSpPr txBox="1">
            <a:spLocks/>
          </p:cNvSpPr>
          <p:nvPr/>
        </p:nvSpPr>
        <p:spPr>
          <a:xfrm>
            <a:off x="539527" y="1817100"/>
            <a:ext cx="11660296" cy="4851429"/>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lgn="just">
              <a:buNone/>
            </a:pPr>
            <a:endParaRPr lang="fr-FR" dirty="0"/>
          </a:p>
        </p:txBody>
      </p:sp>
      <p:sp>
        <p:nvSpPr>
          <p:cNvPr id="7" name="Espace réservé du contenu 1">
            <a:extLst>
              <a:ext uri="{FF2B5EF4-FFF2-40B4-BE49-F238E27FC236}">
                <a16:creationId xmlns:a16="http://schemas.microsoft.com/office/drawing/2014/main" id="{58D82B24-2841-180A-9C0D-44E24907BEFC}"/>
              </a:ext>
            </a:extLst>
          </p:cNvPr>
          <p:cNvSpPr txBox="1">
            <a:spLocks/>
          </p:cNvSpPr>
          <p:nvPr/>
        </p:nvSpPr>
        <p:spPr>
          <a:xfrm>
            <a:off x="691927" y="2006076"/>
            <a:ext cx="11112946" cy="4851429"/>
          </a:xfrm>
          <a:prstGeom prst="rect">
            <a:avLst/>
          </a:prstGeom>
        </p:spPr>
        <p:txBody>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lgn="just">
              <a:buNone/>
            </a:pPr>
            <a:r>
              <a:rPr lang="fr-FR" b="1" dirty="0">
                <a:solidFill>
                  <a:srgbClr val="2C426C"/>
                </a:solidFill>
                <a:sym typeface="Wingdings" pitchFamily="2" charset="2"/>
              </a:rPr>
              <a:t>Rendre compte de son travail aux enquêtés </a:t>
            </a:r>
          </a:p>
          <a:p>
            <a:pPr algn="just">
              <a:buFont typeface="Arial" panose="020B0604020202020204" pitchFamily="34" charset="0"/>
              <a:buChar char="•"/>
            </a:pPr>
            <a:r>
              <a:rPr lang="fr-FR" sz="2400" dirty="0">
                <a:solidFill>
                  <a:srgbClr val="2C426C"/>
                </a:solidFill>
                <a:sym typeface="Wingdings" pitchFamily="2" charset="2"/>
              </a:rPr>
              <a:t> Soumettre les premières analyses aux enquêtés </a:t>
            </a:r>
          </a:p>
          <a:p>
            <a:pPr marL="0" lvl="2" indent="0" algn="just">
              <a:buNone/>
            </a:pPr>
            <a:r>
              <a:rPr lang="fr-FR" dirty="0">
                <a:solidFill>
                  <a:srgbClr val="2C426C"/>
                </a:solidFill>
                <a:sym typeface="Wingdings" pitchFamily="2" charset="2"/>
              </a:rPr>
              <a:t>	Bénéfices : relever les erreurs d’interprétation </a:t>
            </a:r>
          </a:p>
          <a:p>
            <a:pPr marL="0" lvl="2" indent="0" algn="just">
              <a:buNone/>
            </a:pPr>
            <a:r>
              <a:rPr lang="fr-FR" dirty="0">
                <a:solidFill>
                  <a:srgbClr val="2C426C"/>
                </a:solidFill>
                <a:sym typeface="Wingdings" pitchFamily="2" charset="2"/>
              </a:rPr>
              <a:t>	Désavantages : s’exposer aux critiques </a:t>
            </a:r>
          </a:p>
          <a:p>
            <a:pPr lvl="2" algn="just">
              <a:buFont typeface="Arial" panose="020B0604020202020204" pitchFamily="34" charset="0"/>
              <a:buChar char="•"/>
            </a:pPr>
            <a:endParaRPr lang="fr-FR" dirty="0">
              <a:solidFill>
                <a:srgbClr val="2C426C"/>
              </a:solidFill>
              <a:sym typeface="Wingdings" pitchFamily="2" charset="2"/>
            </a:endParaRPr>
          </a:p>
          <a:p>
            <a:pPr marL="0" indent="0" algn="just">
              <a:buNone/>
            </a:pPr>
            <a:r>
              <a:rPr lang="fr-FR" dirty="0"/>
              <a:t>On peut échanger un droit de regard contre un droit d’entrée, mais «</a:t>
            </a:r>
            <a:r>
              <a:rPr lang="fr-FR" i="1" dirty="0"/>
              <a:t> le droit de censure ne peut être négocié </a:t>
            </a:r>
            <a:r>
              <a:rPr lang="fr-FR" dirty="0"/>
              <a:t>» (</a:t>
            </a:r>
            <a:r>
              <a:rPr lang="fr-FR" dirty="0" err="1"/>
              <a:t>Arborio</a:t>
            </a:r>
            <a:r>
              <a:rPr lang="fr-FR" dirty="0"/>
              <a:t> et Fournier, 1999)</a:t>
            </a:r>
          </a:p>
          <a:p>
            <a:pPr marL="0" indent="0" algn="just">
              <a:buNone/>
            </a:pPr>
            <a:endParaRPr lang="fr-FR" dirty="0">
              <a:solidFill>
                <a:srgbClr val="2C426C"/>
              </a:solidFill>
              <a:sym typeface="Wingdings" pitchFamily="2" charset="2"/>
            </a:endParaRPr>
          </a:p>
          <a:p>
            <a:pPr algn="just">
              <a:buFont typeface="Arial" panose="020B0604020202020204" pitchFamily="34" charset="0"/>
              <a:buChar char="•"/>
            </a:pPr>
            <a:r>
              <a:rPr lang="fr-FR" dirty="0">
                <a:solidFill>
                  <a:srgbClr val="2C426C"/>
                </a:solidFill>
                <a:sym typeface="Wingdings" pitchFamily="2" charset="2"/>
              </a:rPr>
              <a:t> Soumettre les analyses finales </a:t>
            </a:r>
          </a:p>
          <a:p>
            <a:pPr marL="0" lvl="2" indent="0" algn="just">
              <a:buNone/>
            </a:pPr>
            <a:r>
              <a:rPr lang="fr-FR" dirty="0">
                <a:solidFill>
                  <a:srgbClr val="2C426C"/>
                </a:solidFill>
                <a:sym typeface="Wingdings" pitchFamily="2" charset="2"/>
              </a:rPr>
              <a:t>	Respecter l’anonymat des personnes, groupes et lieux </a:t>
            </a:r>
          </a:p>
          <a:p>
            <a:pPr marL="0" lvl="2" indent="0" algn="just">
              <a:buNone/>
            </a:pPr>
            <a:r>
              <a:rPr lang="fr-FR" dirty="0">
                <a:solidFill>
                  <a:srgbClr val="2C426C"/>
                </a:solidFill>
                <a:sym typeface="Wingdings" pitchFamily="2" charset="2"/>
              </a:rPr>
              <a:t>	Réfléchir à la façon dont va être perçue la restitution </a:t>
            </a:r>
          </a:p>
          <a:p>
            <a:pPr marL="0" lvl="2" indent="0" algn="just">
              <a:buNone/>
            </a:pPr>
            <a:r>
              <a:rPr lang="fr-FR" dirty="0">
                <a:solidFill>
                  <a:srgbClr val="2C426C"/>
                </a:solidFill>
                <a:sym typeface="Wingdings" pitchFamily="2" charset="2"/>
              </a:rPr>
              <a:t>	Responsabilité vis-à-vis de la communauté des chercheurs </a:t>
            </a:r>
          </a:p>
          <a:p>
            <a:pPr lvl="2" algn="just">
              <a:buFont typeface="Arial" panose="020B0604020202020204" pitchFamily="34" charset="0"/>
              <a:buChar char="•"/>
            </a:pPr>
            <a:endParaRPr lang="fr-FR" dirty="0">
              <a:solidFill>
                <a:srgbClr val="2C426C"/>
              </a:solidFill>
              <a:sym typeface="Wingdings" pitchFamily="2" charset="2"/>
            </a:endParaRPr>
          </a:p>
          <a:p>
            <a:pPr marL="0" lvl="2" indent="0" algn="just">
              <a:buNone/>
            </a:pPr>
            <a:r>
              <a:rPr lang="fr-FR" sz="2400" b="1" dirty="0">
                <a:solidFill>
                  <a:srgbClr val="2C426C"/>
                </a:solidFill>
                <a:sym typeface="Wingdings" pitchFamily="2" charset="2"/>
              </a:rPr>
              <a:t>	</a:t>
            </a:r>
            <a:endParaRPr lang="fr-FR" dirty="0"/>
          </a:p>
        </p:txBody>
      </p:sp>
    </p:spTree>
    <p:extLst>
      <p:ext uri="{BB962C8B-B14F-4D97-AF65-F5344CB8AC3E}">
        <p14:creationId xmlns:p14="http://schemas.microsoft.com/office/powerpoint/2010/main" val="1217621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F79AFE-AF8F-C497-3D42-6648354ED592}"/>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F7C0FAC8-B08F-0F9C-CF94-3264C12959EC}"/>
              </a:ext>
            </a:extLst>
          </p:cNvPr>
          <p:cNvSpPr>
            <a:spLocks noGrp="1"/>
          </p:cNvSpPr>
          <p:nvPr>
            <p:ph type="title"/>
          </p:nvPr>
        </p:nvSpPr>
        <p:spPr/>
        <p:txBody>
          <a:bodyPr/>
          <a:lstStyle/>
          <a:p>
            <a:r>
              <a:rPr lang="fr-FR" dirty="0"/>
              <a:t>Ch.3 L’observation </a:t>
            </a:r>
          </a:p>
        </p:txBody>
      </p:sp>
      <p:sp>
        <p:nvSpPr>
          <p:cNvPr id="6" name="Slide Number Placeholder 6">
            <a:extLst>
              <a:ext uri="{FF2B5EF4-FFF2-40B4-BE49-F238E27FC236}">
                <a16:creationId xmlns:a16="http://schemas.microsoft.com/office/drawing/2014/main" id="{A3E43B15-CF68-5542-454D-91D48323A391}"/>
              </a:ext>
            </a:extLst>
          </p:cNvPr>
          <p:cNvSpPr>
            <a:spLocks noGrp="1"/>
          </p:cNvSpPr>
          <p:nvPr>
            <p:ph type="sldNum" sz="quarter" idx="12"/>
          </p:nvPr>
        </p:nvSpPr>
        <p:spPr>
          <a:xfrm>
            <a:off x="10410825" y="6333141"/>
            <a:ext cx="1636598" cy="383456"/>
          </a:xfrm>
        </p:spPr>
        <p:txBody>
          <a:bodyPr/>
          <a:lstStyle>
            <a:lvl1pPr>
              <a:defRPr sz="1200"/>
            </a:lvl1pPr>
          </a:lstStyle>
          <a:p>
            <a:fld id="{4FAB73BC-B049-4115-A692-8D63A059BFB8}" type="slidenum">
              <a:rPr lang="en-US" smtClean="0"/>
              <a:pPr/>
              <a:t>41</a:t>
            </a:fld>
            <a:endParaRPr lang="en-US" dirty="0"/>
          </a:p>
        </p:txBody>
      </p:sp>
      <p:pic>
        <p:nvPicPr>
          <p:cNvPr id="1026" name="Picture 2" descr="La restauration scolaire - Ville de Drancy">
            <a:extLst>
              <a:ext uri="{FF2B5EF4-FFF2-40B4-BE49-F238E27FC236}">
                <a16:creationId xmlns:a16="http://schemas.microsoft.com/office/drawing/2014/main" id="{DB7BF7DB-A689-9E20-F93C-CFECDC43A72F}"/>
              </a:ext>
            </a:extLst>
          </p:cNvPr>
          <p:cNvPicPr>
            <a:picLocks noGrp="1" noChangeAspect="1" noChangeArrowheads="1"/>
          </p:cNvPicPr>
          <p:nvPr>
            <p:ph sz="quarter" idx="13"/>
          </p:nvPr>
        </p:nvPicPr>
        <p:blipFill>
          <a:blip r:embed="rId3">
            <a:extLst>
              <a:ext uri="{28A0092B-C50C-407E-A947-70E740481C1C}">
                <a14:useLocalDpi xmlns:a14="http://schemas.microsoft.com/office/drawing/2010/main" val="0"/>
              </a:ext>
            </a:extLst>
          </a:blip>
          <a:srcRect/>
          <a:stretch>
            <a:fillRect/>
          </a:stretch>
        </p:blipFill>
        <p:spPr bwMode="auto">
          <a:xfrm>
            <a:off x="1686338" y="1419300"/>
            <a:ext cx="9061873" cy="50726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1500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Titres">
  <a:themeElements>
    <a:clrScheme name="CLB 1">
      <a:dk1>
        <a:srgbClr val="2C426C"/>
      </a:dk1>
      <a:lt1>
        <a:srgbClr val="00ACE9"/>
      </a:lt1>
      <a:dk2>
        <a:srgbClr val="B41860"/>
      </a:dk2>
      <a:lt2>
        <a:srgbClr val="EB6898"/>
      </a:lt2>
      <a:accent1>
        <a:srgbClr val="2C426C"/>
      </a:accent1>
      <a:accent2>
        <a:srgbClr val="B41860"/>
      </a:accent2>
      <a:accent3>
        <a:srgbClr val="00ACE9"/>
      </a:accent3>
      <a:accent4>
        <a:srgbClr val="0068A9"/>
      </a:accent4>
      <a:accent5>
        <a:srgbClr val="96D654"/>
      </a:accent5>
      <a:accent6>
        <a:srgbClr val="818183"/>
      </a:accent6>
      <a:hlink>
        <a:srgbClr val="F59E00"/>
      </a:hlink>
      <a:folHlink>
        <a:srgbClr val="B2B2B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étropolitai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ppt/theme/theme2.xml><?xml version="1.0" encoding="utf-8"?>
<a:theme xmlns:a="http://schemas.openxmlformats.org/drawingml/2006/main" name="2. Sous-Titres">
  <a:themeElements>
    <a:clrScheme name="CLB 1">
      <a:dk1>
        <a:srgbClr val="2C426C"/>
      </a:dk1>
      <a:lt1>
        <a:srgbClr val="00ACE9"/>
      </a:lt1>
      <a:dk2>
        <a:srgbClr val="B41860"/>
      </a:dk2>
      <a:lt2>
        <a:srgbClr val="EB6898"/>
      </a:lt2>
      <a:accent1>
        <a:srgbClr val="2C426C"/>
      </a:accent1>
      <a:accent2>
        <a:srgbClr val="B41860"/>
      </a:accent2>
      <a:accent3>
        <a:srgbClr val="00ACE9"/>
      </a:accent3>
      <a:accent4>
        <a:srgbClr val="0068A9"/>
      </a:accent4>
      <a:accent5>
        <a:srgbClr val="96D654"/>
      </a:accent5>
      <a:accent6>
        <a:srgbClr val="818183"/>
      </a:accent6>
      <a:hlink>
        <a:srgbClr val="F59E00"/>
      </a:hlink>
      <a:folHlink>
        <a:srgbClr val="B2B2B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étropolitai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ppt/theme/theme3.xml><?xml version="1.0" encoding="utf-8"?>
<a:theme xmlns:a="http://schemas.openxmlformats.org/drawingml/2006/main" name="3. Médias">
  <a:themeElements>
    <a:clrScheme name="CLB 1">
      <a:dk1>
        <a:srgbClr val="2C426C"/>
      </a:dk1>
      <a:lt1>
        <a:srgbClr val="00ACE9"/>
      </a:lt1>
      <a:dk2>
        <a:srgbClr val="B41860"/>
      </a:dk2>
      <a:lt2>
        <a:srgbClr val="EB6898"/>
      </a:lt2>
      <a:accent1>
        <a:srgbClr val="2C426C"/>
      </a:accent1>
      <a:accent2>
        <a:srgbClr val="B41860"/>
      </a:accent2>
      <a:accent3>
        <a:srgbClr val="00ACE9"/>
      </a:accent3>
      <a:accent4>
        <a:srgbClr val="0068A9"/>
      </a:accent4>
      <a:accent5>
        <a:srgbClr val="96D654"/>
      </a:accent5>
      <a:accent6>
        <a:srgbClr val="818183"/>
      </a:accent6>
      <a:hlink>
        <a:srgbClr val="F59E00"/>
      </a:hlink>
      <a:folHlink>
        <a:srgbClr val="B2B2B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étropolitai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ppt/theme/theme4.xml><?xml version="1.0" encoding="utf-8"?>
<a:theme xmlns:a="http://schemas.openxmlformats.org/drawingml/2006/main" name="4. Textes">
  <a:themeElements>
    <a:clrScheme name="CLB 1">
      <a:dk1>
        <a:srgbClr val="2C426C"/>
      </a:dk1>
      <a:lt1>
        <a:srgbClr val="00ACE9"/>
      </a:lt1>
      <a:dk2>
        <a:srgbClr val="B41860"/>
      </a:dk2>
      <a:lt2>
        <a:srgbClr val="EB6898"/>
      </a:lt2>
      <a:accent1>
        <a:srgbClr val="2C426C"/>
      </a:accent1>
      <a:accent2>
        <a:srgbClr val="B41860"/>
      </a:accent2>
      <a:accent3>
        <a:srgbClr val="00ACE9"/>
      </a:accent3>
      <a:accent4>
        <a:srgbClr val="0068A9"/>
      </a:accent4>
      <a:accent5>
        <a:srgbClr val="96D654"/>
      </a:accent5>
      <a:accent6>
        <a:srgbClr val="818183"/>
      </a:accent6>
      <a:hlink>
        <a:srgbClr val="F59E00"/>
      </a:hlink>
      <a:folHlink>
        <a:srgbClr val="B2B2B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étropolitai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ppt/theme/theme5.xml><?xml version="1.0" encoding="utf-8"?>
<a:theme xmlns:a="http://schemas.openxmlformats.org/drawingml/2006/main" name="5. Ecrans de fin">
  <a:themeElements>
    <a:clrScheme name="CLB 1">
      <a:dk1>
        <a:srgbClr val="2C426C"/>
      </a:dk1>
      <a:lt1>
        <a:srgbClr val="00ACE9"/>
      </a:lt1>
      <a:dk2>
        <a:srgbClr val="B41860"/>
      </a:dk2>
      <a:lt2>
        <a:srgbClr val="EB6898"/>
      </a:lt2>
      <a:accent1>
        <a:srgbClr val="2C426C"/>
      </a:accent1>
      <a:accent2>
        <a:srgbClr val="B41860"/>
      </a:accent2>
      <a:accent3>
        <a:srgbClr val="00ACE9"/>
      </a:accent3>
      <a:accent4>
        <a:srgbClr val="0068A9"/>
      </a:accent4>
      <a:accent5>
        <a:srgbClr val="96D654"/>
      </a:accent5>
      <a:accent6>
        <a:srgbClr val="818183"/>
      </a:accent6>
      <a:hlink>
        <a:srgbClr val="F59E00"/>
      </a:hlink>
      <a:folHlink>
        <a:srgbClr val="B2B2B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étropolitai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ppt/theme/theme6.xml><?xml version="1.0" encoding="utf-8"?>
<a:theme xmlns:a="http://schemas.openxmlformats.org/drawingml/2006/main" name="6. Diapositives institutionelles">
  <a:themeElements>
    <a:clrScheme name="CLB 1">
      <a:dk1>
        <a:srgbClr val="2C426C"/>
      </a:dk1>
      <a:lt1>
        <a:srgbClr val="00ACE9"/>
      </a:lt1>
      <a:dk2>
        <a:srgbClr val="B41860"/>
      </a:dk2>
      <a:lt2>
        <a:srgbClr val="EB6898"/>
      </a:lt2>
      <a:accent1>
        <a:srgbClr val="2C426C"/>
      </a:accent1>
      <a:accent2>
        <a:srgbClr val="B41860"/>
      </a:accent2>
      <a:accent3>
        <a:srgbClr val="00ACE9"/>
      </a:accent3>
      <a:accent4>
        <a:srgbClr val="0068A9"/>
      </a:accent4>
      <a:accent5>
        <a:srgbClr val="96D654"/>
      </a:accent5>
      <a:accent6>
        <a:srgbClr val="818183"/>
      </a:accent6>
      <a:hlink>
        <a:srgbClr val="F59E00"/>
      </a:hlink>
      <a:folHlink>
        <a:srgbClr val="B2B2B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étropolitai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ppt/theme/theme7.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52118</TotalTime>
  <Words>5875</Words>
  <Application>Microsoft Macintosh PowerPoint</Application>
  <PresentationFormat>Grand écran</PresentationFormat>
  <Paragraphs>651</Paragraphs>
  <Slides>41</Slides>
  <Notes>41</Notes>
  <HiddenSlides>0</HiddenSlides>
  <MMClips>0</MMClips>
  <ScaleCrop>false</ScaleCrop>
  <HeadingPairs>
    <vt:vector size="6" baseType="variant">
      <vt:variant>
        <vt:lpstr>Polices utilisées</vt:lpstr>
      </vt:variant>
      <vt:variant>
        <vt:i4>5</vt:i4>
      </vt:variant>
      <vt:variant>
        <vt:lpstr>Thème</vt:lpstr>
      </vt:variant>
      <vt:variant>
        <vt:i4>6</vt:i4>
      </vt:variant>
      <vt:variant>
        <vt:lpstr>Titres des diapositives</vt:lpstr>
      </vt:variant>
      <vt:variant>
        <vt:i4>41</vt:i4>
      </vt:variant>
    </vt:vector>
  </HeadingPairs>
  <TitlesOfParts>
    <vt:vector size="52" baseType="lpstr">
      <vt:lpstr>Arial</vt:lpstr>
      <vt:lpstr>Calibri</vt:lpstr>
      <vt:lpstr>Century Gothic</vt:lpstr>
      <vt:lpstr>Helvetica</vt:lpstr>
      <vt:lpstr>Wingdings</vt:lpstr>
      <vt:lpstr>1.Titres</vt:lpstr>
      <vt:lpstr>2. Sous-Titres</vt:lpstr>
      <vt:lpstr>3. Médias</vt:lpstr>
      <vt:lpstr>4. Textes</vt:lpstr>
      <vt:lpstr>5. Ecrans de fin</vt:lpstr>
      <vt:lpstr>6. Diapositives institutionelles</vt:lpstr>
      <vt:lpstr>méthodes DE RECHERCHE QUALITATIVE EN SANTÉ</vt:lpstr>
      <vt:lpstr>Ch.3 L’observation </vt:lpstr>
      <vt:lpstr>3.1 La préparation de l’observation </vt:lpstr>
      <vt:lpstr>3.1.1 Choisir son terrain</vt:lpstr>
      <vt:lpstr>3.1.1 Choisir son terrain</vt:lpstr>
      <vt:lpstr>3.1.1 Choisir son terrain</vt:lpstr>
      <vt:lpstr>3.1.1 Choisir son terrain</vt:lpstr>
      <vt:lpstr>3.1.2 Choisir son mode d’observation</vt:lpstr>
      <vt:lpstr>3.1.2 Choisir son mode d’observation</vt:lpstr>
      <vt:lpstr>3.1.2 Choisir son mode d’observation</vt:lpstr>
      <vt:lpstr>3.1.2 Choisir son mode d’observation</vt:lpstr>
      <vt:lpstr>3.1.2 Choisir son mode d’observation</vt:lpstr>
      <vt:lpstr>3.1.2 Choisir son mode d’observation</vt:lpstr>
      <vt:lpstr>3.1.2 Choisir son mode d’observation</vt:lpstr>
      <vt:lpstr>3.1.2 Choisir son mode d’observation</vt:lpstr>
      <vt:lpstr>3.1.3 La temporalité de l’enquête</vt:lpstr>
      <vt:lpstr>3.1.3 La temporalité de l’enquête</vt:lpstr>
      <vt:lpstr>3.1.3 La temporalité de l’enquête</vt:lpstr>
      <vt:lpstr>3.1.4 Elaborer une grille d’observation</vt:lpstr>
      <vt:lpstr>3.1.4 Elaborer une grille d’observation</vt:lpstr>
      <vt:lpstr>3.2 La phase d’observation</vt:lpstr>
      <vt:lpstr>3.2.1 L’entrée sur le terrain</vt:lpstr>
      <vt:lpstr>3.2.1 L’entrée sur le terrain</vt:lpstr>
      <vt:lpstr>3.2.1 L’entrée sur le terrain</vt:lpstr>
      <vt:lpstr>3.2.1 L’entrée sur le terrain</vt:lpstr>
      <vt:lpstr>3.2.2 La collecte des données</vt:lpstr>
      <vt:lpstr>3.2.2 La collecte des données</vt:lpstr>
      <vt:lpstr>3.2.2 La collecte des données</vt:lpstr>
      <vt:lpstr>3.2.2 La collecte des données</vt:lpstr>
      <vt:lpstr>3.2.2 La collecte des données</vt:lpstr>
      <vt:lpstr>3.2.3 Le journal de terrain</vt:lpstr>
      <vt:lpstr>3.3 Après l’observation </vt:lpstr>
      <vt:lpstr>3.3.1 L’analyse des données </vt:lpstr>
      <vt:lpstr>3.3.1 L’analyse des données </vt:lpstr>
      <vt:lpstr>3.3.2 L’analyse des données </vt:lpstr>
      <vt:lpstr>3.3.2 L’auto-analyse</vt:lpstr>
      <vt:lpstr>3.3.3 Le compte rendu d’observation </vt:lpstr>
      <vt:lpstr>3.3.3 Le compte rendu d’observation </vt:lpstr>
      <vt:lpstr>3.3.3 Le compte rendu d’observation </vt:lpstr>
      <vt:lpstr>3.3.3 Le compte rendu d’observation </vt:lpstr>
      <vt:lpstr>Ch.3 L’observation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TAUVEL Juliette</dc:creator>
  <cp:lastModifiedBy>BRUNEAU Charlotte</cp:lastModifiedBy>
  <cp:revision>231</cp:revision>
  <dcterms:created xsi:type="dcterms:W3CDTF">2023-09-18T11:41:19Z</dcterms:created>
  <dcterms:modified xsi:type="dcterms:W3CDTF">2026-09-21T14:38:10Z</dcterms:modified>
</cp:coreProperties>
</file>