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259" r:id="rId3"/>
    <p:sldId id="258" r:id="rId4"/>
    <p:sldId id="260" r:id="rId5"/>
    <p:sldId id="609" r:id="rId6"/>
    <p:sldId id="300" r:id="rId7"/>
    <p:sldId id="262" r:id="rId8"/>
    <p:sldId id="267" r:id="rId9"/>
    <p:sldId id="261" r:id="rId10"/>
    <p:sldId id="264" r:id="rId11"/>
    <p:sldId id="266" r:id="rId12"/>
    <p:sldId id="268" r:id="rId13"/>
    <p:sldId id="270" r:id="rId14"/>
    <p:sldId id="274" r:id="rId15"/>
    <p:sldId id="275" r:id="rId16"/>
    <p:sldId id="272" r:id="rId17"/>
    <p:sldId id="271" r:id="rId18"/>
    <p:sldId id="299" r:id="rId19"/>
    <p:sldId id="277" r:id="rId20"/>
    <p:sldId id="278" r:id="rId21"/>
    <p:sldId id="279" r:id="rId22"/>
    <p:sldId id="280" r:id="rId23"/>
    <p:sldId id="281" r:id="rId24"/>
    <p:sldId id="30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628" r:id="rId34"/>
    <p:sldId id="626" r:id="rId35"/>
    <p:sldId id="292" r:id="rId36"/>
    <p:sldId id="290" r:id="rId37"/>
    <p:sldId id="291" r:id="rId38"/>
    <p:sldId id="293" r:id="rId39"/>
    <p:sldId id="629" r:id="rId40"/>
    <p:sldId id="295" r:id="rId41"/>
    <p:sldId id="296" r:id="rId42"/>
    <p:sldId id="298" r:id="rId43"/>
    <p:sldId id="297" r:id="rId4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14"/>
    <p:restoredTop sz="94522"/>
  </p:normalViewPr>
  <p:slideViewPr>
    <p:cSldViewPr snapToObjects="1">
      <p:cViewPr varScale="1">
        <p:scale>
          <a:sx n="112" d="100"/>
          <a:sy n="112" d="100"/>
        </p:scale>
        <p:origin x="11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1" d="100"/>
          <a:sy n="71" d="100"/>
        </p:scale>
        <p:origin x="34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510A4-70DD-AB43-BCCC-FE2387350EB1}" type="datetimeFigureOut">
              <a:rPr lang="fr-FR" smtClean="0"/>
              <a:t>08/01/2025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ED022-4E3A-B944-8605-25BAC2100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29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ED022-4E3A-B944-8605-25BAC21003A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8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Espace réservé de l'image des diapositives 1">
            <a:extLst>
              <a:ext uri="{FF2B5EF4-FFF2-40B4-BE49-F238E27FC236}">
                <a16:creationId xmlns:a16="http://schemas.microsoft.com/office/drawing/2014/main" id="{A92C7AE0-230E-B34A-B849-D3CBA56AB2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4" name="Espace réservé des commentaires 2">
            <a:extLst>
              <a:ext uri="{FF2B5EF4-FFF2-40B4-BE49-F238E27FC236}">
                <a16:creationId xmlns:a16="http://schemas.microsoft.com/office/drawing/2014/main" id="{8B220E87-F9D4-BF43-8B3C-FDB073C77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136195" name="Espace réservé du numéro de diapositive 3">
            <a:extLst>
              <a:ext uri="{FF2B5EF4-FFF2-40B4-BE49-F238E27FC236}">
                <a16:creationId xmlns:a16="http://schemas.microsoft.com/office/drawing/2014/main" id="{59966F00-D5F5-904C-84CF-AB539D6ED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AD9A3C9-1BC0-FE41-9582-1CF324EA01A3}" type="slidenum">
              <a:rPr lang="fr-FR" altLang="fr-FR" sz="1200"/>
              <a:pPr/>
              <a:t>5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222493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ED022-4E3A-B944-8605-25BAC21003A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58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3F53EC-7676-684E-A0D6-85B8858383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F4F5048E-1E76-1241-87BE-FBED32A03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D49E2A23-18C2-644E-B4C6-62190C04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94914697-6A53-1747-9188-6AFD9123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9AE2F-C2BD-0747-BFF8-614DD1F6B02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249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270EF-810E-3D4B-906F-0C4585BE05F9}" type="datetimeFigureOut">
              <a:rPr lang="fr-FR" smtClean="0"/>
              <a:pPr/>
              <a:t>08/01/2025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03556-B728-484F-B8E6-61096635636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6600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"/>
          <a:ea typeface="+mj-ea"/>
          <a:cs typeface="Time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"/>
          <a:ea typeface="+mn-ea"/>
          <a:cs typeface="Time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"/>
          <a:ea typeface="+mn-ea"/>
          <a:cs typeface="Time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"/>
          <a:ea typeface="+mn-ea"/>
          <a:cs typeface="Time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"/>
          <a:ea typeface="+mn-ea"/>
          <a:cs typeface="Time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5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83058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</a:rPr>
              <a:t>Anatomie de la colonne vertébrale (Rachis)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5943600"/>
            <a:ext cx="6705600" cy="83820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buFont typeface="Arial" pitchFamily="-106" charset="0"/>
              <a:buNone/>
              <a:defRPr/>
            </a:pPr>
            <a:r>
              <a:rPr lang="fr-FR" sz="2000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2025 - Pr Patrick MERTENS </a:t>
            </a:r>
          </a:p>
          <a:p>
            <a:pPr eaLnBrk="1" hangingPunct="1">
              <a:buFont typeface="Arial" pitchFamily="-106" charset="0"/>
              <a:buNone/>
              <a:defRPr/>
            </a:pPr>
            <a:r>
              <a:rPr lang="fr-FR" sz="2000" dirty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Laboratoire d’Anatomie Lyon-est Université LYON 1</a:t>
            </a:r>
          </a:p>
        </p:txBody>
      </p:sp>
      <p:pic>
        <p:nvPicPr>
          <p:cNvPr id="5" name="Image 4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2057400"/>
            <a:ext cx="22225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/>
              <a:t>2- Constitution d’une vertèbre</a:t>
            </a:r>
            <a:endParaRPr lang="fr-FR">
              <a:ea typeface="+mj-ea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0" y="2057400"/>
            <a:ext cx="9144000" cy="4343400"/>
            <a:chOff x="0" y="1056"/>
            <a:chExt cx="5760" cy="2736"/>
          </a:xfrm>
        </p:grpSpPr>
        <p:grpSp>
          <p:nvGrpSpPr>
            <p:cNvPr id="3" name="Group 37"/>
            <p:cNvGrpSpPr>
              <a:grpSpLocks/>
            </p:cNvGrpSpPr>
            <p:nvPr/>
          </p:nvGrpSpPr>
          <p:grpSpPr bwMode="auto">
            <a:xfrm>
              <a:off x="96" y="1056"/>
              <a:ext cx="5664" cy="2736"/>
              <a:chOff x="96" y="1056"/>
              <a:chExt cx="5664" cy="2736"/>
            </a:xfrm>
          </p:grpSpPr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96" y="1056"/>
                <a:ext cx="5664" cy="2736"/>
                <a:chOff x="96" y="1344"/>
                <a:chExt cx="5664" cy="2736"/>
              </a:xfrm>
            </p:grpSpPr>
            <p:pic>
              <p:nvPicPr>
                <p:cNvPr id="25619" name="Picture 4" descr="structure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96" y="1392"/>
                  <a:ext cx="5520" cy="2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620" name="Rectangle 5"/>
                <p:cNvSpPr>
                  <a:spLocks noChangeArrowheads="1"/>
                </p:cNvSpPr>
                <p:nvPr/>
              </p:nvSpPr>
              <p:spPr bwMode="auto">
                <a:xfrm>
                  <a:off x="144" y="1920"/>
                  <a:ext cx="480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rgbClr val="FF6600"/>
                      </a:solidFill>
                    </a:rPr>
                    <a:t>Corps</a:t>
                  </a:r>
                </a:p>
                <a:p>
                  <a:pPr algn="ctr"/>
                  <a:r>
                    <a:rPr lang="fr-FR" sz="2000" b="1">
                      <a:solidFill>
                        <a:srgbClr val="FF6600"/>
                      </a:solidFill>
                    </a:rPr>
                    <a:t>vertébral</a:t>
                  </a:r>
                  <a:endParaRPr lang="fr-FR"/>
                </a:p>
              </p:txBody>
            </p:sp>
            <p:sp>
              <p:nvSpPr>
                <p:cNvPr id="25621" name="Rectangle 6"/>
                <p:cNvSpPr>
                  <a:spLocks noChangeArrowheads="1"/>
                </p:cNvSpPr>
                <p:nvPr/>
              </p:nvSpPr>
              <p:spPr bwMode="auto">
                <a:xfrm>
                  <a:off x="2352" y="1344"/>
                  <a:ext cx="67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22" name="Rectangle 7"/>
                <p:cNvSpPr>
                  <a:spLocks noChangeArrowheads="1"/>
                </p:cNvSpPr>
                <p:nvPr/>
              </p:nvSpPr>
              <p:spPr bwMode="auto">
                <a:xfrm>
                  <a:off x="3504" y="2880"/>
                  <a:ext cx="528" cy="3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23" name="Rectangle 8"/>
                <p:cNvSpPr>
                  <a:spLocks noChangeArrowheads="1"/>
                </p:cNvSpPr>
                <p:nvPr/>
              </p:nvSpPr>
              <p:spPr bwMode="auto">
                <a:xfrm>
                  <a:off x="3840" y="3312"/>
                  <a:ext cx="1296" cy="52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Processus </a:t>
                  </a:r>
                </a:p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articulaire</a:t>
                  </a:r>
                </a:p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 inférieure</a:t>
                  </a:r>
                  <a:endParaRPr lang="fr-FR"/>
                </a:p>
              </p:txBody>
            </p:sp>
            <p:sp>
              <p:nvSpPr>
                <p:cNvPr id="25624" name="Rectangle 9"/>
                <p:cNvSpPr>
                  <a:spLocks noChangeArrowheads="1"/>
                </p:cNvSpPr>
                <p:nvPr/>
              </p:nvSpPr>
              <p:spPr bwMode="auto">
                <a:xfrm>
                  <a:off x="2688" y="1776"/>
                  <a:ext cx="480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625" name="Rectangle 10"/>
                <p:cNvSpPr>
                  <a:spLocks noChangeArrowheads="1"/>
                </p:cNvSpPr>
                <p:nvPr/>
              </p:nvSpPr>
              <p:spPr bwMode="auto">
                <a:xfrm>
                  <a:off x="3168" y="1776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rgbClr val="FF6600"/>
                      </a:solidFill>
                    </a:rPr>
                    <a:t>Corps </a:t>
                  </a:r>
                </a:p>
                <a:p>
                  <a:pPr algn="ctr"/>
                  <a:r>
                    <a:rPr lang="fr-FR" sz="2000" b="1">
                      <a:solidFill>
                        <a:srgbClr val="FF6600"/>
                      </a:solidFill>
                    </a:rPr>
                    <a:t>vertébral</a:t>
                  </a:r>
                  <a:endParaRPr lang="fr-FR"/>
                </a:p>
              </p:txBody>
            </p:sp>
            <p:sp>
              <p:nvSpPr>
                <p:cNvPr id="25626" name="Rectangle 11"/>
                <p:cNvSpPr>
                  <a:spLocks noChangeArrowheads="1"/>
                </p:cNvSpPr>
                <p:nvPr/>
              </p:nvSpPr>
              <p:spPr bwMode="auto">
                <a:xfrm>
                  <a:off x="4032" y="1392"/>
                  <a:ext cx="912" cy="6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Processus </a:t>
                  </a:r>
                </a:p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articulaire</a:t>
                  </a:r>
                </a:p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 supérieure</a:t>
                  </a:r>
                  <a:endParaRPr lang="fr-FR"/>
                </a:p>
              </p:txBody>
            </p:sp>
            <p:sp>
              <p:nvSpPr>
                <p:cNvPr id="25627" name="Rectangle 12"/>
                <p:cNvSpPr>
                  <a:spLocks noChangeArrowheads="1"/>
                </p:cNvSpPr>
                <p:nvPr/>
              </p:nvSpPr>
              <p:spPr bwMode="auto">
                <a:xfrm>
                  <a:off x="2160" y="3264"/>
                  <a:ext cx="1248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rgbClr val="009900"/>
                      </a:solidFill>
                    </a:rPr>
                    <a:t>Foramen vertébral</a:t>
                  </a:r>
                </a:p>
                <a:p>
                  <a:pPr algn="ctr"/>
                  <a:r>
                    <a:rPr lang="fr-FR" sz="2000" b="1">
                      <a:solidFill>
                        <a:srgbClr val="009900"/>
                      </a:solidFill>
                    </a:rPr>
                    <a:t>(canal vertébral)</a:t>
                  </a:r>
                  <a:endParaRPr lang="fr-FR" sz="2000" b="1"/>
                </a:p>
              </p:txBody>
            </p:sp>
            <p:sp>
              <p:nvSpPr>
                <p:cNvPr id="25628" name="Rectangle 13"/>
                <p:cNvSpPr>
                  <a:spLocks noChangeArrowheads="1"/>
                </p:cNvSpPr>
                <p:nvPr/>
              </p:nvSpPr>
              <p:spPr bwMode="auto">
                <a:xfrm>
                  <a:off x="2688" y="2400"/>
                  <a:ext cx="672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chemeClr val="accent2"/>
                      </a:solidFill>
                    </a:rPr>
                    <a:t>Pédicule</a:t>
                  </a:r>
                  <a:endParaRPr lang="fr-FR"/>
                </a:p>
              </p:txBody>
            </p:sp>
            <p:sp>
              <p:nvSpPr>
                <p:cNvPr id="25629" name="Rectangle 14"/>
                <p:cNvSpPr>
                  <a:spLocks noChangeArrowheads="1"/>
                </p:cNvSpPr>
                <p:nvPr/>
              </p:nvSpPr>
              <p:spPr bwMode="auto">
                <a:xfrm>
                  <a:off x="2064" y="3696"/>
                  <a:ext cx="1440" cy="3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/>
                    <a:t>Processus épineux</a:t>
                  </a:r>
                </a:p>
              </p:txBody>
            </p:sp>
            <p:sp>
              <p:nvSpPr>
                <p:cNvPr id="25630" name="Rectangle 15"/>
                <p:cNvSpPr>
                  <a:spLocks noChangeArrowheads="1"/>
                </p:cNvSpPr>
                <p:nvPr/>
              </p:nvSpPr>
              <p:spPr bwMode="auto">
                <a:xfrm>
                  <a:off x="1152" y="3312"/>
                  <a:ext cx="576" cy="3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/>
                    <a:t>Lame</a:t>
                  </a:r>
                  <a:endParaRPr lang="fr-FR"/>
                </a:p>
              </p:txBody>
            </p:sp>
            <p:sp>
              <p:nvSpPr>
                <p:cNvPr id="25631" name="Rectangle 16"/>
                <p:cNvSpPr>
                  <a:spLocks noChangeArrowheads="1"/>
                </p:cNvSpPr>
                <p:nvPr/>
              </p:nvSpPr>
              <p:spPr bwMode="auto">
                <a:xfrm>
                  <a:off x="4944" y="1728"/>
                  <a:ext cx="816" cy="4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/>
                    <a:t>Processus</a:t>
                  </a:r>
                </a:p>
                <a:p>
                  <a:pPr algn="ctr"/>
                  <a:r>
                    <a:rPr lang="fr-FR" sz="2000" b="1"/>
                    <a:t>transverse</a:t>
                  </a:r>
                  <a:endParaRPr lang="fr-FR"/>
                </a:p>
              </p:txBody>
            </p:sp>
            <p:sp>
              <p:nvSpPr>
                <p:cNvPr id="25632" name="Rectangle 17"/>
                <p:cNvSpPr>
                  <a:spLocks noChangeArrowheads="1"/>
                </p:cNvSpPr>
                <p:nvPr/>
              </p:nvSpPr>
              <p:spPr bwMode="auto">
                <a:xfrm>
                  <a:off x="4944" y="3168"/>
                  <a:ext cx="816" cy="4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/>
                    <a:t>Processus</a:t>
                  </a:r>
                </a:p>
                <a:p>
                  <a:pPr algn="ctr"/>
                  <a:r>
                    <a:rPr lang="fr-FR" sz="2000" b="1"/>
                    <a:t>épineux</a:t>
                  </a:r>
                  <a:endParaRPr lang="fr-FR"/>
                </a:p>
              </p:txBody>
            </p:sp>
            <p:sp>
              <p:nvSpPr>
                <p:cNvPr id="25633" name="Rectangle 18"/>
                <p:cNvSpPr>
                  <a:spLocks noChangeArrowheads="1"/>
                </p:cNvSpPr>
                <p:nvPr/>
              </p:nvSpPr>
              <p:spPr bwMode="auto">
                <a:xfrm>
                  <a:off x="192" y="3120"/>
                  <a:ext cx="912" cy="6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Processus </a:t>
                  </a:r>
                </a:p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articulaire</a:t>
                  </a:r>
                </a:p>
                <a:p>
                  <a:pPr algn="ctr"/>
                  <a:r>
                    <a:rPr lang="fr-FR" sz="2000" b="1">
                      <a:solidFill>
                        <a:srgbClr val="990099"/>
                      </a:solidFill>
                    </a:rPr>
                    <a:t> supérieure</a:t>
                  </a:r>
                  <a:endParaRPr lang="fr-FR"/>
                </a:p>
              </p:txBody>
            </p:sp>
            <p:sp>
              <p:nvSpPr>
                <p:cNvPr id="256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88"/>
                  <a:ext cx="192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25607" name="Line 23"/>
              <p:cNvSpPr>
                <a:spLocks noChangeShapeType="1"/>
              </p:cNvSpPr>
              <p:nvPr/>
            </p:nvSpPr>
            <p:spPr bwMode="auto">
              <a:xfrm>
                <a:off x="816" y="2400"/>
                <a:ext cx="144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08" name="Line 24"/>
              <p:cNvSpPr>
                <a:spLocks noChangeShapeType="1"/>
              </p:cNvSpPr>
              <p:nvPr/>
            </p:nvSpPr>
            <p:spPr bwMode="auto">
              <a:xfrm flipV="1">
                <a:off x="912" y="2688"/>
                <a:ext cx="52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09" name="Line 25"/>
              <p:cNvSpPr>
                <a:spLocks noChangeShapeType="1"/>
              </p:cNvSpPr>
              <p:nvPr/>
            </p:nvSpPr>
            <p:spPr bwMode="auto">
              <a:xfrm flipV="1">
                <a:off x="1536" y="2592"/>
                <a:ext cx="144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0" name="Line 26"/>
              <p:cNvSpPr>
                <a:spLocks noChangeShapeType="1"/>
              </p:cNvSpPr>
              <p:nvPr/>
            </p:nvSpPr>
            <p:spPr bwMode="auto">
              <a:xfrm flipH="1" flipV="1">
                <a:off x="1920" y="2400"/>
                <a:ext cx="288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1" name="Line 28"/>
              <p:cNvSpPr>
                <a:spLocks noChangeShapeType="1"/>
              </p:cNvSpPr>
              <p:nvPr/>
            </p:nvSpPr>
            <p:spPr bwMode="auto">
              <a:xfrm flipH="1">
                <a:off x="4656" y="1680"/>
                <a:ext cx="96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2" name="Line 29"/>
              <p:cNvSpPr>
                <a:spLocks noChangeShapeType="1"/>
              </p:cNvSpPr>
              <p:nvPr/>
            </p:nvSpPr>
            <p:spPr bwMode="auto">
              <a:xfrm flipH="1">
                <a:off x="4848" y="1872"/>
                <a:ext cx="336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3" name="Line 30"/>
              <p:cNvSpPr>
                <a:spLocks noChangeShapeType="1"/>
              </p:cNvSpPr>
              <p:nvPr/>
            </p:nvSpPr>
            <p:spPr bwMode="auto">
              <a:xfrm flipV="1">
                <a:off x="5232" y="2448"/>
                <a:ext cx="48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4" name="Line 31"/>
              <p:cNvSpPr>
                <a:spLocks noChangeShapeType="1"/>
              </p:cNvSpPr>
              <p:nvPr/>
            </p:nvSpPr>
            <p:spPr bwMode="auto">
              <a:xfrm flipV="1">
                <a:off x="4656" y="2784"/>
                <a:ext cx="48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5" name="Line 32"/>
              <p:cNvSpPr>
                <a:spLocks noChangeShapeType="1"/>
              </p:cNvSpPr>
              <p:nvPr/>
            </p:nvSpPr>
            <p:spPr bwMode="auto">
              <a:xfrm flipH="1">
                <a:off x="2352" y="2256"/>
                <a:ext cx="33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6" name="Line 33"/>
              <p:cNvSpPr>
                <a:spLocks noChangeShapeType="1"/>
              </p:cNvSpPr>
              <p:nvPr/>
            </p:nvSpPr>
            <p:spPr bwMode="auto">
              <a:xfrm flipH="1" flipV="1">
                <a:off x="1920" y="3408"/>
                <a:ext cx="24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7" name="Line 35"/>
              <p:cNvSpPr>
                <a:spLocks noChangeShapeType="1"/>
              </p:cNvSpPr>
              <p:nvPr/>
            </p:nvSpPr>
            <p:spPr bwMode="auto">
              <a:xfrm>
                <a:off x="3792" y="1824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618" name="Line 36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5605" name="Rectangle 19"/>
            <p:cNvSpPr>
              <a:spLocks noChangeArrowheads="1"/>
            </p:cNvSpPr>
            <p:nvPr/>
          </p:nvSpPr>
          <p:spPr bwMode="auto">
            <a:xfrm>
              <a:off x="0" y="2208"/>
              <a:ext cx="81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 b="1"/>
                <a:t>Processus</a:t>
              </a:r>
            </a:p>
            <a:p>
              <a:pPr algn="ctr"/>
              <a:r>
                <a:rPr lang="fr-FR" sz="2000" b="1"/>
                <a:t>transverse</a:t>
              </a:r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2057400" y="18727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Vue supérieure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7660" y="1786970"/>
            <a:ext cx="131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Vue latérale</a:t>
            </a:r>
          </a:p>
        </p:txBody>
      </p:sp>
      <p:cxnSp>
        <p:nvCxnSpPr>
          <p:cNvPr id="38" name="Connecteur droit avec flèche 37"/>
          <p:cNvCxnSpPr/>
          <p:nvPr/>
        </p:nvCxnSpPr>
        <p:spPr>
          <a:xfrm rot="5400000" flipH="1" flipV="1">
            <a:off x="653534" y="1796534"/>
            <a:ext cx="6741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10800000">
            <a:off x="5410200" y="1979612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761206" y="109093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AV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84801" y="1765062"/>
            <a:ext cx="449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AV</a:t>
            </a:r>
          </a:p>
        </p:txBody>
      </p:sp>
      <p:sp>
        <p:nvSpPr>
          <p:cNvPr id="43" name="Ellipse 42"/>
          <p:cNvSpPr/>
          <p:nvPr/>
        </p:nvSpPr>
        <p:spPr>
          <a:xfrm>
            <a:off x="3276600" y="4191000"/>
            <a:ext cx="762000" cy="533400"/>
          </a:xfrm>
          <a:prstGeom prst="ellipse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038600" y="4692134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3366FF"/>
                </a:solidFill>
              </a:rPr>
              <a:t>Isthme</a:t>
            </a:r>
          </a:p>
        </p:txBody>
      </p:sp>
      <p:sp>
        <p:nvSpPr>
          <p:cNvPr id="45" name="Line 33"/>
          <p:cNvSpPr>
            <a:spLocks noChangeShapeType="1"/>
          </p:cNvSpPr>
          <p:nvPr/>
        </p:nvSpPr>
        <p:spPr bwMode="auto">
          <a:xfrm flipH="1" flipV="1">
            <a:off x="3733800" y="4419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Corps vertébral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2743201"/>
            <a:ext cx="8229600" cy="2819399"/>
          </a:xfrm>
        </p:spPr>
        <p:txBody>
          <a:bodyPr>
            <a:normAutofit fontScale="92500"/>
          </a:bodyPr>
          <a:lstStyle/>
          <a:p>
            <a:r>
              <a:rPr lang="fr-FR" err="1"/>
              <a:t>Parallépipède</a:t>
            </a:r>
            <a:r>
              <a:rPr lang="fr-FR"/>
              <a:t> </a:t>
            </a:r>
          </a:p>
          <a:p>
            <a:r>
              <a:rPr lang="fr-FR"/>
              <a:t>Face sup et </a:t>
            </a:r>
            <a:r>
              <a:rPr lang="fr-FR" err="1"/>
              <a:t>inf</a:t>
            </a:r>
            <a:r>
              <a:rPr lang="fr-FR"/>
              <a:t> ( = plateaux)</a:t>
            </a:r>
          </a:p>
          <a:p>
            <a:r>
              <a:rPr lang="fr-FR"/>
              <a:t>Face post = mur postérieur légèrement concave</a:t>
            </a:r>
          </a:p>
          <a:p>
            <a:r>
              <a:rPr lang="fr-FR"/>
              <a:t>Augmente de dimensions de haut en bas du rachis</a:t>
            </a:r>
          </a:p>
          <a:p>
            <a:pPr marL="0" indent="0">
              <a:buNone/>
            </a:pPr>
            <a:r>
              <a:rPr lang="fr-FR"/>
              <a:t>									(de cervical en lombaire)</a:t>
            </a:r>
          </a:p>
        </p:txBody>
      </p:sp>
      <p:pic>
        <p:nvPicPr>
          <p:cNvPr id="36" name="Image 35" descr="Vert nue.jpeg"/>
          <p:cNvPicPr>
            <a:picLocks noChangeAspect="1"/>
          </p:cNvPicPr>
          <p:nvPr/>
        </p:nvPicPr>
        <p:blipFill>
          <a:blip r:embed="rId2"/>
          <a:srcRect r="33500"/>
          <a:stretch>
            <a:fillRect/>
          </a:stretch>
        </p:blipFill>
        <p:spPr>
          <a:xfrm>
            <a:off x="5405862" y="1600200"/>
            <a:ext cx="2580112" cy="2324100"/>
          </a:xfrm>
          <a:prstGeom prst="rect">
            <a:avLst/>
          </a:prstGeom>
        </p:spPr>
      </p:pic>
      <p:sp>
        <p:nvSpPr>
          <p:cNvPr id="37" name="Ellipse 36"/>
          <p:cNvSpPr/>
          <p:nvPr/>
        </p:nvSpPr>
        <p:spPr>
          <a:xfrm>
            <a:off x="6019800" y="1828799"/>
            <a:ext cx="1371600" cy="838201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36095"/>
            <a:ext cx="8229600" cy="842211"/>
          </a:xfrm>
        </p:spPr>
        <p:txBody>
          <a:bodyPr/>
          <a:lstStyle/>
          <a:p>
            <a:r>
              <a:rPr lang="fr-FR"/>
              <a:t>Arc postérieur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50800" y="4114801"/>
            <a:ext cx="6858000" cy="2743199"/>
          </a:xfrm>
        </p:spPr>
        <p:txBody>
          <a:bodyPr/>
          <a:lstStyle/>
          <a:p>
            <a:pPr marL="355600" lvl="1" indent="-355600">
              <a:buFont typeface="Arial"/>
              <a:buChar char="•"/>
            </a:pPr>
            <a:r>
              <a:rPr lang="fr-FR" sz="2400"/>
              <a:t>2 pédicules insérés sur la face post du corps</a:t>
            </a:r>
          </a:p>
          <a:p>
            <a:pPr marL="355600" lvl="1" indent="-355600">
              <a:buFont typeface="Arial"/>
              <a:buChar char="•"/>
            </a:pPr>
            <a:r>
              <a:rPr lang="fr-FR" sz="2400"/>
              <a:t>2 processus transverses en direction latérale</a:t>
            </a:r>
          </a:p>
          <a:p>
            <a:pPr marL="355600" lvl="1" indent="-355600">
              <a:buFont typeface="Arial"/>
              <a:buChar char="•"/>
            </a:pPr>
            <a:r>
              <a:rPr lang="fr-FR" sz="2400"/>
              <a:t>2 Massifs articulaires avec des processus articulaires supérieurs et inférieurs</a:t>
            </a:r>
          </a:p>
          <a:p>
            <a:pPr marL="355600" lvl="1" indent="-355600">
              <a:buFont typeface="Arial"/>
              <a:buChar char="•"/>
            </a:pPr>
            <a:r>
              <a:rPr lang="fr-FR" sz="2400"/>
              <a:t>2 lames qui se rejoignent en arrière</a:t>
            </a:r>
          </a:p>
          <a:p>
            <a:pPr marL="355600" lvl="1" indent="-355600">
              <a:buFont typeface="Arial"/>
              <a:buChar char="•"/>
            </a:pPr>
            <a:r>
              <a:rPr lang="fr-FR" sz="2400"/>
              <a:t>1 processus épineux en direction postérieure</a:t>
            </a:r>
          </a:p>
          <a:p>
            <a:pPr>
              <a:buNone/>
            </a:pP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502400" y="4495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Jonction = Isthme</a:t>
            </a:r>
          </a:p>
        </p:txBody>
      </p: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1270000" y="745958"/>
            <a:ext cx="6096000" cy="3429000"/>
            <a:chOff x="0" y="1056"/>
            <a:chExt cx="5760" cy="2736"/>
          </a:xfrm>
        </p:grpSpPr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96" y="1056"/>
              <a:ext cx="5664" cy="2736"/>
              <a:chOff x="96" y="1056"/>
              <a:chExt cx="5664" cy="2736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96" y="1056"/>
                <a:ext cx="5664" cy="2736"/>
                <a:chOff x="96" y="1344"/>
                <a:chExt cx="5664" cy="2736"/>
              </a:xfrm>
            </p:grpSpPr>
            <p:pic>
              <p:nvPicPr>
                <p:cNvPr id="22" name="Picture 4" descr="structure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96" y="1392"/>
                  <a:ext cx="5520" cy="25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Rectangle 5"/>
                <p:cNvSpPr>
                  <a:spLocks noChangeArrowheads="1"/>
                </p:cNvSpPr>
                <p:nvPr/>
              </p:nvSpPr>
              <p:spPr bwMode="auto">
                <a:xfrm>
                  <a:off x="144" y="1920"/>
                  <a:ext cx="480" cy="24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>
                      <a:solidFill>
                        <a:srgbClr val="FF6600"/>
                      </a:solidFill>
                    </a:rPr>
                    <a:t>Corps</a:t>
                  </a:r>
                </a:p>
                <a:p>
                  <a:pPr algn="ctr"/>
                  <a:r>
                    <a:rPr lang="fr-FR" sz="1600" b="1">
                      <a:solidFill>
                        <a:srgbClr val="FF6600"/>
                      </a:solidFill>
                    </a:rPr>
                    <a:t>vertébral</a:t>
                  </a:r>
                  <a:endParaRPr lang="fr-FR" sz="1400"/>
                </a:p>
              </p:txBody>
            </p:sp>
            <p:sp>
              <p:nvSpPr>
                <p:cNvPr id="24" name="Rectangle 6"/>
                <p:cNvSpPr>
                  <a:spLocks noChangeArrowheads="1"/>
                </p:cNvSpPr>
                <p:nvPr/>
              </p:nvSpPr>
              <p:spPr bwMode="auto">
                <a:xfrm>
                  <a:off x="2352" y="1344"/>
                  <a:ext cx="67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5" name="Rectangle 7"/>
                <p:cNvSpPr>
                  <a:spLocks noChangeArrowheads="1"/>
                </p:cNvSpPr>
                <p:nvPr/>
              </p:nvSpPr>
              <p:spPr bwMode="auto">
                <a:xfrm>
                  <a:off x="3504" y="2880"/>
                  <a:ext cx="528" cy="3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6" name="Rectangle 8"/>
                <p:cNvSpPr>
                  <a:spLocks noChangeArrowheads="1"/>
                </p:cNvSpPr>
                <p:nvPr/>
              </p:nvSpPr>
              <p:spPr bwMode="auto">
                <a:xfrm>
                  <a:off x="3840" y="3312"/>
                  <a:ext cx="1296" cy="52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>
                      <a:solidFill>
                        <a:srgbClr val="990099"/>
                      </a:solidFill>
                    </a:rPr>
                    <a:t>Processus </a:t>
                  </a:r>
                </a:p>
                <a:p>
                  <a:pPr algn="ctr"/>
                  <a:r>
                    <a:rPr lang="fr-FR" sz="1600" b="1">
                      <a:solidFill>
                        <a:srgbClr val="990099"/>
                      </a:solidFill>
                    </a:rPr>
                    <a:t>articulaire</a:t>
                  </a:r>
                </a:p>
                <a:p>
                  <a:pPr algn="ctr"/>
                  <a:r>
                    <a:rPr lang="fr-FR" sz="1600" b="1">
                      <a:solidFill>
                        <a:srgbClr val="990099"/>
                      </a:solidFill>
                    </a:rPr>
                    <a:t> inférieure</a:t>
                  </a:r>
                  <a:endParaRPr lang="fr-FR" sz="1400"/>
                </a:p>
              </p:txBody>
            </p:sp>
            <p:sp>
              <p:nvSpPr>
                <p:cNvPr id="27" name="Rectangle 9"/>
                <p:cNvSpPr>
                  <a:spLocks noChangeArrowheads="1"/>
                </p:cNvSpPr>
                <p:nvPr/>
              </p:nvSpPr>
              <p:spPr bwMode="auto">
                <a:xfrm>
                  <a:off x="2688" y="1776"/>
                  <a:ext cx="480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8" name="Rectangle 10"/>
                <p:cNvSpPr>
                  <a:spLocks noChangeArrowheads="1"/>
                </p:cNvSpPr>
                <p:nvPr/>
              </p:nvSpPr>
              <p:spPr bwMode="auto">
                <a:xfrm>
                  <a:off x="3168" y="1776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>
                      <a:solidFill>
                        <a:srgbClr val="FF6600"/>
                      </a:solidFill>
                    </a:rPr>
                    <a:t>Corps </a:t>
                  </a:r>
                </a:p>
                <a:p>
                  <a:pPr algn="ctr"/>
                  <a:r>
                    <a:rPr lang="fr-FR" sz="1600" b="1">
                      <a:solidFill>
                        <a:srgbClr val="FF6600"/>
                      </a:solidFill>
                    </a:rPr>
                    <a:t>vertébral</a:t>
                  </a:r>
                  <a:endParaRPr lang="fr-FR" sz="1400"/>
                </a:p>
              </p:txBody>
            </p:sp>
            <p:sp>
              <p:nvSpPr>
                <p:cNvPr id="29" name="Rectangle 11"/>
                <p:cNvSpPr>
                  <a:spLocks noChangeArrowheads="1"/>
                </p:cNvSpPr>
                <p:nvPr/>
              </p:nvSpPr>
              <p:spPr bwMode="auto">
                <a:xfrm>
                  <a:off x="4032" y="1392"/>
                  <a:ext cx="912" cy="6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>
                      <a:solidFill>
                        <a:srgbClr val="990099"/>
                      </a:solidFill>
                    </a:rPr>
                    <a:t>Processus </a:t>
                  </a:r>
                </a:p>
                <a:p>
                  <a:pPr algn="ctr"/>
                  <a:r>
                    <a:rPr lang="fr-FR" sz="1600" b="1">
                      <a:solidFill>
                        <a:srgbClr val="990099"/>
                      </a:solidFill>
                    </a:rPr>
                    <a:t>articulaire</a:t>
                  </a:r>
                </a:p>
                <a:p>
                  <a:pPr algn="ctr"/>
                  <a:r>
                    <a:rPr lang="fr-FR" sz="1600" b="1">
                      <a:solidFill>
                        <a:srgbClr val="990099"/>
                      </a:solidFill>
                    </a:rPr>
                    <a:t> supérieure</a:t>
                  </a:r>
                  <a:endParaRPr lang="fr-FR" sz="1400"/>
                </a:p>
              </p:txBody>
            </p:sp>
            <p:sp>
              <p:nvSpPr>
                <p:cNvPr id="30" name="Rectangle 12"/>
                <p:cNvSpPr>
                  <a:spLocks noChangeArrowheads="1"/>
                </p:cNvSpPr>
                <p:nvPr/>
              </p:nvSpPr>
              <p:spPr bwMode="auto">
                <a:xfrm>
                  <a:off x="2160" y="3264"/>
                  <a:ext cx="1248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>
                      <a:solidFill>
                        <a:srgbClr val="009900"/>
                      </a:solidFill>
                    </a:rPr>
                    <a:t>Foramen vertébral</a:t>
                  </a:r>
                </a:p>
                <a:p>
                  <a:pPr algn="ctr"/>
                  <a:r>
                    <a:rPr lang="fr-FR" sz="1600" b="1">
                      <a:solidFill>
                        <a:srgbClr val="009900"/>
                      </a:solidFill>
                    </a:rPr>
                    <a:t>(canal vertébral)</a:t>
                  </a:r>
                  <a:endParaRPr lang="fr-FR" sz="1600" b="1"/>
                </a:p>
              </p:txBody>
            </p:sp>
            <p:sp>
              <p:nvSpPr>
                <p:cNvPr id="31" name="Rectangle 13"/>
                <p:cNvSpPr>
                  <a:spLocks noChangeArrowheads="1"/>
                </p:cNvSpPr>
                <p:nvPr/>
              </p:nvSpPr>
              <p:spPr bwMode="auto">
                <a:xfrm>
                  <a:off x="2688" y="2400"/>
                  <a:ext cx="672" cy="1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>
                      <a:solidFill>
                        <a:schemeClr val="accent2"/>
                      </a:solidFill>
                    </a:rPr>
                    <a:t>P</a:t>
                  </a:r>
                  <a:r>
                    <a:rPr lang="fr-FR" sz="1600" b="1">
                      <a:solidFill>
                        <a:schemeClr val="accent2"/>
                      </a:solidFill>
                    </a:rPr>
                    <a:t>édicule</a:t>
                  </a:r>
                  <a:endParaRPr lang="fr-FR"/>
                </a:p>
              </p:txBody>
            </p:sp>
            <p:sp>
              <p:nvSpPr>
                <p:cNvPr id="32" name="Rectangle 14"/>
                <p:cNvSpPr>
                  <a:spLocks noChangeArrowheads="1"/>
                </p:cNvSpPr>
                <p:nvPr/>
              </p:nvSpPr>
              <p:spPr bwMode="auto">
                <a:xfrm>
                  <a:off x="2064" y="3696"/>
                  <a:ext cx="1440" cy="3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/>
                    <a:t>Processus épineux</a:t>
                  </a:r>
                </a:p>
              </p:txBody>
            </p:sp>
            <p:sp>
              <p:nvSpPr>
                <p:cNvPr id="33" name="Rectangle 15"/>
                <p:cNvSpPr>
                  <a:spLocks noChangeArrowheads="1"/>
                </p:cNvSpPr>
                <p:nvPr/>
              </p:nvSpPr>
              <p:spPr bwMode="auto">
                <a:xfrm>
                  <a:off x="1152" y="3312"/>
                  <a:ext cx="576" cy="3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2000" b="1"/>
                    <a:t>L</a:t>
                  </a:r>
                  <a:r>
                    <a:rPr lang="fr-FR" sz="1600" b="1"/>
                    <a:t>ame</a:t>
                  </a:r>
                  <a:endParaRPr lang="fr-FR"/>
                </a:p>
              </p:txBody>
            </p:sp>
            <p:sp>
              <p:nvSpPr>
                <p:cNvPr id="34" name="Rectangle 16"/>
                <p:cNvSpPr>
                  <a:spLocks noChangeArrowheads="1"/>
                </p:cNvSpPr>
                <p:nvPr/>
              </p:nvSpPr>
              <p:spPr bwMode="auto">
                <a:xfrm>
                  <a:off x="4944" y="1728"/>
                  <a:ext cx="816" cy="4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/>
                    <a:t>Processus</a:t>
                  </a:r>
                </a:p>
                <a:p>
                  <a:pPr algn="ctr"/>
                  <a:r>
                    <a:rPr lang="fr-FR" sz="1600" b="1"/>
                    <a:t>transverse</a:t>
                  </a:r>
                  <a:endParaRPr lang="fr-FR" sz="1400"/>
                </a:p>
              </p:txBody>
            </p:sp>
            <p:sp>
              <p:nvSpPr>
                <p:cNvPr id="35" name="Rectangle 17"/>
                <p:cNvSpPr>
                  <a:spLocks noChangeArrowheads="1"/>
                </p:cNvSpPr>
                <p:nvPr/>
              </p:nvSpPr>
              <p:spPr bwMode="auto">
                <a:xfrm>
                  <a:off x="4944" y="3168"/>
                  <a:ext cx="816" cy="48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600" b="1"/>
                    <a:t>Processus</a:t>
                  </a:r>
                </a:p>
                <a:p>
                  <a:pPr algn="ctr"/>
                  <a:r>
                    <a:rPr lang="fr-FR" sz="1600" b="1"/>
                    <a:t>épineux</a:t>
                  </a:r>
                  <a:endParaRPr lang="fr-FR" sz="1400"/>
                </a:p>
              </p:txBody>
            </p:sp>
            <p:sp>
              <p:nvSpPr>
                <p:cNvPr id="36" name="Rectangle 18"/>
                <p:cNvSpPr>
                  <a:spLocks noChangeArrowheads="1"/>
                </p:cNvSpPr>
                <p:nvPr/>
              </p:nvSpPr>
              <p:spPr bwMode="auto">
                <a:xfrm>
                  <a:off x="192" y="3120"/>
                  <a:ext cx="912" cy="62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fr-FR" sz="1400" b="1">
                      <a:solidFill>
                        <a:srgbClr val="990099"/>
                      </a:solidFill>
                    </a:rPr>
                    <a:t>Processus </a:t>
                  </a:r>
                </a:p>
                <a:p>
                  <a:pPr algn="ctr"/>
                  <a:r>
                    <a:rPr lang="fr-FR" sz="1400" b="1">
                      <a:solidFill>
                        <a:srgbClr val="990099"/>
                      </a:solidFill>
                    </a:rPr>
                    <a:t>articulaire</a:t>
                  </a:r>
                </a:p>
                <a:p>
                  <a:pPr algn="ctr"/>
                  <a:r>
                    <a:rPr lang="fr-FR" sz="1400" b="1">
                      <a:solidFill>
                        <a:srgbClr val="990099"/>
                      </a:solidFill>
                    </a:rPr>
                    <a:t> supérieure</a:t>
                  </a:r>
                  <a:endParaRPr lang="fr-FR" sz="1200"/>
                </a:p>
              </p:txBody>
            </p:sp>
            <p:sp>
              <p:nvSpPr>
                <p:cNvPr id="37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88"/>
                  <a:ext cx="192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0" name="Line 23"/>
              <p:cNvSpPr>
                <a:spLocks noChangeShapeType="1"/>
              </p:cNvSpPr>
              <p:nvPr/>
            </p:nvSpPr>
            <p:spPr bwMode="auto">
              <a:xfrm>
                <a:off x="816" y="2400"/>
                <a:ext cx="144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Line 24"/>
              <p:cNvSpPr>
                <a:spLocks noChangeShapeType="1"/>
              </p:cNvSpPr>
              <p:nvPr/>
            </p:nvSpPr>
            <p:spPr bwMode="auto">
              <a:xfrm flipV="1">
                <a:off x="912" y="2688"/>
                <a:ext cx="528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Line 25"/>
              <p:cNvSpPr>
                <a:spLocks noChangeShapeType="1"/>
              </p:cNvSpPr>
              <p:nvPr/>
            </p:nvSpPr>
            <p:spPr bwMode="auto">
              <a:xfrm flipV="1">
                <a:off x="1536" y="2592"/>
                <a:ext cx="144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Line 26"/>
              <p:cNvSpPr>
                <a:spLocks noChangeShapeType="1"/>
              </p:cNvSpPr>
              <p:nvPr/>
            </p:nvSpPr>
            <p:spPr bwMode="auto">
              <a:xfrm flipH="1" flipV="1">
                <a:off x="1920" y="2400"/>
                <a:ext cx="288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Line 28"/>
              <p:cNvSpPr>
                <a:spLocks noChangeShapeType="1"/>
              </p:cNvSpPr>
              <p:nvPr/>
            </p:nvSpPr>
            <p:spPr bwMode="auto">
              <a:xfrm flipH="1">
                <a:off x="4656" y="1680"/>
                <a:ext cx="96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Line 29"/>
              <p:cNvSpPr>
                <a:spLocks noChangeShapeType="1"/>
              </p:cNvSpPr>
              <p:nvPr/>
            </p:nvSpPr>
            <p:spPr bwMode="auto">
              <a:xfrm flipH="1">
                <a:off x="4848" y="1872"/>
                <a:ext cx="336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Line 30"/>
              <p:cNvSpPr>
                <a:spLocks noChangeShapeType="1"/>
              </p:cNvSpPr>
              <p:nvPr/>
            </p:nvSpPr>
            <p:spPr bwMode="auto">
              <a:xfrm flipV="1">
                <a:off x="5232" y="2448"/>
                <a:ext cx="48" cy="4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 flipV="1">
                <a:off x="4656" y="2784"/>
                <a:ext cx="48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 flipH="1">
                <a:off x="2352" y="2256"/>
                <a:ext cx="336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Line 33"/>
              <p:cNvSpPr>
                <a:spLocks noChangeShapeType="1"/>
              </p:cNvSpPr>
              <p:nvPr/>
            </p:nvSpPr>
            <p:spPr bwMode="auto">
              <a:xfrm flipH="1" flipV="1">
                <a:off x="1920" y="3408"/>
                <a:ext cx="24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Line 35"/>
              <p:cNvSpPr>
                <a:spLocks noChangeShapeType="1"/>
              </p:cNvSpPr>
              <p:nvPr/>
            </p:nvSpPr>
            <p:spPr bwMode="auto">
              <a:xfrm>
                <a:off x="3792" y="1824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36"/>
              <p:cNvSpPr>
                <a:spLocks noChangeShapeType="1"/>
              </p:cNvSpPr>
              <p:nvPr/>
            </p:nvSpPr>
            <p:spPr bwMode="auto">
              <a:xfrm>
                <a:off x="624" y="177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0" y="2208"/>
              <a:ext cx="816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1600" b="1"/>
                <a:t>Processus</a:t>
              </a:r>
            </a:p>
            <a:p>
              <a:pPr algn="ctr"/>
              <a:r>
                <a:rPr lang="fr-FR" sz="1600" b="1"/>
                <a:t>transverse</a:t>
              </a:r>
              <a:endParaRPr lang="fr-FR" sz="1400"/>
            </a:p>
          </p:txBody>
        </p:sp>
      </p:grpSp>
      <p:sp>
        <p:nvSpPr>
          <p:cNvPr id="38" name="Parenthèse fermante 37"/>
          <p:cNvSpPr/>
          <p:nvPr/>
        </p:nvSpPr>
        <p:spPr>
          <a:xfrm>
            <a:off x="6019800" y="4724400"/>
            <a:ext cx="279400" cy="914400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Vert nue.jpeg"/>
          <p:cNvPicPr>
            <a:picLocks noChangeAspect="1"/>
          </p:cNvPicPr>
          <p:nvPr/>
        </p:nvPicPr>
        <p:blipFill>
          <a:blip r:embed="rId3"/>
          <a:srcRect r="33500"/>
          <a:stretch>
            <a:fillRect/>
          </a:stretch>
        </p:blipFill>
        <p:spPr>
          <a:xfrm>
            <a:off x="6756400" y="5400020"/>
            <a:ext cx="1455904" cy="1311442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7524328" y="6011416"/>
            <a:ext cx="304800" cy="297904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964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6202" y="66172"/>
            <a:ext cx="8229600" cy="1143000"/>
          </a:xfrm>
        </p:spPr>
        <p:txBody>
          <a:bodyPr>
            <a:normAutofit/>
          </a:bodyPr>
          <a:lstStyle/>
          <a:p>
            <a:r>
              <a:rPr lang="fr-FR"/>
              <a:t>Articulations intervertébrales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981200"/>
            <a:ext cx="6256535" cy="4876800"/>
          </a:xfrm>
        </p:spPr>
        <p:txBody>
          <a:bodyPr>
            <a:normAutofit fontScale="92500" lnSpcReduction="20000"/>
          </a:bodyPr>
          <a:lstStyle/>
          <a:p>
            <a:r>
              <a:rPr lang="fr-FR" err="1">
                <a:ln>
                  <a:solidFill>
                    <a:srgbClr val="FF0000"/>
                  </a:solidFill>
                </a:ln>
                <a:solidFill>
                  <a:srgbClr val="660066"/>
                </a:solidFill>
              </a:rPr>
              <a:t>Intercorporéales</a:t>
            </a:r>
            <a:r>
              <a:rPr lang="fr-FR">
                <a:solidFill>
                  <a:srgbClr val="660066"/>
                </a:solidFill>
              </a:rPr>
              <a:t> </a:t>
            </a:r>
            <a:r>
              <a:rPr lang="fr-FR"/>
              <a:t>par l’intermédiaires des disques intervertébraux </a:t>
            </a:r>
          </a:p>
          <a:p>
            <a:pPr>
              <a:buNone/>
            </a:pPr>
            <a:r>
              <a:rPr lang="fr-FR"/>
              <a:t>	</a:t>
            </a:r>
            <a:r>
              <a:rPr lang="fr-FR" sz="2800" i="1"/>
              <a:t>(articulations cartilagineuses)</a:t>
            </a:r>
            <a:endParaRPr lang="fr-FR" i="1"/>
          </a:p>
          <a:p>
            <a:r>
              <a:rPr lang="fr-FR">
                <a:solidFill>
                  <a:srgbClr val="660066"/>
                </a:solidFill>
              </a:rPr>
              <a:t>Inter processus articulaires (</a:t>
            </a:r>
            <a:r>
              <a:rPr lang="fr-FR" err="1">
                <a:solidFill>
                  <a:srgbClr val="660066"/>
                </a:solidFill>
              </a:rPr>
              <a:t>Dt</a:t>
            </a:r>
            <a:r>
              <a:rPr lang="fr-FR">
                <a:solidFill>
                  <a:srgbClr val="660066"/>
                </a:solidFill>
              </a:rPr>
              <a:t> et G) </a:t>
            </a:r>
            <a:r>
              <a:rPr lang="fr-FR" sz="2800" i="1"/>
              <a:t>(articulations synoviales)</a:t>
            </a:r>
          </a:p>
          <a:p>
            <a:pPr marL="0" indent="0">
              <a:buNone/>
            </a:pPr>
            <a:endParaRPr lang="fr-FR" i="1"/>
          </a:p>
          <a:p>
            <a:pPr>
              <a:buNone/>
            </a:pPr>
            <a:r>
              <a:rPr lang="fr-FR"/>
              <a:t>= Trépied (3 colonnes articulaires de stabilité)</a:t>
            </a:r>
          </a:p>
          <a:p>
            <a:pPr>
              <a:buNone/>
            </a:pPr>
            <a:endParaRPr lang="fr-FR"/>
          </a:p>
          <a:p>
            <a:pPr>
              <a:buNone/>
            </a:pPr>
            <a:r>
              <a:rPr lang="fr-FR"/>
              <a:t>Si atteinte d’une de ces colonnes risques d’instabilité rachidienne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1913" y="1601787"/>
            <a:ext cx="8902704" cy="4113213"/>
            <a:chOff x="39" y="945"/>
            <a:chExt cx="5608" cy="259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l="12457" r="30450"/>
            <a:stretch>
              <a:fillRect/>
            </a:stretch>
          </p:blipFill>
          <p:spPr bwMode="auto">
            <a:xfrm>
              <a:off x="4168" y="945"/>
              <a:ext cx="1479" cy="25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9" y="945"/>
              <a:ext cx="2591" cy="25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lèche courbée vers la gauche 6"/>
          <p:cNvSpPr/>
          <p:nvPr/>
        </p:nvSpPr>
        <p:spPr>
          <a:xfrm rot="21228196">
            <a:off x="7735144" y="1207422"/>
            <a:ext cx="644994" cy="419100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16200000" flipH="1">
            <a:off x="5994002" y="2766219"/>
            <a:ext cx="3382962" cy="685800"/>
          </a:xfrm>
          <a:prstGeom prst="straightConnector1">
            <a:avLst/>
          </a:prstGeom>
          <a:ln w="5715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99684E4C-05B8-5446-9792-0065AF717E37}"/>
              </a:ext>
            </a:extLst>
          </p:cNvPr>
          <p:cNvSpPr/>
          <p:nvPr/>
        </p:nvSpPr>
        <p:spPr>
          <a:xfrm>
            <a:off x="7510834" y="5949280"/>
            <a:ext cx="517550" cy="360040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21C7933-515D-EC4F-8280-0BB253CD6DF9}"/>
              </a:ext>
            </a:extLst>
          </p:cNvPr>
          <p:cNvSpPr/>
          <p:nvPr/>
        </p:nvSpPr>
        <p:spPr>
          <a:xfrm>
            <a:off x="7192952" y="6399584"/>
            <a:ext cx="397769" cy="288032"/>
          </a:xfrm>
          <a:prstGeom prst="ellipse">
            <a:avLst/>
          </a:prstGeom>
          <a:solidFill>
            <a:srgbClr val="00B050"/>
          </a:solidFill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3392049-BD3A-1C49-BF42-68074CD8FC70}"/>
              </a:ext>
            </a:extLst>
          </p:cNvPr>
          <p:cNvSpPr/>
          <p:nvPr/>
        </p:nvSpPr>
        <p:spPr>
          <a:xfrm>
            <a:off x="7990655" y="6381328"/>
            <a:ext cx="397769" cy="288032"/>
          </a:xfrm>
          <a:prstGeom prst="ellipse">
            <a:avLst/>
          </a:prstGeom>
          <a:solidFill>
            <a:srgbClr val="00B050"/>
          </a:solidFill>
          <a:ln w="412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6213E7-F6B0-F04A-B59F-AAA13600D4EC}"/>
              </a:ext>
            </a:extLst>
          </p:cNvPr>
          <p:cNvSpPr txBox="1"/>
          <p:nvPr/>
        </p:nvSpPr>
        <p:spPr>
          <a:xfrm>
            <a:off x="7613475" y="5939988"/>
            <a:ext cx="198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8FBFC1-E692-4F43-9E0D-C64B1C4941BB}"/>
              </a:ext>
            </a:extLst>
          </p:cNvPr>
          <p:cNvSpPr/>
          <p:nvPr/>
        </p:nvSpPr>
        <p:spPr>
          <a:xfrm>
            <a:off x="7240992" y="63093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208760-63B1-9340-9100-1A7DE7C8D143}"/>
              </a:ext>
            </a:extLst>
          </p:cNvPr>
          <p:cNvSpPr/>
          <p:nvPr/>
        </p:nvSpPr>
        <p:spPr>
          <a:xfrm>
            <a:off x="8038697" y="630932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D1E09-05D0-5946-9418-C55FA8BC61DD}"/>
              </a:ext>
            </a:extLst>
          </p:cNvPr>
          <p:cNvSpPr/>
          <p:nvPr/>
        </p:nvSpPr>
        <p:spPr>
          <a:xfrm>
            <a:off x="6045437" y="6156012"/>
            <a:ext cx="100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fr-FR"/>
              <a:t>Trépied 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Articulations postérieures</a:t>
            </a:r>
            <a:br>
              <a:rPr lang="fr-FR">
                <a:ea typeface="+mj-ea"/>
              </a:rPr>
            </a:br>
            <a:r>
              <a:rPr lang="fr-FR" sz="3111"/>
              <a:t>= 2 colonnes postérieures</a:t>
            </a:r>
            <a:endParaRPr lang="fr-FR">
              <a:ea typeface="+mj-ea"/>
            </a:endParaRPr>
          </a:p>
        </p:txBody>
      </p:sp>
      <p:pic>
        <p:nvPicPr>
          <p:cNvPr id="31747" name="Picture 4" descr="vert3"/>
          <p:cNvPicPr>
            <a:picLocks noChangeAspect="1" noChangeArrowheads="1"/>
          </p:cNvPicPr>
          <p:nvPr/>
        </p:nvPicPr>
        <p:blipFill>
          <a:blip r:embed="rId2"/>
          <a:srcRect t="9723"/>
          <a:stretch>
            <a:fillRect/>
          </a:stretch>
        </p:blipFill>
        <p:spPr bwMode="auto">
          <a:xfrm>
            <a:off x="3040062" y="1600200"/>
            <a:ext cx="52657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7200900" y="3068960"/>
            <a:ext cx="1219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1"/>
              <a:t>Processus</a:t>
            </a:r>
          </a:p>
          <a:p>
            <a:pPr algn="ctr"/>
            <a:r>
              <a:rPr lang="fr-FR" sz="2000" b="1"/>
              <a:t>épineux</a:t>
            </a:r>
            <a:endParaRPr lang="fr-FR"/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6732240" y="914400"/>
            <a:ext cx="187836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1"/>
              <a:t>Processus</a:t>
            </a:r>
          </a:p>
          <a:p>
            <a:pPr algn="ctr"/>
            <a:r>
              <a:rPr lang="fr-FR" sz="2000" b="1"/>
              <a:t>articulaire</a:t>
            </a:r>
          </a:p>
          <a:p>
            <a:pPr algn="ctr"/>
            <a:r>
              <a:rPr lang="fr-FR" sz="2000" b="1"/>
              <a:t>supérieure</a:t>
            </a:r>
            <a:endParaRPr lang="fr-FR"/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2819400" y="54102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1"/>
              <a:t>Lame</a:t>
            </a:r>
            <a:endParaRPr lang="fr-FR"/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4564062" y="5848799"/>
            <a:ext cx="2667000" cy="8739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1"/>
              <a:t>Processus</a:t>
            </a:r>
          </a:p>
          <a:p>
            <a:pPr algn="ctr"/>
            <a:r>
              <a:rPr lang="fr-FR" sz="2000" b="1"/>
              <a:t> articulaire</a:t>
            </a:r>
          </a:p>
          <a:p>
            <a:pPr algn="ctr"/>
            <a:r>
              <a:rPr lang="fr-FR" sz="2000" b="1"/>
              <a:t>inférieure</a:t>
            </a:r>
          </a:p>
        </p:txBody>
      </p:sp>
      <p:sp>
        <p:nvSpPr>
          <p:cNvPr id="31753" name="Rectangle 11"/>
          <p:cNvSpPr>
            <a:spLocks noChangeArrowheads="1"/>
          </p:cNvSpPr>
          <p:nvPr/>
        </p:nvSpPr>
        <p:spPr bwMode="auto">
          <a:xfrm>
            <a:off x="7086600" y="53340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1"/>
              <a:t>Processus</a:t>
            </a:r>
          </a:p>
          <a:p>
            <a:pPr algn="ctr"/>
            <a:r>
              <a:rPr lang="fr-FR" sz="2000" b="1"/>
              <a:t>transverse</a:t>
            </a:r>
            <a:endParaRPr lang="fr-FR"/>
          </a:p>
        </p:txBody>
      </p:sp>
      <p:sp>
        <p:nvSpPr>
          <p:cNvPr id="31754" name="Line 14"/>
          <p:cNvSpPr>
            <a:spLocks noChangeShapeType="1"/>
          </p:cNvSpPr>
          <p:nvPr/>
        </p:nvSpPr>
        <p:spPr bwMode="auto">
          <a:xfrm flipH="1">
            <a:off x="6858000" y="1340768"/>
            <a:ext cx="228600" cy="56423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1616574" y="1052736"/>
            <a:ext cx="2405652" cy="982682"/>
          </a:xfrm>
          <a:prstGeom prst="rect">
            <a:avLst/>
          </a:prstGeom>
          <a:solidFill>
            <a:schemeClr val="bg1">
              <a:alpha val="93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000" b="1" dirty="0"/>
              <a:t>Facette </a:t>
            </a:r>
          </a:p>
          <a:p>
            <a:pPr algn="ctr"/>
            <a:r>
              <a:rPr lang="fr-FR" sz="2000" b="1" dirty="0"/>
              <a:t>Articulaire</a:t>
            </a:r>
          </a:p>
          <a:p>
            <a:pPr algn="ctr"/>
            <a:r>
              <a:rPr lang="fr-FR" sz="2000" b="1" dirty="0"/>
              <a:t>(recouverte de cartilage hyalin)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1905000"/>
            <a:ext cx="30400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Articulations synoviales (capsule + synoviale)</a:t>
            </a:r>
          </a:p>
          <a:p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entre les facettes articulaires situées aux extrémités des processus articulaires sup et </a:t>
            </a:r>
            <a:r>
              <a:rPr lang="fr-F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inf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852158-0E33-814E-A33E-C91ADFCBDF18}"/>
              </a:ext>
            </a:extLst>
          </p:cNvPr>
          <p:cNvSpPr txBox="1"/>
          <p:nvPr/>
        </p:nvSpPr>
        <p:spPr>
          <a:xfrm>
            <a:off x="2882280" y="61653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Vue postérieure</a:t>
            </a:r>
          </a:p>
        </p:txBody>
      </p:sp>
      <p:sp>
        <p:nvSpPr>
          <p:cNvPr id="14" name="Line 14">
            <a:extLst>
              <a:ext uri="{FF2B5EF4-FFF2-40B4-BE49-F238E27FC236}">
                <a16:creationId xmlns:a16="http://schemas.microsoft.com/office/drawing/2014/main" id="{6D7A3B8A-EE44-B84D-998E-69CD2FEDCE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6362" y="1660104"/>
            <a:ext cx="1159694" cy="24489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5FF95-C158-D54E-B793-8C18FD52CD36}"/>
              </a:ext>
            </a:extLst>
          </p:cNvPr>
          <p:cNvSpPr/>
          <p:nvPr/>
        </p:nvSpPr>
        <p:spPr>
          <a:xfrm>
            <a:off x="3035943" y="3416002"/>
            <a:ext cx="13126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fr-FR" b="1"/>
              <a:t>Articulation</a:t>
            </a:r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640EBCD-24A9-8E30-53B5-1FCA1DF05BE2}"/>
              </a:ext>
            </a:extLst>
          </p:cNvPr>
          <p:cNvSpPr/>
          <p:nvPr/>
        </p:nvSpPr>
        <p:spPr>
          <a:xfrm rot="550309">
            <a:off x="4927046" y="1660949"/>
            <a:ext cx="231559" cy="534151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0042497-1E4D-DED5-6BDD-25DFBBB8EBEE}"/>
              </a:ext>
            </a:extLst>
          </p:cNvPr>
          <p:cNvSpPr/>
          <p:nvPr/>
        </p:nvSpPr>
        <p:spPr>
          <a:xfrm rot="21445734">
            <a:off x="6544253" y="1811449"/>
            <a:ext cx="143746" cy="395667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Rectangle 1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2- Les éléments de liaison</a:t>
            </a:r>
            <a:br>
              <a:rPr lang="fr-FR">
                <a:ea typeface="+mj-ea"/>
              </a:rPr>
            </a:br>
            <a:r>
              <a:rPr lang="fr-FR">
                <a:ea typeface="+mj-ea"/>
              </a:rPr>
              <a:t>entre les vertèbres</a:t>
            </a:r>
          </a:p>
        </p:txBody>
      </p:sp>
      <p:sp>
        <p:nvSpPr>
          <p:cNvPr id="128013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4876800" cy="4525963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Disque intervertébral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endParaRPr lang="fr-FR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Ligaments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endParaRPr lang="fr-FR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Muscles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Le disque intervertébral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920" y="2209800"/>
            <a:ext cx="6607257" cy="3657600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Un anneau cartilagineux fibreux externe : fibres de collagène organisées en couches concentriques, et orientées de manière alternée pour chaque couche 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	--&gt; mobilité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Un noyau : substance gélatineuse centrale, contenant 85% d’eau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	--&gt; résistance aux pressions axiales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444208" y="2420888"/>
            <a:ext cx="2547392" cy="2835325"/>
            <a:chOff x="624" y="672"/>
            <a:chExt cx="2630" cy="2369"/>
          </a:xfrm>
        </p:grpSpPr>
        <p:pic>
          <p:nvPicPr>
            <p:cNvPr id="5" name="Picture 4" descr="noyau"/>
            <p:cNvPicPr>
              <a:picLocks noChangeAspect="1" noChangeArrowheads="1"/>
            </p:cNvPicPr>
            <p:nvPr/>
          </p:nvPicPr>
          <p:blipFill>
            <a:blip r:embed="rId2"/>
            <a:srcRect l="6259" t="15060" r="22181" b="13940"/>
            <a:stretch>
              <a:fillRect/>
            </a:stretch>
          </p:blipFill>
          <p:spPr bwMode="auto">
            <a:xfrm>
              <a:off x="624" y="864"/>
              <a:ext cx="2287" cy="1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16" y="2832"/>
              <a:ext cx="998" cy="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b="1"/>
                <a:t>Couches externes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256" y="960"/>
              <a:ext cx="998" cy="2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b="1"/>
                <a:t>Noyau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29" y="672"/>
              <a:ext cx="998" cy="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b="1"/>
                <a:t>Anneau fibreux</a:t>
              </a:r>
            </a:p>
          </p:txBody>
        </p:sp>
      </p:grp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609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Le disque intervertébral</a:t>
            </a:r>
          </a:p>
        </p:txBody>
      </p:sp>
      <p:pic>
        <p:nvPicPr>
          <p:cNvPr id="33795" name="Picture 4" descr="pres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90600"/>
            <a:ext cx="33528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mouve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733800"/>
            <a:ext cx="48768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4572000" y="1676400"/>
            <a:ext cx="3810000" cy="1371600"/>
          </a:xfrm>
          <a:prstGeom prst="leftArrowCallout">
            <a:avLst>
              <a:gd name="adj1" fmla="val 25000"/>
              <a:gd name="adj2" fmla="val 25000"/>
              <a:gd name="adj3" fmla="val 46296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800" b="1"/>
              <a:t>Un amortisseur</a:t>
            </a:r>
          </a:p>
        </p:txBody>
      </p:sp>
      <p:sp>
        <p:nvSpPr>
          <p:cNvPr id="33798" name="AutoShape 7"/>
          <p:cNvSpPr>
            <a:spLocks noChangeArrowheads="1"/>
          </p:cNvSpPr>
          <p:nvPr/>
        </p:nvSpPr>
        <p:spPr bwMode="auto">
          <a:xfrm>
            <a:off x="1295400" y="4572000"/>
            <a:ext cx="2895600" cy="1600200"/>
          </a:xfrm>
          <a:prstGeom prst="rightArrowCallout">
            <a:avLst>
              <a:gd name="adj1" fmla="val 25000"/>
              <a:gd name="adj2" fmla="val 25000"/>
              <a:gd name="adj3" fmla="val 30159"/>
              <a:gd name="adj4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sz="2800" b="1"/>
              <a:t>Un pivot</a:t>
            </a:r>
            <a:endParaRPr lang="fr-FR"/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4267200" y="5410200"/>
            <a:ext cx="1447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Flexion</a:t>
            </a:r>
            <a:endParaRPr lang="fr-FR"/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7467600" y="3505200"/>
            <a:ext cx="1447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Rotation</a:t>
            </a:r>
            <a:endParaRPr lang="fr-FR"/>
          </a:p>
        </p:txBody>
      </p:sp>
      <p:sp>
        <p:nvSpPr>
          <p:cNvPr id="33801" name="Rectangle 10"/>
          <p:cNvSpPr>
            <a:spLocks noChangeArrowheads="1"/>
          </p:cNvSpPr>
          <p:nvPr/>
        </p:nvSpPr>
        <p:spPr bwMode="auto">
          <a:xfrm>
            <a:off x="4495800" y="6248400"/>
            <a:ext cx="14478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Extension</a:t>
            </a:r>
            <a:endParaRPr lang="fr-FR"/>
          </a:p>
        </p:txBody>
      </p:sp>
      <p:sp>
        <p:nvSpPr>
          <p:cNvPr id="33802" name="Rectangle 11"/>
          <p:cNvSpPr>
            <a:spLocks noChangeArrowheads="1"/>
          </p:cNvSpPr>
          <p:nvPr/>
        </p:nvSpPr>
        <p:spPr bwMode="auto">
          <a:xfrm>
            <a:off x="8458200" y="5029200"/>
            <a:ext cx="685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ssion disc.jpg"/>
          <p:cNvPicPr>
            <a:picLocks noChangeAspect="1"/>
          </p:cNvPicPr>
          <p:nvPr/>
        </p:nvPicPr>
        <p:blipFill>
          <a:blip r:embed="rId2">
            <a:alphaModFix/>
          </a:blip>
          <a:srcRect l="9296" t="2916" r="17224" b="5833"/>
          <a:stretch>
            <a:fillRect/>
          </a:stretch>
        </p:blipFill>
        <p:spPr>
          <a:xfrm>
            <a:off x="850095" y="199936"/>
            <a:ext cx="6718985" cy="6258101"/>
          </a:xfrm>
          <a:prstGeom prst="rect">
            <a:avLst/>
          </a:prstGeom>
        </p:spPr>
      </p:pic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Ligaments </a:t>
            </a:r>
            <a:r>
              <a:rPr lang="fr-FR"/>
              <a:t>intervertébraux</a:t>
            </a:r>
            <a:endParaRPr lang="fr-FR">
              <a:ea typeface="+mj-ea"/>
            </a:endParaRPr>
          </a:p>
        </p:txBody>
      </p:sp>
      <p:pic>
        <p:nvPicPr>
          <p:cNvPr id="39939" name="Picture 3" descr="lombaire"/>
          <p:cNvPicPr>
            <a:picLocks noChangeAspect="1" noChangeArrowheads="1"/>
          </p:cNvPicPr>
          <p:nvPr/>
        </p:nvPicPr>
        <p:blipFill>
          <a:blip r:embed="rId2"/>
          <a:srcRect l="4546" t="1414" r="25565" b="54758"/>
          <a:stretch>
            <a:fillRect/>
          </a:stretch>
        </p:blipFill>
        <p:spPr bwMode="auto">
          <a:xfrm>
            <a:off x="228600" y="2438400"/>
            <a:ext cx="3514862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lombaire"/>
          <p:cNvPicPr>
            <a:picLocks noChangeAspect="1" noChangeArrowheads="1"/>
          </p:cNvPicPr>
          <p:nvPr/>
        </p:nvPicPr>
        <p:blipFill>
          <a:blip r:embed="rId2"/>
          <a:srcRect l="5411" t="68742" r="10710"/>
          <a:stretch>
            <a:fillRect/>
          </a:stretch>
        </p:blipFill>
        <p:spPr bwMode="auto">
          <a:xfrm>
            <a:off x="4724400" y="1434143"/>
            <a:ext cx="4186238" cy="298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810000" y="5410200"/>
            <a:ext cx="2057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Ligament jaune</a:t>
            </a:r>
            <a:endParaRPr lang="fr-FR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7543800" y="228600"/>
            <a:ext cx="16002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7848600" y="2743200"/>
            <a:ext cx="129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Ligament </a:t>
            </a:r>
          </a:p>
          <a:p>
            <a:pPr algn="ctr"/>
            <a:r>
              <a:rPr lang="fr-FR" b="1"/>
              <a:t>jaune</a:t>
            </a:r>
            <a:endParaRPr lang="fr-FR"/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3733800" y="3657600"/>
            <a:ext cx="13716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Ligament </a:t>
            </a:r>
          </a:p>
          <a:p>
            <a:pPr algn="ctr"/>
            <a:r>
              <a:rPr lang="fr-FR" b="1" err="1"/>
              <a:t>inter-</a:t>
            </a:r>
            <a:endParaRPr lang="fr-FR" b="1"/>
          </a:p>
          <a:p>
            <a:pPr algn="ctr"/>
            <a:r>
              <a:rPr lang="fr-FR" b="1"/>
              <a:t>épineux</a:t>
            </a:r>
            <a:endParaRPr lang="fr-FR"/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228600" y="1447800"/>
            <a:ext cx="1143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Ligament</a:t>
            </a:r>
          </a:p>
          <a:p>
            <a:pPr algn="ctr"/>
            <a:r>
              <a:rPr lang="fr-FR" b="1"/>
              <a:t>longitudinal</a:t>
            </a:r>
          </a:p>
          <a:p>
            <a:pPr algn="ctr"/>
            <a:r>
              <a:rPr lang="fr-FR" b="1"/>
              <a:t>ventral</a:t>
            </a:r>
            <a:endParaRPr lang="fr-FR"/>
          </a:p>
        </p:txBody>
      </p:sp>
      <p:sp>
        <p:nvSpPr>
          <p:cNvPr id="39946" name="Line 12"/>
          <p:cNvSpPr>
            <a:spLocks noChangeShapeType="1"/>
          </p:cNvSpPr>
          <p:nvPr/>
        </p:nvSpPr>
        <p:spPr bwMode="auto">
          <a:xfrm>
            <a:off x="3048000" y="3276600"/>
            <a:ext cx="914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947" name="Line 13"/>
          <p:cNvSpPr>
            <a:spLocks noChangeShapeType="1"/>
          </p:cNvSpPr>
          <p:nvPr/>
        </p:nvSpPr>
        <p:spPr bwMode="auto">
          <a:xfrm flipH="1" flipV="1">
            <a:off x="2362200" y="5562600"/>
            <a:ext cx="1447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948" name="Line 14"/>
          <p:cNvSpPr>
            <a:spLocks noChangeShapeType="1"/>
          </p:cNvSpPr>
          <p:nvPr/>
        </p:nvSpPr>
        <p:spPr bwMode="auto">
          <a:xfrm>
            <a:off x="640081" y="2286000"/>
            <a:ext cx="45719" cy="685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295400" y="1434143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/>
              <a:t>Ligament</a:t>
            </a:r>
          </a:p>
          <a:p>
            <a:pPr algn="ctr"/>
            <a:r>
              <a:rPr lang="fr-FR" b="1"/>
              <a:t>Longitudinal</a:t>
            </a:r>
          </a:p>
          <a:p>
            <a:pPr algn="ctr"/>
            <a:r>
              <a:rPr lang="fr-FR" b="1"/>
              <a:t>dorsal</a:t>
            </a:r>
            <a:endParaRPr lang="fr-FR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1798319" y="2286000"/>
            <a:ext cx="182881" cy="1866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634038" y="4349651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Ligaments longitudinaux ventral et dorsal sur les corps vertébraux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Ligament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interépineux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entre processus épineux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ligament supra épineux au dessus des processus épineux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Ligament jaune entre les lames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86200" y="4800600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/>
              <a:t>supra</a:t>
            </a:r>
          </a:p>
          <a:p>
            <a:pPr algn="ctr"/>
            <a:r>
              <a:rPr lang="fr-FR" b="1"/>
              <a:t>épineux</a:t>
            </a:r>
            <a:endParaRPr lang="fr-FR"/>
          </a:p>
        </p:txBody>
      </p:sp>
      <p:cxnSp>
        <p:nvCxnSpPr>
          <p:cNvPr id="18" name="Connecteur droit avec flèche 17"/>
          <p:cNvCxnSpPr/>
          <p:nvPr/>
        </p:nvCxnSpPr>
        <p:spPr>
          <a:xfrm rot="16200000" flipV="1">
            <a:off x="3733800" y="4800600"/>
            <a:ext cx="381000" cy="38100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rme libre 1">
            <a:extLst>
              <a:ext uri="{FF2B5EF4-FFF2-40B4-BE49-F238E27FC236}">
                <a16:creationId xmlns:a16="http://schemas.microsoft.com/office/drawing/2014/main" id="{014252D9-DCA0-AC40-9CBE-62E1201B305C}"/>
              </a:ext>
            </a:extLst>
          </p:cNvPr>
          <p:cNvSpPr/>
          <p:nvPr/>
        </p:nvSpPr>
        <p:spPr>
          <a:xfrm>
            <a:off x="6528122" y="2939970"/>
            <a:ext cx="613504" cy="509286"/>
          </a:xfrm>
          <a:custGeom>
            <a:avLst/>
            <a:gdLst>
              <a:gd name="connsiteX0" fmla="*/ 613458 w 613504"/>
              <a:gd name="connsiteY0" fmla="*/ 347240 h 509286"/>
              <a:gd name="connsiteX1" fmla="*/ 532435 w 613504"/>
              <a:gd name="connsiteY1" fmla="*/ 277792 h 509286"/>
              <a:gd name="connsiteX2" fmla="*/ 509286 w 613504"/>
              <a:gd name="connsiteY2" fmla="*/ 243068 h 509286"/>
              <a:gd name="connsiteX3" fmla="*/ 462987 w 613504"/>
              <a:gd name="connsiteY3" fmla="*/ 196769 h 509286"/>
              <a:gd name="connsiteX4" fmla="*/ 439837 w 613504"/>
              <a:gd name="connsiteY4" fmla="*/ 127321 h 509286"/>
              <a:gd name="connsiteX5" fmla="*/ 405113 w 613504"/>
              <a:gd name="connsiteY5" fmla="*/ 104172 h 509286"/>
              <a:gd name="connsiteX6" fmla="*/ 381964 w 613504"/>
              <a:gd name="connsiteY6" fmla="*/ 81022 h 509286"/>
              <a:gd name="connsiteX7" fmla="*/ 347240 w 613504"/>
              <a:gd name="connsiteY7" fmla="*/ 69448 h 509286"/>
              <a:gd name="connsiteX8" fmla="*/ 324091 w 613504"/>
              <a:gd name="connsiteY8" fmla="*/ 46298 h 509286"/>
              <a:gd name="connsiteX9" fmla="*/ 277792 w 613504"/>
              <a:gd name="connsiteY9" fmla="*/ 34724 h 509286"/>
              <a:gd name="connsiteX10" fmla="*/ 208344 w 613504"/>
              <a:gd name="connsiteY10" fmla="*/ 11574 h 509286"/>
              <a:gd name="connsiteX11" fmla="*/ 173620 w 613504"/>
              <a:gd name="connsiteY11" fmla="*/ 0 h 509286"/>
              <a:gd name="connsiteX12" fmla="*/ 138896 w 613504"/>
              <a:gd name="connsiteY12" fmla="*/ 57873 h 509286"/>
              <a:gd name="connsiteX13" fmla="*/ 115746 w 613504"/>
              <a:gd name="connsiteY13" fmla="*/ 81022 h 509286"/>
              <a:gd name="connsiteX14" fmla="*/ 46298 w 613504"/>
              <a:gd name="connsiteY14" fmla="*/ 115746 h 509286"/>
              <a:gd name="connsiteX15" fmla="*/ 34724 w 613504"/>
              <a:gd name="connsiteY15" fmla="*/ 173620 h 509286"/>
              <a:gd name="connsiteX16" fmla="*/ 23149 w 613504"/>
              <a:gd name="connsiteY16" fmla="*/ 231493 h 509286"/>
              <a:gd name="connsiteX17" fmla="*/ 0 w 613504"/>
              <a:gd name="connsiteY17" fmla="*/ 300941 h 509286"/>
              <a:gd name="connsiteX18" fmla="*/ 11574 w 613504"/>
              <a:gd name="connsiteY18" fmla="*/ 347240 h 509286"/>
              <a:gd name="connsiteX19" fmla="*/ 34724 w 613504"/>
              <a:gd name="connsiteY19" fmla="*/ 381964 h 509286"/>
              <a:gd name="connsiteX20" fmla="*/ 92597 w 613504"/>
              <a:gd name="connsiteY20" fmla="*/ 428263 h 509286"/>
              <a:gd name="connsiteX21" fmla="*/ 127321 w 613504"/>
              <a:gd name="connsiteY21" fmla="*/ 439838 h 509286"/>
              <a:gd name="connsiteX22" fmla="*/ 162045 w 613504"/>
              <a:gd name="connsiteY22" fmla="*/ 462987 h 509286"/>
              <a:gd name="connsiteX23" fmla="*/ 231493 w 613504"/>
              <a:gd name="connsiteY23" fmla="*/ 486136 h 509286"/>
              <a:gd name="connsiteX24" fmla="*/ 312516 w 613504"/>
              <a:gd name="connsiteY24" fmla="*/ 509286 h 509286"/>
              <a:gd name="connsiteX25" fmla="*/ 428263 w 613504"/>
              <a:gd name="connsiteY25" fmla="*/ 486136 h 509286"/>
              <a:gd name="connsiteX26" fmla="*/ 462987 w 613504"/>
              <a:gd name="connsiteY26" fmla="*/ 462987 h 509286"/>
              <a:gd name="connsiteX27" fmla="*/ 486136 w 613504"/>
              <a:gd name="connsiteY27" fmla="*/ 428263 h 509286"/>
              <a:gd name="connsiteX28" fmla="*/ 520860 w 613504"/>
              <a:gd name="connsiteY28" fmla="*/ 416688 h 509286"/>
              <a:gd name="connsiteX29" fmla="*/ 544010 w 613504"/>
              <a:gd name="connsiteY29" fmla="*/ 393539 h 509286"/>
              <a:gd name="connsiteX30" fmla="*/ 613458 w 613504"/>
              <a:gd name="connsiteY30" fmla="*/ 34724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3504" h="509286">
                <a:moveTo>
                  <a:pt x="613458" y="347240"/>
                </a:moveTo>
                <a:cubicBezTo>
                  <a:pt x="611529" y="327949"/>
                  <a:pt x="557588" y="302945"/>
                  <a:pt x="532435" y="277792"/>
                </a:cubicBezTo>
                <a:cubicBezTo>
                  <a:pt x="522598" y="267955"/>
                  <a:pt x="518339" y="253630"/>
                  <a:pt x="509286" y="243068"/>
                </a:cubicBezTo>
                <a:cubicBezTo>
                  <a:pt x="495082" y="226497"/>
                  <a:pt x="462987" y="196769"/>
                  <a:pt x="462987" y="196769"/>
                </a:cubicBezTo>
                <a:cubicBezTo>
                  <a:pt x="455270" y="173620"/>
                  <a:pt x="460140" y="140856"/>
                  <a:pt x="439837" y="127321"/>
                </a:cubicBezTo>
                <a:cubicBezTo>
                  <a:pt x="428262" y="119605"/>
                  <a:pt x="415976" y="112862"/>
                  <a:pt x="405113" y="104172"/>
                </a:cubicBezTo>
                <a:cubicBezTo>
                  <a:pt x="396592" y="97355"/>
                  <a:pt x="391322" y="86637"/>
                  <a:pt x="381964" y="81022"/>
                </a:cubicBezTo>
                <a:cubicBezTo>
                  <a:pt x="371502" y="74745"/>
                  <a:pt x="358815" y="73306"/>
                  <a:pt x="347240" y="69448"/>
                </a:cubicBezTo>
                <a:cubicBezTo>
                  <a:pt x="339524" y="61731"/>
                  <a:pt x="333852" y="51178"/>
                  <a:pt x="324091" y="46298"/>
                </a:cubicBezTo>
                <a:cubicBezTo>
                  <a:pt x="309863" y="39184"/>
                  <a:pt x="293029" y="39295"/>
                  <a:pt x="277792" y="34724"/>
                </a:cubicBezTo>
                <a:cubicBezTo>
                  <a:pt x="254419" y="27712"/>
                  <a:pt x="231493" y="19290"/>
                  <a:pt x="208344" y="11574"/>
                </a:cubicBezTo>
                <a:lnTo>
                  <a:pt x="173620" y="0"/>
                </a:lnTo>
                <a:cubicBezTo>
                  <a:pt x="114963" y="58655"/>
                  <a:pt x="183973" y="-17255"/>
                  <a:pt x="138896" y="57873"/>
                </a:cubicBezTo>
                <a:cubicBezTo>
                  <a:pt x="133281" y="67231"/>
                  <a:pt x="124267" y="74205"/>
                  <a:pt x="115746" y="81022"/>
                </a:cubicBezTo>
                <a:cubicBezTo>
                  <a:pt x="83689" y="106667"/>
                  <a:pt x="82977" y="103521"/>
                  <a:pt x="46298" y="115746"/>
                </a:cubicBezTo>
                <a:cubicBezTo>
                  <a:pt x="1082" y="160964"/>
                  <a:pt x="34724" y="113517"/>
                  <a:pt x="34724" y="173620"/>
                </a:cubicBezTo>
                <a:cubicBezTo>
                  <a:pt x="34724" y="193293"/>
                  <a:pt x="28325" y="212513"/>
                  <a:pt x="23149" y="231493"/>
                </a:cubicBezTo>
                <a:cubicBezTo>
                  <a:pt x="16729" y="255035"/>
                  <a:pt x="0" y="300941"/>
                  <a:pt x="0" y="300941"/>
                </a:cubicBezTo>
                <a:cubicBezTo>
                  <a:pt x="3858" y="316374"/>
                  <a:pt x="5308" y="332618"/>
                  <a:pt x="11574" y="347240"/>
                </a:cubicBezTo>
                <a:cubicBezTo>
                  <a:pt x="17054" y="360026"/>
                  <a:pt x="26034" y="371101"/>
                  <a:pt x="34724" y="381964"/>
                </a:cubicBezTo>
                <a:cubicBezTo>
                  <a:pt x="49080" y="399909"/>
                  <a:pt x="72540" y="418235"/>
                  <a:pt x="92597" y="428263"/>
                </a:cubicBezTo>
                <a:cubicBezTo>
                  <a:pt x="103510" y="433719"/>
                  <a:pt x="116408" y="434382"/>
                  <a:pt x="127321" y="439838"/>
                </a:cubicBezTo>
                <a:cubicBezTo>
                  <a:pt x="139763" y="446059"/>
                  <a:pt x="149333" y="457337"/>
                  <a:pt x="162045" y="462987"/>
                </a:cubicBezTo>
                <a:cubicBezTo>
                  <a:pt x="184343" y="472897"/>
                  <a:pt x="208344" y="478420"/>
                  <a:pt x="231493" y="486136"/>
                </a:cubicBezTo>
                <a:cubicBezTo>
                  <a:pt x="281314" y="502743"/>
                  <a:pt x="254373" y="494750"/>
                  <a:pt x="312516" y="509286"/>
                </a:cubicBezTo>
                <a:cubicBezTo>
                  <a:pt x="342378" y="505020"/>
                  <a:pt x="395939" y="502298"/>
                  <a:pt x="428263" y="486136"/>
                </a:cubicBezTo>
                <a:cubicBezTo>
                  <a:pt x="440705" y="479915"/>
                  <a:pt x="451412" y="470703"/>
                  <a:pt x="462987" y="462987"/>
                </a:cubicBezTo>
                <a:cubicBezTo>
                  <a:pt x="470703" y="451412"/>
                  <a:pt x="475273" y="436953"/>
                  <a:pt x="486136" y="428263"/>
                </a:cubicBezTo>
                <a:cubicBezTo>
                  <a:pt x="495663" y="420641"/>
                  <a:pt x="510398" y="422965"/>
                  <a:pt x="520860" y="416688"/>
                </a:cubicBezTo>
                <a:cubicBezTo>
                  <a:pt x="530218" y="411073"/>
                  <a:pt x="536293" y="401255"/>
                  <a:pt x="544010" y="393539"/>
                </a:cubicBezTo>
                <a:cubicBezTo>
                  <a:pt x="557309" y="353638"/>
                  <a:pt x="615387" y="366531"/>
                  <a:pt x="613458" y="34724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3D6E93-B0DD-DE41-9B0F-52FC76862AD4}"/>
              </a:ext>
            </a:extLst>
          </p:cNvPr>
          <p:cNvSpPr txBox="1"/>
          <p:nvPr/>
        </p:nvSpPr>
        <p:spPr>
          <a:xfrm>
            <a:off x="7668344" y="1052736"/>
            <a:ext cx="1475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Vue postérieure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2D38B7-5AFC-5A47-9318-3CCA5F81A8BD}"/>
              </a:ext>
            </a:extLst>
          </p:cNvPr>
          <p:cNvSpPr txBox="1"/>
          <p:nvPr/>
        </p:nvSpPr>
        <p:spPr>
          <a:xfrm>
            <a:off x="9662" y="6237312"/>
            <a:ext cx="44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E0F28-FCD2-DF4B-A431-7ABA18321BDE}"/>
              </a:ext>
            </a:extLst>
          </p:cNvPr>
          <p:cNvSpPr/>
          <p:nvPr/>
        </p:nvSpPr>
        <p:spPr>
          <a:xfrm>
            <a:off x="3932985" y="6220599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AR</a:t>
            </a:r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BAD6022B-6449-C643-AC20-95A67F0DCD13}"/>
              </a:ext>
            </a:extLst>
          </p:cNvPr>
          <p:cNvSpPr/>
          <p:nvPr/>
        </p:nvSpPr>
        <p:spPr>
          <a:xfrm flipH="1">
            <a:off x="5842496" y="2896391"/>
            <a:ext cx="664278" cy="509286"/>
          </a:xfrm>
          <a:custGeom>
            <a:avLst/>
            <a:gdLst>
              <a:gd name="connsiteX0" fmla="*/ 613458 w 613504"/>
              <a:gd name="connsiteY0" fmla="*/ 347240 h 509286"/>
              <a:gd name="connsiteX1" fmla="*/ 532435 w 613504"/>
              <a:gd name="connsiteY1" fmla="*/ 277792 h 509286"/>
              <a:gd name="connsiteX2" fmla="*/ 509286 w 613504"/>
              <a:gd name="connsiteY2" fmla="*/ 243068 h 509286"/>
              <a:gd name="connsiteX3" fmla="*/ 462987 w 613504"/>
              <a:gd name="connsiteY3" fmla="*/ 196769 h 509286"/>
              <a:gd name="connsiteX4" fmla="*/ 439837 w 613504"/>
              <a:gd name="connsiteY4" fmla="*/ 127321 h 509286"/>
              <a:gd name="connsiteX5" fmla="*/ 405113 w 613504"/>
              <a:gd name="connsiteY5" fmla="*/ 104172 h 509286"/>
              <a:gd name="connsiteX6" fmla="*/ 381964 w 613504"/>
              <a:gd name="connsiteY6" fmla="*/ 81022 h 509286"/>
              <a:gd name="connsiteX7" fmla="*/ 347240 w 613504"/>
              <a:gd name="connsiteY7" fmla="*/ 69448 h 509286"/>
              <a:gd name="connsiteX8" fmla="*/ 324091 w 613504"/>
              <a:gd name="connsiteY8" fmla="*/ 46298 h 509286"/>
              <a:gd name="connsiteX9" fmla="*/ 277792 w 613504"/>
              <a:gd name="connsiteY9" fmla="*/ 34724 h 509286"/>
              <a:gd name="connsiteX10" fmla="*/ 208344 w 613504"/>
              <a:gd name="connsiteY10" fmla="*/ 11574 h 509286"/>
              <a:gd name="connsiteX11" fmla="*/ 173620 w 613504"/>
              <a:gd name="connsiteY11" fmla="*/ 0 h 509286"/>
              <a:gd name="connsiteX12" fmla="*/ 138896 w 613504"/>
              <a:gd name="connsiteY12" fmla="*/ 57873 h 509286"/>
              <a:gd name="connsiteX13" fmla="*/ 115746 w 613504"/>
              <a:gd name="connsiteY13" fmla="*/ 81022 h 509286"/>
              <a:gd name="connsiteX14" fmla="*/ 46298 w 613504"/>
              <a:gd name="connsiteY14" fmla="*/ 115746 h 509286"/>
              <a:gd name="connsiteX15" fmla="*/ 34724 w 613504"/>
              <a:gd name="connsiteY15" fmla="*/ 173620 h 509286"/>
              <a:gd name="connsiteX16" fmla="*/ 23149 w 613504"/>
              <a:gd name="connsiteY16" fmla="*/ 231493 h 509286"/>
              <a:gd name="connsiteX17" fmla="*/ 0 w 613504"/>
              <a:gd name="connsiteY17" fmla="*/ 300941 h 509286"/>
              <a:gd name="connsiteX18" fmla="*/ 11574 w 613504"/>
              <a:gd name="connsiteY18" fmla="*/ 347240 h 509286"/>
              <a:gd name="connsiteX19" fmla="*/ 34724 w 613504"/>
              <a:gd name="connsiteY19" fmla="*/ 381964 h 509286"/>
              <a:gd name="connsiteX20" fmla="*/ 92597 w 613504"/>
              <a:gd name="connsiteY20" fmla="*/ 428263 h 509286"/>
              <a:gd name="connsiteX21" fmla="*/ 127321 w 613504"/>
              <a:gd name="connsiteY21" fmla="*/ 439838 h 509286"/>
              <a:gd name="connsiteX22" fmla="*/ 162045 w 613504"/>
              <a:gd name="connsiteY22" fmla="*/ 462987 h 509286"/>
              <a:gd name="connsiteX23" fmla="*/ 231493 w 613504"/>
              <a:gd name="connsiteY23" fmla="*/ 486136 h 509286"/>
              <a:gd name="connsiteX24" fmla="*/ 312516 w 613504"/>
              <a:gd name="connsiteY24" fmla="*/ 509286 h 509286"/>
              <a:gd name="connsiteX25" fmla="*/ 428263 w 613504"/>
              <a:gd name="connsiteY25" fmla="*/ 486136 h 509286"/>
              <a:gd name="connsiteX26" fmla="*/ 462987 w 613504"/>
              <a:gd name="connsiteY26" fmla="*/ 462987 h 509286"/>
              <a:gd name="connsiteX27" fmla="*/ 486136 w 613504"/>
              <a:gd name="connsiteY27" fmla="*/ 428263 h 509286"/>
              <a:gd name="connsiteX28" fmla="*/ 520860 w 613504"/>
              <a:gd name="connsiteY28" fmla="*/ 416688 h 509286"/>
              <a:gd name="connsiteX29" fmla="*/ 544010 w 613504"/>
              <a:gd name="connsiteY29" fmla="*/ 393539 h 509286"/>
              <a:gd name="connsiteX30" fmla="*/ 613458 w 613504"/>
              <a:gd name="connsiteY30" fmla="*/ 34724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3504" h="509286">
                <a:moveTo>
                  <a:pt x="613458" y="347240"/>
                </a:moveTo>
                <a:cubicBezTo>
                  <a:pt x="611529" y="327949"/>
                  <a:pt x="557588" y="302945"/>
                  <a:pt x="532435" y="277792"/>
                </a:cubicBezTo>
                <a:cubicBezTo>
                  <a:pt x="522598" y="267955"/>
                  <a:pt x="518339" y="253630"/>
                  <a:pt x="509286" y="243068"/>
                </a:cubicBezTo>
                <a:cubicBezTo>
                  <a:pt x="495082" y="226497"/>
                  <a:pt x="462987" y="196769"/>
                  <a:pt x="462987" y="196769"/>
                </a:cubicBezTo>
                <a:cubicBezTo>
                  <a:pt x="455270" y="173620"/>
                  <a:pt x="460140" y="140856"/>
                  <a:pt x="439837" y="127321"/>
                </a:cubicBezTo>
                <a:cubicBezTo>
                  <a:pt x="428262" y="119605"/>
                  <a:pt x="415976" y="112862"/>
                  <a:pt x="405113" y="104172"/>
                </a:cubicBezTo>
                <a:cubicBezTo>
                  <a:pt x="396592" y="97355"/>
                  <a:pt x="391322" y="86637"/>
                  <a:pt x="381964" y="81022"/>
                </a:cubicBezTo>
                <a:cubicBezTo>
                  <a:pt x="371502" y="74745"/>
                  <a:pt x="358815" y="73306"/>
                  <a:pt x="347240" y="69448"/>
                </a:cubicBezTo>
                <a:cubicBezTo>
                  <a:pt x="339524" y="61731"/>
                  <a:pt x="333852" y="51178"/>
                  <a:pt x="324091" y="46298"/>
                </a:cubicBezTo>
                <a:cubicBezTo>
                  <a:pt x="309863" y="39184"/>
                  <a:pt x="293029" y="39295"/>
                  <a:pt x="277792" y="34724"/>
                </a:cubicBezTo>
                <a:cubicBezTo>
                  <a:pt x="254419" y="27712"/>
                  <a:pt x="231493" y="19290"/>
                  <a:pt x="208344" y="11574"/>
                </a:cubicBezTo>
                <a:lnTo>
                  <a:pt x="173620" y="0"/>
                </a:lnTo>
                <a:cubicBezTo>
                  <a:pt x="114963" y="58655"/>
                  <a:pt x="183973" y="-17255"/>
                  <a:pt x="138896" y="57873"/>
                </a:cubicBezTo>
                <a:cubicBezTo>
                  <a:pt x="133281" y="67231"/>
                  <a:pt x="124267" y="74205"/>
                  <a:pt x="115746" y="81022"/>
                </a:cubicBezTo>
                <a:cubicBezTo>
                  <a:pt x="83689" y="106667"/>
                  <a:pt x="82977" y="103521"/>
                  <a:pt x="46298" y="115746"/>
                </a:cubicBezTo>
                <a:cubicBezTo>
                  <a:pt x="1082" y="160964"/>
                  <a:pt x="34724" y="113517"/>
                  <a:pt x="34724" y="173620"/>
                </a:cubicBezTo>
                <a:cubicBezTo>
                  <a:pt x="34724" y="193293"/>
                  <a:pt x="28325" y="212513"/>
                  <a:pt x="23149" y="231493"/>
                </a:cubicBezTo>
                <a:cubicBezTo>
                  <a:pt x="16729" y="255035"/>
                  <a:pt x="0" y="300941"/>
                  <a:pt x="0" y="300941"/>
                </a:cubicBezTo>
                <a:cubicBezTo>
                  <a:pt x="3858" y="316374"/>
                  <a:pt x="5308" y="332618"/>
                  <a:pt x="11574" y="347240"/>
                </a:cubicBezTo>
                <a:cubicBezTo>
                  <a:pt x="17054" y="360026"/>
                  <a:pt x="26034" y="371101"/>
                  <a:pt x="34724" y="381964"/>
                </a:cubicBezTo>
                <a:cubicBezTo>
                  <a:pt x="49080" y="399909"/>
                  <a:pt x="72540" y="418235"/>
                  <a:pt x="92597" y="428263"/>
                </a:cubicBezTo>
                <a:cubicBezTo>
                  <a:pt x="103510" y="433719"/>
                  <a:pt x="116408" y="434382"/>
                  <a:pt x="127321" y="439838"/>
                </a:cubicBezTo>
                <a:cubicBezTo>
                  <a:pt x="139763" y="446059"/>
                  <a:pt x="149333" y="457337"/>
                  <a:pt x="162045" y="462987"/>
                </a:cubicBezTo>
                <a:cubicBezTo>
                  <a:pt x="184343" y="472897"/>
                  <a:pt x="208344" y="478420"/>
                  <a:pt x="231493" y="486136"/>
                </a:cubicBezTo>
                <a:cubicBezTo>
                  <a:pt x="281314" y="502743"/>
                  <a:pt x="254373" y="494750"/>
                  <a:pt x="312516" y="509286"/>
                </a:cubicBezTo>
                <a:cubicBezTo>
                  <a:pt x="342378" y="505020"/>
                  <a:pt x="395939" y="502298"/>
                  <a:pt x="428263" y="486136"/>
                </a:cubicBezTo>
                <a:cubicBezTo>
                  <a:pt x="440705" y="479915"/>
                  <a:pt x="451412" y="470703"/>
                  <a:pt x="462987" y="462987"/>
                </a:cubicBezTo>
                <a:cubicBezTo>
                  <a:pt x="470703" y="451412"/>
                  <a:pt x="475273" y="436953"/>
                  <a:pt x="486136" y="428263"/>
                </a:cubicBezTo>
                <a:cubicBezTo>
                  <a:pt x="495663" y="420641"/>
                  <a:pt x="510398" y="422965"/>
                  <a:pt x="520860" y="416688"/>
                </a:cubicBezTo>
                <a:cubicBezTo>
                  <a:pt x="530218" y="411073"/>
                  <a:pt x="536293" y="401255"/>
                  <a:pt x="544010" y="393539"/>
                </a:cubicBezTo>
                <a:cubicBezTo>
                  <a:pt x="557309" y="353638"/>
                  <a:pt x="615387" y="366531"/>
                  <a:pt x="613458" y="34724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058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</a:rPr>
              <a:t>Anatomie de la colonne vertébrale (Rachis)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8763000" cy="4876800"/>
          </a:xfrm>
        </p:spPr>
        <p:txBody>
          <a:bodyPr>
            <a:normAutofit fontScale="47500" lnSpcReduction="20000"/>
          </a:bodyPr>
          <a:lstStyle/>
          <a:p>
            <a:r>
              <a:rPr lang="fr-FR" sz="10105" dirty="0">
                <a:solidFill>
                  <a:schemeClr val="tx1"/>
                </a:solidFill>
              </a:rPr>
              <a:t>Plan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Généralités – Mise en place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Constitution d’une vertèbre et des éléments de liaisons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Segment cervical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Segment thoracique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Segment lombaire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Sacrum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Coccyx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Contenu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 dirty="0">
                <a:solidFill>
                  <a:schemeClr val="tx1"/>
                </a:solidFill>
              </a:rPr>
              <a:t>Anatomie fonctionnelle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52400"/>
            <a:ext cx="5257800" cy="10668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Muscles </a:t>
            </a:r>
            <a:r>
              <a:rPr lang="fr-FR" err="1">
                <a:ea typeface="+mj-ea"/>
              </a:rPr>
              <a:t>paravertébraux</a:t>
            </a:r>
            <a:endParaRPr lang="fr-FR">
              <a:ea typeface="+mj-ea"/>
            </a:endParaRPr>
          </a:p>
        </p:txBody>
      </p:sp>
      <p:sp>
        <p:nvSpPr>
          <p:cNvPr id="139279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175157" y="2581870"/>
            <a:ext cx="5700664" cy="343754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fr-FR" sz="2800" dirty="0">
                <a:ea typeface="+mn-ea"/>
              </a:rPr>
              <a:t>Rôles 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sz="2800" dirty="0">
                <a:ea typeface="+mn-ea"/>
              </a:rPr>
              <a:t>Tonus de base pour maintenir l’équilibre dans le plan sagittal et frontal</a:t>
            </a:r>
          </a:p>
          <a:p>
            <a:pPr>
              <a:defRPr/>
            </a:pPr>
            <a:r>
              <a:rPr lang="fr-FR" sz="2800" dirty="0">
                <a:ea typeface="+mn-ea"/>
              </a:rPr>
              <a:t>Activation volontaire pour les mouvements de flexion – extension, rotations, inflexions </a:t>
            </a:r>
            <a:r>
              <a:rPr lang="fr-FR" sz="2800" dirty="0">
                <a:latin typeface="Times" pitchFamily="2" charset="0"/>
              </a:rPr>
              <a:t>du tronc</a:t>
            </a:r>
            <a:endParaRPr lang="fr-FR" sz="2800" dirty="0">
              <a:ea typeface="+mn-ea"/>
            </a:endParaRPr>
          </a:p>
        </p:txBody>
      </p:sp>
      <p:pic>
        <p:nvPicPr>
          <p:cNvPr id="40964" name="Picture 14" descr="muscles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 l="13205" t="3339" r="12751" b="22115"/>
          <a:stretch>
            <a:fillRect/>
          </a:stretch>
        </p:blipFill>
        <p:spPr bwMode="auto">
          <a:xfrm>
            <a:off x="5921170" y="345703"/>
            <a:ext cx="1745704" cy="52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705600" y="1752600"/>
            <a:ext cx="2438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En avant :</a:t>
            </a:r>
          </a:p>
          <a:p>
            <a:pPr algn="ctr"/>
            <a:r>
              <a:rPr lang="fr-FR" sz="240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Fléchisseurs du rachis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799" y="1752600"/>
            <a:ext cx="335280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En arrière :</a:t>
            </a:r>
          </a:p>
          <a:p>
            <a:pPr algn="ctr"/>
            <a:r>
              <a:rPr lang="fr-FR" sz="240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Extenseurs (Érecteurs) du rachis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95417E-F38D-8840-BF97-9F57ABA88589}"/>
              </a:ext>
            </a:extLst>
          </p:cNvPr>
          <p:cNvSpPr txBox="1"/>
          <p:nvPr/>
        </p:nvSpPr>
        <p:spPr>
          <a:xfrm>
            <a:off x="326850" y="1106269"/>
            <a:ext cx="539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Times" pitchFamily="2" charset="0"/>
              </a:rPr>
              <a:t>Rachis = Mat maintenu par des haubans musculaires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9BE015-4098-044D-B087-5CCEF8B425EA}"/>
              </a:ext>
            </a:extLst>
          </p:cNvPr>
          <p:cNvSpPr txBox="1"/>
          <p:nvPr/>
        </p:nvSpPr>
        <p:spPr>
          <a:xfrm>
            <a:off x="326850" y="6019418"/>
            <a:ext cx="5685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660066"/>
                </a:solidFill>
              </a:rPr>
              <a:t>Pathologie musculaire = myopathie </a:t>
            </a:r>
          </a:p>
          <a:p>
            <a:r>
              <a:rPr lang="fr-FR" sz="2400" dirty="0">
                <a:solidFill>
                  <a:srgbClr val="660066"/>
                </a:solidFill>
                <a:sym typeface="Wingdings" pitchFamily="2" charset="2"/>
              </a:rPr>
              <a:t> Scoliose déformation dans plan frontal</a:t>
            </a:r>
            <a:endParaRPr lang="fr-FR" sz="2400" dirty="0">
              <a:solidFill>
                <a:srgbClr val="660066"/>
              </a:solidFill>
            </a:endParaRP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4469" y="6475638"/>
            <a:ext cx="1299531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  <p:pic>
        <p:nvPicPr>
          <p:cNvPr id="4" name="Image 3" descr="Scolio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46" y="5631954"/>
            <a:ext cx="1483928" cy="1216937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6705600" y="6165304"/>
            <a:ext cx="4586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058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>
                <a:ea typeface="+mj-ea"/>
              </a:rPr>
              <a:t>Anatomie de la colonne vertébrale (Rachis)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8763000" cy="4876800"/>
          </a:xfrm>
        </p:spPr>
        <p:txBody>
          <a:bodyPr>
            <a:normAutofit fontScale="47500" lnSpcReduction="20000"/>
          </a:bodyPr>
          <a:lstStyle/>
          <a:p>
            <a:r>
              <a:rPr lang="fr-FR" sz="10105">
                <a:solidFill>
                  <a:schemeClr val="tx1"/>
                </a:solidFill>
              </a:rPr>
              <a:t>Plan</a:t>
            </a:r>
          </a:p>
          <a:p>
            <a:endParaRPr lang="fr-FR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rgbClr val="D9D9D9"/>
                </a:solidFill>
              </a:rPr>
              <a:t>Généralités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rgbClr val="D9D9D9"/>
                </a:solidFill>
              </a:rPr>
              <a:t>Constitution d’une vertèbre et des éléments de liaisons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tx1"/>
                </a:solidFill>
              </a:rPr>
              <a:t>Segment cervical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tx1"/>
                </a:solidFill>
              </a:rPr>
              <a:t>Segment thoracique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tx1"/>
                </a:solidFill>
              </a:rPr>
              <a:t>Segment lombaire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tx1"/>
                </a:solidFill>
              </a:rPr>
              <a:t>Sacrum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tx1"/>
                </a:solidFill>
              </a:rPr>
              <a:t>Coccyx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rgbClr val="D9D9D9"/>
                </a:solidFill>
              </a:rPr>
              <a:t>Contenu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rgbClr val="D9D9D9"/>
                </a:solidFill>
              </a:rPr>
              <a:t>Anatomie fonctionnelle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Rachis cervical</a:t>
            </a:r>
            <a:br>
              <a:rPr lang="fr-FR"/>
            </a:br>
            <a:r>
              <a:rPr lang="fr-FR"/>
              <a:t>7 vertèbres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1444"/>
          </a:xfrm>
        </p:spPr>
        <p:txBody>
          <a:bodyPr/>
          <a:lstStyle/>
          <a:p>
            <a:r>
              <a:rPr lang="fr-FR" dirty="0"/>
              <a:t>C1  = Atlas (porte la Tête)</a:t>
            </a:r>
          </a:p>
          <a:p>
            <a:r>
              <a:rPr lang="fr-FR" dirty="0"/>
              <a:t>C2 = Axis (axe de rotation cranio-cervical)</a:t>
            </a:r>
          </a:p>
          <a:p>
            <a:r>
              <a:rPr lang="fr-FR" dirty="0"/>
              <a:t>C3 à C7</a:t>
            </a:r>
          </a:p>
          <a:p>
            <a:r>
              <a:rPr lang="fr-FR" dirty="0"/>
              <a:t>Segment le plus mobile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At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17638"/>
            <a:ext cx="673100" cy="942340"/>
          </a:xfrm>
          <a:prstGeom prst="rect">
            <a:avLst/>
          </a:prstGeom>
        </p:spPr>
      </p:pic>
      <p:pic>
        <p:nvPicPr>
          <p:cNvPr id="5" name="Image 4" descr="images.jpeg"/>
          <p:cNvPicPr>
            <a:picLocks noChangeAspect="1"/>
          </p:cNvPicPr>
          <p:nvPr/>
        </p:nvPicPr>
        <p:blipFill>
          <a:blip r:embed="rId3"/>
          <a:srcRect l="49251"/>
          <a:stretch>
            <a:fillRect/>
          </a:stretch>
        </p:blipFill>
        <p:spPr>
          <a:xfrm>
            <a:off x="5860079" y="3048000"/>
            <a:ext cx="2426475" cy="35814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200" y="474225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2" charset="0"/>
              </a:rPr>
              <a:t>Occipital-C1-C2 =Charnière cranio-cervicale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7407" y="5789979"/>
            <a:ext cx="4498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2" charset="0"/>
              </a:rPr>
              <a:t>C7-T1 = Charnière cervico-dorsale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8C56BB-7B89-5249-979B-1D06CD0123C9}"/>
              </a:ext>
            </a:extLst>
          </p:cNvPr>
          <p:cNvSpPr/>
          <p:nvPr/>
        </p:nvSpPr>
        <p:spPr>
          <a:xfrm>
            <a:off x="4523235" y="5286742"/>
            <a:ext cx="13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Times Roman"/>
                <a:cs typeface="Times Roman"/>
              </a:rPr>
              <a:t>C3 à C6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BAC663-486F-1003-A438-90D6685BF5C4}"/>
              </a:ext>
            </a:extLst>
          </p:cNvPr>
          <p:cNvSpPr txBox="1"/>
          <p:nvPr/>
        </p:nvSpPr>
        <p:spPr>
          <a:xfrm>
            <a:off x="683567" y="4365104"/>
            <a:ext cx="306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" pitchFamily="2" charset="0"/>
              </a:rPr>
              <a:t>3 régions cervicales </a:t>
            </a:r>
            <a:r>
              <a:rPr lang="fr-FR" dirty="0"/>
              <a:t>: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/>
              <a:t>C1  = Atlas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828800"/>
            <a:ext cx="6248400" cy="5029200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Forme en anneau</a:t>
            </a:r>
          </a:p>
          <a:p>
            <a:r>
              <a:rPr lang="fr-FR" dirty="0"/>
              <a:t>Seule vertèbre sans véritable </a:t>
            </a:r>
          </a:p>
          <a:p>
            <a:pPr>
              <a:buNone/>
            </a:pPr>
            <a:r>
              <a:rPr lang="fr-FR" dirty="0"/>
              <a:t>corps (intégré à C2) </a:t>
            </a:r>
          </a:p>
          <a:p>
            <a:pPr>
              <a:buNone/>
            </a:pPr>
            <a:r>
              <a:rPr lang="fr-FR" dirty="0"/>
              <a:t>plutôt un arc antérieur</a:t>
            </a:r>
          </a:p>
          <a:p>
            <a:r>
              <a:rPr lang="fr-FR" dirty="0"/>
              <a:t>Processus articulaires supérieurs  = cavités glénoïdes concaves pour condyles occipitaux</a:t>
            </a:r>
          </a:p>
          <a:p>
            <a:r>
              <a:rPr lang="fr-FR" dirty="0"/>
              <a:t>Arc postérieur sans processus épineux</a:t>
            </a:r>
          </a:p>
          <a:p>
            <a:r>
              <a:rPr lang="fr-FR" dirty="0"/>
              <a:t>Processus transverses courts traversés par un foramen pour l’artère vertébrale</a:t>
            </a:r>
          </a:p>
        </p:txBody>
      </p:sp>
      <p:pic>
        <p:nvPicPr>
          <p:cNvPr id="4" name="Image 3" descr="Atla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1417638"/>
            <a:ext cx="3238500" cy="15621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rot="5400000" flipH="1" flipV="1">
            <a:off x="8153400" y="6096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534400" y="27463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rot="5400000" flipH="1" flipV="1">
            <a:off x="5105400" y="1981200"/>
            <a:ext cx="14478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ngle 10"/>
          <p:cNvCxnSpPr/>
          <p:nvPr/>
        </p:nvCxnSpPr>
        <p:spPr>
          <a:xfrm rot="5400000" flipH="1" flipV="1">
            <a:off x="5033169" y="3128169"/>
            <a:ext cx="2125662" cy="1828800"/>
          </a:xfrm>
          <a:prstGeom prst="bentConnector3">
            <a:avLst>
              <a:gd name="adj1" fmla="val -51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>
            <a:cxnSpLocks/>
          </p:cNvCxnSpPr>
          <p:nvPr/>
        </p:nvCxnSpPr>
        <p:spPr>
          <a:xfrm flipV="1">
            <a:off x="5436096" y="3162976"/>
            <a:ext cx="3052263" cy="2776998"/>
          </a:xfrm>
          <a:prstGeom prst="bentConnector3">
            <a:avLst>
              <a:gd name="adj1" fmla="val 9939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458200" y="2659062"/>
            <a:ext cx="0" cy="38893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001000" y="1524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Art vertébrale</a:t>
            </a:r>
          </a:p>
        </p:txBody>
      </p:sp>
      <p:sp>
        <p:nvSpPr>
          <p:cNvPr id="8" name="Forme libre 7"/>
          <p:cNvSpPr/>
          <p:nvPr/>
        </p:nvSpPr>
        <p:spPr>
          <a:xfrm>
            <a:off x="7756480" y="2353569"/>
            <a:ext cx="731879" cy="129160"/>
          </a:xfrm>
          <a:custGeom>
            <a:avLst/>
            <a:gdLst>
              <a:gd name="connsiteX0" fmla="*/ 731879 w 731879"/>
              <a:gd name="connsiteY0" fmla="*/ 57405 h 129160"/>
              <a:gd name="connsiteX1" fmla="*/ 731879 w 731879"/>
              <a:gd name="connsiteY1" fmla="*/ 57405 h 129160"/>
              <a:gd name="connsiteX2" fmla="*/ 681652 w 731879"/>
              <a:gd name="connsiteY2" fmla="*/ 21527 h 129160"/>
              <a:gd name="connsiteX3" fmla="*/ 588373 w 731879"/>
              <a:gd name="connsiteY3" fmla="*/ 28703 h 129160"/>
              <a:gd name="connsiteX4" fmla="*/ 552497 w 731879"/>
              <a:gd name="connsiteY4" fmla="*/ 35878 h 129160"/>
              <a:gd name="connsiteX5" fmla="*/ 444867 w 731879"/>
              <a:gd name="connsiteY5" fmla="*/ 57405 h 129160"/>
              <a:gd name="connsiteX6" fmla="*/ 380290 w 731879"/>
              <a:gd name="connsiteY6" fmla="*/ 78931 h 129160"/>
              <a:gd name="connsiteX7" fmla="*/ 358764 w 731879"/>
              <a:gd name="connsiteY7" fmla="*/ 86107 h 129160"/>
              <a:gd name="connsiteX8" fmla="*/ 337238 w 731879"/>
              <a:gd name="connsiteY8" fmla="*/ 93282 h 129160"/>
              <a:gd name="connsiteX9" fmla="*/ 315712 w 731879"/>
              <a:gd name="connsiteY9" fmla="*/ 107633 h 129160"/>
              <a:gd name="connsiteX10" fmla="*/ 265485 w 731879"/>
              <a:gd name="connsiteY10" fmla="*/ 121984 h 129160"/>
              <a:gd name="connsiteX11" fmla="*/ 243959 w 731879"/>
              <a:gd name="connsiteY11" fmla="*/ 129160 h 129160"/>
              <a:gd name="connsiteX12" fmla="*/ 121980 w 731879"/>
              <a:gd name="connsiteY12" fmla="*/ 121984 h 129160"/>
              <a:gd name="connsiteX13" fmla="*/ 86103 w 731879"/>
              <a:gd name="connsiteY13" fmla="*/ 114809 h 129160"/>
              <a:gd name="connsiteX14" fmla="*/ 43052 w 731879"/>
              <a:gd name="connsiteY14" fmla="*/ 100458 h 129160"/>
              <a:gd name="connsiteX15" fmla="*/ 35876 w 731879"/>
              <a:gd name="connsiteY15" fmla="*/ 78931 h 129160"/>
              <a:gd name="connsiteX16" fmla="*/ 21526 w 731879"/>
              <a:gd name="connsiteY16" fmla="*/ 57405 h 129160"/>
              <a:gd name="connsiteX17" fmla="*/ 7175 w 731879"/>
              <a:gd name="connsiteY17" fmla="*/ 14351 h 129160"/>
              <a:gd name="connsiteX18" fmla="*/ 0 w 731879"/>
              <a:gd name="connsiteY18" fmla="*/ 0 h 129160"/>
              <a:gd name="connsiteX19" fmla="*/ 0 w 731879"/>
              <a:gd name="connsiteY19" fmla="*/ 0 h 12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1879" h="129160">
                <a:moveTo>
                  <a:pt x="731879" y="57405"/>
                </a:moveTo>
                <a:lnTo>
                  <a:pt x="731879" y="57405"/>
                </a:lnTo>
                <a:cubicBezTo>
                  <a:pt x="715137" y="45446"/>
                  <a:pt x="701827" y="25562"/>
                  <a:pt x="681652" y="21527"/>
                </a:cubicBezTo>
                <a:cubicBezTo>
                  <a:pt x="651073" y="15411"/>
                  <a:pt x="619367" y="25259"/>
                  <a:pt x="588373" y="28703"/>
                </a:cubicBezTo>
                <a:cubicBezTo>
                  <a:pt x="576252" y="30050"/>
                  <a:pt x="564527" y="33873"/>
                  <a:pt x="552497" y="35878"/>
                </a:cubicBezTo>
                <a:cubicBezTo>
                  <a:pt x="504433" y="43889"/>
                  <a:pt x="493385" y="41231"/>
                  <a:pt x="444867" y="57405"/>
                </a:cubicBezTo>
                <a:lnTo>
                  <a:pt x="380290" y="78931"/>
                </a:lnTo>
                <a:lnTo>
                  <a:pt x="358764" y="86107"/>
                </a:lnTo>
                <a:lnTo>
                  <a:pt x="337238" y="93282"/>
                </a:lnTo>
                <a:cubicBezTo>
                  <a:pt x="330063" y="98066"/>
                  <a:pt x="323425" y="103776"/>
                  <a:pt x="315712" y="107633"/>
                </a:cubicBezTo>
                <a:cubicBezTo>
                  <a:pt x="304238" y="113370"/>
                  <a:pt x="276220" y="118917"/>
                  <a:pt x="265485" y="121984"/>
                </a:cubicBezTo>
                <a:cubicBezTo>
                  <a:pt x="258212" y="124062"/>
                  <a:pt x="251134" y="126768"/>
                  <a:pt x="243959" y="129160"/>
                </a:cubicBezTo>
                <a:cubicBezTo>
                  <a:pt x="203299" y="126768"/>
                  <a:pt x="162543" y="125672"/>
                  <a:pt x="121980" y="121984"/>
                </a:cubicBezTo>
                <a:cubicBezTo>
                  <a:pt x="109834" y="120880"/>
                  <a:pt x="97869" y="118018"/>
                  <a:pt x="86103" y="114809"/>
                </a:cubicBezTo>
                <a:cubicBezTo>
                  <a:pt x="71509" y="110829"/>
                  <a:pt x="43052" y="100458"/>
                  <a:pt x="43052" y="100458"/>
                </a:cubicBezTo>
                <a:cubicBezTo>
                  <a:pt x="40660" y="93282"/>
                  <a:pt x="39259" y="85696"/>
                  <a:pt x="35876" y="78931"/>
                </a:cubicBezTo>
                <a:cubicBezTo>
                  <a:pt x="32020" y="71218"/>
                  <a:pt x="25028" y="65285"/>
                  <a:pt x="21526" y="57405"/>
                </a:cubicBezTo>
                <a:cubicBezTo>
                  <a:pt x="15382" y="43581"/>
                  <a:pt x="13940" y="27882"/>
                  <a:pt x="7175" y="14351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2512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Articulation C1 - occipital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219200"/>
          </a:xfrm>
        </p:spPr>
        <p:txBody>
          <a:bodyPr/>
          <a:lstStyle/>
          <a:p>
            <a:pPr>
              <a:buNone/>
            </a:pPr>
            <a:r>
              <a:rPr lang="fr-FR" dirty="0"/>
              <a:t>Pour mouvement de flexion-extension et inflexions latérales de la tête sur le cou</a:t>
            </a:r>
          </a:p>
        </p:txBody>
      </p:sp>
      <p:pic>
        <p:nvPicPr>
          <p:cNvPr id="4" name="Image 3" descr="atlas-axis-occiput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514600"/>
            <a:ext cx="3124200" cy="416024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867400" y="5181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Articulation os occipital – C1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5726668"/>
            <a:ext cx="203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Articulation C1 – C2</a:t>
            </a:r>
          </a:p>
        </p:txBody>
      </p:sp>
      <p:cxnSp>
        <p:nvCxnSpPr>
          <p:cNvPr id="8" name="Connecteur droit avec flèche 7"/>
          <p:cNvCxnSpPr>
            <a:endCxn id="5" idx="1"/>
          </p:cNvCxnSpPr>
          <p:nvPr/>
        </p:nvCxnSpPr>
        <p:spPr>
          <a:xfrm flipV="1">
            <a:off x="4648200" y="5366266"/>
            <a:ext cx="1219200" cy="4393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4572000" y="5899666"/>
            <a:ext cx="1219200" cy="4393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114800" y="5550932"/>
            <a:ext cx="762000" cy="3926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05200" y="4724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Os occipital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05200" y="5410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2429" y="5943600"/>
            <a:ext cx="424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5B47B0-8373-5D45-9C71-9698618A6DEE}"/>
              </a:ext>
            </a:extLst>
          </p:cNvPr>
          <p:cNvSpPr txBox="1"/>
          <p:nvPr/>
        </p:nvSpPr>
        <p:spPr>
          <a:xfrm>
            <a:off x="6228184" y="35010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Vue antérieure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695161-1711-B14B-BB07-6C74A51C9CA6}"/>
              </a:ext>
            </a:extLst>
          </p:cNvPr>
          <p:cNvSpPr/>
          <p:nvPr/>
        </p:nvSpPr>
        <p:spPr>
          <a:xfrm>
            <a:off x="3338304" y="3494901"/>
            <a:ext cx="1778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Écaille occipitale</a:t>
            </a:r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0"/>
            <a:ext cx="4267200" cy="1143000"/>
          </a:xfrm>
        </p:spPr>
        <p:txBody>
          <a:bodyPr/>
          <a:lstStyle/>
          <a:p>
            <a:r>
              <a:rPr lang="fr-FR" dirty="0"/>
              <a:t>C2 = Axis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3581400"/>
            <a:ext cx="9036496" cy="312420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Corps prolongé verticalement par la dent de l’Odontoïde (avec tête et col) qui se place en arrière de l’arc ventral de C1</a:t>
            </a:r>
          </a:p>
          <a:p>
            <a:r>
              <a:rPr lang="fr-FR" dirty="0"/>
              <a:t>Processus épineux volumineux (le + vol.) et bifides</a:t>
            </a:r>
          </a:p>
          <a:p>
            <a:r>
              <a:rPr lang="fr-FR" dirty="0"/>
              <a:t>Processus transverses traversés par un foramen pour art. vertébrale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0"/>
            <a:ext cx="4445000" cy="233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0700" y="1066800"/>
            <a:ext cx="22987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2667000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Image 7" descr="C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939799"/>
            <a:ext cx="3200400" cy="254000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819400" y="1066800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Tête</a:t>
            </a:r>
          </a:p>
          <a:p>
            <a:r>
              <a:rPr lang="fr-FR" dirty="0"/>
              <a:t>Col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Articulation C1 – C2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8300" y="6019800"/>
            <a:ext cx="8318500" cy="6096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fr-FR" dirty="0"/>
              <a:t>Lieu de la rotation de la tête sur le cou dans l’axe de la dent</a:t>
            </a:r>
          </a:p>
        </p:txBody>
      </p:sp>
      <p:pic>
        <p:nvPicPr>
          <p:cNvPr id="4" name="Image 3" descr="Art C1-C2.jpeg"/>
          <p:cNvPicPr>
            <a:picLocks noChangeAspect="1"/>
          </p:cNvPicPr>
          <p:nvPr/>
        </p:nvPicPr>
        <p:blipFill>
          <a:blip r:embed="rId2"/>
          <a:srcRect l="5348"/>
          <a:stretch>
            <a:fillRect/>
          </a:stretch>
        </p:blipFill>
        <p:spPr>
          <a:xfrm>
            <a:off x="5285406" y="1600200"/>
            <a:ext cx="3185494" cy="2413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895320"/>
            <a:ext cx="528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"/>
                <a:cs typeface="Times"/>
              </a:rPr>
              <a:t>- Dent – facette art antérieure avec face post de arc </a:t>
            </a:r>
            <a:r>
              <a:rPr lang="fr-FR" dirty="0" err="1">
                <a:latin typeface="Times"/>
                <a:cs typeface="Times"/>
              </a:rPr>
              <a:t>ant</a:t>
            </a:r>
            <a:r>
              <a:rPr lang="fr-FR" dirty="0">
                <a:latin typeface="Times"/>
                <a:cs typeface="Times"/>
              </a:rPr>
              <a:t> 									de C1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590800"/>
            <a:ext cx="59749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FR" dirty="0"/>
              <a:t> </a:t>
            </a:r>
            <a:r>
              <a:rPr lang="fr-FR" dirty="0">
                <a:latin typeface="Times"/>
                <a:cs typeface="Times"/>
              </a:rPr>
              <a:t>Dent – facette art postérieure avec ligament transverse</a:t>
            </a:r>
          </a:p>
          <a:p>
            <a:r>
              <a:rPr lang="fr-FR" dirty="0">
                <a:latin typeface="Times"/>
                <a:cs typeface="Times"/>
              </a:rPr>
              <a:t>				de l’atlas (= sangle)  porteur d’un cartilage</a:t>
            </a:r>
          </a:p>
          <a:p>
            <a:r>
              <a:rPr lang="fr-FR" dirty="0">
                <a:latin typeface="Times"/>
                <a:cs typeface="Times"/>
              </a:rPr>
              <a:t>	Pas de disque intervertébral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4876800" y="2209800"/>
            <a:ext cx="1981200" cy="1588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5285406" y="2590800"/>
            <a:ext cx="1572594" cy="381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Rot C1C2.jpeg"/>
          <p:cNvPicPr>
            <a:picLocks noChangeAspect="1"/>
          </p:cNvPicPr>
          <p:nvPr/>
        </p:nvPicPr>
        <p:blipFill>
          <a:blip r:embed="rId3"/>
          <a:srcRect l="8208" t="10959" r="16417" b="29223"/>
          <a:stretch>
            <a:fillRect/>
          </a:stretch>
        </p:blipFill>
        <p:spPr>
          <a:xfrm>
            <a:off x="381000" y="3673590"/>
            <a:ext cx="3690499" cy="2193810"/>
          </a:xfrm>
          <a:prstGeom prst="rect">
            <a:avLst/>
          </a:prstGeom>
        </p:spPr>
      </p:pic>
      <p:sp>
        <p:nvSpPr>
          <p:cNvPr id="15" name="Flèche courbée vers la gauche 14"/>
          <p:cNvSpPr/>
          <p:nvPr/>
        </p:nvSpPr>
        <p:spPr>
          <a:xfrm rot="8162621">
            <a:off x="2269115" y="3950231"/>
            <a:ext cx="495507" cy="1316299"/>
          </a:xfrm>
          <a:prstGeom prst="curvedLeftArrow">
            <a:avLst/>
          </a:prstGeom>
          <a:solidFill>
            <a:srgbClr val="FF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Flèche courbée vers la gauche 15"/>
          <p:cNvSpPr/>
          <p:nvPr/>
        </p:nvSpPr>
        <p:spPr>
          <a:xfrm rot="8162621" flipH="1">
            <a:off x="2817922" y="3477118"/>
            <a:ext cx="551932" cy="1316299"/>
          </a:xfrm>
          <a:prstGeom prst="curvedLeftArrow">
            <a:avLst/>
          </a:prstGeom>
          <a:solidFill>
            <a:srgbClr val="FF0000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/>
          <p:cNvCxnSpPr>
            <a:cxnSpLocks/>
          </p:cNvCxnSpPr>
          <p:nvPr/>
        </p:nvCxnSpPr>
        <p:spPr>
          <a:xfrm flipV="1">
            <a:off x="2589212" y="3469935"/>
            <a:ext cx="0" cy="84049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BCA92DF-277E-3F4A-9468-908A0B110238}"/>
              </a:ext>
            </a:extLst>
          </p:cNvPr>
          <p:cNvSpPr txBox="1"/>
          <p:nvPr/>
        </p:nvSpPr>
        <p:spPr>
          <a:xfrm>
            <a:off x="6132419" y="40744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Vue supérieure</a:t>
            </a:r>
          </a:p>
        </p:txBody>
      </p:sp>
      <p:sp>
        <p:nvSpPr>
          <p:cNvPr id="14" name="Flèche courbée vers le haut 13">
            <a:extLst>
              <a:ext uri="{FF2B5EF4-FFF2-40B4-BE49-F238E27FC236}">
                <a16:creationId xmlns:a16="http://schemas.microsoft.com/office/drawing/2014/main" id="{7A27C85F-5EED-6620-7E00-C40D019B809B}"/>
              </a:ext>
            </a:extLst>
          </p:cNvPr>
          <p:cNvSpPr/>
          <p:nvPr/>
        </p:nvSpPr>
        <p:spPr>
          <a:xfrm>
            <a:off x="2438400" y="5753100"/>
            <a:ext cx="333400" cy="11430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 en arc 16">
            <a:extLst>
              <a:ext uri="{FF2B5EF4-FFF2-40B4-BE49-F238E27FC236}">
                <a16:creationId xmlns:a16="http://schemas.microsoft.com/office/drawing/2014/main" id="{D155F97C-1B62-C4B7-8FBA-539872D7D5D8}"/>
              </a:ext>
            </a:extLst>
          </p:cNvPr>
          <p:cNvSpPr/>
          <p:nvPr/>
        </p:nvSpPr>
        <p:spPr>
          <a:xfrm>
            <a:off x="2438400" y="5520730"/>
            <a:ext cx="333400" cy="232370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rot="5400000" flipH="1" flipV="1">
            <a:off x="2324100" y="5751512"/>
            <a:ext cx="533400" cy="3176"/>
          </a:xfrm>
          <a:prstGeom prst="straightConnector1">
            <a:avLst/>
          </a:prstGeom>
          <a:ln>
            <a:solidFill>
              <a:srgbClr val="660066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/>
              <a:t>Vertèbres C3 à C7</a:t>
            </a:r>
          </a:p>
        </p:txBody>
      </p:sp>
      <p:sp useBgFill="1"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895600"/>
            <a:ext cx="6553200" cy="3962400"/>
          </a:xfrm>
        </p:spPr>
        <p:txBody>
          <a:bodyPr>
            <a:normAutofit fontScale="85000" lnSpcReduction="20000"/>
          </a:bodyPr>
          <a:lstStyle/>
          <a:p>
            <a:r>
              <a:rPr lang="fr-FR"/>
              <a:t>Corps face sup bordée d’un rebord </a:t>
            </a:r>
          </a:p>
          <a:p>
            <a:pPr>
              <a:buNone/>
            </a:pPr>
            <a:r>
              <a:rPr lang="fr-FR"/>
              <a:t>= </a:t>
            </a:r>
            <a:r>
              <a:rPr lang="fr-FR" err="1"/>
              <a:t>Uncus</a:t>
            </a:r>
            <a:endParaRPr lang="fr-FR"/>
          </a:p>
          <a:p>
            <a:r>
              <a:rPr lang="fr-FR"/>
              <a:t>Empilement des vertèbres comme une pile d’assiettes creuses</a:t>
            </a:r>
          </a:p>
          <a:p>
            <a:r>
              <a:rPr lang="fr-FR"/>
              <a:t>Les lames sont minces s’empilant comme des tuiles d’un toit</a:t>
            </a:r>
          </a:p>
          <a:p>
            <a:r>
              <a:rPr lang="fr-FR"/>
              <a:t>Processus transverse traversé par foramen </a:t>
            </a:r>
            <a:r>
              <a:rPr lang="fr-FR" err="1"/>
              <a:t>transversaire</a:t>
            </a:r>
            <a:r>
              <a:rPr lang="fr-FR"/>
              <a:t> contenant l’artère vertébrale à partir de C6 ( jusqu’en C1)</a:t>
            </a:r>
          </a:p>
          <a:p>
            <a:r>
              <a:rPr lang="fr-FR"/>
              <a:t>Processus épineux court et bifide</a:t>
            </a:r>
          </a:p>
        </p:txBody>
      </p:sp>
      <p:pic>
        <p:nvPicPr>
          <p:cNvPr id="4" name="Image 3" descr="Assiett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968" y="3637877"/>
            <a:ext cx="1066800" cy="1066800"/>
          </a:xfrm>
          <a:prstGeom prst="rect">
            <a:avLst/>
          </a:prstGeom>
        </p:spPr>
      </p:pic>
      <p:pic>
        <p:nvPicPr>
          <p:cNvPr id="5" name="Image 4" descr="Vert cerv.jpeg"/>
          <p:cNvPicPr>
            <a:picLocks noChangeAspect="1"/>
          </p:cNvPicPr>
          <p:nvPr/>
        </p:nvPicPr>
        <p:blipFill>
          <a:blip r:embed="rId3"/>
          <a:srcRect l="4740" t="12580" r="47402" b="8387"/>
          <a:stretch>
            <a:fillRect/>
          </a:stretch>
        </p:blipFill>
        <p:spPr>
          <a:xfrm>
            <a:off x="1036054" y="1046901"/>
            <a:ext cx="1817298" cy="1696299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rot="5400000" flipH="1" flipV="1">
            <a:off x="1028700" y="1028700"/>
            <a:ext cx="685800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Cerv ant.jpeg"/>
          <p:cNvPicPr>
            <a:picLocks noChangeAspect="1"/>
          </p:cNvPicPr>
          <p:nvPr/>
        </p:nvPicPr>
        <p:blipFill>
          <a:blip r:embed="rId4"/>
          <a:srcRect t="16635"/>
          <a:stretch>
            <a:fillRect/>
          </a:stretch>
        </p:blipFill>
        <p:spPr>
          <a:xfrm>
            <a:off x="6019800" y="914400"/>
            <a:ext cx="3126536" cy="2342477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rot="16200000" flipV="1">
            <a:off x="1600200" y="1981200"/>
            <a:ext cx="1295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A8748-81F7-844F-B73E-46F1B7947267}"/>
              </a:ext>
            </a:extLst>
          </p:cNvPr>
          <p:cNvSpPr/>
          <p:nvPr/>
        </p:nvSpPr>
        <p:spPr>
          <a:xfrm>
            <a:off x="756659" y="272534"/>
            <a:ext cx="1491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solidFill>
                  <a:srgbClr val="FF0000"/>
                </a:solidFill>
              </a:rPr>
              <a:t>Art vertébrale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2512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/>
              <a:t>Rachis thoracique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3627437"/>
            <a:ext cx="6781800" cy="3154363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Participe au squelette cage thoracique</a:t>
            </a:r>
          </a:p>
          <a:p>
            <a:r>
              <a:rPr lang="fr-FR" dirty="0"/>
              <a:t>Corps cubique avec facettes articulaires costales</a:t>
            </a:r>
          </a:p>
          <a:p>
            <a:r>
              <a:rPr lang="fr-FR" dirty="0"/>
              <a:t>Processus transverse vers arrière avec une facette articulaire costale </a:t>
            </a:r>
          </a:p>
          <a:p>
            <a:r>
              <a:rPr lang="fr-FR" dirty="0"/>
              <a:t>Processus articulaires intervertébraux avec facettes verticales </a:t>
            </a:r>
          </a:p>
          <a:p>
            <a:r>
              <a:rPr lang="fr-FR" dirty="0"/>
              <a:t>Processus épineux long vers bas arrière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5562600" cy="1828800"/>
          </a:xfrm>
          <a:prstGeom prst="rect">
            <a:avLst/>
          </a:prstGeom>
        </p:spPr>
      </p:pic>
      <p:pic>
        <p:nvPicPr>
          <p:cNvPr id="5" name="Image 4" descr="Art costo-vert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759200"/>
            <a:ext cx="1363534" cy="1333500"/>
          </a:xfrm>
          <a:prstGeom prst="rect">
            <a:avLst/>
          </a:prstGeom>
        </p:spPr>
      </p:pic>
      <p:pic>
        <p:nvPicPr>
          <p:cNvPr id="6" name="Image 5" descr="Art vert cost.jpeg"/>
          <p:cNvPicPr>
            <a:picLocks noChangeAspect="1"/>
          </p:cNvPicPr>
          <p:nvPr/>
        </p:nvPicPr>
        <p:blipFill>
          <a:blip r:embed="rId4"/>
          <a:srcRect t="6880" b="10320"/>
          <a:stretch>
            <a:fillRect/>
          </a:stretch>
        </p:blipFill>
        <p:spPr>
          <a:xfrm>
            <a:off x="5740400" y="1323015"/>
            <a:ext cx="3098800" cy="2166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0" y="99060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en angle 10"/>
          <p:cNvCxnSpPr>
            <a:cxnSpLocks/>
          </p:cNvCxnSpPr>
          <p:nvPr/>
        </p:nvCxnSpPr>
        <p:spPr>
          <a:xfrm rot="5400000" flipH="1" flipV="1">
            <a:off x="5391336" y="2682416"/>
            <a:ext cx="2015480" cy="917848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>
            <a:cxnSpLocks/>
          </p:cNvCxnSpPr>
          <p:nvPr/>
        </p:nvCxnSpPr>
        <p:spPr>
          <a:xfrm rot="5400000" flipH="1" flipV="1">
            <a:off x="5306765" y="3588419"/>
            <a:ext cx="2130152" cy="287314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2512" y="6496054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ert lomb.jpeg"/>
          <p:cNvPicPr>
            <a:picLocks noChangeAspect="1"/>
          </p:cNvPicPr>
          <p:nvPr/>
        </p:nvPicPr>
        <p:blipFill>
          <a:blip r:embed="rId2"/>
          <a:srcRect t="7745" r="30923"/>
          <a:stretch>
            <a:fillRect/>
          </a:stretch>
        </p:blipFill>
        <p:spPr>
          <a:xfrm>
            <a:off x="914400" y="1143000"/>
            <a:ext cx="2915177" cy="2590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/>
              <a:t>Rachis lombaire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76400" y="3581400"/>
            <a:ext cx="6781800" cy="3124200"/>
          </a:xfrm>
        </p:spPr>
        <p:txBody>
          <a:bodyPr/>
          <a:lstStyle/>
          <a:p>
            <a:r>
              <a:rPr lang="fr-FR">
                <a:effectLst/>
              </a:rPr>
              <a:t>Corps large et massif</a:t>
            </a:r>
          </a:p>
          <a:p>
            <a:r>
              <a:rPr lang="fr-FR">
                <a:effectLst/>
              </a:rPr>
              <a:t>Pédicules court et lames larges</a:t>
            </a:r>
          </a:p>
          <a:p>
            <a:r>
              <a:rPr lang="fr-FR">
                <a:effectLst/>
              </a:rPr>
              <a:t>Processus transverses longs</a:t>
            </a:r>
          </a:p>
          <a:p>
            <a:r>
              <a:rPr lang="fr-FR">
                <a:effectLst/>
              </a:rPr>
              <a:t>Facettes articulaires dans plan sagittal</a:t>
            </a:r>
          </a:p>
          <a:p>
            <a:r>
              <a:rPr lang="fr-FR">
                <a:effectLst/>
              </a:rPr>
              <a:t>Processus épineux court horizontal</a:t>
            </a:r>
          </a:p>
        </p:txBody>
      </p:sp>
      <p:pic>
        <p:nvPicPr>
          <p:cNvPr id="5" name="Image 4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927100"/>
            <a:ext cx="3238500" cy="2501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1100" y="3048000"/>
            <a:ext cx="9525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581400" y="2438400"/>
            <a:ext cx="1828800" cy="114300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en angle 13"/>
          <p:cNvCxnSpPr/>
          <p:nvPr/>
        </p:nvCxnSpPr>
        <p:spPr>
          <a:xfrm rot="5400000" flipH="1" flipV="1">
            <a:off x="571500" y="3267710"/>
            <a:ext cx="2209800" cy="152400"/>
          </a:xfrm>
          <a:prstGeom prst="bentConnector3">
            <a:avLst>
              <a:gd name="adj1" fmla="val 48185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/>
          <p:nvPr/>
        </p:nvCxnSpPr>
        <p:spPr>
          <a:xfrm rot="10800000">
            <a:off x="1295400" y="2590800"/>
            <a:ext cx="228601" cy="2400300"/>
          </a:xfrm>
          <a:prstGeom prst="bentConnector2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/>
              <a:t>1- Rachis - Généralités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05000"/>
            <a:ext cx="5715000" cy="3962400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/>
              <a:t>Axe du tronc entre le crâne et le bassin</a:t>
            </a:r>
          </a:p>
          <a:p>
            <a:r>
              <a:rPr lang="fr-FR" sz="2000" dirty="0"/>
              <a:t>Composé de 32 à 35 vertèbres </a:t>
            </a:r>
          </a:p>
          <a:p>
            <a:r>
              <a:rPr lang="fr-FR" sz="2000" dirty="0"/>
              <a:t>60 à 80 cm de long (// Taille)</a:t>
            </a:r>
          </a:p>
          <a:p>
            <a:r>
              <a:rPr lang="fr-FR" sz="2000" dirty="0"/>
              <a:t>24 vertèbres mobiles séparées par </a:t>
            </a:r>
          </a:p>
          <a:p>
            <a:pPr>
              <a:buNone/>
            </a:pPr>
            <a:r>
              <a:rPr lang="fr-FR" sz="2000" dirty="0"/>
              <a:t>des disques intervertébraux (cartilages)</a:t>
            </a:r>
          </a:p>
          <a:p>
            <a:r>
              <a:rPr lang="fr-FR" sz="2000" dirty="0"/>
              <a:t>5 niveaux :</a:t>
            </a:r>
          </a:p>
          <a:p>
            <a:pPr>
              <a:buNone/>
            </a:pPr>
            <a:r>
              <a:rPr lang="fr-FR" sz="2000" dirty="0"/>
              <a:t>	- segment cervical (7 vert.)</a:t>
            </a:r>
          </a:p>
          <a:p>
            <a:pPr>
              <a:buNone/>
            </a:pPr>
            <a:r>
              <a:rPr lang="fr-FR" sz="2000" dirty="0"/>
              <a:t>	- segment thoracique (12 vert.)</a:t>
            </a:r>
          </a:p>
          <a:p>
            <a:pPr>
              <a:buNone/>
            </a:pPr>
            <a:r>
              <a:rPr lang="fr-FR" sz="2000" dirty="0"/>
              <a:t>	- segment lombaire (5 vert.)</a:t>
            </a:r>
          </a:p>
          <a:p>
            <a:pPr>
              <a:buNone/>
            </a:pPr>
            <a:r>
              <a:rPr lang="fr-FR" sz="2000" dirty="0"/>
              <a:t>	- segment sacré (sacrum = 5 vert. soudées)</a:t>
            </a:r>
          </a:p>
          <a:p>
            <a:pPr>
              <a:buNone/>
            </a:pPr>
            <a:r>
              <a:rPr lang="fr-FR" sz="2000" dirty="0"/>
              <a:t>	- segment coccygien </a:t>
            </a:r>
          </a:p>
          <a:p>
            <a:pPr>
              <a:buNone/>
            </a:pPr>
            <a:r>
              <a:rPr lang="fr-FR" sz="2000" dirty="0"/>
              <a:t>			(coccyx = 3 à 6 vertèbres soudées)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717" y="1143000"/>
            <a:ext cx="4266283" cy="5037138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34F266CD-DF2A-E583-2BA4-B1E4D5F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83" y="2743200"/>
            <a:ext cx="4184650" cy="27759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1544" y="457200"/>
            <a:ext cx="2656939" cy="914400"/>
          </a:xfrm>
        </p:spPr>
        <p:txBody>
          <a:bodyPr/>
          <a:lstStyle/>
          <a:p>
            <a:r>
              <a:rPr lang="fr-FR"/>
              <a:t>Sacrum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3429000"/>
            <a:ext cx="5257800" cy="3276600"/>
          </a:xfrm>
        </p:spPr>
        <p:txBody>
          <a:bodyPr>
            <a:normAutofit fontScale="55000" lnSpcReduction="20000"/>
          </a:bodyPr>
          <a:lstStyle/>
          <a:p>
            <a:r>
              <a:rPr lang="fr-FR"/>
              <a:t>Pièce issue de la fusion de 5 vertèbres sacrées S1 à S5</a:t>
            </a:r>
          </a:p>
          <a:p>
            <a:r>
              <a:rPr lang="fr-FR"/>
              <a:t>Forme aplatie triangulaire à sommet inférieur</a:t>
            </a:r>
          </a:p>
          <a:p>
            <a:r>
              <a:rPr lang="fr-FR"/>
              <a:t>Concave en avant</a:t>
            </a:r>
          </a:p>
          <a:p>
            <a:r>
              <a:rPr lang="fr-FR"/>
              <a:t>Forme la partie postérieure du bassin osseux</a:t>
            </a:r>
          </a:p>
          <a:p>
            <a:r>
              <a:rPr lang="fr-FR"/>
              <a:t>S’articule latéralement avec os coxaux par art sacro-iliaque</a:t>
            </a:r>
          </a:p>
          <a:p>
            <a:r>
              <a:rPr lang="fr-FR"/>
              <a:t>Traversé verticalement par canal sacré prolongeant le canal vertébral</a:t>
            </a:r>
          </a:p>
          <a:p>
            <a:r>
              <a:rPr lang="fr-FR"/>
              <a:t>Traversé horizontalement par 4 paires de trous sacrés (foramens antérieurs et postérieurs) communiquant avec le canal sacré</a:t>
            </a:r>
          </a:p>
        </p:txBody>
      </p:sp>
      <p:pic>
        <p:nvPicPr>
          <p:cNvPr id="4" name="Image 3" descr="Bassi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133600" cy="2133600"/>
          </a:xfrm>
          <a:prstGeom prst="rect">
            <a:avLst/>
          </a:prstGeom>
        </p:spPr>
      </p:pic>
      <p:pic>
        <p:nvPicPr>
          <p:cNvPr id="5" name="Image 4" descr="Sacrum lat.jpeg"/>
          <p:cNvPicPr>
            <a:picLocks noChangeAspect="1"/>
          </p:cNvPicPr>
          <p:nvPr/>
        </p:nvPicPr>
        <p:blipFill>
          <a:blip r:embed="rId4"/>
          <a:srcRect l="36529" t="12289" r="36529" b="20482"/>
          <a:stretch>
            <a:fillRect/>
          </a:stretch>
        </p:blipFill>
        <p:spPr>
          <a:xfrm>
            <a:off x="5826744" y="5228499"/>
            <a:ext cx="995712" cy="14771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28600"/>
            <a:ext cx="3169805" cy="2590800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4978483" y="5228499"/>
            <a:ext cx="1635619" cy="488089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/>
              <a:t>Coccyx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3398837"/>
            <a:ext cx="8077200" cy="345916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Reliquat de l’appendice caudal chez l’homme</a:t>
            </a:r>
          </a:p>
          <a:p>
            <a:r>
              <a:rPr lang="fr-FR" dirty="0"/>
              <a:t>Pièces issues de la fusion de 3 à 6 vertèbres</a:t>
            </a:r>
          </a:p>
          <a:p>
            <a:r>
              <a:rPr lang="fr-FR" dirty="0"/>
              <a:t>Triangulaire à sommet inférieur</a:t>
            </a:r>
          </a:p>
          <a:p>
            <a:r>
              <a:rPr lang="fr-FR" dirty="0"/>
              <a:t>Base supérieure avec 2 cornes</a:t>
            </a:r>
          </a:p>
          <a:p>
            <a:r>
              <a:rPr lang="fr-FR" dirty="0"/>
              <a:t>Concave en avant</a:t>
            </a:r>
          </a:p>
          <a:p>
            <a:r>
              <a:rPr lang="fr-FR" dirty="0"/>
              <a:t>Articulation cartilagineuse (fibrocartilage) avec sacrum à </a:t>
            </a:r>
            <a:r>
              <a:rPr lang="fr-FR"/>
              <a:t>faible mobilité</a:t>
            </a:r>
            <a:endParaRPr lang="fr-FR" dirty="0"/>
          </a:p>
        </p:txBody>
      </p:sp>
      <p:pic>
        <p:nvPicPr>
          <p:cNvPr id="4" name="Image 3" descr="Coccyx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19137"/>
            <a:ext cx="3035300" cy="2679700"/>
          </a:xfrm>
          <a:prstGeom prst="rect">
            <a:avLst/>
          </a:prstGeom>
        </p:spPr>
      </p:pic>
      <p:pic>
        <p:nvPicPr>
          <p:cNvPr id="5" name="Image 4" descr="Coccyx.png"/>
          <p:cNvPicPr>
            <a:picLocks noChangeAspect="1"/>
          </p:cNvPicPr>
          <p:nvPr/>
        </p:nvPicPr>
        <p:blipFill>
          <a:blip r:embed="rId3"/>
          <a:srcRect b="4321"/>
          <a:stretch>
            <a:fillRect/>
          </a:stretch>
        </p:blipFill>
        <p:spPr>
          <a:xfrm>
            <a:off x="4787900" y="1143000"/>
            <a:ext cx="3898900" cy="1992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5A264D-AAEF-606E-8371-B64EB8131F34}"/>
              </a:ext>
            </a:extLst>
          </p:cNvPr>
          <p:cNvSpPr txBox="1"/>
          <p:nvPr/>
        </p:nvSpPr>
        <p:spPr>
          <a:xfrm>
            <a:off x="2611299" y="8286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Surf. Art.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9516741-6F34-7576-9457-83ED432CF2C8}"/>
              </a:ext>
            </a:extLst>
          </p:cNvPr>
          <p:cNvCxnSpPr>
            <a:cxnSpLocks/>
          </p:cNvCxnSpPr>
          <p:nvPr/>
        </p:nvCxnSpPr>
        <p:spPr>
          <a:xfrm>
            <a:off x="3059832" y="1125972"/>
            <a:ext cx="0" cy="286804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058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>
                <a:ea typeface="+mj-ea"/>
              </a:rPr>
              <a:t>Anatomie de la colonne vertébrale (Rachis)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8763000" cy="4876800"/>
          </a:xfrm>
        </p:spPr>
        <p:txBody>
          <a:bodyPr>
            <a:normAutofit fontScale="47500" lnSpcReduction="20000"/>
          </a:bodyPr>
          <a:lstStyle/>
          <a:p>
            <a:r>
              <a:rPr lang="fr-FR" sz="10105">
                <a:solidFill>
                  <a:schemeClr val="tx1"/>
                </a:solidFill>
              </a:rPr>
              <a:t>Plan</a:t>
            </a:r>
          </a:p>
          <a:p>
            <a:endParaRPr lang="fr-FR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Généralités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Constitution d’une vertèbre et des éléments de liaisons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Segment cervical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Segment thoracique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Segment lombaire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Sacrum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bg1">
                    <a:lumMod val="85000"/>
                  </a:schemeClr>
                </a:solidFill>
              </a:rPr>
              <a:t>Coccyx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chemeClr val="tx1"/>
                </a:solidFill>
              </a:rPr>
              <a:t>Contenu</a:t>
            </a:r>
          </a:p>
          <a:p>
            <a:pPr marL="514350" indent="-514350" algn="l">
              <a:buFont typeface="+mj-lt"/>
              <a:buAutoNum type="arabicPeriod"/>
            </a:pPr>
            <a:r>
              <a:rPr lang="fr-FR" sz="5818">
                <a:solidFill>
                  <a:srgbClr val="D9D9D9"/>
                </a:solidFill>
              </a:rPr>
              <a:t>Anatomie fonctionnelle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41C0B62-5E6C-D848-8CE2-B966D3895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4800"/>
            <a:ext cx="838200" cy="6096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20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PL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5A3D210-6941-5D47-8C02-639548E3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1600200"/>
            <a:ext cx="6324600" cy="51054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Différence de croissance en longueur 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	de la moelle spinale &lt;&lt; colonne vertébrale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endParaRPr lang="fr-FR" altLang="fr-FR" sz="3000" dirty="0">
              <a:effectLst>
                <a:outerShdw blurRad="38100" dist="38100" dir="2700000" algn="tl">
                  <a:srgbClr val="C0C0C0"/>
                </a:outerShdw>
              </a:effectLst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Extrémité inférieure de la moelle au niveau vertébral L1-L2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3000" dirty="0">
              <a:effectLst>
                <a:outerShdw blurRad="38100" dist="38100" dir="2700000" algn="tl">
                  <a:srgbClr val="C0C0C0"/>
                </a:outerShdw>
              </a:effectLst>
              <a:latin typeface="Times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En dessous : Queue de cheval = nerfs spinaux (L2 à Co)</a:t>
            </a: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+ </a:t>
            </a:r>
            <a:r>
              <a:rPr lang="fr-FR" alt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Filum</a:t>
            </a: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attachant moelle au sacrum</a:t>
            </a:r>
            <a:endParaRPr lang="fr-FR" altLang="fr-FR" sz="3000" dirty="0">
              <a:effectLst>
                <a:outerShdw blurRad="38100" dist="38100" dir="2700000" algn="tl">
                  <a:srgbClr val="C0C0C0"/>
                </a:outerShdw>
              </a:effectLst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fr-FR" altLang="fr-FR" sz="3000" dirty="0">
              <a:effectLst>
                <a:outerShdw blurRad="38100" dist="38100" dir="2700000" algn="tl">
                  <a:srgbClr val="C0C0C0"/>
                </a:outerShdw>
              </a:effectLst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Ponction lombaire pour prélever du Liquide cérébro-spinal (LCS) sous le niveau L1-L2 pour éviter une lésion médullaire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altLang="fr-FR" sz="3000" dirty="0">
              <a:effectLst>
                <a:outerShdw blurRad="38100" dist="38100" dir="2700000" algn="tl">
                  <a:srgbClr val="C0C0C0"/>
                </a:outerShdw>
              </a:effectLst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8" name="Picture 4" descr="Shem moelle rac vert">
            <a:extLst>
              <a:ext uri="{FF2B5EF4-FFF2-40B4-BE49-F238E27FC236}">
                <a16:creationId xmlns:a16="http://schemas.microsoft.com/office/drawing/2014/main" id="{B0C292F7-3807-1B46-938D-029347DD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90600"/>
            <a:ext cx="2135187" cy="54292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5200278-D6AA-D841-9C64-DE5182D345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3400" y="4800600"/>
            <a:ext cx="10668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DEC257B-A8EC-374F-A788-F11401F37FF8}"/>
              </a:ext>
            </a:extLst>
          </p:cNvPr>
          <p:cNvSpPr/>
          <p:nvPr/>
        </p:nvSpPr>
        <p:spPr>
          <a:xfrm>
            <a:off x="3203575" y="160338"/>
            <a:ext cx="4572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Croissance différée de la moelle/rachis</a:t>
            </a:r>
            <a:endParaRPr lang="fr-FR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768F20-B9AD-B749-BB3E-8FC3FA039491}"/>
              </a:ext>
            </a:extLst>
          </p:cNvPr>
          <p:cNvSpPr/>
          <p:nvPr/>
        </p:nvSpPr>
        <p:spPr>
          <a:xfrm>
            <a:off x="419100" y="205294"/>
            <a:ext cx="1758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7030A0"/>
                </a:solidFill>
                <a:latin typeface="Times" pitchFamily="2" charset="0"/>
              </a:rPr>
              <a:t>8. Contenu</a:t>
            </a:r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12180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4FC80D5-D42E-1541-85F0-7B7144FFB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0"/>
            <a:ext cx="1292225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fr-FR" altLang="fr-FR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1E253D2-4C9B-8942-8E7A-AB51A0455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3505200" cy="1752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fr-FR" sz="400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Segments médullaires</a:t>
            </a:r>
            <a:br>
              <a:rPr lang="fr-FR" altLang="fr-FR" sz="400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</a:br>
            <a:r>
              <a:rPr lang="fr-FR" altLang="fr-FR" sz="400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(métamères)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FAFD2BA0-D75C-7A4E-ADB9-8A177FDB4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5257800" cy="48006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Autant de segments médullaires que de vertèbres, sauf au niveau </a:t>
            </a:r>
            <a:r>
              <a:rPr lang="fr-FR" altLang="fr-FR" sz="3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cervival</a:t>
            </a: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 :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8 métamères – 7 vertèbres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(la 1</a:t>
            </a:r>
            <a:r>
              <a:rPr lang="fr-FR" altLang="fr-FR" sz="22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er</a:t>
            </a:r>
            <a:r>
              <a:rPr lang="fr-FR" altLang="fr-FR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vertèbre  a fusionné avec l’os occipital)</a:t>
            </a:r>
            <a:endParaRPr lang="fr-FR" altLang="fr-FR" sz="3000" dirty="0">
              <a:effectLst>
                <a:outerShdw blurRad="38100" dist="38100" dir="2700000" algn="tl">
                  <a:srgbClr val="C0C0C0"/>
                </a:outerShdw>
              </a:effectLst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fr-FR" altLang="fr-FR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Nerfs spinaux se dirigent vers leurs vertèbres correspondantes et donc situées plus basses que leurs segments médullaires</a:t>
            </a:r>
          </a:p>
        </p:txBody>
      </p:sp>
      <p:grpSp>
        <p:nvGrpSpPr>
          <p:cNvPr id="71684" name="Group 5">
            <a:extLst>
              <a:ext uri="{FF2B5EF4-FFF2-40B4-BE49-F238E27FC236}">
                <a16:creationId xmlns:a16="http://schemas.microsoft.com/office/drawing/2014/main" id="{3CC3C2F8-A0FB-D644-8AD7-0B37EAC8A02F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28600"/>
            <a:ext cx="2342728" cy="3992488"/>
            <a:chOff x="3264" y="144"/>
            <a:chExt cx="2304" cy="4176"/>
          </a:xfrm>
        </p:grpSpPr>
        <p:sp>
          <p:nvSpPr>
            <p:cNvPr id="35846" name="Rectangle 6">
              <a:extLst>
                <a:ext uri="{FF2B5EF4-FFF2-40B4-BE49-F238E27FC236}">
                  <a16:creationId xmlns:a16="http://schemas.microsoft.com/office/drawing/2014/main" id="{F095BDA8-246F-BB44-B827-0B6AD6594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" y="3600"/>
              <a:ext cx="814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847" name="Rectangle 7">
              <a:extLst>
                <a:ext uri="{FF2B5EF4-FFF2-40B4-BE49-F238E27FC236}">
                  <a16:creationId xmlns:a16="http://schemas.microsoft.com/office/drawing/2014/main" id="{EDB1882C-7D94-0940-9FBB-1F911EFEE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6" y="3888"/>
              <a:ext cx="759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848" name="Rectangle 8">
              <a:extLst>
                <a:ext uri="{FF2B5EF4-FFF2-40B4-BE49-F238E27FC236}">
                  <a16:creationId xmlns:a16="http://schemas.microsoft.com/office/drawing/2014/main" id="{EA2C8A47-1418-1943-914C-8FC294DEC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" y="3984"/>
              <a:ext cx="109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71688" name="Picture 9" descr="nerfs">
              <a:extLst>
                <a:ext uri="{FF2B5EF4-FFF2-40B4-BE49-F238E27FC236}">
                  <a16:creationId xmlns:a16="http://schemas.microsoft.com/office/drawing/2014/main" id="{F54245DE-497F-8347-A2A4-EA65FDB96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17" t="9827" b="28247"/>
            <a:stretch>
              <a:fillRect/>
            </a:stretch>
          </p:blipFill>
          <p:spPr bwMode="auto">
            <a:xfrm>
              <a:off x="3312" y="192"/>
              <a:ext cx="2024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Freeform 10">
              <a:extLst>
                <a:ext uri="{FF2B5EF4-FFF2-40B4-BE49-F238E27FC236}">
                  <a16:creationId xmlns:a16="http://schemas.microsoft.com/office/drawing/2014/main" id="{6ADCB544-028E-3645-85EB-D86EC16E5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" y="3161"/>
              <a:ext cx="1179" cy="724"/>
            </a:xfrm>
            <a:custGeom>
              <a:avLst/>
              <a:gdLst>
                <a:gd name="T0" fmla="*/ 0 w 723"/>
                <a:gd name="T1" fmla="*/ 0 h 470"/>
                <a:gd name="T2" fmla="*/ 346 w 723"/>
                <a:gd name="T3" fmla="*/ 373 h 470"/>
                <a:gd name="T4" fmla="*/ 638 w 723"/>
                <a:gd name="T5" fmla="*/ 738 h 470"/>
                <a:gd name="T6" fmla="*/ 817 w 723"/>
                <a:gd name="T7" fmla="*/ 1020 h 470"/>
                <a:gd name="T8" fmla="*/ 928 w 723"/>
                <a:gd name="T9" fmla="*/ 1294 h 470"/>
                <a:gd name="T10" fmla="*/ 1278 w 723"/>
                <a:gd name="T11" fmla="*/ 1571 h 470"/>
                <a:gd name="T12" fmla="*/ 1569 w 723"/>
                <a:gd name="T13" fmla="*/ 1989 h 470"/>
                <a:gd name="T14" fmla="*/ 2497 w 723"/>
                <a:gd name="T15" fmla="*/ 2406 h 470"/>
                <a:gd name="T16" fmla="*/ 5114 w 723"/>
                <a:gd name="T17" fmla="*/ 2358 h 4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3"/>
                <a:gd name="T28" fmla="*/ 0 h 470"/>
                <a:gd name="T29" fmla="*/ 723 w 723"/>
                <a:gd name="T30" fmla="*/ 470 h 4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3" h="470">
                  <a:moveTo>
                    <a:pt x="0" y="0"/>
                  </a:moveTo>
                  <a:cubicBezTo>
                    <a:pt x="22" y="23"/>
                    <a:pt x="28" y="44"/>
                    <a:pt x="49" y="66"/>
                  </a:cubicBezTo>
                  <a:cubicBezTo>
                    <a:pt x="58" y="93"/>
                    <a:pt x="74" y="107"/>
                    <a:pt x="90" y="131"/>
                  </a:cubicBezTo>
                  <a:cubicBezTo>
                    <a:pt x="118" y="218"/>
                    <a:pt x="74" y="89"/>
                    <a:pt x="115" y="181"/>
                  </a:cubicBezTo>
                  <a:cubicBezTo>
                    <a:pt x="122" y="197"/>
                    <a:pt x="126" y="214"/>
                    <a:pt x="131" y="230"/>
                  </a:cubicBezTo>
                  <a:cubicBezTo>
                    <a:pt x="135" y="244"/>
                    <a:pt x="170" y="269"/>
                    <a:pt x="181" y="279"/>
                  </a:cubicBezTo>
                  <a:cubicBezTo>
                    <a:pt x="190" y="306"/>
                    <a:pt x="222" y="353"/>
                    <a:pt x="222" y="353"/>
                  </a:cubicBezTo>
                  <a:cubicBezTo>
                    <a:pt x="246" y="428"/>
                    <a:pt x="270" y="420"/>
                    <a:pt x="353" y="427"/>
                  </a:cubicBezTo>
                  <a:cubicBezTo>
                    <a:pt x="474" y="470"/>
                    <a:pt x="601" y="419"/>
                    <a:pt x="723" y="4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851" name="Rectangle 11">
              <a:extLst>
                <a:ext uri="{FF2B5EF4-FFF2-40B4-BE49-F238E27FC236}">
                  <a16:creationId xmlns:a16="http://schemas.microsoft.com/office/drawing/2014/main" id="{17A6E2D3-E064-2C4F-AE6F-F3AC1F436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3668"/>
              <a:ext cx="376" cy="2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fr-FR" altLang="fr-FR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L2</a:t>
              </a: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852" name="Freeform 12">
              <a:extLst>
                <a:ext uri="{FF2B5EF4-FFF2-40B4-BE49-F238E27FC236}">
                  <a16:creationId xmlns:a16="http://schemas.microsoft.com/office/drawing/2014/main" id="{DA268D3C-694F-B245-803E-07F8A0C25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467"/>
              <a:ext cx="721" cy="98"/>
            </a:xfrm>
            <a:custGeom>
              <a:avLst/>
              <a:gdLst>
                <a:gd name="T0" fmla="*/ 0 w 460"/>
                <a:gd name="T1" fmla="*/ 0 h 65"/>
                <a:gd name="T2" fmla="*/ 2776 w 460"/>
                <a:gd name="T3" fmla="*/ 336 h 65"/>
                <a:gd name="T4" fmla="*/ 0 60000 65536"/>
                <a:gd name="T5" fmla="*/ 0 60000 65536"/>
                <a:gd name="T6" fmla="*/ 0 w 460"/>
                <a:gd name="T7" fmla="*/ 0 h 65"/>
                <a:gd name="T8" fmla="*/ 460 w 460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60" h="65">
                  <a:moveTo>
                    <a:pt x="0" y="0"/>
                  </a:moveTo>
                  <a:cubicBezTo>
                    <a:pt x="144" y="56"/>
                    <a:pt x="307" y="65"/>
                    <a:pt x="460" y="6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853" name="Rectangle 13">
              <a:extLst>
                <a:ext uri="{FF2B5EF4-FFF2-40B4-BE49-F238E27FC236}">
                  <a16:creationId xmlns:a16="http://schemas.microsoft.com/office/drawing/2014/main" id="{70FC8C08-90E9-C446-B2FE-72B8C7913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337"/>
              <a:ext cx="451" cy="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fr-FR" altLang="fr-FR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C6</a:t>
              </a: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854" name="Rectangle 14">
              <a:extLst>
                <a:ext uri="{FF2B5EF4-FFF2-40B4-BE49-F238E27FC236}">
                  <a16:creationId xmlns:a16="http://schemas.microsoft.com/office/drawing/2014/main" id="{0011B9DE-72FF-6145-AA6E-ADA1144C4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44"/>
              <a:ext cx="52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fr-FR" altLang="fr-FR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15" name="Picture 4" descr="homembry">
            <a:extLst>
              <a:ext uri="{FF2B5EF4-FFF2-40B4-BE49-F238E27FC236}">
                <a16:creationId xmlns:a16="http://schemas.microsoft.com/office/drawing/2014/main" id="{9F2818BC-A289-5F46-8D56-D2F0772B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8"/>
          <a:stretch>
            <a:fillRect/>
          </a:stretch>
        </p:blipFill>
        <p:spPr bwMode="auto">
          <a:xfrm>
            <a:off x="7816850" y="3205163"/>
            <a:ext cx="132715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8870F0C-BE83-F14E-9357-426551B3920A}"/>
              </a:ext>
            </a:extLst>
          </p:cNvPr>
          <p:cNvSpPr txBox="1"/>
          <p:nvPr/>
        </p:nvSpPr>
        <p:spPr>
          <a:xfrm>
            <a:off x="6647337" y="4405300"/>
            <a:ext cx="1295400" cy="2308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Trajet d’un nerf spinal vers son foramen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A7D5AE9-B181-27F6-BB80-7C9E4F38AD0C}"/>
              </a:ext>
            </a:extLst>
          </p:cNvPr>
          <p:cNvSpPr txBox="1"/>
          <p:nvPr/>
        </p:nvSpPr>
        <p:spPr>
          <a:xfrm>
            <a:off x="7484910" y="489972"/>
            <a:ext cx="1754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nerfs spinaux sortent du canal vertébral au–dessus de leur vertèbre correspondante jusqu’en C7, puis en-dessous de leur vertèbre correspondante à partir de T1.</a:t>
            </a:r>
          </a:p>
          <a:p>
            <a:r>
              <a:rPr lang="fr-FR" sz="1400" dirty="0"/>
              <a:t>Le nerf C8 sort entre C7 et T1.</a:t>
            </a:r>
          </a:p>
        </p:txBody>
      </p:sp>
      <p:sp>
        <p:nvSpPr>
          <p:cNvPr id="18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67988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953000" y="0"/>
            <a:ext cx="3956050" cy="6858000"/>
            <a:chOff x="3408" y="0"/>
            <a:chExt cx="2204" cy="4320"/>
          </a:xfrm>
        </p:grpSpPr>
        <p:pic>
          <p:nvPicPr>
            <p:cNvPr id="44037" name="Picture 5" descr="nerfs"/>
            <p:cNvPicPr>
              <a:picLocks noChangeAspect="1" noChangeArrowheads="1"/>
            </p:cNvPicPr>
            <p:nvPr/>
          </p:nvPicPr>
          <p:blipFill>
            <a:blip r:embed="rId2"/>
            <a:srcRect l="15956" t="2222"/>
            <a:stretch>
              <a:fillRect/>
            </a:stretch>
          </p:blipFill>
          <p:spPr bwMode="auto">
            <a:xfrm>
              <a:off x="3849" y="0"/>
              <a:ext cx="1763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8" name="Rectangle 7"/>
            <p:cNvSpPr>
              <a:spLocks noChangeArrowheads="1"/>
            </p:cNvSpPr>
            <p:nvPr/>
          </p:nvSpPr>
          <p:spPr bwMode="auto">
            <a:xfrm>
              <a:off x="3600" y="336"/>
              <a:ext cx="960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 b="1"/>
                <a:t>Renflement </a:t>
              </a:r>
            </a:p>
            <a:p>
              <a:pPr algn="ctr"/>
              <a:r>
                <a:rPr lang="fr-FR" sz="2000" b="1"/>
                <a:t>cervical</a:t>
              </a:r>
              <a:endParaRPr lang="fr-FR"/>
            </a:p>
          </p:txBody>
        </p:sp>
        <p:sp>
          <p:nvSpPr>
            <p:cNvPr id="44039" name="Rectangle 8"/>
            <p:cNvSpPr>
              <a:spLocks noChangeArrowheads="1"/>
            </p:cNvSpPr>
            <p:nvPr/>
          </p:nvSpPr>
          <p:spPr bwMode="auto">
            <a:xfrm>
              <a:off x="3456" y="1680"/>
              <a:ext cx="960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 b="1"/>
                <a:t>Renflement </a:t>
              </a:r>
            </a:p>
            <a:p>
              <a:pPr algn="ctr"/>
              <a:r>
                <a:rPr lang="fr-FR" sz="2000" b="1"/>
                <a:t>lombaire</a:t>
              </a:r>
              <a:endParaRPr lang="fr-FR"/>
            </a:p>
          </p:txBody>
        </p:sp>
        <p:sp>
          <p:nvSpPr>
            <p:cNvPr id="44040" name="Rectangle 9"/>
            <p:cNvSpPr>
              <a:spLocks noChangeArrowheads="1"/>
            </p:cNvSpPr>
            <p:nvPr/>
          </p:nvSpPr>
          <p:spPr bwMode="auto">
            <a:xfrm>
              <a:off x="3408" y="2352"/>
              <a:ext cx="1056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 b="1"/>
                <a:t>Cône terminal</a:t>
              </a:r>
            </a:p>
          </p:txBody>
        </p:sp>
        <p:sp>
          <p:nvSpPr>
            <p:cNvPr id="44041" name="Rectangle 10"/>
            <p:cNvSpPr>
              <a:spLocks noChangeArrowheads="1"/>
            </p:cNvSpPr>
            <p:nvPr/>
          </p:nvSpPr>
          <p:spPr bwMode="auto">
            <a:xfrm>
              <a:off x="3648" y="2880"/>
              <a:ext cx="76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 b="1"/>
                <a:t>Queue de</a:t>
              </a:r>
            </a:p>
            <a:p>
              <a:pPr algn="ctr"/>
              <a:r>
                <a:rPr lang="fr-FR" sz="2000" b="1"/>
                <a:t>cheval</a:t>
              </a:r>
            </a:p>
          </p:txBody>
        </p:sp>
        <p:sp>
          <p:nvSpPr>
            <p:cNvPr id="44042" name="Rectangle 11"/>
            <p:cNvSpPr>
              <a:spLocks noChangeArrowheads="1"/>
            </p:cNvSpPr>
            <p:nvPr/>
          </p:nvSpPr>
          <p:spPr bwMode="auto">
            <a:xfrm>
              <a:off x="3744" y="3600"/>
              <a:ext cx="72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043" name="Rectangle 12"/>
            <p:cNvSpPr>
              <a:spLocks noChangeArrowheads="1"/>
            </p:cNvSpPr>
            <p:nvPr/>
          </p:nvSpPr>
          <p:spPr bwMode="auto">
            <a:xfrm>
              <a:off x="3696" y="3888"/>
              <a:ext cx="672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044" name="Rectangle 13"/>
            <p:cNvSpPr>
              <a:spLocks noChangeArrowheads="1"/>
            </p:cNvSpPr>
            <p:nvPr/>
          </p:nvSpPr>
          <p:spPr bwMode="auto">
            <a:xfrm>
              <a:off x="3984" y="0"/>
              <a:ext cx="720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045" name="Rectangle 15"/>
            <p:cNvSpPr>
              <a:spLocks noChangeArrowheads="1"/>
            </p:cNvSpPr>
            <p:nvPr/>
          </p:nvSpPr>
          <p:spPr bwMode="auto">
            <a:xfrm>
              <a:off x="4368" y="3984"/>
              <a:ext cx="9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329" name="Rectangle 17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81055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Moelle spinale </a:t>
            </a:r>
            <a:br>
              <a:rPr lang="fr-FR">
                <a:ea typeface="+mj-ea"/>
              </a:rPr>
            </a:br>
            <a:r>
              <a:rPr lang="fr-FR">
                <a:ea typeface="+mj-ea"/>
              </a:rPr>
              <a:t>et nerfs spinaux</a:t>
            </a:r>
          </a:p>
        </p:txBody>
      </p:sp>
      <p:sp>
        <p:nvSpPr>
          <p:cNvPr id="13330" name="Rectangle 18"/>
          <p:cNvSpPr>
            <a:spLocks noGrp="1" noChangeArrowheads="1"/>
          </p:cNvSpPr>
          <p:nvPr>
            <p:ph idx="1"/>
          </p:nvPr>
        </p:nvSpPr>
        <p:spPr>
          <a:xfrm>
            <a:off x="228601" y="1981200"/>
            <a:ext cx="5069028" cy="4760168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31 niveaux fonctionnels spinaux = 31 </a:t>
            </a:r>
            <a:r>
              <a:rPr lang="fr-FR" err="1">
                <a:ea typeface="+mn-ea"/>
              </a:rPr>
              <a:t>metameres</a:t>
            </a:r>
            <a:endParaRPr lang="fr-FR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>
                <a:ea typeface="+mn-ea"/>
              </a:rPr>
              <a:t>31 paires de nerfs spinaux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FR">
                <a:ea typeface="+mn-ea"/>
              </a:rPr>
              <a:t>émergeant de chaque métamère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endParaRPr lang="fr-FR">
              <a:ea typeface="+mn-ea"/>
            </a:endParaRP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8 cervicaux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12 thoraciques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5 lombaires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5 sacrés</a:t>
            </a:r>
          </a:p>
          <a:p>
            <a:pPr fontAlgn="auto">
              <a:spcAft>
                <a:spcPts val="0"/>
              </a:spcAft>
              <a:buFont typeface="Monotype Sorts" charset="2"/>
              <a:buNone/>
              <a:defRPr/>
            </a:pPr>
            <a:r>
              <a:rPr lang="fr-FR">
                <a:ea typeface="+mn-ea"/>
              </a:rPr>
              <a:t>1 coccygien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Contenant rachidien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514600"/>
            <a:ext cx="6084168" cy="4267200"/>
          </a:xfrm>
        </p:spPr>
        <p:txBody>
          <a:bodyPr>
            <a:normAutofit fontScale="62500" lnSpcReduction="20000"/>
          </a:bodyPr>
          <a:lstStyle/>
          <a:p>
            <a:r>
              <a:rPr lang="fr-FR" b="1" dirty="0"/>
              <a:t>Canal vertébral </a:t>
            </a:r>
            <a:r>
              <a:rPr lang="fr-FR" dirty="0"/>
              <a:t>formé par empilement des foramens vertébraux. </a:t>
            </a:r>
          </a:p>
          <a:p>
            <a:pPr marL="0" indent="0">
              <a:buNone/>
            </a:pPr>
            <a:r>
              <a:rPr lang="fr-FR" dirty="0"/>
              <a:t>Contenu  :</a:t>
            </a:r>
          </a:p>
          <a:p>
            <a:pPr>
              <a:buNone/>
            </a:pPr>
            <a:r>
              <a:rPr lang="fr-FR" dirty="0"/>
              <a:t>	- moelle spinale jusqu’au niveau L1-L2 (Décalage dû à la croissance osseuse sup à la croissance moelle spinale)</a:t>
            </a:r>
          </a:p>
          <a:p>
            <a:pPr>
              <a:buNone/>
            </a:pPr>
            <a:endParaRPr lang="fr-FR" dirty="0"/>
          </a:p>
          <a:p>
            <a:pPr>
              <a:buNone/>
            </a:pPr>
            <a:r>
              <a:rPr lang="fr-FR" dirty="0"/>
              <a:t>	- Puis, sous L1 contient la queue de cheval jusqu’en S3</a:t>
            </a:r>
          </a:p>
          <a:p>
            <a:pPr>
              <a:buNone/>
            </a:pPr>
            <a:endParaRPr lang="fr-FR" dirty="0"/>
          </a:p>
          <a:p>
            <a:r>
              <a:rPr lang="fr-FR" b="1" dirty="0"/>
              <a:t>Foramen intervertébral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Contenu  :</a:t>
            </a:r>
          </a:p>
          <a:p>
            <a:pPr>
              <a:buNone/>
            </a:pPr>
            <a:r>
              <a:rPr lang="fr-FR" dirty="0"/>
              <a:t>	- Nerf spinal et artères et veines </a:t>
            </a:r>
            <a:r>
              <a:rPr lang="fr-FR" dirty="0" err="1"/>
              <a:t>radiculo</a:t>
            </a:r>
            <a:r>
              <a:rPr lang="fr-FR" dirty="0"/>
              <a:t>-médullaires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3711" t="9622" r="28867"/>
          <a:stretch>
            <a:fillRect/>
          </a:stretch>
        </p:blipFill>
        <p:spPr bwMode="auto">
          <a:xfrm>
            <a:off x="457200" y="274638"/>
            <a:ext cx="1219200" cy="174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791110" y="1417638"/>
            <a:ext cx="2510396" cy="4197773"/>
            <a:chOff x="3337" y="0"/>
            <a:chExt cx="2275" cy="4320"/>
          </a:xfrm>
        </p:grpSpPr>
        <p:pic>
          <p:nvPicPr>
            <p:cNvPr id="6" name="Picture 5" descr="nerfs"/>
            <p:cNvPicPr>
              <a:picLocks noChangeAspect="1" noChangeArrowheads="1"/>
            </p:cNvPicPr>
            <p:nvPr/>
          </p:nvPicPr>
          <p:blipFill>
            <a:blip r:embed="rId3"/>
            <a:srcRect l="15956" t="2222"/>
            <a:stretch>
              <a:fillRect/>
            </a:stretch>
          </p:blipFill>
          <p:spPr bwMode="auto">
            <a:xfrm>
              <a:off x="3849" y="0"/>
              <a:ext cx="1763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37" y="336"/>
              <a:ext cx="110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>
                  <a:latin typeface="Times"/>
                  <a:cs typeface="Times"/>
                </a:rPr>
                <a:t>Moelle spinale</a:t>
              </a:r>
              <a:endParaRPr lang="fr-FR">
                <a:latin typeface="Times"/>
                <a:cs typeface="Time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408" y="2352"/>
              <a:ext cx="1056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>
                  <a:latin typeface="Times"/>
                  <a:cs typeface="Times"/>
                </a:rPr>
                <a:t>Cône terminal</a:t>
              </a: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544" y="2880"/>
              <a:ext cx="768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000">
                  <a:latin typeface="Times"/>
                  <a:cs typeface="Times"/>
                </a:rPr>
                <a:t>Queue de</a:t>
              </a:r>
            </a:p>
            <a:p>
              <a:pPr algn="ctr"/>
              <a:r>
                <a:rPr lang="fr-FR" sz="2000">
                  <a:latin typeface="Times"/>
                  <a:cs typeface="Times"/>
                </a:rPr>
                <a:t>cheval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744" y="3600"/>
              <a:ext cx="72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696" y="3888"/>
              <a:ext cx="672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984" y="0"/>
              <a:ext cx="720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368" y="3984"/>
              <a:ext cx="96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16" name="Connecteur droit 15"/>
          <p:cNvCxnSpPr/>
          <p:nvPr/>
        </p:nvCxnSpPr>
        <p:spPr>
          <a:xfrm>
            <a:off x="7009431" y="3982944"/>
            <a:ext cx="129207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153400" y="36692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35696" y="3974068"/>
            <a:ext cx="39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L2</a:t>
            </a:r>
          </a:p>
        </p:txBody>
      </p:sp>
      <p:sp>
        <p:nvSpPr>
          <p:cNvPr id="1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upe_moelle_verteb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19200"/>
            <a:ext cx="4495800" cy="343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7400" y="4613320"/>
            <a:ext cx="6248400" cy="12192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/>
              <a:t>Espace extra dural  (péridural)</a:t>
            </a:r>
          </a:p>
          <a:p>
            <a:pPr>
              <a:buNone/>
            </a:pPr>
            <a:r>
              <a:rPr lang="fr-FR"/>
              <a:t>contenant du tissus graisseux et des veines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/>
              <a:t>Canal vertébral (rachidien)</a:t>
            </a:r>
            <a:br>
              <a:rPr lang="fr-FR"/>
            </a:br>
            <a:r>
              <a:rPr lang="fr-FR"/>
              <a:t> au dessus de L1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8184" y="3037582"/>
            <a:ext cx="376577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Moelle spinale </a:t>
            </a:r>
          </a:p>
          <a:p>
            <a:r>
              <a:rPr lang="fr-FR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entourée de méninges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(dure-mère = méninge </a:t>
            </a:r>
            <a:r>
              <a:rPr lang="fr-FR" sz="24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ext</a:t>
            </a:r>
            <a:r>
              <a:rPr lang="fr-FR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.)</a:t>
            </a:r>
          </a:p>
        </p:txBody>
      </p:sp>
      <p:sp>
        <p:nvSpPr>
          <p:cNvPr id="6" name="Ellipse 5"/>
          <p:cNvSpPr/>
          <p:nvPr/>
        </p:nvSpPr>
        <p:spPr>
          <a:xfrm rot="2710874">
            <a:off x="3124200" y="2133600"/>
            <a:ext cx="381000" cy="609600"/>
          </a:xfrm>
          <a:prstGeom prst="ellipse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724400" y="3733800"/>
            <a:ext cx="657032" cy="6858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28600" y="3037582"/>
            <a:ext cx="236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Foramen intervertébral</a:t>
            </a:r>
          </a:p>
          <a:p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c</a:t>
            </a:r>
            <a:r>
              <a:rPr lang="fr-FR" sz="28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ontenant</a:t>
            </a:r>
            <a:r>
              <a:rPr lang="fr-FR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 le nerf spinal</a:t>
            </a:r>
          </a:p>
        </p:txBody>
      </p:sp>
      <p:cxnSp>
        <p:nvCxnSpPr>
          <p:cNvPr id="10" name="Connecteur droit avec flèche 9"/>
          <p:cNvCxnSpPr>
            <a:endCxn id="6" idx="4"/>
          </p:cNvCxnSpPr>
          <p:nvPr/>
        </p:nvCxnSpPr>
        <p:spPr>
          <a:xfrm flipV="1">
            <a:off x="2057400" y="2653243"/>
            <a:ext cx="1041093" cy="7757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>
            <a:off x="4419600" y="3037582"/>
            <a:ext cx="961832" cy="696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 flipH="1" flipV="1">
            <a:off x="3081148" y="3776852"/>
            <a:ext cx="1229104" cy="53340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CC9ABD9-AC5A-A741-8202-C3017165520A}"/>
              </a:ext>
            </a:extLst>
          </p:cNvPr>
          <p:cNvCxnSpPr/>
          <p:nvPr/>
        </p:nvCxnSpPr>
        <p:spPr>
          <a:xfrm flipV="1">
            <a:off x="8028384" y="1219200"/>
            <a:ext cx="0" cy="10576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3652D5E-7E07-9043-91C8-823594BF4689}"/>
              </a:ext>
            </a:extLst>
          </p:cNvPr>
          <p:cNvSpPr txBox="1"/>
          <p:nvPr/>
        </p:nvSpPr>
        <p:spPr>
          <a:xfrm>
            <a:off x="7816552" y="902856"/>
            <a:ext cx="56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AV</a:t>
            </a:r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629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>
                <a:ea typeface="+mj-ea"/>
              </a:rPr>
              <a:t>Foramen </a:t>
            </a:r>
            <a:r>
              <a:rPr lang="fr-FR" err="1">
                <a:ea typeface="+mj-ea"/>
              </a:rPr>
              <a:t>inter-vertébral</a:t>
            </a:r>
            <a:br>
              <a:rPr lang="fr-FR">
                <a:ea typeface="+mj-ea"/>
              </a:rPr>
            </a:br>
            <a:r>
              <a:rPr lang="fr-FR"/>
              <a:t>Limites</a:t>
            </a:r>
            <a:endParaRPr lang="fr-FR">
              <a:ea typeface="+mj-ea"/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66800" y="1447800"/>
            <a:ext cx="7696200" cy="5181600"/>
            <a:chOff x="96" y="912"/>
            <a:chExt cx="4848" cy="3264"/>
          </a:xfrm>
        </p:grpSpPr>
        <p:pic>
          <p:nvPicPr>
            <p:cNvPr id="29701" name="Picture 5" descr="cons1_103_128"/>
            <p:cNvPicPr>
              <a:picLocks noChangeAspect="1" noChangeArrowheads="1"/>
            </p:cNvPicPr>
            <p:nvPr/>
          </p:nvPicPr>
          <p:blipFill>
            <a:blip r:embed="rId2"/>
            <a:srcRect l="31050" t="43585" r="32103" b="1912"/>
            <a:stretch>
              <a:fillRect/>
            </a:stretch>
          </p:blipFill>
          <p:spPr bwMode="auto">
            <a:xfrm>
              <a:off x="672" y="912"/>
              <a:ext cx="2125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624" y="3600"/>
              <a:ext cx="38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912" y="3744"/>
              <a:ext cx="28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96" y="3840"/>
              <a:ext cx="4848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fr-FR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Émergence du Nerf spinal du canal vertébral par le foramen</a:t>
              </a:r>
            </a:p>
          </p:txBody>
        </p:sp>
        <p:sp>
          <p:nvSpPr>
            <p:cNvPr id="29705" name="Rectangle 10"/>
            <p:cNvSpPr>
              <a:spLocks noChangeArrowheads="1"/>
            </p:cNvSpPr>
            <p:nvPr/>
          </p:nvSpPr>
          <p:spPr bwMode="auto">
            <a:xfrm>
              <a:off x="2688" y="1440"/>
              <a:ext cx="144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5334000" y="205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Bord inférieur du pédicule de la vertèbre supérieure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200" y="3798332"/>
            <a:ext cx="3373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Bord supérieur du</a:t>
            </a:r>
          </a:p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pédicule de la vertèbre inférieure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3407813"/>
            <a:ext cx="32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Corps vertébral de la vertèbre </a:t>
            </a:r>
            <a:r>
              <a:rPr lang="fr-FR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638800" y="28956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tx2">
                    <a:lumMod val="75000"/>
                  </a:schemeClr>
                </a:solidFill>
              </a:rPr>
              <a:t>Disque intervertébral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rot="10800000">
            <a:off x="3505200" y="3122611"/>
            <a:ext cx="2057400" cy="158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/>
          <p:nvPr/>
        </p:nvCxnSpPr>
        <p:spPr>
          <a:xfrm rot="10800000" flipV="1">
            <a:off x="3352800" y="2438398"/>
            <a:ext cx="1981200" cy="457201"/>
          </a:xfrm>
          <a:prstGeom prst="bentConnector3">
            <a:avLst>
              <a:gd name="adj1" fmla="val 99933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en angle 41"/>
          <p:cNvCxnSpPr/>
          <p:nvPr/>
        </p:nvCxnSpPr>
        <p:spPr>
          <a:xfrm rot="10800000">
            <a:off x="3352800" y="3505200"/>
            <a:ext cx="2001839" cy="646333"/>
          </a:xfrm>
          <a:prstGeom prst="bentConnector3">
            <a:avLst>
              <a:gd name="adj1" fmla="val 100753"/>
            </a:avLst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0" y="273427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Processus articulaire inférieur de la vertèbre supérieure</a:t>
            </a:r>
          </a:p>
        </p:txBody>
      </p:sp>
      <p:cxnSp>
        <p:nvCxnSpPr>
          <p:cNvPr id="48" name="Connecteur droit avec flèche 47"/>
          <p:cNvCxnSpPr/>
          <p:nvPr/>
        </p:nvCxnSpPr>
        <p:spPr>
          <a:xfrm flipV="1">
            <a:off x="2057400" y="3124201"/>
            <a:ext cx="990600" cy="304799"/>
          </a:xfrm>
          <a:prstGeom prst="straightConnector1">
            <a:avLst/>
          </a:prstGeom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0" y="38283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Processus articulaire </a:t>
            </a:r>
          </a:p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supérieur de la vertèbre</a:t>
            </a:r>
          </a:p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inférieure</a:t>
            </a:r>
          </a:p>
        </p:txBody>
      </p:sp>
      <p:cxnSp>
        <p:nvCxnSpPr>
          <p:cNvPr id="52" name="Connecteur droit avec flèche 51"/>
          <p:cNvCxnSpPr/>
          <p:nvPr/>
        </p:nvCxnSpPr>
        <p:spPr>
          <a:xfrm flipV="1">
            <a:off x="1981200" y="3433466"/>
            <a:ext cx="1143000" cy="718068"/>
          </a:xfrm>
          <a:prstGeom prst="straightConnector1">
            <a:avLst/>
          </a:prstGeom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Ellipse 54"/>
          <p:cNvSpPr/>
          <p:nvPr/>
        </p:nvSpPr>
        <p:spPr>
          <a:xfrm>
            <a:off x="3105149" y="2734270"/>
            <a:ext cx="495300" cy="810902"/>
          </a:xfrm>
          <a:prstGeom prst="ellipse">
            <a:avLst/>
          </a:prstGeom>
          <a:solidFill>
            <a:schemeClr val="accent6">
              <a:lumMod val="60000"/>
              <a:lumOff val="40000"/>
              <a:alpha val="42000"/>
            </a:scheme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4343400" y="6444734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Lieu de compression potentiel pour le nerf+++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6A2586A-EA3D-174A-875D-0A03DB58309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600450" y="3364835"/>
            <a:ext cx="1809750" cy="22764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CDE996-A95C-964C-94C3-2BC0F8E45A32}"/>
              </a:ext>
            </a:extLst>
          </p:cNvPr>
          <p:cNvSpPr/>
          <p:nvPr/>
        </p:nvSpPr>
        <p:spPr>
          <a:xfrm>
            <a:off x="5562600" y="2627456"/>
            <a:ext cx="3369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Corps vertébral de la vertèbre sup</a:t>
            </a:r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92E4C69-01DA-0B4C-B11C-0CD9268F20B2}"/>
              </a:ext>
            </a:extLst>
          </p:cNvPr>
          <p:cNvCxnSpPr>
            <a:cxnSpLocks/>
          </p:cNvCxnSpPr>
          <p:nvPr/>
        </p:nvCxnSpPr>
        <p:spPr>
          <a:xfrm flipH="1" flipV="1">
            <a:off x="3600449" y="2874413"/>
            <a:ext cx="2038351" cy="8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8A8A19A-0CF9-5B9B-61FD-D0F0079F1E82}"/>
              </a:ext>
            </a:extLst>
          </p:cNvPr>
          <p:cNvCxnSpPr/>
          <p:nvPr/>
        </p:nvCxnSpPr>
        <p:spPr>
          <a:xfrm>
            <a:off x="3923928" y="5301208"/>
            <a:ext cx="0" cy="79479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A8D80-4735-D38E-F85D-74EF93B4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/>
              <a:t>Compression radiculaire dans le foramen intervertébral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4B5AA1-690A-4806-156A-97B7A5F2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9" y="1300118"/>
            <a:ext cx="8686800" cy="1468760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ym typeface="Wingdings"/>
              </a:rPr>
              <a:t></a:t>
            </a:r>
            <a:r>
              <a:rPr lang="fr-FR" dirty="0"/>
              <a:t>douleur « sciatique »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80E357-092F-C0A2-5F2D-63D92C464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89" y="3952676"/>
            <a:ext cx="4181197" cy="26132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C7DECB-3CFB-5D15-A482-8DE327F3F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5" y="3062134"/>
            <a:ext cx="2230829" cy="24532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566F65-9135-D497-E405-E5A12C12B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643" y="5213968"/>
            <a:ext cx="3791676" cy="16092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53D413-B647-A985-2170-15F9F4B22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8918" y="1831360"/>
            <a:ext cx="2754263" cy="18750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441EB02-D64B-AAC4-7977-6E72230CD0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344"/>
          <a:stretch/>
        </p:blipFill>
        <p:spPr>
          <a:xfrm>
            <a:off x="2520942" y="1925180"/>
            <a:ext cx="1647905" cy="289991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684DC8B-B825-EB37-C62A-CFEB119E555A}"/>
              </a:ext>
            </a:extLst>
          </p:cNvPr>
          <p:cNvSpPr txBox="1"/>
          <p:nvPr/>
        </p:nvSpPr>
        <p:spPr>
          <a:xfrm>
            <a:off x="6404563" y="2022761"/>
            <a:ext cx="185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Signe de Lasègue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3EBB0B-7D08-5C57-1805-24F2993DD0C8}"/>
              </a:ext>
            </a:extLst>
          </p:cNvPr>
          <p:cNvSpPr txBox="1"/>
          <p:nvPr/>
        </p:nvSpPr>
        <p:spPr>
          <a:xfrm>
            <a:off x="2267744" y="21397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Trajet douleur sciatique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090A1A-C5FD-7F66-7A7C-220FF62B43E6}"/>
              </a:ext>
            </a:extLst>
          </p:cNvPr>
          <p:cNvSpPr txBox="1"/>
          <p:nvPr/>
        </p:nvSpPr>
        <p:spPr>
          <a:xfrm>
            <a:off x="123909" y="2768878"/>
            <a:ext cx="225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Coupe axiale  scanner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2956CCE-B931-0446-4BCB-54DB6B57B3E8}"/>
              </a:ext>
            </a:extLst>
          </p:cNvPr>
          <p:cNvSpPr txBox="1"/>
          <p:nvPr/>
        </p:nvSpPr>
        <p:spPr>
          <a:xfrm>
            <a:off x="2456297" y="4829302"/>
            <a:ext cx="268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Hernie discale latérale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78F3558-CB3D-C528-18BB-0CBF125EAD92}"/>
              </a:ext>
            </a:extLst>
          </p:cNvPr>
          <p:cNvSpPr txBox="1"/>
          <p:nvPr/>
        </p:nvSpPr>
        <p:spPr>
          <a:xfrm>
            <a:off x="6983159" y="4104097"/>
            <a:ext cx="185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   arthrose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700B40-5BF3-C006-1416-F561DF7680C7}"/>
              </a:ext>
            </a:extLst>
          </p:cNvPr>
          <p:cNvSpPr txBox="1"/>
          <p:nvPr/>
        </p:nvSpPr>
        <p:spPr>
          <a:xfrm>
            <a:off x="4984213" y="4210347"/>
            <a:ext cx="1068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Nerf spinal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DF40D25-2AA8-49FE-43DC-214C8431A740}"/>
              </a:ext>
            </a:extLst>
          </p:cNvPr>
          <p:cNvCxnSpPr/>
          <p:nvPr/>
        </p:nvCxnSpPr>
        <p:spPr>
          <a:xfrm flipH="1" flipV="1">
            <a:off x="5868144" y="4467851"/>
            <a:ext cx="389325" cy="1169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1475656" y="3933056"/>
            <a:ext cx="72008" cy="2772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83371" y="6258147"/>
            <a:ext cx="3207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Times Roman"/>
                <a:cs typeface="Times Roman"/>
              </a:rPr>
              <a:t>Coupe anatomique </a:t>
            </a:r>
            <a:r>
              <a:rPr lang="fr-FR" sz="1400" dirty="0" err="1">
                <a:solidFill>
                  <a:schemeClr val="bg1"/>
                </a:solidFill>
                <a:latin typeface="Times Roman"/>
                <a:cs typeface="Times Roman"/>
              </a:rPr>
              <a:t>parasagitalle</a:t>
            </a:r>
            <a:endParaRPr lang="fr-FR" sz="1400" dirty="0">
              <a:solidFill>
                <a:schemeClr val="bg1"/>
              </a:solidFill>
              <a:latin typeface="Times Roman"/>
              <a:cs typeface="Times Roman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DF40D25-2AA8-49FE-43DC-214C8431A740}"/>
              </a:ext>
            </a:extLst>
          </p:cNvPr>
          <p:cNvCxnSpPr/>
          <p:nvPr/>
        </p:nvCxnSpPr>
        <p:spPr>
          <a:xfrm>
            <a:off x="6993875" y="4986116"/>
            <a:ext cx="386437" cy="17107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6700B40-5BF3-C006-1416-F561DF7680C7}"/>
              </a:ext>
            </a:extLst>
          </p:cNvPr>
          <p:cNvSpPr txBox="1"/>
          <p:nvPr/>
        </p:nvSpPr>
        <p:spPr>
          <a:xfrm>
            <a:off x="7452320" y="5003303"/>
            <a:ext cx="106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Articulation postérieure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6700B40-5BF3-C006-1416-F561DF7680C7}"/>
              </a:ext>
            </a:extLst>
          </p:cNvPr>
          <p:cNvSpPr txBox="1"/>
          <p:nvPr/>
        </p:nvSpPr>
        <p:spPr>
          <a:xfrm>
            <a:off x="4976566" y="4909386"/>
            <a:ext cx="1068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Disque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DF40D25-2AA8-49FE-43DC-214C8431A740}"/>
              </a:ext>
            </a:extLst>
          </p:cNvPr>
          <p:cNvCxnSpPr/>
          <p:nvPr/>
        </p:nvCxnSpPr>
        <p:spPr>
          <a:xfrm flipV="1">
            <a:off x="6516216" y="4365104"/>
            <a:ext cx="1080120" cy="1027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4427984" y="5733256"/>
            <a:ext cx="231105" cy="3492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485" y="6465153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84893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1- Rachis - Généralités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1600200"/>
            <a:ext cx="6268391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dirty="0"/>
              <a:t>Courbures physiologiques dans le plan sagittal  :</a:t>
            </a:r>
          </a:p>
          <a:p>
            <a:pPr>
              <a:buNone/>
            </a:pPr>
            <a:r>
              <a:rPr lang="fr-FR" sz="2595" i="1" dirty="0"/>
              <a:t>Lordose : concavité dorsale</a:t>
            </a:r>
          </a:p>
          <a:p>
            <a:pPr>
              <a:buNone/>
            </a:pPr>
            <a:r>
              <a:rPr lang="fr-FR" sz="2595" i="1" dirty="0"/>
              <a:t>Cyphose : concavité ventrale</a:t>
            </a:r>
          </a:p>
          <a:p>
            <a:pPr>
              <a:buClr>
                <a:schemeClr val="accent1"/>
              </a:buClr>
              <a:buSzPct val="90000"/>
              <a:buNone/>
            </a:pPr>
            <a:r>
              <a:rPr kumimoji="1" lang="fr-FR" b="1" dirty="0"/>
              <a:t>Lordose</a:t>
            </a:r>
            <a:r>
              <a:rPr kumimoji="1" lang="fr-FR" dirty="0"/>
              <a:t> cervicale = 20° à 40°</a:t>
            </a:r>
          </a:p>
          <a:p>
            <a:pPr>
              <a:buClr>
                <a:schemeClr val="accent1"/>
              </a:buClr>
              <a:buSzPct val="90000"/>
              <a:buNone/>
            </a:pPr>
            <a:r>
              <a:rPr kumimoji="1" lang="fr-FR" b="1"/>
              <a:t>Cyphose</a:t>
            </a:r>
            <a:r>
              <a:rPr kumimoji="1" lang="fr-FR"/>
              <a:t> thoracique </a:t>
            </a:r>
            <a:r>
              <a:rPr kumimoji="1" lang="fr-FR" dirty="0"/>
              <a:t>= 20° à 40°</a:t>
            </a:r>
          </a:p>
          <a:p>
            <a:pPr>
              <a:buClr>
                <a:schemeClr val="accent1"/>
              </a:buClr>
              <a:buSzPct val="90000"/>
              <a:buNone/>
            </a:pPr>
            <a:r>
              <a:rPr kumimoji="1" lang="fr-FR" b="1" dirty="0"/>
              <a:t>Lordose</a:t>
            </a:r>
            <a:r>
              <a:rPr kumimoji="1" lang="fr-FR" dirty="0"/>
              <a:t> lombaire = 30° à 50°</a:t>
            </a:r>
          </a:p>
          <a:p>
            <a:pPr>
              <a:buClr>
                <a:schemeClr val="accent1"/>
              </a:buClr>
              <a:buSzPct val="90000"/>
              <a:buNone/>
            </a:pPr>
            <a:r>
              <a:rPr kumimoji="1" lang="fr-FR" b="1" dirty="0"/>
              <a:t>Cyphose</a:t>
            </a:r>
            <a:r>
              <a:rPr kumimoji="1" lang="fr-FR" dirty="0"/>
              <a:t> sacro-coccygienne variable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70000"/>
              <a:buNone/>
            </a:pPr>
            <a:r>
              <a:rPr kumimoji="1" lang="fr-FR" dirty="0"/>
              <a:t>En vue de face, pas de courbure</a:t>
            </a:r>
          </a:p>
          <a:p>
            <a:endParaRPr lang="fr-FR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6248400" y="1600200"/>
          <a:ext cx="2276673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QuickTime Picture" r:id="rId2" imgW="4700212" imgH="6114467" progId="">
                  <p:embed/>
                </p:oleObj>
              </mc:Choice>
              <mc:Fallback>
                <p:oleObj name="QuickTime Picture" r:id="rId2" imgW="4700212" imgH="611446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67" t="806" r="42596" b="37036"/>
                      <a:stretch>
                        <a:fillRect/>
                      </a:stretch>
                    </p:blipFill>
                    <p:spPr bwMode="auto">
                      <a:xfrm>
                        <a:off x="6248400" y="1600200"/>
                        <a:ext cx="2276673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8133161" y="2373868"/>
            <a:ext cx="10108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fr-FR" dirty="0"/>
              <a:t>cervicale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629473" y="3212976"/>
            <a:ext cx="89402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fr-FR" dirty="0"/>
              <a:t>Dorsale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013116" y="4267200"/>
            <a:ext cx="10239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kumimoji="1" lang="fr-FR" dirty="0"/>
              <a:t>lombaire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F42FCE-7104-5F48-851E-4EE69554A505}"/>
              </a:ext>
            </a:extLst>
          </p:cNvPr>
          <p:cNvSpPr/>
          <p:nvPr/>
        </p:nvSpPr>
        <p:spPr>
          <a:xfrm>
            <a:off x="6094577" y="5029200"/>
            <a:ext cx="1918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fr-FR" dirty="0"/>
              <a:t>Sacro-coccygienne</a:t>
            </a:r>
            <a:endParaRPr lang="fr-FR" dirty="0"/>
          </a:p>
        </p:txBody>
      </p:sp>
      <p:sp>
        <p:nvSpPr>
          <p:cNvPr id="9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/>
              <a:t>9. Rachis - Anatomie fonctionnelle</a:t>
            </a:r>
            <a:br>
              <a:rPr lang="fr-FR"/>
            </a:br>
            <a:r>
              <a:rPr lang="fr-FR">
                <a:ea typeface="+mj-ea"/>
              </a:rPr>
              <a:t>6 degrés de mobilité</a:t>
            </a:r>
          </a:p>
        </p:txBody>
      </p:sp>
      <p:pic>
        <p:nvPicPr>
          <p:cNvPr id="34819" name="Picture 4" descr="flex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39875"/>
            <a:ext cx="74676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914400" y="5867400"/>
            <a:ext cx="2590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Flexion (avant)</a:t>
            </a:r>
          </a:p>
          <a:p>
            <a:pPr algn="ctr"/>
            <a:r>
              <a:rPr lang="fr-FR" b="1"/>
              <a:t>Extension (arrière)</a:t>
            </a:r>
            <a:endParaRPr lang="fr-FR"/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3657600" y="5867400"/>
            <a:ext cx="2438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Inflexion</a:t>
            </a:r>
          </a:p>
          <a:p>
            <a:pPr algn="ctr"/>
            <a:r>
              <a:rPr lang="fr-FR" b="1"/>
              <a:t>gauche / droite</a:t>
            </a:r>
            <a:endParaRPr lang="fr-FR"/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6477000" y="5867400"/>
            <a:ext cx="2438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fr-FR" b="1"/>
              <a:t>Rotation </a:t>
            </a:r>
          </a:p>
          <a:p>
            <a:pPr algn="ctr"/>
            <a:r>
              <a:rPr lang="fr-FR" b="1"/>
              <a:t>gauche / droite</a:t>
            </a:r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rot="16200000" flipH="1">
            <a:off x="-114301" y="3619500"/>
            <a:ext cx="4267200" cy="76200"/>
          </a:xfrm>
          <a:prstGeom prst="straightConnector1">
            <a:avLst/>
          </a:prstGeom>
          <a:ln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16200000" flipH="1">
            <a:off x="2705100" y="3695700"/>
            <a:ext cx="4267200" cy="76200"/>
          </a:xfrm>
          <a:prstGeom prst="straightConnector1">
            <a:avLst/>
          </a:prstGeom>
          <a:ln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6200000" flipH="1">
            <a:off x="5372100" y="3695700"/>
            <a:ext cx="4267200" cy="76200"/>
          </a:xfrm>
          <a:prstGeom prst="straightConnector1">
            <a:avLst/>
          </a:prstGeom>
          <a:ln>
            <a:solidFill>
              <a:srgbClr val="66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339752" y="4006334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(+ flexion </a:t>
            </a:r>
          </a:p>
          <a:p>
            <a:r>
              <a:rPr lang="fr-FR" dirty="0"/>
              <a:t>de hanche)</a:t>
            </a:r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fr-FR"/>
              <a:t>Rachis – Moyens d’exploration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r>
              <a:rPr lang="fr-FR"/>
              <a:t>Examen clinique  : interrogatoire, vision, palpation</a:t>
            </a:r>
          </a:p>
          <a:p>
            <a:r>
              <a:rPr lang="fr-FR"/>
              <a:t>Radiologie  simple  (</a:t>
            </a:r>
            <a:r>
              <a:rPr lang="fr-FR" err="1"/>
              <a:t>Rx</a:t>
            </a:r>
            <a:r>
              <a:rPr lang="fr-FR"/>
              <a:t>, EOS)</a:t>
            </a:r>
          </a:p>
          <a:p>
            <a:pPr>
              <a:buNone/>
            </a:pPr>
            <a:endParaRPr lang="fr-FR"/>
          </a:p>
          <a:p>
            <a:r>
              <a:rPr lang="fr-FR"/>
              <a:t>Tomodensitométrie (scanner) pour os</a:t>
            </a:r>
          </a:p>
          <a:p>
            <a:pPr>
              <a:buNone/>
            </a:pPr>
            <a:endParaRPr lang="fr-FR"/>
          </a:p>
          <a:p>
            <a:pPr>
              <a:buNone/>
            </a:pPr>
            <a:endParaRPr lang="fr-FR"/>
          </a:p>
          <a:p>
            <a:r>
              <a:rPr lang="fr-FR"/>
              <a:t>Imagerie par Résonance Magnétique (IRM) pour disques, ligaments, articulations os spongieux et le contenu</a:t>
            </a:r>
          </a:p>
        </p:txBody>
      </p:sp>
      <p:pic>
        <p:nvPicPr>
          <p:cNvPr id="4" name="Image 3" descr="RX cervical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9" y="1460519"/>
            <a:ext cx="1289050" cy="1027131"/>
          </a:xfrm>
          <a:prstGeom prst="rect">
            <a:avLst/>
          </a:prstGeom>
        </p:spPr>
      </p:pic>
      <p:pic>
        <p:nvPicPr>
          <p:cNvPr id="5" name="Image 4" descr="RX lomb fac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460519"/>
            <a:ext cx="908050" cy="1113815"/>
          </a:xfrm>
          <a:prstGeom prst="rect">
            <a:avLst/>
          </a:prstGeom>
        </p:spPr>
      </p:pic>
      <p:pic>
        <p:nvPicPr>
          <p:cNvPr id="6" name="Image 5" descr="EO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863" y="1460519"/>
            <a:ext cx="846137" cy="1547812"/>
          </a:xfrm>
          <a:prstGeom prst="rect">
            <a:avLst/>
          </a:prstGeom>
        </p:spPr>
      </p:pic>
      <p:pic>
        <p:nvPicPr>
          <p:cNvPr id="7" name="Image 6" descr="TDM rachi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171215"/>
            <a:ext cx="2496770" cy="1248385"/>
          </a:xfrm>
          <a:prstGeom prst="rect">
            <a:avLst/>
          </a:prstGeom>
        </p:spPr>
      </p:pic>
      <p:pic>
        <p:nvPicPr>
          <p:cNvPr id="8" name="Image 7" descr="TDM sagit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99" y="3155950"/>
            <a:ext cx="867303" cy="1263650"/>
          </a:xfrm>
          <a:prstGeom prst="rect">
            <a:avLst/>
          </a:prstGeom>
        </p:spPr>
      </p:pic>
      <p:pic>
        <p:nvPicPr>
          <p:cNvPr id="9" name="Image 8" descr="IRM cerv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5410200"/>
            <a:ext cx="1447800" cy="1447800"/>
          </a:xfrm>
          <a:prstGeom prst="rect">
            <a:avLst/>
          </a:prstGeom>
        </p:spPr>
      </p:pic>
      <p:pic>
        <p:nvPicPr>
          <p:cNvPr id="10" name="Image 9" descr="IRM lomb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952" y="5461000"/>
            <a:ext cx="1454150" cy="139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6452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fr-FR"/>
              <a:t>Pathologies rachidiennes</a:t>
            </a:r>
            <a:br>
              <a:rPr lang="fr-FR"/>
            </a:br>
            <a:r>
              <a:rPr lang="fr-FR" sz="3111" i="1"/>
              <a:t>Menacent les éléments nerveux du contenu</a:t>
            </a:r>
            <a:r>
              <a:rPr lang="fr-FR"/>
              <a:t> </a:t>
            </a:r>
            <a:br>
              <a:rPr lang="fr-FR"/>
            </a:br>
            <a:endParaRPr lang="fr-FR"/>
          </a:p>
        </p:txBody>
      </p:sp>
      <p:pic>
        <p:nvPicPr>
          <p:cNvPr id="4" name="Image 3" descr="fracture eclatement,double voie d'abord 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219200"/>
            <a:ext cx="1371600" cy="1828800"/>
          </a:xfrm>
          <a:prstGeom prst="rect">
            <a:avLst/>
          </a:prstGeom>
        </p:spPr>
      </p:pic>
      <p:pic>
        <p:nvPicPr>
          <p:cNvPr id="5" name="Image 4" descr="fracture eclatement,double voie d'abord 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2133600" cy="1600200"/>
          </a:xfrm>
          <a:prstGeom prst="rect">
            <a:avLst/>
          </a:prstGeom>
        </p:spPr>
      </p:pic>
      <p:pic>
        <p:nvPicPr>
          <p:cNvPr id="6" name="Image 5" descr="HD lombaire Sc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042459"/>
            <a:ext cx="1670050" cy="1758141"/>
          </a:xfrm>
          <a:prstGeom prst="rect">
            <a:avLst/>
          </a:prstGeom>
        </p:spPr>
      </p:pic>
      <p:pic>
        <p:nvPicPr>
          <p:cNvPr id="7" name="Image 6" descr="Tumeur L5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800600"/>
            <a:ext cx="1414697" cy="1896627"/>
          </a:xfrm>
          <a:prstGeom prst="rect">
            <a:avLst/>
          </a:prstGeom>
        </p:spPr>
      </p:pic>
      <p:pic>
        <p:nvPicPr>
          <p:cNvPr id="8" name="Image 7" descr="discite TD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4800600"/>
            <a:ext cx="1492818" cy="18605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512332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Fracture corps vertébral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57200" y="3276600"/>
            <a:ext cx="1981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Hernie discale (HD)</a:t>
            </a:r>
          </a:p>
          <a:p>
            <a:r>
              <a:rPr lang="fr-FR" b="1" dirty="0"/>
              <a:t>comprimant un nerf spinal dans le foramen intervertébral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2000" y="56769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Tumeur</a:t>
            </a:r>
          </a:p>
          <a:p>
            <a:r>
              <a:rPr lang="fr-FR" b="1" dirty="0"/>
              <a:t>L5-S1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41850" y="5486400"/>
            <a:ext cx="213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Infection</a:t>
            </a:r>
          </a:p>
          <a:p>
            <a:pPr algn="ctr"/>
            <a:r>
              <a:rPr lang="fr-FR" b="1" err="1"/>
              <a:t>Spondylo-discite</a:t>
            </a:r>
            <a:endParaRPr lang="fr-FR" b="1"/>
          </a:p>
        </p:txBody>
      </p:sp>
      <p:pic>
        <p:nvPicPr>
          <p:cNvPr id="14" name="Image 13" descr="Hernie discale.jpeg"/>
          <p:cNvPicPr>
            <a:picLocks noChangeAspect="1"/>
          </p:cNvPicPr>
          <p:nvPr/>
        </p:nvPicPr>
        <p:blipFill>
          <a:blip r:embed="rId7"/>
          <a:srcRect l="57682"/>
          <a:stretch>
            <a:fillRect/>
          </a:stretch>
        </p:blipFill>
        <p:spPr>
          <a:xfrm>
            <a:off x="2362200" y="3048000"/>
            <a:ext cx="1371600" cy="1375625"/>
          </a:xfrm>
          <a:prstGeom prst="rect">
            <a:avLst/>
          </a:prstGeom>
        </p:spPr>
      </p:pic>
      <p:pic>
        <p:nvPicPr>
          <p:cNvPr id="15" name="Image 14" descr="IRM HD.jpeg"/>
          <p:cNvPicPr>
            <a:picLocks noChangeAspect="1"/>
          </p:cNvPicPr>
          <p:nvPr/>
        </p:nvPicPr>
        <p:blipFill>
          <a:blip r:embed="rId8"/>
          <a:srcRect l="18249" t="3281" r="15207" b="6562"/>
          <a:stretch>
            <a:fillRect/>
          </a:stretch>
        </p:blipFill>
        <p:spPr>
          <a:xfrm>
            <a:off x="5334000" y="3048000"/>
            <a:ext cx="1395349" cy="1752600"/>
          </a:xfrm>
          <a:prstGeom prst="rect">
            <a:avLst/>
          </a:prstGeom>
        </p:spPr>
      </p:pic>
      <p:pic>
        <p:nvPicPr>
          <p:cNvPr id="16" name="Image 15" descr="Discarthrose.jpeg"/>
          <p:cNvPicPr>
            <a:picLocks noChangeAspect="1"/>
          </p:cNvPicPr>
          <p:nvPr/>
        </p:nvPicPr>
        <p:blipFill>
          <a:blip r:embed="rId9"/>
          <a:srcRect l="13063" t="4144" r="13063" b="12433"/>
          <a:stretch>
            <a:fillRect/>
          </a:stretch>
        </p:blipFill>
        <p:spPr>
          <a:xfrm>
            <a:off x="7108111" y="1236312"/>
            <a:ext cx="2035889" cy="181168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315200" y="3244334"/>
            <a:ext cx="157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Discarthrose</a:t>
            </a: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art. post.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1DC684-E6AF-7740-949D-2A0CA81B5C49}"/>
              </a:ext>
            </a:extLst>
          </p:cNvPr>
          <p:cNvSpPr txBox="1"/>
          <p:nvPr/>
        </p:nvSpPr>
        <p:spPr>
          <a:xfrm>
            <a:off x="4350540" y="2386225"/>
            <a:ext cx="170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Ostéosynthèse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32B032D-4A8E-5A41-B1AB-149A5C93890C}"/>
              </a:ext>
            </a:extLst>
          </p:cNvPr>
          <p:cNvCxnSpPr/>
          <p:nvPr/>
        </p:nvCxnSpPr>
        <p:spPr>
          <a:xfrm flipH="1" flipV="1">
            <a:off x="8329549" y="2263586"/>
            <a:ext cx="130883" cy="10116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C0FADE1-D63C-EB4B-8851-1FAE27D357A5}"/>
              </a:ext>
            </a:extLst>
          </p:cNvPr>
          <p:cNvCxnSpPr>
            <a:cxnSpLocks/>
          </p:cNvCxnSpPr>
          <p:nvPr/>
        </p:nvCxnSpPr>
        <p:spPr>
          <a:xfrm flipV="1">
            <a:off x="2069275" y="3735812"/>
            <a:ext cx="1054925" cy="36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C669AB3-4178-9B45-BEF2-05D0CD4AD824}"/>
              </a:ext>
            </a:extLst>
          </p:cNvPr>
          <p:cNvSpPr txBox="1"/>
          <p:nvPr/>
        </p:nvSpPr>
        <p:spPr>
          <a:xfrm>
            <a:off x="2300123" y="1196489"/>
            <a:ext cx="62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TDM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15C1D3-D3EC-E649-A4B2-1D1925F6C17D}"/>
              </a:ext>
            </a:extLst>
          </p:cNvPr>
          <p:cNvSpPr/>
          <p:nvPr/>
        </p:nvSpPr>
        <p:spPr>
          <a:xfrm>
            <a:off x="8601180" y="1142588"/>
            <a:ext cx="58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TDM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0DFE73-05F4-9547-9FD8-D0C789892826}"/>
              </a:ext>
            </a:extLst>
          </p:cNvPr>
          <p:cNvSpPr/>
          <p:nvPr/>
        </p:nvSpPr>
        <p:spPr>
          <a:xfrm>
            <a:off x="3685486" y="2977634"/>
            <a:ext cx="58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TDM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41847-92EF-C846-A4A8-4B81217743F5}"/>
              </a:ext>
            </a:extLst>
          </p:cNvPr>
          <p:cNvSpPr/>
          <p:nvPr/>
        </p:nvSpPr>
        <p:spPr>
          <a:xfrm>
            <a:off x="6770273" y="4773315"/>
            <a:ext cx="585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TDM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771A39-D6A3-2249-9025-ADCC24FD0BD4}"/>
              </a:ext>
            </a:extLst>
          </p:cNvPr>
          <p:cNvSpPr txBox="1"/>
          <p:nvPr/>
        </p:nvSpPr>
        <p:spPr>
          <a:xfrm>
            <a:off x="2196994" y="632259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IRM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D1CB9-2F62-AB46-8E29-9AA40A35A7F8}"/>
              </a:ext>
            </a:extLst>
          </p:cNvPr>
          <p:cNvSpPr/>
          <p:nvPr/>
        </p:nvSpPr>
        <p:spPr>
          <a:xfrm>
            <a:off x="5331861" y="4505318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IRM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7AC071D-A142-6242-B3ED-0D6CCDE26A55}"/>
              </a:ext>
            </a:extLst>
          </p:cNvPr>
          <p:cNvSpPr txBox="1"/>
          <p:nvPr/>
        </p:nvSpPr>
        <p:spPr>
          <a:xfrm>
            <a:off x="5331861" y="1214428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</a:rPr>
              <a:t>RX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C0FADE1-D63C-EB4B-8851-1FAE27D357A5}"/>
              </a:ext>
            </a:extLst>
          </p:cNvPr>
          <p:cNvCxnSpPr>
            <a:cxnSpLocks/>
          </p:cNvCxnSpPr>
          <p:nvPr/>
        </p:nvCxnSpPr>
        <p:spPr>
          <a:xfrm flipV="1">
            <a:off x="1694212" y="5733256"/>
            <a:ext cx="1231496" cy="324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FIN</a:t>
            </a:r>
            <a:br>
              <a:rPr lang="fr-FR"/>
            </a:br>
            <a:r>
              <a:rPr lang="fr-FR"/>
              <a:t>Colonne vertébrale</a:t>
            </a:r>
          </a:p>
        </p:txBody>
      </p:sp>
      <p:pic>
        <p:nvPicPr>
          <p:cNvPr id="4" name="Image 3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057400"/>
            <a:ext cx="3376613" cy="4216566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5AC92753-3D21-9F45-964D-5627892E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sz="3200" b="1">
                <a:ea typeface="ＭＳ Ｐゴシック" panose="020B0600070205080204" pitchFamily="34" charset="-128"/>
              </a:rPr>
              <a:t>Acquisition des courbures</a:t>
            </a:r>
          </a:p>
        </p:txBody>
      </p:sp>
      <p:pic>
        <p:nvPicPr>
          <p:cNvPr id="135170" name="Picture 3" descr="02 Litt rachis sagittal ensemble enfant adulte">
            <a:extLst>
              <a:ext uri="{FF2B5EF4-FFF2-40B4-BE49-F238E27FC236}">
                <a16:creationId xmlns:a16="http://schemas.microsoft.com/office/drawing/2014/main" id="{54FC8127-B127-5A43-83EB-5ED49DBB47B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2311400" cy="3529013"/>
          </a:xfrm>
          <a:noFill/>
        </p:spPr>
      </p:pic>
      <p:pic>
        <p:nvPicPr>
          <p:cNvPr id="135171" name="Picture 4" descr="01 Acquisition courbures">
            <a:extLst>
              <a:ext uri="{FF2B5EF4-FFF2-40B4-BE49-F238E27FC236}">
                <a16:creationId xmlns:a16="http://schemas.microsoft.com/office/drawing/2014/main" id="{AE6ACAA3-0F37-7F49-B095-D7FEAC7AC4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55"/>
          <a:stretch>
            <a:fillRect/>
          </a:stretch>
        </p:blipFill>
        <p:spPr>
          <a:xfrm>
            <a:off x="5903913" y="2144713"/>
            <a:ext cx="3240087" cy="1941512"/>
          </a:xfrm>
          <a:noFill/>
        </p:spPr>
      </p:pic>
      <p:sp>
        <p:nvSpPr>
          <p:cNvPr id="120837" name="Rectangle 5">
            <a:extLst>
              <a:ext uri="{FF2B5EF4-FFF2-40B4-BE49-F238E27FC236}">
                <a16:creationId xmlns:a16="http://schemas.microsoft.com/office/drawing/2014/main" id="{869D6EC5-9B4E-3048-A8A4-6EEC5906E8E1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1361057" y="5135563"/>
            <a:ext cx="6858000" cy="1366838"/>
          </a:xfrm>
        </p:spPr>
        <p:txBody>
          <a:bodyPr>
            <a:normAutofit fontScale="92500"/>
          </a:bodyPr>
          <a:lstStyle/>
          <a:p>
            <a:pPr eaLnBrk="1" hangingPunct="1">
              <a:buFont typeface="Monotype Sorts" pitchFamily="2" charset="2"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- Fœtus, nouveau-né : courbure unique en cyphose</a:t>
            </a:r>
          </a:p>
          <a:p>
            <a:pPr eaLnBrk="1" hangingPunct="1">
              <a:buFont typeface="Monotype Sorts" pitchFamily="2" charset="2"/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- Redressement de la tête : création de la lordose cervicale</a:t>
            </a:r>
          </a:p>
          <a:p>
            <a:pPr>
              <a:buNone/>
              <a:defRPr/>
            </a:pPr>
            <a:r>
              <a:rPr lang="fr-FR" altLang="fr-F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2" charset="0"/>
                <a:ea typeface="ＭＳ Ｐゴシック" panose="020B0600070205080204" pitchFamily="34" charset="-128"/>
              </a:rPr>
              <a:t>- Station verticale : création de la lordose lombaire</a:t>
            </a:r>
          </a:p>
        </p:txBody>
      </p:sp>
      <p:pic>
        <p:nvPicPr>
          <p:cNvPr id="135173" name="Picture 3" descr="crois differentielle">
            <a:extLst>
              <a:ext uri="{FF2B5EF4-FFF2-40B4-BE49-F238E27FC236}">
                <a16:creationId xmlns:a16="http://schemas.microsoft.com/office/drawing/2014/main" id="{200B3A4F-B66F-5D41-9603-F05C0CE77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3378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436926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Repères à l’examen clinique</a:t>
            </a:r>
            <a:br>
              <a:rPr lang="fr-FR" dirty="0"/>
            </a:br>
            <a:r>
              <a:rPr lang="fr-FR" dirty="0"/>
              <a:t>Reliefs palpables à la face dorsale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599" y="1143000"/>
            <a:ext cx="6703547" cy="4267201"/>
          </a:xfrm>
        </p:spPr>
        <p:txBody>
          <a:bodyPr/>
          <a:lstStyle/>
          <a:p>
            <a:pPr>
              <a:buNone/>
            </a:pPr>
            <a:r>
              <a:rPr lang="fr-FR" dirty="0"/>
              <a:t>Processus épineux :</a:t>
            </a:r>
          </a:p>
          <a:p>
            <a:r>
              <a:rPr lang="fr-FR" dirty="0"/>
              <a:t>C7 le + saillant</a:t>
            </a:r>
          </a:p>
          <a:p>
            <a:r>
              <a:rPr lang="fr-FR" dirty="0"/>
              <a:t>T3 en regard épine scapula</a:t>
            </a:r>
          </a:p>
          <a:p>
            <a:r>
              <a:rPr lang="fr-FR" dirty="0"/>
              <a:t>T7 à l’angle inférieur de la scapula</a:t>
            </a:r>
          </a:p>
          <a:p>
            <a:pPr>
              <a:buNone/>
            </a:pPr>
            <a:endParaRPr lang="fr-FR" dirty="0"/>
          </a:p>
          <a:p>
            <a:r>
              <a:rPr lang="fr-FR" dirty="0"/>
              <a:t>L4 au niveau des crêtes iliaques :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rcRect l="58871"/>
          <a:stretch>
            <a:fillRect/>
          </a:stretch>
        </p:blipFill>
        <p:spPr>
          <a:xfrm>
            <a:off x="6932147" y="1447800"/>
            <a:ext cx="1754653" cy="5037138"/>
          </a:xfrm>
          <a:prstGeom prst="rect">
            <a:avLst/>
          </a:prstGeom>
        </p:spPr>
      </p:pic>
      <p:pic>
        <p:nvPicPr>
          <p:cNvPr id="6" name="Image 5" descr="images.jpeg"/>
          <p:cNvPicPr>
            <a:picLocks noChangeAspect="1"/>
          </p:cNvPicPr>
          <p:nvPr/>
        </p:nvPicPr>
        <p:blipFill>
          <a:blip r:embed="rId4"/>
          <a:srcRect l="15748" t="3150" r="18898" b="3150"/>
          <a:stretch>
            <a:fillRect/>
          </a:stretch>
        </p:blipFill>
        <p:spPr>
          <a:xfrm>
            <a:off x="8178141" y="2438400"/>
            <a:ext cx="827879" cy="914400"/>
          </a:xfrm>
          <a:prstGeom prst="rect">
            <a:avLst/>
          </a:prstGeom>
        </p:spPr>
      </p:pic>
      <p:pic>
        <p:nvPicPr>
          <p:cNvPr id="7" name="Image 6" descr="Unknown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013" y="4876800"/>
            <a:ext cx="3810000" cy="1955800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2667000" y="5181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180013" y="2665412"/>
            <a:ext cx="29981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477000" y="3275012"/>
            <a:ext cx="185354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533FF87-234F-ED4B-82D3-60BA9D4E6795}"/>
              </a:ext>
            </a:extLst>
          </p:cNvPr>
          <p:cNvCxnSpPr/>
          <p:nvPr/>
        </p:nvCxnSpPr>
        <p:spPr>
          <a:xfrm>
            <a:off x="5238215" y="5148649"/>
            <a:ext cx="185354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>
                <a:ea typeface="+mj-ea"/>
              </a:rPr>
              <a:t>1- Généralités</a:t>
            </a:r>
            <a:br>
              <a:rPr lang="fr-FR" dirty="0">
                <a:ea typeface="+mj-ea"/>
              </a:rPr>
            </a:br>
            <a:r>
              <a:rPr lang="fr-FR" dirty="0">
                <a:ea typeface="+mj-ea"/>
              </a:rPr>
              <a:t>Rôles de la colonne vertébrale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56792"/>
            <a:ext cx="8458200" cy="51816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ea typeface="+mn-ea"/>
              </a:rPr>
              <a:t>Soutenir le poids du corps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FR" sz="3000" dirty="0"/>
              <a:t>	</a:t>
            </a:r>
            <a:r>
              <a:rPr lang="fr-FR" sz="2600" dirty="0"/>
              <a:t>	</a:t>
            </a:r>
            <a:r>
              <a:rPr lang="fr-FR" sz="2600" dirty="0">
                <a:sym typeface="Wingdings" pitchFamily="2" charset="2"/>
              </a:rPr>
              <a:t></a:t>
            </a:r>
            <a:r>
              <a:rPr lang="fr-FR" sz="2600" dirty="0">
                <a:ea typeface="+mn-ea"/>
              </a:rPr>
              <a:t> Résistance ↑ par les courbures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ea typeface="+mn-ea"/>
              </a:rPr>
              <a:t>Permettre </a:t>
            </a:r>
            <a:r>
              <a:rPr lang="fr-FR" dirty="0"/>
              <a:t>des</a:t>
            </a:r>
            <a:r>
              <a:rPr lang="fr-FR" dirty="0">
                <a:ea typeface="+mn-ea"/>
              </a:rPr>
              <a:t> mouvements du corps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fr-FR" dirty="0">
                <a:sym typeface="Wingdings" pitchFamily="2" charset="2"/>
              </a:rPr>
              <a:t>	 </a:t>
            </a:r>
            <a:r>
              <a:rPr lang="fr-FR" dirty="0">
                <a:ea typeface="+mn-ea"/>
              </a:rPr>
              <a:t>Structure articulée (ligaments, muscles, articulations)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ea typeface="+mn-ea"/>
              </a:rPr>
              <a:t>Protéger la moelle spinale, les racines nerveuses et les nerfs spinaux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ea typeface="+mn-ea"/>
              </a:rPr>
              <a:t>Participe à la cage thoracique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fr-FR" dirty="0">
                <a:sym typeface="Wingdings" pitchFamily="2" charset="2"/>
              </a:rPr>
              <a:t>	 </a:t>
            </a:r>
            <a:r>
              <a:rPr lang="fr-FR" dirty="0">
                <a:ea typeface="+mn-ea"/>
              </a:rPr>
              <a:t>Structure solide de fixation postérieure des côtes</a:t>
            </a:r>
          </a:p>
          <a:p>
            <a:pPr marL="468313" lvl="1" indent="-457200">
              <a:buFont typeface="Arial" panose="020B0604020202020204" pitchFamily="34" charset="0"/>
              <a:buChar char="•"/>
              <a:defRPr/>
            </a:pPr>
            <a:r>
              <a:rPr lang="fr-FR" sz="3200" dirty="0" err="1"/>
              <a:t>Hématopoïese</a:t>
            </a:r>
            <a:r>
              <a:rPr lang="fr-FR" sz="3200" dirty="0"/>
              <a:t> par l’os spongieux abondant dans les corps vertébraux</a:t>
            </a:r>
            <a:endParaRPr lang="fr-FR" sz="3200" dirty="0">
              <a:ea typeface="+mn-ea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+mj-ea"/>
              </a:rPr>
              <a:t>1- Généralités</a:t>
            </a:r>
            <a:endParaRPr lang="fr-FR" b="1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752600"/>
            <a:ext cx="8596064" cy="4988768"/>
          </a:xfrm>
        </p:spPr>
        <p:txBody>
          <a:bodyPr>
            <a:normAutofit fontScale="77500" lnSpcReduction="20000"/>
          </a:bodyPr>
          <a:lstStyle/>
          <a:p>
            <a:r>
              <a:rPr lang="fr-FR" sz="3600" b="1" dirty="0"/>
              <a:t>Toute pathologie du rachis expose son contenu neurologique entouré de méninges :</a:t>
            </a:r>
          </a:p>
          <a:p>
            <a:pPr>
              <a:buNone/>
            </a:pPr>
            <a:r>
              <a:rPr lang="fr-FR" dirty="0"/>
              <a:t>	- Moelle spinale (</a:t>
            </a:r>
            <a:r>
              <a:rPr lang="fr-FR" sz="3027" i="1" dirty="0"/>
              <a:t>compression médullaire - SNC</a:t>
            </a:r>
            <a:r>
              <a:rPr lang="fr-FR" dirty="0"/>
              <a:t>)</a:t>
            </a:r>
          </a:p>
          <a:p>
            <a:pPr>
              <a:buNone/>
            </a:pPr>
            <a:r>
              <a:rPr lang="fr-FR" dirty="0"/>
              <a:t>	- Racines et nerfs spinaux </a:t>
            </a:r>
            <a:r>
              <a:rPr lang="fr-FR" sz="3097" dirty="0"/>
              <a:t>(</a:t>
            </a:r>
            <a:r>
              <a:rPr lang="fr-FR" sz="3097" i="1" dirty="0"/>
              <a:t>compression nerveuses - SNP)</a:t>
            </a:r>
            <a:endParaRPr lang="fr-FR" dirty="0"/>
          </a:p>
          <a:p>
            <a:pPr>
              <a:buNone/>
            </a:pPr>
            <a:r>
              <a:rPr lang="fr-FR" dirty="0"/>
              <a:t>	</a:t>
            </a:r>
          </a:p>
          <a:p>
            <a:r>
              <a:rPr lang="fr-FR" b="1" dirty="0"/>
              <a:t>Pathologies :</a:t>
            </a:r>
          </a:p>
          <a:p>
            <a:pPr>
              <a:buNone/>
            </a:pPr>
            <a:r>
              <a:rPr lang="fr-FR" dirty="0"/>
              <a:t>	- Dégénérative (arthrose)</a:t>
            </a:r>
          </a:p>
          <a:p>
            <a:pPr>
              <a:buNone/>
            </a:pPr>
            <a:r>
              <a:rPr lang="fr-FR" dirty="0"/>
              <a:t>	- Traumatique</a:t>
            </a:r>
          </a:p>
          <a:p>
            <a:pPr>
              <a:buNone/>
            </a:pPr>
            <a:r>
              <a:rPr lang="fr-FR" dirty="0"/>
              <a:t>	- Tumorale bénigne – maligne</a:t>
            </a:r>
          </a:p>
          <a:p>
            <a:pPr>
              <a:buNone/>
            </a:pPr>
            <a:r>
              <a:rPr lang="fr-FR" dirty="0"/>
              <a:t>	- Malformative</a:t>
            </a:r>
          </a:p>
          <a:p>
            <a:pPr>
              <a:buNone/>
            </a:pPr>
            <a:r>
              <a:rPr lang="fr-FR" dirty="0"/>
              <a:t>	- </a:t>
            </a:r>
            <a:r>
              <a:rPr lang="fr-FR" dirty="0" err="1"/>
              <a:t>Déformative</a:t>
            </a:r>
            <a:r>
              <a:rPr lang="fr-FR" dirty="0"/>
              <a:t> (scoliose)</a:t>
            </a:r>
          </a:p>
          <a:p>
            <a:pPr>
              <a:buNone/>
            </a:pPr>
            <a:r>
              <a:rPr lang="fr-FR" dirty="0"/>
              <a:t>	- Infection (</a:t>
            </a:r>
            <a:r>
              <a:rPr lang="fr-FR" dirty="0" err="1"/>
              <a:t>spondylo-discite</a:t>
            </a:r>
            <a:r>
              <a:rPr lang="fr-FR" dirty="0"/>
              <a:t>)</a:t>
            </a:r>
          </a:p>
          <a:p>
            <a:pPr>
              <a:buNone/>
            </a:pPr>
            <a:r>
              <a:rPr lang="fr-FR" dirty="0"/>
              <a:t>	- Inflammatoire (rhumatismale : spondylarthrite)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2512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ert nue.jpeg"/>
          <p:cNvPicPr>
            <a:picLocks noChangeAspect="1"/>
          </p:cNvPicPr>
          <p:nvPr/>
        </p:nvPicPr>
        <p:blipFill>
          <a:blip r:embed="rId2"/>
          <a:srcRect t="7745" r="33500" b="3872"/>
          <a:stretch>
            <a:fillRect/>
          </a:stretch>
        </p:blipFill>
        <p:spPr>
          <a:xfrm>
            <a:off x="5943600" y="2209800"/>
            <a:ext cx="3187844" cy="2819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r-FR"/>
              <a:t>2- Constitution d’une vertèbre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6553200" cy="3798332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Segment  antérieur :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Corps vertébral</a:t>
            </a:r>
          </a:p>
          <a:p>
            <a:pPr>
              <a:buNone/>
            </a:pPr>
            <a:r>
              <a:rPr lang="fr-FR" sz="2595" dirty="0"/>
              <a:t>Os court : os spongieux entouré d’os compact</a:t>
            </a:r>
          </a:p>
          <a:p>
            <a:pPr>
              <a:buNone/>
            </a:pPr>
            <a:endParaRPr lang="fr-FR" sz="2595" dirty="0"/>
          </a:p>
          <a:p>
            <a:r>
              <a:rPr lang="fr-FR" dirty="0">
                <a:solidFill>
                  <a:srgbClr val="3366FF"/>
                </a:solidFill>
              </a:rPr>
              <a:t>Arc postérieur </a:t>
            </a:r>
            <a:endParaRPr lang="fr-FR" dirty="0"/>
          </a:p>
          <a:p>
            <a:pPr marL="0" indent="0">
              <a:buNone/>
            </a:pPr>
            <a:r>
              <a:rPr lang="fr-FR" sz="2595" dirty="0"/>
              <a:t>A partir de 2 points d’ossification </a:t>
            </a:r>
          </a:p>
          <a:p>
            <a:pPr marL="0" indent="0">
              <a:buNone/>
            </a:pPr>
            <a:r>
              <a:rPr lang="fr-FR" sz="2595" dirty="0"/>
              <a:t>(si pas de fusion </a:t>
            </a:r>
            <a:r>
              <a:rPr lang="fr-FR" sz="2595" dirty="0">
                <a:sym typeface="Wingdings" pitchFamily="2" charset="2"/>
              </a:rPr>
              <a:t> </a:t>
            </a:r>
            <a:r>
              <a:rPr lang="fr-FR" sz="2595" dirty="0"/>
              <a:t>malformations :</a:t>
            </a:r>
          </a:p>
          <a:p>
            <a:pPr marL="0" indent="0">
              <a:buNone/>
            </a:pPr>
            <a:r>
              <a:rPr lang="fr-FR" sz="2595" dirty="0"/>
              <a:t>- au niveau de l’isthme : spondylolyse</a:t>
            </a:r>
          </a:p>
          <a:p>
            <a:pPr marL="0" indent="0">
              <a:buNone/>
            </a:pPr>
            <a:r>
              <a:rPr lang="fr-FR" sz="2595" dirty="0"/>
              <a:t>- postérieure  : spina bifida)</a:t>
            </a:r>
          </a:p>
          <a:p>
            <a:pPr marL="0" indent="0">
              <a:buNone/>
            </a:pPr>
            <a:endParaRPr lang="fr-FR" sz="2595" dirty="0"/>
          </a:p>
          <a:p>
            <a:pPr marL="0" indent="0"/>
            <a:r>
              <a:rPr lang="fr-FR" sz="2595" dirty="0"/>
              <a:t>   </a:t>
            </a:r>
            <a:r>
              <a:rPr lang="fr-FR" dirty="0"/>
              <a:t>Ils entourent le foramen vertébral</a:t>
            </a:r>
            <a:endParaRPr lang="fr-FR" sz="2595" dirty="0"/>
          </a:p>
        </p:txBody>
      </p:sp>
      <p:sp>
        <p:nvSpPr>
          <p:cNvPr id="6" name="Rectangle 5"/>
          <p:cNvSpPr/>
          <p:nvPr/>
        </p:nvSpPr>
        <p:spPr>
          <a:xfrm>
            <a:off x="6553200" y="1840468"/>
            <a:ext cx="1616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Vue supérieure</a:t>
            </a:r>
          </a:p>
        </p:txBody>
      </p:sp>
      <p:sp>
        <p:nvSpPr>
          <p:cNvPr id="8" name="Heptagone 7"/>
          <p:cNvSpPr/>
          <p:nvPr/>
        </p:nvSpPr>
        <p:spPr>
          <a:xfrm>
            <a:off x="6553200" y="2209800"/>
            <a:ext cx="1905000" cy="1219200"/>
          </a:xfrm>
          <a:prstGeom prst="heptagon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Arc plein 8"/>
          <p:cNvSpPr/>
          <p:nvPr/>
        </p:nvSpPr>
        <p:spPr>
          <a:xfrm rot="10800000">
            <a:off x="6705600" y="2362200"/>
            <a:ext cx="1676400" cy="19812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ln>
            <a:solidFill>
              <a:srgbClr val="4A7EBB">
                <a:alpha val="5098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26670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6">
                    <a:lumMod val="75000"/>
                  </a:schemeClr>
                </a:solidFill>
              </a:rPr>
              <a:t>Corps</a:t>
            </a: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315200" y="3886200"/>
            <a:ext cx="496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Arc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0400" y="3364468"/>
            <a:ext cx="10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Foramen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" y="5638800"/>
            <a:ext cx="8674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6350" algn="ctr">
              <a:buNone/>
            </a:pPr>
            <a:r>
              <a:rPr lang="fr-FR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La forme de ces différents éléments peuvent varier </a:t>
            </a:r>
          </a:p>
          <a:p>
            <a:pPr marL="450850" lvl="1" indent="6350" algn="ctr">
              <a:buNone/>
            </a:pPr>
            <a:r>
              <a:rPr lang="fr-FR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Times"/>
              </a:rPr>
              <a:t>d’un étage rachidien à l’autre</a:t>
            </a:r>
            <a:endParaRPr lang="fr-FR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8304A4C4-2EF9-4CD9-838E-7513636A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290" y="6492875"/>
            <a:ext cx="1741488" cy="365125"/>
          </a:xfrm>
        </p:spPr>
        <p:txBody>
          <a:bodyPr/>
          <a:lstStyle/>
          <a:p>
            <a:r>
              <a:rPr lang="en-US" altLang="fr-FR" dirty="0"/>
              <a:t>P </a:t>
            </a:r>
            <a:r>
              <a:rPr lang="en-US" altLang="fr-FR" dirty="0" err="1"/>
              <a:t>Mertens</a:t>
            </a:r>
            <a:r>
              <a:rPr lang="en-US" altLang="fr-FR" dirty="0"/>
              <a:t> 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12831</TotalTime>
  <Words>2116</Words>
  <Application>Microsoft Macintosh PowerPoint</Application>
  <PresentationFormat>Affichage à l'écran (4:3)</PresentationFormat>
  <Paragraphs>505</Paragraphs>
  <Slides>43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2" baseType="lpstr">
      <vt:lpstr>ＭＳ Ｐゴシック</vt:lpstr>
      <vt:lpstr>Arial</vt:lpstr>
      <vt:lpstr>Calibri</vt:lpstr>
      <vt:lpstr>Monotype Sorts</vt:lpstr>
      <vt:lpstr>Times</vt:lpstr>
      <vt:lpstr>Times Roman</vt:lpstr>
      <vt:lpstr>Wingdings</vt:lpstr>
      <vt:lpstr>Thème Office</vt:lpstr>
      <vt:lpstr>QuickTime Picture</vt:lpstr>
      <vt:lpstr>Anatomie de la colonne vertébrale (Rachis)</vt:lpstr>
      <vt:lpstr>Anatomie de la colonne vertébrale (Rachis)</vt:lpstr>
      <vt:lpstr>1- Rachis - Généralités</vt:lpstr>
      <vt:lpstr>1- Rachis - Généralités</vt:lpstr>
      <vt:lpstr>Acquisition des courbures</vt:lpstr>
      <vt:lpstr>Repères à l’examen clinique Reliefs palpables à la face dorsale</vt:lpstr>
      <vt:lpstr>1- Généralités Rôles de la colonne vertébrale</vt:lpstr>
      <vt:lpstr>1- Généralités</vt:lpstr>
      <vt:lpstr>2- Constitution d’une vertèbre</vt:lpstr>
      <vt:lpstr>2- Constitution d’une vertèbre</vt:lpstr>
      <vt:lpstr>Corps vertébral</vt:lpstr>
      <vt:lpstr>Arc postérieur</vt:lpstr>
      <vt:lpstr>Articulations intervertébrales</vt:lpstr>
      <vt:lpstr>Articulations postérieures = 2 colonnes postérieures</vt:lpstr>
      <vt:lpstr>2- Les éléments de liaison entre les vertèbres</vt:lpstr>
      <vt:lpstr>Le disque intervertébral</vt:lpstr>
      <vt:lpstr>Le disque intervertébral</vt:lpstr>
      <vt:lpstr>Présentation PowerPoint</vt:lpstr>
      <vt:lpstr>Ligaments intervertébraux</vt:lpstr>
      <vt:lpstr>Muscles paravertébraux</vt:lpstr>
      <vt:lpstr>Anatomie de la colonne vertébrale (Rachis)</vt:lpstr>
      <vt:lpstr>Rachis cervical 7 vertèbres</vt:lpstr>
      <vt:lpstr>C1  = Atlas </vt:lpstr>
      <vt:lpstr>Articulation C1 - occipital</vt:lpstr>
      <vt:lpstr>C2 = Axis </vt:lpstr>
      <vt:lpstr>Articulation C1 – C2</vt:lpstr>
      <vt:lpstr>Vertèbres C3 à C7</vt:lpstr>
      <vt:lpstr>Rachis thoracique</vt:lpstr>
      <vt:lpstr>Rachis lombaire</vt:lpstr>
      <vt:lpstr>Sacrum</vt:lpstr>
      <vt:lpstr>Coccyx</vt:lpstr>
      <vt:lpstr>Anatomie de la colonne vertébrale (Rachis)</vt:lpstr>
      <vt:lpstr>PL</vt:lpstr>
      <vt:lpstr>Segments médullaires (métamères)</vt:lpstr>
      <vt:lpstr>Moelle spinale  et nerfs spinaux</vt:lpstr>
      <vt:lpstr>Contenant rachidien</vt:lpstr>
      <vt:lpstr>Canal vertébral (rachidien)  au dessus de L1</vt:lpstr>
      <vt:lpstr>Foramen inter-vertébral Limites</vt:lpstr>
      <vt:lpstr>Compression radiculaire dans le foramen intervertébral</vt:lpstr>
      <vt:lpstr>9. Rachis - Anatomie fonctionnelle 6 degrés de mobilité</vt:lpstr>
      <vt:lpstr>Rachis – Moyens d’exploration</vt:lpstr>
      <vt:lpstr>Pathologies rachidiennes Menacent les éléments nerveux du contenu  </vt:lpstr>
      <vt:lpstr>FIN Colonne vertébrale</vt:lpstr>
    </vt:vector>
  </TitlesOfParts>
  <Company>Labo Anatomie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de la colonne vertébrale (Rachis)</dc:title>
  <dc:creator>Patrick MERTENS</dc:creator>
  <cp:lastModifiedBy>Patrick MERTENS</cp:lastModifiedBy>
  <cp:revision>71</cp:revision>
  <cp:lastPrinted>2023-01-11T11:45:04Z</cp:lastPrinted>
  <dcterms:created xsi:type="dcterms:W3CDTF">2018-03-27T08:19:03Z</dcterms:created>
  <dcterms:modified xsi:type="dcterms:W3CDTF">2025-01-14T12:36:18Z</dcterms:modified>
</cp:coreProperties>
</file>