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11" r:id="rId2"/>
    <p:sldMasterId id="2147483716" r:id="rId3"/>
  </p:sldMasterIdLst>
  <p:notesMasterIdLst>
    <p:notesMasterId r:id="rId94"/>
  </p:notesMasterIdLst>
  <p:handoutMasterIdLst>
    <p:handoutMasterId r:id="rId95"/>
  </p:handoutMasterIdLst>
  <p:sldIdLst>
    <p:sldId id="256" r:id="rId4"/>
    <p:sldId id="260" r:id="rId5"/>
    <p:sldId id="366" r:id="rId6"/>
    <p:sldId id="360" r:id="rId7"/>
    <p:sldId id="361" r:id="rId8"/>
    <p:sldId id="358" r:id="rId9"/>
    <p:sldId id="367" r:id="rId10"/>
    <p:sldId id="365" r:id="rId11"/>
    <p:sldId id="368" r:id="rId12"/>
    <p:sldId id="303" r:id="rId13"/>
    <p:sldId id="304" r:id="rId14"/>
    <p:sldId id="305" r:id="rId15"/>
    <p:sldId id="306" r:id="rId16"/>
    <p:sldId id="307" r:id="rId17"/>
    <p:sldId id="310" r:id="rId18"/>
    <p:sldId id="311" r:id="rId19"/>
    <p:sldId id="354" r:id="rId20"/>
    <p:sldId id="355" r:id="rId21"/>
    <p:sldId id="356" r:id="rId22"/>
    <p:sldId id="357" r:id="rId23"/>
    <p:sldId id="330" r:id="rId24"/>
    <p:sldId id="312" r:id="rId25"/>
    <p:sldId id="313" r:id="rId26"/>
    <p:sldId id="314" r:id="rId27"/>
    <p:sldId id="315" r:id="rId28"/>
    <p:sldId id="316" r:id="rId29"/>
    <p:sldId id="318" r:id="rId30"/>
    <p:sldId id="319" r:id="rId31"/>
    <p:sldId id="320" r:id="rId32"/>
    <p:sldId id="400" r:id="rId33"/>
    <p:sldId id="322" r:id="rId34"/>
    <p:sldId id="401" r:id="rId35"/>
    <p:sldId id="323" r:id="rId36"/>
    <p:sldId id="324" r:id="rId37"/>
    <p:sldId id="325" r:id="rId38"/>
    <p:sldId id="326" r:id="rId39"/>
    <p:sldId id="327" r:id="rId40"/>
    <p:sldId id="328" r:id="rId41"/>
    <p:sldId id="329" r:id="rId42"/>
    <p:sldId id="331" r:id="rId43"/>
    <p:sldId id="332" r:id="rId44"/>
    <p:sldId id="333" r:id="rId45"/>
    <p:sldId id="309" r:id="rId46"/>
    <p:sldId id="334" r:id="rId47"/>
    <p:sldId id="335" r:id="rId48"/>
    <p:sldId id="336" r:id="rId49"/>
    <p:sldId id="337" r:id="rId50"/>
    <p:sldId id="350" r:id="rId51"/>
    <p:sldId id="338" r:id="rId52"/>
    <p:sldId id="339" r:id="rId53"/>
    <p:sldId id="351" r:id="rId54"/>
    <p:sldId id="340" r:id="rId55"/>
    <p:sldId id="349" r:id="rId56"/>
    <p:sldId id="348" r:id="rId57"/>
    <p:sldId id="352" r:id="rId58"/>
    <p:sldId id="353" r:id="rId59"/>
    <p:sldId id="341" r:id="rId60"/>
    <p:sldId id="296" r:id="rId61"/>
    <p:sldId id="257" r:id="rId62"/>
    <p:sldId id="369" r:id="rId63"/>
    <p:sldId id="370" r:id="rId64"/>
    <p:sldId id="371" r:id="rId65"/>
    <p:sldId id="372" r:id="rId66"/>
    <p:sldId id="373" r:id="rId67"/>
    <p:sldId id="374" r:id="rId68"/>
    <p:sldId id="375" r:id="rId69"/>
    <p:sldId id="376" r:id="rId70"/>
    <p:sldId id="377" r:id="rId71"/>
    <p:sldId id="378" r:id="rId72"/>
    <p:sldId id="379" r:id="rId73"/>
    <p:sldId id="380" r:id="rId74"/>
    <p:sldId id="381" r:id="rId75"/>
    <p:sldId id="382" r:id="rId76"/>
    <p:sldId id="383" r:id="rId77"/>
    <p:sldId id="384" r:id="rId78"/>
    <p:sldId id="385" r:id="rId79"/>
    <p:sldId id="386" r:id="rId80"/>
    <p:sldId id="387" r:id="rId81"/>
    <p:sldId id="388" r:id="rId82"/>
    <p:sldId id="389" r:id="rId83"/>
    <p:sldId id="390" r:id="rId84"/>
    <p:sldId id="391" r:id="rId85"/>
    <p:sldId id="392" r:id="rId86"/>
    <p:sldId id="393" r:id="rId87"/>
    <p:sldId id="394" r:id="rId88"/>
    <p:sldId id="395" r:id="rId89"/>
    <p:sldId id="396" r:id="rId90"/>
    <p:sldId id="397" r:id="rId91"/>
    <p:sldId id="398" r:id="rId92"/>
    <p:sldId id="399" r:id="rId9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539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755" autoAdjust="0"/>
    <p:restoredTop sz="94550" autoAdjust="0"/>
  </p:normalViewPr>
  <p:slideViewPr>
    <p:cSldViewPr snapToGrid="0" snapToObjects="1">
      <p:cViewPr varScale="1">
        <p:scale>
          <a:sx n="116" d="100"/>
          <a:sy n="116" d="100"/>
        </p:scale>
        <p:origin x="1032"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handoutMaster" Target="handoutMasters/handoutMaster1.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79D346-7BF6-6143-BB94-67CE144FBEBC}" type="datetimeFigureOut">
              <a:rPr lang="fr-FR" smtClean="0"/>
              <a:t>29/10/2026</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1AD3A9C-6C2A-A14B-9474-1DE9F35990A5}" type="slidenum">
              <a:rPr lang="fr-FR" smtClean="0"/>
              <a:t>‹N°›</a:t>
            </a:fld>
            <a:endParaRPr lang="fr-FR"/>
          </a:p>
        </p:txBody>
      </p:sp>
    </p:spTree>
    <p:extLst>
      <p:ext uri="{BB962C8B-B14F-4D97-AF65-F5344CB8AC3E}">
        <p14:creationId xmlns:p14="http://schemas.microsoft.com/office/powerpoint/2010/main" val="41186149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12AA43-35EB-5843-8621-116746513C93}" type="datetimeFigureOut">
              <a:rPr lang="fr-FR" smtClean="0"/>
              <a:t>29/10/2026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8518A7-6218-184E-8D97-1E4E221F3DF7}" type="slidenum">
              <a:rPr lang="fr-FR" smtClean="0"/>
              <a:t>‹N°›</a:t>
            </a:fld>
            <a:endParaRPr lang="fr-FR"/>
          </a:p>
        </p:txBody>
      </p:sp>
    </p:spTree>
    <p:extLst>
      <p:ext uri="{BB962C8B-B14F-4D97-AF65-F5344CB8AC3E}">
        <p14:creationId xmlns:p14="http://schemas.microsoft.com/office/powerpoint/2010/main" val="492003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Après avoir rechercher d’éventuels signes de gravité, l’interrogatoire représente un</a:t>
            </a:r>
            <a:r>
              <a:rPr lang="fr-FR" baseline="0" dirty="0"/>
              <a:t> élément capital de l’examen clinique. Tout d’abord, le praticien devra interroger le patient sur le mode d’apparition de la douleur. Ainsi, une douleur d’</a:t>
            </a:r>
            <a:r>
              <a:rPr lang="fr-FR" baseline="0" dirty="0" err="1"/>
              <a:t>apparitionbrutale</a:t>
            </a:r>
            <a:r>
              <a:rPr lang="fr-FR" baseline="0" dirty="0"/>
              <a:t> devra faire évoquer en 1</a:t>
            </a:r>
            <a:r>
              <a:rPr lang="fr-FR" baseline="30000" dirty="0"/>
              <a:t>er</a:t>
            </a:r>
            <a:r>
              <a:rPr lang="fr-FR" baseline="0" dirty="0"/>
              <a:t> lieu la perforation d’un organe creux, une rupture d’organe, ou encore une cause classique de douleur thoracique projetée, telle qu’une EP ou un IDM. En cas douleur brutale, le patient est souvent capable de signaler l’heure à </a:t>
            </a:r>
            <a:r>
              <a:rPr lang="fr-FR" baseline="0" dirty="0" err="1"/>
              <a:t>laqeulle</a:t>
            </a:r>
            <a:r>
              <a:rPr lang="fr-FR" baseline="0" dirty="0"/>
              <a:t> la douleur a débutée, ou à défaut, il se rappelle de l’activité qu’il effectuait à ce moment précis. </a:t>
            </a:r>
          </a:p>
          <a:p>
            <a:r>
              <a:rPr lang="fr-FR" baseline="0" dirty="0"/>
              <a:t>Une douleur rapidement progressive sera </a:t>
            </a:r>
            <a:r>
              <a:rPr lang="fr-FR" baseline="0" dirty="0" err="1"/>
              <a:t>plutot</a:t>
            </a:r>
            <a:r>
              <a:rPr lang="fr-FR" baseline="0" dirty="0"/>
              <a:t> évocatrice d’une occlusion par strangulation, d’une ischémie </a:t>
            </a:r>
            <a:r>
              <a:rPr lang="fr-FR" baseline="0" dirty="0" err="1"/>
              <a:t>digetive</a:t>
            </a:r>
            <a:r>
              <a:rPr lang="fr-FR" baseline="0" dirty="0"/>
              <a:t> ou encore de crises de coliques, par exemple biliaire ou néphrétique. Enfin les pathologies responsables d’un foyer infectieux profonds telles qu’une appendicite ou </a:t>
            </a:r>
            <a:r>
              <a:rPr lang="fr-FR" baseline="0" dirty="0" err="1"/>
              <a:t>d-une</a:t>
            </a:r>
            <a:r>
              <a:rPr lang="fr-FR" baseline="0" dirty="0"/>
              <a:t> </a:t>
            </a:r>
            <a:r>
              <a:rPr lang="fr-FR" baseline="0" dirty="0" err="1"/>
              <a:t>diverticulite</a:t>
            </a:r>
            <a:r>
              <a:rPr lang="fr-FR" baseline="0" dirty="0"/>
              <a:t> sigmoïdienne, de même que les occlusion par obstruction sont responsable de douleurs d’apparition plus lente.</a:t>
            </a:r>
            <a:endParaRPr lang="fr-FR" dirty="0"/>
          </a:p>
        </p:txBody>
      </p:sp>
      <p:sp>
        <p:nvSpPr>
          <p:cNvPr id="4" name="Espace réservé du numéro de diapositive 3"/>
          <p:cNvSpPr>
            <a:spLocks noGrp="1"/>
          </p:cNvSpPr>
          <p:nvPr>
            <p:ph type="sldNum" sz="quarter" idx="10"/>
          </p:nvPr>
        </p:nvSpPr>
        <p:spPr/>
        <p:txBody>
          <a:bodyPr/>
          <a:lstStyle/>
          <a:p>
            <a:fld id="{441DC305-82E9-6A45-A4D2-CFF963F3A3BB}" type="slidenum">
              <a:rPr lang="fr-FR" smtClean="0"/>
              <a:t>15</a:t>
            </a:fld>
            <a:endParaRPr lang="fr-FR"/>
          </a:p>
        </p:txBody>
      </p:sp>
    </p:spTree>
    <p:extLst>
      <p:ext uri="{BB962C8B-B14F-4D97-AF65-F5344CB8AC3E}">
        <p14:creationId xmlns:p14="http://schemas.microsoft.com/office/powerpoint/2010/main" val="1286083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La topographie</a:t>
            </a:r>
            <a:r>
              <a:rPr lang="fr-FR" baseline="0" dirty="0"/>
              <a:t> de la douleur abdominale représente une des principales </a:t>
            </a:r>
            <a:r>
              <a:rPr lang="fr-FR" baseline="0" dirty="0" err="1"/>
              <a:t>caracétristiques</a:t>
            </a:r>
            <a:r>
              <a:rPr lang="fr-FR" baseline="0" dirty="0"/>
              <a:t> permettant d’</a:t>
            </a:r>
            <a:r>
              <a:rPr lang="fr-FR" baseline="0" dirty="0" err="1"/>
              <a:t>rienter</a:t>
            </a:r>
            <a:r>
              <a:rPr lang="fr-FR" baseline="0" dirty="0"/>
              <a:t> le diagnostic. </a:t>
            </a:r>
            <a:r>
              <a:rPr lang="fr-FR" baseline="0" dirty="0" err="1"/>
              <a:t>Aisni</a:t>
            </a:r>
            <a:r>
              <a:rPr lang="fr-FR" baseline="0" dirty="0"/>
              <a:t>, la palpation abdominale est menée de façon systématique en parcourant les 9 quadrants de l’abdomen afin de déterminer si la douleur est diffuse ou systématisée à un quadrant. En présence d’une douleur diffuse, l’absence de défense ou de contracture orientera plutôt vers une cause médicale, tandis qu’en présence d’une défense ou d’une contracture, il faudra craindre une péritonite généralisée.</a:t>
            </a:r>
            <a:endParaRPr lang="fr-FR" dirty="0"/>
          </a:p>
        </p:txBody>
      </p:sp>
      <p:sp>
        <p:nvSpPr>
          <p:cNvPr id="4" name="Espace réservé du numéro de diapositive 3"/>
          <p:cNvSpPr>
            <a:spLocks noGrp="1"/>
          </p:cNvSpPr>
          <p:nvPr>
            <p:ph type="sldNum" sz="quarter" idx="10"/>
          </p:nvPr>
        </p:nvSpPr>
        <p:spPr/>
        <p:txBody>
          <a:bodyPr/>
          <a:lstStyle/>
          <a:p>
            <a:fld id="{441DC305-82E9-6A45-A4D2-CFF963F3A3BB}" type="slidenum">
              <a:rPr lang="fr-FR" smtClean="0"/>
              <a:t>21</a:t>
            </a:fld>
            <a:endParaRPr lang="fr-FR"/>
          </a:p>
        </p:txBody>
      </p:sp>
    </p:spTree>
    <p:extLst>
      <p:ext uri="{BB962C8B-B14F-4D97-AF65-F5344CB8AC3E}">
        <p14:creationId xmlns:p14="http://schemas.microsoft.com/office/powerpoint/2010/main" val="197940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La topographie</a:t>
            </a:r>
            <a:r>
              <a:rPr lang="fr-FR" baseline="0" dirty="0"/>
              <a:t> de la douleur abdominale représente une des principales </a:t>
            </a:r>
            <a:r>
              <a:rPr lang="fr-FR" baseline="0" dirty="0" err="1"/>
              <a:t>caracétristiques</a:t>
            </a:r>
            <a:r>
              <a:rPr lang="fr-FR" baseline="0" dirty="0"/>
              <a:t> permettant d’</a:t>
            </a:r>
            <a:r>
              <a:rPr lang="fr-FR" baseline="0" dirty="0" err="1"/>
              <a:t>rienter</a:t>
            </a:r>
            <a:r>
              <a:rPr lang="fr-FR" baseline="0" dirty="0"/>
              <a:t> le diagnostic. </a:t>
            </a:r>
            <a:r>
              <a:rPr lang="fr-FR" baseline="0" dirty="0" err="1"/>
              <a:t>Aisni</a:t>
            </a:r>
            <a:r>
              <a:rPr lang="fr-FR" baseline="0" dirty="0"/>
              <a:t>, la palpation abdominale est menée de façon systématique en parcourant les 9 quadrants de l’abdomen afin de déterminer si la douleur est diffuse ou systématisée à un quadrant. En présence d’une douleur diffuse, l’absence de défense ou de contracture orientera plutôt vers une cause médicale, tandis qu’en présence d’une défense ou d’une contracture, il faudra craindre une péritonite généralisée.</a:t>
            </a:r>
            <a:endParaRPr lang="fr-FR" dirty="0"/>
          </a:p>
        </p:txBody>
      </p:sp>
      <p:sp>
        <p:nvSpPr>
          <p:cNvPr id="4" name="Espace réservé du numéro de diapositive 3"/>
          <p:cNvSpPr>
            <a:spLocks noGrp="1"/>
          </p:cNvSpPr>
          <p:nvPr>
            <p:ph type="sldNum" sz="quarter" idx="10"/>
          </p:nvPr>
        </p:nvSpPr>
        <p:spPr/>
        <p:txBody>
          <a:bodyPr/>
          <a:lstStyle/>
          <a:p>
            <a:fld id="{441DC305-82E9-6A45-A4D2-CFF963F3A3BB}" type="slidenum">
              <a:rPr lang="fr-FR" smtClean="0"/>
              <a:t>22</a:t>
            </a:fld>
            <a:endParaRPr lang="fr-FR"/>
          </a:p>
        </p:txBody>
      </p:sp>
    </p:spTree>
    <p:extLst>
      <p:ext uri="{BB962C8B-B14F-4D97-AF65-F5344CB8AC3E}">
        <p14:creationId xmlns:p14="http://schemas.microsoft.com/office/powerpoint/2010/main" val="1801643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Devant</a:t>
            </a:r>
            <a:r>
              <a:rPr lang="fr-FR" baseline="0" dirty="0"/>
              <a:t> une douleur épigastrique, la présence de fièvre fera évoquer</a:t>
            </a:r>
            <a:r>
              <a:rPr lang="is-IS" baseline="0" dirty="0"/>
              <a:t>… tandis que l’absence de fièvre fera évoquer</a:t>
            </a:r>
            <a:endParaRPr lang="fr-FR" dirty="0"/>
          </a:p>
        </p:txBody>
      </p:sp>
      <p:sp>
        <p:nvSpPr>
          <p:cNvPr id="4" name="Espace réservé du numéro de diapositive 3"/>
          <p:cNvSpPr>
            <a:spLocks noGrp="1"/>
          </p:cNvSpPr>
          <p:nvPr>
            <p:ph type="sldNum" sz="quarter" idx="10"/>
          </p:nvPr>
        </p:nvSpPr>
        <p:spPr/>
        <p:txBody>
          <a:bodyPr/>
          <a:lstStyle/>
          <a:p>
            <a:fld id="{441DC305-82E9-6A45-A4D2-CFF963F3A3BB}" type="slidenum">
              <a:rPr lang="fr-FR" smtClean="0"/>
              <a:t>27</a:t>
            </a:fld>
            <a:endParaRPr lang="fr-FR"/>
          </a:p>
        </p:txBody>
      </p:sp>
    </p:spTree>
    <p:extLst>
      <p:ext uri="{BB962C8B-B14F-4D97-AF65-F5344CB8AC3E}">
        <p14:creationId xmlns:p14="http://schemas.microsoft.com/office/powerpoint/2010/main" val="947919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Devant</a:t>
            </a:r>
            <a:r>
              <a:rPr lang="fr-FR" baseline="0" dirty="0"/>
              <a:t> une douleur épigastrique, la présence de fièvre fera évoquer</a:t>
            </a:r>
            <a:r>
              <a:rPr lang="is-IS" baseline="0" dirty="0"/>
              <a:t>… tandis que l’absence de fièvre fera évoquer</a:t>
            </a:r>
            <a:endParaRPr lang="fr-FR" dirty="0"/>
          </a:p>
        </p:txBody>
      </p:sp>
      <p:sp>
        <p:nvSpPr>
          <p:cNvPr id="4" name="Espace réservé du numéro de diapositive 3"/>
          <p:cNvSpPr>
            <a:spLocks noGrp="1"/>
          </p:cNvSpPr>
          <p:nvPr>
            <p:ph type="sldNum" sz="quarter" idx="10"/>
          </p:nvPr>
        </p:nvSpPr>
        <p:spPr/>
        <p:txBody>
          <a:bodyPr/>
          <a:lstStyle/>
          <a:p>
            <a:fld id="{441DC305-82E9-6A45-A4D2-CFF963F3A3BB}" type="slidenum">
              <a:rPr lang="fr-FR" smtClean="0"/>
              <a:t>28</a:t>
            </a:fld>
            <a:endParaRPr lang="fr-FR"/>
          </a:p>
        </p:txBody>
      </p:sp>
    </p:spTree>
    <p:extLst>
      <p:ext uri="{BB962C8B-B14F-4D97-AF65-F5344CB8AC3E}">
        <p14:creationId xmlns:p14="http://schemas.microsoft.com/office/powerpoint/2010/main" val="345516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Devant</a:t>
            </a:r>
            <a:r>
              <a:rPr lang="fr-FR" baseline="0" dirty="0"/>
              <a:t> une douleur épigastrique, la présence de fièvre fera évoquer</a:t>
            </a:r>
            <a:r>
              <a:rPr lang="is-IS" baseline="0" dirty="0"/>
              <a:t>… tandis que l’absence de fièvre fera évoquer</a:t>
            </a:r>
            <a:endParaRPr lang="fr-FR" dirty="0"/>
          </a:p>
        </p:txBody>
      </p:sp>
      <p:sp>
        <p:nvSpPr>
          <p:cNvPr id="4" name="Espace réservé du numéro de diapositive 3"/>
          <p:cNvSpPr>
            <a:spLocks noGrp="1"/>
          </p:cNvSpPr>
          <p:nvPr>
            <p:ph type="sldNum" sz="quarter" idx="10"/>
          </p:nvPr>
        </p:nvSpPr>
        <p:spPr/>
        <p:txBody>
          <a:bodyPr/>
          <a:lstStyle/>
          <a:p>
            <a:fld id="{441DC305-82E9-6A45-A4D2-CFF963F3A3BB}" type="slidenum">
              <a:rPr lang="fr-FR" smtClean="0"/>
              <a:t>29</a:t>
            </a:fld>
            <a:endParaRPr lang="fr-FR"/>
          </a:p>
        </p:txBody>
      </p:sp>
    </p:spTree>
    <p:extLst>
      <p:ext uri="{BB962C8B-B14F-4D97-AF65-F5344CB8AC3E}">
        <p14:creationId xmlns:p14="http://schemas.microsoft.com/office/powerpoint/2010/main" val="243452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Devant</a:t>
            </a:r>
            <a:r>
              <a:rPr lang="fr-FR" baseline="0" dirty="0"/>
              <a:t> une douleur épigastrique, la présence de fièvre fera évoquer</a:t>
            </a:r>
            <a:r>
              <a:rPr lang="is-IS" baseline="0" dirty="0"/>
              <a:t>… tandis que l’absence de fièvre fera évoquer</a:t>
            </a:r>
            <a:endParaRPr lang="fr-FR" dirty="0"/>
          </a:p>
        </p:txBody>
      </p:sp>
      <p:sp>
        <p:nvSpPr>
          <p:cNvPr id="4" name="Espace réservé du numéro de diapositive 3"/>
          <p:cNvSpPr>
            <a:spLocks noGrp="1"/>
          </p:cNvSpPr>
          <p:nvPr>
            <p:ph type="sldNum" sz="quarter" idx="10"/>
          </p:nvPr>
        </p:nvSpPr>
        <p:spPr/>
        <p:txBody>
          <a:bodyPr/>
          <a:lstStyle/>
          <a:p>
            <a:fld id="{441DC305-82E9-6A45-A4D2-CFF963F3A3BB}" type="slidenum">
              <a:rPr lang="fr-FR" smtClean="0"/>
              <a:t>30</a:t>
            </a:fld>
            <a:endParaRPr lang="fr-FR"/>
          </a:p>
        </p:txBody>
      </p:sp>
    </p:spTree>
    <p:extLst>
      <p:ext uri="{BB962C8B-B14F-4D97-AF65-F5344CB8AC3E}">
        <p14:creationId xmlns:p14="http://schemas.microsoft.com/office/powerpoint/2010/main" val="4251763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41DC305-82E9-6A45-A4D2-CFF963F3A3BB}" type="slidenum">
              <a:rPr lang="fr-FR" smtClean="0"/>
              <a:t>40</a:t>
            </a:fld>
            <a:endParaRPr lang="fr-FR"/>
          </a:p>
        </p:txBody>
      </p:sp>
    </p:spTree>
    <p:extLst>
      <p:ext uri="{BB962C8B-B14F-4D97-AF65-F5344CB8AC3E}">
        <p14:creationId xmlns:p14="http://schemas.microsoft.com/office/powerpoint/2010/main" val="205376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41DC305-82E9-6A45-A4D2-CFF963F3A3BB}" type="slidenum">
              <a:rPr lang="fr-FR" smtClean="0"/>
              <a:t>41</a:t>
            </a:fld>
            <a:endParaRPr lang="fr-FR"/>
          </a:p>
        </p:txBody>
      </p:sp>
    </p:spTree>
    <p:extLst>
      <p:ext uri="{BB962C8B-B14F-4D97-AF65-F5344CB8AC3E}">
        <p14:creationId xmlns:p14="http://schemas.microsoft.com/office/powerpoint/2010/main" val="1245116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41DC305-82E9-6A45-A4D2-CFF963F3A3BB}" type="slidenum">
              <a:rPr lang="fr-FR" smtClean="0"/>
              <a:t>42</a:t>
            </a:fld>
            <a:endParaRPr lang="fr-FR"/>
          </a:p>
        </p:txBody>
      </p:sp>
    </p:spTree>
    <p:extLst>
      <p:ext uri="{BB962C8B-B14F-4D97-AF65-F5344CB8AC3E}">
        <p14:creationId xmlns:p14="http://schemas.microsoft.com/office/powerpoint/2010/main" val="1411636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Cadran douleurs abdominales</a:t>
            </a:r>
          </a:p>
          <a:p>
            <a:r>
              <a:rPr lang="fr-FR" dirty="0"/>
              <a:t>Douleurs projetés à ne pas oublier / extra digestifs</a:t>
            </a:r>
          </a:p>
          <a:p>
            <a:r>
              <a:rPr lang="fr-FR" dirty="0"/>
              <a:t>Douleurs = évaluation gravité ++</a:t>
            </a:r>
          </a:p>
        </p:txBody>
      </p:sp>
      <p:sp>
        <p:nvSpPr>
          <p:cNvPr id="4" name="Espace réservé du numéro de diapositive 3"/>
          <p:cNvSpPr>
            <a:spLocks noGrp="1"/>
          </p:cNvSpPr>
          <p:nvPr>
            <p:ph type="sldNum" sz="quarter" idx="5"/>
          </p:nvPr>
        </p:nvSpPr>
        <p:spPr/>
        <p:txBody>
          <a:bodyPr/>
          <a:lstStyle/>
          <a:p>
            <a:fld id="{54FB6E0F-0356-46D3-A9A8-238C76BB2763}" type="slidenum">
              <a:rPr lang="fr-FR" smtClean="0"/>
              <a:t>59</a:t>
            </a:fld>
            <a:endParaRPr lang="fr-FR"/>
          </a:p>
        </p:txBody>
      </p:sp>
    </p:spTree>
    <p:extLst>
      <p:ext uri="{BB962C8B-B14F-4D97-AF65-F5344CB8AC3E}">
        <p14:creationId xmlns:p14="http://schemas.microsoft.com/office/powerpoint/2010/main" val="1526103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E708A5-2B2A-4503-A751-7C8C28209A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8229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E708A5-2B2A-4503-A751-7C8C28209A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26886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E708A5-2B2A-4503-A751-7C8C28209A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4127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E708A5-2B2A-4503-A751-7C8C28209A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61078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E708A5-2B2A-4503-A751-7C8C28209A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5495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E708A5-2B2A-4503-A751-7C8C28209A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27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E708A5-2B2A-4503-A751-7C8C28209A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04017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E708A5-2B2A-4503-A751-7C8C28209A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3209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E708A5-2B2A-4503-A751-7C8C28209A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35857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E708A5-2B2A-4503-A751-7C8C28209A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6056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E708A5-2B2A-4503-A751-7C8C28209A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68836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E708A5-2B2A-4503-A751-7C8C28209A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12319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E708A5-2B2A-4503-A751-7C8C28209A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42031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E708A5-2B2A-4503-A751-7C8C28209A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66793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E708A5-2B2A-4503-A751-7C8C28209A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09566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E708A5-2B2A-4503-A751-7C8C28209A6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4944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10" name="ZoneTexte 9"/>
          <p:cNvSpPr txBox="1"/>
          <p:nvPr userDrawn="1"/>
        </p:nvSpPr>
        <p:spPr>
          <a:xfrm>
            <a:off x="2423733" y="3038343"/>
            <a:ext cx="4080607" cy="584775"/>
          </a:xfrm>
          <a:prstGeom prst="rect">
            <a:avLst/>
          </a:prstGeom>
          <a:noFill/>
        </p:spPr>
        <p:txBody>
          <a:bodyPr wrap="square" rtlCol="0">
            <a:spAutoFit/>
          </a:bodyPr>
          <a:lstStyle/>
          <a:p>
            <a:pPr algn="ctr"/>
            <a:r>
              <a:rPr lang="fr-FR" sz="3200" dirty="0"/>
              <a:t>Dr Kayvan Mohkam</a:t>
            </a:r>
          </a:p>
        </p:txBody>
      </p:sp>
      <p:sp>
        <p:nvSpPr>
          <p:cNvPr id="12" name="Forme libre 11"/>
          <p:cNvSpPr/>
          <p:nvPr userDrawn="1"/>
        </p:nvSpPr>
        <p:spPr>
          <a:xfrm>
            <a:off x="1817408" y="2487352"/>
            <a:ext cx="5160267" cy="25814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25A79B"/>
              </a:solidFill>
            </a:endParaRPr>
          </a:p>
        </p:txBody>
      </p:sp>
      <p:sp>
        <p:nvSpPr>
          <p:cNvPr id="15" name="Forme libre 14"/>
          <p:cNvSpPr/>
          <p:nvPr userDrawn="1"/>
        </p:nvSpPr>
        <p:spPr>
          <a:xfrm rot="-10860000">
            <a:off x="1892942" y="2559405"/>
            <a:ext cx="5279326" cy="13258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C000"/>
              </a:solidFill>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txBox="1">
            <a:spLocks/>
          </p:cNvSpPr>
          <p:nvPr userDrawn="1"/>
        </p:nvSpPr>
        <p:spPr>
          <a:xfrm>
            <a:off x="251520" y="116632"/>
            <a:ext cx="8229600" cy="792088"/>
          </a:xfrm>
          <a:prstGeom prst="rect">
            <a:avLst/>
          </a:prstGeom>
        </p:spPr>
        <p:txBody>
          <a:bodyPr>
            <a:normAutofit/>
          </a:bodyPr>
          <a:lstStyle>
            <a:lvl1pPr algn="ctr" defTabSz="914400" rtl="0" eaLnBrk="1" latinLnBrk="0" hangingPunct="1">
              <a:spcBef>
                <a:spcPct val="0"/>
              </a:spcBef>
              <a:buNone/>
              <a:defRPr sz="3200" kern="1200" baseline="0">
                <a:solidFill>
                  <a:srgbClr val="002060"/>
                </a:solidFill>
                <a:latin typeface="Avenir Next Condensed" charset="0"/>
                <a:ea typeface="Avenir Next Condensed" charset="0"/>
                <a:cs typeface="Avenir Next Condensed"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fr-FR" sz="3600" dirty="0">
              <a:solidFill>
                <a:srgbClr val="002060"/>
              </a:solidFill>
            </a:endParaRPr>
          </a:p>
        </p:txBody>
      </p:sp>
      <p:cxnSp>
        <p:nvCxnSpPr>
          <p:cNvPr id="3" name="Connecteur droit 2"/>
          <p:cNvCxnSpPr/>
          <p:nvPr userDrawn="1"/>
        </p:nvCxnSpPr>
        <p:spPr>
          <a:xfrm>
            <a:off x="395536" y="836712"/>
            <a:ext cx="7992888" cy="0"/>
          </a:xfrm>
          <a:prstGeom prst="line">
            <a:avLst/>
          </a:prstGeom>
          <a:ln w="19050">
            <a:gradFill flip="none" rotWithShape="1">
              <a:gsLst>
                <a:gs pos="100000">
                  <a:schemeClr val="tx1"/>
                </a:gs>
                <a:gs pos="0">
                  <a:schemeClr val="accent6"/>
                </a:gs>
                <a:gs pos="100000">
                  <a:schemeClr val="tx1"/>
                </a:gs>
              </a:gsLst>
              <a:lin ang="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8" name="Title 1"/>
          <p:cNvSpPr>
            <a:spLocks noGrp="1"/>
          </p:cNvSpPr>
          <p:nvPr>
            <p:ph type="title"/>
          </p:nvPr>
        </p:nvSpPr>
        <p:spPr>
          <a:xfrm>
            <a:off x="628650" y="365126"/>
            <a:ext cx="7886700" cy="1325563"/>
          </a:xfrm>
          <a:prstGeom prst="rect">
            <a:avLst/>
          </a:prstGeom>
        </p:spPr>
        <p:txBody>
          <a:bodyPr/>
          <a:lstStyle/>
          <a:p>
            <a:r>
              <a:rPr lang="fr-FR"/>
              <a:t>Cliquez et modifiez le titre</a:t>
            </a:r>
            <a:endParaRPr lang="en-US" dirty="0"/>
          </a:p>
        </p:txBody>
      </p:sp>
      <p:sp>
        <p:nvSpPr>
          <p:cNvPr id="3" name="Content Placeholder 2"/>
          <p:cNvSpPr>
            <a:spLocks noGrp="1"/>
          </p:cNvSpPr>
          <p:nvPr>
            <p:ph idx="1"/>
          </p:nvPr>
        </p:nvSpPr>
        <p:spPr>
          <a:xfrm>
            <a:off x="840000" y="1825625"/>
            <a:ext cx="767535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9916976-5D93-46E4-A98A-FAD63E4D0EA8}" type="datetimeFigureOut">
              <a:rPr lang="en-US" dirty="0"/>
              <a:t>10/29/26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r>
              <a:rPr lang="en-US" dirty="0"/>
              <a:t>
              </a:t>
            </a: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374621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71349719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0123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pic>
        <p:nvPicPr>
          <p:cNvPr id="10" name="Picture 3" descr="D:\Donnée 2\Monique\Appels à projets 2012-2013\Diaporama LYON EST\bas-de-page-.jp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9538" y="5832301"/>
            <a:ext cx="7759700" cy="981075"/>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ctrTitle"/>
          </p:nvPr>
        </p:nvSpPr>
        <p:spPr>
          <a:xfrm>
            <a:off x="685800" y="476672"/>
            <a:ext cx="7772400" cy="1470025"/>
          </a:xfrm>
        </p:spPr>
        <p:txBody>
          <a:bodyPr/>
          <a:lstStyle>
            <a:lvl1pPr>
              <a:defRPr b="1" cap="all" baseline="0">
                <a:solidFill>
                  <a:schemeClr val="accent6"/>
                </a:solidFill>
              </a:defRPr>
            </a:lvl1pPr>
          </a:lstStyle>
          <a:p>
            <a:r>
              <a:rPr lang="fr-FR" dirty="0"/>
              <a:t>Modifiez le style du titre</a:t>
            </a:r>
          </a:p>
        </p:txBody>
      </p:sp>
      <p:sp>
        <p:nvSpPr>
          <p:cNvPr id="3" name="Sous-titre 2"/>
          <p:cNvSpPr>
            <a:spLocks noGrp="1"/>
          </p:cNvSpPr>
          <p:nvPr>
            <p:ph type="subTitle" idx="1"/>
          </p:nvPr>
        </p:nvSpPr>
        <p:spPr>
          <a:xfrm>
            <a:off x="1371600" y="3886200"/>
            <a:ext cx="6400800" cy="105496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a:xfrm>
            <a:off x="710208" y="5805264"/>
            <a:ext cx="2133600" cy="365125"/>
          </a:xfrm>
        </p:spPr>
        <p:txBody>
          <a:bodyPr/>
          <a:lstStyle/>
          <a:p>
            <a:r>
              <a:rPr lang="fr-FR" dirty="0"/>
              <a:t>09/2018</a:t>
            </a:r>
          </a:p>
        </p:txBody>
      </p:sp>
      <p:sp>
        <p:nvSpPr>
          <p:cNvPr id="5" name="Espace réservé du pied de page 4"/>
          <p:cNvSpPr>
            <a:spLocks noGrp="1"/>
          </p:cNvSpPr>
          <p:nvPr>
            <p:ph type="ftr" sz="quarter" idx="11"/>
          </p:nvPr>
        </p:nvSpPr>
        <p:spPr>
          <a:xfrm>
            <a:off x="3124200" y="6376243"/>
            <a:ext cx="2895600" cy="365125"/>
          </a:xfrm>
        </p:spPr>
        <p:txBody>
          <a:bodyPr/>
          <a:lstStyle>
            <a:lvl1pPr>
              <a:defRPr/>
            </a:lvl1pPr>
          </a:lstStyle>
          <a:p>
            <a:r>
              <a:rPr lang="fr-FR" dirty="0"/>
              <a:t>Item 270 - Dysphagie</a:t>
            </a:r>
          </a:p>
        </p:txBody>
      </p:sp>
      <p:sp>
        <p:nvSpPr>
          <p:cNvPr id="6" name="Espace réservé du numéro de diapositive 5"/>
          <p:cNvSpPr>
            <a:spLocks noGrp="1"/>
          </p:cNvSpPr>
          <p:nvPr>
            <p:ph type="sldNum" sz="quarter" idx="12"/>
          </p:nvPr>
        </p:nvSpPr>
        <p:spPr>
          <a:xfrm>
            <a:off x="6553200" y="6376243"/>
            <a:ext cx="2133600" cy="365125"/>
          </a:xfrm>
        </p:spPr>
        <p:txBody>
          <a:bodyPr/>
          <a:lstStyle/>
          <a:p>
            <a:fld id="{08EA9269-8B46-4430-AFD6-0C3589B024D4}" type="slidenum">
              <a:rPr lang="fr-FR" smtClean="0"/>
              <a:t>‹N°›</a:t>
            </a:fld>
            <a:endParaRPr lang="fr-FR"/>
          </a:p>
        </p:txBody>
      </p:sp>
      <p:sp>
        <p:nvSpPr>
          <p:cNvPr id="8" name="Forme libre 7"/>
          <p:cNvSpPr/>
          <p:nvPr userDrawn="1"/>
        </p:nvSpPr>
        <p:spPr>
          <a:xfrm>
            <a:off x="1835696" y="2450776"/>
            <a:ext cx="5160267" cy="25814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25A79B"/>
              </a:solidFill>
            </a:endParaRPr>
          </a:p>
        </p:txBody>
      </p:sp>
      <p:sp>
        <p:nvSpPr>
          <p:cNvPr id="9" name="Forme libre 8"/>
          <p:cNvSpPr/>
          <p:nvPr userDrawn="1"/>
        </p:nvSpPr>
        <p:spPr>
          <a:xfrm rot="-10860000">
            <a:off x="1911230" y="2522829"/>
            <a:ext cx="5279326" cy="13258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C000"/>
              </a:solidFill>
            </a:endParaRPr>
          </a:p>
        </p:txBody>
      </p:sp>
    </p:spTree>
    <p:extLst>
      <p:ext uri="{BB962C8B-B14F-4D97-AF65-F5344CB8AC3E}">
        <p14:creationId xmlns:p14="http://schemas.microsoft.com/office/powerpoint/2010/main" val="444991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28E997-1278-4B44-8A00-B920FC233FB3}"/>
              </a:ext>
            </a:extLst>
          </p:cNvPr>
          <p:cNvSpPr>
            <a:spLocks noGrp="1"/>
          </p:cNvSpPr>
          <p:nvPr>
            <p:ph type="title"/>
          </p:nvPr>
        </p:nvSpPr>
        <p:spPr>
          <a:xfrm>
            <a:off x="628650" y="365126"/>
            <a:ext cx="7886700" cy="943637"/>
          </a:xfrm>
        </p:spPr>
        <p:txBody>
          <a:bodyPr/>
          <a:lstStyle/>
          <a:p>
            <a:r>
              <a:rPr lang="fr-FR" dirty="0"/>
              <a:t>Modifiez le style du titre</a:t>
            </a:r>
          </a:p>
        </p:txBody>
      </p:sp>
      <p:sp>
        <p:nvSpPr>
          <p:cNvPr id="3" name="Espace réservé du contenu 2">
            <a:extLst>
              <a:ext uri="{FF2B5EF4-FFF2-40B4-BE49-F238E27FC236}">
                <a16:creationId xmlns:a16="http://schemas.microsoft.com/office/drawing/2014/main" id="{A7F44045-3044-4A14-8AC6-5C64F387F0D9}"/>
              </a:ext>
            </a:extLst>
          </p:cNvPr>
          <p:cNvSpPr>
            <a:spLocks noGrp="1"/>
          </p:cNvSpPr>
          <p:nvPr>
            <p:ph idx="1"/>
          </p:nvPr>
        </p:nvSpPr>
        <p:spPr>
          <a:xfrm>
            <a:off x="628650" y="1395435"/>
            <a:ext cx="7886700" cy="4781528"/>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pied de page 4">
            <a:extLst>
              <a:ext uri="{FF2B5EF4-FFF2-40B4-BE49-F238E27FC236}">
                <a16:creationId xmlns:a16="http://schemas.microsoft.com/office/drawing/2014/main" id="{A1B6B86C-13A8-4D8A-82B0-A0E6EC0AF399}"/>
              </a:ext>
            </a:extLst>
          </p:cNvPr>
          <p:cNvSpPr>
            <a:spLocks noGrp="1"/>
          </p:cNvSpPr>
          <p:nvPr>
            <p:ph type="ftr" sz="quarter" idx="11"/>
          </p:nvPr>
        </p:nvSpPr>
        <p:spPr/>
        <p:txBody>
          <a:bodyPr/>
          <a:lstStyle/>
          <a:p>
            <a:endParaRPr lang="fr-FR"/>
          </a:p>
        </p:txBody>
      </p:sp>
      <p:sp>
        <p:nvSpPr>
          <p:cNvPr id="7" name="Espace réservé du numéro de diapositive 5">
            <a:extLst>
              <a:ext uri="{FF2B5EF4-FFF2-40B4-BE49-F238E27FC236}">
                <a16:creationId xmlns:a16="http://schemas.microsoft.com/office/drawing/2014/main" id="{70ADE2D4-CB08-45A6-B0B9-E17E9CD31A9C}"/>
              </a:ext>
            </a:extLst>
          </p:cNvPr>
          <p:cNvSpPr>
            <a:spLocks noGrp="1"/>
          </p:cNvSpPr>
          <p:nvPr>
            <p:ph type="sldNum" sz="quarter" idx="4"/>
          </p:nvPr>
        </p:nvSpPr>
        <p:spPr>
          <a:xfrm>
            <a:off x="31147" y="6321682"/>
            <a:ext cx="35238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03EC536-4A41-43B7-AD83-A37CB5C67A73}" type="slidenum">
              <a:rPr lang="fr-FR" smtClean="0"/>
              <a:t>‹N°›</a:t>
            </a:fld>
            <a:endParaRPr lang="fr-FR" dirty="0"/>
          </a:p>
        </p:txBody>
      </p:sp>
    </p:spTree>
    <p:extLst>
      <p:ext uri="{BB962C8B-B14F-4D97-AF65-F5344CB8AC3E}">
        <p14:creationId xmlns:p14="http://schemas.microsoft.com/office/powerpoint/2010/main" val="3210277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10" name="Picture 3" descr="D:\Donnée 2\Monique\Appels à projets 2012-2013\Diaporama LYON EST\bas-de-page-.jp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9538" y="5832301"/>
            <a:ext cx="7759700" cy="981075"/>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ctrTitle"/>
          </p:nvPr>
        </p:nvSpPr>
        <p:spPr>
          <a:xfrm>
            <a:off x="685800" y="476672"/>
            <a:ext cx="7772400" cy="1470025"/>
          </a:xfrm>
        </p:spPr>
        <p:txBody>
          <a:bodyPr/>
          <a:lstStyle>
            <a:lvl1pPr>
              <a:defRPr b="1" cap="all" baseline="0">
                <a:solidFill>
                  <a:schemeClr val="accent6"/>
                </a:solidFill>
              </a:defRPr>
            </a:lvl1pPr>
          </a:lstStyle>
          <a:p>
            <a:r>
              <a:rPr lang="fr-FR" dirty="0"/>
              <a:t>Modifiez le style du titre</a:t>
            </a:r>
          </a:p>
        </p:txBody>
      </p:sp>
      <p:sp>
        <p:nvSpPr>
          <p:cNvPr id="3" name="Sous-titre 2"/>
          <p:cNvSpPr>
            <a:spLocks noGrp="1"/>
          </p:cNvSpPr>
          <p:nvPr>
            <p:ph type="subTitle" idx="1"/>
          </p:nvPr>
        </p:nvSpPr>
        <p:spPr>
          <a:xfrm>
            <a:off x="1371600" y="3886200"/>
            <a:ext cx="6400800" cy="105496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a:xfrm>
            <a:off x="710208" y="5805264"/>
            <a:ext cx="2133600" cy="365125"/>
          </a:xfrm>
        </p:spPr>
        <p:txBody>
          <a:bodyPr/>
          <a:lstStyle/>
          <a:p>
            <a:r>
              <a:rPr lang="fr-FR" dirty="0"/>
              <a:t>09/2018</a:t>
            </a:r>
          </a:p>
        </p:txBody>
      </p:sp>
      <p:sp>
        <p:nvSpPr>
          <p:cNvPr id="5" name="Espace réservé du pied de page 4"/>
          <p:cNvSpPr>
            <a:spLocks noGrp="1"/>
          </p:cNvSpPr>
          <p:nvPr>
            <p:ph type="ftr" sz="quarter" idx="11"/>
          </p:nvPr>
        </p:nvSpPr>
        <p:spPr>
          <a:xfrm>
            <a:off x="3124200" y="6376243"/>
            <a:ext cx="2895600" cy="365125"/>
          </a:xfrm>
        </p:spPr>
        <p:txBody>
          <a:bodyPr/>
          <a:lstStyle>
            <a:lvl1pPr>
              <a:defRPr/>
            </a:lvl1pPr>
          </a:lstStyle>
          <a:p>
            <a:r>
              <a:rPr lang="fr-FR" dirty="0"/>
              <a:t>Item 270 - Dysphagie</a:t>
            </a:r>
          </a:p>
        </p:txBody>
      </p:sp>
      <p:sp>
        <p:nvSpPr>
          <p:cNvPr id="6" name="Espace réservé du numéro de diapositive 5"/>
          <p:cNvSpPr>
            <a:spLocks noGrp="1"/>
          </p:cNvSpPr>
          <p:nvPr>
            <p:ph type="sldNum" sz="quarter" idx="12"/>
          </p:nvPr>
        </p:nvSpPr>
        <p:spPr>
          <a:xfrm>
            <a:off x="6553200" y="6376243"/>
            <a:ext cx="2133600" cy="365125"/>
          </a:xfrm>
        </p:spPr>
        <p:txBody>
          <a:bodyPr/>
          <a:lstStyle/>
          <a:p>
            <a:fld id="{08EA9269-8B46-4430-AFD6-0C3589B024D4}" type="slidenum">
              <a:rPr lang="fr-FR" smtClean="0"/>
              <a:t>‹N°›</a:t>
            </a:fld>
            <a:endParaRPr lang="fr-FR"/>
          </a:p>
        </p:txBody>
      </p:sp>
      <p:sp>
        <p:nvSpPr>
          <p:cNvPr id="8" name="Forme libre 7"/>
          <p:cNvSpPr/>
          <p:nvPr userDrawn="1"/>
        </p:nvSpPr>
        <p:spPr>
          <a:xfrm>
            <a:off x="1835696" y="2450776"/>
            <a:ext cx="5160267" cy="25814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25A79B"/>
              </a:solidFill>
            </a:endParaRPr>
          </a:p>
        </p:txBody>
      </p:sp>
      <p:sp>
        <p:nvSpPr>
          <p:cNvPr id="9" name="Forme libre 8"/>
          <p:cNvSpPr/>
          <p:nvPr userDrawn="1"/>
        </p:nvSpPr>
        <p:spPr>
          <a:xfrm rot="-10860000">
            <a:off x="1911230" y="2522829"/>
            <a:ext cx="5279326" cy="13258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C000"/>
              </a:solidFill>
            </a:endParaRPr>
          </a:p>
        </p:txBody>
      </p:sp>
    </p:spTree>
    <p:extLst>
      <p:ext uri="{BB962C8B-B14F-4D97-AF65-F5344CB8AC3E}">
        <p14:creationId xmlns:p14="http://schemas.microsoft.com/office/powerpoint/2010/main" val="75611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562074"/>
          </a:xfrm>
        </p:spPr>
        <p:txBody>
          <a:bodyPr>
            <a:noAutofit/>
          </a:bodyPr>
          <a:lstStyle>
            <a:lvl1pPr algn="l">
              <a:defRPr sz="4000" b="1" cap="small" baseline="0"/>
            </a:lvl1pPr>
          </a:lstStyle>
          <a:p>
            <a:r>
              <a:rPr lang="fr-FR" dirty="0"/>
              <a:t>Modifiez le style du titre</a:t>
            </a:r>
          </a:p>
        </p:txBody>
      </p:sp>
      <p:sp>
        <p:nvSpPr>
          <p:cNvPr id="3" name="Espace réservé du contenu 2"/>
          <p:cNvSpPr>
            <a:spLocks noGrp="1"/>
          </p:cNvSpPr>
          <p:nvPr>
            <p:ph idx="1"/>
          </p:nvPr>
        </p:nvSpPr>
        <p:spPr/>
        <p:txBody>
          <a:bodyPr/>
          <a:lstStyle>
            <a:lvl1pPr>
              <a:buClr>
                <a:schemeClr val="accent5"/>
              </a:buCl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10"/>
          </p:nvPr>
        </p:nvSpPr>
        <p:spPr/>
        <p:txBody>
          <a:bodyPr/>
          <a:lstStyle/>
          <a:p>
            <a:r>
              <a:rPr lang="fr-FR" dirty="0"/>
              <a:t>09/2018</a:t>
            </a:r>
          </a:p>
        </p:txBody>
      </p:sp>
      <p:sp>
        <p:nvSpPr>
          <p:cNvPr id="5" name="Espace réservé du pied de page 4"/>
          <p:cNvSpPr>
            <a:spLocks noGrp="1"/>
          </p:cNvSpPr>
          <p:nvPr>
            <p:ph type="ftr" sz="quarter" idx="11"/>
          </p:nvPr>
        </p:nvSpPr>
        <p:spPr/>
        <p:txBody>
          <a:bodyPr/>
          <a:lstStyle>
            <a:lvl1pPr>
              <a:defRPr/>
            </a:lvl1pPr>
          </a:lstStyle>
          <a:p>
            <a:r>
              <a:rPr lang="fr-FR" dirty="0"/>
              <a:t>Item 270 - Dysphagie</a:t>
            </a:r>
          </a:p>
        </p:txBody>
      </p:sp>
      <p:sp>
        <p:nvSpPr>
          <p:cNvPr id="6" name="Espace réservé du numéro de diapositive 5"/>
          <p:cNvSpPr>
            <a:spLocks noGrp="1"/>
          </p:cNvSpPr>
          <p:nvPr>
            <p:ph type="sldNum" sz="quarter" idx="12"/>
          </p:nvPr>
        </p:nvSpPr>
        <p:spPr/>
        <p:txBody>
          <a:bodyPr/>
          <a:lstStyle/>
          <a:p>
            <a:fld id="{08EA9269-8B46-4430-AFD6-0C3589B024D4}" type="slidenum">
              <a:rPr lang="fr-FR" smtClean="0"/>
              <a:t>‹N°›</a:t>
            </a:fld>
            <a:endParaRPr lang="fr-FR"/>
          </a:p>
        </p:txBody>
      </p:sp>
      <p:cxnSp>
        <p:nvCxnSpPr>
          <p:cNvPr id="7" name="Connecteur droit 6"/>
          <p:cNvCxnSpPr/>
          <p:nvPr userDrawn="1"/>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7766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r>
              <a:rPr lang="fr-FR" dirty="0"/>
              <a:t>09/2018</a:t>
            </a:r>
          </a:p>
        </p:txBody>
      </p:sp>
      <p:sp>
        <p:nvSpPr>
          <p:cNvPr id="5" name="Espace réservé du pied de page 4"/>
          <p:cNvSpPr>
            <a:spLocks noGrp="1"/>
          </p:cNvSpPr>
          <p:nvPr>
            <p:ph type="ftr" sz="quarter" idx="11"/>
          </p:nvPr>
        </p:nvSpPr>
        <p:spPr/>
        <p:txBody>
          <a:bodyPr/>
          <a:lstStyle>
            <a:lvl1pPr>
              <a:defRPr/>
            </a:lvl1pPr>
          </a:lstStyle>
          <a:p>
            <a:r>
              <a:rPr lang="fr-FR" dirty="0"/>
              <a:t>Item 270 - Dysphagie</a:t>
            </a:r>
          </a:p>
        </p:txBody>
      </p:sp>
      <p:sp>
        <p:nvSpPr>
          <p:cNvPr id="6" name="Espace réservé du numéro de diapositive 5"/>
          <p:cNvSpPr>
            <a:spLocks noGrp="1"/>
          </p:cNvSpPr>
          <p:nvPr>
            <p:ph type="sldNum" sz="quarter" idx="12"/>
          </p:nvPr>
        </p:nvSpPr>
        <p:spPr/>
        <p:txBody>
          <a:bodyPr/>
          <a:lstStyle/>
          <a:p>
            <a:fld id="{08EA9269-8B46-4430-AFD6-0C3589B024D4}" type="slidenum">
              <a:rPr lang="fr-FR" smtClean="0"/>
              <a:t>‹N°›</a:t>
            </a:fld>
            <a:endParaRPr lang="fr-FR"/>
          </a:p>
        </p:txBody>
      </p:sp>
    </p:spTree>
    <p:extLst>
      <p:ext uri="{BB962C8B-B14F-4D97-AF65-F5344CB8AC3E}">
        <p14:creationId xmlns:p14="http://schemas.microsoft.com/office/powerpoint/2010/main" val="774915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r>
              <a:rPr lang="fr-FR" dirty="0"/>
              <a:t>12/09/2018</a:t>
            </a:r>
          </a:p>
        </p:txBody>
      </p:sp>
      <p:sp>
        <p:nvSpPr>
          <p:cNvPr id="6" name="Espace réservé du pied de page 5"/>
          <p:cNvSpPr>
            <a:spLocks noGrp="1"/>
          </p:cNvSpPr>
          <p:nvPr>
            <p:ph type="ftr" sz="quarter" idx="11"/>
          </p:nvPr>
        </p:nvSpPr>
        <p:spPr/>
        <p:txBody>
          <a:bodyPr/>
          <a:lstStyle>
            <a:lvl1pPr>
              <a:defRPr/>
            </a:lvl1pPr>
          </a:lstStyle>
          <a:p>
            <a:r>
              <a:rPr lang="fr-FR" dirty="0"/>
              <a:t>Item 270 - Dysphagie</a:t>
            </a:r>
          </a:p>
        </p:txBody>
      </p:sp>
      <p:sp>
        <p:nvSpPr>
          <p:cNvPr id="7" name="Espace réservé du numéro de diapositive 6"/>
          <p:cNvSpPr>
            <a:spLocks noGrp="1"/>
          </p:cNvSpPr>
          <p:nvPr>
            <p:ph type="sldNum" sz="quarter" idx="12"/>
          </p:nvPr>
        </p:nvSpPr>
        <p:spPr/>
        <p:txBody>
          <a:bodyPr/>
          <a:lstStyle/>
          <a:p>
            <a:fld id="{08EA9269-8B46-4430-AFD6-0C3589B024D4}" type="slidenum">
              <a:rPr lang="fr-FR" smtClean="0"/>
              <a:t>‹N°›</a:t>
            </a:fld>
            <a:endParaRPr lang="fr-FR"/>
          </a:p>
        </p:txBody>
      </p:sp>
    </p:spTree>
    <p:extLst>
      <p:ext uri="{BB962C8B-B14F-4D97-AF65-F5344CB8AC3E}">
        <p14:creationId xmlns:p14="http://schemas.microsoft.com/office/powerpoint/2010/main" val="3663104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r>
              <a:rPr lang="fr-FR" dirty="0"/>
              <a:t>12/09/2018</a:t>
            </a:r>
          </a:p>
        </p:txBody>
      </p:sp>
      <p:sp>
        <p:nvSpPr>
          <p:cNvPr id="8" name="Espace réservé du pied de page 7"/>
          <p:cNvSpPr>
            <a:spLocks noGrp="1"/>
          </p:cNvSpPr>
          <p:nvPr>
            <p:ph type="ftr" sz="quarter" idx="11"/>
          </p:nvPr>
        </p:nvSpPr>
        <p:spPr/>
        <p:txBody>
          <a:bodyPr/>
          <a:lstStyle>
            <a:lvl1pPr>
              <a:defRPr/>
            </a:lvl1pPr>
          </a:lstStyle>
          <a:p>
            <a:r>
              <a:rPr lang="fr-FR" dirty="0"/>
              <a:t>Item 270 - Dysphagie</a:t>
            </a:r>
          </a:p>
        </p:txBody>
      </p:sp>
      <p:sp>
        <p:nvSpPr>
          <p:cNvPr id="9" name="Espace réservé du numéro de diapositive 8"/>
          <p:cNvSpPr>
            <a:spLocks noGrp="1"/>
          </p:cNvSpPr>
          <p:nvPr>
            <p:ph type="sldNum" sz="quarter" idx="12"/>
          </p:nvPr>
        </p:nvSpPr>
        <p:spPr/>
        <p:txBody>
          <a:bodyPr/>
          <a:lstStyle/>
          <a:p>
            <a:fld id="{08EA9269-8B46-4430-AFD6-0C3589B024D4}" type="slidenum">
              <a:rPr lang="fr-FR" smtClean="0"/>
              <a:t>‹N°›</a:t>
            </a:fld>
            <a:endParaRPr lang="fr-FR"/>
          </a:p>
        </p:txBody>
      </p:sp>
    </p:spTree>
    <p:extLst>
      <p:ext uri="{BB962C8B-B14F-4D97-AF65-F5344CB8AC3E}">
        <p14:creationId xmlns:p14="http://schemas.microsoft.com/office/powerpoint/2010/main" val="3640583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r>
              <a:rPr lang="fr-FR" dirty="0"/>
              <a:t>12/09/2018</a:t>
            </a:r>
          </a:p>
        </p:txBody>
      </p:sp>
      <p:sp>
        <p:nvSpPr>
          <p:cNvPr id="4" name="Espace réservé du pied de page 3"/>
          <p:cNvSpPr>
            <a:spLocks noGrp="1"/>
          </p:cNvSpPr>
          <p:nvPr>
            <p:ph type="ftr" sz="quarter" idx="11"/>
          </p:nvPr>
        </p:nvSpPr>
        <p:spPr/>
        <p:txBody>
          <a:bodyPr/>
          <a:lstStyle>
            <a:lvl1pPr>
              <a:defRPr/>
            </a:lvl1pPr>
          </a:lstStyle>
          <a:p>
            <a:r>
              <a:rPr lang="fr-FR" dirty="0"/>
              <a:t>Item 270 - Dysphagie</a:t>
            </a:r>
          </a:p>
        </p:txBody>
      </p:sp>
      <p:sp>
        <p:nvSpPr>
          <p:cNvPr id="5" name="Espace réservé du numéro de diapositive 4"/>
          <p:cNvSpPr>
            <a:spLocks noGrp="1"/>
          </p:cNvSpPr>
          <p:nvPr>
            <p:ph type="sldNum" sz="quarter" idx="12"/>
          </p:nvPr>
        </p:nvSpPr>
        <p:spPr/>
        <p:txBody>
          <a:bodyPr/>
          <a:lstStyle/>
          <a:p>
            <a:fld id="{08EA9269-8B46-4430-AFD6-0C3589B024D4}" type="slidenum">
              <a:rPr lang="fr-FR" smtClean="0"/>
              <a:t>‹N°›</a:t>
            </a:fld>
            <a:endParaRPr lang="fr-FR"/>
          </a:p>
        </p:txBody>
      </p:sp>
    </p:spTree>
    <p:extLst>
      <p:ext uri="{BB962C8B-B14F-4D97-AF65-F5344CB8AC3E}">
        <p14:creationId xmlns:p14="http://schemas.microsoft.com/office/powerpoint/2010/main" val="3658958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a:t>05/09/2018</a:t>
            </a:r>
          </a:p>
        </p:txBody>
      </p:sp>
      <p:sp>
        <p:nvSpPr>
          <p:cNvPr id="3" name="Espace réservé du pied de page 2"/>
          <p:cNvSpPr>
            <a:spLocks noGrp="1"/>
          </p:cNvSpPr>
          <p:nvPr>
            <p:ph type="ftr" sz="quarter" idx="11"/>
          </p:nvPr>
        </p:nvSpPr>
        <p:spPr/>
        <p:txBody>
          <a:bodyPr/>
          <a:lstStyle>
            <a:lvl1pPr>
              <a:defRPr/>
            </a:lvl1pPr>
          </a:lstStyle>
          <a:p>
            <a:r>
              <a:rPr lang="fr-FR" dirty="0"/>
              <a:t>Item 270 - Dysphagie</a:t>
            </a:r>
          </a:p>
        </p:txBody>
      </p:sp>
      <p:sp>
        <p:nvSpPr>
          <p:cNvPr id="4" name="Espace réservé du numéro de diapositive 3"/>
          <p:cNvSpPr>
            <a:spLocks noGrp="1"/>
          </p:cNvSpPr>
          <p:nvPr>
            <p:ph type="sldNum" sz="quarter" idx="12"/>
          </p:nvPr>
        </p:nvSpPr>
        <p:spPr/>
        <p:txBody>
          <a:bodyPr/>
          <a:lstStyle/>
          <a:p>
            <a:fld id="{08EA9269-8B46-4430-AFD6-0C3589B024D4}" type="slidenum">
              <a:rPr lang="fr-FR" smtClean="0"/>
              <a:t>‹N°›</a:t>
            </a:fld>
            <a:endParaRPr lang="fr-FR"/>
          </a:p>
        </p:txBody>
      </p:sp>
    </p:spTree>
    <p:extLst>
      <p:ext uri="{BB962C8B-B14F-4D97-AF65-F5344CB8AC3E}">
        <p14:creationId xmlns:p14="http://schemas.microsoft.com/office/powerpoint/2010/main" val="3956632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r>
              <a:rPr lang="fr-FR"/>
              <a:t>05/09/2018</a:t>
            </a:r>
          </a:p>
        </p:txBody>
      </p:sp>
      <p:sp>
        <p:nvSpPr>
          <p:cNvPr id="6" name="Espace réservé du pied de page 5"/>
          <p:cNvSpPr>
            <a:spLocks noGrp="1"/>
          </p:cNvSpPr>
          <p:nvPr>
            <p:ph type="ftr" sz="quarter" idx="11"/>
          </p:nvPr>
        </p:nvSpPr>
        <p:spPr/>
        <p:txBody>
          <a:bodyPr/>
          <a:lstStyle/>
          <a:p>
            <a:r>
              <a:rPr lang="fr-FR"/>
              <a:t>Item 268 - RGO</a:t>
            </a:r>
          </a:p>
        </p:txBody>
      </p:sp>
      <p:sp>
        <p:nvSpPr>
          <p:cNvPr id="7" name="Espace réservé du numéro de diapositive 6"/>
          <p:cNvSpPr>
            <a:spLocks noGrp="1"/>
          </p:cNvSpPr>
          <p:nvPr>
            <p:ph type="sldNum" sz="quarter" idx="12"/>
          </p:nvPr>
        </p:nvSpPr>
        <p:spPr/>
        <p:txBody>
          <a:bodyPr/>
          <a:lstStyle/>
          <a:p>
            <a:fld id="{08EA9269-8B46-4430-AFD6-0C3589B024D4}" type="slidenum">
              <a:rPr lang="fr-FR" smtClean="0"/>
              <a:t>‹N°›</a:t>
            </a:fld>
            <a:endParaRPr lang="fr-FR"/>
          </a:p>
        </p:txBody>
      </p:sp>
    </p:spTree>
    <p:extLst>
      <p:ext uri="{BB962C8B-B14F-4D97-AF65-F5344CB8AC3E}">
        <p14:creationId xmlns:p14="http://schemas.microsoft.com/office/powerpoint/2010/main" val="2751352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r>
              <a:rPr lang="fr-FR"/>
              <a:t>05/09/2018</a:t>
            </a:r>
          </a:p>
        </p:txBody>
      </p:sp>
      <p:sp>
        <p:nvSpPr>
          <p:cNvPr id="6" name="Espace réservé du pied de page 5"/>
          <p:cNvSpPr>
            <a:spLocks noGrp="1"/>
          </p:cNvSpPr>
          <p:nvPr>
            <p:ph type="ftr" sz="quarter" idx="11"/>
          </p:nvPr>
        </p:nvSpPr>
        <p:spPr/>
        <p:txBody>
          <a:bodyPr/>
          <a:lstStyle/>
          <a:p>
            <a:r>
              <a:rPr lang="fr-FR"/>
              <a:t>Item 268 - RGO</a:t>
            </a:r>
          </a:p>
        </p:txBody>
      </p:sp>
      <p:sp>
        <p:nvSpPr>
          <p:cNvPr id="7" name="Espace réservé du numéro de diapositive 6"/>
          <p:cNvSpPr>
            <a:spLocks noGrp="1"/>
          </p:cNvSpPr>
          <p:nvPr>
            <p:ph type="sldNum" sz="quarter" idx="12"/>
          </p:nvPr>
        </p:nvSpPr>
        <p:spPr/>
        <p:txBody>
          <a:bodyPr/>
          <a:lstStyle/>
          <a:p>
            <a:fld id="{08EA9269-8B46-4430-AFD6-0C3589B024D4}" type="slidenum">
              <a:rPr lang="fr-FR" smtClean="0"/>
              <a:t>‹N°›</a:t>
            </a:fld>
            <a:endParaRPr lang="fr-FR"/>
          </a:p>
        </p:txBody>
      </p:sp>
    </p:spTree>
    <p:extLst>
      <p:ext uri="{BB962C8B-B14F-4D97-AF65-F5344CB8AC3E}">
        <p14:creationId xmlns:p14="http://schemas.microsoft.com/office/powerpoint/2010/main" val="3544424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05/09/2018</a:t>
            </a:r>
          </a:p>
        </p:txBody>
      </p:sp>
      <p:sp>
        <p:nvSpPr>
          <p:cNvPr id="5" name="Espace réservé du pied de page 4"/>
          <p:cNvSpPr>
            <a:spLocks noGrp="1"/>
          </p:cNvSpPr>
          <p:nvPr>
            <p:ph type="ftr" sz="quarter" idx="11"/>
          </p:nvPr>
        </p:nvSpPr>
        <p:spPr/>
        <p:txBody>
          <a:bodyPr/>
          <a:lstStyle/>
          <a:p>
            <a:r>
              <a:rPr lang="fr-FR"/>
              <a:t>Item 268 - RGO</a:t>
            </a:r>
          </a:p>
        </p:txBody>
      </p:sp>
      <p:sp>
        <p:nvSpPr>
          <p:cNvPr id="6" name="Espace réservé du numéro de diapositive 5"/>
          <p:cNvSpPr>
            <a:spLocks noGrp="1"/>
          </p:cNvSpPr>
          <p:nvPr>
            <p:ph type="sldNum" sz="quarter" idx="12"/>
          </p:nvPr>
        </p:nvSpPr>
        <p:spPr/>
        <p:txBody>
          <a:bodyPr/>
          <a:lstStyle/>
          <a:p>
            <a:fld id="{08EA9269-8B46-4430-AFD6-0C3589B024D4}" type="slidenum">
              <a:rPr lang="fr-FR" smtClean="0"/>
              <a:t>‹N°›</a:t>
            </a:fld>
            <a:endParaRPr lang="fr-FR"/>
          </a:p>
        </p:txBody>
      </p:sp>
    </p:spTree>
    <p:extLst>
      <p:ext uri="{BB962C8B-B14F-4D97-AF65-F5344CB8AC3E}">
        <p14:creationId xmlns:p14="http://schemas.microsoft.com/office/powerpoint/2010/main" val="3790151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05/09/2018</a:t>
            </a:r>
          </a:p>
        </p:txBody>
      </p:sp>
      <p:sp>
        <p:nvSpPr>
          <p:cNvPr id="5" name="Espace réservé du pied de page 4"/>
          <p:cNvSpPr>
            <a:spLocks noGrp="1"/>
          </p:cNvSpPr>
          <p:nvPr>
            <p:ph type="ftr" sz="quarter" idx="11"/>
          </p:nvPr>
        </p:nvSpPr>
        <p:spPr/>
        <p:txBody>
          <a:bodyPr/>
          <a:lstStyle/>
          <a:p>
            <a:r>
              <a:rPr lang="fr-FR"/>
              <a:t>Item 268 - RGO</a:t>
            </a:r>
          </a:p>
        </p:txBody>
      </p:sp>
      <p:sp>
        <p:nvSpPr>
          <p:cNvPr id="6" name="Espace réservé du numéro de diapositive 5"/>
          <p:cNvSpPr>
            <a:spLocks noGrp="1"/>
          </p:cNvSpPr>
          <p:nvPr>
            <p:ph type="sldNum" sz="quarter" idx="12"/>
          </p:nvPr>
        </p:nvSpPr>
        <p:spPr/>
        <p:txBody>
          <a:bodyPr/>
          <a:lstStyle/>
          <a:p>
            <a:fld id="{08EA9269-8B46-4430-AFD6-0C3589B024D4}" type="slidenum">
              <a:rPr lang="fr-FR" smtClean="0"/>
              <a:t>‹N°›</a:t>
            </a:fld>
            <a:endParaRPr lang="fr-FR"/>
          </a:p>
        </p:txBody>
      </p:sp>
    </p:spTree>
    <p:extLst>
      <p:ext uri="{BB962C8B-B14F-4D97-AF65-F5344CB8AC3E}">
        <p14:creationId xmlns:p14="http://schemas.microsoft.com/office/powerpoint/2010/main" val="1984156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r>
              <a:rPr lang="fr-FR"/>
              <a:t>05/09/2018</a:t>
            </a:r>
          </a:p>
        </p:txBody>
      </p:sp>
      <p:sp>
        <p:nvSpPr>
          <p:cNvPr id="4" name="Espace réservé du pied de page 3"/>
          <p:cNvSpPr>
            <a:spLocks noGrp="1"/>
          </p:cNvSpPr>
          <p:nvPr>
            <p:ph type="ftr" sz="quarter" idx="11"/>
          </p:nvPr>
        </p:nvSpPr>
        <p:spPr/>
        <p:txBody>
          <a:bodyPr/>
          <a:lstStyle/>
          <a:p>
            <a:r>
              <a:rPr lang="fr-FR"/>
              <a:t>Item 268 - RGO</a:t>
            </a:r>
          </a:p>
        </p:txBody>
      </p:sp>
      <p:sp>
        <p:nvSpPr>
          <p:cNvPr id="5" name="Espace réservé du numéro de diapositive 4"/>
          <p:cNvSpPr>
            <a:spLocks noGrp="1"/>
          </p:cNvSpPr>
          <p:nvPr>
            <p:ph type="sldNum" sz="quarter" idx="12"/>
          </p:nvPr>
        </p:nvSpPr>
        <p:spPr/>
        <p:txBody>
          <a:bodyPr/>
          <a:lstStyle/>
          <a:p>
            <a:fld id="{08EA9269-8B46-4430-AFD6-0C3589B024D4}" type="slidenum">
              <a:rPr lang="fr-FR" smtClean="0"/>
              <a:t>‹N°›</a:t>
            </a:fld>
            <a:endParaRPr lang="fr-FR"/>
          </a:p>
        </p:txBody>
      </p:sp>
    </p:spTree>
    <p:extLst>
      <p:ext uri="{BB962C8B-B14F-4D97-AF65-F5344CB8AC3E}">
        <p14:creationId xmlns:p14="http://schemas.microsoft.com/office/powerpoint/2010/main" val="19536937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3.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riangle rectangle 3"/>
          <p:cNvSpPr/>
          <p:nvPr/>
        </p:nvSpPr>
        <p:spPr>
          <a:xfrm flipH="1">
            <a:off x="6308203" y="142689"/>
            <a:ext cx="570308" cy="870405"/>
          </a:xfrm>
          <a:prstGeom prst="rtTriangle">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8"/>
          <p:cNvSpPr/>
          <p:nvPr/>
        </p:nvSpPr>
        <p:spPr>
          <a:xfrm>
            <a:off x="6878513" y="142689"/>
            <a:ext cx="2092650" cy="870405"/>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0" name="Picture 3" descr="D:\Donnée 2\Monique\Appels à projets 2012-2013\Diaporama LYON EST\bas-de-page-.jpg"/>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109538" y="5779318"/>
            <a:ext cx="7759700" cy="981075"/>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Sous-titre 2"/>
          <p:cNvSpPr txBox="1">
            <a:spLocks/>
          </p:cNvSpPr>
          <p:nvPr userDrawn="1"/>
        </p:nvSpPr>
        <p:spPr>
          <a:xfrm>
            <a:off x="6663104" y="6161682"/>
            <a:ext cx="2412268" cy="509191"/>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spcBef>
                <a:spcPts val="0"/>
              </a:spcBef>
              <a:buNone/>
            </a:pPr>
            <a:r>
              <a:rPr lang="fr-FR" sz="1400" b="1" dirty="0">
                <a:solidFill>
                  <a:schemeClr val="accent6"/>
                </a:solidFill>
              </a:rPr>
              <a:t>ED HGE – item #269</a:t>
            </a:r>
          </a:p>
          <a:p>
            <a:pPr marL="0" indent="0" algn="r">
              <a:spcBef>
                <a:spcPts val="0"/>
              </a:spcBef>
              <a:buNone/>
            </a:pPr>
            <a:r>
              <a:rPr lang="fr-FR" sz="1000" baseline="0" dirty="0">
                <a:solidFill>
                  <a:srgbClr val="002060"/>
                </a:solidFill>
              </a:rPr>
              <a:t>14 au 24 </a:t>
            </a:r>
            <a:r>
              <a:rPr lang="fr-FR" sz="1000" dirty="0">
                <a:solidFill>
                  <a:srgbClr val="002060"/>
                </a:solidFill>
              </a:rPr>
              <a:t> Novembre 2023</a:t>
            </a:r>
            <a:endParaRPr lang="fr-FR" sz="1000" b="1" dirty="0">
              <a:solidFill>
                <a:srgbClr val="002060"/>
              </a:solidFill>
            </a:endParaRPr>
          </a:p>
          <a:p>
            <a:pPr marL="0" indent="0" algn="r">
              <a:spcBef>
                <a:spcPts val="0"/>
              </a:spcBef>
              <a:buNone/>
            </a:pPr>
            <a:r>
              <a:rPr lang="fr-FR" sz="1400" b="1" dirty="0">
                <a:solidFill>
                  <a:schemeClr val="accent6"/>
                </a:solidFill>
              </a:rPr>
              <a:t> </a:t>
            </a:r>
          </a:p>
          <a:p>
            <a:pPr>
              <a:spcBef>
                <a:spcPts val="0"/>
              </a:spcBef>
            </a:pPr>
            <a:endParaRPr lang="fr-FR" sz="1400" b="1" dirty="0">
              <a:solidFill>
                <a:schemeClr val="accent6"/>
              </a:solidFill>
            </a:endParaRPr>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4" r:id="rId3"/>
  </p:sldLayoutIdLst>
  <p:txStyles>
    <p:titleStyle>
      <a:lvl1pPr algn="ctr" defTabSz="914400" rtl="0" eaLnBrk="1" latinLnBrk="0" hangingPunct="1">
        <a:spcBef>
          <a:spcPct val="0"/>
        </a:spcBef>
        <a:buNone/>
        <a:defRPr sz="3200" kern="1200" baseline="0">
          <a:solidFill>
            <a:srgbClr val="002060"/>
          </a:solidFill>
          <a:latin typeface="Avenir Next Condensed" charset="0"/>
          <a:ea typeface="Avenir Next Condensed" charset="0"/>
          <a:cs typeface="Avenir Next Condensed"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50000"/>
        </a:lnSpc>
        <a:spcBef>
          <a:spcPct val="20000"/>
        </a:spcBef>
        <a:buFont typeface="Arial" pitchFamily="34" charset="0"/>
        <a:buChar char="•"/>
        <a:defRPr sz="2400" kern="1200">
          <a:solidFill>
            <a:schemeClr val="bg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100">
              <a:srgbClr val="FFFFFF"/>
            </a:gs>
            <a:gs pos="0">
              <a:schemeClr val="bg1"/>
            </a:gs>
            <a:gs pos="100000">
              <a:schemeClr val="bg1"/>
            </a:gs>
          </a:gsLst>
          <a:path path="circle">
            <a:fillToRect t="100000" r="100000"/>
          </a:path>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916832"/>
            <a:ext cx="8229600" cy="114300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pic>
        <p:nvPicPr>
          <p:cNvPr id="1027" name="Picture 3" descr="D:\Donnée 2\Monique\Appels à projets 2012-2013\Diaporama LYON EST\bas-de-page-.jpg"/>
          <p:cNvPicPr>
            <a:picLocks noChangeAspect="1" noChangeArrowheads="1"/>
          </p:cNvPicPr>
          <p:nvPr userDrawn="1"/>
        </p:nvPicPr>
        <p:blipFill>
          <a:blip r:embed="rId6" cstate="email">
            <a:extLst>
              <a:ext uri="{28A0092B-C50C-407E-A947-70E740481C1C}">
                <a14:useLocalDpi xmlns:a14="http://schemas.microsoft.com/office/drawing/2010/main" val="0"/>
              </a:ext>
            </a:extLst>
          </a:blip>
          <a:srcRect/>
          <a:stretch>
            <a:fillRect/>
          </a:stretch>
        </p:blipFill>
        <p:spPr bwMode="auto">
          <a:xfrm>
            <a:off x="109538" y="5779318"/>
            <a:ext cx="7759700" cy="9810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25522692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5" r:id="rId3"/>
    <p:sldLayoutId id="2147483729"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dirty="0"/>
              <a:t>12/09/2018</a:t>
            </a: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a:t>Dysphagie</a:t>
            </a: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EA9269-8B46-4430-AFD6-0C3589B024D4}" type="slidenum">
              <a:rPr lang="fr-FR" smtClean="0"/>
              <a:t>‹N°›</a:t>
            </a:fld>
            <a:endParaRPr lang="fr-FR"/>
          </a:p>
        </p:txBody>
      </p:sp>
    </p:spTree>
    <p:extLst>
      <p:ext uri="{BB962C8B-B14F-4D97-AF65-F5344CB8AC3E}">
        <p14:creationId xmlns:p14="http://schemas.microsoft.com/office/powerpoint/2010/main" val="1234871439"/>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1.jpeg"/></Relationships>
</file>

<file path=ppt/slides/_rels/slide5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5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5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30.jpg"/></Relationships>
</file>

<file path=ppt/slides/_rels/slide6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30.jpg"/></Relationships>
</file>

<file path=ppt/slides/_rels/slide6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image" Target="../media/image35.tiff"/><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image" Target="../media/image35.tiff"/><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5.xml"/><Relationship Id="rId1" Type="http://schemas.openxmlformats.org/officeDocument/2006/relationships/slideLayout" Target="../slideLayouts/slideLayout9.xml"/><Relationship Id="rId5" Type="http://schemas.openxmlformats.org/officeDocument/2006/relationships/image" Target="../media/image40.jpg"/><Relationship Id="rId4" Type="http://schemas.openxmlformats.org/officeDocument/2006/relationships/image" Target="../media/image39.jpg"/></Relationships>
</file>

<file path=ppt/slides/_rels/slide8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6.xml"/><Relationship Id="rId1" Type="http://schemas.openxmlformats.org/officeDocument/2006/relationships/slideLayout" Target="../slideLayouts/slideLayout9.xml"/><Relationship Id="rId5" Type="http://schemas.openxmlformats.org/officeDocument/2006/relationships/image" Target="../media/image41.jpeg"/><Relationship Id="rId4" Type="http://schemas.openxmlformats.org/officeDocument/2006/relationships/image" Target="../media/image39.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9.xml"/></Relationships>
</file>

<file path=ppt/slides/_rels/slide90.xml.rels><?xml version="1.0" encoding="UTF-8" standalone="yes"?>
<Relationships xmlns="http://schemas.openxmlformats.org/package/2006/relationships"><Relationship Id="rId3" Type="http://schemas.openxmlformats.org/officeDocument/2006/relationships/hyperlink" Target="mailto:Arnaud.pasquer@chu-lyon.fr" TargetMode="External"/><Relationship Id="rId2" Type="http://schemas.openxmlformats.org/officeDocument/2006/relationships/hyperlink" Target="mailto:nicolas.benech@chu-lyon.fr"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685800" y="1128345"/>
            <a:ext cx="7772400" cy="540919"/>
          </a:xfrm>
          <a:prstGeom prst="rect">
            <a:avLst/>
          </a:prstGeom>
        </p:spPr>
        <p:txBody>
          <a:bodyPr>
            <a:noAutofit/>
          </a:bodyPr>
          <a:lstStyle>
            <a:lvl1pPr algn="ctr" defTabSz="914400" rtl="0" eaLnBrk="1" latinLnBrk="0" hangingPunct="1">
              <a:spcBef>
                <a:spcPct val="0"/>
              </a:spcBef>
              <a:buNone/>
              <a:defRPr sz="3200" kern="1200" baseline="0">
                <a:solidFill>
                  <a:srgbClr val="002060"/>
                </a:solidFill>
                <a:latin typeface="Avenir Next Condensed" charset="0"/>
                <a:ea typeface="Avenir Next Condensed" charset="0"/>
                <a:cs typeface="Avenir Next Condensed"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dirty="0">
                <a:solidFill>
                  <a:schemeClr val="accent6"/>
                </a:solidFill>
              </a:rPr>
              <a:t>Douleurs abdominales et lombaires aiguës chez l’adulte (item #269)</a:t>
            </a:r>
          </a:p>
        </p:txBody>
      </p:sp>
      <p:sp>
        <p:nvSpPr>
          <p:cNvPr id="6" name="ZoneTexte 5"/>
          <p:cNvSpPr txBox="1"/>
          <p:nvPr/>
        </p:nvSpPr>
        <p:spPr>
          <a:xfrm>
            <a:off x="1298714" y="3014592"/>
            <a:ext cx="6506816" cy="584775"/>
          </a:xfrm>
          <a:prstGeom prst="rect">
            <a:avLst/>
          </a:prstGeom>
          <a:noFill/>
        </p:spPr>
        <p:txBody>
          <a:bodyPr wrap="square" rtlCol="0">
            <a:spAutoFit/>
          </a:bodyPr>
          <a:lstStyle/>
          <a:p>
            <a:pPr algn="ctr"/>
            <a:r>
              <a:rPr lang="fr-FR" sz="3200" dirty="0">
                <a:solidFill>
                  <a:srgbClr val="002060"/>
                </a:solidFill>
              </a:rPr>
              <a:t>N. Benech – A. </a:t>
            </a:r>
            <a:r>
              <a:rPr lang="fr-FR" sz="3200" dirty="0" err="1">
                <a:solidFill>
                  <a:srgbClr val="002060"/>
                </a:solidFill>
              </a:rPr>
              <a:t>Pasquer</a:t>
            </a:r>
            <a:r>
              <a:rPr lang="fr-FR" sz="3200" dirty="0">
                <a:solidFill>
                  <a:srgbClr val="002060"/>
                </a:solidFill>
              </a:rPr>
              <a:t> - M. </a:t>
            </a:r>
            <a:r>
              <a:rPr lang="fr-FR" sz="3200" dirty="0" err="1">
                <a:solidFill>
                  <a:srgbClr val="002060"/>
                </a:solidFill>
              </a:rPr>
              <a:t>Kalifi</a:t>
            </a:r>
            <a:endParaRPr lang="fr-FR" sz="3200" dirty="0">
              <a:solidFill>
                <a:srgbClr val="002060"/>
              </a:solidFill>
            </a:endParaRPr>
          </a:p>
        </p:txBody>
      </p:sp>
      <p:sp>
        <p:nvSpPr>
          <p:cNvPr id="7" name="ZoneTexte 6"/>
          <p:cNvSpPr txBox="1"/>
          <p:nvPr/>
        </p:nvSpPr>
        <p:spPr>
          <a:xfrm>
            <a:off x="685800" y="4525595"/>
            <a:ext cx="7772400" cy="1200329"/>
          </a:xfrm>
          <a:prstGeom prst="rect">
            <a:avLst/>
          </a:prstGeom>
          <a:noFill/>
        </p:spPr>
        <p:txBody>
          <a:bodyPr wrap="square" rtlCol="0">
            <a:spAutoFit/>
          </a:bodyPr>
          <a:lstStyle/>
          <a:p>
            <a:pPr algn="ctr"/>
            <a:r>
              <a:rPr lang="fr-FR" sz="2400" b="1" dirty="0">
                <a:solidFill>
                  <a:schemeClr val="accent6"/>
                </a:solidFill>
              </a:rPr>
              <a:t>ED Hépato-Gastroentérologie</a:t>
            </a:r>
          </a:p>
          <a:p>
            <a:pPr algn="ctr"/>
            <a:endParaRPr lang="fr-FR" sz="2400" b="1" dirty="0">
              <a:solidFill>
                <a:schemeClr val="accent6"/>
              </a:solidFill>
            </a:endParaRPr>
          </a:p>
          <a:p>
            <a:pPr algn="ctr"/>
            <a:r>
              <a:rPr lang="fr-FR" sz="2400" i="1" dirty="0">
                <a:solidFill>
                  <a:schemeClr val="accent6"/>
                </a:solidFill>
              </a:rPr>
              <a:t>Novembre 2026 – DFGSM2</a:t>
            </a:r>
            <a:endParaRPr lang="fr-FR" sz="2400" i="1" dirty="0"/>
          </a:p>
        </p:txBody>
      </p:sp>
    </p:spTree>
    <p:extLst>
      <p:ext uri="{BB962C8B-B14F-4D97-AF65-F5344CB8AC3E}">
        <p14:creationId xmlns:p14="http://schemas.microsoft.com/office/powerpoint/2010/main" val="512871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605153"/>
          </a:xfrm>
          <a:prstGeom prst="rect">
            <a:avLst/>
          </a:prstGeom>
          <a:noFill/>
        </p:spPr>
        <p:txBody>
          <a:bodyPr wrap="square" lIns="180000" rtlCol="0">
            <a:noAutofit/>
          </a:bodyPr>
          <a:lstStyle/>
          <a:p>
            <a:pPr>
              <a:lnSpc>
                <a:spcPct val="120000"/>
              </a:lnSpc>
            </a:pPr>
            <a:endParaRPr lang="fr-FR" sz="2800" dirty="0">
              <a:solidFill>
                <a:srgbClr val="002060"/>
              </a:solidFill>
              <a:latin typeface="Avenir Next" charset="0"/>
              <a:ea typeface="Avenir Next" charset="0"/>
              <a:cs typeface="Avenir Next" charset="0"/>
            </a:endParaRPr>
          </a:p>
        </p:txBody>
      </p:sp>
      <p:sp>
        <p:nvSpPr>
          <p:cNvPr id="5" name="ZoneTexte 4"/>
          <p:cNvSpPr txBox="1"/>
          <p:nvPr/>
        </p:nvSpPr>
        <p:spPr>
          <a:xfrm>
            <a:off x="220442" y="1635630"/>
            <a:ext cx="8747125" cy="3041079"/>
          </a:xfrm>
          <a:prstGeom prst="rect">
            <a:avLst/>
          </a:prstGeom>
          <a:noFill/>
        </p:spPr>
        <p:txBody>
          <a:bodyPr wrap="square" lIns="180000" rtlCol="0">
            <a:noAutofit/>
          </a:bodyPr>
          <a:lstStyle/>
          <a:p>
            <a:r>
              <a:rPr lang="fr-FR" sz="1600" dirty="0">
                <a:solidFill>
                  <a:srgbClr val="002060"/>
                </a:solidFill>
              </a:rPr>
              <a:t>Vous êtes l’interne de chirurgie de garde. Vous venez de terminer une intervention il y a une heure, et venez de vous endormir. Il est 3 heures du matin, lorsque votre BIP sonne de nouveau. Il s’agit du médecin urgentiste, qui souhaite avoir votre avis concernant une femme de 23 ans se présentant aux urgences pour douleurs abdominales.</a:t>
            </a:r>
          </a:p>
          <a:p>
            <a:endParaRPr lang="fr-FR" sz="1600" dirty="0">
              <a:solidFill>
                <a:srgbClr val="002060"/>
              </a:solidFill>
            </a:endParaRPr>
          </a:p>
          <a:p>
            <a:r>
              <a:rPr lang="fr-FR" sz="1600" dirty="0">
                <a:solidFill>
                  <a:srgbClr val="002060"/>
                </a:solidFill>
              </a:rPr>
              <a:t>L’urgentiste souhaite savoir si vous souhaitez vous déplacer et examiner la patiente </a:t>
            </a:r>
            <a:r>
              <a:rPr lang="fr-FR" sz="1600" b="1" u="sng" dirty="0">
                <a:solidFill>
                  <a:srgbClr val="00B0F0"/>
                </a:solidFill>
              </a:rPr>
              <a:t>immédiatement</a:t>
            </a:r>
            <a:r>
              <a:rPr lang="fr-FR" sz="1600" dirty="0">
                <a:solidFill>
                  <a:srgbClr val="002060"/>
                </a:solidFill>
              </a:rPr>
              <a:t> ou bien si vous souhaitez vous déplacer une fois que les résultats du bilan seront disponibles.</a:t>
            </a:r>
          </a:p>
          <a:p>
            <a:endParaRPr lang="fr-FR" sz="1600" dirty="0">
              <a:solidFill>
                <a:srgbClr val="002060"/>
              </a:solidFill>
            </a:endParaRPr>
          </a:p>
        </p:txBody>
      </p:sp>
      <p:pic>
        <p:nvPicPr>
          <p:cNvPr id="2" name="Image 1"/>
          <p:cNvPicPr>
            <a:picLocks noChangeAspect="1"/>
          </p:cNvPicPr>
          <p:nvPr/>
        </p:nvPicPr>
        <p:blipFill rotWithShape="1">
          <a:blip r:embed="rId2" cstate="email">
            <a:extLst>
              <a:ext uri="{28A0092B-C50C-407E-A947-70E740481C1C}">
                <a14:useLocalDpi xmlns:a14="http://schemas.microsoft.com/office/drawing/2010/main" val="0"/>
              </a:ext>
            </a:extLst>
          </a:blip>
          <a:srcRect t="24997" b="27687"/>
          <a:stretch/>
        </p:blipFill>
        <p:spPr>
          <a:xfrm>
            <a:off x="5303522" y="224841"/>
            <a:ext cx="3319106" cy="1410789"/>
          </a:xfrm>
          <a:prstGeom prst="rect">
            <a:avLst/>
          </a:prstGeom>
        </p:spPr>
      </p:pic>
      <p:pic>
        <p:nvPicPr>
          <p:cNvPr id="6" name="Imag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13509" y="4619252"/>
            <a:ext cx="2058094" cy="1541584"/>
          </a:xfrm>
          <a:prstGeom prst="rect">
            <a:avLst/>
          </a:prstGeom>
          <a:ln>
            <a:solidFill>
              <a:srgbClr val="FFC000"/>
            </a:solidFill>
          </a:ln>
        </p:spPr>
      </p:pic>
      <p:pic>
        <p:nvPicPr>
          <p:cNvPr id="7" name="Image 6"/>
          <p:cNvPicPr>
            <a:picLocks noChangeAspect="1"/>
          </p:cNvPicPr>
          <p:nvPr/>
        </p:nvPicPr>
        <p:blipFill rotWithShape="1">
          <a:blip r:embed="rId4" cstate="email">
            <a:extLst>
              <a:ext uri="{28A0092B-C50C-407E-A947-70E740481C1C}">
                <a14:useLocalDpi xmlns:a14="http://schemas.microsoft.com/office/drawing/2010/main" val="0"/>
              </a:ext>
            </a:extLst>
          </a:blip>
          <a:srcRect l="7286" r="5702" b="16757"/>
          <a:stretch/>
        </p:blipFill>
        <p:spPr>
          <a:xfrm>
            <a:off x="5439773" y="4647980"/>
            <a:ext cx="2116183" cy="1484127"/>
          </a:xfrm>
          <a:prstGeom prst="rect">
            <a:avLst/>
          </a:prstGeom>
          <a:ln>
            <a:solidFill>
              <a:srgbClr val="0070C0"/>
            </a:solidFill>
          </a:ln>
        </p:spPr>
      </p:pic>
      <p:sp>
        <p:nvSpPr>
          <p:cNvPr id="8" name="Flèche vers le bas 7"/>
          <p:cNvSpPr/>
          <p:nvPr/>
        </p:nvSpPr>
        <p:spPr>
          <a:xfrm rot="2649581">
            <a:off x="3944983" y="4441371"/>
            <a:ext cx="431074" cy="7445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vers le bas 8"/>
          <p:cNvSpPr/>
          <p:nvPr/>
        </p:nvSpPr>
        <p:spPr>
          <a:xfrm rot="18730125">
            <a:off x="4753635" y="4413706"/>
            <a:ext cx="431074" cy="7445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2432363" y="3972581"/>
            <a:ext cx="4232366" cy="3128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rgbClr val="002060"/>
                </a:solidFill>
              </a:rPr>
              <a:t>Quels sont vos critères décisionnels ?</a:t>
            </a:r>
            <a:endParaRPr lang="fr-FR" dirty="0">
              <a:solidFill>
                <a:srgbClr val="002060"/>
              </a:solidFill>
            </a:endParaRPr>
          </a:p>
        </p:txBody>
      </p:sp>
    </p:spTree>
    <p:extLst>
      <p:ext uri="{BB962C8B-B14F-4D97-AF65-F5344CB8AC3E}">
        <p14:creationId xmlns:p14="http://schemas.microsoft.com/office/powerpoint/2010/main" val="996307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1303513"/>
          </a:xfrm>
          <a:prstGeom prst="rect">
            <a:avLst/>
          </a:prstGeom>
          <a:noFill/>
        </p:spPr>
        <p:txBody>
          <a:bodyPr wrap="square" lIns="180000" rtlCol="0">
            <a:noAutofit/>
          </a:bodyPr>
          <a:lstStyle/>
          <a:p>
            <a:pPr>
              <a:lnSpc>
                <a:spcPct val="120000"/>
              </a:lnSpc>
            </a:pPr>
            <a:r>
              <a:rPr lang="fr-FR" sz="2800" dirty="0">
                <a:solidFill>
                  <a:srgbClr val="002060"/>
                </a:solidFill>
                <a:latin typeface="Avenir Next Condensed" charset="0"/>
                <a:ea typeface="Avenir Next Condensed" charset="0"/>
                <a:cs typeface="Avenir Next Condensed" charset="0"/>
              </a:rPr>
              <a:t>Evaluer le degré d’urgence devant une douleur abdominale</a:t>
            </a:r>
            <a:endParaRPr lang="fr-FR" sz="2800" dirty="0">
              <a:solidFill>
                <a:srgbClr val="002060"/>
              </a:solidFill>
              <a:latin typeface="Avenir Next" charset="0"/>
              <a:ea typeface="Avenir Next" charset="0"/>
              <a:cs typeface="Avenir Next" charset="0"/>
            </a:endParaRPr>
          </a:p>
        </p:txBody>
      </p:sp>
      <p:sp>
        <p:nvSpPr>
          <p:cNvPr id="11" name="ZoneTexte 10"/>
          <p:cNvSpPr txBox="1"/>
          <p:nvPr/>
        </p:nvSpPr>
        <p:spPr>
          <a:xfrm>
            <a:off x="811530" y="1706974"/>
            <a:ext cx="2872740" cy="304295"/>
          </a:xfrm>
          <a:prstGeom prst="rect">
            <a:avLst/>
          </a:prstGeom>
          <a:noFill/>
        </p:spPr>
        <p:txBody>
          <a:bodyPr wrap="square" lIns="180000" rtlCol="0">
            <a:noAutofit/>
          </a:bodyPr>
          <a:lstStyle/>
          <a:p>
            <a:endParaRPr lang="fr-FR" sz="1600" i="1" dirty="0">
              <a:solidFill>
                <a:srgbClr val="002060"/>
              </a:solidFill>
            </a:endParaRPr>
          </a:p>
        </p:txBody>
      </p:sp>
      <p:sp>
        <p:nvSpPr>
          <p:cNvPr id="2" name="Rectangle 1"/>
          <p:cNvSpPr/>
          <p:nvPr/>
        </p:nvSpPr>
        <p:spPr>
          <a:xfrm>
            <a:off x="590550" y="1229807"/>
            <a:ext cx="3314700" cy="456698"/>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Instabilité hémodynamique </a:t>
            </a:r>
          </a:p>
        </p:txBody>
      </p:sp>
      <p:sp>
        <p:nvSpPr>
          <p:cNvPr id="9" name="ZoneTexte 8"/>
          <p:cNvSpPr txBox="1"/>
          <p:nvPr/>
        </p:nvSpPr>
        <p:spPr>
          <a:xfrm>
            <a:off x="3864973" y="1153861"/>
            <a:ext cx="2872740" cy="1063891"/>
          </a:xfrm>
          <a:prstGeom prst="rect">
            <a:avLst/>
          </a:prstGeom>
          <a:noFill/>
        </p:spPr>
        <p:txBody>
          <a:bodyPr wrap="square" lIns="180000" rtlCol="0">
            <a:noAutofit/>
          </a:bodyPr>
          <a:lstStyle/>
          <a:p>
            <a:pPr marL="285750" indent="-285750">
              <a:buFont typeface="Arial" charset="0"/>
              <a:buChar char="•"/>
            </a:pPr>
            <a:endParaRPr lang="fr-FR" sz="1600" dirty="0">
              <a:solidFill>
                <a:srgbClr val="002060"/>
              </a:solidFill>
            </a:endParaRPr>
          </a:p>
        </p:txBody>
      </p:sp>
    </p:spTree>
    <p:extLst>
      <p:ext uri="{BB962C8B-B14F-4D97-AF65-F5344CB8AC3E}">
        <p14:creationId xmlns:p14="http://schemas.microsoft.com/office/powerpoint/2010/main" val="1408033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1303513"/>
          </a:xfrm>
          <a:prstGeom prst="rect">
            <a:avLst/>
          </a:prstGeom>
          <a:noFill/>
        </p:spPr>
        <p:txBody>
          <a:bodyPr wrap="square" lIns="180000" rtlCol="0">
            <a:noAutofit/>
          </a:bodyPr>
          <a:lstStyle/>
          <a:p>
            <a:pPr>
              <a:lnSpc>
                <a:spcPct val="120000"/>
              </a:lnSpc>
            </a:pPr>
            <a:r>
              <a:rPr lang="fr-FR" sz="2800" dirty="0">
                <a:solidFill>
                  <a:srgbClr val="002060"/>
                </a:solidFill>
                <a:latin typeface="Avenir Next Condensed" charset="0"/>
                <a:ea typeface="Avenir Next Condensed" charset="0"/>
                <a:cs typeface="Avenir Next Condensed" charset="0"/>
              </a:rPr>
              <a:t>Evaluer le degré d’urgence devant une douleur abdominale</a:t>
            </a:r>
            <a:endParaRPr lang="fr-FR" sz="2800" dirty="0">
              <a:solidFill>
                <a:srgbClr val="002060"/>
              </a:solidFill>
              <a:latin typeface="Avenir Next" charset="0"/>
              <a:ea typeface="Avenir Next" charset="0"/>
              <a:cs typeface="Avenir Next" charset="0"/>
            </a:endParaRPr>
          </a:p>
        </p:txBody>
      </p:sp>
      <p:sp>
        <p:nvSpPr>
          <p:cNvPr id="11" name="ZoneTexte 10"/>
          <p:cNvSpPr txBox="1"/>
          <p:nvPr/>
        </p:nvSpPr>
        <p:spPr>
          <a:xfrm>
            <a:off x="811530" y="1706974"/>
            <a:ext cx="2872740" cy="304295"/>
          </a:xfrm>
          <a:prstGeom prst="rect">
            <a:avLst/>
          </a:prstGeom>
          <a:noFill/>
        </p:spPr>
        <p:txBody>
          <a:bodyPr wrap="square" lIns="180000" rtlCol="0">
            <a:noAutofit/>
          </a:bodyPr>
          <a:lstStyle/>
          <a:p>
            <a:r>
              <a:rPr lang="fr-FR" sz="1600" i="1" dirty="0">
                <a:solidFill>
                  <a:srgbClr val="002060"/>
                </a:solidFill>
              </a:rPr>
              <a:t>TA, pouls, FR, marbrures</a:t>
            </a:r>
          </a:p>
          <a:p>
            <a:endParaRPr lang="fr-FR" sz="1600" i="1" dirty="0">
              <a:solidFill>
                <a:srgbClr val="002060"/>
              </a:solidFill>
            </a:endParaRPr>
          </a:p>
        </p:txBody>
      </p:sp>
      <p:sp>
        <p:nvSpPr>
          <p:cNvPr id="2" name="Rectangle 1"/>
          <p:cNvSpPr/>
          <p:nvPr/>
        </p:nvSpPr>
        <p:spPr>
          <a:xfrm>
            <a:off x="590550" y="1229807"/>
            <a:ext cx="3314700" cy="456698"/>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Instabilité hémodynamique </a:t>
            </a:r>
          </a:p>
        </p:txBody>
      </p:sp>
      <p:sp>
        <p:nvSpPr>
          <p:cNvPr id="9" name="ZoneTexte 8"/>
          <p:cNvSpPr txBox="1"/>
          <p:nvPr/>
        </p:nvSpPr>
        <p:spPr>
          <a:xfrm>
            <a:off x="3864973" y="1153861"/>
            <a:ext cx="2872740" cy="1063891"/>
          </a:xfrm>
          <a:prstGeom prst="rect">
            <a:avLst/>
          </a:prstGeom>
          <a:noFill/>
        </p:spPr>
        <p:txBody>
          <a:bodyPr wrap="square" lIns="180000" rtlCol="0">
            <a:noAutofit/>
          </a:bodyPr>
          <a:lstStyle/>
          <a:p>
            <a:pPr marL="285750" indent="-285750">
              <a:buFont typeface="Arial" charset="0"/>
              <a:buChar char="•"/>
            </a:pPr>
            <a:r>
              <a:rPr lang="fr-FR" sz="1600" dirty="0">
                <a:solidFill>
                  <a:srgbClr val="002060"/>
                </a:solidFill>
              </a:rPr>
              <a:t>Choc hémorragique</a:t>
            </a:r>
          </a:p>
          <a:p>
            <a:pPr marL="285750" indent="-285750">
              <a:buFont typeface="Arial" charset="0"/>
              <a:buChar char="•"/>
            </a:pPr>
            <a:r>
              <a:rPr lang="fr-FR" sz="1600" dirty="0">
                <a:solidFill>
                  <a:srgbClr val="002060"/>
                </a:solidFill>
              </a:rPr>
              <a:t>Choc septique</a:t>
            </a:r>
          </a:p>
          <a:p>
            <a:pPr marL="285750" indent="-285750">
              <a:buFont typeface="Arial" charset="0"/>
              <a:buChar char="•"/>
            </a:pPr>
            <a:endParaRPr lang="fr-FR" sz="1600" dirty="0">
              <a:solidFill>
                <a:srgbClr val="002060"/>
              </a:solidFill>
            </a:endParaRPr>
          </a:p>
        </p:txBody>
      </p:sp>
    </p:spTree>
    <p:extLst>
      <p:ext uri="{BB962C8B-B14F-4D97-AF65-F5344CB8AC3E}">
        <p14:creationId xmlns:p14="http://schemas.microsoft.com/office/powerpoint/2010/main" val="50110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1303513"/>
          </a:xfrm>
          <a:prstGeom prst="rect">
            <a:avLst/>
          </a:prstGeom>
          <a:noFill/>
        </p:spPr>
        <p:txBody>
          <a:bodyPr wrap="square" lIns="180000" rtlCol="0">
            <a:noAutofit/>
          </a:bodyPr>
          <a:lstStyle/>
          <a:p>
            <a:pPr>
              <a:lnSpc>
                <a:spcPct val="120000"/>
              </a:lnSpc>
            </a:pPr>
            <a:r>
              <a:rPr lang="fr-FR" sz="2800" dirty="0">
                <a:solidFill>
                  <a:srgbClr val="002060"/>
                </a:solidFill>
                <a:latin typeface="Avenir Next Condensed" charset="0"/>
                <a:ea typeface="Avenir Next Condensed" charset="0"/>
                <a:cs typeface="Avenir Next Condensed" charset="0"/>
              </a:rPr>
              <a:t>Evaluer le degré d’urgence devant une douleur abdominale</a:t>
            </a:r>
            <a:endParaRPr lang="fr-FR" sz="2800" dirty="0">
              <a:solidFill>
                <a:srgbClr val="002060"/>
              </a:solidFill>
              <a:latin typeface="Avenir Next" charset="0"/>
              <a:ea typeface="Avenir Next" charset="0"/>
              <a:cs typeface="Avenir Next" charset="0"/>
            </a:endParaRPr>
          </a:p>
        </p:txBody>
      </p:sp>
      <p:sp>
        <p:nvSpPr>
          <p:cNvPr id="11" name="ZoneTexte 10"/>
          <p:cNvSpPr txBox="1"/>
          <p:nvPr/>
        </p:nvSpPr>
        <p:spPr>
          <a:xfrm>
            <a:off x="811530" y="1706974"/>
            <a:ext cx="2872740" cy="304295"/>
          </a:xfrm>
          <a:prstGeom prst="rect">
            <a:avLst/>
          </a:prstGeom>
          <a:noFill/>
        </p:spPr>
        <p:txBody>
          <a:bodyPr wrap="square" lIns="180000" rtlCol="0">
            <a:noAutofit/>
          </a:bodyPr>
          <a:lstStyle/>
          <a:p>
            <a:r>
              <a:rPr lang="fr-FR" sz="1600" i="1" dirty="0">
                <a:solidFill>
                  <a:srgbClr val="002060"/>
                </a:solidFill>
              </a:rPr>
              <a:t>TA, pouls, FR, marbrures</a:t>
            </a:r>
          </a:p>
          <a:p>
            <a:endParaRPr lang="fr-FR" sz="1600" i="1" dirty="0">
              <a:solidFill>
                <a:srgbClr val="002060"/>
              </a:solidFill>
            </a:endParaRPr>
          </a:p>
        </p:txBody>
      </p:sp>
      <p:sp>
        <p:nvSpPr>
          <p:cNvPr id="2" name="Rectangle 1"/>
          <p:cNvSpPr/>
          <p:nvPr/>
        </p:nvSpPr>
        <p:spPr>
          <a:xfrm>
            <a:off x="590550" y="1229807"/>
            <a:ext cx="3314700" cy="456698"/>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Instabilité hémodynamique </a:t>
            </a:r>
          </a:p>
        </p:txBody>
      </p:sp>
      <p:sp>
        <p:nvSpPr>
          <p:cNvPr id="5" name="Rectangle 4"/>
          <p:cNvSpPr/>
          <p:nvPr/>
        </p:nvSpPr>
        <p:spPr>
          <a:xfrm>
            <a:off x="590550" y="2542516"/>
            <a:ext cx="3314700" cy="456698"/>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Délai</a:t>
            </a:r>
          </a:p>
        </p:txBody>
      </p:sp>
      <p:sp>
        <p:nvSpPr>
          <p:cNvPr id="9" name="ZoneTexte 8"/>
          <p:cNvSpPr txBox="1"/>
          <p:nvPr/>
        </p:nvSpPr>
        <p:spPr>
          <a:xfrm>
            <a:off x="3864973" y="1153861"/>
            <a:ext cx="2872740" cy="1063891"/>
          </a:xfrm>
          <a:prstGeom prst="rect">
            <a:avLst/>
          </a:prstGeom>
          <a:noFill/>
        </p:spPr>
        <p:txBody>
          <a:bodyPr wrap="square" lIns="180000" rtlCol="0">
            <a:noAutofit/>
          </a:bodyPr>
          <a:lstStyle/>
          <a:p>
            <a:pPr marL="285750" indent="-285750">
              <a:buFont typeface="Arial" charset="0"/>
              <a:buChar char="•"/>
            </a:pPr>
            <a:r>
              <a:rPr lang="fr-FR" sz="1600" dirty="0">
                <a:solidFill>
                  <a:srgbClr val="002060"/>
                </a:solidFill>
              </a:rPr>
              <a:t>Choc hémorragique</a:t>
            </a:r>
          </a:p>
          <a:p>
            <a:pPr marL="285750" indent="-285750">
              <a:buFont typeface="Arial" charset="0"/>
              <a:buChar char="•"/>
            </a:pPr>
            <a:r>
              <a:rPr lang="fr-FR" sz="1600" dirty="0">
                <a:solidFill>
                  <a:srgbClr val="002060"/>
                </a:solidFill>
              </a:rPr>
              <a:t>Choc septique</a:t>
            </a:r>
          </a:p>
          <a:p>
            <a:pPr marL="285750" indent="-285750">
              <a:buFont typeface="Arial" charset="0"/>
              <a:buChar char="•"/>
            </a:pPr>
            <a:endParaRPr lang="fr-FR" sz="1600" dirty="0">
              <a:solidFill>
                <a:srgbClr val="002060"/>
              </a:solidFill>
            </a:endParaRPr>
          </a:p>
        </p:txBody>
      </p:sp>
      <p:sp>
        <p:nvSpPr>
          <p:cNvPr id="10" name="ZoneTexte 9"/>
          <p:cNvSpPr txBox="1"/>
          <p:nvPr/>
        </p:nvSpPr>
        <p:spPr>
          <a:xfrm>
            <a:off x="444681" y="3025695"/>
            <a:ext cx="3774621" cy="298283"/>
          </a:xfrm>
          <a:prstGeom prst="rect">
            <a:avLst/>
          </a:prstGeom>
          <a:noFill/>
        </p:spPr>
        <p:txBody>
          <a:bodyPr wrap="square" lIns="180000" rtlCol="0">
            <a:noAutofit/>
          </a:bodyPr>
          <a:lstStyle/>
          <a:p>
            <a:r>
              <a:rPr lang="fr-FR" sz="1600" i="1" dirty="0">
                <a:solidFill>
                  <a:srgbClr val="002060"/>
                </a:solidFill>
              </a:rPr>
              <a:t>Quelques heures ? jours ? mois ?</a:t>
            </a:r>
          </a:p>
          <a:p>
            <a:endParaRPr lang="fr-FR" sz="1600" i="1" dirty="0">
              <a:solidFill>
                <a:srgbClr val="002060"/>
              </a:solidFill>
            </a:endParaRPr>
          </a:p>
        </p:txBody>
      </p:sp>
      <p:sp>
        <p:nvSpPr>
          <p:cNvPr id="12" name="ZoneTexte 11"/>
          <p:cNvSpPr txBox="1"/>
          <p:nvPr/>
        </p:nvSpPr>
        <p:spPr>
          <a:xfrm>
            <a:off x="3905250" y="2493749"/>
            <a:ext cx="2872740" cy="1063891"/>
          </a:xfrm>
          <a:prstGeom prst="rect">
            <a:avLst/>
          </a:prstGeom>
          <a:noFill/>
        </p:spPr>
        <p:txBody>
          <a:bodyPr wrap="square" lIns="180000" rtlCol="0">
            <a:noAutofit/>
          </a:bodyPr>
          <a:lstStyle/>
          <a:p>
            <a:pPr marL="285750" indent="-285750">
              <a:buFont typeface="Arial" charset="0"/>
              <a:buChar char="•"/>
            </a:pPr>
            <a:r>
              <a:rPr lang="fr-FR" sz="1600" dirty="0">
                <a:solidFill>
                  <a:srgbClr val="002060"/>
                </a:solidFill>
              </a:rPr>
              <a:t>aigu</a:t>
            </a:r>
          </a:p>
          <a:p>
            <a:pPr marL="285750" indent="-285750">
              <a:buFont typeface="Arial" charset="0"/>
              <a:buChar char="•"/>
            </a:pPr>
            <a:r>
              <a:rPr lang="fr-FR" sz="1600" dirty="0">
                <a:solidFill>
                  <a:srgbClr val="002060"/>
                </a:solidFill>
              </a:rPr>
              <a:t>Chronique</a:t>
            </a:r>
          </a:p>
          <a:p>
            <a:pPr marL="285750" indent="-285750">
              <a:buFont typeface="Arial" charset="0"/>
              <a:buChar char="•"/>
            </a:pPr>
            <a:endParaRPr lang="fr-FR" sz="1600" dirty="0">
              <a:solidFill>
                <a:srgbClr val="002060"/>
              </a:solidFill>
            </a:endParaRPr>
          </a:p>
        </p:txBody>
      </p:sp>
      <p:sp>
        <p:nvSpPr>
          <p:cNvPr id="14" name="ZoneTexte 13"/>
          <p:cNvSpPr txBox="1"/>
          <p:nvPr/>
        </p:nvSpPr>
        <p:spPr>
          <a:xfrm>
            <a:off x="5929449" y="2399424"/>
            <a:ext cx="2872740" cy="1063891"/>
          </a:xfrm>
          <a:prstGeom prst="rect">
            <a:avLst/>
          </a:prstGeom>
          <a:noFill/>
        </p:spPr>
        <p:txBody>
          <a:bodyPr wrap="square" lIns="180000" rtlCol="0">
            <a:noAutofit/>
          </a:bodyPr>
          <a:lstStyle/>
          <a:p>
            <a:pPr marL="285750" indent="-285750">
              <a:buFont typeface="Arial" charset="0"/>
              <a:buChar char="•"/>
            </a:pPr>
            <a:r>
              <a:rPr lang="fr-FR" sz="1600" dirty="0">
                <a:solidFill>
                  <a:srgbClr val="002060"/>
                </a:solidFill>
              </a:rPr>
              <a:t>Brutal</a:t>
            </a:r>
          </a:p>
          <a:p>
            <a:pPr marL="285750" indent="-285750">
              <a:buFont typeface="Arial" charset="0"/>
              <a:buChar char="•"/>
            </a:pPr>
            <a:r>
              <a:rPr lang="fr-FR" sz="1600" dirty="0">
                <a:solidFill>
                  <a:srgbClr val="002060"/>
                </a:solidFill>
              </a:rPr>
              <a:t>aigu</a:t>
            </a:r>
          </a:p>
          <a:p>
            <a:pPr marL="285750" indent="-285750">
              <a:buFont typeface="Arial" charset="0"/>
              <a:buChar char="•"/>
            </a:pPr>
            <a:r>
              <a:rPr lang="fr-FR" sz="1600" dirty="0" err="1">
                <a:solidFill>
                  <a:srgbClr val="002060"/>
                </a:solidFill>
              </a:rPr>
              <a:t>sub-aigu</a:t>
            </a:r>
            <a:endParaRPr lang="fr-FR" sz="1600" dirty="0">
              <a:solidFill>
                <a:srgbClr val="002060"/>
              </a:solidFill>
            </a:endParaRPr>
          </a:p>
          <a:p>
            <a:pPr marL="285750" indent="-285750">
              <a:buFont typeface="Arial" charset="0"/>
              <a:buChar char="•"/>
            </a:pPr>
            <a:endParaRPr lang="fr-FR" sz="1600" dirty="0">
              <a:solidFill>
                <a:srgbClr val="002060"/>
              </a:solidFill>
            </a:endParaRPr>
          </a:p>
        </p:txBody>
      </p:sp>
      <p:cxnSp>
        <p:nvCxnSpPr>
          <p:cNvPr id="15" name="Connecteur droit avec flèche 14"/>
          <p:cNvCxnSpPr/>
          <p:nvPr/>
        </p:nvCxnSpPr>
        <p:spPr>
          <a:xfrm flipV="1">
            <a:off x="5301343" y="2542516"/>
            <a:ext cx="733697" cy="1353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p:nvPr/>
        </p:nvCxnSpPr>
        <p:spPr>
          <a:xfrm>
            <a:off x="5301342" y="2717488"/>
            <a:ext cx="733698" cy="53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a:off x="5301342" y="2744176"/>
            <a:ext cx="733698" cy="3026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852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1303513"/>
          </a:xfrm>
          <a:prstGeom prst="rect">
            <a:avLst/>
          </a:prstGeom>
          <a:noFill/>
        </p:spPr>
        <p:txBody>
          <a:bodyPr wrap="square" lIns="180000" rtlCol="0">
            <a:noAutofit/>
          </a:bodyPr>
          <a:lstStyle/>
          <a:p>
            <a:pPr>
              <a:lnSpc>
                <a:spcPct val="120000"/>
              </a:lnSpc>
            </a:pPr>
            <a:r>
              <a:rPr lang="fr-FR" sz="2800" dirty="0">
                <a:solidFill>
                  <a:srgbClr val="002060"/>
                </a:solidFill>
                <a:latin typeface="Avenir Next Condensed" charset="0"/>
                <a:ea typeface="Avenir Next Condensed" charset="0"/>
                <a:cs typeface="Avenir Next Condensed" charset="0"/>
              </a:rPr>
              <a:t>Evaluer le degré d’urgence devant une douleur abdominale</a:t>
            </a:r>
            <a:endParaRPr lang="fr-FR" sz="2800" dirty="0">
              <a:solidFill>
                <a:srgbClr val="002060"/>
              </a:solidFill>
              <a:latin typeface="Avenir Next" charset="0"/>
              <a:ea typeface="Avenir Next" charset="0"/>
              <a:cs typeface="Avenir Next" charset="0"/>
            </a:endParaRPr>
          </a:p>
        </p:txBody>
      </p:sp>
      <p:sp>
        <p:nvSpPr>
          <p:cNvPr id="11" name="ZoneTexte 10"/>
          <p:cNvSpPr txBox="1"/>
          <p:nvPr/>
        </p:nvSpPr>
        <p:spPr>
          <a:xfrm>
            <a:off x="811530" y="1706974"/>
            <a:ext cx="2872740" cy="304295"/>
          </a:xfrm>
          <a:prstGeom prst="rect">
            <a:avLst/>
          </a:prstGeom>
          <a:noFill/>
        </p:spPr>
        <p:txBody>
          <a:bodyPr wrap="square" lIns="180000" rtlCol="0">
            <a:noAutofit/>
          </a:bodyPr>
          <a:lstStyle/>
          <a:p>
            <a:r>
              <a:rPr lang="fr-FR" sz="1600" i="1" dirty="0">
                <a:solidFill>
                  <a:srgbClr val="002060"/>
                </a:solidFill>
              </a:rPr>
              <a:t>TA, pouls, FR, marbrures</a:t>
            </a:r>
          </a:p>
          <a:p>
            <a:endParaRPr lang="fr-FR" sz="1600" i="1" dirty="0">
              <a:solidFill>
                <a:srgbClr val="002060"/>
              </a:solidFill>
            </a:endParaRPr>
          </a:p>
        </p:txBody>
      </p:sp>
      <p:sp>
        <p:nvSpPr>
          <p:cNvPr id="2" name="Rectangle 1"/>
          <p:cNvSpPr/>
          <p:nvPr/>
        </p:nvSpPr>
        <p:spPr>
          <a:xfrm>
            <a:off x="590550" y="1229807"/>
            <a:ext cx="3314700" cy="456698"/>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Instabilité hémodynamique </a:t>
            </a:r>
          </a:p>
        </p:txBody>
      </p:sp>
      <p:sp>
        <p:nvSpPr>
          <p:cNvPr id="5" name="Rectangle 4"/>
          <p:cNvSpPr/>
          <p:nvPr/>
        </p:nvSpPr>
        <p:spPr>
          <a:xfrm>
            <a:off x="590550" y="2542516"/>
            <a:ext cx="3314700" cy="456698"/>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Délai</a:t>
            </a:r>
          </a:p>
        </p:txBody>
      </p:sp>
      <p:sp>
        <p:nvSpPr>
          <p:cNvPr id="6" name="Rectangle 5"/>
          <p:cNvSpPr/>
          <p:nvPr/>
        </p:nvSpPr>
        <p:spPr>
          <a:xfrm>
            <a:off x="590550" y="3772215"/>
            <a:ext cx="3314700" cy="456698"/>
          </a:xfrm>
          <a:prstGeom prst="rect">
            <a:avLst/>
          </a:prstGeom>
          <a:solidFill>
            <a:srgbClr val="E1539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Terrain</a:t>
            </a:r>
          </a:p>
        </p:txBody>
      </p:sp>
      <p:sp>
        <p:nvSpPr>
          <p:cNvPr id="9" name="ZoneTexte 8"/>
          <p:cNvSpPr txBox="1"/>
          <p:nvPr/>
        </p:nvSpPr>
        <p:spPr>
          <a:xfrm>
            <a:off x="3864973" y="1153861"/>
            <a:ext cx="2872740" cy="1063891"/>
          </a:xfrm>
          <a:prstGeom prst="rect">
            <a:avLst/>
          </a:prstGeom>
          <a:noFill/>
        </p:spPr>
        <p:txBody>
          <a:bodyPr wrap="square" lIns="180000" rtlCol="0">
            <a:noAutofit/>
          </a:bodyPr>
          <a:lstStyle/>
          <a:p>
            <a:pPr marL="285750" indent="-285750">
              <a:buFont typeface="Arial" charset="0"/>
              <a:buChar char="•"/>
            </a:pPr>
            <a:r>
              <a:rPr lang="fr-FR" sz="1600" dirty="0">
                <a:solidFill>
                  <a:srgbClr val="002060"/>
                </a:solidFill>
              </a:rPr>
              <a:t>Choc hémorragique</a:t>
            </a:r>
          </a:p>
          <a:p>
            <a:pPr marL="285750" indent="-285750">
              <a:buFont typeface="Arial" charset="0"/>
              <a:buChar char="•"/>
            </a:pPr>
            <a:r>
              <a:rPr lang="fr-FR" sz="1600" dirty="0">
                <a:solidFill>
                  <a:srgbClr val="002060"/>
                </a:solidFill>
              </a:rPr>
              <a:t>Choc septique</a:t>
            </a:r>
          </a:p>
          <a:p>
            <a:pPr marL="285750" indent="-285750">
              <a:buFont typeface="Arial" charset="0"/>
              <a:buChar char="•"/>
            </a:pPr>
            <a:endParaRPr lang="fr-FR" sz="1600" dirty="0">
              <a:solidFill>
                <a:srgbClr val="002060"/>
              </a:solidFill>
            </a:endParaRPr>
          </a:p>
        </p:txBody>
      </p:sp>
      <p:sp>
        <p:nvSpPr>
          <p:cNvPr id="10" name="ZoneTexte 9"/>
          <p:cNvSpPr txBox="1"/>
          <p:nvPr/>
        </p:nvSpPr>
        <p:spPr>
          <a:xfrm>
            <a:off x="444681" y="3025695"/>
            <a:ext cx="3774621" cy="298283"/>
          </a:xfrm>
          <a:prstGeom prst="rect">
            <a:avLst/>
          </a:prstGeom>
          <a:noFill/>
        </p:spPr>
        <p:txBody>
          <a:bodyPr wrap="square" lIns="180000" rtlCol="0">
            <a:noAutofit/>
          </a:bodyPr>
          <a:lstStyle/>
          <a:p>
            <a:r>
              <a:rPr lang="fr-FR" sz="1600" i="1" dirty="0">
                <a:solidFill>
                  <a:srgbClr val="002060"/>
                </a:solidFill>
              </a:rPr>
              <a:t>Quelques heures ? jours ? mois ?</a:t>
            </a:r>
          </a:p>
          <a:p>
            <a:endParaRPr lang="fr-FR" sz="1600" i="1" dirty="0">
              <a:solidFill>
                <a:srgbClr val="002060"/>
              </a:solidFill>
            </a:endParaRPr>
          </a:p>
        </p:txBody>
      </p:sp>
      <p:sp>
        <p:nvSpPr>
          <p:cNvPr id="12" name="ZoneTexte 11"/>
          <p:cNvSpPr txBox="1"/>
          <p:nvPr/>
        </p:nvSpPr>
        <p:spPr>
          <a:xfrm>
            <a:off x="3905250" y="2493749"/>
            <a:ext cx="2872740" cy="1063891"/>
          </a:xfrm>
          <a:prstGeom prst="rect">
            <a:avLst/>
          </a:prstGeom>
          <a:noFill/>
        </p:spPr>
        <p:txBody>
          <a:bodyPr wrap="square" lIns="180000" rtlCol="0">
            <a:noAutofit/>
          </a:bodyPr>
          <a:lstStyle/>
          <a:p>
            <a:pPr marL="285750" indent="-285750">
              <a:buFont typeface="Arial" charset="0"/>
              <a:buChar char="•"/>
            </a:pPr>
            <a:r>
              <a:rPr lang="fr-FR" sz="1600" dirty="0">
                <a:solidFill>
                  <a:srgbClr val="002060"/>
                </a:solidFill>
              </a:rPr>
              <a:t>aigu</a:t>
            </a:r>
          </a:p>
          <a:p>
            <a:pPr marL="285750" indent="-285750">
              <a:buFont typeface="Arial" charset="0"/>
              <a:buChar char="•"/>
            </a:pPr>
            <a:r>
              <a:rPr lang="fr-FR" sz="1600" dirty="0">
                <a:solidFill>
                  <a:srgbClr val="002060"/>
                </a:solidFill>
              </a:rPr>
              <a:t>Chronique</a:t>
            </a:r>
          </a:p>
          <a:p>
            <a:pPr marL="285750" indent="-285750">
              <a:buFont typeface="Arial" charset="0"/>
              <a:buChar char="•"/>
            </a:pPr>
            <a:endParaRPr lang="fr-FR" sz="1600" dirty="0">
              <a:solidFill>
                <a:srgbClr val="002060"/>
              </a:solidFill>
            </a:endParaRPr>
          </a:p>
        </p:txBody>
      </p:sp>
      <p:sp>
        <p:nvSpPr>
          <p:cNvPr id="14" name="ZoneTexte 13"/>
          <p:cNvSpPr txBox="1"/>
          <p:nvPr/>
        </p:nvSpPr>
        <p:spPr>
          <a:xfrm>
            <a:off x="5929449" y="2399424"/>
            <a:ext cx="2872740" cy="1063891"/>
          </a:xfrm>
          <a:prstGeom prst="rect">
            <a:avLst/>
          </a:prstGeom>
          <a:noFill/>
        </p:spPr>
        <p:txBody>
          <a:bodyPr wrap="square" lIns="180000" rtlCol="0">
            <a:noAutofit/>
          </a:bodyPr>
          <a:lstStyle/>
          <a:p>
            <a:pPr marL="285750" indent="-285750">
              <a:buFont typeface="Arial" charset="0"/>
              <a:buChar char="•"/>
            </a:pPr>
            <a:r>
              <a:rPr lang="fr-FR" sz="1600" dirty="0">
                <a:solidFill>
                  <a:srgbClr val="002060"/>
                </a:solidFill>
              </a:rPr>
              <a:t>Brutal</a:t>
            </a:r>
          </a:p>
          <a:p>
            <a:pPr marL="285750" indent="-285750">
              <a:buFont typeface="Arial" charset="0"/>
              <a:buChar char="•"/>
            </a:pPr>
            <a:r>
              <a:rPr lang="fr-FR" sz="1600" dirty="0">
                <a:solidFill>
                  <a:srgbClr val="002060"/>
                </a:solidFill>
              </a:rPr>
              <a:t>aigu</a:t>
            </a:r>
          </a:p>
          <a:p>
            <a:pPr marL="285750" indent="-285750">
              <a:buFont typeface="Arial" charset="0"/>
              <a:buChar char="•"/>
            </a:pPr>
            <a:r>
              <a:rPr lang="fr-FR" sz="1600" dirty="0" err="1">
                <a:solidFill>
                  <a:srgbClr val="002060"/>
                </a:solidFill>
              </a:rPr>
              <a:t>sub-aigu</a:t>
            </a:r>
            <a:endParaRPr lang="fr-FR" sz="1600" dirty="0">
              <a:solidFill>
                <a:srgbClr val="002060"/>
              </a:solidFill>
            </a:endParaRPr>
          </a:p>
          <a:p>
            <a:pPr marL="285750" indent="-285750">
              <a:buFont typeface="Arial" charset="0"/>
              <a:buChar char="•"/>
            </a:pPr>
            <a:endParaRPr lang="fr-FR" sz="1600" dirty="0">
              <a:solidFill>
                <a:srgbClr val="002060"/>
              </a:solidFill>
            </a:endParaRPr>
          </a:p>
        </p:txBody>
      </p:sp>
      <p:cxnSp>
        <p:nvCxnSpPr>
          <p:cNvPr id="15" name="Connecteur droit avec flèche 14"/>
          <p:cNvCxnSpPr/>
          <p:nvPr/>
        </p:nvCxnSpPr>
        <p:spPr>
          <a:xfrm flipV="1">
            <a:off x="5301343" y="2542516"/>
            <a:ext cx="733697" cy="1353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p:nvPr/>
        </p:nvCxnSpPr>
        <p:spPr>
          <a:xfrm>
            <a:off x="5301342" y="2717488"/>
            <a:ext cx="733698" cy="53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a:off x="5301342" y="2744176"/>
            <a:ext cx="733698" cy="3026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3238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1303513"/>
          </a:xfrm>
          <a:prstGeom prst="rect">
            <a:avLst/>
          </a:prstGeom>
          <a:noFill/>
        </p:spPr>
        <p:txBody>
          <a:bodyPr wrap="square" lIns="180000" rtlCol="0">
            <a:noAutofit/>
          </a:bodyPr>
          <a:lstStyle/>
          <a:p>
            <a:pPr>
              <a:lnSpc>
                <a:spcPct val="120000"/>
              </a:lnSpc>
            </a:pPr>
            <a:r>
              <a:rPr lang="fr-FR" sz="2800" dirty="0">
                <a:solidFill>
                  <a:srgbClr val="002060"/>
                </a:solidFill>
                <a:latin typeface="Avenir Next Condensed" charset="0"/>
                <a:ea typeface="Avenir Next Condensed" charset="0"/>
                <a:cs typeface="Avenir Next Condensed" charset="0"/>
              </a:rPr>
              <a:t>Evaluer le degré d’urgence devant une douleur abdominale</a:t>
            </a:r>
            <a:endParaRPr lang="fr-FR" sz="2800" dirty="0">
              <a:solidFill>
                <a:srgbClr val="002060"/>
              </a:solidFill>
              <a:latin typeface="Avenir Next" charset="0"/>
              <a:ea typeface="Avenir Next" charset="0"/>
              <a:cs typeface="Avenir Next" charset="0"/>
            </a:endParaRPr>
          </a:p>
        </p:txBody>
      </p:sp>
      <p:sp>
        <p:nvSpPr>
          <p:cNvPr id="11" name="ZoneTexte 10"/>
          <p:cNvSpPr txBox="1"/>
          <p:nvPr/>
        </p:nvSpPr>
        <p:spPr>
          <a:xfrm>
            <a:off x="811530" y="1706974"/>
            <a:ext cx="2872740" cy="304295"/>
          </a:xfrm>
          <a:prstGeom prst="rect">
            <a:avLst/>
          </a:prstGeom>
          <a:noFill/>
        </p:spPr>
        <p:txBody>
          <a:bodyPr wrap="square" lIns="180000" rtlCol="0">
            <a:noAutofit/>
          </a:bodyPr>
          <a:lstStyle/>
          <a:p>
            <a:r>
              <a:rPr lang="fr-FR" sz="1600" i="1" dirty="0">
                <a:solidFill>
                  <a:srgbClr val="002060"/>
                </a:solidFill>
              </a:rPr>
              <a:t>TA, pouls, FR, marbrures</a:t>
            </a:r>
          </a:p>
          <a:p>
            <a:endParaRPr lang="fr-FR" sz="1600" i="1" dirty="0">
              <a:solidFill>
                <a:srgbClr val="002060"/>
              </a:solidFill>
            </a:endParaRPr>
          </a:p>
        </p:txBody>
      </p:sp>
      <p:sp>
        <p:nvSpPr>
          <p:cNvPr id="2" name="Rectangle 1"/>
          <p:cNvSpPr/>
          <p:nvPr/>
        </p:nvSpPr>
        <p:spPr>
          <a:xfrm>
            <a:off x="590550" y="1229807"/>
            <a:ext cx="3314700" cy="456698"/>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Instabilité hémodynamique </a:t>
            </a:r>
          </a:p>
        </p:txBody>
      </p:sp>
      <p:sp>
        <p:nvSpPr>
          <p:cNvPr id="5" name="Rectangle 4"/>
          <p:cNvSpPr/>
          <p:nvPr/>
        </p:nvSpPr>
        <p:spPr>
          <a:xfrm>
            <a:off x="590550" y="2542516"/>
            <a:ext cx="3314700" cy="456698"/>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Délai</a:t>
            </a:r>
          </a:p>
        </p:txBody>
      </p:sp>
      <p:sp>
        <p:nvSpPr>
          <p:cNvPr id="6" name="Rectangle 5"/>
          <p:cNvSpPr/>
          <p:nvPr/>
        </p:nvSpPr>
        <p:spPr>
          <a:xfrm>
            <a:off x="590550" y="3772215"/>
            <a:ext cx="3314700" cy="456698"/>
          </a:xfrm>
          <a:prstGeom prst="rect">
            <a:avLst/>
          </a:prstGeom>
          <a:solidFill>
            <a:srgbClr val="E1539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Terrain</a:t>
            </a:r>
          </a:p>
        </p:txBody>
      </p:sp>
      <p:sp>
        <p:nvSpPr>
          <p:cNvPr id="9" name="ZoneTexte 8"/>
          <p:cNvSpPr txBox="1"/>
          <p:nvPr/>
        </p:nvSpPr>
        <p:spPr>
          <a:xfrm>
            <a:off x="3864973" y="1153861"/>
            <a:ext cx="2872740" cy="1063891"/>
          </a:xfrm>
          <a:prstGeom prst="rect">
            <a:avLst/>
          </a:prstGeom>
          <a:noFill/>
        </p:spPr>
        <p:txBody>
          <a:bodyPr wrap="square" lIns="180000" rtlCol="0">
            <a:noAutofit/>
          </a:bodyPr>
          <a:lstStyle/>
          <a:p>
            <a:pPr marL="285750" indent="-285750">
              <a:buFont typeface="Arial" charset="0"/>
              <a:buChar char="•"/>
            </a:pPr>
            <a:r>
              <a:rPr lang="fr-FR" sz="1600" dirty="0">
                <a:solidFill>
                  <a:srgbClr val="002060"/>
                </a:solidFill>
              </a:rPr>
              <a:t>Choc hémorragique</a:t>
            </a:r>
          </a:p>
          <a:p>
            <a:pPr marL="285750" indent="-285750">
              <a:buFont typeface="Arial" charset="0"/>
              <a:buChar char="•"/>
            </a:pPr>
            <a:r>
              <a:rPr lang="fr-FR" sz="1600" dirty="0">
                <a:solidFill>
                  <a:srgbClr val="002060"/>
                </a:solidFill>
              </a:rPr>
              <a:t>Choc septique</a:t>
            </a:r>
          </a:p>
          <a:p>
            <a:pPr marL="285750" indent="-285750">
              <a:buFont typeface="Arial" charset="0"/>
              <a:buChar char="•"/>
            </a:pPr>
            <a:endParaRPr lang="fr-FR" sz="1600" dirty="0">
              <a:solidFill>
                <a:srgbClr val="002060"/>
              </a:solidFill>
            </a:endParaRPr>
          </a:p>
        </p:txBody>
      </p:sp>
      <p:sp>
        <p:nvSpPr>
          <p:cNvPr id="10" name="ZoneTexte 9"/>
          <p:cNvSpPr txBox="1"/>
          <p:nvPr/>
        </p:nvSpPr>
        <p:spPr>
          <a:xfrm>
            <a:off x="444681" y="3025695"/>
            <a:ext cx="3774621" cy="298283"/>
          </a:xfrm>
          <a:prstGeom prst="rect">
            <a:avLst/>
          </a:prstGeom>
          <a:noFill/>
        </p:spPr>
        <p:txBody>
          <a:bodyPr wrap="square" lIns="180000" rtlCol="0">
            <a:noAutofit/>
          </a:bodyPr>
          <a:lstStyle/>
          <a:p>
            <a:r>
              <a:rPr lang="fr-FR" sz="1600" i="1" dirty="0">
                <a:solidFill>
                  <a:srgbClr val="002060"/>
                </a:solidFill>
              </a:rPr>
              <a:t>Quelques heures ? jours ? mois ?</a:t>
            </a:r>
          </a:p>
          <a:p>
            <a:endParaRPr lang="fr-FR" sz="1600" i="1" dirty="0">
              <a:solidFill>
                <a:srgbClr val="002060"/>
              </a:solidFill>
            </a:endParaRPr>
          </a:p>
        </p:txBody>
      </p:sp>
      <p:sp>
        <p:nvSpPr>
          <p:cNvPr id="12" name="ZoneTexte 11"/>
          <p:cNvSpPr txBox="1"/>
          <p:nvPr/>
        </p:nvSpPr>
        <p:spPr>
          <a:xfrm>
            <a:off x="3905250" y="2493749"/>
            <a:ext cx="2872740" cy="1063891"/>
          </a:xfrm>
          <a:prstGeom prst="rect">
            <a:avLst/>
          </a:prstGeom>
          <a:noFill/>
        </p:spPr>
        <p:txBody>
          <a:bodyPr wrap="square" lIns="180000" rtlCol="0">
            <a:noAutofit/>
          </a:bodyPr>
          <a:lstStyle/>
          <a:p>
            <a:pPr marL="285750" indent="-285750">
              <a:buFont typeface="Arial" charset="0"/>
              <a:buChar char="•"/>
            </a:pPr>
            <a:r>
              <a:rPr lang="fr-FR" sz="1600" dirty="0">
                <a:solidFill>
                  <a:srgbClr val="002060"/>
                </a:solidFill>
              </a:rPr>
              <a:t>aigu</a:t>
            </a:r>
          </a:p>
          <a:p>
            <a:pPr marL="285750" indent="-285750">
              <a:buFont typeface="Arial" charset="0"/>
              <a:buChar char="•"/>
            </a:pPr>
            <a:r>
              <a:rPr lang="fr-FR" sz="1600" dirty="0">
                <a:solidFill>
                  <a:srgbClr val="002060"/>
                </a:solidFill>
              </a:rPr>
              <a:t>Chronique</a:t>
            </a:r>
          </a:p>
          <a:p>
            <a:pPr marL="285750" indent="-285750">
              <a:buFont typeface="Arial" charset="0"/>
              <a:buChar char="•"/>
            </a:pPr>
            <a:endParaRPr lang="fr-FR" sz="1600" dirty="0">
              <a:solidFill>
                <a:srgbClr val="002060"/>
              </a:solidFill>
            </a:endParaRPr>
          </a:p>
        </p:txBody>
      </p:sp>
      <p:sp>
        <p:nvSpPr>
          <p:cNvPr id="14" name="ZoneTexte 13"/>
          <p:cNvSpPr txBox="1"/>
          <p:nvPr/>
        </p:nvSpPr>
        <p:spPr>
          <a:xfrm>
            <a:off x="5929449" y="2399424"/>
            <a:ext cx="2872740" cy="1063891"/>
          </a:xfrm>
          <a:prstGeom prst="rect">
            <a:avLst/>
          </a:prstGeom>
          <a:noFill/>
        </p:spPr>
        <p:txBody>
          <a:bodyPr wrap="square" lIns="180000" rtlCol="0">
            <a:noAutofit/>
          </a:bodyPr>
          <a:lstStyle/>
          <a:p>
            <a:pPr marL="285750" indent="-285750">
              <a:buFont typeface="Arial" charset="0"/>
              <a:buChar char="•"/>
            </a:pPr>
            <a:r>
              <a:rPr lang="fr-FR" sz="1600" dirty="0">
                <a:solidFill>
                  <a:srgbClr val="002060"/>
                </a:solidFill>
              </a:rPr>
              <a:t>Brutal</a:t>
            </a:r>
          </a:p>
          <a:p>
            <a:pPr marL="285750" indent="-285750">
              <a:buFont typeface="Arial" charset="0"/>
              <a:buChar char="•"/>
            </a:pPr>
            <a:r>
              <a:rPr lang="fr-FR" sz="1600" dirty="0">
                <a:solidFill>
                  <a:srgbClr val="002060"/>
                </a:solidFill>
              </a:rPr>
              <a:t>aigu</a:t>
            </a:r>
          </a:p>
          <a:p>
            <a:pPr marL="285750" indent="-285750">
              <a:buFont typeface="Arial" charset="0"/>
              <a:buChar char="•"/>
            </a:pPr>
            <a:r>
              <a:rPr lang="fr-FR" sz="1600" dirty="0" err="1">
                <a:solidFill>
                  <a:srgbClr val="002060"/>
                </a:solidFill>
              </a:rPr>
              <a:t>sub-aigu</a:t>
            </a:r>
            <a:endParaRPr lang="fr-FR" sz="1600" dirty="0">
              <a:solidFill>
                <a:srgbClr val="002060"/>
              </a:solidFill>
            </a:endParaRPr>
          </a:p>
          <a:p>
            <a:pPr marL="285750" indent="-285750">
              <a:buFont typeface="Arial" charset="0"/>
              <a:buChar char="•"/>
            </a:pPr>
            <a:endParaRPr lang="fr-FR" sz="1600" dirty="0">
              <a:solidFill>
                <a:srgbClr val="002060"/>
              </a:solidFill>
            </a:endParaRPr>
          </a:p>
        </p:txBody>
      </p:sp>
      <p:cxnSp>
        <p:nvCxnSpPr>
          <p:cNvPr id="15" name="Connecteur droit avec flèche 14"/>
          <p:cNvCxnSpPr/>
          <p:nvPr/>
        </p:nvCxnSpPr>
        <p:spPr>
          <a:xfrm flipV="1">
            <a:off x="5301343" y="2542516"/>
            <a:ext cx="733697" cy="1353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p:nvPr/>
        </p:nvCxnSpPr>
        <p:spPr>
          <a:xfrm>
            <a:off x="5301342" y="2717488"/>
            <a:ext cx="733698" cy="53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a:off x="5301342" y="2744176"/>
            <a:ext cx="733698" cy="3026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588917" y="4228913"/>
            <a:ext cx="3774621" cy="298283"/>
          </a:xfrm>
          <a:prstGeom prst="rect">
            <a:avLst/>
          </a:prstGeom>
          <a:noFill/>
        </p:spPr>
        <p:txBody>
          <a:bodyPr wrap="square" lIns="180000" rtlCol="0">
            <a:noAutofit/>
          </a:bodyPr>
          <a:lstStyle/>
          <a:p>
            <a:r>
              <a:rPr lang="fr-FR" sz="1600" i="1" dirty="0">
                <a:solidFill>
                  <a:srgbClr val="002060"/>
                </a:solidFill>
              </a:rPr>
              <a:t>Sexe ? âge ? </a:t>
            </a:r>
            <a:r>
              <a:rPr lang="fr-FR" sz="1600" i="1" dirty="0" err="1">
                <a:solidFill>
                  <a:srgbClr val="002060"/>
                </a:solidFill>
              </a:rPr>
              <a:t>co-morbidités</a:t>
            </a:r>
            <a:r>
              <a:rPr lang="fr-FR" sz="1600" i="1" dirty="0">
                <a:solidFill>
                  <a:srgbClr val="002060"/>
                </a:solidFill>
              </a:rPr>
              <a:t> ?</a:t>
            </a:r>
          </a:p>
          <a:p>
            <a:endParaRPr lang="fr-FR" sz="1600" i="1" dirty="0">
              <a:solidFill>
                <a:srgbClr val="002060"/>
              </a:solidFill>
            </a:endParaRPr>
          </a:p>
        </p:txBody>
      </p:sp>
      <p:sp>
        <p:nvSpPr>
          <p:cNvPr id="22" name="Rectangle 21"/>
          <p:cNvSpPr/>
          <p:nvPr/>
        </p:nvSpPr>
        <p:spPr>
          <a:xfrm>
            <a:off x="3984171" y="3556426"/>
            <a:ext cx="4944207" cy="1323439"/>
          </a:xfrm>
          <a:prstGeom prst="rect">
            <a:avLst/>
          </a:prstGeom>
        </p:spPr>
        <p:txBody>
          <a:bodyPr wrap="square">
            <a:spAutoFit/>
          </a:bodyPr>
          <a:lstStyle/>
          <a:p>
            <a:pPr marL="285750" indent="-285750">
              <a:buFont typeface="Arial" charset="0"/>
              <a:buChar char="•"/>
            </a:pPr>
            <a:r>
              <a:rPr lang="fr-FR" sz="1600" dirty="0">
                <a:solidFill>
                  <a:srgbClr val="002060"/>
                </a:solidFill>
              </a:rPr>
              <a:t>Grossesse ? =&gt; Date des dernières règles / Béta </a:t>
            </a:r>
            <a:r>
              <a:rPr lang="fr-FR" sz="1600" dirty="0" err="1">
                <a:solidFill>
                  <a:srgbClr val="002060"/>
                </a:solidFill>
              </a:rPr>
              <a:t>hCG</a:t>
            </a:r>
            <a:endParaRPr lang="fr-FR" sz="1600" dirty="0">
              <a:solidFill>
                <a:srgbClr val="002060"/>
              </a:solidFill>
            </a:endParaRPr>
          </a:p>
          <a:p>
            <a:pPr marL="285750" lvl="1" indent="-285750">
              <a:buFont typeface="Arial" charset="0"/>
              <a:buChar char="•"/>
            </a:pPr>
            <a:r>
              <a:rPr lang="fr-FR" sz="1600" dirty="0">
                <a:solidFill>
                  <a:srgbClr val="002060"/>
                </a:solidFill>
              </a:rPr>
              <a:t>Terrain (obésité morbide, grabataire, « poly-vasculaire », immunodéprimé)</a:t>
            </a:r>
          </a:p>
          <a:p>
            <a:pPr marL="285750" indent="-285750">
              <a:buFont typeface="Arial" charset="0"/>
              <a:buChar char="•"/>
            </a:pPr>
            <a:endParaRPr lang="fr-FR" sz="1600" dirty="0">
              <a:solidFill>
                <a:srgbClr val="002060"/>
              </a:solidFill>
            </a:endParaRPr>
          </a:p>
        </p:txBody>
      </p:sp>
    </p:spTree>
    <p:extLst>
      <p:ext uri="{BB962C8B-B14F-4D97-AF65-F5344CB8AC3E}">
        <p14:creationId xmlns:p14="http://schemas.microsoft.com/office/powerpoint/2010/main" val="2066127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1303513"/>
          </a:xfrm>
          <a:prstGeom prst="rect">
            <a:avLst/>
          </a:prstGeom>
          <a:noFill/>
        </p:spPr>
        <p:txBody>
          <a:bodyPr wrap="square" lIns="180000" rtlCol="0">
            <a:noAutofit/>
          </a:bodyPr>
          <a:lstStyle/>
          <a:p>
            <a:pPr>
              <a:lnSpc>
                <a:spcPct val="120000"/>
              </a:lnSpc>
            </a:pPr>
            <a:r>
              <a:rPr lang="fr-FR" sz="2800" dirty="0">
                <a:solidFill>
                  <a:srgbClr val="002060"/>
                </a:solidFill>
                <a:latin typeface="Avenir Next Condensed" charset="0"/>
                <a:ea typeface="Avenir Next Condensed" charset="0"/>
                <a:cs typeface="Avenir Next Condensed" charset="0"/>
              </a:rPr>
              <a:t>Evaluer le degré d’urgence devant une douleur abdominale</a:t>
            </a:r>
            <a:endParaRPr lang="fr-FR" sz="2800" dirty="0">
              <a:solidFill>
                <a:srgbClr val="002060"/>
              </a:solidFill>
              <a:latin typeface="Avenir Next" charset="0"/>
              <a:ea typeface="Avenir Next" charset="0"/>
              <a:cs typeface="Avenir Next" charset="0"/>
            </a:endParaRPr>
          </a:p>
        </p:txBody>
      </p:sp>
      <p:sp>
        <p:nvSpPr>
          <p:cNvPr id="11" name="ZoneTexte 10"/>
          <p:cNvSpPr txBox="1"/>
          <p:nvPr/>
        </p:nvSpPr>
        <p:spPr>
          <a:xfrm>
            <a:off x="811530" y="1706974"/>
            <a:ext cx="2872740" cy="304295"/>
          </a:xfrm>
          <a:prstGeom prst="rect">
            <a:avLst/>
          </a:prstGeom>
          <a:noFill/>
        </p:spPr>
        <p:txBody>
          <a:bodyPr wrap="square" lIns="180000" rtlCol="0">
            <a:noAutofit/>
          </a:bodyPr>
          <a:lstStyle/>
          <a:p>
            <a:r>
              <a:rPr lang="fr-FR" sz="1600" i="1" dirty="0">
                <a:solidFill>
                  <a:srgbClr val="002060"/>
                </a:solidFill>
              </a:rPr>
              <a:t>TA, pouls, FR, marbrures</a:t>
            </a:r>
          </a:p>
          <a:p>
            <a:endParaRPr lang="fr-FR" sz="1600" i="1" dirty="0">
              <a:solidFill>
                <a:srgbClr val="002060"/>
              </a:solidFill>
            </a:endParaRPr>
          </a:p>
        </p:txBody>
      </p:sp>
      <p:sp>
        <p:nvSpPr>
          <p:cNvPr id="2" name="Rectangle 1"/>
          <p:cNvSpPr/>
          <p:nvPr/>
        </p:nvSpPr>
        <p:spPr>
          <a:xfrm>
            <a:off x="590550" y="1229807"/>
            <a:ext cx="3314700" cy="456698"/>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Instabilité hémodynamique </a:t>
            </a:r>
          </a:p>
        </p:txBody>
      </p:sp>
      <p:sp>
        <p:nvSpPr>
          <p:cNvPr id="5" name="Rectangle 4"/>
          <p:cNvSpPr/>
          <p:nvPr/>
        </p:nvSpPr>
        <p:spPr>
          <a:xfrm>
            <a:off x="590550" y="2542516"/>
            <a:ext cx="3314700" cy="456698"/>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Délai</a:t>
            </a:r>
          </a:p>
        </p:txBody>
      </p:sp>
      <p:sp>
        <p:nvSpPr>
          <p:cNvPr id="6" name="Rectangle 5"/>
          <p:cNvSpPr/>
          <p:nvPr/>
        </p:nvSpPr>
        <p:spPr>
          <a:xfrm>
            <a:off x="590550" y="3772215"/>
            <a:ext cx="3314700" cy="456698"/>
          </a:xfrm>
          <a:prstGeom prst="rect">
            <a:avLst/>
          </a:prstGeom>
          <a:solidFill>
            <a:srgbClr val="E1539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Terrain</a:t>
            </a:r>
          </a:p>
        </p:txBody>
      </p:sp>
      <p:sp>
        <p:nvSpPr>
          <p:cNvPr id="7" name="Rectangle 6"/>
          <p:cNvSpPr/>
          <p:nvPr/>
        </p:nvSpPr>
        <p:spPr>
          <a:xfrm>
            <a:off x="588917" y="5054981"/>
            <a:ext cx="3314700" cy="626872"/>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bg1"/>
                </a:solidFill>
              </a:rPr>
              <a:t>URGENCES VITALES immédiates</a:t>
            </a:r>
            <a:endParaRPr lang="fr-FR" dirty="0">
              <a:solidFill>
                <a:schemeClr val="bg1"/>
              </a:solidFill>
            </a:endParaRPr>
          </a:p>
        </p:txBody>
      </p:sp>
      <p:sp>
        <p:nvSpPr>
          <p:cNvPr id="9" name="ZoneTexte 8"/>
          <p:cNvSpPr txBox="1"/>
          <p:nvPr/>
        </p:nvSpPr>
        <p:spPr>
          <a:xfrm>
            <a:off x="3864973" y="1153861"/>
            <a:ext cx="2872740" cy="1063891"/>
          </a:xfrm>
          <a:prstGeom prst="rect">
            <a:avLst/>
          </a:prstGeom>
          <a:noFill/>
        </p:spPr>
        <p:txBody>
          <a:bodyPr wrap="square" lIns="180000" rtlCol="0">
            <a:noAutofit/>
          </a:bodyPr>
          <a:lstStyle/>
          <a:p>
            <a:pPr marL="285750" indent="-285750">
              <a:buFont typeface="Arial" charset="0"/>
              <a:buChar char="•"/>
            </a:pPr>
            <a:r>
              <a:rPr lang="fr-FR" sz="1600" dirty="0">
                <a:solidFill>
                  <a:srgbClr val="002060"/>
                </a:solidFill>
              </a:rPr>
              <a:t>Choc hémorragique</a:t>
            </a:r>
          </a:p>
          <a:p>
            <a:pPr marL="285750" indent="-285750">
              <a:buFont typeface="Arial" charset="0"/>
              <a:buChar char="•"/>
            </a:pPr>
            <a:r>
              <a:rPr lang="fr-FR" sz="1600" dirty="0">
                <a:solidFill>
                  <a:srgbClr val="002060"/>
                </a:solidFill>
              </a:rPr>
              <a:t>Choc septique</a:t>
            </a:r>
          </a:p>
          <a:p>
            <a:pPr marL="285750" indent="-285750">
              <a:buFont typeface="Arial" charset="0"/>
              <a:buChar char="•"/>
            </a:pPr>
            <a:endParaRPr lang="fr-FR" sz="1600" dirty="0">
              <a:solidFill>
                <a:srgbClr val="002060"/>
              </a:solidFill>
            </a:endParaRPr>
          </a:p>
        </p:txBody>
      </p:sp>
      <p:sp>
        <p:nvSpPr>
          <p:cNvPr id="10" name="ZoneTexte 9"/>
          <p:cNvSpPr txBox="1"/>
          <p:nvPr/>
        </p:nvSpPr>
        <p:spPr>
          <a:xfrm>
            <a:off x="444681" y="3025695"/>
            <a:ext cx="3774621" cy="298283"/>
          </a:xfrm>
          <a:prstGeom prst="rect">
            <a:avLst/>
          </a:prstGeom>
          <a:noFill/>
        </p:spPr>
        <p:txBody>
          <a:bodyPr wrap="square" lIns="180000" rtlCol="0">
            <a:noAutofit/>
          </a:bodyPr>
          <a:lstStyle/>
          <a:p>
            <a:r>
              <a:rPr lang="fr-FR" sz="1600" i="1" dirty="0">
                <a:solidFill>
                  <a:srgbClr val="002060"/>
                </a:solidFill>
              </a:rPr>
              <a:t>Quelques heures ? jours ? mois ?</a:t>
            </a:r>
          </a:p>
          <a:p>
            <a:endParaRPr lang="fr-FR" sz="1600" i="1" dirty="0">
              <a:solidFill>
                <a:srgbClr val="002060"/>
              </a:solidFill>
            </a:endParaRPr>
          </a:p>
        </p:txBody>
      </p:sp>
      <p:sp>
        <p:nvSpPr>
          <p:cNvPr id="12" name="ZoneTexte 11"/>
          <p:cNvSpPr txBox="1"/>
          <p:nvPr/>
        </p:nvSpPr>
        <p:spPr>
          <a:xfrm>
            <a:off x="3905250" y="2493749"/>
            <a:ext cx="2872740" cy="1063891"/>
          </a:xfrm>
          <a:prstGeom prst="rect">
            <a:avLst/>
          </a:prstGeom>
          <a:noFill/>
        </p:spPr>
        <p:txBody>
          <a:bodyPr wrap="square" lIns="180000" rtlCol="0">
            <a:noAutofit/>
          </a:bodyPr>
          <a:lstStyle/>
          <a:p>
            <a:pPr marL="285750" indent="-285750">
              <a:buFont typeface="Arial" charset="0"/>
              <a:buChar char="•"/>
            </a:pPr>
            <a:r>
              <a:rPr lang="fr-FR" sz="1600" dirty="0">
                <a:solidFill>
                  <a:srgbClr val="002060"/>
                </a:solidFill>
              </a:rPr>
              <a:t>aigu</a:t>
            </a:r>
          </a:p>
          <a:p>
            <a:pPr marL="285750" indent="-285750">
              <a:buFont typeface="Arial" charset="0"/>
              <a:buChar char="•"/>
            </a:pPr>
            <a:r>
              <a:rPr lang="fr-FR" sz="1600" dirty="0">
                <a:solidFill>
                  <a:srgbClr val="002060"/>
                </a:solidFill>
              </a:rPr>
              <a:t>Chronique</a:t>
            </a:r>
          </a:p>
          <a:p>
            <a:pPr marL="285750" indent="-285750">
              <a:buFont typeface="Arial" charset="0"/>
              <a:buChar char="•"/>
            </a:pPr>
            <a:endParaRPr lang="fr-FR" sz="1600" dirty="0">
              <a:solidFill>
                <a:srgbClr val="002060"/>
              </a:solidFill>
            </a:endParaRPr>
          </a:p>
        </p:txBody>
      </p:sp>
      <p:sp>
        <p:nvSpPr>
          <p:cNvPr id="14" name="ZoneTexte 13"/>
          <p:cNvSpPr txBox="1"/>
          <p:nvPr/>
        </p:nvSpPr>
        <p:spPr>
          <a:xfrm>
            <a:off x="5929449" y="2399424"/>
            <a:ext cx="2872740" cy="1063891"/>
          </a:xfrm>
          <a:prstGeom prst="rect">
            <a:avLst/>
          </a:prstGeom>
          <a:noFill/>
        </p:spPr>
        <p:txBody>
          <a:bodyPr wrap="square" lIns="180000" rtlCol="0">
            <a:noAutofit/>
          </a:bodyPr>
          <a:lstStyle/>
          <a:p>
            <a:pPr marL="285750" indent="-285750">
              <a:buFont typeface="Arial" charset="0"/>
              <a:buChar char="•"/>
            </a:pPr>
            <a:r>
              <a:rPr lang="fr-FR" sz="1600" dirty="0">
                <a:solidFill>
                  <a:srgbClr val="002060"/>
                </a:solidFill>
              </a:rPr>
              <a:t>Brutal</a:t>
            </a:r>
          </a:p>
          <a:p>
            <a:pPr marL="285750" indent="-285750">
              <a:buFont typeface="Arial" charset="0"/>
              <a:buChar char="•"/>
            </a:pPr>
            <a:r>
              <a:rPr lang="fr-FR" sz="1600" dirty="0">
                <a:solidFill>
                  <a:srgbClr val="002060"/>
                </a:solidFill>
              </a:rPr>
              <a:t>aigu</a:t>
            </a:r>
          </a:p>
          <a:p>
            <a:pPr marL="285750" indent="-285750">
              <a:buFont typeface="Arial" charset="0"/>
              <a:buChar char="•"/>
            </a:pPr>
            <a:r>
              <a:rPr lang="fr-FR" sz="1600" dirty="0" err="1">
                <a:solidFill>
                  <a:srgbClr val="002060"/>
                </a:solidFill>
              </a:rPr>
              <a:t>sub-aigu</a:t>
            </a:r>
            <a:endParaRPr lang="fr-FR" sz="1600" dirty="0">
              <a:solidFill>
                <a:srgbClr val="002060"/>
              </a:solidFill>
            </a:endParaRPr>
          </a:p>
          <a:p>
            <a:pPr marL="285750" indent="-285750">
              <a:buFont typeface="Arial" charset="0"/>
              <a:buChar char="•"/>
            </a:pPr>
            <a:endParaRPr lang="fr-FR" sz="1600" dirty="0">
              <a:solidFill>
                <a:srgbClr val="002060"/>
              </a:solidFill>
            </a:endParaRPr>
          </a:p>
        </p:txBody>
      </p:sp>
      <p:cxnSp>
        <p:nvCxnSpPr>
          <p:cNvPr id="15" name="Connecteur droit avec flèche 14"/>
          <p:cNvCxnSpPr/>
          <p:nvPr/>
        </p:nvCxnSpPr>
        <p:spPr>
          <a:xfrm flipV="1">
            <a:off x="5301343" y="2542516"/>
            <a:ext cx="733697" cy="1353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p:nvPr/>
        </p:nvCxnSpPr>
        <p:spPr>
          <a:xfrm>
            <a:off x="5301342" y="2717488"/>
            <a:ext cx="733698" cy="53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a:off x="5301342" y="2744176"/>
            <a:ext cx="733698" cy="3026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588917" y="4228913"/>
            <a:ext cx="3774621" cy="298283"/>
          </a:xfrm>
          <a:prstGeom prst="rect">
            <a:avLst/>
          </a:prstGeom>
          <a:noFill/>
        </p:spPr>
        <p:txBody>
          <a:bodyPr wrap="square" lIns="180000" rtlCol="0">
            <a:noAutofit/>
          </a:bodyPr>
          <a:lstStyle/>
          <a:p>
            <a:r>
              <a:rPr lang="fr-FR" sz="1600" i="1" dirty="0">
                <a:solidFill>
                  <a:srgbClr val="002060"/>
                </a:solidFill>
              </a:rPr>
              <a:t>Sexe ? âge ? </a:t>
            </a:r>
            <a:r>
              <a:rPr lang="fr-FR" sz="1600" i="1" dirty="0" err="1">
                <a:solidFill>
                  <a:srgbClr val="002060"/>
                </a:solidFill>
              </a:rPr>
              <a:t>co-morbidités</a:t>
            </a:r>
            <a:r>
              <a:rPr lang="fr-FR" sz="1600" i="1" dirty="0">
                <a:solidFill>
                  <a:srgbClr val="002060"/>
                </a:solidFill>
              </a:rPr>
              <a:t> ?</a:t>
            </a:r>
          </a:p>
          <a:p>
            <a:endParaRPr lang="fr-FR" sz="1600" i="1" dirty="0">
              <a:solidFill>
                <a:srgbClr val="002060"/>
              </a:solidFill>
            </a:endParaRPr>
          </a:p>
        </p:txBody>
      </p:sp>
      <p:sp>
        <p:nvSpPr>
          <p:cNvPr id="22" name="Rectangle 21"/>
          <p:cNvSpPr/>
          <p:nvPr/>
        </p:nvSpPr>
        <p:spPr>
          <a:xfrm>
            <a:off x="3984171" y="3556426"/>
            <a:ext cx="4944207" cy="1323439"/>
          </a:xfrm>
          <a:prstGeom prst="rect">
            <a:avLst/>
          </a:prstGeom>
        </p:spPr>
        <p:txBody>
          <a:bodyPr wrap="square">
            <a:spAutoFit/>
          </a:bodyPr>
          <a:lstStyle/>
          <a:p>
            <a:pPr marL="285750" indent="-285750">
              <a:buFont typeface="Arial" charset="0"/>
              <a:buChar char="•"/>
            </a:pPr>
            <a:r>
              <a:rPr lang="fr-FR" sz="1600" dirty="0">
                <a:solidFill>
                  <a:srgbClr val="002060"/>
                </a:solidFill>
              </a:rPr>
              <a:t>Grossesse ? =&gt; Date des dernières règles / Béta </a:t>
            </a:r>
            <a:r>
              <a:rPr lang="fr-FR" sz="1600" dirty="0" err="1">
                <a:solidFill>
                  <a:srgbClr val="002060"/>
                </a:solidFill>
              </a:rPr>
              <a:t>hCG</a:t>
            </a:r>
            <a:endParaRPr lang="fr-FR" sz="1600" dirty="0">
              <a:solidFill>
                <a:srgbClr val="002060"/>
              </a:solidFill>
            </a:endParaRPr>
          </a:p>
          <a:p>
            <a:pPr marL="285750" lvl="1" indent="-285750">
              <a:buFont typeface="Arial" charset="0"/>
              <a:buChar char="•"/>
            </a:pPr>
            <a:r>
              <a:rPr lang="fr-FR" sz="1600" dirty="0">
                <a:solidFill>
                  <a:srgbClr val="002060"/>
                </a:solidFill>
              </a:rPr>
              <a:t>Terrain (obésité morbide, grabataire, « poly-vasculaire », immunodéprimé)</a:t>
            </a:r>
          </a:p>
          <a:p>
            <a:pPr marL="285750" indent="-285750">
              <a:buFont typeface="Arial" charset="0"/>
              <a:buChar char="•"/>
            </a:pPr>
            <a:endParaRPr lang="fr-FR" sz="1600" dirty="0">
              <a:solidFill>
                <a:srgbClr val="002060"/>
              </a:solidFill>
            </a:endParaRPr>
          </a:p>
        </p:txBody>
      </p:sp>
      <p:sp>
        <p:nvSpPr>
          <p:cNvPr id="23" name="ZoneTexte 22"/>
          <p:cNvSpPr txBox="1"/>
          <p:nvPr/>
        </p:nvSpPr>
        <p:spPr>
          <a:xfrm>
            <a:off x="3978185" y="4869931"/>
            <a:ext cx="4845690" cy="1063891"/>
          </a:xfrm>
          <a:prstGeom prst="rect">
            <a:avLst/>
          </a:prstGeom>
          <a:noFill/>
        </p:spPr>
        <p:txBody>
          <a:bodyPr wrap="square" lIns="180000" rtlCol="0">
            <a:noAutofit/>
          </a:bodyPr>
          <a:lstStyle/>
          <a:p>
            <a:r>
              <a:rPr lang="fr-FR" sz="1600" dirty="0">
                <a:solidFill>
                  <a:srgbClr val="002060"/>
                </a:solidFill>
              </a:rPr>
              <a:t>Causes rares, mais graves +++</a:t>
            </a:r>
          </a:p>
          <a:p>
            <a:pPr marL="285750" indent="-285750">
              <a:buFont typeface="Arial" charset="0"/>
              <a:buChar char="•"/>
            </a:pPr>
            <a:endParaRPr lang="fr-FR" sz="1600" dirty="0">
              <a:solidFill>
                <a:srgbClr val="002060"/>
              </a:solidFill>
            </a:endParaRPr>
          </a:p>
        </p:txBody>
      </p:sp>
    </p:spTree>
    <p:extLst>
      <p:ext uri="{BB962C8B-B14F-4D97-AF65-F5344CB8AC3E}">
        <p14:creationId xmlns:p14="http://schemas.microsoft.com/office/powerpoint/2010/main" val="491065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1303513"/>
          </a:xfrm>
          <a:prstGeom prst="rect">
            <a:avLst/>
          </a:prstGeom>
          <a:noFill/>
        </p:spPr>
        <p:txBody>
          <a:bodyPr wrap="square" lIns="180000" rtlCol="0">
            <a:noAutofit/>
          </a:bodyPr>
          <a:lstStyle/>
          <a:p>
            <a:pPr>
              <a:lnSpc>
                <a:spcPct val="120000"/>
              </a:lnSpc>
            </a:pPr>
            <a:r>
              <a:rPr lang="fr-FR" sz="2800" dirty="0">
                <a:solidFill>
                  <a:srgbClr val="002060"/>
                </a:solidFill>
                <a:latin typeface="Avenir Next Condensed" charset="0"/>
                <a:ea typeface="Avenir Next Condensed" charset="0"/>
                <a:cs typeface="Avenir Next Condensed" charset="0"/>
              </a:rPr>
              <a:t>Evaluer le degré d’urgence devant une douleur abdominale</a:t>
            </a:r>
            <a:endParaRPr lang="fr-FR" sz="2800" dirty="0">
              <a:solidFill>
                <a:srgbClr val="002060"/>
              </a:solidFill>
              <a:latin typeface="Avenir Next" charset="0"/>
              <a:ea typeface="Avenir Next" charset="0"/>
              <a:cs typeface="Avenir Next" charset="0"/>
            </a:endParaRPr>
          </a:p>
        </p:txBody>
      </p:sp>
      <p:sp>
        <p:nvSpPr>
          <p:cNvPr id="11" name="ZoneTexte 10"/>
          <p:cNvSpPr txBox="1"/>
          <p:nvPr/>
        </p:nvSpPr>
        <p:spPr>
          <a:xfrm>
            <a:off x="811530" y="1706974"/>
            <a:ext cx="2872740" cy="304295"/>
          </a:xfrm>
          <a:prstGeom prst="rect">
            <a:avLst/>
          </a:prstGeom>
          <a:noFill/>
        </p:spPr>
        <p:txBody>
          <a:bodyPr wrap="square" lIns="180000" rtlCol="0">
            <a:noAutofit/>
          </a:bodyPr>
          <a:lstStyle/>
          <a:p>
            <a:r>
              <a:rPr lang="fr-FR" sz="1600" i="1" dirty="0">
                <a:solidFill>
                  <a:srgbClr val="002060"/>
                </a:solidFill>
              </a:rPr>
              <a:t>TA, pouls, FR, marbrures</a:t>
            </a:r>
          </a:p>
          <a:p>
            <a:endParaRPr lang="fr-FR" sz="1600" i="1" dirty="0">
              <a:solidFill>
                <a:srgbClr val="002060"/>
              </a:solidFill>
            </a:endParaRPr>
          </a:p>
        </p:txBody>
      </p:sp>
      <p:sp>
        <p:nvSpPr>
          <p:cNvPr id="2" name="Rectangle 1"/>
          <p:cNvSpPr/>
          <p:nvPr/>
        </p:nvSpPr>
        <p:spPr>
          <a:xfrm>
            <a:off x="590550" y="1229807"/>
            <a:ext cx="3314700" cy="456698"/>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Instabilité hémodynamique </a:t>
            </a:r>
          </a:p>
        </p:txBody>
      </p:sp>
      <p:sp>
        <p:nvSpPr>
          <p:cNvPr id="5" name="Rectangle 4"/>
          <p:cNvSpPr/>
          <p:nvPr/>
        </p:nvSpPr>
        <p:spPr>
          <a:xfrm>
            <a:off x="590550" y="2542516"/>
            <a:ext cx="3314700" cy="456698"/>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Délai</a:t>
            </a:r>
          </a:p>
        </p:txBody>
      </p:sp>
      <p:sp>
        <p:nvSpPr>
          <p:cNvPr id="6" name="Rectangle 5"/>
          <p:cNvSpPr/>
          <p:nvPr/>
        </p:nvSpPr>
        <p:spPr>
          <a:xfrm>
            <a:off x="590550" y="3772215"/>
            <a:ext cx="3314700" cy="456698"/>
          </a:xfrm>
          <a:prstGeom prst="rect">
            <a:avLst/>
          </a:prstGeom>
          <a:solidFill>
            <a:srgbClr val="E1539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Terrain</a:t>
            </a:r>
          </a:p>
        </p:txBody>
      </p:sp>
      <p:sp>
        <p:nvSpPr>
          <p:cNvPr id="7" name="Rectangle 6"/>
          <p:cNvSpPr/>
          <p:nvPr/>
        </p:nvSpPr>
        <p:spPr>
          <a:xfrm>
            <a:off x="588917" y="5054981"/>
            <a:ext cx="3314700" cy="626872"/>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bg1"/>
                </a:solidFill>
              </a:rPr>
              <a:t>URGENCES VITALES immédiates</a:t>
            </a:r>
            <a:endParaRPr lang="fr-FR" dirty="0">
              <a:solidFill>
                <a:schemeClr val="bg1"/>
              </a:solidFill>
            </a:endParaRPr>
          </a:p>
        </p:txBody>
      </p:sp>
      <p:sp>
        <p:nvSpPr>
          <p:cNvPr id="9" name="ZoneTexte 8"/>
          <p:cNvSpPr txBox="1"/>
          <p:nvPr/>
        </p:nvSpPr>
        <p:spPr>
          <a:xfrm>
            <a:off x="3864973" y="1153861"/>
            <a:ext cx="2872740" cy="1063891"/>
          </a:xfrm>
          <a:prstGeom prst="rect">
            <a:avLst/>
          </a:prstGeom>
          <a:noFill/>
        </p:spPr>
        <p:txBody>
          <a:bodyPr wrap="square" lIns="180000" rtlCol="0">
            <a:noAutofit/>
          </a:bodyPr>
          <a:lstStyle/>
          <a:p>
            <a:pPr marL="285750" indent="-285750">
              <a:buFont typeface="Arial" charset="0"/>
              <a:buChar char="•"/>
            </a:pPr>
            <a:r>
              <a:rPr lang="fr-FR" sz="1600" dirty="0">
                <a:solidFill>
                  <a:srgbClr val="002060"/>
                </a:solidFill>
              </a:rPr>
              <a:t>Choc hémorragique</a:t>
            </a:r>
          </a:p>
          <a:p>
            <a:pPr marL="285750" indent="-285750">
              <a:buFont typeface="Arial" charset="0"/>
              <a:buChar char="•"/>
            </a:pPr>
            <a:r>
              <a:rPr lang="fr-FR" sz="1600" dirty="0">
                <a:solidFill>
                  <a:srgbClr val="002060"/>
                </a:solidFill>
              </a:rPr>
              <a:t>Choc septique</a:t>
            </a:r>
          </a:p>
          <a:p>
            <a:pPr marL="285750" indent="-285750">
              <a:buFont typeface="Arial" charset="0"/>
              <a:buChar char="•"/>
            </a:pPr>
            <a:endParaRPr lang="fr-FR" sz="1600" dirty="0">
              <a:solidFill>
                <a:srgbClr val="002060"/>
              </a:solidFill>
            </a:endParaRPr>
          </a:p>
        </p:txBody>
      </p:sp>
      <p:sp>
        <p:nvSpPr>
          <p:cNvPr id="10" name="ZoneTexte 9"/>
          <p:cNvSpPr txBox="1"/>
          <p:nvPr/>
        </p:nvSpPr>
        <p:spPr>
          <a:xfrm>
            <a:off x="444681" y="3025695"/>
            <a:ext cx="3774621" cy="298283"/>
          </a:xfrm>
          <a:prstGeom prst="rect">
            <a:avLst/>
          </a:prstGeom>
          <a:noFill/>
        </p:spPr>
        <p:txBody>
          <a:bodyPr wrap="square" lIns="180000" rtlCol="0">
            <a:noAutofit/>
          </a:bodyPr>
          <a:lstStyle/>
          <a:p>
            <a:r>
              <a:rPr lang="fr-FR" sz="1600" i="1" dirty="0">
                <a:solidFill>
                  <a:srgbClr val="002060"/>
                </a:solidFill>
              </a:rPr>
              <a:t>Quelques heures ? jours ? mois ?</a:t>
            </a:r>
          </a:p>
          <a:p>
            <a:endParaRPr lang="fr-FR" sz="1600" i="1" dirty="0">
              <a:solidFill>
                <a:srgbClr val="002060"/>
              </a:solidFill>
            </a:endParaRPr>
          </a:p>
        </p:txBody>
      </p:sp>
      <p:sp>
        <p:nvSpPr>
          <p:cNvPr id="12" name="ZoneTexte 11"/>
          <p:cNvSpPr txBox="1"/>
          <p:nvPr/>
        </p:nvSpPr>
        <p:spPr>
          <a:xfrm>
            <a:off x="3905250" y="2493749"/>
            <a:ext cx="2872740" cy="1063891"/>
          </a:xfrm>
          <a:prstGeom prst="rect">
            <a:avLst/>
          </a:prstGeom>
          <a:noFill/>
        </p:spPr>
        <p:txBody>
          <a:bodyPr wrap="square" lIns="180000" rtlCol="0">
            <a:noAutofit/>
          </a:bodyPr>
          <a:lstStyle/>
          <a:p>
            <a:pPr marL="285750" indent="-285750">
              <a:buFont typeface="Arial" charset="0"/>
              <a:buChar char="•"/>
            </a:pPr>
            <a:r>
              <a:rPr lang="fr-FR" sz="1600" dirty="0">
                <a:solidFill>
                  <a:srgbClr val="002060"/>
                </a:solidFill>
              </a:rPr>
              <a:t>aigu</a:t>
            </a:r>
          </a:p>
          <a:p>
            <a:pPr marL="285750" indent="-285750">
              <a:buFont typeface="Arial" charset="0"/>
              <a:buChar char="•"/>
            </a:pPr>
            <a:r>
              <a:rPr lang="fr-FR" sz="1600" dirty="0">
                <a:solidFill>
                  <a:srgbClr val="002060"/>
                </a:solidFill>
              </a:rPr>
              <a:t>Chronique</a:t>
            </a:r>
          </a:p>
          <a:p>
            <a:pPr marL="285750" indent="-285750">
              <a:buFont typeface="Arial" charset="0"/>
              <a:buChar char="•"/>
            </a:pPr>
            <a:endParaRPr lang="fr-FR" sz="1600" dirty="0">
              <a:solidFill>
                <a:srgbClr val="002060"/>
              </a:solidFill>
            </a:endParaRPr>
          </a:p>
        </p:txBody>
      </p:sp>
      <p:sp>
        <p:nvSpPr>
          <p:cNvPr id="14" name="ZoneTexte 13"/>
          <p:cNvSpPr txBox="1"/>
          <p:nvPr/>
        </p:nvSpPr>
        <p:spPr>
          <a:xfrm>
            <a:off x="5929449" y="2399424"/>
            <a:ext cx="2872740" cy="1063891"/>
          </a:xfrm>
          <a:prstGeom prst="rect">
            <a:avLst/>
          </a:prstGeom>
          <a:noFill/>
        </p:spPr>
        <p:txBody>
          <a:bodyPr wrap="square" lIns="180000" rtlCol="0">
            <a:noAutofit/>
          </a:bodyPr>
          <a:lstStyle/>
          <a:p>
            <a:pPr marL="285750" indent="-285750">
              <a:buFont typeface="Arial" charset="0"/>
              <a:buChar char="•"/>
            </a:pPr>
            <a:r>
              <a:rPr lang="fr-FR" sz="1600" dirty="0">
                <a:solidFill>
                  <a:srgbClr val="002060"/>
                </a:solidFill>
              </a:rPr>
              <a:t>Brutal</a:t>
            </a:r>
          </a:p>
          <a:p>
            <a:pPr marL="285750" indent="-285750">
              <a:buFont typeface="Arial" charset="0"/>
              <a:buChar char="•"/>
            </a:pPr>
            <a:r>
              <a:rPr lang="fr-FR" sz="1600" dirty="0">
                <a:solidFill>
                  <a:srgbClr val="002060"/>
                </a:solidFill>
              </a:rPr>
              <a:t>aigu</a:t>
            </a:r>
          </a:p>
          <a:p>
            <a:pPr marL="285750" indent="-285750">
              <a:buFont typeface="Arial" charset="0"/>
              <a:buChar char="•"/>
            </a:pPr>
            <a:r>
              <a:rPr lang="fr-FR" sz="1600" dirty="0" err="1">
                <a:solidFill>
                  <a:srgbClr val="002060"/>
                </a:solidFill>
              </a:rPr>
              <a:t>sub-aigu</a:t>
            </a:r>
            <a:endParaRPr lang="fr-FR" sz="1600" dirty="0">
              <a:solidFill>
                <a:srgbClr val="002060"/>
              </a:solidFill>
            </a:endParaRPr>
          </a:p>
          <a:p>
            <a:pPr marL="285750" indent="-285750">
              <a:buFont typeface="Arial" charset="0"/>
              <a:buChar char="•"/>
            </a:pPr>
            <a:endParaRPr lang="fr-FR" sz="1600" dirty="0">
              <a:solidFill>
                <a:srgbClr val="002060"/>
              </a:solidFill>
            </a:endParaRPr>
          </a:p>
        </p:txBody>
      </p:sp>
      <p:cxnSp>
        <p:nvCxnSpPr>
          <p:cNvPr id="15" name="Connecteur droit avec flèche 14"/>
          <p:cNvCxnSpPr/>
          <p:nvPr/>
        </p:nvCxnSpPr>
        <p:spPr>
          <a:xfrm flipV="1">
            <a:off x="5301343" y="2542516"/>
            <a:ext cx="733697" cy="1353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p:nvPr/>
        </p:nvCxnSpPr>
        <p:spPr>
          <a:xfrm>
            <a:off x="5301342" y="2717488"/>
            <a:ext cx="733698" cy="53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a:off x="5301342" y="2744176"/>
            <a:ext cx="733698" cy="3026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588917" y="4228913"/>
            <a:ext cx="3774621" cy="298283"/>
          </a:xfrm>
          <a:prstGeom prst="rect">
            <a:avLst/>
          </a:prstGeom>
          <a:noFill/>
        </p:spPr>
        <p:txBody>
          <a:bodyPr wrap="square" lIns="180000" rtlCol="0">
            <a:noAutofit/>
          </a:bodyPr>
          <a:lstStyle/>
          <a:p>
            <a:r>
              <a:rPr lang="fr-FR" sz="1600" i="1" dirty="0">
                <a:solidFill>
                  <a:srgbClr val="002060"/>
                </a:solidFill>
              </a:rPr>
              <a:t>Sexe ? âge ? </a:t>
            </a:r>
            <a:r>
              <a:rPr lang="fr-FR" sz="1600" i="1" dirty="0" err="1">
                <a:solidFill>
                  <a:srgbClr val="002060"/>
                </a:solidFill>
              </a:rPr>
              <a:t>co-morbidités</a:t>
            </a:r>
            <a:r>
              <a:rPr lang="fr-FR" sz="1600" i="1" dirty="0">
                <a:solidFill>
                  <a:srgbClr val="002060"/>
                </a:solidFill>
              </a:rPr>
              <a:t> ?</a:t>
            </a:r>
          </a:p>
          <a:p>
            <a:endParaRPr lang="fr-FR" sz="1600" i="1" dirty="0">
              <a:solidFill>
                <a:srgbClr val="002060"/>
              </a:solidFill>
            </a:endParaRPr>
          </a:p>
        </p:txBody>
      </p:sp>
      <p:sp>
        <p:nvSpPr>
          <p:cNvPr id="22" name="Rectangle 21"/>
          <p:cNvSpPr/>
          <p:nvPr/>
        </p:nvSpPr>
        <p:spPr>
          <a:xfrm>
            <a:off x="3984171" y="3556426"/>
            <a:ext cx="4944207" cy="1323439"/>
          </a:xfrm>
          <a:prstGeom prst="rect">
            <a:avLst/>
          </a:prstGeom>
        </p:spPr>
        <p:txBody>
          <a:bodyPr wrap="square">
            <a:spAutoFit/>
          </a:bodyPr>
          <a:lstStyle/>
          <a:p>
            <a:pPr marL="285750" indent="-285750">
              <a:buFont typeface="Arial" charset="0"/>
              <a:buChar char="•"/>
            </a:pPr>
            <a:r>
              <a:rPr lang="fr-FR" sz="1600" dirty="0">
                <a:solidFill>
                  <a:srgbClr val="002060"/>
                </a:solidFill>
              </a:rPr>
              <a:t>Grossesse ? =&gt; Date des dernières règles / Béta </a:t>
            </a:r>
            <a:r>
              <a:rPr lang="fr-FR" sz="1600" dirty="0" err="1">
                <a:solidFill>
                  <a:srgbClr val="002060"/>
                </a:solidFill>
              </a:rPr>
              <a:t>hCG</a:t>
            </a:r>
            <a:endParaRPr lang="fr-FR" sz="1600" dirty="0">
              <a:solidFill>
                <a:srgbClr val="002060"/>
              </a:solidFill>
            </a:endParaRPr>
          </a:p>
          <a:p>
            <a:pPr marL="285750" lvl="1" indent="-285750">
              <a:buFont typeface="Arial" charset="0"/>
              <a:buChar char="•"/>
            </a:pPr>
            <a:r>
              <a:rPr lang="fr-FR" sz="1600" dirty="0">
                <a:solidFill>
                  <a:srgbClr val="002060"/>
                </a:solidFill>
              </a:rPr>
              <a:t>Terrain (obésité morbide, grabataire, « poly-vasculaire », immunodéprimé)</a:t>
            </a:r>
          </a:p>
          <a:p>
            <a:pPr marL="285750" indent="-285750">
              <a:buFont typeface="Arial" charset="0"/>
              <a:buChar char="•"/>
            </a:pPr>
            <a:endParaRPr lang="fr-FR" sz="1600" dirty="0">
              <a:solidFill>
                <a:srgbClr val="002060"/>
              </a:solidFill>
            </a:endParaRPr>
          </a:p>
        </p:txBody>
      </p:sp>
      <p:sp>
        <p:nvSpPr>
          <p:cNvPr id="23" name="ZoneTexte 22"/>
          <p:cNvSpPr txBox="1"/>
          <p:nvPr/>
        </p:nvSpPr>
        <p:spPr>
          <a:xfrm>
            <a:off x="3978185" y="4869931"/>
            <a:ext cx="4845690" cy="1063891"/>
          </a:xfrm>
          <a:prstGeom prst="rect">
            <a:avLst/>
          </a:prstGeom>
          <a:noFill/>
        </p:spPr>
        <p:txBody>
          <a:bodyPr wrap="square" lIns="180000" rtlCol="0">
            <a:noAutofit/>
          </a:bodyPr>
          <a:lstStyle/>
          <a:p>
            <a:r>
              <a:rPr lang="fr-FR" sz="1600" dirty="0">
                <a:solidFill>
                  <a:srgbClr val="002060"/>
                </a:solidFill>
              </a:rPr>
              <a:t>Causes rares, mais graves +++</a:t>
            </a:r>
          </a:p>
          <a:p>
            <a:pPr marL="285750" indent="-285750">
              <a:buFont typeface="Arial" charset="0"/>
              <a:buChar char="•"/>
            </a:pPr>
            <a:r>
              <a:rPr lang="fr-FR" sz="1600" dirty="0">
                <a:solidFill>
                  <a:srgbClr val="002060"/>
                </a:solidFill>
              </a:rPr>
              <a:t>Fissuration </a:t>
            </a:r>
            <a:r>
              <a:rPr lang="fr-FR" sz="1600" dirty="0" err="1">
                <a:solidFill>
                  <a:srgbClr val="002060"/>
                </a:solidFill>
              </a:rPr>
              <a:t>anevrysme</a:t>
            </a:r>
            <a:r>
              <a:rPr lang="fr-FR" sz="1600" dirty="0">
                <a:solidFill>
                  <a:srgbClr val="002060"/>
                </a:solidFill>
              </a:rPr>
              <a:t> aorte abdominale</a:t>
            </a:r>
          </a:p>
          <a:p>
            <a:pPr marL="285750" indent="-285750">
              <a:buFont typeface="Arial" charset="0"/>
              <a:buChar char="•"/>
            </a:pPr>
            <a:r>
              <a:rPr lang="fr-FR" sz="1600" dirty="0">
                <a:solidFill>
                  <a:srgbClr val="002060"/>
                </a:solidFill>
              </a:rPr>
              <a:t>Infarctus mésentérique</a:t>
            </a:r>
          </a:p>
          <a:p>
            <a:pPr marL="285750" indent="-285750">
              <a:buFont typeface="Arial" charset="0"/>
              <a:buChar char="•"/>
            </a:pPr>
            <a:r>
              <a:rPr lang="fr-FR" sz="1600" dirty="0">
                <a:solidFill>
                  <a:srgbClr val="002060"/>
                </a:solidFill>
              </a:rPr>
              <a:t>IDM territoire inférieur</a:t>
            </a:r>
          </a:p>
          <a:p>
            <a:pPr marL="285750" indent="-285750">
              <a:buFont typeface="Arial" charset="0"/>
              <a:buChar char="•"/>
            </a:pPr>
            <a:endParaRPr lang="fr-FR" sz="1600" dirty="0">
              <a:solidFill>
                <a:srgbClr val="002060"/>
              </a:solidFill>
            </a:endParaRPr>
          </a:p>
        </p:txBody>
      </p:sp>
    </p:spTree>
    <p:extLst>
      <p:ext uri="{BB962C8B-B14F-4D97-AF65-F5344CB8AC3E}">
        <p14:creationId xmlns:p14="http://schemas.microsoft.com/office/powerpoint/2010/main" val="207803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605153"/>
          </a:xfrm>
          <a:prstGeom prst="rect">
            <a:avLst/>
          </a:prstGeom>
          <a:noFill/>
        </p:spPr>
        <p:txBody>
          <a:bodyPr wrap="square" lIns="180000" rtlCol="0">
            <a:noAutofit/>
          </a:bodyPr>
          <a:lstStyle/>
          <a:p>
            <a:pPr>
              <a:lnSpc>
                <a:spcPct val="120000"/>
              </a:lnSpc>
            </a:pPr>
            <a:r>
              <a:rPr lang="fr-FR" sz="2800" dirty="0">
                <a:solidFill>
                  <a:srgbClr val="002060"/>
                </a:solidFill>
                <a:latin typeface="Avenir Next" charset="0"/>
                <a:ea typeface="Avenir Next" charset="0"/>
                <a:cs typeface="Avenir Next" charset="0"/>
              </a:rPr>
              <a:t>Délais ?</a:t>
            </a:r>
          </a:p>
        </p:txBody>
      </p:sp>
      <p:sp>
        <p:nvSpPr>
          <p:cNvPr id="5" name="ZoneTexte 4"/>
          <p:cNvSpPr txBox="1"/>
          <p:nvPr/>
        </p:nvSpPr>
        <p:spPr>
          <a:xfrm>
            <a:off x="220442" y="861966"/>
            <a:ext cx="8747125" cy="5095874"/>
          </a:xfrm>
          <a:prstGeom prst="rect">
            <a:avLst/>
          </a:prstGeom>
          <a:noFill/>
        </p:spPr>
        <p:txBody>
          <a:bodyPr wrap="square" lIns="180000" rtlCol="0">
            <a:noAutofit/>
          </a:bodyPr>
          <a:lstStyle/>
          <a:p>
            <a:r>
              <a:rPr lang="fr-FR" sz="1600" dirty="0">
                <a:solidFill>
                  <a:srgbClr val="002060"/>
                </a:solidFill>
              </a:rPr>
              <a:t>L’urgentiste vous informe que la patiente présente une douleur vive et brutale survenue vers 22h, alors qu’elle allait bien jusque-là. La patiente a du mal à précisément localiser la douleur, même si d’après elle est actuellement localisée en fosse iliaque droite.</a:t>
            </a:r>
          </a:p>
          <a:p>
            <a:endParaRPr lang="fr-FR" sz="1600" dirty="0">
              <a:solidFill>
                <a:srgbClr val="002060"/>
              </a:solidFill>
            </a:endParaRPr>
          </a:p>
          <a:p>
            <a:r>
              <a:rPr lang="fr-FR" sz="1600" dirty="0">
                <a:solidFill>
                  <a:srgbClr val="002060"/>
                </a:solidFill>
              </a:rPr>
              <a:t>Quelles causes de douleurs abdominales </a:t>
            </a:r>
            <a:r>
              <a:rPr lang="fr-FR" sz="1600" b="1" i="1" u="sng" dirty="0">
                <a:solidFill>
                  <a:srgbClr val="002060"/>
                </a:solidFill>
              </a:rPr>
              <a:t>brutales</a:t>
            </a:r>
            <a:r>
              <a:rPr lang="fr-FR" sz="1600" dirty="0">
                <a:solidFill>
                  <a:srgbClr val="002060"/>
                </a:solidFill>
              </a:rPr>
              <a:t> devez-vous évoquer ?</a:t>
            </a:r>
          </a:p>
          <a:p>
            <a:endParaRPr lang="fr-FR" sz="1600" b="1" dirty="0">
              <a:solidFill>
                <a:srgbClr val="002060"/>
              </a:solidFill>
            </a:endParaRPr>
          </a:p>
          <a:p>
            <a:pPr marL="742950" lvl="1" indent="-285750">
              <a:buFont typeface="Arial" charset="0"/>
              <a:buChar char="•"/>
            </a:pPr>
            <a:endParaRPr lang="fr-FR" sz="1600" dirty="0">
              <a:solidFill>
                <a:srgbClr val="002060"/>
              </a:solidFill>
            </a:endParaRPr>
          </a:p>
        </p:txBody>
      </p:sp>
    </p:spTree>
    <p:extLst>
      <p:ext uri="{BB962C8B-B14F-4D97-AF65-F5344CB8AC3E}">
        <p14:creationId xmlns:p14="http://schemas.microsoft.com/office/powerpoint/2010/main" val="166946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605153"/>
          </a:xfrm>
          <a:prstGeom prst="rect">
            <a:avLst/>
          </a:prstGeom>
          <a:noFill/>
        </p:spPr>
        <p:txBody>
          <a:bodyPr wrap="square" lIns="180000" rtlCol="0">
            <a:noAutofit/>
          </a:bodyPr>
          <a:lstStyle/>
          <a:p>
            <a:pPr>
              <a:lnSpc>
                <a:spcPct val="120000"/>
              </a:lnSpc>
            </a:pPr>
            <a:endParaRPr lang="fr-FR" sz="2800" dirty="0">
              <a:solidFill>
                <a:srgbClr val="002060"/>
              </a:solidFill>
              <a:latin typeface="Avenir Next" charset="0"/>
              <a:ea typeface="Avenir Next" charset="0"/>
              <a:cs typeface="Avenir Next" charset="0"/>
            </a:endParaRPr>
          </a:p>
        </p:txBody>
      </p:sp>
      <p:sp>
        <p:nvSpPr>
          <p:cNvPr id="5" name="ZoneTexte 4"/>
          <p:cNvSpPr txBox="1"/>
          <p:nvPr/>
        </p:nvSpPr>
        <p:spPr>
          <a:xfrm>
            <a:off x="220442" y="829994"/>
            <a:ext cx="8747125" cy="5095874"/>
          </a:xfrm>
          <a:prstGeom prst="rect">
            <a:avLst/>
          </a:prstGeom>
          <a:noFill/>
        </p:spPr>
        <p:txBody>
          <a:bodyPr wrap="square" lIns="180000" rtlCol="0">
            <a:noAutofit/>
          </a:bodyPr>
          <a:lstStyle/>
          <a:p>
            <a:r>
              <a:rPr lang="fr-FR" sz="1600" dirty="0">
                <a:solidFill>
                  <a:srgbClr val="002060"/>
                </a:solidFill>
              </a:rPr>
              <a:t>L’urgentiste vous informe que la patiente présente une douleur vive et brutale survenue vers 22h, alors qu’elle allait bien jusque-là. La patiente a du mal à précisément localiser la douleur, même si d’après elle est actuellement localisée en fosse iliaque droite.</a:t>
            </a:r>
          </a:p>
          <a:p>
            <a:endParaRPr lang="fr-FR" sz="1600" dirty="0">
              <a:solidFill>
                <a:srgbClr val="002060"/>
              </a:solidFill>
            </a:endParaRPr>
          </a:p>
          <a:p>
            <a:r>
              <a:rPr lang="fr-FR" sz="1600" dirty="0">
                <a:solidFill>
                  <a:srgbClr val="002060"/>
                </a:solidFill>
              </a:rPr>
              <a:t>Quelles causes de douleurs abdominales </a:t>
            </a:r>
            <a:r>
              <a:rPr lang="fr-FR" sz="1600" b="1" i="1" u="sng" dirty="0">
                <a:solidFill>
                  <a:srgbClr val="002060"/>
                </a:solidFill>
              </a:rPr>
              <a:t>brutales</a:t>
            </a:r>
            <a:r>
              <a:rPr lang="fr-FR" sz="1600" dirty="0">
                <a:solidFill>
                  <a:srgbClr val="002060"/>
                </a:solidFill>
              </a:rPr>
              <a:t> devez-vous évoquer ?</a:t>
            </a:r>
          </a:p>
          <a:p>
            <a:endParaRPr lang="fr-FR" sz="1600" b="1" dirty="0">
              <a:solidFill>
                <a:srgbClr val="002060"/>
              </a:solidFill>
            </a:endParaRPr>
          </a:p>
          <a:p>
            <a:pPr marL="2266950" indent="-298450"/>
            <a:r>
              <a:rPr lang="fr-FR" sz="1400" b="1" dirty="0">
                <a:solidFill>
                  <a:srgbClr val="002060"/>
                </a:solidFill>
              </a:rPr>
              <a:t>Perforation d’organe creux :</a:t>
            </a:r>
          </a:p>
          <a:p>
            <a:pPr marL="2266950" lvl="1" indent="-298450">
              <a:buFont typeface="Arial" charset="0"/>
              <a:buChar char="•"/>
            </a:pPr>
            <a:r>
              <a:rPr lang="fr-FR" sz="1400" b="1" dirty="0">
                <a:solidFill>
                  <a:srgbClr val="FF0000"/>
                </a:solidFill>
              </a:rPr>
              <a:t>Ulcère duodénal ou gastrique perforé</a:t>
            </a:r>
          </a:p>
          <a:p>
            <a:pPr marL="2266950" lvl="1" indent="-298450">
              <a:buFont typeface="Arial" charset="0"/>
              <a:buChar char="•"/>
            </a:pPr>
            <a:r>
              <a:rPr lang="fr-FR" sz="1400" dirty="0">
                <a:solidFill>
                  <a:srgbClr val="002060"/>
                </a:solidFill>
              </a:rPr>
              <a:t>(Perforation d’une </a:t>
            </a:r>
            <a:r>
              <a:rPr lang="fr-FR" sz="1400" dirty="0" err="1">
                <a:solidFill>
                  <a:srgbClr val="002060"/>
                </a:solidFill>
              </a:rPr>
              <a:t>diverticulite</a:t>
            </a:r>
            <a:r>
              <a:rPr lang="fr-FR" sz="1400" dirty="0">
                <a:solidFill>
                  <a:srgbClr val="002060"/>
                </a:solidFill>
              </a:rPr>
              <a:t> sigmoïdienne)</a:t>
            </a:r>
          </a:p>
          <a:p>
            <a:pPr marL="2266950" lvl="1" indent="-298450">
              <a:buFont typeface="Arial" charset="0"/>
              <a:buChar char="•"/>
            </a:pPr>
            <a:endParaRPr lang="fr-FR" sz="1400" dirty="0">
              <a:solidFill>
                <a:srgbClr val="002060"/>
              </a:solidFill>
            </a:endParaRPr>
          </a:p>
          <a:p>
            <a:pPr marL="2266950" indent="-298450"/>
            <a:r>
              <a:rPr lang="fr-FR" sz="1400" b="1" dirty="0">
                <a:solidFill>
                  <a:srgbClr val="002060"/>
                </a:solidFill>
              </a:rPr>
              <a:t>Ruptures hémorragiques</a:t>
            </a:r>
          </a:p>
          <a:p>
            <a:pPr marL="2266950" lvl="1" indent="-298450">
              <a:buFont typeface="Arial" charset="0"/>
              <a:buChar char="•"/>
            </a:pPr>
            <a:r>
              <a:rPr lang="fr-FR" sz="1400" b="1" dirty="0">
                <a:solidFill>
                  <a:srgbClr val="FF0000"/>
                </a:solidFill>
              </a:rPr>
              <a:t>GEU rompue</a:t>
            </a:r>
          </a:p>
          <a:p>
            <a:pPr marL="2266950" lvl="1" indent="-298450">
              <a:buFont typeface="Arial" charset="0"/>
              <a:buChar char="•"/>
            </a:pPr>
            <a:r>
              <a:rPr lang="fr-FR" sz="1400" dirty="0">
                <a:solidFill>
                  <a:srgbClr val="002060"/>
                </a:solidFill>
              </a:rPr>
              <a:t>(fissuration d’AAA)</a:t>
            </a:r>
          </a:p>
          <a:p>
            <a:pPr marL="2266950" lvl="1" indent="-298450">
              <a:buFont typeface="Arial" charset="0"/>
              <a:buChar char="•"/>
            </a:pPr>
            <a:endParaRPr lang="fr-FR" sz="1400" dirty="0">
              <a:solidFill>
                <a:srgbClr val="002060"/>
              </a:solidFill>
            </a:endParaRPr>
          </a:p>
          <a:p>
            <a:pPr marL="2266950" indent="-298450"/>
            <a:r>
              <a:rPr lang="fr-FR" sz="1400" b="1" dirty="0">
                <a:solidFill>
                  <a:srgbClr val="002060"/>
                </a:solidFill>
              </a:rPr>
              <a:t>Etranglement</a:t>
            </a:r>
          </a:p>
          <a:p>
            <a:pPr marL="2266950" lvl="1" indent="-298450">
              <a:buFont typeface="Arial" charset="0"/>
              <a:buChar char="•"/>
            </a:pPr>
            <a:r>
              <a:rPr lang="fr-FR" sz="1400" b="1" dirty="0">
                <a:solidFill>
                  <a:srgbClr val="FF0000"/>
                </a:solidFill>
              </a:rPr>
              <a:t>Torsion </a:t>
            </a:r>
            <a:r>
              <a:rPr lang="fr-FR" sz="1400" b="1" dirty="0" err="1">
                <a:solidFill>
                  <a:srgbClr val="FF0000"/>
                </a:solidFill>
              </a:rPr>
              <a:t>annexielle</a:t>
            </a:r>
            <a:r>
              <a:rPr lang="fr-FR" sz="1400" b="1" dirty="0">
                <a:solidFill>
                  <a:srgbClr val="FF0000"/>
                </a:solidFill>
              </a:rPr>
              <a:t> (ovaire / kyste ovarien)</a:t>
            </a:r>
          </a:p>
          <a:p>
            <a:pPr marL="2266950" lvl="1" indent="-298450">
              <a:buFont typeface="Arial" charset="0"/>
              <a:buChar char="•"/>
            </a:pPr>
            <a:r>
              <a:rPr lang="fr-FR" sz="1400" b="1" dirty="0">
                <a:solidFill>
                  <a:srgbClr val="FF0000"/>
                </a:solidFill>
              </a:rPr>
              <a:t>Hernie inguinale / fémorale étranglée</a:t>
            </a:r>
          </a:p>
          <a:p>
            <a:pPr marL="2266950" indent="-298450">
              <a:buFont typeface="Arial" charset="0"/>
              <a:buChar char="•"/>
            </a:pPr>
            <a:endParaRPr lang="fr-FR" sz="1400" dirty="0">
              <a:solidFill>
                <a:srgbClr val="002060"/>
              </a:solidFill>
            </a:endParaRPr>
          </a:p>
          <a:p>
            <a:pPr marL="2266950" indent="-298450"/>
            <a:r>
              <a:rPr lang="fr-FR" sz="1400" b="1" dirty="0">
                <a:solidFill>
                  <a:srgbClr val="002060"/>
                </a:solidFill>
              </a:rPr>
              <a:t>Crises de coliques</a:t>
            </a:r>
          </a:p>
          <a:p>
            <a:pPr marL="2266950" lvl="1" indent="-298450">
              <a:buFont typeface="Arial" charset="0"/>
              <a:buChar char="•"/>
            </a:pPr>
            <a:r>
              <a:rPr lang="fr-FR" sz="1400" b="1" dirty="0">
                <a:solidFill>
                  <a:srgbClr val="FF0000"/>
                </a:solidFill>
              </a:rPr>
              <a:t>Colique néphrétique</a:t>
            </a:r>
          </a:p>
          <a:p>
            <a:pPr marL="2266950" lvl="1" indent="-298450">
              <a:buFont typeface="Arial" charset="0"/>
              <a:buChar char="•"/>
            </a:pPr>
            <a:r>
              <a:rPr lang="fr-FR" sz="1400" dirty="0">
                <a:solidFill>
                  <a:srgbClr val="002060"/>
                </a:solidFill>
              </a:rPr>
              <a:t>Colique hépatique</a:t>
            </a:r>
          </a:p>
          <a:p>
            <a:pPr marL="2266950" lvl="1" indent="-298450">
              <a:buFont typeface="Arial" charset="0"/>
              <a:buChar char="•"/>
            </a:pPr>
            <a:endParaRPr lang="fr-FR" sz="1400" dirty="0">
              <a:solidFill>
                <a:srgbClr val="002060"/>
              </a:solidFill>
            </a:endParaRPr>
          </a:p>
          <a:p>
            <a:pPr marL="1968500" lvl="1"/>
            <a:r>
              <a:rPr lang="fr-FR" sz="1400" b="1" i="1" dirty="0">
                <a:solidFill>
                  <a:srgbClr val="002060"/>
                </a:solidFill>
              </a:rPr>
              <a:t>Pancréatite aiguë</a:t>
            </a:r>
          </a:p>
          <a:p>
            <a:pPr marL="763588" indent="-298450">
              <a:buFont typeface="Arial" charset="0"/>
              <a:buChar char="•"/>
            </a:pPr>
            <a:endParaRPr lang="fr-FR" sz="1400" dirty="0">
              <a:solidFill>
                <a:srgbClr val="002060"/>
              </a:solidFill>
            </a:endParaRPr>
          </a:p>
          <a:p>
            <a:pPr marL="742950" lvl="1" indent="-285750">
              <a:buFont typeface="Arial" charset="0"/>
              <a:buChar char="•"/>
            </a:pPr>
            <a:endParaRPr lang="fr-FR" sz="1600" dirty="0">
              <a:solidFill>
                <a:srgbClr val="002060"/>
              </a:solidFill>
            </a:endParaRPr>
          </a:p>
        </p:txBody>
      </p:sp>
      <p:sp>
        <p:nvSpPr>
          <p:cNvPr id="6" name="ZoneTexte 5"/>
          <p:cNvSpPr txBox="1"/>
          <p:nvPr/>
        </p:nvSpPr>
        <p:spPr>
          <a:xfrm>
            <a:off x="220443" y="224841"/>
            <a:ext cx="8923558" cy="605153"/>
          </a:xfrm>
          <a:prstGeom prst="rect">
            <a:avLst/>
          </a:prstGeom>
          <a:noFill/>
        </p:spPr>
        <p:txBody>
          <a:bodyPr wrap="square" lIns="180000" rtlCol="0">
            <a:noAutofit/>
          </a:bodyPr>
          <a:lstStyle/>
          <a:p>
            <a:pPr>
              <a:lnSpc>
                <a:spcPct val="120000"/>
              </a:lnSpc>
            </a:pPr>
            <a:r>
              <a:rPr lang="fr-FR" sz="2800" dirty="0">
                <a:solidFill>
                  <a:srgbClr val="002060"/>
                </a:solidFill>
                <a:latin typeface="Avenir Next" charset="0"/>
                <a:ea typeface="Avenir Next" charset="0"/>
                <a:cs typeface="Avenir Next" charset="0"/>
              </a:rPr>
              <a:t>Délais ?</a:t>
            </a:r>
          </a:p>
        </p:txBody>
      </p:sp>
    </p:spTree>
    <p:extLst>
      <p:ext uri="{BB962C8B-B14F-4D97-AF65-F5344CB8AC3E}">
        <p14:creationId xmlns:p14="http://schemas.microsoft.com/office/powerpoint/2010/main" val="1957113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605153"/>
          </a:xfrm>
          <a:prstGeom prst="rect">
            <a:avLst/>
          </a:prstGeom>
          <a:noFill/>
        </p:spPr>
        <p:txBody>
          <a:bodyPr wrap="square" lIns="180000" rtlCol="0">
            <a:noAutofit/>
          </a:bodyPr>
          <a:lstStyle/>
          <a:p>
            <a:pPr>
              <a:lnSpc>
                <a:spcPct val="120000"/>
              </a:lnSpc>
            </a:pPr>
            <a:endParaRPr lang="fr-FR" sz="2800" dirty="0">
              <a:solidFill>
                <a:srgbClr val="002060"/>
              </a:solidFill>
              <a:latin typeface="Avenir Next" charset="0"/>
              <a:ea typeface="Avenir Next" charset="0"/>
              <a:cs typeface="Avenir Next" charset="0"/>
            </a:endParaRPr>
          </a:p>
        </p:txBody>
      </p:sp>
      <p:sp>
        <p:nvSpPr>
          <p:cNvPr id="5" name="ZoneTexte 4"/>
          <p:cNvSpPr txBox="1"/>
          <p:nvPr/>
        </p:nvSpPr>
        <p:spPr>
          <a:xfrm>
            <a:off x="220442" y="829994"/>
            <a:ext cx="8747125" cy="5095874"/>
          </a:xfrm>
          <a:prstGeom prst="rect">
            <a:avLst/>
          </a:prstGeom>
          <a:noFill/>
        </p:spPr>
        <p:txBody>
          <a:bodyPr wrap="square" lIns="180000" rtlCol="0">
            <a:noAutofit/>
          </a:bodyPr>
          <a:lstStyle/>
          <a:p>
            <a:r>
              <a:rPr lang="fr-FR" sz="1600" dirty="0">
                <a:solidFill>
                  <a:srgbClr val="002060"/>
                </a:solidFill>
              </a:rPr>
              <a:t>L’externe de garde a pris les constantes de la patiente. La température est à 37,7°c, la fréquence respiratoire est à 12/min, la fréquence cardiaque est à 110 </a:t>
            </a:r>
            <a:r>
              <a:rPr lang="fr-FR" sz="1600" dirty="0" err="1">
                <a:solidFill>
                  <a:srgbClr val="002060"/>
                </a:solidFill>
              </a:rPr>
              <a:t>bpm</a:t>
            </a:r>
            <a:r>
              <a:rPr lang="fr-FR" sz="1600" dirty="0">
                <a:solidFill>
                  <a:srgbClr val="002060"/>
                </a:solidFill>
              </a:rPr>
              <a:t>, la tension </a:t>
            </a:r>
            <a:r>
              <a:rPr lang="fr-FR" sz="1600" dirty="0" err="1">
                <a:solidFill>
                  <a:srgbClr val="002060"/>
                </a:solidFill>
              </a:rPr>
              <a:t>arétrielle</a:t>
            </a:r>
            <a:r>
              <a:rPr lang="fr-FR" sz="1600" dirty="0">
                <a:solidFill>
                  <a:srgbClr val="002060"/>
                </a:solidFill>
              </a:rPr>
              <a:t> est à 100/70 </a:t>
            </a:r>
            <a:r>
              <a:rPr lang="fr-FR" sz="1600" dirty="0" err="1">
                <a:solidFill>
                  <a:srgbClr val="002060"/>
                </a:solidFill>
              </a:rPr>
              <a:t>mmHg</a:t>
            </a:r>
            <a:r>
              <a:rPr lang="fr-FR" sz="1600" dirty="0">
                <a:solidFill>
                  <a:srgbClr val="002060"/>
                </a:solidFill>
              </a:rPr>
              <a:t>. </a:t>
            </a:r>
          </a:p>
          <a:p>
            <a:endParaRPr lang="fr-FR" sz="1600" dirty="0">
              <a:solidFill>
                <a:srgbClr val="002060"/>
              </a:solidFill>
            </a:endParaRPr>
          </a:p>
          <a:p>
            <a:r>
              <a:rPr lang="fr-FR" sz="1600" dirty="0">
                <a:solidFill>
                  <a:srgbClr val="002060"/>
                </a:solidFill>
              </a:rPr>
              <a:t>En dehors de la douleur abdominales, quels sont les éléments pertinents de votre interrogatoire qui permettront d’orienter le </a:t>
            </a:r>
            <a:r>
              <a:rPr lang="fr-FR" sz="1600" b="1" i="1" u="sng" dirty="0">
                <a:solidFill>
                  <a:srgbClr val="002060"/>
                </a:solidFill>
              </a:rPr>
              <a:t>diagnostic étiologique </a:t>
            </a:r>
            <a:r>
              <a:rPr lang="fr-FR" sz="1600" dirty="0">
                <a:solidFill>
                  <a:srgbClr val="002060"/>
                </a:solidFill>
              </a:rPr>
              <a:t>?</a:t>
            </a:r>
          </a:p>
          <a:p>
            <a:endParaRPr lang="fr-FR" sz="1600" b="1" dirty="0">
              <a:solidFill>
                <a:srgbClr val="002060"/>
              </a:solidFill>
            </a:endParaRPr>
          </a:p>
          <a:p>
            <a:pPr marL="742950" lvl="1" indent="-285750">
              <a:buFont typeface="Arial" charset="0"/>
              <a:buChar char="•"/>
            </a:pPr>
            <a:endParaRPr lang="fr-FR" sz="1600" dirty="0">
              <a:solidFill>
                <a:srgbClr val="002060"/>
              </a:solidFill>
            </a:endParaRPr>
          </a:p>
        </p:txBody>
      </p:sp>
      <p:sp>
        <p:nvSpPr>
          <p:cNvPr id="6" name="ZoneTexte 5"/>
          <p:cNvSpPr txBox="1"/>
          <p:nvPr/>
        </p:nvSpPr>
        <p:spPr>
          <a:xfrm>
            <a:off x="220442" y="224841"/>
            <a:ext cx="8747125" cy="605153"/>
          </a:xfrm>
          <a:prstGeom prst="rect">
            <a:avLst/>
          </a:prstGeom>
          <a:noFill/>
        </p:spPr>
        <p:txBody>
          <a:bodyPr wrap="square" lIns="180000" rtlCol="0">
            <a:noAutofit/>
          </a:bodyPr>
          <a:lstStyle/>
          <a:p>
            <a:pPr>
              <a:lnSpc>
                <a:spcPct val="120000"/>
              </a:lnSpc>
            </a:pPr>
            <a:r>
              <a:rPr lang="fr-FR" sz="2800" dirty="0">
                <a:solidFill>
                  <a:srgbClr val="002060"/>
                </a:solidFill>
                <a:latin typeface="Avenir Next" charset="0"/>
                <a:ea typeface="Avenir Next" charset="0"/>
                <a:cs typeface="Avenir Next" charset="0"/>
              </a:rPr>
              <a:t>Etiologie ?</a:t>
            </a:r>
          </a:p>
        </p:txBody>
      </p:sp>
    </p:spTree>
    <p:extLst>
      <p:ext uri="{BB962C8B-B14F-4D97-AF65-F5344CB8AC3E}">
        <p14:creationId xmlns:p14="http://schemas.microsoft.com/office/powerpoint/2010/main" val="72624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605153"/>
          </a:xfrm>
          <a:prstGeom prst="rect">
            <a:avLst/>
          </a:prstGeom>
          <a:noFill/>
        </p:spPr>
        <p:txBody>
          <a:bodyPr wrap="square" lIns="180000" rtlCol="0">
            <a:noAutofit/>
          </a:bodyPr>
          <a:lstStyle/>
          <a:p>
            <a:pPr>
              <a:lnSpc>
                <a:spcPct val="120000"/>
              </a:lnSpc>
            </a:pPr>
            <a:endParaRPr lang="fr-FR" sz="2800" dirty="0">
              <a:solidFill>
                <a:srgbClr val="002060"/>
              </a:solidFill>
              <a:latin typeface="Avenir Next" charset="0"/>
              <a:ea typeface="Avenir Next" charset="0"/>
              <a:cs typeface="Avenir Next" charset="0"/>
            </a:endParaRPr>
          </a:p>
        </p:txBody>
      </p:sp>
      <p:sp>
        <p:nvSpPr>
          <p:cNvPr id="5" name="ZoneTexte 4"/>
          <p:cNvSpPr txBox="1"/>
          <p:nvPr/>
        </p:nvSpPr>
        <p:spPr>
          <a:xfrm>
            <a:off x="220442" y="829994"/>
            <a:ext cx="8747125" cy="5095874"/>
          </a:xfrm>
          <a:prstGeom prst="rect">
            <a:avLst/>
          </a:prstGeom>
          <a:noFill/>
        </p:spPr>
        <p:txBody>
          <a:bodyPr wrap="square" lIns="180000" rtlCol="0">
            <a:noAutofit/>
          </a:bodyPr>
          <a:lstStyle/>
          <a:p>
            <a:r>
              <a:rPr lang="fr-FR" sz="1600" dirty="0">
                <a:solidFill>
                  <a:srgbClr val="002060"/>
                </a:solidFill>
              </a:rPr>
              <a:t>L’externe de garde a pris les constantes de la patiente. La température est à 37,7°c, la fréquence respiratoire est à 12/min, la fréquence cardiaque est à 110 </a:t>
            </a:r>
            <a:r>
              <a:rPr lang="fr-FR" sz="1600" dirty="0" err="1">
                <a:solidFill>
                  <a:srgbClr val="002060"/>
                </a:solidFill>
              </a:rPr>
              <a:t>bpm</a:t>
            </a:r>
            <a:r>
              <a:rPr lang="fr-FR" sz="1600" dirty="0">
                <a:solidFill>
                  <a:srgbClr val="002060"/>
                </a:solidFill>
              </a:rPr>
              <a:t>, la tension </a:t>
            </a:r>
            <a:r>
              <a:rPr lang="fr-FR" sz="1600" dirty="0" err="1">
                <a:solidFill>
                  <a:srgbClr val="002060"/>
                </a:solidFill>
              </a:rPr>
              <a:t>arétrielle</a:t>
            </a:r>
            <a:r>
              <a:rPr lang="fr-FR" sz="1600" dirty="0">
                <a:solidFill>
                  <a:srgbClr val="002060"/>
                </a:solidFill>
              </a:rPr>
              <a:t> est à 100/70 </a:t>
            </a:r>
            <a:r>
              <a:rPr lang="fr-FR" sz="1600" dirty="0" err="1">
                <a:solidFill>
                  <a:srgbClr val="002060"/>
                </a:solidFill>
              </a:rPr>
              <a:t>mmHg</a:t>
            </a:r>
            <a:r>
              <a:rPr lang="fr-FR" sz="1600" dirty="0">
                <a:solidFill>
                  <a:srgbClr val="002060"/>
                </a:solidFill>
              </a:rPr>
              <a:t>. </a:t>
            </a:r>
          </a:p>
          <a:p>
            <a:endParaRPr lang="fr-FR" sz="1600" dirty="0">
              <a:solidFill>
                <a:srgbClr val="002060"/>
              </a:solidFill>
            </a:endParaRPr>
          </a:p>
          <a:p>
            <a:r>
              <a:rPr lang="fr-FR" sz="1600" dirty="0">
                <a:solidFill>
                  <a:srgbClr val="002060"/>
                </a:solidFill>
              </a:rPr>
              <a:t>En dehors de la douleur abdominales, quels sont les éléments pertinents de votre interrogatoire qui permettront d’orienter le </a:t>
            </a:r>
            <a:r>
              <a:rPr lang="fr-FR" sz="1600" b="1" i="1" u="sng" dirty="0">
                <a:solidFill>
                  <a:srgbClr val="002060"/>
                </a:solidFill>
              </a:rPr>
              <a:t>diagnostic étiologique </a:t>
            </a:r>
            <a:r>
              <a:rPr lang="fr-FR" sz="1600" dirty="0">
                <a:solidFill>
                  <a:srgbClr val="002060"/>
                </a:solidFill>
              </a:rPr>
              <a:t>?</a:t>
            </a:r>
          </a:p>
          <a:p>
            <a:endParaRPr lang="fr-FR" sz="1600" b="1" dirty="0">
              <a:solidFill>
                <a:srgbClr val="002060"/>
              </a:solidFill>
            </a:endParaRPr>
          </a:p>
          <a:p>
            <a:pPr marL="742950" lvl="1" indent="-285750">
              <a:buFont typeface="Arial" charset="0"/>
              <a:buChar char="•"/>
            </a:pPr>
            <a:endParaRPr lang="fr-FR" sz="1600" dirty="0">
              <a:solidFill>
                <a:srgbClr val="002060"/>
              </a:solidFill>
            </a:endParaRPr>
          </a:p>
        </p:txBody>
      </p:sp>
      <p:sp>
        <p:nvSpPr>
          <p:cNvPr id="6" name="Espace réservé du contenu 2"/>
          <p:cNvSpPr txBox="1">
            <a:spLocks/>
          </p:cNvSpPr>
          <p:nvPr/>
        </p:nvSpPr>
        <p:spPr>
          <a:xfrm>
            <a:off x="446413" y="2458914"/>
            <a:ext cx="1249482" cy="283820"/>
          </a:xfrm>
          <a:prstGeom prst="rect">
            <a:avLst/>
          </a:prstGeom>
          <a:solidFill>
            <a:srgbClr val="00B050"/>
          </a:solidFill>
          <a:ln>
            <a:solidFill>
              <a:schemeClr val="accent4"/>
            </a:solidFill>
          </a:ln>
        </p:spPr>
        <p:txBody>
          <a:bodyPr anchor="ctr">
            <a:noAutofit/>
          </a:bodyPr>
          <a:lstStyle>
            <a:lvl1pPr marL="342900" indent="-342900" algn="l" defTabSz="914400" rtl="0" eaLnBrk="1" latinLnBrk="0" hangingPunct="1">
              <a:lnSpc>
                <a:spcPct val="150000"/>
              </a:lnSpc>
              <a:spcBef>
                <a:spcPct val="20000"/>
              </a:spcBef>
              <a:buFont typeface="Arial" pitchFamily="34" charset="0"/>
              <a:buChar char="•"/>
              <a:defRPr sz="2400" kern="1200">
                <a:solidFill>
                  <a:schemeClr val="bg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fr-FR" sz="1800">
                <a:solidFill>
                  <a:schemeClr val="tx1"/>
                </a:solidFill>
              </a:rPr>
              <a:t>Digestives</a:t>
            </a:r>
            <a:endParaRPr lang="fr-FR" sz="1800" dirty="0">
              <a:solidFill>
                <a:schemeClr val="tx1"/>
              </a:solidFill>
            </a:endParaRPr>
          </a:p>
        </p:txBody>
      </p:sp>
      <p:sp>
        <p:nvSpPr>
          <p:cNvPr id="7" name="Espace réservé du contenu 2"/>
          <p:cNvSpPr txBox="1">
            <a:spLocks/>
          </p:cNvSpPr>
          <p:nvPr/>
        </p:nvSpPr>
        <p:spPr>
          <a:xfrm>
            <a:off x="2156163" y="2458914"/>
            <a:ext cx="1249482" cy="283820"/>
          </a:xfrm>
          <a:prstGeom prst="rect">
            <a:avLst/>
          </a:prstGeom>
          <a:solidFill>
            <a:schemeClr val="accent6"/>
          </a:solidFill>
          <a:ln>
            <a:solidFill>
              <a:schemeClr val="accent4"/>
            </a:solidFill>
          </a:ln>
        </p:spPr>
        <p:txBody>
          <a:bodyPr vert="horz" lIns="91440" tIns="45720" rIns="91440" bIns="45720" rtlCol="0"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1800" dirty="0">
                <a:solidFill>
                  <a:schemeClr val="tx1"/>
                </a:solidFill>
              </a:rPr>
              <a:t>Urologiques</a:t>
            </a:r>
          </a:p>
        </p:txBody>
      </p:sp>
      <p:sp>
        <p:nvSpPr>
          <p:cNvPr id="8" name="Espace réservé du contenu 2"/>
          <p:cNvSpPr txBox="1">
            <a:spLocks/>
          </p:cNvSpPr>
          <p:nvPr/>
        </p:nvSpPr>
        <p:spPr>
          <a:xfrm>
            <a:off x="3852115" y="2458914"/>
            <a:ext cx="1249482" cy="283820"/>
          </a:xfrm>
          <a:prstGeom prst="rect">
            <a:avLst/>
          </a:prstGeom>
          <a:solidFill>
            <a:srgbClr val="ED4FB6"/>
          </a:solidFill>
          <a:ln>
            <a:solidFill>
              <a:schemeClr val="accent4"/>
            </a:solidFill>
          </a:ln>
        </p:spPr>
        <p:txBody>
          <a:bodyPr vert="horz" lIns="91440" tIns="45720" rIns="91440" bIns="45720" rtlCol="0" anchor="ct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1800" dirty="0">
                <a:solidFill>
                  <a:schemeClr val="tx1"/>
                </a:solidFill>
              </a:rPr>
              <a:t>Gynécologiques</a:t>
            </a:r>
          </a:p>
        </p:txBody>
      </p:sp>
      <p:sp>
        <p:nvSpPr>
          <p:cNvPr id="9" name="Espace réservé du contenu 2"/>
          <p:cNvSpPr txBox="1">
            <a:spLocks/>
          </p:cNvSpPr>
          <p:nvPr/>
        </p:nvSpPr>
        <p:spPr>
          <a:xfrm>
            <a:off x="5548067" y="2458914"/>
            <a:ext cx="1249482" cy="283820"/>
          </a:xfrm>
          <a:prstGeom prst="rect">
            <a:avLst/>
          </a:prstGeom>
          <a:solidFill>
            <a:srgbClr val="FF0000"/>
          </a:solidFill>
          <a:ln>
            <a:solidFill>
              <a:schemeClr val="accent4"/>
            </a:solidFill>
          </a:ln>
        </p:spPr>
        <p:txBody>
          <a:bodyPr vert="horz" lIns="91440" tIns="45720" rIns="91440" bIns="45720" rtlCol="0"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1800" dirty="0">
                <a:solidFill>
                  <a:schemeClr val="tx1"/>
                </a:solidFill>
              </a:rPr>
              <a:t>Vasculaires</a:t>
            </a:r>
          </a:p>
        </p:txBody>
      </p:sp>
      <p:sp>
        <p:nvSpPr>
          <p:cNvPr id="10" name="Espace réservé du contenu 2"/>
          <p:cNvSpPr txBox="1">
            <a:spLocks/>
          </p:cNvSpPr>
          <p:nvPr/>
        </p:nvSpPr>
        <p:spPr>
          <a:xfrm>
            <a:off x="7211291" y="2458914"/>
            <a:ext cx="1723548" cy="267194"/>
          </a:xfrm>
          <a:prstGeom prst="rect">
            <a:avLst/>
          </a:prstGeom>
          <a:solidFill>
            <a:schemeClr val="bg1">
              <a:lumMod val="50000"/>
              <a:lumOff val="50000"/>
            </a:schemeClr>
          </a:solidFill>
          <a:ln>
            <a:solidFill>
              <a:schemeClr val="accent4"/>
            </a:solidFill>
          </a:ln>
        </p:spPr>
        <p:txBody>
          <a:bodyPr vert="horz" lIns="91440" tIns="45720" rIns="91440" bIns="45720" rtlCol="0" anchor="ct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1800" dirty="0">
                <a:solidFill>
                  <a:schemeClr val="tx1"/>
                </a:solidFill>
              </a:rPr>
              <a:t>Autres Causes</a:t>
            </a:r>
          </a:p>
        </p:txBody>
      </p:sp>
      <p:sp>
        <p:nvSpPr>
          <p:cNvPr id="16" name="ZoneTexte 15"/>
          <p:cNvSpPr txBox="1"/>
          <p:nvPr/>
        </p:nvSpPr>
        <p:spPr>
          <a:xfrm>
            <a:off x="220442" y="224841"/>
            <a:ext cx="8747125" cy="605153"/>
          </a:xfrm>
          <a:prstGeom prst="rect">
            <a:avLst/>
          </a:prstGeom>
          <a:noFill/>
        </p:spPr>
        <p:txBody>
          <a:bodyPr wrap="square" lIns="180000" rtlCol="0">
            <a:noAutofit/>
          </a:bodyPr>
          <a:lstStyle/>
          <a:p>
            <a:pPr>
              <a:lnSpc>
                <a:spcPct val="120000"/>
              </a:lnSpc>
            </a:pPr>
            <a:r>
              <a:rPr lang="fr-FR" sz="2800">
                <a:solidFill>
                  <a:srgbClr val="002060"/>
                </a:solidFill>
                <a:latin typeface="Avenir Next" charset="0"/>
                <a:ea typeface="Avenir Next" charset="0"/>
                <a:cs typeface="Avenir Next" charset="0"/>
              </a:rPr>
              <a:t>Etiologie </a:t>
            </a:r>
            <a:r>
              <a:rPr lang="fr-FR" sz="2800" dirty="0">
                <a:solidFill>
                  <a:srgbClr val="002060"/>
                </a:solidFill>
                <a:latin typeface="Avenir Next" charset="0"/>
                <a:ea typeface="Avenir Next" charset="0"/>
                <a:cs typeface="Avenir Next" charset="0"/>
              </a:rPr>
              <a:t>?</a:t>
            </a:r>
          </a:p>
        </p:txBody>
      </p:sp>
    </p:spTree>
    <p:extLst>
      <p:ext uri="{BB962C8B-B14F-4D97-AF65-F5344CB8AC3E}">
        <p14:creationId xmlns:p14="http://schemas.microsoft.com/office/powerpoint/2010/main" val="1548983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605153"/>
          </a:xfrm>
          <a:prstGeom prst="rect">
            <a:avLst/>
          </a:prstGeom>
          <a:noFill/>
        </p:spPr>
        <p:txBody>
          <a:bodyPr wrap="square" lIns="180000" rtlCol="0">
            <a:noAutofit/>
          </a:bodyPr>
          <a:lstStyle/>
          <a:p>
            <a:pPr>
              <a:lnSpc>
                <a:spcPct val="120000"/>
              </a:lnSpc>
            </a:pPr>
            <a:endParaRPr lang="fr-FR" sz="2800" dirty="0">
              <a:solidFill>
                <a:srgbClr val="002060"/>
              </a:solidFill>
              <a:latin typeface="Avenir Next" charset="0"/>
              <a:ea typeface="Avenir Next" charset="0"/>
              <a:cs typeface="Avenir Next" charset="0"/>
            </a:endParaRPr>
          </a:p>
        </p:txBody>
      </p:sp>
      <p:sp>
        <p:nvSpPr>
          <p:cNvPr id="5" name="ZoneTexte 4"/>
          <p:cNvSpPr txBox="1"/>
          <p:nvPr/>
        </p:nvSpPr>
        <p:spPr>
          <a:xfrm>
            <a:off x="220442" y="829994"/>
            <a:ext cx="8747125" cy="5095874"/>
          </a:xfrm>
          <a:prstGeom prst="rect">
            <a:avLst/>
          </a:prstGeom>
          <a:noFill/>
        </p:spPr>
        <p:txBody>
          <a:bodyPr wrap="square" lIns="180000" rtlCol="0">
            <a:noAutofit/>
          </a:bodyPr>
          <a:lstStyle/>
          <a:p>
            <a:r>
              <a:rPr lang="fr-FR" sz="1600" dirty="0">
                <a:solidFill>
                  <a:srgbClr val="002060"/>
                </a:solidFill>
              </a:rPr>
              <a:t>L’externe de garde a pris les constantes de la patiente. La température est à 37,7°c, la fréquence respiratoire est à 12/min, la fréquence cardiaque est à 110 </a:t>
            </a:r>
            <a:r>
              <a:rPr lang="fr-FR" sz="1600" dirty="0" err="1">
                <a:solidFill>
                  <a:srgbClr val="002060"/>
                </a:solidFill>
              </a:rPr>
              <a:t>bpm</a:t>
            </a:r>
            <a:r>
              <a:rPr lang="fr-FR" sz="1600" dirty="0">
                <a:solidFill>
                  <a:srgbClr val="002060"/>
                </a:solidFill>
              </a:rPr>
              <a:t>, la tension </a:t>
            </a:r>
            <a:r>
              <a:rPr lang="fr-FR" sz="1600" dirty="0" err="1">
                <a:solidFill>
                  <a:srgbClr val="002060"/>
                </a:solidFill>
              </a:rPr>
              <a:t>arétrielle</a:t>
            </a:r>
            <a:r>
              <a:rPr lang="fr-FR" sz="1600" dirty="0">
                <a:solidFill>
                  <a:srgbClr val="002060"/>
                </a:solidFill>
              </a:rPr>
              <a:t> est à 100/70 </a:t>
            </a:r>
            <a:r>
              <a:rPr lang="fr-FR" sz="1600" dirty="0" err="1">
                <a:solidFill>
                  <a:srgbClr val="002060"/>
                </a:solidFill>
              </a:rPr>
              <a:t>mmHg</a:t>
            </a:r>
            <a:r>
              <a:rPr lang="fr-FR" sz="1600" dirty="0">
                <a:solidFill>
                  <a:srgbClr val="002060"/>
                </a:solidFill>
              </a:rPr>
              <a:t>. </a:t>
            </a:r>
          </a:p>
          <a:p>
            <a:endParaRPr lang="fr-FR" sz="1600" dirty="0">
              <a:solidFill>
                <a:srgbClr val="002060"/>
              </a:solidFill>
            </a:endParaRPr>
          </a:p>
          <a:p>
            <a:r>
              <a:rPr lang="fr-FR" sz="1600" dirty="0">
                <a:solidFill>
                  <a:srgbClr val="002060"/>
                </a:solidFill>
              </a:rPr>
              <a:t>En dehors de la douleur abdominales, quels sont les éléments pertinents de votre interrogatoire qui permettront d’orienter le </a:t>
            </a:r>
            <a:r>
              <a:rPr lang="fr-FR" sz="1600" b="1" i="1" u="sng" dirty="0">
                <a:solidFill>
                  <a:srgbClr val="002060"/>
                </a:solidFill>
              </a:rPr>
              <a:t>diagnostic étiologique </a:t>
            </a:r>
            <a:r>
              <a:rPr lang="fr-FR" sz="1600" dirty="0">
                <a:solidFill>
                  <a:srgbClr val="002060"/>
                </a:solidFill>
              </a:rPr>
              <a:t>?</a:t>
            </a:r>
          </a:p>
          <a:p>
            <a:endParaRPr lang="fr-FR" sz="1600" b="1" dirty="0">
              <a:solidFill>
                <a:srgbClr val="002060"/>
              </a:solidFill>
            </a:endParaRPr>
          </a:p>
          <a:p>
            <a:pPr marL="742950" lvl="1" indent="-285750">
              <a:buFont typeface="Arial" charset="0"/>
              <a:buChar char="•"/>
            </a:pPr>
            <a:endParaRPr lang="fr-FR" sz="1600" dirty="0">
              <a:solidFill>
                <a:srgbClr val="002060"/>
              </a:solidFill>
            </a:endParaRPr>
          </a:p>
        </p:txBody>
      </p:sp>
      <p:sp>
        <p:nvSpPr>
          <p:cNvPr id="11" name="Espace réservé du contenu 2"/>
          <p:cNvSpPr txBox="1">
            <a:spLocks/>
          </p:cNvSpPr>
          <p:nvPr/>
        </p:nvSpPr>
        <p:spPr>
          <a:xfrm>
            <a:off x="446413" y="2898600"/>
            <a:ext cx="1249482" cy="2946108"/>
          </a:xfrm>
          <a:prstGeom prst="rect">
            <a:avLst/>
          </a:prstGeom>
          <a:solidFill>
            <a:srgbClr val="00B050"/>
          </a:solidFill>
          <a:ln>
            <a:solidFill>
              <a:schemeClr val="accent4"/>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dirty="0">
                <a:solidFill>
                  <a:schemeClr val="tx1"/>
                </a:solidFill>
              </a:rPr>
              <a:t>Estomac</a:t>
            </a:r>
          </a:p>
          <a:p>
            <a:r>
              <a:rPr lang="fr-FR" sz="1050" dirty="0">
                <a:solidFill>
                  <a:schemeClr val="tx1"/>
                </a:solidFill>
              </a:rPr>
              <a:t>Voies biliaires</a:t>
            </a:r>
          </a:p>
          <a:p>
            <a:r>
              <a:rPr lang="fr-FR" sz="1050" dirty="0">
                <a:solidFill>
                  <a:schemeClr val="tx1"/>
                </a:solidFill>
              </a:rPr>
              <a:t>Foie</a:t>
            </a:r>
          </a:p>
          <a:p>
            <a:r>
              <a:rPr lang="fr-FR" sz="1050" dirty="0">
                <a:solidFill>
                  <a:schemeClr val="tx1"/>
                </a:solidFill>
              </a:rPr>
              <a:t>Grêle</a:t>
            </a:r>
          </a:p>
          <a:p>
            <a:r>
              <a:rPr lang="fr-FR" sz="1050" dirty="0">
                <a:solidFill>
                  <a:schemeClr val="tx1"/>
                </a:solidFill>
              </a:rPr>
              <a:t>Colon</a:t>
            </a:r>
          </a:p>
          <a:p>
            <a:r>
              <a:rPr lang="fr-FR" sz="1050" dirty="0">
                <a:solidFill>
                  <a:schemeClr val="tx1"/>
                </a:solidFill>
              </a:rPr>
              <a:t>Appendice</a:t>
            </a:r>
          </a:p>
          <a:p>
            <a:r>
              <a:rPr lang="fr-FR" sz="1050" dirty="0">
                <a:solidFill>
                  <a:schemeClr val="tx1"/>
                </a:solidFill>
              </a:rPr>
              <a:t>Pancréas</a:t>
            </a:r>
          </a:p>
          <a:p>
            <a:r>
              <a:rPr lang="fr-FR" sz="1050" dirty="0">
                <a:solidFill>
                  <a:schemeClr val="tx1"/>
                </a:solidFill>
              </a:rPr>
              <a:t>Rate</a:t>
            </a:r>
          </a:p>
          <a:p>
            <a:endParaRPr lang="fr-FR" sz="1050" dirty="0">
              <a:solidFill>
                <a:schemeClr val="tx1"/>
              </a:solidFill>
            </a:endParaRPr>
          </a:p>
        </p:txBody>
      </p:sp>
      <p:sp>
        <p:nvSpPr>
          <p:cNvPr id="12" name="Espace réservé du contenu 2"/>
          <p:cNvSpPr txBox="1">
            <a:spLocks/>
          </p:cNvSpPr>
          <p:nvPr/>
        </p:nvSpPr>
        <p:spPr>
          <a:xfrm>
            <a:off x="2156163" y="2898600"/>
            <a:ext cx="1249482" cy="2946108"/>
          </a:xfrm>
          <a:prstGeom prst="rect">
            <a:avLst/>
          </a:prstGeom>
          <a:solidFill>
            <a:schemeClr val="accent6"/>
          </a:solidFill>
          <a:ln>
            <a:solidFill>
              <a:schemeClr val="accent4"/>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solidFill>
                  <a:schemeClr val="tx1"/>
                </a:solidFill>
              </a:rPr>
              <a:t>Reins</a:t>
            </a:r>
          </a:p>
          <a:p>
            <a:r>
              <a:rPr lang="fr-FR" sz="1600" dirty="0">
                <a:solidFill>
                  <a:schemeClr val="tx1"/>
                </a:solidFill>
              </a:rPr>
              <a:t>Uretères</a:t>
            </a:r>
          </a:p>
          <a:p>
            <a:r>
              <a:rPr lang="fr-FR" sz="1400" dirty="0">
                <a:solidFill>
                  <a:schemeClr val="tx1"/>
                </a:solidFill>
              </a:rPr>
              <a:t>Vessies</a:t>
            </a:r>
            <a:endParaRPr lang="fr-FR" sz="1600" dirty="0">
              <a:solidFill>
                <a:schemeClr val="tx1"/>
              </a:solidFill>
            </a:endParaRPr>
          </a:p>
          <a:p>
            <a:r>
              <a:rPr lang="fr-FR" sz="1600" dirty="0">
                <a:solidFill>
                  <a:schemeClr val="tx1"/>
                </a:solidFill>
              </a:rPr>
              <a:t>Prostate</a:t>
            </a:r>
          </a:p>
          <a:p>
            <a:r>
              <a:rPr lang="fr-FR" sz="1600" dirty="0">
                <a:solidFill>
                  <a:schemeClr val="tx1"/>
                </a:solidFill>
              </a:rPr>
              <a:t>Urètre</a:t>
            </a:r>
          </a:p>
          <a:p>
            <a:endParaRPr lang="fr-FR" sz="1600" dirty="0">
              <a:solidFill>
                <a:schemeClr val="tx1"/>
              </a:solidFill>
            </a:endParaRPr>
          </a:p>
        </p:txBody>
      </p:sp>
      <p:sp>
        <p:nvSpPr>
          <p:cNvPr id="13" name="Espace réservé du contenu 2"/>
          <p:cNvSpPr txBox="1">
            <a:spLocks/>
          </p:cNvSpPr>
          <p:nvPr/>
        </p:nvSpPr>
        <p:spPr>
          <a:xfrm>
            <a:off x="3865913" y="2898600"/>
            <a:ext cx="1249482" cy="2946108"/>
          </a:xfrm>
          <a:prstGeom prst="rect">
            <a:avLst/>
          </a:prstGeom>
          <a:solidFill>
            <a:srgbClr val="ED4FB6"/>
          </a:solidFill>
          <a:ln>
            <a:solidFill>
              <a:schemeClr val="accent4"/>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solidFill>
                  <a:schemeClr val="tx1"/>
                </a:solidFill>
              </a:rPr>
              <a:t>Ovaires</a:t>
            </a:r>
          </a:p>
          <a:p>
            <a:r>
              <a:rPr lang="fr-FR" sz="1600" dirty="0">
                <a:solidFill>
                  <a:schemeClr val="tx1"/>
                </a:solidFill>
              </a:rPr>
              <a:t>Trompes</a:t>
            </a:r>
          </a:p>
          <a:p>
            <a:r>
              <a:rPr lang="fr-FR" sz="1600" dirty="0">
                <a:solidFill>
                  <a:schemeClr val="tx1"/>
                </a:solidFill>
              </a:rPr>
              <a:t>Utérus</a:t>
            </a:r>
          </a:p>
          <a:p>
            <a:endParaRPr lang="fr-FR" sz="1600" dirty="0">
              <a:solidFill>
                <a:schemeClr val="tx1"/>
              </a:solidFill>
            </a:endParaRPr>
          </a:p>
        </p:txBody>
      </p:sp>
      <p:sp>
        <p:nvSpPr>
          <p:cNvPr id="14" name="Espace réservé du contenu 2"/>
          <p:cNvSpPr txBox="1">
            <a:spLocks/>
          </p:cNvSpPr>
          <p:nvPr/>
        </p:nvSpPr>
        <p:spPr>
          <a:xfrm>
            <a:off x="5548067" y="2898600"/>
            <a:ext cx="1249482" cy="2946108"/>
          </a:xfrm>
          <a:prstGeom prst="rect">
            <a:avLst/>
          </a:prstGeom>
          <a:solidFill>
            <a:srgbClr val="FF0000"/>
          </a:solidFill>
          <a:ln>
            <a:solidFill>
              <a:schemeClr val="accent4"/>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schemeClr val="tx1"/>
                </a:solidFill>
              </a:rPr>
              <a:t>Aorte abdominale</a:t>
            </a:r>
          </a:p>
          <a:p>
            <a:r>
              <a:rPr lang="fr-FR" sz="1200" dirty="0">
                <a:solidFill>
                  <a:schemeClr val="tx1"/>
                </a:solidFill>
              </a:rPr>
              <a:t>Infarctus </a:t>
            </a:r>
            <a:r>
              <a:rPr lang="fr-FR" sz="1200" dirty="0" err="1">
                <a:solidFill>
                  <a:schemeClr val="tx1"/>
                </a:solidFill>
              </a:rPr>
              <a:t>mésen-térique</a:t>
            </a:r>
            <a:endParaRPr lang="fr-FR" sz="1200" dirty="0">
              <a:solidFill>
                <a:schemeClr val="tx1"/>
              </a:solidFill>
            </a:endParaRPr>
          </a:p>
        </p:txBody>
      </p:sp>
      <p:sp>
        <p:nvSpPr>
          <p:cNvPr id="15" name="Espace réservé du contenu 2"/>
          <p:cNvSpPr txBox="1">
            <a:spLocks/>
          </p:cNvSpPr>
          <p:nvPr/>
        </p:nvSpPr>
        <p:spPr>
          <a:xfrm>
            <a:off x="7211291" y="2898600"/>
            <a:ext cx="1723548" cy="2946108"/>
          </a:xfrm>
          <a:prstGeom prst="rect">
            <a:avLst/>
          </a:prstGeom>
          <a:solidFill>
            <a:schemeClr val="bg1">
              <a:lumMod val="50000"/>
              <a:lumOff val="50000"/>
            </a:schemeClr>
          </a:solidFill>
          <a:ln>
            <a:solidFill>
              <a:schemeClr val="accent4"/>
            </a:solidFill>
          </a:ln>
        </p:spPr>
        <p:txBody>
          <a:bodyPr vert="horz" lIns="91440" tIns="45720" rIns="91440" bIns="45720" rtlCol="0" anchor="ct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solidFill>
                  <a:schemeClr val="tx1"/>
                </a:solidFill>
              </a:rPr>
              <a:t>Douleurs thoraciques projetées</a:t>
            </a:r>
          </a:p>
          <a:p>
            <a:pPr marL="449263" lvl="1" indent="-231775">
              <a:lnSpc>
                <a:spcPct val="100000"/>
              </a:lnSpc>
            </a:pPr>
            <a:r>
              <a:rPr lang="fr-FR" sz="1400" dirty="0">
                <a:solidFill>
                  <a:schemeClr val="tx1"/>
                </a:solidFill>
              </a:rPr>
              <a:t>IDM inférieur</a:t>
            </a:r>
          </a:p>
          <a:p>
            <a:pPr marL="449263" lvl="1" indent="-231775">
              <a:lnSpc>
                <a:spcPct val="100000"/>
              </a:lnSpc>
            </a:pPr>
            <a:r>
              <a:rPr lang="fr-FR" sz="1400" dirty="0">
                <a:solidFill>
                  <a:schemeClr val="tx1"/>
                </a:solidFill>
              </a:rPr>
              <a:t>EP</a:t>
            </a:r>
          </a:p>
          <a:p>
            <a:pPr marL="449263" lvl="1" indent="-231775">
              <a:lnSpc>
                <a:spcPct val="100000"/>
              </a:lnSpc>
            </a:pPr>
            <a:r>
              <a:rPr lang="fr-FR" sz="1400" dirty="0">
                <a:solidFill>
                  <a:schemeClr val="tx1"/>
                </a:solidFill>
              </a:rPr>
              <a:t>Epanchement pleural</a:t>
            </a:r>
          </a:p>
          <a:p>
            <a:r>
              <a:rPr lang="fr-FR" sz="1800" dirty="0">
                <a:solidFill>
                  <a:schemeClr val="tx1"/>
                </a:solidFill>
              </a:rPr>
              <a:t>Causes rares</a:t>
            </a:r>
          </a:p>
          <a:p>
            <a:pPr marL="449263" lvl="1" indent="-231775">
              <a:lnSpc>
                <a:spcPct val="110000"/>
              </a:lnSpc>
            </a:pPr>
            <a:r>
              <a:rPr lang="fr-FR" sz="1400" dirty="0">
                <a:solidFill>
                  <a:schemeClr val="tx1"/>
                </a:solidFill>
              </a:rPr>
              <a:t>Insuffisance surrénalienne</a:t>
            </a:r>
          </a:p>
          <a:p>
            <a:pPr marL="449263" lvl="1" indent="-231775">
              <a:lnSpc>
                <a:spcPct val="110000"/>
              </a:lnSpc>
            </a:pPr>
            <a:r>
              <a:rPr lang="fr-FR" sz="1400" dirty="0">
                <a:solidFill>
                  <a:schemeClr val="tx1"/>
                </a:solidFill>
              </a:rPr>
              <a:t>Hypercalcémie</a:t>
            </a:r>
          </a:p>
          <a:p>
            <a:pPr marL="449263" lvl="1" indent="-231775">
              <a:lnSpc>
                <a:spcPct val="110000"/>
              </a:lnSpc>
            </a:pPr>
            <a:r>
              <a:rPr lang="fr-FR" sz="1400" dirty="0">
                <a:solidFill>
                  <a:schemeClr val="tx1"/>
                </a:solidFill>
              </a:rPr>
              <a:t>Maladie périodique</a:t>
            </a:r>
          </a:p>
          <a:p>
            <a:pPr marL="449263" lvl="1" indent="-231775">
              <a:lnSpc>
                <a:spcPct val="110000"/>
              </a:lnSpc>
            </a:pPr>
            <a:r>
              <a:rPr lang="fr-FR" sz="1400" dirty="0">
                <a:solidFill>
                  <a:schemeClr val="tx1"/>
                </a:solidFill>
              </a:rPr>
              <a:t>Porphyrie hépatique</a:t>
            </a:r>
            <a:endParaRPr lang="fr-FR" sz="1800" dirty="0">
              <a:solidFill>
                <a:schemeClr val="tx1"/>
              </a:solidFill>
            </a:endParaRPr>
          </a:p>
        </p:txBody>
      </p:sp>
      <p:sp>
        <p:nvSpPr>
          <p:cNvPr id="19" name="ZoneTexte 18"/>
          <p:cNvSpPr txBox="1"/>
          <p:nvPr/>
        </p:nvSpPr>
        <p:spPr>
          <a:xfrm>
            <a:off x="220442" y="224841"/>
            <a:ext cx="8747125" cy="605153"/>
          </a:xfrm>
          <a:prstGeom prst="rect">
            <a:avLst/>
          </a:prstGeom>
          <a:noFill/>
        </p:spPr>
        <p:txBody>
          <a:bodyPr wrap="square" lIns="180000" rtlCol="0">
            <a:noAutofit/>
          </a:bodyPr>
          <a:lstStyle/>
          <a:p>
            <a:pPr>
              <a:lnSpc>
                <a:spcPct val="120000"/>
              </a:lnSpc>
            </a:pPr>
            <a:r>
              <a:rPr lang="fr-FR" sz="2800">
                <a:solidFill>
                  <a:srgbClr val="002060"/>
                </a:solidFill>
                <a:latin typeface="Avenir Next" charset="0"/>
                <a:ea typeface="Avenir Next" charset="0"/>
                <a:cs typeface="Avenir Next" charset="0"/>
              </a:rPr>
              <a:t>Etiologie </a:t>
            </a:r>
            <a:r>
              <a:rPr lang="fr-FR" sz="2800" dirty="0">
                <a:solidFill>
                  <a:srgbClr val="002060"/>
                </a:solidFill>
                <a:latin typeface="Avenir Next" charset="0"/>
                <a:ea typeface="Avenir Next" charset="0"/>
                <a:cs typeface="Avenir Next" charset="0"/>
              </a:rPr>
              <a:t>?</a:t>
            </a:r>
          </a:p>
        </p:txBody>
      </p:sp>
      <p:sp>
        <p:nvSpPr>
          <p:cNvPr id="20" name="Espace réservé du contenu 2"/>
          <p:cNvSpPr txBox="1">
            <a:spLocks/>
          </p:cNvSpPr>
          <p:nvPr/>
        </p:nvSpPr>
        <p:spPr>
          <a:xfrm>
            <a:off x="446413" y="2458914"/>
            <a:ext cx="1249482" cy="283820"/>
          </a:xfrm>
          <a:prstGeom prst="rect">
            <a:avLst/>
          </a:prstGeom>
          <a:solidFill>
            <a:srgbClr val="00B050"/>
          </a:solidFill>
          <a:ln>
            <a:solidFill>
              <a:schemeClr val="accent4"/>
            </a:solidFill>
          </a:ln>
        </p:spPr>
        <p:txBody>
          <a:bodyPr anchor="ctr">
            <a:noAutofit/>
          </a:bodyPr>
          <a:lstStyle>
            <a:lvl1pPr marL="342900" indent="-342900" algn="l" defTabSz="914400" rtl="0" eaLnBrk="1" latinLnBrk="0" hangingPunct="1">
              <a:lnSpc>
                <a:spcPct val="150000"/>
              </a:lnSpc>
              <a:spcBef>
                <a:spcPct val="20000"/>
              </a:spcBef>
              <a:buFont typeface="Arial" pitchFamily="34" charset="0"/>
              <a:buChar char="•"/>
              <a:defRPr sz="2400" kern="1200">
                <a:solidFill>
                  <a:schemeClr val="bg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fr-FR" sz="1800">
                <a:solidFill>
                  <a:schemeClr val="tx1"/>
                </a:solidFill>
              </a:rPr>
              <a:t>Digestives</a:t>
            </a:r>
            <a:endParaRPr lang="fr-FR" sz="1800" dirty="0">
              <a:solidFill>
                <a:schemeClr val="tx1"/>
              </a:solidFill>
            </a:endParaRPr>
          </a:p>
        </p:txBody>
      </p:sp>
      <p:sp>
        <p:nvSpPr>
          <p:cNvPr id="21" name="Espace réservé du contenu 2"/>
          <p:cNvSpPr txBox="1">
            <a:spLocks/>
          </p:cNvSpPr>
          <p:nvPr/>
        </p:nvSpPr>
        <p:spPr>
          <a:xfrm>
            <a:off x="2156163" y="2458914"/>
            <a:ext cx="1249482" cy="283820"/>
          </a:xfrm>
          <a:prstGeom prst="rect">
            <a:avLst/>
          </a:prstGeom>
          <a:solidFill>
            <a:schemeClr val="accent6"/>
          </a:solidFill>
          <a:ln>
            <a:solidFill>
              <a:schemeClr val="accent4"/>
            </a:solidFill>
          </a:ln>
        </p:spPr>
        <p:txBody>
          <a:bodyPr vert="horz" lIns="91440" tIns="45720" rIns="91440" bIns="45720" rtlCol="0"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1800" dirty="0">
                <a:solidFill>
                  <a:schemeClr val="tx1"/>
                </a:solidFill>
              </a:rPr>
              <a:t>Urologiques</a:t>
            </a:r>
          </a:p>
        </p:txBody>
      </p:sp>
      <p:sp>
        <p:nvSpPr>
          <p:cNvPr id="22" name="Espace réservé du contenu 2"/>
          <p:cNvSpPr txBox="1">
            <a:spLocks/>
          </p:cNvSpPr>
          <p:nvPr/>
        </p:nvSpPr>
        <p:spPr>
          <a:xfrm>
            <a:off x="3852115" y="2458914"/>
            <a:ext cx="1249482" cy="283820"/>
          </a:xfrm>
          <a:prstGeom prst="rect">
            <a:avLst/>
          </a:prstGeom>
          <a:solidFill>
            <a:srgbClr val="ED4FB6"/>
          </a:solidFill>
          <a:ln>
            <a:solidFill>
              <a:schemeClr val="accent4"/>
            </a:solidFill>
          </a:ln>
        </p:spPr>
        <p:txBody>
          <a:bodyPr vert="horz" lIns="91440" tIns="45720" rIns="91440" bIns="45720" rtlCol="0" anchor="ct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1800" dirty="0">
                <a:solidFill>
                  <a:schemeClr val="tx1"/>
                </a:solidFill>
              </a:rPr>
              <a:t>Gynécologiques</a:t>
            </a:r>
          </a:p>
        </p:txBody>
      </p:sp>
      <p:sp>
        <p:nvSpPr>
          <p:cNvPr id="23" name="Espace réservé du contenu 2"/>
          <p:cNvSpPr txBox="1">
            <a:spLocks/>
          </p:cNvSpPr>
          <p:nvPr/>
        </p:nvSpPr>
        <p:spPr>
          <a:xfrm>
            <a:off x="5548067" y="2458914"/>
            <a:ext cx="1249482" cy="283820"/>
          </a:xfrm>
          <a:prstGeom prst="rect">
            <a:avLst/>
          </a:prstGeom>
          <a:solidFill>
            <a:srgbClr val="FF0000"/>
          </a:solidFill>
          <a:ln>
            <a:solidFill>
              <a:schemeClr val="accent4"/>
            </a:solidFill>
          </a:ln>
        </p:spPr>
        <p:txBody>
          <a:bodyPr vert="horz" lIns="91440" tIns="45720" rIns="91440" bIns="45720" rtlCol="0"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1800" dirty="0">
                <a:solidFill>
                  <a:schemeClr val="tx1"/>
                </a:solidFill>
              </a:rPr>
              <a:t>Vasculaires</a:t>
            </a:r>
          </a:p>
        </p:txBody>
      </p:sp>
      <p:sp>
        <p:nvSpPr>
          <p:cNvPr id="24" name="Espace réservé du contenu 2"/>
          <p:cNvSpPr txBox="1">
            <a:spLocks/>
          </p:cNvSpPr>
          <p:nvPr/>
        </p:nvSpPr>
        <p:spPr>
          <a:xfrm>
            <a:off x="7211291" y="2458914"/>
            <a:ext cx="1723548" cy="267194"/>
          </a:xfrm>
          <a:prstGeom prst="rect">
            <a:avLst/>
          </a:prstGeom>
          <a:solidFill>
            <a:schemeClr val="bg1">
              <a:lumMod val="50000"/>
              <a:lumOff val="50000"/>
            </a:schemeClr>
          </a:solidFill>
          <a:ln>
            <a:solidFill>
              <a:schemeClr val="accent4"/>
            </a:solidFill>
          </a:ln>
        </p:spPr>
        <p:txBody>
          <a:bodyPr vert="horz" lIns="91440" tIns="45720" rIns="91440" bIns="45720" rtlCol="0" anchor="ct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1800" dirty="0">
                <a:solidFill>
                  <a:schemeClr val="tx1"/>
                </a:solidFill>
              </a:rPr>
              <a:t>Autres Causes</a:t>
            </a:r>
          </a:p>
        </p:txBody>
      </p:sp>
    </p:spTree>
    <p:extLst>
      <p:ext uri="{BB962C8B-B14F-4D97-AF65-F5344CB8AC3E}">
        <p14:creationId xmlns:p14="http://schemas.microsoft.com/office/powerpoint/2010/main" val="1728265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3014" y="1031966"/>
            <a:ext cx="2914650" cy="5086200"/>
          </a:xfrm>
          <a:ln>
            <a:solidFill>
              <a:schemeClr val="bg1"/>
            </a:solidFill>
          </a:ln>
        </p:spPr>
        <p:txBody>
          <a:bodyPr>
            <a:noAutofit/>
          </a:bodyPr>
          <a:lstStyle/>
          <a:p>
            <a:r>
              <a:rPr lang="fr-FR" sz="1200" dirty="0"/>
              <a:t>Mode d’apparition :</a:t>
            </a:r>
          </a:p>
          <a:p>
            <a:pPr lvl="1"/>
            <a:r>
              <a:rPr lang="fr-FR" sz="1200" dirty="0">
                <a:solidFill>
                  <a:schemeClr val="bg1"/>
                </a:solidFill>
              </a:rPr>
              <a:t>Très Brutale : </a:t>
            </a:r>
          </a:p>
          <a:p>
            <a:pPr lvl="2"/>
            <a:r>
              <a:rPr lang="fr-FR" sz="1200" dirty="0">
                <a:solidFill>
                  <a:schemeClr val="bg1"/>
                </a:solidFill>
              </a:rPr>
              <a:t>perforation organe creux (Colon, </a:t>
            </a:r>
            <a:r>
              <a:rPr lang="fr-FR" sz="1200" dirty="0" err="1">
                <a:solidFill>
                  <a:schemeClr val="bg1"/>
                </a:solidFill>
              </a:rPr>
              <a:t>Dudoénum</a:t>
            </a:r>
            <a:r>
              <a:rPr lang="is-IS" sz="1200" dirty="0">
                <a:solidFill>
                  <a:schemeClr val="bg1"/>
                </a:solidFill>
              </a:rPr>
              <a:t>…</a:t>
            </a:r>
            <a:r>
              <a:rPr lang="fr-FR" sz="1200" dirty="0">
                <a:solidFill>
                  <a:schemeClr val="bg1"/>
                </a:solidFill>
              </a:rPr>
              <a:t>)</a:t>
            </a:r>
          </a:p>
          <a:p>
            <a:pPr lvl="2"/>
            <a:r>
              <a:rPr lang="fr-FR" sz="1200" dirty="0">
                <a:solidFill>
                  <a:schemeClr val="bg1"/>
                </a:solidFill>
              </a:rPr>
              <a:t>Rupture (GEU, AAA)</a:t>
            </a:r>
          </a:p>
          <a:p>
            <a:pPr lvl="2"/>
            <a:r>
              <a:rPr lang="fr-FR" sz="1200" dirty="0">
                <a:solidFill>
                  <a:schemeClr val="bg1"/>
                </a:solidFill>
              </a:rPr>
              <a:t>douleur thoracique projetée : IDM, EP</a:t>
            </a:r>
          </a:p>
          <a:p>
            <a:pPr lvl="1"/>
            <a:r>
              <a:rPr lang="fr-FR" sz="1200" dirty="0">
                <a:solidFill>
                  <a:schemeClr val="bg1"/>
                </a:solidFill>
              </a:rPr>
              <a:t>Rapidement progressive</a:t>
            </a:r>
          </a:p>
          <a:p>
            <a:pPr lvl="2"/>
            <a:r>
              <a:rPr lang="fr-FR" sz="1200" dirty="0">
                <a:solidFill>
                  <a:schemeClr val="bg1"/>
                </a:solidFill>
              </a:rPr>
              <a:t>Strangulation</a:t>
            </a:r>
          </a:p>
          <a:p>
            <a:pPr lvl="2"/>
            <a:r>
              <a:rPr lang="fr-FR" sz="1200" dirty="0">
                <a:solidFill>
                  <a:schemeClr val="bg1"/>
                </a:solidFill>
              </a:rPr>
              <a:t>Ischémie</a:t>
            </a:r>
          </a:p>
          <a:p>
            <a:pPr lvl="2"/>
            <a:r>
              <a:rPr lang="fr-FR" sz="1200" dirty="0">
                <a:solidFill>
                  <a:schemeClr val="bg1"/>
                </a:solidFill>
              </a:rPr>
              <a:t>Coliques</a:t>
            </a:r>
          </a:p>
          <a:p>
            <a:pPr lvl="1"/>
            <a:r>
              <a:rPr lang="fr-FR" sz="1200" dirty="0">
                <a:solidFill>
                  <a:schemeClr val="bg1"/>
                </a:solidFill>
              </a:rPr>
              <a:t>Plus lente</a:t>
            </a:r>
          </a:p>
          <a:p>
            <a:pPr lvl="2"/>
            <a:r>
              <a:rPr lang="fr-FR" sz="1200" dirty="0">
                <a:solidFill>
                  <a:schemeClr val="bg1"/>
                </a:solidFill>
              </a:rPr>
              <a:t>Foyer infectieux profond</a:t>
            </a:r>
          </a:p>
          <a:p>
            <a:pPr lvl="2"/>
            <a:r>
              <a:rPr lang="fr-FR" sz="1200" dirty="0">
                <a:solidFill>
                  <a:schemeClr val="bg1"/>
                </a:solidFill>
              </a:rPr>
              <a:t>Obstruction</a:t>
            </a:r>
          </a:p>
        </p:txBody>
      </p:sp>
      <p:sp>
        <p:nvSpPr>
          <p:cNvPr id="5" name="Titre 1"/>
          <p:cNvSpPr txBox="1">
            <a:spLocks/>
          </p:cNvSpPr>
          <p:nvPr/>
        </p:nvSpPr>
        <p:spPr>
          <a:xfrm>
            <a:off x="615513" y="380723"/>
            <a:ext cx="7886700" cy="515865"/>
          </a:xfrm>
          <a:prstGeom prst="rect">
            <a:avLst/>
          </a:prstGeom>
          <a:solidFill>
            <a:schemeClr val="tx2"/>
          </a:solidFill>
          <a:ln>
            <a:solidFill>
              <a:schemeClr val="bg1"/>
            </a:solidFill>
          </a:ln>
        </p:spPr>
        <p:txBody>
          <a:bodyPr vert="horz" lIns="68580" tIns="34290" rIns="68580" bIns="34290" rtlCol="0" anchor="ctr">
            <a:normAutofit fontScale="82500" lnSpcReduction="1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fr-FR" sz="4050" dirty="0">
                <a:solidFill>
                  <a:schemeClr val="bg1"/>
                </a:solidFill>
              </a:rPr>
              <a:t>Douleur abdominale aiguë : Interrogatoire</a:t>
            </a:r>
          </a:p>
        </p:txBody>
      </p:sp>
      <p:sp>
        <p:nvSpPr>
          <p:cNvPr id="6" name="Espace réservé du contenu 2"/>
          <p:cNvSpPr txBox="1">
            <a:spLocks/>
          </p:cNvSpPr>
          <p:nvPr/>
        </p:nvSpPr>
        <p:spPr>
          <a:xfrm>
            <a:off x="3127664" y="1031965"/>
            <a:ext cx="2980527" cy="5086201"/>
          </a:xfrm>
          <a:prstGeom prst="rect">
            <a:avLst/>
          </a:prstGeom>
          <a:ln>
            <a:solidFill>
              <a:schemeClr val="bg1"/>
            </a:solidFill>
          </a:ln>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solidFill>
                  <a:schemeClr val="bg1"/>
                </a:solidFill>
              </a:rPr>
              <a:t>Facteur déclenchant/calmant :</a:t>
            </a:r>
          </a:p>
          <a:p>
            <a:pPr lvl="1"/>
            <a:r>
              <a:rPr lang="fr-FR" sz="1800" dirty="0">
                <a:solidFill>
                  <a:schemeClr val="bg1"/>
                </a:solidFill>
              </a:rPr>
              <a:t>Prise de repas</a:t>
            </a:r>
          </a:p>
          <a:p>
            <a:pPr lvl="2"/>
            <a:r>
              <a:rPr lang="fr-FR" sz="1800" dirty="0">
                <a:solidFill>
                  <a:schemeClr val="bg1"/>
                </a:solidFill>
              </a:rPr>
              <a:t>Déclenche :Lithiase biliaire</a:t>
            </a:r>
          </a:p>
          <a:p>
            <a:pPr lvl="2"/>
            <a:r>
              <a:rPr lang="fr-FR" sz="1800" dirty="0">
                <a:solidFill>
                  <a:schemeClr val="bg1"/>
                </a:solidFill>
              </a:rPr>
              <a:t>Soulage : Ulcère</a:t>
            </a:r>
          </a:p>
          <a:p>
            <a:pPr lvl="1"/>
            <a:r>
              <a:rPr lang="fr-FR" sz="1800" dirty="0">
                <a:solidFill>
                  <a:schemeClr val="bg1"/>
                </a:solidFill>
              </a:rPr>
              <a:t>Calmée en position de chien de fusil : Pancréatite</a:t>
            </a:r>
          </a:p>
          <a:p>
            <a:pPr lvl="1"/>
            <a:r>
              <a:rPr lang="fr-FR" sz="1800" dirty="0">
                <a:solidFill>
                  <a:schemeClr val="bg1"/>
                </a:solidFill>
              </a:rPr>
              <a:t>Prise d’AINS : ulcère</a:t>
            </a:r>
          </a:p>
          <a:p>
            <a:pPr lvl="1"/>
            <a:r>
              <a:rPr lang="fr-FR" sz="1800" dirty="0">
                <a:solidFill>
                  <a:schemeClr val="bg1"/>
                </a:solidFill>
              </a:rPr>
              <a:t>Prise d’alcool : Pancréatite aiguë</a:t>
            </a:r>
          </a:p>
          <a:p>
            <a:pPr lvl="1"/>
            <a:endParaRPr lang="fr-FR" sz="1800" dirty="0">
              <a:solidFill>
                <a:schemeClr val="bg1"/>
              </a:solidFill>
            </a:endParaRPr>
          </a:p>
        </p:txBody>
      </p:sp>
      <p:sp>
        <p:nvSpPr>
          <p:cNvPr id="7" name="Espace réservé du contenu 2"/>
          <p:cNvSpPr txBox="1">
            <a:spLocks/>
          </p:cNvSpPr>
          <p:nvPr/>
        </p:nvSpPr>
        <p:spPr>
          <a:xfrm>
            <a:off x="6108191" y="1031966"/>
            <a:ext cx="2848773" cy="5086200"/>
          </a:xfrm>
          <a:prstGeom prst="rect">
            <a:avLst/>
          </a:prstGeom>
          <a:ln>
            <a:solidFill>
              <a:schemeClr val="bg1"/>
            </a:solidFill>
          </a:ln>
        </p:spPr>
        <p:txBody>
          <a:bodyPr vert="horz" lIns="68580" tIns="34290" rIns="68580" bIns="3429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100" dirty="0">
                <a:solidFill>
                  <a:srgbClr val="FF0000"/>
                </a:solidFill>
              </a:rPr>
              <a:t>Signes associés :</a:t>
            </a:r>
          </a:p>
          <a:p>
            <a:pPr lvl="1"/>
            <a:r>
              <a:rPr lang="fr-FR" sz="1800" dirty="0">
                <a:solidFill>
                  <a:srgbClr val="FF0000"/>
                </a:solidFill>
              </a:rPr>
              <a:t>Fièvre </a:t>
            </a:r>
          </a:p>
          <a:p>
            <a:pPr lvl="2"/>
            <a:r>
              <a:rPr lang="fr-FR" sz="1500" dirty="0">
                <a:solidFill>
                  <a:srgbClr val="FF0000"/>
                </a:solidFill>
              </a:rPr>
              <a:t>Appendicite</a:t>
            </a:r>
          </a:p>
          <a:p>
            <a:pPr lvl="2"/>
            <a:r>
              <a:rPr lang="fr-FR" sz="1500" dirty="0" err="1">
                <a:solidFill>
                  <a:srgbClr val="FF0000"/>
                </a:solidFill>
              </a:rPr>
              <a:t>Diverticulite</a:t>
            </a:r>
            <a:endParaRPr lang="fr-FR" sz="1500" dirty="0">
              <a:solidFill>
                <a:srgbClr val="FF0000"/>
              </a:solidFill>
            </a:endParaRPr>
          </a:p>
          <a:p>
            <a:pPr lvl="2"/>
            <a:r>
              <a:rPr lang="fr-FR" sz="1500" dirty="0">
                <a:solidFill>
                  <a:srgbClr val="FF0000"/>
                </a:solidFill>
              </a:rPr>
              <a:t>Péritonites</a:t>
            </a:r>
          </a:p>
          <a:p>
            <a:pPr lvl="2"/>
            <a:r>
              <a:rPr lang="fr-FR" sz="1500" dirty="0">
                <a:solidFill>
                  <a:srgbClr val="FF0000"/>
                </a:solidFill>
              </a:rPr>
              <a:t>Pyélonéphrite</a:t>
            </a:r>
          </a:p>
          <a:p>
            <a:pPr lvl="2"/>
            <a:r>
              <a:rPr lang="fr-FR" sz="1500" dirty="0">
                <a:solidFill>
                  <a:srgbClr val="FF0000"/>
                </a:solidFill>
              </a:rPr>
              <a:t>Prostatite</a:t>
            </a:r>
          </a:p>
          <a:p>
            <a:pPr lvl="2"/>
            <a:r>
              <a:rPr lang="fr-FR" sz="1500" dirty="0">
                <a:solidFill>
                  <a:srgbClr val="FF0000"/>
                </a:solidFill>
              </a:rPr>
              <a:t>Salpingite</a:t>
            </a:r>
          </a:p>
          <a:p>
            <a:pPr lvl="2"/>
            <a:r>
              <a:rPr lang="fr-FR" sz="1500" dirty="0">
                <a:solidFill>
                  <a:srgbClr val="FF0000"/>
                </a:solidFill>
              </a:rPr>
              <a:t>Gastro-entérite</a:t>
            </a:r>
          </a:p>
          <a:p>
            <a:pPr lvl="1"/>
            <a:r>
              <a:rPr lang="fr-FR" sz="1800" dirty="0">
                <a:solidFill>
                  <a:srgbClr val="FF0000"/>
                </a:solidFill>
              </a:rPr>
              <a:t>Signes digestifs</a:t>
            </a:r>
          </a:p>
          <a:p>
            <a:pPr lvl="2"/>
            <a:r>
              <a:rPr lang="fr-FR" sz="1400" dirty="0">
                <a:solidFill>
                  <a:srgbClr val="FF0000"/>
                </a:solidFill>
              </a:rPr>
              <a:t>Arrêt des matières/gaz/vomissements = </a:t>
            </a:r>
            <a:r>
              <a:rPr lang="fr-FR" sz="1500" dirty="0">
                <a:solidFill>
                  <a:srgbClr val="FF0000"/>
                </a:solidFill>
              </a:rPr>
              <a:t>Syndrome occlusif</a:t>
            </a:r>
          </a:p>
          <a:p>
            <a:pPr lvl="2"/>
            <a:r>
              <a:rPr lang="fr-FR" sz="1500" dirty="0">
                <a:solidFill>
                  <a:srgbClr val="FF0000"/>
                </a:solidFill>
              </a:rPr>
              <a:t>Diarrhée, rectorragies</a:t>
            </a:r>
          </a:p>
          <a:p>
            <a:pPr lvl="1"/>
            <a:r>
              <a:rPr lang="fr-FR" sz="1800" dirty="0">
                <a:solidFill>
                  <a:srgbClr val="FF0000"/>
                </a:solidFill>
              </a:rPr>
              <a:t>Signes urinaires</a:t>
            </a:r>
          </a:p>
          <a:p>
            <a:pPr lvl="2"/>
            <a:r>
              <a:rPr lang="fr-FR" sz="1000" dirty="0">
                <a:solidFill>
                  <a:srgbClr val="FF0000"/>
                </a:solidFill>
              </a:rPr>
              <a:t>Brûlures mictionnelles</a:t>
            </a:r>
          </a:p>
          <a:p>
            <a:pPr lvl="2"/>
            <a:r>
              <a:rPr lang="fr-FR" sz="1000" dirty="0">
                <a:solidFill>
                  <a:srgbClr val="FF0000"/>
                </a:solidFill>
              </a:rPr>
              <a:t>Bandelette urinaire</a:t>
            </a:r>
          </a:p>
          <a:p>
            <a:pPr lvl="2"/>
            <a:r>
              <a:rPr lang="fr-FR" sz="1000" dirty="0">
                <a:solidFill>
                  <a:srgbClr val="FF0000"/>
                </a:solidFill>
              </a:rPr>
              <a:t>pollakiurie</a:t>
            </a:r>
          </a:p>
          <a:p>
            <a:pPr lvl="1"/>
            <a:r>
              <a:rPr lang="fr-FR" sz="1800" dirty="0">
                <a:solidFill>
                  <a:srgbClr val="FF0000"/>
                </a:solidFill>
              </a:rPr>
              <a:t>Signes gynécologiques</a:t>
            </a:r>
          </a:p>
          <a:p>
            <a:pPr lvl="2"/>
            <a:r>
              <a:rPr lang="fr-FR" sz="1400" dirty="0">
                <a:solidFill>
                  <a:srgbClr val="FF0000"/>
                </a:solidFill>
              </a:rPr>
              <a:t>DDR +++</a:t>
            </a:r>
          </a:p>
          <a:p>
            <a:pPr lvl="2"/>
            <a:r>
              <a:rPr lang="fr-FR" sz="1400" dirty="0">
                <a:solidFill>
                  <a:srgbClr val="FF0000"/>
                </a:solidFill>
              </a:rPr>
              <a:t>métrorragies</a:t>
            </a:r>
          </a:p>
          <a:p>
            <a:pPr lvl="2"/>
            <a:r>
              <a:rPr lang="fr-FR" sz="1400" dirty="0">
                <a:solidFill>
                  <a:srgbClr val="FF0000"/>
                </a:solidFill>
              </a:rPr>
              <a:t>pertes</a:t>
            </a:r>
          </a:p>
          <a:p>
            <a:pPr lvl="1"/>
            <a:endParaRPr lang="fr-FR" sz="1800" dirty="0">
              <a:solidFill>
                <a:srgbClr val="FF0000"/>
              </a:solidFill>
            </a:endParaRPr>
          </a:p>
        </p:txBody>
      </p:sp>
    </p:spTree>
    <p:extLst>
      <p:ext uri="{BB962C8B-B14F-4D97-AF65-F5344CB8AC3E}">
        <p14:creationId xmlns:p14="http://schemas.microsoft.com/office/powerpoint/2010/main" val="1981199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605153"/>
          </a:xfrm>
          <a:prstGeom prst="rect">
            <a:avLst/>
          </a:prstGeom>
          <a:noFill/>
        </p:spPr>
        <p:txBody>
          <a:bodyPr wrap="square" lIns="180000" rtlCol="0">
            <a:noAutofit/>
          </a:bodyPr>
          <a:lstStyle/>
          <a:p>
            <a:pPr>
              <a:lnSpc>
                <a:spcPct val="120000"/>
              </a:lnSpc>
            </a:pPr>
            <a:endParaRPr lang="fr-FR" sz="2800" dirty="0">
              <a:solidFill>
                <a:srgbClr val="002060"/>
              </a:solidFill>
              <a:latin typeface="Avenir Next" charset="0"/>
              <a:ea typeface="Avenir Next" charset="0"/>
              <a:cs typeface="Avenir Next" charset="0"/>
            </a:endParaRPr>
          </a:p>
        </p:txBody>
      </p:sp>
      <p:sp>
        <p:nvSpPr>
          <p:cNvPr id="5" name="ZoneTexte 4"/>
          <p:cNvSpPr txBox="1"/>
          <p:nvPr/>
        </p:nvSpPr>
        <p:spPr>
          <a:xfrm>
            <a:off x="220442" y="829994"/>
            <a:ext cx="8747125" cy="5095874"/>
          </a:xfrm>
          <a:prstGeom prst="rect">
            <a:avLst/>
          </a:prstGeom>
          <a:noFill/>
        </p:spPr>
        <p:txBody>
          <a:bodyPr wrap="square" lIns="180000" rtlCol="0">
            <a:noAutofit/>
          </a:bodyPr>
          <a:lstStyle/>
          <a:p>
            <a:r>
              <a:rPr lang="fr-FR" sz="1600" dirty="0">
                <a:solidFill>
                  <a:srgbClr val="002060"/>
                </a:solidFill>
              </a:rPr>
              <a:t>A l’interrogatoire, la patiente prend la pilule, les dernière règles remontent à une semaine. Elle n’a pas vomi, n’a plus eu de selles depuis 24h mais a toujours des gaz. Elle est en revanche nauséeuse.</a:t>
            </a:r>
          </a:p>
          <a:p>
            <a:endParaRPr lang="fr-FR" sz="1600" dirty="0">
              <a:solidFill>
                <a:srgbClr val="002060"/>
              </a:solidFill>
            </a:endParaRPr>
          </a:p>
          <a:p>
            <a:r>
              <a:rPr lang="fr-FR" sz="1600" dirty="0">
                <a:solidFill>
                  <a:srgbClr val="002060"/>
                </a:solidFill>
              </a:rPr>
              <a:t>Quel examen physique allez-vous pratiquer afin d’orienter votre diagnostic ?</a:t>
            </a:r>
          </a:p>
          <a:p>
            <a:endParaRPr lang="fr-FR" sz="1600" b="1" dirty="0">
              <a:solidFill>
                <a:srgbClr val="002060"/>
              </a:solidFill>
            </a:endParaRPr>
          </a:p>
          <a:p>
            <a:pPr marL="742950" lvl="1" indent="-285750">
              <a:buFont typeface="Arial" charset="0"/>
              <a:buChar char="•"/>
            </a:pPr>
            <a:endParaRPr lang="fr-FR" sz="1600" dirty="0">
              <a:solidFill>
                <a:srgbClr val="002060"/>
              </a:solidFill>
            </a:endParaRPr>
          </a:p>
        </p:txBody>
      </p:sp>
      <p:sp>
        <p:nvSpPr>
          <p:cNvPr id="6" name="Espace réservé du contenu 2"/>
          <p:cNvSpPr txBox="1">
            <a:spLocks/>
          </p:cNvSpPr>
          <p:nvPr/>
        </p:nvSpPr>
        <p:spPr>
          <a:xfrm>
            <a:off x="687556" y="2481943"/>
            <a:ext cx="1560969" cy="2677886"/>
          </a:xfrm>
          <a:prstGeom prst="rect">
            <a:avLst/>
          </a:prstGeom>
          <a:ln>
            <a:solidFill>
              <a:schemeClr val="bg1"/>
            </a:solidFill>
          </a:ln>
        </p:spPr>
        <p:txBody>
          <a:bodyPr>
            <a:normAutofit/>
          </a:bodyPr>
          <a:lstStyle>
            <a:lvl1pPr marL="342900" indent="-342900" algn="l" defTabSz="914400" rtl="0" eaLnBrk="1" latinLnBrk="0" hangingPunct="1">
              <a:lnSpc>
                <a:spcPct val="150000"/>
              </a:lnSpc>
              <a:spcBef>
                <a:spcPct val="20000"/>
              </a:spcBef>
              <a:buFont typeface="Arial" pitchFamily="34" charset="0"/>
              <a:buChar char="•"/>
              <a:defRPr sz="2400" kern="1200">
                <a:solidFill>
                  <a:schemeClr val="bg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00000"/>
              </a:lnSpc>
              <a:buFont typeface="Arial" pitchFamily="34" charset="0"/>
              <a:buNone/>
            </a:pPr>
            <a:r>
              <a:rPr lang="fr-FR" sz="1600" b="1" u="sng" dirty="0">
                <a:solidFill>
                  <a:srgbClr val="0070C0"/>
                </a:solidFill>
              </a:rPr>
              <a:t>Inspection</a:t>
            </a:r>
            <a:r>
              <a:rPr lang="fr-FR" sz="1400" b="1" u="sng" dirty="0">
                <a:solidFill>
                  <a:srgbClr val="0070C0"/>
                </a:solidFill>
              </a:rPr>
              <a:t> :</a:t>
            </a:r>
          </a:p>
          <a:p>
            <a:pPr marL="0" indent="0">
              <a:buFont typeface="Arial" pitchFamily="34" charset="0"/>
              <a:buNone/>
            </a:pPr>
            <a:r>
              <a:rPr lang="fr-FR" sz="1200" dirty="0"/>
              <a:t> </a:t>
            </a:r>
          </a:p>
        </p:txBody>
      </p:sp>
      <p:sp>
        <p:nvSpPr>
          <p:cNvPr id="7" name="Espace réservé du contenu 2"/>
          <p:cNvSpPr txBox="1">
            <a:spLocks/>
          </p:cNvSpPr>
          <p:nvPr/>
        </p:nvSpPr>
        <p:spPr>
          <a:xfrm>
            <a:off x="2480434" y="2493518"/>
            <a:ext cx="1582115" cy="2677886"/>
          </a:xfrm>
          <a:prstGeom prst="rect">
            <a:avLst/>
          </a:prstGeom>
          <a:ln>
            <a:solidFill>
              <a:schemeClr val="bg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b="1" u="sng" dirty="0">
                <a:solidFill>
                  <a:srgbClr val="0070C0"/>
                </a:solidFill>
              </a:rPr>
              <a:t>Palpation</a:t>
            </a:r>
            <a:r>
              <a:rPr lang="fr-FR" sz="1400" b="1" u="sng" dirty="0">
                <a:solidFill>
                  <a:srgbClr val="0070C0"/>
                </a:solidFill>
              </a:rPr>
              <a:t> :</a:t>
            </a:r>
          </a:p>
        </p:txBody>
      </p:sp>
      <p:sp>
        <p:nvSpPr>
          <p:cNvPr id="8" name="Espace réservé du contenu 2"/>
          <p:cNvSpPr txBox="1">
            <a:spLocks/>
          </p:cNvSpPr>
          <p:nvPr/>
        </p:nvSpPr>
        <p:spPr>
          <a:xfrm>
            <a:off x="4294458" y="2481943"/>
            <a:ext cx="1792833" cy="2677886"/>
          </a:xfrm>
          <a:prstGeom prst="rect">
            <a:avLst/>
          </a:prstGeom>
          <a:ln>
            <a:solidFill>
              <a:schemeClr val="bg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600" b="1" u="sng" dirty="0">
                <a:solidFill>
                  <a:srgbClr val="0070C0"/>
                </a:solidFill>
              </a:rPr>
              <a:t>Percussion :</a:t>
            </a:r>
            <a:r>
              <a:rPr lang="fr-FR" sz="1600" dirty="0">
                <a:solidFill>
                  <a:schemeClr val="bg1"/>
                </a:solidFill>
              </a:rPr>
              <a:t> </a:t>
            </a:r>
          </a:p>
          <a:p>
            <a:endParaRPr lang="fr-FR" sz="1600" dirty="0">
              <a:solidFill>
                <a:schemeClr val="bg1"/>
              </a:solidFill>
            </a:endParaRPr>
          </a:p>
        </p:txBody>
      </p:sp>
      <p:sp>
        <p:nvSpPr>
          <p:cNvPr id="9" name="Espace réservé du contenu 2"/>
          <p:cNvSpPr txBox="1">
            <a:spLocks/>
          </p:cNvSpPr>
          <p:nvPr/>
        </p:nvSpPr>
        <p:spPr>
          <a:xfrm>
            <a:off x="6319201" y="2481943"/>
            <a:ext cx="1792834" cy="2677886"/>
          </a:xfrm>
          <a:prstGeom prst="rect">
            <a:avLst/>
          </a:prstGeom>
          <a:ln>
            <a:solidFill>
              <a:schemeClr val="bg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600" b="1" u="sng" dirty="0">
                <a:solidFill>
                  <a:srgbClr val="0070C0"/>
                </a:solidFill>
              </a:rPr>
              <a:t>Auscultation : </a:t>
            </a:r>
          </a:p>
          <a:p>
            <a:endParaRPr lang="fr-FR" sz="1600" dirty="0">
              <a:solidFill>
                <a:schemeClr val="bg1"/>
              </a:solidFill>
            </a:endParaRPr>
          </a:p>
        </p:txBody>
      </p:sp>
      <p:sp>
        <p:nvSpPr>
          <p:cNvPr id="11" name="ZoneTexte 10"/>
          <p:cNvSpPr txBox="1"/>
          <p:nvPr/>
        </p:nvSpPr>
        <p:spPr>
          <a:xfrm>
            <a:off x="220442" y="224840"/>
            <a:ext cx="8747125" cy="605153"/>
          </a:xfrm>
          <a:prstGeom prst="rect">
            <a:avLst/>
          </a:prstGeom>
          <a:noFill/>
        </p:spPr>
        <p:txBody>
          <a:bodyPr wrap="square" lIns="180000" rtlCol="0">
            <a:noAutofit/>
          </a:bodyPr>
          <a:lstStyle/>
          <a:p>
            <a:pPr>
              <a:lnSpc>
                <a:spcPct val="120000"/>
              </a:lnSpc>
            </a:pPr>
            <a:r>
              <a:rPr lang="fr-FR" sz="2800" dirty="0">
                <a:solidFill>
                  <a:srgbClr val="002060"/>
                </a:solidFill>
                <a:latin typeface="Avenir Next" charset="0"/>
                <a:ea typeface="Avenir Next" charset="0"/>
                <a:cs typeface="Avenir Next" charset="0"/>
              </a:rPr>
              <a:t>Examen physique ?</a:t>
            </a:r>
          </a:p>
        </p:txBody>
      </p:sp>
    </p:spTree>
    <p:extLst>
      <p:ext uri="{BB962C8B-B14F-4D97-AF65-F5344CB8AC3E}">
        <p14:creationId xmlns:p14="http://schemas.microsoft.com/office/powerpoint/2010/main" val="1611490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605153"/>
          </a:xfrm>
          <a:prstGeom prst="rect">
            <a:avLst/>
          </a:prstGeom>
          <a:noFill/>
        </p:spPr>
        <p:txBody>
          <a:bodyPr wrap="square" lIns="180000" rtlCol="0">
            <a:noAutofit/>
          </a:bodyPr>
          <a:lstStyle/>
          <a:p>
            <a:pPr>
              <a:lnSpc>
                <a:spcPct val="120000"/>
              </a:lnSpc>
            </a:pPr>
            <a:endParaRPr lang="fr-FR" sz="2800" dirty="0">
              <a:solidFill>
                <a:srgbClr val="002060"/>
              </a:solidFill>
              <a:latin typeface="Avenir Next" charset="0"/>
              <a:ea typeface="Avenir Next" charset="0"/>
              <a:cs typeface="Avenir Next" charset="0"/>
            </a:endParaRPr>
          </a:p>
        </p:txBody>
      </p:sp>
      <p:sp>
        <p:nvSpPr>
          <p:cNvPr id="5" name="ZoneTexte 4"/>
          <p:cNvSpPr txBox="1"/>
          <p:nvPr/>
        </p:nvSpPr>
        <p:spPr>
          <a:xfrm>
            <a:off x="220442" y="829994"/>
            <a:ext cx="8747125" cy="5095874"/>
          </a:xfrm>
          <a:prstGeom prst="rect">
            <a:avLst/>
          </a:prstGeom>
          <a:noFill/>
        </p:spPr>
        <p:txBody>
          <a:bodyPr wrap="square" lIns="180000" rtlCol="0">
            <a:noAutofit/>
          </a:bodyPr>
          <a:lstStyle/>
          <a:p>
            <a:r>
              <a:rPr lang="fr-FR" sz="1600" dirty="0">
                <a:solidFill>
                  <a:srgbClr val="002060"/>
                </a:solidFill>
              </a:rPr>
              <a:t>A l’interrogatoire, la patiente prend la pilule, les dernière règles remontent à une semaine. Elle n’a pas vomi, n’a plus eu de selles depuis 24h mais a toujours des gaz. Elle est en revanche nauséeuse.</a:t>
            </a:r>
          </a:p>
          <a:p>
            <a:endParaRPr lang="fr-FR" sz="1600" dirty="0">
              <a:solidFill>
                <a:srgbClr val="002060"/>
              </a:solidFill>
            </a:endParaRPr>
          </a:p>
          <a:p>
            <a:r>
              <a:rPr lang="fr-FR" sz="1600" dirty="0">
                <a:solidFill>
                  <a:srgbClr val="002060"/>
                </a:solidFill>
              </a:rPr>
              <a:t>Quel examen physique allez-vous pratiquer afin d’orienter votre diagnostic ?</a:t>
            </a:r>
          </a:p>
          <a:p>
            <a:endParaRPr lang="fr-FR" sz="1600" b="1" dirty="0">
              <a:solidFill>
                <a:srgbClr val="002060"/>
              </a:solidFill>
            </a:endParaRPr>
          </a:p>
          <a:p>
            <a:pPr marL="742950" lvl="1" indent="-285750">
              <a:buFont typeface="Arial" charset="0"/>
              <a:buChar char="•"/>
            </a:pPr>
            <a:endParaRPr lang="fr-FR" sz="1600" dirty="0">
              <a:solidFill>
                <a:srgbClr val="002060"/>
              </a:solidFill>
            </a:endParaRPr>
          </a:p>
        </p:txBody>
      </p:sp>
      <p:sp>
        <p:nvSpPr>
          <p:cNvPr id="6" name="Espace réservé du contenu 2"/>
          <p:cNvSpPr txBox="1">
            <a:spLocks/>
          </p:cNvSpPr>
          <p:nvPr/>
        </p:nvSpPr>
        <p:spPr>
          <a:xfrm>
            <a:off x="687556" y="2481943"/>
            <a:ext cx="1560969" cy="2677886"/>
          </a:xfrm>
          <a:prstGeom prst="rect">
            <a:avLst/>
          </a:prstGeom>
          <a:ln>
            <a:solidFill>
              <a:schemeClr val="bg1"/>
            </a:solidFill>
          </a:ln>
        </p:spPr>
        <p:txBody>
          <a:bodyPr>
            <a:normAutofit/>
          </a:bodyPr>
          <a:lstStyle>
            <a:lvl1pPr marL="342900" indent="-342900" algn="l" defTabSz="914400" rtl="0" eaLnBrk="1" latinLnBrk="0" hangingPunct="1">
              <a:lnSpc>
                <a:spcPct val="150000"/>
              </a:lnSpc>
              <a:spcBef>
                <a:spcPct val="20000"/>
              </a:spcBef>
              <a:buFont typeface="Arial" pitchFamily="34" charset="0"/>
              <a:buChar char="•"/>
              <a:defRPr sz="2400" kern="1200">
                <a:solidFill>
                  <a:schemeClr val="bg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fr-FR" sz="1400" b="1" u="sng" dirty="0">
                <a:solidFill>
                  <a:srgbClr val="0070C0"/>
                </a:solidFill>
              </a:rPr>
              <a:t>Inspection :</a:t>
            </a:r>
          </a:p>
          <a:p>
            <a:pPr marL="0" indent="0">
              <a:buFont typeface="Arial" pitchFamily="34" charset="0"/>
              <a:buNone/>
            </a:pPr>
            <a:r>
              <a:rPr lang="fr-FR" sz="1200" dirty="0"/>
              <a:t> </a:t>
            </a:r>
          </a:p>
          <a:p>
            <a:pPr marL="334963" lvl="1" indent="-334963">
              <a:buFont typeface="Arial" panose="020B0604020202020204" pitchFamily="34" charset="0"/>
              <a:buChar char="•"/>
            </a:pPr>
            <a:r>
              <a:rPr lang="fr-FR" sz="1200" dirty="0">
                <a:solidFill>
                  <a:schemeClr val="bg1"/>
                </a:solidFill>
              </a:rPr>
              <a:t>Pâleur, marbrures</a:t>
            </a:r>
          </a:p>
          <a:p>
            <a:pPr marL="334963" lvl="1" indent="-334963">
              <a:buFont typeface="Arial" panose="020B0604020202020204" pitchFamily="34" charset="0"/>
              <a:buChar char="•"/>
            </a:pPr>
            <a:r>
              <a:rPr lang="fr-FR" sz="1200" dirty="0">
                <a:solidFill>
                  <a:schemeClr val="bg1"/>
                </a:solidFill>
              </a:rPr>
              <a:t>Ictère</a:t>
            </a:r>
          </a:p>
          <a:p>
            <a:pPr marL="334963" lvl="1" indent="-334963">
              <a:buFont typeface="Arial" panose="020B0604020202020204" pitchFamily="34" charset="0"/>
              <a:buChar char="•"/>
            </a:pPr>
            <a:r>
              <a:rPr lang="fr-FR" sz="1200" dirty="0">
                <a:solidFill>
                  <a:schemeClr val="bg1"/>
                </a:solidFill>
              </a:rPr>
              <a:t>Cicatrice chirurgicale</a:t>
            </a:r>
          </a:p>
          <a:p>
            <a:pPr marL="334963" lvl="1" indent="-334963">
              <a:buFont typeface="Arial" panose="020B0604020202020204" pitchFamily="34" charset="0"/>
              <a:buChar char="•"/>
            </a:pPr>
            <a:r>
              <a:rPr lang="fr-FR" sz="1200" dirty="0">
                <a:solidFill>
                  <a:schemeClr val="bg1"/>
                </a:solidFill>
              </a:rPr>
              <a:t>Météorisme</a:t>
            </a:r>
          </a:p>
        </p:txBody>
      </p:sp>
      <p:sp>
        <p:nvSpPr>
          <p:cNvPr id="7" name="Espace réservé du contenu 2"/>
          <p:cNvSpPr txBox="1">
            <a:spLocks/>
          </p:cNvSpPr>
          <p:nvPr/>
        </p:nvSpPr>
        <p:spPr>
          <a:xfrm>
            <a:off x="2480434" y="2481943"/>
            <a:ext cx="1582115" cy="2677886"/>
          </a:xfrm>
          <a:prstGeom prst="rect">
            <a:avLst/>
          </a:prstGeom>
          <a:ln>
            <a:solidFill>
              <a:schemeClr val="bg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400" b="1" u="sng" dirty="0">
                <a:solidFill>
                  <a:srgbClr val="0070C0"/>
                </a:solidFill>
              </a:rPr>
              <a:t>Palpation :</a:t>
            </a:r>
          </a:p>
        </p:txBody>
      </p:sp>
      <p:sp>
        <p:nvSpPr>
          <p:cNvPr id="8" name="Espace réservé du contenu 2"/>
          <p:cNvSpPr txBox="1">
            <a:spLocks/>
          </p:cNvSpPr>
          <p:nvPr/>
        </p:nvSpPr>
        <p:spPr>
          <a:xfrm>
            <a:off x="4294458" y="2481943"/>
            <a:ext cx="1792833" cy="2677886"/>
          </a:xfrm>
          <a:prstGeom prst="rect">
            <a:avLst/>
          </a:prstGeom>
          <a:ln>
            <a:solidFill>
              <a:schemeClr val="bg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600" b="1" u="sng" dirty="0">
                <a:solidFill>
                  <a:srgbClr val="0070C0"/>
                </a:solidFill>
              </a:rPr>
              <a:t>Percussion :</a:t>
            </a:r>
            <a:r>
              <a:rPr lang="fr-FR" sz="1600" dirty="0">
                <a:solidFill>
                  <a:schemeClr val="bg1"/>
                </a:solidFill>
              </a:rPr>
              <a:t> </a:t>
            </a:r>
          </a:p>
          <a:p>
            <a:endParaRPr lang="fr-FR" sz="1600" dirty="0">
              <a:solidFill>
                <a:schemeClr val="bg1"/>
              </a:solidFill>
            </a:endParaRPr>
          </a:p>
        </p:txBody>
      </p:sp>
      <p:sp>
        <p:nvSpPr>
          <p:cNvPr id="9" name="Espace réservé du contenu 2"/>
          <p:cNvSpPr txBox="1">
            <a:spLocks/>
          </p:cNvSpPr>
          <p:nvPr/>
        </p:nvSpPr>
        <p:spPr>
          <a:xfrm>
            <a:off x="6319201" y="2481943"/>
            <a:ext cx="1792834" cy="2677886"/>
          </a:xfrm>
          <a:prstGeom prst="rect">
            <a:avLst/>
          </a:prstGeom>
          <a:ln>
            <a:solidFill>
              <a:schemeClr val="bg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600" b="1" u="sng" dirty="0">
                <a:solidFill>
                  <a:srgbClr val="0070C0"/>
                </a:solidFill>
              </a:rPr>
              <a:t>Auscultation : </a:t>
            </a:r>
          </a:p>
        </p:txBody>
      </p:sp>
      <p:sp>
        <p:nvSpPr>
          <p:cNvPr id="12" name="ZoneTexte 11"/>
          <p:cNvSpPr txBox="1"/>
          <p:nvPr/>
        </p:nvSpPr>
        <p:spPr>
          <a:xfrm>
            <a:off x="220442" y="224840"/>
            <a:ext cx="8747125" cy="605153"/>
          </a:xfrm>
          <a:prstGeom prst="rect">
            <a:avLst/>
          </a:prstGeom>
          <a:noFill/>
        </p:spPr>
        <p:txBody>
          <a:bodyPr wrap="square" lIns="180000" rtlCol="0">
            <a:noAutofit/>
          </a:bodyPr>
          <a:lstStyle/>
          <a:p>
            <a:pPr>
              <a:lnSpc>
                <a:spcPct val="120000"/>
              </a:lnSpc>
            </a:pPr>
            <a:r>
              <a:rPr lang="fr-FR" sz="2800" dirty="0">
                <a:solidFill>
                  <a:srgbClr val="002060"/>
                </a:solidFill>
                <a:latin typeface="Avenir Next" charset="0"/>
                <a:ea typeface="Avenir Next" charset="0"/>
                <a:cs typeface="Avenir Next" charset="0"/>
              </a:rPr>
              <a:t>Examen physique ?</a:t>
            </a:r>
          </a:p>
        </p:txBody>
      </p:sp>
    </p:spTree>
    <p:extLst>
      <p:ext uri="{BB962C8B-B14F-4D97-AF65-F5344CB8AC3E}">
        <p14:creationId xmlns:p14="http://schemas.microsoft.com/office/powerpoint/2010/main" val="198557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605153"/>
          </a:xfrm>
          <a:prstGeom prst="rect">
            <a:avLst/>
          </a:prstGeom>
          <a:noFill/>
        </p:spPr>
        <p:txBody>
          <a:bodyPr wrap="square" lIns="180000" rtlCol="0">
            <a:noAutofit/>
          </a:bodyPr>
          <a:lstStyle/>
          <a:p>
            <a:pPr>
              <a:lnSpc>
                <a:spcPct val="120000"/>
              </a:lnSpc>
            </a:pPr>
            <a:endParaRPr lang="fr-FR" sz="2800" dirty="0">
              <a:solidFill>
                <a:srgbClr val="002060"/>
              </a:solidFill>
              <a:latin typeface="Avenir Next" charset="0"/>
              <a:ea typeface="Avenir Next" charset="0"/>
              <a:cs typeface="Avenir Next" charset="0"/>
            </a:endParaRPr>
          </a:p>
        </p:txBody>
      </p:sp>
      <p:sp>
        <p:nvSpPr>
          <p:cNvPr id="5" name="ZoneTexte 4"/>
          <p:cNvSpPr txBox="1"/>
          <p:nvPr/>
        </p:nvSpPr>
        <p:spPr>
          <a:xfrm>
            <a:off x="220442" y="829994"/>
            <a:ext cx="8747125" cy="5095874"/>
          </a:xfrm>
          <a:prstGeom prst="rect">
            <a:avLst/>
          </a:prstGeom>
          <a:noFill/>
        </p:spPr>
        <p:txBody>
          <a:bodyPr wrap="square" lIns="180000" rtlCol="0">
            <a:noAutofit/>
          </a:bodyPr>
          <a:lstStyle/>
          <a:p>
            <a:r>
              <a:rPr lang="fr-FR" sz="1600" dirty="0">
                <a:solidFill>
                  <a:srgbClr val="002060"/>
                </a:solidFill>
              </a:rPr>
              <a:t>A l’interrogatoire, la patiente prend la </a:t>
            </a:r>
            <a:r>
              <a:rPr lang="fr-FR" sz="1600" dirty="0" err="1">
                <a:solidFill>
                  <a:srgbClr val="002060"/>
                </a:solidFill>
              </a:rPr>
              <a:t>pillule</a:t>
            </a:r>
            <a:r>
              <a:rPr lang="fr-FR" sz="1600" dirty="0">
                <a:solidFill>
                  <a:srgbClr val="002060"/>
                </a:solidFill>
              </a:rPr>
              <a:t>, les dernière règles remontent à une semaine. Elle n’a pas vomi, n’a plus eu de selles depuis 24h mais a toujours des gaz. Elle est en revanche nauséeuse.</a:t>
            </a:r>
          </a:p>
          <a:p>
            <a:endParaRPr lang="fr-FR" sz="1600" dirty="0">
              <a:solidFill>
                <a:srgbClr val="002060"/>
              </a:solidFill>
            </a:endParaRPr>
          </a:p>
          <a:p>
            <a:r>
              <a:rPr lang="fr-FR" sz="1600" dirty="0">
                <a:solidFill>
                  <a:srgbClr val="002060"/>
                </a:solidFill>
              </a:rPr>
              <a:t>Quel examen physique allez-vous pratiquer afin d’orienter votre diagnostic ?</a:t>
            </a:r>
          </a:p>
          <a:p>
            <a:endParaRPr lang="fr-FR" sz="1600" b="1" dirty="0">
              <a:solidFill>
                <a:srgbClr val="002060"/>
              </a:solidFill>
            </a:endParaRPr>
          </a:p>
          <a:p>
            <a:pPr marL="742950" lvl="1" indent="-285750">
              <a:buFont typeface="Arial" charset="0"/>
              <a:buChar char="•"/>
            </a:pPr>
            <a:endParaRPr lang="fr-FR" sz="1600" dirty="0">
              <a:solidFill>
                <a:srgbClr val="002060"/>
              </a:solidFill>
            </a:endParaRPr>
          </a:p>
        </p:txBody>
      </p:sp>
      <p:sp>
        <p:nvSpPr>
          <p:cNvPr id="6" name="Espace réservé du contenu 2"/>
          <p:cNvSpPr txBox="1">
            <a:spLocks/>
          </p:cNvSpPr>
          <p:nvPr/>
        </p:nvSpPr>
        <p:spPr>
          <a:xfrm>
            <a:off x="687556" y="2481943"/>
            <a:ext cx="1560969" cy="2677886"/>
          </a:xfrm>
          <a:prstGeom prst="rect">
            <a:avLst/>
          </a:prstGeom>
          <a:ln>
            <a:solidFill>
              <a:schemeClr val="bg1"/>
            </a:solidFill>
          </a:ln>
        </p:spPr>
        <p:txBody>
          <a:bodyPr>
            <a:normAutofit/>
          </a:bodyPr>
          <a:lstStyle>
            <a:lvl1pPr marL="342900" indent="-342900" algn="l" defTabSz="914400" rtl="0" eaLnBrk="1" latinLnBrk="0" hangingPunct="1">
              <a:lnSpc>
                <a:spcPct val="150000"/>
              </a:lnSpc>
              <a:spcBef>
                <a:spcPct val="20000"/>
              </a:spcBef>
              <a:buFont typeface="Arial" pitchFamily="34" charset="0"/>
              <a:buChar char="•"/>
              <a:defRPr sz="2400" kern="1200">
                <a:solidFill>
                  <a:schemeClr val="bg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fr-FR" sz="1400" b="1" u="sng" dirty="0">
                <a:solidFill>
                  <a:srgbClr val="0070C0"/>
                </a:solidFill>
              </a:rPr>
              <a:t>Inspection :</a:t>
            </a:r>
          </a:p>
          <a:p>
            <a:pPr marL="0" indent="0">
              <a:buFont typeface="Arial" pitchFamily="34" charset="0"/>
              <a:buNone/>
            </a:pPr>
            <a:r>
              <a:rPr lang="fr-FR" sz="1200" dirty="0"/>
              <a:t> </a:t>
            </a:r>
          </a:p>
          <a:p>
            <a:pPr marL="171450" lvl="1" indent="-171450">
              <a:buFont typeface="Arial" panose="020B0604020202020204" pitchFamily="34" charset="0"/>
              <a:buChar char="•"/>
            </a:pPr>
            <a:r>
              <a:rPr lang="fr-FR" sz="1200" dirty="0">
                <a:solidFill>
                  <a:schemeClr val="bg1"/>
                </a:solidFill>
              </a:rPr>
              <a:t>Pâleur, marbrures</a:t>
            </a:r>
          </a:p>
          <a:p>
            <a:pPr marL="171450" lvl="1" indent="-171450">
              <a:buFont typeface="Arial" panose="020B0604020202020204" pitchFamily="34" charset="0"/>
              <a:buChar char="•"/>
            </a:pPr>
            <a:r>
              <a:rPr lang="fr-FR" sz="1200" dirty="0">
                <a:solidFill>
                  <a:schemeClr val="bg1"/>
                </a:solidFill>
              </a:rPr>
              <a:t>Ictère</a:t>
            </a:r>
          </a:p>
          <a:p>
            <a:pPr marL="171450" lvl="1" indent="-171450">
              <a:buFont typeface="Arial" panose="020B0604020202020204" pitchFamily="34" charset="0"/>
              <a:buChar char="•"/>
            </a:pPr>
            <a:r>
              <a:rPr lang="fr-FR" sz="1200" dirty="0">
                <a:solidFill>
                  <a:schemeClr val="bg1"/>
                </a:solidFill>
              </a:rPr>
              <a:t>Cicatrice chirurgicale</a:t>
            </a:r>
          </a:p>
          <a:p>
            <a:pPr marL="171450" lvl="1" indent="-171450">
              <a:buFont typeface="Arial" panose="020B0604020202020204" pitchFamily="34" charset="0"/>
              <a:buChar char="•"/>
            </a:pPr>
            <a:r>
              <a:rPr lang="fr-FR" sz="1200" dirty="0">
                <a:solidFill>
                  <a:schemeClr val="bg1"/>
                </a:solidFill>
              </a:rPr>
              <a:t>Météorisme</a:t>
            </a:r>
          </a:p>
        </p:txBody>
      </p:sp>
      <p:sp>
        <p:nvSpPr>
          <p:cNvPr id="7" name="Espace réservé du contenu 2"/>
          <p:cNvSpPr txBox="1">
            <a:spLocks/>
          </p:cNvSpPr>
          <p:nvPr/>
        </p:nvSpPr>
        <p:spPr>
          <a:xfrm>
            <a:off x="2480434" y="2481943"/>
            <a:ext cx="1582115" cy="2677886"/>
          </a:xfrm>
          <a:prstGeom prst="rect">
            <a:avLst/>
          </a:prstGeom>
          <a:ln>
            <a:solidFill>
              <a:schemeClr val="bg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400" b="1" u="sng" dirty="0">
                <a:solidFill>
                  <a:srgbClr val="0070C0"/>
                </a:solidFill>
              </a:rPr>
              <a:t>Palpation : « Quadrant par </a:t>
            </a:r>
            <a:r>
              <a:rPr lang="fr-FR" sz="1400" b="1" u="sng" dirty="0" err="1">
                <a:solidFill>
                  <a:srgbClr val="0070C0"/>
                </a:solidFill>
              </a:rPr>
              <a:t>quandrant</a:t>
            </a:r>
            <a:r>
              <a:rPr lang="fr-FR" sz="1400" b="1" u="sng" dirty="0">
                <a:solidFill>
                  <a:srgbClr val="0070C0"/>
                </a:solidFill>
              </a:rPr>
              <a:t> »</a:t>
            </a:r>
          </a:p>
          <a:p>
            <a:pPr marL="404813" lvl="1" indent="-282575"/>
            <a:r>
              <a:rPr lang="fr-FR" sz="1400" dirty="0">
                <a:solidFill>
                  <a:schemeClr val="bg1"/>
                </a:solidFill>
              </a:rPr>
              <a:t>Douleur élective</a:t>
            </a:r>
          </a:p>
          <a:p>
            <a:pPr marL="404813" lvl="1" indent="-282575"/>
            <a:r>
              <a:rPr lang="fr-FR" sz="1400" dirty="0">
                <a:solidFill>
                  <a:schemeClr val="bg1"/>
                </a:solidFill>
              </a:rPr>
              <a:t>Défense</a:t>
            </a:r>
          </a:p>
          <a:p>
            <a:pPr marL="404813" lvl="1" indent="-282575"/>
            <a:r>
              <a:rPr lang="fr-FR" sz="1400" dirty="0">
                <a:solidFill>
                  <a:schemeClr val="bg1"/>
                </a:solidFill>
              </a:rPr>
              <a:t>Contracture</a:t>
            </a:r>
          </a:p>
          <a:p>
            <a:pPr marL="404813" lvl="1" indent="-282575"/>
            <a:r>
              <a:rPr lang="fr-FR" sz="1400" dirty="0">
                <a:solidFill>
                  <a:schemeClr val="bg1"/>
                </a:solidFill>
              </a:rPr>
              <a:t>Orifices herniaires +++</a:t>
            </a:r>
          </a:p>
        </p:txBody>
      </p:sp>
      <p:sp>
        <p:nvSpPr>
          <p:cNvPr id="8" name="Espace réservé du contenu 2"/>
          <p:cNvSpPr txBox="1">
            <a:spLocks/>
          </p:cNvSpPr>
          <p:nvPr/>
        </p:nvSpPr>
        <p:spPr>
          <a:xfrm>
            <a:off x="4294458" y="2481943"/>
            <a:ext cx="1792833" cy="2677886"/>
          </a:xfrm>
          <a:prstGeom prst="rect">
            <a:avLst/>
          </a:prstGeom>
          <a:ln>
            <a:solidFill>
              <a:schemeClr val="bg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600" b="1" u="sng" dirty="0">
                <a:solidFill>
                  <a:srgbClr val="0070C0"/>
                </a:solidFill>
              </a:rPr>
              <a:t>Percussion :</a:t>
            </a:r>
            <a:r>
              <a:rPr lang="fr-FR" sz="1600" dirty="0">
                <a:solidFill>
                  <a:schemeClr val="bg1"/>
                </a:solidFill>
              </a:rPr>
              <a:t> </a:t>
            </a:r>
          </a:p>
          <a:p>
            <a:endParaRPr lang="fr-FR" sz="1600" dirty="0">
              <a:solidFill>
                <a:schemeClr val="bg1"/>
              </a:solidFill>
            </a:endParaRPr>
          </a:p>
        </p:txBody>
      </p:sp>
      <p:sp>
        <p:nvSpPr>
          <p:cNvPr id="9" name="Espace réservé du contenu 2"/>
          <p:cNvSpPr txBox="1">
            <a:spLocks/>
          </p:cNvSpPr>
          <p:nvPr/>
        </p:nvSpPr>
        <p:spPr>
          <a:xfrm>
            <a:off x="6319201" y="2481943"/>
            <a:ext cx="1792834" cy="2677886"/>
          </a:xfrm>
          <a:prstGeom prst="rect">
            <a:avLst/>
          </a:prstGeom>
          <a:ln>
            <a:solidFill>
              <a:schemeClr val="bg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600" b="1" u="sng" dirty="0">
                <a:solidFill>
                  <a:srgbClr val="0070C0"/>
                </a:solidFill>
              </a:rPr>
              <a:t>Auscultation : </a:t>
            </a:r>
          </a:p>
          <a:p>
            <a:endParaRPr lang="fr-FR" sz="1600" dirty="0">
              <a:solidFill>
                <a:schemeClr val="bg1"/>
              </a:solidFill>
            </a:endParaRPr>
          </a:p>
        </p:txBody>
      </p:sp>
      <p:sp>
        <p:nvSpPr>
          <p:cNvPr id="11" name="ZoneTexte 10"/>
          <p:cNvSpPr txBox="1"/>
          <p:nvPr/>
        </p:nvSpPr>
        <p:spPr>
          <a:xfrm>
            <a:off x="220442" y="224840"/>
            <a:ext cx="8747125" cy="605153"/>
          </a:xfrm>
          <a:prstGeom prst="rect">
            <a:avLst/>
          </a:prstGeom>
          <a:noFill/>
        </p:spPr>
        <p:txBody>
          <a:bodyPr wrap="square" lIns="180000" rtlCol="0">
            <a:noAutofit/>
          </a:bodyPr>
          <a:lstStyle/>
          <a:p>
            <a:pPr>
              <a:lnSpc>
                <a:spcPct val="120000"/>
              </a:lnSpc>
            </a:pPr>
            <a:r>
              <a:rPr lang="fr-FR" sz="2800" dirty="0">
                <a:solidFill>
                  <a:srgbClr val="002060"/>
                </a:solidFill>
                <a:latin typeface="Avenir Next" charset="0"/>
                <a:ea typeface="Avenir Next" charset="0"/>
                <a:cs typeface="Avenir Next" charset="0"/>
              </a:rPr>
              <a:t>Examen physique ?</a:t>
            </a:r>
          </a:p>
        </p:txBody>
      </p:sp>
    </p:spTree>
    <p:extLst>
      <p:ext uri="{BB962C8B-B14F-4D97-AF65-F5344CB8AC3E}">
        <p14:creationId xmlns:p14="http://schemas.microsoft.com/office/powerpoint/2010/main" val="2040407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605153"/>
          </a:xfrm>
          <a:prstGeom prst="rect">
            <a:avLst/>
          </a:prstGeom>
          <a:noFill/>
        </p:spPr>
        <p:txBody>
          <a:bodyPr wrap="square" lIns="180000" rtlCol="0">
            <a:noAutofit/>
          </a:bodyPr>
          <a:lstStyle/>
          <a:p>
            <a:pPr>
              <a:lnSpc>
                <a:spcPct val="120000"/>
              </a:lnSpc>
            </a:pPr>
            <a:endParaRPr lang="fr-FR" sz="2800" dirty="0">
              <a:solidFill>
                <a:srgbClr val="002060"/>
              </a:solidFill>
              <a:latin typeface="Avenir Next" charset="0"/>
              <a:ea typeface="Avenir Next" charset="0"/>
              <a:cs typeface="Avenir Next" charset="0"/>
            </a:endParaRPr>
          </a:p>
        </p:txBody>
      </p:sp>
      <p:sp>
        <p:nvSpPr>
          <p:cNvPr id="5" name="ZoneTexte 4"/>
          <p:cNvSpPr txBox="1"/>
          <p:nvPr/>
        </p:nvSpPr>
        <p:spPr>
          <a:xfrm>
            <a:off x="220442" y="829994"/>
            <a:ext cx="8747125" cy="5095874"/>
          </a:xfrm>
          <a:prstGeom prst="rect">
            <a:avLst/>
          </a:prstGeom>
          <a:noFill/>
        </p:spPr>
        <p:txBody>
          <a:bodyPr wrap="square" lIns="180000" rtlCol="0">
            <a:noAutofit/>
          </a:bodyPr>
          <a:lstStyle/>
          <a:p>
            <a:r>
              <a:rPr lang="fr-FR" sz="1600" dirty="0">
                <a:solidFill>
                  <a:srgbClr val="002060"/>
                </a:solidFill>
              </a:rPr>
              <a:t>A l’interrogatoire, la patiente prend la pilule, les dernière règles remontent à une semaine. Elle n’a pas vomi, n’a plus eu de selles depuis 24h mais a toujours des gaz. Elle est en revanche nauséeuse.</a:t>
            </a:r>
          </a:p>
          <a:p>
            <a:endParaRPr lang="fr-FR" sz="1600" dirty="0">
              <a:solidFill>
                <a:srgbClr val="002060"/>
              </a:solidFill>
            </a:endParaRPr>
          </a:p>
          <a:p>
            <a:r>
              <a:rPr lang="fr-FR" sz="1600" dirty="0">
                <a:solidFill>
                  <a:srgbClr val="002060"/>
                </a:solidFill>
              </a:rPr>
              <a:t>Quel examen physique allez-vous pratiquer afin d’orienter votre diagnostic ?</a:t>
            </a:r>
          </a:p>
          <a:p>
            <a:endParaRPr lang="fr-FR" sz="1600" b="1" dirty="0">
              <a:solidFill>
                <a:srgbClr val="002060"/>
              </a:solidFill>
            </a:endParaRPr>
          </a:p>
          <a:p>
            <a:pPr marL="742950" lvl="1" indent="-285750">
              <a:buFont typeface="Arial" charset="0"/>
              <a:buChar char="•"/>
            </a:pPr>
            <a:endParaRPr lang="fr-FR" sz="1600" dirty="0">
              <a:solidFill>
                <a:srgbClr val="002060"/>
              </a:solidFill>
            </a:endParaRPr>
          </a:p>
        </p:txBody>
      </p:sp>
      <p:sp>
        <p:nvSpPr>
          <p:cNvPr id="6" name="Espace réservé du contenu 2"/>
          <p:cNvSpPr txBox="1">
            <a:spLocks/>
          </p:cNvSpPr>
          <p:nvPr/>
        </p:nvSpPr>
        <p:spPr>
          <a:xfrm>
            <a:off x="687556" y="2481943"/>
            <a:ext cx="1560969" cy="2677886"/>
          </a:xfrm>
          <a:prstGeom prst="rect">
            <a:avLst/>
          </a:prstGeom>
          <a:ln>
            <a:solidFill>
              <a:schemeClr val="bg1"/>
            </a:solidFill>
          </a:ln>
        </p:spPr>
        <p:txBody>
          <a:bodyPr>
            <a:normAutofit/>
          </a:bodyPr>
          <a:lstStyle>
            <a:lvl1pPr marL="342900" indent="-342900" algn="l" defTabSz="914400" rtl="0" eaLnBrk="1" latinLnBrk="0" hangingPunct="1">
              <a:lnSpc>
                <a:spcPct val="150000"/>
              </a:lnSpc>
              <a:spcBef>
                <a:spcPct val="20000"/>
              </a:spcBef>
              <a:buFont typeface="Arial" pitchFamily="34" charset="0"/>
              <a:buChar char="•"/>
              <a:defRPr sz="2400" kern="1200">
                <a:solidFill>
                  <a:schemeClr val="bg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fr-FR" sz="1400" b="1" u="sng" dirty="0">
                <a:solidFill>
                  <a:srgbClr val="0070C0"/>
                </a:solidFill>
              </a:rPr>
              <a:t>Inspection :</a:t>
            </a:r>
          </a:p>
          <a:p>
            <a:pPr marL="0" indent="0">
              <a:buFont typeface="Arial" pitchFamily="34" charset="0"/>
              <a:buNone/>
            </a:pPr>
            <a:r>
              <a:rPr lang="fr-FR" sz="1200" dirty="0"/>
              <a:t> </a:t>
            </a:r>
          </a:p>
          <a:p>
            <a:pPr marL="334963" lvl="1" indent="-334963"/>
            <a:r>
              <a:rPr lang="fr-FR" sz="1200" dirty="0">
                <a:solidFill>
                  <a:schemeClr val="bg1"/>
                </a:solidFill>
              </a:rPr>
              <a:t>Pâleur, marbrures</a:t>
            </a:r>
          </a:p>
          <a:p>
            <a:pPr marL="334963" lvl="1" indent="-334963"/>
            <a:r>
              <a:rPr lang="fr-FR" sz="1200" dirty="0">
                <a:solidFill>
                  <a:schemeClr val="bg1"/>
                </a:solidFill>
              </a:rPr>
              <a:t>Ictère</a:t>
            </a:r>
          </a:p>
          <a:p>
            <a:pPr marL="334963" lvl="1" indent="-334963"/>
            <a:r>
              <a:rPr lang="fr-FR" sz="1200" dirty="0">
                <a:solidFill>
                  <a:schemeClr val="bg1"/>
                </a:solidFill>
              </a:rPr>
              <a:t>Cicatrice chirurgicale</a:t>
            </a:r>
          </a:p>
          <a:p>
            <a:pPr marL="334963" lvl="1" indent="-334963"/>
            <a:r>
              <a:rPr lang="fr-FR" sz="1200" dirty="0">
                <a:solidFill>
                  <a:schemeClr val="bg1"/>
                </a:solidFill>
              </a:rPr>
              <a:t>Météorisme</a:t>
            </a:r>
          </a:p>
        </p:txBody>
      </p:sp>
      <p:sp>
        <p:nvSpPr>
          <p:cNvPr id="7" name="Espace réservé du contenu 2"/>
          <p:cNvSpPr txBox="1">
            <a:spLocks/>
          </p:cNvSpPr>
          <p:nvPr/>
        </p:nvSpPr>
        <p:spPr>
          <a:xfrm>
            <a:off x="2480434" y="2481943"/>
            <a:ext cx="1582115" cy="2677886"/>
          </a:xfrm>
          <a:prstGeom prst="rect">
            <a:avLst/>
          </a:prstGeom>
          <a:ln>
            <a:solidFill>
              <a:schemeClr val="bg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400" b="1" u="sng" dirty="0">
                <a:solidFill>
                  <a:srgbClr val="0070C0"/>
                </a:solidFill>
              </a:rPr>
              <a:t>Palpation : « Quadrant par </a:t>
            </a:r>
            <a:r>
              <a:rPr lang="fr-FR" sz="1400" b="1" u="sng" dirty="0" err="1">
                <a:solidFill>
                  <a:srgbClr val="0070C0"/>
                </a:solidFill>
              </a:rPr>
              <a:t>quandrant</a:t>
            </a:r>
            <a:r>
              <a:rPr lang="fr-FR" sz="1400" b="1" u="sng" dirty="0">
                <a:solidFill>
                  <a:srgbClr val="0070C0"/>
                </a:solidFill>
              </a:rPr>
              <a:t> »</a:t>
            </a:r>
          </a:p>
          <a:p>
            <a:pPr marL="404813" lvl="1" indent="-282575"/>
            <a:r>
              <a:rPr lang="fr-FR" sz="1400" dirty="0">
                <a:solidFill>
                  <a:schemeClr val="bg1"/>
                </a:solidFill>
              </a:rPr>
              <a:t>Douleur élective</a:t>
            </a:r>
          </a:p>
          <a:p>
            <a:pPr marL="404813" lvl="1" indent="-282575"/>
            <a:r>
              <a:rPr lang="fr-FR" sz="1400" dirty="0">
                <a:solidFill>
                  <a:schemeClr val="bg1"/>
                </a:solidFill>
              </a:rPr>
              <a:t>Défense</a:t>
            </a:r>
          </a:p>
          <a:p>
            <a:pPr marL="404813" lvl="1" indent="-282575"/>
            <a:r>
              <a:rPr lang="fr-FR" sz="1400" dirty="0">
                <a:solidFill>
                  <a:schemeClr val="bg1"/>
                </a:solidFill>
              </a:rPr>
              <a:t>Contracture</a:t>
            </a:r>
          </a:p>
          <a:p>
            <a:pPr marL="404813" lvl="1" indent="-282575"/>
            <a:r>
              <a:rPr lang="fr-FR" sz="1400" dirty="0">
                <a:solidFill>
                  <a:schemeClr val="bg1"/>
                </a:solidFill>
              </a:rPr>
              <a:t>Orifices herniaires +++</a:t>
            </a:r>
          </a:p>
        </p:txBody>
      </p:sp>
      <p:sp>
        <p:nvSpPr>
          <p:cNvPr id="8" name="Espace réservé du contenu 2"/>
          <p:cNvSpPr txBox="1">
            <a:spLocks/>
          </p:cNvSpPr>
          <p:nvPr/>
        </p:nvSpPr>
        <p:spPr>
          <a:xfrm>
            <a:off x="4294458" y="2481943"/>
            <a:ext cx="1792833" cy="2677886"/>
          </a:xfrm>
          <a:prstGeom prst="rect">
            <a:avLst/>
          </a:prstGeom>
          <a:ln>
            <a:solidFill>
              <a:schemeClr val="bg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600" b="1" u="sng" dirty="0">
                <a:solidFill>
                  <a:srgbClr val="0070C0"/>
                </a:solidFill>
              </a:rPr>
              <a:t>Percussion :</a:t>
            </a:r>
            <a:r>
              <a:rPr lang="fr-FR" sz="1600" dirty="0">
                <a:solidFill>
                  <a:schemeClr val="bg1"/>
                </a:solidFill>
              </a:rPr>
              <a:t> </a:t>
            </a:r>
          </a:p>
          <a:p>
            <a:endParaRPr lang="fr-FR" sz="1600" dirty="0">
              <a:solidFill>
                <a:schemeClr val="bg1"/>
              </a:solidFill>
            </a:endParaRPr>
          </a:p>
          <a:p>
            <a:pPr marL="369888" lvl="1" indent="-230188"/>
            <a:r>
              <a:rPr lang="fr-FR" sz="1400" dirty="0">
                <a:solidFill>
                  <a:schemeClr val="bg1"/>
                </a:solidFill>
              </a:rPr>
              <a:t>Tympanisme</a:t>
            </a:r>
          </a:p>
          <a:p>
            <a:pPr marL="369888" lvl="1" indent="-230188"/>
            <a:r>
              <a:rPr lang="fr-FR" sz="1400" dirty="0">
                <a:solidFill>
                  <a:schemeClr val="bg1"/>
                </a:solidFill>
              </a:rPr>
              <a:t>Matité (déclive)</a:t>
            </a:r>
          </a:p>
        </p:txBody>
      </p:sp>
      <p:sp>
        <p:nvSpPr>
          <p:cNvPr id="9" name="Espace réservé du contenu 2"/>
          <p:cNvSpPr txBox="1">
            <a:spLocks/>
          </p:cNvSpPr>
          <p:nvPr/>
        </p:nvSpPr>
        <p:spPr>
          <a:xfrm>
            <a:off x="6319201" y="2481943"/>
            <a:ext cx="1792834" cy="2677886"/>
          </a:xfrm>
          <a:prstGeom prst="rect">
            <a:avLst/>
          </a:prstGeom>
          <a:ln>
            <a:solidFill>
              <a:schemeClr val="bg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600" b="1" u="sng" dirty="0">
                <a:solidFill>
                  <a:srgbClr val="0070C0"/>
                </a:solidFill>
              </a:rPr>
              <a:t>Auscultation : </a:t>
            </a:r>
          </a:p>
          <a:p>
            <a:endParaRPr lang="fr-FR" sz="1600" dirty="0">
              <a:solidFill>
                <a:schemeClr val="bg1"/>
              </a:solidFill>
            </a:endParaRPr>
          </a:p>
        </p:txBody>
      </p:sp>
      <p:sp>
        <p:nvSpPr>
          <p:cNvPr id="11" name="ZoneTexte 10"/>
          <p:cNvSpPr txBox="1"/>
          <p:nvPr/>
        </p:nvSpPr>
        <p:spPr>
          <a:xfrm>
            <a:off x="220442" y="224840"/>
            <a:ext cx="8747125" cy="605153"/>
          </a:xfrm>
          <a:prstGeom prst="rect">
            <a:avLst/>
          </a:prstGeom>
          <a:noFill/>
        </p:spPr>
        <p:txBody>
          <a:bodyPr wrap="square" lIns="180000" rtlCol="0">
            <a:noAutofit/>
          </a:bodyPr>
          <a:lstStyle/>
          <a:p>
            <a:pPr>
              <a:lnSpc>
                <a:spcPct val="120000"/>
              </a:lnSpc>
            </a:pPr>
            <a:r>
              <a:rPr lang="fr-FR" sz="2800" dirty="0">
                <a:solidFill>
                  <a:srgbClr val="002060"/>
                </a:solidFill>
                <a:latin typeface="Avenir Next" charset="0"/>
                <a:ea typeface="Avenir Next" charset="0"/>
                <a:cs typeface="Avenir Next" charset="0"/>
              </a:rPr>
              <a:t>Examen physique ?</a:t>
            </a:r>
          </a:p>
        </p:txBody>
      </p:sp>
    </p:spTree>
    <p:extLst>
      <p:ext uri="{BB962C8B-B14F-4D97-AF65-F5344CB8AC3E}">
        <p14:creationId xmlns:p14="http://schemas.microsoft.com/office/powerpoint/2010/main" val="645732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20442" y="224841"/>
            <a:ext cx="8747125" cy="605153"/>
          </a:xfrm>
          <a:prstGeom prst="rect">
            <a:avLst/>
          </a:prstGeom>
          <a:noFill/>
        </p:spPr>
        <p:txBody>
          <a:bodyPr wrap="square" lIns="180000" rtlCol="0">
            <a:noAutofit/>
          </a:bodyPr>
          <a:lstStyle/>
          <a:p>
            <a:pPr>
              <a:lnSpc>
                <a:spcPct val="120000"/>
              </a:lnSpc>
            </a:pPr>
            <a:endParaRPr lang="fr-FR" sz="2800" dirty="0">
              <a:solidFill>
                <a:srgbClr val="002060"/>
              </a:solidFill>
              <a:latin typeface="Avenir Next" charset="0"/>
              <a:ea typeface="Avenir Next" charset="0"/>
              <a:cs typeface="Avenir Next" charset="0"/>
            </a:endParaRPr>
          </a:p>
        </p:txBody>
      </p:sp>
      <p:sp>
        <p:nvSpPr>
          <p:cNvPr id="5" name="ZoneTexte 4"/>
          <p:cNvSpPr txBox="1"/>
          <p:nvPr/>
        </p:nvSpPr>
        <p:spPr>
          <a:xfrm>
            <a:off x="220442" y="829994"/>
            <a:ext cx="8747125" cy="5095874"/>
          </a:xfrm>
          <a:prstGeom prst="rect">
            <a:avLst/>
          </a:prstGeom>
          <a:noFill/>
        </p:spPr>
        <p:txBody>
          <a:bodyPr wrap="square" lIns="180000" rtlCol="0">
            <a:noAutofit/>
          </a:bodyPr>
          <a:lstStyle/>
          <a:p>
            <a:r>
              <a:rPr lang="fr-FR" sz="1600" dirty="0">
                <a:solidFill>
                  <a:srgbClr val="002060"/>
                </a:solidFill>
              </a:rPr>
              <a:t>A l’interrogatoire, la patiente prend la pilule, les dernière règles remontent à une semaine. Elle n’a pas vomi, n’a plus eu de selles depuis 24h mais a toujours des gaz. Elle est en revanche nauséeuse.</a:t>
            </a:r>
          </a:p>
          <a:p>
            <a:endParaRPr lang="fr-FR" sz="1600" dirty="0">
              <a:solidFill>
                <a:srgbClr val="002060"/>
              </a:solidFill>
            </a:endParaRPr>
          </a:p>
          <a:p>
            <a:r>
              <a:rPr lang="fr-FR" sz="1600" dirty="0">
                <a:solidFill>
                  <a:srgbClr val="002060"/>
                </a:solidFill>
              </a:rPr>
              <a:t>Quel examen physique allez-vous pratiquer afin d’orienter votre diagnostic ?</a:t>
            </a:r>
          </a:p>
          <a:p>
            <a:endParaRPr lang="fr-FR" sz="1600" b="1" dirty="0">
              <a:solidFill>
                <a:srgbClr val="002060"/>
              </a:solidFill>
            </a:endParaRPr>
          </a:p>
          <a:p>
            <a:pPr marL="742950" lvl="1" indent="-285750">
              <a:buFont typeface="Arial" charset="0"/>
              <a:buChar char="•"/>
            </a:pPr>
            <a:endParaRPr lang="fr-FR" sz="1600" dirty="0">
              <a:solidFill>
                <a:srgbClr val="002060"/>
              </a:solidFill>
            </a:endParaRPr>
          </a:p>
        </p:txBody>
      </p:sp>
      <p:sp>
        <p:nvSpPr>
          <p:cNvPr id="6" name="Espace réservé du contenu 2"/>
          <p:cNvSpPr txBox="1">
            <a:spLocks/>
          </p:cNvSpPr>
          <p:nvPr/>
        </p:nvSpPr>
        <p:spPr>
          <a:xfrm>
            <a:off x="687556" y="2481943"/>
            <a:ext cx="1560969" cy="2677886"/>
          </a:xfrm>
          <a:prstGeom prst="rect">
            <a:avLst/>
          </a:prstGeom>
          <a:ln>
            <a:solidFill>
              <a:schemeClr val="bg1"/>
            </a:solidFill>
          </a:ln>
        </p:spPr>
        <p:txBody>
          <a:bodyPr>
            <a:normAutofit/>
          </a:bodyPr>
          <a:lstStyle>
            <a:lvl1pPr marL="342900" indent="-342900" algn="l" defTabSz="914400" rtl="0" eaLnBrk="1" latinLnBrk="0" hangingPunct="1">
              <a:lnSpc>
                <a:spcPct val="150000"/>
              </a:lnSpc>
              <a:spcBef>
                <a:spcPct val="20000"/>
              </a:spcBef>
              <a:buFont typeface="Arial" pitchFamily="34" charset="0"/>
              <a:buChar char="•"/>
              <a:defRPr sz="2400" kern="1200">
                <a:solidFill>
                  <a:schemeClr val="bg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fr-FR" sz="1400" b="1" u="sng" dirty="0">
                <a:solidFill>
                  <a:srgbClr val="0070C0"/>
                </a:solidFill>
              </a:rPr>
              <a:t>Inspection :</a:t>
            </a:r>
          </a:p>
          <a:p>
            <a:pPr marL="0" indent="0">
              <a:buFont typeface="Arial" pitchFamily="34" charset="0"/>
              <a:buNone/>
            </a:pPr>
            <a:r>
              <a:rPr lang="fr-FR" sz="1200" dirty="0"/>
              <a:t> </a:t>
            </a:r>
          </a:p>
          <a:p>
            <a:pPr marL="334963" lvl="1" indent="-334963"/>
            <a:r>
              <a:rPr lang="fr-FR" sz="1200" dirty="0">
                <a:solidFill>
                  <a:schemeClr val="bg1"/>
                </a:solidFill>
              </a:rPr>
              <a:t>Pâleur, marbrures</a:t>
            </a:r>
          </a:p>
          <a:p>
            <a:pPr marL="334963" lvl="1" indent="-334963"/>
            <a:r>
              <a:rPr lang="fr-FR" sz="1200" dirty="0">
                <a:solidFill>
                  <a:schemeClr val="bg1"/>
                </a:solidFill>
              </a:rPr>
              <a:t>Ictère</a:t>
            </a:r>
          </a:p>
          <a:p>
            <a:pPr marL="334963" lvl="1" indent="-334963"/>
            <a:r>
              <a:rPr lang="fr-FR" sz="1200" dirty="0">
                <a:solidFill>
                  <a:schemeClr val="bg1"/>
                </a:solidFill>
              </a:rPr>
              <a:t>Cicatrice chirurgicale</a:t>
            </a:r>
          </a:p>
          <a:p>
            <a:pPr marL="334963" lvl="1" indent="-334963"/>
            <a:r>
              <a:rPr lang="fr-FR" sz="1200" dirty="0">
                <a:solidFill>
                  <a:schemeClr val="bg1"/>
                </a:solidFill>
              </a:rPr>
              <a:t>Météorisme</a:t>
            </a:r>
          </a:p>
        </p:txBody>
      </p:sp>
      <p:sp>
        <p:nvSpPr>
          <p:cNvPr id="7" name="Espace réservé du contenu 2"/>
          <p:cNvSpPr txBox="1">
            <a:spLocks/>
          </p:cNvSpPr>
          <p:nvPr/>
        </p:nvSpPr>
        <p:spPr>
          <a:xfrm>
            <a:off x="2480434" y="2481943"/>
            <a:ext cx="1582115" cy="2677886"/>
          </a:xfrm>
          <a:prstGeom prst="rect">
            <a:avLst/>
          </a:prstGeom>
          <a:ln>
            <a:solidFill>
              <a:schemeClr val="bg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400" b="1" u="sng" dirty="0">
                <a:solidFill>
                  <a:srgbClr val="0070C0"/>
                </a:solidFill>
              </a:rPr>
              <a:t>Palpation : « Quadrant par </a:t>
            </a:r>
            <a:r>
              <a:rPr lang="fr-FR" sz="1400" b="1" u="sng" dirty="0" err="1">
                <a:solidFill>
                  <a:srgbClr val="0070C0"/>
                </a:solidFill>
              </a:rPr>
              <a:t>quandrant</a:t>
            </a:r>
            <a:r>
              <a:rPr lang="fr-FR" sz="1400" b="1" u="sng" dirty="0">
                <a:solidFill>
                  <a:srgbClr val="0070C0"/>
                </a:solidFill>
              </a:rPr>
              <a:t> »</a:t>
            </a:r>
          </a:p>
          <a:p>
            <a:pPr marL="404813" lvl="1" indent="-282575"/>
            <a:r>
              <a:rPr lang="fr-FR" sz="1400" dirty="0">
                <a:solidFill>
                  <a:schemeClr val="bg1"/>
                </a:solidFill>
              </a:rPr>
              <a:t>Douleur élective</a:t>
            </a:r>
          </a:p>
          <a:p>
            <a:pPr marL="404813" lvl="1" indent="-282575"/>
            <a:r>
              <a:rPr lang="fr-FR" sz="1400" dirty="0">
                <a:solidFill>
                  <a:schemeClr val="bg1"/>
                </a:solidFill>
              </a:rPr>
              <a:t>Défense</a:t>
            </a:r>
          </a:p>
          <a:p>
            <a:pPr marL="404813" lvl="1" indent="-282575"/>
            <a:r>
              <a:rPr lang="fr-FR" sz="1400" dirty="0">
                <a:solidFill>
                  <a:schemeClr val="bg1"/>
                </a:solidFill>
              </a:rPr>
              <a:t>Contracture</a:t>
            </a:r>
          </a:p>
          <a:p>
            <a:pPr marL="404813" lvl="1" indent="-282575"/>
            <a:r>
              <a:rPr lang="fr-FR" sz="1400" dirty="0">
                <a:solidFill>
                  <a:schemeClr val="bg1"/>
                </a:solidFill>
              </a:rPr>
              <a:t>Orifices herniaires +++</a:t>
            </a:r>
          </a:p>
        </p:txBody>
      </p:sp>
      <p:sp>
        <p:nvSpPr>
          <p:cNvPr id="8" name="Espace réservé du contenu 2"/>
          <p:cNvSpPr txBox="1">
            <a:spLocks/>
          </p:cNvSpPr>
          <p:nvPr/>
        </p:nvSpPr>
        <p:spPr>
          <a:xfrm>
            <a:off x="4294458" y="2481943"/>
            <a:ext cx="1792833" cy="2677886"/>
          </a:xfrm>
          <a:prstGeom prst="rect">
            <a:avLst/>
          </a:prstGeom>
          <a:ln>
            <a:solidFill>
              <a:schemeClr val="bg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600" b="1" u="sng" dirty="0">
                <a:solidFill>
                  <a:srgbClr val="0070C0"/>
                </a:solidFill>
              </a:rPr>
              <a:t>Percussion :</a:t>
            </a:r>
            <a:r>
              <a:rPr lang="fr-FR" sz="1600" dirty="0">
                <a:solidFill>
                  <a:schemeClr val="bg1"/>
                </a:solidFill>
              </a:rPr>
              <a:t> </a:t>
            </a:r>
          </a:p>
          <a:p>
            <a:endParaRPr lang="fr-FR" sz="1600" dirty="0">
              <a:solidFill>
                <a:schemeClr val="bg1"/>
              </a:solidFill>
            </a:endParaRPr>
          </a:p>
          <a:p>
            <a:pPr marL="369888" lvl="1" indent="-230188"/>
            <a:r>
              <a:rPr lang="fr-FR" sz="1400" dirty="0">
                <a:solidFill>
                  <a:schemeClr val="bg1"/>
                </a:solidFill>
              </a:rPr>
              <a:t>Tympanisme</a:t>
            </a:r>
          </a:p>
          <a:p>
            <a:pPr marL="369888" lvl="1" indent="-230188"/>
            <a:r>
              <a:rPr lang="fr-FR" sz="1400" dirty="0">
                <a:solidFill>
                  <a:schemeClr val="bg1"/>
                </a:solidFill>
              </a:rPr>
              <a:t>Matité (déclive)</a:t>
            </a:r>
          </a:p>
        </p:txBody>
      </p:sp>
      <p:sp>
        <p:nvSpPr>
          <p:cNvPr id="9" name="Espace réservé du contenu 2"/>
          <p:cNvSpPr txBox="1">
            <a:spLocks/>
          </p:cNvSpPr>
          <p:nvPr/>
        </p:nvSpPr>
        <p:spPr>
          <a:xfrm>
            <a:off x="6319201" y="2481943"/>
            <a:ext cx="1792834" cy="2677886"/>
          </a:xfrm>
          <a:prstGeom prst="rect">
            <a:avLst/>
          </a:prstGeom>
          <a:ln>
            <a:solidFill>
              <a:schemeClr val="bg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600" b="1" u="sng" dirty="0">
                <a:solidFill>
                  <a:srgbClr val="0070C0"/>
                </a:solidFill>
              </a:rPr>
              <a:t>Auscultation : </a:t>
            </a:r>
          </a:p>
          <a:p>
            <a:endParaRPr lang="fr-FR" sz="1600" dirty="0">
              <a:solidFill>
                <a:schemeClr val="bg1"/>
              </a:solidFill>
            </a:endParaRPr>
          </a:p>
          <a:p>
            <a:pPr marL="280988" lvl="1" indent="176213"/>
            <a:r>
              <a:rPr lang="fr-FR" sz="1400" dirty="0">
                <a:solidFill>
                  <a:schemeClr val="bg1"/>
                </a:solidFill>
              </a:rPr>
              <a:t>Bruits hydro-aériques augmentés ?</a:t>
            </a:r>
          </a:p>
          <a:p>
            <a:pPr marL="280988" lvl="1" indent="176213"/>
            <a:r>
              <a:rPr lang="fr-FR" sz="1400" dirty="0">
                <a:solidFill>
                  <a:schemeClr val="bg1"/>
                </a:solidFill>
              </a:rPr>
              <a:t>Silence « sépulcral »</a:t>
            </a:r>
          </a:p>
        </p:txBody>
      </p:sp>
      <p:sp>
        <p:nvSpPr>
          <p:cNvPr id="10" name="Espace réservé du contenu 2"/>
          <p:cNvSpPr txBox="1">
            <a:spLocks/>
          </p:cNvSpPr>
          <p:nvPr/>
        </p:nvSpPr>
        <p:spPr>
          <a:xfrm>
            <a:off x="674494" y="5304433"/>
            <a:ext cx="7424479" cy="413472"/>
          </a:xfrm>
          <a:prstGeom prst="rect">
            <a:avLst/>
          </a:prstGeom>
          <a:solidFill>
            <a:srgbClr val="FFFF00"/>
          </a:solidFill>
          <a:ln>
            <a:solidFill>
              <a:schemeClr val="bg1">
                <a:lumMod val="50000"/>
                <a:lumOff val="50000"/>
              </a:schemeClr>
            </a:solidFill>
          </a:ln>
        </p:spPr>
        <p:txBody>
          <a:bodyPr vert="horz" lIns="91440" tIns="45720" rIns="91440" bIns="45720" rtlCol="0" anchor="ct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600" b="1" u="sng" dirty="0">
                <a:solidFill>
                  <a:srgbClr val="0070C0"/>
                </a:solidFill>
              </a:rPr>
              <a:t>+/- Touchers pelviens : </a:t>
            </a:r>
            <a:r>
              <a:rPr lang="fr-FR" sz="1600" dirty="0">
                <a:solidFill>
                  <a:schemeClr val="bg1"/>
                </a:solidFill>
              </a:rPr>
              <a:t>non systématiques, selon les données de l’examens physiques, par un médecin entraîné</a:t>
            </a:r>
          </a:p>
        </p:txBody>
      </p:sp>
      <p:sp>
        <p:nvSpPr>
          <p:cNvPr id="11" name="ZoneTexte 10"/>
          <p:cNvSpPr txBox="1"/>
          <p:nvPr/>
        </p:nvSpPr>
        <p:spPr>
          <a:xfrm>
            <a:off x="220442" y="224840"/>
            <a:ext cx="8747125" cy="605153"/>
          </a:xfrm>
          <a:prstGeom prst="rect">
            <a:avLst/>
          </a:prstGeom>
          <a:noFill/>
        </p:spPr>
        <p:txBody>
          <a:bodyPr wrap="square" lIns="180000" rtlCol="0">
            <a:noAutofit/>
          </a:bodyPr>
          <a:lstStyle/>
          <a:p>
            <a:pPr>
              <a:lnSpc>
                <a:spcPct val="120000"/>
              </a:lnSpc>
            </a:pPr>
            <a:r>
              <a:rPr lang="fr-FR" sz="2800" dirty="0">
                <a:solidFill>
                  <a:srgbClr val="002060"/>
                </a:solidFill>
                <a:latin typeface="Avenir Next" charset="0"/>
                <a:ea typeface="Avenir Next" charset="0"/>
                <a:cs typeface="Avenir Next" charset="0"/>
              </a:rPr>
              <a:t>Examen physique ?</a:t>
            </a:r>
          </a:p>
        </p:txBody>
      </p:sp>
    </p:spTree>
    <p:extLst>
      <p:ext uri="{BB962C8B-B14F-4D97-AF65-F5344CB8AC3E}">
        <p14:creationId xmlns:p14="http://schemas.microsoft.com/office/powerpoint/2010/main" val="1937893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649431" y="544959"/>
            <a:ext cx="7886700" cy="515865"/>
          </a:xfrm>
          <a:prstGeom prst="rect">
            <a:avLst/>
          </a:prstGeom>
          <a:ln>
            <a:solidFill>
              <a:schemeClr val="bg1"/>
            </a:solidFill>
          </a:ln>
        </p:spPr>
        <p:txBody>
          <a:bodyPr vert="horz" lIns="68580" tIns="34290" rIns="68580" bIns="34290" rtlCol="0" anchor="ctr">
            <a:normAutofit fontScale="82500" lnSpcReduction="1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fr-FR" sz="4050" dirty="0">
                <a:solidFill>
                  <a:srgbClr val="0070C0"/>
                </a:solidFill>
              </a:rPr>
              <a:t>Douleur abdominale aiguë : Topographie</a:t>
            </a:r>
          </a:p>
        </p:txBody>
      </p:sp>
      <p:pic>
        <p:nvPicPr>
          <p:cNvPr id="1026" name="Picture 2" descr="ésultat de recherche d'images pour &quot;abdomen&quot;"/>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t="9777" b="9382"/>
          <a:stretch/>
        </p:blipFill>
        <p:spPr bwMode="auto">
          <a:xfrm>
            <a:off x="1672935" y="1620982"/>
            <a:ext cx="5839692" cy="41963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Connecteur droit 7"/>
          <p:cNvCxnSpPr/>
          <p:nvPr/>
        </p:nvCxnSpPr>
        <p:spPr>
          <a:xfrm flipV="1">
            <a:off x="2452255" y="3075709"/>
            <a:ext cx="4384964" cy="2600"/>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2452255" y="4514851"/>
            <a:ext cx="4384964" cy="10391"/>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flipV="1">
            <a:off x="3938155" y="1652156"/>
            <a:ext cx="10391" cy="4165126"/>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flipV="1">
            <a:off x="5309755" y="1636569"/>
            <a:ext cx="10391" cy="4165126"/>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5179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649431" y="544959"/>
            <a:ext cx="7886700" cy="515865"/>
          </a:xfrm>
          <a:prstGeom prst="rect">
            <a:avLst/>
          </a:prstGeom>
          <a:ln>
            <a:solidFill>
              <a:schemeClr val="bg1"/>
            </a:solidFill>
          </a:ln>
        </p:spPr>
        <p:txBody>
          <a:bodyPr vert="horz" lIns="68580" tIns="34290" rIns="68580" bIns="34290" rtlCol="0" anchor="ctr">
            <a:normAutofit fontScale="82500" lnSpcReduction="1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fr-FR" sz="4050" dirty="0">
                <a:solidFill>
                  <a:srgbClr val="0070C0"/>
                </a:solidFill>
              </a:rPr>
              <a:t>Douleur abdominale aiguë : Topographie</a:t>
            </a:r>
          </a:p>
        </p:txBody>
      </p:sp>
      <p:pic>
        <p:nvPicPr>
          <p:cNvPr id="1026" name="Picture 2" descr="ésultat de recherche d'images pour &quot;abdomen&quot;"/>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t="9777" b="9382"/>
          <a:stretch/>
        </p:blipFill>
        <p:spPr bwMode="auto">
          <a:xfrm>
            <a:off x="1672935" y="1620982"/>
            <a:ext cx="5839692" cy="41963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Connecteur droit 7"/>
          <p:cNvCxnSpPr/>
          <p:nvPr/>
        </p:nvCxnSpPr>
        <p:spPr>
          <a:xfrm flipV="1">
            <a:off x="2452255" y="3075709"/>
            <a:ext cx="4384964" cy="2600"/>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2452255" y="4514851"/>
            <a:ext cx="4384964" cy="10391"/>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flipV="1">
            <a:off x="3938155" y="1652156"/>
            <a:ext cx="10391" cy="4165126"/>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flipV="1">
            <a:off x="5309755" y="1636569"/>
            <a:ext cx="10391" cy="4165126"/>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0" name="ZoneTexte 19"/>
          <p:cNvSpPr txBox="1"/>
          <p:nvPr/>
        </p:nvSpPr>
        <p:spPr>
          <a:xfrm>
            <a:off x="2473036" y="2225433"/>
            <a:ext cx="1386918" cy="300082"/>
          </a:xfrm>
          <a:prstGeom prst="rect">
            <a:avLst/>
          </a:prstGeom>
          <a:noFill/>
          <a:ln>
            <a:solidFill>
              <a:srgbClr val="FF0000"/>
            </a:solidFill>
          </a:ln>
        </p:spPr>
        <p:txBody>
          <a:bodyPr wrap="none" rtlCol="0">
            <a:spAutoFit/>
          </a:bodyPr>
          <a:lstStyle/>
          <a:p>
            <a:r>
              <a:rPr lang="fr-FR" sz="1350">
                <a:solidFill>
                  <a:srgbClr val="002060"/>
                </a:solidFill>
              </a:rPr>
              <a:t>Hypochondre D</a:t>
            </a:r>
          </a:p>
        </p:txBody>
      </p:sp>
      <p:sp>
        <p:nvSpPr>
          <p:cNvPr id="22" name="ZoneTexte 21"/>
          <p:cNvSpPr txBox="1"/>
          <p:nvPr/>
        </p:nvSpPr>
        <p:spPr>
          <a:xfrm>
            <a:off x="5575815" y="2225433"/>
            <a:ext cx="1396536" cy="300082"/>
          </a:xfrm>
          <a:prstGeom prst="rect">
            <a:avLst/>
          </a:prstGeom>
          <a:noFill/>
          <a:ln>
            <a:solidFill>
              <a:srgbClr val="FF0000"/>
            </a:solidFill>
          </a:ln>
        </p:spPr>
        <p:txBody>
          <a:bodyPr wrap="none" rtlCol="0">
            <a:spAutoFit/>
          </a:bodyPr>
          <a:lstStyle/>
          <a:p>
            <a:r>
              <a:rPr lang="fr-FR" sz="1350" dirty="0">
                <a:solidFill>
                  <a:srgbClr val="002060"/>
                </a:solidFill>
              </a:rPr>
              <a:t>Hypochondre G</a:t>
            </a:r>
          </a:p>
        </p:txBody>
      </p:sp>
      <p:sp>
        <p:nvSpPr>
          <p:cNvPr id="23" name="ZoneTexte 22"/>
          <p:cNvSpPr txBox="1"/>
          <p:nvPr/>
        </p:nvSpPr>
        <p:spPr>
          <a:xfrm>
            <a:off x="4202710" y="2234046"/>
            <a:ext cx="915635" cy="300082"/>
          </a:xfrm>
          <a:prstGeom prst="rect">
            <a:avLst/>
          </a:prstGeom>
          <a:noFill/>
          <a:ln>
            <a:solidFill>
              <a:srgbClr val="FF0000"/>
            </a:solidFill>
          </a:ln>
        </p:spPr>
        <p:txBody>
          <a:bodyPr wrap="none" rtlCol="0">
            <a:spAutoFit/>
          </a:bodyPr>
          <a:lstStyle/>
          <a:p>
            <a:r>
              <a:rPr lang="fr-FR" sz="1350">
                <a:solidFill>
                  <a:srgbClr val="002060"/>
                </a:solidFill>
              </a:rPr>
              <a:t>Epigastre</a:t>
            </a:r>
            <a:endParaRPr lang="fr-FR" sz="1350" dirty="0">
              <a:solidFill>
                <a:srgbClr val="002060"/>
              </a:solidFill>
            </a:endParaRPr>
          </a:p>
        </p:txBody>
      </p:sp>
      <p:sp>
        <p:nvSpPr>
          <p:cNvPr id="24" name="ZoneTexte 23"/>
          <p:cNvSpPr txBox="1"/>
          <p:nvPr/>
        </p:nvSpPr>
        <p:spPr>
          <a:xfrm>
            <a:off x="4036365" y="3264663"/>
            <a:ext cx="1152961" cy="1131079"/>
          </a:xfrm>
          <a:prstGeom prst="rect">
            <a:avLst/>
          </a:prstGeom>
          <a:noFill/>
          <a:ln>
            <a:solidFill>
              <a:srgbClr val="FF0000"/>
            </a:solidFill>
          </a:ln>
        </p:spPr>
        <p:txBody>
          <a:bodyPr wrap="square" rtlCol="0">
            <a:spAutoFit/>
          </a:bodyPr>
          <a:lstStyle/>
          <a:p>
            <a:pPr algn="ctr"/>
            <a:r>
              <a:rPr lang="fr-FR" sz="1350" dirty="0">
                <a:solidFill>
                  <a:srgbClr val="002060"/>
                </a:solidFill>
              </a:rPr>
              <a:t>Région </a:t>
            </a:r>
          </a:p>
          <a:p>
            <a:pPr algn="ctr"/>
            <a:endParaRPr lang="fr-FR" sz="1350" dirty="0">
              <a:solidFill>
                <a:srgbClr val="002060"/>
              </a:solidFill>
            </a:endParaRPr>
          </a:p>
          <a:p>
            <a:pPr algn="ctr"/>
            <a:r>
              <a:rPr lang="fr-FR" sz="1350" dirty="0">
                <a:solidFill>
                  <a:srgbClr val="002060"/>
                </a:solidFill>
              </a:rPr>
              <a:t>péri-</a:t>
            </a:r>
          </a:p>
          <a:p>
            <a:pPr algn="ctr"/>
            <a:endParaRPr lang="fr-FR" sz="1350" dirty="0">
              <a:solidFill>
                <a:srgbClr val="002060"/>
              </a:solidFill>
            </a:endParaRPr>
          </a:p>
          <a:p>
            <a:pPr algn="ctr"/>
            <a:r>
              <a:rPr lang="fr-FR" sz="1350" dirty="0">
                <a:solidFill>
                  <a:srgbClr val="002060"/>
                </a:solidFill>
              </a:rPr>
              <a:t>ombilicale</a:t>
            </a:r>
          </a:p>
        </p:txBody>
      </p:sp>
      <p:sp>
        <p:nvSpPr>
          <p:cNvPr id="25" name="ZoneTexte 24"/>
          <p:cNvSpPr txBox="1"/>
          <p:nvPr/>
        </p:nvSpPr>
        <p:spPr>
          <a:xfrm>
            <a:off x="2922444" y="3680161"/>
            <a:ext cx="780983" cy="300082"/>
          </a:xfrm>
          <a:prstGeom prst="rect">
            <a:avLst/>
          </a:prstGeom>
          <a:noFill/>
          <a:ln>
            <a:solidFill>
              <a:srgbClr val="FF0000"/>
            </a:solidFill>
          </a:ln>
        </p:spPr>
        <p:txBody>
          <a:bodyPr wrap="none" rtlCol="0">
            <a:spAutoFit/>
          </a:bodyPr>
          <a:lstStyle/>
          <a:p>
            <a:r>
              <a:rPr lang="fr-FR" sz="1350">
                <a:solidFill>
                  <a:srgbClr val="002060"/>
                </a:solidFill>
              </a:rPr>
              <a:t>Flanc D</a:t>
            </a:r>
            <a:endParaRPr lang="fr-FR" sz="1350" dirty="0">
              <a:solidFill>
                <a:srgbClr val="002060"/>
              </a:solidFill>
            </a:endParaRPr>
          </a:p>
        </p:txBody>
      </p:sp>
      <p:sp>
        <p:nvSpPr>
          <p:cNvPr id="26" name="ZoneTexte 25"/>
          <p:cNvSpPr txBox="1"/>
          <p:nvPr/>
        </p:nvSpPr>
        <p:spPr>
          <a:xfrm>
            <a:off x="5552311" y="3680161"/>
            <a:ext cx="790601" cy="300082"/>
          </a:xfrm>
          <a:prstGeom prst="rect">
            <a:avLst/>
          </a:prstGeom>
          <a:noFill/>
          <a:ln>
            <a:solidFill>
              <a:srgbClr val="FF0000"/>
            </a:solidFill>
          </a:ln>
        </p:spPr>
        <p:txBody>
          <a:bodyPr wrap="none" rtlCol="0">
            <a:spAutoFit/>
          </a:bodyPr>
          <a:lstStyle/>
          <a:p>
            <a:r>
              <a:rPr lang="fr-FR" sz="1350" dirty="0">
                <a:solidFill>
                  <a:srgbClr val="002060"/>
                </a:solidFill>
              </a:rPr>
              <a:t>Flanc G</a:t>
            </a:r>
          </a:p>
        </p:txBody>
      </p:sp>
      <p:sp>
        <p:nvSpPr>
          <p:cNvPr id="27" name="ZoneTexte 26"/>
          <p:cNvSpPr txBox="1"/>
          <p:nvPr/>
        </p:nvSpPr>
        <p:spPr>
          <a:xfrm>
            <a:off x="2473036" y="4944433"/>
            <a:ext cx="1377300" cy="300082"/>
          </a:xfrm>
          <a:prstGeom prst="rect">
            <a:avLst/>
          </a:prstGeom>
          <a:noFill/>
          <a:ln>
            <a:solidFill>
              <a:srgbClr val="FF0000"/>
            </a:solidFill>
          </a:ln>
        </p:spPr>
        <p:txBody>
          <a:bodyPr wrap="none" rtlCol="0">
            <a:spAutoFit/>
          </a:bodyPr>
          <a:lstStyle/>
          <a:p>
            <a:r>
              <a:rPr lang="fr-FR" sz="1350" dirty="0">
                <a:solidFill>
                  <a:srgbClr val="002060"/>
                </a:solidFill>
              </a:rPr>
              <a:t>Fosse iliaque D</a:t>
            </a:r>
          </a:p>
        </p:txBody>
      </p:sp>
      <p:sp>
        <p:nvSpPr>
          <p:cNvPr id="28" name="ZoneTexte 27"/>
          <p:cNvSpPr txBox="1"/>
          <p:nvPr/>
        </p:nvSpPr>
        <p:spPr>
          <a:xfrm>
            <a:off x="5579651" y="4944433"/>
            <a:ext cx="1386918" cy="300082"/>
          </a:xfrm>
          <a:prstGeom prst="rect">
            <a:avLst/>
          </a:prstGeom>
          <a:noFill/>
          <a:ln>
            <a:solidFill>
              <a:srgbClr val="FF0000"/>
            </a:solidFill>
          </a:ln>
        </p:spPr>
        <p:txBody>
          <a:bodyPr wrap="none" rtlCol="0">
            <a:spAutoFit/>
          </a:bodyPr>
          <a:lstStyle/>
          <a:p>
            <a:r>
              <a:rPr lang="fr-FR" sz="1350" dirty="0">
                <a:solidFill>
                  <a:srgbClr val="002060"/>
                </a:solidFill>
              </a:rPr>
              <a:t>Fosse iliaque G</a:t>
            </a:r>
          </a:p>
        </p:txBody>
      </p:sp>
      <p:sp>
        <p:nvSpPr>
          <p:cNvPr id="29" name="ZoneTexte 28"/>
          <p:cNvSpPr txBox="1"/>
          <p:nvPr/>
        </p:nvSpPr>
        <p:spPr>
          <a:xfrm>
            <a:off x="4161608" y="4944433"/>
            <a:ext cx="1069524" cy="300082"/>
          </a:xfrm>
          <a:prstGeom prst="rect">
            <a:avLst/>
          </a:prstGeom>
          <a:noFill/>
          <a:ln>
            <a:solidFill>
              <a:srgbClr val="FF0000"/>
            </a:solidFill>
          </a:ln>
        </p:spPr>
        <p:txBody>
          <a:bodyPr wrap="none" rtlCol="0">
            <a:spAutoFit/>
          </a:bodyPr>
          <a:lstStyle/>
          <a:p>
            <a:r>
              <a:rPr lang="fr-FR" sz="1350" dirty="0">
                <a:solidFill>
                  <a:srgbClr val="002060"/>
                </a:solidFill>
              </a:rPr>
              <a:t>Hypogastre</a:t>
            </a:r>
          </a:p>
        </p:txBody>
      </p:sp>
    </p:spTree>
    <p:extLst>
      <p:ext uri="{BB962C8B-B14F-4D97-AF65-F5344CB8AC3E}">
        <p14:creationId xmlns:p14="http://schemas.microsoft.com/office/powerpoint/2010/main" val="348416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0896" y="328430"/>
            <a:ext cx="4721751" cy="994172"/>
          </a:xfrm>
        </p:spPr>
        <p:txBody>
          <a:bodyPr>
            <a:normAutofit fontScale="90000"/>
          </a:bodyPr>
          <a:lstStyle/>
          <a:p>
            <a:r>
              <a:rPr lang="fr-FR" sz="3300" dirty="0"/>
              <a:t>Douleur de </a:t>
            </a:r>
            <a:r>
              <a:rPr lang="fr-FR" sz="3300"/>
              <a:t>l’hypochondre droit</a:t>
            </a:r>
            <a:endParaRPr lang="fr-FR" sz="3300" dirty="0"/>
          </a:p>
        </p:txBody>
      </p:sp>
      <p:cxnSp>
        <p:nvCxnSpPr>
          <p:cNvPr id="6" name="Connecteur droit avec flèche 5"/>
          <p:cNvCxnSpPr>
            <a:stCxn id="5" idx="3"/>
          </p:cNvCxnSpPr>
          <p:nvPr/>
        </p:nvCxnSpPr>
        <p:spPr>
          <a:xfrm flipV="1">
            <a:off x="2950563" y="3632327"/>
            <a:ext cx="505332" cy="1524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pic>
        <p:nvPicPr>
          <p:cNvPr id="5" name="Image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20896" y="2434369"/>
            <a:ext cx="2629667" cy="2426408"/>
          </a:xfrm>
          <a:prstGeom prst="rect">
            <a:avLst/>
          </a:prstGeom>
        </p:spPr>
      </p:pic>
    </p:spTree>
    <p:extLst>
      <p:ext uri="{BB962C8B-B14F-4D97-AF65-F5344CB8AC3E}">
        <p14:creationId xmlns:p14="http://schemas.microsoft.com/office/powerpoint/2010/main" val="584137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0896" y="328430"/>
            <a:ext cx="4721751" cy="994172"/>
          </a:xfrm>
        </p:spPr>
        <p:txBody>
          <a:bodyPr>
            <a:normAutofit fontScale="90000"/>
          </a:bodyPr>
          <a:lstStyle/>
          <a:p>
            <a:r>
              <a:rPr lang="fr-FR" sz="3300" dirty="0"/>
              <a:t>Douleur de </a:t>
            </a:r>
            <a:r>
              <a:rPr lang="fr-FR" sz="3300"/>
              <a:t>l’hypochondre droit</a:t>
            </a:r>
            <a:endParaRPr lang="fr-FR" sz="3300" dirty="0"/>
          </a:p>
        </p:txBody>
      </p:sp>
      <p:cxnSp>
        <p:nvCxnSpPr>
          <p:cNvPr id="6" name="Connecteur droit avec flèche 5"/>
          <p:cNvCxnSpPr>
            <a:stCxn id="5" idx="3"/>
          </p:cNvCxnSpPr>
          <p:nvPr/>
        </p:nvCxnSpPr>
        <p:spPr>
          <a:xfrm flipV="1">
            <a:off x="2950563" y="3632327"/>
            <a:ext cx="505332" cy="1524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5" name="Espace réservé du contenu 2"/>
          <p:cNvSpPr txBox="1">
            <a:spLocks/>
          </p:cNvSpPr>
          <p:nvPr/>
        </p:nvSpPr>
        <p:spPr>
          <a:xfrm>
            <a:off x="5303186" y="3851766"/>
            <a:ext cx="3289484" cy="1638093"/>
          </a:xfrm>
          <a:prstGeom prst="rect">
            <a:avLst/>
          </a:prstGeom>
          <a:ln>
            <a:solidFill>
              <a:schemeClr val="bg1"/>
            </a:solidFill>
          </a:ln>
        </p:spPr>
        <p:txBody>
          <a:bodyPr vert="horz" lIns="68580" tIns="34290" rIns="68580" bIns="34290" rtlCol="0" anchor="ct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800" dirty="0">
                <a:solidFill>
                  <a:srgbClr val="0070C0"/>
                </a:solidFill>
              </a:rPr>
              <a:t>Cholécystite aiguë</a:t>
            </a:r>
          </a:p>
          <a:p>
            <a:pPr lvl="1"/>
            <a:r>
              <a:rPr lang="fr-FR" sz="1800" dirty="0">
                <a:solidFill>
                  <a:srgbClr val="0070C0"/>
                </a:solidFill>
              </a:rPr>
              <a:t>Angiocholite aiguë</a:t>
            </a:r>
          </a:p>
          <a:p>
            <a:pPr lvl="1"/>
            <a:r>
              <a:rPr lang="fr-FR" sz="1800" dirty="0">
                <a:solidFill>
                  <a:srgbClr val="0070C0"/>
                </a:solidFill>
              </a:rPr>
              <a:t>Ulcère perforé</a:t>
            </a:r>
          </a:p>
          <a:p>
            <a:pPr lvl="1"/>
            <a:r>
              <a:rPr lang="fr-FR" sz="1800" dirty="0">
                <a:solidFill>
                  <a:srgbClr val="0070C0"/>
                </a:solidFill>
              </a:rPr>
              <a:t>Appendicite aiguë sous hépatique</a:t>
            </a:r>
          </a:p>
          <a:p>
            <a:pPr lvl="1"/>
            <a:r>
              <a:rPr lang="fr-FR" sz="1800" dirty="0">
                <a:solidFill>
                  <a:srgbClr val="0070C0"/>
                </a:solidFill>
              </a:rPr>
              <a:t>Abcès hépatique</a:t>
            </a:r>
          </a:p>
          <a:p>
            <a:pPr lvl="1"/>
            <a:r>
              <a:rPr lang="fr-FR" sz="1800" dirty="0">
                <a:solidFill>
                  <a:srgbClr val="0070C0"/>
                </a:solidFill>
              </a:rPr>
              <a:t>Pneumopathie basale droite</a:t>
            </a: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pic>
        <p:nvPicPr>
          <p:cNvPr id="5" name="Image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20896" y="2434369"/>
            <a:ext cx="2629667" cy="2426408"/>
          </a:xfrm>
          <a:prstGeom prst="rect">
            <a:avLst/>
          </a:prstGeom>
        </p:spPr>
      </p:pic>
    </p:spTree>
    <p:extLst>
      <p:ext uri="{BB962C8B-B14F-4D97-AF65-F5344CB8AC3E}">
        <p14:creationId xmlns:p14="http://schemas.microsoft.com/office/powerpoint/2010/main" val="2112389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0896" y="328430"/>
            <a:ext cx="4721751" cy="994172"/>
          </a:xfrm>
        </p:spPr>
        <p:txBody>
          <a:bodyPr>
            <a:normAutofit fontScale="90000"/>
          </a:bodyPr>
          <a:lstStyle/>
          <a:p>
            <a:r>
              <a:rPr lang="fr-FR" sz="3300" dirty="0"/>
              <a:t>Douleur de </a:t>
            </a:r>
            <a:r>
              <a:rPr lang="fr-FR" sz="3300"/>
              <a:t>l’hypochondre droit</a:t>
            </a:r>
            <a:endParaRPr lang="fr-FR" sz="3300" dirty="0"/>
          </a:p>
        </p:txBody>
      </p:sp>
      <p:cxnSp>
        <p:nvCxnSpPr>
          <p:cNvPr id="6" name="Connecteur droit avec flèche 5"/>
          <p:cNvCxnSpPr>
            <a:stCxn id="5" idx="3"/>
          </p:cNvCxnSpPr>
          <p:nvPr/>
        </p:nvCxnSpPr>
        <p:spPr>
          <a:xfrm flipV="1">
            <a:off x="2950563" y="3632327"/>
            <a:ext cx="505332" cy="1524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4" name="Flèche à angle droit 13"/>
          <p:cNvSpPr/>
          <p:nvPr/>
        </p:nvSpPr>
        <p:spPr>
          <a:xfrm rot="5400000" flipH="1">
            <a:off x="3736680" y="2553229"/>
            <a:ext cx="820292"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5" name="Espace réservé du contenu 2"/>
          <p:cNvSpPr txBox="1">
            <a:spLocks/>
          </p:cNvSpPr>
          <p:nvPr/>
        </p:nvSpPr>
        <p:spPr>
          <a:xfrm>
            <a:off x="5303186" y="3851766"/>
            <a:ext cx="3289484" cy="1638093"/>
          </a:xfrm>
          <a:prstGeom prst="rect">
            <a:avLst/>
          </a:prstGeom>
          <a:ln>
            <a:solidFill>
              <a:schemeClr val="bg1"/>
            </a:solidFill>
          </a:ln>
        </p:spPr>
        <p:txBody>
          <a:bodyPr vert="horz" lIns="68580" tIns="34290" rIns="68580" bIns="34290" rtlCol="0" anchor="ct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800" dirty="0">
                <a:solidFill>
                  <a:srgbClr val="0070C0"/>
                </a:solidFill>
              </a:rPr>
              <a:t>Cholécystite aiguë</a:t>
            </a:r>
          </a:p>
          <a:p>
            <a:pPr lvl="1"/>
            <a:r>
              <a:rPr lang="fr-FR" sz="1800" dirty="0">
                <a:solidFill>
                  <a:srgbClr val="0070C0"/>
                </a:solidFill>
              </a:rPr>
              <a:t>Angiocholite aiguë</a:t>
            </a:r>
          </a:p>
          <a:p>
            <a:pPr lvl="1"/>
            <a:r>
              <a:rPr lang="fr-FR" sz="1800" dirty="0">
                <a:solidFill>
                  <a:srgbClr val="0070C0"/>
                </a:solidFill>
              </a:rPr>
              <a:t>Ulcère perforé</a:t>
            </a:r>
          </a:p>
          <a:p>
            <a:pPr lvl="1"/>
            <a:r>
              <a:rPr lang="fr-FR" sz="1800" dirty="0">
                <a:solidFill>
                  <a:srgbClr val="0070C0"/>
                </a:solidFill>
              </a:rPr>
              <a:t>Appendicite aiguë sous hépatique</a:t>
            </a:r>
          </a:p>
          <a:p>
            <a:pPr lvl="1"/>
            <a:r>
              <a:rPr lang="fr-FR" sz="1800" dirty="0">
                <a:solidFill>
                  <a:srgbClr val="0070C0"/>
                </a:solidFill>
              </a:rPr>
              <a:t>Abcès hépatique</a:t>
            </a:r>
          </a:p>
          <a:p>
            <a:pPr lvl="1"/>
            <a:r>
              <a:rPr lang="fr-FR" sz="1800" dirty="0">
                <a:solidFill>
                  <a:srgbClr val="0070C0"/>
                </a:solidFill>
              </a:rPr>
              <a:t>Pneumopathie basale droite</a:t>
            </a: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8" name="Espace réservé du contenu 2"/>
          <p:cNvSpPr txBox="1">
            <a:spLocks/>
          </p:cNvSpPr>
          <p:nvPr/>
        </p:nvSpPr>
        <p:spPr>
          <a:xfrm>
            <a:off x="4535420" y="2337925"/>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NON</a:t>
            </a:r>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pic>
        <p:nvPicPr>
          <p:cNvPr id="5" name="Image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20896" y="2434369"/>
            <a:ext cx="2629667" cy="2426408"/>
          </a:xfrm>
          <a:prstGeom prst="rect">
            <a:avLst/>
          </a:prstGeom>
        </p:spPr>
      </p:pic>
    </p:spTree>
    <p:extLst>
      <p:ext uri="{BB962C8B-B14F-4D97-AF65-F5344CB8AC3E}">
        <p14:creationId xmlns:p14="http://schemas.microsoft.com/office/powerpoint/2010/main" val="19675298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0896" y="328430"/>
            <a:ext cx="4721751" cy="994172"/>
          </a:xfrm>
        </p:spPr>
        <p:txBody>
          <a:bodyPr>
            <a:normAutofit fontScale="90000"/>
          </a:bodyPr>
          <a:lstStyle/>
          <a:p>
            <a:r>
              <a:rPr lang="fr-FR" sz="3300" dirty="0"/>
              <a:t>Douleur de </a:t>
            </a:r>
            <a:r>
              <a:rPr lang="fr-FR" sz="3300"/>
              <a:t>l’hypochondre droit</a:t>
            </a:r>
            <a:endParaRPr lang="fr-FR" sz="3300" dirty="0"/>
          </a:p>
        </p:txBody>
      </p:sp>
      <p:sp>
        <p:nvSpPr>
          <p:cNvPr id="3" name="Espace réservé du contenu 2"/>
          <p:cNvSpPr>
            <a:spLocks noGrp="1"/>
          </p:cNvSpPr>
          <p:nvPr>
            <p:ph idx="1"/>
          </p:nvPr>
        </p:nvSpPr>
        <p:spPr>
          <a:xfrm>
            <a:off x="5303186" y="1322602"/>
            <a:ext cx="3289484" cy="2030645"/>
          </a:xfrm>
          <a:ln>
            <a:solidFill>
              <a:schemeClr val="bg1"/>
            </a:solidFill>
          </a:ln>
        </p:spPr>
        <p:txBody>
          <a:bodyPr anchor="ctr">
            <a:normAutofit fontScale="62500" lnSpcReduction="20000"/>
          </a:bodyPr>
          <a:lstStyle/>
          <a:p>
            <a:pPr lvl="1"/>
            <a:r>
              <a:rPr lang="fr-FR" dirty="0">
                <a:solidFill>
                  <a:srgbClr val="0070C0"/>
                </a:solidFill>
              </a:rPr>
              <a:t>Colique hépatique</a:t>
            </a:r>
          </a:p>
          <a:p>
            <a:pPr lvl="1"/>
            <a:r>
              <a:rPr lang="fr-FR" dirty="0">
                <a:solidFill>
                  <a:srgbClr val="0070C0"/>
                </a:solidFill>
              </a:rPr>
              <a:t>Migration lithiasique</a:t>
            </a:r>
          </a:p>
          <a:p>
            <a:pPr lvl="1"/>
            <a:r>
              <a:rPr lang="fr-FR" dirty="0">
                <a:solidFill>
                  <a:srgbClr val="0070C0"/>
                </a:solidFill>
              </a:rPr>
              <a:t>Ulcère perforé débutant</a:t>
            </a:r>
          </a:p>
          <a:p>
            <a:pPr lvl="1"/>
            <a:r>
              <a:rPr lang="fr-FR" dirty="0">
                <a:solidFill>
                  <a:srgbClr val="0070C0"/>
                </a:solidFill>
              </a:rPr>
              <a:t>Hépatite aiguë </a:t>
            </a:r>
            <a:r>
              <a:rPr lang="fr-FR" i="1" dirty="0">
                <a:solidFill>
                  <a:srgbClr val="0070C0"/>
                </a:solidFill>
              </a:rPr>
              <a:t>(fièvre également possible)</a:t>
            </a:r>
          </a:p>
          <a:p>
            <a:pPr lvl="1"/>
            <a:r>
              <a:rPr lang="fr-FR" dirty="0">
                <a:solidFill>
                  <a:srgbClr val="0070C0"/>
                </a:solidFill>
              </a:rPr>
              <a:t>Embolie pulmonaire</a:t>
            </a:r>
          </a:p>
        </p:txBody>
      </p:sp>
      <p:cxnSp>
        <p:nvCxnSpPr>
          <p:cNvPr id="6" name="Connecteur droit avec flèche 5"/>
          <p:cNvCxnSpPr>
            <a:stCxn id="5" idx="3"/>
          </p:cNvCxnSpPr>
          <p:nvPr/>
        </p:nvCxnSpPr>
        <p:spPr>
          <a:xfrm flipV="1">
            <a:off x="2950563" y="3632327"/>
            <a:ext cx="505332" cy="1524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4" name="Flèche à angle droit 13"/>
          <p:cNvSpPr/>
          <p:nvPr/>
        </p:nvSpPr>
        <p:spPr>
          <a:xfrm rot="5400000" flipH="1">
            <a:off x="3736680" y="2553229"/>
            <a:ext cx="820292"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5" name="Espace réservé du contenu 2"/>
          <p:cNvSpPr txBox="1">
            <a:spLocks/>
          </p:cNvSpPr>
          <p:nvPr/>
        </p:nvSpPr>
        <p:spPr>
          <a:xfrm>
            <a:off x="5303186" y="3851766"/>
            <a:ext cx="3289484" cy="1638093"/>
          </a:xfrm>
          <a:prstGeom prst="rect">
            <a:avLst/>
          </a:prstGeom>
          <a:ln>
            <a:solidFill>
              <a:schemeClr val="bg1"/>
            </a:solidFill>
          </a:ln>
        </p:spPr>
        <p:txBody>
          <a:bodyPr vert="horz" lIns="68580" tIns="34290" rIns="68580" bIns="34290" rtlCol="0" anchor="ct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800" dirty="0">
                <a:solidFill>
                  <a:srgbClr val="0070C0"/>
                </a:solidFill>
              </a:rPr>
              <a:t>Cholécystite aiguë</a:t>
            </a:r>
          </a:p>
          <a:p>
            <a:pPr lvl="1"/>
            <a:r>
              <a:rPr lang="fr-FR" sz="1800" dirty="0">
                <a:solidFill>
                  <a:srgbClr val="0070C0"/>
                </a:solidFill>
              </a:rPr>
              <a:t>Angiocholite aiguë</a:t>
            </a:r>
          </a:p>
          <a:p>
            <a:pPr lvl="1"/>
            <a:r>
              <a:rPr lang="fr-FR" sz="1800" dirty="0">
                <a:solidFill>
                  <a:srgbClr val="0070C0"/>
                </a:solidFill>
              </a:rPr>
              <a:t>Ulcère perforé</a:t>
            </a:r>
          </a:p>
          <a:p>
            <a:pPr lvl="1"/>
            <a:r>
              <a:rPr lang="fr-FR" sz="1800" dirty="0">
                <a:solidFill>
                  <a:srgbClr val="0070C0"/>
                </a:solidFill>
              </a:rPr>
              <a:t>Appendicite aiguë sous hépatique</a:t>
            </a:r>
          </a:p>
          <a:p>
            <a:pPr lvl="1"/>
            <a:r>
              <a:rPr lang="fr-FR" sz="1800" dirty="0">
                <a:solidFill>
                  <a:srgbClr val="0070C0"/>
                </a:solidFill>
              </a:rPr>
              <a:t>Abcès hépatique</a:t>
            </a:r>
          </a:p>
          <a:p>
            <a:pPr lvl="1"/>
            <a:r>
              <a:rPr lang="fr-FR" sz="1800" dirty="0">
                <a:solidFill>
                  <a:srgbClr val="0070C0"/>
                </a:solidFill>
              </a:rPr>
              <a:t>Pneumopathie basale droite</a:t>
            </a: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8" name="Espace réservé du contenu 2"/>
          <p:cNvSpPr txBox="1">
            <a:spLocks/>
          </p:cNvSpPr>
          <p:nvPr/>
        </p:nvSpPr>
        <p:spPr>
          <a:xfrm>
            <a:off x="4535420" y="2337925"/>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NON</a:t>
            </a:r>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pic>
        <p:nvPicPr>
          <p:cNvPr id="5" name="Image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20896" y="2434369"/>
            <a:ext cx="2629667" cy="2426408"/>
          </a:xfrm>
          <a:prstGeom prst="rect">
            <a:avLst/>
          </a:prstGeom>
        </p:spPr>
      </p:pic>
    </p:spTree>
    <p:extLst>
      <p:ext uri="{BB962C8B-B14F-4D97-AF65-F5344CB8AC3E}">
        <p14:creationId xmlns:p14="http://schemas.microsoft.com/office/powerpoint/2010/main" val="722764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7514" y="491842"/>
            <a:ext cx="7886700" cy="994172"/>
          </a:xfrm>
        </p:spPr>
        <p:txBody>
          <a:bodyPr>
            <a:normAutofit/>
          </a:bodyPr>
          <a:lstStyle/>
          <a:p>
            <a:pPr algn="l"/>
            <a:r>
              <a:rPr lang="fr-FR" sz="3300" dirty="0"/>
              <a:t>Douleur épigastrique</a:t>
            </a:r>
          </a:p>
        </p:txBody>
      </p:sp>
      <p:pic>
        <p:nvPicPr>
          <p:cNvPr id="4" name="Imag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56788" y="2904461"/>
            <a:ext cx="2733675" cy="1447800"/>
          </a:xfrm>
          <a:prstGeom prst="rect">
            <a:avLst/>
          </a:prstGeom>
        </p:spPr>
      </p:pic>
      <p:cxnSp>
        <p:nvCxnSpPr>
          <p:cNvPr id="6" name="Connecteur droit avec flèche 5"/>
          <p:cNvCxnSpPr>
            <a:stCxn id="4" idx="3"/>
          </p:cNvCxnSpPr>
          <p:nvPr/>
        </p:nvCxnSpPr>
        <p:spPr>
          <a:xfrm>
            <a:off x="2990463" y="3628361"/>
            <a:ext cx="465432" cy="396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spTree>
    <p:extLst>
      <p:ext uri="{BB962C8B-B14F-4D97-AF65-F5344CB8AC3E}">
        <p14:creationId xmlns:p14="http://schemas.microsoft.com/office/powerpoint/2010/main" val="250491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7514" y="491842"/>
            <a:ext cx="7886700" cy="994172"/>
          </a:xfrm>
        </p:spPr>
        <p:txBody>
          <a:bodyPr>
            <a:normAutofit/>
          </a:bodyPr>
          <a:lstStyle/>
          <a:p>
            <a:pPr algn="l"/>
            <a:r>
              <a:rPr lang="fr-FR" sz="3300" dirty="0"/>
              <a:t>Douleur épigastrique</a:t>
            </a:r>
          </a:p>
        </p:txBody>
      </p:sp>
      <p:pic>
        <p:nvPicPr>
          <p:cNvPr id="4" name="Imag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56788" y="2904461"/>
            <a:ext cx="2733675" cy="1447800"/>
          </a:xfrm>
          <a:prstGeom prst="rect">
            <a:avLst/>
          </a:prstGeom>
        </p:spPr>
      </p:pic>
      <p:cxnSp>
        <p:nvCxnSpPr>
          <p:cNvPr id="6" name="Connecteur droit avec flèche 5"/>
          <p:cNvCxnSpPr>
            <a:stCxn id="4" idx="3"/>
          </p:cNvCxnSpPr>
          <p:nvPr/>
        </p:nvCxnSpPr>
        <p:spPr>
          <a:xfrm>
            <a:off x="2990463" y="3628361"/>
            <a:ext cx="465432" cy="396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5" name="Espace réservé du contenu 2"/>
          <p:cNvSpPr txBox="1">
            <a:spLocks/>
          </p:cNvSpPr>
          <p:nvPr/>
        </p:nvSpPr>
        <p:spPr>
          <a:xfrm>
            <a:off x="5303186" y="3851766"/>
            <a:ext cx="3289484" cy="1638093"/>
          </a:xfrm>
          <a:prstGeom prst="rect">
            <a:avLst/>
          </a:prstGeom>
          <a:ln>
            <a:solidFill>
              <a:schemeClr val="bg1"/>
            </a:solidFill>
          </a:ln>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400" dirty="0">
                <a:solidFill>
                  <a:srgbClr val="0070C0"/>
                </a:solidFill>
              </a:rPr>
              <a:t>Cholécystite aiguë</a:t>
            </a:r>
          </a:p>
          <a:p>
            <a:pPr lvl="1"/>
            <a:r>
              <a:rPr lang="fr-FR" sz="1400" dirty="0">
                <a:solidFill>
                  <a:srgbClr val="0070C0"/>
                </a:solidFill>
              </a:rPr>
              <a:t>Angiocholite aiguë</a:t>
            </a:r>
          </a:p>
          <a:p>
            <a:pPr lvl="1"/>
            <a:r>
              <a:rPr lang="fr-FR" sz="1400" dirty="0">
                <a:solidFill>
                  <a:srgbClr val="0070C0"/>
                </a:solidFill>
              </a:rPr>
              <a:t>Ulcère perforé</a:t>
            </a:r>
          </a:p>
          <a:p>
            <a:pPr lvl="1"/>
            <a:r>
              <a:rPr lang="fr-FR" sz="1400" dirty="0">
                <a:solidFill>
                  <a:srgbClr val="0070C0"/>
                </a:solidFill>
              </a:rPr>
              <a:t>Douleur thoracique projetée (Pneumopathie infectieuse, péricardite)</a:t>
            </a: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sp>
        <p:nvSpPr>
          <p:cNvPr id="5" name="Espace réservé du contenu 4"/>
          <p:cNvSpPr>
            <a:spLocks noGrp="1"/>
          </p:cNvSpPr>
          <p:nvPr>
            <p:ph idx="1"/>
          </p:nvPr>
        </p:nvSpPr>
        <p:spPr/>
        <p:txBody>
          <a:bodyPr/>
          <a:lstStyle/>
          <a:p>
            <a:endParaRPr lang="fr-FR"/>
          </a:p>
        </p:txBody>
      </p:sp>
    </p:spTree>
    <p:extLst>
      <p:ext uri="{BB962C8B-B14F-4D97-AF65-F5344CB8AC3E}">
        <p14:creationId xmlns:p14="http://schemas.microsoft.com/office/powerpoint/2010/main" val="11980217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7514" y="491842"/>
            <a:ext cx="7886700" cy="994172"/>
          </a:xfrm>
        </p:spPr>
        <p:txBody>
          <a:bodyPr>
            <a:normAutofit/>
          </a:bodyPr>
          <a:lstStyle/>
          <a:p>
            <a:pPr algn="l"/>
            <a:r>
              <a:rPr lang="fr-FR" sz="3300" dirty="0"/>
              <a:t>Douleur épigastrique</a:t>
            </a:r>
          </a:p>
        </p:txBody>
      </p:sp>
      <p:pic>
        <p:nvPicPr>
          <p:cNvPr id="4" name="Imag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56788" y="2904461"/>
            <a:ext cx="2733675" cy="1447800"/>
          </a:xfrm>
          <a:prstGeom prst="rect">
            <a:avLst/>
          </a:prstGeom>
        </p:spPr>
      </p:pic>
      <p:cxnSp>
        <p:nvCxnSpPr>
          <p:cNvPr id="6" name="Connecteur droit avec flèche 5"/>
          <p:cNvCxnSpPr>
            <a:stCxn id="4" idx="3"/>
          </p:cNvCxnSpPr>
          <p:nvPr/>
        </p:nvCxnSpPr>
        <p:spPr>
          <a:xfrm>
            <a:off x="2990463" y="3628361"/>
            <a:ext cx="465432" cy="396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4" name="Flèche à angle droit 13"/>
          <p:cNvSpPr/>
          <p:nvPr/>
        </p:nvSpPr>
        <p:spPr>
          <a:xfrm rot="5400000" flipH="1">
            <a:off x="3736680" y="2553229"/>
            <a:ext cx="820292"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5" name="Espace réservé du contenu 2"/>
          <p:cNvSpPr txBox="1">
            <a:spLocks/>
          </p:cNvSpPr>
          <p:nvPr/>
        </p:nvSpPr>
        <p:spPr>
          <a:xfrm>
            <a:off x="5303186" y="3851766"/>
            <a:ext cx="3289484" cy="1638093"/>
          </a:xfrm>
          <a:prstGeom prst="rect">
            <a:avLst/>
          </a:prstGeom>
          <a:ln>
            <a:solidFill>
              <a:schemeClr val="bg1"/>
            </a:solidFill>
          </a:ln>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400" dirty="0">
                <a:solidFill>
                  <a:srgbClr val="0070C0"/>
                </a:solidFill>
              </a:rPr>
              <a:t>Cholécystite aiguë</a:t>
            </a:r>
          </a:p>
          <a:p>
            <a:pPr lvl="1"/>
            <a:r>
              <a:rPr lang="fr-FR" sz="1400" dirty="0">
                <a:solidFill>
                  <a:srgbClr val="0070C0"/>
                </a:solidFill>
              </a:rPr>
              <a:t>Angiocholite aiguë</a:t>
            </a:r>
          </a:p>
          <a:p>
            <a:pPr lvl="1"/>
            <a:r>
              <a:rPr lang="fr-FR" sz="1400" dirty="0">
                <a:solidFill>
                  <a:srgbClr val="0070C0"/>
                </a:solidFill>
              </a:rPr>
              <a:t>Ulcère perforé</a:t>
            </a:r>
          </a:p>
          <a:p>
            <a:pPr lvl="1"/>
            <a:r>
              <a:rPr lang="fr-FR" sz="1400" dirty="0">
                <a:solidFill>
                  <a:srgbClr val="0070C0"/>
                </a:solidFill>
              </a:rPr>
              <a:t>Douleur thoracique projetée (Pneumopathie infectieuse, péricardite)</a:t>
            </a: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8" name="Espace réservé du contenu 2"/>
          <p:cNvSpPr txBox="1">
            <a:spLocks/>
          </p:cNvSpPr>
          <p:nvPr/>
        </p:nvSpPr>
        <p:spPr>
          <a:xfrm>
            <a:off x="4535420" y="2337925"/>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NON</a:t>
            </a:r>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spTree>
    <p:extLst>
      <p:ext uri="{BB962C8B-B14F-4D97-AF65-F5344CB8AC3E}">
        <p14:creationId xmlns:p14="http://schemas.microsoft.com/office/powerpoint/2010/main" val="254283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7514" y="491842"/>
            <a:ext cx="7886700" cy="994172"/>
          </a:xfrm>
        </p:spPr>
        <p:txBody>
          <a:bodyPr>
            <a:normAutofit/>
          </a:bodyPr>
          <a:lstStyle/>
          <a:p>
            <a:pPr algn="l"/>
            <a:r>
              <a:rPr lang="fr-FR" sz="3300" dirty="0"/>
              <a:t>Douleur épigastrique</a:t>
            </a:r>
          </a:p>
        </p:txBody>
      </p:sp>
      <p:sp>
        <p:nvSpPr>
          <p:cNvPr id="3" name="Espace réservé du contenu 2"/>
          <p:cNvSpPr>
            <a:spLocks noGrp="1"/>
          </p:cNvSpPr>
          <p:nvPr>
            <p:ph idx="1"/>
          </p:nvPr>
        </p:nvSpPr>
        <p:spPr>
          <a:xfrm>
            <a:off x="5291262" y="1597716"/>
            <a:ext cx="3289484" cy="2030645"/>
          </a:xfrm>
          <a:ln>
            <a:solidFill>
              <a:schemeClr val="bg1"/>
            </a:solidFill>
          </a:ln>
        </p:spPr>
        <p:txBody>
          <a:bodyPr>
            <a:normAutofit fontScale="62500" lnSpcReduction="20000"/>
          </a:bodyPr>
          <a:lstStyle/>
          <a:p>
            <a:pPr lvl="1">
              <a:buFont typeface="Arial" charset="0"/>
              <a:buChar char="•"/>
            </a:pPr>
            <a:r>
              <a:rPr lang="fr-FR" dirty="0">
                <a:solidFill>
                  <a:srgbClr val="0070C0"/>
                </a:solidFill>
              </a:rPr>
              <a:t>Ulcère GD</a:t>
            </a:r>
          </a:p>
          <a:p>
            <a:pPr lvl="1">
              <a:buFont typeface="Arial" charset="0"/>
              <a:buChar char="•"/>
            </a:pPr>
            <a:r>
              <a:rPr lang="fr-FR" dirty="0">
                <a:solidFill>
                  <a:srgbClr val="0070C0"/>
                </a:solidFill>
              </a:rPr>
              <a:t>Pancréatite aiguë</a:t>
            </a:r>
          </a:p>
          <a:p>
            <a:pPr lvl="1">
              <a:buFont typeface="Arial" charset="0"/>
              <a:buChar char="•"/>
            </a:pPr>
            <a:r>
              <a:rPr lang="fr-FR" dirty="0">
                <a:solidFill>
                  <a:srgbClr val="0070C0"/>
                </a:solidFill>
              </a:rPr>
              <a:t>Colique hépatique</a:t>
            </a:r>
          </a:p>
          <a:p>
            <a:pPr lvl="1">
              <a:buFont typeface="Arial" charset="0"/>
              <a:buChar char="•"/>
            </a:pPr>
            <a:r>
              <a:rPr lang="fr-FR" dirty="0">
                <a:solidFill>
                  <a:srgbClr val="0070C0"/>
                </a:solidFill>
              </a:rPr>
              <a:t>Migration lithiasique</a:t>
            </a:r>
          </a:p>
          <a:p>
            <a:pPr lvl="1">
              <a:buFont typeface="Arial" charset="0"/>
              <a:buChar char="•"/>
            </a:pPr>
            <a:r>
              <a:rPr lang="fr-FR" dirty="0">
                <a:solidFill>
                  <a:srgbClr val="0070C0"/>
                </a:solidFill>
              </a:rPr>
              <a:t>Douleur thoracique projetée (IDM inférieur)</a:t>
            </a:r>
          </a:p>
        </p:txBody>
      </p:sp>
      <p:pic>
        <p:nvPicPr>
          <p:cNvPr id="4" name="Imag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56788" y="2904461"/>
            <a:ext cx="2733675" cy="1447800"/>
          </a:xfrm>
          <a:prstGeom prst="rect">
            <a:avLst/>
          </a:prstGeom>
        </p:spPr>
      </p:pic>
      <p:cxnSp>
        <p:nvCxnSpPr>
          <p:cNvPr id="6" name="Connecteur droit avec flèche 5"/>
          <p:cNvCxnSpPr>
            <a:stCxn id="4" idx="3"/>
          </p:cNvCxnSpPr>
          <p:nvPr/>
        </p:nvCxnSpPr>
        <p:spPr>
          <a:xfrm>
            <a:off x="2990463" y="3628361"/>
            <a:ext cx="465432" cy="396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4" name="Flèche à angle droit 13"/>
          <p:cNvSpPr/>
          <p:nvPr/>
        </p:nvSpPr>
        <p:spPr>
          <a:xfrm rot="5400000" flipH="1">
            <a:off x="3736680" y="2553229"/>
            <a:ext cx="820292"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5" name="Espace réservé du contenu 2"/>
          <p:cNvSpPr txBox="1">
            <a:spLocks/>
          </p:cNvSpPr>
          <p:nvPr/>
        </p:nvSpPr>
        <p:spPr>
          <a:xfrm>
            <a:off x="5303186" y="3851766"/>
            <a:ext cx="3289484" cy="1638093"/>
          </a:xfrm>
          <a:prstGeom prst="rect">
            <a:avLst/>
          </a:prstGeom>
          <a:ln>
            <a:solidFill>
              <a:schemeClr val="bg1"/>
            </a:solidFill>
          </a:ln>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fr-FR" sz="1400" dirty="0">
                <a:solidFill>
                  <a:srgbClr val="0070C0"/>
                </a:solidFill>
              </a:rPr>
              <a:t>Cholécystite aiguë</a:t>
            </a:r>
          </a:p>
          <a:p>
            <a:pPr lvl="1"/>
            <a:r>
              <a:rPr lang="fr-FR" sz="1400" dirty="0">
                <a:solidFill>
                  <a:srgbClr val="0070C0"/>
                </a:solidFill>
              </a:rPr>
              <a:t>Angiocholite aiguë</a:t>
            </a:r>
          </a:p>
          <a:p>
            <a:pPr lvl="1"/>
            <a:r>
              <a:rPr lang="fr-FR" sz="1400" dirty="0">
                <a:solidFill>
                  <a:srgbClr val="0070C0"/>
                </a:solidFill>
              </a:rPr>
              <a:t>Ulcère perforé</a:t>
            </a:r>
          </a:p>
          <a:p>
            <a:pPr lvl="1"/>
            <a:r>
              <a:rPr lang="fr-FR" sz="1400" dirty="0">
                <a:solidFill>
                  <a:srgbClr val="0070C0"/>
                </a:solidFill>
              </a:rPr>
              <a:t>Douleur thoracique projetée (Pneumopathie infectieuse, péricardite)</a:t>
            </a: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8" name="Espace réservé du contenu 2"/>
          <p:cNvSpPr txBox="1">
            <a:spLocks/>
          </p:cNvSpPr>
          <p:nvPr/>
        </p:nvSpPr>
        <p:spPr>
          <a:xfrm>
            <a:off x="4535420" y="2337925"/>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NON</a:t>
            </a:r>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spTree>
    <p:extLst>
      <p:ext uri="{BB962C8B-B14F-4D97-AF65-F5344CB8AC3E}">
        <p14:creationId xmlns:p14="http://schemas.microsoft.com/office/powerpoint/2010/main" val="9517583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0896" y="1006813"/>
            <a:ext cx="4721751" cy="994172"/>
          </a:xfrm>
        </p:spPr>
        <p:txBody>
          <a:bodyPr>
            <a:normAutofit fontScale="90000"/>
          </a:bodyPr>
          <a:lstStyle/>
          <a:p>
            <a:r>
              <a:rPr lang="fr-FR" sz="3300" dirty="0"/>
              <a:t>Douleur de l’hypochondre gauche</a:t>
            </a:r>
          </a:p>
        </p:txBody>
      </p:sp>
      <p:cxnSp>
        <p:nvCxnSpPr>
          <p:cNvPr id="6" name="Connecteur droit avec flèche 5"/>
          <p:cNvCxnSpPr/>
          <p:nvPr/>
        </p:nvCxnSpPr>
        <p:spPr>
          <a:xfrm>
            <a:off x="3123514" y="3628361"/>
            <a:ext cx="332381" cy="396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4" name="Flèche à angle droit 13"/>
          <p:cNvSpPr/>
          <p:nvPr/>
        </p:nvSpPr>
        <p:spPr>
          <a:xfrm rot="5400000" flipH="1">
            <a:off x="3736680" y="2553229"/>
            <a:ext cx="820292"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8" name="Espace réservé du contenu 2"/>
          <p:cNvSpPr txBox="1">
            <a:spLocks/>
          </p:cNvSpPr>
          <p:nvPr/>
        </p:nvSpPr>
        <p:spPr>
          <a:xfrm>
            <a:off x="4535420" y="2337925"/>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NON</a:t>
            </a:r>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pic>
        <p:nvPicPr>
          <p:cNvPr id="4" name="Imag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24718" y="2549380"/>
            <a:ext cx="2367431" cy="2311397"/>
          </a:xfrm>
          <a:prstGeom prst="rect">
            <a:avLst/>
          </a:prstGeom>
        </p:spPr>
      </p:pic>
    </p:spTree>
    <p:extLst>
      <p:ext uri="{BB962C8B-B14F-4D97-AF65-F5344CB8AC3E}">
        <p14:creationId xmlns:p14="http://schemas.microsoft.com/office/powerpoint/2010/main" val="585055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0896" y="1006813"/>
            <a:ext cx="4721751" cy="994172"/>
          </a:xfrm>
        </p:spPr>
        <p:txBody>
          <a:bodyPr>
            <a:normAutofit fontScale="90000"/>
          </a:bodyPr>
          <a:lstStyle/>
          <a:p>
            <a:r>
              <a:rPr lang="fr-FR" sz="3300" dirty="0"/>
              <a:t>Douleur de l’hypochondre gauche</a:t>
            </a:r>
          </a:p>
        </p:txBody>
      </p:sp>
      <p:cxnSp>
        <p:nvCxnSpPr>
          <p:cNvPr id="6" name="Connecteur droit avec flèche 5"/>
          <p:cNvCxnSpPr/>
          <p:nvPr/>
        </p:nvCxnSpPr>
        <p:spPr>
          <a:xfrm>
            <a:off x="3123514" y="3628361"/>
            <a:ext cx="332381" cy="396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4" name="Flèche à angle droit 13"/>
          <p:cNvSpPr/>
          <p:nvPr/>
        </p:nvSpPr>
        <p:spPr>
          <a:xfrm rot="5400000" flipH="1">
            <a:off x="3736680" y="2553229"/>
            <a:ext cx="820292"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5" name="Espace réservé du contenu 2"/>
          <p:cNvSpPr txBox="1">
            <a:spLocks/>
          </p:cNvSpPr>
          <p:nvPr/>
        </p:nvSpPr>
        <p:spPr>
          <a:xfrm>
            <a:off x="5303186" y="3851766"/>
            <a:ext cx="3289484" cy="1638093"/>
          </a:xfrm>
          <a:prstGeom prst="rect">
            <a:avLst/>
          </a:prstGeom>
          <a:ln>
            <a:solidFill>
              <a:schemeClr val="bg1"/>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Arial" charset="0"/>
              <a:buChar char="•"/>
            </a:pPr>
            <a:r>
              <a:rPr lang="fr-FR" sz="1600" dirty="0">
                <a:solidFill>
                  <a:srgbClr val="0070C0"/>
                </a:solidFill>
              </a:rPr>
              <a:t>Abcès / Infarctus splénique</a:t>
            </a:r>
          </a:p>
          <a:p>
            <a:pPr lvl="1">
              <a:buFont typeface="Arial" charset="0"/>
              <a:buChar char="•"/>
            </a:pPr>
            <a:r>
              <a:rPr lang="fr-FR" sz="1600" dirty="0" err="1">
                <a:solidFill>
                  <a:srgbClr val="0070C0"/>
                </a:solidFill>
              </a:rPr>
              <a:t>Diverticulite</a:t>
            </a:r>
            <a:r>
              <a:rPr lang="fr-FR" sz="1600" dirty="0">
                <a:solidFill>
                  <a:srgbClr val="0070C0"/>
                </a:solidFill>
              </a:rPr>
              <a:t> colique de l’angle gauche</a:t>
            </a:r>
          </a:p>
          <a:p>
            <a:pPr lvl="1">
              <a:buFont typeface="Arial" charset="0"/>
              <a:buChar char="•"/>
            </a:pPr>
            <a:r>
              <a:rPr lang="fr-FR" sz="1600" dirty="0">
                <a:solidFill>
                  <a:srgbClr val="0070C0"/>
                </a:solidFill>
              </a:rPr>
              <a:t>Pneumopathie basale gauche</a:t>
            </a: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8" name="Espace réservé du contenu 2"/>
          <p:cNvSpPr txBox="1">
            <a:spLocks/>
          </p:cNvSpPr>
          <p:nvPr/>
        </p:nvSpPr>
        <p:spPr>
          <a:xfrm>
            <a:off x="4535420" y="2337925"/>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NON</a:t>
            </a:r>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pic>
        <p:nvPicPr>
          <p:cNvPr id="4" name="Imag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24718" y="2549380"/>
            <a:ext cx="2367431" cy="2311397"/>
          </a:xfrm>
          <a:prstGeom prst="rect">
            <a:avLst/>
          </a:prstGeom>
        </p:spPr>
      </p:pic>
    </p:spTree>
    <p:extLst>
      <p:ext uri="{BB962C8B-B14F-4D97-AF65-F5344CB8AC3E}">
        <p14:creationId xmlns:p14="http://schemas.microsoft.com/office/powerpoint/2010/main" val="25453777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0896" y="1006813"/>
            <a:ext cx="4721751" cy="994172"/>
          </a:xfrm>
        </p:spPr>
        <p:txBody>
          <a:bodyPr>
            <a:normAutofit fontScale="90000"/>
          </a:bodyPr>
          <a:lstStyle/>
          <a:p>
            <a:r>
              <a:rPr lang="fr-FR" sz="3300" dirty="0"/>
              <a:t>Douleur de l’hypochondre gauche</a:t>
            </a:r>
          </a:p>
        </p:txBody>
      </p:sp>
      <p:sp>
        <p:nvSpPr>
          <p:cNvPr id="3" name="Espace réservé du contenu 2"/>
          <p:cNvSpPr>
            <a:spLocks noGrp="1"/>
          </p:cNvSpPr>
          <p:nvPr>
            <p:ph idx="1"/>
          </p:nvPr>
        </p:nvSpPr>
        <p:spPr>
          <a:xfrm>
            <a:off x="5303186" y="1798923"/>
            <a:ext cx="3289484" cy="1500915"/>
          </a:xfrm>
          <a:ln>
            <a:solidFill>
              <a:schemeClr val="bg1"/>
            </a:solidFill>
          </a:ln>
        </p:spPr>
        <p:txBody>
          <a:bodyPr anchor="ctr">
            <a:normAutofit fontScale="92500" lnSpcReduction="10000"/>
          </a:bodyPr>
          <a:lstStyle/>
          <a:p>
            <a:pPr lvl="1">
              <a:buFont typeface="Arial" charset="0"/>
              <a:buChar char="•"/>
            </a:pPr>
            <a:r>
              <a:rPr lang="fr-FR" sz="1600" dirty="0">
                <a:solidFill>
                  <a:srgbClr val="0070C0"/>
                </a:solidFill>
              </a:rPr>
              <a:t>Pancréatite aiguë</a:t>
            </a:r>
          </a:p>
          <a:p>
            <a:pPr lvl="1">
              <a:buFont typeface="Arial" charset="0"/>
              <a:buChar char="•"/>
            </a:pPr>
            <a:r>
              <a:rPr lang="fr-FR" sz="1600" dirty="0">
                <a:solidFill>
                  <a:srgbClr val="0070C0"/>
                </a:solidFill>
              </a:rPr>
              <a:t>Ulcère gastrique</a:t>
            </a:r>
          </a:p>
          <a:p>
            <a:pPr lvl="1">
              <a:buFont typeface="Arial" charset="0"/>
              <a:buChar char="•"/>
            </a:pPr>
            <a:r>
              <a:rPr lang="fr-FR" sz="1600" dirty="0">
                <a:solidFill>
                  <a:srgbClr val="0070C0"/>
                </a:solidFill>
              </a:rPr>
              <a:t>Splénomégalie</a:t>
            </a:r>
          </a:p>
          <a:p>
            <a:pPr lvl="1">
              <a:buFont typeface="Arial" charset="0"/>
              <a:buChar char="•"/>
            </a:pPr>
            <a:r>
              <a:rPr lang="fr-FR" sz="1600" dirty="0">
                <a:solidFill>
                  <a:srgbClr val="0070C0"/>
                </a:solidFill>
              </a:rPr>
              <a:t>Embolie pulmonaire</a:t>
            </a:r>
          </a:p>
        </p:txBody>
      </p:sp>
      <p:cxnSp>
        <p:nvCxnSpPr>
          <p:cNvPr id="6" name="Connecteur droit avec flèche 5"/>
          <p:cNvCxnSpPr/>
          <p:nvPr/>
        </p:nvCxnSpPr>
        <p:spPr>
          <a:xfrm>
            <a:off x="3123514" y="3628361"/>
            <a:ext cx="332381" cy="396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4" name="Flèche à angle droit 13"/>
          <p:cNvSpPr/>
          <p:nvPr/>
        </p:nvSpPr>
        <p:spPr>
          <a:xfrm rot="5400000" flipH="1">
            <a:off x="3736680" y="2553229"/>
            <a:ext cx="820292"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5" name="Espace réservé du contenu 2"/>
          <p:cNvSpPr txBox="1">
            <a:spLocks/>
          </p:cNvSpPr>
          <p:nvPr/>
        </p:nvSpPr>
        <p:spPr>
          <a:xfrm>
            <a:off x="5303186" y="3851766"/>
            <a:ext cx="3289484" cy="1638093"/>
          </a:xfrm>
          <a:prstGeom prst="rect">
            <a:avLst/>
          </a:prstGeom>
          <a:ln>
            <a:solidFill>
              <a:schemeClr val="bg1"/>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Arial" charset="0"/>
              <a:buChar char="•"/>
            </a:pPr>
            <a:r>
              <a:rPr lang="fr-FR" sz="1600" dirty="0">
                <a:solidFill>
                  <a:srgbClr val="0070C0"/>
                </a:solidFill>
              </a:rPr>
              <a:t>Abcès / Infarctus splénique</a:t>
            </a:r>
          </a:p>
          <a:p>
            <a:pPr lvl="1">
              <a:buFont typeface="Arial" charset="0"/>
              <a:buChar char="•"/>
            </a:pPr>
            <a:r>
              <a:rPr lang="fr-FR" sz="1600" dirty="0" err="1">
                <a:solidFill>
                  <a:srgbClr val="0070C0"/>
                </a:solidFill>
              </a:rPr>
              <a:t>Diverticulite</a:t>
            </a:r>
            <a:r>
              <a:rPr lang="fr-FR" sz="1600" dirty="0">
                <a:solidFill>
                  <a:srgbClr val="0070C0"/>
                </a:solidFill>
              </a:rPr>
              <a:t> colique de l’angle gauche</a:t>
            </a:r>
          </a:p>
          <a:p>
            <a:pPr lvl="1">
              <a:buFont typeface="Arial" charset="0"/>
              <a:buChar char="•"/>
            </a:pPr>
            <a:r>
              <a:rPr lang="fr-FR" sz="1600" dirty="0">
                <a:solidFill>
                  <a:srgbClr val="0070C0"/>
                </a:solidFill>
              </a:rPr>
              <a:t>Pneumopathie basale gauche</a:t>
            </a: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8" name="Espace réservé du contenu 2"/>
          <p:cNvSpPr txBox="1">
            <a:spLocks/>
          </p:cNvSpPr>
          <p:nvPr/>
        </p:nvSpPr>
        <p:spPr>
          <a:xfrm>
            <a:off x="4535420" y="2337925"/>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NON</a:t>
            </a:r>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pic>
        <p:nvPicPr>
          <p:cNvPr id="4" name="Imag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24718" y="2549380"/>
            <a:ext cx="2367431" cy="2311397"/>
          </a:xfrm>
          <a:prstGeom prst="rect">
            <a:avLst/>
          </a:prstGeom>
        </p:spPr>
      </p:pic>
    </p:spTree>
    <p:extLst>
      <p:ext uri="{BB962C8B-B14F-4D97-AF65-F5344CB8AC3E}">
        <p14:creationId xmlns:p14="http://schemas.microsoft.com/office/powerpoint/2010/main" val="18070438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0896" y="1006813"/>
            <a:ext cx="4721751" cy="994172"/>
          </a:xfrm>
        </p:spPr>
        <p:txBody>
          <a:bodyPr>
            <a:normAutofit/>
          </a:bodyPr>
          <a:lstStyle/>
          <a:p>
            <a:r>
              <a:rPr lang="fr-FR" sz="3300" dirty="0"/>
              <a:t>Douleur de l’hypogastre</a:t>
            </a:r>
          </a:p>
        </p:txBody>
      </p:sp>
      <p:cxnSp>
        <p:nvCxnSpPr>
          <p:cNvPr id="6" name="Connecteur droit avec flèche 5"/>
          <p:cNvCxnSpPr/>
          <p:nvPr/>
        </p:nvCxnSpPr>
        <p:spPr>
          <a:xfrm>
            <a:off x="3123514" y="3628361"/>
            <a:ext cx="332381" cy="396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pic>
        <p:nvPicPr>
          <p:cNvPr id="5" name="Image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69769" y="2933036"/>
            <a:ext cx="3286125" cy="1390650"/>
          </a:xfrm>
          <a:prstGeom prst="rect">
            <a:avLst/>
          </a:prstGeom>
        </p:spPr>
      </p:pic>
    </p:spTree>
    <p:extLst>
      <p:ext uri="{BB962C8B-B14F-4D97-AF65-F5344CB8AC3E}">
        <p14:creationId xmlns:p14="http://schemas.microsoft.com/office/powerpoint/2010/main" val="16323253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0896" y="1006813"/>
            <a:ext cx="4721751" cy="994172"/>
          </a:xfrm>
        </p:spPr>
        <p:txBody>
          <a:bodyPr>
            <a:normAutofit/>
          </a:bodyPr>
          <a:lstStyle/>
          <a:p>
            <a:r>
              <a:rPr lang="fr-FR" sz="3300" dirty="0"/>
              <a:t>Douleur de l’hypogastre</a:t>
            </a:r>
          </a:p>
        </p:txBody>
      </p:sp>
      <p:cxnSp>
        <p:nvCxnSpPr>
          <p:cNvPr id="6" name="Connecteur droit avec flèche 5"/>
          <p:cNvCxnSpPr/>
          <p:nvPr/>
        </p:nvCxnSpPr>
        <p:spPr>
          <a:xfrm>
            <a:off x="3123514" y="3628361"/>
            <a:ext cx="332381" cy="396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4" name="Flèche à angle droit 13"/>
          <p:cNvSpPr/>
          <p:nvPr/>
        </p:nvSpPr>
        <p:spPr>
          <a:xfrm rot="5400000" flipH="1">
            <a:off x="3736680" y="2553229"/>
            <a:ext cx="820292"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5" name="Espace réservé du contenu 2"/>
          <p:cNvSpPr txBox="1">
            <a:spLocks/>
          </p:cNvSpPr>
          <p:nvPr/>
        </p:nvSpPr>
        <p:spPr>
          <a:xfrm>
            <a:off x="5303186" y="3851766"/>
            <a:ext cx="3491191" cy="1638093"/>
          </a:xfrm>
          <a:prstGeom prst="rect">
            <a:avLst/>
          </a:prstGeom>
          <a:ln>
            <a:solidFill>
              <a:schemeClr val="bg1"/>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Arial" charset="0"/>
              <a:buChar char="•"/>
            </a:pPr>
            <a:r>
              <a:rPr lang="fr-FR" sz="1600" dirty="0">
                <a:solidFill>
                  <a:srgbClr val="0070C0"/>
                </a:solidFill>
              </a:rPr>
              <a:t>Endométrite</a:t>
            </a:r>
          </a:p>
          <a:p>
            <a:pPr lvl="1">
              <a:buFont typeface="Arial" charset="0"/>
              <a:buChar char="•"/>
            </a:pPr>
            <a:r>
              <a:rPr lang="fr-FR" sz="1600" dirty="0">
                <a:solidFill>
                  <a:srgbClr val="0070C0"/>
                </a:solidFill>
              </a:rPr>
              <a:t>Prostatite</a:t>
            </a:r>
          </a:p>
          <a:p>
            <a:pPr lvl="1">
              <a:buFont typeface="Arial" charset="0"/>
              <a:buChar char="•"/>
            </a:pPr>
            <a:r>
              <a:rPr lang="fr-FR" sz="1600" dirty="0">
                <a:solidFill>
                  <a:srgbClr val="0070C0"/>
                </a:solidFill>
              </a:rPr>
              <a:t>Appendicite aiguë pelvienne</a:t>
            </a: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8" name="Espace réservé du contenu 2"/>
          <p:cNvSpPr txBox="1">
            <a:spLocks/>
          </p:cNvSpPr>
          <p:nvPr/>
        </p:nvSpPr>
        <p:spPr>
          <a:xfrm>
            <a:off x="4535420" y="2337925"/>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NON</a:t>
            </a:r>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pic>
        <p:nvPicPr>
          <p:cNvPr id="5" name="Image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69769" y="2933036"/>
            <a:ext cx="3286125" cy="1390650"/>
          </a:xfrm>
          <a:prstGeom prst="rect">
            <a:avLst/>
          </a:prstGeom>
        </p:spPr>
      </p:pic>
    </p:spTree>
    <p:extLst>
      <p:ext uri="{BB962C8B-B14F-4D97-AF65-F5344CB8AC3E}">
        <p14:creationId xmlns:p14="http://schemas.microsoft.com/office/powerpoint/2010/main" val="630097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0896" y="1006813"/>
            <a:ext cx="4721751" cy="994172"/>
          </a:xfrm>
        </p:spPr>
        <p:txBody>
          <a:bodyPr>
            <a:normAutofit/>
          </a:bodyPr>
          <a:lstStyle/>
          <a:p>
            <a:r>
              <a:rPr lang="fr-FR" sz="3300" dirty="0"/>
              <a:t>Douleur de l’hypogastre</a:t>
            </a:r>
          </a:p>
        </p:txBody>
      </p:sp>
      <p:sp>
        <p:nvSpPr>
          <p:cNvPr id="3" name="Espace réservé du contenu 2"/>
          <p:cNvSpPr>
            <a:spLocks noGrp="1"/>
          </p:cNvSpPr>
          <p:nvPr>
            <p:ph idx="1"/>
          </p:nvPr>
        </p:nvSpPr>
        <p:spPr>
          <a:xfrm>
            <a:off x="5303186" y="2174152"/>
            <a:ext cx="3289484" cy="750458"/>
          </a:xfrm>
          <a:ln>
            <a:solidFill>
              <a:schemeClr val="bg1"/>
            </a:solidFill>
          </a:ln>
        </p:spPr>
        <p:txBody>
          <a:bodyPr anchor="ctr">
            <a:noAutofit/>
          </a:bodyPr>
          <a:lstStyle/>
          <a:p>
            <a:pPr lvl="1">
              <a:buFont typeface="Arial" charset="0"/>
              <a:buChar char="•"/>
            </a:pPr>
            <a:r>
              <a:rPr lang="fr-FR" sz="1600" dirty="0">
                <a:solidFill>
                  <a:srgbClr val="0070C0"/>
                </a:solidFill>
              </a:rPr>
              <a:t>Cystite</a:t>
            </a:r>
          </a:p>
          <a:p>
            <a:pPr lvl="1">
              <a:buFont typeface="Arial" charset="0"/>
              <a:buChar char="•"/>
            </a:pPr>
            <a:r>
              <a:rPr lang="fr-FR" sz="1600" dirty="0">
                <a:solidFill>
                  <a:srgbClr val="0070C0"/>
                </a:solidFill>
              </a:rPr>
              <a:t>Globe vésical</a:t>
            </a:r>
          </a:p>
        </p:txBody>
      </p:sp>
      <p:cxnSp>
        <p:nvCxnSpPr>
          <p:cNvPr id="6" name="Connecteur droit avec flèche 5"/>
          <p:cNvCxnSpPr/>
          <p:nvPr/>
        </p:nvCxnSpPr>
        <p:spPr>
          <a:xfrm>
            <a:off x="3123514" y="3628361"/>
            <a:ext cx="332381" cy="396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4" name="Flèche à angle droit 13"/>
          <p:cNvSpPr/>
          <p:nvPr/>
        </p:nvSpPr>
        <p:spPr>
          <a:xfrm rot="5400000" flipH="1">
            <a:off x="3736680" y="2553229"/>
            <a:ext cx="820292"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5" name="Espace réservé du contenu 2"/>
          <p:cNvSpPr txBox="1">
            <a:spLocks/>
          </p:cNvSpPr>
          <p:nvPr/>
        </p:nvSpPr>
        <p:spPr>
          <a:xfrm>
            <a:off x="5303186" y="3851766"/>
            <a:ext cx="3491191" cy="1638093"/>
          </a:xfrm>
          <a:prstGeom prst="rect">
            <a:avLst/>
          </a:prstGeom>
          <a:ln>
            <a:solidFill>
              <a:schemeClr val="bg1"/>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Arial" charset="0"/>
              <a:buChar char="•"/>
            </a:pPr>
            <a:r>
              <a:rPr lang="fr-FR" sz="1600" dirty="0">
                <a:solidFill>
                  <a:srgbClr val="0070C0"/>
                </a:solidFill>
              </a:rPr>
              <a:t>Endométrite</a:t>
            </a:r>
          </a:p>
          <a:p>
            <a:pPr lvl="1">
              <a:buFont typeface="Arial" charset="0"/>
              <a:buChar char="•"/>
            </a:pPr>
            <a:r>
              <a:rPr lang="fr-FR" sz="1600" dirty="0">
                <a:solidFill>
                  <a:srgbClr val="0070C0"/>
                </a:solidFill>
              </a:rPr>
              <a:t>Prostatite</a:t>
            </a:r>
          </a:p>
          <a:p>
            <a:pPr lvl="1">
              <a:buFont typeface="Arial" charset="0"/>
              <a:buChar char="•"/>
            </a:pPr>
            <a:r>
              <a:rPr lang="fr-FR" sz="1600" dirty="0">
                <a:solidFill>
                  <a:srgbClr val="0070C0"/>
                </a:solidFill>
              </a:rPr>
              <a:t>Appendicite aiguë pelvienne</a:t>
            </a: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8" name="Espace réservé du contenu 2"/>
          <p:cNvSpPr txBox="1">
            <a:spLocks/>
          </p:cNvSpPr>
          <p:nvPr/>
        </p:nvSpPr>
        <p:spPr>
          <a:xfrm>
            <a:off x="4535420" y="2337925"/>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NON</a:t>
            </a:r>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pic>
        <p:nvPicPr>
          <p:cNvPr id="5" name="Image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69769" y="2933036"/>
            <a:ext cx="3286125" cy="1390650"/>
          </a:xfrm>
          <a:prstGeom prst="rect">
            <a:avLst/>
          </a:prstGeom>
        </p:spPr>
      </p:pic>
    </p:spTree>
    <p:extLst>
      <p:ext uri="{BB962C8B-B14F-4D97-AF65-F5344CB8AC3E}">
        <p14:creationId xmlns:p14="http://schemas.microsoft.com/office/powerpoint/2010/main" val="2600275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0896" y="1006813"/>
            <a:ext cx="4721751" cy="994172"/>
          </a:xfrm>
        </p:spPr>
        <p:txBody>
          <a:bodyPr>
            <a:normAutofit fontScale="90000"/>
          </a:bodyPr>
          <a:lstStyle/>
          <a:p>
            <a:r>
              <a:rPr lang="fr-FR" sz="3300" dirty="0"/>
              <a:t>Douleur du flanc / de la fosse iliaque droit</a:t>
            </a:r>
            <a:r>
              <a:rPr lang="pt-BR" sz="3300" dirty="0"/>
              <a:t>(e)</a:t>
            </a:r>
            <a:endParaRPr lang="fr-FR" sz="3300" dirty="0"/>
          </a:p>
        </p:txBody>
      </p:sp>
      <p:cxnSp>
        <p:nvCxnSpPr>
          <p:cNvPr id="6" name="Connecteur droit avec flèche 5"/>
          <p:cNvCxnSpPr/>
          <p:nvPr/>
        </p:nvCxnSpPr>
        <p:spPr>
          <a:xfrm>
            <a:off x="3123514" y="3628361"/>
            <a:ext cx="332381" cy="396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pic>
        <p:nvPicPr>
          <p:cNvPr id="4" name="Imag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54506" y="2269036"/>
            <a:ext cx="2396270" cy="2829638"/>
          </a:xfrm>
          <a:prstGeom prst="rect">
            <a:avLst/>
          </a:prstGeom>
        </p:spPr>
      </p:pic>
    </p:spTree>
    <p:extLst>
      <p:ext uri="{BB962C8B-B14F-4D97-AF65-F5344CB8AC3E}">
        <p14:creationId xmlns:p14="http://schemas.microsoft.com/office/powerpoint/2010/main" val="5286013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0896" y="1006813"/>
            <a:ext cx="4721751" cy="994172"/>
          </a:xfrm>
        </p:spPr>
        <p:txBody>
          <a:bodyPr>
            <a:normAutofit fontScale="90000"/>
          </a:bodyPr>
          <a:lstStyle/>
          <a:p>
            <a:r>
              <a:rPr lang="fr-FR" sz="3300" dirty="0"/>
              <a:t>Douleur du flanc / de la fosse iliaque droit</a:t>
            </a:r>
            <a:r>
              <a:rPr lang="pt-BR" sz="3300" dirty="0"/>
              <a:t>(e)</a:t>
            </a:r>
            <a:endParaRPr lang="fr-FR" sz="3300" dirty="0"/>
          </a:p>
        </p:txBody>
      </p:sp>
      <p:cxnSp>
        <p:nvCxnSpPr>
          <p:cNvPr id="6" name="Connecteur droit avec flèche 5"/>
          <p:cNvCxnSpPr/>
          <p:nvPr/>
        </p:nvCxnSpPr>
        <p:spPr>
          <a:xfrm>
            <a:off x="3123514" y="3628361"/>
            <a:ext cx="332381" cy="396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4" name="Flèche à angle droit 13"/>
          <p:cNvSpPr/>
          <p:nvPr/>
        </p:nvSpPr>
        <p:spPr>
          <a:xfrm rot="5400000" flipH="1">
            <a:off x="3736680" y="2553229"/>
            <a:ext cx="820292"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5" name="Espace réservé du contenu 2"/>
          <p:cNvSpPr txBox="1">
            <a:spLocks/>
          </p:cNvSpPr>
          <p:nvPr/>
        </p:nvSpPr>
        <p:spPr>
          <a:xfrm>
            <a:off x="5303186" y="3706623"/>
            <a:ext cx="3491191" cy="1861498"/>
          </a:xfrm>
          <a:prstGeom prst="rect">
            <a:avLst/>
          </a:prstGeom>
          <a:ln>
            <a:solidFill>
              <a:schemeClr val="bg1"/>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Arial" charset="0"/>
              <a:buChar char="•"/>
            </a:pPr>
            <a:r>
              <a:rPr lang="fr-FR" sz="1600" dirty="0">
                <a:solidFill>
                  <a:srgbClr val="0070C0"/>
                </a:solidFill>
              </a:rPr>
              <a:t>Appendicite aiguë</a:t>
            </a:r>
          </a:p>
          <a:p>
            <a:pPr lvl="1">
              <a:buFont typeface="Arial" charset="0"/>
              <a:buChar char="•"/>
            </a:pPr>
            <a:r>
              <a:rPr lang="fr-FR" sz="1600" dirty="0">
                <a:solidFill>
                  <a:srgbClr val="0070C0"/>
                </a:solidFill>
              </a:rPr>
              <a:t>Pyélonéphrite aiguë</a:t>
            </a:r>
          </a:p>
          <a:p>
            <a:pPr lvl="1">
              <a:buFont typeface="Arial" charset="0"/>
              <a:buChar char="•"/>
            </a:pPr>
            <a:r>
              <a:rPr lang="fr-FR" sz="1600" dirty="0">
                <a:solidFill>
                  <a:srgbClr val="0070C0"/>
                </a:solidFill>
              </a:rPr>
              <a:t>Iléite terminale</a:t>
            </a:r>
          </a:p>
          <a:p>
            <a:pPr lvl="1">
              <a:buFont typeface="Arial" charset="0"/>
              <a:buChar char="•"/>
            </a:pPr>
            <a:r>
              <a:rPr lang="fr-FR" sz="1600" dirty="0" err="1">
                <a:solidFill>
                  <a:srgbClr val="0070C0"/>
                </a:solidFill>
              </a:rPr>
              <a:t>Adénolymphite</a:t>
            </a:r>
            <a:r>
              <a:rPr lang="fr-FR" sz="1600" dirty="0">
                <a:solidFill>
                  <a:srgbClr val="0070C0"/>
                </a:solidFill>
              </a:rPr>
              <a:t> mésentérique</a:t>
            </a:r>
          </a:p>
          <a:p>
            <a:pPr lvl="1">
              <a:buFont typeface="Arial" charset="0"/>
              <a:buChar char="•"/>
            </a:pPr>
            <a:r>
              <a:rPr lang="fr-FR" sz="1600" dirty="0">
                <a:solidFill>
                  <a:srgbClr val="0070C0"/>
                </a:solidFill>
              </a:rPr>
              <a:t>Salpingite aiguë</a:t>
            </a:r>
          </a:p>
          <a:p>
            <a:pPr lvl="1">
              <a:buFont typeface="Arial" charset="0"/>
              <a:buChar char="•"/>
            </a:pPr>
            <a:r>
              <a:rPr lang="fr-FR" sz="1600" dirty="0" err="1">
                <a:solidFill>
                  <a:srgbClr val="0070C0"/>
                </a:solidFill>
              </a:rPr>
              <a:t>Diverticulite</a:t>
            </a:r>
            <a:r>
              <a:rPr lang="fr-FR" sz="1600" dirty="0">
                <a:solidFill>
                  <a:srgbClr val="0070C0"/>
                </a:solidFill>
              </a:rPr>
              <a:t> colique droite</a:t>
            </a: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8" name="Espace réservé du contenu 2"/>
          <p:cNvSpPr txBox="1">
            <a:spLocks/>
          </p:cNvSpPr>
          <p:nvPr/>
        </p:nvSpPr>
        <p:spPr>
          <a:xfrm>
            <a:off x="4535420" y="2337925"/>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NON</a:t>
            </a:r>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pic>
        <p:nvPicPr>
          <p:cNvPr id="4" name="Imag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54506" y="2269036"/>
            <a:ext cx="2396270" cy="2829638"/>
          </a:xfrm>
          <a:prstGeom prst="rect">
            <a:avLst/>
          </a:prstGeom>
        </p:spPr>
      </p:pic>
    </p:spTree>
    <p:extLst>
      <p:ext uri="{BB962C8B-B14F-4D97-AF65-F5344CB8AC3E}">
        <p14:creationId xmlns:p14="http://schemas.microsoft.com/office/powerpoint/2010/main" val="6325931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0896" y="1006813"/>
            <a:ext cx="4721751" cy="994172"/>
          </a:xfrm>
        </p:spPr>
        <p:txBody>
          <a:bodyPr>
            <a:normAutofit fontScale="90000"/>
          </a:bodyPr>
          <a:lstStyle/>
          <a:p>
            <a:r>
              <a:rPr lang="fr-FR" sz="3300" dirty="0"/>
              <a:t>Douleur du flanc / de la fosse iliaque droit</a:t>
            </a:r>
            <a:r>
              <a:rPr lang="pt-BR" sz="3300" dirty="0"/>
              <a:t>(e)</a:t>
            </a:r>
            <a:endParaRPr lang="fr-FR" sz="3300" dirty="0"/>
          </a:p>
        </p:txBody>
      </p:sp>
      <p:sp>
        <p:nvSpPr>
          <p:cNvPr id="3" name="Espace réservé du contenu 2"/>
          <p:cNvSpPr>
            <a:spLocks noGrp="1"/>
          </p:cNvSpPr>
          <p:nvPr>
            <p:ph idx="1"/>
          </p:nvPr>
        </p:nvSpPr>
        <p:spPr>
          <a:xfrm>
            <a:off x="5303185" y="1582037"/>
            <a:ext cx="3289484" cy="1583265"/>
          </a:xfrm>
          <a:ln>
            <a:solidFill>
              <a:schemeClr val="bg1"/>
            </a:solidFill>
          </a:ln>
        </p:spPr>
        <p:txBody>
          <a:bodyPr anchor="ctr">
            <a:normAutofit fontScale="70000" lnSpcReduction="20000"/>
          </a:bodyPr>
          <a:lstStyle/>
          <a:p>
            <a:pPr lvl="1">
              <a:buFont typeface="Arial" charset="0"/>
              <a:buChar char="•"/>
            </a:pPr>
            <a:r>
              <a:rPr lang="fr-FR" sz="1600" dirty="0">
                <a:solidFill>
                  <a:srgbClr val="0070C0"/>
                </a:solidFill>
              </a:rPr>
              <a:t>Hernie inguinale étranglée</a:t>
            </a:r>
          </a:p>
          <a:p>
            <a:pPr lvl="1">
              <a:buFont typeface="Arial" charset="0"/>
              <a:buChar char="•"/>
            </a:pPr>
            <a:r>
              <a:rPr lang="fr-FR" sz="1600" dirty="0">
                <a:solidFill>
                  <a:srgbClr val="0070C0"/>
                </a:solidFill>
              </a:rPr>
              <a:t>Colique néphrétique</a:t>
            </a:r>
          </a:p>
          <a:p>
            <a:pPr lvl="1">
              <a:buFont typeface="Arial" charset="0"/>
              <a:buChar char="•"/>
            </a:pPr>
            <a:r>
              <a:rPr lang="fr-FR" sz="1600" dirty="0">
                <a:solidFill>
                  <a:srgbClr val="0070C0"/>
                </a:solidFill>
              </a:rPr>
              <a:t>Grossesse extra-utérine</a:t>
            </a:r>
          </a:p>
          <a:p>
            <a:pPr lvl="1">
              <a:buFont typeface="Arial" charset="0"/>
              <a:buChar char="•"/>
            </a:pPr>
            <a:r>
              <a:rPr lang="fr-FR" sz="1600" dirty="0">
                <a:solidFill>
                  <a:srgbClr val="0070C0"/>
                </a:solidFill>
              </a:rPr>
              <a:t>Torsion d’annexe / fibrome utérin</a:t>
            </a:r>
          </a:p>
          <a:p>
            <a:pPr lvl="1">
              <a:buFont typeface="Arial" charset="0"/>
              <a:buChar char="•"/>
            </a:pPr>
            <a:r>
              <a:rPr lang="fr-FR" sz="1600" dirty="0">
                <a:solidFill>
                  <a:srgbClr val="0070C0"/>
                </a:solidFill>
              </a:rPr>
              <a:t>Hématome du psoas</a:t>
            </a:r>
          </a:p>
          <a:p>
            <a:pPr lvl="1">
              <a:buFont typeface="Arial" charset="0"/>
              <a:buChar char="•"/>
            </a:pPr>
            <a:r>
              <a:rPr lang="fr-FR" sz="1600" i="1" dirty="0">
                <a:solidFill>
                  <a:srgbClr val="0070C0"/>
                </a:solidFill>
              </a:rPr>
              <a:t>Appendicite aiguë</a:t>
            </a:r>
          </a:p>
        </p:txBody>
      </p:sp>
      <p:cxnSp>
        <p:nvCxnSpPr>
          <p:cNvPr id="6" name="Connecteur droit avec flèche 5"/>
          <p:cNvCxnSpPr/>
          <p:nvPr/>
        </p:nvCxnSpPr>
        <p:spPr>
          <a:xfrm>
            <a:off x="3123514" y="3628361"/>
            <a:ext cx="332381" cy="396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4" name="Flèche à angle droit 13"/>
          <p:cNvSpPr/>
          <p:nvPr/>
        </p:nvSpPr>
        <p:spPr>
          <a:xfrm rot="5400000" flipH="1">
            <a:off x="3736680" y="2553229"/>
            <a:ext cx="820292"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5" name="Espace réservé du contenu 2"/>
          <p:cNvSpPr txBox="1">
            <a:spLocks/>
          </p:cNvSpPr>
          <p:nvPr/>
        </p:nvSpPr>
        <p:spPr>
          <a:xfrm>
            <a:off x="5303186" y="3706623"/>
            <a:ext cx="3491191" cy="1861498"/>
          </a:xfrm>
          <a:prstGeom prst="rect">
            <a:avLst/>
          </a:prstGeom>
          <a:ln>
            <a:solidFill>
              <a:schemeClr val="bg1"/>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Arial" charset="0"/>
              <a:buChar char="•"/>
            </a:pPr>
            <a:r>
              <a:rPr lang="fr-FR" sz="1600" dirty="0">
                <a:solidFill>
                  <a:srgbClr val="0070C0"/>
                </a:solidFill>
              </a:rPr>
              <a:t>Appendicite aiguë</a:t>
            </a:r>
          </a:p>
          <a:p>
            <a:pPr lvl="1">
              <a:buFont typeface="Arial" charset="0"/>
              <a:buChar char="•"/>
            </a:pPr>
            <a:r>
              <a:rPr lang="fr-FR" sz="1600" dirty="0">
                <a:solidFill>
                  <a:srgbClr val="0070C0"/>
                </a:solidFill>
              </a:rPr>
              <a:t>Pyélonéphrite aiguë</a:t>
            </a:r>
          </a:p>
          <a:p>
            <a:pPr lvl="1">
              <a:buFont typeface="Arial" charset="0"/>
              <a:buChar char="•"/>
            </a:pPr>
            <a:r>
              <a:rPr lang="fr-FR" sz="1600" dirty="0">
                <a:solidFill>
                  <a:srgbClr val="0070C0"/>
                </a:solidFill>
              </a:rPr>
              <a:t>Iléite terminale</a:t>
            </a:r>
          </a:p>
          <a:p>
            <a:pPr lvl="1">
              <a:buFont typeface="Arial" charset="0"/>
              <a:buChar char="•"/>
            </a:pPr>
            <a:r>
              <a:rPr lang="fr-FR" sz="1600" dirty="0" err="1">
                <a:solidFill>
                  <a:srgbClr val="0070C0"/>
                </a:solidFill>
              </a:rPr>
              <a:t>Adénolymphite</a:t>
            </a:r>
            <a:r>
              <a:rPr lang="fr-FR" sz="1600" dirty="0">
                <a:solidFill>
                  <a:srgbClr val="0070C0"/>
                </a:solidFill>
              </a:rPr>
              <a:t> mésentérique</a:t>
            </a:r>
          </a:p>
          <a:p>
            <a:pPr lvl="1">
              <a:buFont typeface="Arial" charset="0"/>
              <a:buChar char="•"/>
            </a:pPr>
            <a:r>
              <a:rPr lang="fr-FR" sz="1600" dirty="0">
                <a:solidFill>
                  <a:srgbClr val="0070C0"/>
                </a:solidFill>
              </a:rPr>
              <a:t>Salpingite aiguë</a:t>
            </a:r>
          </a:p>
          <a:p>
            <a:pPr lvl="1">
              <a:buFont typeface="Arial" charset="0"/>
              <a:buChar char="•"/>
            </a:pPr>
            <a:r>
              <a:rPr lang="fr-FR" sz="1600" dirty="0" err="1">
                <a:solidFill>
                  <a:srgbClr val="0070C0"/>
                </a:solidFill>
              </a:rPr>
              <a:t>Diverticulite</a:t>
            </a:r>
            <a:r>
              <a:rPr lang="fr-FR" sz="1600" dirty="0">
                <a:solidFill>
                  <a:srgbClr val="0070C0"/>
                </a:solidFill>
              </a:rPr>
              <a:t> colique droite</a:t>
            </a: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8" name="Espace réservé du contenu 2"/>
          <p:cNvSpPr txBox="1">
            <a:spLocks/>
          </p:cNvSpPr>
          <p:nvPr/>
        </p:nvSpPr>
        <p:spPr>
          <a:xfrm>
            <a:off x="4535420" y="2337925"/>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NON</a:t>
            </a:r>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pic>
        <p:nvPicPr>
          <p:cNvPr id="4" name="Imag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54506" y="2269036"/>
            <a:ext cx="2396270" cy="2829638"/>
          </a:xfrm>
          <a:prstGeom prst="rect">
            <a:avLst/>
          </a:prstGeom>
        </p:spPr>
      </p:pic>
    </p:spTree>
    <p:extLst>
      <p:ext uri="{BB962C8B-B14F-4D97-AF65-F5344CB8AC3E}">
        <p14:creationId xmlns:p14="http://schemas.microsoft.com/office/powerpoint/2010/main" val="8601026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0896" y="1006813"/>
            <a:ext cx="4721751" cy="994172"/>
          </a:xfrm>
        </p:spPr>
        <p:txBody>
          <a:bodyPr>
            <a:normAutofit fontScale="90000"/>
          </a:bodyPr>
          <a:lstStyle/>
          <a:p>
            <a:r>
              <a:rPr lang="fr-FR" sz="3300" dirty="0"/>
              <a:t>Douleur du flanc / de la fosse iliaque gauche</a:t>
            </a:r>
          </a:p>
        </p:txBody>
      </p:sp>
      <p:cxnSp>
        <p:nvCxnSpPr>
          <p:cNvPr id="6" name="Connecteur droit avec flèche 5"/>
          <p:cNvCxnSpPr/>
          <p:nvPr/>
        </p:nvCxnSpPr>
        <p:spPr>
          <a:xfrm>
            <a:off x="3123514" y="3628361"/>
            <a:ext cx="332381" cy="396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5" name="Espace réservé du contenu 2"/>
          <p:cNvSpPr txBox="1">
            <a:spLocks/>
          </p:cNvSpPr>
          <p:nvPr/>
        </p:nvSpPr>
        <p:spPr>
          <a:xfrm>
            <a:off x="5303186" y="3706623"/>
            <a:ext cx="3491191" cy="1861498"/>
          </a:xfrm>
          <a:prstGeom prst="rect">
            <a:avLst/>
          </a:prstGeom>
          <a:ln>
            <a:solidFill>
              <a:schemeClr val="bg1"/>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Arial" charset="0"/>
              <a:buChar char="•"/>
            </a:pPr>
            <a:r>
              <a:rPr lang="fr-FR" sz="1600" dirty="0" err="1">
                <a:solidFill>
                  <a:srgbClr val="0070C0"/>
                </a:solidFill>
              </a:rPr>
              <a:t>Diverticulite</a:t>
            </a:r>
            <a:r>
              <a:rPr lang="fr-FR" sz="1600" dirty="0">
                <a:solidFill>
                  <a:srgbClr val="0070C0"/>
                </a:solidFill>
              </a:rPr>
              <a:t> sigmoïdienne</a:t>
            </a:r>
          </a:p>
          <a:p>
            <a:pPr lvl="1">
              <a:buFont typeface="Arial" charset="0"/>
              <a:buChar char="•"/>
            </a:pPr>
            <a:r>
              <a:rPr lang="fr-FR" sz="1600" dirty="0">
                <a:solidFill>
                  <a:srgbClr val="0070C0"/>
                </a:solidFill>
              </a:rPr>
              <a:t>Pyélonéphrite aiguë</a:t>
            </a:r>
          </a:p>
          <a:p>
            <a:pPr lvl="1">
              <a:buFont typeface="Arial" charset="0"/>
              <a:buChar char="•"/>
            </a:pPr>
            <a:r>
              <a:rPr lang="fr-FR" sz="1600" dirty="0">
                <a:solidFill>
                  <a:srgbClr val="0070C0"/>
                </a:solidFill>
              </a:rPr>
              <a:t>Salpingite aiguë</a:t>
            </a: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pic>
        <p:nvPicPr>
          <p:cNvPr id="5" name="Imag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20896" y="2234132"/>
            <a:ext cx="2555007" cy="2944982"/>
          </a:xfrm>
          <a:prstGeom prst="rect">
            <a:avLst/>
          </a:prstGeom>
        </p:spPr>
      </p:pic>
    </p:spTree>
    <p:extLst>
      <p:ext uri="{BB962C8B-B14F-4D97-AF65-F5344CB8AC3E}">
        <p14:creationId xmlns:p14="http://schemas.microsoft.com/office/powerpoint/2010/main" val="13965729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0896" y="1006813"/>
            <a:ext cx="4721751" cy="994172"/>
          </a:xfrm>
        </p:spPr>
        <p:txBody>
          <a:bodyPr>
            <a:normAutofit fontScale="90000"/>
          </a:bodyPr>
          <a:lstStyle/>
          <a:p>
            <a:r>
              <a:rPr lang="fr-FR" sz="3300" dirty="0"/>
              <a:t>Douleur du flanc / de la fosse iliaque gauche</a:t>
            </a:r>
          </a:p>
        </p:txBody>
      </p:sp>
      <p:cxnSp>
        <p:nvCxnSpPr>
          <p:cNvPr id="6" name="Connecteur droit avec flèche 5"/>
          <p:cNvCxnSpPr/>
          <p:nvPr/>
        </p:nvCxnSpPr>
        <p:spPr>
          <a:xfrm>
            <a:off x="3123514" y="3628361"/>
            <a:ext cx="332381" cy="396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4" name="Flèche à angle droit 13"/>
          <p:cNvSpPr/>
          <p:nvPr/>
        </p:nvSpPr>
        <p:spPr>
          <a:xfrm rot="5400000" flipH="1">
            <a:off x="3736680" y="2553229"/>
            <a:ext cx="820292"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5" name="Espace réservé du contenu 2"/>
          <p:cNvSpPr txBox="1">
            <a:spLocks/>
          </p:cNvSpPr>
          <p:nvPr/>
        </p:nvSpPr>
        <p:spPr>
          <a:xfrm>
            <a:off x="5303186" y="3706623"/>
            <a:ext cx="3491191" cy="1861498"/>
          </a:xfrm>
          <a:prstGeom prst="rect">
            <a:avLst/>
          </a:prstGeom>
          <a:ln>
            <a:solidFill>
              <a:schemeClr val="bg1"/>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Arial" charset="0"/>
              <a:buChar char="•"/>
            </a:pPr>
            <a:r>
              <a:rPr lang="fr-FR" sz="1600" dirty="0" err="1">
                <a:solidFill>
                  <a:srgbClr val="0070C0"/>
                </a:solidFill>
              </a:rPr>
              <a:t>Diverticulite</a:t>
            </a:r>
            <a:r>
              <a:rPr lang="fr-FR" sz="1600" dirty="0">
                <a:solidFill>
                  <a:srgbClr val="0070C0"/>
                </a:solidFill>
              </a:rPr>
              <a:t> sigmoïdienne</a:t>
            </a:r>
          </a:p>
          <a:p>
            <a:pPr lvl="1">
              <a:buFont typeface="Arial" charset="0"/>
              <a:buChar char="•"/>
            </a:pPr>
            <a:r>
              <a:rPr lang="fr-FR" sz="1600" dirty="0">
                <a:solidFill>
                  <a:srgbClr val="0070C0"/>
                </a:solidFill>
              </a:rPr>
              <a:t>Pyélonéphrite aiguë</a:t>
            </a:r>
          </a:p>
          <a:p>
            <a:pPr lvl="1">
              <a:buFont typeface="Arial" charset="0"/>
              <a:buChar char="•"/>
            </a:pPr>
            <a:r>
              <a:rPr lang="fr-FR" sz="1600" dirty="0">
                <a:solidFill>
                  <a:srgbClr val="0070C0"/>
                </a:solidFill>
              </a:rPr>
              <a:t>Salpingite aiguë</a:t>
            </a: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8" name="Espace réservé du contenu 2"/>
          <p:cNvSpPr txBox="1">
            <a:spLocks/>
          </p:cNvSpPr>
          <p:nvPr/>
        </p:nvSpPr>
        <p:spPr>
          <a:xfrm>
            <a:off x="4535420" y="2337925"/>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NON</a:t>
            </a:r>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pic>
        <p:nvPicPr>
          <p:cNvPr id="5" name="Imag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20896" y="2234132"/>
            <a:ext cx="2555007" cy="2944982"/>
          </a:xfrm>
          <a:prstGeom prst="rect">
            <a:avLst/>
          </a:prstGeom>
        </p:spPr>
      </p:pic>
    </p:spTree>
    <p:extLst>
      <p:ext uri="{BB962C8B-B14F-4D97-AF65-F5344CB8AC3E}">
        <p14:creationId xmlns:p14="http://schemas.microsoft.com/office/powerpoint/2010/main" val="11281833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0896" y="1006813"/>
            <a:ext cx="4721751" cy="994172"/>
          </a:xfrm>
        </p:spPr>
        <p:txBody>
          <a:bodyPr>
            <a:normAutofit fontScale="90000"/>
          </a:bodyPr>
          <a:lstStyle/>
          <a:p>
            <a:r>
              <a:rPr lang="fr-FR" sz="3300" dirty="0"/>
              <a:t>Douleur du flanc / de la fosse iliaque gauche</a:t>
            </a:r>
          </a:p>
        </p:txBody>
      </p:sp>
      <p:sp>
        <p:nvSpPr>
          <p:cNvPr id="3" name="Espace réservé du contenu 2"/>
          <p:cNvSpPr>
            <a:spLocks noGrp="1"/>
          </p:cNvSpPr>
          <p:nvPr>
            <p:ph idx="1"/>
          </p:nvPr>
        </p:nvSpPr>
        <p:spPr>
          <a:xfrm>
            <a:off x="5303185" y="1582037"/>
            <a:ext cx="3289484" cy="1822920"/>
          </a:xfrm>
          <a:ln>
            <a:solidFill>
              <a:schemeClr val="bg1"/>
            </a:solidFill>
          </a:ln>
        </p:spPr>
        <p:txBody>
          <a:bodyPr anchor="ctr">
            <a:normAutofit fontScale="70000" lnSpcReduction="20000"/>
          </a:bodyPr>
          <a:lstStyle/>
          <a:p>
            <a:pPr lvl="1">
              <a:buFont typeface="Arial" charset="0"/>
              <a:buChar char="•"/>
            </a:pPr>
            <a:r>
              <a:rPr lang="fr-FR" sz="1600" dirty="0">
                <a:solidFill>
                  <a:srgbClr val="0070C0"/>
                </a:solidFill>
              </a:rPr>
              <a:t>Hernie inguinale étranglée</a:t>
            </a:r>
          </a:p>
          <a:p>
            <a:pPr lvl="1">
              <a:buFont typeface="Arial" charset="0"/>
              <a:buChar char="•"/>
            </a:pPr>
            <a:r>
              <a:rPr lang="fr-FR" sz="1600" dirty="0">
                <a:solidFill>
                  <a:srgbClr val="0070C0"/>
                </a:solidFill>
              </a:rPr>
              <a:t>Colique néphrétique</a:t>
            </a:r>
          </a:p>
          <a:p>
            <a:pPr lvl="1">
              <a:buFont typeface="Arial" charset="0"/>
              <a:buChar char="•"/>
            </a:pPr>
            <a:r>
              <a:rPr lang="fr-FR" sz="1600" dirty="0">
                <a:solidFill>
                  <a:srgbClr val="0070C0"/>
                </a:solidFill>
              </a:rPr>
              <a:t>Grossesse extra-utérine</a:t>
            </a:r>
          </a:p>
          <a:p>
            <a:pPr lvl="1">
              <a:buFont typeface="Arial" charset="0"/>
              <a:buChar char="•"/>
            </a:pPr>
            <a:r>
              <a:rPr lang="fr-FR" sz="1600" dirty="0">
                <a:solidFill>
                  <a:srgbClr val="0070C0"/>
                </a:solidFill>
              </a:rPr>
              <a:t>Torsion d’annexe / fibrome utérin</a:t>
            </a:r>
          </a:p>
          <a:p>
            <a:pPr lvl="1">
              <a:buFont typeface="Arial" charset="0"/>
              <a:buChar char="•"/>
            </a:pPr>
            <a:r>
              <a:rPr lang="fr-FR" sz="1600" dirty="0">
                <a:solidFill>
                  <a:srgbClr val="0070C0"/>
                </a:solidFill>
              </a:rPr>
              <a:t>Hématome du psoas</a:t>
            </a:r>
          </a:p>
          <a:p>
            <a:pPr lvl="1">
              <a:buFont typeface="Arial" charset="0"/>
              <a:buChar char="•"/>
            </a:pPr>
            <a:r>
              <a:rPr lang="fr-FR" sz="1600" dirty="0">
                <a:solidFill>
                  <a:srgbClr val="0070C0"/>
                </a:solidFill>
              </a:rPr>
              <a:t>Cancer du colon en occlusion</a:t>
            </a:r>
          </a:p>
          <a:p>
            <a:pPr lvl="1">
              <a:buFont typeface="Arial" charset="0"/>
              <a:buChar char="•"/>
            </a:pPr>
            <a:r>
              <a:rPr lang="fr-FR" sz="1600" dirty="0">
                <a:solidFill>
                  <a:srgbClr val="0070C0"/>
                </a:solidFill>
              </a:rPr>
              <a:t>Volvulus du sigmoïde</a:t>
            </a:r>
          </a:p>
        </p:txBody>
      </p:sp>
      <p:cxnSp>
        <p:nvCxnSpPr>
          <p:cNvPr id="6" name="Connecteur droit avec flèche 5"/>
          <p:cNvCxnSpPr/>
          <p:nvPr/>
        </p:nvCxnSpPr>
        <p:spPr>
          <a:xfrm>
            <a:off x="3123514" y="3628361"/>
            <a:ext cx="332381" cy="3966"/>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p:cNvSpPr txBox="1">
            <a:spLocks/>
          </p:cNvSpPr>
          <p:nvPr/>
        </p:nvSpPr>
        <p:spPr>
          <a:xfrm>
            <a:off x="3556891" y="3404956"/>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a:solidFill>
                  <a:schemeClr val="tx1"/>
                </a:solidFill>
              </a:rPr>
              <a:t>Fièvre ?</a:t>
            </a:r>
            <a:endParaRPr lang="fr-FR" sz="1350" dirty="0">
              <a:solidFill>
                <a:schemeClr val="tx1"/>
              </a:solidFill>
            </a:endParaRPr>
          </a:p>
        </p:txBody>
      </p:sp>
      <p:sp>
        <p:nvSpPr>
          <p:cNvPr id="14" name="Flèche à angle droit 13"/>
          <p:cNvSpPr/>
          <p:nvPr/>
        </p:nvSpPr>
        <p:spPr>
          <a:xfrm rot="5400000" flipH="1">
            <a:off x="3736680" y="2553229"/>
            <a:ext cx="820292"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5" name="Espace réservé du contenu 2"/>
          <p:cNvSpPr txBox="1">
            <a:spLocks/>
          </p:cNvSpPr>
          <p:nvPr/>
        </p:nvSpPr>
        <p:spPr>
          <a:xfrm>
            <a:off x="5303186" y="3706623"/>
            <a:ext cx="3491191" cy="1861498"/>
          </a:xfrm>
          <a:prstGeom prst="rect">
            <a:avLst/>
          </a:prstGeom>
          <a:ln>
            <a:solidFill>
              <a:schemeClr val="bg1"/>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Arial" charset="0"/>
              <a:buChar char="•"/>
            </a:pPr>
            <a:r>
              <a:rPr lang="fr-FR" sz="1600" dirty="0" err="1">
                <a:solidFill>
                  <a:srgbClr val="0070C0"/>
                </a:solidFill>
              </a:rPr>
              <a:t>Diverticulite</a:t>
            </a:r>
            <a:r>
              <a:rPr lang="fr-FR" sz="1600" dirty="0">
                <a:solidFill>
                  <a:srgbClr val="0070C0"/>
                </a:solidFill>
              </a:rPr>
              <a:t> sigmoïdienne</a:t>
            </a:r>
          </a:p>
          <a:p>
            <a:pPr lvl="1">
              <a:buFont typeface="Arial" charset="0"/>
              <a:buChar char="•"/>
            </a:pPr>
            <a:r>
              <a:rPr lang="fr-FR" sz="1600" dirty="0">
                <a:solidFill>
                  <a:srgbClr val="0070C0"/>
                </a:solidFill>
              </a:rPr>
              <a:t>Pyélonéphrite aiguë</a:t>
            </a:r>
          </a:p>
          <a:p>
            <a:pPr lvl="1">
              <a:buFont typeface="Arial" charset="0"/>
              <a:buChar char="•"/>
            </a:pPr>
            <a:r>
              <a:rPr lang="fr-FR" sz="1600" dirty="0">
                <a:solidFill>
                  <a:srgbClr val="0070C0"/>
                </a:solidFill>
              </a:rPr>
              <a:t>Salpingite aiguë</a:t>
            </a:r>
          </a:p>
        </p:txBody>
      </p:sp>
      <p:sp>
        <p:nvSpPr>
          <p:cNvPr id="17" name="Flèche à angle droit 16"/>
          <p:cNvSpPr/>
          <p:nvPr/>
        </p:nvSpPr>
        <p:spPr>
          <a:xfrm rot="5400000">
            <a:off x="3748150" y="413591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8" name="Espace réservé du contenu 2"/>
          <p:cNvSpPr txBox="1">
            <a:spLocks/>
          </p:cNvSpPr>
          <p:nvPr/>
        </p:nvSpPr>
        <p:spPr>
          <a:xfrm>
            <a:off x="4535420" y="2337925"/>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NON</a:t>
            </a:r>
          </a:p>
        </p:txBody>
      </p:sp>
      <p:sp>
        <p:nvSpPr>
          <p:cNvPr id="19" name="Espace réservé du contenu 2"/>
          <p:cNvSpPr txBox="1">
            <a:spLocks/>
          </p:cNvSpPr>
          <p:nvPr/>
        </p:nvSpPr>
        <p:spPr>
          <a:xfrm>
            <a:off x="4535420" y="4413967"/>
            <a:ext cx="657225" cy="446810"/>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350" dirty="0">
                <a:solidFill>
                  <a:schemeClr val="tx1"/>
                </a:solidFill>
              </a:rPr>
              <a:t>OUI</a:t>
            </a:r>
          </a:p>
        </p:txBody>
      </p:sp>
      <p:pic>
        <p:nvPicPr>
          <p:cNvPr id="5" name="Imag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20896" y="2234132"/>
            <a:ext cx="2555007" cy="2944982"/>
          </a:xfrm>
          <a:prstGeom prst="rect">
            <a:avLst/>
          </a:prstGeom>
        </p:spPr>
      </p:pic>
    </p:spTree>
    <p:extLst>
      <p:ext uri="{BB962C8B-B14F-4D97-AF65-F5344CB8AC3E}">
        <p14:creationId xmlns:p14="http://schemas.microsoft.com/office/powerpoint/2010/main" val="19242201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20442" y="224841"/>
            <a:ext cx="8747125" cy="605153"/>
          </a:xfrm>
          <a:prstGeom prst="rect">
            <a:avLst/>
          </a:prstGeom>
          <a:noFill/>
        </p:spPr>
        <p:txBody>
          <a:bodyPr wrap="square" lIns="180000" rtlCol="0">
            <a:noAutofit/>
          </a:bodyPr>
          <a:lstStyle/>
          <a:p>
            <a:pPr>
              <a:lnSpc>
                <a:spcPct val="120000"/>
              </a:lnSpc>
            </a:pPr>
            <a:r>
              <a:rPr lang="fr-FR" sz="2800" dirty="0">
                <a:solidFill>
                  <a:srgbClr val="002060"/>
                </a:solidFill>
                <a:latin typeface="Avenir Next Condensed" charset="0"/>
                <a:ea typeface="Avenir Next Condensed" charset="0"/>
                <a:cs typeface="Avenir Next Condensed" charset="0"/>
              </a:rPr>
              <a:t>Examens complémentaires</a:t>
            </a:r>
            <a:endParaRPr lang="fr-FR" sz="2800" dirty="0">
              <a:solidFill>
                <a:srgbClr val="002060"/>
              </a:solidFill>
              <a:latin typeface="Avenir Next" charset="0"/>
              <a:ea typeface="Avenir Next" charset="0"/>
              <a:cs typeface="Avenir Next" charset="0"/>
            </a:endParaRPr>
          </a:p>
        </p:txBody>
      </p:sp>
      <p:sp>
        <p:nvSpPr>
          <p:cNvPr id="7" name="ZoneTexte 6"/>
          <p:cNvSpPr txBox="1"/>
          <p:nvPr/>
        </p:nvSpPr>
        <p:spPr>
          <a:xfrm>
            <a:off x="220442" y="829994"/>
            <a:ext cx="8747125" cy="5095874"/>
          </a:xfrm>
          <a:prstGeom prst="rect">
            <a:avLst/>
          </a:prstGeom>
          <a:noFill/>
        </p:spPr>
        <p:txBody>
          <a:bodyPr wrap="square" lIns="180000" rtlCol="0">
            <a:noAutofit/>
          </a:bodyPr>
          <a:lstStyle/>
          <a:p>
            <a:r>
              <a:rPr lang="fr-FR" sz="1600" dirty="0">
                <a:solidFill>
                  <a:srgbClr val="002060"/>
                </a:solidFill>
              </a:rPr>
              <a:t>Quel bilan biologique prescrivez-vous ?</a:t>
            </a:r>
          </a:p>
        </p:txBody>
      </p:sp>
    </p:spTree>
    <p:extLst>
      <p:ext uri="{BB962C8B-B14F-4D97-AF65-F5344CB8AC3E}">
        <p14:creationId xmlns:p14="http://schemas.microsoft.com/office/powerpoint/2010/main" val="5537684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20442" y="224841"/>
            <a:ext cx="8747125" cy="605153"/>
          </a:xfrm>
          <a:prstGeom prst="rect">
            <a:avLst/>
          </a:prstGeom>
          <a:noFill/>
        </p:spPr>
        <p:txBody>
          <a:bodyPr wrap="square" lIns="180000" rtlCol="0">
            <a:noAutofit/>
          </a:bodyPr>
          <a:lstStyle/>
          <a:p>
            <a:pPr>
              <a:lnSpc>
                <a:spcPct val="120000"/>
              </a:lnSpc>
            </a:pPr>
            <a:r>
              <a:rPr lang="fr-FR" sz="2800" dirty="0">
                <a:solidFill>
                  <a:srgbClr val="002060"/>
                </a:solidFill>
                <a:latin typeface="Avenir Next Condensed" charset="0"/>
                <a:ea typeface="Avenir Next Condensed" charset="0"/>
                <a:cs typeface="Avenir Next Condensed" charset="0"/>
              </a:rPr>
              <a:t>Examens complémentaires</a:t>
            </a:r>
            <a:endParaRPr lang="fr-FR" sz="2800" dirty="0">
              <a:solidFill>
                <a:srgbClr val="002060"/>
              </a:solidFill>
              <a:latin typeface="Avenir Next" charset="0"/>
              <a:ea typeface="Avenir Next" charset="0"/>
              <a:cs typeface="Avenir Next" charset="0"/>
            </a:endParaRPr>
          </a:p>
        </p:txBody>
      </p:sp>
      <p:sp>
        <p:nvSpPr>
          <p:cNvPr id="7" name="ZoneTexte 6"/>
          <p:cNvSpPr txBox="1"/>
          <p:nvPr/>
        </p:nvSpPr>
        <p:spPr>
          <a:xfrm>
            <a:off x="220442" y="829994"/>
            <a:ext cx="8747125" cy="5095874"/>
          </a:xfrm>
          <a:prstGeom prst="rect">
            <a:avLst/>
          </a:prstGeom>
          <a:noFill/>
        </p:spPr>
        <p:txBody>
          <a:bodyPr wrap="square" lIns="180000" rtlCol="0">
            <a:noAutofit/>
          </a:bodyPr>
          <a:lstStyle/>
          <a:p>
            <a:r>
              <a:rPr lang="fr-FR" sz="1600" dirty="0">
                <a:solidFill>
                  <a:srgbClr val="002060"/>
                </a:solidFill>
              </a:rPr>
              <a:t>Quel bilan biologique prescrivez-vous ?</a:t>
            </a:r>
          </a:p>
        </p:txBody>
      </p:sp>
      <p:sp>
        <p:nvSpPr>
          <p:cNvPr id="8" name="Espace réservé du contenu 2"/>
          <p:cNvSpPr txBox="1">
            <a:spLocks/>
          </p:cNvSpPr>
          <p:nvPr/>
        </p:nvSpPr>
        <p:spPr>
          <a:xfrm>
            <a:off x="403814" y="1188720"/>
            <a:ext cx="8380380" cy="4505533"/>
          </a:xfrm>
          <a:prstGeom prst="rect">
            <a:avLst/>
          </a:prstGeom>
          <a:ln>
            <a:solidFill>
              <a:schemeClr val="tx1"/>
            </a:solidFill>
          </a:ln>
        </p:spPr>
        <p:txBody>
          <a:bodyPr>
            <a:normAutofit fontScale="85000" lnSpcReduction="20000"/>
          </a:bodyPr>
          <a:lstStyle>
            <a:lvl1pPr marL="342900" indent="-342900" algn="l" defTabSz="914400" rtl="0" eaLnBrk="1" latinLnBrk="0" hangingPunct="1">
              <a:lnSpc>
                <a:spcPct val="150000"/>
              </a:lnSpc>
              <a:spcBef>
                <a:spcPct val="20000"/>
              </a:spcBef>
              <a:buFont typeface="Arial" pitchFamily="34" charset="0"/>
              <a:buChar char="•"/>
              <a:defRPr sz="2400" kern="1200">
                <a:solidFill>
                  <a:schemeClr val="bg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dirty="0">
                <a:solidFill>
                  <a:srgbClr val="0070C0"/>
                </a:solidFill>
              </a:rPr>
              <a:t> </a:t>
            </a:r>
          </a:p>
          <a:p>
            <a:pPr lvl="1"/>
            <a:r>
              <a:rPr lang="fr-FR" dirty="0" err="1">
                <a:solidFill>
                  <a:srgbClr val="0070C0"/>
                </a:solidFill>
              </a:rPr>
              <a:t>Sd</a:t>
            </a:r>
            <a:r>
              <a:rPr lang="fr-FR" dirty="0">
                <a:solidFill>
                  <a:srgbClr val="0070C0"/>
                </a:solidFill>
              </a:rPr>
              <a:t> inflammatoire : GB, CRP</a:t>
            </a:r>
          </a:p>
          <a:p>
            <a:pPr lvl="1"/>
            <a:r>
              <a:rPr lang="fr-FR" dirty="0" err="1">
                <a:solidFill>
                  <a:srgbClr val="0070C0"/>
                </a:solidFill>
              </a:rPr>
              <a:t>Sd</a:t>
            </a:r>
            <a:r>
              <a:rPr lang="fr-FR" dirty="0">
                <a:solidFill>
                  <a:srgbClr val="0070C0"/>
                </a:solidFill>
              </a:rPr>
              <a:t> hémorragique : </a:t>
            </a:r>
            <a:r>
              <a:rPr lang="fr-FR" dirty="0" err="1">
                <a:solidFill>
                  <a:srgbClr val="0070C0"/>
                </a:solidFill>
              </a:rPr>
              <a:t>Hb</a:t>
            </a:r>
            <a:endParaRPr lang="fr-FR" dirty="0">
              <a:solidFill>
                <a:srgbClr val="0070C0"/>
              </a:solidFill>
            </a:endParaRPr>
          </a:p>
          <a:p>
            <a:pPr lvl="1"/>
            <a:r>
              <a:rPr lang="fr-FR" dirty="0">
                <a:solidFill>
                  <a:srgbClr val="0070C0"/>
                </a:solidFill>
              </a:rPr>
              <a:t>Atteinte hépatique / Biliaire ++ : Transaminases, PAL, GGT, Bilirubine</a:t>
            </a:r>
          </a:p>
          <a:p>
            <a:pPr lvl="1"/>
            <a:r>
              <a:rPr lang="fr-FR" dirty="0">
                <a:solidFill>
                  <a:srgbClr val="0070C0"/>
                </a:solidFill>
              </a:rPr>
              <a:t>Lipase (&gt;3N = pancréatite)</a:t>
            </a:r>
          </a:p>
          <a:p>
            <a:pPr lvl="1"/>
            <a:r>
              <a:rPr lang="fr-FR" dirty="0">
                <a:solidFill>
                  <a:srgbClr val="0070C0"/>
                </a:solidFill>
              </a:rPr>
              <a:t>Lactate veineux (ischémie digestive – </a:t>
            </a:r>
            <a:r>
              <a:rPr lang="fr-FR" i="1" dirty="0">
                <a:solidFill>
                  <a:srgbClr val="0070C0"/>
                </a:solidFill>
              </a:rPr>
              <a:t>peu sensible</a:t>
            </a:r>
            <a:r>
              <a:rPr lang="fr-FR" dirty="0">
                <a:solidFill>
                  <a:srgbClr val="0070C0"/>
                </a:solidFill>
              </a:rPr>
              <a:t>)</a:t>
            </a:r>
          </a:p>
          <a:p>
            <a:pPr lvl="1"/>
            <a:r>
              <a:rPr lang="fr-FR" dirty="0">
                <a:solidFill>
                  <a:srgbClr val="0070C0"/>
                </a:solidFill>
              </a:rPr>
              <a:t>Retentissement rénal : Créatinine, ionogramme sanguin</a:t>
            </a:r>
          </a:p>
          <a:p>
            <a:pPr lvl="1"/>
            <a:r>
              <a:rPr lang="fr-FR" dirty="0">
                <a:solidFill>
                  <a:srgbClr val="0070C0"/>
                </a:solidFill>
              </a:rPr>
              <a:t>Si doute sur IDM inférieur : Troponine</a:t>
            </a:r>
          </a:p>
          <a:p>
            <a:pPr lvl="1"/>
            <a:r>
              <a:rPr lang="fr-FR" dirty="0">
                <a:solidFill>
                  <a:srgbClr val="0070C0"/>
                </a:solidFill>
              </a:rPr>
              <a:t>Femme &lt;50 ans : béta-</a:t>
            </a:r>
            <a:r>
              <a:rPr lang="fr-FR" dirty="0" err="1">
                <a:solidFill>
                  <a:srgbClr val="0070C0"/>
                </a:solidFill>
              </a:rPr>
              <a:t>hCG</a:t>
            </a:r>
            <a:r>
              <a:rPr lang="fr-FR" dirty="0">
                <a:solidFill>
                  <a:srgbClr val="0070C0"/>
                </a:solidFill>
              </a:rPr>
              <a:t>+++</a:t>
            </a:r>
          </a:p>
        </p:txBody>
      </p:sp>
    </p:spTree>
    <p:extLst>
      <p:ext uri="{BB962C8B-B14F-4D97-AF65-F5344CB8AC3E}">
        <p14:creationId xmlns:p14="http://schemas.microsoft.com/office/powerpoint/2010/main" val="10525625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20442" y="224841"/>
            <a:ext cx="8747125" cy="605153"/>
          </a:xfrm>
          <a:prstGeom prst="rect">
            <a:avLst/>
          </a:prstGeom>
          <a:noFill/>
        </p:spPr>
        <p:txBody>
          <a:bodyPr wrap="square" lIns="180000" rtlCol="0">
            <a:noAutofit/>
          </a:bodyPr>
          <a:lstStyle/>
          <a:p>
            <a:pPr>
              <a:lnSpc>
                <a:spcPct val="120000"/>
              </a:lnSpc>
            </a:pPr>
            <a:r>
              <a:rPr lang="fr-FR" sz="2800" dirty="0">
                <a:solidFill>
                  <a:srgbClr val="002060"/>
                </a:solidFill>
                <a:latin typeface="Avenir Next Condensed" charset="0"/>
                <a:ea typeface="Avenir Next Condensed" charset="0"/>
                <a:cs typeface="Avenir Next Condensed" charset="0"/>
              </a:rPr>
              <a:t>Examens complémentaires</a:t>
            </a:r>
            <a:endParaRPr lang="fr-FR" sz="2800" dirty="0">
              <a:solidFill>
                <a:srgbClr val="002060"/>
              </a:solidFill>
              <a:latin typeface="Avenir Next" charset="0"/>
              <a:ea typeface="Avenir Next" charset="0"/>
              <a:cs typeface="Avenir Next" charset="0"/>
            </a:endParaRPr>
          </a:p>
        </p:txBody>
      </p:sp>
      <p:sp>
        <p:nvSpPr>
          <p:cNvPr id="7" name="ZoneTexte 6"/>
          <p:cNvSpPr txBox="1"/>
          <p:nvPr/>
        </p:nvSpPr>
        <p:spPr>
          <a:xfrm>
            <a:off x="220442" y="829994"/>
            <a:ext cx="8747125" cy="5095874"/>
          </a:xfrm>
          <a:prstGeom prst="rect">
            <a:avLst/>
          </a:prstGeom>
          <a:noFill/>
        </p:spPr>
        <p:txBody>
          <a:bodyPr wrap="square" lIns="180000" rtlCol="0">
            <a:noAutofit/>
          </a:bodyPr>
          <a:lstStyle/>
          <a:p>
            <a:r>
              <a:rPr lang="fr-FR" sz="1600" dirty="0">
                <a:solidFill>
                  <a:srgbClr val="002060"/>
                </a:solidFill>
              </a:rPr>
              <a:t>L’examen physique retrouve une contracture généralisée. La patiente présente le bilan suivant : GB = 16 G/L (N&lt;10), CRP = 123 mg/l (N&lt;10), lipase = 64 UI/L (N&lt;80), ASAT = 35 UI/L (N&lt;40), ALAT = 36 (N&lt;45), bilirubine totale = 11 (N&lt;20), beta-</a:t>
            </a:r>
            <a:r>
              <a:rPr lang="fr-FR" sz="1600" dirty="0" err="1">
                <a:solidFill>
                  <a:srgbClr val="002060"/>
                </a:solidFill>
              </a:rPr>
              <a:t>hCG</a:t>
            </a:r>
            <a:r>
              <a:rPr lang="fr-FR" sz="1600" dirty="0">
                <a:solidFill>
                  <a:srgbClr val="002060"/>
                </a:solidFill>
              </a:rPr>
              <a:t> = négatif</a:t>
            </a:r>
          </a:p>
          <a:p>
            <a:endParaRPr lang="fr-FR" sz="1600" dirty="0">
              <a:solidFill>
                <a:srgbClr val="002060"/>
              </a:solidFill>
            </a:endParaRPr>
          </a:p>
          <a:p>
            <a:r>
              <a:rPr lang="fr-FR" sz="1600" dirty="0">
                <a:solidFill>
                  <a:srgbClr val="002060"/>
                </a:solidFill>
              </a:rPr>
              <a:t>Quel bilan d’imagerie prescrivez-vous ?</a:t>
            </a:r>
          </a:p>
        </p:txBody>
      </p:sp>
    </p:spTree>
    <p:extLst>
      <p:ext uri="{BB962C8B-B14F-4D97-AF65-F5344CB8AC3E}">
        <p14:creationId xmlns:p14="http://schemas.microsoft.com/office/powerpoint/2010/main" val="4933330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20442" y="224841"/>
            <a:ext cx="8747125" cy="605153"/>
          </a:xfrm>
          <a:prstGeom prst="rect">
            <a:avLst/>
          </a:prstGeom>
          <a:noFill/>
        </p:spPr>
        <p:txBody>
          <a:bodyPr wrap="square" lIns="180000" rtlCol="0">
            <a:noAutofit/>
          </a:bodyPr>
          <a:lstStyle/>
          <a:p>
            <a:pPr>
              <a:lnSpc>
                <a:spcPct val="120000"/>
              </a:lnSpc>
            </a:pPr>
            <a:r>
              <a:rPr lang="fr-FR" sz="2800" dirty="0">
                <a:solidFill>
                  <a:srgbClr val="002060"/>
                </a:solidFill>
                <a:latin typeface="Avenir Next Condensed" charset="0"/>
                <a:ea typeface="Avenir Next Condensed" charset="0"/>
                <a:cs typeface="Avenir Next Condensed" charset="0"/>
              </a:rPr>
              <a:t>Examens complémentaires</a:t>
            </a:r>
            <a:endParaRPr lang="fr-FR" sz="2800" dirty="0">
              <a:solidFill>
                <a:srgbClr val="002060"/>
              </a:solidFill>
              <a:latin typeface="Avenir Next" charset="0"/>
              <a:ea typeface="Avenir Next" charset="0"/>
              <a:cs typeface="Avenir Next" charset="0"/>
            </a:endParaRPr>
          </a:p>
        </p:txBody>
      </p:sp>
      <p:sp>
        <p:nvSpPr>
          <p:cNvPr id="7" name="ZoneTexte 6"/>
          <p:cNvSpPr txBox="1"/>
          <p:nvPr/>
        </p:nvSpPr>
        <p:spPr>
          <a:xfrm>
            <a:off x="220442" y="829994"/>
            <a:ext cx="8747125" cy="5095874"/>
          </a:xfrm>
          <a:prstGeom prst="rect">
            <a:avLst/>
          </a:prstGeom>
          <a:noFill/>
        </p:spPr>
        <p:txBody>
          <a:bodyPr wrap="square" lIns="180000" rtlCol="0">
            <a:noAutofit/>
          </a:bodyPr>
          <a:lstStyle/>
          <a:p>
            <a:r>
              <a:rPr lang="fr-FR" sz="1600" dirty="0">
                <a:solidFill>
                  <a:srgbClr val="002060"/>
                </a:solidFill>
              </a:rPr>
              <a:t>Bilan d’imagerie devant une douleur abdominale</a:t>
            </a:r>
          </a:p>
        </p:txBody>
      </p:sp>
      <p:sp>
        <p:nvSpPr>
          <p:cNvPr id="4" name="Espace réservé du contenu 2"/>
          <p:cNvSpPr txBox="1">
            <a:spLocks/>
          </p:cNvSpPr>
          <p:nvPr/>
        </p:nvSpPr>
        <p:spPr>
          <a:xfrm>
            <a:off x="418011" y="1567798"/>
            <a:ext cx="8281852" cy="4904720"/>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dirty="0">
              <a:solidFill>
                <a:srgbClr val="0070C0"/>
              </a:solidFill>
            </a:endParaRPr>
          </a:p>
          <a:p>
            <a:pPr lvl="1"/>
            <a:r>
              <a:rPr lang="fr-FR" dirty="0">
                <a:solidFill>
                  <a:srgbClr val="0070C0"/>
                </a:solidFill>
              </a:rPr>
              <a:t>ASP : non utile, non recommandé</a:t>
            </a:r>
          </a:p>
          <a:p>
            <a:pPr lvl="1"/>
            <a:r>
              <a:rPr lang="fr-FR" dirty="0">
                <a:solidFill>
                  <a:srgbClr val="0070C0"/>
                </a:solidFill>
              </a:rPr>
              <a:t>Echographie abdominale :</a:t>
            </a:r>
          </a:p>
          <a:p>
            <a:pPr lvl="2"/>
            <a:r>
              <a:rPr lang="fr-FR" dirty="0">
                <a:solidFill>
                  <a:srgbClr val="0070C0"/>
                </a:solidFill>
              </a:rPr>
              <a:t>Examen en 1</a:t>
            </a:r>
            <a:r>
              <a:rPr lang="fr-FR" baseline="30000" dirty="0">
                <a:solidFill>
                  <a:srgbClr val="0070C0"/>
                </a:solidFill>
              </a:rPr>
              <a:t>ère</a:t>
            </a:r>
            <a:r>
              <a:rPr lang="fr-FR" dirty="0">
                <a:solidFill>
                  <a:srgbClr val="0070C0"/>
                </a:solidFill>
              </a:rPr>
              <a:t> intention en l’absence de syndrome occlusif clinique / suspicion de cause vasculaire</a:t>
            </a:r>
          </a:p>
          <a:p>
            <a:pPr lvl="2"/>
            <a:r>
              <a:rPr lang="fr-FR" dirty="0">
                <a:solidFill>
                  <a:srgbClr val="0070C0"/>
                </a:solidFill>
              </a:rPr>
              <a:t>Explore les filières digestive, biliaire, urinaire et gynécologique</a:t>
            </a:r>
          </a:p>
          <a:p>
            <a:pPr lvl="1"/>
            <a:r>
              <a:rPr lang="fr-FR" dirty="0">
                <a:solidFill>
                  <a:srgbClr val="0070C0"/>
                </a:solidFill>
              </a:rPr>
              <a:t>Scanner abdominopelvien (+IV en l’absence de CI)</a:t>
            </a:r>
          </a:p>
          <a:p>
            <a:pPr lvl="2"/>
            <a:r>
              <a:rPr lang="fr-FR" dirty="0">
                <a:solidFill>
                  <a:srgbClr val="0070C0"/>
                </a:solidFill>
              </a:rPr>
              <a:t>Echographie non contributive</a:t>
            </a:r>
          </a:p>
          <a:p>
            <a:pPr lvl="2"/>
            <a:r>
              <a:rPr lang="fr-FR" dirty="0">
                <a:solidFill>
                  <a:srgbClr val="0070C0"/>
                </a:solidFill>
              </a:rPr>
              <a:t>Syndrome occlusif</a:t>
            </a:r>
          </a:p>
          <a:p>
            <a:pPr lvl="2"/>
            <a:r>
              <a:rPr lang="fr-FR" dirty="0">
                <a:solidFill>
                  <a:srgbClr val="0070C0"/>
                </a:solidFill>
              </a:rPr>
              <a:t>Cause vasculaire</a:t>
            </a:r>
          </a:p>
          <a:p>
            <a:pPr lvl="1"/>
            <a:endParaRPr lang="fr-FR" dirty="0">
              <a:solidFill>
                <a:srgbClr val="0070C0"/>
              </a:solidFill>
            </a:endParaRPr>
          </a:p>
        </p:txBody>
      </p:sp>
    </p:spTree>
    <p:extLst>
      <p:ext uri="{BB962C8B-B14F-4D97-AF65-F5344CB8AC3E}">
        <p14:creationId xmlns:p14="http://schemas.microsoft.com/office/powerpoint/2010/main" val="839888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20442" y="224841"/>
            <a:ext cx="8747125" cy="605153"/>
          </a:xfrm>
          <a:prstGeom prst="rect">
            <a:avLst/>
          </a:prstGeom>
          <a:noFill/>
        </p:spPr>
        <p:txBody>
          <a:bodyPr wrap="square" lIns="180000" rtlCol="0">
            <a:noAutofit/>
          </a:bodyPr>
          <a:lstStyle/>
          <a:p>
            <a:pPr>
              <a:lnSpc>
                <a:spcPct val="120000"/>
              </a:lnSpc>
            </a:pPr>
            <a:endParaRPr lang="fr-FR" sz="2800" dirty="0">
              <a:solidFill>
                <a:srgbClr val="002060"/>
              </a:solidFill>
              <a:latin typeface="Avenir Next" charset="0"/>
              <a:ea typeface="Avenir Next" charset="0"/>
              <a:cs typeface="Avenir Next" charset="0"/>
            </a:endParaRPr>
          </a:p>
        </p:txBody>
      </p:sp>
      <p:pic>
        <p:nvPicPr>
          <p:cNvPr id="2" name="Imag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26751" y="994145"/>
            <a:ext cx="4544592" cy="3009900"/>
          </a:xfrm>
          <a:prstGeom prst="rect">
            <a:avLst/>
          </a:prstGeom>
        </p:spPr>
      </p:pic>
      <p:pic>
        <p:nvPicPr>
          <p:cNvPr id="3" name="Imag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136088" y="994145"/>
            <a:ext cx="3378200" cy="3009900"/>
          </a:xfrm>
          <a:prstGeom prst="rect">
            <a:avLst/>
          </a:prstGeom>
        </p:spPr>
      </p:pic>
    </p:spTree>
    <p:extLst>
      <p:ext uri="{BB962C8B-B14F-4D97-AF65-F5344CB8AC3E}">
        <p14:creationId xmlns:p14="http://schemas.microsoft.com/office/powerpoint/2010/main" val="1497881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20442" y="224841"/>
            <a:ext cx="8747125" cy="605153"/>
          </a:xfrm>
          <a:prstGeom prst="rect">
            <a:avLst/>
          </a:prstGeom>
          <a:noFill/>
        </p:spPr>
        <p:txBody>
          <a:bodyPr wrap="square" lIns="180000" rtlCol="0">
            <a:noAutofit/>
          </a:bodyPr>
          <a:lstStyle/>
          <a:p>
            <a:pPr>
              <a:lnSpc>
                <a:spcPct val="120000"/>
              </a:lnSpc>
            </a:pPr>
            <a:r>
              <a:rPr lang="fr-FR" sz="2800" dirty="0">
                <a:solidFill>
                  <a:srgbClr val="002060"/>
                </a:solidFill>
                <a:latin typeface="Avenir Next Condensed" charset="0"/>
                <a:ea typeface="Avenir Next Condensed" charset="0"/>
                <a:cs typeface="Avenir Next Condensed" charset="0"/>
              </a:rPr>
              <a:t>Echographie abdominale</a:t>
            </a:r>
            <a:endParaRPr lang="fr-FR" sz="2800" dirty="0">
              <a:solidFill>
                <a:srgbClr val="002060"/>
              </a:solidFill>
              <a:latin typeface="Avenir Next" charset="0"/>
              <a:ea typeface="Avenir Next" charset="0"/>
              <a:cs typeface="Avenir Next" charset="0"/>
            </a:endParaRPr>
          </a:p>
        </p:txBody>
      </p:sp>
      <p:pic>
        <p:nvPicPr>
          <p:cNvPr id="2" name="Imag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26751" y="994145"/>
            <a:ext cx="4544592" cy="3009900"/>
          </a:xfrm>
          <a:prstGeom prst="rect">
            <a:avLst/>
          </a:prstGeom>
        </p:spPr>
      </p:pic>
      <p:pic>
        <p:nvPicPr>
          <p:cNvPr id="3" name="Image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136088" y="994145"/>
            <a:ext cx="3378200" cy="3009900"/>
          </a:xfrm>
          <a:prstGeom prst="rect">
            <a:avLst/>
          </a:prstGeom>
        </p:spPr>
      </p:pic>
      <p:sp>
        <p:nvSpPr>
          <p:cNvPr id="14" name="ZoneTexte 13"/>
          <p:cNvSpPr txBox="1"/>
          <p:nvPr/>
        </p:nvSpPr>
        <p:spPr>
          <a:xfrm>
            <a:off x="1630160" y="4102925"/>
            <a:ext cx="2018501" cy="369332"/>
          </a:xfrm>
          <a:prstGeom prst="rect">
            <a:avLst/>
          </a:prstGeom>
          <a:noFill/>
        </p:spPr>
        <p:txBody>
          <a:bodyPr wrap="none" rtlCol="0">
            <a:spAutoFit/>
          </a:bodyPr>
          <a:lstStyle/>
          <a:p>
            <a:r>
              <a:rPr lang="fr-FR" i="1">
                <a:solidFill>
                  <a:srgbClr val="0070C0"/>
                </a:solidFill>
              </a:rPr>
              <a:t>appendice normal</a:t>
            </a:r>
          </a:p>
        </p:txBody>
      </p:sp>
      <p:sp>
        <p:nvSpPr>
          <p:cNvPr id="15" name="ZoneTexte 14"/>
          <p:cNvSpPr txBox="1"/>
          <p:nvPr/>
        </p:nvSpPr>
        <p:spPr>
          <a:xfrm>
            <a:off x="5815937" y="4102925"/>
            <a:ext cx="1992853" cy="369332"/>
          </a:xfrm>
          <a:prstGeom prst="rect">
            <a:avLst/>
          </a:prstGeom>
          <a:noFill/>
        </p:spPr>
        <p:txBody>
          <a:bodyPr wrap="none" rtlCol="0">
            <a:spAutoFit/>
          </a:bodyPr>
          <a:lstStyle/>
          <a:p>
            <a:r>
              <a:rPr lang="fr-FR" i="1">
                <a:solidFill>
                  <a:srgbClr val="0070C0"/>
                </a:solidFill>
              </a:rPr>
              <a:t>appendicite </a:t>
            </a:r>
            <a:r>
              <a:rPr lang="fr-FR" i="1" dirty="0">
                <a:solidFill>
                  <a:srgbClr val="0070C0"/>
                </a:solidFill>
              </a:rPr>
              <a:t>aiguë</a:t>
            </a:r>
          </a:p>
        </p:txBody>
      </p:sp>
      <p:sp>
        <p:nvSpPr>
          <p:cNvPr id="16" name="ZoneTexte 15"/>
          <p:cNvSpPr txBox="1"/>
          <p:nvPr/>
        </p:nvSpPr>
        <p:spPr>
          <a:xfrm>
            <a:off x="5136088" y="4571137"/>
            <a:ext cx="3378200" cy="1754326"/>
          </a:xfrm>
          <a:prstGeom prst="rect">
            <a:avLst/>
          </a:prstGeom>
          <a:noFill/>
        </p:spPr>
        <p:txBody>
          <a:bodyPr wrap="square" rtlCol="0">
            <a:spAutoFit/>
          </a:bodyPr>
          <a:lstStyle/>
          <a:p>
            <a:r>
              <a:rPr lang="fr-FR" dirty="0">
                <a:solidFill>
                  <a:schemeClr val="bg1"/>
                </a:solidFill>
              </a:rPr>
              <a:t>Appendice dilaté, paroi dédifférenciée et épaissie</a:t>
            </a:r>
          </a:p>
          <a:p>
            <a:r>
              <a:rPr lang="fr-FR" dirty="0">
                <a:solidFill>
                  <a:schemeClr val="bg1"/>
                </a:solidFill>
              </a:rPr>
              <a:t>paroi </a:t>
            </a:r>
            <a:r>
              <a:rPr lang="fr-FR" dirty="0" err="1">
                <a:solidFill>
                  <a:schemeClr val="bg1"/>
                </a:solidFill>
              </a:rPr>
              <a:t>hypervasculaire</a:t>
            </a:r>
            <a:r>
              <a:rPr lang="fr-FR" dirty="0">
                <a:solidFill>
                  <a:schemeClr val="bg1"/>
                </a:solidFill>
              </a:rPr>
              <a:t> au Doppler</a:t>
            </a:r>
          </a:p>
          <a:p>
            <a:r>
              <a:rPr lang="fr-FR" dirty="0">
                <a:solidFill>
                  <a:schemeClr val="bg1"/>
                </a:solidFill>
              </a:rPr>
              <a:t>Infiltration de la graisse péri-appendiculaire (flèche)</a:t>
            </a:r>
          </a:p>
        </p:txBody>
      </p:sp>
      <p:sp>
        <p:nvSpPr>
          <p:cNvPr id="17" name="ZoneTexte 16"/>
          <p:cNvSpPr txBox="1"/>
          <p:nvPr/>
        </p:nvSpPr>
        <p:spPr>
          <a:xfrm>
            <a:off x="1034858" y="4544913"/>
            <a:ext cx="3653852" cy="1200329"/>
          </a:xfrm>
          <a:prstGeom prst="rect">
            <a:avLst/>
          </a:prstGeom>
          <a:noFill/>
        </p:spPr>
        <p:txBody>
          <a:bodyPr wrap="square" rtlCol="0">
            <a:spAutoFit/>
          </a:bodyPr>
          <a:lstStyle/>
          <a:p>
            <a:r>
              <a:rPr lang="fr-FR" dirty="0">
                <a:solidFill>
                  <a:schemeClr val="bg1"/>
                </a:solidFill>
              </a:rPr>
              <a:t>les 3 couches de la paroi sont individualisables (têtes de flèches)</a:t>
            </a:r>
          </a:p>
          <a:p>
            <a:r>
              <a:rPr lang="fr-FR" dirty="0">
                <a:solidFill>
                  <a:schemeClr val="bg1"/>
                </a:solidFill>
              </a:rPr>
              <a:t>* = bas fond caecal</a:t>
            </a:r>
          </a:p>
        </p:txBody>
      </p:sp>
    </p:spTree>
    <p:extLst>
      <p:ext uri="{BB962C8B-B14F-4D97-AF65-F5344CB8AC3E}">
        <p14:creationId xmlns:p14="http://schemas.microsoft.com/office/powerpoint/2010/main" val="12212119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20442" y="224841"/>
            <a:ext cx="8747125" cy="605153"/>
          </a:xfrm>
          <a:prstGeom prst="rect">
            <a:avLst/>
          </a:prstGeom>
          <a:noFill/>
        </p:spPr>
        <p:txBody>
          <a:bodyPr wrap="square" lIns="180000" rtlCol="0">
            <a:noAutofit/>
          </a:bodyPr>
          <a:lstStyle/>
          <a:p>
            <a:pPr>
              <a:lnSpc>
                <a:spcPct val="120000"/>
              </a:lnSpc>
            </a:pPr>
            <a:r>
              <a:rPr lang="fr-FR" sz="2800" dirty="0">
                <a:solidFill>
                  <a:srgbClr val="002060"/>
                </a:solidFill>
                <a:latin typeface="Avenir Next Condensed" charset="0"/>
                <a:ea typeface="Avenir Next Condensed" charset="0"/>
                <a:cs typeface="Avenir Next Condensed" charset="0"/>
              </a:rPr>
              <a:t>Scanner abdominal</a:t>
            </a:r>
            <a:endParaRPr lang="fr-FR" sz="2800" dirty="0">
              <a:solidFill>
                <a:srgbClr val="002060"/>
              </a:solidFill>
              <a:latin typeface="Avenir Next" charset="0"/>
              <a:ea typeface="Avenir Next" charset="0"/>
              <a:cs typeface="Avenir Next" charset="0"/>
            </a:endParaRPr>
          </a:p>
        </p:txBody>
      </p:sp>
      <p:pic>
        <p:nvPicPr>
          <p:cNvPr id="4" name="Imag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450739" y="1028722"/>
            <a:ext cx="2946117" cy="2634829"/>
          </a:xfrm>
          <a:prstGeom prst="rect">
            <a:avLst/>
          </a:prstGeom>
        </p:spPr>
      </p:pic>
      <p:pic>
        <p:nvPicPr>
          <p:cNvPr id="6" name="Imag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94004" y="1028722"/>
            <a:ext cx="2918344" cy="2654041"/>
          </a:xfrm>
          <a:prstGeom prst="rect">
            <a:avLst/>
          </a:prstGeom>
        </p:spPr>
      </p:pic>
      <p:pic>
        <p:nvPicPr>
          <p:cNvPr id="8" name="Image 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31356" y="3823855"/>
            <a:ext cx="3365500" cy="2514600"/>
          </a:xfrm>
          <a:prstGeom prst="rect">
            <a:avLst/>
          </a:prstGeom>
        </p:spPr>
      </p:pic>
      <p:pic>
        <p:nvPicPr>
          <p:cNvPr id="9" name="Image 8"/>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594004" y="3804805"/>
            <a:ext cx="3390900" cy="2552700"/>
          </a:xfrm>
          <a:prstGeom prst="rect">
            <a:avLst/>
          </a:prstGeom>
        </p:spPr>
      </p:pic>
    </p:spTree>
    <p:extLst>
      <p:ext uri="{BB962C8B-B14F-4D97-AF65-F5344CB8AC3E}">
        <p14:creationId xmlns:p14="http://schemas.microsoft.com/office/powerpoint/2010/main" val="10911088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20442" y="224841"/>
            <a:ext cx="8747125" cy="605153"/>
          </a:xfrm>
          <a:prstGeom prst="rect">
            <a:avLst/>
          </a:prstGeom>
          <a:noFill/>
        </p:spPr>
        <p:txBody>
          <a:bodyPr wrap="square" lIns="180000" rtlCol="0">
            <a:noAutofit/>
          </a:bodyPr>
          <a:lstStyle/>
          <a:p>
            <a:pPr>
              <a:lnSpc>
                <a:spcPct val="120000"/>
              </a:lnSpc>
            </a:pPr>
            <a:endParaRPr lang="fr-FR" sz="2800" dirty="0">
              <a:solidFill>
                <a:srgbClr val="002060"/>
              </a:solidFill>
              <a:latin typeface="Avenir Next" charset="0"/>
              <a:ea typeface="Avenir Next" charset="0"/>
              <a:cs typeface="Avenir Next" charset="0"/>
            </a:endParaRPr>
          </a:p>
        </p:txBody>
      </p:sp>
      <p:pic>
        <p:nvPicPr>
          <p:cNvPr id="14" name="Picture 4" descr="IMG_1243"/>
          <p:cNvPicPr>
            <a:picLocks noChangeAspect="1" noChangeArrowheads="1"/>
          </p:cNvPicPr>
          <p:nvPr/>
        </p:nvPicPr>
        <p:blipFill>
          <a:blip r:embed="rId2" cstate="email">
            <a:extLst>
              <a:ext uri="{28A0092B-C50C-407E-A947-70E740481C1C}">
                <a14:useLocalDpi xmlns:a14="http://schemas.microsoft.com/office/drawing/2010/main" val="0"/>
              </a:ext>
            </a:extLst>
          </a:blip>
          <a:srcRect l="2362" t="-1614" r="4778"/>
          <a:stretch>
            <a:fillRect/>
          </a:stretch>
        </p:blipFill>
        <p:spPr>
          <a:xfrm>
            <a:off x="628980" y="984090"/>
            <a:ext cx="2819792" cy="2407503"/>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0" name="Image 19"/>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28980" y="3545689"/>
            <a:ext cx="3283028" cy="2691319"/>
          </a:xfrm>
          <a:prstGeom prst="rect">
            <a:avLst/>
          </a:prstGeom>
        </p:spPr>
      </p:pic>
    </p:spTree>
    <p:extLst>
      <p:ext uri="{BB962C8B-B14F-4D97-AF65-F5344CB8AC3E}">
        <p14:creationId xmlns:p14="http://schemas.microsoft.com/office/powerpoint/2010/main" val="911445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20442" y="224841"/>
            <a:ext cx="8747125" cy="605153"/>
          </a:xfrm>
          <a:prstGeom prst="rect">
            <a:avLst/>
          </a:prstGeom>
          <a:noFill/>
        </p:spPr>
        <p:txBody>
          <a:bodyPr wrap="square" lIns="180000" rtlCol="0">
            <a:noAutofit/>
          </a:bodyPr>
          <a:lstStyle/>
          <a:p>
            <a:pPr>
              <a:lnSpc>
                <a:spcPct val="120000"/>
              </a:lnSpc>
            </a:pPr>
            <a:endParaRPr lang="fr-FR" sz="2800" dirty="0">
              <a:solidFill>
                <a:srgbClr val="002060"/>
              </a:solidFill>
              <a:latin typeface="Avenir Next" charset="0"/>
              <a:ea typeface="Avenir Next" charset="0"/>
              <a:cs typeface="Avenir Next" charset="0"/>
            </a:endParaRPr>
          </a:p>
        </p:txBody>
      </p:sp>
      <p:pic>
        <p:nvPicPr>
          <p:cNvPr id="14" name="Picture 4" descr="IMG_1243"/>
          <p:cNvPicPr>
            <a:picLocks noChangeAspect="1" noChangeArrowheads="1"/>
          </p:cNvPicPr>
          <p:nvPr/>
        </p:nvPicPr>
        <p:blipFill>
          <a:blip r:embed="rId2" cstate="email">
            <a:extLst>
              <a:ext uri="{28A0092B-C50C-407E-A947-70E740481C1C}">
                <a14:useLocalDpi xmlns:a14="http://schemas.microsoft.com/office/drawing/2010/main" val="0"/>
              </a:ext>
            </a:extLst>
          </a:blip>
          <a:srcRect l="2362" t="-1614" r="4778"/>
          <a:stretch>
            <a:fillRect/>
          </a:stretch>
        </p:blipFill>
        <p:spPr>
          <a:xfrm>
            <a:off x="628980" y="984090"/>
            <a:ext cx="2819792" cy="2407503"/>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5" name="Picture 2" descr="ulcere perfore1"/>
          <p:cNvPicPr>
            <a:picLocks noChangeAspect="1" noChangeArrowheads="1"/>
          </p:cNvPicPr>
          <p:nvPr/>
        </p:nvPicPr>
        <p:blipFill>
          <a:blip r:embed="rId3" cstate="email">
            <a:extLst>
              <a:ext uri="{28A0092B-C50C-407E-A947-70E740481C1C}">
                <a14:useLocalDpi xmlns:a14="http://schemas.microsoft.com/office/drawing/2010/main" val="0"/>
              </a:ext>
            </a:extLst>
          </a:blip>
          <a:srcRect l="10257" t="3378" r="15384" b="15552"/>
          <a:stretch>
            <a:fillRect/>
          </a:stretch>
        </p:blipFill>
        <p:spPr bwMode="auto">
          <a:xfrm>
            <a:off x="4640792" y="1017341"/>
            <a:ext cx="3429000" cy="2838450"/>
          </a:xfrm>
          <a:prstGeom prst="rect">
            <a:avLst/>
          </a:prstGeom>
          <a:noFill/>
          <a:ln w="9525">
            <a:solidFill>
              <a:srgbClr val="FF6600"/>
            </a:solidFill>
            <a:miter lim="800000"/>
            <a:headEnd/>
            <a:tailEnd/>
          </a:ln>
          <a:extLst>
            <a:ext uri="{909E8E84-426E-40dd-AFC4-6F175D3DCCD1}">
              <a14:hiddenFill xmlns:a14="http://schemas.microsoft.com/office/drawing/2010/main" xmlns="">
                <a:solidFill>
                  <a:srgbClr val="FFFFFF"/>
                </a:solidFill>
              </a14:hiddenFill>
            </a:ext>
          </a:extLst>
        </p:spPr>
      </p:pic>
      <p:pic>
        <p:nvPicPr>
          <p:cNvPr id="16" name="Picture 4" descr="ulcere perfore3"/>
          <p:cNvPicPr>
            <a:picLocks noChangeAspect="1" noChangeArrowheads="1"/>
          </p:cNvPicPr>
          <p:nvPr/>
        </p:nvPicPr>
        <p:blipFill>
          <a:blip r:embed="rId4" cstate="email">
            <a:lum bright="-12000" contrast="-24000"/>
            <a:extLst>
              <a:ext uri="{28A0092B-C50C-407E-A947-70E740481C1C}">
                <a14:useLocalDpi xmlns:a14="http://schemas.microsoft.com/office/drawing/2010/main" val="0"/>
              </a:ext>
            </a:extLst>
          </a:blip>
          <a:srcRect l="11320" t="9010" r="18867" b="16417"/>
          <a:stretch>
            <a:fillRect/>
          </a:stretch>
        </p:blipFill>
        <p:spPr bwMode="auto">
          <a:xfrm>
            <a:off x="4640792" y="3822541"/>
            <a:ext cx="3429000" cy="2781403"/>
          </a:xfrm>
          <a:prstGeom prst="rect">
            <a:avLst/>
          </a:prstGeom>
          <a:noFill/>
          <a:ln w="9525">
            <a:solidFill>
              <a:srgbClr val="FF6600"/>
            </a:solidFill>
            <a:miter lim="800000"/>
            <a:headEnd/>
            <a:tailEnd/>
          </a:ln>
          <a:extLst>
            <a:ext uri="{909E8E84-426E-40dd-AFC4-6F175D3DCCD1}">
              <a14:hiddenFill xmlns:a14="http://schemas.microsoft.com/office/drawing/2010/main" xmlns="">
                <a:solidFill>
                  <a:srgbClr val="FFFFFF"/>
                </a:solidFill>
              </a14:hiddenFill>
            </a:ext>
          </a:extLst>
        </p:spPr>
      </p:pic>
      <p:sp>
        <p:nvSpPr>
          <p:cNvPr id="17" name="Line 7"/>
          <p:cNvSpPr>
            <a:spLocks noChangeShapeType="1"/>
          </p:cNvSpPr>
          <p:nvPr/>
        </p:nvSpPr>
        <p:spPr bwMode="auto">
          <a:xfrm flipH="1">
            <a:off x="4936817" y="888338"/>
            <a:ext cx="76200" cy="533400"/>
          </a:xfrm>
          <a:prstGeom prst="line">
            <a:avLst/>
          </a:prstGeom>
          <a:noFill/>
          <a:ln w="9525">
            <a:solidFill>
              <a:srgbClr val="FF66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FR"/>
          </a:p>
        </p:txBody>
      </p:sp>
      <p:sp>
        <p:nvSpPr>
          <p:cNvPr id="18" name="Line 8"/>
          <p:cNvSpPr>
            <a:spLocks noChangeShapeType="1"/>
          </p:cNvSpPr>
          <p:nvPr/>
        </p:nvSpPr>
        <p:spPr bwMode="auto">
          <a:xfrm>
            <a:off x="5301192" y="702133"/>
            <a:ext cx="228600" cy="533400"/>
          </a:xfrm>
          <a:prstGeom prst="line">
            <a:avLst/>
          </a:prstGeom>
          <a:noFill/>
          <a:ln w="9525">
            <a:solidFill>
              <a:srgbClr val="FF66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FR"/>
          </a:p>
        </p:txBody>
      </p:sp>
      <p:sp>
        <p:nvSpPr>
          <p:cNvPr id="19" name="Line 8"/>
          <p:cNvSpPr>
            <a:spLocks noChangeShapeType="1"/>
          </p:cNvSpPr>
          <p:nvPr/>
        </p:nvSpPr>
        <p:spPr bwMode="auto">
          <a:xfrm>
            <a:off x="5120390" y="3530994"/>
            <a:ext cx="228600" cy="533400"/>
          </a:xfrm>
          <a:prstGeom prst="line">
            <a:avLst/>
          </a:prstGeom>
          <a:noFill/>
          <a:ln w="9525">
            <a:solidFill>
              <a:srgbClr val="FF66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fr-FR"/>
          </a:p>
        </p:txBody>
      </p:sp>
      <p:pic>
        <p:nvPicPr>
          <p:cNvPr id="20" name="Image 19"/>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28980" y="3545689"/>
            <a:ext cx="3283028" cy="2691319"/>
          </a:xfrm>
          <a:prstGeom prst="rect">
            <a:avLst/>
          </a:prstGeom>
        </p:spPr>
      </p:pic>
      <p:sp>
        <p:nvSpPr>
          <p:cNvPr id="10" name="ZoneTexte 9"/>
          <p:cNvSpPr txBox="1"/>
          <p:nvPr/>
        </p:nvSpPr>
        <p:spPr>
          <a:xfrm>
            <a:off x="206587" y="210986"/>
            <a:ext cx="8747125" cy="605153"/>
          </a:xfrm>
          <a:prstGeom prst="rect">
            <a:avLst/>
          </a:prstGeom>
          <a:noFill/>
        </p:spPr>
        <p:txBody>
          <a:bodyPr wrap="square" lIns="180000" rtlCol="0">
            <a:noAutofit/>
          </a:bodyPr>
          <a:lstStyle/>
          <a:p>
            <a:pPr>
              <a:lnSpc>
                <a:spcPct val="120000"/>
              </a:lnSpc>
            </a:pPr>
            <a:r>
              <a:rPr lang="fr-FR" sz="2800" dirty="0">
                <a:solidFill>
                  <a:srgbClr val="002060"/>
                </a:solidFill>
                <a:latin typeface="Avenir Next Condensed" charset="0"/>
                <a:ea typeface="Avenir Next Condensed" charset="0"/>
                <a:cs typeface="Avenir Next Condensed" charset="0"/>
              </a:rPr>
              <a:t>Pneumopéritoine</a:t>
            </a:r>
            <a:endParaRPr lang="fr-FR" sz="2800" dirty="0">
              <a:solidFill>
                <a:srgbClr val="002060"/>
              </a:solidFill>
              <a:latin typeface="Avenir Next" charset="0"/>
              <a:ea typeface="Avenir Next" charset="0"/>
              <a:cs typeface="Avenir Next" charset="0"/>
            </a:endParaRPr>
          </a:p>
        </p:txBody>
      </p:sp>
    </p:spTree>
    <p:extLst>
      <p:ext uri="{BB962C8B-B14F-4D97-AF65-F5344CB8AC3E}">
        <p14:creationId xmlns:p14="http://schemas.microsoft.com/office/powerpoint/2010/main" val="16543265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20442" y="224841"/>
            <a:ext cx="8747125" cy="605153"/>
          </a:xfrm>
          <a:prstGeom prst="rect">
            <a:avLst/>
          </a:prstGeom>
          <a:noFill/>
        </p:spPr>
        <p:txBody>
          <a:bodyPr wrap="square" lIns="180000" rtlCol="0">
            <a:noAutofit/>
          </a:bodyPr>
          <a:lstStyle/>
          <a:p>
            <a:pPr>
              <a:lnSpc>
                <a:spcPct val="120000"/>
              </a:lnSpc>
            </a:pPr>
            <a:endParaRPr lang="fr-FR" sz="2800" dirty="0">
              <a:solidFill>
                <a:srgbClr val="002060"/>
              </a:solidFill>
              <a:latin typeface="Avenir Next" charset="0"/>
              <a:ea typeface="Avenir Next" charset="0"/>
              <a:cs typeface="Avenir Next" charset="0"/>
            </a:endParaRPr>
          </a:p>
        </p:txBody>
      </p:sp>
      <p:pic>
        <p:nvPicPr>
          <p:cNvPr id="10" name="Image 9"/>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276696" y="2003599"/>
            <a:ext cx="6271260" cy="3780674"/>
          </a:xfrm>
          <a:prstGeom prst="rect">
            <a:avLst/>
          </a:prstGeom>
        </p:spPr>
      </p:pic>
    </p:spTree>
    <p:extLst>
      <p:ext uri="{BB962C8B-B14F-4D97-AF65-F5344CB8AC3E}">
        <p14:creationId xmlns:p14="http://schemas.microsoft.com/office/powerpoint/2010/main" val="7113174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20442" y="224841"/>
            <a:ext cx="8747125" cy="605153"/>
          </a:xfrm>
          <a:prstGeom prst="rect">
            <a:avLst/>
          </a:prstGeom>
          <a:noFill/>
        </p:spPr>
        <p:txBody>
          <a:bodyPr wrap="square" lIns="180000" rtlCol="0">
            <a:noAutofit/>
          </a:bodyPr>
          <a:lstStyle/>
          <a:p>
            <a:pPr>
              <a:lnSpc>
                <a:spcPct val="120000"/>
              </a:lnSpc>
            </a:pPr>
            <a:r>
              <a:rPr lang="fr-FR" sz="2800" dirty="0" err="1">
                <a:solidFill>
                  <a:srgbClr val="002060"/>
                </a:solidFill>
                <a:latin typeface="Avenir Next Condensed" charset="0"/>
                <a:ea typeface="Avenir Next Condensed" charset="0"/>
                <a:cs typeface="Avenir Next Condensed" charset="0"/>
              </a:rPr>
              <a:t>Anevrysme</a:t>
            </a:r>
            <a:r>
              <a:rPr lang="fr-FR" sz="2800" dirty="0">
                <a:solidFill>
                  <a:srgbClr val="002060"/>
                </a:solidFill>
                <a:latin typeface="Avenir Next Condensed" charset="0"/>
                <a:ea typeface="Avenir Next Condensed" charset="0"/>
                <a:cs typeface="Avenir Next Condensed" charset="0"/>
              </a:rPr>
              <a:t> de l’aorte abdominale fissuré</a:t>
            </a:r>
            <a:endParaRPr lang="fr-FR" sz="2800" dirty="0">
              <a:solidFill>
                <a:srgbClr val="002060"/>
              </a:solidFill>
              <a:latin typeface="Avenir Next" charset="0"/>
              <a:ea typeface="Avenir Next" charset="0"/>
              <a:cs typeface="Avenir Next" charset="0"/>
            </a:endParaRPr>
          </a:p>
        </p:txBody>
      </p:sp>
      <p:pic>
        <p:nvPicPr>
          <p:cNvPr id="10" name="Image 9"/>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276696" y="2003599"/>
            <a:ext cx="6271260" cy="3780674"/>
          </a:xfrm>
          <a:prstGeom prst="rect">
            <a:avLst/>
          </a:prstGeom>
        </p:spPr>
      </p:pic>
    </p:spTree>
    <p:extLst>
      <p:ext uri="{BB962C8B-B14F-4D97-AF65-F5344CB8AC3E}">
        <p14:creationId xmlns:p14="http://schemas.microsoft.com/office/powerpoint/2010/main" val="6889402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1444" y="947652"/>
            <a:ext cx="2947233" cy="27111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Image 6"/>
          <p:cNvPicPr>
            <a:picLocks noChangeAspect="1"/>
          </p:cNvPicPr>
          <p:nvPr/>
        </p:nvPicPr>
        <p:blipFill rotWithShape="1">
          <a:blip r:embed="rId3" cstate="email">
            <a:extLst>
              <a:ext uri="{28A0092B-C50C-407E-A947-70E740481C1C}">
                <a14:useLocalDpi xmlns:a14="http://schemas.microsoft.com/office/drawing/2010/main" val="0"/>
              </a:ext>
            </a:extLst>
          </a:blip>
          <a:srcRect t="14128" b="16753"/>
          <a:stretch/>
        </p:blipFill>
        <p:spPr>
          <a:xfrm>
            <a:off x="4808713" y="2563413"/>
            <a:ext cx="4108473" cy="2240694"/>
          </a:xfrm>
          <a:prstGeom prst="rect">
            <a:avLst/>
          </a:prstGeom>
        </p:spPr>
      </p:pic>
      <p:cxnSp>
        <p:nvCxnSpPr>
          <p:cNvPr id="9" name="Connecteur droit avec flèche 8"/>
          <p:cNvCxnSpPr/>
          <p:nvPr/>
        </p:nvCxnSpPr>
        <p:spPr>
          <a:xfrm flipV="1">
            <a:off x="4604541" y="3352876"/>
            <a:ext cx="2197239" cy="61125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l="1563" t="10938" r="12500" b="20313"/>
          <a:stretch>
            <a:fillRect/>
          </a:stretch>
        </p:blipFill>
        <p:spPr bwMode="auto">
          <a:xfrm>
            <a:off x="344406" y="3824421"/>
            <a:ext cx="3375117" cy="2699591"/>
          </a:xfrm>
          <a:prstGeom prst="rect">
            <a:avLst/>
          </a:prstGeom>
          <a:noFill/>
          <a:ln w="9525">
            <a:solidFill>
              <a:schemeClr val="hlink"/>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02811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1444" y="947652"/>
            <a:ext cx="2947233" cy="27111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ZoneTexte 4"/>
          <p:cNvSpPr txBox="1"/>
          <p:nvPr/>
        </p:nvSpPr>
        <p:spPr>
          <a:xfrm>
            <a:off x="6218737" y="5575755"/>
            <a:ext cx="2428870" cy="369332"/>
          </a:xfrm>
          <a:prstGeom prst="rect">
            <a:avLst/>
          </a:prstGeom>
          <a:noFill/>
        </p:spPr>
        <p:txBody>
          <a:bodyPr wrap="none" rtlCol="0">
            <a:spAutoFit/>
          </a:bodyPr>
          <a:lstStyle/>
          <a:p>
            <a:r>
              <a:rPr lang="fr-FR" err="1">
                <a:solidFill>
                  <a:schemeClr val="bg1"/>
                </a:solidFill>
              </a:rPr>
              <a:t>Pneumatose</a:t>
            </a:r>
            <a:r>
              <a:rPr lang="fr-FR" dirty="0">
                <a:solidFill>
                  <a:schemeClr val="bg1"/>
                </a:solidFill>
              </a:rPr>
              <a:t> pariétale</a:t>
            </a:r>
          </a:p>
        </p:txBody>
      </p:sp>
      <p:sp>
        <p:nvSpPr>
          <p:cNvPr id="6" name="ZoneTexte 5"/>
          <p:cNvSpPr txBox="1"/>
          <p:nvPr/>
        </p:nvSpPr>
        <p:spPr>
          <a:xfrm>
            <a:off x="3038677" y="2028457"/>
            <a:ext cx="1249060" cy="369332"/>
          </a:xfrm>
          <a:prstGeom prst="rect">
            <a:avLst/>
          </a:prstGeom>
          <a:noFill/>
        </p:spPr>
        <p:txBody>
          <a:bodyPr wrap="none" rtlCol="0">
            <a:spAutoFit/>
          </a:bodyPr>
          <a:lstStyle/>
          <a:p>
            <a:r>
              <a:rPr lang="fr-FR" dirty="0" err="1">
                <a:solidFill>
                  <a:schemeClr val="bg1"/>
                </a:solidFill>
              </a:rPr>
              <a:t>Aéroportie</a:t>
            </a:r>
            <a:endParaRPr lang="fr-FR" dirty="0">
              <a:solidFill>
                <a:schemeClr val="bg1"/>
              </a:solidFill>
            </a:endParaRPr>
          </a:p>
        </p:txBody>
      </p:sp>
      <p:pic>
        <p:nvPicPr>
          <p:cNvPr id="7" name="Image 6"/>
          <p:cNvPicPr>
            <a:picLocks noChangeAspect="1"/>
          </p:cNvPicPr>
          <p:nvPr/>
        </p:nvPicPr>
        <p:blipFill rotWithShape="1">
          <a:blip r:embed="rId3" cstate="email">
            <a:extLst>
              <a:ext uri="{28A0092B-C50C-407E-A947-70E740481C1C}">
                <a14:useLocalDpi xmlns:a14="http://schemas.microsoft.com/office/drawing/2010/main" val="0"/>
              </a:ext>
            </a:extLst>
          </a:blip>
          <a:srcRect t="14128" b="16753"/>
          <a:stretch/>
        </p:blipFill>
        <p:spPr>
          <a:xfrm>
            <a:off x="4783134" y="2599100"/>
            <a:ext cx="4108473" cy="2240694"/>
          </a:xfrm>
          <a:prstGeom prst="rect">
            <a:avLst/>
          </a:prstGeom>
        </p:spPr>
      </p:pic>
      <p:sp>
        <p:nvSpPr>
          <p:cNvPr id="8" name="ZoneTexte 7"/>
          <p:cNvSpPr txBox="1"/>
          <p:nvPr/>
        </p:nvSpPr>
        <p:spPr>
          <a:xfrm>
            <a:off x="4898695" y="1379874"/>
            <a:ext cx="1903085" cy="923330"/>
          </a:xfrm>
          <a:prstGeom prst="rect">
            <a:avLst/>
          </a:prstGeom>
          <a:noFill/>
        </p:spPr>
        <p:txBody>
          <a:bodyPr wrap="none" rtlCol="0">
            <a:spAutoFit/>
          </a:bodyPr>
          <a:lstStyle/>
          <a:p>
            <a:r>
              <a:rPr lang="fr-FR" dirty="0">
                <a:solidFill>
                  <a:schemeClr val="bg1"/>
                </a:solidFill>
              </a:rPr>
              <a:t>Thrombus veine </a:t>
            </a:r>
          </a:p>
          <a:p>
            <a:r>
              <a:rPr lang="fr-FR" dirty="0">
                <a:solidFill>
                  <a:schemeClr val="bg1"/>
                </a:solidFill>
              </a:rPr>
              <a:t>Mésentérique </a:t>
            </a:r>
          </a:p>
          <a:p>
            <a:r>
              <a:rPr lang="fr-FR" dirty="0">
                <a:solidFill>
                  <a:schemeClr val="bg1"/>
                </a:solidFill>
              </a:rPr>
              <a:t>supérieure</a:t>
            </a:r>
          </a:p>
        </p:txBody>
      </p:sp>
      <p:cxnSp>
        <p:nvCxnSpPr>
          <p:cNvPr id="9" name="Connecteur droit avec flèche 8"/>
          <p:cNvCxnSpPr/>
          <p:nvPr/>
        </p:nvCxnSpPr>
        <p:spPr>
          <a:xfrm>
            <a:off x="6192103" y="2087761"/>
            <a:ext cx="591082" cy="11043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220442" y="224841"/>
            <a:ext cx="8747125" cy="605153"/>
          </a:xfrm>
          <a:prstGeom prst="rect">
            <a:avLst/>
          </a:prstGeom>
          <a:noFill/>
        </p:spPr>
        <p:txBody>
          <a:bodyPr wrap="square" lIns="180000" rtlCol="0">
            <a:noAutofit/>
          </a:bodyPr>
          <a:lstStyle/>
          <a:p>
            <a:pPr>
              <a:lnSpc>
                <a:spcPct val="120000"/>
              </a:lnSpc>
            </a:pPr>
            <a:r>
              <a:rPr lang="fr-FR" sz="2800" dirty="0">
                <a:solidFill>
                  <a:srgbClr val="002060"/>
                </a:solidFill>
                <a:latin typeface="Avenir Next Condensed" charset="0"/>
                <a:ea typeface="Avenir Next Condensed" charset="0"/>
                <a:cs typeface="Avenir Next Condensed" charset="0"/>
              </a:rPr>
              <a:t>Ischémie / infarctus</a:t>
            </a:r>
            <a:endParaRPr lang="fr-FR" sz="2800" dirty="0">
              <a:solidFill>
                <a:srgbClr val="002060"/>
              </a:solidFill>
              <a:latin typeface="Avenir Next" charset="0"/>
              <a:ea typeface="Avenir Next" charset="0"/>
              <a:cs typeface="Avenir Next" charset="0"/>
            </a:endParaRPr>
          </a:p>
        </p:txBody>
      </p:sp>
      <p:pic>
        <p:nvPicPr>
          <p:cNvPr id="11"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l="1563" t="10938" r="12500" b="20313"/>
          <a:stretch>
            <a:fillRect/>
          </a:stretch>
        </p:blipFill>
        <p:spPr bwMode="auto">
          <a:xfrm>
            <a:off x="184352" y="3776414"/>
            <a:ext cx="3375117" cy="2699591"/>
          </a:xfrm>
          <a:prstGeom prst="rect">
            <a:avLst/>
          </a:prstGeom>
          <a:noFill/>
          <a:ln w="9525">
            <a:solidFill>
              <a:schemeClr val="hlink"/>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4" name="Connecteur droit avec flèche 3"/>
          <p:cNvCxnSpPr/>
          <p:nvPr/>
        </p:nvCxnSpPr>
        <p:spPr>
          <a:xfrm flipH="1" flipV="1">
            <a:off x="1871910" y="4804107"/>
            <a:ext cx="4320193" cy="95631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47416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20442" y="1891838"/>
            <a:ext cx="4368800" cy="3073400"/>
          </a:xfrm>
          <a:prstGeom prst="rect">
            <a:avLst/>
          </a:prstGeom>
        </p:spPr>
      </p:pic>
      <p:pic>
        <p:nvPicPr>
          <p:cNvPr id="13" name="Image 1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89242" y="1891838"/>
            <a:ext cx="4229100" cy="3086100"/>
          </a:xfrm>
          <a:prstGeom prst="rect">
            <a:avLst/>
          </a:prstGeom>
        </p:spPr>
      </p:pic>
    </p:spTree>
    <p:extLst>
      <p:ext uri="{BB962C8B-B14F-4D97-AF65-F5344CB8AC3E}">
        <p14:creationId xmlns:p14="http://schemas.microsoft.com/office/powerpoint/2010/main" val="1224189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20442" y="224841"/>
            <a:ext cx="8747125" cy="605153"/>
          </a:xfrm>
          <a:prstGeom prst="rect">
            <a:avLst/>
          </a:prstGeom>
          <a:noFill/>
        </p:spPr>
        <p:txBody>
          <a:bodyPr wrap="square" lIns="180000" rtlCol="0">
            <a:noAutofit/>
          </a:bodyPr>
          <a:lstStyle/>
          <a:p>
            <a:pPr>
              <a:lnSpc>
                <a:spcPct val="120000"/>
              </a:lnSpc>
            </a:pPr>
            <a:r>
              <a:rPr lang="fr-FR" sz="2800" dirty="0">
                <a:solidFill>
                  <a:srgbClr val="002060"/>
                </a:solidFill>
                <a:latin typeface="Avenir Next Condensed" charset="0"/>
                <a:ea typeface="Avenir Next Condensed" charset="0"/>
                <a:cs typeface="Avenir Next Condensed" charset="0"/>
              </a:rPr>
              <a:t>Pancréatite aiguë</a:t>
            </a:r>
            <a:endParaRPr lang="fr-FR" sz="2800" dirty="0">
              <a:solidFill>
                <a:srgbClr val="002060"/>
              </a:solidFill>
              <a:latin typeface="Avenir Next" charset="0"/>
              <a:ea typeface="Avenir Next" charset="0"/>
              <a:cs typeface="Avenir Next" charset="0"/>
            </a:endParaRPr>
          </a:p>
        </p:txBody>
      </p:sp>
      <p:pic>
        <p:nvPicPr>
          <p:cNvPr id="12" name="Image 1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20442" y="1891838"/>
            <a:ext cx="4368800" cy="3073400"/>
          </a:xfrm>
          <a:prstGeom prst="rect">
            <a:avLst/>
          </a:prstGeom>
        </p:spPr>
      </p:pic>
      <p:pic>
        <p:nvPicPr>
          <p:cNvPr id="13" name="Image 1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89242" y="1891838"/>
            <a:ext cx="4229100" cy="3086100"/>
          </a:xfrm>
          <a:prstGeom prst="rect">
            <a:avLst/>
          </a:prstGeom>
        </p:spPr>
      </p:pic>
    </p:spTree>
    <p:extLst>
      <p:ext uri="{BB962C8B-B14F-4D97-AF65-F5344CB8AC3E}">
        <p14:creationId xmlns:p14="http://schemas.microsoft.com/office/powerpoint/2010/main" val="706335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idx="4294967295"/>
          </p:nvPr>
        </p:nvSpPr>
        <p:spPr>
          <a:xfrm>
            <a:off x="827584" y="116632"/>
            <a:ext cx="8229600" cy="792088"/>
          </a:xfrm>
        </p:spPr>
        <p:txBody>
          <a:bodyPr>
            <a:normAutofit/>
          </a:bodyPr>
          <a:lstStyle/>
          <a:p>
            <a:pPr algn="l"/>
            <a:r>
              <a:rPr lang="fr-FR" sz="3600" dirty="0">
                <a:solidFill>
                  <a:schemeClr val="accent6"/>
                </a:solidFill>
              </a:rPr>
              <a:t>Synthèse</a:t>
            </a:r>
          </a:p>
        </p:txBody>
      </p:sp>
      <p:cxnSp>
        <p:nvCxnSpPr>
          <p:cNvPr id="11" name="Connecteur droit 10"/>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flipH="1">
            <a:off x="2411760" y="6093296"/>
            <a:ext cx="6408712"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flipV="1">
            <a:off x="8820472" y="908720"/>
            <a:ext cx="0" cy="5184576"/>
          </a:xfrm>
          <a:prstGeom prst="line">
            <a:avLst/>
          </a:prstGeom>
          <a:ln w="19050">
            <a:gradFill>
              <a:gsLst>
                <a:gs pos="0">
                  <a:schemeClr val="accent6"/>
                </a:gs>
                <a:gs pos="50000">
                  <a:schemeClr val="bg1">
                    <a:lumMod val="75000"/>
                  </a:schemeClr>
                </a:gs>
                <a:gs pos="100000">
                  <a:schemeClr val="bg1"/>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rot="-10800000" flipV="1">
            <a:off x="395288" y="836712"/>
            <a:ext cx="0" cy="5184576"/>
          </a:xfrm>
          <a:prstGeom prst="line">
            <a:avLst/>
          </a:prstGeom>
          <a:ln w="19050">
            <a:gradFill>
              <a:gsLst>
                <a:gs pos="0">
                  <a:schemeClr val="accent6"/>
                </a:gs>
                <a:gs pos="50000">
                  <a:schemeClr val="bg1">
                    <a:lumMod val="75000"/>
                  </a:schemeClr>
                </a:gs>
                <a:gs pos="100000">
                  <a:schemeClr val="bg1"/>
                </a:gs>
              </a:gsLst>
              <a:lin ang="5400000" scaled="0"/>
            </a:gradFill>
          </a:ln>
        </p:spPr>
        <p:style>
          <a:lnRef idx="1">
            <a:schemeClr val="accent1"/>
          </a:lnRef>
          <a:fillRef idx="0">
            <a:schemeClr val="accent1"/>
          </a:fillRef>
          <a:effectRef idx="0">
            <a:schemeClr val="accent1"/>
          </a:effectRef>
          <a:fontRef idx="minor">
            <a:schemeClr val="tx1"/>
          </a:fontRef>
        </p:style>
      </p:cxnSp>
      <p:pic>
        <p:nvPicPr>
          <p:cNvPr id="2051" name="Picture 3" descr="D:\Donnée 2\Monique\Appels à projets 2012-2013\Diaporama LYON EST\a-retenir.gif"/>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69595" y="329687"/>
            <a:ext cx="385981" cy="378022"/>
          </a:xfrm>
          <a:prstGeom prst="rect">
            <a:avLst/>
          </a:prstGeom>
          <a:noFill/>
          <a:extLst>
            <a:ext uri="{909E8E84-426E-40dd-AFC4-6F175D3DCCD1}">
              <a14:hiddenFill xmlns:a14="http://schemas.microsoft.com/office/drawing/2010/main" xmlns="">
                <a:solidFill>
                  <a:srgbClr val="FFFFFF"/>
                </a:solidFill>
              </a14:hiddenFill>
            </a:ext>
          </a:extLst>
        </p:spPr>
      </p:pic>
      <p:sp>
        <p:nvSpPr>
          <p:cNvPr id="27" name="Espace réservé du contenu 2"/>
          <p:cNvSpPr txBox="1">
            <a:spLocks/>
          </p:cNvSpPr>
          <p:nvPr/>
        </p:nvSpPr>
        <p:spPr>
          <a:xfrm>
            <a:off x="755576" y="1157082"/>
            <a:ext cx="7274519" cy="4936213"/>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dirty="0"/>
              <a:t>Une urgence potentiellement vitale : recherche systématique de signes de gravité (choc ++)</a:t>
            </a:r>
          </a:p>
          <a:p>
            <a:endParaRPr lang="fr-FR" dirty="0"/>
          </a:p>
          <a:p>
            <a:r>
              <a:rPr lang="fr-FR" dirty="0"/>
              <a:t>Un réflexe chez la femme en âge de procréer ! =&gt; béta-</a:t>
            </a:r>
            <a:r>
              <a:rPr lang="fr-FR" dirty="0" err="1"/>
              <a:t>hCG</a:t>
            </a:r>
            <a:endParaRPr lang="fr-FR" dirty="0"/>
          </a:p>
          <a:p>
            <a:endParaRPr lang="fr-FR" dirty="0"/>
          </a:p>
          <a:p>
            <a:r>
              <a:rPr lang="fr-FR" dirty="0"/>
              <a:t>Pour orienter le diagnostic : importance de :</a:t>
            </a:r>
          </a:p>
          <a:p>
            <a:pPr lvl="1"/>
            <a:r>
              <a:rPr lang="fr-FR" dirty="0"/>
              <a:t>Le mode évolutif</a:t>
            </a:r>
          </a:p>
          <a:p>
            <a:pPr lvl="1"/>
            <a:r>
              <a:rPr lang="fr-FR" dirty="0"/>
              <a:t>La topographie</a:t>
            </a:r>
          </a:p>
          <a:p>
            <a:pPr lvl="1"/>
            <a:r>
              <a:rPr lang="fr-FR" dirty="0"/>
              <a:t>Des signes associés (Fièvre, Transit, Ictère, Vomissements, urinaire, gynécologiques)</a:t>
            </a:r>
            <a:r>
              <a:rPr lang="is-IS" dirty="0"/>
              <a:t>…</a:t>
            </a:r>
          </a:p>
          <a:p>
            <a:pPr lvl="1"/>
            <a:r>
              <a:rPr lang="is-IS" dirty="0"/>
              <a:t>Des données de l’examen physique abdominal (Douleur elective / défense / contracture / Orifices herniaires)</a:t>
            </a:r>
          </a:p>
          <a:p>
            <a:pPr lvl="1"/>
            <a:endParaRPr lang="is-IS" dirty="0"/>
          </a:p>
          <a:p>
            <a:r>
              <a:rPr lang="is-IS" dirty="0"/>
              <a:t>Les examens complémentaires </a:t>
            </a:r>
          </a:p>
          <a:p>
            <a:pPr lvl="1"/>
            <a:r>
              <a:rPr lang="is-IS" dirty="0"/>
              <a:t>orientés selon la clinique</a:t>
            </a:r>
          </a:p>
          <a:p>
            <a:pPr lvl="1"/>
            <a:r>
              <a:rPr lang="is-IS" dirty="0"/>
              <a:t>Objectifs : diagnostiquer rapidement et traiter une urgence chirurgicale</a:t>
            </a:r>
            <a:endParaRPr lang="fr-FR" dirty="0"/>
          </a:p>
        </p:txBody>
      </p:sp>
    </p:spTree>
    <p:extLst>
      <p:ext uri="{BB962C8B-B14F-4D97-AF65-F5344CB8AC3E}">
        <p14:creationId xmlns:p14="http://schemas.microsoft.com/office/powerpoint/2010/main" val="18141178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C78AA9-FE9F-4D58-9879-B163FEBE6696}"/>
              </a:ext>
            </a:extLst>
          </p:cNvPr>
          <p:cNvSpPr>
            <a:spLocks noGrp="1"/>
          </p:cNvSpPr>
          <p:nvPr>
            <p:ph type="title"/>
          </p:nvPr>
        </p:nvSpPr>
        <p:spPr>
          <a:xfrm>
            <a:off x="235159" y="181574"/>
            <a:ext cx="7886700" cy="707728"/>
          </a:xfrm>
        </p:spPr>
        <p:txBody>
          <a:bodyPr>
            <a:normAutofit fontScale="90000"/>
          </a:bodyPr>
          <a:lstStyle/>
          <a:p>
            <a:r>
              <a:rPr lang="fr-FR" dirty="0"/>
              <a:t>Douleurs abdominales - Item 269</a:t>
            </a:r>
          </a:p>
        </p:txBody>
      </p:sp>
      <p:grpSp>
        <p:nvGrpSpPr>
          <p:cNvPr id="6" name="Groupe 3">
            <a:extLst>
              <a:ext uri="{FF2B5EF4-FFF2-40B4-BE49-F238E27FC236}">
                <a16:creationId xmlns:a16="http://schemas.microsoft.com/office/drawing/2014/main" id="{D1CC8EBF-304A-48C3-85E5-68AE1A648892}"/>
              </a:ext>
            </a:extLst>
          </p:cNvPr>
          <p:cNvGrpSpPr>
            <a:grpSpLocks/>
          </p:cNvGrpSpPr>
          <p:nvPr/>
        </p:nvGrpSpPr>
        <p:grpSpPr bwMode="auto">
          <a:xfrm>
            <a:off x="3705334" y="2723404"/>
            <a:ext cx="1398985" cy="1888331"/>
            <a:chOff x="3182177" y="1448594"/>
            <a:chExt cx="2768567" cy="3970506"/>
          </a:xfrm>
        </p:grpSpPr>
        <p:sp>
          <p:nvSpPr>
            <p:cNvPr id="7" name="Freeform 75">
              <a:extLst>
                <a:ext uri="{FF2B5EF4-FFF2-40B4-BE49-F238E27FC236}">
                  <a16:creationId xmlns:a16="http://schemas.microsoft.com/office/drawing/2014/main" id="{ACE537CA-9D33-418B-9485-15E22023B0E5}"/>
                </a:ext>
              </a:extLst>
            </p:cNvPr>
            <p:cNvSpPr>
              <a:spLocks/>
            </p:cNvSpPr>
            <p:nvPr/>
          </p:nvSpPr>
          <p:spPr bwMode="auto">
            <a:xfrm>
              <a:off x="4211214" y="1451364"/>
              <a:ext cx="718803" cy="329606"/>
            </a:xfrm>
            <a:custGeom>
              <a:avLst/>
              <a:gdLst>
                <a:gd name="T0" fmla="*/ 0 w 231"/>
                <a:gd name="T1" fmla="*/ 0 h 106"/>
                <a:gd name="T2" fmla="*/ 2147483646 w 231"/>
                <a:gd name="T3" fmla="*/ 2147483646 h 106"/>
                <a:gd name="T4" fmla="*/ 2147483646 w 231"/>
                <a:gd name="T5" fmla="*/ 2147483646 h 106"/>
                <a:gd name="T6" fmla="*/ 2147483646 w 231"/>
                <a:gd name="T7" fmla="*/ 2147483646 h 106"/>
                <a:gd name="T8" fmla="*/ 2147483646 w 231"/>
                <a:gd name="T9" fmla="*/ 2147483646 h 106"/>
                <a:gd name="T10" fmla="*/ 2147483646 w 231"/>
                <a:gd name="T11" fmla="*/ 2147483646 h 106"/>
                <a:gd name="T12" fmla="*/ 2147483646 w 231"/>
                <a:gd name="T13" fmla="*/ 0 h 106"/>
                <a:gd name="T14" fmla="*/ 0 w 231"/>
                <a:gd name="T15" fmla="*/ 0 h 1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1" h="106">
                  <a:moveTo>
                    <a:pt x="0" y="0"/>
                  </a:moveTo>
                  <a:cubicBezTo>
                    <a:pt x="2" y="8"/>
                    <a:pt x="4" y="16"/>
                    <a:pt x="6" y="21"/>
                  </a:cubicBezTo>
                  <a:cubicBezTo>
                    <a:pt x="13" y="34"/>
                    <a:pt x="40" y="68"/>
                    <a:pt x="58" y="80"/>
                  </a:cubicBezTo>
                  <a:cubicBezTo>
                    <a:pt x="74" y="92"/>
                    <a:pt x="85" y="105"/>
                    <a:pt x="115" y="106"/>
                  </a:cubicBezTo>
                  <a:cubicBezTo>
                    <a:pt x="146" y="105"/>
                    <a:pt x="156" y="92"/>
                    <a:pt x="173" y="80"/>
                  </a:cubicBezTo>
                  <a:cubicBezTo>
                    <a:pt x="191" y="68"/>
                    <a:pt x="218" y="36"/>
                    <a:pt x="224" y="21"/>
                  </a:cubicBezTo>
                  <a:cubicBezTo>
                    <a:pt x="226" y="16"/>
                    <a:pt x="229" y="8"/>
                    <a:pt x="231" y="0"/>
                  </a:cubicBezTo>
                  <a:lnTo>
                    <a:pt x="0" y="0"/>
                  </a:lnTo>
                  <a:close/>
                </a:path>
              </a:pathLst>
            </a:custGeom>
            <a:solidFill>
              <a:srgbClr val="FEF2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8" name="Freeform 76">
              <a:extLst>
                <a:ext uri="{FF2B5EF4-FFF2-40B4-BE49-F238E27FC236}">
                  <a16:creationId xmlns:a16="http://schemas.microsoft.com/office/drawing/2014/main" id="{EF6167BB-D08D-4599-8EE2-3849B3168CDB}"/>
                </a:ext>
              </a:extLst>
            </p:cNvPr>
            <p:cNvSpPr>
              <a:spLocks/>
            </p:cNvSpPr>
            <p:nvPr/>
          </p:nvSpPr>
          <p:spPr bwMode="auto">
            <a:xfrm>
              <a:off x="3182177" y="1538612"/>
              <a:ext cx="2757488" cy="3880488"/>
            </a:xfrm>
            <a:custGeom>
              <a:avLst/>
              <a:gdLst>
                <a:gd name="T0" fmla="*/ 2147483646 w 886"/>
                <a:gd name="T1" fmla="*/ 2147483646 h 1247"/>
                <a:gd name="T2" fmla="*/ 2147483646 w 886"/>
                <a:gd name="T3" fmla="*/ 2147483646 h 1247"/>
                <a:gd name="T4" fmla="*/ 2147483646 w 886"/>
                <a:gd name="T5" fmla="*/ 2147483646 h 1247"/>
                <a:gd name="T6" fmla="*/ 2147483646 w 886"/>
                <a:gd name="T7" fmla="*/ 2147483646 h 1247"/>
                <a:gd name="T8" fmla="*/ 2147483646 w 886"/>
                <a:gd name="T9" fmla="*/ 2147483646 h 1247"/>
                <a:gd name="T10" fmla="*/ 2147483646 w 886"/>
                <a:gd name="T11" fmla="*/ 2147483646 h 1247"/>
                <a:gd name="T12" fmla="*/ 2147483646 w 886"/>
                <a:gd name="T13" fmla="*/ 2147483646 h 1247"/>
                <a:gd name="T14" fmla="*/ 2147483646 w 886"/>
                <a:gd name="T15" fmla="*/ 2147483646 h 1247"/>
                <a:gd name="T16" fmla="*/ 2147483646 w 886"/>
                <a:gd name="T17" fmla="*/ 0 h 1247"/>
                <a:gd name="T18" fmla="*/ 2147483646 w 886"/>
                <a:gd name="T19" fmla="*/ 2147483646 h 1247"/>
                <a:gd name="T20" fmla="*/ 2147483646 w 886"/>
                <a:gd name="T21" fmla="*/ 2147483646 h 1247"/>
                <a:gd name="T22" fmla="*/ 2147483646 w 886"/>
                <a:gd name="T23" fmla="*/ 2147483646 h 1247"/>
                <a:gd name="T24" fmla="*/ 2147483646 w 886"/>
                <a:gd name="T25" fmla="*/ 2147483646 h 1247"/>
                <a:gd name="T26" fmla="*/ 2147483646 w 886"/>
                <a:gd name="T27" fmla="*/ 2147483646 h 1247"/>
                <a:gd name="T28" fmla="*/ 2147483646 w 886"/>
                <a:gd name="T29" fmla="*/ 2147483646 h 1247"/>
                <a:gd name="T30" fmla="*/ 2147483646 w 886"/>
                <a:gd name="T31" fmla="*/ 2147483646 h 1247"/>
                <a:gd name="T32" fmla="*/ 2147483646 w 886"/>
                <a:gd name="T33" fmla="*/ 2147483646 h 1247"/>
                <a:gd name="T34" fmla="*/ 2147483646 w 886"/>
                <a:gd name="T35" fmla="*/ 2147483646 h 1247"/>
                <a:gd name="T36" fmla="*/ 0 w 886"/>
                <a:gd name="T37" fmla="*/ 2147483646 h 1247"/>
                <a:gd name="T38" fmla="*/ 2147483646 w 886"/>
                <a:gd name="T39" fmla="*/ 2147483646 h 1247"/>
                <a:gd name="T40" fmla="*/ 2147483646 w 886"/>
                <a:gd name="T41" fmla="*/ 2147483646 h 1247"/>
                <a:gd name="T42" fmla="*/ 2147483646 w 886"/>
                <a:gd name="T43" fmla="*/ 2147483646 h 1247"/>
                <a:gd name="T44" fmla="*/ 2147483646 w 886"/>
                <a:gd name="T45" fmla="*/ 2147483646 h 1247"/>
                <a:gd name="T46" fmla="*/ 2147483646 w 886"/>
                <a:gd name="T47" fmla="*/ 2147483646 h 1247"/>
                <a:gd name="T48" fmla="*/ 2147483646 w 886"/>
                <a:gd name="T49" fmla="*/ 2147483646 h 1247"/>
                <a:gd name="T50" fmla="*/ 2147483646 w 886"/>
                <a:gd name="T51" fmla="*/ 2147483646 h 1247"/>
                <a:gd name="T52" fmla="*/ 2147483646 w 886"/>
                <a:gd name="T53" fmla="*/ 2147483646 h 1247"/>
                <a:gd name="T54" fmla="*/ 2147483646 w 886"/>
                <a:gd name="T55" fmla="*/ 2147483646 h 1247"/>
                <a:gd name="T56" fmla="*/ 2147483646 w 886"/>
                <a:gd name="T57" fmla="*/ 2147483646 h 1247"/>
                <a:gd name="T58" fmla="*/ 2147483646 w 886"/>
                <a:gd name="T59" fmla="*/ 2147483646 h 1247"/>
                <a:gd name="T60" fmla="*/ 2147483646 w 886"/>
                <a:gd name="T61" fmla="*/ 2147483646 h 1247"/>
                <a:gd name="T62" fmla="*/ 2147483646 w 886"/>
                <a:gd name="T63" fmla="*/ 2147483646 h 1247"/>
                <a:gd name="T64" fmla="*/ 2147483646 w 886"/>
                <a:gd name="T65" fmla="*/ 2147483646 h 1247"/>
                <a:gd name="T66" fmla="*/ 2147483646 w 886"/>
                <a:gd name="T67" fmla="*/ 2147483646 h 1247"/>
                <a:gd name="T68" fmla="*/ 2147483646 w 886"/>
                <a:gd name="T69" fmla="*/ 2147483646 h 124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886" h="1247">
                  <a:moveTo>
                    <a:pt x="730" y="586"/>
                  </a:moveTo>
                  <a:cubicBezTo>
                    <a:pt x="731" y="600"/>
                    <a:pt x="732" y="611"/>
                    <a:pt x="733" y="618"/>
                  </a:cubicBezTo>
                  <a:cubicBezTo>
                    <a:pt x="735" y="629"/>
                    <a:pt x="886" y="579"/>
                    <a:pt x="886" y="579"/>
                  </a:cubicBezTo>
                  <a:cubicBezTo>
                    <a:pt x="878" y="525"/>
                    <a:pt x="868" y="489"/>
                    <a:pt x="869" y="466"/>
                  </a:cubicBezTo>
                  <a:cubicBezTo>
                    <a:pt x="876" y="414"/>
                    <a:pt x="865" y="359"/>
                    <a:pt x="855" y="315"/>
                  </a:cubicBezTo>
                  <a:cubicBezTo>
                    <a:pt x="834" y="222"/>
                    <a:pt x="789" y="198"/>
                    <a:pt x="768" y="193"/>
                  </a:cubicBezTo>
                  <a:cubicBezTo>
                    <a:pt x="747" y="188"/>
                    <a:pt x="714" y="185"/>
                    <a:pt x="699" y="172"/>
                  </a:cubicBezTo>
                  <a:cubicBezTo>
                    <a:pt x="689" y="162"/>
                    <a:pt x="617" y="129"/>
                    <a:pt x="596" y="127"/>
                  </a:cubicBezTo>
                  <a:cubicBezTo>
                    <a:pt x="541" y="117"/>
                    <a:pt x="551" y="19"/>
                    <a:pt x="551" y="0"/>
                  </a:cubicBezTo>
                  <a:cubicBezTo>
                    <a:pt x="545" y="15"/>
                    <a:pt x="517" y="46"/>
                    <a:pt x="500" y="58"/>
                  </a:cubicBezTo>
                  <a:cubicBezTo>
                    <a:pt x="483" y="70"/>
                    <a:pt x="473" y="83"/>
                    <a:pt x="442" y="84"/>
                  </a:cubicBezTo>
                  <a:cubicBezTo>
                    <a:pt x="412" y="83"/>
                    <a:pt x="402" y="70"/>
                    <a:pt x="385" y="58"/>
                  </a:cubicBezTo>
                  <a:cubicBezTo>
                    <a:pt x="368" y="47"/>
                    <a:pt x="344" y="16"/>
                    <a:pt x="335" y="2"/>
                  </a:cubicBezTo>
                  <a:cubicBezTo>
                    <a:pt x="336" y="25"/>
                    <a:pt x="343" y="117"/>
                    <a:pt x="290" y="127"/>
                  </a:cubicBezTo>
                  <a:cubicBezTo>
                    <a:pt x="269" y="129"/>
                    <a:pt x="197" y="162"/>
                    <a:pt x="187" y="172"/>
                  </a:cubicBezTo>
                  <a:cubicBezTo>
                    <a:pt x="172" y="185"/>
                    <a:pt x="139" y="188"/>
                    <a:pt x="118" y="193"/>
                  </a:cubicBezTo>
                  <a:cubicBezTo>
                    <a:pt x="97" y="198"/>
                    <a:pt x="52" y="222"/>
                    <a:pt x="31" y="315"/>
                  </a:cubicBezTo>
                  <a:cubicBezTo>
                    <a:pt x="21" y="359"/>
                    <a:pt x="10" y="414"/>
                    <a:pt x="17" y="466"/>
                  </a:cubicBezTo>
                  <a:cubicBezTo>
                    <a:pt x="18" y="489"/>
                    <a:pt x="8" y="525"/>
                    <a:pt x="0" y="579"/>
                  </a:cubicBezTo>
                  <a:cubicBezTo>
                    <a:pt x="0" y="579"/>
                    <a:pt x="151" y="629"/>
                    <a:pt x="153" y="618"/>
                  </a:cubicBezTo>
                  <a:cubicBezTo>
                    <a:pt x="154" y="611"/>
                    <a:pt x="155" y="600"/>
                    <a:pt x="156" y="586"/>
                  </a:cubicBezTo>
                  <a:cubicBezTo>
                    <a:pt x="156" y="587"/>
                    <a:pt x="156" y="587"/>
                    <a:pt x="156" y="587"/>
                  </a:cubicBezTo>
                  <a:cubicBezTo>
                    <a:pt x="156" y="603"/>
                    <a:pt x="161" y="629"/>
                    <a:pt x="163" y="670"/>
                  </a:cubicBezTo>
                  <a:cubicBezTo>
                    <a:pt x="161" y="704"/>
                    <a:pt x="178" y="765"/>
                    <a:pt x="180" y="798"/>
                  </a:cubicBezTo>
                  <a:cubicBezTo>
                    <a:pt x="176" y="808"/>
                    <a:pt x="192" y="978"/>
                    <a:pt x="192" y="978"/>
                  </a:cubicBezTo>
                  <a:cubicBezTo>
                    <a:pt x="186" y="988"/>
                    <a:pt x="157" y="1117"/>
                    <a:pt x="156" y="1157"/>
                  </a:cubicBezTo>
                  <a:cubicBezTo>
                    <a:pt x="153" y="1176"/>
                    <a:pt x="160" y="1204"/>
                    <a:pt x="158" y="1247"/>
                  </a:cubicBezTo>
                  <a:cubicBezTo>
                    <a:pt x="727" y="1247"/>
                    <a:pt x="727" y="1247"/>
                    <a:pt x="727" y="1247"/>
                  </a:cubicBezTo>
                  <a:cubicBezTo>
                    <a:pt x="728" y="1247"/>
                    <a:pt x="728" y="1247"/>
                    <a:pt x="728" y="1247"/>
                  </a:cubicBezTo>
                  <a:cubicBezTo>
                    <a:pt x="726" y="1204"/>
                    <a:pt x="733" y="1176"/>
                    <a:pt x="730" y="1157"/>
                  </a:cubicBezTo>
                  <a:cubicBezTo>
                    <a:pt x="729" y="1117"/>
                    <a:pt x="700" y="988"/>
                    <a:pt x="694" y="978"/>
                  </a:cubicBezTo>
                  <a:cubicBezTo>
                    <a:pt x="694" y="978"/>
                    <a:pt x="710" y="808"/>
                    <a:pt x="706" y="798"/>
                  </a:cubicBezTo>
                  <a:cubicBezTo>
                    <a:pt x="708" y="765"/>
                    <a:pt x="725" y="704"/>
                    <a:pt x="723" y="670"/>
                  </a:cubicBezTo>
                  <a:cubicBezTo>
                    <a:pt x="725" y="629"/>
                    <a:pt x="730" y="603"/>
                    <a:pt x="730" y="587"/>
                  </a:cubicBezTo>
                  <a:cubicBezTo>
                    <a:pt x="730" y="586"/>
                    <a:pt x="730" y="586"/>
                    <a:pt x="730" y="586"/>
                  </a:cubicBezTo>
                </a:path>
              </a:pathLst>
            </a:custGeom>
            <a:solidFill>
              <a:srgbClr val="FEF2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9" name="Freeform 77">
              <a:extLst>
                <a:ext uri="{FF2B5EF4-FFF2-40B4-BE49-F238E27FC236}">
                  <a16:creationId xmlns:a16="http://schemas.microsoft.com/office/drawing/2014/main" id="{EFDF022B-D114-499B-A69A-227A41B5CBE2}"/>
                </a:ext>
              </a:extLst>
            </p:cNvPr>
            <p:cNvSpPr>
              <a:spLocks/>
            </p:cNvSpPr>
            <p:nvPr/>
          </p:nvSpPr>
          <p:spPr bwMode="auto">
            <a:xfrm>
              <a:off x="4406496" y="1479062"/>
              <a:ext cx="314390" cy="56781"/>
            </a:xfrm>
            <a:custGeom>
              <a:avLst/>
              <a:gdLst>
                <a:gd name="T0" fmla="*/ 0 w 101"/>
                <a:gd name="T1" fmla="*/ 2147483646 h 18"/>
                <a:gd name="T2" fmla="*/ 2147483646 w 101"/>
                <a:gd name="T3" fmla="*/ 2147483646 h 18"/>
                <a:gd name="T4" fmla="*/ 2147483646 w 101"/>
                <a:gd name="T5" fmla="*/ 2147483646 h 18"/>
                <a:gd name="T6" fmla="*/ 2147483646 w 101"/>
                <a:gd name="T7" fmla="*/ 2147483646 h 18"/>
                <a:gd name="T8" fmla="*/ 2147483646 w 101"/>
                <a:gd name="T9" fmla="*/ 2147483646 h 18"/>
                <a:gd name="T10" fmla="*/ 2147483646 w 101"/>
                <a:gd name="T11" fmla="*/ 2147483646 h 18"/>
                <a:gd name="T12" fmla="*/ 2147483646 w 101"/>
                <a:gd name="T13" fmla="*/ 2147483646 h 18"/>
                <a:gd name="T14" fmla="*/ 2147483646 w 101"/>
                <a:gd name="T15" fmla="*/ 0 h 18"/>
                <a:gd name="T16" fmla="*/ 2147483646 w 101"/>
                <a:gd name="T17" fmla="*/ 2147483646 h 18"/>
                <a:gd name="T18" fmla="*/ 2147483646 w 101"/>
                <a:gd name="T19" fmla="*/ 2147483646 h 18"/>
                <a:gd name="T20" fmla="*/ 2147483646 w 101"/>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1" h="18">
                  <a:moveTo>
                    <a:pt x="0" y="1"/>
                  </a:moveTo>
                  <a:cubicBezTo>
                    <a:pt x="1" y="4"/>
                    <a:pt x="10" y="9"/>
                    <a:pt x="13" y="13"/>
                  </a:cubicBezTo>
                  <a:cubicBezTo>
                    <a:pt x="19" y="17"/>
                    <a:pt x="29" y="18"/>
                    <a:pt x="41" y="18"/>
                  </a:cubicBezTo>
                  <a:cubicBezTo>
                    <a:pt x="53" y="18"/>
                    <a:pt x="70" y="18"/>
                    <a:pt x="78" y="15"/>
                  </a:cubicBezTo>
                  <a:cubicBezTo>
                    <a:pt x="86" y="12"/>
                    <a:pt x="91" y="7"/>
                    <a:pt x="96" y="6"/>
                  </a:cubicBezTo>
                  <a:cubicBezTo>
                    <a:pt x="96" y="6"/>
                    <a:pt x="100" y="2"/>
                    <a:pt x="101" y="1"/>
                  </a:cubicBezTo>
                  <a:cubicBezTo>
                    <a:pt x="97" y="1"/>
                    <a:pt x="81" y="1"/>
                    <a:pt x="74" y="1"/>
                  </a:cubicBezTo>
                  <a:cubicBezTo>
                    <a:pt x="70" y="0"/>
                    <a:pt x="65" y="0"/>
                    <a:pt x="61" y="0"/>
                  </a:cubicBezTo>
                  <a:cubicBezTo>
                    <a:pt x="56" y="1"/>
                    <a:pt x="55" y="2"/>
                    <a:pt x="50" y="1"/>
                  </a:cubicBezTo>
                  <a:cubicBezTo>
                    <a:pt x="45" y="1"/>
                    <a:pt x="38" y="0"/>
                    <a:pt x="32" y="1"/>
                  </a:cubicBezTo>
                  <a:cubicBezTo>
                    <a:pt x="26" y="1"/>
                    <a:pt x="7" y="2"/>
                    <a:pt x="1" y="0"/>
                  </a:cubicBezTo>
                </a:path>
              </a:pathLst>
            </a:custGeom>
            <a:solidFill>
              <a:srgbClr val="FEE7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10" name="Freeform 78">
              <a:extLst>
                <a:ext uri="{FF2B5EF4-FFF2-40B4-BE49-F238E27FC236}">
                  <a16:creationId xmlns:a16="http://schemas.microsoft.com/office/drawing/2014/main" id="{83D2BCBD-78B3-4844-A017-B16AF9773A6C}"/>
                </a:ext>
              </a:extLst>
            </p:cNvPr>
            <p:cNvSpPr>
              <a:spLocks/>
            </p:cNvSpPr>
            <p:nvPr/>
          </p:nvSpPr>
          <p:spPr bwMode="auto">
            <a:xfrm>
              <a:off x="4550533" y="1451364"/>
              <a:ext cx="347629" cy="311602"/>
            </a:xfrm>
            <a:custGeom>
              <a:avLst/>
              <a:gdLst>
                <a:gd name="T0" fmla="*/ 2147483646 w 112"/>
                <a:gd name="T1" fmla="*/ 0 h 100"/>
                <a:gd name="T2" fmla="*/ 2147483646 w 112"/>
                <a:gd name="T3" fmla="*/ 2147483646 h 100"/>
                <a:gd name="T4" fmla="*/ 2147483646 w 112"/>
                <a:gd name="T5" fmla="*/ 2147483646 h 100"/>
                <a:gd name="T6" fmla="*/ 2147483646 w 112"/>
                <a:gd name="T7" fmla="*/ 2147483646 h 100"/>
                <a:gd name="T8" fmla="*/ 0 w 112"/>
                <a:gd name="T9" fmla="*/ 2147483646 h 100"/>
                <a:gd name="T10" fmla="*/ 2147483646 w 112"/>
                <a:gd name="T11" fmla="*/ 2147483646 h 100"/>
                <a:gd name="T12" fmla="*/ 2147483646 w 112"/>
                <a:gd name="T13" fmla="*/ 0 h 100"/>
                <a:gd name="T14" fmla="*/ 2147483646 w 112"/>
                <a:gd name="T15" fmla="*/ 0 h 1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2" h="100">
                  <a:moveTo>
                    <a:pt x="81" y="0"/>
                  </a:moveTo>
                  <a:cubicBezTo>
                    <a:pt x="76" y="10"/>
                    <a:pt x="69" y="17"/>
                    <a:pt x="59" y="25"/>
                  </a:cubicBezTo>
                  <a:cubicBezTo>
                    <a:pt x="49" y="32"/>
                    <a:pt x="35" y="37"/>
                    <a:pt x="28" y="47"/>
                  </a:cubicBezTo>
                  <a:cubicBezTo>
                    <a:pt x="39" y="49"/>
                    <a:pt x="36" y="62"/>
                    <a:pt x="31" y="68"/>
                  </a:cubicBezTo>
                  <a:cubicBezTo>
                    <a:pt x="24" y="76"/>
                    <a:pt x="9" y="79"/>
                    <a:pt x="0" y="83"/>
                  </a:cubicBezTo>
                  <a:cubicBezTo>
                    <a:pt x="17" y="100"/>
                    <a:pt x="54" y="75"/>
                    <a:pt x="68" y="62"/>
                  </a:cubicBezTo>
                  <a:cubicBezTo>
                    <a:pt x="88" y="45"/>
                    <a:pt x="103" y="24"/>
                    <a:pt x="112" y="0"/>
                  </a:cubicBezTo>
                  <a:lnTo>
                    <a:pt x="81" y="0"/>
                  </a:lnTo>
                  <a:close/>
                </a:path>
              </a:pathLst>
            </a:custGeom>
            <a:solidFill>
              <a:srgbClr val="FEE2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11" name="Freeform 79">
              <a:extLst>
                <a:ext uri="{FF2B5EF4-FFF2-40B4-BE49-F238E27FC236}">
                  <a16:creationId xmlns:a16="http://schemas.microsoft.com/office/drawing/2014/main" id="{64F43733-DF82-42D5-89B0-FD122FB868A4}"/>
                </a:ext>
              </a:extLst>
            </p:cNvPr>
            <p:cNvSpPr>
              <a:spLocks/>
            </p:cNvSpPr>
            <p:nvPr/>
          </p:nvSpPr>
          <p:spPr bwMode="auto">
            <a:xfrm>
              <a:off x="4286003" y="1638325"/>
              <a:ext cx="342089" cy="571963"/>
            </a:xfrm>
            <a:custGeom>
              <a:avLst/>
              <a:gdLst>
                <a:gd name="T0" fmla="*/ 2147483646 w 110"/>
                <a:gd name="T1" fmla="*/ 2147483646 h 184"/>
                <a:gd name="T2" fmla="*/ 2147483646 w 110"/>
                <a:gd name="T3" fmla="*/ 2147483646 h 184"/>
                <a:gd name="T4" fmla="*/ 2147483646 w 110"/>
                <a:gd name="T5" fmla="*/ 2147483646 h 184"/>
                <a:gd name="T6" fmla="*/ 2147483646 w 110"/>
                <a:gd name="T7" fmla="*/ 2147483646 h 184"/>
                <a:gd name="T8" fmla="*/ 2147483646 w 110"/>
                <a:gd name="T9" fmla="*/ 2147483646 h 184"/>
                <a:gd name="T10" fmla="*/ 2147483646 w 110"/>
                <a:gd name="T11" fmla="*/ 2147483646 h 184"/>
                <a:gd name="T12" fmla="*/ 0 w 110"/>
                <a:gd name="T13" fmla="*/ 0 h 1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0" h="184">
                  <a:moveTo>
                    <a:pt x="9" y="16"/>
                  </a:moveTo>
                  <a:cubicBezTo>
                    <a:pt x="17" y="51"/>
                    <a:pt x="39" y="116"/>
                    <a:pt x="58" y="146"/>
                  </a:cubicBezTo>
                  <a:cubicBezTo>
                    <a:pt x="74" y="171"/>
                    <a:pt x="94" y="184"/>
                    <a:pt x="110" y="152"/>
                  </a:cubicBezTo>
                  <a:cubicBezTo>
                    <a:pt x="101" y="167"/>
                    <a:pt x="87" y="154"/>
                    <a:pt x="80" y="143"/>
                  </a:cubicBezTo>
                  <a:cubicBezTo>
                    <a:pt x="67" y="122"/>
                    <a:pt x="22" y="76"/>
                    <a:pt x="35" y="55"/>
                  </a:cubicBezTo>
                  <a:cubicBezTo>
                    <a:pt x="47" y="37"/>
                    <a:pt x="66" y="48"/>
                    <a:pt x="45" y="35"/>
                  </a:cubicBezTo>
                  <a:cubicBezTo>
                    <a:pt x="33" y="28"/>
                    <a:pt x="9" y="10"/>
                    <a:pt x="0" y="0"/>
                  </a:cubicBezTo>
                </a:path>
              </a:pathLst>
            </a:custGeom>
            <a:solidFill>
              <a:srgbClr val="FEE2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12" name="Freeform 80">
              <a:extLst>
                <a:ext uri="{FF2B5EF4-FFF2-40B4-BE49-F238E27FC236}">
                  <a16:creationId xmlns:a16="http://schemas.microsoft.com/office/drawing/2014/main" id="{D0465C22-E416-472F-8568-40913CF29334}"/>
                </a:ext>
              </a:extLst>
            </p:cNvPr>
            <p:cNvSpPr>
              <a:spLocks/>
            </p:cNvSpPr>
            <p:nvPr/>
          </p:nvSpPr>
          <p:spPr bwMode="auto">
            <a:xfrm>
              <a:off x="4723655" y="1638325"/>
              <a:ext cx="401643" cy="329606"/>
            </a:xfrm>
            <a:custGeom>
              <a:avLst/>
              <a:gdLst>
                <a:gd name="T0" fmla="*/ 2147483646 w 129"/>
                <a:gd name="T1" fmla="*/ 2147483646 h 106"/>
                <a:gd name="T2" fmla="*/ 2147483646 w 129"/>
                <a:gd name="T3" fmla="*/ 0 h 106"/>
                <a:gd name="T4" fmla="*/ 2147483646 w 129"/>
                <a:gd name="T5" fmla="*/ 2147483646 h 106"/>
                <a:gd name="T6" fmla="*/ 2147483646 w 129"/>
                <a:gd name="T7" fmla="*/ 2147483646 h 106"/>
                <a:gd name="T8" fmla="*/ 2147483646 w 129"/>
                <a:gd name="T9" fmla="*/ 2147483646 h 106"/>
                <a:gd name="T10" fmla="*/ 2147483646 w 129"/>
                <a:gd name="T11" fmla="*/ 2147483646 h 106"/>
                <a:gd name="T12" fmla="*/ 0 w 129"/>
                <a:gd name="T13" fmla="*/ 2147483646 h 10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06">
                  <a:moveTo>
                    <a:pt x="5" y="37"/>
                  </a:moveTo>
                  <a:cubicBezTo>
                    <a:pt x="24" y="33"/>
                    <a:pt x="32" y="2"/>
                    <a:pt x="48" y="0"/>
                  </a:cubicBezTo>
                  <a:cubicBezTo>
                    <a:pt x="51" y="26"/>
                    <a:pt x="43" y="47"/>
                    <a:pt x="61" y="70"/>
                  </a:cubicBezTo>
                  <a:cubicBezTo>
                    <a:pt x="80" y="94"/>
                    <a:pt x="106" y="93"/>
                    <a:pt x="129" y="106"/>
                  </a:cubicBezTo>
                  <a:cubicBezTo>
                    <a:pt x="107" y="105"/>
                    <a:pt x="66" y="106"/>
                    <a:pt x="51" y="87"/>
                  </a:cubicBezTo>
                  <a:cubicBezTo>
                    <a:pt x="41" y="77"/>
                    <a:pt x="43" y="60"/>
                    <a:pt x="30" y="53"/>
                  </a:cubicBezTo>
                  <a:cubicBezTo>
                    <a:pt x="21" y="48"/>
                    <a:pt x="8" y="50"/>
                    <a:pt x="0" y="44"/>
                  </a:cubicBezTo>
                </a:path>
              </a:pathLst>
            </a:custGeom>
            <a:solidFill>
              <a:srgbClr val="FEE2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13" name="Freeform 81">
              <a:extLst>
                <a:ext uri="{FF2B5EF4-FFF2-40B4-BE49-F238E27FC236}">
                  <a16:creationId xmlns:a16="http://schemas.microsoft.com/office/drawing/2014/main" id="{E79D5740-A5B0-414C-816E-69BC6DDEC415}"/>
                </a:ext>
              </a:extLst>
            </p:cNvPr>
            <p:cNvSpPr>
              <a:spLocks/>
            </p:cNvSpPr>
            <p:nvPr/>
          </p:nvSpPr>
          <p:spPr bwMode="auto">
            <a:xfrm>
              <a:off x="3840040" y="2107806"/>
              <a:ext cx="619085" cy="127411"/>
            </a:xfrm>
            <a:custGeom>
              <a:avLst/>
              <a:gdLst>
                <a:gd name="T0" fmla="*/ 2147483646 w 199"/>
                <a:gd name="T1" fmla="*/ 2147483646 h 41"/>
                <a:gd name="T2" fmla="*/ 2147483646 w 199"/>
                <a:gd name="T3" fmla="*/ 2147483646 h 41"/>
                <a:gd name="T4" fmla="*/ 2147483646 w 199"/>
                <a:gd name="T5" fmla="*/ 2147483646 h 41"/>
                <a:gd name="T6" fmla="*/ 2147483646 w 199"/>
                <a:gd name="T7" fmla="*/ 2147483646 h 41"/>
                <a:gd name="T8" fmla="*/ 0 w 199"/>
                <a:gd name="T9" fmla="*/ 2147483646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9" h="41">
                  <a:moveTo>
                    <a:pt x="43" y="16"/>
                  </a:moveTo>
                  <a:cubicBezTo>
                    <a:pt x="71" y="18"/>
                    <a:pt x="97" y="27"/>
                    <a:pt x="125" y="31"/>
                  </a:cubicBezTo>
                  <a:cubicBezTo>
                    <a:pt x="146" y="34"/>
                    <a:pt x="181" y="41"/>
                    <a:pt x="199" y="29"/>
                  </a:cubicBezTo>
                  <a:cubicBezTo>
                    <a:pt x="168" y="30"/>
                    <a:pt x="130" y="14"/>
                    <a:pt x="99" y="8"/>
                  </a:cubicBezTo>
                  <a:cubicBezTo>
                    <a:pt x="65" y="2"/>
                    <a:pt x="29" y="0"/>
                    <a:pt x="0" y="13"/>
                  </a:cubicBezTo>
                </a:path>
              </a:pathLst>
            </a:custGeom>
            <a:solidFill>
              <a:srgbClr val="FEE2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14" name="Freeform 82">
              <a:extLst>
                <a:ext uri="{FF2B5EF4-FFF2-40B4-BE49-F238E27FC236}">
                  <a16:creationId xmlns:a16="http://schemas.microsoft.com/office/drawing/2014/main" id="{2D9612D1-3AA8-4F16-92FA-6A4639B64C2E}"/>
                </a:ext>
              </a:extLst>
            </p:cNvPr>
            <p:cNvSpPr>
              <a:spLocks/>
            </p:cNvSpPr>
            <p:nvPr/>
          </p:nvSpPr>
          <p:spPr bwMode="auto">
            <a:xfrm>
              <a:off x="5092059" y="2895814"/>
              <a:ext cx="372559" cy="973584"/>
            </a:xfrm>
            <a:custGeom>
              <a:avLst/>
              <a:gdLst>
                <a:gd name="T0" fmla="*/ 2147483646 w 120"/>
                <a:gd name="T1" fmla="*/ 2147483646 h 313"/>
                <a:gd name="T2" fmla="*/ 2147483646 w 120"/>
                <a:gd name="T3" fmla="*/ 2147483646 h 313"/>
                <a:gd name="T4" fmla="*/ 2147483646 w 120"/>
                <a:gd name="T5" fmla="*/ 2147483646 h 313"/>
                <a:gd name="T6" fmla="*/ 2147483646 w 120"/>
                <a:gd name="T7" fmla="*/ 2147483646 h 313"/>
                <a:gd name="T8" fmla="*/ 2147483646 w 120"/>
                <a:gd name="T9" fmla="*/ 2147483646 h 313"/>
                <a:gd name="T10" fmla="*/ 2147483646 w 120"/>
                <a:gd name="T11" fmla="*/ 2147483646 h 313"/>
                <a:gd name="T12" fmla="*/ 2147483646 w 120"/>
                <a:gd name="T13" fmla="*/ 2147483646 h 313"/>
                <a:gd name="T14" fmla="*/ 2147483646 w 120"/>
                <a:gd name="T15" fmla="*/ 2147483646 h 313"/>
                <a:gd name="T16" fmla="*/ 0 w 120"/>
                <a:gd name="T17" fmla="*/ 2147483646 h 313"/>
                <a:gd name="T18" fmla="*/ 2147483646 w 120"/>
                <a:gd name="T19" fmla="*/ 2147483646 h 313"/>
                <a:gd name="T20" fmla="*/ 2147483646 w 120"/>
                <a:gd name="T21" fmla="*/ 2147483646 h 313"/>
                <a:gd name="T22" fmla="*/ 2147483646 w 120"/>
                <a:gd name="T23" fmla="*/ 2147483646 h 313"/>
                <a:gd name="T24" fmla="*/ 2147483646 w 120"/>
                <a:gd name="T25" fmla="*/ 2147483646 h 313"/>
                <a:gd name="T26" fmla="*/ 2147483646 w 120"/>
                <a:gd name="T27" fmla="*/ 0 h 3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0" h="313">
                  <a:moveTo>
                    <a:pt x="112" y="3"/>
                  </a:moveTo>
                  <a:cubicBezTo>
                    <a:pt x="97" y="52"/>
                    <a:pt x="120" y="105"/>
                    <a:pt x="114" y="155"/>
                  </a:cubicBezTo>
                  <a:cubicBezTo>
                    <a:pt x="111" y="178"/>
                    <a:pt x="107" y="201"/>
                    <a:pt x="105" y="224"/>
                  </a:cubicBezTo>
                  <a:cubicBezTo>
                    <a:pt x="104" y="237"/>
                    <a:pt x="100" y="250"/>
                    <a:pt x="99" y="263"/>
                  </a:cubicBezTo>
                  <a:cubicBezTo>
                    <a:pt x="98" y="280"/>
                    <a:pt x="98" y="300"/>
                    <a:pt x="88" y="313"/>
                  </a:cubicBezTo>
                  <a:cubicBezTo>
                    <a:pt x="97" y="293"/>
                    <a:pt x="92" y="270"/>
                    <a:pt x="93" y="248"/>
                  </a:cubicBezTo>
                  <a:cubicBezTo>
                    <a:pt x="95" y="221"/>
                    <a:pt x="104" y="187"/>
                    <a:pt x="91" y="160"/>
                  </a:cubicBezTo>
                  <a:cubicBezTo>
                    <a:pt x="83" y="145"/>
                    <a:pt x="66" y="147"/>
                    <a:pt x="50" y="142"/>
                  </a:cubicBezTo>
                  <a:cubicBezTo>
                    <a:pt x="33" y="138"/>
                    <a:pt x="17" y="132"/>
                    <a:pt x="0" y="126"/>
                  </a:cubicBezTo>
                  <a:cubicBezTo>
                    <a:pt x="11" y="120"/>
                    <a:pt x="26" y="124"/>
                    <a:pt x="39" y="121"/>
                  </a:cubicBezTo>
                  <a:cubicBezTo>
                    <a:pt x="54" y="116"/>
                    <a:pt x="70" y="109"/>
                    <a:pt x="80" y="95"/>
                  </a:cubicBezTo>
                  <a:cubicBezTo>
                    <a:pt x="108" y="55"/>
                    <a:pt x="58" y="60"/>
                    <a:pt x="34" y="70"/>
                  </a:cubicBezTo>
                  <a:cubicBezTo>
                    <a:pt x="46" y="53"/>
                    <a:pt x="53" y="22"/>
                    <a:pt x="74" y="12"/>
                  </a:cubicBezTo>
                  <a:cubicBezTo>
                    <a:pt x="84" y="8"/>
                    <a:pt x="104" y="13"/>
                    <a:pt x="108" y="0"/>
                  </a:cubicBezTo>
                </a:path>
              </a:pathLst>
            </a:custGeom>
            <a:solidFill>
              <a:srgbClr val="FEE2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15" name="Freeform 83">
              <a:extLst>
                <a:ext uri="{FF2B5EF4-FFF2-40B4-BE49-F238E27FC236}">
                  <a16:creationId xmlns:a16="http://schemas.microsoft.com/office/drawing/2014/main" id="{21C80C9D-7A8B-47E1-9C58-9C9FFBE5C850}"/>
                </a:ext>
              </a:extLst>
            </p:cNvPr>
            <p:cNvSpPr>
              <a:spLocks/>
            </p:cNvSpPr>
            <p:nvPr/>
          </p:nvSpPr>
          <p:spPr bwMode="auto">
            <a:xfrm>
              <a:off x="5187622" y="3940028"/>
              <a:ext cx="199437" cy="781083"/>
            </a:xfrm>
            <a:custGeom>
              <a:avLst/>
              <a:gdLst>
                <a:gd name="T0" fmla="*/ 2147483646 w 64"/>
                <a:gd name="T1" fmla="*/ 2147483646 h 251"/>
                <a:gd name="T2" fmla="*/ 2147483646 w 64"/>
                <a:gd name="T3" fmla="*/ 2147483646 h 251"/>
                <a:gd name="T4" fmla="*/ 2147483646 w 64"/>
                <a:gd name="T5" fmla="*/ 2147483646 h 251"/>
                <a:gd name="T6" fmla="*/ 2147483646 w 64"/>
                <a:gd name="T7" fmla="*/ 2147483646 h 251"/>
                <a:gd name="T8" fmla="*/ 0 w 64"/>
                <a:gd name="T9" fmla="*/ 2147483646 h 251"/>
                <a:gd name="T10" fmla="*/ 2147483646 w 64"/>
                <a:gd name="T11" fmla="*/ 2147483646 h 251"/>
                <a:gd name="T12" fmla="*/ 2147483646 w 64"/>
                <a:gd name="T13" fmla="*/ 2147483646 h 251"/>
                <a:gd name="T14" fmla="*/ 2147483646 w 64"/>
                <a:gd name="T15" fmla="*/ 2147483646 h 251"/>
                <a:gd name="T16" fmla="*/ 2147483646 w 64"/>
                <a:gd name="T17" fmla="*/ 2147483646 h 251"/>
                <a:gd name="T18" fmla="*/ 2147483646 w 64"/>
                <a:gd name="T19" fmla="*/ 2147483646 h 251"/>
                <a:gd name="T20" fmla="*/ 2147483646 w 64"/>
                <a:gd name="T21" fmla="*/ 0 h 2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4" h="251">
                  <a:moveTo>
                    <a:pt x="53" y="50"/>
                  </a:moveTo>
                  <a:cubicBezTo>
                    <a:pt x="58" y="67"/>
                    <a:pt x="55" y="94"/>
                    <a:pt x="54" y="112"/>
                  </a:cubicBezTo>
                  <a:cubicBezTo>
                    <a:pt x="54" y="126"/>
                    <a:pt x="51" y="141"/>
                    <a:pt x="49" y="155"/>
                  </a:cubicBezTo>
                  <a:cubicBezTo>
                    <a:pt x="46" y="170"/>
                    <a:pt x="45" y="185"/>
                    <a:pt x="41" y="200"/>
                  </a:cubicBezTo>
                  <a:cubicBezTo>
                    <a:pt x="35" y="226"/>
                    <a:pt x="21" y="237"/>
                    <a:pt x="0" y="251"/>
                  </a:cubicBezTo>
                  <a:cubicBezTo>
                    <a:pt x="16" y="241"/>
                    <a:pt x="48" y="196"/>
                    <a:pt x="31" y="177"/>
                  </a:cubicBezTo>
                  <a:cubicBezTo>
                    <a:pt x="25" y="171"/>
                    <a:pt x="10" y="175"/>
                    <a:pt x="10" y="163"/>
                  </a:cubicBezTo>
                  <a:cubicBezTo>
                    <a:pt x="10" y="156"/>
                    <a:pt x="28" y="139"/>
                    <a:pt x="32" y="133"/>
                  </a:cubicBezTo>
                  <a:cubicBezTo>
                    <a:pt x="49" y="112"/>
                    <a:pt x="45" y="93"/>
                    <a:pt x="49" y="68"/>
                  </a:cubicBezTo>
                  <a:cubicBezTo>
                    <a:pt x="50" y="57"/>
                    <a:pt x="55" y="47"/>
                    <a:pt x="56" y="36"/>
                  </a:cubicBezTo>
                  <a:cubicBezTo>
                    <a:pt x="57" y="23"/>
                    <a:pt x="52" y="9"/>
                    <a:pt x="64" y="0"/>
                  </a:cubicBezTo>
                </a:path>
              </a:pathLst>
            </a:custGeom>
            <a:solidFill>
              <a:srgbClr val="FEE2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16" name="Freeform 84">
              <a:extLst>
                <a:ext uri="{FF2B5EF4-FFF2-40B4-BE49-F238E27FC236}">
                  <a16:creationId xmlns:a16="http://schemas.microsoft.com/office/drawing/2014/main" id="{BC08D686-A090-497B-96DF-EF501C74023B}"/>
                </a:ext>
              </a:extLst>
            </p:cNvPr>
            <p:cNvSpPr>
              <a:spLocks/>
            </p:cNvSpPr>
            <p:nvPr/>
          </p:nvSpPr>
          <p:spPr bwMode="auto">
            <a:xfrm>
              <a:off x="4942481" y="2998296"/>
              <a:ext cx="497207" cy="207735"/>
            </a:xfrm>
            <a:custGeom>
              <a:avLst/>
              <a:gdLst>
                <a:gd name="T0" fmla="*/ 2147483646 w 160"/>
                <a:gd name="T1" fmla="*/ 2147483646 h 67"/>
                <a:gd name="T2" fmla="*/ 2147483646 w 160"/>
                <a:gd name="T3" fmla="*/ 2147483646 h 67"/>
                <a:gd name="T4" fmla="*/ 2147483646 w 160"/>
                <a:gd name="T5" fmla="*/ 2147483646 h 67"/>
                <a:gd name="T6" fmla="*/ 2147483646 w 160"/>
                <a:gd name="T7" fmla="*/ 2147483646 h 67"/>
                <a:gd name="T8" fmla="*/ 0 w 160"/>
                <a:gd name="T9" fmla="*/ 2147483646 h 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 h="67">
                  <a:moveTo>
                    <a:pt x="8" y="56"/>
                  </a:moveTo>
                  <a:cubicBezTo>
                    <a:pt x="34" y="64"/>
                    <a:pt x="70" y="61"/>
                    <a:pt x="97" y="55"/>
                  </a:cubicBezTo>
                  <a:cubicBezTo>
                    <a:pt x="114" y="51"/>
                    <a:pt x="160" y="23"/>
                    <a:pt x="125" y="8"/>
                  </a:cubicBezTo>
                  <a:cubicBezTo>
                    <a:pt x="106" y="0"/>
                    <a:pt x="100" y="17"/>
                    <a:pt x="88" y="28"/>
                  </a:cubicBezTo>
                  <a:cubicBezTo>
                    <a:pt x="73" y="42"/>
                    <a:pt x="20" y="67"/>
                    <a:pt x="0" y="53"/>
                  </a:cubicBezTo>
                </a:path>
              </a:pathLst>
            </a:custGeom>
            <a:solidFill>
              <a:srgbClr val="FEE2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17" name="Freeform 85">
              <a:extLst>
                <a:ext uri="{FF2B5EF4-FFF2-40B4-BE49-F238E27FC236}">
                  <a16:creationId xmlns:a16="http://schemas.microsoft.com/office/drawing/2014/main" id="{889D9324-6B7A-44FF-B8E4-6D16CF8A406B}"/>
                </a:ext>
              </a:extLst>
            </p:cNvPr>
            <p:cNvSpPr>
              <a:spLocks/>
            </p:cNvSpPr>
            <p:nvPr/>
          </p:nvSpPr>
          <p:spPr bwMode="auto">
            <a:xfrm>
              <a:off x="5611425" y="2167357"/>
              <a:ext cx="292230" cy="1138387"/>
            </a:xfrm>
            <a:custGeom>
              <a:avLst/>
              <a:gdLst>
                <a:gd name="T0" fmla="*/ 0 w 94"/>
                <a:gd name="T1" fmla="*/ 0 h 366"/>
                <a:gd name="T2" fmla="*/ 2147483646 w 94"/>
                <a:gd name="T3" fmla="*/ 2147483646 h 366"/>
                <a:gd name="T4" fmla="*/ 2147483646 w 94"/>
                <a:gd name="T5" fmla="*/ 2147483646 h 366"/>
                <a:gd name="T6" fmla="*/ 2147483646 w 94"/>
                <a:gd name="T7" fmla="*/ 2147483646 h 366"/>
                <a:gd name="T8" fmla="*/ 2147483646 w 94"/>
                <a:gd name="T9" fmla="*/ 2147483646 h 366"/>
                <a:gd name="T10" fmla="*/ 0 w 94"/>
                <a:gd name="T11" fmla="*/ 0 h 3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4" h="366">
                  <a:moveTo>
                    <a:pt x="0" y="0"/>
                  </a:moveTo>
                  <a:cubicBezTo>
                    <a:pt x="21" y="7"/>
                    <a:pt x="46" y="34"/>
                    <a:pt x="65" y="117"/>
                  </a:cubicBezTo>
                  <a:cubicBezTo>
                    <a:pt x="85" y="200"/>
                    <a:pt x="79" y="234"/>
                    <a:pt x="77" y="260"/>
                  </a:cubicBezTo>
                  <a:cubicBezTo>
                    <a:pt x="76" y="285"/>
                    <a:pt x="89" y="329"/>
                    <a:pt x="94" y="366"/>
                  </a:cubicBezTo>
                  <a:cubicBezTo>
                    <a:pt x="88" y="323"/>
                    <a:pt x="63" y="279"/>
                    <a:pt x="58" y="245"/>
                  </a:cubicBezTo>
                  <a:cubicBezTo>
                    <a:pt x="54" y="211"/>
                    <a:pt x="48" y="34"/>
                    <a:pt x="0" y="0"/>
                  </a:cubicBezTo>
                  <a:close/>
                </a:path>
              </a:pathLst>
            </a:custGeom>
            <a:solidFill>
              <a:srgbClr val="FEE2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18" name="Freeform 86">
              <a:extLst>
                <a:ext uri="{FF2B5EF4-FFF2-40B4-BE49-F238E27FC236}">
                  <a16:creationId xmlns:a16="http://schemas.microsoft.com/office/drawing/2014/main" id="{DCDEB086-D5F4-431A-8FCE-6C5A383578DC}"/>
                </a:ext>
              </a:extLst>
            </p:cNvPr>
            <p:cNvSpPr>
              <a:spLocks/>
            </p:cNvSpPr>
            <p:nvPr/>
          </p:nvSpPr>
          <p:spPr bwMode="auto">
            <a:xfrm>
              <a:off x="3619829" y="2845957"/>
              <a:ext cx="49859" cy="612125"/>
            </a:xfrm>
            <a:custGeom>
              <a:avLst/>
              <a:gdLst>
                <a:gd name="T0" fmla="*/ 2147483646 w 16"/>
                <a:gd name="T1" fmla="*/ 0 h 197"/>
                <a:gd name="T2" fmla="*/ 2147483646 w 16"/>
                <a:gd name="T3" fmla="*/ 2147483646 h 197"/>
                <a:gd name="T4" fmla="*/ 2147483646 w 16"/>
                <a:gd name="T5" fmla="*/ 2147483646 h 197"/>
                <a:gd name="T6" fmla="*/ 2147483646 w 16"/>
                <a:gd name="T7" fmla="*/ 0 h 19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197">
                  <a:moveTo>
                    <a:pt x="11" y="0"/>
                  </a:moveTo>
                  <a:cubicBezTo>
                    <a:pt x="14" y="27"/>
                    <a:pt x="14" y="105"/>
                    <a:pt x="11" y="154"/>
                  </a:cubicBezTo>
                  <a:cubicBezTo>
                    <a:pt x="10" y="182"/>
                    <a:pt x="0" y="197"/>
                    <a:pt x="2" y="171"/>
                  </a:cubicBezTo>
                  <a:cubicBezTo>
                    <a:pt x="3" y="146"/>
                    <a:pt x="16" y="34"/>
                    <a:pt x="11" y="0"/>
                  </a:cubicBezTo>
                  <a:close/>
                </a:path>
              </a:pathLst>
            </a:custGeom>
            <a:solidFill>
              <a:srgbClr val="FEE2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19" name="Freeform 87">
              <a:extLst>
                <a:ext uri="{FF2B5EF4-FFF2-40B4-BE49-F238E27FC236}">
                  <a16:creationId xmlns:a16="http://schemas.microsoft.com/office/drawing/2014/main" id="{0E9E6487-DC67-4A7E-B579-B1DC9916903B}"/>
                </a:ext>
              </a:extLst>
            </p:cNvPr>
            <p:cNvSpPr>
              <a:spLocks/>
            </p:cNvSpPr>
            <p:nvPr/>
          </p:nvSpPr>
          <p:spPr bwMode="auto">
            <a:xfrm>
              <a:off x="3261120" y="2145198"/>
              <a:ext cx="351784" cy="927883"/>
            </a:xfrm>
            <a:custGeom>
              <a:avLst/>
              <a:gdLst>
                <a:gd name="T0" fmla="*/ 2147483646 w 113"/>
                <a:gd name="T1" fmla="*/ 0 h 298"/>
                <a:gd name="T2" fmla="*/ 2147483646 w 113"/>
                <a:gd name="T3" fmla="*/ 2147483646 h 298"/>
                <a:gd name="T4" fmla="*/ 2147483646 w 113"/>
                <a:gd name="T5" fmla="*/ 2147483646 h 298"/>
                <a:gd name="T6" fmla="*/ 2147483646 w 113"/>
                <a:gd name="T7" fmla="*/ 2147483646 h 298"/>
                <a:gd name="T8" fmla="*/ 2147483646 w 113"/>
                <a:gd name="T9" fmla="*/ 2147483646 h 298"/>
                <a:gd name="T10" fmla="*/ 2147483646 w 113"/>
                <a:gd name="T11" fmla="*/ 0 h 29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3" h="298">
                  <a:moveTo>
                    <a:pt x="113" y="0"/>
                  </a:moveTo>
                  <a:cubicBezTo>
                    <a:pt x="85" y="0"/>
                    <a:pt x="43" y="32"/>
                    <a:pt x="24" y="97"/>
                  </a:cubicBezTo>
                  <a:cubicBezTo>
                    <a:pt x="5" y="163"/>
                    <a:pt x="3" y="216"/>
                    <a:pt x="2" y="240"/>
                  </a:cubicBezTo>
                  <a:cubicBezTo>
                    <a:pt x="0" y="264"/>
                    <a:pt x="8" y="281"/>
                    <a:pt x="3" y="298"/>
                  </a:cubicBezTo>
                  <a:cubicBezTo>
                    <a:pt x="9" y="274"/>
                    <a:pt x="18" y="192"/>
                    <a:pt x="27" y="164"/>
                  </a:cubicBezTo>
                  <a:cubicBezTo>
                    <a:pt x="36" y="136"/>
                    <a:pt x="51" y="10"/>
                    <a:pt x="11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20" name="Freeform 88">
              <a:extLst>
                <a:ext uri="{FF2B5EF4-FFF2-40B4-BE49-F238E27FC236}">
                  <a16:creationId xmlns:a16="http://schemas.microsoft.com/office/drawing/2014/main" id="{A378CDE3-B955-476F-B250-3214B4D276AD}"/>
                </a:ext>
              </a:extLst>
            </p:cNvPr>
            <p:cNvSpPr>
              <a:spLocks/>
            </p:cNvSpPr>
            <p:nvPr/>
          </p:nvSpPr>
          <p:spPr bwMode="auto">
            <a:xfrm>
              <a:off x="3744477" y="3564720"/>
              <a:ext cx="117723" cy="1008207"/>
            </a:xfrm>
            <a:custGeom>
              <a:avLst/>
              <a:gdLst>
                <a:gd name="T0" fmla="*/ 2147483646 w 38"/>
                <a:gd name="T1" fmla="*/ 0 h 324"/>
                <a:gd name="T2" fmla="*/ 2147483646 w 38"/>
                <a:gd name="T3" fmla="*/ 2147483646 h 324"/>
                <a:gd name="T4" fmla="*/ 2147483646 w 38"/>
                <a:gd name="T5" fmla="*/ 2147483646 h 324"/>
                <a:gd name="T6" fmla="*/ 2147483646 w 38"/>
                <a:gd name="T7" fmla="*/ 2147483646 h 324"/>
                <a:gd name="T8" fmla="*/ 2147483646 w 38"/>
                <a:gd name="T9" fmla="*/ 2147483646 h 324"/>
                <a:gd name="T10" fmla="*/ 2147483646 w 38"/>
                <a:gd name="T11" fmla="*/ 2147483646 h 324"/>
                <a:gd name="T12" fmla="*/ 2147483646 w 38"/>
                <a:gd name="T13" fmla="*/ 0 h 3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 h="324">
                  <a:moveTo>
                    <a:pt x="1" y="0"/>
                  </a:moveTo>
                  <a:cubicBezTo>
                    <a:pt x="7" y="46"/>
                    <a:pt x="7" y="64"/>
                    <a:pt x="14" y="104"/>
                  </a:cubicBezTo>
                  <a:cubicBezTo>
                    <a:pt x="22" y="144"/>
                    <a:pt x="17" y="168"/>
                    <a:pt x="22" y="223"/>
                  </a:cubicBezTo>
                  <a:cubicBezTo>
                    <a:pt x="26" y="278"/>
                    <a:pt x="28" y="304"/>
                    <a:pt x="38" y="324"/>
                  </a:cubicBezTo>
                  <a:cubicBezTo>
                    <a:pt x="35" y="291"/>
                    <a:pt x="35" y="242"/>
                    <a:pt x="37" y="212"/>
                  </a:cubicBezTo>
                  <a:cubicBezTo>
                    <a:pt x="38" y="183"/>
                    <a:pt x="37" y="118"/>
                    <a:pt x="29" y="92"/>
                  </a:cubicBezTo>
                  <a:cubicBezTo>
                    <a:pt x="22" y="67"/>
                    <a:pt x="0" y="1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21" name="Freeform 90">
              <a:extLst>
                <a:ext uri="{FF2B5EF4-FFF2-40B4-BE49-F238E27FC236}">
                  <a16:creationId xmlns:a16="http://schemas.microsoft.com/office/drawing/2014/main" id="{09ADF634-42C9-49E4-9DCA-91A73F52E02C}"/>
                </a:ext>
              </a:extLst>
            </p:cNvPr>
            <p:cNvSpPr>
              <a:spLocks/>
            </p:cNvSpPr>
            <p:nvPr/>
          </p:nvSpPr>
          <p:spPr bwMode="auto">
            <a:xfrm>
              <a:off x="4898162" y="5101958"/>
              <a:ext cx="293615" cy="285289"/>
            </a:xfrm>
            <a:custGeom>
              <a:avLst/>
              <a:gdLst>
                <a:gd name="T0" fmla="*/ 0 w 94"/>
                <a:gd name="T1" fmla="*/ 2147483646 h 92"/>
                <a:gd name="T2" fmla="*/ 2147483646 w 94"/>
                <a:gd name="T3" fmla="*/ 0 h 92"/>
                <a:gd name="T4" fmla="*/ 0 w 94"/>
                <a:gd name="T5" fmla="*/ 2147483646 h 92"/>
                <a:gd name="T6" fmla="*/ 0 60000 65536"/>
                <a:gd name="T7" fmla="*/ 0 60000 65536"/>
                <a:gd name="T8" fmla="*/ 0 60000 65536"/>
              </a:gdLst>
              <a:ahLst/>
              <a:cxnLst>
                <a:cxn ang="T6">
                  <a:pos x="T0" y="T1"/>
                </a:cxn>
                <a:cxn ang="T7">
                  <a:pos x="T2" y="T3"/>
                </a:cxn>
                <a:cxn ang="T8">
                  <a:pos x="T4" y="T5"/>
                </a:cxn>
              </a:cxnLst>
              <a:rect l="0" t="0" r="r" b="b"/>
              <a:pathLst>
                <a:path w="94" h="92">
                  <a:moveTo>
                    <a:pt x="0" y="92"/>
                  </a:moveTo>
                  <a:cubicBezTo>
                    <a:pt x="29" y="81"/>
                    <a:pt x="84" y="31"/>
                    <a:pt x="94" y="0"/>
                  </a:cubicBezTo>
                  <a:cubicBezTo>
                    <a:pt x="85" y="11"/>
                    <a:pt x="42" y="71"/>
                    <a:pt x="0" y="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22" name="Freeform 91">
              <a:extLst>
                <a:ext uri="{FF2B5EF4-FFF2-40B4-BE49-F238E27FC236}">
                  <a16:creationId xmlns:a16="http://schemas.microsoft.com/office/drawing/2014/main" id="{4E7FD30E-872A-4E89-8C47-61116A53CB1D}"/>
                </a:ext>
              </a:extLst>
            </p:cNvPr>
            <p:cNvSpPr>
              <a:spLocks/>
            </p:cNvSpPr>
            <p:nvPr/>
          </p:nvSpPr>
          <p:spPr bwMode="auto">
            <a:xfrm>
              <a:off x="3967458" y="5114422"/>
              <a:ext cx="293615" cy="285289"/>
            </a:xfrm>
            <a:custGeom>
              <a:avLst/>
              <a:gdLst>
                <a:gd name="T0" fmla="*/ 2147483646 w 94"/>
                <a:gd name="T1" fmla="*/ 2147483646 h 92"/>
                <a:gd name="T2" fmla="*/ 0 w 94"/>
                <a:gd name="T3" fmla="*/ 0 h 92"/>
                <a:gd name="T4" fmla="*/ 2147483646 w 94"/>
                <a:gd name="T5" fmla="*/ 2147483646 h 92"/>
                <a:gd name="T6" fmla="*/ 0 60000 65536"/>
                <a:gd name="T7" fmla="*/ 0 60000 65536"/>
                <a:gd name="T8" fmla="*/ 0 60000 65536"/>
              </a:gdLst>
              <a:ahLst/>
              <a:cxnLst>
                <a:cxn ang="T6">
                  <a:pos x="T0" y="T1"/>
                </a:cxn>
                <a:cxn ang="T7">
                  <a:pos x="T2" y="T3"/>
                </a:cxn>
                <a:cxn ang="T8">
                  <a:pos x="T4" y="T5"/>
                </a:cxn>
              </a:cxnLst>
              <a:rect l="0" t="0" r="r" b="b"/>
              <a:pathLst>
                <a:path w="94" h="92">
                  <a:moveTo>
                    <a:pt x="94" y="92"/>
                  </a:moveTo>
                  <a:cubicBezTo>
                    <a:pt x="65" y="81"/>
                    <a:pt x="10" y="31"/>
                    <a:pt x="0" y="0"/>
                  </a:cubicBezTo>
                  <a:cubicBezTo>
                    <a:pt x="9" y="11"/>
                    <a:pt x="52" y="71"/>
                    <a:pt x="94" y="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23" name="Freeform 93">
              <a:extLst>
                <a:ext uri="{FF2B5EF4-FFF2-40B4-BE49-F238E27FC236}">
                  <a16:creationId xmlns:a16="http://schemas.microsoft.com/office/drawing/2014/main" id="{A4E2999B-99D3-416F-BD2F-583CE1BA4305}"/>
                </a:ext>
              </a:extLst>
            </p:cNvPr>
            <p:cNvSpPr>
              <a:spLocks/>
            </p:cNvSpPr>
            <p:nvPr/>
          </p:nvSpPr>
          <p:spPr bwMode="auto">
            <a:xfrm>
              <a:off x="3917599" y="2185360"/>
              <a:ext cx="470892" cy="65090"/>
            </a:xfrm>
            <a:custGeom>
              <a:avLst/>
              <a:gdLst>
                <a:gd name="T0" fmla="*/ 0 w 151"/>
                <a:gd name="T1" fmla="*/ 0 h 21"/>
                <a:gd name="T2" fmla="*/ 2147483646 w 151"/>
                <a:gd name="T3" fmla="*/ 2147483646 h 21"/>
                <a:gd name="T4" fmla="*/ 2147483646 w 151"/>
                <a:gd name="T5" fmla="*/ 2147483646 h 21"/>
                <a:gd name="T6" fmla="*/ 2147483646 w 151"/>
                <a:gd name="T7" fmla="*/ 2147483646 h 21"/>
                <a:gd name="T8" fmla="*/ 2147483646 w 151"/>
                <a:gd name="T9" fmla="*/ 2147483646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 h="21">
                  <a:moveTo>
                    <a:pt x="0" y="0"/>
                  </a:moveTo>
                  <a:cubicBezTo>
                    <a:pt x="22" y="0"/>
                    <a:pt x="42" y="3"/>
                    <a:pt x="64" y="6"/>
                  </a:cubicBezTo>
                  <a:cubicBezTo>
                    <a:pt x="93" y="9"/>
                    <a:pt x="123" y="9"/>
                    <a:pt x="151" y="13"/>
                  </a:cubicBezTo>
                  <a:cubicBezTo>
                    <a:pt x="131" y="16"/>
                    <a:pt x="112" y="21"/>
                    <a:pt x="92" y="17"/>
                  </a:cubicBezTo>
                  <a:cubicBezTo>
                    <a:pt x="72" y="13"/>
                    <a:pt x="55" y="3"/>
                    <a:pt x="34"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24" name="Freeform 94">
              <a:extLst>
                <a:ext uri="{FF2B5EF4-FFF2-40B4-BE49-F238E27FC236}">
                  <a16:creationId xmlns:a16="http://schemas.microsoft.com/office/drawing/2014/main" id="{2BBFBDA8-33E6-4F4C-8F30-770F59DEC809}"/>
                </a:ext>
              </a:extLst>
            </p:cNvPr>
            <p:cNvSpPr>
              <a:spLocks/>
            </p:cNvSpPr>
            <p:nvPr/>
          </p:nvSpPr>
          <p:spPr bwMode="auto">
            <a:xfrm>
              <a:off x="4752740" y="2107806"/>
              <a:ext cx="619085" cy="127411"/>
            </a:xfrm>
            <a:custGeom>
              <a:avLst/>
              <a:gdLst>
                <a:gd name="T0" fmla="*/ 2147483646 w 199"/>
                <a:gd name="T1" fmla="*/ 2147483646 h 41"/>
                <a:gd name="T2" fmla="*/ 2147483646 w 199"/>
                <a:gd name="T3" fmla="*/ 2147483646 h 41"/>
                <a:gd name="T4" fmla="*/ 0 w 199"/>
                <a:gd name="T5" fmla="*/ 2147483646 h 41"/>
                <a:gd name="T6" fmla="*/ 2147483646 w 199"/>
                <a:gd name="T7" fmla="*/ 2147483646 h 41"/>
                <a:gd name="T8" fmla="*/ 2147483646 w 199"/>
                <a:gd name="T9" fmla="*/ 2147483646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9" h="41">
                  <a:moveTo>
                    <a:pt x="156" y="16"/>
                  </a:moveTo>
                  <a:cubicBezTo>
                    <a:pt x="128" y="18"/>
                    <a:pt x="102" y="27"/>
                    <a:pt x="74" y="31"/>
                  </a:cubicBezTo>
                  <a:cubicBezTo>
                    <a:pt x="53" y="34"/>
                    <a:pt x="18" y="41"/>
                    <a:pt x="0" y="29"/>
                  </a:cubicBezTo>
                  <a:cubicBezTo>
                    <a:pt x="32" y="30"/>
                    <a:pt x="69" y="14"/>
                    <a:pt x="100" y="8"/>
                  </a:cubicBezTo>
                  <a:cubicBezTo>
                    <a:pt x="134" y="2"/>
                    <a:pt x="170" y="0"/>
                    <a:pt x="199" y="13"/>
                  </a:cubicBezTo>
                </a:path>
              </a:pathLst>
            </a:custGeom>
            <a:solidFill>
              <a:srgbClr val="FEE2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25" name="Freeform 95">
              <a:extLst>
                <a:ext uri="{FF2B5EF4-FFF2-40B4-BE49-F238E27FC236}">
                  <a16:creationId xmlns:a16="http://schemas.microsoft.com/office/drawing/2014/main" id="{03C32C76-C2E9-44BE-8248-5E61EBC02D2C}"/>
                </a:ext>
              </a:extLst>
            </p:cNvPr>
            <p:cNvSpPr>
              <a:spLocks/>
            </p:cNvSpPr>
            <p:nvPr/>
          </p:nvSpPr>
          <p:spPr bwMode="auto">
            <a:xfrm>
              <a:off x="4823374" y="2185360"/>
              <a:ext cx="470892" cy="65090"/>
            </a:xfrm>
            <a:custGeom>
              <a:avLst/>
              <a:gdLst>
                <a:gd name="T0" fmla="*/ 2147483646 w 151"/>
                <a:gd name="T1" fmla="*/ 0 h 21"/>
                <a:gd name="T2" fmla="*/ 2147483646 w 151"/>
                <a:gd name="T3" fmla="*/ 2147483646 h 21"/>
                <a:gd name="T4" fmla="*/ 0 w 151"/>
                <a:gd name="T5" fmla="*/ 2147483646 h 21"/>
                <a:gd name="T6" fmla="*/ 2147483646 w 151"/>
                <a:gd name="T7" fmla="*/ 2147483646 h 21"/>
                <a:gd name="T8" fmla="*/ 2147483646 w 151"/>
                <a:gd name="T9" fmla="*/ 2147483646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 h="21">
                  <a:moveTo>
                    <a:pt x="151" y="0"/>
                  </a:moveTo>
                  <a:cubicBezTo>
                    <a:pt x="129" y="0"/>
                    <a:pt x="109" y="3"/>
                    <a:pt x="87" y="6"/>
                  </a:cubicBezTo>
                  <a:cubicBezTo>
                    <a:pt x="58" y="9"/>
                    <a:pt x="28" y="9"/>
                    <a:pt x="0" y="13"/>
                  </a:cubicBezTo>
                  <a:cubicBezTo>
                    <a:pt x="20" y="16"/>
                    <a:pt x="39" y="21"/>
                    <a:pt x="59" y="17"/>
                  </a:cubicBezTo>
                  <a:cubicBezTo>
                    <a:pt x="79" y="13"/>
                    <a:pt x="96" y="3"/>
                    <a:pt x="117"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26" name="Freeform 96">
              <a:extLst>
                <a:ext uri="{FF2B5EF4-FFF2-40B4-BE49-F238E27FC236}">
                  <a16:creationId xmlns:a16="http://schemas.microsoft.com/office/drawing/2014/main" id="{DE559F45-0AA7-4122-8B0C-980368B25F21}"/>
                </a:ext>
              </a:extLst>
            </p:cNvPr>
            <p:cNvSpPr>
              <a:spLocks/>
            </p:cNvSpPr>
            <p:nvPr/>
          </p:nvSpPr>
          <p:spPr bwMode="auto">
            <a:xfrm>
              <a:off x="3725087" y="2938746"/>
              <a:ext cx="379484" cy="254821"/>
            </a:xfrm>
            <a:custGeom>
              <a:avLst/>
              <a:gdLst>
                <a:gd name="T0" fmla="*/ 2147483646 w 122"/>
                <a:gd name="T1" fmla="*/ 2147483646 h 82"/>
                <a:gd name="T2" fmla="*/ 2147483646 w 122"/>
                <a:gd name="T3" fmla="*/ 2147483646 h 82"/>
                <a:gd name="T4" fmla="*/ 2147483646 w 122"/>
                <a:gd name="T5" fmla="*/ 2147483646 h 82"/>
                <a:gd name="T6" fmla="*/ 2147483646 w 122"/>
                <a:gd name="T7" fmla="*/ 0 h 8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2" h="82">
                  <a:moveTo>
                    <a:pt x="3" y="10"/>
                  </a:moveTo>
                  <a:cubicBezTo>
                    <a:pt x="0" y="32"/>
                    <a:pt x="25" y="59"/>
                    <a:pt x="43" y="68"/>
                  </a:cubicBezTo>
                  <a:cubicBezTo>
                    <a:pt x="70" y="82"/>
                    <a:pt x="93" y="75"/>
                    <a:pt x="122" y="77"/>
                  </a:cubicBezTo>
                  <a:cubicBezTo>
                    <a:pt x="90" y="78"/>
                    <a:pt x="1" y="39"/>
                    <a:pt x="1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27" name="Freeform 98">
              <a:extLst>
                <a:ext uri="{FF2B5EF4-FFF2-40B4-BE49-F238E27FC236}">
                  <a16:creationId xmlns:a16="http://schemas.microsoft.com/office/drawing/2014/main" id="{CF60CC02-70AC-4965-B91B-DD6048FC70BC}"/>
                </a:ext>
              </a:extLst>
            </p:cNvPr>
            <p:cNvSpPr>
              <a:spLocks/>
            </p:cNvSpPr>
            <p:nvPr/>
          </p:nvSpPr>
          <p:spPr bwMode="auto">
            <a:xfrm>
              <a:off x="5050510" y="2929051"/>
              <a:ext cx="119108" cy="114947"/>
            </a:xfrm>
            <a:custGeom>
              <a:avLst/>
              <a:gdLst>
                <a:gd name="T0" fmla="*/ 2147483646 w 38"/>
                <a:gd name="T1" fmla="*/ 2147483646 h 37"/>
                <a:gd name="T2" fmla="*/ 2147483646 w 38"/>
                <a:gd name="T3" fmla="*/ 2147483646 h 37"/>
                <a:gd name="T4" fmla="*/ 2147483646 w 38"/>
                <a:gd name="T5" fmla="*/ 2147483646 h 37"/>
                <a:gd name="T6" fmla="*/ 2147483646 w 38"/>
                <a:gd name="T7" fmla="*/ 0 h 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 h="37">
                  <a:moveTo>
                    <a:pt x="10" y="5"/>
                  </a:moveTo>
                  <a:cubicBezTo>
                    <a:pt x="0" y="16"/>
                    <a:pt x="6" y="37"/>
                    <a:pt x="23" y="33"/>
                  </a:cubicBezTo>
                  <a:cubicBezTo>
                    <a:pt x="30" y="31"/>
                    <a:pt x="36" y="25"/>
                    <a:pt x="37" y="18"/>
                  </a:cubicBezTo>
                  <a:cubicBezTo>
                    <a:pt x="38" y="7"/>
                    <a:pt x="30" y="3"/>
                    <a:pt x="21" y="0"/>
                  </a:cubicBezTo>
                </a:path>
              </a:pathLst>
            </a:custGeom>
            <a:solidFill>
              <a:srgbClr val="FEE2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28" name="Freeform 99">
              <a:extLst>
                <a:ext uri="{FF2B5EF4-FFF2-40B4-BE49-F238E27FC236}">
                  <a16:creationId xmlns:a16="http://schemas.microsoft.com/office/drawing/2014/main" id="{794FC9E0-7805-4EFC-8C4C-D381429E0854}"/>
                </a:ext>
              </a:extLst>
            </p:cNvPr>
            <p:cNvSpPr>
              <a:spLocks/>
            </p:cNvSpPr>
            <p:nvPr/>
          </p:nvSpPr>
          <p:spPr bwMode="auto">
            <a:xfrm>
              <a:off x="3949453" y="2929051"/>
              <a:ext cx="174507" cy="156494"/>
            </a:xfrm>
            <a:custGeom>
              <a:avLst/>
              <a:gdLst>
                <a:gd name="T0" fmla="*/ 2147483646 w 56"/>
                <a:gd name="T1" fmla="*/ 0 h 50"/>
                <a:gd name="T2" fmla="*/ 2147483646 w 56"/>
                <a:gd name="T3" fmla="*/ 2147483646 h 50"/>
                <a:gd name="T4" fmla="*/ 2147483646 w 56"/>
                <a:gd name="T5" fmla="*/ 2147483646 h 50"/>
                <a:gd name="T6" fmla="*/ 0 60000 65536"/>
                <a:gd name="T7" fmla="*/ 0 60000 65536"/>
                <a:gd name="T8" fmla="*/ 0 60000 65536"/>
              </a:gdLst>
              <a:ahLst/>
              <a:cxnLst>
                <a:cxn ang="T6">
                  <a:pos x="T0" y="T1"/>
                </a:cxn>
                <a:cxn ang="T7">
                  <a:pos x="T2" y="T3"/>
                </a:cxn>
                <a:cxn ang="T8">
                  <a:pos x="T4" y="T5"/>
                </a:cxn>
              </a:cxnLst>
              <a:rect l="0" t="0" r="r" b="b"/>
              <a:pathLst>
                <a:path w="56" h="50">
                  <a:moveTo>
                    <a:pt x="27" y="0"/>
                  </a:moveTo>
                  <a:cubicBezTo>
                    <a:pt x="13" y="0"/>
                    <a:pt x="0" y="15"/>
                    <a:pt x="10" y="29"/>
                  </a:cubicBezTo>
                  <a:cubicBezTo>
                    <a:pt x="25" y="50"/>
                    <a:pt x="56" y="26"/>
                    <a:pt x="44" y="5"/>
                  </a:cubicBezTo>
                </a:path>
              </a:pathLst>
            </a:custGeom>
            <a:solidFill>
              <a:srgbClr val="FEE2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29" name="Freeform 100">
              <a:extLst>
                <a:ext uri="{FF2B5EF4-FFF2-40B4-BE49-F238E27FC236}">
                  <a16:creationId xmlns:a16="http://schemas.microsoft.com/office/drawing/2014/main" id="{4FECE98B-80E7-470A-8D2E-D48D51E820DE}"/>
                </a:ext>
              </a:extLst>
            </p:cNvPr>
            <p:cNvSpPr>
              <a:spLocks/>
            </p:cNvSpPr>
            <p:nvPr/>
          </p:nvSpPr>
          <p:spPr bwMode="auto">
            <a:xfrm>
              <a:off x="3787411" y="4563233"/>
              <a:ext cx="37394" cy="59551"/>
            </a:xfrm>
            <a:custGeom>
              <a:avLst/>
              <a:gdLst>
                <a:gd name="T0" fmla="*/ 0 w 12"/>
                <a:gd name="T1" fmla="*/ 2147483646 h 19"/>
                <a:gd name="T2" fmla="*/ 2147483646 w 12"/>
                <a:gd name="T3" fmla="*/ 2147483646 h 19"/>
                <a:gd name="T4" fmla="*/ 2147483646 w 12"/>
                <a:gd name="T5" fmla="*/ 0 h 19"/>
                <a:gd name="T6" fmla="*/ 0 w 12"/>
                <a:gd name="T7" fmla="*/ 2147483646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19">
                  <a:moveTo>
                    <a:pt x="0" y="1"/>
                  </a:moveTo>
                  <a:cubicBezTo>
                    <a:pt x="2" y="6"/>
                    <a:pt x="7" y="14"/>
                    <a:pt x="12" y="19"/>
                  </a:cubicBezTo>
                  <a:cubicBezTo>
                    <a:pt x="8" y="15"/>
                    <a:pt x="5" y="5"/>
                    <a:pt x="2" y="0"/>
                  </a:cubicBezTo>
                  <a:lnTo>
                    <a:pt x="0" y="1"/>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30" name="Freeform 101">
              <a:extLst>
                <a:ext uri="{FF2B5EF4-FFF2-40B4-BE49-F238E27FC236}">
                  <a16:creationId xmlns:a16="http://schemas.microsoft.com/office/drawing/2014/main" id="{37F632AC-4B2B-46F0-B769-F0998F8FD2D3}"/>
                </a:ext>
              </a:extLst>
            </p:cNvPr>
            <p:cNvSpPr>
              <a:spLocks/>
            </p:cNvSpPr>
            <p:nvPr/>
          </p:nvSpPr>
          <p:spPr bwMode="auto">
            <a:xfrm>
              <a:off x="3672458" y="2841803"/>
              <a:ext cx="18005" cy="508258"/>
            </a:xfrm>
            <a:custGeom>
              <a:avLst/>
              <a:gdLst>
                <a:gd name="T0" fmla="*/ 2147483646 w 6"/>
                <a:gd name="T1" fmla="*/ 2147483646 h 163"/>
                <a:gd name="T2" fmla="*/ 2147483646 w 6"/>
                <a:gd name="T3" fmla="*/ 2147483646 h 163"/>
                <a:gd name="T4" fmla="*/ 2147483646 w 6"/>
                <a:gd name="T5" fmla="*/ 2147483646 h 163"/>
                <a:gd name="T6" fmla="*/ 2147483646 w 6"/>
                <a:gd name="T7" fmla="*/ 2147483646 h 163"/>
                <a:gd name="T8" fmla="*/ 2147483646 w 6"/>
                <a:gd name="T9" fmla="*/ 2147483646 h 163"/>
                <a:gd name="T10" fmla="*/ 2147483646 w 6"/>
                <a:gd name="T11" fmla="*/ 2147483646 h 163"/>
                <a:gd name="T12" fmla="*/ 2147483646 w 6"/>
                <a:gd name="T13" fmla="*/ 2147483646 h 163"/>
                <a:gd name="T14" fmla="*/ 2147483646 w 6"/>
                <a:gd name="T15" fmla="*/ 0 h 163"/>
                <a:gd name="T16" fmla="*/ 2147483646 w 6"/>
                <a:gd name="T17" fmla="*/ 0 h 163"/>
                <a:gd name="T18" fmla="*/ 0 w 6"/>
                <a:gd name="T19" fmla="*/ 2147483646 h 163"/>
                <a:gd name="T20" fmla="*/ 2147483646 w 6"/>
                <a:gd name="T21" fmla="*/ 2147483646 h 163"/>
                <a:gd name="T22" fmla="*/ 2147483646 w 6"/>
                <a:gd name="T23" fmla="*/ 2147483646 h 163"/>
                <a:gd name="T24" fmla="*/ 2147483646 w 6"/>
                <a:gd name="T25" fmla="*/ 2147483646 h 163"/>
                <a:gd name="T26" fmla="*/ 2147483646 w 6"/>
                <a:gd name="T27" fmla="*/ 2147483646 h 163"/>
                <a:gd name="T28" fmla="*/ 2147483646 w 6"/>
                <a:gd name="T29" fmla="*/ 2147483646 h 163"/>
                <a:gd name="T30" fmla="*/ 2147483646 w 6"/>
                <a:gd name="T31" fmla="*/ 2147483646 h 163"/>
                <a:gd name="T32" fmla="*/ 2147483646 w 6"/>
                <a:gd name="T33" fmla="*/ 2147483646 h 16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 h="163">
                  <a:moveTo>
                    <a:pt x="3" y="162"/>
                  </a:moveTo>
                  <a:cubicBezTo>
                    <a:pt x="3" y="160"/>
                    <a:pt x="3" y="160"/>
                    <a:pt x="3" y="160"/>
                  </a:cubicBezTo>
                  <a:cubicBezTo>
                    <a:pt x="2" y="160"/>
                    <a:pt x="2" y="160"/>
                    <a:pt x="2" y="160"/>
                  </a:cubicBezTo>
                  <a:cubicBezTo>
                    <a:pt x="3" y="161"/>
                    <a:pt x="3" y="161"/>
                    <a:pt x="3" y="161"/>
                  </a:cubicBezTo>
                  <a:cubicBezTo>
                    <a:pt x="4" y="132"/>
                    <a:pt x="6" y="91"/>
                    <a:pt x="6" y="58"/>
                  </a:cubicBezTo>
                  <a:cubicBezTo>
                    <a:pt x="6" y="44"/>
                    <a:pt x="5" y="31"/>
                    <a:pt x="5" y="21"/>
                  </a:cubicBezTo>
                  <a:cubicBezTo>
                    <a:pt x="4" y="16"/>
                    <a:pt x="4" y="11"/>
                    <a:pt x="4" y="8"/>
                  </a:cubicBezTo>
                  <a:cubicBezTo>
                    <a:pt x="3" y="4"/>
                    <a:pt x="3" y="2"/>
                    <a:pt x="2" y="0"/>
                  </a:cubicBezTo>
                  <a:cubicBezTo>
                    <a:pt x="2" y="0"/>
                    <a:pt x="1" y="0"/>
                    <a:pt x="1" y="0"/>
                  </a:cubicBezTo>
                  <a:cubicBezTo>
                    <a:pt x="0" y="0"/>
                    <a:pt x="0" y="1"/>
                    <a:pt x="0" y="1"/>
                  </a:cubicBezTo>
                  <a:cubicBezTo>
                    <a:pt x="1" y="2"/>
                    <a:pt x="1" y="5"/>
                    <a:pt x="2" y="8"/>
                  </a:cubicBezTo>
                  <a:cubicBezTo>
                    <a:pt x="3" y="18"/>
                    <a:pt x="4" y="37"/>
                    <a:pt x="4" y="58"/>
                  </a:cubicBezTo>
                  <a:cubicBezTo>
                    <a:pt x="4" y="91"/>
                    <a:pt x="2" y="132"/>
                    <a:pt x="1" y="160"/>
                  </a:cubicBezTo>
                  <a:cubicBezTo>
                    <a:pt x="1" y="161"/>
                    <a:pt x="1" y="161"/>
                    <a:pt x="1" y="161"/>
                  </a:cubicBezTo>
                  <a:cubicBezTo>
                    <a:pt x="1" y="162"/>
                    <a:pt x="1" y="162"/>
                    <a:pt x="1" y="162"/>
                  </a:cubicBezTo>
                  <a:cubicBezTo>
                    <a:pt x="1" y="163"/>
                    <a:pt x="1" y="163"/>
                    <a:pt x="2" y="163"/>
                  </a:cubicBezTo>
                  <a:cubicBezTo>
                    <a:pt x="2" y="163"/>
                    <a:pt x="3" y="163"/>
                    <a:pt x="3" y="162"/>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31" name="Freeform 102">
              <a:extLst>
                <a:ext uri="{FF2B5EF4-FFF2-40B4-BE49-F238E27FC236}">
                  <a16:creationId xmlns:a16="http://schemas.microsoft.com/office/drawing/2014/main" id="{1C877D4D-AE2F-48F7-93B9-BF3857D22FB4}"/>
                </a:ext>
              </a:extLst>
            </p:cNvPr>
            <p:cNvSpPr>
              <a:spLocks/>
            </p:cNvSpPr>
            <p:nvPr/>
          </p:nvSpPr>
          <p:spPr bwMode="auto">
            <a:xfrm>
              <a:off x="3971613" y="2953980"/>
              <a:ext cx="12465" cy="19389"/>
            </a:xfrm>
            <a:custGeom>
              <a:avLst/>
              <a:gdLst>
                <a:gd name="T0" fmla="*/ 2147483646 w 4"/>
                <a:gd name="T1" fmla="*/ 2147483646 h 6"/>
                <a:gd name="T2" fmla="*/ 2147483646 w 4"/>
                <a:gd name="T3" fmla="*/ 2147483646 h 6"/>
                <a:gd name="T4" fmla="*/ 2147483646 w 4"/>
                <a:gd name="T5" fmla="*/ 0 h 6"/>
                <a:gd name="T6" fmla="*/ 2147483646 w 4"/>
                <a:gd name="T7" fmla="*/ 0 h 6"/>
                <a:gd name="T8" fmla="*/ 0 w 4"/>
                <a:gd name="T9" fmla="*/ 2147483646 h 6"/>
                <a:gd name="T10" fmla="*/ 2147483646 w 4"/>
                <a:gd name="T11" fmla="*/ 2147483646 h 6"/>
                <a:gd name="T12" fmla="*/ 2147483646 w 4"/>
                <a:gd name="T13" fmla="*/ 2147483646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 h="6">
                  <a:moveTo>
                    <a:pt x="2" y="5"/>
                  </a:moveTo>
                  <a:cubicBezTo>
                    <a:pt x="3" y="4"/>
                    <a:pt x="3" y="2"/>
                    <a:pt x="4" y="1"/>
                  </a:cubicBezTo>
                  <a:cubicBezTo>
                    <a:pt x="4" y="1"/>
                    <a:pt x="4" y="0"/>
                    <a:pt x="4" y="0"/>
                  </a:cubicBezTo>
                  <a:cubicBezTo>
                    <a:pt x="3" y="0"/>
                    <a:pt x="2" y="0"/>
                    <a:pt x="2" y="0"/>
                  </a:cubicBezTo>
                  <a:cubicBezTo>
                    <a:pt x="1" y="2"/>
                    <a:pt x="1" y="3"/>
                    <a:pt x="0" y="4"/>
                  </a:cubicBezTo>
                  <a:cubicBezTo>
                    <a:pt x="0" y="5"/>
                    <a:pt x="0" y="5"/>
                    <a:pt x="1" y="6"/>
                  </a:cubicBezTo>
                  <a:cubicBezTo>
                    <a:pt x="1" y="6"/>
                    <a:pt x="2" y="6"/>
                    <a:pt x="2" y="5"/>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32" name="Freeform 103">
              <a:extLst>
                <a:ext uri="{FF2B5EF4-FFF2-40B4-BE49-F238E27FC236}">
                  <a16:creationId xmlns:a16="http://schemas.microsoft.com/office/drawing/2014/main" id="{22DDA446-ABAA-497C-8DCF-56399C38216C}"/>
                </a:ext>
              </a:extLst>
            </p:cNvPr>
            <p:cNvSpPr>
              <a:spLocks/>
            </p:cNvSpPr>
            <p:nvPr/>
          </p:nvSpPr>
          <p:spPr bwMode="auto">
            <a:xfrm>
              <a:off x="3974383" y="2926282"/>
              <a:ext cx="114953" cy="117716"/>
            </a:xfrm>
            <a:custGeom>
              <a:avLst/>
              <a:gdLst>
                <a:gd name="T0" fmla="*/ 2147483646 w 37"/>
                <a:gd name="T1" fmla="*/ 2147483646 h 38"/>
                <a:gd name="T2" fmla="*/ 2147483646 w 37"/>
                <a:gd name="T3" fmla="*/ 2147483646 h 38"/>
                <a:gd name="T4" fmla="*/ 2147483646 w 37"/>
                <a:gd name="T5" fmla="*/ 2147483646 h 38"/>
                <a:gd name="T6" fmla="*/ 2147483646 w 37"/>
                <a:gd name="T7" fmla="*/ 2147483646 h 38"/>
                <a:gd name="T8" fmla="*/ 2147483646 w 37"/>
                <a:gd name="T9" fmla="*/ 2147483646 h 38"/>
                <a:gd name="T10" fmla="*/ 2147483646 w 37"/>
                <a:gd name="T11" fmla="*/ 2147483646 h 38"/>
                <a:gd name="T12" fmla="*/ 2147483646 w 37"/>
                <a:gd name="T13" fmla="*/ 2147483646 h 38"/>
                <a:gd name="T14" fmla="*/ 0 w 37"/>
                <a:gd name="T15" fmla="*/ 2147483646 h 38"/>
                <a:gd name="T16" fmla="*/ 2147483646 w 37"/>
                <a:gd name="T17" fmla="*/ 2147483646 h 38"/>
                <a:gd name="T18" fmla="*/ 2147483646 w 37"/>
                <a:gd name="T19" fmla="*/ 2147483646 h 38"/>
                <a:gd name="T20" fmla="*/ 2147483646 w 37"/>
                <a:gd name="T21" fmla="*/ 0 h 38"/>
                <a:gd name="T22" fmla="*/ 2147483646 w 37"/>
                <a:gd name="T23" fmla="*/ 2147483646 h 38"/>
                <a:gd name="T24" fmla="*/ 2147483646 w 37"/>
                <a:gd name="T25" fmla="*/ 2147483646 h 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7" h="38">
                  <a:moveTo>
                    <a:pt x="18" y="2"/>
                  </a:moveTo>
                  <a:cubicBezTo>
                    <a:pt x="22" y="2"/>
                    <a:pt x="27" y="4"/>
                    <a:pt x="30" y="7"/>
                  </a:cubicBezTo>
                  <a:cubicBezTo>
                    <a:pt x="33" y="10"/>
                    <a:pt x="35" y="14"/>
                    <a:pt x="35" y="19"/>
                  </a:cubicBezTo>
                  <a:cubicBezTo>
                    <a:pt x="35" y="24"/>
                    <a:pt x="33" y="28"/>
                    <a:pt x="30" y="31"/>
                  </a:cubicBezTo>
                  <a:cubicBezTo>
                    <a:pt x="27" y="34"/>
                    <a:pt x="22" y="36"/>
                    <a:pt x="18" y="36"/>
                  </a:cubicBezTo>
                  <a:cubicBezTo>
                    <a:pt x="11" y="36"/>
                    <a:pt x="5" y="32"/>
                    <a:pt x="2" y="26"/>
                  </a:cubicBezTo>
                  <a:cubicBezTo>
                    <a:pt x="2" y="26"/>
                    <a:pt x="1" y="26"/>
                    <a:pt x="1" y="26"/>
                  </a:cubicBezTo>
                  <a:cubicBezTo>
                    <a:pt x="0" y="26"/>
                    <a:pt x="0" y="27"/>
                    <a:pt x="0" y="27"/>
                  </a:cubicBezTo>
                  <a:cubicBezTo>
                    <a:pt x="3" y="34"/>
                    <a:pt x="10" y="38"/>
                    <a:pt x="18" y="38"/>
                  </a:cubicBezTo>
                  <a:cubicBezTo>
                    <a:pt x="28" y="38"/>
                    <a:pt x="37" y="30"/>
                    <a:pt x="37" y="19"/>
                  </a:cubicBezTo>
                  <a:cubicBezTo>
                    <a:pt x="37" y="9"/>
                    <a:pt x="28" y="0"/>
                    <a:pt x="18" y="0"/>
                  </a:cubicBezTo>
                  <a:cubicBezTo>
                    <a:pt x="17" y="0"/>
                    <a:pt x="17" y="1"/>
                    <a:pt x="17" y="1"/>
                  </a:cubicBezTo>
                  <a:cubicBezTo>
                    <a:pt x="17" y="2"/>
                    <a:pt x="17" y="2"/>
                    <a:pt x="18" y="2"/>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33" name="Freeform 104">
              <a:extLst>
                <a:ext uri="{FF2B5EF4-FFF2-40B4-BE49-F238E27FC236}">
                  <a16:creationId xmlns:a16="http://schemas.microsoft.com/office/drawing/2014/main" id="{3B5DE0D7-8A9E-4061-9142-325EDA0416CB}"/>
                </a:ext>
              </a:extLst>
            </p:cNvPr>
            <p:cNvSpPr>
              <a:spLocks/>
            </p:cNvSpPr>
            <p:nvPr/>
          </p:nvSpPr>
          <p:spPr bwMode="auto">
            <a:xfrm>
              <a:off x="4009007" y="2966444"/>
              <a:ext cx="40164" cy="37392"/>
            </a:xfrm>
            <a:custGeom>
              <a:avLst/>
              <a:gdLst>
                <a:gd name="T0" fmla="*/ 2147483646 w 13"/>
                <a:gd name="T1" fmla="*/ 2147483646 h 12"/>
                <a:gd name="T2" fmla="*/ 2147483646 w 13"/>
                <a:gd name="T3" fmla="*/ 2147483646 h 12"/>
                <a:gd name="T4" fmla="*/ 2147483646 w 13"/>
                <a:gd name="T5" fmla="*/ 2147483646 h 12"/>
                <a:gd name="T6" fmla="*/ 2147483646 w 13"/>
                <a:gd name="T7" fmla="*/ 2147483646 h 12"/>
                <a:gd name="T8" fmla="*/ 2147483646 w 13"/>
                <a:gd name="T9" fmla="*/ 2147483646 h 12"/>
                <a:gd name="T10" fmla="*/ 2147483646 w 13"/>
                <a:gd name="T11" fmla="*/ 2147483646 h 12"/>
                <a:gd name="T12" fmla="*/ 2147483646 w 13"/>
                <a:gd name="T13" fmla="*/ 2147483646 h 12"/>
                <a:gd name="T14" fmla="*/ 0 w 13"/>
                <a:gd name="T15" fmla="*/ 2147483646 h 12"/>
                <a:gd name="T16" fmla="*/ 2147483646 w 13"/>
                <a:gd name="T17" fmla="*/ 2147483646 h 12"/>
                <a:gd name="T18" fmla="*/ 2147483646 w 13"/>
                <a:gd name="T19" fmla="*/ 2147483646 h 12"/>
                <a:gd name="T20" fmla="*/ 2147483646 w 13"/>
                <a:gd name="T21" fmla="*/ 0 h 12"/>
                <a:gd name="T22" fmla="*/ 0 w 13"/>
                <a:gd name="T23" fmla="*/ 2147483646 h 12"/>
                <a:gd name="T24" fmla="*/ 2147483646 w 13"/>
                <a:gd name="T25" fmla="*/ 2147483646 h 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 h="12">
                  <a:moveTo>
                    <a:pt x="1" y="6"/>
                  </a:moveTo>
                  <a:cubicBezTo>
                    <a:pt x="2" y="6"/>
                    <a:pt x="2" y="6"/>
                    <a:pt x="2" y="6"/>
                  </a:cubicBezTo>
                  <a:cubicBezTo>
                    <a:pt x="2" y="4"/>
                    <a:pt x="4" y="2"/>
                    <a:pt x="7" y="2"/>
                  </a:cubicBezTo>
                  <a:cubicBezTo>
                    <a:pt x="9" y="2"/>
                    <a:pt x="11" y="4"/>
                    <a:pt x="11" y="6"/>
                  </a:cubicBezTo>
                  <a:cubicBezTo>
                    <a:pt x="11" y="8"/>
                    <a:pt x="9" y="10"/>
                    <a:pt x="7" y="10"/>
                  </a:cubicBezTo>
                  <a:cubicBezTo>
                    <a:pt x="4" y="10"/>
                    <a:pt x="2" y="8"/>
                    <a:pt x="2" y="6"/>
                  </a:cubicBezTo>
                  <a:cubicBezTo>
                    <a:pt x="1" y="6"/>
                    <a:pt x="1" y="6"/>
                    <a:pt x="1" y="6"/>
                  </a:cubicBezTo>
                  <a:cubicBezTo>
                    <a:pt x="0" y="6"/>
                    <a:pt x="0" y="6"/>
                    <a:pt x="0" y="6"/>
                  </a:cubicBezTo>
                  <a:cubicBezTo>
                    <a:pt x="0" y="10"/>
                    <a:pt x="3" y="12"/>
                    <a:pt x="7" y="12"/>
                  </a:cubicBezTo>
                  <a:cubicBezTo>
                    <a:pt x="10" y="12"/>
                    <a:pt x="13" y="10"/>
                    <a:pt x="13" y="6"/>
                  </a:cubicBezTo>
                  <a:cubicBezTo>
                    <a:pt x="13" y="3"/>
                    <a:pt x="10" y="0"/>
                    <a:pt x="7" y="0"/>
                  </a:cubicBezTo>
                  <a:cubicBezTo>
                    <a:pt x="3" y="0"/>
                    <a:pt x="0" y="3"/>
                    <a:pt x="0" y="6"/>
                  </a:cubicBezTo>
                  <a:cubicBezTo>
                    <a:pt x="1" y="6"/>
                    <a:pt x="1" y="6"/>
                    <a:pt x="1" y="6"/>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34" name="Freeform 107">
              <a:extLst>
                <a:ext uri="{FF2B5EF4-FFF2-40B4-BE49-F238E27FC236}">
                  <a16:creationId xmlns:a16="http://schemas.microsoft.com/office/drawing/2014/main" id="{9C10EB67-1FC9-4610-9D91-70E823F45D53}"/>
                </a:ext>
              </a:extLst>
            </p:cNvPr>
            <p:cNvSpPr>
              <a:spLocks/>
            </p:cNvSpPr>
            <p:nvPr/>
          </p:nvSpPr>
          <p:spPr bwMode="auto">
            <a:xfrm>
              <a:off x="4459125" y="1494296"/>
              <a:ext cx="203592" cy="9694"/>
            </a:xfrm>
            <a:custGeom>
              <a:avLst/>
              <a:gdLst>
                <a:gd name="T0" fmla="*/ 2147483646 w 65"/>
                <a:gd name="T1" fmla="*/ 2147483646 h 3"/>
                <a:gd name="T2" fmla="*/ 2147483646 w 65"/>
                <a:gd name="T3" fmla="*/ 2147483646 h 3"/>
                <a:gd name="T4" fmla="*/ 2147483646 w 65"/>
                <a:gd name="T5" fmla="*/ 2147483646 h 3"/>
                <a:gd name="T6" fmla="*/ 2147483646 w 65"/>
                <a:gd name="T7" fmla="*/ 2147483646 h 3"/>
                <a:gd name="T8" fmla="*/ 2147483646 w 65"/>
                <a:gd name="T9" fmla="*/ 2147483646 h 3"/>
                <a:gd name="T10" fmla="*/ 0 w 65"/>
                <a:gd name="T11" fmla="*/ 0 h 3"/>
                <a:gd name="T12" fmla="*/ 2147483646 w 65"/>
                <a:gd name="T13" fmla="*/ 2147483646 h 3"/>
                <a:gd name="T14" fmla="*/ 2147483646 w 65"/>
                <a:gd name="T15" fmla="*/ 2147483646 h 3"/>
                <a:gd name="T16" fmla="*/ 2147483646 w 65"/>
                <a:gd name="T17" fmla="*/ 2147483646 h 3"/>
                <a:gd name="T18" fmla="*/ 2147483646 w 65"/>
                <a:gd name="T19" fmla="*/ 0 h 3"/>
                <a:gd name="T20" fmla="*/ 2147483646 w 65"/>
                <a:gd name="T21" fmla="*/ 2147483646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5" h="3">
                  <a:moveTo>
                    <a:pt x="65" y="1"/>
                  </a:moveTo>
                  <a:cubicBezTo>
                    <a:pt x="55" y="2"/>
                    <a:pt x="55" y="2"/>
                    <a:pt x="55" y="2"/>
                  </a:cubicBezTo>
                  <a:cubicBezTo>
                    <a:pt x="42" y="3"/>
                    <a:pt x="42" y="3"/>
                    <a:pt x="42" y="3"/>
                  </a:cubicBezTo>
                  <a:cubicBezTo>
                    <a:pt x="27" y="2"/>
                    <a:pt x="27" y="2"/>
                    <a:pt x="27" y="2"/>
                  </a:cubicBezTo>
                  <a:cubicBezTo>
                    <a:pt x="18" y="2"/>
                    <a:pt x="18" y="2"/>
                    <a:pt x="18" y="2"/>
                  </a:cubicBezTo>
                  <a:cubicBezTo>
                    <a:pt x="12" y="2"/>
                    <a:pt x="4" y="2"/>
                    <a:pt x="0" y="0"/>
                  </a:cubicBezTo>
                  <a:cubicBezTo>
                    <a:pt x="4" y="2"/>
                    <a:pt x="12" y="1"/>
                    <a:pt x="18" y="1"/>
                  </a:cubicBezTo>
                  <a:cubicBezTo>
                    <a:pt x="27" y="1"/>
                    <a:pt x="27" y="1"/>
                    <a:pt x="27" y="1"/>
                  </a:cubicBezTo>
                  <a:cubicBezTo>
                    <a:pt x="42" y="2"/>
                    <a:pt x="42" y="2"/>
                    <a:pt x="42" y="2"/>
                  </a:cubicBezTo>
                  <a:cubicBezTo>
                    <a:pt x="54" y="0"/>
                    <a:pt x="54" y="0"/>
                    <a:pt x="54" y="0"/>
                  </a:cubicBezTo>
                  <a:cubicBezTo>
                    <a:pt x="65" y="1"/>
                    <a:pt x="65" y="1"/>
                    <a:pt x="65" y="1"/>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35" name="Freeform 108">
              <a:extLst>
                <a:ext uri="{FF2B5EF4-FFF2-40B4-BE49-F238E27FC236}">
                  <a16:creationId xmlns:a16="http://schemas.microsoft.com/office/drawing/2014/main" id="{EB4CF683-818B-432C-A957-CA79336847CB}"/>
                </a:ext>
              </a:extLst>
            </p:cNvPr>
            <p:cNvSpPr>
              <a:spLocks/>
            </p:cNvSpPr>
            <p:nvPr/>
          </p:nvSpPr>
          <p:spPr bwMode="auto">
            <a:xfrm>
              <a:off x="4446660" y="1516454"/>
              <a:ext cx="240986" cy="22158"/>
            </a:xfrm>
            <a:custGeom>
              <a:avLst/>
              <a:gdLst>
                <a:gd name="T0" fmla="*/ 2147483646 w 77"/>
                <a:gd name="T1" fmla="*/ 0 h 7"/>
                <a:gd name="T2" fmla="*/ 2147483646 w 77"/>
                <a:gd name="T3" fmla="*/ 0 h 7"/>
                <a:gd name="T4" fmla="*/ 2147483646 w 77"/>
                <a:gd name="T5" fmla="*/ 2147483646 h 7"/>
                <a:gd name="T6" fmla="*/ 2147483646 w 77"/>
                <a:gd name="T7" fmla="*/ 2147483646 h 7"/>
                <a:gd name="T8" fmla="*/ 2147483646 w 77"/>
                <a:gd name="T9" fmla="*/ 2147483646 h 7"/>
                <a:gd name="T10" fmla="*/ 0 w 77"/>
                <a:gd name="T11" fmla="*/ 2147483646 h 7"/>
                <a:gd name="T12" fmla="*/ 0 w 77"/>
                <a:gd name="T13" fmla="*/ 2147483646 h 7"/>
                <a:gd name="T14" fmla="*/ 2147483646 w 77"/>
                <a:gd name="T15" fmla="*/ 2147483646 h 7"/>
                <a:gd name="T16" fmla="*/ 2147483646 w 77"/>
                <a:gd name="T17" fmla="*/ 2147483646 h 7"/>
                <a:gd name="T18" fmla="*/ 2147483646 w 77"/>
                <a:gd name="T19" fmla="*/ 2147483646 h 7"/>
                <a:gd name="T20" fmla="*/ 2147483646 w 77"/>
                <a:gd name="T21" fmla="*/ 0 h 7"/>
                <a:gd name="T22" fmla="*/ 2147483646 w 77"/>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 h="7">
                  <a:moveTo>
                    <a:pt x="76" y="0"/>
                  </a:moveTo>
                  <a:cubicBezTo>
                    <a:pt x="76" y="0"/>
                    <a:pt x="76" y="0"/>
                    <a:pt x="76" y="0"/>
                  </a:cubicBezTo>
                  <a:cubicBezTo>
                    <a:pt x="73" y="2"/>
                    <a:pt x="69" y="1"/>
                    <a:pt x="64" y="3"/>
                  </a:cubicBezTo>
                  <a:cubicBezTo>
                    <a:pt x="57" y="5"/>
                    <a:pt x="42" y="5"/>
                    <a:pt x="31" y="5"/>
                  </a:cubicBezTo>
                  <a:cubicBezTo>
                    <a:pt x="28" y="5"/>
                    <a:pt x="28" y="5"/>
                    <a:pt x="28" y="5"/>
                  </a:cubicBezTo>
                  <a:cubicBezTo>
                    <a:pt x="18" y="5"/>
                    <a:pt x="6" y="5"/>
                    <a:pt x="0" y="2"/>
                  </a:cubicBezTo>
                  <a:cubicBezTo>
                    <a:pt x="0" y="3"/>
                    <a:pt x="0" y="2"/>
                    <a:pt x="0" y="2"/>
                  </a:cubicBezTo>
                  <a:cubicBezTo>
                    <a:pt x="5" y="6"/>
                    <a:pt x="15" y="6"/>
                    <a:pt x="28" y="6"/>
                  </a:cubicBezTo>
                  <a:cubicBezTo>
                    <a:pt x="31" y="7"/>
                    <a:pt x="31" y="7"/>
                    <a:pt x="31" y="7"/>
                  </a:cubicBezTo>
                  <a:cubicBezTo>
                    <a:pt x="43" y="7"/>
                    <a:pt x="58" y="6"/>
                    <a:pt x="66" y="4"/>
                  </a:cubicBezTo>
                  <a:cubicBezTo>
                    <a:pt x="70" y="2"/>
                    <a:pt x="73" y="2"/>
                    <a:pt x="76" y="0"/>
                  </a:cubicBezTo>
                  <a:cubicBezTo>
                    <a:pt x="76" y="0"/>
                    <a:pt x="77" y="0"/>
                    <a:pt x="76"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36" name="Freeform 109">
              <a:extLst>
                <a:ext uri="{FF2B5EF4-FFF2-40B4-BE49-F238E27FC236}">
                  <a16:creationId xmlns:a16="http://schemas.microsoft.com/office/drawing/2014/main" id="{F4CD412B-66F6-494A-BD9F-B6FC64E2AF24}"/>
                </a:ext>
              </a:extLst>
            </p:cNvPr>
            <p:cNvSpPr>
              <a:spLocks/>
            </p:cNvSpPr>
            <p:nvPr/>
          </p:nvSpPr>
          <p:spPr bwMode="auto">
            <a:xfrm>
              <a:off x="3936988" y="5023019"/>
              <a:ext cx="389178" cy="386387"/>
            </a:xfrm>
            <a:custGeom>
              <a:avLst/>
              <a:gdLst>
                <a:gd name="T0" fmla="*/ 0 w 125"/>
                <a:gd name="T1" fmla="*/ 0 h 124"/>
                <a:gd name="T2" fmla="*/ 2147483646 w 125"/>
                <a:gd name="T3" fmla="*/ 2147483646 h 124"/>
                <a:gd name="T4" fmla="*/ 2147483646 w 125"/>
                <a:gd name="T5" fmla="*/ 2147483646 h 124"/>
                <a:gd name="T6" fmla="*/ 2147483646 w 125"/>
                <a:gd name="T7" fmla="*/ 2147483646 h 124"/>
                <a:gd name="T8" fmla="*/ 2147483646 w 125"/>
                <a:gd name="T9" fmla="*/ 2147483646 h 124"/>
                <a:gd name="T10" fmla="*/ 2147483646 w 125"/>
                <a:gd name="T11" fmla="*/ 2147483646 h 124"/>
                <a:gd name="T12" fmla="*/ 0 w 125"/>
                <a:gd name="T13" fmla="*/ 0 h 1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5" h="124">
                  <a:moveTo>
                    <a:pt x="0" y="0"/>
                  </a:moveTo>
                  <a:cubicBezTo>
                    <a:pt x="4" y="14"/>
                    <a:pt x="13" y="28"/>
                    <a:pt x="24" y="40"/>
                  </a:cubicBezTo>
                  <a:cubicBezTo>
                    <a:pt x="34" y="53"/>
                    <a:pt x="34" y="53"/>
                    <a:pt x="34" y="53"/>
                  </a:cubicBezTo>
                  <a:cubicBezTo>
                    <a:pt x="50" y="75"/>
                    <a:pt x="106" y="119"/>
                    <a:pt x="125" y="124"/>
                  </a:cubicBezTo>
                  <a:cubicBezTo>
                    <a:pt x="106" y="119"/>
                    <a:pt x="52" y="74"/>
                    <a:pt x="36" y="53"/>
                  </a:cubicBezTo>
                  <a:cubicBezTo>
                    <a:pt x="26" y="40"/>
                    <a:pt x="26" y="40"/>
                    <a:pt x="26" y="40"/>
                  </a:cubicBezTo>
                  <a:cubicBezTo>
                    <a:pt x="15" y="27"/>
                    <a:pt x="4" y="13"/>
                    <a:pt x="0"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37" name="Freeform 110">
              <a:extLst>
                <a:ext uri="{FF2B5EF4-FFF2-40B4-BE49-F238E27FC236}">
                  <a16:creationId xmlns:a16="http://schemas.microsoft.com/office/drawing/2014/main" id="{6F554A52-F99B-40D1-8B94-3E105DCECB3F}"/>
                </a:ext>
              </a:extLst>
            </p:cNvPr>
            <p:cNvSpPr>
              <a:spLocks/>
            </p:cNvSpPr>
            <p:nvPr/>
          </p:nvSpPr>
          <p:spPr bwMode="auto">
            <a:xfrm>
              <a:off x="4827528" y="5014710"/>
              <a:ext cx="391948" cy="382232"/>
            </a:xfrm>
            <a:custGeom>
              <a:avLst/>
              <a:gdLst>
                <a:gd name="T0" fmla="*/ 2147483646 w 126"/>
                <a:gd name="T1" fmla="*/ 2147483646 h 123"/>
                <a:gd name="T2" fmla="*/ 2147483646 w 126"/>
                <a:gd name="T3" fmla="*/ 2147483646 h 123"/>
                <a:gd name="T4" fmla="*/ 0 w 126"/>
                <a:gd name="T5" fmla="*/ 2147483646 h 123"/>
                <a:gd name="T6" fmla="*/ 2147483646 w 126"/>
                <a:gd name="T7" fmla="*/ 2147483646 h 123"/>
                <a:gd name="T8" fmla="*/ 2147483646 w 126"/>
                <a:gd name="T9" fmla="*/ 2147483646 h 123"/>
                <a:gd name="T10" fmla="*/ 2147483646 w 126"/>
                <a:gd name="T11" fmla="*/ 0 h 123"/>
                <a:gd name="T12" fmla="*/ 2147483646 w 126"/>
                <a:gd name="T13" fmla="*/ 2147483646 h 1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6" h="123">
                  <a:moveTo>
                    <a:pt x="99" y="39"/>
                  </a:moveTo>
                  <a:cubicBezTo>
                    <a:pt x="89" y="52"/>
                    <a:pt x="89" y="52"/>
                    <a:pt x="89" y="52"/>
                  </a:cubicBezTo>
                  <a:cubicBezTo>
                    <a:pt x="73" y="74"/>
                    <a:pt x="19" y="118"/>
                    <a:pt x="0" y="123"/>
                  </a:cubicBezTo>
                  <a:cubicBezTo>
                    <a:pt x="20" y="118"/>
                    <a:pt x="75" y="74"/>
                    <a:pt x="92" y="52"/>
                  </a:cubicBezTo>
                  <a:cubicBezTo>
                    <a:pt x="102" y="39"/>
                    <a:pt x="102" y="39"/>
                    <a:pt x="102" y="39"/>
                  </a:cubicBezTo>
                  <a:cubicBezTo>
                    <a:pt x="112" y="27"/>
                    <a:pt x="121" y="13"/>
                    <a:pt x="126" y="0"/>
                  </a:cubicBezTo>
                  <a:cubicBezTo>
                    <a:pt x="122" y="13"/>
                    <a:pt x="109" y="27"/>
                    <a:pt x="99" y="39"/>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38" name="Freeform 111">
              <a:extLst>
                <a:ext uri="{FF2B5EF4-FFF2-40B4-BE49-F238E27FC236}">
                  <a16:creationId xmlns:a16="http://schemas.microsoft.com/office/drawing/2014/main" id="{744306DE-A61F-4006-91FA-1EF63FDCD8F2}"/>
                </a:ext>
              </a:extLst>
            </p:cNvPr>
            <p:cNvSpPr>
              <a:spLocks/>
            </p:cNvSpPr>
            <p:nvPr/>
          </p:nvSpPr>
          <p:spPr bwMode="auto">
            <a:xfrm>
              <a:off x="5319195" y="4563233"/>
              <a:ext cx="37394" cy="59551"/>
            </a:xfrm>
            <a:custGeom>
              <a:avLst/>
              <a:gdLst>
                <a:gd name="T0" fmla="*/ 0 w 12"/>
                <a:gd name="T1" fmla="*/ 2147483646 h 19"/>
                <a:gd name="T2" fmla="*/ 0 w 12"/>
                <a:gd name="T3" fmla="*/ 2147483646 h 19"/>
                <a:gd name="T4" fmla="*/ 2147483646 w 12"/>
                <a:gd name="T5" fmla="*/ 2147483646 h 19"/>
                <a:gd name="T6" fmla="*/ 2147483646 w 12"/>
                <a:gd name="T7" fmla="*/ 0 h 19"/>
                <a:gd name="T8" fmla="*/ 0 w 12"/>
                <a:gd name="T9" fmla="*/ 2147483646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9">
                  <a:moveTo>
                    <a:pt x="0" y="19"/>
                  </a:moveTo>
                  <a:cubicBezTo>
                    <a:pt x="0" y="19"/>
                    <a:pt x="0" y="19"/>
                    <a:pt x="0" y="19"/>
                  </a:cubicBezTo>
                  <a:cubicBezTo>
                    <a:pt x="4" y="14"/>
                    <a:pt x="10" y="6"/>
                    <a:pt x="12" y="1"/>
                  </a:cubicBezTo>
                  <a:cubicBezTo>
                    <a:pt x="9" y="0"/>
                    <a:pt x="9" y="0"/>
                    <a:pt x="9" y="0"/>
                  </a:cubicBezTo>
                  <a:cubicBezTo>
                    <a:pt x="7" y="5"/>
                    <a:pt x="4" y="15"/>
                    <a:pt x="0" y="1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39" name="Freeform 112">
              <a:extLst>
                <a:ext uri="{FF2B5EF4-FFF2-40B4-BE49-F238E27FC236}">
                  <a16:creationId xmlns:a16="http://schemas.microsoft.com/office/drawing/2014/main" id="{45E5024D-5104-46CA-83D3-F10D6F2D108D}"/>
                </a:ext>
              </a:extLst>
            </p:cNvPr>
            <p:cNvSpPr>
              <a:spLocks/>
            </p:cNvSpPr>
            <p:nvPr/>
          </p:nvSpPr>
          <p:spPr bwMode="auto">
            <a:xfrm>
              <a:off x="5452153" y="2841803"/>
              <a:ext cx="19390" cy="508258"/>
            </a:xfrm>
            <a:custGeom>
              <a:avLst/>
              <a:gdLst>
                <a:gd name="T0" fmla="*/ 2147483646 w 6"/>
                <a:gd name="T1" fmla="*/ 2147483646 h 163"/>
                <a:gd name="T2" fmla="*/ 2147483646 w 6"/>
                <a:gd name="T3" fmla="*/ 2147483646 h 163"/>
                <a:gd name="T4" fmla="*/ 2147483646 w 6"/>
                <a:gd name="T5" fmla="*/ 2147483646 h 163"/>
                <a:gd name="T6" fmla="*/ 2147483646 w 6"/>
                <a:gd name="T7" fmla="*/ 2147483646 h 163"/>
                <a:gd name="T8" fmla="*/ 2147483646 w 6"/>
                <a:gd name="T9" fmla="*/ 2147483646 h 163"/>
                <a:gd name="T10" fmla="*/ 2147483646 w 6"/>
                <a:gd name="T11" fmla="*/ 2147483646 h 163"/>
                <a:gd name="T12" fmla="*/ 2147483646 w 6"/>
                <a:gd name="T13" fmla="*/ 2147483646 h 163"/>
                <a:gd name="T14" fmla="*/ 2147483646 w 6"/>
                <a:gd name="T15" fmla="*/ 0 h 163"/>
                <a:gd name="T16" fmla="*/ 2147483646 w 6"/>
                <a:gd name="T17" fmla="*/ 0 h 163"/>
                <a:gd name="T18" fmla="*/ 2147483646 w 6"/>
                <a:gd name="T19" fmla="*/ 2147483646 h 163"/>
                <a:gd name="T20" fmla="*/ 0 w 6"/>
                <a:gd name="T21" fmla="*/ 2147483646 h 163"/>
                <a:gd name="T22" fmla="*/ 2147483646 w 6"/>
                <a:gd name="T23" fmla="*/ 2147483646 h 163"/>
                <a:gd name="T24" fmla="*/ 2147483646 w 6"/>
                <a:gd name="T25" fmla="*/ 2147483646 h 163"/>
                <a:gd name="T26" fmla="*/ 2147483646 w 6"/>
                <a:gd name="T27" fmla="*/ 2147483646 h 163"/>
                <a:gd name="T28" fmla="*/ 2147483646 w 6"/>
                <a:gd name="T29" fmla="*/ 2147483646 h 163"/>
                <a:gd name="T30" fmla="*/ 2147483646 w 6"/>
                <a:gd name="T31" fmla="*/ 2147483646 h 163"/>
                <a:gd name="T32" fmla="*/ 2147483646 w 6"/>
                <a:gd name="T33" fmla="*/ 2147483646 h 16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 h="163">
                  <a:moveTo>
                    <a:pt x="5" y="162"/>
                  </a:moveTo>
                  <a:cubicBezTo>
                    <a:pt x="5" y="161"/>
                    <a:pt x="5" y="161"/>
                    <a:pt x="5" y="161"/>
                  </a:cubicBezTo>
                  <a:cubicBezTo>
                    <a:pt x="5" y="160"/>
                    <a:pt x="5" y="160"/>
                    <a:pt x="5" y="160"/>
                  </a:cubicBezTo>
                  <a:cubicBezTo>
                    <a:pt x="3" y="132"/>
                    <a:pt x="2" y="91"/>
                    <a:pt x="2" y="58"/>
                  </a:cubicBezTo>
                  <a:cubicBezTo>
                    <a:pt x="2" y="44"/>
                    <a:pt x="2" y="31"/>
                    <a:pt x="3" y="21"/>
                  </a:cubicBezTo>
                  <a:cubicBezTo>
                    <a:pt x="3" y="16"/>
                    <a:pt x="4" y="11"/>
                    <a:pt x="4" y="8"/>
                  </a:cubicBezTo>
                  <a:cubicBezTo>
                    <a:pt x="5" y="5"/>
                    <a:pt x="5" y="2"/>
                    <a:pt x="6" y="1"/>
                  </a:cubicBezTo>
                  <a:cubicBezTo>
                    <a:pt x="6" y="1"/>
                    <a:pt x="6" y="0"/>
                    <a:pt x="5" y="0"/>
                  </a:cubicBezTo>
                  <a:cubicBezTo>
                    <a:pt x="5" y="0"/>
                    <a:pt x="4" y="0"/>
                    <a:pt x="4" y="0"/>
                  </a:cubicBezTo>
                  <a:cubicBezTo>
                    <a:pt x="3" y="2"/>
                    <a:pt x="3" y="4"/>
                    <a:pt x="2" y="8"/>
                  </a:cubicBezTo>
                  <a:cubicBezTo>
                    <a:pt x="1" y="18"/>
                    <a:pt x="0" y="37"/>
                    <a:pt x="0" y="58"/>
                  </a:cubicBezTo>
                  <a:cubicBezTo>
                    <a:pt x="0" y="91"/>
                    <a:pt x="1" y="132"/>
                    <a:pt x="3" y="161"/>
                  </a:cubicBezTo>
                  <a:cubicBezTo>
                    <a:pt x="4" y="160"/>
                    <a:pt x="4" y="160"/>
                    <a:pt x="4" y="160"/>
                  </a:cubicBezTo>
                  <a:cubicBezTo>
                    <a:pt x="3" y="160"/>
                    <a:pt x="3" y="160"/>
                    <a:pt x="3" y="160"/>
                  </a:cubicBezTo>
                  <a:cubicBezTo>
                    <a:pt x="3" y="162"/>
                    <a:pt x="3" y="162"/>
                    <a:pt x="3" y="162"/>
                  </a:cubicBezTo>
                  <a:cubicBezTo>
                    <a:pt x="3" y="163"/>
                    <a:pt x="3" y="163"/>
                    <a:pt x="4" y="163"/>
                  </a:cubicBezTo>
                  <a:cubicBezTo>
                    <a:pt x="4" y="163"/>
                    <a:pt x="5" y="163"/>
                    <a:pt x="5" y="162"/>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40" name="Freeform 113">
              <a:extLst>
                <a:ext uri="{FF2B5EF4-FFF2-40B4-BE49-F238E27FC236}">
                  <a16:creationId xmlns:a16="http://schemas.microsoft.com/office/drawing/2014/main" id="{89374A79-26C3-45F6-8E2D-0BDC1DF1CCF4}"/>
                </a:ext>
              </a:extLst>
            </p:cNvPr>
            <p:cNvSpPr>
              <a:spLocks/>
            </p:cNvSpPr>
            <p:nvPr/>
          </p:nvSpPr>
          <p:spPr bwMode="auto">
            <a:xfrm>
              <a:off x="5159923" y="2953980"/>
              <a:ext cx="12465" cy="19389"/>
            </a:xfrm>
            <a:custGeom>
              <a:avLst/>
              <a:gdLst>
                <a:gd name="T0" fmla="*/ 2147483646 w 4"/>
                <a:gd name="T1" fmla="*/ 2147483646 h 6"/>
                <a:gd name="T2" fmla="*/ 2147483646 w 4"/>
                <a:gd name="T3" fmla="*/ 0 h 6"/>
                <a:gd name="T4" fmla="*/ 0 w 4"/>
                <a:gd name="T5" fmla="*/ 0 h 6"/>
                <a:gd name="T6" fmla="*/ 0 w 4"/>
                <a:gd name="T7" fmla="*/ 2147483646 h 6"/>
                <a:gd name="T8" fmla="*/ 2147483646 w 4"/>
                <a:gd name="T9" fmla="*/ 2147483646 h 6"/>
                <a:gd name="T10" fmla="*/ 2147483646 w 4"/>
                <a:gd name="T11" fmla="*/ 2147483646 h 6"/>
                <a:gd name="T12" fmla="*/ 2147483646 w 4"/>
                <a:gd name="T13" fmla="*/ 2147483646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 h="6">
                  <a:moveTo>
                    <a:pt x="3" y="4"/>
                  </a:moveTo>
                  <a:cubicBezTo>
                    <a:pt x="3" y="3"/>
                    <a:pt x="2" y="2"/>
                    <a:pt x="2" y="0"/>
                  </a:cubicBezTo>
                  <a:cubicBezTo>
                    <a:pt x="1" y="0"/>
                    <a:pt x="1" y="0"/>
                    <a:pt x="0" y="0"/>
                  </a:cubicBezTo>
                  <a:cubicBezTo>
                    <a:pt x="0" y="0"/>
                    <a:pt x="0" y="1"/>
                    <a:pt x="0" y="1"/>
                  </a:cubicBezTo>
                  <a:cubicBezTo>
                    <a:pt x="1" y="2"/>
                    <a:pt x="1" y="4"/>
                    <a:pt x="2" y="5"/>
                  </a:cubicBezTo>
                  <a:cubicBezTo>
                    <a:pt x="2" y="6"/>
                    <a:pt x="2" y="6"/>
                    <a:pt x="3" y="6"/>
                  </a:cubicBezTo>
                  <a:cubicBezTo>
                    <a:pt x="3" y="5"/>
                    <a:pt x="4" y="5"/>
                    <a:pt x="3" y="4"/>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41" name="Freeform 114">
              <a:extLst>
                <a:ext uri="{FF2B5EF4-FFF2-40B4-BE49-F238E27FC236}">
                  <a16:creationId xmlns:a16="http://schemas.microsoft.com/office/drawing/2014/main" id="{F9B17FD1-27D1-49C3-AAEB-2F3EF15570AD}"/>
                </a:ext>
              </a:extLst>
            </p:cNvPr>
            <p:cNvSpPr>
              <a:spLocks/>
            </p:cNvSpPr>
            <p:nvPr/>
          </p:nvSpPr>
          <p:spPr bwMode="auto">
            <a:xfrm>
              <a:off x="5054665" y="2926282"/>
              <a:ext cx="114953" cy="117716"/>
            </a:xfrm>
            <a:custGeom>
              <a:avLst/>
              <a:gdLst>
                <a:gd name="T0" fmla="*/ 2147483646 w 37"/>
                <a:gd name="T1" fmla="*/ 0 h 38"/>
                <a:gd name="T2" fmla="*/ 0 w 37"/>
                <a:gd name="T3" fmla="*/ 2147483646 h 38"/>
                <a:gd name="T4" fmla="*/ 2147483646 w 37"/>
                <a:gd name="T5" fmla="*/ 2147483646 h 38"/>
                <a:gd name="T6" fmla="*/ 2147483646 w 37"/>
                <a:gd name="T7" fmla="*/ 2147483646 h 38"/>
                <a:gd name="T8" fmla="*/ 2147483646 w 37"/>
                <a:gd name="T9" fmla="*/ 2147483646 h 38"/>
                <a:gd name="T10" fmla="*/ 2147483646 w 37"/>
                <a:gd name="T11" fmla="*/ 2147483646 h 38"/>
                <a:gd name="T12" fmla="*/ 2147483646 w 37"/>
                <a:gd name="T13" fmla="*/ 2147483646 h 38"/>
                <a:gd name="T14" fmla="*/ 2147483646 w 37"/>
                <a:gd name="T15" fmla="*/ 2147483646 h 38"/>
                <a:gd name="T16" fmla="*/ 2147483646 w 37"/>
                <a:gd name="T17" fmla="*/ 2147483646 h 38"/>
                <a:gd name="T18" fmla="*/ 2147483646 w 37"/>
                <a:gd name="T19" fmla="*/ 2147483646 h 38"/>
                <a:gd name="T20" fmla="*/ 2147483646 w 37"/>
                <a:gd name="T21" fmla="*/ 2147483646 h 38"/>
                <a:gd name="T22" fmla="*/ 2147483646 w 37"/>
                <a:gd name="T23" fmla="*/ 2147483646 h 38"/>
                <a:gd name="T24" fmla="*/ 2147483646 w 37"/>
                <a:gd name="T25" fmla="*/ 0 h 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7" h="38">
                  <a:moveTo>
                    <a:pt x="19" y="0"/>
                  </a:moveTo>
                  <a:cubicBezTo>
                    <a:pt x="9" y="0"/>
                    <a:pt x="0" y="9"/>
                    <a:pt x="0" y="19"/>
                  </a:cubicBezTo>
                  <a:cubicBezTo>
                    <a:pt x="0" y="30"/>
                    <a:pt x="9" y="38"/>
                    <a:pt x="19" y="38"/>
                  </a:cubicBezTo>
                  <a:cubicBezTo>
                    <a:pt x="27" y="38"/>
                    <a:pt x="33" y="34"/>
                    <a:pt x="37" y="27"/>
                  </a:cubicBezTo>
                  <a:cubicBezTo>
                    <a:pt x="37" y="27"/>
                    <a:pt x="37" y="26"/>
                    <a:pt x="36" y="26"/>
                  </a:cubicBezTo>
                  <a:cubicBezTo>
                    <a:pt x="36" y="26"/>
                    <a:pt x="35" y="26"/>
                    <a:pt x="35" y="26"/>
                  </a:cubicBezTo>
                  <a:cubicBezTo>
                    <a:pt x="32" y="32"/>
                    <a:pt x="26" y="36"/>
                    <a:pt x="19" y="36"/>
                  </a:cubicBezTo>
                  <a:cubicBezTo>
                    <a:pt x="15" y="36"/>
                    <a:pt x="10" y="34"/>
                    <a:pt x="7" y="31"/>
                  </a:cubicBezTo>
                  <a:cubicBezTo>
                    <a:pt x="4" y="28"/>
                    <a:pt x="2" y="24"/>
                    <a:pt x="2" y="19"/>
                  </a:cubicBezTo>
                  <a:cubicBezTo>
                    <a:pt x="2" y="14"/>
                    <a:pt x="4" y="10"/>
                    <a:pt x="7" y="7"/>
                  </a:cubicBezTo>
                  <a:cubicBezTo>
                    <a:pt x="10" y="4"/>
                    <a:pt x="15" y="2"/>
                    <a:pt x="19" y="2"/>
                  </a:cubicBezTo>
                  <a:cubicBezTo>
                    <a:pt x="20" y="2"/>
                    <a:pt x="20" y="2"/>
                    <a:pt x="20" y="1"/>
                  </a:cubicBezTo>
                  <a:cubicBezTo>
                    <a:pt x="20" y="1"/>
                    <a:pt x="20" y="0"/>
                    <a:pt x="19" y="0"/>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42" name="Freeform 115">
              <a:extLst>
                <a:ext uri="{FF2B5EF4-FFF2-40B4-BE49-F238E27FC236}">
                  <a16:creationId xmlns:a16="http://schemas.microsoft.com/office/drawing/2014/main" id="{3DD1D1B6-CDF7-4F15-A062-F41E0B00C0E6}"/>
                </a:ext>
              </a:extLst>
            </p:cNvPr>
            <p:cNvSpPr>
              <a:spLocks/>
            </p:cNvSpPr>
            <p:nvPr/>
          </p:nvSpPr>
          <p:spPr bwMode="auto">
            <a:xfrm>
              <a:off x="5094829" y="2966444"/>
              <a:ext cx="37394" cy="37392"/>
            </a:xfrm>
            <a:custGeom>
              <a:avLst/>
              <a:gdLst>
                <a:gd name="T0" fmla="*/ 2147483646 w 12"/>
                <a:gd name="T1" fmla="*/ 2147483646 h 12"/>
                <a:gd name="T2" fmla="*/ 2147483646 w 12"/>
                <a:gd name="T3" fmla="*/ 2147483646 h 12"/>
                <a:gd name="T4" fmla="*/ 2147483646 w 12"/>
                <a:gd name="T5" fmla="*/ 0 h 12"/>
                <a:gd name="T6" fmla="*/ 0 w 12"/>
                <a:gd name="T7" fmla="*/ 2147483646 h 12"/>
                <a:gd name="T8" fmla="*/ 2147483646 w 12"/>
                <a:gd name="T9" fmla="*/ 2147483646 h 12"/>
                <a:gd name="T10" fmla="*/ 2147483646 w 12"/>
                <a:gd name="T11" fmla="*/ 2147483646 h 12"/>
                <a:gd name="T12" fmla="*/ 2147483646 w 12"/>
                <a:gd name="T13" fmla="*/ 2147483646 h 12"/>
                <a:gd name="T14" fmla="*/ 2147483646 w 12"/>
                <a:gd name="T15" fmla="*/ 2147483646 h 12"/>
                <a:gd name="T16" fmla="*/ 2147483646 w 12"/>
                <a:gd name="T17" fmla="*/ 2147483646 h 12"/>
                <a:gd name="T18" fmla="*/ 2147483646 w 12"/>
                <a:gd name="T19" fmla="*/ 2147483646 h 12"/>
                <a:gd name="T20" fmla="*/ 2147483646 w 12"/>
                <a:gd name="T21" fmla="*/ 2147483646 h 12"/>
                <a:gd name="T22" fmla="*/ 2147483646 w 12"/>
                <a:gd name="T23" fmla="*/ 2147483646 h 12"/>
                <a:gd name="T24" fmla="*/ 2147483646 w 12"/>
                <a:gd name="T25" fmla="*/ 2147483646 h 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 h="12">
                  <a:moveTo>
                    <a:pt x="11" y="6"/>
                  </a:moveTo>
                  <a:cubicBezTo>
                    <a:pt x="12" y="6"/>
                    <a:pt x="12" y="6"/>
                    <a:pt x="12" y="6"/>
                  </a:cubicBezTo>
                  <a:cubicBezTo>
                    <a:pt x="12" y="3"/>
                    <a:pt x="10" y="0"/>
                    <a:pt x="6" y="0"/>
                  </a:cubicBezTo>
                  <a:cubicBezTo>
                    <a:pt x="3" y="0"/>
                    <a:pt x="0" y="3"/>
                    <a:pt x="0" y="6"/>
                  </a:cubicBezTo>
                  <a:cubicBezTo>
                    <a:pt x="0" y="10"/>
                    <a:pt x="3" y="12"/>
                    <a:pt x="6" y="12"/>
                  </a:cubicBezTo>
                  <a:cubicBezTo>
                    <a:pt x="10" y="12"/>
                    <a:pt x="12" y="10"/>
                    <a:pt x="12" y="6"/>
                  </a:cubicBezTo>
                  <a:cubicBezTo>
                    <a:pt x="11" y="6"/>
                    <a:pt x="11" y="6"/>
                    <a:pt x="11" y="6"/>
                  </a:cubicBezTo>
                  <a:cubicBezTo>
                    <a:pt x="10" y="6"/>
                    <a:pt x="10" y="6"/>
                    <a:pt x="10" y="6"/>
                  </a:cubicBezTo>
                  <a:cubicBezTo>
                    <a:pt x="10" y="8"/>
                    <a:pt x="8" y="10"/>
                    <a:pt x="6" y="10"/>
                  </a:cubicBezTo>
                  <a:cubicBezTo>
                    <a:pt x="4" y="10"/>
                    <a:pt x="2" y="8"/>
                    <a:pt x="2" y="6"/>
                  </a:cubicBezTo>
                  <a:cubicBezTo>
                    <a:pt x="2" y="4"/>
                    <a:pt x="4" y="2"/>
                    <a:pt x="6" y="2"/>
                  </a:cubicBezTo>
                  <a:cubicBezTo>
                    <a:pt x="8" y="2"/>
                    <a:pt x="10" y="4"/>
                    <a:pt x="10" y="6"/>
                  </a:cubicBezTo>
                  <a:cubicBezTo>
                    <a:pt x="11" y="6"/>
                    <a:pt x="11" y="6"/>
                    <a:pt x="11" y="6"/>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43" name="Freeform 116">
              <a:extLst>
                <a:ext uri="{FF2B5EF4-FFF2-40B4-BE49-F238E27FC236}">
                  <a16:creationId xmlns:a16="http://schemas.microsoft.com/office/drawing/2014/main" id="{8CD87BA8-CB3B-4D16-B4A2-12C4A115B8B2}"/>
                </a:ext>
              </a:extLst>
            </p:cNvPr>
            <p:cNvSpPr>
              <a:spLocks/>
            </p:cNvSpPr>
            <p:nvPr/>
          </p:nvSpPr>
          <p:spPr bwMode="auto">
            <a:xfrm>
              <a:off x="4207059" y="1448594"/>
              <a:ext cx="725728" cy="335146"/>
            </a:xfrm>
            <a:custGeom>
              <a:avLst/>
              <a:gdLst>
                <a:gd name="T0" fmla="*/ 0 w 233"/>
                <a:gd name="T1" fmla="*/ 2147483646 h 108"/>
                <a:gd name="T2" fmla="*/ 2147483646 w 233"/>
                <a:gd name="T3" fmla="*/ 2147483646 h 108"/>
                <a:gd name="T4" fmla="*/ 2147483646 w 233"/>
                <a:gd name="T5" fmla="*/ 2147483646 h 108"/>
                <a:gd name="T6" fmla="*/ 2147483646 w 233"/>
                <a:gd name="T7" fmla="*/ 2147483646 h 108"/>
                <a:gd name="T8" fmla="*/ 2147483646 w 233"/>
                <a:gd name="T9" fmla="*/ 2147483646 h 108"/>
                <a:gd name="T10" fmla="*/ 2147483646 w 233"/>
                <a:gd name="T11" fmla="*/ 2147483646 h 108"/>
                <a:gd name="T12" fmla="*/ 2147483646 w 233"/>
                <a:gd name="T13" fmla="*/ 2147483646 h 108"/>
                <a:gd name="T14" fmla="*/ 2147483646 w 233"/>
                <a:gd name="T15" fmla="*/ 2147483646 h 108"/>
                <a:gd name="T16" fmla="*/ 2147483646 w 233"/>
                <a:gd name="T17" fmla="*/ 2147483646 h 108"/>
                <a:gd name="T18" fmla="*/ 2147483646 w 233"/>
                <a:gd name="T19" fmla="*/ 2147483646 h 108"/>
                <a:gd name="T20" fmla="*/ 2147483646 w 233"/>
                <a:gd name="T21" fmla="*/ 2147483646 h 108"/>
                <a:gd name="T22" fmla="*/ 2147483646 w 233"/>
                <a:gd name="T23" fmla="*/ 0 h 108"/>
                <a:gd name="T24" fmla="*/ 2147483646 w 233"/>
                <a:gd name="T25" fmla="*/ 0 h 108"/>
                <a:gd name="T26" fmla="*/ 2147483646 w 233"/>
                <a:gd name="T27" fmla="*/ 2147483646 h 108"/>
                <a:gd name="T28" fmla="*/ 2147483646 w 233"/>
                <a:gd name="T29" fmla="*/ 2147483646 h 108"/>
                <a:gd name="T30" fmla="*/ 2147483646 w 233"/>
                <a:gd name="T31" fmla="*/ 2147483646 h 108"/>
                <a:gd name="T32" fmla="*/ 2147483646 w 233"/>
                <a:gd name="T33" fmla="*/ 2147483646 h 108"/>
                <a:gd name="T34" fmla="*/ 2147483646 w 233"/>
                <a:gd name="T35" fmla="*/ 2147483646 h 108"/>
                <a:gd name="T36" fmla="*/ 2147483646 w 233"/>
                <a:gd name="T37" fmla="*/ 2147483646 h 108"/>
                <a:gd name="T38" fmla="*/ 2147483646 w 233"/>
                <a:gd name="T39" fmla="*/ 2147483646 h 108"/>
                <a:gd name="T40" fmla="*/ 2147483646 w 233"/>
                <a:gd name="T41" fmla="*/ 2147483646 h 108"/>
                <a:gd name="T42" fmla="*/ 2147483646 w 233"/>
                <a:gd name="T43" fmla="*/ 2147483646 h 108"/>
                <a:gd name="T44" fmla="*/ 2147483646 w 233"/>
                <a:gd name="T45" fmla="*/ 2147483646 h 108"/>
                <a:gd name="T46" fmla="*/ 2147483646 w 233"/>
                <a:gd name="T47" fmla="*/ 2147483646 h 108"/>
                <a:gd name="T48" fmla="*/ 2147483646 w 233"/>
                <a:gd name="T49" fmla="*/ 0 h 108"/>
                <a:gd name="T50" fmla="*/ 0 w 233"/>
                <a:gd name="T51" fmla="*/ 2147483646 h 10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33" h="108">
                  <a:moveTo>
                    <a:pt x="0" y="1"/>
                  </a:moveTo>
                  <a:cubicBezTo>
                    <a:pt x="2" y="10"/>
                    <a:pt x="4" y="18"/>
                    <a:pt x="7" y="23"/>
                  </a:cubicBezTo>
                  <a:cubicBezTo>
                    <a:pt x="13" y="35"/>
                    <a:pt x="40" y="69"/>
                    <a:pt x="58" y="82"/>
                  </a:cubicBezTo>
                  <a:cubicBezTo>
                    <a:pt x="67" y="88"/>
                    <a:pt x="73" y="94"/>
                    <a:pt x="82" y="99"/>
                  </a:cubicBezTo>
                  <a:cubicBezTo>
                    <a:pt x="91" y="104"/>
                    <a:pt x="101" y="107"/>
                    <a:pt x="116" y="108"/>
                  </a:cubicBezTo>
                  <a:cubicBezTo>
                    <a:pt x="116" y="108"/>
                    <a:pt x="116" y="108"/>
                    <a:pt x="116" y="108"/>
                  </a:cubicBezTo>
                  <a:cubicBezTo>
                    <a:pt x="132" y="107"/>
                    <a:pt x="142" y="104"/>
                    <a:pt x="151" y="99"/>
                  </a:cubicBezTo>
                  <a:cubicBezTo>
                    <a:pt x="159" y="94"/>
                    <a:pt x="166" y="88"/>
                    <a:pt x="174" y="82"/>
                  </a:cubicBezTo>
                  <a:cubicBezTo>
                    <a:pt x="183" y="76"/>
                    <a:pt x="195" y="65"/>
                    <a:pt x="205" y="53"/>
                  </a:cubicBezTo>
                  <a:cubicBezTo>
                    <a:pt x="215" y="42"/>
                    <a:pt x="223" y="30"/>
                    <a:pt x="226" y="23"/>
                  </a:cubicBezTo>
                  <a:cubicBezTo>
                    <a:pt x="228" y="17"/>
                    <a:pt x="231" y="9"/>
                    <a:pt x="233" y="1"/>
                  </a:cubicBezTo>
                  <a:cubicBezTo>
                    <a:pt x="233" y="0"/>
                    <a:pt x="233" y="0"/>
                    <a:pt x="232" y="0"/>
                  </a:cubicBezTo>
                  <a:cubicBezTo>
                    <a:pt x="232" y="0"/>
                    <a:pt x="231" y="0"/>
                    <a:pt x="231" y="0"/>
                  </a:cubicBezTo>
                  <a:cubicBezTo>
                    <a:pt x="229" y="9"/>
                    <a:pt x="226" y="16"/>
                    <a:pt x="224" y="22"/>
                  </a:cubicBezTo>
                  <a:cubicBezTo>
                    <a:pt x="221" y="29"/>
                    <a:pt x="213" y="41"/>
                    <a:pt x="203" y="52"/>
                  </a:cubicBezTo>
                  <a:cubicBezTo>
                    <a:pt x="193" y="63"/>
                    <a:pt x="182" y="74"/>
                    <a:pt x="173" y="81"/>
                  </a:cubicBezTo>
                  <a:cubicBezTo>
                    <a:pt x="165" y="86"/>
                    <a:pt x="158" y="93"/>
                    <a:pt x="150" y="97"/>
                  </a:cubicBezTo>
                  <a:cubicBezTo>
                    <a:pt x="141" y="102"/>
                    <a:pt x="131" y="105"/>
                    <a:pt x="116" y="106"/>
                  </a:cubicBezTo>
                  <a:cubicBezTo>
                    <a:pt x="116" y="107"/>
                    <a:pt x="116" y="107"/>
                    <a:pt x="116" y="107"/>
                  </a:cubicBezTo>
                  <a:cubicBezTo>
                    <a:pt x="116" y="106"/>
                    <a:pt x="116" y="106"/>
                    <a:pt x="116" y="106"/>
                  </a:cubicBezTo>
                  <a:cubicBezTo>
                    <a:pt x="101" y="105"/>
                    <a:pt x="91" y="102"/>
                    <a:pt x="83" y="97"/>
                  </a:cubicBezTo>
                  <a:cubicBezTo>
                    <a:pt x="75" y="93"/>
                    <a:pt x="68" y="86"/>
                    <a:pt x="60" y="81"/>
                  </a:cubicBezTo>
                  <a:cubicBezTo>
                    <a:pt x="42" y="68"/>
                    <a:pt x="15" y="34"/>
                    <a:pt x="8" y="22"/>
                  </a:cubicBezTo>
                  <a:cubicBezTo>
                    <a:pt x="6" y="17"/>
                    <a:pt x="4" y="9"/>
                    <a:pt x="2" y="1"/>
                  </a:cubicBezTo>
                  <a:cubicBezTo>
                    <a:pt x="2" y="0"/>
                    <a:pt x="1" y="0"/>
                    <a:pt x="1" y="0"/>
                  </a:cubicBezTo>
                  <a:cubicBezTo>
                    <a:pt x="0" y="0"/>
                    <a:pt x="0" y="0"/>
                    <a:pt x="0" y="1"/>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44" name="Freeform 117">
              <a:extLst>
                <a:ext uri="{FF2B5EF4-FFF2-40B4-BE49-F238E27FC236}">
                  <a16:creationId xmlns:a16="http://schemas.microsoft.com/office/drawing/2014/main" id="{D98309A9-69B4-42C2-B4F1-E797385E6D1C}"/>
                </a:ext>
              </a:extLst>
            </p:cNvPr>
            <p:cNvSpPr>
              <a:spLocks/>
            </p:cNvSpPr>
            <p:nvPr/>
          </p:nvSpPr>
          <p:spPr bwMode="auto">
            <a:xfrm>
              <a:off x="4902317" y="1516454"/>
              <a:ext cx="1048427" cy="1779596"/>
            </a:xfrm>
            <a:custGeom>
              <a:avLst/>
              <a:gdLst>
                <a:gd name="T0" fmla="*/ 2147483646 w 337"/>
                <a:gd name="T1" fmla="*/ 2147483646 h 572"/>
                <a:gd name="T2" fmla="*/ 2147483646 w 337"/>
                <a:gd name="T3" fmla="*/ 2147483646 h 572"/>
                <a:gd name="T4" fmla="*/ 2147483646 w 337"/>
                <a:gd name="T5" fmla="*/ 2147483646 h 572"/>
                <a:gd name="T6" fmla="*/ 2147483646 w 337"/>
                <a:gd name="T7" fmla="*/ 2147483646 h 572"/>
                <a:gd name="T8" fmla="*/ 2147483646 w 337"/>
                <a:gd name="T9" fmla="*/ 2147483646 h 572"/>
                <a:gd name="T10" fmla="*/ 2147483646 w 337"/>
                <a:gd name="T11" fmla="*/ 2147483646 h 572"/>
                <a:gd name="T12" fmla="*/ 2147483646 w 337"/>
                <a:gd name="T13" fmla="*/ 2147483646 h 572"/>
                <a:gd name="T14" fmla="*/ 2147483646 w 337"/>
                <a:gd name="T15" fmla="*/ 2147483646 h 572"/>
                <a:gd name="T16" fmla="*/ 2147483646 w 337"/>
                <a:gd name="T17" fmla="*/ 2147483646 h 572"/>
                <a:gd name="T18" fmla="*/ 2147483646 w 337"/>
                <a:gd name="T19" fmla="*/ 2147483646 h 572"/>
                <a:gd name="T20" fmla="*/ 2147483646 w 337"/>
                <a:gd name="T21" fmla="*/ 2147483646 h 572"/>
                <a:gd name="T22" fmla="*/ 2147483646 w 337"/>
                <a:gd name="T23" fmla="*/ 2147483646 h 572"/>
                <a:gd name="T24" fmla="*/ 2147483646 w 337"/>
                <a:gd name="T25" fmla="*/ 2147483646 h 572"/>
                <a:gd name="T26" fmla="*/ 2147483646 w 337"/>
                <a:gd name="T27" fmla="*/ 2147483646 h 572"/>
                <a:gd name="T28" fmla="*/ 2147483646 w 337"/>
                <a:gd name="T29" fmla="*/ 2147483646 h 572"/>
                <a:gd name="T30" fmla="*/ 2147483646 w 337"/>
                <a:gd name="T31" fmla="*/ 2147483646 h 572"/>
                <a:gd name="T32" fmla="*/ 2147483646 w 337"/>
                <a:gd name="T33" fmla="*/ 2147483646 h 572"/>
                <a:gd name="T34" fmla="*/ 2147483646 w 337"/>
                <a:gd name="T35" fmla="*/ 2147483646 h 572"/>
                <a:gd name="T36" fmla="*/ 2147483646 w 337"/>
                <a:gd name="T37" fmla="*/ 0 h 572"/>
                <a:gd name="T38" fmla="*/ 2147483646 w 337"/>
                <a:gd name="T39" fmla="*/ 2147483646 h 572"/>
                <a:gd name="T40" fmla="*/ 0 w 337"/>
                <a:gd name="T41" fmla="*/ 2147483646 h 572"/>
                <a:gd name="T42" fmla="*/ 2147483646 w 337"/>
                <a:gd name="T43" fmla="*/ 2147483646 h 572"/>
                <a:gd name="T44" fmla="*/ 2147483646 w 337"/>
                <a:gd name="T45" fmla="*/ 2147483646 h 572"/>
                <a:gd name="T46" fmla="*/ 2147483646 w 337"/>
                <a:gd name="T47" fmla="*/ 2147483646 h 572"/>
                <a:gd name="T48" fmla="*/ 2147483646 w 337"/>
                <a:gd name="T49" fmla="*/ 2147483646 h 572"/>
                <a:gd name="T50" fmla="*/ 2147483646 w 337"/>
                <a:gd name="T51" fmla="*/ 2147483646 h 572"/>
                <a:gd name="T52" fmla="*/ 2147483646 w 337"/>
                <a:gd name="T53" fmla="*/ 2147483646 h 572"/>
                <a:gd name="T54" fmla="*/ 2147483646 w 337"/>
                <a:gd name="T55" fmla="*/ 2147483646 h 572"/>
                <a:gd name="T56" fmla="*/ 2147483646 w 337"/>
                <a:gd name="T57" fmla="*/ 2147483646 h 572"/>
                <a:gd name="T58" fmla="*/ 2147483646 w 337"/>
                <a:gd name="T59" fmla="*/ 2147483646 h 572"/>
                <a:gd name="T60" fmla="*/ 2147483646 w 337"/>
                <a:gd name="T61" fmla="*/ 2147483646 h 572"/>
                <a:gd name="T62" fmla="*/ 2147483646 w 337"/>
                <a:gd name="T63" fmla="*/ 2147483646 h 572"/>
                <a:gd name="T64" fmla="*/ 2147483646 w 337"/>
                <a:gd name="T65" fmla="*/ 2147483646 h 572"/>
                <a:gd name="T66" fmla="*/ 2147483646 w 337"/>
                <a:gd name="T67" fmla="*/ 2147483646 h 572"/>
                <a:gd name="T68" fmla="*/ 2147483646 w 337"/>
                <a:gd name="T69" fmla="*/ 2147483646 h 572"/>
                <a:gd name="T70" fmla="*/ 2147483646 w 337"/>
                <a:gd name="T71" fmla="*/ 2147483646 h 572"/>
                <a:gd name="T72" fmla="*/ 2147483646 w 337"/>
                <a:gd name="T73" fmla="*/ 2147483646 h 5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37" h="572">
                  <a:moveTo>
                    <a:pt x="337" y="571"/>
                  </a:moveTo>
                  <a:cubicBezTo>
                    <a:pt x="329" y="526"/>
                    <a:pt x="321" y="494"/>
                    <a:pt x="321" y="472"/>
                  </a:cubicBezTo>
                  <a:cubicBezTo>
                    <a:pt x="321" y="470"/>
                    <a:pt x="321" y="469"/>
                    <a:pt x="321" y="467"/>
                  </a:cubicBezTo>
                  <a:cubicBezTo>
                    <a:pt x="320" y="467"/>
                    <a:pt x="320" y="467"/>
                    <a:pt x="320" y="467"/>
                  </a:cubicBezTo>
                  <a:cubicBezTo>
                    <a:pt x="321" y="467"/>
                    <a:pt x="321" y="467"/>
                    <a:pt x="321" y="467"/>
                  </a:cubicBezTo>
                  <a:cubicBezTo>
                    <a:pt x="323" y="456"/>
                    <a:pt x="323" y="444"/>
                    <a:pt x="323" y="433"/>
                  </a:cubicBezTo>
                  <a:cubicBezTo>
                    <a:pt x="323" y="391"/>
                    <a:pt x="315" y="350"/>
                    <a:pt x="307" y="316"/>
                  </a:cubicBezTo>
                  <a:cubicBezTo>
                    <a:pt x="286" y="222"/>
                    <a:pt x="241" y="198"/>
                    <a:pt x="219" y="193"/>
                  </a:cubicBezTo>
                  <a:cubicBezTo>
                    <a:pt x="208" y="190"/>
                    <a:pt x="195" y="189"/>
                    <a:pt x="182" y="186"/>
                  </a:cubicBezTo>
                  <a:cubicBezTo>
                    <a:pt x="170" y="183"/>
                    <a:pt x="158" y="178"/>
                    <a:pt x="151" y="172"/>
                  </a:cubicBezTo>
                  <a:cubicBezTo>
                    <a:pt x="148" y="169"/>
                    <a:pt x="142" y="165"/>
                    <a:pt x="133" y="161"/>
                  </a:cubicBezTo>
                  <a:cubicBezTo>
                    <a:pt x="120" y="154"/>
                    <a:pt x="103" y="146"/>
                    <a:pt x="86" y="140"/>
                  </a:cubicBezTo>
                  <a:cubicBezTo>
                    <a:pt x="70" y="133"/>
                    <a:pt x="55" y="128"/>
                    <a:pt x="47" y="127"/>
                  </a:cubicBezTo>
                  <a:cubicBezTo>
                    <a:pt x="46" y="128"/>
                    <a:pt x="46" y="128"/>
                    <a:pt x="46" y="128"/>
                  </a:cubicBezTo>
                  <a:cubicBezTo>
                    <a:pt x="47" y="127"/>
                    <a:pt x="47" y="127"/>
                    <a:pt x="47" y="127"/>
                  </a:cubicBezTo>
                  <a:cubicBezTo>
                    <a:pt x="27" y="123"/>
                    <a:pt x="16" y="108"/>
                    <a:pt x="10" y="89"/>
                  </a:cubicBezTo>
                  <a:cubicBezTo>
                    <a:pt x="3" y="70"/>
                    <a:pt x="2" y="47"/>
                    <a:pt x="2" y="29"/>
                  </a:cubicBezTo>
                  <a:cubicBezTo>
                    <a:pt x="2" y="17"/>
                    <a:pt x="3" y="6"/>
                    <a:pt x="3" y="1"/>
                  </a:cubicBezTo>
                  <a:cubicBezTo>
                    <a:pt x="3" y="1"/>
                    <a:pt x="2" y="0"/>
                    <a:pt x="2" y="0"/>
                  </a:cubicBezTo>
                  <a:cubicBezTo>
                    <a:pt x="1" y="0"/>
                    <a:pt x="1" y="1"/>
                    <a:pt x="1" y="1"/>
                  </a:cubicBezTo>
                  <a:cubicBezTo>
                    <a:pt x="1" y="6"/>
                    <a:pt x="0" y="17"/>
                    <a:pt x="0" y="29"/>
                  </a:cubicBezTo>
                  <a:cubicBezTo>
                    <a:pt x="0" y="47"/>
                    <a:pt x="1" y="70"/>
                    <a:pt x="8" y="90"/>
                  </a:cubicBezTo>
                  <a:cubicBezTo>
                    <a:pt x="14" y="109"/>
                    <a:pt x="26" y="125"/>
                    <a:pt x="46" y="129"/>
                  </a:cubicBezTo>
                  <a:cubicBezTo>
                    <a:pt x="46" y="129"/>
                    <a:pt x="46" y="129"/>
                    <a:pt x="46" y="129"/>
                  </a:cubicBezTo>
                  <a:cubicBezTo>
                    <a:pt x="57" y="130"/>
                    <a:pt x="80" y="139"/>
                    <a:pt x="102" y="148"/>
                  </a:cubicBezTo>
                  <a:cubicBezTo>
                    <a:pt x="113" y="153"/>
                    <a:pt x="124" y="158"/>
                    <a:pt x="132" y="163"/>
                  </a:cubicBezTo>
                  <a:cubicBezTo>
                    <a:pt x="141" y="167"/>
                    <a:pt x="147" y="171"/>
                    <a:pt x="150" y="173"/>
                  </a:cubicBezTo>
                  <a:cubicBezTo>
                    <a:pt x="157" y="180"/>
                    <a:pt x="169" y="184"/>
                    <a:pt x="182" y="188"/>
                  </a:cubicBezTo>
                  <a:cubicBezTo>
                    <a:pt x="195" y="191"/>
                    <a:pt x="208" y="192"/>
                    <a:pt x="219" y="195"/>
                  </a:cubicBezTo>
                  <a:cubicBezTo>
                    <a:pt x="239" y="199"/>
                    <a:pt x="284" y="223"/>
                    <a:pt x="305" y="317"/>
                  </a:cubicBezTo>
                  <a:cubicBezTo>
                    <a:pt x="313" y="351"/>
                    <a:pt x="321" y="392"/>
                    <a:pt x="321" y="433"/>
                  </a:cubicBezTo>
                  <a:cubicBezTo>
                    <a:pt x="321" y="444"/>
                    <a:pt x="321" y="456"/>
                    <a:pt x="319" y="467"/>
                  </a:cubicBezTo>
                  <a:cubicBezTo>
                    <a:pt x="319" y="467"/>
                    <a:pt x="319" y="467"/>
                    <a:pt x="319" y="467"/>
                  </a:cubicBezTo>
                  <a:cubicBezTo>
                    <a:pt x="319" y="469"/>
                    <a:pt x="319" y="470"/>
                    <a:pt x="319" y="472"/>
                  </a:cubicBezTo>
                  <a:cubicBezTo>
                    <a:pt x="319" y="494"/>
                    <a:pt x="327" y="526"/>
                    <a:pt x="335" y="571"/>
                  </a:cubicBezTo>
                  <a:cubicBezTo>
                    <a:pt x="335" y="572"/>
                    <a:pt x="335" y="572"/>
                    <a:pt x="336" y="572"/>
                  </a:cubicBezTo>
                  <a:cubicBezTo>
                    <a:pt x="336" y="572"/>
                    <a:pt x="337" y="572"/>
                    <a:pt x="337" y="571"/>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45" name="Freeform 118">
              <a:extLst>
                <a:ext uri="{FF2B5EF4-FFF2-40B4-BE49-F238E27FC236}">
                  <a16:creationId xmlns:a16="http://schemas.microsoft.com/office/drawing/2014/main" id="{DBCFD669-5D5C-4D5B-A683-AFF6F8CE76EE}"/>
                </a:ext>
              </a:extLst>
            </p:cNvPr>
            <p:cNvSpPr>
              <a:spLocks/>
            </p:cNvSpPr>
            <p:nvPr/>
          </p:nvSpPr>
          <p:spPr bwMode="auto">
            <a:xfrm>
              <a:off x="5349665" y="3337597"/>
              <a:ext cx="127418" cy="2066270"/>
            </a:xfrm>
            <a:custGeom>
              <a:avLst/>
              <a:gdLst>
                <a:gd name="T0" fmla="*/ 2147483646 w 41"/>
                <a:gd name="T1" fmla="*/ 2147483646 h 664"/>
                <a:gd name="T2" fmla="*/ 2147483646 w 41"/>
                <a:gd name="T3" fmla="*/ 2147483646 h 664"/>
                <a:gd name="T4" fmla="*/ 2147483646 w 41"/>
                <a:gd name="T5" fmla="*/ 2147483646 h 664"/>
                <a:gd name="T6" fmla="*/ 2147483646 w 41"/>
                <a:gd name="T7" fmla="*/ 2147483646 h 664"/>
                <a:gd name="T8" fmla="*/ 2147483646 w 41"/>
                <a:gd name="T9" fmla="*/ 2147483646 h 664"/>
                <a:gd name="T10" fmla="*/ 2147483646 w 41"/>
                <a:gd name="T11" fmla="*/ 2147483646 h 664"/>
                <a:gd name="T12" fmla="*/ 2147483646 w 41"/>
                <a:gd name="T13" fmla="*/ 2147483646 h 664"/>
                <a:gd name="T14" fmla="*/ 2147483646 w 41"/>
                <a:gd name="T15" fmla="*/ 2147483646 h 664"/>
                <a:gd name="T16" fmla="*/ 2147483646 w 41"/>
                <a:gd name="T17" fmla="*/ 2147483646 h 664"/>
                <a:gd name="T18" fmla="*/ 2147483646 w 41"/>
                <a:gd name="T19" fmla="*/ 2147483646 h 664"/>
                <a:gd name="T20" fmla="*/ 2147483646 w 41"/>
                <a:gd name="T21" fmla="*/ 2147483646 h 664"/>
                <a:gd name="T22" fmla="*/ 2147483646 w 41"/>
                <a:gd name="T23" fmla="*/ 2147483646 h 664"/>
                <a:gd name="T24" fmla="*/ 2147483646 w 41"/>
                <a:gd name="T25" fmla="*/ 2147483646 h 664"/>
                <a:gd name="T26" fmla="*/ 2147483646 w 41"/>
                <a:gd name="T27" fmla="*/ 2147483646 h 664"/>
                <a:gd name="T28" fmla="*/ 2147483646 w 41"/>
                <a:gd name="T29" fmla="*/ 2147483646 h 664"/>
                <a:gd name="T30" fmla="*/ 2147483646 w 41"/>
                <a:gd name="T31" fmla="*/ 2147483646 h 664"/>
                <a:gd name="T32" fmla="*/ 2147483646 w 41"/>
                <a:gd name="T33" fmla="*/ 2147483646 h 664"/>
                <a:gd name="T34" fmla="*/ 2147483646 w 41"/>
                <a:gd name="T35" fmla="*/ 2147483646 h 664"/>
                <a:gd name="T36" fmla="*/ 2147483646 w 41"/>
                <a:gd name="T37" fmla="*/ 2147483646 h 664"/>
                <a:gd name="T38" fmla="*/ 2147483646 w 41"/>
                <a:gd name="T39" fmla="*/ 2147483646 h 664"/>
                <a:gd name="T40" fmla="*/ 2147483646 w 41"/>
                <a:gd name="T41" fmla="*/ 2147483646 h 664"/>
                <a:gd name="T42" fmla="*/ 2147483646 w 41"/>
                <a:gd name="T43" fmla="*/ 2147483646 h 664"/>
                <a:gd name="T44" fmla="*/ 2147483646 w 41"/>
                <a:gd name="T45" fmla="*/ 2147483646 h 664"/>
                <a:gd name="T46" fmla="*/ 2147483646 w 41"/>
                <a:gd name="T47" fmla="*/ 2147483646 h 664"/>
                <a:gd name="T48" fmla="*/ 2147483646 w 41"/>
                <a:gd name="T49" fmla="*/ 2147483646 h 664"/>
                <a:gd name="T50" fmla="*/ 2147483646 w 41"/>
                <a:gd name="T51" fmla="*/ 2147483646 h 664"/>
                <a:gd name="T52" fmla="*/ 2147483646 w 41"/>
                <a:gd name="T53" fmla="*/ 2147483646 h 664"/>
                <a:gd name="T54" fmla="*/ 2147483646 w 41"/>
                <a:gd name="T55" fmla="*/ 2147483646 h 664"/>
                <a:gd name="T56" fmla="*/ 2147483646 w 41"/>
                <a:gd name="T57" fmla="*/ 2147483646 h 664"/>
                <a:gd name="T58" fmla="*/ 2147483646 w 41"/>
                <a:gd name="T59" fmla="*/ 2147483646 h 664"/>
                <a:gd name="T60" fmla="*/ 2147483646 w 41"/>
                <a:gd name="T61" fmla="*/ 2147483646 h 664"/>
                <a:gd name="T62" fmla="*/ 2147483646 w 41"/>
                <a:gd name="T63" fmla="*/ 2147483646 h 664"/>
                <a:gd name="T64" fmla="*/ 2147483646 w 41"/>
                <a:gd name="T65" fmla="*/ 2147483646 h 664"/>
                <a:gd name="T66" fmla="*/ 2147483646 w 41"/>
                <a:gd name="T67" fmla="*/ 2147483646 h 664"/>
                <a:gd name="T68" fmla="*/ 2147483646 w 41"/>
                <a:gd name="T69" fmla="*/ 0 h 664"/>
                <a:gd name="T70" fmla="*/ 2147483646 w 41"/>
                <a:gd name="T71" fmla="*/ 2147483646 h 664"/>
                <a:gd name="T72" fmla="*/ 2147483646 w 41"/>
                <a:gd name="T73" fmla="*/ 2147483646 h 664"/>
                <a:gd name="T74" fmla="*/ 2147483646 w 41"/>
                <a:gd name="T75" fmla="*/ 2147483646 h 664"/>
                <a:gd name="T76" fmla="*/ 2147483646 w 41"/>
                <a:gd name="T77" fmla="*/ 2147483646 h 664"/>
                <a:gd name="T78" fmla="*/ 2147483646 w 41"/>
                <a:gd name="T79" fmla="*/ 2147483646 h 664"/>
                <a:gd name="T80" fmla="*/ 2147483646 w 41"/>
                <a:gd name="T81" fmla="*/ 2147483646 h 664"/>
                <a:gd name="T82" fmla="*/ 2147483646 w 41"/>
                <a:gd name="T83" fmla="*/ 2147483646 h 664"/>
                <a:gd name="T84" fmla="*/ 2147483646 w 41"/>
                <a:gd name="T85" fmla="*/ 2147483646 h 664"/>
                <a:gd name="T86" fmla="*/ 2147483646 w 41"/>
                <a:gd name="T87" fmla="*/ 2147483646 h 664"/>
                <a:gd name="T88" fmla="*/ 2147483646 w 41"/>
                <a:gd name="T89" fmla="*/ 2147483646 h 664"/>
                <a:gd name="T90" fmla="*/ 2147483646 w 41"/>
                <a:gd name="T91" fmla="*/ 2147483646 h 664"/>
                <a:gd name="T92" fmla="*/ 2147483646 w 41"/>
                <a:gd name="T93" fmla="*/ 2147483646 h 664"/>
                <a:gd name="T94" fmla="*/ 0 w 41"/>
                <a:gd name="T95" fmla="*/ 2147483646 h 664"/>
                <a:gd name="T96" fmla="*/ 0 w 41"/>
                <a:gd name="T97" fmla="*/ 2147483646 h 664"/>
                <a:gd name="T98" fmla="*/ 2147483646 w 41"/>
                <a:gd name="T99" fmla="*/ 2147483646 h 664"/>
                <a:gd name="T100" fmla="*/ 2147483646 w 41"/>
                <a:gd name="T101" fmla="*/ 2147483646 h 664"/>
                <a:gd name="T102" fmla="*/ 2147483646 w 41"/>
                <a:gd name="T103" fmla="*/ 2147483646 h 664"/>
                <a:gd name="T104" fmla="*/ 2147483646 w 41"/>
                <a:gd name="T105" fmla="*/ 2147483646 h 664"/>
                <a:gd name="T106" fmla="*/ 2147483646 w 41"/>
                <a:gd name="T107" fmla="*/ 2147483646 h 664"/>
                <a:gd name="T108" fmla="*/ 2147483646 w 41"/>
                <a:gd name="T109" fmla="*/ 2147483646 h 664"/>
                <a:gd name="T110" fmla="*/ 2147483646 w 41"/>
                <a:gd name="T111" fmla="*/ 2147483646 h 664"/>
                <a:gd name="T112" fmla="*/ 2147483646 w 41"/>
                <a:gd name="T113" fmla="*/ 2147483646 h 664"/>
                <a:gd name="T114" fmla="*/ 2147483646 w 41"/>
                <a:gd name="T115" fmla="*/ 2147483646 h 664"/>
                <a:gd name="T116" fmla="*/ 2147483646 w 41"/>
                <a:gd name="T117" fmla="*/ 2147483646 h 664"/>
                <a:gd name="T118" fmla="*/ 2147483646 w 41"/>
                <a:gd name="T119" fmla="*/ 2147483646 h 66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1" h="664">
                  <a:moveTo>
                    <a:pt x="34" y="664"/>
                  </a:moveTo>
                  <a:cubicBezTo>
                    <a:pt x="35" y="664"/>
                    <a:pt x="35" y="664"/>
                    <a:pt x="35" y="664"/>
                  </a:cubicBezTo>
                  <a:cubicBezTo>
                    <a:pt x="35" y="664"/>
                    <a:pt x="35" y="664"/>
                    <a:pt x="35" y="664"/>
                  </a:cubicBezTo>
                  <a:cubicBezTo>
                    <a:pt x="36" y="663"/>
                    <a:pt x="36" y="663"/>
                    <a:pt x="36" y="663"/>
                  </a:cubicBezTo>
                  <a:cubicBezTo>
                    <a:pt x="35" y="658"/>
                    <a:pt x="35" y="653"/>
                    <a:pt x="35" y="648"/>
                  </a:cubicBezTo>
                  <a:cubicBezTo>
                    <a:pt x="35" y="621"/>
                    <a:pt x="39" y="600"/>
                    <a:pt x="39" y="585"/>
                  </a:cubicBezTo>
                  <a:cubicBezTo>
                    <a:pt x="39" y="580"/>
                    <a:pt x="39" y="576"/>
                    <a:pt x="38" y="573"/>
                  </a:cubicBezTo>
                  <a:cubicBezTo>
                    <a:pt x="37" y="573"/>
                    <a:pt x="37" y="573"/>
                    <a:pt x="37" y="573"/>
                  </a:cubicBezTo>
                  <a:cubicBezTo>
                    <a:pt x="38" y="573"/>
                    <a:pt x="38" y="573"/>
                    <a:pt x="38" y="573"/>
                  </a:cubicBezTo>
                  <a:cubicBezTo>
                    <a:pt x="37" y="553"/>
                    <a:pt x="30" y="511"/>
                    <a:pt x="22" y="472"/>
                  </a:cubicBezTo>
                  <a:cubicBezTo>
                    <a:pt x="18" y="453"/>
                    <a:pt x="13" y="435"/>
                    <a:pt x="10" y="421"/>
                  </a:cubicBezTo>
                  <a:cubicBezTo>
                    <a:pt x="8" y="413"/>
                    <a:pt x="6" y="407"/>
                    <a:pt x="5" y="403"/>
                  </a:cubicBezTo>
                  <a:cubicBezTo>
                    <a:pt x="4" y="398"/>
                    <a:pt x="2" y="395"/>
                    <a:pt x="2" y="394"/>
                  </a:cubicBezTo>
                  <a:cubicBezTo>
                    <a:pt x="1" y="394"/>
                    <a:pt x="1" y="394"/>
                    <a:pt x="1" y="394"/>
                  </a:cubicBezTo>
                  <a:cubicBezTo>
                    <a:pt x="2" y="394"/>
                    <a:pt x="2" y="394"/>
                    <a:pt x="2" y="394"/>
                  </a:cubicBezTo>
                  <a:cubicBezTo>
                    <a:pt x="2" y="394"/>
                    <a:pt x="14" y="260"/>
                    <a:pt x="14" y="222"/>
                  </a:cubicBezTo>
                  <a:cubicBezTo>
                    <a:pt x="14" y="220"/>
                    <a:pt x="14" y="218"/>
                    <a:pt x="14" y="217"/>
                  </a:cubicBezTo>
                  <a:cubicBezTo>
                    <a:pt x="14" y="215"/>
                    <a:pt x="14" y="214"/>
                    <a:pt x="14" y="213"/>
                  </a:cubicBezTo>
                  <a:cubicBezTo>
                    <a:pt x="13" y="214"/>
                    <a:pt x="13" y="214"/>
                    <a:pt x="13" y="214"/>
                  </a:cubicBezTo>
                  <a:cubicBezTo>
                    <a:pt x="14" y="214"/>
                    <a:pt x="14" y="214"/>
                    <a:pt x="14" y="214"/>
                  </a:cubicBezTo>
                  <a:cubicBezTo>
                    <a:pt x="16" y="183"/>
                    <a:pt x="31" y="127"/>
                    <a:pt x="31" y="92"/>
                  </a:cubicBezTo>
                  <a:cubicBezTo>
                    <a:pt x="31" y="90"/>
                    <a:pt x="31" y="88"/>
                    <a:pt x="31" y="86"/>
                  </a:cubicBezTo>
                  <a:cubicBezTo>
                    <a:pt x="30" y="86"/>
                    <a:pt x="30" y="86"/>
                    <a:pt x="30" y="86"/>
                  </a:cubicBezTo>
                  <a:cubicBezTo>
                    <a:pt x="31" y="86"/>
                    <a:pt x="31" y="86"/>
                    <a:pt x="31" y="86"/>
                  </a:cubicBezTo>
                  <a:cubicBezTo>
                    <a:pt x="33" y="45"/>
                    <a:pt x="38" y="19"/>
                    <a:pt x="38" y="3"/>
                  </a:cubicBezTo>
                  <a:cubicBezTo>
                    <a:pt x="37" y="3"/>
                    <a:pt x="37" y="3"/>
                    <a:pt x="37" y="3"/>
                  </a:cubicBezTo>
                  <a:cubicBezTo>
                    <a:pt x="38" y="3"/>
                    <a:pt x="38" y="3"/>
                    <a:pt x="38" y="3"/>
                  </a:cubicBezTo>
                  <a:cubicBezTo>
                    <a:pt x="38" y="2"/>
                    <a:pt x="38" y="2"/>
                    <a:pt x="38" y="2"/>
                  </a:cubicBezTo>
                  <a:cubicBezTo>
                    <a:pt x="37" y="1"/>
                    <a:pt x="37" y="1"/>
                    <a:pt x="37" y="1"/>
                  </a:cubicBezTo>
                  <a:cubicBezTo>
                    <a:pt x="36" y="2"/>
                    <a:pt x="36" y="2"/>
                    <a:pt x="36" y="2"/>
                  </a:cubicBezTo>
                  <a:cubicBezTo>
                    <a:pt x="37" y="16"/>
                    <a:pt x="38" y="27"/>
                    <a:pt x="39" y="34"/>
                  </a:cubicBezTo>
                  <a:cubicBezTo>
                    <a:pt x="39" y="34"/>
                    <a:pt x="39" y="35"/>
                    <a:pt x="40" y="35"/>
                  </a:cubicBezTo>
                  <a:cubicBezTo>
                    <a:pt x="40" y="34"/>
                    <a:pt x="41" y="34"/>
                    <a:pt x="41" y="33"/>
                  </a:cubicBezTo>
                  <a:cubicBezTo>
                    <a:pt x="40" y="27"/>
                    <a:pt x="39" y="16"/>
                    <a:pt x="38" y="1"/>
                  </a:cubicBezTo>
                  <a:cubicBezTo>
                    <a:pt x="38" y="1"/>
                    <a:pt x="38" y="0"/>
                    <a:pt x="37" y="0"/>
                  </a:cubicBezTo>
                  <a:cubicBezTo>
                    <a:pt x="37" y="0"/>
                    <a:pt x="36" y="1"/>
                    <a:pt x="36" y="1"/>
                  </a:cubicBezTo>
                  <a:cubicBezTo>
                    <a:pt x="36" y="3"/>
                    <a:pt x="36" y="3"/>
                    <a:pt x="36" y="3"/>
                  </a:cubicBezTo>
                  <a:cubicBezTo>
                    <a:pt x="36" y="3"/>
                    <a:pt x="36" y="3"/>
                    <a:pt x="36" y="3"/>
                  </a:cubicBezTo>
                  <a:cubicBezTo>
                    <a:pt x="36" y="19"/>
                    <a:pt x="31" y="45"/>
                    <a:pt x="29" y="86"/>
                  </a:cubicBezTo>
                  <a:cubicBezTo>
                    <a:pt x="29" y="86"/>
                    <a:pt x="29" y="86"/>
                    <a:pt x="29" y="86"/>
                  </a:cubicBezTo>
                  <a:cubicBezTo>
                    <a:pt x="29" y="88"/>
                    <a:pt x="29" y="90"/>
                    <a:pt x="29" y="92"/>
                  </a:cubicBezTo>
                  <a:cubicBezTo>
                    <a:pt x="29" y="127"/>
                    <a:pt x="14" y="183"/>
                    <a:pt x="12" y="214"/>
                  </a:cubicBezTo>
                  <a:cubicBezTo>
                    <a:pt x="12" y="214"/>
                    <a:pt x="12" y="214"/>
                    <a:pt x="12" y="214"/>
                  </a:cubicBezTo>
                  <a:cubicBezTo>
                    <a:pt x="12" y="214"/>
                    <a:pt x="12" y="215"/>
                    <a:pt x="12" y="217"/>
                  </a:cubicBezTo>
                  <a:cubicBezTo>
                    <a:pt x="12" y="218"/>
                    <a:pt x="12" y="220"/>
                    <a:pt x="12" y="222"/>
                  </a:cubicBezTo>
                  <a:cubicBezTo>
                    <a:pt x="12" y="241"/>
                    <a:pt x="9" y="284"/>
                    <a:pt x="6" y="322"/>
                  </a:cubicBezTo>
                  <a:cubicBezTo>
                    <a:pt x="4" y="341"/>
                    <a:pt x="3" y="359"/>
                    <a:pt x="2" y="372"/>
                  </a:cubicBezTo>
                  <a:cubicBezTo>
                    <a:pt x="1" y="386"/>
                    <a:pt x="0" y="394"/>
                    <a:pt x="0" y="394"/>
                  </a:cubicBezTo>
                  <a:cubicBezTo>
                    <a:pt x="0" y="395"/>
                    <a:pt x="0" y="395"/>
                    <a:pt x="0" y="395"/>
                  </a:cubicBezTo>
                  <a:cubicBezTo>
                    <a:pt x="1" y="396"/>
                    <a:pt x="2" y="399"/>
                    <a:pt x="3" y="403"/>
                  </a:cubicBezTo>
                  <a:cubicBezTo>
                    <a:pt x="13" y="435"/>
                    <a:pt x="35" y="539"/>
                    <a:pt x="36" y="573"/>
                  </a:cubicBezTo>
                  <a:cubicBezTo>
                    <a:pt x="36" y="573"/>
                    <a:pt x="36" y="573"/>
                    <a:pt x="36" y="573"/>
                  </a:cubicBezTo>
                  <a:cubicBezTo>
                    <a:pt x="37" y="577"/>
                    <a:pt x="37" y="580"/>
                    <a:pt x="37" y="585"/>
                  </a:cubicBezTo>
                  <a:cubicBezTo>
                    <a:pt x="37" y="600"/>
                    <a:pt x="33" y="620"/>
                    <a:pt x="33" y="648"/>
                  </a:cubicBezTo>
                  <a:cubicBezTo>
                    <a:pt x="33" y="653"/>
                    <a:pt x="33" y="658"/>
                    <a:pt x="34" y="663"/>
                  </a:cubicBezTo>
                  <a:cubicBezTo>
                    <a:pt x="35" y="663"/>
                    <a:pt x="35" y="663"/>
                    <a:pt x="35" y="663"/>
                  </a:cubicBezTo>
                  <a:cubicBezTo>
                    <a:pt x="35" y="662"/>
                    <a:pt x="35" y="662"/>
                    <a:pt x="35" y="662"/>
                  </a:cubicBezTo>
                  <a:cubicBezTo>
                    <a:pt x="34" y="662"/>
                    <a:pt x="34" y="662"/>
                    <a:pt x="34" y="662"/>
                  </a:cubicBezTo>
                  <a:cubicBezTo>
                    <a:pt x="34" y="662"/>
                    <a:pt x="33" y="663"/>
                    <a:pt x="33" y="663"/>
                  </a:cubicBezTo>
                  <a:cubicBezTo>
                    <a:pt x="33" y="664"/>
                    <a:pt x="34" y="664"/>
                    <a:pt x="34" y="664"/>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46" name="Freeform 119">
              <a:extLst>
                <a:ext uri="{FF2B5EF4-FFF2-40B4-BE49-F238E27FC236}">
                  <a16:creationId xmlns:a16="http://schemas.microsoft.com/office/drawing/2014/main" id="{77B549CD-4D3A-41DC-8D8B-E6FEE9E43E21}"/>
                </a:ext>
              </a:extLst>
            </p:cNvPr>
            <p:cNvSpPr>
              <a:spLocks/>
            </p:cNvSpPr>
            <p:nvPr/>
          </p:nvSpPr>
          <p:spPr bwMode="auto">
            <a:xfrm>
              <a:off x="3665533" y="3337597"/>
              <a:ext cx="128803" cy="2066270"/>
            </a:xfrm>
            <a:custGeom>
              <a:avLst/>
              <a:gdLst>
                <a:gd name="T0" fmla="*/ 2147483646 w 41"/>
                <a:gd name="T1" fmla="*/ 2147483646 h 664"/>
                <a:gd name="T2" fmla="*/ 2147483646 w 41"/>
                <a:gd name="T3" fmla="*/ 2147483646 h 664"/>
                <a:gd name="T4" fmla="*/ 2147483646 w 41"/>
                <a:gd name="T5" fmla="*/ 2147483646 h 664"/>
                <a:gd name="T6" fmla="*/ 2147483646 w 41"/>
                <a:gd name="T7" fmla="*/ 2147483646 h 664"/>
                <a:gd name="T8" fmla="*/ 2147483646 w 41"/>
                <a:gd name="T9" fmla="*/ 2147483646 h 664"/>
                <a:gd name="T10" fmla="*/ 2147483646 w 41"/>
                <a:gd name="T11" fmla="*/ 2147483646 h 664"/>
                <a:gd name="T12" fmla="*/ 2147483646 w 41"/>
                <a:gd name="T13" fmla="*/ 2147483646 h 664"/>
                <a:gd name="T14" fmla="*/ 2147483646 w 41"/>
                <a:gd name="T15" fmla="*/ 2147483646 h 664"/>
                <a:gd name="T16" fmla="*/ 2147483646 w 41"/>
                <a:gd name="T17" fmla="*/ 2147483646 h 664"/>
                <a:gd name="T18" fmla="*/ 2147483646 w 41"/>
                <a:gd name="T19" fmla="*/ 2147483646 h 664"/>
                <a:gd name="T20" fmla="*/ 2147483646 w 41"/>
                <a:gd name="T21" fmla="*/ 2147483646 h 664"/>
                <a:gd name="T22" fmla="*/ 2147483646 w 41"/>
                <a:gd name="T23" fmla="*/ 2147483646 h 664"/>
                <a:gd name="T24" fmla="*/ 2147483646 w 41"/>
                <a:gd name="T25" fmla="*/ 2147483646 h 664"/>
                <a:gd name="T26" fmla="*/ 2147483646 w 41"/>
                <a:gd name="T27" fmla="*/ 2147483646 h 664"/>
                <a:gd name="T28" fmla="*/ 2147483646 w 41"/>
                <a:gd name="T29" fmla="*/ 2147483646 h 664"/>
                <a:gd name="T30" fmla="*/ 2147483646 w 41"/>
                <a:gd name="T31" fmla="*/ 2147483646 h 664"/>
                <a:gd name="T32" fmla="*/ 2147483646 w 41"/>
                <a:gd name="T33" fmla="*/ 2147483646 h 664"/>
                <a:gd name="T34" fmla="*/ 2147483646 w 41"/>
                <a:gd name="T35" fmla="*/ 2147483646 h 664"/>
                <a:gd name="T36" fmla="*/ 2147483646 w 41"/>
                <a:gd name="T37" fmla="*/ 2147483646 h 664"/>
                <a:gd name="T38" fmla="*/ 2147483646 w 41"/>
                <a:gd name="T39" fmla="*/ 2147483646 h 664"/>
                <a:gd name="T40" fmla="*/ 2147483646 w 41"/>
                <a:gd name="T41" fmla="*/ 2147483646 h 664"/>
                <a:gd name="T42" fmla="*/ 2147483646 w 41"/>
                <a:gd name="T43" fmla="*/ 2147483646 h 664"/>
                <a:gd name="T44" fmla="*/ 2147483646 w 41"/>
                <a:gd name="T45" fmla="*/ 2147483646 h 664"/>
                <a:gd name="T46" fmla="*/ 2147483646 w 41"/>
                <a:gd name="T47" fmla="*/ 2147483646 h 664"/>
                <a:gd name="T48" fmla="*/ 2147483646 w 41"/>
                <a:gd name="T49" fmla="*/ 2147483646 h 664"/>
                <a:gd name="T50" fmla="*/ 2147483646 w 41"/>
                <a:gd name="T51" fmla="*/ 2147483646 h 664"/>
                <a:gd name="T52" fmla="*/ 2147483646 w 41"/>
                <a:gd name="T53" fmla="*/ 2147483646 h 664"/>
                <a:gd name="T54" fmla="*/ 2147483646 w 41"/>
                <a:gd name="T55" fmla="*/ 2147483646 h 664"/>
                <a:gd name="T56" fmla="*/ 2147483646 w 41"/>
                <a:gd name="T57" fmla="*/ 2147483646 h 664"/>
                <a:gd name="T58" fmla="*/ 2147483646 w 41"/>
                <a:gd name="T59" fmla="*/ 2147483646 h 664"/>
                <a:gd name="T60" fmla="*/ 2147483646 w 41"/>
                <a:gd name="T61" fmla="*/ 2147483646 h 664"/>
                <a:gd name="T62" fmla="*/ 2147483646 w 41"/>
                <a:gd name="T63" fmla="*/ 2147483646 h 664"/>
                <a:gd name="T64" fmla="*/ 2147483646 w 41"/>
                <a:gd name="T65" fmla="*/ 2147483646 h 664"/>
                <a:gd name="T66" fmla="*/ 2147483646 w 41"/>
                <a:gd name="T67" fmla="*/ 2147483646 h 664"/>
                <a:gd name="T68" fmla="*/ 2147483646 w 41"/>
                <a:gd name="T69" fmla="*/ 2147483646 h 664"/>
                <a:gd name="T70" fmla="*/ 2147483646 w 41"/>
                <a:gd name="T71" fmla="*/ 2147483646 h 664"/>
                <a:gd name="T72" fmla="*/ 2147483646 w 41"/>
                <a:gd name="T73" fmla="*/ 2147483646 h 664"/>
                <a:gd name="T74" fmla="*/ 2147483646 w 41"/>
                <a:gd name="T75" fmla="*/ 2147483646 h 664"/>
                <a:gd name="T76" fmla="*/ 2147483646 w 41"/>
                <a:gd name="T77" fmla="*/ 2147483646 h 664"/>
                <a:gd name="T78" fmla="*/ 2147483646 w 41"/>
                <a:gd name="T79" fmla="*/ 2147483646 h 664"/>
                <a:gd name="T80" fmla="*/ 2147483646 w 41"/>
                <a:gd name="T81" fmla="*/ 2147483646 h 664"/>
                <a:gd name="T82" fmla="*/ 2147483646 w 41"/>
                <a:gd name="T83" fmla="*/ 2147483646 h 664"/>
                <a:gd name="T84" fmla="*/ 2147483646 w 41"/>
                <a:gd name="T85" fmla="*/ 2147483646 h 664"/>
                <a:gd name="T86" fmla="*/ 2147483646 w 41"/>
                <a:gd name="T87" fmla="*/ 2147483646 h 664"/>
                <a:gd name="T88" fmla="*/ 2147483646 w 41"/>
                <a:gd name="T89" fmla="*/ 2147483646 h 664"/>
                <a:gd name="T90" fmla="*/ 2147483646 w 41"/>
                <a:gd name="T91" fmla="*/ 2147483646 h 664"/>
                <a:gd name="T92" fmla="*/ 2147483646 w 41"/>
                <a:gd name="T93" fmla="*/ 2147483646 h 664"/>
                <a:gd name="T94" fmla="*/ 2147483646 w 41"/>
                <a:gd name="T95" fmla="*/ 2147483646 h 664"/>
                <a:gd name="T96" fmla="*/ 2147483646 w 41"/>
                <a:gd name="T97" fmla="*/ 0 h 664"/>
                <a:gd name="T98" fmla="*/ 2147483646 w 41"/>
                <a:gd name="T99" fmla="*/ 2147483646 h 664"/>
                <a:gd name="T100" fmla="*/ 0 w 41"/>
                <a:gd name="T101" fmla="*/ 2147483646 h 664"/>
                <a:gd name="T102" fmla="*/ 2147483646 w 41"/>
                <a:gd name="T103" fmla="*/ 2147483646 h 664"/>
                <a:gd name="T104" fmla="*/ 2147483646 w 41"/>
                <a:gd name="T105" fmla="*/ 2147483646 h 66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1" h="664">
                  <a:moveTo>
                    <a:pt x="2" y="34"/>
                  </a:moveTo>
                  <a:cubicBezTo>
                    <a:pt x="3" y="27"/>
                    <a:pt x="4" y="16"/>
                    <a:pt x="5" y="2"/>
                  </a:cubicBezTo>
                  <a:cubicBezTo>
                    <a:pt x="4" y="1"/>
                    <a:pt x="4" y="1"/>
                    <a:pt x="4" y="1"/>
                  </a:cubicBezTo>
                  <a:cubicBezTo>
                    <a:pt x="3" y="2"/>
                    <a:pt x="3" y="2"/>
                    <a:pt x="3" y="2"/>
                  </a:cubicBezTo>
                  <a:cubicBezTo>
                    <a:pt x="3" y="3"/>
                    <a:pt x="3" y="3"/>
                    <a:pt x="3" y="3"/>
                  </a:cubicBezTo>
                  <a:cubicBezTo>
                    <a:pt x="4" y="3"/>
                    <a:pt x="4" y="3"/>
                    <a:pt x="4" y="3"/>
                  </a:cubicBezTo>
                  <a:cubicBezTo>
                    <a:pt x="3" y="3"/>
                    <a:pt x="3" y="3"/>
                    <a:pt x="3" y="3"/>
                  </a:cubicBezTo>
                  <a:cubicBezTo>
                    <a:pt x="3" y="19"/>
                    <a:pt x="8" y="45"/>
                    <a:pt x="10" y="86"/>
                  </a:cubicBezTo>
                  <a:cubicBezTo>
                    <a:pt x="11" y="86"/>
                    <a:pt x="11" y="86"/>
                    <a:pt x="11" y="86"/>
                  </a:cubicBezTo>
                  <a:cubicBezTo>
                    <a:pt x="10" y="86"/>
                    <a:pt x="10" y="86"/>
                    <a:pt x="10" y="86"/>
                  </a:cubicBezTo>
                  <a:cubicBezTo>
                    <a:pt x="10" y="88"/>
                    <a:pt x="10" y="90"/>
                    <a:pt x="10" y="92"/>
                  </a:cubicBezTo>
                  <a:cubicBezTo>
                    <a:pt x="10" y="127"/>
                    <a:pt x="25" y="183"/>
                    <a:pt x="27" y="214"/>
                  </a:cubicBezTo>
                  <a:cubicBezTo>
                    <a:pt x="28" y="214"/>
                    <a:pt x="28" y="214"/>
                    <a:pt x="28" y="214"/>
                  </a:cubicBezTo>
                  <a:cubicBezTo>
                    <a:pt x="27" y="213"/>
                    <a:pt x="27" y="213"/>
                    <a:pt x="27" y="213"/>
                  </a:cubicBezTo>
                  <a:cubicBezTo>
                    <a:pt x="27" y="214"/>
                    <a:pt x="27" y="215"/>
                    <a:pt x="27" y="217"/>
                  </a:cubicBezTo>
                  <a:cubicBezTo>
                    <a:pt x="26" y="218"/>
                    <a:pt x="26" y="220"/>
                    <a:pt x="26" y="222"/>
                  </a:cubicBezTo>
                  <a:cubicBezTo>
                    <a:pt x="26" y="260"/>
                    <a:pt x="39" y="394"/>
                    <a:pt x="39" y="394"/>
                  </a:cubicBezTo>
                  <a:cubicBezTo>
                    <a:pt x="40" y="394"/>
                    <a:pt x="40" y="394"/>
                    <a:pt x="40" y="394"/>
                  </a:cubicBezTo>
                  <a:cubicBezTo>
                    <a:pt x="39" y="394"/>
                    <a:pt x="39" y="394"/>
                    <a:pt x="39" y="394"/>
                  </a:cubicBezTo>
                  <a:cubicBezTo>
                    <a:pt x="38" y="395"/>
                    <a:pt x="37" y="398"/>
                    <a:pt x="36" y="403"/>
                  </a:cubicBezTo>
                  <a:cubicBezTo>
                    <a:pt x="26" y="435"/>
                    <a:pt x="4" y="538"/>
                    <a:pt x="3" y="573"/>
                  </a:cubicBezTo>
                  <a:cubicBezTo>
                    <a:pt x="4" y="573"/>
                    <a:pt x="4" y="573"/>
                    <a:pt x="4" y="573"/>
                  </a:cubicBezTo>
                  <a:cubicBezTo>
                    <a:pt x="3" y="573"/>
                    <a:pt x="3" y="573"/>
                    <a:pt x="3" y="573"/>
                  </a:cubicBezTo>
                  <a:cubicBezTo>
                    <a:pt x="2" y="576"/>
                    <a:pt x="2" y="580"/>
                    <a:pt x="2" y="585"/>
                  </a:cubicBezTo>
                  <a:cubicBezTo>
                    <a:pt x="2" y="600"/>
                    <a:pt x="5" y="621"/>
                    <a:pt x="5" y="648"/>
                  </a:cubicBezTo>
                  <a:cubicBezTo>
                    <a:pt x="5" y="653"/>
                    <a:pt x="5" y="658"/>
                    <a:pt x="5" y="663"/>
                  </a:cubicBezTo>
                  <a:cubicBezTo>
                    <a:pt x="5" y="664"/>
                    <a:pt x="6" y="664"/>
                    <a:pt x="6" y="664"/>
                  </a:cubicBezTo>
                  <a:cubicBezTo>
                    <a:pt x="7" y="664"/>
                    <a:pt x="7" y="664"/>
                    <a:pt x="7" y="663"/>
                  </a:cubicBezTo>
                  <a:cubicBezTo>
                    <a:pt x="7" y="658"/>
                    <a:pt x="7" y="653"/>
                    <a:pt x="7" y="648"/>
                  </a:cubicBezTo>
                  <a:cubicBezTo>
                    <a:pt x="7" y="620"/>
                    <a:pt x="4" y="600"/>
                    <a:pt x="4" y="585"/>
                  </a:cubicBezTo>
                  <a:cubicBezTo>
                    <a:pt x="4" y="580"/>
                    <a:pt x="4" y="577"/>
                    <a:pt x="5" y="573"/>
                  </a:cubicBezTo>
                  <a:cubicBezTo>
                    <a:pt x="5" y="573"/>
                    <a:pt x="5" y="573"/>
                    <a:pt x="5" y="573"/>
                  </a:cubicBezTo>
                  <a:cubicBezTo>
                    <a:pt x="5" y="553"/>
                    <a:pt x="13" y="511"/>
                    <a:pt x="21" y="473"/>
                  </a:cubicBezTo>
                  <a:cubicBezTo>
                    <a:pt x="25" y="453"/>
                    <a:pt x="29" y="435"/>
                    <a:pt x="33" y="421"/>
                  </a:cubicBezTo>
                  <a:cubicBezTo>
                    <a:pt x="35" y="414"/>
                    <a:pt x="36" y="408"/>
                    <a:pt x="38" y="403"/>
                  </a:cubicBezTo>
                  <a:cubicBezTo>
                    <a:pt x="39" y="399"/>
                    <a:pt x="40" y="396"/>
                    <a:pt x="41" y="395"/>
                  </a:cubicBezTo>
                  <a:cubicBezTo>
                    <a:pt x="41" y="394"/>
                    <a:pt x="41" y="394"/>
                    <a:pt x="41" y="394"/>
                  </a:cubicBezTo>
                  <a:cubicBezTo>
                    <a:pt x="41" y="394"/>
                    <a:pt x="40" y="386"/>
                    <a:pt x="39" y="372"/>
                  </a:cubicBezTo>
                  <a:cubicBezTo>
                    <a:pt x="35" y="333"/>
                    <a:pt x="28" y="250"/>
                    <a:pt x="28" y="222"/>
                  </a:cubicBezTo>
                  <a:cubicBezTo>
                    <a:pt x="28" y="220"/>
                    <a:pt x="28" y="218"/>
                    <a:pt x="28" y="217"/>
                  </a:cubicBezTo>
                  <a:cubicBezTo>
                    <a:pt x="29" y="215"/>
                    <a:pt x="29" y="214"/>
                    <a:pt x="29" y="214"/>
                  </a:cubicBezTo>
                  <a:cubicBezTo>
                    <a:pt x="29" y="214"/>
                    <a:pt x="29" y="214"/>
                    <a:pt x="29" y="214"/>
                  </a:cubicBezTo>
                  <a:cubicBezTo>
                    <a:pt x="27" y="183"/>
                    <a:pt x="12" y="127"/>
                    <a:pt x="12" y="92"/>
                  </a:cubicBezTo>
                  <a:cubicBezTo>
                    <a:pt x="12" y="90"/>
                    <a:pt x="12" y="88"/>
                    <a:pt x="12" y="86"/>
                  </a:cubicBezTo>
                  <a:cubicBezTo>
                    <a:pt x="12" y="86"/>
                    <a:pt x="12" y="86"/>
                    <a:pt x="12" y="86"/>
                  </a:cubicBezTo>
                  <a:cubicBezTo>
                    <a:pt x="10" y="45"/>
                    <a:pt x="5" y="19"/>
                    <a:pt x="5" y="3"/>
                  </a:cubicBezTo>
                  <a:cubicBezTo>
                    <a:pt x="5" y="3"/>
                    <a:pt x="5" y="3"/>
                    <a:pt x="5" y="3"/>
                  </a:cubicBezTo>
                  <a:cubicBezTo>
                    <a:pt x="5" y="1"/>
                    <a:pt x="5" y="1"/>
                    <a:pt x="5" y="1"/>
                  </a:cubicBezTo>
                  <a:cubicBezTo>
                    <a:pt x="5" y="1"/>
                    <a:pt x="4" y="0"/>
                    <a:pt x="4" y="0"/>
                  </a:cubicBezTo>
                  <a:cubicBezTo>
                    <a:pt x="3" y="0"/>
                    <a:pt x="3" y="1"/>
                    <a:pt x="3" y="1"/>
                  </a:cubicBezTo>
                  <a:cubicBezTo>
                    <a:pt x="2" y="16"/>
                    <a:pt x="1" y="27"/>
                    <a:pt x="0" y="33"/>
                  </a:cubicBezTo>
                  <a:cubicBezTo>
                    <a:pt x="0" y="34"/>
                    <a:pt x="0" y="34"/>
                    <a:pt x="1" y="35"/>
                  </a:cubicBezTo>
                  <a:cubicBezTo>
                    <a:pt x="2" y="35"/>
                    <a:pt x="2" y="34"/>
                    <a:pt x="2" y="34"/>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47" name="Freeform 120">
              <a:extLst>
                <a:ext uri="{FF2B5EF4-FFF2-40B4-BE49-F238E27FC236}">
                  <a16:creationId xmlns:a16="http://schemas.microsoft.com/office/drawing/2014/main" id="{4ED8177A-077A-4C75-BAF6-8E9BB033F45F}"/>
                </a:ext>
              </a:extLst>
            </p:cNvPr>
            <p:cNvSpPr>
              <a:spLocks/>
            </p:cNvSpPr>
            <p:nvPr/>
          </p:nvSpPr>
          <p:spPr bwMode="auto">
            <a:xfrm>
              <a:off x="3196026" y="1523379"/>
              <a:ext cx="1045657" cy="1760207"/>
            </a:xfrm>
            <a:custGeom>
              <a:avLst/>
              <a:gdLst>
                <a:gd name="T0" fmla="*/ 2147483646 w 336"/>
                <a:gd name="T1" fmla="*/ 2147483646 h 566"/>
                <a:gd name="T2" fmla="*/ 2147483646 w 336"/>
                <a:gd name="T3" fmla="*/ 2147483646 h 566"/>
                <a:gd name="T4" fmla="*/ 2147483646 w 336"/>
                <a:gd name="T5" fmla="*/ 2147483646 h 566"/>
                <a:gd name="T6" fmla="*/ 2147483646 w 336"/>
                <a:gd name="T7" fmla="*/ 2147483646 h 566"/>
                <a:gd name="T8" fmla="*/ 2147483646 w 336"/>
                <a:gd name="T9" fmla="*/ 2147483646 h 566"/>
                <a:gd name="T10" fmla="*/ 2147483646 w 336"/>
                <a:gd name="T11" fmla="*/ 2147483646 h 566"/>
                <a:gd name="T12" fmla="*/ 2147483646 w 336"/>
                <a:gd name="T13" fmla="*/ 2147483646 h 566"/>
                <a:gd name="T14" fmla="*/ 2147483646 w 336"/>
                <a:gd name="T15" fmla="*/ 2147483646 h 566"/>
                <a:gd name="T16" fmla="*/ 2147483646 w 336"/>
                <a:gd name="T17" fmla="*/ 2147483646 h 566"/>
                <a:gd name="T18" fmla="*/ 2147483646 w 336"/>
                <a:gd name="T19" fmla="*/ 2147483646 h 566"/>
                <a:gd name="T20" fmla="*/ 2147483646 w 336"/>
                <a:gd name="T21" fmla="*/ 2147483646 h 566"/>
                <a:gd name="T22" fmla="*/ 2147483646 w 336"/>
                <a:gd name="T23" fmla="*/ 2147483646 h 566"/>
                <a:gd name="T24" fmla="*/ 2147483646 w 336"/>
                <a:gd name="T25" fmla="*/ 2147483646 h 566"/>
                <a:gd name="T26" fmla="*/ 2147483646 w 336"/>
                <a:gd name="T27" fmla="*/ 2147483646 h 566"/>
                <a:gd name="T28" fmla="*/ 2147483646 w 336"/>
                <a:gd name="T29" fmla="*/ 2147483646 h 566"/>
                <a:gd name="T30" fmla="*/ 2147483646 w 336"/>
                <a:gd name="T31" fmla="*/ 2147483646 h 566"/>
                <a:gd name="T32" fmla="*/ 2147483646 w 336"/>
                <a:gd name="T33" fmla="*/ 2147483646 h 566"/>
                <a:gd name="T34" fmla="*/ 0 w 336"/>
                <a:gd name="T35" fmla="*/ 2147483646 h 566"/>
                <a:gd name="T36" fmla="*/ 2147483646 w 336"/>
                <a:gd name="T37" fmla="*/ 2147483646 h 566"/>
                <a:gd name="T38" fmla="*/ 2147483646 w 336"/>
                <a:gd name="T39" fmla="*/ 2147483646 h 566"/>
                <a:gd name="T40" fmla="*/ 2147483646 w 336"/>
                <a:gd name="T41" fmla="*/ 2147483646 h 566"/>
                <a:gd name="T42" fmla="*/ 2147483646 w 336"/>
                <a:gd name="T43" fmla="*/ 2147483646 h 566"/>
                <a:gd name="T44" fmla="*/ 2147483646 w 336"/>
                <a:gd name="T45" fmla="*/ 2147483646 h 566"/>
                <a:gd name="T46" fmla="*/ 2147483646 w 336"/>
                <a:gd name="T47" fmla="*/ 2147483646 h 566"/>
                <a:gd name="T48" fmla="*/ 2147483646 w 336"/>
                <a:gd name="T49" fmla="*/ 2147483646 h 566"/>
                <a:gd name="T50" fmla="*/ 2147483646 w 336"/>
                <a:gd name="T51" fmla="*/ 2147483646 h 566"/>
                <a:gd name="T52" fmla="*/ 2147483646 w 336"/>
                <a:gd name="T53" fmla="*/ 2147483646 h 566"/>
                <a:gd name="T54" fmla="*/ 2147483646 w 336"/>
                <a:gd name="T55" fmla="*/ 2147483646 h 566"/>
                <a:gd name="T56" fmla="*/ 2147483646 w 336"/>
                <a:gd name="T57" fmla="*/ 2147483646 h 566"/>
                <a:gd name="T58" fmla="*/ 2147483646 w 336"/>
                <a:gd name="T59" fmla="*/ 2147483646 h 566"/>
                <a:gd name="T60" fmla="*/ 2147483646 w 336"/>
                <a:gd name="T61" fmla="*/ 2147483646 h 566"/>
                <a:gd name="T62" fmla="*/ 2147483646 w 336"/>
                <a:gd name="T63" fmla="*/ 2147483646 h 566"/>
                <a:gd name="T64" fmla="*/ 2147483646 w 336"/>
                <a:gd name="T65" fmla="*/ 2147483646 h 566"/>
                <a:gd name="T66" fmla="*/ 2147483646 w 336"/>
                <a:gd name="T67" fmla="*/ 2147483646 h 566"/>
                <a:gd name="T68" fmla="*/ 2147483646 w 336"/>
                <a:gd name="T69" fmla="*/ 2147483646 h 566"/>
                <a:gd name="T70" fmla="*/ 2147483646 w 336"/>
                <a:gd name="T71" fmla="*/ 0 h 566"/>
                <a:gd name="T72" fmla="*/ 2147483646 w 336"/>
                <a:gd name="T73" fmla="*/ 2147483646 h 56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36" h="566">
                  <a:moveTo>
                    <a:pt x="333" y="1"/>
                  </a:moveTo>
                  <a:cubicBezTo>
                    <a:pt x="333" y="7"/>
                    <a:pt x="334" y="16"/>
                    <a:pt x="334" y="27"/>
                  </a:cubicBezTo>
                  <a:cubicBezTo>
                    <a:pt x="334" y="45"/>
                    <a:pt x="332" y="68"/>
                    <a:pt x="326" y="87"/>
                  </a:cubicBezTo>
                  <a:cubicBezTo>
                    <a:pt x="320" y="106"/>
                    <a:pt x="309" y="121"/>
                    <a:pt x="289" y="125"/>
                  </a:cubicBezTo>
                  <a:cubicBezTo>
                    <a:pt x="289" y="126"/>
                    <a:pt x="289" y="126"/>
                    <a:pt x="289" y="126"/>
                  </a:cubicBezTo>
                  <a:cubicBezTo>
                    <a:pt x="289" y="125"/>
                    <a:pt x="289" y="125"/>
                    <a:pt x="289" y="125"/>
                  </a:cubicBezTo>
                  <a:cubicBezTo>
                    <a:pt x="278" y="126"/>
                    <a:pt x="255" y="135"/>
                    <a:pt x="233" y="145"/>
                  </a:cubicBezTo>
                  <a:cubicBezTo>
                    <a:pt x="222" y="149"/>
                    <a:pt x="211" y="154"/>
                    <a:pt x="203" y="159"/>
                  </a:cubicBezTo>
                  <a:cubicBezTo>
                    <a:pt x="194" y="163"/>
                    <a:pt x="188" y="167"/>
                    <a:pt x="185" y="170"/>
                  </a:cubicBezTo>
                  <a:cubicBezTo>
                    <a:pt x="178" y="176"/>
                    <a:pt x="166" y="181"/>
                    <a:pt x="154" y="184"/>
                  </a:cubicBezTo>
                  <a:cubicBezTo>
                    <a:pt x="141" y="187"/>
                    <a:pt x="127" y="188"/>
                    <a:pt x="117" y="191"/>
                  </a:cubicBezTo>
                  <a:cubicBezTo>
                    <a:pt x="95" y="196"/>
                    <a:pt x="50" y="220"/>
                    <a:pt x="29" y="314"/>
                  </a:cubicBezTo>
                  <a:cubicBezTo>
                    <a:pt x="21" y="348"/>
                    <a:pt x="13" y="389"/>
                    <a:pt x="13" y="431"/>
                  </a:cubicBezTo>
                  <a:cubicBezTo>
                    <a:pt x="13" y="442"/>
                    <a:pt x="13" y="454"/>
                    <a:pt x="15" y="465"/>
                  </a:cubicBezTo>
                  <a:cubicBezTo>
                    <a:pt x="16" y="465"/>
                    <a:pt x="16" y="465"/>
                    <a:pt x="16" y="465"/>
                  </a:cubicBezTo>
                  <a:cubicBezTo>
                    <a:pt x="15" y="465"/>
                    <a:pt x="15" y="465"/>
                    <a:pt x="15" y="465"/>
                  </a:cubicBezTo>
                  <a:cubicBezTo>
                    <a:pt x="15" y="467"/>
                    <a:pt x="15" y="468"/>
                    <a:pt x="15" y="470"/>
                  </a:cubicBezTo>
                  <a:cubicBezTo>
                    <a:pt x="15" y="491"/>
                    <a:pt x="7" y="522"/>
                    <a:pt x="0" y="565"/>
                  </a:cubicBezTo>
                  <a:cubicBezTo>
                    <a:pt x="0" y="566"/>
                    <a:pt x="0" y="566"/>
                    <a:pt x="1" y="566"/>
                  </a:cubicBezTo>
                  <a:cubicBezTo>
                    <a:pt x="1" y="566"/>
                    <a:pt x="2" y="566"/>
                    <a:pt x="2" y="565"/>
                  </a:cubicBezTo>
                  <a:cubicBezTo>
                    <a:pt x="9" y="522"/>
                    <a:pt x="17" y="491"/>
                    <a:pt x="17" y="470"/>
                  </a:cubicBezTo>
                  <a:cubicBezTo>
                    <a:pt x="17" y="468"/>
                    <a:pt x="17" y="467"/>
                    <a:pt x="17" y="465"/>
                  </a:cubicBezTo>
                  <a:cubicBezTo>
                    <a:pt x="17" y="465"/>
                    <a:pt x="17" y="465"/>
                    <a:pt x="17" y="465"/>
                  </a:cubicBezTo>
                  <a:cubicBezTo>
                    <a:pt x="15" y="454"/>
                    <a:pt x="15" y="442"/>
                    <a:pt x="15" y="431"/>
                  </a:cubicBezTo>
                  <a:cubicBezTo>
                    <a:pt x="15" y="390"/>
                    <a:pt x="23" y="349"/>
                    <a:pt x="31" y="315"/>
                  </a:cubicBezTo>
                  <a:cubicBezTo>
                    <a:pt x="52" y="221"/>
                    <a:pt x="96" y="197"/>
                    <a:pt x="117" y="193"/>
                  </a:cubicBezTo>
                  <a:cubicBezTo>
                    <a:pt x="128" y="190"/>
                    <a:pt x="141" y="189"/>
                    <a:pt x="154" y="186"/>
                  </a:cubicBezTo>
                  <a:cubicBezTo>
                    <a:pt x="167" y="182"/>
                    <a:pt x="179" y="178"/>
                    <a:pt x="186" y="171"/>
                  </a:cubicBezTo>
                  <a:cubicBezTo>
                    <a:pt x="189" y="169"/>
                    <a:pt x="195" y="165"/>
                    <a:pt x="204" y="161"/>
                  </a:cubicBezTo>
                  <a:cubicBezTo>
                    <a:pt x="216" y="154"/>
                    <a:pt x="234" y="146"/>
                    <a:pt x="250" y="139"/>
                  </a:cubicBezTo>
                  <a:cubicBezTo>
                    <a:pt x="267" y="133"/>
                    <a:pt x="282" y="128"/>
                    <a:pt x="289" y="127"/>
                  </a:cubicBezTo>
                  <a:cubicBezTo>
                    <a:pt x="290" y="127"/>
                    <a:pt x="290" y="127"/>
                    <a:pt x="290" y="127"/>
                  </a:cubicBezTo>
                  <a:cubicBezTo>
                    <a:pt x="310" y="123"/>
                    <a:pt x="322" y="107"/>
                    <a:pt x="328" y="88"/>
                  </a:cubicBezTo>
                  <a:cubicBezTo>
                    <a:pt x="334" y="68"/>
                    <a:pt x="336" y="45"/>
                    <a:pt x="336" y="27"/>
                  </a:cubicBezTo>
                  <a:cubicBezTo>
                    <a:pt x="336" y="16"/>
                    <a:pt x="335" y="7"/>
                    <a:pt x="335" y="1"/>
                  </a:cubicBezTo>
                  <a:cubicBezTo>
                    <a:pt x="335" y="1"/>
                    <a:pt x="334" y="0"/>
                    <a:pt x="334" y="0"/>
                  </a:cubicBezTo>
                  <a:cubicBezTo>
                    <a:pt x="333" y="0"/>
                    <a:pt x="333" y="1"/>
                    <a:pt x="333" y="1"/>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48" name="Freeform 122">
              <a:extLst>
                <a:ext uri="{FF2B5EF4-FFF2-40B4-BE49-F238E27FC236}">
                  <a16:creationId xmlns:a16="http://schemas.microsoft.com/office/drawing/2014/main" id="{3582359E-C4C8-4AED-8601-0D42457D42C2}"/>
                </a:ext>
              </a:extLst>
            </p:cNvPr>
            <p:cNvSpPr>
              <a:spLocks/>
            </p:cNvSpPr>
            <p:nvPr/>
          </p:nvSpPr>
          <p:spPr bwMode="auto">
            <a:xfrm>
              <a:off x="5406449" y="2786407"/>
              <a:ext cx="99718" cy="114947"/>
            </a:xfrm>
            <a:custGeom>
              <a:avLst/>
              <a:gdLst>
                <a:gd name="T0" fmla="*/ 0 w 32"/>
                <a:gd name="T1" fmla="*/ 2147483646 h 37"/>
                <a:gd name="T2" fmla="*/ 0 w 32"/>
                <a:gd name="T3" fmla="*/ 2147483646 h 37"/>
                <a:gd name="T4" fmla="*/ 2147483646 w 32"/>
                <a:gd name="T5" fmla="*/ 2147483646 h 37"/>
                <a:gd name="T6" fmla="*/ 2147483646 w 32"/>
                <a:gd name="T7" fmla="*/ 0 h 37"/>
                <a:gd name="T8" fmla="*/ 0 w 32"/>
                <a:gd name="T9" fmla="*/ 2147483646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7">
                  <a:moveTo>
                    <a:pt x="0" y="37"/>
                  </a:moveTo>
                  <a:cubicBezTo>
                    <a:pt x="0" y="37"/>
                    <a:pt x="0" y="37"/>
                    <a:pt x="0" y="37"/>
                  </a:cubicBezTo>
                  <a:cubicBezTo>
                    <a:pt x="13" y="29"/>
                    <a:pt x="24" y="18"/>
                    <a:pt x="32" y="2"/>
                  </a:cubicBezTo>
                  <a:cubicBezTo>
                    <a:pt x="29" y="0"/>
                    <a:pt x="29" y="0"/>
                    <a:pt x="29" y="0"/>
                  </a:cubicBezTo>
                  <a:cubicBezTo>
                    <a:pt x="21" y="16"/>
                    <a:pt x="12" y="30"/>
                    <a:pt x="0" y="3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49" name="Freeform 123">
              <a:extLst>
                <a:ext uri="{FF2B5EF4-FFF2-40B4-BE49-F238E27FC236}">
                  <a16:creationId xmlns:a16="http://schemas.microsoft.com/office/drawing/2014/main" id="{4FC912EB-587C-4018-9B75-15C8B7EDEC03}"/>
                </a:ext>
              </a:extLst>
            </p:cNvPr>
            <p:cNvSpPr>
              <a:spLocks/>
            </p:cNvSpPr>
            <p:nvPr/>
          </p:nvSpPr>
          <p:spPr bwMode="auto">
            <a:xfrm>
              <a:off x="3637834" y="2786407"/>
              <a:ext cx="96948" cy="114947"/>
            </a:xfrm>
            <a:custGeom>
              <a:avLst/>
              <a:gdLst>
                <a:gd name="T0" fmla="*/ 0 w 31"/>
                <a:gd name="T1" fmla="*/ 2147483646 h 37"/>
                <a:gd name="T2" fmla="*/ 2147483646 w 31"/>
                <a:gd name="T3" fmla="*/ 2147483646 h 37"/>
                <a:gd name="T4" fmla="*/ 2147483646 w 31"/>
                <a:gd name="T5" fmla="*/ 0 h 37"/>
                <a:gd name="T6" fmla="*/ 0 w 31"/>
                <a:gd name="T7" fmla="*/ 2147483646 h 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 h="37">
                  <a:moveTo>
                    <a:pt x="0" y="2"/>
                  </a:moveTo>
                  <a:cubicBezTo>
                    <a:pt x="8" y="18"/>
                    <a:pt x="19" y="29"/>
                    <a:pt x="31" y="37"/>
                  </a:cubicBezTo>
                  <a:cubicBezTo>
                    <a:pt x="20" y="30"/>
                    <a:pt x="10" y="16"/>
                    <a:pt x="2" y="0"/>
                  </a:cubicBezTo>
                  <a:lnTo>
                    <a:pt x="0" y="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50" name="Freeform 124">
              <a:extLst>
                <a:ext uri="{FF2B5EF4-FFF2-40B4-BE49-F238E27FC236}">
                  <a16:creationId xmlns:a16="http://schemas.microsoft.com/office/drawing/2014/main" id="{956616DE-0980-4CDA-8C4B-5CF0D5FDC64D}"/>
                </a:ext>
              </a:extLst>
            </p:cNvPr>
            <p:cNvSpPr>
              <a:spLocks/>
            </p:cNvSpPr>
            <p:nvPr/>
          </p:nvSpPr>
          <p:spPr bwMode="auto">
            <a:xfrm>
              <a:off x="4418960" y="1469367"/>
              <a:ext cx="156502" cy="12464"/>
            </a:xfrm>
            <a:custGeom>
              <a:avLst/>
              <a:gdLst>
                <a:gd name="T0" fmla="*/ 2147483646 w 50"/>
                <a:gd name="T1" fmla="*/ 2147483646 h 4"/>
                <a:gd name="T2" fmla="*/ 2147483646 w 50"/>
                <a:gd name="T3" fmla="*/ 2147483646 h 4"/>
                <a:gd name="T4" fmla="*/ 2147483646 w 50"/>
                <a:gd name="T5" fmla="*/ 2147483646 h 4"/>
                <a:gd name="T6" fmla="*/ 2147483646 w 50"/>
                <a:gd name="T7" fmla="*/ 2147483646 h 4"/>
                <a:gd name="T8" fmla="*/ 0 w 50"/>
                <a:gd name="T9" fmla="*/ 2147483646 h 4"/>
                <a:gd name="T10" fmla="*/ 2147483646 w 50"/>
                <a:gd name="T11" fmla="*/ 2147483646 h 4"/>
                <a:gd name="T12" fmla="*/ 2147483646 w 50"/>
                <a:gd name="T13" fmla="*/ 2147483646 h 4"/>
                <a:gd name="T14" fmla="*/ 2147483646 w 50"/>
                <a:gd name="T15" fmla="*/ 2147483646 h 4"/>
                <a:gd name="T16" fmla="*/ 2147483646 w 50"/>
                <a:gd name="T17" fmla="*/ 2147483646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0" h="4">
                  <a:moveTo>
                    <a:pt x="50" y="3"/>
                  </a:moveTo>
                  <a:cubicBezTo>
                    <a:pt x="46" y="3"/>
                    <a:pt x="46" y="3"/>
                    <a:pt x="46" y="3"/>
                  </a:cubicBezTo>
                  <a:cubicBezTo>
                    <a:pt x="42" y="3"/>
                    <a:pt x="35" y="2"/>
                    <a:pt x="30" y="3"/>
                  </a:cubicBezTo>
                  <a:cubicBezTo>
                    <a:pt x="29" y="3"/>
                    <a:pt x="26" y="3"/>
                    <a:pt x="24" y="3"/>
                  </a:cubicBezTo>
                  <a:cubicBezTo>
                    <a:pt x="16" y="4"/>
                    <a:pt x="4" y="3"/>
                    <a:pt x="0" y="3"/>
                  </a:cubicBezTo>
                  <a:cubicBezTo>
                    <a:pt x="3" y="3"/>
                    <a:pt x="16" y="2"/>
                    <a:pt x="24" y="1"/>
                  </a:cubicBezTo>
                  <a:cubicBezTo>
                    <a:pt x="26" y="1"/>
                    <a:pt x="28" y="1"/>
                    <a:pt x="30" y="1"/>
                  </a:cubicBezTo>
                  <a:cubicBezTo>
                    <a:pt x="35" y="0"/>
                    <a:pt x="42" y="1"/>
                    <a:pt x="46" y="1"/>
                  </a:cubicBezTo>
                  <a:cubicBezTo>
                    <a:pt x="49" y="2"/>
                    <a:pt x="49" y="2"/>
                    <a:pt x="49" y="2"/>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sp>
          <p:nvSpPr>
            <p:cNvPr id="51" name="Freeform 125">
              <a:extLst>
                <a:ext uri="{FF2B5EF4-FFF2-40B4-BE49-F238E27FC236}">
                  <a16:creationId xmlns:a16="http://schemas.microsoft.com/office/drawing/2014/main" id="{EF9889BC-78C3-4FF9-93C2-6BAB26439E36}"/>
                </a:ext>
              </a:extLst>
            </p:cNvPr>
            <p:cNvSpPr>
              <a:spLocks/>
            </p:cNvSpPr>
            <p:nvPr/>
          </p:nvSpPr>
          <p:spPr bwMode="auto">
            <a:xfrm>
              <a:off x="4571308" y="1469367"/>
              <a:ext cx="152347" cy="12464"/>
            </a:xfrm>
            <a:custGeom>
              <a:avLst/>
              <a:gdLst>
                <a:gd name="T0" fmla="*/ 0 w 49"/>
                <a:gd name="T1" fmla="*/ 2147483646 h 4"/>
                <a:gd name="T2" fmla="*/ 2147483646 w 49"/>
                <a:gd name="T3" fmla="*/ 2147483646 h 4"/>
                <a:gd name="T4" fmla="*/ 2147483646 w 49"/>
                <a:gd name="T5" fmla="*/ 2147483646 h 4"/>
                <a:gd name="T6" fmla="*/ 2147483646 w 49"/>
                <a:gd name="T7" fmla="*/ 2147483646 h 4"/>
                <a:gd name="T8" fmla="*/ 2147483646 w 49"/>
                <a:gd name="T9" fmla="*/ 2147483646 h 4"/>
                <a:gd name="T10" fmla="*/ 2147483646 w 49"/>
                <a:gd name="T11" fmla="*/ 2147483646 h 4"/>
                <a:gd name="T12" fmla="*/ 2147483646 w 49"/>
                <a:gd name="T13" fmla="*/ 2147483646 h 4"/>
                <a:gd name="T14" fmla="*/ 2147483646 w 49"/>
                <a:gd name="T15" fmla="*/ 2147483646 h 4"/>
                <a:gd name="T16" fmla="*/ 0 w 49"/>
                <a:gd name="T17" fmla="*/ 2147483646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4">
                  <a:moveTo>
                    <a:pt x="0" y="2"/>
                  </a:moveTo>
                  <a:cubicBezTo>
                    <a:pt x="3" y="1"/>
                    <a:pt x="3" y="1"/>
                    <a:pt x="3" y="1"/>
                  </a:cubicBezTo>
                  <a:cubicBezTo>
                    <a:pt x="8" y="1"/>
                    <a:pt x="14" y="0"/>
                    <a:pt x="20" y="1"/>
                  </a:cubicBezTo>
                  <a:cubicBezTo>
                    <a:pt x="22" y="1"/>
                    <a:pt x="24" y="1"/>
                    <a:pt x="26" y="1"/>
                  </a:cubicBezTo>
                  <a:cubicBezTo>
                    <a:pt x="34" y="2"/>
                    <a:pt x="46" y="4"/>
                    <a:pt x="49" y="3"/>
                  </a:cubicBezTo>
                  <a:cubicBezTo>
                    <a:pt x="45" y="4"/>
                    <a:pt x="34" y="4"/>
                    <a:pt x="26" y="3"/>
                  </a:cubicBezTo>
                  <a:cubicBezTo>
                    <a:pt x="23" y="3"/>
                    <a:pt x="21" y="3"/>
                    <a:pt x="19" y="3"/>
                  </a:cubicBezTo>
                  <a:cubicBezTo>
                    <a:pt x="14" y="2"/>
                    <a:pt x="8" y="3"/>
                    <a:pt x="4" y="3"/>
                  </a:cubicBezTo>
                  <a:cubicBezTo>
                    <a:pt x="0" y="3"/>
                    <a:pt x="0" y="3"/>
                    <a:pt x="0" y="3"/>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1350"/>
            </a:p>
          </p:txBody>
        </p:sp>
      </p:grpSp>
      <p:cxnSp>
        <p:nvCxnSpPr>
          <p:cNvPr id="52" name="Connecteur droit 51">
            <a:extLst>
              <a:ext uri="{FF2B5EF4-FFF2-40B4-BE49-F238E27FC236}">
                <a16:creationId xmlns:a16="http://schemas.microsoft.com/office/drawing/2014/main" id="{9EDC818C-EA85-4C38-97FD-E02A53F477CE}"/>
              </a:ext>
            </a:extLst>
          </p:cNvPr>
          <p:cNvCxnSpPr>
            <a:cxnSpLocks/>
          </p:cNvCxnSpPr>
          <p:nvPr/>
        </p:nvCxnSpPr>
        <p:spPr>
          <a:xfrm>
            <a:off x="4194681" y="2832942"/>
            <a:ext cx="0" cy="17609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Connecteur droit 52">
            <a:extLst>
              <a:ext uri="{FF2B5EF4-FFF2-40B4-BE49-F238E27FC236}">
                <a16:creationId xmlns:a16="http://schemas.microsoft.com/office/drawing/2014/main" id="{BF300C7E-9D91-4EF6-AAFF-AB46CE91E66B}"/>
              </a:ext>
            </a:extLst>
          </p:cNvPr>
          <p:cNvCxnSpPr>
            <a:cxnSpLocks/>
          </p:cNvCxnSpPr>
          <p:nvPr/>
        </p:nvCxnSpPr>
        <p:spPr>
          <a:xfrm flipH="1">
            <a:off x="4607827" y="2832942"/>
            <a:ext cx="4763" cy="17609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Connecteur droit 53">
            <a:extLst>
              <a:ext uri="{FF2B5EF4-FFF2-40B4-BE49-F238E27FC236}">
                <a16:creationId xmlns:a16="http://schemas.microsoft.com/office/drawing/2014/main" id="{19DBE910-1583-4012-9FC1-3CFA38FA06F6}"/>
              </a:ext>
            </a:extLst>
          </p:cNvPr>
          <p:cNvCxnSpPr>
            <a:cxnSpLocks/>
          </p:cNvCxnSpPr>
          <p:nvPr/>
        </p:nvCxnSpPr>
        <p:spPr>
          <a:xfrm flipH="1">
            <a:off x="3531502" y="3802110"/>
            <a:ext cx="1729979" cy="476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5" name="Connecteur droit 54">
            <a:extLst>
              <a:ext uri="{FF2B5EF4-FFF2-40B4-BE49-F238E27FC236}">
                <a16:creationId xmlns:a16="http://schemas.microsoft.com/office/drawing/2014/main" id="{4092B7CC-55EE-491E-BE7C-97FAEED0A0F4}"/>
              </a:ext>
            </a:extLst>
          </p:cNvPr>
          <p:cNvCxnSpPr>
            <a:cxnSpLocks/>
          </p:cNvCxnSpPr>
          <p:nvPr/>
        </p:nvCxnSpPr>
        <p:spPr>
          <a:xfrm flipH="1">
            <a:off x="3552934" y="4225972"/>
            <a:ext cx="1728788" cy="476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6" name="Rectangle 14343">
            <a:extLst>
              <a:ext uri="{FF2B5EF4-FFF2-40B4-BE49-F238E27FC236}">
                <a16:creationId xmlns:a16="http://schemas.microsoft.com/office/drawing/2014/main" id="{4BD23DAC-8EEE-479E-B598-CC6663968B42}"/>
              </a:ext>
            </a:extLst>
          </p:cNvPr>
          <p:cNvSpPr>
            <a:spLocks noChangeArrowheads="1"/>
          </p:cNvSpPr>
          <p:nvPr/>
        </p:nvSpPr>
        <p:spPr bwMode="auto">
          <a:xfrm>
            <a:off x="4707840" y="3509217"/>
            <a:ext cx="58578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lgn="ctr">
              <a:spcBef>
                <a:spcPct val="0"/>
              </a:spcBef>
              <a:buFontTx/>
              <a:buNone/>
            </a:pPr>
            <a:r>
              <a:rPr lang="fr-FR" altLang="fr-FR" sz="750">
                <a:latin typeface="Arial" panose="020B0604020202020204" pitchFamily="34" charset="0"/>
                <a:cs typeface="Arial" panose="020B0604020202020204" pitchFamily="34" charset="0"/>
              </a:rPr>
              <a:t>Plan</a:t>
            </a:r>
          </a:p>
          <a:p>
            <a:pPr algn="ctr">
              <a:spcBef>
                <a:spcPct val="0"/>
              </a:spcBef>
              <a:buFontTx/>
              <a:buNone/>
            </a:pPr>
            <a:r>
              <a:rPr lang="fr-FR" altLang="fr-FR" sz="750">
                <a:latin typeface="Arial" panose="020B0604020202020204" pitchFamily="34" charset="0"/>
                <a:cs typeface="Arial" panose="020B0604020202020204" pitchFamily="34" charset="0"/>
              </a:rPr>
              <a:t>subcostal</a:t>
            </a:r>
          </a:p>
        </p:txBody>
      </p:sp>
      <p:sp>
        <p:nvSpPr>
          <p:cNvPr id="57" name="Rectangle 14345">
            <a:extLst>
              <a:ext uri="{FF2B5EF4-FFF2-40B4-BE49-F238E27FC236}">
                <a16:creationId xmlns:a16="http://schemas.microsoft.com/office/drawing/2014/main" id="{45BB7B20-F09E-4618-94B5-1519F468A890}"/>
              </a:ext>
            </a:extLst>
          </p:cNvPr>
          <p:cNvSpPr>
            <a:spLocks noChangeArrowheads="1"/>
          </p:cNvSpPr>
          <p:nvPr/>
        </p:nvSpPr>
        <p:spPr bwMode="auto">
          <a:xfrm>
            <a:off x="4548297" y="3925935"/>
            <a:ext cx="89773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lgn="ctr">
              <a:spcBef>
                <a:spcPct val="0"/>
              </a:spcBef>
              <a:buFontTx/>
              <a:buNone/>
            </a:pPr>
            <a:r>
              <a:rPr lang="fr-FR" altLang="fr-FR" sz="750">
                <a:latin typeface="Arial" panose="020B0604020202020204" pitchFamily="34" charset="0"/>
              </a:rPr>
              <a:t>Plan </a:t>
            </a:r>
          </a:p>
          <a:p>
            <a:pPr algn="ctr">
              <a:spcBef>
                <a:spcPct val="0"/>
              </a:spcBef>
              <a:buFontTx/>
              <a:buNone/>
            </a:pPr>
            <a:r>
              <a:rPr lang="fr-FR" altLang="fr-FR" sz="750">
                <a:latin typeface="Arial" panose="020B0604020202020204" pitchFamily="34" charset="0"/>
              </a:rPr>
              <a:t>intertuberculaire</a:t>
            </a:r>
            <a:endParaRPr lang="fr-FR" altLang="fr-FR" sz="825">
              <a:latin typeface="Arial" panose="020B0604020202020204" pitchFamily="34" charset="0"/>
            </a:endParaRPr>
          </a:p>
        </p:txBody>
      </p:sp>
      <p:sp>
        <p:nvSpPr>
          <p:cNvPr id="58" name="Rectangle 14347">
            <a:extLst>
              <a:ext uri="{FF2B5EF4-FFF2-40B4-BE49-F238E27FC236}">
                <a16:creationId xmlns:a16="http://schemas.microsoft.com/office/drawing/2014/main" id="{75DE500D-0129-49F3-8F58-CB9F232B6BE5}"/>
              </a:ext>
            </a:extLst>
          </p:cNvPr>
          <p:cNvSpPr>
            <a:spLocks noChangeArrowheads="1"/>
          </p:cNvSpPr>
          <p:nvPr/>
        </p:nvSpPr>
        <p:spPr bwMode="auto">
          <a:xfrm>
            <a:off x="4549487" y="2742454"/>
            <a:ext cx="107632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lgn="ctr">
              <a:spcBef>
                <a:spcPct val="0"/>
              </a:spcBef>
              <a:buFontTx/>
              <a:buNone/>
            </a:pPr>
            <a:r>
              <a:rPr lang="fr-FR" altLang="fr-FR" sz="750">
                <a:latin typeface="Arial" panose="020B0604020202020204" pitchFamily="34" charset="0"/>
              </a:rPr>
              <a:t>Plans sagittaux </a:t>
            </a:r>
          </a:p>
          <a:p>
            <a:pPr algn="ctr">
              <a:spcBef>
                <a:spcPct val="0"/>
              </a:spcBef>
              <a:buFontTx/>
              <a:buNone/>
            </a:pPr>
            <a:r>
              <a:rPr lang="fr-FR" altLang="fr-FR" sz="750">
                <a:latin typeface="Arial" panose="020B0604020202020204" pitchFamily="34" charset="0"/>
              </a:rPr>
              <a:t>médio-claviculaires</a:t>
            </a:r>
          </a:p>
        </p:txBody>
      </p:sp>
      <p:cxnSp>
        <p:nvCxnSpPr>
          <p:cNvPr id="59" name="Connecteur droit avec flèche 58">
            <a:extLst>
              <a:ext uri="{FF2B5EF4-FFF2-40B4-BE49-F238E27FC236}">
                <a16:creationId xmlns:a16="http://schemas.microsoft.com/office/drawing/2014/main" id="{80EDCE4B-DA40-4CF3-AAFE-135F7960B991}"/>
              </a:ext>
            </a:extLst>
          </p:cNvPr>
          <p:cNvCxnSpPr>
            <a:cxnSpLocks/>
          </p:cNvCxnSpPr>
          <p:nvPr/>
        </p:nvCxnSpPr>
        <p:spPr>
          <a:xfrm flipH="1" flipV="1">
            <a:off x="3085019" y="3037729"/>
            <a:ext cx="511969" cy="373856"/>
          </a:xfrm>
          <a:prstGeom prst="straightConnector1">
            <a:avLst/>
          </a:prstGeom>
          <a:ln>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60" name="Connecteur droit avec flèche 59">
            <a:extLst>
              <a:ext uri="{FF2B5EF4-FFF2-40B4-BE49-F238E27FC236}">
                <a16:creationId xmlns:a16="http://schemas.microsoft.com/office/drawing/2014/main" id="{4C234025-2BFD-42A7-90F7-BE5659B54C89}"/>
              </a:ext>
            </a:extLst>
          </p:cNvPr>
          <p:cNvCxnSpPr>
            <a:cxnSpLocks/>
          </p:cNvCxnSpPr>
          <p:nvPr/>
        </p:nvCxnSpPr>
        <p:spPr>
          <a:xfrm flipH="1">
            <a:off x="3175506" y="4416650"/>
            <a:ext cx="460772" cy="285750"/>
          </a:xfrm>
          <a:prstGeom prst="straightConnector1">
            <a:avLst/>
          </a:prstGeom>
          <a:ln>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61" name="Connecteur droit avec flèche 60">
            <a:extLst>
              <a:ext uri="{FF2B5EF4-FFF2-40B4-BE49-F238E27FC236}">
                <a16:creationId xmlns:a16="http://schemas.microsoft.com/office/drawing/2014/main" id="{FFF6E5B8-FD15-42D8-BFF4-0CEE41099573}"/>
              </a:ext>
            </a:extLst>
          </p:cNvPr>
          <p:cNvCxnSpPr>
            <a:cxnSpLocks/>
          </p:cNvCxnSpPr>
          <p:nvPr/>
        </p:nvCxnSpPr>
        <p:spPr>
          <a:xfrm flipV="1">
            <a:off x="5179328" y="3085354"/>
            <a:ext cx="515541" cy="363141"/>
          </a:xfrm>
          <a:prstGeom prst="straightConnector1">
            <a:avLst/>
          </a:prstGeom>
          <a:ln>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62" name="Connecteur droit avec flèche 61">
            <a:extLst>
              <a:ext uri="{FF2B5EF4-FFF2-40B4-BE49-F238E27FC236}">
                <a16:creationId xmlns:a16="http://schemas.microsoft.com/office/drawing/2014/main" id="{F113FF6A-F56F-4911-8341-E0BCCED3CDC9}"/>
              </a:ext>
            </a:extLst>
          </p:cNvPr>
          <p:cNvCxnSpPr>
            <a:cxnSpLocks/>
          </p:cNvCxnSpPr>
          <p:nvPr/>
        </p:nvCxnSpPr>
        <p:spPr>
          <a:xfrm>
            <a:off x="5179328" y="4388075"/>
            <a:ext cx="451247" cy="288131"/>
          </a:xfrm>
          <a:prstGeom prst="straightConnector1">
            <a:avLst/>
          </a:prstGeom>
          <a:ln>
            <a:solidFill>
              <a:schemeClr val="tx2"/>
            </a:solidFill>
            <a:tailEnd type="triangle"/>
          </a:ln>
        </p:spPr>
        <p:style>
          <a:lnRef idx="2">
            <a:schemeClr val="accent1"/>
          </a:lnRef>
          <a:fillRef idx="0">
            <a:schemeClr val="accent1"/>
          </a:fillRef>
          <a:effectRef idx="1">
            <a:schemeClr val="accent1"/>
          </a:effectRef>
          <a:fontRef idx="minor">
            <a:schemeClr val="tx1"/>
          </a:fontRef>
        </p:style>
      </p:cxnSp>
      <p:sp>
        <p:nvSpPr>
          <p:cNvPr id="63" name="Rectangle 62">
            <a:extLst>
              <a:ext uri="{FF2B5EF4-FFF2-40B4-BE49-F238E27FC236}">
                <a16:creationId xmlns:a16="http://schemas.microsoft.com/office/drawing/2014/main" id="{EC54CC0A-66ED-488D-AC81-ABA514A144E6}"/>
              </a:ext>
            </a:extLst>
          </p:cNvPr>
          <p:cNvSpPr>
            <a:spLocks noChangeArrowheads="1"/>
          </p:cNvSpPr>
          <p:nvPr/>
        </p:nvSpPr>
        <p:spPr bwMode="auto">
          <a:xfrm>
            <a:off x="3564990" y="1018651"/>
            <a:ext cx="230743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r>
              <a:rPr lang="fr-FR" altLang="fr-FR" sz="1200" b="1" dirty="0">
                <a:latin typeface="Arial" panose="020B0604020202020204" pitchFamily="34" charset="0"/>
              </a:rPr>
              <a:t>Epigastre</a:t>
            </a:r>
          </a:p>
          <a:p>
            <a:pPr>
              <a:spcBef>
                <a:spcPct val="0"/>
              </a:spcBef>
              <a:buFontTx/>
              <a:buNone/>
            </a:pPr>
            <a:r>
              <a:rPr lang="fr-FR" altLang="fr-FR" sz="900" u="sng" dirty="0">
                <a:latin typeface="Arial" panose="020B0604020202020204" pitchFamily="34" charset="0"/>
              </a:rPr>
              <a:t>Digestifs </a:t>
            </a:r>
          </a:p>
          <a:p>
            <a:pPr>
              <a:spcBef>
                <a:spcPct val="0"/>
              </a:spcBef>
              <a:buFontTx/>
              <a:buNone/>
            </a:pPr>
            <a:r>
              <a:rPr lang="fr-FR" altLang="fr-FR" sz="825" b="1" dirty="0">
                <a:latin typeface="Arial" panose="020B0604020202020204" pitchFamily="34" charset="0"/>
              </a:rPr>
              <a:t>UGD (+/-perforé)</a:t>
            </a:r>
          </a:p>
          <a:p>
            <a:pPr>
              <a:spcBef>
                <a:spcPct val="0"/>
              </a:spcBef>
              <a:buFontTx/>
              <a:buNone/>
            </a:pPr>
            <a:r>
              <a:rPr lang="fr-FR" altLang="fr-FR" sz="825" b="1" dirty="0">
                <a:latin typeface="Arial" panose="020B0604020202020204" pitchFamily="34" charset="0"/>
              </a:rPr>
              <a:t>Pancréatite aiguë</a:t>
            </a:r>
          </a:p>
          <a:p>
            <a:pPr>
              <a:spcBef>
                <a:spcPct val="0"/>
              </a:spcBef>
              <a:buFontTx/>
              <a:buNone/>
            </a:pPr>
            <a:r>
              <a:rPr lang="fr-FR" altLang="fr-FR" sz="825" b="1" dirty="0">
                <a:latin typeface="Arial" panose="020B0604020202020204" pitchFamily="34" charset="0"/>
              </a:rPr>
              <a:t>Biliaire: colique hépatique, cholécystite, </a:t>
            </a:r>
          </a:p>
          <a:p>
            <a:pPr>
              <a:spcBef>
                <a:spcPct val="0"/>
              </a:spcBef>
              <a:buFontTx/>
              <a:buNone/>
            </a:pPr>
            <a:r>
              <a:rPr lang="fr-FR" altLang="fr-FR" sz="825" b="1" dirty="0">
                <a:latin typeface="Arial" panose="020B0604020202020204" pitchFamily="34" charset="0"/>
              </a:rPr>
              <a:t>Angiocholite (2/3 des coliques hépatiques)</a:t>
            </a:r>
          </a:p>
          <a:p>
            <a:pPr>
              <a:spcBef>
                <a:spcPct val="0"/>
              </a:spcBef>
              <a:buFontTx/>
              <a:buNone/>
            </a:pPr>
            <a:r>
              <a:rPr lang="fr-FR" altLang="fr-FR" sz="825" dirty="0">
                <a:latin typeface="Arial" panose="020B0604020202020204" pitchFamily="34" charset="0"/>
              </a:rPr>
              <a:t>Appendicite (début)</a:t>
            </a:r>
            <a:endParaRPr lang="fr-FR" altLang="fr-FR" sz="825" b="1" dirty="0">
              <a:latin typeface="Arial" panose="020B0604020202020204" pitchFamily="34" charset="0"/>
            </a:endParaRPr>
          </a:p>
          <a:p>
            <a:pPr>
              <a:spcBef>
                <a:spcPct val="0"/>
              </a:spcBef>
              <a:buFontTx/>
              <a:buNone/>
            </a:pPr>
            <a:r>
              <a:rPr lang="fr-FR" altLang="fr-FR" sz="900" u="sng" dirty="0">
                <a:latin typeface="Arial" panose="020B0604020202020204" pitchFamily="34" charset="0"/>
              </a:rPr>
              <a:t>Extra-digestifs</a:t>
            </a:r>
          </a:p>
          <a:p>
            <a:pPr>
              <a:spcBef>
                <a:spcPct val="0"/>
              </a:spcBef>
              <a:buFontTx/>
              <a:buNone/>
            </a:pPr>
            <a:r>
              <a:rPr lang="fr-FR" altLang="fr-FR" sz="825" dirty="0">
                <a:latin typeface="Arial" panose="020B0604020202020204" pitchFamily="34" charset="0"/>
              </a:rPr>
              <a:t>Cardiologie: </a:t>
            </a:r>
            <a:r>
              <a:rPr lang="fr-FR" altLang="fr-FR" sz="825" b="1" dirty="0">
                <a:latin typeface="Arial" panose="020B0604020202020204" pitchFamily="34" charset="0"/>
              </a:rPr>
              <a:t>SCA</a:t>
            </a:r>
            <a:r>
              <a:rPr lang="fr-FR" altLang="fr-FR" sz="825" dirty="0">
                <a:latin typeface="Arial" panose="020B0604020202020204" pitchFamily="34" charset="0"/>
              </a:rPr>
              <a:t>, péricardite - Anévrysme de l’aorte abdominale - Dissection aortique</a:t>
            </a:r>
          </a:p>
          <a:p>
            <a:pPr>
              <a:spcBef>
                <a:spcPct val="0"/>
              </a:spcBef>
              <a:buFontTx/>
              <a:buNone/>
            </a:pPr>
            <a:r>
              <a:rPr lang="fr-FR" altLang="fr-FR" sz="825" dirty="0">
                <a:latin typeface="Arial" panose="020B0604020202020204" pitchFamily="34" charset="0"/>
              </a:rPr>
              <a:t> </a:t>
            </a:r>
          </a:p>
        </p:txBody>
      </p:sp>
      <p:sp>
        <p:nvSpPr>
          <p:cNvPr id="64" name="Rectangle 63">
            <a:extLst>
              <a:ext uri="{FF2B5EF4-FFF2-40B4-BE49-F238E27FC236}">
                <a16:creationId xmlns:a16="http://schemas.microsoft.com/office/drawing/2014/main" id="{98DFBC04-31C1-4F5F-83F6-D6ACF2DD32D8}"/>
              </a:ext>
            </a:extLst>
          </p:cNvPr>
          <p:cNvSpPr>
            <a:spLocks noChangeArrowheads="1"/>
          </p:cNvSpPr>
          <p:nvPr/>
        </p:nvSpPr>
        <p:spPr bwMode="auto">
          <a:xfrm>
            <a:off x="6285566" y="1982477"/>
            <a:ext cx="2019300" cy="1696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r>
              <a:rPr lang="fr-FR" altLang="fr-FR" sz="1200" b="1" dirty="0">
                <a:latin typeface="Arial" panose="020B0604020202020204" pitchFamily="34" charset="0"/>
              </a:rPr>
              <a:t>Hypochondre gauche</a:t>
            </a:r>
          </a:p>
          <a:p>
            <a:pPr>
              <a:spcBef>
                <a:spcPct val="0"/>
              </a:spcBef>
              <a:buFontTx/>
              <a:buNone/>
            </a:pPr>
            <a:r>
              <a:rPr lang="fr-FR" altLang="fr-FR" sz="900" u="sng" dirty="0">
                <a:latin typeface="Arial" panose="020B0604020202020204" pitchFamily="34" charset="0"/>
              </a:rPr>
              <a:t>Digestifs </a:t>
            </a:r>
          </a:p>
          <a:p>
            <a:pPr>
              <a:spcBef>
                <a:spcPct val="0"/>
              </a:spcBef>
              <a:buFontTx/>
              <a:buNone/>
            </a:pPr>
            <a:r>
              <a:rPr lang="fr-FR" altLang="fr-FR" sz="825" b="1" dirty="0">
                <a:latin typeface="Arial" panose="020B0604020202020204" pitchFamily="34" charset="0"/>
              </a:rPr>
              <a:t>UGD (+/-perforé)</a:t>
            </a:r>
          </a:p>
          <a:p>
            <a:pPr>
              <a:spcBef>
                <a:spcPct val="0"/>
              </a:spcBef>
              <a:buFontTx/>
              <a:buNone/>
            </a:pPr>
            <a:r>
              <a:rPr lang="fr-FR" altLang="fr-FR" sz="825" dirty="0">
                <a:latin typeface="Arial" panose="020B0604020202020204" pitchFamily="34" charset="0"/>
              </a:rPr>
              <a:t>Pancréatite aiguë</a:t>
            </a:r>
          </a:p>
          <a:p>
            <a:pPr>
              <a:spcBef>
                <a:spcPct val="0"/>
              </a:spcBef>
              <a:buFontTx/>
              <a:buNone/>
            </a:pPr>
            <a:r>
              <a:rPr lang="fr-FR" altLang="fr-FR" sz="825" dirty="0">
                <a:latin typeface="Arial" panose="020B0604020202020204" pitchFamily="34" charset="0"/>
              </a:rPr>
              <a:t>Sigmoïdite</a:t>
            </a:r>
          </a:p>
          <a:p>
            <a:pPr>
              <a:spcBef>
                <a:spcPct val="0"/>
              </a:spcBef>
              <a:buFontTx/>
              <a:buNone/>
            </a:pPr>
            <a:r>
              <a:rPr lang="fr-FR" altLang="fr-FR" sz="825" dirty="0">
                <a:latin typeface="Arial" panose="020B0604020202020204" pitchFamily="34" charset="0"/>
              </a:rPr>
              <a:t>TFI</a:t>
            </a:r>
          </a:p>
          <a:p>
            <a:pPr>
              <a:spcBef>
                <a:spcPct val="0"/>
              </a:spcBef>
              <a:buFontTx/>
              <a:buNone/>
            </a:pPr>
            <a:r>
              <a:rPr lang="fr-FR" altLang="fr-FR" sz="900" u="sng" dirty="0">
                <a:latin typeface="Arial" panose="020B0604020202020204" pitchFamily="34" charset="0"/>
              </a:rPr>
              <a:t>Extra-digestifs</a:t>
            </a:r>
          </a:p>
          <a:p>
            <a:pPr>
              <a:spcBef>
                <a:spcPct val="0"/>
              </a:spcBef>
              <a:buFontTx/>
              <a:buNone/>
            </a:pPr>
            <a:r>
              <a:rPr lang="fr-FR" altLang="fr-FR" sz="825" dirty="0">
                <a:latin typeface="Arial" panose="020B0604020202020204" pitchFamily="34" charset="0"/>
              </a:rPr>
              <a:t>Rate : Splénomégalie, infarctus splénique</a:t>
            </a:r>
          </a:p>
          <a:p>
            <a:pPr>
              <a:spcBef>
                <a:spcPct val="0"/>
              </a:spcBef>
              <a:buFontTx/>
              <a:buNone/>
            </a:pPr>
            <a:r>
              <a:rPr lang="fr-FR" altLang="fr-FR" sz="825" dirty="0">
                <a:latin typeface="Arial" panose="020B0604020202020204" pitchFamily="34" charset="0"/>
              </a:rPr>
              <a:t>Urologie : pyélonéphrite gauche, abcès du rein gauche</a:t>
            </a:r>
          </a:p>
          <a:p>
            <a:pPr>
              <a:spcBef>
                <a:spcPct val="0"/>
              </a:spcBef>
              <a:buFontTx/>
              <a:buNone/>
            </a:pPr>
            <a:r>
              <a:rPr lang="fr-FR" altLang="fr-FR" sz="825" dirty="0">
                <a:latin typeface="Arial" panose="020B0604020202020204" pitchFamily="34" charset="0"/>
              </a:rPr>
              <a:t>Abcès sous-phrénique gauche</a:t>
            </a:r>
          </a:p>
        </p:txBody>
      </p:sp>
      <p:sp>
        <p:nvSpPr>
          <p:cNvPr id="65" name="Rectangle 64">
            <a:extLst>
              <a:ext uri="{FF2B5EF4-FFF2-40B4-BE49-F238E27FC236}">
                <a16:creationId xmlns:a16="http://schemas.microsoft.com/office/drawing/2014/main" id="{F93B759F-80D4-490D-8718-A9229555F8C2}"/>
              </a:ext>
            </a:extLst>
          </p:cNvPr>
          <p:cNvSpPr>
            <a:spLocks noChangeArrowheads="1"/>
          </p:cNvSpPr>
          <p:nvPr/>
        </p:nvSpPr>
        <p:spPr bwMode="auto">
          <a:xfrm>
            <a:off x="6167366" y="4204694"/>
            <a:ext cx="2281238" cy="2331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r>
              <a:rPr lang="fr-FR" altLang="fr-FR" sz="1200" b="1" dirty="0">
                <a:latin typeface="Arial" panose="020B0604020202020204" pitchFamily="34" charset="0"/>
              </a:rPr>
              <a:t>Fosse iliaque gauche</a:t>
            </a:r>
          </a:p>
          <a:p>
            <a:pPr>
              <a:spcBef>
                <a:spcPct val="0"/>
              </a:spcBef>
              <a:buFontTx/>
              <a:buNone/>
            </a:pPr>
            <a:r>
              <a:rPr lang="fr-FR" altLang="fr-FR" sz="900" u="sng" dirty="0">
                <a:latin typeface="Arial" panose="020B0604020202020204" pitchFamily="34" charset="0"/>
              </a:rPr>
              <a:t>Digestifs </a:t>
            </a:r>
          </a:p>
          <a:p>
            <a:pPr>
              <a:spcBef>
                <a:spcPct val="0"/>
              </a:spcBef>
              <a:buFontTx/>
              <a:buNone/>
            </a:pPr>
            <a:r>
              <a:rPr lang="fr-FR" altLang="fr-FR" sz="825" b="1" dirty="0">
                <a:latin typeface="Arial" panose="020B0604020202020204" pitchFamily="34" charset="0"/>
              </a:rPr>
              <a:t>Sigmoïdite diverticulaire +++</a:t>
            </a:r>
          </a:p>
          <a:p>
            <a:pPr>
              <a:spcBef>
                <a:spcPct val="0"/>
              </a:spcBef>
              <a:buFontTx/>
              <a:buNone/>
            </a:pPr>
            <a:r>
              <a:rPr lang="fr-FR" altLang="fr-FR" sz="825" dirty="0">
                <a:latin typeface="Arial" panose="020B0604020202020204" pitchFamily="34" charset="0"/>
              </a:rPr>
              <a:t>MICI : RCH - Colite ischémique </a:t>
            </a:r>
          </a:p>
          <a:p>
            <a:pPr>
              <a:spcBef>
                <a:spcPct val="0"/>
              </a:spcBef>
              <a:buFontTx/>
              <a:buNone/>
            </a:pPr>
            <a:r>
              <a:rPr lang="fr-FR" altLang="fr-FR" sz="825" dirty="0">
                <a:latin typeface="Arial" panose="020B0604020202020204" pitchFamily="34" charset="0"/>
              </a:rPr>
              <a:t>Cancer du colon gauche</a:t>
            </a:r>
          </a:p>
          <a:p>
            <a:pPr>
              <a:spcBef>
                <a:spcPct val="0"/>
              </a:spcBef>
              <a:buFontTx/>
              <a:buNone/>
            </a:pPr>
            <a:r>
              <a:rPr lang="fr-FR" altLang="fr-FR" sz="825" dirty="0">
                <a:latin typeface="Arial" panose="020B0604020202020204" pitchFamily="34" charset="0"/>
              </a:rPr>
              <a:t>Hernie inguinale compliquée</a:t>
            </a:r>
          </a:p>
          <a:p>
            <a:pPr>
              <a:spcBef>
                <a:spcPct val="0"/>
              </a:spcBef>
              <a:buFontTx/>
              <a:buNone/>
            </a:pPr>
            <a:r>
              <a:rPr lang="fr-FR" altLang="fr-FR" sz="825" dirty="0">
                <a:latin typeface="Arial" panose="020B0604020202020204" pitchFamily="34" charset="0"/>
              </a:rPr>
              <a:t>Fécalome</a:t>
            </a:r>
          </a:p>
          <a:p>
            <a:pPr>
              <a:spcBef>
                <a:spcPct val="0"/>
              </a:spcBef>
              <a:buFontTx/>
              <a:buNone/>
            </a:pPr>
            <a:r>
              <a:rPr lang="fr-FR" altLang="fr-FR" sz="900" u="sng" dirty="0">
                <a:latin typeface="Arial" panose="020B0604020202020204" pitchFamily="34" charset="0"/>
              </a:rPr>
              <a:t>Extra-digestifs</a:t>
            </a:r>
          </a:p>
          <a:p>
            <a:pPr>
              <a:spcBef>
                <a:spcPct val="0"/>
              </a:spcBef>
              <a:buFontTx/>
              <a:buNone/>
            </a:pPr>
            <a:r>
              <a:rPr lang="fr-FR" altLang="fr-FR" sz="825" dirty="0">
                <a:latin typeface="Arial" panose="020B0604020202020204" pitchFamily="34" charset="0"/>
              </a:rPr>
              <a:t>Gynécologie : Salpingite, GEU, torsion d’annexes, kyste ovarien</a:t>
            </a:r>
          </a:p>
          <a:p>
            <a:pPr>
              <a:spcBef>
                <a:spcPct val="0"/>
              </a:spcBef>
              <a:buFontTx/>
              <a:buNone/>
            </a:pPr>
            <a:r>
              <a:rPr lang="fr-FR" altLang="fr-FR" sz="825" dirty="0">
                <a:latin typeface="Arial" panose="020B0604020202020204" pitchFamily="34" charset="0"/>
              </a:rPr>
              <a:t>Causes médicales</a:t>
            </a:r>
          </a:p>
          <a:p>
            <a:pPr>
              <a:spcBef>
                <a:spcPct val="0"/>
              </a:spcBef>
              <a:buFontTx/>
              <a:buNone/>
            </a:pPr>
            <a:r>
              <a:rPr lang="fr-FR" altLang="fr-FR" sz="825" dirty="0">
                <a:latin typeface="Arial" panose="020B0604020202020204" pitchFamily="34" charset="0"/>
              </a:rPr>
              <a:t>Urologie : </a:t>
            </a:r>
            <a:r>
              <a:rPr lang="fr-FR" altLang="fr-FR" sz="825" b="1" dirty="0">
                <a:latin typeface="Arial" panose="020B0604020202020204" pitchFamily="34" charset="0"/>
              </a:rPr>
              <a:t>Pyélonéphrite, colique néphrétique</a:t>
            </a:r>
          </a:p>
          <a:p>
            <a:pPr>
              <a:spcBef>
                <a:spcPct val="0"/>
              </a:spcBef>
              <a:buFontTx/>
              <a:buNone/>
            </a:pPr>
            <a:r>
              <a:rPr lang="fr-FR" altLang="fr-FR" sz="825" dirty="0">
                <a:latin typeface="Arial" panose="020B0604020202020204" pitchFamily="34" charset="0"/>
              </a:rPr>
              <a:t>Cardiologie: anévrisme artère iliaque</a:t>
            </a:r>
          </a:p>
          <a:p>
            <a:pPr>
              <a:spcBef>
                <a:spcPct val="0"/>
              </a:spcBef>
              <a:buFontTx/>
              <a:buNone/>
            </a:pPr>
            <a:r>
              <a:rPr lang="fr-FR" altLang="fr-FR" sz="825" dirty="0">
                <a:latin typeface="Arial" panose="020B0604020202020204" pitchFamily="34" charset="0"/>
              </a:rPr>
              <a:t>Abcès ou hématome du psoas ou grand droit</a:t>
            </a:r>
          </a:p>
          <a:p>
            <a:pPr>
              <a:spcBef>
                <a:spcPct val="0"/>
              </a:spcBef>
              <a:buFontTx/>
              <a:buNone/>
            </a:pPr>
            <a:endParaRPr lang="fr-FR" altLang="fr-FR" sz="825" dirty="0">
              <a:latin typeface="Arial" panose="020B0604020202020204" pitchFamily="34" charset="0"/>
            </a:endParaRPr>
          </a:p>
          <a:p>
            <a:pPr>
              <a:spcBef>
                <a:spcPct val="0"/>
              </a:spcBef>
              <a:buFontTx/>
              <a:buNone/>
            </a:pPr>
            <a:endParaRPr lang="fr-FR" altLang="fr-FR" sz="825" dirty="0">
              <a:latin typeface="Arial" panose="020B0604020202020204" pitchFamily="34" charset="0"/>
            </a:endParaRPr>
          </a:p>
        </p:txBody>
      </p:sp>
      <p:sp>
        <p:nvSpPr>
          <p:cNvPr id="66" name="Rectangle 65">
            <a:extLst>
              <a:ext uri="{FF2B5EF4-FFF2-40B4-BE49-F238E27FC236}">
                <a16:creationId xmlns:a16="http://schemas.microsoft.com/office/drawing/2014/main" id="{649130A7-5938-43F8-AB76-3F12A1562B5A}"/>
              </a:ext>
            </a:extLst>
          </p:cNvPr>
          <p:cNvSpPr>
            <a:spLocks noChangeArrowheads="1"/>
          </p:cNvSpPr>
          <p:nvPr/>
        </p:nvSpPr>
        <p:spPr bwMode="auto">
          <a:xfrm>
            <a:off x="3644565" y="4991698"/>
            <a:ext cx="2018110" cy="1442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r>
              <a:rPr lang="fr-FR" altLang="fr-FR" sz="1200" b="1" dirty="0">
                <a:latin typeface="Arial" panose="020B0604020202020204" pitchFamily="34" charset="0"/>
              </a:rPr>
              <a:t>Hypogastre</a:t>
            </a:r>
          </a:p>
          <a:p>
            <a:pPr>
              <a:spcBef>
                <a:spcPct val="0"/>
              </a:spcBef>
              <a:buFontTx/>
              <a:buNone/>
            </a:pPr>
            <a:r>
              <a:rPr lang="fr-FR" altLang="fr-FR" sz="900" u="sng" dirty="0">
                <a:latin typeface="Arial" panose="020B0604020202020204" pitchFamily="34" charset="0"/>
              </a:rPr>
              <a:t>Digestifs </a:t>
            </a:r>
          </a:p>
          <a:p>
            <a:pPr>
              <a:spcBef>
                <a:spcPct val="0"/>
              </a:spcBef>
              <a:buFontTx/>
              <a:buNone/>
            </a:pPr>
            <a:r>
              <a:rPr lang="fr-FR" altLang="fr-FR" sz="825" b="1" dirty="0">
                <a:latin typeface="Arial" panose="020B0604020202020204" pitchFamily="34" charset="0"/>
              </a:rPr>
              <a:t>Sigmoïdite</a:t>
            </a:r>
          </a:p>
          <a:p>
            <a:pPr>
              <a:spcBef>
                <a:spcPct val="0"/>
              </a:spcBef>
              <a:buFontTx/>
              <a:buNone/>
            </a:pPr>
            <a:r>
              <a:rPr lang="fr-FR" altLang="fr-FR" sz="825" dirty="0">
                <a:latin typeface="Arial" panose="020B0604020202020204" pitchFamily="34" charset="0"/>
              </a:rPr>
              <a:t>Appendicite pelvienne</a:t>
            </a:r>
          </a:p>
          <a:p>
            <a:pPr>
              <a:spcBef>
                <a:spcPct val="0"/>
              </a:spcBef>
              <a:buFontTx/>
              <a:buNone/>
            </a:pPr>
            <a:r>
              <a:rPr lang="fr-FR" altLang="fr-FR" sz="900" u="sng" dirty="0">
                <a:latin typeface="Arial" panose="020B0604020202020204" pitchFamily="34" charset="0"/>
              </a:rPr>
              <a:t>Extra-digestifs</a:t>
            </a:r>
          </a:p>
          <a:p>
            <a:pPr>
              <a:spcBef>
                <a:spcPct val="0"/>
              </a:spcBef>
              <a:buFontTx/>
              <a:buNone/>
            </a:pPr>
            <a:r>
              <a:rPr lang="fr-FR" altLang="fr-FR" sz="825" dirty="0">
                <a:latin typeface="Arial" panose="020B0604020202020204" pitchFamily="34" charset="0"/>
              </a:rPr>
              <a:t>Gynécologie : Salpingite, </a:t>
            </a:r>
            <a:r>
              <a:rPr lang="fr-FR" altLang="fr-FR" sz="825" b="1" dirty="0">
                <a:latin typeface="Arial" panose="020B0604020202020204" pitchFamily="34" charset="0"/>
              </a:rPr>
              <a:t>GEU, </a:t>
            </a:r>
            <a:r>
              <a:rPr lang="fr-FR" altLang="fr-FR" sz="825" dirty="0">
                <a:latin typeface="Arial" panose="020B0604020202020204" pitchFamily="34" charset="0"/>
              </a:rPr>
              <a:t>endométrite, torsion d’annexe ou de</a:t>
            </a:r>
          </a:p>
          <a:p>
            <a:pPr>
              <a:spcBef>
                <a:spcPct val="0"/>
              </a:spcBef>
              <a:buFontTx/>
              <a:buNone/>
            </a:pPr>
            <a:r>
              <a:rPr lang="fr-FR" altLang="fr-FR" sz="825" dirty="0">
                <a:latin typeface="Arial" panose="020B0604020202020204" pitchFamily="34" charset="0"/>
              </a:rPr>
              <a:t>fibrome</a:t>
            </a:r>
          </a:p>
          <a:p>
            <a:pPr>
              <a:spcBef>
                <a:spcPct val="0"/>
              </a:spcBef>
              <a:buFontTx/>
              <a:buNone/>
            </a:pPr>
            <a:r>
              <a:rPr lang="fr-FR" altLang="fr-FR" sz="825" dirty="0">
                <a:latin typeface="Arial" panose="020B0604020202020204" pitchFamily="34" charset="0"/>
              </a:rPr>
              <a:t>Urologie : RAU, Cystite, Prostatite, Colique néphrétique</a:t>
            </a:r>
            <a:endParaRPr lang="fr-FR" altLang="fr-FR" sz="1050" dirty="0">
              <a:latin typeface="Arial" panose="020B0604020202020204" pitchFamily="34" charset="0"/>
            </a:endParaRPr>
          </a:p>
        </p:txBody>
      </p:sp>
      <p:sp>
        <p:nvSpPr>
          <p:cNvPr id="67" name="Rectangle 66">
            <a:extLst>
              <a:ext uri="{FF2B5EF4-FFF2-40B4-BE49-F238E27FC236}">
                <a16:creationId xmlns:a16="http://schemas.microsoft.com/office/drawing/2014/main" id="{4959C9A5-2918-4A03-850B-4EA4B9EE5821}"/>
              </a:ext>
            </a:extLst>
          </p:cNvPr>
          <p:cNvSpPr>
            <a:spLocks noChangeArrowheads="1"/>
          </p:cNvSpPr>
          <p:nvPr/>
        </p:nvSpPr>
        <p:spPr bwMode="auto">
          <a:xfrm>
            <a:off x="752736" y="3832382"/>
            <a:ext cx="2269331" cy="220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r>
              <a:rPr lang="fr-FR" altLang="fr-FR" sz="1200" b="1" dirty="0">
                <a:latin typeface="Arial" panose="020B0604020202020204" pitchFamily="34" charset="0"/>
              </a:rPr>
              <a:t>Fosse iliaque droite</a:t>
            </a:r>
          </a:p>
          <a:p>
            <a:pPr>
              <a:spcBef>
                <a:spcPct val="0"/>
              </a:spcBef>
              <a:buFontTx/>
              <a:buNone/>
            </a:pPr>
            <a:r>
              <a:rPr lang="fr-FR" altLang="fr-FR" sz="900" u="sng" dirty="0">
                <a:latin typeface="Arial" panose="020B0604020202020204" pitchFamily="34" charset="0"/>
              </a:rPr>
              <a:t>Digestifs </a:t>
            </a:r>
          </a:p>
          <a:p>
            <a:pPr>
              <a:spcBef>
                <a:spcPct val="0"/>
              </a:spcBef>
              <a:buFontTx/>
              <a:buNone/>
            </a:pPr>
            <a:r>
              <a:rPr lang="fr-FR" altLang="fr-FR" sz="825" b="1" dirty="0">
                <a:latin typeface="Arial" panose="020B0604020202020204" pitchFamily="34" charset="0"/>
              </a:rPr>
              <a:t>Appendicite +++</a:t>
            </a:r>
          </a:p>
          <a:p>
            <a:pPr>
              <a:spcBef>
                <a:spcPct val="0"/>
              </a:spcBef>
              <a:buFontTx/>
              <a:buNone/>
            </a:pPr>
            <a:r>
              <a:rPr lang="fr-FR" altLang="fr-FR" sz="825" dirty="0">
                <a:latin typeface="Arial" panose="020B0604020202020204" pitchFamily="34" charset="0"/>
              </a:rPr>
              <a:t>MICI : Crohn </a:t>
            </a:r>
          </a:p>
          <a:p>
            <a:pPr>
              <a:spcBef>
                <a:spcPct val="0"/>
              </a:spcBef>
              <a:buFontTx/>
              <a:buNone/>
            </a:pPr>
            <a:r>
              <a:rPr lang="fr-FR" altLang="fr-FR" sz="825" dirty="0">
                <a:latin typeface="Arial" panose="020B0604020202020204" pitchFamily="34" charset="0"/>
              </a:rPr>
              <a:t>Cancer du colon droit </a:t>
            </a:r>
          </a:p>
          <a:p>
            <a:pPr>
              <a:spcBef>
                <a:spcPct val="0"/>
              </a:spcBef>
              <a:buFontTx/>
              <a:buNone/>
            </a:pPr>
            <a:r>
              <a:rPr lang="fr-FR" altLang="fr-FR" sz="825" dirty="0">
                <a:latin typeface="Arial" panose="020B0604020202020204" pitchFamily="34" charset="0"/>
              </a:rPr>
              <a:t>Diverticulite colon droit – colite ischémique</a:t>
            </a:r>
          </a:p>
          <a:p>
            <a:pPr>
              <a:spcBef>
                <a:spcPct val="0"/>
              </a:spcBef>
              <a:buFontTx/>
              <a:buNone/>
            </a:pPr>
            <a:r>
              <a:rPr lang="fr-FR" altLang="fr-FR" sz="825" dirty="0">
                <a:latin typeface="Arial" panose="020B0604020202020204" pitchFamily="34" charset="0"/>
              </a:rPr>
              <a:t>Adénolymphite mésentérique - </a:t>
            </a:r>
            <a:r>
              <a:rPr lang="fr-FR" altLang="fr-FR" sz="825" dirty="0" err="1">
                <a:latin typeface="Arial" panose="020B0604020202020204" pitchFamily="34" charset="0"/>
              </a:rPr>
              <a:t>Appendagite</a:t>
            </a:r>
            <a:r>
              <a:rPr lang="fr-FR" altLang="fr-FR" sz="825" dirty="0">
                <a:latin typeface="Arial" panose="020B0604020202020204" pitchFamily="34" charset="0"/>
              </a:rPr>
              <a:t> </a:t>
            </a:r>
          </a:p>
          <a:p>
            <a:pPr>
              <a:spcBef>
                <a:spcPct val="0"/>
              </a:spcBef>
              <a:buFontTx/>
              <a:buNone/>
            </a:pPr>
            <a:r>
              <a:rPr lang="fr-FR" altLang="fr-FR" sz="825" dirty="0">
                <a:latin typeface="Arial" panose="020B0604020202020204" pitchFamily="34" charset="0"/>
              </a:rPr>
              <a:t>Hernie inguinale compliquée</a:t>
            </a:r>
          </a:p>
          <a:p>
            <a:pPr>
              <a:spcBef>
                <a:spcPct val="0"/>
              </a:spcBef>
              <a:buFontTx/>
              <a:buNone/>
            </a:pPr>
            <a:r>
              <a:rPr lang="fr-FR" altLang="fr-FR" sz="900" u="sng" dirty="0">
                <a:latin typeface="Arial" panose="020B0604020202020204" pitchFamily="34" charset="0"/>
              </a:rPr>
              <a:t>Extra-digestifs</a:t>
            </a:r>
          </a:p>
          <a:p>
            <a:pPr>
              <a:spcBef>
                <a:spcPct val="0"/>
              </a:spcBef>
              <a:buFontTx/>
              <a:buNone/>
            </a:pPr>
            <a:r>
              <a:rPr lang="fr-FR" altLang="fr-FR" sz="825" dirty="0">
                <a:latin typeface="Arial" panose="020B0604020202020204" pitchFamily="34" charset="0"/>
              </a:rPr>
              <a:t>Gynécologie : Salpingite, GEU, torsion d’annexes, kyste ovarien </a:t>
            </a:r>
          </a:p>
          <a:p>
            <a:pPr>
              <a:spcBef>
                <a:spcPct val="0"/>
              </a:spcBef>
              <a:buFontTx/>
              <a:buNone/>
            </a:pPr>
            <a:r>
              <a:rPr lang="fr-FR" altLang="fr-FR" sz="825" dirty="0">
                <a:latin typeface="Arial" panose="020B0604020202020204" pitchFamily="34" charset="0"/>
              </a:rPr>
              <a:t>Urologie : </a:t>
            </a:r>
            <a:r>
              <a:rPr lang="fr-FR" altLang="fr-FR" sz="825" b="1" dirty="0">
                <a:latin typeface="Arial" panose="020B0604020202020204" pitchFamily="34" charset="0"/>
              </a:rPr>
              <a:t>Pyélonéphrite, colique néphrétique</a:t>
            </a:r>
          </a:p>
          <a:p>
            <a:pPr>
              <a:spcBef>
                <a:spcPct val="0"/>
              </a:spcBef>
              <a:buFontTx/>
              <a:buNone/>
            </a:pPr>
            <a:r>
              <a:rPr lang="fr-FR" altLang="fr-FR" sz="825" dirty="0">
                <a:latin typeface="Arial" panose="020B0604020202020204" pitchFamily="34" charset="0"/>
              </a:rPr>
              <a:t>Cardiologie: anévrisme artère iliaque</a:t>
            </a:r>
          </a:p>
          <a:p>
            <a:pPr>
              <a:spcBef>
                <a:spcPct val="0"/>
              </a:spcBef>
              <a:buFontTx/>
              <a:buNone/>
            </a:pPr>
            <a:r>
              <a:rPr lang="fr-FR" altLang="fr-FR" sz="825" dirty="0">
                <a:latin typeface="Arial" panose="020B0604020202020204" pitchFamily="34" charset="0"/>
              </a:rPr>
              <a:t>Abcès ou hématome du psoas ou grand droit</a:t>
            </a:r>
          </a:p>
        </p:txBody>
      </p:sp>
      <p:sp>
        <p:nvSpPr>
          <p:cNvPr id="68" name="Rectangle 67">
            <a:extLst>
              <a:ext uri="{FF2B5EF4-FFF2-40B4-BE49-F238E27FC236}">
                <a16:creationId xmlns:a16="http://schemas.microsoft.com/office/drawing/2014/main" id="{DB7D9751-787F-4ADE-882C-2AADB8E91492}"/>
              </a:ext>
            </a:extLst>
          </p:cNvPr>
          <p:cNvSpPr>
            <a:spLocks noChangeArrowheads="1"/>
          </p:cNvSpPr>
          <p:nvPr/>
        </p:nvSpPr>
        <p:spPr bwMode="auto">
          <a:xfrm>
            <a:off x="805267" y="1617350"/>
            <a:ext cx="2019300" cy="182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FontTx/>
              <a:buNone/>
            </a:pPr>
            <a:r>
              <a:rPr lang="fr-FR" altLang="fr-FR" sz="1200" b="1" dirty="0">
                <a:latin typeface="Arial" panose="020B0604020202020204" pitchFamily="34" charset="0"/>
              </a:rPr>
              <a:t>Hypochondre droit</a:t>
            </a:r>
          </a:p>
          <a:p>
            <a:pPr>
              <a:spcBef>
                <a:spcPct val="0"/>
              </a:spcBef>
              <a:buFontTx/>
              <a:buNone/>
            </a:pPr>
            <a:r>
              <a:rPr lang="fr-FR" altLang="fr-FR" sz="900" u="sng" dirty="0">
                <a:latin typeface="Arial" panose="020B0604020202020204" pitchFamily="34" charset="0"/>
              </a:rPr>
              <a:t>Digestifs </a:t>
            </a:r>
          </a:p>
          <a:p>
            <a:pPr>
              <a:spcBef>
                <a:spcPct val="0"/>
              </a:spcBef>
              <a:buFontTx/>
              <a:buNone/>
            </a:pPr>
            <a:r>
              <a:rPr lang="fr-FR" altLang="fr-FR" sz="825" b="1" dirty="0">
                <a:latin typeface="Arial" panose="020B0604020202020204" pitchFamily="34" charset="0"/>
              </a:rPr>
              <a:t>Biliaires : colique hépatique, cholécystite, angiocholite</a:t>
            </a:r>
          </a:p>
          <a:p>
            <a:pPr>
              <a:spcBef>
                <a:spcPct val="0"/>
              </a:spcBef>
              <a:buFontTx/>
              <a:buNone/>
            </a:pPr>
            <a:r>
              <a:rPr lang="fr-FR" altLang="fr-FR" sz="825" dirty="0">
                <a:latin typeface="Arial" panose="020B0604020202020204" pitchFamily="34" charset="0"/>
              </a:rPr>
              <a:t>UGD (+/-perforé)</a:t>
            </a:r>
          </a:p>
          <a:p>
            <a:pPr>
              <a:spcBef>
                <a:spcPct val="0"/>
              </a:spcBef>
              <a:buFontTx/>
              <a:buNone/>
            </a:pPr>
            <a:r>
              <a:rPr lang="fr-FR" altLang="fr-FR" sz="825" dirty="0">
                <a:latin typeface="Arial" panose="020B0604020202020204" pitchFamily="34" charset="0"/>
              </a:rPr>
              <a:t>Pancréatite aiguë</a:t>
            </a:r>
          </a:p>
          <a:p>
            <a:pPr>
              <a:spcBef>
                <a:spcPct val="0"/>
              </a:spcBef>
              <a:buFontTx/>
              <a:buNone/>
            </a:pPr>
            <a:r>
              <a:rPr lang="fr-FR" altLang="fr-FR" sz="825" dirty="0">
                <a:latin typeface="Arial" panose="020B0604020202020204" pitchFamily="34" charset="0"/>
              </a:rPr>
              <a:t>Appendicite sous-hépatique</a:t>
            </a:r>
          </a:p>
          <a:p>
            <a:pPr>
              <a:spcBef>
                <a:spcPct val="0"/>
              </a:spcBef>
              <a:buFontTx/>
              <a:buNone/>
            </a:pPr>
            <a:r>
              <a:rPr lang="fr-FR" altLang="fr-FR" sz="825" dirty="0">
                <a:latin typeface="Arial" panose="020B0604020202020204" pitchFamily="34" charset="0"/>
              </a:rPr>
              <a:t>Hépatite</a:t>
            </a:r>
          </a:p>
          <a:p>
            <a:pPr>
              <a:spcBef>
                <a:spcPct val="0"/>
              </a:spcBef>
              <a:buFontTx/>
              <a:buNone/>
            </a:pPr>
            <a:r>
              <a:rPr lang="fr-FR" altLang="fr-FR" sz="900" u="sng" dirty="0">
                <a:latin typeface="Arial" panose="020B0604020202020204" pitchFamily="34" charset="0"/>
              </a:rPr>
              <a:t>Extra-digestifs</a:t>
            </a:r>
          </a:p>
          <a:p>
            <a:pPr>
              <a:spcBef>
                <a:spcPct val="0"/>
              </a:spcBef>
              <a:buFontTx/>
              <a:buNone/>
            </a:pPr>
            <a:r>
              <a:rPr lang="fr-FR" altLang="fr-FR" sz="825" dirty="0">
                <a:latin typeface="Arial" panose="020B0604020202020204" pitchFamily="34" charset="0"/>
              </a:rPr>
              <a:t>Urologie : pyélonéphrite, abcès du rein</a:t>
            </a:r>
          </a:p>
          <a:p>
            <a:pPr>
              <a:spcBef>
                <a:spcPct val="0"/>
              </a:spcBef>
              <a:buFontTx/>
              <a:buNone/>
            </a:pPr>
            <a:r>
              <a:rPr lang="fr-FR" altLang="fr-FR" sz="825" dirty="0">
                <a:latin typeface="Arial" panose="020B0604020202020204" pitchFamily="34" charset="0"/>
              </a:rPr>
              <a:t>Abcès sous-phrénique</a:t>
            </a:r>
          </a:p>
          <a:p>
            <a:pPr>
              <a:spcBef>
                <a:spcPct val="0"/>
              </a:spcBef>
              <a:buFontTx/>
              <a:buNone/>
            </a:pPr>
            <a:r>
              <a:rPr lang="fr-FR" altLang="fr-FR" sz="825" dirty="0">
                <a:latin typeface="Arial" panose="020B0604020202020204" pitchFamily="34" charset="0"/>
              </a:rPr>
              <a:t>Embolie pulmonaire – Pneumopathie base droite</a:t>
            </a:r>
          </a:p>
        </p:txBody>
      </p:sp>
      <p:sp>
        <p:nvSpPr>
          <p:cNvPr id="69" name="Rectangle 68">
            <a:extLst>
              <a:ext uri="{FF2B5EF4-FFF2-40B4-BE49-F238E27FC236}">
                <a16:creationId xmlns:a16="http://schemas.microsoft.com/office/drawing/2014/main" id="{30CB8F08-07F0-4D38-AB94-1CF9CB3A7DE6}"/>
              </a:ext>
            </a:extLst>
          </p:cNvPr>
          <p:cNvSpPr>
            <a:spLocks noChangeArrowheads="1"/>
          </p:cNvSpPr>
          <p:nvPr/>
        </p:nvSpPr>
        <p:spPr bwMode="auto">
          <a:xfrm>
            <a:off x="287824" y="888130"/>
            <a:ext cx="1990725" cy="646331"/>
          </a:xfrm>
          <a:prstGeom prst="rect">
            <a:avLst/>
          </a:prstGeom>
          <a:solidFill>
            <a:schemeClr val="bg1"/>
          </a:solidFill>
          <a:ln w="38100">
            <a:solidFill>
              <a:schemeClr val="tx1"/>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lgn="ctr">
              <a:spcBef>
                <a:spcPct val="0"/>
              </a:spcBef>
              <a:buFontTx/>
              <a:buNone/>
            </a:pPr>
            <a:r>
              <a:rPr lang="fr-FR" altLang="fr-FR" sz="1200" b="1" dirty="0">
                <a:latin typeface="Arial" panose="020B0604020202020204" pitchFamily="34" charset="0"/>
              </a:rPr>
              <a:t>Ischémie </a:t>
            </a:r>
          </a:p>
          <a:p>
            <a:pPr algn="ctr">
              <a:spcBef>
                <a:spcPct val="0"/>
              </a:spcBef>
              <a:buFontTx/>
              <a:buNone/>
            </a:pPr>
            <a:r>
              <a:rPr lang="fr-FR" altLang="fr-FR" sz="1200" b="1" dirty="0">
                <a:latin typeface="Arial" panose="020B0604020202020204" pitchFamily="34" charset="0"/>
              </a:rPr>
              <a:t>mésentérique</a:t>
            </a:r>
          </a:p>
          <a:p>
            <a:pPr algn="ctr">
              <a:spcBef>
                <a:spcPct val="0"/>
              </a:spcBef>
              <a:buFontTx/>
              <a:buNone/>
            </a:pPr>
            <a:r>
              <a:rPr lang="fr-FR" altLang="fr-FR" sz="1200" dirty="0">
                <a:latin typeface="Arial" panose="020B0604020202020204" pitchFamily="34" charset="0"/>
              </a:rPr>
              <a:t>Terrain / Douleurs ++</a:t>
            </a:r>
          </a:p>
        </p:txBody>
      </p:sp>
      <p:sp>
        <p:nvSpPr>
          <p:cNvPr id="70" name="Rectangle 69">
            <a:extLst>
              <a:ext uri="{FF2B5EF4-FFF2-40B4-BE49-F238E27FC236}">
                <a16:creationId xmlns:a16="http://schemas.microsoft.com/office/drawing/2014/main" id="{9C863D7A-EC27-48CC-8C4B-779EF4E8FB4B}"/>
              </a:ext>
            </a:extLst>
          </p:cNvPr>
          <p:cNvSpPr>
            <a:spLocks noChangeArrowheads="1"/>
          </p:cNvSpPr>
          <p:nvPr/>
        </p:nvSpPr>
        <p:spPr bwMode="auto">
          <a:xfrm>
            <a:off x="6766676" y="1157150"/>
            <a:ext cx="1989534" cy="646331"/>
          </a:xfrm>
          <a:prstGeom prst="rect">
            <a:avLst/>
          </a:prstGeom>
          <a:solidFill>
            <a:schemeClr val="bg1"/>
          </a:solidFill>
          <a:ln w="38100">
            <a:solidFill>
              <a:schemeClr val="tx1"/>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lgn="ctr">
              <a:spcBef>
                <a:spcPct val="0"/>
              </a:spcBef>
              <a:buFontTx/>
              <a:buNone/>
            </a:pPr>
            <a:r>
              <a:rPr lang="fr-FR" altLang="fr-FR" sz="1200" b="1">
                <a:latin typeface="Arial" panose="020B0604020202020204" pitchFamily="34" charset="0"/>
              </a:rPr>
              <a:t>Trouble fonctionnel intestinal</a:t>
            </a:r>
          </a:p>
          <a:p>
            <a:pPr algn="ctr">
              <a:spcBef>
                <a:spcPct val="0"/>
              </a:spcBef>
              <a:buFontTx/>
              <a:buNone/>
            </a:pPr>
            <a:r>
              <a:rPr lang="fr-FR" altLang="fr-FR" sz="1200">
                <a:latin typeface="Arial" panose="020B0604020202020204" pitchFamily="34" charset="0"/>
              </a:rPr>
              <a:t>Diagnostic d’élimination</a:t>
            </a:r>
          </a:p>
        </p:txBody>
      </p:sp>
    </p:spTree>
    <p:extLst>
      <p:ext uri="{BB962C8B-B14F-4D97-AF65-F5344CB8AC3E}">
        <p14:creationId xmlns:p14="http://schemas.microsoft.com/office/powerpoint/2010/main" val="338017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fade">
                                      <p:cBhvr>
                                        <p:cTn id="12" dur="500"/>
                                        <p:tgtEl>
                                          <p:spTgt spid="68"/>
                                        </p:tgtEl>
                                      </p:cBhvr>
                                    </p:animEffect>
                                  </p:childTnLst>
                                </p:cTn>
                              </p:par>
                              <p:par>
                                <p:cTn id="13" presetID="10"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fade">
                                      <p:cBhvr>
                                        <p:cTn id="15" dur="500"/>
                                        <p:tgtEl>
                                          <p:spTgt spid="5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fade">
                                      <p:cBhvr>
                                        <p:cTn id="20" dur="500"/>
                                        <p:tgtEl>
                                          <p:spTgt spid="64"/>
                                        </p:tgtEl>
                                      </p:cBhvr>
                                    </p:animEffect>
                                  </p:childTnLst>
                                </p:cTn>
                              </p:par>
                              <p:par>
                                <p:cTn id="21" presetID="10" presetClass="entr" presetSubtype="0"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fade">
                                      <p:cBhvr>
                                        <p:cTn id="23" dur="500"/>
                                        <p:tgtEl>
                                          <p:spTgt spid="6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fade">
                                      <p:cBhvr>
                                        <p:cTn id="28" dur="500"/>
                                        <p:tgtEl>
                                          <p:spTgt spid="67"/>
                                        </p:tgtEl>
                                      </p:cBhvr>
                                    </p:animEffect>
                                  </p:childTnLst>
                                </p:cTn>
                              </p:par>
                              <p:par>
                                <p:cTn id="29" presetID="10" presetClass="entr" presetSubtype="0" fill="hold" nodeType="with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fade">
                                      <p:cBhvr>
                                        <p:cTn id="36" dur="500"/>
                                        <p:tgtEl>
                                          <p:spTgt spid="65"/>
                                        </p:tgtEl>
                                      </p:cBhvr>
                                    </p:animEffect>
                                  </p:childTnLst>
                                </p:cTn>
                              </p:par>
                              <p:par>
                                <p:cTn id="37" presetID="10" presetClass="entr" presetSubtype="0" fill="hold" nodeType="with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fade">
                                      <p:cBhvr>
                                        <p:cTn id="39" dur="500"/>
                                        <p:tgtEl>
                                          <p:spTgt spid="6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66"/>
                                        </p:tgtEl>
                                        <p:attrNameLst>
                                          <p:attrName>style.visibility</p:attrName>
                                        </p:attrNameLst>
                                      </p:cBhvr>
                                      <p:to>
                                        <p:strVal val="visible"/>
                                      </p:to>
                                    </p:set>
                                    <p:animEffect transition="in" filter="fade">
                                      <p:cBhvr>
                                        <p:cTn id="44" dur="500"/>
                                        <p:tgtEl>
                                          <p:spTgt spid="6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500"/>
                                        <p:tgtEl>
                                          <p:spTgt spid="6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70"/>
                                        </p:tgtEl>
                                        <p:attrNameLst>
                                          <p:attrName>style.visibility</p:attrName>
                                        </p:attrNameLst>
                                      </p:cBhvr>
                                      <p:to>
                                        <p:strVal val="visible"/>
                                      </p:to>
                                    </p:set>
                                    <p:animEffect transition="in" filter="fade">
                                      <p:cBhvr>
                                        <p:cTn id="54"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67" grpId="0"/>
      <p:bldP spid="68" grpId="0"/>
      <p:bldP spid="69" grpId="0" animBg="1"/>
      <p:bldP spid="7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022871"/>
            <a:ext cx="7772400" cy="1470025"/>
          </a:xfrm>
        </p:spPr>
        <p:txBody>
          <a:bodyPr/>
          <a:lstStyle/>
          <a:p>
            <a:r>
              <a:rPr lang="fr-FR" dirty="0"/>
              <a:t>SYNDROME OCCLUSIF</a:t>
            </a:r>
            <a:br>
              <a:rPr lang="fr-FR" dirty="0"/>
            </a:br>
            <a:r>
              <a:rPr lang="fr-FR" dirty="0"/>
              <a:t>DE l’adulte</a:t>
            </a:r>
          </a:p>
        </p:txBody>
      </p:sp>
      <p:sp>
        <p:nvSpPr>
          <p:cNvPr id="3" name="Sous-titre 2"/>
          <p:cNvSpPr>
            <a:spLocks noGrp="1"/>
          </p:cNvSpPr>
          <p:nvPr>
            <p:ph type="subTitle" idx="1"/>
          </p:nvPr>
        </p:nvSpPr>
        <p:spPr>
          <a:xfrm>
            <a:off x="683568" y="3886200"/>
            <a:ext cx="8208912" cy="1054968"/>
          </a:xfrm>
        </p:spPr>
        <p:txBody>
          <a:bodyPr>
            <a:normAutofit fontScale="70000" lnSpcReduction="20000"/>
          </a:bodyPr>
          <a:lstStyle/>
          <a:p>
            <a:r>
              <a:rPr lang="fr-FR" dirty="0"/>
              <a:t>Pr M. ROBERT, Dr J. CROZET </a:t>
            </a:r>
          </a:p>
          <a:p>
            <a:r>
              <a:rPr lang="fr-FR" dirty="0"/>
              <a:t>Dr A. PASQUER, Dr T, DE SCHLICHTING</a:t>
            </a:r>
          </a:p>
          <a:p>
            <a:r>
              <a:rPr lang="fr-FR" dirty="0"/>
              <a:t>Hôpital Edouard Herriot</a:t>
            </a:r>
          </a:p>
        </p:txBody>
      </p:sp>
      <p:sp>
        <p:nvSpPr>
          <p:cNvPr id="6" name="Espace réservé du numéro de diapositive 5"/>
          <p:cNvSpPr>
            <a:spLocks noGrp="1"/>
          </p:cNvSpPr>
          <p:nvPr>
            <p:ph type="sldNum" sz="quarter" idx="12"/>
          </p:nvPr>
        </p:nvSpPr>
        <p:spPr/>
        <p:txBody>
          <a:bodyPr/>
          <a:lstStyle/>
          <a:p>
            <a:fld id="{08EA9269-8B46-4430-AFD6-0C3589B024D4}" type="slidenum">
              <a:rPr lang="fr-FR" smtClean="0"/>
              <a:t>60</a:t>
            </a:fld>
            <a:endParaRPr lang="fr-FR"/>
          </a:p>
        </p:txBody>
      </p:sp>
      <p:sp>
        <p:nvSpPr>
          <p:cNvPr id="4" name="ZoneTexte 3"/>
          <p:cNvSpPr txBox="1"/>
          <p:nvPr/>
        </p:nvSpPr>
        <p:spPr>
          <a:xfrm>
            <a:off x="3419872" y="2996952"/>
            <a:ext cx="2592288" cy="461665"/>
          </a:xfrm>
          <a:prstGeom prst="rect">
            <a:avLst/>
          </a:prstGeom>
          <a:noFill/>
        </p:spPr>
        <p:txBody>
          <a:bodyPr wrap="square" rtlCol="0">
            <a:spAutoFit/>
          </a:bodyPr>
          <a:lstStyle/>
          <a:p>
            <a:pPr algn="ctr"/>
            <a:r>
              <a:rPr lang="fr-FR" sz="2400" b="1" dirty="0"/>
              <a:t>Item 349 (R2C 353)</a:t>
            </a:r>
          </a:p>
        </p:txBody>
      </p:sp>
    </p:spTree>
    <p:extLst>
      <p:ext uri="{BB962C8B-B14F-4D97-AF65-F5344CB8AC3E}">
        <p14:creationId xmlns:p14="http://schemas.microsoft.com/office/powerpoint/2010/main" val="17213461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1</a:t>
            </a:r>
          </a:p>
        </p:txBody>
      </p:sp>
      <p:sp>
        <p:nvSpPr>
          <p:cNvPr id="3" name="Espace réservé du contenu 2"/>
          <p:cNvSpPr>
            <a:spLocks noGrp="1"/>
          </p:cNvSpPr>
          <p:nvPr>
            <p:ph idx="1"/>
          </p:nvPr>
        </p:nvSpPr>
        <p:spPr/>
        <p:txBody>
          <a:bodyPr/>
          <a:lstStyle/>
          <a:p>
            <a:pPr marL="0" indent="0">
              <a:buNone/>
              <a:defRPr/>
            </a:pPr>
            <a:r>
              <a:rPr lang="fr-FR" i="1" dirty="0"/>
              <a:t>Patient de 55 ans, pas d’antécédent médical ni chirurgical,</a:t>
            </a:r>
          </a:p>
          <a:p>
            <a:pPr marL="0" indent="0">
              <a:buNone/>
              <a:defRPr/>
            </a:pPr>
            <a:r>
              <a:rPr lang="fr-FR" i="1" dirty="0"/>
              <a:t>Il consulte aux urgences pour douleurs abdominales, vomissements itératifs, et arrêt des matières et des gaz depuis 48h</a:t>
            </a:r>
          </a:p>
          <a:p>
            <a:pPr marL="0" indent="0">
              <a:buNone/>
              <a:defRPr/>
            </a:pPr>
            <a:r>
              <a:rPr lang="fr-FR" i="1" dirty="0"/>
              <a:t>Pas de perte de poids</a:t>
            </a:r>
          </a:p>
          <a:p>
            <a:pPr>
              <a:defRPr/>
            </a:pPr>
            <a:endParaRPr lang="fr-FR" dirty="0"/>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pSp>
        <p:nvGrpSpPr>
          <p:cNvPr id="9" name="Grouper 8"/>
          <p:cNvGrpSpPr/>
          <p:nvPr/>
        </p:nvGrpSpPr>
        <p:grpSpPr>
          <a:xfrm>
            <a:off x="457200" y="4005064"/>
            <a:ext cx="8363272" cy="1069389"/>
            <a:chOff x="457200" y="4005064"/>
            <a:chExt cx="8363272" cy="1069389"/>
          </a:xfrm>
        </p:grpSpPr>
        <p:sp>
          <p:nvSpPr>
            <p:cNvPr id="8" name="Rectangle 7"/>
            <p:cNvSpPr/>
            <p:nvPr/>
          </p:nvSpPr>
          <p:spPr>
            <a:xfrm>
              <a:off x="457200" y="4005064"/>
              <a:ext cx="8363272" cy="106938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ZoneTexte 4"/>
            <p:cNvSpPr txBox="1"/>
            <p:nvPr/>
          </p:nvSpPr>
          <p:spPr>
            <a:xfrm>
              <a:off x="486526" y="4124259"/>
              <a:ext cx="807524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Calibri"/>
                  <a:ea typeface="+mn-ea"/>
                  <a:cs typeface="+mn-cs"/>
                </a:rPr>
                <a:t>Quels sont les éléments que vous devez rechercher lors de votre examen clinique?</a:t>
              </a:r>
            </a:p>
          </p:txBody>
        </p:sp>
      </p:grpSp>
    </p:spTree>
    <p:extLst>
      <p:ext uri="{BB962C8B-B14F-4D97-AF65-F5344CB8AC3E}">
        <p14:creationId xmlns:p14="http://schemas.microsoft.com/office/powerpoint/2010/main" val="374804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1</a:t>
            </a:r>
          </a:p>
        </p:txBody>
      </p:sp>
      <p:sp>
        <p:nvSpPr>
          <p:cNvPr id="3" name="Espace réservé du contenu 2"/>
          <p:cNvSpPr>
            <a:spLocks noGrp="1"/>
          </p:cNvSpPr>
          <p:nvPr>
            <p:ph idx="1"/>
          </p:nvPr>
        </p:nvSpPr>
        <p:spPr/>
        <p:txBody>
          <a:bodyPr/>
          <a:lstStyle/>
          <a:p>
            <a:pPr>
              <a:defRPr/>
            </a:pPr>
            <a:r>
              <a:rPr lang="fr-FR" dirty="0"/>
              <a:t>Météorisme à l’inspection</a:t>
            </a:r>
          </a:p>
          <a:p>
            <a:pPr>
              <a:defRPr/>
            </a:pPr>
            <a:r>
              <a:rPr lang="fr-FR" dirty="0"/>
              <a:t>Tympanisme à la percussion</a:t>
            </a:r>
          </a:p>
          <a:p>
            <a:pPr>
              <a:defRPr/>
            </a:pPr>
            <a:r>
              <a:rPr lang="fr-FR" dirty="0"/>
              <a:t>Recherche de BHA à l’auscultation</a:t>
            </a:r>
          </a:p>
          <a:p>
            <a:pPr>
              <a:defRPr/>
            </a:pPr>
            <a:r>
              <a:rPr lang="fr-FR" dirty="0"/>
              <a:t>Présence de </a:t>
            </a:r>
            <a:r>
              <a:rPr lang="fr-FR" b="1" dirty="0"/>
              <a:t>cicatrices abdominales</a:t>
            </a:r>
          </a:p>
          <a:p>
            <a:pPr>
              <a:defRPr/>
            </a:pPr>
            <a:r>
              <a:rPr lang="fr-FR" dirty="0"/>
              <a:t>Palper les </a:t>
            </a:r>
            <a:r>
              <a:rPr lang="fr-FR" b="1" dirty="0"/>
              <a:t>orifices herniaires ++</a:t>
            </a:r>
          </a:p>
          <a:p>
            <a:pPr>
              <a:defRPr/>
            </a:pPr>
            <a:r>
              <a:rPr lang="fr-FR" dirty="0"/>
              <a:t>Signes de gravité: fièvre, tachycardie</a:t>
            </a:r>
          </a:p>
          <a:p>
            <a:pPr>
              <a:defRPr/>
            </a:pPr>
            <a:r>
              <a:rPr lang="fr-FR" dirty="0"/>
              <a:t>TR: fécalome? douleur?</a:t>
            </a:r>
          </a:p>
          <a:p>
            <a:pPr>
              <a:defRPr/>
            </a:pPr>
            <a:endParaRPr lang="fr-FR" dirty="0">
              <a:solidFill>
                <a:srgbClr val="FF0000"/>
              </a:solidFill>
            </a:endParaRPr>
          </a:p>
          <a:p>
            <a:pPr marL="0" indent="0">
              <a:buNone/>
              <a:defRPr/>
            </a:pPr>
            <a:endParaRPr lang="fr-FR" dirty="0">
              <a:solidFill>
                <a:srgbClr val="FF0000"/>
              </a:solidFill>
            </a:endParaRPr>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fr-FR"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967713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1</a:t>
            </a:r>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fr-FR"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pSp>
        <p:nvGrpSpPr>
          <p:cNvPr id="7" name="Grouper 6"/>
          <p:cNvGrpSpPr/>
          <p:nvPr/>
        </p:nvGrpSpPr>
        <p:grpSpPr>
          <a:xfrm>
            <a:off x="1115616" y="3024007"/>
            <a:ext cx="7191736" cy="1107996"/>
            <a:chOff x="457200" y="5013176"/>
            <a:chExt cx="7191736" cy="1107996"/>
          </a:xfrm>
        </p:grpSpPr>
        <p:sp>
          <p:nvSpPr>
            <p:cNvPr id="5" name="Rectangle 4"/>
            <p:cNvSpPr/>
            <p:nvPr/>
          </p:nvSpPr>
          <p:spPr>
            <a:xfrm>
              <a:off x="457200" y="5013176"/>
              <a:ext cx="7191735" cy="9253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ZoneTexte 3"/>
            <p:cNvSpPr txBox="1"/>
            <p:nvPr/>
          </p:nvSpPr>
          <p:spPr>
            <a:xfrm>
              <a:off x="683568" y="5013176"/>
              <a:ext cx="6965368" cy="11079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Arial" charset="0"/>
                  <a:ea typeface="Arial" charset="0"/>
                  <a:cs typeface="Arial" charset="0"/>
                </a:rPr>
                <a:t>Quel examens complémentaires demandez-vous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Arial" charset="0"/>
                  <a:ea typeface="Arial" charset="0"/>
                  <a:cs typeface="Arial" charset="0"/>
                </a:rPr>
                <a:t>pour étayer votre diagnostic?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29279648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1 </a:t>
            </a:r>
          </a:p>
        </p:txBody>
      </p:sp>
      <p:sp>
        <p:nvSpPr>
          <p:cNvPr id="3" name="Espace réservé du contenu 2"/>
          <p:cNvSpPr>
            <a:spLocks noGrp="1"/>
          </p:cNvSpPr>
          <p:nvPr>
            <p:ph idx="1"/>
          </p:nvPr>
        </p:nvSpPr>
        <p:spPr/>
        <p:txBody>
          <a:bodyPr/>
          <a:lstStyle/>
          <a:p>
            <a:pPr>
              <a:defRPr/>
            </a:pPr>
            <a:r>
              <a:rPr lang="fr-FR" dirty="0"/>
              <a:t>Bilan biologique : à la recherche</a:t>
            </a:r>
          </a:p>
          <a:p>
            <a:pPr lvl="1">
              <a:defRPr/>
            </a:pPr>
            <a:r>
              <a:rPr lang="fr-FR" dirty="0"/>
              <a:t>Syndrome inflammatoire</a:t>
            </a:r>
          </a:p>
          <a:p>
            <a:pPr lvl="1">
              <a:defRPr/>
            </a:pPr>
            <a:r>
              <a:rPr lang="fr-FR" dirty="0"/>
              <a:t>Insuffisance rénale aigue</a:t>
            </a:r>
          </a:p>
          <a:p>
            <a:pPr lvl="1">
              <a:defRPr/>
            </a:pPr>
            <a:endParaRPr lang="fr-FR" dirty="0"/>
          </a:p>
          <a:p>
            <a:pPr>
              <a:defRPr/>
            </a:pPr>
            <a:r>
              <a:rPr lang="fr-FR" b="1" dirty="0"/>
              <a:t>Scanner abdomino-pelvien avec injection </a:t>
            </a:r>
          </a:p>
          <a:p>
            <a:pPr marL="914400" lvl="2" indent="0">
              <a:buNone/>
              <a:defRPr/>
            </a:pPr>
            <a:r>
              <a:rPr lang="fr-FR" dirty="0"/>
              <a:t>Examen de référence ++ </a:t>
            </a:r>
          </a:p>
          <a:p>
            <a:pPr marL="914400" lvl="2" indent="0">
              <a:buNone/>
              <a:defRPr/>
            </a:pPr>
            <a:r>
              <a:rPr lang="fr-FR" dirty="0">
                <a:solidFill>
                  <a:srgbClr val="FF0000"/>
                </a:solidFill>
              </a:rPr>
              <a:t>APRES MISE EN PLACE D’UNE SONDE NASOGASTRIQUE </a:t>
            </a:r>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885383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1 </a:t>
            </a:r>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10" name="Image 9"/>
          <p:cNvPicPr>
            <a:picLocks noChangeAspect="1"/>
          </p:cNvPicPr>
          <p:nvPr/>
        </p:nvPicPr>
        <p:blipFill rotWithShape="1">
          <a:blip r:embed="rId3">
            <a:extLst>
              <a:ext uri="{28A0092B-C50C-407E-A947-70E740481C1C}">
                <a14:useLocalDpi xmlns:a14="http://schemas.microsoft.com/office/drawing/2010/main" val="0"/>
              </a:ext>
            </a:extLst>
          </a:blip>
          <a:srcRect l="6811" t="26744" r="9026" b="6812"/>
          <a:stretch/>
        </p:blipFill>
        <p:spPr>
          <a:xfrm>
            <a:off x="179512" y="230910"/>
            <a:ext cx="5472608" cy="4320480"/>
          </a:xfrm>
          <a:prstGeom prst="rect">
            <a:avLst/>
          </a:prstGeom>
        </p:spPr>
      </p:pic>
      <p:pic>
        <p:nvPicPr>
          <p:cNvPr id="11" name="Image 10"/>
          <p:cNvPicPr>
            <a:picLocks noChangeAspect="1"/>
          </p:cNvPicPr>
          <p:nvPr/>
        </p:nvPicPr>
        <p:blipFill rotWithShape="1">
          <a:blip r:embed="rId4">
            <a:extLst>
              <a:ext uri="{28A0092B-C50C-407E-A947-70E740481C1C}">
                <a14:useLocalDpi xmlns:a14="http://schemas.microsoft.com/office/drawing/2010/main" val="0"/>
              </a:ext>
            </a:extLst>
          </a:blip>
          <a:srcRect l="7998" t="25485" r="10053" b="2112"/>
          <a:stretch/>
        </p:blipFill>
        <p:spPr>
          <a:xfrm>
            <a:off x="4283968" y="2576323"/>
            <a:ext cx="4691630" cy="4145152"/>
          </a:xfrm>
          <a:prstGeom prst="rect">
            <a:avLst/>
          </a:prstGeom>
        </p:spPr>
      </p:pic>
    </p:spTree>
    <p:extLst>
      <p:ext uri="{BB962C8B-B14F-4D97-AF65-F5344CB8AC3E}">
        <p14:creationId xmlns:p14="http://schemas.microsoft.com/office/powerpoint/2010/main" val="407184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8" name="Image 7"/>
          <p:cNvPicPr>
            <a:picLocks noChangeAspect="1"/>
          </p:cNvPicPr>
          <p:nvPr/>
        </p:nvPicPr>
        <p:blipFill rotWithShape="1">
          <a:blip r:embed="rId2">
            <a:extLst>
              <a:ext uri="{28A0092B-C50C-407E-A947-70E740481C1C}">
                <a14:useLocalDpi xmlns:a14="http://schemas.microsoft.com/office/drawing/2010/main" val="0"/>
              </a:ext>
            </a:extLst>
          </a:blip>
          <a:srcRect l="4597" t="43357" r="4597" b="4980"/>
          <a:stretch/>
        </p:blipFill>
        <p:spPr>
          <a:xfrm>
            <a:off x="3059832" y="3362077"/>
            <a:ext cx="5904656" cy="3359398"/>
          </a:xfrm>
          <a:prstGeom prst="rect">
            <a:avLst/>
          </a:prstGeom>
        </p:spPr>
      </p:pic>
      <p:pic>
        <p:nvPicPr>
          <p:cNvPr id="9" name="Image 8"/>
          <p:cNvPicPr>
            <a:picLocks noChangeAspect="1"/>
          </p:cNvPicPr>
          <p:nvPr/>
        </p:nvPicPr>
        <p:blipFill rotWithShape="1">
          <a:blip r:embed="rId3">
            <a:extLst>
              <a:ext uri="{28A0092B-C50C-407E-A947-70E740481C1C}">
                <a14:useLocalDpi xmlns:a14="http://schemas.microsoft.com/office/drawing/2010/main" val="0"/>
              </a:ext>
            </a:extLst>
          </a:blip>
          <a:srcRect l="6258" t="44463" r="9025" b="4981"/>
          <a:stretch/>
        </p:blipFill>
        <p:spPr>
          <a:xfrm>
            <a:off x="179512" y="188640"/>
            <a:ext cx="5508612" cy="3287390"/>
          </a:xfrm>
          <a:prstGeom prst="rect">
            <a:avLst/>
          </a:prstGeom>
        </p:spPr>
      </p:pic>
      <p:grpSp>
        <p:nvGrpSpPr>
          <p:cNvPr id="11" name="Grouper 10"/>
          <p:cNvGrpSpPr/>
          <p:nvPr/>
        </p:nvGrpSpPr>
        <p:grpSpPr>
          <a:xfrm>
            <a:off x="395536" y="4532342"/>
            <a:ext cx="2142819" cy="1132820"/>
            <a:chOff x="5148857" y="5457620"/>
            <a:chExt cx="2142819" cy="1132820"/>
          </a:xfrm>
        </p:grpSpPr>
        <p:sp>
          <p:nvSpPr>
            <p:cNvPr id="13" name="ZoneTexte 12"/>
            <p:cNvSpPr txBox="1"/>
            <p:nvPr/>
          </p:nvSpPr>
          <p:spPr>
            <a:xfrm>
              <a:off x="5148857" y="5511950"/>
              <a:ext cx="214281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Arial" charset="0"/>
                  <a:ea typeface="Arial" charset="0"/>
                  <a:cs typeface="Arial" charset="0"/>
                </a:rPr>
                <a:t>Quel est votre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Arial" charset="0"/>
                  <a:ea typeface="Arial" charset="0"/>
                  <a:cs typeface="Arial" charset="0"/>
                </a:rPr>
                <a:t>diagnostic?</a:t>
              </a:r>
            </a:p>
          </p:txBody>
        </p:sp>
        <p:sp>
          <p:nvSpPr>
            <p:cNvPr id="15" name="Rectangle 14"/>
            <p:cNvSpPr/>
            <p:nvPr/>
          </p:nvSpPr>
          <p:spPr>
            <a:xfrm>
              <a:off x="5148857" y="5457620"/>
              <a:ext cx="2142819" cy="11328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42002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23797" y="2492896"/>
            <a:ext cx="7632848" cy="936104"/>
          </a:xfrm>
          <a:ln w="19050">
            <a:solidFill>
              <a:srgbClr val="FF0000"/>
            </a:solidFill>
          </a:ln>
        </p:spPr>
        <p:txBody>
          <a:bodyPr>
            <a:normAutofit fontScale="55000" lnSpcReduction="20000"/>
          </a:bodyPr>
          <a:lstStyle/>
          <a:p>
            <a:pPr marL="0" indent="0">
              <a:buNone/>
            </a:pPr>
            <a:endParaRPr lang="fr-FR" dirty="0"/>
          </a:p>
          <a:p>
            <a:pPr marL="0" indent="0">
              <a:buNone/>
            </a:pPr>
            <a:r>
              <a:rPr lang="fr-FR" sz="4800" dirty="0"/>
              <a:t>Syndrome occlusif sur hernie crurale étranglée</a:t>
            </a:r>
          </a:p>
        </p:txBody>
      </p:sp>
      <p:sp>
        <p:nvSpPr>
          <p:cNvPr id="4" name="Espace réservé de la date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t>09/2018</a:t>
            </a:r>
            <a:endParaRPr kumimoji="0" lang="fr-FR"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Espace réservé du pied de page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t>Item 270 - Dysphagie</a:t>
            </a:r>
            <a:endParaRPr kumimoji="0" lang="fr-FR"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917539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1 </a:t>
            </a:r>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10" name="Image 9"/>
          <p:cNvPicPr>
            <a:picLocks noChangeAspect="1"/>
          </p:cNvPicPr>
          <p:nvPr/>
        </p:nvPicPr>
        <p:blipFill rotWithShape="1">
          <a:blip r:embed="rId3">
            <a:extLst>
              <a:ext uri="{28A0092B-C50C-407E-A947-70E740481C1C}">
                <a14:useLocalDpi xmlns:a14="http://schemas.microsoft.com/office/drawing/2010/main" val="0"/>
              </a:ext>
            </a:extLst>
          </a:blip>
          <a:srcRect l="6811" t="26744" r="9026" b="6812"/>
          <a:stretch/>
        </p:blipFill>
        <p:spPr>
          <a:xfrm>
            <a:off x="179512" y="230910"/>
            <a:ext cx="5472608" cy="4320480"/>
          </a:xfrm>
          <a:prstGeom prst="rect">
            <a:avLst/>
          </a:prstGeom>
        </p:spPr>
      </p:pic>
      <p:pic>
        <p:nvPicPr>
          <p:cNvPr id="11" name="Image 10"/>
          <p:cNvPicPr>
            <a:picLocks noChangeAspect="1"/>
          </p:cNvPicPr>
          <p:nvPr/>
        </p:nvPicPr>
        <p:blipFill rotWithShape="1">
          <a:blip r:embed="rId4">
            <a:extLst>
              <a:ext uri="{28A0092B-C50C-407E-A947-70E740481C1C}">
                <a14:useLocalDpi xmlns:a14="http://schemas.microsoft.com/office/drawing/2010/main" val="0"/>
              </a:ext>
            </a:extLst>
          </a:blip>
          <a:srcRect l="7998" t="25485" r="10053" b="2112"/>
          <a:stretch/>
        </p:blipFill>
        <p:spPr>
          <a:xfrm>
            <a:off x="4283968" y="2576323"/>
            <a:ext cx="4691630" cy="4145152"/>
          </a:xfrm>
          <a:prstGeom prst="rect">
            <a:avLst/>
          </a:prstGeom>
        </p:spPr>
      </p:pic>
      <p:grpSp>
        <p:nvGrpSpPr>
          <p:cNvPr id="21" name="Grouper 20"/>
          <p:cNvGrpSpPr/>
          <p:nvPr/>
        </p:nvGrpSpPr>
        <p:grpSpPr>
          <a:xfrm>
            <a:off x="683568" y="4103381"/>
            <a:ext cx="4356484" cy="1717717"/>
            <a:chOff x="683568" y="4103381"/>
            <a:chExt cx="4356484" cy="1717717"/>
          </a:xfrm>
        </p:grpSpPr>
        <p:sp>
          <p:nvSpPr>
            <p:cNvPr id="16" name="ZoneTexte 15"/>
            <p:cNvSpPr txBox="1"/>
            <p:nvPr/>
          </p:nvSpPr>
          <p:spPr>
            <a:xfrm>
              <a:off x="683568" y="5451766"/>
              <a:ext cx="27474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FF0000"/>
                  </a:solidFill>
                  <a:effectLst/>
                  <a:uLnTx/>
                  <a:uFillTx/>
                  <a:latin typeface="Calibri"/>
                  <a:ea typeface="+mn-ea"/>
                  <a:cs typeface="+mn-cs"/>
                </a:rPr>
                <a:t>Dilatation anses grêles</a:t>
              </a:r>
            </a:p>
          </p:txBody>
        </p:sp>
        <p:cxnSp>
          <p:nvCxnSpPr>
            <p:cNvPr id="17" name="Connecteur droit avec flèche 16"/>
            <p:cNvCxnSpPr/>
            <p:nvPr/>
          </p:nvCxnSpPr>
          <p:spPr>
            <a:xfrm flipV="1">
              <a:off x="3131840" y="4103381"/>
              <a:ext cx="1908212" cy="148585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2" name="Grouper 21"/>
          <p:cNvGrpSpPr/>
          <p:nvPr/>
        </p:nvGrpSpPr>
        <p:grpSpPr>
          <a:xfrm>
            <a:off x="4283968" y="515283"/>
            <a:ext cx="4680520" cy="1401549"/>
            <a:chOff x="4283968" y="515283"/>
            <a:chExt cx="4680520" cy="1401549"/>
          </a:xfrm>
        </p:grpSpPr>
        <p:cxnSp>
          <p:nvCxnSpPr>
            <p:cNvPr id="13" name="Connecteur droit avec flèche 12"/>
            <p:cNvCxnSpPr/>
            <p:nvPr/>
          </p:nvCxnSpPr>
          <p:spPr>
            <a:xfrm flipH="1">
              <a:off x="4283968" y="932518"/>
              <a:ext cx="1800200" cy="984314"/>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ZoneTexte 19"/>
            <p:cNvSpPr txBox="1"/>
            <p:nvPr/>
          </p:nvSpPr>
          <p:spPr>
            <a:xfrm>
              <a:off x="6217074" y="515283"/>
              <a:ext cx="27474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FF0000"/>
                  </a:solidFill>
                  <a:effectLst/>
                  <a:uLnTx/>
                  <a:uFillTx/>
                  <a:latin typeface="Calibri"/>
                  <a:ea typeface="+mn-ea"/>
                  <a:cs typeface="+mn-cs"/>
                </a:rPr>
                <a:t>Dilatation gastrique</a:t>
              </a:r>
            </a:p>
          </p:txBody>
        </p:sp>
      </p:grpSp>
    </p:spTree>
    <p:extLst>
      <p:ext uri="{BB962C8B-B14F-4D97-AF65-F5344CB8AC3E}">
        <p14:creationId xmlns:p14="http://schemas.microsoft.com/office/powerpoint/2010/main" val="367763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8" name="Image 7"/>
          <p:cNvPicPr>
            <a:picLocks noChangeAspect="1"/>
          </p:cNvPicPr>
          <p:nvPr/>
        </p:nvPicPr>
        <p:blipFill rotWithShape="1">
          <a:blip r:embed="rId2">
            <a:extLst>
              <a:ext uri="{28A0092B-C50C-407E-A947-70E740481C1C}">
                <a14:useLocalDpi xmlns:a14="http://schemas.microsoft.com/office/drawing/2010/main" val="0"/>
              </a:ext>
            </a:extLst>
          </a:blip>
          <a:srcRect l="4597" t="43357" r="4597" b="4980"/>
          <a:stretch/>
        </p:blipFill>
        <p:spPr>
          <a:xfrm>
            <a:off x="3059832" y="3362077"/>
            <a:ext cx="5904656" cy="3359398"/>
          </a:xfrm>
          <a:prstGeom prst="rect">
            <a:avLst/>
          </a:prstGeom>
        </p:spPr>
      </p:pic>
      <p:pic>
        <p:nvPicPr>
          <p:cNvPr id="9" name="Image 8"/>
          <p:cNvPicPr>
            <a:picLocks noChangeAspect="1"/>
          </p:cNvPicPr>
          <p:nvPr/>
        </p:nvPicPr>
        <p:blipFill rotWithShape="1">
          <a:blip r:embed="rId3">
            <a:extLst>
              <a:ext uri="{28A0092B-C50C-407E-A947-70E740481C1C}">
                <a14:useLocalDpi xmlns:a14="http://schemas.microsoft.com/office/drawing/2010/main" val="0"/>
              </a:ext>
            </a:extLst>
          </a:blip>
          <a:srcRect l="6258" t="44463" r="9025" b="4981"/>
          <a:stretch/>
        </p:blipFill>
        <p:spPr>
          <a:xfrm>
            <a:off x="179512" y="188640"/>
            <a:ext cx="5508612" cy="3287390"/>
          </a:xfrm>
          <a:prstGeom prst="rect">
            <a:avLst/>
          </a:prstGeom>
        </p:spPr>
      </p:pic>
      <p:grpSp>
        <p:nvGrpSpPr>
          <p:cNvPr id="16" name="Grouper 15"/>
          <p:cNvGrpSpPr/>
          <p:nvPr/>
        </p:nvGrpSpPr>
        <p:grpSpPr>
          <a:xfrm>
            <a:off x="2555776" y="908720"/>
            <a:ext cx="6576776" cy="2736304"/>
            <a:chOff x="2555776" y="908720"/>
            <a:chExt cx="6576776" cy="2736304"/>
          </a:xfrm>
        </p:grpSpPr>
        <p:sp>
          <p:nvSpPr>
            <p:cNvPr id="10" name="ZoneTexte 9"/>
            <p:cNvSpPr txBox="1"/>
            <p:nvPr/>
          </p:nvSpPr>
          <p:spPr>
            <a:xfrm>
              <a:off x="6385138" y="2269304"/>
              <a:ext cx="274741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FF0000"/>
                  </a:solidFill>
                  <a:effectLst/>
                  <a:uLnTx/>
                  <a:uFillTx/>
                  <a:latin typeface="Calibri"/>
                  <a:ea typeface="+mn-ea"/>
                  <a:cs typeface="+mn-cs"/>
                </a:rPr>
                <a:t>Hernie crurale étranglée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FF0000"/>
                </a:solidFill>
                <a:effectLst/>
                <a:uLnTx/>
                <a:uFillTx/>
                <a:latin typeface="Calibri"/>
                <a:ea typeface="+mn-ea"/>
                <a:cs typeface="+mn-cs"/>
              </a:endParaRPr>
            </a:p>
          </p:txBody>
        </p:sp>
        <p:cxnSp>
          <p:nvCxnSpPr>
            <p:cNvPr id="12" name="Connecteur droit avec flèche 11"/>
            <p:cNvCxnSpPr/>
            <p:nvPr/>
          </p:nvCxnSpPr>
          <p:spPr>
            <a:xfrm flipH="1" flipV="1">
              <a:off x="2555776" y="908720"/>
              <a:ext cx="3834533" cy="1296144"/>
            </a:xfrm>
            <a:prstGeom prst="straightConnector1">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p:nvPr/>
          </p:nvCxnSpPr>
          <p:spPr>
            <a:xfrm flipH="1">
              <a:off x="5688124" y="2854735"/>
              <a:ext cx="865077" cy="790289"/>
            </a:xfrm>
            <a:prstGeom prst="straightConnector1">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3357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Siège de l’occlusion</a:t>
            </a:r>
          </a:p>
        </p:txBody>
      </p:sp>
      <p:sp>
        <p:nvSpPr>
          <p:cNvPr id="3" name="Espace réservé du contenu 2"/>
          <p:cNvSpPr>
            <a:spLocks noGrp="1"/>
          </p:cNvSpPr>
          <p:nvPr>
            <p:ph idx="1"/>
          </p:nvPr>
        </p:nvSpPr>
        <p:spPr>
          <a:xfrm>
            <a:off x="457200" y="1196752"/>
            <a:ext cx="8229600" cy="4525963"/>
          </a:xfrm>
        </p:spPr>
        <p:txBody>
          <a:bodyPr/>
          <a:lstStyle/>
          <a:p>
            <a:pPr marL="0" indent="0">
              <a:buNone/>
            </a:pPr>
            <a:endParaRPr lang="fr-FR" dirty="0"/>
          </a:p>
          <a:p>
            <a:endParaRPr lang="fr-FR" dirty="0"/>
          </a:p>
          <a:p>
            <a:endParaRPr lang="fr-FR" dirty="0"/>
          </a:p>
        </p:txBody>
      </p:sp>
      <p:grpSp>
        <p:nvGrpSpPr>
          <p:cNvPr id="4" name="Grouper 3"/>
          <p:cNvGrpSpPr/>
          <p:nvPr/>
        </p:nvGrpSpPr>
        <p:grpSpPr>
          <a:xfrm>
            <a:off x="827584" y="1988840"/>
            <a:ext cx="2729307" cy="1206041"/>
            <a:chOff x="827584" y="1988840"/>
            <a:chExt cx="2729307" cy="1206041"/>
          </a:xfrm>
        </p:grpSpPr>
        <p:sp>
          <p:nvSpPr>
            <p:cNvPr id="7" name="Flèche à angle droit 6"/>
            <p:cNvSpPr/>
            <p:nvPr/>
          </p:nvSpPr>
          <p:spPr>
            <a:xfrm rot="5400000" flipH="1">
              <a:off x="695492" y="2506681"/>
              <a:ext cx="820292"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Calibri"/>
                <a:ea typeface="+mn-ea"/>
                <a:cs typeface="+mn-cs"/>
              </a:endParaRPr>
            </a:p>
          </p:txBody>
        </p:sp>
        <p:sp>
          <p:nvSpPr>
            <p:cNvPr id="11" name="Espace réservé du contenu 2"/>
            <p:cNvSpPr txBox="1">
              <a:spLocks/>
            </p:cNvSpPr>
            <p:nvPr/>
          </p:nvSpPr>
          <p:spPr>
            <a:xfrm>
              <a:off x="1414470" y="1988840"/>
              <a:ext cx="2142421" cy="795895"/>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OCCLUSION</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HAUTE</a:t>
              </a:r>
            </a:p>
          </p:txBody>
        </p:sp>
      </p:grpSp>
      <p:grpSp>
        <p:nvGrpSpPr>
          <p:cNvPr id="5" name="Grouper 4"/>
          <p:cNvGrpSpPr/>
          <p:nvPr/>
        </p:nvGrpSpPr>
        <p:grpSpPr>
          <a:xfrm>
            <a:off x="821196" y="3898634"/>
            <a:ext cx="2707095" cy="1006595"/>
            <a:chOff x="821196" y="3898634"/>
            <a:chExt cx="2707095" cy="1006595"/>
          </a:xfrm>
        </p:grpSpPr>
        <p:sp>
          <p:nvSpPr>
            <p:cNvPr id="10" name="Flèche à angle droit 9"/>
            <p:cNvSpPr/>
            <p:nvPr/>
          </p:nvSpPr>
          <p:spPr>
            <a:xfrm rot="5400000">
              <a:off x="700576" y="401925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Calibri"/>
                <a:ea typeface="+mn-ea"/>
                <a:cs typeface="+mn-cs"/>
              </a:endParaRPr>
            </a:p>
          </p:txBody>
        </p:sp>
        <p:sp>
          <p:nvSpPr>
            <p:cNvPr id="21" name="Espace réservé du contenu 2"/>
            <p:cNvSpPr txBox="1">
              <a:spLocks/>
            </p:cNvSpPr>
            <p:nvPr/>
          </p:nvSpPr>
          <p:spPr>
            <a:xfrm>
              <a:off x="1385870" y="4109334"/>
              <a:ext cx="2142421" cy="795895"/>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OCCLUSION</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BASSE</a:t>
              </a:r>
            </a:p>
          </p:txBody>
        </p:sp>
      </p:grpSp>
      <p:sp>
        <p:nvSpPr>
          <p:cNvPr id="22" name="Espace réservé du numéro de diapositive 5"/>
          <p:cNvSpPr txBox="1">
            <a:spLocks/>
          </p:cNvSpPr>
          <p:nvPr/>
        </p:nvSpPr>
        <p:spPr>
          <a:xfrm>
            <a:off x="6553200" y="6356350"/>
            <a:ext cx="21336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pSp>
        <p:nvGrpSpPr>
          <p:cNvPr id="30" name="Grouper 29"/>
          <p:cNvGrpSpPr/>
          <p:nvPr/>
        </p:nvGrpSpPr>
        <p:grpSpPr>
          <a:xfrm>
            <a:off x="3790766" y="1037670"/>
            <a:ext cx="5266418" cy="2506404"/>
            <a:chOff x="3790766" y="1037670"/>
            <a:chExt cx="5266418" cy="2506404"/>
          </a:xfrm>
        </p:grpSpPr>
        <p:sp>
          <p:nvSpPr>
            <p:cNvPr id="23" name="Rectangle 22"/>
            <p:cNvSpPr/>
            <p:nvPr/>
          </p:nvSpPr>
          <p:spPr>
            <a:xfrm>
              <a:off x="4170427" y="1037670"/>
              <a:ext cx="4628067" cy="24220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Espace réservé du contenu 2"/>
            <p:cNvSpPr txBox="1">
              <a:spLocks/>
            </p:cNvSpPr>
            <p:nvPr/>
          </p:nvSpPr>
          <p:spPr>
            <a:xfrm>
              <a:off x="3790766" y="1171442"/>
              <a:ext cx="5266418" cy="2372632"/>
            </a:xfrm>
            <a:prstGeom prst="rect">
              <a:avLst/>
            </a:prstGeom>
            <a:ln>
              <a:solidFill>
                <a:schemeClr val="bg1"/>
              </a:solidFill>
            </a:ln>
          </p:spPr>
          <p:txBody>
            <a:bodyPr vert="horz" lIns="91440" tIns="45720" rIns="91440" bIns="45720" rtlCol="0">
              <a:normAutofit/>
            </a:bodyPr>
            <a:lstStyle>
              <a:lvl1pPr marL="342900" indent="-342900" algn="l" defTabSz="914400" rtl="0" eaLnBrk="1" latinLnBrk="0" hangingPunct="1">
                <a:spcBef>
                  <a:spcPct val="20000"/>
                </a:spcBef>
                <a:buClr>
                  <a:schemeClr val="accent5"/>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6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Début brutal, douleurs vives</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6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Vomissements précoces et abondants</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6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AMG peut être retardé</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6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AEG rapide, déshydratation</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6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Météorisme abdominal minime</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600" b="0" i="0" u="none" strike="noStrike" kern="1200" cap="none" spc="0" normalizeH="0" baseline="0" noProof="0" dirty="0">
                  <a:ln>
                    <a:noFill/>
                  </a:ln>
                  <a:solidFill>
                    <a:srgbClr val="8064A2">
                      <a:lumMod val="75000"/>
                    </a:srgbClr>
                  </a:solidFill>
                  <a:effectLst/>
                  <a:uLnTx/>
                  <a:uFillTx/>
                  <a:latin typeface="Arial" panose="020B0604020202020204" pitchFamily="34" charset="0"/>
                  <a:ea typeface="+mn-ea"/>
                  <a:cs typeface="Arial" panose="020B0604020202020204" pitchFamily="34" charset="0"/>
                </a:rPr>
                <a:t>ASP : NHA multiples, centraux, + larges que hauts</a:t>
              </a:r>
            </a:p>
          </p:txBody>
        </p:sp>
      </p:grpSp>
      <p:grpSp>
        <p:nvGrpSpPr>
          <p:cNvPr id="31" name="Grouper 30"/>
          <p:cNvGrpSpPr/>
          <p:nvPr/>
        </p:nvGrpSpPr>
        <p:grpSpPr>
          <a:xfrm>
            <a:off x="3919991" y="3862378"/>
            <a:ext cx="5266418" cy="2520802"/>
            <a:chOff x="3919991" y="3862378"/>
            <a:chExt cx="5266418" cy="2520802"/>
          </a:xfrm>
        </p:grpSpPr>
        <p:sp>
          <p:nvSpPr>
            <p:cNvPr id="24" name="Rectangle 23"/>
            <p:cNvSpPr/>
            <p:nvPr/>
          </p:nvSpPr>
          <p:spPr>
            <a:xfrm>
              <a:off x="4170427" y="3862378"/>
              <a:ext cx="4628067" cy="222037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Espace réservé du contenu 2"/>
            <p:cNvSpPr txBox="1">
              <a:spLocks/>
            </p:cNvSpPr>
            <p:nvPr/>
          </p:nvSpPr>
          <p:spPr>
            <a:xfrm>
              <a:off x="3919991" y="4010548"/>
              <a:ext cx="5266418" cy="2372632"/>
            </a:xfrm>
            <a:prstGeom prst="rect">
              <a:avLst/>
            </a:prstGeom>
            <a:ln>
              <a:solidFill>
                <a:schemeClr val="bg1"/>
              </a:solidFill>
            </a:ln>
          </p:spPr>
          <p:txBody>
            <a:bodyPr vert="horz" lIns="91440" tIns="45720" rIns="91440" bIns="45720" rtlCol="0">
              <a:normAutofit/>
            </a:bodyPr>
            <a:lstStyle>
              <a:lvl1pPr marL="342900" indent="-342900" algn="l" defTabSz="914400" rtl="0" eaLnBrk="1" latinLnBrk="0" hangingPunct="1">
                <a:spcBef>
                  <a:spcPct val="20000"/>
                </a:spcBef>
                <a:buClr>
                  <a:schemeClr val="accent5"/>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5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Début progressif</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5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AMG net</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5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Douleurs moins intenses</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5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Vomissements tardifs, fécaloïdes</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5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Etat général conservé </a:t>
              </a:r>
              <a:r>
                <a:rPr kumimoji="0" lang="fr-FR" sz="15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lgtps</a:t>
              </a:r>
              <a:endParaRPr kumimoji="0" lang="fr-FR" sz="15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500" b="0"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ASP: NHA rare, périphériques, + hauts que </a:t>
              </a:r>
            </a:p>
            <a:p>
              <a:pPr marL="457200" marR="0" lvl="1"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1500" b="0"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larges</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endParaRPr kumimoji="0" lang="fr-FR" sz="15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118372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Siège de l’occlusion</a:t>
            </a:r>
          </a:p>
        </p:txBody>
      </p:sp>
      <p:sp>
        <p:nvSpPr>
          <p:cNvPr id="3" name="Espace réservé du contenu 2"/>
          <p:cNvSpPr>
            <a:spLocks noGrp="1"/>
          </p:cNvSpPr>
          <p:nvPr>
            <p:ph idx="1"/>
          </p:nvPr>
        </p:nvSpPr>
        <p:spPr>
          <a:xfrm>
            <a:off x="803357" y="1556792"/>
            <a:ext cx="8229600" cy="4525963"/>
          </a:xfrm>
        </p:spPr>
        <p:txBody>
          <a:bodyPr/>
          <a:lstStyle/>
          <a:p>
            <a:pPr marL="0" indent="0">
              <a:buNone/>
            </a:pPr>
            <a:endParaRPr lang="fr-FR" dirty="0"/>
          </a:p>
          <a:p>
            <a:endParaRPr lang="fr-FR" dirty="0"/>
          </a:p>
          <a:p>
            <a:endParaRPr lang="fr-FR" dirty="0"/>
          </a:p>
        </p:txBody>
      </p:sp>
      <p:sp>
        <p:nvSpPr>
          <p:cNvPr id="22" name="Espace réservé du numéro de diapositive 5"/>
          <p:cNvSpPr txBox="1">
            <a:spLocks/>
          </p:cNvSpPr>
          <p:nvPr/>
        </p:nvSpPr>
        <p:spPr>
          <a:xfrm>
            <a:off x="6553200" y="6356350"/>
            <a:ext cx="21336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772816"/>
            <a:ext cx="2701404" cy="3750870"/>
          </a:xfrm>
          <a:prstGeom prst="rect">
            <a:avLst/>
          </a:prstGeom>
        </p:spPr>
      </p:pic>
      <p:grpSp>
        <p:nvGrpSpPr>
          <p:cNvPr id="8" name="Grouper 7"/>
          <p:cNvGrpSpPr/>
          <p:nvPr/>
        </p:nvGrpSpPr>
        <p:grpSpPr>
          <a:xfrm>
            <a:off x="4857566" y="1772816"/>
            <a:ext cx="3194907" cy="3528992"/>
            <a:chOff x="4857566" y="1772816"/>
            <a:chExt cx="3194907" cy="3528992"/>
          </a:xfrm>
        </p:grpSpPr>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7566" y="1772816"/>
              <a:ext cx="3194907" cy="2434704"/>
            </a:xfrm>
            <a:prstGeom prst="rect">
              <a:avLst/>
            </a:prstGeom>
          </p:spPr>
        </p:pic>
        <p:sp>
          <p:nvSpPr>
            <p:cNvPr id="16" name="Espace réservé du contenu 2"/>
            <p:cNvSpPr txBox="1">
              <a:spLocks/>
            </p:cNvSpPr>
            <p:nvPr/>
          </p:nvSpPr>
          <p:spPr>
            <a:xfrm>
              <a:off x="5028434" y="4628426"/>
              <a:ext cx="2762434" cy="673382"/>
            </a:xfrm>
            <a:prstGeom prst="rect">
              <a:avLst/>
            </a:prstGeom>
            <a:ln>
              <a:solidFill>
                <a:schemeClr val="bg1"/>
              </a:solidFill>
            </a:ln>
          </p:spPr>
          <p:txBody>
            <a:bodyPr vert="horz" lIns="91440" tIns="45720" rIns="91440" bIns="45720" rtlCol="0">
              <a:normAutofit/>
            </a:bodyPr>
            <a:lstStyle>
              <a:lvl1pPr marL="342900" indent="-342900" algn="l" defTabSz="914400" rtl="0" eaLnBrk="1" latinLnBrk="0" hangingPunct="1">
                <a:spcBef>
                  <a:spcPct val="20000"/>
                </a:spcBef>
                <a:buClr>
                  <a:schemeClr val="accent5"/>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Occlusion colique</a:t>
              </a:r>
            </a:p>
          </p:txBody>
        </p:sp>
      </p:grpSp>
      <p:sp>
        <p:nvSpPr>
          <p:cNvPr id="17" name="Espace réservé du contenu 2"/>
          <p:cNvSpPr txBox="1">
            <a:spLocks/>
          </p:cNvSpPr>
          <p:nvPr/>
        </p:nvSpPr>
        <p:spPr>
          <a:xfrm>
            <a:off x="803357" y="5746064"/>
            <a:ext cx="2762434" cy="673382"/>
          </a:xfrm>
          <a:prstGeom prst="rect">
            <a:avLst/>
          </a:prstGeom>
          <a:ln>
            <a:solidFill>
              <a:schemeClr val="bg1"/>
            </a:solidFill>
          </a:ln>
        </p:spPr>
        <p:txBody>
          <a:bodyPr vert="horz" lIns="91440" tIns="45720" rIns="91440" bIns="45720" rtlCol="0">
            <a:normAutofit/>
          </a:bodyPr>
          <a:lstStyle>
            <a:lvl1pPr marL="342900" indent="-342900" algn="l" defTabSz="914400" rtl="0" eaLnBrk="1" latinLnBrk="0" hangingPunct="1">
              <a:spcBef>
                <a:spcPct val="20000"/>
              </a:spcBef>
              <a:buClr>
                <a:schemeClr val="accent5"/>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Occlusion grêlique</a:t>
            </a:r>
          </a:p>
        </p:txBody>
      </p:sp>
    </p:spTree>
    <p:extLst>
      <p:ext uri="{BB962C8B-B14F-4D97-AF65-F5344CB8AC3E}">
        <p14:creationId xmlns:p14="http://schemas.microsoft.com/office/powerpoint/2010/main" val="203138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Diagnostic </a:t>
            </a:r>
            <a:r>
              <a:rPr lang="fr-FR" dirty="0" err="1"/>
              <a:t>etiologique</a:t>
            </a:r>
            <a:r>
              <a:rPr lang="fr-FR" dirty="0"/>
              <a:t> de l’occlusion</a:t>
            </a:r>
          </a:p>
        </p:txBody>
      </p:sp>
      <p:sp>
        <p:nvSpPr>
          <p:cNvPr id="3" name="Espace réservé du contenu 2"/>
          <p:cNvSpPr>
            <a:spLocks noGrp="1"/>
          </p:cNvSpPr>
          <p:nvPr>
            <p:ph idx="1"/>
          </p:nvPr>
        </p:nvSpPr>
        <p:spPr>
          <a:xfrm>
            <a:off x="457200" y="1196752"/>
            <a:ext cx="8229600" cy="4525963"/>
          </a:xfrm>
        </p:spPr>
        <p:txBody>
          <a:bodyPr/>
          <a:lstStyle/>
          <a:p>
            <a:pPr marL="0" indent="0">
              <a:buNone/>
            </a:pPr>
            <a:endParaRPr lang="fr-FR" dirty="0"/>
          </a:p>
          <a:p>
            <a:endParaRPr lang="fr-FR" dirty="0"/>
          </a:p>
          <a:p>
            <a:endParaRPr lang="fr-FR" dirty="0"/>
          </a:p>
        </p:txBody>
      </p:sp>
      <p:grpSp>
        <p:nvGrpSpPr>
          <p:cNvPr id="30" name="Grouper 29"/>
          <p:cNvGrpSpPr/>
          <p:nvPr/>
        </p:nvGrpSpPr>
        <p:grpSpPr>
          <a:xfrm>
            <a:off x="827584" y="2132856"/>
            <a:ext cx="2729307" cy="1062025"/>
            <a:chOff x="827584" y="2132856"/>
            <a:chExt cx="2729307" cy="1062025"/>
          </a:xfrm>
        </p:grpSpPr>
        <p:sp>
          <p:nvSpPr>
            <p:cNvPr id="11" name="Flèche à angle droit 10"/>
            <p:cNvSpPr/>
            <p:nvPr/>
          </p:nvSpPr>
          <p:spPr>
            <a:xfrm rot="5400000" flipH="1">
              <a:off x="695492" y="2506681"/>
              <a:ext cx="820292"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Calibri"/>
                <a:ea typeface="+mn-ea"/>
                <a:cs typeface="+mn-cs"/>
              </a:endParaRPr>
            </a:p>
          </p:txBody>
        </p:sp>
        <p:sp>
          <p:nvSpPr>
            <p:cNvPr id="14" name="Espace réservé du contenu 2"/>
            <p:cNvSpPr txBox="1">
              <a:spLocks/>
            </p:cNvSpPr>
            <p:nvPr/>
          </p:nvSpPr>
          <p:spPr>
            <a:xfrm>
              <a:off x="1414470" y="2132856"/>
              <a:ext cx="2142421" cy="651879"/>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OBSTACLE ORGANIQUE</a:t>
              </a:r>
            </a:p>
          </p:txBody>
        </p:sp>
      </p:grpSp>
      <p:grpSp>
        <p:nvGrpSpPr>
          <p:cNvPr id="5" name="Grouper 4"/>
          <p:cNvGrpSpPr/>
          <p:nvPr/>
        </p:nvGrpSpPr>
        <p:grpSpPr>
          <a:xfrm>
            <a:off x="3790766" y="1037670"/>
            <a:ext cx="5266418" cy="2506404"/>
            <a:chOff x="3790766" y="1037670"/>
            <a:chExt cx="5266418" cy="2506404"/>
          </a:xfrm>
        </p:grpSpPr>
        <p:sp>
          <p:nvSpPr>
            <p:cNvPr id="7" name="Espace réservé du contenu 2"/>
            <p:cNvSpPr txBox="1">
              <a:spLocks/>
            </p:cNvSpPr>
            <p:nvPr/>
          </p:nvSpPr>
          <p:spPr>
            <a:xfrm>
              <a:off x="3790766" y="1171442"/>
              <a:ext cx="5266418" cy="2372632"/>
            </a:xfrm>
            <a:prstGeom prst="rect">
              <a:avLst/>
            </a:prstGeom>
            <a:ln>
              <a:solidFill>
                <a:schemeClr val="bg1"/>
              </a:solidFill>
            </a:ln>
          </p:spPr>
          <p:txBody>
            <a:bodyPr vert="horz" lIns="91440" tIns="45720" rIns="91440" bIns="45720" rtlCol="0">
              <a:normAutofit fontScale="92500" lnSpcReduction="10000"/>
            </a:bodyPr>
            <a:lstStyle>
              <a:lvl1pPr marL="342900" indent="-342900" algn="l" defTabSz="914400" rtl="0" eaLnBrk="1" latinLnBrk="0" hangingPunct="1">
                <a:spcBef>
                  <a:spcPct val="20000"/>
                </a:spcBef>
                <a:buClr>
                  <a:schemeClr val="accent5"/>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2200" b="1"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Intraluminal</a:t>
              </a:r>
              <a:endParaRPr kumimoji="0" lang="fr-FR" sz="2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15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Bézoard, calcul, parasite, fécalome</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2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Pariétal</a:t>
              </a:r>
            </a:p>
            <a:p>
              <a:pPr marL="457200" marR="0" lvl="1"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15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Tumoral: cancer, polype</a:t>
              </a:r>
            </a:p>
            <a:p>
              <a:pPr marL="457200" marR="0" lvl="1"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15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Inflammatoire: </a:t>
              </a:r>
              <a:r>
                <a:rPr kumimoji="0" lang="fr-FR" sz="15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Crohn</a:t>
              </a:r>
              <a:r>
                <a:rPr kumimoji="0" lang="fr-FR" sz="15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a:t>
              </a:r>
              <a:r>
                <a:rPr kumimoji="0" lang="fr-FR" sz="15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tbc</a:t>
              </a:r>
              <a:r>
                <a:rPr kumimoji="0" lang="fr-FR" sz="15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ischémie, radiothérapie</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2200" b="1"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Extraluminal</a:t>
              </a:r>
              <a:endParaRPr kumimoji="0" lang="fr-FR" sz="2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15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Brides post opératoires, volvulus, </a:t>
              </a:r>
              <a:r>
                <a:rPr kumimoji="0" lang="fr-FR" sz="15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hernie étranglée</a:t>
              </a:r>
            </a:p>
            <a:p>
              <a:pPr marL="457200" marR="0" lvl="1"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15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Carcinose péritonéale, tumeur ovarienne</a:t>
              </a:r>
            </a:p>
          </p:txBody>
        </p:sp>
        <p:sp>
          <p:nvSpPr>
            <p:cNvPr id="24" name="Rectangle 23"/>
            <p:cNvSpPr/>
            <p:nvPr/>
          </p:nvSpPr>
          <p:spPr>
            <a:xfrm>
              <a:off x="4170427" y="1037670"/>
              <a:ext cx="4197711" cy="24220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9" name="Grouper 28"/>
          <p:cNvGrpSpPr/>
          <p:nvPr/>
        </p:nvGrpSpPr>
        <p:grpSpPr>
          <a:xfrm>
            <a:off x="3785636" y="3862377"/>
            <a:ext cx="5012858" cy="2859097"/>
            <a:chOff x="3785636" y="3862377"/>
            <a:chExt cx="5012858" cy="2859097"/>
          </a:xfrm>
        </p:grpSpPr>
        <p:sp>
          <p:nvSpPr>
            <p:cNvPr id="12" name="Espace réservé du contenu 2"/>
            <p:cNvSpPr txBox="1">
              <a:spLocks/>
            </p:cNvSpPr>
            <p:nvPr/>
          </p:nvSpPr>
          <p:spPr>
            <a:xfrm>
              <a:off x="3785636" y="3950095"/>
              <a:ext cx="4967291" cy="2771379"/>
            </a:xfrm>
            <a:prstGeom prst="rect">
              <a:avLst/>
            </a:prstGeom>
            <a:ln>
              <a:solidFill>
                <a:schemeClr val="bg1"/>
              </a:solidFill>
            </a:ln>
          </p:spPr>
          <p:txBody>
            <a:bodyPr vert="horz" lIns="68580" tIns="34290" rIns="68580" bIns="3429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sz="2200" b="1" i="0" u="none" strike="noStrike" kern="1200" cap="none" spc="0" normalizeH="0" baseline="0" noProof="0" dirty="0">
                  <a:ln>
                    <a:noFill/>
                  </a:ln>
                  <a:solidFill>
                    <a:srgbClr val="0070C0"/>
                  </a:solidFill>
                  <a:effectLst/>
                  <a:uLnTx/>
                  <a:uFillTx/>
                  <a:latin typeface="Arial" charset="0"/>
                  <a:ea typeface="Arial" charset="0"/>
                  <a:cs typeface="Arial" charset="0"/>
                </a:rPr>
                <a:t>Iléus réflexe</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fr-FR" sz="1500" b="0" i="0" u="none" strike="noStrike" kern="1200" cap="none" spc="0" normalizeH="0" baseline="0" noProof="0" dirty="0">
                  <a:ln>
                    <a:noFill/>
                  </a:ln>
                  <a:solidFill>
                    <a:srgbClr val="0070C0"/>
                  </a:solidFill>
                  <a:effectLst/>
                  <a:uLnTx/>
                  <a:uFillTx/>
                  <a:latin typeface="Arial" charset="0"/>
                  <a:ea typeface="Arial" charset="0"/>
                  <a:cs typeface="Arial" charset="0"/>
                </a:rPr>
                <a:t>Colique néphrétique, infection pleuropulmonaire, IDM, GEU, Torsion de kyste</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fr-FR" sz="1500" b="0" i="0" u="none" strike="noStrike" kern="1200" cap="none" spc="0" normalizeH="0" baseline="0" noProof="0" dirty="0">
                  <a:ln>
                    <a:noFill/>
                  </a:ln>
                  <a:solidFill>
                    <a:srgbClr val="0070C0"/>
                  </a:solidFill>
                  <a:effectLst/>
                  <a:uLnTx/>
                  <a:uFillTx/>
                  <a:latin typeface="Arial" charset="0"/>
                  <a:ea typeface="Arial" charset="0"/>
                  <a:cs typeface="Arial" charset="0"/>
                </a:rPr>
                <a:t>Traumatismes, Hématome du psoas</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fr-FR" sz="1500" b="0" i="0" u="none" strike="noStrike" kern="1200" cap="none" spc="0" normalizeH="0" baseline="0" noProof="0" dirty="0">
                  <a:ln>
                    <a:noFill/>
                  </a:ln>
                  <a:solidFill>
                    <a:srgbClr val="0070C0"/>
                  </a:solidFill>
                  <a:effectLst/>
                  <a:uLnTx/>
                  <a:uFillTx/>
                  <a:latin typeface="Arial" charset="0"/>
                  <a:ea typeface="Arial" charset="0"/>
                  <a:cs typeface="Arial" charset="0"/>
                </a:rPr>
                <a:t>PA, appendicite </a:t>
              </a:r>
              <a:r>
                <a:rPr kumimoji="0" lang="fr-FR" sz="1500" b="0" i="0" u="none" strike="noStrike" kern="1200" cap="none" spc="0" normalizeH="0" baseline="0" noProof="0" dirty="0" err="1">
                  <a:ln>
                    <a:noFill/>
                  </a:ln>
                  <a:solidFill>
                    <a:srgbClr val="0070C0"/>
                  </a:solidFill>
                  <a:effectLst/>
                  <a:uLnTx/>
                  <a:uFillTx/>
                  <a:latin typeface="Arial" charset="0"/>
                  <a:ea typeface="Arial" charset="0"/>
                  <a:cs typeface="Arial" charset="0"/>
                </a:rPr>
                <a:t>mésocoeliaque</a:t>
              </a:r>
              <a:r>
                <a:rPr kumimoji="0" lang="fr-FR" sz="1500" b="0" i="0" u="none" strike="noStrike" kern="1200" cap="none" spc="0" normalizeH="0" baseline="0" noProof="0" dirty="0">
                  <a:ln>
                    <a:noFill/>
                  </a:ln>
                  <a:solidFill>
                    <a:srgbClr val="0070C0"/>
                  </a:solidFill>
                  <a:effectLst/>
                  <a:uLnTx/>
                  <a:uFillTx/>
                  <a:latin typeface="Arial" charset="0"/>
                  <a:ea typeface="Arial" charset="0"/>
                  <a:cs typeface="Arial" charset="0"/>
                </a:rPr>
                <a:t>, péritonite, Infarctus mésentérique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sz="2200" b="1" i="0" u="none" strike="noStrike" kern="1200" cap="none" spc="0" normalizeH="0" baseline="0" noProof="0" dirty="0">
                  <a:ln>
                    <a:noFill/>
                  </a:ln>
                  <a:solidFill>
                    <a:srgbClr val="0070C0"/>
                  </a:solidFill>
                  <a:effectLst/>
                  <a:uLnTx/>
                  <a:uFillTx/>
                  <a:latin typeface="Arial" charset="0"/>
                  <a:ea typeface="Arial" charset="0"/>
                  <a:cs typeface="Arial" charset="0"/>
                </a:rPr>
                <a:t>Pseudo obstruction intestinale </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0070C0"/>
                  </a:solidFill>
                  <a:effectLst/>
                  <a:uLnTx/>
                  <a:uFillTx/>
                  <a:latin typeface="Arial" charset="0"/>
                  <a:ea typeface="Arial" charset="0"/>
                  <a:cs typeface="Arial" charset="0"/>
                </a:rPr>
                <a:t>Métabolique : </a:t>
              </a:r>
              <a:r>
                <a:rPr kumimoji="0" lang="fr-FR" sz="1400" b="0" i="0" u="none" strike="noStrike" kern="1200" cap="none" spc="0" normalizeH="0" baseline="0" noProof="0" dirty="0" err="1">
                  <a:ln>
                    <a:noFill/>
                  </a:ln>
                  <a:solidFill>
                    <a:srgbClr val="0070C0"/>
                  </a:solidFill>
                  <a:effectLst/>
                  <a:uLnTx/>
                  <a:uFillTx/>
                  <a:latin typeface="Arial" charset="0"/>
                  <a:ea typeface="Arial" charset="0"/>
                  <a:cs typeface="Arial" charset="0"/>
                </a:rPr>
                <a:t>hyperCa</a:t>
              </a:r>
              <a:r>
                <a:rPr kumimoji="0" lang="fr-FR" sz="1400" b="0" i="0" u="none" strike="noStrike" kern="1200" cap="none" spc="0" normalizeH="0" baseline="0" noProof="0" dirty="0">
                  <a:ln>
                    <a:noFill/>
                  </a:ln>
                  <a:solidFill>
                    <a:srgbClr val="0070C0"/>
                  </a:solidFill>
                  <a:effectLst/>
                  <a:uLnTx/>
                  <a:uFillTx/>
                  <a:latin typeface="Arial" charset="0"/>
                  <a:ea typeface="Arial" charset="0"/>
                  <a:cs typeface="Arial" charset="0"/>
                </a:rPr>
                <a:t>, </a:t>
              </a:r>
              <a:r>
                <a:rPr kumimoji="0" lang="fr-FR" sz="1400" b="0" i="0" u="none" strike="noStrike" kern="1200" cap="none" spc="0" normalizeH="0" baseline="0" noProof="0" dirty="0" err="1">
                  <a:ln>
                    <a:noFill/>
                  </a:ln>
                  <a:solidFill>
                    <a:srgbClr val="0070C0"/>
                  </a:solidFill>
                  <a:effectLst/>
                  <a:uLnTx/>
                  <a:uFillTx/>
                  <a:latin typeface="Arial" charset="0"/>
                  <a:ea typeface="Arial" charset="0"/>
                  <a:cs typeface="Arial" charset="0"/>
                </a:rPr>
                <a:t>HypoK</a:t>
              </a:r>
              <a:r>
                <a:rPr kumimoji="0" lang="fr-FR" sz="1400" b="0" i="0" u="none" strike="noStrike" kern="1200" cap="none" spc="0" normalizeH="0" baseline="0" noProof="0" dirty="0">
                  <a:ln>
                    <a:noFill/>
                  </a:ln>
                  <a:solidFill>
                    <a:srgbClr val="0070C0"/>
                  </a:solidFill>
                  <a:effectLst/>
                  <a:uLnTx/>
                  <a:uFillTx/>
                  <a:latin typeface="Arial" charset="0"/>
                  <a:ea typeface="Arial" charset="0"/>
                  <a:cs typeface="Arial" charset="0"/>
                </a:rPr>
                <a:t>, acidose</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0070C0"/>
                  </a:solidFill>
                  <a:effectLst/>
                  <a:uLnTx/>
                  <a:uFillTx/>
                  <a:latin typeface="Arial" charset="0"/>
                  <a:ea typeface="Arial" charset="0"/>
                  <a:cs typeface="Arial" charset="0"/>
                </a:rPr>
                <a:t>Médicaments; opiacés, anticholinergique, neuroleptiques</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fr-FR" sz="1400" b="0" i="0" u="none" strike="noStrike" kern="1200" cap="none" spc="0" normalizeH="0" baseline="0" noProof="0" dirty="0">
                  <a:ln>
                    <a:noFill/>
                  </a:ln>
                  <a:solidFill>
                    <a:srgbClr val="0070C0"/>
                  </a:solidFill>
                  <a:effectLst/>
                  <a:uLnTx/>
                  <a:uFillTx/>
                  <a:latin typeface="Arial" charset="0"/>
                  <a:ea typeface="Arial" charset="0"/>
                  <a:cs typeface="Arial" charset="0"/>
                </a:rPr>
                <a:t>Maladie générale: </a:t>
              </a:r>
              <a:r>
                <a:rPr kumimoji="0" lang="fr-FR" sz="1400" b="0" i="0" u="none" strike="noStrike" kern="1200" cap="none" spc="0" normalizeH="0" baseline="0" noProof="0" dirty="0" err="1">
                  <a:ln>
                    <a:noFill/>
                  </a:ln>
                  <a:solidFill>
                    <a:srgbClr val="0070C0"/>
                  </a:solidFill>
                  <a:effectLst/>
                  <a:uLnTx/>
                  <a:uFillTx/>
                  <a:latin typeface="Arial" charset="0"/>
                  <a:ea typeface="Arial" charset="0"/>
                  <a:cs typeface="Arial" charset="0"/>
                </a:rPr>
                <a:t>dt</a:t>
              </a:r>
              <a:r>
                <a:rPr kumimoji="0" lang="fr-FR" sz="1400" b="0" i="0" u="none" strike="noStrike" kern="1200" cap="none" spc="0" normalizeH="0" baseline="0" noProof="0" dirty="0">
                  <a:ln>
                    <a:noFill/>
                  </a:ln>
                  <a:solidFill>
                    <a:srgbClr val="0070C0"/>
                  </a:solidFill>
                  <a:effectLst/>
                  <a:uLnTx/>
                  <a:uFillTx/>
                  <a:latin typeface="Arial" charset="0"/>
                  <a:ea typeface="Arial" charset="0"/>
                  <a:cs typeface="Arial" charset="0"/>
                </a:rPr>
                <a:t>, </a:t>
              </a:r>
              <a:r>
                <a:rPr kumimoji="0" lang="fr-FR" sz="1400" b="0" i="0" u="none" strike="noStrike" kern="1200" cap="none" spc="0" normalizeH="0" baseline="0" noProof="0" dirty="0" err="1">
                  <a:ln>
                    <a:noFill/>
                  </a:ln>
                  <a:solidFill>
                    <a:srgbClr val="0070C0"/>
                  </a:solidFill>
                  <a:effectLst/>
                  <a:uLnTx/>
                  <a:uFillTx/>
                  <a:latin typeface="Arial" charset="0"/>
                  <a:ea typeface="Arial" charset="0"/>
                  <a:cs typeface="Arial" charset="0"/>
                </a:rPr>
                <a:t>hypothyroidie</a:t>
              </a:r>
              <a:r>
                <a:rPr kumimoji="0" lang="fr-FR" sz="1400" b="0" i="0" u="none" strike="noStrike" kern="1200" cap="none" spc="0" normalizeH="0" baseline="0" noProof="0" dirty="0">
                  <a:ln>
                    <a:noFill/>
                  </a:ln>
                  <a:solidFill>
                    <a:srgbClr val="0070C0"/>
                  </a:solidFill>
                  <a:effectLst/>
                  <a:uLnTx/>
                  <a:uFillTx/>
                  <a:latin typeface="Arial" charset="0"/>
                  <a:ea typeface="Arial" charset="0"/>
                  <a:cs typeface="Arial" charset="0"/>
                </a:rPr>
                <a:t>, sclérodermie</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fr-FR" sz="1400" b="0" i="0" u="none" strike="noStrike" kern="1200" cap="none" spc="0" normalizeH="0" baseline="0" noProof="0" dirty="0" err="1">
                  <a:ln>
                    <a:noFill/>
                  </a:ln>
                  <a:solidFill>
                    <a:srgbClr val="0070C0"/>
                  </a:solidFill>
                  <a:effectLst/>
                  <a:uLnTx/>
                  <a:uFillTx/>
                  <a:latin typeface="Arial" charset="0"/>
                  <a:ea typeface="Arial" charset="0"/>
                  <a:cs typeface="Arial" charset="0"/>
                </a:rPr>
                <a:t>Sd</a:t>
              </a:r>
              <a:r>
                <a:rPr kumimoji="0" lang="fr-FR" sz="1400" b="0" i="0" u="none" strike="noStrike" kern="1200" cap="none" spc="0" normalizeH="0" baseline="0" noProof="0" dirty="0">
                  <a:ln>
                    <a:noFill/>
                  </a:ln>
                  <a:solidFill>
                    <a:srgbClr val="0070C0"/>
                  </a:solidFill>
                  <a:effectLst/>
                  <a:uLnTx/>
                  <a:uFillTx/>
                  <a:latin typeface="Arial" charset="0"/>
                  <a:ea typeface="Arial" charset="0"/>
                  <a:cs typeface="Arial" charset="0"/>
                </a:rPr>
                <a:t> d’</a:t>
              </a:r>
              <a:r>
                <a:rPr kumimoji="0" lang="fr-FR" sz="1400" b="0" i="0" u="none" strike="noStrike" kern="1200" cap="none" spc="0" normalizeH="0" baseline="0" noProof="0" dirty="0" err="1">
                  <a:ln>
                    <a:noFill/>
                  </a:ln>
                  <a:solidFill>
                    <a:srgbClr val="0070C0"/>
                  </a:solidFill>
                  <a:effectLst/>
                  <a:uLnTx/>
                  <a:uFillTx/>
                  <a:latin typeface="Arial" charset="0"/>
                  <a:ea typeface="Arial" charset="0"/>
                  <a:cs typeface="Arial" charset="0"/>
                </a:rPr>
                <a:t>Ogilvie</a:t>
              </a:r>
              <a:endParaRPr kumimoji="0" lang="fr-FR" sz="1400" b="0" i="0" u="none" strike="noStrike" kern="1200" cap="none" spc="0" normalizeH="0" baseline="0" noProof="0" dirty="0">
                <a:ln>
                  <a:noFill/>
                </a:ln>
                <a:solidFill>
                  <a:srgbClr val="0070C0"/>
                </a:solidFill>
                <a:effectLst/>
                <a:uLnTx/>
                <a:uFillTx/>
                <a:latin typeface="Arial" charset="0"/>
                <a:ea typeface="Arial" charset="0"/>
                <a:cs typeface="Arial" charset="0"/>
              </a:endParaRPr>
            </a:p>
          </p:txBody>
        </p:sp>
        <p:sp>
          <p:nvSpPr>
            <p:cNvPr id="25" name="Rectangle 24"/>
            <p:cNvSpPr/>
            <p:nvPr/>
          </p:nvSpPr>
          <p:spPr>
            <a:xfrm>
              <a:off x="4170427" y="3862377"/>
              <a:ext cx="4628067" cy="28590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 name="Grouper 3"/>
          <p:cNvGrpSpPr/>
          <p:nvPr/>
        </p:nvGrpSpPr>
        <p:grpSpPr>
          <a:xfrm>
            <a:off x="821196" y="3898634"/>
            <a:ext cx="2694305" cy="1050553"/>
            <a:chOff x="821196" y="3898634"/>
            <a:chExt cx="2694305" cy="1050553"/>
          </a:xfrm>
        </p:grpSpPr>
        <p:sp>
          <p:nvSpPr>
            <p:cNvPr id="13" name="Flèche à angle droit 12"/>
            <p:cNvSpPr/>
            <p:nvPr/>
          </p:nvSpPr>
          <p:spPr>
            <a:xfrm rot="5400000">
              <a:off x="700576" y="401925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Calibri"/>
                <a:ea typeface="+mn-ea"/>
                <a:cs typeface="+mn-cs"/>
              </a:endParaRPr>
            </a:p>
          </p:txBody>
        </p:sp>
        <p:sp>
          <p:nvSpPr>
            <p:cNvPr id="28" name="Espace réservé du contenu 2"/>
            <p:cNvSpPr txBox="1">
              <a:spLocks/>
            </p:cNvSpPr>
            <p:nvPr/>
          </p:nvSpPr>
          <p:spPr>
            <a:xfrm>
              <a:off x="1373080" y="4297308"/>
              <a:ext cx="2142421" cy="651879"/>
            </a:xfrm>
            <a:prstGeom prst="rect">
              <a:avLst/>
            </a:prstGeom>
            <a:solidFill>
              <a:srgbClr val="00B0F0"/>
            </a:solidFill>
            <a:ln>
              <a:solidFill>
                <a:schemeClr val="accent4"/>
              </a:solidFill>
            </a:ln>
          </p:spPr>
          <p:txBody>
            <a:bodyPr vert="horz" lIns="68580" tIns="34290" rIns="68580" bIns="3429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OCCLUSION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FONCTIONNELLE</a:t>
              </a:r>
            </a:p>
          </p:txBody>
        </p:sp>
      </p:grpSp>
    </p:spTree>
    <p:extLst>
      <p:ext uri="{BB962C8B-B14F-4D97-AF65-F5344CB8AC3E}">
        <p14:creationId xmlns:p14="http://schemas.microsoft.com/office/powerpoint/2010/main" val="1860720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Espace réservé du contenu 2"/>
          <p:cNvSpPr txBox="1">
            <a:spLocks/>
          </p:cNvSpPr>
          <p:nvPr/>
        </p:nvSpPr>
        <p:spPr>
          <a:xfrm>
            <a:off x="4085445" y="4352277"/>
            <a:ext cx="4374624" cy="985069"/>
          </a:xfrm>
          <a:prstGeom prst="rect">
            <a:avLst/>
          </a:prstGeom>
          <a:ln>
            <a:solidFill>
              <a:schemeClr val="bg1"/>
            </a:solidFill>
          </a:ln>
        </p:spPr>
        <p:txBody>
          <a:bodyPr vert="horz" lIns="91440" tIns="45720" rIns="91440" bIns="45720" rtlCol="0">
            <a:noAutofit/>
          </a:bodyPr>
          <a:lstStyle>
            <a:lvl1pPr marL="342900" indent="-342900" algn="l" defTabSz="914400" rtl="0" eaLnBrk="1" latinLnBrk="0" hangingPunct="1">
              <a:spcBef>
                <a:spcPct val="20000"/>
              </a:spcBef>
              <a:buClr>
                <a:schemeClr val="accent5"/>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Sténose bénigne : </a:t>
            </a:r>
            <a:r>
              <a:rPr kumimoji="0" lang="fr-FR"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Crohn</a:t>
            </a:r>
            <a:r>
              <a:rPr kumimoji="0" lang="fr-FR"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lésion post </a:t>
            </a:r>
            <a:r>
              <a:rPr kumimoji="0" lang="fr-FR"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radique</a:t>
            </a:r>
            <a:r>
              <a:rPr kumimoji="0" lang="fr-FR"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endométriose, </a:t>
            </a:r>
            <a:r>
              <a:rPr kumimoji="0" lang="fr-FR"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tbc</a:t>
            </a:r>
            <a:r>
              <a:rPr kumimoji="0" lang="mr-IN" sz="1400" b="0" i="0" u="none" strike="noStrike" kern="1200" cap="none" spc="0" normalizeH="0" baseline="0" noProof="0" dirty="0">
                <a:ln>
                  <a:noFill/>
                </a:ln>
                <a:solidFill>
                  <a:prstClr val="black"/>
                </a:solidFill>
                <a:effectLst/>
                <a:uLnTx/>
                <a:uFillTx/>
                <a:latin typeface="Arial" panose="020B0604020202020204" pitchFamily="34" charset="0"/>
                <a:ea typeface="+mn-ea"/>
              </a:rPr>
              <a:t>…</a:t>
            </a:r>
            <a:r>
              <a:rPr kumimoji="0" lang="fr-FR"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Tumeur du grêle : </a:t>
            </a:r>
            <a:r>
              <a:rPr kumimoji="0" lang="fr-FR"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polype, TNE, lymphome, métastases, </a:t>
            </a:r>
            <a:r>
              <a:rPr kumimoji="0" lang="fr-FR"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adk</a:t>
            </a:r>
            <a:r>
              <a:rPr kumimoji="0" lang="fr-FR"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primitif</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Iléus biliaire</a:t>
            </a:r>
          </a:p>
        </p:txBody>
      </p:sp>
      <p:sp>
        <p:nvSpPr>
          <p:cNvPr id="36" name="Espace réservé du contenu 2"/>
          <p:cNvSpPr txBox="1">
            <a:spLocks/>
          </p:cNvSpPr>
          <p:nvPr/>
        </p:nvSpPr>
        <p:spPr>
          <a:xfrm>
            <a:off x="4077605" y="5962888"/>
            <a:ext cx="3603592" cy="985069"/>
          </a:xfrm>
          <a:prstGeom prst="rect">
            <a:avLst/>
          </a:prstGeom>
          <a:ln>
            <a:solidFill>
              <a:schemeClr val="bg1"/>
            </a:solidFill>
          </a:ln>
        </p:spPr>
        <p:txBody>
          <a:bodyPr vert="horz" lIns="91440" tIns="45720" rIns="91440" bIns="45720" rtlCol="0">
            <a:normAutofit/>
          </a:bodyPr>
          <a:lstStyle>
            <a:lvl1pPr marL="342900" indent="-342900" algn="l" defTabSz="914400" rtl="0" eaLnBrk="1" latinLnBrk="0" hangingPunct="1">
              <a:spcBef>
                <a:spcPct val="20000"/>
              </a:spcBef>
              <a:buClr>
                <a:schemeClr val="accent5"/>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Cancer colique</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Fécalome</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Syndrome d’</a:t>
            </a:r>
            <a:r>
              <a:rPr kumimoji="0" lang="fr-FR"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Ogilvie</a:t>
            </a:r>
            <a:endParaRPr kumimoji="0" lang="fr-FR"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itre 1"/>
          <p:cNvSpPr>
            <a:spLocks noGrp="1"/>
          </p:cNvSpPr>
          <p:nvPr>
            <p:ph type="title"/>
          </p:nvPr>
        </p:nvSpPr>
        <p:spPr/>
        <p:txBody>
          <a:bodyPr/>
          <a:lstStyle/>
          <a:p>
            <a:r>
              <a:rPr lang="fr-FR" dirty="0"/>
              <a:t>Mécanisme de l’occlusion</a:t>
            </a:r>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fr-FR"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pSp>
        <p:nvGrpSpPr>
          <p:cNvPr id="29" name="Grouper 28"/>
          <p:cNvGrpSpPr/>
          <p:nvPr/>
        </p:nvGrpSpPr>
        <p:grpSpPr>
          <a:xfrm>
            <a:off x="875980" y="1954081"/>
            <a:ext cx="2729307" cy="1206041"/>
            <a:chOff x="827584" y="1988840"/>
            <a:chExt cx="2729307" cy="1206041"/>
          </a:xfrm>
        </p:grpSpPr>
        <p:sp>
          <p:nvSpPr>
            <p:cNvPr id="7" name="Flèche à angle droit 6"/>
            <p:cNvSpPr/>
            <p:nvPr/>
          </p:nvSpPr>
          <p:spPr>
            <a:xfrm rot="5400000" flipH="1">
              <a:off x="695492" y="2506681"/>
              <a:ext cx="820292"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Calibri"/>
                <a:ea typeface="+mn-ea"/>
                <a:cs typeface="+mn-cs"/>
              </a:endParaRPr>
            </a:p>
          </p:txBody>
        </p:sp>
        <p:sp>
          <p:nvSpPr>
            <p:cNvPr id="11" name="Espace réservé du contenu 2"/>
            <p:cNvSpPr txBox="1">
              <a:spLocks/>
            </p:cNvSpPr>
            <p:nvPr/>
          </p:nvSpPr>
          <p:spPr>
            <a:xfrm>
              <a:off x="1414470" y="1988840"/>
              <a:ext cx="2142421" cy="795895"/>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PAR</a:t>
              </a:r>
              <a:br>
                <a:rPr kumimoji="0" lang="fr-FR" sz="1800" b="0" i="0" u="none" strike="noStrike" kern="1200" cap="none" spc="0" normalizeH="0" baseline="0" noProof="0" dirty="0">
                  <a:ln>
                    <a:noFill/>
                  </a:ln>
                  <a:solidFill>
                    <a:prstClr val="black"/>
                  </a:solidFill>
                  <a:effectLst/>
                  <a:uLnTx/>
                  <a:uFillTx/>
                  <a:latin typeface="Calibri"/>
                  <a:ea typeface="+mn-ea"/>
                  <a:cs typeface="+mn-cs"/>
                </a:rPr>
              </a:br>
              <a:r>
                <a:rPr kumimoji="0" lang="fr-FR" sz="1800" b="0" i="0" u="none" strike="noStrike" kern="1200" cap="none" spc="0" normalizeH="0" baseline="0" noProof="0" dirty="0">
                  <a:ln>
                    <a:noFill/>
                  </a:ln>
                  <a:solidFill>
                    <a:prstClr val="black"/>
                  </a:solidFill>
                  <a:effectLst/>
                  <a:uLnTx/>
                  <a:uFillTx/>
                  <a:latin typeface="Calibri"/>
                  <a:ea typeface="+mn-ea"/>
                  <a:cs typeface="+mn-cs"/>
                </a:rPr>
                <a:t>STRANGULATION</a:t>
              </a:r>
            </a:p>
          </p:txBody>
        </p:sp>
      </p:grpSp>
      <p:grpSp>
        <p:nvGrpSpPr>
          <p:cNvPr id="28" name="Grouper 27"/>
          <p:cNvGrpSpPr/>
          <p:nvPr/>
        </p:nvGrpSpPr>
        <p:grpSpPr>
          <a:xfrm>
            <a:off x="827584" y="4732758"/>
            <a:ext cx="2707095" cy="1006595"/>
            <a:chOff x="821196" y="3898634"/>
            <a:chExt cx="2707095" cy="1006595"/>
          </a:xfrm>
        </p:grpSpPr>
        <p:sp>
          <p:nvSpPr>
            <p:cNvPr id="10" name="Flèche à angle droit 9"/>
            <p:cNvSpPr/>
            <p:nvPr/>
          </p:nvSpPr>
          <p:spPr>
            <a:xfrm rot="5400000">
              <a:off x="700576" y="401925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Calibri"/>
                <a:ea typeface="+mn-ea"/>
                <a:cs typeface="+mn-cs"/>
              </a:endParaRPr>
            </a:p>
          </p:txBody>
        </p:sp>
        <p:sp>
          <p:nvSpPr>
            <p:cNvPr id="12" name="Espace réservé du contenu 2"/>
            <p:cNvSpPr txBox="1">
              <a:spLocks/>
            </p:cNvSpPr>
            <p:nvPr/>
          </p:nvSpPr>
          <p:spPr>
            <a:xfrm>
              <a:off x="1385870" y="4109334"/>
              <a:ext cx="2142421" cy="795895"/>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PAR</a:t>
              </a:r>
              <a:br>
                <a:rPr kumimoji="0" lang="fr-FR" sz="1800" b="0" i="0" u="none" strike="noStrike" kern="1200" cap="none" spc="0" normalizeH="0" baseline="0" noProof="0" dirty="0">
                  <a:ln>
                    <a:noFill/>
                  </a:ln>
                  <a:solidFill>
                    <a:prstClr val="black"/>
                  </a:solidFill>
                  <a:effectLst/>
                  <a:uLnTx/>
                  <a:uFillTx/>
                  <a:latin typeface="Calibri"/>
                  <a:ea typeface="+mn-ea"/>
                  <a:cs typeface="+mn-cs"/>
                </a:rPr>
              </a:br>
              <a:r>
                <a:rPr kumimoji="0" lang="fr-FR" sz="1800" b="0" i="0" u="none" strike="noStrike" kern="1200" cap="none" spc="0" normalizeH="0" baseline="0" noProof="0" dirty="0">
                  <a:ln>
                    <a:noFill/>
                  </a:ln>
                  <a:solidFill>
                    <a:prstClr val="black"/>
                  </a:solidFill>
                  <a:effectLst/>
                  <a:uLnTx/>
                  <a:uFillTx/>
                  <a:latin typeface="Calibri"/>
                  <a:ea typeface="+mn-ea"/>
                  <a:cs typeface="+mn-cs"/>
                </a:rPr>
                <a:t>OBSTRUCTION</a:t>
              </a:r>
            </a:p>
          </p:txBody>
        </p:sp>
      </p:grpSp>
      <p:grpSp>
        <p:nvGrpSpPr>
          <p:cNvPr id="37" name="Grouper 36"/>
          <p:cNvGrpSpPr/>
          <p:nvPr/>
        </p:nvGrpSpPr>
        <p:grpSpPr>
          <a:xfrm>
            <a:off x="3774106" y="1182208"/>
            <a:ext cx="2617962" cy="866439"/>
            <a:chOff x="3774106" y="1182208"/>
            <a:chExt cx="2617962" cy="866439"/>
          </a:xfrm>
        </p:grpSpPr>
        <p:sp>
          <p:nvSpPr>
            <p:cNvPr id="13" name="Flèche à angle droit 12"/>
            <p:cNvSpPr/>
            <p:nvPr/>
          </p:nvSpPr>
          <p:spPr>
            <a:xfrm rot="5400000" flipH="1">
              <a:off x="3723808" y="1361878"/>
              <a:ext cx="737067" cy="636472"/>
            </a:xfrm>
            <a:prstGeom prst="bentUpArrow">
              <a:avLst>
                <a:gd name="adj1" fmla="val 10051"/>
                <a:gd name="adj2" fmla="val 25000"/>
                <a:gd name="adj3" fmla="val 25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Calibri"/>
                <a:ea typeface="+mn-ea"/>
                <a:cs typeface="+mn-cs"/>
              </a:endParaRPr>
            </a:p>
          </p:txBody>
        </p:sp>
        <p:sp>
          <p:nvSpPr>
            <p:cNvPr id="15" name="Espace réservé du contenu 2"/>
            <p:cNvSpPr txBox="1">
              <a:spLocks/>
            </p:cNvSpPr>
            <p:nvPr/>
          </p:nvSpPr>
          <p:spPr>
            <a:xfrm>
              <a:off x="4578960" y="1182208"/>
              <a:ext cx="1813108" cy="448694"/>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350" b="0" i="0" u="none" strike="noStrike" kern="1200" cap="none" spc="0" normalizeH="0" baseline="0" noProof="0" dirty="0">
                  <a:ln>
                    <a:noFill/>
                  </a:ln>
                  <a:solidFill>
                    <a:prstClr val="black"/>
                  </a:solidFill>
                  <a:effectLst/>
                  <a:uLnTx/>
                  <a:uFillTx/>
                  <a:latin typeface="Calibri"/>
                  <a:ea typeface="+mn-ea"/>
                  <a:cs typeface="+mn-cs"/>
                </a:rPr>
                <a:t>OCCLUSION HAUTE</a:t>
              </a:r>
            </a:p>
          </p:txBody>
        </p:sp>
      </p:grpSp>
      <p:grpSp>
        <p:nvGrpSpPr>
          <p:cNvPr id="38" name="Grouper 37"/>
          <p:cNvGrpSpPr/>
          <p:nvPr/>
        </p:nvGrpSpPr>
        <p:grpSpPr>
          <a:xfrm>
            <a:off x="3774106" y="2505754"/>
            <a:ext cx="2617962" cy="747626"/>
            <a:chOff x="3774106" y="2505754"/>
            <a:chExt cx="2617962" cy="747626"/>
          </a:xfrm>
        </p:grpSpPr>
        <p:sp>
          <p:nvSpPr>
            <p:cNvPr id="14" name="Flèche à angle droit 13"/>
            <p:cNvSpPr/>
            <p:nvPr/>
          </p:nvSpPr>
          <p:spPr>
            <a:xfrm rot="5400000">
              <a:off x="3734116" y="2545744"/>
              <a:ext cx="716451" cy="636472"/>
            </a:xfrm>
            <a:prstGeom prst="bentUpArrow">
              <a:avLst>
                <a:gd name="adj1" fmla="val 10051"/>
                <a:gd name="adj2" fmla="val 25000"/>
                <a:gd name="adj3" fmla="val 25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Calibri"/>
                <a:ea typeface="+mn-ea"/>
                <a:cs typeface="+mn-cs"/>
              </a:endParaRPr>
            </a:p>
          </p:txBody>
        </p:sp>
        <p:sp>
          <p:nvSpPr>
            <p:cNvPr id="21" name="Espace réservé du contenu 2"/>
            <p:cNvSpPr txBox="1">
              <a:spLocks/>
            </p:cNvSpPr>
            <p:nvPr/>
          </p:nvSpPr>
          <p:spPr>
            <a:xfrm>
              <a:off x="4540578" y="2804686"/>
              <a:ext cx="1851490" cy="448694"/>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350" b="0" i="0" u="none" strike="noStrike" kern="1200" cap="none" spc="0" normalizeH="0" baseline="0" noProof="0" dirty="0">
                  <a:ln>
                    <a:noFill/>
                  </a:ln>
                  <a:solidFill>
                    <a:prstClr val="black"/>
                  </a:solidFill>
                  <a:effectLst/>
                  <a:uLnTx/>
                  <a:uFillTx/>
                  <a:latin typeface="Calibri"/>
                  <a:ea typeface="+mn-ea"/>
                  <a:cs typeface="+mn-cs"/>
                </a:rPr>
                <a:t>OCCLUSION BASSE</a:t>
              </a:r>
            </a:p>
          </p:txBody>
        </p:sp>
      </p:grpSp>
      <p:sp>
        <p:nvSpPr>
          <p:cNvPr id="30" name="Espace réservé du contenu 2"/>
          <p:cNvSpPr txBox="1">
            <a:spLocks/>
          </p:cNvSpPr>
          <p:nvPr/>
        </p:nvSpPr>
        <p:spPr>
          <a:xfrm>
            <a:off x="4136760" y="1722664"/>
            <a:ext cx="3603592" cy="985069"/>
          </a:xfrm>
          <a:prstGeom prst="rect">
            <a:avLst/>
          </a:prstGeom>
          <a:ln>
            <a:solidFill>
              <a:schemeClr val="bg1"/>
            </a:solidFill>
          </a:ln>
        </p:spPr>
        <p:txBody>
          <a:bodyPr vert="horz" lIns="91440" tIns="45720" rIns="91440" bIns="45720" rtlCol="0">
            <a:normAutofit fontScale="85000" lnSpcReduction="20000"/>
          </a:bodyPr>
          <a:lstStyle>
            <a:lvl1pPr marL="342900" indent="-342900" algn="l" defTabSz="914400" rtl="0" eaLnBrk="1" latinLnBrk="0" hangingPunct="1">
              <a:spcBef>
                <a:spcPct val="20000"/>
              </a:spcBef>
              <a:buClr>
                <a:schemeClr val="accent5"/>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Occlusion sur bride</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Etranglement herniaire</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Eventration post opératoire</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Invagination intestinale aigue</a:t>
            </a:r>
          </a:p>
        </p:txBody>
      </p:sp>
      <p:sp>
        <p:nvSpPr>
          <p:cNvPr id="33" name="Espace réservé du contenu 2"/>
          <p:cNvSpPr txBox="1">
            <a:spLocks/>
          </p:cNvSpPr>
          <p:nvPr/>
        </p:nvSpPr>
        <p:spPr>
          <a:xfrm>
            <a:off x="4128775" y="3319159"/>
            <a:ext cx="3376231" cy="999185"/>
          </a:xfrm>
          <a:prstGeom prst="rect">
            <a:avLst/>
          </a:prstGeom>
          <a:ln>
            <a:solidFill>
              <a:schemeClr val="bg1"/>
            </a:solidFill>
          </a:ln>
        </p:spPr>
        <p:txBody>
          <a:bodyPr vert="horz" lIns="91440" tIns="45720" rIns="91440" bIns="45720" rtlCol="0">
            <a:normAutofit/>
          </a:bodyPr>
          <a:lstStyle>
            <a:lvl1pPr marL="342900" indent="-342900" algn="l" defTabSz="914400" rtl="0" eaLnBrk="1" latinLnBrk="0" hangingPunct="1">
              <a:spcBef>
                <a:spcPct val="20000"/>
              </a:spcBef>
              <a:buClr>
                <a:schemeClr val="accent5"/>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Volvulus du colon</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endParaRPr kumimoji="0" lang="fr-FR"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40" name="Grouper 39"/>
          <p:cNvGrpSpPr/>
          <p:nvPr/>
        </p:nvGrpSpPr>
        <p:grpSpPr>
          <a:xfrm>
            <a:off x="3785961" y="5231418"/>
            <a:ext cx="2617962" cy="747626"/>
            <a:chOff x="3785961" y="5231418"/>
            <a:chExt cx="2617962" cy="747626"/>
          </a:xfrm>
        </p:grpSpPr>
        <p:sp>
          <p:nvSpPr>
            <p:cNvPr id="24" name="Flèche à angle droit 23"/>
            <p:cNvSpPr/>
            <p:nvPr/>
          </p:nvSpPr>
          <p:spPr>
            <a:xfrm rot="5400000">
              <a:off x="3745971" y="5271408"/>
              <a:ext cx="716451" cy="636472"/>
            </a:xfrm>
            <a:prstGeom prst="bentUpArrow">
              <a:avLst>
                <a:gd name="adj1" fmla="val 10051"/>
                <a:gd name="adj2" fmla="val 25000"/>
                <a:gd name="adj3" fmla="val 25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Calibri"/>
                <a:ea typeface="+mn-ea"/>
                <a:cs typeface="+mn-cs"/>
              </a:endParaRPr>
            </a:p>
          </p:txBody>
        </p:sp>
        <p:sp>
          <p:nvSpPr>
            <p:cNvPr id="26" name="Espace réservé du contenu 2"/>
            <p:cNvSpPr txBox="1">
              <a:spLocks/>
            </p:cNvSpPr>
            <p:nvPr/>
          </p:nvSpPr>
          <p:spPr>
            <a:xfrm>
              <a:off x="4552433" y="5530350"/>
              <a:ext cx="1851490" cy="448694"/>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350" b="0" i="0" u="none" strike="noStrike" kern="1200" cap="none" spc="0" normalizeH="0" baseline="0" noProof="0" dirty="0">
                  <a:ln>
                    <a:noFill/>
                  </a:ln>
                  <a:solidFill>
                    <a:prstClr val="black"/>
                  </a:solidFill>
                  <a:effectLst/>
                  <a:uLnTx/>
                  <a:uFillTx/>
                  <a:latin typeface="Calibri"/>
                  <a:ea typeface="+mn-ea"/>
                  <a:cs typeface="+mn-cs"/>
                </a:rPr>
                <a:t>OCCLUSION BASSE</a:t>
              </a:r>
            </a:p>
          </p:txBody>
        </p:sp>
      </p:grpSp>
      <p:grpSp>
        <p:nvGrpSpPr>
          <p:cNvPr id="39" name="Grouper 38"/>
          <p:cNvGrpSpPr/>
          <p:nvPr/>
        </p:nvGrpSpPr>
        <p:grpSpPr>
          <a:xfrm>
            <a:off x="3785961" y="3907872"/>
            <a:ext cx="2617962" cy="866439"/>
            <a:chOff x="3785961" y="3907872"/>
            <a:chExt cx="2617962" cy="866439"/>
          </a:xfrm>
        </p:grpSpPr>
        <p:sp>
          <p:nvSpPr>
            <p:cNvPr id="25" name="Espace réservé du contenu 2"/>
            <p:cNvSpPr txBox="1">
              <a:spLocks/>
            </p:cNvSpPr>
            <p:nvPr/>
          </p:nvSpPr>
          <p:spPr>
            <a:xfrm>
              <a:off x="4590815" y="3907872"/>
              <a:ext cx="1813108" cy="448694"/>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350" b="0" i="0" u="none" strike="noStrike" kern="1200" cap="none" spc="0" normalizeH="0" baseline="0" noProof="0" dirty="0">
                  <a:ln>
                    <a:noFill/>
                  </a:ln>
                  <a:solidFill>
                    <a:prstClr val="black"/>
                  </a:solidFill>
                  <a:effectLst/>
                  <a:uLnTx/>
                  <a:uFillTx/>
                  <a:latin typeface="Calibri"/>
                  <a:ea typeface="+mn-ea"/>
                  <a:cs typeface="+mn-cs"/>
                </a:rPr>
                <a:t>OCCLUSION HAUTE</a:t>
              </a:r>
            </a:p>
          </p:txBody>
        </p:sp>
        <p:sp>
          <p:nvSpPr>
            <p:cNvPr id="23" name="Flèche à angle droit 22"/>
            <p:cNvSpPr/>
            <p:nvPr/>
          </p:nvSpPr>
          <p:spPr>
            <a:xfrm rot="5400000" flipH="1">
              <a:off x="3735663" y="4087542"/>
              <a:ext cx="737067" cy="636472"/>
            </a:xfrm>
            <a:prstGeom prst="bentUpArrow">
              <a:avLst>
                <a:gd name="adj1" fmla="val 10051"/>
                <a:gd name="adj2" fmla="val 25000"/>
                <a:gd name="adj3" fmla="val 2500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37029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0" grpId="0" animBg="1"/>
      <p:bldP spid="33"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1</a:t>
            </a:r>
          </a:p>
        </p:txBody>
      </p:sp>
      <p:sp>
        <p:nvSpPr>
          <p:cNvPr id="3" name="Espace réservé du contenu 2"/>
          <p:cNvSpPr>
            <a:spLocks noGrp="1"/>
          </p:cNvSpPr>
          <p:nvPr>
            <p:ph idx="1"/>
          </p:nvPr>
        </p:nvSpPr>
        <p:spPr/>
        <p:txBody>
          <a:bodyPr/>
          <a:lstStyle/>
          <a:p>
            <a:pPr marL="0" indent="0">
              <a:buNone/>
              <a:defRPr/>
            </a:pPr>
            <a:r>
              <a:rPr lang="fr-FR" i="1" dirty="0"/>
              <a:t>Patient de 55 ans, pas d’antécédent médical ni chirurgical,</a:t>
            </a:r>
          </a:p>
          <a:p>
            <a:pPr marL="0" indent="0">
              <a:buNone/>
              <a:defRPr/>
            </a:pPr>
            <a:r>
              <a:rPr lang="fr-FR" i="1" dirty="0"/>
              <a:t>Il consulte aux urgences pour douleurs abdominales, vomissements itératifs, et arrêt des matières et des gaz depuis 48h</a:t>
            </a:r>
          </a:p>
          <a:p>
            <a:pPr marL="0" indent="0">
              <a:buNone/>
              <a:defRPr/>
            </a:pPr>
            <a:r>
              <a:rPr lang="fr-FR" i="1" dirty="0"/>
              <a:t>Pas de perte de poids</a:t>
            </a:r>
          </a:p>
          <a:p>
            <a:pPr marL="0" indent="0">
              <a:buNone/>
              <a:defRPr/>
            </a:pPr>
            <a:endParaRPr lang="fr-FR" i="1" dirty="0"/>
          </a:p>
          <a:p>
            <a:pPr marL="0" indent="0">
              <a:buNone/>
              <a:defRPr/>
            </a:pPr>
            <a:r>
              <a:rPr lang="fr-FR" i="1" dirty="0"/>
              <a:t>TDM: hernie crurale droite étranglée, épanchement intra </a:t>
            </a:r>
            <a:r>
              <a:rPr lang="fr-FR" i="1" dirty="0" err="1"/>
              <a:t>péritonal</a:t>
            </a:r>
            <a:endParaRPr lang="fr-FR" i="1" dirty="0"/>
          </a:p>
          <a:p>
            <a:pPr marL="0" indent="0">
              <a:buNone/>
              <a:defRPr/>
            </a:pPr>
            <a:endParaRPr lang="fr-FR" dirty="0"/>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pSp>
        <p:nvGrpSpPr>
          <p:cNvPr id="5" name="Grouper 4"/>
          <p:cNvGrpSpPr/>
          <p:nvPr/>
        </p:nvGrpSpPr>
        <p:grpSpPr>
          <a:xfrm>
            <a:off x="1259632" y="5463843"/>
            <a:ext cx="6087290" cy="777413"/>
            <a:chOff x="465910" y="5171867"/>
            <a:chExt cx="6087290" cy="777413"/>
          </a:xfrm>
        </p:grpSpPr>
        <p:sp>
          <p:nvSpPr>
            <p:cNvPr id="8" name="Rectangle 7"/>
            <p:cNvSpPr/>
            <p:nvPr/>
          </p:nvSpPr>
          <p:spPr>
            <a:xfrm>
              <a:off x="465910" y="5171867"/>
              <a:ext cx="5186210" cy="7774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ZoneTexte 3"/>
            <p:cNvSpPr txBox="1"/>
            <p:nvPr/>
          </p:nvSpPr>
          <p:spPr>
            <a:xfrm>
              <a:off x="648544" y="5329740"/>
              <a:ext cx="590465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Arial" charset="0"/>
                  <a:ea typeface="Arial" charset="0"/>
                  <a:cs typeface="Arial" charset="0"/>
                </a:rPr>
                <a:t>Quelle est votre prise en charge?</a:t>
              </a:r>
            </a:p>
          </p:txBody>
        </p:sp>
      </p:grpSp>
    </p:spTree>
    <p:extLst>
      <p:ext uri="{BB962C8B-B14F-4D97-AF65-F5344CB8AC3E}">
        <p14:creationId xmlns:p14="http://schemas.microsoft.com/office/powerpoint/2010/main" val="1577098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1</a:t>
            </a:r>
          </a:p>
        </p:txBody>
      </p:sp>
      <p:sp>
        <p:nvSpPr>
          <p:cNvPr id="3" name="Espace réservé du contenu 2"/>
          <p:cNvSpPr>
            <a:spLocks noGrp="1"/>
          </p:cNvSpPr>
          <p:nvPr>
            <p:ph idx="1"/>
          </p:nvPr>
        </p:nvSpPr>
        <p:spPr/>
        <p:txBody>
          <a:bodyPr/>
          <a:lstStyle/>
          <a:p>
            <a:pPr>
              <a:defRPr/>
            </a:pPr>
            <a:r>
              <a:rPr lang="fr-FR" dirty="0"/>
              <a:t>URGENCE CHIRURGICALE</a:t>
            </a:r>
          </a:p>
          <a:p>
            <a:pPr>
              <a:defRPr/>
            </a:pPr>
            <a:endParaRPr lang="fr-FR" dirty="0"/>
          </a:p>
          <a:p>
            <a:pPr marL="0" indent="0">
              <a:buNone/>
              <a:defRPr/>
            </a:pPr>
            <a:r>
              <a:rPr lang="fr-FR" dirty="0"/>
              <a:t>Exploration des anses digestives </a:t>
            </a:r>
          </a:p>
          <a:p>
            <a:pPr marL="0" indent="0">
              <a:buNone/>
              <a:defRPr/>
            </a:pPr>
            <a:r>
              <a:rPr lang="fr-FR" dirty="0"/>
              <a:t>+/- Résection digestive </a:t>
            </a:r>
          </a:p>
          <a:p>
            <a:pPr marL="0" indent="0">
              <a:buNone/>
              <a:defRPr/>
            </a:pPr>
            <a:r>
              <a:rPr lang="fr-FR" b="1" dirty="0"/>
              <a:t>Prévenir du risque de stomie ++</a:t>
            </a:r>
          </a:p>
          <a:p>
            <a:pPr marL="0" indent="0">
              <a:buNone/>
              <a:defRPr/>
            </a:pPr>
            <a:r>
              <a:rPr lang="fr-FR" dirty="0"/>
              <a:t>Réparation de l’orifice herniaire (</a:t>
            </a:r>
            <a:r>
              <a:rPr lang="fr-FR" dirty="0" err="1"/>
              <a:t>raphie</a:t>
            </a:r>
            <a:r>
              <a:rPr lang="fr-FR" dirty="0"/>
              <a:t>/prothèse)</a:t>
            </a:r>
          </a:p>
          <a:p>
            <a:pPr marL="0" indent="0">
              <a:buNone/>
              <a:defRPr/>
            </a:pPr>
            <a:endParaRPr lang="fr-FR" dirty="0"/>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15973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2</a:t>
            </a:r>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fr-FR"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1" name="Espace réservé du contenu 2"/>
          <p:cNvSpPr>
            <a:spLocks noGrp="1"/>
          </p:cNvSpPr>
          <p:nvPr>
            <p:ph idx="1"/>
          </p:nvPr>
        </p:nvSpPr>
        <p:spPr>
          <a:xfrm>
            <a:off x="457200" y="1600200"/>
            <a:ext cx="8229600" cy="4525963"/>
          </a:xfrm>
        </p:spPr>
        <p:txBody>
          <a:bodyPr/>
          <a:lstStyle/>
          <a:p>
            <a:pPr marL="0" indent="0">
              <a:buNone/>
              <a:defRPr/>
            </a:pPr>
            <a:r>
              <a:rPr lang="fr-FR" i="1" dirty="0"/>
              <a:t>Patient de 45 ans,</a:t>
            </a:r>
          </a:p>
          <a:p>
            <a:pPr marL="0" indent="0">
              <a:buNone/>
              <a:defRPr/>
            </a:pPr>
            <a:r>
              <a:rPr lang="fr-FR" i="1" dirty="0"/>
              <a:t>Il consulte aux urgences pour douleurs abdominales, arrêt des matières et des gaz</a:t>
            </a:r>
          </a:p>
          <a:p>
            <a:pPr marL="0" indent="0">
              <a:buNone/>
              <a:defRPr/>
            </a:pPr>
            <a:endParaRPr lang="fr-FR" i="1" dirty="0"/>
          </a:p>
          <a:p>
            <a:pPr marL="0" indent="0">
              <a:buNone/>
              <a:defRPr/>
            </a:pPr>
            <a:r>
              <a:rPr lang="fr-FR" i="1" dirty="0" err="1"/>
              <a:t>Atcd</a:t>
            </a:r>
            <a:r>
              <a:rPr lang="fr-FR" i="1" dirty="0"/>
              <a:t> :</a:t>
            </a:r>
          </a:p>
          <a:p>
            <a:pPr marL="0" indent="0">
              <a:buNone/>
              <a:defRPr/>
            </a:pPr>
            <a:r>
              <a:rPr lang="fr-FR" i="1" dirty="0"/>
              <a:t>- Appendicectomie par abord de Mc Burney à l’âge de 12 ans</a:t>
            </a:r>
          </a:p>
          <a:p>
            <a:pPr marL="0" indent="0">
              <a:buNone/>
              <a:defRPr/>
            </a:pPr>
            <a:r>
              <a:rPr lang="fr-FR" i="1" dirty="0"/>
              <a:t>- Obésité IMC 35 </a:t>
            </a:r>
          </a:p>
          <a:p>
            <a:pPr>
              <a:defRPr/>
            </a:pPr>
            <a:endParaRPr lang="fr-FR" dirty="0"/>
          </a:p>
        </p:txBody>
      </p:sp>
    </p:spTree>
    <p:extLst>
      <p:ext uri="{BB962C8B-B14F-4D97-AF65-F5344CB8AC3E}">
        <p14:creationId xmlns:p14="http://schemas.microsoft.com/office/powerpoint/2010/main" val="26121890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2</a:t>
            </a:r>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7" name="Image 6"/>
          <p:cNvPicPr>
            <a:picLocks noChangeAspect="1"/>
          </p:cNvPicPr>
          <p:nvPr/>
        </p:nvPicPr>
        <p:blipFill rotWithShape="1">
          <a:blip r:embed="rId2"/>
          <a:srcRect l="6811" t="17885" r="7919" b="15671"/>
          <a:stretch/>
        </p:blipFill>
        <p:spPr>
          <a:xfrm>
            <a:off x="3155287" y="881969"/>
            <a:ext cx="5988713" cy="4666530"/>
          </a:xfrm>
          <a:prstGeom prst="rect">
            <a:avLst/>
          </a:prstGeom>
        </p:spPr>
      </p:pic>
      <p:pic>
        <p:nvPicPr>
          <p:cNvPr id="8" name="Image 7"/>
          <p:cNvPicPr>
            <a:picLocks noChangeAspect="1"/>
          </p:cNvPicPr>
          <p:nvPr/>
        </p:nvPicPr>
        <p:blipFill rotWithShape="1">
          <a:blip r:embed="rId3"/>
          <a:srcRect l="6810" t="15670" r="3490" b="17885"/>
          <a:stretch/>
        </p:blipFill>
        <p:spPr>
          <a:xfrm>
            <a:off x="179512" y="3215234"/>
            <a:ext cx="4896544" cy="3627069"/>
          </a:xfrm>
          <a:prstGeom prst="rect">
            <a:avLst/>
          </a:prstGeom>
        </p:spPr>
      </p:pic>
      <p:grpSp>
        <p:nvGrpSpPr>
          <p:cNvPr id="9" name="Grouper 8"/>
          <p:cNvGrpSpPr/>
          <p:nvPr/>
        </p:nvGrpSpPr>
        <p:grpSpPr>
          <a:xfrm>
            <a:off x="5251860" y="6042532"/>
            <a:ext cx="3995143" cy="570324"/>
            <a:chOff x="5148857" y="5457620"/>
            <a:chExt cx="3995143" cy="570324"/>
          </a:xfrm>
        </p:grpSpPr>
        <p:sp>
          <p:nvSpPr>
            <p:cNvPr id="10" name="ZoneTexte 9"/>
            <p:cNvSpPr txBox="1"/>
            <p:nvPr/>
          </p:nvSpPr>
          <p:spPr>
            <a:xfrm>
              <a:off x="5148857" y="5511950"/>
              <a:ext cx="399514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Arial" charset="0"/>
                  <a:ea typeface="Arial" charset="0"/>
                  <a:cs typeface="Arial" charset="0"/>
                </a:rPr>
                <a:t>Quel est votre diagnostic?</a:t>
              </a:r>
            </a:p>
          </p:txBody>
        </p:sp>
        <p:sp>
          <p:nvSpPr>
            <p:cNvPr id="11" name="Rectangle 10"/>
            <p:cNvSpPr/>
            <p:nvPr/>
          </p:nvSpPr>
          <p:spPr>
            <a:xfrm>
              <a:off x="5148857" y="5457620"/>
              <a:ext cx="3744673" cy="5703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03251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2</a:t>
            </a:r>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pSp>
        <p:nvGrpSpPr>
          <p:cNvPr id="28" name="Grouper 27"/>
          <p:cNvGrpSpPr/>
          <p:nvPr/>
        </p:nvGrpSpPr>
        <p:grpSpPr>
          <a:xfrm>
            <a:off x="567099" y="881969"/>
            <a:ext cx="8576901" cy="4666530"/>
            <a:chOff x="567099" y="881969"/>
            <a:chExt cx="8576901" cy="4666530"/>
          </a:xfrm>
        </p:grpSpPr>
        <p:pic>
          <p:nvPicPr>
            <p:cNvPr id="7" name="Image 6"/>
            <p:cNvPicPr>
              <a:picLocks noChangeAspect="1"/>
            </p:cNvPicPr>
            <p:nvPr/>
          </p:nvPicPr>
          <p:blipFill rotWithShape="1">
            <a:blip r:embed="rId2"/>
            <a:srcRect l="6811" t="17885" r="7919" b="15671"/>
            <a:stretch/>
          </p:blipFill>
          <p:spPr>
            <a:xfrm>
              <a:off x="3155287" y="881969"/>
              <a:ext cx="5988713" cy="4666530"/>
            </a:xfrm>
            <a:prstGeom prst="rect">
              <a:avLst/>
            </a:prstGeom>
          </p:spPr>
        </p:pic>
        <p:cxnSp>
          <p:nvCxnSpPr>
            <p:cNvPr id="4" name="Connecteur droit avec flèche 3"/>
            <p:cNvCxnSpPr/>
            <p:nvPr/>
          </p:nvCxnSpPr>
          <p:spPr>
            <a:xfrm>
              <a:off x="2699792" y="1628800"/>
              <a:ext cx="2376264" cy="432048"/>
            </a:xfrm>
            <a:prstGeom prst="straightConnector1">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567099" y="1214211"/>
              <a:ext cx="26026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FF0000"/>
                  </a:solidFill>
                  <a:effectLst/>
                  <a:uLnTx/>
                  <a:uFillTx/>
                  <a:latin typeface="Calibri"/>
                  <a:ea typeface="+mn-ea"/>
                  <a:cs typeface="+mn-cs"/>
                </a:rPr>
                <a:t>Syndrome </a:t>
              </a:r>
              <a:r>
                <a:rPr kumimoji="0" lang="fr-FR" sz="1800" b="1" i="0" u="none" strike="noStrike" kern="1200" cap="none" spc="0" normalizeH="0" baseline="0" noProof="0" dirty="0" err="1">
                  <a:ln>
                    <a:noFill/>
                  </a:ln>
                  <a:solidFill>
                    <a:srgbClr val="FF0000"/>
                  </a:solidFill>
                  <a:effectLst/>
                  <a:uLnTx/>
                  <a:uFillTx/>
                  <a:latin typeface="Calibri"/>
                  <a:ea typeface="+mn-ea"/>
                  <a:cs typeface="+mn-cs"/>
                </a:rPr>
                <a:t>jonctionnel</a:t>
              </a:r>
              <a:endParaRPr kumimoji="0" lang="fr-FR" sz="1800" b="1" i="0" u="none" strike="noStrike" kern="1200" cap="none" spc="0" normalizeH="0" baseline="0" noProof="0" dirty="0">
                <a:ln>
                  <a:noFill/>
                </a:ln>
                <a:solidFill>
                  <a:srgbClr val="FF0000"/>
                </a:solidFill>
                <a:effectLst/>
                <a:uLnTx/>
                <a:uFillTx/>
                <a:latin typeface="Calibri"/>
                <a:ea typeface="+mn-ea"/>
                <a:cs typeface="+mn-cs"/>
              </a:endParaRPr>
            </a:p>
          </p:txBody>
        </p:sp>
      </p:grpSp>
      <p:grpSp>
        <p:nvGrpSpPr>
          <p:cNvPr id="29" name="Grouper 28"/>
          <p:cNvGrpSpPr/>
          <p:nvPr/>
        </p:nvGrpSpPr>
        <p:grpSpPr>
          <a:xfrm>
            <a:off x="91363" y="2145708"/>
            <a:ext cx="4984693" cy="4696595"/>
            <a:chOff x="91363" y="2145708"/>
            <a:chExt cx="4984693" cy="4696595"/>
          </a:xfrm>
        </p:grpSpPr>
        <p:pic>
          <p:nvPicPr>
            <p:cNvPr id="8" name="Image 7"/>
            <p:cNvPicPr>
              <a:picLocks noChangeAspect="1"/>
            </p:cNvPicPr>
            <p:nvPr/>
          </p:nvPicPr>
          <p:blipFill rotWithShape="1">
            <a:blip r:embed="rId3"/>
            <a:srcRect l="6810" t="15670" r="3490" b="17885"/>
            <a:stretch/>
          </p:blipFill>
          <p:spPr>
            <a:xfrm>
              <a:off x="179512" y="3215234"/>
              <a:ext cx="4896544" cy="3627069"/>
            </a:xfrm>
            <a:prstGeom prst="rect">
              <a:avLst/>
            </a:prstGeom>
          </p:spPr>
        </p:pic>
        <p:cxnSp>
          <p:nvCxnSpPr>
            <p:cNvPr id="9" name="Connecteur droit avec flèche 8"/>
            <p:cNvCxnSpPr/>
            <p:nvPr/>
          </p:nvCxnSpPr>
          <p:spPr>
            <a:xfrm>
              <a:off x="683568" y="2807679"/>
              <a:ext cx="1184847" cy="1591381"/>
            </a:xfrm>
            <a:prstGeom prst="straightConnector1">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91363" y="2407978"/>
              <a:ext cx="26026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FF0000"/>
                  </a:solidFill>
                  <a:effectLst/>
                  <a:uLnTx/>
                  <a:uFillTx/>
                  <a:latin typeface="Calibri"/>
                  <a:ea typeface="+mn-ea"/>
                  <a:cs typeface="+mn-cs"/>
                </a:rPr>
                <a:t>Grêle plat</a:t>
              </a:r>
            </a:p>
          </p:txBody>
        </p:sp>
        <p:cxnSp>
          <p:nvCxnSpPr>
            <p:cNvPr id="14" name="Connecteur droit avec flèche 13"/>
            <p:cNvCxnSpPr/>
            <p:nvPr/>
          </p:nvCxnSpPr>
          <p:spPr>
            <a:xfrm>
              <a:off x="1986394" y="2592644"/>
              <a:ext cx="311292" cy="1286424"/>
            </a:xfrm>
            <a:prstGeom prst="straightConnector1">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1410435" y="2145708"/>
              <a:ext cx="26026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FF0000"/>
                  </a:solidFill>
                  <a:effectLst/>
                  <a:uLnTx/>
                  <a:uFillTx/>
                  <a:latin typeface="Calibri"/>
                  <a:ea typeface="+mn-ea"/>
                  <a:cs typeface="+mn-cs"/>
                </a:rPr>
                <a:t>Grêle dilaté</a:t>
              </a:r>
            </a:p>
          </p:txBody>
        </p:sp>
      </p:grpSp>
      <p:sp>
        <p:nvSpPr>
          <p:cNvPr id="27" name="ZoneTexte 26"/>
          <p:cNvSpPr txBox="1"/>
          <p:nvPr/>
        </p:nvSpPr>
        <p:spPr>
          <a:xfrm>
            <a:off x="5132022" y="5779902"/>
            <a:ext cx="3902150" cy="830997"/>
          </a:xfrm>
          <a:prstGeom prst="rect">
            <a:avLst/>
          </a:prstGeom>
          <a:solidFill>
            <a:schemeClr val="bg1"/>
          </a:solidFill>
        </p:spPr>
        <p:txBody>
          <a:bodyPr wrap="square" rtlCol="0">
            <a:spAutoFit/>
          </a:bodyPr>
          <a:lstStyle/>
          <a:p>
            <a:pPr marL="342900" marR="0" lvl="0" indent="-342900" algn="ctr" defTabSz="914400" rtl="0" eaLnBrk="1" fontAlgn="auto" latinLnBrk="0" hangingPunct="1">
              <a:lnSpc>
                <a:spcPct val="100000"/>
              </a:lnSpc>
              <a:spcBef>
                <a:spcPts val="0"/>
              </a:spcBef>
              <a:spcAft>
                <a:spcPts val="0"/>
              </a:spcAft>
              <a:buClrTx/>
              <a:buSzTx/>
              <a:buFont typeface="Wingdings" charset="2"/>
              <a:buChar char="à"/>
              <a:tabLst/>
              <a:defRPr/>
            </a:pPr>
            <a:r>
              <a:rPr kumimoji="0" lang="fr-FR" sz="2400" b="1" i="0" u="none" strike="noStrike" kern="1200" cap="none" spc="0" normalizeH="0" baseline="0" noProof="0" dirty="0">
                <a:ln>
                  <a:noFill/>
                </a:ln>
                <a:solidFill>
                  <a:srgbClr val="FF0000"/>
                </a:solidFill>
                <a:effectLst/>
                <a:uLnTx/>
                <a:uFillTx/>
                <a:latin typeface="Calibri"/>
                <a:ea typeface="+mn-ea"/>
                <a:cs typeface="+mn-cs"/>
              </a:rPr>
              <a:t>Syndrome occlusif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0000"/>
                </a:solidFill>
                <a:effectLst/>
                <a:uLnTx/>
                <a:uFillTx/>
                <a:latin typeface="Calibri"/>
                <a:ea typeface="+mn-ea"/>
                <a:cs typeface="+mn-cs"/>
              </a:rPr>
              <a:t>sur bride</a:t>
            </a:r>
          </a:p>
        </p:txBody>
      </p:sp>
    </p:spTree>
    <p:extLst>
      <p:ext uri="{BB962C8B-B14F-4D97-AF65-F5344CB8AC3E}">
        <p14:creationId xmlns:p14="http://schemas.microsoft.com/office/powerpoint/2010/main" val="2701616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t>05/09/2018</a:t>
            </a:r>
          </a:p>
        </p:txBody>
      </p:sp>
      <p:sp>
        <p:nvSpPr>
          <p:cNvPr id="3" name="Espace réservé du pied de page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t>Item 270 - Dysphagie</a:t>
            </a:r>
            <a:endParaRPr kumimoji="0" lang="fr-FR"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pSp>
        <p:nvGrpSpPr>
          <p:cNvPr id="6" name="Grouper 4"/>
          <p:cNvGrpSpPr/>
          <p:nvPr/>
        </p:nvGrpSpPr>
        <p:grpSpPr>
          <a:xfrm>
            <a:off x="1979712" y="2204864"/>
            <a:ext cx="6087290" cy="777413"/>
            <a:chOff x="465910" y="5171867"/>
            <a:chExt cx="6087290" cy="777413"/>
          </a:xfrm>
        </p:grpSpPr>
        <p:sp>
          <p:nvSpPr>
            <p:cNvPr id="7" name="Rectangle 6"/>
            <p:cNvSpPr/>
            <p:nvPr/>
          </p:nvSpPr>
          <p:spPr>
            <a:xfrm>
              <a:off x="465910" y="5171867"/>
              <a:ext cx="5186210" cy="7774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ZoneTexte 7"/>
            <p:cNvSpPr txBox="1"/>
            <p:nvPr/>
          </p:nvSpPr>
          <p:spPr>
            <a:xfrm>
              <a:off x="648544" y="5329740"/>
              <a:ext cx="590465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Arial" charset="0"/>
                  <a:ea typeface="Arial" charset="0"/>
                  <a:cs typeface="Arial" charset="0"/>
                </a:rPr>
                <a:t>Quelle est votre prise en charge?</a:t>
              </a:r>
            </a:p>
          </p:txBody>
        </p:sp>
      </p:grpSp>
    </p:spTree>
    <p:extLst>
      <p:ext uri="{BB962C8B-B14F-4D97-AF65-F5344CB8AC3E}">
        <p14:creationId xmlns:p14="http://schemas.microsoft.com/office/powerpoint/2010/main" val="5460650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196752"/>
            <a:ext cx="8229600" cy="4525963"/>
          </a:xfrm>
        </p:spPr>
        <p:txBody>
          <a:bodyPr/>
          <a:lstStyle/>
          <a:p>
            <a:pPr marL="0" indent="0">
              <a:buNone/>
            </a:pPr>
            <a:endParaRPr lang="fr-FR" dirty="0"/>
          </a:p>
          <a:p>
            <a:endParaRPr lang="fr-FR" dirty="0"/>
          </a:p>
          <a:p>
            <a:endParaRPr lang="fr-FR" dirty="0"/>
          </a:p>
        </p:txBody>
      </p:sp>
      <p:grpSp>
        <p:nvGrpSpPr>
          <p:cNvPr id="30" name="Grouper 29"/>
          <p:cNvGrpSpPr/>
          <p:nvPr/>
        </p:nvGrpSpPr>
        <p:grpSpPr>
          <a:xfrm>
            <a:off x="827584" y="2132856"/>
            <a:ext cx="2729307" cy="1062025"/>
            <a:chOff x="827584" y="2132856"/>
            <a:chExt cx="2729307" cy="1062025"/>
          </a:xfrm>
        </p:grpSpPr>
        <p:sp>
          <p:nvSpPr>
            <p:cNvPr id="11" name="Flèche à angle droit 10"/>
            <p:cNvSpPr/>
            <p:nvPr/>
          </p:nvSpPr>
          <p:spPr>
            <a:xfrm rot="5400000" flipH="1">
              <a:off x="695492" y="2506681"/>
              <a:ext cx="820292"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Calibri"/>
                <a:ea typeface="+mn-ea"/>
                <a:cs typeface="+mn-cs"/>
              </a:endParaRPr>
            </a:p>
          </p:txBody>
        </p:sp>
        <p:sp>
          <p:nvSpPr>
            <p:cNvPr id="14" name="Espace réservé du contenu 2"/>
            <p:cNvSpPr txBox="1">
              <a:spLocks/>
            </p:cNvSpPr>
            <p:nvPr/>
          </p:nvSpPr>
          <p:spPr>
            <a:xfrm>
              <a:off x="1414470" y="2132856"/>
              <a:ext cx="2142421" cy="651879"/>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Traitement Médical</a:t>
              </a:r>
            </a:p>
          </p:txBody>
        </p:sp>
      </p:grpSp>
      <p:grpSp>
        <p:nvGrpSpPr>
          <p:cNvPr id="5" name="Grouper 4"/>
          <p:cNvGrpSpPr/>
          <p:nvPr/>
        </p:nvGrpSpPr>
        <p:grpSpPr>
          <a:xfrm>
            <a:off x="3790766" y="1037670"/>
            <a:ext cx="5266418" cy="2506404"/>
            <a:chOff x="3790766" y="1037670"/>
            <a:chExt cx="5266418" cy="2506404"/>
          </a:xfrm>
        </p:grpSpPr>
        <p:sp>
          <p:nvSpPr>
            <p:cNvPr id="7" name="Espace réservé du contenu 2"/>
            <p:cNvSpPr txBox="1">
              <a:spLocks/>
            </p:cNvSpPr>
            <p:nvPr/>
          </p:nvSpPr>
          <p:spPr>
            <a:xfrm>
              <a:off x="3790766" y="1171442"/>
              <a:ext cx="5266418" cy="2372632"/>
            </a:xfrm>
            <a:prstGeom prst="rect">
              <a:avLst/>
            </a:prstGeom>
            <a:ln>
              <a:solidFill>
                <a:schemeClr val="bg1"/>
              </a:solidFill>
            </a:ln>
          </p:spPr>
          <p:txBody>
            <a:bodyPr vert="horz" lIns="91440" tIns="45720" rIns="91440" bIns="45720" rtlCol="0">
              <a:normAutofit/>
            </a:bodyPr>
            <a:lstStyle>
              <a:lvl1pPr marL="342900" indent="-342900" algn="l" defTabSz="914400" rtl="0" eaLnBrk="1" latinLnBrk="0" hangingPunct="1">
                <a:spcBef>
                  <a:spcPct val="20000"/>
                </a:spcBef>
                <a:buClr>
                  <a:schemeClr val="accent5"/>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2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Sonde </a:t>
              </a:r>
              <a:r>
                <a:rPr kumimoji="0" lang="fr-FR" sz="2200" b="1"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naso</a:t>
              </a:r>
              <a:r>
                <a:rPr kumimoji="0" lang="fr-FR" sz="2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gastrique</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2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A jeun </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2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Hydratation </a:t>
              </a:r>
            </a:p>
            <a:p>
              <a:pPr marL="742950" marR="0" lvl="1" indent="-285750" algn="l" defTabSz="914400" rtl="0" eaLnBrk="1" fontAlgn="auto" latinLnBrk="0" hangingPunct="1">
                <a:lnSpc>
                  <a:spcPct val="100000"/>
                </a:lnSpc>
                <a:spcBef>
                  <a:spcPct val="20000"/>
                </a:spcBef>
                <a:spcAft>
                  <a:spcPts val="0"/>
                </a:spcAft>
                <a:buClrTx/>
                <a:buSzTx/>
                <a:buFont typeface="Arial" charset="0"/>
                <a:buChar char="•"/>
                <a:tabLst/>
                <a:defRPr/>
              </a:pPr>
              <a:r>
                <a:rPr kumimoji="0" lang="fr-FR" sz="2200" b="1"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Réequilibrage</a:t>
              </a:r>
              <a:r>
                <a:rPr kumimoji="0" lang="fr-FR" sz="2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hydro électrolytique </a:t>
              </a:r>
              <a:endParaRPr kumimoji="0" lang="fr-FR" sz="15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24" name="Rectangle 23"/>
            <p:cNvSpPr/>
            <p:nvPr/>
          </p:nvSpPr>
          <p:spPr>
            <a:xfrm>
              <a:off x="4170427" y="1037670"/>
              <a:ext cx="4197711" cy="24220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5" name="Rectangle 24"/>
          <p:cNvSpPr/>
          <p:nvPr/>
        </p:nvSpPr>
        <p:spPr>
          <a:xfrm>
            <a:off x="4170427" y="3862377"/>
            <a:ext cx="4628067" cy="28590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4" name="Grouper 3"/>
          <p:cNvGrpSpPr/>
          <p:nvPr/>
        </p:nvGrpSpPr>
        <p:grpSpPr>
          <a:xfrm>
            <a:off x="821196" y="3898634"/>
            <a:ext cx="2772044" cy="1050553"/>
            <a:chOff x="821196" y="3898634"/>
            <a:chExt cx="2772044" cy="1050553"/>
          </a:xfrm>
        </p:grpSpPr>
        <p:sp>
          <p:nvSpPr>
            <p:cNvPr id="13" name="Flèche à angle droit 12"/>
            <p:cNvSpPr/>
            <p:nvPr/>
          </p:nvSpPr>
          <p:spPr>
            <a:xfrm rot="5400000">
              <a:off x="700576" y="4019254"/>
              <a:ext cx="797348" cy="556108"/>
            </a:xfrm>
            <a:prstGeom prst="bentUpArrow">
              <a:avLst>
                <a:gd name="adj1" fmla="val 10051"/>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white"/>
                </a:solidFill>
                <a:effectLst/>
                <a:uLnTx/>
                <a:uFillTx/>
                <a:latin typeface="Calibri"/>
                <a:ea typeface="+mn-ea"/>
                <a:cs typeface="+mn-cs"/>
              </a:endParaRPr>
            </a:p>
          </p:txBody>
        </p:sp>
        <p:sp>
          <p:nvSpPr>
            <p:cNvPr id="28" name="Espace réservé du contenu 2"/>
            <p:cNvSpPr txBox="1">
              <a:spLocks/>
            </p:cNvSpPr>
            <p:nvPr/>
          </p:nvSpPr>
          <p:spPr>
            <a:xfrm>
              <a:off x="1450819" y="4297308"/>
              <a:ext cx="2142421" cy="651879"/>
            </a:xfrm>
            <a:prstGeom prst="rect">
              <a:avLst/>
            </a:prstGeom>
            <a:solidFill>
              <a:srgbClr val="00B0F0"/>
            </a:solidFill>
            <a:ln>
              <a:solidFill>
                <a:schemeClr val="accent4"/>
              </a:solidFill>
            </a:ln>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Traitement Chirurgical</a:t>
              </a:r>
            </a:p>
          </p:txBody>
        </p:sp>
      </p:grpSp>
      <p:sp>
        <p:nvSpPr>
          <p:cNvPr id="6" name="ZoneTexte 5"/>
          <p:cNvSpPr txBox="1"/>
          <p:nvPr/>
        </p:nvSpPr>
        <p:spPr>
          <a:xfrm>
            <a:off x="4170427" y="4072024"/>
            <a:ext cx="4589888" cy="264687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200" b="1" i="0" u="sng"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Souffrance digestive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Hémodynamique : Choc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Clinique: Défense, douleur intense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Biologique : syndrome inflammatoire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Imagerie: épanchement intra péritonéale, défaut de rehaussement pariétal, </a:t>
            </a:r>
            <a:r>
              <a:rPr kumimoji="0" lang="fr-FR" sz="18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pneumatose</a:t>
            </a:r>
            <a:r>
              <a:rPr kumimoji="0" lang="fr-FR" sz="1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pariétale, </a:t>
            </a:r>
            <a:r>
              <a:rPr kumimoji="0" lang="fr-FR" sz="18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aéromésentérie</a:t>
            </a:r>
            <a:r>
              <a:rPr kumimoji="0" lang="fr-FR" sz="1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a:t>
            </a:r>
            <a:r>
              <a:rPr kumimoji="0" lang="fr-FR" sz="18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aéroportie</a:t>
            </a:r>
            <a:r>
              <a:rPr kumimoji="0" lang="fr-FR" sz="1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35874816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t>05/09/2018</a:t>
            </a:r>
          </a:p>
        </p:txBody>
      </p:sp>
      <p:sp>
        <p:nvSpPr>
          <p:cNvPr id="3" name="Espace réservé du pied de page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tint val="75000"/>
                  </a:prstClr>
                </a:solidFill>
                <a:effectLst/>
                <a:uLnTx/>
                <a:uFillTx/>
                <a:latin typeface="Calibri"/>
                <a:ea typeface="+mn-ea"/>
                <a:cs typeface="+mn-cs"/>
              </a:rPr>
              <a:t>Item 270 - Dysphagie</a:t>
            </a:r>
            <a:endParaRPr kumimoji="0" lang="fr-FR"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155" t="35849" r="20970" b="22877"/>
          <a:stretch/>
        </p:blipFill>
        <p:spPr bwMode="auto">
          <a:xfrm>
            <a:off x="395536" y="1412776"/>
            <a:ext cx="8403952"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10681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3</a:t>
            </a:r>
          </a:p>
        </p:txBody>
      </p:sp>
      <p:sp>
        <p:nvSpPr>
          <p:cNvPr id="3" name="Espace réservé du contenu 2"/>
          <p:cNvSpPr>
            <a:spLocks noGrp="1"/>
          </p:cNvSpPr>
          <p:nvPr>
            <p:ph idx="1"/>
          </p:nvPr>
        </p:nvSpPr>
        <p:spPr/>
        <p:txBody>
          <a:bodyPr/>
          <a:lstStyle/>
          <a:p>
            <a:pPr marL="0" indent="0">
              <a:buNone/>
              <a:defRPr/>
            </a:pPr>
            <a:r>
              <a:rPr lang="fr-FR" i="1" dirty="0"/>
              <a:t>Patient de 85 ans,</a:t>
            </a:r>
          </a:p>
          <a:p>
            <a:pPr marL="0" indent="0">
              <a:buNone/>
              <a:defRPr/>
            </a:pPr>
            <a:r>
              <a:rPr lang="fr-FR" i="1" dirty="0"/>
              <a:t>Il consulte aux urgences pour douleurs abdominales, arrêt des matières et des gaz, pas de vomissements</a:t>
            </a:r>
          </a:p>
          <a:p>
            <a:pPr marL="0" indent="0">
              <a:buNone/>
              <a:defRPr/>
            </a:pPr>
            <a:r>
              <a:rPr lang="fr-FR" i="1" dirty="0"/>
              <a:t>Perte de 10kgs en 6 mois</a:t>
            </a:r>
          </a:p>
          <a:p>
            <a:pPr>
              <a:defRPr/>
            </a:pPr>
            <a:endParaRPr lang="fr-FR" dirty="0"/>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7059005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3 </a:t>
            </a:r>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fr-FR"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Image 3"/>
          <p:cNvPicPr>
            <a:picLocks noChangeAspect="1"/>
          </p:cNvPicPr>
          <p:nvPr/>
        </p:nvPicPr>
        <p:blipFill rotWithShape="1">
          <a:blip r:embed="rId3">
            <a:extLst>
              <a:ext uri="{28A0092B-C50C-407E-A947-70E740481C1C}">
                <a14:useLocalDpi xmlns:a14="http://schemas.microsoft.com/office/drawing/2010/main" val="0"/>
              </a:ext>
            </a:extLst>
          </a:blip>
          <a:srcRect l="6812" t="14348" r="6810" b="21423"/>
          <a:stretch/>
        </p:blipFill>
        <p:spPr>
          <a:xfrm>
            <a:off x="3779912" y="239995"/>
            <a:ext cx="5113618" cy="3802434"/>
          </a:xfrm>
          <a:prstGeom prst="rect">
            <a:avLst/>
          </a:prstGeom>
        </p:spPr>
      </p:pic>
      <p:pic>
        <p:nvPicPr>
          <p:cNvPr id="5" name="Image 4"/>
          <p:cNvPicPr>
            <a:picLocks noChangeAspect="1"/>
          </p:cNvPicPr>
          <p:nvPr/>
        </p:nvPicPr>
        <p:blipFill rotWithShape="1">
          <a:blip r:embed="rId4">
            <a:extLst>
              <a:ext uri="{28A0092B-C50C-407E-A947-70E740481C1C}">
                <a14:useLocalDpi xmlns:a14="http://schemas.microsoft.com/office/drawing/2010/main" val="0"/>
              </a:ext>
            </a:extLst>
          </a:blip>
          <a:srcRect l="9026" t="3490" r="5704" b="33388"/>
          <a:stretch/>
        </p:blipFill>
        <p:spPr>
          <a:xfrm>
            <a:off x="179512" y="3203369"/>
            <a:ext cx="4752528" cy="3518105"/>
          </a:xfrm>
          <a:prstGeom prst="rect">
            <a:avLst/>
          </a:prstGeom>
        </p:spPr>
      </p:pic>
      <p:pic>
        <p:nvPicPr>
          <p:cNvPr id="7" name="Image 6"/>
          <p:cNvPicPr>
            <a:picLocks noChangeAspect="1"/>
          </p:cNvPicPr>
          <p:nvPr/>
        </p:nvPicPr>
        <p:blipFill rotWithShape="1">
          <a:blip r:embed="rId5">
            <a:extLst>
              <a:ext uri="{28A0092B-C50C-407E-A947-70E740481C1C}">
                <a14:useLocalDpi xmlns:a14="http://schemas.microsoft.com/office/drawing/2010/main" val="0"/>
              </a:ext>
            </a:extLst>
          </a:blip>
          <a:srcRect l="10134" t="1489" r="4596" b="27852"/>
          <a:stretch/>
        </p:blipFill>
        <p:spPr>
          <a:xfrm>
            <a:off x="1691680" y="1466604"/>
            <a:ext cx="4536504" cy="3759154"/>
          </a:xfrm>
          <a:prstGeom prst="rect">
            <a:avLst/>
          </a:prstGeom>
        </p:spPr>
      </p:pic>
      <p:grpSp>
        <p:nvGrpSpPr>
          <p:cNvPr id="10" name="Grouper 9"/>
          <p:cNvGrpSpPr/>
          <p:nvPr/>
        </p:nvGrpSpPr>
        <p:grpSpPr>
          <a:xfrm>
            <a:off x="5148857" y="5457620"/>
            <a:ext cx="3995143" cy="570324"/>
            <a:chOff x="5148857" y="5457620"/>
            <a:chExt cx="3995143" cy="570324"/>
          </a:xfrm>
        </p:grpSpPr>
        <p:sp>
          <p:nvSpPr>
            <p:cNvPr id="8" name="ZoneTexte 7"/>
            <p:cNvSpPr txBox="1"/>
            <p:nvPr/>
          </p:nvSpPr>
          <p:spPr>
            <a:xfrm>
              <a:off x="5148857" y="5511950"/>
              <a:ext cx="399514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Arial" charset="0"/>
                  <a:ea typeface="Arial" charset="0"/>
                  <a:cs typeface="Arial" charset="0"/>
                </a:rPr>
                <a:t>Quel est votre diagnostic?</a:t>
              </a:r>
            </a:p>
          </p:txBody>
        </p:sp>
        <p:sp>
          <p:nvSpPr>
            <p:cNvPr id="9" name="Rectangle 8"/>
            <p:cNvSpPr/>
            <p:nvPr/>
          </p:nvSpPr>
          <p:spPr>
            <a:xfrm>
              <a:off x="5148857" y="5457620"/>
              <a:ext cx="3744673" cy="5703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1229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3</a:t>
            </a:r>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fr-FR"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pSp>
        <p:nvGrpSpPr>
          <p:cNvPr id="20" name="Grouper 19"/>
          <p:cNvGrpSpPr/>
          <p:nvPr/>
        </p:nvGrpSpPr>
        <p:grpSpPr>
          <a:xfrm>
            <a:off x="1568020" y="239995"/>
            <a:ext cx="7325510" cy="3802434"/>
            <a:chOff x="1568020" y="239995"/>
            <a:chExt cx="7325510" cy="3802434"/>
          </a:xfrm>
        </p:grpSpPr>
        <p:pic>
          <p:nvPicPr>
            <p:cNvPr id="4" name="Image 3"/>
            <p:cNvPicPr>
              <a:picLocks noChangeAspect="1"/>
            </p:cNvPicPr>
            <p:nvPr/>
          </p:nvPicPr>
          <p:blipFill rotWithShape="1">
            <a:blip r:embed="rId3">
              <a:extLst>
                <a:ext uri="{28A0092B-C50C-407E-A947-70E740481C1C}">
                  <a14:useLocalDpi xmlns:a14="http://schemas.microsoft.com/office/drawing/2010/main" val="0"/>
                </a:ext>
              </a:extLst>
            </a:blip>
            <a:srcRect l="6812" t="14348" r="6810" b="21423"/>
            <a:stretch/>
          </p:blipFill>
          <p:spPr>
            <a:xfrm>
              <a:off x="3779912" y="239995"/>
              <a:ext cx="5113618" cy="3802434"/>
            </a:xfrm>
            <a:prstGeom prst="rect">
              <a:avLst/>
            </a:prstGeom>
          </p:spPr>
        </p:pic>
        <p:sp>
          <p:nvSpPr>
            <p:cNvPr id="11" name="ZoneTexte 10"/>
            <p:cNvSpPr txBox="1"/>
            <p:nvPr/>
          </p:nvSpPr>
          <p:spPr>
            <a:xfrm>
              <a:off x="1568020" y="862498"/>
              <a:ext cx="274741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FF0000"/>
                  </a:solidFill>
                  <a:effectLst/>
                  <a:uLnTx/>
                  <a:uFillTx/>
                  <a:latin typeface="Calibri"/>
                  <a:ea typeface="+mn-ea"/>
                  <a:cs typeface="+mn-cs"/>
                </a:rPr>
                <a:t>Lésion sigmoïdienne suspecte</a:t>
              </a:r>
            </a:p>
          </p:txBody>
        </p:sp>
        <p:cxnSp>
          <p:nvCxnSpPr>
            <p:cNvPr id="12" name="Connecteur droit avec flèche 11"/>
            <p:cNvCxnSpPr/>
            <p:nvPr/>
          </p:nvCxnSpPr>
          <p:spPr>
            <a:xfrm>
              <a:off x="3168369" y="1483059"/>
              <a:ext cx="2987807" cy="138304"/>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1" name="Grouper 20"/>
          <p:cNvGrpSpPr/>
          <p:nvPr/>
        </p:nvGrpSpPr>
        <p:grpSpPr>
          <a:xfrm>
            <a:off x="0" y="2018124"/>
            <a:ext cx="4932040" cy="4651236"/>
            <a:chOff x="0" y="2070238"/>
            <a:chExt cx="4932040" cy="4651236"/>
          </a:xfrm>
        </p:grpSpPr>
        <p:pic>
          <p:nvPicPr>
            <p:cNvPr id="5" name="Image 4"/>
            <p:cNvPicPr>
              <a:picLocks noChangeAspect="1"/>
            </p:cNvPicPr>
            <p:nvPr/>
          </p:nvPicPr>
          <p:blipFill rotWithShape="1">
            <a:blip r:embed="rId4">
              <a:extLst>
                <a:ext uri="{28A0092B-C50C-407E-A947-70E740481C1C}">
                  <a14:useLocalDpi xmlns:a14="http://schemas.microsoft.com/office/drawing/2010/main" val="0"/>
                </a:ext>
              </a:extLst>
            </a:blip>
            <a:srcRect l="9026" t="3490" r="5704" b="33388"/>
            <a:stretch/>
          </p:blipFill>
          <p:spPr>
            <a:xfrm>
              <a:off x="179512" y="3203369"/>
              <a:ext cx="4752528" cy="3518105"/>
            </a:xfrm>
            <a:prstGeom prst="rect">
              <a:avLst/>
            </a:prstGeom>
          </p:spPr>
        </p:pic>
        <p:cxnSp>
          <p:nvCxnSpPr>
            <p:cNvPr id="13" name="Connecteur droit avec flèche 12"/>
            <p:cNvCxnSpPr/>
            <p:nvPr/>
          </p:nvCxnSpPr>
          <p:spPr>
            <a:xfrm>
              <a:off x="515374" y="2762744"/>
              <a:ext cx="384218" cy="2199677"/>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0" y="2070238"/>
              <a:ext cx="125963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FF0000"/>
                  </a:solidFill>
                  <a:effectLst/>
                  <a:uLnTx/>
                  <a:uFillTx/>
                  <a:latin typeface="Calibri"/>
                  <a:ea typeface="+mn-ea"/>
                  <a:cs typeface="+mn-cs"/>
                </a:rPr>
                <a:t>Dilatation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err="1">
                  <a:ln>
                    <a:noFill/>
                  </a:ln>
                  <a:solidFill>
                    <a:srgbClr val="FF0000"/>
                  </a:solidFill>
                  <a:effectLst/>
                  <a:uLnTx/>
                  <a:uFillTx/>
                  <a:latin typeface="Calibri"/>
                  <a:ea typeface="+mn-ea"/>
                  <a:cs typeface="+mn-cs"/>
                </a:rPr>
                <a:t>caecum</a:t>
              </a:r>
              <a:endParaRPr kumimoji="0" lang="fr-FR" sz="1800" b="1" i="0" u="none" strike="noStrike" kern="1200" cap="none" spc="0" normalizeH="0" baseline="0" noProof="0" dirty="0">
                <a:ln>
                  <a:noFill/>
                </a:ln>
                <a:solidFill>
                  <a:srgbClr val="FF0000"/>
                </a:solidFill>
                <a:effectLst/>
                <a:uLnTx/>
                <a:uFillTx/>
                <a:latin typeface="Calibri"/>
                <a:ea typeface="+mn-ea"/>
                <a:cs typeface="+mn-cs"/>
              </a:endParaRPr>
            </a:p>
          </p:txBody>
        </p:sp>
      </p:grpSp>
      <p:grpSp>
        <p:nvGrpSpPr>
          <p:cNvPr id="22" name="Grouper 21"/>
          <p:cNvGrpSpPr/>
          <p:nvPr/>
        </p:nvGrpSpPr>
        <p:grpSpPr>
          <a:xfrm>
            <a:off x="2112587" y="2027198"/>
            <a:ext cx="6545613" cy="4578144"/>
            <a:chOff x="2112587" y="2027198"/>
            <a:chExt cx="6545613" cy="4578144"/>
          </a:xfrm>
        </p:grpSpPr>
        <p:pic>
          <p:nvPicPr>
            <p:cNvPr id="7" name="Image 6"/>
            <p:cNvPicPr>
              <a:picLocks noChangeAspect="1"/>
            </p:cNvPicPr>
            <p:nvPr/>
          </p:nvPicPr>
          <p:blipFill rotWithShape="1">
            <a:blip r:embed="rId5" cstate="email">
              <a:extLst>
                <a:ext uri="{28A0092B-C50C-407E-A947-70E740481C1C}">
                  <a14:useLocalDpi xmlns:a14="http://schemas.microsoft.com/office/drawing/2010/main" val="0"/>
                </a:ext>
              </a:extLst>
            </a:blip>
            <a:srcRect l="10134" t="1489" r="4596" b="27852"/>
            <a:stretch/>
          </p:blipFill>
          <p:spPr>
            <a:xfrm>
              <a:off x="5264826" y="3793438"/>
              <a:ext cx="3393374" cy="2811904"/>
            </a:xfrm>
            <a:prstGeom prst="rect">
              <a:avLst/>
            </a:prstGeom>
          </p:spPr>
        </p:pic>
        <p:cxnSp>
          <p:nvCxnSpPr>
            <p:cNvPr id="16" name="Connecteur droit avec flèche 15"/>
            <p:cNvCxnSpPr/>
            <p:nvPr/>
          </p:nvCxnSpPr>
          <p:spPr>
            <a:xfrm>
              <a:off x="3102443" y="2693599"/>
              <a:ext cx="2862095" cy="2505791"/>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2112587" y="2027198"/>
              <a:ext cx="125963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FF0000"/>
                  </a:solidFill>
                  <a:effectLst/>
                  <a:uLnTx/>
                  <a:uFillTx/>
                  <a:latin typeface="Calibri"/>
                  <a:ea typeface="+mn-ea"/>
                  <a:cs typeface="+mn-cs"/>
                </a:rPr>
                <a:t>Lésion hépatique suspecte</a:t>
              </a:r>
              <a:endParaRPr kumimoji="0" lang="fr-FR" sz="1800" b="1" i="0" u="none" strike="noStrike" kern="1200" cap="none" spc="0" normalizeH="0" baseline="0" noProof="0" dirty="0">
                <a:ln>
                  <a:noFill/>
                </a:ln>
                <a:solidFill>
                  <a:srgbClr val="FF0000"/>
                </a:solidFill>
                <a:effectLst/>
                <a:uLnTx/>
                <a:uFillTx/>
                <a:latin typeface="Calibri"/>
                <a:ea typeface="+mn-ea"/>
                <a:cs typeface="+mn-cs"/>
              </a:endParaRPr>
            </a:p>
          </p:txBody>
        </p:sp>
      </p:grpSp>
      <p:sp>
        <p:nvSpPr>
          <p:cNvPr id="10" name="ZoneTexte 9"/>
          <p:cNvSpPr txBox="1"/>
          <p:nvPr/>
        </p:nvSpPr>
        <p:spPr>
          <a:xfrm>
            <a:off x="3372219" y="5452232"/>
            <a:ext cx="5314581" cy="83099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0000"/>
                </a:solidFill>
                <a:effectLst/>
                <a:uLnTx/>
                <a:uFillTx/>
                <a:latin typeface="Calibri"/>
                <a:ea typeface="+mn-ea"/>
                <a:cs typeface="+mn-cs"/>
                <a:sym typeface="Wingdings"/>
              </a:rPr>
              <a:t> </a:t>
            </a:r>
            <a:r>
              <a:rPr kumimoji="0" lang="fr-FR" sz="2400" b="1" i="0" u="none" strike="noStrike" kern="1200" cap="none" spc="0" normalizeH="0" baseline="0" noProof="0" dirty="0">
                <a:ln>
                  <a:noFill/>
                </a:ln>
                <a:solidFill>
                  <a:srgbClr val="FF0000"/>
                </a:solidFill>
                <a:effectLst/>
                <a:uLnTx/>
                <a:uFillTx/>
                <a:latin typeface="Calibri"/>
                <a:ea typeface="+mn-ea"/>
                <a:cs typeface="+mn-cs"/>
              </a:rPr>
              <a:t>Suspicion d’ADK du </a:t>
            </a:r>
            <a:r>
              <a:rPr kumimoji="0" lang="fr-FR" sz="2400" b="1" i="0" u="none" strike="noStrike" kern="1200" cap="none" spc="0" normalizeH="0" baseline="0" noProof="0" dirty="0" err="1">
                <a:ln>
                  <a:noFill/>
                </a:ln>
                <a:solidFill>
                  <a:srgbClr val="FF0000"/>
                </a:solidFill>
                <a:effectLst/>
                <a:uLnTx/>
                <a:uFillTx/>
                <a:latin typeface="Calibri"/>
                <a:ea typeface="+mn-ea"/>
                <a:cs typeface="+mn-cs"/>
              </a:rPr>
              <a:t>sigmoide</a:t>
            </a:r>
            <a:r>
              <a:rPr kumimoji="0" lang="fr-FR" sz="2400" b="1" i="0" u="none" strike="noStrike" kern="1200" cap="none" spc="0" normalizeH="0" baseline="0" noProof="0" dirty="0">
                <a:ln>
                  <a:noFill/>
                </a:ln>
                <a:solidFill>
                  <a:srgbClr val="FF0000"/>
                </a:solidFill>
                <a:effectLst/>
                <a:uLnTx/>
                <a:uFillTx/>
                <a:latin typeface="Calibri"/>
                <a:ea typeface="+mn-ea"/>
                <a:cs typeface="+mn-cs"/>
              </a:rPr>
              <a:t> métastatique en occlusion ++</a:t>
            </a:r>
          </a:p>
        </p:txBody>
      </p:sp>
    </p:spTree>
    <p:extLst>
      <p:ext uri="{BB962C8B-B14F-4D97-AF65-F5344CB8AC3E}">
        <p14:creationId xmlns:p14="http://schemas.microsoft.com/office/powerpoint/2010/main" val="1510174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pPr marL="0" indent="0">
              <a:buNone/>
            </a:pPr>
            <a:r>
              <a:rPr lang="fr-FR" dirty="0"/>
              <a:t>SYNDROME OCCLUSIF</a:t>
            </a:r>
          </a:p>
          <a:p>
            <a:pPr marL="0" indent="0">
              <a:buNone/>
            </a:pPr>
            <a:endParaRPr lang="fr-FR" dirty="0"/>
          </a:p>
          <a:p>
            <a:r>
              <a:rPr lang="fr-FR" dirty="0"/>
              <a:t>Association de 4 signes</a:t>
            </a:r>
          </a:p>
          <a:p>
            <a:pPr marL="0" indent="0">
              <a:buNone/>
            </a:pPr>
            <a:r>
              <a:rPr lang="fr-FR" sz="2000" dirty="0"/>
              <a:t>Douleur abdominale</a:t>
            </a:r>
          </a:p>
          <a:p>
            <a:pPr marL="0" indent="0">
              <a:buNone/>
            </a:pPr>
            <a:r>
              <a:rPr lang="fr-FR" sz="2000" b="1" dirty="0"/>
              <a:t>Arrêt des matières et des gaz </a:t>
            </a:r>
            <a:r>
              <a:rPr lang="fr-FR" sz="2000" dirty="0"/>
              <a:t>(AMG)</a:t>
            </a:r>
          </a:p>
          <a:p>
            <a:pPr marL="0" indent="0">
              <a:buNone/>
            </a:pPr>
            <a:r>
              <a:rPr lang="fr-FR" sz="2000" dirty="0"/>
              <a:t>Nausées ou vomissements</a:t>
            </a:r>
          </a:p>
          <a:p>
            <a:pPr marL="0" indent="0">
              <a:buNone/>
            </a:pPr>
            <a:r>
              <a:rPr lang="fr-FR" sz="2000" dirty="0"/>
              <a:t>Météorisme abdominal</a:t>
            </a:r>
          </a:p>
          <a:p>
            <a:pPr>
              <a:buFont typeface="Arial" charset="0"/>
              <a:buChar char="•"/>
            </a:pPr>
            <a:endParaRPr lang="fr-FR" sz="2000" dirty="0"/>
          </a:p>
          <a:p>
            <a:pPr>
              <a:buFont typeface="Arial" charset="0"/>
              <a:buChar char="•"/>
            </a:pPr>
            <a:r>
              <a:rPr lang="fr-FR" sz="2000" dirty="0"/>
              <a:t>R</a:t>
            </a:r>
            <a:r>
              <a:rPr lang="fr-FR" dirty="0"/>
              <a:t>etentissement de l’occlusion</a:t>
            </a:r>
          </a:p>
          <a:p>
            <a:pPr marL="0" indent="0">
              <a:buNone/>
            </a:pPr>
            <a:r>
              <a:rPr lang="fr-FR" sz="2000" dirty="0"/>
              <a:t>Fièvre</a:t>
            </a:r>
          </a:p>
          <a:p>
            <a:pPr marL="0" indent="0">
              <a:buNone/>
            </a:pPr>
            <a:r>
              <a:rPr lang="fr-FR" sz="2000" dirty="0"/>
              <a:t>Tachycardie</a:t>
            </a:r>
          </a:p>
          <a:p>
            <a:pPr marL="0" indent="0">
              <a:buNone/>
            </a:pPr>
            <a:r>
              <a:rPr lang="fr-FR" sz="2000" dirty="0"/>
              <a:t>Déshydratation</a:t>
            </a:r>
          </a:p>
          <a:p>
            <a:pPr>
              <a:buFont typeface="Arial" charset="0"/>
              <a:buChar char="•"/>
            </a:pPr>
            <a:endParaRPr lang="fr-FR" sz="2000" dirty="0"/>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Titre 1"/>
          <p:cNvSpPr txBox="1">
            <a:spLocks/>
          </p:cNvSpPr>
          <p:nvPr/>
        </p:nvSpPr>
        <p:spPr>
          <a:xfrm>
            <a:off x="585406" y="193029"/>
            <a:ext cx="8229600" cy="562074"/>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1" kern="1200" cap="small" baseline="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4000" b="1" i="0" u="none" strike="noStrike" kern="1200" cap="small" spc="0" normalizeH="0" baseline="0" noProof="0" dirty="0">
                <a:ln>
                  <a:noFill/>
                </a:ln>
                <a:solidFill>
                  <a:prstClr val="black"/>
                </a:solidFill>
                <a:effectLst/>
                <a:uLnTx/>
                <a:uFillTx/>
                <a:latin typeface="Calibri"/>
                <a:ea typeface="+mj-ea"/>
                <a:cs typeface="+mj-cs"/>
              </a:rPr>
              <a:t>A retenir</a:t>
            </a:r>
          </a:p>
        </p:txBody>
      </p:sp>
    </p:spTree>
    <p:extLst>
      <p:ext uri="{BB962C8B-B14F-4D97-AF65-F5344CB8AC3E}">
        <p14:creationId xmlns:p14="http://schemas.microsoft.com/office/powerpoint/2010/main" val="41765188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 retenir</a:t>
            </a:r>
          </a:p>
        </p:txBody>
      </p:sp>
      <p:sp>
        <p:nvSpPr>
          <p:cNvPr id="3" name="Espace réservé du contenu 2"/>
          <p:cNvSpPr>
            <a:spLocks noGrp="1"/>
          </p:cNvSpPr>
          <p:nvPr>
            <p:ph idx="1"/>
          </p:nvPr>
        </p:nvSpPr>
        <p:spPr>
          <a:xfrm>
            <a:off x="457200" y="1412776"/>
            <a:ext cx="8229600" cy="4525963"/>
          </a:xfrm>
        </p:spPr>
        <p:txBody>
          <a:bodyPr>
            <a:normAutofit/>
          </a:bodyPr>
          <a:lstStyle/>
          <a:p>
            <a:r>
              <a:rPr lang="fr-FR" dirty="0"/>
              <a:t>Interrogatoire (occlusion haute/basse)</a:t>
            </a:r>
          </a:p>
          <a:p>
            <a:r>
              <a:rPr lang="fr-FR" dirty="0"/>
              <a:t>Ne pas oublier l’examen des orifices herniaires! </a:t>
            </a:r>
          </a:p>
          <a:p>
            <a:r>
              <a:rPr lang="fr-FR" dirty="0"/>
              <a:t>Connaître les signes de gravité nécessitant une prise en charge chirurgicale en urgence</a:t>
            </a:r>
          </a:p>
          <a:p>
            <a:pPr lvl="1"/>
            <a:endParaRPr lang="fr-FR" dirty="0"/>
          </a:p>
          <a:p>
            <a:r>
              <a:rPr lang="fr-FR" dirty="0"/>
              <a:t>Examen de première intention: scanner </a:t>
            </a:r>
            <a:r>
              <a:rPr lang="fr-FR" dirty="0" err="1"/>
              <a:t>abdomino</a:t>
            </a:r>
            <a:r>
              <a:rPr lang="fr-FR" dirty="0"/>
              <a:t> pelvien avec injection de produit de contraste, </a:t>
            </a:r>
            <a:r>
              <a:rPr lang="fr-FR" b="1" dirty="0"/>
              <a:t>après mise en place d’une sonde </a:t>
            </a:r>
            <a:r>
              <a:rPr lang="fr-FR" b="1" dirty="0" err="1"/>
              <a:t>naso</a:t>
            </a:r>
            <a:r>
              <a:rPr lang="fr-FR" b="1" dirty="0"/>
              <a:t> gastrique</a:t>
            </a:r>
          </a:p>
          <a:p>
            <a:endParaRPr lang="fr-FR" dirty="0"/>
          </a:p>
          <a:p>
            <a:r>
              <a:rPr lang="fr-FR" dirty="0"/>
              <a:t>Le traitement dépend de l’étiologie ++ </a:t>
            </a:r>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905314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Prise en charge: Occlusion HAUTE</a:t>
            </a:r>
          </a:p>
        </p:txBody>
      </p:sp>
      <p:sp>
        <p:nvSpPr>
          <p:cNvPr id="3" name="Espace réservé du contenu 2"/>
          <p:cNvSpPr>
            <a:spLocks noGrp="1"/>
          </p:cNvSpPr>
          <p:nvPr>
            <p:ph idx="1"/>
          </p:nvPr>
        </p:nvSpPr>
        <p:spPr/>
        <p:txBody>
          <a:bodyPr>
            <a:normAutofit/>
          </a:bodyPr>
          <a:lstStyle/>
          <a:p>
            <a:r>
              <a:rPr lang="fr-FR" b="1" dirty="0"/>
              <a:t>Par strangulation</a:t>
            </a:r>
          </a:p>
          <a:p>
            <a:endParaRPr lang="fr-FR" sz="800" dirty="0"/>
          </a:p>
          <a:p>
            <a:pPr>
              <a:buFontTx/>
              <a:buChar char="-"/>
            </a:pPr>
            <a:r>
              <a:rPr lang="fr-FR" sz="2000" dirty="0"/>
              <a:t>Occlusion sur bride</a:t>
            </a:r>
          </a:p>
          <a:p>
            <a:pPr>
              <a:buFontTx/>
              <a:buChar char="-"/>
            </a:pPr>
            <a:endParaRPr lang="fr-FR" sz="800" dirty="0"/>
          </a:p>
          <a:p>
            <a:pPr>
              <a:buFontTx/>
              <a:buChar char="-"/>
            </a:pPr>
            <a:r>
              <a:rPr lang="fr-FR" sz="2000" dirty="0"/>
              <a:t>Etranglement herniaire</a:t>
            </a:r>
          </a:p>
          <a:p>
            <a:pPr>
              <a:buFontTx/>
              <a:buChar char="-"/>
            </a:pPr>
            <a:endParaRPr lang="fr-FR" sz="1200" dirty="0"/>
          </a:p>
          <a:p>
            <a:pPr>
              <a:buFont typeface="Arial" charset="0"/>
              <a:buChar char="•"/>
            </a:pPr>
            <a:r>
              <a:rPr lang="fr-FR" b="1" dirty="0"/>
              <a:t>Par obstruction</a:t>
            </a:r>
          </a:p>
          <a:p>
            <a:pPr>
              <a:buFont typeface="Arial" charset="0"/>
              <a:buChar char="•"/>
            </a:pPr>
            <a:endParaRPr lang="fr-FR" sz="800" b="1" dirty="0"/>
          </a:p>
          <a:p>
            <a:pPr>
              <a:buFontTx/>
              <a:buChar char="-"/>
            </a:pPr>
            <a:r>
              <a:rPr lang="fr-FR" sz="2000" dirty="0"/>
              <a:t>Tumeur du grêle/ Iléus biliaire</a:t>
            </a:r>
          </a:p>
          <a:p>
            <a:pPr>
              <a:buFontTx/>
              <a:buChar char="-"/>
            </a:pPr>
            <a:endParaRPr lang="fr-FR" sz="800" dirty="0"/>
          </a:p>
          <a:p>
            <a:pPr>
              <a:buFontTx/>
              <a:buChar char="-"/>
            </a:pPr>
            <a:r>
              <a:rPr lang="fr-FR" sz="2000" dirty="0"/>
              <a:t>Sténose bénigne</a:t>
            </a:r>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fr-FR"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ZoneTexte 3"/>
          <p:cNvSpPr txBox="1"/>
          <p:nvPr/>
        </p:nvSpPr>
        <p:spPr>
          <a:xfrm>
            <a:off x="3347864" y="2132856"/>
            <a:ext cx="475252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sym typeface="Wingdings"/>
              </a:rPr>
              <a:t> </a:t>
            </a:r>
            <a:r>
              <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rPr>
              <a:t>surveillance vs chirurgie</a:t>
            </a:r>
          </a:p>
        </p:txBody>
      </p:sp>
      <p:sp>
        <p:nvSpPr>
          <p:cNvPr id="5" name="Rectangle 4"/>
          <p:cNvSpPr/>
          <p:nvPr/>
        </p:nvSpPr>
        <p:spPr>
          <a:xfrm>
            <a:off x="3635896" y="2696290"/>
            <a:ext cx="149111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sym typeface="Wingdings"/>
              </a:rPr>
              <a:t> </a:t>
            </a:r>
            <a:r>
              <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rPr>
              <a:t>chirurgie</a:t>
            </a:r>
          </a:p>
        </p:txBody>
      </p:sp>
      <p:sp>
        <p:nvSpPr>
          <p:cNvPr id="7" name="Rectangle 6"/>
          <p:cNvSpPr/>
          <p:nvPr/>
        </p:nvSpPr>
        <p:spPr>
          <a:xfrm>
            <a:off x="4381453" y="3847792"/>
            <a:ext cx="149111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sym typeface="Wingdings"/>
              </a:rPr>
              <a:t> </a:t>
            </a:r>
            <a:r>
              <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rPr>
              <a:t>chirurgie</a:t>
            </a:r>
          </a:p>
        </p:txBody>
      </p:sp>
      <p:sp>
        <p:nvSpPr>
          <p:cNvPr id="8" name="ZoneTexte 7"/>
          <p:cNvSpPr txBox="1"/>
          <p:nvPr/>
        </p:nvSpPr>
        <p:spPr>
          <a:xfrm>
            <a:off x="2908846" y="4411226"/>
            <a:ext cx="3461204" cy="67710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sym typeface="Wingdings"/>
              </a:rPr>
              <a:t> </a:t>
            </a:r>
            <a:r>
              <a:rPr kumimoji="0" lang="fr-FR" sz="2000" b="0" i="0" u="none" strike="noStrike" kern="1200" cap="none" spc="0" normalizeH="0" baseline="0" noProof="0" dirty="0" err="1">
                <a:ln>
                  <a:noFill/>
                </a:ln>
                <a:solidFill>
                  <a:prstClr val="black"/>
                </a:solidFill>
                <a:effectLst/>
                <a:uLnTx/>
                <a:uFillTx/>
                <a:latin typeface="Arial" charset="0"/>
                <a:ea typeface="Arial" charset="0"/>
                <a:cs typeface="Arial" charset="0"/>
              </a:rPr>
              <a:t>ttt</a:t>
            </a:r>
            <a:r>
              <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rPr>
              <a:t> étiologique +/- chirurgie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76852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Prise en charge: Occlusion BASSE</a:t>
            </a:r>
          </a:p>
        </p:txBody>
      </p:sp>
      <p:sp>
        <p:nvSpPr>
          <p:cNvPr id="3" name="Espace réservé du contenu 2"/>
          <p:cNvSpPr>
            <a:spLocks noGrp="1"/>
          </p:cNvSpPr>
          <p:nvPr>
            <p:ph idx="1"/>
          </p:nvPr>
        </p:nvSpPr>
        <p:spPr/>
        <p:txBody>
          <a:bodyPr>
            <a:normAutofit/>
          </a:bodyPr>
          <a:lstStyle/>
          <a:p>
            <a:r>
              <a:rPr lang="fr-FR" b="1" dirty="0"/>
              <a:t>Par strangulation</a:t>
            </a:r>
          </a:p>
          <a:p>
            <a:endParaRPr lang="fr-FR" sz="800" dirty="0"/>
          </a:p>
          <a:p>
            <a:pPr>
              <a:buFontTx/>
              <a:buChar char="-"/>
            </a:pPr>
            <a:r>
              <a:rPr lang="fr-FR" sz="2000" dirty="0"/>
              <a:t>Volvulus du sigmoïde</a:t>
            </a:r>
          </a:p>
          <a:p>
            <a:pPr>
              <a:buFontTx/>
              <a:buChar char="-"/>
            </a:pPr>
            <a:r>
              <a:rPr lang="fr-FR" sz="2000" dirty="0">
                <a:sym typeface="Wingdings"/>
              </a:rPr>
              <a:t>Volvulus du </a:t>
            </a:r>
            <a:r>
              <a:rPr lang="fr-FR" sz="2000" dirty="0" err="1">
                <a:sym typeface="Wingdings"/>
              </a:rPr>
              <a:t>caecum</a:t>
            </a:r>
            <a:endParaRPr lang="fr-FR" sz="2000" dirty="0"/>
          </a:p>
          <a:p>
            <a:pPr marL="0" indent="0">
              <a:buNone/>
            </a:pPr>
            <a:endParaRPr lang="fr-FR" sz="1200" dirty="0"/>
          </a:p>
          <a:p>
            <a:pPr>
              <a:buFont typeface="Arial" charset="0"/>
              <a:buChar char="•"/>
            </a:pPr>
            <a:r>
              <a:rPr lang="fr-FR" b="1" dirty="0"/>
              <a:t>Par obstruction</a:t>
            </a:r>
          </a:p>
          <a:p>
            <a:pPr>
              <a:buFont typeface="Arial" charset="0"/>
              <a:buChar char="•"/>
            </a:pPr>
            <a:endParaRPr lang="fr-FR" sz="800" b="1" dirty="0"/>
          </a:p>
          <a:p>
            <a:pPr>
              <a:buFontTx/>
              <a:buChar char="-"/>
            </a:pPr>
            <a:r>
              <a:rPr lang="fr-FR" sz="2000" dirty="0"/>
              <a:t>Cancer colorectal </a:t>
            </a:r>
          </a:p>
          <a:p>
            <a:pPr>
              <a:buFontTx/>
              <a:buChar char="-"/>
            </a:pPr>
            <a:endParaRPr lang="fr-FR" sz="2000" dirty="0"/>
          </a:p>
          <a:p>
            <a:pPr>
              <a:buFontTx/>
              <a:buChar char="-"/>
            </a:pPr>
            <a:endParaRPr lang="fr-FR" sz="2000" dirty="0"/>
          </a:p>
          <a:p>
            <a:pPr>
              <a:buFontTx/>
              <a:buChar char="-"/>
            </a:pPr>
            <a:r>
              <a:rPr lang="fr-FR" sz="2000" dirty="0"/>
              <a:t>Fécalome</a:t>
            </a:r>
            <a:endParaRPr lang="fr-FR" sz="2000" dirty="0">
              <a:sym typeface="Wingdings"/>
            </a:endParaRPr>
          </a:p>
          <a:p>
            <a:pPr>
              <a:buFontTx/>
              <a:buChar char="-"/>
            </a:pPr>
            <a:r>
              <a:rPr lang="fr-FR" sz="2000" dirty="0">
                <a:sym typeface="Wingdings"/>
              </a:rPr>
              <a:t>Syndrome d’</a:t>
            </a:r>
            <a:r>
              <a:rPr lang="fr-FR" sz="2000" dirty="0" err="1">
                <a:sym typeface="Wingdings"/>
              </a:rPr>
              <a:t>Ogilvie</a:t>
            </a:r>
            <a:endParaRPr lang="fr-FR" sz="2000" dirty="0"/>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fr-FR"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ZoneTexte 4"/>
          <p:cNvSpPr txBox="1"/>
          <p:nvPr/>
        </p:nvSpPr>
        <p:spPr>
          <a:xfrm>
            <a:off x="3347864" y="2132856"/>
            <a:ext cx="475252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sym typeface="Wingdings"/>
              </a:rPr>
              <a:t> </a:t>
            </a:r>
            <a:r>
              <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sym typeface="Wingdings"/>
              </a:rPr>
              <a:t> Détorsion  +/- chirurgie</a:t>
            </a:r>
          </a:p>
        </p:txBody>
      </p:sp>
      <p:sp>
        <p:nvSpPr>
          <p:cNvPr id="7" name="ZoneTexte 6"/>
          <p:cNvSpPr txBox="1"/>
          <p:nvPr/>
        </p:nvSpPr>
        <p:spPr>
          <a:xfrm>
            <a:off x="3347864" y="2602923"/>
            <a:ext cx="475252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sym typeface="Wingdings"/>
              </a:rPr>
              <a:t> </a:t>
            </a:r>
            <a:r>
              <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sym typeface="Wingdings"/>
              </a:rPr>
              <a:t> Chirurgie, colectomie droite</a:t>
            </a:r>
          </a:p>
        </p:txBody>
      </p:sp>
      <p:sp>
        <p:nvSpPr>
          <p:cNvPr id="4" name="ZoneTexte 3"/>
          <p:cNvSpPr txBox="1"/>
          <p:nvPr/>
        </p:nvSpPr>
        <p:spPr>
          <a:xfrm>
            <a:off x="2987824" y="3736596"/>
            <a:ext cx="5472608" cy="129266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sym typeface="Wingdings"/>
              </a:rPr>
              <a:t> Lever l’occlusion (stomie d’amont ou résection</a:t>
            </a:r>
            <a:r>
              <a:rPr kumimoji="0" lang="mr-IN" sz="2000" b="0" i="0" u="none" strike="noStrike" kern="1200" cap="none" spc="0" normalizeH="0" baseline="0" noProof="0" dirty="0">
                <a:ln>
                  <a:noFill/>
                </a:ln>
                <a:solidFill>
                  <a:prstClr val="black"/>
                </a:solidFill>
                <a:effectLst/>
                <a:uLnTx/>
                <a:uFillTx/>
                <a:latin typeface="Arial" charset="0"/>
                <a:ea typeface="Arial" charset="0"/>
                <a:cs typeface="Arial" charset="0"/>
                <a:sym typeface="Wingdings"/>
              </a:rPr>
              <a:t>…</a:t>
            </a:r>
            <a:r>
              <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sym typeface="Wingdings"/>
              </a:rPr>
              <a:t>) puis bilan complet </a:t>
            </a:r>
            <a:r>
              <a:rPr kumimoji="0" lang="fr-FR" sz="2000" b="0" i="0" u="none" strike="noStrike" kern="1200" cap="none" spc="0" normalizeH="0" baseline="0" noProof="0" dirty="0" err="1">
                <a:ln>
                  <a:noFill/>
                </a:ln>
                <a:solidFill>
                  <a:prstClr val="black"/>
                </a:solidFill>
                <a:effectLst/>
                <a:uLnTx/>
                <a:uFillTx/>
                <a:latin typeface="Arial" charset="0"/>
                <a:ea typeface="Arial" charset="0"/>
                <a:cs typeface="Arial" charset="0"/>
                <a:sym typeface="Wingdings"/>
              </a:rPr>
              <a:t>pr</a:t>
            </a:r>
            <a:r>
              <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sym typeface="Wingdings"/>
              </a:rPr>
              <a:t> PEC carcinologique optimale </a:t>
            </a:r>
            <a:endPar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ZoneTexte 7"/>
          <p:cNvSpPr txBox="1"/>
          <p:nvPr/>
        </p:nvSpPr>
        <p:spPr>
          <a:xfrm>
            <a:off x="2195736" y="4829203"/>
            <a:ext cx="30861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sym typeface="Wingdings"/>
              </a:rPr>
              <a:t> Evacuation, lavements</a:t>
            </a:r>
            <a:endPar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endParaRPr>
          </a:p>
        </p:txBody>
      </p:sp>
      <p:sp>
        <p:nvSpPr>
          <p:cNvPr id="9" name="Rectangle 8"/>
          <p:cNvSpPr/>
          <p:nvPr/>
        </p:nvSpPr>
        <p:spPr>
          <a:xfrm>
            <a:off x="3293028" y="5229313"/>
            <a:ext cx="349666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sym typeface="Wingdings"/>
              </a:rPr>
              <a:t> Exsufflation endoscopique</a:t>
            </a:r>
            <a:endParaRPr kumimoji="0" lang="fr-FR" sz="2000" b="0" i="0" u="none" strike="noStrike" kern="1200" cap="none" spc="0" normalizeH="0" baseline="0" noProof="0" dirty="0">
              <a:ln>
                <a:noFill/>
              </a:ln>
              <a:solidFill>
                <a:prstClr val="black"/>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24093768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Références</a:t>
            </a:r>
          </a:p>
        </p:txBody>
      </p:sp>
      <p:sp>
        <p:nvSpPr>
          <p:cNvPr id="3" name="Espace réservé du contenu 2"/>
          <p:cNvSpPr>
            <a:spLocks noGrp="1"/>
          </p:cNvSpPr>
          <p:nvPr>
            <p:ph idx="1"/>
          </p:nvPr>
        </p:nvSpPr>
        <p:spPr>
          <a:xfrm>
            <a:off x="454479" y="1052736"/>
            <a:ext cx="8075876" cy="1324744"/>
          </a:xfrm>
        </p:spPr>
        <p:txBody>
          <a:bodyPr>
            <a:noAutofit/>
          </a:bodyPr>
          <a:lstStyle/>
          <a:p>
            <a:pPr fontAlgn="auto">
              <a:spcAft>
                <a:spcPts val="0"/>
              </a:spcAft>
              <a:buClr>
                <a:schemeClr val="accent6"/>
              </a:buClr>
              <a:buFont typeface="Courier New" pitchFamily="49" charset="0"/>
              <a:buChar char="o"/>
              <a:defRPr/>
            </a:pPr>
            <a:r>
              <a:rPr lang="fr-FR" sz="1600" dirty="0"/>
              <a:t>Les fondamentaux de la pathologie digestive</a:t>
            </a:r>
          </a:p>
          <a:p>
            <a:pPr marL="0" indent="0" fontAlgn="auto">
              <a:spcAft>
                <a:spcPts val="0"/>
              </a:spcAft>
              <a:buClr>
                <a:schemeClr val="accent6"/>
              </a:buClr>
              <a:buNone/>
              <a:defRPr/>
            </a:pPr>
            <a:r>
              <a:rPr lang="fr-FR" sz="1600" dirty="0"/>
              <a:t>Collégiale des universitaires en </a:t>
            </a:r>
            <a:r>
              <a:rPr lang="fr-FR" sz="1600" dirty="0" err="1"/>
              <a:t>hépato-gastro-entérologie</a:t>
            </a:r>
            <a:r>
              <a:rPr lang="fr-FR" sz="1600" dirty="0"/>
              <a:t> - Elsevier Masson</a:t>
            </a:r>
          </a:p>
          <a:p>
            <a:pPr marL="0" indent="0">
              <a:buNone/>
            </a:pPr>
            <a:endParaRPr lang="fr-FR" sz="1600" dirty="0"/>
          </a:p>
        </p:txBody>
      </p:sp>
      <p:sp>
        <p:nvSpPr>
          <p:cNvPr id="6" name="Espace réservé du numéro de diapositiv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Rectangle 6"/>
          <p:cNvSpPr/>
          <p:nvPr/>
        </p:nvSpPr>
        <p:spPr>
          <a:xfrm>
            <a:off x="2219578" y="1772816"/>
            <a:ext cx="638487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https://www.snfge.org/content/les-fondamentaux-de-la-pathologie-digestive</a:t>
            </a:r>
          </a:p>
        </p:txBody>
      </p:sp>
      <p:sp>
        <p:nvSpPr>
          <p:cNvPr id="9" name="ZoneTexte 8"/>
          <p:cNvSpPr txBox="1"/>
          <p:nvPr/>
        </p:nvSpPr>
        <p:spPr>
          <a:xfrm>
            <a:off x="2219578" y="2348880"/>
            <a:ext cx="585039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Pour consulter le chapitre </a:t>
            </a:r>
            <a:r>
              <a:rPr kumimoji="0" lang="fr-FR" sz="1600" b="0" i="0" u="none" strike="noStrike" kern="1200" cap="none" spc="0" normalizeH="0" baseline="0" noProof="0" dirty="0">
                <a:ln>
                  <a:noFill/>
                </a:ln>
                <a:solidFill>
                  <a:srgbClr val="1F497D">
                    <a:lumMod val="60000"/>
                    <a:lumOff val="40000"/>
                  </a:srgbClr>
                </a:solidFill>
                <a:effectLst/>
                <a:uLnTx/>
                <a:uFillTx/>
                <a:latin typeface="Arial" panose="020B0604020202020204" pitchFamily="34" charset="0"/>
                <a:ea typeface="+mn-ea"/>
                <a:cs typeface="Arial" panose="020B0604020202020204" pitchFamily="34" charset="0"/>
              </a:rPr>
              <a:t>https://</a:t>
            </a:r>
            <a:r>
              <a:rPr kumimoji="0" lang="fr-FR" sz="1600" b="0" i="0" u="none" strike="noStrike" kern="1200" cap="none" spc="0" normalizeH="0" baseline="0" noProof="0" dirty="0" err="1">
                <a:ln>
                  <a:noFill/>
                </a:ln>
                <a:solidFill>
                  <a:srgbClr val="1F497D">
                    <a:lumMod val="60000"/>
                    <a:lumOff val="40000"/>
                  </a:srgbClr>
                </a:solidFill>
                <a:effectLst/>
                <a:uLnTx/>
                <a:uFillTx/>
                <a:latin typeface="Arial" panose="020B0604020202020204" pitchFamily="34" charset="0"/>
                <a:ea typeface="+mn-ea"/>
                <a:cs typeface="Arial" panose="020B0604020202020204" pitchFamily="34" charset="0"/>
              </a:rPr>
              <a:t>www.snfge.org</a:t>
            </a:r>
            <a:r>
              <a:rPr kumimoji="0" lang="fr-FR" sz="1600" b="0" i="0" u="none" strike="noStrike" kern="1200" cap="none" spc="0" normalizeH="0" baseline="0" noProof="0" dirty="0">
                <a:ln>
                  <a:noFill/>
                </a:ln>
                <a:solidFill>
                  <a:srgbClr val="1F497D">
                    <a:lumMod val="60000"/>
                    <a:lumOff val="40000"/>
                  </a:srgbClr>
                </a:solidFill>
                <a:effectLst/>
                <a:uLnTx/>
                <a:uFillTx/>
                <a:latin typeface="Arial" panose="020B0604020202020204" pitchFamily="34" charset="0"/>
                <a:ea typeface="+mn-ea"/>
                <a:cs typeface="Arial" panose="020B0604020202020204" pitchFamily="34" charset="0"/>
              </a:rPr>
              <a:t>/sites/default/files/SNFGE/Formation/chap-15_fondamentaux-pathologie-digestive_octobre-2014.pdf</a:t>
            </a:r>
          </a:p>
        </p:txBody>
      </p:sp>
      <p:pic>
        <p:nvPicPr>
          <p:cNvPr id="10"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9552" y="1916836"/>
            <a:ext cx="1332000" cy="1733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Espace réservé du contenu 2"/>
          <p:cNvSpPr txBox="1">
            <a:spLocks/>
          </p:cNvSpPr>
          <p:nvPr/>
        </p:nvSpPr>
        <p:spPr>
          <a:xfrm>
            <a:off x="539552" y="3789040"/>
            <a:ext cx="8147248" cy="85538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chemeClr val="accent5"/>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F79646"/>
              </a:buClr>
              <a:buSzTx/>
              <a:buFont typeface="Courier New" pitchFamily="49" charset="0"/>
              <a:buChar char="o"/>
              <a:tabLst/>
              <a:defRPr/>
            </a:pPr>
            <a:r>
              <a:rPr kumimoji="0" lang="fr-FR"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Cours officiels des enseignants d’hépato‑gastroentérologie – Second Cycle</a:t>
            </a:r>
          </a:p>
        </p:txBody>
      </p:sp>
      <p:sp>
        <p:nvSpPr>
          <p:cNvPr id="12" name="Rectangle 11"/>
          <p:cNvSpPr/>
          <p:nvPr/>
        </p:nvSpPr>
        <p:spPr>
          <a:xfrm>
            <a:off x="2339752" y="4140369"/>
            <a:ext cx="5346594"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https://www.cours-officiels-r2c-hge.fr/</a:t>
            </a:r>
          </a:p>
        </p:txBody>
      </p:sp>
      <p:pic>
        <p:nvPicPr>
          <p:cNvPr id="5" name="Image 4">
            <a:extLst>
              <a:ext uri="{FF2B5EF4-FFF2-40B4-BE49-F238E27FC236}">
                <a16:creationId xmlns:a16="http://schemas.microsoft.com/office/drawing/2014/main" id="{34C0E1CB-D076-2A76-0292-AE768F8044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757" y="4674977"/>
            <a:ext cx="4871873" cy="2126073"/>
          </a:xfrm>
          <a:prstGeom prst="rect">
            <a:avLst/>
          </a:prstGeom>
        </p:spPr>
      </p:pic>
    </p:spTree>
    <p:extLst>
      <p:ext uri="{BB962C8B-B14F-4D97-AF65-F5344CB8AC3E}">
        <p14:creationId xmlns:p14="http://schemas.microsoft.com/office/powerpoint/2010/main" val="24460491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EA9269-8B46-4430-AFD6-0C3589B024D4}" type="slidenum">
              <a:rPr kumimoji="0" lang="fr-F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fr-F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Titre 1"/>
          <p:cNvSpPr txBox="1">
            <a:spLocks/>
          </p:cNvSpPr>
          <p:nvPr/>
        </p:nvSpPr>
        <p:spPr>
          <a:xfrm>
            <a:off x="3059832" y="1700808"/>
            <a:ext cx="3096344" cy="792088"/>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4000" b="1" i="0" u="none" strike="noStrike" kern="1200" cap="none" spc="0" normalizeH="0" baseline="0" noProof="0">
                <a:ln>
                  <a:noFill/>
                </a:ln>
                <a:solidFill>
                  <a:prstClr val="black">
                    <a:lumMod val="65000"/>
                    <a:lumOff val="35000"/>
                  </a:prstClr>
                </a:solidFill>
                <a:effectLst/>
                <a:uLnTx/>
                <a:uFillTx/>
                <a:latin typeface="Calibri"/>
                <a:ea typeface="+mj-ea"/>
                <a:cs typeface="+mj-cs"/>
              </a:rPr>
              <a:t>Des questions</a:t>
            </a:r>
            <a:endParaRPr kumimoji="0" lang="fr-FR" sz="4000" b="1" i="0" u="none" strike="noStrike" kern="1200" cap="none" spc="0" normalizeH="0" baseline="0" noProof="0" dirty="0">
              <a:ln>
                <a:noFill/>
              </a:ln>
              <a:solidFill>
                <a:prstClr val="black">
                  <a:lumMod val="65000"/>
                  <a:lumOff val="35000"/>
                </a:prstClr>
              </a:solidFill>
              <a:effectLst/>
              <a:uLnTx/>
              <a:uFillTx/>
              <a:latin typeface="Calibri"/>
              <a:ea typeface="+mj-ea"/>
              <a:cs typeface="+mj-cs"/>
            </a:endParaRPr>
          </a:p>
        </p:txBody>
      </p:sp>
      <p:sp>
        <p:nvSpPr>
          <p:cNvPr id="6" name="Sous-titre 2"/>
          <p:cNvSpPr txBox="1">
            <a:spLocks/>
          </p:cNvSpPr>
          <p:nvPr/>
        </p:nvSpPr>
        <p:spPr>
          <a:xfrm>
            <a:off x="2375756" y="5085184"/>
            <a:ext cx="5292588" cy="792088"/>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2400" b="1" i="0" u="none" strike="noStrike" kern="1200" cap="none" spc="0" normalizeH="0" baseline="0" noProof="0" dirty="0">
                <a:ln>
                  <a:noFill/>
                </a:ln>
                <a:solidFill>
                  <a:srgbClr val="F79646"/>
                </a:solidFill>
                <a:effectLst/>
                <a:uLnTx/>
                <a:uFillTx/>
                <a:latin typeface="Calibri"/>
                <a:ea typeface="+mn-ea"/>
                <a:cs typeface="+mn-cs"/>
              </a:rPr>
              <a:t>Item 349 – Syndrome occlusif de l’adulte </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br>
              <a:rPr kumimoji="0" lang="fr-FR" sz="2400" b="1" i="0" u="none" strike="noStrike" kern="1200" cap="none" spc="0" normalizeH="0" baseline="0" noProof="0" dirty="0">
                <a:ln>
                  <a:noFill/>
                </a:ln>
                <a:solidFill>
                  <a:srgbClr val="F79646"/>
                </a:solidFill>
                <a:effectLst/>
                <a:uLnTx/>
                <a:uFillTx/>
                <a:latin typeface="Calibri"/>
                <a:ea typeface="+mn-ea"/>
                <a:cs typeface="+mn-cs"/>
              </a:rPr>
            </a:br>
            <a:endParaRPr kumimoji="0" lang="fr-FR" sz="1400" b="1" i="0" u="none" strike="noStrike" kern="1200" cap="none" spc="0" normalizeH="0" baseline="0" noProof="0" dirty="0">
              <a:ln>
                <a:noFill/>
              </a:ln>
              <a:solidFill>
                <a:srgbClr val="F79646"/>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1400" b="1" i="0" u="none" strike="noStrike" kern="1200" cap="none" spc="0" normalizeH="0" baseline="0" noProof="0" dirty="0">
              <a:ln>
                <a:noFill/>
              </a:ln>
              <a:solidFill>
                <a:srgbClr val="F79646"/>
              </a:solidFill>
              <a:effectLst/>
              <a:uLnTx/>
              <a:uFillTx/>
              <a:latin typeface="Calibri"/>
              <a:ea typeface="+mn-ea"/>
              <a:cs typeface="+mn-cs"/>
            </a:endParaRPr>
          </a:p>
        </p:txBody>
      </p:sp>
      <p:sp>
        <p:nvSpPr>
          <p:cNvPr id="7" name="ZoneTexte 6"/>
          <p:cNvSpPr txBox="1"/>
          <p:nvPr/>
        </p:nvSpPr>
        <p:spPr>
          <a:xfrm>
            <a:off x="755576" y="2783542"/>
            <a:ext cx="7704856" cy="3046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prstClr val="black"/>
                </a:solidFill>
                <a:effectLst/>
                <a:uLnTx/>
                <a:uFillTx/>
                <a:latin typeface="Calibri"/>
                <a:ea typeface="+mn-ea"/>
                <a:cs typeface="+mn-cs"/>
              </a:rPr>
              <a:t>Dr. Nicolas BENECH</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3200" dirty="0">
                <a:solidFill>
                  <a:prstClr val="black"/>
                </a:solidFill>
                <a:latin typeface="Calibri"/>
                <a:hlinkClick r:id="rId2"/>
              </a:rPr>
              <a:t>nicolas.benech@chu-lyon.fr</a:t>
            </a:r>
            <a:r>
              <a:rPr lang="fr-FR" sz="3200" dirty="0">
                <a:solidFill>
                  <a:prstClr val="black"/>
                </a:solidFill>
                <a:latin typeface="Calibri"/>
              </a:rPr>
              <a:t> </a:t>
            </a:r>
            <a:endParaRPr kumimoji="0" lang="fr-FR" sz="3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prstClr val="black"/>
                </a:solidFill>
                <a:effectLst/>
                <a:uLnTx/>
                <a:uFillTx/>
                <a:latin typeface="Calibri"/>
                <a:ea typeface="+mn-ea"/>
                <a:cs typeface="+mn-cs"/>
              </a:rPr>
              <a:t>Dr Arnaud PASQUER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prstClr val="black"/>
                </a:solidFill>
                <a:effectLst/>
                <a:uLnTx/>
                <a:uFillTx/>
                <a:latin typeface="Calibri"/>
                <a:ea typeface="+mn-ea"/>
                <a:cs typeface="+mn-cs"/>
                <a:hlinkClick r:id="rId3"/>
              </a:rPr>
              <a:t>Arnaud.pasquer@chu-lyon.fr</a:t>
            </a:r>
            <a:endParaRPr kumimoji="0" lang="fr-FR" sz="3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9058771"/>
      </p:ext>
    </p:extLst>
  </p:cSld>
  <p:clrMapOvr>
    <a:masterClrMapping/>
  </p:clrMapOvr>
</p:sld>
</file>

<file path=ppt/theme/theme1.xml><?xml version="1.0" encoding="utf-8"?>
<a:theme xmlns:a="http://schemas.openxmlformats.org/drawingml/2006/main" name="Modèle Croix-Rousse">
  <a:themeElements>
    <a:clrScheme name="Aube">
      <a:dk1>
        <a:sysClr val="windowText" lastClr="000000"/>
      </a:dk1>
      <a:lt1>
        <a:sysClr val="window" lastClr="FFFFFF"/>
      </a:lt1>
      <a:dk2>
        <a:srgbClr val="24213E"/>
      </a:dk2>
      <a:lt2>
        <a:srgbClr val="E9EAF0"/>
      </a:lt2>
      <a:accent1>
        <a:srgbClr val="E8BC4A"/>
      </a:accent1>
      <a:accent2>
        <a:srgbClr val="83C1C6"/>
      </a:accent2>
      <a:accent3>
        <a:srgbClr val="E78D35"/>
      </a:accent3>
      <a:accent4>
        <a:srgbClr val="909CE1"/>
      </a:accent4>
      <a:accent5>
        <a:srgbClr val="839C41"/>
      </a:accent5>
      <a:accent6>
        <a:srgbClr val="CC5439"/>
      </a:accent6>
      <a:hlink>
        <a:srgbClr val="1C6CF1"/>
      </a:hlink>
      <a:folHlink>
        <a:srgbClr val="C649E0"/>
      </a:folHlink>
    </a:clrScheme>
    <a:fontScheme name="Office Classique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ub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fov="600000">
              <a:rot lat="0" lon="0" rev="0"/>
            </a:camera>
            <a:lightRig rig="threePt" dir="t">
              <a:rot lat="0" lon="0" rev="1200000"/>
            </a:lightRig>
          </a:scene3d>
          <a:sp3d>
            <a:bevelT w="63500" h="25400"/>
          </a:sp3d>
        </a:effectStyle>
      </a:effectStyleLst>
      <a:bgFillStyleLst>
        <a:solidFill>
          <a:schemeClr val="phClr"/>
        </a:solidFill>
        <a:gradFill rotWithShape="1">
          <a:gsLst>
            <a:gs pos="0">
              <a:schemeClr val="bg1">
                <a:shade val="100000"/>
                <a:satMod val="300000"/>
              </a:schemeClr>
            </a:gs>
            <a:gs pos="31000">
              <a:schemeClr val="bg1">
                <a:tint val="100000"/>
                <a:satMod val="300000"/>
              </a:schemeClr>
            </a:gs>
            <a:gs pos="62000">
              <a:schemeClr val="phClr">
                <a:tint val="100000"/>
                <a:shade val="100000"/>
                <a:satMod val="100000"/>
              </a:schemeClr>
            </a:gs>
            <a:gs pos="100000">
              <a:schemeClr val="phClr">
                <a:shade val="100000"/>
                <a:hueMod val="93000"/>
                <a:satMod val="50000"/>
                <a:lumMod val="200000"/>
              </a:schemeClr>
            </a:gs>
          </a:gsLst>
          <a:lin ang="5400000" scaled="0"/>
        </a:gradFill>
        <a:gradFill rotWithShape="1">
          <a:gsLst>
            <a:gs pos="0">
              <a:schemeClr val="phClr">
                <a:tint val="100000"/>
                <a:satMod val="100000"/>
              </a:schemeClr>
            </a:gs>
            <a:gs pos="100000">
              <a:schemeClr val="phClr">
                <a:tint val="100000"/>
                <a:shade val="100000"/>
                <a:alpha val="100000"/>
                <a:hueMod val="100000"/>
                <a:satMod val="150000"/>
                <a:lumMod val="5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13" id="{A367BBF2-A976-804A-BB50-FD3E713AA991}" vid="{03DB285A-E41B-7245-9F22-A53413FB4797}"/>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Masque Faculté Lyon-Est</Template>
  <TotalTime>8546</TotalTime>
  <Words>3957</Words>
  <Application>Microsoft Macintosh PowerPoint</Application>
  <PresentationFormat>Affichage à l'écran (4:3)</PresentationFormat>
  <Paragraphs>908</Paragraphs>
  <Slides>90</Slides>
  <Notes>27</Notes>
  <HiddenSlides>0</HiddenSlides>
  <MMClips>0</MMClips>
  <ScaleCrop>false</ScaleCrop>
  <HeadingPairs>
    <vt:vector size="6" baseType="variant">
      <vt:variant>
        <vt:lpstr>Polices utilisées</vt:lpstr>
      </vt:variant>
      <vt:variant>
        <vt:i4>6</vt:i4>
      </vt:variant>
      <vt:variant>
        <vt:lpstr>Thème</vt:lpstr>
      </vt:variant>
      <vt:variant>
        <vt:i4>3</vt:i4>
      </vt:variant>
      <vt:variant>
        <vt:lpstr>Titres des diapositives</vt:lpstr>
      </vt:variant>
      <vt:variant>
        <vt:i4>90</vt:i4>
      </vt:variant>
    </vt:vector>
  </HeadingPairs>
  <TitlesOfParts>
    <vt:vector size="99" baseType="lpstr">
      <vt:lpstr>Arial</vt:lpstr>
      <vt:lpstr>Avenir Next</vt:lpstr>
      <vt:lpstr>Avenir Next Condensed</vt:lpstr>
      <vt:lpstr>Calibri</vt:lpstr>
      <vt:lpstr>Courier New</vt:lpstr>
      <vt:lpstr>Wingdings</vt:lpstr>
      <vt:lpstr>Modèle Croix-Rousse</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Douleur de l’hypochondre droit</vt:lpstr>
      <vt:lpstr>Douleur de l’hypochondre droit</vt:lpstr>
      <vt:lpstr>Douleur de l’hypochondre droit</vt:lpstr>
      <vt:lpstr>Douleur de l’hypochondre droit</vt:lpstr>
      <vt:lpstr>Douleur épigastrique</vt:lpstr>
      <vt:lpstr>Douleur épigastrique</vt:lpstr>
      <vt:lpstr>Douleur épigastrique</vt:lpstr>
      <vt:lpstr>Douleur épigastrique</vt:lpstr>
      <vt:lpstr>Douleur de l’hypochondre gauche</vt:lpstr>
      <vt:lpstr>Douleur de l’hypochondre gauche</vt:lpstr>
      <vt:lpstr>Douleur de l’hypochondre gauche</vt:lpstr>
      <vt:lpstr>Douleur de l’hypogastre</vt:lpstr>
      <vt:lpstr>Douleur de l’hypogastre</vt:lpstr>
      <vt:lpstr>Douleur de l’hypogastre</vt:lpstr>
      <vt:lpstr>Douleur du flanc / de la fosse iliaque droit(e)</vt:lpstr>
      <vt:lpstr>Douleur du flanc / de la fosse iliaque droit(e)</vt:lpstr>
      <vt:lpstr>Douleur du flanc / de la fosse iliaque droit(e)</vt:lpstr>
      <vt:lpstr>Douleur du flanc / de la fosse iliaque gauche</vt:lpstr>
      <vt:lpstr>Douleur du flanc / de la fosse iliaque gauche</vt:lpstr>
      <vt:lpstr>Douleur du flanc / de la fosse iliaque gauche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Synthèse</vt:lpstr>
      <vt:lpstr>Douleurs abdominales - Item 269</vt:lpstr>
      <vt:lpstr>SYNDROME OCCLUSIF DE l’adulte</vt:lpstr>
      <vt:lpstr>Cas clinique 1</vt:lpstr>
      <vt:lpstr>Cas clinique 1</vt:lpstr>
      <vt:lpstr>Cas clinique 1</vt:lpstr>
      <vt:lpstr>Cas clinique 1 </vt:lpstr>
      <vt:lpstr>Cas clinique 1 </vt:lpstr>
      <vt:lpstr>Présentation PowerPoint</vt:lpstr>
      <vt:lpstr>Présentation PowerPoint</vt:lpstr>
      <vt:lpstr>Cas clinique 1 </vt:lpstr>
      <vt:lpstr>Présentation PowerPoint</vt:lpstr>
      <vt:lpstr>Siège de l’occlusion</vt:lpstr>
      <vt:lpstr>Siège de l’occlusion</vt:lpstr>
      <vt:lpstr>Diagnostic etiologique de l’occlusion</vt:lpstr>
      <vt:lpstr>Mécanisme de l’occlusion</vt:lpstr>
      <vt:lpstr>Cas clinique 1</vt:lpstr>
      <vt:lpstr>Cas clinique 1</vt:lpstr>
      <vt:lpstr>Cas clinique 2</vt:lpstr>
      <vt:lpstr>Cas clinique 2</vt:lpstr>
      <vt:lpstr>Cas clinique 2</vt:lpstr>
      <vt:lpstr>Présentation PowerPoint</vt:lpstr>
      <vt:lpstr>Présentation PowerPoint</vt:lpstr>
      <vt:lpstr>Présentation PowerPoint</vt:lpstr>
      <vt:lpstr>Cas clinique 3</vt:lpstr>
      <vt:lpstr>Cas clinique 3 </vt:lpstr>
      <vt:lpstr>Cas clinique 3</vt:lpstr>
      <vt:lpstr>Présentation PowerPoint</vt:lpstr>
      <vt:lpstr>A retenir</vt:lpstr>
      <vt:lpstr>Prise en charge: Occlusion HAUTE</vt:lpstr>
      <vt:lpstr>Prise en charge: Occlusion BASSE</vt:lpstr>
      <vt:lpstr>Références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kayvan mohkam</dc:creator>
  <cp:lastModifiedBy>nicolas benech</cp:lastModifiedBy>
  <cp:revision>64</cp:revision>
  <dcterms:created xsi:type="dcterms:W3CDTF">2018-08-28T12:19:52Z</dcterms:created>
  <dcterms:modified xsi:type="dcterms:W3CDTF">2026-10-29T07:15:47Z</dcterms:modified>
</cp:coreProperties>
</file>