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77" r:id="rId10"/>
    <p:sldId id="278" r:id="rId11"/>
    <p:sldId id="279" r:id="rId12"/>
    <p:sldId id="280" r:id="rId13"/>
    <p:sldId id="281" r:id="rId14"/>
    <p:sldId id="276" r:id="rId15"/>
    <p:sldId id="266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6571"/>
  </p:normalViewPr>
  <p:slideViewPr>
    <p:cSldViewPr snapToGrid="0" snapToObjects="1">
      <p:cViewPr varScale="1">
        <p:scale>
          <a:sx n="76" d="100"/>
          <a:sy n="76" d="100"/>
        </p:scale>
        <p:origin x="12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18D8B9-BB23-7D49-9DBD-275DA62BF7CE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17FF6A-3037-BA41-89FF-E95009C8B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4089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altLang="fr-FR" dirty="0">
                <a:ea typeface="ＭＳ Ｐゴシック" panose="020B0600070205080204" pitchFamily="34" charset="-128"/>
              </a:rPr>
              <a:t>La circulation comprend 2 circuits en série, traversés par le même débit (volume/minute) mais à des pressions différentes.</a:t>
            </a:r>
          </a:p>
          <a:p>
            <a:endParaRPr lang="fr-FR" altLang="fr-FR" dirty="0">
              <a:ea typeface="ＭＳ Ｐゴシック" panose="020B0600070205080204" pitchFamily="34" charset="-128"/>
            </a:endParaRPr>
          </a:p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+mn-cs"/>
              </a:rPr>
              <a:t>Le cœur droit : 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+mn-cs"/>
              </a:rPr>
              <a:t>reçoit le sang veineux 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+mn-cs"/>
              </a:rPr>
              <a:t>systémique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+mn-cs"/>
              </a:rPr>
              <a:t> par les veines caves supérieure et inférieure et l'envoie vers les poumons par l'</a:t>
            </a:r>
            <a:r>
              <a:rPr lang="fr-FR" sz="1200" kern="1200" dirty="0" err="1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+mn-cs"/>
              </a:rPr>
              <a:t>artère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+mn-cs"/>
              </a:rPr>
              <a:t> pulmonaire </a:t>
            </a:r>
            <a:endParaRPr lang="fr-FR" dirty="0"/>
          </a:p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+mn-cs"/>
              </a:rPr>
              <a:t>Le cœur gauche 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+mn-cs"/>
              </a:rPr>
              <a:t>reçoit le sang oxygéné́ des poumons par les veines pulmonaires et l'envoie vers les organes par l'aorte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17FF6A-3037-BA41-89FF-E95009C8B1D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3075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Comparaison des pressions qui règnent au cours du cycle cardiaque dans les cavités gauches et droites.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17FF6A-3037-BA41-89FF-E95009C8B1D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9175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Dilatation de la paroi de l’</a:t>
            </a:r>
            <a:r>
              <a:rPr lang="fr-FR" dirty="0" err="1"/>
              <a:t>artère</a:t>
            </a:r>
            <a:r>
              <a:rPr lang="fr-FR" dirty="0"/>
              <a:t> pendant la systole, le sang et l’</a:t>
            </a:r>
            <a:r>
              <a:rPr lang="fr-FR" dirty="0" err="1"/>
              <a:t>énergie</a:t>
            </a:r>
            <a:r>
              <a:rPr lang="fr-FR" dirty="0"/>
              <a:t> sont emmagasinés, puis restitution lors de la diastole. 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17FF6A-3037-BA41-89FF-E95009C8B1D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70897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altLang="fr-FR" dirty="0">
                <a:ea typeface="ＭＳ Ｐゴシック" panose="020B0600070205080204" pitchFamily="34" charset="-128"/>
              </a:rPr>
              <a:t>Au fur et a mesure que l’on s’éloigne de l’aorte=&gt; la proportion de cellules musculaire lisse et élastique s’inverse. Pas de limite nette.</a:t>
            </a:r>
          </a:p>
          <a:p>
            <a:endParaRPr lang="fr-FR" dirty="0">
              <a:ea typeface="ＭＳ Ｐゴシック" panose="020B0600070205080204" pitchFamily="34" charset="-128"/>
            </a:endParaRPr>
          </a:p>
          <a:p>
            <a:r>
              <a:rPr lang="fr-FR" sz="1200" dirty="0">
                <a:latin typeface="Arial" panose="020B0604020202020204" pitchFamily="34" charset="0"/>
                <a:cs typeface="Arial" panose="020B0604020202020204" pitchFamily="34" charset="0"/>
              </a:rPr>
              <a:t>Vaisseaux résistifs : fortes résistances car faible diamètre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17FF6A-3037-BA41-89FF-E95009C8B1D9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0820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L’onde de pouls (transfert d’énergie) est plus véloce que le déplacement du sang (transfert de matière)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altLang="fr-FR" sz="1200" dirty="0">
                <a:latin typeface="Arial" panose="020B0604020202020204" pitchFamily="34" charset="0"/>
                <a:cs typeface="Arial" panose="020B0604020202020204" pitchFamily="34" charset="0"/>
              </a:rPr>
              <a:t>=&gt; Détermination de sujets à risque cardiovasculaires (Rigidité pariétale : artériosclérose)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17FF6A-3037-BA41-89FF-E95009C8B1D9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57391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Flux turbulent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17FF6A-3037-BA41-89FF-E95009C8B1D9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772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RPT: résistances périphériques totales</a:t>
            </a:r>
          </a:p>
          <a:p>
            <a:endParaRPr lang="fr-FR" dirty="0"/>
          </a:p>
          <a:p>
            <a:r>
              <a:rPr lang="fr-FR" dirty="0"/>
              <a:t>Pour majorer le VES: majorer le retour veineux (</a:t>
            </a:r>
            <a:r>
              <a:rPr lang="fr-FR" dirty="0" err="1"/>
              <a:t>précharge</a:t>
            </a:r>
            <a:r>
              <a:rPr lang="fr-FR" dirty="0"/>
              <a:t>) ou majorer l’</a:t>
            </a:r>
            <a:r>
              <a:rPr lang="fr-FR" dirty="0" err="1"/>
              <a:t>inotropisme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17FF6A-3037-BA41-89FF-E95009C8B1D9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9116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F41BD1-3D56-D945-AA0A-6021601634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5397825-48E7-804E-8DFC-7E6C8F119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CB6BD9-D324-CC41-8988-05610C590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8649-ACFD-3542-9E86-E5B131DDD01D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228565-AFCA-084E-9D65-8E0BBD473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FDABD44-C3FB-FD43-BE41-45C6F8C09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23AB1-15B5-3D4A-8079-0B0671E5C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7245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B6AAA7-70AB-1543-9731-7DDFED54F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64777D-B6BB-4C47-83D6-57943088E3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6037B0-6AFC-C448-BFCB-3B750EE2F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8649-ACFD-3542-9E86-E5B131DDD01D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978FCF-6F87-BC4C-B482-7C1AE7783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B74C93-DEFA-564F-9F24-94CA4A82C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23AB1-15B5-3D4A-8079-0B0671E5C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1775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248E18-853D-3A4E-BACD-59946E216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72D985C-8E5D-A947-B892-869CC1B4C0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D0D58C-8123-EB48-8341-887D6644B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8649-ACFD-3542-9E86-E5B131DDD01D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C0541B-9DE3-F243-8392-402DEC8EF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0BD22E-AE68-CE41-9B15-D07CED481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23AB1-15B5-3D4A-8079-0B0671E5C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9131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1F4019-BBA6-F94E-BAC3-D3526903D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BAB658D-ABFE-7740-958C-5CC4C341B3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9CF0EC-69C8-9345-8132-F238849161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ECF0E16-68B2-114F-8ABE-F3256C17E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8649-ACFD-3542-9E86-E5B131DDD01D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C0827B-05FC-CC4B-8386-9717BFB2A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C41E48-1693-3C47-A96D-2476CE7DD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23AB1-15B5-3D4A-8079-0B0671E5C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1919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DDB80A-4E0B-9744-8670-A35625D8A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100681-A3D1-6143-91F9-FA1F85D6C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CA20777-E09C-014A-8FC3-90A1B1A993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B8C7146-3D89-9141-A489-BE72510280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274C11E-0B17-F94C-8860-11DAD97082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33EFC3D-BCE9-F64B-8D92-3D5F7C255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8649-ACFD-3542-9E86-E5B131DDD01D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5A3CCF6-859A-5746-A26B-686497DD6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78CAF71-7E53-4A45-AB7B-FD2ECAC7C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23AB1-15B5-3D4A-8079-0B0671E5C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163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7DC3CB-8AD6-D448-941B-34ABB1682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05B4C00-C7B9-7E4E-95CC-70B08B608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8649-ACFD-3542-9E86-E5B131DDD01D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BE2A71B-1BB2-1E4E-A1F0-F417780A6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5E168CB-369F-484C-9DBC-C39E925AB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23AB1-15B5-3D4A-8079-0B0671E5C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6566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8C9AC0B-6930-8C48-9E82-B15724D77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8649-ACFD-3542-9E86-E5B131DDD01D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2E2A543-A23E-1549-A3AD-D6BD2865A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3A22F30-17FC-DD43-B0BA-C0674C737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23AB1-15B5-3D4A-8079-0B0671E5C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4349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3FE9DF-CC61-F94B-96C7-7FFD2307D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828089-7457-ED40-BF47-B5FE430900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60B2BCA-54F4-5647-AD44-37A34CCE84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8AB750F-26A1-4B48-9682-13330C02A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8649-ACFD-3542-9E86-E5B131DDD01D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4B8059F-151D-314D-9882-245EE8EF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1A224BB-AAE3-1648-9D7A-1A33AE058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23AB1-15B5-3D4A-8079-0B0671E5C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446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3D1619-1A63-2B4D-8C64-C3EC5C3A3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B9A3851-24BF-9F48-991F-45FA7FD56E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07FAF5-3FD4-EF42-B36C-83C01EA8FF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6B1434B-E44A-284E-983C-235D4CE85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8649-ACFD-3542-9E86-E5B131DDD01D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CD2B1C1-A959-7A41-BA1E-0159F5C06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A93078F-9DE1-3F46-92CA-608370234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23AB1-15B5-3D4A-8079-0B0671E5C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1656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ADCDEE-B61C-E04D-BDA3-4FC03012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D252CCD-41EF-DC41-AFD9-3B9883341C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4BD5E8-339B-8346-9A78-E3916C2E0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8649-ACFD-3542-9E86-E5B131DDD01D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F98398-9B83-D448-8634-36086EDEA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D5F18C8-4F8B-914F-83BD-0CFEB6646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23AB1-15B5-3D4A-8079-0B0671E5C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3753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AB45AF7-9DEA-CE4B-9C0C-F0FBC7FD52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62810F6-D911-B04C-ACD5-E1716A7760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D90BC8-0BF8-F94D-B308-105E13E96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8649-ACFD-3542-9E86-E5B131DDD01D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0D2D6BE-F70E-B244-96CF-DA818F10B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5CA169-09AA-C646-ABE2-B460C8595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23AB1-15B5-3D4A-8079-0B0671E5C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09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3515027-CE24-9340-A456-F5D821E14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C4C3EE3-C030-C545-A46C-91F4D36DB1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F6EFB39-E179-6F46-A277-70F13E86C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88649-ACFD-3542-9E86-E5B131DDD01D}" type="datetimeFigureOut">
              <a:rPr lang="fr-FR" smtClean="0"/>
              <a:t>09/09/2026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A15C57-D328-304C-A8D2-F8A19DC3ED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FF13A9-0A23-2140-AE7C-D7CEC2DE2B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23AB1-15B5-3D4A-8079-0B0671E5C9A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0371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B42745-EE67-614E-A23C-5BFD0578C2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altLang="ja-JP" dirty="0">
                <a:solidFill>
                  <a:srgbClr val="3399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Pression Artérielle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7FBC800-A750-3146-B080-736A630189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4">
            <a:extLst>
              <a:ext uri="{FF2B5EF4-FFF2-40B4-BE49-F238E27FC236}">
                <a16:creationId xmlns:a16="http://schemas.microsoft.com/office/drawing/2014/main" id="{82D79E2B-24E3-0645-8A0A-EC81566CE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031" y="583406"/>
            <a:ext cx="864393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fr-FR" sz="3200" b="0" dirty="0">
                <a:solidFill>
                  <a:srgbClr val="FF9900"/>
                </a:solidFill>
                <a:latin typeface="Arial" panose="020B0604020202020204" pitchFamily="34" charset="0"/>
                <a:ea typeface="ＭＳ Ｐゴシック" pitchFamily="1" charset="-128"/>
                <a:cs typeface="Arial" panose="020B0604020202020204" pitchFamily="34" charset="0"/>
              </a:rPr>
              <a:t>FGSM2 </a:t>
            </a:r>
          </a:p>
          <a:p>
            <a:pPr algn="ctr" eaLnBrk="1" hangingPunct="1">
              <a:defRPr/>
            </a:pPr>
            <a:r>
              <a:rPr lang="fr-FR" sz="3200" b="0" dirty="0">
                <a:solidFill>
                  <a:srgbClr val="F79646"/>
                </a:solidFill>
                <a:latin typeface="Arial" panose="020B0604020202020204" pitchFamily="34" charset="0"/>
                <a:ea typeface="ＭＳ Ｐゴシック" pitchFamily="1" charset="-128"/>
                <a:cs typeface="Arial" panose="020B0604020202020204" pitchFamily="34" charset="0"/>
              </a:rPr>
              <a:t>UE9 « système cardiovasculaire » \ Physiologie</a:t>
            </a:r>
            <a:endParaRPr lang="fr-FR" sz="3200" b="0" dirty="0">
              <a:latin typeface="Arial" panose="020B0604020202020204" pitchFamily="34" charset="0"/>
              <a:ea typeface="ＭＳ Ｐゴシック" pitchFamily="1" charset="-128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3E2CC20-C9F0-EA48-AEFA-F1B695995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4910137"/>
            <a:ext cx="11861800" cy="165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382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F61D1C-0AC4-1F46-9930-75D798E34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>
                <a:solidFill>
                  <a:srgbClr val="FF99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Circulation générale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05E7F83-001B-E541-8939-1AE19A7BE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358" y="1292041"/>
            <a:ext cx="4323644" cy="50418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FA04A27-2383-E745-92A7-0E214D93C68E}"/>
              </a:ext>
            </a:extLst>
          </p:cNvPr>
          <p:cNvSpPr txBox="1"/>
          <p:nvPr/>
        </p:nvSpPr>
        <p:spPr>
          <a:xfrm>
            <a:off x="1016000" y="1873956"/>
            <a:ext cx="5384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None/>
            </a:pPr>
            <a:r>
              <a:rPr lang="fr-FR" altLang="fr-FR" sz="2400" b="1" dirty="0">
                <a:solidFill>
                  <a:srgbClr val="3399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2 circulations </a:t>
            </a:r>
            <a:r>
              <a:rPr lang="fr-FR" altLang="fr-FR" sz="2400" b="1" u="sng" dirty="0">
                <a:solidFill>
                  <a:srgbClr val="3399FF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en série</a:t>
            </a:r>
          </a:p>
          <a:p>
            <a:pPr marL="457200" indent="-457200">
              <a:buFontTx/>
              <a:buNone/>
            </a:pPr>
            <a:r>
              <a:rPr lang="fr-FR" altLang="fr-FR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- Circulation systémique </a:t>
            </a:r>
            <a:r>
              <a:rPr lang="fr-FR" altLang="fr-FR" sz="24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ou grande circulation: du VG à l’OD</a:t>
            </a:r>
          </a:p>
          <a:p>
            <a:pPr marL="457200" indent="-457200">
              <a:buFont typeface="Arial" panose="020B0604020202020204" pitchFamily="34" charset="0"/>
              <a:buNone/>
            </a:pPr>
            <a:r>
              <a:rPr lang="fr-FR" altLang="fr-FR" sz="24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- Circulation pulmonaire </a:t>
            </a:r>
            <a:r>
              <a:rPr lang="fr-FR" altLang="fr-FR" sz="2400" b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ou petite circulation: du VD à l’OG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BFF16FD-6729-3B4C-A9B9-F33BE1FAD28C}"/>
              </a:ext>
            </a:extLst>
          </p:cNvPr>
          <p:cNvSpPr txBox="1"/>
          <p:nvPr/>
        </p:nvSpPr>
        <p:spPr>
          <a:xfrm>
            <a:off x="1016000" y="4229582"/>
            <a:ext cx="47197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Même débit </a:t>
            </a: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sanguin</a:t>
            </a:r>
          </a:p>
          <a:p>
            <a:r>
              <a:rPr lang="fr-FR" alt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Hémodynamiques différentes </a:t>
            </a: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(niveau de pression)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683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D2EB4-7C8B-D44C-8609-141EA6AAB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>
                <a:solidFill>
                  <a:srgbClr val="FF99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Circulation générale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256F1294-2E15-BC46-8E91-D550B958D3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690688"/>
            <a:ext cx="4205288" cy="484824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1EAD083-24E6-444A-B55E-D2F1CDE88724}"/>
              </a:ext>
            </a:extLst>
          </p:cNvPr>
          <p:cNvSpPr txBox="1"/>
          <p:nvPr/>
        </p:nvSpPr>
        <p:spPr>
          <a:xfrm>
            <a:off x="5834062" y="1919288"/>
            <a:ext cx="55197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Les pressions dans le VD et l’AP sont 6 à 8 fois plus faibles que dans le VG et l’aorte.</a:t>
            </a:r>
          </a:p>
        </p:txBody>
      </p:sp>
      <p:graphicFrame>
        <p:nvGraphicFramePr>
          <p:cNvPr id="7" name="Tableau 7">
            <a:extLst>
              <a:ext uri="{FF2B5EF4-FFF2-40B4-BE49-F238E27FC236}">
                <a16:creationId xmlns:a16="http://schemas.microsoft.com/office/drawing/2014/main" id="{039FE216-9A21-EF49-A068-9960D540E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536371"/>
              </p:ext>
            </p:extLst>
          </p:nvPr>
        </p:nvGraphicFramePr>
        <p:xfrm>
          <a:off x="5834062" y="3200560"/>
          <a:ext cx="5257800" cy="17234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1319134267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27856441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246119518"/>
                    </a:ext>
                  </a:extLst>
                </a:gridCol>
              </a:tblGrid>
              <a:tr h="574499"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Aorte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Art </a:t>
                      </a:r>
                      <a:r>
                        <a:rPr lang="fr-FR" sz="2400" dirty="0" err="1"/>
                        <a:t>Pulm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024410"/>
                  </a:ext>
                </a:extLst>
              </a:tr>
              <a:tr h="574499">
                <a:tc>
                  <a:txBody>
                    <a:bodyPr/>
                    <a:lstStyle/>
                    <a:p>
                      <a:r>
                        <a:rPr lang="fr-FR" sz="2400" dirty="0"/>
                        <a:t>Systole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120 mmHg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24 mmHg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489351"/>
                  </a:ext>
                </a:extLst>
              </a:tr>
              <a:tr h="574499">
                <a:tc>
                  <a:txBody>
                    <a:bodyPr/>
                    <a:lstStyle/>
                    <a:p>
                      <a:r>
                        <a:rPr lang="fr-FR" sz="2400" dirty="0"/>
                        <a:t>Diastole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70 mmHg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8 mmHg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010073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6870EC95-ACFF-7543-9939-B833CDD91850}"/>
              </a:ext>
            </a:extLst>
          </p:cNvPr>
          <p:cNvSpPr txBox="1"/>
          <p:nvPr/>
        </p:nvSpPr>
        <p:spPr>
          <a:xfrm>
            <a:off x="5815012" y="5217170"/>
            <a:ext cx="61102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Bien que la pressions soit moins élevée au cours de la contraction, le VD éjecte le même débit que le VG </a:t>
            </a:r>
          </a:p>
          <a:p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(débit = tension/résistances).</a:t>
            </a:r>
          </a:p>
        </p:txBody>
      </p:sp>
    </p:spTree>
    <p:extLst>
      <p:ext uri="{BB962C8B-B14F-4D97-AF65-F5344CB8AC3E}">
        <p14:creationId xmlns:p14="http://schemas.microsoft.com/office/powerpoint/2010/main" val="805385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AF6039-6EFF-F643-9C4C-08A81B64C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>
                <a:solidFill>
                  <a:srgbClr val="FF99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Les artères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36AABC-45E6-CD45-854D-FB590037DC54}"/>
              </a:ext>
            </a:extLst>
          </p:cNvPr>
          <p:cNvSpPr txBox="1"/>
          <p:nvPr/>
        </p:nvSpPr>
        <p:spPr>
          <a:xfrm>
            <a:off x="557213" y="1599228"/>
            <a:ext cx="527208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Principale différence : la média</a:t>
            </a:r>
          </a:p>
          <a:p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2 types:</a:t>
            </a:r>
          </a:p>
          <a:p>
            <a:pPr marL="285750" indent="-285750">
              <a:buFontTx/>
              <a:buChar char="-"/>
            </a:pPr>
            <a:r>
              <a:rPr lang="fr-FR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Artère de conduction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Artère élastique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Etirement passif à chaque contraction cardiaque</a:t>
            </a:r>
          </a:p>
          <a:p>
            <a:pPr marL="742950" lvl="1" indent="-285750">
              <a:buFontTx/>
              <a:buChar char="-"/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Artère de distribution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Artère musculaire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Modulation du calibre donc </a:t>
            </a:r>
            <a:r>
              <a:rPr lang="fr-FR" altLang="fr-FR" sz="2400">
                <a:latin typeface="Arial" panose="020B0604020202020204" pitchFamily="34" charset="0"/>
                <a:cs typeface="Arial" panose="020B0604020202020204" pitchFamily="34" charset="0"/>
              </a:rPr>
              <a:t>des résistances </a:t>
            </a: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=&gt; régulation du débit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3" descr="physio0019">
            <a:extLst>
              <a:ext uri="{FF2B5EF4-FFF2-40B4-BE49-F238E27FC236}">
                <a16:creationId xmlns:a16="http://schemas.microsoft.com/office/drawing/2014/main" id="{71544167-E745-B44E-8ED2-C89074464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3" t="39189" r="45946" b="26576"/>
          <a:stretch>
            <a:fillRect/>
          </a:stretch>
        </p:blipFill>
        <p:spPr bwMode="auto">
          <a:xfrm>
            <a:off x="6689125" y="873125"/>
            <a:ext cx="4032848" cy="2553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physio0019">
            <a:extLst>
              <a:ext uri="{FF2B5EF4-FFF2-40B4-BE49-F238E27FC236}">
                <a16:creationId xmlns:a16="http://schemas.microsoft.com/office/drawing/2014/main" id="{369E797E-B3E9-9145-93DC-F4AFD00DD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4" t="39189" r="14865" b="31982"/>
          <a:stretch>
            <a:fillRect/>
          </a:stretch>
        </p:blipFill>
        <p:spPr bwMode="auto">
          <a:xfrm>
            <a:off x="6689125" y="3685242"/>
            <a:ext cx="4037013" cy="2807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2326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50EA00-FE12-D446-9571-B66C4E254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>
                <a:solidFill>
                  <a:srgbClr val="FF99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Les artères de conduction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1F8454A-7BD9-CE4F-A761-8A97147CA148}"/>
              </a:ext>
            </a:extLst>
          </p:cNvPr>
          <p:cNvSpPr txBox="1"/>
          <p:nvPr/>
        </p:nvSpPr>
        <p:spPr>
          <a:xfrm>
            <a:off x="292119" y="1930337"/>
            <a:ext cx="77057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Aorte</a:t>
            </a: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(25mm) et </a:t>
            </a:r>
            <a:r>
              <a:rPr lang="fr-FR" altLang="fr-FR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artères de grand calibre </a:t>
            </a: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(&gt;7mm).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édia riche en </a:t>
            </a:r>
            <a:r>
              <a:rPr lang="fr-FR" altLang="fr-FR" sz="24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lames élastiques parallèles</a:t>
            </a: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Le rapport entre l’épaisseur de la paroi et la lumière est plus faible que celui d'une artère musculaire.</a:t>
            </a:r>
            <a:endParaRPr lang="fr-FR" alt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alt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2D53E90-8D33-624B-A082-637F8D0B14CE}"/>
              </a:ext>
            </a:extLst>
          </p:cNvPr>
          <p:cNvSpPr txBox="1"/>
          <p:nvPr/>
        </p:nvSpPr>
        <p:spPr>
          <a:xfrm>
            <a:off x="216694" y="5015547"/>
            <a:ext cx="117586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Réservoir de </a:t>
            </a:r>
            <a:r>
              <a:rPr lang="fr-FR" sz="2400">
                <a:latin typeface="Arial" panose="020B0604020202020204" pitchFamily="34" charset="0"/>
                <a:cs typeface="Arial" panose="020B0604020202020204" pitchFamily="34" charset="0"/>
              </a:rPr>
              <a:t>pression -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Faibles résistances (car gros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diamètre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fr-FR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Transformation d’un flux discontinu en un flux continu pulsatile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(= effet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Windkessel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2">
            <a:extLst>
              <a:ext uri="{FF2B5EF4-FFF2-40B4-BE49-F238E27FC236}">
                <a16:creationId xmlns:a16="http://schemas.microsoft.com/office/drawing/2014/main" id="{C6F633B0-6C5B-7F4B-B719-B0EBA02FCA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7844" y="1522783"/>
            <a:ext cx="3913168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9639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A78E5-8301-FC4A-B991-5EDB86380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>
                <a:solidFill>
                  <a:srgbClr val="FF99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Les artères de distribution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D66F9CD-1F23-1840-AEE0-7371F499C065}"/>
              </a:ext>
            </a:extLst>
          </p:cNvPr>
          <p:cNvSpPr txBox="1"/>
          <p:nvPr/>
        </p:nvSpPr>
        <p:spPr>
          <a:xfrm>
            <a:off x="838200" y="1690688"/>
            <a:ext cx="9577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fr-FR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Artères périphériques </a:t>
            </a: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de moyen (&lt;7mm) et petit calibre (&lt;2mm).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édia riche en </a:t>
            </a:r>
            <a:r>
              <a:rPr lang="fr-FR" alt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cellules musculaire lisse</a:t>
            </a: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81C18F8-F95F-B647-9883-323B1356AA2A}"/>
              </a:ext>
            </a:extLst>
          </p:cNvPr>
          <p:cNvSpPr txBox="1"/>
          <p:nvPr/>
        </p:nvSpPr>
        <p:spPr>
          <a:xfrm>
            <a:off x="838200" y="2827004"/>
            <a:ext cx="105156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Artérioles :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diamètre 30 - 200 µm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Paroi relativement épaisse (20 µm comparé au 30 µm de la lumière)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Média très musculaire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, innervée par le SN sympathique (vasoconstriction)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Vasomotricité +++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21CA708-9FAB-4F4E-B96B-CDC33BC9264A}"/>
              </a:ext>
            </a:extLst>
          </p:cNvPr>
          <p:cNvSpPr txBox="1"/>
          <p:nvPr/>
        </p:nvSpPr>
        <p:spPr>
          <a:xfrm>
            <a:off x="838200" y="4673663"/>
            <a:ext cx="111598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u="sng" dirty="0">
                <a:latin typeface="Arial" panose="020B0604020202020204" pitchFamily="34" charset="0"/>
                <a:cs typeface="Arial" panose="020B0604020202020204" pitchFamily="34" charset="0"/>
              </a:rPr>
              <a:t>Les artères de distributions sont des vaisseaux résistifs 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Régulation locale du débit sanguin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Régulation de la pression artérielle</a:t>
            </a:r>
          </a:p>
        </p:txBody>
      </p:sp>
    </p:spTree>
    <p:extLst>
      <p:ext uri="{BB962C8B-B14F-4D97-AF65-F5344CB8AC3E}">
        <p14:creationId xmlns:p14="http://schemas.microsoft.com/office/powerpoint/2010/main" val="264633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C1B841-49C6-4642-AAB9-7E994CD2B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>
                <a:solidFill>
                  <a:srgbClr val="FF99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Le système veineux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FF65A91-24AF-454F-B80C-7265AF6E2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Veinules :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vaisseaux résistifs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Vaisseaux mixtes (musculo-élastique) </a:t>
            </a:r>
            <a:endParaRPr lang="fr-FR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Capacité́ contractile variable (selon stimulation par le système lymphatique) </a:t>
            </a:r>
            <a:endParaRPr lang="fr-FR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Régulation des échanges capillaires </a:t>
            </a:r>
          </a:p>
          <a:p>
            <a:endParaRPr lang="fr-FR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Veines :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vaisseaux capacitifs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Collecteurs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à résistance et pression basses : transmission sang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Fonction réservoir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car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distensibilité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(65% volume sang systémique)</a:t>
            </a: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Modulation du tonus vasomoteur par le système sympathique</a:t>
            </a: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veinoconstriction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774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5FC38922-6EB8-F14C-BE0C-739A0CD24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48"/>
          <a:stretch>
            <a:fillRect/>
          </a:stretch>
        </p:blipFill>
        <p:spPr bwMode="auto">
          <a:xfrm>
            <a:off x="5181600" y="1489997"/>
            <a:ext cx="6899564" cy="5002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964A578-7AD7-C042-A694-7C6A8FAF3E1A}"/>
              </a:ext>
            </a:extLst>
          </p:cNvPr>
          <p:cNvSpPr txBox="1"/>
          <p:nvPr/>
        </p:nvSpPr>
        <p:spPr>
          <a:xfrm>
            <a:off x="290945" y="2267887"/>
            <a:ext cx="4890655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Schématiquement la </a:t>
            </a:r>
            <a:r>
              <a:rPr lang="fr-FR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circulation systémique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est répartie en:</a:t>
            </a:r>
          </a:p>
          <a:p>
            <a:pPr>
              <a:defRPr/>
            </a:pP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Un système de conduction: l’aorte et les artères de gros calibre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Un système à résistances variable: surtout les artérioles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Un système d’échanges formé par les capillaires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Un système collecteur: les veines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CE1D7FD5-F133-4347-BFF6-4BE0294E5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r-FR" altLang="fr-FR" dirty="0">
                <a:solidFill>
                  <a:srgbClr val="FF99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Circulation systémique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568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BA2DF9-6CA3-5F4B-A9A1-910841276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99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Pression artérielle</a:t>
            </a:r>
            <a:endParaRPr lang="fr-FR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4F58E4E-EF7F-0244-A18D-7390F999C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7" t="5391" r="2260" b="3258"/>
          <a:stretch>
            <a:fillRect/>
          </a:stretch>
        </p:blipFill>
        <p:spPr bwMode="auto">
          <a:xfrm>
            <a:off x="6096000" y="1690688"/>
            <a:ext cx="5765304" cy="336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" name="Text Box 3">
            <a:extLst>
              <a:ext uri="{FF2B5EF4-FFF2-40B4-BE49-F238E27FC236}">
                <a16:creationId xmlns:a16="http://schemas.microsoft.com/office/drawing/2014/main" id="{4B78FA0F-98DA-1244-9369-C102EB119D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690688"/>
            <a:ext cx="4752975" cy="437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fr-FR" altLang="fr-FR" sz="2000" b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 systolique : </a:t>
            </a:r>
            <a:r>
              <a:rPr lang="fr-FR" altLang="fr-FR" sz="2000" b="0" dirty="0">
                <a:latin typeface="Arial" panose="020B0604020202020204" pitchFamily="34" charset="0"/>
                <a:cs typeface="Arial" panose="020B0604020202020204" pitchFamily="34" charset="0"/>
              </a:rPr>
              <a:t>pression maximale constatée pendant le temps d’éjection ventriculaire.</a:t>
            </a:r>
          </a:p>
          <a:p>
            <a:pPr eaLnBrk="1" hangingPunct="1">
              <a:defRPr/>
            </a:pPr>
            <a:endParaRPr lang="fr-FR" altLang="fr-FR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fr-FR" altLang="fr-FR" sz="2000" b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 diastolique : </a:t>
            </a:r>
            <a:r>
              <a:rPr lang="fr-FR" altLang="fr-FR" sz="2000" b="0" dirty="0">
                <a:latin typeface="Arial" panose="020B0604020202020204" pitchFamily="34" charset="0"/>
                <a:cs typeface="Arial" panose="020B0604020202020204" pitchFamily="34" charset="0"/>
              </a:rPr>
              <a:t>pression minimale, existant dans les artères pendant la diastole </a:t>
            </a:r>
            <a:r>
              <a:rPr lang="fr-FR" altLang="fr-FR" sz="2000" b="0" dirty="0" err="1">
                <a:latin typeface="Arial" panose="020B0604020202020204" pitchFamily="34" charset="0"/>
                <a:cs typeface="Arial" panose="020B0604020202020204" pitchFamily="34" charset="0"/>
              </a:rPr>
              <a:t>cad</a:t>
            </a:r>
            <a:r>
              <a:rPr lang="fr-FR" altLang="fr-FR" sz="2000" b="0" dirty="0">
                <a:latin typeface="Arial" panose="020B0604020202020204" pitchFamily="34" charset="0"/>
                <a:cs typeface="Arial" panose="020B0604020202020204" pitchFamily="34" charset="0"/>
              </a:rPr>
              <a:t> entre 2 contractions cardiaques</a:t>
            </a:r>
          </a:p>
          <a:p>
            <a:pPr eaLnBrk="1" hangingPunct="1">
              <a:defRPr/>
            </a:pPr>
            <a:endParaRPr lang="fr-FR" altLang="fr-FR" sz="2000" b="0" dirty="0">
              <a:solidFill>
                <a:schemeClr val="hlin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fr-FR" altLang="fr-FR" sz="2000" b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Pression pulsée: </a:t>
            </a:r>
            <a:r>
              <a:rPr lang="fr-FR" altLang="fr-FR" sz="2000" b="0" dirty="0" err="1">
                <a:latin typeface="Arial" panose="020B0604020202020204" pitchFamily="34" charset="0"/>
                <a:cs typeface="Arial" panose="020B0604020202020204" pitchFamily="34" charset="0"/>
              </a:rPr>
              <a:t>PAs-PAd</a:t>
            </a:r>
            <a:endParaRPr lang="fr-FR" altLang="fr-FR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fr-FR" altLang="fr-FR" sz="1800" b="0" dirty="0">
                <a:latin typeface="Arial" panose="020B0604020202020204" pitchFamily="34" charset="0"/>
                <a:cs typeface="Arial" panose="020B0604020202020204" pitchFamily="34" charset="0"/>
              </a:rPr>
              <a:t>(reflète la compliance des vaisseaux)</a:t>
            </a:r>
          </a:p>
          <a:p>
            <a:pPr eaLnBrk="1" hangingPunct="1">
              <a:defRPr/>
            </a:pPr>
            <a:endParaRPr lang="fr-FR" altLang="fr-FR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fr-FR" altLang="fr-FR" sz="2000" b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 moyenne : </a:t>
            </a:r>
            <a:r>
              <a:rPr lang="fr-FR" altLang="fr-FR" sz="2000" b="0" dirty="0">
                <a:latin typeface="Arial" panose="020B0604020202020204" pitchFamily="34" charset="0"/>
                <a:cs typeface="Arial" panose="020B0604020202020204" pitchFamily="34" charset="0"/>
              </a:rPr>
              <a:t>valeur théorique si le flux était continu</a:t>
            </a:r>
          </a:p>
        </p:txBody>
      </p:sp>
      <p:pic>
        <p:nvPicPr>
          <p:cNvPr id="8" name="Image 3">
            <a:extLst>
              <a:ext uri="{FF2B5EF4-FFF2-40B4-BE49-F238E27FC236}">
                <a16:creationId xmlns:a16="http://schemas.microsoft.com/office/drawing/2014/main" id="{287F3245-E916-FC4C-BC1D-38AEE5DED2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500" y="5756315"/>
            <a:ext cx="23352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6579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0823DA-BCB9-8941-97FF-C56C4040E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99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Pouls</a:t>
            </a:r>
            <a:endParaRPr lang="fr-FR" dirty="0"/>
          </a:p>
        </p:txBody>
      </p:sp>
      <p:pic>
        <p:nvPicPr>
          <p:cNvPr id="4" name="Picture 9" descr="doppler_6">
            <a:extLst>
              <a:ext uri="{FF2B5EF4-FFF2-40B4-BE49-F238E27FC236}">
                <a16:creationId xmlns:a16="http://schemas.microsoft.com/office/drawing/2014/main" id="{C3DF2576-E72E-A64D-9E89-11F998841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7509" y="452399"/>
            <a:ext cx="3324682" cy="2116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">
            <a:extLst>
              <a:ext uri="{FF2B5EF4-FFF2-40B4-BE49-F238E27FC236}">
                <a16:creationId xmlns:a16="http://schemas.microsoft.com/office/drawing/2014/main" id="{1C02A431-72B4-E74C-9C8F-D7293CFC61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61" y="1409268"/>
            <a:ext cx="7047203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Calibri" charset="0"/>
                <a:ea typeface="ＭＳ Ｐゴシック" charset="-128"/>
              </a:defRPr>
            </a:lvl9pPr>
          </a:lstStyle>
          <a:p>
            <a:pPr eaLnBrk="1" hangingPunct="1">
              <a:buClr>
                <a:schemeClr val="tx1"/>
              </a:buClr>
              <a:defRPr/>
            </a:pP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La propagation de l’onde de pression artérielle va générer une vibration artérielle =&gt; </a:t>
            </a:r>
            <a:r>
              <a:rPr lang="fr-FR" altLang="fr-FR" sz="2400" b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pouls</a:t>
            </a:r>
          </a:p>
          <a:p>
            <a:pPr eaLnBrk="1" hangingPunct="1">
              <a:buClr>
                <a:srgbClr val="009999"/>
              </a:buClr>
              <a:buFont typeface="Wingdings" charset="2"/>
              <a:buChar char="Ø"/>
              <a:defRPr/>
            </a:pPr>
            <a:endParaRPr lang="fr-FR" altLang="fr-FR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Clr>
                <a:schemeClr val="tx1"/>
              </a:buClr>
              <a:defRPr/>
            </a:pP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Peut-être palper sur artères superficielles</a:t>
            </a:r>
          </a:p>
          <a:p>
            <a:pPr eaLnBrk="1" hangingPunct="1">
              <a:buClr>
                <a:srgbClr val="009999"/>
              </a:buClr>
              <a:buFont typeface="Wingdings" charset="2"/>
              <a:buChar char="Ø"/>
              <a:defRPr/>
            </a:pPr>
            <a:endParaRPr lang="fr-FR" altLang="fr-FR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Clr>
                <a:schemeClr val="tx1"/>
              </a:buClr>
              <a:defRPr/>
            </a:pP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Renseigne sur:</a:t>
            </a:r>
          </a:p>
          <a:p>
            <a:pPr eaLnBrk="1" hangingPunct="1">
              <a:buFontTx/>
              <a:buChar char="-"/>
              <a:defRPr/>
            </a:pP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 La perméabilité en amont de l’artère palpée</a:t>
            </a:r>
          </a:p>
          <a:p>
            <a:pPr eaLnBrk="1" hangingPunct="1">
              <a:buFontTx/>
              <a:buChar char="-"/>
              <a:defRPr/>
            </a:pP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 Le niveau de pression </a:t>
            </a:r>
          </a:p>
          <a:p>
            <a:pPr eaLnBrk="1" hangingPunct="1">
              <a:buFontTx/>
              <a:buChar char="-"/>
              <a:defRPr/>
            </a:pP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 La fréquence cardiaque</a:t>
            </a:r>
          </a:p>
          <a:p>
            <a:pPr eaLnBrk="1" hangingPunct="1">
              <a:buFontTx/>
              <a:buChar char="-"/>
              <a:defRPr/>
            </a:pP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 Le rythme régulier ou non du cœur</a:t>
            </a:r>
          </a:p>
          <a:p>
            <a:pPr>
              <a:buFontTx/>
              <a:buChar char="-"/>
              <a:defRPr/>
            </a:pPr>
            <a:r>
              <a:rPr lang="fr-FR" altLang="fr-FR" sz="2400" b="0" dirty="0">
                <a:latin typeface="Arial" panose="020B0604020202020204" pitchFamily="34" charset="0"/>
                <a:cs typeface="Arial" panose="020B0604020202020204" pitchFamily="34" charset="0"/>
              </a:rPr>
              <a:t> La structure des artères centrales (élasticité)</a:t>
            </a:r>
          </a:p>
        </p:txBody>
      </p:sp>
    </p:spTree>
    <p:extLst>
      <p:ext uri="{BB962C8B-B14F-4D97-AF65-F5344CB8AC3E}">
        <p14:creationId xmlns:p14="http://schemas.microsoft.com/office/powerpoint/2010/main" val="265219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BC4FF-7BBF-0F4B-8C80-97D3BA3FD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99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Pouls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36011D-8529-1C48-A6BC-E15357E62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54" t="20682" r="47098" b="24203"/>
          <a:stretch>
            <a:fillRect/>
          </a:stretch>
        </p:blipFill>
        <p:spPr bwMode="auto">
          <a:xfrm>
            <a:off x="7000334" y="820571"/>
            <a:ext cx="4353466" cy="5216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8D8E35C-1C47-CB4F-B3C8-E8C1AE366315}"/>
              </a:ext>
            </a:extLst>
          </p:cNvPr>
          <p:cNvSpPr txBox="1"/>
          <p:nvPr/>
        </p:nvSpPr>
        <p:spPr>
          <a:xfrm>
            <a:off x="838200" y="1832732"/>
            <a:ext cx="54102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Il est possible de mesurer de façon non invasive la </a:t>
            </a:r>
            <a:r>
              <a:rPr lang="fr-FR" altLang="fr-FR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vitesse de propagation de l’onde de pouls</a:t>
            </a:r>
          </a:p>
          <a:p>
            <a:pPr>
              <a:buClr>
                <a:schemeClr val="tx1"/>
              </a:buClr>
              <a:buFont typeface="Wingdings" charset="2"/>
              <a:buChar char="Ø"/>
              <a:defRPr/>
            </a:pPr>
            <a:endParaRPr lang="fr-FR" alt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Celle-ci augmente avec la rigidité artérielle</a:t>
            </a:r>
          </a:p>
          <a:p>
            <a:pPr>
              <a:buClr>
                <a:schemeClr val="tx1"/>
              </a:buClr>
            </a:pP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Détermination des sujets à risque cardiovasculaires</a:t>
            </a:r>
          </a:p>
          <a:p>
            <a:pPr>
              <a:buClr>
                <a:schemeClr val="tx1"/>
              </a:buClr>
            </a:pP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(Rigidité pariétale : artériosclérose)</a:t>
            </a:r>
          </a:p>
          <a:p>
            <a:pPr>
              <a:buClr>
                <a:schemeClr val="tx1"/>
              </a:buClr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151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F28172-CFA8-014B-8E02-2290E1A54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58055" cy="1325563"/>
          </a:xfrm>
        </p:spPr>
        <p:txBody>
          <a:bodyPr>
            <a:normAutofit/>
          </a:bodyPr>
          <a:lstStyle/>
          <a:p>
            <a:r>
              <a:rPr lang="fr-FR" altLang="fr-FR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Pression Artérielle - Conditions de mesure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FF63098-737F-F848-AABE-D938573D9F93}"/>
              </a:ext>
            </a:extLst>
          </p:cNvPr>
          <p:cNvSpPr txBox="1"/>
          <p:nvPr/>
        </p:nvSpPr>
        <p:spPr>
          <a:xfrm>
            <a:off x="179367" y="1580995"/>
            <a:ext cx="85205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La PA se mesure sur n’importe quelle artère de gros calibre</a:t>
            </a:r>
          </a:p>
          <a:p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Unité de mesure : millimètre de mercure (mmHg)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4B9EC5F-10BD-7844-AC81-38D50861DF58}"/>
              </a:ext>
            </a:extLst>
          </p:cNvPr>
          <p:cNvSpPr txBox="1"/>
          <p:nvPr/>
        </p:nvSpPr>
        <p:spPr>
          <a:xfrm>
            <a:off x="374073" y="2923310"/>
            <a:ext cx="665018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</a:rPr>
              <a:t>Technique </a:t>
            </a:r>
            <a:r>
              <a:rPr lang="fr-FR" altLang="fr-FR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IRREPROCHABLE</a:t>
            </a:r>
            <a:endParaRPr lang="fr-FR" alt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Étalonnage du manomètre                           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Brassard adapté à la taille du bras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Position du patient, repos depuis 5 min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Inflation rapide / Dégonflement lent et régulier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Mesure au stéthoscope / mesure au pouls 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alt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Mesure automatisée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4" descr="physio0014">
            <a:extLst>
              <a:ext uri="{FF2B5EF4-FFF2-40B4-BE49-F238E27FC236}">
                <a16:creationId xmlns:a16="http://schemas.microsoft.com/office/drawing/2014/main" id="{21BFB99E-1D14-BC44-B148-0DF74E9A8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48000" contras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1" t="10146" r="15218" b="14493"/>
          <a:stretch>
            <a:fillRect/>
          </a:stretch>
        </p:blipFill>
        <p:spPr bwMode="auto">
          <a:xfrm>
            <a:off x="6095999" y="2640319"/>
            <a:ext cx="5742505" cy="3982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81F608F9-ADA7-BB42-83F4-544B9290CC7E}"/>
              </a:ext>
            </a:extLst>
          </p:cNvPr>
          <p:cNvSpPr txBox="1"/>
          <p:nvPr/>
        </p:nvSpPr>
        <p:spPr>
          <a:xfrm>
            <a:off x="484909" y="5597236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fr-FR" b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Bruits liés à l’écoulement turbulent du sang dans l’artère comprimée par le brassard</a:t>
            </a:r>
          </a:p>
        </p:txBody>
      </p:sp>
    </p:spTree>
    <p:extLst>
      <p:ext uri="{BB962C8B-B14F-4D97-AF65-F5344CB8AC3E}">
        <p14:creationId xmlns:p14="http://schemas.microsoft.com/office/powerpoint/2010/main" val="4005878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2C18DD-E257-F74B-8DC2-03B6A5CFC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altLang="fr-FR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Pression Artérielle</a:t>
            </a:r>
            <a:endParaRPr lang="fr-FR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B4632F5-29BD-D84F-BF7F-7D06B5C9C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183" y="3970012"/>
            <a:ext cx="9630421" cy="2709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http://www.cardiodiac.net/images/mapa5.jpg">
            <a:extLst>
              <a:ext uri="{FF2B5EF4-FFF2-40B4-BE49-F238E27FC236}">
                <a16:creationId xmlns:a16="http://schemas.microsoft.com/office/drawing/2014/main" id="{0138D912-371F-D846-8785-720D55C5C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127" y="1364644"/>
            <a:ext cx="1873250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https://www.revmed.ch/var/site/storage/images/rms-353/images/rms_idpas_d_isbn_pu2012-31s_sa05_art05_img003.jpg/1145333-1-fre-CH/RMS_idPAS_D_ISBN_pu2012-31s_sa05_art05_img003.jpg_i1140.jpg">
            <a:extLst>
              <a:ext uri="{FF2B5EF4-FFF2-40B4-BE49-F238E27FC236}">
                <a16:creationId xmlns:a16="http://schemas.microsoft.com/office/drawing/2014/main" id="{41ECAF31-88F2-3040-9B33-1617E4F91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329" b="49165"/>
          <a:stretch>
            <a:fillRect/>
          </a:stretch>
        </p:blipFill>
        <p:spPr bwMode="auto">
          <a:xfrm>
            <a:off x="7502670" y="333087"/>
            <a:ext cx="4356821" cy="3418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CBBF589-839A-674B-975A-C27CE1849DDB}"/>
              </a:ext>
            </a:extLst>
          </p:cNvPr>
          <p:cNvSpPr txBox="1"/>
          <p:nvPr/>
        </p:nvSpPr>
        <p:spPr>
          <a:xfrm>
            <a:off x="838200" y="1690688"/>
            <a:ext cx="45789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altLang="fr-FR" sz="2400" dirty="0">
                <a:solidFill>
                  <a:srgbClr val="33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Variabilité:</a:t>
            </a:r>
          </a:p>
          <a:p>
            <a:pPr>
              <a:defRPr/>
            </a:pP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- cycle cardiaque</a:t>
            </a:r>
          </a:p>
          <a:p>
            <a:pPr>
              <a:defRPr/>
            </a:pP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- jour/nuit</a:t>
            </a:r>
          </a:p>
          <a:p>
            <a:pPr>
              <a:defRPr/>
            </a:pP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- activité</a:t>
            </a:r>
          </a:p>
          <a:p>
            <a:pPr>
              <a:defRPr/>
            </a:pPr>
            <a:r>
              <a:rPr lang="fr-FR" altLang="fr-FR" sz="2400" dirty="0">
                <a:latin typeface="Arial" panose="020B0604020202020204" pitchFamily="34" charset="0"/>
                <a:cs typeface="Arial" panose="020B0604020202020204" pitchFamily="34" charset="0"/>
              </a:rPr>
              <a:t>- sujet âgé (rigidité artérielle)</a:t>
            </a:r>
          </a:p>
        </p:txBody>
      </p:sp>
    </p:spTree>
    <p:extLst>
      <p:ext uri="{BB962C8B-B14F-4D97-AF65-F5344CB8AC3E}">
        <p14:creationId xmlns:p14="http://schemas.microsoft.com/office/powerpoint/2010/main" val="3424338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0A1B08-843E-484C-96FF-00F694B2E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99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Facteurs influençant la pression artérielle</a:t>
            </a:r>
            <a:endParaRPr lang="fr-FR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0316D87-9ED0-7847-8846-C4660EDF9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5" t="32292" r="7178" b="27573"/>
          <a:stretch>
            <a:fillRect/>
          </a:stretch>
        </p:blipFill>
        <p:spPr bwMode="auto">
          <a:xfrm>
            <a:off x="1656912" y="1385886"/>
            <a:ext cx="8878175" cy="4474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4F06AA8-4FB4-0D43-8E84-E99F6352BEB1}"/>
              </a:ext>
            </a:extLst>
          </p:cNvPr>
          <p:cNvSpPr txBox="1"/>
          <p:nvPr/>
        </p:nvSpPr>
        <p:spPr>
          <a:xfrm>
            <a:off x="5602872" y="5956300"/>
            <a:ext cx="5015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Vasoconstriction :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↓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 = </a:t>
            </a:r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↑ RPT = ↑ PA</a:t>
            </a:r>
          </a:p>
          <a:p>
            <a:r>
              <a:rPr lang="fr-FR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Vasodilatation :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↑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fr-FR" altLang="fr-FR" dirty="0">
                <a:latin typeface="Arial" panose="020B0604020202020204" pitchFamily="34" charset="0"/>
                <a:cs typeface="Arial" panose="020B0604020202020204" pitchFamily="34" charset="0"/>
              </a:rPr>
              <a:t>↓ RPT = ↓ PA</a:t>
            </a:r>
          </a:p>
        </p:txBody>
      </p:sp>
    </p:spTree>
    <p:extLst>
      <p:ext uri="{BB962C8B-B14F-4D97-AF65-F5344CB8AC3E}">
        <p14:creationId xmlns:p14="http://schemas.microsoft.com/office/powerpoint/2010/main" val="2391637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BB5441-411E-E84F-BCF9-7E8B5C523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99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Régulation de la pression artérielle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7BF3971-D956-9340-B9EC-3371FC5B8E5F}"/>
              </a:ext>
            </a:extLst>
          </p:cNvPr>
          <p:cNvSpPr txBox="1"/>
          <p:nvPr/>
        </p:nvSpPr>
        <p:spPr>
          <a:xfrm>
            <a:off x="5289319" y="2274838"/>
            <a:ext cx="623600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Moyen et long terme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Cathécholamines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Système rénine-angiotensine-aldostérone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Facteur </a:t>
            </a:r>
            <a:r>
              <a:rPr lang="fr-FR" sz="2400" dirty="0" err="1">
                <a:latin typeface="Arial" panose="020B0604020202020204" pitchFamily="34" charset="0"/>
                <a:cs typeface="Arial" panose="020B0604020202020204" pitchFamily="34" charset="0"/>
              </a:rPr>
              <a:t>natriurétique</a:t>
            </a: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 auriculaire</a:t>
            </a:r>
          </a:p>
          <a:p>
            <a:endParaRPr lang="fr-FR" sz="24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FA383A3-5368-A74F-9D43-6CCFCCF07119}"/>
              </a:ext>
            </a:extLst>
          </p:cNvPr>
          <p:cNvSpPr txBox="1"/>
          <p:nvPr/>
        </p:nvSpPr>
        <p:spPr>
          <a:xfrm>
            <a:off x="838200" y="2274838"/>
            <a:ext cx="36160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Court terme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Barorécepteurs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Mécanorécepteurs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Volorécepteurs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Réponse ischémique</a:t>
            </a:r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10231602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1242</TotalTime>
  <Words>906</Words>
  <Application>Microsoft Macintosh PowerPoint</Application>
  <PresentationFormat>Grand écran</PresentationFormat>
  <Paragraphs>147</Paragraphs>
  <Slides>15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1" baseType="lpstr">
      <vt:lpstr>ＭＳ Ｐゴシック</vt:lpstr>
      <vt:lpstr>Arial</vt:lpstr>
      <vt:lpstr>Calibri</vt:lpstr>
      <vt:lpstr>Calibri Light</vt:lpstr>
      <vt:lpstr>Wingdings</vt:lpstr>
      <vt:lpstr>Thème Office</vt:lpstr>
      <vt:lpstr>Pression Artérielle</vt:lpstr>
      <vt:lpstr>Circulation générale</vt:lpstr>
      <vt:lpstr>Circulation générale</vt:lpstr>
      <vt:lpstr>Les artères</vt:lpstr>
      <vt:lpstr>Les artères de conduction</vt:lpstr>
      <vt:lpstr>Les artères de distribution</vt:lpstr>
      <vt:lpstr>Le système veineux</vt:lpstr>
      <vt:lpstr>Circulation systémique</vt:lpstr>
      <vt:lpstr>Pression artérielle</vt:lpstr>
      <vt:lpstr>Pouls</vt:lpstr>
      <vt:lpstr>Pouls</vt:lpstr>
      <vt:lpstr>Pression Artérielle - Conditions de mesure</vt:lpstr>
      <vt:lpstr>Pression Artérielle</vt:lpstr>
      <vt:lpstr>Facteurs influençant la pression artérielle</vt:lpstr>
      <vt:lpstr>Régulation de la pression artérielle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Pression Arterielle</dc:title>
  <dc:creator>Théo CAMBET</dc:creator>
  <cp:lastModifiedBy>Lulu Np</cp:lastModifiedBy>
  <cp:revision>44</cp:revision>
  <dcterms:created xsi:type="dcterms:W3CDTF">2021-10-11T09:16:03Z</dcterms:created>
  <dcterms:modified xsi:type="dcterms:W3CDTF">2026-09-09T15:26:48Z</dcterms:modified>
</cp:coreProperties>
</file>