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4" r:id="rId3"/>
    <p:sldId id="259" r:id="rId4"/>
    <p:sldId id="260" r:id="rId5"/>
    <p:sldId id="269" r:id="rId6"/>
    <p:sldId id="270" r:id="rId7"/>
    <p:sldId id="287" r:id="rId8"/>
    <p:sldId id="271" r:id="rId9"/>
    <p:sldId id="272" r:id="rId10"/>
    <p:sldId id="273" r:id="rId11"/>
    <p:sldId id="274" r:id="rId12"/>
    <p:sldId id="275" r:id="rId13"/>
    <p:sldId id="276" r:id="rId14"/>
    <p:sldId id="278" r:id="rId15"/>
    <p:sldId id="279" r:id="rId16"/>
    <p:sldId id="280" r:id="rId17"/>
    <p:sldId id="281" r:id="rId18"/>
    <p:sldId id="282" r:id="rId19"/>
    <p:sldId id="283" r:id="rId20"/>
    <p:sldId id="261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7E"/>
    <a:srgbClr val="FFD1EA"/>
    <a:srgbClr val="E59BDE"/>
    <a:srgbClr val="CC00FF"/>
    <a:srgbClr val="AA2C9E"/>
    <a:srgbClr val="D048C3"/>
    <a:srgbClr val="F8E4F6"/>
    <a:srgbClr val="B20249"/>
    <a:srgbClr val="D20257"/>
    <a:srgbClr val="FFA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338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DFB59F9-48C5-4ACE-9FE5-28A0E795E0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9ED30DB-2736-444C-A239-017DEDAF6B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D1B73-1A39-4594-98EF-679AB7531D82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40E321-717D-4B73-8B3F-D5A4A5FE78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AC2181-2223-4BB8-9773-69FA38AC36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CD580-45FC-44E8-AD75-8839D1F565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51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06115-0ACC-4867-8C42-FF8E57ECE7CB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5DC14-CB77-4B33-A001-735CAEBA3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27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accent6"/>
              </a:buClr>
              <a:buNone/>
            </a:pPr>
            <a:r>
              <a:rPr lang="fr-FR" sz="1200" dirty="0"/>
              <a:t>Le NH3 produit par les bactéries n’est plus transformé en urée par le foie</a:t>
            </a:r>
          </a:p>
          <a:p>
            <a:pPr marL="0" indent="0">
              <a:buClr>
                <a:schemeClr val="accent6"/>
              </a:buClr>
              <a:buFont typeface="Wingdings" pitchFamily="2" charset="2"/>
              <a:buNone/>
            </a:pPr>
            <a:r>
              <a:rPr lang="fr-FR" sz="1200" dirty="0"/>
              <a:t>Le NH3 est alors métabolisé par une voie secondaire =&gt; synthèse de glutamine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1200" dirty="0"/>
              <a:t>La glutamine est toxique pour l’activité neuronale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DC14-CB77-4B33-A001-735CAEBA365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553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9B061-148C-41A1-BB46-ED4C76963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A5D56A9-5AF4-406F-ADDE-78BF66F2C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832345-E1DE-4852-8920-9657A4EFE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320F-9D8E-4448-821A-24D8B8EF4F4C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4C058B-96EF-4FAE-A7FE-8C66DC82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F82395-0491-4AF8-BDF7-C0B3A83F5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14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EEEE3-940C-4CFD-ACE2-474DFEEA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488102-545B-4339-82DF-95440E2AA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54F893-CF38-4BD8-A773-DCD729C2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F4AE-25B6-496A-9923-25CDE0953FBA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8B4CB-6631-492E-84FF-55163BFB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E07DCD-C3A5-45BA-9D76-E582DE43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97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ED5F0-D334-44C4-8B49-B1E97700C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A8A615-03A3-40F3-B7C6-03B5A3D7D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39686-C399-41AA-8755-2196B17A6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8089-6EF0-4FA0-AAFD-9D11EFE50012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0B8966-65F2-4671-891F-D1250703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7E7802-A5FF-4E84-9F2A-6F1BDF39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257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75DE5-9431-4372-A18D-8497ACFC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1A3196-3114-4B48-B383-04F3868D6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35D0B2-61F9-417E-8E91-1F64A5CAC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A88D17-A54F-4506-AB14-226BDEC4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737C-2860-4963-BF1A-8137A311F884}" type="datetime1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59DDD5-166B-47FD-8D2E-E70927E35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A7A6A4-92AF-4DF2-975C-D11D4D43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452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19BE48-5E6F-483A-BB1B-6279675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E4C83-64F9-4B8F-A594-AAB48866E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D9BD83-76B2-400A-9BA8-54EA00001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6CC9E6-6380-44BD-B5E6-77294ECA1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E177103-261B-4D88-8315-ADE387597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BBAAA2-EE75-4368-880D-656145B1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00FDE-FB1A-4FD3-AD81-E73EAA051761}" type="datetime1">
              <a:rPr lang="fr-FR" smtClean="0"/>
              <a:t>13/10/2026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9B9553-02B6-448A-8500-019DAB1B9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C7FD423-A1C0-40D5-ADB1-848225B1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41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05524-FE94-4B18-BD01-93F6FD35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68D9EB-0137-4E3A-83A8-F833BC9A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77D93-91C3-4D57-942B-E31B78A7067E}" type="datetime1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887A994-397C-4848-A8CF-183B07EA9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B47A65-C33C-4BC9-B70F-D79C407F1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02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AE91A4-A139-493A-8087-CCB5B1DC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C385-4C3C-460F-AED2-C85112934800}" type="datetime1">
              <a:rPr lang="fr-FR" smtClean="0"/>
              <a:t>13/10/2026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51AD50C-961E-4DFC-A8D0-6CA0821B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C0895E-2155-4B45-AC08-94FA3C8A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5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F118D-EF13-485A-B736-4A00C366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9D8DD2-ED02-4E52-8CD4-8826A34E1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32D3DE-75DC-4E6E-8A20-D9C157850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22B91D-A48A-4B8D-A14D-670E0BA1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7D9B-5283-472D-ACA4-9F9195031DEC}" type="datetime1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0251EB-D093-4AF0-B458-D4ABB15D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DDDD4E-4D8E-4436-AE47-25807DF09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42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78BC55-1F20-433F-81BC-04919E1AA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DFAF49-384D-4FAF-B465-B4B04AD120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F4B46C-C715-4172-944F-B48C65563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4FA6DD-3091-452C-B522-4A46B9C5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8765-8C99-4B57-8212-B91F0EE078B9}" type="datetime1">
              <a:rPr lang="fr-FR" smtClean="0"/>
              <a:t>13/10/2026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86A780-2310-44AC-84BF-6ECBC988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D7336A-6E2A-4472-8618-79A97382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40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7CB3-BB7E-4C5A-9C21-E5743600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73102D-516A-44AD-AD78-422A0C4CE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A02861-2646-42E0-93A1-BDEADED3E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29267-42DC-4CF5-B729-425B9797A766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688D31-11C7-4ECC-A532-B7D7AB36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968699-DE1C-4D8B-973E-4E5C5F81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28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E69BD56-B4F0-496A-9AC2-F006D7F37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0F5904-F60C-4230-A502-F5E341744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9CAA13-16BE-4FA6-AB1C-5C8B74A45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AE6A5-D9B4-4FFA-89D4-DE7925CA130F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81BA9A-221B-4427-9762-49A19532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D4F097-F1F4-43B8-8F64-7C1308FD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81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A28A28-8DB4-4AC2-A00F-42BFE8242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D6602F-A0F1-443B-8873-91F7B2EEF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5ADCC0-4E5C-4024-AE0B-0F6A9FDC0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E6BD4-4B8A-4257-9ADD-FFEE568F4274}" type="datetime1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DA3997-41A5-411D-A58F-3BC61B01D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98A6AA-A7E8-4DCD-8CFA-1F2425B5A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54D63-68A7-4C69-8085-32C9DAC5C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54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16FCF075-4358-4C9D-8C44-B31EBEBA7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9FDCDF4-AD07-458A-BA56-EDA53DA20FA2}"/>
              </a:ext>
            </a:extLst>
          </p:cNvPr>
          <p:cNvSpPr txBox="1"/>
          <p:nvPr/>
        </p:nvSpPr>
        <p:spPr>
          <a:xfrm>
            <a:off x="6272784" y="4590288"/>
            <a:ext cx="4736592" cy="144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A65CCE8-5A84-40B8-AE6B-5FBDDEFC5AF6}"/>
              </a:ext>
            </a:extLst>
          </p:cNvPr>
          <p:cNvSpPr txBox="1"/>
          <p:nvPr/>
        </p:nvSpPr>
        <p:spPr>
          <a:xfrm>
            <a:off x="4835061" y="4022509"/>
            <a:ext cx="7356939" cy="2260179"/>
          </a:xfrm>
          <a:prstGeom prst="roundRect">
            <a:avLst/>
          </a:prstGeom>
          <a:solidFill>
            <a:srgbClr val="E59B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 anchorCtr="0"/>
          <a:lstStyle>
            <a:defPPr>
              <a:defRPr lang="fr-FR"/>
            </a:defPPr>
            <a:lvl1pPr>
              <a:defRPr sz="22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3200" b="1" dirty="0">
                <a:solidFill>
                  <a:schemeClr val="tx1"/>
                </a:solidFill>
              </a:rPr>
              <a:t>UE B1 Sciences biomédicales</a:t>
            </a:r>
          </a:p>
          <a:p>
            <a:r>
              <a:rPr lang="fr-FR" sz="3200" b="1" dirty="0">
                <a:solidFill>
                  <a:schemeClr val="tx1"/>
                </a:solidFill>
              </a:rPr>
              <a:t>Système digestif</a:t>
            </a:r>
          </a:p>
          <a:p>
            <a:r>
              <a:rPr lang="fr-FR" sz="3200" b="1" dirty="0">
                <a:solidFill>
                  <a:schemeClr val="tx1"/>
                </a:solidFill>
              </a:rPr>
              <a:t>Cours DG#13 - Cirrhose</a:t>
            </a:r>
            <a:endParaRPr lang="fr-F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707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15777-D784-E7D3-D231-693A4E2D6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773E525-06CF-D1B9-DE27-BEACDAA3A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dirty="0"/>
              <a:t>UE / Semestre :</a:t>
            </a:r>
          </a:p>
          <a:p>
            <a:pPr>
              <a:spcAft>
                <a:spcPts val="1200"/>
              </a:spcAft>
            </a:pPr>
            <a:r>
              <a:rPr lang="fr-FR" dirty="0"/>
              <a:t>Compétences visées : </a:t>
            </a:r>
            <a:r>
              <a:rPr lang="fr-FR" i="1" dirty="0">
                <a:latin typeface="+mj-lt"/>
              </a:rPr>
              <a:t>(Exemple : C1, C2, C5)</a:t>
            </a:r>
            <a:endParaRPr lang="fr-FR" dirty="0"/>
          </a:p>
          <a:p>
            <a:r>
              <a:rPr lang="fr-FR" dirty="0"/>
              <a:t>Prénom(s) NOM(S) auteur(s) : Julie GONZALEZ, Brune ANGLES.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79F47FF-1441-C6B9-C366-8999E764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2</a:t>
            </a:fld>
            <a:endParaRPr lang="fr-FR"/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78CE307F-F4B3-774B-A2FA-1E2ECBC22F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E6007E"/>
          </a:solidFill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lang="fr-FR" dirty="0">
                <a:solidFill>
                  <a:schemeClr val="bg1"/>
                </a:solidFill>
              </a:rPr>
              <a:t>Description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A90C10-114E-5BA2-66E8-2A043281E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76D4F4-0B8E-0819-EDC6-F8C549CE92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3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1B676CC-9D4F-4680-89E5-5222EB486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5036" y="1950465"/>
            <a:ext cx="7062216" cy="51276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A quoi sert le foie?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Pathologies hépatiques chroniques 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La cirrhose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D76AD75-C4C5-4D97-B279-F05606A3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3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0063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</a:rPr>
              <a:t>Plan du cours</a:t>
            </a:r>
            <a:endParaRPr sz="3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327045-57DD-592C-4269-898B37A2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0431E4-4F1B-A3DC-4932-027FDC9B4E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59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D76AD75-C4C5-4D97-B279-F05606A3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4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1. A quoi sert le foie?</a:t>
            </a:r>
            <a:endParaRPr sz="3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2ACF9-2164-6088-ED04-4A8A3ECD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A1A840-6915-038B-DC7A-A0FB22B9FD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01726A65-231F-4FE2-80F0-6188F33FF331}"/>
              </a:ext>
            </a:extLst>
          </p:cNvPr>
          <p:cNvSpPr txBox="1"/>
          <p:nvPr/>
        </p:nvSpPr>
        <p:spPr>
          <a:xfrm>
            <a:off x="5474331" y="1797457"/>
            <a:ext cx="117051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00" b="1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30EAFE-0BA3-A6C1-CF71-5A5B3E5D4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127" y="1321802"/>
            <a:ext cx="5256929" cy="459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9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D76AD75-C4C5-4D97-B279-F05606A3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5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1. A quoi sert le foie?</a:t>
            </a:r>
            <a:endParaRPr sz="3000" b="1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E2ACF9-2164-6088-ED04-4A8A3ECD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A1A840-6915-038B-DC7A-A0FB22B9FD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pic>
        <p:nvPicPr>
          <p:cNvPr id="8" name="Picture 2" descr="https://smart.servier.com/wp-content/uploads/2016/10/foie_vesicule.png">
            <a:extLst>
              <a:ext uri="{FF2B5EF4-FFF2-40B4-BE49-F238E27FC236}">
                <a16:creationId xmlns:a16="http://schemas.microsoft.com/office/drawing/2014/main" id="{4EFF510F-47A3-4ED4-9AF6-3A78E7B21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796" y="2592714"/>
            <a:ext cx="3672408" cy="282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16ADE48B-767A-4995-960B-4C3FAC2370C5}"/>
              </a:ext>
            </a:extLst>
          </p:cNvPr>
          <p:cNvSpPr txBox="1"/>
          <p:nvPr/>
        </p:nvSpPr>
        <p:spPr>
          <a:xfrm>
            <a:off x="5195900" y="2232674"/>
            <a:ext cx="117051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2BD1A804-8846-4F99-9188-4254133A14EE}"/>
              </a:ext>
            </a:extLst>
          </p:cNvPr>
          <p:cNvSpPr>
            <a:spLocks/>
          </p:cNvSpPr>
          <p:nvPr/>
        </p:nvSpPr>
        <p:spPr bwMode="auto">
          <a:xfrm>
            <a:off x="3251684" y="1379173"/>
            <a:ext cx="3011997" cy="1479674"/>
          </a:xfrm>
          <a:custGeom>
            <a:avLst/>
            <a:gdLst>
              <a:gd name="T0" fmla="*/ 340 w 423"/>
              <a:gd name="T1" fmla="*/ 339 h 419"/>
              <a:gd name="T2" fmla="*/ 423 w 423"/>
              <a:gd name="T3" fmla="*/ 182 h 419"/>
              <a:gd name="T4" fmla="*/ 210 w 423"/>
              <a:gd name="T5" fmla="*/ 10 h 419"/>
              <a:gd name="T6" fmla="*/ 0 w 423"/>
              <a:gd name="T7" fmla="*/ 197 h 419"/>
              <a:gd name="T8" fmla="*/ 210 w 423"/>
              <a:gd name="T9" fmla="*/ 384 h 419"/>
              <a:gd name="T10" fmla="*/ 262 w 423"/>
              <a:gd name="T11" fmla="*/ 377 h 419"/>
              <a:gd name="T12" fmla="*/ 382 w 423"/>
              <a:gd name="T13" fmla="*/ 419 h 419"/>
              <a:gd name="T14" fmla="*/ 340 w 423"/>
              <a:gd name="T15" fmla="*/ 339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419">
                <a:moveTo>
                  <a:pt x="340" y="339"/>
                </a:moveTo>
                <a:cubicBezTo>
                  <a:pt x="390" y="300"/>
                  <a:pt x="423" y="242"/>
                  <a:pt x="423" y="182"/>
                </a:cubicBezTo>
                <a:cubicBezTo>
                  <a:pt x="423" y="79"/>
                  <a:pt x="332" y="0"/>
                  <a:pt x="210" y="10"/>
                </a:cubicBezTo>
                <a:cubicBezTo>
                  <a:pt x="95" y="20"/>
                  <a:pt x="0" y="94"/>
                  <a:pt x="0" y="197"/>
                </a:cubicBezTo>
                <a:cubicBezTo>
                  <a:pt x="0" y="300"/>
                  <a:pt x="94" y="384"/>
                  <a:pt x="210" y="384"/>
                </a:cubicBezTo>
                <a:cubicBezTo>
                  <a:pt x="228" y="384"/>
                  <a:pt x="245" y="381"/>
                  <a:pt x="262" y="377"/>
                </a:cubicBezTo>
                <a:cubicBezTo>
                  <a:pt x="291" y="391"/>
                  <a:pt x="337" y="409"/>
                  <a:pt x="382" y="419"/>
                </a:cubicBezTo>
                <a:cubicBezTo>
                  <a:pt x="363" y="400"/>
                  <a:pt x="350" y="370"/>
                  <a:pt x="340" y="33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dirty="0"/>
              <a:t>Elimination des </a:t>
            </a:r>
            <a:r>
              <a:rPr lang="en-US" dirty="0" err="1"/>
              <a:t>toxiques</a:t>
            </a:r>
            <a:endParaRPr lang="en-US" dirty="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EEF9CC9C-99A9-446A-B1E3-474548E8C9ED}"/>
              </a:ext>
            </a:extLst>
          </p:cNvPr>
          <p:cNvSpPr>
            <a:spLocks/>
          </p:cNvSpPr>
          <p:nvPr/>
        </p:nvSpPr>
        <p:spPr bwMode="auto">
          <a:xfrm rot="373509">
            <a:off x="5983807" y="1632357"/>
            <a:ext cx="3612252" cy="1383052"/>
          </a:xfrm>
          <a:custGeom>
            <a:avLst/>
            <a:gdLst>
              <a:gd name="T0" fmla="*/ 203 w 405"/>
              <a:gd name="T1" fmla="*/ 0 h 461"/>
              <a:gd name="T2" fmla="*/ 0 w 405"/>
              <a:gd name="T3" fmla="*/ 189 h 461"/>
              <a:gd name="T4" fmla="*/ 118 w 405"/>
              <a:gd name="T5" fmla="*/ 361 h 461"/>
              <a:gd name="T6" fmla="*/ 108 w 405"/>
              <a:gd name="T7" fmla="*/ 461 h 461"/>
              <a:gd name="T8" fmla="*/ 197 w 405"/>
              <a:gd name="T9" fmla="*/ 378 h 461"/>
              <a:gd name="T10" fmla="*/ 203 w 405"/>
              <a:gd name="T11" fmla="*/ 378 h 461"/>
              <a:gd name="T12" fmla="*/ 405 w 405"/>
              <a:gd name="T13" fmla="*/ 189 h 461"/>
              <a:gd name="T14" fmla="*/ 203 w 405"/>
              <a:gd name="T15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" h="461">
                <a:moveTo>
                  <a:pt x="203" y="0"/>
                </a:moveTo>
                <a:cubicBezTo>
                  <a:pt x="91" y="0"/>
                  <a:pt x="0" y="85"/>
                  <a:pt x="0" y="189"/>
                </a:cubicBezTo>
                <a:cubicBezTo>
                  <a:pt x="0" y="265"/>
                  <a:pt x="49" y="331"/>
                  <a:pt x="118" y="361"/>
                </a:cubicBezTo>
                <a:cubicBezTo>
                  <a:pt x="121" y="394"/>
                  <a:pt x="117" y="431"/>
                  <a:pt x="108" y="461"/>
                </a:cubicBezTo>
                <a:cubicBezTo>
                  <a:pt x="137" y="445"/>
                  <a:pt x="172" y="407"/>
                  <a:pt x="197" y="378"/>
                </a:cubicBezTo>
                <a:cubicBezTo>
                  <a:pt x="199" y="378"/>
                  <a:pt x="201" y="378"/>
                  <a:pt x="203" y="378"/>
                </a:cubicBezTo>
                <a:cubicBezTo>
                  <a:pt x="314" y="378"/>
                  <a:pt x="405" y="293"/>
                  <a:pt x="405" y="189"/>
                </a:cubicBezTo>
                <a:cubicBezTo>
                  <a:pt x="405" y="85"/>
                  <a:pt x="314" y="0"/>
                  <a:pt x="20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75000"/>
                </a:schemeClr>
              </a:gs>
              <a:gs pos="100000">
                <a:schemeClr val="accent6">
                  <a:alpha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err="1"/>
              <a:t>Catabolisme</a:t>
            </a:r>
            <a:r>
              <a:rPr lang="en-US" dirty="0"/>
              <a:t> des </a:t>
            </a:r>
            <a:r>
              <a:rPr lang="en-US" dirty="0" err="1"/>
              <a:t>protéines</a:t>
            </a:r>
            <a:r>
              <a:rPr lang="en-US" dirty="0"/>
              <a:t>  </a:t>
            </a:r>
          </a:p>
          <a:p>
            <a:pPr algn="ctr"/>
            <a:r>
              <a:rPr lang="en-US" dirty="0"/>
              <a:t>= cycle de </a:t>
            </a:r>
            <a:r>
              <a:rPr lang="en-US" dirty="0" err="1"/>
              <a:t>l’urée</a:t>
            </a:r>
            <a:endParaRPr lang="en-US" dirty="0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6FFDA452-7FF3-4600-84CC-E984F9809BAE}"/>
              </a:ext>
            </a:extLst>
          </p:cNvPr>
          <p:cNvSpPr>
            <a:spLocks/>
          </p:cNvSpPr>
          <p:nvPr/>
        </p:nvSpPr>
        <p:spPr bwMode="auto">
          <a:xfrm rot="20822068">
            <a:off x="2652118" y="2416767"/>
            <a:ext cx="1817066" cy="1549390"/>
          </a:xfrm>
          <a:custGeom>
            <a:avLst/>
            <a:gdLst>
              <a:gd name="T0" fmla="*/ 348 w 412"/>
              <a:gd name="T1" fmla="*/ 332 h 418"/>
              <a:gd name="T2" fmla="*/ 407 w 412"/>
              <a:gd name="T3" fmla="*/ 180 h 418"/>
              <a:gd name="T4" fmla="*/ 205 w 412"/>
              <a:gd name="T5" fmla="*/ 10 h 418"/>
              <a:gd name="T6" fmla="*/ 0 w 412"/>
              <a:gd name="T7" fmla="*/ 201 h 418"/>
              <a:gd name="T8" fmla="*/ 205 w 412"/>
              <a:gd name="T9" fmla="*/ 392 h 418"/>
              <a:gd name="T10" fmla="*/ 288 w 412"/>
              <a:gd name="T11" fmla="*/ 370 h 418"/>
              <a:gd name="T12" fmla="*/ 384 w 412"/>
              <a:gd name="T13" fmla="*/ 418 h 418"/>
              <a:gd name="T14" fmla="*/ 348 w 412"/>
              <a:gd name="T15" fmla="*/ 332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2" h="418">
                <a:moveTo>
                  <a:pt x="348" y="332"/>
                </a:moveTo>
                <a:cubicBezTo>
                  <a:pt x="392" y="291"/>
                  <a:pt x="412" y="236"/>
                  <a:pt x="407" y="180"/>
                </a:cubicBezTo>
                <a:cubicBezTo>
                  <a:pt x="398" y="90"/>
                  <a:pt x="337" y="21"/>
                  <a:pt x="205" y="10"/>
                </a:cubicBezTo>
                <a:cubicBezTo>
                  <a:pt x="82" y="0"/>
                  <a:pt x="0" y="96"/>
                  <a:pt x="0" y="201"/>
                </a:cubicBezTo>
                <a:cubicBezTo>
                  <a:pt x="0" y="307"/>
                  <a:pt x="93" y="405"/>
                  <a:pt x="205" y="392"/>
                </a:cubicBezTo>
                <a:cubicBezTo>
                  <a:pt x="236" y="389"/>
                  <a:pt x="264" y="381"/>
                  <a:pt x="288" y="370"/>
                </a:cubicBezTo>
                <a:cubicBezTo>
                  <a:pt x="318" y="390"/>
                  <a:pt x="356" y="412"/>
                  <a:pt x="384" y="418"/>
                </a:cubicBezTo>
                <a:cubicBezTo>
                  <a:pt x="365" y="399"/>
                  <a:pt x="354" y="363"/>
                  <a:pt x="348" y="33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alpha val="75000"/>
                </a:schemeClr>
              </a:gs>
              <a:gs pos="100000">
                <a:schemeClr val="accent3">
                  <a:alpha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err="1"/>
              <a:t>Métabolisme</a:t>
            </a:r>
            <a:r>
              <a:rPr lang="en-US" dirty="0"/>
              <a:t> </a:t>
            </a:r>
            <a:r>
              <a:rPr lang="en-US" dirty="0" err="1"/>
              <a:t>glucidique</a:t>
            </a:r>
            <a:endParaRPr lang="en-US" dirty="0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EDA91889-AC63-47B5-9952-3DA5E7969E78}"/>
              </a:ext>
            </a:extLst>
          </p:cNvPr>
          <p:cNvSpPr>
            <a:spLocks/>
          </p:cNvSpPr>
          <p:nvPr/>
        </p:nvSpPr>
        <p:spPr bwMode="auto">
          <a:xfrm rot="12105408" flipV="1">
            <a:off x="6534580" y="3693765"/>
            <a:ext cx="3775955" cy="1522921"/>
          </a:xfrm>
          <a:custGeom>
            <a:avLst/>
            <a:gdLst>
              <a:gd name="T0" fmla="*/ 340 w 423"/>
              <a:gd name="T1" fmla="*/ 339 h 419"/>
              <a:gd name="T2" fmla="*/ 423 w 423"/>
              <a:gd name="T3" fmla="*/ 182 h 419"/>
              <a:gd name="T4" fmla="*/ 210 w 423"/>
              <a:gd name="T5" fmla="*/ 10 h 419"/>
              <a:gd name="T6" fmla="*/ 0 w 423"/>
              <a:gd name="T7" fmla="*/ 197 h 419"/>
              <a:gd name="T8" fmla="*/ 210 w 423"/>
              <a:gd name="T9" fmla="*/ 384 h 419"/>
              <a:gd name="T10" fmla="*/ 262 w 423"/>
              <a:gd name="T11" fmla="*/ 377 h 419"/>
              <a:gd name="T12" fmla="*/ 382 w 423"/>
              <a:gd name="T13" fmla="*/ 419 h 419"/>
              <a:gd name="T14" fmla="*/ 340 w 423"/>
              <a:gd name="T15" fmla="*/ 339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3" h="419">
                <a:moveTo>
                  <a:pt x="340" y="339"/>
                </a:moveTo>
                <a:cubicBezTo>
                  <a:pt x="390" y="300"/>
                  <a:pt x="423" y="242"/>
                  <a:pt x="423" y="182"/>
                </a:cubicBezTo>
                <a:cubicBezTo>
                  <a:pt x="423" y="79"/>
                  <a:pt x="332" y="0"/>
                  <a:pt x="210" y="10"/>
                </a:cubicBezTo>
                <a:cubicBezTo>
                  <a:pt x="95" y="20"/>
                  <a:pt x="0" y="94"/>
                  <a:pt x="0" y="197"/>
                </a:cubicBezTo>
                <a:cubicBezTo>
                  <a:pt x="0" y="300"/>
                  <a:pt x="94" y="384"/>
                  <a:pt x="210" y="384"/>
                </a:cubicBezTo>
                <a:cubicBezTo>
                  <a:pt x="228" y="384"/>
                  <a:pt x="245" y="381"/>
                  <a:pt x="262" y="377"/>
                </a:cubicBezTo>
                <a:cubicBezTo>
                  <a:pt x="291" y="391"/>
                  <a:pt x="337" y="409"/>
                  <a:pt x="382" y="419"/>
                </a:cubicBezTo>
                <a:cubicBezTo>
                  <a:pt x="363" y="400"/>
                  <a:pt x="350" y="370"/>
                  <a:pt x="340" y="3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/>
              <a:t>Synthèse</a:t>
            </a:r>
            <a:r>
              <a:rPr lang="en-US" dirty="0"/>
              <a:t> </a:t>
            </a:r>
            <a:r>
              <a:rPr lang="en-US" dirty="0" err="1"/>
              <a:t>protéique</a:t>
            </a:r>
            <a:endParaRPr lang="en-US" dirty="0"/>
          </a:p>
          <a:p>
            <a:pPr algn="ctr"/>
            <a:r>
              <a:rPr lang="en-US" dirty="0" err="1"/>
              <a:t>Facteurs</a:t>
            </a:r>
            <a:r>
              <a:rPr lang="en-US" dirty="0"/>
              <a:t> de coagulation</a:t>
            </a:r>
          </a:p>
          <a:p>
            <a:pPr algn="ctr"/>
            <a:r>
              <a:rPr lang="en-US" dirty="0" err="1"/>
              <a:t>Albumine</a:t>
            </a:r>
            <a:endParaRPr lang="en-US" dirty="0"/>
          </a:p>
          <a:p>
            <a:pPr algn="ctr"/>
            <a:r>
              <a:rPr lang="en-US" dirty="0"/>
              <a:t>…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90E5360A-7BFE-4209-A7FD-C82E4143D11E}"/>
              </a:ext>
            </a:extLst>
          </p:cNvPr>
          <p:cNvSpPr>
            <a:spLocks/>
          </p:cNvSpPr>
          <p:nvPr/>
        </p:nvSpPr>
        <p:spPr bwMode="auto">
          <a:xfrm rot="20822068">
            <a:off x="2199886" y="3823997"/>
            <a:ext cx="2348075" cy="1549390"/>
          </a:xfrm>
          <a:custGeom>
            <a:avLst/>
            <a:gdLst>
              <a:gd name="T0" fmla="*/ 348 w 412"/>
              <a:gd name="T1" fmla="*/ 332 h 418"/>
              <a:gd name="T2" fmla="*/ 407 w 412"/>
              <a:gd name="T3" fmla="*/ 180 h 418"/>
              <a:gd name="T4" fmla="*/ 205 w 412"/>
              <a:gd name="T5" fmla="*/ 10 h 418"/>
              <a:gd name="T6" fmla="*/ 0 w 412"/>
              <a:gd name="T7" fmla="*/ 201 h 418"/>
              <a:gd name="T8" fmla="*/ 205 w 412"/>
              <a:gd name="T9" fmla="*/ 392 h 418"/>
              <a:gd name="T10" fmla="*/ 288 w 412"/>
              <a:gd name="T11" fmla="*/ 370 h 418"/>
              <a:gd name="T12" fmla="*/ 384 w 412"/>
              <a:gd name="T13" fmla="*/ 418 h 418"/>
              <a:gd name="T14" fmla="*/ 348 w 412"/>
              <a:gd name="T15" fmla="*/ 332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2" h="418">
                <a:moveTo>
                  <a:pt x="348" y="332"/>
                </a:moveTo>
                <a:cubicBezTo>
                  <a:pt x="392" y="291"/>
                  <a:pt x="412" y="236"/>
                  <a:pt x="407" y="180"/>
                </a:cubicBezTo>
                <a:cubicBezTo>
                  <a:pt x="398" y="90"/>
                  <a:pt x="337" y="21"/>
                  <a:pt x="205" y="10"/>
                </a:cubicBezTo>
                <a:cubicBezTo>
                  <a:pt x="82" y="0"/>
                  <a:pt x="0" y="96"/>
                  <a:pt x="0" y="201"/>
                </a:cubicBezTo>
                <a:cubicBezTo>
                  <a:pt x="0" y="307"/>
                  <a:pt x="93" y="405"/>
                  <a:pt x="205" y="392"/>
                </a:cubicBezTo>
                <a:cubicBezTo>
                  <a:pt x="236" y="389"/>
                  <a:pt x="264" y="381"/>
                  <a:pt x="288" y="370"/>
                </a:cubicBezTo>
                <a:cubicBezTo>
                  <a:pt x="318" y="390"/>
                  <a:pt x="356" y="412"/>
                  <a:pt x="384" y="418"/>
                </a:cubicBezTo>
                <a:cubicBezTo>
                  <a:pt x="365" y="399"/>
                  <a:pt x="354" y="363"/>
                  <a:pt x="348" y="33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Production bile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C2CAC25F-D30C-482F-96B1-464538B83033}"/>
              </a:ext>
            </a:extLst>
          </p:cNvPr>
          <p:cNvSpPr txBox="1"/>
          <p:nvPr/>
        </p:nvSpPr>
        <p:spPr>
          <a:xfrm>
            <a:off x="1769599" y="5761066"/>
            <a:ext cx="9042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</a:rPr>
              <a:t>Un organe vital et non substituable par des dispositifs </a:t>
            </a:r>
            <a:r>
              <a:rPr lang="fr-FR" sz="2400" b="1" dirty="0" err="1">
                <a:solidFill>
                  <a:schemeClr val="accent6"/>
                </a:solidFill>
              </a:rPr>
              <a:t>extra-corporels</a:t>
            </a:r>
            <a:endParaRPr lang="fr-FR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98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B0F2-C9B3-BA80-42F5-F03946D2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CB9025E-EE64-1BDD-14E1-C1AAD962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6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BBAF2AF-67E8-FD09-80A1-45BF8BE21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2. Pathologies hépatiques chroniques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99F02-E15F-9330-C752-C375F40D5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989B9-C634-6260-CA91-60880118EB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595E923B-B280-312F-1DC2-0E0A0D530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43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B0F2-C9B3-BA80-42F5-F03946D2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19FF4EE-668C-E157-B266-2C1403524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244"/>
            <a:ext cx="7062216" cy="4723720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fr-FR" sz="3200" dirty="0"/>
              <a:t>Signes cliniques: </a:t>
            </a:r>
          </a:p>
          <a:p>
            <a:pPr marL="0" indent="0">
              <a:buClr>
                <a:schemeClr val="accent6"/>
              </a:buClr>
              <a:buNone/>
            </a:pPr>
            <a:endParaRPr lang="fr-FR" sz="3200" dirty="0"/>
          </a:p>
          <a:p>
            <a:pPr marL="0" indent="0" algn="ctr">
              <a:buClr>
                <a:schemeClr val="accent6"/>
              </a:buClr>
              <a:buNone/>
            </a:pPr>
            <a:r>
              <a:rPr lang="fr-FR" dirty="0"/>
              <a:t>LE PLUS SOUVENT AUCUN !!!!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Asthénie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Décompensation : ictère, ascite, confusion hémorragie</a:t>
            </a:r>
          </a:p>
          <a:p>
            <a:pPr marL="0" indent="0">
              <a:buClr>
                <a:schemeClr val="accent6"/>
              </a:buClr>
              <a:buNone/>
            </a:pP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CB9025E-EE64-1BDD-14E1-C1AAD962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7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BBAF2AF-67E8-FD09-80A1-45BF8BE21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2. Pathologies hépatiques chroniques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99F02-E15F-9330-C752-C375F40D5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989B9-C634-6260-CA91-60880118EB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8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B0F2-C9B3-BA80-42F5-F03946D2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19FF4EE-668C-E157-B266-2C1403524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53244"/>
            <a:ext cx="10177733" cy="4723720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fr-FR" sz="3300" dirty="0"/>
              <a:t>Signes biologiques</a:t>
            </a:r>
            <a:r>
              <a:rPr lang="fr-FR" dirty="0"/>
              <a:t>:</a:t>
            </a:r>
          </a:p>
          <a:p>
            <a:pPr marL="0" indent="0">
              <a:buClr>
                <a:schemeClr val="accent6"/>
              </a:buClr>
              <a:buNone/>
            </a:pPr>
            <a:endParaRPr lang="fr-FR" dirty="0"/>
          </a:p>
          <a:p>
            <a:pPr marL="0" indent="0">
              <a:buClr>
                <a:schemeClr val="accent6"/>
              </a:buClr>
              <a:buNone/>
            </a:pPr>
            <a:r>
              <a:rPr lang="fr-FR" dirty="0"/>
              <a:t>Parfois aucun en dehors d’une décompensation!</a:t>
            </a:r>
          </a:p>
          <a:p>
            <a:pPr marL="0" indent="0">
              <a:buClr>
                <a:schemeClr val="accent6"/>
              </a:buClr>
              <a:buNone/>
            </a:pPr>
            <a:endParaRPr lang="fr-FR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Cytolyse = élévation des transaminases ASAT et ALAT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Cholestase = élévation des GGT et des PAL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Insuffisance hépatique = augmentation bilirubine et baisse du TP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CB9025E-EE64-1BDD-14E1-C1AAD962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8</a:t>
            </a:fld>
            <a:endParaRPr lang="fr-FR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BBAF2AF-67E8-FD09-80A1-45BF8BE21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2. Pathologies hépatiques chroniques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99F02-E15F-9330-C752-C375F40D5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989B9-C634-6260-CA91-60880118EB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2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AB0F2-C9B3-BA80-42F5-F03946D26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19FF4EE-668C-E157-B266-2C1403524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244"/>
            <a:ext cx="7062216" cy="4723720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fr-FR" dirty="0"/>
              <a:t>ETIOLOGIES DES HEPATITES CHRONIQUES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CB9025E-EE64-1BDD-14E1-C1AAD962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9</a:t>
            </a:fld>
            <a:endParaRPr lang="fr-FR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BBAF2AF-67E8-FD09-80A1-45BF8BE21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2. Pathologies hépatiques chroniques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99F02-E15F-9330-C752-C375F40D5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A989B9-C634-6260-CA91-60880118EB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cxnSp>
        <p:nvCxnSpPr>
          <p:cNvPr id="11" name="Connecteur droit 7">
            <a:extLst>
              <a:ext uri="{FF2B5EF4-FFF2-40B4-BE49-F238E27FC236}">
                <a16:creationId xmlns:a16="http://schemas.microsoft.com/office/drawing/2014/main" id="{BA7EB0BC-3808-489A-B6B4-C8C0FB8871A3}"/>
              </a:ext>
            </a:extLst>
          </p:cNvPr>
          <p:cNvCxnSpPr>
            <a:cxnSpLocks/>
          </p:cNvCxnSpPr>
          <p:nvPr/>
        </p:nvCxnSpPr>
        <p:spPr>
          <a:xfrm>
            <a:off x="4034501" y="1071092"/>
            <a:ext cx="6611019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9">
            <a:extLst>
              <a:ext uri="{FF2B5EF4-FFF2-40B4-BE49-F238E27FC236}">
                <a16:creationId xmlns:a16="http://schemas.microsoft.com/office/drawing/2014/main" id="{F8D5318A-387A-449B-A1A1-41E81DAB9F2A}"/>
              </a:ext>
            </a:extLst>
          </p:cNvPr>
          <p:cNvSpPr/>
          <p:nvPr/>
        </p:nvSpPr>
        <p:spPr>
          <a:xfrm>
            <a:off x="6972791" y="1995442"/>
            <a:ext cx="2448593" cy="227945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>
                    <a:lumMod val="50000"/>
                  </a:schemeClr>
                </a:solidFill>
              </a:rPr>
              <a:t>Alcool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E3203363-6BB4-4AC5-AFCA-E9B673D77EFE}"/>
              </a:ext>
            </a:extLst>
          </p:cNvPr>
          <p:cNvSpPr/>
          <p:nvPr/>
        </p:nvSpPr>
        <p:spPr>
          <a:xfrm>
            <a:off x="4546809" y="2449726"/>
            <a:ext cx="2555241" cy="23692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>
                    <a:lumMod val="50000"/>
                  </a:schemeClr>
                </a:solidFill>
              </a:rPr>
              <a:t>Stéato-hépatite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Oval 19">
            <a:extLst>
              <a:ext uri="{FF2B5EF4-FFF2-40B4-BE49-F238E27FC236}">
                <a16:creationId xmlns:a16="http://schemas.microsoft.com/office/drawing/2014/main" id="{E88CB31C-D324-4FB4-B4EA-E26A20958A8A}"/>
              </a:ext>
            </a:extLst>
          </p:cNvPr>
          <p:cNvSpPr/>
          <p:nvPr/>
        </p:nvSpPr>
        <p:spPr>
          <a:xfrm>
            <a:off x="2673989" y="2553419"/>
            <a:ext cx="1233778" cy="522700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Surcharge en </a:t>
            </a:r>
            <a:r>
              <a:rPr lang="en-US" sz="900" i="1" dirty="0" err="1">
                <a:solidFill>
                  <a:schemeClr val="bg1">
                    <a:lumMod val="50000"/>
                  </a:schemeClr>
                </a:solidFill>
              </a:rPr>
              <a:t>cuivre</a:t>
            </a: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 : </a:t>
            </a:r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</a:rPr>
              <a:t>Wilson</a:t>
            </a: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D891DBC8-BF77-4C1D-886C-0663F8E4E066}"/>
              </a:ext>
            </a:extLst>
          </p:cNvPr>
          <p:cNvSpPr/>
          <p:nvPr/>
        </p:nvSpPr>
        <p:spPr>
          <a:xfrm>
            <a:off x="8624745" y="4434961"/>
            <a:ext cx="2322176" cy="507831"/>
          </a:xfrm>
          <a:prstGeom prst="ellipse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Pathologies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</a:rPr>
              <a:t>vasculaires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</a:rPr>
              <a:t>chroniques</a:t>
            </a:r>
            <a:endParaRPr lang="en-US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9047E814-D982-4C98-9AF1-A999A342CBDF}"/>
              </a:ext>
            </a:extLst>
          </p:cNvPr>
          <p:cNvSpPr/>
          <p:nvPr/>
        </p:nvSpPr>
        <p:spPr>
          <a:xfrm>
            <a:off x="6152371" y="4169668"/>
            <a:ext cx="2016844" cy="1725960"/>
          </a:xfrm>
          <a:prstGeom prst="ellipse">
            <a:avLst/>
          </a:prstGeom>
          <a:solidFill>
            <a:schemeClr val="accent4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Virus</a:t>
            </a:r>
          </a:p>
          <a:p>
            <a:pPr algn="ctr"/>
            <a:r>
              <a:rPr lang="en-US" sz="1400" b="1" dirty="0"/>
              <a:t>(VHB, VHC, VHD)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7C70629F-3379-46CC-B3A9-2B484D2750ED}"/>
              </a:ext>
            </a:extLst>
          </p:cNvPr>
          <p:cNvSpPr/>
          <p:nvPr/>
        </p:nvSpPr>
        <p:spPr>
          <a:xfrm>
            <a:off x="2304785" y="4751525"/>
            <a:ext cx="2887316" cy="149963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Maladies</a:t>
            </a:r>
            <a:r>
              <a:rPr lang="en-US" sz="2000" b="1" dirty="0"/>
              <a:t> </a:t>
            </a:r>
            <a:r>
              <a:rPr lang="en-US" sz="1400" b="1" dirty="0"/>
              <a:t>auto-immunes</a:t>
            </a:r>
          </a:p>
          <a:p>
            <a:pPr algn="ctr"/>
            <a:r>
              <a:rPr lang="en-US" sz="1400" dirty="0" err="1"/>
              <a:t>Hépatite</a:t>
            </a:r>
            <a:r>
              <a:rPr lang="en-US" sz="1400" dirty="0"/>
              <a:t> auto-immune</a:t>
            </a:r>
          </a:p>
          <a:p>
            <a:pPr algn="ctr"/>
            <a:r>
              <a:rPr lang="en-US" sz="1400" dirty="0" err="1"/>
              <a:t>Cholangite</a:t>
            </a:r>
            <a:r>
              <a:rPr lang="en-US" sz="1400" dirty="0"/>
              <a:t> </a:t>
            </a:r>
            <a:r>
              <a:rPr lang="en-US" sz="1400" dirty="0" err="1"/>
              <a:t>biliaire</a:t>
            </a:r>
            <a:r>
              <a:rPr lang="en-US" sz="1400" dirty="0"/>
              <a:t> primitive</a:t>
            </a:r>
          </a:p>
          <a:p>
            <a:pPr algn="ctr"/>
            <a:r>
              <a:rPr lang="en-US" sz="1400" dirty="0" err="1"/>
              <a:t>Cholangite</a:t>
            </a:r>
            <a:r>
              <a:rPr lang="en-US" sz="1400" dirty="0"/>
              <a:t> </a:t>
            </a:r>
            <a:r>
              <a:rPr lang="en-US" sz="1400" dirty="0" err="1"/>
              <a:t>sclérosante</a:t>
            </a:r>
            <a:r>
              <a:rPr lang="en-US" sz="1400" dirty="0"/>
              <a:t> primitive</a:t>
            </a:r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D04EA29A-491C-41FE-8F0C-7C1276558A8E}"/>
              </a:ext>
            </a:extLst>
          </p:cNvPr>
          <p:cNvSpPr/>
          <p:nvPr/>
        </p:nvSpPr>
        <p:spPr>
          <a:xfrm>
            <a:off x="1926939" y="3209026"/>
            <a:ext cx="2274125" cy="802736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Surcharge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fer : </a:t>
            </a:r>
            <a:r>
              <a:rPr lang="en-US" sz="1400" b="1" i="1" dirty="0" err="1">
                <a:solidFill>
                  <a:schemeClr val="bg1">
                    <a:lumMod val="50000"/>
                  </a:schemeClr>
                </a:solidFill>
              </a:rPr>
              <a:t>Hémochromatose</a:t>
            </a:r>
            <a:endParaRPr lang="en-US" sz="1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56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238"/>
            <a:ext cx="10052957" cy="4348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Qu’est-ce que c’est?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400" dirty="0"/>
              <a:t>Fibrose annulaire entourant des nodules de régénération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400" dirty="0"/>
              <a:t>Stade ultime de fibrose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400" dirty="0"/>
              <a:t>Evolution terminale d’une hépatite chronique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400" dirty="0"/>
              <a:t>Quelle que soit la cause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F8403B6-C66C-A64F-3B53-FF780687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10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pic>
        <p:nvPicPr>
          <p:cNvPr id="9" name="Picture 2" descr="Détection précoce de la fibrose hépatique et de la cirrhose | Labo Maenhout  (fr)">
            <a:extLst>
              <a:ext uri="{FF2B5EF4-FFF2-40B4-BE49-F238E27FC236}">
                <a16:creationId xmlns:a16="http://schemas.microsoft.com/office/drawing/2014/main" id="{FB639857-9913-48C1-932F-EDBE8FE1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148" y="3702036"/>
            <a:ext cx="7097486" cy="275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2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68" y="1666483"/>
            <a:ext cx="7062216" cy="4348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	INSUFFISANCE HEPATOCELLULAIRE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/>
              <a:t>	HYPERTENSION PORTALE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F8403B6-C66C-A64F-3B53-FF780687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11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9" name="Chevron 13">
            <a:extLst>
              <a:ext uri="{FF2B5EF4-FFF2-40B4-BE49-F238E27FC236}">
                <a16:creationId xmlns:a16="http://schemas.microsoft.com/office/drawing/2014/main" id="{667EEFD4-7D33-4507-96C1-53A059A0D4AB}"/>
              </a:ext>
            </a:extLst>
          </p:cNvPr>
          <p:cNvSpPr/>
          <p:nvPr/>
        </p:nvSpPr>
        <p:spPr>
          <a:xfrm>
            <a:off x="7073078" y="2253335"/>
            <a:ext cx="2305463" cy="1226432"/>
          </a:xfrm>
          <a:prstGeom prst="chevron">
            <a:avLst>
              <a:gd name="adj" fmla="val 20758"/>
            </a:avLst>
          </a:prstGeom>
          <a:solidFill>
            <a:schemeClr val="accent6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b="1" dirty="0" err="1">
                <a:solidFill>
                  <a:srgbClr val="FFFFFF"/>
                </a:solidFill>
              </a:rPr>
              <a:t>Insuffisance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hépatocellulaire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1" name="Chevron 14">
            <a:extLst>
              <a:ext uri="{FF2B5EF4-FFF2-40B4-BE49-F238E27FC236}">
                <a16:creationId xmlns:a16="http://schemas.microsoft.com/office/drawing/2014/main" id="{4E707225-F170-4BAF-A9A8-A6926FDDDAD5}"/>
              </a:ext>
            </a:extLst>
          </p:cNvPr>
          <p:cNvSpPr/>
          <p:nvPr/>
        </p:nvSpPr>
        <p:spPr>
          <a:xfrm>
            <a:off x="5154648" y="2253335"/>
            <a:ext cx="2305463" cy="1226432"/>
          </a:xfrm>
          <a:prstGeom prst="chevron">
            <a:avLst>
              <a:gd name="adj" fmla="val 20758"/>
            </a:avLst>
          </a:prstGeom>
          <a:solidFill>
            <a:schemeClr val="accent4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sz="1600" b="1" dirty="0" err="1">
                <a:solidFill>
                  <a:srgbClr val="FFFFFF"/>
                </a:solidFill>
              </a:rPr>
              <a:t>Altération</a:t>
            </a:r>
            <a:r>
              <a:rPr lang="en-US" sz="1600" b="1" dirty="0">
                <a:solidFill>
                  <a:srgbClr val="FFFFFF"/>
                </a:solidFill>
              </a:rPr>
              <a:t> des </a:t>
            </a:r>
            <a:r>
              <a:rPr lang="en-US" sz="1600" b="1" dirty="0" err="1">
                <a:solidFill>
                  <a:srgbClr val="FFFFFF"/>
                </a:solidFill>
              </a:rPr>
              <a:t>fonctions</a:t>
            </a:r>
            <a:r>
              <a:rPr lang="en-US" sz="1600" b="1" dirty="0">
                <a:solidFill>
                  <a:srgbClr val="FFFFFF"/>
                </a:solidFill>
              </a:rPr>
              <a:t> </a:t>
            </a:r>
            <a:r>
              <a:rPr lang="en-US" sz="1600" b="1" dirty="0" err="1">
                <a:solidFill>
                  <a:srgbClr val="FFFFFF"/>
                </a:solidFill>
              </a:rPr>
              <a:t>hépatiques</a:t>
            </a:r>
            <a:endParaRPr lang="en-US" sz="900" b="1" dirty="0">
              <a:solidFill>
                <a:srgbClr val="FFFFFF"/>
              </a:solidFill>
            </a:endParaRPr>
          </a:p>
        </p:txBody>
      </p:sp>
      <p:sp>
        <p:nvSpPr>
          <p:cNvPr id="12" name="Chevron 10">
            <a:extLst>
              <a:ext uri="{FF2B5EF4-FFF2-40B4-BE49-F238E27FC236}">
                <a16:creationId xmlns:a16="http://schemas.microsoft.com/office/drawing/2014/main" id="{CEB4DDC8-BEAF-4560-9846-5804D9E5AD35}"/>
              </a:ext>
            </a:extLst>
          </p:cNvPr>
          <p:cNvSpPr/>
          <p:nvPr/>
        </p:nvSpPr>
        <p:spPr>
          <a:xfrm>
            <a:off x="3217135" y="2253715"/>
            <a:ext cx="2305465" cy="1226432"/>
          </a:xfrm>
          <a:prstGeom prst="chevron">
            <a:avLst>
              <a:gd name="adj" fmla="val 20758"/>
            </a:avLst>
          </a:prstGeom>
          <a:solidFill>
            <a:schemeClr val="accent5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Destruction du </a:t>
            </a:r>
            <a:r>
              <a:rPr lang="en-US" sz="1600" b="1" dirty="0" err="1">
                <a:solidFill>
                  <a:srgbClr val="FFFFFF"/>
                </a:solidFill>
              </a:rPr>
              <a:t>parenchyme</a:t>
            </a:r>
            <a:r>
              <a:rPr lang="en-US" sz="1600" b="1" dirty="0">
                <a:solidFill>
                  <a:srgbClr val="FFFFFF"/>
                </a:solidFill>
              </a:rPr>
              <a:t> </a:t>
            </a:r>
            <a:r>
              <a:rPr lang="en-US" sz="1600" b="1" dirty="0" err="1">
                <a:solidFill>
                  <a:srgbClr val="FFFFFF"/>
                </a:solidFill>
              </a:rPr>
              <a:t>hépatique</a:t>
            </a:r>
            <a:endParaRPr lang="en-US" sz="900" b="1" dirty="0">
              <a:solidFill>
                <a:srgbClr val="FFFFFF"/>
              </a:solidFill>
            </a:endParaRPr>
          </a:p>
        </p:txBody>
      </p:sp>
      <p:sp>
        <p:nvSpPr>
          <p:cNvPr id="14" name="Pentagon 11">
            <a:extLst>
              <a:ext uri="{FF2B5EF4-FFF2-40B4-BE49-F238E27FC236}">
                <a16:creationId xmlns:a16="http://schemas.microsoft.com/office/drawing/2014/main" id="{5E755FE3-D2E2-4549-A599-E0261679278A}"/>
              </a:ext>
            </a:extLst>
          </p:cNvPr>
          <p:cNvSpPr/>
          <p:nvPr/>
        </p:nvSpPr>
        <p:spPr>
          <a:xfrm>
            <a:off x="1576968" y="2253335"/>
            <a:ext cx="1937513" cy="1226432"/>
          </a:xfrm>
          <a:prstGeom prst="homePlate">
            <a:avLst>
              <a:gd name="adj" fmla="val 22102"/>
            </a:avLst>
          </a:prstGeom>
          <a:solidFill>
            <a:schemeClr val="accent6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68580" tIns="0" bIns="68580" rtlCol="0" anchor="ctr" anchorCtr="0"/>
          <a:lstStyle/>
          <a:p>
            <a:pPr algn="ctr"/>
            <a:r>
              <a:rPr lang="en-US" b="1" dirty="0" err="1">
                <a:solidFill>
                  <a:srgbClr val="FFFFFF"/>
                </a:solidFill>
              </a:rPr>
              <a:t>Atteinte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directe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ou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indirecte</a:t>
            </a:r>
            <a:endParaRPr lang="en-US" b="1" dirty="0">
              <a:solidFill>
                <a:srgbClr val="FFFFFF"/>
              </a:solidFill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</a:rPr>
              <a:t>du </a:t>
            </a:r>
            <a:r>
              <a:rPr lang="en-US" b="1" dirty="0" err="1">
                <a:solidFill>
                  <a:srgbClr val="FFFFFF"/>
                </a:solidFill>
              </a:rPr>
              <a:t>foie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6" name="Chevron 4">
            <a:extLst>
              <a:ext uri="{FF2B5EF4-FFF2-40B4-BE49-F238E27FC236}">
                <a16:creationId xmlns:a16="http://schemas.microsoft.com/office/drawing/2014/main" id="{9B49C423-88DB-4C49-8DC5-E50637F4ADD5}"/>
              </a:ext>
            </a:extLst>
          </p:cNvPr>
          <p:cNvSpPr/>
          <p:nvPr/>
        </p:nvSpPr>
        <p:spPr>
          <a:xfrm>
            <a:off x="7012139" y="4449893"/>
            <a:ext cx="2305463" cy="1226432"/>
          </a:xfrm>
          <a:prstGeom prst="chevron">
            <a:avLst>
              <a:gd name="adj" fmla="val 20758"/>
            </a:avLst>
          </a:prstGeom>
          <a:solidFill>
            <a:schemeClr val="accent6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Hypertension </a:t>
            </a:r>
            <a:r>
              <a:rPr lang="en-US" b="1" dirty="0" err="1">
                <a:solidFill>
                  <a:srgbClr val="FFFFFF"/>
                </a:solidFill>
              </a:rPr>
              <a:t>portale</a:t>
            </a:r>
            <a:endParaRPr lang="en-US" sz="1000" b="1" dirty="0">
              <a:solidFill>
                <a:srgbClr val="FFFFFF"/>
              </a:solidFill>
            </a:endParaRPr>
          </a:p>
        </p:txBody>
      </p:sp>
      <p:sp>
        <p:nvSpPr>
          <p:cNvPr id="17" name="Chevron 5">
            <a:extLst>
              <a:ext uri="{FF2B5EF4-FFF2-40B4-BE49-F238E27FC236}">
                <a16:creationId xmlns:a16="http://schemas.microsoft.com/office/drawing/2014/main" id="{76626376-D624-4E25-93BE-2E9069F7252A}"/>
              </a:ext>
            </a:extLst>
          </p:cNvPr>
          <p:cNvSpPr/>
          <p:nvPr/>
        </p:nvSpPr>
        <p:spPr>
          <a:xfrm>
            <a:off x="5139568" y="4449893"/>
            <a:ext cx="2305463" cy="1226432"/>
          </a:xfrm>
          <a:prstGeom prst="chevron">
            <a:avLst>
              <a:gd name="adj" fmla="val 20758"/>
            </a:avLst>
          </a:prstGeom>
          <a:solidFill>
            <a:schemeClr val="accent4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sz="1600" b="1" dirty="0" err="1">
                <a:solidFill>
                  <a:srgbClr val="FFFFFF"/>
                </a:solidFill>
              </a:rPr>
              <a:t>Ralentissement</a:t>
            </a:r>
            <a:r>
              <a:rPr lang="en-US" sz="1600" b="1" dirty="0">
                <a:solidFill>
                  <a:srgbClr val="FFFFFF"/>
                </a:solidFill>
              </a:rPr>
              <a:t> du flux </a:t>
            </a:r>
            <a:r>
              <a:rPr lang="en-US" sz="1600" b="1" dirty="0" err="1">
                <a:solidFill>
                  <a:srgbClr val="FFFFFF"/>
                </a:solidFill>
              </a:rPr>
              <a:t>dans</a:t>
            </a:r>
            <a:r>
              <a:rPr lang="en-US" sz="1600" b="1" dirty="0">
                <a:solidFill>
                  <a:srgbClr val="FFFFFF"/>
                </a:solidFill>
              </a:rPr>
              <a:t> le </a:t>
            </a:r>
            <a:r>
              <a:rPr lang="en-US" sz="1600" b="1" dirty="0" err="1">
                <a:solidFill>
                  <a:srgbClr val="FFFFFF"/>
                </a:solidFill>
              </a:rPr>
              <a:t>tronc</a:t>
            </a:r>
            <a:r>
              <a:rPr lang="en-US" sz="1600" b="1" dirty="0">
                <a:solidFill>
                  <a:srgbClr val="FFFFFF"/>
                </a:solidFill>
              </a:rPr>
              <a:t> </a:t>
            </a:r>
            <a:r>
              <a:rPr lang="en-US" sz="1600" b="1" dirty="0" err="1">
                <a:solidFill>
                  <a:srgbClr val="FFFFFF"/>
                </a:solidFill>
              </a:rPr>
              <a:t>porte</a:t>
            </a:r>
            <a:endParaRPr lang="en-US" sz="900" b="1" dirty="0">
              <a:solidFill>
                <a:srgbClr val="FFFFFF"/>
              </a:solidFill>
            </a:endParaRPr>
          </a:p>
        </p:txBody>
      </p:sp>
      <p:sp>
        <p:nvSpPr>
          <p:cNvPr id="18" name="Chevron 6">
            <a:extLst>
              <a:ext uri="{FF2B5EF4-FFF2-40B4-BE49-F238E27FC236}">
                <a16:creationId xmlns:a16="http://schemas.microsoft.com/office/drawing/2014/main" id="{FE9D398E-BED9-4FC4-BAA1-F05678D58055}"/>
              </a:ext>
            </a:extLst>
          </p:cNvPr>
          <p:cNvSpPr/>
          <p:nvPr/>
        </p:nvSpPr>
        <p:spPr>
          <a:xfrm>
            <a:off x="3167858" y="4452835"/>
            <a:ext cx="2305465" cy="1226432"/>
          </a:xfrm>
          <a:prstGeom prst="chevron">
            <a:avLst>
              <a:gd name="adj" fmla="val 20758"/>
            </a:avLst>
          </a:prstGeom>
          <a:solidFill>
            <a:schemeClr val="accent5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137160" tIns="0" bIns="68580" rtlCol="0" anchor="ctr" anchorCtr="0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Augmentation des </a:t>
            </a:r>
            <a:r>
              <a:rPr lang="en-US" sz="1600" b="1" dirty="0" err="1">
                <a:solidFill>
                  <a:srgbClr val="FFFFFF"/>
                </a:solidFill>
              </a:rPr>
              <a:t>résistances</a:t>
            </a:r>
            <a:r>
              <a:rPr lang="en-US" sz="1600" b="1" dirty="0">
                <a:solidFill>
                  <a:srgbClr val="FFFFFF"/>
                </a:solidFill>
              </a:rPr>
              <a:t> </a:t>
            </a:r>
            <a:r>
              <a:rPr lang="en-US" sz="1600" b="1" dirty="0" err="1">
                <a:solidFill>
                  <a:srgbClr val="FFFFFF"/>
                </a:solidFill>
              </a:rPr>
              <a:t>vasculaires</a:t>
            </a:r>
            <a:endParaRPr lang="en-US" sz="1600" b="1" dirty="0">
              <a:solidFill>
                <a:srgbClr val="FFFFFF"/>
              </a:solidFill>
            </a:endParaRPr>
          </a:p>
          <a:p>
            <a:pPr algn="ctr"/>
            <a:r>
              <a:rPr lang="en-US" sz="1600" b="1" dirty="0" err="1">
                <a:solidFill>
                  <a:srgbClr val="FFFFFF"/>
                </a:solidFill>
              </a:rPr>
              <a:t>intrahépatiques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9" name="Pentagon 7">
            <a:extLst>
              <a:ext uri="{FF2B5EF4-FFF2-40B4-BE49-F238E27FC236}">
                <a16:creationId xmlns:a16="http://schemas.microsoft.com/office/drawing/2014/main" id="{E28B1244-7130-4AEF-A5DC-5589FB55C301}"/>
              </a:ext>
            </a:extLst>
          </p:cNvPr>
          <p:cNvSpPr/>
          <p:nvPr/>
        </p:nvSpPr>
        <p:spPr>
          <a:xfrm>
            <a:off x="1629042" y="4452835"/>
            <a:ext cx="1937513" cy="1226432"/>
          </a:xfrm>
          <a:prstGeom prst="homePlate">
            <a:avLst>
              <a:gd name="adj" fmla="val 22102"/>
            </a:avLst>
          </a:prstGeom>
          <a:solidFill>
            <a:schemeClr val="accent6"/>
          </a:solidFill>
          <a:ln>
            <a:noFill/>
          </a:ln>
          <a:effectLst>
            <a:outerShdw blurRad="50800" dist="508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68580" tIns="0" bIns="68580" rtlCol="0" anchor="ctr" anchorCtr="0"/>
          <a:lstStyle/>
          <a:p>
            <a:pPr algn="ctr"/>
            <a:r>
              <a:rPr lang="en-US" b="1" dirty="0" err="1">
                <a:solidFill>
                  <a:srgbClr val="FFFFFF"/>
                </a:solidFill>
              </a:rPr>
              <a:t>Fibrose</a:t>
            </a:r>
            <a:endParaRPr lang="en-US" sz="1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3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594" y="1472625"/>
            <a:ext cx="7062216" cy="4348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INSUFFISANCE HEPATO-CELLULAIRE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F8403B6-C66C-A64F-3B53-FF780687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12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15" name="Oval 4">
            <a:extLst>
              <a:ext uri="{FF2B5EF4-FFF2-40B4-BE49-F238E27FC236}">
                <a16:creationId xmlns:a16="http://schemas.microsoft.com/office/drawing/2014/main" id="{CB73F435-D884-4BD3-A5AE-83EF92BB92C8}"/>
              </a:ext>
            </a:extLst>
          </p:cNvPr>
          <p:cNvSpPr/>
          <p:nvPr/>
        </p:nvSpPr>
        <p:spPr>
          <a:xfrm>
            <a:off x="3455166" y="2213688"/>
            <a:ext cx="1764196" cy="1755195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F3112D2-42FF-429B-ABE0-45B97CE7415D}"/>
              </a:ext>
            </a:extLst>
          </p:cNvPr>
          <p:cNvSpPr/>
          <p:nvPr/>
        </p:nvSpPr>
        <p:spPr>
          <a:xfrm>
            <a:off x="3455166" y="2213688"/>
            <a:ext cx="1763350" cy="1754349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Oval 6">
            <a:extLst>
              <a:ext uri="{FF2B5EF4-FFF2-40B4-BE49-F238E27FC236}">
                <a16:creationId xmlns:a16="http://schemas.microsoft.com/office/drawing/2014/main" id="{E67655E2-27B5-43A4-AC20-6811657B462A}"/>
              </a:ext>
            </a:extLst>
          </p:cNvPr>
          <p:cNvSpPr/>
          <p:nvPr/>
        </p:nvSpPr>
        <p:spPr>
          <a:xfrm>
            <a:off x="5219362" y="2213688"/>
            <a:ext cx="1800200" cy="1755195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87B9DB6-192B-4C2D-8ABD-FC725DFD37A4}"/>
              </a:ext>
            </a:extLst>
          </p:cNvPr>
          <p:cNvSpPr/>
          <p:nvPr/>
        </p:nvSpPr>
        <p:spPr>
          <a:xfrm rot="10800000">
            <a:off x="5220208" y="2349549"/>
            <a:ext cx="1799354" cy="1619334"/>
          </a:xfrm>
          <a:prstGeom prst="arc">
            <a:avLst>
              <a:gd name="adj1" fmla="val 10767454"/>
              <a:gd name="adj2" fmla="val 0"/>
            </a:avLst>
          </a:prstGeom>
          <a:ln w="698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Oval 8">
            <a:extLst>
              <a:ext uri="{FF2B5EF4-FFF2-40B4-BE49-F238E27FC236}">
                <a16:creationId xmlns:a16="http://schemas.microsoft.com/office/drawing/2014/main" id="{4DA185E0-3A0E-4906-87AF-717FB8F3AB5A}"/>
              </a:ext>
            </a:extLst>
          </p:cNvPr>
          <p:cNvSpPr/>
          <p:nvPr/>
        </p:nvSpPr>
        <p:spPr>
          <a:xfrm>
            <a:off x="7019562" y="2213688"/>
            <a:ext cx="1908212" cy="1800200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D836C41D-C869-47A7-8FFF-579D7B229478}"/>
              </a:ext>
            </a:extLst>
          </p:cNvPr>
          <p:cNvSpPr/>
          <p:nvPr/>
        </p:nvSpPr>
        <p:spPr>
          <a:xfrm>
            <a:off x="7019562" y="2213687"/>
            <a:ext cx="1908212" cy="1754349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2F72EE-20D2-438B-91B5-DBA8810A2F33}"/>
              </a:ext>
            </a:extLst>
          </p:cNvPr>
          <p:cNvSpPr/>
          <p:nvPr/>
        </p:nvSpPr>
        <p:spPr>
          <a:xfrm>
            <a:off x="3455166" y="2842596"/>
            <a:ext cx="1618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Ictère</a:t>
            </a:r>
            <a:endParaRPr lang="en-US" sz="2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F0BF63-D9F6-41F0-B067-E20D33064927}"/>
              </a:ext>
            </a:extLst>
          </p:cNvPr>
          <p:cNvSpPr/>
          <p:nvPr/>
        </p:nvSpPr>
        <p:spPr>
          <a:xfrm>
            <a:off x="5218456" y="2906195"/>
            <a:ext cx="179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Encephalopathie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6E1B0D-D1AE-4A74-987B-6F63278BA164}"/>
              </a:ext>
            </a:extLst>
          </p:cNvPr>
          <p:cNvSpPr/>
          <p:nvPr/>
        </p:nvSpPr>
        <p:spPr>
          <a:xfrm>
            <a:off x="6983558" y="2573728"/>
            <a:ext cx="1945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Troubles </a:t>
            </a:r>
            <a:r>
              <a:rPr lang="en-US" sz="2400" dirty="0" err="1"/>
              <a:t>hormonaux</a:t>
            </a:r>
            <a:endParaRPr lang="en-US" sz="2400" dirty="0"/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8153B898-D292-4EDB-B00A-304D92EED614}"/>
              </a:ext>
            </a:extLst>
          </p:cNvPr>
          <p:cNvSpPr txBox="1"/>
          <p:nvPr/>
        </p:nvSpPr>
        <p:spPr>
          <a:xfrm>
            <a:off x="2447054" y="4830944"/>
            <a:ext cx="2297989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Yeux </a:t>
            </a:r>
          </a:p>
          <a:p>
            <a:pPr marL="358775">
              <a:buClr>
                <a:schemeClr val="accent6"/>
              </a:buClr>
            </a:pPr>
            <a:r>
              <a:rPr lang="fr-FR" sz="2000" dirty="0"/>
              <a:t>= </a:t>
            </a:r>
            <a:r>
              <a:rPr lang="fr-FR" sz="2000" dirty="0" err="1"/>
              <a:t>sub</a:t>
            </a:r>
            <a:r>
              <a:rPr lang="fr-FR" sz="2000" dirty="0"/>
              <a:t>-ictère conjonctival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Étendu à la peau</a:t>
            </a:r>
          </a:p>
          <a:p>
            <a:pPr marL="358775">
              <a:buClr>
                <a:schemeClr val="accent6"/>
              </a:buClr>
            </a:pPr>
            <a:r>
              <a:rPr lang="fr-FR" sz="2000" dirty="0"/>
              <a:t>= jaunisse</a:t>
            </a:r>
          </a:p>
        </p:txBody>
      </p:sp>
      <p:sp>
        <p:nvSpPr>
          <p:cNvPr id="25" name="Right Arrow 32">
            <a:extLst>
              <a:ext uri="{FF2B5EF4-FFF2-40B4-BE49-F238E27FC236}">
                <a16:creationId xmlns:a16="http://schemas.microsoft.com/office/drawing/2014/main" id="{CFA0AEF5-FC34-49FF-BD2D-C07B39438F72}"/>
              </a:ext>
            </a:extLst>
          </p:cNvPr>
          <p:cNvSpPr/>
          <p:nvPr/>
        </p:nvSpPr>
        <p:spPr>
          <a:xfrm rot="5400000">
            <a:off x="4032796" y="4303486"/>
            <a:ext cx="716947" cy="28803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extBox 33">
            <a:extLst>
              <a:ext uri="{FF2B5EF4-FFF2-40B4-BE49-F238E27FC236}">
                <a16:creationId xmlns:a16="http://schemas.microsoft.com/office/drawing/2014/main" id="{96D4BCC8-ED03-4BEC-ADFA-C139397F21CC}"/>
              </a:ext>
            </a:extLst>
          </p:cNvPr>
          <p:cNvSpPr txBox="1"/>
          <p:nvPr/>
        </p:nvSpPr>
        <p:spPr>
          <a:xfrm>
            <a:off x="5261633" y="4595176"/>
            <a:ext cx="2297989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Trouble neurologique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 err="1"/>
              <a:t>Asterixis</a:t>
            </a:r>
            <a:endParaRPr lang="fr-FR" sz="20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Confusion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Somnolence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Coma</a:t>
            </a:r>
          </a:p>
        </p:txBody>
      </p:sp>
      <p:sp>
        <p:nvSpPr>
          <p:cNvPr id="27" name="Right Arrow 34">
            <a:extLst>
              <a:ext uri="{FF2B5EF4-FFF2-40B4-BE49-F238E27FC236}">
                <a16:creationId xmlns:a16="http://schemas.microsoft.com/office/drawing/2014/main" id="{8434AB85-3E6D-4BB3-9112-11116505A7AE}"/>
              </a:ext>
            </a:extLst>
          </p:cNvPr>
          <p:cNvSpPr/>
          <p:nvPr/>
        </p:nvSpPr>
        <p:spPr>
          <a:xfrm rot="5400000">
            <a:off x="5978578" y="4157904"/>
            <a:ext cx="425784" cy="28803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extBox 35">
            <a:extLst>
              <a:ext uri="{FF2B5EF4-FFF2-40B4-BE49-F238E27FC236}">
                <a16:creationId xmlns:a16="http://schemas.microsoft.com/office/drawing/2014/main" id="{857C8742-5148-4353-843D-2A3E6E02873B}"/>
              </a:ext>
            </a:extLst>
          </p:cNvPr>
          <p:cNvSpPr txBox="1"/>
          <p:nvPr/>
        </p:nvSpPr>
        <p:spPr>
          <a:xfrm>
            <a:off x="7991670" y="4589952"/>
            <a:ext cx="2592288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Gynécomastie hommes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Perte pilosité hommes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2000" dirty="0"/>
              <a:t>Angiomes stellaires</a:t>
            </a:r>
          </a:p>
        </p:txBody>
      </p:sp>
      <p:sp>
        <p:nvSpPr>
          <p:cNvPr id="29" name="Right Arrow 36">
            <a:extLst>
              <a:ext uri="{FF2B5EF4-FFF2-40B4-BE49-F238E27FC236}">
                <a16:creationId xmlns:a16="http://schemas.microsoft.com/office/drawing/2014/main" id="{D0A52485-A7F2-422B-895B-AF002391EBB9}"/>
              </a:ext>
            </a:extLst>
          </p:cNvPr>
          <p:cNvSpPr/>
          <p:nvPr/>
        </p:nvSpPr>
        <p:spPr>
          <a:xfrm rot="5400000">
            <a:off x="8066810" y="4154772"/>
            <a:ext cx="425784" cy="288032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47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675" y="1755648"/>
            <a:ext cx="8132181" cy="4348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dirty="0"/>
              <a:t>ENCEPHALOPATHIE HEPATIQUE – PHYSIOPATHOLOGIE</a:t>
            </a:r>
          </a:p>
          <a:p>
            <a:pPr marL="0" indent="0">
              <a:buClr>
                <a:schemeClr val="accent6"/>
              </a:buClr>
              <a:buNone/>
            </a:pPr>
            <a:endParaRPr lang="fr-FR" sz="1800" dirty="0"/>
          </a:p>
          <a:p>
            <a:pPr marL="0" indent="0">
              <a:buClr>
                <a:schemeClr val="accent6"/>
              </a:buClr>
              <a:buNone/>
            </a:pPr>
            <a:r>
              <a:rPr lang="fr-FR" sz="1800" b="1" dirty="0"/>
              <a:t>Altération du cycle de l’urée </a:t>
            </a:r>
            <a:r>
              <a:rPr lang="fr-FR" sz="1800" dirty="0"/>
              <a:t>: Le NH3 produit par les bactéries n’est plus transformé en urée par le foie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sz="1800" dirty="0"/>
          </a:p>
          <a:p>
            <a:pPr marL="0" indent="0">
              <a:buClr>
                <a:schemeClr val="accent6"/>
              </a:buClr>
              <a:buNone/>
            </a:pPr>
            <a:r>
              <a:rPr lang="fr-FR" sz="1800" dirty="0"/>
              <a:t>Métabolisé par une voie secondaire </a:t>
            </a:r>
            <a:r>
              <a:rPr lang="fr-FR" sz="1800" dirty="0">
                <a:sym typeface="Wingdings" panose="05000000000000000000" pitchFamily="2" charset="2"/>
              </a:rPr>
              <a:t> </a:t>
            </a:r>
            <a:r>
              <a:rPr lang="fr-FR" sz="1800" dirty="0"/>
              <a:t>synthèse de </a:t>
            </a:r>
            <a:r>
              <a:rPr lang="fr-FR" sz="1800" b="1" dirty="0"/>
              <a:t>glutamine</a:t>
            </a:r>
          </a:p>
          <a:p>
            <a:pPr marL="0" indent="0">
              <a:buClr>
                <a:schemeClr val="accent6"/>
              </a:buClr>
              <a:buNone/>
            </a:pPr>
            <a:endParaRPr lang="fr-FR" sz="1800" dirty="0"/>
          </a:p>
          <a:p>
            <a:pPr marL="0" indent="0">
              <a:buClr>
                <a:schemeClr val="accent6"/>
              </a:buClr>
              <a:buNone/>
            </a:pPr>
            <a:r>
              <a:rPr lang="fr-FR" sz="1800" dirty="0"/>
              <a:t>La glutamine est toxique pour l’activité neuronale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F8403B6-C66C-A64F-3B53-FF780687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13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73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700784"/>
            <a:ext cx="9878568" cy="4348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dirty="0"/>
              <a:t>ENCEPHALOPATHIE HEPATIQUE – SYMPTOME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sz="1800" b="1" dirty="0">
              <a:solidFill>
                <a:schemeClr val="accent4"/>
              </a:solidFill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1800" b="1" dirty="0" err="1">
                <a:solidFill>
                  <a:schemeClr val="accent4"/>
                </a:solidFill>
              </a:rPr>
              <a:t>Asterixis</a:t>
            </a:r>
            <a:r>
              <a:rPr lang="fr-FR" sz="1800" b="1" dirty="0">
                <a:solidFill>
                  <a:schemeClr val="accent4"/>
                </a:solidFill>
              </a:rPr>
              <a:t> ou flapping </a:t>
            </a:r>
            <a:r>
              <a:rPr lang="fr-FR" sz="1800" b="1" dirty="0" err="1">
                <a:solidFill>
                  <a:schemeClr val="accent4"/>
                </a:solidFill>
              </a:rPr>
              <a:t>tremor</a:t>
            </a:r>
            <a:endParaRPr lang="fr-FR" sz="1800" b="1" dirty="0">
              <a:solidFill>
                <a:schemeClr val="accent4"/>
              </a:solidFill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sz="18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1800" dirty="0"/>
              <a:t>Perte de tonicité musculaire, rythme lent, irrégulier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endParaRPr lang="fr-FR" sz="18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sz="1800" dirty="0"/>
              <a:t>Se recherche en faisant tendre les bras au patient, mains à 90°C et yeux fermés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EF8403B6-C66C-A64F-3B53-FF780687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14</a:t>
            </a:fld>
            <a:endParaRPr lang="fr-FR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pic>
        <p:nvPicPr>
          <p:cNvPr id="7" name="Picture 2" descr="Encephalopathy (confusion) - Viral Hepatitis">
            <a:extLst>
              <a:ext uri="{FF2B5EF4-FFF2-40B4-BE49-F238E27FC236}">
                <a16:creationId xmlns:a16="http://schemas.microsoft.com/office/drawing/2014/main" id="{13D256F9-0CC5-49A4-B515-83A0BF198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228" y="2103214"/>
            <a:ext cx="190500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77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7062216" cy="4348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HYPERTENSION PORTALE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30" name="Oval 4">
            <a:extLst>
              <a:ext uri="{FF2B5EF4-FFF2-40B4-BE49-F238E27FC236}">
                <a16:creationId xmlns:a16="http://schemas.microsoft.com/office/drawing/2014/main" id="{9765456C-F4FF-4B1A-A6F1-09DF64A51EEF}"/>
              </a:ext>
            </a:extLst>
          </p:cNvPr>
          <p:cNvSpPr/>
          <p:nvPr/>
        </p:nvSpPr>
        <p:spPr>
          <a:xfrm>
            <a:off x="3032753" y="2903872"/>
            <a:ext cx="2268252" cy="2187243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E6ED4600-9C2B-43AB-8C2C-45E6D9A8B00A}"/>
              </a:ext>
            </a:extLst>
          </p:cNvPr>
          <p:cNvSpPr/>
          <p:nvPr/>
        </p:nvSpPr>
        <p:spPr>
          <a:xfrm>
            <a:off x="3032753" y="2903872"/>
            <a:ext cx="2268252" cy="1970373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371ABFD9-B9A4-4F8B-AD62-267F52E3DB43}"/>
              </a:ext>
            </a:extLst>
          </p:cNvPr>
          <p:cNvSpPr/>
          <p:nvPr/>
        </p:nvSpPr>
        <p:spPr>
          <a:xfrm rot="10800000">
            <a:off x="5301005" y="2757534"/>
            <a:ext cx="2268252" cy="2339415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EBA7443B-E398-45B6-9973-60D82FE57F8A}"/>
              </a:ext>
            </a:extLst>
          </p:cNvPr>
          <p:cNvSpPr/>
          <p:nvPr/>
        </p:nvSpPr>
        <p:spPr>
          <a:xfrm>
            <a:off x="7569257" y="2907815"/>
            <a:ext cx="2232248" cy="1971220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B1431A-E21C-4759-B4C3-0B6E53816A29}"/>
              </a:ext>
            </a:extLst>
          </p:cNvPr>
          <p:cNvSpPr/>
          <p:nvPr/>
        </p:nvSpPr>
        <p:spPr>
          <a:xfrm>
            <a:off x="3351357" y="3595209"/>
            <a:ext cx="1618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Ascite</a:t>
            </a:r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097A37-B816-40FB-85A4-5BEA91473E39}"/>
              </a:ext>
            </a:extLst>
          </p:cNvPr>
          <p:cNvSpPr/>
          <p:nvPr/>
        </p:nvSpPr>
        <p:spPr>
          <a:xfrm>
            <a:off x="5102985" y="3350447"/>
            <a:ext cx="26041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Varices </a:t>
            </a:r>
            <a:r>
              <a:rPr lang="en-US" sz="2400" dirty="0" err="1"/>
              <a:t>oesophagiennes</a:t>
            </a:r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90EB423-7DC9-461F-A951-8BB531D96695}"/>
              </a:ext>
            </a:extLst>
          </p:cNvPr>
          <p:cNvSpPr/>
          <p:nvPr/>
        </p:nvSpPr>
        <p:spPr>
          <a:xfrm>
            <a:off x="7475655" y="3595209"/>
            <a:ext cx="238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/>
              <a:t>Oedèmes</a:t>
            </a:r>
            <a:endParaRPr lang="en-US" sz="3200" dirty="0"/>
          </a:p>
        </p:txBody>
      </p:sp>
      <p:sp>
        <p:nvSpPr>
          <p:cNvPr id="37" name="Oval 19">
            <a:extLst>
              <a:ext uri="{FF2B5EF4-FFF2-40B4-BE49-F238E27FC236}">
                <a16:creationId xmlns:a16="http://schemas.microsoft.com/office/drawing/2014/main" id="{765C25EC-D6F9-44BC-84E2-0806A60C994B}"/>
              </a:ext>
            </a:extLst>
          </p:cNvPr>
          <p:cNvSpPr/>
          <p:nvPr/>
        </p:nvSpPr>
        <p:spPr>
          <a:xfrm>
            <a:off x="7533253" y="2907815"/>
            <a:ext cx="2268252" cy="2187243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Oval 20">
            <a:extLst>
              <a:ext uri="{FF2B5EF4-FFF2-40B4-BE49-F238E27FC236}">
                <a16:creationId xmlns:a16="http://schemas.microsoft.com/office/drawing/2014/main" id="{45A8276B-D6F1-410D-9A7E-3A89AE0145E6}"/>
              </a:ext>
            </a:extLst>
          </p:cNvPr>
          <p:cNvSpPr/>
          <p:nvPr/>
        </p:nvSpPr>
        <p:spPr>
          <a:xfrm>
            <a:off x="5301005" y="2901551"/>
            <a:ext cx="2268252" cy="2187243"/>
          </a:xfrm>
          <a:prstGeom prst="ellipse">
            <a:avLst/>
          </a:prstGeom>
          <a:noFill/>
          <a:ln w="69850">
            <a:solidFill>
              <a:srgbClr val="B2B2B2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2421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7062216" cy="43481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1800" dirty="0"/>
              <a:t>ASCITE</a:t>
            </a:r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Passage de liquide du secteur vasculaire au secteur </a:t>
            </a:r>
            <a:r>
              <a:rPr lang="fr-FR" dirty="0" err="1"/>
              <a:t>extra-vasculaire</a:t>
            </a:r>
            <a:endParaRPr lang="fr-FR" dirty="0"/>
          </a:p>
          <a:p>
            <a:pPr marL="800100" lvl="2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/>
              <a:t>Péritoine : ascite</a:t>
            </a:r>
          </a:p>
          <a:p>
            <a:pPr marL="800100" lvl="2" indent="-3429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sz="2400" dirty="0"/>
              <a:t>Tissu interstitiel : œdème des membres inférieurs</a:t>
            </a:r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Mécanismes :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Augmentation de la pression hydrostatique dans le tronc porte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Diminution de la pression oncotique (hypoalbuminémie)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Puis : </a:t>
            </a:r>
            <a:r>
              <a:rPr lang="fr-FR" b="1" dirty="0"/>
              <a:t>Rétention hydrosodée pour compenser les modifications hémodynamiques secondaires à l’hypertension portale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6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7062216" cy="4348163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Ascite :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Augmentation du périmètre abdominal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Abdomen souvent distendu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Tympanisme périombilical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Matité déclive</a:t>
            </a:r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 err="1"/>
              <a:t>Oedèmes</a:t>
            </a:r>
            <a:r>
              <a:rPr lang="fr-FR" dirty="0"/>
              <a:t> des membres inférieurs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Augmentation du volume des MI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Œdème mou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Prenant le godet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Déclives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pic>
        <p:nvPicPr>
          <p:cNvPr id="6" name="Picture 2" descr="Approach to the Sick Cirrhotic Patient - emdocs">
            <a:extLst>
              <a:ext uri="{FF2B5EF4-FFF2-40B4-BE49-F238E27FC236}">
                <a16:creationId xmlns:a16="http://schemas.microsoft.com/office/drawing/2014/main" id="{330A705A-6ADB-4AF1-AF5B-E39DECEC3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92"/>
          <a:stretch/>
        </p:blipFill>
        <p:spPr bwMode="auto">
          <a:xfrm>
            <a:off x="7654652" y="2606385"/>
            <a:ext cx="2939106" cy="217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32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7062216" cy="4348163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fr-FR" dirty="0"/>
              <a:t>AUTRES SIGNES D’HTTP</a:t>
            </a:r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Circulation collatérale :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Voies de dérivation développées en réaction au ralentissement du flux portal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 err="1"/>
              <a:t>Re-perméabilisation</a:t>
            </a:r>
            <a:r>
              <a:rPr lang="fr-FR" dirty="0"/>
              <a:t> de la veine ombilicale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Veines visibles au niveau abdominal</a:t>
            </a:r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endParaRPr lang="fr-FR" dirty="0"/>
          </a:p>
          <a:p>
            <a:pPr marL="914400" lvl="1" indent="-457200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Développement de varices au niveau de l’œsophage (visibles uniquement en endoscopie)</a:t>
            </a:r>
          </a:p>
          <a:p>
            <a:pPr>
              <a:buClr>
                <a:schemeClr val="accent6"/>
              </a:buClr>
            </a:pPr>
            <a:endParaRPr lang="fr-FR" dirty="0"/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024F417-0989-4C58-AEE2-88D2ADFBD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560" y="1664322"/>
            <a:ext cx="2160240" cy="177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escription de cette image, également commentée ci-après">
            <a:extLst>
              <a:ext uri="{FF2B5EF4-FFF2-40B4-BE49-F238E27FC236}">
                <a16:creationId xmlns:a16="http://schemas.microsoft.com/office/drawing/2014/main" id="{66DC31C8-06E2-42C2-A62E-F0142025F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576" y="4307489"/>
            <a:ext cx="2016224" cy="186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796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7CC-5985-5ED6-EFF2-E2927521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C0AC1CE-370D-330C-60FD-297F91DC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496" y="1570336"/>
            <a:ext cx="7062216" cy="4348163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fr-FR" dirty="0"/>
              <a:t>SIGNES BIOLOGIQUES DE CIRRHOSE</a:t>
            </a:r>
          </a:p>
          <a:p>
            <a:pPr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Signes indirects d’hypertension portale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Thrombopénie (séquestration splénique)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Hyponatrémie et insuffisance rénale (stade terminal)</a:t>
            </a:r>
          </a:p>
          <a:p>
            <a:pPr lvl="1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  <a:p>
            <a:pPr>
              <a:buClr>
                <a:schemeClr val="accent6"/>
              </a:buClr>
              <a:buFont typeface="Wingdings" pitchFamily="2" charset="2"/>
              <a:buChar char="§"/>
            </a:pPr>
            <a:r>
              <a:rPr lang="fr-FR" dirty="0"/>
              <a:t>Signes d’insuffisance hépatique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Baisse du TP et du facteur V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Augmentation de la bilirubine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fr-FR" dirty="0"/>
              <a:t>Baisse de l’albumine</a:t>
            </a:r>
          </a:p>
          <a:p>
            <a:pPr marL="0" indent="0">
              <a:buClr>
                <a:schemeClr val="accent6"/>
              </a:buClr>
              <a:buNone/>
            </a:pPr>
            <a:endParaRPr lang="fr-FR" dirty="0"/>
          </a:p>
          <a:p>
            <a:pPr>
              <a:buClr>
                <a:schemeClr val="accent6"/>
              </a:buClr>
            </a:pPr>
            <a:endParaRPr lang="fr-FR" dirty="0"/>
          </a:p>
          <a:p>
            <a:pPr marL="457200" indent="-457200">
              <a:buClr>
                <a:schemeClr val="accent6"/>
              </a:buClr>
              <a:buFont typeface="Wingdings" pitchFamily="2" charset="2"/>
              <a:buChar char="§"/>
            </a:pPr>
            <a:endParaRPr lang="fr-FR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9C6997-AE70-5ABB-A24A-2645AEC7EE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35269"/>
            <a:ext cx="10515600" cy="507831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 sz="3000" b="1" dirty="0">
                <a:solidFill>
                  <a:schemeClr val="bg1"/>
                </a:solidFill>
              </a:rPr>
              <a:t>3. La cirrhose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13BCC8-7A2F-A0C6-B35D-87C763E57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1F3C371-E5A8-CF3B-B374-D4BC399D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4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79FB3-094A-3306-EB78-FE670DE5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8A97AD8-5736-880D-080D-EE5FD3660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5" y="6366966"/>
            <a:ext cx="864450" cy="4446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7E3C48A-7F35-43EA-7AE5-182AB0F2A8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94257" y="6356350"/>
            <a:ext cx="420077" cy="455279"/>
          </a:xfrm>
          <a:prstGeom prst="rect">
            <a:avLst/>
          </a:prstGeom>
        </p:spPr>
      </p:pic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0F25125-A349-C63B-6427-168EC14C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20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2708538" y="0"/>
            <a:ext cx="6365358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3523559" y="192084"/>
            <a:ext cx="4954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1"/>
                </a:solidFill>
              </a:rPr>
              <a:t>Take home message</a:t>
            </a:r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380" y="1156919"/>
            <a:ext cx="5918791" cy="536916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b="1" dirty="0">
                <a:solidFill>
                  <a:schemeClr val="bg1"/>
                </a:solidFill>
              </a:rPr>
              <a:t>Cirrhose = évolution terminale d’une maladie du foie</a:t>
            </a:r>
          </a:p>
          <a:p>
            <a:pPr>
              <a:spcAft>
                <a:spcPts val="1200"/>
              </a:spcAft>
            </a:pPr>
            <a:r>
              <a:rPr lang="fr-FR" b="1" dirty="0">
                <a:solidFill>
                  <a:schemeClr val="bg1"/>
                </a:solidFill>
              </a:rPr>
              <a:t>Pathologie sévère, mortalité élevée</a:t>
            </a:r>
          </a:p>
          <a:p>
            <a:r>
              <a:rPr lang="fr-FR" b="1" dirty="0">
                <a:solidFill>
                  <a:schemeClr val="bg1"/>
                </a:solidFill>
              </a:rPr>
              <a:t>Pas de traitement curatif sauf greffe hépatique</a:t>
            </a:r>
          </a:p>
          <a:p>
            <a:r>
              <a:rPr lang="fr-FR" b="1" dirty="0">
                <a:solidFill>
                  <a:schemeClr val="bg1"/>
                </a:solidFill>
              </a:rPr>
              <a:t>Décompensations</a:t>
            </a:r>
          </a:p>
          <a:p>
            <a:pPr lvl="1"/>
            <a:r>
              <a:rPr lang="fr-FR" b="1" dirty="0">
                <a:solidFill>
                  <a:schemeClr val="bg1"/>
                </a:solidFill>
              </a:rPr>
              <a:t>Hémorragique</a:t>
            </a:r>
          </a:p>
          <a:p>
            <a:pPr lvl="1"/>
            <a:r>
              <a:rPr lang="fr-FR" b="1" dirty="0" err="1">
                <a:solidFill>
                  <a:schemeClr val="bg1"/>
                </a:solidFill>
              </a:rPr>
              <a:t>Oedémato</a:t>
            </a:r>
            <a:r>
              <a:rPr lang="fr-FR" b="1" dirty="0">
                <a:solidFill>
                  <a:schemeClr val="bg1"/>
                </a:solidFill>
              </a:rPr>
              <a:t>-ascitique </a:t>
            </a:r>
          </a:p>
          <a:p>
            <a:pPr lvl="1"/>
            <a:r>
              <a:rPr lang="fr-FR" b="1" dirty="0" err="1">
                <a:solidFill>
                  <a:schemeClr val="bg1"/>
                </a:solidFill>
              </a:rPr>
              <a:t>Encéphalopathique</a:t>
            </a:r>
            <a:endParaRPr lang="fr-FR" b="1" dirty="0">
              <a:solidFill>
                <a:schemeClr val="bg1"/>
              </a:solidFill>
            </a:endParaRPr>
          </a:p>
          <a:p>
            <a:pPr lvl="1"/>
            <a:r>
              <a:rPr lang="fr-FR" b="1" dirty="0">
                <a:solidFill>
                  <a:schemeClr val="bg1"/>
                </a:solidFill>
              </a:rPr>
              <a:t>Ictérique</a:t>
            </a:r>
          </a:p>
        </p:txBody>
      </p:sp>
    </p:spTree>
    <p:extLst>
      <p:ext uri="{BB962C8B-B14F-4D97-AF65-F5344CB8AC3E}">
        <p14:creationId xmlns:p14="http://schemas.microsoft.com/office/powerpoint/2010/main" val="27223522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|19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667</Words>
  <Application>Microsoft Office PowerPoint</Application>
  <PresentationFormat>Grand écran</PresentationFormat>
  <Paragraphs>188</Paragraphs>
  <Slides>20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Thème Office</vt:lpstr>
      <vt:lpstr>Présentation PowerPoint</vt:lpstr>
      <vt:lpstr>Description</vt:lpstr>
      <vt:lpstr>Plan du cours</vt:lpstr>
      <vt:lpstr>1. A quoi sert le foie?</vt:lpstr>
      <vt:lpstr>1. A quoi sert le foie?</vt:lpstr>
      <vt:lpstr>2. Pathologies hépatiques chroniques </vt:lpstr>
      <vt:lpstr>2. Pathologies hépatiques chroniques </vt:lpstr>
      <vt:lpstr>2. Pathologies hépatiques chroniques </vt:lpstr>
      <vt:lpstr>2. Pathologies hépatiques chroniques </vt:lpstr>
      <vt:lpstr>3. La cirrhose</vt:lpstr>
      <vt:lpstr>3. La cirrhose</vt:lpstr>
      <vt:lpstr>3. La cirrhose</vt:lpstr>
      <vt:lpstr>3. La cirrhose</vt:lpstr>
      <vt:lpstr>3. La cirrhose</vt:lpstr>
      <vt:lpstr>3. La cirrhose</vt:lpstr>
      <vt:lpstr>3. La cirrhose</vt:lpstr>
      <vt:lpstr>3. La cirrhose</vt:lpstr>
      <vt:lpstr>3. La cirrhose</vt:lpstr>
      <vt:lpstr>3. La cirrhose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 xxx</dc:title>
  <dc:creator>sophie</dc:creator>
  <cp:lastModifiedBy>ANGLES, Brune</cp:lastModifiedBy>
  <cp:revision>56</cp:revision>
  <dcterms:created xsi:type="dcterms:W3CDTF">2026-06-12T08:45:17Z</dcterms:created>
  <dcterms:modified xsi:type="dcterms:W3CDTF">2026-10-13T07:24:41Z</dcterms:modified>
</cp:coreProperties>
</file>