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64" r:id="rId3"/>
    <p:sldId id="259" r:id="rId4"/>
    <p:sldId id="276" r:id="rId5"/>
    <p:sldId id="275" r:id="rId6"/>
    <p:sldId id="278" r:id="rId7"/>
    <p:sldId id="266" r:id="rId8"/>
    <p:sldId id="270" r:id="rId9"/>
    <p:sldId id="273" r:id="rId10"/>
    <p:sldId id="271" r:id="rId11"/>
    <p:sldId id="274" r:id="rId12"/>
    <p:sldId id="267" r:id="rId13"/>
    <p:sldId id="261"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007E"/>
    <a:srgbClr val="FFD1EA"/>
    <a:srgbClr val="E59BDE"/>
    <a:srgbClr val="CC00FF"/>
    <a:srgbClr val="AA2C9E"/>
    <a:srgbClr val="D048C3"/>
    <a:srgbClr val="F8E4F6"/>
    <a:srgbClr val="B20249"/>
    <a:srgbClr val="D20257"/>
    <a:srgbClr val="FFAF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79339" autoAdjust="0"/>
  </p:normalViewPr>
  <p:slideViewPr>
    <p:cSldViewPr snapToGrid="0">
      <p:cViewPr varScale="1">
        <p:scale>
          <a:sx n="89" d="100"/>
          <a:sy n="89" d="100"/>
        </p:scale>
        <p:origin x="492" y="96"/>
      </p:cViewPr>
      <p:guideLst/>
    </p:cSldViewPr>
  </p:slideViewPr>
  <p:notesTextViewPr>
    <p:cViewPr>
      <p:scale>
        <a:sx n="1" d="1"/>
        <a:sy n="1" d="1"/>
      </p:scale>
      <p:origin x="0" y="0"/>
    </p:cViewPr>
  </p:notesTextViewPr>
  <p:notesViewPr>
    <p:cSldViewPr snapToGrid="0">
      <p:cViewPr varScale="1">
        <p:scale>
          <a:sx n="64" d="100"/>
          <a:sy n="64" d="100"/>
        </p:scale>
        <p:origin x="2338"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5DFB59F9-48C5-4ACE-9FE5-28A0E795E0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9ED30DB-2736-444C-A239-017DEDAF6B0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ED1B73-1A39-4594-98EF-679AB7531D82}" type="datetimeFigureOut">
              <a:rPr lang="fr-FR" smtClean="0"/>
              <a:t>08/10/2026</a:t>
            </a:fld>
            <a:endParaRPr lang="fr-FR"/>
          </a:p>
        </p:txBody>
      </p:sp>
      <p:sp>
        <p:nvSpPr>
          <p:cNvPr id="4" name="Espace réservé du pied de page 3">
            <a:extLst>
              <a:ext uri="{FF2B5EF4-FFF2-40B4-BE49-F238E27FC236}">
                <a16:creationId xmlns:a16="http://schemas.microsoft.com/office/drawing/2014/main" id="{5E40E321-717D-4B73-8B3F-D5A4A5FE780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a:extLst>
              <a:ext uri="{FF2B5EF4-FFF2-40B4-BE49-F238E27FC236}">
                <a16:creationId xmlns:a16="http://schemas.microsoft.com/office/drawing/2014/main" id="{E6AC2181-2223-4BB8-9773-69FA38AC36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7CD580-45FC-44E8-AD75-8839D1F56593}" type="slidenum">
              <a:rPr lang="fr-FR" smtClean="0"/>
              <a:t>‹N°›</a:t>
            </a:fld>
            <a:endParaRPr lang="fr-FR"/>
          </a:p>
        </p:txBody>
      </p:sp>
    </p:spTree>
    <p:extLst>
      <p:ext uri="{BB962C8B-B14F-4D97-AF65-F5344CB8AC3E}">
        <p14:creationId xmlns:p14="http://schemas.microsoft.com/office/powerpoint/2010/main" val="36315116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406115-0ACC-4867-8C42-FF8E57ECE7CB}" type="datetimeFigureOut">
              <a:rPr lang="fr-FR" smtClean="0"/>
              <a:t>08/10/2026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85DC14-CB77-4B33-A001-735CAEBA3651}" type="slidenum">
              <a:rPr lang="fr-FR" smtClean="0"/>
              <a:t>‹N°›</a:t>
            </a:fld>
            <a:endParaRPr lang="fr-FR"/>
          </a:p>
        </p:txBody>
      </p:sp>
    </p:spTree>
    <p:extLst>
      <p:ext uri="{BB962C8B-B14F-4D97-AF65-F5344CB8AC3E}">
        <p14:creationId xmlns:p14="http://schemas.microsoft.com/office/powerpoint/2010/main" val="2591270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mc.ncbi.nlm.nih.gov/articles/PMC10735173/#R25"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pmc.ncbi.nlm.nih.gov/articles/PMC10735173/#R27" TargetMode="External"/><Relationship Id="rId4" Type="http://schemas.openxmlformats.org/officeDocument/2006/relationships/hyperlink" Target="https://pmc.ncbi.nlm.nih.gov/articles/PMC10735173/#R26"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Syndrome métabolique : état pathologique caractérisé par la résistance à l'insuline ou </a:t>
            </a:r>
            <a:r>
              <a:rPr lang="fr-FR" sz="1200" dirty="0" err="1"/>
              <a:t>diabete</a:t>
            </a:r>
            <a:r>
              <a:rPr lang="fr-FR" sz="1200" dirty="0"/>
              <a:t> + 2 autres facteurs </a:t>
            </a:r>
            <a:r>
              <a:rPr lang="fr-FR" sz="1200" dirty="0" err="1"/>
              <a:t>parmis</a:t>
            </a:r>
            <a:r>
              <a:rPr lang="fr-FR" sz="1200" dirty="0"/>
              <a:t> : l'obésité / l’HTA/ une </a:t>
            </a:r>
            <a:r>
              <a:rPr lang="fr-FR" sz="1200" dirty="0" err="1"/>
              <a:t>dyslipidemie</a:t>
            </a:r>
            <a:r>
              <a:rPr lang="fr-FR" sz="1200" dirty="0"/>
              <a:t> (hypertriglycéridémie ou cholestérolémie)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MASLD = l’expression/ la complication hépatique du syndrome métabolique = accumulation de graisse dans le foie (« </a:t>
            </a:r>
            <a:r>
              <a:rPr lang="fr-FR" sz="1200" dirty="0" err="1"/>
              <a:t>steatose</a:t>
            </a:r>
            <a:r>
              <a:rPr lang="fr-FR" sz="1200" dirty="0"/>
              <a:t> </a:t>
            </a:r>
            <a:r>
              <a:rPr lang="fr-FR" sz="1200" dirty="0" err="1"/>
              <a:t>hepatique</a:t>
            </a:r>
            <a:r>
              <a:rPr lang="fr-FR" sz="1200" dirty="0"/>
              <a:t> ») , en dehors de toute consommation excessive d’alcool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La stéatose hépatique représente la première cause de maladie hépatique dans le monde avec une prévalence d’environ 30 %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55,5% des patients diabétiques de type 2 ont une </a:t>
            </a:r>
            <a:r>
              <a:rPr lang="fr-FR" sz="1200" b="0" i="0" kern="1200" dirty="0">
                <a:solidFill>
                  <a:schemeClr val="tx1"/>
                </a:solidFill>
                <a:effectLst/>
                <a:latin typeface="+mn-lt"/>
                <a:ea typeface="+mn-ea"/>
                <a:cs typeface="+mn-cs"/>
              </a:rPr>
              <a:t> stéatose hépatique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 et </a:t>
            </a:r>
            <a:r>
              <a:rPr lang="fr-FR" sz="1200" dirty="0"/>
              <a:t>70 % chez les adultes en surpoids ou en situation d’obésité</a:t>
            </a:r>
          </a:p>
          <a:p>
            <a:endParaRPr lang="fr-FR" dirty="0"/>
          </a:p>
        </p:txBody>
      </p:sp>
      <p:sp>
        <p:nvSpPr>
          <p:cNvPr id="4" name="Espace réservé du numéro de diapositive 3"/>
          <p:cNvSpPr>
            <a:spLocks noGrp="1"/>
          </p:cNvSpPr>
          <p:nvPr>
            <p:ph type="sldNum" sz="quarter" idx="5"/>
          </p:nvPr>
        </p:nvSpPr>
        <p:spPr/>
        <p:txBody>
          <a:bodyPr/>
          <a:lstStyle/>
          <a:p>
            <a:fld id="{E885DC14-CB77-4B33-A001-735CAEBA3651}" type="slidenum">
              <a:rPr lang="fr-FR" smtClean="0"/>
              <a:t>4</a:t>
            </a:fld>
            <a:endParaRPr lang="fr-FR"/>
          </a:p>
        </p:txBody>
      </p:sp>
    </p:spTree>
    <p:extLst>
      <p:ext uri="{BB962C8B-B14F-4D97-AF65-F5344CB8AC3E}">
        <p14:creationId xmlns:p14="http://schemas.microsoft.com/office/powerpoint/2010/main" val="3871071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t>25% des patients avec une MASLD présentent une inflammation hépatique avec une souffrance hépatocytaire = </a:t>
            </a:r>
            <a:r>
              <a:rPr lang="fr-FR" sz="1200" b="1" dirty="0">
                <a:solidFill>
                  <a:srgbClr val="FFC000"/>
                </a:solidFill>
              </a:rPr>
              <a:t>Stéato- hépatite = </a:t>
            </a:r>
            <a:r>
              <a:rPr lang="fr-FR" sz="1200" dirty="0"/>
              <a:t>MASH </a:t>
            </a:r>
          </a:p>
          <a:p>
            <a:r>
              <a:rPr lang="fr-FR" sz="2200" dirty="0"/>
              <a:t>La MASH (Appelée NASH quelques années en arrière) représente la forme agressive de la maladie car elle favorise l’accumulation de fibrose hépatique dans le foie : </a:t>
            </a:r>
          </a:p>
          <a:p>
            <a:r>
              <a:rPr lang="fr-FR" sz="2200" dirty="0"/>
              <a:t>La fibrose, c’est </a:t>
            </a:r>
            <a:r>
              <a:rPr lang="fr-FR" sz="2400" dirty="0"/>
              <a:t>formation anormale de tissu dans le foie, qui apparaît en réaction à des agressions ou à une inflammation chroniques. Il y a 5 stades, que je décrirai dans la slide suivante </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Le spectre de la MASLD comprend la stéatose, qui, associée à une inflammation devient </a:t>
            </a:r>
            <a:r>
              <a:rPr lang="fr-FR" sz="1200" b="0" i="0" kern="1200" dirty="0" err="1">
                <a:solidFill>
                  <a:schemeClr val="tx1"/>
                </a:solidFill>
                <a:effectLst/>
                <a:latin typeface="+mn-lt"/>
                <a:ea typeface="+mn-ea"/>
                <a:cs typeface="+mn-cs"/>
              </a:rPr>
              <a:t>stéatohépatite</a:t>
            </a:r>
            <a:r>
              <a:rPr lang="fr-FR" sz="1200" b="0" i="0" kern="1200" dirty="0">
                <a:solidFill>
                  <a:schemeClr val="tx1"/>
                </a:solidFill>
                <a:effectLst/>
                <a:latin typeface="+mn-lt"/>
                <a:ea typeface="+mn-ea"/>
                <a:cs typeface="+mn-cs"/>
              </a:rPr>
              <a:t> = MASH, qui favorise l’accumulation de fibrose et peut évoluer vers une cirrhose puis vers un carcinome hépatocellulaire (CHC), le cancer du foie. </a:t>
            </a:r>
          </a:p>
          <a:p>
            <a:endParaRPr lang="fr-F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2200" dirty="0"/>
              <a:t>Le DT2 et l’obésité (en particulier l’obésité androïde) sont les pathologies métaboliques avec le plus fort impact sur l’histoire naturelle de la MASLD, y compris la progression vers une fibrose avancée, une cirrhose et un carcinome hépatocellulaire qui y sont liés (1</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200" b="0" i="0" kern="1200" dirty="0">
                <a:solidFill>
                  <a:schemeClr val="tx1"/>
                </a:solidFill>
                <a:effectLst/>
                <a:latin typeface="+mn-lt"/>
                <a:ea typeface="+mn-ea"/>
                <a:cs typeface="+mn-cs"/>
              </a:rPr>
              <a:t>Aussi, </a:t>
            </a:r>
            <a:r>
              <a:rPr lang="fr-FR" sz="1200" b="0" i="0" kern="1200" dirty="0">
                <a:solidFill>
                  <a:schemeClr val="tx1"/>
                </a:solidFill>
                <a:effectLst/>
                <a:latin typeface="+mn-lt"/>
                <a:ea typeface="+mn-ea"/>
                <a:cs typeface="+mn-cs"/>
              </a:rPr>
              <a:t>Les hommes de plus de 50 ans, les femmes ménopausées et les personnes présentant de multiples facteurs de risque </a:t>
            </a:r>
            <a:r>
              <a:rPr lang="fr-FR" sz="1200" b="0" i="0" kern="1200" dirty="0" err="1">
                <a:solidFill>
                  <a:schemeClr val="tx1"/>
                </a:solidFill>
                <a:effectLst/>
                <a:latin typeface="+mn-lt"/>
                <a:ea typeface="+mn-ea"/>
                <a:cs typeface="+mn-cs"/>
              </a:rPr>
              <a:t>cardiométaboliques</a:t>
            </a:r>
            <a:r>
              <a:rPr lang="fr-FR" sz="1200" b="0" i="0" kern="1200" dirty="0">
                <a:solidFill>
                  <a:schemeClr val="tx1"/>
                </a:solidFill>
                <a:effectLst/>
                <a:latin typeface="+mn-lt"/>
                <a:ea typeface="+mn-ea"/>
                <a:cs typeface="+mn-cs"/>
              </a:rPr>
              <a:t> sont exposés à un risque accru de fibrose progressive et de développement de cirrhose et de ses complications</a:t>
            </a:r>
            <a:endParaRPr lang="fr-FR" sz="2200" dirty="0"/>
          </a:p>
          <a:p>
            <a:endParaRPr lang="fr-FR" sz="2200" dirty="0"/>
          </a:p>
        </p:txBody>
      </p:sp>
      <p:sp>
        <p:nvSpPr>
          <p:cNvPr id="4" name="Espace réservé du numéro de diapositive 3"/>
          <p:cNvSpPr>
            <a:spLocks noGrp="1"/>
          </p:cNvSpPr>
          <p:nvPr>
            <p:ph type="sldNum" sz="quarter" idx="5"/>
          </p:nvPr>
        </p:nvSpPr>
        <p:spPr/>
        <p:txBody>
          <a:bodyPr/>
          <a:lstStyle/>
          <a:p>
            <a:fld id="{E885DC14-CB77-4B33-A001-735CAEBA3651}" type="slidenum">
              <a:rPr lang="fr-FR" smtClean="0"/>
              <a:t>5</a:t>
            </a:fld>
            <a:endParaRPr lang="fr-FR"/>
          </a:p>
        </p:txBody>
      </p:sp>
    </p:spTree>
    <p:extLst>
      <p:ext uri="{BB962C8B-B14F-4D97-AF65-F5344CB8AC3E}">
        <p14:creationId xmlns:p14="http://schemas.microsoft.com/office/powerpoint/2010/main" val="2322727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Le dépistage de la MASLD avec fibrose hépatique, doit être mis en œuvre chez les personnes présentant des facteurs de risque </a:t>
            </a:r>
            <a:r>
              <a:rPr lang="fr-FR" sz="1200" b="0" i="0" kern="1200" dirty="0" err="1">
                <a:solidFill>
                  <a:schemeClr val="tx1"/>
                </a:solidFill>
                <a:effectLst/>
                <a:latin typeface="+mn-lt"/>
                <a:ea typeface="+mn-ea"/>
                <a:cs typeface="+mn-cs"/>
              </a:rPr>
              <a:t>cardiométaboliques</a:t>
            </a:r>
            <a:r>
              <a:rPr lang="fr-FR" sz="1200" b="0" i="0" kern="1200" dirty="0">
                <a:solidFill>
                  <a:schemeClr val="tx1"/>
                </a:solidFill>
                <a:effectLst/>
                <a:latin typeface="+mn-lt"/>
                <a:ea typeface="+mn-ea"/>
                <a:cs typeface="+mn-cs"/>
              </a:rPr>
              <a:t>, des anomalies des enzymes hépatiques et/ou des signes radiologiques de stéatose hépatique, notamment en cas de diabète de type 2 (DT2) ou d'obésité associée à d'autres facteurs de risque métaboliques</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Il existe 2 tests non invasifs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b="0" i="0" kern="1200" dirty="0">
                <a:solidFill>
                  <a:schemeClr val="tx1"/>
                </a:solidFill>
                <a:effectLst/>
                <a:latin typeface="+mn-lt"/>
                <a:ea typeface="+mn-ea"/>
                <a:cs typeface="+mn-cs"/>
              </a:rPr>
              <a:t>1. Le FIB 4: un score sanguin </a:t>
            </a:r>
            <a:r>
              <a:rPr lang="fr-FR" dirty="0"/>
              <a:t>combinant l'</a:t>
            </a:r>
            <a:r>
              <a:rPr lang="fr-FR" b="1" dirty="0">
                <a:latin typeface="Google Sans"/>
              </a:rPr>
              <a:t>âge</a:t>
            </a:r>
            <a:r>
              <a:rPr lang="fr-FR" dirty="0"/>
              <a:t> du patient, le taux de </a:t>
            </a:r>
            <a:r>
              <a:rPr lang="fr-FR" b="1" dirty="0">
                <a:latin typeface="Google Sans"/>
              </a:rPr>
              <a:t>plaquettes</a:t>
            </a:r>
            <a:r>
              <a:rPr lang="fr-FR" dirty="0"/>
              <a:t> et les activités des </a:t>
            </a:r>
            <a:r>
              <a:rPr lang="fr-FR" b="1" dirty="0">
                <a:latin typeface="Google Sans"/>
              </a:rPr>
              <a:t>transaminases (ASAT et ALAT), </a:t>
            </a:r>
            <a:r>
              <a:rPr lang="fr-FR" b="0" dirty="0">
                <a:latin typeface="Google Sans"/>
              </a:rPr>
              <a:t>et permet d’estimer le risque de fibrose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b="0" dirty="0">
                <a:latin typeface="Google Sans"/>
              </a:rPr>
              <a:t>2. Le </a:t>
            </a:r>
            <a:r>
              <a:rPr lang="fr-FR" b="0" dirty="0" err="1">
                <a:latin typeface="Google Sans"/>
              </a:rPr>
              <a:t>fibroscanner</a:t>
            </a:r>
            <a:r>
              <a:rPr lang="fr-FR" b="0" dirty="0">
                <a:latin typeface="Google Sans"/>
              </a:rPr>
              <a:t> : </a:t>
            </a:r>
            <a:r>
              <a:rPr lang="fr-FR" dirty="0"/>
              <a:t>utilise l’élastographie impulsionnelle, qui permet de mesurer </a:t>
            </a:r>
            <a:r>
              <a:rPr lang="fr-FR" b="1" dirty="0"/>
              <a:t>la vitesse de propagation dans le foie d’une onde mécanique. </a:t>
            </a:r>
            <a:r>
              <a:rPr lang="fr-FR" dirty="0"/>
              <a:t>Cette vitesse, mesurée par la sonde, dépend de la dureté de l’organe qu’elle traverse. La mesure obtenue permet de quantifier la dureté du foie : plus il est dur, donc fibreux, plus la propagation de l’onde est rapide.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dirty="0"/>
              <a:t>5 stades (0 à 4) et le stade 4 correspond à la cirrhose. </a:t>
            </a:r>
          </a:p>
          <a:p>
            <a:pPr marL="171450" indent="-171450">
              <a:buFont typeface="Symbol" panose="05050102010706020507" pitchFamily="18" charset="2"/>
              <a:buChar char="Þ"/>
            </a:pPr>
            <a:r>
              <a:rPr lang="fr-FR" dirty="0"/>
              <a:t>R</a:t>
            </a:r>
            <a:r>
              <a:rPr lang="fr-FR" b="1" dirty="0"/>
              <a:t>ésultats en kilopascal</a:t>
            </a:r>
            <a:r>
              <a:rPr lang="fr-FR" dirty="0"/>
              <a:t> :</a:t>
            </a:r>
          </a:p>
          <a:p>
            <a:pPr marL="0" indent="0">
              <a:buFont typeface="Symbol" panose="05050102010706020507" pitchFamily="18" charset="2"/>
              <a:buNone/>
            </a:pPr>
            <a:r>
              <a:rPr lang="fr-FR" b="1" dirty="0"/>
              <a:t>&lt; 6 kPa</a:t>
            </a:r>
            <a:r>
              <a:rPr lang="fr-FR" dirty="0"/>
              <a:t> : Foie sain.</a:t>
            </a:r>
          </a:p>
          <a:p>
            <a:r>
              <a:rPr lang="fr-FR" b="1" dirty="0"/>
              <a:t>6–12 kPa</a:t>
            </a:r>
            <a:r>
              <a:rPr lang="fr-FR" dirty="0"/>
              <a:t> : Fibrose légère à avancée.</a:t>
            </a:r>
          </a:p>
          <a:p>
            <a:r>
              <a:rPr lang="fr-FR" b="1" dirty="0"/>
              <a:t>&gt; 12 kPa</a:t>
            </a:r>
            <a:r>
              <a:rPr lang="fr-FR" dirty="0"/>
              <a:t> : Cirrhose probable.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FR"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FR" b="0" dirty="0">
              <a:latin typeface="Google Sans"/>
            </a:endParaRPr>
          </a:p>
          <a:p>
            <a:endParaRPr lang="fr-FR" dirty="0"/>
          </a:p>
        </p:txBody>
      </p:sp>
      <p:sp>
        <p:nvSpPr>
          <p:cNvPr id="4" name="Espace réservé du numéro de diapositive 3"/>
          <p:cNvSpPr>
            <a:spLocks noGrp="1"/>
          </p:cNvSpPr>
          <p:nvPr>
            <p:ph type="sldNum" sz="quarter" idx="5"/>
          </p:nvPr>
        </p:nvSpPr>
        <p:spPr/>
        <p:txBody>
          <a:bodyPr/>
          <a:lstStyle/>
          <a:p>
            <a:fld id="{E885DC14-CB77-4B33-A001-735CAEBA3651}" type="slidenum">
              <a:rPr lang="fr-FR" smtClean="0"/>
              <a:t>6</a:t>
            </a:fld>
            <a:endParaRPr lang="fr-FR"/>
          </a:p>
        </p:txBody>
      </p:sp>
    </p:spTree>
    <p:extLst>
      <p:ext uri="{BB962C8B-B14F-4D97-AF65-F5344CB8AC3E}">
        <p14:creationId xmlns:p14="http://schemas.microsoft.com/office/powerpoint/2010/main" val="733607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a:t>
            </a:r>
            <a:r>
              <a:rPr lang="fr-FR" dirty="0" err="1"/>
              <a:t>schema</a:t>
            </a:r>
            <a:r>
              <a:rPr lang="fr-FR" dirty="0"/>
              <a:t>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E885DC14-CB77-4B33-A001-735CAEBA3651}" type="slidenum">
              <a:rPr lang="fr-FR" smtClean="0"/>
              <a:t>7</a:t>
            </a:fld>
            <a:endParaRPr lang="fr-FR"/>
          </a:p>
        </p:txBody>
      </p:sp>
    </p:spTree>
    <p:extLst>
      <p:ext uri="{BB962C8B-B14F-4D97-AF65-F5344CB8AC3E}">
        <p14:creationId xmlns:p14="http://schemas.microsoft.com/office/powerpoint/2010/main" val="2732598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latin typeface="+mn-lt"/>
                <a:ea typeface="+mn-ea"/>
                <a:cs typeface="+mn-cs"/>
              </a:rPr>
              <a:t>Bien </a:t>
            </a:r>
            <a:r>
              <a:rPr lang="fr-FR"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que</a:t>
            </a:r>
            <a:r>
              <a:rPr lang="fr-FR" sz="1200" kern="1200" dirty="0">
                <a:solidFill>
                  <a:schemeClr val="tx1"/>
                </a:solidFill>
                <a:latin typeface="+mn-lt"/>
                <a:ea typeface="+mn-ea"/>
                <a:cs typeface="+mn-cs"/>
              </a:rPr>
              <a:t> la </a:t>
            </a:r>
            <a:r>
              <a:rPr lang="fr-FR" sz="1200" kern="120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fibrose</a:t>
            </a:r>
            <a:r>
              <a:rPr lang="fr-FR" sz="1200" kern="1200" dirty="0">
                <a:solidFill>
                  <a:schemeClr val="tx1"/>
                </a:solidFill>
                <a:latin typeface="+mn-lt"/>
                <a:ea typeface="+mn-ea"/>
                <a:cs typeface="+mn-cs"/>
              </a:rPr>
              <a:t> soit </a:t>
            </a:r>
            <a:r>
              <a:rPr lang="fr-FR" sz="1200" kern="1200" dirty="0">
                <a:solidFill>
                  <a:schemeClr val="tx1"/>
                </a:solidFill>
                <a:latin typeface="+mn-lt"/>
                <a:ea typeface="+mn-ea"/>
                <a:cs typeface="+mn-cs"/>
                <a:hlinkClick r:id="rId5">
                  <a:extLst>
                    <a:ext uri="{A12FA001-AC4F-418D-AE19-62706E023703}">
                      <ahyp:hlinkClr xmlns:ahyp="http://schemas.microsoft.com/office/drawing/2018/hyperlinkcolor" val="tx"/>
                    </a:ext>
                  </a:extLst>
                </a:hlinkClick>
              </a:rPr>
              <a:t>le</a:t>
            </a:r>
            <a:r>
              <a:rPr lang="fr-FR" sz="1200" kern="1200" dirty="0">
                <a:solidFill>
                  <a:schemeClr val="tx1"/>
                </a:solidFill>
                <a:latin typeface="+mn-lt"/>
                <a:ea typeface="+mn-ea"/>
                <a:cs typeface="+mn-cs"/>
              </a:rPr>
              <a:t> principal déterminant des événements indésirables, une augmentation de la morbidité et de la mortalité liées au foie, ainsi que des cancers non hépatiques, sont observés chez les patients atteints de stéatose hépatique, même en l'absence de fibrose à la biopsie initiale (1)</a:t>
            </a:r>
          </a:p>
          <a:p>
            <a:endParaRPr lang="fr-FR" dirty="0"/>
          </a:p>
        </p:txBody>
      </p:sp>
      <p:sp>
        <p:nvSpPr>
          <p:cNvPr id="4" name="Espace réservé du numéro de diapositive 3"/>
          <p:cNvSpPr>
            <a:spLocks noGrp="1"/>
          </p:cNvSpPr>
          <p:nvPr>
            <p:ph type="sldNum" sz="quarter" idx="5"/>
          </p:nvPr>
        </p:nvSpPr>
        <p:spPr/>
        <p:txBody>
          <a:bodyPr/>
          <a:lstStyle/>
          <a:p>
            <a:fld id="{E885DC14-CB77-4B33-A001-735CAEBA3651}" type="slidenum">
              <a:rPr lang="fr-FR" smtClean="0"/>
              <a:t>8</a:t>
            </a:fld>
            <a:endParaRPr lang="fr-FR"/>
          </a:p>
        </p:txBody>
      </p:sp>
    </p:spTree>
    <p:extLst>
      <p:ext uri="{BB962C8B-B14F-4D97-AF65-F5344CB8AC3E}">
        <p14:creationId xmlns:p14="http://schemas.microsoft.com/office/powerpoint/2010/main" val="3502599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Description du </a:t>
            </a:r>
            <a:r>
              <a:rPr lang="fr-FR" dirty="0" err="1"/>
              <a:t>schema</a:t>
            </a:r>
            <a:r>
              <a:rPr lang="fr-FR" dirty="0"/>
              <a:t> </a:t>
            </a:r>
          </a:p>
        </p:txBody>
      </p:sp>
      <p:sp>
        <p:nvSpPr>
          <p:cNvPr id="4" name="Espace réservé du numéro de diapositive 3"/>
          <p:cNvSpPr>
            <a:spLocks noGrp="1"/>
          </p:cNvSpPr>
          <p:nvPr>
            <p:ph type="sldNum" sz="quarter" idx="5"/>
          </p:nvPr>
        </p:nvSpPr>
        <p:spPr/>
        <p:txBody>
          <a:bodyPr/>
          <a:lstStyle/>
          <a:p>
            <a:fld id="{E885DC14-CB77-4B33-A001-735CAEBA3651}" type="slidenum">
              <a:rPr lang="fr-FR" smtClean="0"/>
              <a:t>9</a:t>
            </a:fld>
            <a:endParaRPr lang="fr-FR"/>
          </a:p>
        </p:txBody>
      </p:sp>
    </p:spTree>
    <p:extLst>
      <p:ext uri="{BB962C8B-B14F-4D97-AF65-F5344CB8AC3E}">
        <p14:creationId xmlns:p14="http://schemas.microsoft.com/office/powerpoint/2010/main" val="2506202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La régression de la fibrose est associée à une diminution du risque de complications hépatiques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r>
              <a:rPr lang="fr-FR" dirty="0"/>
              <a:t>Objectifs : réduire a la fois </a:t>
            </a:r>
          </a:p>
          <a:p>
            <a:pPr marL="285750" indent="-285750">
              <a:buFontTx/>
              <a:buChar char="-"/>
            </a:pPr>
            <a:r>
              <a:rPr lang="fr-FR" dirty="0"/>
              <a:t>l’activité de la maladie</a:t>
            </a:r>
          </a:p>
          <a:p>
            <a:pPr marL="285750" indent="-285750">
              <a:buFontTx/>
              <a:buChar char="-"/>
            </a:pPr>
            <a:r>
              <a:rPr lang="fr-FR" dirty="0"/>
              <a:t>la </a:t>
            </a:r>
            <a:r>
              <a:rPr lang="fr-FR" dirty="0" err="1"/>
              <a:t>stéato</a:t>
            </a:r>
            <a:r>
              <a:rPr lang="fr-FR" dirty="0"/>
              <a:t>-hépatite pour induire une régression de la fibrose hépatique.  </a:t>
            </a:r>
          </a:p>
          <a:p>
            <a:pPr marL="285750" indent="-285750">
              <a:buFontTx/>
              <a:buChar char="-"/>
            </a:pPr>
            <a:endParaRPr lang="fr-FR" dirty="0"/>
          </a:p>
          <a:p>
            <a:r>
              <a:rPr lang="fr-FR" dirty="0"/>
              <a:t>Travail de COLLABORATION avec </a:t>
            </a:r>
          </a:p>
          <a:p>
            <a:pPr lvl="2">
              <a:buFont typeface="Wingdings" pitchFamily="2" charset="2"/>
              <a:buChar char="Ø"/>
            </a:pPr>
            <a:r>
              <a:rPr lang="fr-FR" sz="2600" dirty="0"/>
              <a:t>Les </a:t>
            </a:r>
            <a:r>
              <a:rPr lang="fr-FR" sz="2600" dirty="0" err="1"/>
              <a:t>diabetologues</a:t>
            </a:r>
            <a:r>
              <a:rPr lang="fr-FR" sz="2600" dirty="0"/>
              <a:t> </a:t>
            </a:r>
          </a:p>
          <a:p>
            <a:pPr lvl="2">
              <a:buFont typeface="Wingdings" pitchFamily="2" charset="2"/>
              <a:buChar char="Ø"/>
            </a:pPr>
            <a:r>
              <a:rPr lang="fr-FR" sz="2600" dirty="0"/>
              <a:t>les médecins nutritionnistes &amp; les diététicien(ne)s, </a:t>
            </a:r>
          </a:p>
          <a:p>
            <a:pPr lvl="2">
              <a:buFont typeface="Wingdings" pitchFamily="2" charset="2"/>
              <a:buChar char="Ø"/>
            </a:pPr>
            <a:r>
              <a:rPr lang="fr-FR" sz="2600" dirty="0"/>
              <a:t>les psychologues,</a:t>
            </a:r>
          </a:p>
          <a:p>
            <a:pPr lvl="2">
              <a:buFont typeface="Wingdings" pitchFamily="2" charset="2"/>
              <a:buChar char="Ø"/>
            </a:pPr>
            <a:r>
              <a:rPr lang="fr-FR" sz="2600" dirty="0"/>
              <a:t> les kinésithérapeutes &amp;les coachs d’APA </a:t>
            </a:r>
          </a:p>
          <a:p>
            <a:pPr lvl="2">
              <a:buFont typeface="Wingdings" pitchFamily="2" charset="2"/>
              <a:buChar char="Ø"/>
            </a:pPr>
            <a:endParaRPr lang="fr-FR" sz="2600" dirty="0"/>
          </a:p>
          <a:p>
            <a:pPr marL="285750" indent="-285750">
              <a:buFontTx/>
              <a:buChar cha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p:cNvSpPr>
            <a:spLocks noGrp="1"/>
          </p:cNvSpPr>
          <p:nvPr>
            <p:ph type="sldNum" sz="quarter" idx="5"/>
          </p:nvPr>
        </p:nvSpPr>
        <p:spPr/>
        <p:txBody>
          <a:bodyPr/>
          <a:lstStyle/>
          <a:p>
            <a:fld id="{E885DC14-CB77-4B33-A001-735CAEBA3651}" type="slidenum">
              <a:rPr lang="fr-FR" smtClean="0"/>
              <a:t>10</a:t>
            </a:fld>
            <a:endParaRPr lang="fr-FR"/>
          </a:p>
        </p:txBody>
      </p:sp>
    </p:spTree>
    <p:extLst>
      <p:ext uri="{BB962C8B-B14F-4D97-AF65-F5344CB8AC3E}">
        <p14:creationId xmlns:p14="http://schemas.microsoft.com/office/powerpoint/2010/main" val="3338927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B9B061-148C-41A1-BB46-ED4C76963F1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A5D56A9-5AF4-406F-ADDE-78BF66F2CE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9832345-E1DE-4852-8920-9657A4EFE6B7}"/>
              </a:ext>
            </a:extLst>
          </p:cNvPr>
          <p:cNvSpPr>
            <a:spLocks noGrp="1"/>
          </p:cNvSpPr>
          <p:nvPr>
            <p:ph type="dt" sz="half" idx="10"/>
          </p:nvPr>
        </p:nvSpPr>
        <p:spPr/>
        <p:txBody>
          <a:bodyPr/>
          <a:lstStyle/>
          <a:p>
            <a:fld id="{C079320F-9D8E-4448-821A-24D8B8EF4F4C}" type="datetime1">
              <a:rPr lang="fr-FR" smtClean="0"/>
              <a:t>08/10/2026</a:t>
            </a:fld>
            <a:endParaRPr lang="fr-FR"/>
          </a:p>
        </p:txBody>
      </p:sp>
      <p:sp>
        <p:nvSpPr>
          <p:cNvPr id="5" name="Espace réservé du pied de page 4">
            <a:extLst>
              <a:ext uri="{FF2B5EF4-FFF2-40B4-BE49-F238E27FC236}">
                <a16:creationId xmlns:a16="http://schemas.microsoft.com/office/drawing/2014/main" id="{5D4C058B-96EF-4FAE-A7FE-8C66DC8279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FF82395-0491-4AF8-BDF7-C0B3A83F5A00}"/>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283614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7EEEE3-940C-4CFD-ACE2-474DFEEADBD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2488102-545B-4339-82DF-95440E2AAE6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654F893-CF38-4BD8-A773-DCD729C2912B}"/>
              </a:ext>
            </a:extLst>
          </p:cNvPr>
          <p:cNvSpPr>
            <a:spLocks noGrp="1"/>
          </p:cNvSpPr>
          <p:nvPr>
            <p:ph type="dt" sz="half" idx="10"/>
          </p:nvPr>
        </p:nvSpPr>
        <p:spPr/>
        <p:txBody>
          <a:bodyPr/>
          <a:lstStyle/>
          <a:p>
            <a:fld id="{8F5EF4AE-25B6-496A-9923-25CDE0953FBA}" type="datetime1">
              <a:rPr lang="fr-FR" smtClean="0"/>
              <a:t>08/10/2026</a:t>
            </a:fld>
            <a:endParaRPr lang="fr-FR"/>
          </a:p>
        </p:txBody>
      </p:sp>
      <p:sp>
        <p:nvSpPr>
          <p:cNvPr id="5" name="Espace réservé du pied de page 4">
            <a:extLst>
              <a:ext uri="{FF2B5EF4-FFF2-40B4-BE49-F238E27FC236}">
                <a16:creationId xmlns:a16="http://schemas.microsoft.com/office/drawing/2014/main" id="{A3C8B4CB-6631-492E-84FF-55163BFB6E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8E07DCD-C3A5-45BA-9D76-E582DE4325C4}"/>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2409973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EED5F0-D334-44C4-8B49-B1E97700C6F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9A8A615-03A3-40F3-B7C6-03B5A3D7DF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9F39686-C399-41AA-8755-2196B17A67FB}"/>
              </a:ext>
            </a:extLst>
          </p:cNvPr>
          <p:cNvSpPr>
            <a:spLocks noGrp="1"/>
          </p:cNvSpPr>
          <p:nvPr>
            <p:ph type="dt" sz="half" idx="10"/>
          </p:nvPr>
        </p:nvSpPr>
        <p:spPr/>
        <p:txBody>
          <a:bodyPr/>
          <a:lstStyle/>
          <a:p>
            <a:fld id="{2F938089-6EF0-4FA0-AAFD-9D11EFE50012}" type="datetime1">
              <a:rPr lang="fr-FR" smtClean="0"/>
              <a:t>08/10/2026</a:t>
            </a:fld>
            <a:endParaRPr lang="fr-FR"/>
          </a:p>
        </p:txBody>
      </p:sp>
      <p:sp>
        <p:nvSpPr>
          <p:cNvPr id="5" name="Espace réservé du pied de page 4">
            <a:extLst>
              <a:ext uri="{FF2B5EF4-FFF2-40B4-BE49-F238E27FC236}">
                <a16:creationId xmlns:a16="http://schemas.microsoft.com/office/drawing/2014/main" id="{010B8966-65F2-4671-891F-D1250703DE5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F7E7802-A5FF-4E84-9F2A-6F1BDF398AFC}"/>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2962257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075DE5-9431-4372-A18D-8497ACFCC17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61A3196-3114-4B48-B383-04F3868D6E4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135D0B2-61F9-417E-8E91-1F64A5CAC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9A88D17-A54F-4506-AB14-226BDEC49C30}"/>
              </a:ext>
            </a:extLst>
          </p:cNvPr>
          <p:cNvSpPr>
            <a:spLocks noGrp="1"/>
          </p:cNvSpPr>
          <p:nvPr>
            <p:ph type="dt" sz="half" idx="10"/>
          </p:nvPr>
        </p:nvSpPr>
        <p:spPr/>
        <p:txBody>
          <a:bodyPr/>
          <a:lstStyle/>
          <a:p>
            <a:fld id="{BB2C737C-2860-4963-BF1A-8137A311F884}" type="datetime1">
              <a:rPr lang="fr-FR" smtClean="0"/>
              <a:t>08/10/2026</a:t>
            </a:fld>
            <a:endParaRPr lang="fr-FR"/>
          </a:p>
        </p:txBody>
      </p:sp>
      <p:sp>
        <p:nvSpPr>
          <p:cNvPr id="6" name="Espace réservé du pied de page 5">
            <a:extLst>
              <a:ext uri="{FF2B5EF4-FFF2-40B4-BE49-F238E27FC236}">
                <a16:creationId xmlns:a16="http://schemas.microsoft.com/office/drawing/2014/main" id="{CF59DDD5-166B-47FD-8D2E-E70927E358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EA7A6A4-92AF-4DF2-975C-D11D4D43B612}"/>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1724521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19BE48-5E6F-483A-BB1B-62796753423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12E4C83-64F9-4B8F-A594-AAB48866E7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0D9BD83-76B2-400A-9BA8-54EA0000155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06CC9E6-6380-44BD-B5E6-77294ECA1E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E177103-261B-4D88-8315-ADE38759721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9BBAAA2-EE75-4368-880D-656145B15FF4}"/>
              </a:ext>
            </a:extLst>
          </p:cNvPr>
          <p:cNvSpPr>
            <a:spLocks noGrp="1"/>
          </p:cNvSpPr>
          <p:nvPr>
            <p:ph type="dt" sz="half" idx="10"/>
          </p:nvPr>
        </p:nvSpPr>
        <p:spPr/>
        <p:txBody>
          <a:bodyPr/>
          <a:lstStyle/>
          <a:p>
            <a:fld id="{DED00FDE-FB1A-4FD3-AD81-E73EAA051761}" type="datetime1">
              <a:rPr lang="fr-FR" smtClean="0"/>
              <a:t>08/10/2026</a:t>
            </a:fld>
            <a:endParaRPr lang="fr-FR"/>
          </a:p>
        </p:txBody>
      </p:sp>
      <p:sp>
        <p:nvSpPr>
          <p:cNvPr id="8" name="Espace réservé du pied de page 7">
            <a:extLst>
              <a:ext uri="{FF2B5EF4-FFF2-40B4-BE49-F238E27FC236}">
                <a16:creationId xmlns:a16="http://schemas.microsoft.com/office/drawing/2014/main" id="{8D9B9553-02B6-448A-8500-019DAB1B93D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C7FD423-A1C0-40D5-ADB1-848225B1493B}"/>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2784414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F05524-FE94-4B18-BD01-93F6FD351BF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B68D9EB-0137-4E3A-83A8-F833BC9A8730}"/>
              </a:ext>
            </a:extLst>
          </p:cNvPr>
          <p:cNvSpPr>
            <a:spLocks noGrp="1"/>
          </p:cNvSpPr>
          <p:nvPr>
            <p:ph type="dt" sz="half" idx="10"/>
          </p:nvPr>
        </p:nvSpPr>
        <p:spPr/>
        <p:txBody>
          <a:bodyPr/>
          <a:lstStyle/>
          <a:p>
            <a:fld id="{9E577D93-91C3-4D57-942B-E31B78A7067E}" type="datetime1">
              <a:rPr lang="fr-FR" smtClean="0"/>
              <a:t>08/10/2026</a:t>
            </a:fld>
            <a:endParaRPr lang="fr-FR"/>
          </a:p>
        </p:txBody>
      </p:sp>
      <p:sp>
        <p:nvSpPr>
          <p:cNvPr id="4" name="Espace réservé du pied de page 3">
            <a:extLst>
              <a:ext uri="{FF2B5EF4-FFF2-40B4-BE49-F238E27FC236}">
                <a16:creationId xmlns:a16="http://schemas.microsoft.com/office/drawing/2014/main" id="{5887A994-397C-4848-A8CF-183B07EA93C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AB47A65-C33C-4BC9-B70F-D79C407F174E}"/>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2018021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2AE91A4-A139-493A-8087-CCB5B1DC4996}"/>
              </a:ext>
            </a:extLst>
          </p:cNvPr>
          <p:cNvSpPr>
            <a:spLocks noGrp="1"/>
          </p:cNvSpPr>
          <p:nvPr>
            <p:ph type="dt" sz="half" idx="10"/>
          </p:nvPr>
        </p:nvSpPr>
        <p:spPr/>
        <p:txBody>
          <a:bodyPr/>
          <a:lstStyle/>
          <a:p>
            <a:fld id="{13AFC385-4C3C-460F-AED2-C85112934800}" type="datetime1">
              <a:rPr lang="fr-FR" smtClean="0"/>
              <a:t>08/10/2026</a:t>
            </a:fld>
            <a:endParaRPr lang="fr-FR"/>
          </a:p>
        </p:txBody>
      </p:sp>
      <p:sp>
        <p:nvSpPr>
          <p:cNvPr id="3" name="Espace réservé du pied de page 2">
            <a:extLst>
              <a:ext uri="{FF2B5EF4-FFF2-40B4-BE49-F238E27FC236}">
                <a16:creationId xmlns:a16="http://schemas.microsoft.com/office/drawing/2014/main" id="{751AD50C-961E-4DFC-A8D0-6CA0821BBE4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BC0895E-2155-4B45-AC08-94FA3C8A20ED}"/>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1615546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AF118D-EF13-485A-B736-4A00C3669C6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C9D8DD2-ED02-4E52-8CD4-8826A34E1A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E32D3DE-75DC-4E6E-8A20-D9C157850F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F22B91D-A48A-4B8D-A14D-670E0BA15507}"/>
              </a:ext>
            </a:extLst>
          </p:cNvPr>
          <p:cNvSpPr>
            <a:spLocks noGrp="1"/>
          </p:cNvSpPr>
          <p:nvPr>
            <p:ph type="dt" sz="half" idx="10"/>
          </p:nvPr>
        </p:nvSpPr>
        <p:spPr/>
        <p:txBody>
          <a:bodyPr/>
          <a:lstStyle/>
          <a:p>
            <a:fld id="{6A3F7D9B-5283-472D-ACA4-9F9195031DEC}" type="datetime1">
              <a:rPr lang="fr-FR" smtClean="0"/>
              <a:t>08/10/2026</a:t>
            </a:fld>
            <a:endParaRPr lang="fr-FR"/>
          </a:p>
        </p:txBody>
      </p:sp>
      <p:sp>
        <p:nvSpPr>
          <p:cNvPr id="6" name="Espace réservé du pied de page 5">
            <a:extLst>
              <a:ext uri="{FF2B5EF4-FFF2-40B4-BE49-F238E27FC236}">
                <a16:creationId xmlns:a16="http://schemas.microsoft.com/office/drawing/2014/main" id="{C30251EB-D093-4AF0-B458-D4ABB15D063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ADDDD4E-4D8E-4436-AE47-25807DF090B9}"/>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366642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78BC55-1F20-433F-81BC-04919E1AA63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DDFAF49-384D-4FAF-B465-B4B04AD120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DF4B46C-C715-4172-944F-B48C65563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64FA6DD-3091-452C-B522-4A46B9C5A378}"/>
              </a:ext>
            </a:extLst>
          </p:cNvPr>
          <p:cNvSpPr>
            <a:spLocks noGrp="1"/>
          </p:cNvSpPr>
          <p:nvPr>
            <p:ph type="dt" sz="half" idx="10"/>
          </p:nvPr>
        </p:nvSpPr>
        <p:spPr/>
        <p:txBody>
          <a:bodyPr/>
          <a:lstStyle/>
          <a:p>
            <a:fld id="{B1378765-8C99-4B57-8212-B91F0EE078B9}" type="datetime1">
              <a:rPr lang="fr-FR" smtClean="0"/>
              <a:t>08/10/2026</a:t>
            </a:fld>
            <a:endParaRPr lang="fr-FR"/>
          </a:p>
        </p:txBody>
      </p:sp>
      <p:sp>
        <p:nvSpPr>
          <p:cNvPr id="6" name="Espace réservé du pied de page 5">
            <a:extLst>
              <a:ext uri="{FF2B5EF4-FFF2-40B4-BE49-F238E27FC236}">
                <a16:creationId xmlns:a16="http://schemas.microsoft.com/office/drawing/2014/main" id="{0186A780-2310-44AC-84BF-6ECBC988DAA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ED7336A-6E2A-4472-8618-79A973824AA7}"/>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933401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7CB3-BB7E-4C5A-9C21-E5743600838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B73102D-516A-44AD-AD78-422A0C4CEE5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1A02861-2646-42E0-93A1-BDEADED3E5DA}"/>
              </a:ext>
            </a:extLst>
          </p:cNvPr>
          <p:cNvSpPr>
            <a:spLocks noGrp="1"/>
          </p:cNvSpPr>
          <p:nvPr>
            <p:ph type="dt" sz="half" idx="10"/>
          </p:nvPr>
        </p:nvSpPr>
        <p:spPr/>
        <p:txBody>
          <a:bodyPr/>
          <a:lstStyle/>
          <a:p>
            <a:fld id="{D1B29267-42DC-4CF5-B729-425B9797A766}" type="datetime1">
              <a:rPr lang="fr-FR" smtClean="0"/>
              <a:t>08/10/2026</a:t>
            </a:fld>
            <a:endParaRPr lang="fr-FR"/>
          </a:p>
        </p:txBody>
      </p:sp>
      <p:sp>
        <p:nvSpPr>
          <p:cNvPr id="5" name="Espace réservé du pied de page 4">
            <a:extLst>
              <a:ext uri="{FF2B5EF4-FFF2-40B4-BE49-F238E27FC236}">
                <a16:creationId xmlns:a16="http://schemas.microsoft.com/office/drawing/2014/main" id="{79688D31-11C7-4ECC-A532-B7D7AB3679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C968699-DE1C-4D8B-973E-4E5C5F81BC10}"/>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1516286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E69BD56-B4F0-496A-9AC2-F006D7F373F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10F5904-F60C-4230-A502-F5E3417446B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F9CAA13-16BE-4FA6-AB1C-5C8B74A45D1C}"/>
              </a:ext>
            </a:extLst>
          </p:cNvPr>
          <p:cNvSpPr>
            <a:spLocks noGrp="1"/>
          </p:cNvSpPr>
          <p:nvPr>
            <p:ph type="dt" sz="half" idx="10"/>
          </p:nvPr>
        </p:nvSpPr>
        <p:spPr/>
        <p:txBody>
          <a:bodyPr/>
          <a:lstStyle/>
          <a:p>
            <a:fld id="{2CEAE6A5-D9B4-4FFA-89D4-DE7925CA130F}" type="datetime1">
              <a:rPr lang="fr-FR" smtClean="0"/>
              <a:t>08/10/2026</a:t>
            </a:fld>
            <a:endParaRPr lang="fr-FR"/>
          </a:p>
        </p:txBody>
      </p:sp>
      <p:sp>
        <p:nvSpPr>
          <p:cNvPr id="5" name="Espace réservé du pied de page 4">
            <a:extLst>
              <a:ext uri="{FF2B5EF4-FFF2-40B4-BE49-F238E27FC236}">
                <a16:creationId xmlns:a16="http://schemas.microsoft.com/office/drawing/2014/main" id="{BF81BA9A-221B-4427-9762-49A19532B6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AD4F097-F1F4-43B8-8F64-7C1308FD4FB9}"/>
              </a:ext>
            </a:extLst>
          </p:cNvPr>
          <p:cNvSpPr>
            <a:spLocks noGrp="1"/>
          </p:cNvSpPr>
          <p:nvPr>
            <p:ph type="sldNum" sz="quarter" idx="12"/>
          </p:nvPr>
        </p:nvSpPr>
        <p:spPr/>
        <p:txBody>
          <a:bodyPr/>
          <a:lstStyle/>
          <a:p>
            <a:fld id="{D4754D63-68A7-4C69-8085-32C9DAC5CAD1}" type="slidenum">
              <a:rPr lang="fr-FR" smtClean="0"/>
              <a:t>‹N°›</a:t>
            </a:fld>
            <a:endParaRPr lang="fr-FR"/>
          </a:p>
        </p:txBody>
      </p:sp>
    </p:spTree>
    <p:extLst>
      <p:ext uri="{BB962C8B-B14F-4D97-AF65-F5344CB8AC3E}">
        <p14:creationId xmlns:p14="http://schemas.microsoft.com/office/powerpoint/2010/main" val="2367814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A28A28-8DB4-4AC2-A00F-42BFE8242C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CD6602F-A0F1-443B-8873-91F7B2EEFF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5ADCC0-4E5C-4024-AE0B-0F6A9FDC02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FE6BD4-4B8A-4257-9ADD-FFEE568F4274}" type="datetime1">
              <a:rPr lang="fr-FR" smtClean="0"/>
              <a:t>08/10/2026</a:t>
            </a:fld>
            <a:endParaRPr lang="fr-FR"/>
          </a:p>
        </p:txBody>
      </p:sp>
      <p:sp>
        <p:nvSpPr>
          <p:cNvPr id="5" name="Espace réservé du pied de page 4">
            <a:extLst>
              <a:ext uri="{FF2B5EF4-FFF2-40B4-BE49-F238E27FC236}">
                <a16:creationId xmlns:a16="http://schemas.microsoft.com/office/drawing/2014/main" id="{8ADA3997-41A5-411D-A58F-3BC61B01D6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398A6AA-A7E8-4DCD-8CFA-1F2425B5A3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754D63-68A7-4C69-8085-32C9DAC5CAD1}" type="slidenum">
              <a:rPr lang="fr-FR" smtClean="0"/>
              <a:t>‹N°›</a:t>
            </a:fld>
            <a:endParaRPr lang="fr-FR"/>
          </a:p>
        </p:txBody>
      </p:sp>
    </p:spTree>
    <p:extLst>
      <p:ext uri="{BB962C8B-B14F-4D97-AF65-F5344CB8AC3E}">
        <p14:creationId xmlns:p14="http://schemas.microsoft.com/office/powerpoint/2010/main" val="2890540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8" Type="http://schemas.openxmlformats.org/officeDocument/2006/relationships/image" Target="../media/image5.tmp"/><Relationship Id="rId13" Type="http://schemas.openxmlformats.org/officeDocument/2006/relationships/image" Target="../media/image10.png"/><Relationship Id="rId3" Type="http://schemas.openxmlformats.org/officeDocument/2006/relationships/audio" Target="../media/media4.m4a"/><Relationship Id="rId7" Type="http://schemas.openxmlformats.org/officeDocument/2006/relationships/image" Target="../media/image4.png"/><Relationship Id="rId12" Type="http://schemas.openxmlformats.org/officeDocument/2006/relationships/image" Target="../media/image9.png"/><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3.jpg"/><Relationship Id="rId11" Type="http://schemas.openxmlformats.org/officeDocument/2006/relationships/image" Target="../media/image8.png"/><Relationship Id="rId5" Type="http://schemas.openxmlformats.org/officeDocument/2006/relationships/notesSlide" Target="../notesSlides/notesSlide1.xml"/><Relationship Id="rId10" Type="http://schemas.openxmlformats.org/officeDocument/2006/relationships/image" Target="../media/image7.png"/><Relationship Id="rId4" Type="http://schemas.openxmlformats.org/officeDocument/2006/relationships/slideLayout" Target="../slideLayouts/slideLayout2.xml"/><Relationship Id="rId9" Type="http://schemas.openxmlformats.org/officeDocument/2006/relationships/image" Target="../media/image6.png"/><Relationship Id="rId1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audio" Target="../media/media5.m4a"/><Relationship Id="rId7" Type="http://schemas.openxmlformats.org/officeDocument/2006/relationships/image" Target="../media/image4.png"/><Relationship Id="rId12" Type="http://schemas.openxmlformats.org/officeDocument/2006/relationships/image" Target="../media/image15.png"/><Relationship Id="rId17" Type="http://schemas.openxmlformats.org/officeDocument/2006/relationships/image" Target="../media/image2.png"/><Relationship Id="rId2" Type="http://schemas.microsoft.com/office/2007/relationships/media" Target="../media/media5.m4a"/><Relationship Id="rId16" Type="http://schemas.openxmlformats.org/officeDocument/2006/relationships/image" Target="../media/image6.png"/><Relationship Id="rId1" Type="http://schemas.openxmlformats.org/officeDocument/2006/relationships/tags" Target="../tags/tag2.xml"/><Relationship Id="rId6" Type="http://schemas.openxmlformats.org/officeDocument/2006/relationships/image" Target="../media/image3.jpg"/><Relationship Id="rId11" Type="http://schemas.openxmlformats.org/officeDocument/2006/relationships/image" Target="../media/image14.png"/><Relationship Id="rId5" Type="http://schemas.openxmlformats.org/officeDocument/2006/relationships/notesSlide" Target="../notesSlides/notesSlide2.xml"/><Relationship Id="rId1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slideLayout" Target="../slideLayouts/slideLayout2.xml"/><Relationship Id="rId9" Type="http://schemas.openxmlformats.org/officeDocument/2006/relationships/image" Target="../media/image12.png"/><Relationship Id="rId1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png"/><Relationship Id="rId3" Type="http://schemas.openxmlformats.org/officeDocument/2006/relationships/audio" Target="../media/media6.m4a"/><Relationship Id="rId7" Type="http://schemas.openxmlformats.org/officeDocument/2006/relationships/image" Target="../media/image3.jpg"/><Relationship Id="rId12" Type="http://schemas.openxmlformats.org/officeDocument/2006/relationships/image" Target="../media/image21.png"/><Relationship Id="rId2" Type="http://schemas.microsoft.com/office/2007/relationships/media" Target="../media/media6.m4a"/><Relationship Id="rId1" Type="http://schemas.openxmlformats.org/officeDocument/2006/relationships/tags" Target="../tags/tag3.xml"/><Relationship Id="rId6" Type="http://schemas.openxmlformats.org/officeDocument/2006/relationships/image" Target="../media/image18.png"/><Relationship Id="rId11" Type="http://schemas.openxmlformats.org/officeDocument/2006/relationships/image" Target="../media/image17.png"/><Relationship Id="rId5" Type="http://schemas.openxmlformats.org/officeDocument/2006/relationships/notesSlide" Target="../notesSlides/notesSlide3.xml"/><Relationship Id="rId10" Type="http://schemas.openxmlformats.org/officeDocument/2006/relationships/image" Target="../media/image20.png"/><Relationship Id="rId4" Type="http://schemas.openxmlformats.org/officeDocument/2006/relationships/slideLayout" Target="../slideLayouts/slideLayout2.xml"/><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audio" Target="../media/media7.m4a"/><Relationship Id="rId7" Type="http://schemas.openxmlformats.org/officeDocument/2006/relationships/image" Target="../media/image4.png"/><Relationship Id="rId2" Type="http://schemas.microsoft.com/office/2007/relationships/media" Target="../media/media7.m4a"/><Relationship Id="rId1" Type="http://schemas.openxmlformats.org/officeDocument/2006/relationships/tags" Target="../tags/tag4.xml"/><Relationship Id="rId6" Type="http://schemas.openxmlformats.org/officeDocument/2006/relationships/image" Target="../media/image3.jpg"/><Relationship Id="rId5" Type="http://schemas.openxmlformats.org/officeDocument/2006/relationships/notesSlide" Target="../notesSlides/notesSlide4.xml"/><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8.m4a"/><Relationship Id="rId7" Type="http://schemas.openxmlformats.org/officeDocument/2006/relationships/image" Target="../media/image4.png"/><Relationship Id="rId2" Type="http://schemas.microsoft.com/office/2007/relationships/media" Target="../media/media8.m4a"/><Relationship Id="rId1" Type="http://schemas.openxmlformats.org/officeDocument/2006/relationships/tags" Target="../tags/tag5.xml"/><Relationship Id="rId6" Type="http://schemas.openxmlformats.org/officeDocument/2006/relationships/image" Target="../media/image3.jp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jpg"/><Relationship Id="rId5" Type="http://schemas.openxmlformats.org/officeDocument/2006/relationships/image" Target="../media/image23.jpe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0.m4a"/><Relationship Id="rId7" Type="http://schemas.openxmlformats.org/officeDocument/2006/relationships/image" Target="../media/image4.png"/><Relationship Id="rId2" Type="http://schemas.microsoft.com/office/2007/relationships/media" Target="../media/media10.m4a"/><Relationship Id="rId1" Type="http://schemas.openxmlformats.org/officeDocument/2006/relationships/tags" Target="../tags/tag6.xml"/><Relationship Id="rId6" Type="http://schemas.openxmlformats.org/officeDocument/2006/relationships/image" Target="../media/image3.jp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2.png"/><Relationship Id="rId2" Type="http://schemas.microsoft.com/office/2007/relationships/media" Target="../media/media11.m4a"/><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2.m4a"/><Relationship Id="rId7" Type="http://schemas.openxmlformats.org/officeDocument/2006/relationships/image" Target="../media/image24.png"/><Relationship Id="rId2" Type="http://schemas.microsoft.com/office/2007/relationships/media" Target="../media/media12.m4a"/><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3.jpe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16FCF075-4358-4C9D-8C44-B31EBEBA71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85522" cy="6858000"/>
          </a:xfrm>
          <a:prstGeom prst="rect">
            <a:avLst/>
          </a:prstGeom>
        </p:spPr>
      </p:pic>
      <p:sp>
        <p:nvSpPr>
          <p:cNvPr id="20" name="ZoneTexte 19">
            <a:extLst>
              <a:ext uri="{FF2B5EF4-FFF2-40B4-BE49-F238E27FC236}">
                <a16:creationId xmlns:a16="http://schemas.microsoft.com/office/drawing/2014/main" id="{59FDCDF4-AD07-458A-BA56-EDA53DA20FA2}"/>
              </a:ext>
            </a:extLst>
          </p:cNvPr>
          <p:cNvSpPr txBox="1"/>
          <p:nvPr/>
        </p:nvSpPr>
        <p:spPr>
          <a:xfrm>
            <a:off x="6272784" y="4590288"/>
            <a:ext cx="4736592" cy="1444752"/>
          </a:xfrm>
          <a:prstGeom prst="rect">
            <a:avLst/>
          </a:prstGeom>
          <a:noFill/>
        </p:spPr>
        <p:txBody>
          <a:bodyPr wrap="square" rtlCol="0">
            <a:spAutoFit/>
          </a:bodyPr>
          <a:lstStyle/>
          <a:p>
            <a:endParaRPr lang="fr-FR" dirty="0"/>
          </a:p>
        </p:txBody>
      </p:sp>
      <p:sp>
        <p:nvSpPr>
          <p:cNvPr id="22" name="ZoneTexte 21">
            <a:extLst>
              <a:ext uri="{FF2B5EF4-FFF2-40B4-BE49-F238E27FC236}">
                <a16:creationId xmlns:a16="http://schemas.microsoft.com/office/drawing/2014/main" id="{5A65CCE8-5A84-40B8-AE6B-5FBDDEFC5AF6}"/>
              </a:ext>
            </a:extLst>
          </p:cNvPr>
          <p:cNvSpPr txBox="1"/>
          <p:nvPr/>
        </p:nvSpPr>
        <p:spPr>
          <a:xfrm>
            <a:off x="4835061" y="4022509"/>
            <a:ext cx="7356939" cy="2260179"/>
          </a:xfrm>
          <a:prstGeom prst="roundRect">
            <a:avLst/>
          </a:prstGeom>
          <a:solidFill>
            <a:srgbClr val="E59BD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lstStyle>
            <a:defPPr>
              <a:defRPr lang="fr-FR"/>
            </a:defPPr>
            <a:lvl1pPr>
              <a:defRPr sz="2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3200" b="1" dirty="0">
                <a:solidFill>
                  <a:schemeClr val="tx1"/>
                </a:solidFill>
              </a:rPr>
              <a:t>UE B1 Sciences biomédicales</a:t>
            </a:r>
          </a:p>
          <a:p>
            <a:r>
              <a:rPr lang="fr-FR" sz="3200" b="1" dirty="0">
                <a:solidFill>
                  <a:schemeClr val="tx1"/>
                </a:solidFill>
              </a:rPr>
              <a:t>Semestre </a:t>
            </a:r>
            <a:r>
              <a:rPr lang="fr-FR" sz="3200" b="1" dirty="0">
                <a:solidFill>
                  <a:schemeClr val="tx1"/>
                </a:solidFill>
                <a:highlight>
                  <a:srgbClr val="FFFF00"/>
                </a:highlight>
              </a:rPr>
              <a:t>XX</a:t>
            </a:r>
            <a:r>
              <a:rPr lang="fr-FR" sz="3200" b="1" dirty="0">
                <a:solidFill>
                  <a:schemeClr val="tx1"/>
                </a:solidFill>
              </a:rPr>
              <a:t>  </a:t>
            </a:r>
          </a:p>
          <a:p>
            <a:r>
              <a:rPr lang="fr-FR" sz="3200" b="1" dirty="0">
                <a:solidFill>
                  <a:schemeClr val="tx1"/>
                </a:solidFill>
              </a:rPr>
              <a:t>Système </a:t>
            </a:r>
            <a:r>
              <a:rPr lang="fr-FR" sz="3200" b="1" dirty="0">
                <a:solidFill>
                  <a:schemeClr val="tx1"/>
                </a:solidFill>
                <a:highlight>
                  <a:srgbClr val="FFFF00"/>
                </a:highlight>
              </a:rPr>
              <a:t>XX </a:t>
            </a:r>
          </a:p>
          <a:p>
            <a:r>
              <a:rPr lang="fr-FR" sz="3200" b="1" dirty="0">
                <a:solidFill>
                  <a:schemeClr val="tx1"/>
                </a:solidFill>
              </a:rPr>
              <a:t>Cours : STEATOSE</a:t>
            </a:r>
            <a:endParaRPr lang="fr-FR" sz="4000" b="1" dirty="0">
              <a:solidFill>
                <a:schemeClr val="tx1"/>
              </a:solidFill>
            </a:endParaRPr>
          </a:p>
        </p:txBody>
      </p:sp>
      <p:pic>
        <p:nvPicPr>
          <p:cNvPr id="2" name="Audio 1">
            <a:hlinkClick r:id="" action="ppaction://media"/>
            <a:extLst>
              <a:ext uri="{FF2B5EF4-FFF2-40B4-BE49-F238E27FC236}">
                <a16:creationId xmlns:a16="http://schemas.microsoft.com/office/drawing/2014/main" id="{D768195E-6758-4C05-A70A-091F93D5DE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463707776"/>
      </p:ext>
    </p:extLst>
  </p:cSld>
  <p:clrMapOvr>
    <a:masterClrMapping/>
  </p:clrMapOvr>
  <mc:AlternateContent xmlns:mc="http://schemas.openxmlformats.org/markup-compatibility/2006">
    <mc:Choice xmlns:p14="http://schemas.microsoft.com/office/powerpoint/2010/main" Requires="p14">
      <p:transition spd="slow" p14:dur="2000" advTm="6795"/>
    </mc:Choice>
    <mc:Fallback>
      <p:transition spd="slow" advTm="6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15777-D784-E7D3-D231-693A4E2D62A2}"/>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0773E525-06CF-D1B9-DE27-BEACDAA3A6A8}"/>
              </a:ext>
            </a:extLst>
          </p:cNvPr>
          <p:cNvSpPr>
            <a:spLocks noGrp="1"/>
          </p:cNvSpPr>
          <p:nvPr>
            <p:ph idx="1"/>
          </p:nvPr>
        </p:nvSpPr>
        <p:spPr/>
        <p:txBody>
          <a:bodyPr>
            <a:normAutofit/>
          </a:bodyPr>
          <a:lstStyle/>
          <a:p>
            <a:pPr>
              <a:spcAft>
                <a:spcPts val="1200"/>
              </a:spcAft>
            </a:pPr>
            <a:r>
              <a:rPr lang="fr-FR" dirty="0"/>
              <a:t>UE / Semestre :</a:t>
            </a:r>
          </a:p>
          <a:p>
            <a:pPr>
              <a:spcAft>
                <a:spcPts val="1200"/>
              </a:spcAft>
            </a:pPr>
            <a:r>
              <a:rPr lang="fr-FR" dirty="0"/>
              <a:t>Compétences visées : </a:t>
            </a:r>
            <a:r>
              <a:rPr lang="fr-FR" i="1" dirty="0">
                <a:latin typeface="+mj-lt"/>
              </a:rPr>
              <a:t>(Exemple : C1, C2, C5)</a:t>
            </a:r>
            <a:endParaRPr lang="fr-FR" dirty="0"/>
          </a:p>
          <a:p>
            <a:pPr>
              <a:spcAft>
                <a:spcPts val="1200"/>
              </a:spcAft>
            </a:pPr>
            <a:r>
              <a:rPr lang="fr-FR" dirty="0"/>
              <a:t>Résultats d'apprentissage </a:t>
            </a:r>
            <a:r>
              <a:rPr lang="fr-FR" i="1" dirty="0">
                <a:latin typeface="+mj-lt"/>
              </a:rPr>
              <a:t>(exemple :  Identifier, Analyser, Mobiliser...)</a:t>
            </a:r>
          </a:p>
          <a:p>
            <a:r>
              <a:rPr lang="fr-FR" dirty="0"/>
              <a:t>Prénom(s) NOM(S) auteur(s) : </a:t>
            </a:r>
          </a:p>
          <a:p>
            <a:pPr marL="0" indent="0">
              <a:buNone/>
            </a:pPr>
            <a:r>
              <a:rPr lang="fr-FR" dirty="0"/>
              <a:t>	Armelle VANNIER MOREAU – Dr Anouk STEINER</a:t>
            </a:r>
          </a:p>
        </p:txBody>
      </p:sp>
      <p:sp>
        <p:nvSpPr>
          <p:cNvPr id="10" name="Espace réservé du numéro de diapositive 9">
            <a:extLst>
              <a:ext uri="{FF2B5EF4-FFF2-40B4-BE49-F238E27FC236}">
                <a16:creationId xmlns:a16="http://schemas.microsoft.com/office/drawing/2014/main" id="{E79F47FF-1441-C6B9-C366-8999E7646CE9}"/>
              </a:ext>
            </a:extLst>
          </p:cNvPr>
          <p:cNvSpPr>
            <a:spLocks noGrp="1"/>
          </p:cNvSpPr>
          <p:nvPr>
            <p:ph type="sldNum" sz="quarter" idx="12"/>
          </p:nvPr>
        </p:nvSpPr>
        <p:spPr/>
        <p:txBody>
          <a:bodyPr/>
          <a:lstStyle/>
          <a:p>
            <a:fld id="{D4754D63-68A7-4C69-8085-32C9DAC5CAD1}" type="slidenum">
              <a:rPr lang="fr-FR" smtClean="0"/>
              <a:t>2</a:t>
            </a:fld>
            <a:endParaRPr lang="fr-FR"/>
          </a:p>
        </p:txBody>
      </p:sp>
      <p:sp>
        <p:nvSpPr>
          <p:cNvPr id="20" name="TextBox 2">
            <a:extLst>
              <a:ext uri="{FF2B5EF4-FFF2-40B4-BE49-F238E27FC236}">
                <a16:creationId xmlns:a16="http://schemas.microsoft.com/office/drawing/2014/main" id="{78CE307F-F4B3-774B-A2FA-1E2ECBC22FD5}"/>
              </a:ext>
            </a:extLst>
          </p:cNvPr>
          <p:cNvSpPr txBox="1">
            <a:spLocks noGrp="1"/>
          </p:cNvSpPr>
          <p:nvPr>
            <p:ph type="title"/>
          </p:nvPr>
        </p:nvSpPr>
        <p:spPr>
          <a:xfrm>
            <a:off x="838200" y="365125"/>
            <a:ext cx="10515600" cy="1325563"/>
          </a:xfrm>
          <a:prstGeom prst="rect">
            <a:avLst/>
          </a:prstGeom>
          <a:solidFill>
            <a:srgbClr val="E6007E"/>
          </a:solidFill>
        </p:spPr>
        <p:txBody>
          <a:bodyPr wrap="square">
            <a:spAutoFit/>
          </a:bodyPr>
          <a:lstStyle/>
          <a:p>
            <a:pPr>
              <a:defRPr sz="3000" b="1"/>
            </a:pPr>
            <a:r>
              <a:rPr lang="fr-FR" dirty="0">
                <a:solidFill>
                  <a:schemeClr val="bg1"/>
                </a:solidFill>
              </a:rPr>
              <a:t>Description</a:t>
            </a:r>
            <a:endParaRPr dirty="0">
              <a:solidFill>
                <a:schemeClr val="bg1"/>
              </a:solidFill>
            </a:endParaRPr>
          </a:p>
        </p:txBody>
      </p:sp>
      <p:pic>
        <p:nvPicPr>
          <p:cNvPr id="2" name="Image 1">
            <a:extLst>
              <a:ext uri="{FF2B5EF4-FFF2-40B4-BE49-F238E27FC236}">
                <a16:creationId xmlns:a16="http://schemas.microsoft.com/office/drawing/2014/main" id="{89A90C10-114E-5BA2-66E8-2A043281E1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2376D4F4-0B8E-0819-EDC6-F8C549CE929D}"/>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4" name="Audio 3">
            <a:hlinkClick r:id="" action="ppaction://media"/>
            <a:extLst>
              <a:ext uri="{FF2B5EF4-FFF2-40B4-BE49-F238E27FC236}">
                <a16:creationId xmlns:a16="http://schemas.microsoft.com/office/drawing/2014/main" id="{F89A6436-0B9F-4B8E-BC1E-083A8D08D24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603230952"/>
      </p:ext>
    </p:extLst>
  </p:cSld>
  <p:clrMapOvr>
    <a:masterClrMapping/>
  </p:clrMapOvr>
  <mc:AlternateContent xmlns:mc="http://schemas.openxmlformats.org/markup-compatibility/2006">
    <mc:Choice xmlns:p14="http://schemas.microsoft.com/office/powerpoint/2010/main" Requires="p14">
      <p:transition spd="slow" p14:dur="2000" advTm="9032"/>
    </mc:Choice>
    <mc:Fallback>
      <p:transition spd="slow" advTm="90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D1B676CC-9D4F-4680-89E5-5222EB486420}"/>
              </a:ext>
            </a:extLst>
          </p:cNvPr>
          <p:cNvSpPr>
            <a:spLocks noGrp="1"/>
          </p:cNvSpPr>
          <p:nvPr>
            <p:ph idx="1"/>
          </p:nvPr>
        </p:nvSpPr>
        <p:spPr>
          <a:xfrm>
            <a:off x="1714334" y="1593850"/>
            <a:ext cx="9339148" cy="4762500"/>
          </a:xfrm>
        </p:spPr>
        <p:txBody>
          <a:bodyPr>
            <a:normAutofit/>
          </a:bodyPr>
          <a:lstStyle/>
          <a:p>
            <a:pPr marL="0" indent="0">
              <a:buNone/>
            </a:pPr>
            <a:r>
              <a:rPr lang="fr-FR" dirty="0"/>
              <a:t>1. Introduction</a:t>
            </a:r>
          </a:p>
          <a:p>
            <a:pPr marL="0" indent="0">
              <a:buNone/>
            </a:pPr>
            <a:r>
              <a:rPr lang="fr-FR" dirty="0"/>
              <a:t>2. Physiopathologie</a:t>
            </a:r>
          </a:p>
          <a:p>
            <a:pPr marL="0" indent="0">
              <a:buNone/>
            </a:pPr>
            <a:r>
              <a:rPr lang="fr-FR" dirty="0"/>
              <a:t>3. Pathologie </a:t>
            </a:r>
          </a:p>
          <a:p>
            <a:pPr marL="971550" lvl="1" indent="-514350">
              <a:buFont typeface="+mj-lt"/>
              <a:buAutoNum type="arabicPeriod"/>
            </a:pPr>
            <a:r>
              <a:rPr lang="fr-FR" dirty="0"/>
              <a:t>Dépistage / diagnostic</a:t>
            </a:r>
          </a:p>
          <a:p>
            <a:pPr marL="971550" lvl="1" indent="-514350">
              <a:buFont typeface="+mj-lt"/>
              <a:buAutoNum type="arabicPeriod"/>
            </a:pPr>
            <a:r>
              <a:rPr lang="fr-FR" dirty="0"/>
              <a:t>Gravité et évolution</a:t>
            </a:r>
          </a:p>
          <a:p>
            <a:pPr marL="971550" lvl="1" indent="-514350">
              <a:buFont typeface="+mj-lt"/>
              <a:buAutoNum type="arabicPeriod"/>
            </a:pPr>
            <a:r>
              <a:rPr lang="fr-FR" dirty="0"/>
              <a:t>Traitement</a:t>
            </a:r>
          </a:p>
          <a:p>
            <a:pPr marL="0" indent="0">
              <a:buNone/>
            </a:pPr>
            <a:r>
              <a:rPr lang="fr-FR" dirty="0"/>
              <a:t>4. Application en soins infirmiers</a:t>
            </a:r>
          </a:p>
          <a:p>
            <a:pPr marL="0" indent="0">
              <a:buNone/>
            </a:pPr>
            <a:r>
              <a:rPr lang="fr-FR" dirty="0"/>
              <a:t>5. </a:t>
            </a:r>
            <a:r>
              <a:rPr lang="fr-FR" dirty="0" err="1"/>
              <a:t>Take</a:t>
            </a:r>
            <a:r>
              <a:rPr lang="fr-FR" dirty="0"/>
              <a:t> home message</a:t>
            </a:r>
          </a:p>
          <a:p>
            <a:endParaRPr lang="fr-FR" dirty="0"/>
          </a:p>
        </p:txBody>
      </p:sp>
      <p:sp>
        <p:nvSpPr>
          <p:cNvPr id="10" name="Espace réservé du numéro de diapositive 9">
            <a:extLst>
              <a:ext uri="{FF2B5EF4-FFF2-40B4-BE49-F238E27FC236}">
                <a16:creationId xmlns:a16="http://schemas.microsoft.com/office/drawing/2014/main" id="{BD76AD75-C4C5-4D97-B279-F05606A35263}"/>
              </a:ext>
            </a:extLst>
          </p:cNvPr>
          <p:cNvSpPr>
            <a:spLocks noGrp="1"/>
          </p:cNvSpPr>
          <p:nvPr>
            <p:ph type="sldNum" sz="quarter" idx="12"/>
          </p:nvPr>
        </p:nvSpPr>
        <p:spPr/>
        <p:txBody>
          <a:bodyPr/>
          <a:lstStyle/>
          <a:p>
            <a:fld id="{D4754D63-68A7-4C69-8085-32C9DAC5CAD1}" type="slidenum">
              <a:rPr lang="fr-FR" smtClean="0"/>
              <a:t>3</a:t>
            </a:fld>
            <a:endParaRPr lang="fr-FR"/>
          </a:p>
        </p:txBody>
      </p:sp>
      <p:sp>
        <p:nvSpPr>
          <p:cNvPr id="13" name="TextBox 2">
            <a:extLst>
              <a:ext uri="{FF2B5EF4-FFF2-40B4-BE49-F238E27FC236}">
                <a16:creationId xmlns:a16="http://schemas.microsoft.com/office/drawing/2014/main" id="{C377B2E9-4AD3-4EA7-BF32-FAA4D0146848}"/>
              </a:ext>
            </a:extLst>
          </p:cNvPr>
          <p:cNvSpPr txBox="1">
            <a:spLocks noGrp="1"/>
          </p:cNvSpPr>
          <p:nvPr>
            <p:ph type="title"/>
          </p:nvPr>
        </p:nvSpPr>
        <p:spPr>
          <a:xfrm>
            <a:off x="838200" y="690063"/>
            <a:ext cx="10515600" cy="507831"/>
          </a:xfrm>
          <a:prstGeom prst="rect">
            <a:avLst/>
          </a:prstGeom>
          <a:solidFill>
            <a:srgbClr val="E6007E"/>
          </a:solidFill>
        </p:spPr>
        <p:txBody>
          <a:bodyPr vert="horz" wrap="square" lIns="91440" tIns="45720" rIns="91440" bIns="45720" rtlCol="0" anchor="ctr">
            <a:spAutoFit/>
          </a:bodyPr>
          <a:lstStyle/>
          <a:p>
            <a:pPr algn="ctr"/>
            <a:r>
              <a:rPr lang="fr-FR" sz="3000" b="1" dirty="0">
                <a:solidFill>
                  <a:schemeClr val="bg1"/>
                </a:solidFill>
              </a:rPr>
              <a:t>Plan du cours</a:t>
            </a:r>
            <a:endParaRPr sz="3000" b="1" dirty="0">
              <a:solidFill>
                <a:schemeClr val="bg1"/>
              </a:solidFill>
            </a:endParaRPr>
          </a:p>
        </p:txBody>
      </p:sp>
      <p:pic>
        <p:nvPicPr>
          <p:cNvPr id="2" name="Image 1">
            <a:extLst>
              <a:ext uri="{FF2B5EF4-FFF2-40B4-BE49-F238E27FC236}">
                <a16:creationId xmlns:a16="http://schemas.microsoft.com/office/drawing/2014/main" id="{BE327045-57DD-592C-4269-898B37A252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AD0431E4-4F1B-A3DC-4932-027FDC9B4E23}"/>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7" name="Audio 6">
            <a:hlinkClick r:id="" action="ppaction://media"/>
            <a:extLst>
              <a:ext uri="{FF2B5EF4-FFF2-40B4-BE49-F238E27FC236}">
                <a16:creationId xmlns:a16="http://schemas.microsoft.com/office/drawing/2014/main" id="{01328F24-B7B0-4F6F-A6B5-7FCA3C124BD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216559606"/>
      </p:ext>
    </p:extLst>
  </p:cSld>
  <p:clrMapOvr>
    <a:masterClrMapping/>
  </p:clrMapOvr>
  <mc:AlternateContent xmlns:mc="http://schemas.openxmlformats.org/markup-compatibility/2006">
    <mc:Choice xmlns:p14="http://schemas.microsoft.com/office/powerpoint/2010/main" Requires="p14">
      <p:transition spd="slow" p14:dur="2000" advTm="14749"/>
    </mc:Choice>
    <mc:Fallback>
      <p:transition spd="slow" advTm="14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D1B676CC-9D4F-4680-89E5-5222EB486420}"/>
              </a:ext>
            </a:extLst>
          </p:cNvPr>
          <p:cNvSpPr>
            <a:spLocks noGrp="1"/>
          </p:cNvSpPr>
          <p:nvPr>
            <p:ph idx="1"/>
          </p:nvPr>
        </p:nvSpPr>
        <p:spPr>
          <a:xfrm>
            <a:off x="3725530" y="5839601"/>
            <a:ext cx="4073417" cy="278333"/>
          </a:xfrm>
        </p:spPr>
        <p:txBody>
          <a:bodyPr>
            <a:normAutofit/>
          </a:bodyPr>
          <a:lstStyle/>
          <a:p>
            <a:pPr marL="0" indent="0">
              <a:buNone/>
            </a:pPr>
            <a:r>
              <a:rPr lang="fr-FR" sz="1200" dirty="0">
                <a:solidFill>
                  <a:srgbClr val="FF0000"/>
                </a:solidFill>
              </a:rPr>
              <a:t>* Metabolic dysfunction-Associated </a:t>
            </a:r>
            <a:r>
              <a:rPr lang="fr-FR" sz="1200" dirty="0" err="1">
                <a:solidFill>
                  <a:srgbClr val="FF0000"/>
                </a:solidFill>
              </a:rPr>
              <a:t>Steatotic</a:t>
            </a:r>
            <a:r>
              <a:rPr lang="fr-FR" sz="1200" dirty="0">
                <a:solidFill>
                  <a:srgbClr val="FF0000"/>
                </a:solidFill>
              </a:rPr>
              <a:t> </a:t>
            </a:r>
            <a:r>
              <a:rPr lang="fr-FR" sz="1200" dirty="0" err="1">
                <a:solidFill>
                  <a:srgbClr val="FF0000"/>
                </a:solidFill>
              </a:rPr>
              <a:t>Liver</a:t>
            </a:r>
            <a:r>
              <a:rPr lang="fr-FR" sz="1200" dirty="0">
                <a:solidFill>
                  <a:srgbClr val="FF0000"/>
                </a:solidFill>
              </a:rPr>
              <a:t> </a:t>
            </a:r>
            <a:r>
              <a:rPr lang="fr-FR" sz="1200" dirty="0" err="1">
                <a:solidFill>
                  <a:srgbClr val="FF0000"/>
                </a:solidFill>
              </a:rPr>
              <a:t>Disease</a:t>
            </a:r>
            <a:endParaRPr lang="fr-FR" sz="1200" dirty="0">
              <a:solidFill>
                <a:srgbClr val="FF0000"/>
              </a:solidFill>
            </a:endParaRPr>
          </a:p>
        </p:txBody>
      </p:sp>
      <p:sp>
        <p:nvSpPr>
          <p:cNvPr id="10" name="Espace réservé du numéro de diapositive 9">
            <a:extLst>
              <a:ext uri="{FF2B5EF4-FFF2-40B4-BE49-F238E27FC236}">
                <a16:creationId xmlns:a16="http://schemas.microsoft.com/office/drawing/2014/main" id="{BD76AD75-C4C5-4D97-B279-F05606A35263}"/>
              </a:ext>
            </a:extLst>
          </p:cNvPr>
          <p:cNvSpPr>
            <a:spLocks noGrp="1"/>
          </p:cNvSpPr>
          <p:nvPr>
            <p:ph type="sldNum" sz="quarter" idx="12"/>
          </p:nvPr>
        </p:nvSpPr>
        <p:spPr/>
        <p:txBody>
          <a:bodyPr/>
          <a:lstStyle/>
          <a:p>
            <a:fld id="{D4754D63-68A7-4C69-8085-32C9DAC5CAD1}" type="slidenum">
              <a:rPr lang="fr-FR" smtClean="0"/>
              <a:t>4</a:t>
            </a:fld>
            <a:endParaRPr lang="fr-FR"/>
          </a:p>
        </p:txBody>
      </p:sp>
      <p:sp>
        <p:nvSpPr>
          <p:cNvPr id="13" name="TextBox 2">
            <a:extLst>
              <a:ext uri="{FF2B5EF4-FFF2-40B4-BE49-F238E27FC236}">
                <a16:creationId xmlns:a16="http://schemas.microsoft.com/office/drawing/2014/main" id="{C377B2E9-4AD3-4EA7-BF32-FAA4D0146848}"/>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1. Introduction</a:t>
            </a:r>
            <a:endParaRPr sz="3000" b="1" dirty="0">
              <a:solidFill>
                <a:schemeClr val="bg1"/>
              </a:solidFill>
            </a:endParaRPr>
          </a:p>
        </p:txBody>
      </p:sp>
      <p:pic>
        <p:nvPicPr>
          <p:cNvPr id="2" name="Image 1">
            <a:extLst>
              <a:ext uri="{FF2B5EF4-FFF2-40B4-BE49-F238E27FC236}">
                <a16:creationId xmlns:a16="http://schemas.microsoft.com/office/drawing/2014/main" id="{95E2ACF9-2164-6088-ED04-4A8A3ECD33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BBA1A840-6915-038B-DC7A-A0FB22B9FDC9}"/>
              </a:ext>
            </a:extLst>
          </p:cNvPr>
          <p:cNvPicPr>
            <a:picLocks noChangeAspect="1"/>
          </p:cNvPicPr>
          <p:nvPr/>
        </p:nvPicPr>
        <p:blipFill rotWithShape="1">
          <a:blip r:embed="rId7">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6" name="ZoneTexte 5">
            <a:extLst>
              <a:ext uri="{FF2B5EF4-FFF2-40B4-BE49-F238E27FC236}">
                <a16:creationId xmlns:a16="http://schemas.microsoft.com/office/drawing/2014/main" id="{B9B4175A-6F83-FA4F-B539-BDABF246EDAC}"/>
              </a:ext>
            </a:extLst>
          </p:cNvPr>
          <p:cNvSpPr txBox="1"/>
          <p:nvPr/>
        </p:nvSpPr>
        <p:spPr>
          <a:xfrm>
            <a:off x="1831064" y="6331163"/>
            <a:ext cx="10222711" cy="646331"/>
          </a:xfrm>
          <a:prstGeom prst="rect">
            <a:avLst/>
          </a:prstGeom>
          <a:noFill/>
        </p:spPr>
        <p:txBody>
          <a:bodyPr wrap="square">
            <a:spAutoFit/>
          </a:bodyPr>
          <a:lstStyle/>
          <a:p>
            <a:pPr>
              <a:buFont typeface="+mj-lt"/>
              <a:buAutoNum type="arabicPeriod"/>
            </a:pPr>
            <a:r>
              <a:rPr lang="fr-FR" sz="700" dirty="0" err="1">
                <a:solidFill>
                  <a:srgbClr val="241F20"/>
                </a:solidFill>
                <a:latin typeface="REM"/>
              </a:rPr>
              <a:t>Younossi</a:t>
            </a:r>
            <a:r>
              <a:rPr lang="fr-FR" sz="700" dirty="0">
                <a:solidFill>
                  <a:srgbClr val="241F20"/>
                </a:solidFill>
                <a:latin typeface="REM"/>
              </a:rPr>
              <a:t> ZM, </a:t>
            </a:r>
            <a:r>
              <a:rPr lang="fr-FR" sz="700" dirty="0" err="1">
                <a:solidFill>
                  <a:srgbClr val="241F20"/>
                </a:solidFill>
                <a:latin typeface="REM"/>
              </a:rPr>
              <a:t>Golabi</a:t>
            </a:r>
            <a:r>
              <a:rPr lang="fr-FR" sz="700" dirty="0">
                <a:solidFill>
                  <a:srgbClr val="241F20"/>
                </a:solidFill>
                <a:latin typeface="REM"/>
              </a:rPr>
              <a:t> P, Paik JM, Henry A, Van Dongen C, Henry The global </a:t>
            </a:r>
            <a:r>
              <a:rPr lang="fr-FR" sz="700" dirty="0" err="1">
                <a:solidFill>
                  <a:srgbClr val="241F20"/>
                </a:solidFill>
                <a:latin typeface="REM"/>
              </a:rPr>
              <a:t>epidemiology</a:t>
            </a:r>
            <a:r>
              <a:rPr lang="fr-FR" sz="700" dirty="0">
                <a:solidFill>
                  <a:srgbClr val="241F20"/>
                </a:solidFill>
                <a:latin typeface="REM"/>
              </a:rPr>
              <a:t> of </a:t>
            </a:r>
            <a:r>
              <a:rPr lang="fr-FR" sz="700" dirty="0" err="1">
                <a:solidFill>
                  <a:srgbClr val="241F20"/>
                </a:solidFill>
                <a:latin typeface="REM"/>
              </a:rPr>
              <a:t>nonalcoholic</a:t>
            </a:r>
            <a:r>
              <a:rPr lang="fr-FR" sz="700" dirty="0">
                <a:solidFill>
                  <a:srgbClr val="241F20"/>
                </a:solidFill>
                <a:latin typeface="REM"/>
              </a:rPr>
              <a:t> </a:t>
            </a:r>
            <a:r>
              <a:rPr lang="fr-FR" sz="700" dirty="0" err="1">
                <a:solidFill>
                  <a:srgbClr val="241F20"/>
                </a:solidFill>
                <a:latin typeface="REM"/>
              </a:rPr>
              <a:t>fatty</a:t>
            </a:r>
            <a:r>
              <a:rPr lang="fr-FR" sz="700" dirty="0">
                <a:solidFill>
                  <a:srgbClr val="241F20"/>
                </a:solidFill>
                <a:latin typeface="REM"/>
              </a:rPr>
              <a:t> </a:t>
            </a:r>
            <a:r>
              <a:rPr lang="fr-FR" sz="700" dirty="0" err="1">
                <a:solidFill>
                  <a:srgbClr val="241F20"/>
                </a:solidFill>
                <a:latin typeface="REM"/>
              </a:rPr>
              <a:t>liver</a:t>
            </a:r>
            <a:r>
              <a:rPr lang="fr-FR" sz="700" dirty="0">
                <a:solidFill>
                  <a:srgbClr val="241F20"/>
                </a:solidFill>
                <a:latin typeface="REM"/>
              </a:rPr>
              <a:t> </a:t>
            </a:r>
            <a:r>
              <a:rPr lang="fr-FR" sz="700" dirty="0" err="1">
                <a:solidFill>
                  <a:srgbClr val="241F20"/>
                </a:solidFill>
                <a:latin typeface="REM"/>
              </a:rPr>
              <a:t>disease</a:t>
            </a:r>
            <a:r>
              <a:rPr lang="fr-FR" sz="700" dirty="0">
                <a:solidFill>
                  <a:srgbClr val="241F20"/>
                </a:solidFill>
                <a:latin typeface="REM"/>
              </a:rPr>
              <a:t> (NAFLD) and </a:t>
            </a:r>
            <a:r>
              <a:rPr lang="fr-FR" sz="700" dirty="0" err="1">
                <a:solidFill>
                  <a:srgbClr val="241F20"/>
                </a:solidFill>
                <a:latin typeface="REM"/>
              </a:rPr>
              <a:t>nonalcoholic</a:t>
            </a:r>
            <a:r>
              <a:rPr lang="fr-FR" sz="700" dirty="0">
                <a:solidFill>
                  <a:srgbClr val="241F20"/>
                </a:solidFill>
                <a:latin typeface="REM"/>
              </a:rPr>
              <a:t> steatohepatitis (NASH): a </a:t>
            </a:r>
            <a:r>
              <a:rPr lang="fr-FR" sz="700" dirty="0" err="1">
                <a:solidFill>
                  <a:srgbClr val="241F20"/>
                </a:solidFill>
                <a:latin typeface="REM"/>
              </a:rPr>
              <a:t>systematic</a:t>
            </a:r>
            <a:r>
              <a:rPr lang="fr-FR" sz="700" dirty="0">
                <a:solidFill>
                  <a:srgbClr val="241F20"/>
                </a:solidFill>
                <a:latin typeface="REM"/>
              </a:rPr>
              <a:t> </a:t>
            </a:r>
            <a:r>
              <a:rPr lang="fr-FR" sz="700" dirty="0" err="1">
                <a:solidFill>
                  <a:srgbClr val="241F20"/>
                </a:solidFill>
                <a:latin typeface="REM"/>
              </a:rPr>
              <a:t>review</a:t>
            </a:r>
            <a:r>
              <a:rPr lang="fr-FR" sz="700" dirty="0">
                <a:solidFill>
                  <a:srgbClr val="241F20"/>
                </a:solidFill>
                <a:latin typeface="REM"/>
              </a:rPr>
              <a:t>. </a:t>
            </a:r>
            <a:r>
              <a:rPr lang="fr-FR" sz="700" dirty="0" err="1">
                <a:solidFill>
                  <a:srgbClr val="241F20"/>
                </a:solidFill>
                <a:latin typeface="REM"/>
              </a:rPr>
              <a:t>Hepatology</a:t>
            </a:r>
            <a:r>
              <a:rPr lang="fr-FR" sz="700" dirty="0">
                <a:solidFill>
                  <a:srgbClr val="241F20"/>
                </a:solidFill>
                <a:latin typeface="REM"/>
              </a:rPr>
              <a:t>. 2023 </a:t>
            </a:r>
            <a:r>
              <a:rPr lang="fr-FR" sz="700" dirty="0" err="1">
                <a:solidFill>
                  <a:srgbClr val="241F20"/>
                </a:solidFill>
                <a:latin typeface="REM"/>
              </a:rPr>
              <a:t>Apr</a:t>
            </a:r>
            <a:r>
              <a:rPr lang="fr-FR" sz="700" dirty="0">
                <a:solidFill>
                  <a:srgbClr val="241F20"/>
                </a:solidFill>
                <a:latin typeface="REM"/>
              </a:rPr>
              <a:t> 1;77(4):1335–47.</a:t>
            </a:r>
          </a:p>
          <a:p>
            <a:pPr>
              <a:buFont typeface="+mj-lt"/>
              <a:buAutoNum type="arabicPeriod"/>
            </a:pPr>
            <a:r>
              <a:rPr lang="fr-FR" sz="700" dirty="0" err="1">
                <a:solidFill>
                  <a:srgbClr val="241F20"/>
                </a:solidFill>
                <a:latin typeface="REM"/>
              </a:rPr>
              <a:t>Younossi</a:t>
            </a:r>
            <a:r>
              <a:rPr lang="fr-FR" sz="700" dirty="0">
                <a:solidFill>
                  <a:srgbClr val="241F20"/>
                </a:solidFill>
                <a:latin typeface="REM"/>
              </a:rPr>
              <a:t> ZM, </a:t>
            </a:r>
            <a:r>
              <a:rPr lang="fr-FR" sz="700" dirty="0" err="1">
                <a:solidFill>
                  <a:srgbClr val="241F20"/>
                </a:solidFill>
                <a:latin typeface="REM"/>
              </a:rPr>
              <a:t>Golabi</a:t>
            </a:r>
            <a:r>
              <a:rPr lang="fr-FR" sz="700" dirty="0">
                <a:solidFill>
                  <a:srgbClr val="241F20"/>
                </a:solidFill>
                <a:latin typeface="REM"/>
              </a:rPr>
              <a:t> P, de Avila L, Paik JM, </a:t>
            </a:r>
            <a:r>
              <a:rPr lang="fr-FR" sz="700" dirty="0" err="1">
                <a:solidFill>
                  <a:srgbClr val="241F20"/>
                </a:solidFill>
                <a:latin typeface="REM"/>
              </a:rPr>
              <a:t>Srishord</a:t>
            </a:r>
            <a:r>
              <a:rPr lang="fr-FR" sz="700" dirty="0">
                <a:solidFill>
                  <a:srgbClr val="241F20"/>
                </a:solidFill>
                <a:latin typeface="REM"/>
              </a:rPr>
              <a:t> M, Fukui N, </a:t>
            </a:r>
            <a:r>
              <a:rPr lang="fr-FR" sz="700" i="1" dirty="0">
                <a:solidFill>
                  <a:srgbClr val="241F20"/>
                </a:solidFill>
                <a:latin typeface="REM"/>
              </a:rPr>
              <a:t>et </a:t>
            </a:r>
            <a:r>
              <a:rPr lang="fr-FR" sz="700" dirty="0">
                <a:solidFill>
                  <a:srgbClr val="241F20"/>
                </a:solidFill>
                <a:latin typeface="REM"/>
              </a:rPr>
              <a:t>The global </a:t>
            </a:r>
            <a:r>
              <a:rPr lang="fr-FR" sz="700" dirty="0" err="1">
                <a:solidFill>
                  <a:srgbClr val="241F20"/>
                </a:solidFill>
                <a:latin typeface="REM"/>
              </a:rPr>
              <a:t>epidemiology</a:t>
            </a:r>
            <a:r>
              <a:rPr lang="fr-FR" sz="700" dirty="0">
                <a:solidFill>
                  <a:srgbClr val="241F20"/>
                </a:solidFill>
                <a:latin typeface="REM"/>
              </a:rPr>
              <a:t> of NAFLD and NASH in patients </a:t>
            </a:r>
            <a:r>
              <a:rPr lang="fr-FR" sz="700" dirty="0" err="1">
                <a:solidFill>
                  <a:srgbClr val="241F20"/>
                </a:solidFill>
                <a:latin typeface="REM"/>
              </a:rPr>
              <a:t>with</a:t>
            </a:r>
            <a:r>
              <a:rPr lang="fr-FR" sz="700" dirty="0">
                <a:solidFill>
                  <a:srgbClr val="241F20"/>
                </a:solidFill>
                <a:latin typeface="REM"/>
              </a:rPr>
              <a:t> type 2 </a:t>
            </a:r>
            <a:r>
              <a:rPr lang="fr-FR" sz="700" dirty="0" err="1">
                <a:solidFill>
                  <a:srgbClr val="241F20"/>
                </a:solidFill>
                <a:latin typeface="REM"/>
              </a:rPr>
              <a:t>diabetes</a:t>
            </a:r>
            <a:r>
              <a:rPr lang="fr-FR" sz="700" dirty="0">
                <a:solidFill>
                  <a:srgbClr val="241F20"/>
                </a:solidFill>
                <a:latin typeface="REM"/>
              </a:rPr>
              <a:t>: A </a:t>
            </a:r>
            <a:r>
              <a:rPr lang="fr-FR" sz="700" dirty="0" err="1">
                <a:solidFill>
                  <a:srgbClr val="241F20"/>
                </a:solidFill>
                <a:latin typeface="REM"/>
              </a:rPr>
              <a:t>systematic</a:t>
            </a:r>
            <a:r>
              <a:rPr lang="fr-FR" sz="700" dirty="0">
                <a:solidFill>
                  <a:srgbClr val="241F20"/>
                </a:solidFill>
                <a:latin typeface="REM"/>
              </a:rPr>
              <a:t> </a:t>
            </a:r>
            <a:r>
              <a:rPr lang="fr-FR" sz="700" dirty="0" err="1">
                <a:solidFill>
                  <a:srgbClr val="241F20"/>
                </a:solidFill>
                <a:latin typeface="REM"/>
              </a:rPr>
              <a:t>review</a:t>
            </a:r>
            <a:r>
              <a:rPr lang="fr-FR" sz="700" dirty="0">
                <a:solidFill>
                  <a:srgbClr val="241F20"/>
                </a:solidFill>
                <a:latin typeface="REM"/>
              </a:rPr>
              <a:t> and </a:t>
            </a:r>
            <a:r>
              <a:rPr lang="fr-FR" sz="700" dirty="0" err="1">
                <a:solidFill>
                  <a:srgbClr val="241F20"/>
                </a:solidFill>
                <a:latin typeface="REM"/>
              </a:rPr>
              <a:t>meta-analysis</a:t>
            </a:r>
            <a:r>
              <a:rPr lang="fr-FR" sz="700" dirty="0">
                <a:solidFill>
                  <a:srgbClr val="241F20"/>
                </a:solidFill>
                <a:latin typeface="REM"/>
              </a:rPr>
              <a:t>. J </a:t>
            </a:r>
            <a:r>
              <a:rPr lang="fr-FR" sz="700" dirty="0" err="1">
                <a:solidFill>
                  <a:srgbClr val="241F20"/>
                </a:solidFill>
                <a:latin typeface="REM"/>
              </a:rPr>
              <a:t>Hepatol</a:t>
            </a:r>
            <a:r>
              <a:rPr lang="fr-FR" sz="700" dirty="0">
                <a:solidFill>
                  <a:srgbClr val="241F20"/>
                </a:solidFill>
                <a:latin typeface="REM"/>
              </a:rPr>
              <a:t>. 2019 Oct;71(4):793–801.</a:t>
            </a:r>
          </a:p>
          <a:p>
            <a:pPr>
              <a:buFont typeface="+mj-lt"/>
              <a:buAutoNum type="arabicPeriod"/>
            </a:pPr>
            <a:r>
              <a:rPr lang="fr-FR" sz="700" dirty="0" err="1">
                <a:solidFill>
                  <a:srgbClr val="241F20"/>
                </a:solidFill>
                <a:latin typeface="REM"/>
              </a:rPr>
              <a:t>Riazi</a:t>
            </a:r>
            <a:r>
              <a:rPr lang="fr-FR" sz="700" dirty="0">
                <a:solidFill>
                  <a:srgbClr val="241F20"/>
                </a:solidFill>
                <a:latin typeface="REM"/>
              </a:rPr>
              <a:t> K, </a:t>
            </a:r>
            <a:r>
              <a:rPr lang="fr-FR" sz="700" dirty="0" err="1">
                <a:solidFill>
                  <a:srgbClr val="241F20"/>
                </a:solidFill>
                <a:latin typeface="REM"/>
              </a:rPr>
              <a:t>Azhari</a:t>
            </a:r>
            <a:r>
              <a:rPr lang="fr-FR" sz="700" dirty="0">
                <a:solidFill>
                  <a:srgbClr val="241F20"/>
                </a:solidFill>
                <a:latin typeface="REM"/>
              </a:rPr>
              <a:t> H, Charette JH, Underwood FE, King JA, </a:t>
            </a:r>
            <a:r>
              <a:rPr lang="fr-FR" sz="700" dirty="0" err="1">
                <a:solidFill>
                  <a:srgbClr val="241F20"/>
                </a:solidFill>
                <a:latin typeface="REM"/>
              </a:rPr>
              <a:t>Afshar</a:t>
            </a:r>
            <a:r>
              <a:rPr lang="fr-FR" sz="700" dirty="0">
                <a:solidFill>
                  <a:srgbClr val="241F20"/>
                </a:solidFill>
                <a:latin typeface="REM"/>
              </a:rPr>
              <a:t> EE, </a:t>
            </a:r>
            <a:r>
              <a:rPr lang="fr-FR" sz="700" i="1" dirty="0">
                <a:solidFill>
                  <a:srgbClr val="241F20"/>
                </a:solidFill>
                <a:latin typeface="REM"/>
              </a:rPr>
              <a:t>et </a:t>
            </a:r>
            <a:r>
              <a:rPr lang="fr-FR" sz="700" dirty="0">
                <a:solidFill>
                  <a:srgbClr val="241F20"/>
                </a:solidFill>
                <a:latin typeface="REM"/>
              </a:rPr>
              <a:t>The </a:t>
            </a:r>
            <a:r>
              <a:rPr lang="fr-FR" sz="700" dirty="0" err="1">
                <a:solidFill>
                  <a:srgbClr val="241F20"/>
                </a:solidFill>
                <a:latin typeface="REM"/>
              </a:rPr>
              <a:t>prevalence</a:t>
            </a:r>
            <a:r>
              <a:rPr lang="fr-FR" sz="700" dirty="0">
                <a:solidFill>
                  <a:srgbClr val="241F20"/>
                </a:solidFill>
                <a:latin typeface="REM"/>
              </a:rPr>
              <a:t> and incidence of NAFLD </a:t>
            </a:r>
            <a:r>
              <a:rPr lang="fr-FR" sz="700" dirty="0" err="1">
                <a:solidFill>
                  <a:srgbClr val="241F20"/>
                </a:solidFill>
                <a:latin typeface="REM"/>
              </a:rPr>
              <a:t>worldwide</a:t>
            </a:r>
            <a:r>
              <a:rPr lang="fr-FR" sz="700" dirty="0">
                <a:solidFill>
                  <a:srgbClr val="241F20"/>
                </a:solidFill>
                <a:latin typeface="REM"/>
              </a:rPr>
              <a:t>: a </a:t>
            </a:r>
            <a:r>
              <a:rPr lang="fr-FR" sz="700" dirty="0" err="1">
                <a:solidFill>
                  <a:srgbClr val="241F20"/>
                </a:solidFill>
                <a:latin typeface="REM"/>
              </a:rPr>
              <a:t>systematic</a:t>
            </a:r>
            <a:r>
              <a:rPr lang="fr-FR" sz="700" dirty="0">
                <a:solidFill>
                  <a:srgbClr val="241F20"/>
                </a:solidFill>
                <a:latin typeface="REM"/>
              </a:rPr>
              <a:t> </a:t>
            </a:r>
            <a:r>
              <a:rPr lang="fr-FR" sz="700" dirty="0" err="1">
                <a:solidFill>
                  <a:srgbClr val="241F20"/>
                </a:solidFill>
                <a:latin typeface="REM"/>
              </a:rPr>
              <a:t>review</a:t>
            </a:r>
            <a:r>
              <a:rPr lang="fr-FR" sz="700" dirty="0">
                <a:solidFill>
                  <a:srgbClr val="241F20"/>
                </a:solidFill>
                <a:latin typeface="REM"/>
              </a:rPr>
              <a:t> and </a:t>
            </a:r>
            <a:r>
              <a:rPr lang="fr-FR" sz="700" dirty="0" err="1">
                <a:solidFill>
                  <a:srgbClr val="241F20"/>
                </a:solidFill>
                <a:latin typeface="REM"/>
              </a:rPr>
              <a:t>meta-analysis</a:t>
            </a:r>
            <a:r>
              <a:rPr lang="fr-FR" sz="700" dirty="0">
                <a:solidFill>
                  <a:srgbClr val="241F20"/>
                </a:solidFill>
                <a:latin typeface="REM"/>
              </a:rPr>
              <a:t>. Lancet </a:t>
            </a:r>
            <a:r>
              <a:rPr lang="fr-FR" sz="700" dirty="0" err="1">
                <a:solidFill>
                  <a:srgbClr val="241F20"/>
                </a:solidFill>
                <a:latin typeface="REM"/>
              </a:rPr>
              <a:t>Gastroenterol</a:t>
            </a:r>
            <a:r>
              <a:rPr lang="fr-FR" sz="700" dirty="0">
                <a:solidFill>
                  <a:srgbClr val="241F20"/>
                </a:solidFill>
                <a:latin typeface="REM"/>
              </a:rPr>
              <a:t> </a:t>
            </a:r>
            <a:r>
              <a:rPr lang="fr-FR" sz="700" dirty="0" err="1">
                <a:solidFill>
                  <a:srgbClr val="241F20"/>
                </a:solidFill>
                <a:latin typeface="REM"/>
              </a:rPr>
              <a:t>Hepatol</a:t>
            </a:r>
            <a:r>
              <a:rPr lang="fr-FR" sz="700" dirty="0">
                <a:solidFill>
                  <a:srgbClr val="241F20"/>
                </a:solidFill>
                <a:latin typeface="REM"/>
              </a:rPr>
              <a:t>. 2022 Sep;7(9):851–61.</a:t>
            </a:r>
          </a:p>
          <a:p>
            <a:pPr>
              <a:buFont typeface="+mj-lt"/>
              <a:buAutoNum type="arabicPeriod"/>
            </a:pPr>
            <a:endParaRPr lang="fr-FR" sz="700" dirty="0">
              <a:solidFill>
                <a:srgbClr val="241F20"/>
              </a:solidFill>
              <a:latin typeface="REM"/>
            </a:endParaRPr>
          </a:p>
          <a:p>
            <a:pPr>
              <a:buFont typeface="+mj-lt"/>
              <a:buAutoNum type="arabicPeriod"/>
            </a:pPr>
            <a:endParaRPr lang="fr-FR" sz="700" dirty="0">
              <a:solidFill>
                <a:srgbClr val="241F20"/>
              </a:solidFill>
              <a:latin typeface="REM"/>
            </a:endParaRPr>
          </a:p>
        </p:txBody>
      </p:sp>
      <p:grpSp>
        <p:nvGrpSpPr>
          <p:cNvPr id="21" name="Groupe 20">
            <a:extLst>
              <a:ext uri="{FF2B5EF4-FFF2-40B4-BE49-F238E27FC236}">
                <a16:creationId xmlns:a16="http://schemas.microsoft.com/office/drawing/2014/main" id="{FA3FE149-0D47-49B1-9544-BFC1118BE127}"/>
              </a:ext>
            </a:extLst>
          </p:cNvPr>
          <p:cNvGrpSpPr/>
          <p:nvPr/>
        </p:nvGrpSpPr>
        <p:grpSpPr>
          <a:xfrm>
            <a:off x="1981736" y="3867595"/>
            <a:ext cx="5882125" cy="1920912"/>
            <a:chOff x="2957074" y="2390630"/>
            <a:chExt cx="6277851" cy="2076740"/>
          </a:xfrm>
        </p:grpSpPr>
        <p:grpSp>
          <p:nvGrpSpPr>
            <p:cNvPr id="19" name="Groupe 18">
              <a:extLst>
                <a:ext uri="{FF2B5EF4-FFF2-40B4-BE49-F238E27FC236}">
                  <a16:creationId xmlns:a16="http://schemas.microsoft.com/office/drawing/2014/main" id="{0662C17D-01E7-485F-913E-3A43082F6525}"/>
                </a:ext>
              </a:extLst>
            </p:cNvPr>
            <p:cNvGrpSpPr/>
            <p:nvPr/>
          </p:nvGrpSpPr>
          <p:grpSpPr>
            <a:xfrm>
              <a:off x="2957074" y="2390630"/>
              <a:ext cx="6277851" cy="2076740"/>
              <a:chOff x="2957074" y="2390630"/>
              <a:chExt cx="6277851" cy="2076740"/>
            </a:xfrm>
          </p:grpSpPr>
          <p:pic>
            <p:nvPicPr>
              <p:cNvPr id="17" name="Image 16">
                <a:extLst>
                  <a:ext uri="{FF2B5EF4-FFF2-40B4-BE49-F238E27FC236}">
                    <a16:creationId xmlns:a16="http://schemas.microsoft.com/office/drawing/2014/main" id="{70DEA5B5-6E74-432F-8583-D1710164EA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57074" y="2390630"/>
                <a:ext cx="6277851" cy="2076740"/>
              </a:xfrm>
              <a:prstGeom prst="rect">
                <a:avLst/>
              </a:prstGeom>
            </p:spPr>
          </p:pic>
          <p:sp>
            <p:nvSpPr>
              <p:cNvPr id="18" name="Flèche : droite 17">
                <a:extLst>
                  <a:ext uri="{FF2B5EF4-FFF2-40B4-BE49-F238E27FC236}">
                    <a16:creationId xmlns:a16="http://schemas.microsoft.com/office/drawing/2014/main" id="{DF8E6E68-6DEE-4DEF-B67C-33D6824E3AA2}"/>
                  </a:ext>
                </a:extLst>
              </p:cNvPr>
              <p:cNvSpPr/>
              <p:nvPr/>
            </p:nvSpPr>
            <p:spPr>
              <a:xfrm>
                <a:off x="4818184" y="3856892"/>
                <a:ext cx="1301261" cy="293077"/>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a:extLst>
                <a:ext uri="{FF2B5EF4-FFF2-40B4-BE49-F238E27FC236}">
                  <a16:creationId xmlns:a16="http://schemas.microsoft.com/office/drawing/2014/main" id="{5EB547D8-BD06-405A-B3E4-841A7FBBDCF3}"/>
                </a:ext>
              </a:extLst>
            </p:cNvPr>
            <p:cNvSpPr txBox="1"/>
            <p:nvPr/>
          </p:nvSpPr>
          <p:spPr>
            <a:xfrm>
              <a:off x="7702133" y="3812447"/>
              <a:ext cx="1389185" cy="499116"/>
            </a:xfrm>
            <a:prstGeom prst="rect">
              <a:avLst/>
            </a:prstGeom>
            <a:noFill/>
          </p:spPr>
          <p:txBody>
            <a:bodyPr wrap="square" rtlCol="0">
              <a:spAutoFit/>
            </a:bodyPr>
            <a:lstStyle/>
            <a:p>
              <a:pPr algn="ctr"/>
              <a:endParaRPr lang="fr-FR" sz="2400" b="1" dirty="0">
                <a:solidFill>
                  <a:srgbClr val="FF0000"/>
                </a:solidFill>
              </a:endParaRPr>
            </a:p>
          </p:txBody>
        </p:sp>
      </p:grpSp>
      <p:sp>
        <p:nvSpPr>
          <p:cNvPr id="26" name="Étoile : 7 branches 25">
            <a:extLst>
              <a:ext uri="{FF2B5EF4-FFF2-40B4-BE49-F238E27FC236}">
                <a16:creationId xmlns:a16="http://schemas.microsoft.com/office/drawing/2014/main" id="{B63C50D8-E2FE-49AE-BB55-D3D94EC4CC94}"/>
              </a:ext>
            </a:extLst>
          </p:cNvPr>
          <p:cNvSpPr/>
          <p:nvPr/>
        </p:nvSpPr>
        <p:spPr>
          <a:xfrm>
            <a:off x="8460143" y="1681449"/>
            <a:ext cx="1743633" cy="1402091"/>
          </a:xfrm>
          <a:prstGeom prst="star7">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FF0000"/>
                </a:solidFill>
              </a:rPr>
              <a:t>30 % </a:t>
            </a:r>
          </a:p>
          <a:p>
            <a:pPr algn="ctr"/>
            <a:r>
              <a:rPr lang="fr-FR" sz="1200" baseline="30000" dirty="0">
                <a:solidFill>
                  <a:schemeClr val="tx1"/>
                </a:solidFill>
              </a:rPr>
              <a:t>(1)</a:t>
            </a:r>
          </a:p>
        </p:txBody>
      </p:sp>
      <p:pic>
        <p:nvPicPr>
          <p:cNvPr id="37" name="Image 36">
            <a:extLst>
              <a:ext uri="{FF2B5EF4-FFF2-40B4-BE49-F238E27FC236}">
                <a16:creationId xmlns:a16="http://schemas.microsoft.com/office/drawing/2014/main" id="{928E9806-25CF-489F-B780-019E9D7B8735}"/>
              </a:ext>
            </a:extLst>
          </p:cNvPr>
          <p:cNvPicPr>
            <a:picLocks noChangeAspect="1"/>
          </p:cNvPicPr>
          <p:nvPr/>
        </p:nvPicPr>
        <p:blipFill>
          <a:blip r:embed="rId9"/>
          <a:stretch>
            <a:fillRect/>
          </a:stretch>
        </p:blipFill>
        <p:spPr>
          <a:xfrm>
            <a:off x="2593891" y="2145974"/>
            <a:ext cx="1219370" cy="781159"/>
          </a:xfrm>
          <a:prstGeom prst="rect">
            <a:avLst/>
          </a:prstGeom>
        </p:spPr>
      </p:pic>
      <p:sp>
        <p:nvSpPr>
          <p:cNvPr id="4" name="Rectangle 3">
            <a:extLst>
              <a:ext uri="{FF2B5EF4-FFF2-40B4-BE49-F238E27FC236}">
                <a16:creationId xmlns:a16="http://schemas.microsoft.com/office/drawing/2014/main" id="{577D9A5A-2BD1-438A-8A27-ADB1BF087C17}"/>
              </a:ext>
            </a:extLst>
          </p:cNvPr>
          <p:cNvSpPr/>
          <p:nvPr/>
        </p:nvSpPr>
        <p:spPr>
          <a:xfrm>
            <a:off x="-14258" y="4303311"/>
            <a:ext cx="2077685" cy="1384995"/>
          </a:xfrm>
          <a:prstGeom prst="rect">
            <a:avLst/>
          </a:prstGeom>
        </p:spPr>
        <p:txBody>
          <a:bodyPr wrap="none">
            <a:spAutoFit/>
          </a:bodyPr>
          <a:lstStyle/>
          <a:p>
            <a:pPr algn="ctr"/>
            <a:r>
              <a:rPr lang="fr-FR" sz="2800" b="1" dirty="0">
                <a:solidFill>
                  <a:srgbClr val="FFC000"/>
                </a:solidFill>
              </a:rPr>
              <a:t>MASLD</a:t>
            </a:r>
          </a:p>
          <a:p>
            <a:pPr algn="ctr"/>
            <a:r>
              <a:rPr lang="fr-FR" sz="2800" b="1" dirty="0">
                <a:solidFill>
                  <a:srgbClr val="FFC000"/>
                </a:solidFill>
              </a:rPr>
              <a:t>(stéatose </a:t>
            </a:r>
          </a:p>
          <a:p>
            <a:pPr algn="ctr"/>
            <a:r>
              <a:rPr lang="fr-FR" sz="2800" b="1" dirty="0">
                <a:solidFill>
                  <a:srgbClr val="FFC000"/>
                </a:solidFill>
              </a:rPr>
              <a:t>hépatique) =</a:t>
            </a:r>
          </a:p>
        </p:txBody>
      </p:sp>
      <p:sp>
        <p:nvSpPr>
          <p:cNvPr id="27" name="Étoile : 7 branches 26">
            <a:extLst>
              <a:ext uri="{FF2B5EF4-FFF2-40B4-BE49-F238E27FC236}">
                <a16:creationId xmlns:a16="http://schemas.microsoft.com/office/drawing/2014/main" id="{23C346BC-21CF-4AF9-9722-5CB9969E57EB}"/>
              </a:ext>
            </a:extLst>
          </p:cNvPr>
          <p:cNvSpPr/>
          <p:nvPr/>
        </p:nvSpPr>
        <p:spPr>
          <a:xfrm>
            <a:off x="8460142" y="3252253"/>
            <a:ext cx="1743633" cy="1402091"/>
          </a:xfrm>
          <a:prstGeom prst="star7">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FF0000"/>
                </a:solidFill>
              </a:rPr>
              <a:t>&gt; 55% </a:t>
            </a:r>
            <a:r>
              <a:rPr lang="fr-FR" sz="1200" baseline="30000" dirty="0">
                <a:solidFill>
                  <a:schemeClr val="tx1"/>
                </a:solidFill>
              </a:rPr>
              <a:t>(2)</a:t>
            </a:r>
          </a:p>
        </p:txBody>
      </p:sp>
      <p:sp>
        <p:nvSpPr>
          <p:cNvPr id="28" name="Étoile : 7 branches 27">
            <a:extLst>
              <a:ext uri="{FF2B5EF4-FFF2-40B4-BE49-F238E27FC236}">
                <a16:creationId xmlns:a16="http://schemas.microsoft.com/office/drawing/2014/main" id="{79C04AED-FB8A-4B51-83F9-1E91B801B251}"/>
              </a:ext>
            </a:extLst>
          </p:cNvPr>
          <p:cNvSpPr/>
          <p:nvPr/>
        </p:nvSpPr>
        <p:spPr>
          <a:xfrm>
            <a:off x="8460141" y="4806800"/>
            <a:ext cx="1743633" cy="1402091"/>
          </a:xfrm>
          <a:prstGeom prst="star7">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FF0000"/>
                </a:solidFill>
              </a:rPr>
              <a:t>70 % </a:t>
            </a:r>
          </a:p>
          <a:p>
            <a:pPr algn="ctr"/>
            <a:r>
              <a:rPr lang="fr-FR" sz="1200" baseline="30000" dirty="0">
                <a:solidFill>
                  <a:schemeClr val="tx1"/>
                </a:solidFill>
              </a:rPr>
              <a:t>(3)</a:t>
            </a:r>
          </a:p>
        </p:txBody>
      </p:sp>
      <p:sp>
        <p:nvSpPr>
          <p:cNvPr id="7" name="ZoneTexte 6">
            <a:extLst>
              <a:ext uri="{FF2B5EF4-FFF2-40B4-BE49-F238E27FC236}">
                <a16:creationId xmlns:a16="http://schemas.microsoft.com/office/drawing/2014/main" id="{84F4DAB6-FF55-4B99-9EC8-68322F8685AC}"/>
              </a:ext>
            </a:extLst>
          </p:cNvPr>
          <p:cNvSpPr txBox="1"/>
          <p:nvPr/>
        </p:nvSpPr>
        <p:spPr>
          <a:xfrm>
            <a:off x="826228" y="1356329"/>
            <a:ext cx="4692247" cy="584775"/>
          </a:xfrm>
          <a:prstGeom prst="rect">
            <a:avLst/>
          </a:prstGeom>
          <a:noFill/>
        </p:spPr>
        <p:txBody>
          <a:bodyPr wrap="none" rtlCol="0">
            <a:spAutoFit/>
          </a:bodyPr>
          <a:lstStyle/>
          <a:p>
            <a:r>
              <a:rPr lang="fr-FR" sz="3200" dirty="0"/>
              <a:t>SYNDROME METABOLIQUE</a:t>
            </a:r>
          </a:p>
        </p:txBody>
      </p:sp>
      <p:grpSp>
        <p:nvGrpSpPr>
          <p:cNvPr id="12" name="Groupe 11">
            <a:extLst>
              <a:ext uri="{FF2B5EF4-FFF2-40B4-BE49-F238E27FC236}">
                <a16:creationId xmlns:a16="http://schemas.microsoft.com/office/drawing/2014/main" id="{853EE049-3E05-4F80-A24A-2DCCEEC41B6E}"/>
              </a:ext>
            </a:extLst>
          </p:cNvPr>
          <p:cNvGrpSpPr/>
          <p:nvPr/>
        </p:nvGrpSpPr>
        <p:grpSpPr>
          <a:xfrm>
            <a:off x="-1" y="2192178"/>
            <a:ext cx="1420907" cy="874019"/>
            <a:chOff x="-1" y="2192178"/>
            <a:chExt cx="1420907" cy="874019"/>
          </a:xfrm>
        </p:grpSpPr>
        <p:pic>
          <p:nvPicPr>
            <p:cNvPr id="34" name="Image 33">
              <a:extLst>
                <a:ext uri="{FF2B5EF4-FFF2-40B4-BE49-F238E27FC236}">
                  <a16:creationId xmlns:a16="http://schemas.microsoft.com/office/drawing/2014/main" id="{132D7F21-FE89-40BD-B3DD-5EDCFF34AC95}"/>
                </a:ext>
              </a:extLst>
            </p:cNvPr>
            <p:cNvPicPr>
              <a:picLocks noChangeAspect="1"/>
            </p:cNvPicPr>
            <p:nvPr/>
          </p:nvPicPr>
          <p:blipFill>
            <a:blip r:embed="rId10"/>
            <a:stretch>
              <a:fillRect/>
            </a:stretch>
          </p:blipFill>
          <p:spPr>
            <a:xfrm>
              <a:off x="10025" y="2192178"/>
              <a:ext cx="1286054" cy="771633"/>
            </a:xfrm>
            <a:prstGeom prst="rect">
              <a:avLst/>
            </a:prstGeom>
          </p:spPr>
        </p:pic>
        <p:sp>
          <p:nvSpPr>
            <p:cNvPr id="8" name="ZoneTexte 7">
              <a:extLst>
                <a:ext uri="{FF2B5EF4-FFF2-40B4-BE49-F238E27FC236}">
                  <a16:creationId xmlns:a16="http://schemas.microsoft.com/office/drawing/2014/main" id="{61DF7D91-1790-4C59-AF0A-3772D5ED168E}"/>
                </a:ext>
              </a:extLst>
            </p:cNvPr>
            <p:cNvSpPr txBox="1"/>
            <p:nvPr/>
          </p:nvSpPr>
          <p:spPr>
            <a:xfrm>
              <a:off x="-1" y="2758420"/>
              <a:ext cx="1420907" cy="307777"/>
            </a:xfrm>
            <a:prstGeom prst="rect">
              <a:avLst/>
            </a:prstGeom>
            <a:solidFill>
              <a:schemeClr val="bg1"/>
            </a:solidFill>
          </p:spPr>
          <p:txBody>
            <a:bodyPr wrap="square" rtlCol="0">
              <a:spAutoFit/>
            </a:bodyPr>
            <a:lstStyle/>
            <a:p>
              <a:r>
                <a:rPr lang="fr-FR" sz="1400" dirty="0"/>
                <a:t>Obésité viscérale </a:t>
              </a:r>
            </a:p>
          </p:txBody>
        </p:sp>
      </p:grpSp>
      <p:grpSp>
        <p:nvGrpSpPr>
          <p:cNvPr id="14" name="Groupe 13">
            <a:extLst>
              <a:ext uri="{FF2B5EF4-FFF2-40B4-BE49-F238E27FC236}">
                <a16:creationId xmlns:a16="http://schemas.microsoft.com/office/drawing/2014/main" id="{19452683-E48C-4194-A2B4-F21E7DDBBDC8}"/>
              </a:ext>
            </a:extLst>
          </p:cNvPr>
          <p:cNvGrpSpPr/>
          <p:nvPr/>
        </p:nvGrpSpPr>
        <p:grpSpPr>
          <a:xfrm>
            <a:off x="1332461" y="2212517"/>
            <a:ext cx="1221457" cy="853680"/>
            <a:chOff x="1332461" y="2212517"/>
            <a:chExt cx="1221457" cy="853680"/>
          </a:xfrm>
        </p:grpSpPr>
        <p:pic>
          <p:nvPicPr>
            <p:cNvPr id="35" name="Image 34">
              <a:extLst>
                <a:ext uri="{FF2B5EF4-FFF2-40B4-BE49-F238E27FC236}">
                  <a16:creationId xmlns:a16="http://schemas.microsoft.com/office/drawing/2014/main" id="{78CB4524-A2FC-48D9-8EF1-1869A31D884F}"/>
                </a:ext>
              </a:extLst>
            </p:cNvPr>
            <p:cNvPicPr>
              <a:picLocks noChangeAspect="1"/>
            </p:cNvPicPr>
            <p:nvPr/>
          </p:nvPicPr>
          <p:blipFill>
            <a:blip r:embed="rId11"/>
            <a:stretch>
              <a:fillRect/>
            </a:stretch>
          </p:blipFill>
          <p:spPr>
            <a:xfrm>
              <a:off x="1422589" y="2212517"/>
              <a:ext cx="1000265" cy="724001"/>
            </a:xfrm>
            <a:prstGeom prst="rect">
              <a:avLst/>
            </a:prstGeom>
          </p:spPr>
        </p:pic>
        <p:sp>
          <p:nvSpPr>
            <p:cNvPr id="31" name="ZoneTexte 30">
              <a:extLst>
                <a:ext uri="{FF2B5EF4-FFF2-40B4-BE49-F238E27FC236}">
                  <a16:creationId xmlns:a16="http://schemas.microsoft.com/office/drawing/2014/main" id="{4EBE1F0F-A47F-45F6-ABEE-72060B61BEF9}"/>
                </a:ext>
              </a:extLst>
            </p:cNvPr>
            <p:cNvSpPr txBox="1"/>
            <p:nvPr/>
          </p:nvSpPr>
          <p:spPr>
            <a:xfrm>
              <a:off x="1332461" y="2758420"/>
              <a:ext cx="1221457" cy="307777"/>
            </a:xfrm>
            <a:prstGeom prst="rect">
              <a:avLst/>
            </a:prstGeom>
            <a:solidFill>
              <a:schemeClr val="bg1"/>
            </a:solidFill>
          </p:spPr>
          <p:txBody>
            <a:bodyPr wrap="square" rtlCol="0">
              <a:spAutoFit/>
            </a:bodyPr>
            <a:lstStyle/>
            <a:p>
              <a:r>
                <a:rPr lang="fr-FR" sz="1400" dirty="0"/>
                <a:t>Hypertension</a:t>
              </a:r>
            </a:p>
          </p:txBody>
        </p:sp>
      </p:grpSp>
      <p:sp>
        <p:nvSpPr>
          <p:cNvPr id="32" name="ZoneTexte 31">
            <a:extLst>
              <a:ext uri="{FF2B5EF4-FFF2-40B4-BE49-F238E27FC236}">
                <a16:creationId xmlns:a16="http://schemas.microsoft.com/office/drawing/2014/main" id="{EC84968F-374F-4922-93B0-F3BA9F9901BD}"/>
              </a:ext>
            </a:extLst>
          </p:cNvPr>
          <p:cNvSpPr txBox="1"/>
          <p:nvPr/>
        </p:nvSpPr>
        <p:spPr>
          <a:xfrm>
            <a:off x="2581795" y="2737973"/>
            <a:ext cx="1221457" cy="523220"/>
          </a:xfrm>
          <a:prstGeom prst="rect">
            <a:avLst/>
          </a:prstGeom>
          <a:solidFill>
            <a:schemeClr val="bg1"/>
          </a:solidFill>
        </p:spPr>
        <p:txBody>
          <a:bodyPr wrap="square" rtlCol="0">
            <a:spAutoFit/>
          </a:bodyPr>
          <a:lstStyle/>
          <a:p>
            <a:pPr algn="ctr"/>
            <a:r>
              <a:rPr lang="fr-FR" sz="1400" dirty="0"/>
              <a:t>Résistance à l’insuline</a:t>
            </a:r>
          </a:p>
        </p:txBody>
      </p:sp>
      <p:grpSp>
        <p:nvGrpSpPr>
          <p:cNvPr id="15" name="Groupe 14">
            <a:extLst>
              <a:ext uri="{FF2B5EF4-FFF2-40B4-BE49-F238E27FC236}">
                <a16:creationId xmlns:a16="http://schemas.microsoft.com/office/drawing/2014/main" id="{3BF2426A-A3F5-48BD-A796-A41D6A9C6032}"/>
              </a:ext>
            </a:extLst>
          </p:cNvPr>
          <p:cNvGrpSpPr/>
          <p:nvPr/>
        </p:nvGrpSpPr>
        <p:grpSpPr>
          <a:xfrm>
            <a:off x="3805958" y="2166443"/>
            <a:ext cx="1502184" cy="1106627"/>
            <a:chOff x="3805958" y="2166443"/>
            <a:chExt cx="1502184" cy="1106627"/>
          </a:xfrm>
        </p:grpSpPr>
        <p:pic>
          <p:nvPicPr>
            <p:cNvPr id="36" name="Image 35">
              <a:extLst>
                <a:ext uri="{FF2B5EF4-FFF2-40B4-BE49-F238E27FC236}">
                  <a16:creationId xmlns:a16="http://schemas.microsoft.com/office/drawing/2014/main" id="{AEF19E67-52EB-4C3C-A2AA-088D928382B4}"/>
                </a:ext>
              </a:extLst>
            </p:cNvPr>
            <p:cNvPicPr>
              <a:picLocks noChangeAspect="1"/>
            </p:cNvPicPr>
            <p:nvPr/>
          </p:nvPicPr>
          <p:blipFill>
            <a:blip r:embed="rId12"/>
            <a:stretch>
              <a:fillRect/>
            </a:stretch>
          </p:blipFill>
          <p:spPr>
            <a:xfrm>
              <a:off x="3805958" y="2166443"/>
              <a:ext cx="1333686" cy="800212"/>
            </a:xfrm>
            <a:prstGeom prst="rect">
              <a:avLst/>
            </a:prstGeom>
          </p:spPr>
        </p:pic>
        <p:sp>
          <p:nvSpPr>
            <p:cNvPr id="33" name="ZoneTexte 32">
              <a:extLst>
                <a:ext uri="{FF2B5EF4-FFF2-40B4-BE49-F238E27FC236}">
                  <a16:creationId xmlns:a16="http://schemas.microsoft.com/office/drawing/2014/main" id="{96D15B0F-3B97-4501-9D81-6F50A8D3317F}"/>
                </a:ext>
              </a:extLst>
            </p:cNvPr>
            <p:cNvSpPr txBox="1"/>
            <p:nvPr/>
          </p:nvSpPr>
          <p:spPr>
            <a:xfrm>
              <a:off x="3915866" y="2749850"/>
              <a:ext cx="1392276" cy="523220"/>
            </a:xfrm>
            <a:prstGeom prst="rect">
              <a:avLst/>
            </a:prstGeom>
            <a:solidFill>
              <a:schemeClr val="bg1"/>
            </a:solidFill>
          </p:spPr>
          <p:txBody>
            <a:bodyPr wrap="square" rtlCol="0">
              <a:spAutoFit/>
            </a:bodyPr>
            <a:lstStyle/>
            <a:p>
              <a:pPr algn="ctr"/>
              <a:r>
                <a:rPr lang="fr-FR" sz="1400" dirty="0"/>
                <a:t>Triglycérides élevés</a:t>
              </a:r>
            </a:p>
          </p:txBody>
        </p:sp>
      </p:grpSp>
      <p:grpSp>
        <p:nvGrpSpPr>
          <p:cNvPr id="16" name="Groupe 15">
            <a:extLst>
              <a:ext uri="{FF2B5EF4-FFF2-40B4-BE49-F238E27FC236}">
                <a16:creationId xmlns:a16="http://schemas.microsoft.com/office/drawing/2014/main" id="{0D9F2463-5890-4CF5-82C1-FDF916BB300F}"/>
              </a:ext>
            </a:extLst>
          </p:cNvPr>
          <p:cNvGrpSpPr/>
          <p:nvPr/>
        </p:nvGrpSpPr>
        <p:grpSpPr>
          <a:xfrm>
            <a:off x="5202479" y="2154074"/>
            <a:ext cx="1495634" cy="1086921"/>
            <a:chOff x="5202479" y="2154074"/>
            <a:chExt cx="1495634" cy="1086921"/>
          </a:xfrm>
        </p:grpSpPr>
        <p:pic>
          <p:nvPicPr>
            <p:cNvPr id="38" name="Image 37">
              <a:extLst>
                <a:ext uri="{FF2B5EF4-FFF2-40B4-BE49-F238E27FC236}">
                  <a16:creationId xmlns:a16="http://schemas.microsoft.com/office/drawing/2014/main" id="{5F9B2101-2EF0-410B-84FD-AC9B5B2099F1}"/>
                </a:ext>
              </a:extLst>
            </p:cNvPr>
            <p:cNvPicPr>
              <a:picLocks noChangeAspect="1"/>
            </p:cNvPicPr>
            <p:nvPr/>
          </p:nvPicPr>
          <p:blipFill>
            <a:blip r:embed="rId13"/>
            <a:stretch>
              <a:fillRect/>
            </a:stretch>
          </p:blipFill>
          <p:spPr>
            <a:xfrm>
              <a:off x="5202479" y="2154074"/>
              <a:ext cx="1495634" cy="781159"/>
            </a:xfrm>
            <a:prstGeom prst="rect">
              <a:avLst/>
            </a:prstGeom>
          </p:spPr>
        </p:pic>
        <p:sp>
          <p:nvSpPr>
            <p:cNvPr id="39" name="ZoneTexte 38">
              <a:extLst>
                <a:ext uri="{FF2B5EF4-FFF2-40B4-BE49-F238E27FC236}">
                  <a16:creationId xmlns:a16="http://schemas.microsoft.com/office/drawing/2014/main" id="{FEFCE2C5-F55D-46F7-8688-789499311616}"/>
                </a:ext>
              </a:extLst>
            </p:cNvPr>
            <p:cNvSpPr txBox="1"/>
            <p:nvPr/>
          </p:nvSpPr>
          <p:spPr>
            <a:xfrm>
              <a:off x="5308142" y="2717775"/>
              <a:ext cx="1333686" cy="523220"/>
            </a:xfrm>
            <a:prstGeom prst="rect">
              <a:avLst/>
            </a:prstGeom>
            <a:solidFill>
              <a:schemeClr val="bg1"/>
            </a:solidFill>
          </p:spPr>
          <p:txBody>
            <a:bodyPr wrap="square" rtlCol="0">
              <a:spAutoFit/>
            </a:bodyPr>
            <a:lstStyle/>
            <a:p>
              <a:pPr algn="ctr"/>
              <a:r>
                <a:rPr lang="fr-FR" sz="1400" dirty="0"/>
                <a:t>Cholestérol HDL bas</a:t>
              </a:r>
            </a:p>
          </p:txBody>
        </p:sp>
      </p:grpSp>
      <p:grpSp>
        <p:nvGrpSpPr>
          <p:cNvPr id="25" name="Groupe 24">
            <a:extLst>
              <a:ext uri="{FF2B5EF4-FFF2-40B4-BE49-F238E27FC236}">
                <a16:creationId xmlns:a16="http://schemas.microsoft.com/office/drawing/2014/main" id="{99CB46D6-63ED-47FE-952E-35F75B328E95}"/>
              </a:ext>
            </a:extLst>
          </p:cNvPr>
          <p:cNvGrpSpPr/>
          <p:nvPr/>
        </p:nvGrpSpPr>
        <p:grpSpPr>
          <a:xfrm>
            <a:off x="2395162" y="2083562"/>
            <a:ext cx="1706845" cy="1786954"/>
            <a:chOff x="3877234" y="1932196"/>
            <a:chExt cx="1495634" cy="1409176"/>
          </a:xfrm>
        </p:grpSpPr>
        <p:sp>
          <p:nvSpPr>
            <p:cNvPr id="23" name="Ellipse 22">
              <a:extLst>
                <a:ext uri="{FF2B5EF4-FFF2-40B4-BE49-F238E27FC236}">
                  <a16:creationId xmlns:a16="http://schemas.microsoft.com/office/drawing/2014/main" id="{A0EDE56B-06F3-475C-B003-85DFE4B00A21}"/>
                </a:ext>
              </a:extLst>
            </p:cNvPr>
            <p:cNvSpPr/>
            <p:nvPr/>
          </p:nvSpPr>
          <p:spPr>
            <a:xfrm>
              <a:off x="3877234" y="1932196"/>
              <a:ext cx="1495634" cy="9303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ZoneTexte 23">
              <a:extLst>
                <a:ext uri="{FF2B5EF4-FFF2-40B4-BE49-F238E27FC236}">
                  <a16:creationId xmlns:a16="http://schemas.microsoft.com/office/drawing/2014/main" id="{CD5116D0-8336-40B1-A3D0-9B30D6083A14}"/>
                </a:ext>
              </a:extLst>
            </p:cNvPr>
            <p:cNvSpPr txBox="1"/>
            <p:nvPr/>
          </p:nvSpPr>
          <p:spPr>
            <a:xfrm>
              <a:off x="4221563" y="2783140"/>
              <a:ext cx="728097" cy="558232"/>
            </a:xfrm>
            <a:prstGeom prst="rect">
              <a:avLst/>
            </a:prstGeom>
            <a:noFill/>
          </p:spPr>
          <p:txBody>
            <a:bodyPr wrap="square" rtlCol="0">
              <a:spAutoFit/>
            </a:bodyPr>
            <a:lstStyle/>
            <a:p>
              <a:r>
                <a:rPr lang="fr-FR" sz="4000" b="1" dirty="0">
                  <a:solidFill>
                    <a:srgbClr val="FF0000"/>
                  </a:solidFill>
                </a:rPr>
                <a:t>+ 2</a:t>
              </a:r>
            </a:p>
          </p:txBody>
        </p:sp>
      </p:grpSp>
      <p:sp>
        <p:nvSpPr>
          <p:cNvPr id="9" name="ZoneTexte 8">
            <a:extLst>
              <a:ext uri="{FF2B5EF4-FFF2-40B4-BE49-F238E27FC236}">
                <a16:creationId xmlns:a16="http://schemas.microsoft.com/office/drawing/2014/main" id="{EC17C8E9-09D9-4638-9876-B2543620F43C}"/>
              </a:ext>
            </a:extLst>
          </p:cNvPr>
          <p:cNvSpPr txBox="1"/>
          <p:nvPr/>
        </p:nvSpPr>
        <p:spPr>
          <a:xfrm>
            <a:off x="10278457" y="2005453"/>
            <a:ext cx="1743634" cy="646331"/>
          </a:xfrm>
          <a:prstGeom prst="rect">
            <a:avLst/>
          </a:prstGeom>
          <a:noFill/>
        </p:spPr>
        <p:txBody>
          <a:bodyPr wrap="square" rtlCol="0">
            <a:spAutoFit/>
          </a:bodyPr>
          <a:lstStyle/>
          <a:p>
            <a:pPr algn="ctr"/>
            <a:r>
              <a:rPr lang="fr-FR" dirty="0"/>
              <a:t>Population générale</a:t>
            </a:r>
          </a:p>
        </p:txBody>
      </p:sp>
      <p:sp>
        <p:nvSpPr>
          <p:cNvPr id="11" name="ZoneTexte 10">
            <a:extLst>
              <a:ext uri="{FF2B5EF4-FFF2-40B4-BE49-F238E27FC236}">
                <a16:creationId xmlns:a16="http://schemas.microsoft.com/office/drawing/2014/main" id="{83C832A7-E2C6-4F80-9E16-69B5262028C7}"/>
              </a:ext>
            </a:extLst>
          </p:cNvPr>
          <p:cNvSpPr txBox="1"/>
          <p:nvPr/>
        </p:nvSpPr>
        <p:spPr>
          <a:xfrm>
            <a:off x="8622686" y="1200639"/>
            <a:ext cx="1343638" cy="400110"/>
          </a:xfrm>
          <a:prstGeom prst="rect">
            <a:avLst/>
          </a:prstGeom>
          <a:noFill/>
        </p:spPr>
        <p:txBody>
          <a:bodyPr wrap="none" rtlCol="0">
            <a:spAutoFit/>
          </a:bodyPr>
          <a:lstStyle/>
          <a:p>
            <a:r>
              <a:rPr lang="fr-FR" sz="2000" b="1" dirty="0"/>
              <a:t>INCIDENCE</a:t>
            </a:r>
          </a:p>
        </p:txBody>
      </p:sp>
      <p:sp>
        <p:nvSpPr>
          <p:cNvPr id="41" name="ZoneTexte 40">
            <a:extLst>
              <a:ext uri="{FF2B5EF4-FFF2-40B4-BE49-F238E27FC236}">
                <a16:creationId xmlns:a16="http://schemas.microsoft.com/office/drawing/2014/main" id="{BC8644A8-ED5B-42B8-B84A-26A4DFE8BB6D}"/>
              </a:ext>
            </a:extLst>
          </p:cNvPr>
          <p:cNvSpPr txBox="1"/>
          <p:nvPr/>
        </p:nvSpPr>
        <p:spPr>
          <a:xfrm>
            <a:off x="10278457" y="3539543"/>
            <a:ext cx="1743634" cy="646331"/>
          </a:xfrm>
          <a:prstGeom prst="rect">
            <a:avLst/>
          </a:prstGeom>
          <a:noFill/>
        </p:spPr>
        <p:txBody>
          <a:bodyPr wrap="square" rtlCol="0">
            <a:spAutoFit/>
          </a:bodyPr>
          <a:lstStyle/>
          <a:p>
            <a:pPr algn="ctr"/>
            <a:r>
              <a:rPr lang="fr-FR" dirty="0"/>
              <a:t>Diabétiques de type 2</a:t>
            </a:r>
          </a:p>
        </p:txBody>
      </p:sp>
      <p:sp>
        <p:nvSpPr>
          <p:cNvPr id="42" name="ZoneTexte 41">
            <a:extLst>
              <a:ext uri="{FF2B5EF4-FFF2-40B4-BE49-F238E27FC236}">
                <a16:creationId xmlns:a16="http://schemas.microsoft.com/office/drawing/2014/main" id="{30FF65A7-4A61-40E6-B6B0-950FE5EAAADA}"/>
              </a:ext>
            </a:extLst>
          </p:cNvPr>
          <p:cNvSpPr txBox="1"/>
          <p:nvPr/>
        </p:nvSpPr>
        <p:spPr>
          <a:xfrm>
            <a:off x="10278457" y="4918731"/>
            <a:ext cx="1743634" cy="1200329"/>
          </a:xfrm>
          <a:prstGeom prst="rect">
            <a:avLst/>
          </a:prstGeom>
          <a:noFill/>
        </p:spPr>
        <p:txBody>
          <a:bodyPr wrap="square" rtlCol="0">
            <a:spAutoFit/>
          </a:bodyPr>
          <a:lstStyle/>
          <a:p>
            <a:pPr algn="ctr"/>
            <a:r>
              <a:rPr lang="fr-FR" dirty="0"/>
              <a:t>Adultes en surpoids ou en situation d’obésité</a:t>
            </a:r>
          </a:p>
        </p:txBody>
      </p:sp>
      <p:pic>
        <p:nvPicPr>
          <p:cNvPr id="40" name="Audio 39">
            <a:hlinkClick r:id="" action="ppaction://media"/>
            <a:extLst>
              <a:ext uri="{FF2B5EF4-FFF2-40B4-BE49-F238E27FC236}">
                <a16:creationId xmlns:a16="http://schemas.microsoft.com/office/drawing/2014/main" id="{6254D6CC-EEF4-45A6-A9F1-32EABBFEF0A7}"/>
              </a:ext>
            </a:extLst>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222812948"/>
      </p:ext>
    </p:extLst>
  </p:cSld>
  <p:clrMapOvr>
    <a:masterClrMapping/>
  </p:clrMapOvr>
  <mc:AlternateContent xmlns:mc="http://schemas.openxmlformats.org/markup-compatibility/2006">
    <mc:Choice xmlns:p14="http://schemas.microsoft.com/office/powerpoint/2010/main" Requires="p14">
      <p:transition spd="slow" p14:dur="2000" advTm="56146"/>
    </mc:Choice>
    <mc:Fallback>
      <p:transition spd="slow" advTm="561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5" fill="hold" display="0">
                  <p:stCondLst>
                    <p:cond delay="indefinite"/>
                  </p:stCondLst>
                  <p:endCondLst>
                    <p:cond evt="onStopAudio" delay="0">
                      <p:tgtEl>
                        <p:sldTgt/>
                      </p:tgtEl>
                    </p:cond>
                  </p:endCondLst>
                </p:cTn>
                <p:tgtEl>
                  <p:spTgt spid="40"/>
                </p:tgtEl>
              </p:cMediaNode>
            </p:audio>
          </p:childTnLst>
        </p:cTn>
      </p:par>
    </p:tnLst>
    <p:bldLst>
      <p:bldP spid="5" grpId="0" build="p"/>
      <p:bldP spid="6" grpId="0"/>
      <p:bldP spid="26" grpId="0" animBg="1"/>
      <p:bldP spid="4" grpId="0"/>
      <p:bldP spid="27" grpId="0" animBg="1"/>
      <p:bldP spid="28" grpId="0" animBg="1"/>
      <p:bldP spid="7" grpId="0"/>
      <p:bldP spid="32" grpId="0" animBg="1"/>
      <p:bldP spid="9" grpId="0"/>
      <p:bldP spid="11"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37E4204E-DAB7-6E22-60D4-680CED58867A}"/>
              </a:ext>
            </a:extLst>
          </p:cNvPr>
          <p:cNvSpPr>
            <a:spLocks noGrp="1"/>
          </p:cNvSpPr>
          <p:nvPr>
            <p:ph idx="1"/>
          </p:nvPr>
        </p:nvSpPr>
        <p:spPr>
          <a:xfrm>
            <a:off x="838200" y="1254918"/>
            <a:ext cx="10515600" cy="4404162"/>
          </a:xfrm>
        </p:spPr>
        <p:txBody>
          <a:bodyPr>
            <a:normAutofit/>
          </a:bodyPr>
          <a:lstStyle/>
          <a:p>
            <a:endParaRPr lang="fr-FR" sz="2200" dirty="0"/>
          </a:p>
          <a:p>
            <a:endParaRPr lang="fr-FR" sz="1800" b="1" dirty="0"/>
          </a:p>
        </p:txBody>
      </p:sp>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5</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2. Physiopathologie</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7">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6" name="ZoneTexte 5">
            <a:extLst>
              <a:ext uri="{FF2B5EF4-FFF2-40B4-BE49-F238E27FC236}">
                <a16:creationId xmlns:a16="http://schemas.microsoft.com/office/drawing/2014/main" id="{373D9605-436F-FCE1-7631-0C8741B47A0B}"/>
              </a:ext>
            </a:extLst>
          </p:cNvPr>
          <p:cNvSpPr txBox="1"/>
          <p:nvPr/>
        </p:nvSpPr>
        <p:spPr>
          <a:xfrm>
            <a:off x="3048828" y="-3726805"/>
            <a:ext cx="6097656" cy="2369880"/>
          </a:xfrm>
          <a:prstGeom prst="rect">
            <a:avLst/>
          </a:prstGeom>
          <a:noFill/>
        </p:spPr>
        <p:txBody>
          <a:bodyPr wrap="square">
            <a:spAutoFit/>
          </a:bodyPr>
          <a:lstStyle/>
          <a:p>
            <a:pPr algn="r">
              <a:buFont typeface="+mj-lt"/>
              <a:buAutoNum type="arabicPeriod"/>
            </a:pPr>
            <a:r>
              <a:rPr lang="fr-FR" sz="700" dirty="0" err="1">
                <a:solidFill>
                  <a:srgbClr val="241F20"/>
                </a:solidFill>
                <a:latin typeface="REM"/>
              </a:rPr>
              <a:t>European</a:t>
            </a:r>
            <a:r>
              <a:rPr lang="fr-FR" sz="700" dirty="0">
                <a:solidFill>
                  <a:srgbClr val="241F20"/>
                </a:solidFill>
                <a:latin typeface="REM"/>
              </a:rPr>
              <a:t> Association for the </a:t>
            </a:r>
            <a:r>
              <a:rPr lang="fr-FR" sz="700" dirty="0" err="1">
                <a:solidFill>
                  <a:srgbClr val="241F20"/>
                </a:solidFill>
                <a:latin typeface="REM"/>
              </a:rPr>
              <a:t>Study</a:t>
            </a:r>
            <a:r>
              <a:rPr lang="fr-FR" sz="700" dirty="0">
                <a:solidFill>
                  <a:srgbClr val="241F20"/>
                </a:solidFill>
                <a:latin typeface="REM"/>
              </a:rPr>
              <a:t> of the </a:t>
            </a:r>
            <a:r>
              <a:rPr lang="fr-FR" sz="700" dirty="0" err="1">
                <a:solidFill>
                  <a:srgbClr val="241F20"/>
                </a:solidFill>
                <a:latin typeface="REM"/>
              </a:rPr>
              <a:t>Liver</a:t>
            </a:r>
            <a:r>
              <a:rPr lang="fr-FR" sz="700" dirty="0">
                <a:solidFill>
                  <a:srgbClr val="241F20"/>
                </a:solidFill>
                <a:latin typeface="REM"/>
              </a:rPr>
              <a:t> (EASL), </a:t>
            </a:r>
            <a:r>
              <a:rPr lang="fr-FR" sz="700" dirty="0" err="1">
                <a:solidFill>
                  <a:srgbClr val="241F20"/>
                </a:solidFill>
                <a:latin typeface="REM"/>
              </a:rPr>
              <a:t>European</a:t>
            </a:r>
            <a:r>
              <a:rPr lang="fr-FR" sz="700" dirty="0">
                <a:solidFill>
                  <a:srgbClr val="241F20"/>
                </a:solidFill>
                <a:latin typeface="REM"/>
              </a:rPr>
              <a:t> Association for the </a:t>
            </a:r>
            <a:r>
              <a:rPr lang="fr-FR" sz="700" dirty="0" err="1">
                <a:solidFill>
                  <a:srgbClr val="241F20"/>
                </a:solidFill>
                <a:latin typeface="REM"/>
              </a:rPr>
              <a:t>Study</a:t>
            </a:r>
            <a:r>
              <a:rPr lang="fr-FR" sz="700" dirty="0">
                <a:solidFill>
                  <a:srgbClr val="241F20"/>
                </a:solidFill>
                <a:latin typeface="REM"/>
              </a:rPr>
              <a:t> of </a:t>
            </a:r>
            <a:r>
              <a:rPr lang="fr-FR" sz="700" dirty="0" err="1">
                <a:solidFill>
                  <a:srgbClr val="241F20"/>
                </a:solidFill>
                <a:latin typeface="REM"/>
              </a:rPr>
              <a:t>Diabetes</a:t>
            </a:r>
            <a:r>
              <a:rPr lang="fr-FR" sz="700" dirty="0">
                <a:solidFill>
                  <a:srgbClr val="241F20"/>
                </a:solidFill>
                <a:latin typeface="REM"/>
              </a:rPr>
              <a:t> (EASD), </a:t>
            </a:r>
            <a:r>
              <a:rPr lang="fr-FR" sz="700" dirty="0" err="1">
                <a:solidFill>
                  <a:srgbClr val="241F20"/>
                </a:solidFill>
                <a:latin typeface="REM"/>
              </a:rPr>
              <a:t>European</a:t>
            </a:r>
            <a:r>
              <a:rPr lang="fr-FR" sz="700" dirty="0">
                <a:solidFill>
                  <a:srgbClr val="241F20"/>
                </a:solidFill>
                <a:latin typeface="REM"/>
              </a:rPr>
              <a:t> Association for the </a:t>
            </a:r>
            <a:r>
              <a:rPr lang="fr-FR" sz="700" dirty="0" err="1">
                <a:solidFill>
                  <a:srgbClr val="241F20"/>
                </a:solidFill>
                <a:latin typeface="REM"/>
              </a:rPr>
              <a:t>Study</a:t>
            </a:r>
            <a:r>
              <a:rPr lang="fr-FR" sz="700" dirty="0">
                <a:solidFill>
                  <a:srgbClr val="241F20"/>
                </a:solidFill>
                <a:latin typeface="REM"/>
              </a:rPr>
              <a:t> of </a:t>
            </a:r>
            <a:r>
              <a:rPr lang="fr-FR" sz="700" dirty="0" err="1">
                <a:solidFill>
                  <a:srgbClr val="241F20"/>
                </a:solidFill>
                <a:latin typeface="REM"/>
              </a:rPr>
              <a:t>Obesity</a:t>
            </a:r>
            <a:r>
              <a:rPr lang="fr-FR" sz="700" dirty="0">
                <a:solidFill>
                  <a:srgbClr val="241F20"/>
                </a:solidFill>
                <a:latin typeface="REM"/>
              </a:rPr>
              <a:t> (EASO). EASL-EASD-EASO </a:t>
            </a:r>
            <a:r>
              <a:rPr lang="fr-FR" sz="700" dirty="0" err="1">
                <a:solidFill>
                  <a:srgbClr val="241F20"/>
                </a:solidFill>
                <a:latin typeface="REM"/>
              </a:rPr>
              <a:t>Clinical</a:t>
            </a:r>
            <a:r>
              <a:rPr lang="fr-FR" sz="700" dirty="0">
                <a:solidFill>
                  <a:srgbClr val="241F20"/>
                </a:solidFill>
                <a:latin typeface="REM"/>
              </a:rPr>
              <a:t> Practice Guidelines on the management of </a:t>
            </a:r>
            <a:r>
              <a:rPr lang="fr-FR" sz="700" dirty="0" err="1">
                <a:solidFill>
                  <a:srgbClr val="241F20"/>
                </a:solidFill>
                <a:latin typeface="REM"/>
              </a:rPr>
              <a:t>metabolic</a:t>
            </a:r>
            <a:r>
              <a:rPr lang="fr-FR" sz="700" dirty="0">
                <a:solidFill>
                  <a:srgbClr val="241F20"/>
                </a:solidFill>
                <a:latin typeface="REM"/>
              </a:rPr>
              <a:t> dysfunction-associated </a:t>
            </a:r>
            <a:r>
              <a:rPr lang="fr-FR" sz="700" dirty="0" err="1">
                <a:solidFill>
                  <a:srgbClr val="241F20"/>
                </a:solidFill>
                <a:latin typeface="REM"/>
              </a:rPr>
              <a:t>steatotic</a:t>
            </a:r>
            <a:r>
              <a:rPr lang="fr-FR" sz="700" dirty="0">
                <a:solidFill>
                  <a:srgbClr val="241F20"/>
                </a:solidFill>
                <a:latin typeface="REM"/>
              </a:rPr>
              <a:t> </a:t>
            </a:r>
            <a:r>
              <a:rPr lang="fr-FR" sz="700" dirty="0" err="1">
                <a:solidFill>
                  <a:srgbClr val="241F20"/>
                </a:solidFill>
                <a:latin typeface="REM"/>
              </a:rPr>
              <a:t>liver</a:t>
            </a:r>
            <a:r>
              <a:rPr lang="fr-FR" sz="700" dirty="0">
                <a:solidFill>
                  <a:srgbClr val="241F20"/>
                </a:solidFill>
                <a:latin typeface="REM"/>
              </a:rPr>
              <a:t> </a:t>
            </a:r>
            <a:r>
              <a:rPr lang="fr-FR" sz="700" dirty="0" err="1">
                <a:solidFill>
                  <a:srgbClr val="241F20"/>
                </a:solidFill>
                <a:latin typeface="REM"/>
              </a:rPr>
              <a:t>disease</a:t>
            </a:r>
            <a:r>
              <a:rPr lang="fr-FR" sz="700" dirty="0">
                <a:solidFill>
                  <a:srgbClr val="241F20"/>
                </a:solidFill>
                <a:latin typeface="REM"/>
              </a:rPr>
              <a:t> (MASLD). J </a:t>
            </a:r>
            <a:r>
              <a:rPr lang="fr-FR" sz="700" dirty="0" err="1">
                <a:solidFill>
                  <a:srgbClr val="241F20"/>
                </a:solidFill>
                <a:latin typeface="REM"/>
              </a:rPr>
              <a:t>Hepatol</a:t>
            </a:r>
            <a:r>
              <a:rPr lang="fr-FR" sz="700" dirty="0">
                <a:solidFill>
                  <a:srgbClr val="241F20"/>
                </a:solidFill>
                <a:latin typeface="REM"/>
              </a:rPr>
              <a:t>. 2024 Sep;81(3):492–542.</a:t>
            </a:r>
          </a:p>
          <a:p>
            <a:pPr algn="r">
              <a:buFont typeface="+mj-lt"/>
              <a:buAutoNum type="arabicPeriod"/>
            </a:pPr>
            <a:r>
              <a:rPr lang="fr-FR" sz="700" dirty="0" err="1">
                <a:solidFill>
                  <a:srgbClr val="241F20"/>
                </a:solidFill>
                <a:latin typeface="REM"/>
              </a:rPr>
              <a:t>Younossi</a:t>
            </a:r>
            <a:r>
              <a:rPr lang="fr-FR" sz="700" dirty="0">
                <a:solidFill>
                  <a:srgbClr val="241F20"/>
                </a:solidFill>
                <a:latin typeface="REM"/>
              </a:rPr>
              <a:t> ZM, </a:t>
            </a:r>
            <a:r>
              <a:rPr lang="fr-FR" sz="700" dirty="0" err="1">
                <a:solidFill>
                  <a:srgbClr val="241F20"/>
                </a:solidFill>
                <a:latin typeface="REM"/>
              </a:rPr>
              <a:t>Golabi</a:t>
            </a:r>
            <a:r>
              <a:rPr lang="fr-FR" sz="700" dirty="0">
                <a:solidFill>
                  <a:srgbClr val="241F20"/>
                </a:solidFill>
                <a:latin typeface="REM"/>
              </a:rPr>
              <a:t> P, de Avila L, Paik JM, </a:t>
            </a:r>
            <a:r>
              <a:rPr lang="fr-FR" sz="700" dirty="0" err="1">
                <a:solidFill>
                  <a:srgbClr val="241F20"/>
                </a:solidFill>
                <a:latin typeface="REM"/>
              </a:rPr>
              <a:t>Srishord</a:t>
            </a:r>
            <a:r>
              <a:rPr lang="fr-FR" sz="700" dirty="0">
                <a:solidFill>
                  <a:srgbClr val="241F20"/>
                </a:solidFill>
                <a:latin typeface="REM"/>
              </a:rPr>
              <a:t> M, Fukui N, </a:t>
            </a:r>
            <a:r>
              <a:rPr lang="fr-FR" sz="700" i="1" dirty="0">
                <a:solidFill>
                  <a:srgbClr val="241F20"/>
                </a:solidFill>
                <a:latin typeface="REM"/>
              </a:rPr>
              <a:t>et </a:t>
            </a:r>
            <a:r>
              <a:rPr lang="fr-FR" sz="700" dirty="0">
                <a:solidFill>
                  <a:srgbClr val="241F20"/>
                </a:solidFill>
                <a:latin typeface="REM"/>
              </a:rPr>
              <a:t>The global </a:t>
            </a:r>
            <a:r>
              <a:rPr lang="fr-FR" sz="700" dirty="0" err="1">
                <a:solidFill>
                  <a:srgbClr val="241F20"/>
                </a:solidFill>
                <a:latin typeface="REM"/>
              </a:rPr>
              <a:t>epidemiology</a:t>
            </a:r>
            <a:r>
              <a:rPr lang="fr-FR" sz="700" dirty="0">
                <a:solidFill>
                  <a:srgbClr val="241F20"/>
                </a:solidFill>
                <a:latin typeface="REM"/>
              </a:rPr>
              <a:t> of NAFLD and NASH in patients </a:t>
            </a:r>
            <a:r>
              <a:rPr lang="fr-FR" sz="700" dirty="0" err="1">
                <a:solidFill>
                  <a:srgbClr val="241F20"/>
                </a:solidFill>
                <a:latin typeface="REM"/>
              </a:rPr>
              <a:t>with</a:t>
            </a:r>
            <a:r>
              <a:rPr lang="fr-FR" sz="700" dirty="0">
                <a:solidFill>
                  <a:srgbClr val="241F20"/>
                </a:solidFill>
                <a:latin typeface="REM"/>
              </a:rPr>
              <a:t> type 2 </a:t>
            </a:r>
            <a:r>
              <a:rPr lang="fr-FR" sz="700" dirty="0" err="1">
                <a:solidFill>
                  <a:srgbClr val="241F20"/>
                </a:solidFill>
                <a:latin typeface="REM"/>
              </a:rPr>
              <a:t>diabetes</a:t>
            </a:r>
            <a:r>
              <a:rPr lang="fr-FR" sz="700" dirty="0">
                <a:solidFill>
                  <a:srgbClr val="241F20"/>
                </a:solidFill>
                <a:latin typeface="REM"/>
              </a:rPr>
              <a:t>: A </a:t>
            </a:r>
            <a:r>
              <a:rPr lang="fr-FR" sz="700" dirty="0" err="1">
                <a:solidFill>
                  <a:srgbClr val="241F20"/>
                </a:solidFill>
                <a:latin typeface="REM"/>
              </a:rPr>
              <a:t>systematic</a:t>
            </a:r>
            <a:r>
              <a:rPr lang="fr-FR" sz="700" dirty="0">
                <a:solidFill>
                  <a:srgbClr val="241F20"/>
                </a:solidFill>
                <a:latin typeface="REM"/>
              </a:rPr>
              <a:t> </a:t>
            </a:r>
            <a:r>
              <a:rPr lang="fr-FR" sz="700" dirty="0" err="1">
                <a:solidFill>
                  <a:srgbClr val="241F20"/>
                </a:solidFill>
                <a:latin typeface="REM"/>
              </a:rPr>
              <a:t>review</a:t>
            </a:r>
            <a:r>
              <a:rPr lang="fr-FR" sz="700" dirty="0">
                <a:solidFill>
                  <a:srgbClr val="241F20"/>
                </a:solidFill>
                <a:latin typeface="REM"/>
              </a:rPr>
              <a:t> and </a:t>
            </a:r>
            <a:r>
              <a:rPr lang="fr-FR" sz="700" dirty="0" err="1">
                <a:solidFill>
                  <a:srgbClr val="241F20"/>
                </a:solidFill>
                <a:latin typeface="REM"/>
              </a:rPr>
              <a:t>meta-analysis</a:t>
            </a:r>
            <a:r>
              <a:rPr lang="fr-FR" sz="700" dirty="0">
                <a:solidFill>
                  <a:srgbClr val="241F20"/>
                </a:solidFill>
                <a:latin typeface="REM"/>
              </a:rPr>
              <a:t>. J </a:t>
            </a:r>
            <a:r>
              <a:rPr lang="fr-FR" sz="700" dirty="0" err="1">
                <a:solidFill>
                  <a:srgbClr val="241F20"/>
                </a:solidFill>
                <a:latin typeface="REM"/>
              </a:rPr>
              <a:t>Hepatol</a:t>
            </a:r>
            <a:r>
              <a:rPr lang="fr-FR" sz="700" dirty="0">
                <a:solidFill>
                  <a:srgbClr val="241F20"/>
                </a:solidFill>
                <a:latin typeface="REM"/>
              </a:rPr>
              <a:t>. 2019 Oct;71(4):793–801.</a:t>
            </a:r>
          </a:p>
          <a:p>
            <a:pPr algn="r">
              <a:buFont typeface="+mj-lt"/>
              <a:buAutoNum type="arabicPeriod"/>
            </a:pPr>
            <a:r>
              <a:rPr lang="fr-FR" sz="700" dirty="0" err="1">
                <a:solidFill>
                  <a:srgbClr val="241F20"/>
                </a:solidFill>
                <a:latin typeface="REM"/>
              </a:rPr>
              <a:t>Riazi</a:t>
            </a:r>
            <a:r>
              <a:rPr lang="fr-FR" sz="700" dirty="0">
                <a:solidFill>
                  <a:srgbClr val="241F20"/>
                </a:solidFill>
                <a:latin typeface="REM"/>
              </a:rPr>
              <a:t> K, </a:t>
            </a:r>
            <a:r>
              <a:rPr lang="fr-FR" sz="700" dirty="0" err="1">
                <a:solidFill>
                  <a:srgbClr val="241F20"/>
                </a:solidFill>
                <a:latin typeface="REM"/>
              </a:rPr>
              <a:t>Azhari</a:t>
            </a:r>
            <a:r>
              <a:rPr lang="fr-FR" sz="700" dirty="0">
                <a:solidFill>
                  <a:srgbClr val="241F20"/>
                </a:solidFill>
                <a:latin typeface="REM"/>
              </a:rPr>
              <a:t> H, Charette JH, Underwood FE, King JA, </a:t>
            </a:r>
            <a:r>
              <a:rPr lang="fr-FR" sz="700" dirty="0" err="1">
                <a:solidFill>
                  <a:srgbClr val="241F20"/>
                </a:solidFill>
                <a:latin typeface="REM"/>
              </a:rPr>
              <a:t>Afshar</a:t>
            </a:r>
            <a:r>
              <a:rPr lang="fr-FR" sz="700" dirty="0">
                <a:solidFill>
                  <a:srgbClr val="241F20"/>
                </a:solidFill>
                <a:latin typeface="REM"/>
              </a:rPr>
              <a:t> EE, </a:t>
            </a:r>
            <a:r>
              <a:rPr lang="fr-FR" sz="700" i="1" dirty="0">
                <a:solidFill>
                  <a:srgbClr val="241F20"/>
                </a:solidFill>
                <a:latin typeface="REM"/>
              </a:rPr>
              <a:t>et </a:t>
            </a:r>
            <a:r>
              <a:rPr lang="fr-FR" sz="700" dirty="0">
                <a:solidFill>
                  <a:srgbClr val="241F20"/>
                </a:solidFill>
                <a:latin typeface="REM"/>
              </a:rPr>
              <a:t>The </a:t>
            </a:r>
            <a:r>
              <a:rPr lang="fr-FR" sz="700" dirty="0" err="1">
                <a:solidFill>
                  <a:srgbClr val="241F20"/>
                </a:solidFill>
                <a:latin typeface="REM"/>
              </a:rPr>
              <a:t>prevalence</a:t>
            </a:r>
            <a:r>
              <a:rPr lang="fr-FR" sz="700" dirty="0">
                <a:solidFill>
                  <a:srgbClr val="241F20"/>
                </a:solidFill>
                <a:latin typeface="REM"/>
              </a:rPr>
              <a:t> and incidence of NAFLD </a:t>
            </a:r>
            <a:r>
              <a:rPr lang="fr-FR" sz="700" dirty="0" err="1">
                <a:solidFill>
                  <a:srgbClr val="241F20"/>
                </a:solidFill>
                <a:latin typeface="REM"/>
              </a:rPr>
              <a:t>worldwide</a:t>
            </a:r>
            <a:r>
              <a:rPr lang="fr-FR" sz="700" dirty="0">
                <a:solidFill>
                  <a:srgbClr val="241F20"/>
                </a:solidFill>
                <a:latin typeface="REM"/>
              </a:rPr>
              <a:t>: a </a:t>
            </a:r>
            <a:r>
              <a:rPr lang="fr-FR" sz="700" dirty="0" err="1">
                <a:solidFill>
                  <a:srgbClr val="241F20"/>
                </a:solidFill>
                <a:latin typeface="REM"/>
              </a:rPr>
              <a:t>systematic</a:t>
            </a:r>
            <a:r>
              <a:rPr lang="fr-FR" sz="700" dirty="0">
                <a:solidFill>
                  <a:srgbClr val="241F20"/>
                </a:solidFill>
                <a:latin typeface="REM"/>
              </a:rPr>
              <a:t> </a:t>
            </a:r>
            <a:r>
              <a:rPr lang="fr-FR" sz="700" dirty="0" err="1">
                <a:solidFill>
                  <a:srgbClr val="241F20"/>
                </a:solidFill>
                <a:latin typeface="REM"/>
              </a:rPr>
              <a:t>review</a:t>
            </a:r>
            <a:r>
              <a:rPr lang="fr-FR" sz="700" dirty="0">
                <a:solidFill>
                  <a:srgbClr val="241F20"/>
                </a:solidFill>
                <a:latin typeface="REM"/>
              </a:rPr>
              <a:t> and </a:t>
            </a:r>
            <a:r>
              <a:rPr lang="fr-FR" sz="700" dirty="0" err="1">
                <a:solidFill>
                  <a:srgbClr val="241F20"/>
                </a:solidFill>
                <a:latin typeface="REM"/>
              </a:rPr>
              <a:t>meta-analysis</a:t>
            </a:r>
            <a:r>
              <a:rPr lang="fr-FR" sz="700" dirty="0">
                <a:solidFill>
                  <a:srgbClr val="241F20"/>
                </a:solidFill>
                <a:latin typeface="REM"/>
              </a:rPr>
              <a:t>. Lancet </a:t>
            </a:r>
            <a:r>
              <a:rPr lang="fr-FR" sz="700" dirty="0" err="1">
                <a:solidFill>
                  <a:srgbClr val="241F20"/>
                </a:solidFill>
                <a:latin typeface="REM"/>
              </a:rPr>
              <a:t>Gastroenterol</a:t>
            </a:r>
            <a:r>
              <a:rPr lang="fr-FR" sz="700" dirty="0">
                <a:solidFill>
                  <a:srgbClr val="241F20"/>
                </a:solidFill>
                <a:latin typeface="REM"/>
              </a:rPr>
              <a:t> </a:t>
            </a:r>
            <a:r>
              <a:rPr lang="fr-FR" sz="700" dirty="0" err="1">
                <a:solidFill>
                  <a:srgbClr val="241F20"/>
                </a:solidFill>
                <a:latin typeface="REM"/>
              </a:rPr>
              <a:t>Hepatol</a:t>
            </a:r>
            <a:r>
              <a:rPr lang="fr-FR" sz="700" dirty="0">
                <a:solidFill>
                  <a:srgbClr val="241F20"/>
                </a:solidFill>
                <a:latin typeface="REM"/>
              </a:rPr>
              <a:t>. 2022 Sep;7(9):851–61.</a:t>
            </a:r>
          </a:p>
          <a:p>
            <a:endParaRPr lang="fr-FR" sz="1050" dirty="0"/>
          </a:p>
          <a:p>
            <a:pPr marL="0" indent="0">
              <a:buNone/>
            </a:pPr>
            <a:r>
              <a:rPr lang="fr-FR" sz="1050" dirty="0"/>
              <a:t>on. Suspendisse eu </a:t>
            </a:r>
            <a:r>
              <a:rPr lang="fr-FR" sz="1050" dirty="0" err="1"/>
              <a:t>felis</a:t>
            </a:r>
            <a:r>
              <a:rPr lang="fr-FR" sz="1050" dirty="0"/>
              <a:t> eu </a:t>
            </a:r>
            <a:r>
              <a:rPr lang="fr-FR" sz="1050" dirty="0" err="1"/>
              <a:t>dui</a:t>
            </a:r>
            <a:r>
              <a:rPr lang="fr-FR" sz="1050" dirty="0"/>
              <a:t> cursus </a:t>
            </a:r>
            <a:r>
              <a:rPr lang="fr-FR" sz="1050" dirty="0" err="1"/>
              <a:t>porttitor</a:t>
            </a:r>
            <a:r>
              <a:rPr lang="fr-FR" sz="1050" dirty="0"/>
              <a:t> </a:t>
            </a:r>
            <a:r>
              <a:rPr lang="fr-FR" sz="1050" dirty="0" err="1"/>
              <a:t>sed</a:t>
            </a:r>
            <a:r>
              <a:rPr lang="fr-FR" sz="1050" dirty="0"/>
              <a:t> et mi. </a:t>
            </a:r>
            <a:r>
              <a:rPr lang="fr-FR" sz="1050" dirty="0" err="1"/>
              <a:t>Maecenas</a:t>
            </a:r>
            <a:r>
              <a:rPr lang="fr-FR" sz="1050" dirty="0"/>
              <a:t> </a:t>
            </a:r>
            <a:r>
              <a:rPr lang="fr-FR" sz="1050" dirty="0" err="1"/>
              <a:t>venenatis</a:t>
            </a:r>
            <a:r>
              <a:rPr lang="fr-FR" sz="1050" dirty="0"/>
              <a:t> </a:t>
            </a:r>
            <a:r>
              <a:rPr lang="fr-FR" sz="1050" dirty="0" err="1"/>
              <a:t>convallis</a:t>
            </a:r>
            <a:r>
              <a:rPr lang="fr-FR" sz="1050" dirty="0"/>
              <a:t> </a:t>
            </a:r>
            <a:r>
              <a:rPr lang="fr-FR" sz="1050" dirty="0" err="1"/>
              <a:t>dolor</a:t>
            </a:r>
            <a:r>
              <a:rPr lang="fr-FR" sz="1050" dirty="0"/>
              <a:t> ut </a:t>
            </a:r>
            <a:r>
              <a:rPr lang="fr-FR" sz="1050" dirty="0" err="1"/>
              <a:t>porttitor</a:t>
            </a:r>
            <a:r>
              <a:rPr lang="fr-FR" sz="1050" dirty="0"/>
              <a:t>. </a:t>
            </a:r>
            <a:r>
              <a:rPr lang="fr-FR" sz="1050" dirty="0" err="1"/>
              <a:t>Vivamus</a:t>
            </a:r>
            <a:r>
              <a:rPr lang="fr-FR" sz="1050" dirty="0"/>
              <a:t> non </a:t>
            </a:r>
            <a:r>
              <a:rPr lang="fr-FR" sz="1050" dirty="0" err="1"/>
              <a:t>ullamcorper</a:t>
            </a:r>
            <a:r>
              <a:rPr lang="fr-FR" sz="1050" dirty="0"/>
              <a:t> </a:t>
            </a:r>
            <a:r>
              <a:rPr lang="fr-FR" sz="1050" dirty="0" err="1"/>
              <a:t>orci</a:t>
            </a:r>
            <a:r>
              <a:rPr lang="fr-FR" sz="1050" dirty="0"/>
              <a:t>. Integer ut </a:t>
            </a:r>
            <a:r>
              <a:rPr lang="fr-FR" sz="1050" dirty="0" err="1"/>
              <a:t>lorem</a:t>
            </a:r>
            <a:r>
              <a:rPr lang="fr-FR" sz="1050" dirty="0"/>
              <a:t> a </a:t>
            </a:r>
            <a:r>
              <a:rPr lang="fr-FR" sz="1050" dirty="0" err="1"/>
              <a:t>purus</a:t>
            </a:r>
            <a:r>
              <a:rPr lang="fr-FR" sz="1050" dirty="0"/>
              <a:t> </a:t>
            </a:r>
            <a:r>
              <a:rPr lang="fr-FR" sz="1050" dirty="0" err="1"/>
              <a:t>hendrerit</a:t>
            </a:r>
            <a:r>
              <a:rPr lang="fr-FR" sz="1050" dirty="0"/>
              <a:t> </a:t>
            </a:r>
            <a:r>
              <a:rPr lang="fr-FR" sz="1050" dirty="0" err="1"/>
              <a:t>fringilla</a:t>
            </a:r>
            <a:r>
              <a:rPr lang="fr-FR" sz="1050" dirty="0"/>
              <a:t> </a:t>
            </a:r>
            <a:r>
              <a:rPr lang="fr-FR" sz="1050" dirty="0" err="1"/>
              <a:t>ac</a:t>
            </a:r>
            <a:r>
              <a:rPr lang="fr-FR" sz="1050" dirty="0"/>
              <a:t> </a:t>
            </a:r>
            <a:r>
              <a:rPr lang="fr-FR" sz="1050" dirty="0" err="1"/>
              <a:t>aliquam</a:t>
            </a:r>
            <a:r>
              <a:rPr lang="fr-FR" sz="1050" dirty="0"/>
              <a:t> </a:t>
            </a:r>
            <a:r>
              <a:rPr lang="fr-FR" sz="1050" dirty="0" err="1"/>
              <a:t>nisl</a:t>
            </a:r>
            <a:r>
              <a:rPr lang="fr-FR" sz="1050" dirty="0"/>
              <a:t>. Integer at </a:t>
            </a:r>
            <a:r>
              <a:rPr lang="fr-FR" sz="1050" dirty="0" err="1"/>
              <a:t>velit</a:t>
            </a:r>
            <a:r>
              <a:rPr lang="fr-FR" sz="1050" dirty="0"/>
              <a:t> mi. </a:t>
            </a:r>
            <a:r>
              <a:rPr lang="fr-FR" sz="1050" dirty="0" err="1"/>
              <a:t>Nullam</a:t>
            </a:r>
            <a:r>
              <a:rPr lang="fr-FR" sz="1050" dirty="0"/>
              <a:t> </a:t>
            </a:r>
            <a:r>
              <a:rPr lang="fr-FR" sz="1050" dirty="0" err="1"/>
              <a:t>vehicula</a:t>
            </a:r>
            <a:r>
              <a:rPr lang="fr-FR" sz="1050" dirty="0"/>
              <a:t>, </a:t>
            </a:r>
            <a:r>
              <a:rPr lang="fr-FR" sz="1050" dirty="0" err="1"/>
              <a:t>leo</a:t>
            </a:r>
            <a:r>
              <a:rPr lang="fr-FR" sz="1050" dirty="0"/>
              <a:t> cursus </a:t>
            </a:r>
            <a:r>
              <a:rPr lang="fr-FR" sz="1050" dirty="0" err="1"/>
              <a:t>interdum</a:t>
            </a:r>
            <a:r>
              <a:rPr lang="fr-FR" sz="1050" dirty="0"/>
              <a:t> </a:t>
            </a:r>
            <a:r>
              <a:rPr lang="fr-FR" sz="1050" dirty="0" err="1"/>
              <a:t>molestie</a:t>
            </a:r>
            <a:endParaRPr lang="fr-FR" sz="1050" dirty="0"/>
          </a:p>
          <a:p>
            <a:pPr marL="0" indent="0">
              <a:buNone/>
            </a:pPr>
            <a:endParaRPr lang="fr-FR" sz="1050" dirty="0"/>
          </a:p>
          <a:p>
            <a:pPr marL="0" indent="0">
              <a:buNone/>
            </a:pPr>
            <a:r>
              <a:rPr lang="fr-FR" sz="1050" dirty="0" err="1"/>
              <a:t>Vivamus</a:t>
            </a:r>
            <a:r>
              <a:rPr lang="fr-FR" sz="1050" dirty="0"/>
              <a:t> at </a:t>
            </a:r>
            <a:r>
              <a:rPr lang="fr-FR" sz="1050" dirty="0" err="1"/>
              <a:t>nibh</a:t>
            </a:r>
            <a:r>
              <a:rPr lang="fr-FR" sz="1050" dirty="0"/>
              <a:t> </a:t>
            </a:r>
            <a:r>
              <a:rPr lang="fr-FR" sz="1050" dirty="0" err="1"/>
              <a:t>ullamcorper</a:t>
            </a:r>
            <a:r>
              <a:rPr lang="fr-FR" sz="1050" dirty="0"/>
              <a:t>, </a:t>
            </a:r>
            <a:r>
              <a:rPr lang="fr-FR" sz="1050" dirty="0" err="1"/>
              <a:t>tempor</a:t>
            </a:r>
            <a:r>
              <a:rPr lang="fr-FR" sz="1050" dirty="0"/>
              <a:t> mi nec, </a:t>
            </a:r>
            <a:r>
              <a:rPr lang="fr-FR" sz="1050" dirty="0" err="1"/>
              <a:t>luctus</a:t>
            </a:r>
            <a:r>
              <a:rPr lang="fr-FR" sz="1050" dirty="0"/>
              <a:t> </a:t>
            </a:r>
            <a:r>
              <a:rPr lang="fr-FR" sz="1050" dirty="0" err="1"/>
              <a:t>enim</a:t>
            </a:r>
            <a:r>
              <a:rPr lang="fr-FR" sz="1050" dirty="0"/>
              <a:t>. In eu </a:t>
            </a:r>
            <a:r>
              <a:rPr lang="fr-FR" sz="1050" dirty="0" err="1"/>
              <a:t>aliquet</a:t>
            </a:r>
            <a:r>
              <a:rPr lang="fr-FR" sz="1050" dirty="0"/>
              <a:t> </a:t>
            </a:r>
            <a:r>
              <a:rPr lang="fr-FR" sz="1050" dirty="0" err="1"/>
              <a:t>tellus</a:t>
            </a:r>
            <a:r>
              <a:rPr lang="fr-FR" sz="1050" dirty="0"/>
              <a:t>. </a:t>
            </a:r>
            <a:r>
              <a:rPr lang="fr-FR" sz="1050" dirty="0" err="1"/>
              <a:t>Fusce</a:t>
            </a:r>
            <a:r>
              <a:rPr lang="fr-FR" sz="1050" dirty="0"/>
              <a:t> </a:t>
            </a:r>
            <a:r>
              <a:rPr lang="fr-FR" sz="1050" dirty="0" err="1"/>
              <a:t>aliquam</a:t>
            </a:r>
            <a:r>
              <a:rPr lang="fr-FR" sz="1050" dirty="0"/>
              <a:t> id </a:t>
            </a:r>
            <a:r>
              <a:rPr lang="fr-FR" sz="1050" dirty="0" err="1"/>
              <a:t>eros</a:t>
            </a:r>
            <a:r>
              <a:rPr lang="fr-FR" sz="1050" dirty="0"/>
              <a:t> id </a:t>
            </a:r>
            <a:r>
              <a:rPr lang="fr-FR" sz="1050" dirty="0" err="1"/>
              <a:t>convallis</a:t>
            </a:r>
            <a:r>
              <a:rPr lang="fr-FR" sz="1050" dirty="0"/>
              <a:t>. </a:t>
            </a:r>
            <a:r>
              <a:rPr lang="fr-FR" sz="1050" dirty="0" err="1"/>
              <a:t>Donec</a:t>
            </a:r>
            <a:r>
              <a:rPr lang="fr-FR" sz="1050" dirty="0"/>
              <a:t> </a:t>
            </a:r>
            <a:r>
              <a:rPr lang="fr-FR" sz="1050" dirty="0" err="1"/>
              <a:t>accumsan</a:t>
            </a:r>
            <a:r>
              <a:rPr lang="fr-FR" sz="1050" dirty="0"/>
              <a:t> </a:t>
            </a:r>
            <a:r>
              <a:rPr lang="fr-FR" sz="1050" dirty="0" err="1"/>
              <a:t>imperdiet</a:t>
            </a:r>
            <a:r>
              <a:rPr lang="fr-FR" sz="1050" dirty="0"/>
              <a:t> </a:t>
            </a:r>
            <a:r>
              <a:rPr lang="fr-FR" sz="1050" dirty="0" err="1"/>
              <a:t>tellus</a:t>
            </a:r>
            <a:r>
              <a:rPr lang="fr-FR" sz="1050" dirty="0"/>
              <a:t>, </a:t>
            </a:r>
            <a:r>
              <a:rPr lang="fr-FR" sz="1050" dirty="0" err="1"/>
              <a:t>eget</a:t>
            </a:r>
            <a:r>
              <a:rPr lang="fr-FR" sz="1050" dirty="0"/>
              <a:t> </a:t>
            </a:r>
            <a:r>
              <a:rPr lang="fr-FR" sz="1050" dirty="0" err="1"/>
              <a:t>facilisis</a:t>
            </a:r>
            <a:r>
              <a:rPr lang="fr-FR" sz="1050" dirty="0"/>
              <a:t> erat </a:t>
            </a:r>
            <a:r>
              <a:rPr lang="fr-FR" sz="1050" dirty="0" err="1"/>
              <a:t>pharetra</a:t>
            </a:r>
            <a:r>
              <a:rPr lang="fr-FR" sz="1050" dirty="0"/>
              <a:t> a. Sed </a:t>
            </a:r>
            <a:r>
              <a:rPr lang="fr-FR" sz="1050" dirty="0" err="1"/>
              <a:t>gravida</a:t>
            </a:r>
            <a:r>
              <a:rPr lang="fr-FR" sz="1050" dirty="0"/>
              <a:t> </a:t>
            </a:r>
            <a:r>
              <a:rPr lang="fr-FR" sz="1050" dirty="0" err="1"/>
              <a:t>venenatis</a:t>
            </a:r>
            <a:r>
              <a:rPr lang="fr-FR" sz="1050" dirty="0"/>
              <a:t> </a:t>
            </a:r>
            <a:r>
              <a:rPr lang="fr-FR" sz="1050" dirty="0" err="1"/>
              <a:t>lobortis</a:t>
            </a:r>
            <a:r>
              <a:rPr lang="fr-FR" sz="1050" dirty="0"/>
              <a:t>. </a:t>
            </a:r>
            <a:r>
              <a:rPr lang="fr-FR" sz="1050" dirty="0" err="1"/>
              <a:t>Nullam</a:t>
            </a:r>
            <a:r>
              <a:rPr lang="fr-FR" sz="1050" dirty="0"/>
              <a:t> </a:t>
            </a:r>
            <a:r>
              <a:rPr lang="fr-FR" sz="1050" dirty="0" err="1"/>
              <a:t>elit</a:t>
            </a:r>
            <a:r>
              <a:rPr lang="fr-FR" sz="1050" dirty="0"/>
              <a:t> </a:t>
            </a:r>
            <a:r>
              <a:rPr lang="fr-FR" sz="1050" dirty="0" err="1"/>
              <a:t>sem</a:t>
            </a:r>
            <a:r>
              <a:rPr lang="fr-FR" sz="1050" dirty="0"/>
              <a:t>, </a:t>
            </a:r>
            <a:r>
              <a:rPr lang="fr-FR" sz="1050" dirty="0" err="1"/>
              <a:t>laoreet</a:t>
            </a:r>
            <a:r>
              <a:rPr lang="fr-FR" sz="1050" dirty="0"/>
              <a:t> at </a:t>
            </a:r>
            <a:r>
              <a:rPr lang="fr-FR" sz="1050" dirty="0" err="1"/>
              <a:t>consectetur</a:t>
            </a:r>
            <a:r>
              <a:rPr lang="fr-FR" sz="1050" dirty="0"/>
              <a:t> non, </a:t>
            </a:r>
            <a:r>
              <a:rPr lang="fr-FR" sz="1050" dirty="0" err="1"/>
              <a:t>fermentum</a:t>
            </a:r>
            <a:r>
              <a:rPr lang="fr-FR" sz="1050" dirty="0"/>
              <a:t> in </a:t>
            </a:r>
            <a:r>
              <a:rPr lang="fr-FR" sz="1050" dirty="0" err="1"/>
              <a:t>dolor</a:t>
            </a:r>
            <a:r>
              <a:rPr lang="fr-FR" sz="1050" dirty="0"/>
              <a:t>. Duis </a:t>
            </a:r>
            <a:r>
              <a:rPr lang="fr-FR" sz="1050" dirty="0" err="1"/>
              <a:t>gravida</a:t>
            </a:r>
            <a:r>
              <a:rPr lang="fr-FR" sz="1050" dirty="0"/>
              <a:t> </a:t>
            </a:r>
            <a:r>
              <a:rPr lang="fr-FR" sz="1050" dirty="0" err="1"/>
              <a:t>felis</a:t>
            </a:r>
            <a:r>
              <a:rPr lang="fr-FR" sz="1050" dirty="0"/>
              <a:t> vitae </a:t>
            </a:r>
            <a:r>
              <a:rPr lang="fr-FR" sz="1050" dirty="0" err="1"/>
              <a:t>nibh</a:t>
            </a:r>
            <a:r>
              <a:rPr lang="fr-FR" sz="1050" dirty="0"/>
              <a:t> </a:t>
            </a:r>
            <a:r>
              <a:rPr lang="fr-FR" sz="1050" dirty="0" err="1"/>
              <a:t>imperdiet</a:t>
            </a:r>
            <a:r>
              <a:rPr lang="fr-FR" sz="1050" dirty="0"/>
              <a:t> </a:t>
            </a:r>
            <a:r>
              <a:rPr lang="fr-FR" sz="1050" dirty="0" err="1"/>
              <a:t>tincidunt</a:t>
            </a:r>
            <a:r>
              <a:rPr lang="fr-FR" sz="1050" dirty="0"/>
              <a:t>.</a:t>
            </a:r>
          </a:p>
        </p:txBody>
      </p:sp>
      <p:sp>
        <p:nvSpPr>
          <p:cNvPr id="9" name="ZoneTexte 8">
            <a:extLst>
              <a:ext uri="{FF2B5EF4-FFF2-40B4-BE49-F238E27FC236}">
                <a16:creationId xmlns:a16="http://schemas.microsoft.com/office/drawing/2014/main" id="{8C2490B2-1B56-DFF6-50C4-3F73B9136BD4}"/>
              </a:ext>
            </a:extLst>
          </p:cNvPr>
          <p:cNvSpPr txBox="1"/>
          <p:nvPr/>
        </p:nvSpPr>
        <p:spPr>
          <a:xfrm>
            <a:off x="1714334" y="6298661"/>
            <a:ext cx="10438794" cy="461665"/>
          </a:xfrm>
          <a:prstGeom prst="rect">
            <a:avLst/>
          </a:prstGeom>
          <a:noFill/>
        </p:spPr>
        <p:txBody>
          <a:bodyPr wrap="square">
            <a:spAutoFit/>
          </a:bodyPr>
          <a:lstStyle/>
          <a:p>
            <a:pPr>
              <a:buFont typeface="+mj-lt"/>
              <a:buAutoNum type="arabicPeriod"/>
            </a:pPr>
            <a:r>
              <a:rPr lang="fr-FR" sz="800" b="0" i="0" dirty="0" err="1">
                <a:solidFill>
                  <a:srgbClr val="241F20"/>
                </a:solidFill>
                <a:effectLst/>
                <a:latin typeface="REM"/>
              </a:rPr>
              <a:t>European</a:t>
            </a:r>
            <a:r>
              <a:rPr lang="fr-FR" sz="800" b="0" i="0" dirty="0">
                <a:solidFill>
                  <a:srgbClr val="241F20"/>
                </a:solidFill>
                <a:effectLst/>
                <a:latin typeface="REM"/>
              </a:rPr>
              <a:t> Association for the </a:t>
            </a:r>
            <a:r>
              <a:rPr lang="fr-FR" sz="800" b="0" i="0" dirty="0" err="1">
                <a:solidFill>
                  <a:srgbClr val="241F20"/>
                </a:solidFill>
                <a:effectLst/>
                <a:latin typeface="REM"/>
              </a:rPr>
              <a:t>Study</a:t>
            </a:r>
            <a:r>
              <a:rPr lang="fr-FR" sz="800" b="0" i="0" dirty="0">
                <a:solidFill>
                  <a:srgbClr val="241F20"/>
                </a:solidFill>
                <a:effectLst/>
                <a:latin typeface="REM"/>
              </a:rPr>
              <a:t> of the </a:t>
            </a:r>
            <a:r>
              <a:rPr lang="fr-FR" sz="800" b="0" i="0" dirty="0" err="1">
                <a:solidFill>
                  <a:srgbClr val="241F20"/>
                </a:solidFill>
                <a:effectLst/>
                <a:latin typeface="REM"/>
              </a:rPr>
              <a:t>Liver</a:t>
            </a:r>
            <a:r>
              <a:rPr lang="fr-FR" sz="800" b="0" i="0" dirty="0">
                <a:solidFill>
                  <a:srgbClr val="241F20"/>
                </a:solidFill>
                <a:effectLst/>
                <a:latin typeface="REM"/>
              </a:rPr>
              <a:t> (EASL), </a:t>
            </a:r>
            <a:r>
              <a:rPr lang="fr-FR" sz="800" b="0" i="0" dirty="0" err="1">
                <a:solidFill>
                  <a:srgbClr val="241F20"/>
                </a:solidFill>
                <a:effectLst/>
                <a:latin typeface="REM"/>
              </a:rPr>
              <a:t>European</a:t>
            </a:r>
            <a:r>
              <a:rPr lang="fr-FR" sz="800" b="0" i="0" dirty="0">
                <a:solidFill>
                  <a:srgbClr val="241F20"/>
                </a:solidFill>
                <a:effectLst/>
                <a:latin typeface="REM"/>
              </a:rPr>
              <a:t> Association for the </a:t>
            </a:r>
            <a:r>
              <a:rPr lang="fr-FR" sz="800" b="0" i="0" dirty="0" err="1">
                <a:solidFill>
                  <a:srgbClr val="241F20"/>
                </a:solidFill>
                <a:effectLst/>
                <a:latin typeface="REM"/>
              </a:rPr>
              <a:t>Study</a:t>
            </a:r>
            <a:r>
              <a:rPr lang="fr-FR" sz="800" b="0" i="0" dirty="0">
                <a:solidFill>
                  <a:srgbClr val="241F20"/>
                </a:solidFill>
                <a:effectLst/>
                <a:latin typeface="REM"/>
              </a:rPr>
              <a:t> of </a:t>
            </a:r>
            <a:r>
              <a:rPr lang="fr-FR" sz="800" b="0" i="0" dirty="0" err="1">
                <a:solidFill>
                  <a:srgbClr val="241F20"/>
                </a:solidFill>
                <a:effectLst/>
                <a:latin typeface="REM"/>
              </a:rPr>
              <a:t>Diabetes</a:t>
            </a:r>
            <a:r>
              <a:rPr lang="fr-FR" sz="800" b="0" i="0" dirty="0">
                <a:solidFill>
                  <a:srgbClr val="241F20"/>
                </a:solidFill>
                <a:effectLst/>
                <a:latin typeface="REM"/>
              </a:rPr>
              <a:t> (EASD), </a:t>
            </a:r>
            <a:r>
              <a:rPr lang="fr-FR" sz="800" b="0" i="0" dirty="0" err="1">
                <a:solidFill>
                  <a:srgbClr val="241F20"/>
                </a:solidFill>
                <a:effectLst/>
                <a:latin typeface="REM"/>
              </a:rPr>
              <a:t>European</a:t>
            </a:r>
            <a:r>
              <a:rPr lang="fr-FR" sz="800" b="0" i="0" dirty="0">
                <a:solidFill>
                  <a:srgbClr val="241F20"/>
                </a:solidFill>
                <a:effectLst/>
                <a:latin typeface="REM"/>
              </a:rPr>
              <a:t> Association for the </a:t>
            </a:r>
            <a:r>
              <a:rPr lang="fr-FR" sz="800" b="0" i="0" dirty="0" err="1">
                <a:solidFill>
                  <a:srgbClr val="241F20"/>
                </a:solidFill>
                <a:effectLst/>
                <a:latin typeface="REM"/>
              </a:rPr>
              <a:t>Study</a:t>
            </a:r>
            <a:r>
              <a:rPr lang="fr-FR" sz="800" b="0" i="0" dirty="0">
                <a:solidFill>
                  <a:srgbClr val="241F20"/>
                </a:solidFill>
                <a:effectLst/>
                <a:latin typeface="REM"/>
              </a:rPr>
              <a:t> of </a:t>
            </a:r>
            <a:r>
              <a:rPr lang="fr-FR" sz="800" b="0" i="0" dirty="0" err="1">
                <a:solidFill>
                  <a:srgbClr val="241F20"/>
                </a:solidFill>
                <a:effectLst/>
                <a:latin typeface="REM"/>
              </a:rPr>
              <a:t>Obesity</a:t>
            </a:r>
            <a:r>
              <a:rPr lang="fr-FR" sz="800" b="0" i="0" dirty="0">
                <a:solidFill>
                  <a:srgbClr val="241F20"/>
                </a:solidFill>
                <a:effectLst/>
                <a:latin typeface="REM"/>
              </a:rPr>
              <a:t> (EASO). EASL-EASD-EASO </a:t>
            </a:r>
            <a:r>
              <a:rPr lang="fr-FR" sz="800" b="0" i="0" dirty="0" err="1">
                <a:solidFill>
                  <a:srgbClr val="241F20"/>
                </a:solidFill>
                <a:effectLst/>
                <a:latin typeface="REM"/>
              </a:rPr>
              <a:t>Clinical</a:t>
            </a:r>
            <a:r>
              <a:rPr lang="fr-FR" sz="800" b="0" i="0" dirty="0">
                <a:solidFill>
                  <a:srgbClr val="241F20"/>
                </a:solidFill>
                <a:effectLst/>
                <a:latin typeface="REM"/>
              </a:rPr>
              <a:t> Practice Guidelines on the management of </a:t>
            </a:r>
            <a:r>
              <a:rPr lang="fr-FR" sz="800" b="0" i="0" dirty="0" err="1">
                <a:solidFill>
                  <a:srgbClr val="241F20"/>
                </a:solidFill>
                <a:effectLst/>
                <a:latin typeface="REM"/>
              </a:rPr>
              <a:t>metabolic</a:t>
            </a:r>
            <a:r>
              <a:rPr lang="fr-FR" sz="800" b="0" i="0" dirty="0">
                <a:solidFill>
                  <a:srgbClr val="241F20"/>
                </a:solidFill>
                <a:effectLst/>
                <a:latin typeface="REM"/>
              </a:rPr>
              <a:t> dysfunction-associated </a:t>
            </a:r>
            <a:r>
              <a:rPr lang="fr-FR" sz="800" b="0" i="0" dirty="0" err="1">
                <a:solidFill>
                  <a:srgbClr val="241F20"/>
                </a:solidFill>
                <a:effectLst/>
                <a:latin typeface="REM"/>
              </a:rPr>
              <a:t>steatotic</a:t>
            </a:r>
            <a:r>
              <a:rPr lang="fr-FR" sz="800" b="0" i="0" dirty="0">
                <a:solidFill>
                  <a:srgbClr val="241F20"/>
                </a:solidFill>
                <a:effectLst/>
                <a:latin typeface="REM"/>
              </a:rPr>
              <a:t> </a:t>
            </a:r>
            <a:r>
              <a:rPr lang="fr-FR" sz="800" b="0" i="0" dirty="0" err="1">
                <a:solidFill>
                  <a:srgbClr val="241F20"/>
                </a:solidFill>
                <a:effectLst/>
                <a:latin typeface="REM"/>
              </a:rPr>
              <a:t>liver</a:t>
            </a:r>
            <a:r>
              <a:rPr lang="fr-FR" sz="800" b="0" i="0" dirty="0">
                <a:solidFill>
                  <a:srgbClr val="241F20"/>
                </a:solidFill>
                <a:effectLst/>
                <a:latin typeface="REM"/>
              </a:rPr>
              <a:t> </a:t>
            </a:r>
            <a:r>
              <a:rPr lang="fr-FR" sz="800" b="0" i="0" dirty="0" err="1">
                <a:solidFill>
                  <a:srgbClr val="241F20"/>
                </a:solidFill>
                <a:effectLst/>
                <a:latin typeface="REM"/>
              </a:rPr>
              <a:t>disease</a:t>
            </a:r>
            <a:r>
              <a:rPr lang="fr-FR" sz="800" b="0" i="0" dirty="0">
                <a:solidFill>
                  <a:srgbClr val="241F20"/>
                </a:solidFill>
                <a:effectLst/>
                <a:latin typeface="REM"/>
              </a:rPr>
              <a:t> (MASLD). J </a:t>
            </a:r>
            <a:r>
              <a:rPr lang="fr-FR" sz="800" b="0" i="0" dirty="0" err="1">
                <a:solidFill>
                  <a:srgbClr val="241F20"/>
                </a:solidFill>
                <a:effectLst/>
                <a:latin typeface="REM"/>
              </a:rPr>
              <a:t>Hepatol</a:t>
            </a:r>
            <a:r>
              <a:rPr lang="fr-FR" sz="800" b="0" i="0" dirty="0">
                <a:solidFill>
                  <a:srgbClr val="241F20"/>
                </a:solidFill>
                <a:effectLst/>
                <a:latin typeface="REM"/>
              </a:rPr>
              <a:t>. 2024 Sep;81(3):492–542.</a:t>
            </a:r>
          </a:p>
          <a:p>
            <a:endParaRPr lang="fr-FR" sz="800" dirty="0"/>
          </a:p>
        </p:txBody>
      </p:sp>
      <p:sp>
        <p:nvSpPr>
          <p:cNvPr id="18" name="ZoneTexte 17">
            <a:extLst>
              <a:ext uri="{FF2B5EF4-FFF2-40B4-BE49-F238E27FC236}">
                <a16:creationId xmlns:a16="http://schemas.microsoft.com/office/drawing/2014/main" id="{67BDB565-C958-453C-A5BC-FFDFA20D5258}"/>
              </a:ext>
            </a:extLst>
          </p:cNvPr>
          <p:cNvSpPr txBox="1"/>
          <p:nvPr/>
        </p:nvSpPr>
        <p:spPr>
          <a:xfrm>
            <a:off x="3042370" y="2341918"/>
            <a:ext cx="3053630" cy="931024"/>
          </a:xfrm>
          <a:prstGeom prst="rect">
            <a:avLst/>
          </a:prstGeom>
          <a:noFill/>
        </p:spPr>
        <p:txBody>
          <a:bodyPr wrap="square" rtlCol="0">
            <a:spAutoFit/>
          </a:bodyPr>
          <a:lstStyle/>
          <a:p>
            <a:r>
              <a:rPr lang="fr-FR" sz="2400" b="1" dirty="0">
                <a:solidFill>
                  <a:srgbClr val="FFC000"/>
                </a:solidFill>
              </a:rPr>
              <a:t>Stéato- hépatite</a:t>
            </a:r>
          </a:p>
          <a:p>
            <a:r>
              <a:rPr lang="fr-FR" sz="2000" dirty="0">
                <a:solidFill>
                  <a:srgbClr val="FFC000"/>
                </a:solidFill>
              </a:rPr>
              <a:t>= MASH</a:t>
            </a:r>
          </a:p>
          <a:p>
            <a:r>
              <a:rPr lang="fr-FR" sz="1050" i="1" dirty="0">
                <a:solidFill>
                  <a:srgbClr val="FFC000"/>
                </a:solidFill>
              </a:rPr>
              <a:t>Metabolic dysfunction-associated steatohepatitis</a:t>
            </a:r>
          </a:p>
        </p:txBody>
      </p:sp>
      <p:grpSp>
        <p:nvGrpSpPr>
          <p:cNvPr id="30" name="Groupe 29">
            <a:extLst>
              <a:ext uri="{FF2B5EF4-FFF2-40B4-BE49-F238E27FC236}">
                <a16:creationId xmlns:a16="http://schemas.microsoft.com/office/drawing/2014/main" id="{B7DEAA2B-3D87-4128-A5AA-166389C6359E}"/>
              </a:ext>
            </a:extLst>
          </p:cNvPr>
          <p:cNvGrpSpPr/>
          <p:nvPr/>
        </p:nvGrpSpPr>
        <p:grpSpPr>
          <a:xfrm>
            <a:off x="184898" y="2069657"/>
            <a:ext cx="2638793" cy="1838582"/>
            <a:chOff x="614256" y="2013514"/>
            <a:chExt cx="2638793" cy="1838582"/>
          </a:xfrm>
        </p:grpSpPr>
        <p:pic>
          <p:nvPicPr>
            <p:cNvPr id="7" name="Image 6">
              <a:extLst>
                <a:ext uri="{FF2B5EF4-FFF2-40B4-BE49-F238E27FC236}">
                  <a16:creationId xmlns:a16="http://schemas.microsoft.com/office/drawing/2014/main" id="{12DDC390-F489-41D7-85E1-F27990C17176}"/>
                </a:ext>
              </a:extLst>
            </p:cNvPr>
            <p:cNvPicPr>
              <a:picLocks noChangeAspect="1"/>
            </p:cNvPicPr>
            <p:nvPr/>
          </p:nvPicPr>
          <p:blipFill>
            <a:blip r:embed="rId8"/>
            <a:stretch>
              <a:fillRect/>
            </a:stretch>
          </p:blipFill>
          <p:spPr>
            <a:xfrm>
              <a:off x="614256" y="2013514"/>
              <a:ext cx="2638793" cy="1838582"/>
            </a:xfrm>
            <a:prstGeom prst="rect">
              <a:avLst/>
            </a:prstGeom>
          </p:spPr>
        </p:pic>
        <p:sp>
          <p:nvSpPr>
            <p:cNvPr id="29" name="Rectangle 28">
              <a:extLst>
                <a:ext uri="{FF2B5EF4-FFF2-40B4-BE49-F238E27FC236}">
                  <a16:creationId xmlns:a16="http://schemas.microsoft.com/office/drawing/2014/main" id="{04E9B35D-C280-4139-B659-7C80A56E65A1}"/>
                </a:ext>
              </a:extLst>
            </p:cNvPr>
            <p:cNvSpPr/>
            <p:nvPr/>
          </p:nvSpPr>
          <p:spPr>
            <a:xfrm>
              <a:off x="854873" y="2276296"/>
              <a:ext cx="878767" cy="369332"/>
            </a:xfrm>
            <a:prstGeom prst="rect">
              <a:avLst/>
            </a:prstGeom>
          </p:spPr>
          <p:txBody>
            <a:bodyPr wrap="none">
              <a:spAutoFit/>
            </a:bodyPr>
            <a:lstStyle/>
            <a:p>
              <a:r>
                <a:rPr lang="fr-FR" b="1" dirty="0">
                  <a:solidFill>
                    <a:srgbClr val="FFC000"/>
                  </a:solidFill>
                </a:rPr>
                <a:t>MASLD</a:t>
              </a:r>
              <a:endParaRPr lang="fr-FR" dirty="0"/>
            </a:p>
          </p:txBody>
        </p:sp>
      </p:grpSp>
      <p:sp>
        <p:nvSpPr>
          <p:cNvPr id="43" name="Étoile : 7 branches 42">
            <a:extLst>
              <a:ext uri="{FF2B5EF4-FFF2-40B4-BE49-F238E27FC236}">
                <a16:creationId xmlns:a16="http://schemas.microsoft.com/office/drawing/2014/main" id="{9E655B0A-ABA8-42B8-80EB-BCDF72FF92AA}"/>
              </a:ext>
            </a:extLst>
          </p:cNvPr>
          <p:cNvSpPr/>
          <p:nvPr/>
        </p:nvSpPr>
        <p:spPr>
          <a:xfrm>
            <a:off x="1925626" y="1453173"/>
            <a:ext cx="1138682" cy="931024"/>
          </a:xfrm>
          <a:prstGeom prst="star7">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rgbClr val="FF0000"/>
                </a:solidFill>
              </a:rPr>
              <a:t>25 % </a:t>
            </a:r>
          </a:p>
        </p:txBody>
      </p:sp>
      <p:sp>
        <p:nvSpPr>
          <p:cNvPr id="4" name="Flèche : droite 3">
            <a:extLst>
              <a:ext uri="{FF2B5EF4-FFF2-40B4-BE49-F238E27FC236}">
                <a16:creationId xmlns:a16="http://schemas.microsoft.com/office/drawing/2014/main" id="{807D17F5-66A1-4AA3-AD8A-A23CE941D2EF}"/>
              </a:ext>
            </a:extLst>
          </p:cNvPr>
          <p:cNvSpPr/>
          <p:nvPr/>
        </p:nvSpPr>
        <p:spPr>
          <a:xfrm>
            <a:off x="6364112" y="2473884"/>
            <a:ext cx="1006407" cy="70078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dirty="0"/>
          </a:p>
        </p:txBody>
      </p:sp>
      <p:sp>
        <p:nvSpPr>
          <p:cNvPr id="44" name="ZoneTexte 43">
            <a:extLst>
              <a:ext uri="{FF2B5EF4-FFF2-40B4-BE49-F238E27FC236}">
                <a16:creationId xmlns:a16="http://schemas.microsoft.com/office/drawing/2014/main" id="{1C30D2EB-0350-4086-8B8C-16BAA2C5CA26}"/>
              </a:ext>
            </a:extLst>
          </p:cNvPr>
          <p:cNvSpPr txBox="1"/>
          <p:nvPr/>
        </p:nvSpPr>
        <p:spPr>
          <a:xfrm>
            <a:off x="7638631" y="2527283"/>
            <a:ext cx="1778501" cy="584775"/>
          </a:xfrm>
          <a:prstGeom prst="rect">
            <a:avLst/>
          </a:prstGeom>
          <a:noFill/>
        </p:spPr>
        <p:txBody>
          <a:bodyPr wrap="square" rtlCol="0">
            <a:spAutoFit/>
          </a:bodyPr>
          <a:lstStyle/>
          <a:p>
            <a:r>
              <a:rPr lang="fr-FR" sz="3200" b="1" dirty="0">
                <a:solidFill>
                  <a:srgbClr val="FFC000"/>
                </a:solidFill>
              </a:rPr>
              <a:t>FIBROSE</a:t>
            </a:r>
            <a:endParaRPr lang="fr-FR" sz="1400" i="1" dirty="0">
              <a:solidFill>
                <a:srgbClr val="FFC000"/>
              </a:solidFill>
            </a:endParaRPr>
          </a:p>
        </p:txBody>
      </p:sp>
      <p:grpSp>
        <p:nvGrpSpPr>
          <p:cNvPr id="16" name="Groupe 15">
            <a:extLst>
              <a:ext uri="{FF2B5EF4-FFF2-40B4-BE49-F238E27FC236}">
                <a16:creationId xmlns:a16="http://schemas.microsoft.com/office/drawing/2014/main" id="{2E637848-B28E-4793-B9CA-C1FD17874773}"/>
              </a:ext>
            </a:extLst>
          </p:cNvPr>
          <p:cNvGrpSpPr/>
          <p:nvPr/>
        </p:nvGrpSpPr>
        <p:grpSpPr>
          <a:xfrm>
            <a:off x="9656805" y="1468571"/>
            <a:ext cx="2026903" cy="1081209"/>
            <a:chOff x="9982200" y="1386066"/>
            <a:chExt cx="2026903" cy="1081209"/>
          </a:xfrm>
        </p:grpSpPr>
        <p:pic>
          <p:nvPicPr>
            <p:cNvPr id="11" name="Image 10">
              <a:extLst>
                <a:ext uri="{FF2B5EF4-FFF2-40B4-BE49-F238E27FC236}">
                  <a16:creationId xmlns:a16="http://schemas.microsoft.com/office/drawing/2014/main" id="{7FD9455F-0332-4BB7-8C6A-FCE8FB78CEF8}"/>
                </a:ext>
              </a:extLst>
            </p:cNvPr>
            <p:cNvPicPr>
              <a:picLocks noChangeAspect="1"/>
            </p:cNvPicPr>
            <p:nvPr/>
          </p:nvPicPr>
          <p:blipFill>
            <a:blip r:embed="rId9"/>
            <a:stretch>
              <a:fillRect/>
            </a:stretch>
          </p:blipFill>
          <p:spPr>
            <a:xfrm>
              <a:off x="10142556" y="1386066"/>
              <a:ext cx="1009791" cy="695422"/>
            </a:xfrm>
            <a:prstGeom prst="rect">
              <a:avLst/>
            </a:prstGeom>
          </p:spPr>
        </p:pic>
        <p:sp>
          <p:nvSpPr>
            <p:cNvPr id="12" name="ZoneTexte 11">
              <a:extLst>
                <a:ext uri="{FF2B5EF4-FFF2-40B4-BE49-F238E27FC236}">
                  <a16:creationId xmlns:a16="http://schemas.microsoft.com/office/drawing/2014/main" id="{1114D395-24BC-44F5-9A4D-633485986404}"/>
                </a:ext>
              </a:extLst>
            </p:cNvPr>
            <p:cNvSpPr txBox="1"/>
            <p:nvPr/>
          </p:nvSpPr>
          <p:spPr>
            <a:xfrm>
              <a:off x="9982200" y="2159498"/>
              <a:ext cx="2026903" cy="307777"/>
            </a:xfrm>
            <a:prstGeom prst="rect">
              <a:avLst/>
            </a:prstGeom>
            <a:noFill/>
          </p:spPr>
          <p:txBody>
            <a:bodyPr wrap="square" rtlCol="0">
              <a:spAutoFit/>
            </a:bodyPr>
            <a:lstStyle/>
            <a:p>
              <a:r>
                <a:rPr lang="fr-FR" sz="1400" dirty="0">
                  <a:latin typeface="Baskerville Old Face" panose="02020602080505020303" pitchFamily="18" charset="0"/>
                </a:rPr>
                <a:t>Stéatose = MASLD</a:t>
              </a:r>
            </a:p>
          </p:txBody>
        </p:sp>
      </p:grpSp>
      <p:grpSp>
        <p:nvGrpSpPr>
          <p:cNvPr id="19" name="Groupe 18">
            <a:extLst>
              <a:ext uri="{FF2B5EF4-FFF2-40B4-BE49-F238E27FC236}">
                <a16:creationId xmlns:a16="http://schemas.microsoft.com/office/drawing/2014/main" id="{2DBF2FEA-FF16-4888-82B3-EEE78FDF6170}"/>
              </a:ext>
            </a:extLst>
          </p:cNvPr>
          <p:cNvGrpSpPr/>
          <p:nvPr/>
        </p:nvGrpSpPr>
        <p:grpSpPr>
          <a:xfrm>
            <a:off x="9657815" y="2601083"/>
            <a:ext cx="1795036" cy="983844"/>
            <a:chOff x="9983210" y="2518578"/>
            <a:chExt cx="1795036" cy="983844"/>
          </a:xfrm>
        </p:grpSpPr>
        <p:pic>
          <p:nvPicPr>
            <p:cNvPr id="15" name="Image 14">
              <a:extLst>
                <a:ext uri="{FF2B5EF4-FFF2-40B4-BE49-F238E27FC236}">
                  <a16:creationId xmlns:a16="http://schemas.microsoft.com/office/drawing/2014/main" id="{8A4511D0-D61C-43C9-A60F-F1B5AACA7164}"/>
                </a:ext>
              </a:extLst>
            </p:cNvPr>
            <p:cNvPicPr>
              <a:picLocks noChangeAspect="1"/>
            </p:cNvPicPr>
            <p:nvPr/>
          </p:nvPicPr>
          <p:blipFill>
            <a:blip r:embed="rId10"/>
            <a:stretch>
              <a:fillRect/>
            </a:stretch>
          </p:blipFill>
          <p:spPr>
            <a:xfrm>
              <a:off x="10225479" y="2518578"/>
              <a:ext cx="1028844" cy="733527"/>
            </a:xfrm>
            <a:prstGeom prst="rect">
              <a:avLst/>
            </a:prstGeom>
          </p:spPr>
        </p:pic>
        <p:sp>
          <p:nvSpPr>
            <p:cNvPr id="45" name="ZoneTexte 44">
              <a:extLst>
                <a:ext uri="{FF2B5EF4-FFF2-40B4-BE49-F238E27FC236}">
                  <a16:creationId xmlns:a16="http://schemas.microsoft.com/office/drawing/2014/main" id="{DBFF7484-574E-466F-8B76-5A55D8718C07}"/>
                </a:ext>
              </a:extLst>
            </p:cNvPr>
            <p:cNvSpPr txBox="1"/>
            <p:nvPr/>
          </p:nvSpPr>
          <p:spPr>
            <a:xfrm>
              <a:off x="9983210" y="3225423"/>
              <a:ext cx="1795036" cy="276999"/>
            </a:xfrm>
            <a:prstGeom prst="rect">
              <a:avLst/>
            </a:prstGeom>
            <a:noFill/>
          </p:spPr>
          <p:txBody>
            <a:bodyPr wrap="square" rtlCol="0">
              <a:spAutoFit/>
            </a:bodyPr>
            <a:lstStyle/>
            <a:p>
              <a:r>
                <a:rPr lang="fr-FR" sz="1200" dirty="0" err="1">
                  <a:latin typeface="Baskerville Old Face" panose="02020602080505020303" pitchFamily="18" charset="0"/>
                </a:rPr>
                <a:t>Stéato</a:t>
              </a:r>
              <a:r>
                <a:rPr lang="fr-FR" sz="1200" dirty="0">
                  <a:latin typeface="Baskerville Old Face" panose="02020602080505020303" pitchFamily="18" charset="0"/>
                </a:rPr>
                <a:t>-hépatite = MASH</a:t>
              </a:r>
            </a:p>
          </p:txBody>
        </p:sp>
      </p:grpSp>
      <p:grpSp>
        <p:nvGrpSpPr>
          <p:cNvPr id="27" name="Groupe 26">
            <a:extLst>
              <a:ext uri="{FF2B5EF4-FFF2-40B4-BE49-F238E27FC236}">
                <a16:creationId xmlns:a16="http://schemas.microsoft.com/office/drawing/2014/main" id="{FC3F501F-AA92-429C-9BB8-4CD35D488ED8}"/>
              </a:ext>
            </a:extLst>
          </p:cNvPr>
          <p:cNvGrpSpPr/>
          <p:nvPr/>
        </p:nvGrpSpPr>
        <p:grpSpPr>
          <a:xfrm>
            <a:off x="9926198" y="3614454"/>
            <a:ext cx="1164685" cy="1162769"/>
            <a:chOff x="10251593" y="3531949"/>
            <a:chExt cx="1164685" cy="1162769"/>
          </a:xfrm>
        </p:grpSpPr>
        <p:pic>
          <p:nvPicPr>
            <p:cNvPr id="25" name="Image 24">
              <a:extLst>
                <a:ext uri="{FF2B5EF4-FFF2-40B4-BE49-F238E27FC236}">
                  <a16:creationId xmlns:a16="http://schemas.microsoft.com/office/drawing/2014/main" id="{A6BF6AE9-8B12-4501-97D6-E11225549C01}"/>
                </a:ext>
              </a:extLst>
            </p:cNvPr>
            <p:cNvPicPr>
              <a:picLocks noChangeAspect="1"/>
            </p:cNvPicPr>
            <p:nvPr/>
          </p:nvPicPr>
          <p:blipFill>
            <a:blip r:embed="rId11"/>
            <a:stretch>
              <a:fillRect/>
            </a:stretch>
          </p:blipFill>
          <p:spPr>
            <a:xfrm>
              <a:off x="10251593" y="3531949"/>
              <a:ext cx="933580" cy="752580"/>
            </a:xfrm>
            <a:prstGeom prst="rect">
              <a:avLst/>
            </a:prstGeom>
          </p:spPr>
        </p:pic>
        <p:sp>
          <p:nvSpPr>
            <p:cNvPr id="46" name="ZoneTexte 45">
              <a:extLst>
                <a:ext uri="{FF2B5EF4-FFF2-40B4-BE49-F238E27FC236}">
                  <a16:creationId xmlns:a16="http://schemas.microsoft.com/office/drawing/2014/main" id="{926E4815-8AEA-4769-AE9F-06CC69323F43}"/>
                </a:ext>
              </a:extLst>
            </p:cNvPr>
            <p:cNvSpPr txBox="1"/>
            <p:nvPr/>
          </p:nvSpPr>
          <p:spPr>
            <a:xfrm>
              <a:off x="10387434" y="4171498"/>
              <a:ext cx="1028844" cy="523220"/>
            </a:xfrm>
            <a:prstGeom prst="rect">
              <a:avLst/>
            </a:prstGeom>
            <a:noFill/>
          </p:spPr>
          <p:txBody>
            <a:bodyPr wrap="square" rtlCol="0">
              <a:spAutoFit/>
            </a:bodyPr>
            <a:lstStyle/>
            <a:p>
              <a:r>
                <a:rPr lang="fr-FR" sz="1400" dirty="0">
                  <a:latin typeface="Baskerville Old Face" panose="02020602080505020303" pitchFamily="18" charset="0"/>
                </a:rPr>
                <a:t>Fibrose</a:t>
              </a:r>
            </a:p>
            <a:p>
              <a:r>
                <a:rPr lang="fr-FR" sz="1400" dirty="0">
                  <a:latin typeface="Baskerville Old Face" panose="02020602080505020303" pitchFamily="18" charset="0"/>
                </a:rPr>
                <a:t>-&gt; Cirrhose </a:t>
              </a:r>
            </a:p>
          </p:txBody>
        </p:sp>
      </p:grpSp>
      <p:grpSp>
        <p:nvGrpSpPr>
          <p:cNvPr id="28" name="Groupe 27">
            <a:extLst>
              <a:ext uri="{FF2B5EF4-FFF2-40B4-BE49-F238E27FC236}">
                <a16:creationId xmlns:a16="http://schemas.microsoft.com/office/drawing/2014/main" id="{51CEC66F-1ACB-4860-8A67-950D0174A358}"/>
              </a:ext>
            </a:extLst>
          </p:cNvPr>
          <p:cNvGrpSpPr/>
          <p:nvPr/>
        </p:nvGrpSpPr>
        <p:grpSpPr>
          <a:xfrm>
            <a:off x="9991955" y="4912468"/>
            <a:ext cx="981212" cy="937690"/>
            <a:chOff x="10317350" y="4819280"/>
            <a:chExt cx="981212" cy="937690"/>
          </a:xfrm>
        </p:grpSpPr>
        <p:pic>
          <p:nvPicPr>
            <p:cNvPr id="26" name="Image 25">
              <a:extLst>
                <a:ext uri="{FF2B5EF4-FFF2-40B4-BE49-F238E27FC236}">
                  <a16:creationId xmlns:a16="http://schemas.microsoft.com/office/drawing/2014/main" id="{4613595E-20B5-4F4F-962D-2BF63C4C7C74}"/>
                </a:ext>
              </a:extLst>
            </p:cNvPr>
            <p:cNvPicPr>
              <a:picLocks noChangeAspect="1"/>
            </p:cNvPicPr>
            <p:nvPr/>
          </p:nvPicPr>
          <p:blipFill>
            <a:blip r:embed="rId12"/>
            <a:stretch>
              <a:fillRect/>
            </a:stretch>
          </p:blipFill>
          <p:spPr>
            <a:xfrm>
              <a:off x="10317350" y="4819280"/>
              <a:ext cx="981212" cy="743054"/>
            </a:xfrm>
            <a:prstGeom prst="rect">
              <a:avLst/>
            </a:prstGeom>
          </p:spPr>
        </p:pic>
        <p:sp>
          <p:nvSpPr>
            <p:cNvPr id="47" name="ZoneTexte 46">
              <a:extLst>
                <a:ext uri="{FF2B5EF4-FFF2-40B4-BE49-F238E27FC236}">
                  <a16:creationId xmlns:a16="http://schemas.microsoft.com/office/drawing/2014/main" id="{533291EC-C3EE-453C-82B2-93844682317C}"/>
                </a:ext>
              </a:extLst>
            </p:cNvPr>
            <p:cNvSpPr txBox="1"/>
            <p:nvPr/>
          </p:nvSpPr>
          <p:spPr>
            <a:xfrm>
              <a:off x="10468282" y="5449193"/>
              <a:ext cx="824892" cy="307777"/>
            </a:xfrm>
            <a:prstGeom prst="rect">
              <a:avLst/>
            </a:prstGeom>
            <a:noFill/>
          </p:spPr>
          <p:txBody>
            <a:bodyPr wrap="square" rtlCol="0">
              <a:spAutoFit/>
            </a:bodyPr>
            <a:lstStyle/>
            <a:p>
              <a:r>
                <a:rPr lang="fr-FR" sz="1400" dirty="0">
                  <a:latin typeface="Baskerville Old Face" panose="02020602080505020303" pitchFamily="18" charset="0"/>
                </a:rPr>
                <a:t>CHC</a:t>
              </a:r>
            </a:p>
          </p:txBody>
        </p:sp>
      </p:grpSp>
      <p:grpSp>
        <p:nvGrpSpPr>
          <p:cNvPr id="60" name="Groupe 59">
            <a:extLst>
              <a:ext uri="{FF2B5EF4-FFF2-40B4-BE49-F238E27FC236}">
                <a16:creationId xmlns:a16="http://schemas.microsoft.com/office/drawing/2014/main" id="{19FB3962-1AA5-473E-AC6A-91C5C584A907}"/>
              </a:ext>
            </a:extLst>
          </p:cNvPr>
          <p:cNvGrpSpPr/>
          <p:nvPr/>
        </p:nvGrpSpPr>
        <p:grpSpPr>
          <a:xfrm>
            <a:off x="5259047" y="4242887"/>
            <a:ext cx="2868792" cy="1322417"/>
            <a:chOff x="5259047" y="4242887"/>
            <a:chExt cx="2868792" cy="1322417"/>
          </a:xfrm>
        </p:grpSpPr>
        <p:grpSp>
          <p:nvGrpSpPr>
            <p:cNvPr id="55" name="Groupe 54">
              <a:extLst>
                <a:ext uri="{FF2B5EF4-FFF2-40B4-BE49-F238E27FC236}">
                  <a16:creationId xmlns:a16="http://schemas.microsoft.com/office/drawing/2014/main" id="{79C1C46E-9B2D-4C48-A27D-B4905EC519AC}"/>
                </a:ext>
              </a:extLst>
            </p:cNvPr>
            <p:cNvGrpSpPr/>
            <p:nvPr/>
          </p:nvGrpSpPr>
          <p:grpSpPr>
            <a:xfrm>
              <a:off x="5259047" y="4323724"/>
              <a:ext cx="2659685" cy="1241580"/>
              <a:chOff x="3501499" y="4171498"/>
              <a:chExt cx="2659685" cy="1241580"/>
            </a:xfrm>
          </p:grpSpPr>
          <p:pic>
            <p:nvPicPr>
              <p:cNvPr id="50" name="Image 49">
                <a:extLst>
                  <a:ext uri="{FF2B5EF4-FFF2-40B4-BE49-F238E27FC236}">
                    <a16:creationId xmlns:a16="http://schemas.microsoft.com/office/drawing/2014/main" id="{2343077B-398F-4C49-99A5-0FAC18D53CE1}"/>
                  </a:ext>
                </a:extLst>
              </p:cNvPr>
              <p:cNvPicPr>
                <a:picLocks noChangeAspect="1"/>
              </p:cNvPicPr>
              <p:nvPr/>
            </p:nvPicPr>
            <p:blipFill>
              <a:blip r:embed="rId13"/>
              <a:stretch>
                <a:fillRect/>
              </a:stretch>
            </p:blipFill>
            <p:spPr>
              <a:xfrm>
                <a:off x="3501499" y="4171498"/>
                <a:ext cx="1773310" cy="921790"/>
              </a:xfrm>
              <a:prstGeom prst="rect">
                <a:avLst/>
              </a:prstGeom>
            </p:spPr>
          </p:pic>
          <p:sp>
            <p:nvSpPr>
              <p:cNvPr id="51" name="ZoneTexte 50">
                <a:extLst>
                  <a:ext uri="{FF2B5EF4-FFF2-40B4-BE49-F238E27FC236}">
                    <a16:creationId xmlns:a16="http://schemas.microsoft.com/office/drawing/2014/main" id="{A849CDF4-A278-4152-ACE4-E783A0EB353A}"/>
                  </a:ext>
                </a:extLst>
              </p:cNvPr>
              <p:cNvSpPr txBox="1"/>
              <p:nvPr/>
            </p:nvSpPr>
            <p:spPr>
              <a:xfrm>
                <a:off x="3596035" y="5136079"/>
                <a:ext cx="750334" cy="276999"/>
              </a:xfrm>
              <a:prstGeom prst="rect">
                <a:avLst/>
              </a:prstGeom>
              <a:noFill/>
            </p:spPr>
            <p:txBody>
              <a:bodyPr wrap="square" rtlCol="0">
                <a:spAutoFit/>
              </a:bodyPr>
              <a:lstStyle/>
              <a:p>
                <a:r>
                  <a:rPr lang="fr-FR" sz="1200" dirty="0"/>
                  <a:t>&gt; 50 ans </a:t>
                </a:r>
              </a:p>
            </p:txBody>
          </p:sp>
          <p:sp>
            <p:nvSpPr>
              <p:cNvPr id="52" name="ZoneTexte 51">
                <a:extLst>
                  <a:ext uri="{FF2B5EF4-FFF2-40B4-BE49-F238E27FC236}">
                    <a16:creationId xmlns:a16="http://schemas.microsoft.com/office/drawing/2014/main" id="{A2868B9A-6BF4-457D-9945-C706F40500BF}"/>
                  </a:ext>
                </a:extLst>
              </p:cNvPr>
              <p:cNvSpPr txBox="1"/>
              <p:nvPr/>
            </p:nvSpPr>
            <p:spPr>
              <a:xfrm>
                <a:off x="4346369" y="5136078"/>
                <a:ext cx="1093503" cy="276999"/>
              </a:xfrm>
              <a:prstGeom prst="rect">
                <a:avLst/>
              </a:prstGeom>
              <a:noFill/>
            </p:spPr>
            <p:txBody>
              <a:bodyPr wrap="square" rtlCol="0">
                <a:spAutoFit/>
              </a:bodyPr>
              <a:lstStyle/>
              <a:p>
                <a:r>
                  <a:rPr lang="fr-FR" sz="1200" dirty="0"/>
                  <a:t>Ménopausée</a:t>
                </a:r>
              </a:p>
            </p:txBody>
          </p:sp>
          <p:pic>
            <p:nvPicPr>
              <p:cNvPr id="53" name="Image 52">
                <a:extLst>
                  <a:ext uri="{FF2B5EF4-FFF2-40B4-BE49-F238E27FC236}">
                    <a16:creationId xmlns:a16="http://schemas.microsoft.com/office/drawing/2014/main" id="{4DBAD816-BEA6-493A-B524-8D7E610607BD}"/>
                  </a:ext>
                </a:extLst>
              </p:cNvPr>
              <p:cNvPicPr>
                <a:picLocks noChangeAspect="1"/>
              </p:cNvPicPr>
              <p:nvPr/>
            </p:nvPicPr>
            <p:blipFill>
              <a:blip r:embed="rId14"/>
              <a:stretch>
                <a:fillRect/>
              </a:stretch>
            </p:blipFill>
            <p:spPr>
              <a:xfrm>
                <a:off x="5396183" y="4273399"/>
                <a:ext cx="765001" cy="743054"/>
              </a:xfrm>
              <a:prstGeom prst="rect">
                <a:avLst/>
              </a:prstGeom>
            </p:spPr>
          </p:pic>
        </p:grpSp>
        <p:sp>
          <p:nvSpPr>
            <p:cNvPr id="58" name="ZoneTexte 57">
              <a:extLst>
                <a:ext uri="{FF2B5EF4-FFF2-40B4-BE49-F238E27FC236}">
                  <a16:creationId xmlns:a16="http://schemas.microsoft.com/office/drawing/2014/main" id="{D2D8E0F0-4101-4568-8608-08AF74B70682}"/>
                </a:ext>
              </a:extLst>
            </p:cNvPr>
            <p:cNvSpPr txBox="1"/>
            <p:nvPr/>
          </p:nvSpPr>
          <p:spPr>
            <a:xfrm>
              <a:off x="7808927" y="4242887"/>
              <a:ext cx="318912" cy="230832"/>
            </a:xfrm>
            <a:prstGeom prst="rect">
              <a:avLst/>
            </a:prstGeom>
            <a:noFill/>
          </p:spPr>
          <p:txBody>
            <a:bodyPr wrap="square" rtlCol="0">
              <a:spAutoFit/>
            </a:bodyPr>
            <a:lstStyle/>
            <a:p>
              <a:r>
                <a:rPr lang="fr-FR" sz="900" dirty="0"/>
                <a:t>(1)</a:t>
              </a:r>
            </a:p>
          </p:txBody>
        </p:sp>
      </p:grpSp>
      <p:sp>
        <p:nvSpPr>
          <p:cNvPr id="40" name="ZoneTexte 39">
            <a:extLst>
              <a:ext uri="{FF2B5EF4-FFF2-40B4-BE49-F238E27FC236}">
                <a16:creationId xmlns:a16="http://schemas.microsoft.com/office/drawing/2014/main" id="{424320EB-30E4-4F7B-987B-6B1A42F692D1}"/>
              </a:ext>
            </a:extLst>
          </p:cNvPr>
          <p:cNvSpPr txBox="1"/>
          <p:nvPr/>
        </p:nvSpPr>
        <p:spPr>
          <a:xfrm>
            <a:off x="480096" y="1272354"/>
            <a:ext cx="1743634" cy="646331"/>
          </a:xfrm>
          <a:prstGeom prst="rect">
            <a:avLst/>
          </a:prstGeom>
          <a:noFill/>
        </p:spPr>
        <p:txBody>
          <a:bodyPr wrap="square" rtlCol="0">
            <a:spAutoFit/>
          </a:bodyPr>
          <a:lstStyle/>
          <a:p>
            <a:pPr algn="ctr"/>
            <a:r>
              <a:rPr lang="fr-FR" dirty="0"/>
              <a:t>Patients avec une MASLD</a:t>
            </a:r>
          </a:p>
        </p:txBody>
      </p:sp>
      <p:grpSp>
        <p:nvGrpSpPr>
          <p:cNvPr id="31" name="Groupe 30">
            <a:extLst>
              <a:ext uri="{FF2B5EF4-FFF2-40B4-BE49-F238E27FC236}">
                <a16:creationId xmlns:a16="http://schemas.microsoft.com/office/drawing/2014/main" id="{0EA3A9EE-989C-485B-8EF0-B24C8838282A}"/>
              </a:ext>
            </a:extLst>
          </p:cNvPr>
          <p:cNvGrpSpPr/>
          <p:nvPr/>
        </p:nvGrpSpPr>
        <p:grpSpPr>
          <a:xfrm>
            <a:off x="2052531" y="4244526"/>
            <a:ext cx="3025724" cy="1262598"/>
            <a:chOff x="2052531" y="4244526"/>
            <a:chExt cx="3025724" cy="1262598"/>
          </a:xfrm>
        </p:grpSpPr>
        <p:grpSp>
          <p:nvGrpSpPr>
            <p:cNvPr id="59" name="Groupe 58">
              <a:extLst>
                <a:ext uri="{FF2B5EF4-FFF2-40B4-BE49-F238E27FC236}">
                  <a16:creationId xmlns:a16="http://schemas.microsoft.com/office/drawing/2014/main" id="{9ED9CE8A-BE5E-45A5-83E0-FE5712275E2B}"/>
                </a:ext>
              </a:extLst>
            </p:cNvPr>
            <p:cNvGrpSpPr/>
            <p:nvPr/>
          </p:nvGrpSpPr>
          <p:grpSpPr>
            <a:xfrm>
              <a:off x="2091873" y="4244526"/>
              <a:ext cx="2986382" cy="933406"/>
              <a:chOff x="2091873" y="4244526"/>
              <a:chExt cx="2986382" cy="933406"/>
            </a:xfrm>
          </p:grpSpPr>
          <p:grpSp>
            <p:nvGrpSpPr>
              <p:cNvPr id="56" name="Groupe 55">
                <a:extLst>
                  <a:ext uri="{FF2B5EF4-FFF2-40B4-BE49-F238E27FC236}">
                    <a16:creationId xmlns:a16="http://schemas.microsoft.com/office/drawing/2014/main" id="{A3F2E555-094B-47A9-B467-F5C74FFBC3D5}"/>
                  </a:ext>
                </a:extLst>
              </p:cNvPr>
              <p:cNvGrpSpPr/>
              <p:nvPr/>
            </p:nvGrpSpPr>
            <p:grpSpPr>
              <a:xfrm>
                <a:off x="2091873" y="4396773"/>
                <a:ext cx="2608408" cy="781159"/>
                <a:chOff x="334325" y="4244547"/>
                <a:chExt cx="2608408" cy="781159"/>
              </a:xfrm>
            </p:grpSpPr>
            <p:pic>
              <p:nvPicPr>
                <p:cNvPr id="48" name="Image 47">
                  <a:extLst>
                    <a:ext uri="{FF2B5EF4-FFF2-40B4-BE49-F238E27FC236}">
                      <a16:creationId xmlns:a16="http://schemas.microsoft.com/office/drawing/2014/main" id="{85CDABE6-5AFB-4AFB-ACCF-9168907253F6}"/>
                    </a:ext>
                  </a:extLst>
                </p:cNvPr>
                <p:cNvPicPr>
                  <a:picLocks noChangeAspect="1"/>
                </p:cNvPicPr>
                <p:nvPr/>
              </p:nvPicPr>
              <p:blipFill>
                <a:blip r:embed="rId15"/>
                <a:stretch>
                  <a:fillRect/>
                </a:stretch>
              </p:blipFill>
              <p:spPr>
                <a:xfrm>
                  <a:off x="334325" y="4249311"/>
                  <a:ext cx="1286054" cy="771633"/>
                </a:xfrm>
                <a:prstGeom prst="rect">
                  <a:avLst/>
                </a:prstGeom>
                <a:ln>
                  <a:solidFill>
                    <a:schemeClr val="accent4">
                      <a:lumMod val="60000"/>
                      <a:lumOff val="40000"/>
                    </a:schemeClr>
                  </a:solidFill>
                </a:ln>
              </p:spPr>
            </p:pic>
            <p:pic>
              <p:nvPicPr>
                <p:cNvPr id="49" name="Image 48">
                  <a:extLst>
                    <a:ext uri="{FF2B5EF4-FFF2-40B4-BE49-F238E27FC236}">
                      <a16:creationId xmlns:a16="http://schemas.microsoft.com/office/drawing/2014/main" id="{444344E7-D024-4C58-A06A-B52BE272FDAB}"/>
                    </a:ext>
                  </a:extLst>
                </p:cNvPr>
                <p:cNvPicPr>
                  <a:picLocks noChangeAspect="1"/>
                </p:cNvPicPr>
                <p:nvPr/>
              </p:nvPicPr>
              <p:blipFill>
                <a:blip r:embed="rId16"/>
                <a:stretch>
                  <a:fillRect/>
                </a:stretch>
              </p:blipFill>
              <p:spPr>
                <a:xfrm>
                  <a:off x="1723363" y="4244547"/>
                  <a:ext cx="1219370" cy="781159"/>
                </a:xfrm>
                <a:prstGeom prst="rect">
                  <a:avLst/>
                </a:prstGeom>
                <a:ln>
                  <a:solidFill>
                    <a:schemeClr val="accent4">
                      <a:lumMod val="60000"/>
                      <a:lumOff val="40000"/>
                    </a:schemeClr>
                  </a:solidFill>
                </a:ln>
              </p:spPr>
            </p:pic>
          </p:grpSp>
          <p:sp>
            <p:nvSpPr>
              <p:cNvPr id="57" name="ZoneTexte 56">
                <a:extLst>
                  <a:ext uri="{FF2B5EF4-FFF2-40B4-BE49-F238E27FC236}">
                    <a16:creationId xmlns:a16="http://schemas.microsoft.com/office/drawing/2014/main" id="{A9A55631-CCFE-4AB9-A64A-C7467962F1F3}"/>
                  </a:ext>
                </a:extLst>
              </p:cNvPr>
              <p:cNvSpPr txBox="1"/>
              <p:nvPr/>
            </p:nvSpPr>
            <p:spPr>
              <a:xfrm>
                <a:off x="4759343" y="4244526"/>
                <a:ext cx="318912" cy="230832"/>
              </a:xfrm>
              <a:prstGeom prst="rect">
                <a:avLst/>
              </a:prstGeom>
              <a:noFill/>
            </p:spPr>
            <p:txBody>
              <a:bodyPr wrap="square" rtlCol="0">
                <a:spAutoFit/>
              </a:bodyPr>
              <a:lstStyle/>
              <a:p>
                <a:r>
                  <a:rPr lang="fr-FR" sz="900" dirty="0"/>
                  <a:t>(1)</a:t>
                </a:r>
              </a:p>
            </p:txBody>
          </p:sp>
        </p:grpSp>
        <p:sp>
          <p:nvSpPr>
            <p:cNvPr id="41" name="ZoneTexte 40">
              <a:extLst>
                <a:ext uri="{FF2B5EF4-FFF2-40B4-BE49-F238E27FC236}">
                  <a16:creationId xmlns:a16="http://schemas.microsoft.com/office/drawing/2014/main" id="{D90CE243-B4F8-43E1-B2C6-10B49EDB395E}"/>
                </a:ext>
              </a:extLst>
            </p:cNvPr>
            <p:cNvSpPr txBox="1"/>
            <p:nvPr/>
          </p:nvSpPr>
          <p:spPr>
            <a:xfrm>
              <a:off x="2052531" y="4962205"/>
              <a:ext cx="1420907" cy="307777"/>
            </a:xfrm>
            <a:prstGeom prst="rect">
              <a:avLst/>
            </a:prstGeom>
            <a:solidFill>
              <a:schemeClr val="bg1"/>
            </a:solidFill>
          </p:spPr>
          <p:txBody>
            <a:bodyPr wrap="square" rtlCol="0">
              <a:spAutoFit/>
            </a:bodyPr>
            <a:lstStyle/>
            <a:p>
              <a:r>
                <a:rPr lang="fr-FR" sz="1400" dirty="0"/>
                <a:t>Obésité viscérale </a:t>
              </a:r>
            </a:p>
          </p:txBody>
        </p:sp>
        <p:sp>
          <p:nvSpPr>
            <p:cNvPr id="42" name="ZoneTexte 41">
              <a:extLst>
                <a:ext uri="{FF2B5EF4-FFF2-40B4-BE49-F238E27FC236}">
                  <a16:creationId xmlns:a16="http://schemas.microsoft.com/office/drawing/2014/main" id="{57A31D13-984B-4D07-AD4C-186701840F61}"/>
                </a:ext>
              </a:extLst>
            </p:cNvPr>
            <p:cNvSpPr txBox="1"/>
            <p:nvPr/>
          </p:nvSpPr>
          <p:spPr>
            <a:xfrm>
              <a:off x="3486297" y="4983904"/>
              <a:ext cx="1221457" cy="523220"/>
            </a:xfrm>
            <a:prstGeom prst="rect">
              <a:avLst/>
            </a:prstGeom>
            <a:solidFill>
              <a:schemeClr val="bg1"/>
            </a:solidFill>
          </p:spPr>
          <p:txBody>
            <a:bodyPr wrap="square" rtlCol="0">
              <a:spAutoFit/>
            </a:bodyPr>
            <a:lstStyle/>
            <a:p>
              <a:pPr algn="ctr"/>
              <a:r>
                <a:rPr lang="fr-FR" sz="1400" dirty="0"/>
                <a:t>Résistance à l’insuline</a:t>
              </a:r>
            </a:p>
          </p:txBody>
        </p:sp>
      </p:grpSp>
      <p:sp>
        <p:nvSpPr>
          <p:cNvPr id="8" name="Rectangle 7">
            <a:extLst>
              <a:ext uri="{FF2B5EF4-FFF2-40B4-BE49-F238E27FC236}">
                <a16:creationId xmlns:a16="http://schemas.microsoft.com/office/drawing/2014/main" id="{ACBD300E-A66D-4E8D-BC98-AE6ED2DE67A7}"/>
              </a:ext>
            </a:extLst>
          </p:cNvPr>
          <p:cNvSpPr/>
          <p:nvPr/>
        </p:nvSpPr>
        <p:spPr>
          <a:xfrm>
            <a:off x="1714334" y="4171498"/>
            <a:ext cx="6759106" cy="183858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2DD7C61B-0015-41AB-B475-DCE91D84E38B}"/>
              </a:ext>
            </a:extLst>
          </p:cNvPr>
          <p:cNvSpPr txBox="1"/>
          <p:nvPr/>
        </p:nvSpPr>
        <p:spPr>
          <a:xfrm>
            <a:off x="4405983" y="3657640"/>
            <a:ext cx="2117439" cy="400110"/>
          </a:xfrm>
          <a:prstGeom prst="rect">
            <a:avLst/>
          </a:prstGeom>
          <a:noFill/>
        </p:spPr>
        <p:txBody>
          <a:bodyPr wrap="none" rtlCol="0">
            <a:spAutoFit/>
          </a:bodyPr>
          <a:lstStyle/>
          <a:p>
            <a:r>
              <a:rPr lang="fr-FR" sz="2000" b="1" dirty="0"/>
              <a:t>Facteurs de risque</a:t>
            </a:r>
          </a:p>
        </p:txBody>
      </p:sp>
      <p:sp>
        <p:nvSpPr>
          <p:cNvPr id="54" name="ZoneTexte 53">
            <a:extLst>
              <a:ext uri="{FF2B5EF4-FFF2-40B4-BE49-F238E27FC236}">
                <a16:creationId xmlns:a16="http://schemas.microsoft.com/office/drawing/2014/main" id="{C61F0ECF-ED43-4B51-B15A-22874BFBDA6D}"/>
              </a:ext>
            </a:extLst>
          </p:cNvPr>
          <p:cNvSpPr txBox="1"/>
          <p:nvPr/>
        </p:nvSpPr>
        <p:spPr>
          <a:xfrm>
            <a:off x="2845074" y="1410853"/>
            <a:ext cx="1743634" cy="400110"/>
          </a:xfrm>
          <a:prstGeom prst="rect">
            <a:avLst/>
          </a:prstGeom>
          <a:noFill/>
        </p:spPr>
        <p:txBody>
          <a:bodyPr wrap="square" rtlCol="0">
            <a:spAutoFit/>
          </a:bodyPr>
          <a:lstStyle/>
          <a:p>
            <a:pPr algn="ctr"/>
            <a:r>
              <a:rPr lang="fr-FR" sz="2000" b="1" dirty="0">
                <a:solidFill>
                  <a:srgbClr val="FFC000"/>
                </a:solidFill>
              </a:rPr>
              <a:t>Inflammation</a:t>
            </a:r>
          </a:p>
        </p:txBody>
      </p:sp>
      <p:cxnSp>
        <p:nvCxnSpPr>
          <p:cNvPr id="20" name="Connecteur droit avec flèche 19">
            <a:extLst>
              <a:ext uri="{FF2B5EF4-FFF2-40B4-BE49-F238E27FC236}">
                <a16:creationId xmlns:a16="http://schemas.microsoft.com/office/drawing/2014/main" id="{9323315F-3ED1-4419-B033-2C1D56091DAB}"/>
              </a:ext>
            </a:extLst>
          </p:cNvPr>
          <p:cNvCxnSpPr>
            <a:cxnSpLocks/>
          </p:cNvCxnSpPr>
          <p:nvPr/>
        </p:nvCxnSpPr>
        <p:spPr>
          <a:xfrm>
            <a:off x="3706258" y="1918685"/>
            <a:ext cx="0" cy="413754"/>
          </a:xfrm>
          <a:prstGeom prst="straightConnector1">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1FD50EE7-7F66-44D9-8D5D-04B02E5D4C99}"/>
              </a:ext>
            </a:extLst>
          </p:cNvPr>
          <p:cNvCxnSpPr/>
          <p:nvPr/>
        </p:nvCxnSpPr>
        <p:spPr>
          <a:xfrm>
            <a:off x="11368765" y="1535678"/>
            <a:ext cx="0" cy="42059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BBCA3741-C8EC-47D0-834E-F1D9E418539C}"/>
              </a:ext>
            </a:extLst>
          </p:cNvPr>
          <p:cNvSpPr txBox="1"/>
          <p:nvPr/>
        </p:nvSpPr>
        <p:spPr>
          <a:xfrm rot="5400000">
            <a:off x="10722367" y="3443666"/>
            <a:ext cx="1806777" cy="369332"/>
          </a:xfrm>
          <a:prstGeom prst="rect">
            <a:avLst/>
          </a:prstGeom>
          <a:noFill/>
        </p:spPr>
        <p:txBody>
          <a:bodyPr wrap="none" rtlCol="0">
            <a:spAutoFit/>
          </a:bodyPr>
          <a:lstStyle/>
          <a:p>
            <a:r>
              <a:rPr lang="fr-FR" dirty="0"/>
              <a:t>Histoire naturelle</a:t>
            </a:r>
          </a:p>
        </p:txBody>
      </p:sp>
      <p:pic>
        <p:nvPicPr>
          <p:cNvPr id="22" name="Audio 21">
            <a:hlinkClick r:id="" action="ppaction://media"/>
            <a:extLst>
              <a:ext uri="{FF2B5EF4-FFF2-40B4-BE49-F238E27FC236}">
                <a16:creationId xmlns:a16="http://schemas.microsoft.com/office/drawing/2014/main" id="{BB0608AB-0AA2-403D-831D-64BE81D2D8C1}"/>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818381528"/>
      </p:ext>
    </p:extLst>
  </p:cSld>
  <p:clrMapOvr>
    <a:masterClrMapping/>
  </p:clrMapOvr>
  <mc:AlternateContent xmlns:mc="http://schemas.openxmlformats.org/markup-compatibility/2006">
    <mc:Choice xmlns:p14="http://schemas.microsoft.com/office/powerpoint/2010/main" Requires="p14">
      <p:transition spd="slow" p14:dur="2000" advTm="95876"/>
    </mc:Choice>
    <mc:Fallback>
      <p:transition spd="slow" advTm="958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22"/>
                </p:tgtEl>
              </p:cMediaNode>
            </p:audio>
          </p:childTnLst>
        </p:cTn>
      </p:par>
    </p:tnLst>
    <p:bldLst>
      <p:bldP spid="9" grpId="0"/>
      <p:bldP spid="18" grpId="0"/>
      <p:bldP spid="43" grpId="0" animBg="1"/>
      <p:bldP spid="4" grpId="0" animBg="1"/>
      <p:bldP spid="44" grpId="0"/>
      <p:bldP spid="40" grpId="0"/>
      <p:bldP spid="8" grpId="0" animBg="1"/>
      <p:bldP spid="14" grpId="0"/>
      <p:bldP spid="54"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C69440C-6F21-0BF5-ADFD-03ECCDC92ECD}"/>
              </a:ext>
            </a:extLst>
          </p:cNvPr>
          <p:cNvSpPr>
            <a:spLocks noGrp="1"/>
          </p:cNvSpPr>
          <p:nvPr>
            <p:ph idx="1"/>
          </p:nvPr>
        </p:nvSpPr>
        <p:spPr>
          <a:xfrm>
            <a:off x="2669644" y="4097456"/>
            <a:ext cx="2983145" cy="602390"/>
          </a:xfrm>
        </p:spPr>
        <p:txBody>
          <a:bodyPr/>
          <a:lstStyle/>
          <a:p>
            <a:r>
              <a:rPr lang="fr-FR" b="1" u="sng" dirty="0"/>
              <a:t>Le Fibroscanner</a:t>
            </a:r>
          </a:p>
        </p:txBody>
      </p:sp>
      <p:pic>
        <p:nvPicPr>
          <p:cNvPr id="9" name="Image 8">
            <a:extLst>
              <a:ext uri="{FF2B5EF4-FFF2-40B4-BE49-F238E27FC236}">
                <a16:creationId xmlns:a16="http://schemas.microsoft.com/office/drawing/2014/main" id="{BA2538E7-1862-54F0-0E4F-DB14F5720A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4656" y="4021823"/>
            <a:ext cx="1255643" cy="1255643"/>
          </a:xfrm>
          <a:prstGeom prst="rect">
            <a:avLst/>
          </a:prstGeom>
          <a:ln>
            <a:noFill/>
          </a:ln>
        </p:spPr>
      </p:pic>
      <p:sp>
        <p:nvSpPr>
          <p:cNvPr id="5" name="TextBox 2">
            <a:extLst>
              <a:ext uri="{FF2B5EF4-FFF2-40B4-BE49-F238E27FC236}">
                <a16:creationId xmlns:a16="http://schemas.microsoft.com/office/drawing/2014/main" id="{C970CF7A-8BB1-EA0A-06FA-8ECDA739EEC4}"/>
              </a:ext>
            </a:extLst>
          </p:cNvPr>
          <p:cNvSpPr txBox="1">
            <a:spLocks noGrp="1"/>
          </p:cNvSpPr>
          <p:nvPr>
            <p:ph type="title"/>
          </p:nvPr>
        </p:nvSpPr>
        <p:spPr>
          <a:xfrm>
            <a:off x="901148" y="798321"/>
            <a:ext cx="10389704"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3.1 Pathologie : DEPISTAGE / DIAGNOSTIC </a:t>
            </a:r>
          </a:p>
        </p:txBody>
      </p:sp>
      <p:sp>
        <p:nvSpPr>
          <p:cNvPr id="4" name="Espace réservé du numéro de diapositive 3">
            <a:extLst>
              <a:ext uri="{FF2B5EF4-FFF2-40B4-BE49-F238E27FC236}">
                <a16:creationId xmlns:a16="http://schemas.microsoft.com/office/drawing/2014/main" id="{36C25839-6741-72A4-9683-A0313211D2FE}"/>
              </a:ext>
            </a:extLst>
          </p:cNvPr>
          <p:cNvSpPr>
            <a:spLocks noGrp="1"/>
          </p:cNvSpPr>
          <p:nvPr>
            <p:ph type="sldNum" sz="quarter" idx="12"/>
          </p:nvPr>
        </p:nvSpPr>
        <p:spPr>
          <a:xfrm>
            <a:off x="8610600" y="6356350"/>
            <a:ext cx="2743200" cy="365125"/>
          </a:xfrm>
        </p:spPr>
        <p:txBody>
          <a:bodyPr/>
          <a:lstStyle/>
          <a:p>
            <a:fld id="{D4754D63-68A7-4C69-8085-32C9DAC5CAD1}" type="slidenum">
              <a:rPr lang="fr-FR" smtClean="0"/>
              <a:t>6</a:t>
            </a:fld>
            <a:endParaRPr lang="fr-FR" dirty="0"/>
          </a:p>
        </p:txBody>
      </p:sp>
      <p:pic>
        <p:nvPicPr>
          <p:cNvPr id="6" name="Image 5">
            <a:extLst>
              <a:ext uri="{FF2B5EF4-FFF2-40B4-BE49-F238E27FC236}">
                <a16:creationId xmlns:a16="http://schemas.microsoft.com/office/drawing/2014/main" id="{E6AC8290-AC0D-0EE6-3F50-6413AAD07B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7" name="Image 6">
            <a:extLst>
              <a:ext uri="{FF2B5EF4-FFF2-40B4-BE49-F238E27FC236}">
                <a16:creationId xmlns:a16="http://schemas.microsoft.com/office/drawing/2014/main" id="{CBBFA059-7F06-3C2B-FA4F-1E89FFD5DDD7}"/>
              </a:ext>
            </a:extLst>
          </p:cNvPr>
          <p:cNvPicPr>
            <a:picLocks noChangeAspect="1"/>
          </p:cNvPicPr>
          <p:nvPr/>
        </p:nvPicPr>
        <p:blipFill rotWithShape="1">
          <a:blip r:embed="rId8">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8" name="Espace réservé du contenu 4">
            <a:extLst>
              <a:ext uri="{FF2B5EF4-FFF2-40B4-BE49-F238E27FC236}">
                <a16:creationId xmlns:a16="http://schemas.microsoft.com/office/drawing/2014/main" id="{A88511BF-E6A9-44B8-947A-61A066EC56E1}"/>
              </a:ext>
            </a:extLst>
          </p:cNvPr>
          <p:cNvPicPr>
            <a:picLocks noChangeAspect="1"/>
          </p:cNvPicPr>
          <p:nvPr/>
        </p:nvPicPr>
        <p:blipFill>
          <a:blip r:embed="rId9"/>
          <a:stretch>
            <a:fillRect/>
          </a:stretch>
        </p:blipFill>
        <p:spPr>
          <a:xfrm>
            <a:off x="5992803" y="4537885"/>
            <a:ext cx="3657600" cy="2071830"/>
          </a:xfrm>
          <a:prstGeom prst="rect">
            <a:avLst/>
          </a:prstGeom>
        </p:spPr>
      </p:pic>
      <p:graphicFrame>
        <p:nvGraphicFramePr>
          <p:cNvPr id="10" name="Tableau 9">
            <a:extLst>
              <a:ext uri="{FF2B5EF4-FFF2-40B4-BE49-F238E27FC236}">
                <a16:creationId xmlns:a16="http://schemas.microsoft.com/office/drawing/2014/main" id="{921F3A80-7906-438C-89C9-2AFEEDF3EE32}"/>
              </a:ext>
            </a:extLst>
          </p:cNvPr>
          <p:cNvGraphicFramePr>
            <a:graphicFrameLocks noGrp="1"/>
          </p:cNvGraphicFramePr>
          <p:nvPr>
            <p:extLst>
              <p:ext uri="{D42A27DB-BD31-4B8C-83A1-F6EECF244321}">
                <p14:modId xmlns:p14="http://schemas.microsoft.com/office/powerpoint/2010/main" val="1585617413"/>
              </p:ext>
            </p:extLst>
          </p:nvPr>
        </p:nvGraphicFramePr>
        <p:xfrm>
          <a:off x="7358652" y="1432164"/>
          <a:ext cx="3897348" cy="2785347"/>
        </p:xfrm>
        <a:graphic>
          <a:graphicData uri="http://schemas.openxmlformats.org/drawingml/2006/table">
            <a:tbl>
              <a:tblPr/>
              <a:tblGrid>
                <a:gridCol w="1299116">
                  <a:extLst>
                    <a:ext uri="{9D8B030D-6E8A-4147-A177-3AD203B41FA5}">
                      <a16:colId xmlns:a16="http://schemas.microsoft.com/office/drawing/2014/main" val="1094400729"/>
                    </a:ext>
                  </a:extLst>
                </a:gridCol>
                <a:gridCol w="1299116">
                  <a:extLst>
                    <a:ext uri="{9D8B030D-6E8A-4147-A177-3AD203B41FA5}">
                      <a16:colId xmlns:a16="http://schemas.microsoft.com/office/drawing/2014/main" val="1660294011"/>
                    </a:ext>
                  </a:extLst>
                </a:gridCol>
                <a:gridCol w="1299116">
                  <a:extLst>
                    <a:ext uri="{9D8B030D-6E8A-4147-A177-3AD203B41FA5}">
                      <a16:colId xmlns:a16="http://schemas.microsoft.com/office/drawing/2014/main" val="1468099252"/>
                    </a:ext>
                  </a:extLst>
                </a:gridCol>
              </a:tblGrid>
              <a:tr h="342228">
                <a:tc>
                  <a:txBody>
                    <a:bodyPr/>
                    <a:lstStyle/>
                    <a:p>
                      <a:r>
                        <a:rPr lang="fr-FR" sz="1000" b="1"/>
                        <a:t>Score FIB-4</a:t>
                      </a:r>
                      <a:endParaRPr lang="fr-FR"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b="1" dirty="0"/>
                        <a:t>Interprétation</a:t>
                      </a:r>
                      <a:endParaRPr lang="fr-FR"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b="1" dirty="0"/>
                        <a:t>Recommandations</a:t>
                      </a:r>
                      <a:endParaRPr lang="fr-FR"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5907742"/>
                  </a:ext>
                </a:extLst>
              </a:tr>
              <a:tr h="476675">
                <a:tc>
                  <a:txBody>
                    <a:bodyPr/>
                    <a:lstStyle/>
                    <a:p>
                      <a:r>
                        <a:rPr lang="fr-FR" sz="1000" b="1" dirty="0"/>
                        <a:t>&lt; 1,30</a:t>
                      </a:r>
                      <a:endParaRPr lang="fr-FR"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b="1"/>
                        <a:t>Faible risque</a:t>
                      </a:r>
                      <a:r>
                        <a:rPr lang="fr-FR" sz="1000"/>
                        <a:t> de fibrose avancée (F3-F4)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a:t>Pas de fibrose significative. Suivi standard.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4081654"/>
                  </a:ext>
                </a:extLst>
              </a:tr>
              <a:tr h="880016">
                <a:tc>
                  <a:txBody>
                    <a:bodyPr/>
                    <a:lstStyle/>
                    <a:p>
                      <a:r>
                        <a:rPr lang="fr-FR" sz="1000" b="1" dirty="0"/>
                        <a:t>1,30 – 2,67</a:t>
                      </a:r>
                      <a:endParaRPr lang="fr-FR"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b="1"/>
                        <a:t>Risque intermédiaire</a:t>
                      </a:r>
                      <a:endParaRPr lang="fr-FR" sz="10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dirty="0"/>
                        <a:t>Examens complémentaires (</a:t>
                      </a:r>
                      <a:r>
                        <a:rPr lang="fr-FR" sz="1000" dirty="0" err="1"/>
                        <a:t>FibroScan</a:t>
                      </a:r>
                      <a:r>
                        <a:rPr lang="fr-FR" sz="1000" dirty="0"/>
                        <a:t>, élastographie) pour affiner le diagnostic.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678551"/>
                  </a:ext>
                </a:extLst>
              </a:tr>
              <a:tr h="1014463">
                <a:tc>
                  <a:txBody>
                    <a:bodyPr/>
                    <a:lstStyle/>
                    <a:p>
                      <a:r>
                        <a:rPr lang="fr-FR" sz="1000" b="1" dirty="0"/>
                        <a:t>&gt; 2,67</a:t>
                      </a:r>
                      <a:endParaRPr lang="fr-FR" sz="1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b="1" dirty="0"/>
                        <a:t>Risque élevé</a:t>
                      </a:r>
                      <a:r>
                        <a:rPr lang="fr-FR" sz="1000" dirty="0"/>
                        <a:t> de fibrose avancée (F3-F4)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1000" b="1" dirty="0"/>
                        <a:t>Urgence</a:t>
                      </a:r>
                      <a:r>
                        <a:rPr lang="fr-FR" sz="1000" dirty="0"/>
                        <a:t> : Confirmer par </a:t>
                      </a:r>
                      <a:r>
                        <a:rPr lang="fr-FR" sz="1000" dirty="0" err="1"/>
                        <a:t>FibroScan</a:t>
                      </a:r>
                      <a:r>
                        <a:rPr lang="fr-FR" sz="1000" dirty="0"/>
                        <a:t> ou biopsie. Prise en charge spécialisée (hépatologue).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7061190"/>
                  </a:ext>
                </a:extLst>
              </a:tr>
            </a:tbl>
          </a:graphicData>
        </a:graphic>
      </p:graphicFrame>
      <p:pic>
        <p:nvPicPr>
          <p:cNvPr id="11" name="Image 10">
            <a:extLst>
              <a:ext uri="{FF2B5EF4-FFF2-40B4-BE49-F238E27FC236}">
                <a16:creationId xmlns:a16="http://schemas.microsoft.com/office/drawing/2014/main" id="{7059DE42-D871-4812-8D24-484EF47B4692}"/>
              </a:ext>
            </a:extLst>
          </p:cNvPr>
          <p:cNvPicPr>
            <a:picLocks noChangeAspect="1"/>
          </p:cNvPicPr>
          <p:nvPr/>
        </p:nvPicPr>
        <p:blipFill>
          <a:blip r:embed="rId10"/>
          <a:stretch>
            <a:fillRect/>
          </a:stretch>
        </p:blipFill>
        <p:spPr>
          <a:xfrm>
            <a:off x="3465161" y="4699846"/>
            <a:ext cx="2044052" cy="1838063"/>
          </a:xfrm>
          <a:prstGeom prst="rect">
            <a:avLst/>
          </a:prstGeom>
        </p:spPr>
      </p:pic>
      <p:grpSp>
        <p:nvGrpSpPr>
          <p:cNvPr id="13" name="Groupe 12">
            <a:extLst>
              <a:ext uri="{FF2B5EF4-FFF2-40B4-BE49-F238E27FC236}">
                <a16:creationId xmlns:a16="http://schemas.microsoft.com/office/drawing/2014/main" id="{47444F8E-25F6-4348-AC2A-811D5C123FC2}"/>
              </a:ext>
            </a:extLst>
          </p:cNvPr>
          <p:cNvGrpSpPr/>
          <p:nvPr/>
        </p:nvGrpSpPr>
        <p:grpSpPr>
          <a:xfrm>
            <a:off x="2669644" y="1529651"/>
            <a:ext cx="4570695" cy="1489548"/>
            <a:chOff x="1146251" y="1575731"/>
            <a:chExt cx="4570695" cy="1489548"/>
          </a:xfrm>
        </p:grpSpPr>
        <p:sp>
          <p:nvSpPr>
            <p:cNvPr id="2" name="ZoneTexte 1">
              <a:extLst>
                <a:ext uri="{FF2B5EF4-FFF2-40B4-BE49-F238E27FC236}">
                  <a16:creationId xmlns:a16="http://schemas.microsoft.com/office/drawing/2014/main" id="{F009857C-061D-466A-BC4B-9CFE66F7A897}"/>
                </a:ext>
              </a:extLst>
            </p:cNvPr>
            <p:cNvSpPr txBox="1"/>
            <p:nvPr/>
          </p:nvSpPr>
          <p:spPr>
            <a:xfrm>
              <a:off x="1146251" y="1575731"/>
              <a:ext cx="1806426" cy="800219"/>
            </a:xfrm>
            <a:prstGeom prst="rect">
              <a:avLst/>
            </a:prstGeom>
            <a:noFill/>
          </p:spPr>
          <p:txBody>
            <a:bodyPr wrap="square" rtlCol="0">
              <a:spAutoFit/>
            </a:bodyPr>
            <a:lstStyle/>
            <a:p>
              <a:pPr marL="457200" indent="-457200">
                <a:buFont typeface="Arial" panose="020B0604020202020204" pitchFamily="34" charset="0"/>
                <a:buChar char="•"/>
              </a:pPr>
              <a:r>
                <a:rPr lang="fr-FR" sz="2800" b="1" u="sng" dirty="0"/>
                <a:t>FIB 4: </a:t>
              </a:r>
            </a:p>
            <a:p>
              <a:endParaRPr lang="fr-FR" dirty="0"/>
            </a:p>
          </p:txBody>
        </p:sp>
        <p:sp>
          <p:nvSpPr>
            <p:cNvPr id="12" name="ZoneTexte 11">
              <a:extLst>
                <a:ext uri="{FF2B5EF4-FFF2-40B4-BE49-F238E27FC236}">
                  <a16:creationId xmlns:a16="http://schemas.microsoft.com/office/drawing/2014/main" id="{A1C3A2AF-4960-4EF6-9845-C27C5B6E1A9A}"/>
                </a:ext>
              </a:extLst>
            </p:cNvPr>
            <p:cNvSpPr txBox="1"/>
            <p:nvPr/>
          </p:nvSpPr>
          <p:spPr>
            <a:xfrm>
              <a:off x="1361281" y="2141949"/>
              <a:ext cx="4355665" cy="923330"/>
            </a:xfrm>
            <a:prstGeom prst="rect">
              <a:avLst/>
            </a:prstGeom>
            <a:noFill/>
          </p:spPr>
          <p:txBody>
            <a:bodyPr wrap="square" rtlCol="0">
              <a:spAutoFit/>
            </a:bodyPr>
            <a:lstStyle/>
            <a:p>
              <a:pPr marL="742950" lvl="1" indent="-285750">
                <a:buFont typeface="Wingdings" panose="05000000000000000000" pitchFamily="2" charset="2"/>
                <a:buChar char="§"/>
              </a:pPr>
              <a:r>
                <a:rPr lang="fr-FR" b="1" i="1" dirty="0">
                  <a:latin typeface="Google Sans"/>
                </a:rPr>
                <a:t>Age</a:t>
              </a:r>
            </a:p>
            <a:p>
              <a:pPr marL="742950" lvl="1" indent="-285750">
                <a:buFont typeface="Wingdings" panose="05000000000000000000" pitchFamily="2" charset="2"/>
                <a:buChar char="§"/>
              </a:pPr>
              <a:r>
                <a:rPr lang="fr-FR" b="1" i="1" dirty="0">
                  <a:latin typeface="Google Sans"/>
                </a:rPr>
                <a:t>Plaquettes</a:t>
              </a:r>
              <a:r>
                <a:rPr lang="fr-FR" b="1" i="1" dirty="0"/>
                <a:t> </a:t>
              </a:r>
            </a:p>
            <a:p>
              <a:pPr marL="742950" lvl="1" indent="-285750">
                <a:buFont typeface="Wingdings" panose="05000000000000000000" pitchFamily="2" charset="2"/>
                <a:buChar char="§"/>
              </a:pPr>
              <a:r>
                <a:rPr lang="fr-FR" b="1" i="1" dirty="0">
                  <a:latin typeface="Google Sans"/>
                </a:rPr>
                <a:t>Transaminases (ASAT et ALAT)</a:t>
              </a:r>
            </a:p>
          </p:txBody>
        </p:sp>
      </p:grpSp>
      <p:sp>
        <p:nvSpPr>
          <p:cNvPr id="15" name="Étoile : 7 branches 14">
            <a:extLst>
              <a:ext uri="{FF2B5EF4-FFF2-40B4-BE49-F238E27FC236}">
                <a16:creationId xmlns:a16="http://schemas.microsoft.com/office/drawing/2014/main" id="{33CD9FE5-4B6C-41C5-A723-352D3777EFBC}"/>
              </a:ext>
            </a:extLst>
          </p:cNvPr>
          <p:cNvSpPr/>
          <p:nvPr/>
        </p:nvSpPr>
        <p:spPr>
          <a:xfrm>
            <a:off x="590781" y="2207629"/>
            <a:ext cx="2153919" cy="1666548"/>
          </a:xfrm>
          <a:prstGeom prst="star7">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FF0000"/>
                </a:solidFill>
              </a:rPr>
              <a:t>Risque de fibrose</a:t>
            </a:r>
          </a:p>
        </p:txBody>
      </p:sp>
      <p:pic>
        <p:nvPicPr>
          <p:cNvPr id="16" name="Image 15">
            <a:extLst>
              <a:ext uri="{FF2B5EF4-FFF2-40B4-BE49-F238E27FC236}">
                <a16:creationId xmlns:a16="http://schemas.microsoft.com/office/drawing/2014/main" id="{C630C01F-3753-4094-B0D2-613473F4EE3A}"/>
              </a:ext>
            </a:extLst>
          </p:cNvPr>
          <p:cNvPicPr>
            <a:picLocks noChangeAspect="1"/>
          </p:cNvPicPr>
          <p:nvPr/>
        </p:nvPicPr>
        <p:blipFill>
          <a:blip r:embed="rId11"/>
          <a:stretch>
            <a:fillRect/>
          </a:stretch>
        </p:blipFill>
        <p:spPr>
          <a:xfrm>
            <a:off x="295883" y="1658420"/>
            <a:ext cx="489426" cy="475385"/>
          </a:xfrm>
          <a:prstGeom prst="rect">
            <a:avLst/>
          </a:prstGeom>
        </p:spPr>
      </p:pic>
      <p:sp>
        <p:nvSpPr>
          <p:cNvPr id="17" name="ZoneTexte 16">
            <a:extLst>
              <a:ext uri="{FF2B5EF4-FFF2-40B4-BE49-F238E27FC236}">
                <a16:creationId xmlns:a16="http://schemas.microsoft.com/office/drawing/2014/main" id="{AC5F6F5F-0E7F-4EF5-B46C-7303480BC83A}"/>
              </a:ext>
            </a:extLst>
          </p:cNvPr>
          <p:cNvSpPr txBox="1"/>
          <p:nvPr/>
        </p:nvSpPr>
        <p:spPr>
          <a:xfrm>
            <a:off x="838743" y="1647497"/>
            <a:ext cx="1148924" cy="523220"/>
          </a:xfrm>
          <a:prstGeom prst="rect">
            <a:avLst/>
          </a:prstGeom>
          <a:noFill/>
        </p:spPr>
        <p:txBody>
          <a:bodyPr wrap="square" rtlCol="0">
            <a:spAutoFit/>
          </a:bodyPr>
          <a:lstStyle/>
          <a:p>
            <a:pPr algn="ctr"/>
            <a:r>
              <a:rPr lang="fr-FR" sz="1400" b="1" dirty="0"/>
              <a:t>ASAT - ALAT  GGT - PAL</a:t>
            </a:r>
          </a:p>
        </p:txBody>
      </p:sp>
      <p:pic>
        <p:nvPicPr>
          <p:cNvPr id="19" name="Image 18">
            <a:extLst>
              <a:ext uri="{FF2B5EF4-FFF2-40B4-BE49-F238E27FC236}">
                <a16:creationId xmlns:a16="http://schemas.microsoft.com/office/drawing/2014/main" id="{239311D3-B0C5-45FD-8DBE-61E7F9E67425}"/>
              </a:ext>
            </a:extLst>
          </p:cNvPr>
          <p:cNvPicPr>
            <a:picLocks noChangeAspect="1"/>
          </p:cNvPicPr>
          <p:nvPr/>
        </p:nvPicPr>
        <p:blipFill>
          <a:blip r:embed="rId12"/>
          <a:stretch>
            <a:fillRect/>
          </a:stretch>
        </p:blipFill>
        <p:spPr>
          <a:xfrm>
            <a:off x="2007643" y="1635183"/>
            <a:ext cx="642025" cy="572446"/>
          </a:xfrm>
          <a:prstGeom prst="rect">
            <a:avLst/>
          </a:prstGeom>
        </p:spPr>
      </p:pic>
      <p:pic>
        <p:nvPicPr>
          <p:cNvPr id="27" name="Audio 26">
            <a:hlinkClick r:id="" action="ppaction://media"/>
            <a:extLst>
              <a:ext uri="{FF2B5EF4-FFF2-40B4-BE49-F238E27FC236}">
                <a16:creationId xmlns:a16="http://schemas.microsoft.com/office/drawing/2014/main" id="{A30C9AC1-BA04-4176-9F6C-D623920333A1}"/>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751214090"/>
      </p:ext>
    </p:extLst>
  </p:cSld>
  <p:clrMapOvr>
    <a:masterClrMapping/>
  </p:clrMapOvr>
  <mc:AlternateContent xmlns:mc="http://schemas.openxmlformats.org/markup-compatibility/2006">
    <mc:Choice xmlns:p14="http://schemas.microsoft.com/office/powerpoint/2010/main" Requires="p14">
      <p:transition spd="slow" p14:dur="2000" advTm="89276"/>
    </mc:Choice>
    <mc:Fallback>
      <p:transition spd="slow" advTm="89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27"/>
                </p:tgtEl>
              </p:cMediaNode>
            </p:audio>
          </p:childTnLst>
        </p:cTn>
      </p:par>
    </p:tnLst>
    <p:bldLst>
      <p:bldP spid="3" grpId="0" build="p"/>
      <p:bldP spid="15" grpId="0"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AB0F2-C9B3-BA80-42F5-F03946D26412}"/>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3CB9025E-EE64-1BDD-14E1-C1AAD9626F10}"/>
              </a:ext>
            </a:extLst>
          </p:cNvPr>
          <p:cNvSpPr>
            <a:spLocks noGrp="1"/>
          </p:cNvSpPr>
          <p:nvPr>
            <p:ph type="sldNum" sz="quarter" idx="12"/>
          </p:nvPr>
        </p:nvSpPr>
        <p:spPr/>
        <p:txBody>
          <a:bodyPr/>
          <a:lstStyle/>
          <a:p>
            <a:fld id="{D4754D63-68A7-4C69-8085-32C9DAC5CAD1}" type="slidenum">
              <a:rPr lang="fr-FR" smtClean="0"/>
              <a:t>7</a:t>
            </a:fld>
            <a:endParaRPr lang="fr-FR"/>
          </a:p>
        </p:txBody>
      </p:sp>
      <p:sp>
        <p:nvSpPr>
          <p:cNvPr id="13" name="TextBox 2">
            <a:extLst>
              <a:ext uri="{FF2B5EF4-FFF2-40B4-BE49-F238E27FC236}">
                <a16:creationId xmlns:a16="http://schemas.microsoft.com/office/drawing/2014/main" id="{9BBAF2AF-67E8-FD09-80A1-45BF8BE21E5D}"/>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3.1 Pathologie : DEPISTAGE / DIAGNOSTIC </a:t>
            </a:r>
          </a:p>
        </p:txBody>
      </p:sp>
      <p:pic>
        <p:nvPicPr>
          <p:cNvPr id="2" name="Image 1">
            <a:extLst>
              <a:ext uri="{FF2B5EF4-FFF2-40B4-BE49-F238E27FC236}">
                <a16:creationId xmlns:a16="http://schemas.microsoft.com/office/drawing/2014/main" id="{C9899F02-E15F-9330-C752-C375F40D50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B7A989B9-C634-6260-CA91-60880118EB1B}"/>
              </a:ext>
            </a:extLst>
          </p:cNvPr>
          <p:cNvPicPr>
            <a:picLocks noChangeAspect="1"/>
          </p:cNvPicPr>
          <p:nvPr/>
        </p:nvPicPr>
        <p:blipFill rotWithShape="1">
          <a:blip r:embed="rId7">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9" name="Espace réservé du contenu 3">
            <a:extLst>
              <a:ext uri="{FF2B5EF4-FFF2-40B4-BE49-F238E27FC236}">
                <a16:creationId xmlns:a16="http://schemas.microsoft.com/office/drawing/2014/main" id="{EB40D07F-F0EA-AE95-D600-9D02A9CCEA2C}"/>
              </a:ext>
            </a:extLst>
          </p:cNvPr>
          <p:cNvPicPr>
            <a:picLocks noGrp="1" noChangeAspect="1"/>
          </p:cNvPicPr>
          <p:nvPr>
            <p:ph idx="1"/>
          </p:nvPr>
        </p:nvPicPr>
        <p:blipFill>
          <a:blip r:embed="rId8"/>
          <a:stretch>
            <a:fillRect/>
          </a:stretch>
        </p:blipFill>
        <p:spPr>
          <a:xfrm>
            <a:off x="1876452" y="1412584"/>
            <a:ext cx="8439096" cy="4943766"/>
          </a:xfrm>
          <a:prstGeom prst="rect">
            <a:avLst/>
          </a:prstGeom>
        </p:spPr>
      </p:pic>
      <p:sp>
        <p:nvSpPr>
          <p:cNvPr id="5" name="ZoneTexte 4">
            <a:extLst>
              <a:ext uri="{FF2B5EF4-FFF2-40B4-BE49-F238E27FC236}">
                <a16:creationId xmlns:a16="http://schemas.microsoft.com/office/drawing/2014/main" id="{7857A7EC-1E0B-442B-814F-2D04E4F9739C}"/>
              </a:ext>
            </a:extLst>
          </p:cNvPr>
          <p:cNvSpPr txBox="1"/>
          <p:nvPr/>
        </p:nvSpPr>
        <p:spPr>
          <a:xfrm>
            <a:off x="6436426" y="4207065"/>
            <a:ext cx="2529444" cy="464871"/>
          </a:xfrm>
          <a:prstGeom prst="rect">
            <a:avLst/>
          </a:prstGeom>
          <a:solidFill>
            <a:schemeClr val="accent2">
              <a:lumMod val="20000"/>
              <a:lumOff val="80000"/>
            </a:schemeClr>
          </a:solidFill>
          <a:ln>
            <a:solidFill>
              <a:schemeClr val="tx1"/>
            </a:solidFill>
          </a:ln>
        </p:spPr>
        <p:txBody>
          <a:bodyPr wrap="square" rtlCol="0">
            <a:spAutoFit/>
          </a:bodyPr>
          <a:lstStyle/>
          <a:p>
            <a:pPr algn="ctr">
              <a:lnSpc>
                <a:spcPct val="150000"/>
              </a:lnSpc>
            </a:pPr>
            <a:r>
              <a:rPr lang="fr-FR" b="1" dirty="0"/>
              <a:t>Fibroscan</a:t>
            </a:r>
          </a:p>
        </p:txBody>
      </p:sp>
      <p:sp>
        <p:nvSpPr>
          <p:cNvPr id="6" name="Rectangle 5">
            <a:extLst>
              <a:ext uri="{FF2B5EF4-FFF2-40B4-BE49-F238E27FC236}">
                <a16:creationId xmlns:a16="http://schemas.microsoft.com/office/drawing/2014/main" id="{815AAA97-2761-4257-81F8-A4D9714E50E6}"/>
              </a:ext>
            </a:extLst>
          </p:cNvPr>
          <p:cNvSpPr/>
          <p:nvPr/>
        </p:nvSpPr>
        <p:spPr>
          <a:xfrm>
            <a:off x="3966358" y="1351950"/>
            <a:ext cx="3883232" cy="19368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Rectangle 10">
            <a:extLst>
              <a:ext uri="{FF2B5EF4-FFF2-40B4-BE49-F238E27FC236}">
                <a16:creationId xmlns:a16="http://schemas.microsoft.com/office/drawing/2014/main" id="{93DE70EA-ABF1-4C40-B71E-EABAB51A174C}"/>
              </a:ext>
            </a:extLst>
          </p:cNvPr>
          <p:cNvSpPr/>
          <p:nvPr/>
        </p:nvSpPr>
        <p:spPr>
          <a:xfrm rot="5400000">
            <a:off x="787310" y="3654323"/>
            <a:ext cx="3883232" cy="19761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416A0F1F-8CA7-45D7-9E49-B8596C354410}"/>
              </a:ext>
            </a:extLst>
          </p:cNvPr>
          <p:cNvSpPr/>
          <p:nvPr/>
        </p:nvSpPr>
        <p:spPr>
          <a:xfrm>
            <a:off x="4405745" y="3288775"/>
            <a:ext cx="3087585" cy="7112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13">
            <a:extLst>
              <a:ext uri="{FF2B5EF4-FFF2-40B4-BE49-F238E27FC236}">
                <a16:creationId xmlns:a16="http://schemas.microsoft.com/office/drawing/2014/main" id="{97940A75-5155-4710-89DD-9E4EBC7BDB63}"/>
              </a:ext>
            </a:extLst>
          </p:cNvPr>
          <p:cNvSpPr/>
          <p:nvPr/>
        </p:nvSpPr>
        <p:spPr>
          <a:xfrm>
            <a:off x="6329548" y="4060610"/>
            <a:ext cx="2743200" cy="12239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Rectangle 14">
            <a:extLst>
              <a:ext uri="{FF2B5EF4-FFF2-40B4-BE49-F238E27FC236}">
                <a16:creationId xmlns:a16="http://schemas.microsoft.com/office/drawing/2014/main" id="{76F45A06-CA85-45FB-B93C-4D9AF45B53AD}"/>
              </a:ext>
            </a:extLst>
          </p:cNvPr>
          <p:cNvSpPr/>
          <p:nvPr/>
        </p:nvSpPr>
        <p:spPr>
          <a:xfrm>
            <a:off x="4405745" y="5283262"/>
            <a:ext cx="3087585" cy="6535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a:extLst>
              <a:ext uri="{FF2B5EF4-FFF2-40B4-BE49-F238E27FC236}">
                <a16:creationId xmlns:a16="http://schemas.microsoft.com/office/drawing/2014/main" id="{421EC56A-7E99-4936-84FE-B128F5E59B2F}"/>
              </a:ext>
            </a:extLst>
          </p:cNvPr>
          <p:cNvSpPr/>
          <p:nvPr/>
        </p:nvSpPr>
        <p:spPr>
          <a:xfrm rot="5400000">
            <a:off x="7215101" y="3580176"/>
            <a:ext cx="3979864" cy="222102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8" name="Audio 7">
            <a:hlinkClick r:id="" action="ppaction://media"/>
            <a:extLst>
              <a:ext uri="{FF2B5EF4-FFF2-40B4-BE49-F238E27FC236}">
                <a16:creationId xmlns:a16="http://schemas.microsoft.com/office/drawing/2014/main" id="{D2E55FDE-D579-4C92-BE65-E16EC6D80C5D}"/>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809410048"/>
      </p:ext>
    </p:extLst>
  </p:cSld>
  <p:clrMapOvr>
    <a:masterClrMapping/>
  </p:clrMapOvr>
  <mc:AlternateContent xmlns:mc="http://schemas.openxmlformats.org/markup-compatibility/2006">
    <mc:Choice xmlns:p14="http://schemas.microsoft.com/office/powerpoint/2010/main" Requires="p14">
      <p:transition spd="slow" p14:dur="2000" advTm="66289"/>
    </mc:Choice>
    <mc:Fallback>
      <p:transition spd="slow" advTm="66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8"/>
                </p:tgtEl>
              </p:cMediaNode>
            </p:audio>
          </p:childTnLst>
        </p:cTn>
      </p:par>
    </p:tnLst>
    <p:bldLst>
      <p:bldP spid="5" grpId="0" animBg="1"/>
      <p:bldP spid="6" grpId="0" animBg="1"/>
      <p:bldP spid="11" grpId="0" animBg="1"/>
      <p:bldP spid="12" grpId="0" animBg="1"/>
      <p:bldP spid="14"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CD818-C1B0-7BDC-AC48-BDCA01E5DFE7}"/>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A4C5EA8B-1E81-E5CB-F561-6B7F87A59CFB}"/>
              </a:ext>
            </a:extLst>
          </p:cNvPr>
          <p:cNvSpPr>
            <a:spLocks noGrp="1"/>
          </p:cNvSpPr>
          <p:nvPr>
            <p:ph type="sldNum" sz="quarter" idx="12"/>
          </p:nvPr>
        </p:nvSpPr>
        <p:spPr/>
        <p:txBody>
          <a:bodyPr/>
          <a:lstStyle/>
          <a:p>
            <a:fld id="{D4754D63-68A7-4C69-8085-32C9DAC5CAD1}" type="slidenum">
              <a:rPr lang="fr-FR" smtClean="0"/>
              <a:t>8</a:t>
            </a:fld>
            <a:endParaRPr lang="fr-FR"/>
          </a:p>
        </p:txBody>
      </p:sp>
      <p:sp>
        <p:nvSpPr>
          <p:cNvPr id="13" name="TextBox 2">
            <a:extLst>
              <a:ext uri="{FF2B5EF4-FFF2-40B4-BE49-F238E27FC236}">
                <a16:creationId xmlns:a16="http://schemas.microsoft.com/office/drawing/2014/main" id="{F0BAF7F2-0B2C-B3B2-1003-EF07323F608A}"/>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3.2 Pathologie : GRAVITE et EVOLUTION </a:t>
            </a:r>
          </a:p>
        </p:txBody>
      </p:sp>
      <p:pic>
        <p:nvPicPr>
          <p:cNvPr id="2" name="Image 1">
            <a:extLst>
              <a:ext uri="{FF2B5EF4-FFF2-40B4-BE49-F238E27FC236}">
                <a16:creationId xmlns:a16="http://schemas.microsoft.com/office/drawing/2014/main" id="{A94541D0-B55A-06A8-03DF-94093232D3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D0CFEEDA-1839-16D8-D801-9B2C0AC99AEC}"/>
              </a:ext>
            </a:extLst>
          </p:cNvPr>
          <p:cNvPicPr>
            <a:picLocks noChangeAspect="1"/>
          </p:cNvPicPr>
          <p:nvPr/>
        </p:nvPicPr>
        <p:blipFill rotWithShape="1">
          <a:blip r:embed="rId7">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5" name="Espace réservé du contenu 4">
            <a:extLst>
              <a:ext uri="{FF2B5EF4-FFF2-40B4-BE49-F238E27FC236}">
                <a16:creationId xmlns:a16="http://schemas.microsoft.com/office/drawing/2014/main" id="{FA49340C-E080-1B5E-068C-73FF57547D9B}"/>
              </a:ext>
            </a:extLst>
          </p:cNvPr>
          <p:cNvSpPr>
            <a:spLocks noGrp="1"/>
          </p:cNvSpPr>
          <p:nvPr>
            <p:ph idx="1"/>
          </p:nvPr>
        </p:nvSpPr>
        <p:spPr>
          <a:xfrm>
            <a:off x="838200" y="1631092"/>
            <a:ext cx="10515600" cy="4545871"/>
          </a:xfrm>
        </p:spPr>
        <p:txBody>
          <a:bodyPr>
            <a:normAutofit fontScale="92500" lnSpcReduction="20000"/>
          </a:bodyPr>
          <a:lstStyle/>
          <a:p>
            <a:r>
              <a:rPr lang="fr-FR" sz="3500" dirty="0"/>
              <a:t>Les causes de décès les plus fréquentes sont les maladies cardiovasculaires, les tumeurs malignes non hépatiques, et les pathologies du foie (1). </a:t>
            </a:r>
          </a:p>
          <a:p>
            <a:endParaRPr lang="fr-FR" sz="3500" dirty="0"/>
          </a:p>
          <a:p>
            <a:r>
              <a:rPr lang="fr-FR" sz="3500" dirty="0"/>
              <a:t>La MASLD (ou stéatose hépatique) est associée à un risque plus important de morbi-mortalité.</a:t>
            </a:r>
          </a:p>
          <a:p>
            <a:endParaRPr lang="fr-FR" sz="3500" dirty="0"/>
          </a:p>
          <a:p>
            <a:r>
              <a:rPr lang="fr-FR" sz="3500" dirty="0"/>
              <a:t>Plus la fibrose est avancée (F2-F4), plus le risque de décès est important.</a:t>
            </a:r>
          </a:p>
          <a:p>
            <a:pPr marL="0" indent="0">
              <a:buNone/>
            </a:pPr>
            <a:endParaRPr lang="fr-FR" dirty="0"/>
          </a:p>
          <a:p>
            <a:pPr>
              <a:buFont typeface="+mj-lt"/>
              <a:buAutoNum type="arabicPeriod"/>
            </a:pPr>
            <a:r>
              <a:rPr lang="fr-FR" sz="800" dirty="0" err="1">
                <a:solidFill>
                  <a:srgbClr val="241F20"/>
                </a:solidFill>
                <a:latin typeface="REM"/>
              </a:rPr>
              <a:t>Rinella</a:t>
            </a:r>
            <a:r>
              <a:rPr lang="fr-FR" sz="800" dirty="0">
                <a:solidFill>
                  <a:srgbClr val="241F20"/>
                </a:solidFill>
                <a:latin typeface="REM"/>
              </a:rPr>
              <a:t> ME, </a:t>
            </a:r>
            <a:r>
              <a:rPr lang="fr-FR" sz="800" dirty="0" err="1">
                <a:solidFill>
                  <a:srgbClr val="241F20"/>
                </a:solidFill>
                <a:latin typeface="REM"/>
              </a:rPr>
              <a:t>Neuschwander-Tetri</a:t>
            </a:r>
            <a:r>
              <a:rPr lang="fr-FR" sz="800" dirty="0">
                <a:solidFill>
                  <a:srgbClr val="241F20"/>
                </a:solidFill>
                <a:latin typeface="REM"/>
              </a:rPr>
              <a:t> BA, Siddiqui MS, Abdelmalek MF, Caldwell S, </a:t>
            </a:r>
            <a:r>
              <a:rPr lang="fr-FR" sz="800" dirty="0" err="1">
                <a:solidFill>
                  <a:srgbClr val="241F20"/>
                </a:solidFill>
                <a:latin typeface="REM"/>
              </a:rPr>
              <a:t>Barb</a:t>
            </a:r>
            <a:r>
              <a:rPr lang="fr-FR" sz="800" dirty="0">
                <a:solidFill>
                  <a:srgbClr val="241F20"/>
                </a:solidFill>
                <a:latin typeface="REM"/>
              </a:rPr>
              <a:t> D, </a:t>
            </a:r>
            <a:r>
              <a:rPr lang="fr-FR" sz="800" i="1" dirty="0">
                <a:solidFill>
                  <a:srgbClr val="241F20"/>
                </a:solidFill>
                <a:latin typeface="REM"/>
              </a:rPr>
              <a:t>et al</a:t>
            </a:r>
            <a:r>
              <a:rPr lang="fr-FR" sz="800" dirty="0">
                <a:solidFill>
                  <a:srgbClr val="241F20"/>
                </a:solidFill>
                <a:latin typeface="REM"/>
              </a:rPr>
              <a:t>. AASLD Practice Guidance on the </a:t>
            </a:r>
            <a:r>
              <a:rPr lang="fr-FR" sz="800" dirty="0" err="1">
                <a:solidFill>
                  <a:srgbClr val="241F20"/>
                </a:solidFill>
                <a:latin typeface="REM"/>
              </a:rPr>
              <a:t>clinical</a:t>
            </a:r>
            <a:r>
              <a:rPr lang="fr-FR" sz="800" dirty="0">
                <a:solidFill>
                  <a:srgbClr val="241F20"/>
                </a:solidFill>
                <a:latin typeface="REM"/>
              </a:rPr>
              <a:t> </a:t>
            </a:r>
            <a:r>
              <a:rPr lang="fr-FR" sz="800" dirty="0" err="1">
                <a:solidFill>
                  <a:srgbClr val="241F20"/>
                </a:solidFill>
                <a:latin typeface="REM"/>
              </a:rPr>
              <a:t>assessment</a:t>
            </a:r>
            <a:r>
              <a:rPr lang="fr-FR" sz="800" dirty="0">
                <a:solidFill>
                  <a:srgbClr val="241F20"/>
                </a:solidFill>
                <a:latin typeface="REM"/>
              </a:rPr>
              <a:t> and management of </a:t>
            </a:r>
            <a:r>
              <a:rPr lang="fr-FR" sz="800" dirty="0" err="1">
                <a:solidFill>
                  <a:srgbClr val="241F20"/>
                </a:solidFill>
                <a:latin typeface="REM"/>
              </a:rPr>
              <a:t>nonalcoholic</a:t>
            </a:r>
            <a:r>
              <a:rPr lang="fr-FR" sz="800" dirty="0">
                <a:solidFill>
                  <a:srgbClr val="241F20"/>
                </a:solidFill>
                <a:latin typeface="REM"/>
              </a:rPr>
              <a:t> </a:t>
            </a:r>
            <a:r>
              <a:rPr lang="fr-FR" sz="800" dirty="0" err="1">
                <a:solidFill>
                  <a:srgbClr val="241F20"/>
                </a:solidFill>
                <a:latin typeface="REM"/>
              </a:rPr>
              <a:t>fatty</a:t>
            </a:r>
            <a:r>
              <a:rPr lang="fr-FR" sz="800" dirty="0">
                <a:solidFill>
                  <a:srgbClr val="241F20"/>
                </a:solidFill>
                <a:latin typeface="REM"/>
              </a:rPr>
              <a:t> </a:t>
            </a:r>
            <a:r>
              <a:rPr lang="fr-FR" sz="800" dirty="0" err="1">
                <a:solidFill>
                  <a:srgbClr val="241F20"/>
                </a:solidFill>
                <a:latin typeface="REM"/>
              </a:rPr>
              <a:t>liver</a:t>
            </a:r>
            <a:r>
              <a:rPr lang="fr-FR" sz="800" dirty="0">
                <a:solidFill>
                  <a:srgbClr val="241F20"/>
                </a:solidFill>
                <a:latin typeface="REM"/>
              </a:rPr>
              <a:t> </a:t>
            </a:r>
            <a:r>
              <a:rPr lang="fr-FR" sz="800" dirty="0" err="1">
                <a:solidFill>
                  <a:srgbClr val="241F20"/>
                </a:solidFill>
                <a:latin typeface="REM"/>
              </a:rPr>
              <a:t>disease</a:t>
            </a:r>
            <a:r>
              <a:rPr lang="fr-FR" sz="800" dirty="0">
                <a:solidFill>
                  <a:srgbClr val="241F20"/>
                </a:solidFill>
                <a:latin typeface="REM"/>
              </a:rPr>
              <a:t>. 2023 May 1;77(5):1797–835.</a:t>
            </a:r>
          </a:p>
          <a:p>
            <a:endParaRPr lang="fr-FR" dirty="0"/>
          </a:p>
          <a:p>
            <a:endParaRPr lang="fr-FR" dirty="0"/>
          </a:p>
        </p:txBody>
      </p:sp>
      <p:pic>
        <p:nvPicPr>
          <p:cNvPr id="4" name="Audio 3">
            <a:hlinkClick r:id="" action="ppaction://media"/>
            <a:extLst>
              <a:ext uri="{FF2B5EF4-FFF2-40B4-BE49-F238E27FC236}">
                <a16:creationId xmlns:a16="http://schemas.microsoft.com/office/drawing/2014/main" id="{4B392A78-36BC-4A96-85C6-8204AE8450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740909627"/>
      </p:ext>
    </p:extLst>
  </p:cSld>
  <p:clrMapOvr>
    <a:masterClrMapping/>
  </p:clrMapOvr>
  <mc:AlternateContent xmlns:mc="http://schemas.openxmlformats.org/markup-compatibility/2006">
    <mc:Choice xmlns:p14="http://schemas.microsoft.com/office/powerpoint/2010/main" Requires="p14">
      <p:transition spd="slow" p14:dur="2000" advTm="21489"/>
    </mc:Choice>
    <mc:Fallback>
      <p:transition spd="slow" advTm="21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1ECB5-9BD2-444E-6203-6A799F5B0016}"/>
            </a:ext>
          </a:extLst>
        </p:cNvPr>
        <p:cNvGrpSpPr/>
        <p:nvPr/>
      </p:nvGrpSpPr>
      <p:grpSpPr>
        <a:xfrm>
          <a:off x="0" y="0"/>
          <a:ext cx="0" cy="0"/>
          <a:chOff x="0" y="0"/>
          <a:chExt cx="0" cy="0"/>
        </a:xfrm>
      </p:grpSpPr>
      <p:pic>
        <p:nvPicPr>
          <p:cNvPr id="1026" name="Picture 2" descr="NashDisease_B-1024x724">
            <a:extLst>
              <a:ext uri="{FF2B5EF4-FFF2-40B4-BE49-F238E27FC236}">
                <a16:creationId xmlns:a16="http://schemas.microsoft.com/office/drawing/2014/main" id="{7BC1AA4D-7BFD-F11B-143E-0CFFD0C87278}"/>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461053" y="821630"/>
            <a:ext cx="8282788" cy="5856190"/>
          </a:xfrm>
          <a:prstGeom prst="rect">
            <a:avLst/>
          </a:prstGeom>
          <a:noFill/>
          <a:extLst>
            <a:ext uri="{909E8E84-426E-40DD-AFC4-6F175D3DCCD1}">
              <a14:hiddenFill xmlns:a14="http://schemas.microsoft.com/office/drawing/2010/main">
                <a:solidFill>
                  <a:srgbClr val="FFFFFF"/>
                </a:solidFill>
              </a14:hiddenFill>
            </a:ext>
          </a:extLst>
        </p:spPr>
      </p:pic>
      <p:sp>
        <p:nvSpPr>
          <p:cNvPr id="10" name="Espace réservé du numéro de diapositive 9">
            <a:extLst>
              <a:ext uri="{FF2B5EF4-FFF2-40B4-BE49-F238E27FC236}">
                <a16:creationId xmlns:a16="http://schemas.microsoft.com/office/drawing/2014/main" id="{23B6C653-A38C-B20B-1B49-A599FB5E7FF6}"/>
              </a:ext>
            </a:extLst>
          </p:cNvPr>
          <p:cNvSpPr>
            <a:spLocks noGrp="1"/>
          </p:cNvSpPr>
          <p:nvPr>
            <p:ph type="sldNum" sz="quarter" idx="12"/>
          </p:nvPr>
        </p:nvSpPr>
        <p:spPr/>
        <p:txBody>
          <a:bodyPr/>
          <a:lstStyle/>
          <a:p>
            <a:fld id="{D4754D63-68A7-4C69-8085-32C9DAC5CAD1}" type="slidenum">
              <a:rPr lang="fr-FR" smtClean="0"/>
              <a:t>9</a:t>
            </a:fld>
            <a:endParaRPr lang="fr-FR"/>
          </a:p>
        </p:txBody>
      </p:sp>
      <p:sp>
        <p:nvSpPr>
          <p:cNvPr id="13" name="TextBox 2">
            <a:extLst>
              <a:ext uri="{FF2B5EF4-FFF2-40B4-BE49-F238E27FC236}">
                <a16:creationId xmlns:a16="http://schemas.microsoft.com/office/drawing/2014/main" id="{565B628F-AB4A-E0E5-956A-01825005ED20}"/>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3.2 Pathologie : GRAVITE et EVOLUTION </a:t>
            </a:r>
          </a:p>
        </p:txBody>
      </p:sp>
      <p:pic>
        <p:nvPicPr>
          <p:cNvPr id="2" name="Image 1">
            <a:extLst>
              <a:ext uri="{FF2B5EF4-FFF2-40B4-BE49-F238E27FC236}">
                <a16:creationId xmlns:a16="http://schemas.microsoft.com/office/drawing/2014/main" id="{CE2228C9-3DA4-9ADC-E896-EE9738731E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80CC914-B8F2-3577-8FBA-64235BB9CACE}"/>
              </a:ext>
            </a:extLst>
          </p:cNvPr>
          <p:cNvPicPr>
            <a:picLocks noChangeAspect="1"/>
          </p:cNvPicPr>
          <p:nvPr/>
        </p:nvPicPr>
        <p:blipFill rotWithShape="1">
          <a:blip r:embed="rId7">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pSp>
        <p:nvGrpSpPr>
          <p:cNvPr id="5" name="Groupe 4">
            <a:extLst>
              <a:ext uri="{FF2B5EF4-FFF2-40B4-BE49-F238E27FC236}">
                <a16:creationId xmlns:a16="http://schemas.microsoft.com/office/drawing/2014/main" id="{C9B452FB-937C-479D-A54C-B460F60A166E}"/>
              </a:ext>
            </a:extLst>
          </p:cNvPr>
          <p:cNvGrpSpPr/>
          <p:nvPr/>
        </p:nvGrpSpPr>
        <p:grpSpPr>
          <a:xfrm>
            <a:off x="2103668" y="1983698"/>
            <a:ext cx="2778888" cy="3563634"/>
            <a:chOff x="2232877" y="2011288"/>
            <a:chExt cx="2778888" cy="3563634"/>
          </a:xfrm>
        </p:grpSpPr>
        <p:sp>
          <p:nvSpPr>
            <p:cNvPr id="4" name="Rectangle 3">
              <a:extLst>
                <a:ext uri="{FF2B5EF4-FFF2-40B4-BE49-F238E27FC236}">
                  <a16:creationId xmlns:a16="http://schemas.microsoft.com/office/drawing/2014/main" id="{0DE48DBE-A22D-499C-A119-BA8C80ACE637}"/>
                </a:ext>
              </a:extLst>
            </p:cNvPr>
            <p:cNvSpPr/>
            <p:nvPr/>
          </p:nvSpPr>
          <p:spPr>
            <a:xfrm rot="3032242">
              <a:off x="3504723" y="1748655"/>
              <a:ext cx="427382" cy="1702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C86E4FE5-0F15-4C26-92E4-1FA1759BC186}"/>
                </a:ext>
              </a:extLst>
            </p:cNvPr>
            <p:cNvSpPr/>
            <p:nvPr/>
          </p:nvSpPr>
          <p:spPr>
            <a:xfrm rot="1139449">
              <a:off x="2232877" y="3872861"/>
              <a:ext cx="427382" cy="17020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0ADAA090-45A4-4543-B203-B5F18787D291}"/>
                </a:ext>
              </a:extLst>
            </p:cNvPr>
            <p:cNvSpPr/>
            <p:nvPr/>
          </p:nvSpPr>
          <p:spPr>
            <a:xfrm rot="4187127">
              <a:off x="4201248" y="1628153"/>
              <a:ext cx="427382" cy="11936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ZoneTexte 5">
            <a:extLst>
              <a:ext uri="{FF2B5EF4-FFF2-40B4-BE49-F238E27FC236}">
                <a16:creationId xmlns:a16="http://schemas.microsoft.com/office/drawing/2014/main" id="{B4EC0514-806D-4E50-B28E-7496E8A38546}"/>
              </a:ext>
            </a:extLst>
          </p:cNvPr>
          <p:cNvSpPr txBox="1"/>
          <p:nvPr/>
        </p:nvSpPr>
        <p:spPr>
          <a:xfrm>
            <a:off x="301817" y="2253118"/>
            <a:ext cx="1769165" cy="923330"/>
          </a:xfrm>
          <a:prstGeom prst="rect">
            <a:avLst/>
          </a:prstGeom>
          <a:noFill/>
          <a:ln>
            <a:solidFill>
              <a:srgbClr val="FF0000"/>
            </a:solidFill>
          </a:ln>
        </p:spPr>
        <p:txBody>
          <a:bodyPr wrap="square" rtlCol="0">
            <a:spAutoFit/>
          </a:bodyPr>
          <a:lstStyle/>
          <a:p>
            <a:pPr algn="ctr"/>
            <a:r>
              <a:rPr lang="fr-FR" dirty="0">
                <a:solidFill>
                  <a:srgbClr val="FF0000"/>
                </a:solidFill>
              </a:rPr>
              <a:t>Avec possibilité de réversibilité quand ≤F3</a:t>
            </a:r>
          </a:p>
        </p:txBody>
      </p:sp>
      <p:pic>
        <p:nvPicPr>
          <p:cNvPr id="11" name="Audio 10">
            <a:hlinkClick r:id="" action="ppaction://media"/>
            <a:extLst>
              <a:ext uri="{FF2B5EF4-FFF2-40B4-BE49-F238E27FC236}">
                <a16:creationId xmlns:a16="http://schemas.microsoft.com/office/drawing/2014/main" id="{A8EF29B7-D4FE-4027-9171-426436EB489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968814807"/>
      </p:ext>
    </p:extLst>
  </p:cSld>
  <p:clrMapOvr>
    <a:masterClrMapping/>
  </p:clrMapOvr>
  <mc:AlternateContent xmlns:mc="http://schemas.openxmlformats.org/markup-compatibility/2006">
    <mc:Choice xmlns:p14="http://schemas.microsoft.com/office/powerpoint/2010/main" Requires="p14">
      <p:transition spd="slow" p14:dur="2000" advTm="44125"/>
    </mc:Choice>
    <mc:Fallback>
      <p:transition spd="slow" advTm="44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extLst>
    <p:ext uri="{3A86A75C-4F4B-4683-9AE1-C65F6400EC91}">
      <p14:laserTraceLst xmlns:p14="http://schemas.microsoft.com/office/powerpoint/2010/main">
        <p14:tracePtLst>
          <p14:tracePt t="3814" x="3133725" y="6707188"/>
          <p14:tracePt t="3835" x="3149600" y="6650038"/>
          <p14:tracePt t="3845" x="3149600" y="6634163"/>
          <p14:tracePt t="3868" x="3165475" y="6570663"/>
          <p14:tracePt t="3878" x="3165475" y="6546850"/>
          <p14:tracePt t="3898" x="3173413" y="6451600"/>
          <p14:tracePt t="3907" x="3189288" y="6419850"/>
          <p14:tracePt t="3927" x="3205163" y="6338888"/>
          <p14:tracePt t="3937" x="3213100" y="6283325"/>
          <p14:tracePt t="3957" x="3213100" y="6219825"/>
          <p14:tracePt t="3971" x="3228975" y="6156325"/>
          <p14:tracePt t="3991" x="3228975" y="6108700"/>
          <p14:tracePt t="4003" x="3228975" y="6061075"/>
          <p14:tracePt t="4014" x="3228975" y="6037263"/>
          <p14:tracePt t="4036" x="3228975" y="5940425"/>
          <p14:tracePt t="4046" x="3228975" y="5908675"/>
          <p14:tracePt t="4065" x="3228975" y="5821363"/>
          <p14:tracePt t="4086" x="3228975" y="5773738"/>
          <p14:tracePt t="4099" x="3228975" y="5726113"/>
          <p14:tracePt t="4117" x="3228975" y="5694363"/>
          <p14:tracePt t="4128" x="3228975" y="5670550"/>
          <p14:tracePt t="4147" x="3221038" y="5645150"/>
          <p14:tracePt t="4156" x="3221038" y="5637213"/>
          <p14:tracePt t="4178" x="3205163" y="5597525"/>
          <p14:tracePt t="4187" x="3181350" y="5581650"/>
          <p14:tracePt t="4207" x="3149600" y="5541963"/>
          <p14:tracePt t="4219" x="3094038" y="5494338"/>
          <p14:tracePt t="4239" x="3038475" y="5430838"/>
          <p14:tracePt t="4251" x="2990850" y="5407025"/>
          <p14:tracePt t="4270" x="2917825" y="5367338"/>
          <p14:tracePt t="4282" x="2838450" y="5335588"/>
          <p14:tracePt t="4302" x="2759075" y="5302250"/>
          <p14:tracePt t="4321" x="2695575" y="5294313"/>
          <p14:tracePt t="4321" x="2671763" y="5294313"/>
          <p14:tracePt t="4332" x="2647950" y="5294313"/>
          <p14:tracePt t="4352" x="2632075" y="5294313"/>
          <p14:tracePt t="4363" x="2616200" y="5294313"/>
          <p14:tracePt t="4410" x="2606675" y="5294313"/>
          <p14:tracePt t="4428" x="2590800" y="5302250"/>
          <p14:tracePt t="4458" x="2495550" y="5375275"/>
          <p14:tracePt t="4469" x="2455863" y="5407025"/>
          <p14:tracePt t="4489" x="2392363" y="5478463"/>
          <p14:tracePt t="4502" x="2344738" y="5502275"/>
          <p14:tracePt t="4522" x="2297113" y="5549900"/>
          <p14:tracePt t="4533" x="2289175" y="5573713"/>
          <p14:tracePt t="4553" x="2247900" y="5637213"/>
          <p14:tracePt t="4565" x="2224088" y="5678488"/>
          <p14:tracePt t="4585" x="2184400" y="5757863"/>
          <p14:tracePt t="4604" x="2160588" y="5853113"/>
          <p14:tracePt t="4615" x="2144713" y="5876925"/>
          <p14:tracePt t="4637" x="2144713" y="5948363"/>
          <p14:tracePt t="4648" x="2152650" y="5980113"/>
          <p14:tracePt t="4659" x="2160588" y="5995988"/>
          <p14:tracePt t="4679" x="2184400" y="6021388"/>
          <p14:tracePt t="4690" x="2200275" y="6037263"/>
          <p14:tracePt t="4711" x="2224088" y="6053138"/>
          <p14:tracePt t="4730" x="2297113" y="6084888"/>
          <p14:tracePt t="4739" x="2344738" y="6100763"/>
          <p14:tracePt t="4753" x="2432050" y="6116638"/>
          <p14:tracePt t="4774" x="2543175" y="6164263"/>
          <p14:tracePt t="4785" x="2598738" y="6180138"/>
          <p14:tracePt t="4785" x="2647950" y="6203950"/>
          <p14:tracePt t="4807" x="2711450" y="6235700"/>
          <p14:tracePt t="4818" x="2759075" y="6251575"/>
          <p14:tracePt t="4838" x="2814638" y="6275388"/>
          <p14:tracePt t="4850" x="2830513" y="6275388"/>
          <p14:tracePt t="4869" x="2862263" y="6275388"/>
          <p14:tracePt t="4879" x="2878138" y="6275388"/>
          <p14:tracePt t="4899" x="2917825" y="6275388"/>
          <p14:tracePt t="4918" x="2933700" y="6275388"/>
          <p14:tracePt t="4928" x="2941638" y="6275388"/>
          <p14:tracePt t="4947" x="2967038" y="6275388"/>
          <p14:tracePt t="4967" x="2990850" y="6267450"/>
          <p14:tracePt t="4977" x="2998788" y="6259513"/>
          <p14:tracePt t="4978" x="3030538" y="6259513"/>
          <p14:tracePt t="4988" x="3038475" y="6251575"/>
          <p14:tracePt t="5009" x="3094038" y="6227763"/>
          <p14:tracePt t="5010" x="3117850" y="6211888"/>
          <p14:tracePt t="5020" x="3133725" y="6203950"/>
          <p14:tracePt t="5040" x="3173413" y="6180138"/>
          <p14:tracePt t="5051" x="3205163" y="6156325"/>
          <p14:tracePt t="5072" x="3244850" y="6132513"/>
          <p14:tracePt t="5083" x="3292475" y="6084888"/>
          <p14:tracePt t="5103" x="3325813" y="6045200"/>
          <p14:tracePt t="5115" x="3357563" y="5980113"/>
          <p14:tracePt t="5133" x="3365500" y="5940425"/>
          <p14:tracePt t="5154" x="3381375" y="5853113"/>
          <p14:tracePt t="5165" x="3381375" y="5805488"/>
          <p14:tracePt t="5185" x="3389313" y="5773738"/>
          <p14:tracePt t="5195" x="3389313" y="5710238"/>
          <p14:tracePt t="5215" x="3389313" y="5670550"/>
          <p14:tracePt t="5224" x="3389313" y="5653088"/>
          <p14:tracePt t="5245" x="3389313" y="5589588"/>
          <p14:tracePt t="5255" x="3381375" y="5573713"/>
          <p14:tracePt t="5275" x="3349625" y="5541963"/>
          <p14:tracePt t="5287" x="3341688" y="5518150"/>
          <p14:tracePt t="5307" x="3292475" y="5494338"/>
          <p14:tracePt t="5320" x="3260725" y="5478463"/>
          <p14:tracePt t="5332" x="3221038" y="5462588"/>
          <p14:tracePt t="5353" x="3189288" y="5446713"/>
          <p14:tracePt t="5353" x="3165475" y="5430838"/>
          <p14:tracePt t="5365" x="3141663" y="5414963"/>
          <p14:tracePt t="5384" x="3101975" y="5407025"/>
          <p14:tracePt t="5396" x="3038475" y="5391150"/>
          <p14:tracePt t="5415" x="2967038" y="5383213"/>
          <p14:tracePt t="5436" x="2894013" y="5367338"/>
          <p14:tracePt t="5447" x="2870200" y="5367338"/>
          <p14:tracePt t="5467" x="2806700" y="5367338"/>
          <p14:tracePt t="5477" x="2790825" y="5367338"/>
          <p14:tracePt t="5498" x="2743200" y="5367338"/>
          <p14:tracePt t="5506" x="2735263" y="5367338"/>
          <p14:tracePt t="5527" x="2703513" y="5367338"/>
          <p14:tracePt t="5537" x="2679700" y="5367338"/>
          <p14:tracePt t="5557" x="2647950" y="5383213"/>
          <p14:tracePt t="5568" x="2632075" y="5383213"/>
          <p14:tracePt t="5589" x="2559050" y="5407025"/>
          <p14:tracePt t="5600" x="2535238" y="5422900"/>
          <p14:tracePt t="5620" x="2479675" y="5430838"/>
          <p14:tracePt t="5632" x="2471738" y="5446713"/>
          <p14:tracePt t="5652" x="2463800" y="5446713"/>
          <p14:tracePt t="5662" x="2455863" y="5446713"/>
          <p14:tracePt t="5683" x="2439988" y="5454650"/>
          <p14:tracePt t="5703" x="2424113" y="5470525"/>
          <p14:tracePt t="5715" x="2408238" y="5486400"/>
          <p14:tracePt t="5725" x="2408238" y="5502275"/>
          <p14:tracePt t="5747" x="2400300" y="5557838"/>
          <p14:tracePt t="5757" x="2392363" y="5573713"/>
          <p14:tracePt t="5782" x="2392363" y="5613400"/>
          <p14:tracePt t="5791" x="2392363" y="5637213"/>
          <p14:tracePt t="5812" x="2392363" y="5710238"/>
          <p14:tracePt t="5820" x="2392363" y="5734050"/>
          <p14:tracePt t="5842" x="2392363" y="5821363"/>
          <p14:tracePt t="5853" x="2392363" y="5829300"/>
          <p14:tracePt t="5866" x="2392363" y="5861050"/>
          <p14:tracePt t="5887" x="2392363" y="5900738"/>
          <p14:tracePt t="5898" x="2400300" y="5916613"/>
          <p14:tracePt t="5918" x="2416175" y="5940425"/>
          <p14:tracePt t="5928" x="2416175" y="5948363"/>
          <p14:tracePt t="5947" x="2432050" y="5972175"/>
          <p14:tracePt t="5967" x="2447925" y="5988050"/>
          <p14:tracePt t="5977" x="2487613" y="6013450"/>
          <p14:tracePt t="5997" x="2519363" y="6021388"/>
          <p14:tracePt t="6007" x="2543175" y="6037263"/>
          <p14:tracePt t="6032" x="2606675" y="6061075"/>
          <p14:tracePt t="6040" x="2632075" y="6061075"/>
          <p14:tracePt t="6053" x="2663825" y="6076950"/>
          <p14:tracePt t="6074" x="2727325" y="6084888"/>
          <p14:tracePt t="6085" x="2751138" y="6100763"/>
          <p14:tracePt t="6106" x="2774950" y="6108700"/>
          <p14:tracePt t="6118" x="2782888" y="6108700"/>
          <p14:tracePt t="6138" x="2814638" y="6108700"/>
          <p14:tracePt t="6151" x="2822575" y="6108700"/>
          <p14:tracePt t="6171" x="2870200" y="6108700"/>
          <p14:tracePt t="6183" x="2901950" y="6108700"/>
          <p14:tracePt t="6202" x="3022600" y="6108700"/>
          <p14:tracePt t="6213" x="3062288" y="6100763"/>
          <p14:tracePt t="6233" x="3133725" y="6100763"/>
          <p14:tracePt t="6233" x="3165475" y="6092825"/>
          <p14:tracePt t="6243" x="3197225" y="6092825"/>
          <p14:tracePt t="6254" x="3213100" y="6084888"/>
          <p14:tracePt t="6274" x="3268663" y="6053138"/>
          <p14:tracePt t="6298" x="3317875" y="6029325"/>
          <p14:tracePt t="6307" x="3325813" y="6021388"/>
          <p14:tracePt t="6328" x="3349625" y="5995988"/>
          <p14:tracePt t="6338" x="3381375" y="5980113"/>
          <p14:tracePt t="6353" x="3397250" y="5964238"/>
          <p14:tracePt t="6375" x="3421063" y="5940425"/>
          <p14:tracePt t="6388" x="3444875" y="5932488"/>
          <p14:tracePt t="6400" x="3452813" y="5916613"/>
          <p14:tracePt t="6420" x="3476625" y="5892800"/>
          <p14:tracePt t="6431" x="3492500" y="5876925"/>
          <p14:tracePt t="6451" x="3524250" y="5829300"/>
          <p14:tracePt t="6480" x="3556000" y="5757863"/>
          <p14:tracePt t="6501" x="3563938" y="5710238"/>
          <p14:tracePt t="6511" x="3579813" y="5686425"/>
          <p14:tracePt t="6532" x="3595688" y="5645150"/>
          <p14:tracePt t="6540" x="3595688" y="5613400"/>
          <p14:tracePt t="6553" x="3603625" y="5597525"/>
          <p14:tracePt t="6572" x="3603625" y="5541963"/>
          <p14:tracePt t="6593" x="3603625" y="5494338"/>
          <p14:tracePt t="6594" x="3603625" y="5478463"/>
          <p14:tracePt t="6604" x="3603625" y="5462588"/>
          <p14:tracePt t="6624" x="3603625" y="5446713"/>
          <p14:tracePt t="7379" x="3563938" y="5438775"/>
          <p14:tracePt t="7387" x="3468688" y="5391150"/>
          <p14:tracePt t="7407" x="3381375" y="5351463"/>
          <p14:tracePt t="7533" x="3357563" y="5351463"/>
          <p14:tracePt t="7766" x="3357563" y="5343525"/>
          <p14:tracePt t="7788" x="3373438" y="5351463"/>
          <p14:tracePt t="7848" x="3365500" y="5351463"/>
          <p14:tracePt t="7912" x="3373438" y="5335588"/>
          <p14:tracePt t="7920" x="3381375" y="5302250"/>
          <p14:tracePt t="7940" x="3397250" y="5270500"/>
          <p14:tracePt t="7951" x="3405188" y="5254625"/>
          <p14:tracePt t="7972" x="3421063" y="5230813"/>
          <p14:tracePt t="7985" x="3429000" y="5222875"/>
          <p14:tracePt t="8005" x="3460750" y="5191125"/>
          <p14:tracePt t="8039" x="3492500" y="5127625"/>
          <p14:tracePt t="8049" x="3508375" y="5111750"/>
          <p14:tracePt t="8049" x="3532188" y="5056188"/>
          <p14:tracePt t="8069" x="3563938" y="4992688"/>
          <p14:tracePt t="8079" x="3595688" y="4959350"/>
          <p14:tracePt t="8099" x="3619500" y="4864100"/>
          <p14:tracePt t="8108" x="3635375" y="4840288"/>
          <p14:tracePt t="8132" x="3643313" y="4776788"/>
          <p14:tracePt t="8141" x="3643313" y="4752975"/>
          <p14:tracePt t="8163" x="3660775" y="4681538"/>
          <p14:tracePt t="8172" x="3676650" y="4657725"/>
          <p14:tracePt t="8193" x="3676650" y="4608513"/>
          <p14:tracePt t="8194" x="3684588" y="4584700"/>
          <p14:tracePt t="8203" x="3684588" y="4560888"/>
          <p14:tracePt t="8224" x="3700463" y="4521200"/>
          <p14:tracePt t="8235" x="3700463" y="4505325"/>
          <p14:tracePt t="8255" x="3700463" y="4473575"/>
          <p14:tracePt t="8267" x="3708400" y="4418013"/>
          <p14:tracePt t="8286" x="3724275" y="4386263"/>
          <p14:tracePt t="8297" x="3732213" y="4346575"/>
          <p14:tracePt t="8318" x="3748088" y="4330700"/>
          <p14:tracePt t="8328" x="3748088" y="4314825"/>
          <p14:tracePt t="8348" x="3756025" y="4281488"/>
          <p14:tracePt t="8368" x="3756025" y="4273550"/>
          <p14:tracePt t="8379" x="3763963" y="4257675"/>
          <p14:tracePt t="8400" x="3763963" y="4233863"/>
          <p14:tracePt t="8409" x="3779838" y="4202113"/>
          <p14:tracePt t="8430" x="3787775" y="4186238"/>
          <p14:tracePt t="8438" x="3787775" y="4162425"/>
          <p14:tracePt t="8459" x="3803650" y="4130675"/>
          <p14:tracePt t="8470" x="3803650" y="4114800"/>
          <p14:tracePt t="8490" x="3827463" y="4067175"/>
          <p14:tracePt t="8502" x="3827463" y="4051300"/>
          <p14:tracePt t="8521" x="3835400" y="4019550"/>
          <p14:tracePt t="8521" x="3835400" y="3995738"/>
          <p14:tracePt t="8534" x="3843338" y="3979863"/>
          <p14:tracePt t="8555" x="3851275" y="3930650"/>
          <p14:tracePt t="8566" x="3859213" y="3914775"/>
          <p14:tracePt t="8586" x="3883025" y="3859213"/>
          <p14:tracePt t="8595" x="3883025" y="3835400"/>
          <p14:tracePt t="8615" x="3890963" y="3795713"/>
          <p14:tracePt t="8635" x="3906838" y="3748088"/>
          <p14:tracePt t="8646" x="3914775" y="3740150"/>
          <p14:tracePt t="8655" x="3914775" y="3732213"/>
          <p14:tracePt t="8675" x="3914775" y="3708400"/>
          <p14:tracePt t="8696" x="3914775" y="3700463"/>
          <p14:tracePt t="8705" x="3914775" y="3692525"/>
          <p14:tracePt t="8706" x="3914775" y="3676650"/>
          <p14:tracePt t="8727" x="3930650" y="3660775"/>
          <p14:tracePt t="8754" x="3930650" y="3636963"/>
          <p14:tracePt t="8775" x="3930650" y="3629025"/>
          <p14:tracePt t="8788" x="3930650" y="3605213"/>
          <p14:tracePt t="8800" x="3930650" y="3587750"/>
          <p14:tracePt t="8820" x="3930650" y="3579813"/>
          <p14:tracePt t="8832" x="3930650" y="3571875"/>
          <p14:tracePt t="8852" x="3930650" y="3548063"/>
          <p14:tracePt t="8862" x="3930650" y="3524250"/>
          <p14:tracePt t="8882" x="3930650" y="3508375"/>
          <p14:tracePt t="8901" x="3930650" y="3500438"/>
          <p14:tracePt t="8912" x="3930650" y="3484563"/>
          <p14:tracePt t="8932" x="3914775" y="3444875"/>
          <p14:tracePt t="8960" x="3898900" y="3413125"/>
          <p14:tracePt t="8980" x="3859213" y="3365500"/>
          <p14:tracePt t="9011" x="3827463" y="3333750"/>
          <p14:tracePt t="9021" x="3827463" y="3325813"/>
          <p14:tracePt t="9040" x="3811588" y="3317875"/>
          <p14:tracePt t="9053" x="3787775" y="3294063"/>
          <p14:tracePt t="9072" x="3740150" y="3278188"/>
          <p14:tracePt t="9085" x="3684588" y="3252788"/>
          <p14:tracePt t="9104" x="3619500" y="3236913"/>
          <p14:tracePt t="9117" x="3524250" y="3213100"/>
          <p14:tracePt t="9136" x="3436938" y="3197225"/>
          <p14:tracePt t="9147" x="3365500" y="3181350"/>
          <p14:tracePt t="9157" x="3341688" y="3181350"/>
          <p14:tracePt t="9178" x="3300413" y="3181350"/>
          <p14:tracePt t="9198" x="3292475" y="3181350"/>
          <p14:tracePt t="9208" x="3284538" y="3181350"/>
          <p14:tracePt t="9228" x="3252788" y="3181350"/>
          <p14:tracePt t="9238" x="3228975" y="3181350"/>
          <p14:tracePt t="9259" x="3197225" y="3181350"/>
          <p14:tracePt t="9287" x="3181350" y="3181350"/>
          <p14:tracePt t="9309" x="3173413" y="3189288"/>
          <p14:tracePt t="9321" x="3165475" y="3189288"/>
          <p14:tracePt t="9333" x="3149600" y="3197225"/>
          <p14:tracePt t="9355" x="3125788" y="3228975"/>
          <p14:tracePt t="9365" x="3109913" y="3244850"/>
          <p14:tracePt t="9385" x="3078163" y="3278188"/>
          <p14:tracePt t="9386" x="3070225" y="3286125"/>
          <p14:tracePt t="9398" x="3054350" y="3302000"/>
          <p14:tracePt t="9418" x="3038475" y="3349625"/>
          <p14:tracePt t="9428" x="3038475" y="3357563"/>
          <p14:tracePt t="9448" x="3038475" y="3365500"/>
          <p14:tracePt t="9458" x="3038475" y="3389313"/>
          <p14:tracePt t="9481" x="3038475" y="3413125"/>
          <p14:tracePt t="9481" x="3038475" y="3421063"/>
          <p14:tracePt t="9491" x="3022600" y="3429000"/>
          <p14:tracePt t="9512" x="3022600" y="3452813"/>
          <p14:tracePt t="9521" x="3022600" y="3468688"/>
          <p14:tracePt t="9541" x="3022600" y="3508375"/>
          <p14:tracePt t="9552" x="3022600" y="3516313"/>
          <p14:tracePt t="9572" x="3022600" y="3556000"/>
          <p14:tracePt t="9583" x="3022600" y="3571875"/>
          <p14:tracePt t="9603" x="3038475" y="3605213"/>
          <p14:tracePt t="9615" x="3046413" y="3621088"/>
          <p14:tracePt t="9634" x="3062288" y="3644900"/>
          <p14:tracePt t="9653" x="3070225" y="3652838"/>
          <p14:tracePt t="9664" x="3078163" y="3660775"/>
          <p14:tracePt t="9685" x="3086100" y="3684588"/>
          <p14:tracePt t="9695" x="3094038" y="3692525"/>
          <p14:tracePt t="9715" x="3109913" y="3708400"/>
          <p14:tracePt t="9725" x="3117850" y="3716338"/>
          <p14:tracePt t="9746" x="3133725" y="3740150"/>
          <p14:tracePt t="9755" x="3149600" y="3756025"/>
          <p14:tracePt t="9778" x="3181350" y="3787775"/>
          <p14:tracePt t="9787" x="3189288" y="3795713"/>
          <p14:tracePt t="9803" x="3205163" y="3811588"/>
          <p14:tracePt t="9826" x="3221038" y="3835400"/>
          <p14:tracePt t="9850" x="3244850" y="3851275"/>
          <p14:tracePt t="9860" x="3252788" y="3859213"/>
          <p14:tracePt t="9888" x="3260725" y="3859213"/>
          <p14:tracePt t="9900" x="3268663" y="3859213"/>
          <p14:tracePt t="9919" x="3268663" y="3867150"/>
          <p14:tracePt t="9931" x="3292475" y="3867150"/>
          <p14:tracePt t="9950" x="3317875" y="3875088"/>
          <p14:tracePt t="9961" x="3349625" y="3890963"/>
          <p14:tracePt t="9981" x="3373438" y="3890963"/>
          <p14:tracePt t="9991" x="3397250" y="3898900"/>
          <p14:tracePt t="10013" x="3436938" y="3914775"/>
          <p14:tracePt t="10022" x="3452813" y="3914775"/>
          <p14:tracePt t="10045" x="3492500" y="3914775"/>
          <p14:tracePt t="10074" x="3516313" y="3914775"/>
          <p14:tracePt t="10086" x="3524250" y="3914775"/>
          <p14:tracePt t="10106" x="3556000" y="3914775"/>
          <p14:tracePt t="10138" x="3587750" y="3914775"/>
          <p14:tracePt t="10150" x="3595688" y="3914775"/>
          <p14:tracePt t="10159" x="3611563" y="3914775"/>
          <p14:tracePt t="10180" x="3651250" y="3914775"/>
          <p14:tracePt t="10200" x="3676650" y="3914775"/>
          <p14:tracePt t="10220" x="3700463" y="3914775"/>
          <p14:tracePt t="10232" x="3708400" y="3898900"/>
          <p14:tracePt t="10242" x="3716338" y="3898900"/>
          <p14:tracePt t="10243" x="3732213" y="3890963"/>
          <p14:tracePt t="10265" x="3763963" y="3875088"/>
          <p14:tracePt t="10265" x="3779838" y="3867150"/>
          <p14:tracePt t="10274" x="3795713" y="3851275"/>
          <p14:tracePt t="10296" x="3843338" y="3835400"/>
          <p14:tracePt t="10326" x="3883025" y="3803650"/>
          <p14:tracePt t="10336" x="3898900" y="3795713"/>
          <p14:tracePt t="10357" x="3938588" y="3756025"/>
          <p14:tracePt t="10368" x="3962400" y="3740150"/>
          <p14:tracePt t="10387" x="4011613" y="3700463"/>
          <p14:tracePt t="10399" x="4019550" y="3692525"/>
          <p14:tracePt t="10418" x="4051300" y="3644900"/>
          <p14:tracePt t="10437" x="4067175" y="3629025"/>
          <p14:tracePt t="10448" x="4075113" y="3613150"/>
          <p14:tracePt t="10468" x="4090988" y="3587750"/>
          <p14:tracePt t="10478" x="4098925" y="3571875"/>
          <p14:tracePt t="10498" x="4114800" y="3540125"/>
          <p14:tracePt t="10518" x="4122738" y="3524250"/>
          <p14:tracePt t="10529" x="4122738" y="3508375"/>
          <p14:tracePt t="10530" x="4122738" y="3500438"/>
          <p14:tracePt t="10540" x="4122738" y="3492500"/>
          <p14:tracePt t="10560" x="4130675" y="3468688"/>
          <p14:tracePt t="10582" x="4130675" y="3444875"/>
          <p14:tracePt t="10592" x="4130675" y="3429000"/>
          <p14:tracePt t="10603" x="4130675" y="3421063"/>
          <p14:tracePt t="10623" x="4130675" y="3413125"/>
          <p14:tracePt t="10635" x="4130675" y="3389313"/>
          <p14:tracePt t="10654" x="4114800" y="3357563"/>
          <p14:tracePt t="10667" x="4075113" y="3302000"/>
          <p14:tracePt t="10686" x="4027488" y="3228975"/>
          <p14:tracePt t="10699" x="3946525" y="3157538"/>
          <p14:tracePt t="10718" x="3906838" y="3117850"/>
          <p14:tracePt t="10728" x="3883025" y="3101975"/>
          <p14:tracePt t="10749" x="3851275" y="3094038"/>
          <p14:tracePt t="10760" x="3843338" y="3094038"/>
          <p14:tracePt t="10780" x="3811588" y="3094038"/>
          <p14:tracePt t="10800" x="3756025" y="3094038"/>
          <p14:tracePt t="10810" x="3668713" y="3094038"/>
          <p14:tracePt t="10832" x="3563938" y="3094038"/>
          <p14:tracePt t="10841" x="3524250" y="3078163"/>
          <p14:tracePt t="10853" x="3476625" y="3078163"/>
          <p14:tracePt t="10865" x="3452813" y="3070225"/>
          <p14:tracePt t="10920" x="3444875" y="3070225"/>
          <p14:tracePt t="10939" x="3381375" y="3086100"/>
          <p14:tracePt t="10951" x="3373438" y="3094038"/>
          <p14:tracePt t="10962" x="3333750" y="3117850"/>
          <p14:tracePt t="10982" x="3308350" y="3133725"/>
          <p14:tracePt t="11004" x="3244850" y="3165475"/>
          <p14:tracePt t="11015" x="3228975" y="3173413"/>
          <p14:tracePt t="11035" x="3181350" y="3213100"/>
          <p14:tracePt t="11045" x="3157538" y="3244850"/>
          <p14:tracePt t="11065" x="3109913" y="3286125"/>
          <p14:tracePt t="11095" x="3086100" y="3309938"/>
          <p14:tracePt t="11104" x="3070225" y="3325813"/>
          <p14:tracePt t="11125" x="3062288" y="3333750"/>
          <p14:tracePt t="11137" x="3046413" y="3357563"/>
          <p14:tracePt t="11159" x="3038475" y="3373438"/>
          <p14:tracePt t="11169" x="3038475" y="3381375"/>
          <p14:tracePt t="11189" x="3030538" y="3397250"/>
          <p14:tracePt t="11202" x="3014663" y="3436938"/>
          <p14:tracePt t="11220" x="3006725" y="3476625"/>
          <p14:tracePt t="11232" x="2990850" y="3492500"/>
          <p14:tracePt t="11250" x="2990850" y="3516313"/>
          <p14:tracePt t="11270" x="2990850" y="3540125"/>
          <p14:tracePt t="11281" x="2990850" y="3556000"/>
          <p14:tracePt t="11302" x="2990850" y="3587750"/>
          <p14:tracePt t="11312" x="2990850" y="3605213"/>
          <p14:tracePt t="11332" x="2990850" y="3644900"/>
          <p14:tracePt t="11342" x="2990850" y="3652838"/>
          <p14:tracePt t="11363" x="2990850" y="3700463"/>
          <p14:tracePt t="11392" x="2990850" y="3732213"/>
          <p14:tracePt t="11403" x="2990850" y="3763963"/>
          <p14:tracePt t="11423" x="3006725" y="3787775"/>
          <p14:tracePt t="11434" x="3014663" y="3819525"/>
          <p14:tracePt t="11454" x="3030538" y="3843338"/>
          <p14:tracePt t="11466" x="3038475" y="3867150"/>
          <p14:tracePt t="11486" x="3054350" y="3875088"/>
          <p14:tracePt t="11498" x="3070225" y="3906838"/>
          <p14:tracePt t="11518" x="3086100" y="3914775"/>
          <p14:tracePt t="11528" x="3109913" y="3938588"/>
          <p14:tracePt t="11548" x="3149600" y="3963988"/>
          <p14:tracePt t="11569" x="3181350" y="3987800"/>
          <p14:tracePt t="11591" x="3221038" y="4003675"/>
          <p14:tracePt t="11614" x="3260725" y="4019550"/>
          <p14:tracePt t="11623" x="3276600" y="4019550"/>
          <p14:tracePt t="11644" x="3308350" y="4019550"/>
          <p14:tracePt t="11653" x="3333750" y="4019550"/>
          <p14:tracePt t="11665" x="3349625" y="4019550"/>
          <p14:tracePt t="11686" x="3405188" y="4019550"/>
          <p14:tracePt t="11707" x="3516313" y="4019550"/>
          <p14:tracePt t="11718" x="3571875" y="4019550"/>
          <p14:tracePt t="11738" x="3756025" y="4035425"/>
          <p14:tracePt t="11750" x="3787775" y="4035425"/>
          <p14:tracePt t="11769" x="3851275" y="4051300"/>
          <p14:tracePt t="11769" x="3867150" y="4051300"/>
          <p14:tracePt t="11780" x="3875088" y="4051300"/>
          <p14:tracePt t="11924" x="3898900" y="4051300"/>
          <p14:tracePt t="11944" x="3906838" y="4051300"/>
          <p14:tracePt t="11953" x="3922713" y="4051300"/>
          <p14:tracePt t="11967" x="3938588" y="4043363"/>
          <p14:tracePt t="13730" x="3938588" y="3979863"/>
          <p14:tracePt t="13739" x="3938588" y="3956050"/>
          <p14:tracePt t="13760" x="3938588" y="3906838"/>
          <p14:tracePt t="13770" x="3946525" y="3843338"/>
          <p14:tracePt t="13788" x="3962400" y="3756025"/>
          <p14:tracePt t="13811" x="4011613" y="3613150"/>
          <p14:tracePt t="13823" x="4027488" y="3563938"/>
          <p14:tracePt t="13834" x="4059238" y="3508375"/>
          <p14:tracePt t="13853" x="4083050" y="3460750"/>
          <p14:tracePt t="13864" x="4090988" y="3436938"/>
          <p14:tracePt t="13885" x="4122738" y="3373438"/>
          <p14:tracePt t="13904" x="4146550" y="3317875"/>
          <p14:tracePt t="13916" x="4154488" y="3286125"/>
          <p14:tracePt t="13935" x="4178300" y="3244850"/>
          <p14:tracePt t="13946" x="4202113" y="3228975"/>
          <p14:tracePt t="13966" x="4233863" y="3189288"/>
          <p14:tracePt t="13999" x="4281488" y="3125788"/>
          <p14:tracePt t="14008" x="4297363" y="3094038"/>
          <p14:tracePt t="14009" x="4313238" y="3086100"/>
          <p14:tracePt t="14029" x="4352925" y="3062288"/>
          <p14:tracePt t="14038" x="4386263" y="3038475"/>
          <p14:tracePt t="14059" x="4433888" y="3006725"/>
          <p14:tracePt t="14070" x="4465638" y="2998788"/>
          <p14:tracePt t="14088" x="4497388" y="2982913"/>
          <p14:tracePt t="14100" x="4537075" y="2967038"/>
          <p14:tracePt t="14119" x="4552950" y="2959100"/>
          <p14:tracePt t="14132" x="4576763" y="2951163"/>
          <p14:tracePt t="14151" x="4584700" y="2951163"/>
          <p14:tracePt t="14170" x="4608513" y="2951163"/>
          <p14:tracePt t="14201" x="4624388" y="2951163"/>
          <p14:tracePt t="14211" x="4632325" y="2943225"/>
          <p14:tracePt t="14231" x="4648200" y="2943225"/>
          <p14:tracePt t="14241" x="4656138" y="2943225"/>
          <p14:tracePt t="14265" x="4737100" y="2943225"/>
          <p14:tracePt t="14294" x="4824413" y="2943225"/>
          <p14:tracePt t="14322" x="4856163" y="2943225"/>
          <p14:tracePt t="14341" x="4864100" y="2943225"/>
          <p14:tracePt t="22538" x="4887913" y="2943225"/>
          <p14:tracePt t="22557" x="5022850" y="3030538"/>
          <p14:tracePt t="22578" x="5230813" y="3181350"/>
          <p14:tracePt t="22587" x="5294313" y="3213100"/>
          <p14:tracePt t="22607" x="5341938" y="3286125"/>
          <p14:tracePt t="22620" x="5365750" y="3325813"/>
          <p14:tracePt t="22632" x="5365750" y="3333750"/>
          <p14:tracePt t="22653" x="5373688" y="3357563"/>
          <p14:tracePt t="22665" x="5407025" y="3413125"/>
          <p14:tracePt t="22686" x="5446713" y="3484563"/>
          <p14:tracePt t="22697" x="5486400" y="3548063"/>
          <p14:tracePt t="22697" x="5510213" y="3605213"/>
          <p14:tracePt t="22718" x="5581650" y="3708400"/>
          <p14:tracePt t="22728" x="5621338" y="3779838"/>
          <p14:tracePt t="22748" x="5700713" y="3914775"/>
          <p14:tracePt t="22769" x="5724525" y="3971925"/>
          <p14:tracePt t="22780" x="5740400" y="4043363"/>
          <p14:tracePt t="22789" x="5749925" y="4051300"/>
          <p14:tracePt t="22811" x="5773738" y="4138613"/>
          <p14:tracePt t="22820" x="5773738" y="4154488"/>
          <p14:tracePt t="22843" x="5821363" y="4291013"/>
          <p14:tracePt t="22854" x="5821363" y="4330700"/>
          <p14:tracePt t="22874" x="5884863" y="4473575"/>
          <p14:tracePt t="22886" x="5916613" y="4537075"/>
          <p14:tracePt t="22907" x="5995988" y="4721225"/>
          <p14:tracePt t="22918" x="6019800" y="4784725"/>
          <p14:tracePt t="22938" x="6100763" y="4984750"/>
          <p14:tracePt t="22950" x="6116638" y="5072063"/>
          <p14:tracePt t="22962" x="6172200" y="5230813"/>
          <p14:tracePt t="22982" x="6188075" y="5375275"/>
          <p14:tracePt t="22992" x="6203950" y="5422900"/>
          <p14:tracePt t="23015" x="6251575" y="5605463"/>
          <p14:tracePt t="23025" x="6267450" y="5645150"/>
          <p14:tracePt t="23025" x="6267450" y="5702300"/>
          <p14:tracePt t="23046" x="6283325" y="5821363"/>
          <p14:tracePt t="23068" x="6283325" y="5972175"/>
          <p14:tracePt t="23078" x="6283325" y="6061075"/>
          <p14:tracePt t="23089" x="6283325" y="6203950"/>
          <p14:tracePt t="23112" x="6283325" y="6356350"/>
          <p14:tracePt t="23113" x="6283325" y="6419850"/>
          <p14:tracePt t="23123" x="6283325" y="6459538"/>
          <p14:tracePt t="23135" x="6283325" y="6507163"/>
          <p14:tracePt t="23155" x="6283325" y="6594475"/>
          <p14:tracePt t="23166" x="6283325" y="6618288"/>
          <p14:tracePt t="23187" x="6283325" y="6707188"/>
          <p14:tracePt t="23198" x="6283325" y="6762750"/>
          <p14:tracePt t="23564" x="5064125" y="6602413"/>
          <p14:tracePt t="23574" x="5030788" y="6515100"/>
          <p14:tracePt t="23586" x="4975225" y="6388100"/>
          <p14:tracePt t="23612" x="4935538" y="6299200"/>
          <p14:tracePt t="23637" x="4919663" y="6251575"/>
          <p14:tracePt t="23658" x="4911725" y="6203950"/>
          <p14:tracePt t="23669" x="4903788" y="6172200"/>
          <p14:tracePt t="23690" x="4856163" y="6061075"/>
          <p14:tracePt t="23722" x="4784725" y="5884863"/>
          <p14:tracePt t="23733" x="4768850" y="5868988"/>
          <p14:tracePt t="23754" x="4737100" y="5789613"/>
          <p14:tracePt t="23766" x="4737100" y="5773738"/>
          <p14:tracePt t="23785" x="4713288" y="5702300"/>
          <p14:tracePt t="23817" x="4656138" y="5557838"/>
          <p14:tracePt t="23827" x="4640263" y="5526088"/>
          <p14:tracePt t="23848" x="4632325" y="5446713"/>
          <p14:tracePt t="23858" x="4600575" y="5391150"/>
          <p14:tracePt t="23873" x="4600575" y="5367338"/>
          <p14:tracePt t="23873" x="4600575" y="5359400"/>
          <p14:tracePt t="23894" x="4592638" y="5294313"/>
          <p14:tracePt t="23904" x="4592638" y="5262563"/>
          <p14:tracePt t="23926" x="4576763" y="5207000"/>
          <p14:tracePt t="23937" x="4576763" y="5159375"/>
          <p14:tracePt t="23958" x="4576763" y="5111750"/>
          <p14:tracePt t="23970" x="4576763" y="5064125"/>
          <p14:tracePt t="23981" x="4576763" y="5048250"/>
          <p14:tracePt t="23990" x="4576763" y="5032375"/>
          <p14:tracePt t="24021" x="4608513" y="4903788"/>
          <p14:tracePt t="24031" x="4624388" y="4879975"/>
          <p14:tracePt t="24051" x="4640263" y="4816475"/>
          <p14:tracePt t="24062" x="4648200" y="4808538"/>
          <p14:tracePt t="24083" x="4679950" y="4752975"/>
          <p14:tracePt t="24093" x="4679950" y="4737100"/>
          <p14:tracePt t="24114" x="4721225" y="4673600"/>
          <p14:tracePt t="24123" x="4729163" y="4665663"/>
          <p14:tracePt t="24146" x="4760913" y="4624388"/>
          <p14:tracePt t="24156" x="4784725" y="4592638"/>
          <p14:tracePt t="24178" x="4840288" y="4552950"/>
          <p14:tracePt t="24188" x="4864100" y="4537075"/>
          <p14:tracePt t="24208" x="4927600" y="4497388"/>
          <p14:tracePt t="24219" x="4983163" y="4449763"/>
          <p14:tracePt t="24239" x="5046663" y="4410075"/>
          <p14:tracePt t="24250" x="5103813" y="4362450"/>
          <p14:tracePt t="24271" x="5159375" y="4338638"/>
          <p14:tracePt t="24284" x="5191125" y="4314825"/>
          <p14:tracePt t="24303" x="5214938" y="4298950"/>
          <p14:tracePt t="24316" x="5254625" y="4281488"/>
          <p14:tracePt t="24327" x="5262563" y="4281488"/>
          <p14:tracePt t="24348" x="5278438" y="4265613"/>
          <p14:tracePt t="24369" x="5310188" y="4265613"/>
          <p14:tracePt t="24380" x="5310188" y="4257675"/>
          <p14:tracePt t="24389" x="5326063" y="4257675"/>
          <p14:tracePt t="24411" x="5341938" y="4249738"/>
          <p14:tracePt t="24421" x="5365750" y="4233863"/>
          <p14:tracePt t="24442" x="5397500" y="4233863"/>
          <p14:tracePt t="24453" x="5414963" y="4225925"/>
          <p14:tracePt t="24474" x="5470525" y="4210050"/>
          <p14:tracePt t="24486" x="5494338" y="4210050"/>
          <p14:tracePt t="24506" x="5597525" y="4186238"/>
          <p14:tracePt t="24540" x="5653088" y="4170363"/>
          <p14:tracePt t="24552" x="5668963" y="4162425"/>
          <p14:tracePt t="24563" x="5684838" y="4162425"/>
          <p14:tracePt t="24583" x="5708650" y="4146550"/>
          <p14:tracePt t="24603" x="5757863" y="4146550"/>
          <p14:tracePt t="24614" x="5781675" y="4146550"/>
          <p14:tracePt t="24635" x="5845175" y="4146550"/>
          <p14:tracePt t="24646" x="5868988" y="4146550"/>
          <p14:tracePt t="24666" x="5932488" y="4146550"/>
          <p14:tracePt t="24675" x="5956300" y="4146550"/>
          <p14:tracePt t="24697" x="6011863" y="4146550"/>
          <p14:tracePt t="24706" x="6043613" y="4138613"/>
          <p14:tracePt t="24728" x="6067425" y="4138613"/>
          <p14:tracePt t="24737" x="6091238" y="4138613"/>
          <p14:tracePt t="24820" x="6108700" y="4122738"/>
          <p14:tracePt t="24831" x="6116638" y="4122738"/>
          <p14:tracePt t="24849" x="6148388" y="4122738"/>
          <p14:tracePt t="24871" x="6164263" y="4122738"/>
          <p14:tracePt t="24883" x="6172200" y="4122738"/>
          <p14:tracePt t="24894" x="6188075" y="4122738"/>
          <p14:tracePt t="25005" x="6267450" y="4122738"/>
          <p14:tracePt t="25025" x="6394450" y="4122738"/>
          <p14:tracePt t="25025" x="6459538" y="4122738"/>
          <p14:tracePt t="25038" x="6515100" y="4122738"/>
          <p14:tracePt t="25050" x="6570663" y="4130675"/>
          <p14:tracePt t="25070" x="6594475" y="4130675"/>
          <p14:tracePt t="25081" x="6602413" y="4130675"/>
          <p14:tracePt t="25081" x="6610350" y="4130675"/>
          <p14:tracePt t="25102" x="6626225" y="4130675"/>
          <p14:tracePt t="25113" x="6634163" y="4130675"/>
          <p14:tracePt t="25114" x="6642100" y="4130675"/>
          <p14:tracePt t="25133" x="6673850" y="4130675"/>
          <p14:tracePt t="25142" x="6697663" y="4130675"/>
          <p14:tracePt t="25164" x="6761163" y="4138613"/>
          <p14:tracePt t="25173" x="6769100" y="4138613"/>
          <p14:tracePt t="25195" x="6802438" y="4154488"/>
          <p14:tracePt t="25215" x="6826250" y="4162425"/>
          <p14:tracePt t="25224" x="6842125" y="4162425"/>
          <p14:tracePt t="25236" x="6881813" y="4178300"/>
          <p14:tracePt t="25258" x="6937375" y="4186238"/>
          <p14:tracePt t="25271" x="6953250" y="4202113"/>
          <p14:tracePt t="25284" x="6969125" y="4202113"/>
          <p14:tracePt t="25304" x="6992938" y="4210050"/>
          <p14:tracePt t="25315" x="7016750" y="4217988"/>
          <p14:tracePt t="25335" x="7032625" y="4217988"/>
          <p14:tracePt t="25347" x="7048500" y="4225925"/>
          <p14:tracePt t="25366" x="7056438" y="4233863"/>
          <p14:tracePt t="25386" x="7072313" y="4233863"/>
          <p14:tracePt t="25418" x="7096125" y="4241800"/>
          <p14:tracePt t="25428" x="7112000" y="4241800"/>
          <p14:tracePt t="25448" x="7127875" y="4249738"/>
          <p14:tracePt t="25478" x="7127875" y="4257675"/>
          <p14:tracePt t="30874" x="7161213" y="4241800"/>
          <p14:tracePt t="30884" x="7177088" y="4225925"/>
          <p14:tracePt t="30903" x="7224713" y="4162425"/>
          <p14:tracePt t="30915" x="7272338" y="4114800"/>
          <p14:tracePt t="30934" x="7319963" y="4027488"/>
          <p14:tracePt t="30953" x="7327900" y="4011613"/>
          <p14:tracePt t="30954" x="7343775" y="3987800"/>
          <p14:tracePt t="30966" x="7343775" y="3971925"/>
          <p14:tracePt t="30985" x="7367588" y="3938588"/>
          <p14:tracePt t="30996" x="7375525" y="3938588"/>
          <p14:tracePt t="31007" x="7383463" y="3922713"/>
          <p14:tracePt t="31028" x="7407275" y="3867150"/>
          <p14:tracePt t="31049" x="7454900" y="3763963"/>
          <p14:tracePt t="31060" x="7462838" y="3756025"/>
          <p14:tracePt t="31070" x="7478713" y="3740150"/>
          <p14:tracePt t="31091" x="7496175" y="3684588"/>
          <p14:tracePt t="31104" x="7512050" y="3660775"/>
          <p14:tracePt t="31125" x="7551738" y="3579813"/>
          <p14:tracePt t="31137" x="7551738" y="3563938"/>
          <p14:tracePt t="31138" x="7567613" y="3524250"/>
          <p14:tracePt t="31150" x="7575550" y="3508375"/>
          <p14:tracePt t="31170" x="7591425" y="3452813"/>
          <p14:tracePt t="31182" x="7599363" y="3436938"/>
          <p14:tracePt t="31203" x="7607300" y="3413125"/>
          <p14:tracePt t="31237" x="7623175" y="3357563"/>
          <p14:tracePt t="31248" x="7623175" y="3349625"/>
          <p14:tracePt t="31267" x="7623175" y="3302000"/>
          <p14:tracePt t="31278" x="7623175" y="3294063"/>
          <p14:tracePt t="31299" x="7631113" y="3262313"/>
          <p14:tracePt t="31308" x="7631113" y="3252788"/>
          <p14:tracePt t="31332" x="7631113" y="3205163"/>
          <p14:tracePt t="31341" x="7631113" y="3181350"/>
          <p14:tracePt t="31362" x="7631113" y="3149600"/>
          <p14:tracePt t="31390" x="7631113" y="3141663"/>
          <p14:tracePt t="31402" x="7631113" y="3125788"/>
          <p14:tracePt t="31532" x="7639050" y="3125788"/>
          <p14:tracePt t="31704" x="7639050" y="3141663"/>
          <p14:tracePt t="31736" x="7654925" y="3173413"/>
          <p14:tracePt t="31748" x="7662863" y="3197225"/>
          <p14:tracePt t="31769" x="7686675" y="3228975"/>
          <p14:tracePt t="31780" x="7686675" y="3244850"/>
          <p14:tracePt t="31801" x="7726363" y="3294063"/>
          <p14:tracePt t="31832" x="7750175" y="3341688"/>
          <p14:tracePt t="31842" x="7773988" y="3365500"/>
          <p14:tracePt t="31864" x="7789863" y="3405188"/>
          <p14:tracePt t="31873" x="7805738" y="3421063"/>
          <p14:tracePt t="31886" x="7805738" y="3444875"/>
          <p14:tracePt t="31909" x="7829550" y="3508375"/>
          <p14:tracePt t="31922" x="7862888" y="3556000"/>
          <p14:tracePt t="31935" x="7870825" y="3579813"/>
          <p14:tracePt t="31956" x="7934325" y="3644900"/>
          <p14:tracePt t="31968" x="7942263" y="3660775"/>
          <p14:tracePt t="32001" x="7950200" y="3668713"/>
          <p14:tracePt t="32067" x="7966075" y="3676650"/>
          <p14:tracePt t="32097" x="7989888" y="3676650"/>
          <p14:tracePt t="32098" x="7997825" y="3676650"/>
          <p14:tracePt t="32107" x="8013700" y="3684588"/>
          <p14:tracePt t="32129" x="8029575" y="3692525"/>
          <p14:tracePt t="32158" x="8037513" y="3700463"/>
          <p14:tracePt t="32170" x="8045450" y="3716338"/>
          <p14:tracePt t="32210" x="8045450" y="3724275"/>
          <p14:tracePt t="32239" x="8069263" y="3748088"/>
          <p14:tracePt t="32252" x="8093075" y="3779838"/>
          <p14:tracePt t="32264" x="8101013" y="3795713"/>
          <p14:tracePt t="32285" x="8140700" y="3851275"/>
          <p14:tracePt t="32296" x="8148638" y="3867150"/>
          <p14:tracePt t="32305" x="8164513" y="3875088"/>
          <p14:tracePt t="32305" x="8172450" y="3898900"/>
          <p14:tracePt t="32328" x="8180388" y="3930650"/>
          <p14:tracePt t="32350" x="8197850" y="3963988"/>
          <p14:tracePt t="32360" x="8197850" y="3971925"/>
          <p14:tracePt t="32381" x="8221663" y="4019550"/>
          <p14:tracePt t="32412" x="8237538" y="4067175"/>
          <p14:tracePt t="32422" x="8245475" y="4083050"/>
          <p14:tracePt t="32442" x="8269288" y="4114800"/>
          <p14:tracePt t="32453" x="8269288" y="4138613"/>
          <p14:tracePt t="32473" x="8269288" y="4170363"/>
          <p14:tracePt t="32473" x="8277225" y="4178300"/>
          <p14:tracePt t="32485" x="8277225" y="4186238"/>
          <p14:tracePt t="32505" x="8277225" y="4210050"/>
          <p14:tracePt t="32531" x="8285163" y="4217988"/>
          <p14:tracePt t="32551" x="8285163" y="4225925"/>
          <p14:tracePt t="32562" x="8285163" y="4233863"/>
          <p14:tracePt t="32581" x="8285163" y="4249738"/>
          <p14:tracePt t="32602" x="8285163" y="4257675"/>
          <p14:tracePt t="32632" x="8285163" y="4265613"/>
          <p14:tracePt t="37509" x="8148638" y="4170363"/>
          <p14:tracePt t="37519" x="7974013" y="4051300"/>
          <p14:tracePt t="37538" x="7296150" y="3595688"/>
          <p14:tracePt t="37550" x="7127875" y="3500438"/>
          <p14:tracePt t="37568" x="6929438" y="3389313"/>
          <p14:tracePt t="37588" x="6818313" y="3325813"/>
          <p14:tracePt t="37601" x="6810375" y="3317875"/>
          <p14:tracePt t="37601" x="6784975" y="3317875"/>
          <p14:tracePt t="37613" x="6745288" y="3302000"/>
          <p14:tracePt t="37634" x="6507163" y="3228975"/>
          <p14:tracePt t="37645" x="6378575" y="3197225"/>
          <p14:tracePt t="37665" x="5813425" y="3022600"/>
          <p14:tracePt t="37675" x="5573713" y="2959100"/>
          <p14:tracePt t="37697" x="5230813" y="2854325"/>
          <p14:tracePt t="37698" x="5064125" y="2830513"/>
          <p14:tracePt t="37707" x="4951413" y="2790825"/>
          <p14:tracePt t="37729" x="4768850" y="2735263"/>
          <p14:tracePt t="37730" x="4687888" y="2703513"/>
          <p14:tracePt t="37739" x="4624388" y="2687638"/>
          <p14:tracePt t="37760" x="4465638" y="2640013"/>
          <p14:tracePt t="37770" x="4297363" y="2608263"/>
          <p14:tracePt t="37790" x="4122738" y="2551113"/>
          <p14:tracePt t="37802" x="3922713" y="2535238"/>
          <p14:tracePt t="37822" x="3740150" y="2495550"/>
          <p14:tracePt t="37835" x="3587750" y="2479675"/>
          <p14:tracePt t="37855" x="3452813" y="2463800"/>
          <p14:tracePt t="37867" x="3349625" y="2447925"/>
          <p14:tracePt t="37886" x="3236913" y="2416175"/>
          <p14:tracePt t="37898" x="3117850" y="2368550"/>
          <p14:tracePt t="37919" x="2990850" y="2336800"/>
          <p14:tracePt t="37930" x="2814638" y="2281238"/>
          <p14:tracePt t="37949" x="2647950" y="2216150"/>
          <p14:tracePt t="37962" x="2503488" y="2144713"/>
          <p14:tracePt t="37984" x="2376488" y="2097088"/>
          <p14:tracePt t="37996" x="2297113" y="2057400"/>
          <p14:tracePt t="38006" x="2247900" y="2057400"/>
          <p14:tracePt t="38018" x="2168525" y="2033588"/>
          <p14:tracePt t="38038" x="2097088" y="2017713"/>
          <p14:tracePt t="38061" x="1922463" y="1985963"/>
          <p14:tracePt t="38073" x="1897063" y="1985963"/>
          <p14:tracePt t="38085" x="1785938" y="1970088"/>
          <p14:tracePt t="38105" x="1674813" y="1954213"/>
          <p14:tracePt t="38105" x="1619250" y="1954213"/>
          <p14:tracePt t="38117" x="1579563" y="1938338"/>
          <p14:tracePt t="38137" x="1474788" y="1938338"/>
          <p14:tracePt t="38150" x="1443038" y="1938338"/>
          <p14:tracePt t="38169" x="1316038" y="1938338"/>
          <p14:tracePt t="38182" x="1292225" y="1938338"/>
          <p14:tracePt t="38202" x="1211263" y="1938338"/>
          <p14:tracePt t="38215" x="1179513" y="1938338"/>
          <p14:tracePt t="38226" x="1131888" y="1962150"/>
          <p14:tracePt t="38248" x="1092200" y="1978025"/>
          <p14:tracePt t="38258" x="1068388" y="1993900"/>
          <p14:tracePt t="38281" x="1044575" y="2001838"/>
          <p14:tracePt t="38281" x="1028700" y="2009775"/>
          <p14:tracePt t="38291" x="1020763" y="2017713"/>
          <p14:tracePt t="38303" x="1012825" y="2025650"/>
          <p14:tracePt t="38315" x="989013" y="2033588"/>
          <p14:tracePt t="38336" x="965200" y="2049463"/>
          <p14:tracePt t="38357" x="917575" y="2097088"/>
          <p14:tracePt t="38370" x="885825" y="2128838"/>
          <p14:tracePt t="38383" x="852488" y="2160588"/>
          <p14:tracePt t="38404" x="812800" y="2208213"/>
          <p14:tracePt t="38415" x="788988" y="2233613"/>
          <p14:tracePt t="38435" x="765175" y="2273300"/>
          <p14:tracePt t="38446" x="757238" y="2289175"/>
          <p14:tracePt t="38466" x="733425" y="2336800"/>
          <p14:tracePt t="38476" x="733425" y="2344738"/>
          <p14:tracePt t="38498" x="709613" y="2400300"/>
          <p14:tracePt t="38507" x="709613" y="2424113"/>
          <p14:tracePt t="38520" x="693738" y="2447925"/>
          <p14:tracePt t="38541" x="669925" y="2535238"/>
          <p14:tracePt t="38555" x="669925" y="2592388"/>
          <p14:tracePt t="38577" x="654050" y="2663825"/>
          <p14:tracePt t="38578" x="654050" y="2687638"/>
          <p14:tracePt t="38588" x="654050" y="2727325"/>
          <p14:tracePt t="38600" x="654050" y="2751138"/>
          <p14:tracePt t="38621" x="654050" y="2806700"/>
          <p14:tracePt t="38632" x="654050" y="2814638"/>
          <p14:tracePt t="38654" x="654050" y="2846388"/>
          <p14:tracePt t="38665" x="661988" y="2886075"/>
          <p14:tracePt t="38685" x="677863" y="2943225"/>
          <p14:tracePt t="38696" x="685800" y="2974975"/>
          <p14:tracePt t="38716" x="757238" y="3109913"/>
          <p14:tracePt t="38727" x="781050" y="3157538"/>
          <p14:tracePt t="38747" x="852488" y="3252788"/>
          <p14:tracePt t="38768" x="877888" y="3286125"/>
          <p14:tracePt t="38780" x="925513" y="3317875"/>
          <p14:tracePt t="38790" x="949325" y="3333750"/>
          <p14:tracePt t="38813" x="1044575" y="3373438"/>
          <p14:tracePt t="38822" x="1100138" y="3389313"/>
          <p14:tracePt t="38844" x="1331913" y="3436938"/>
          <p14:tracePt t="38854" x="1419225" y="3476625"/>
          <p14:tracePt t="38874" x="1658938" y="3524250"/>
          <p14:tracePt t="38886" x="1722438" y="3524250"/>
          <p14:tracePt t="38898" x="1825625" y="3524250"/>
          <p14:tracePt t="38918" x="1938338" y="3524250"/>
          <p14:tracePt t="38938" x="2120900" y="3516313"/>
          <p14:tracePt t="38950" x="2168525" y="3500438"/>
          <p14:tracePt t="38963" x="2247900" y="3468688"/>
          <p14:tracePt t="38986" x="2336800" y="3389313"/>
          <p14:tracePt t="38999" x="2352675" y="3365500"/>
          <p14:tracePt t="39009" x="2368550" y="3325813"/>
          <p14:tracePt t="39010" x="2384425" y="3286125"/>
          <p14:tracePt t="39021" x="2392363" y="3252788"/>
          <p14:tracePt t="39042" x="2424113" y="3133725"/>
          <p14:tracePt t="39064" x="2439988" y="3046413"/>
          <p14:tracePt t="39074" x="2455863" y="2943225"/>
          <p14:tracePt t="39086" x="2455863" y="2894013"/>
          <p14:tracePt t="39107" x="2455863" y="2743200"/>
          <p14:tracePt t="39120" x="2455863" y="2695575"/>
          <p14:tracePt t="39134" x="2432050" y="2566988"/>
          <p14:tracePt t="39154" x="2352675" y="2392363"/>
          <p14:tracePt t="39165" x="2328863" y="2344738"/>
          <p14:tracePt t="39187" x="2239963" y="2241550"/>
          <p14:tracePt t="39199" x="2216150" y="2200275"/>
          <p14:tracePt t="39219" x="2112963" y="2136775"/>
          <p14:tracePt t="39250" x="1954213" y="2065338"/>
          <p14:tracePt t="39260" x="1930400" y="2049463"/>
          <p14:tracePt t="39281" x="1881188" y="2041525"/>
          <p14:tracePt t="39281" x="1865313" y="2041525"/>
          <p14:tracePt t="39290" x="1841500" y="2041525"/>
          <p14:tracePt t="39313" x="1825625" y="2041525"/>
          <p14:tracePt t="39313" x="1801813" y="2041525"/>
          <p14:tracePt t="39323" x="1778000" y="2041525"/>
          <p14:tracePt t="39344" x="1746250" y="2041525"/>
          <p14:tracePt t="39354" x="1698625" y="2041525"/>
          <p14:tracePt t="39375" x="1658938" y="2057400"/>
          <p14:tracePt t="39386" x="1611313" y="2065338"/>
          <p14:tracePt t="39407" x="1554163" y="2097088"/>
          <p14:tracePt t="39420" x="1514475" y="2128838"/>
          <p14:tracePt t="39432" x="1490663" y="2144713"/>
          <p14:tracePt t="39452" x="1427163" y="2192338"/>
          <p14:tracePt t="39463" x="1419225" y="2208213"/>
          <p14:tracePt t="39483" x="1371600" y="2273300"/>
          <p14:tracePt t="39504" x="1355725" y="2289175"/>
          <p14:tracePt t="39516" x="1331913" y="2320925"/>
          <p14:tracePt t="39546" x="1228725" y="2424113"/>
          <p14:tracePt t="39568" x="1187450" y="2487613"/>
          <p14:tracePt t="39579" x="1155700" y="2551113"/>
          <p14:tracePt t="39589" x="1139825" y="2584450"/>
          <p14:tracePt t="39613" x="1108075" y="2647950"/>
          <p14:tracePt t="39623" x="1092200" y="2695575"/>
          <p14:tracePt t="39636" x="1084263" y="2727325"/>
          <p14:tracePt t="39656" x="1068388" y="2774950"/>
          <p14:tracePt t="39668" x="1068388" y="2814638"/>
          <p14:tracePt t="39688" x="1068388" y="2846388"/>
          <p14:tracePt t="39700" x="1068388" y="2878138"/>
          <p14:tracePt t="39720" x="1068388" y="2927350"/>
          <p14:tracePt t="39753" x="1084263" y="3038475"/>
          <p14:tracePt t="39765" x="1084263" y="3046413"/>
          <p14:tracePt t="39785" x="1131888" y="3117850"/>
          <p14:tracePt t="39796" x="1147763" y="3133725"/>
          <p14:tracePt t="39817" x="1187450" y="3189288"/>
          <p14:tracePt t="39850" x="1252538" y="3244850"/>
          <p14:tracePt t="39860" x="1300163" y="3252788"/>
          <p14:tracePt t="39870" x="1331913" y="3278188"/>
          <p14:tracePt t="39892" x="1466850" y="3349625"/>
          <p14:tracePt t="39903" x="1522413" y="3365500"/>
          <p14:tracePt t="39926" x="1603375" y="3397250"/>
          <p14:tracePt t="39955" x="1651000" y="3413125"/>
          <p14:tracePt t="39967" x="1658938" y="3413125"/>
          <p14:tracePt t="39987" x="1746250" y="3421063"/>
          <p14:tracePt t="40003" x="1897063" y="3444875"/>
          <p14:tracePt t="40015" x="2001838" y="3444875"/>
          <p14:tracePt t="40025" x="2105025" y="3460750"/>
          <p14:tracePt t="40047" x="2312988" y="3476625"/>
          <p14:tracePt t="40068" x="2416175" y="3476625"/>
          <p14:tracePt t="40078" x="2439988" y="3476625"/>
          <p14:tracePt t="40098" x="2511425" y="3452813"/>
          <p14:tracePt t="40107" x="2535238" y="3436938"/>
          <p14:tracePt t="40121" x="2559050" y="3421063"/>
          <p14:tracePt t="40122" x="2590800" y="3405188"/>
          <p14:tracePt t="40145" x="2679700" y="3341688"/>
          <p14:tracePt t="40156" x="2735263" y="3294063"/>
          <p14:tracePt t="40178" x="2838450" y="3141663"/>
          <p14:tracePt t="40188" x="2854325" y="3086100"/>
          <p14:tracePt t="40208" x="2886075" y="2974975"/>
          <p14:tracePt t="40220" x="2901950" y="2854325"/>
          <p14:tracePt t="40251" x="2901950" y="2711450"/>
          <p14:tracePt t="40271" x="2894013" y="2655888"/>
          <p14:tracePt t="40282" x="2862263" y="2566988"/>
          <p14:tracePt t="40302" x="2846388" y="2479675"/>
          <p14:tracePt t="40315" x="2798763" y="2368550"/>
          <p14:tracePt t="40325" x="2767013" y="2320925"/>
          <p14:tracePt t="40348" x="2687638" y="2176463"/>
          <p14:tracePt t="40358" x="2671763" y="2144713"/>
          <p14:tracePt t="40380" x="2616200" y="2049463"/>
          <p14:tracePt t="40389" x="2598738" y="2033588"/>
          <p14:tracePt t="40412" x="2535238" y="1978025"/>
          <p14:tracePt t="40421" x="2511425" y="1970088"/>
          <p14:tracePt t="40442" x="2424113" y="1930400"/>
          <p14:tracePt t="40453" x="2400300" y="1914525"/>
          <p14:tracePt t="40473" x="2328863" y="1906588"/>
          <p14:tracePt t="40473" x="2305050" y="1890713"/>
          <p14:tracePt t="40484" x="2265363" y="1890713"/>
          <p14:tracePt t="40505" x="2168525" y="1890713"/>
          <p14:tracePt t="40517" x="2128838" y="1890713"/>
          <p14:tracePt t="40537" x="2057400" y="1890713"/>
          <p14:tracePt t="40550" x="2033588" y="1890713"/>
          <p14:tracePt t="40569" x="1881188" y="1962150"/>
          <p14:tracePt t="40582" x="1809750" y="1978025"/>
          <p14:tracePt t="40592" x="1746250" y="2009775"/>
          <p14:tracePt t="40613" x="1603375" y="2073275"/>
          <p14:tracePt t="40625" x="1579563" y="2089150"/>
          <p14:tracePt t="40625" x="1530350" y="2120900"/>
          <p14:tracePt t="40649" x="1443038" y="2160588"/>
          <p14:tracePt t="40659" x="1395413" y="2176463"/>
          <p14:tracePt t="40671" x="1379538" y="2184400"/>
          <p14:tracePt t="40691" x="1308100" y="2233613"/>
          <p14:tracePt t="40703" x="1276350" y="2265363"/>
          <p14:tracePt t="40726" x="1195388" y="2328863"/>
          <p14:tracePt t="40737" x="1171575" y="2352675"/>
          <p14:tracePt t="40749" x="1155700" y="2368550"/>
          <p14:tracePt t="40771" x="1076325" y="2455863"/>
          <p14:tracePt t="40782" x="1060450" y="2479675"/>
          <p14:tracePt t="40803" x="1004888" y="2551113"/>
          <p14:tracePt t="40815" x="981075" y="2566988"/>
          <p14:tracePt t="40836" x="957263" y="2624138"/>
          <p14:tracePt t="40846" x="949325" y="2640013"/>
          <p14:tracePt t="40867" x="925513" y="2719388"/>
          <p14:tracePt t="40876" x="925513" y="2727325"/>
          <p14:tracePt t="40898" x="909638" y="2798763"/>
          <p14:tracePt t="40906" x="893763" y="2822575"/>
          <p14:tracePt t="40929" x="893763" y="2886075"/>
          <p14:tracePt t="40929" x="893763" y="2909888"/>
          <p14:tracePt t="40938" x="893763" y="2951163"/>
          <p14:tracePt t="40959" x="893763" y="2998788"/>
          <p14:tracePt t="40971" x="917575" y="3070225"/>
          <p14:tracePt t="40992" x="957263" y="3149600"/>
          <p14:tracePt t="41003" x="989013" y="3213100"/>
          <p14:tracePt t="41023" x="1020763" y="3244850"/>
          <p14:tracePt t="41035" x="1036638" y="3262313"/>
          <p14:tracePt t="41054" x="1052513" y="3278188"/>
          <p14:tracePt t="41067" x="1060450" y="3294063"/>
          <p14:tracePt t="41086" x="1092200" y="3317875"/>
          <p14:tracePt t="41098" x="1139825" y="3333750"/>
          <p14:tracePt t="41120" x="1195388" y="3349625"/>
          <p14:tracePt t="41134" x="1284288" y="3373438"/>
          <p14:tracePt t="41145" x="1308100" y="3373438"/>
          <p14:tracePt t="41145" x="1347788" y="3373438"/>
          <p14:tracePt t="41167" x="1450975" y="3373438"/>
          <p14:tracePt t="41177" x="1538288" y="3373438"/>
          <p14:tracePt t="41188" x="1562100" y="3373438"/>
          <p14:tracePt t="41208" x="1651000" y="3357563"/>
          <p14:tracePt t="41220" x="1730375" y="3309938"/>
          <p14:tracePt t="41241" x="1778000" y="3286125"/>
          <p14:tracePt t="41242" x="1817688" y="3252788"/>
          <p14:tracePt t="41253" x="1841500" y="3228975"/>
          <p14:tracePt t="41273" x="1897063" y="3189288"/>
          <p14:tracePt t="41273" x="1912938" y="3165475"/>
          <p14:tracePt t="41285" x="1938338" y="3125788"/>
          <p14:tracePt t="41306" x="1985963" y="3014663"/>
          <p14:tracePt t="41317" x="2001838" y="2990850"/>
          <p14:tracePt t="41337" x="2041525" y="2894013"/>
          <p14:tracePt t="41348" x="2041525" y="2870200"/>
          <p14:tracePt t="41369" x="2073275" y="2774950"/>
          <p14:tracePt t="41369" x="2073275" y="2751138"/>
          <p14:tracePt t="41381" x="2073275" y="2711450"/>
          <p14:tracePt t="41402" x="2073275" y="2608263"/>
          <p14:tracePt t="41412" x="2073275" y="2559050"/>
          <p14:tracePt t="41422" x="2073275" y="2495550"/>
          <p14:tracePt t="41444" x="2073275" y="2368550"/>
          <p14:tracePt t="41465" x="2001838" y="2224088"/>
          <p14:tracePt t="41475" x="1985963" y="2200275"/>
          <p14:tracePt t="41487" x="1954213" y="2168525"/>
          <p14:tracePt t="41508" x="1865313" y="2073275"/>
          <p14:tracePt t="41520" x="1849438" y="2065338"/>
          <p14:tracePt t="41534" x="1785938" y="2017713"/>
          <p14:tracePt t="41553" x="1698625" y="1954213"/>
          <p14:tracePt t="41566" x="1666875" y="1938338"/>
          <p14:tracePt t="41587" x="1571625" y="1914525"/>
          <p14:tracePt t="41600" x="1530350" y="1898650"/>
          <p14:tracePt t="41620" x="1443038" y="1873250"/>
          <p14:tracePt t="41632" x="1411288" y="1873250"/>
          <p14:tracePt t="41652" x="1323975" y="1873250"/>
          <p14:tracePt t="41663" x="1300163" y="1873250"/>
          <p14:tracePt t="41683" x="1228725" y="1873250"/>
          <p14:tracePt t="41694" x="1203325" y="1873250"/>
          <p14:tracePt t="41714" x="1139825" y="1873250"/>
          <p14:tracePt t="41724" x="1123950" y="1890713"/>
          <p14:tracePt t="41745" x="1028700" y="1914525"/>
          <p14:tracePt t="41755" x="989013" y="1930400"/>
          <p14:tracePt t="41776" x="933450" y="1954213"/>
          <p14:tracePt t="41787" x="901700" y="1970088"/>
          <p14:tracePt t="41807" x="860425" y="1993900"/>
          <p14:tracePt t="41819" x="820738" y="2025650"/>
          <p14:tracePt t="41832" x="796925" y="2041525"/>
          <p14:tracePt t="41853" x="733425" y="2105025"/>
          <p14:tracePt t="41866" x="685800" y="2136775"/>
          <p14:tracePt t="41886" x="614363" y="2184400"/>
          <p14:tracePt t="41899" x="574675" y="2233613"/>
          <p14:tracePt t="41919" x="542925" y="2289175"/>
          <p14:tracePt t="41929" x="517525" y="2360613"/>
          <p14:tracePt t="41949" x="501650" y="2392363"/>
          <p14:tracePt t="41962" x="477838" y="2447925"/>
          <p14:tracePt t="41983" x="477838" y="2495550"/>
          <p14:tracePt t="41992" x="461963" y="2527300"/>
          <p14:tracePt t="42013" x="438150" y="2632075"/>
          <p14:tracePt t="42024" x="438150" y="2663825"/>
          <p14:tracePt t="42037" x="438150" y="2727325"/>
          <p14:tracePt t="42057" x="438150" y="2838450"/>
          <p14:tracePt t="42071" x="438150" y="2878138"/>
          <p14:tracePt t="42083" x="438150" y="2927350"/>
          <p14:tracePt t="42103" x="469900" y="2982913"/>
          <p14:tracePt t="42115" x="493713" y="3014663"/>
          <p14:tracePt t="42126" x="501650" y="3046413"/>
          <p14:tracePt t="42148" x="558800" y="3109913"/>
          <p14:tracePt t="42169" x="598488" y="3149600"/>
          <p14:tracePt t="42169" x="622300" y="3181350"/>
          <p14:tracePt t="42181" x="661988" y="3213100"/>
          <p14:tracePt t="42202" x="773113" y="3278188"/>
          <p14:tracePt t="42213" x="820738" y="3302000"/>
          <p14:tracePt t="42233" x="957263" y="3381375"/>
          <p14:tracePt t="42244" x="1004888" y="3413125"/>
          <p14:tracePt t="42255" x="1036638" y="3429000"/>
          <p14:tracePt t="42276" x="1171575" y="3500438"/>
          <p14:tracePt t="42287" x="1220788" y="3516313"/>
          <p14:tracePt t="42308" x="1379538" y="3579813"/>
          <p14:tracePt t="42320" x="1450975" y="3613150"/>
          <p14:tracePt t="42340" x="1706563" y="3668713"/>
          <p14:tracePt t="42353" x="1873250" y="3684588"/>
          <p14:tracePt t="42366" x="1938338" y="3684588"/>
          <p14:tracePt t="42386" x="2144713" y="3684588"/>
          <p14:tracePt t="42396" x="2192338" y="3684588"/>
          <p14:tracePt t="42417" x="2368550" y="3629025"/>
          <p14:tracePt t="42428" x="2416175" y="3587750"/>
          <p14:tracePt t="42449" x="2511425" y="3389313"/>
          <p14:tracePt t="42458" x="2551113" y="3294063"/>
          <p14:tracePt t="42481" x="2566988" y="3125788"/>
          <p14:tracePt t="42481" x="2566988" y="3022600"/>
          <p14:tracePt t="42491" x="2566988" y="2894013"/>
          <p14:tracePt t="42513" x="2463800" y="2479675"/>
          <p14:tracePt t="42523" x="2400300" y="2360613"/>
          <p14:tracePt t="42544" x="2255838" y="1993900"/>
          <p14:tracePt t="42554" x="2065338" y="1658938"/>
          <p14:tracePt t="42575" x="1905000" y="1363663"/>
          <p14:tracePt t="42586" x="1722438" y="1068388"/>
          <p14:tracePt t="42606" x="1514475" y="812800"/>
          <p14:tracePt t="42618" x="1284288" y="638175"/>
          <p14:tracePt t="42630" x="1163638" y="558800"/>
          <p14:tracePt t="42651" x="828675" y="319088"/>
          <p14:tracePt t="42671" x="654050" y="207963"/>
          <p14:tracePt t="42683" x="550863" y="142875"/>
          <p14:tracePt t="42703" x="485775" y="103188"/>
          <p14:tracePt t="42715" x="446088" y="63500"/>
          <p14:tracePt t="42725" x="438150" y="55563"/>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50F86-81C5-947F-6152-B24E44418FBB}"/>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9B73CC6A-5CD6-AAD7-DA0B-A058ADC0703D}"/>
              </a:ext>
            </a:extLst>
          </p:cNvPr>
          <p:cNvSpPr>
            <a:spLocks noGrp="1"/>
          </p:cNvSpPr>
          <p:nvPr>
            <p:ph type="sldNum" sz="quarter" idx="12"/>
          </p:nvPr>
        </p:nvSpPr>
        <p:spPr/>
        <p:txBody>
          <a:bodyPr/>
          <a:lstStyle/>
          <a:p>
            <a:fld id="{D4754D63-68A7-4C69-8085-32C9DAC5CAD1}" type="slidenum">
              <a:rPr lang="fr-FR" smtClean="0"/>
              <a:t>10</a:t>
            </a:fld>
            <a:endParaRPr lang="fr-FR"/>
          </a:p>
        </p:txBody>
      </p:sp>
      <p:sp>
        <p:nvSpPr>
          <p:cNvPr id="13" name="TextBox 2">
            <a:extLst>
              <a:ext uri="{FF2B5EF4-FFF2-40B4-BE49-F238E27FC236}">
                <a16:creationId xmlns:a16="http://schemas.microsoft.com/office/drawing/2014/main" id="{47548FB6-22DE-0B1A-7DBB-49E5CA750FC6}"/>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3.3 Pathologie : TRAITEMENT </a:t>
            </a:r>
          </a:p>
        </p:txBody>
      </p:sp>
      <p:pic>
        <p:nvPicPr>
          <p:cNvPr id="2" name="Image 1">
            <a:extLst>
              <a:ext uri="{FF2B5EF4-FFF2-40B4-BE49-F238E27FC236}">
                <a16:creationId xmlns:a16="http://schemas.microsoft.com/office/drawing/2014/main" id="{6D9061F1-8E20-FEEE-B6B4-D13927F16B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8973C998-F4F3-7557-FA23-979CCF580449}"/>
              </a:ext>
            </a:extLst>
          </p:cNvPr>
          <p:cNvPicPr>
            <a:picLocks noChangeAspect="1"/>
          </p:cNvPicPr>
          <p:nvPr/>
        </p:nvPicPr>
        <p:blipFill rotWithShape="1">
          <a:blip r:embed="rId7">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5" name="Espace réservé du contenu 4">
            <a:extLst>
              <a:ext uri="{FF2B5EF4-FFF2-40B4-BE49-F238E27FC236}">
                <a16:creationId xmlns:a16="http://schemas.microsoft.com/office/drawing/2014/main" id="{FF50355F-D414-AFDC-3355-AFC0E6F28AD7}"/>
              </a:ext>
            </a:extLst>
          </p:cNvPr>
          <p:cNvSpPr>
            <a:spLocks noGrp="1"/>
          </p:cNvSpPr>
          <p:nvPr>
            <p:ph idx="1"/>
          </p:nvPr>
        </p:nvSpPr>
        <p:spPr>
          <a:xfrm>
            <a:off x="6129772" y="4033497"/>
            <a:ext cx="5509998" cy="1747518"/>
          </a:xfrm>
        </p:spPr>
        <p:txBody>
          <a:bodyPr>
            <a:noAutofit/>
          </a:bodyPr>
          <a:lstStyle/>
          <a:p>
            <a:pPr>
              <a:buFont typeface="Wingdings" panose="05000000000000000000" pitchFamily="2" charset="2"/>
              <a:buChar char="Ø"/>
            </a:pPr>
            <a:r>
              <a:rPr lang="fr-FR" sz="2000" dirty="0"/>
              <a:t>Optimiser les traitements des comorbidités (DT2++) </a:t>
            </a:r>
          </a:p>
          <a:p>
            <a:pPr>
              <a:buFont typeface="Wingdings" panose="05000000000000000000" pitchFamily="2" charset="2"/>
              <a:buChar char="Ø"/>
            </a:pPr>
            <a:r>
              <a:rPr lang="fr-FR" sz="2000" dirty="0"/>
              <a:t>Envisager, si besoin pour les patients en situation d’obésité (≥ 35 kg/m2), un traitement spécifique ou une chirurgie bariatrique.</a:t>
            </a:r>
          </a:p>
        </p:txBody>
      </p:sp>
      <p:sp>
        <p:nvSpPr>
          <p:cNvPr id="4" name="ZoneTexte 3">
            <a:extLst>
              <a:ext uri="{FF2B5EF4-FFF2-40B4-BE49-F238E27FC236}">
                <a16:creationId xmlns:a16="http://schemas.microsoft.com/office/drawing/2014/main" id="{47013D5A-D847-40A1-82D2-D5FD885DE70B}"/>
              </a:ext>
            </a:extLst>
          </p:cNvPr>
          <p:cNvSpPr txBox="1"/>
          <p:nvPr/>
        </p:nvSpPr>
        <p:spPr>
          <a:xfrm>
            <a:off x="912687" y="1256770"/>
            <a:ext cx="10366625" cy="461665"/>
          </a:xfrm>
          <a:prstGeom prst="rect">
            <a:avLst/>
          </a:prstGeom>
          <a:solidFill>
            <a:schemeClr val="accent4"/>
          </a:solidFill>
        </p:spPr>
        <p:txBody>
          <a:bodyPr wrap="square" rtlCol="0">
            <a:spAutoFit/>
          </a:bodyPr>
          <a:lstStyle/>
          <a:p>
            <a:r>
              <a:rPr lang="fr-FR" sz="2400" dirty="0">
                <a:solidFill>
                  <a:srgbClr val="FF0000"/>
                </a:solidFill>
              </a:rPr>
              <a:t>Régression de la fibrose = diminution du risque de complications hépatiques</a:t>
            </a:r>
          </a:p>
        </p:txBody>
      </p:sp>
      <p:sp>
        <p:nvSpPr>
          <p:cNvPr id="9" name="ZoneTexte 8">
            <a:extLst>
              <a:ext uri="{FF2B5EF4-FFF2-40B4-BE49-F238E27FC236}">
                <a16:creationId xmlns:a16="http://schemas.microsoft.com/office/drawing/2014/main" id="{ACE90143-271E-4F03-9B94-017F3D944790}"/>
              </a:ext>
            </a:extLst>
          </p:cNvPr>
          <p:cNvSpPr txBox="1"/>
          <p:nvPr/>
        </p:nvSpPr>
        <p:spPr>
          <a:xfrm>
            <a:off x="1192036" y="2015820"/>
            <a:ext cx="8932067" cy="1015663"/>
          </a:xfrm>
          <a:prstGeom prst="rect">
            <a:avLst/>
          </a:prstGeom>
          <a:noFill/>
          <a:ln w="19050">
            <a:solidFill>
              <a:schemeClr val="accent4"/>
            </a:solidFill>
          </a:ln>
        </p:spPr>
        <p:txBody>
          <a:bodyPr wrap="square" rtlCol="0">
            <a:spAutoFit/>
          </a:bodyPr>
          <a:lstStyle/>
          <a:p>
            <a:r>
              <a:rPr lang="fr-FR" sz="2000" b="1" dirty="0"/>
              <a:t>2 OBJECTIFS :</a:t>
            </a:r>
          </a:p>
          <a:p>
            <a:pPr marL="285750" indent="-285750">
              <a:buFontTx/>
              <a:buChar char="-"/>
            </a:pPr>
            <a:r>
              <a:rPr lang="fr-FR" sz="2000" dirty="0"/>
              <a:t>Réduire l’activité de la maladie</a:t>
            </a:r>
          </a:p>
          <a:p>
            <a:pPr marL="285750" indent="-285750">
              <a:buFontTx/>
              <a:buChar char="-"/>
            </a:pPr>
            <a:r>
              <a:rPr lang="fr-FR" sz="2000" dirty="0"/>
              <a:t>Réduire la </a:t>
            </a:r>
            <a:r>
              <a:rPr lang="fr-FR" sz="2000" dirty="0" err="1"/>
              <a:t>stéato</a:t>
            </a:r>
            <a:r>
              <a:rPr lang="fr-FR" sz="2000" dirty="0"/>
              <a:t>-hépatite pour induire une régression de la fibrose hépatique  </a:t>
            </a:r>
          </a:p>
        </p:txBody>
      </p:sp>
      <p:sp>
        <p:nvSpPr>
          <p:cNvPr id="11" name="Rectangle : coins arrondis 10">
            <a:extLst>
              <a:ext uri="{FF2B5EF4-FFF2-40B4-BE49-F238E27FC236}">
                <a16:creationId xmlns:a16="http://schemas.microsoft.com/office/drawing/2014/main" id="{456A2313-9895-4AFF-A89A-954CF3C8B693}"/>
              </a:ext>
            </a:extLst>
          </p:cNvPr>
          <p:cNvSpPr/>
          <p:nvPr/>
        </p:nvSpPr>
        <p:spPr>
          <a:xfrm>
            <a:off x="570450" y="3935579"/>
            <a:ext cx="1243173" cy="2291138"/>
          </a:xfrm>
          <a:prstGeom prst="round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2000" dirty="0">
                <a:solidFill>
                  <a:schemeClr val="accent2">
                    <a:lumMod val="75000"/>
                  </a:schemeClr>
                </a:solidFill>
              </a:rPr>
              <a:t>Diabétologues</a:t>
            </a:r>
          </a:p>
        </p:txBody>
      </p:sp>
      <p:sp>
        <p:nvSpPr>
          <p:cNvPr id="14" name="Rectangle : coins arrondis 13">
            <a:extLst>
              <a:ext uri="{FF2B5EF4-FFF2-40B4-BE49-F238E27FC236}">
                <a16:creationId xmlns:a16="http://schemas.microsoft.com/office/drawing/2014/main" id="{2F3C8FCA-1A0F-4711-AB3A-410BC5C5A5FA}"/>
              </a:ext>
            </a:extLst>
          </p:cNvPr>
          <p:cNvSpPr/>
          <p:nvPr/>
        </p:nvSpPr>
        <p:spPr>
          <a:xfrm>
            <a:off x="1892011" y="3923387"/>
            <a:ext cx="1243173" cy="2291138"/>
          </a:xfrm>
          <a:prstGeom prst="round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2000" dirty="0">
                <a:solidFill>
                  <a:schemeClr val="accent2">
                    <a:lumMod val="75000"/>
                  </a:schemeClr>
                </a:solidFill>
              </a:rPr>
              <a:t>Nutritionnistes et dieteticien(ne)s</a:t>
            </a:r>
          </a:p>
        </p:txBody>
      </p:sp>
      <p:sp>
        <p:nvSpPr>
          <p:cNvPr id="15" name="Rectangle : coins arrondis 14">
            <a:extLst>
              <a:ext uri="{FF2B5EF4-FFF2-40B4-BE49-F238E27FC236}">
                <a16:creationId xmlns:a16="http://schemas.microsoft.com/office/drawing/2014/main" id="{F4FDA39F-7BE5-43C6-A4C9-4631908E1406}"/>
              </a:ext>
            </a:extLst>
          </p:cNvPr>
          <p:cNvSpPr/>
          <p:nvPr/>
        </p:nvSpPr>
        <p:spPr>
          <a:xfrm>
            <a:off x="3213572" y="3922725"/>
            <a:ext cx="1243173" cy="2291138"/>
          </a:xfrm>
          <a:prstGeom prst="round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2000" dirty="0">
                <a:solidFill>
                  <a:schemeClr val="accent2">
                    <a:lumMod val="75000"/>
                  </a:schemeClr>
                </a:solidFill>
              </a:rPr>
              <a:t>Psychologues</a:t>
            </a:r>
          </a:p>
        </p:txBody>
      </p:sp>
      <p:sp>
        <p:nvSpPr>
          <p:cNvPr id="16" name="Rectangle : coins arrondis 15">
            <a:extLst>
              <a:ext uri="{FF2B5EF4-FFF2-40B4-BE49-F238E27FC236}">
                <a16:creationId xmlns:a16="http://schemas.microsoft.com/office/drawing/2014/main" id="{C7549AD7-B74C-4F76-A70E-5BDA95387D3F}"/>
              </a:ext>
            </a:extLst>
          </p:cNvPr>
          <p:cNvSpPr/>
          <p:nvPr/>
        </p:nvSpPr>
        <p:spPr>
          <a:xfrm>
            <a:off x="4535133" y="3929163"/>
            <a:ext cx="1243173" cy="2291138"/>
          </a:xfrm>
          <a:prstGeom prst="round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2000" dirty="0">
                <a:solidFill>
                  <a:schemeClr val="accent2">
                    <a:lumMod val="75000"/>
                  </a:schemeClr>
                </a:solidFill>
              </a:rPr>
              <a:t>Kinés et coachs APA</a:t>
            </a:r>
          </a:p>
        </p:txBody>
      </p:sp>
      <p:sp>
        <p:nvSpPr>
          <p:cNvPr id="6" name="ZoneTexte 5">
            <a:extLst>
              <a:ext uri="{FF2B5EF4-FFF2-40B4-BE49-F238E27FC236}">
                <a16:creationId xmlns:a16="http://schemas.microsoft.com/office/drawing/2014/main" id="{A7211EC6-FBBC-4326-BB13-8549E4A9BBE9}"/>
              </a:ext>
            </a:extLst>
          </p:cNvPr>
          <p:cNvSpPr txBox="1"/>
          <p:nvPr/>
        </p:nvSpPr>
        <p:spPr>
          <a:xfrm>
            <a:off x="1002675" y="3129411"/>
            <a:ext cx="3897990" cy="461665"/>
          </a:xfrm>
          <a:prstGeom prst="rect">
            <a:avLst/>
          </a:prstGeom>
          <a:noFill/>
        </p:spPr>
        <p:txBody>
          <a:bodyPr wrap="none" rtlCol="0">
            <a:spAutoFit/>
          </a:bodyPr>
          <a:lstStyle/>
          <a:p>
            <a:r>
              <a:rPr lang="fr-FR" sz="2400" b="1" u="sng" dirty="0"/>
              <a:t>Mesures hygiéno-diététiques</a:t>
            </a:r>
          </a:p>
        </p:txBody>
      </p:sp>
      <p:pic>
        <p:nvPicPr>
          <p:cNvPr id="19" name="Audio 18">
            <a:hlinkClick r:id="" action="ppaction://media"/>
            <a:extLst>
              <a:ext uri="{FF2B5EF4-FFF2-40B4-BE49-F238E27FC236}">
                <a16:creationId xmlns:a16="http://schemas.microsoft.com/office/drawing/2014/main" id="{182334A6-4029-4306-A234-61EFDBD60324}"/>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723008863"/>
      </p:ext>
    </p:extLst>
  </p:cSld>
  <p:clrMapOvr>
    <a:masterClrMapping/>
  </p:clrMapOvr>
  <mc:AlternateContent xmlns:mc="http://schemas.openxmlformats.org/markup-compatibility/2006">
    <mc:Choice xmlns:p14="http://schemas.microsoft.com/office/powerpoint/2010/main" Requires="p14">
      <p:transition spd="slow" p14:dur="2000" advTm="49531"/>
    </mc:Choice>
    <mc:Fallback>
      <p:transition spd="slow" advTm="49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19"/>
                </p:tgtEl>
              </p:cMediaNode>
            </p:audio>
          </p:childTnLst>
        </p:cTn>
      </p:par>
    </p:tnLst>
    <p:bldLst>
      <p:bldP spid="5" grpId="0" build="p"/>
      <p:bldP spid="4" grpId="0" animBg="1"/>
      <p:bldP spid="9" grpId="0" animBg="1"/>
      <p:bldP spid="11" grpId="0" animBg="1"/>
      <p:bldP spid="14" grpId="0" animBg="1"/>
      <p:bldP spid="15" grpId="0" animBg="1"/>
      <p:bldP spid="16"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F3603-F137-6380-50A7-9EFF6505BFE3}"/>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5ED31A79-152F-1FA9-7E28-848C310FF0B5}"/>
              </a:ext>
            </a:extLst>
          </p:cNvPr>
          <p:cNvSpPr>
            <a:spLocks noGrp="1"/>
          </p:cNvSpPr>
          <p:nvPr>
            <p:ph type="sldNum" sz="quarter" idx="12"/>
          </p:nvPr>
        </p:nvSpPr>
        <p:spPr/>
        <p:txBody>
          <a:bodyPr/>
          <a:lstStyle/>
          <a:p>
            <a:fld id="{D4754D63-68A7-4C69-8085-32C9DAC5CAD1}" type="slidenum">
              <a:rPr lang="fr-FR" smtClean="0"/>
              <a:t>11</a:t>
            </a:fld>
            <a:endParaRPr lang="fr-FR"/>
          </a:p>
        </p:txBody>
      </p:sp>
      <p:sp>
        <p:nvSpPr>
          <p:cNvPr id="13" name="TextBox 2">
            <a:extLst>
              <a:ext uri="{FF2B5EF4-FFF2-40B4-BE49-F238E27FC236}">
                <a16:creationId xmlns:a16="http://schemas.microsoft.com/office/drawing/2014/main" id="{C0D59369-6F12-7321-4AE0-AE146E31793F}"/>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3.3 Pathologie : TRAITEMENT</a:t>
            </a:r>
          </a:p>
        </p:txBody>
      </p:sp>
      <p:pic>
        <p:nvPicPr>
          <p:cNvPr id="2" name="Image 1">
            <a:extLst>
              <a:ext uri="{FF2B5EF4-FFF2-40B4-BE49-F238E27FC236}">
                <a16:creationId xmlns:a16="http://schemas.microsoft.com/office/drawing/2014/main" id="{2A51DC9B-7110-36C4-0ECD-96DF0C617E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1A270DC1-6B1E-DD47-85EF-9AC2579034E3}"/>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5" name="Espace réservé du contenu 4">
            <a:extLst>
              <a:ext uri="{FF2B5EF4-FFF2-40B4-BE49-F238E27FC236}">
                <a16:creationId xmlns:a16="http://schemas.microsoft.com/office/drawing/2014/main" id="{F641F588-0BAD-443A-31CC-3EBC571E8E05}"/>
              </a:ext>
            </a:extLst>
          </p:cNvPr>
          <p:cNvSpPr>
            <a:spLocks noGrp="1"/>
          </p:cNvSpPr>
          <p:nvPr>
            <p:ph idx="1"/>
          </p:nvPr>
        </p:nvSpPr>
        <p:spPr>
          <a:xfrm>
            <a:off x="685800" y="2557299"/>
            <a:ext cx="10515600" cy="3396461"/>
          </a:xfrm>
        </p:spPr>
        <p:txBody>
          <a:bodyPr>
            <a:normAutofit/>
          </a:bodyPr>
          <a:lstStyle/>
          <a:p>
            <a:pPr marL="514350" indent="-514350">
              <a:buFont typeface="+mj-lt"/>
              <a:buAutoNum type="arabicPeriod"/>
            </a:pPr>
            <a:r>
              <a:rPr lang="fr-FR" sz="2000" b="1" dirty="0"/>
              <a:t>RESMETIROM (REZDIFFRA®) </a:t>
            </a:r>
            <a:r>
              <a:rPr lang="fr-FR" sz="2000" dirty="0"/>
              <a:t>patients adultes atteints d’une </a:t>
            </a:r>
            <a:r>
              <a:rPr lang="fr-FR" sz="2000" b="1" dirty="0"/>
              <a:t>MASH non cirrhotique </a:t>
            </a:r>
            <a:r>
              <a:rPr lang="fr-FR" sz="2000" dirty="0"/>
              <a:t>présentant une </a:t>
            </a:r>
            <a:r>
              <a:rPr lang="fr-FR" sz="2000" b="1" dirty="0"/>
              <a:t>fibrose hépatique avancée (F3)</a:t>
            </a:r>
          </a:p>
          <a:p>
            <a:pPr lvl="2">
              <a:buFont typeface="Wingdings" pitchFamily="2" charset="2"/>
              <a:buChar char="Ø"/>
            </a:pPr>
            <a:r>
              <a:rPr lang="fr-FR" dirty="0"/>
              <a:t>résolution de la MASH dans 25-30% des cas (contre 10% sous placebo) et une régression de la fibrose dans ~25% des cas (contre 14% sous placebo) après 52 semaines de traitement</a:t>
            </a:r>
          </a:p>
          <a:p>
            <a:pPr lvl="2">
              <a:buFont typeface="Wingdings" pitchFamily="2" charset="2"/>
              <a:buChar char="Ø"/>
            </a:pPr>
            <a:endParaRPr lang="fr-FR" dirty="0"/>
          </a:p>
          <a:p>
            <a:pPr marL="514350" indent="-514350">
              <a:buFont typeface="+mj-lt"/>
              <a:buAutoNum type="arabicPeriod"/>
            </a:pPr>
            <a:r>
              <a:rPr lang="fr-FR" sz="2000" b="1" dirty="0"/>
              <a:t>SEMAGLUTIDE (WEGOVY®) </a:t>
            </a:r>
            <a:r>
              <a:rPr lang="fr-FR" sz="2000" dirty="0"/>
              <a:t>: patient avec IMC </a:t>
            </a:r>
            <a:r>
              <a:rPr lang="fr-FR" sz="2000" b="1" dirty="0"/>
              <a:t>égal ou supérieur à 40</a:t>
            </a:r>
            <a:r>
              <a:rPr lang="fr-FR" sz="2000" dirty="0"/>
              <a:t> (obésité massive) sans </a:t>
            </a:r>
            <a:r>
              <a:rPr lang="fr-FR" sz="2000" b="1" dirty="0"/>
              <a:t>comorbidité</a:t>
            </a:r>
            <a:r>
              <a:rPr lang="fr-FR" sz="2000" dirty="0"/>
              <a:t>  ou avec IMC </a:t>
            </a:r>
            <a:r>
              <a:rPr lang="fr-FR" sz="2000" b="1" dirty="0"/>
              <a:t>égal ou supérieur à 35</a:t>
            </a:r>
            <a:r>
              <a:rPr lang="fr-FR" sz="2000" dirty="0"/>
              <a:t> (obésité sévère) avec comorbidité.</a:t>
            </a:r>
          </a:p>
          <a:p>
            <a:pPr lvl="2">
              <a:buFont typeface="Wingdings" pitchFamily="2" charset="2"/>
              <a:buChar char="Ø"/>
            </a:pPr>
            <a:r>
              <a:rPr lang="fr-FR" dirty="0"/>
              <a:t> résolution de la MASH chez 63% des cas vs 34% du groupe placebo et amélioration de la fibrose dans 37% des cas vs 22.5% dans le groupe placebo</a:t>
            </a:r>
            <a:endParaRPr lang="fr-FR" sz="2000" dirty="0"/>
          </a:p>
        </p:txBody>
      </p:sp>
      <p:sp>
        <p:nvSpPr>
          <p:cNvPr id="7" name="ZoneTexte 6">
            <a:extLst>
              <a:ext uri="{FF2B5EF4-FFF2-40B4-BE49-F238E27FC236}">
                <a16:creationId xmlns:a16="http://schemas.microsoft.com/office/drawing/2014/main" id="{60C72497-A530-43E8-B8A6-F475CA5084A1}"/>
              </a:ext>
            </a:extLst>
          </p:cNvPr>
          <p:cNvSpPr txBox="1"/>
          <p:nvPr/>
        </p:nvSpPr>
        <p:spPr>
          <a:xfrm>
            <a:off x="912687" y="1256770"/>
            <a:ext cx="10366625" cy="461665"/>
          </a:xfrm>
          <a:prstGeom prst="rect">
            <a:avLst/>
          </a:prstGeom>
          <a:solidFill>
            <a:schemeClr val="accent4"/>
          </a:solidFill>
        </p:spPr>
        <p:txBody>
          <a:bodyPr wrap="square" rtlCol="0">
            <a:spAutoFit/>
          </a:bodyPr>
          <a:lstStyle/>
          <a:p>
            <a:r>
              <a:rPr lang="fr-FR" sz="2400" dirty="0">
                <a:solidFill>
                  <a:srgbClr val="FF0000"/>
                </a:solidFill>
              </a:rPr>
              <a:t>Régression de la fibrose = diminution du risque de complications hépatiques</a:t>
            </a:r>
          </a:p>
        </p:txBody>
      </p:sp>
      <p:sp>
        <p:nvSpPr>
          <p:cNvPr id="8" name="ZoneTexte 7">
            <a:extLst>
              <a:ext uri="{FF2B5EF4-FFF2-40B4-BE49-F238E27FC236}">
                <a16:creationId xmlns:a16="http://schemas.microsoft.com/office/drawing/2014/main" id="{E909DC01-58AF-4E4D-8ADF-7EBA8F4F130E}"/>
              </a:ext>
            </a:extLst>
          </p:cNvPr>
          <p:cNvSpPr txBox="1"/>
          <p:nvPr/>
        </p:nvSpPr>
        <p:spPr>
          <a:xfrm>
            <a:off x="838200" y="1938117"/>
            <a:ext cx="4284122" cy="461665"/>
          </a:xfrm>
          <a:prstGeom prst="rect">
            <a:avLst/>
          </a:prstGeom>
          <a:noFill/>
        </p:spPr>
        <p:txBody>
          <a:bodyPr wrap="none" rtlCol="0">
            <a:spAutoFit/>
          </a:bodyPr>
          <a:lstStyle/>
          <a:p>
            <a:r>
              <a:rPr lang="fr-FR" sz="2400" b="1" u="sng" dirty="0"/>
              <a:t>Les traitements médicamenteux</a:t>
            </a:r>
          </a:p>
        </p:txBody>
      </p:sp>
      <p:pic>
        <p:nvPicPr>
          <p:cNvPr id="12" name="Audio 11">
            <a:hlinkClick r:id="" action="ppaction://media"/>
            <a:extLst>
              <a:ext uri="{FF2B5EF4-FFF2-40B4-BE49-F238E27FC236}">
                <a16:creationId xmlns:a16="http://schemas.microsoft.com/office/drawing/2014/main" id="{DF8BB4BE-C035-4D29-B783-054F31431BF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345768468"/>
      </p:ext>
    </p:extLst>
  </p:cSld>
  <p:clrMapOvr>
    <a:masterClrMapping/>
  </p:clrMapOvr>
  <mc:AlternateContent xmlns:mc="http://schemas.openxmlformats.org/markup-compatibility/2006">
    <mc:Choice xmlns:p14="http://schemas.microsoft.com/office/powerpoint/2010/main" Requires="p14">
      <p:transition spd="slow" p14:dur="2000" advTm="17702"/>
    </mc:Choice>
    <mc:Fallback>
      <p:transition spd="slow" advTm="177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2"/>
                </p:tgtEl>
              </p:cMediaNode>
            </p:audio>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DC0AC1CE-370D-330C-60FD-297F91DCA473}"/>
              </a:ext>
            </a:extLst>
          </p:cNvPr>
          <p:cNvSpPr>
            <a:spLocks noGrp="1"/>
          </p:cNvSpPr>
          <p:nvPr>
            <p:ph idx="1"/>
          </p:nvPr>
        </p:nvSpPr>
        <p:spPr>
          <a:xfrm>
            <a:off x="138225" y="2144537"/>
            <a:ext cx="3902147" cy="2555053"/>
          </a:xfrm>
          <a:ln w="28575">
            <a:solidFill>
              <a:schemeClr val="accent4"/>
            </a:solidFill>
          </a:ln>
        </p:spPr>
        <p:txBody>
          <a:bodyPr>
            <a:normAutofit/>
          </a:bodyPr>
          <a:lstStyle/>
          <a:p>
            <a:r>
              <a:rPr lang="fr-FR" sz="2000" dirty="0"/>
              <a:t>Dépister les patients à risque </a:t>
            </a:r>
          </a:p>
          <a:p>
            <a:r>
              <a:rPr lang="fr-FR" sz="2000" dirty="0"/>
              <a:t>Orienter </a:t>
            </a:r>
          </a:p>
          <a:p>
            <a:r>
              <a:rPr lang="fr-FR" sz="2000" dirty="0"/>
              <a:t>Accompagner la prise en charge multidisciplinaire </a:t>
            </a:r>
          </a:p>
          <a:p>
            <a:r>
              <a:rPr lang="fr-FR" sz="2000" dirty="0"/>
              <a:t>S’assurer de la bonne observance des traitements  </a:t>
            </a:r>
          </a:p>
          <a:p>
            <a:r>
              <a:rPr lang="fr-FR" sz="2000" dirty="0"/>
              <a:t>Insister sur le respect des RHD </a:t>
            </a:r>
          </a:p>
          <a:p>
            <a:endParaRPr lang="fr-FR" sz="2000" dirty="0"/>
          </a:p>
        </p:txBody>
      </p:sp>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12</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4. Application en soins infirmiers</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2050" name="Picture 2">
            <a:extLst>
              <a:ext uri="{FF2B5EF4-FFF2-40B4-BE49-F238E27FC236}">
                <a16:creationId xmlns:a16="http://schemas.microsoft.com/office/drawing/2014/main" id="{F052F138-6AEA-A9AE-307E-3102A07D2B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5553" y="1383955"/>
            <a:ext cx="7058247" cy="5104947"/>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a:extLst>
              <a:ext uri="{FF2B5EF4-FFF2-40B4-BE49-F238E27FC236}">
                <a16:creationId xmlns:a16="http://schemas.microsoft.com/office/drawing/2014/main" id="{161BD985-5CF0-4BA7-A025-5EF88D79774A}"/>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520132547"/>
      </p:ext>
    </p:extLst>
  </p:cSld>
  <p:clrMapOvr>
    <a:masterClrMapping/>
  </p:clrMapOvr>
  <mc:AlternateContent xmlns:mc="http://schemas.openxmlformats.org/markup-compatibility/2006">
    <mc:Choice xmlns:p14="http://schemas.microsoft.com/office/powerpoint/2010/main" Requires="p14">
      <p:transition spd="slow" p14:dur="2000" advTm="38489"/>
    </mc:Choice>
    <mc:Fallback>
      <p:transition spd="slow" advTm="38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7"/>
                </p:tgtEl>
              </p:cMediaNode>
            </p:audio>
          </p:childTnLst>
        </p:cTn>
      </p:par>
    </p:tnLst>
    <p:bldLst>
      <p:bldP spid="5" grpId="0" build="p" animBg="1"/>
    </p:bldLst>
  </p:timing>
  <p:extLst>
    <p:ext uri="{3A86A75C-4F4B-4683-9AE1-C65F6400EC91}">
      <p14:laserTraceLst xmlns:p14="http://schemas.microsoft.com/office/powerpoint/2010/main">
        <p14:tracePtLst>
          <p14:tracePt t="21681" x="4481513" y="5430838"/>
          <p14:tracePt t="21708" x="4824413" y="4449763"/>
          <p14:tracePt t="21725" x="4903788" y="3948113"/>
          <p14:tracePt t="21742" x="4903788" y="3444875"/>
          <p14:tracePt t="21757" x="4903788" y="3317875"/>
          <p14:tracePt t="21776" x="4903788" y="3022600"/>
          <p14:tracePt t="21790" x="4903788" y="2838450"/>
          <p14:tracePt t="21808" x="4903788" y="2695575"/>
          <p14:tracePt t="21827" x="4903788" y="2566988"/>
          <p14:tracePt t="21848" x="4903788" y="2463800"/>
          <p14:tracePt t="21866" x="4903788" y="2447925"/>
          <p14:tracePt t="21887" x="4911725" y="2408238"/>
          <p14:tracePt t="21910" x="4943475" y="2376488"/>
          <p14:tracePt t="21929" x="4991100" y="2328863"/>
          <p14:tracePt t="21951" x="5014913" y="2241550"/>
          <p14:tracePt t="21970" x="5014913" y="2192338"/>
          <p14:tracePt t="21986" x="5014913" y="2168525"/>
          <p14:tracePt t="22119" x="4999038" y="2160588"/>
          <p14:tracePt t="22134" x="4991100" y="2160588"/>
          <p14:tracePt t="22134" x="4967288" y="2160588"/>
          <p14:tracePt t="22151" x="4951413" y="2168525"/>
          <p14:tracePt t="22170" x="4927600" y="2176463"/>
          <p14:tracePt t="22201" x="4856163" y="2192338"/>
          <p14:tracePt t="22218" x="4832350" y="2200275"/>
          <p14:tracePt t="22235" x="4808538" y="2208213"/>
          <p14:tracePt t="22251" x="4784725" y="2224088"/>
          <p14:tracePt t="22267" x="4776788" y="2224088"/>
          <p14:tracePt t="22284" x="4745038" y="2233613"/>
          <p14:tracePt t="22301" x="4737100" y="2249488"/>
          <p14:tracePt t="22318" x="4695825" y="2281238"/>
          <p14:tracePt t="22335" x="4687888" y="2289175"/>
          <p14:tracePt t="22351" x="4664075" y="2297113"/>
          <p14:tracePt t="22367" x="4648200" y="2305050"/>
          <p14:tracePt t="22385" x="4632325" y="2336800"/>
          <p14:tracePt t="22402" x="4616450" y="2352675"/>
          <p14:tracePt t="22434" x="4576763" y="2408238"/>
          <p14:tracePt t="22451" x="4568825" y="2432050"/>
          <p14:tracePt t="22483" x="4537075" y="2495550"/>
          <p14:tracePt t="22516" x="4513263" y="2576513"/>
          <p14:tracePt t="22532" x="4481513" y="2624138"/>
          <p14:tracePt t="22549" x="4473575" y="2671763"/>
          <p14:tracePt t="22566" x="4457700" y="2751138"/>
          <p14:tracePt t="22583" x="4449763" y="2782888"/>
          <p14:tracePt t="22600" x="4449763" y="2814638"/>
          <p14:tracePt t="22617" x="4449763" y="2862263"/>
          <p14:tracePt t="22634" x="4449763" y="2919413"/>
          <p14:tracePt t="22651" x="4449763" y="2959100"/>
          <p14:tracePt t="22669" x="4465638" y="2998788"/>
          <p14:tracePt t="22685" x="4473575" y="3030538"/>
          <p14:tracePt t="22701" x="4481513" y="3046413"/>
          <p14:tracePt t="22733" x="4521200" y="3086100"/>
          <p14:tracePt t="22749" x="4560888" y="3125788"/>
          <p14:tracePt t="22750" x="4592638" y="3157538"/>
          <p14:tracePt t="22767" x="4664075" y="3213100"/>
          <p14:tracePt t="22783" x="4737100" y="3244850"/>
          <p14:tracePt t="22801" x="4792663" y="3286125"/>
          <p14:tracePt t="22817" x="4887913" y="3349625"/>
          <p14:tracePt t="22834" x="4983163" y="3381375"/>
          <p14:tracePt t="22850" x="5072063" y="3413125"/>
          <p14:tracePt t="22867" x="5143500" y="3429000"/>
          <p14:tracePt t="22883" x="5207000" y="3436938"/>
          <p14:tracePt t="22900" x="5278438" y="3436938"/>
          <p14:tracePt t="22933" x="5407025" y="3436938"/>
          <p14:tracePt t="22949" x="5478463" y="3436938"/>
          <p14:tracePt t="22964" x="5565775" y="3397250"/>
          <p14:tracePt t="22982" x="5692775" y="3325813"/>
          <p14:tracePt t="23000" x="5765800" y="3286125"/>
          <p14:tracePt t="23034" x="5884863" y="3205163"/>
          <p14:tracePt t="23051" x="5916613" y="3157538"/>
          <p14:tracePt t="23067" x="5964238" y="3109913"/>
          <p14:tracePt t="23084" x="5988050" y="3078163"/>
          <p14:tracePt t="23103" x="6027738" y="2998788"/>
          <p14:tracePt t="23136" x="6059488" y="2894013"/>
          <p14:tracePt t="23154" x="6059488" y="2862263"/>
          <p14:tracePt t="23169" x="6059488" y="2814638"/>
          <p14:tracePt t="23185" x="6059488" y="2782888"/>
          <p14:tracePt t="23205" x="6059488" y="2727325"/>
          <p14:tracePt t="23223" x="6059488" y="2647950"/>
          <p14:tracePt t="23238" x="6059488" y="2592388"/>
          <p14:tracePt t="23254" x="6059488" y="2566988"/>
          <p14:tracePt t="23254" x="6059488" y="2543175"/>
          <p14:tracePt t="23270" x="6051550" y="2511425"/>
          <p14:tracePt t="23271" x="6051550" y="2479675"/>
          <p14:tracePt t="23287" x="6027738" y="2416175"/>
          <p14:tracePt t="23301" x="6019800" y="2384425"/>
          <p14:tracePt t="23318" x="5995988" y="2336800"/>
          <p14:tracePt t="23335" x="5988050" y="2320925"/>
          <p14:tracePt t="23351" x="5964238" y="2281238"/>
          <p14:tracePt t="23368" x="5948363" y="2265363"/>
          <p14:tracePt t="23384" x="5924550" y="2257425"/>
          <p14:tracePt t="23401" x="5892800" y="2241550"/>
          <p14:tracePt t="23433" x="5789613" y="2224088"/>
          <p14:tracePt t="23449" x="5708650" y="2208213"/>
          <p14:tracePt t="23466" x="5621338" y="2200275"/>
          <p14:tracePt t="23482" x="5549900" y="2200275"/>
          <p14:tracePt t="23499" x="5486400" y="2200275"/>
          <p14:tracePt t="23515" x="5438775" y="2200275"/>
          <p14:tracePt t="23533" x="5430838" y="2200275"/>
          <p14:tracePt t="23549" x="5422900" y="2200275"/>
          <p14:tracePt t="23551" x="5407025" y="2200275"/>
          <p14:tracePt t="23567" x="5389563" y="2200275"/>
          <p14:tracePt t="23584" x="5365750" y="2208213"/>
          <p14:tracePt t="23601" x="5310188" y="2216150"/>
          <p14:tracePt t="23633" x="5159375" y="2265363"/>
          <p14:tracePt t="23649" x="5111750" y="2273300"/>
          <p14:tracePt t="23667" x="5087938" y="2289175"/>
          <p14:tracePt t="23684" x="5072063" y="2297113"/>
          <p14:tracePt t="23701" x="5038725" y="2297113"/>
          <p14:tracePt t="23735" x="4903788" y="2336800"/>
          <p14:tracePt t="23751" x="4872038" y="2344738"/>
          <p14:tracePt t="23767" x="4848225" y="2352675"/>
          <p14:tracePt t="23783" x="4840288" y="2368550"/>
          <p14:tracePt t="23801" x="4824413" y="2376488"/>
          <p14:tracePt t="23817" x="4800600" y="2392363"/>
          <p14:tracePt t="23835" x="4784725" y="2400300"/>
          <p14:tracePt t="23851" x="4760913" y="2432050"/>
          <p14:tracePt t="23867" x="4745038" y="2455863"/>
          <p14:tracePt t="23884" x="4729163" y="2471738"/>
          <p14:tracePt t="23901" x="4721225" y="2487613"/>
          <p14:tracePt t="23902" x="4705350" y="2495550"/>
          <p14:tracePt t="23937" x="4695825" y="2503488"/>
          <p14:tracePt t="23951" x="4695825" y="2511425"/>
          <p14:tracePt t="23986" x="4687888" y="2527300"/>
          <p14:tracePt t="24001" x="4679950" y="2559050"/>
          <p14:tracePt t="24017" x="4664075" y="2584450"/>
          <p14:tracePt t="24034" x="4648200" y="2608263"/>
          <p14:tracePt t="24050" x="4648200" y="2624138"/>
          <p14:tracePt t="24351" x="4640263" y="2655888"/>
          <p14:tracePt t="24366" x="4640263" y="2703513"/>
          <p14:tracePt t="24366" x="4640263" y="2735263"/>
          <p14:tracePt t="24382" x="4640263" y="2830513"/>
          <p14:tracePt t="24398" x="4640263" y="2901950"/>
          <p14:tracePt t="24415" x="4640263" y="2951163"/>
          <p14:tracePt t="24432" x="4640263" y="2967038"/>
          <p14:tracePt t="24448" x="4640263" y="2982913"/>
          <p14:tracePt t="24465" x="4640263" y="2990850"/>
          <p14:tracePt t="24481" x="4640263" y="3014663"/>
          <p14:tracePt t="24499" x="4640263" y="3062288"/>
          <p14:tracePt t="24515" x="4640263" y="3149600"/>
          <p14:tracePt t="24532" x="4640263" y="3213100"/>
          <p14:tracePt t="24548" x="4648200" y="3244850"/>
          <p14:tracePt t="24565" x="4656138" y="3302000"/>
          <p14:tracePt t="24566" x="4664075" y="3317875"/>
          <p14:tracePt t="24582" x="4679950" y="3349625"/>
          <p14:tracePt t="24600" x="4695825" y="3365500"/>
          <p14:tracePt t="24617" x="4721225" y="3405188"/>
          <p14:tracePt t="24634" x="4745038" y="3436938"/>
          <p14:tracePt t="24651" x="4768850" y="3492500"/>
          <p14:tracePt t="24668" x="4808538" y="3548063"/>
          <p14:tracePt t="24685" x="4848225" y="3613150"/>
          <p14:tracePt t="24686" x="4864100" y="3629025"/>
          <p14:tracePt t="24704" x="4903788" y="3692525"/>
          <p14:tracePt t="24720" x="4943475" y="3724275"/>
          <p14:tracePt t="24736" x="4959350" y="3748088"/>
          <p14:tracePt t="24753" x="4983163" y="3771900"/>
          <p14:tracePt t="24769" x="5006975" y="3795713"/>
          <p14:tracePt t="24786" x="5056188" y="3835400"/>
          <p14:tracePt t="24801" x="5087938" y="3859213"/>
          <p14:tracePt t="24818" x="5111750" y="3875088"/>
          <p14:tracePt t="24835" x="5159375" y="3890963"/>
          <p14:tracePt t="24853" x="5214938" y="3914775"/>
          <p14:tracePt t="24854" x="5246688" y="3922713"/>
          <p14:tracePt t="24872" x="5278438" y="3938588"/>
          <p14:tracePt t="24888" x="5318125" y="3948113"/>
          <p14:tracePt t="24903" x="5341938" y="3956050"/>
          <p14:tracePt t="24921" x="5349875" y="3956050"/>
          <p14:tracePt t="24936" x="5397500" y="3979863"/>
          <p14:tracePt t="24952" x="5438775" y="3995738"/>
          <p14:tracePt t="24969" x="5510213" y="4011613"/>
          <p14:tracePt t="24987" x="5581650" y="4019550"/>
          <p14:tracePt t="25005" x="5629275" y="4035425"/>
          <p14:tracePt t="25006" x="5653088" y="4035425"/>
          <p14:tracePt t="25026" x="5668963" y="4035425"/>
          <p14:tracePt t="25041" x="5708650" y="4035425"/>
          <p14:tracePt t="25067" x="5740400" y="4019550"/>
          <p14:tracePt t="25086" x="5757863" y="4003675"/>
          <p14:tracePt t="25087" x="5757863" y="3995738"/>
          <p14:tracePt t="25118" x="5773738" y="3948113"/>
          <p14:tracePt t="25135" x="5773738" y="3938588"/>
          <p14:tracePt t="25151" x="5773738" y="3930650"/>
          <p14:tracePt t="25167" x="5773738" y="3906838"/>
          <p14:tracePt t="25186" x="5773738" y="3883025"/>
          <p14:tracePt t="25205" x="5773738" y="3875088"/>
          <p14:tracePt t="25207" x="5773738" y="3867150"/>
          <p14:tracePt t="25236" x="5773738" y="3851275"/>
          <p14:tracePt t="25257" x="5765800" y="3827463"/>
          <p14:tracePt t="25274" x="5740400" y="3819525"/>
          <p14:tracePt t="25287" x="5716588" y="3811588"/>
          <p14:tracePt t="25303" x="5692775" y="3795713"/>
          <p14:tracePt t="25318" x="5676900" y="3787775"/>
          <p14:tracePt t="25335" x="5661025" y="3787775"/>
          <p14:tracePt t="25351" x="5645150" y="3771900"/>
          <p14:tracePt t="25369" x="5621338" y="3763963"/>
          <p14:tracePt t="25386" x="5589588" y="3763963"/>
          <p14:tracePt t="25402" x="5549900" y="3763963"/>
          <p14:tracePt t="25418" x="5518150" y="3748088"/>
          <p14:tracePt t="25436" x="5494338" y="3748088"/>
          <p14:tracePt t="25452" x="5462588" y="3748088"/>
          <p14:tracePt t="25469" x="5430838" y="3748088"/>
          <p14:tracePt t="25488" x="5381625" y="3748088"/>
          <p14:tracePt t="25504" x="5349875" y="3748088"/>
          <p14:tracePt t="25519" x="5334000" y="3748088"/>
          <p14:tracePt t="25538" x="5310188" y="3748088"/>
          <p14:tracePt t="25552" x="5286375" y="3748088"/>
          <p14:tracePt t="25568" x="5238750" y="3748088"/>
          <p14:tracePt t="25584" x="5222875" y="3748088"/>
          <p14:tracePt t="25601" x="5175250" y="3748088"/>
          <p14:tracePt t="25616" x="5143500" y="3748088"/>
          <p14:tracePt t="25633" x="5103813" y="3756025"/>
          <p14:tracePt t="25650" x="5095875" y="3756025"/>
          <p14:tracePt t="25666" x="5072063" y="3763963"/>
          <p14:tracePt t="25683" x="5064125" y="3771900"/>
          <p14:tracePt t="25700" x="5046663" y="3787775"/>
          <p14:tracePt t="25716" x="5030788" y="3795713"/>
          <p14:tracePt t="25733" x="5006975" y="3803650"/>
          <p14:tracePt t="25750" x="4967288" y="3835400"/>
          <p14:tracePt t="25767" x="4959350" y="3843338"/>
          <p14:tracePt t="25784" x="4943475" y="3859213"/>
          <p14:tracePt t="25801" x="4927600" y="3883025"/>
          <p14:tracePt t="25817" x="4911725" y="3890963"/>
          <p14:tracePt t="25834" x="4903788" y="3906838"/>
          <p14:tracePt t="25850" x="4887913" y="3922713"/>
          <p14:tracePt t="25867" x="4879975" y="3956050"/>
          <p14:tracePt t="25883" x="4856163" y="3995738"/>
          <p14:tracePt t="25899" x="4832350" y="4019550"/>
          <p14:tracePt t="25916" x="4824413" y="4035425"/>
          <p14:tracePt t="25933" x="4816475" y="4059238"/>
          <p14:tracePt t="25950" x="4816475" y="4090988"/>
          <p14:tracePt t="25968" x="4816475" y="4106863"/>
          <p14:tracePt t="25985" x="4816475" y="4122738"/>
          <p14:tracePt t="26017" x="4816475" y="4130675"/>
          <p14:tracePt t="26035" x="4816475" y="4138613"/>
          <p14:tracePt t="26050" x="4816475" y="4162425"/>
          <p14:tracePt t="26067" x="4816475" y="4178300"/>
          <p14:tracePt t="26084" x="4824413" y="4217988"/>
          <p14:tracePt t="26102" x="4879975" y="4306888"/>
          <p14:tracePt t="26120" x="4887913" y="4338638"/>
          <p14:tracePt t="26137" x="4903788" y="4346575"/>
          <p14:tracePt t="26167" x="4927600" y="4370388"/>
          <p14:tracePt t="26183" x="4935538" y="4386263"/>
          <p14:tracePt t="26203" x="4967288" y="4402138"/>
          <p14:tracePt t="26219" x="4991100" y="4433888"/>
          <p14:tracePt t="26236" x="5014913" y="4449763"/>
          <p14:tracePt t="26252" x="5038725" y="4465638"/>
          <p14:tracePt t="26269" x="5056188" y="4473575"/>
          <p14:tracePt t="26285" x="5056188" y="4481513"/>
          <p14:tracePt t="26301" x="5072063" y="4481513"/>
          <p14:tracePt t="26302" x="5080000" y="4481513"/>
          <p14:tracePt t="26318" x="5095875" y="4481513"/>
          <p14:tracePt t="26334" x="5151438" y="4489450"/>
          <p14:tracePt t="26351" x="5199063" y="4489450"/>
          <p14:tracePt t="26367" x="5246688" y="4505325"/>
          <p14:tracePt t="26384" x="5278438" y="4505325"/>
          <p14:tracePt t="26400" x="5310188" y="4505325"/>
          <p14:tracePt t="26416" x="5349875" y="4505325"/>
          <p14:tracePt t="26433" x="5381625" y="4505325"/>
          <p14:tracePt t="26450" x="5414963" y="4497388"/>
          <p14:tracePt t="26466" x="5462588" y="4481513"/>
          <p14:tracePt t="26483" x="5494338" y="4457700"/>
          <p14:tracePt t="26500" x="5510213" y="4449763"/>
          <p14:tracePt t="26518" x="5534025" y="4425950"/>
          <p14:tracePt t="26533" x="5541963" y="4402138"/>
          <p14:tracePt t="26550" x="5581650" y="4354513"/>
          <p14:tracePt t="26567" x="5589588" y="4330700"/>
          <p14:tracePt t="26583" x="5597525" y="4306888"/>
          <p14:tracePt t="26600" x="5613400" y="4291013"/>
          <p14:tracePt t="26617" x="5621338" y="4265613"/>
          <p14:tracePt t="26634" x="5621338" y="4241800"/>
          <p14:tracePt t="26650" x="5621338" y="4210050"/>
          <p14:tracePt t="26667" x="5629275" y="4194175"/>
          <p14:tracePt t="26684" x="5629275" y="4154488"/>
          <p14:tracePt t="26700" x="5629275" y="4122738"/>
          <p14:tracePt t="26717" x="5629275" y="4083050"/>
          <p14:tracePt t="26734" x="5629275" y="4027488"/>
          <p14:tracePt t="26752" x="5629275" y="3995738"/>
          <p14:tracePt t="26768" x="5629275" y="3963988"/>
          <p14:tracePt t="26785" x="5629275" y="3922713"/>
          <p14:tracePt t="26800" x="5629275" y="3914775"/>
          <p14:tracePt t="26817" x="5621338" y="3906838"/>
          <p14:tracePt t="26850" x="5605463" y="3898900"/>
          <p14:tracePt t="26866" x="5605463" y="3890963"/>
          <p14:tracePt t="26883" x="5589588" y="3875088"/>
          <p14:tracePt t="26902" x="5557838" y="3851275"/>
          <p14:tracePt t="26919" x="5526088" y="3835400"/>
          <p14:tracePt t="26934" x="5478463" y="3819525"/>
          <p14:tracePt t="26952" x="5454650" y="3795713"/>
          <p14:tracePt t="26971" x="5430838" y="3795713"/>
          <p14:tracePt t="26991" x="5414963" y="3787775"/>
          <p14:tracePt t="27007" x="5389563" y="3787775"/>
          <p14:tracePt t="27024" x="5373688" y="3779838"/>
          <p14:tracePt t="27045" x="5334000" y="3763963"/>
          <p14:tracePt t="27061" x="5286375" y="3763963"/>
          <p14:tracePt t="27079" x="5230813" y="3763963"/>
          <p14:tracePt t="27096" x="5207000" y="3763963"/>
          <p14:tracePt t="27113" x="5199063" y="3763963"/>
          <p14:tracePt t="27129" x="5191125" y="3763963"/>
          <p14:tracePt t="27767" x="5127625" y="3819525"/>
          <p14:tracePt t="27782" x="5080000" y="3914775"/>
          <p14:tracePt t="27800" x="5056188" y="3987800"/>
          <p14:tracePt t="27816" x="5038725" y="4035425"/>
          <p14:tracePt t="27849" x="5030788" y="4122738"/>
          <p14:tracePt t="27864" x="5014913" y="4146550"/>
          <p14:tracePt t="27881" x="4999038" y="4186238"/>
          <p14:tracePt t="27897" x="4991100" y="4217988"/>
          <p14:tracePt t="27915" x="4975225" y="4265613"/>
          <p14:tracePt t="27933" x="4967288" y="4322763"/>
          <p14:tracePt t="27949" x="4935538" y="4370388"/>
          <p14:tracePt t="27967" x="4927600" y="4441825"/>
          <p14:tracePt t="27983" x="4911725" y="4465638"/>
          <p14:tracePt t="28000" x="4911725" y="4497388"/>
          <p14:tracePt t="28017" x="4903788" y="4513263"/>
          <p14:tracePt t="28052" x="4903788" y="4521200"/>
          <p14:tracePt t="28112" x="4903788" y="4537075"/>
          <p14:tracePt t="28146" x="4887913" y="4560888"/>
          <p14:tracePt t="28180" x="4879975" y="4576763"/>
          <p14:tracePt t="28216" x="4872038" y="4592638"/>
          <p14:tracePt t="28337" x="4864100" y="4600575"/>
          <p14:tracePt t="28368" x="4856163" y="4608513"/>
          <p14:tracePt t="28384" x="4848225" y="4616450"/>
          <p14:tracePt t="28417" x="4832350" y="4624388"/>
          <p14:tracePt t="28433" x="4824413" y="4641850"/>
          <p14:tracePt t="28450" x="4808538" y="4649788"/>
          <p14:tracePt t="28467" x="4800600" y="4665663"/>
          <p14:tracePt t="28483" x="4792663" y="4665663"/>
          <p14:tracePt t="28500" x="4784725" y="4673600"/>
          <p14:tracePt t="28576" x="4760913" y="4681538"/>
          <p14:tracePt t="28590" x="4737100" y="4705350"/>
          <p14:tracePt t="28606" x="4721225" y="4713288"/>
          <p14:tracePt t="28607" x="4713288" y="4721225"/>
          <p14:tracePt t="28620" x="4695825" y="4737100"/>
          <p14:tracePt t="28637" x="4656138" y="4760913"/>
          <p14:tracePt t="28638" x="4640263" y="4776788"/>
          <p14:tracePt t="28653" x="4632325" y="4784725"/>
          <p14:tracePt t="28672" x="4592638" y="4824413"/>
          <p14:tracePt t="28687" x="4584700" y="4832350"/>
          <p14:tracePt t="28703" x="4560888" y="4856163"/>
          <p14:tracePt t="28719" x="4552950" y="4864100"/>
          <p14:tracePt t="28736" x="4545013" y="4887913"/>
          <p14:tracePt t="28751" x="4529138" y="4903788"/>
          <p14:tracePt t="28771" x="4529138" y="4911725"/>
          <p14:tracePt t="28788" x="4513263" y="4943475"/>
          <p14:tracePt t="28817" x="4497388" y="4976813"/>
          <p14:tracePt t="28834" x="4497388" y="4984750"/>
          <p14:tracePt t="28849" x="4489450" y="5008563"/>
          <p14:tracePt t="28867" x="4481513" y="5008563"/>
          <p14:tracePt t="28884" x="4481513" y="5032375"/>
          <p14:tracePt t="28904" x="4481513" y="5064125"/>
          <p14:tracePt t="28920" x="4481513" y="5080000"/>
          <p14:tracePt t="28935" x="4481513" y="5103813"/>
          <p14:tracePt t="28951" x="4481513" y="5119688"/>
          <p14:tracePt t="28968" x="4481513" y="5127625"/>
          <p14:tracePt t="29000" x="4481513" y="5143500"/>
          <p14:tracePt t="29017" x="4489450" y="5151438"/>
          <p14:tracePt t="29032" x="4497388" y="5159375"/>
          <p14:tracePt t="29049" x="4505325" y="5183188"/>
          <p14:tracePt t="29067" x="4521200" y="5191125"/>
          <p14:tracePt t="29083" x="4529138" y="5214938"/>
          <p14:tracePt t="29099" x="4537075" y="5222875"/>
          <p14:tracePt t="29134" x="4552950" y="5222875"/>
          <p14:tracePt t="29203" x="4552950" y="5230813"/>
          <p14:tracePt t="29217" x="4568825" y="5238750"/>
          <p14:tracePt t="29234" x="4576763" y="5246688"/>
          <p14:tracePt t="29250" x="4592638" y="5246688"/>
          <p14:tracePt t="29267" x="4600575" y="5246688"/>
          <p14:tracePt t="29284" x="4608513" y="5246688"/>
          <p14:tracePt t="29300" x="4608513" y="5254625"/>
          <p14:tracePt t="29349" x="4616450" y="5254625"/>
          <p14:tracePt t="29365" x="4632325" y="5254625"/>
          <p14:tracePt t="29366" x="4640263" y="5254625"/>
          <p14:tracePt t="29382" x="4656138" y="5262563"/>
          <p14:tracePt t="29399" x="4672013" y="5278438"/>
          <p14:tracePt t="29416" x="4687888" y="5278438"/>
          <p14:tracePt t="29433" x="4695825" y="5278438"/>
          <p14:tracePt t="29449" x="4705350" y="5278438"/>
          <p14:tracePt t="29465" x="4721225" y="5278438"/>
          <p14:tracePt t="29482" x="4737100" y="5286375"/>
          <p14:tracePt t="29499" x="4752975" y="5294313"/>
          <p14:tracePt t="29515" x="4760913" y="5302250"/>
          <p14:tracePt t="29550" x="4776788" y="5302250"/>
          <p14:tracePt t="29568" x="4784725" y="5302250"/>
          <p14:tracePt t="29584" x="4800600" y="5310188"/>
          <p14:tracePt t="29601" x="4808538" y="5310188"/>
          <p14:tracePt t="29617" x="4832350" y="5310188"/>
          <p14:tracePt t="29634" x="4848225" y="5310188"/>
          <p14:tracePt t="29651" x="4872038" y="5310188"/>
          <p14:tracePt t="29669" x="4903788" y="5310188"/>
          <p14:tracePt t="29685" x="4935538" y="5310188"/>
          <p14:tracePt t="29701" x="4975225" y="5327650"/>
          <p14:tracePt t="29719" x="5006975" y="5327650"/>
          <p14:tracePt t="29735" x="5014913" y="5327650"/>
          <p14:tracePt t="29751" x="5046663" y="5327650"/>
          <p14:tracePt t="29768" x="5064125" y="5327650"/>
          <p14:tracePt t="29785" x="5080000" y="5335588"/>
          <p14:tracePt t="29801" x="5095875" y="5335588"/>
          <p14:tracePt t="29817" x="5103813" y="5335588"/>
          <p14:tracePt t="29833" x="5111750" y="5335588"/>
          <p14:tracePt t="29850" x="5119688" y="5335588"/>
          <p14:tracePt t="29866" x="5127625" y="5335588"/>
          <p14:tracePt t="30124" x="5151438" y="5335588"/>
          <p14:tracePt t="30139" x="5199063" y="5335588"/>
          <p14:tracePt t="30154" x="5302250" y="5351463"/>
          <p14:tracePt t="30170" x="5397500" y="5367338"/>
          <p14:tracePt t="30186" x="5446713" y="5367338"/>
          <p14:tracePt t="30202" x="5470525" y="5367338"/>
          <p14:tracePt t="30218" x="5478463" y="5367338"/>
          <p14:tracePt t="30236" x="5486400" y="5367338"/>
          <p14:tracePt t="30255" x="5534025" y="5367338"/>
          <p14:tracePt t="30270" x="5541963" y="5367338"/>
          <p14:tracePt t="30287" x="5573713" y="5367338"/>
          <p14:tracePt t="30304" x="5581650" y="5367338"/>
          <p14:tracePt t="30604" x="5597525" y="5359400"/>
          <p14:tracePt t="30618" x="5605463" y="5359400"/>
          <p14:tracePt t="30649" x="5653088" y="5343525"/>
          <p14:tracePt t="30665" x="5668963" y="5343525"/>
          <p14:tracePt t="30682" x="5684838" y="5335588"/>
          <p14:tracePt t="36896" x="4529138" y="4903788"/>
          <p14:tracePt t="36911" x="3341688" y="4314825"/>
          <p14:tracePt t="36928" x="2105025" y="3563938"/>
          <p14:tracePt t="36946" x="973138" y="2719388"/>
          <p14:tracePt t="36963" x="192088" y="212090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79FB3-094A-3306-EB78-FE670DE58611}"/>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F8A97AD8-5736-880D-080D-EE5FD3660E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7" name="Image 6">
            <a:extLst>
              <a:ext uri="{FF2B5EF4-FFF2-40B4-BE49-F238E27FC236}">
                <a16:creationId xmlns:a16="http://schemas.microsoft.com/office/drawing/2014/main" id="{67E3C48A-7F35-43EA-7AE5-182AB0F2A865}"/>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10" name="Espace réservé du numéro de diapositive 9">
            <a:extLst>
              <a:ext uri="{FF2B5EF4-FFF2-40B4-BE49-F238E27FC236}">
                <a16:creationId xmlns:a16="http://schemas.microsoft.com/office/drawing/2014/main" id="{B0F25125-A349-C63B-6427-168EC14CE110}"/>
              </a:ext>
            </a:extLst>
          </p:cNvPr>
          <p:cNvSpPr>
            <a:spLocks noGrp="1"/>
          </p:cNvSpPr>
          <p:nvPr>
            <p:ph type="sldNum" sz="quarter" idx="12"/>
          </p:nvPr>
        </p:nvSpPr>
        <p:spPr/>
        <p:txBody>
          <a:bodyPr/>
          <a:lstStyle/>
          <a:p>
            <a:fld id="{D4754D63-68A7-4C69-8085-32C9DAC5CAD1}" type="slidenum">
              <a:rPr lang="fr-FR" smtClean="0"/>
              <a:t>13</a:t>
            </a:fld>
            <a:endParaRPr lang="fr-FR"/>
          </a:p>
        </p:txBody>
      </p:sp>
      <p:sp>
        <p:nvSpPr>
          <p:cNvPr id="13" name="TextBox 2">
            <a:extLst>
              <a:ext uri="{FF2B5EF4-FFF2-40B4-BE49-F238E27FC236}">
                <a16:creationId xmlns:a16="http://schemas.microsoft.com/office/drawing/2014/main" id="{E3C4B8E6-406C-DBBD-9AD7-9B6D19D9D8CA}"/>
              </a:ext>
            </a:extLst>
          </p:cNvPr>
          <p:cNvSpPr txBox="1">
            <a:spLocks noGrp="1"/>
          </p:cNvSpPr>
          <p:nvPr>
            <p:ph type="title"/>
          </p:nvPr>
        </p:nvSpPr>
        <p:spPr>
          <a:xfrm>
            <a:off x="0" y="346549"/>
            <a:ext cx="5826641" cy="646331"/>
          </a:xfrm>
          <a:prstGeom prst="rect">
            <a:avLst/>
          </a:prstGeom>
          <a:solidFill>
            <a:schemeClr val="bg1"/>
          </a:solidFill>
        </p:spPr>
        <p:txBody>
          <a:bodyPr vert="horz" wrap="square" lIns="91440" tIns="45720" rIns="91440" bIns="45720" rtlCol="0" anchor="ctr">
            <a:spAutoFit/>
          </a:bodyPr>
          <a:lstStyle/>
          <a:p>
            <a:pPr algn="ctr"/>
            <a:r>
              <a:rPr lang="fr-FR" sz="4000" b="1" dirty="0">
                <a:solidFill>
                  <a:srgbClr val="E6007E"/>
                </a:solidFill>
                <a:latin typeface="+mn-lt"/>
              </a:rPr>
              <a:t>Schema récapitulatif</a:t>
            </a:r>
            <a:endParaRPr sz="4000" b="1" dirty="0">
              <a:solidFill>
                <a:srgbClr val="E6007E"/>
              </a:solidFill>
              <a:latin typeface="+mn-lt"/>
            </a:endParaRPr>
          </a:p>
        </p:txBody>
      </p:sp>
      <p:sp>
        <p:nvSpPr>
          <p:cNvPr id="4" name="ZoneTexte 3">
            <a:extLst>
              <a:ext uri="{FF2B5EF4-FFF2-40B4-BE49-F238E27FC236}">
                <a16:creationId xmlns:a16="http://schemas.microsoft.com/office/drawing/2014/main" id="{EE3023F6-8F29-C05C-D873-7464C6C05B8D}"/>
              </a:ext>
            </a:extLst>
          </p:cNvPr>
          <p:cNvSpPr txBox="1"/>
          <p:nvPr/>
        </p:nvSpPr>
        <p:spPr>
          <a:xfrm>
            <a:off x="5826642" y="0"/>
            <a:ext cx="6365358" cy="6858000"/>
          </a:xfrm>
          <a:prstGeom prst="rect">
            <a:avLst/>
          </a:prstGeom>
          <a:solidFill>
            <a:srgbClr val="E6007E"/>
          </a:solidFill>
        </p:spPr>
        <p:txBody>
          <a:bodyPr wrap="square" rtlCol="0">
            <a:spAutoFit/>
          </a:bodyPr>
          <a:lstStyle/>
          <a:p>
            <a:endParaRPr lang="fr-FR" dirty="0"/>
          </a:p>
        </p:txBody>
      </p:sp>
      <p:sp>
        <p:nvSpPr>
          <p:cNvPr id="9" name="ZoneTexte 8">
            <a:extLst>
              <a:ext uri="{FF2B5EF4-FFF2-40B4-BE49-F238E27FC236}">
                <a16:creationId xmlns:a16="http://schemas.microsoft.com/office/drawing/2014/main" id="{D0011800-6B57-63F6-5236-2402AE077386}"/>
              </a:ext>
            </a:extLst>
          </p:cNvPr>
          <p:cNvSpPr txBox="1"/>
          <p:nvPr/>
        </p:nvSpPr>
        <p:spPr>
          <a:xfrm>
            <a:off x="6531935" y="203224"/>
            <a:ext cx="4954771" cy="769441"/>
          </a:xfrm>
          <a:prstGeom prst="rect">
            <a:avLst/>
          </a:prstGeom>
          <a:noFill/>
        </p:spPr>
        <p:txBody>
          <a:bodyPr wrap="square" rtlCol="0">
            <a:spAutoFit/>
          </a:bodyPr>
          <a:lstStyle/>
          <a:p>
            <a:r>
              <a:rPr lang="fr-FR" sz="4400" b="1" dirty="0">
                <a:solidFill>
                  <a:schemeClr val="bg1"/>
                </a:solidFill>
              </a:rPr>
              <a:t>Take home message</a:t>
            </a:r>
          </a:p>
        </p:txBody>
      </p:sp>
      <p:sp>
        <p:nvSpPr>
          <p:cNvPr id="11" name="Espace réservé du contenu 4">
            <a:extLst>
              <a:ext uri="{FF2B5EF4-FFF2-40B4-BE49-F238E27FC236}">
                <a16:creationId xmlns:a16="http://schemas.microsoft.com/office/drawing/2014/main" id="{B844AEDC-AAD1-D972-2694-48FEFCB900A0}"/>
              </a:ext>
            </a:extLst>
          </p:cNvPr>
          <p:cNvSpPr>
            <a:spLocks noGrp="1"/>
          </p:cNvSpPr>
          <p:nvPr>
            <p:ph idx="1"/>
          </p:nvPr>
        </p:nvSpPr>
        <p:spPr>
          <a:xfrm>
            <a:off x="6049924" y="1230751"/>
            <a:ext cx="5918791" cy="5369162"/>
          </a:xfrm>
        </p:spPr>
        <p:txBody>
          <a:bodyPr>
            <a:normAutofit/>
          </a:bodyPr>
          <a:lstStyle/>
          <a:p>
            <a:pPr>
              <a:spcAft>
                <a:spcPts val="1200"/>
              </a:spcAft>
            </a:pPr>
            <a:r>
              <a:rPr lang="fr-FR" b="1" dirty="0">
                <a:solidFill>
                  <a:schemeClr val="bg1"/>
                </a:solidFill>
              </a:rPr>
              <a:t>MASLD ou stéatose hépatique= 1</a:t>
            </a:r>
            <a:r>
              <a:rPr lang="fr-FR" b="1" baseline="30000" dirty="0">
                <a:solidFill>
                  <a:schemeClr val="bg1"/>
                </a:solidFill>
              </a:rPr>
              <a:t>ère</a:t>
            </a:r>
            <a:r>
              <a:rPr lang="fr-FR" b="1" dirty="0">
                <a:solidFill>
                  <a:schemeClr val="bg1"/>
                </a:solidFill>
              </a:rPr>
              <a:t> maladie hépatique dans le monde </a:t>
            </a:r>
          </a:p>
          <a:p>
            <a:pPr>
              <a:spcAft>
                <a:spcPts val="1200"/>
              </a:spcAft>
            </a:pPr>
            <a:r>
              <a:rPr lang="fr-FR" b="1" dirty="0">
                <a:solidFill>
                  <a:schemeClr val="bg1"/>
                </a:solidFill>
              </a:rPr>
              <a:t>Patients à risque d’évolution négative= patients avec diabète de type 2 et/ou obésité </a:t>
            </a:r>
          </a:p>
          <a:p>
            <a:pPr>
              <a:spcAft>
                <a:spcPts val="1200"/>
              </a:spcAft>
            </a:pPr>
            <a:r>
              <a:rPr lang="fr-FR" b="1" dirty="0">
                <a:solidFill>
                  <a:schemeClr val="bg1"/>
                </a:solidFill>
              </a:rPr>
              <a:t>Dépistage simple de la fibrose= FIB4 </a:t>
            </a:r>
          </a:p>
          <a:p>
            <a:pPr>
              <a:spcAft>
                <a:spcPts val="1200"/>
              </a:spcAft>
            </a:pPr>
            <a:r>
              <a:rPr lang="fr-FR" b="1" dirty="0">
                <a:solidFill>
                  <a:schemeClr val="bg1"/>
                </a:solidFill>
              </a:rPr>
              <a:t>Prise en charge multidisciplinaire </a:t>
            </a:r>
          </a:p>
          <a:p>
            <a:pPr>
              <a:spcAft>
                <a:spcPts val="1200"/>
              </a:spcAft>
            </a:pPr>
            <a:r>
              <a:rPr lang="fr-FR" b="1" dirty="0">
                <a:solidFill>
                  <a:schemeClr val="bg1"/>
                </a:solidFill>
              </a:rPr>
              <a:t>Traitements médicamenteux qui se développent </a:t>
            </a:r>
          </a:p>
          <a:p>
            <a:pPr>
              <a:spcAft>
                <a:spcPts val="1200"/>
              </a:spcAft>
            </a:pPr>
            <a:endParaRPr lang="fr-FR" b="1" dirty="0">
              <a:solidFill>
                <a:schemeClr val="bg1"/>
              </a:solidFill>
            </a:endParaRPr>
          </a:p>
        </p:txBody>
      </p:sp>
      <p:grpSp>
        <p:nvGrpSpPr>
          <p:cNvPr id="3" name="Groupe 2">
            <a:extLst>
              <a:ext uri="{FF2B5EF4-FFF2-40B4-BE49-F238E27FC236}">
                <a16:creationId xmlns:a16="http://schemas.microsoft.com/office/drawing/2014/main" id="{FC460C4C-7FE7-45EE-82C7-312E22D26A7C}"/>
              </a:ext>
            </a:extLst>
          </p:cNvPr>
          <p:cNvGrpSpPr/>
          <p:nvPr/>
        </p:nvGrpSpPr>
        <p:grpSpPr>
          <a:xfrm>
            <a:off x="138225" y="1230751"/>
            <a:ext cx="5436704" cy="3843920"/>
            <a:chOff x="278297" y="1197903"/>
            <a:chExt cx="5436704" cy="3843920"/>
          </a:xfrm>
        </p:grpSpPr>
        <p:pic>
          <p:nvPicPr>
            <p:cNvPr id="12" name="Picture 2" descr="NashDisease_B-1024x724">
              <a:extLst>
                <a:ext uri="{FF2B5EF4-FFF2-40B4-BE49-F238E27FC236}">
                  <a16:creationId xmlns:a16="http://schemas.microsoft.com/office/drawing/2014/main" id="{E5BEC0C4-1068-493E-B9A8-1AC350F29B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297" y="1197903"/>
              <a:ext cx="5436704" cy="3843920"/>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e 14">
              <a:extLst>
                <a:ext uri="{FF2B5EF4-FFF2-40B4-BE49-F238E27FC236}">
                  <a16:creationId xmlns:a16="http://schemas.microsoft.com/office/drawing/2014/main" id="{5264EC93-97D1-4844-BE5E-7AE3EB6EF7E5}"/>
                </a:ext>
              </a:extLst>
            </p:cNvPr>
            <p:cNvGrpSpPr/>
            <p:nvPr/>
          </p:nvGrpSpPr>
          <p:grpSpPr>
            <a:xfrm>
              <a:off x="661684" y="2011017"/>
              <a:ext cx="1815086" cy="2687856"/>
              <a:chOff x="2103594" y="2753062"/>
              <a:chExt cx="1815086" cy="2687856"/>
            </a:xfrm>
          </p:grpSpPr>
          <p:sp>
            <p:nvSpPr>
              <p:cNvPr id="16" name="Rectangle 15">
                <a:extLst>
                  <a:ext uri="{FF2B5EF4-FFF2-40B4-BE49-F238E27FC236}">
                    <a16:creationId xmlns:a16="http://schemas.microsoft.com/office/drawing/2014/main" id="{220CDA6A-B36A-413E-B697-B4E6B7D987F7}"/>
                  </a:ext>
                </a:extLst>
              </p:cNvPr>
              <p:cNvSpPr/>
              <p:nvPr/>
            </p:nvSpPr>
            <p:spPr>
              <a:xfrm rot="3032242">
                <a:off x="2726754" y="2658185"/>
                <a:ext cx="427382" cy="978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12153D7F-E735-4DD2-BED3-AAC9DAD977FA}"/>
                  </a:ext>
                </a:extLst>
              </p:cNvPr>
              <p:cNvSpPr/>
              <p:nvPr/>
            </p:nvSpPr>
            <p:spPr>
              <a:xfrm rot="1139449">
                <a:off x="2103594" y="3894364"/>
                <a:ext cx="211948" cy="15465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070B40FB-1B36-4D66-86D8-DD7528C76912}"/>
                  </a:ext>
                </a:extLst>
              </p:cNvPr>
              <p:cNvSpPr/>
              <p:nvPr/>
            </p:nvSpPr>
            <p:spPr>
              <a:xfrm rot="4187127">
                <a:off x="3455747" y="2566768"/>
                <a:ext cx="276639" cy="6492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sp>
        <p:nvSpPr>
          <p:cNvPr id="14" name="ZoneTexte 13">
            <a:extLst>
              <a:ext uri="{FF2B5EF4-FFF2-40B4-BE49-F238E27FC236}">
                <a16:creationId xmlns:a16="http://schemas.microsoft.com/office/drawing/2014/main" id="{5475BA6B-2743-44FA-95A8-43779EBEA082}"/>
              </a:ext>
            </a:extLst>
          </p:cNvPr>
          <p:cNvSpPr txBox="1"/>
          <p:nvPr/>
        </p:nvSpPr>
        <p:spPr>
          <a:xfrm>
            <a:off x="238859" y="2124069"/>
            <a:ext cx="1161255" cy="600164"/>
          </a:xfrm>
          <a:prstGeom prst="rect">
            <a:avLst/>
          </a:prstGeom>
          <a:noFill/>
          <a:ln>
            <a:solidFill>
              <a:srgbClr val="FF0000"/>
            </a:solidFill>
          </a:ln>
        </p:spPr>
        <p:txBody>
          <a:bodyPr wrap="square" rtlCol="0">
            <a:spAutoFit/>
          </a:bodyPr>
          <a:lstStyle/>
          <a:p>
            <a:pPr algn="ctr"/>
            <a:r>
              <a:rPr lang="fr-FR" sz="1100" dirty="0">
                <a:solidFill>
                  <a:srgbClr val="FF0000"/>
                </a:solidFill>
              </a:rPr>
              <a:t>Avec possibilité de réversibilité quand ≤F3</a:t>
            </a:r>
          </a:p>
        </p:txBody>
      </p:sp>
      <p:pic>
        <p:nvPicPr>
          <p:cNvPr id="5" name="Audio 4">
            <a:hlinkClick r:id="" action="ppaction://media"/>
            <a:extLst>
              <a:ext uri="{FF2B5EF4-FFF2-40B4-BE49-F238E27FC236}">
                <a16:creationId xmlns:a16="http://schemas.microsoft.com/office/drawing/2014/main" id="{20ACDBDB-D37E-413D-B5CD-FA7C2D90334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722352291"/>
      </p:ext>
    </p:extLst>
  </p:cSld>
  <p:clrMapOvr>
    <a:masterClrMapping/>
  </p:clrMapOvr>
  <mc:AlternateContent xmlns:mc="http://schemas.openxmlformats.org/markup-compatibility/2006">
    <mc:Choice xmlns:p14="http://schemas.microsoft.com/office/powerpoint/2010/main" Requires="p14">
      <p:transition spd="slow" p14:dur="2000" advTm="26433"/>
    </mc:Choice>
    <mc:Fallback>
      <p:transition spd="slow" advTm="264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3|7.2|0.7|2.8|1.8|2|5.7|14.9|10|4.1"/>
</p:tagLst>
</file>

<file path=ppt/tags/tag2.xml><?xml version="1.0" encoding="utf-8"?>
<p:tagLst xmlns:a="http://schemas.openxmlformats.org/drawingml/2006/main" xmlns:r="http://schemas.openxmlformats.org/officeDocument/2006/relationships" xmlns:p="http://schemas.openxmlformats.org/presentationml/2006/main">
  <p:tag name="TIMING" val="|0.3|8.8|14.1|16.3|6.7|7.7|2.1|4|19.1"/>
</p:tagLst>
</file>

<file path=ppt/tags/tag3.xml><?xml version="1.0" encoding="utf-8"?>
<p:tagLst xmlns:a="http://schemas.openxmlformats.org/drawingml/2006/main" xmlns:r="http://schemas.openxmlformats.org/officeDocument/2006/relationships" xmlns:p="http://schemas.openxmlformats.org/presentationml/2006/main">
  <p:tag name="TIMING" val="|5.8|5.2|2.6|3.7|9.2|12.4|26.7"/>
</p:tagLst>
</file>

<file path=ppt/tags/tag4.xml><?xml version="1.0" encoding="utf-8"?>
<p:tagLst xmlns:a="http://schemas.openxmlformats.org/drawingml/2006/main" xmlns:r="http://schemas.openxmlformats.org/officeDocument/2006/relationships" xmlns:p="http://schemas.openxmlformats.org/presentationml/2006/main">
  <p:tag name="TIMING" val="|0.9|1.7|5.6|10.9|6.4|10.3|8.8"/>
</p:tagLst>
</file>

<file path=ppt/tags/tag5.xml><?xml version="1.0" encoding="utf-8"?>
<p:tagLst xmlns:a="http://schemas.openxmlformats.org/drawingml/2006/main" xmlns:r="http://schemas.openxmlformats.org/officeDocument/2006/relationships" xmlns:p="http://schemas.openxmlformats.org/presentationml/2006/main">
  <p:tag name="TIMING" val="|0.6|9.3|4.3"/>
</p:tagLst>
</file>

<file path=ppt/tags/tag6.xml><?xml version="1.0" encoding="utf-8"?>
<p:tagLst xmlns:a="http://schemas.openxmlformats.org/drawingml/2006/main" xmlns:r="http://schemas.openxmlformats.org/officeDocument/2006/relationships" xmlns:p="http://schemas.openxmlformats.org/presentationml/2006/main">
  <p:tag name="TIMING" val="|1.2|5.5|12.5|7.9|1.9|1.9|1.3|5.3|1.9"/>
</p:tagLst>
</file>

<file path=ppt/tags/tag7.xml><?xml version="1.0" encoding="utf-8"?>
<p:tagLst xmlns:a="http://schemas.openxmlformats.org/drawingml/2006/main" xmlns:r="http://schemas.openxmlformats.org/officeDocument/2006/relationships" xmlns:p="http://schemas.openxmlformats.org/presentationml/2006/main">
  <p:tag name="TIMING" val="|0.8|2.5|8.9"/>
</p:tagLst>
</file>

<file path=ppt/tags/tag8.xml><?xml version="1.0" encoding="utf-8"?>
<p:tagLst xmlns:a="http://schemas.openxmlformats.org/drawingml/2006/main" xmlns:r="http://schemas.openxmlformats.org/officeDocument/2006/relationships" xmlns:p="http://schemas.openxmlformats.org/presentationml/2006/main">
  <p:tag name="TIMING" val="|3.1|0.9|1.6|1.6|3.5|4.4|4"/>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1172</TotalTime>
  <Words>1861</Words>
  <Application>Microsoft Office PowerPoint</Application>
  <PresentationFormat>Grand écran</PresentationFormat>
  <Paragraphs>199</Paragraphs>
  <Slides>13</Slides>
  <Notes>7</Notes>
  <HiddenSlides>0</HiddenSlides>
  <MMClips>13</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13</vt:i4>
      </vt:variant>
    </vt:vector>
  </HeadingPairs>
  <TitlesOfParts>
    <vt:vector size="22" baseType="lpstr">
      <vt:lpstr>Arial</vt:lpstr>
      <vt:lpstr>Baskerville Old Face</vt:lpstr>
      <vt:lpstr>Calibri</vt:lpstr>
      <vt:lpstr>Calibri Light</vt:lpstr>
      <vt:lpstr>Google Sans</vt:lpstr>
      <vt:lpstr>REM</vt:lpstr>
      <vt:lpstr>Symbol</vt:lpstr>
      <vt:lpstr>Wingdings</vt:lpstr>
      <vt:lpstr>Thème Office</vt:lpstr>
      <vt:lpstr>Présentation PowerPoint</vt:lpstr>
      <vt:lpstr>Description</vt:lpstr>
      <vt:lpstr>Plan du cours</vt:lpstr>
      <vt:lpstr>1. Introduction</vt:lpstr>
      <vt:lpstr>2. Physiopathologie</vt:lpstr>
      <vt:lpstr>3.1 Pathologie : DEPISTAGE / DIAGNOSTIC </vt:lpstr>
      <vt:lpstr>3.1 Pathologie : DEPISTAGE / DIAGNOSTIC </vt:lpstr>
      <vt:lpstr>3.2 Pathologie : GRAVITE et EVOLUTION </vt:lpstr>
      <vt:lpstr>3.2 Pathologie : GRAVITE et EVOLUTION </vt:lpstr>
      <vt:lpstr>3.3 Pathologie : TRAITEMENT </vt:lpstr>
      <vt:lpstr>3.3 Pathologie : TRAITEMENT</vt:lpstr>
      <vt:lpstr>4. Application en soins infirmiers</vt:lpstr>
      <vt:lpstr>Schema récapitulatif</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UE xxx</dc:title>
  <dc:creator>sophie</dc:creator>
  <cp:lastModifiedBy>VANNIER-MOREAU, Armelle</cp:lastModifiedBy>
  <cp:revision>114</cp:revision>
  <dcterms:created xsi:type="dcterms:W3CDTF">2026-06-12T08:45:17Z</dcterms:created>
  <dcterms:modified xsi:type="dcterms:W3CDTF">2026-10-08T18:04:00Z</dcterms:modified>
</cp:coreProperties>
</file>