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79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PRISMA : conduire une revue bibliographique rigoureuse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1440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Exemple : mesure de la taille des particules dans l’environnement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377440"/>
            <a:ext cx="16459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/>
            </a:pPr>
            <a:r>
              <a:t>Question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71800" y="2377440"/>
            <a:ext cx="16459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/>
            </a:pPr>
            <a:r>
              <a:t>Recherche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12080" y="2377440"/>
            <a:ext cx="16459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/>
            </a:pPr>
            <a:r>
              <a:t>Sélection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2377440"/>
            <a:ext cx="16459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/>
            </a:pPr>
            <a:r>
              <a:t>Extraction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92640" y="2377440"/>
            <a:ext cx="16459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/>
            </a:pPr>
            <a:r>
              <a:t>Synthèse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5760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/>
            </a:pPr>
            <a:r>
              <a:t>PRISMA = recommandations pour rapporter de façon transparente une revue systématique.</a:t>
            </a:r>
          </a:p>
          <a:p>
            <a:pPr>
              <a:spcAft>
                <a:spcPts val="1000"/>
              </a:spcAft>
              <a:defRPr sz="1700"/>
            </a:pPr>
            <a:r>
              <a:t>L’objectif : rendre explicites la recherche, la sélection des études et la synthèse des résultats.</a:t>
            </a:r>
          </a:p>
          <a:p>
            <a:pPr>
              <a:spcAft>
                <a:spcPts val="1000"/>
              </a:spcAft>
              <a:defRPr sz="1700"/>
            </a:pPr>
            <a:r>
              <a:t>Important : PRISMA n’est pas une base de données ni, à lui seul, une stratégie de recherche.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PRISMA – démarche de revue bibliographique | M2 Chimie analytique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Étape 1 — Transformer le sujet en question de recherche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1440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Exemple de chimie analytique : caractériser la taille des particules environnementales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/>
            </a:pPr>
            <a:r>
              <a:t>Sujet large : « Mesure de la taille des particules dans l’environnement »</a:t>
            </a:r>
          </a:p>
          <a:p>
            <a:pPr>
              <a:spcAft>
                <a:spcPts val="1000"/>
              </a:spcAft>
              <a:defRPr sz="1800"/>
            </a:pPr>
            <a:r>
              <a:t>Question plus opérationnelle : « Quelles méthodes analytiques sont utilisées pour mesurer la distribution granulométrique des particules présentes dans les eaux environnementales ? »</a:t>
            </a:r>
          </a:p>
          <a:p>
            <a:pPr>
              <a:spcAft>
                <a:spcPts val="1000"/>
              </a:spcAft>
              <a:defRPr sz="1800"/>
            </a:pPr>
            <a:r>
              <a:t>Définir à l’avance le périmètre :</a:t>
            </a:r>
          </a:p>
          <a:p>
            <a:pPr lvl="1">
              <a:spcAft>
                <a:spcPts val="1000"/>
              </a:spcAft>
              <a:defRPr sz="1600"/>
            </a:pPr>
            <a:r>
              <a:t>Matrices : eaux douces, eaux marines, eaux usées</a:t>
            </a:r>
          </a:p>
          <a:p>
            <a:pPr lvl="1">
              <a:spcAft>
                <a:spcPts val="1000"/>
              </a:spcAft>
              <a:defRPr sz="1600"/>
            </a:pPr>
            <a:r>
              <a:t>Particules : particules en suspension / micro- et nanoparticules selon le périmètre retenu</a:t>
            </a:r>
          </a:p>
          <a:p>
            <a:pPr lvl="1">
              <a:spcAft>
                <a:spcPts val="1000"/>
              </a:spcAft>
              <a:defRPr sz="1600"/>
            </a:pPr>
            <a:r>
              <a:t>Mesure : taille, distribution en taille, méthode instrumentale et conditions de mesure</a:t>
            </a:r>
          </a:p>
          <a:p>
            <a:pPr lvl="1">
              <a:spcAft>
                <a:spcPts val="1000"/>
              </a:spcAft>
              <a:defRPr sz="1600"/>
            </a:pPr>
            <a:r>
              <a:t>Publications : articles scientifiques évalués par les pairs, période et langues définies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PRISMA – démarche de revue bibliographique | M2 Chimie analytique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Étape 2 — Construire et documenter la recherche bibliographique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1440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Une recherche reproductible repose sur des concepts, des synonymes et des opérateurs booléens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25880"/>
            <a:ext cx="10698480" cy="1143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/>
            </a:pPr>
            <a:r>
              <a:t>("particle size" OR "particle diameter" OR granulometry) AND (environment* OR water* OR wastewater OR marine) AND (measurement OR characterization OR analysis)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432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/>
            </a:pPr>
            <a:r>
              <a:t>Bases possibles : Web of Science, Scopus, PubMed selon la question, Google Scholar en complément.</a:t>
            </a:r>
          </a:p>
          <a:p>
            <a:pPr>
              <a:spcAft>
                <a:spcPts val="1000"/>
              </a:spcAft>
              <a:defRPr sz="1800"/>
            </a:pPr>
            <a:r>
              <a:t>Documenter : date de recherche, base interrogée, chaîne de recherche, filtres appliqués et nombre de résultats.</a:t>
            </a:r>
          </a:p>
          <a:p>
            <a:pPr>
              <a:spcAft>
                <a:spcPts val="1000"/>
              </a:spcAft>
              <a:defRPr sz="1800"/>
            </a:pPr>
            <a:r>
              <a:t>Tester la stratégie : trop restrictive → risque de manquer des études ; trop large → beaucoup de références non pertinentes.</a:t>
            </a:r>
          </a:p>
          <a:p>
            <a:pPr>
              <a:spcAft>
                <a:spcPts val="1000"/>
              </a:spcAft>
              <a:defRPr sz="1800"/>
            </a:pPr>
            <a:r>
              <a:t>Conserver la stratégie exacte : elle fera partie de la méthode du travail final.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PRISMA – démarche de revue bibliographique | M2 Chimie analytique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/>
            </a:pPr>
            <a:r>
              <a:t>Étape 3 — Sélectionner les études : le cheminement PRISMA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804672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/>
            </a:pPr>
            <a:r>
              <a:t>L’objectif est de passer de toutes les références identifiées à un corpus d’études réellement pertinentes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2240280" cy="438912"/>
          </a:xfrm>
          <a:prstGeom prst="roundRect">
            <a:avLst/>
          </a:prstGeom>
          <a:solidFill>
            <a:srgbClr val="E1EBF5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IDENTIFICATION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54680" y="1234440"/>
            <a:ext cx="2240280" cy="438912"/>
          </a:xfrm>
          <a:prstGeom prst="roundRect">
            <a:avLst/>
          </a:prstGeom>
          <a:solidFill>
            <a:srgbClr val="E8F0E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CRIBLAGE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06440" y="1234440"/>
            <a:ext cx="2240280" cy="438912"/>
          </a:xfrm>
          <a:prstGeom prst="roundRect">
            <a:avLst/>
          </a:prstGeom>
          <a:solidFill>
            <a:srgbClr val="F5EDDC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ÉLIGIBILITÉ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58200" y="1234440"/>
            <a:ext cx="2240280" cy="438912"/>
          </a:xfrm>
          <a:prstGeom prst="roundRect">
            <a:avLst/>
          </a:prstGeom>
          <a:solidFill>
            <a:srgbClr val="EEE4F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INCLUSION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74519"/>
            <a:ext cx="2240280" cy="960120"/>
          </a:xfrm>
          <a:prstGeom prst="roundRect">
            <a:avLst/>
          </a:prstGeom>
          <a:noFill/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Références identifiées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Bases de données : ex. 650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154680"/>
            <a:ext cx="2240280" cy="822960"/>
          </a:xfrm>
          <a:prstGeom prst="roundRect">
            <a:avLst/>
          </a:prstGeom>
          <a:noFill/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Doublons supprimés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ex. 130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54680" y="1874519"/>
            <a:ext cx="2240280" cy="960120"/>
          </a:xfrm>
          <a:prstGeom prst="roundRect">
            <a:avLst/>
          </a:prstGeom>
          <a:noFill/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Titres + résumés examinés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650 → 520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54680" y="3154680"/>
            <a:ext cx="2240280" cy="822960"/>
          </a:xfrm>
          <a:prstGeom prst="roundRect">
            <a:avLst/>
          </a:prstGeom>
          <a:noFill/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Références exclues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ex. 425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06440" y="1874519"/>
            <a:ext cx="2240280" cy="960120"/>
          </a:xfrm>
          <a:prstGeom prst="roundRect">
            <a:avLst/>
          </a:prstGeom>
          <a:noFill/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Textes intégraux évalués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ex. 95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06440" y="3154680"/>
            <a:ext cx="2240280" cy="822960"/>
          </a:xfrm>
          <a:prstGeom prst="roundRect">
            <a:avLst/>
          </a:prstGeom>
          <a:noFill/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0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Articles exclus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ex. 53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→ raison documentée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58200" y="1874519"/>
            <a:ext cx="2240280" cy="1143000"/>
          </a:xfrm>
          <a:prstGeom prst="roundRect">
            <a:avLst/>
          </a:prstGeom>
          <a:noFill/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/>
            </a:pPr>
            <a:r>
              <a:rPr>
                <a:solidFill>
                  <a:schemeClr val="bg1">
                    <a:lumMod val="50000"/>
                  </a:schemeClr>
                </a:solidFill>
              </a:rPr>
              <a:t>Études incluses dans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la synthèse</a:t>
            </a:r>
            <a:br>
              <a:rPr>
                <a:solidFill>
                  <a:schemeClr val="bg1">
                    <a:lumMod val="50000"/>
                  </a:schemeClr>
                </a:solidFill>
              </a:rPr>
            </a:br>
            <a:r>
              <a:rPr>
                <a:solidFill>
                  <a:schemeClr val="bg1">
                    <a:lumMod val="50000"/>
                  </a:schemeClr>
                </a:solidFill>
              </a:rPr>
              <a:t>ex. 42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761488" y="2359152"/>
            <a:ext cx="347472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413248" y="2359152"/>
            <a:ext cx="347472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065008" y="2359152"/>
            <a:ext cx="347472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>
            <a:cxnSpLocks/>
            <a:endCxn id="9" idx="0"/>
          </p:cNvCxnSpPr>
          <p:nvPr/>
        </p:nvCxnSpPr>
        <p:spPr>
          <a:xfrm flipH="1">
            <a:off x="1623060" y="2862072"/>
            <a:ext cx="4572" cy="292608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>
            <a:cxnSpLocks/>
            <a:stCxn id="10" idx="2"/>
            <a:endCxn id="11" idx="0"/>
          </p:cNvCxnSpPr>
          <p:nvPr/>
        </p:nvCxnSpPr>
        <p:spPr>
          <a:xfrm>
            <a:off x="4274820" y="2834639"/>
            <a:ext cx="0" cy="320041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931152" y="2862072"/>
            <a:ext cx="0" cy="246888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4360" y="4617720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/>
            </a:pPr>
            <a:r>
              <a:t>À retenir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4526280"/>
            <a:ext cx="987552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/>
            </a:pPr>
            <a:r>
              <a:t>• Identification : trouver toutes les références potentiellement pertinentes.</a:t>
            </a:r>
            <a:br/>
            <a:r>
              <a:t>• Criblage : vérifier rapidement la pertinence sur le titre et le résumé.</a:t>
            </a:r>
            <a:br/>
            <a:r>
              <a:t>• Éligibilité : lire le texte intégral et appliquer les critères d’inclusion/exclusion.</a:t>
            </a:r>
            <a:br/>
            <a:r>
              <a:t>• Inclusion : constituer le corpus final utilisé pour l’extraction et la synthèse.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080760"/>
            <a:ext cx="10698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/>
            </a:pPr>
            <a:r>
              <a:t>Les nombres sont ici fictifs : ils servent à comprendre la logique du cheminement.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/>
            </a:pPr>
            <a:r>
              <a:t>PRISMA – démarche de revue bibliographique | M2 Chimie analytique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Étape 4 — Extraire, analyser et rapporter les données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1440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Le nombre d’articles ne suffit pas : il faut comparer les méthodes et leurs conditions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80160"/>
            <a:ext cx="1069848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/>
            </a:pPr>
            <a:r>
              <a:rPr dirty="0" err="1"/>
              <a:t>Construire</a:t>
            </a:r>
            <a:r>
              <a:rPr dirty="0"/>
              <a:t> un tableau </a:t>
            </a:r>
            <a:r>
              <a:rPr dirty="0" err="1"/>
              <a:t>d’extraction</a:t>
            </a:r>
            <a:r>
              <a:rPr dirty="0"/>
              <a:t> </a:t>
            </a:r>
            <a:r>
              <a:rPr dirty="0" err="1"/>
              <a:t>standardisé</a:t>
            </a:r>
            <a:r>
              <a:rPr dirty="0"/>
              <a:t>, par </a:t>
            </a:r>
            <a:r>
              <a:rPr dirty="0" err="1"/>
              <a:t>exemple</a:t>
            </a:r>
            <a:r>
              <a:rPr dirty="0"/>
              <a:t> :</a:t>
            </a:r>
          </a:p>
          <a:p>
            <a:pPr lvl="1">
              <a:spcAft>
                <a:spcPts val="1000"/>
              </a:spcAft>
              <a:defRPr sz="1400"/>
            </a:pPr>
            <a:r>
              <a:rPr dirty="0" err="1"/>
              <a:t>Référence</a:t>
            </a:r>
            <a:r>
              <a:rPr dirty="0"/>
              <a:t> / </a:t>
            </a:r>
            <a:r>
              <a:rPr dirty="0" err="1"/>
              <a:t>année</a:t>
            </a:r>
            <a:r>
              <a:rPr dirty="0"/>
              <a:t> / </a:t>
            </a:r>
            <a:r>
              <a:rPr dirty="0" err="1"/>
              <a:t>matrice</a:t>
            </a:r>
            <a:r>
              <a:rPr dirty="0"/>
              <a:t> </a:t>
            </a:r>
            <a:r>
              <a:rPr dirty="0" err="1"/>
              <a:t>environnementale</a:t>
            </a:r>
            <a:endParaRPr dirty="0"/>
          </a:p>
          <a:p>
            <a:pPr lvl="1">
              <a:spcAft>
                <a:spcPts val="1000"/>
              </a:spcAft>
              <a:defRPr sz="1400"/>
            </a:pPr>
            <a:r>
              <a:rPr dirty="0"/>
              <a:t>Technique : DLS, diffraction laser, </a:t>
            </a:r>
            <a:r>
              <a:rPr dirty="0" err="1"/>
              <a:t>microscopie</a:t>
            </a:r>
            <a:r>
              <a:rPr dirty="0"/>
              <a:t>, NTA, SEM/TEM…</a:t>
            </a:r>
          </a:p>
          <a:p>
            <a:pPr lvl="1">
              <a:spcAft>
                <a:spcPts val="1000"/>
              </a:spcAft>
              <a:defRPr sz="1400"/>
            </a:pPr>
            <a:r>
              <a:rPr dirty="0" err="1"/>
              <a:t>Gamme</a:t>
            </a:r>
            <a:r>
              <a:rPr dirty="0"/>
              <a:t> de taille </a:t>
            </a:r>
            <a:r>
              <a:rPr dirty="0" err="1"/>
              <a:t>mesurée</a:t>
            </a:r>
            <a:r>
              <a:rPr dirty="0"/>
              <a:t> et </a:t>
            </a:r>
            <a:r>
              <a:rPr dirty="0" err="1"/>
              <a:t>unité</a:t>
            </a:r>
            <a:endParaRPr dirty="0"/>
          </a:p>
          <a:p>
            <a:pPr lvl="1">
              <a:spcAft>
                <a:spcPts val="1000"/>
              </a:spcAft>
              <a:defRPr sz="1400"/>
            </a:pPr>
            <a:r>
              <a:rPr dirty="0" err="1"/>
              <a:t>Préparation</a:t>
            </a:r>
            <a:r>
              <a:rPr dirty="0"/>
              <a:t> de </a:t>
            </a:r>
            <a:r>
              <a:rPr dirty="0" err="1"/>
              <a:t>l’échantillon</a:t>
            </a:r>
            <a:r>
              <a:rPr dirty="0"/>
              <a:t> : filtration, dilution, dispersion…</a:t>
            </a:r>
          </a:p>
          <a:p>
            <a:pPr lvl="1">
              <a:spcAft>
                <a:spcPts val="1000"/>
              </a:spcAft>
              <a:defRPr sz="1400"/>
            </a:pPr>
            <a:r>
              <a:rPr dirty="0"/>
              <a:t>Conditions </a:t>
            </a:r>
            <a:r>
              <a:rPr dirty="0" err="1"/>
              <a:t>instrumentales</a:t>
            </a:r>
            <a:r>
              <a:rPr dirty="0"/>
              <a:t> et </a:t>
            </a:r>
            <a:r>
              <a:rPr dirty="0" err="1"/>
              <a:t>paramètres</a:t>
            </a:r>
            <a:r>
              <a:rPr dirty="0"/>
              <a:t> critiques</a:t>
            </a:r>
          </a:p>
          <a:p>
            <a:pPr lvl="1">
              <a:spcAft>
                <a:spcPts val="1000"/>
              </a:spcAft>
              <a:defRPr sz="1400"/>
            </a:pPr>
            <a:r>
              <a:rPr dirty="0" err="1"/>
              <a:t>Résultat</a:t>
            </a:r>
            <a:r>
              <a:rPr dirty="0"/>
              <a:t> : </a:t>
            </a:r>
            <a:r>
              <a:rPr dirty="0" err="1"/>
              <a:t>diamètre</a:t>
            </a:r>
            <a:r>
              <a:rPr dirty="0"/>
              <a:t> </a:t>
            </a:r>
            <a:r>
              <a:rPr dirty="0" err="1"/>
              <a:t>moyen</a:t>
            </a:r>
            <a:r>
              <a:rPr dirty="0"/>
              <a:t>, distribution, </a:t>
            </a:r>
            <a:r>
              <a:rPr dirty="0" err="1"/>
              <a:t>limites</a:t>
            </a:r>
            <a:r>
              <a:rPr dirty="0"/>
              <a:t> de </a:t>
            </a:r>
            <a:r>
              <a:rPr dirty="0" err="1"/>
              <a:t>détection</a:t>
            </a:r>
            <a:r>
              <a:rPr dirty="0"/>
              <a:t>/quantification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disponibles</a:t>
            </a:r>
            <a:endParaRPr dirty="0"/>
          </a:p>
          <a:p>
            <a:pPr>
              <a:spcAft>
                <a:spcPts val="1000"/>
              </a:spcAft>
              <a:defRPr sz="1600"/>
            </a:pPr>
            <a:r>
              <a:rPr dirty="0" err="1"/>
              <a:t>Puis</a:t>
            </a:r>
            <a:r>
              <a:rPr dirty="0"/>
              <a:t> </a:t>
            </a:r>
            <a:r>
              <a:rPr dirty="0" err="1"/>
              <a:t>synthétiser</a:t>
            </a:r>
            <a:r>
              <a:rPr dirty="0"/>
              <a:t> : </a:t>
            </a:r>
            <a:r>
              <a:rPr dirty="0" err="1"/>
              <a:t>quelles</a:t>
            </a:r>
            <a:r>
              <a:rPr dirty="0"/>
              <a:t> </a:t>
            </a:r>
            <a:r>
              <a:rPr dirty="0" err="1"/>
              <a:t>méthodes</a:t>
            </a:r>
            <a:r>
              <a:rPr dirty="0"/>
              <a:t> </a:t>
            </a:r>
            <a:r>
              <a:rPr dirty="0" err="1"/>
              <a:t>sont</a:t>
            </a:r>
            <a:r>
              <a:rPr dirty="0"/>
              <a:t> </a:t>
            </a:r>
            <a:r>
              <a:rPr dirty="0" err="1"/>
              <a:t>utilisées</a:t>
            </a:r>
            <a:r>
              <a:rPr dirty="0"/>
              <a:t>, pour </a:t>
            </a:r>
            <a:r>
              <a:rPr dirty="0" err="1"/>
              <a:t>quelles</a:t>
            </a:r>
            <a:r>
              <a:rPr dirty="0"/>
              <a:t> matrices, </a:t>
            </a:r>
            <a:r>
              <a:rPr dirty="0" err="1"/>
              <a:t>quelles</a:t>
            </a:r>
            <a:r>
              <a:rPr dirty="0"/>
              <a:t> </a:t>
            </a:r>
            <a:r>
              <a:rPr dirty="0" err="1"/>
              <a:t>tailles</a:t>
            </a:r>
            <a:r>
              <a:rPr dirty="0"/>
              <a:t> et avec </a:t>
            </a:r>
            <a:r>
              <a:rPr dirty="0" err="1"/>
              <a:t>quelles</a:t>
            </a:r>
            <a:r>
              <a:rPr dirty="0"/>
              <a:t> </a:t>
            </a:r>
            <a:r>
              <a:rPr dirty="0" err="1"/>
              <a:t>limites</a:t>
            </a:r>
            <a:r>
              <a:rPr dirty="0"/>
              <a:t> ?</a:t>
            </a:r>
          </a:p>
          <a:p>
            <a:pPr>
              <a:spcAft>
                <a:spcPts val="1000"/>
              </a:spcAft>
              <a:defRPr sz="1600"/>
            </a:pPr>
            <a:r>
              <a:rPr dirty="0"/>
              <a:t>La conclusion doit </a:t>
            </a:r>
            <a:r>
              <a:rPr dirty="0" err="1"/>
              <a:t>découler</a:t>
            </a:r>
            <a:r>
              <a:rPr dirty="0"/>
              <a:t> des études </a:t>
            </a:r>
            <a:r>
              <a:rPr dirty="0" err="1"/>
              <a:t>incluses</a:t>
            </a:r>
            <a:r>
              <a:rPr dirty="0"/>
              <a:t> et des </a:t>
            </a:r>
            <a:r>
              <a:rPr dirty="0" err="1"/>
              <a:t>limites</a:t>
            </a:r>
            <a:r>
              <a:rPr dirty="0"/>
              <a:t> </a:t>
            </a:r>
            <a:r>
              <a:rPr dirty="0" err="1"/>
              <a:t>identifiées</a:t>
            </a:r>
            <a:r>
              <a:rPr dirty="0"/>
              <a:t>, et non </a:t>
            </a:r>
            <a:r>
              <a:rPr dirty="0" err="1"/>
              <a:t>d’une</a:t>
            </a:r>
            <a:r>
              <a:rPr dirty="0"/>
              <a:t> </a:t>
            </a:r>
            <a:r>
              <a:rPr dirty="0" err="1"/>
              <a:t>sélection</a:t>
            </a:r>
            <a:r>
              <a:rPr dirty="0"/>
              <a:t> a posteriori des </a:t>
            </a:r>
            <a:r>
              <a:rPr dirty="0" err="1"/>
              <a:t>résultats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PRISMA – démarche de revue bibliographique | M2 Chimie analytique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743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/>
            </a:pPr>
            <a:r>
              <a:t>Étape 5 — Construire le tableau d’extraction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804672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/>
            </a:pPr>
            <a:r>
              <a:t>Exemple réel : méthodes de mesure de la taille des particules / micro- et nanoplastiques dans les matrices environnementales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417320"/>
            <a:ext cx="1600200" cy="502920"/>
          </a:xfrm>
          <a:prstGeom prst="rect">
            <a:avLst/>
          </a:prstGeom>
          <a:solidFill>
            <a:srgbClr val="DCE6F0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rPr sz="1100">
                <a:solidFill>
                  <a:schemeClr val="tx1"/>
                </a:solidFill>
              </a:rPr>
              <a:t>Référence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2103120" y="1417320"/>
            <a:ext cx="1691640" cy="502920"/>
          </a:xfrm>
          <a:prstGeom prst="rect">
            <a:avLst/>
          </a:prstGeom>
          <a:solidFill>
            <a:srgbClr val="DCE6F0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rPr sz="1100">
                <a:solidFill>
                  <a:schemeClr val="tx1"/>
                </a:solidFill>
              </a:rPr>
              <a:t>Matrice / objet</a:t>
            </a:r>
          </a:p>
        </p:txBody>
      </p:sp>
      <p:sp>
        <p:nvSpPr>
          <p:cNvPr id="6" name="Rectangle 5"/>
          <p:cNvSpPr/>
          <p:nvPr/>
        </p:nvSpPr>
        <p:spPr>
          <a:xfrm>
            <a:off x="3794760" y="1417320"/>
            <a:ext cx="1783080" cy="502920"/>
          </a:xfrm>
          <a:prstGeom prst="rect">
            <a:avLst/>
          </a:prstGeom>
          <a:solidFill>
            <a:srgbClr val="DCE6F0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rPr sz="1100">
                <a:solidFill>
                  <a:schemeClr val="tx1"/>
                </a:solidFill>
              </a:rPr>
              <a:t>Méthode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5577840" y="1417320"/>
            <a:ext cx="1325880" cy="502920"/>
          </a:xfrm>
          <a:prstGeom prst="rect">
            <a:avLst/>
          </a:prstGeom>
          <a:solidFill>
            <a:srgbClr val="DCE6F0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rPr sz="1100">
                <a:solidFill>
                  <a:schemeClr val="tx1"/>
                </a:solidFill>
              </a:rPr>
              <a:t>Taille étudiée</a:t>
            </a:r>
          </a:p>
        </p:txBody>
      </p:sp>
      <p:sp>
        <p:nvSpPr>
          <p:cNvPr id="8" name="Rectangle 7"/>
          <p:cNvSpPr/>
          <p:nvPr/>
        </p:nvSpPr>
        <p:spPr>
          <a:xfrm>
            <a:off x="6903720" y="1417320"/>
            <a:ext cx="2057400" cy="502920"/>
          </a:xfrm>
          <a:prstGeom prst="rect">
            <a:avLst/>
          </a:prstGeom>
          <a:solidFill>
            <a:srgbClr val="DCE6F0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rPr sz="1100">
                <a:solidFill>
                  <a:schemeClr val="tx1"/>
                </a:solidFill>
              </a:rPr>
              <a:t>Préparation / conditions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0" y="1417320"/>
            <a:ext cx="2514600" cy="502920"/>
          </a:xfrm>
          <a:prstGeom prst="rect">
            <a:avLst/>
          </a:prstGeom>
          <a:solidFill>
            <a:srgbClr val="DCE6F0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rPr sz="1100">
                <a:solidFill>
                  <a:schemeClr val="tx1"/>
                </a:solidFill>
              </a:rPr>
              <a:t>Résultat / intérêt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920240"/>
            <a:ext cx="16002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 dirty="0">
                <a:solidFill>
                  <a:schemeClr val="tx1"/>
                </a:solidFill>
              </a:rPr>
              <a:t>Caputo et al., 2021</a:t>
            </a:r>
            <a:br>
              <a:rPr sz="1200" dirty="0">
                <a:solidFill>
                  <a:schemeClr val="tx1"/>
                </a:solidFill>
              </a:rPr>
            </a:br>
            <a:r>
              <a:rPr sz="1200" dirty="0">
                <a:solidFill>
                  <a:schemeClr val="tx1"/>
                </a:solidFill>
              </a:rPr>
              <a:t>J. Colloid Interface Sci.</a:t>
            </a:r>
            <a:br>
              <a:rPr sz="1200" dirty="0">
                <a:solidFill>
                  <a:schemeClr val="tx1"/>
                </a:solidFill>
              </a:rPr>
            </a:br>
            <a:r>
              <a:rPr sz="1200" dirty="0">
                <a:solidFill>
                  <a:schemeClr val="tx1"/>
                </a:solidFill>
              </a:rPr>
              <a:t>DOI 10.1016/j.jcis.2020.12.039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03120" y="1920240"/>
            <a:ext cx="169164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 dirty="0">
                <a:solidFill>
                  <a:schemeClr val="tx1"/>
                </a:solidFill>
              </a:rPr>
              <a:t>Mélanges de PS nano + micro</a:t>
            </a:r>
            <a:br>
              <a:rPr sz="1200" dirty="0">
                <a:solidFill>
                  <a:schemeClr val="tx1"/>
                </a:solidFill>
              </a:rPr>
            </a:br>
            <a:r>
              <a:rPr sz="1200" dirty="0">
                <a:solidFill>
                  <a:schemeClr val="tx1"/>
                </a:solidFill>
              </a:rPr>
              <a:t>(</a:t>
            </a:r>
            <a:r>
              <a:rPr sz="1200" dirty="0" err="1">
                <a:solidFill>
                  <a:schemeClr val="tx1"/>
                </a:solidFill>
              </a:rPr>
              <a:t>modèles</a:t>
            </a:r>
            <a:r>
              <a:rPr sz="1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94760" y="1920240"/>
            <a:ext cx="178308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9 techniques comparées :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NTA, DLS/MALS, TRPS, CLS,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AF4-MALS, TEM…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77840" y="1920240"/>
            <a:ext cx="132588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≈ 60 nm → 5 µm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selon la technique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03720" y="1920240"/>
            <a:ext cx="20574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Mélanges polydisperses ;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comparaison inter-techniques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0" y="1920240"/>
            <a:ext cx="25146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Met en évidence les domaines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d’application et limites des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techniques.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337560"/>
            <a:ext cx="16002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Whiting et al., 2022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Anal. Bioanal. Chem.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DOI 10.1007/s00216-022-04371-2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03120" y="3337560"/>
            <a:ext cx="169164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 dirty="0" err="1">
                <a:solidFill>
                  <a:schemeClr val="tx1"/>
                </a:solidFill>
              </a:rPr>
              <a:t>Eaux</a:t>
            </a:r>
            <a:r>
              <a:rPr sz="1200" dirty="0">
                <a:solidFill>
                  <a:schemeClr val="tx1"/>
                </a:solidFill>
              </a:rPr>
              <a:t> de surface</a:t>
            </a:r>
            <a:br>
              <a:rPr sz="1200" dirty="0">
                <a:solidFill>
                  <a:schemeClr val="tx1"/>
                </a:solidFill>
              </a:rPr>
            </a:br>
            <a:r>
              <a:rPr sz="1200" dirty="0">
                <a:solidFill>
                  <a:schemeClr val="tx1"/>
                </a:solidFill>
              </a:rPr>
              <a:t>(3 </a:t>
            </a:r>
            <a:r>
              <a:rPr sz="1200" dirty="0" err="1">
                <a:solidFill>
                  <a:schemeClr val="tx1"/>
                </a:solidFill>
              </a:rPr>
              <a:t>cours</a:t>
            </a:r>
            <a:r>
              <a:rPr sz="1200" dirty="0">
                <a:solidFill>
                  <a:schemeClr val="tx1"/>
                </a:solidFill>
              </a:rPr>
              <a:t> </a:t>
            </a:r>
            <a:r>
              <a:rPr sz="1200" dirty="0" err="1">
                <a:solidFill>
                  <a:schemeClr val="tx1"/>
                </a:solidFill>
              </a:rPr>
              <a:t>d’eau</a:t>
            </a:r>
            <a:r>
              <a:rPr sz="1200" dirty="0">
                <a:solidFill>
                  <a:schemeClr val="tx1"/>
                </a:solidFill>
              </a:rPr>
              <a:t> </a:t>
            </a:r>
            <a:r>
              <a:rPr sz="1200" dirty="0" err="1">
                <a:solidFill>
                  <a:schemeClr val="tx1"/>
                </a:solidFill>
              </a:rPr>
              <a:t>urbains</a:t>
            </a:r>
            <a:r>
              <a:rPr sz="1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94760" y="3337560"/>
            <a:ext cx="178308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LDIR + filtration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+ identification IR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77840" y="3337560"/>
            <a:ext cx="132588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≥ 20 µm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03720" y="3337560"/>
            <a:ext cx="20574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Oxydation Fenton ;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filtration sur membrane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polyester dorée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61120" y="3337560"/>
            <a:ext cx="25146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Détection, taille, forme et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polymère ; récupération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88,3 ± 1,2 %.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754880"/>
            <a:ext cx="16002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 dirty="0">
                <a:solidFill>
                  <a:schemeClr val="tx1"/>
                </a:solidFill>
              </a:rPr>
              <a:t>Fang et al., 2023</a:t>
            </a:r>
            <a:br>
              <a:rPr sz="1200" dirty="0">
                <a:solidFill>
                  <a:schemeClr val="tx1"/>
                </a:solidFill>
              </a:rPr>
            </a:br>
            <a:r>
              <a:rPr sz="1200" dirty="0">
                <a:solidFill>
                  <a:schemeClr val="tx1"/>
                </a:solidFill>
              </a:rPr>
              <a:t>Sci. Total Environ.</a:t>
            </a:r>
            <a:br>
              <a:rPr sz="1200" dirty="0">
                <a:solidFill>
                  <a:schemeClr val="tx1"/>
                </a:solidFill>
              </a:rPr>
            </a:br>
            <a:r>
              <a:rPr sz="1200" dirty="0">
                <a:solidFill>
                  <a:schemeClr val="tx1"/>
                </a:solidFill>
              </a:rPr>
              <a:t>DOI 10.1016/j.scitotenv.2023.166129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03120" y="4754880"/>
            <a:ext cx="169164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Microplastiques</a:t>
            </a:r>
            <a:br>
              <a:rPr sz="1200" dirty="0">
                <a:solidFill>
                  <a:schemeClr val="tx1"/>
                </a:solidFill>
              </a:rPr>
            </a:br>
            <a:r>
              <a:rPr sz="1200" dirty="0">
                <a:solidFill>
                  <a:schemeClr val="tx1"/>
                </a:solidFill>
              </a:rPr>
              <a:t>PE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794760" y="4754880"/>
            <a:ext cx="178308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 dirty="0">
                <a:solidFill>
                  <a:schemeClr val="tx1"/>
                </a:solidFill>
              </a:rPr>
              <a:t>Diffraction laser </a:t>
            </a:r>
            <a:r>
              <a:rPr sz="1200" dirty="0" err="1">
                <a:solidFill>
                  <a:schemeClr val="tx1"/>
                </a:solidFill>
              </a:rPr>
              <a:t>humide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77840" y="4754880"/>
            <a:ext cx="132588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 dirty="0">
                <a:solidFill>
                  <a:schemeClr val="tx1"/>
                </a:solidFill>
              </a:rPr>
              <a:t>&lt; 35, &lt; 125 et &lt; 500 µm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sz="1200" dirty="0">
                <a:solidFill>
                  <a:schemeClr val="tx1"/>
                </a:solidFill>
              </a:rPr>
              <a:t>(</a:t>
            </a:r>
            <a:r>
              <a:rPr sz="1200" dirty="0" err="1">
                <a:solidFill>
                  <a:schemeClr val="tx1"/>
                </a:solidFill>
              </a:rPr>
              <a:t>échantillons</a:t>
            </a:r>
            <a:r>
              <a:rPr sz="1200" dirty="0">
                <a:solidFill>
                  <a:schemeClr val="tx1"/>
                </a:solidFill>
              </a:rPr>
              <a:t> </a:t>
            </a:r>
            <a:r>
              <a:rPr sz="1200" dirty="0" err="1">
                <a:solidFill>
                  <a:schemeClr val="tx1"/>
                </a:solidFill>
              </a:rPr>
              <a:t>étudiés</a:t>
            </a:r>
            <a:r>
              <a:rPr sz="1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03720" y="4754880"/>
            <a:ext cx="20574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Comparaison de dispersants :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eau, éthanol, Triton X-100…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961120" y="4754880"/>
            <a:ext cx="2514600" cy="1417320"/>
          </a:xfrm>
          <a:prstGeom prst="rect">
            <a:avLst/>
          </a:prstGeom>
          <a:solidFill>
            <a:srgbClr val="FAFAFA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36576" rtlCol="0" anchor="ctr"/>
          <a:lstStyle/>
          <a:p>
            <a:pPr algn="l">
              <a:defRPr sz="950"/>
            </a:pPr>
            <a:r>
              <a:rPr sz="1200">
                <a:solidFill>
                  <a:schemeClr val="tx1"/>
                </a:solidFill>
              </a:rPr>
              <a:t>La distribution mesurée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dépend fortement du</a:t>
            </a:r>
            <a:br>
              <a:rPr sz="1200">
                <a:solidFill>
                  <a:schemeClr val="tx1"/>
                </a:solidFill>
              </a:rPr>
            </a:br>
            <a:r>
              <a:rPr sz="1200">
                <a:solidFill>
                  <a:schemeClr val="tx1"/>
                </a:solidFill>
              </a:rPr>
              <a:t>dispersant utilisé.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5884164"/>
            <a:ext cx="10789920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l">
              <a:defRPr sz="1050" b="0"/>
            </a:pPr>
            <a:r>
              <a:rPr sz="1600" dirty="0"/>
              <a:t>Ce tableau </a:t>
            </a:r>
            <a:r>
              <a:rPr sz="1600" dirty="0" err="1"/>
              <a:t>montre</a:t>
            </a:r>
            <a:r>
              <a:rPr sz="1600" dirty="0"/>
              <a:t> </a:t>
            </a:r>
            <a:r>
              <a:rPr sz="1600" dirty="0" err="1"/>
              <a:t>ce</a:t>
            </a:r>
            <a:r>
              <a:rPr sz="1600" dirty="0"/>
              <a:t> que </a:t>
            </a:r>
            <a:r>
              <a:rPr sz="1600" dirty="0" err="1"/>
              <a:t>l’étudiant</a:t>
            </a:r>
            <a:r>
              <a:rPr sz="1600" dirty="0"/>
              <a:t> doit </a:t>
            </a:r>
            <a:r>
              <a:rPr sz="1600" dirty="0" err="1"/>
              <a:t>extraire</a:t>
            </a:r>
            <a:r>
              <a:rPr sz="1600" dirty="0"/>
              <a:t> de </a:t>
            </a:r>
            <a:r>
              <a:rPr sz="1600" dirty="0" err="1"/>
              <a:t>façon</a:t>
            </a:r>
            <a:r>
              <a:rPr sz="1600" dirty="0"/>
              <a:t> </a:t>
            </a:r>
            <a:r>
              <a:rPr sz="1600" dirty="0" err="1"/>
              <a:t>systématique</a:t>
            </a:r>
            <a:r>
              <a:rPr sz="1600" dirty="0"/>
              <a:t> : </a:t>
            </a:r>
            <a:r>
              <a:rPr sz="1600" dirty="0" err="1"/>
              <a:t>une</a:t>
            </a:r>
            <a:r>
              <a:rPr sz="1600" dirty="0"/>
              <a:t> </a:t>
            </a:r>
            <a:r>
              <a:rPr sz="1600" dirty="0" err="1"/>
              <a:t>référence</a:t>
            </a:r>
            <a:r>
              <a:rPr sz="1600" dirty="0"/>
              <a:t> </a:t>
            </a:r>
            <a:r>
              <a:rPr sz="1600" dirty="0" err="1"/>
              <a:t>n’est</a:t>
            </a:r>
            <a:r>
              <a:rPr sz="1600" dirty="0"/>
              <a:t> pas </a:t>
            </a:r>
            <a:r>
              <a:rPr sz="1600" dirty="0" err="1"/>
              <a:t>seulement</a:t>
            </a:r>
            <a:r>
              <a:rPr sz="1600" dirty="0"/>
              <a:t> « un article », </a:t>
            </a:r>
            <a:r>
              <a:rPr sz="1600" dirty="0" err="1"/>
              <a:t>mais</a:t>
            </a:r>
            <a:r>
              <a:rPr sz="1600" dirty="0"/>
              <a:t> un ensemble de </a:t>
            </a:r>
            <a:r>
              <a:rPr sz="1600" dirty="0" err="1"/>
              <a:t>données</a:t>
            </a:r>
            <a:r>
              <a:rPr sz="1600" dirty="0"/>
              <a:t> </a:t>
            </a:r>
            <a:r>
              <a:rPr sz="1600" dirty="0" err="1"/>
              <a:t>comparables</a:t>
            </a:r>
            <a:r>
              <a:rPr sz="1600" dirty="0"/>
              <a:t> sur la </a:t>
            </a:r>
            <a:r>
              <a:rPr sz="1600" dirty="0" err="1"/>
              <a:t>matrice</a:t>
            </a:r>
            <a:r>
              <a:rPr sz="1600" dirty="0"/>
              <a:t>, la </a:t>
            </a:r>
            <a:r>
              <a:rPr sz="1600" dirty="0" err="1"/>
              <a:t>méthode</a:t>
            </a:r>
            <a:r>
              <a:rPr sz="1600" dirty="0"/>
              <a:t>, le </a:t>
            </a:r>
            <a:r>
              <a:rPr sz="1600" dirty="0" err="1"/>
              <a:t>domaine</a:t>
            </a:r>
            <a:r>
              <a:rPr sz="1600" dirty="0"/>
              <a:t> de </a:t>
            </a:r>
            <a:r>
              <a:rPr sz="1600" dirty="0" err="1"/>
              <a:t>mesure</a:t>
            </a:r>
            <a:r>
              <a:rPr sz="1600" dirty="0"/>
              <a:t>, la </a:t>
            </a:r>
            <a:r>
              <a:rPr sz="1600" dirty="0" err="1"/>
              <a:t>préparation</a:t>
            </a:r>
            <a:r>
              <a:rPr sz="1600" dirty="0"/>
              <a:t> et les performances.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6693" y="6561100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50" b="0"/>
            </a:pPr>
            <a:r>
              <a:t>Sources : Caputo et al. (2021) ; Whiting et al. (2022) ; Fang et al. (2023). Données présentées ici à partir des informations publiées dans les résumés/articles.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11871</TotalTime>
  <Words>982</Words>
  <Application>Microsoft Office PowerPoint</Application>
  <PresentationFormat>Grand écran</PresentationFormat>
  <Paragraphs>86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DUGAS, Vincent</dc:creator>
  <cp:keywords/>
  <dc:description>generated using python-pptx</dc:description>
  <cp:lastModifiedBy>DUGAS, Vincent</cp:lastModifiedBy>
  <cp:revision>5</cp:revision>
  <dcterms:created xsi:type="dcterms:W3CDTF">2013-01-27T09:14:16Z</dcterms:created>
  <dcterms:modified xsi:type="dcterms:W3CDTF">2026-10-06T14:46:57Z</dcterms:modified>
  <cp:category/>
</cp:coreProperties>
</file>