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4"/>
  </p:notesMasterIdLst>
  <p:sldIdLst>
    <p:sldId id="303" r:id="rId2"/>
    <p:sldId id="296" r:id="rId3"/>
    <p:sldId id="557" r:id="rId4"/>
    <p:sldId id="550" r:id="rId5"/>
    <p:sldId id="298" r:id="rId6"/>
    <p:sldId id="546" r:id="rId7"/>
    <p:sldId id="327" r:id="rId8"/>
    <p:sldId id="549" r:id="rId9"/>
    <p:sldId id="555" r:id="rId10"/>
    <p:sldId id="328" r:id="rId11"/>
    <p:sldId id="333" r:id="rId12"/>
    <p:sldId id="556" r:id="rId13"/>
    <p:sldId id="259" r:id="rId14"/>
    <p:sldId id="261" r:id="rId15"/>
    <p:sldId id="336" r:id="rId16"/>
    <p:sldId id="329" r:id="rId17"/>
    <p:sldId id="346" r:id="rId18"/>
    <p:sldId id="332" r:id="rId19"/>
    <p:sldId id="418" r:id="rId20"/>
    <p:sldId id="300" r:id="rId21"/>
    <p:sldId id="402" r:id="rId22"/>
    <p:sldId id="368" r:id="rId23"/>
    <p:sldId id="338" r:id="rId24"/>
    <p:sldId id="331" r:id="rId25"/>
    <p:sldId id="330" r:id="rId26"/>
    <p:sldId id="341" r:id="rId27"/>
    <p:sldId id="347" r:id="rId28"/>
    <p:sldId id="344" r:id="rId29"/>
    <p:sldId id="348" r:id="rId30"/>
    <p:sldId id="345" r:id="rId31"/>
    <p:sldId id="349" r:id="rId32"/>
    <p:sldId id="358" r:id="rId33"/>
    <p:sldId id="548" r:id="rId34"/>
    <p:sldId id="547" r:id="rId35"/>
    <p:sldId id="558" r:id="rId36"/>
    <p:sldId id="559" r:id="rId37"/>
    <p:sldId id="560" r:id="rId38"/>
    <p:sldId id="561" r:id="rId39"/>
    <p:sldId id="351" r:id="rId40"/>
    <p:sldId id="359" r:id="rId41"/>
    <p:sldId id="352" r:id="rId42"/>
    <p:sldId id="353" r:id="rId43"/>
    <p:sldId id="360" r:id="rId44"/>
    <p:sldId id="354" r:id="rId45"/>
    <p:sldId id="361" r:id="rId46"/>
    <p:sldId id="362" r:id="rId47"/>
    <p:sldId id="355" r:id="rId48"/>
    <p:sldId id="363" r:id="rId49"/>
    <p:sldId id="365" r:id="rId50"/>
    <p:sldId id="367" r:id="rId51"/>
    <p:sldId id="366" r:id="rId52"/>
    <p:sldId id="551" r:id="rId53"/>
  </p:sldIdLst>
  <p:sldSz cx="12192000" cy="6858000"/>
  <p:notesSz cx="6858000" cy="9144000"/>
  <p:defaultTextStyle>
    <a:defPPr>
      <a:defRPr lang="fr-FR"/>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53"/>
    <p:restoredTop sz="93734"/>
  </p:normalViewPr>
  <p:slideViewPr>
    <p:cSldViewPr snapToGrid="0" snapToObjects="1">
      <p:cViewPr varScale="1">
        <p:scale>
          <a:sx n="128" d="100"/>
          <a:sy n="128" d="100"/>
        </p:scale>
        <p:origin x="368" y="16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B90AEB-6BEA-4FD2-ABD8-9135814973E1}" type="doc">
      <dgm:prSet loTypeId="urn:microsoft.com/office/officeart/2005/8/layout/balance1" loCatId="relationship" qsTypeId="urn:microsoft.com/office/officeart/2005/8/quickstyle/simple1" qsCatId="simple" csTypeId="urn:microsoft.com/office/officeart/2005/8/colors/colorful5" csCatId="colorful" phldr="1"/>
      <dgm:spPr/>
      <dgm:t>
        <a:bodyPr/>
        <a:lstStyle/>
        <a:p>
          <a:endParaRPr lang="fr-FR"/>
        </a:p>
      </dgm:t>
    </dgm:pt>
    <dgm:pt modelId="{651E8AA3-ABC5-4CD7-B475-0FF861484EA8}">
      <dgm:prSet phldrT="[Texte]"/>
      <dgm:spPr>
        <a:solidFill>
          <a:srgbClr val="92D050"/>
        </a:solidFill>
        <a:ln>
          <a:noFill/>
        </a:ln>
      </dgm:spPr>
      <dgm:t>
        <a:bodyPr/>
        <a:lstStyle/>
        <a:p>
          <a:r>
            <a:rPr lang="fr-FR" dirty="0"/>
            <a:t>Protection</a:t>
          </a:r>
        </a:p>
      </dgm:t>
    </dgm:pt>
    <dgm:pt modelId="{3E9C773D-E887-4310-BFFC-A61B913955A3}" type="parTrans" cxnId="{71D22C67-A38B-4679-A803-3617A4C69657}">
      <dgm:prSet/>
      <dgm:spPr/>
      <dgm:t>
        <a:bodyPr/>
        <a:lstStyle/>
        <a:p>
          <a:endParaRPr lang="fr-FR"/>
        </a:p>
      </dgm:t>
    </dgm:pt>
    <dgm:pt modelId="{02C764DC-5224-4576-86D5-A15E89B133A9}" type="sibTrans" cxnId="{71D22C67-A38B-4679-A803-3617A4C69657}">
      <dgm:prSet/>
      <dgm:spPr/>
      <dgm:t>
        <a:bodyPr/>
        <a:lstStyle/>
        <a:p>
          <a:endParaRPr lang="fr-FR"/>
        </a:p>
      </dgm:t>
    </dgm:pt>
    <dgm:pt modelId="{A19E6AE1-760B-42FC-9E3A-415CA089543C}">
      <dgm:prSet phldrT="[Texte]">
        <dgm:style>
          <a:lnRef idx="1">
            <a:schemeClr val="accent3"/>
          </a:lnRef>
          <a:fillRef idx="3">
            <a:schemeClr val="accent3"/>
          </a:fillRef>
          <a:effectRef idx="2">
            <a:schemeClr val="accent3"/>
          </a:effectRef>
          <a:fontRef idx="minor">
            <a:schemeClr val="lt1"/>
          </a:fontRef>
        </dgm:style>
      </dgm:prSet>
      <dgm:spPr>
        <a:solidFill>
          <a:srgbClr val="92D050"/>
        </a:solidFill>
      </dgm:spPr>
      <dgm:t>
        <a:bodyPr/>
        <a:lstStyle/>
        <a:p>
          <a:r>
            <a:rPr lang="fr-FR" b="1" dirty="0">
              <a:solidFill>
                <a:schemeClr val="tx1"/>
              </a:solidFill>
            </a:rPr>
            <a:t>Renouvellement Cellulaire </a:t>
          </a:r>
        </a:p>
      </dgm:t>
    </dgm:pt>
    <dgm:pt modelId="{AF53F9B9-8A6F-49E3-B0C7-BC34B49561BC}" type="parTrans" cxnId="{EFF3098B-6103-4FDA-9644-13F7466851EE}">
      <dgm:prSet/>
      <dgm:spPr/>
      <dgm:t>
        <a:bodyPr/>
        <a:lstStyle/>
        <a:p>
          <a:endParaRPr lang="fr-FR"/>
        </a:p>
      </dgm:t>
    </dgm:pt>
    <dgm:pt modelId="{7ECB7CDC-5171-4B4B-BE7D-E6A3FDC3BB03}" type="sibTrans" cxnId="{EFF3098B-6103-4FDA-9644-13F7466851EE}">
      <dgm:prSet/>
      <dgm:spPr/>
      <dgm:t>
        <a:bodyPr/>
        <a:lstStyle/>
        <a:p>
          <a:endParaRPr lang="fr-FR"/>
        </a:p>
      </dgm:t>
    </dgm:pt>
    <dgm:pt modelId="{8CE1C464-02FD-4522-97B7-42544FA8ED78}">
      <dgm:prSet phldrT="[Texte]">
        <dgm:style>
          <a:lnRef idx="1">
            <a:schemeClr val="accent3"/>
          </a:lnRef>
          <a:fillRef idx="3">
            <a:schemeClr val="accent3"/>
          </a:fillRef>
          <a:effectRef idx="2">
            <a:schemeClr val="accent3"/>
          </a:effectRef>
          <a:fontRef idx="minor">
            <a:schemeClr val="lt1"/>
          </a:fontRef>
        </dgm:style>
      </dgm:prSet>
      <dgm:spPr>
        <a:solidFill>
          <a:srgbClr val="92D050"/>
        </a:solidFill>
      </dgm:spPr>
      <dgm:t>
        <a:bodyPr/>
        <a:lstStyle/>
        <a:p>
          <a:r>
            <a:rPr lang="fr-FR" b="1" dirty="0">
              <a:solidFill>
                <a:srgbClr val="000000"/>
              </a:solidFill>
            </a:rPr>
            <a:t>Mucus</a:t>
          </a:r>
        </a:p>
      </dgm:t>
    </dgm:pt>
    <dgm:pt modelId="{16397708-2BC9-4A3C-B695-EDE38AC82045}" type="parTrans" cxnId="{38872040-B601-4752-938C-E49B90DD0EBD}">
      <dgm:prSet/>
      <dgm:spPr/>
      <dgm:t>
        <a:bodyPr/>
        <a:lstStyle/>
        <a:p>
          <a:endParaRPr lang="fr-FR"/>
        </a:p>
      </dgm:t>
    </dgm:pt>
    <dgm:pt modelId="{15496511-4547-4FB7-8F1A-6A9BDE5F39A3}" type="sibTrans" cxnId="{38872040-B601-4752-938C-E49B90DD0EBD}">
      <dgm:prSet/>
      <dgm:spPr/>
      <dgm:t>
        <a:bodyPr/>
        <a:lstStyle/>
        <a:p>
          <a:endParaRPr lang="fr-FR"/>
        </a:p>
      </dgm:t>
    </dgm:pt>
    <dgm:pt modelId="{7F850238-E1AD-42CF-B859-6ED36CC67300}">
      <dgm:prSet phldrT="[Texte]"/>
      <dgm:spPr>
        <a:solidFill>
          <a:schemeClr val="accent6">
            <a:lumMod val="75000"/>
          </a:schemeClr>
        </a:solidFill>
        <a:ln>
          <a:noFill/>
        </a:ln>
      </dgm:spPr>
      <dgm:t>
        <a:bodyPr/>
        <a:lstStyle/>
        <a:p>
          <a:r>
            <a:rPr lang="fr-FR" dirty="0">
              <a:solidFill>
                <a:schemeClr val="bg1"/>
              </a:solidFill>
            </a:rPr>
            <a:t>Agression</a:t>
          </a:r>
        </a:p>
      </dgm:t>
    </dgm:pt>
    <dgm:pt modelId="{99A9CE7A-62DF-48C8-9C29-42CD230A7CCE}" type="parTrans" cxnId="{1AFFCF17-0682-4192-9C9E-B827270B483A}">
      <dgm:prSet/>
      <dgm:spPr/>
      <dgm:t>
        <a:bodyPr/>
        <a:lstStyle/>
        <a:p>
          <a:endParaRPr lang="fr-FR"/>
        </a:p>
      </dgm:t>
    </dgm:pt>
    <dgm:pt modelId="{CD169B76-E3B2-4EC3-9197-82E2F146FE30}" type="sibTrans" cxnId="{1AFFCF17-0682-4192-9C9E-B827270B483A}">
      <dgm:prSet/>
      <dgm:spPr/>
      <dgm:t>
        <a:bodyPr/>
        <a:lstStyle/>
        <a:p>
          <a:endParaRPr lang="fr-FR"/>
        </a:p>
      </dgm:t>
    </dgm:pt>
    <dgm:pt modelId="{A1FA06A0-1A5C-4738-917B-0601AD7530E9}">
      <dgm:prSet phldrT="[Texte]">
        <dgm:style>
          <a:lnRef idx="1">
            <a:schemeClr val="accent2"/>
          </a:lnRef>
          <a:fillRef idx="3">
            <a:schemeClr val="accent2"/>
          </a:fillRef>
          <a:effectRef idx="2">
            <a:schemeClr val="accent2"/>
          </a:effectRef>
          <a:fontRef idx="minor">
            <a:schemeClr val="lt1"/>
          </a:fontRef>
        </dgm:style>
      </dgm:prSet>
      <dgm:spPr>
        <a:solidFill>
          <a:schemeClr val="accent6">
            <a:lumMod val="75000"/>
          </a:schemeClr>
        </a:solidFill>
      </dgm:spPr>
      <dgm:t>
        <a:bodyPr/>
        <a:lstStyle/>
        <a:p>
          <a:r>
            <a:rPr lang="fr-FR" b="1" i="0" dirty="0"/>
            <a:t>Acide</a:t>
          </a:r>
        </a:p>
      </dgm:t>
    </dgm:pt>
    <dgm:pt modelId="{94432959-745E-4FCE-B1B5-7C370C9FA175}" type="parTrans" cxnId="{C9C29B05-229B-4D11-8E5D-3EAF727DDB54}">
      <dgm:prSet/>
      <dgm:spPr/>
      <dgm:t>
        <a:bodyPr/>
        <a:lstStyle/>
        <a:p>
          <a:endParaRPr lang="fr-FR"/>
        </a:p>
      </dgm:t>
    </dgm:pt>
    <dgm:pt modelId="{C7A27664-AEE5-452A-9BC6-3148CF5DF42A}" type="sibTrans" cxnId="{C9C29B05-229B-4D11-8E5D-3EAF727DDB54}">
      <dgm:prSet/>
      <dgm:spPr/>
      <dgm:t>
        <a:bodyPr/>
        <a:lstStyle/>
        <a:p>
          <a:endParaRPr lang="fr-FR"/>
        </a:p>
      </dgm:t>
    </dgm:pt>
    <dgm:pt modelId="{CCF96000-C9F3-B341-B7CE-E714ECF9A63E}">
      <dgm:prSet>
        <dgm:style>
          <a:lnRef idx="1">
            <a:schemeClr val="accent3"/>
          </a:lnRef>
          <a:fillRef idx="3">
            <a:schemeClr val="accent3"/>
          </a:fillRef>
          <a:effectRef idx="2">
            <a:schemeClr val="accent3"/>
          </a:effectRef>
          <a:fontRef idx="minor">
            <a:schemeClr val="lt1"/>
          </a:fontRef>
        </dgm:style>
      </dgm:prSet>
      <dgm:spPr>
        <a:solidFill>
          <a:srgbClr val="92D050"/>
        </a:solidFill>
      </dgm:spPr>
      <dgm:t>
        <a:bodyPr/>
        <a:lstStyle/>
        <a:p>
          <a:r>
            <a:rPr lang="fr-FR" b="1" dirty="0">
              <a:solidFill>
                <a:srgbClr val="000000"/>
              </a:solidFill>
            </a:rPr>
            <a:t>Vascularisation muqueuse</a:t>
          </a:r>
        </a:p>
      </dgm:t>
    </dgm:pt>
    <dgm:pt modelId="{769330E6-0BB9-5048-8D24-776A8831F0D3}" type="parTrans" cxnId="{A3075BEF-A5F9-8645-97F4-DB3D72222F0F}">
      <dgm:prSet/>
      <dgm:spPr/>
      <dgm:t>
        <a:bodyPr/>
        <a:lstStyle/>
        <a:p>
          <a:endParaRPr lang="fr-FR"/>
        </a:p>
      </dgm:t>
    </dgm:pt>
    <dgm:pt modelId="{7544486A-AA0D-F945-9219-66ABC94BFBBB}" type="sibTrans" cxnId="{A3075BEF-A5F9-8645-97F4-DB3D72222F0F}">
      <dgm:prSet/>
      <dgm:spPr/>
      <dgm:t>
        <a:bodyPr/>
        <a:lstStyle/>
        <a:p>
          <a:endParaRPr lang="fr-FR"/>
        </a:p>
      </dgm:t>
    </dgm:pt>
    <dgm:pt modelId="{9CDCCB8B-CA30-AC43-94C3-5F4467EC130C}">
      <dgm:prSet>
        <dgm:style>
          <a:lnRef idx="1">
            <a:schemeClr val="accent2"/>
          </a:lnRef>
          <a:fillRef idx="3">
            <a:schemeClr val="accent2"/>
          </a:fillRef>
          <a:effectRef idx="2">
            <a:schemeClr val="accent2"/>
          </a:effectRef>
          <a:fontRef idx="minor">
            <a:schemeClr val="lt1"/>
          </a:fontRef>
        </dgm:style>
      </dgm:prSet>
      <dgm:spPr>
        <a:solidFill>
          <a:schemeClr val="accent6">
            <a:lumMod val="75000"/>
          </a:schemeClr>
        </a:solidFill>
      </dgm:spPr>
      <dgm:t>
        <a:bodyPr/>
        <a:lstStyle/>
        <a:p>
          <a:r>
            <a:rPr lang="fr-FR" b="1" dirty="0"/>
            <a:t>Stress métabolique</a:t>
          </a:r>
        </a:p>
      </dgm:t>
    </dgm:pt>
    <dgm:pt modelId="{06B29D2F-875D-554D-B543-E7FD4611E1C0}" type="parTrans" cxnId="{61681472-747D-6149-8EE3-20F9CEBBCEB5}">
      <dgm:prSet/>
      <dgm:spPr/>
      <dgm:t>
        <a:bodyPr/>
        <a:lstStyle/>
        <a:p>
          <a:endParaRPr lang="fr-FR"/>
        </a:p>
      </dgm:t>
    </dgm:pt>
    <dgm:pt modelId="{4D993035-FDC5-1745-BA9C-38C253EA3F2A}" type="sibTrans" cxnId="{61681472-747D-6149-8EE3-20F9CEBBCEB5}">
      <dgm:prSet/>
      <dgm:spPr/>
      <dgm:t>
        <a:bodyPr/>
        <a:lstStyle/>
        <a:p>
          <a:endParaRPr lang="fr-FR"/>
        </a:p>
      </dgm:t>
    </dgm:pt>
    <dgm:pt modelId="{D28D65A1-3792-4F14-9F3C-3C7E490DFAB6}" type="pres">
      <dgm:prSet presAssocID="{9FB90AEB-6BEA-4FD2-ABD8-9135814973E1}" presName="outerComposite" presStyleCnt="0">
        <dgm:presLayoutVars>
          <dgm:chMax val="2"/>
          <dgm:animLvl val="lvl"/>
          <dgm:resizeHandles val="exact"/>
        </dgm:presLayoutVars>
      </dgm:prSet>
      <dgm:spPr/>
    </dgm:pt>
    <dgm:pt modelId="{B9BC4C89-2AC8-4B4C-8B44-152FE7193F4A}" type="pres">
      <dgm:prSet presAssocID="{9FB90AEB-6BEA-4FD2-ABD8-9135814973E1}" presName="dummyMaxCanvas" presStyleCnt="0"/>
      <dgm:spPr/>
    </dgm:pt>
    <dgm:pt modelId="{F2348397-D1AF-4811-B67B-A04C9C735A90}" type="pres">
      <dgm:prSet presAssocID="{9FB90AEB-6BEA-4FD2-ABD8-9135814973E1}" presName="parentComposite" presStyleCnt="0"/>
      <dgm:spPr/>
    </dgm:pt>
    <dgm:pt modelId="{324728A1-32E9-4077-9097-32DCA48142B7}" type="pres">
      <dgm:prSet presAssocID="{9FB90AEB-6BEA-4FD2-ABD8-9135814973E1}" presName="parent1" presStyleLbl="alignAccFollowNode1" presStyleIdx="0" presStyleCnt="4" custAng="0" custLinFactNeighborX="-433" custLinFactNeighborY="4663">
        <dgm:presLayoutVars>
          <dgm:chMax val="4"/>
        </dgm:presLayoutVars>
      </dgm:prSet>
      <dgm:spPr/>
    </dgm:pt>
    <dgm:pt modelId="{A39498A7-E9AA-4C74-9F06-D56034580833}" type="pres">
      <dgm:prSet presAssocID="{9FB90AEB-6BEA-4FD2-ABD8-9135814973E1}" presName="parent2" presStyleLbl="alignAccFollowNode1" presStyleIdx="1" presStyleCnt="4" custAng="0" custLinFactNeighborX="-2809" custLinFactNeighborY="4663">
        <dgm:presLayoutVars>
          <dgm:chMax val="4"/>
        </dgm:presLayoutVars>
      </dgm:prSet>
      <dgm:spPr/>
    </dgm:pt>
    <dgm:pt modelId="{5D63459D-28A4-4EDF-8ABE-AB210E816682}" type="pres">
      <dgm:prSet presAssocID="{9FB90AEB-6BEA-4FD2-ABD8-9135814973E1}" presName="childrenComposite" presStyleCnt="0"/>
      <dgm:spPr/>
    </dgm:pt>
    <dgm:pt modelId="{EEB293F3-3680-4DDB-BAE6-FB1F93172646}" type="pres">
      <dgm:prSet presAssocID="{9FB90AEB-6BEA-4FD2-ABD8-9135814973E1}" presName="dummyMaxCanvas_ChildArea" presStyleCnt="0"/>
      <dgm:spPr/>
    </dgm:pt>
    <dgm:pt modelId="{EC0B7615-753F-4E67-AECE-8A568C7FAD14}" type="pres">
      <dgm:prSet presAssocID="{9FB90AEB-6BEA-4FD2-ABD8-9135814973E1}" presName="fulcrum" presStyleLbl="alignAccFollowNode1" presStyleIdx="2" presStyleCnt="4">
        <dgm:style>
          <a:lnRef idx="1">
            <a:schemeClr val="accent1"/>
          </a:lnRef>
          <a:fillRef idx="3">
            <a:schemeClr val="accent1"/>
          </a:fillRef>
          <a:effectRef idx="2">
            <a:schemeClr val="accent1"/>
          </a:effectRef>
          <a:fontRef idx="minor">
            <a:schemeClr val="lt1"/>
          </a:fontRef>
        </dgm:style>
      </dgm:prSet>
      <dgm:spPr>
        <a:ln/>
      </dgm:spPr>
    </dgm:pt>
    <dgm:pt modelId="{3F39FB3F-0DA2-A745-BF41-DFDE1BFC3846}" type="pres">
      <dgm:prSet presAssocID="{9FB90AEB-6BEA-4FD2-ABD8-9135814973E1}" presName="balance_32" presStyleLbl="alignAccFollowNode1" presStyleIdx="3" presStyleCnt="4">
        <dgm:presLayoutVars>
          <dgm:bulletEnabled val="1"/>
        </dgm:presLayoutVars>
      </dgm:prSet>
      <dgm:spPr/>
    </dgm:pt>
    <dgm:pt modelId="{9D440C66-FADB-3946-8C77-B4F302CE8596}" type="pres">
      <dgm:prSet presAssocID="{9FB90AEB-6BEA-4FD2-ABD8-9135814973E1}" presName="left_32_1" presStyleLbl="node1" presStyleIdx="0" presStyleCnt="5">
        <dgm:presLayoutVars>
          <dgm:bulletEnabled val="1"/>
        </dgm:presLayoutVars>
      </dgm:prSet>
      <dgm:spPr/>
    </dgm:pt>
    <dgm:pt modelId="{A9EDCB1A-2662-9F4E-A7E1-4513CB1528D1}" type="pres">
      <dgm:prSet presAssocID="{9FB90AEB-6BEA-4FD2-ABD8-9135814973E1}" presName="left_32_2" presStyleLbl="node1" presStyleIdx="1" presStyleCnt="5">
        <dgm:presLayoutVars>
          <dgm:bulletEnabled val="1"/>
        </dgm:presLayoutVars>
      </dgm:prSet>
      <dgm:spPr/>
    </dgm:pt>
    <dgm:pt modelId="{A4705CE2-0752-F64B-B305-BFB66C753982}" type="pres">
      <dgm:prSet presAssocID="{9FB90AEB-6BEA-4FD2-ABD8-9135814973E1}" presName="left_32_3" presStyleLbl="node1" presStyleIdx="2" presStyleCnt="5">
        <dgm:presLayoutVars>
          <dgm:bulletEnabled val="1"/>
        </dgm:presLayoutVars>
      </dgm:prSet>
      <dgm:spPr/>
    </dgm:pt>
    <dgm:pt modelId="{8ACB2703-95CA-F849-91CE-1A0FDC6EA1BF}" type="pres">
      <dgm:prSet presAssocID="{9FB90AEB-6BEA-4FD2-ABD8-9135814973E1}" presName="right_32_1" presStyleLbl="node1" presStyleIdx="3" presStyleCnt="5">
        <dgm:presLayoutVars>
          <dgm:bulletEnabled val="1"/>
        </dgm:presLayoutVars>
      </dgm:prSet>
      <dgm:spPr/>
    </dgm:pt>
    <dgm:pt modelId="{CE5A70C0-D59B-FE4F-B21E-522FD4B913E6}" type="pres">
      <dgm:prSet presAssocID="{9FB90AEB-6BEA-4FD2-ABD8-9135814973E1}" presName="right_32_2" presStyleLbl="node1" presStyleIdx="4" presStyleCnt="5">
        <dgm:presLayoutVars>
          <dgm:bulletEnabled val="1"/>
        </dgm:presLayoutVars>
      </dgm:prSet>
      <dgm:spPr/>
    </dgm:pt>
  </dgm:ptLst>
  <dgm:cxnLst>
    <dgm:cxn modelId="{C9C29B05-229B-4D11-8E5D-3EAF727DDB54}" srcId="{7F850238-E1AD-42CF-B859-6ED36CC67300}" destId="{A1FA06A0-1A5C-4738-917B-0601AD7530E9}" srcOrd="1" destOrd="0" parTransId="{94432959-745E-4FCE-B1B5-7C370C9FA175}" sibTransId="{C7A27664-AEE5-452A-9BC6-3148CF5DF42A}"/>
    <dgm:cxn modelId="{1AFFCF17-0682-4192-9C9E-B827270B483A}" srcId="{9FB90AEB-6BEA-4FD2-ABD8-9135814973E1}" destId="{7F850238-E1AD-42CF-B859-6ED36CC67300}" srcOrd="1" destOrd="0" parTransId="{99A9CE7A-62DF-48C8-9C29-42CD230A7CCE}" sibTransId="{CD169B76-E3B2-4EC3-9197-82E2F146FE30}"/>
    <dgm:cxn modelId="{4189672B-286C-CB49-BF8B-7ADE7AEB2074}" type="presOf" srcId="{9CDCCB8B-CA30-AC43-94C3-5F4467EC130C}" destId="{8ACB2703-95CA-F849-91CE-1A0FDC6EA1BF}" srcOrd="0" destOrd="0" presId="urn:microsoft.com/office/officeart/2005/8/layout/balance1"/>
    <dgm:cxn modelId="{551ADF2D-1AC1-A44C-AD8D-A9B35F9C71DD}" type="presOf" srcId="{651E8AA3-ABC5-4CD7-B475-0FF861484EA8}" destId="{324728A1-32E9-4077-9097-32DCA48142B7}" srcOrd="0" destOrd="0" presId="urn:microsoft.com/office/officeart/2005/8/layout/balance1"/>
    <dgm:cxn modelId="{F84BB736-FBE4-4642-AA10-184FF013ABD8}" type="presOf" srcId="{8CE1C464-02FD-4522-97B7-42544FA8ED78}" destId="{A4705CE2-0752-F64B-B305-BFB66C753982}" srcOrd="0" destOrd="0" presId="urn:microsoft.com/office/officeart/2005/8/layout/balance1"/>
    <dgm:cxn modelId="{38872040-B601-4752-938C-E49B90DD0EBD}" srcId="{651E8AA3-ABC5-4CD7-B475-0FF861484EA8}" destId="{8CE1C464-02FD-4522-97B7-42544FA8ED78}" srcOrd="2" destOrd="0" parTransId="{16397708-2BC9-4A3C-B695-EDE38AC82045}" sibTransId="{15496511-4547-4FB7-8F1A-6A9BDE5F39A3}"/>
    <dgm:cxn modelId="{9E2A295A-C30A-884C-AA2A-ED6B54C989D3}" type="presOf" srcId="{CCF96000-C9F3-B341-B7CE-E714ECF9A63E}" destId="{A9EDCB1A-2662-9F4E-A7E1-4513CB1528D1}" srcOrd="0" destOrd="0" presId="urn:microsoft.com/office/officeart/2005/8/layout/balance1"/>
    <dgm:cxn modelId="{71D22C67-A38B-4679-A803-3617A4C69657}" srcId="{9FB90AEB-6BEA-4FD2-ABD8-9135814973E1}" destId="{651E8AA3-ABC5-4CD7-B475-0FF861484EA8}" srcOrd="0" destOrd="0" parTransId="{3E9C773D-E887-4310-BFFC-A61B913955A3}" sibTransId="{02C764DC-5224-4576-86D5-A15E89B133A9}"/>
    <dgm:cxn modelId="{61681472-747D-6149-8EE3-20F9CEBBCEB5}" srcId="{7F850238-E1AD-42CF-B859-6ED36CC67300}" destId="{9CDCCB8B-CA30-AC43-94C3-5F4467EC130C}" srcOrd="0" destOrd="0" parTransId="{06B29D2F-875D-554D-B543-E7FD4611E1C0}" sibTransId="{4D993035-FDC5-1745-BA9C-38C253EA3F2A}"/>
    <dgm:cxn modelId="{C3929B76-BB19-E547-A234-E993A1EF27A7}" type="presOf" srcId="{A19E6AE1-760B-42FC-9E3A-415CA089543C}" destId="{9D440C66-FADB-3946-8C77-B4F302CE8596}" srcOrd="0" destOrd="0" presId="urn:microsoft.com/office/officeart/2005/8/layout/balance1"/>
    <dgm:cxn modelId="{EFF3098B-6103-4FDA-9644-13F7466851EE}" srcId="{651E8AA3-ABC5-4CD7-B475-0FF861484EA8}" destId="{A19E6AE1-760B-42FC-9E3A-415CA089543C}" srcOrd="0" destOrd="0" parTransId="{AF53F9B9-8A6F-49E3-B0C7-BC34B49561BC}" sibTransId="{7ECB7CDC-5171-4B4B-BE7D-E6A3FDC3BB03}"/>
    <dgm:cxn modelId="{7B794595-7A05-8A47-8760-26ACCA0369DE}" type="presOf" srcId="{7F850238-E1AD-42CF-B859-6ED36CC67300}" destId="{A39498A7-E9AA-4C74-9F06-D56034580833}" srcOrd="0" destOrd="0" presId="urn:microsoft.com/office/officeart/2005/8/layout/balance1"/>
    <dgm:cxn modelId="{A0AC8AB1-6C8D-5E4A-A506-9B377F3D4C80}" type="presOf" srcId="{A1FA06A0-1A5C-4738-917B-0601AD7530E9}" destId="{CE5A70C0-D59B-FE4F-B21E-522FD4B913E6}" srcOrd="0" destOrd="0" presId="urn:microsoft.com/office/officeart/2005/8/layout/balance1"/>
    <dgm:cxn modelId="{6E9F23CA-7CF6-DE47-91DD-5AD48C7DFD62}" type="presOf" srcId="{9FB90AEB-6BEA-4FD2-ABD8-9135814973E1}" destId="{D28D65A1-3792-4F14-9F3C-3C7E490DFAB6}" srcOrd="0" destOrd="0" presId="urn:microsoft.com/office/officeart/2005/8/layout/balance1"/>
    <dgm:cxn modelId="{A3075BEF-A5F9-8645-97F4-DB3D72222F0F}" srcId="{651E8AA3-ABC5-4CD7-B475-0FF861484EA8}" destId="{CCF96000-C9F3-B341-B7CE-E714ECF9A63E}" srcOrd="1" destOrd="0" parTransId="{769330E6-0BB9-5048-8D24-776A8831F0D3}" sibTransId="{7544486A-AA0D-F945-9219-66ABC94BFBBB}"/>
    <dgm:cxn modelId="{CBB6CC7F-A060-F049-B9DD-5DDEC79EF3C9}" type="presParOf" srcId="{D28D65A1-3792-4F14-9F3C-3C7E490DFAB6}" destId="{B9BC4C89-2AC8-4B4C-8B44-152FE7193F4A}" srcOrd="0" destOrd="0" presId="urn:microsoft.com/office/officeart/2005/8/layout/balance1"/>
    <dgm:cxn modelId="{758B63AD-E64F-FD47-B67E-3AA5CF45E2E9}" type="presParOf" srcId="{D28D65A1-3792-4F14-9F3C-3C7E490DFAB6}" destId="{F2348397-D1AF-4811-B67B-A04C9C735A90}" srcOrd="1" destOrd="0" presId="urn:microsoft.com/office/officeart/2005/8/layout/balance1"/>
    <dgm:cxn modelId="{016FB709-0EDB-CE4D-BB94-B4278E194B4C}" type="presParOf" srcId="{F2348397-D1AF-4811-B67B-A04C9C735A90}" destId="{324728A1-32E9-4077-9097-32DCA48142B7}" srcOrd="0" destOrd="0" presId="urn:microsoft.com/office/officeart/2005/8/layout/balance1"/>
    <dgm:cxn modelId="{F38A82EA-CF5A-304D-A8CD-0B18DBD8BEDF}" type="presParOf" srcId="{F2348397-D1AF-4811-B67B-A04C9C735A90}" destId="{A39498A7-E9AA-4C74-9F06-D56034580833}" srcOrd="1" destOrd="0" presId="urn:microsoft.com/office/officeart/2005/8/layout/balance1"/>
    <dgm:cxn modelId="{9042F570-F851-B842-942D-03FCC4981528}" type="presParOf" srcId="{D28D65A1-3792-4F14-9F3C-3C7E490DFAB6}" destId="{5D63459D-28A4-4EDF-8ABE-AB210E816682}" srcOrd="2" destOrd="0" presId="urn:microsoft.com/office/officeart/2005/8/layout/balance1"/>
    <dgm:cxn modelId="{9B10EDFE-501B-2843-B8B2-7308595E7BEA}" type="presParOf" srcId="{5D63459D-28A4-4EDF-8ABE-AB210E816682}" destId="{EEB293F3-3680-4DDB-BAE6-FB1F93172646}" srcOrd="0" destOrd="0" presId="urn:microsoft.com/office/officeart/2005/8/layout/balance1"/>
    <dgm:cxn modelId="{9F2882A8-43E7-CF43-8400-DF205A1B1D82}" type="presParOf" srcId="{5D63459D-28A4-4EDF-8ABE-AB210E816682}" destId="{EC0B7615-753F-4E67-AECE-8A568C7FAD14}" srcOrd="1" destOrd="0" presId="urn:microsoft.com/office/officeart/2005/8/layout/balance1"/>
    <dgm:cxn modelId="{D718484A-BB05-0547-84A3-5F10DE731406}" type="presParOf" srcId="{5D63459D-28A4-4EDF-8ABE-AB210E816682}" destId="{3F39FB3F-0DA2-A745-BF41-DFDE1BFC3846}" srcOrd="2" destOrd="0" presId="urn:microsoft.com/office/officeart/2005/8/layout/balance1"/>
    <dgm:cxn modelId="{A4F48646-F4C1-C94D-896B-AD6CC6148A08}" type="presParOf" srcId="{5D63459D-28A4-4EDF-8ABE-AB210E816682}" destId="{9D440C66-FADB-3946-8C77-B4F302CE8596}" srcOrd="3" destOrd="0" presId="urn:microsoft.com/office/officeart/2005/8/layout/balance1"/>
    <dgm:cxn modelId="{525C241B-56ED-1D43-B4B5-5E7C6445D2EA}" type="presParOf" srcId="{5D63459D-28A4-4EDF-8ABE-AB210E816682}" destId="{A9EDCB1A-2662-9F4E-A7E1-4513CB1528D1}" srcOrd="4" destOrd="0" presId="urn:microsoft.com/office/officeart/2005/8/layout/balance1"/>
    <dgm:cxn modelId="{02129E1E-184E-294B-9269-3E42565FE718}" type="presParOf" srcId="{5D63459D-28A4-4EDF-8ABE-AB210E816682}" destId="{A4705CE2-0752-F64B-B305-BFB66C753982}" srcOrd="5" destOrd="0" presId="urn:microsoft.com/office/officeart/2005/8/layout/balance1"/>
    <dgm:cxn modelId="{F89409F6-D1A2-D843-A793-702D39ECC1CB}" type="presParOf" srcId="{5D63459D-28A4-4EDF-8ABE-AB210E816682}" destId="{8ACB2703-95CA-F849-91CE-1A0FDC6EA1BF}" srcOrd="6" destOrd="0" presId="urn:microsoft.com/office/officeart/2005/8/layout/balance1"/>
    <dgm:cxn modelId="{4FE123DE-4669-AA4E-B3F8-6BF0B471AA7D}" type="presParOf" srcId="{5D63459D-28A4-4EDF-8ABE-AB210E816682}" destId="{CE5A70C0-D59B-FE4F-B21E-522FD4B913E6}"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B90AEB-6BEA-4FD2-ABD8-9135814973E1}" type="doc">
      <dgm:prSet loTypeId="urn:microsoft.com/office/officeart/2005/8/layout/balance1" loCatId="relationship" qsTypeId="urn:microsoft.com/office/officeart/2005/8/quickstyle/simple1" qsCatId="simple" csTypeId="urn:microsoft.com/office/officeart/2005/8/colors/colorful5" csCatId="colorful" phldr="1"/>
      <dgm:spPr/>
      <dgm:t>
        <a:bodyPr/>
        <a:lstStyle/>
        <a:p>
          <a:endParaRPr lang="fr-FR"/>
        </a:p>
      </dgm:t>
    </dgm:pt>
    <dgm:pt modelId="{651E8AA3-ABC5-4CD7-B475-0FF861484EA8}">
      <dgm:prSet phldrT="[Texte]"/>
      <dgm:spPr>
        <a:solidFill>
          <a:srgbClr val="92D050"/>
        </a:solidFill>
        <a:ln>
          <a:noFill/>
        </a:ln>
      </dgm:spPr>
      <dgm:t>
        <a:bodyPr/>
        <a:lstStyle/>
        <a:p>
          <a:r>
            <a:rPr lang="fr-FR" dirty="0"/>
            <a:t>Protection</a:t>
          </a:r>
        </a:p>
      </dgm:t>
    </dgm:pt>
    <dgm:pt modelId="{3E9C773D-E887-4310-BFFC-A61B913955A3}" type="parTrans" cxnId="{71D22C67-A38B-4679-A803-3617A4C69657}">
      <dgm:prSet/>
      <dgm:spPr/>
      <dgm:t>
        <a:bodyPr/>
        <a:lstStyle/>
        <a:p>
          <a:endParaRPr lang="fr-FR"/>
        </a:p>
      </dgm:t>
    </dgm:pt>
    <dgm:pt modelId="{02C764DC-5224-4576-86D5-A15E89B133A9}" type="sibTrans" cxnId="{71D22C67-A38B-4679-A803-3617A4C69657}">
      <dgm:prSet/>
      <dgm:spPr/>
      <dgm:t>
        <a:bodyPr/>
        <a:lstStyle/>
        <a:p>
          <a:endParaRPr lang="fr-FR"/>
        </a:p>
      </dgm:t>
    </dgm:pt>
    <dgm:pt modelId="{A19E6AE1-760B-42FC-9E3A-415CA089543C}">
      <dgm:prSet phldrT="[Texte]">
        <dgm:style>
          <a:lnRef idx="1">
            <a:schemeClr val="accent3"/>
          </a:lnRef>
          <a:fillRef idx="3">
            <a:schemeClr val="accent3"/>
          </a:fillRef>
          <a:effectRef idx="2">
            <a:schemeClr val="accent3"/>
          </a:effectRef>
          <a:fontRef idx="minor">
            <a:schemeClr val="lt1"/>
          </a:fontRef>
        </dgm:style>
      </dgm:prSet>
      <dgm:spPr>
        <a:solidFill>
          <a:srgbClr val="92D050"/>
        </a:solidFill>
      </dgm:spPr>
      <dgm:t>
        <a:bodyPr/>
        <a:lstStyle/>
        <a:p>
          <a:r>
            <a:rPr lang="fr-FR" b="1" dirty="0">
              <a:solidFill>
                <a:schemeClr val="tx1"/>
              </a:solidFill>
            </a:rPr>
            <a:t>Renouvellement Cellulaire </a:t>
          </a:r>
        </a:p>
      </dgm:t>
    </dgm:pt>
    <dgm:pt modelId="{AF53F9B9-8A6F-49E3-B0C7-BC34B49561BC}" type="parTrans" cxnId="{EFF3098B-6103-4FDA-9644-13F7466851EE}">
      <dgm:prSet/>
      <dgm:spPr/>
      <dgm:t>
        <a:bodyPr/>
        <a:lstStyle/>
        <a:p>
          <a:endParaRPr lang="fr-FR"/>
        </a:p>
      </dgm:t>
    </dgm:pt>
    <dgm:pt modelId="{7ECB7CDC-5171-4B4B-BE7D-E6A3FDC3BB03}" type="sibTrans" cxnId="{EFF3098B-6103-4FDA-9644-13F7466851EE}">
      <dgm:prSet/>
      <dgm:spPr/>
      <dgm:t>
        <a:bodyPr/>
        <a:lstStyle/>
        <a:p>
          <a:endParaRPr lang="fr-FR"/>
        </a:p>
      </dgm:t>
    </dgm:pt>
    <dgm:pt modelId="{8CE1C464-02FD-4522-97B7-42544FA8ED78}">
      <dgm:prSet phldrT="[Texte]">
        <dgm:style>
          <a:lnRef idx="1">
            <a:schemeClr val="accent3"/>
          </a:lnRef>
          <a:fillRef idx="3">
            <a:schemeClr val="accent3"/>
          </a:fillRef>
          <a:effectRef idx="2">
            <a:schemeClr val="accent3"/>
          </a:effectRef>
          <a:fontRef idx="minor">
            <a:schemeClr val="lt1"/>
          </a:fontRef>
        </dgm:style>
      </dgm:prSet>
      <dgm:spPr>
        <a:solidFill>
          <a:srgbClr val="92D050"/>
        </a:solidFill>
      </dgm:spPr>
      <dgm:t>
        <a:bodyPr/>
        <a:lstStyle/>
        <a:p>
          <a:r>
            <a:rPr lang="fr-FR" b="1" dirty="0">
              <a:solidFill>
                <a:srgbClr val="000000"/>
              </a:solidFill>
            </a:rPr>
            <a:t>Mucus</a:t>
          </a:r>
        </a:p>
      </dgm:t>
    </dgm:pt>
    <dgm:pt modelId="{16397708-2BC9-4A3C-B695-EDE38AC82045}" type="parTrans" cxnId="{38872040-B601-4752-938C-E49B90DD0EBD}">
      <dgm:prSet/>
      <dgm:spPr/>
      <dgm:t>
        <a:bodyPr/>
        <a:lstStyle/>
        <a:p>
          <a:endParaRPr lang="fr-FR"/>
        </a:p>
      </dgm:t>
    </dgm:pt>
    <dgm:pt modelId="{15496511-4547-4FB7-8F1A-6A9BDE5F39A3}" type="sibTrans" cxnId="{38872040-B601-4752-938C-E49B90DD0EBD}">
      <dgm:prSet/>
      <dgm:spPr/>
      <dgm:t>
        <a:bodyPr/>
        <a:lstStyle/>
        <a:p>
          <a:endParaRPr lang="fr-FR"/>
        </a:p>
      </dgm:t>
    </dgm:pt>
    <dgm:pt modelId="{7F850238-E1AD-42CF-B859-6ED36CC67300}">
      <dgm:prSet phldrT="[Texte]"/>
      <dgm:spPr>
        <a:solidFill>
          <a:schemeClr val="accent6">
            <a:lumMod val="75000"/>
          </a:schemeClr>
        </a:solidFill>
        <a:ln>
          <a:noFill/>
        </a:ln>
      </dgm:spPr>
      <dgm:t>
        <a:bodyPr/>
        <a:lstStyle/>
        <a:p>
          <a:r>
            <a:rPr lang="fr-FR" dirty="0">
              <a:solidFill>
                <a:schemeClr val="bg1"/>
              </a:solidFill>
            </a:rPr>
            <a:t>Agression</a:t>
          </a:r>
        </a:p>
      </dgm:t>
    </dgm:pt>
    <dgm:pt modelId="{99A9CE7A-62DF-48C8-9C29-42CD230A7CCE}" type="parTrans" cxnId="{1AFFCF17-0682-4192-9C9E-B827270B483A}">
      <dgm:prSet/>
      <dgm:spPr/>
      <dgm:t>
        <a:bodyPr/>
        <a:lstStyle/>
        <a:p>
          <a:endParaRPr lang="fr-FR"/>
        </a:p>
      </dgm:t>
    </dgm:pt>
    <dgm:pt modelId="{CD169B76-E3B2-4EC3-9197-82E2F146FE30}" type="sibTrans" cxnId="{1AFFCF17-0682-4192-9C9E-B827270B483A}">
      <dgm:prSet/>
      <dgm:spPr/>
      <dgm:t>
        <a:bodyPr/>
        <a:lstStyle/>
        <a:p>
          <a:endParaRPr lang="fr-FR"/>
        </a:p>
      </dgm:t>
    </dgm:pt>
    <dgm:pt modelId="{A1FA06A0-1A5C-4738-917B-0601AD7530E9}">
      <dgm:prSet phldrT="[Texte]">
        <dgm:style>
          <a:lnRef idx="1">
            <a:schemeClr val="accent2"/>
          </a:lnRef>
          <a:fillRef idx="3">
            <a:schemeClr val="accent2"/>
          </a:fillRef>
          <a:effectRef idx="2">
            <a:schemeClr val="accent2"/>
          </a:effectRef>
          <a:fontRef idx="minor">
            <a:schemeClr val="lt1"/>
          </a:fontRef>
        </dgm:style>
      </dgm:prSet>
      <dgm:spPr>
        <a:solidFill>
          <a:schemeClr val="accent6">
            <a:lumMod val="75000"/>
          </a:schemeClr>
        </a:solidFill>
      </dgm:spPr>
      <dgm:t>
        <a:bodyPr/>
        <a:lstStyle/>
        <a:p>
          <a:r>
            <a:rPr lang="fr-FR" b="1" i="0" dirty="0"/>
            <a:t>Acide</a:t>
          </a:r>
        </a:p>
      </dgm:t>
    </dgm:pt>
    <dgm:pt modelId="{94432959-745E-4FCE-B1B5-7C370C9FA175}" type="parTrans" cxnId="{C9C29B05-229B-4D11-8E5D-3EAF727DDB54}">
      <dgm:prSet/>
      <dgm:spPr/>
      <dgm:t>
        <a:bodyPr/>
        <a:lstStyle/>
        <a:p>
          <a:endParaRPr lang="fr-FR"/>
        </a:p>
      </dgm:t>
    </dgm:pt>
    <dgm:pt modelId="{C7A27664-AEE5-452A-9BC6-3148CF5DF42A}" type="sibTrans" cxnId="{C9C29B05-229B-4D11-8E5D-3EAF727DDB54}">
      <dgm:prSet/>
      <dgm:spPr/>
      <dgm:t>
        <a:bodyPr/>
        <a:lstStyle/>
        <a:p>
          <a:endParaRPr lang="fr-FR"/>
        </a:p>
      </dgm:t>
    </dgm:pt>
    <dgm:pt modelId="{CCF96000-C9F3-B341-B7CE-E714ECF9A63E}">
      <dgm:prSet>
        <dgm:style>
          <a:lnRef idx="1">
            <a:schemeClr val="accent3"/>
          </a:lnRef>
          <a:fillRef idx="3">
            <a:schemeClr val="accent3"/>
          </a:fillRef>
          <a:effectRef idx="2">
            <a:schemeClr val="accent3"/>
          </a:effectRef>
          <a:fontRef idx="minor">
            <a:schemeClr val="lt1"/>
          </a:fontRef>
        </dgm:style>
      </dgm:prSet>
      <dgm:spPr>
        <a:solidFill>
          <a:srgbClr val="92D050"/>
        </a:solidFill>
      </dgm:spPr>
      <dgm:t>
        <a:bodyPr/>
        <a:lstStyle/>
        <a:p>
          <a:r>
            <a:rPr lang="fr-FR" b="1" dirty="0">
              <a:solidFill>
                <a:srgbClr val="000000"/>
              </a:solidFill>
            </a:rPr>
            <a:t>Vascularisation muqueuse</a:t>
          </a:r>
        </a:p>
      </dgm:t>
    </dgm:pt>
    <dgm:pt modelId="{769330E6-0BB9-5048-8D24-776A8831F0D3}" type="parTrans" cxnId="{A3075BEF-A5F9-8645-97F4-DB3D72222F0F}">
      <dgm:prSet/>
      <dgm:spPr/>
      <dgm:t>
        <a:bodyPr/>
        <a:lstStyle/>
        <a:p>
          <a:endParaRPr lang="fr-FR"/>
        </a:p>
      </dgm:t>
    </dgm:pt>
    <dgm:pt modelId="{7544486A-AA0D-F945-9219-66ABC94BFBBB}" type="sibTrans" cxnId="{A3075BEF-A5F9-8645-97F4-DB3D72222F0F}">
      <dgm:prSet/>
      <dgm:spPr/>
      <dgm:t>
        <a:bodyPr/>
        <a:lstStyle/>
        <a:p>
          <a:endParaRPr lang="fr-FR"/>
        </a:p>
      </dgm:t>
    </dgm:pt>
    <dgm:pt modelId="{9CDCCB8B-CA30-AC43-94C3-5F4467EC130C}">
      <dgm:prSet>
        <dgm:style>
          <a:lnRef idx="1">
            <a:schemeClr val="accent2"/>
          </a:lnRef>
          <a:fillRef idx="3">
            <a:schemeClr val="accent2"/>
          </a:fillRef>
          <a:effectRef idx="2">
            <a:schemeClr val="accent2"/>
          </a:effectRef>
          <a:fontRef idx="minor">
            <a:schemeClr val="lt1"/>
          </a:fontRef>
        </dgm:style>
      </dgm:prSet>
      <dgm:spPr>
        <a:solidFill>
          <a:schemeClr val="accent6">
            <a:lumMod val="75000"/>
          </a:schemeClr>
        </a:solidFill>
      </dgm:spPr>
      <dgm:t>
        <a:bodyPr/>
        <a:lstStyle/>
        <a:p>
          <a:r>
            <a:rPr lang="fr-FR" b="1" dirty="0"/>
            <a:t>Stress métabolique</a:t>
          </a:r>
        </a:p>
      </dgm:t>
    </dgm:pt>
    <dgm:pt modelId="{06B29D2F-875D-554D-B543-E7FD4611E1C0}" type="parTrans" cxnId="{61681472-747D-6149-8EE3-20F9CEBBCEB5}">
      <dgm:prSet/>
      <dgm:spPr/>
      <dgm:t>
        <a:bodyPr/>
        <a:lstStyle/>
        <a:p>
          <a:endParaRPr lang="fr-FR"/>
        </a:p>
      </dgm:t>
    </dgm:pt>
    <dgm:pt modelId="{4D993035-FDC5-1745-BA9C-38C253EA3F2A}" type="sibTrans" cxnId="{61681472-747D-6149-8EE3-20F9CEBBCEB5}">
      <dgm:prSet/>
      <dgm:spPr/>
      <dgm:t>
        <a:bodyPr/>
        <a:lstStyle/>
        <a:p>
          <a:endParaRPr lang="fr-FR"/>
        </a:p>
      </dgm:t>
    </dgm:pt>
    <dgm:pt modelId="{12C08E85-8515-E34E-8592-35AC1BDCDC28}">
      <dgm:prSet phldrT="[Texte]">
        <dgm:style>
          <a:lnRef idx="1">
            <a:schemeClr val="accent2"/>
          </a:lnRef>
          <a:fillRef idx="3">
            <a:schemeClr val="accent2"/>
          </a:fillRef>
          <a:effectRef idx="2">
            <a:schemeClr val="accent2"/>
          </a:effectRef>
          <a:fontRef idx="minor">
            <a:schemeClr val="lt1"/>
          </a:fontRef>
        </dgm:style>
      </dgm:prSet>
      <dgm:spPr>
        <a:solidFill>
          <a:schemeClr val="accent6">
            <a:lumMod val="75000"/>
          </a:schemeClr>
        </a:solidFill>
      </dgm:spPr>
      <dgm:t>
        <a:bodyPr/>
        <a:lstStyle/>
        <a:p>
          <a:r>
            <a:rPr lang="fr-FR" b="1" i="1" dirty="0"/>
            <a:t>Helicobacter </a:t>
          </a:r>
          <a:r>
            <a:rPr lang="fr-FR" b="1" i="1" dirty="0" err="1"/>
            <a:t>Pylori</a:t>
          </a:r>
          <a:endParaRPr lang="fr-FR" b="1" i="1" dirty="0"/>
        </a:p>
      </dgm:t>
    </dgm:pt>
    <dgm:pt modelId="{1D181C23-6CB7-9B47-BEEE-58DC35569E95}" type="parTrans" cxnId="{DD869229-01FF-B64D-A8F4-44723FC0A188}">
      <dgm:prSet/>
      <dgm:spPr/>
      <dgm:t>
        <a:bodyPr/>
        <a:lstStyle/>
        <a:p>
          <a:endParaRPr lang="fr-FR"/>
        </a:p>
      </dgm:t>
    </dgm:pt>
    <dgm:pt modelId="{161DA3AC-B684-5A46-AA91-B2CE04E4153D}" type="sibTrans" cxnId="{DD869229-01FF-B64D-A8F4-44723FC0A188}">
      <dgm:prSet/>
      <dgm:spPr/>
      <dgm:t>
        <a:bodyPr/>
        <a:lstStyle/>
        <a:p>
          <a:endParaRPr lang="fr-FR"/>
        </a:p>
      </dgm:t>
    </dgm:pt>
    <dgm:pt modelId="{C4B30794-DB8B-524F-9494-8A58EE65FC19}">
      <dgm:prSet phldrT="[Texte]">
        <dgm:style>
          <a:lnRef idx="1">
            <a:schemeClr val="accent2"/>
          </a:lnRef>
          <a:fillRef idx="3">
            <a:schemeClr val="accent2"/>
          </a:fillRef>
          <a:effectRef idx="2">
            <a:schemeClr val="accent2"/>
          </a:effectRef>
          <a:fontRef idx="minor">
            <a:schemeClr val="lt1"/>
          </a:fontRef>
        </dgm:style>
      </dgm:prSet>
      <dgm:spPr>
        <a:solidFill>
          <a:schemeClr val="accent6">
            <a:lumMod val="75000"/>
          </a:schemeClr>
        </a:solidFill>
      </dgm:spPr>
      <dgm:t>
        <a:bodyPr/>
        <a:lstStyle/>
        <a:p>
          <a:r>
            <a:rPr lang="fr-FR" b="1" i="0" dirty="0"/>
            <a:t>AINS</a:t>
          </a:r>
        </a:p>
      </dgm:t>
    </dgm:pt>
    <dgm:pt modelId="{9E40D276-013F-8140-8CE3-EB93F1EF72BE}" type="parTrans" cxnId="{191902EE-1138-9943-9CCF-26ECA76C7511}">
      <dgm:prSet/>
      <dgm:spPr/>
      <dgm:t>
        <a:bodyPr/>
        <a:lstStyle/>
        <a:p>
          <a:endParaRPr lang="fr-FR"/>
        </a:p>
      </dgm:t>
    </dgm:pt>
    <dgm:pt modelId="{1F8DC5B3-5638-CA44-B004-D12B378368FB}" type="sibTrans" cxnId="{191902EE-1138-9943-9CCF-26ECA76C7511}">
      <dgm:prSet/>
      <dgm:spPr/>
      <dgm:t>
        <a:bodyPr/>
        <a:lstStyle/>
        <a:p>
          <a:endParaRPr lang="fr-FR"/>
        </a:p>
      </dgm:t>
    </dgm:pt>
    <dgm:pt modelId="{D28D65A1-3792-4F14-9F3C-3C7E490DFAB6}" type="pres">
      <dgm:prSet presAssocID="{9FB90AEB-6BEA-4FD2-ABD8-9135814973E1}" presName="outerComposite" presStyleCnt="0">
        <dgm:presLayoutVars>
          <dgm:chMax val="2"/>
          <dgm:animLvl val="lvl"/>
          <dgm:resizeHandles val="exact"/>
        </dgm:presLayoutVars>
      </dgm:prSet>
      <dgm:spPr/>
    </dgm:pt>
    <dgm:pt modelId="{B9BC4C89-2AC8-4B4C-8B44-152FE7193F4A}" type="pres">
      <dgm:prSet presAssocID="{9FB90AEB-6BEA-4FD2-ABD8-9135814973E1}" presName="dummyMaxCanvas" presStyleCnt="0"/>
      <dgm:spPr/>
    </dgm:pt>
    <dgm:pt modelId="{F2348397-D1AF-4811-B67B-A04C9C735A90}" type="pres">
      <dgm:prSet presAssocID="{9FB90AEB-6BEA-4FD2-ABD8-9135814973E1}" presName="parentComposite" presStyleCnt="0"/>
      <dgm:spPr/>
    </dgm:pt>
    <dgm:pt modelId="{324728A1-32E9-4077-9097-32DCA48142B7}" type="pres">
      <dgm:prSet presAssocID="{9FB90AEB-6BEA-4FD2-ABD8-9135814973E1}" presName="parent1" presStyleLbl="alignAccFollowNode1" presStyleIdx="0" presStyleCnt="4" custAng="0" custLinFactNeighborX="-433" custLinFactNeighborY="4663">
        <dgm:presLayoutVars>
          <dgm:chMax val="4"/>
        </dgm:presLayoutVars>
      </dgm:prSet>
      <dgm:spPr/>
    </dgm:pt>
    <dgm:pt modelId="{A39498A7-E9AA-4C74-9F06-D56034580833}" type="pres">
      <dgm:prSet presAssocID="{9FB90AEB-6BEA-4FD2-ABD8-9135814973E1}" presName="parent2" presStyleLbl="alignAccFollowNode1" presStyleIdx="1" presStyleCnt="4" custAng="0" custLinFactNeighborX="-2809" custLinFactNeighborY="4663">
        <dgm:presLayoutVars>
          <dgm:chMax val="4"/>
        </dgm:presLayoutVars>
      </dgm:prSet>
      <dgm:spPr/>
    </dgm:pt>
    <dgm:pt modelId="{5D63459D-28A4-4EDF-8ABE-AB210E816682}" type="pres">
      <dgm:prSet presAssocID="{9FB90AEB-6BEA-4FD2-ABD8-9135814973E1}" presName="childrenComposite" presStyleCnt="0"/>
      <dgm:spPr/>
    </dgm:pt>
    <dgm:pt modelId="{EEB293F3-3680-4DDB-BAE6-FB1F93172646}" type="pres">
      <dgm:prSet presAssocID="{9FB90AEB-6BEA-4FD2-ABD8-9135814973E1}" presName="dummyMaxCanvas_ChildArea" presStyleCnt="0"/>
      <dgm:spPr/>
    </dgm:pt>
    <dgm:pt modelId="{EC0B7615-753F-4E67-AECE-8A568C7FAD14}" type="pres">
      <dgm:prSet presAssocID="{9FB90AEB-6BEA-4FD2-ABD8-9135814973E1}" presName="fulcrum" presStyleLbl="alignAccFollowNode1" presStyleIdx="2" presStyleCnt="4">
        <dgm:style>
          <a:lnRef idx="1">
            <a:schemeClr val="accent1"/>
          </a:lnRef>
          <a:fillRef idx="3">
            <a:schemeClr val="accent1"/>
          </a:fillRef>
          <a:effectRef idx="2">
            <a:schemeClr val="accent1"/>
          </a:effectRef>
          <a:fontRef idx="minor">
            <a:schemeClr val="lt1"/>
          </a:fontRef>
        </dgm:style>
      </dgm:prSet>
      <dgm:spPr>
        <a:ln/>
      </dgm:spPr>
    </dgm:pt>
    <dgm:pt modelId="{708351E0-38D0-1540-968D-4106B800780B}" type="pres">
      <dgm:prSet presAssocID="{9FB90AEB-6BEA-4FD2-ABD8-9135814973E1}" presName="balance_34" presStyleLbl="alignAccFollowNode1" presStyleIdx="3" presStyleCnt="4">
        <dgm:presLayoutVars>
          <dgm:bulletEnabled val="1"/>
        </dgm:presLayoutVars>
      </dgm:prSet>
      <dgm:spPr/>
    </dgm:pt>
    <dgm:pt modelId="{5D4E8A76-3A2E-274B-93BB-EF2E3EBED5F1}" type="pres">
      <dgm:prSet presAssocID="{9FB90AEB-6BEA-4FD2-ABD8-9135814973E1}" presName="right_34_1" presStyleLbl="node1" presStyleIdx="0" presStyleCnt="7">
        <dgm:presLayoutVars>
          <dgm:bulletEnabled val="1"/>
        </dgm:presLayoutVars>
      </dgm:prSet>
      <dgm:spPr/>
    </dgm:pt>
    <dgm:pt modelId="{9AA376D9-AE74-024D-B309-B44447612CC3}" type="pres">
      <dgm:prSet presAssocID="{9FB90AEB-6BEA-4FD2-ABD8-9135814973E1}" presName="right_34_2" presStyleLbl="node1" presStyleIdx="1" presStyleCnt="7">
        <dgm:presLayoutVars>
          <dgm:bulletEnabled val="1"/>
        </dgm:presLayoutVars>
      </dgm:prSet>
      <dgm:spPr/>
    </dgm:pt>
    <dgm:pt modelId="{84BEB6C9-F823-7445-AF82-D3D8182307B2}" type="pres">
      <dgm:prSet presAssocID="{9FB90AEB-6BEA-4FD2-ABD8-9135814973E1}" presName="right_34_3" presStyleLbl="node1" presStyleIdx="2" presStyleCnt="7">
        <dgm:presLayoutVars>
          <dgm:bulletEnabled val="1"/>
        </dgm:presLayoutVars>
      </dgm:prSet>
      <dgm:spPr/>
    </dgm:pt>
    <dgm:pt modelId="{4CE5CD67-C2C0-4B41-8B56-E837E524C5D8}" type="pres">
      <dgm:prSet presAssocID="{9FB90AEB-6BEA-4FD2-ABD8-9135814973E1}" presName="right_34_4" presStyleLbl="node1" presStyleIdx="3" presStyleCnt="7">
        <dgm:presLayoutVars>
          <dgm:bulletEnabled val="1"/>
        </dgm:presLayoutVars>
      </dgm:prSet>
      <dgm:spPr/>
    </dgm:pt>
    <dgm:pt modelId="{642583B9-5702-6346-AF92-B0E367D7D866}" type="pres">
      <dgm:prSet presAssocID="{9FB90AEB-6BEA-4FD2-ABD8-9135814973E1}" presName="left_34_1" presStyleLbl="node1" presStyleIdx="4" presStyleCnt="7">
        <dgm:presLayoutVars>
          <dgm:bulletEnabled val="1"/>
        </dgm:presLayoutVars>
      </dgm:prSet>
      <dgm:spPr/>
    </dgm:pt>
    <dgm:pt modelId="{4AE66D93-52D9-AA4D-8FC0-A95762870462}" type="pres">
      <dgm:prSet presAssocID="{9FB90AEB-6BEA-4FD2-ABD8-9135814973E1}" presName="left_34_2" presStyleLbl="node1" presStyleIdx="5" presStyleCnt="7">
        <dgm:presLayoutVars>
          <dgm:bulletEnabled val="1"/>
        </dgm:presLayoutVars>
      </dgm:prSet>
      <dgm:spPr/>
    </dgm:pt>
    <dgm:pt modelId="{AB9792E8-E0E1-B24B-8019-0ABE09B2673E}" type="pres">
      <dgm:prSet presAssocID="{9FB90AEB-6BEA-4FD2-ABD8-9135814973E1}" presName="left_34_3" presStyleLbl="node1" presStyleIdx="6" presStyleCnt="7">
        <dgm:presLayoutVars>
          <dgm:bulletEnabled val="1"/>
        </dgm:presLayoutVars>
      </dgm:prSet>
      <dgm:spPr/>
    </dgm:pt>
  </dgm:ptLst>
  <dgm:cxnLst>
    <dgm:cxn modelId="{C9C29B05-229B-4D11-8E5D-3EAF727DDB54}" srcId="{7F850238-E1AD-42CF-B859-6ED36CC67300}" destId="{A1FA06A0-1A5C-4738-917B-0601AD7530E9}" srcOrd="1" destOrd="0" parTransId="{94432959-745E-4FCE-B1B5-7C370C9FA175}" sibTransId="{C7A27664-AEE5-452A-9BC6-3148CF5DF42A}"/>
    <dgm:cxn modelId="{1AFFCF17-0682-4192-9C9E-B827270B483A}" srcId="{9FB90AEB-6BEA-4FD2-ABD8-9135814973E1}" destId="{7F850238-E1AD-42CF-B859-6ED36CC67300}" srcOrd="1" destOrd="0" parTransId="{99A9CE7A-62DF-48C8-9C29-42CD230A7CCE}" sibTransId="{CD169B76-E3B2-4EC3-9197-82E2F146FE30}"/>
    <dgm:cxn modelId="{DD869229-01FF-B64D-A8F4-44723FC0A188}" srcId="{7F850238-E1AD-42CF-B859-6ED36CC67300}" destId="{12C08E85-8515-E34E-8592-35AC1BDCDC28}" srcOrd="2" destOrd="0" parTransId="{1D181C23-6CB7-9B47-BEEE-58DC35569E95}" sibTransId="{161DA3AC-B684-5A46-AA91-B2CE04E4153D}"/>
    <dgm:cxn modelId="{551ADF2D-1AC1-A44C-AD8D-A9B35F9C71DD}" type="presOf" srcId="{651E8AA3-ABC5-4CD7-B475-0FF861484EA8}" destId="{324728A1-32E9-4077-9097-32DCA48142B7}" srcOrd="0" destOrd="0" presId="urn:microsoft.com/office/officeart/2005/8/layout/balance1"/>
    <dgm:cxn modelId="{7557362E-80E6-3D4F-ADCE-98321DC7957F}" type="presOf" srcId="{9CDCCB8B-CA30-AC43-94C3-5F4467EC130C}" destId="{5D4E8A76-3A2E-274B-93BB-EF2E3EBED5F1}" srcOrd="0" destOrd="0" presId="urn:microsoft.com/office/officeart/2005/8/layout/balance1"/>
    <dgm:cxn modelId="{668F2B3C-75F3-7740-8F71-842D65E4F1B0}" type="presOf" srcId="{C4B30794-DB8B-524F-9494-8A58EE65FC19}" destId="{4CE5CD67-C2C0-4B41-8B56-E837E524C5D8}" srcOrd="0" destOrd="0" presId="urn:microsoft.com/office/officeart/2005/8/layout/balance1"/>
    <dgm:cxn modelId="{38872040-B601-4752-938C-E49B90DD0EBD}" srcId="{651E8AA3-ABC5-4CD7-B475-0FF861484EA8}" destId="{8CE1C464-02FD-4522-97B7-42544FA8ED78}" srcOrd="2" destOrd="0" parTransId="{16397708-2BC9-4A3C-B695-EDE38AC82045}" sibTransId="{15496511-4547-4FB7-8F1A-6A9BDE5F39A3}"/>
    <dgm:cxn modelId="{76D79B4F-15C8-694E-86EB-6ADBF20E8671}" type="presOf" srcId="{A1FA06A0-1A5C-4738-917B-0601AD7530E9}" destId="{9AA376D9-AE74-024D-B309-B44447612CC3}" srcOrd="0" destOrd="0" presId="urn:microsoft.com/office/officeart/2005/8/layout/balance1"/>
    <dgm:cxn modelId="{71D22C67-A38B-4679-A803-3617A4C69657}" srcId="{9FB90AEB-6BEA-4FD2-ABD8-9135814973E1}" destId="{651E8AA3-ABC5-4CD7-B475-0FF861484EA8}" srcOrd="0" destOrd="0" parTransId="{3E9C773D-E887-4310-BFFC-A61B913955A3}" sibTransId="{02C764DC-5224-4576-86D5-A15E89B133A9}"/>
    <dgm:cxn modelId="{995DDA6A-FD58-A345-98B3-E9E76BEE1F4E}" type="presOf" srcId="{A19E6AE1-760B-42FC-9E3A-415CA089543C}" destId="{642583B9-5702-6346-AF92-B0E367D7D866}" srcOrd="0" destOrd="0" presId="urn:microsoft.com/office/officeart/2005/8/layout/balance1"/>
    <dgm:cxn modelId="{61681472-747D-6149-8EE3-20F9CEBBCEB5}" srcId="{7F850238-E1AD-42CF-B859-6ED36CC67300}" destId="{9CDCCB8B-CA30-AC43-94C3-5F4467EC130C}" srcOrd="0" destOrd="0" parTransId="{06B29D2F-875D-554D-B543-E7FD4611E1C0}" sibTransId="{4D993035-FDC5-1745-BA9C-38C253EA3F2A}"/>
    <dgm:cxn modelId="{F92F2875-B0E2-814F-8142-EB3D060CF857}" type="presOf" srcId="{8CE1C464-02FD-4522-97B7-42544FA8ED78}" destId="{AB9792E8-E0E1-B24B-8019-0ABE09B2673E}" srcOrd="0" destOrd="0" presId="urn:microsoft.com/office/officeart/2005/8/layout/balance1"/>
    <dgm:cxn modelId="{D81CCE89-851F-D146-93B4-8DD7E42818F0}" type="presOf" srcId="{12C08E85-8515-E34E-8592-35AC1BDCDC28}" destId="{84BEB6C9-F823-7445-AF82-D3D8182307B2}" srcOrd="0" destOrd="0" presId="urn:microsoft.com/office/officeart/2005/8/layout/balance1"/>
    <dgm:cxn modelId="{EFF3098B-6103-4FDA-9644-13F7466851EE}" srcId="{651E8AA3-ABC5-4CD7-B475-0FF861484EA8}" destId="{A19E6AE1-760B-42FC-9E3A-415CA089543C}" srcOrd="0" destOrd="0" parTransId="{AF53F9B9-8A6F-49E3-B0C7-BC34B49561BC}" sibTransId="{7ECB7CDC-5171-4B4B-BE7D-E6A3FDC3BB03}"/>
    <dgm:cxn modelId="{7B794595-7A05-8A47-8760-26ACCA0369DE}" type="presOf" srcId="{7F850238-E1AD-42CF-B859-6ED36CC67300}" destId="{A39498A7-E9AA-4C74-9F06-D56034580833}" srcOrd="0" destOrd="0" presId="urn:microsoft.com/office/officeart/2005/8/layout/balance1"/>
    <dgm:cxn modelId="{7566D8B1-9F00-784A-876F-F278CCCF77F4}" type="presOf" srcId="{CCF96000-C9F3-B341-B7CE-E714ECF9A63E}" destId="{4AE66D93-52D9-AA4D-8FC0-A95762870462}" srcOrd="0" destOrd="0" presId="urn:microsoft.com/office/officeart/2005/8/layout/balance1"/>
    <dgm:cxn modelId="{6E9F23CA-7CF6-DE47-91DD-5AD48C7DFD62}" type="presOf" srcId="{9FB90AEB-6BEA-4FD2-ABD8-9135814973E1}" destId="{D28D65A1-3792-4F14-9F3C-3C7E490DFAB6}" srcOrd="0" destOrd="0" presId="urn:microsoft.com/office/officeart/2005/8/layout/balance1"/>
    <dgm:cxn modelId="{191902EE-1138-9943-9CCF-26ECA76C7511}" srcId="{7F850238-E1AD-42CF-B859-6ED36CC67300}" destId="{C4B30794-DB8B-524F-9494-8A58EE65FC19}" srcOrd="3" destOrd="0" parTransId="{9E40D276-013F-8140-8CE3-EB93F1EF72BE}" sibTransId="{1F8DC5B3-5638-CA44-B004-D12B378368FB}"/>
    <dgm:cxn modelId="{A3075BEF-A5F9-8645-97F4-DB3D72222F0F}" srcId="{651E8AA3-ABC5-4CD7-B475-0FF861484EA8}" destId="{CCF96000-C9F3-B341-B7CE-E714ECF9A63E}" srcOrd="1" destOrd="0" parTransId="{769330E6-0BB9-5048-8D24-776A8831F0D3}" sibTransId="{7544486A-AA0D-F945-9219-66ABC94BFBBB}"/>
    <dgm:cxn modelId="{CBB6CC7F-A060-F049-B9DD-5DDEC79EF3C9}" type="presParOf" srcId="{D28D65A1-3792-4F14-9F3C-3C7E490DFAB6}" destId="{B9BC4C89-2AC8-4B4C-8B44-152FE7193F4A}" srcOrd="0" destOrd="0" presId="urn:microsoft.com/office/officeart/2005/8/layout/balance1"/>
    <dgm:cxn modelId="{758B63AD-E64F-FD47-B67E-3AA5CF45E2E9}" type="presParOf" srcId="{D28D65A1-3792-4F14-9F3C-3C7E490DFAB6}" destId="{F2348397-D1AF-4811-B67B-A04C9C735A90}" srcOrd="1" destOrd="0" presId="urn:microsoft.com/office/officeart/2005/8/layout/balance1"/>
    <dgm:cxn modelId="{016FB709-0EDB-CE4D-BB94-B4278E194B4C}" type="presParOf" srcId="{F2348397-D1AF-4811-B67B-A04C9C735A90}" destId="{324728A1-32E9-4077-9097-32DCA48142B7}" srcOrd="0" destOrd="0" presId="urn:microsoft.com/office/officeart/2005/8/layout/balance1"/>
    <dgm:cxn modelId="{F38A82EA-CF5A-304D-A8CD-0B18DBD8BEDF}" type="presParOf" srcId="{F2348397-D1AF-4811-B67B-A04C9C735A90}" destId="{A39498A7-E9AA-4C74-9F06-D56034580833}" srcOrd="1" destOrd="0" presId="urn:microsoft.com/office/officeart/2005/8/layout/balance1"/>
    <dgm:cxn modelId="{9042F570-F851-B842-942D-03FCC4981528}" type="presParOf" srcId="{D28D65A1-3792-4F14-9F3C-3C7E490DFAB6}" destId="{5D63459D-28A4-4EDF-8ABE-AB210E816682}" srcOrd="2" destOrd="0" presId="urn:microsoft.com/office/officeart/2005/8/layout/balance1"/>
    <dgm:cxn modelId="{9B10EDFE-501B-2843-B8B2-7308595E7BEA}" type="presParOf" srcId="{5D63459D-28A4-4EDF-8ABE-AB210E816682}" destId="{EEB293F3-3680-4DDB-BAE6-FB1F93172646}" srcOrd="0" destOrd="0" presId="urn:microsoft.com/office/officeart/2005/8/layout/balance1"/>
    <dgm:cxn modelId="{9F2882A8-43E7-CF43-8400-DF205A1B1D82}" type="presParOf" srcId="{5D63459D-28A4-4EDF-8ABE-AB210E816682}" destId="{EC0B7615-753F-4E67-AECE-8A568C7FAD14}" srcOrd="1" destOrd="0" presId="urn:microsoft.com/office/officeart/2005/8/layout/balance1"/>
    <dgm:cxn modelId="{25C69AE6-C1FA-BC4A-B276-DC4345C59A2C}" type="presParOf" srcId="{5D63459D-28A4-4EDF-8ABE-AB210E816682}" destId="{708351E0-38D0-1540-968D-4106B800780B}" srcOrd="2" destOrd="0" presId="urn:microsoft.com/office/officeart/2005/8/layout/balance1"/>
    <dgm:cxn modelId="{9D33A84F-5F25-A74C-9D87-4A5B55545283}" type="presParOf" srcId="{5D63459D-28A4-4EDF-8ABE-AB210E816682}" destId="{5D4E8A76-3A2E-274B-93BB-EF2E3EBED5F1}" srcOrd="3" destOrd="0" presId="urn:microsoft.com/office/officeart/2005/8/layout/balance1"/>
    <dgm:cxn modelId="{4989B202-5E23-8B48-B2EA-555AB2DD3F1E}" type="presParOf" srcId="{5D63459D-28A4-4EDF-8ABE-AB210E816682}" destId="{9AA376D9-AE74-024D-B309-B44447612CC3}" srcOrd="4" destOrd="0" presId="urn:microsoft.com/office/officeart/2005/8/layout/balance1"/>
    <dgm:cxn modelId="{C2A71654-8B2A-3644-9FAE-1FD5E557DCA6}" type="presParOf" srcId="{5D63459D-28A4-4EDF-8ABE-AB210E816682}" destId="{84BEB6C9-F823-7445-AF82-D3D8182307B2}" srcOrd="5" destOrd="0" presId="urn:microsoft.com/office/officeart/2005/8/layout/balance1"/>
    <dgm:cxn modelId="{4C87B05B-E3B1-DE43-96B6-03B1AC6CD6A9}" type="presParOf" srcId="{5D63459D-28A4-4EDF-8ABE-AB210E816682}" destId="{4CE5CD67-C2C0-4B41-8B56-E837E524C5D8}" srcOrd="6" destOrd="0" presId="urn:microsoft.com/office/officeart/2005/8/layout/balance1"/>
    <dgm:cxn modelId="{92248557-90B7-FA4A-8940-618475221BF3}" type="presParOf" srcId="{5D63459D-28A4-4EDF-8ABE-AB210E816682}" destId="{642583B9-5702-6346-AF92-B0E367D7D866}" srcOrd="7" destOrd="0" presId="urn:microsoft.com/office/officeart/2005/8/layout/balance1"/>
    <dgm:cxn modelId="{BD6A4B56-F136-B043-9F93-670C6AFC7B8D}" type="presParOf" srcId="{5D63459D-28A4-4EDF-8ABE-AB210E816682}" destId="{4AE66D93-52D9-AA4D-8FC0-A95762870462}" srcOrd="8" destOrd="0" presId="urn:microsoft.com/office/officeart/2005/8/layout/balance1"/>
    <dgm:cxn modelId="{E37F1B16-911A-9547-A1FC-7FEBE8797418}" type="presParOf" srcId="{5D63459D-28A4-4EDF-8ABE-AB210E816682}" destId="{AB9792E8-E0E1-B24B-8019-0ABE09B2673E}" srcOrd="9" destOrd="0" presId="urn:microsoft.com/office/officeart/2005/8/layout/balanc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B90AEB-6BEA-4FD2-ABD8-9135814973E1}" type="doc">
      <dgm:prSet loTypeId="urn:microsoft.com/office/officeart/2005/8/layout/balance1" loCatId="relationship" qsTypeId="urn:microsoft.com/office/officeart/2005/8/quickstyle/simple1" qsCatId="simple" csTypeId="urn:microsoft.com/office/officeart/2005/8/colors/colorful5" csCatId="colorful" phldr="1"/>
      <dgm:spPr/>
      <dgm:t>
        <a:bodyPr/>
        <a:lstStyle/>
        <a:p>
          <a:endParaRPr lang="fr-FR"/>
        </a:p>
      </dgm:t>
    </dgm:pt>
    <dgm:pt modelId="{651E8AA3-ABC5-4CD7-B475-0FF861484EA8}">
      <dgm:prSet phldrT="[Texte]"/>
      <dgm:spPr>
        <a:solidFill>
          <a:srgbClr val="92D050"/>
        </a:solidFill>
        <a:ln>
          <a:noFill/>
        </a:ln>
      </dgm:spPr>
      <dgm:t>
        <a:bodyPr/>
        <a:lstStyle/>
        <a:p>
          <a:r>
            <a:rPr lang="fr-FR" dirty="0"/>
            <a:t>Protection</a:t>
          </a:r>
        </a:p>
      </dgm:t>
    </dgm:pt>
    <dgm:pt modelId="{3E9C773D-E887-4310-BFFC-A61B913955A3}" type="parTrans" cxnId="{71D22C67-A38B-4679-A803-3617A4C69657}">
      <dgm:prSet/>
      <dgm:spPr/>
      <dgm:t>
        <a:bodyPr/>
        <a:lstStyle/>
        <a:p>
          <a:endParaRPr lang="fr-FR"/>
        </a:p>
      </dgm:t>
    </dgm:pt>
    <dgm:pt modelId="{02C764DC-5224-4576-86D5-A15E89B133A9}" type="sibTrans" cxnId="{71D22C67-A38B-4679-A803-3617A4C69657}">
      <dgm:prSet/>
      <dgm:spPr/>
      <dgm:t>
        <a:bodyPr/>
        <a:lstStyle/>
        <a:p>
          <a:endParaRPr lang="fr-FR"/>
        </a:p>
      </dgm:t>
    </dgm:pt>
    <dgm:pt modelId="{A19E6AE1-760B-42FC-9E3A-415CA089543C}">
      <dgm:prSet phldrT="[Texte]">
        <dgm:style>
          <a:lnRef idx="1">
            <a:schemeClr val="accent3"/>
          </a:lnRef>
          <a:fillRef idx="3">
            <a:schemeClr val="accent3"/>
          </a:fillRef>
          <a:effectRef idx="2">
            <a:schemeClr val="accent3"/>
          </a:effectRef>
          <a:fontRef idx="minor">
            <a:schemeClr val="lt1"/>
          </a:fontRef>
        </dgm:style>
      </dgm:prSet>
      <dgm:spPr>
        <a:solidFill>
          <a:srgbClr val="92D050"/>
        </a:solidFill>
      </dgm:spPr>
      <dgm:t>
        <a:bodyPr/>
        <a:lstStyle/>
        <a:p>
          <a:r>
            <a:rPr lang="fr-FR" b="1" dirty="0">
              <a:solidFill>
                <a:schemeClr val="tx1"/>
              </a:solidFill>
            </a:rPr>
            <a:t>Renouvellement Cellulaire </a:t>
          </a:r>
        </a:p>
      </dgm:t>
    </dgm:pt>
    <dgm:pt modelId="{AF53F9B9-8A6F-49E3-B0C7-BC34B49561BC}" type="parTrans" cxnId="{EFF3098B-6103-4FDA-9644-13F7466851EE}">
      <dgm:prSet/>
      <dgm:spPr/>
      <dgm:t>
        <a:bodyPr/>
        <a:lstStyle/>
        <a:p>
          <a:endParaRPr lang="fr-FR"/>
        </a:p>
      </dgm:t>
    </dgm:pt>
    <dgm:pt modelId="{7ECB7CDC-5171-4B4B-BE7D-E6A3FDC3BB03}" type="sibTrans" cxnId="{EFF3098B-6103-4FDA-9644-13F7466851EE}">
      <dgm:prSet/>
      <dgm:spPr/>
      <dgm:t>
        <a:bodyPr/>
        <a:lstStyle/>
        <a:p>
          <a:endParaRPr lang="fr-FR"/>
        </a:p>
      </dgm:t>
    </dgm:pt>
    <dgm:pt modelId="{7F850238-E1AD-42CF-B859-6ED36CC67300}">
      <dgm:prSet phldrT="[Texte]"/>
      <dgm:spPr>
        <a:solidFill>
          <a:schemeClr val="accent6">
            <a:lumMod val="75000"/>
          </a:schemeClr>
        </a:solidFill>
        <a:ln>
          <a:noFill/>
        </a:ln>
      </dgm:spPr>
      <dgm:t>
        <a:bodyPr/>
        <a:lstStyle/>
        <a:p>
          <a:r>
            <a:rPr lang="fr-FR" dirty="0">
              <a:solidFill>
                <a:schemeClr val="bg1"/>
              </a:solidFill>
            </a:rPr>
            <a:t>Agression</a:t>
          </a:r>
        </a:p>
      </dgm:t>
    </dgm:pt>
    <dgm:pt modelId="{99A9CE7A-62DF-48C8-9C29-42CD230A7CCE}" type="parTrans" cxnId="{1AFFCF17-0682-4192-9C9E-B827270B483A}">
      <dgm:prSet/>
      <dgm:spPr/>
      <dgm:t>
        <a:bodyPr/>
        <a:lstStyle/>
        <a:p>
          <a:endParaRPr lang="fr-FR"/>
        </a:p>
      </dgm:t>
    </dgm:pt>
    <dgm:pt modelId="{CD169B76-E3B2-4EC3-9197-82E2F146FE30}" type="sibTrans" cxnId="{1AFFCF17-0682-4192-9C9E-B827270B483A}">
      <dgm:prSet/>
      <dgm:spPr/>
      <dgm:t>
        <a:bodyPr/>
        <a:lstStyle/>
        <a:p>
          <a:endParaRPr lang="fr-FR"/>
        </a:p>
      </dgm:t>
    </dgm:pt>
    <dgm:pt modelId="{A1FA06A0-1A5C-4738-917B-0601AD7530E9}">
      <dgm:prSet phldrT="[Texte]">
        <dgm:style>
          <a:lnRef idx="1">
            <a:schemeClr val="accent2"/>
          </a:lnRef>
          <a:fillRef idx="3">
            <a:schemeClr val="accent2"/>
          </a:fillRef>
          <a:effectRef idx="2">
            <a:schemeClr val="accent2"/>
          </a:effectRef>
          <a:fontRef idx="minor">
            <a:schemeClr val="lt1"/>
          </a:fontRef>
        </dgm:style>
      </dgm:prSet>
      <dgm:spPr>
        <a:solidFill>
          <a:schemeClr val="accent6">
            <a:lumMod val="75000"/>
          </a:schemeClr>
        </a:solidFill>
      </dgm:spPr>
      <dgm:t>
        <a:bodyPr/>
        <a:lstStyle/>
        <a:p>
          <a:r>
            <a:rPr lang="fr-FR" b="1" i="0" dirty="0"/>
            <a:t>Acide</a:t>
          </a:r>
        </a:p>
      </dgm:t>
    </dgm:pt>
    <dgm:pt modelId="{94432959-745E-4FCE-B1B5-7C370C9FA175}" type="parTrans" cxnId="{C9C29B05-229B-4D11-8E5D-3EAF727DDB54}">
      <dgm:prSet/>
      <dgm:spPr/>
      <dgm:t>
        <a:bodyPr/>
        <a:lstStyle/>
        <a:p>
          <a:endParaRPr lang="fr-FR"/>
        </a:p>
      </dgm:t>
    </dgm:pt>
    <dgm:pt modelId="{C7A27664-AEE5-452A-9BC6-3148CF5DF42A}" type="sibTrans" cxnId="{C9C29B05-229B-4D11-8E5D-3EAF727DDB54}">
      <dgm:prSet/>
      <dgm:spPr/>
      <dgm:t>
        <a:bodyPr/>
        <a:lstStyle/>
        <a:p>
          <a:endParaRPr lang="fr-FR"/>
        </a:p>
      </dgm:t>
    </dgm:pt>
    <dgm:pt modelId="{CCF96000-C9F3-B341-B7CE-E714ECF9A63E}">
      <dgm:prSet>
        <dgm:style>
          <a:lnRef idx="1">
            <a:schemeClr val="accent3"/>
          </a:lnRef>
          <a:fillRef idx="3">
            <a:schemeClr val="accent3"/>
          </a:fillRef>
          <a:effectRef idx="2">
            <a:schemeClr val="accent3"/>
          </a:effectRef>
          <a:fontRef idx="minor">
            <a:schemeClr val="lt1"/>
          </a:fontRef>
        </dgm:style>
      </dgm:prSet>
      <dgm:spPr>
        <a:solidFill>
          <a:srgbClr val="92D050"/>
        </a:solidFill>
      </dgm:spPr>
      <dgm:t>
        <a:bodyPr/>
        <a:lstStyle/>
        <a:p>
          <a:r>
            <a:rPr lang="fr-FR" b="1" dirty="0">
              <a:solidFill>
                <a:srgbClr val="000000"/>
              </a:solidFill>
            </a:rPr>
            <a:t>Vascularisation muqueuse</a:t>
          </a:r>
        </a:p>
      </dgm:t>
    </dgm:pt>
    <dgm:pt modelId="{769330E6-0BB9-5048-8D24-776A8831F0D3}" type="parTrans" cxnId="{A3075BEF-A5F9-8645-97F4-DB3D72222F0F}">
      <dgm:prSet/>
      <dgm:spPr/>
      <dgm:t>
        <a:bodyPr/>
        <a:lstStyle/>
        <a:p>
          <a:endParaRPr lang="fr-FR"/>
        </a:p>
      </dgm:t>
    </dgm:pt>
    <dgm:pt modelId="{7544486A-AA0D-F945-9219-66ABC94BFBBB}" type="sibTrans" cxnId="{A3075BEF-A5F9-8645-97F4-DB3D72222F0F}">
      <dgm:prSet/>
      <dgm:spPr/>
      <dgm:t>
        <a:bodyPr/>
        <a:lstStyle/>
        <a:p>
          <a:endParaRPr lang="fr-FR"/>
        </a:p>
      </dgm:t>
    </dgm:pt>
    <dgm:pt modelId="{9CDCCB8B-CA30-AC43-94C3-5F4467EC130C}">
      <dgm:prSet>
        <dgm:style>
          <a:lnRef idx="1">
            <a:schemeClr val="accent2"/>
          </a:lnRef>
          <a:fillRef idx="3">
            <a:schemeClr val="accent2"/>
          </a:fillRef>
          <a:effectRef idx="2">
            <a:schemeClr val="accent2"/>
          </a:effectRef>
          <a:fontRef idx="minor">
            <a:schemeClr val="lt1"/>
          </a:fontRef>
        </dgm:style>
      </dgm:prSet>
      <dgm:spPr>
        <a:solidFill>
          <a:schemeClr val="accent6">
            <a:lumMod val="75000"/>
          </a:schemeClr>
        </a:solidFill>
      </dgm:spPr>
      <dgm:t>
        <a:bodyPr/>
        <a:lstStyle/>
        <a:p>
          <a:r>
            <a:rPr lang="fr-FR" b="1" dirty="0"/>
            <a:t>Stress métabolique</a:t>
          </a:r>
        </a:p>
      </dgm:t>
    </dgm:pt>
    <dgm:pt modelId="{06B29D2F-875D-554D-B543-E7FD4611E1C0}" type="parTrans" cxnId="{61681472-747D-6149-8EE3-20F9CEBBCEB5}">
      <dgm:prSet/>
      <dgm:spPr/>
      <dgm:t>
        <a:bodyPr/>
        <a:lstStyle/>
        <a:p>
          <a:endParaRPr lang="fr-FR"/>
        </a:p>
      </dgm:t>
    </dgm:pt>
    <dgm:pt modelId="{4D993035-FDC5-1745-BA9C-38C253EA3F2A}" type="sibTrans" cxnId="{61681472-747D-6149-8EE3-20F9CEBBCEB5}">
      <dgm:prSet/>
      <dgm:spPr/>
      <dgm:t>
        <a:bodyPr/>
        <a:lstStyle/>
        <a:p>
          <a:endParaRPr lang="fr-FR"/>
        </a:p>
      </dgm:t>
    </dgm:pt>
    <dgm:pt modelId="{12C08E85-8515-E34E-8592-35AC1BDCDC28}">
      <dgm:prSet phldrT="[Texte]">
        <dgm:style>
          <a:lnRef idx="1">
            <a:schemeClr val="accent2"/>
          </a:lnRef>
          <a:fillRef idx="3">
            <a:schemeClr val="accent2"/>
          </a:fillRef>
          <a:effectRef idx="2">
            <a:schemeClr val="accent2"/>
          </a:effectRef>
          <a:fontRef idx="minor">
            <a:schemeClr val="lt1"/>
          </a:fontRef>
        </dgm:style>
      </dgm:prSet>
      <dgm:spPr>
        <a:solidFill>
          <a:schemeClr val="accent6">
            <a:lumMod val="75000"/>
          </a:schemeClr>
        </a:solidFill>
      </dgm:spPr>
      <dgm:t>
        <a:bodyPr/>
        <a:lstStyle/>
        <a:p>
          <a:r>
            <a:rPr lang="fr-FR" b="1" i="1" dirty="0"/>
            <a:t>Helicobacter </a:t>
          </a:r>
          <a:r>
            <a:rPr lang="fr-FR" b="1" i="1" dirty="0" err="1"/>
            <a:t>Pylori</a:t>
          </a:r>
          <a:endParaRPr lang="fr-FR" b="1" i="1" dirty="0"/>
        </a:p>
      </dgm:t>
    </dgm:pt>
    <dgm:pt modelId="{1D181C23-6CB7-9B47-BEEE-58DC35569E95}" type="parTrans" cxnId="{DD869229-01FF-B64D-A8F4-44723FC0A188}">
      <dgm:prSet/>
      <dgm:spPr/>
      <dgm:t>
        <a:bodyPr/>
        <a:lstStyle/>
        <a:p>
          <a:endParaRPr lang="fr-FR"/>
        </a:p>
      </dgm:t>
    </dgm:pt>
    <dgm:pt modelId="{161DA3AC-B684-5A46-AA91-B2CE04E4153D}" type="sibTrans" cxnId="{DD869229-01FF-B64D-A8F4-44723FC0A188}">
      <dgm:prSet/>
      <dgm:spPr/>
      <dgm:t>
        <a:bodyPr/>
        <a:lstStyle/>
        <a:p>
          <a:endParaRPr lang="fr-FR"/>
        </a:p>
      </dgm:t>
    </dgm:pt>
    <dgm:pt modelId="{C4B30794-DB8B-524F-9494-8A58EE65FC19}">
      <dgm:prSet phldrT="[Texte]">
        <dgm:style>
          <a:lnRef idx="1">
            <a:schemeClr val="accent2"/>
          </a:lnRef>
          <a:fillRef idx="3">
            <a:schemeClr val="accent2"/>
          </a:fillRef>
          <a:effectRef idx="2">
            <a:schemeClr val="accent2"/>
          </a:effectRef>
          <a:fontRef idx="minor">
            <a:schemeClr val="lt1"/>
          </a:fontRef>
        </dgm:style>
      </dgm:prSet>
      <dgm:spPr>
        <a:solidFill>
          <a:schemeClr val="accent6">
            <a:lumMod val="75000"/>
          </a:schemeClr>
        </a:solidFill>
      </dgm:spPr>
      <dgm:t>
        <a:bodyPr/>
        <a:lstStyle/>
        <a:p>
          <a:r>
            <a:rPr lang="fr-FR" b="1" i="0" dirty="0"/>
            <a:t>AINS</a:t>
          </a:r>
        </a:p>
      </dgm:t>
    </dgm:pt>
    <dgm:pt modelId="{9E40D276-013F-8140-8CE3-EB93F1EF72BE}" type="parTrans" cxnId="{191902EE-1138-9943-9CCF-26ECA76C7511}">
      <dgm:prSet/>
      <dgm:spPr/>
      <dgm:t>
        <a:bodyPr/>
        <a:lstStyle/>
        <a:p>
          <a:endParaRPr lang="fr-FR"/>
        </a:p>
      </dgm:t>
    </dgm:pt>
    <dgm:pt modelId="{1F8DC5B3-5638-CA44-B004-D12B378368FB}" type="sibTrans" cxnId="{191902EE-1138-9943-9CCF-26ECA76C7511}">
      <dgm:prSet/>
      <dgm:spPr/>
      <dgm:t>
        <a:bodyPr/>
        <a:lstStyle/>
        <a:p>
          <a:endParaRPr lang="fr-FR"/>
        </a:p>
      </dgm:t>
    </dgm:pt>
    <dgm:pt modelId="{D28D65A1-3792-4F14-9F3C-3C7E490DFAB6}" type="pres">
      <dgm:prSet presAssocID="{9FB90AEB-6BEA-4FD2-ABD8-9135814973E1}" presName="outerComposite" presStyleCnt="0">
        <dgm:presLayoutVars>
          <dgm:chMax val="2"/>
          <dgm:animLvl val="lvl"/>
          <dgm:resizeHandles val="exact"/>
        </dgm:presLayoutVars>
      </dgm:prSet>
      <dgm:spPr/>
    </dgm:pt>
    <dgm:pt modelId="{B9BC4C89-2AC8-4B4C-8B44-152FE7193F4A}" type="pres">
      <dgm:prSet presAssocID="{9FB90AEB-6BEA-4FD2-ABD8-9135814973E1}" presName="dummyMaxCanvas" presStyleCnt="0"/>
      <dgm:spPr/>
    </dgm:pt>
    <dgm:pt modelId="{F2348397-D1AF-4811-B67B-A04C9C735A90}" type="pres">
      <dgm:prSet presAssocID="{9FB90AEB-6BEA-4FD2-ABD8-9135814973E1}" presName="parentComposite" presStyleCnt="0"/>
      <dgm:spPr/>
    </dgm:pt>
    <dgm:pt modelId="{324728A1-32E9-4077-9097-32DCA48142B7}" type="pres">
      <dgm:prSet presAssocID="{9FB90AEB-6BEA-4FD2-ABD8-9135814973E1}" presName="parent1" presStyleLbl="alignAccFollowNode1" presStyleIdx="0" presStyleCnt="4" custAng="0" custLinFactNeighborX="-433" custLinFactNeighborY="4663">
        <dgm:presLayoutVars>
          <dgm:chMax val="4"/>
        </dgm:presLayoutVars>
      </dgm:prSet>
      <dgm:spPr/>
    </dgm:pt>
    <dgm:pt modelId="{A39498A7-E9AA-4C74-9F06-D56034580833}" type="pres">
      <dgm:prSet presAssocID="{9FB90AEB-6BEA-4FD2-ABD8-9135814973E1}" presName="parent2" presStyleLbl="alignAccFollowNode1" presStyleIdx="1" presStyleCnt="4" custAng="0" custLinFactNeighborX="-2809" custLinFactNeighborY="4663">
        <dgm:presLayoutVars>
          <dgm:chMax val="4"/>
        </dgm:presLayoutVars>
      </dgm:prSet>
      <dgm:spPr/>
    </dgm:pt>
    <dgm:pt modelId="{5D63459D-28A4-4EDF-8ABE-AB210E816682}" type="pres">
      <dgm:prSet presAssocID="{9FB90AEB-6BEA-4FD2-ABD8-9135814973E1}" presName="childrenComposite" presStyleCnt="0"/>
      <dgm:spPr/>
    </dgm:pt>
    <dgm:pt modelId="{EEB293F3-3680-4DDB-BAE6-FB1F93172646}" type="pres">
      <dgm:prSet presAssocID="{9FB90AEB-6BEA-4FD2-ABD8-9135814973E1}" presName="dummyMaxCanvas_ChildArea" presStyleCnt="0"/>
      <dgm:spPr/>
    </dgm:pt>
    <dgm:pt modelId="{EC0B7615-753F-4E67-AECE-8A568C7FAD14}" type="pres">
      <dgm:prSet presAssocID="{9FB90AEB-6BEA-4FD2-ABD8-9135814973E1}" presName="fulcrum" presStyleLbl="alignAccFollowNode1" presStyleIdx="2" presStyleCnt="4">
        <dgm:style>
          <a:lnRef idx="1">
            <a:schemeClr val="accent1"/>
          </a:lnRef>
          <a:fillRef idx="3">
            <a:schemeClr val="accent1"/>
          </a:fillRef>
          <a:effectRef idx="2">
            <a:schemeClr val="accent1"/>
          </a:effectRef>
          <a:fontRef idx="minor">
            <a:schemeClr val="lt1"/>
          </a:fontRef>
        </dgm:style>
      </dgm:prSet>
      <dgm:spPr>
        <a:ln/>
      </dgm:spPr>
    </dgm:pt>
    <dgm:pt modelId="{B928FABA-61E5-4441-8722-C27BDD8EA1D7}" type="pres">
      <dgm:prSet presAssocID="{9FB90AEB-6BEA-4FD2-ABD8-9135814973E1}" presName="balance_24" presStyleLbl="alignAccFollowNode1" presStyleIdx="3" presStyleCnt="4">
        <dgm:presLayoutVars>
          <dgm:bulletEnabled val="1"/>
        </dgm:presLayoutVars>
      </dgm:prSet>
      <dgm:spPr/>
    </dgm:pt>
    <dgm:pt modelId="{81C73AE7-8281-AE4D-9CDA-D7808CF6128B}" type="pres">
      <dgm:prSet presAssocID="{9FB90AEB-6BEA-4FD2-ABD8-9135814973E1}" presName="right_24_1" presStyleLbl="node1" presStyleIdx="0" presStyleCnt="6">
        <dgm:presLayoutVars>
          <dgm:bulletEnabled val="1"/>
        </dgm:presLayoutVars>
      </dgm:prSet>
      <dgm:spPr/>
    </dgm:pt>
    <dgm:pt modelId="{FB1FF4A5-5B06-F547-A6B7-4B8876E90BF7}" type="pres">
      <dgm:prSet presAssocID="{9FB90AEB-6BEA-4FD2-ABD8-9135814973E1}" presName="right_24_2" presStyleLbl="node1" presStyleIdx="1" presStyleCnt="6">
        <dgm:presLayoutVars>
          <dgm:bulletEnabled val="1"/>
        </dgm:presLayoutVars>
      </dgm:prSet>
      <dgm:spPr/>
    </dgm:pt>
    <dgm:pt modelId="{27E01FAC-A5D1-C742-827C-A24ACAA63314}" type="pres">
      <dgm:prSet presAssocID="{9FB90AEB-6BEA-4FD2-ABD8-9135814973E1}" presName="right_24_3" presStyleLbl="node1" presStyleIdx="2" presStyleCnt="6">
        <dgm:presLayoutVars>
          <dgm:bulletEnabled val="1"/>
        </dgm:presLayoutVars>
      </dgm:prSet>
      <dgm:spPr/>
    </dgm:pt>
    <dgm:pt modelId="{21381EF0-219A-9A42-84AE-E99A29805EFB}" type="pres">
      <dgm:prSet presAssocID="{9FB90AEB-6BEA-4FD2-ABD8-9135814973E1}" presName="right_24_4" presStyleLbl="node1" presStyleIdx="3" presStyleCnt="6">
        <dgm:presLayoutVars>
          <dgm:bulletEnabled val="1"/>
        </dgm:presLayoutVars>
      </dgm:prSet>
      <dgm:spPr/>
    </dgm:pt>
    <dgm:pt modelId="{E5F30072-8564-0B42-BA85-FC0FE74CEAC0}" type="pres">
      <dgm:prSet presAssocID="{9FB90AEB-6BEA-4FD2-ABD8-9135814973E1}" presName="left_24_1" presStyleLbl="node1" presStyleIdx="4" presStyleCnt="6">
        <dgm:presLayoutVars>
          <dgm:bulletEnabled val="1"/>
        </dgm:presLayoutVars>
      </dgm:prSet>
      <dgm:spPr/>
    </dgm:pt>
    <dgm:pt modelId="{59B9368E-44B3-D54D-8F4B-09EEDF791F69}" type="pres">
      <dgm:prSet presAssocID="{9FB90AEB-6BEA-4FD2-ABD8-9135814973E1}" presName="left_24_2" presStyleLbl="node1" presStyleIdx="5" presStyleCnt="6">
        <dgm:presLayoutVars>
          <dgm:bulletEnabled val="1"/>
        </dgm:presLayoutVars>
      </dgm:prSet>
      <dgm:spPr/>
    </dgm:pt>
  </dgm:ptLst>
  <dgm:cxnLst>
    <dgm:cxn modelId="{C9C29B05-229B-4D11-8E5D-3EAF727DDB54}" srcId="{7F850238-E1AD-42CF-B859-6ED36CC67300}" destId="{A1FA06A0-1A5C-4738-917B-0601AD7530E9}" srcOrd="1" destOrd="0" parTransId="{94432959-745E-4FCE-B1B5-7C370C9FA175}" sibTransId="{C7A27664-AEE5-452A-9BC6-3148CF5DF42A}"/>
    <dgm:cxn modelId="{1AFFCF17-0682-4192-9C9E-B827270B483A}" srcId="{9FB90AEB-6BEA-4FD2-ABD8-9135814973E1}" destId="{7F850238-E1AD-42CF-B859-6ED36CC67300}" srcOrd="1" destOrd="0" parTransId="{99A9CE7A-62DF-48C8-9C29-42CD230A7CCE}" sibTransId="{CD169B76-E3B2-4EC3-9197-82E2F146FE30}"/>
    <dgm:cxn modelId="{B7F4171E-1100-274D-B681-84819E9B169D}" type="presOf" srcId="{C4B30794-DB8B-524F-9494-8A58EE65FC19}" destId="{21381EF0-219A-9A42-84AE-E99A29805EFB}" srcOrd="0" destOrd="0" presId="urn:microsoft.com/office/officeart/2005/8/layout/balance1"/>
    <dgm:cxn modelId="{DD869229-01FF-B64D-A8F4-44723FC0A188}" srcId="{7F850238-E1AD-42CF-B859-6ED36CC67300}" destId="{12C08E85-8515-E34E-8592-35AC1BDCDC28}" srcOrd="2" destOrd="0" parTransId="{1D181C23-6CB7-9B47-BEEE-58DC35569E95}" sibTransId="{161DA3AC-B684-5A46-AA91-B2CE04E4153D}"/>
    <dgm:cxn modelId="{551ADF2D-1AC1-A44C-AD8D-A9B35F9C71DD}" type="presOf" srcId="{651E8AA3-ABC5-4CD7-B475-0FF861484EA8}" destId="{324728A1-32E9-4077-9097-32DCA48142B7}" srcOrd="0" destOrd="0" presId="urn:microsoft.com/office/officeart/2005/8/layout/balance1"/>
    <dgm:cxn modelId="{6416AB3E-DC6F-0D42-9610-D519FF0C3371}" type="presOf" srcId="{12C08E85-8515-E34E-8592-35AC1BDCDC28}" destId="{27E01FAC-A5D1-C742-827C-A24ACAA63314}" srcOrd="0" destOrd="0" presId="urn:microsoft.com/office/officeart/2005/8/layout/balance1"/>
    <dgm:cxn modelId="{71D22C67-A38B-4679-A803-3617A4C69657}" srcId="{9FB90AEB-6BEA-4FD2-ABD8-9135814973E1}" destId="{651E8AA3-ABC5-4CD7-B475-0FF861484EA8}" srcOrd="0" destOrd="0" parTransId="{3E9C773D-E887-4310-BFFC-A61B913955A3}" sibTransId="{02C764DC-5224-4576-86D5-A15E89B133A9}"/>
    <dgm:cxn modelId="{61681472-747D-6149-8EE3-20F9CEBBCEB5}" srcId="{7F850238-E1AD-42CF-B859-6ED36CC67300}" destId="{9CDCCB8B-CA30-AC43-94C3-5F4467EC130C}" srcOrd="0" destOrd="0" parTransId="{06B29D2F-875D-554D-B543-E7FD4611E1C0}" sibTransId="{4D993035-FDC5-1745-BA9C-38C253EA3F2A}"/>
    <dgm:cxn modelId="{9D819C7F-8D7F-8D43-9C1A-748265A7EAE3}" type="presOf" srcId="{9CDCCB8B-CA30-AC43-94C3-5F4467EC130C}" destId="{81C73AE7-8281-AE4D-9CDA-D7808CF6128B}" srcOrd="0" destOrd="0" presId="urn:microsoft.com/office/officeart/2005/8/layout/balance1"/>
    <dgm:cxn modelId="{EFF3098B-6103-4FDA-9644-13F7466851EE}" srcId="{651E8AA3-ABC5-4CD7-B475-0FF861484EA8}" destId="{A19E6AE1-760B-42FC-9E3A-415CA089543C}" srcOrd="0" destOrd="0" parTransId="{AF53F9B9-8A6F-49E3-B0C7-BC34B49561BC}" sibTransId="{7ECB7CDC-5171-4B4B-BE7D-E6A3FDC3BB03}"/>
    <dgm:cxn modelId="{7B794595-7A05-8A47-8760-26ACCA0369DE}" type="presOf" srcId="{7F850238-E1AD-42CF-B859-6ED36CC67300}" destId="{A39498A7-E9AA-4C74-9F06-D56034580833}" srcOrd="0" destOrd="0" presId="urn:microsoft.com/office/officeart/2005/8/layout/balance1"/>
    <dgm:cxn modelId="{188C49BD-900F-BA4B-9325-628B77199966}" type="presOf" srcId="{A1FA06A0-1A5C-4738-917B-0601AD7530E9}" destId="{FB1FF4A5-5B06-F547-A6B7-4B8876E90BF7}" srcOrd="0" destOrd="0" presId="urn:microsoft.com/office/officeart/2005/8/layout/balance1"/>
    <dgm:cxn modelId="{559237C2-E50A-0941-A3F5-F5FDD1A1D71C}" type="presOf" srcId="{CCF96000-C9F3-B341-B7CE-E714ECF9A63E}" destId="{59B9368E-44B3-D54D-8F4B-09EEDF791F69}" srcOrd="0" destOrd="0" presId="urn:microsoft.com/office/officeart/2005/8/layout/balance1"/>
    <dgm:cxn modelId="{6E9F23CA-7CF6-DE47-91DD-5AD48C7DFD62}" type="presOf" srcId="{9FB90AEB-6BEA-4FD2-ABD8-9135814973E1}" destId="{D28D65A1-3792-4F14-9F3C-3C7E490DFAB6}" srcOrd="0" destOrd="0" presId="urn:microsoft.com/office/officeart/2005/8/layout/balance1"/>
    <dgm:cxn modelId="{191902EE-1138-9943-9CCF-26ECA76C7511}" srcId="{7F850238-E1AD-42CF-B859-6ED36CC67300}" destId="{C4B30794-DB8B-524F-9494-8A58EE65FC19}" srcOrd="3" destOrd="0" parTransId="{9E40D276-013F-8140-8CE3-EB93F1EF72BE}" sibTransId="{1F8DC5B3-5638-CA44-B004-D12B378368FB}"/>
    <dgm:cxn modelId="{A3075BEF-A5F9-8645-97F4-DB3D72222F0F}" srcId="{651E8AA3-ABC5-4CD7-B475-0FF861484EA8}" destId="{CCF96000-C9F3-B341-B7CE-E714ECF9A63E}" srcOrd="1" destOrd="0" parTransId="{769330E6-0BB9-5048-8D24-776A8831F0D3}" sibTransId="{7544486A-AA0D-F945-9219-66ABC94BFBBB}"/>
    <dgm:cxn modelId="{E910ADF1-8960-C243-B106-3A672AF325F7}" type="presOf" srcId="{A19E6AE1-760B-42FC-9E3A-415CA089543C}" destId="{E5F30072-8564-0B42-BA85-FC0FE74CEAC0}" srcOrd="0" destOrd="0" presId="urn:microsoft.com/office/officeart/2005/8/layout/balance1"/>
    <dgm:cxn modelId="{CBB6CC7F-A060-F049-B9DD-5DDEC79EF3C9}" type="presParOf" srcId="{D28D65A1-3792-4F14-9F3C-3C7E490DFAB6}" destId="{B9BC4C89-2AC8-4B4C-8B44-152FE7193F4A}" srcOrd="0" destOrd="0" presId="urn:microsoft.com/office/officeart/2005/8/layout/balance1"/>
    <dgm:cxn modelId="{758B63AD-E64F-FD47-B67E-3AA5CF45E2E9}" type="presParOf" srcId="{D28D65A1-3792-4F14-9F3C-3C7E490DFAB6}" destId="{F2348397-D1AF-4811-B67B-A04C9C735A90}" srcOrd="1" destOrd="0" presId="urn:microsoft.com/office/officeart/2005/8/layout/balance1"/>
    <dgm:cxn modelId="{016FB709-0EDB-CE4D-BB94-B4278E194B4C}" type="presParOf" srcId="{F2348397-D1AF-4811-B67B-A04C9C735A90}" destId="{324728A1-32E9-4077-9097-32DCA48142B7}" srcOrd="0" destOrd="0" presId="urn:microsoft.com/office/officeart/2005/8/layout/balance1"/>
    <dgm:cxn modelId="{F38A82EA-CF5A-304D-A8CD-0B18DBD8BEDF}" type="presParOf" srcId="{F2348397-D1AF-4811-B67B-A04C9C735A90}" destId="{A39498A7-E9AA-4C74-9F06-D56034580833}" srcOrd="1" destOrd="0" presId="urn:microsoft.com/office/officeart/2005/8/layout/balance1"/>
    <dgm:cxn modelId="{9042F570-F851-B842-942D-03FCC4981528}" type="presParOf" srcId="{D28D65A1-3792-4F14-9F3C-3C7E490DFAB6}" destId="{5D63459D-28A4-4EDF-8ABE-AB210E816682}" srcOrd="2" destOrd="0" presId="urn:microsoft.com/office/officeart/2005/8/layout/balance1"/>
    <dgm:cxn modelId="{9B10EDFE-501B-2843-B8B2-7308595E7BEA}" type="presParOf" srcId="{5D63459D-28A4-4EDF-8ABE-AB210E816682}" destId="{EEB293F3-3680-4DDB-BAE6-FB1F93172646}" srcOrd="0" destOrd="0" presId="urn:microsoft.com/office/officeart/2005/8/layout/balance1"/>
    <dgm:cxn modelId="{9F2882A8-43E7-CF43-8400-DF205A1B1D82}" type="presParOf" srcId="{5D63459D-28A4-4EDF-8ABE-AB210E816682}" destId="{EC0B7615-753F-4E67-AECE-8A568C7FAD14}" srcOrd="1" destOrd="0" presId="urn:microsoft.com/office/officeart/2005/8/layout/balance1"/>
    <dgm:cxn modelId="{354E43CC-B0B7-6A4E-BDBF-53C04BF59E31}" type="presParOf" srcId="{5D63459D-28A4-4EDF-8ABE-AB210E816682}" destId="{B928FABA-61E5-4441-8722-C27BDD8EA1D7}" srcOrd="2" destOrd="0" presId="urn:microsoft.com/office/officeart/2005/8/layout/balance1"/>
    <dgm:cxn modelId="{34D57841-40D0-FC46-A742-BFA215C050CA}" type="presParOf" srcId="{5D63459D-28A4-4EDF-8ABE-AB210E816682}" destId="{81C73AE7-8281-AE4D-9CDA-D7808CF6128B}" srcOrd="3" destOrd="0" presId="urn:microsoft.com/office/officeart/2005/8/layout/balance1"/>
    <dgm:cxn modelId="{6BE0119B-135B-714B-B5F1-06F3B7168FD2}" type="presParOf" srcId="{5D63459D-28A4-4EDF-8ABE-AB210E816682}" destId="{FB1FF4A5-5B06-F547-A6B7-4B8876E90BF7}" srcOrd="4" destOrd="0" presId="urn:microsoft.com/office/officeart/2005/8/layout/balance1"/>
    <dgm:cxn modelId="{A233BBBA-05A8-C747-B38B-A4E865DF306F}" type="presParOf" srcId="{5D63459D-28A4-4EDF-8ABE-AB210E816682}" destId="{27E01FAC-A5D1-C742-827C-A24ACAA63314}" srcOrd="5" destOrd="0" presId="urn:microsoft.com/office/officeart/2005/8/layout/balance1"/>
    <dgm:cxn modelId="{B9B33C63-2C9D-784E-9C4A-7F25DBD4E7D7}" type="presParOf" srcId="{5D63459D-28A4-4EDF-8ABE-AB210E816682}" destId="{21381EF0-219A-9A42-84AE-E99A29805EFB}" srcOrd="6" destOrd="0" presId="urn:microsoft.com/office/officeart/2005/8/layout/balance1"/>
    <dgm:cxn modelId="{818EC46B-744C-8043-B316-33340EB51F60}" type="presParOf" srcId="{5D63459D-28A4-4EDF-8ABE-AB210E816682}" destId="{E5F30072-8564-0B42-BA85-FC0FE74CEAC0}" srcOrd="7" destOrd="0" presId="urn:microsoft.com/office/officeart/2005/8/layout/balance1"/>
    <dgm:cxn modelId="{4E7C6CA1-4D70-2C48-BEE6-BDBABACCD0A5}" type="presParOf" srcId="{5D63459D-28A4-4EDF-8ABE-AB210E816682}" destId="{59B9368E-44B3-D54D-8F4B-09EEDF791F69}" srcOrd="8" destOrd="0" presId="urn:microsoft.com/office/officeart/2005/8/layout/balance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728A1-32E9-4077-9097-32DCA48142B7}">
      <dsp:nvSpPr>
        <dsp:cNvPr id="0" name=""/>
        <dsp:cNvSpPr/>
      </dsp:nvSpPr>
      <dsp:spPr>
        <a:xfrm>
          <a:off x="272976" y="257617"/>
          <a:ext cx="1681546" cy="934192"/>
        </a:xfrm>
        <a:prstGeom prst="roundRect">
          <a:avLst>
            <a:gd name="adj" fmla="val 10000"/>
          </a:avLst>
        </a:prstGeom>
        <a:solidFill>
          <a:srgbClr val="92D050"/>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Protection</a:t>
          </a:r>
        </a:p>
      </dsp:txBody>
      <dsp:txXfrm>
        <a:off x="300338" y="284979"/>
        <a:ext cx="1626822" cy="879468"/>
      </dsp:txXfrm>
    </dsp:sp>
    <dsp:sp modelId="{A39498A7-E9AA-4C74-9F06-D56034580833}">
      <dsp:nvSpPr>
        <dsp:cNvPr id="0" name=""/>
        <dsp:cNvSpPr/>
      </dsp:nvSpPr>
      <dsp:spPr>
        <a:xfrm>
          <a:off x="2661923" y="257617"/>
          <a:ext cx="1681546" cy="934192"/>
        </a:xfrm>
        <a:prstGeom prst="roundRect">
          <a:avLst>
            <a:gd name="adj" fmla="val 10000"/>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solidFill>
                <a:schemeClr val="bg1"/>
              </a:solidFill>
            </a:rPr>
            <a:t>Agression</a:t>
          </a:r>
        </a:p>
      </dsp:txBody>
      <dsp:txXfrm>
        <a:off x="2689285" y="284979"/>
        <a:ext cx="1626822" cy="879468"/>
      </dsp:txXfrm>
    </dsp:sp>
    <dsp:sp modelId="{EC0B7615-753F-4E67-AECE-8A568C7FAD14}">
      <dsp:nvSpPr>
        <dsp:cNvPr id="0" name=""/>
        <dsp:cNvSpPr/>
      </dsp:nvSpPr>
      <dsp:spPr>
        <a:xfrm>
          <a:off x="1985158" y="4184374"/>
          <a:ext cx="700644" cy="700644"/>
        </a:xfrm>
        <a:prstGeom prst="triangle">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sp>
    <dsp:sp modelId="{3F39FB3F-0DA2-A745-BF41-DFDE1BFC3846}">
      <dsp:nvSpPr>
        <dsp:cNvPr id="0" name=""/>
        <dsp:cNvSpPr/>
      </dsp:nvSpPr>
      <dsp:spPr>
        <a:xfrm rot="21360000">
          <a:off x="232906" y="3884140"/>
          <a:ext cx="4205149" cy="294052"/>
        </a:xfrm>
        <a:prstGeom prst="rect">
          <a:avLst/>
        </a:prstGeom>
        <a:solidFill>
          <a:schemeClr val="accent5">
            <a:tint val="40000"/>
            <a:alpha val="90000"/>
            <a:hueOff val="-5531622"/>
            <a:satOff val="5572"/>
            <a:lumOff val="573"/>
            <a:alphaOff val="0"/>
          </a:schemeClr>
        </a:solidFill>
        <a:ln w="25400" cap="flat" cmpd="sng" algn="ctr">
          <a:solidFill>
            <a:schemeClr val="accent5">
              <a:tint val="40000"/>
              <a:alpha val="90000"/>
              <a:hueOff val="-5531622"/>
              <a:satOff val="5572"/>
              <a:lumOff val="573"/>
              <a:alphaOff val="0"/>
            </a:schemeClr>
          </a:solidFill>
          <a:prstDash val="solid"/>
        </a:ln>
        <a:effectLst/>
      </dsp:spPr>
      <dsp:style>
        <a:lnRef idx="2">
          <a:scrgbClr r="0" g="0" b="0"/>
        </a:lnRef>
        <a:fillRef idx="1">
          <a:scrgbClr r="0" g="0" b="0"/>
        </a:fillRef>
        <a:effectRef idx="0">
          <a:scrgbClr r="0" g="0" b="0"/>
        </a:effectRef>
        <a:fontRef idx="minor"/>
      </dsp:style>
    </dsp:sp>
    <dsp:sp modelId="{9D440C66-FADB-3946-8C77-B4F302CE8596}">
      <dsp:nvSpPr>
        <dsp:cNvPr id="0" name=""/>
        <dsp:cNvSpPr/>
      </dsp:nvSpPr>
      <dsp:spPr>
        <a:xfrm rot="21360000">
          <a:off x="235413" y="3148936"/>
          <a:ext cx="1677815" cy="781690"/>
        </a:xfrm>
        <a:prstGeom prst="roundRect">
          <a:avLst/>
        </a:prstGeom>
        <a:solidFill>
          <a:srgbClr val="92D050"/>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chemeClr val="tx1"/>
              </a:solidFill>
            </a:rPr>
            <a:t>Renouvellement Cellulaire </a:t>
          </a:r>
        </a:p>
      </dsp:txBody>
      <dsp:txXfrm>
        <a:off x="273572" y="3187095"/>
        <a:ext cx="1601497" cy="705372"/>
      </dsp:txXfrm>
    </dsp:sp>
    <dsp:sp modelId="{A9EDCB1A-2662-9F4E-A7E1-4513CB1528D1}">
      <dsp:nvSpPr>
        <dsp:cNvPr id="0" name=""/>
        <dsp:cNvSpPr/>
      </dsp:nvSpPr>
      <dsp:spPr>
        <a:xfrm rot="21360000">
          <a:off x="174691" y="2308163"/>
          <a:ext cx="1677815" cy="781690"/>
        </a:xfrm>
        <a:prstGeom prst="roundRect">
          <a:avLst/>
        </a:prstGeom>
        <a:solidFill>
          <a:srgbClr val="92D050"/>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rgbClr val="000000"/>
              </a:solidFill>
            </a:rPr>
            <a:t>Vascularisation muqueuse</a:t>
          </a:r>
        </a:p>
      </dsp:txBody>
      <dsp:txXfrm>
        <a:off x="212850" y="2346322"/>
        <a:ext cx="1601497" cy="705372"/>
      </dsp:txXfrm>
    </dsp:sp>
    <dsp:sp modelId="{A4705CE2-0752-F64B-B305-BFB66C753982}">
      <dsp:nvSpPr>
        <dsp:cNvPr id="0" name=""/>
        <dsp:cNvSpPr/>
      </dsp:nvSpPr>
      <dsp:spPr>
        <a:xfrm rot="21360000">
          <a:off x="113968" y="1486073"/>
          <a:ext cx="1677815" cy="781690"/>
        </a:xfrm>
        <a:prstGeom prst="roundRect">
          <a:avLst/>
        </a:prstGeom>
        <a:solidFill>
          <a:srgbClr val="92D050"/>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rgbClr val="000000"/>
              </a:solidFill>
            </a:rPr>
            <a:t>Mucus</a:t>
          </a:r>
        </a:p>
      </dsp:txBody>
      <dsp:txXfrm>
        <a:off x="152127" y="1524232"/>
        <a:ext cx="1601497" cy="705372"/>
      </dsp:txXfrm>
    </dsp:sp>
    <dsp:sp modelId="{8ACB2703-95CA-F849-91CE-1A0FDC6EA1BF}">
      <dsp:nvSpPr>
        <dsp:cNvPr id="0" name=""/>
        <dsp:cNvSpPr/>
      </dsp:nvSpPr>
      <dsp:spPr>
        <a:xfrm rot="21360000">
          <a:off x="2640959" y="2980781"/>
          <a:ext cx="1677815" cy="781690"/>
        </a:xfrm>
        <a:prstGeom prst="roundRect">
          <a:avLst/>
        </a:prstGeom>
        <a:solidFill>
          <a:schemeClr val="accent6">
            <a:lumMod val="75000"/>
          </a:schemeClr>
        </a:soli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t>Stress métabolique</a:t>
          </a:r>
        </a:p>
      </dsp:txBody>
      <dsp:txXfrm>
        <a:off x="2679118" y="3018940"/>
        <a:ext cx="1601497" cy="705372"/>
      </dsp:txXfrm>
    </dsp:sp>
    <dsp:sp modelId="{CE5A70C0-D59B-FE4F-B21E-522FD4B913E6}">
      <dsp:nvSpPr>
        <dsp:cNvPr id="0" name=""/>
        <dsp:cNvSpPr/>
      </dsp:nvSpPr>
      <dsp:spPr>
        <a:xfrm rot="21360000">
          <a:off x="2580236" y="2140008"/>
          <a:ext cx="1677815" cy="781690"/>
        </a:xfrm>
        <a:prstGeom prst="roundRect">
          <a:avLst/>
        </a:prstGeom>
        <a:solidFill>
          <a:schemeClr val="accent6">
            <a:lumMod val="75000"/>
          </a:schemeClr>
        </a:soli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i="0" kern="1200" dirty="0"/>
            <a:t>Acide</a:t>
          </a:r>
        </a:p>
      </dsp:txBody>
      <dsp:txXfrm>
        <a:off x="2618395" y="2178167"/>
        <a:ext cx="1601497" cy="705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728A1-32E9-4077-9097-32DCA48142B7}">
      <dsp:nvSpPr>
        <dsp:cNvPr id="0" name=""/>
        <dsp:cNvSpPr/>
      </dsp:nvSpPr>
      <dsp:spPr>
        <a:xfrm>
          <a:off x="272976" y="257617"/>
          <a:ext cx="1681546" cy="934192"/>
        </a:xfrm>
        <a:prstGeom prst="roundRect">
          <a:avLst>
            <a:gd name="adj" fmla="val 10000"/>
          </a:avLst>
        </a:prstGeom>
        <a:solidFill>
          <a:srgbClr val="92D050"/>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Protection</a:t>
          </a:r>
        </a:p>
      </dsp:txBody>
      <dsp:txXfrm>
        <a:off x="300338" y="284979"/>
        <a:ext cx="1626822" cy="879468"/>
      </dsp:txXfrm>
    </dsp:sp>
    <dsp:sp modelId="{A39498A7-E9AA-4C74-9F06-D56034580833}">
      <dsp:nvSpPr>
        <dsp:cNvPr id="0" name=""/>
        <dsp:cNvSpPr/>
      </dsp:nvSpPr>
      <dsp:spPr>
        <a:xfrm>
          <a:off x="2661923" y="257617"/>
          <a:ext cx="1681546" cy="934192"/>
        </a:xfrm>
        <a:prstGeom prst="roundRect">
          <a:avLst>
            <a:gd name="adj" fmla="val 10000"/>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solidFill>
                <a:schemeClr val="bg1"/>
              </a:solidFill>
            </a:rPr>
            <a:t>Agression</a:t>
          </a:r>
        </a:p>
      </dsp:txBody>
      <dsp:txXfrm>
        <a:off x="2689285" y="284979"/>
        <a:ext cx="1626822" cy="879468"/>
      </dsp:txXfrm>
    </dsp:sp>
    <dsp:sp modelId="{EC0B7615-753F-4E67-AECE-8A568C7FAD14}">
      <dsp:nvSpPr>
        <dsp:cNvPr id="0" name=""/>
        <dsp:cNvSpPr/>
      </dsp:nvSpPr>
      <dsp:spPr>
        <a:xfrm>
          <a:off x="1985158" y="4184374"/>
          <a:ext cx="700644" cy="700644"/>
        </a:xfrm>
        <a:prstGeom prst="triangle">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sp>
    <dsp:sp modelId="{708351E0-38D0-1540-968D-4106B800780B}">
      <dsp:nvSpPr>
        <dsp:cNvPr id="0" name=""/>
        <dsp:cNvSpPr/>
      </dsp:nvSpPr>
      <dsp:spPr>
        <a:xfrm rot="240000">
          <a:off x="232906" y="3884140"/>
          <a:ext cx="4205149" cy="294052"/>
        </a:xfrm>
        <a:prstGeom prst="rect">
          <a:avLst/>
        </a:prstGeom>
        <a:solidFill>
          <a:schemeClr val="accent5">
            <a:tint val="40000"/>
            <a:alpha val="90000"/>
            <a:hueOff val="-5531622"/>
            <a:satOff val="5572"/>
            <a:lumOff val="573"/>
            <a:alphaOff val="0"/>
          </a:schemeClr>
        </a:solidFill>
        <a:ln w="25400" cap="flat" cmpd="sng" algn="ctr">
          <a:solidFill>
            <a:schemeClr val="accent5">
              <a:tint val="40000"/>
              <a:alpha val="90000"/>
              <a:hueOff val="-5531622"/>
              <a:satOff val="5572"/>
              <a:lumOff val="573"/>
              <a:alphaOff val="0"/>
            </a:schemeClr>
          </a:solidFill>
          <a:prstDash val="solid"/>
        </a:ln>
        <a:effectLst/>
      </dsp:spPr>
      <dsp:style>
        <a:lnRef idx="2">
          <a:scrgbClr r="0" g="0" b="0"/>
        </a:lnRef>
        <a:fillRef idx="1">
          <a:scrgbClr r="0" g="0" b="0"/>
        </a:fillRef>
        <a:effectRef idx="0">
          <a:scrgbClr r="0" g="0" b="0"/>
        </a:effectRef>
        <a:fontRef idx="minor"/>
      </dsp:style>
    </dsp:sp>
    <dsp:sp modelId="{5D4E8A76-3A2E-274B-93BB-EF2E3EBED5F1}">
      <dsp:nvSpPr>
        <dsp:cNvPr id="0" name=""/>
        <dsp:cNvSpPr/>
      </dsp:nvSpPr>
      <dsp:spPr>
        <a:xfrm rot="240000">
          <a:off x="2762257" y="3354393"/>
          <a:ext cx="1668765" cy="576299"/>
        </a:xfrm>
        <a:prstGeom prst="roundRect">
          <a:avLst/>
        </a:prstGeom>
        <a:solidFill>
          <a:schemeClr val="accent6">
            <a:lumMod val="75000"/>
          </a:schemeClr>
        </a:soli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t>Stress métabolique</a:t>
          </a:r>
        </a:p>
      </dsp:txBody>
      <dsp:txXfrm>
        <a:off x="2790390" y="3382526"/>
        <a:ext cx="1612499" cy="520033"/>
      </dsp:txXfrm>
    </dsp:sp>
    <dsp:sp modelId="{9AA376D9-AE74-024D-B309-B44447612CC3}">
      <dsp:nvSpPr>
        <dsp:cNvPr id="0" name=""/>
        <dsp:cNvSpPr/>
      </dsp:nvSpPr>
      <dsp:spPr>
        <a:xfrm rot="240000">
          <a:off x="2808967" y="2737826"/>
          <a:ext cx="1668765" cy="576299"/>
        </a:xfrm>
        <a:prstGeom prst="roundRect">
          <a:avLst/>
        </a:prstGeom>
        <a:solidFill>
          <a:schemeClr val="accent6">
            <a:lumMod val="75000"/>
          </a:schemeClr>
        </a:soli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i="0" kern="1200" dirty="0"/>
            <a:t>Acide</a:t>
          </a:r>
        </a:p>
      </dsp:txBody>
      <dsp:txXfrm>
        <a:off x="2837100" y="2765959"/>
        <a:ext cx="1612499" cy="520033"/>
      </dsp:txXfrm>
    </dsp:sp>
    <dsp:sp modelId="{84BEB6C9-F823-7445-AF82-D3D8182307B2}">
      <dsp:nvSpPr>
        <dsp:cNvPr id="0" name=""/>
        <dsp:cNvSpPr/>
      </dsp:nvSpPr>
      <dsp:spPr>
        <a:xfrm rot="240000">
          <a:off x="2855677" y="2121259"/>
          <a:ext cx="1668765" cy="576299"/>
        </a:xfrm>
        <a:prstGeom prst="roundRect">
          <a:avLst/>
        </a:prstGeom>
        <a:solidFill>
          <a:schemeClr val="accent6">
            <a:lumMod val="75000"/>
          </a:schemeClr>
        </a:soli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i="1" kern="1200" dirty="0"/>
            <a:t>Helicobacter </a:t>
          </a:r>
          <a:r>
            <a:rPr lang="fr-FR" sz="1400" b="1" i="1" kern="1200" dirty="0" err="1"/>
            <a:t>Pylori</a:t>
          </a:r>
          <a:endParaRPr lang="fr-FR" sz="1400" b="1" i="1" kern="1200" dirty="0"/>
        </a:p>
      </dsp:txBody>
      <dsp:txXfrm>
        <a:off x="2883810" y="2149392"/>
        <a:ext cx="1612499" cy="520033"/>
      </dsp:txXfrm>
    </dsp:sp>
    <dsp:sp modelId="{4CE5CD67-C2C0-4B41-8B56-E837E524C5D8}">
      <dsp:nvSpPr>
        <dsp:cNvPr id="0" name=""/>
        <dsp:cNvSpPr/>
      </dsp:nvSpPr>
      <dsp:spPr>
        <a:xfrm rot="240000">
          <a:off x="2902386" y="1504692"/>
          <a:ext cx="1668765" cy="576299"/>
        </a:xfrm>
        <a:prstGeom prst="roundRect">
          <a:avLst/>
        </a:prstGeom>
        <a:solidFill>
          <a:schemeClr val="accent6">
            <a:lumMod val="75000"/>
          </a:schemeClr>
        </a:soli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i="0" kern="1200" dirty="0"/>
            <a:t>AINS</a:t>
          </a:r>
        </a:p>
      </dsp:txBody>
      <dsp:txXfrm>
        <a:off x="2930519" y="1532825"/>
        <a:ext cx="1612499" cy="520033"/>
      </dsp:txXfrm>
    </dsp:sp>
    <dsp:sp modelId="{642583B9-5702-6346-AF92-B0E367D7D866}">
      <dsp:nvSpPr>
        <dsp:cNvPr id="0" name=""/>
        <dsp:cNvSpPr/>
      </dsp:nvSpPr>
      <dsp:spPr>
        <a:xfrm rot="240000">
          <a:off x="333357" y="3186238"/>
          <a:ext cx="1668765" cy="576299"/>
        </a:xfrm>
        <a:prstGeom prst="roundRect">
          <a:avLst/>
        </a:prstGeom>
        <a:solidFill>
          <a:srgbClr val="92D050"/>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Renouvellement Cellulaire </a:t>
          </a:r>
        </a:p>
      </dsp:txBody>
      <dsp:txXfrm>
        <a:off x="361490" y="3214371"/>
        <a:ext cx="1612499" cy="520033"/>
      </dsp:txXfrm>
    </dsp:sp>
    <dsp:sp modelId="{4AE66D93-52D9-AA4D-8FC0-A95762870462}">
      <dsp:nvSpPr>
        <dsp:cNvPr id="0" name=""/>
        <dsp:cNvSpPr/>
      </dsp:nvSpPr>
      <dsp:spPr>
        <a:xfrm rot="240000">
          <a:off x="380067" y="2569671"/>
          <a:ext cx="1668765" cy="576299"/>
        </a:xfrm>
        <a:prstGeom prst="roundRect">
          <a:avLst/>
        </a:prstGeom>
        <a:solidFill>
          <a:srgbClr val="92D050"/>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000000"/>
              </a:solidFill>
            </a:rPr>
            <a:t>Vascularisation muqueuse</a:t>
          </a:r>
        </a:p>
      </dsp:txBody>
      <dsp:txXfrm>
        <a:off x="408200" y="2597804"/>
        <a:ext cx="1612499" cy="520033"/>
      </dsp:txXfrm>
    </dsp:sp>
    <dsp:sp modelId="{AB9792E8-E0E1-B24B-8019-0ABE09B2673E}">
      <dsp:nvSpPr>
        <dsp:cNvPr id="0" name=""/>
        <dsp:cNvSpPr/>
      </dsp:nvSpPr>
      <dsp:spPr>
        <a:xfrm rot="240000">
          <a:off x="426776" y="1953104"/>
          <a:ext cx="1668765" cy="576299"/>
        </a:xfrm>
        <a:prstGeom prst="roundRect">
          <a:avLst/>
        </a:prstGeom>
        <a:solidFill>
          <a:srgbClr val="92D050"/>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000000"/>
              </a:solidFill>
            </a:rPr>
            <a:t>Mucus</a:t>
          </a:r>
        </a:p>
      </dsp:txBody>
      <dsp:txXfrm>
        <a:off x="454909" y="1981237"/>
        <a:ext cx="1612499" cy="5200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728A1-32E9-4077-9097-32DCA48142B7}">
      <dsp:nvSpPr>
        <dsp:cNvPr id="0" name=""/>
        <dsp:cNvSpPr/>
      </dsp:nvSpPr>
      <dsp:spPr>
        <a:xfrm>
          <a:off x="272976" y="257617"/>
          <a:ext cx="1681546" cy="934192"/>
        </a:xfrm>
        <a:prstGeom prst="roundRect">
          <a:avLst>
            <a:gd name="adj" fmla="val 10000"/>
          </a:avLst>
        </a:prstGeom>
        <a:solidFill>
          <a:srgbClr val="92D050"/>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Protection</a:t>
          </a:r>
        </a:p>
      </dsp:txBody>
      <dsp:txXfrm>
        <a:off x="300338" y="284979"/>
        <a:ext cx="1626822" cy="879468"/>
      </dsp:txXfrm>
    </dsp:sp>
    <dsp:sp modelId="{A39498A7-E9AA-4C74-9F06-D56034580833}">
      <dsp:nvSpPr>
        <dsp:cNvPr id="0" name=""/>
        <dsp:cNvSpPr/>
      </dsp:nvSpPr>
      <dsp:spPr>
        <a:xfrm>
          <a:off x="2661923" y="257617"/>
          <a:ext cx="1681546" cy="934192"/>
        </a:xfrm>
        <a:prstGeom prst="roundRect">
          <a:avLst>
            <a:gd name="adj" fmla="val 10000"/>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solidFill>
                <a:schemeClr val="bg1"/>
              </a:solidFill>
            </a:rPr>
            <a:t>Agression</a:t>
          </a:r>
        </a:p>
      </dsp:txBody>
      <dsp:txXfrm>
        <a:off x="2689285" y="284979"/>
        <a:ext cx="1626822" cy="879468"/>
      </dsp:txXfrm>
    </dsp:sp>
    <dsp:sp modelId="{EC0B7615-753F-4E67-AECE-8A568C7FAD14}">
      <dsp:nvSpPr>
        <dsp:cNvPr id="0" name=""/>
        <dsp:cNvSpPr/>
      </dsp:nvSpPr>
      <dsp:spPr>
        <a:xfrm>
          <a:off x="1985158" y="4184374"/>
          <a:ext cx="700644" cy="700644"/>
        </a:xfrm>
        <a:prstGeom prst="triangle">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sp>
    <dsp:sp modelId="{B928FABA-61E5-4441-8722-C27BDD8EA1D7}">
      <dsp:nvSpPr>
        <dsp:cNvPr id="0" name=""/>
        <dsp:cNvSpPr/>
      </dsp:nvSpPr>
      <dsp:spPr>
        <a:xfrm rot="240000">
          <a:off x="232906" y="3884140"/>
          <a:ext cx="4205149" cy="294052"/>
        </a:xfrm>
        <a:prstGeom prst="rect">
          <a:avLst/>
        </a:prstGeom>
        <a:solidFill>
          <a:schemeClr val="accent5">
            <a:tint val="40000"/>
            <a:alpha val="90000"/>
            <a:hueOff val="-5531622"/>
            <a:satOff val="5572"/>
            <a:lumOff val="573"/>
            <a:alphaOff val="0"/>
          </a:schemeClr>
        </a:solidFill>
        <a:ln w="25400" cap="flat" cmpd="sng" algn="ctr">
          <a:solidFill>
            <a:schemeClr val="accent5">
              <a:tint val="40000"/>
              <a:alpha val="90000"/>
              <a:hueOff val="-5531622"/>
              <a:satOff val="5572"/>
              <a:lumOff val="573"/>
              <a:alphaOff val="0"/>
            </a:schemeClr>
          </a:solidFill>
          <a:prstDash val="solid"/>
        </a:ln>
        <a:effectLst/>
      </dsp:spPr>
      <dsp:style>
        <a:lnRef idx="2">
          <a:scrgbClr r="0" g="0" b="0"/>
        </a:lnRef>
        <a:fillRef idx="1">
          <a:scrgbClr r="0" g="0" b="0"/>
        </a:fillRef>
        <a:effectRef idx="0">
          <a:scrgbClr r="0" g="0" b="0"/>
        </a:effectRef>
        <a:fontRef idx="minor"/>
      </dsp:style>
    </dsp:sp>
    <dsp:sp modelId="{81C73AE7-8281-AE4D-9CDA-D7808CF6128B}">
      <dsp:nvSpPr>
        <dsp:cNvPr id="0" name=""/>
        <dsp:cNvSpPr/>
      </dsp:nvSpPr>
      <dsp:spPr>
        <a:xfrm rot="240000">
          <a:off x="2762257" y="3354393"/>
          <a:ext cx="1668765" cy="576299"/>
        </a:xfrm>
        <a:prstGeom prst="roundRect">
          <a:avLst/>
        </a:prstGeom>
        <a:solidFill>
          <a:schemeClr val="accent6">
            <a:lumMod val="75000"/>
          </a:schemeClr>
        </a:soli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t>Stress métabolique</a:t>
          </a:r>
        </a:p>
      </dsp:txBody>
      <dsp:txXfrm>
        <a:off x="2790390" y="3382526"/>
        <a:ext cx="1612499" cy="520033"/>
      </dsp:txXfrm>
    </dsp:sp>
    <dsp:sp modelId="{FB1FF4A5-5B06-F547-A6B7-4B8876E90BF7}">
      <dsp:nvSpPr>
        <dsp:cNvPr id="0" name=""/>
        <dsp:cNvSpPr/>
      </dsp:nvSpPr>
      <dsp:spPr>
        <a:xfrm rot="240000">
          <a:off x="2808967" y="2737826"/>
          <a:ext cx="1668765" cy="576299"/>
        </a:xfrm>
        <a:prstGeom prst="roundRect">
          <a:avLst/>
        </a:prstGeom>
        <a:solidFill>
          <a:schemeClr val="accent6">
            <a:lumMod val="75000"/>
          </a:schemeClr>
        </a:soli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i="0" kern="1200" dirty="0"/>
            <a:t>Acide</a:t>
          </a:r>
        </a:p>
      </dsp:txBody>
      <dsp:txXfrm>
        <a:off x="2837100" y="2765959"/>
        <a:ext cx="1612499" cy="520033"/>
      </dsp:txXfrm>
    </dsp:sp>
    <dsp:sp modelId="{27E01FAC-A5D1-C742-827C-A24ACAA63314}">
      <dsp:nvSpPr>
        <dsp:cNvPr id="0" name=""/>
        <dsp:cNvSpPr/>
      </dsp:nvSpPr>
      <dsp:spPr>
        <a:xfrm rot="240000">
          <a:off x="2855677" y="2121259"/>
          <a:ext cx="1668765" cy="576299"/>
        </a:xfrm>
        <a:prstGeom prst="roundRect">
          <a:avLst/>
        </a:prstGeom>
        <a:solidFill>
          <a:schemeClr val="accent6">
            <a:lumMod val="75000"/>
          </a:schemeClr>
        </a:soli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i="1" kern="1200" dirty="0"/>
            <a:t>Helicobacter </a:t>
          </a:r>
          <a:r>
            <a:rPr lang="fr-FR" sz="1400" b="1" i="1" kern="1200" dirty="0" err="1"/>
            <a:t>Pylori</a:t>
          </a:r>
          <a:endParaRPr lang="fr-FR" sz="1400" b="1" i="1" kern="1200" dirty="0"/>
        </a:p>
      </dsp:txBody>
      <dsp:txXfrm>
        <a:off x="2883810" y="2149392"/>
        <a:ext cx="1612499" cy="520033"/>
      </dsp:txXfrm>
    </dsp:sp>
    <dsp:sp modelId="{21381EF0-219A-9A42-84AE-E99A29805EFB}">
      <dsp:nvSpPr>
        <dsp:cNvPr id="0" name=""/>
        <dsp:cNvSpPr/>
      </dsp:nvSpPr>
      <dsp:spPr>
        <a:xfrm rot="240000">
          <a:off x="2902386" y="1504692"/>
          <a:ext cx="1668765" cy="576299"/>
        </a:xfrm>
        <a:prstGeom prst="roundRect">
          <a:avLst/>
        </a:prstGeom>
        <a:solidFill>
          <a:schemeClr val="accent6">
            <a:lumMod val="75000"/>
          </a:schemeClr>
        </a:soli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i="0" kern="1200" dirty="0"/>
            <a:t>AINS</a:t>
          </a:r>
        </a:p>
      </dsp:txBody>
      <dsp:txXfrm>
        <a:off x="2930519" y="1532825"/>
        <a:ext cx="1612499" cy="520033"/>
      </dsp:txXfrm>
    </dsp:sp>
    <dsp:sp modelId="{E5F30072-8564-0B42-BA85-FC0FE74CEAC0}">
      <dsp:nvSpPr>
        <dsp:cNvPr id="0" name=""/>
        <dsp:cNvSpPr/>
      </dsp:nvSpPr>
      <dsp:spPr>
        <a:xfrm rot="240000">
          <a:off x="333357" y="3186238"/>
          <a:ext cx="1668765" cy="576299"/>
        </a:xfrm>
        <a:prstGeom prst="roundRect">
          <a:avLst/>
        </a:prstGeom>
        <a:solidFill>
          <a:srgbClr val="92D050"/>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rPr>
            <a:t>Renouvellement Cellulaire </a:t>
          </a:r>
        </a:p>
      </dsp:txBody>
      <dsp:txXfrm>
        <a:off x="361490" y="3214371"/>
        <a:ext cx="1612499" cy="520033"/>
      </dsp:txXfrm>
    </dsp:sp>
    <dsp:sp modelId="{59B9368E-44B3-D54D-8F4B-09EEDF791F69}">
      <dsp:nvSpPr>
        <dsp:cNvPr id="0" name=""/>
        <dsp:cNvSpPr/>
      </dsp:nvSpPr>
      <dsp:spPr>
        <a:xfrm rot="240000">
          <a:off x="380067" y="2569671"/>
          <a:ext cx="1668765" cy="576299"/>
        </a:xfrm>
        <a:prstGeom prst="roundRect">
          <a:avLst/>
        </a:prstGeom>
        <a:solidFill>
          <a:srgbClr val="92D050"/>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000000"/>
              </a:solidFill>
            </a:rPr>
            <a:t>Vascularisation muqueuse</a:t>
          </a:r>
        </a:p>
      </dsp:txBody>
      <dsp:txXfrm>
        <a:off x="408200" y="2597804"/>
        <a:ext cx="1612499" cy="520033"/>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9C90A0A7-F813-0C47-9C97-9309AA954D3E}" type="datetime1">
              <a:rPr lang="fr-FR"/>
              <a:pPr>
                <a:defRPr/>
              </a:pPr>
              <a:t>25/09/2022</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666055B7-1B40-4E42-B696-1C87F393E587}" type="slidenum">
              <a:rPr lang="fr-FR"/>
              <a:pPr>
                <a:defRPr/>
              </a:pPr>
              <a:t>‹N°›</a:t>
            </a:fld>
            <a:endParaRPr lang="fr-FR"/>
          </a:p>
        </p:txBody>
      </p:sp>
    </p:spTree>
    <p:extLst>
      <p:ext uri="{BB962C8B-B14F-4D97-AF65-F5344CB8AC3E}">
        <p14:creationId xmlns:p14="http://schemas.microsoft.com/office/powerpoint/2010/main" val="212907403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pitchFamily="-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B0B1BDB-6B79-D949-814E-EB163487B438}" type="slidenum">
              <a:rPr lang="fr-FR" smtClean="0"/>
              <a:t>1</a:t>
            </a:fld>
            <a:endParaRPr lang="fr-FR"/>
          </a:p>
        </p:txBody>
      </p:sp>
    </p:spTree>
    <p:extLst>
      <p:ext uri="{BB962C8B-B14F-4D97-AF65-F5344CB8AC3E}">
        <p14:creationId xmlns:p14="http://schemas.microsoft.com/office/powerpoint/2010/main" val="2187261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B0B1BDB-6B79-D949-814E-EB163487B438}" type="slidenum">
              <a:rPr lang="fr-FR" smtClean="0"/>
              <a:t>34</a:t>
            </a:fld>
            <a:endParaRPr lang="fr-FR"/>
          </a:p>
        </p:txBody>
      </p:sp>
    </p:spTree>
    <p:extLst>
      <p:ext uri="{BB962C8B-B14F-4D97-AF65-F5344CB8AC3E}">
        <p14:creationId xmlns:p14="http://schemas.microsoft.com/office/powerpoint/2010/main" val="2494733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a) e)</a:t>
            </a:r>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35</a:t>
            </a:fld>
            <a:endParaRPr lang="fr-FR"/>
          </a:p>
        </p:txBody>
      </p:sp>
    </p:spTree>
    <p:extLst>
      <p:ext uri="{BB962C8B-B14F-4D97-AF65-F5344CB8AC3E}">
        <p14:creationId xmlns:p14="http://schemas.microsoft.com/office/powerpoint/2010/main" val="3864150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a) e)</a:t>
            </a:r>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36</a:t>
            </a:fld>
            <a:endParaRPr lang="fr-FR"/>
          </a:p>
        </p:txBody>
      </p:sp>
    </p:spTree>
    <p:extLst>
      <p:ext uri="{BB962C8B-B14F-4D97-AF65-F5344CB8AC3E}">
        <p14:creationId xmlns:p14="http://schemas.microsoft.com/office/powerpoint/2010/main" val="3345385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a:t>a) b) c) d)</a:t>
            </a:r>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37</a:t>
            </a:fld>
            <a:endParaRPr lang="fr-FR"/>
          </a:p>
        </p:txBody>
      </p:sp>
    </p:spTree>
    <p:extLst>
      <p:ext uri="{BB962C8B-B14F-4D97-AF65-F5344CB8AC3E}">
        <p14:creationId xmlns:p14="http://schemas.microsoft.com/office/powerpoint/2010/main" val="3549144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38</a:t>
            </a:fld>
            <a:endParaRPr lang="fr-FR"/>
          </a:p>
        </p:txBody>
      </p:sp>
    </p:spTree>
    <p:extLst>
      <p:ext uri="{BB962C8B-B14F-4D97-AF65-F5344CB8AC3E}">
        <p14:creationId xmlns:p14="http://schemas.microsoft.com/office/powerpoint/2010/main" val="286161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a) e)</a:t>
            </a:r>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2</a:t>
            </a:fld>
            <a:endParaRPr lang="fr-FR"/>
          </a:p>
        </p:txBody>
      </p:sp>
    </p:spTree>
    <p:extLst>
      <p:ext uri="{BB962C8B-B14F-4D97-AF65-F5344CB8AC3E}">
        <p14:creationId xmlns:p14="http://schemas.microsoft.com/office/powerpoint/2010/main" val="4253959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a) e)</a:t>
            </a:r>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3</a:t>
            </a:fld>
            <a:endParaRPr lang="fr-FR"/>
          </a:p>
        </p:txBody>
      </p:sp>
    </p:spTree>
    <p:extLst>
      <p:ext uri="{BB962C8B-B14F-4D97-AF65-F5344CB8AC3E}">
        <p14:creationId xmlns:p14="http://schemas.microsoft.com/office/powerpoint/2010/main" val="355419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a:t>a) b) c) d)</a:t>
            </a:r>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4</a:t>
            </a:fld>
            <a:endParaRPr lang="fr-FR"/>
          </a:p>
        </p:txBody>
      </p:sp>
    </p:spTree>
    <p:extLst>
      <p:ext uri="{BB962C8B-B14F-4D97-AF65-F5344CB8AC3E}">
        <p14:creationId xmlns:p14="http://schemas.microsoft.com/office/powerpoint/2010/main" val="77558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666055B7-1B40-4E42-B696-1C87F393E587}" type="slidenum">
              <a:rPr lang="fr-FR" smtClean="0"/>
              <a:pPr>
                <a:defRPr/>
              </a:pPr>
              <a:t>5</a:t>
            </a:fld>
            <a:endParaRPr lang="fr-FR"/>
          </a:p>
        </p:txBody>
      </p:sp>
    </p:spTree>
    <p:extLst>
      <p:ext uri="{BB962C8B-B14F-4D97-AF65-F5344CB8AC3E}">
        <p14:creationId xmlns:p14="http://schemas.microsoft.com/office/powerpoint/2010/main" val="340613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B0B1BDB-6B79-D949-814E-EB163487B438}" type="slidenum">
              <a:rPr lang="fr-FR" smtClean="0"/>
              <a:t>6</a:t>
            </a:fld>
            <a:endParaRPr lang="fr-FR"/>
          </a:p>
        </p:txBody>
      </p:sp>
    </p:spTree>
    <p:extLst>
      <p:ext uri="{BB962C8B-B14F-4D97-AF65-F5344CB8AC3E}">
        <p14:creationId xmlns:p14="http://schemas.microsoft.com/office/powerpoint/2010/main" val="3080212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66055B7-1B40-4E42-B696-1C87F393E587}" type="slidenum">
              <a:rPr lang="fr-FR" smtClean="0"/>
              <a:pPr>
                <a:defRPr/>
              </a:pPr>
              <a:t>10</a:t>
            </a:fld>
            <a:endParaRPr lang="fr-FR"/>
          </a:p>
        </p:txBody>
      </p:sp>
    </p:spTree>
    <p:extLst>
      <p:ext uri="{BB962C8B-B14F-4D97-AF65-F5344CB8AC3E}">
        <p14:creationId xmlns:p14="http://schemas.microsoft.com/office/powerpoint/2010/main" val="508095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DD333-E424-324F-A6D1-83BEBD19F3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706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66055B7-1B40-4E42-B696-1C87F393E587}" type="slidenum">
              <a:rPr lang="fr-FR" smtClean="0"/>
              <a:pPr>
                <a:defRPr/>
              </a:pPr>
              <a:t>28</a:t>
            </a:fld>
            <a:endParaRPr lang="fr-FR"/>
          </a:p>
        </p:txBody>
      </p:sp>
    </p:spTree>
    <p:extLst>
      <p:ext uri="{BB962C8B-B14F-4D97-AF65-F5344CB8AC3E}">
        <p14:creationId xmlns:p14="http://schemas.microsoft.com/office/powerpoint/2010/main" val="2697090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25/09/2022</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51451E7B-D655-2E4A-A439-5C2E8E05D252}" type="slidenum">
              <a:rPr lang="fr-FR"/>
              <a:pPr>
                <a:defRPr/>
              </a:pPr>
              <a:t>‹N°›</a:t>
            </a:fld>
            <a:endParaRPr lang="fr-FR"/>
          </a:p>
        </p:txBody>
      </p:sp>
    </p:spTree>
    <p:extLst>
      <p:ext uri="{BB962C8B-B14F-4D97-AF65-F5344CB8AC3E}">
        <p14:creationId xmlns:p14="http://schemas.microsoft.com/office/powerpoint/2010/main" val="429352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25/09/2022</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7B908A-1788-694D-9758-71CA138F3C22}" type="slidenum">
              <a:rPr lang="fr-FR"/>
              <a:pPr>
                <a:defRPr/>
              </a:pPr>
              <a:t>‹N°›</a:t>
            </a:fld>
            <a:endParaRPr lang="fr-FR"/>
          </a:p>
        </p:txBody>
      </p:sp>
    </p:spTree>
    <p:extLst>
      <p:ext uri="{BB962C8B-B14F-4D97-AF65-F5344CB8AC3E}">
        <p14:creationId xmlns:p14="http://schemas.microsoft.com/office/powerpoint/2010/main" val="3393526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25/09/2022</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3F1A566-20B0-6F4D-AD01-C5C0DAD44BB9}" type="slidenum">
              <a:rPr lang="fr-FR"/>
              <a:pPr>
                <a:defRPr/>
              </a:pPr>
              <a:t>‹N°›</a:t>
            </a:fld>
            <a:endParaRPr lang="fr-FR"/>
          </a:p>
        </p:txBody>
      </p:sp>
    </p:spTree>
    <p:extLst>
      <p:ext uri="{BB962C8B-B14F-4D97-AF65-F5344CB8AC3E}">
        <p14:creationId xmlns:p14="http://schemas.microsoft.com/office/powerpoint/2010/main" val="2833776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7" name="Rectangle 6"/>
          <p:cNvSpPr/>
          <p:nvPr userDrawn="1"/>
        </p:nvSpPr>
        <p:spPr>
          <a:xfrm flipV="1">
            <a:off x="0" y="6158205"/>
            <a:ext cx="12192000" cy="699795"/>
          </a:xfrm>
          <a:prstGeom prst="rect">
            <a:avLst/>
          </a:prstGeom>
          <a:solidFill>
            <a:srgbClr val="4AB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874976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25/09/2022</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4A05F73-3396-3744-946B-10E86E6D0F1C}" type="slidenum">
              <a:rPr lang="fr-FR"/>
              <a:pPr>
                <a:defRPr/>
              </a:pPr>
              <a:t>‹N°›</a:t>
            </a:fld>
            <a:endParaRPr lang="fr-FR"/>
          </a:p>
        </p:txBody>
      </p:sp>
    </p:spTree>
    <p:extLst>
      <p:ext uri="{BB962C8B-B14F-4D97-AF65-F5344CB8AC3E}">
        <p14:creationId xmlns:p14="http://schemas.microsoft.com/office/powerpoint/2010/main" val="1917963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25/09/2022</a:t>
            </a:fld>
            <a:endParaRPr lang="fr-F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15A30B5-60D9-9C4F-AA95-FA7298CAE44B}" type="slidenum">
              <a:rPr lang="fr-FR"/>
              <a:pPr>
                <a:defRPr/>
              </a:pPr>
              <a:t>‹N°›</a:t>
            </a:fld>
            <a:endParaRPr lang="fr-FR"/>
          </a:p>
        </p:txBody>
      </p:sp>
    </p:spTree>
    <p:extLst>
      <p:ext uri="{BB962C8B-B14F-4D97-AF65-F5344CB8AC3E}">
        <p14:creationId xmlns:p14="http://schemas.microsoft.com/office/powerpoint/2010/main" val="402236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25/09/2022</a:t>
            </a:fld>
            <a:endParaRPr lang="fr-FR"/>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797BD0F-D7A7-6540-9A05-331DA8844C14}" type="slidenum">
              <a:rPr lang="fr-FR"/>
              <a:pPr>
                <a:defRPr/>
              </a:pPr>
              <a:t>‹N°›</a:t>
            </a:fld>
            <a:endParaRPr lang="fr-FR"/>
          </a:p>
        </p:txBody>
      </p:sp>
    </p:spTree>
    <p:extLst>
      <p:ext uri="{BB962C8B-B14F-4D97-AF65-F5344CB8AC3E}">
        <p14:creationId xmlns:p14="http://schemas.microsoft.com/office/powerpoint/2010/main" val="73488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25/09/2022</a:t>
            </a:fld>
            <a:endParaRPr lang="fr-FR"/>
          </a:p>
        </p:txBody>
      </p:sp>
      <p:sp>
        <p:nvSpPr>
          <p:cNvPr id="8" name="Espace réservé du pied de page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B9CE615-E41C-BD44-8D4D-0BE6319797B0}" type="slidenum">
              <a:rPr lang="fr-FR"/>
              <a:pPr>
                <a:defRPr/>
              </a:pPr>
              <a:t>‹N°›</a:t>
            </a:fld>
            <a:endParaRPr lang="fr-FR"/>
          </a:p>
        </p:txBody>
      </p:sp>
    </p:spTree>
    <p:extLst>
      <p:ext uri="{BB962C8B-B14F-4D97-AF65-F5344CB8AC3E}">
        <p14:creationId xmlns:p14="http://schemas.microsoft.com/office/powerpoint/2010/main" val="2154918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25/09/2022</a:t>
            </a:fld>
            <a:endParaRPr lang="fr-FR"/>
          </a:p>
        </p:txBody>
      </p:sp>
      <p:sp>
        <p:nvSpPr>
          <p:cNvPr id="4" name="Espace réservé du pied de page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8806DB-CEAD-AC47-AE66-C8A330D73B46}" type="slidenum">
              <a:rPr lang="fr-FR"/>
              <a:pPr>
                <a:defRPr/>
              </a:pPr>
              <a:t>‹N°›</a:t>
            </a:fld>
            <a:endParaRPr lang="fr-FR"/>
          </a:p>
        </p:txBody>
      </p:sp>
    </p:spTree>
    <p:extLst>
      <p:ext uri="{BB962C8B-B14F-4D97-AF65-F5344CB8AC3E}">
        <p14:creationId xmlns:p14="http://schemas.microsoft.com/office/powerpoint/2010/main" val="4161605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25/09/2022</a:t>
            </a:fld>
            <a:endParaRPr lang="fr-FR"/>
          </a:p>
        </p:txBody>
      </p:sp>
      <p:sp>
        <p:nvSpPr>
          <p:cNvPr id="3" name="Espace réservé du pied de page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CE125CD-CA6C-AA46-9AF6-1F75C527A8A8}" type="slidenum">
              <a:rPr lang="fr-FR"/>
              <a:pPr>
                <a:defRPr/>
              </a:pPr>
              <a:t>‹N°›</a:t>
            </a:fld>
            <a:endParaRPr lang="fr-FR"/>
          </a:p>
        </p:txBody>
      </p:sp>
    </p:spTree>
    <p:extLst>
      <p:ext uri="{BB962C8B-B14F-4D97-AF65-F5344CB8AC3E}">
        <p14:creationId xmlns:p14="http://schemas.microsoft.com/office/powerpoint/2010/main" val="989236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25/09/2022</a:t>
            </a:fld>
            <a:endParaRPr lang="fr-FR"/>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E282D6D-8F69-374F-9CE5-5D515AB04AD6}" type="slidenum">
              <a:rPr lang="fr-FR"/>
              <a:pPr>
                <a:defRPr/>
              </a:pPr>
              <a:t>‹N°›</a:t>
            </a:fld>
            <a:endParaRPr lang="fr-FR"/>
          </a:p>
        </p:txBody>
      </p:sp>
    </p:spTree>
    <p:extLst>
      <p:ext uri="{BB962C8B-B14F-4D97-AF65-F5344CB8AC3E}">
        <p14:creationId xmlns:p14="http://schemas.microsoft.com/office/powerpoint/2010/main" val="402068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1E9B6CF-84A9-7B45-B9CB-27834B3AA237}" type="datetimeFigureOut">
              <a:rPr lang="fr-FR"/>
              <a:pPr>
                <a:defRPr/>
              </a:pPr>
              <a:t>25/09/2022</a:t>
            </a:fld>
            <a:endParaRPr lang="fr-FR"/>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2A4C5A8-AE7F-E94A-8010-7ADD7E2F1D0B}" type="slidenum">
              <a:rPr lang="fr-FR"/>
              <a:pPr>
                <a:defRPr/>
              </a:pPr>
              <a:t>‹N°›</a:t>
            </a:fld>
            <a:endParaRPr lang="fr-FR"/>
          </a:p>
        </p:txBody>
      </p:sp>
    </p:spTree>
    <p:extLst>
      <p:ext uri="{BB962C8B-B14F-4D97-AF65-F5344CB8AC3E}">
        <p14:creationId xmlns:p14="http://schemas.microsoft.com/office/powerpoint/2010/main" val="766131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Espace réservé du titre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25603" name="Espace réservé du texte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31E9B6CF-84A9-7B45-B9CB-27834B3AA237}" type="datetimeFigureOut">
              <a:rPr lang="fr-FR"/>
              <a:pPr>
                <a:defRPr/>
              </a:pPr>
              <a:t>25/09/2022</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0297F0D6-319E-4F48-8232-8DD23CB5AECA}"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4008"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5.wdp"/><Relationship Id="rId3" Type="http://schemas.openxmlformats.org/officeDocument/2006/relationships/image" Target="../media/image13.tiff"/><Relationship Id="rId7" Type="http://schemas.microsoft.com/office/2007/relationships/hdphoto" Target="../media/hdphoto12.wdp"/><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14.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14.tiff"/><Relationship Id="rId9" Type="http://schemas.microsoft.com/office/2007/relationships/hdphoto" Target="../media/hdphoto13.wdp"/><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9.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9.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9.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11.png"/><Relationship Id="rId3" Type="http://schemas.openxmlformats.org/officeDocument/2006/relationships/image" Target="../media/image17.tiff"/><Relationship Id="rId7" Type="http://schemas.openxmlformats.org/officeDocument/2006/relationships/image" Target="../media/image8.png"/><Relationship Id="rId12" Type="http://schemas.microsoft.com/office/2007/relationships/hdphoto" Target="../media/hdphoto22.wdp"/><Relationship Id="rId2"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18.tiff"/><Relationship Id="rId15" Type="http://schemas.openxmlformats.org/officeDocument/2006/relationships/image" Target="../media/image19.tiff"/><Relationship Id="rId10" Type="http://schemas.microsoft.com/office/2007/relationships/hdphoto" Target="../media/hdphoto21.wdp"/><Relationship Id="rId4" Type="http://schemas.openxmlformats.org/officeDocument/2006/relationships/image" Target="../media/image5.tiff"/><Relationship Id="rId9" Type="http://schemas.openxmlformats.org/officeDocument/2006/relationships/image" Target="../media/image9.png"/><Relationship Id="rId1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4.wdp"/><Relationship Id="rId3" Type="http://schemas.openxmlformats.org/officeDocument/2006/relationships/image" Target="../media/image21.tiff"/><Relationship Id="rId7" Type="http://schemas.microsoft.com/office/2007/relationships/hdphoto" Target="../media/hdphoto23.wdp"/><Relationship Id="rId12" Type="http://schemas.openxmlformats.org/officeDocument/2006/relationships/image" Target="../media/image11.png"/><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4.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22.tiff"/><Relationship Id="rId9" Type="http://schemas.microsoft.com/office/2007/relationships/hdphoto" Target="../media/hdphoto7.wdp"/><Relationship Id="rId14" Type="http://schemas.openxmlformats.org/officeDocument/2006/relationships/image" Target="../media/image23.tiff"/></Relationships>
</file>

<file path=ppt/slides/_rels/slide16.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25.png"/><Relationship Id="rId7" Type="http://schemas.openxmlformats.org/officeDocument/2006/relationships/image" Target="../media/image9.png"/><Relationship Id="rId12" Type="http://schemas.microsoft.com/office/2007/relationships/hdphoto" Target="../media/hdphoto28.wdp"/><Relationship Id="rId2" Type="http://schemas.openxmlformats.org/officeDocument/2006/relationships/image" Target="../media/image24.tiff"/><Relationship Id="rId1" Type="http://schemas.openxmlformats.org/officeDocument/2006/relationships/slideLayout" Target="../slideLayouts/slideLayout2.xml"/><Relationship Id="rId6" Type="http://schemas.microsoft.com/office/2007/relationships/hdphoto" Target="../media/hdphoto25.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27.wdp"/><Relationship Id="rId4" Type="http://schemas.openxmlformats.org/officeDocument/2006/relationships/image" Target="../media/image6.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7.wdp"/><Relationship Id="rId2" Type="http://schemas.openxmlformats.org/officeDocument/2006/relationships/image" Target="../media/image26.tiff"/><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30.wdp"/><Relationship Id="rId5" Type="http://schemas.microsoft.com/office/2007/relationships/hdphoto" Target="../media/hdphoto29.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22.wdp"/></Relationships>
</file>

<file path=ppt/slides/_rels/slide18.xml.rels><?xml version="1.0" encoding="UTF-8" standalone="yes"?>
<Relationships xmlns="http://schemas.openxmlformats.org/package/2006/relationships"><Relationship Id="rId8" Type="http://schemas.microsoft.com/office/2007/relationships/hdphoto" Target="../media/hdphoto32.wdp"/><Relationship Id="rId13"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27.wmf"/><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oleObject" Target="../embeddings/oleObject1.bin"/><Relationship Id="rId5" Type="http://schemas.openxmlformats.org/officeDocument/2006/relationships/image" Target="../media/image9.png"/><Relationship Id="rId10" Type="http://schemas.microsoft.com/office/2007/relationships/hdphoto" Target="../media/hdphoto5.wdp"/><Relationship Id="rId4" Type="http://schemas.microsoft.com/office/2007/relationships/hdphoto" Target="../media/hdphoto31.wdp"/><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image" Target="../media/image8.png"/><Relationship Id="rId3" Type="http://schemas.openxmlformats.org/officeDocument/2006/relationships/diagramLayout" Target="../diagrams/layout1.xml"/><Relationship Id="rId21" Type="http://schemas.microsoft.com/office/2007/relationships/hdphoto" Target="../media/hdphoto34.wdp"/><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6.png"/><Relationship Id="rId25" Type="http://schemas.microsoft.com/office/2007/relationships/hdphoto" Target="../media/hdphoto35.wdp"/><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image" Target="../media/image11.png"/><Relationship Id="rId5" Type="http://schemas.openxmlformats.org/officeDocument/2006/relationships/diagramColors" Target="../diagrams/colors1.xml"/><Relationship Id="rId15" Type="http://schemas.openxmlformats.org/officeDocument/2006/relationships/diagramColors" Target="../diagrams/colors3.xml"/><Relationship Id="rId23" Type="http://schemas.microsoft.com/office/2007/relationships/hdphoto" Target="../media/hdphoto8.wdp"/><Relationship Id="rId10" Type="http://schemas.openxmlformats.org/officeDocument/2006/relationships/diagramColors" Target="../diagrams/colors2.xml"/><Relationship Id="rId19" Type="http://schemas.microsoft.com/office/2007/relationships/hdphoto" Target="../media/hdphoto33.wdp"/><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37.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38.wdp"/><Relationship Id="rId5" Type="http://schemas.microsoft.com/office/2007/relationships/hdphoto" Target="../media/hdphoto36.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40.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42.wdp"/><Relationship Id="rId5" Type="http://schemas.microsoft.com/office/2007/relationships/hdphoto" Target="../media/hdphoto39.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41.wdp"/></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44.wdp"/><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46.wdp"/><Relationship Id="rId5" Type="http://schemas.microsoft.com/office/2007/relationships/hdphoto" Target="../media/hdphoto43.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45.wdp"/></Relationships>
</file>

<file path=ppt/slides/_rels/slide23.xml.rels><?xml version="1.0" encoding="UTF-8" standalone="yes"?>
<Relationships xmlns="http://schemas.openxmlformats.org/package/2006/relationships"><Relationship Id="rId8" Type="http://schemas.microsoft.com/office/2007/relationships/hdphoto" Target="../media/hdphoto48.wdp"/><Relationship Id="rId13"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9.png"/><Relationship Id="rId12" Type="http://schemas.microsoft.com/office/2007/relationships/hdphoto" Target="../media/hdphoto50.wdp"/><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47.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49.wdp"/><Relationship Id="rId4" Type="http://schemas.openxmlformats.org/officeDocument/2006/relationships/image" Target="../media/image6.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52.wdp"/><Relationship Id="rId2" Type="http://schemas.openxmlformats.org/officeDocument/2006/relationships/image" Target="../media/image32.tiff"/><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54.wdp"/><Relationship Id="rId5" Type="http://schemas.microsoft.com/office/2007/relationships/hdphoto" Target="../media/hdphoto51.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53.wdp"/></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56.wdp"/><Relationship Id="rId2" Type="http://schemas.openxmlformats.org/officeDocument/2006/relationships/image" Target="../media/image33.tiff"/><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57.wdp"/><Relationship Id="rId5" Type="http://schemas.microsoft.com/office/2007/relationships/hdphoto" Target="../media/hdphoto55.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34.tiff"/><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59.wdp"/><Relationship Id="rId5" Type="http://schemas.microsoft.com/office/2007/relationships/hdphoto" Target="../media/hdphoto58.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microsoft.com/office/2007/relationships/hdphoto" Target="../media/hdphoto61.wdp"/><Relationship Id="rId3" Type="http://schemas.openxmlformats.org/officeDocument/2006/relationships/image" Target="../media/image36.tiff"/><Relationship Id="rId7" Type="http://schemas.openxmlformats.org/officeDocument/2006/relationships/image" Target="../media/image9.png"/><Relationship Id="rId12" Type="http://schemas.microsoft.com/office/2007/relationships/hdphoto" Target="../media/hdphoto62.wdp"/><Relationship Id="rId2" Type="http://schemas.openxmlformats.org/officeDocument/2006/relationships/image" Target="../media/image35.tiff"/><Relationship Id="rId1" Type="http://schemas.openxmlformats.org/officeDocument/2006/relationships/slideLayout" Target="../slideLayouts/slideLayout2.xml"/><Relationship Id="rId6" Type="http://schemas.microsoft.com/office/2007/relationships/hdphoto" Target="../media/hdphoto60.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image" Target="../media/image6.pn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9.png"/><Relationship Id="rId12" Type="http://schemas.microsoft.com/office/2007/relationships/hdphoto" Target="../media/hdphoto65.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3.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64.wdp"/><Relationship Id="rId4" Type="http://schemas.openxmlformats.org/officeDocument/2006/relationships/image" Target="../media/image6.pn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65.wdp"/><Relationship Id="rId5" Type="http://schemas.microsoft.com/office/2007/relationships/hdphoto" Target="../media/hdphoto66.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67.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69.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0.tiff"/><Relationship Id="rId5" Type="http://schemas.openxmlformats.org/officeDocument/2006/relationships/image" Target="../media/image9.png"/><Relationship Id="rId10" Type="http://schemas.microsoft.com/office/2007/relationships/hdphoto" Target="../media/hdphoto70.wdp"/><Relationship Id="rId4" Type="http://schemas.microsoft.com/office/2007/relationships/hdphoto" Target="../media/hdphoto68.wdp"/><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73.wdp"/><Relationship Id="rId3" Type="http://schemas.openxmlformats.org/officeDocument/2006/relationships/slideLayout" Target="../slideLayouts/slideLayout2.xml"/><Relationship Id="rId7" Type="http://schemas.microsoft.com/office/2007/relationships/hdphoto" Target="../media/hdphoto71.wdp"/><Relationship Id="rId12"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11" Type="http://schemas.microsoft.com/office/2007/relationships/hdphoto" Target="../media/hdphoto72.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41.png"/><Relationship Id="rId9" Type="http://schemas.microsoft.com/office/2007/relationships/hdphoto" Target="../media/hdphoto7.wdp"/></Relationships>
</file>

<file path=ppt/slides/_rels/slide32.xml.rels><?xml version="1.0" encoding="UTF-8" standalone="yes"?>
<Relationships xmlns="http://schemas.openxmlformats.org/package/2006/relationships"><Relationship Id="rId8" Type="http://schemas.microsoft.com/office/2007/relationships/hdphoto" Target="../media/hdphoto75.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2.png"/><Relationship Id="rId5" Type="http://schemas.openxmlformats.org/officeDocument/2006/relationships/image" Target="../media/image9.png"/><Relationship Id="rId10" Type="http://schemas.microsoft.com/office/2007/relationships/hdphoto" Target="../media/hdphoto76.wdp"/><Relationship Id="rId4" Type="http://schemas.microsoft.com/office/2007/relationships/hdphoto" Target="../media/hdphoto74.wdp"/><Relationship Id="rId9"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0.png"/><Relationship Id="rId12" Type="http://schemas.microsoft.com/office/2007/relationships/hdphoto" Target="../media/hdphoto80.wdp"/><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78.wdp"/><Relationship Id="rId11" Type="http://schemas.openxmlformats.org/officeDocument/2006/relationships/image" Target="../media/image43.png"/><Relationship Id="rId5" Type="http://schemas.openxmlformats.org/officeDocument/2006/relationships/image" Target="../media/image9.png"/><Relationship Id="rId10" Type="http://schemas.microsoft.com/office/2007/relationships/hdphoto" Target="../media/hdphoto79.wdp"/><Relationship Id="rId4" Type="http://schemas.microsoft.com/office/2007/relationships/hdphoto" Target="../media/hdphoto77.wdp"/><Relationship Id="rId9"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82.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png"/><Relationship Id="rId11" Type="http://schemas.microsoft.com/office/2007/relationships/hdphoto" Target="../media/hdphoto5.wdp"/><Relationship Id="rId5" Type="http://schemas.microsoft.com/office/2007/relationships/hdphoto" Target="../media/hdphoto81.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4.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5.wdp"/><Relationship Id="rId3" Type="http://schemas.openxmlformats.org/officeDocument/2006/relationships/image" Target="../media/image6.png"/><Relationship Id="rId7" Type="http://schemas.microsoft.com/office/2007/relationships/hdphoto" Target="../media/hdphoto2.wdp"/><Relationship Id="rId12"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png"/><Relationship Id="rId11" Type="http://schemas.microsoft.com/office/2007/relationships/hdphoto" Target="../media/hdphoto4.wdp"/><Relationship Id="rId5" Type="http://schemas.openxmlformats.org/officeDocument/2006/relationships/image" Target="../media/image5.tiff"/><Relationship Id="rId10" Type="http://schemas.openxmlformats.org/officeDocument/2006/relationships/image" Target="../media/image10.png"/><Relationship Id="rId4" Type="http://schemas.openxmlformats.org/officeDocument/2006/relationships/image" Target="../media/image7.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12.tiff"/><Relationship Id="rId5" Type="http://schemas.openxmlformats.org/officeDocument/2006/relationships/image" Target="../media/image9.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9.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9.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age 74"/>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0" y="24890"/>
            <a:ext cx="3792354" cy="6796742"/>
          </a:xfrm>
          <a:prstGeom prst="rect">
            <a:avLst/>
          </a:prstGeom>
        </p:spPr>
      </p:pic>
      <p:pic>
        <p:nvPicPr>
          <p:cNvPr id="11" name="Image 10">
            <a:extLst>
              <a:ext uri="{FF2B5EF4-FFF2-40B4-BE49-F238E27FC236}">
                <a16:creationId xmlns:a16="http://schemas.microsoft.com/office/drawing/2014/main" id="{0058591C-CA69-774B-9F29-FB91ADD262AD}"/>
              </a:ext>
            </a:extLst>
          </p:cNvPr>
          <p:cNvPicPr>
            <a:picLocks noChangeAspect="1"/>
          </p:cNvPicPr>
          <p:nvPr/>
        </p:nvPicPr>
        <p:blipFill rotWithShape="1">
          <a:blip r:embed="rId5">
            <a:alphaModFix/>
          </a:blip>
          <a:srcRect b="8542"/>
          <a:stretch/>
        </p:blipFill>
        <p:spPr>
          <a:xfrm>
            <a:off x="0" y="24890"/>
            <a:ext cx="12192001" cy="1051669"/>
          </a:xfrm>
          <a:prstGeom prst="rect">
            <a:avLst/>
          </a:prstGeom>
          <a:effectLst/>
        </p:spPr>
      </p:pic>
      <p:sp>
        <p:nvSpPr>
          <p:cNvPr id="4" name="ZoneTexte 3"/>
          <p:cNvSpPr txBox="1"/>
          <p:nvPr/>
        </p:nvSpPr>
        <p:spPr>
          <a:xfrm>
            <a:off x="3266213" y="1355650"/>
            <a:ext cx="8825947" cy="754694"/>
          </a:xfrm>
          <a:prstGeom prst="rect">
            <a:avLst/>
          </a:prstGeom>
          <a:noFill/>
        </p:spPr>
        <p:txBody>
          <a:bodyPr wrap="square" rtlCol="0">
            <a:spAutoFit/>
          </a:bodyPr>
          <a:lstStyle/>
          <a:p>
            <a:pPr algn="ctr">
              <a:lnSpc>
                <a:spcPct val="150000"/>
              </a:lnSpc>
            </a:pPr>
            <a:r>
              <a:rPr lang="fr-FR" sz="3200" b="1" dirty="0">
                <a:solidFill>
                  <a:srgbClr val="5CACDB"/>
                </a:solidFill>
                <a:latin typeface="Antonio" charset="0"/>
                <a:ea typeface="Antonio" charset="0"/>
                <a:cs typeface="Antonio" charset="0"/>
              </a:rPr>
              <a:t>Item 355 : Hémorragie digestive</a:t>
            </a:r>
            <a:endParaRPr lang="fr-FR" sz="3200" dirty="0">
              <a:solidFill>
                <a:srgbClr val="5CACDB"/>
              </a:solidFill>
              <a:latin typeface="Antonio" charset="0"/>
              <a:ea typeface="Antonio" charset="0"/>
              <a:cs typeface="Antonio" charset="0"/>
            </a:endParaRPr>
          </a:p>
        </p:txBody>
      </p:sp>
      <p:sp>
        <p:nvSpPr>
          <p:cNvPr id="15" name="Triangle 14"/>
          <p:cNvSpPr/>
          <p:nvPr/>
        </p:nvSpPr>
        <p:spPr>
          <a:xfrm rot="10800000">
            <a:off x="6453602" y="5810082"/>
            <a:ext cx="2388472" cy="922712"/>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11047615" y="6359478"/>
            <a:ext cx="498855" cy="261610"/>
          </a:xfrm>
          <a:prstGeom prst="rect">
            <a:avLst/>
          </a:prstGeom>
          <a:noFill/>
        </p:spPr>
        <p:txBody>
          <a:bodyPr wrap="none" rtlCol="0">
            <a:spAutoFit/>
          </a:bodyPr>
          <a:lstStyle/>
          <a:p>
            <a:r>
              <a:rPr lang="fr-FR" sz="1100" dirty="0">
                <a:solidFill>
                  <a:schemeClr val="bg1"/>
                </a:solidFill>
                <a:latin typeface="Cambria" charset="0"/>
                <a:ea typeface="Cambria" charset="0"/>
                <a:cs typeface="Cambria" charset="0"/>
              </a:rPr>
              <a:t>2020</a:t>
            </a:r>
          </a:p>
        </p:txBody>
      </p:sp>
      <p:sp>
        <p:nvSpPr>
          <p:cNvPr id="2" name="ZoneTexte 1">
            <a:extLst>
              <a:ext uri="{FF2B5EF4-FFF2-40B4-BE49-F238E27FC236}">
                <a16:creationId xmlns:a16="http://schemas.microsoft.com/office/drawing/2014/main" id="{5F1B3775-255C-8149-9ED4-74EC3DA15E32}"/>
              </a:ext>
            </a:extLst>
          </p:cNvPr>
          <p:cNvSpPr txBox="1"/>
          <p:nvPr/>
        </p:nvSpPr>
        <p:spPr>
          <a:xfrm>
            <a:off x="9759820" y="6624735"/>
            <a:ext cx="184731" cy="369332"/>
          </a:xfrm>
          <a:prstGeom prst="rect">
            <a:avLst/>
          </a:prstGeom>
          <a:noFill/>
        </p:spPr>
        <p:txBody>
          <a:bodyPr wrap="none" rtlCol="0">
            <a:spAutoFit/>
          </a:bodyPr>
          <a:lstStyle/>
          <a:p>
            <a:endParaRPr lang="fr-FR" dirty="0"/>
          </a:p>
        </p:txBody>
      </p:sp>
      <p:pic>
        <p:nvPicPr>
          <p:cNvPr id="13" name="Image 12">
            <a:extLst>
              <a:ext uri="{FF2B5EF4-FFF2-40B4-BE49-F238E27FC236}">
                <a16:creationId xmlns:a16="http://schemas.microsoft.com/office/drawing/2014/main" id="{FE552742-E81E-6144-8901-1537AA24D0B9}"/>
              </a:ext>
            </a:extLst>
          </p:cNvPr>
          <p:cNvPicPr>
            <a:picLocks noChangeAspect="1"/>
          </p:cNvPicPr>
          <p:nvPr/>
        </p:nvPicPr>
        <p:blipFill>
          <a:blip r:embed="rId6">
            <a:alphaModFix amt="70000"/>
          </a:blip>
          <a:stretch>
            <a:fillRect/>
          </a:stretch>
        </p:blipFill>
        <p:spPr>
          <a:xfrm>
            <a:off x="9373232" y="24890"/>
            <a:ext cx="2796992" cy="1051669"/>
          </a:xfrm>
          <a:prstGeom prst="rect">
            <a:avLst/>
          </a:prstGeom>
        </p:spPr>
      </p:pic>
      <p:pic>
        <p:nvPicPr>
          <p:cNvPr id="16" name="Image 15">
            <a:extLst>
              <a:ext uri="{FF2B5EF4-FFF2-40B4-BE49-F238E27FC236}">
                <a16:creationId xmlns:a16="http://schemas.microsoft.com/office/drawing/2014/main" id="{F8543218-3F90-BA4A-8BAA-6A3A32A3A9C8}"/>
              </a:ext>
            </a:extLst>
          </p:cNvPr>
          <p:cNvPicPr>
            <a:picLocks noChangeAspect="1"/>
          </p:cNvPicPr>
          <p:nvPr/>
        </p:nvPicPr>
        <p:blipFill>
          <a:blip r:embed="rId7">
            <a:clrChange>
              <a:clrFrom>
                <a:srgbClr val="14A4F0"/>
              </a:clrFrom>
              <a:clrTo>
                <a:srgbClr val="14A4F0">
                  <a:alpha val="0"/>
                </a:srgbClr>
              </a:clrTo>
            </a:clrChange>
          </a:blip>
          <a:stretch>
            <a:fillRect/>
          </a:stretch>
        </p:blipFill>
        <p:spPr>
          <a:xfrm>
            <a:off x="10479903" y="4861273"/>
            <a:ext cx="1685078" cy="1263809"/>
          </a:xfrm>
          <a:prstGeom prst="rect">
            <a:avLst/>
          </a:prstGeom>
        </p:spPr>
      </p:pic>
      <p:sp>
        <p:nvSpPr>
          <p:cNvPr id="8" name="ZoneTexte 7">
            <a:extLst>
              <a:ext uri="{FF2B5EF4-FFF2-40B4-BE49-F238E27FC236}">
                <a16:creationId xmlns:a16="http://schemas.microsoft.com/office/drawing/2014/main" id="{A92BF3DC-C019-2C44-8680-F5F06E54D5B4}"/>
              </a:ext>
            </a:extLst>
          </p:cNvPr>
          <p:cNvSpPr txBox="1"/>
          <p:nvPr/>
        </p:nvSpPr>
        <p:spPr>
          <a:xfrm>
            <a:off x="5618676" y="4742885"/>
            <a:ext cx="4121020" cy="1323439"/>
          </a:xfrm>
          <a:prstGeom prst="rect">
            <a:avLst/>
          </a:prstGeom>
          <a:solidFill>
            <a:schemeClr val="bg1">
              <a:alpha val="39000"/>
            </a:schemeClr>
          </a:solidFill>
        </p:spPr>
        <p:txBody>
          <a:bodyPr wrap="square" rtlCol="0">
            <a:spAutoFit/>
          </a:bodyPr>
          <a:lstStyle/>
          <a:p>
            <a:pPr algn="ctr"/>
            <a:r>
              <a:rPr lang="fr-FR" sz="2000" dirty="0">
                <a:solidFill>
                  <a:schemeClr val="accent1">
                    <a:lumMod val="50000"/>
                  </a:schemeClr>
                </a:solidFill>
              </a:rPr>
              <a:t>Dr Mathieu Pioche</a:t>
            </a:r>
          </a:p>
          <a:p>
            <a:pPr algn="ctr"/>
            <a:r>
              <a:rPr lang="fr-FR" sz="2000" dirty="0">
                <a:solidFill>
                  <a:schemeClr val="accent1">
                    <a:lumMod val="50000"/>
                  </a:schemeClr>
                </a:solidFill>
              </a:rPr>
              <a:t>Gastroentérologie pavillon L</a:t>
            </a:r>
          </a:p>
          <a:p>
            <a:pPr algn="ctr"/>
            <a:r>
              <a:rPr lang="fr-FR" sz="2000" dirty="0">
                <a:solidFill>
                  <a:schemeClr val="accent1">
                    <a:lumMod val="50000"/>
                  </a:schemeClr>
                </a:solidFill>
              </a:rPr>
              <a:t>Hôpital Edouard Herriot </a:t>
            </a:r>
          </a:p>
          <a:p>
            <a:pPr algn="ctr"/>
            <a:r>
              <a:rPr lang="fr-FR" sz="2000" dirty="0">
                <a:solidFill>
                  <a:schemeClr val="accent1">
                    <a:lumMod val="50000"/>
                  </a:schemeClr>
                </a:solidFill>
              </a:rPr>
              <a:t>Hospices civils de Lyon</a:t>
            </a:r>
          </a:p>
        </p:txBody>
      </p:sp>
      <p:pic>
        <p:nvPicPr>
          <p:cNvPr id="14" name="Image 13">
            <a:extLst>
              <a:ext uri="{FF2B5EF4-FFF2-40B4-BE49-F238E27FC236}">
                <a16:creationId xmlns:a16="http://schemas.microsoft.com/office/drawing/2014/main" id="{748D9555-DF04-9348-9AF2-583D90623A82}"/>
              </a:ext>
            </a:extLst>
          </p:cNvPr>
          <p:cNvPicPr>
            <a:picLocks noChangeAspect="1"/>
          </p:cNvPicPr>
          <p:nvPr/>
        </p:nvPicPr>
        <p:blipFill rotWithShape="1">
          <a:blip r:embed="rId8"/>
          <a:srcRect l="9363" r="8968"/>
          <a:stretch/>
        </p:blipFill>
        <p:spPr>
          <a:xfrm>
            <a:off x="6198865" y="2143756"/>
            <a:ext cx="3026268" cy="2461349"/>
          </a:xfrm>
          <a:prstGeom prst="rect">
            <a:avLst/>
          </a:prstGeom>
        </p:spPr>
      </p:pic>
    </p:spTree>
    <p:extLst>
      <p:ext uri="{BB962C8B-B14F-4D97-AF65-F5344CB8AC3E}">
        <p14:creationId xmlns:p14="http://schemas.microsoft.com/office/powerpoint/2010/main" val="3701091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F4EBB7E-7FC3-6445-BFFF-9180C1C03DDE}"/>
              </a:ext>
            </a:extLst>
          </p:cNvPr>
          <p:cNvPicPr>
            <a:picLocks noChangeAspect="1"/>
          </p:cNvPicPr>
          <p:nvPr/>
        </p:nvPicPr>
        <p:blipFill>
          <a:blip r:embed="rId3"/>
          <a:stretch>
            <a:fillRect/>
          </a:stretch>
        </p:blipFill>
        <p:spPr>
          <a:xfrm>
            <a:off x="1672107" y="1200791"/>
            <a:ext cx="3298072" cy="3030103"/>
          </a:xfrm>
          <a:prstGeom prst="rect">
            <a:avLst/>
          </a:prstGeom>
        </p:spPr>
      </p:pic>
      <p:cxnSp>
        <p:nvCxnSpPr>
          <p:cNvPr id="11" name="Connecteur droit avec flèche 10">
            <a:extLst>
              <a:ext uri="{FF2B5EF4-FFF2-40B4-BE49-F238E27FC236}">
                <a16:creationId xmlns:a16="http://schemas.microsoft.com/office/drawing/2014/main" id="{B4CE14E0-FB9A-1C4B-B522-7E06B5D05301}"/>
              </a:ext>
            </a:extLst>
          </p:cNvPr>
          <p:cNvCxnSpPr>
            <a:cxnSpLocks/>
          </p:cNvCxnSpPr>
          <p:nvPr/>
        </p:nvCxnSpPr>
        <p:spPr>
          <a:xfrm flipV="1">
            <a:off x="2566913" y="3774832"/>
            <a:ext cx="1887416" cy="140676"/>
          </a:xfrm>
          <a:prstGeom prst="straightConnector1">
            <a:avLst/>
          </a:prstGeom>
          <a:ln w="1270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3DE233D5-352E-4C47-B9AD-E953FC26A40F}"/>
              </a:ext>
            </a:extLst>
          </p:cNvPr>
          <p:cNvSpPr/>
          <p:nvPr/>
        </p:nvSpPr>
        <p:spPr>
          <a:xfrm>
            <a:off x="5725163" y="1035883"/>
            <a:ext cx="5646221" cy="155369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r>
              <a:rPr lang="fr-FR" u="sng" dirty="0"/>
              <a:t>Symptômes:</a:t>
            </a:r>
          </a:p>
          <a:p>
            <a:r>
              <a:rPr lang="fr-FR" dirty="0">
                <a:solidFill>
                  <a:srgbClr val="FF0000"/>
                </a:solidFill>
              </a:rPr>
              <a:t>-    </a:t>
            </a:r>
            <a:r>
              <a:rPr lang="fr-FR" u="sng" dirty="0">
                <a:solidFill>
                  <a:srgbClr val="FF0000"/>
                </a:solidFill>
              </a:rPr>
              <a:t>Hématémèse :</a:t>
            </a:r>
            <a:r>
              <a:rPr lang="fr-FR" dirty="0">
                <a:solidFill>
                  <a:srgbClr val="FF0000"/>
                </a:solidFill>
              </a:rPr>
              <a:t> </a:t>
            </a:r>
            <a:r>
              <a:rPr lang="fr-FR" dirty="0"/>
              <a:t>vomissements sanglants           </a:t>
            </a:r>
          </a:p>
          <a:p>
            <a:r>
              <a:rPr lang="fr-FR" dirty="0">
                <a:solidFill>
                  <a:schemeClr val="tx2"/>
                </a:solidFill>
              </a:rPr>
              <a:t>-    </a:t>
            </a:r>
            <a:r>
              <a:rPr lang="fr-FR" u="sng" dirty="0">
                <a:solidFill>
                  <a:schemeClr val="tx2"/>
                </a:solidFill>
              </a:rPr>
              <a:t>Méléna :</a:t>
            </a:r>
            <a:r>
              <a:rPr lang="fr-FR" dirty="0">
                <a:solidFill>
                  <a:schemeClr val="tx2"/>
                </a:solidFill>
              </a:rPr>
              <a:t> </a:t>
            </a:r>
            <a:r>
              <a:rPr lang="fr-FR" dirty="0"/>
              <a:t>sang digéré, goudron, odeur typique</a:t>
            </a:r>
          </a:p>
          <a:p>
            <a:pPr marL="285750" indent="-285750">
              <a:buFontTx/>
              <a:buChar char="-"/>
            </a:pPr>
            <a:r>
              <a:rPr lang="fr-FR" dirty="0" err="1">
                <a:solidFill>
                  <a:srgbClr val="FF0000"/>
                </a:solidFill>
              </a:rPr>
              <a:t>Hématochézies</a:t>
            </a:r>
            <a:r>
              <a:rPr lang="fr-FR" dirty="0">
                <a:solidFill>
                  <a:srgbClr val="FF0000"/>
                </a:solidFill>
              </a:rPr>
              <a:t> </a:t>
            </a:r>
            <a:r>
              <a:rPr lang="fr-FR" dirty="0">
                <a:solidFill>
                  <a:schemeClr val="bg1"/>
                </a:solidFill>
              </a:rPr>
              <a:t>= sang rouge mélangé aux selles</a:t>
            </a:r>
          </a:p>
          <a:p>
            <a:pPr marL="285750" indent="-285750">
              <a:buFontTx/>
              <a:buChar char="-"/>
            </a:pPr>
            <a:r>
              <a:rPr lang="fr-FR" u="sng" dirty="0">
                <a:solidFill>
                  <a:srgbClr val="FF0000"/>
                </a:solidFill>
              </a:rPr>
              <a:t>Rectorragies </a:t>
            </a:r>
            <a:r>
              <a:rPr lang="fr-FR" dirty="0">
                <a:solidFill>
                  <a:schemeClr val="bg1"/>
                </a:solidFill>
              </a:rPr>
              <a:t>= </a:t>
            </a:r>
            <a:r>
              <a:rPr lang="fr-FR" u="sng" dirty="0">
                <a:solidFill>
                  <a:schemeClr val="bg1"/>
                </a:solidFill>
              </a:rPr>
              <a:t>sang rouge non mélangé aux selles</a:t>
            </a:r>
            <a:endParaRPr lang="fr-FR" dirty="0">
              <a:solidFill>
                <a:schemeClr val="bg1"/>
              </a:solidFill>
            </a:endParaRPr>
          </a:p>
          <a:p>
            <a:pPr algn="ctr"/>
            <a:endParaRPr lang="fr-FR" dirty="0"/>
          </a:p>
        </p:txBody>
      </p:sp>
      <p:sp>
        <p:nvSpPr>
          <p:cNvPr id="15" name="Rectangle 14">
            <a:extLst>
              <a:ext uri="{FF2B5EF4-FFF2-40B4-BE49-F238E27FC236}">
                <a16:creationId xmlns:a16="http://schemas.microsoft.com/office/drawing/2014/main" id="{2320DC39-406B-E24F-8FEB-66FD43C79EB0}"/>
              </a:ext>
            </a:extLst>
          </p:cNvPr>
          <p:cNvSpPr/>
          <p:nvPr/>
        </p:nvSpPr>
        <p:spPr>
          <a:xfrm>
            <a:off x="6815531" y="2821008"/>
            <a:ext cx="3437699" cy="412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Étiologies :</a:t>
            </a:r>
          </a:p>
        </p:txBody>
      </p:sp>
      <p:pic>
        <p:nvPicPr>
          <p:cNvPr id="16" name="Image 15">
            <a:extLst>
              <a:ext uri="{FF2B5EF4-FFF2-40B4-BE49-F238E27FC236}">
                <a16:creationId xmlns:a16="http://schemas.microsoft.com/office/drawing/2014/main" id="{334BF22C-93AF-3D47-AD1B-2AFE3F248B28}"/>
              </a:ext>
            </a:extLst>
          </p:cNvPr>
          <p:cNvPicPr>
            <a:picLocks noChangeAspect="1"/>
          </p:cNvPicPr>
          <p:nvPr/>
        </p:nvPicPr>
        <p:blipFill rotWithShape="1">
          <a:blip r:embed="rId4"/>
          <a:srcRect l="10444" r="12058"/>
          <a:stretch/>
        </p:blipFill>
        <p:spPr>
          <a:xfrm>
            <a:off x="2021305" y="4173590"/>
            <a:ext cx="2948874" cy="2689284"/>
          </a:xfrm>
          <a:prstGeom prst="rect">
            <a:avLst/>
          </a:prstGeom>
        </p:spPr>
      </p:pic>
      <p:cxnSp>
        <p:nvCxnSpPr>
          <p:cNvPr id="18" name="Connecteur droit 17">
            <a:extLst>
              <a:ext uri="{FF2B5EF4-FFF2-40B4-BE49-F238E27FC236}">
                <a16:creationId xmlns:a16="http://schemas.microsoft.com/office/drawing/2014/main" id="{7857F759-AD6E-2B42-94F3-F08D0734922B}"/>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99EB6C10-D3D9-D14D-A5A4-0BFC4049A859}"/>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C8AC0275-04AA-BA41-A05C-EF3D59C2C596}"/>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13A03E85-5B79-944D-9414-6B780303E44E}"/>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A2A56492-A5B1-5547-92AD-7EF6202F96B3}"/>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BEA402F6-842B-984F-8260-6661D3B002B8}"/>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A08C2D31-1AAD-8340-A247-54C39214173A}"/>
              </a:ext>
            </a:extLst>
          </p:cNvPr>
          <p:cNvPicPr>
            <a:picLocks noChangeAspect="1"/>
          </p:cNvPicPr>
          <p:nvPr/>
        </p:nvPicPr>
        <p:blipFill>
          <a:blip r:embed="rId5">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25" name="Image 24">
            <a:extLst>
              <a:ext uri="{FF2B5EF4-FFF2-40B4-BE49-F238E27FC236}">
                <a16:creationId xmlns:a16="http://schemas.microsoft.com/office/drawing/2014/main" id="{1B771527-038B-1549-A3A0-C9D08C1473EF}"/>
              </a:ext>
            </a:extLst>
          </p:cNvPr>
          <p:cNvPicPr>
            <a:picLocks noChangeAspect="1"/>
          </p:cNvPicPr>
          <p:nvPr/>
        </p:nvPicPr>
        <p:blipFill>
          <a:blip r:embed="rId5">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26" name="Image 25">
            <a:extLst>
              <a:ext uri="{FF2B5EF4-FFF2-40B4-BE49-F238E27FC236}">
                <a16:creationId xmlns:a16="http://schemas.microsoft.com/office/drawing/2014/main" id="{311C3DE8-FF41-E046-8001-A764AF175BE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27" name="Image 26">
            <a:extLst>
              <a:ext uri="{FF2B5EF4-FFF2-40B4-BE49-F238E27FC236}">
                <a16:creationId xmlns:a16="http://schemas.microsoft.com/office/drawing/2014/main" id="{87216F80-E8E3-CB46-BF45-584E46D3E0A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28" name="Image 27">
            <a:extLst>
              <a:ext uri="{FF2B5EF4-FFF2-40B4-BE49-F238E27FC236}">
                <a16:creationId xmlns:a16="http://schemas.microsoft.com/office/drawing/2014/main" id="{CC52E9F5-D0CE-294A-81EB-D285CCFAD7A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29" name="Image 28">
            <a:extLst>
              <a:ext uri="{FF2B5EF4-FFF2-40B4-BE49-F238E27FC236}">
                <a16:creationId xmlns:a16="http://schemas.microsoft.com/office/drawing/2014/main" id="{E1E7DFB2-6CFC-0643-95C5-CF2F21F3CCC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30" name="Rectangle 29">
            <a:extLst>
              <a:ext uri="{FF2B5EF4-FFF2-40B4-BE49-F238E27FC236}">
                <a16:creationId xmlns:a16="http://schemas.microsoft.com/office/drawing/2014/main" id="{24761E8C-BC48-1B49-9D79-77D4CC573FE9}"/>
              </a:ext>
            </a:extLst>
          </p:cNvPr>
          <p:cNvSpPr/>
          <p:nvPr/>
        </p:nvSpPr>
        <p:spPr>
          <a:xfrm>
            <a:off x="57876" y="1197884"/>
            <a:ext cx="1672107" cy="9693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6"/>
                </a:solidFill>
              </a:rPr>
              <a:t>H</a:t>
            </a:r>
            <a:r>
              <a:rPr lang="fr-FR" dirty="0"/>
              <a:t>émorragie </a:t>
            </a:r>
            <a:r>
              <a:rPr lang="fr-FR" dirty="0">
                <a:solidFill>
                  <a:schemeClr val="accent3">
                    <a:lumMod val="75000"/>
                  </a:schemeClr>
                </a:solidFill>
              </a:rPr>
              <a:t>D</a:t>
            </a:r>
            <a:r>
              <a:rPr lang="fr-FR" dirty="0"/>
              <a:t>igestive </a:t>
            </a:r>
          </a:p>
          <a:p>
            <a:pPr algn="ctr"/>
            <a:r>
              <a:rPr lang="fr-FR" dirty="0">
                <a:solidFill>
                  <a:schemeClr val="accent6">
                    <a:lumMod val="60000"/>
                    <a:lumOff val="40000"/>
                  </a:schemeClr>
                </a:solidFill>
              </a:rPr>
              <a:t>H</a:t>
            </a:r>
            <a:r>
              <a:rPr lang="fr-FR" dirty="0"/>
              <a:t>aute</a:t>
            </a:r>
          </a:p>
        </p:txBody>
      </p:sp>
      <p:sp>
        <p:nvSpPr>
          <p:cNvPr id="31" name="Ellipse 30">
            <a:extLst>
              <a:ext uri="{FF2B5EF4-FFF2-40B4-BE49-F238E27FC236}">
                <a16:creationId xmlns:a16="http://schemas.microsoft.com/office/drawing/2014/main" id="{3ABB4494-242E-5F44-B400-39D157D06A50}"/>
              </a:ext>
            </a:extLst>
          </p:cNvPr>
          <p:cNvSpPr/>
          <p:nvPr/>
        </p:nvSpPr>
        <p:spPr>
          <a:xfrm>
            <a:off x="3119425" y="126408"/>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7027D229-24BD-F140-B1CF-36DB07A0C1E1}"/>
              </a:ext>
            </a:extLst>
          </p:cNvPr>
          <p:cNvSpPr/>
          <p:nvPr/>
        </p:nvSpPr>
        <p:spPr>
          <a:xfrm>
            <a:off x="5396828" y="129002"/>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068AFA54-E8A6-BC4A-AABC-F44529D0A52C}"/>
              </a:ext>
            </a:extLst>
          </p:cNvPr>
          <p:cNvSpPr/>
          <p:nvPr/>
        </p:nvSpPr>
        <p:spPr>
          <a:xfrm>
            <a:off x="7728217" y="12640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04E3CC96-D155-2740-82FA-187C518341C7}"/>
              </a:ext>
            </a:extLst>
          </p:cNvPr>
          <p:cNvSpPr/>
          <p:nvPr/>
        </p:nvSpPr>
        <p:spPr>
          <a:xfrm>
            <a:off x="57876" y="2226285"/>
            <a:ext cx="1672107" cy="12299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6"/>
                </a:solidFill>
              </a:rPr>
              <a:t>3-10% de mortalité</a:t>
            </a:r>
          </a:p>
          <a:p>
            <a:pPr algn="ctr"/>
            <a:endParaRPr lang="fr-FR" dirty="0">
              <a:solidFill>
                <a:schemeClr val="accent6"/>
              </a:solidFill>
            </a:endParaRPr>
          </a:p>
        </p:txBody>
      </p:sp>
      <p:sp>
        <p:nvSpPr>
          <p:cNvPr id="35" name="ZoneTexte 34">
            <a:extLst>
              <a:ext uri="{FF2B5EF4-FFF2-40B4-BE49-F238E27FC236}">
                <a16:creationId xmlns:a16="http://schemas.microsoft.com/office/drawing/2014/main" id="{2F5A5723-D812-D14D-877B-884C65212405}"/>
              </a:ext>
            </a:extLst>
          </p:cNvPr>
          <p:cNvSpPr txBox="1"/>
          <p:nvPr/>
        </p:nvSpPr>
        <p:spPr>
          <a:xfrm>
            <a:off x="412219" y="3006529"/>
            <a:ext cx="914493" cy="369332"/>
          </a:xfrm>
          <a:prstGeom prst="rect">
            <a:avLst/>
          </a:prstGeom>
          <a:noFill/>
          <a:ln>
            <a:solidFill>
              <a:srgbClr val="FF0000"/>
            </a:solidFill>
          </a:ln>
        </p:spPr>
        <p:txBody>
          <a:bodyPr wrap="square" rtlCol="0">
            <a:spAutoFit/>
          </a:bodyPr>
          <a:lstStyle/>
          <a:p>
            <a:r>
              <a:rPr lang="fr-FR" dirty="0">
                <a:solidFill>
                  <a:srgbClr val="C00000"/>
                </a:solidFill>
                <a:latin typeface="Bauhaus 93" pitchFamily="82" charset="77"/>
              </a:rPr>
              <a:t>Rang A</a:t>
            </a:r>
          </a:p>
        </p:txBody>
      </p:sp>
      <p:sp>
        <p:nvSpPr>
          <p:cNvPr id="36" name="Rectangle 35">
            <a:extLst>
              <a:ext uri="{FF2B5EF4-FFF2-40B4-BE49-F238E27FC236}">
                <a16:creationId xmlns:a16="http://schemas.microsoft.com/office/drawing/2014/main" id="{337F3374-6454-304C-8CB3-99A72D20C616}"/>
              </a:ext>
            </a:extLst>
          </p:cNvPr>
          <p:cNvSpPr/>
          <p:nvPr/>
        </p:nvSpPr>
        <p:spPr>
          <a:xfrm>
            <a:off x="57876" y="3558609"/>
            <a:ext cx="1672107" cy="122996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6"/>
                </a:solidFill>
              </a:rPr>
              <a:t>30% ulcère mortalité 2-5%</a:t>
            </a:r>
          </a:p>
          <a:p>
            <a:pPr algn="ctr"/>
            <a:endParaRPr lang="fr-FR" dirty="0">
              <a:solidFill>
                <a:schemeClr val="accent6"/>
              </a:solidFill>
            </a:endParaRPr>
          </a:p>
        </p:txBody>
      </p:sp>
      <p:sp>
        <p:nvSpPr>
          <p:cNvPr id="37" name="Rectangle 36">
            <a:extLst>
              <a:ext uri="{FF2B5EF4-FFF2-40B4-BE49-F238E27FC236}">
                <a16:creationId xmlns:a16="http://schemas.microsoft.com/office/drawing/2014/main" id="{849872D4-551F-8140-A123-1D40A9B7073E}"/>
              </a:ext>
            </a:extLst>
          </p:cNvPr>
          <p:cNvSpPr/>
          <p:nvPr/>
        </p:nvSpPr>
        <p:spPr>
          <a:xfrm>
            <a:off x="60615" y="4857526"/>
            <a:ext cx="1672107" cy="122996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6"/>
                </a:solidFill>
              </a:rPr>
              <a:t>10-20% HTP mortalité 20%</a:t>
            </a:r>
          </a:p>
          <a:p>
            <a:pPr algn="ctr"/>
            <a:r>
              <a:rPr lang="fr-FR" dirty="0">
                <a:solidFill>
                  <a:schemeClr val="accent6"/>
                </a:solidFill>
              </a:rPr>
              <a:t>À 6 semaines</a:t>
            </a:r>
          </a:p>
          <a:p>
            <a:pPr algn="ctr"/>
            <a:endParaRPr lang="fr-FR" dirty="0">
              <a:solidFill>
                <a:schemeClr val="accent6"/>
              </a:solidFill>
            </a:endParaRPr>
          </a:p>
        </p:txBody>
      </p:sp>
      <p:sp>
        <p:nvSpPr>
          <p:cNvPr id="38" name="ZoneTexte 37">
            <a:extLst>
              <a:ext uri="{FF2B5EF4-FFF2-40B4-BE49-F238E27FC236}">
                <a16:creationId xmlns:a16="http://schemas.microsoft.com/office/drawing/2014/main" id="{3529F453-52CD-9845-BEA8-06CB96358DB0}"/>
              </a:ext>
            </a:extLst>
          </p:cNvPr>
          <p:cNvSpPr txBox="1"/>
          <p:nvPr/>
        </p:nvSpPr>
        <p:spPr>
          <a:xfrm>
            <a:off x="412219" y="4417840"/>
            <a:ext cx="914493" cy="369332"/>
          </a:xfrm>
          <a:prstGeom prst="rect">
            <a:avLst/>
          </a:prstGeom>
          <a:noFill/>
          <a:ln>
            <a:solidFill>
              <a:srgbClr val="FF0000"/>
            </a:solidFill>
          </a:ln>
        </p:spPr>
        <p:txBody>
          <a:bodyPr wrap="square" rtlCol="0">
            <a:spAutoFit/>
          </a:bodyPr>
          <a:lstStyle/>
          <a:p>
            <a:r>
              <a:rPr lang="fr-FR" dirty="0">
                <a:solidFill>
                  <a:srgbClr val="C00000"/>
                </a:solidFill>
                <a:latin typeface="Bauhaus 93" pitchFamily="82" charset="77"/>
              </a:rPr>
              <a:t>Rang A</a:t>
            </a:r>
          </a:p>
        </p:txBody>
      </p:sp>
      <p:sp>
        <p:nvSpPr>
          <p:cNvPr id="39" name="ZoneTexte 38">
            <a:extLst>
              <a:ext uri="{FF2B5EF4-FFF2-40B4-BE49-F238E27FC236}">
                <a16:creationId xmlns:a16="http://schemas.microsoft.com/office/drawing/2014/main" id="{B90F859F-110F-3340-AB7D-9CFF19BD7747}"/>
              </a:ext>
            </a:extLst>
          </p:cNvPr>
          <p:cNvSpPr txBox="1"/>
          <p:nvPr/>
        </p:nvSpPr>
        <p:spPr>
          <a:xfrm>
            <a:off x="403603" y="5718156"/>
            <a:ext cx="914493" cy="369332"/>
          </a:xfrm>
          <a:prstGeom prst="rect">
            <a:avLst/>
          </a:prstGeom>
          <a:noFill/>
          <a:ln>
            <a:solidFill>
              <a:srgbClr val="FF0000"/>
            </a:solidFill>
          </a:ln>
        </p:spPr>
        <p:txBody>
          <a:bodyPr wrap="square" rtlCol="0">
            <a:spAutoFit/>
          </a:bodyPr>
          <a:lstStyle/>
          <a:p>
            <a:r>
              <a:rPr lang="fr-FR" dirty="0">
                <a:solidFill>
                  <a:srgbClr val="C00000"/>
                </a:solidFill>
                <a:latin typeface="Bauhaus 93" pitchFamily="82" charset="77"/>
              </a:rPr>
              <a:t>Rang A</a:t>
            </a:r>
          </a:p>
        </p:txBody>
      </p:sp>
      <p:sp>
        <p:nvSpPr>
          <p:cNvPr id="40" name="ZoneTexte 39">
            <a:extLst>
              <a:ext uri="{FF2B5EF4-FFF2-40B4-BE49-F238E27FC236}">
                <a16:creationId xmlns:a16="http://schemas.microsoft.com/office/drawing/2014/main" id="{94933451-97A2-5D40-A39C-CCB681AA81D5}"/>
              </a:ext>
            </a:extLst>
          </p:cNvPr>
          <p:cNvSpPr txBox="1"/>
          <p:nvPr/>
        </p:nvSpPr>
        <p:spPr>
          <a:xfrm>
            <a:off x="10366924" y="1261997"/>
            <a:ext cx="914493" cy="369332"/>
          </a:xfrm>
          <a:prstGeom prst="rect">
            <a:avLst/>
          </a:prstGeom>
          <a:noFill/>
          <a:ln>
            <a:solidFill>
              <a:srgbClr val="FF0000"/>
            </a:solidFill>
          </a:ln>
        </p:spPr>
        <p:txBody>
          <a:bodyPr wrap="square" rtlCol="0">
            <a:spAutoFit/>
          </a:bodyPr>
          <a:lstStyle/>
          <a:p>
            <a:r>
              <a:rPr lang="fr-FR" dirty="0">
                <a:solidFill>
                  <a:srgbClr val="FF0000"/>
                </a:solidFill>
                <a:latin typeface="Bauhaus 93" pitchFamily="82" charset="77"/>
              </a:rPr>
              <a:t>Rang A</a:t>
            </a:r>
          </a:p>
        </p:txBody>
      </p:sp>
      <p:pic>
        <p:nvPicPr>
          <p:cNvPr id="3" name="Image 2">
            <a:extLst>
              <a:ext uri="{FF2B5EF4-FFF2-40B4-BE49-F238E27FC236}">
                <a16:creationId xmlns:a16="http://schemas.microsoft.com/office/drawing/2014/main" id="{D2C0F2EE-E50B-1341-949E-8CAC9500C311}"/>
              </a:ext>
            </a:extLst>
          </p:cNvPr>
          <p:cNvPicPr>
            <a:picLocks noChangeAspect="1"/>
          </p:cNvPicPr>
          <p:nvPr/>
        </p:nvPicPr>
        <p:blipFill>
          <a:blip r:embed="rId14"/>
          <a:stretch>
            <a:fillRect/>
          </a:stretch>
        </p:blipFill>
        <p:spPr>
          <a:xfrm>
            <a:off x="5301460" y="3233572"/>
            <a:ext cx="6465839" cy="3643449"/>
          </a:xfrm>
          <a:prstGeom prst="rect">
            <a:avLst/>
          </a:prstGeom>
        </p:spPr>
      </p:pic>
      <p:sp>
        <p:nvSpPr>
          <p:cNvPr id="41" name="ZoneTexte 40">
            <a:extLst>
              <a:ext uri="{FF2B5EF4-FFF2-40B4-BE49-F238E27FC236}">
                <a16:creationId xmlns:a16="http://schemas.microsoft.com/office/drawing/2014/main" id="{6694353A-AF0E-0C4E-99B2-A57FC37D8723}"/>
              </a:ext>
            </a:extLst>
          </p:cNvPr>
          <p:cNvSpPr txBox="1"/>
          <p:nvPr/>
        </p:nvSpPr>
        <p:spPr>
          <a:xfrm>
            <a:off x="10824170" y="2906996"/>
            <a:ext cx="914493" cy="369332"/>
          </a:xfrm>
          <a:prstGeom prst="rect">
            <a:avLst/>
          </a:prstGeom>
          <a:noFill/>
          <a:ln>
            <a:solidFill>
              <a:srgbClr val="FF0000"/>
            </a:solidFill>
          </a:ln>
        </p:spPr>
        <p:txBody>
          <a:bodyPr wrap="square" rtlCol="0">
            <a:spAutoFit/>
          </a:bodyPr>
          <a:lstStyle/>
          <a:p>
            <a:r>
              <a:rPr lang="fr-FR" dirty="0">
                <a:solidFill>
                  <a:srgbClr val="FF0000"/>
                </a:solidFill>
                <a:latin typeface="Bauhaus 93" pitchFamily="82" charset="77"/>
              </a:rPr>
              <a:t>Rang A</a:t>
            </a:r>
          </a:p>
        </p:txBody>
      </p:sp>
    </p:spTree>
    <p:extLst>
      <p:ext uri="{BB962C8B-B14F-4D97-AF65-F5344CB8AC3E}">
        <p14:creationId xmlns:p14="http://schemas.microsoft.com/office/powerpoint/2010/main" val="3904789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FBE609-77BC-B947-B8CB-76524F1918A9}"/>
              </a:ext>
            </a:extLst>
          </p:cNvPr>
          <p:cNvSpPr/>
          <p:nvPr/>
        </p:nvSpPr>
        <p:spPr>
          <a:xfrm>
            <a:off x="1587502" y="1145177"/>
            <a:ext cx="10401300" cy="123621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Evaluation de la gravité:</a:t>
            </a:r>
          </a:p>
          <a:p>
            <a:pPr marL="285750" indent="-285750" algn="ctr">
              <a:buFontTx/>
              <a:buChar char="-"/>
            </a:pPr>
            <a:r>
              <a:rPr lang="fr-FR" dirty="0"/>
              <a:t>Retentissement hémodynamique: FC, tension, signes de choc</a:t>
            </a:r>
          </a:p>
          <a:p>
            <a:pPr marL="285750" indent="-285750" algn="ctr">
              <a:buFontTx/>
              <a:buChar char="-"/>
            </a:pPr>
            <a:r>
              <a:rPr lang="fr-FR" dirty="0"/>
              <a:t>La quantité de sang extériorisé est un mauvais critère</a:t>
            </a:r>
          </a:p>
          <a:p>
            <a:pPr marL="285750" indent="-285750" algn="ctr">
              <a:buFontTx/>
              <a:buChar char="-"/>
            </a:pPr>
            <a:r>
              <a:rPr lang="fr-FR" dirty="0" err="1"/>
              <a:t>Hb</a:t>
            </a:r>
            <a:r>
              <a:rPr lang="fr-FR" dirty="0"/>
              <a:t> et hématocrite peuvent sous-estimer la situation</a:t>
            </a:r>
          </a:p>
        </p:txBody>
      </p:sp>
      <p:cxnSp>
        <p:nvCxnSpPr>
          <p:cNvPr id="5" name="Connecteur droit 4">
            <a:extLst>
              <a:ext uri="{FF2B5EF4-FFF2-40B4-BE49-F238E27FC236}">
                <a16:creationId xmlns:a16="http://schemas.microsoft.com/office/drawing/2014/main" id="{BB65AAB7-94C8-2048-AA7C-B86F9C3BD823}"/>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6B1A29F9-2C22-3845-B69D-4D5CD805E8A0}"/>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577978CC-DE18-C54B-AD72-40D91520F4DF}"/>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D5DC799-DCBD-6440-BD9E-DF17F769CA10}"/>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D475DF2A-FEE0-8E44-8E40-20F1E36C5B2D}"/>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B86E1AA-3056-2D45-9E90-7C4152ADAFE8}"/>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D445812F-8897-9745-A7B1-1E70DF105248}"/>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5" name="Image 14">
            <a:extLst>
              <a:ext uri="{FF2B5EF4-FFF2-40B4-BE49-F238E27FC236}">
                <a16:creationId xmlns:a16="http://schemas.microsoft.com/office/drawing/2014/main" id="{F45FFB1E-C35B-F94F-8FB4-94F7E98F63F4}"/>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6" name="Image 15">
            <a:extLst>
              <a:ext uri="{FF2B5EF4-FFF2-40B4-BE49-F238E27FC236}">
                <a16:creationId xmlns:a16="http://schemas.microsoft.com/office/drawing/2014/main" id="{F6811521-B67D-F14F-8249-2FC40DA5B7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7" name="Image 16">
            <a:extLst>
              <a:ext uri="{FF2B5EF4-FFF2-40B4-BE49-F238E27FC236}">
                <a16:creationId xmlns:a16="http://schemas.microsoft.com/office/drawing/2014/main" id="{843EAA8D-71B9-FE45-9BA4-F3A27D0983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8" name="Image 17">
            <a:extLst>
              <a:ext uri="{FF2B5EF4-FFF2-40B4-BE49-F238E27FC236}">
                <a16:creationId xmlns:a16="http://schemas.microsoft.com/office/drawing/2014/main" id="{737D55EF-540C-5743-A662-DE92C9CD567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9" name="Image 18">
            <a:extLst>
              <a:ext uri="{FF2B5EF4-FFF2-40B4-BE49-F238E27FC236}">
                <a16:creationId xmlns:a16="http://schemas.microsoft.com/office/drawing/2014/main" id="{E43AFA06-F8F7-BC4F-85AA-F14FB273434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20" name="Ellipse 19">
            <a:extLst>
              <a:ext uri="{FF2B5EF4-FFF2-40B4-BE49-F238E27FC236}">
                <a16:creationId xmlns:a16="http://schemas.microsoft.com/office/drawing/2014/main" id="{58C77729-8544-F746-88B8-A5B4C8063709}"/>
              </a:ext>
            </a:extLst>
          </p:cNvPr>
          <p:cNvSpPr/>
          <p:nvPr/>
        </p:nvSpPr>
        <p:spPr>
          <a:xfrm>
            <a:off x="3119425" y="126408"/>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41D808DA-5266-D041-9D38-4AC71A40BF01}"/>
              </a:ext>
            </a:extLst>
          </p:cNvPr>
          <p:cNvSpPr/>
          <p:nvPr/>
        </p:nvSpPr>
        <p:spPr>
          <a:xfrm>
            <a:off x="5396828" y="129002"/>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98507ACD-6BA8-8444-A281-E5EB5984AB7D}"/>
              </a:ext>
            </a:extLst>
          </p:cNvPr>
          <p:cNvSpPr/>
          <p:nvPr/>
        </p:nvSpPr>
        <p:spPr>
          <a:xfrm>
            <a:off x="7728217" y="12640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25E4923A-FE20-9845-B349-0A76C0015325}"/>
              </a:ext>
            </a:extLst>
          </p:cNvPr>
          <p:cNvSpPr/>
          <p:nvPr/>
        </p:nvSpPr>
        <p:spPr>
          <a:xfrm>
            <a:off x="1587501" y="4651065"/>
            <a:ext cx="10401300" cy="212957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lumMod val="95000"/>
                    <a:lumOff val="5000"/>
                  </a:schemeClr>
                </a:solidFill>
              </a:rPr>
              <a:t>Si hématémèse ou si hémorragie digestive avec retentissement hémodynamique:</a:t>
            </a:r>
          </a:p>
          <a:p>
            <a:pPr algn="ctr"/>
            <a:endParaRPr lang="fr-FR" dirty="0">
              <a:solidFill>
                <a:schemeClr val="tx1">
                  <a:lumMod val="95000"/>
                  <a:lumOff val="5000"/>
                </a:schemeClr>
              </a:solidFill>
            </a:endParaRPr>
          </a:p>
          <a:p>
            <a:pPr algn="ctr"/>
            <a:r>
              <a:rPr lang="fr-FR" dirty="0">
                <a:solidFill>
                  <a:srgbClr val="C00000"/>
                </a:solidFill>
              </a:rPr>
              <a:t>1</a:t>
            </a:r>
            <a:r>
              <a:rPr lang="fr-FR" baseline="30000" dirty="0">
                <a:solidFill>
                  <a:srgbClr val="C00000"/>
                </a:solidFill>
              </a:rPr>
              <a:t>ère</a:t>
            </a:r>
            <a:r>
              <a:rPr lang="fr-FR" dirty="0">
                <a:solidFill>
                  <a:srgbClr val="C00000"/>
                </a:solidFill>
              </a:rPr>
              <a:t> intention après stabilisation : </a:t>
            </a:r>
          </a:p>
          <a:p>
            <a:pPr algn="ctr"/>
            <a:r>
              <a:rPr lang="fr-FR" dirty="0">
                <a:solidFill>
                  <a:srgbClr val="C00000"/>
                </a:solidFill>
              </a:rPr>
              <a:t>gastroscopie en urgence pour diagnostic et traitement hémostatique</a:t>
            </a:r>
          </a:p>
          <a:p>
            <a:pPr algn="ctr"/>
            <a:r>
              <a:rPr lang="fr-FR" dirty="0">
                <a:solidFill>
                  <a:srgbClr val="C00000"/>
                </a:solidFill>
              </a:rPr>
              <a:t>(plutôt sous anesthésie générale avec intubation)</a:t>
            </a:r>
          </a:p>
        </p:txBody>
      </p:sp>
      <p:sp>
        <p:nvSpPr>
          <p:cNvPr id="24" name="Rectangle 23">
            <a:extLst>
              <a:ext uri="{FF2B5EF4-FFF2-40B4-BE49-F238E27FC236}">
                <a16:creationId xmlns:a16="http://schemas.microsoft.com/office/drawing/2014/main" id="{EA556DDE-A227-5340-940A-C5927F40E582}"/>
              </a:ext>
            </a:extLst>
          </p:cNvPr>
          <p:cNvSpPr/>
          <p:nvPr/>
        </p:nvSpPr>
        <p:spPr>
          <a:xfrm>
            <a:off x="35942" y="1145177"/>
            <a:ext cx="1471750" cy="9693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6"/>
                </a:solidFill>
              </a:rPr>
              <a:t>H</a:t>
            </a:r>
            <a:r>
              <a:rPr lang="fr-FR" dirty="0"/>
              <a:t>émorragie </a:t>
            </a:r>
            <a:r>
              <a:rPr lang="fr-FR" dirty="0">
                <a:solidFill>
                  <a:schemeClr val="accent3">
                    <a:lumMod val="75000"/>
                  </a:schemeClr>
                </a:solidFill>
              </a:rPr>
              <a:t>D</a:t>
            </a:r>
            <a:r>
              <a:rPr lang="fr-FR" dirty="0"/>
              <a:t>igestive </a:t>
            </a:r>
          </a:p>
          <a:p>
            <a:pPr algn="ctr"/>
            <a:r>
              <a:rPr lang="fr-FR" dirty="0">
                <a:solidFill>
                  <a:schemeClr val="accent6">
                    <a:lumMod val="60000"/>
                    <a:lumOff val="40000"/>
                  </a:schemeClr>
                </a:solidFill>
              </a:rPr>
              <a:t>H</a:t>
            </a:r>
            <a:r>
              <a:rPr lang="fr-FR" dirty="0"/>
              <a:t>aute</a:t>
            </a:r>
          </a:p>
        </p:txBody>
      </p:sp>
      <p:sp>
        <p:nvSpPr>
          <p:cNvPr id="25" name="Rectangle 24">
            <a:extLst>
              <a:ext uri="{FF2B5EF4-FFF2-40B4-BE49-F238E27FC236}">
                <a16:creationId xmlns:a16="http://schemas.microsoft.com/office/drawing/2014/main" id="{FEDDCD2E-6347-6A45-A714-8318CE69D403}"/>
              </a:ext>
            </a:extLst>
          </p:cNvPr>
          <p:cNvSpPr/>
          <p:nvPr/>
        </p:nvSpPr>
        <p:spPr>
          <a:xfrm>
            <a:off x="1587501" y="2545000"/>
            <a:ext cx="10401300" cy="194245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lumMod val="95000"/>
                    <a:lumOff val="5000"/>
                  </a:schemeClr>
                </a:solidFill>
              </a:rPr>
              <a:t>Prise en charge:</a:t>
            </a:r>
          </a:p>
          <a:p>
            <a:pPr algn="ctr"/>
            <a:r>
              <a:rPr lang="fr-FR" dirty="0">
                <a:solidFill>
                  <a:srgbClr val="C00000"/>
                </a:solidFill>
              </a:rPr>
              <a:t>- Hospitalisation</a:t>
            </a:r>
          </a:p>
          <a:p>
            <a:pPr marL="285750" indent="-285750" algn="ctr">
              <a:buFontTx/>
              <a:buChar char="-"/>
            </a:pPr>
            <a:r>
              <a:rPr lang="fr-FR" dirty="0">
                <a:solidFill>
                  <a:srgbClr val="C00000"/>
                </a:solidFill>
              </a:rPr>
              <a:t>Conditionner le patient : 2 </a:t>
            </a:r>
            <a:r>
              <a:rPr lang="fr-FR" dirty="0" err="1">
                <a:solidFill>
                  <a:srgbClr val="C00000"/>
                </a:solidFill>
              </a:rPr>
              <a:t>vvp</a:t>
            </a:r>
            <a:r>
              <a:rPr lang="fr-FR" dirty="0">
                <a:solidFill>
                  <a:srgbClr val="C00000"/>
                </a:solidFill>
              </a:rPr>
              <a:t> ou 1 </a:t>
            </a:r>
            <a:r>
              <a:rPr lang="fr-FR" dirty="0" err="1">
                <a:solidFill>
                  <a:srgbClr val="C00000"/>
                </a:solidFill>
              </a:rPr>
              <a:t>vvc</a:t>
            </a:r>
            <a:endParaRPr lang="fr-FR" dirty="0">
              <a:solidFill>
                <a:srgbClr val="C00000"/>
              </a:solidFill>
            </a:endParaRPr>
          </a:p>
          <a:p>
            <a:pPr marL="285750" indent="-285750" algn="ctr">
              <a:buFontTx/>
              <a:buChar char="-"/>
            </a:pPr>
            <a:r>
              <a:rPr lang="fr-FR" dirty="0">
                <a:solidFill>
                  <a:srgbClr val="C00000"/>
                </a:solidFill>
              </a:rPr>
              <a:t>Remplissage macromolécule et/ou transfusion (objectif FC&lt; 100, PAS &gt; 100 mm Hg, </a:t>
            </a:r>
            <a:r>
              <a:rPr lang="fr-FR" dirty="0" err="1">
                <a:solidFill>
                  <a:srgbClr val="C00000"/>
                </a:solidFill>
              </a:rPr>
              <a:t>Hb</a:t>
            </a:r>
            <a:r>
              <a:rPr lang="fr-FR" dirty="0">
                <a:solidFill>
                  <a:srgbClr val="C00000"/>
                </a:solidFill>
              </a:rPr>
              <a:t> entre 7 et 9 g/dl)</a:t>
            </a:r>
          </a:p>
          <a:p>
            <a:pPr marL="285750" indent="-285750" algn="ctr">
              <a:buFontTx/>
              <a:buChar char="-"/>
            </a:pPr>
            <a:r>
              <a:rPr lang="fr-FR" dirty="0">
                <a:solidFill>
                  <a:srgbClr val="C00000"/>
                </a:solidFill>
              </a:rPr>
              <a:t>SNG seulement si vomissements et troubles de conscience</a:t>
            </a:r>
          </a:p>
          <a:p>
            <a:pPr marL="285750" indent="-285750" algn="ctr">
              <a:buFontTx/>
              <a:buChar char="-"/>
            </a:pPr>
            <a:r>
              <a:rPr lang="fr-FR" dirty="0" err="1">
                <a:solidFill>
                  <a:srgbClr val="C00000"/>
                </a:solidFill>
              </a:rPr>
              <a:t>Ttt</a:t>
            </a:r>
            <a:r>
              <a:rPr lang="fr-FR" dirty="0">
                <a:solidFill>
                  <a:srgbClr val="C00000"/>
                </a:solidFill>
              </a:rPr>
              <a:t> présomptif HTP et ulcère intraveineux avant l’endoscopie</a:t>
            </a:r>
          </a:p>
        </p:txBody>
      </p:sp>
      <p:sp>
        <p:nvSpPr>
          <p:cNvPr id="26" name="ZoneTexte 25">
            <a:extLst>
              <a:ext uri="{FF2B5EF4-FFF2-40B4-BE49-F238E27FC236}">
                <a16:creationId xmlns:a16="http://schemas.microsoft.com/office/drawing/2014/main" id="{9D979A99-97F0-034E-A9F7-DD2ADDC4C517}"/>
              </a:ext>
            </a:extLst>
          </p:cNvPr>
          <p:cNvSpPr txBox="1"/>
          <p:nvPr/>
        </p:nvSpPr>
        <p:spPr>
          <a:xfrm>
            <a:off x="307980" y="2196721"/>
            <a:ext cx="914493" cy="369332"/>
          </a:xfrm>
          <a:prstGeom prst="rect">
            <a:avLst/>
          </a:prstGeom>
          <a:noFill/>
          <a:ln>
            <a:solidFill>
              <a:srgbClr val="FF0000"/>
            </a:solidFill>
          </a:ln>
        </p:spPr>
        <p:txBody>
          <a:bodyPr wrap="square" rtlCol="0">
            <a:spAutoFit/>
          </a:bodyPr>
          <a:lstStyle/>
          <a:p>
            <a:r>
              <a:rPr lang="fr-FR" dirty="0">
                <a:solidFill>
                  <a:srgbClr val="FF0000"/>
                </a:solidFill>
                <a:latin typeface="Bauhaus 93" pitchFamily="82" charset="77"/>
              </a:rPr>
              <a:t>Rang A</a:t>
            </a:r>
          </a:p>
        </p:txBody>
      </p:sp>
    </p:spTree>
    <p:extLst>
      <p:ext uri="{BB962C8B-B14F-4D97-AF65-F5344CB8AC3E}">
        <p14:creationId xmlns:p14="http://schemas.microsoft.com/office/powerpoint/2010/main" val="233097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23AA3743-21FA-D84B-BDAF-FB972A9B3FFB}"/>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CFF9EB13-2B24-C84D-A94C-ED41E61CE77C}"/>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3945F806-D921-2C48-A765-5ED0D5E93149}"/>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A9266C43-9050-B549-8BBB-7E37A9E8C0C3}"/>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D5409921-6E1E-B54F-B9D6-DCB3275698CF}"/>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0A3E984F-030E-EF4B-AC7F-23E2EC68E96C}"/>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2B3A90E6-C699-B645-9E9B-E2EC3A09C412}"/>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1" name="Image 10">
            <a:extLst>
              <a:ext uri="{FF2B5EF4-FFF2-40B4-BE49-F238E27FC236}">
                <a16:creationId xmlns:a16="http://schemas.microsoft.com/office/drawing/2014/main" id="{B47D6422-7694-184E-8A12-C36C38A1A0F6}"/>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2" name="Image 11">
            <a:extLst>
              <a:ext uri="{FF2B5EF4-FFF2-40B4-BE49-F238E27FC236}">
                <a16:creationId xmlns:a16="http://schemas.microsoft.com/office/drawing/2014/main" id="{C847D756-415F-EA4A-8A9E-3943BCE3684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3" name="Image 12">
            <a:extLst>
              <a:ext uri="{FF2B5EF4-FFF2-40B4-BE49-F238E27FC236}">
                <a16:creationId xmlns:a16="http://schemas.microsoft.com/office/drawing/2014/main" id="{136B617E-0B74-2D49-B1C2-C051E0AD84A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4" name="Image 13">
            <a:extLst>
              <a:ext uri="{FF2B5EF4-FFF2-40B4-BE49-F238E27FC236}">
                <a16:creationId xmlns:a16="http://schemas.microsoft.com/office/drawing/2014/main" id="{2A6710D4-D4CA-014E-B79F-85D0AEB725D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15" name="Ellipse 14">
            <a:extLst>
              <a:ext uri="{FF2B5EF4-FFF2-40B4-BE49-F238E27FC236}">
                <a16:creationId xmlns:a16="http://schemas.microsoft.com/office/drawing/2014/main" id="{92717DA3-36F1-7B4B-8DF2-AF923E53245B}"/>
              </a:ext>
            </a:extLst>
          </p:cNvPr>
          <p:cNvSpPr/>
          <p:nvPr/>
        </p:nvSpPr>
        <p:spPr>
          <a:xfrm>
            <a:off x="3119425" y="126408"/>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13772BC4-D482-3D4B-BE8E-851B0321E3DC}"/>
              </a:ext>
            </a:extLst>
          </p:cNvPr>
          <p:cNvSpPr/>
          <p:nvPr/>
        </p:nvSpPr>
        <p:spPr>
          <a:xfrm>
            <a:off x="5396828" y="129002"/>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7EE98BBA-32EA-234E-BCF2-23AE668C7886}"/>
              </a:ext>
            </a:extLst>
          </p:cNvPr>
          <p:cNvSpPr/>
          <p:nvPr/>
        </p:nvSpPr>
        <p:spPr>
          <a:xfrm>
            <a:off x="7728217" y="12640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7E5959B2-B845-AA4C-8F31-A55605B4DDC8}"/>
              </a:ext>
            </a:extLst>
          </p:cNvPr>
          <p:cNvSpPr/>
          <p:nvPr/>
        </p:nvSpPr>
        <p:spPr>
          <a:xfrm>
            <a:off x="35942" y="1145177"/>
            <a:ext cx="1471750" cy="9693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6"/>
                </a:solidFill>
              </a:rPr>
              <a:t>H</a:t>
            </a:r>
            <a:r>
              <a:rPr lang="fr-FR" dirty="0"/>
              <a:t>émorragie </a:t>
            </a:r>
            <a:r>
              <a:rPr lang="fr-FR" dirty="0">
                <a:solidFill>
                  <a:schemeClr val="accent3">
                    <a:lumMod val="75000"/>
                  </a:schemeClr>
                </a:solidFill>
              </a:rPr>
              <a:t>D</a:t>
            </a:r>
            <a:r>
              <a:rPr lang="fr-FR" dirty="0"/>
              <a:t>igestive </a:t>
            </a:r>
          </a:p>
          <a:p>
            <a:pPr algn="ctr"/>
            <a:r>
              <a:rPr lang="fr-FR" dirty="0">
                <a:solidFill>
                  <a:schemeClr val="accent6">
                    <a:lumMod val="60000"/>
                    <a:lumOff val="40000"/>
                  </a:schemeClr>
                </a:solidFill>
              </a:rPr>
              <a:t>H</a:t>
            </a:r>
            <a:r>
              <a:rPr lang="fr-FR" dirty="0"/>
              <a:t>aute</a:t>
            </a:r>
          </a:p>
        </p:txBody>
      </p:sp>
      <p:sp>
        <p:nvSpPr>
          <p:cNvPr id="19" name="Rectangle 18">
            <a:extLst>
              <a:ext uri="{FF2B5EF4-FFF2-40B4-BE49-F238E27FC236}">
                <a16:creationId xmlns:a16="http://schemas.microsoft.com/office/drawing/2014/main" id="{8FF39800-0E2C-3446-B818-F75241FA463F}"/>
              </a:ext>
            </a:extLst>
          </p:cNvPr>
          <p:cNvSpPr/>
          <p:nvPr/>
        </p:nvSpPr>
        <p:spPr>
          <a:xfrm>
            <a:off x="1507692" y="1145177"/>
            <a:ext cx="10401300" cy="123621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L’examen clef est l’endoscopie digestive</a:t>
            </a:r>
          </a:p>
          <a:p>
            <a:pPr algn="ctr"/>
            <a:r>
              <a:rPr lang="fr-FR" dirty="0"/>
              <a:t>(et non les examens d’imagerie)</a:t>
            </a:r>
          </a:p>
        </p:txBody>
      </p:sp>
      <p:sp>
        <p:nvSpPr>
          <p:cNvPr id="20" name="Rectangle 19">
            <a:extLst>
              <a:ext uri="{FF2B5EF4-FFF2-40B4-BE49-F238E27FC236}">
                <a16:creationId xmlns:a16="http://schemas.microsoft.com/office/drawing/2014/main" id="{34E80D87-0E37-AE42-B8F4-C86EFB8F01FA}"/>
              </a:ext>
            </a:extLst>
          </p:cNvPr>
          <p:cNvSpPr/>
          <p:nvPr/>
        </p:nvSpPr>
        <p:spPr>
          <a:xfrm>
            <a:off x="1507692" y="2767520"/>
            <a:ext cx="10401300" cy="6134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Chez un malade stabilisé </a:t>
            </a:r>
            <a:r>
              <a:rPr lang="fr-FR" dirty="0" err="1"/>
              <a:t>hémodynamiquement</a:t>
            </a:r>
            <a:endParaRPr lang="fr-FR" dirty="0"/>
          </a:p>
        </p:txBody>
      </p:sp>
      <p:sp>
        <p:nvSpPr>
          <p:cNvPr id="21" name="Rectangle 20">
            <a:extLst>
              <a:ext uri="{FF2B5EF4-FFF2-40B4-BE49-F238E27FC236}">
                <a16:creationId xmlns:a16="http://schemas.microsoft.com/office/drawing/2014/main" id="{93DE87EF-FB63-DF49-BFEF-7F3AA38AFFDA}"/>
              </a:ext>
            </a:extLst>
          </p:cNvPr>
          <p:cNvSpPr/>
          <p:nvPr/>
        </p:nvSpPr>
        <p:spPr>
          <a:xfrm>
            <a:off x="1507692" y="3517600"/>
            <a:ext cx="10401300" cy="61344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C00000"/>
                </a:solidFill>
              </a:rPr>
              <a:t>D’abord gastroscopie ou endoscopie </a:t>
            </a:r>
            <a:r>
              <a:rPr lang="fr-FR" dirty="0" err="1">
                <a:solidFill>
                  <a:srgbClr val="C00000"/>
                </a:solidFill>
              </a:rPr>
              <a:t>oesogastroduodénale</a:t>
            </a:r>
            <a:endParaRPr lang="fr-FR" dirty="0">
              <a:solidFill>
                <a:srgbClr val="C00000"/>
              </a:solidFill>
            </a:endParaRPr>
          </a:p>
        </p:txBody>
      </p:sp>
      <p:sp>
        <p:nvSpPr>
          <p:cNvPr id="22" name="Rectangle 21">
            <a:extLst>
              <a:ext uri="{FF2B5EF4-FFF2-40B4-BE49-F238E27FC236}">
                <a16:creationId xmlns:a16="http://schemas.microsoft.com/office/drawing/2014/main" id="{B08D7B98-4DD2-0C4A-89F2-DEEFB4E10A51}"/>
              </a:ext>
            </a:extLst>
          </p:cNvPr>
          <p:cNvSpPr/>
          <p:nvPr/>
        </p:nvSpPr>
        <p:spPr>
          <a:xfrm>
            <a:off x="1507692" y="4570824"/>
            <a:ext cx="10401300" cy="6134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Puis si EOGD négative</a:t>
            </a:r>
          </a:p>
        </p:txBody>
      </p:sp>
      <p:sp>
        <p:nvSpPr>
          <p:cNvPr id="23" name="Rectangle 22">
            <a:extLst>
              <a:ext uri="{FF2B5EF4-FFF2-40B4-BE49-F238E27FC236}">
                <a16:creationId xmlns:a16="http://schemas.microsoft.com/office/drawing/2014/main" id="{E690E0C5-06D6-C549-A742-79AA521BBC96}"/>
              </a:ext>
            </a:extLst>
          </p:cNvPr>
          <p:cNvSpPr/>
          <p:nvPr/>
        </p:nvSpPr>
        <p:spPr>
          <a:xfrm>
            <a:off x="1507692" y="5317325"/>
            <a:ext cx="10401300" cy="61344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C00000"/>
                </a:solidFill>
              </a:rPr>
              <a:t>Malade stable </a:t>
            </a:r>
            <a:r>
              <a:rPr lang="fr-FR" dirty="0">
                <a:solidFill>
                  <a:srgbClr val="C00000"/>
                </a:solidFill>
                <a:sym typeface="Wingdings" pitchFamily="2" charset="2"/>
              </a:rPr>
              <a:t> coloscopie après préparation optimale</a:t>
            </a:r>
            <a:endParaRPr lang="fr-FR" dirty="0">
              <a:solidFill>
                <a:srgbClr val="C00000"/>
              </a:solidFill>
            </a:endParaRPr>
          </a:p>
        </p:txBody>
      </p:sp>
      <p:sp>
        <p:nvSpPr>
          <p:cNvPr id="24" name="Rectangle 23">
            <a:extLst>
              <a:ext uri="{FF2B5EF4-FFF2-40B4-BE49-F238E27FC236}">
                <a16:creationId xmlns:a16="http://schemas.microsoft.com/office/drawing/2014/main" id="{B95CAA40-1CD5-9D47-8A5C-72BDA631F675}"/>
              </a:ext>
            </a:extLst>
          </p:cNvPr>
          <p:cNvSpPr/>
          <p:nvPr/>
        </p:nvSpPr>
        <p:spPr>
          <a:xfrm>
            <a:off x="1507692" y="5979113"/>
            <a:ext cx="10401300" cy="61344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C00000"/>
                </a:solidFill>
              </a:rPr>
              <a:t>Malade instable </a:t>
            </a:r>
            <a:r>
              <a:rPr lang="fr-FR" dirty="0">
                <a:solidFill>
                  <a:srgbClr val="C00000"/>
                </a:solidFill>
                <a:sym typeface="Wingdings" pitchFamily="2" charset="2"/>
              </a:rPr>
              <a:t> scanner injecté</a:t>
            </a:r>
            <a:endParaRPr lang="fr-FR" dirty="0">
              <a:solidFill>
                <a:srgbClr val="C00000"/>
              </a:solidFill>
            </a:endParaRPr>
          </a:p>
        </p:txBody>
      </p:sp>
      <p:sp>
        <p:nvSpPr>
          <p:cNvPr id="25" name="ZoneTexte 24">
            <a:extLst>
              <a:ext uri="{FF2B5EF4-FFF2-40B4-BE49-F238E27FC236}">
                <a16:creationId xmlns:a16="http://schemas.microsoft.com/office/drawing/2014/main" id="{621A2EA3-9C84-E649-ACD3-0298B520B22D}"/>
              </a:ext>
            </a:extLst>
          </p:cNvPr>
          <p:cNvSpPr txBox="1"/>
          <p:nvPr/>
        </p:nvSpPr>
        <p:spPr>
          <a:xfrm>
            <a:off x="307980" y="5794447"/>
            <a:ext cx="914493" cy="369332"/>
          </a:xfrm>
          <a:prstGeom prst="rect">
            <a:avLst/>
          </a:prstGeom>
          <a:noFill/>
          <a:ln>
            <a:solidFill>
              <a:srgbClr val="FF0000"/>
            </a:solidFill>
          </a:ln>
        </p:spPr>
        <p:txBody>
          <a:bodyPr wrap="square" rtlCol="0">
            <a:spAutoFit/>
          </a:bodyPr>
          <a:lstStyle/>
          <a:p>
            <a:r>
              <a:rPr lang="fr-FR" dirty="0">
                <a:solidFill>
                  <a:srgbClr val="C00000"/>
                </a:solidFill>
                <a:latin typeface="Bauhaus 93" pitchFamily="82" charset="77"/>
              </a:rPr>
              <a:t>Rang B</a:t>
            </a:r>
          </a:p>
        </p:txBody>
      </p:sp>
    </p:spTree>
    <p:extLst>
      <p:ext uri="{BB962C8B-B14F-4D97-AF65-F5344CB8AC3E}">
        <p14:creationId xmlns:p14="http://schemas.microsoft.com/office/powerpoint/2010/main" val="370380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exagone 8">
            <a:extLst>
              <a:ext uri="{FF2B5EF4-FFF2-40B4-BE49-F238E27FC236}">
                <a16:creationId xmlns:a16="http://schemas.microsoft.com/office/drawing/2014/main" id="{907D2D9B-42EF-BE44-A899-C82E3FD89273}"/>
              </a:ext>
            </a:extLst>
          </p:cNvPr>
          <p:cNvSpPr/>
          <p:nvPr/>
        </p:nvSpPr>
        <p:spPr>
          <a:xfrm>
            <a:off x="8015473" y="1931451"/>
            <a:ext cx="2600325" cy="2143125"/>
          </a:xfrm>
          <a:prstGeom prst="hexagon">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1" name="Ellipse 10">
            <a:extLst>
              <a:ext uri="{FF2B5EF4-FFF2-40B4-BE49-F238E27FC236}">
                <a16:creationId xmlns:a16="http://schemas.microsoft.com/office/drawing/2014/main" id="{F4031F41-6FC6-D442-AFA0-67EF12DBF28C}"/>
              </a:ext>
            </a:extLst>
          </p:cNvPr>
          <p:cNvSpPr/>
          <p:nvPr/>
        </p:nvSpPr>
        <p:spPr>
          <a:xfrm>
            <a:off x="9139400" y="2857234"/>
            <a:ext cx="354330" cy="38862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13" name="Ellipse 12">
            <a:extLst>
              <a:ext uri="{FF2B5EF4-FFF2-40B4-BE49-F238E27FC236}">
                <a16:creationId xmlns:a16="http://schemas.microsoft.com/office/drawing/2014/main" id="{2431F944-1FA1-6646-8393-E180B5DDFAD2}"/>
              </a:ext>
            </a:extLst>
          </p:cNvPr>
          <p:cNvSpPr/>
          <p:nvPr/>
        </p:nvSpPr>
        <p:spPr>
          <a:xfrm>
            <a:off x="7624331" y="2963842"/>
            <a:ext cx="698640" cy="68047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15" name="Rectangle 14">
            <a:extLst>
              <a:ext uri="{FF2B5EF4-FFF2-40B4-BE49-F238E27FC236}">
                <a16:creationId xmlns:a16="http://schemas.microsoft.com/office/drawing/2014/main" id="{5DC1E3CF-5B00-BD4C-82F3-CB38CAF660DA}"/>
              </a:ext>
            </a:extLst>
          </p:cNvPr>
          <p:cNvSpPr/>
          <p:nvPr/>
        </p:nvSpPr>
        <p:spPr>
          <a:xfrm>
            <a:off x="8737777" y="2954040"/>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9" name="Rectangle 18">
            <a:extLst>
              <a:ext uri="{FF2B5EF4-FFF2-40B4-BE49-F238E27FC236}">
                <a16:creationId xmlns:a16="http://schemas.microsoft.com/office/drawing/2014/main" id="{E132215C-259C-7F44-9C68-6CA702F953F7}"/>
              </a:ext>
            </a:extLst>
          </p:cNvPr>
          <p:cNvSpPr/>
          <p:nvPr/>
        </p:nvSpPr>
        <p:spPr>
          <a:xfrm>
            <a:off x="8344904" y="2933010"/>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21" name="Ellipse 20">
            <a:extLst>
              <a:ext uri="{FF2B5EF4-FFF2-40B4-BE49-F238E27FC236}">
                <a16:creationId xmlns:a16="http://schemas.microsoft.com/office/drawing/2014/main" id="{75A58066-4348-FD49-A6BE-1548A783A261}"/>
              </a:ext>
            </a:extLst>
          </p:cNvPr>
          <p:cNvSpPr/>
          <p:nvPr/>
        </p:nvSpPr>
        <p:spPr>
          <a:xfrm>
            <a:off x="8044068" y="3916863"/>
            <a:ext cx="223641" cy="179022"/>
          </a:xfrm>
          <a:prstGeom prst="ellipse">
            <a:avLst/>
          </a:prstGeom>
          <a:gradFill>
            <a:gsLst>
              <a:gs pos="0">
                <a:schemeClr val="accent3">
                  <a:lumMod val="50000"/>
                </a:schemeClr>
              </a:gs>
              <a:gs pos="100000">
                <a:schemeClr val="accent3">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23" name="Ellipse 22">
            <a:extLst>
              <a:ext uri="{FF2B5EF4-FFF2-40B4-BE49-F238E27FC236}">
                <a16:creationId xmlns:a16="http://schemas.microsoft.com/office/drawing/2014/main" id="{E8C64BA5-0791-E646-A29F-0067E40C6B95}"/>
              </a:ext>
            </a:extLst>
          </p:cNvPr>
          <p:cNvSpPr/>
          <p:nvPr/>
        </p:nvSpPr>
        <p:spPr>
          <a:xfrm rot="3448930">
            <a:off x="8206576" y="4194896"/>
            <a:ext cx="177165" cy="16859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24" name="Rectangle 23">
            <a:extLst>
              <a:ext uri="{FF2B5EF4-FFF2-40B4-BE49-F238E27FC236}">
                <a16:creationId xmlns:a16="http://schemas.microsoft.com/office/drawing/2014/main" id="{4D7B3173-B523-BE49-87EE-C1937B829624}"/>
              </a:ext>
            </a:extLst>
          </p:cNvPr>
          <p:cNvSpPr/>
          <p:nvPr/>
        </p:nvSpPr>
        <p:spPr>
          <a:xfrm>
            <a:off x="10315797" y="2954040"/>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29" name="Rectangle 28">
            <a:extLst>
              <a:ext uri="{FF2B5EF4-FFF2-40B4-BE49-F238E27FC236}">
                <a16:creationId xmlns:a16="http://schemas.microsoft.com/office/drawing/2014/main" id="{CA1C9F61-5B17-E84A-8EDB-A670A4C763DC}"/>
              </a:ext>
            </a:extLst>
          </p:cNvPr>
          <p:cNvSpPr/>
          <p:nvPr/>
        </p:nvSpPr>
        <p:spPr>
          <a:xfrm>
            <a:off x="9861777" y="2947928"/>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31" name="Rectangle 30">
            <a:extLst>
              <a:ext uri="{FF2B5EF4-FFF2-40B4-BE49-F238E27FC236}">
                <a16:creationId xmlns:a16="http://schemas.microsoft.com/office/drawing/2014/main" id="{ACF76953-6440-A246-93C8-77A6E5F0CACB}"/>
              </a:ext>
            </a:extLst>
          </p:cNvPr>
          <p:cNvSpPr/>
          <p:nvPr/>
        </p:nvSpPr>
        <p:spPr>
          <a:xfrm rot="7799187">
            <a:off x="9463338" y="2669276"/>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32" name="Rectangle 31">
            <a:extLst>
              <a:ext uri="{FF2B5EF4-FFF2-40B4-BE49-F238E27FC236}">
                <a16:creationId xmlns:a16="http://schemas.microsoft.com/office/drawing/2014/main" id="{92AFDCC6-B924-E347-A1B5-361937A3BA4E}"/>
              </a:ext>
            </a:extLst>
          </p:cNvPr>
          <p:cNvSpPr/>
          <p:nvPr/>
        </p:nvSpPr>
        <p:spPr>
          <a:xfrm rot="8059777">
            <a:off x="8577671" y="3739396"/>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33" name="Rectangle 32">
            <a:extLst>
              <a:ext uri="{FF2B5EF4-FFF2-40B4-BE49-F238E27FC236}">
                <a16:creationId xmlns:a16="http://schemas.microsoft.com/office/drawing/2014/main" id="{1F963EE2-F34F-9842-882B-814C0E262804}"/>
              </a:ext>
            </a:extLst>
          </p:cNvPr>
          <p:cNvSpPr/>
          <p:nvPr/>
        </p:nvSpPr>
        <p:spPr>
          <a:xfrm rot="8002256">
            <a:off x="8820958" y="3460003"/>
            <a:ext cx="145797" cy="19281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39" name="Rectangle 38">
            <a:extLst>
              <a:ext uri="{FF2B5EF4-FFF2-40B4-BE49-F238E27FC236}">
                <a16:creationId xmlns:a16="http://schemas.microsoft.com/office/drawing/2014/main" id="{0E10014D-C970-6942-A909-16C66A0DF0A9}"/>
              </a:ext>
            </a:extLst>
          </p:cNvPr>
          <p:cNvSpPr/>
          <p:nvPr/>
        </p:nvSpPr>
        <p:spPr>
          <a:xfrm rot="7911796">
            <a:off x="10005350" y="1949918"/>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40" name="Ellipse 39">
            <a:extLst>
              <a:ext uri="{FF2B5EF4-FFF2-40B4-BE49-F238E27FC236}">
                <a16:creationId xmlns:a16="http://schemas.microsoft.com/office/drawing/2014/main" id="{12CD848D-E133-0C4C-BE9E-05D6DDBF98D7}"/>
              </a:ext>
            </a:extLst>
          </p:cNvPr>
          <p:cNvSpPr/>
          <p:nvPr/>
        </p:nvSpPr>
        <p:spPr>
          <a:xfrm>
            <a:off x="7861465" y="2710188"/>
            <a:ext cx="259460" cy="274320"/>
          </a:xfrm>
          <a:prstGeom prst="ellipse">
            <a:avLst/>
          </a:prstGeom>
          <a:gradFill>
            <a:gsLst>
              <a:gs pos="0">
                <a:schemeClr val="accent3">
                  <a:lumMod val="50000"/>
                </a:schemeClr>
              </a:gs>
              <a:gs pos="100000">
                <a:schemeClr val="accent3">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41" name="Flèche vers le bas 40">
            <a:extLst>
              <a:ext uri="{FF2B5EF4-FFF2-40B4-BE49-F238E27FC236}">
                <a16:creationId xmlns:a16="http://schemas.microsoft.com/office/drawing/2014/main" id="{25F3AAC5-1F06-1949-AA4E-62AAB174DFD2}"/>
              </a:ext>
            </a:extLst>
          </p:cNvPr>
          <p:cNvSpPr/>
          <p:nvPr/>
        </p:nvSpPr>
        <p:spPr>
          <a:xfrm rot="5400000">
            <a:off x="8561469" y="2390283"/>
            <a:ext cx="152347" cy="962944"/>
          </a:xfrm>
          <a:prstGeom prst="downArrow">
            <a:avLst/>
          </a:prstGeom>
          <a:gradFill>
            <a:gsLst>
              <a:gs pos="0">
                <a:schemeClr val="accent3">
                  <a:lumMod val="75000"/>
                </a:schemeClr>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42" name="Ellipse 41">
            <a:extLst>
              <a:ext uri="{FF2B5EF4-FFF2-40B4-BE49-F238E27FC236}">
                <a16:creationId xmlns:a16="http://schemas.microsoft.com/office/drawing/2014/main" id="{BE2AB6B2-E92C-3F4C-A1FA-2436CFD46B99}"/>
              </a:ext>
            </a:extLst>
          </p:cNvPr>
          <p:cNvSpPr/>
          <p:nvPr/>
        </p:nvSpPr>
        <p:spPr>
          <a:xfrm>
            <a:off x="8229394" y="3684635"/>
            <a:ext cx="747353" cy="6930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43" name="Ellipse 42">
            <a:extLst>
              <a:ext uri="{FF2B5EF4-FFF2-40B4-BE49-F238E27FC236}">
                <a16:creationId xmlns:a16="http://schemas.microsoft.com/office/drawing/2014/main" id="{7633D939-4349-D741-9345-8A80A5846648}"/>
              </a:ext>
            </a:extLst>
          </p:cNvPr>
          <p:cNvSpPr/>
          <p:nvPr/>
        </p:nvSpPr>
        <p:spPr>
          <a:xfrm rot="3448930">
            <a:off x="7736221" y="2892941"/>
            <a:ext cx="177165" cy="16859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44" name="Flèche vers le bas 43">
            <a:extLst>
              <a:ext uri="{FF2B5EF4-FFF2-40B4-BE49-F238E27FC236}">
                <a16:creationId xmlns:a16="http://schemas.microsoft.com/office/drawing/2014/main" id="{DEC5AB39-72A1-604E-B731-C7C4D8D40627}"/>
              </a:ext>
            </a:extLst>
          </p:cNvPr>
          <p:cNvSpPr/>
          <p:nvPr/>
        </p:nvSpPr>
        <p:spPr>
          <a:xfrm rot="12911882">
            <a:off x="8871742" y="3133196"/>
            <a:ext cx="160700" cy="941758"/>
          </a:xfrm>
          <a:prstGeom prst="downArrow">
            <a:avLst/>
          </a:prstGeom>
          <a:gradFill>
            <a:gsLst>
              <a:gs pos="0">
                <a:srgbClr val="C00000"/>
              </a:gs>
              <a:gs pos="100000">
                <a:schemeClr val="accent2">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45" name="Hexagone 44">
            <a:extLst>
              <a:ext uri="{FF2B5EF4-FFF2-40B4-BE49-F238E27FC236}">
                <a16:creationId xmlns:a16="http://schemas.microsoft.com/office/drawing/2014/main" id="{7BBC340C-6C78-F241-9177-C29438A258F2}"/>
              </a:ext>
            </a:extLst>
          </p:cNvPr>
          <p:cNvSpPr/>
          <p:nvPr/>
        </p:nvSpPr>
        <p:spPr>
          <a:xfrm>
            <a:off x="1707236" y="2345493"/>
            <a:ext cx="2600325" cy="2143125"/>
          </a:xfrm>
          <a:prstGeom prst="hexagon">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47" name="Ellipse 46">
            <a:extLst>
              <a:ext uri="{FF2B5EF4-FFF2-40B4-BE49-F238E27FC236}">
                <a16:creationId xmlns:a16="http://schemas.microsoft.com/office/drawing/2014/main" id="{612E255E-9DF4-9C4E-AE82-B61F76B1D9B7}"/>
              </a:ext>
            </a:extLst>
          </p:cNvPr>
          <p:cNvSpPr/>
          <p:nvPr/>
        </p:nvSpPr>
        <p:spPr>
          <a:xfrm>
            <a:off x="2821905" y="3255694"/>
            <a:ext cx="354330" cy="38862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49" name="Ellipse 48">
            <a:extLst>
              <a:ext uri="{FF2B5EF4-FFF2-40B4-BE49-F238E27FC236}">
                <a16:creationId xmlns:a16="http://schemas.microsoft.com/office/drawing/2014/main" id="{01755B56-112D-C74B-A137-9867286663FB}"/>
              </a:ext>
            </a:extLst>
          </p:cNvPr>
          <p:cNvSpPr/>
          <p:nvPr/>
        </p:nvSpPr>
        <p:spPr>
          <a:xfrm>
            <a:off x="1606980" y="3328569"/>
            <a:ext cx="265952" cy="296360"/>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51" name="Rectangle 50">
            <a:extLst>
              <a:ext uri="{FF2B5EF4-FFF2-40B4-BE49-F238E27FC236}">
                <a16:creationId xmlns:a16="http://schemas.microsoft.com/office/drawing/2014/main" id="{F8C2BA6F-54B8-B949-8434-652E14A8F890}"/>
              </a:ext>
            </a:extLst>
          </p:cNvPr>
          <p:cNvSpPr/>
          <p:nvPr/>
        </p:nvSpPr>
        <p:spPr>
          <a:xfrm>
            <a:off x="2626374" y="3365150"/>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52" name="Rectangle 51">
            <a:extLst>
              <a:ext uri="{FF2B5EF4-FFF2-40B4-BE49-F238E27FC236}">
                <a16:creationId xmlns:a16="http://schemas.microsoft.com/office/drawing/2014/main" id="{4054E5C3-6532-B141-A2CE-AA95AE1A6E56}"/>
              </a:ext>
            </a:extLst>
          </p:cNvPr>
          <p:cNvSpPr/>
          <p:nvPr/>
        </p:nvSpPr>
        <p:spPr>
          <a:xfrm>
            <a:off x="2477893" y="3354813"/>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53" name="Rectangle 52">
            <a:extLst>
              <a:ext uri="{FF2B5EF4-FFF2-40B4-BE49-F238E27FC236}">
                <a16:creationId xmlns:a16="http://schemas.microsoft.com/office/drawing/2014/main" id="{9ED23195-0DFE-9E42-972F-CD695728F54C}"/>
              </a:ext>
            </a:extLst>
          </p:cNvPr>
          <p:cNvSpPr/>
          <p:nvPr/>
        </p:nvSpPr>
        <p:spPr>
          <a:xfrm>
            <a:off x="2329412" y="3352252"/>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54" name="Rectangle 53">
            <a:extLst>
              <a:ext uri="{FF2B5EF4-FFF2-40B4-BE49-F238E27FC236}">
                <a16:creationId xmlns:a16="http://schemas.microsoft.com/office/drawing/2014/main" id="{DD013847-511F-0B4B-BCD1-69CCD6A1E3CC}"/>
              </a:ext>
            </a:extLst>
          </p:cNvPr>
          <p:cNvSpPr/>
          <p:nvPr/>
        </p:nvSpPr>
        <p:spPr>
          <a:xfrm>
            <a:off x="2026108" y="3365150"/>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55" name="Rectangle 54">
            <a:extLst>
              <a:ext uri="{FF2B5EF4-FFF2-40B4-BE49-F238E27FC236}">
                <a16:creationId xmlns:a16="http://schemas.microsoft.com/office/drawing/2014/main" id="{82AD7100-55AE-9147-8FC8-A1BAF0AAFFF7}"/>
              </a:ext>
            </a:extLst>
          </p:cNvPr>
          <p:cNvSpPr/>
          <p:nvPr/>
        </p:nvSpPr>
        <p:spPr>
          <a:xfrm>
            <a:off x="1873167" y="3359038"/>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56" name="Rectangle 55">
            <a:extLst>
              <a:ext uri="{FF2B5EF4-FFF2-40B4-BE49-F238E27FC236}">
                <a16:creationId xmlns:a16="http://schemas.microsoft.com/office/drawing/2014/main" id="{1EF86A6F-CE78-6742-89A2-BCB6464C3B2A}"/>
              </a:ext>
            </a:extLst>
          </p:cNvPr>
          <p:cNvSpPr/>
          <p:nvPr/>
        </p:nvSpPr>
        <p:spPr>
          <a:xfrm>
            <a:off x="2172354" y="3359037"/>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57" name="Ellipse 56">
            <a:extLst>
              <a:ext uri="{FF2B5EF4-FFF2-40B4-BE49-F238E27FC236}">
                <a16:creationId xmlns:a16="http://schemas.microsoft.com/office/drawing/2014/main" id="{0572FDA3-9F5F-4F4B-92E4-28557E4D2A02}"/>
              </a:ext>
            </a:extLst>
          </p:cNvPr>
          <p:cNvSpPr/>
          <p:nvPr/>
        </p:nvSpPr>
        <p:spPr>
          <a:xfrm>
            <a:off x="1788784" y="4284372"/>
            <a:ext cx="259460" cy="274320"/>
          </a:xfrm>
          <a:prstGeom prst="ellipse">
            <a:avLst/>
          </a:prstGeom>
          <a:gradFill>
            <a:gsLst>
              <a:gs pos="0">
                <a:schemeClr val="accent3">
                  <a:lumMod val="50000"/>
                </a:schemeClr>
              </a:gs>
              <a:gs pos="100000">
                <a:schemeClr val="accent3">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58" name="Flèche vers le bas 57">
            <a:extLst>
              <a:ext uri="{FF2B5EF4-FFF2-40B4-BE49-F238E27FC236}">
                <a16:creationId xmlns:a16="http://schemas.microsoft.com/office/drawing/2014/main" id="{7A3F45A9-C206-F64F-B7A2-66A0601DB783}"/>
              </a:ext>
            </a:extLst>
          </p:cNvPr>
          <p:cNvSpPr/>
          <p:nvPr/>
        </p:nvSpPr>
        <p:spPr>
          <a:xfrm rot="16200000">
            <a:off x="2194259" y="3141194"/>
            <a:ext cx="332612" cy="1045886"/>
          </a:xfrm>
          <a:prstGeom prst="downArrow">
            <a:avLst/>
          </a:prstGeom>
          <a:gradFill>
            <a:gsLst>
              <a:gs pos="0">
                <a:srgbClr val="C00000"/>
              </a:gs>
              <a:gs pos="100000">
                <a:schemeClr val="accent2">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59" name="Ellipse 58">
            <a:extLst>
              <a:ext uri="{FF2B5EF4-FFF2-40B4-BE49-F238E27FC236}">
                <a16:creationId xmlns:a16="http://schemas.microsoft.com/office/drawing/2014/main" id="{222837C2-53BE-8445-B50E-4E6E6E0FFA02}"/>
              </a:ext>
            </a:extLst>
          </p:cNvPr>
          <p:cNvSpPr/>
          <p:nvPr/>
        </p:nvSpPr>
        <p:spPr>
          <a:xfrm rot="3448930">
            <a:off x="2042367" y="4479815"/>
            <a:ext cx="177165" cy="16859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60" name="Rectangle 59">
            <a:extLst>
              <a:ext uri="{FF2B5EF4-FFF2-40B4-BE49-F238E27FC236}">
                <a16:creationId xmlns:a16="http://schemas.microsoft.com/office/drawing/2014/main" id="{904D8EB6-93DB-134D-8A14-89525BF69154}"/>
              </a:ext>
            </a:extLst>
          </p:cNvPr>
          <p:cNvSpPr/>
          <p:nvPr/>
        </p:nvSpPr>
        <p:spPr>
          <a:xfrm>
            <a:off x="3998303" y="3352500"/>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61" name="Rectangle 60">
            <a:extLst>
              <a:ext uri="{FF2B5EF4-FFF2-40B4-BE49-F238E27FC236}">
                <a16:creationId xmlns:a16="http://schemas.microsoft.com/office/drawing/2014/main" id="{5FEA529A-942C-1B48-B71D-0A5EAD51075F}"/>
              </a:ext>
            </a:extLst>
          </p:cNvPr>
          <p:cNvSpPr/>
          <p:nvPr/>
        </p:nvSpPr>
        <p:spPr>
          <a:xfrm>
            <a:off x="3849822" y="3342163"/>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62" name="Rectangle 61">
            <a:extLst>
              <a:ext uri="{FF2B5EF4-FFF2-40B4-BE49-F238E27FC236}">
                <a16:creationId xmlns:a16="http://schemas.microsoft.com/office/drawing/2014/main" id="{225B2E37-0E3C-C248-89E4-2F5002A1A0F5}"/>
              </a:ext>
            </a:extLst>
          </p:cNvPr>
          <p:cNvSpPr/>
          <p:nvPr/>
        </p:nvSpPr>
        <p:spPr>
          <a:xfrm>
            <a:off x="3701340" y="3339603"/>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63" name="Rectangle 62">
            <a:extLst>
              <a:ext uri="{FF2B5EF4-FFF2-40B4-BE49-F238E27FC236}">
                <a16:creationId xmlns:a16="http://schemas.microsoft.com/office/drawing/2014/main" id="{CE151AD9-01B1-F343-B4C0-A01D8FEEC6FF}"/>
              </a:ext>
            </a:extLst>
          </p:cNvPr>
          <p:cNvSpPr/>
          <p:nvPr/>
        </p:nvSpPr>
        <p:spPr>
          <a:xfrm>
            <a:off x="3398037" y="3352500"/>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64" name="Rectangle 63">
            <a:extLst>
              <a:ext uri="{FF2B5EF4-FFF2-40B4-BE49-F238E27FC236}">
                <a16:creationId xmlns:a16="http://schemas.microsoft.com/office/drawing/2014/main" id="{4CA36789-9CEA-6240-AA8B-99CDFD2F15A7}"/>
              </a:ext>
            </a:extLst>
          </p:cNvPr>
          <p:cNvSpPr/>
          <p:nvPr/>
        </p:nvSpPr>
        <p:spPr>
          <a:xfrm>
            <a:off x="3245096" y="3346389"/>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65" name="Rectangle 64">
            <a:extLst>
              <a:ext uri="{FF2B5EF4-FFF2-40B4-BE49-F238E27FC236}">
                <a16:creationId xmlns:a16="http://schemas.microsoft.com/office/drawing/2014/main" id="{C44AC9FA-F3AE-054B-9BDC-01F570995EF4}"/>
              </a:ext>
            </a:extLst>
          </p:cNvPr>
          <p:cNvSpPr/>
          <p:nvPr/>
        </p:nvSpPr>
        <p:spPr>
          <a:xfrm>
            <a:off x="3544283" y="3346388"/>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66" name="Rectangle 65">
            <a:extLst>
              <a:ext uri="{FF2B5EF4-FFF2-40B4-BE49-F238E27FC236}">
                <a16:creationId xmlns:a16="http://schemas.microsoft.com/office/drawing/2014/main" id="{CDF03792-139F-314E-891C-E4999032F645}"/>
              </a:ext>
            </a:extLst>
          </p:cNvPr>
          <p:cNvSpPr/>
          <p:nvPr/>
        </p:nvSpPr>
        <p:spPr>
          <a:xfrm rot="7911796">
            <a:off x="3251525" y="2933328"/>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67" name="Rectangle 66">
            <a:extLst>
              <a:ext uri="{FF2B5EF4-FFF2-40B4-BE49-F238E27FC236}">
                <a16:creationId xmlns:a16="http://schemas.microsoft.com/office/drawing/2014/main" id="{D428F84A-9C71-9E4A-939A-0A2ECDD9C2C3}"/>
              </a:ext>
            </a:extLst>
          </p:cNvPr>
          <p:cNvSpPr/>
          <p:nvPr/>
        </p:nvSpPr>
        <p:spPr>
          <a:xfrm rot="7799187">
            <a:off x="3145844" y="3067736"/>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68" name="Rectangle 67">
            <a:extLst>
              <a:ext uri="{FF2B5EF4-FFF2-40B4-BE49-F238E27FC236}">
                <a16:creationId xmlns:a16="http://schemas.microsoft.com/office/drawing/2014/main" id="{A93D2B66-8519-344D-9175-E8696DD858C5}"/>
              </a:ext>
            </a:extLst>
          </p:cNvPr>
          <p:cNvSpPr/>
          <p:nvPr/>
        </p:nvSpPr>
        <p:spPr>
          <a:xfrm rot="8059777">
            <a:off x="2260176" y="4137856"/>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69" name="Rectangle 68">
            <a:extLst>
              <a:ext uri="{FF2B5EF4-FFF2-40B4-BE49-F238E27FC236}">
                <a16:creationId xmlns:a16="http://schemas.microsoft.com/office/drawing/2014/main" id="{9996539E-46A0-5C4C-AA53-A9AB77E69A9C}"/>
              </a:ext>
            </a:extLst>
          </p:cNvPr>
          <p:cNvSpPr/>
          <p:nvPr/>
        </p:nvSpPr>
        <p:spPr>
          <a:xfrm rot="8002256">
            <a:off x="2503464" y="3858463"/>
            <a:ext cx="145797" cy="19281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70" name="Rectangle 69">
            <a:extLst>
              <a:ext uri="{FF2B5EF4-FFF2-40B4-BE49-F238E27FC236}">
                <a16:creationId xmlns:a16="http://schemas.microsoft.com/office/drawing/2014/main" id="{521ACDFE-4D15-514A-8ABC-30D683AC7ACD}"/>
              </a:ext>
            </a:extLst>
          </p:cNvPr>
          <p:cNvSpPr/>
          <p:nvPr/>
        </p:nvSpPr>
        <p:spPr>
          <a:xfrm rot="7852023">
            <a:off x="2643429" y="3726040"/>
            <a:ext cx="126705" cy="17277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71" name="Rectangle 70">
            <a:extLst>
              <a:ext uri="{FF2B5EF4-FFF2-40B4-BE49-F238E27FC236}">
                <a16:creationId xmlns:a16="http://schemas.microsoft.com/office/drawing/2014/main" id="{AB5FD43F-6211-BA4C-AC43-00C4E2D14642}"/>
              </a:ext>
            </a:extLst>
          </p:cNvPr>
          <p:cNvSpPr/>
          <p:nvPr/>
        </p:nvSpPr>
        <p:spPr>
          <a:xfrm rot="8157863">
            <a:off x="2387048" y="4004106"/>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72" name="Rectangle 71">
            <a:extLst>
              <a:ext uri="{FF2B5EF4-FFF2-40B4-BE49-F238E27FC236}">
                <a16:creationId xmlns:a16="http://schemas.microsoft.com/office/drawing/2014/main" id="{B413180C-6C86-DC4A-B075-FC0AFC0CE210}"/>
              </a:ext>
            </a:extLst>
          </p:cNvPr>
          <p:cNvSpPr/>
          <p:nvPr/>
        </p:nvSpPr>
        <p:spPr>
          <a:xfrm rot="7911796">
            <a:off x="3365825" y="2784738"/>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73" name="Rectangle 72">
            <a:extLst>
              <a:ext uri="{FF2B5EF4-FFF2-40B4-BE49-F238E27FC236}">
                <a16:creationId xmlns:a16="http://schemas.microsoft.com/office/drawing/2014/main" id="{FBDBC1A7-D78E-954D-9458-B561E4949C4B}"/>
              </a:ext>
            </a:extLst>
          </p:cNvPr>
          <p:cNvSpPr/>
          <p:nvPr/>
        </p:nvSpPr>
        <p:spPr>
          <a:xfrm rot="7911796">
            <a:off x="3470060" y="2636147"/>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74" name="Rectangle 73">
            <a:extLst>
              <a:ext uri="{FF2B5EF4-FFF2-40B4-BE49-F238E27FC236}">
                <a16:creationId xmlns:a16="http://schemas.microsoft.com/office/drawing/2014/main" id="{DD7C60EA-860F-4249-A725-D31B1ADA551E}"/>
              </a:ext>
            </a:extLst>
          </p:cNvPr>
          <p:cNvSpPr/>
          <p:nvPr/>
        </p:nvSpPr>
        <p:spPr>
          <a:xfrm rot="7911796">
            <a:off x="3574295" y="2499185"/>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75" name="Rectangle 74">
            <a:extLst>
              <a:ext uri="{FF2B5EF4-FFF2-40B4-BE49-F238E27FC236}">
                <a16:creationId xmlns:a16="http://schemas.microsoft.com/office/drawing/2014/main" id="{8727FC16-7565-E142-8049-3055773FBB48}"/>
              </a:ext>
            </a:extLst>
          </p:cNvPr>
          <p:cNvSpPr/>
          <p:nvPr/>
        </p:nvSpPr>
        <p:spPr>
          <a:xfrm rot="7911796">
            <a:off x="3687855" y="2348378"/>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76" name="Ellipse 75">
            <a:extLst>
              <a:ext uri="{FF2B5EF4-FFF2-40B4-BE49-F238E27FC236}">
                <a16:creationId xmlns:a16="http://schemas.microsoft.com/office/drawing/2014/main" id="{A20037C9-6C7A-834B-9BD6-45F20F3EBBDC}"/>
              </a:ext>
            </a:extLst>
          </p:cNvPr>
          <p:cNvSpPr/>
          <p:nvPr/>
        </p:nvSpPr>
        <p:spPr>
          <a:xfrm>
            <a:off x="1608292" y="3084717"/>
            <a:ext cx="259460" cy="274320"/>
          </a:xfrm>
          <a:prstGeom prst="ellipse">
            <a:avLst/>
          </a:prstGeom>
          <a:gradFill>
            <a:gsLst>
              <a:gs pos="0">
                <a:schemeClr val="accent3">
                  <a:lumMod val="50000"/>
                </a:schemeClr>
              </a:gs>
              <a:gs pos="100000">
                <a:schemeClr val="accent3">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77" name="Flèche vers le bas 76">
            <a:extLst>
              <a:ext uri="{FF2B5EF4-FFF2-40B4-BE49-F238E27FC236}">
                <a16:creationId xmlns:a16="http://schemas.microsoft.com/office/drawing/2014/main" id="{721CCB7A-56C7-E04B-B4C8-377250F7CD3A}"/>
              </a:ext>
            </a:extLst>
          </p:cNvPr>
          <p:cNvSpPr/>
          <p:nvPr/>
        </p:nvSpPr>
        <p:spPr>
          <a:xfrm rot="5400000">
            <a:off x="2096893" y="2746234"/>
            <a:ext cx="353315" cy="962944"/>
          </a:xfrm>
          <a:prstGeom prst="downArrow">
            <a:avLst/>
          </a:prstGeom>
          <a:gradFill>
            <a:gsLst>
              <a:gs pos="0">
                <a:schemeClr val="accent3">
                  <a:lumMod val="75000"/>
                </a:schemeClr>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78" name="Ellipse 77">
            <a:extLst>
              <a:ext uri="{FF2B5EF4-FFF2-40B4-BE49-F238E27FC236}">
                <a16:creationId xmlns:a16="http://schemas.microsoft.com/office/drawing/2014/main" id="{E540E3C8-2264-7543-84AC-2D231D34B129}"/>
              </a:ext>
            </a:extLst>
          </p:cNvPr>
          <p:cNvSpPr/>
          <p:nvPr/>
        </p:nvSpPr>
        <p:spPr>
          <a:xfrm>
            <a:off x="1908959" y="4122029"/>
            <a:ext cx="354330" cy="388620"/>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79" name="Ellipse 78">
            <a:extLst>
              <a:ext uri="{FF2B5EF4-FFF2-40B4-BE49-F238E27FC236}">
                <a16:creationId xmlns:a16="http://schemas.microsoft.com/office/drawing/2014/main" id="{CFC87F8A-3737-E84A-BAEF-B7FC5A0B6847}"/>
              </a:ext>
            </a:extLst>
          </p:cNvPr>
          <p:cNvSpPr/>
          <p:nvPr/>
        </p:nvSpPr>
        <p:spPr>
          <a:xfrm rot="3448930">
            <a:off x="1483047" y="3267470"/>
            <a:ext cx="177165" cy="16859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80" name="Flèche vers le bas 79">
            <a:extLst>
              <a:ext uri="{FF2B5EF4-FFF2-40B4-BE49-F238E27FC236}">
                <a16:creationId xmlns:a16="http://schemas.microsoft.com/office/drawing/2014/main" id="{7CB0D388-E817-3A4B-ADE2-0789731CDD90}"/>
              </a:ext>
            </a:extLst>
          </p:cNvPr>
          <p:cNvSpPr/>
          <p:nvPr/>
        </p:nvSpPr>
        <p:spPr>
          <a:xfrm rot="13456681">
            <a:off x="2550060" y="3669715"/>
            <a:ext cx="225600" cy="930811"/>
          </a:xfrm>
          <a:prstGeom prst="downArrow">
            <a:avLst/>
          </a:prstGeom>
          <a:gradFill>
            <a:gsLst>
              <a:gs pos="0">
                <a:srgbClr val="C00000"/>
              </a:gs>
              <a:gs pos="100000">
                <a:schemeClr val="accent2">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81" name="Rectangle 80">
            <a:extLst>
              <a:ext uri="{FF2B5EF4-FFF2-40B4-BE49-F238E27FC236}">
                <a16:creationId xmlns:a16="http://schemas.microsoft.com/office/drawing/2014/main" id="{A1A71404-B114-DE48-B33A-9E5229058723}"/>
              </a:ext>
            </a:extLst>
          </p:cNvPr>
          <p:cNvSpPr/>
          <p:nvPr/>
        </p:nvSpPr>
        <p:spPr>
          <a:xfrm>
            <a:off x="2512089" y="1996252"/>
            <a:ext cx="1012654" cy="28398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Foie sain</a:t>
            </a:r>
          </a:p>
        </p:txBody>
      </p:sp>
      <p:sp>
        <p:nvSpPr>
          <p:cNvPr id="82" name="Rectangle 81">
            <a:extLst>
              <a:ext uri="{FF2B5EF4-FFF2-40B4-BE49-F238E27FC236}">
                <a16:creationId xmlns:a16="http://schemas.microsoft.com/office/drawing/2014/main" id="{9D9A02EF-5A04-EB49-8025-FBD60F6C2E7F}"/>
              </a:ext>
            </a:extLst>
          </p:cNvPr>
          <p:cNvSpPr/>
          <p:nvPr/>
        </p:nvSpPr>
        <p:spPr>
          <a:xfrm>
            <a:off x="8837904" y="1187676"/>
            <a:ext cx="1344391" cy="634973"/>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Agressions chroniques Cirrhose</a:t>
            </a:r>
          </a:p>
        </p:txBody>
      </p:sp>
      <p:sp>
        <p:nvSpPr>
          <p:cNvPr id="84" name="Éclair 83">
            <a:extLst>
              <a:ext uri="{FF2B5EF4-FFF2-40B4-BE49-F238E27FC236}">
                <a16:creationId xmlns:a16="http://schemas.microsoft.com/office/drawing/2014/main" id="{1EAFB074-B365-1542-B8FB-743AE919967D}"/>
              </a:ext>
            </a:extLst>
          </p:cNvPr>
          <p:cNvSpPr/>
          <p:nvPr/>
        </p:nvSpPr>
        <p:spPr>
          <a:xfrm rot="16381508">
            <a:off x="8359437" y="3073448"/>
            <a:ext cx="625539" cy="666383"/>
          </a:xfrm>
          <a:prstGeom prst="lightningBol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85" name="Éclair 84">
            <a:extLst>
              <a:ext uri="{FF2B5EF4-FFF2-40B4-BE49-F238E27FC236}">
                <a16:creationId xmlns:a16="http://schemas.microsoft.com/office/drawing/2014/main" id="{F0BDB207-A742-D243-8C3C-5EE37CB6B679}"/>
              </a:ext>
            </a:extLst>
          </p:cNvPr>
          <p:cNvSpPr/>
          <p:nvPr/>
        </p:nvSpPr>
        <p:spPr>
          <a:xfrm rot="19379568">
            <a:off x="8575582" y="2050678"/>
            <a:ext cx="464005" cy="947721"/>
          </a:xfrm>
          <a:prstGeom prst="lightningBol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86" name="Éclair 85">
            <a:extLst>
              <a:ext uri="{FF2B5EF4-FFF2-40B4-BE49-F238E27FC236}">
                <a16:creationId xmlns:a16="http://schemas.microsoft.com/office/drawing/2014/main" id="{47AA840E-8180-BD4F-9C7D-4906F40A0884}"/>
              </a:ext>
            </a:extLst>
          </p:cNvPr>
          <p:cNvSpPr/>
          <p:nvPr/>
        </p:nvSpPr>
        <p:spPr>
          <a:xfrm rot="5400000">
            <a:off x="9828847" y="2203420"/>
            <a:ext cx="464005" cy="947721"/>
          </a:xfrm>
          <a:prstGeom prst="lightningBol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87" name="Éclair 86">
            <a:extLst>
              <a:ext uri="{FF2B5EF4-FFF2-40B4-BE49-F238E27FC236}">
                <a16:creationId xmlns:a16="http://schemas.microsoft.com/office/drawing/2014/main" id="{8944DD11-7D42-D345-9F94-FF4FE2CDD926}"/>
              </a:ext>
            </a:extLst>
          </p:cNvPr>
          <p:cNvSpPr/>
          <p:nvPr/>
        </p:nvSpPr>
        <p:spPr>
          <a:xfrm rot="11114040">
            <a:off x="9334840" y="3446400"/>
            <a:ext cx="538330" cy="626237"/>
          </a:xfrm>
          <a:prstGeom prst="lightningBol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88" name="Éclair 87">
            <a:extLst>
              <a:ext uri="{FF2B5EF4-FFF2-40B4-BE49-F238E27FC236}">
                <a16:creationId xmlns:a16="http://schemas.microsoft.com/office/drawing/2014/main" id="{B162848D-C5E2-7841-AEBA-59B3067B570F}"/>
              </a:ext>
            </a:extLst>
          </p:cNvPr>
          <p:cNvSpPr/>
          <p:nvPr/>
        </p:nvSpPr>
        <p:spPr>
          <a:xfrm>
            <a:off x="9046470" y="1925000"/>
            <a:ext cx="538330" cy="626237"/>
          </a:xfrm>
          <a:prstGeom prst="lightningBol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89" name="Éclair 88">
            <a:extLst>
              <a:ext uri="{FF2B5EF4-FFF2-40B4-BE49-F238E27FC236}">
                <a16:creationId xmlns:a16="http://schemas.microsoft.com/office/drawing/2014/main" id="{7F3F515B-A566-4148-8C8D-5533A2F4963A}"/>
              </a:ext>
            </a:extLst>
          </p:cNvPr>
          <p:cNvSpPr/>
          <p:nvPr/>
        </p:nvSpPr>
        <p:spPr>
          <a:xfrm rot="8147493">
            <a:off x="9807603" y="3012774"/>
            <a:ext cx="538330" cy="626237"/>
          </a:xfrm>
          <a:prstGeom prst="lightningBol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90" name="Flèche vers le bas 89">
            <a:extLst>
              <a:ext uri="{FF2B5EF4-FFF2-40B4-BE49-F238E27FC236}">
                <a16:creationId xmlns:a16="http://schemas.microsoft.com/office/drawing/2014/main" id="{15F60DB6-307E-E44A-9F29-7F34042B0BF5}"/>
              </a:ext>
            </a:extLst>
          </p:cNvPr>
          <p:cNvSpPr/>
          <p:nvPr/>
        </p:nvSpPr>
        <p:spPr>
          <a:xfrm rot="15909572">
            <a:off x="8608546" y="2763612"/>
            <a:ext cx="125469" cy="930811"/>
          </a:xfrm>
          <a:prstGeom prst="downArrow">
            <a:avLst/>
          </a:prstGeom>
          <a:gradFill>
            <a:gsLst>
              <a:gs pos="0">
                <a:srgbClr val="C00000"/>
              </a:gs>
              <a:gs pos="100000">
                <a:schemeClr val="accent2">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83" name="Éclair 82">
            <a:extLst>
              <a:ext uri="{FF2B5EF4-FFF2-40B4-BE49-F238E27FC236}">
                <a16:creationId xmlns:a16="http://schemas.microsoft.com/office/drawing/2014/main" id="{9D219F71-801D-B047-A4BD-E48DA41C7A24}"/>
              </a:ext>
            </a:extLst>
          </p:cNvPr>
          <p:cNvSpPr/>
          <p:nvPr/>
        </p:nvSpPr>
        <p:spPr>
          <a:xfrm rot="19701096">
            <a:off x="8265914" y="2435583"/>
            <a:ext cx="538330" cy="626237"/>
          </a:xfrm>
          <a:prstGeom prst="lightningBol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91" name="Rectangle 90">
            <a:extLst>
              <a:ext uri="{FF2B5EF4-FFF2-40B4-BE49-F238E27FC236}">
                <a16:creationId xmlns:a16="http://schemas.microsoft.com/office/drawing/2014/main" id="{1FCAE502-1AEA-054A-8AE1-2E179DB3FAE4}"/>
              </a:ext>
            </a:extLst>
          </p:cNvPr>
          <p:cNvSpPr/>
          <p:nvPr/>
        </p:nvSpPr>
        <p:spPr>
          <a:xfrm>
            <a:off x="9760117" y="3472625"/>
            <a:ext cx="845881" cy="426734"/>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Fibrose</a:t>
            </a:r>
          </a:p>
        </p:txBody>
      </p:sp>
      <p:sp>
        <p:nvSpPr>
          <p:cNvPr id="92" name="Hexagone 91">
            <a:extLst>
              <a:ext uri="{FF2B5EF4-FFF2-40B4-BE49-F238E27FC236}">
                <a16:creationId xmlns:a16="http://schemas.microsoft.com/office/drawing/2014/main" id="{43479927-FD27-D441-8CC1-DB83281C6C39}"/>
              </a:ext>
            </a:extLst>
          </p:cNvPr>
          <p:cNvSpPr/>
          <p:nvPr/>
        </p:nvSpPr>
        <p:spPr>
          <a:xfrm>
            <a:off x="4839780" y="2070575"/>
            <a:ext cx="2600325" cy="2143125"/>
          </a:xfrm>
          <a:prstGeom prst="hexagon">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94" name="Ellipse 93">
            <a:extLst>
              <a:ext uri="{FF2B5EF4-FFF2-40B4-BE49-F238E27FC236}">
                <a16:creationId xmlns:a16="http://schemas.microsoft.com/office/drawing/2014/main" id="{3ED618DB-6481-4A40-9B16-2F506C92C0AD}"/>
              </a:ext>
            </a:extLst>
          </p:cNvPr>
          <p:cNvSpPr/>
          <p:nvPr/>
        </p:nvSpPr>
        <p:spPr>
          <a:xfrm>
            <a:off x="5954450" y="2980776"/>
            <a:ext cx="354330" cy="38862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96" name="Ellipse 95">
            <a:extLst>
              <a:ext uri="{FF2B5EF4-FFF2-40B4-BE49-F238E27FC236}">
                <a16:creationId xmlns:a16="http://schemas.microsoft.com/office/drawing/2014/main" id="{D0E22F08-B5EC-7C4D-B808-C806FA66BAFC}"/>
              </a:ext>
            </a:extLst>
          </p:cNvPr>
          <p:cNvSpPr/>
          <p:nvPr/>
        </p:nvSpPr>
        <p:spPr>
          <a:xfrm>
            <a:off x="4739524" y="3053651"/>
            <a:ext cx="265952" cy="296360"/>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98" name="Rectangle 97">
            <a:extLst>
              <a:ext uri="{FF2B5EF4-FFF2-40B4-BE49-F238E27FC236}">
                <a16:creationId xmlns:a16="http://schemas.microsoft.com/office/drawing/2014/main" id="{2A64DBB8-4237-AA4D-A6A9-DAD91EE20E10}"/>
              </a:ext>
            </a:extLst>
          </p:cNvPr>
          <p:cNvSpPr/>
          <p:nvPr/>
        </p:nvSpPr>
        <p:spPr>
          <a:xfrm>
            <a:off x="5758919" y="3090232"/>
            <a:ext cx="129730" cy="18473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99" name="Rectangle 98">
            <a:extLst>
              <a:ext uri="{FF2B5EF4-FFF2-40B4-BE49-F238E27FC236}">
                <a16:creationId xmlns:a16="http://schemas.microsoft.com/office/drawing/2014/main" id="{D3469103-3AE9-8141-A876-B013F51BD181}"/>
              </a:ext>
            </a:extLst>
          </p:cNvPr>
          <p:cNvSpPr/>
          <p:nvPr/>
        </p:nvSpPr>
        <p:spPr>
          <a:xfrm>
            <a:off x="5610438" y="3079895"/>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00" name="Rectangle 99">
            <a:extLst>
              <a:ext uri="{FF2B5EF4-FFF2-40B4-BE49-F238E27FC236}">
                <a16:creationId xmlns:a16="http://schemas.microsoft.com/office/drawing/2014/main" id="{A03E3886-7A39-9B47-A33B-C0A25573DF06}"/>
              </a:ext>
            </a:extLst>
          </p:cNvPr>
          <p:cNvSpPr/>
          <p:nvPr/>
        </p:nvSpPr>
        <p:spPr>
          <a:xfrm>
            <a:off x="5461956" y="3077334"/>
            <a:ext cx="129730" cy="18473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01" name="Rectangle 100">
            <a:extLst>
              <a:ext uri="{FF2B5EF4-FFF2-40B4-BE49-F238E27FC236}">
                <a16:creationId xmlns:a16="http://schemas.microsoft.com/office/drawing/2014/main" id="{4E791235-1E83-EF4D-A43E-5FD9E1279BAF}"/>
              </a:ext>
            </a:extLst>
          </p:cNvPr>
          <p:cNvSpPr/>
          <p:nvPr/>
        </p:nvSpPr>
        <p:spPr>
          <a:xfrm>
            <a:off x="5158653" y="3090232"/>
            <a:ext cx="129730" cy="18473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02" name="Rectangle 101">
            <a:extLst>
              <a:ext uri="{FF2B5EF4-FFF2-40B4-BE49-F238E27FC236}">
                <a16:creationId xmlns:a16="http://schemas.microsoft.com/office/drawing/2014/main" id="{D0E88A52-2E0E-E345-9DF2-5503AF1BEAD0}"/>
              </a:ext>
            </a:extLst>
          </p:cNvPr>
          <p:cNvSpPr/>
          <p:nvPr/>
        </p:nvSpPr>
        <p:spPr>
          <a:xfrm>
            <a:off x="5005712" y="3084120"/>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03" name="Rectangle 102">
            <a:extLst>
              <a:ext uri="{FF2B5EF4-FFF2-40B4-BE49-F238E27FC236}">
                <a16:creationId xmlns:a16="http://schemas.microsoft.com/office/drawing/2014/main" id="{AEE2B946-2A1F-2D43-B5C5-2C6E8400FFE6}"/>
              </a:ext>
            </a:extLst>
          </p:cNvPr>
          <p:cNvSpPr/>
          <p:nvPr/>
        </p:nvSpPr>
        <p:spPr>
          <a:xfrm>
            <a:off x="5304899" y="3084120"/>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04" name="Ellipse 103">
            <a:extLst>
              <a:ext uri="{FF2B5EF4-FFF2-40B4-BE49-F238E27FC236}">
                <a16:creationId xmlns:a16="http://schemas.microsoft.com/office/drawing/2014/main" id="{7F5B9062-149C-AB4C-B673-ED73C2D12903}"/>
              </a:ext>
            </a:extLst>
          </p:cNvPr>
          <p:cNvSpPr/>
          <p:nvPr/>
        </p:nvSpPr>
        <p:spPr>
          <a:xfrm>
            <a:off x="4921328" y="4009454"/>
            <a:ext cx="259460" cy="274320"/>
          </a:xfrm>
          <a:prstGeom prst="ellipse">
            <a:avLst/>
          </a:prstGeom>
          <a:gradFill>
            <a:gsLst>
              <a:gs pos="0">
                <a:schemeClr val="accent3">
                  <a:lumMod val="50000"/>
                </a:schemeClr>
              </a:gs>
              <a:gs pos="100000">
                <a:schemeClr val="accent3">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105" name="Flèche vers le bas 104">
            <a:extLst>
              <a:ext uri="{FF2B5EF4-FFF2-40B4-BE49-F238E27FC236}">
                <a16:creationId xmlns:a16="http://schemas.microsoft.com/office/drawing/2014/main" id="{5555F86B-6903-844E-92F5-F5F2C4060F7A}"/>
              </a:ext>
            </a:extLst>
          </p:cNvPr>
          <p:cNvSpPr/>
          <p:nvPr/>
        </p:nvSpPr>
        <p:spPr>
          <a:xfrm rot="16200000">
            <a:off x="5330543" y="2851090"/>
            <a:ext cx="265415" cy="1045886"/>
          </a:xfrm>
          <a:prstGeom prst="downArrow">
            <a:avLst/>
          </a:prstGeom>
          <a:gradFill>
            <a:gsLst>
              <a:gs pos="0">
                <a:srgbClr val="C00000"/>
              </a:gs>
              <a:gs pos="100000">
                <a:schemeClr val="accent2">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06" name="Ellipse 105">
            <a:extLst>
              <a:ext uri="{FF2B5EF4-FFF2-40B4-BE49-F238E27FC236}">
                <a16:creationId xmlns:a16="http://schemas.microsoft.com/office/drawing/2014/main" id="{8B9FFD40-97F4-314F-BA9F-0E7DB7D8529D}"/>
              </a:ext>
            </a:extLst>
          </p:cNvPr>
          <p:cNvSpPr/>
          <p:nvPr/>
        </p:nvSpPr>
        <p:spPr>
          <a:xfrm rot="3448930">
            <a:off x="5174911" y="4204897"/>
            <a:ext cx="177165" cy="16859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107" name="Rectangle 106">
            <a:extLst>
              <a:ext uri="{FF2B5EF4-FFF2-40B4-BE49-F238E27FC236}">
                <a16:creationId xmlns:a16="http://schemas.microsoft.com/office/drawing/2014/main" id="{72E06DD9-28F6-DE4E-A465-2241F221C4F9}"/>
              </a:ext>
            </a:extLst>
          </p:cNvPr>
          <p:cNvSpPr/>
          <p:nvPr/>
        </p:nvSpPr>
        <p:spPr>
          <a:xfrm>
            <a:off x="7130847" y="3077583"/>
            <a:ext cx="129730" cy="18473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08" name="Rectangle 107">
            <a:extLst>
              <a:ext uri="{FF2B5EF4-FFF2-40B4-BE49-F238E27FC236}">
                <a16:creationId xmlns:a16="http://schemas.microsoft.com/office/drawing/2014/main" id="{20EEF04B-C8EF-AE48-95D4-FFE1776A230A}"/>
              </a:ext>
            </a:extLst>
          </p:cNvPr>
          <p:cNvSpPr/>
          <p:nvPr/>
        </p:nvSpPr>
        <p:spPr>
          <a:xfrm>
            <a:off x="6982366" y="3067245"/>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09" name="Rectangle 108">
            <a:extLst>
              <a:ext uri="{FF2B5EF4-FFF2-40B4-BE49-F238E27FC236}">
                <a16:creationId xmlns:a16="http://schemas.microsoft.com/office/drawing/2014/main" id="{71C9294A-7476-B847-A726-0D519FB81CD5}"/>
              </a:ext>
            </a:extLst>
          </p:cNvPr>
          <p:cNvSpPr/>
          <p:nvPr/>
        </p:nvSpPr>
        <p:spPr>
          <a:xfrm>
            <a:off x="6833885" y="3064685"/>
            <a:ext cx="129730" cy="18473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10" name="Rectangle 109">
            <a:extLst>
              <a:ext uri="{FF2B5EF4-FFF2-40B4-BE49-F238E27FC236}">
                <a16:creationId xmlns:a16="http://schemas.microsoft.com/office/drawing/2014/main" id="{808CA473-9AB0-754C-BBF4-B7B2656577FB}"/>
              </a:ext>
            </a:extLst>
          </p:cNvPr>
          <p:cNvSpPr/>
          <p:nvPr/>
        </p:nvSpPr>
        <p:spPr>
          <a:xfrm>
            <a:off x="6530581" y="3077583"/>
            <a:ext cx="129730" cy="18473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11" name="Rectangle 110">
            <a:extLst>
              <a:ext uri="{FF2B5EF4-FFF2-40B4-BE49-F238E27FC236}">
                <a16:creationId xmlns:a16="http://schemas.microsoft.com/office/drawing/2014/main" id="{1B63F68A-A8D3-A44D-B63B-3608D5B1EFF4}"/>
              </a:ext>
            </a:extLst>
          </p:cNvPr>
          <p:cNvSpPr/>
          <p:nvPr/>
        </p:nvSpPr>
        <p:spPr>
          <a:xfrm>
            <a:off x="6377640" y="3071471"/>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12" name="Rectangle 111">
            <a:extLst>
              <a:ext uri="{FF2B5EF4-FFF2-40B4-BE49-F238E27FC236}">
                <a16:creationId xmlns:a16="http://schemas.microsoft.com/office/drawing/2014/main" id="{060272D5-4F28-1B47-9332-A71A46C31191}"/>
              </a:ext>
            </a:extLst>
          </p:cNvPr>
          <p:cNvSpPr/>
          <p:nvPr/>
        </p:nvSpPr>
        <p:spPr>
          <a:xfrm>
            <a:off x="6676827" y="3071470"/>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13" name="Rectangle 112">
            <a:extLst>
              <a:ext uri="{FF2B5EF4-FFF2-40B4-BE49-F238E27FC236}">
                <a16:creationId xmlns:a16="http://schemas.microsoft.com/office/drawing/2014/main" id="{5BC8DCD8-C0C1-404E-9863-3C3AB8284018}"/>
              </a:ext>
            </a:extLst>
          </p:cNvPr>
          <p:cNvSpPr/>
          <p:nvPr/>
        </p:nvSpPr>
        <p:spPr>
          <a:xfrm rot="7911796">
            <a:off x="6384069" y="2658410"/>
            <a:ext cx="129730" cy="18473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14" name="Rectangle 113">
            <a:extLst>
              <a:ext uri="{FF2B5EF4-FFF2-40B4-BE49-F238E27FC236}">
                <a16:creationId xmlns:a16="http://schemas.microsoft.com/office/drawing/2014/main" id="{AC3AAD77-D851-EB47-B2DF-20265D6CF787}"/>
              </a:ext>
            </a:extLst>
          </p:cNvPr>
          <p:cNvSpPr/>
          <p:nvPr/>
        </p:nvSpPr>
        <p:spPr>
          <a:xfrm rot="7799187">
            <a:off x="6278388" y="2792818"/>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15" name="Rectangle 114">
            <a:extLst>
              <a:ext uri="{FF2B5EF4-FFF2-40B4-BE49-F238E27FC236}">
                <a16:creationId xmlns:a16="http://schemas.microsoft.com/office/drawing/2014/main" id="{079BA607-1F5D-2F48-9CDE-3D7BB811983F}"/>
              </a:ext>
            </a:extLst>
          </p:cNvPr>
          <p:cNvSpPr/>
          <p:nvPr/>
        </p:nvSpPr>
        <p:spPr>
          <a:xfrm rot="8059777">
            <a:off x="5392721" y="3862938"/>
            <a:ext cx="129730" cy="18473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16" name="Rectangle 115">
            <a:extLst>
              <a:ext uri="{FF2B5EF4-FFF2-40B4-BE49-F238E27FC236}">
                <a16:creationId xmlns:a16="http://schemas.microsoft.com/office/drawing/2014/main" id="{23D62D41-B13D-2745-B44C-74B5DFAF6743}"/>
              </a:ext>
            </a:extLst>
          </p:cNvPr>
          <p:cNvSpPr/>
          <p:nvPr/>
        </p:nvSpPr>
        <p:spPr>
          <a:xfrm rot="8002256">
            <a:off x="5636008" y="3583546"/>
            <a:ext cx="145797" cy="19281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17" name="Rectangle 116">
            <a:extLst>
              <a:ext uri="{FF2B5EF4-FFF2-40B4-BE49-F238E27FC236}">
                <a16:creationId xmlns:a16="http://schemas.microsoft.com/office/drawing/2014/main" id="{FB3FA2F3-F9F0-F74D-A5DC-7650B735D547}"/>
              </a:ext>
            </a:extLst>
          </p:cNvPr>
          <p:cNvSpPr/>
          <p:nvPr/>
        </p:nvSpPr>
        <p:spPr>
          <a:xfrm rot="7852023">
            <a:off x="5775973" y="3451122"/>
            <a:ext cx="126705" cy="17277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18" name="Rectangle 117">
            <a:extLst>
              <a:ext uri="{FF2B5EF4-FFF2-40B4-BE49-F238E27FC236}">
                <a16:creationId xmlns:a16="http://schemas.microsoft.com/office/drawing/2014/main" id="{7D31C7DE-069D-024C-976D-BE7D2C2894C8}"/>
              </a:ext>
            </a:extLst>
          </p:cNvPr>
          <p:cNvSpPr/>
          <p:nvPr/>
        </p:nvSpPr>
        <p:spPr>
          <a:xfrm rot="8157863">
            <a:off x="5519592" y="3729188"/>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19" name="Rectangle 118">
            <a:extLst>
              <a:ext uri="{FF2B5EF4-FFF2-40B4-BE49-F238E27FC236}">
                <a16:creationId xmlns:a16="http://schemas.microsoft.com/office/drawing/2014/main" id="{5FBBFB76-E48A-554B-BB6E-ADC5F4D2EBDC}"/>
              </a:ext>
            </a:extLst>
          </p:cNvPr>
          <p:cNvSpPr/>
          <p:nvPr/>
        </p:nvSpPr>
        <p:spPr>
          <a:xfrm rot="7911796">
            <a:off x="6498369" y="2509820"/>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20" name="Rectangle 119">
            <a:extLst>
              <a:ext uri="{FF2B5EF4-FFF2-40B4-BE49-F238E27FC236}">
                <a16:creationId xmlns:a16="http://schemas.microsoft.com/office/drawing/2014/main" id="{3CB5870A-906B-B744-8839-200E2346B7A7}"/>
              </a:ext>
            </a:extLst>
          </p:cNvPr>
          <p:cNvSpPr/>
          <p:nvPr/>
        </p:nvSpPr>
        <p:spPr>
          <a:xfrm rot="7911796">
            <a:off x="6602604" y="2361229"/>
            <a:ext cx="129730" cy="18473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21" name="Rectangle 120">
            <a:extLst>
              <a:ext uri="{FF2B5EF4-FFF2-40B4-BE49-F238E27FC236}">
                <a16:creationId xmlns:a16="http://schemas.microsoft.com/office/drawing/2014/main" id="{79F2F77F-067C-214F-B329-958FBD597238}"/>
              </a:ext>
            </a:extLst>
          </p:cNvPr>
          <p:cNvSpPr/>
          <p:nvPr/>
        </p:nvSpPr>
        <p:spPr>
          <a:xfrm rot="7911796">
            <a:off x="6706839" y="2224267"/>
            <a:ext cx="129730" cy="18473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22" name="Rectangle 121">
            <a:extLst>
              <a:ext uri="{FF2B5EF4-FFF2-40B4-BE49-F238E27FC236}">
                <a16:creationId xmlns:a16="http://schemas.microsoft.com/office/drawing/2014/main" id="{97F1B82F-4292-F74F-AAA2-7F59018E5668}"/>
              </a:ext>
            </a:extLst>
          </p:cNvPr>
          <p:cNvSpPr/>
          <p:nvPr/>
        </p:nvSpPr>
        <p:spPr>
          <a:xfrm rot="7911796">
            <a:off x="6820400" y="2073460"/>
            <a:ext cx="129730" cy="18473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23" name="Ellipse 122">
            <a:extLst>
              <a:ext uri="{FF2B5EF4-FFF2-40B4-BE49-F238E27FC236}">
                <a16:creationId xmlns:a16="http://schemas.microsoft.com/office/drawing/2014/main" id="{C4CC3639-4437-6E4B-B424-A3504968DAEB}"/>
              </a:ext>
            </a:extLst>
          </p:cNvPr>
          <p:cNvSpPr/>
          <p:nvPr/>
        </p:nvSpPr>
        <p:spPr>
          <a:xfrm>
            <a:off x="4740836" y="2809799"/>
            <a:ext cx="259460" cy="274320"/>
          </a:xfrm>
          <a:prstGeom prst="ellipse">
            <a:avLst/>
          </a:prstGeom>
          <a:gradFill>
            <a:gsLst>
              <a:gs pos="0">
                <a:schemeClr val="accent3">
                  <a:lumMod val="50000"/>
                </a:schemeClr>
              </a:gs>
              <a:gs pos="100000">
                <a:schemeClr val="accent3">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124" name="Flèche vers le bas 123">
            <a:extLst>
              <a:ext uri="{FF2B5EF4-FFF2-40B4-BE49-F238E27FC236}">
                <a16:creationId xmlns:a16="http://schemas.microsoft.com/office/drawing/2014/main" id="{1B8F0B79-FE54-0F44-A6ED-304E752316E6}"/>
              </a:ext>
            </a:extLst>
          </p:cNvPr>
          <p:cNvSpPr/>
          <p:nvPr/>
        </p:nvSpPr>
        <p:spPr>
          <a:xfrm rot="5400000">
            <a:off x="5308994" y="2484500"/>
            <a:ext cx="172607" cy="962944"/>
          </a:xfrm>
          <a:prstGeom prst="downArrow">
            <a:avLst/>
          </a:prstGeom>
          <a:gradFill>
            <a:gsLst>
              <a:gs pos="0">
                <a:schemeClr val="accent3">
                  <a:lumMod val="75000"/>
                </a:schemeClr>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125" name="Ellipse 124">
            <a:extLst>
              <a:ext uri="{FF2B5EF4-FFF2-40B4-BE49-F238E27FC236}">
                <a16:creationId xmlns:a16="http://schemas.microsoft.com/office/drawing/2014/main" id="{7D50008A-4397-5247-A515-623F34DB728C}"/>
              </a:ext>
            </a:extLst>
          </p:cNvPr>
          <p:cNvSpPr/>
          <p:nvPr/>
        </p:nvSpPr>
        <p:spPr>
          <a:xfrm>
            <a:off x="5000297" y="3832697"/>
            <a:ext cx="395537" cy="403034"/>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126" name="Ellipse 125">
            <a:extLst>
              <a:ext uri="{FF2B5EF4-FFF2-40B4-BE49-F238E27FC236}">
                <a16:creationId xmlns:a16="http://schemas.microsoft.com/office/drawing/2014/main" id="{5D27B7FA-E497-9E49-9313-17673EDB8769}"/>
              </a:ext>
            </a:extLst>
          </p:cNvPr>
          <p:cNvSpPr/>
          <p:nvPr/>
        </p:nvSpPr>
        <p:spPr>
          <a:xfrm rot="3448930">
            <a:off x="4615592" y="2992552"/>
            <a:ext cx="177165" cy="16859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128" name="Rectangle 127">
            <a:extLst>
              <a:ext uri="{FF2B5EF4-FFF2-40B4-BE49-F238E27FC236}">
                <a16:creationId xmlns:a16="http://schemas.microsoft.com/office/drawing/2014/main" id="{7B431699-B2FD-2C4D-BE77-7FAD0829DCEA}"/>
              </a:ext>
            </a:extLst>
          </p:cNvPr>
          <p:cNvSpPr/>
          <p:nvPr/>
        </p:nvSpPr>
        <p:spPr>
          <a:xfrm>
            <a:off x="5644633" y="1567860"/>
            <a:ext cx="1239150" cy="43745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Agression aigue</a:t>
            </a:r>
          </a:p>
        </p:txBody>
      </p:sp>
      <p:sp>
        <p:nvSpPr>
          <p:cNvPr id="129" name="Rectangle 128">
            <a:extLst>
              <a:ext uri="{FF2B5EF4-FFF2-40B4-BE49-F238E27FC236}">
                <a16:creationId xmlns:a16="http://schemas.microsoft.com/office/drawing/2014/main" id="{404AF8E0-8B3F-504B-B4C5-EE52ECB28F15}"/>
              </a:ext>
            </a:extLst>
          </p:cNvPr>
          <p:cNvSpPr/>
          <p:nvPr/>
        </p:nvSpPr>
        <p:spPr>
          <a:xfrm>
            <a:off x="2080444" y="5032965"/>
            <a:ext cx="1675232" cy="5682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Fonctions hépatiques normales</a:t>
            </a:r>
          </a:p>
        </p:txBody>
      </p:sp>
      <p:sp>
        <p:nvSpPr>
          <p:cNvPr id="130" name="Rectangle 129">
            <a:extLst>
              <a:ext uri="{FF2B5EF4-FFF2-40B4-BE49-F238E27FC236}">
                <a16:creationId xmlns:a16="http://schemas.microsoft.com/office/drawing/2014/main" id="{369E5F0B-1CF3-0B4B-83F2-C3AFB4E5BC4C}"/>
              </a:ext>
            </a:extLst>
          </p:cNvPr>
          <p:cNvSpPr/>
          <p:nvPr/>
        </p:nvSpPr>
        <p:spPr>
          <a:xfrm>
            <a:off x="5102507" y="4635149"/>
            <a:ext cx="2029130" cy="3290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Cytolyse +++</a:t>
            </a:r>
          </a:p>
        </p:txBody>
      </p:sp>
      <p:sp>
        <p:nvSpPr>
          <p:cNvPr id="131" name="Rectangle 130">
            <a:extLst>
              <a:ext uri="{FF2B5EF4-FFF2-40B4-BE49-F238E27FC236}">
                <a16:creationId xmlns:a16="http://schemas.microsoft.com/office/drawing/2014/main" id="{F08D5778-A6E8-544C-8978-02B5D162CC42}"/>
              </a:ext>
            </a:extLst>
          </p:cNvPr>
          <p:cNvSpPr/>
          <p:nvPr/>
        </p:nvSpPr>
        <p:spPr>
          <a:xfrm>
            <a:off x="5101717" y="5032966"/>
            <a:ext cx="2029130" cy="47408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Insuffisance hépatocellulaire aigue</a:t>
            </a:r>
          </a:p>
        </p:txBody>
      </p:sp>
      <p:cxnSp>
        <p:nvCxnSpPr>
          <p:cNvPr id="133" name="Connecteur droit avec flèche 132">
            <a:extLst>
              <a:ext uri="{FF2B5EF4-FFF2-40B4-BE49-F238E27FC236}">
                <a16:creationId xmlns:a16="http://schemas.microsoft.com/office/drawing/2014/main" id="{050E1153-CCCB-9247-935F-D3AC56CFE62D}"/>
              </a:ext>
            </a:extLst>
          </p:cNvPr>
          <p:cNvCxnSpPr>
            <a:cxnSpLocks/>
            <a:stCxn id="129" idx="3"/>
          </p:cNvCxnSpPr>
          <p:nvPr/>
        </p:nvCxnSpPr>
        <p:spPr>
          <a:xfrm>
            <a:off x="3755677" y="5317082"/>
            <a:ext cx="130148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5" name="Connecteur droit avec flèche 134">
            <a:extLst>
              <a:ext uri="{FF2B5EF4-FFF2-40B4-BE49-F238E27FC236}">
                <a16:creationId xmlns:a16="http://schemas.microsoft.com/office/drawing/2014/main" id="{E4CEA158-8CBE-1C46-8526-7E9A0C6B0966}"/>
              </a:ext>
            </a:extLst>
          </p:cNvPr>
          <p:cNvCxnSpPr>
            <a:cxnSpLocks/>
          </p:cNvCxnSpPr>
          <p:nvPr/>
        </p:nvCxnSpPr>
        <p:spPr>
          <a:xfrm>
            <a:off x="7212949" y="5325745"/>
            <a:ext cx="99544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7" name="Rectangle 136">
            <a:extLst>
              <a:ext uri="{FF2B5EF4-FFF2-40B4-BE49-F238E27FC236}">
                <a16:creationId xmlns:a16="http://schemas.microsoft.com/office/drawing/2014/main" id="{420E2CCC-F3EC-3B48-8DAE-7A57BD61D7C9}"/>
              </a:ext>
            </a:extLst>
          </p:cNvPr>
          <p:cNvSpPr/>
          <p:nvPr/>
        </p:nvSpPr>
        <p:spPr>
          <a:xfrm>
            <a:off x="8494772" y="4715831"/>
            <a:ext cx="2029130" cy="609914"/>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Insuffisance hépatocellulaire chronique</a:t>
            </a:r>
          </a:p>
        </p:txBody>
      </p:sp>
      <p:sp>
        <p:nvSpPr>
          <p:cNvPr id="139" name="Rectangle 138">
            <a:extLst>
              <a:ext uri="{FF2B5EF4-FFF2-40B4-BE49-F238E27FC236}">
                <a16:creationId xmlns:a16="http://schemas.microsoft.com/office/drawing/2014/main" id="{B3C61099-7609-C143-A231-47DB9470D2D8}"/>
              </a:ext>
            </a:extLst>
          </p:cNvPr>
          <p:cNvSpPr/>
          <p:nvPr/>
        </p:nvSpPr>
        <p:spPr>
          <a:xfrm>
            <a:off x="8494772" y="4180663"/>
            <a:ext cx="2029130" cy="474083"/>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Hypertension portale</a:t>
            </a:r>
          </a:p>
        </p:txBody>
      </p:sp>
      <p:sp>
        <p:nvSpPr>
          <p:cNvPr id="140" name="Rectangle 139">
            <a:extLst>
              <a:ext uri="{FF2B5EF4-FFF2-40B4-BE49-F238E27FC236}">
                <a16:creationId xmlns:a16="http://schemas.microsoft.com/office/drawing/2014/main" id="{8F476181-5D83-7F4B-B210-C1CE06372A67}"/>
              </a:ext>
            </a:extLst>
          </p:cNvPr>
          <p:cNvSpPr/>
          <p:nvPr/>
        </p:nvSpPr>
        <p:spPr>
          <a:xfrm>
            <a:off x="8503095" y="5394292"/>
            <a:ext cx="2029130" cy="329088"/>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Dysmorphie</a:t>
            </a:r>
          </a:p>
        </p:txBody>
      </p:sp>
      <p:sp>
        <p:nvSpPr>
          <p:cNvPr id="142" name="Rectangle 141">
            <a:extLst>
              <a:ext uri="{FF2B5EF4-FFF2-40B4-BE49-F238E27FC236}">
                <a16:creationId xmlns:a16="http://schemas.microsoft.com/office/drawing/2014/main" id="{09C9F580-3F72-B44E-8904-317938650F21}"/>
              </a:ext>
            </a:extLst>
          </p:cNvPr>
          <p:cNvSpPr/>
          <p:nvPr/>
        </p:nvSpPr>
        <p:spPr>
          <a:xfrm>
            <a:off x="8503095" y="5787516"/>
            <a:ext cx="2029130" cy="329088"/>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err="1">
                <a:solidFill>
                  <a:prstClr val="white"/>
                </a:solidFill>
                <a:latin typeface="Calibri"/>
              </a:rPr>
              <a:t>Hépatocarcinome</a:t>
            </a:r>
            <a:endParaRPr lang="fr-FR" sz="1350" dirty="0">
              <a:solidFill>
                <a:prstClr val="white"/>
              </a:solidFill>
              <a:latin typeface="Calibri"/>
            </a:endParaRPr>
          </a:p>
        </p:txBody>
      </p:sp>
      <p:sp>
        <p:nvSpPr>
          <p:cNvPr id="143" name="ZoneTexte 142">
            <a:extLst>
              <a:ext uri="{FF2B5EF4-FFF2-40B4-BE49-F238E27FC236}">
                <a16:creationId xmlns:a16="http://schemas.microsoft.com/office/drawing/2014/main" id="{42CF91D0-CB02-CE41-81BB-29B24A2BA4F8}"/>
              </a:ext>
            </a:extLst>
          </p:cNvPr>
          <p:cNvSpPr txBox="1"/>
          <p:nvPr/>
        </p:nvSpPr>
        <p:spPr>
          <a:xfrm>
            <a:off x="7222945" y="5462699"/>
            <a:ext cx="1054667" cy="300082"/>
          </a:xfrm>
          <a:prstGeom prst="rect">
            <a:avLst/>
          </a:prstGeom>
          <a:noFill/>
        </p:spPr>
        <p:txBody>
          <a:bodyPr wrap="square" rtlCol="0">
            <a:spAutoFit/>
          </a:bodyPr>
          <a:lstStyle/>
          <a:p>
            <a:pPr defTabSz="685800" fontAlgn="auto">
              <a:spcBef>
                <a:spcPts val="0"/>
              </a:spcBef>
              <a:spcAft>
                <a:spcPts val="0"/>
              </a:spcAft>
            </a:pPr>
            <a:r>
              <a:rPr lang="fr-FR" sz="1350" dirty="0">
                <a:solidFill>
                  <a:prstClr val="black"/>
                </a:solidFill>
                <a:latin typeface="Calibri"/>
                <a:ea typeface="+mn-ea"/>
                <a:cs typeface="+mn-cs"/>
              </a:rPr>
              <a:t>Cicatrisation</a:t>
            </a:r>
          </a:p>
        </p:txBody>
      </p:sp>
      <p:sp>
        <p:nvSpPr>
          <p:cNvPr id="144" name="ZoneTexte 143">
            <a:extLst>
              <a:ext uri="{FF2B5EF4-FFF2-40B4-BE49-F238E27FC236}">
                <a16:creationId xmlns:a16="http://schemas.microsoft.com/office/drawing/2014/main" id="{00A59EBF-8805-834B-A02F-D6FC9533B095}"/>
              </a:ext>
            </a:extLst>
          </p:cNvPr>
          <p:cNvSpPr txBox="1"/>
          <p:nvPr/>
        </p:nvSpPr>
        <p:spPr>
          <a:xfrm>
            <a:off x="7222944" y="5682691"/>
            <a:ext cx="1121960" cy="300082"/>
          </a:xfrm>
          <a:prstGeom prst="rect">
            <a:avLst/>
          </a:prstGeom>
          <a:noFill/>
        </p:spPr>
        <p:txBody>
          <a:bodyPr wrap="square" rtlCol="0">
            <a:spAutoFit/>
          </a:bodyPr>
          <a:lstStyle/>
          <a:p>
            <a:pPr defTabSz="685800" fontAlgn="auto">
              <a:spcBef>
                <a:spcPts val="0"/>
              </a:spcBef>
              <a:spcAft>
                <a:spcPts val="0"/>
              </a:spcAft>
            </a:pPr>
            <a:r>
              <a:rPr lang="fr-FR" sz="1350" dirty="0">
                <a:solidFill>
                  <a:prstClr val="black"/>
                </a:solidFill>
                <a:latin typeface="Calibri"/>
                <a:ea typeface="+mn-ea"/>
                <a:cs typeface="+mn-cs"/>
              </a:rPr>
              <a:t>Régénération</a:t>
            </a:r>
          </a:p>
        </p:txBody>
      </p:sp>
      <p:sp>
        <p:nvSpPr>
          <p:cNvPr id="145" name="ZoneTexte 144">
            <a:extLst>
              <a:ext uri="{FF2B5EF4-FFF2-40B4-BE49-F238E27FC236}">
                <a16:creationId xmlns:a16="http://schemas.microsoft.com/office/drawing/2014/main" id="{D8DF73E8-FFC7-5D4C-ADDC-9B71241C0325}"/>
              </a:ext>
            </a:extLst>
          </p:cNvPr>
          <p:cNvSpPr txBox="1"/>
          <p:nvPr/>
        </p:nvSpPr>
        <p:spPr>
          <a:xfrm>
            <a:off x="3979553" y="4941878"/>
            <a:ext cx="1054667" cy="300082"/>
          </a:xfrm>
          <a:prstGeom prst="rect">
            <a:avLst/>
          </a:prstGeom>
          <a:noFill/>
        </p:spPr>
        <p:txBody>
          <a:bodyPr wrap="square" rtlCol="0">
            <a:spAutoFit/>
          </a:bodyPr>
          <a:lstStyle/>
          <a:p>
            <a:pPr defTabSz="685800" fontAlgn="auto">
              <a:spcBef>
                <a:spcPts val="0"/>
              </a:spcBef>
              <a:spcAft>
                <a:spcPts val="0"/>
              </a:spcAft>
            </a:pPr>
            <a:r>
              <a:rPr lang="fr-FR" sz="1350" dirty="0">
                <a:solidFill>
                  <a:prstClr val="black"/>
                </a:solidFill>
                <a:latin typeface="Calibri"/>
                <a:ea typeface="+mn-ea"/>
                <a:cs typeface="+mn-cs"/>
              </a:rPr>
              <a:t>Agression</a:t>
            </a:r>
          </a:p>
        </p:txBody>
      </p:sp>
      <p:sp>
        <p:nvSpPr>
          <p:cNvPr id="146" name="ZoneTexte 145">
            <a:extLst>
              <a:ext uri="{FF2B5EF4-FFF2-40B4-BE49-F238E27FC236}">
                <a16:creationId xmlns:a16="http://schemas.microsoft.com/office/drawing/2014/main" id="{57E4AFFC-90DA-FD42-9F70-382058C3E70E}"/>
              </a:ext>
            </a:extLst>
          </p:cNvPr>
          <p:cNvSpPr txBox="1"/>
          <p:nvPr/>
        </p:nvSpPr>
        <p:spPr>
          <a:xfrm>
            <a:off x="7268306" y="4938750"/>
            <a:ext cx="1054667" cy="300082"/>
          </a:xfrm>
          <a:prstGeom prst="rect">
            <a:avLst/>
          </a:prstGeom>
          <a:noFill/>
        </p:spPr>
        <p:txBody>
          <a:bodyPr wrap="square" rtlCol="0">
            <a:spAutoFit/>
          </a:bodyPr>
          <a:lstStyle/>
          <a:p>
            <a:pPr defTabSz="685800" fontAlgn="auto">
              <a:spcBef>
                <a:spcPts val="0"/>
              </a:spcBef>
              <a:spcAft>
                <a:spcPts val="0"/>
              </a:spcAft>
            </a:pPr>
            <a:r>
              <a:rPr lang="fr-FR" sz="1350" dirty="0">
                <a:solidFill>
                  <a:prstClr val="black"/>
                </a:solidFill>
                <a:latin typeface="Calibri"/>
                <a:ea typeface="+mn-ea"/>
                <a:cs typeface="+mn-cs"/>
              </a:rPr>
              <a:t>Agressions</a:t>
            </a:r>
          </a:p>
        </p:txBody>
      </p:sp>
      <p:cxnSp>
        <p:nvCxnSpPr>
          <p:cNvPr id="127" name="Connecteur droit 126">
            <a:extLst>
              <a:ext uri="{FF2B5EF4-FFF2-40B4-BE49-F238E27FC236}">
                <a16:creationId xmlns:a16="http://schemas.microsoft.com/office/drawing/2014/main" id="{A84B2E9B-6504-8747-96CE-D622DFFFF820}"/>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132" name="Ellipse 131">
            <a:extLst>
              <a:ext uri="{FF2B5EF4-FFF2-40B4-BE49-F238E27FC236}">
                <a16:creationId xmlns:a16="http://schemas.microsoft.com/office/drawing/2014/main" id="{2B5E2B0A-3D92-034E-AE39-DBC8158C06FC}"/>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a:extLst>
              <a:ext uri="{FF2B5EF4-FFF2-40B4-BE49-F238E27FC236}">
                <a16:creationId xmlns:a16="http://schemas.microsoft.com/office/drawing/2014/main" id="{F9B1338D-6D2F-B549-9B1C-FCC6C22CCDCE}"/>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Ellipse 135">
            <a:extLst>
              <a:ext uri="{FF2B5EF4-FFF2-40B4-BE49-F238E27FC236}">
                <a16:creationId xmlns:a16="http://schemas.microsoft.com/office/drawing/2014/main" id="{75EA00F4-6FF6-C946-92B7-51A45F375521}"/>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308E0947-EAE4-C841-A543-2413C3018B64}"/>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A0E88946-3FAE-5E44-8F9F-FBD134FF892D}"/>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7" name="Image 146">
            <a:extLst>
              <a:ext uri="{FF2B5EF4-FFF2-40B4-BE49-F238E27FC236}">
                <a16:creationId xmlns:a16="http://schemas.microsoft.com/office/drawing/2014/main" id="{E6F71E65-D647-CC49-9F40-B78D23B44653}"/>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48" name="Image 147">
            <a:extLst>
              <a:ext uri="{FF2B5EF4-FFF2-40B4-BE49-F238E27FC236}">
                <a16:creationId xmlns:a16="http://schemas.microsoft.com/office/drawing/2014/main" id="{F892B9DD-6DDB-3A40-B485-D6DD2CB88DA6}"/>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49" name="Image 148">
            <a:extLst>
              <a:ext uri="{FF2B5EF4-FFF2-40B4-BE49-F238E27FC236}">
                <a16:creationId xmlns:a16="http://schemas.microsoft.com/office/drawing/2014/main" id="{61325226-1725-E649-A5EB-CF8B2D8A62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50" name="Image 149">
            <a:extLst>
              <a:ext uri="{FF2B5EF4-FFF2-40B4-BE49-F238E27FC236}">
                <a16:creationId xmlns:a16="http://schemas.microsoft.com/office/drawing/2014/main" id="{7F8E8E79-DC03-BB46-932A-AE4F50089D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51" name="Image 150">
            <a:extLst>
              <a:ext uri="{FF2B5EF4-FFF2-40B4-BE49-F238E27FC236}">
                <a16:creationId xmlns:a16="http://schemas.microsoft.com/office/drawing/2014/main" id="{64A0CD8C-2E78-1240-AD72-FF9C9717000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52" name="Image 151">
            <a:extLst>
              <a:ext uri="{FF2B5EF4-FFF2-40B4-BE49-F238E27FC236}">
                <a16:creationId xmlns:a16="http://schemas.microsoft.com/office/drawing/2014/main" id="{F61B42C9-C97A-6540-AD8A-617082F8E5D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153" name="Ellipse 152">
            <a:extLst>
              <a:ext uri="{FF2B5EF4-FFF2-40B4-BE49-F238E27FC236}">
                <a16:creationId xmlns:a16="http://schemas.microsoft.com/office/drawing/2014/main" id="{1233AE6D-5462-2F44-B0AB-B74D3F187869}"/>
              </a:ext>
            </a:extLst>
          </p:cNvPr>
          <p:cNvSpPr/>
          <p:nvPr/>
        </p:nvSpPr>
        <p:spPr>
          <a:xfrm>
            <a:off x="3119425" y="126408"/>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Rectangle 155">
            <a:extLst>
              <a:ext uri="{FF2B5EF4-FFF2-40B4-BE49-F238E27FC236}">
                <a16:creationId xmlns:a16="http://schemas.microsoft.com/office/drawing/2014/main" id="{41D98CE0-B0E5-5C4F-A88D-537172A9A438}"/>
              </a:ext>
            </a:extLst>
          </p:cNvPr>
          <p:cNvSpPr/>
          <p:nvPr/>
        </p:nvSpPr>
        <p:spPr>
          <a:xfrm>
            <a:off x="2045062" y="1066760"/>
            <a:ext cx="2957359" cy="6080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Physiopathologie HTP</a:t>
            </a:r>
          </a:p>
        </p:txBody>
      </p:sp>
    </p:spTree>
    <p:extLst>
      <p:ext uri="{BB962C8B-B14F-4D97-AF65-F5344CB8AC3E}">
        <p14:creationId xmlns:p14="http://schemas.microsoft.com/office/powerpoint/2010/main" val="3508696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A8961BA-0EBB-7C40-AEF2-286C4B4D18DD}"/>
              </a:ext>
            </a:extLst>
          </p:cNvPr>
          <p:cNvPicPr>
            <a:picLocks noChangeAspect="1"/>
          </p:cNvPicPr>
          <p:nvPr/>
        </p:nvPicPr>
        <p:blipFill rotWithShape="1">
          <a:blip r:embed="rId2"/>
          <a:srcRect t="12994" b="9949"/>
          <a:stretch/>
        </p:blipFill>
        <p:spPr>
          <a:xfrm>
            <a:off x="1615050" y="2610221"/>
            <a:ext cx="4046857" cy="2878501"/>
          </a:xfrm>
          <a:prstGeom prst="rect">
            <a:avLst/>
          </a:prstGeom>
        </p:spPr>
      </p:pic>
      <p:pic>
        <p:nvPicPr>
          <p:cNvPr id="24" name="Image 23">
            <a:extLst>
              <a:ext uri="{FF2B5EF4-FFF2-40B4-BE49-F238E27FC236}">
                <a16:creationId xmlns:a16="http://schemas.microsoft.com/office/drawing/2014/main" id="{C3568412-FB3D-4B4F-9B6F-6EC7229E6292}"/>
              </a:ext>
            </a:extLst>
          </p:cNvPr>
          <p:cNvPicPr>
            <a:picLocks noChangeAspect="1"/>
          </p:cNvPicPr>
          <p:nvPr/>
        </p:nvPicPr>
        <p:blipFill>
          <a:blip r:embed="rId3"/>
          <a:stretch>
            <a:fillRect/>
          </a:stretch>
        </p:blipFill>
        <p:spPr>
          <a:xfrm>
            <a:off x="5051839" y="2323951"/>
            <a:ext cx="2884100" cy="3468663"/>
          </a:xfrm>
          <a:prstGeom prst="rect">
            <a:avLst/>
          </a:prstGeom>
        </p:spPr>
      </p:pic>
      <p:sp>
        <p:nvSpPr>
          <p:cNvPr id="5" name="Rectangle 4">
            <a:extLst>
              <a:ext uri="{FF2B5EF4-FFF2-40B4-BE49-F238E27FC236}">
                <a16:creationId xmlns:a16="http://schemas.microsoft.com/office/drawing/2014/main" id="{F24C7346-5899-E748-B3F7-FA6F39E71DDF}"/>
              </a:ext>
            </a:extLst>
          </p:cNvPr>
          <p:cNvSpPr/>
          <p:nvPr/>
        </p:nvSpPr>
        <p:spPr>
          <a:xfrm rot="3930887">
            <a:off x="3664209" y="5268434"/>
            <a:ext cx="1051740" cy="288913"/>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Veine porte</a:t>
            </a:r>
          </a:p>
        </p:txBody>
      </p:sp>
      <p:sp>
        <p:nvSpPr>
          <p:cNvPr id="6" name="Croix 5">
            <a:extLst>
              <a:ext uri="{FF2B5EF4-FFF2-40B4-BE49-F238E27FC236}">
                <a16:creationId xmlns:a16="http://schemas.microsoft.com/office/drawing/2014/main" id="{24409BA0-4707-7748-B336-AA55FDEF895E}"/>
              </a:ext>
            </a:extLst>
          </p:cNvPr>
          <p:cNvSpPr/>
          <p:nvPr/>
        </p:nvSpPr>
        <p:spPr>
          <a:xfrm rot="18604054">
            <a:off x="3674340" y="4431341"/>
            <a:ext cx="676532" cy="657997"/>
          </a:xfrm>
          <a:prstGeom prst="plus">
            <a:avLst>
              <a:gd name="adj" fmla="val 36268"/>
            </a:avLst>
          </a:prstGeom>
          <a:solidFill>
            <a:schemeClr val="bg1">
              <a:lumMod val="5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a:endParaRPr>
          </a:p>
        </p:txBody>
      </p:sp>
      <p:sp>
        <p:nvSpPr>
          <p:cNvPr id="7" name="Rectangle 6">
            <a:extLst>
              <a:ext uri="{FF2B5EF4-FFF2-40B4-BE49-F238E27FC236}">
                <a16:creationId xmlns:a16="http://schemas.microsoft.com/office/drawing/2014/main" id="{46939AFE-A4C4-9A43-B09D-2282D6D613B1}"/>
              </a:ext>
            </a:extLst>
          </p:cNvPr>
          <p:cNvSpPr/>
          <p:nvPr/>
        </p:nvSpPr>
        <p:spPr>
          <a:xfrm>
            <a:off x="4353005" y="4471603"/>
            <a:ext cx="1075038" cy="883873"/>
          </a:xfrm>
          <a:prstGeom prst="rect">
            <a:avLst/>
          </a:prstGeom>
          <a:solidFill>
            <a:schemeClr val="bg1">
              <a:lumMod val="5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Bloc porte</a:t>
            </a:r>
          </a:p>
        </p:txBody>
      </p:sp>
      <p:cxnSp>
        <p:nvCxnSpPr>
          <p:cNvPr id="15" name="Connecteur en arc 14">
            <a:extLst>
              <a:ext uri="{FF2B5EF4-FFF2-40B4-BE49-F238E27FC236}">
                <a16:creationId xmlns:a16="http://schemas.microsoft.com/office/drawing/2014/main" id="{61A3ADBE-7935-A34A-885B-5D29C731341E}"/>
              </a:ext>
            </a:extLst>
          </p:cNvPr>
          <p:cNvCxnSpPr>
            <a:cxnSpLocks/>
            <a:endCxn id="4" idx="0"/>
          </p:cNvCxnSpPr>
          <p:nvPr/>
        </p:nvCxnSpPr>
        <p:spPr>
          <a:xfrm rot="16200000" flipV="1">
            <a:off x="2419677" y="3829022"/>
            <a:ext cx="3281247" cy="843645"/>
          </a:xfrm>
          <a:prstGeom prst="curvedConnector5">
            <a:avLst>
              <a:gd name="adj1" fmla="val 6137"/>
              <a:gd name="adj2" fmla="val -241456"/>
              <a:gd name="adj3" fmla="val 105225"/>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F22CE259-794B-1B4D-8C66-7ED2376A229F}"/>
              </a:ext>
            </a:extLst>
          </p:cNvPr>
          <p:cNvSpPr txBox="1"/>
          <p:nvPr/>
        </p:nvSpPr>
        <p:spPr>
          <a:xfrm>
            <a:off x="5661906" y="1860501"/>
            <a:ext cx="942423" cy="715581"/>
          </a:xfrm>
          <a:prstGeom prst="rect">
            <a:avLst/>
          </a:prstGeom>
          <a:solidFill>
            <a:srgbClr val="00B050"/>
          </a:solidFill>
        </p:spPr>
        <p:txBody>
          <a:bodyPr wrap="square" rtlCol="0">
            <a:spAutoFit/>
          </a:bodyPr>
          <a:lstStyle/>
          <a:p>
            <a:pPr algn="ctr" defTabSz="685800" fontAlgn="auto">
              <a:spcBef>
                <a:spcPts val="0"/>
              </a:spcBef>
              <a:spcAft>
                <a:spcPts val="0"/>
              </a:spcAft>
            </a:pPr>
            <a:r>
              <a:rPr lang="fr-FR" sz="1350" dirty="0">
                <a:solidFill>
                  <a:prstClr val="white"/>
                </a:solidFill>
                <a:latin typeface="Calibri"/>
                <a:ea typeface="+mn-ea"/>
                <a:cs typeface="+mn-cs"/>
              </a:rPr>
              <a:t>Voie de dérivation inutilisée</a:t>
            </a:r>
          </a:p>
        </p:txBody>
      </p:sp>
      <p:sp>
        <p:nvSpPr>
          <p:cNvPr id="23" name="ZoneTexte 22">
            <a:extLst>
              <a:ext uri="{FF2B5EF4-FFF2-40B4-BE49-F238E27FC236}">
                <a16:creationId xmlns:a16="http://schemas.microsoft.com/office/drawing/2014/main" id="{D0FAF810-1399-0948-9550-1278BE4DE634}"/>
              </a:ext>
            </a:extLst>
          </p:cNvPr>
          <p:cNvSpPr txBox="1"/>
          <p:nvPr/>
        </p:nvSpPr>
        <p:spPr>
          <a:xfrm>
            <a:off x="5661906" y="1860501"/>
            <a:ext cx="942423" cy="715581"/>
          </a:xfrm>
          <a:prstGeom prst="rect">
            <a:avLst/>
          </a:prstGeom>
          <a:solidFill>
            <a:srgbClr val="FF0000"/>
          </a:solidFill>
        </p:spPr>
        <p:txBody>
          <a:bodyPr wrap="square" rtlCol="0">
            <a:spAutoFit/>
          </a:bodyPr>
          <a:lstStyle/>
          <a:p>
            <a:pPr algn="ctr" defTabSz="685800" fontAlgn="auto">
              <a:spcBef>
                <a:spcPts val="0"/>
              </a:spcBef>
              <a:spcAft>
                <a:spcPts val="0"/>
              </a:spcAft>
            </a:pPr>
            <a:r>
              <a:rPr lang="fr-FR" sz="1350" dirty="0">
                <a:solidFill>
                  <a:prstClr val="white"/>
                </a:solidFill>
                <a:latin typeface="Calibri"/>
                <a:ea typeface="+mn-ea"/>
                <a:cs typeface="+mn-cs"/>
              </a:rPr>
              <a:t>Voie de dérivation dilatée</a:t>
            </a:r>
          </a:p>
        </p:txBody>
      </p:sp>
      <p:cxnSp>
        <p:nvCxnSpPr>
          <p:cNvPr id="28" name="Connecteur droit avec flèche 27">
            <a:extLst>
              <a:ext uri="{FF2B5EF4-FFF2-40B4-BE49-F238E27FC236}">
                <a16:creationId xmlns:a16="http://schemas.microsoft.com/office/drawing/2014/main" id="{FF1B7B82-4F0C-DB4C-9799-B651BBBD8D5F}"/>
              </a:ext>
            </a:extLst>
          </p:cNvPr>
          <p:cNvCxnSpPr>
            <a:cxnSpLocks/>
          </p:cNvCxnSpPr>
          <p:nvPr/>
        </p:nvCxnSpPr>
        <p:spPr>
          <a:xfrm flipV="1">
            <a:off x="6493888" y="2323952"/>
            <a:ext cx="2011766" cy="116528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1" name="Image 30">
            <a:extLst>
              <a:ext uri="{FF2B5EF4-FFF2-40B4-BE49-F238E27FC236}">
                <a16:creationId xmlns:a16="http://schemas.microsoft.com/office/drawing/2014/main" id="{6A7BB175-B643-7B4F-AC6D-B39AF2BB2D9A}"/>
              </a:ext>
            </a:extLst>
          </p:cNvPr>
          <p:cNvPicPr>
            <a:picLocks noChangeAspect="1"/>
          </p:cNvPicPr>
          <p:nvPr/>
        </p:nvPicPr>
        <p:blipFill rotWithShape="1">
          <a:blip r:embed="rId4"/>
          <a:srcRect l="9363" r="8968"/>
          <a:stretch/>
        </p:blipFill>
        <p:spPr>
          <a:xfrm>
            <a:off x="8520276" y="1138859"/>
            <a:ext cx="2173460" cy="1767736"/>
          </a:xfrm>
          <a:prstGeom prst="rect">
            <a:avLst/>
          </a:prstGeom>
        </p:spPr>
      </p:pic>
      <p:sp>
        <p:nvSpPr>
          <p:cNvPr id="32" name="Rectangle 31">
            <a:extLst>
              <a:ext uri="{FF2B5EF4-FFF2-40B4-BE49-F238E27FC236}">
                <a16:creationId xmlns:a16="http://schemas.microsoft.com/office/drawing/2014/main" id="{CFC74DC6-7B61-7C49-830F-B40436C7180D}"/>
              </a:ext>
            </a:extLst>
          </p:cNvPr>
          <p:cNvSpPr/>
          <p:nvPr/>
        </p:nvSpPr>
        <p:spPr>
          <a:xfrm>
            <a:off x="8590146" y="2839625"/>
            <a:ext cx="2033721" cy="33780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Varices </a:t>
            </a:r>
            <a:r>
              <a:rPr lang="fr-FR" sz="1350" dirty="0" err="1">
                <a:solidFill>
                  <a:prstClr val="white"/>
                </a:solidFill>
                <a:latin typeface="Calibri"/>
              </a:rPr>
              <a:t>oesophagiennes</a:t>
            </a:r>
            <a:endParaRPr lang="fr-FR" sz="1350" dirty="0">
              <a:solidFill>
                <a:prstClr val="white"/>
              </a:solidFill>
              <a:latin typeface="Calibri"/>
            </a:endParaRPr>
          </a:p>
        </p:txBody>
      </p:sp>
      <p:sp>
        <p:nvSpPr>
          <p:cNvPr id="33" name="Rectangle 32">
            <a:extLst>
              <a:ext uri="{FF2B5EF4-FFF2-40B4-BE49-F238E27FC236}">
                <a16:creationId xmlns:a16="http://schemas.microsoft.com/office/drawing/2014/main" id="{A8610C96-3193-E14D-B967-8F6406CEA7FE}"/>
              </a:ext>
            </a:extLst>
          </p:cNvPr>
          <p:cNvSpPr/>
          <p:nvPr/>
        </p:nvSpPr>
        <p:spPr>
          <a:xfrm>
            <a:off x="8590146" y="3235897"/>
            <a:ext cx="2033721" cy="43601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Varices gastriques sous cardiales</a:t>
            </a:r>
          </a:p>
        </p:txBody>
      </p:sp>
      <p:sp>
        <p:nvSpPr>
          <p:cNvPr id="34" name="Rectangle 33">
            <a:extLst>
              <a:ext uri="{FF2B5EF4-FFF2-40B4-BE49-F238E27FC236}">
                <a16:creationId xmlns:a16="http://schemas.microsoft.com/office/drawing/2014/main" id="{AB82B158-8C74-AD48-9B85-760270F9A52A}"/>
              </a:ext>
            </a:extLst>
          </p:cNvPr>
          <p:cNvSpPr/>
          <p:nvPr/>
        </p:nvSpPr>
        <p:spPr>
          <a:xfrm>
            <a:off x="8590146" y="4243103"/>
            <a:ext cx="2033721" cy="477035"/>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err="1">
                <a:solidFill>
                  <a:prstClr val="white"/>
                </a:solidFill>
                <a:latin typeface="Calibri"/>
              </a:rPr>
              <a:t>Reperméabilisation</a:t>
            </a:r>
            <a:r>
              <a:rPr lang="fr-FR" sz="1350" dirty="0">
                <a:solidFill>
                  <a:prstClr val="white"/>
                </a:solidFill>
                <a:latin typeface="Calibri"/>
              </a:rPr>
              <a:t> veine para-ombilicale</a:t>
            </a:r>
          </a:p>
        </p:txBody>
      </p:sp>
      <p:sp>
        <p:nvSpPr>
          <p:cNvPr id="35" name="Rectangle 34">
            <a:extLst>
              <a:ext uri="{FF2B5EF4-FFF2-40B4-BE49-F238E27FC236}">
                <a16:creationId xmlns:a16="http://schemas.microsoft.com/office/drawing/2014/main" id="{A5F1E8C3-CC20-7C47-A1AE-2C62E567716F}"/>
              </a:ext>
            </a:extLst>
          </p:cNvPr>
          <p:cNvSpPr/>
          <p:nvPr/>
        </p:nvSpPr>
        <p:spPr>
          <a:xfrm>
            <a:off x="8590146" y="4760339"/>
            <a:ext cx="2033721" cy="477035"/>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Circulation collatérale</a:t>
            </a:r>
          </a:p>
        </p:txBody>
      </p:sp>
      <p:sp>
        <p:nvSpPr>
          <p:cNvPr id="36" name="Rectangle 35">
            <a:extLst>
              <a:ext uri="{FF2B5EF4-FFF2-40B4-BE49-F238E27FC236}">
                <a16:creationId xmlns:a16="http://schemas.microsoft.com/office/drawing/2014/main" id="{0525D37A-9DBF-F943-A4C2-4FE0A46FAA44}"/>
              </a:ext>
            </a:extLst>
          </p:cNvPr>
          <p:cNvSpPr/>
          <p:nvPr/>
        </p:nvSpPr>
        <p:spPr>
          <a:xfrm>
            <a:off x="8590146" y="5315580"/>
            <a:ext cx="2033721" cy="326165"/>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 ascite, OMI</a:t>
            </a:r>
          </a:p>
        </p:txBody>
      </p:sp>
      <p:pic>
        <p:nvPicPr>
          <p:cNvPr id="37" name="Image 36">
            <a:extLst>
              <a:ext uri="{FF2B5EF4-FFF2-40B4-BE49-F238E27FC236}">
                <a16:creationId xmlns:a16="http://schemas.microsoft.com/office/drawing/2014/main" id="{D7838C7B-20D1-C44F-811D-0C634B2749F5}"/>
              </a:ext>
            </a:extLst>
          </p:cNvPr>
          <p:cNvPicPr>
            <a:picLocks noChangeAspect="1"/>
          </p:cNvPicPr>
          <p:nvPr/>
        </p:nvPicPr>
        <p:blipFill>
          <a:blip r:embed="rId5"/>
          <a:stretch>
            <a:fillRect/>
          </a:stretch>
        </p:blipFill>
        <p:spPr>
          <a:xfrm>
            <a:off x="7310542" y="5037806"/>
            <a:ext cx="952500" cy="952500"/>
          </a:xfrm>
          <a:prstGeom prst="rect">
            <a:avLst/>
          </a:prstGeom>
        </p:spPr>
      </p:pic>
      <p:cxnSp>
        <p:nvCxnSpPr>
          <p:cNvPr id="39" name="Connecteur en arc 38">
            <a:extLst>
              <a:ext uri="{FF2B5EF4-FFF2-40B4-BE49-F238E27FC236}">
                <a16:creationId xmlns:a16="http://schemas.microsoft.com/office/drawing/2014/main" id="{15DA9F94-2187-174A-8FE1-8699BB2488BF}"/>
              </a:ext>
            </a:extLst>
          </p:cNvPr>
          <p:cNvCxnSpPr/>
          <p:nvPr/>
        </p:nvCxnSpPr>
        <p:spPr>
          <a:xfrm flipV="1">
            <a:off x="4519058" y="5641745"/>
            <a:ext cx="2917254" cy="190765"/>
          </a:xfrm>
          <a:prstGeom prst="curvedConnector3">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41" name="Image 40">
            <a:extLst>
              <a:ext uri="{FF2B5EF4-FFF2-40B4-BE49-F238E27FC236}">
                <a16:creationId xmlns:a16="http://schemas.microsoft.com/office/drawing/2014/main" id="{D83FA62F-6CDB-4D41-B43E-46993DECD924}"/>
              </a:ext>
            </a:extLst>
          </p:cNvPr>
          <p:cNvPicPr>
            <a:picLocks noChangeAspect="1"/>
          </p:cNvPicPr>
          <p:nvPr/>
        </p:nvPicPr>
        <p:blipFill rotWithShape="1">
          <a:blip r:embed="rId5"/>
          <a:srcRect l="8277" t="3776" r="20531"/>
          <a:stretch/>
        </p:blipFill>
        <p:spPr>
          <a:xfrm>
            <a:off x="7150455" y="4584101"/>
            <a:ext cx="1141431" cy="1542749"/>
          </a:xfrm>
          <a:prstGeom prst="rect">
            <a:avLst/>
          </a:prstGeom>
        </p:spPr>
      </p:pic>
      <p:sp>
        <p:nvSpPr>
          <p:cNvPr id="42" name="Rectangle 41">
            <a:extLst>
              <a:ext uri="{FF2B5EF4-FFF2-40B4-BE49-F238E27FC236}">
                <a16:creationId xmlns:a16="http://schemas.microsoft.com/office/drawing/2014/main" id="{80A0471C-56E1-A640-B999-346EE413B3A7}"/>
              </a:ext>
            </a:extLst>
          </p:cNvPr>
          <p:cNvSpPr/>
          <p:nvPr/>
        </p:nvSpPr>
        <p:spPr>
          <a:xfrm>
            <a:off x="8590146" y="3713832"/>
            <a:ext cx="2033721" cy="41487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Splénomégalie (thrombopénie)</a:t>
            </a:r>
          </a:p>
        </p:txBody>
      </p:sp>
      <p:cxnSp>
        <p:nvCxnSpPr>
          <p:cNvPr id="40" name="Connecteur en arc 39">
            <a:extLst>
              <a:ext uri="{FF2B5EF4-FFF2-40B4-BE49-F238E27FC236}">
                <a16:creationId xmlns:a16="http://schemas.microsoft.com/office/drawing/2014/main" id="{81DA78CB-11DD-694A-85B1-355BDA02372C}"/>
              </a:ext>
            </a:extLst>
          </p:cNvPr>
          <p:cNvCxnSpPr>
            <a:cxnSpLocks/>
          </p:cNvCxnSpPr>
          <p:nvPr/>
        </p:nvCxnSpPr>
        <p:spPr>
          <a:xfrm flipV="1">
            <a:off x="4374822" y="5584685"/>
            <a:ext cx="2935721" cy="280790"/>
          </a:xfrm>
          <a:prstGeom prst="curvedConnector3">
            <a:avLst/>
          </a:prstGeom>
          <a:ln w="193675">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96E8989B-FD2E-A543-A916-E606211BCFB5}"/>
              </a:ext>
            </a:extLst>
          </p:cNvPr>
          <p:cNvSpPr/>
          <p:nvPr/>
        </p:nvSpPr>
        <p:spPr>
          <a:xfrm>
            <a:off x="4103218" y="2594716"/>
            <a:ext cx="1034863" cy="2977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a:endParaRPr>
          </a:p>
        </p:txBody>
      </p:sp>
      <p:sp>
        <p:nvSpPr>
          <p:cNvPr id="45" name="Rectangle 44">
            <a:extLst>
              <a:ext uri="{FF2B5EF4-FFF2-40B4-BE49-F238E27FC236}">
                <a16:creationId xmlns:a16="http://schemas.microsoft.com/office/drawing/2014/main" id="{D49CEA8E-26F0-3240-950A-1746AECF2DFD}"/>
              </a:ext>
            </a:extLst>
          </p:cNvPr>
          <p:cNvSpPr/>
          <p:nvPr/>
        </p:nvSpPr>
        <p:spPr>
          <a:xfrm>
            <a:off x="1792760" y="2404934"/>
            <a:ext cx="1158446" cy="4346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Veines sus-hépatiques</a:t>
            </a:r>
          </a:p>
        </p:txBody>
      </p:sp>
      <p:cxnSp>
        <p:nvCxnSpPr>
          <p:cNvPr id="22" name="Connecteur en arc 21">
            <a:extLst>
              <a:ext uri="{FF2B5EF4-FFF2-40B4-BE49-F238E27FC236}">
                <a16:creationId xmlns:a16="http://schemas.microsoft.com/office/drawing/2014/main" id="{7DFDBBA1-C6B1-A14D-80BF-A95510AA34C0}"/>
              </a:ext>
            </a:extLst>
          </p:cNvPr>
          <p:cNvCxnSpPr>
            <a:cxnSpLocks/>
          </p:cNvCxnSpPr>
          <p:nvPr/>
        </p:nvCxnSpPr>
        <p:spPr>
          <a:xfrm rot="16200000" flipV="1">
            <a:off x="2404020" y="3827622"/>
            <a:ext cx="3281247" cy="843645"/>
          </a:xfrm>
          <a:prstGeom prst="curvedConnector5">
            <a:avLst>
              <a:gd name="adj1" fmla="val 6137"/>
              <a:gd name="adj2" fmla="val -245850"/>
              <a:gd name="adj3" fmla="val 105225"/>
            </a:avLst>
          </a:prstGeom>
          <a:ln w="215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0EC7231D-AE8A-564E-91FD-C65922288B6C}"/>
              </a:ext>
            </a:extLst>
          </p:cNvPr>
          <p:cNvSpPr/>
          <p:nvPr/>
        </p:nvSpPr>
        <p:spPr>
          <a:xfrm>
            <a:off x="8590146" y="5641745"/>
            <a:ext cx="2033721" cy="326165"/>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a:rPr>
              <a:t>+/- </a:t>
            </a:r>
            <a:r>
              <a:rPr lang="fr-FR" sz="1350" dirty="0" err="1">
                <a:solidFill>
                  <a:prstClr val="white"/>
                </a:solidFill>
                <a:latin typeface="Calibri"/>
              </a:rPr>
              <a:t>sd</a:t>
            </a:r>
            <a:r>
              <a:rPr lang="fr-FR" sz="1350" dirty="0">
                <a:solidFill>
                  <a:prstClr val="white"/>
                </a:solidFill>
                <a:latin typeface="Calibri"/>
              </a:rPr>
              <a:t> hépatorénal</a:t>
            </a:r>
          </a:p>
        </p:txBody>
      </p:sp>
      <p:cxnSp>
        <p:nvCxnSpPr>
          <p:cNvPr id="27" name="Connecteur droit 26">
            <a:extLst>
              <a:ext uri="{FF2B5EF4-FFF2-40B4-BE49-F238E27FC236}">
                <a16:creationId xmlns:a16="http://schemas.microsoft.com/office/drawing/2014/main" id="{953B4A2F-B589-B845-BECB-00D30ED350EC}"/>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125A1232-0235-C94E-94C7-3D542D5E733F}"/>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0AB8B18A-F4DB-C34A-85E7-9E1155D01400}"/>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E1660AEF-2ED4-F243-8294-14BFA8E9C907}"/>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EB3B2E9F-5D1B-4E47-8CA7-16C88CE08268}"/>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4BD4CBED-8746-9245-A865-DBAA3370E01B}"/>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Image 47">
            <a:extLst>
              <a:ext uri="{FF2B5EF4-FFF2-40B4-BE49-F238E27FC236}">
                <a16:creationId xmlns:a16="http://schemas.microsoft.com/office/drawing/2014/main" id="{A1B788C4-47C1-5C4E-B067-75F9539CD699}"/>
              </a:ext>
            </a:extLst>
          </p:cNvPr>
          <p:cNvPicPr>
            <a:picLocks noChangeAspect="1"/>
          </p:cNvPicPr>
          <p:nvPr/>
        </p:nvPicPr>
        <p:blipFill>
          <a:blip r:embed="rId6">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49" name="Image 48">
            <a:extLst>
              <a:ext uri="{FF2B5EF4-FFF2-40B4-BE49-F238E27FC236}">
                <a16:creationId xmlns:a16="http://schemas.microsoft.com/office/drawing/2014/main" id="{34B0AD67-F6F4-944F-B3F0-4D4E218D58C1}"/>
              </a:ext>
            </a:extLst>
          </p:cNvPr>
          <p:cNvPicPr>
            <a:picLocks noChangeAspect="1"/>
          </p:cNvPicPr>
          <p:nvPr/>
        </p:nvPicPr>
        <p:blipFill>
          <a:blip r:embed="rId6">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50" name="Image 49">
            <a:extLst>
              <a:ext uri="{FF2B5EF4-FFF2-40B4-BE49-F238E27FC236}">
                <a16:creationId xmlns:a16="http://schemas.microsoft.com/office/drawing/2014/main" id="{8F7B4E50-688C-AF42-88B7-D6A8F8694D8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51" name="Image 50">
            <a:extLst>
              <a:ext uri="{FF2B5EF4-FFF2-40B4-BE49-F238E27FC236}">
                <a16:creationId xmlns:a16="http://schemas.microsoft.com/office/drawing/2014/main" id="{517B202A-A3B4-F54F-B63B-E42308A331F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52" name="Image 51">
            <a:extLst>
              <a:ext uri="{FF2B5EF4-FFF2-40B4-BE49-F238E27FC236}">
                <a16:creationId xmlns:a16="http://schemas.microsoft.com/office/drawing/2014/main" id="{B3E6FC16-6416-AC49-982F-DD582AB660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53" name="Image 52">
            <a:extLst>
              <a:ext uri="{FF2B5EF4-FFF2-40B4-BE49-F238E27FC236}">
                <a16:creationId xmlns:a16="http://schemas.microsoft.com/office/drawing/2014/main" id="{2F92F600-96B3-0045-9725-2299FFB9E8D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54" name="Ellipse 53">
            <a:extLst>
              <a:ext uri="{FF2B5EF4-FFF2-40B4-BE49-F238E27FC236}">
                <a16:creationId xmlns:a16="http://schemas.microsoft.com/office/drawing/2014/main" id="{4BA8E7BD-1AB3-9046-A79F-26ADCDFF8BD5}"/>
              </a:ext>
            </a:extLst>
          </p:cNvPr>
          <p:cNvSpPr/>
          <p:nvPr/>
        </p:nvSpPr>
        <p:spPr>
          <a:xfrm>
            <a:off x="3119425" y="126408"/>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693003D6-88DB-B549-BAD2-B0900C2ED7B8}"/>
              </a:ext>
            </a:extLst>
          </p:cNvPr>
          <p:cNvSpPr/>
          <p:nvPr/>
        </p:nvSpPr>
        <p:spPr>
          <a:xfrm>
            <a:off x="2165853" y="1110138"/>
            <a:ext cx="2957359" cy="6080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Physiopathologie HTP</a:t>
            </a:r>
          </a:p>
        </p:txBody>
      </p:sp>
      <p:pic>
        <p:nvPicPr>
          <p:cNvPr id="56" name="Image 55">
            <a:extLst>
              <a:ext uri="{FF2B5EF4-FFF2-40B4-BE49-F238E27FC236}">
                <a16:creationId xmlns:a16="http://schemas.microsoft.com/office/drawing/2014/main" id="{A0B7CD01-D287-2044-BBD7-A86725965255}"/>
              </a:ext>
            </a:extLst>
          </p:cNvPr>
          <p:cNvPicPr>
            <a:picLocks noChangeAspect="1"/>
          </p:cNvPicPr>
          <p:nvPr/>
        </p:nvPicPr>
        <p:blipFill rotWithShape="1">
          <a:blip r:embed="rId15"/>
          <a:srcRect b="8381"/>
          <a:stretch/>
        </p:blipFill>
        <p:spPr>
          <a:xfrm>
            <a:off x="6609202" y="1137180"/>
            <a:ext cx="1937303" cy="1806928"/>
          </a:xfrm>
          <a:prstGeom prst="rect">
            <a:avLst/>
          </a:prstGeom>
        </p:spPr>
      </p:pic>
    </p:spTree>
    <p:extLst>
      <p:ext uri="{BB962C8B-B14F-4D97-AF65-F5344CB8AC3E}">
        <p14:creationId xmlns:p14="http://schemas.microsoft.com/office/powerpoint/2010/main" val="102604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P spid="32" grpId="0" animBg="1"/>
      <p:bldP spid="33" grpId="0" animBg="1"/>
      <p:bldP spid="34" grpId="0" animBg="1"/>
      <p:bldP spid="35" grpId="0" animBg="1"/>
      <p:bldP spid="36" grpId="0" animBg="1"/>
      <p:bldP spid="42" grpId="0" animBg="1"/>
      <p:bldP spid="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E240E7C-E59E-3842-9E8A-25DDEBA78898}"/>
              </a:ext>
            </a:extLst>
          </p:cNvPr>
          <p:cNvSpPr>
            <a:spLocks noGrp="1"/>
          </p:cNvSpPr>
          <p:nvPr>
            <p:ph idx="1"/>
          </p:nvPr>
        </p:nvSpPr>
        <p:spPr>
          <a:xfrm>
            <a:off x="736600" y="1702498"/>
            <a:ext cx="8229600" cy="4819640"/>
          </a:xfrm>
        </p:spPr>
        <p:txBody>
          <a:bodyPr>
            <a:normAutofit fontScale="92500" lnSpcReduction="20000"/>
          </a:bodyPr>
          <a:lstStyle/>
          <a:p>
            <a:pPr lvl="1"/>
            <a:r>
              <a:rPr lang="fr-FR" dirty="0"/>
              <a:t>Interrogatoire</a:t>
            </a:r>
          </a:p>
          <a:p>
            <a:pPr lvl="2"/>
            <a:r>
              <a:rPr lang="fr-FR" dirty="0"/>
              <a:t>Histoire d’</a:t>
            </a:r>
            <a:r>
              <a:rPr lang="fr-FR" dirty="0" err="1"/>
              <a:t>hépatopathie</a:t>
            </a:r>
            <a:endParaRPr lang="fr-FR" dirty="0"/>
          </a:p>
          <a:p>
            <a:pPr lvl="2"/>
            <a:r>
              <a:rPr lang="fr-FR" dirty="0"/>
              <a:t>Facteurs de risque : OH, drogues…</a:t>
            </a:r>
          </a:p>
          <a:p>
            <a:pPr lvl="1"/>
            <a:r>
              <a:rPr lang="fr-FR" dirty="0"/>
              <a:t>Signes de cirrhose</a:t>
            </a:r>
          </a:p>
          <a:p>
            <a:pPr lvl="2"/>
            <a:r>
              <a:rPr lang="fr-FR" dirty="0"/>
              <a:t>Insuffisance hépatocellulaire</a:t>
            </a:r>
          </a:p>
          <a:p>
            <a:pPr lvl="3"/>
            <a:r>
              <a:rPr lang="fr-FR" sz="1700" dirty="0"/>
              <a:t>Angiomes stellaires &gt; 5</a:t>
            </a:r>
          </a:p>
          <a:p>
            <a:pPr lvl="3"/>
            <a:r>
              <a:rPr lang="fr-FR" sz="1700" dirty="0"/>
              <a:t>Ictère cutanéomuqueux</a:t>
            </a:r>
          </a:p>
          <a:p>
            <a:pPr lvl="3"/>
            <a:r>
              <a:rPr lang="fr-FR" sz="1700" dirty="0"/>
              <a:t>Érythrose palmaire</a:t>
            </a:r>
          </a:p>
          <a:p>
            <a:pPr lvl="3"/>
            <a:r>
              <a:rPr lang="fr-FR" sz="1700" dirty="0"/>
              <a:t>Ongles blancs (lunule augmentée)</a:t>
            </a:r>
          </a:p>
          <a:p>
            <a:pPr lvl="2"/>
            <a:r>
              <a:rPr lang="fr-FR" dirty="0"/>
              <a:t>Signes directs d’HTP</a:t>
            </a:r>
          </a:p>
          <a:p>
            <a:pPr lvl="3"/>
            <a:r>
              <a:rPr lang="fr-FR" sz="1700" dirty="0"/>
              <a:t>Circulation collatérale</a:t>
            </a:r>
          </a:p>
          <a:p>
            <a:pPr lvl="3"/>
            <a:r>
              <a:rPr lang="fr-FR" sz="1700" dirty="0"/>
              <a:t>Splénomégalie</a:t>
            </a:r>
          </a:p>
          <a:p>
            <a:pPr lvl="3"/>
            <a:r>
              <a:rPr lang="fr-FR" sz="1700" dirty="0"/>
              <a:t>Ascite</a:t>
            </a:r>
          </a:p>
          <a:p>
            <a:pPr lvl="2"/>
            <a:r>
              <a:rPr lang="fr-FR" dirty="0"/>
              <a:t>Foie de cirrhose</a:t>
            </a:r>
          </a:p>
          <a:p>
            <a:pPr lvl="3"/>
            <a:r>
              <a:rPr lang="fr-FR" sz="1700" dirty="0"/>
              <a:t>Hépatomégalie ou foie de taille normale</a:t>
            </a:r>
          </a:p>
          <a:p>
            <a:pPr lvl="3"/>
            <a:r>
              <a:rPr lang="fr-FR" sz="1700" dirty="0"/>
              <a:t>Bord inférieur tranchant</a:t>
            </a:r>
          </a:p>
        </p:txBody>
      </p:sp>
      <p:pic>
        <p:nvPicPr>
          <p:cNvPr id="5" name="Image 4">
            <a:extLst>
              <a:ext uri="{FF2B5EF4-FFF2-40B4-BE49-F238E27FC236}">
                <a16:creationId xmlns:a16="http://schemas.microsoft.com/office/drawing/2014/main" id="{6EAC5E5C-7037-D642-9AE0-EEA054DE47ED}"/>
              </a:ext>
            </a:extLst>
          </p:cNvPr>
          <p:cNvPicPr>
            <a:picLocks noChangeAspect="1"/>
          </p:cNvPicPr>
          <p:nvPr/>
        </p:nvPicPr>
        <p:blipFill>
          <a:blip r:embed="rId2"/>
          <a:stretch>
            <a:fillRect/>
          </a:stretch>
        </p:blipFill>
        <p:spPr>
          <a:xfrm>
            <a:off x="7067228" y="1214849"/>
            <a:ext cx="2603715" cy="2169762"/>
          </a:xfrm>
          <a:prstGeom prst="rect">
            <a:avLst/>
          </a:prstGeom>
        </p:spPr>
      </p:pic>
      <p:pic>
        <p:nvPicPr>
          <p:cNvPr id="6" name="Image 5">
            <a:extLst>
              <a:ext uri="{FF2B5EF4-FFF2-40B4-BE49-F238E27FC236}">
                <a16:creationId xmlns:a16="http://schemas.microsoft.com/office/drawing/2014/main" id="{3C1B984F-D74A-894A-8E01-C7E5B8A39A2C}"/>
              </a:ext>
            </a:extLst>
          </p:cNvPr>
          <p:cNvPicPr>
            <a:picLocks noChangeAspect="1"/>
          </p:cNvPicPr>
          <p:nvPr/>
        </p:nvPicPr>
        <p:blipFill rotWithShape="1">
          <a:blip r:embed="rId3"/>
          <a:srcRect b="31826"/>
          <a:stretch/>
        </p:blipFill>
        <p:spPr>
          <a:xfrm>
            <a:off x="8137057" y="3401576"/>
            <a:ext cx="2835743" cy="1198051"/>
          </a:xfrm>
          <a:prstGeom prst="rect">
            <a:avLst/>
          </a:prstGeom>
        </p:spPr>
      </p:pic>
      <p:pic>
        <p:nvPicPr>
          <p:cNvPr id="7" name="Image 6">
            <a:extLst>
              <a:ext uri="{FF2B5EF4-FFF2-40B4-BE49-F238E27FC236}">
                <a16:creationId xmlns:a16="http://schemas.microsoft.com/office/drawing/2014/main" id="{D672B336-665A-864B-9B97-8852F971FE06}"/>
              </a:ext>
            </a:extLst>
          </p:cNvPr>
          <p:cNvPicPr>
            <a:picLocks noChangeAspect="1"/>
          </p:cNvPicPr>
          <p:nvPr/>
        </p:nvPicPr>
        <p:blipFill>
          <a:blip r:embed="rId4"/>
          <a:stretch>
            <a:fillRect/>
          </a:stretch>
        </p:blipFill>
        <p:spPr>
          <a:xfrm>
            <a:off x="9306440" y="1214849"/>
            <a:ext cx="2885560" cy="2169762"/>
          </a:xfrm>
          <a:prstGeom prst="rect">
            <a:avLst/>
          </a:prstGeom>
        </p:spPr>
      </p:pic>
      <p:cxnSp>
        <p:nvCxnSpPr>
          <p:cNvPr id="8" name="Connecteur droit 7">
            <a:extLst>
              <a:ext uri="{FF2B5EF4-FFF2-40B4-BE49-F238E27FC236}">
                <a16:creationId xmlns:a16="http://schemas.microsoft.com/office/drawing/2014/main" id="{289F7C3F-7A11-7D4B-9D0C-8DA0C4A3C51B}"/>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23BBCFDD-8E26-5F4D-9A3F-547E4D93557A}"/>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0DE04EC-F567-C347-ABBD-CA0D432764E9}"/>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D5700D33-A962-9D49-B206-55CD7105EAF6}"/>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507A9997-126D-CE45-8E54-FB4AB9C76504}"/>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BFA7B83E-4002-4F43-817F-388ED87C5C1E}"/>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158533B6-8299-394A-8B1A-1B9B540EA415}"/>
              </a:ext>
            </a:extLst>
          </p:cNvPr>
          <p:cNvPicPr>
            <a:picLocks noChangeAspect="1"/>
          </p:cNvPicPr>
          <p:nvPr/>
        </p:nvPicPr>
        <p:blipFill>
          <a:blip r:embed="rId5">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5" name="Image 14">
            <a:extLst>
              <a:ext uri="{FF2B5EF4-FFF2-40B4-BE49-F238E27FC236}">
                <a16:creationId xmlns:a16="http://schemas.microsoft.com/office/drawing/2014/main" id="{8DCE25A7-9195-734E-91C5-5D5DB06A51F1}"/>
              </a:ext>
            </a:extLst>
          </p:cNvPr>
          <p:cNvPicPr>
            <a:picLocks noChangeAspect="1"/>
          </p:cNvPicPr>
          <p:nvPr/>
        </p:nvPicPr>
        <p:blipFill>
          <a:blip r:embed="rId5">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6" name="Image 15">
            <a:extLst>
              <a:ext uri="{FF2B5EF4-FFF2-40B4-BE49-F238E27FC236}">
                <a16:creationId xmlns:a16="http://schemas.microsoft.com/office/drawing/2014/main" id="{C63CF19F-54FB-6844-AF42-18944773792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7" name="Image 16">
            <a:extLst>
              <a:ext uri="{FF2B5EF4-FFF2-40B4-BE49-F238E27FC236}">
                <a16:creationId xmlns:a16="http://schemas.microsoft.com/office/drawing/2014/main" id="{6006CB9C-4CF6-8D41-9577-0889F4B9A20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8" name="Image 17">
            <a:extLst>
              <a:ext uri="{FF2B5EF4-FFF2-40B4-BE49-F238E27FC236}">
                <a16:creationId xmlns:a16="http://schemas.microsoft.com/office/drawing/2014/main" id="{D0A11A8B-7769-F148-BD03-BD3E2BA3417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9" name="Image 18">
            <a:extLst>
              <a:ext uri="{FF2B5EF4-FFF2-40B4-BE49-F238E27FC236}">
                <a16:creationId xmlns:a16="http://schemas.microsoft.com/office/drawing/2014/main" id="{AEC3AC68-B2BC-CB4C-B734-49A6DFE6FB6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20" name="Ellipse 19">
            <a:extLst>
              <a:ext uri="{FF2B5EF4-FFF2-40B4-BE49-F238E27FC236}">
                <a16:creationId xmlns:a16="http://schemas.microsoft.com/office/drawing/2014/main" id="{671B61E2-C4CB-9742-9102-91EC93851BF1}"/>
              </a:ext>
            </a:extLst>
          </p:cNvPr>
          <p:cNvSpPr/>
          <p:nvPr/>
        </p:nvSpPr>
        <p:spPr>
          <a:xfrm>
            <a:off x="3119425" y="126408"/>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34BDAA12-CDE9-5245-8391-80633B603AA3}"/>
              </a:ext>
            </a:extLst>
          </p:cNvPr>
          <p:cNvSpPr/>
          <p:nvPr/>
        </p:nvSpPr>
        <p:spPr>
          <a:xfrm>
            <a:off x="2129843" y="1092218"/>
            <a:ext cx="2957359" cy="37990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Évoquer l’HTP</a:t>
            </a:r>
          </a:p>
        </p:txBody>
      </p:sp>
      <p:pic>
        <p:nvPicPr>
          <p:cNvPr id="22" name="Image 21">
            <a:extLst>
              <a:ext uri="{FF2B5EF4-FFF2-40B4-BE49-F238E27FC236}">
                <a16:creationId xmlns:a16="http://schemas.microsoft.com/office/drawing/2014/main" id="{7D8E3CC8-3222-5247-BABF-109AA5CA80F0}"/>
              </a:ext>
            </a:extLst>
          </p:cNvPr>
          <p:cNvPicPr>
            <a:picLocks noChangeAspect="1"/>
          </p:cNvPicPr>
          <p:nvPr/>
        </p:nvPicPr>
        <p:blipFill>
          <a:blip r:embed="rId14"/>
          <a:stretch>
            <a:fillRect/>
          </a:stretch>
        </p:blipFill>
        <p:spPr>
          <a:xfrm>
            <a:off x="7728217" y="4594799"/>
            <a:ext cx="4299967" cy="2165601"/>
          </a:xfrm>
          <a:prstGeom prst="rect">
            <a:avLst/>
          </a:prstGeom>
        </p:spPr>
      </p:pic>
    </p:spTree>
    <p:extLst>
      <p:ext uri="{BB962C8B-B14F-4D97-AF65-F5344CB8AC3E}">
        <p14:creationId xmlns:p14="http://schemas.microsoft.com/office/powerpoint/2010/main" val="248363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51A077F-067C-1448-99F0-054002E07194}"/>
              </a:ext>
            </a:extLst>
          </p:cNvPr>
          <p:cNvSpPr>
            <a:spLocks noGrp="1"/>
          </p:cNvSpPr>
          <p:nvPr>
            <p:ph idx="1"/>
          </p:nvPr>
        </p:nvSpPr>
        <p:spPr>
          <a:xfrm>
            <a:off x="410236" y="1808890"/>
            <a:ext cx="8594333" cy="4525963"/>
          </a:xfrm>
        </p:spPr>
        <p:txBody>
          <a:bodyPr>
            <a:normAutofit fontScale="77500" lnSpcReduction="20000"/>
          </a:bodyPr>
          <a:lstStyle/>
          <a:p>
            <a:r>
              <a:rPr lang="fr-FR" sz="2400" dirty="0"/>
              <a:t>Réanimation du malade</a:t>
            </a:r>
          </a:p>
          <a:p>
            <a:pPr lvl="1"/>
            <a:r>
              <a:rPr lang="fr-FR" sz="2400" dirty="0"/>
              <a:t>Gestion des autres décompensations de cirrhose</a:t>
            </a:r>
          </a:p>
          <a:p>
            <a:pPr lvl="2"/>
            <a:r>
              <a:rPr lang="fr-FR" dirty="0"/>
              <a:t>Encéphalopathie hépatique</a:t>
            </a:r>
          </a:p>
          <a:p>
            <a:pPr lvl="2"/>
            <a:r>
              <a:rPr lang="fr-FR" dirty="0"/>
              <a:t>Ascite (ponction si besoin)</a:t>
            </a:r>
          </a:p>
          <a:p>
            <a:pPr lvl="2"/>
            <a:r>
              <a:rPr lang="fr-FR" dirty="0"/>
              <a:t>Gestion des troubles de l’hémostase</a:t>
            </a:r>
          </a:p>
          <a:p>
            <a:pPr lvl="1"/>
            <a:r>
              <a:rPr lang="fr-FR" sz="2400" dirty="0"/>
              <a:t>Diminution de l’HTP</a:t>
            </a:r>
          </a:p>
          <a:p>
            <a:pPr lvl="2"/>
            <a:r>
              <a:rPr lang="fr-FR" dirty="0" err="1"/>
              <a:t>sandostatine</a:t>
            </a:r>
            <a:r>
              <a:rPr lang="fr-FR" dirty="0"/>
              <a:t> (ou noradrénaline)</a:t>
            </a:r>
          </a:p>
          <a:p>
            <a:pPr lvl="3"/>
            <a:r>
              <a:rPr lang="fr-FR" dirty="0" err="1"/>
              <a:t>vaso-constriction</a:t>
            </a:r>
            <a:r>
              <a:rPr lang="fr-FR" dirty="0"/>
              <a:t> splanchnique </a:t>
            </a:r>
            <a:r>
              <a:rPr lang="fr-FR" dirty="0">
                <a:sym typeface="Wingdings" pitchFamily="2" charset="2"/>
              </a:rPr>
              <a:t> diminution flux porte</a:t>
            </a:r>
          </a:p>
          <a:p>
            <a:pPr marL="914400" lvl="2" indent="0">
              <a:buNone/>
            </a:pPr>
            <a:endParaRPr lang="fr-FR" dirty="0">
              <a:sym typeface="Wingdings" pitchFamily="2" charset="2"/>
            </a:endParaRPr>
          </a:p>
          <a:p>
            <a:r>
              <a:rPr lang="fr-FR" sz="2400" dirty="0">
                <a:sym typeface="Wingdings" pitchFamily="2" charset="2"/>
              </a:rPr>
              <a:t>Traitement spécifique</a:t>
            </a:r>
          </a:p>
          <a:p>
            <a:pPr lvl="1"/>
            <a:r>
              <a:rPr lang="fr-FR" sz="2400" dirty="0">
                <a:sym typeface="Wingdings" pitchFamily="2" charset="2"/>
              </a:rPr>
              <a:t>Hémostase endoscopique dans les 6 heures : </a:t>
            </a:r>
          </a:p>
          <a:p>
            <a:pPr lvl="2"/>
            <a:r>
              <a:rPr lang="fr-FR" sz="2000" dirty="0">
                <a:sym typeface="Wingdings" pitchFamily="2" charset="2"/>
              </a:rPr>
              <a:t>ligature si varice </a:t>
            </a:r>
            <a:r>
              <a:rPr lang="fr-FR" sz="2000" dirty="0" err="1">
                <a:sym typeface="Wingdings" pitchFamily="2" charset="2"/>
              </a:rPr>
              <a:t>oesophagienne</a:t>
            </a:r>
            <a:endParaRPr lang="fr-FR" sz="2000" dirty="0">
              <a:sym typeface="Wingdings" pitchFamily="2" charset="2"/>
            </a:endParaRPr>
          </a:p>
          <a:p>
            <a:pPr lvl="2"/>
            <a:r>
              <a:rPr lang="fr-FR" sz="2000" dirty="0">
                <a:sym typeface="Wingdings" pitchFamily="2" charset="2"/>
              </a:rPr>
              <a:t>Encollage si varice sous cardiale</a:t>
            </a:r>
          </a:p>
          <a:p>
            <a:pPr lvl="1"/>
            <a:r>
              <a:rPr lang="fr-FR" sz="2400" dirty="0">
                <a:sym typeface="Wingdings" pitchFamily="2" charset="2"/>
              </a:rPr>
              <a:t>Si échec : prothèse métallique de compression</a:t>
            </a:r>
          </a:p>
          <a:p>
            <a:pPr lvl="1"/>
            <a:r>
              <a:rPr lang="fr-FR" sz="2400" dirty="0">
                <a:sym typeface="Wingdings" pitchFamily="2" charset="2"/>
              </a:rPr>
              <a:t>Si échec ou récidive précoce</a:t>
            </a:r>
          </a:p>
          <a:p>
            <a:pPr lvl="2"/>
            <a:r>
              <a:rPr lang="fr-FR" sz="2000" dirty="0">
                <a:sym typeface="Wingdings" pitchFamily="2" charset="2"/>
              </a:rPr>
              <a:t>Discuter du TIPSS précoce</a:t>
            </a:r>
            <a:endParaRPr lang="fr-FR" sz="2000" dirty="0"/>
          </a:p>
        </p:txBody>
      </p:sp>
      <p:pic>
        <p:nvPicPr>
          <p:cNvPr id="5" name="Image 4">
            <a:extLst>
              <a:ext uri="{FF2B5EF4-FFF2-40B4-BE49-F238E27FC236}">
                <a16:creationId xmlns:a16="http://schemas.microsoft.com/office/drawing/2014/main" id="{51470410-17C9-5741-BEAB-A28AB0F9CA0A}"/>
              </a:ext>
            </a:extLst>
          </p:cNvPr>
          <p:cNvPicPr>
            <a:picLocks noChangeAspect="1"/>
          </p:cNvPicPr>
          <p:nvPr/>
        </p:nvPicPr>
        <p:blipFill rotWithShape="1">
          <a:blip r:embed="rId2"/>
          <a:srcRect l="1772" t="6754" r="2507" b="8329"/>
          <a:stretch/>
        </p:blipFill>
        <p:spPr>
          <a:xfrm>
            <a:off x="8766198" y="5170523"/>
            <a:ext cx="2725571" cy="1582974"/>
          </a:xfrm>
          <a:prstGeom prst="rect">
            <a:avLst/>
          </a:prstGeom>
        </p:spPr>
      </p:pic>
      <p:pic>
        <p:nvPicPr>
          <p:cNvPr id="6" name="Image 5">
            <a:extLst>
              <a:ext uri="{FF2B5EF4-FFF2-40B4-BE49-F238E27FC236}">
                <a16:creationId xmlns:a16="http://schemas.microsoft.com/office/drawing/2014/main" id="{111D44F8-528F-5B42-B324-67605EA8D6B3}"/>
              </a:ext>
            </a:extLst>
          </p:cNvPr>
          <p:cNvPicPr>
            <a:picLocks noChangeAspect="1"/>
          </p:cNvPicPr>
          <p:nvPr/>
        </p:nvPicPr>
        <p:blipFill>
          <a:blip r:embed="rId3"/>
          <a:stretch>
            <a:fillRect/>
          </a:stretch>
        </p:blipFill>
        <p:spPr>
          <a:xfrm>
            <a:off x="8065971" y="1579420"/>
            <a:ext cx="4126027" cy="3768034"/>
          </a:xfrm>
          <a:prstGeom prst="rect">
            <a:avLst/>
          </a:prstGeom>
        </p:spPr>
      </p:pic>
      <p:cxnSp>
        <p:nvCxnSpPr>
          <p:cNvPr id="9" name="Connecteur droit 8">
            <a:extLst>
              <a:ext uri="{FF2B5EF4-FFF2-40B4-BE49-F238E27FC236}">
                <a16:creationId xmlns:a16="http://schemas.microsoft.com/office/drawing/2014/main" id="{3D0810E7-E4B7-B143-BC5A-E09832BF8B5A}"/>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9CFAF144-3F74-964C-875F-EFE8EE40D669}"/>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AE82FF8-BCEB-C343-A497-54F4DC1B40BD}"/>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4C2B89CB-5D72-DE48-95FD-73CB8D9FBDCE}"/>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124617E7-9387-B149-A247-72FF8B0C3C10}"/>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F9EA4158-6242-F04A-850E-F336149DC587}"/>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0CD00EB6-DB54-1640-A0FA-319EC131E3C4}"/>
              </a:ext>
            </a:extLst>
          </p:cNvPr>
          <p:cNvPicPr>
            <a:picLocks noChangeAspect="1"/>
          </p:cNvPicPr>
          <p:nvPr/>
        </p:nvPicPr>
        <p:blipFill>
          <a:blip r:embed="rId4">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6" name="Image 15">
            <a:extLst>
              <a:ext uri="{FF2B5EF4-FFF2-40B4-BE49-F238E27FC236}">
                <a16:creationId xmlns:a16="http://schemas.microsoft.com/office/drawing/2014/main" id="{4DDB6771-235C-9343-AE3B-7AD41A1D89CD}"/>
              </a:ext>
            </a:extLst>
          </p:cNvPr>
          <p:cNvPicPr>
            <a:picLocks noChangeAspect="1"/>
          </p:cNvPicPr>
          <p:nvPr/>
        </p:nvPicPr>
        <p:blipFill>
          <a:blip r:embed="rId4">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7" name="Image 16">
            <a:extLst>
              <a:ext uri="{FF2B5EF4-FFF2-40B4-BE49-F238E27FC236}">
                <a16:creationId xmlns:a16="http://schemas.microsoft.com/office/drawing/2014/main" id="{9FF0C3E9-53D7-C649-B946-2B39CE047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8" name="Image 17">
            <a:extLst>
              <a:ext uri="{FF2B5EF4-FFF2-40B4-BE49-F238E27FC236}">
                <a16:creationId xmlns:a16="http://schemas.microsoft.com/office/drawing/2014/main" id="{C13A1751-6794-9740-A784-8D7FA9217C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9" name="Image 18">
            <a:extLst>
              <a:ext uri="{FF2B5EF4-FFF2-40B4-BE49-F238E27FC236}">
                <a16:creationId xmlns:a16="http://schemas.microsoft.com/office/drawing/2014/main" id="{62744246-3699-7340-AA86-6902A79D09B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20" name="Image 19">
            <a:extLst>
              <a:ext uri="{FF2B5EF4-FFF2-40B4-BE49-F238E27FC236}">
                <a16:creationId xmlns:a16="http://schemas.microsoft.com/office/drawing/2014/main" id="{2C364D25-000E-5F44-A285-8B810EF453A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21" name="Ellipse 20">
            <a:extLst>
              <a:ext uri="{FF2B5EF4-FFF2-40B4-BE49-F238E27FC236}">
                <a16:creationId xmlns:a16="http://schemas.microsoft.com/office/drawing/2014/main" id="{1176A9F9-CE28-C748-8ACF-4D3ADDB08176}"/>
              </a:ext>
            </a:extLst>
          </p:cNvPr>
          <p:cNvSpPr/>
          <p:nvPr/>
        </p:nvSpPr>
        <p:spPr>
          <a:xfrm>
            <a:off x="3119425" y="126408"/>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D6CA0A6E-FD0F-2F4D-9F7D-7153159E86E2}"/>
              </a:ext>
            </a:extLst>
          </p:cNvPr>
          <p:cNvSpPr/>
          <p:nvPr/>
        </p:nvSpPr>
        <p:spPr>
          <a:xfrm>
            <a:off x="2171681" y="1093892"/>
            <a:ext cx="2957359" cy="37990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PEC rupture de varices </a:t>
            </a:r>
            <a:r>
              <a:rPr lang="fr-FR" dirty="0" err="1"/>
              <a:t>oeso</a:t>
            </a:r>
            <a:endParaRPr lang="fr-FR" dirty="0"/>
          </a:p>
        </p:txBody>
      </p:sp>
      <p:sp>
        <p:nvSpPr>
          <p:cNvPr id="23" name="ZoneTexte 22">
            <a:extLst>
              <a:ext uri="{FF2B5EF4-FFF2-40B4-BE49-F238E27FC236}">
                <a16:creationId xmlns:a16="http://schemas.microsoft.com/office/drawing/2014/main" id="{81A3B81B-31A7-0F4F-BE41-1694A948F1AC}"/>
              </a:ext>
            </a:extLst>
          </p:cNvPr>
          <p:cNvSpPr txBox="1"/>
          <p:nvPr/>
        </p:nvSpPr>
        <p:spPr>
          <a:xfrm>
            <a:off x="6580757" y="1744238"/>
            <a:ext cx="914493" cy="369332"/>
          </a:xfrm>
          <a:prstGeom prst="rect">
            <a:avLst/>
          </a:prstGeom>
          <a:noFill/>
          <a:ln>
            <a:solidFill>
              <a:srgbClr val="FF0000"/>
            </a:solidFill>
          </a:ln>
        </p:spPr>
        <p:txBody>
          <a:bodyPr wrap="square" rtlCol="0">
            <a:spAutoFit/>
          </a:bodyPr>
          <a:lstStyle/>
          <a:p>
            <a:r>
              <a:rPr lang="fr-FR" dirty="0">
                <a:solidFill>
                  <a:srgbClr val="FF0000"/>
                </a:solidFill>
                <a:latin typeface="Bauhaus 93" pitchFamily="82" charset="77"/>
              </a:rPr>
              <a:t>Rang A</a:t>
            </a:r>
          </a:p>
        </p:txBody>
      </p:sp>
      <p:sp>
        <p:nvSpPr>
          <p:cNvPr id="24" name="ZoneTexte 23">
            <a:extLst>
              <a:ext uri="{FF2B5EF4-FFF2-40B4-BE49-F238E27FC236}">
                <a16:creationId xmlns:a16="http://schemas.microsoft.com/office/drawing/2014/main" id="{4EE6B33E-3A3E-DF41-A216-945206961588}"/>
              </a:ext>
            </a:extLst>
          </p:cNvPr>
          <p:cNvSpPr txBox="1"/>
          <p:nvPr/>
        </p:nvSpPr>
        <p:spPr>
          <a:xfrm>
            <a:off x="6587071" y="4722134"/>
            <a:ext cx="914493" cy="369332"/>
          </a:xfrm>
          <a:prstGeom prst="rect">
            <a:avLst/>
          </a:prstGeom>
          <a:noFill/>
          <a:ln>
            <a:solidFill>
              <a:srgbClr val="FF0000"/>
            </a:solidFill>
          </a:ln>
        </p:spPr>
        <p:txBody>
          <a:bodyPr wrap="square" rtlCol="0">
            <a:spAutoFit/>
          </a:bodyPr>
          <a:lstStyle/>
          <a:p>
            <a:r>
              <a:rPr lang="fr-FR" dirty="0">
                <a:solidFill>
                  <a:srgbClr val="FF0000"/>
                </a:solidFill>
                <a:latin typeface="Bauhaus 93" pitchFamily="82" charset="77"/>
              </a:rPr>
              <a:t>Rang A</a:t>
            </a:r>
          </a:p>
        </p:txBody>
      </p:sp>
    </p:spTree>
    <p:extLst>
      <p:ext uri="{BB962C8B-B14F-4D97-AF65-F5344CB8AC3E}">
        <p14:creationId xmlns:p14="http://schemas.microsoft.com/office/powerpoint/2010/main" val="1519799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48698F1-2486-E943-8AC9-C69CF40440AF}"/>
              </a:ext>
            </a:extLst>
          </p:cNvPr>
          <p:cNvSpPr>
            <a:spLocks noGrp="1"/>
          </p:cNvSpPr>
          <p:nvPr>
            <p:ph idx="1"/>
          </p:nvPr>
        </p:nvSpPr>
        <p:spPr>
          <a:xfrm>
            <a:off x="1668451" y="1606174"/>
            <a:ext cx="8229600" cy="4525963"/>
          </a:xfrm>
        </p:spPr>
        <p:txBody>
          <a:bodyPr/>
          <a:lstStyle/>
          <a:p>
            <a:r>
              <a:rPr lang="fr-FR" dirty="0"/>
              <a:t>Prévention secondaire</a:t>
            </a:r>
          </a:p>
          <a:p>
            <a:pPr lvl="1"/>
            <a:r>
              <a:rPr lang="fr-FR" dirty="0"/>
              <a:t>Ne jamais oublier la transplantation hépatique</a:t>
            </a:r>
          </a:p>
          <a:p>
            <a:pPr lvl="1"/>
            <a:r>
              <a:rPr lang="fr-FR" dirty="0"/>
              <a:t>Séances de ligature répétées </a:t>
            </a:r>
            <a:r>
              <a:rPr lang="fr-FR" dirty="0">
                <a:sym typeface="Wingdings" pitchFamily="2" charset="2"/>
              </a:rPr>
              <a:t> </a:t>
            </a:r>
            <a:r>
              <a:rPr lang="fr-FR" dirty="0"/>
              <a:t>disparition varices</a:t>
            </a:r>
          </a:p>
          <a:p>
            <a:pPr lvl="1"/>
            <a:r>
              <a:rPr lang="fr-FR" dirty="0"/>
              <a:t>Beta bloquants (</a:t>
            </a:r>
            <a:r>
              <a:rPr lang="fr-FR" dirty="0" err="1"/>
              <a:t>propranolol</a:t>
            </a:r>
            <a:r>
              <a:rPr lang="fr-FR" dirty="0"/>
              <a:t>): objectif &lt; 25% FC</a:t>
            </a:r>
          </a:p>
          <a:p>
            <a:r>
              <a:rPr lang="fr-FR" dirty="0"/>
              <a:t>Si récidive</a:t>
            </a:r>
          </a:p>
          <a:p>
            <a:pPr lvl="1"/>
            <a:r>
              <a:rPr lang="fr-FR" dirty="0"/>
              <a:t>Discuter TIPSS </a:t>
            </a:r>
            <a:r>
              <a:rPr lang="fr-FR" sz="1800" dirty="0"/>
              <a:t>(</a:t>
            </a:r>
            <a:r>
              <a:rPr lang="fr-FR" sz="1800" dirty="0" err="1"/>
              <a:t>transjugular</a:t>
            </a:r>
            <a:r>
              <a:rPr lang="fr-FR" sz="1800" dirty="0"/>
              <a:t> intra </a:t>
            </a:r>
            <a:r>
              <a:rPr lang="fr-FR" sz="1800" dirty="0" err="1"/>
              <a:t>hepatic</a:t>
            </a:r>
            <a:r>
              <a:rPr lang="fr-FR" sz="1800" dirty="0"/>
              <a:t> </a:t>
            </a:r>
            <a:r>
              <a:rPr lang="fr-FR" sz="1800" dirty="0" err="1"/>
              <a:t>portosystemic</a:t>
            </a:r>
            <a:r>
              <a:rPr lang="fr-FR" sz="1800" dirty="0"/>
              <a:t> shunt)</a:t>
            </a:r>
          </a:p>
          <a:p>
            <a:pPr lvl="1"/>
            <a:r>
              <a:rPr lang="fr-FR" sz="2400" dirty="0"/>
              <a:t>Discuter transplantation</a:t>
            </a:r>
          </a:p>
          <a:p>
            <a:endParaRPr lang="fr-FR" dirty="0"/>
          </a:p>
        </p:txBody>
      </p:sp>
      <p:pic>
        <p:nvPicPr>
          <p:cNvPr id="5" name="Image 4">
            <a:extLst>
              <a:ext uri="{FF2B5EF4-FFF2-40B4-BE49-F238E27FC236}">
                <a16:creationId xmlns:a16="http://schemas.microsoft.com/office/drawing/2014/main" id="{2562B1BB-71C7-394D-A111-2A07D7AC9864}"/>
              </a:ext>
            </a:extLst>
          </p:cNvPr>
          <p:cNvPicPr>
            <a:picLocks noChangeAspect="1"/>
          </p:cNvPicPr>
          <p:nvPr/>
        </p:nvPicPr>
        <p:blipFill>
          <a:blip r:embed="rId2"/>
          <a:stretch>
            <a:fillRect/>
          </a:stretch>
        </p:blipFill>
        <p:spPr>
          <a:xfrm>
            <a:off x="9101470" y="3599092"/>
            <a:ext cx="2786495" cy="2095272"/>
          </a:xfrm>
          <a:prstGeom prst="rect">
            <a:avLst/>
          </a:prstGeom>
        </p:spPr>
      </p:pic>
      <p:cxnSp>
        <p:nvCxnSpPr>
          <p:cNvPr id="7" name="Connecteur droit avec flèche 6">
            <a:extLst>
              <a:ext uri="{FF2B5EF4-FFF2-40B4-BE49-F238E27FC236}">
                <a16:creationId xmlns:a16="http://schemas.microsoft.com/office/drawing/2014/main" id="{D36DADF9-463D-FA47-B988-3F73D270ABEC}"/>
              </a:ext>
            </a:extLst>
          </p:cNvPr>
          <p:cNvCxnSpPr/>
          <p:nvPr/>
        </p:nvCxnSpPr>
        <p:spPr>
          <a:xfrm flipH="1">
            <a:off x="10673773" y="4505556"/>
            <a:ext cx="900545" cy="0"/>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Connecteur droit 5">
            <a:extLst>
              <a:ext uri="{FF2B5EF4-FFF2-40B4-BE49-F238E27FC236}">
                <a16:creationId xmlns:a16="http://schemas.microsoft.com/office/drawing/2014/main" id="{05CFFB39-D5D5-044F-975D-2D2A241395F1}"/>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3BB6A0BA-6E0F-834E-900F-5D338F94D191}"/>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80F3CD59-04B1-3849-A70C-AB82FCFA6F40}"/>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C4CD2F21-6866-1648-A532-B7B7AC23AB25}"/>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47E3AE4C-BF9F-484E-8C67-D04373D19C9E}"/>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C055D119-D589-074C-895D-B567665F9332}"/>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4035377E-A16E-E04F-B0A2-5393D2A62BDF}"/>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4" name="Image 13">
            <a:extLst>
              <a:ext uri="{FF2B5EF4-FFF2-40B4-BE49-F238E27FC236}">
                <a16:creationId xmlns:a16="http://schemas.microsoft.com/office/drawing/2014/main" id="{175DBE3B-5BC3-EB43-9AB5-BDF0CC0F4A86}"/>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5" name="Image 14">
            <a:extLst>
              <a:ext uri="{FF2B5EF4-FFF2-40B4-BE49-F238E27FC236}">
                <a16:creationId xmlns:a16="http://schemas.microsoft.com/office/drawing/2014/main" id="{14EEE06E-128E-EC49-BEB3-71809D47DFD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6" name="Image 15">
            <a:extLst>
              <a:ext uri="{FF2B5EF4-FFF2-40B4-BE49-F238E27FC236}">
                <a16:creationId xmlns:a16="http://schemas.microsoft.com/office/drawing/2014/main" id="{3E3F6241-23E5-FD43-BD28-B18C78019C8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7" name="Image 16">
            <a:extLst>
              <a:ext uri="{FF2B5EF4-FFF2-40B4-BE49-F238E27FC236}">
                <a16:creationId xmlns:a16="http://schemas.microsoft.com/office/drawing/2014/main" id="{DE284C64-8204-9048-A5C5-FE26A139F5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8" name="Image 17">
            <a:extLst>
              <a:ext uri="{FF2B5EF4-FFF2-40B4-BE49-F238E27FC236}">
                <a16:creationId xmlns:a16="http://schemas.microsoft.com/office/drawing/2014/main" id="{59D5792F-B801-164D-89E2-B99FA2E79F8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19" name="Ellipse 18">
            <a:extLst>
              <a:ext uri="{FF2B5EF4-FFF2-40B4-BE49-F238E27FC236}">
                <a16:creationId xmlns:a16="http://schemas.microsoft.com/office/drawing/2014/main" id="{137274B6-110C-4846-AF80-99D11E477980}"/>
              </a:ext>
            </a:extLst>
          </p:cNvPr>
          <p:cNvSpPr/>
          <p:nvPr/>
        </p:nvSpPr>
        <p:spPr>
          <a:xfrm>
            <a:off x="3119425" y="126408"/>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BB7B871F-09FB-1746-A726-300BDE1DEE95}"/>
              </a:ext>
            </a:extLst>
          </p:cNvPr>
          <p:cNvSpPr/>
          <p:nvPr/>
        </p:nvSpPr>
        <p:spPr>
          <a:xfrm>
            <a:off x="2129843" y="1081926"/>
            <a:ext cx="2957359" cy="37990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Évoquer l’HTP</a:t>
            </a:r>
          </a:p>
        </p:txBody>
      </p:sp>
    </p:spTree>
    <p:extLst>
      <p:ext uri="{BB962C8B-B14F-4D97-AF65-F5344CB8AC3E}">
        <p14:creationId xmlns:p14="http://schemas.microsoft.com/office/powerpoint/2010/main" val="1291059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513ABE22-5A93-624E-AFE7-4F795A8307DE}"/>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A00EAEF2-99A8-DA4A-B654-4B33ADA83963}"/>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02658D0-E135-554B-A2A2-8B355FC153DE}"/>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BC06AF23-99C2-934A-A659-10EE8DE050A5}"/>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26720D96-ED3C-2A43-B722-F1948F8877CF}"/>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DC785F47-17F4-CF4B-9A3F-5F6DAD11728B}"/>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388ACDAC-0BAD-BF4D-A7AC-7643B79B4736}"/>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4" name="Image 13">
            <a:extLst>
              <a:ext uri="{FF2B5EF4-FFF2-40B4-BE49-F238E27FC236}">
                <a16:creationId xmlns:a16="http://schemas.microsoft.com/office/drawing/2014/main" id="{92D45246-770E-DA40-A447-FB088008479B}"/>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5" name="Image 14">
            <a:extLst>
              <a:ext uri="{FF2B5EF4-FFF2-40B4-BE49-F238E27FC236}">
                <a16:creationId xmlns:a16="http://schemas.microsoft.com/office/drawing/2014/main" id="{56D9856D-1540-584F-A125-5C5C705301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6" name="Image 15">
            <a:extLst>
              <a:ext uri="{FF2B5EF4-FFF2-40B4-BE49-F238E27FC236}">
                <a16:creationId xmlns:a16="http://schemas.microsoft.com/office/drawing/2014/main" id="{047F0955-F6A6-C240-B9BB-C3B1A637DF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7" name="Image 16">
            <a:extLst>
              <a:ext uri="{FF2B5EF4-FFF2-40B4-BE49-F238E27FC236}">
                <a16:creationId xmlns:a16="http://schemas.microsoft.com/office/drawing/2014/main" id="{88C1A8FC-69B5-C247-9130-8F8F4DC67A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8" name="Image 17">
            <a:extLst>
              <a:ext uri="{FF2B5EF4-FFF2-40B4-BE49-F238E27FC236}">
                <a16:creationId xmlns:a16="http://schemas.microsoft.com/office/drawing/2014/main" id="{13F5B338-AA19-6143-8343-240CFCFFD70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19" name="Ellipse 18">
            <a:extLst>
              <a:ext uri="{FF2B5EF4-FFF2-40B4-BE49-F238E27FC236}">
                <a16:creationId xmlns:a16="http://schemas.microsoft.com/office/drawing/2014/main" id="{DB9FCF3C-BB6D-E449-B292-9433D6C9E8F5}"/>
              </a:ext>
            </a:extLst>
          </p:cNvPr>
          <p:cNvSpPr/>
          <p:nvPr/>
        </p:nvSpPr>
        <p:spPr>
          <a:xfrm>
            <a:off x="5392199" y="10961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BDF26F81-D99D-E24A-A2C7-1FB1D9E9A214}"/>
              </a:ext>
            </a:extLst>
          </p:cNvPr>
          <p:cNvSpPr/>
          <p:nvPr/>
        </p:nvSpPr>
        <p:spPr>
          <a:xfrm>
            <a:off x="4697571" y="1104434"/>
            <a:ext cx="2957359" cy="37990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Ulcère gastroduodénal</a:t>
            </a:r>
          </a:p>
        </p:txBody>
      </p:sp>
      <p:grpSp>
        <p:nvGrpSpPr>
          <p:cNvPr id="35" name="Groupe 22">
            <a:extLst>
              <a:ext uri="{FF2B5EF4-FFF2-40B4-BE49-F238E27FC236}">
                <a16:creationId xmlns:a16="http://schemas.microsoft.com/office/drawing/2014/main" id="{249C0EAA-B0B6-964F-B9D7-25D7BF79022E}"/>
              </a:ext>
            </a:extLst>
          </p:cNvPr>
          <p:cNvGrpSpPr/>
          <p:nvPr/>
        </p:nvGrpSpPr>
        <p:grpSpPr>
          <a:xfrm>
            <a:off x="2248496" y="2559877"/>
            <a:ext cx="9702008" cy="4029994"/>
            <a:chOff x="4304753" y="4357795"/>
            <a:chExt cx="4637832" cy="2271058"/>
          </a:xfrm>
        </p:grpSpPr>
        <p:grpSp>
          <p:nvGrpSpPr>
            <p:cNvPr id="36" name="Group 5">
              <a:extLst>
                <a:ext uri="{FF2B5EF4-FFF2-40B4-BE49-F238E27FC236}">
                  <a16:creationId xmlns:a16="http://schemas.microsoft.com/office/drawing/2014/main" id="{F4393550-A87D-4446-A503-D3B39EEE1AE9}"/>
                </a:ext>
              </a:extLst>
            </p:cNvPr>
            <p:cNvGrpSpPr>
              <a:grpSpLocks/>
            </p:cNvGrpSpPr>
            <p:nvPr/>
          </p:nvGrpSpPr>
          <p:grpSpPr bwMode="auto">
            <a:xfrm>
              <a:off x="4304753" y="4357795"/>
              <a:ext cx="4637832" cy="2271058"/>
              <a:chOff x="685" y="1604"/>
              <a:chExt cx="3258" cy="2212"/>
            </a:xfrm>
          </p:grpSpPr>
          <p:graphicFrame>
            <p:nvGraphicFramePr>
              <p:cNvPr id="38" name="Object 7">
                <a:extLst>
                  <a:ext uri="{FF2B5EF4-FFF2-40B4-BE49-F238E27FC236}">
                    <a16:creationId xmlns:a16="http://schemas.microsoft.com/office/drawing/2014/main" id="{05508382-B03A-8D4A-9DB2-4106626B7FFD}"/>
                  </a:ext>
                </a:extLst>
              </p:cNvPr>
              <p:cNvGraphicFramePr>
                <a:graphicFrameLocks/>
              </p:cNvGraphicFramePr>
              <p:nvPr>
                <p:extLst>
                  <p:ext uri="{D42A27DB-BD31-4B8C-83A1-F6EECF244321}">
                    <p14:modId xmlns:p14="http://schemas.microsoft.com/office/powerpoint/2010/main" val="3414164569"/>
                  </p:ext>
                </p:extLst>
              </p:nvPr>
            </p:nvGraphicFramePr>
            <p:xfrm>
              <a:off x="685" y="1969"/>
              <a:ext cx="3233" cy="1847"/>
            </p:xfrm>
            <a:graphic>
              <a:graphicData uri="http://schemas.openxmlformats.org/presentationml/2006/ole">
                <mc:AlternateContent xmlns:mc="http://schemas.openxmlformats.org/markup-compatibility/2006">
                  <mc:Choice xmlns:v="urn:schemas-microsoft-com:vml" Requires="v">
                    <p:oleObj r:id="rId11" imgW="5132160" imgH="2931840" progId="">
                      <p:embed/>
                    </p:oleObj>
                  </mc:Choice>
                  <mc:Fallback>
                    <p:oleObj r:id="rId11" imgW="5132160" imgH="2931840" progId="">
                      <p:embed/>
                      <p:pic>
                        <p:nvPicPr>
                          <p:cNvPr id="38" name="Object 7">
                            <a:extLst>
                              <a:ext uri="{FF2B5EF4-FFF2-40B4-BE49-F238E27FC236}">
                                <a16:creationId xmlns:a16="http://schemas.microsoft.com/office/drawing/2014/main" id="{05508382-B03A-8D4A-9DB2-4106626B7FFD}"/>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 y="1969"/>
                            <a:ext cx="3233" cy="18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9" name="Rectangle 8">
                <a:extLst>
                  <a:ext uri="{FF2B5EF4-FFF2-40B4-BE49-F238E27FC236}">
                    <a16:creationId xmlns:a16="http://schemas.microsoft.com/office/drawing/2014/main" id="{4322F058-1E06-D54C-A39F-85A97DFB0275}"/>
                  </a:ext>
                </a:extLst>
              </p:cNvPr>
              <p:cNvSpPr>
                <a:spLocks noChangeArrowheads="1"/>
              </p:cNvSpPr>
              <p:nvPr/>
            </p:nvSpPr>
            <p:spPr bwMode="auto">
              <a:xfrm>
                <a:off x="772" y="1813"/>
                <a:ext cx="543" cy="270"/>
              </a:xfrm>
              <a:prstGeom prst="rect">
                <a:avLst/>
              </a:prstGeom>
              <a:noFill/>
              <a:ln w="9525">
                <a:noFill/>
                <a:miter lim="800000"/>
                <a:headEnd/>
                <a:tailEnd/>
              </a:ln>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charset="0"/>
                    <a:ea typeface="+mn-ea"/>
                    <a:cs typeface="+mn-cs"/>
                  </a:rPr>
                  <a:t>abrasion</a:t>
                </a:r>
              </a:p>
            </p:txBody>
          </p:sp>
          <p:sp>
            <p:nvSpPr>
              <p:cNvPr id="40" name="Rectangle 9">
                <a:extLst>
                  <a:ext uri="{FF2B5EF4-FFF2-40B4-BE49-F238E27FC236}">
                    <a16:creationId xmlns:a16="http://schemas.microsoft.com/office/drawing/2014/main" id="{3C02BAFD-2EED-CB44-B88A-58364C164462}"/>
                  </a:ext>
                </a:extLst>
              </p:cNvPr>
              <p:cNvSpPr>
                <a:spLocks noChangeArrowheads="1"/>
              </p:cNvSpPr>
              <p:nvPr/>
            </p:nvSpPr>
            <p:spPr bwMode="auto">
              <a:xfrm>
                <a:off x="1446" y="1604"/>
                <a:ext cx="711" cy="450"/>
              </a:xfrm>
              <a:prstGeom prst="rect">
                <a:avLst/>
              </a:prstGeom>
              <a:noFill/>
              <a:ln w="9525">
                <a:noFill/>
                <a:miter lim="800000"/>
                <a:headEnd/>
                <a:tailEnd/>
              </a:ln>
            </p:spPr>
            <p:txBody>
              <a:bodyPr wrap="none" lIns="92075" tIns="46038" rIns="92075" bIns="46038">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charset="0"/>
                    <a:ea typeface="+mn-ea"/>
                    <a:cs typeface="+mn-cs"/>
                  </a:rPr>
                  <a:t>érosion ou</a:t>
                </a:r>
                <a:br>
                  <a:rPr kumimoji="0" lang="fr-FR" sz="1200" b="0" i="0" u="none" strike="noStrike" kern="1200" cap="none" spc="0" normalizeH="0" baseline="0" noProof="0" dirty="0">
                    <a:ln>
                      <a:noFill/>
                    </a:ln>
                    <a:solidFill>
                      <a:prstClr val="black"/>
                    </a:solidFill>
                    <a:effectLst/>
                    <a:uLnTx/>
                    <a:uFillTx/>
                    <a:latin typeface="Arial" charset="0"/>
                    <a:ea typeface="+mn-ea"/>
                    <a:cs typeface="+mn-cs"/>
                  </a:rPr>
                </a:br>
                <a:r>
                  <a:rPr kumimoji="0" lang="fr-FR" sz="1200" b="0" i="0" u="none" strike="noStrike" kern="1200" cap="none" spc="0" normalizeH="0" baseline="0" noProof="0" dirty="0">
                    <a:ln>
                      <a:noFill/>
                    </a:ln>
                    <a:solidFill>
                      <a:prstClr val="black"/>
                    </a:solidFill>
                    <a:effectLst/>
                    <a:uLnTx/>
                    <a:uFillTx/>
                    <a:latin typeface="Arial" charset="0"/>
                    <a:ea typeface="+mn-ea"/>
                    <a:cs typeface="+mn-cs"/>
                  </a:rPr>
                  <a:t>exulcération</a:t>
                </a:r>
              </a:p>
            </p:txBody>
          </p:sp>
          <p:sp>
            <p:nvSpPr>
              <p:cNvPr id="41" name="Rectangle 10">
                <a:extLst>
                  <a:ext uri="{FF2B5EF4-FFF2-40B4-BE49-F238E27FC236}">
                    <a16:creationId xmlns:a16="http://schemas.microsoft.com/office/drawing/2014/main" id="{E7A5EDED-E92B-E146-9EC6-70EDD1B5DF09}"/>
                  </a:ext>
                </a:extLst>
              </p:cNvPr>
              <p:cNvSpPr>
                <a:spLocks noChangeArrowheads="1"/>
              </p:cNvSpPr>
              <p:nvPr/>
            </p:nvSpPr>
            <p:spPr bwMode="auto">
              <a:xfrm>
                <a:off x="2178" y="1952"/>
                <a:ext cx="597" cy="270"/>
              </a:xfrm>
              <a:prstGeom prst="rect">
                <a:avLst/>
              </a:prstGeom>
              <a:noFill/>
              <a:ln w="9525">
                <a:noFill/>
                <a:miter lim="800000"/>
                <a:headEnd/>
                <a:tailEnd/>
              </a:ln>
            </p:spPr>
            <p:txBody>
              <a:bodyPr wrap="none" lIns="92075" tIns="46038" rIns="92075" bIns="46038">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charset="0"/>
                    <a:ea typeface="+mn-ea"/>
                    <a:cs typeface="+mn-cs"/>
                  </a:rPr>
                  <a:t>ulcération</a:t>
                </a:r>
              </a:p>
            </p:txBody>
          </p:sp>
          <p:sp>
            <p:nvSpPr>
              <p:cNvPr id="42" name="Rectangle 11">
                <a:extLst>
                  <a:ext uri="{FF2B5EF4-FFF2-40B4-BE49-F238E27FC236}">
                    <a16:creationId xmlns:a16="http://schemas.microsoft.com/office/drawing/2014/main" id="{9C7DC0F1-00F4-C04B-9925-8E24FB4F4393}"/>
                  </a:ext>
                </a:extLst>
              </p:cNvPr>
              <p:cNvSpPr>
                <a:spLocks noChangeArrowheads="1"/>
              </p:cNvSpPr>
              <p:nvPr/>
            </p:nvSpPr>
            <p:spPr bwMode="auto">
              <a:xfrm>
                <a:off x="3197" y="1924"/>
                <a:ext cx="333" cy="203"/>
              </a:xfrm>
              <a:prstGeom prst="rect">
                <a:avLst/>
              </a:prstGeom>
              <a:ln w="38100">
                <a:headEnd/>
                <a:tailEnd/>
              </a:ln>
            </p:spPr>
            <p:style>
              <a:lnRef idx="2">
                <a:schemeClr val="accent3"/>
              </a:lnRef>
              <a:fillRef idx="1">
                <a:schemeClr val="lt1"/>
              </a:fillRef>
              <a:effectRef idx="0">
                <a:schemeClr val="accent3"/>
              </a:effectRef>
              <a:fontRef idx="minor">
                <a:schemeClr val="dk1"/>
              </a:fontRef>
            </p:style>
            <p:txBody>
              <a:bodyPr wrap="none" lIns="92075" tIns="46038" rIns="92075" bIns="46038">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charset="0"/>
                    <a:ea typeface="+mn-ea"/>
                    <a:cs typeface="+mn-cs"/>
                  </a:rPr>
                  <a:t>Ulcère</a:t>
                </a:r>
                <a:r>
                  <a:rPr kumimoji="0" lang="fr-FR" sz="1800" b="1" i="0" u="none" strike="noStrike" kern="1200" cap="none" spc="0" normalizeH="0" baseline="0" noProof="0" dirty="0">
                    <a:ln>
                      <a:noFill/>
                    </a:ln>
                    <a:solidFill>
                      <a:prstClr val="black"/>
                    </a:solidFill>
                    <a:effectLst/>
                    <a:uLnTx/>
                    <a:uFillTx/>
                    <a:latin typeface="Arial" charset="0"/>
                    <a:ea typeface="+mn-ea"/>
                    <a:cs typeface="+mn-cs"/>
                  </a:rPr>
                  <a:t> </a:t>
                </a:r>
                <a:r>
                  <a:rPr kumimoji="0" lang="fr-FR" sz="1200" b="1" i="0" u="none" strike="noStrike" kern="1200" cap="none" spc="0" normalizeH="0" baseline="0" noProof="0" dirty="0">
                    <a:ln>
                      <a:noFill/>
                    </a:ln>
                    <a:solidFill>
                      <a:prstClr val="black"/>
                    </a:solidFill>
                    <a:effectLst/>
                    <a:uLnTx/>
                    <a:uFillTx/>
                    <a:latin typeface="Arial" charset="0"/>
                    <a:ea typeface="+mn-ea"/>
                    <a:cs typeface="+mn-cs"/>
                  </a:rPr>
                  <a:t>vrai</a:t>
                </a:r>
                <a:endParaRPr kumimoji="0" lang="fr-FR"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3" name="Rectangle 12">
                <a:extLst>
                  <a:ext uri="{FF2B5EF4-FFF2-40B4-BE49-F238E27FC236}">
                    <a16:creationId xmlns:a16="http://schemas.microsoft.com/office/drawing/2014/main" id="{537E60E8-8672-5F4C-8C18-40987DECF47C}"/>
                  </a:ext>
                </a:extLst>
              </p:cNvPr>
              <p:cNvSpPr>
                <a:spLocks noChangeArrowheads="1"/>
              </p:cNvSpPr>
              <p:nvPr/>
            </p:nvSpPr>
            <p:spPr bwMode="auto">
              <a:xfrm>
                <a:off x="1290" y="2178"/>
                <a:ext cx="633" cy="270"/>
              </a:xfrm>
              <a:prstGeom prst="rect">
                <a:avLst/>
              </a:prstGeom>
              <a:noFill/>
              <a:ln w="9525">
                <a:noFill/>
                <a:miter lim="800000"/>
                <a:headEnd/>
                <a:tailEnd/>
              </a:ln>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charset="0"/>
                    <a:ea typeface="+mn-ea"/>
                    <a:cs typeface="+mn-cs"/>
                  </a:rPr>
                  <a:t>muqueuse</a:t>
                </a:r>
              </a:p>
            </p:txBody>
          </p:sp>
          <p:sp>
            <p:nvSpPr>
              <p:cNvPr id="44" name="Rectangle 13">
                <a:extLst>
                  <a:ext uri="{FF2B5EF4-FFF2-40B4-BE49-F238E27FC236}">
                    <a16:creationId xmlns:a16="http://schemas.microsoft.com/office/drawing/2014/main" id="{9771F4F9-337A-3E4F-B5FE-5E8C53E4C1D9}"/>
                  </a:ext>
                </a:extLst>
              </p:cNvPr>
              <p:cNvSpPr>
                <a:spLocks noChangeArrowheads="1"/>
              </p:cNvSpPr>
              <p:nvPr/>
            </p:nvSpPr>
            <p:spPr bwMode="auto">
              <a:xfrm>
                <a:off x="1284" y="2444"/>
                <a:ext cx="1034" cy="255"/>
              </a:xfrm>
              <a:prstGeom prst="rect">
                <a:avLst/>
              </a:prstGeom>
              <a:noFill/>
              <a:ln w="9525">
                <a:noFill/>
                <a:miter lim="800000"/>
                <a:headEnd/>
                <a:tailEnd/>
              </a:ln>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black"/>
                    </a:solidFill>
                    <a:effectLst/>
                    <a:uLnTx/>
                    <a:uFillTx/>
                    <a:latin typeface="Arial" charset="0"/>
                    <a:ea typeface="+mn-ea"/>
                    <a:cs typeface="+mn-cs"/>
                  </a:rPr>
                  <a:t>muscularis</a:t>
                </a:r>
                <a:r>
                  <a:rPr kumimoji="0" lang="fr-FR" sz="1100" b="0" i="0" u="none" strike="noStrike" kern="1200" cap="none" spc="0" normalizeH="0" baseline="0" noProof="0" dirty="0">
                    <a:ln>
                      <a:noFill/>
                    </a:ln>
                    <a:solidFill>
                      <a:prstClr val="black"/>
                    </a:solidFill>
                    <a:effectLst/>
                    <a:uLnTx/>
                    <a:uFillTx/>
                    <a:latin typeface="Arial" charset="0"/>
                    <a:ea typeface="+mn-ea"/>
                    <a:cs typeface="+mn-cs"/>
                  </a:rPr>
                  <a:t> </a:t>
                </a:r>
                <a:r>
                  <a:rPr kumimoji="0" lang="fr-FR" sz="1100" b="0" i="0" u="none" strike="noStrike" kern="1200" cap="none" spc="0" normalizeH="0" baseline="0" noProof="0" dirty="0" err="1">
                    <a:ln>
                      <a:noFill/>
                    </a:ln>
                    <a:solidFill>
                      <a:prstClr val="black"/>
                    </a:solidFill>
                    <a:effectLst/>
                    <a:uLnTx/>
                    <a:uFillTx/>
                    <a:latin typeface="Arial" charset="0"/>
                    <a:ea typeface="+mn-ea"/>
                    <a:cs typeface="+mn-cs"/>
                  </a:rPr>
                  <a:t>mucosae</a:t>
                </a:r>
                <a:endParaRPr kumimoji="0" lang="fr-FR" sz="11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5" name="Rectangle 14">
                <a:extLst>
                  <a:ext uri="{FF2B5EF4-FFF2-40B4-BE49-F238E27FC236}">
                    <a16:creationId xmlns:a16="http://schemas.microsoft.com/office/drawing/2014/main" id="{90049558-3860-DC45-BEB3-F75D10D083AB}"/>
                  </a:ext>
                </a:extLst>
              </p:cNvPr>
              <p:cNvSpPr>
                <a:spLocks noChangeArrowheads="1"/>
              </p:cNvSpPr>
              <p:nvPr/>
            </p:nvSpPr>
            <p:spPr bwMode="auto">
              <a:xfrm>
                <a:off x="1315" y="2704"/>
                <a:ext cx="896" cy="270"/>
              </a:xfrm>
              <a:prstGeom prst="rect">
                <a:avLst/>
              </a:prstGeom>
              <a:noFill/>
              <a:ln w="9525">
                <a:noFill/>
                <a:miter lim="800000"/>
                <a:headEnd/>
                <a:tailEnd/>
              </a:ln>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charset="0"/>
                    <a:ea typeface="+mn-ea"/>
                    <a:cs typeface="+mn-cs"/>
                  </a:rPr>
                  <a:t>sous-muqueuse</a:t>
                </a:r>
              </a:p>
            </p:txBody>
          </p:sp>
          <p:sp>
            <p:nvSpPr>
              <p:cNvPr id="46" name="Rectangle 15">
                <a:extLst>
                  <a:ext uri="{FF2B5EF4-FFF2-40B4-BE49-F238E27FC236}">
                    <a16:creationId xmlns:a16="http://schemas.microsoft.com/office/drawing/2014/main" id="{5D2199D9-9027-E041-9934-D7F7BC6C5130}"/>
                  </a:ext>
                </a:extLst>
              </p:cNvPr>
              <p:cNvSpPr>
                <a:spLocks noChangeArrowheads="1"/>
              </p:cNvSpPr>
              <p:nvPr/>
            </p:nvSpPr>
            <p:spPr bwMode="auto">
              <a:xfrm>
                <a:off x="749" y="3218"/>
                <a:ext cx="705" cy="270"/>
              </a:xfrm>
              <a:prstGeom prst="rect">
                <a:avLst/>
              </a:prstGeom>
              <a:noFill/>
              <a:ln w="9525">
                <a:noFill/>
                <a:miter lim="800000"/>
                <a:headEnd/>
                <a:tailEnd/>
              </a:ln>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Arial" charset="0"/>
                    <a:ea typeface="+mn-ea"/>
                    <a:cs typeface="+mn-cs"/>
                  </a:rPr>
                  <a:t>musculeuse</a:t>
                </a:r>
              </a:p>
            </p:txBody>
          </p:sp>
          <p:sp>
            <p:nvSpPr>
              <p:cNvPr id="47" name="Line 21">
                <a:extLst>
                  <a:ext uri="{FF2B5EF4-FFF2-40B4-BE49-F238E27FC236}">
                    <a16:creationId xmlns:a16="http://schemas.microsoft.com/office/drawing/2014/main" id="{121002EE-8FE4-9A48-9A4A-5351E4E09EFE}"/>
                  </a:ext>
                </a:extLst>
              </p:cNvPr>
              <p:cNvSpPr>
                <a:spLocks noChangeShapeType="1"/>
              </p:cNvSpPr>
              <p:nvPr/>
            </p:nvSpPr>
            <p:spPr bwMode="auto">
              <a:xfrm>
                <a:off x="3754" y="1673"/>
                <a:ext cx="189" cy="0"/>
              </a:xfrm>
              <a:prstGeom prst="line">
                <a:avLst/>
              </a:prstGeom>
              <a:noFill/>
              <a:ln w="25400">
                <a:solidFill>
                  <a:schemeClr val="bg1"/>
                </a:solidFill>
                <a:round/>
                <a:headEnd type="none" w="sm" len="sm"/>
                <a:tailEnd type="stealth"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Flèche vers le bas 36">
              <a:extLst>
                <a:ext uri="{FF2B5EF4-FFF2-40B4-BE49-F238E27FC236}">
                  <a16:creationId xmlns:a16="http://schemas.microsoft.com/office/drawing/2014/main" id="{9B346740-A407-9141-8F50-0474E88694BB}"/>
                </a:ext>
              </a:extLst>
            </p:cNvPr>
            <p:cNvSpPr/>
            <p:nvPr/>
          </p:nvSpPr>
          <p:spPr>
            <a:xfrm>
              <a:off x="8001024" y="5143512"/>
              <a:ext cx="285752" cy="71438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Image 5">
            <a:extLst>
              <a:ext uri="{FF2B5EF4-FFF2-40B4-BE49-F238E27FC236}">
                <a16:creationId xmlns:a16="http://schemas.microsoft.com/office/drawing/2014/main" id="{93A33864-EA00-514E-A269-FDF579CEC2AD}"/>
              </a:ext>
            </a:extLst>
          </p:cNvPr>
          <p:cNvPicPr>
            <a:picLocks noChangeAspect="1"/>
          </p:cNvPicPr>
          <p:nvPr/>
        </p:nvPicPr>
        <p:blipFill rotWithShape="1">
          <a:blip r:embed="rId13"/>
          <a:srcRect l="26026" t="5420" r="23982" b="33006"/>
          <a:stretch/>
        </p:blipFill>
        <p:spPr>
          <a:xfrm>
            <a:off x="160367" y="1394979"/>
            <a:ext cx="3317541" cy="2702563"/>
          </a:xfrm>
          <a:prstGeom prst="rect">
            <a:avLst/>
          </a:prstGeom>
        </p:spPr>
      </p:pic>
    </p:spTree>
    <p:extLst>
      <p:ext uri="{BB962C8B-B14F-4D97-AF65-F5344CB8AC3E}">
        <p14:creationId xmlns:p14="http://schemas.microsoft.com/office/powerpoint/2010/main" val="197351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BC119B6-A851-B247-818F-EBAFF6163DD9}"/>
              </a:ext>
            </a:extLst>
          </p:cNvPr>
          <p:cNvSpPr/>
          <p:nvPr/>
        </p:nvSpPr>
        <p:spPr>
          <a:xfrm>
            <a:off x="10487377" y="5418"/>
            <a:ext cx="1704623" cy="1253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Espace réservé du contenu 3"/>
          <p:cNvGraphicFramePr>
            <a:graphicFrameLocks/>
          </p:cNvGraphicFramePr>
          <p:nvPr/>
        </p:nvGraphicFramePr>
        <p:xfrm>
          <a:off x="148074" y="1377413"/>
          <a:ext cx="4670962" cy="5099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B391F505-BA55-4646-99B0-908822134FF7}"/>
              </a:ext>
            </a:extLst>
          </p:cNvPr>
          <p:cNvSpPr/>
          <p:nvPr/>
        </p:nvSpPr>
        <p:spPr>
          <a:xfrm>
            <a:off x="7135706" y="1528263"/>
            <a:ext cx="2403836" cy="688157"/>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Rupture d’équilibre</a:t>
            </a:r>
          </a:p>
        </p:txBody>
      </p:sp>
      <p:graphicFrame>
        <p:nvGraphicFramePr>
          <p:cNvPr id="13" name="Espace réservé du contenu 3">
            <a:extLst>
              <a:ext uri="{FF2B5EF4-FFF2-40B4-BE49-F238E27FC236}">
                <a16:creationId xmlns:a16="http://schemas.microsoft.com/office/drawing/2014/main" id="{48C587EF-DF49-1C4E-99AB-D027A503DF6F}"/>
              </a:ext>
            </a:extLst>
          </p:cNvPr>
          <p:cNvGraphicFramePr>
            <a:graphicFrameLocks/>
          </p:cNvGraphicFramePr>
          <p:nvPr/>
        </p:nvGraphicFramePr>
        <p:xfrm>
          <a:off x="148074" y="1377412"/>
          <a:ext cx="4670962" cy="50990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8" name="Connecteur droit avec flèche 7">
            <a:extLst>
              <a:ext uri="{FF2B5EF4-FFF2-40B4-BE49-F238E27FC236}">
                <a16:creationId xmlns:a16="http://schemas.microsoft.com/office/drawing/2014/main" id="{904749F7-8531-C141-B8F7-ED836637A189}"/>
              </a:ext>
            </a:extLst>
          </p:cNvPr>
          <p:cNvCxnSpPr>
            <a:cxnSpLocks/>
            <a:stCxn id="3" idx="2"/>
            <a:endCxn id="15" idx="0"/>
          </p:cNvCxnSpPr>
          <p:nvPr/>
        </p:nvCxnSpPr>
        <p:spPr>
          <a:xfrm>
            <a:off x="8337624" y="2216420"/>
            <a:ext cx="0" cy="5077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EC82852D-194A-C549-840A-C89B6CDDEA65}"/>
              </a:ext>
            </a:extLst>
          </p:cNvPr>
          <p:cNvSpPr/>
          <p:nvPr/>
        </p:nvSpPr>
        <p:spPr>
          <a:xfrm>
            <a:off x="7135706" y="2724122"/>
            <a:ext cx="2403836" cy="688157"/>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Érosion muqueuse</a:t>
            </a:r>
          </a:p>
        </p:txBody>
      </p:sp>
      <p:cxnSp>
        <p:nvCxnSpPr>
          <p:cNvPr id="16" name="Connecteur droit avec flèche 15">
            <a:extLst>
              <a:ext uri="{FF2B5EF4-FFF2-40B4-BE49-F238E27FC236}">
                <a16:creationId xmlns:a16="http://schemas.microsoft.com/office/drawing/2014/main" id="{F88D144E-4B74-6041-AF69-4586FF8D3254}"/>
              </a:ext>
            </a:extLst>
          </p:cNvPr>
          <p:cNvCxnSpPr/>
          <p:nvPr/>
        </p:nvCxnSpPr>
        <p:spPr>
          <a:xfrm>
            <a:off x="8337624" y="3412279"/>
            <a:ext cx="0" cy="658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8675F700-4834-534B-8587-7CD0EFDD2F42}"/>
              </a:ext>
            </a:extLst>
          </p:cNvPr>
          <p:cNvSpPr/>
          <p:nvPr/>
        </p:nvSpPr>
        <p:spPr>
          <a:xfrm>
            <a:off x="7135706" y="4070786"/>
            <a:ext cx="2403836" cy="688157"/>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Aggravation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auto-entretenue</a:t>
            </a:r>
          </a:p>
        </p:txBody>
      </p:sp>
      <p:graphicFrame>
        <p:nvGraphicFramePr>
          <p:cNvPr id="19" name="Espace réservé du contenu 3">
            <a:extLst>
              <a:ext uri="{FF2B5EF4-FFF2-40B4-BE49-F238E27FC236}">
                <a16:creationId xmlns:a16="http://schemas.microsoft.com/office/drawing/2014/main" id="{5E738596-D327-C14A-B8C4-CD064D8A53BD}"/>
              </a:ext>
            </a:extLst>
          </p:cNvPr>
          <p:cNvGraphicFramePr>
            <a:graphicFrameLocks/>
          </p:cNvGraphicFramePr>
          <p:nvPr/>
        </p:nvGraphicFramePr>
        <p:xfrm>
          <a:off x="148074" y="1377411"/>
          <a:ext cx="4670962" cy="509907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20" name="Connecteur droit avec flèche 19">
            <a:extLst>
              <a:ext uri="{FF2B5EF4-FFF2-40B4-BE49-F238E27FC236}">
                <a16:creationId xmlns:a16="http://schemas.microsoft.com/office/drawing/2014/main" id="{B49B9443-C591-BE4D-AB4A-FF2C36985C6C}"/>
              </a:ext>
            </a:extLst>
          </p:cNvPr>
          <p:cNvCxnSpPr>
            <a:cxnSpLocks/>
            <a:stCxn id="17" idx="2"/>
          </p:cNvCxnSpPr>
          <p:nvPr/>
        </p:nvCxnSpPr>
        <p:spPr>
          <a:xfrm flipH="1">
            <a:off x="7173327" y="4758943"/>
            <a:ext cx="1164297" cy="6881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07C9ED71-54D6-4945-8FDE-DA97EE4BCD88}"/>
              </a:ext>
            </a:extLst>
          </p:cNvPr>
          <p:cNvSpPr/>
          <p:nvPr/>
        </p:nvSpPr>
        <p:spPr>
          <a:xfrm>
            <a:off x="5817938" y="5447100"/>
            <a:ext cx="2403836" cy="688157"/>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Perforation</a:t>
            </a:r>
          </a:p>
        </p:txBody>
      </p:sp>
      <p:cxnSp>
        <p:nvCxnSpPr>
          <p:cNvPr id="23" name="Connecteur droit avec flèche 22">
            <a:extLst>
              <a:ext uri="{FF2B5EF4-FFF2-40B4-BE49-F238E27FC236}">
                <a16:creationId xmlns:a16="http://schemas.microsoft.com/office/drawing/2014/main" id="{AC75504C-AF78-F84F-99C7-9336263BB863}"/>
              </a:ext>
            </a:extLst>
          </p:cNvPr>
          <p:cNvCxnSpPr>
            <a:cxnSpLocks/>
            <a:stCxn id="17" idx="2"/>
            <a:endCxn id="24" idx="0"/>
          </p:cNvCxnSpPr>
          <p:nvPr/>
        </p:nvCxnSpPr>
        <p:spPr>
          <a:xfrm>
            <a:off x="8337624" y="4758943"/>
            <a:ext cx="1448583" cy="6743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7C40CED5-7133-7344-AD6F-AA2E76620583}"/>
              </a:ext>
            </a:extLst>
          </p:cNvPr>
          <p:cNvSpPr/>
          <p:nvPr/>
        </p:nvSpPr>
        <p:spPr>
          <a:xfrm>
            <a:off x="8584289" y="5433292"/>
            <a:ext cx="2403836" cy="688157"/>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Socle fibreux chronique</a:t>
            </a:r>
          </a:p>
        </p:txBody>
      </p:sp>
      <p:cxnSp>
        <p:nvCxnSpPr>
          <p:cNvPr id="25" name="Connecteur droit 24">
            <a:extLst>
              <a:ext uri="{FF2B5EF4-FFF2-40B4-BE49-F238E27FC236}">
                <a16:creationId xmlns:a16="http://schemas.microsoft.com/office/drawing/2014/main" id="{2272A173-0FE9-9741-AE06-CCB8D625584C}"/>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0F711031-B7E4-F341-88F8-A655E214DB7A}"/>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6CCEE324-57E2-4949-85AE-80F676AEBD0D}"/>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1C38CBE0-D246-1249-8FB0-AF7A97A2038F}"/>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DFFEFA23-E162-A440-8DE1-BD5D4D922C8F}"/>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57BC461D-1F92-1B42-94D2-8434F9B75D6D}"/>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a:extLst>
              <a:ext uri="{FF2B5EF4-FFF2-40B4-BE49-F238E27FC236}">
                <a16:creationId xmlns:a16="http://schemas.microsoft.com/office/drawing/2014/main" id="{3513B35E-585D-6E4B-875B-0A0E999A829E}"/>
              </a:ext>
            </a:extLst>
          </p:cNvPr>
          <p:cNvPicPr>
            <a:picLocks noChangeAspect="1"/>
          </p:cNvPicPr>
          <p:nvPr/>
        </p:nvPicPr>
        <p:blipFill>
          <a:blip r:embed="rId17">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32" name="Image 31">
            <a:extLst>
              <a:ext uri="{FF2B5EF4-FFF2-40B4-BE49-F238E27FC236}">
                <a16:creationId xmlns:a16="http://schemas.microsoft.com/office/drawing/2014/main" id="{AA7A3D92-CA7A-8547-9E61-95029078548B}"/>
              </a:ext>
            </a:extLst>
          </p:cNvPr>
          <p:cNvPicPr>
            <a:picLocks noChangeAspect="1"/>
          </p:cNvPicPr>
          <p:nvPr/>
        </p:nvPicPr>
        <p:blipFill>
          <a:blip r:embed="rId17">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33" name="Image 32">
            <a:extLst>
              <a:ext uri="{FF2B5EF4-FFF2-40B4-BE49-F238E27FC236}">
                <a16:creationId xmlns:a16="http://schemas.microsoft.com/office/drawing/2014/main" id="{4B1D528F-64C9-C24A-93A1-D5D73CC00815}"/>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34" name="Image 33">
            <a:extLst>
              <a:ext uri="{FF2B5EF4-FFF2-40B4-BE49-F238E27FC236}">
                <a16:creationId xmlns:a16="http://schemas.microsoft.com/office/drawing/2014/main" id="{DC5C4A25-F427-E741-992A-9E9EBE0E987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35" name="Image 34">
            <a:extLst>
              <a:ext uri="{FF2B5EF4-FFF2-40B4-BE49-F238E27FC236}">
                <a16:creationId xmlns:a16="http://schemas.microsoft.com/office/drawing/2014/main" id="{88ABC0B4-869C-5C49-A35E-5ED3AE33CB5A}"/>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36" name="Image 35">
            <a:extLst>
              <a:ext uri="{FF2B5EF4-FFF2-40B4-BE49-F238E27FC236}">
                <a16:creationId xmlns:a16="http://schemas.microsoft.com/office/drawing/2014/main" id="{53AB1123-8DB3-2847-9332-22BE1975C6DD}"/>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37" name="Ellipse 36">
            <a:extLst>
              <a:ext uri="{FF2B5EF4-FFF2-40B4-BE49-F238E27FC236}">
                <a16:creationId xmlns:a16="http://schemas.microsoft.com/office/drawing/2014/main" id="{4E156DCB-7D97-7E40-A7E5-A7B43DD69564}"/>
              </a:ext>
            </a:extLst>
          </p:cNvPr>
          <p:cNvSpPr/>
          <p:nvPr/>
        </p:nvSpPr>
        <p:spPr>
          <a:xfrm>
            <a:off x="5392199" y="10961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8E842D5B-37FD-A94B-918A-52F219B0EBD9}"/>
              </a:ext>
            </a:extLst>
          </p:cNvPr>
          <p:cNvSpPr/>
          <p:nvPr/>
        </p:nvSpPr>
        <p:spPr>
          <a:xfrm>
            <a:off x="4697571" y="1104434"/>
            <a:ext cx="2957359" cy="37990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Ulcère gastroduodénal</a:t>
            </a:r>
          </a:p>
        </p:txBody>
      </p:sp>
    </p:spTree>
    <p:extLst>
      <p:ext uri="{BB962C8B-B14F-4D97-AF65-F5344CB8AC3E}">
        <p14:creationId xmlns:p14="http://schemas.microsoft.com/office/powerpoint/2010/main" val="346492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animBg="1"/>
      <p:bldGraphic spid="13" grpId="0">
        <p:bldAsOne/>
      </p:bldGraphic>
      <p:bldGraphic spid="13" grpId="1">
        <p:bldAsOne/>
      </p:bldGraphic>
      <p:bldP spid="15" grpId="0" animBg="1"/>
      <p:bldP spid="17" grpId="0" animBg="1"/>
      <p:bldGraphic spid="19" grpId="0">
        <p:bldAsOne/>
      </p:bldGraphic>
      <p:bldP spid="21"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 test Question isolée</a:t>
            </a:r>
          </a:p>
        </p:txBody>
      </p:sp>
      <p:sp>
        <p:nvSpPr>
          <p:cNvPr id="3" name="Espace réservé du contenu 2"/>
          <p:cNvSpPr>
            <a:spLocks noGrp="1"/>
          </p:cNvSpPr>
          <p:nvPr>
            <p:ph idx="1"/>
          </p:nvPr>
        </p:nvSpPr>
        <p:spPr>
          <a:xfrm>
            <a:off x="609600" y="1311277"/>
            <a:ext cx="9601200" cy="4525963"/>
          </a:xfrm>
        </p:spPr>
        <p:txBody>
          <a:bodyPr/>
          <a:lstStyle/>
          <a:p>
            <a:pPr marL="514350" indent="-514350">
              <a:buAutoNum type="alphaLcParenR"/>
            </a:pPr>
            <a:r>
              <a:rPr lang="fr-FR" sz="2800" dirty="0"/>
              <a:t>L’hémorragie digestive est haute lorsque le saignement est situé dans le tube digestif en amont de l’angle de </a:t>
            </a:r>
            <a:r>
              <a:rPr lang="fr-FR" sz="2800" dirty="0" err="1"/>
              <a:t>Treitz</a:t>
            </a:r>
            <a:endParaRPr lang="fr-FR" sz="2800" dirty="0"/>
          </a:p>
          <a:p>
            <a:pPr marL="514350" indent="-514350">
              <a:buAutoNum type="alphaLcParenR"/>
            </a:pPr>
            <a:r>
              <a:rPr lang="fr-FR" sz="2800" dirty="0" err="1"/>
              <a:t>Hématochézie</a:t>
            </a:r>
            <a:r>
              <a:rPr lang="fr-FR" sz="2800" dirty="0"/>
              <a:t> est synonyme de rectorragie</a:t>
            </a:r>
          </a:p>
          <a:p>
            <a:pPr marL="514350" indent="-514350">
              <a:buAutoNum type="alphaLcParenR"/>
            </a:pPr>
            <a:r>
              <a:rPr lang="fr-FR" sz="2800" dirty="0"/>
              <a:t>Les mélénas sont toujours liés à un saignement digestif en amont de l’angle </a:t>
            </a:r>
            <a:r>
              <a:rPr lang="fr-FR" sz="2800" dirty="0" err="1"/>
              <a:t>duodénojéjunal</a:t>
            </a:r>
            <a:endParaRPr lang="fr-FR" sz="2800" dirty="0"/>
          </a:p>
          <a:p>
            <a:pPr marL="514350" indent="-514350">
              <a:buAutoNum type="alphaLcParenR"/>
            </a:pPr>
            <a:r>
              <a:rPr lang="fr-FR" sz="2800" dirty="0"/>
              <a:t>Les hématémèses peuvent être un signe d’hémorragie digestive basse</a:t>
            </a:r>
          </a:p>
          <a:p>
            <a:pPr marL="514350" indent="-514350">
              <a:buAutoNum type="alphaLcParenR"/>
            </a:pPr>
            <a:r>
              <a:rPr lang="fr-FR" sz="2800" dirty="0"/>
              <a:t>Les rectorragies abondantes avec signes de choc doivent faire rechercher d’abord une étiologie digestive haute par gastroscopie.</a:t>
            </a:r>
          </a:p>
        </p:txBody>
      </p:sp>
    </p:spTree>
    <p:extLst>
      <p:ext uri="{BB962C8B-B14F-4D97-AF65-F5344CB8AC3E}">
        <p14:creationId xmlns:p14="http://schemas.microsoft.com/office/powerpoint/2010/main" val="3575898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B3D995F-DD41-AD4C-900C-C36D5262ECA2}"/>
              </a:ext>
            </a:extLst>
          </p:cNvPr>
          <p:cNvSpPr/>
          <p:nvPr/>
        </p:nvSpPr>
        <p:spPr>
          <a:xfrm>
            <a:off x="10487377" y="5418"/>
            <a:ext cx="1704623" cy="1253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44035" name="Picture 3" descr="GIC0301-06-002a"/>
          <p:cNvPicPr>
            <a:picLocks noChangeAspect="1" noChangeArrowheads="1"/>
          </p:cNvPicPr>
          <p:nvPr/>
        </p:nvPicPr>
        <p:blipFill>
          <a:blip r:embed="rId2"/>
          <a:srcRect/>
          <a:stretch>
            <a:fillRect/>
          </a:stretch>
        </p:blipFill>
        <p:spPr bwMode="auto">
          <a:xfrm>
            <a:off x="184708" y="1084603"/>
            <a:ext cx="3311525" cy="3603625"/>
          </a:xfrm>
          <a:prstGeom prst="rect">
            <a:avLst/>
          </a:prstGeom>
          <a:noFill/>
          <a:ln w="9525">
            <a:noFill/>
            <a:miter lim="800000"/>
            <a:headEnd/>
            <a:tailEnd/>
          </a:ln>
          <a:effectLst/>
        </p:spPr>
      </p:pic>
      <p:sp>
        <p:nvSpPr>
          <p:cNvPr id="44037" name="ZoneTexte 1"/>
          <p:cNvSpPr txBox="1">
            <a:spLocks noChangeArrowheads="1"/>
          </p:cNvSpPr>
          <p:nvPr/>
        </p:nvSpPr>
        <p:spPr bwMode="auto">
          <a:xfrm>
            <a:off x="39447" y="4013276"/>
            <a:ext cx="3456786" cy="1938992"/>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ＭＳ Ｐゴシック" charset="-128"/>
                <a:cs typeface="ＭＳ Ｐゴシック" charset="-128"/>
              </a:rPr>
              <a:t>Bacille Gram négatif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ＭＳ Ｐゴシック" charset="-128"/>
                <a:cs typeface="ＭＳ Ｐゴシック" charset="-128"/>
              </a:rPr>
              <a:t>Transmission </a:t>
            </a:r>
            <a:r>
              <a:rPr kumimoji="0" lang="fr-FR" sz="2400" b="1" i="0" u="none" strike="noStrike" kern="1200" cap="none" spc="0" normalizeH="0" baseline="0" noProof="0" dirty="0" err="1">
                <a:ln>
                  <a:noFill/>
                </a:ln>
                <a:solidFill>
                  <a:prstClr val="black"/>
                </a:solidFill>
                <a:effectLst/>
                <a:uLnTx/>
                <a:uFillTx/>
                <a:latin typeface="Calibri"/>
                <a:ea typeface="ＭＳ Ｐゴシック" charset="-128"/>
                <a:cs typeface="ＭＳ Ｐゴシック" charset="-128"/>
              </a:rPr>
              <a:t>oro</a:t>
            </a:r>
            <a:r>
              <a:rPr kumimoji="0" lang="fr-FR" sz="2400" b="1" i="0" u="none" strike="noStrike" kern="1200" cap="none" spc="0" normalizeH="0" baseline="0" noProof="0" dirty="0">
                <a:ln>
                  <a:noFill/>
                </a:ln>
                <a:solidFill>
                  <a:prstClr val="black"/>
                </a:solidFill>
                <a:effectLst/>
                <a:uLnTx/>
                <a:uFillTx/>
                <a:latin typeface="Calibri"/>
                <a:ea typeface="ＭＳ Ｐゴシック" charset="-128"/>
                <a:cs typeface="ＭＳ Ｐゴシック" charset="-128"/>
              </a:rPr>
              <a:t>-fécale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ＭＳ Ｐゴシック" charset="-128"/>
                <a:cs typeface="ＭＳ Ｐゴシック" charset="-128"/>
              </a:rPr>
              <a:t>50% de la population mondiale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ＭＳ Ｐゴシック" charset="-128"/>
                <a:cs typeface="ＭＳ Ｐゴシック" charset="-128"/>
              </a:rPr>
              <a:t>	</a:t>
            </a:r>
          </a:p>
        </p:txBody>
      </p:sp>
      <p:sp>
        <p:nvSpPr>
          <p:cNvPr id="5" name="Flèche vers la droite 4">
            <a:extLst>
              <a:ext uri="{FF2B5EF4-FFF2-40B4-BE49-F238E27FC236}">
                <a16:creationId xmlns:a16="http://schemas.microsoft.com/office/drawing/2014/main" id="{B3F32A9B-F09B-8242-9C3D-D25F0105F028}"/>
              </a:ext>
            </a:extLst>
          </p:cNvPr>
          <p:cNvSpPr/>
          <p:nvPr/>
        </p:nvSpPr>
        <p:spPr>
          <a:xfrm>
            <a:off x="3751729" y="3281082"/>
            <a:ext cx="7758953" cy="5782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 name="Connecteur droit avec flèche 13">
            <a:extLst>
              <a:ext uri="{FF2B5EF4-FFF2-40B4-BE49-F238E27FC236}">
                <a16:creationId xmlns:a16="http://schemas.microsoft.com/office/drawing/2014/main" id="{CDFAFD1C-2F2A-4D44-831C-71B00424BCAF}"/>
              </a:ext>
            </a:extLst>
          </p:cNvPr>
          <p:cNvCxnSpPr>
            <a:cxnSpLocks/>
          </p:cNvCxnSpPr>
          <p:nvPr/>
        </p:nvCxnSpPr>
        <p:spPr>
          <a:xfrm>
            <a:off x="6185645" y="2445611"/>
            <a:ext cx="0" cy="15244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F4A06EF9-273B-6745-8D0A-C0394029C369}"/>
              </a:ext>
            </a:extLst>
          </p:cNvPr>
          <p:cNvSpPr/>
          <p:nvPr/>
        </p:nvSpPr>
        <p:spPr>
          <a:xfrm>
            <a:off x="5533367" y="1806893"/>
            <a:ext cx="1304555" cy="618564"/>
          </a:xfrm>
          <a:prstGeom prst="rect">
            <a:avLst/>
          </a:prstGeom>
          <a:solidFill>
            <a:schemeClr val="bg1">
              <a:lumMod val="9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1982</a:t>
            </a:r>
          </a:p>
        </p:txBody>
      </p:sp>
      <p:sp>
        <p:nvSpPr>
          <p:cNvPr id="21" name="Rectangle 20">
            <a:extLst>
              <a:ext uri="{FF2B5EF4-FFF2-40B4-BE49-F238E27FC236}">
                <a16:creationId xmlns:a16="http://schemas.microsoft.com/office/drawing/2014/main" id="{D5B7E933-223A-B848-B138-29C2ED50BFD7}"/>
              </a:ext>
            </a:extLst>
          </p:cNvPr>
          <p:cNvSpPr/>
          <p:nvPr/>
        </p:nvSpPr>
        <p:spPr>
          <a:xfrm>
            <a:off x="5250141" y="3970044"/>
            <a:ext cx="1916301" cy="2022597"/>
          </a:xfrm>
          <a:prstGeom prst="rect">
            <a:avLst/>
          </a:prstGeom>
          <a:solidFill>
            <a:schemeClr val="bg1">
              <a:lumMod val="9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Découverte d’</a:t>
            </a:r>
            <a:r>
              <a:rPr kumimoji="0" lang="fr-FR" sz="1800" b="0" i="1" u="none" strike="noStrike" kern="1200" cap="none" spc="0" normalizeH="0" baseline="0" noProof="0" dirty="0">
                <a:ln>
                  <a:noFill/>
                </a:ln>
                <a:solidFill>
                  <a:srgbClr val="002060"/>
                </a:solidFill>
                <a:effectLst/>
                <a:uLnTx/>
                <a:uFillTx/>
                <a:latin typeface="Calibri"/>
                <a:ea typeface="+mn-ea"/>
                <a:cs typeface="+mn-cs"/>
              </a:rPr>
              <a:t>Helicobacter </a:t>
            </a:r>
            <a:r>
              <a:rPr kumimoji="0" lang="fr-FR" sz="1800" b="0" i="1" u="none" strike="noStrike" kern="1200" cap="none" spc="0" normalizeH="0" baseline="0" noProof="0" dirty="0" err="1">
                <a:ln>
                  <a:noFill/>
                </a:ln>
                <a:solidFill>
                  <a:srgbClr val="002060"/>
                </a:solidFill>
                <a:effectLst/>
                <a:uLnTx/>
                <a:uFillTx/>
                <a:latin typeface="Calibri"/>
                <a:ea typeface="+mn-ea"/>
                <a:cs typeface="+mn-cs"/>
              </a:rPr>
              <a:t>Pylori</a:t>
            </a:r>
            <a:endParaRPr kumimoji="0" lang="fr-FR" sz="1800" b="0" i="1"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par Marshall et Warren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Prix Nobel</a:t>
            </a:r>
          </a:p>
        </p:txBody>
      </p:sp>
      <p:sp>
        <p:nvSpPr>
          <p:cNvPr id="22" name="Rectangle 21">
            <a:extLst>
              <a:ext uri="{FF2B5EF4-FFF2-40B4-BE49-F238E27FC236}">
                <a16:creationId xmlns:a16="http://schemas.microsoft.com/office/drawing/2014/main" id="{01A6DC30-5F3A-8A43-A6DC-26D829BAC4A6}"/>
              </a:ext>
            </a:extLst>
          </p:cNvPr>
          <p:cNvSpPr/>
          <p:nvPr/>
        </p:nvSpPr>
        <p:spPr>
          <a:xfrm>
            <a:off x="3751729" y="2705850"/>
            <a:ext cx="2218765" cy="645459"/>
          </a:xfrm>
          <a:prstGeom prst="rect">
            <a:avLst/>
          </a:prstGeom>
          <a:solidFill>
            <a:schemeClr val="bg1">
              <a:lumMod val="9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Maladie liée au stress, à l’acide</a:t>
            </a:r>
          </a:p>
        </p:txBody>
      </p:sp>
      <p:sp>
        <p:nvSpPr>
          <p:cNvPr id="27" name="Rectangle 26">
            <a:extLst>
              <a:ext uri="{FF2B5EF4-FFF2-40B4-BE49-F238E27FC236}">
                <a16:creationId xmlns:a16="http://schemas.microsoft.com/office/drawing/2014/main" id="{1133B17D-0603-C74E-90EA-06A308791B7A}"/>
              </a:ext>
            </a:extLst>
          </p:cNvPr>
          <p:cNvSpPr/>
          <p:nvPr/>
        </p:nvSpPr>
        <p:spPr>
          <a:xfrm>
            <a:off x="6394075" y="2705849"/>
            <a:ext cx="2218765" cy="645459"/>
          </a:xfrm>
          <a:prstGeom prst="rect">
            <a:avLst/>
          </a:prstGeom>
          <a:solidFill>
            <a:schemeClr val="bg1">
              <a:lumMod val="9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Maladie infectieuse</a:t>
            </a:r>
          </a:p>
        </p:txBody>
      </p:sp>
      <p:sp>
        <p:nvSpPr>
          <p:cNvPr id="28" name="Rectangle 27">
            <a:extLst>
              <a:ext uri="{FF2B5EF4-FFF2-40B4-BE49-F238E27FC236}">
                <a16:creationId xmlns:a16="http://schemas.microsoft.com/office/drawing/2014/main" id="{9EC4949A-BEF4-B844-B386-8412F09A4D77}"/>
              </a:ext>
            </a:extLst>
          </p:cNvPr>
          <p:cNvSpPr/>
          <p:nvPr/>
        </p:nvSpPr>
        <p:spPr>
          <a:xfrm>
            <a:off x="8798903" y="2701105"/>
            <a:ext cx="2218765" cy="645459"/>
          </a:xfrm>
          <a:prstGeom prst="rect">
            <a:avLst/>
          </a:prstGeom>
          <a:solidFill>
            <a:schemeClr val="bg1">
              <a:lumMod val="9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Prévalence en baisse</a:t>
            </a:r>
          </a:p>
        </p:txBody>
      </p:sp>
      <p:cxnSp>
        <p:nvCxnSpPr>
          <p:cNvPr id="16" name="Connecteur droit 15">
            <a:extLst>
              <a:ext uri="{FF2B5EF4-FFF2-40B4-BE49-F238E27FC236}">
                <a16:creationId xmlns:a16="http://schemas.microsoft.com/office/drawing/2014/main" id="{426A2EDD-26A7-6A4D-89DA-FC3209C9B704}"/>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703AE0CD-C9D6-EF4A-A96A-A1CD4D269C36}"/>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B8B0F064-1852-4A4B-BA36-2992DA943E3B}"/>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F67DF79B-93B5-FC43-9F19-0114A94DE0C8}"/>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D941F632-3CF4-774A-8FD2-2CDD6E62F085}"/>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B103E944-DB0F-914C-B631-401299BF06F5}"/>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a:extLst>
              <a:ext uri="{FF2B5EF4-FFF2-40B4-BE49-F238E27FC236}">
                <a16:creationId xmlns:a16="http://schemas.microsoft.com/office/drawing/2014/main" id="{8D917207-90A2-2F4E-9A22-2F3F8189D890}"/>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29" name="Image 28">
            <a:extLst>
              <a:ext uri="{FF2B5EF4-FFF2-40B4-BE49-F238E27FC236}">
                <a16:creationId xmlns:a16="http://schemas.microsoft.com/office/drawing/2014/main" id="{B35C259F-F4E5-3D46-9D20-0ABD9EAC1ECB}"/>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30" name="Image 29">
            <a:extLst>
              <a:ext uri="{FF2B5EF4-FFF2-40B4-BE49-F238E27FC236}">
                <a16:creationId xmlns:a16="http://schemas.microsoft.com/office/drawing/2014/main" id="{F7DBF0B4-1802-5947-BBB7-7C685B19C2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31" name="Image 30">
            <a:extLst>
              <a:ext uri="{FF2B5EF4-FFF2-40B4-BE49-F238E27FC236}">
                <a16:creationId xmlns:a16="http://schemas.microsoft.com/office/drawing/2014/main" id="{1C87A7A6-9D94-D54E-910C-9ED6A6BA9A1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32" name="Image 31">
            <a:extLst>
              <a:ext uri="{FF2B5EF4-FFF2-40B4-BE49-F238E27FC236}">
                <a16:creationId xmlns:a16="http://schemas.microsoft.com/office/drawing/2014/main" id="{C38E7D2E-BE4D-5D43-A20E-4860FF22A83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33" name="Image 32">
            <a:extLst>
              <a:ext uri="{FF2B5EF4-FFF2-40B4-BE49-F238E27FC236}">
                <a16:creationId xmlns:a16="http://schemas.microsoft.com/office/drawing/2014/main" id="{901BF6AA-1276-1240-9A69-09611B00220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34" name="Ellipse 33">
            <a:extLst>
              <a:ext uri="{FF2B5EF4-FFF2-40B4-BE49-F238E27FC236}">
                <a16:creationId xmlns:a16="http://schemas.microsoft.com/office/drawing/2014/main" id="{9EC5C94B-229C-EE45-93CF-0253D5BB9226}"/>
              </a:ext>
            </a:extLst>
          </p:cNvPr>
          <p:cNvSpPr/>
          <p:nvPr/>
        </p:nvSpPr>
        <p:spPr>
          <a:xfrm>
            <a:off x="5392199" y="10961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A3D0C348-4734-2146-9193-4A819BD16ADA}"/>
              </a:ext>
            </a:extLst>
          </p:cNvPr>
          <p:cNvSpPr/>
          <p:nvPr/>
        </p:nvSpPr>
        <p:spPr>
          <a:xfrm>
            <a:off x="4697571" y="1104434"/>
            <a:ext cx="2957359" cy="37990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Helicobacter </a:t>
            </a:r>
            <a:r>
              <a:rPr lang="fr-FR" dirty="0" err="1"/>
              <a:t>Pylori</a:t>
            </a:r>
            <a:endParaRPr lang="fr-FR" dirty="0"/>
          </a:p>
        </p:txBody>
      </p:sp>
    </p:spTree>
    <p:extLst>
      <p:ext uri="{BB962C8B-B14F-4D97-AF65-F5344CB8AC3E}">
        <p14:creationId xmlns:p14="http://schemas.microsoft.com/office/powerpoint/2010/main" val="176342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9F103A-DEDA-6E43-8BB0-8B5CC7CCAC70}"/>
              </a:ext>
            </a:extLst>
          </p:cNvPr>
          <p:cNvSpPr/>
          <p:nvPr/>
        </p:nvSpPr>
        <p:spPr>
          <a:xfrm>
            <a:off x="10487377" y="5418"/>
            <a:ext cx="1704623" cy="1253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Espace réservé du contenu 2">
            <a:extLst>
              <a:ext uri="{FF2B5EF4-FFF2-40B4-BE49-F238E27FC236}">
                <a16:creationId xmlns:a16="http://schemas.microsoft.com/office/drawing/2014/main" id="{F55B124A-8959-9A4C-8DD6-BD321A978E88}"/>
              </a:ext>
            </a:extLst>
          </p:cNvPr>
          <p:cNvSpPr>
            <a:spLocks noGrp="1"/>
          </p:cNvSpPr>
          <p:nvPr>
            <p:ph idx="1"/>
          </p:nvPr>
        </p:nvSpPr>
        <p:spPr>
          <a:xfrm>
            <a:off x="1358564" y="1965641"/>
            <a:ext cx="10972800" cy="4525963"/>
          </a:xfrm>
        </p:spPr>
        <p:txBody>
          <a:bodyPr>
            <a:normAutofit fontScale="85000" lnSpcReduction="20000"/>
          </a:bodyPr>
          <a:lstStyle/>
          <a:p>
            <a:r>
              <a:rPr lang="fr-FR" dirty="0"/>
              <a:t>Douleur ulcéreuse typique (rare)</a:t>
            </a:r>
          </a:p>
          <a:p>
            <a:pPr lvl="1"/>
            <a:r>
              <a:rPr lang="fr-FR" dirty="0"/>
              <a:t>Épigastrique </a:t>
            </a:r>
          </a:p>
          <a:p>
            <a:pPr lvl="1"/>
            <a:r>
              <a:rPr lang="fr-FR" dirty="0"/>
              <a:t>Statique (pas d’irradiation)</a:t>
            </a:r>
          </a:p>
          <a:p>
            <a:pPr lvl="1"/>
            <a:r>
              <a:rPr lang="fr-FR" dirty="0"/>
              <a:t>Périodique</a:t>
            </a:r>
          </a:p>
          <a:p>
            <a:pPr lvl="2"/>
            <a:r>
              <a:rPr lang="fr-FR" dirty="0"/>
              <a:t>Dans la journée : faim douloureuse calmée par repas</a:t>
            </a:r>
          </a:p>
          <a:p>
            <a:pPr lvl="2"/>
            <a:r>
              <a:rPr lang="fr-FR" dirty="0"/>
              <a:t>Dans l’année : poussées de quelques semaines</a:t>
            </a:r>
          </a:p>
          <a:p>
            <a:pPr lvl="2"/>
            <a:endParaRPr lang="fr-FR" dirty="0"/>
          </a:p>
          <a:p>
            <a:r>
              <a:rPr lang="fr-FR" dirty="0"/>
              <a:t>Syndrome ulcéreux atypique (fréquent)</a:t>
            </a:r>
          </a:p>
          <a:p>
            <a:pPr lvl="1"/>
            <a:r>
              <a:rPr lang="fr-FR" dirty="0"/>
              <a:t>Hypocondre droit ou gauche</a:t>
            </a:r>
          </a:p>
          <a:p>
            <a:pPr lvl="1"/>
            <a:r>
              <a:rPr lang="fr-FR" dirty="0"/>
              <a:t>Irradiation dorsale</a:t>
            </a:r>
          </a:p>
          <a:p>
            <a:pPr lvl="1"/>
            <a:r>
              <a:rPr lang="fr-FR" dirty="0"/>
              <a:t>Hyperalgique</a:t>
            </a:r>
          </a:p>
          <a:p>
            <a:pPr lvl="1"/>
            <a:r>
              <a:rPr lang="fr-FR" dirty="0"/>
              <a:t>Complications (hémorragie/perforation)</a:t>
            </a:r>
          </a:p>
          <a:p>
            <a:pPr lvl="1"/>
            <a:endParaRPr lang="fr-FR" dirty="0"/>
          </a:p>
          <a:p>
            <a:pPr lvl="1"/>
            <a:endParaRPr lang="fr-FR" dirty="0"/>
          </a:p>
        </p:txBody>
      </p:sp>
      <p:cxnSp>
        <p:nvCxnSpPr>
          <p:cNvPr id="9" name="Connecteur droit 8">
            <a:extLst>
              <a:ext uri="{FF2B5EF4-FFF2-40B4-BE49-F238E27FC236}">
                <a16:creationId xmlns:a16="http://schemas.microsoft.com/office/drawing/2014/main" id="{CF724713-C6A1-1048-98A4-07CADC8871E5}"/>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F5374CA9-315B-8B43-AFE0-8F6471C35188}"/>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0082453B-2A26-ED48-BE48-C47C9639601A}"/>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57CB51AF-4F19-3F4A-A96D-78E48A55FA8E}"/>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27862F74-922C-FE44-8708-22532FDCE8D6}"/>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61C2424A-F784-7445-BCC4-165C2F36DCA6}"/>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CFA0B973-FA88-1944-8FD3-751523ACDFFF}"/>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6" name="Image 15">
            <a:extLst>
              <a:ext uri="{FF2B5EF4-FFF2-40B4-BE49-F238E27FC236}">
                <a16:creationId xmlns:a16="http://schemas.microsoft.com/office/drawing/2014/main" id="{2A56FADB-2788-2F43-8EB9-EFAB0C993C96}"/>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7" name="Image 16">
            <a:extLst>
              <a:ext uri="{FF2B5EF4-FFF2-40B4-BE49-F238E27FC236}">
                <a16:creationId xmlns:a16="http://schemas.microsoft.com/office/drawing/2014/main" id="{A8515A80-3004-854A-8109-54BFECF339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8" name="Image 17">
            <a:extLst>
              <a:ext uri="{FF2B5EF4-FFF2-40B4-BE49-F238E27FC236}">
                <a16:creationId xmlns:a16="http://schemas.microsoft.com/office/drawing/2014/main" id="{0132AD50-A0EA-AF42-A04F-57CC7FCA829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9" name="Image 18">
            <a:extLst>
              <a:ext uri="{FF2B5EF4-FFF2-40B4-BE49-F238E27FC236}">
                <a16:creationId xmlns:a16="http://schemas.microsoft.com/office/drawing/2014/main" id="{0D902121-15C1-0D43-8C18-D6A583274A3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20" name="Image 19">
            <a:extLst>
              <a:ext uri="{FF2B5EF4-FFF2-40B4-BE49-F238E27FC236}">
                <a16:creationId xmlns:a16="http://schemas.microsoft.com/office/drawing/2014/main" id="{78D877DC-6E46-9641-AEED-DD392523679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21" name="Ellipse 20">
            <a:extLst>
              <a:ext uri="{FF2B5EF4-FFF2-40B4-BE49-F238E27FC236}">
                <a16:creationId xmlns:a16="http://schemas.microsoft.com/office/drawing/2014/main" id="{6EA881A8-3210-4344-B248-80F62AD96A22}"/>
              </a:ext>
            </a:extLst>
          </p:cNvPr>
          <p:cNvSpPr/>
          <p:nvPr/>
        </p:nvSpPr>
        <p:spPr>
          <a:xfrm>
            <a:off x="5392199" y="10961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521120E7-5DB5-1D4D-A612-C0113D535479}"/>
              </a:ext>
            </a:extLst>
          </p:cNvPr>
          <p:cNvSpPr/>
          <p:nvPr/>
        </p:nvSpPr>
        <p:spPr>
          <a:xfrm>
            <a:off x="4439673" y="1079949"/>
            <a:ext cx="2957359" cy="37990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Diagnostic clinique</a:t>
            </a:r>
          </a:p>
        </p:txBody>
      </p:sp>
    </p:spTree>
    <p:extLst>
      <p:ext uri="{BB962C8B-B14F-4D97-AF65-F5344CB8AC3E}">
        <p14:creationId xmlns:p14="http://schemas.microsoft.com/office/powerpoint/2010/main" val="971953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D43B43-566B-1A4E-B6E4-9393E7985D0A}"/>
              </a:ext>
            </a:extLst>
          </p:cNvPr>
          <p:cNvSpPr/>
          <p:nvPr/>
        </p:nvSpPr>
        <p:spPr>
          <a:xfrm>
            <a:off x="10487377" y="5418"/>
            <a:ext cx="1704623" cy="1253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Espace réservé du contenu 2"/>
          <p:cNvSpPr>
            <a:spLocks noGrp="1"/>
          </p:cNvSpPr>
          <p:nvPr>
            <p:ph idx="1"/>
          </p:nvPr>
        </p:nvSpPr>
        <p:spPr>
          <a:xfrm>
            <a:off x="241092" y="1982742"/>
            <a:ext cx="6528216" cy="4674847"/>
          </a:xfrm>
        </p:spPr>
        <p:txBody>
          <a:bodyPr>
            <a:normAutofit/>
          </a:bodyPr>
          <a:lstStyle/>
          <a:p>
            <a:r>
              <a:rPr lang="fr-FR" b="1" dirty="0"/>
              <a:t>Gastroscopie </a:t>
            </a:r>
            <a:endParaRPr lang="fr-FR" dirty="0"/>
          </a:p>
          <a:p>
            <a:pPr lvl="1"/>
            <a:r>
              <a:rPr lang="fr-FR" dirty="0"/>
              <a:t>Diagnostic positif</a:t>
            </a:r>
          </a:p>
          <a:p>
            <a:pPr lvl="1"/>
            <a:r>
              <a:rPr lang="fr-FR" dirty="0"/>
              <a:t>Siège (Gastrique ou Duodénal)</a:t>
            </a:r>
          </a:p>
          <a:p>
            <a:pPr lvl="1"/>
            <a:r>
              <a:rPr lang="fr-FR" dirty="0"/>
              <a:t>Caractère suspect ou non ?</a:t>
            </a:r>
          </a:p>
          <a:p>
            <a:pPr lvl="1"/>
            <a:r>
              <a:rPr lang="fr-FR" dirty="0"/>
              <a:t>Biopsies</a:t>
            </a:r>
          </a:p>
          <a:p>
            <a:pPr lvl="2"/>
            <a:r>
              <a:rPr lang="fr-FR" dirty="0"/>
              <a:t>Berges de l’ulcère si gastrique</a:t>
            </a:r>
          </a:p>
          <a:p>
            <a:pPr lvl="2"/>
            <a:r>
              <a:rPr lang="fr-FR" dirty="0"/>
              <a:t>Recherche Helicobacter </a:t>
            </a:r>
            <a:r>
              <a:rPr lang="fr-FR" dirty="0" err="1"/>
              <a:t>Pylori</a:t>
            </a:r>
            <a:endParaRPr lang="fr-FR" dirty="0"/>
          </a:p>
          <a:p>
            <a:pPr lvl="2"/>
            <a:r>
              <a:rPr lang="fr-FR" dirty="0"/>
              <a:t>Atrophie/Métaplasie</a:t>
            </a:r>
            <a:endParaRPr lang="fr-FR" sz="1600" i="1" dirty="0"/>
          </a:p>
        </p:txBody>
      </p:sp>
      <p:pic>
        <p:nvPicPr>
          <p:cNvPr id="10" name="Picture 2" descr="ulcère gastrique">
            <a:extLst>
              <a:ext uri="{FF2B5EF4-FFF2-40B4-BE49-F238E27FC236}">
                <a16:creationId xmlns:a16="http://schemas.microsoft.com/office/drawing/2014/main" id="{17203D3F-F1A7-884E-80D1-503A4F895454}"/>
              </a:ext>
            </a:extLst>
          </p:cNvPr>
          <p:cNvPicPr>
            <a:picLocks noChangeAspect="1" noChangeArrowheads="1"/>
          </p:cNvPicPr>
          <p:nvPr/>
        </p:nvPicPr>
        <p:blipFill rotWithShape="1">
          <a:blip r:embed="rId2"/>
          <a:srcRect r="381" b="19760"/>
          <a:stretch/>
        </p:blipFill>
        <p:spPr bwMode="auto">
          <a:xfrm>
            <a:off x="5608384" y="1982742"/>
            <a:ext cx="6583616" cy="4176012"/>
          </a:xfrm>
          <a:prstGeom prst="rect">
            <a:avLst/>
          </a:prstGeom>
          <a:noFill/>
          <a:ln w="9525">
            <a:noFill/>
            <a:miter lim="800000"/>
            <a:headEnd/>
            <a:tailEnd/>
          </a:ln>
        </p:spPr>
      </p:pic>
      <p:cxnSp>
        <p:nvCxnSpPr>
          <p:cNvPr id="5" name="Connecteur droit avec flèche 4">
            <a:extLst>
              <a:ext uri="{FF2B5EF4-FFF2-40B4-BE49-F238E27FC236}">
                <a16:creationId xmlns:a16="http://schemas.microsoft.com/office/drawing/2014/main" id="{65733624-760C-C740-B0EC-27BB67A3D513}"/>
              </a:ext>
            </a:extLst>
          </p:cNvPr>
          <p:cNvCxnSpPr>
            <a:cxnSpLocks/>
          </p:cNvCxnSpPr>
          <p:nvPr/>
        </p:nvCxnSpPr>
        <p:spPr>
          <a:xfrm flipH="1">
            <a:off x="8847439" y="2276696"/>
            <a:ext cx="260254" cy="764812"/>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24CBD4A-7575-9147-BDF9-27EB24041751}"/>
              </a:ext>
            </a:extLst>
          </p:cNvPr>
          <p:cNvSpPr/>
          <p:nvPr/>
        </p:nvSpPr>
        <p:spPr>
          <a:xfrm>
            <a:off x="6543375" y="1586502"/>
            <a:ext cx="5669505" cy="744583"/>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a:ea typeface="+mn-ea"/>
                <a:cs typeface="+mn-cs"/>
              </a:rPr>
              <a:t>Ulcère gastrique</a:t>
            </a:r>
          </a:p>
        </p:txBody>
      </p:sp>
      <p:cxnSp>
        <p:nvCxnSpPr>
          <p:cNvPr id="13" name="Connecteur droit 12">
            <a:extLst>
              <a:ext uri="{FF2B5EF4-FFF2-40B4-BE49-F238E27FC236}">
                <a16:creationId xmlns:a16="http://schemas.microsoft.com/office/drawing/2014/main" id="{F52FDE47-2012-A747-9184-60068C4533C0}"/>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65953231-327A-A74C-BD93-264E79923103}"/>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3A018FD3-4653-B04F-8D1F-886172E3CADA}"/>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7C81E8EB-3B19-4A44-BCB3-29BB31EA3671}"/>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F40682BD-84F5-ED43-9514-CD0862289F71}"/>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4735526F-8533-4B44-838C-0602C730C2CA}"/>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755C9C69-7497-D447-A2D5-5644294C8628}"/>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20" name="Image 19">
            <a:extLst>
              <a:ext uri="{FF2B5EF4-FFF2-40B4-BE49-F238E27FC236}">
                <a16:creationId xmlns:a16="http://schemas.microsoft.com/office/drawing/2014/main" id="{09172395-AB52-0849-8455-0BF922E4EFC5}"/>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21" name="Image 20">
            <a:extLst>
              <a:ext uri="{FF2B5EF4-FFF2-40B4-BE49-F238E27FC236}">
                <a16:creationId xmlns:a16="http://schemas.microsoft.com/office/drawing/2014/main" id="{CDDB0299-8491-9942-829B-1B78AE1BFC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22" name="Image 21">
            <a:extLst>
              <a:ext uri="{FF2B5EF4-FFF2-40B4-BE49-F238E27FC236}">
                <a16:creationId xmlns:a16="http://schemas.microsoft.com/office/drawing/2014/main" id="{0E93D569-32EA-8848-9F7F-D233928974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23" name="Image 22">
            <a:extLst>
              <a:ext uri="{FF2B5EF4-FFF2-40B4-BE49-F238E27FC236}">
                <a16:creationId xmlns:a16="http://schemas.microsoft.com/office/drawing/2014/main" id="{0C9E81AC-00F9-A842-BC42-2E7D30B3FC8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24" name="Image 23">
            <a:extLst>
              <a:ext uri="{FF2B5EF4-FFF2-40B4-BE49-F238E27FC236}">
                <a16:creationId xmlns:a16="http://schemas.microsoft.com/office/drawing/2014/main" id="{686C6A44-C130-864E-802E-4DFDCC990FE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25" name="Ellipse 24">
            <a:extLst>
              <a:ext uri="{FF2B5EF4-FFF2-40B4-BE49-F238E27FC236}">
                <a16:creationId xmlns:a16="http://schemas.microsoft.com/office/drawing/2014/main" id="{AC3A89F0-3C0A-1945-95A2-FE69811D943D}"/>
              </a:ext>
            </a:extLst>
          </p:cNvPr>
          <p:cNvSpPr/>
          <p:nvPr/>
        </p:nvSpPr>
        <p:spPr>
          <a:xfrm>
            <a:off x="5392199" y="10961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C3D83D4D-500D-C149-A9E6-FBF686837B61}"/>
              </a:ext>
            </a:extLst>
          </p:cNvPr>
          <p:cNvSpPr/>
          <p:nvPr/>
        </p:nvSpPr>
        <p:spPr>
          <a:xfrm>
            <a:off x="4697571" y="1104434"/>
            <a:ext cx="2957359" cy="37990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Diagnostic endoscopique</a:t>
            </a:r>
          </a:p>
        </p:txBody>
      </p:sp>
    </p:spTree>
    <p:extLst>
      <p:ext uri="{BB962C8B-B14F-4D97-AF65-F5344CB8AC3E}">
        <p14:creationId xmlns:p14="http://schemas.microsoft.com/office/powerpoint/2010/main" val="1319261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47ADD0D-3112-1946-817F-C22256EAE351}"/>
              </a:ext>
            </a:extLst>
          </p:cNvPr>
          <p:cNvSpPr>
            <a:spLocks noGrp="1"/>
          </p:cNvSpPr>
          <p:nvPr>
            <p:ph idx="1"/>
          </p:nvPr>
        </p:nvSpPr>
        <p:spPr>
          <a:xfrm>
            <a:off x="370438" y="1571131"/>
            <a:ext cx="8686800" cy="4920474"/>
          </a:xfrm>
        </p:spPr>
        <p:txBody>
          <a:bodyPr>
            <a:normAutofit fontScale="77500" lnSpcReduction="20000"/>
          </a:bodyPr>
          <a:lstStyle/>
          <a:p>
            <a:r>
              <a:rPr lang="fr-FR" dirty="0"/>
              <a:t>Si hémorragie digestive</a:t>
            </a:r>
          </a:p>
          <a:p>
            <a:pPr lvl="1"/>
            <a:r>
              <a:rPr lang="fr-FR" dirty="0"/>
              <a:t>Hémostase endoscopique</a:t>
            </a:r>
          </a:p>
          <a:p>
            <a:pPr lvl="2"/>
            <a:r>
              <a:rPr lang="fr-FR" dirty="0"/>
              <a:t>Indications:</a:t>
            </a:r>
          </a:p>
          <a:p>
            <a:pPr lvl="3"/>
            <a:r>
              <a:rPr lang="fr-FR" dirty="0"/>
              <a:t>Ulcères Forrest I (</a:t>
            </a:r>
            <a:r>
              <a:rPr lang="fr-FR" dirty="0" err="1"/>
              <a:t>Ia</a:t>
            </a:r>
            <a:r>
              <a:rPr lang="fr-FR" dirty="0"/>
              <a:t> en jet ou </a:t>
            </a:r>
            <a:r>
              <a:rPr lang="fr-FR" dirty="0" err="1"/>
              <a:t>Ib</a:t>
            </a:r>
            <a:r>
              <a:rPr lang="fr-FR" dirty="0"/>
              <a:t> en nappe) et </a:t>
            </a:r>
            <a:r>
              <a:rPr lang="fr-FR" dirty="0" err="1"/>
              <a:t>IIa</a:t>
            </a:r>
            <a:r>
              <a:rPr lang="fr-FR" dirty="0"/>
              <a:t> (vaisseau visible)</a:t>
            </a:r>
          </a:p>
          <a:p>
            <a:pPr lvl="3"/>
            <a:r>
              <a:rPr lang="fr-FR" dirty="0"/>
              <a:t>+/- </a:t>
            </a:r>
            <a:r>
              <a:rPr lang="fr-FR" dirty="0" err="1"/>
              <a:t>IIb</a:t>
            </a:r>
            <a:r>
              <a:rPr lang="fr-FR" dirty="0"/>
              <a:t> caillot adhérent</a:t>
            </a:r>
          </a:p>
          <a:p>
            <a:pPr lvl="2"/>
            <a:r>
              <a:rPr lang="fr-FR" dirty="0"/>
              <a:t>2 techniques combinées parmi: </a:t>
            </a:r>
          </a:p>
          <a:p>
            <a:pPr lvl="3"/>
            <a:r>
              <a:rPr lang="fr-FR" dirty="0"/>
              <a:t>adrénaline, clips, hémostase thermique</a:t>
            </a:r>
          </a:p>
          <a:p>
            <a:pPr lvl="2"/>
            <a:r>
              <a:rPr lang="fr-FR" dirty="0"/>
              <a:t>Si échec: embolisation radiologique ou chirurgie</a:t>
            </a:r>
          </a:p>
          <a:p>
            <a:pPr lvl="1"/>
            <a:endParaRPr lang="fr-FR" dirty="0"/>
          </a:p>
          <a:p>
            <a:pPr lvl="1"/>
            <a:r>
              <a:rPr lang="fr-FR" dirty="0"/>
              <a:t>IPP selon la gravité</a:t>
            </a:r>
          </a:p>
          <a:p>
            <a:pPr lvl="2"/>
            <a:r>
              <a:rPr lang="fr-FR" dirty="0"/>
              <a:t>IVSE 200mg/24h pdt 48-72 heures si gravité</a:t>
            </a:r>
          </a:p>
          <a:p>
            <a:pPr lvl="2"/>
            <a:r>
              <a:rPr lang="fr-FR" dirty="0"/>
              <a:t>Sinon voie orale IPP pleine dose</a:t>
            </a:r>
          </a:p>
          <a:p>
            <a:pPr lvl="2"/>
            <a:r>
              <a:rPr lang="fr-FR" dirty="0"/>
              <a:t>Si estomac</a:t>
            </a:r>
          </a:p>
          <a:p>
            <a:pPr lvl="3"/>
            <a:r>
              <a:rPr lang="fr-FR" dirty="0"/>
              <a:t>Pendant 6-8 semaines </a:t>
            </a:r>
            <a:r>
              <a:rPr lang="fr-FR" dirty="0">
                <a:sym typeface="Wingdings" pitchFamily="2" charset="2"/>
              </a:rPr>
              <a:t> contrôle gastroscopie : cancer ???</a:t>
            </a:r>
          </a:p>
          <a:p>
            <a:pPr lvl="2"/>
            <a:r>
              <a:rPr lang="fr-FR" dirty="0">
                <a:sym typeface="Wingdings" pitchFamily="2" charset="2"/>
              </a:rPr>
              <a:t>Si duodénum: 4 semaines  pas de contrôle</a:t>
            </a:r>
            <a:endParaRPr lang="fr-FR" dirty="0"/>
          </a:p>
          <a:p>
            <a:pPr lvl="1"/>
            <a:r>
              <a:rPr lang="fr-FR" dirty="0"/>
              <a:t>Éradication </a:t>
            </a:r>
            <a:r>
              <a:rPr lang="fr-FR" dirty="0" err="1"/>
              <a:t>d’Hp</a:t>
            </a:r>
            <a:r>
              <a:rPr lang="fr-FR" dirty="0"/>
              <a:t> si présent: </a:t>
            </a:r>
            <a:r>
              <a:rPr lang="fr-FR" dirty="0" err="1"/>
              <a:t>reco</a:t>
            </a:r>
            <a:r>
              <a:rPr lang="fr-FR" dirty="0"/>
              <a:t> HAS +/- GFEHP</a:t>
            </a:r>
          </a:p>
          <a:p>
            <a:pPr lvl="1"/>
            <a:endParaRPr lang="fr-FR" dirty="0"/>
          </a:p>
        </p:txBody>
      </p:sp>
      <p:cxnSp>
        <p:nvCxnSpPr>
          <p:cNvPr id="6" name="Connecteur droit 5">
            <a:extLst>
              <a:ext uri="{FF2B5EF4-FFF2-40B4-BE49-F238E27FC236}">
                <a16:creationId xmlns:a16="http://schemas.microsoft.com/office/drawing/2014/main" id="{B1F277FC-927A-064F-8613-6972CC603686}"/>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4AF54086-4F4A-954A-BDBE-6EAE048DA8CE}"/>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7DFDD253-E8F2-3C4C-8ECE-E8F68006DDA7}"/>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1497FE04-DD0D-3048-A6AB-BE3CB10AD3C6}"/>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B58BDF8F-DB44-224A-BAD6-568D1FEE69AF}"/>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E93465AC-66D1-E044-971D-3F409AC1CEC9}"/>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57445B96-BD9F-9943-8B0D-AE3D0212BCE3}"/>
              </a:ext>
            </a:extLst>
          </p:cNvPr>
          <p:cNvPicPr>
            <a:picLocks noChangeAspect="1"/>
          </p:cNvPicPr>
          <p:nvPr/>
        </p:nvPicPr>
        <p:blipFill>
          <a:blip r:embed="rId4">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3" name="Image 12">
            <a:extLst>
              <a:ext uri="{FF2B5EF4-FFF2-40B4-BE49-F238E27FC236}">
                <a16:creationId xmlns:a16="http://schemas.microsoft.com/office/drawing/2014/main" id="{60E9BC4E-F118-F14F-B205-4C470C06FECF}"/>
              </a:ext>
            </a:extLst>
          </p:cNvPr>
          <p:cNvPicPr>
            <a:picLocks noChangeAspect="1"/>
          </p:cNvPicPr>
          <p:nvPr/>
        </p:nvPicPr>
        <p:blipFill>
          <a:blip r:embed="rId4">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4" name="Image 13">
            <a:extLst>
              <a:ext uri="{FF2B5EF4-FFF2-40B4-BE49-F238E27FC236}">
                <a16:creationId xmlns:a16="http://schemas.microsoft.com/office/drawing/2014/main" id="{9B238281-6DE9-AE49-8A3D-FC9C9623B77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5" name="Image 14">
            <a:extLst>
              <a:ext uri="{FF2B5EF4-FFF2-40B4-BE49-F238E27FC236}">
                <a16:creationId xmlns:a16="http://schemas.microsoft.com/office/drawing/2014/main" id="{6BD95E14-E885-EF4E-B38A-E4A48F788EB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6" name="Image 15">
            <a:extLst>
              <a:ext uri="{FF2B5EF4-FFF2-40B4-BE49-F238E27FC236}">
                <a16:creationId xmlns:a16="http://schemas.microsoft.com/office/drawing/2014/main" id="{B1F3A7EB-1338-0742-B0FF-CD937FA242F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7" name="Image 16">
            <a:extLst>
              <a:ext uri="{FF2B5EF4-FFF2-40B4-BE49-F238E27FC236}">
                <a16:creationId xmlns:a16="http://schemas.microsoft.com/office/drawing/2014/main" id="{ADC081DD-12B2-1844-B014-2E53F12337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18" name="Ellipse 17">
            <a:extLst>
              <a:ext uri="{FF2B5EF4-FFF2-40B4-BE49-F238E27FC236}">
                <a16:creationId xmlns:a16="http://schemas.microsoft.com/office/drawing/2014/main" id="{E23CE6E4-34E8-FE44-B999-6CEA1FBDFB98}"/>
              </a:ext>
            </a:extLst>
          </p:cNvPr>
          <p:cNvSpPr/>
          <p:nvPr/>
        </p:nvSpPr>
        <p:spPr>
          <a:xfrm>
            <a:off x="5392199" y="10961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99398193-E6C7-ED47-8A88-CAE62DE11986}"/>
              </a:ext>
            </a:extLst>
          </p:cNvPr>
          <p:cNvSpPr/>
          <p:nvPr/>
        </p:nvSpPr>
        <p:spPr>
          <a:xfrm>
            <a:off x="4439673" y="1079949"/>
            <a:ext cx="2957359" cy="37990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Prise en charge</a:t>
            </a:r>
          </a:p>
        </p:txBody>
      </p:sp>
      <p:pic>
        <p:nvPicPr>
          <p:cNvPr id="20" name="forrest court">
            <a:hlinkClick r:id="" action="ppaction://media"/>
            <a:extLst>
              <a:ext uri="{FF2B5EF4-FFF2-40B4-BE49-F238E27FC236}">
                <a16:creationId xmlns:a16="http://schemas.microsoft.com/office/drawing/2014/main" id="{0108AC90-8A53-E24C-96F4-8203BD5CE2AD}"/>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7493000" y="3239261"/>
            <a:ext cx="4546045" cy="2574023"/>
          </a:xfrm>
          <a:prstGeom prst="rect">
            <a:avLst/>
          </a:prstGeom>
        </p:spPr>
      </p:pic>
    </p:spTree>
    <p:extLst>
      <p:ext uri="{BB962C8B-B14F-4D97-AF65-F5344CB8AC3E}">
        <p14:creationId xmlns:p14="http://schemas.microsoft.com/office/powerpoint/2010/main" val="2796231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fullScrn="1">
              <p:cMediaNode vol="80000">
                <p:cTn id="7" fill="hold" display="0">
                  <p:stCondLst>
                    <p:cond delay="indefinite"/>
                  </p:stCondLst>
                </p:cTn>
                <p:tgtEl>
                  <p:spTgt spid="2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DD3680F-C457-474C-BB11-7F231E8149AE}"/>
              </a:ext>
            </a:extLst>
          </p:cNvPr>
          <p:cNvSpPr>
            <a:spLocks noGrp="1"/>
          </p:cNvSpPr>
          <p:nvPr>
            <p:ph idx="1"/>
          </p:nvPr>
        </p:nvSpPr>
        <p:spPr>
          <a:xfrm>
            <a:off x="478308" y="1722165"/>
            <a:ext cx="10972800" cy="4525963"/>
          </a:xfrm>
        </p:spPr>
        <p:txBody>
          <a:bodyPr>
            <a:normAutofit lnSpcReduction="10000"/>
          </a:bodyPr>
          <a:lstStyle/>
          <a:p>
            <a:r>
              <a:rPr lang="fr-FR" dirty="0"/>
              <a:t>Cause fréquente </a:t>
            </a:r>
          </a:p>
          <a:p>
            <a:pPr lvl="1"/>
            <a:r>
              <a:rPr lang="fr-FR" dirty="0"/>
              <a:t>hémorragie rarement grave</a:t>
            </a:r>
          </a:p>
          <a:p>
            <a:pPr lvl="1"/>
            <a:endParaRPr lang="fr-FR" dirty="0"/>
          </a:p>
          <a:p>
            <a:pPr lvl="1"/>
            <a:endParaRPr lang="fr-FR" dirty="0"/>
          </a:p>
          <a:p>
            <a:pPr marL="457200" lvl="1" indent="0">
              <a:buNone/>
            </a:pPr>
            <a:endParaRPr lang="fr-FR" dirty="0"/>
          </a:p>
          <a:p>
            <a:r>
              <a:rPr lang="fr-FR" dirty="0"/>
              <a:t>Parfois lié au reflux </a:t>
            </a:r>
            <a:r>
              <a:rPr lang="fr-FR" dirty="0" err="1"/>
              <a:t>gastro-oesophagien</a:t>
            </a:r>
            <a:endParaRPr lang="fr-FR" dirty="0"/>
          </a:p>
          <a:p>
            <a:r>
              <a:rPr lang="fr-FR" dirty="0"/>
              <a:t>Traitement</a:t>
            </a:r>
          </a:p>
          <a:p>
            <a:pPr lvl="1"/>
            <a:r>
              <a:rPr lang="fr-FR" dirty="0"/>
              <a:t>Inhibiteur de la pompe à protons au moins 6 à 8 semaines (et généralement contrôle endoscopique)</a:t>
            </a:r>
          </a:p>
        </p:txBody>
      </p:sp>
      <p:pic>
        <p:nvPicPr>
          <p:cNvPr id="4" name="Image 3">
            <a:extLst>
              <a:ext uri="{FF2B5EF4-FFF2-40B4-BE49-F238E27FC236}">
                <a16:creationId xmlns:a16="http://schemas.microsoft.com/office/drawing/2014/main" id="{98F0BF46-909A-B140-9546-FB15EECB10C1}"/>
              </a:ext>
            </a:extLst>
          </p:cNvPr>
          <p:cNvPicPr>
            <a:picLocks noChangeAspect="1"/>
          </p:cNvPicPr>
          <p:nvPr/>
        </p:nvPicPr>
        <p:blipFill rotWithShape="1">
          <a:blip r:embed="rId2"/>
          <a:srcRect l="3563" t="10540" r="9072" b="7262"/>
          <a:stretch/>
        </p:blipFill>
        <p:spPr>
          <a:xfrm>
            <a:off x="8291120" y="1699607"/>
            <a:ext cx="3757600" cy="2658324"/>
          </a:xfrm>
          <a:prstGeom prst="rect">
            <a:avLst/>
          </a:prstGeom>
          <a:ln>
            <a:solidFill>
              <a:schemeClr val="accent6">
                <a:lumMod val="60000"/>
                <a:lumOff val="40000"/>
              </a:schemeClr>
            </a:solidFill>
          </a:ln>
        </p:spPr>
      </p:pic>
      <p:cxnSp>
        <p:nvCxnSpPr>
          <p:cNvPr id="9" name="Connecteur droit 8">
            <a:extLst>
              <a:ext uri="{FF2B5EF4-FFF2-40B4-BE49-F238E27FC236}">
                <a16:creationId xmlns:a16="http://schemas.microsoft.com/office/drawing/2014/main" id="{5F2A794C-3373-B141-BC55-784CBDADBE7C}"/>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626D03D6-C797-A343-BCB7-09E41B4638C9}"/>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FD6D9028-3EF5-8447-AB6F-180D6096DF3F}"/>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9BCC19B7-2D91-0B45-A905-BB5373AF1D45}"/>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28800C9B-A0CA-954B-A192-50D9FE4B4AAF}"/>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D387322-3249-F34A-8467-32D80F4CEF4F}"/>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E9A54ACB-BED1-234A-A7D3-891A50FA865B}"/>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6" name="Image 15">
            <a:extLst>
              <a:ext uri="{FF2B5EF4-FFF2-40B4-BE49-F238E27FC236}">
                <a16:creationId xmlns:a16="http://schemas.microsoft.com/office/drawing/2014/main" id="{CCA56EF1-B0FD-1B48-B949-B339245E4113}"/>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7" name="Image 16">
            <a:extLst>
              <a:ext uri="{FF2B5EF4-FFF2-40B4-BE49-F238E27FC236}">
                <a16:creationId xmlns:a16="http://schemas.microsoft.com/office/drawing/2014/main" id="{707DE7C3-375F-DA40-BDD0-C92EB8F1CE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8" name="Image 17">
            <a:extLst>
              <a:ext uri="{FF2B5EF4-FFF2-40B4-BE49-F238E27FC236}">
                <a16:creationId xmlns:a16="http://schemas.microsoft.com/office/drawing/2014/main" id="{4F8FE833-BF47-E048-860E-1154046A94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9" name="Image 18">
            <a:extLst>
              <a:ext uri="{FF2B5EF4-FFF2-40B4-BE49-F238E27FC236}">
                <a16:creationId xmlns:a16="http://schemas.microsoft.com/office/drawing/2014/main" id="{6F1655B2-5552-454E-AED6-D91BBA1AA28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20" name="Image 19">
            <a:extLst>
              <a:ext uri="{FF2B5EF4-FFF2-40B4-BE49-F238E27FC236}">
                <a16:creationId xmlns:a16="http://schemas.microsoft.com/office/drawing/2014/main" id="{EE161718-A3DA-AC46-A674-4D5D5A22F7D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21" name="Ellipse 20">
            <a:extLst>
              <a:ext uri="{FF2B5EF4-FFF2-40B4-BE49-F238E27FC236}">
                <a16:creationId xmlns:a16="http://schemas.microsoft.com/office/drawing/2014/main" id="{D443B4DC-F655-C346-87B9-CBF09D280943}"/>
              </a:ext>
            </a:extLst>
          </p:cNvPr>
          <p:cNvSpPr/>
          <p:nvPr/>
        </p:nvSpPr>
        <p:spPr>
          <a:xfrm>
            <a:off x="7728217" y="121299"/>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B934AF61-114B-0149-A80C-923FE95E9B9D}"/>
              </a:ext>
            </a:extLst>
          </p:cNvPr>
          <p:cNvSpPr/>
          <p:nvPr/>
        </p:nvSpPr>
        <p:spPr>
          <a:xfrm>
            <a:off x="6556423" y="1083650"/>
            <a:ext cx="3320419" cy="45130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Ulcère peptique de l’</a:t>
            </a:r>
            <a:r>
              <a:rPr lang="fr-FR" dirty="0" err="1"/>
              <a:t>oesophage</a:t>
            </a:r>
            <a:endParaRPr lang="fr-FR" dirty="0"/>
          </a:p>
        </p:txBody>
      </p:sp>
    </p:spTree>
    <p:extLst>
      <p:ext uri="{BB962C8B-B14F-4D97-AF65-F5344CB8AC3E}">
        <p14:creationId xmlns:p14="http://schemas.microsoft.com/office/powerpoint/2010/main" val="933221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494F46DC-8DAD-1A4F-9140-B7B9CAC1C676}"/>
              </a:ext>
            </a:extLst>
          </p:cNvPr>
          <p:cNvSpPr>
            <a:spLocks noGrp="1"/>
          </p:cNvSpPr>
          <p:nvPr>
            <p:ph idx="1"/>
          </p:nvPr>
        </p:nvSpPr>
        <p:spPr>
          <a:xfrm>
            <a:off x="682956" y="1989298"/>
            <a:ext cx="8075140" cy="4525963"/>
          </a:xfrm>
        </p:spPr>
        <p:txBody>
          <a:bodyPr>
            <a:normAutofit lnSpcReduction="10000"/>
          </a:bodyPr>
          <a:lstStyle/>
          <a:p>
            <a:r>
              <a:rPr lang="fr-FR" sz="2400" dirty="0"/>
              <a:t>Assez rare</a:t>
            </a:r>
          </a:p>
          <a:p>
            <a:r>
              <a:rPr lang="fr-FR" sz="2400" dirty="0"/>
              <a:t>Déchirure au dessus du cardia sur efforts de vomissements</a:t>
            </a:r>
          </a:p>
          <a:p>
            <a:pPr lvl="1"/>
            <a:r>
              <a:rPr lang="fr-FR" sz="2400" dirty="0"/>
              <a:t>Donc séquence très caractéristique</a:t>
            </a:r>
          </a:p>
          <a:p>
            <a:pPr lvl="1"/>
            <a:endParaRPr lang="fr-FR" sz="2400" dirty="0"/>
          </a:p>
          <a:p>
            <a:pPr lvl="1"/>
            <a:endParaRPr lang="fr-FR" sz="2400" dirty="0"/>
          </a:p>
          <a:p>
            <a:pPr lvl="1"/>
            <a:endParaRPr lang="fr-FR" sz="2400" dirty="0"/>
          </a:p>
          <a:p>
            <a:pPr lvl="1"/>
            <a:endParaRPr lang="fr-FR" sz="2400" dirty="0"/>
          </a:p>
          <a:p>
            <a:r>
              <a:rPr lang="fr-FR" sz="2800" dirty="0"/>
              <a:t>Prise en charge</a:t>
            </a:r>
          </a:p>
          <a:p>
            <a:pPr lvl="1"/>
            <a:r>
              <a:rPr lang="fr-FR" sz="2400" dirty="0"/>
              <a:t>Hémostase endoscopique parfois : coagulation, clips</a:t>
            </a:r>
          </a:p>
          <a:p>
            <a:pPr lvl="1"/>
            <a:r>
              <a:rPr lang="fr-FR" sz="2400" dirty="0"/>
              <a:t>Inhibiteur de la pompe à protons pour éviter le reflux surajouté</a:t>
            </a:r>
          </a:p>
          <a:p>
            <a:pPr marL="457200" lvl="1" indent="0">
              <a:buNone/>
            </a:pPr>
            <a:endParaRPr lang="fr-FR" sz="2400" dirty="0"/>
          </a:p>
        </p:txBody>
      </p:sp>
      <p:sp>
        <p:nvSpPr>
          <p:cNvPr id="5" name="Rectangle 4">
            <a:extLst>
              <a:ext uri="{FF2B5EF4-FFF2-40B4-BE49-F238E27FC236}">
                <a16:creationId xmlns:a16="http://schemas.microsoft.com/office/drawing/2014/main" id="{04E86E3E-9F32-7545-B66B-113986902AB8}"/>
              </a:ext>
            </a:extLst>
          </p:cNvPr>
          <p:cNvSpPr/>
          <p:nvPr/>
        </p:nvSpPr>
        <p:spPr>
          <a:xfrm>
            <a:off x="409968" y="3431286"/>
            <a:ext cx="1999281" cy="12088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Efforts de vomissements</a:t>
            </a:r>
          </a:p>
        </p:txBody>
      </p:sp>
      <p:sp>
        <p:nvSpPr>
          <p:cNvPr id="6" name="Rectangle 5">
            <a:extLst>
              <a:ext uri="{FF2B5EF4-FFF2-40B4-BE49-F238E27FC236}">
                <a16:creationId xmlns:a16="http://schemas.microsoft.com/office/drawing/2014/main" id="{2A3FD1DA-5973-814E-95B5-A70290DD70E6}"/>
              </a:ext>
            </a:extLst>
          </p:cNvPr>
          <p:cNvSpPr/>
          <p:nvPr/>
        </p:nvSpPr>
        <p:spPr>
          <a:xfrm>
            <a:off x="2712773" y="3431286"/>
            <a:ext cx="1999281" cy="1208868"/>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Vomissements non sanglants</a:t>
            </a:r>
          </a:p>
        </p:txBody>
      </p:sp>
      <p:sp>
        <p:nvSpPr>
          <p:cNvPr id="7" name="Rectangle 6">
            <a:extLst>
              <a:ext uri="{FF2B5EF4-FFF2-40B4-BE49-F238E27FC236}">
                <a16:creationId xmlns:a16="http://schemas.microsoft.com/office/drawing/2014/main" id="{02296E6D-CEF7-364F-B2C2-CF610B66429D}"/>
              </a:ext>
            </a:extLst>
          </p:cNvPr>
          <p:cNvSpPr/>
          <p:nvPr/>
        </p:nvSpPr>
        <p:spPr>
          <a:xfrm>
            <a:off x="5015578" y="3431286"/>
            <a:ext cx="1999281" cy="12088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Douleur </a:t>
            </a:r>
            <a:r>
              <a:rPr lang="fr-FR" dirty="0" err="1"/>
              <a:t>rétrosternale</a:t>
            </a:r>
            <a:endParaRPr lang="fr-FR" dirty="0"/>
          </a:p>
        </p:txBody>
      </p:sp>
      <p:sp>
        <p:nvSpPr>
          <p:cNvPr id="8" name="Rectangle 7">
            <a:extLst>
              <a:ext uri="{FF2B5EF4-FFF2-40B4-BE49-F238E27FC236}">
                <a16:creationId xmlns:a16="http://schemas.microsoft.com/office/drawing/2014/main" id="{E26A62D0-03D3-7E40-905C-E5452B8B4909}"/>
              </a:ext>
            </a:extLst>
          </p:cNvPr>
          <p:cNvSpPr/>
          <p:nvPr/>
        </p:nvSpPr>
        <p:spPr>
          <a:xfrm>
            <a:off x="7318383" y="3431286"/>
            <a:ext cx="1999281" cy="1208868"/>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Hématémèse</a:t>
            </a:r>
          </a:p>
        </p:txBody>
      </p:sp>
      <p:cxnSp>
        <p:nvCxnSpPr>
          <p:cNvPr id="10" name="Connecteur droit avec flèche 9">
            <a:extLst>
              <a:ext uri="{FF2B5EF4-FFF2-40B4-BE49-F238E27FC236}">
                <a16:creationId xmlns:a16="http://schemas.microsoft.com/office/drawing/2014/main" id="{9A3E57F4-A993-6E4A-97A0-4C7FE686FFCD}"/>
              </a:ext>
            </a:extLst>
          </p:cNvPr>
          <p:cNvCxnSpPr>
            <a:stCxn id="5" idx="3"/>
          </p:cNvCxnSpPr>
          <p:nvPr/>
        </p:nvCxnSpPr>
        <p:spPr>
          <a:xfrm>
            <a:off x="2409248" y="4035720"/>
            <a:ext cx="3035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a:extLst>
              <a:ext uri="{FF2B5EF4-FFF2-40B4-BE49-F238E27FC236}">
                <a16:creationId xmlns:a16="http://schemas.microsoft.com/office/drawing/2014/main" id="{3CF08286-299F-4D41-BE13-2B379B650488}"/>
              </a:ext>
            </a:extLst>
          </p:cNvPr>
          <p:cNvCxnSpPr/>
          <p:nvPr/>
        </p:nvCxnSpPr>
        <p:spPr>
          <a:xfrm>
            <a:off x="4715912" y="4035720"/>
            <a:ext cx="3035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ED667F59-6250-BD4C-8CF1-7E0019784EC4}"/>
              </a:ext>
            </a:extLst>
          </p:cNvPr>
          <p:cNvCxnSpPr/>
          <p:nvPr/>
        </p:nvCxnSpPr>
        <p:spPr>
          <a:xfrm>
            <a:off x="7014858" y="4035720"/>
            <a:ext cx="3035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 name="Image 12">
            <a:extLst>
              <a:ext uri="{FF2B5EF4-FFF2-40B4-BE49-F238E27FC236}">
                <a16:creationId xmlns:a16="http://schemas.microsoft.com/office/drawing/2014/main" id="{C5114B24-A684-9040-95CD-2FDB7122279A}"/>
              </a:ext>
            </a:extLst>
          </p:cNvPr>
          <p:cNvPicPr>
            <a:picLocks noChangeAspect="1"/>
          </p:cNvPicPr>
          <p:nvPr/>
        </p:nvPicPr>
        <p:blipFill>
          <a:blip r:embed="rId2"/>
          <a:stretch>
            <a:fillRect/>
          </a:stretch>
        </p:blipFill>
        <p:spPr>
          <a:xfrm>
            <a:off x="9621188" y="1675861"/>
            <a:ext cx="2487478" cy="2487478"/>
          </a:xfrm>
          <a:prstGeom prst="rect">
            <a:avLst/>
          </a:prstGeom>
        </p:spPr>
      </p:pic>
      <p:cxnSp>
        <p:nvCxnSpPr>
          <p:cNvPr id="14" name="Connecteur droit 13">
            <a:extLst>
              <a:ext uri="{FF2B5EF4-FFF2-40B4-BE49-F238E27FC236}">
                <a16:creationId xmlns:a16="http://schemas.microsoft.com/office/drawing/2014/main" id="{0091AFDC-1D29-3943-87BB-88BA192FE5FB}"/>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6161F175-8D7C-0346-A235-A1D3C8D67BBF}"/>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3CC4F73A-557F-5A49-9A29-7E37C9104B68}"/>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A12B363-5EBA-A846-BCB0-4F1B3E6C3F9A}"/>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F361B7F3-CE5A-0E44-A8FB-93BA4C47C4D8}"/>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EE5AB44B-FC06-7141-BECC-B0D0414D9790}"/>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08A29C5D-0BA7-D84C-AC5F-D6BB4C7EE38D}"/>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21" name="Image 20">
            <a:extLst>
              <a:ext uri="{FF2B5EF4-FFF2-40B4-BE49-F238E27FC236}">
                <a16:creationId xmlns:a16="http://schemas.microsoft.com/office/drawing/2014/main" id="{2961F221-A918-6244-864E-C83C27C7F9BE}"/>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22" name="Image 21">
            <a:extLst>
              <a:ext uri="{FF2B5EF4-FFF2-40B4-BE49-F238E27FC236}">
                <a16:creationId xmlns:a16="http://schemas.microsoft.com/office/drawing/2014/main" id="{52E9A97A-BE73-9948-8EFC-F8023C4863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23" name="Image 22">
            <a:extLst>
              <a:ext uri="{FF2B5EF4-FFF2-40B4-BE49-F238E27FC236}">
                <a16:creationId xmlns:a16="http://schemas.microsoft.com/office/drawing/2014/main" id="{8383CBFC-A245-0B4C-B9DD-8D5A7CA0848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24" name="Image 23">
            <a:extLst>
              <a:ext uri="{FF2B5EF4-FFF2-40B4-BE49-F238E27FC236}">
                <a16:creationId xmlns:a16="http://schemas.microsoft.com/office/drawing/2014/main" id="{0097B247-4168-9F46-B741-72350CB181B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25" name="Image 24">
            <a:extLst>
              <a:ext uri="{FF2B5EF4-FFF2-40B4-BE49-F238E27FC236}">
                <a16:creationId xmlns:a16="http://schemas.microsoft.com/office/drawing/2014/main" id="{D7D3C382-DF7D-9244-AE8F-9A3843A9166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26" name="Ellipse 25">
            <a:extLst>
              <a:ext uri="{FF2B5EF4-FFF2-40B4-BE49-F238E27FC236}">
                <a16:creationId xmlns:a16="http://schemas.microsoft.com/office/drawing/2014/main" id="{B52C6BB6-6A6C-4445-8BDC-E5732FE9D491}"/>
              </a:ext>
            </a:extLst>
          </p:cNvPr>
          <p:cNvSpPr/>
          <p:nvPr/>
        </p:nvSpPr>
        <p:spPr>
          <a:xfrm>
            <a:off x="7728217" y="121299"/>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ED2D99C9-BAA5-8145-92C5-E324BDC422F9}"/>
              </a:ext>
            </a:extLst>
          </p:cNvPr>
          <p:cNvSpPr/>
          <p:nvPr/>
        </p:nvSpPr>
        <p:spPr>
          <a:xfrm>
            <a:off x="6685201" y="1068854"/>
            <a:ext cx="3320419" cy="45130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Sd</a:t>
            </a:r>
            <a:r>
              <a:rPr lang="fr-FR" dirty="0"/>
              <a:t> de Mallory Weiss</a:t>
            </a:r>
          </a:p>
        </p:txBody>
      </p:sp>
    </p:spTree>
    <p:extLst>
      <p:ext uri="{BB962C8B-B14F-4D97-AF65-F5344CB8AC3E}">
        <p14:creationId xmlns:p14="http://schemas.microsoft.com/office/powerpoint/2010/main" val="2371902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0854BBB-1C81-C44D-B761-2D689379C7FA}"/>
              </a:ext>
            </a:extLst>
          </p:cNvPr>
          <p:cNvPicPr>
            <a:picLocks noChangeAspect="1"/>
          </p:cNvPicPr>
          <p:nvPr/>
        </p:nvPicPr>
        <p:blipFill>
          <a:blip r:embed="rId2"/>
          <a:stretch>
            <a:fillRect/>
          </a:stretch>
        </p:blipFill>
        <p:spPr>
          <a:xfrm>
            <a:off x="6667500" y="2068369"/>
            <a:ext cx="4000500" cy="3746500"/>
          </a:xfrm>
          <a:prstGeom prst="rect">
            <a:avLst/>
          </a:prstGeom>
        </p:spPr>
      </p:pic>
      <p:sp>
        <p:nvSpPr>
          <p:cNvPr id="8" name="Rectangle 7">
            <a:extLst>
              <a:ext uri="{FF2B5EF4-FFF2-40B4-BE49-F238E27FC236}">
                <a16:creationId xmlns:a16="http://schemas.microsoft.com/office/drawing/2014/main" id="{36D51127-6EF8-5A44-ABA0-11C46D53C8B7}"/>
              </a:ext>
            </a:extLst>
          </p:cNvPr>
          <p:cNvSpPr/>
          <p:nvPr/>
        </p:nvSpPr>
        <p:spPr>
          <a:xfrm>
            <a:off x="519532" y="2068369"/>
            <a:ext cx="5938749" cy="3746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Érosion d’une artère sous-muqueuse par une ulcération muqueuse</a:t>
            </a:r>
          </a:p>
          <a:p>
            <a:pPr algn="ctr"/>
            <a:endParaRPr lang="fr-FR" dirty="0"/>
          </a:p>
          <a:p>
            <a:pPr algn="ctr"/>
            <a:r>
              <a:rPr lang="fr-FR" dirty="0"/>
              <a:t>Traitement:</a:t>
            </a:r>
          </a:p>
          <a:p>
            <a:pPr algn="ctr"/>
            <a:r>
              <a:rPr lang="fr-FR" dirty="0"/>
              <a:t>Clip ou ligature</a:t>
            </a:r>
          </a:p>
        </p:txBody>
      </p:sp>
      <p:cxnSp>
        <p:nvCxnSpPr>
          <p:cNvPr id="5" name="Connecteur droit 4">
            <a:extLst>
              <a:ext uri="{FF2B5EF4-FFF2-40B4-BE49-F238E27FC236}">
                <a16:creationId xmlns:a16="http://schemas.microsoft.com/office/drawing/2014/main" id="{2781BE87-C4D4-8542-9585-10E907B8ACDB}"/>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2E267091-BD32-6445-8F5B-BDBA8586CF48}"/>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35865F14-629F-1E48-A6F3-4DF2A8CE59C5}"/>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8875DAF9-8291-444B-9FCB-9D5CD9168A7C}"/>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0C588B29-DE63-764D-9641-ECD06CB6BBA1}"/>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81C9BC21-F0AC-7240-B265-A69D6608D543}"/>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D357853-C414-4E4A-803B-C9C98247D2AF}"/>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4" name="Image 13">
            <a:extLst>
              <a:ext uri="{FF2B5EF4-FFF2-40B4-BE49-F238E27FC236}">
                <a16:creationId xmlns:a16="http://schemas.microsoft.com/office/drawing/2014/main" id="{11079A18-8BDD-FF49-B967-C3C4275B5FF9}"/>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5" name="Image 14">
            <a:extLst>
              <a:ext uri="{FF2B5EF4-FFF2-40B4-BE49-F238E27FC236}">
                <a16:creationId xmlns:a16="http://schemas.microsoft.com/office/drawing/2014/main" id="{F2FA6E4E-546F-DE42-A654-0FAFA791FE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6" name="Image 15">
            <a:extLst>
              <a:ext uri="{FF2B5EF4-FFF2-40B4-BE49-F238E27FC236}">
                <a16:creationId xmlns:a16="http://schemas.microsoft.com/office/drawing/2014/main" id="{EC2EA73B-8ABD-9849-B9F6-D2AC3763C4F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7" name="Image 16">
            <a:extLst>
              <a:ext uri="{FF2B5EF4-FFF2-40B4-BE49-F238E27FC236}">
                <a16:creationId xmlns:a16="http://schemas.microsoft.com/office/drawing/2014/main" id="{97CFA887-95D7-314E-8257-7BC9A33806C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8" name="Image 17">
            <a:extLst>
              <a:ext uri="{FF2B5EF4-FFF2-40B4-BE49-F238E27FC236}">
                <a16:creationId xmlns:a16="http://schemas.microsoft.com/office/drawing/2014/main" id="{FE3C66BB-40D3-9541-9558-1F66EFFC94C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19" name="Ellipse 18">
            <a:extLst>
              <a:ext uri="{FF2B5EF4-FFF2-40B4-BE49-F238E27FC236}">
                <a16:creationId xmlns:a16="http://schemas.microsoft.com/office/drawing/2014/main" id="{EAD22889-3992-9646-9451-929BB38A983C}"/>
              </a:ext>
            </a:extLst>
          </p:cNvPr>
          <p:cNvSpPr/>
          <p:nvPr/>
        </p:nvSpPr>
        <p:spPr>
          <a:xfrm>
            <a:off x="7728217" y="121299"/>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77945EB-A49F-4942-AFE4-54AB36D1BAC3}"/>
              </a:ext>
            </a:extLst>
          </p:cNvPr>
          <p:cNvSpPr/>
          <p:nvPr/>
        </p:nvSpPr>
        <p:spPr>
          <a:xfrm>
            <a:off x="6685201" y="1068854"/>
            <a:ext cx="3320419" cy="45130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Ulcère de Dieulafoy</a:t>
            </a:r>
          </a:p>
        </p:txBody>
      </p:sp>
    </p:spTree>
    <p:extLst>
      <p:ext uri="{BB962C8B-B14F-4D97-AF65-F5344CB8AC3E}">
        <p14:creationId xmlns:p14="http://schemas.microsoft.com/office/powerpoint/2010/main" val="4152563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1B6D7D-942B-9D4E-AC75-91A7BF21706D}"/>
              </a:ext>
            </a:extLst>
          </p:cNvPr>
          <p:cNvSpPr/>
          <p:nvPr/>
        </p:nvSpPr>
        <p:spPr>
          <a:xfrm>
            <a:off x="1759526" y="1801092"/>
            <a:ext cx="4765964" cy="11776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Saignement d’origine biliaire ou hépatique:</a:t>
            </a:r>
          </a:p>
          <a:p>
            <a:pPr algn="ctr"/>
            <a:r>
              <a:rPr lang="fr-FR" dirty="0"/>
              <a:t>Extériorisation via la papille</a:t>
            </a:r>
          </a:p>
        </p:txBody>
      </p:sp>
      <p:pic>
        <p:nvPicPr>
          <p:cNvPr id="6" name="Image 5">
            <a:extLst>
              <a:ext uri="{FF2B5EF4-FFF2-40B4-BE49-F238E27FC236}">
                <a16:creationId xmlns:a16="http://schemas.microsoft.com/office/drawing/2014/main" id="{3F867B32-5F46-2244-AE96-B4603973639D}"/>
              </a:ext>
            </a:extLst>
          </p:cNvPr>
          <p:cNvPicPr>
            <a:picLocks noChangeAspect="1"/>
          </p:cNvPicPr>
          <p:nvPr/>
        </p:nvPicPr>
        <p:blipFill rotWithShape="1">
          <a:blip r:embed="rId2"/>
          <a:srcRect l="49721"/>
          <a:stretch/>
        </p:blipFill>
        <p:spPr>
          <a:xfrm>
            <a:off x="6847058" y="1683328"/>
            <a:ext cx="3820942" cy="3872345"/>
          </a:xfrm>
          <a:prstGeom prst="rect">
            <a:avLst/>
          </a:prstGeom>
        </p:spPr>
      </p:pic>
      <p:pic>
        <p:nvPicPr>
          <p:cNvPr id="7" name="Image 6">
            <a:extLst>
              <a:ext uri="{FF2B5EF4-FFF2-40B4-BE49-F238E27FC236}">
                <a16:creationId xmlns:a16="http://schemas.microsoft.com/office/drawing/2014/main" id="{41A563C9-640C-0041-852B-BBAE65C7FEA4}"/>
              </a:ext>
            </a:extLst>
          </p:cNvPr>
          <p:cNvPicPr>
            <a:picLocks noChangeAspect="1"/>
          </p:cNvPicPr>
          <p:nvPr/>
        </p:nvPicPr>
        <p:blipFill>
          <a:blip r:embed="rId3"/>
          <a:stretch>
            <a:fillRect/>
          </a:stretch>
        </p:blipFill>
        <p:spPr>
          <a:xfrm>
            <a:off x="1524000" y="3311826"/>
            <a:ext cx="5201060" cy="3282939"/>
          </a:xfrm>
          <a:prstGeom prst="rect">
            <a:avLst/>
          </a:prstGeom>
        </p:spPr>
      </p:pic>
      <p:cxnSp>
        <p:nvCxnSpPr>
          <p:cNvPr id="8" name="Connecteur droit 7">
            <a:extLst>
              <a:ext uri="{FF2B5EF4-FFF2-40B4-BE49-F238E27FC236}">
                <a16:creationId xmlns:a16="http://schemas.microsoft.com/office/drawing/2014/main" id="{F674559F-7CCE-334A-AE88-D0DB36A2BAD2}"/>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70F8559A-5D46-3B4D-AA08-720B803080C1}"/>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535B175D-F9FF-1044-A66A-B1DEA8236DE2}"/>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BF311409-7890-BF4C-9832-526D7C026BE8}"/>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F035E16A-F604-C640-A8AB-86D4B4DD1D1B}"/>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D56AF82-5195-544F-8BE8-4AAE92F68050}"/>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B4D82764-20DB-634F-BE7B-800DF13BD9BC}"/>
              </a:ext>
            </a:extLst>
          </p:cNvPr>
          <p:cNvPicPr>
            <a:picLocks noChangeAspect="1"/>
          </p:cNvPicPr>
          <p:nvPr/>
        </p:nvPicPr>
        <p:blipFill>
          <a:blip r:embed="rId4">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5" name="Image 14">
            <a:extLst>
              <a:ext uri="{FF2B5EF4-FFF2-40B4-BE49-F238E27FC236}">
                <a16:creationId xmlns:a16="http://schemas.microsoft.com/office/drawing/2014/main" id="{F3518014-30C8-EB4B-9626-049A0DA030DC}"/>
              </a:ext>
            </a:extLst>
          </p:cNvPr>
          <p:cNvPicPr>
            <a:picLocks noChangeAspect="1"/>
          </p:cNvPicPr>
          <p:nvPr/>
        </p:nvPicPr>
        <p:blipFill>
          <a:blip r:embed="rId4">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6" name="Image 15">
            <a:extLst>
              <a:ext uri="{FF2B5EF4-FFF2-40B4-BE49-F238E27FC236}">
                <a16:creationId xmlns:a16="http://schemas.microsoft.com/office/drawing/2014/main" id="{5A67DB7C-00E9-4C4A-BA69-B1E60031BEC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7" name="Image 16">
            <a:extLst>
              <a:ext uri="{FF2B5EF4-FFF2-40B4-BE49-F238E27FC236}">
                <a16:creationId xmlns:a16="http://schemas.microsoft.com/office/drawing/2014/main" id="{3EB5B6C1-DD1F-A046-98E3-FEF82B8233F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8" name="Image 17">
            <a:extLst>
              <a:ext uri="{FF2B5EF4-FFF2-40B4-BE49-F238E27FC236}">
                <a16:creationId xmlns:a16="http://schemas.microsoft.com/office/drawing/2014/main" id="{A4453579-F650-9544-AD59-8B029A7DD7A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9" name="Image 18">
            <a:extLst>
              <a:ext uri="{FF2B5EF4-FFF2-40B4-BE49-F238E27FC236}">
                <a16:creationId xmlns:a16="http://schemas.microsoft.com/office/drawing/2014/main" id="{A4358DE5-323E-C54F-974A-68A3BE69E6F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20" name="Ellipse 19">
            <a:extLst>
              <a:ext uri="{FF2B5EF4-FFF2-40B4-BE49-F238E27FC236}">
                <a16:creationId xmlns:a16="http://schemas.microsoft.com/office/drawing/2014/main" id="{51701029-90B2-444B-A17F-83F7F5166EE3}"/>
              </a:ext>
            </a:extLst>
          </p:cNvPr>
          <p:cNvSpPr/>
          <p:nvPr/>
        </p:nvSpPr>
        <p:spPr>
          <a:xfrm>
            <a:off x="7728217" y="121299"/>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8FA2862B-424C-F548-9E58-919822543242}"/>
              </a:ext>
            </a:extLst>
          </p:cNvPr>
          <p:cNvSpPr/>
          <p:nvPr/>
        </p:nvSpPr>
        <p:spPr>
          <a:xfrm>
            <a:off x="6685201" y="1068854"/>
            <a:ext cx="3320419" cy="45130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Hémobilie</a:t>
            </a:r>
            <a:endParaRPr lang="fr-FR" dirty="0"/>
          </a:p>
        </p:txBody>
      </p:sp>
    </p:spTree>
    <p:extLst>
      <p:ext uri="{BB962C8B-B14F-4D97-AF65-F5344CB8AC3E}">
        <p14:creationId xmlns:p14="http://schemas.microsoft.com/office/powerpoint/2010/main" val="2907099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E233D5-352E-4C47-B9AD-E953FC26A40F}"/>
              </a:ext>
            </a:extLst>
          </p:cNvPr>
          <p:cNvSpPr/>
          <p:nvPr/>
        </p:nvSpPr>
        <p:spPr>
          <a:xfrm>
            <a:off x="0" y="5059718"/>
            <a:ext cx="6759146" cy="1629916"/>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r>
              <a:rPr lang="fr-FR" u="sng" dirty="0"/>
              <a:t>Symptômes:</a:t>
            </a:r>
          </a:p>
          <a:p>
            <a:pPr marL="285750" indent="-285750">
              <a:buFontTx/>
              <a:buChar char="-"/>
            </a:pPr>
            <a:r>
              <a:rPr lang="fr-FR" u="sng" dirty="0">
                <a:solidFill>
                  <a:schemeClr val="tx2"/>
                </a:solidFill>
              </a:rPr>
              <a:t>Méléna si saignement grêle ou colon droit :</a:t>
            </a:r>
            <a:r>
              <a:rPr lang="fr-FR" dirty="0">
                <a:solidFill>
                  <a:schemeClr val="tx2"/>
                </a:solidFill>
              </a:rPr>
              <a:t> </a:t>
            </a:r>
            <a:r>
              <a:rPr lang="fr-FR" dirty="0"/>
              <a:t>sang digéré, goudron, odeur typique</a:t>
            </a:r>
          </a:p>
          <a:p>
            <a:pPr marL="285750" indent="-285750">
              <a:buFontTx/>
              <a:buChar char="-"/>
            </a:pPr>
            <a:r>
              <a:rPr lang="fr-FR" dirty="0" err="1">
                <a:solidFill>
                  <a:srgbClr val="FF0000"/>
                </a:solidFill>
              </a:rPr>
              <a:t>Hématochézies</a:t>
            </a:r>
            <a:r>
              <a:rPr lang="fr-FR" dirty="0">
                <a:solidFill>
                  <a:srgbClr val="FF0000"/>
                </a:solidFill>
              </a:rPr>
              <a:t> = sang mélangé aux selles</a:t>
            </a:r>
          </a:p>
          <a:p>
            <a:pPr marL="285750" indent="-285750">
              <a:buFontTx/>
              <a:buChar char="-"/>
            </a:pPr>
            <a:r>
              <a:rPr lang="fr-FR" u="sng" dirty="0">
                <a:solidFill>
                  <a:srgbClr val="FF0000"/>
                </a:solidFill>
              </a:rPr>
              <a:t>Rectorragies » :</a:t>
            </a:r>
            <a:r>
              <a:rPr lang="fr-FR" dirty="0">
                <a:solidFill>
                  <a:srgbClr val="FF0000"/>
                </a:solidFill>
              </a:rPr>
              <a:t> </a:t>
            </a:r>
            <a:r>
              <a:rPr lang="fr-FR" dirty="0"/>
              <a:t>sang rouge non mélangé aux selles</a:t>
            </a:r>
          </a:p>
          <a:p>
            <a:pPr marL="285750" indent="-285750">
              <a:buFontTx/>
              <a:buChar char="-"/>
            </a:pPr>
            <a:r>
              <a:rPr lang="fr-FR" dirty="0">
                <a:solidFill>
                  <a:schemeClr val="accent3">
                    <a:lumMod val="75000"/>
                  </a:schemeClr>
                </a:solidFill>
              </a:rPr>
              <a:t>Saignements occultes : </a:t>
            </a:r>
            <a:r>
              <a:rPr lang="fr-FR" dirty="0"/>
              <a:t>anémie ferriprive sans extériorisation</a:t>
            </a:r>
          </a:p>
          <a:p>
            <a:pPr marL="285750" indent="-285750">
              <a:buFontTx/>
              <a:buChar char="-"/>
            </a:pPr>
            <a:endParaRPr lang="fr-FR" dirty="0"/>
          </a:p>
        </p:txBody>
      </p:sp>
      <p:sp>
        <p:nvSpPr>
          <p:cNvPr id="15" name="Rectangle 14">
            <a:extLst>
              <a:ext uri="{FF2B5EF4-FFF2-40B4-BE49-F238E27FC236}">
                <a16:creationId xmlns:a16="http://schemas.microsoft.com/office/drawing/2014/main" id="{2320DC39-406B-E24F-8FEB-66FD43C79EB0}"/>
              </a:ext>
            </a:extLst>
          </p:cNvPr>
          <p:cNvSpPr/>
          <p:nvPr/>
        </p:nvSpPr>
        <p:spPr>
          <a:xfrm>
            <a:off x="6987563" y="1592353"/>
            <a:ext cx="3437699" cy="412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Étiologies :</a:t>
            </a:r>
          </a:p>
        </p:txBody>
      </p:sp>
      <p:pic>
        <p:nvPicPr>
          <p:cNvPr id="18" name="Image 17">
            <a:extLst>
              <a:ext uri="{FF2B5EF4-FFF2-40B4-BE49-F238E27FC236}">
                <a16:creationId xmlns:a16="http://schemas.microsoft.com/office/drawing/2014/main" id="{7ECC4FAB-1D8B-8041-A086-6EF937F044B6}"/>
              </a:ext>
            </a:extLst>
          </p:cNvPr>
          <p:cNvPicPr>
            <a:picLocks noChangeAspect="1"/>
          </p:cNvPicPr>
          <p:nvPr/>
        </p:nvPicPr>
        <p:blipFill>
          <a:blip r:embed="rId3"/>
          <a:stretch>
            <a:fillRect/>
          </a:stretch>
        </p:blipFill>
        <p:spPr>
          <a:xfrm>
            <a:off x="728289" y="1044557"/>
            <a:ext cx="5213255" cy="3990150"/>
          </a:xfrm>
          <a:prstGeom prst="rect">
            <a:avLst/>
          </a:prstGeom>
        </p:spPr>
      </p:pic>
      <p:cxnSp>
        <p:nvCxnSpPr>
          <p:cNvPr id="16" name="Connecteur droit 15">
            <a:extLst>
              <a:ext uri="{FF2B5EF4-FFF2-40B4-BE49-F238E27FC236}">
                <a16:creationId xmlns:a16="http://schemas.microsoft.com/office/drawing/2014/main" id="{85348AE1-0DC1-2B43-B108-00F77CD8C70F}"/>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F4F42617-6B2E-7D4D-98B2-C269A38CD465}"/>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9C92043B-727A-F24C-9A48-7F36E276DC00}"/>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93F37F2B-56CD-F845-9D2B-EF92C7B44DCA}"/>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C515C6DB-4DED-2D43-9677-64C4360D7A55}"/>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F5A06110-0AB0-0442-A22E-2419D887196C}"/>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B193335D-9D88-084F-B056-CEEC45FA61F1}"/>
              </a:ext>
            </a:extLst>
          </p:cNvPr>
          <p:cNvPicPr>
            <a:picLocks noChangeAspect="1"/>
          </p:cNvPicPr>
          <p:nvPr/>
        </p:nvPicPr>
        <p:blipFill>
          <a:blip r:embed="rId4">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25" name="Image 24">
            <a:extLst>
              <a:ext uri="{FF2B5EF4-FFF2-40B4-BE49-F238E27FC236}">
                <a16:creationId xmlns:a16="http://schemas.microsoft.com/office/drawing/2014/main" id="{E404EC87-A319-DB4A-B98F-A8D67DB52503}"/>
              </a:ext>
            </a:extLst>
          </p:cNvPr>
          <p:cNvPicPr>
            <a:picLocks noChangeAspect="1"/>
          </p:cNvPicPr>
          <p:nvPr/>
        </p:nvPicPr>
        <p:blipFill>
          <a:blip r:embed="rId4">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26" name="Image 25">
            <a:extLst>
              <a:ext uri="{FF2B5EF4-FFF2-40B4-BE49-F238E27FC236}">
                <a16:creationId xmlns:a16="http://schemas.microsoft.com/office/drawing/2014/main" id="{81C65500-232D-1C42-8175-86EC4929DF9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27" name="Image 26">
            <a:extLst>
              <a:ext uri="{FF2B5EF4-FFF2-40B4-BE49-F238E27FC236}">
                <a16:creationId xmlns:a16="http://schemas.microsoft.com/office/drawing/2014/main" id="{5394A0D6-E2BA-0D4C-9F6B-222D6FA3405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28" name="Image 27">
            <a:extLst>
              <a:ext uri="{FF2B5EF4-FFF2-40B4-BE49-F238E27FC236}">
                <a16:creationId xmlns:a16="http://schemas.microsoft.com/office/drawing/2014/main" id="{C5197F14-038F-0B49-9804-F44A8F7BE53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29" name="Image 28">
            <a:extLst>
              <a:ext uri="{FF2B5EF4-FFF2-40B4-BE49-F238E27FC236}">
                <a16:creationId xmlns:a16="http://schemas.microsoft.com/office/drawing/2014/main" id="{1756FB40-9208-2844-A231-83CE6EF40FB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30" name="Ellipse 29">
            <a:extLst>
              <a:ext uri="{FF2B5EF4-FFF2-40B4-BE49-F238E27FC236}">
                <a16:creationId xmlns:a16="http://schemas.microsoft.com/office/drawing/2014/main" id="{920FDBA3-8CBD-B44F-B30B-23638FBCA59F}"/>
              </a:ext>
            </a:extLst>
          </p:cNvPr>
          <p:cNvSpPr/>
          <p:nvPr/>
        </p:nvSpPr>
        <p:spPr>
          <a:xfrm>
            <a:off x="9991523" y="12150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5B5FD7BD-E40D-0B45-9996-2DC6DF17A197}"/>
              </a:ext>
            </a:extLst>
          </p:cNvPr>
          <p:cNvSpPr/>
          <p:nvPr/>
        </p:nvSpPr>
        <p:spPr>
          <a:xfrm>
            <a:off x="9602271" y="1069179"/>
            <a:ext cx="1777847" cy="45130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HDB (20% HD)</a:t>
            </a:r>
          </a:p>
        </p:txBody>
      </p:sp>
      <p:sp>
        <p:nvSpPr>
          <p:cNvPr id="5" name="Rectangle 4">
            <a:extLst>
              <a:ext uri="{FF2B5EF4-FFF2-40B4-BE49-F238E27FC236}">
                <a16:creationId xmlns:a16="http://schemas.microsoft.com/office/drawing/2014/main" id="{56F1308D-D667-D249-A735-0A525D98F007}"/>
              </a:ext>
            </a:extLst>
          </p:cNvPr>
          <p:cNvSpPr/>
          <p:nvPr/>
        </p:nvSpPr>
        <p:spPr>
          <a:xfrm>
            <a:off x="3538339" y="3930368"/>
            <a:ext cx="1025794" cy="238185"/>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t>Saignement obscure</a:t>
            </a:r>
          </a:p>
        </p:txBody>
      </p:sp>
      <p:sp>
        <p:nvSpPr>
          <p:cNvPr id="32" name="ZoneTexte 31">
            <a:extLst>
              <a:ext uri="{FF2B5EF4-FFF2-40B4-BE49-F238E27FC236}">
                <a16:creationId xmlns:a16="http://schemas.microsoft.com/office/drawing/2014/main" id="{92CEDBF0-5FE5-714D-B4AE-66F2807D7663}"/>
              </a:ext>
            </a:extLst>
          </p:cNvPr>
          <p:cNvSpPr txBox="1"/>
          <p:nvPr/>
        </p:nvSpPr>
        <p:spPr>
          <a:xfrm>
            <a:off x="4086577" y="5059716"/>
            <a:ext cx="914493" cy="369332"/>
          </a:xfrm>
          <a:prstGeom prst="rect">
            <a:avLst/>
          </a:prstGeom>
          <a:noFill/>
          <a:ln>
            <a:solidFill>
              <a:srgbClr val="FF0000"/>
            </a:solidFill>
          </a:ln>
        </p:spPr>
        <p:txBody>
          <a:bodyPr wrap="square" rtlCol="0">
            <a:spAutoFit/>
          </a:bodyPr>
          <a:lstStyle/>
          <a:p>
            <a:r>
              <a:rPr lang="fr-FR" dirty="0">
                <a:solidFill>
                  <a:srgbClr val="FF0000"/>
                </a:solidFill>
                <a:latin typeface="Bauhaus 93" pitchFamily="82" charset="77"/>
              </a:rPr>
              <a:t>Rang A</a:t>
            </a:r>
          </a:p>
        </p:txBody>
      </p:sp>
      <p:sp>
        <p:nvSpPr>
          <p:cNvPr id="33" name="Rectangle 32">
            <a:extLst>
              <a:ext uri="{FF2B5EF4-FFF2-40B4-BE49-F238E27FC236}">
                <a16:creationId xmlns:a16="http://schemas.microsoft.com/office/drawing/2014/main" id="{49A2E206-76A0-6047-97A1-154998FA26C4}"/>
              </a:ext>
            </a:extLst>
          </p:cNvPr>
          <p:cNvSpPr/>
          <p:nvPr/>
        </p:nvSpPr>
        <p:spPr>
          <a:xfrm>
            <a:off x="6987562" y="2009221"/>
            <a:ext cx="3437699" cy="39016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90% d’origine colorectale ou anale</a:t>
            </a:r>
          </a:p>
        </p:txBody>
      </p:sp>
      <p:sp>
        <p:nvSpPr>
          <p:cNvPr id="34" name="Rectangle 33">
            <a:extLst>
              <a:ext uri="{FF2B5EF4-FFF2-40B4-BE49-F238E27FC236}">
                <a16:creationId xmlns:a16="http://schemas.microsoft.com/office/drawing/2014/main" id="{4D60F1E1-C9AE-0C41-A1ED-B167B0662ED8}"/>
              </a:ext>
            </a:extLst>
          </p:cNvPr>
          <p:cNvSpPr/>
          <p:nvPr/>
        </p:nvSpPr>
        <p:spPr>
          <a:xfrm>
            <a:off x="6987562" y="2426645"/>
            <a:ext cx="3437699" cy="479311"/>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2-8% mortalité</a:t>
            </a:r>
          </a:p>
          <a:p>
            <a:pPr algn="ctr"/>
            <a:r>
              <a:rPr lang="fr-FR" sz="1400" dirty="0"/>
              <a:t>70% arrêt spontané</a:t>
            </a:r>
          </a:p>
        </p:txBody>
      </p:sp>
      <p:sp>
        <p:nvSpPr>
          <p:cNvPr id="35" name="ZoneTexte 34">
            <a:extLst>
              <a:ext uri="{FF2B5EF4-FFF2-40B4-BE49-F238E27FC236}">
                <a16:creationId xmlns:a16="http://schemas.microsoft.com/office/drawing/2014/main" id="{E07AB666-052E-1949-B644-84BC31614AE0}"/>
              </a:ext>
            </a:extLst>
          </p:cNvPr>
          <p:cNvSpPr txBox="1"/>
          <p:nvPr/>
        </p:nvSpPr>
        <p:spPr>
          <a:xfrm>
            <a:off x="10512472" y="2204303"/>
            <a:ext cx="914493" cy="369332"/>
          </a:xfrm>
          <a:prstGeom prst="rect">
            <a:avLst/>
          </a:prstGeom>
          <a:noFill/>
          <a:ln>
            <a:solidFill>
              <a:srgbClr val="FF0000"/>
            </a:solidFill>
          </a:ln>
        </p:spPr>
        <p:txBody>
          <a:bodyPr wrap="square" rtlCol="0">
            <a:spAutoFit/>
          </a:bodyPr>
          <a:lstStyle/>
          <a:p>
            <a:r>
              <a:rPr lang="fr-FR" dirty="0">
                <a:solidFill>
                  <a:srgbClr val="FF0000"/>
                </a:solidFill>
                <a:latin typeface="Bauhaus 93" pitchFamily="82" charset="77"/>
              </a:rPr>
              <a:t>Rang A</a:t>
            </a:r>
          </a:p>
        </p:txBody>
      </p:sp>
      <p:pic>
        <p:nvPicPr>
          <p:cNvPr id="3" name="Image 2">
            <a:extLst>
              <a:ext uri="{FF2B5EF4-FFF2-40B4-BE49-F238E27FC236}">
                <a16:creationId xmlns:a16="http://schemas.microsoft.com/office/drawing/2014/main" id="{AEB1AEE4-8558-BE4B-8E30-D837EB86412B}"/>
              </a:ext>
            </a:extLst>
          </p:cNvPr>
          <p:cNvPicPr>
            <a:picLocks noChangeAspect="1"/>
          </p:cNvPicPr>
          <p:nvPr/>
        </p:nvPicPr>
        <p:blipFill>
          <a:blip r:embed="rId13"/>
          <a:stretch>
            <a:fillRect/>
          </a:stretch>
        </p:blipFill>
        <p:spPr>
          <a:xfrm>
            <a:off x="6941384" y="3050889"/>
            <a:ext cx="5002377" cy="3508611"/>
          </a:xfrm>
          <a:prstGeom prst="rect">
            <a:avLst/>
          </a:prstGeom>
        </p:spPr>
      </p:pic>
      <p:sp>
        <p:nvSpPr>
          <p:cNvPr id="36" name="ZoneTexte 35">
            <a:extLst>
              <a:ext uri="{FF2B5EF4-FFF2-40B4-BE49-F238E27FC236}">
                <a16:creationId xmlns:a16="http://schemas.microsoft.com/office/drawing/2014/main" id="{4828D81B-1626-0647-808B-F8B31EB0005F}"/>
              </a:ext>
            </a:extLst>
          </p:cNvPr>
          <p:cNvSpPr txBox="1"/>
          <p:nvPr/>
        </p:nvSpPr>
        <p:spPr>
          <a:xfrm>
            <a:off x="11029268" y="3434941"/>
            <a:ext cx="914493" cy="369332"/>
          </a:xfrm>
          <a:prstGeom prst="rect">
            <a:avLst/>
          </a:prstGeom>
          <a:noFill/>
          <a:ln>
            <a:solidFill>
              <a:srgbClr val="FF0000"/>
            </a:solidFill>
          </a:ln>
        </p:spPr>
        <p:txBody>
          <a:bodyPr wrap="square" rtlCol="0">
            <a:spAutoFit/>
          </a:bodyPr>
          <a:lstStyle/>
          <a:p>
            <a:r>
              <a:rPr lang="fr-FR" dirty="0">
                <a:solidFill>
                  <a:srgbClr val="FF0000"/>
                </a:solidFill>
                <a:latin typeface="Bauhaus 93" pitchFamily="82" charset="77"/>
              </a:rPr>
              <a:t>Rang A</a:t>
            </a:r>
          </a:p>
        </p:txBody>
      </p:sp>
    </p:spTree>
    <p:extLst>
      <p:ext uri="{BB962C8B-B14F-4D97-AF65-F5344CB8AC3E}">
        <p14:creationId xmlns:p14="http://schemas.microsoft.com/office/powerpoint/2010/main" val="2219874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98568033-010A-2342-9BCA-328E19628CAC}"/>
              </a:ext>
            </a:extLst>
          </p:cNvPr>
          <p:cNvSpPr>
            <a:spLocks noGrp="1"/>
          </p:cNvSpPr>
          <p:nvPr>
            <p:ph idx="1"/>
          </p:nvPr>
        </p:nvSpPr>
        <p:spPr>
          <a:xfrm>
            <a:off x="1678982" y="1517216"/>
            <a:ext cx="8989018" cy="4525963"/>
          </a:xfrm>
        </p:spPr>
        <p:txBody>
          <a:bodyPr/>
          <a:lstStyle/>
          <a:p>
            <a:r>
              <a:rPr lang="fr-FR" dirty="0"/>
              <a:t>Rarement saignement important</a:t>
            </a:r>
          </a:p>
          <a:p>
            <a:r>
              <a:rPr lang="fr-FR" dirty="0"/>
              <a:t>Bilan d’extension puis chirurgie</a:t>
            </a:r>
          </a:p>
          <a:p>
            <a:endParaRPr lang="fr-FR" dirty="0"/>
          </a:p>
        </p:txBody>
      </p:sp>
      <p:pic>
        <p:nvPicPr>
          <p:cNvPr id="7" name="Image 6" descr="100H0236.jpg">
            <a:extLst>
              <a:ext uri="{FF2B5EF4-FFF2-40B4-BE49-F238E27FC236}">
                <a16:creationId xmlns:a16="http://schemas.microsoft.com/office/drawing/2014/main" id="{84890BEF-6C92-A641-ACC4-A27BB0C03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430" y="2756086"/>
            <a:ext cx="5127393" cy="4101914"/>
          </a:xfrm>
          <a:prstGeom prst="rect">
            <a:avLst/>
          </a:prstGeom>
        </p:spPr>
      </p:pic>
      <p:cxnSp>
        <p:nvCxnSpPr>
          <p:cNvPr id="5" name="Connecteur droit 4">
            <a:extLst>
              <a:ext uri="{FF2B5EF4-FFF2-40B4-BE49-F238E27FC236}">
                <a16:creationId xmlns:a16="http://schemas.microsoft.com/office/drawing/2014/main" id="{31AFC8E1-8DFF-604D-AA23-9E211E9DE27B}"/>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FA2F7BD4-45F1-5D47-89EB-82E085E335D1}"/>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1E687DB8-1AF1-7E46-9943-88ED54FC5A43}"/>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531A9593-93AF-9240-BFA8-42982BC857CC}"/>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A22F31DB-311F-D546-9C14-B503A0683803}"/>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8203E30D-0B64-A348-91EB-33BAA15F2C06}"/>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BFCA490-2D81-9241-BC19-ACE7A551C916}"/>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5" name="Image 14">
            <a:extLst>
              <a:ext uri="{FF2B5EF4-FFF2-40B4-BE49-F238E27FC236}">
                <a16:creationId xmlns:a16="http://schemas.microsoft.com/office/drawing/2014/main" id="{54CC9DE6-520B-F645-B33B-BD2BAFA6B4C6}"/>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6" name="Image 15">
            <a:extLst>
              <a:ext uri="{FF2B5EF4-FFF2-40B4-BE49-F238E27FC236}">
                <a16:creationId xmlns:a16="http://schemas.microsoft.com/office/drawing/2014/main" id="{503E4FEB-0B6C-DE48-A8F1-4BD179C52E3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7" name="Image 16">
            <a:extLst>
              <a:ext uri="{FF2B5EF4-FFF2-40B4-BE49-F238E27FC236}">
                <a16:creationId xmlns:a16="http://schemas.microsoft.com/office/drawing/2014/main" id="{F5A8A313-2D0F-DB46-A87A-D7AAB11DB83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8" name="Image 17">
            <a:extLst>
              <a:ext uri="{FF2B5EF4-FFF2-40B4-BE49-F238E27FC236}">
                <a16:creationId xmlns:a16="http://schemas.microsoft.com/office/drawing/2014/main" id="{BD813845-2B9B-564F-B4DA-6C63BDD842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9" name="Image 18">
            <a:extLst>
              <a:ext uri="{FF2B5EF4-FFF2-40B4-BE49-F238E27FC236}">
                <a16:creationId xmlns:a16="http://schemas.microsoft.com/office/drawing/2014/main" id="{9355E765-A76A-8F4C-B749-131A7E86A8D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20" name="Ellipse 19">
            <a:extLst>
              <a:ext uri="{FF2B5EF4-FFF2-40B4-BE49-F238E27FC236}">
                <a16:creationId xmlns:a16="http://schemas.microsoft.com/office/drawing/2014/main" id="{BBB386CB-4D21-7F45-B654-C18162751837}"/>
              </a:ext>
            </a:extLst>
          </p:cNvPr>
          <p:cNvSpPr/>
          <p:nvPr/>
        </p:nvSpPr>
        <p:spPr>
          <a:xfrm>
            <a:off x="9991523" y="12150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8DF8503F-7520-2647-B070-0DA085FAA66B}"/>
              </a:ext>
            </a:extLst>
          </p:cNvPr>
          <p:cNvSpPr/>
          <p:nvPr/>
        </p:nvSpPr>
        <p:spPr>
          <a:xfrm>
            <a:off x="9302707" y="1092459"/>
            <a:ext cx="2732320" cy="45130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Tumeurs colorectales</a:t>
            </a:r>
          </a:p>
        </p:txBody>
      </p:sp>
      <p:sp>
        <p:nvSpPr>
          <p:cNvPr id="2" name="Rectangle 1">
            <a:extLst>
              <a:ext uri="{FF2B5EF4-FFF2-40B4-BE49-F238E27FC236}">
                <a16:creationId xmlns:a16="http://schemas.microsoft.com/office/drawing/2014/main" id="{EFCF9AC5-0967-274F-920F-2CF8AFB8B568}"/>
              </a:ext>
            </a:extLst>
          </p:cNvPr>
          <p:cNvSpPr/>
          <p:nvPr/>
        </p:nvSpPr>
        <p:spPr>
          <a:xfrm>
            <a:off x="8436990" y="2573518"/>
            <a:ext cx="3233394" cy="104637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Examen clef au cabinet</a:t>
            </a:r>
          </a:p>
          <a:p>
            <a:pPr algn="ctr"/>
            <a:r>
              <a:rPr lang="fr-FR" dirty="0"/>
              <a:t>Toucher rectal = masse dure dans l’ampoule rectale</a:t>
            </a:r>
          </a:p>
        </p:txBody>
      </p:sp>
      <p:sp>
        <p:nvSpPr>
          <p:cNvPr id="22" name="Rectangle 21">
            <a:extLst>
              <a:ext uri="{FF2B5EF4-FFF2-40B4-BE49-F238E27FC236}">
                <a16:creationId xmlns:a16="http://schemas.microsoft.com/office/drawing/2014/main" id="{858F458C-C51A-D842-9C49-248E755C70E7}"/>
              </a:ext>
            </a:extLst>
          </p:cNvPr>
          <p:cNvSpPr/>
          <p:nvPr/>
        </p:nvSpPr>
        <p:spPr>
          <a:xfrm>
            <a:off x="8436990" y="3780197"/>
            <a:ext cx="3233394" cy="1046375"/>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Puis bilan endoscopique</a:t>
            </a:r>
          </a:p>
          <a:p>
            <a:pPr algn="ctr"/>
            <a:r>
              <a:rPr lang="fr-FR" dirty="0"/>
              <a:t>Pour rechercher une tumeur</a:t>
            </a:r>
          </a:p>
        </p:txBody>
      </p:sp>
    </p:spTree>
    <p:extLst>
      <p:ext uri="{BB962C8B-B14F-4D97-AF65-F5344CB8AC3E}">
        <p14:creationId xmlns:p14="http://schemas.microsoft.com/office/powerpoint/2010/main" val="2885668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 test Question isolée</a:t>
            </a:r>
          </a:p>
        </p:txBody>
      </p:sp>
      <p:sp>
        <p:nvSpPr>
          <p:cNvPr id="3" name="Espace réservé du contenu 2"/>
          <p:cNvSpPr>
            <a:spLocks noGrp="1"/>
          </p:cNvSpPr>
          <p:nvPr>
            <p:ph idx="1"/>
          </p:nvPr>
        </p:nvSpPr>
        <p:spPr>
          <a:xfrm>
            <a:off x="527304" y="1320421"/>
            <a:ext cx="9601200" cy="4525963"/>
          </a:xfrm>
        </p:spPr>
        <p:txBody>
          <a:bodyPr/>
          <a:lstStyle/>
          <a:p>
            <a:pPr marL="514350" indent="-514350">
              <a:buAutoNum type="alphaLcParenR"/>
            </a:pPr>
            <a:r>
              <a:rPr lang="fr-FR" sz="2800" dirty="0"/>
              <a:t>Les </a:t>
            </a:r>
            <a:r>
              <a:rPr lang="fr-FR" sz="2800" dirty="0" err="1"/>
              <a:t>hématochézies</a:t>
            </a:r>
            <a:r>
              <a:rPr lang="fr-FR" sz="2800" dirty="0"/>
              <a:t> sans retentissement sur l’hémoglobine sont souvent d’origine canalaire</a:t>
            </a:r>
          </a:p>
          <a:p>
            <a:pPr marL="514350" indent="-514350">
              <a:buAutoNum type="alphaLcParenR"/>
            </a:pPr>
            <a:r>
              <a:rPr lang="fr-FR" sz="2800" dirty="0"/>
              <a:t>Les rectorragies correspondent à du sang rouge mélangé aux selles</a:t>
            </a:r>
          </a:p>
          <a:p>
            <a:pPr marL="514350" indent="-514350">
              <a:buAutoNum type="alphaLcParenR"/>
            </a:pPr>
            <a:r>
              <a:rPr lang="fr-FR" sz="2800" dirty="0"/>
              <a:t>Les rectorragies avec retentissement hémodynamique doivent faire rechercher une origine haute</a:t>
            </a:r>
          </a:p>
          <a:p>
            <a:pPr marL="514350" indent="-514350">
              <a:buAutoNum type="alphaLcParenR"/>
            </a:pPr>
            <a:r>
              <a:rPr lang="fr-FR" sz="2800" dirty="0"/>
              <a:t>L’examen clef dans une hémorragie digestive est le scanner</a:t>
            </a:r>
          </a:p>
          <a:p>
            <a:pPr marL="514350" indent="-514350">
              <a:buAutoNum type="alphaLcParenR"/>
            </a:pPr>
            <a:r>
              <a:rPr lang="fr-FR" sz="2800" dirty="0"/>
              <a:t>Le toucher rectal est impératif en cas de rectorragies avant de réaliser l’endoscopie</a:t>
            </a:r>
          </a:p>
        </p:txBody>
      </p:sp>
    </p:spTree>
    <p:extLst>
      <p:ext uri="{BB962C8B-B14F-4D97-AF65-F5344CB8AC3E}">
        <p14:creationId xmlns:p14="http://schemas.microsoft.com/office/powerpoint/2010/main" val="241780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98568033-010A-2342-9BCA-328E19628CAC}"/>
              </a:ext>
            </a:extLst>
          </p:cNvPr>
          <p:cNvSpPr>
            <a:spLocks noGrp="1"/>
          </p:cNvSpPr>
          <p:nvPr>
            <p:ph idx="1"/>
          </p:nvPr>
        </p:nvSpPr>
        <p:spPr>
          <a:xfrm>
            <a:off x="519532" y="1716184"/>
            <a:ext cx="9662436" cy="4525963"/>
          </a:xfrm>
        </p:spPr>
        <p:txBody>
          <a:bodyPr>
            <a:normAutofit fontScale="77500" lnSpcReduction="20000"/>
          </a:bodyPr>
          <a:lstStyle/>
          <a:p>
            <a:r>
              <a:rPr lang="fr-FR" dirty="0"/>
              <a:t>Terrain fragile</a:t>
            </a:r>
          </a:p>
          <a:p>
            <a:pPr lvl="1"/>
            <a:r>
              <a:rPr lang="fr-FR" dirty="0"/>
              <a:t>Personnes âgées, comorbidités vasculaires</a:t>
            </a:r>
          </a:p>
          <a:p>
            <a:pPr lvl="1"/>
            <a:r>
              <a:rPr lang="fr-FR" dirty="0"/>
              <a:t>Aspirine ou AINS</a:t>
            </a:r>
          </a:p>
          <a:p>
            <a:pPr marL="457200" lvl="1" indent="0">
              <a:buNone/>
            </a:pPr>
            <a:endParaRPr lang="fr-FR" dirty="0"/>
          </a:p>
          <a:p>
            <a:r>
              <a:rPr lang="fr-FR" dirty="0"/>
              <a:t>Saignement rouge parfois abondant</a:t>
            </a:r>
          </a:p>
          <a:p>
            <a:pPr lvl="1"/>
            <a:r>
              <a:rPr lang="fr-FR" dirty="0"/>
              <a:t>Arrêt spontané dans 75% des cas (récidive 25% à 4 ans)</a:t>
            </a:r>
          </a:p>
          <a:p>
            <a:pPr lvl="1"/>
            <a:r>
              <a:rPr lang="fr-FR" dirty="0"/>
              <a:t>Si modéré:</a:t>
            </a:r>
          </a:p>
          <a:p>
            <a:pPr lvl="2"/>
            <a:r>
              <a:rPr lang="fr-FR" dirty="0"/>
              <a:t>Toucher rectal au cabinet : masse dans l’ampoule rectale</a:t>
            </a:r>
          </a:p>
          <a:p>
            <a:pPr lvl="2"/>
            <a:r>
              <a:rPr lang="fr-FR" dirty="0"/>
              <a:t>Coloscopie en urgence relative </a:t>
            </a:r>
            <a:r>
              <a:rPr lang="fr-FR" u="sng" dirty="0">
                <a:solidFill>
                  <a:srgbClr val="C00000"/>
                </a:solidFill>
              </a:rPr>
              <a:t>après préparation haute</a:t>
            </a:r>
          </a:p>
          <a:p>
            <a:pPr lvl="2"/>
            <a:r>
              <a:rPr lang="fr-FR" dirty="0"/>
              <a:t>Hémostase endoscopique (ligature, clip)</a:t>
            </a:r>
          </a:p>
          <a:p>
            <a:pPr lvl="1"/>
            <a:r>
              <a:rPr lang="fr-FR" dirty="0"/>
              <a:t>Si abondant:</a:t>
            </a:r>
          </a:p>
          <a:p>
            <a:pPr lvl="2"/>
            <a:r>
              <a:rPr lang="fr-FR" dirty="0"/>
              <a:t>Scanner +/- embolisation</a:t>
            </a:r>
          </a:p>
          <a:p>
            <a:pPr lvl="2"/>
            <a:r>
              <a:rPr lang="fr-FR" dirty="0"/>
              <a:t>Si échec chirurgie</a:t>
            </a:r>
          </a:p>
          <a:p>
            <a:endParaRPr lang="fr-FR" dirty="0"/>
          </a:p>
        </p:txBody>
      </p:sp>
      <p:cxnSp>
        <p:nvCxnSpPr>
          <p:cNvPr id="6" name="Connecteur droit 5">
            <a:extLst>
              <a:ext uri="{FF2B5EF4-FFF2-40B4-BE49-F238E27FC236}">
                <a16:creationId xmlns:a16="http://schemas.microsoft.com/office/drawing/2014/main" id="{60DD7220-7D84-B44B-AC1F-AD61175CA940}"/>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45DEED9F-3C2A-C44F-9CAB-2DFBA116B677}"/>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75C642C5-50F6-B043-BA9C-768ED0636934}"/>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8974CE93-2991-CA40-A67E-893167F4F2ED}"/>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F5300BA-79CD-634B-A315-1C33D2E91F9A}"/>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8E72B6D3-E583-1343-9BA9-0268BB0D6B68}"/>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2632F5A4-24E3-4A4A-BF00-CAF0BD511329}"/>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5" name="Image 14">
            <a:extLst>
              <a:ext uri="{FF2B5EF4-FFF2-40B4-BE49-F238E27FC236}">
                <a16:creationId xmlns:a16="http://schemas.microsoft.com/office/drawing/2014/main" id="{A71828A9-8DAB-A641-92B9-F0330F63E0EC}"/>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6" name="Image 15">
            <a:extLst>
              <a:ext uri="{FF2B5EF4-FFF2-40B4-BE49-F238E27FC236}">
                <a16:creationId xmlns:a16="http://schemas.microsoft.com/office/drawing/2014/main" id="{77C324DA-D4C6-084C-A85C-4D1D8BBF9C6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7" name="Image 16">
            <a:extLst>
              <a:ext uri="{FF2B5EF4-FFF2-40B4-BE49-F238E27FC236}">
                <a16:creationId xmlns:a16="http://schemas.microsoft.com/office/drawing/2014/main" id="{222C34DC-F304-1643-9AFB-EC6555A89CD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8" name="Image 17">
            <a:extLst>
              <a:ext uri="{FF2B5EF4-FFF2-40B4-BE49-F238E27FC236}">
                <a16:creationId xmlns:a16="http://schemas.microsoft.com/office/drawing/2014/main" id="{E1D68BCF-1BF9-904E-9CF4-AD933BC20FF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9" name="Image 18">
            <a:extLst>
              <a:ext uri="{FF2B5EF4-FFF2-40B4-BE49-F238E27FC236}">
                <a16:creationId xmlns:a16="http://schemas.microsoft.com/office/drawing/2014/main" id="{30034782-C273-CF43-A13A-FBA52893A1C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20" name="Ellipse 19">
            <a:extLst>
              <a:ext uri="{FF2B5EF4-FFF2-40B4-BE49-F238E27FC236}">
                <a16:creationId xmlns:a16="http://schemas.microsoft.com/office/drawing/2014/main" id="{4B4868B6-9A4C-7243-BB9A-4CB668E6137D}"/>
              </a:ext>
            </a:extLst>
          </p:cNvPr>
          <p:cNvSpPr/>
          <p:nvPr/>
        </p:nvSpPr>
        <p:spPr>
          <a:xfrm>
            <a:off x="9991523" y="12150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2CA0EEDD-2901-7541-B7FB-E8477EA0ECF7}"/>
              </a:ext>
            </a:extLst>
          </p:cNvPr>
          <p:cNvSpPr/>
          <p:nvPr/>
        </p:nvSpPr>
        <p:spPr>
          <a:xfrm>
            <a:off x="9302707" y="1092459"/>
            <a:ext cx="2732320" cy="45130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Hémorragie </a:t>
            </a:r>
            <a:r>
              <a:rPr lang="fr-FR" dirty="0" err="1"/>
              <a:t>diverticulaire</a:t>
            </a:r>
            <a:endParaRPr lang="fr-FR" dirty="0"/>
          </a:p>
        </p:txBody>
      </p:sp>
      <p:pic>
        <p:nvPicPr>
          <p:cNvPr id="2" name="Image 1">
            <a:extLst>
              <a:ext uri="{FF2B5EF4-FFF2-40B4-BE49-F238E27FC236}">
                <a16:creationId xmlns:a16="http://schemas.microsoft.com/office/drawing/2014/main" id="{5CC42870-10AF-D546-9BED-49D922C8DD57}"/>
              </a:ext>
            </a:extLst>
          </p:cNvPr>
          <p:cNvPicPr>
            <a:picLocks noChangeAspect="1"/>
          </p:cNvPicPr>
          <p:nvPr/>
        </p:nvPicPr>
        <p:blipFill>
          <a:blip r:embed="rId11"/>
          <a:stretch>
            <a:fillRect/>
          </a:stretch>
        </p:blipFill>
        <p:spPr>
          <a:xfrm>
            <a:off x="8457318" y="2685789"/>
            <a:ext cx="3577709" cy="2850039"/>
          </a:xfrm>
          <a:prstGeom prst="rect">
            <a:avLst/>
          </a:prstGeom>
        </p:spPr>
      </p:pic>
    </p:spTree>
    <p:extLst>
      <p:ext uri="{BB962C8B-B14F-4D97-AF65-F5344CB8AC3E}">
        <p14:creationId xmlns:p14="http://schemas.microsoft.com/office/powerpoint/2010/main" val="2173184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émorragie per geste">
            <a:hlinkClick r:id="" action="ppaction://media"/>
            <a:extLst>
              <a:ext uri="{FF2B5EF4-FFF2-40B4-BE49-F238E27FC236}">
                <a16:creationId xmlns:a16="http://schemas.microsoft.com/office/drawing/2014/main" id="{52B89EF9-2E20-004E-B661-BF39584481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0581" y="1798348"/>
            <a:ext cx="7564582" cy="4255077"/>
          </a:xfrm>
          <a:prstGeom prst="rect">
            <a:avLst/>
          </a:prstGeom>
        </p:spPr>
      </p:pic>
      <p:cxnSp>
        <p:nvCxnSpPr>
          <p:cNvPr id="6" name="Connecteur droit 5">
            <a:extLst>
              <a:ext uri="{FF2B5EF4-FFF2-40B4-BE49-F238E27FC236}">
                <a16:creationId xmlns:a16="http://schemas.microsoft.com/office/drawing/2014/main" id="{0B7F676A-A6AC-8848-B7A6-8092F3F9C793}"/>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6B47E4F0-90AE-424D-AE65-F5F252A2F249}"/>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70631A3F-EDAA-484B-848A-A13C8E657FC3}"/>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C4C9F265-CF24-7C49-9135-DA7ABC6B7165}"/>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6034AE19-6BB4-E947-8107-D72120AF73BF}"/>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B7D13698-4381-AF49-901A-F6F03F2F4D99}"/>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1E6EDA9E-2F9D-5C48-8E91-0A8D0901F944}"/>
              </a:ext>
            </a:extLst>
          </p:cNvPr>
          <p:cNvPicPr>
            <a:picLocks noChangeAspect="1"/>
          </p:cNvPicPr>
          <p:nvPr/>
        </p:nvPicPr>
        <p:blipFill>
          <a:blip r:embed="rId5">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3" name="Image 12">
            <a:extLst>
              <a:ext uri="{FF2B5EF4-FFF2-40B4-BE49-F238E27FC236}">
                <a16:creationId xmlns:a16="http://schemas.microsoft.com/office/drawing/2014/main" id="{3A33D2B4-5A43-D74C-908C-EFC07BFA8698}"/>
              </a:ext>
            </a:extLst>
          </p:cNvPr>
          <p:cNvPicPr>
            <a:picLocks noChangeAspect="1"/>
          </p:cNvPicPr>
          <p:nvPr/>
        </p:nvPicPr>
        <p:blipFill>
          <a:blip r:embed="rId5">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4" name="Image 13">
            <a:extLst>
              <a:ext uri="{FF2B5EF4-FFF2-40B4-BE49-F238E27FC236}">
                <a16:creationId xmlns:a16="http://schemas.microsoft.com/office/drawing/2014/main" id="{5AB4EBAA-FBB2-7B40-B0BC-02B8D64B1F4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5" name="Image 14">
            <a:extLst>
              <a:ext uri="{FF2B5EF4-FFF2-40B4-BE49-F238E27FC236}">
                <a16:creationId xmlns:a16="http://schemas.microsoft.com/office/drawing/2014/main" id="{AEC5C6F5-6FA6-0C40-B741-65AB435238F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6" name="Image 15">
            <a:extLst>
              <a:ext uri="{FF2B5EF4-FFF2-40B4-BE49-F238E27FC236}">
                <a16:creationId xmlns:a16="http://schemas.microsoft.com/office/drawing/2014/main" id="{DB0C6C0C-4437-9749-95B8-4B707285A64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7" name="Image 16">
            <a:extLst>
              <a:ext uri="{FF2B5EF4-FFF2-40B4-BE49-F238E27FC236}">
                <a16:creationId xmlns:a16="http://schemas.microsoft.com/office/drawing/2014/main" id="{1A1FE4F6-4B66-CC46-A2D5-A7C592CFC2C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18" name="Ellipse 17">
            <a:extLst>
              <a:ext uri="{FF2B5EF4-FFF2-40B4-BE49-F238E27FC236}">
                <a16:creationId xmlns:a16="http://schemas.microsoft.com/office/drawing/2014/main" id="{244DE5E1-69AF-D54A-B506-6255B675A05C}"/>
              </a:ext>
            </a:extLst>
          </p:cNvPr>
          <p:cNvSpPr/>
          <p:nvPr/>
        </p:nvSpPr>
        <p:spPr>
          <a:xfrm>
            <a:off x="9991523" y="12150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DAEE2E9-BC10-2645-A642-04702291BE33}"/>
              </a:ext>
            </a:extLst>
          </p:cNvPr>
          <p:cNvSpPr/>
          <p:nvPr/>
        </p:nvSpPr>
        <p:spPr>
          <a:xfrm>
            <a:off x="9045146" y="1092459"/>
            <a:ext cx="2989881" cy="45130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Post résection endoscopique</a:t>
            </a:r>
          </a:p>
        </p:txBody>
      </p:sp>
    </p:spTree>
    <p:extLst>
      <p:ext uri="{BB962C8B-B14F-4D97-AF65-F5344CB8AC3E}">
        <p14:creationId xmlns:p14="http://schemas.microsoft.com/office/powerpoint/2010/main" val="99541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8D64667-43FF-3C42-9258-0B061D63027A}"/>
              </a:ext>
            </a:extLst>
          </p:cNvPr>
          <p:cNvSpPr>
            <a:spLocks noGrp="1"/>
          </p:cNvSpPr>
          <p:nvPr>
            <p:ph idx="1"/>
          </p:nvPr>
        </p:nvSpPr>
        <p:spPr>
          <a:xfrm>
            <a:off x="1222473" y="1571130"/>
            <a:ext cx="8229600" cy="4525963"/>
          </a:xfrm>
        </p:spPr>
        <p:txBody>
          <a:bodyPr>
            <a:normAutofit lnSpcReduction="10000"/>
          </a:bodyPr>
          <a:lstStyle/>
          <a:p>
            <a:r>
              <a:rPr lang="fr-FR" dirty="0"/>
              <a:t>Rectorragies canalaires</a:t>
            </a:r>
          </a:p>
          <a:p>
            <a:pPr lvl="1"/>
            <a:r>
              <a:rPr lang="fr-FR" sz="2200" dirty="0"/>
              <a:t>Séparées des selles</a:t>
            </a:r>
          </a:p>
          <a:p>
            <a:pPr lvl="1"/>
            <a:r>
              <a:rPr lang="fr-FR" sz="2200" dirty="0"/>
              <a:t>Essuyage </a:t>
            </a:r>
          </a:p>
          <a:p>
            <a:r>
              <a:rPr lang="fr-FR" dirty="0"/>
              <a:t>Causes proctologiques</a:t>
            </a:r>
          </a:p>
          <a:p>
            <a:pPr lvl="1"/>
            <a:r>
              <a:rPr lang="fr-FR" sz="2200" dirty="0"/>
              <a:t>Hémorroïdes congestives</a:t>
            </a:r>
          </a:p>
          <a:p>
            <a:pPr lvl="1"/>
            <a:r>
              <a:rPr lang="fr-FR" sz="2200" dirty="0"/>
              <a:t>Fissure</a:t>
            </a:r>
          </a:p>
          <a:p>
            <a:pPr lvl="1"/>
            <a:r>
              <a:rPr lang="fr-FR" sz="2200" dirty="0"/>
              <a:t>Maladie de </a:t>
            </a:r>
            <a:r>
              <a:rPr lang="fr-FR" sz="2200" dirty="0" err="1"/>
              <a:t>Crohn</a:t>
            </a:r>
            <a:endParaRPr lang="fr-FR" sz="2200" dirty="0"/>
          </a:p>
          <a:p>
            <a:r>
              <a:rPr lang="fr-FR" dirty="0"/>
              <a:t>Après 50 ans </a:t>
            </a:r>
            <a:r>
              <a:rPr lang="fr-FR" dirty="0">
                <a:sym typeface="Wingdings" pitchFamily="2" charset="2"/>
              </a:rPr>
              <a:t> coloscopie systématique</a:t>
            </a:r>
          </a:p>
          <a:p>
            <a:r>
              <a:rPr lang="fr-FR" dirty="0">
                <a:sym typeface="Wingdings" pitchFamily="2" charset="2"/>
              </a:rPr>
              <a:t>Examen proctologique et traitement local</a:t>
            </a:r>
          </a:p>
          <a:p>
            <a:pPr lvl="1"/>
            <a:r>
              <a:rPr lang="fr-FR" sz="2000" dirty="0">
                <a:sym typeface="Wingdings" pitchFamily="2" charset="2"/>
              </a:rPr>
              <a:t>Ligature ou chirurgie si hémorroïdes</a:t>
            </a:r>
            <a:endParaRPr lang="fr-FR" sz="2000" dirty="0"/>
          </a:p>
        </p:txBody>
      </p:sp>
      <p:cxnSp>
        <p:nvCxnSpPr>
          <p:cNvPr id="5" name="Connecteur droit 4">
            <a:extLst>
              <a:ext uri="{FF2B5EF4-FFF2-40B4-BE49-F238E27FC236}">
                <a16:creationId xmlns:a16="http://schemas.microsoft.com/office/drawing/2014/main" id="{AFA655C3-9338-9543-A24C-976ED2C25373}"/>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4FFEA047-20ED-6043-8D38-22F139B4240A}"/>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B99D968E-6BFA-EC4E-8B92-3FFB383B3C93}"/>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D7F7EFB1-F245-0D46-B826-E0A52DD709A6}"/>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489BD31E-6EE1-A84F-9872-050A3CECBA76}"/>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BAB4B3B9-9E7F-4F41-92ED-47BD8696CCE1}"/>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06F159A0-6EF2-5E47-9DEC-6E9ED1F20E63}"/>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2" name="Image 11">
            <a:extLst>
              <a:ext uri="{FF2B5EF4-FFF2-40B4-BE49-F238E27FC236}">
                <a16:creationId xmlns:a16="http://schemas.microsoft.com/office/drawing/2014/main" id="{DF55B3A8-566C-4D4D-9091-DD71B30F594C}"/>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3" name="Image 12">
            <a:extLst>
              <a:ext uri="{FF2B5EF4-FFF2-40B4-BE49-F238E27FC236}">
                <a16:creationId xmlns:a16="http://schemas.microsoft.com/office/drawing/2014/main" id="{9E1CB6CA-92F1-8144-8E66-4F395D5669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4" name="Image 13">
            <a:extLst>
              <a:ext uri="{FF2B5EF4-FFF2-40B4-BE49-F238E27FC236}">
                <a16:creationId xmlns:a16="http://schemas.microsoft.com/office/drawing/2014/main" id="{C37E40CD-7B83-AF4A-82B6-0B0109E19F0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5" name="Image 14">
            <a:extLst>
              <a:ext uri="{FF2B5EF4-FFF2-40B4-BE49-F238E27FC236}">
                <a16:creationId xmlns:a16="http://schemas.microsoft.com/office/drawing/2014/main" id="{34BF7B6B-F80C-DD41-ABF5-FB59BF55273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6" name="Image 15">
            <a:extLst>
              <a:ext uri="{FF2B5EF4-FFF2-40B4-BE49-F238E27FC236}">
                <a16:creationId xmlns:a16="http://schemas.microsoft.com/office/drawing/2014/main" id="{B646D8E6-6C61-5A40-8777-36FA481016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17" name="Ellipse 16">
            <a:extLst>
              <a:ext uri="{FF2B5EF4-FFF2-40B4-BE49-F238E27FC236}">
                <a16:creationId xmlns:a16="http://schemas.microsoft.com/office/drawing/2014/main" id="{0793CCBF-86E9-F04B-8EB0-E15BD180EACB}"/>
              </a:ext>
            </a:extLst>
          </p:cNvPr>
          <p:cNvSpPr/>
          <p:nvPr/>
        </p:nvSpPr>
        <p:spPr>
          <a:xfrm>
            <a:off x="9991523" y="12150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A4DF93EF-34E0-1849-A74F-F7FD01AC7EE4}"/>
              </a:ext>
            </a:extLst>
          </p:cNvPr>
          <p:cNvSpPr/>
          <p:nvPr/>
        </p:nvSpPr>
        <p:spPr>
          <a:xfrm>
            <a:off x="9302707" y="1092459"/>
            <a:ext cx="2732320" cy="45130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Canalaires</a:t>
            </a:r>
          </a:p>
        </p:txBody>
      </p:sp>
      <p:pic>
        <p:nvPicPr>
          <p:cNvPr id="2" name="Image 1">
            <a:extLst>
              <a:ext uri="{FF2B5EF4-FFF2-40B4-BE49-F238E27FC236}">
                <a16:creationId xmlns:a16="http://schemas.microsoft.com/office/drawing/2014/main" id="{F41B9D5E-68D2-6B42-B1C0-03A415E4E2DA}"/>
              </a:ext>
            </a:extLst>
          </p:cNvPr>
          <p:cNvPicPr>
            <a:picLocks noChangeAspect="1"/>
          </p:cNvPicPr>
          <p:nvPr/>
        </p:nvPicPr>
        <p:blipFill>
          <a:blip r:embed="rId11"/>
          <a:stretch>
            <a:fillRect/>
          </a:stretch>
        </p:blipFill>
        <p:spPr>
          <a:xfrm>
            <a:off x="9179108" y="2365585"/>
            <a:ext cx="2855919" cy="3206173"/>
          </a:xfrm>
          <a:prstGeom prst="rect">
            <a:avLst/>
          </a:prstGeom>
        </p:spPr>
      </p:pic>
      <p:sp>
        <p:nvSpPr>
          <p:cNvPr id="20" name="ZoneTexte 19">
            <a:extLst>
              <a:ext uri="{FF2B5EF4-FFF2-40B4-BE49-F238E27FC236}">
                <a16:creationId xmlns:a16="http://schemas.microsoft.com/office/drawing/2014/main" id="{1C61C88F-7792-6A47-95DE-A0948CF51C6C}"/>
              </a:ext>
            </a:extLst>
          </p:cNvPr>
          <p:cNvSpPr txBox="1"/>
          <p:nvPr/>
        </p:nvSpPr>
        <p:spPr>
          <a:xfrm>
            <a:off x="10190681" y="5581740"/>
            <a:ext cx="2225842" cy="246221"/>
          </a:xfrm>
          <a:prstGeom prst="rect">
            <a:avLst/>
          </a:prstGeom>
          <a:noFill/>
        </p:spPr>
        <p:txBody>
          <a:bodyPr wrap="square" rtlCol="0">
            <a:spAutoFit/>
          </a:bodyPr>
          <a:lstStyle/>
          <a:p>
            <a:r>
              <a:rPr lang="fr-FR" sz="1000" i="1" dirty="0"/>
              <a:t>Source SNFGE</a:t>
            </a:r>
          </a:p>
        </p:txBody>
      </p:sp>
    </p:spTree>
    <p:extLst>
      <p:ext uri="{BB962C8B-B14F-4D97-AF65-F5344CB8AC3E}">
        <p14:creationId xmlns:p14="http://schemas.microsoft.com/office/powerpoint/2010/main" val="653193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5768AF71-2283-AA42-A861-DD19EA76452A}"/>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6CCD2129-AE72-9049-A536-15EC3965CEDC}"/>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070DE8FA-0610-6841-99E1-91C3426A83B1}"/>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F77C2AF3-484E-3C4E-A2E6-6FA3FFE3C244}"/>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C3E67A35-4D5A-ED42-883A-D5351F51CA25}"/>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B088FB4A-FB40-1A48-BD4D-DBCB5F3CECE0}"/>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A67D6124-60BB-4F4B-9950-31258DCD00B2}"/>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1" name="Image 10">
            <a:extLst>
              <a:ext uri="{FF2B5EF4-FFF2-40B4-BE49-F238E27FC236}">
                <a16:creationId xmlns:a16="http://schemas.microsoft.com/office/drawing/2014/main" id="{E16981B9-B8E0-4249-94A7-16B2863A2871}"/>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2" name="Image 11">
            <a:extLst>
              <a:ext uri="{FF2B5EF4-FFF2-40B4-BE49-F238E27FC236}">
                <a16:creationId xmlns:a16="http://schemas.microsoft.com/office/drawing/2014/main" id="{3670048B-B923-DC46-911C-95CA1CC1A1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3" name="Image 12">
            <a:extLst>
              <a:ext uri="{FF2B5EF4-FFF2-40B4-BE49-F238E27FC236}">
                <a16:creationId xmlns:a16="http://schemas.microsoft.com/office/drawing/2014/main" id="{C1D7DE20-87F3-EE4A-BB79-6FDEDEDB83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4" name="Image 13">
            <a:extLst>
              <a:ext uri="{FF2B5EF4-FFF2-40B4-BE49-F238E27FC236}">
                <a16:creationId xmlns:a16="http://schemas.microsoft.com/office/drawing/2014/main" id="{D24E350E-2044-9E4A-A4B8-BC176E0036F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5" name="Image 14">
            <a:extLst>
              <a:ext uri="{FF2B5EF4-FFF2-40B4-BE49-F238E27FC236}">
                <a16:creationId xmlns:a16="http://schemas.microsoft.com/office/drawing/2014/main" id="{8F2A6236-3DFF-9A49-826B-D8A23A0738C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16" name="Ellipse 15">
            <a:extLst>
              <a:ext uri="{FF2B5EF4-FFF2-40B4-BE49-F238E27FC236}">
                <a16:creationId xmlns:a16="http://schemas.microsoft.com/office/drawing/2014/main" id="{D14B8F0F-05B8-6145-BBF6-C92496801A80}"/>
              </a:ext>
            </a:extLst>
          </p:cNvPr>
          <p:cNvSpPr/>
          <p:nvPr/>
        </p:nvSpPr>
        <p:spPr>
          <a:xfrm>
            <a:off x="9991523" y="12150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DE6A39E8-F97C-3A42-B12E-03CB6480DA2D}"/>
              </a:ext>
            </a:extLst>
          </p:cNvPr>
          <p:cNvSpPr/>
          <p:nvPr/>
        </p:nvSpPr>
        <p:spPr>
          <a:xfrm>
            <a:off x="8843211" y="1092459"/>
            <a:ext cx="3191816" cy="45130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Saignements occultes/obscures</a:t>
            </a:r>
          </a:p>
        </p:txBody>
      </p:sp>
      <p:sp>
        <p:nvSpPr>
          <p:cNvPr id="18" name="Rectangle 17">
            <a:extLst>
              <a:ext uri="{FF2B5EF4-FFF2-40B4-BE49-F238E27FC236}">
                <a16:creationId xmlns:a16="http://schemas.microsoft.com/office/drawing/2014/main" id="{87111CBE-7532-FB4A-8D72-42D5D1FFC4EC}"/>
              </a:ext>
            </a:extLst>
          </p:cNvPr>
          <p:cNvSpPr/>
          <p:nvPr/>
        </p:nvSpPr>
        <p:spPr>
          <a:xfrm>
            <a:off x="375148" y="1227218"/>
            <a:ext cx="3787773" cy="1359569"/>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Anémie ferriprive sans extériorisation</a:t>
            </a:r>
          </a:p>
          <a:p>
            <a:pPr algn="ctr"/>
            <a:r>
              <a:rPr lang="fr-FR" dirty="0"/>
              <a:t>= saignement occulte</a:t>
            </a:r>
          </a:p>
        </p:txBody>
      </p:sp>
      <p:sp>
        <p:nvSpPr>
          <p:cNvPr id="19" name="Rectangle 18">
            <a:extLst>
              <a:ext uri="{FF2B5EF4-FFF2-40B4-BE49-F238E27FC236}">
                <a16:creationId xmlns:a16="http://schemas.microsoft.com/office/drawing/2014/main" id="{5DBDC046-5CDC-FB4C-8EDB-1E18491B02F6}"/>
              </a:ext>
            </a:extLst>
          </p:cNvPr>
          <p:cNvSpPr/>
          <p:nvPr/>
        </p:nvSpPr>
        <p:spPr>
          <a:xfrm>
            <a:off x="1953769" y="2871534"/>
            <a:ext cx="3787773" cy="1359569"/>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Bilan gastroscopie/coloscopie </a:t>
            </a:r>
          </a:p>
        </p:txBody>
      </p:sp>
      <p:cxnSp>
        <p:nvCxnSpPr>
          <p:cNvPr id="21" name="Connecteur en angle 20">
            <a:extLst>
              <a:ext uri="{FF2B5EF4-FFF2-40B4-BE49-F238E27FC236}">
                <a16:creationId xmlns:a16="http://schemas.microsoft.com/office/drawing/2014/main" id="{B14C5E18-E69B-D941-9D82-FAAC07F12E29}"/>
              </a:ext>
            </a:extLst>
          </p:cNvPr>
          <p:cNvCxnSpPr>
            <a:cxnSpLocks/>
            <a:endCxn id="19" idx="1"/>
          </p:cNvCxnSpPr>
          <p:nvPr/>
        </p:nvCxnSpPr>
        <p:spPr>
          <a:xfrm rot="16200000" flipH="1">
            <a:off x="1101708" y="2699258"/>
            <a:ext cx="964532" cy="739589"/>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Connecteur droit avec flèche 26">
            <a:extLst>
              <a:ext uri="{FF2B5EF4-FFF2-40B4-BE49-F238E27FC236}">
                <a16:creationId xmlns:a16="http://schemas.microsoft.com/office/drawing/2014/main" id="{11C3DF85-4732-2140-91E5-17385E8CDF31}"/>
              </a:ext>
            </a:extLst>
          </p:cNvPr>
          <p:cNvCxnSpPr>
            <a:stCxn id="19" idx="2"/>
          </p:cNvCxnSpPr>
          <p:nvPr/>
        </p:nvCxnSpPr>
        <p:spPr>
          <a:xfrm flipH="1">
            <a:off x="3847655" y="4231103"/>
            <a:ext cx="1" cy="8462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99AF9968-5AB4-9D41-873C-496A0BEEAEFB}"/>
              </a:ext>
            </a:extLst>
          </p:cNvPr>
          <p:cNvSpPr/>
          <p:nvPr/>
        </p:nvSpPr>
        <p:spPr>
          <a:xfrm>
            <a:off x="2484746" y="5077323"/>
            <a:ext cx="2725817" cy="866273"/>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Positif </a:t>
            </a:r>
          </a:p>
          <a:p>
            <a:pPr algn="ctr"/>
            <a:r>
              <a:rPr lang="fr-FR" dirty="0"/>
              <a:t>PEC orientée</a:t>
            </a:r>
          </a:p>
        </p:txBody>
      </p:sp>
      <p:cxnSp>
        <p:nvCxnSpPr>
          <p:cNvPr id="29" name="Connecteur droit avec flèche 28">
            <a:extLst>
              <a:ext uri="{FF2B5EF4-FFF2-40B4-BE49-F238E27FC236}">
                <a16:creationId xmlns:a16="http://schemas.microsoft.com/office/drawing/2014/main" id="{15A2DAE8-CCF2-2846-95ED-5CCA9D370512}"/>
              </a:ext>
            </a:extLst>
          </p:cNvPr>
          <p:cNvCxnSpPr>
            <a:cxnSpLocks/>
          </p:cNvCxnSpPr>
          <p:nvPr/>
        </p:nvCxnSpPr>
        <p:spPr>
          <a:xfrm>
            <a:off x="5741542" y="3551318"/>
            <a:ext cx="10322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ED3CF127-42A1-EA47-8F99-778A8D0D0E23}"/>
              </a:ext>
            </a:extLst>
          </p:cNvPr>
          <p:cNvSpPr/>
          <p:nvPr/>
        </p:nvSpPr>
        <p:spPr>
          <a:xfrm>
            <a:off x="6773774" y="3118181"/>
            <a:ext cx="2725817" cy="866273"/>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Négatif =</a:t>
            </a:r>
          </a:p>
          <a:p>
            <a:pPr algn="ctr"/>
            <a:r>
              <a:rPr lang="fr-FR" dirty="0"/>
              <a:t>Saignement obscure</a:t>
            </a:r>
          </a:p>
        </p:txBody>
      </p:sp>
      <p:sp>
        <p:nvSpPr>
          <p:cNvPr id="33" name="Rectangle 32">
            <a:extLst>
              <a:ext uri="{FF2B5EF4-FFF2-40B4-BE49-F238E27FC236}">
                <a16:creationId xmlns:a16="http://schemas.microsoft.com/office/drawing/2014/main" id="{6CDE211F-4E43-4F48-A144-C06E0F473998}"/>
              </a:ext>
            </a:extLst>
          </p:cNvPr>
          <p:cNvSpPr/>
          <p:nvPr/>
        </p:nvSpPr>
        <p:spPr>
          <a:xfrm>
            <a:off x="9164826" y="4545360"/>
            <a:ext cx="2725817" cy="866273"/>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a:t>Videocapsule</a:t>
            </a:r>
            <a:r>
              <a:rPr lang="fr-FR" dirty="0"/>
              <a:t> du grêle</a:t>
            </a:r>
          </a:p>
        </p:txBody>
      </p:sp>
      <p:cxnSp>
        <p:nvCxnSpPr>
          <p:cNvPr id="34" name="Connecteur en angle 33">
            <a:extLst>
              <a:ext uri="{FF2B5EF4-FFF2-40B4-BE49-F238E27FC236}">
                <a16:creationId xmlns:a16="http://schemas.microsoft.com/office/drawing/2014/main" id="{F71AEE28-8778-974D-9670-6360658B197F}"/>
              </a:ext>
            </a:extLst>
          </p:cNvPr>
          <p:cNvCxnSpPr>
            <a:cxnSpLocks/>
            <a:endCxn id="33" idx="1"/>
          </p:cNvCxnSpPr>
          <p:nvPr/>
        </p:nvCxnSpPr>
        <p:spPr>
          <a:xfrm>
            <a:off x="7257090" y="3984455"/>
            <a:ext cx="1907736" cy="994042"/>
          </a:xfrm>
          <a:prstGeom prst="bentConnector3">
            <a:avLst>
              <a:gd name="adj1" fmla="val 808"/>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2218B746-9D17-C746-8536-4908C52E5FDC}"/>
              </a:ext>
            </a:extLst>
          </p:cNvPr>
          <p:cNvSpPr/>
          <p:nvPr/>
        </p:nvSpPr>
        <p:spPr>
          <a:xfrm>
            <a:off x="9164826" y="5510459"/>
            <a:ext cx="2725817" cy="866273"/>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a:t>Angiodysplasies</a:t>
            </a:r>
            <a:endParaRPr lang="fr-FR" dirty="0"/>
          </a:p>
          <a:p>
            <a:pPr algn="ctr"/>
            <a:r>
              <a:rPr lang="fr-FR" dirty="0"/>
              <a:t>Tumeurs</a:t>
            </a:r>
          </a:p>
        </p:txBody>
      </p:sp>
      <p:pic>
        <p:nvPicPr>
          <p:cNvPr id="40" name="Image 39">
            <a:extLst>
              <a:ext uri="{FF2B5EF4-FFF2-40B4-BE49-F238E27FC236}">
                <a16:creationId xmlns:a16="http://schemas.microsoft.com/office/drawing/2014/main" id="{7A06A5F3-4806-364E-B5E1-913F852EA41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42" b="89474" l="9831" r="96610"/>
                    </a14:imgEffect>
                  </a14:imgLayer>
                </a14:imgProps>
              </a:ext>
            </a:extLst>
          </a:blip>
          <a:stretch>
            <a:fillRect/>
          </a:stretch>
        </p:blipFill>
        <p:spPr>
          <a:xfrm>
            <a:off x="9746924" y="3367034"/>
            <a:ext cx="1866900" cy="1079500"/>
          </a:xfrm>
          <a:prstGeom prst="rect">
            <a:avLst/>
          </a:prstGeom>
        </p:spPr>
      </p:pic>
    </p:spTree>
    <p:extLst>
      <p:ext uri="{BB962C8B-B14F-4D97-AF65-F5344CB8AC3E}">
        <p14:creationId xmlns:p14="http://schemas.microsoft.com/office/powerpoint/2010/main" val="124053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P spid="32" grpId="0" animBg="1"/>
      <p:bldP spid="33" grpId="0" animBg="1"/>
      <p:bldP spid="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882041" y="159708"/>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5468362" y="156336"/>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3172949" y="172493"/>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76B3C03F-21F6-5942-B40C-587B8F86C6A7}"/>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882041" y="159708"/>
            <a:ext cx="891957" cy="891957"/>
          </a:xfrm>
          <a:prstGeom prst="rect">
            <a:avLst/>
          </a:prstGeom>
        </p:spPr>
      </p:pic>
      <p:pic>
        <p:nvPicPr>
          <p:cNvPr id="19" name="Image 18">
            <a:extLst>
              <a:ext uri="{FF2B5EF4-FFF2-40B4-BE49-F238E27FC236}">
                <a16:creationId xmlns:a16="http://schemas.microsoft.com/office/drawing/2014/main" id="{EE528CB2-55A2-8D42-AC67-EAAE8E523870}"/>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sp>
        <p:nvSpPr>
          <p:cNvPr id="25" name="Rectangle 24">
            <a:extLst>
              <a:ext uri="{FF2B5EF4-FFF2-40B4-BE49-F238E27FC236}">
                <a16:creationId xmlns:a16="http://schemas.microsoft.com/office/drawing/2014/main" id="{C6BC510D-C84F-5648-8B23-C52C7B2AB230}"/>
              </a:ext>
            </a:extLst>
          </p:cNvPr>
          <p:cNvSpPr/>
          <p:nvPr/>
        </p:nvSpPr>
        <p:spPr>
          <a:xfrm>
            <a:off x="338667" y="1310113"/>
            <a:ext cx="2014576" cy="134470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Épidémiologie</a:t>
            </a:r>
          </a:p>
          <a:p>
            <a:pPr algn="ctr"/>
            <a:r>
              <a:rPr lang="fr-FR" dirty="0"/>
              <a:t>Définitions</a:t>
            </a:r>
          </a:p>
        </p:txBody>
      </p:sp>
      <p:sp>
        <p:nvSpPr>
          <p:cNvPr id="26" name="Rectangle 25">
            <a:extLst>
              <a:ext uri="{FF2B5EF4-FFF2-40B4-BE49-F238E27FC236}">
                <a16:creationId xmlns:a16="http://schemas.microsoft.com/office/drawing/2014/main" id="{2FDEA82C-5F77-8D49-AABB-E9DD90A74D33}"/>
              </a:ext>
            </a:extLst>
          </p:cNvPr>
          <p:cNvSpPr/>
          <p:nvPr/>
        </p:nvSpPr>
        <p:spPr>
          <a:xfrm>
            <a:off x="2671813" y="1310113"/>
            <a:ext cx="1990593" cy="134470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HDH:</a:t>
            </a:r>
          </a:p>
          <a:p>
            <a:pPr algn="ctr"/>
            <a:r>
              <a:rPr lang="fr-FR" dirty="0"/>
              <a:t>Hypertension portale</a:t>
            </a:r>
          </a:p>
        </p:txBody>
      </p:sp>
      <p:sp>
        <p:nvSpPr>
          <p:cNvPr id="27" name="Rectangle 26">
            <a:extLst>
              <a:ext uri="{FF2B5EF4-FFF2-40B4-BE49-F238E27FC236}">
                <a16:creationId xmlns:a16="http://schemas.microsoft.com/office/drawing/2014/main" id="{758F31C8-B069-8745-AC31-03208815AF39}"/>
              </a:ext>
            </a:extLst>
          </p:cNvPr>
          <p:cNvSpPr/>
          <p:nvPr/>
        </p:nvSpPr>
        <p:spPr>
          <a:xfrm>
            <a:off x="4980976" y="1310113"/>
            <a:ext cx="1990593" cy="134470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HDH:</a:t>
            </a:r>
          </a:p>
          <a:p>
            <a:pPr algn="ctr"/>
            <a:r>
              <a:rPr lang="fr-FR" dirty="0"/>
              <a:t>Ulcères</a:t>
            </a:r>
          </a:p>
        </p:txBody>
      </p:sp>
      <p:sp>
        <p:nvSpPr>
          <p:cNvPr id="29" name="Rectangle 28">
            <a:extLst>
              <a:ext uri="{FF2B5EF4-FFF2-40B4-BE49-F238E27FC236}">
                <a16:creationId xmlns:a16="http://schemas.microsoft.com/office/drawing/2014/main" id="{70A1B06E-B6F6-0149-B846-45AF8538F1DA}"/>
              </a:ext>
            </a:extLst>
          </p:cNvPr>
          <p:cNvSpPr/>
          <p:nvPr/>
        </p:nvSpPr>
        <p:spPr>
          <a:xfrm>
            <a:off x="7284571" y="1322946"/>
            <a:ext cx="1990593" cy="134470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HDH:</a:t>
            </a:r>
          </a:p>
          <a:p>
            <a:pPr algn="ctr"/>
            <a:r>
              <a:rPr lang="fr-FR" dirty="0"/>
              <a:t>Autres étiologies</a:t>
            </a:r>
          </a:p>
        </p:txBody>
      </p:sp>
      <p:sp>
        <p:nvSpPr>
          <p:cNvPr id="30" name="Rectangle 29">
            <a:extLst>
              <a:ext uri="{FF2B5EF4-FFF2-40B4-BE49-F238E27FC236}">
                <a16:creationId xmlns:a16="http://schemas.microsoft.com/office/drawing/2014/main" id="{33AF49D3-010F-4042-8F49-94F45C4B4EF9}"/>
              </a:ext>
            </a:extLst>
          </p:cNvPr>
          <p:cNvSpPr/>
          <p:nvPr/>
        </p:nvSpPr>
        <p:spPr>
          <a:xfrm>
            <a:off x="9588166" y="1314940"/>
            <a:ext cx="1990593" cy="1344706"/>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Hémorragie digestive basse</a:t>
            </a:r>
          </a:p>
        </p:txBody>
      </p:sp>
      <p:sp>
        <p:nvSpPr>
          <p:cNvPr id="32" name="Ellipse 31">
            <a:hlinkClick r:id="" action="ppaction://noaction"/>
            <a:extLst>
              <a:ext uri="{FF2B5EF4-FFF2-40B4-BE49-F238E27FC236}">
                <a16:creationId xmlns:a16="http://schemas.microsoft.com/office/drawing/2014/main" id="{703DA3F4-2FEA-8245-BE76-5120D04E335B}"/>
              </a:ext>
            </a:extLst>
          </p:cNvPr>
          <p:cNvSpPr/>
          <p:nvPr/>
        </p:nvSpPr>
        <p:spPr>
          <a:xfrm>
            <a:off x="11307096" y="6437196"/>
            <a:ext cx="176463" cy="165202"/>
          </a:xfrm>
          <a:prstGeom prst="ellipse">
            <a:avLst/>
          </a:prstGeom>
          <a:solidFill>
            <a:srgbClr val="00D2D4"/>
          </a:solidFill>
          <a:ln>
            <a:solidFill>
              <a:srgbClr val="00D2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37A5EF72-C9AB-2546-B34B-9A59491A69D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318" b="85227" l="0" r="44755"/>
                    </a14:imgEffect>
                  </a14:imgLayer>
                </a14:imgProps>
              </a:ext>
            </a:extLst>
          </a:blip>
          <a:srcRect t="11625" r="50000" b="6468"/>
          <a:stretch/>
        </p:blipFill>
        <p:spPr>
          <a:xfrm>
            <a:off x="3318140" y="200911"/>
            <a:ext cx="750275" cy="876978"/>
          </a:xfrm>
          <a:prstGeom prst="rect">
            <a:avLst/>
          </a:prstGeom>
        </p:spPr>
      </p:pic>
      <p:pic>
        <p:nvPicPr>
          <p:cNvPr id="3" name="Image 2">
            <a:extLst>
              <a:ext uri="{FF2B5EF4-FFF2-40B4-BE49-F238E27FC236}">
                <a16:creationId xmlns:a16="http://schemas.microsoft.com/office/drawing/2014/main" id="{0570AE60-21DD-3F49-9890-42FAE0CB58C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9" name="Image 8">
            <a:extLst>
              <a:ext uri="{FF2B5EF4-FFF2-40B4-BE49-F238E27FC236}">
                <a16:creationId xmlns:a16="http://schemas.microsoft.com/office/drawing/2014/main" id="{5EBBB512-5515-2E46-98B0-8A5458F92F7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0" name="Image 9">
            <a:extLst>
              <a:ext uri="{FF2B5EF4-FFF2-40B4-BE49-F238E27FC236}">
                <a16:creationId xmlns:a16="http://schemas.microsoft.com/office/drawing/2014/main" id="{426555FA-A9FC-BA4F-85EA-304773726AA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23" name="Rectangle 22">
            <a:extLst>
              <a:ext uri="{FF2B5EF4-FFF2-40B4-BE49-F238E27FC236}">
                <a16:creationId xmlns:a16="http://schemas.microsoft.com/office/drawing/2014/main" id="{20DB0405-793D-5944-8078-C5A54372051A}"/>
              </a:ext>
            </a:extLst>
          </p:cNvPr>
          <p:cNvSpPr/>
          <p:nvPr/>
        </p:nvSpPr>
        <p:spPr>
          <a:xfrm>
            <a:off x="320731" y="2802217"/>
            <a:ext cx="2014576" cy="134470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Angle de </a:t>
            </a:r>
            <a:r>
              <a:rPr lang="fr-FR" dirty="0" err="1"/>
              <a:t>Treitz</a:t>
            </a:r>
            <a:endParaRPr lang="fr-FR" dirty="0"/>
          </a:p>
          <a:p>
            <a:pPr algn="ctr"/>
            <a:r>
              <a:rPr lang="fr-FR" dirty="0"/>
              <a:t>HDH 80%</a:t>
            </a:r>
          </a:p>
          <a:p>
            <a:pPr algn="ctr"/>
            <a:r>
              <a:rPr lang="fr-FR" dirty="0"/>
              <a:t>HDB 20%</a:t>
            </a:r>
          </a:p>
        </p:txBody>
      </p:sp>
      <p:sp>
        <p:nvSpPr>
          <p:cNvPr id="24" name="Rectangle 23">
            <a:extLst>
              <a:ext uri="{FF2B5EF4-FFF2-40B4-BE49-F238E27FC236}">
                <a16:creationId xmlns:a16="http://schemas.microsoft.com/office/drawing/2014/main" id="{34D13635-6024-724A-AAEC-70E63A87EF6B}"/>
              </a:ext>
            </a:extLst>
          </p:cNvPr>
          <p:cNvSpPr/>
          <p:nvPr/>
        </p:nvSpPr>
        <p:spPr>
          <a:xfrm>
            <a:off x="320731" y="4294321"/>
            <a:ext cx="2014576" cy="134470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Terrain :</a:t>
            </a:r>
          </a:p>
          <a:p>
            <a:pPr algn="ctr"/>
            <a:r>
              <a:rPr lang="fr-FR" dirty="0"/>
              <a:t>Homme 70 ans</a:t>
            </a:r>
          </a:p>
          <a:p>
            <a:pPr algn="ctr"/>
            <a:r>
              <a:rPr lang="fr-FR" dirty="0"/>
              <a:t>AINS, </a:t>
            </a:r>
            <a:r>
              <a:rPr lang="fr-FR" dirty="0" err="1"/>
              <a:t>Hp</a:t>
            </a:r>
            <a:r>
              <a:rPr lang="fr-FR" dirty="0"/>
              <a:t>, AAP</a:t>
            </a:r>
          </a:p>
        </p:txBody>
      </p:sp>
      <p:sp>
        <p:nvSpPr>
          <p:cNvPr id="31" name="Rectangle 30">
            <a:extLst>
              <a:ext uri="{FF2B5EF4-FFF2-40B4-BE49-F238E27FC236}">
                <a16:creationId xmlns:a16="http://schemas.microsoft.com/office/drawing/2014/main" id="{8EC5E761-0E21-8943-A727-4EC1E0A2ABBF}"/>
              </a:ext>
            </a:extLst>
          </p:cNvPr>
          <p:cNvSpPr/>
          <p:nvPr/>
        </p:nvSpPr>
        <p:spPr>
          <a:xfrm>
            <a:off x="2666750" y="2802217"/>
            <a:ext cx="1990593" cy="134470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Terrain +++</a:t>
            </a:r>
          </a:p>
          <a:p>
            <a:pPr algn="ctr"/>
            <a:r>
              <a:rPr lang="fr-FR" dirty="0"/>
              <a:t>Signes de cirrhose</a:t>
            </a:r>
          </a:p>
          <a:p>
            <a:pPr algn="ctr"/>
            <a:r>
              <a:rPr lang="fr-FR" dirty="0"/>
              <a:t>HDH</a:t>
            </a:r>
          </a:p>
        </p:txBody>
      </p:sp>
      <p:sp>
        <p:nvSpPr>
          <p:cNvPr id="34" name="Rectangle 33">
            <a:extLst>
              <a:ext uri="{FF2B5EF4-FFF2-40B4-BE49-F238E27FC236}">
                <a16:creationId xmlns:a16="http://schemas.microsoft.com/office/drawing/2014/main" id="{8D17BD66-568D-9040-8D51-BDC29A005800}"/>
              </a:ext>
            </a:extLst>
          </p:cNvPr>
          <p:cNvSpPr/>
          <p:nvPr/>
        </p:nvSpPr>
        <p:spPr>
          <a:xfrm>
            <a:off x="2666749" y="4294321"/>
            <a:ext cx="1990593" cy="134470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Ligature de varices</a:t>
            </a:r>
          </a:p>
          <a:p>
            <a:pPr algn="ctr"/>
            <a:r>
              <a:rPr lang="fr-FR" dirty="0" err="1"/>
              <a:t>Sandostatine</a:t>
            </a:r>
            <a:endParaRPr lang="fr-FR" dirty="0"/>
          </a:p>
          <a:p>
            <a:pPr algn="ctr"/>
            <a:r>
              <a:rPr lang="fr-FR" dirty="0"/>
              <a:t>PEC globale</a:t>
            </a:r>
          </a:p>
        </p:txBody>
      </p:sp>
      <p:sp>
        <p:nvSpPr>
          <p:cNvPr id="35" name="Rectangle 34">
            <a:extLst>
              <a:ext uri="{FF2B5EF4-FFF2-40B4-BE49-F238E27FC236}">
                <a16:creationId xmlns:a16="http://schemas.microsoft.com/office/drawing/2014/main" id="{36F54952-D3FA-704E-9F89-E3CCBB13C1C8}"/>
              </a:ext>
            </a:extLst>
          </p:cNvPr>
          <p:cNvSpPr/>
          <p:nvPr/>
        </p:nvSpPr>
        <p:spPr>
          <a:xfrm>
            <a:off x="4980975" y="2802217"/>
            <a:ext cx="1990593" cy="134470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Terrain AINS/</a:t>
            </a:r>
            <a:r>
              <a:rPr lang="fr-FR" dirty="0" err="1"/>
              <a:t>Hp</a:t>
            </a:r>
            <a:endParaRPr lang="fr-FR" dirty="0"/>
          </a:p>
          <a:p>
            <a:pPr algn="ctr"/>
            <a:r>
              <a:rPr lang="fr-FR" dirty="0"/>
              <a:t>Douleur</a:t>
            </a:r>
          </a:p>
        </p:txBody>
      </p:sp>
      <p:sp>
        <p:nvSpPr>
          <p:cNvPr id="36" name="Rectangle 35">
            <a:extLst>
              <a:ext uri="{FF2B5EF4-FFF2-40B4-BE49-F238E27FC236}">
                <a16:creationId xmlns:a16="http://schemas.microsoft.com/office/drawing/2014/main" id="{74DD87CB-2443-B84F-B89E-4BFE0168D15D}"/>
              </a:ext>
            </a:extLst>
          </p:cNvPr>
          <p:cNvSpPr/>
          <p:nvPr/>
        </p:nvSpPr>
        <p:spPr>
          <a:xfrm>
            <a:off x="4980974" y="4294321"/>
            <a:ext cx="1990593" cy="134470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Hémostase endoscopique </a:t>
            </a:r>
          </a:p>
          <a:p>
            <a:pPr algn="ctr"/>
            <a:r>
              <a:rPr lang="fr-FR" dirty="0"/>
              <a:t>+ IPP</a:t>
            </a:r>
          </a:p>
          <a:p>
            <a:pPr algn="ctr"/>
            <a:r>
              <a:rPr lang="fr-FR" dirty="0"/>
              <a:t>éradication</a:t>
            </a:r>
          </a:p>
        </p:txBody>
      </p:sp>
      <p:sp>
        <p:nvSpPr>
          <p:cNvPr id="37" name="Rectangle 36">
            <a:extLst>
              <a:ext uri="{FF2B5EF4-FFF2-40B4-BE49-F238E27FC236}">
                <a16:creationId xmlns:a16="http://schemas.microsoft.com/office/drawing/2014/main" id="{B7DBFDDE-47C6-8843-B199-05700CBAA849}"/>
              </a:ext>
            </a:extLst>
          </p:cNvPr>
          <p:cNvSpPr/>
          <p:nvPr/>
        </p:nvSpPr>
        <p:spPr>
          <a:xfrm>
            <a:off x="7284570" y="2802217"/>
            <a:ext cx="1990593" cy="134470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Peptique</a:t>
            </a:r>
          </a:p>
          <a:p>
            <a:pPr algn="ctr"/>
            <a:r>
              <a:rPr lang="fr-FR" dirty="0"/>
              <a:t>Mallory Weiss</a:t>
            </a:r>
          </a:p>
          <a:p>
            <a:pPr algn="ctr"/>
            <a:r>
              <a:rPr lang="fr-FR" dirty="0"/>
              <a:t>Dieulafoy</a:t>
            </a:r>
          </a:p>
        </p:txBody>
      </p:sp>
      <p:sp>
        <p:nvSpPr>
          <p:cNvPr id="38" name="Rectangle 37">
            <a:extLst>
              <a:ext uri="{FF2B5EF4-FFF2-40B4-BE49-F238E27FC236}">
                <a16:creationId xmlns:a16="http://schemas.microsoft.com/office/drawing/2014/main" id="{2B027E26-C94E-DD44-8900-C06C7112CC79}"/>
              </a:ext>
            </a:extLst>
          </p:cNvPr>
          <p:cNvSpPr/>
          <p:nvPr/>
        </p:nvSpPr>
        <p:spPr>
          <a:xfrm>
            <a:off x="7295199" y="4290349"/>
            <a:ext cx="1990593" cy="134470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Hémostase endoscopique</a:t>
            </a:r>
          </a:p>
          <a:p>
            <a:pPr algn="ctr"/>
            <a:r>
              <a:rPr lang="fr-FR" dirty="0"/>
              <a:t>IPP</a:t>
            </a:r>
          </a:p>
        </p:txBody>
      </p:sp>
      <p:sp>
        <p:nvSpPr>
          <p:cNvPr id="39" name="Rectangle 38">
            <a:extLst>
              <a:ext uri="{FF2B5EF4-FFF2-40B4-BE49-F238E27FC236}">
                <a16:creationId xmlns:a16="http://schemas.microsoft.com/office/drawing/2014/main" id="{ABA58C54-460F-3D48-9AAB-9468A75FD2A0}"/>
              </a:ext>
            </a:extLst>
          </p:cNvPr>
          <p:cNvSpPr/>
          <p:nvPr/>
        </p:nvSpPr>
        <p:spPr>
          <a:xfrm>
            <a:off x="9599181" y="2802217"/>
            <a:ext cx="1990593" cy="1344706"/>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Tumeurs à éliminer</a:t>
            </a:r>
          </a:p>
          <a:p>
            <a:pPr algn="ctr"/>
            <a:r>
              <a:rPr lang="fr-FR" dirty="0"/>
              <a:t>Diverticules</a:t>
            </a:r>
          </a:p>
          <a:p>
            <a:pPr algn="ctr"/>
            <a:r>
              <a:rPr lang="fr-FR" dirty="0"/>
              <a:t>Causes canalaires</a:t>
            </a:r>
          </a:p>
        </p:txBody>
      </p:sp>
      <p:sp>
        <p:nvSpPr>
          <p:cNvPr id="40" name="Rectangle 39">
            <a:extLst>
              <a:ext uri="{FF2B5EF4-FFF2-40B4-BE49-F238E27FC236}">
                <a16:creationId xmlns:a16="http://schemas.microsoft.com/office/drawing/2014/main" id="{AC4CF84E-C93F-824C-8AF8-6439FED27E5F}"/>
              </a:ext>
            </a:extLst>
          </p:cNvPr>
          <p:cNvSpPr/>
          <p:nvPr/>
        </p:nvSpPr>
        <p:spPr>
          <a:xfrm>
            <a:off x="9599180" y="4290349"/>
            <a:ext cx="1990593" cy="1344706"/>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Si grave : gastroscopie</a:t>
            </a:r>
          </a:p>
          <a:p>
            <a:pPr algn="ctr"/>
            <a:r>
              <a:rPr lang="fr-FR" dirty="0"/>
              <a:t>Puis TDM</a:t>
            </a:r>
          </a:p>
        </p:txBody>
      </p:sp>
    </p:spTree>
    <p:extLst>
      <p:ext uri="{BB962C8B-B14F-4D97-AF65-F5344CB8AC3E}">
        <p14:creationId xmlns:p14="http://schemas.microsoft.com/office/powerpoint/2010/main" val="179696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1" grpId="0" animBg="1"/>
      <p:bldP spid="34" grpId="0" animBg="1"/>
      <p:bldP spid="35" grpId="0" animBg="1"/>
      <p:bldP spid="36" grpId="0" animBg="1"/>
      <p:bldP spid="37" grpId="0" animBg="1"/>
      <p:bldP spid="38" grpId="0" animBg="1"/>
      <p:bldP spid="39" grpId="0" animBg="1"/>
      <p:bldP spid="4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 test Question isolée</a:t>
            </a:r>
          </a:p>
        </p:txBody>
      </p:sp>
      <p:sp>
        <p:nvSpPr>
          <p:cNvPr id="3" name="Espace réservé du contenu 2"/>
          <p:cNvSpPr>
            <a:spLocks noGrp="1"/>
          </p:cNvSpPr>
          <p:nvPr>
            <p:ph idx="1"/>
          </p:nvPr>
        </p:nvSpPr>
        <p:spPr>
          <a:xfrm>
            <a:off x="609600" y="1311277"/>
            <a:ext cx="9601200" cy="4525963"/>
          </a:xfrm>
        </p:spPr>
        <p:txBody>
          <a:bodyPr/>
          <a:lstStyle/>
          <a:p>
            <a:pPr marL="514350" indent="-514350">
              <a:buAutoNum type="alphaLcParenR"/>
            </a:pPr>
            <a:r>
              <a:rPr lang="fr-FR" sz="2800" dirty="0"/>
              <a:t>L’hémorragie digestive est haute lorsque le saignement est situé dans le tube digestif en amont de l’angle de </a:t>
            </a:r>
            <a:r>
              <a:rPr lang="fr-FR" sz="2800" dirty="0" err="1"/>
              <a:t>Treitz</a:t>
            </a:r>
            <a:endParaRPr lang="fr-FR" sz="2800" dirty="0"/>
          </a:p>
          <a:p>
            <a:pPr marL="514350" indent="-514350">
              <a:buAutoNum type="alphaLcParenR"/>
            </a:pPr>
            <a:r>
              <a:rPr lang="fr-FR" sz="2800" dirty="0" err="1"/>
              <a:t>Hématochézie</a:t>
            </a:r>
            <a:r>
              <a:rPr lang="fr-FR" sz="2800" dirty="0"/>
              <a:t> est synonyme de rectorragie</a:t>
            </a:r>
          </a:p>
          <a:p>
            <a:pPr marL="514350" indent="-514350">
              <a:buAutoNum type="alphaLcParenR"/>
            </a:pPr>
            <a:r>
              <a:rPr lang="fr-FR" sz="2800" dirty="0"/>
              <a:t>Les mélénas sont toujours liés à un saignement digestif en amont de l’angle </a:t>
            </a:r>
            <a:r>
              <a:rPr lang="fr-FR" sz="2800" dirty="0" err="1"/>
              <a:t>duodénojéjunal</a:t>
            </a:r>
            <a:endParaRPr lang="fr-FR" sz="2800" dirty="0"/>
          </a:p>
          <a:p>
            <a:pPr marL="514350" indent="-514350">
              <a:buAutoNum type="alphaLcParenR"/>
            </a:pPr>
            <a:r>
              <a:rPr lang="fr-FR" sz="2800" dirty="0"/>
              <a:t>Les hématémèses peuvent être un signe d’hémorragie digestive basse</a:t>
            </a:r>
          </a:p>
          <a:p>
            <a:pPr marL="514350" indent="-514350">
              <a:buAutoNum type="alphaLcParenR"/>
            </a:pPr>
            <a:r>
              <a:rPr lang="fr-FR" sz="2800" dirty="0"/>
              <a:t>Les rectorragies abondantes avec signes de choc doivent faire rechercher d’abord une étiologie digestive haute par gastroscopie.</a:t>
            </a:r>
          </a:p>
        </p:txBody>
      </p:sp>
      <p:sp>
        <p:nvSpPr>
          <p:cNvPr id="5" name="Rectangle 4">
            <a:extLst>
              <a:ext uri="{FF2B5EF4-FFF2-40B4-BE49-F238E27FC236}">
                <a16:creationId xmlns:a16="http://schemas.microsoft.com/office/drawing/2014/main" id="{2095B845-DC44-2B46-9154-8F4F3E2F0F5A}"/>
              </a:ext>
            </a:extLst>
          </p:cNvPr>
          <p:cNvSpPr/>
          <p:nvPr/>
        </p:nvSpPr>
        <p:spPr>
          <a:xfrm>
            <a:off x="56388" y="5221861"/>
            <a:ext cx="1106424" cy="52666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Vrai</a:t>
            </a:r>
          </a:p>
        </p:txBody>
      </p:sp>
      <p:sp>
        <p:nvSpPr>
          <p:cNvPr id="6" name="Rectangle 5">
            <a:extLst>
              <a:ext uri="{FF2B5EF4-FFF2-40B4-BE49-F238E27FC236}">
                <a16:creationId xmlns:a16="http://schemas.microsoft.com/office/drawing/2014/main" id="{FA0B5A13-8ABF-2E47-93AB-39F58D18A63F}"/>
              </a:ext>
            </a:extLst>
          </p:cNvPr>
          <p:cNvSpPr/>
          <p:nvPr/>
        </p:nvSpPr>
        <p:spPr>
          <a:xfrm>
            <a:off x="56388" y="1722757"/>
            <a:ext cx="1106424" cy="52666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Vrai</a:t>
            </a:r>
          </a:p>
        </p:txBody>
      </p:sp>
    </p:spTree>
    <p:extLst>
      <p:ext uri="{BB962C8B-B14F-4D97-AF65-F5344CB8AC3E}">
        <p14:creationId xmlns:p14="http://schemas.microsoft.com/office/powerpoint/2010/main" val="368466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 test Question isolée</a:t>
            </a:r>
          </a:p>
        </p:txBody>
      </p:sp>
      <p:sp>
        <p:nvSpPr>
          <p:cNvPr id="3" name="Espace réservé du contenu 2"/>
          <p:cNvSpPr>
            <a:spLocks noGrp="1"/>
          </p:cNvSpPr>
          <p:nvPr>
            <p:ph idx="1"/>
          </p:nvPr>
        </p:nvSpPr>
        <p:spPr>
          <a:xfrm>
            <a:off x="527304" y="1320421"/>
            <a:ext cx="9601200" cy="4525963"/>
          </a:xfrm>
        </p:spPr>
        <p:txBody>
          <a:bodyPr/>
          <a:lstStyle/>
          <a:p>
            <a:pPr marL="514350" indent="-514350">
              <a:buAutoNum type="alphaLcParenR"/>
            </a:pPr>
            <a:r>
              <a:rPr lang="fr-FR" sz="2800" dirty="0"/>
              <a:t>Les </a:t>
            </a:r>
            <a:r>
              <a:rPr lang="fr-FR" sz="2800" dirty="0" err="1"/>
              <a:t>hématochézies</a:t>
            </a:r>
            <a:r>
              <a:rPr lang="fr-FR" sz="2800" dirty="0"/>
              <a:t> sans retentissement sur l’hémoglobine sont souvent d’origine canalaire</a:t>
            </a:r>
          </a:p>
          <a:p>
            <a:pPr marL="514350" indent="-514350">
              <a:buAutoNum type="alphaLcParenR"/>
            </a:pPr>
            <a:r>
              <a:rPr lang="fr-FR" sz="2800" dirty="0"/>
              <a:t>Les rectorragies correspondent à du sang rouge mélangé aux selles</a:t>
            </a:r>
          </a:p>
          <a:p>
            <a:pPr marL="514350" indent="-514350">
              <a:buAutoNum type="alphaLcParenR"/>
            </a:pPr>
            <a:r>
              <a:rPr lang="fr-FR" sz="2800" dirty="0"/>
              <a:t>Les rectorragies avec retentissement hémodynamique doivent faire rechercher une origine haute</a:t>
            </a:r>
          </a:p>
          <a:p>
            <a:pPr marL="514350" indent="-514350">
              <a:buAutoNum type="alphaLcParenR"/>
            </a:pPr>
            <a:r>
              <a:rPr lang="fr-FR" sz="2800" dirty="0"/>
              <a:t>L’examen clef dans une hémorragie digestive est le scanner</a:t>
            </a:r>
          </a:p>
          <a:p>
            <a:pPr marL="514350" indent="-514350">
              <a:buAutoNum type="alphaLcParenR"/>
            </a:pPr>
            <a:r>
              <a:rPr lang="fr-FR" sz="2800" dirty="0"/>
              <a:t>Le toucher rectal est impératif en cas de rectorragies avant de réaliser l’endoscopie</a:t>
            </a:r>
          </a:p>
        </p:txBody>
      </p:sp>
      <p:sp>
        <p:nvSpPr>
          <p:cNvPr id="4" name="Rectangle 3">
            <a:extLst>
              <a:ext uri="{FF2B5EF4-FFF2-40B4-BE49-F238E27FC236}">
                <a16:creationId xmlns:a16="http://schemas.microsoft.com/office/drawing/2014/main" id="{F4267720-E445-5F4C-A5A4-DCF15263EB3A}"/>
              </a:ext>
            </a:extLst>
          </p:cNvPr>
          <p:cNvSpPr/>
          <p:nvPr/>
        </p:nvSpPr>
        <p:spPr>
          <a:xfrm>
            <a:off x="-25908" y="3320068"/>
            <a:ext cx="1106424" cy="52666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Vrai</a:t>
            </a:r>
          </a:p>
        </p:txBody>
      </p:sp>
      <p:sp>
        <p:nvSpPr>
          <p:cNvPr id="5" name="Rectangle 4">
            <a:extLst>
              <a:ext uri="{FF2B5EF4-FFF2-40B4-BE49-F238E27FC236}">
                <a16:creationId xmlns:a16="http://schemas.microsoft.com/office/drawing/2014/main" id="{786F7761-FC14-C34A-8DCF-1656B8D5982F}"/>
              </a:ext>
            </a:extLst>
          </p:cNvPr>
          <p:cNvSpPr/>
          <p:nvPr/>
        </p:nvSpPr>
        <p:spPr>
          <a:xfrm>
            <a:off x="0" y="4776853"/>
            <a:ext cx="1106424" cy="52666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Vrai</a:t>
            </a:r>
          </a:p>
        </p:txBody>
      </p:sp>
    </p:spTree>
    <p:extLst>
      <p:ext uri="{BB962C8B-B14F-4D97-AF65-F5344CB8AC3E}">
        <p14:creationId xmlns:p14="http://schemas.microsoft.com/office/powerpoint/2010/main" val="172878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 test Question isolée</a:t>
            </a:r>
          </a:p>
        </p:txBody>
      </p:sp>
      <p:sp>
        <p:nvSpPr>
          <p:cNvPr id="3" name="Espace réservé du contenu 2"/>
          <p:cNvSpPr>
            <a:spLocks noGrp="1"/>
          </p:cNvSpPr>
          <p:nvPr>
            <p:ph idx="1"/>
          </p:nvPr>
        </p:nvSpPr>
        <p:spPr/>
        <p:txBody>
          <a:bodyPr/>
          <a:lstStyle/>
          <a:p>
            <a:pPr marL="514350" indent="-514350">
              <a:buAutoNum type="alphaLcParenR"/>
            </a:pPr>
            <a:r>
              <a:rPr lang="fr-FR" sz="2400" dirty="0"/>
              <a:t>les deux causes les plus fréquentes d’hémorragies hautes sont l’ulcère hémorragique et la rupture de varices </a:t>
            </a:r>
            <a:r>
              <a:rPr lang="fr-FR" sz="2400" dirty="0" err="1"/>
              <a:t>oesophagiennes</a:t>
            </a:r>
            <a:endParaRPr lang="fr-FR" sz="2400" dirty="0"/>
          </a:p>
          <a:p>
            <a:pPr marL="514350" indent="-514350">
              <a:buAutoNum type="alphaLcParenR"/>
            </a:pPr>
            <a:r>
              <a:rPr lang="fr-FR" sz="2400" dirty="0"/>
              <a:t>La rupture de varices </a:t>
            </a:r>
            <a:r>
              <a:rPr lang="fr-FR" sz="2400" dirty="0" err="1"/>
              <a:t>oesophagiennes</a:t>
            </a:r>
            <a:r>
              <a:rPr lang="fr-FR" sz="2400" dirty="0"/>
              <a:t> est lié à une hypertension portale le plus souvent par cirrhose du foie</a:t>
            </a:r>
          </a:p>
          <a:p>
            <a:pPr marL="514350" indent="-514350">
              <a:buAutoNum type="alphaLcParenR"/>
            </a:pPr>
            <a:r>
              <a:rPr lang="fr-FR" sz="2400" dirty="0"/>
              <a:t>L’hémostase endoscopique est le traitement de première intention devant une hémorragie digestive haute (en parallèle de la réanimation)</a:t>
            </a:r>
          </a:p>
          <a:p>
            <a:pPr marL="514350" indent="-514350">
              <a:buAutoNum type="alphaLcParenR"/>
            </a:pPr>
            <a:r>
              <a:rPr lang="fr-FR" sz="2400" dirty="0"/>
              <a:t>Les ulcères duodénaux de la face postérieure du bulbe peuvent entraîner des saignements très sévères par érosion de l’artère gastroduodénale.</a:t>
            </a:r>
          </a:p>
          <a:p>
            <a:pPr marL="514350" indent="-514350">
              <a:buAutoNum type="alphaLcParenR"/>
            </a:pPr>
            <a:r>
              <a:rPr lang="fr-FR" sz="2400" dirty="0"/>
              <a:t>Le syndrome de Mallory Weiss survient après des épisodes de vomissement comme l’ulcère de Dieulafoy.</a:t>
            </a:r>
          </a:p>
          <a:p>
            <a:pPr marL="514350" indent="-514350">
              <a:buAutoNum type="alphaLcParenR"/>
            </a:pPr>
            <a:endParaRPr lang="fr-FR" sz="2400" dirty="0"/>
          </a:p>
        </p:txBody>
      </p:sp>
      <p:sp>
        <p:nvSpPr>
          <p:cNvPr id="4" name="Rectangle 3">
            <a:extLst>
              <a:ext uri="{FF2B5EF4-FFF2-40B4-BE49-F238E27FC236}">
                <a16:creationId xmlns:a16="http://schemas.microsoft.com/office/drawing/2014/main" id="{00D3B7BB-46BF-D84B-B4A8-B3FE71DAF6FC}"/>
              </a:ext>
            </a:extLst>
          </p:cNvPr>
          <p:cNvSpPr/>
          <p:nvPr/>
        </p:nvSpPr>
        <p:spPr>
          <a:xfrm>
            <a:off x="56388" y="1692436"/>
            <a:ext cx="1106424" cy="52666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Vrai</a:t>
            </a:r>
          </a:p>
        </p:txBody>
      </p:sp>
      <p:sp>
        <p:nvSpPr>
          <p:cNvPr id="5" name="Rectangle 4">
            <a:extLst>
              <a:ext uri="{FF2B5EF4-FFF2-40B4-BE49-F238E27FC236}">
                <a16:creationId xmlns:a16="http://schemas.microsoft.com/office/drawing/2014/main" id="{80E9E2C5-7FD5-0241-A5A0-108C574E6776}"/>
              </a:ext>
            </a:extLst>
          </p:cNvPr>
          <p:cNvSpPr/>
          <p:nvPr/>
        </p:nvSpPr>
        <p:spPr>
          <a:xfrm>
            <a:off x="56388" y="2401666"/>
            <a:ext cx="1106424" cy="52666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Vrai</a:t>
            </a:r>
          </a:p>
        </p:txBody>
      </p:sp>
      <p:sp>
        <p:nvSpPr>
          <p:cNvPr id="6" name="Rectangle 5">
            <a:extLst>
              <a:ext uri="{FF2B5EF4-FFF2-40B4-BE49-F238E27FC236}">
                <a16:creationId xmlns:a16="http://schemas.microsoft.com/office/drawing/2014/main" id="{AF84014F-11C5-9C40-9BEC-3E077316B82E}"/>
              </a:ext>
            </a:extLst>
          </p:cNvPr>
          <p:cNvSpPr/>
          <p:nvPr/>
        </p:nvSpPr>
        <p:spPr>
          <a:xfrm>
            <a:off x="56388" y="3291351"/>
            <a:ext cx="1106424" cy="52666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Vrai</a:t>
            </a:r>
          </a:p>
        </p:txBody>
      </p:sp>
      <p:sp>
        <p:nvSpPr>
          <p:cNvPr id="7" name="Rectangle 6">
            <a:extLst>
              <a:ext uri="{FF2B5EF4-FFF2-40B4-BE49-F238E27FC236}">
                <a16:creationId xmlns:a16="http://schemas.microsoft.com/office/drawing/2014/main" id="{2454646D-DEC0-EB45-9790-648D9FA85258}"/>
              </a:ext>
            </a:extLst>
          </p:cNvPr>
          <p:cNvSpPr/>
          <p:nvPr/>
        </p:nvSpPr>
        <p:spPr>
          <a:xfrm>
            <a:off x="56388" y="3961116"/>
            <a:ext cx="1106424" cy="52666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Vrai</a:t>
            </a:r>
          </a:p>
        </p:txBody>
      </p:sp>
    </p:spTree>
    <p:extLst>
      <p:ext uri="{BB962C8B-B14F-4D97-AF65-F5344CB8AC3E}">
        <p14:creationId xmlns:p14="http://schemas.microsoft.com/office/powerpoint/2010/main" val="183055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 test Question isolée</a:t>
            </a:r>
          </a:p>
        </p:txBody>
      </p:sp>
      <p:sp>
        <p:nvSpPr>
          <p:cNvPr id="3" name="Espace réservé du contenu 2"/>
          <p:cNvSpPr>
            <a:spLocks noGrp="1"/>
          </p:cNvSpPr>
          <p:nvPr>
            <p:ph idx="1"/>
          </p:nvPr>
        </p:nvSpPr>
        <p:spPr/>
        <p:txBody>
          <a:bodyPr/>
          <a:lstStyle/>
          <a:p>
            <a:pPr marL="514350" indent="-514350">
              <a:buAutoNum type="alphaLcParenR"/>
            </a:pPr>
            <a:r>
              <a:rPr lang="fr-FR" sz="2800" dirty="0"/>
              <a:t>C’est l’angle de </a:t>
            </a:r>
            <a:r>
              <a:rPr lang="fr-FR" sz="2800" dirty="0" err="1"/>
              <a:t>Treitz</a:t>
            </a:r>
            <a:r>
              <a:rPr lang="fr-FR" sz="2800" dirty="0"/>
              <a:t> qui sépare hémorragie digestive haute et basse</a:t>
            </a:r>
          </a:p>
          <a:p>
            <a:pPr marL="514350" indent="-514350">
              <a:buFont typeface="Arial" charset="0"/>
              <a:buAutoNum type="alphaLcParenR"/>
            </a:pPr>
            <a:r>
              <a:rPr lang="fr-FR" sz="2800" dirty="0"/>
              <a:t>Devant une hémorragie digestive haute, une prise préalable d’anti-inflammatoires non </a:t>
            </a:r>
            <a:r>
              <a:rPr lang="fr-FR" sz="2800" dirty="0" err="1"/>
              <a:t>stéroidiens</a:t>
            </a:r>
            <a:r>
              <a:rPr lang="fr-FR" sz="2800" dirty="0"/>
              <a:t> doit être recherchée</a:t>
            </a:r>
          </a:p>
          <a:p>
            <a:pPr marL="514350" indent="-514350">
              <a:buAutoNum type="alphaLcParenR"/>
            </a:pPr>
            <a:r>
              <a:rPr lang="fr-FR" sz="2800" dirty="0"/>
              <a:t>Les ulcères duodénaux surviennent le plus souvent chez des patients infectés par </a:t>
            </a:r>
            <a:r>
              <a:rPr lang="fr-FR" sz="2800" dirty="0" err="1"/>
              <a:t>Hélicobacter</a:t>
            </a:r>
            <a:r>
              <a:rPr lang="fr-FR" sz="2800" dirty="0"/>
              <a:t> </a:t>
            </a:r>
            <a:r>
              <a:rPr lang="fr-FR" sz="2800" dirty="0" err="1"/>
              <a:t>Pylori</a:t>
            </a:r>
            <a:endParaRPr lang="fr-FR" sz="2800" dirty="0"/>
          </a:p>
          <a:p>
            <a:pPr marL="514350" indent="-514350">
              <a:buAutoNum type="alphaLcParenR"/>
            </a:pPr>
            <a:r>
              <a:rPr lang="fr-FR" sz="2800" dirty="0"/>
              <a:t>La découverte d’une anémie ferriprive sans extériorisation visible doit faire rechercher une hémorragie digestive à bas bruit par un bilan endoscopique (gastro et coloscopie)</a:t>
            </a:r>
          </a:p>
          <a:p>
            <a:pPr marL="0" indent="0">
              <a:buNone/>
            </a:pPr>
            <a:endParaRPr lang="fr-FR" sz="2800" dirty="0"/>
          </a:p>
          <a:p>
            <a:pPr marL="0" indent="0">
              <a:buNone/>
            </a:pPr>
            <a:endParaRPr lang="fr-FR" sz="2800" dirty="0"/>
          </a:p>
          <a:p>
            <a:pPr marL="514350" indent="-514350">
              <a:buAutoNum type="alphaLcParenR"/>
            </a:pPr>
            <a:endParaRPr lang="fr-FR" sz="2800" dirty="0"/>
          </a:p>
        </p:txBody>
      </p:sp>
      <p:sp>
        <p:nvSpPr>
          <p:cNvPr id="4" name="Rectangle 3">
            <a:extLst>
              <a:ext uri="{FF2B5EF4-FFF2-40B4-BE49-F238E27FC236}">
                <a16:creationId xmlns:a16="http://schemas.microsoft.com/office/drawing/2014/main" id="{1ECC83A1-F79B-8048-9CC1-35C6EAAAC70F}"/>
              </a:ext>
            </a:extLst>
          </p:cNvPr>
          <p:cNvSpPr/>
          <p:nvPr/>
        </p:nvSpPr>
        <p:spPr>
          <a:xfrm>
            <a:off x="56388" y="1527844"/>
            <a:ext cx="1106424" cy="52666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Vrai</a:t>
            </a:r>
          </a:p>
        </p:txBody>
      </p:sp>
      <p:sp>
        <p:nvSpPr>
          <p:cNvPr id="5" name="Rectangle 4">
            <a:extLst>
              <a:ext uri="{FF2B5EF4-FFF2-40B4-BE49-F238E27FC236}">
                <a16:creationId xmlns:a16="http://schemas.microsoft.com/office/drawing/2014/main" id="{7D20FB45-3C81-D743-BDE0-0F15D7DD775C}"/>
              </a:ext>
            </a:extLst>
          </p:cNvPr>
          <p:cNvSpPr/>
          <p:nvPr/>
        </p:nvSpPr>
        <p:spPr>
          <a:xfrm>
            <a:off x="56388" y="2142267"/>
            <a:ext cx="1106424" cy="52666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Vrai</a:t>
            </a:r>
          </a:p>
        </p:txBody>
      </p:sp>
      <p:sp>
        <p:nvSpPr>
          <p:cNvPr id="6" name="Rectangle 5">
            <a:extLst>
              <a:ext uri="{FF2B5EF4-FFF2-40B4-BE49-F238E27FC236}">
                <a16:creationId xmlns:a16="http://schemas.microsoft.com/office/drawing/2014/main" id="{50F3166C-F474-524B-9349-B6C476CC407A}"/>
              </a:ext>
            </a:extLst>
          </p:cNvPr>
          <p:cNvSpPr/>
          <p:nvPr/>
        </p:nvSpPr>
        <p:spPr>
          <a:xfrm>
            <a:off x="56388" y="3118900"/>
            <a:ext cx="1106424" cy="52666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Vrai</a:t>
            </a:r>
          </a:p>
        </p:txBody>
      </p:sp>
      <p:sp>
        <p:nvSpPr>
          <p:cNvPr id="7" name="Rectangle 6">
            <a:extLst>
              <a:ext uri="{FF2B5EF4-FFF2-40B4-BE49-F238E27FC236}">
                <a16:creationId xmlns:a16="http://schemas.microsoft.com/office/drawing/2014/main" id="{F82E1B63-E153-A549-8753-7A19B4EE2CCE}"/>
              </a:ext>
            </a:extLst>
          </p:cNvPr>
          <p:cNvSpPr/>
          <p:nvPr/>
        </p:nvSpPr>
        <p:spPr>
          <a:xfrm>
            <a:off x="56388" y="4081726"/>
            <a:ext cx="1106424" cy="52666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Vrai</a:t>
            </a:r>
          </a:p>
        </p:txBody>
      </p:sp>
    </p:spTree>
    <p:extLst>
      <p:ext uri="{BB962C8B-B14F-4D97-AF65-F5344CB8AC3E}">
        <p14:creationId xmlns:p14="http://schemas.microsoft.com/office/powerpoint/2010/main" val="404174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9B1EEB-0E7E-E647-A928-24879DED53BF}"/>
              </a:ext>
            </a:extLst>
          </p:cNvPr>
          <p:cNvSpPr>
            <a:spLocks noGrp="1"/>
          </p:cNvSpPr>
          <p:nvPr>
            <p:ph type="title"/>
          </p:nvPr>
        </p:nvSpPr>
        <p:spPr/>
        <p:txBody>
          <a:bodyPr/>
          <a:lstStyle/>
          <a:p>
            <a:r>
              <a:rPr lang="fr-FR" dirty="0"/>
              <a:t>Mini dossier</a:t>
            </a:r>
          </a:p>
        </p:txBody>
      </p:sp>
      <p:sp>
        <p:nvSpPr>
          <p:cNvPr id="4" name="Rectangle 3">
            <a:extLst>
              <a:ext uri="{FF2B5EF4-FFF2-40B4-BE49-F238E27FC236}">
                <a16:creationId xmlns:a16="http://schemas.microsoft.com/office/drawing/2014/main" id="{58D3EC7E-5617-8647-A1F7-5F2AEE796252}"/>
              </a:ext>
            </a:extLst>
          </p:cNvPr>
          <p:cNvSpPr/>
          <p:nvPr/>
        </p:nvSpPr>
        <p:spPr>
          <a:xfrm>
            <a:off x="1911928" y="1417639"/>
            <a:ext cx="5916036" cy="4247317"/>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rPr>
              <a:t>Monsieur A, 49 ans, tenancier de bar, se présente aux urgences pour vomissements sanglants abondants évoluant depuis 4 heures, et vous remarquez que ses genoux sont marbrés et sa tension n’est que de 75/45.</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b="1" dirty="0">
                <a:latin typeface="Tahoma" panose="020B0604030504040204" pitchFamily="34" charset="0"/>
                <a:ea typeface="Times New Roman" panose="02020603050405020304" pitchFamily="18" charset="0"/>
              </a:rPr>
              <a:t>A l’interrogatoire, on apprend auprès de sa famille qu’il est rentré alcoolisé après une fête de famille et s’est mis à vomir du sang. Ils vous apprennent qu’il fume et consomme régulièrement de l’alcool. Il se présente avec un bilan réalisé une semaine auparavant, suite à des arthralgies répétées :</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b="1" dirty="0" err="1">
                <a:latin typeface="Tahoma" panose="020B0604030504040204" pitchFamily="34" charset="0"/>
                <a:ea typeface="Times New Roman" panose="02020603050405020304" pitchFamily="18" charset="0"/>
              </a:rPr>
              <a:t>Hb</a:t>
            </a:r>
            <a:r>
              <a:rPr lang="fr-FR" b="1" dirty="0">
                <a:latin typeface="Tahoma" panose="020B0604030504040204" pitchFamily="34" charset="0"/>
                <a:ea typeface="Times New Roman" panose="02020603050405020304" pitchFamily="18" charset="0"/>
              </a:rPr>
              <a:t>= 14g/dl, GB : 8 G/L, créatinine= 60 micromoles/L, CRP à 2 mg/dl.</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sz="1200" dirty="0">
                <a:latin typeface="Tahoma" panose="020B0604030504040204" pitchFamily="34" charset="0"/>
                <a:ea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CBA725E7-A153-A64E-995C-8073E2AD9A80}"/>
              </a:ext>
            </a:extLst>
          </p:cNvPr>
          <p:cNvSpPr/>
          <p:nvPr/>
        </p:nvSpPr>
        <p:spPr>
          <a:xfrm>
            <a:off x="1842655" y="5349896"/>
            <a:ext cx="8506691" cy="1508105"/>
          </a:xfrm>
          <a:prstGeom prst="rect">
            <a:avLst/>
          </a:prstGeom>
        </p:spPr>
        <p:txBody>
          <a:bodyPr wrap="square">
            <a:spAutoFit/>
          </a:bodyPr>
          <a:lstStyle/>
          <a:p>
            <a:pPr algn="just">
              <a:spcAft>
                <a:spcPts val="0"/>
              </a:spcAft>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QUESTION 1</a:t>
            </a:r>
            <a:endParaRPr lang="fr-FR"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fr-FR" b="1" dirty="0">
                <a:solidFill>
                  <a:srgbClr val="C00000"/>
                </a:solidFill>
                <a:latin typeface="Tahoma" panose="020B0604030504040204" pitchFamily="34" charset="0"/>
                <a:ea typeface="Times New Roman" panose="02020603050405020304" pitchFamily="18" charset="0"/>
              </a:rPr>
              <a:t>Par votre interrogatoire, vous éliminez à priori un épistaxis dégluti et un syndrome de Mallory Weiss. </a:t>
            </a:r>
            <a:endParaRPr lang="fr-FR" sz="2000" dirty="0">
              <a:solidFill>
                <a:srgbClr val="C00000"/>
              </a:solidFill>
              <a:latin typeface="Times New Roman" panose="02020603050405020304" pitchFamily="18" charset="0"/>
              <a:ea typeface="Times New Roman" panose="02020603050405020304" pitchFamily="18" charset="0"/>
            </a:endParaRPr>
          </a:p>
          <a:p>
            <a:r>
              <a:rPr lang="fr-FR" b="1" dirty="0">
                <a:solidFill>
                  <a:srgbClr val="C00000"/>
                </a:solidFill>
                <a:latin typeface="Tahoma" panose="020B0604030504040204" pitchFamily="34" charset="0"/>
                <a:ea typeface="Times New Roman" panose="02020603050405020304" pitchFamily="18" charset="0"/>
              </a:rPr>
              <a:t>Quelles sont les deux questions que vous avez posées pour les éliminer spécifiquement ? </a:t>
            </a:r>
            <a:endParaRPr lang="fr-FR" dirty="0">
              <a:solidFill>
                <a:srgbClr val="C00000"/>
              </a:solidFill>
            </a:endParaRPr>
          </a:p>
        </p:txBody>
      </p:sp>
      <p:pic>
        <p:nvPicPr>
          <p:cNvPr id="6" name="Image 5">
            <a:extLst>
              <a:ext uri="{FF2B5EF4-FFF2-40B4-BE49-F238E27FC236}">
                <a16:creationId xmlns:a16="http://schemas.microsoft.com/office/drawing/2014/main" id="{2CB59204-C0B8-2F4E-BC92-CCE1F9D85F26}"/>
              </a:ext>
            </a:extLst>
          </p:cNvPr>
          <p:cNvPicPr>
            <a:picLocks noChangeAspect="1"/>
          </p:cNvPicPr>
          <p:nvPr/>
        </p:nvPicPr>
        <p:blipFill>
          <a:blip r:embed="rId2"/>
          <a:stretch>
            <a:fillRect/>
          </a:stretch>
        </p:blipFill>
        <p:spPr>
          <a:xfrm>
            <a:off x="7968676" y="2182059"/>
            <a:ext cx="2614375" cy="2247066"/>
          </a:xfrm>
          <a:prstGeom prst="rect">
            <a:avLst/>
          </a:prstGeom>
        </p:spPr>
      </p:pic>
      <p:sp>
        <p:nvSpPr>
          <p:cNvPr id="7" name="Ellipse 6">
            <a:extLst>
              <a:ext uri="{FF2B5EF4-FFF2-40B4-BE49-F238E27FC236}">
                <a16:creationId xmlns:a16="http://schemas.microsoft.com/office/drawing/2014/main" id="{04326DC1-A985-C84F-BBEF-84104E73EC39}"/>
              </a:ext>
            </a:extLst>
          </p:cNvPr>
          <p:cNvSpPr/>
          <p:nvPr/>
        </p:nvSpPr>
        <p:spPr>
          <a:xfrm>
            <a:off x="8419307" y="2771776"/>
            <a:ext cx="262731" cy="5550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5669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 test Question isolée</a:t>
            </a:r>
          </a:p>
        </p:txBody>
      </p:sp>
      <p:sp>
        <p:nvSpPr>
          <p:cNvPr id="3" name="Espace réservé du contenu 2"/>
          <p:cNvSpPr>
            <a:spLocks noGrp="1"/>
          </p:cNvSpPr>
          <p:nvPr>
            <p:ph idx="1"/>
          </p:nvPr>
        </p:nvSpPr>
        <p:spPr/>
        <p:txBody>
          <a:bodyPr/>
          <a:lstStyle/>
          <a:p>
            <a:pPr marL="514350" indent="-514350">
              <a:buAutoNum type="alphaLcParenR"/>
            </a:pPr>
            <a:r>
              <a:rPr lang="fr-FR" sz="2400" dirty="0"/>
              <a:t>les deux causes les plus fréquentes d’hémorragies hautes sont l’ulcère hémorragique et la rupture de varices </a:t>
            </a:r>
            <a:r>
              <a:rPr lang="fr-FR" sz="2400" dirty="0" err="1"/>
              <a:t>oesophagiennes</a:t>
            </a:r>
            <a:endParaRPr lang="fr-FR" sz="2400" dirty="0"/>
          </a:p>
          <a:p>
            <a:pPr marL="514350" indent="-514350">
              <a:buAutoNum type="alphaLcParenR"/>
            </a:pPr>
            <a:r>
              <a:rPr lang="fr-FR" sz="2400" dirty="0"/>
              <a:t>La rupture de varices </a:t>
            </a:r>
            <a:r>
              <a:rPr lang="fr-FR" sz="2400" dirty="0" err="1"/>
              <a:t>oesophagiennes</a:t>
            </a:r>
            <a:r>
              <a:rPr lang="fr-FR" sz="2400" dirty="0"/>
              <a:t> est lié à une hypertension portale le plus souvent par cirrhose du foie</a:t>
            </a:r>
          </a:p>
          <a:p>
            <a:pPr marL="514350" indent="-514350">
              <a:buAutoNum type="alphaLcParenR"/>
            </a:pPr>
            <a:r>
              <a:rPr lang="fr-FR" sz="2400" dirty="0"/>
              <a:t>L’hémostase endoscopique est le traitement de première intention devant une hémorragie digestive haute (en parallèle de la réanimation)</a:t>
            </a:r>
          </a:p>
          <a:p>
            <a:pPr marL="514350" indent="-514350">
              <a:buAutoNum type="alphaLcParenR"/>
            </a:pPr>
            <a:r>
              <a:rPr lang="fr-FR" sz="2400" dirty="0"/>
              <a:t>Les ulcères duodénaux de la face postérieure du bulbe peuvent entraîner des saignements très sévères par érosion de l’artère gastroduodénale.</a:t>
            </a:r>
          </a:p>
          <a:p>
            <a:pPr marL="514350" indent="-514350">
              <a:buAutoNum type="alphaLcParenR"/>
            </a:pPr>
            <a:r>
              <a:rPr lang="fr-FR" sz="2400" dirty="0"/>
              <a:t>Le syndrome de Mallory Weiss survient après des épisodes de vomissement comme l’ulcère de Dieulafoy.</a:t>
            </a:r>
          </a:p>
          <a:p>
            <a:pPr marL="514350" indent="-514350">
              <a:buAutoNum type="alphaLcParenR"/>
            </a:pPr>
            <a:endParaRPr lang="fr-FR" sz="2400" dirty="0"/>
          </a:p>
        </p:txBody>
      </p:sp>
    </p:spTree>
    <p:extLst>
      <p:ext uri="{BB962C8B-B14F-4D97-AF65-F5344CB8AC3E}">
        <p14:creationId xmlns:p14="http://schemas.microsoft.com/office/powerpoint/2010/main" val="1499923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646390-DF52-C34B-BC9A-CC1A28B6DB1E}"/>
              </a:ext>
            </a:extLst>
          </p:cNvPr>
          <p:cNvSpPr>
            <a:spLocks noGrp="1"/>
          </p:cNvSpPr>
          <p:nvPr>
            <p:ph type="title"/>
          </p:nvPr>
        </p:nvSpPr>
        <p:spPr>
          <a:xfrm>
            <a:off x="1981200" y="457200"/>
            <a:ext cx="8229600" cy="1143000"/>
          </a:xfrm>
        </p:spPr>
        <p:txBody>
          <a:bodyPr/>
          <a:lstStyle/>
          <a:p>
            <a:r>
              <a:rPr lang="fr-FR" sz="2400" b="1" dirty="0">
                <a:solidFill>
                  <a:srgbClr val="C00000"/>
                </a:solidFill>
                <a:latin typeface="Tahoma" panose="020B0604030504040204" pitchFamily="34" charset="0"/>
                <a:ea typeface="Times New Roman" panose="02020603050405020304" pitchFamily="18" charset="0"/>
              </a:rPr>
              <a:t>Par votre interrogatoire du patient et de son entourage, vous éliminez un épistaxis dégluti et un syndrome de Mallory Weiss. </a:t>
            </a:r>
            <a:br>
              <a:rPr lang="fr-FR" sz="2800" dirty="0">
                <a:solidFill>
                  <a:srgbClr val="C00000"/>
                </a:solidFill>
                <a:latin typeface="Times New Roman" panose="02020603050405020304" pitchFamily="18" charset="0"/>
                <a:ea typeface="Times New Roman" panose="02020603050405020304" pitchFamily="18" charset="0"/>
              </a:rPr>
            </a:br>
            <a:r>
              <a:rPr lang="fr-FR" sz="2400" b="1" dirty="0">
                <a:solidFill>
                  <a:srgbClr val="C00000"/>
                </a:solidFill>
                <a:latin typeface="Tahoma" panose="020B0604030504040204" pitchFamily="34" charset="0"/>
                <a:ea typeface="Times New Roman" panose="02020603050405020304" pitchFamily="18" charset="0"/>
              </a:rPr>
              <a:t>Quelles sont les questions que vous avez posées pour les éliminer spécifiquement ? </a:t>
            </a:r>
            <a:br>
              <a:rPr lang="fr-FR" sz="2400" dirty="0">
                <a:solidFill>
                  <a:srgbClr val="C00000"/>
                </a:solidFill>
              </a:rPr>
            </a:br>
            <a:endParaRPr lang="fr-FR" sz="2400" dirty="0"/>
          </a:p>
        </p:txBody>
      </p:sp>
      <p:sp>
        <p:nvSpPr>
          <p:cNvPr id="3" name="Espace réservé du contenu 2">
            <a:extLst>
              <a:ext uri="{FF2B5EF4-FFF2-40B4-BE49-F238E27FC236}">
                <a16:creationId xmlns:a16="http://schemas.microsoft.com/office/drawing/2014/main" id="{1066135D-5AAA-EF4B-B444-6F5AF25EE8C0}"/>
              </a:ext>
            </a:extLst>
          </p:cNvPr>
          <p:cNvSpPr>
            <a:spLocks noGrp="1"/>
          </p:cNvSpPr>
          <p:nvPr>
            <p:ph idx="1"/>
          </p:nvPr>
        </p:nvSpPr>
        <p:spPr>
          <a:xfrm>
            <a:off x="1670116" y="2099821"/>
            <a:ext cx="8997884" cy="4525963"/>
          </a:xfrm>
        </p:spPr>
        <p:txBody>
          <a:bodyPr/>
          <a:lstStyle/>
          <a:p>
            <a:pPr marL="514350" indent="-514350">
              <a:buAutoNum type="alphaLcParenR"/>
            </a:pPr>
            <a:r>
              <a:rPr lang="fr-FR" sz="2400" dirty="0"/>
              <a:t>Avez-vous pris des anti-inflammatoires non </a:t>
            </a:r>
            <a:r>
              <a:rPr lang="fr-FR" sz="2400" dirty="0" err="1"/>
              <a:t>stéroidiens</a:t>
            </a:r>
            <a:r>
              <a:rPr lang="fr-FR" sz="2400" dirty="0"/>
              <a:t> ?</a:t>
            </a:r>
          </a:p>
          <a:p>
            <a:pPr marL="514350" indent="-514350">
              <a:buAutoNum type="alphaLcParenR"/>
            </a:pPr>
            <a:r>
              <a:rPr lang="fr-FR" sz="2400" dirty="0"/>
              <a:t>Avez-vous saigné du nez avant que les symptômes n’apparaissent ou sentez vous un écoulement dans la gorge ?</a:t>
            </a:r>
          </a:p>
          <a:p>
            <a:pPr marL="514350" indent="-514350">
              <a:buAutoNum type="alphaLcParenR"/>
            </a:pPr>
            <a:r>
              <a:rPr lang="fr-FR" sz="2400" dirty="0"/>
              <a:t>Crachez vous du sang lors d’effort de toux depuis quelques temps ?</a:t>
            </a:r>
          </a:p>
          <a:p>
            <a:pPr marL="514350" indent="-514350">
              <a:buAutoNum type="alphaLcParenR"/>
            </a:pPr>
            <a:r>
              <a:rPr lang="fr-FR" sz="2400" dirty="0"/>
              <a:t>Avez-vous eu des vomissements non sanglants avant l’apparition des hématémèses ?</a:t>
            </a:r>
          </a:p>
          <a:p>
            <a:pPr marL="514350" indent="-514350">
              <a:buAutoNum type="alphaLcParenR"/>
            </a:pPr>
            <a:r>
              <a:rPr lang="fr-FR" sz="2400" dirty="0"/>
              <a:t>Avez-vous ressenti une douleur après un ou plusieurs épisodes de vomissements non sanglants ?</a:t>
            </a:r>
          </a:p>
          <a:p>
            <a:pPr marL="514350" indent="-514350">
              <a:buAutoNum type="alphaLcParenR"/>
            </a:pPr>
            <a:r>
              <a:rPr lang="fr-FR" sz="2400" dirty="0"/>
              <a:t>Prenez vous des anticoagulants ?</a:t>
            </a:r>
          </a:p>
          <a:p>
            <a:pPr marL="514350" indent="-514350">
              <a:buAutoNum type="alphaLcParenR"/>
            </a:pPr>
            <a:endParaRPr lang="fr-FR" sz="2400" dirty="0"/>
          </a:p>
        </p:txBody>
      </p:sp>
    </p:spTree>
    <p:extLst>
      <p:ext uri="{BB962C8B-B14F-4D97-AF65-F5344CB8AC3E}">
        <p14:creationId xmlns:p14="http://schemas.microsoft.com/office/powerpoint/2010/main" val="279876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C0E467-043B-3C42-B01D-61B39384A605}"/>
              </a:ext>
            </a:extLst>
          </p:cNvPr>
          <p:cNvSpPr>
            <a:spLocks noGrp="1"/>
          </p:cNvSpPr>
          <p:nvPr>
            <p:ph type="title"/>
          </p:nvPr>
        </p:nvSpPr>
        <p:spPr>
          <a:xfrm>
            <a:off x="-1195633" y="1654137"/>
            <a:ext cx="8229600" cy="1143000"/>
          </a:xfrm>
        </p:spPr>
        <p:txBody>
          <a:bodyPr/>
          <a:lstStyle/>
          <a:p>
            <a:r>
              <a:rPr lang="fr-FR" dirty="0"/>
              <a:t>Réponse 1</a:t>
            </a:r>
          </a:p>
        </p:txBody>
      </p:sp>
      <p:sp>
        <p:nvSpPr>
          <p:cNvPr id="5" name="Espace réservé du contenu 2">
            <a:extLst>
              <a:ext uri="{FF2B5EF4-FFF2-40B4-BE49-F238E27FC236}">
                <a16:creationId xmlns:a16="http://schemas.microsoft.com/office/drawing/2014/main" id="{E3DC8AFE-3300-6B44-B89A-10844B2C1C5A}"/>
              </a:ext>
            </a:extLst>
          </p:cNvPr>
          <p:cNvSpPr>
            <a:spLocks noGrp="1"/>
          </p:cNvSpPr>
          <p:nvPr>
            <p:ph idx="1"/>
          </p:nvPr>
        </p:nvSpPr>
        <p:spPr>
          <a:xfrm>
            <a:off x="1670116" y="2908363"/>
            <a:ext cx="8997884" cy="4525963"/>
          </a:xfrm>
        </p:spPr>
        <p:txBody>
          <a:bodyPr/>
          <a:lstStyle/>
          <a:p>
            <a:pPr marL="514350" indent="-514350">
              <a:buAutoNum type="alphaLcParenR"/>
            </a:pPr>
            <a:r>
              <a:rPr lang="fr-FR" sz="2400" dirty="0">
                <a:solidFill>
                  <a:srgbClr val="FF0000"/>
                </a:solidFill>
              </a:rPr>
              <a:t>Avez-vous pris des anti-inflammatoires non </a:t>
            </a:r>
            <a:r>
              <a:rPr lang="fr-FR" sz="2400" dirty="0" err="1">
                <a:solidFill>
                  <a:srgbClr val="FF0000"/>
                </a:solidFill>
              </a:rPr>
              <a:t>stéroidiens</a:t>
            </a:r>
            <a:r>
              <a:rPr lang="fr-FR" sz="2400" dirty="0">
                <a:solidFill>
                  <a:srgbClr val="FF0000"/>
                </a:solidFill>
              </a:rPr>
              <a:t> ?</a:t>
            </a:r>
          </a:p>
          <a:p>
            <a:pPr marL="514350" indent="-514350">
              <a:buAutoNum type="alphaLcParenR"/>
            </a:pPr>
            <a:r>
              <a:rPr lang="fr-FR" sz="2400" dirty="0">
                <a:solidFill>
                  <a:srgbClr val="00B050"/>
                </a:solidFill>
              </a:rPr>
              <a:t>Avez-vous saigné du nez avant que les symptômes n’apparaissent ou sentez vous un écoulement dans la gorge ?</a:t>
            </a:r>
          </a:p>
          <a:p>
            <a:pPr marL="514350" indent="-514350">
              <a:buAutoNum type="alphaLcParenR"/>
            </a:pPr>
            <a:r>
              <a:rPr lang="fr-FR" sz="2400" dirty="0">
                <a:solidFill>
                  <a:srgbClr val="FF0000"/>
                </a:solidFill>
              </a:rPr>
              <a:t>Crachez vous du sang lors d’effort de toux depuis quelques temps ?</a:t>
            </a:r>
          </a:p>
          <a:p>
            <a:pPr marL="514350" indent="-514350">
              <a:buAutoNum type="alphaLcParenR"/>
            </a:pPr>
            <a:r>
              <a:rPr lang="fr-FR" sz="2400" dirty="0">
                <a:solidFill>
                  <a:srgbClr val="00B050"/>
                </a:solidFill>
              </a:rPr>
              <a:t>Avez-vous eu des vomissements non sanglants avant l’apparition des hématémèses ?</a:t>
            </a:r>
          </a:p>
          <a:p>
            <a:pPr marL="514350" indent="-514350">
              <a:buAutoNum type="alphaLcParenR"/>
            </a:pPr>
            <a:r>
              <a:rPr lang="fr-FR" sz="2400" dirty="0">
                <a:solidFill>
                  <a:srgbClr val="00B050"/>
                </a:solidFill>
              </a:rPr>
              <a:t>Avez-vous ressenti une douleur après un ou plusieurs épisodes de vomissements non sanglants ?</a:t>
            </a:r>
          </a:p>
          <a:p>
            <a:pPr marL="514350" indent="-514350">
              <a:buAutoNum type="alphaLcParenR"/>
            </a:pPr>
            <a:r>
              <a:rPr lang="fr-FR" sz="2400" dirty="0">
                <a:solidFill>
                  <a:srgbClr val="FF0000"/>
                </a:solidFill>
              </a:rPr>
              <a:t>Prenez vous des anticoagulants ?</a:t>
            </a:r>
          </a:p>
          <a:p>
            <a:pPr marL="514350" indent="-514350">
              <a:buAutoNum type="alphaLcParenR"/>
            </a:pPr>
            <a:endParaRPr lang="fr-FR" sz="2400" dirty="0"/>
          </a:p>
        </p:txBody>
      </p:sp>
      <p:pic>
        <p:nvPicPr>
          <p:cNvPr id="3" name="Image 2">
            <a:extLst>
              <a:ext uri="{FF2B5EF4-FFF2-40B4-BE49-F238E27FC236}">
                <a16:creationId xmlns:a16="http://schemas.microsoft.com/office/drawing/2014/main" id="{F16518DA-21D7-A14F-AE7A-05D3C207193F}"/>
              </a:ext>
            </a:extLst>
          </p:cNvPr>
          <p:cNvPicPr>
            <a:picLocks noChangeAspect="1"/>
          </p:cNvPicPr>
          <p:nvPr/>
        </p:nvPicPr>
        <p:blipFill>
          <a:blip r:embed="rId2"/>
          <a:stretch>
            <a:fillRect/>
          </a:stretch>
        </p:blipFill>
        <p:spPr>
          <a:xfrm>
            <a:off x="7911380" y="14333"/>
            <a:ext cx="2756621" cy="2908362"/>
          </a:xfrm>
          <a:prstGeom prst="rect">
            <a:avLst/>
          </a:prstGeom>
        </p:spPr>
      </p:pic>
      <p:pic>
        <p:nvPicPr>
          <p:cNvPr id="6" name="Image 5">
            <a:extLst>
              <a:ext uri="{FF2B5EF4-FFF2-40B4-BE49-F238E27FC236}">
                <a16:creationId xmlns:a16="http://schemas.microsoft.com/office/drawing/2014/main" id="{278BD981-BF36-DC46-89C7-00808336C52F}"/>
              </a:ext>
            </a:extLst>
          </p:cNvPr>
          <p:cNvPicPr>
            <a:picLocks noChangeAspect="1"/>
          </p:cNvPicPr>
          <p:nvPr/>
        </p:nvPicPr>
        <p:blipFill>
          <a:blip r:embed="rId3"/>
          <a:stretch>
            <a:fillRect/>
          </a:stretch>
        </p:blipFill>
        <p:spPr>
          <a:xfrm>
            <a:off x="4358455" y="14333"/>
            <a:ext cx="3552924" cy="2671578"/>
          </a:xfrm>
          <a:prstGeom prst="rect">
            <a:avLst/>
          </a:prstGeom>
        </p:spPr>
      </p:pic>
    </p:spTree>
    <p:extLst>
      <p:ext uri="{BB962C8B-B14F-4D97-AF65-F5344CB8AC3E}">
        <p14:creationId xmlns:p14="http://schemas.microsoft.com/office/powerpoint/2010/main" val="2180573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CBF07D-7422-F942-8B4F-3CF2A006770D}"/>
              </a:ext>
            </a:extLst>
          </p:cNvPr>
          <p:cNvSpPr>
            <a:spLocks noGrp="1"/>
          </p:cNvSpPr>
          <p:nvPr>
            <p:ph type="title"/>
          </p:nvPr>
        </p:nvSpPr>
        <p:spPr>
          <a:xfrm>
            <a:off x="1981200" y="-196702"/>
            <a:ext cx="8229600" cy="1143000"/>
          </a:xfrm>
        </p:spPr>
        <p:txBody>
          <a:bodyPr/>
          <a:lstStyle/>
          <a:p>
            <a:r>
              <a:rPr lang="fr-FR" dirty="0"/>
              <a:t>Question 2</a:t>
            </a:r>
          </a:p>
        </p:txBody>
      </p:sp>
      <p:sp>
        <p:nvSpPr>
          <p:cNvPr id="4" name="Rectangle 3">
            <a:extLst>
              <a:ext uri="{FF2B5EF4-FFF2-40B4-BE49-F238E27FC236}">
                <a16:creationId xmlns:a16="http://schemas.microsoft.com/office/drawing/2014/main" id="{C768E02F-F4E7-394B-9794-0A3E8DD01F36}"/>
              </a:ext>
            </a:extLst>
          </p:cNvPr>
          <p:cNvSpPr/>
          <p:nvPr/>
        </p:nvSpPr>
        <p:spPr>
          <a:xfrm>
            <a:off x="1835725" y="3581350"/>
            <a:ext cx="8451273" cy="3139321"/>
          </a:xfrm>
          <a:prstGeom prst="rect">
            <a:avLst/>
          </a:prstGeom>
        </p:spPr>
        <p:txBody>
          <a:bodyPr wrap="square">
            <a:spAutoFit/>
          </a:bodyPr>
          <a:lstStyle/>
          <a:p>
            <a:pPr algn="just">
              <a:spcAft>
                <a:spcPts val="0"/>
              </a:spcAft>
            </a:pPr>
            <a:r>
              <a:rPr lang="fr-FR" b="1" dirty="0">
                <a:solidFill>
                  <a:srgbClr val="C00000"/>
                </a:solidFill>
                <a:latin typeface="Tahoma" panose="020B0604030504040204" pitchFamily="34" charset="0"/>
                <a:ea typeface="Times New Roman" panose="02020603050405020304" pitchFamily="18" charset="0"/>
              </a:rPr>
              <a:t>Quelles sont les propositions exactes devant ce tableau ?</a:t>
            </a:r>
          </a:p>
          <a:p>
            <a:pPr marL="342900" indent="-342900" algn="just">
              <a:spcAft>
                <a:spcPts val="0"/>
              </a:spcAft>
              <a:buAutoNum type="alphaLcParenR"/>
            </a:pPr>
            <a:r>
              <a:rPr lang="fr-FR" b="1" dirty="0">
                <a:solidFill>
                  <a:srgbClr val="C00000"/>
                </a:solidFill>
                <a:latin typeface="Tahoma" panose="020B0604030504040204" pitchFamily="34" charset="0"/>
              </a:rPr>
              <a:t>Il s’agit d’une hémorragie digestive haute</a:t>
            </a:r>
          </a:p>
          <a:p>
            <a:pPr marL="342900" indent="-342900" algn="just">
              <a:spcAft>
                <a:spcPts val="0"/>
              </a:spcAft>
              <a:buAutoNum type="alphaLcParenR"/>
            </a:pPr>
            <a:r>
              <a:rPr lang="fr-FR" b="1" dirty="0">
                <a:solidFill>
                  <a:srgbClr val="C00000"/>
                </a:solidFill>
                <a:latin typeface="Tahoma" panose="020B0604030504040204" pitchFamily="34" charset="0"/>
              </a:rPr>
              <a:t>Le tableau est sévère avec retentissement hémodynamique mais on ne peut pas encore parler de choc sans remplissage préalable</a:t>
            </a:r>
          </a:p>
          <a:p>
            <a:pPr marL="342900" indent="-342900" algn="just">
              <a:spcAft>
                <a:spcPts val="0"/>
              </a:spcAft>
              <a:buAutoNum type="alphaLcParenR"/>
            </a:pPr>
            <a:r>
              <a:rPr lang="fr-FR" b="1" dirty="0">
                <a:solidFill>
                  <a:srgbClr val="C00000"/>
                </a:solidFill>
                <a:latin typeface="Tahoma" panose="020B0604030504040204" pitchFamily="34" charset="0"/>
              </a:rPr>
              <a:t>Il s’agit d’un tableau de choc hémorragique</a:t>
            </a:r>
          </a:p>
          <a:p>
            <a:pPr marL="342900" indent="-342900" algn="just">
              <a:spcAft>
                <a:spcPts val="0"/>
              </a:spcAft>
              <a:buAutoNum type="alphaLcParenR"/>
            </a:pPr>
            <a:r>
              <a:rPr lang="fr-FR" b="1" dirty="0">
                <a:solidFill>
                  <a:srgbClr val="C00000"/>
                </a:solidFill>
                <a:latin typeface="Tahoma" panose="020B0604030504040204" pitchFamily="34" charset="0"/>
              </a:rPr>
              <a:t>Il faut évoquer une rupture de varice œsophagienne sur cirrhose</a:t>
            </a:r>
          </a:p>
          <a:p>
            <a:pPr marL="342900" indent="-342900" algn="just">
              <a:spcAft>
                <a:spcPts val="0"/>
              </a:spcAft>
              <a:buAutoNum type="alphaLcParenR"/>
            </a:pPr>
            <a:r>
              <a:rPr lang="fr-FR" b="1" dirty="0">
                <a:solidFill>
                  <a:srgbClr val="C00000"/>
                </a:solidFill>
                <a:latin typeface="Tahoma" panose="020B0604030504040204" pitchFamily="34" charset="0"/>
              </a:rPr>
              <a:t>Il faut évoquer un ulcère gastrique ou duodénal hémorragique favorisé par une prise d’AINS possible</a:t>
            </a:r>
          </a:p>
          <a:p>
            <a:pPr algn="just">
              <a:spcAft>
                <a:spcPts val="0"/>
              </a:spcAft>
            </a:pPr>
            <a:endParaRPr lang="fr-FR" b="1" dirty="0">
              <a:solidFill>
                <a:srgbClr val="C00000"/>
              </a:solidFill>
              <a:latin typeface="Tahoma" panose="020B0604030504040204" pitchFamily="34" charset="0"/>
            </a:endParaRPr>
          </a:p>
          <a:p>
            <a:pPr marL="342900" indent="-342900" algn="just">
              <a:spcAft>
                <a:spcPts val="0"/>
              </a:spcAft>
              <a:buAutoNum type="alphaLcParenR"/>
            </a:pPr>
            <a:endParaRPr lang="fr-FR" b="1" dirty="0">
              <a:solidFill>
                <a:srgbClr val="C00000"/>
              </a:solidFill>
              <a:latin typeface="Tahoma" panose="020B0604030504040204" pitchFamily="34" charset="0"/>
            </a:endParaRPr>
          </a:p>
          <a:p>
            <a:pPr marL="342900" indent="-342900" algn="just">
              <a:spcAft>
                <a:spcPts val="0"/>
              </a:spcAft>
              <a:buAutoNum type="alphaLcParenR"/>
            </a:pPr>
            <a:endParaRPr lang="fr-FR" dirty="0">
              <a:solidFill>
                <a:srgbClr val="C00000"/>
              </a:solidFill>
            </a:endParaRPr>
          </a:p>
        </p:txBody>
      </p:sp>
      <p:sp>
        <p:nvSpPr>
          <p:cNvPr id="6" name="Rectangle 5">
            <a:extLst>
              <a:ext uri="{FF2B5EF4-FFF2-40B4-BE49-F238E27FC236}">
                <a16:creationId xmlns:a16="http://schemas.microsoft.com/office/drawing/2014/main" id="{961BFECD-0266-4B4C-AB52-C575CA48C28F}"/>
              </a:ext>
            </a:extLst>
          </p:cNvPr>
          <p:cNvSpPr/>
          <p:nvPr/>
        </p:nvSpPr>
        <p:spPr>
          <a:xfrm>
            <a:off x="1911926" y="691775"/>
            <a:ext cx="8298873" cy="3139321"/>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rPr>
              <a:t>Monsieur A, 49 ans, tenancier de bar, se présente aux urgences pour vomissements sanglants abondants évoluant depuis 4 heures, et vous remarquez que ses genoux sont marbrés et sa tension n’est que de 75/45.</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b="1" dirty="0">
                <a:latin typeface="Tahoma" panose="020B0604030504040204" pitchFamily="34" charset="0"/>
                <a:ea typeface="Times New Roman" panose="02020603050405020304" pitchFamily="18" charset="0"/>
              </a:rPr>
              <a:t>A l’interrogatoire, on apprend auprès de sa famille qu’il est rentré alcoolisé après une fête de famille et s’est mis à vomir du sang. Ils vous apprennent qu’il fume et consomme régulièrement de l’alcool. Il se présente avec un bilan réalisé une semaine auparavant, suite à des arthralgies répétées :</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b="1" dirty="0" err="1">
                <a:latin typeface="Tahoma" panose="020B0604030504040204" pitchFamily="34" charset="0"/>
                <a:ea typeface="Times New Roman" panose="02020603050405020304" pitchFamily="18" charset="0"/>
              </a:rPr>
              <a:t>Hb</a:t>
            </a:r>
            <a:r>
              <a:rPr lang="fr-FR" b="1" dirty="0">
                <a:latin typeface="Tahoma" panose="020B0604030504040204" pitchFamily="34" charset="0"/>
                <a:ea typeface="Times New Roman" panose="02020603050405020304" pitchFamily="18" charset="0"/>
              </a:rPr>
              <a:t>= 14g/dl, GB : 8 G/L, créatinine= 60 micromoles/L, CRP à 2 mg/dl.</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sz="1200" dirty="0">
                <a:latin typeface="Tahoma" panose="020B0604030504040204" pitchFamily="34" charset="0"/>
                <a:ea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21784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11CAAD-4F0D-3E4A-970F-5A6240EE2228}"/>
              </a:ext>
            </a:extLst>
          </p:cNvPr>
          <p:cNvSpPr/>
          <p:nvPr/>
        </p:nvSpPr>
        <p:spPr>
          <a:xfrm>
            <a:off x="1618909" y="319675"/>
            <a:ext cx="8451273" cy="3139321"/>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rPr>
              <a:t>Quelles sont les propositions exactes devant ce tableau ?</a:t>
            </a:r>
          </a:p>
          <a:p>
            <a:pPr marL="342900" indent="-342900" algn="just">
              <a:spcAft>
                <a:spcPts val="0"/>
              </a:spcAft>
              <a:buAutoNum type="alphaLcParenR"/>
            </a:pPr>
            <a:r>
              <a:rPr lang="fr-FR" b="1" dirty="0">
                <a:solidFill>
                  <a:srgbClr val="00B050"/>
                </a:solidFill>
                <a:latin typeface="Tahoma" panose="020B0604030504040204" pitchFamily="34" charset="0"/>
              </a:rPr>
              <a:t>Il s’agit d’une hémorragie digestive haute</a:t>
            </a:r>
          </a:p>
          <a:p>
            <a:pPr marL="342900" indent="-342900" algn="just">
              <a:spcAft>
                <a:spcPts val="0"/>
              </a:spcAft>
              <a:buAutoNum type="alphaLcParenR"/>
            </a:pPr>
            <a:r>
              <a:rPr lang="fr-FR" b="1" dirty="0">
                <a:solidFill>
                  <a:srgbClr val="C00000"/>
                </a:solidFill>
                <a:latin typeface="Tahoma" panose="020B0604030504040204" pitchFamily="34" charset="0"/>
              </a:rPr>
              <a:t>Le tableau est sévère avec retentissement hémodynamique mais on ne peut pas encore parler de choc sans remplissage préalable</a:t>
            </a:r>
          </a:p>
          <a:p>
            <a:pPr marL="342900" indent="-342900" algn="just">
              <a:spcAft>
                <a:spcPts val="0"/>
              </a:spcAft>
              <a:buAutoNum type="alphaLcParenR"/>
            </a:pPr>
            <a:r>
              <a:rPr lang="fr-FR" b="1" dirty="0">
                <a:solidFill>
                  <a:srgbClr val="00B050"/>
                </a:solidFill>
                <a:latin typeface="Tahoma" panose="020B0604030504040204" pitchFamily="34" charset="0"/>
              </a:rPr>
              <a:t>Il s’agit d’un tableau de choc hémorragique</a:t>
            </a:r>
          </a:p>
          <a:p>
            <a:pPr marL="342900" indent="-342900" algn="just">
              <a:spcAft>
                <a:spcPts val="0"/>
              </a:spcAft>
              <a:buAutoNum type="alphaLcParenR"/>
            </a:pPr>
            <a:r>
              <a:rPr lang="fr-FR" b="1" dirty="0">
                <a:solidFill>
                  <a:srgbClr val="00B050"/>
                </a:solidFill>
                <a:latin typeface="Tahoma" panose="020B0604030504040204" pitchFamily="34" charset="0"/>
              </a:rPr>
              <a:t>Il faut évoquer une rupture de varice œsophagienne sur cirrhose</a:t>
            </a:r>
          </a:p>
          <a:p>
            <a:pPr marL="342900" indent="-342900" algn="just">
              <a:spcAft>
                <a:spcPts val="0"/>
              </a:spcAft>
              <a:buAutoNum type="alphaLcParenR"/>
            </a:pPr>
            <a:r>
              <a:rPr lang="fr-FR" b="1" dirty="0">
                <a:solidFill>
                  <a:srgbClr val="00B050"/>
                </a:solidFill>
                <a:latin typeface="Tahoma" panose="020B0604030504040204" pitchFamily="34" charset="0"/>
              </a:rPr>
              <a:t>Il faut évoquer un ulcère gastrique ou duodénal hémorragique favorisé par une prise d’AINS possible</a:t>
            </a:r>
          </a:p>
          <a:p>
            <a:pPr algn="just">
              <a:spcAft>
                <a:spcPts val="0"/>
              </a:spcAft>
            </a:pPr>
            <a:endParaRPr lang="fr-FR" b="1" dirty="0">
              <a:solidFill>
                <a:srgbClr val="C00000"/>
              </a:solidFill>
              <a:latin typeface="Tahoma" panose="020B0604030504040204" pitchFamily="34" charset="0"/>
            </a:endParaRPr>
          </a:p>
          <a:p>
            <a:pPr marL="342900" indent="-342900" algn="just">
              <a:spcAft>
                <a:spcPts val="0"/>
              </a:spcAft>
              <a:buAutoNum type="alphaLcParenR"/>
            </a:pPr>
            <a:endParaRPr lang="fr-FR" b="1" dirty="0">
              <a:solidFill>
                <a:srgbClr val="C00000"/>
              </a:solidFill>
              <a:latin typeface="Tahoma" panose="020B0604030504040204" pitchFamily="34" charset="0"/>
            </a:endParaRPr>
          </a:p>
          <a:p>
            <a:pPr marL="342900" indent="-342900" algn="just">
              <a:spcAft>
                <a:spcPts val="0"/>
              </a:spcAft>
              <a:buAutoNum type="alphaLcParenR"/>
            </a:pPr>
            <a:endParaRPr lang="fr-FR" dirty="0">
              <a:solidFill>
                <a:srgbClr val="C00000"/>
              </a:solidFill>
            </a:endParaRPr>
          </a:p>
        </p:txBody>
      </p:sp>
      <p:sp>
        <p:nvSpPr>
          <p:cNvPr id="8" name="Rectangle 7">
            <a:extLst>
              <a:ext uri="{FF2B5EF4-FFF2-40B4-BE49-F238E27FC236}">
                <a16:creationId xmlns:a16="http://schemas.microsoft.com/office/drawing/2014/main" id="{C6580569-D20A-1C4E-8D38-A13EFFDCA023}"/>
              </a:ext>
            </a:extLst>
          </p:cNvPr>
          <p:cNvSpPr/>
          <p:nvPr/>
        </p:nvSpPr>
        <p:spPr>
          <a:xfrm>
            <a:off x="1957634" y="3034789"/>
            <a:ext cx="3384223" cy="14705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Pas de nécessité de remplissage préalable pour définir le choc hémorragique contrairement au choc septique.</a:t>
            </a:r>
          </a:p>
        </p:txBody>
      </p:sp>
    </p:spTree>
    <p:extLst>
      <p:ext uri="{BB962C8B-B14F-4D97-AF65-F5344CB8AC3E}">
        <p14:creationId xmlns:p14="http://schemas.microsoft.com/office/powerpoint/2010/main" val="587044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869E9F-F1D9-0C40-A5C0-72694A79627F}"/>
              </a:ext>
            </a:extLst>
          </p:cNvPr>
          <p:cNvSpPr>
            <a:spLocks noGrp="1"/>
          </p:cNvSpPr>
          <p:nvPr>
            <p:ph type="title"/>
          </p:nvPr>
        </p:nvSpPr>
        <p:spPr>
          <a:xfrm>
            <a:off x="1981200" y="0"/>
            <a:ext cx="8229600" cy="1143000"/>
          </a:xfrm>
        </p:spPr>
        <p:txBody>
          <a:bodyPr/>
          <a:lstStyle/>
          <a:p>
            <a:r>
              <a:rPr lang="fr-FR" dirty="0"/>
              <a:t>Réponse 2</a:t>
            </a:r>
          </a:p>
        </p:txBody>
      </p:sp>
      <p:sp>
        <p:nvSpPr>
          <p:cNvPr id="4" name="Rectangle 3">
            <a:extLst>
              <a:ext uri="{FF2B5EF4-FFF2-40B4-BE49-F238E27FC236}">
                <a16:creationId xmlns:a16="http://schemas.microsoft.com/office/drawing/2014/main" id="{5EF3437F-A986-674F-B637-F8657DAFF45E}"/>
              </a:ext>
            </a:extLst>
          </p:cNvPr>
          <p:cNvSpPr/>
          <p:nvPr/>
        </p:nvSpPr>
        <p:spPr>
          <a:xfrm>
            <a:off x="1524000" y="1168256"/>
            <a:ext cx="9144000" cy="6124754"/>
          </a:xfrm>
          <a:prstGeom prst="rect">
            <a:avLst/>
          </a:prstGeom>
        </p:spPr>
        <p:txBody>
          <a:bodyPr wrap="square">
            <a:spAutoFit/>
          </a:bodyPr>
          <a:lstStyle/>
          <a:p>
            <a:pPr algn="just">
              <a:spcAft>
                <a:spcPts val="0"/>
              </a:spcAft>
            </a:pPr>
            <a:r>
              <a:rPr lang="fr-FR" dirty="0">
                <a:latin typeface="Tahoma" panose="020B0604030504040204" pitchFamily="34" charset="0"/>
                <a:ea typeface="Times New Roman" panose="02020603050405020304" pitchFamily="18" charset="0"/>
              </a:rPr>
              <a:t>Hémorragie digestive haute aigue grave compliquée </a:t>
            </a:r>
            <a:r>
              <a:rPr lang="fr-FR" dirty="0">
                <a:solidFill>
                  <a:srgbClr val="FF0000"/>
                </a:solidFill>
                <a:latin typeface="Tahoma" panose="020B0604030504040204" pitchFamily="34" charset="0"/>
                <a:ea typeface="Times New Roman" panose="02020603050405020304" pitchFamily="18" charset="0"/>
              </a:rPr>
              <a:t>d’un état de choc hémorragique </a:t>
            </a:r>
            <a:r>
              <a:rPr lang="fr-FR" dirty="0">
                <a:latin typeface="Tahoma" panose="020B0604030504040204" pitchFamily="34" charset="0"/>
                <a:ea typeface="Times New Roman" panose="02020603050405020304" pitchFamily="18" charset="0"/>
              </a:rPr>
              <a:t>se manifestant par une hématémèse dans un contexte d’alcoolisation aigue chez un homme de 49 ans.</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On évoque sur le plan étiologique :</a:t>
            </a:r>
            <a:endParaRPr lang="fr-FR" sz="2000" dirty="0">
              <a:latin typeface="Times New Roman" panose="02020603050405020304" pitchFamily="18" charset="0"/>
              <a:ea typeface="Times New Roman" panose="02020603050405020304" pitchFamily="18" charset="0"/>
            </a:endParaRPr>
          </a:p>
          <a:p>
            <a:pPr marL="342900" indent="-342900" algn="just">
              <a:spcAft>
                <a:spcPts val="0"/>
              </a:spcAft>
              <a:buFont typeface="Tahoma" panose="020B0604030504040204" pitchFamily="34" charset="0"/>
              <a:buChar char="-"/>
            </a:pPr>
            <a:r>
              <a:rPr lang="fr-FR" dirty="0">
                <a:solidFill>
                  <a:srgbClr val="FF0000"/>
                </a:solidFill>
                <a:latin typeface="Tahoma" panose="020B0604030504040204" pitchFamily="34" charset="0"/>
                <a:ea typeface="Times New Roman" panose="02020603050405020304" pitchFamily="18" charset="0"/>
              </a:rPr>
              <a:t>Une HDH par rupture de varice œsophagienne sur cirrhose </a:t>
            </a:r>
            <a:r>
              <a:rPr lang="fr-FR" dirty="0">
                <a:latin typeface="Tahoma" panose="020B0604030504040204" pitchFamily="34" charset="0"/>
                <a:ea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possiblement alcoolique devant :</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le terrain : homme, âge proche de 50 ans, métier à risque</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les facteurs de risque : consommation chronique d’alcool, alcoolisation aigue</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l’argument de fréquence +++ 40 % environ</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arguments négatifs : contre le </a:t>
            </a:r>
            <a:r>
              <a:rPr lang="fr-FR" dirty="0" err="1">
                <a:latin typeface="Tahoma" panose="020B0604030504040204" pitchFamily="34" charset="0"/>
                <a:ea typeface="Times New Roman" panose="02020603050405020304" pitchFamily="18" charset="0"/>
              </a:rPr>
              <a:t>sd</a:t>
            </a:r>
            <a:r>
              <a:rPr lang="fr-FR" dirty="0">
                <a:latin typeface="Tahoma" panose="020B0604030504040204" pitchFamily="34" charset="0"/>
                <a:ea typeface="Times New Roman" panose="02020603050405020304" pitchFamily="18" charset="0"/>
              </a:rPr>
              <a:t> de Mallory Weiss</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contre l’ulcère : pas de douleurs</a:t>
            </a:r>
            <a:endParaRPr lang="fr-FR" sz="2000" dirty="0">
              <a:latin typeface="Times New Roman" panose="02020603050405020304" pitchFamily="18" charset="0"/>
              <a:ea typeface="Times New Roman" panose="02020603050405020304" pitchFamily="18" charset="0"/>
            </a:endParaRPr>
          </a:p>
          <a:p>
            <a:pPr marL="342900" indent="-342900" algn="just">
              <a:spcAft>
                <a:spcPts val="0"/>
              </a:spcAft>
              <a:buFont typeface="Tahoma" panose="020B0604030504040204" pitchFamily="34" charset="0"/>
              <a:buChar char="-"/>
            </a:pPr>
            <a:r>
              <a:rPr lang="fr-FR" dirty="0">
                <a:solidFill>
                  <a:srgbClr val="FF0000"/>
                </a:solidFill>
                <a:latin typeface="Tahoma" panose="020B0604030504040204" pitchFamily="34" charset="0"/>
                <a:ea typeface="Times New Roman" panose="02020603050405020304" pitchFamily="18" charset="0"/>
              </a:rPr>
              <a:t>Une HDH par ulcère </a:t>
            </a:r>
            <a:r>
              <a:rPr lang="fr-FR" dirty="0" err="1">
                <a:solidFill>
                  <a:srgbClr val="FF0000"/>
                </a:solidFill>
                <a:latin typeface="Tahoma" panose="020B0604030504040204" pitchFamily="34" charset="0"/>
                <a:ea typeface="Times New Roman" panose="02020603050405020304" pitchFamily="18" charset="0"/>
              </a:rPr>
              <a:t>gastro-duodénal</a:t>
            </a:r>
            <a:r>
              <a:rPr lang="fr-FR" dirty="0">
                <a:solidFill>
                  <a:srgbClr val="FF0000"/>
                </a:solidFill>
                <a:latin typeface="Tahoma" panose="020B0604030504040204" pitchFamily="34" charset="0"/>
                <a:ea typeface="Times New Roman" panose="02020603050405020304" pitchFamily="18" charset="0"/>
              </a:rPr>
              <a:t> </a:t>
            </a:r>
            <a:endParaRPr lang="fr-FR" sz="20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a:t>
            </a:r>
            <a:r>
              <a:rPr lang="fr-FR" dirty="0" err="1">
                <a:latin typeface="Tahoma" panose="020B0604030504040204" pitchFamily="34" charset="0"/>
                <a:ea typeface="Times New Roman" panose="02020603050405020304" pitchFamily="18" charset="0"/>
              </a:rPr>
              <a:t>angio</a:t>
            </a:r>
            <a:r>
              <a:rPr lang="fr-FR" dirty="0">
                <a:latin typeface="Tahoma" panose="020B0604030504040204" pitchFamily="34" charset="0"/>
                <a:ea typeface="Times New Roman" panose="02020603050405020304" pitchFamily="18" charset="0"/>
              </a:rPr>
              <a:t> térébrant devant :</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Le terrain : homme d’âge moyen</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Les facteurs de risque : prise d’AINS possible pour les arthralgies </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L’argument de fréquence : 40 % environ</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ahoma" panose="020B0604030504040204" pitchFamily="34" charset="0"/>
                <a:ea typeface="Times New Roman" panose="02020603050405020304" pitchFamily="18" charset="0"/>
              </a:rPr>
              <a:t>	Arguments négatifs : Contre la cirrhose avec rupture de varices </a:t>
            </a:r>
            <a:r>
              <a:rPr lang="fr-FR" dirty="0" err="1">
                <a:latin typeface="Tahoma" panose="020B0604030504040204" pitchFamily="34" charset="0"/>
                <a:ea typeface="Times New Roman" panose="02020603050405020304" pitchFamily="18" charset="0"/>
              </a:rPr>
              <a:t>oesophagienne</a:t>
            </a:r>
            <a:r>
              <a:rPr lang="fr-FR" dirty="0">
                <a:latin typeface="Tahoma" panose="020B0604030504040204" pitchFamily="34" charset="0"/>
                <a:ea typeface="Times New Roman" panose="02020603050405020304" pitchFamily="18" charset="0"/>
              </a:rPr>
              <a:t> : pas d’anémie contre l’hypersplénisme </a:t>
            </a:r>
            <a:endParaRPr lang="fr-FR" sz="2000" dirty="0">
              <a:latin typeface="Times New Roman" panose="02020603050405020304" pitchFamily="18" charset="0"/>
              <a:ea typeface="Times New Roman" panose="02020603050405020304" pitchFamily="18" charset="0"/>
            </a:endParaRPr>
          </a:p>
          <a:p>
            <a:pPr algn="just">
              <a:spcAft>
                <a:spcPts val="0"/>
              </a:spcAft>
            </a:pPr>
            <a:br>
              <a:rPr lang="fr-FR" dirty="0">
                <a:latin typeface="Tahoma" panose="020B0604030504040204" pitchFamily="34" charset="0"/>
                <a:ea typeface="Times New Roman" panose="02020603050405020304" pitchFamily="18" charset="0"/>
              </a:rPr>
            </a:br>
            <a:r>
              <a:rPr lang="fr-FR" dirty="0">
                <a:latin typeface="Tahoma" panose="020B0604030504040204" pitchFamily="34" charset="0"/>
                <a:ea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28530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ABD2A2-DA8C-214D-AF0D-A79CA3FF2D18}"/>
              </a:ext>
            </a:extLst>
          </p:cNvPr>
          <p:cNvSpPr/>
          <p:nvPr/>
        </p:nvSpPr>
        <p:spPr>
          <a:xfrm>
            <a:off x="2160309" y="89534"/>
            <a:ext cx="7008829" cy="6924973"/>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rPr>
              <a:t>Monsieur A, 49 ans, tenancier de bar, se présente aux urgences pour vomissements sanglants abondants évoluant depuis 4 heures, et vous remarquez que ses genoux sont marbrés et sa tension n’est que de 75/45.</a:t>
            </a:r>
            <a:endParaRPr lang="fr-FR" sz="2000" dirty="0">
              <a:latin typeface="Times New Roman" panose="02020603050405020304" pitchFamily="18" charset="0"/>
              <a:ea typeface="Times New Roman" panose="02020603050405020304" pitchFamily="18" charset="0"/>
            </a:endParaRPr>
          </a:p>
          <a:p>
            <a:pPr algn="just">
              <a:spcAft>
                <a:spcPts val="0"/>
              </a:spcAft>
            </a:pPr>
            <a:r>
              <a:rPr lang="fr-FR" b="1" dirty="0">
                <a:latin typeface="Tahoma" panose="020B0604030504040204" pitchFamily="34" charset="0"/>
                <a:ea typeface="Times New Roman" panose="02020603050405020304" pitchFamily="18" charset="0"/>
              </a:rPr>
              <a:t>A l’interrogatoire, on apprend auprès de sa famille qu’il est rentré alcoolisé après une fête de famille et s’est mis à vomir du sang. Ils vous apprennent qu’il fume et consomme régulièrement de l’alcool. Le bilan que vous piquez en urgence retrouve une hémoglobine à 6 g/</a:t>
            </a:r>
            <a:r>
              <a:rPr lang="fr-FR" b="1" dirty="0" err="1">
                <a:latin typeface="Tahoma" panose="020B0604030504040204" pitchFamily="34" charset="0"/>
                <a:ea typeface="Times New Roman" panose="02020603050405020304" pitchFamily="18" charset="0"/>
              </a:rPr>
              <a:t>dL</a:t>
            </a:r>
            <a:r>
              <a:rPr lang="fr-FR" b="1" dirty="0">
                <a:latin typeface="Tahoma" panose="020B0604030504040204" pitchFamily="34" charset="0"/>
                <a:ea typeface="Times New Roman" panose="02020603050405020304" pitchFamily="18" charset="0"/>
              </a:rPr>
              <a:t>.</a:t>
            </a:r>
          </a:p>
          <a:p>
            <a:pPr algn="just">
              <a:spcAft>
                <a:spcPts val="0"/>
              </a:spcAft>
            </a:pPr>
            <a:endParaRPr lang="fr-FR" sz="2000" b="1" dirty="0">
              <a:latin typeface="Times New Roman" panose="02020603050405020304" pitchFamily="18" charset="0"/>
              <a:ea typeface="Times New Roman" panose="02020603050405020304" pitchFamily="18" charset="0"/>
            </a:endParaRPr>
          </a:p>
          <a:p>
            <a:pPr algn="just">
              <a:spcAft>
                <a:spcPts val="0"/>
              </a:spcAft>
            </a:pPr>
            <a:r>
              <a:rPr lang="fr-FR" sz="2000" b="1" dirty="0">
                <a:latin typeface="Times New Roman" panose="02020603050405020304" pitchFamily="18" charset="0"/>
                <a:ea typeface="Times New Roman" panose="02020603050405020304" pitchFamily="18" charset="0"/>
              </a:rPr>
              <a:t>3) Quels sont les principes de votre réanimation (QRM)?</a:t>
            </a:r>
          </a:p>
          <a:p>
            <a:pPr marL="457200" indent="-457200" algn="just">
              <a:spcAft>
                <a:spcPts val="0"/>
              </a:spcAft>
              <a:buAutoNum type="alphaLcParenR"/>
            </a:pPr>
            <a:r>
              <a:rPr lang="fr-FR" sz="2000" b="1" dirty="0">
                <a:latin typeface="Times New Roman" panose="02020603050405020304" pitchFamily="18" charset="0"/>
                <a:ea typeface="Times New Roman" panose="02020603050405020304" pitchFamily="18" charset="0"/>
              </a:rPr>
              <a:t>Remplissage par </a:t>
            </a:r>
            <a:r>
              <a:rPr lang="fr-FR" sz="2000" b="1" dirty="0" err="1">
                <a:latin typeface="Times New Roman" panose="02020603050405020304" pitchFamily="18" charset="0"/>
                <a:ea typeface="Times New Roman" panose="02020603050405020304" pitchFamily="18" charset="0"/>
              </a:rPr>
              <a:t>cristalloides</a:t>
            </a:r>
            <a:r>
              <a:rPr lang="fr-FR" sz="2000" b="1" dirty="0">
                <a:latin typeface="Times New Roman" panose="02020603050405020304" pitchFamily="18" charset="0"/>
                <a:ea typeface="Times New Roman" panose="02020603050405020304" pitchFamily="18" charset="0"/>
              </a:rPr>
              <a:t> pour objectif tensionnel à 80-90 </a:t>
            </a:r>
            <a:r>
              <a:rPr lang="fr-FR" sz="2000" b="1" dirty="0" err="1">
                <a:latin typeface="Times New Roman" panose="02020603050405020304" pitchFamily="18" charset="0"/>
                <a:ea typeface="Times New Roman" panose="02020603050405020304" pitchFamily="18" charset="0"/>
              </a:rPr>
              <a:t>mmHg</a:t>
            </a:r>
            <a:r>
              <a:rPr lang="fr-FR" sz="2000" b="1" dirty="0">
                <a:latin typeface="Times New Roman" panose="02020603050405020304" pitchFamily="18" charset="0"/>
                <a:ea typeface="Times New Roman" panose="02020603050405020304" pitchFamily="18" charset="0"/>
              </a:rPr>
              <a:t> de tension systolique</a:t>
            </a:r>
          </a:p>
          <a:p>
            <a:pPr marL="457200" indent="-457200" algn="just">
              <a:spcAft>
                <a:spcPts val="0"/>
              </a:spcAft>
              <a:buFontTx/>
              <a:buAutoNum type="alphaLcParenR"/>
            </a:pPr>
            <a:r>
              <a:rPr lang="fr-FR" sz="2000" b="1" dirty="0">
                <a:latin typeface="Times New Roman" panose="02020603050405020304" pitchFamily="18" charset="0"/>
                <a:ea typeface="Times New Roman" panose="02020603050405020304" pitchFamily="18" charset="0"/>
              </a:rPr>
              <a:t>Remplissage par </a:t>
            </a:r>
            <a:r>
              <a:rPr lang="fr-FR" sz="2000" b="1" dirty="0" err="1">
                <a:latin typeface="Times New Roman" panose="02020603050405020304" pitchFamily="18" charset="0"/>
                <a:ea typeface="Times New Roman" panose="02020603050405020304" pitchFamily="18" charset="0"/>
              </a:rPr>
              <a:t>hydroxyethylstarch</a:t>
            </a:r>
            <a:r>
              <a:rPr lang="fr-FR" sz="2000" b="1" dirty="0">
                <a:latin typeface="Times New Roman" panose="02020603050405020304" pitchFamily="18" charset="0"/>
                <a:ea typeface="Times New Roman" panose="02020603050405020304" pitchFamily="18" charset="0"/>
              </a:rPr>
              <a:t> (</a:t>
            </a:r>
            <a:r>
              <a:rPr lang="fr-FR" sz="2000" b="1" dirty="0" err="1">
                <a:latin typeface="Times New Roman" panose="02020603050405020304" pitchFamily="18" charset="0"/>
                <a:ea typeface="Times New Roman" panose="02020603050405020304" pitchFamily="18" charset="0"/>
              </a:rPr>
              <a:t>Voluven</a:t>
            </a:r>
            <a:r>
              <a:rPr lang="fr-FR" sz="2000" b="1" dirty="0">
                <a:latin typeface="Times New Roman" panose="02020603050405020304" pitchFamily="18" charset="0"/>
                <a:ea typeface="Times New Roman" panose="02020603050405020304" pitchFamily="18" charset="0"/>
              </a:rPr>
              <a:t>®) pour objectif tensionnel à 8-9 de tension systolique</a:t>
            </a:r>
          </a:p>
          <a:p>
            <a:pPr marL="457200" indent="-457200" algn="just">
              <a:spcAft>
                <a:spcPts val="0"/>
              </a:spcAft>
              <a:buAutoNum type="alphaLcParenR"/>
            </a:pPr>
            <a:r>
              <a:rPr lang="fr-FR" sz="2000" b="1" dirty="0">
                <a:latin typeface="Times New Roman" panose="02020603050405020304" pitchFamily="18" charset="0"/>
                <a:ea typeface="Times New Roman" panose="02020603050405020304" pitchFamily="18" charset="0"/>
              </a:rPr>
              <a:t>Transfusion de sang pour objectif d’hémoglobine entre 7 et 9 g/dl en l’absence de coronaropathie</a:t>
            </a:r>
          </a:p>
          <a:p>
            <a:pPr marL="457200" indent="-457200" algn="just">
              <a:spcAft>
                <a:spcPts val="0"/>
              </a:spcAft>
              <a:buAutoNum type="alphaLcParenR"/>
            </a:pPr>
            <a:r>
              <a:rPr lang="fr-FR" sz="2000" b="1" dirty="0">
                <a:latin typeface="Times New Roman" panose="02020603050405020304" pitchFamily="18" charset="0"/>
                <a:ea typeface="Times New Roman" panose="02020603050405020304" pitchFamily="18" charset="0"/>
              </a:rPr>
              <a:t>Introduction d’adrénaline si tension systolique inférieure à 80 </a:t>
            </a:r>
            <a:r>
              <a:rPr lang="fr-FR" sz="2000" b="1" dirty="0" err="1">
                <a:latin typeface="Times New Roman" panose="02020603050405020304" pitchFamily="18" charset="0"/>
                <a:ea typeface="Times New Roman" panose="02020603050405020304" pitchFamily="18" charset="0"/>
              </a:rPr>
              <a:t>mmHg</a:t>
            </a:r>
            <a:r>
              <a:rPr lang="fr-FR" sz="2000" b="1" dirty="0">
                <a:latin typeface="Times New Roman" panose="02020603050405020304" pitchFamily="18" charset="0"/>
                <a:ea typeface="Times New Roman" panose="02020603050405020304" pitchFamily="18" charset="0"/>
              </a:rPr>
              <a:t> malgré le remplissage</a:t>
            </a:r>
          </a:p>
          <a:p>
            <a:pPr marL="457200" indent="-457200" algn="just">
              <a:spcAft>
                <a:spcPts val="0"/>
              </a:spcAft>
              <a:buAutoNum type="alphaLcParenR"/>
            </a:pPr>
            <a:r>
              <a:rPr lang="fr-FR" sz="2000" b="1" dirty="0">
                <a:latin typeface="Times New Roman" panose="02020603050405020304" pitchFamily="18" charset="0"/>
                <a:ea typeface="Times New Roman" panose="02020603050405020304" pitchFamily="18" charset="0"/>
              </a:rPr>
              <a:t>Il est recommandé commencer la perfusion de plasma rapidement en parallèle de la transfusion dans un ratio compris entre 1 CGR/1 plasma et 2 CGR/1 plasma</a:t>
            </a:r>
          </a:p>
          <a:p>
            <a:pPr marL="457200" indent="-457200" algn="just">
              <a:spcAft>
                <a:spcPts val="0"/>
              </a:spcAft>
              <a:buAutoNum type="alphaLcParenR"/>
            </a:pPr>
            <a:endParaRPr lang="fr-FR" sz="2000" b="1" dirty="0">
              <a:latin typeface="Tahoma" panose="020B0604030504040204" pitchFamily="34" charset="0"/>
              <a:ea typeface="Times New Roman" panose="02020603050405020304" pitchFamily="18" charset="0"/>
            </a:endParaRPr>
          </a:p>
        </p:txBody>
      </p:sp>
    </p:spTree>
    <p:extLst>
      <p:ext uri="{BB962C8B-B14F-4D97-AF65-F5344CB8AC3E}">
        <p14:creationId xmlns:p14="http://schemas.microsoft.com/office/powerpoint/2010/main" val="1950653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DC8AC-01BD-FB47-8B7C-7D9C8C3C79FF}"/>
              </a:ext>
            </a:extLst>
          </p:cNvPr>
          <p:cNvSpPr/>
          <p:nvPr/>
        </p:nvSpPr>
        <p:spPr>
          <a:xfrm>
            <a:off x="1772479" y="129210"/>
            <a:ext cx="8637105" cy="3139321"/>
          </a:xfrm>
          <a:prstGeom prst="rect">
            <a:avLst/>
          </a:prstGeom>
        </p:spPr>
        <p:txBody>
          <a:bodyPr wrap="square">
            <a:spAutoFit/>
          </a:bodyPr>
          <a:lstStyle/>
          <a:p>
            <a:pPr algn="just">
              <a:spcAft>
                <a:spcPts val="0"/>
              </a:spcAft>
            </a:pPr>
            <a:r>
              <a:rPr lang="fr-FR" b="1" dirty="0">
                <a:latin typeface="Times New Roman" panose="02020603050405020304" pitchFamily="18" charset="0"/>
                <a:ea typeface="Times New Roman" panose="02020603050405020304" pitchFamily="18" charset="0"/>
              </a:rPr>
              <a:t>Quels sont les principes de votre réanimation (QRM)?</a:t>
            </a:r>
          </a:p>
          <a:p>
            <a:pPr marL="457200" indent="-457200" algn="just">
              <a:spcAft>
                <a:spcPts val="0"/>
              </a:spcAft>
              <a:buAutoNum type="alphaLcParenR"/>
            </a:pPr>
            <a:r>
              <a:rPr lang="fr-FR" b="1" dirty="0">
                <a:solidFill>
                  <a:srgbClr val="00B050"/>
                </a:solidFill>
                <a:latin typeface="Times New Roman" panose="02020603050405020304" pitchFamily="18" charset="0"/>
                <a:ea typeface="Times New Roman" panose="02020603050405020304" pitchFamily="18" charset="0"/>
              </a:rPr>
              <a:t>Remplissage par </a:t>
            </a:r>
            <a:r>
              <a:rPr lang="fr-FR" b="1" dirty="0" err="1">
                <a:solidFill>
                  <a:srgbClr val="00B050"/>
                </a:solidFill>
                <a:latin typeface="Times New Roman" panose="02020603050405020304" pitchFamily="18" charset="0"/>
                <a:ea typeface="Times New Roman" panose="02020603050405020304" pitchFamily="18" charset="0"/>
              </a:rPr>
              <a:t>cristalloides</a:t>
            </a:r>
            <a:r>
              <a:rPr lang="fr-FR" b="1" dirty="0">
                <a:solidFill>
                  <a:srgbClr val="00B050"/>
                </a:solidFill>
                <a:latin typeface="Times New Roman" panose="02020603050405020304" pitchFamily="18" charset="0"/>
                <a:ea typeface="Times New Roman" panose="02020603050405020304" pitchFamily="18" charset="0"/>
              </a:rPr>
              <a:t> pour objectif tensionnel à 80-90 </a:t>
            </a:r>
            <a:r>
              <a:rPr lang="fr-FR" b="1" dirty="0" err="1">
                <a:solidFill>
                  <a:srgbClr val="00B050"/>
                </a:solidFill>
                <a:latin typeface="Times New Roman" panose="02020603050405020304" pitchFamily="18" charset="0"/>
                <a:ea typeface="Times New Roman" panose="02020603050405020304" pitchFamily="18" charset="0"/>
              </a:rPr>
              <a:t>mmHg</a:t>
            </a:r>
            <a:r>
              <a:rPr lang="fr-FR" b="1" dirty="0">
                <a:solidFill>
                  <a:srgbClr val="00B050"/>
                </a:solidFill>
                <a:latin typeface="Times New Roman" panose="02020603050405020304" pitchFamily="18" charset="0"/>
                <a:ea typeface="Times New Roman" panose="02020603050405020304" pitchFamily="18" charset="0"/>
              </a:rPr>
              <a:t> de tension systolique</a:t>
            </a:r>
          </a:p>
          <a:p>
            <a:pPr marL="457200" indent="-457200" algn="just">
              <a:spcAft>
                <a:spcPts val="0"/>
              </a:spcAft>
              <a:buFontTx/>
              <a:buAutoNum type="alphaLcParenR"/>
            </a:pPr>
            <a:r>
              <a:rPr lang="fr-FR" b="1" dirty="0">
                <a:solidFill>
                  <a:srgbClr val="FF0000"/>
                </a:solidFill>
                <a:latin typeface="Times New Roman" panose="02020603050405020304" pitchFamily="18" charset="0"/>
                <a:ea typeface="Times New Roman" panose="02020603050405020304" pitchFamily="18" charset="0"/>
              </a:rPr>
              <a:t>Remplissage par </a:t>
            </a:r>
            <a:r>
              <a:rPr lang="fr-FR" b="1" dirty="0" err="1">
                <a:solidFill>
                  <a:srgbClr val="FF0000"/>
                </a:solidFill>
                <a:latin typeface="Times New Roman" panose="02020603050405020304" pitchFamily="18" charset="0"/>
                <a:ea typeface="Times New Roman" panose="02020603050405020304" pitchFamily="18" charset="0"/>
              </a:rPr>
              <a:t>hydroxyethylstarch</a:t>
            </a:r>
            <a:r>
              <a:rPr lang="fr-FR" b="1" dirty="0">
                <a:solidFill>
                  <a:srgbClr val="FF0000"/>
                </a:solidFill>
                <a:latin typeface="Times New Roman" panose="02020603050405020304" pitchFamily="18" charset="0"/>
                <a:ea typeface="Times New Roman" panose="02020603050405020304" pitchFamily="18" charset="0"/>
              </a:rPr>
              <a:t> (</a:t>
            </a:r>
            <a:r>
              <a:rPr lang="fr-FR" b="1" dirty="0" err="1">
                <a:solidFill>
                  <a:srgbClr val="FF0000"/>
                </a:solidFill>
                <a:latin typeface="Times New Roman" panose="02020603050405020304" pitchFamily="18" charset="0"/>
                <a:ea typeface="Times New Roman" panose="02020603050405020304" pitchFamily="18" charset="0"/>
              </a:rPr>
              <a:t>Voluven</a:t>
            </a:r>
            <a:r>
              <a:rPr lang="fr-FR" b="1" dirty="0">
                <a:solidFill>
                  <a:srgbClr val="FF0000"/>
                </a:solidFill>
                <a:latin typeface="Times New Roman" panose="02020603050405020304" pitchFamily="18" charset="0"/>
                <a:ea typeface="Times New Roman" panose="02020603050405020304" pitchFamily="18" charset="0"/>
              </a:rPr>
              <a:t>®) pour objectif tensionnel à 8-9 de tension systolique</a:t>
            </a:r>
          </a:p>
          <a:p>
            <a:pPr marL="457200" indent="-457200" algn="just">
              <a:spcAft>
                <a:spcPts val="0"/>
              </a:spcAft>
              <a:buAutoNum type="alphaLcParenR"/>
            </a:pPr>
            <a:r>
              <a:rPr lang="fr-FR" b="1" dirty="0">
                <a:solidFill>
                  <a:srgbClr val="00B050"/>
                </a:solidFill>
                <a:latin typeface="Times New Roman" panose="02020603050405020304" pitchFamily="18" charset="0"/>
                <a:ea typeface="Times New Roman" panose="02020603050405020304" pitchFamily="18" charset="0"/>
              </a:rPr>
              <a:t>Transfusion de sang pour objectif d’hémoglobine entre 7 et 9 g/dl en l’absence de coronaropathie</a:t>
            </a:r>
          </a:p>
          <a:p>
            <a:pPr marL="457200" indent="-457200" algn="just">
              <a:spcAft>
                <a:spcPts val="0"/>
              </a:spcAft>
              <a:buAutoNum type="alphaLcParenR"/>
            </a:pPr>
            <a:r>
              <a:rPr lang="fr-FR" b="1" dirty="0">
                <a:solidFill>
                  <a:srgbClr val="FF0000"/>
                </a:solidFill>
                <a:latin typeface="Times New Roman" panose="02020603050405020304" pitchFamily="18" charset="0"/>
                <a:ea typeface="Times New Roman" panose="02020603050405020304" pitchFamily="18" charset="0"/>
              </a:rPr>
              <a:t>Introduction d’adrénaline si tension systolique inférieure à 80 </a:t>
            </a:r>
            <a:r>
              <a:rPr lang="fr-FR" b="1" dirty="0" err="1">
                <a:solidFill>
                  <a:srgbClr val="FF0000"/>
                </a:solidFill>
                <a:latin typeface="Times New Roman" panose="02020603050405020304" pitchFamily="18" charset="0"/>
                <a:ea typeface="Times New Roman" panose="02020603050405020304" pitchFamily="18" charset="0"/>
              </a:rPr>
              <a:t>mmHg</a:t>
            </a:r>
            <a:r>
              <a:rPr lang="fr-FR" b="1" dirty="0">
                <a:solidFill>
                  <a:srgbClr val="FF0000"/>
                </a:solidFill>
                <a:latin typeface="Times New Roman" panose="02020603050405020304" pitchFamily="18" charset="0"/>
                <a:ea typeface="Times New Roman" panose="02020603050405020304" pitchFamily="18" charset="0"/>
              </a:rPr>
              <a:t> malgré le remplissage</a:t>
            </a:r>
          </a:p>
          <a:p>
            <a:pPr marL="457200" indent="-457200" algn="just">
              <a:spcAft>
                <a:spcPts val="0"/>
              </a:spcAft>
              <a:buAutoNum type="alphaLcParenR"/>
            </a:pPr>
            <a:r>
              <a:rPr lang="fr-FR" b="1" dirty="0">
                <a:solidFill>
                  <a:srgbClr val="00B050"/>
                </a:solidFill>
                <a:latin typeface="Times New Roman" panose="02020603050405020304" pitchFamily="18" charset="0"/>
                <a:ea typeface="Times New Roman" panose="02020603050405020304" pitchFamily="18" charset="0"/>
              </a:rPr>
              <a:t>Il est recommandé commencer la perfusion de plasma rapidement en parallèle de la transfusion dans un ratio compris entre 1 CGR/1 plasma et 2 CGR/1 plasma</a:t>
            </a:r>
          </a:p>
        </p:txBody>
      </p:sp>
      <p:pic>
        <p:nvPicPr>
          <p:cNvPr id="6" name="Image 5">
            <a:extLst>
              <a:ext uri="{FF2B5EF4-FFF2-40B4-BE49-F238E27FC236}">
                <a16:creationId xmlns:a16="http://schemas.microsoft.com/office/drawing/2014/main" id="{5519A98B-0476-2A48-9A77-936AAE57B698}"/>
              </a:ext>
            </a:extLst>
          </p:cNvPr>
          <p:cNvPicPr>
            <a:picLocks noChangeAspect="1"/>
          </p:cNvPicPr>
          <p:nvPr/>
        </p:nvPicPr>
        <p:blipFill>
          <a:blip r:embed="rId2"/>
          <a:stretch>
            <a:fillRect/>
          </a:stretch>
        </p:blipFill>
        <p:spPr>
          <a:xfrm>
            <a:off x="1663148" y="3190463"/>
            <a:ext cx="8638354" cy="1731065"/>
          </a:xfrm>
          <a:prstGeom prst="rect">
            <a:avLst/>
          </a:prstGeom>
        </p:spPr>
      </p:pic>
      <p:sp>
        <p:nvSpPr>
          <p:cNvPr id="7" name="Rectangle 6">
            <a:extLst>
              <a:ext uri="{FF2B5EF4-FFF2-40B4-BE49-F238E27FC236}">
                <a16:creationId xmlns:a16="http://schemas.microsoft.com/office/drawing/2014/main" id="{7B106937-2531-3141-A46A-F66A5436C9EB}"/>
              </a:ext>
            </a:extLst>
          </p:cNvPr>
          <p:cNvSpPr/>
          <p:nvPr/>
        </p:nvSpPr>
        <p:spPr>
          <a:xfrm>
            <a:off x="1663149" y="4803915"/>
            <a:ext cx="3876261" cy="11032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a:t>Cristalloides</a:t>
            </a:r>
            <a:r>
              <a:rPr lang="fr-FR" dirty="0"/>
              <a:t> &gt; HES et albumine</a:t>
            </a:r>
          </a:p>
        </p:txBody>
      </p:sp>
      <p:sp>
        <p:nvSpPr>
          <p:cNvPr id="8" name="Rectangle 7">
            <a:extLst>
              <a:ext uri="{FF2B5EF4-FFF2-40B4-BE49-F238E27FC236}">
                <a16:creationId xmlns:a16="http://schemas.microsoft.com/office/drawing/2014/main" id="{F1ABED60-4C8F-AF4C-BEF9-498EC709223C}"/>
              </a:ext>
            </a:extLst>
          </p:cNvPr>
          <p:cNvSpPr/>
          <p:nvPr/>
        </p:nvSpPr>
        <p:spPr>
          <a:xfrm>
            <a:off x="5982326" y="4803915"/>
            <a:ext cx="3876261" cy="11032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Amine de choix si TA &lt; 80 malgré remplissage: noradrénaline</a:t>
            </a:r>
          </a:p>
        </p:txBody>
      </p:sp>
      <p:sp>
        <p:nvSpPr>
          <p:cNvPr id="9" name="Rectangle 8">
            <a:extLst>
              <a:ext uri="{FF2B5EF4-FFF2-40B4-BE49-F238E27FC236}">
                <a16:creationId xmlns:a16="http://schemas.microsoft.com/office/drawing/2014/main" id="{A3250DEC-619E-5A4E-94CC-9CB5A2E62520}"/>
              </a:ext>
            </a:extLst>
          </p:cNvPr>
          <p:cNvSpPr/>
          <p:nvPr/>
        </p:nvSpPr>
        <p:spPr>
          <a:xfrm>
            <a:off x="1663149" y="5754756"/>
            <a:ext cx="3876261" cy="11032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Objectif tensionnel 80-90 pas plus pour ne pas </a:t>
            </a:r>
            <a:r>
              <a:rPr lang="fr-FR" dirty="0" err="1"/>
              <a:t>re</a:t>
            </a:r>
            <a:r>
              <a:rPr lang="fr-FR" dirty="0"/>
              <a:t>-déclencher de saignement</a:t>
            </a:r>
          </a:p>
        </p:txBody>
      </p:sp>
      <p:sp>
        <p:nvSpPr>
          <p:cNvPr id="10" name="Rectangle 9">
            <a:extLst>
              <a:ext uri="{FF2B5EF4-FFF2-40B4-BE49-F238E27FC236}">
                <a16:creationId xmlns:a16="http://schemas.microsoft.com/office/drawing/2014/main" id="{1A202CC7-F154-BD4E-8AD7-17B45A624D94}"/>
              </a:ext>
            </a:extLst>
          </p:cNvPr>
          <p:cNvSpPr/>
          <p:nvPr/>
        </p:nvSpPr>
        <p:spPr>
          <a:xfrm>
            <a:off x="5982325" y="5754756"/>
            <a:ext cx="3876261" cy="11032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Suivi des lactates reflet de la perfusion tissulaire</a:t>
            </a:r>
          </a:p>
        </p:txBody>
      </p:sp>
    </p:spTree>
    <p:extLst>
      <p:ext uri="{BB962C8B-B14F-4D97-AF65-F5344CB8AC3E}">
        <p14:creationId xmlns:p14="http://schemas.microsoft.com/office/powerpoint/2010/main" val="2471359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460F7-1EFB-5A46-815E-61EFB99773A3}"/>
              </a:ext>
            </a:extLst>
          </p:cNvPr>
          <p:cNvSpPr/>
          <p:nvPr/>
        </p:nvSpPr>
        <p:spPr>
          <a:xfrm>
            <a:off x="1741486" y="245933"/>
            <a:ext cx="8686800" cy="4247317"/>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QUESTION 4</a:t>
            </a:r>
          </a:p>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La réanimation stabilise votre patient mais il faut arrêter le saignement. Que proposez vous parmi les propositions suivantes ?</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La </a:t>
            </a:r>
            <a:r>
              <a:rPr lang="fr-FR" b="1" dirty="0" err="1">
                <a:latin typeface="Tahoma" panose="020B0604030504040204" pitchFamily="34" charset="0"/>
                <a:ea typeface="Times New Roman" panose="02020603050405020304" pitchFamily="18" charset="0"/>
                <a:cs typeface="Times New Roman" panose="02020603050405020304" pitchFamily="18" charset="0"/>
              </a:rPr>
              <a:t>sandostatine</a:t>
            </a:r>
            <a:r>
              <a:rPr lang="fr-FR" b="1" dirty="0">
                <a:latin typeface="Tahoma" panose="020B0604030504040204" pitchFamily="34" charset="0"/>
                <a:ea typeface="Times New Roman" panose="02020603050405020304" pitchFamily="18" charset="0"/>
                <a:cs typeface="Times New Roman" panose="02020603050405020304" pitchFamily="18" charset="0"/>
              </a:rPr>
              <a:t> doit être débutée en urgence pour diminuer la pression dans les varices suspectées (600 microgramme/24H)</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Les inhibiteurs de la pompe à protons ne sont pas utiles ici car on suspecte une rupture de varice.</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Une endoscopie en urgence est recommandée (moins de 6 heures) pour une suspicion de rupture de varice</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On doit préparer l’endoscopie avec la mise en place d’une sonde nasogastrique, très utile dans ce contexte.</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La perfusion d’érythromycine peut aider l’</a:t>
            </a:r>
            <a:r>
              <a:rPr lang="fr-FR" b="1" dirty="0" err="1">
                <a:latin typeface="Tahoma" panose="020B0604030504040204" pitchFamily="34" charset="0"/>
                <a:ea typeface="Times New Roman" panose="02020603050405020304" pitchFamily="18" charset="0"/>
                <a:cs typeface="Times New Roman" panose="02020603050405020304" pitchFamily="18" charset="0"/>
              </a:rPr>
              <a:t>endoscopiste</a:t>
            </a:r>
            <a:r>
              <a:rPr lang="fr-FR" b="1" dirty="0">
                <a:latin typeface="Tahoma" panose="020B0604030504040204" pitchFamily="34" charset="0"/>
                <a:ea typeface="Times New Roman" panose="02020603050405020304" pitchFamily="18" charset="0"/>
                <a:cs typeface="Times New Roman" panose="02020603050405020304" pitchFamily="18" charset="0"/>
              </a:rPr>
              <a:t> en chassant les caillots présents dans l’estomac.</a:t>
            </a:r>
          </a:p>
          <a:p>
            <a:pPr marL="342900" indent="-342900" algn="just">
              <a:spcAft>
                <a:spcPts val="0"/>
              </a:spcAft>
              <a:buAutoNum type="alphaLcParenR"/>
            </a:pPr>
            <a:endPar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Image 5">
            <a:extLst>
              <a:ext uri="{FF2B5EF4-FFF2-40B4-BE49-F238E27FC236}">
                <a16:creationId xmlns:a16="http://schemas.microsoft.com/office/drawing/2014/main" id="{C8411F8C-63B8-CA4A-A067-AA984B574A5E}"/>
              </a:ext>
            </a:extLst>
          </p:cNvPr>
          <p:cNvPicPr>
            <a:picLocks noChangeAspect="1"/>
          </p:cNvPicPr>
          <p:nvPr/>
        </p:nvPicPr>
        <p:blipFill>
          <a:blip r:embed="rId2"/>
          <a:stretch>
            <a:fillRect/>
          </a:stretch>
        </p:blipFill>
        <p:spPr>
          <a:xfrm>
            <a:off x="1878841" y="4701209"/>
            <a:ext cx="1361379" cy="2156791"/>
          </a:xfrm>
          <a:prstGeom prst="rect">
            <a:avLst/>
          </a:prstGeom>
        </p:spPr>
      </p:pic>
    </p:spTree>
    <p:extLst>
      <p:ext uri="{BB962C8B-B14F-4D97-AF65-F5344CB8AC3E}">
        <p14:creationId xmlns:p14="http://schemas.microsoft.com/office/powerpoint/2010/main" val="624255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460F7-1EFB-5A46-815E-61EFB99773A3}"/>
              </a:ext>
            </a:extLst>
          </p:cNvPr>
          <p:cNvSpPr/>
          <p:nvPr/>
        </p:nvSpPr>
        <p:spPr>
          <a:xfrm>
            <a:off x="1741486" y="245933"/>
            <a:ext cx="8686800" cy="4247317"/>
          </a:xfrm>
          <a:prstGeom prst="rect">
            <a:avLst/>
          </a:prstGeom>
        </p:spPr>
        <p:txBody>
          <a:bodyPr wrap="square">
            <a:spAutoFit/>
          </a:bodyPr>
          <a:lstStyle/>
          <a:p>
            <a:pPr algn="just">
              <a:spcAft>
                <a:spcPts val="0"/>
              </a:spcAft>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QUESTION 4</a:t>
            </a:r>
          </a:p>
          <a:p>
            <a:pPr algn="just">
              <a:spcAft>
                <a:spcPts val="0"/>
              </a:spcAft>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La réanimation stabilise votre patient mais il faut arrêter le saignement. Que proposez vous parmi les propositions suivantes ?</a:t>
            </a: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La </a:t>
            </a:r>
            <a:r>
              <a:rPr lang="fr-FR" b="1" dirty="0" err="1">
                <a:solidFill>
                  <a:srgbClr val="00B050"/>
                </a:solidFill>
                <a:latin typeface="Tahoma" panose="020B0604030504040204" pitchFamily="34" charset="0"/>
                <a:ea typeface="Times New Roman" panose="02020603050405020304" pitchFamily="18" charset="0"/>
                <a:cs typeface="Times New Roman" panose="02020603050405020304" pitchFamily="18" charset="0"/>
              </a:rPr>
              <a:t>sandostatine</a:t>
            </a: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 doit être débutée en urgence pour diminuer la pression dans les varices suspectées (600 microgramme/24H)</a:t>
            </a:r>
          </a:p>
          <a:p>
            <a:pPr marL="342900" indent="-342900" algn="just">
              <a:spcAft>
                <a:spcPts val="0"/>
              </a:spcAft>
              <a:buAutoNum type="alphaLcParenR"/>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Les inhibiteurs de la pompe à protons ne sont pas utiles ici car on suspecte une rupture de varice.</a:t>
            </a: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Une endoscopie en urgence est recommandée (moins de 6 heures) pour une suspicion de rupture de varice</a:t>
            </a:r>
          </a:p>
          <a:p>
            <a:pPr marL="342900" indent="-342900" algn="just">
              <a:spcAft>
                <a:spcPts val="0"/>
              </a:spcAft>
              <a:buAutoNum type="alphaLcParenR"/>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On doit préparer l’endoscopie avec la mise en place d’une sonde nasogastrique, très utile dans ce contexte.</a:t>
            </a: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La perfusion d’érythromycine peut aider l’</a:t>
            </a:r>
            <a:r>
              <a:rPr lang="fr-FR" b="1" dirty="0" err="1">
                <a:solidFill>
                  <a:srgbClr val="00B050"/>
                </a:solidFill>
                <a:latin typeface="Tahoma" panose="020B0604030504040204" pitchFamily="34" charset="0"/>
                <a:ea typeface="Times New Roman" panose="02020603050405020304" pitchFamily="18" charset="0"/>
                <a:cs typeface="Times New Roman" panose="02020603050405020304" pitchFamily="18" charset="0"/>
              </a:rPr>
              <a:t>endoscopiste</a:t>
            </a: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 en chassant les caillots présents dans l’estomac.</a:t>
            </a:r>
          </a:p>
          <a:p>
            <a:pPr marL="342900" indent="-342900" algn="just">
              <a:spcAft>
                <a:spcPts val="0"/>
              </a:spcAft>
              <a:buAutoNum type="alphaLcParenR"/>
            </a:pPr>
            <a:endPar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844F1BEC-0966-9A4B-A6F1-B952B7623877}"/>
              </a:ext>
            </a:extLst>
          </p:cNvPr>
          <p:cNvPicPr>
            <a:picLocks noChangeAspect="1"/>
          </p:cNvPicPr>
          <p:nvPr/>
        </p:nvPicPr>
        <p:blipFill rotWithShape="1">
          <a:blip r:embed="rId2"/>
          <a:srcRect l="9363" r="8968"/>
          <a:stretch/>
        </p:blipFill>
        <p:spPr>
          <a:xfrm>
            <a:off x="7392367" y="4058107"/>
            <a:ext cx="2897946" cy="2356981"/>
          </a:xfrm>
          <a:prstGeom prst="rect">
            <a:avLst/>
          </a:prstGeom>
        </p:spPr>
      </p:pic>
      <p:sp>
        <p:nvSpPr>
          <p:cNvPr id="2" name="Rectangle 1">
            <a:extLst>
              <a:ext uri="{FF2B5EF4-FFF2-40B4-BE49-F238E27FC236}">
                <a16:creationId xmlns:a16="http://schemas.microsoft.com/office/drawing/2014/main" id="{BAF740C0-9527-DA47-A177-ED55FDDA2AC0}"/>
              </a:ext>
            </a:extLst>
          </p:cNvPr>
          <p:cNvSpPr/>
          <p:nvPr/>
        </p:nvSpPr>
        <p:spPr>
          <a:xfrm>
            <a:off x="1633331" y="4157497"/>
            <a:ext cx="2643808" cy="23569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Unique intérêt de la SNG démontré:</a:t>
            </a:r>
          </a:p>
          <a:p>
            <a:pPr algn="ctr"/>
            <a:r>
              <a:rPr lang="fr-FR" dirty="0"/>
              <a:t>Confirmer le saignement !</a:t>
            </a:r>
          </a:p>
          <a:p>
            <a:pPr algn="ctr"/>
            <a:endParaRPr lang="fr-FR" dirty="0"/>
          </a:p>
          <a:p>
            <a:pPr algn="ctr"/>
            <a:r>
              <a:rPr lang="fr-FR" dirty="0">
                <a:solidFill>
                  <a:srgbClr val="FF0000"/>
                </a:solidFill>
              </a:rPr>
              <a:t>Ici c’est évident donc pas de sonde et dangereux dans les varices</a:t>
            </a:r>
          </a:p>
          <a:p>
            <a:pPr algn="ctr"/>
            <a:endParaRPr lang="fr-FR" dirty="0"/>
          </a:p>
        </p:txBody>
      </p:sp>
      <p:sp>
        <p:nvSpPr>
          <p:cNvPr id="3" name="Rectangle 2">
            <a:extLst>
              <a:ext uri="{FF2B5EF4-FFF2-40B4-BE49-F238E27FC236}">
                <a16:creationId xmlns:a16="http://schemas.microsoft.com/office/drawing/2014/main" id="{D89438D8-3ABF-F943-B07C-813DC9A4BC47}"/>
              </a:ext>
            </a:extLst>
          </p:cNvPr>
          <p:cNvSpPr/>
          <p:nvPr/>
        </p:nvSpPr>
        <p:spPr>
          <a:xfrm>
            <a:off x="4535558" y="4157496"/>
            <a:ext cx="1967947" cy="23569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Avant endoscopie :</a:t>
            </a:r>
          </a:p>
          <a:p>
            <a:pPr algn="ctr"/>
            <a:r>
              <a:rPr lang="fr-FR" dirty="0" err="1"/>
              <a:t>Sando</a:t>
            </a:r>
            <a:r>
              <a:rPr lang="fr-FR" dirty="0"/>
              <a:t> </a:t>
            </a:r>
          </a:p>
          <a:p>
            <a:pPr algn="ctr"/>
            <a:r>
              <a:rPr lang="fr-FR" dirty="0"/>
              <a:t>IPP </a:t>
            </a:r>
          </a:p>
          <a:p>
            <a:pPr algn="ctr"/>
            <a:r>
              <a:rPr lang="fr-FR" dirty="0"/>
              <a:t>+/- érythromycine après ECG</a:t>
            </a:r>
          </a:p>
        </p:txBody>
      </p:sp>
    </p:spTree>
    <p:extLst>
      <p:ext uri="{BB962C8B-B14F-4D97-AF65-F5344CB8AC3E}">
        <p14:creationId xmlns:p14="http://schemas.microsoft.com/office/powerpoint/2010/main" val="3518731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F03807-6D56-844F-8F1B-D96BA5948CA1}"/>
              </a:ext>
            </a:extLst>
          </p:cNvPr>
          <p:cNvSpPr/>
          <p:nvPr/>
        </p:nvSpPr>
        <p:spPr>
          <a:xfrm>
            <a:off x="1741486" y="245932"/>
            <a:ext cx="8686800" cy="3970318"/>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QUESTION 5</a:t>
            </a:r>
          </a:p>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L’endoscopie retrouve des varices de stade I sans signe rouge, mais également un ulcère de la face postérieure du bulbe Forrest </a:t>
            </a:r>
            <a:r>
              <a:rPr lang="fr-FR" b="1" dirty="0" err="1">
                <a:latin typeface="Tahoma" panose="020B0604030504040204" pitchFamily="34" charset="0"/>
                <a:ea typeface="Times New Roman" panose="02020603050405020304" pitchFamily="18" charset="0"/>
                <a:cs typeface="Times New Roman" panose="02020603050405020304" pitchFamily="18" charset="0"/>
              </a:rPr>
              <a:t>Ia</a:t>
            </a:r>
            <a:r>
              <a:rPr lang="fr-FR" b="1" dirty="0">
                <a:latin typeface="Tahoma" panose="020B0604030504040204" pitchFamily="34" charset="0"/>
                <a:ea typeface="Times New Roman" panose="02020603050405020304" pitchFamily="18" charset="0"/>
                <a:cs typeface="Times New Roman" panose="02020603050405020304" pitchFamily="18" charset="0"/>
              </a:rPr>
              <a:t> ?</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L’hémorragie du patient est due à une rupture de varice œsophagienne</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L’hémorragie est due à un ulcère duodénale hémorragique saignant en jet par érosion probable de l’artère </a:t>
            </a:r>
            <a:r>
              <a:rPr lang="fr-FR" b="1" dirty="0" err="1">
                <a:latin typeface="Tahoma" panose="020B0604030504040204" pitchFamily="34" charset="0"/>
                <a:ea typeface="Times New Roman" panose="02020603050405020304" pitchFamily="18" charset="0"/>
                <a:cs typeface="Times New Roman" panose="02020603050405020304" pitchFamily="18" charset="0"/>
              </a:rPr>
              <a:t>gastro-duodénale</a:t>
            </a:r>
            <a:r>
              <a:rPr lang="fr-FR" b="1" dirty="0">
                <a:latin typeface="Tahoma" panose="020B0604030504040204" pitchFamily="34" charset="0"/>
                <a:ea typeface="Times New Roman" panose="02020603050405020304" pitchFamily="18" charset="0"/>
                <a:cs typeface="Times New Roman" panose="02020603050405020304" pitchFamily="18" charset="0"/>
              </a:rPr>
              <a:t> ou de ses branches.</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Il faut ligaturer les varices d’emblée</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Il faut faire une hémostase endoscopique de l’ulcère en première intention</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Il faut faire une embolisation radiologique en première intention</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Il faut faire une chirurgie duodénale en première intention</a:t>
            </a:r>
          </a:p>
          <a:p>
            <a:pPr marL="342900" indent="-342900" algn="just">
              <a:spcAft>
                <a:spcPts val="0"/>
              </a:spcAft>
              <a:buAutoNum type="alphaLcParenR"/>
            </a:pPr>
            <a:endParaRPr lang="fr-FR"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4169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 test Question isolée</a:t>
            </a:r>
          </a:p>
        </p:txBody>
      </p:sp>
      <p:sp>
        <p:nvSpPr>
          <p:cNvPr id="3" name="Espace réservé du contenu 2"/>
          <p:cNvSpPr>
            <a:spLocks noGrp="1"/>
          </p:cNvSpPr>
          <p:nvPr>
            <p:ph idx="1"/>
          </p:nvPr>
        </p:nvSpPr>
        <p:spPr/>
        <p:txBody>
          <a:bodyPr/>
          <a:lstStyle/>
          <a:p>
            <a:pPr marL="514350" indent="-514350">
              <a:buAutoNum type="alphaLcParenR"/>
            </a:pPr>
            <a:r>
              <a:rPr lang="fr-FR" sz="2800" dirty="0"/>
              <a:t>C’est l’angle de </a:t>
            </a:r>
            <a:r>
              <a:rPr lang="fr-FR" sz="2800" dirty="0" err="1"/>
              <a:t>Treitz</a:t>
            </a:r>
            <a:r>
              <a:rPr lang="fr-FR" sz="2800" dirty="0"/>
              <a:t> qui sépare hémorragie digestive haute et basse</a:t>
            </a:r>
          </a:p>
          <a:p>
            <a:pPr marL="514350" indent="-514350">
              <a:buFont typeface="Arial" charset="0"/>
              <a:buAutoNum type="alphaLcParenR"/>
            </a:pPr>
            <a:r>
              <a:rPr lang="fr-FR" sz="2800" dirty="0"/>
              <a:t>Devant une hémorragie digestive haute, une prise préalable d’anti-inflammatoires non </a:t>
            </a:r>
            <a:r>
              <a:rPr lang="fr-FR" sz="2800" dirty="0" err="1"/>
              <a:t>stéroidiens</a:t>
            </a:r>
            <a:r>
              <a:rPr lang="fr-FR" sz="2800" dirty="0"/>
              <a:t> doit être recherchée</a:t>
            </a:r>
          </a:p>
          <a:p>
            <a:pPr marL="514350" indent="-514350">
              <a:buAutoNum type="alphaLcParenR"/>
            </a:pPr>
            <a:r>
              <a:rPr lang="fr-FR" sz="2800" dirty="0"/>
              <a:t>Les ulcères duodénaux surviennent le plus souvent chez des patients infectés par </a:t>
            </a:r>
            <a:r>
              <a:rPr lang="fr-FR" sz="2800" dirty="0" err="1"/>
              <a:t>Hélicobacter</a:t>
            </a:r>
            <a:r>
              <a:rPr lang="fr-FR" sz="2800" dirty="0"/>
              <a:t> </a:t>
            </a:r>
            <a:r>
              <a:rPr lang="fr-FR" sz="2800" dirty="0" err="1"/>
              <a:t>Pylori</a:t>
            </a:r>
            <a:endParaRPr lang="fr-FR" sz="2800" dirty="0"/>
          </a:p>
          <a:p>
            <a:pPr marL="514350" indent="-514350">
              <a:buAutoNum type="alphaLcParenR"/>
            </a:pPr>
            <a:r>
              <a:rPr lang="fr-FR" sz="2800" dirty="0"/>
              <a:t>La découverte d’une anémie ferriprive sans extériorisation visible doit faire rechercher une hémorragie digestive à bas bruit par un bilan endoscopique (gastro et coloscopie)</a:t>
            </a:r>
          </a:p>
          <a:p>
            <a:pPr marL="0" indent="0">
              <a:buNone/>
            </a:pPr>
            <a:endParaRPr lang="fr-FR" sz="2800" dirty="0"/>
          </a:p>
          <a:p>
            <a:pPr marL="0" indent="0">
              <a:buNone/>
            </a:pPr>
            <a:endParaRPr lang="fr-FR" sz="2800" dirty="0"/>
          </a:p>
          <a:p>
            <a:pPr marL="514350" indent="-514350">
              <a:buAutoNum type="alphaLcParenR"/>
            </a:pPr>
            <a:endParaRPr lang="fr-FR" sz="2800" dirty="0"/>
          </a:p>
        </p:txBody>
      </p:sp>
    </p:spTree>
    <p:extLst>
      <p:ext uri="{BB962C8B-B14F-4D97-AF65-F5344CB8AC3E}">
        <p14:creationId xmlns:p14="http://schemas.microsoft.com/office/powerpoint/2010/main" val="3959059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F03807-6D56-844F-8F1B-D96BA5948CA1}"/>
              </a:ext>
            </a:extLst>
          </p:cNvPr>
          <p:cNvSpPr/>
          <p:nvPr/>
        </p:nvSpPr>
        <p:spPr>
          <a:xfrm>
            <a:off x="1741486" y="245932"/>
            <a:ext cx="8686800" cy="3970318"/>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QUESTION 5</a:t>
            </a:r>
          </a:p>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L’endoscopie retrouve des varices de stade I sans signe rouge, mais également un ulcère de la face postérieure du bulbe Forrest </a:t>
            </a:r>
            <a:r>
              <a:rPr lang="fr-FR" b="1" dirty="0" err="1">
                <a:latin typeface="Tahoma" panose="020B0604030504040204" pitchFamily="34" charset="0"/>
                <a:ea typeface="Times New Roman" panose="02020603050405020304" pitchFamily="18" charset="0"/>
                <a:cs typeface="Times New Roman" panose="02020603050405020304" pitchFamily="18" charset="0"/>
              </a:rPr>
              <a:t>Ia</a:t>
            </a:r>
            <a:r>
              <a:rPr lang="fr-FR" b="1" dirty="0">
                <a:latin typeface="Tahoma" panose="020B0604030504040204" pitchFamily="34" charset="0"/>
                <a:ea typeface="Times New Roman" panose="02020603050405020304" pitchFamily="18" charset="0"/>
                <a:cs typeface="Times New Roman" panose="02020603050405020304" pitchFamily="18" charset="0"/>
              </a:rPr>
              <a:t> ?</a:t>
            </a:r>
          </a:p>
          <a:p>
            <a:pPr marL="342900" indent="-342900" algn="just">
              <a:spcAft>
                <a:spcPts val="0"/>
              </a:spcAft>
              <a:buAutoNum type="alphaLcParenR"/>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L’hémorragie du patient est due à une rupture de varice œsophagienne</a:t>
            </a: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L’hémorragie est due à un ulcère duodénale hémorragique saignant en jet par érosion probable de l’artère </a:t>
            </a:r>
            <a:r>
              <a:rPr lang="fr-FR" b="1" dirty="0" err="1">
                <a:solidFill>
                  <a:srgbClr val="00B050"/>
                </a:solidFill>
                <a:latin typeface="Tahoma" panose="020B0604030504040204" pitchFamily="34" charset="0"/>
                <a:ea typeface="Times New Roman" panose="02020603050405020304" pitchFamily="18" charset="0"/>
                <a:cs typeface="Times New Roman" panose="02020603050405020304" pitchFamily="18" charset="0"/>
              </a:rPr>
              <a:t>gastro-duodénale</a:t>
            </a: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 ou de ses branches.</a:t>
            </a:r>
          </a:p>
          <a:p>
            <a:pPr marL="342900" indent="-342900" algn="just">
              <a:spcAft>
                <a:spcPts val="0"/>
              </a:spcAft>
              <a:buAutoNum type="alphaLcParenR"/>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Il faut ligaturer les varices d’emblée</a:t>
            </a: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Il faut faire une hémostase endoscopique de l’ulcère en première intention</a:t>
            </a:r>
          </a:p>
          <a:p>
            <a:pPr marL="342900" indent="-342900" algn="just">
              <a:spcAft>
                <a:spcPts val="0"/>
              </a:spcAft>
              <a:buAutoNum type="alphaLcParenR"/>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Il faut faire une embolisation radiologique en première intention</a:t>
            </a:r>
          </a:p>
          <a:p>
            <a:pPr marL="342900" indent="-342900" algn="just">
              <a:spcAft>
                <a:spcPts val="0"/>
              </a:spcAft>
              <a:buAutoNum type="alphaLcParenR"/>
            </a:pPr>
            <a:r>
              <a:rPr lang="fr-FR" b="1" dirty="0">
                <a:solidFill>
                  <a:srgbClr val="C00000"/>
                </a:solidFill>
                <a:latin typeface="Tahoma" panose="020B0604030504040204" pitchFamily="34" charset="0"/>
                <a:ea typeface="Times New Roman" panose="02020603050405020304" pitchFamily="18" charset="0"/>
                <a:cs typeface="Times New Roman" panose="02020603050405020304" pitchFamily="18" charset="0"/>
              </a:rPr>
              <a:t>Il faut faire une chirurgie duodénale en première intention</a:t>
            </a:r>
          </a:p>
          <a:p>
            <a:pPr marL="342900" indent="-342900" algn="just">
              <a:spcAft>
                <a:spcPts val="0"/>
              </a:spcAft>
              <a:buAutoNum type="alphaLcParenR"/>
            </a:pPr>
            <a:endParaRPr lang="fr-FR"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EC63DF1-E2EA-FD45-A392-DF23C693043C}"/>
              </a:ext>
            </a:extLst>
          </p:cNvPr>
          <p:cNvSpPr/>
          <p:nvPr/>
        </p:nvSpPr>
        <p:spPr>
          <a:xfrm>
            <a:off x="1612278" y="4216250"/>
            <a:ext cx="3112123" cy="22243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Attention à ne pas ligaturer en même temps car cela gêne l’accès au duodénum en cas de récidive hémorragique de l’ulcère après hémostase endoscopique</a:t>
            </a:r>
          </a:p>
        </p:txBody>
      </p:sp>
      <p:sp>
        <p:nvSpPr>
          <p:cNvPr id="5" name="Rectangle 4">
            <a:extLst>
              <a:ext uri="{FF2B5EF4-FFF2-40B4-BE49-F238E27FC236}">
                <a16:creationId xmlns:a16="http://schemas.microsoft.com/office/drawing/2014/main" id="{1E828C41-A766-4C4C-8043-58094CEA3328}"/>
              </a:ext>
            </a:extLst>
          </p:cNvPr>
          <p:cNvSpPr/>
          <p:nvPr/>
        </p:nvSpPr>
        <p:spPr>
          <a:xfrm>
            <a:off x="4853610" y="4216250"/>
            <a:ext cx="3112123" cy="22243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Au moins 2 ou 3 tentatives de traitement endoscopiques avant de passer la main à l’embolisation ou la chirurgie pour les ulcères</a:t>
            </a:r>
          </a:p>
        </p:txBody>
      </p:sp>
    </p:spTree>
    <p:extLst>
      <p:ext uri="{BB962C8B-B14F-4D97-AF65-F5344CB8AC3E}">
        <p14:creationId xmlns:p14="http://schemas.microsoft.com/office/powerpoint/2010/main" val="775373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8AA183-EEAF-6D41-A8E2-2BFC55621C18}"/>
              </a:ext>
            </a:extLst>
          </p:cNvPr>
          <p:cNvSpPr/>
          <p:nvPr/>
        </p:nvSpPr>
        <p:spPr>
          <a:xfrm>
            <a:off x="1741486" y="245932"/>
            <a:ext cx="8686800" cy="4801314"/>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QUESTION 6</a:t>
            </a:r>
          </a:p>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Et si l’endoscopie avait retrouvé des varices de stade III avec une varice œsophagienne rompue saignant en jet ?</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En première intention, il faut ligaturer (ligature élastique) la varice hémorragique +/- les autres varices de l’</a:t>
            </a:r>
            <a:r>
              <a:rPr lang="fr-FR" b="1" dirty="0" err="1">
                <a:latin typeface="Tahoma" panose="020B0604030504040204" pitchFamily="34" charset="0"/>
                <a:ea typeface="Times New Roman" panose="02020603050405020304" pitchFamily="18" charset="0"/>
                <a:cs typeface="Times New Roman" panose="02020603050405020304" pitchFamily="18" charset="0"/>
              </a:rPr>
              <a:t>oesophage</a:t>
            </a:r>
            <a:endParaRPr lang="fr-FR" b="1" dirty="0">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Un TIPSS précoce  (&lt; 72 h) doit être discuté en cas de succès de la prise en charge endoscopique si le patient est à haut risque (&gt;CHILD C10 ou B avec saignement en jet)</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En cas d’échec de la prise en charge endoscopique, le TIPPS en urgence doit être discuté </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Il faut faire une embolisation radiologique en première intention</a:t>
            </a:r>
          </a:p>
          <a:p>
            <a:pPr marL="342900" indent="-342900" algn="just">
              <a:spcAft>
                <a:spcPts val="0"/>
              </a:spcAft>
              <a:buAutoNum type="alphaLcParenR"/>
            </a:pPr>
            <a:r>
              <a:rPr lang="fr-FR" b="1" dirty="0">
                <a:latin typeface="Tahoma" panose="020B0604030504040204" pitchFamily="34" charset="0"/>
                <a:ea typeface="Times New Roman" panose="02020603050405020304" pitchFamily="18" charset="0"/>
                <a:cs typeface="Times New Roman" panose="02020603050405020304" pitchFamily="18" charset="0"/>
              </a:rPr>
              <a:t>Si la varice était gastrique, une ligature pouvait aussi être proposée en première intention.</a:t>
            </a:r>
          </a:p>
          <a:p>
            <a:pPr marL="342900" indent="-342900" algn="just">
              <a:spcAft>
                <a:spcPts val="0"/>
              </a:spcAft>
              <a:buAutoNum type="alphaLcParenR"/>
            </a:pPr>
            <a:endParaRPr lang="fr-FR" b="1" dirty="0">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0590C66-CF47-8545-897D-8B515088AC37}"/>
              </a:ext>
            </a:extLst>
          </p:cNvPr>
          <p:cNvSpPr/>
          <p:nvPr/>
        </p:nvSpPr>
        <p:spPr>
          <a:xfrm>
            <a:off x="6215270" y="6003236"/>
            <a:ext cx="4452730" cy="8547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TIPSS = </a:t>
            </a:r>
            <a:r>
              <a:rPr lang="fr-FR" dirty="0" err="1"/>
              <a:t>transjugular</a:t>
            </a:r>
            <a:r>
              <a:rPr lang="fr-FR" dirty="0"/>
              <a:t> </a:t>
            </a:r>
            <a:r>
              <a:rPr lang="fr-FR" dirty="0" err="1"/>
              <a:t>intrahepatic</a:t>
            </a:r>
            <a:r>
              <a:rPr lang="fr-FR" dirty="0"/>
              <a:t> </a:t>
            </a:r>
            <a:r>
              <a:rPr lang="fr-FR" dirty="0" err="1"/>
              <a:t>portosystemic</a:t>
            </a:r>
            <a:r>
              <a:rPr lang="fr-FR" dirty="0"/>
              <a:t> shunt</a:t>
            </a:r>
          </a:p>
        </p:txBody>
      </p:sp>
    </p:spTree>
    <p:extLst>
      <p:ext uri="{BB962C8B-B14F-4D97-AF65-F5344CB8AC3E}">
        <p14:creationId xmlns:p14="http://schemas.microsoft.com/office/powerpoint/2010/main" val="3216944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8AA183-EEAF-6D41-A8E2-2BFC55621C18}"/>
              </a:ext>
            </a:extLst>
          </p:cNvPr>
          <p:cNvSpPr/>
          <p:nvPr/>
        </p:nvSpPr>
        <p:spPr>
          <a:xfrm>
            <a:off x="1741486" y="245932"/>
            <a:ext cx="8686800" cy="4801314"/>
          </a:xfrm>
          <a:prstGeom prst="rect">
            <a:avLst/>
          </a:prstGeom>
        </p:spPr>
        <p:txBody>
          <a:bodyPr wrap="square">
            <a:spAutoFit/>
          </a:bodyPr>
          <a:lstStyle/>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QUESTION 6</a:t>
            </a:r>
          </a:p>
          <a:p>
            <a:pPr algn="just">
              <a:spcAft>
                <a:spcPts val="0"/>
              </a:spcAft>
            </a:pPr>
            <a:r>
              <a:rPr lang="fr-FR" b="1" dirty="0">
                <a:latin typeface="Tahoma" panose="020B0604030504040204" pitchFamily="34" charset="0"/>
                <a:ea typeface="Times New Roman" panose="02020603050405020304" pitchFamily="18" charset="0"/>
                <a:cs typeface="Times New Roman" panose="02020603050405020304" pitchFamily="18" charset="0"/>
              </a:rPr>
              <a:t>Et si l’endoscopie avait retrouvé des varices de stade III avec une varice œsophagienne rompue saignant en jet ?</a:t>
            </a: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En première intention, il faut ligaturer (ligature élastique) la varice hémorragique +/- les autres varices de l’</a:t>
            </a:r>
            <a:r>
              <a:rPr lang="fr-FR" b="1" dirty="0" err="1">
                <a:solidFill>
                  <a:srgbClr val="00B050"/>
                </a:solidFill>
                <a:latin typeface="Tahoma" panose="020B0604030504040204" pitchFamily="34" charset="0"/>
                <a:ea typeface="Times New Roman" panose="02020603050405020304" pitchFamily="18" charset="0"/>
                <a:cs typeface="Times New Roman" panose="02020603050405020304" pitchFamily="18" charset="0"/>
              </a:rPr>
              <a:t>oesophage</a:t>
            </a:r>
            <a:endPar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Un TIPSS précoce  (&lt; 72 h) doit être discuté en cas de succès de la prise en charge endoscopique si le patient est à haut risque (&gt;CHILD C10 ou B avec saignement en jet)</a:t>
            </a:r>
          </a:p>
          <a:p>
            <a:pPr marL="342900" indent="-342900" algn="just">
              <a:spcAft>
                <a:spcPts val="0"/>
              </a:spcAft>
              <a:buAutoNum type="alphaLcParenR"/>
            </a:pPr>
            <a:r>
              <a:rPr lang="fr-FR" b="1" dirty="0">
                <a:solidFill>
                  <a:srgbClr val="00B050"/>
                </a:solidFill>
                <a:latin typeface="Tahoma" panose="020B0604030504040204" pitchFamily="34" charset="0"/>
                <a:ea typeface="Times New Roman" panose="02020603050405020304" pitchFamily="18" charset="0"/>
                <a:cs typeface="Times New Roman" panose="02020603050405020304" pitchFamily="18" charset="0"/>
              </a:rPr>
              <a:t>En cas d’échec de la prise en charge endoscopique, le TIPPS en urgence doit être discuté </a:t>
            </a:r>
          </a:p>
          <a:p>
            <a:pPr marL="342900" indent="-342900" algn="just">
              <a:spcAft>
                <a:spcPts val="0"/>
              </a:spcAft>
              <a:buAutoNum type="alphaLcParenR"/>
            </a:pPr>
            <a:r>
              <a:rPr lang="fr-FR" b="1" dirty="0">
                <a:solidFill>
                  <a:srgbClr val="FF0000"/>
                </a:solidFill>
                <a:latin typeface="Tahoma" panose="020B0604030504040204" pitchFamily="34" charset="0"/>
                <a:ea typeface="Times New Roman" panose="02020603050405020304" pitchFamily="18" charset="0"/>
                <a:cs typeface="Times New Roman" panose="02020603050405020304" pitchFamily="18" charset="0"/>
              </a:rPr>
              <a:t>Il faut faire une embolisation radiologique en première intention</a:t>
            </a:r>
          </a:p>
          <a:p>
            <a:pPr marL="342900" indent="-342900" algn="just">
              <a:spcAft>
                <a:spcPts val="0"/>
              </a:spcAft>
              <a:buAutoNum type="alphaLcParenR"/>
            </a:pPr>
            <a:r>
              <a:rPr lang="fr-FR" b="1" dirty="0">
                <a:solidFill>
                  <a:srgbClr val="FF0000"/>
                </a:solidFill>
                <a:latin typeface="Tahoma" panose="020B0604030504040204" pitchFamily="34" charset="0"/>
                <a:ea typeface="Times New Roman" panose="02020603050405020304" pitchFamily="18" charset="0"/>
                <a:cs typeface="Times New Roman" panose="02020603050405020304" pitchFamily="18" charset="0"/>
              </a:rPr>
              <a:t>Si la varice était gastrique, une ligature pouvait aussi être proposée en première intention.</a:t>
            </a:r>
          </a:p>
          <a:p>
            <a:pPr marL="342900" indent="-342900" algn="just">
              <a:spcAft>
                <a:spcPts val="0"/>
              </a:spcAft>
              <a:buAutoNum type="alphaLcParenR"/>
            </a:pPr>
            <a:endParaRPr lang="fr-FR" b="1" dirty="0">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latin typeface="Tahoma" panose="020B0604030504040204" pitchFamily="34" charset="0"/>
              <a:ea typeface="Times New Roman" panose="02020603050405020304" pitchFamily="18" charset="0"/>
              <a:cs typeface="Times New Roman" panose="02020603050405020304" pitchFamily="18" charset="0"/>
            </a:endParaRPr>
          </a:p>
          <a:p>
            <a:pPr marL="342900" indent="-342900" algn="just">
              <a:spcAft>
                <a:spcPts val="0"/>
              </a:spcAft>
              <a:buAutoNum type="alphaLcParenR"/>
            </a:pPr>
            <a:endParaRPr lang="fr-FR"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0590C66-CF47-8545-897D-8B515088AC37}"/>
              </a:ext>
            </a:extLst>
          </p:cNvPr>
          <p:cNvSpPr/>
          <p:nvPr/>
        </p:nvSpPr>
        <p:spPr>
          <a:xfrm>
            <a:off x="1632157" y="3975653"/>
            <a:ext cx="4195487" cy="17492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Souvent on ne ligature que la varice hémorragique pour ne pas gêner l’accès ultérieur en cas de récidive et on reprend les ligatures à distance pour éradiquer les varices </a:t>
            </a:r>
            <a:r>
              <a:rPr lang="fr-FR" dirty="0" err="1"/>
              <a:t>oesophagiennes</a:t>
            </a:r>
            <a:endParaRPr lang="fr-FR" dirty="0"/>
          </a:p>
        </p:txBody>
      </p:sp>
      <p:sp>
        <p:nvSpPr>
          <p:cNvPr id="6" name="Rectangle 5">
            <a:extLst>
              <a:ext uri="{FF2B5EF4-FFF2-40B4-BE49-F238E27FC236}">
                <a16:creationId xmlns:a16="http://schemas.microsoft.com/office/drawing/2014/main" id="{9A2E12C0-9321-844B-88E0-F44ADADBACEE}"/>
              </a:ext>
            </a:extLst>
          </p:cNvPr>
          <p:cNvSpPr/>
          <p:nvPr/>
        </p:nvSpPr>
        <p:spPr>
          <a:xfrm>
            <a:off x="5936974" y="3975653"/>
            <a:ext cx="4195487" cy="17492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TIPSS précoce: meilleur pronostic dans les formes graves résistantes au traitement endoscopique ou chez les malades à haut risque</a:t>
            </a:r>
          </a:p>
        </p:txBody>
      </p:sp>
      <p:sp>
        <p:nvSpPr>
          <p:cNvPr id="7" name="Rectangle 6">
            <a:extLst>
              <a:ext uri="{FF2B5EF4-FFF2-40B4-BE49-F238E27FC236}">
                <a16:creationId xmlns:a16="http://schemas.microsoft.com/office/drawing/2014/main" id="{1BF5D8BE-6930-BC49-9595-750E2DD2DB92}"/>
              </a:ext>
            </a:extLst>
          </p:cNvPr>
          <p:cNvSpPr/>
          <p:nvPr/>
        </p:nvSpPr>
        <p:spPr>
          <a:xfrm>
            <a:off x="3987143" y="5784576"/>
            <a:ext cx="4195487" cy="10734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On ne ligature pas l’estomac en principe car paroi souple qui peut monter dans l’élastique et se nécroser à posteriori </a:t>
            </a:r>
            <a:r>
              <a:rPr lang="fr-FR" dirty="0">
                <a:sym typeface="Wingdings" pitchFamily="2" charset="2"/>
              </a:rPr>
              <a:t> </a:t>
            </a:r>
            <a:r>
              <a:rPr lang="fr-FR" dirty="0" err="1">
                <a:sym typeface="Wingdings" pitchFamily="2" charset="2"/>
              </a:rPr>
              <a:t>plutot</a:t>
            </a:r>
            <a:r>
              <a:rPr lang="fr-FR" dirty="0">
                <a:sym typeface="Wingdings" pitchFamily="2" charset="2"/>
              </a:rPr>
              <a:t> colle biologique (</a:t>
            </a:r>
            <a:r>
              <a:rPr lang="fr-FR" dirty="0" err="1">
                <a:sym typeface="Wingdings" pitchFamily="2" charset="2"/>
              </a:rPr>
              <a:t>glubran</a:t>
            </a:r>
            <a:r>
              <a:rPr lang="fr-FR" dirty="0">
                <a:sym typeface="Wingdings" pitchFamily="2" charset="2"/>
              </a:rPr>
              <a:t>)</a:t>
            </a:r>
            <a:endParaRPr lang="fr-FR" dirty="0"/>
          </a:p>
        </p:txBody>
      </p:sp>
    </p:spTree>
    <p:extLst>
      <p:ext uri="{BB962C8B-B14F-4D97-AF65-F5344CB8AC3E}">
        <p14:creationId xmlns:p14="http://schemas.microsoft.com/office/powerpoint/2010/main" val="867673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882041" y="159708"/>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5468362" y="156336"/>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3172949" y="172493"/>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76B3C03F-21F6-5942-B40C-587B8F86C6A7}"/>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882041" y="159708"/>
            <a:ext cx="891957" cy="891957"/>
          </a:xfrm>
          <a:prstGeom prst="rect">
            <a:avLst/>
          </a:prstGeom>
        </p:spPr>
      </p:pic>
      <p:pic>
        <p:nvPicPr>
          <p:cNvPr id="19" name="Image 18">
            <a:extLst>
              <a:ext uri="{FF2B5EF4-FFF2-40B4-BE49-F238E27FC236}">
                <a16:creationId xmlns:a16="http://schemas.microsoft.com/office/drawing/2014/main" id="{EE528CB2-55A2-8D42-AC67-EAAE8E523870}"/>
              </a:ext>
            </a:extLst>
          </p:cNvPr>
          <p:cNvPicPr>
            <a:picLocks noChangeAspect="1"/>
          </p:cNvPicPr>
          <p:nvPr/>
        </p:nvPicPr>
        <p:blipFill>
          <a:blip r:embed="rId3">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sp>
        <p:nvSpPr>
          <p:cNvPr id="25" name="Rectangle 24">
            <a:extLst>
              <a:ext uri="{FF2B5EF4-FFF2-40B4-BE49-F238E27FC236}">
                <a16:creationId xmlns:a16="http://schemas.microsoft.com/office/drawing/2014/main" id="{C6BC510D-C84F-5648-8B23-C52C7B2AB230}"/>
              </a:ext>
            </a:extLst>
          </p:cNvPr>
          <p:cNvSpPr/>
          <p:nvPr/>
        </p:nvSpPr>
        <p:spPr>
          <a:xfrm>
            <a:off x="338667" y="1310113"/>
            <a:ext cx="2014576" cy="134470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Épidémiologie</a:t>
            </a:r>
          </a:p>
          <a:p>
            <a:pPr algn="ctr"/>
            <a:r>
              <a:rPr lang="fr-FR" dirty="0"/>
              <a:t>Définitions</a:t>
            </a:r>
          </a:p>
        </p:txBody>
      </p:sp>
      <p:sp>
        <p:nvSpPr>
          <p:cNvPr id="26" name="Rectangle 25">
            <a:extLst>
              <a:ext uri="{FF2B5EF4-FFF2-40B4-BE49-F238E27FC236}">
                <a16:creationId xmlns:a16="http://schemas.microsoft.com/office/drawing/2014/main" id="{2FDEA82C-5F77-8D49-AABB-E9DD90A74D33}"/>
              </a:ext>
            </a:extLst>
          </p:cNvPr>
          <p:cNvSpPr/>
          <p:nvPr/>
        </p:nvSpPr>
        <p:spPr>
          <a:xfrm>
            <a:off x="2671813" y="1310113"/>
            <a:ext cx="1990593" cy="134470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HDH:</a:t>
            </a:r>
          </a:p>
          <a:p>
            <a:pPr algn="ctr"/>
            <a:r>
              <a:rPr lang="fr-FR" dirty="0"/>
              <a:t>Hypertension portale</a:t>
            </a:r>
          </a:p>
        </p:txBody>
      </p:sp>
      <p:sp>
        <p:nvSpPr>
          <p:cNvPr id="27" name="Rectangle 26">
            <a:extLst>
              <a:ext uri="{FF2B5EF4-FFF2-40B4-BE49-F238E27FC236}">
                <a16:creationId xmlns:a16="http://schemas.microsoft.com/office/drawing/2014/main" id="{758F31C8-B069-8745-AC31-03208815AF39}"/>
              </a:ext>
            </a:extLst>
          </p:cNvPr>
          <p:cNvSpPr/>
          <p:nvPr/>
        </p:nvSpPr>
        <p:spPr>
          <a:xfrm>
            <a:off x="4980976" y="1310113"/>
            <a:ext cx="1990593" cy="134470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HDH:</a:t>
            </a:r>
          </a:p>
          <a:p>
            <a:pPr algn="ctr"/>
            <a:r>
              <a:rPr lang="fr-FR" dirty="0"/>
              <a:t>Ulcères</a:t>
            </a:r>
          </a:p>
        </p:txBody>
      </p:sp>
      <p:sp>
        <p:nvSpPr>
          <p:cNvPr id="29" name="Rectangle 28">
            <a:extLst>
              <a:ext uri="{FF2B5EF4-FFF2-40B4-BE49-F238E27FC236}">
                <a16:creationId xmlns:a16="http://schemas.microsoft.com/office/drawing/2014/main" id="{70A1B06E-B6F6-0149-B846-45AF8538F1DA}"/>
              </a:ext>
            </a:extLst>
          </p:cNvPr>
          <p:cNvSpPr/>
          <p:nvPr/>
        </p:nvSpPr>
        <p:spPr>
          <a:xfrm>
            <a:off x="7284571" y="1322946"/>
            <a:ext cx="1990593" cy="134470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HDH:</a:t>
            </a:r>
          </a:p>
          <a:p>
            <a:pPr algn="ctr"/>
            <a:r>
              <a:rPr lang="fr-FR" dirty="0"/>
              <a:t>Autres étiologies</a:t>
            </a:r>
          </a:p>
        </p:txBody>
      </p:sp>
      <p:sp>
        <p:nvSpPr>
          <p:cNvPr id="30" name="Rectangle 29">
            <a:extLst>
              <a:ext uri="{FF2B5EF4-FFF2-40B4-BE49-F238E27FC236}">
                <a16:creationId xmlns:a16="http://schemas.microsoft.com/office/drawing/2014/main" id="{33AF49D3-010F-4042-8F49-94F45C4B4EF9}"/>
              </a:ext>
            </a:extLst>
          </p:cNvPr>
          <p:cNvSpPr/>
          <p:nvPr/>
        </p:nvSpPr>
        <p:spPr>
          <a:xfrm>
            <a:off x="9588166" y="1314940"/>
            <a:ext cx="1990593" cy="1344706"/>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Hémorragie digestive basse</a:t>
            </a:r>
          </a:p>
        </p:txBody>
      </p:sp>
      <p:sp>
        <p:nvSpPr>
          <p:cNvPr id="32" name="Ellipse 31">
            <a:hlinkClick r:id="" action="ppaction://noaction"/>
            <a:extLst>
              <a:ext uri="{FF2B5EF4-FFF2-40B4-BE49-F238E27FC236}">
                <a16:creationId xmlns:a16="http://schemas.microsoft.com/office/drawing/2014/main" id="{703DA3F4-2FEA-8245-BE76-5120D04E335B}"/>
              </a:ext>
            </a:extLst>
          </p:cNvPr>
          <p:cNvSpPr/>
          <p:nvPr/>
        </p:nvSpPr>
        <p:spPr>
          <a:xfrm>
            <a:off x="11307096" y="6437196"/>
            <a:ext cx="176463" cy="165202"/>
          </a:xfrm>
          <a:prstGeom prst="ellipse">
            <a:avLst/>
          </a:prstGeom>
          <a:solidFill>
            <a:srgbClr val="00D2D4"/>
          </a:solidFill>
          <a:ln>
            <a:solidFill>
              <a:srgbClr val="00D2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space réservé du contenu 2">
            <a:extLst>
              <a:ext uri="{FF2B5EF4-FFF2-40B4-BE49-F238E27FC236}">
                <a16:creationId xmlns:a16="http://schemas.microsoft.com/office/drawing/2014/main" id="{39B771E3-B7F3-4B45-98FF-974E8D2608F4}"/>
              </a:ext>
            </a:extLst>
          </p:cNvPr>
          <p:cNvSpPr txBox="1">
            <a:spLocks/>
          </p:cNvSpPr>
          <p:nvPr/>
        </p:nvSpPr>
        <p:spPr>
          <a:xfrm>
            <a:off x="3769874" y="2757476"/>
            <a:ext cx="6004387" cy="2352839"/>
          </a:xfrm>
          <a:prstGeom prst="rect">
            <a:avLst/>
          </a:prstGeom>
          <a:ln>
            <a:noFill/>
          </a:ln>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fr-FR" dirty="0"/>
          </a:p>
          <a:p>
            <a:pPr marL="0" indent="0">
              <a:buNone/>
            </a:pPr>
            <a:r>
              <a:rPr lang="fr-FR" dirty="0"/>
              <a:t>ITEM 355</a:t>
            </a:r>
          </a:p>
          <a:p>
            <a:r>
              <a:rPr lang="fr-FR" dirty="0"/>
              <a:t>Objectifs pédagogiques :</a:t>
            </a:r>
          </a:p>
          <a:p>
            <a:pPr lvl="1"/>
            <a:r>
              <a:rPr lang="fr-FR" dirty="0"/>
              <a:t>Diagnostiquer une hémorragie digestive</a:t>
            </a:r>
          </a:p>
          <a:p>
            <a:pPr lvl="1"/>
            <a:r>
              <a:rPr lang="fr-FR" dirty="0"/>
              <a:t>Identifier les situations d’urgence et planifier leur prise en charge pré-hospitalière et hospitalière</a:t>
            </a:r>
          </a:p>
        </p:txBody>
      </p:sp>
      <p:pic>
        <p:nvPicPr>
          <p:cNvPr id="8" name="Image 7">
            <a:extLst>
              <a:ext uri="{FF2B5EF4-FFF2-40B4-BE49-F238E27FC236}">
                <a16:creationId xmlns:a16="http://schemas.microsoft.com/office/drawing/2014/main" id="{F9E08697-FBF1-9741-98E2-217744CEDFCB}"/>
              </a:ext>
            </a:extLst>
          </p:cNvPr>
          <p:cNvPicPr>
            <a:picLocks noChangeAspect="1"/>
          </p:cNvPicPr>
          <p:nvPr/>
        </p:nvPicPr>
        <p:blipFill rotWithShape="1">
          <a:blip r:embed="rId4"/>
          <a:srcRect l="1211"/>
          <a:stretch/>
        </p:blipFill>
        <p:spPr>
          <a:xfrm>
            <a:off x="10126657" y="2757476"/>
            <a:ext cx="2018716" cy="2630212"/>
          </a:xfrm>
          <a:prstGeom prst="rect">
            <a:avLst/>
          </a:prstGeom>
        </p:spPr>
      </p:pic>
      <p:pic>
        <p:nvPicPr>
          <p:cNvPr id="28" name="Image 27">
            <a:extLst>
              <a:ext uri="{FF2B5EF4-FFF2-40B4-BE49-F238E27FC236}">
                <a16:creationId xmlns:a16="http://schemas.microsoft.com/office/drawing/2014/main" id="{90B041F2-D83E-F14F-AA4D-343B4C749931}"/>
              </a:ext>
            </a:extLst>
          </p:cNvPr>
          <p:cNvPicPr>
            <a:picLocks noChangeAspect="1"/>
          </p:cNvPicPr>
          <p:nvPr/>
        </p:nvPicPr>
        <p:blipFill rotWithShape="1">
          <a:blip r:embed="rId5"/>
          <a:srcRect l="9363" r="8968"/>
          <a:stretch/>
        </p:blipFill>
        <p:spPr>
          <a:xfrm>
            <a:off x="183590" y="3166522"/>
            <a:ext cx="3233888" cy="2630212"/>
          </a:xfrm>
          <a:prstGeom prst="rect">
            <a:avLst/>
          </a:prstGeom>
        </p:spPr>
      </p:pic>
      <p:pic>
        <p:nvPicPr>
          <p:cNvPr id="2" name="Image 1">
            <a:extLst>
              <a:ext uri="{FF2B5EF4-FFF2-40B4-BE49-F238E27FC236}">
                <a16:creationId xmlns:a16="http://schemas.microsoft.com/office/drawing/2014/main" id="{37A5EF72-C9AB-2546-B34B-9A59491A69D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318" b="85227" l="0" r="44755"/>
                    </a14:imgEffect>
                  </a14:imgLayer>
                </a14:imgProps>
              </a:ext>
            </a:extLst>
          </a:blip>
          <a:srcRect t="11625" r="50000" b="6468"/>
          <a:stretch/>
        </p:blipFill>
        <p:spPr>
          <a:xfrm>
            <a:off x="3318140" y="200911"/>
            <a:ext cx="750275" cy="876978"/>
          </a:xfrm>
          <a:prstGeom prst="rect">
            <a:avLst/>
          </a:prstGeom>
        </p:spPr>
      </p:pic>
      <p:pic>
        <p:nvPicPr>
          <p:cNvPr id="3" name="Image 2">
            <a:extLst>
              <a:ext uri="{FF2B5EF4-FFF2-40B4-BE49-F238E27FC236}">
                <a16:creationId xmlns:a16="http://schemas.microsoft.com/office/drawing/2014/main" id="{0570AE60-21DD-3F49-9890-42FAE0CB58C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9" name="Image 8">
            <a:extLst>
              <a:ext uri="{FF2B5EF4-FFF2-40B4-BE49-F238E27FC236}">
                <a16:creationId xmlns:a16="http://schemas.microsoft.com/office/drawing/2014/main" id="{5EBBB512-5515-2E46-98B0-8A5458F92F7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0" name="Image 9">
            <a:extLst>
              <a:ext uri="{FF2B5EF4-FFF2-40B4-BE49-F238E27FC236}">
                <a16:creationId xmlns:a16="http://schemas.microsoft.com/office/drawing/2014/main" id="{426555FA-A9FC-BA4F-85EA-304773726AA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23" name="ZoneTexte 22">
            <a:extLst>
              <a:ext uri="{FF2B5EF4-FFF2-40B4-BE49-F238E27FC236}">
                <a16:creationId xmlns:a16="http://schemas.microsoft.com/office/drawing/2014/main" id="{76C3D11A-6E6C-014A-B254-0E8CEF3B9902}"/>
              </a:ext>
            </a:extLst>
          </p:cNvPr>
          <p:cNvSpPr txBox="1"/>
          <p:nvPr/>
        </p:nvSpPr>
        <p:spPr>
          <a:xfrm>
            <a:off x="10126215" y="5473568"/>
            <a:ext cx="2019158" cy="646331"/>
          </a:xfrm>
          <a:prstGeom prst="rect">
            <a:avLst/>
          </a:prstGeom>
          <a:noFill/>
          <a:ln>
            <a:solidFill>
              <a:srgbClr val="FF0000"/>
            </a:solidFill>
          </a:ln>
        </p:spPr>
        <p:txBody>
          <a:bodyPr wrap="square" rtlCol="0">
            <a:spAutoFit/>
          </a:bodyPr>
          <a:lstStyle/>
          <a:p>
            <a:r>
              <a:rPr lang="fr-FR" dirty="0">
                <a:solidFill>
                  <a:srgbClr val="FF0000"/>
                </a:solidFill>
                <a:latin typeface="Bauhaus 93" pitchFamily="82" charset="77"/>
              </a:rPr>
              <a:t>+ document source national</a:t>
            </a:r>
          </a:p>
        </p:txBody>
      </p:sp>
    </p:spTree>
    <p:extLst>
      <p:ext uri="{BB962C8B-B14F-4D97-AF65-F5344CB8AC3E}">
        <p14:creationId xmlns:p14="http://schemas.microsoft.com/office/powerpoint/2010/main" val="1711329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DD3E23E-B5BD-2C48-9051-1650A2D9DEB4}"/>
              </a:ext>
            </a:extLst>
          </p:cNvPr>
          <p:cNvSpPr>
            <a:spLocks noGrp="1"/>
          </p:cNvSpPr>
          <p:nvPr>
            <p:ph idx="1"/>
          </p:nvPr>
        </p:nvSpPr>
        <p:spPr/>
        <p:txBody>
          <a:bodyPr/>
          <a:lstStyle/>
          <a:p>
            <a:r>
              <a:rPr lang="fr-FR" dirty="0"/>
              <a:t>Incidence: 145 cas pour 10</a:t>
            </a:r>
            <a:r>
              <a:rPr lang="fr-FR" baseline="30000" dirty="0"/>
              <a:t>5</a:t>
            </a:r>
            <a:r>
              <a:rPr lang="fr-FR" dirty="0"/>
              <a:t> habitants</a:t>
            </a:r>
          </a:p>
          <a:p>
            <a:pPr lvl="1"/>
            <a:r>
              <a:rPr lang="fr-FR" dirty="0"/>
              <a:t>Diminution de l’incidence</a:t>
            </a:r>
          </a:p>
          <a:p>
            <a:pPr lvl="2"/>
            <a:r>
              <a:rPr lang="fr-FR" dirty="0"/>
              <a:t>Liée à l’éradication </a:t>
            </a:r>
            <a:r>
              <a:rPr lang="fr-FR" dirty="0" err="1"/>
              <a:t>d’Hp</a:t>
            </a:r>
            <a:endParaRPr lang="fr-FR" dirty="0"/>
          </a:p>
          <a:p>
            <a:pPr lvl="1"/>
            <a:r>
              <a:rPr lang="fr-FR" dirty="0"/>
              <a:t>Hémorragie digestive</a:t>
            </a:r>
          </a:p>
          <a:p>
            <a:pPr lvl="2"/>
            <a:r>
              <a:rPr lang="fr-FR" dirty="0">
                <a:solidFill>
                  <a:schemeClr val="accent6"/>
                </a:solidFill>
              </a:rPr>
              <a:t>Haute en amont de l’angle de </a:t>
            </a:r>
            <a:r>
              <a:rPr lang="fr-FR" dirty="0" err="1">
                <a:solidFill>
                  <a:schemeClr val="accent6"/>
                </a:solidFill>
              </a:rPr>
              <a:t>Treitz</a:t>
            </a:r>
            <a:r>
              <a:rPr lang="fr-FR" dirty="0">
                <a:solidFill>
                  <a:schemeClr val="accent6"/>
                </a:solidFill>
              </a:rPr>
              <a:t> : 80%</a:t>
            </a:r>
          </a:p>
          <a:p>
            <a:pPr lvl="2"/>
            <a:r>
              <a:rPr lang="fr-FR" dirty="0">
                <a:solidFill>
                  <a:schemeClr val="accent3">
                    <a:lumMod val="75000"/>
                  </a:schemeClr>
                </a:solidFill>
              </a:rPr>
              <a:t>Basse en aval de l’angle de </a:t>
            </a:r>
            <a:r>
              <a:rPr lang="fr-FR" dirty="0" err="1">
                <a:solidFill>
                  <a:schemeClr val="accent3">
                    <a:lumMod val="75000"/>
                  </a:schemeClr>
                </a:solidFill>
              </a:rPr>
              <a:t>Treitz</a:t>
            </a:r>
            <a:r>
              <a:rPr lang="fr-FR" dirty="0">
                <a:solidFill>
                  <a:schemeClr val="accent3">
                    <a:lumMod val="75000"/>
                  </a:schemeClr>
                </a:solidFill>
              </a:rPr>
              <a:t> : 20%</a:t>
            </a:r>
          </a:p>
          <a:p>
            <a:pPr lvl="3"/>
            <a:r>
              <a:rPr lang="fr-FR" dirty="0">
                <a:solidFill>
                  <a:schemeClr val="accent3">
                    <a:lumMod val="75000"/>
                  </a:schemeClr>
                </a:solidFill>
              </a:rPr>
              <a:t>80% d’origine colorectales</a:t>
            </a:r>
          </a:p>
          <a:p>
            <a:pPr lvl="1"/>
            <a:r>
              <a:rPr lang="fr-FR" dirty="0"/>
              <a:t>Terrain des hémorragies digestives</a:t>
            </a:r>
          </a:p>
          <a:p>
            <a:pPr lvl="2"/>
            <a:r>
              <a:rPr lang="fr-FR" dirty="0"/>
              <a:t>Âge de 70 ans environ </a:t>
            </a:r>
          </a:p>
          <a:p>
            <a:pPr lvl="2"/>
            <a:r>
              <a:rPr lang="fr-FR" dirty="0"/>
              <a:t>Plus fréquent chez l’homme (</a:t>
            </a:r>
            <a:r>
              <a:rPr lang="fr-FR" dirty="0" err="1"/>
              <a:t>sex</a:t>
            </a:r>
            <a:r>
              <a:rPr lang="fr-FR" dirty="0"/>
              <a:t> ratio 1.35-1.72)</a:t>
            </a:r>
          </a:p>
          <a:p>
            <a:pPr lvl="2"/>
            <a:r>
              <a:rPr lang="fr-FR" dirty="0"/>
              <a:t>FDR : AINS, antiagrégants, sérotoninergiques, Helicobacter </a:t>
            </a:r>
            <a:r>
              <a:rPr lang="fr-FR" dirty="0" err="1"/>
              <a:t>Pylori</a:t>
            </a:r>
            <a:endParaRPr lang="fr-FR" dirty="0"/>
          </a:p>
        </p:txBody>
      </p:sp>
      <p:cxnSp>
        <p:nvCxnSpPr>
          <p:cNvPr id="4" name="Connecteur droit 3">
            <a:extLst>
              <a:ext uri="{FF2B5EF4-FFF2-40B4-BE49-F238E27FC236}">
                <a16:creationId xmlns:a16="http://schemas.microsoft.com/office/drawing/2014/main" id="{4345BD72-9C21-0248-AB7F-050331D2DFE0}"/>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1576A235-1252-D046-8AAA-7DC9CB5769F6}"/>
              </a:ext>
            </a:extLst>
          </p:cNvPr>
          <p:cNvSpPr/>
          <p:nvPr/>
        </p:nvSpPr>
        <p:spPr>
          <a:xfrm>
            <a:off x="882041" y="159708"/>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D59D8BAB-8FEA-9E4E-8CE1-E064F3A2148D}"/>
              </a:ext>
            </a:extLst>
          </p:cNvPr>
          <p:cNvSpPr/>
          <p:nvPr/>
        </p:nvSpPr>
        <p:spPr>
          <a:xfrm>
            <a:off x="5468362" y="156336"/>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1FFAF04D-59CD-0F41-BA96-BD5CBCF153C6}"/>
              </a:ext>
            </a:extLst>
          </p:cNvPr>
          <p:cNvSpPr/>
          <p:nvPr/>
        </p:nvSpPr>
        <p:spPr>
          <a:xfrm>
            <a:off x="3172949" y="172493"/>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E26CC4D6-2B6F-014C-ACB3-CF7B22B50FC7}"/>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FB8DE2E9-2043-1A49-AE1E-E6B44C38A5A3}"/>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84570F95-A5A9-2F4D-94E9-E2315C1E96C5}"/>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882041" y="159708"/>
            <a:ext cx="891957" cy="891957"/>
          </a:xfrm>
          <a:prstGeom prst="rect">
            <a:avLst/>
          </a:prstGeom>
        </p:spPr>
      </p:pic>
      <p:pic>
        <p:nvPicPr>
          <p:cNvPr id="11" name="Image 10">
            <a:extLst>
              <a:ext uri="{FF2B5EF4-FFF2-40B4-BE49-F238E27FC236}">
                <a16:creationId xmlns:a16="http://schemas.microsoft.com/office/drawing/2014/main" id="{A8D71EF6-16A7-B34C-9B7D-FF5D83DCD410}"/>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2" name="Image 11">
            <a:extLst>
              <a:ext uri="{FF2B5EF4-FFF2-40B4-BE49-F238E27FC236}">
                <a16:creationId xmlns:a16="http://schemas.microsoft.com/office/drawing/2014/main" id="{8D63545C-55D5-0245-B3B1-BB98AF661B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18" b="85227" l="0" r="44755"/>
                    </a14:imgEffect>
                  </a14:imgLayer>
                </a14:imgProps>
              </a:ext>
            </a:extLst>
          </a:blip>
          <a:srcRect t="11625" r="50000" b="6468"/>
          <a:stretch/>
        </p:blipFill>
        <p:spPr>
          <a:xfrm>
            <a:off x="3318140" y="200911"/>
            <a:ext cx="750275" cy="876978"/>
          </a:xfrm>
          <a:prstGeom prst="rect">
            <a:avLst/>
          </a:prstGeom>
        </p:spPr>
      </p:pic>
      <p:pic>
        <p:nvPicPr>
          <p:cNvPr id="13" name="Image 12">
            <a:extLst>
              <a:ext uri="{FF2B5EF4-FFF2-40B4-BE49-F238E27FC236}">
                <a16:creationId xmlns:a16="http://schemas.microsoft.com/office/drawing/2014/main" id="{F4AE4C6B-BB42-8547-A834-6D99EEF1FB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4" name="Image 13">
            <a:extLst>
              <a:ext uri="{FF2B5EF4-FFF2-40B4-BE49-F238E27FC236}">
                <a16:creationId xmlns:a16="http://schemas.microsoft.com/office/drawing/2014/main" id="{CDE305DB-2FE8-1447-A0FE-8061AE4EF7E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5" name="Image 14">
            <a:extLst>
              <a:ext uri="{FF2B5EF4-FFF2-40B4-BE49-F238E27FC236}">
                <a16:creationId xmlns:a16="http://schemas.microsoft.com/office/drawing/2014/main" id="{0F5CFB67-9944-BB46-A57B-47C7DC4C416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18" name="Rectangle 17">
            <a:extLst>
              <a:ext uri="{FF2B5EF4-FFF2-40B4-BE49-F238E27FC236}">
                <a16:creationId xmlns:a16="http://schemas.microsoft.com/office/drawing/2014/main" id="{7ACB634D-0BDC-C844-94C6-EA35F15C38F3}"/>
              </a:ext>
            </a:extLst>
          </p:cNvPr>
          <p:cNvSpPr/>
          <p:nvPr/>
        </p:nvSpPr>
        <p:spPr>
          <a:xfrm>
            <a:off x="609600" y="1135411"/>
            <a:ext cx="2014576" cy="42896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Épidémiologie</a:t>
            </a:r>
          </a:p>
        </p:txBody>
      </p:sp>
      <p:pic>
        <p:nvPicPr>
          <p:cNvPr id="19" name="Image 18">
            <a:extLst>
              <a:ext uri="{FF2B5EF4-FFF2-40B4-BE49-F238E27FC236}">
                <a16:creationId xmlns:a16="http://schemas.microsoft.com/office/drawing/2014/main" id="{16CED23E-B95F-0A42-9BDB-F85128B970B2}"/>
              </a:ext>
            </a:extLst>
          </p:cNvPr>
          <p:cNvPicPr>
            <a:picLocks noChangeAspect="1"/>
          </p:cNvPicPr>
          <p:nvPr/>
        </p:nvPicPr>
        <p:blipFill>
          <a:blip r:embed="rId11"/>
          <a:stretch>
            <a:fillRect/>
          </a:stretch>
        </p:blipFill>
        <p:spPr>
          <a:xfrm>
            <a:off x="7921529" y="1803378"/>
            <a:ext cx="3911441" cy="3911441"/>
          </a:xfrm>
          <a:prstGeom prst="rect">
            <a:avLst/>
          </a:prstGeom>
        </p:spPr>
      </p:pic>
      <p:sp>
        <p:nvSpPr>
          <p:cNvPr id="20" name="Flèche vers la gauche 19">
            <a:extLst>
              <a:ext uri="{FF2B5EF4-FFF2-40B4-BE49-F238E27FC236}">
                <a16:creationId xmlns:a16="http://schemas.microsoft.com/office/drawing/2014/main" id="{6673BF4E-CF05-AA42-96F8-848405D9E1A2}"/>
              </a:ext>
            </a:extLst>
          </p:cNvPr>
          <p:cNvSpPr/>
          <p:nvPr/>
        </p:nvSpPr>
        <p:spPr>
          <a:xfrm rot="3713697">
            <a:off x="9181733" y="2350514"/>
            <a:ext cx="2625969" cy="679939"/>
          </a:xfrm>
          <a:prstGeom prst="lef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Flèche vers la gauche 20">
            <a:extLst>
              <a:ext uri="{FF2B5EF4-FFF2-40B4-BE49-F238E27FC236}">
                <a16:creationId xmlns:a16="http://schemas.microsoft.com/office/drawing/2014/main" id="{417744B0-D29E-3548-842D-02CD6060238B}"/>
              </a:ext>
            </a:extLst>
          </p:cNvPr>
          <p:cNvSpPr/>
          <p:nvPr/>
        </p:nvSpPr>
        <p:spPr>
          <a:xfrm rot="15615819">
            <a:off x="10150694" y="5166464"/>
            <a:ext cx="2625969" cy="679939"/>
          </a:xfrm>
          <a:prstGeom prst="left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CE6C0A35-2935-D846-B9E9-B456B2F4D43C}"/>
              </a:ext>
            </a:extLst>
          </p:cNvPr>
          <p:cNvCxnSpPr>
            <a:cxnSpLocks/>
          </p:cNvCxnSpPr>
          <p:nvPr/>
        </p:nvCxnSpPr>
        <p:spPr>
          <a:xfrm flipV="1">
            <a:off x="10494717" y="3863182"/>
            <a:ext cx="1338253" cy="348799"/>
          </a:xfrm>
          <a:prstGeom prst="straightConnector1">
            <a:avLst/>
          </a:prstGeom>
          <a:ln w="50800">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1916E3C6-19FB-0549-829A-558AB44ACA53}"/>
              </a:ext>
            </a:extLst>
          </p:cNvPr>
          <p:cNvSpPr/>
          <p:nvPr/>
        </p:nvSpPr>
        <p:spPr>
          <a:xfrm>
            <a:off x="8990248" y="4016524"/>
            <a:ext cx="1421605" cy="5729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Angle de </a:t>
            </a:r>
            <a:r>
              <a:rPr lang="fr-FR" dirty="0" err="1"/>
              <a:t>Treitz</a:t>
            </a:r>
            <a:endParaRPr lang="fr-FR" dirty="0"/>
          </a:p>
        </p:txBody>
      </p:sp>
      <p:sp>
        <p:nvSpPr>
          <p:cNvPr id="27" name="Ellipse 26">
            <a:extLst>
              <a:ext uri="{FF2B5EF4-FFF2-40B4-BE49-F238E27FC236}">
                <a16:creationId xmlns:a16="http://schemas.microsoft.com/office/drawing/2014/main" id="{0913BB4C-A2FF-AD46-84E7-E87545D12723}"/>
              </a:ext>
            </a:extLst>
          </p:cNvPr>
          <p:cNvSpPr/>
          <p:nvPr/>
        </p:nvSpPr>
        <p:spPr>
          <a:xfrm>
            <a:off x="890428" y="156335"/>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8D1323E2-1B63-2247-8348-CDFC31A85F59}"/>
              </a:ext>
            </a:extLst>
          </p:cNvPr>
          <p:cNvSpPr txBox="1"/>
          <p:nvPr/>
        </p:nvSpPr>
        <p:spPr>
          <a:xfrm>
            <a:off x="499528" y="3863181"/>
            <a:ext cx="914493" cy="369332"/>
          </a:xfrm>
          <a:prstGeom prst="rect">
            <a:avLst/>
          </a:prstGeom>
          <a:noFill/>
          <a:ln>
            <a:solidFill>
              <a:srgbClr val="FF0000"/>
            </a:solidFill>
          </a:ln>
        </p:spPr>
        <p:txBody>
          <a:bodyPr wrap="square" rtlCol="0">
            <a:spAutoFit/>
          </a:bodyPr>
          <a:lstStyle/>
          <a:p>
            <a:r>
              <a:rPr lang="fr-FR" dirty="0">
                <a:solidFill>
                  <a:srgbClr val="FF0000"/>
                </a:solidFill>
                <a:latin typeface="Bauhaus 93" pitchFamily="82" charset="77"/>
              </a:rPr>
              <a:t>Rang A</a:t>
            </a:r>
          </a:p>
        </p:txBody>
      </p:sp>
      <p:sp>
        <p:nvSpPr>
          <p:cNvPr id="23" name="ZoneTexte 22">
            <a:extLst>
              <a:ext uri="{FF2B5EF4-FFF2-40B4-BE49-F238E27FC236}">
                <a16:creationId xmlns:a16="http://schemas.microsoft.com/office/drawing/2014/main" id="{8D1B9533-88E8-644A-8E2A-5E8206F29CEC}"/>
              </a:ext>
            </a:extLst>
          </p:cNvPr>
          <p:cNvSpPr txBox="1"/>
          <p:nvPr/>
        </p:nvSpPr>
        <p:spPr>
          <a:xfrm>
            <a:off x="7328221" y="1702048"/>
            <a:ext cx="914493" cy="369332"/>
          </a:xfrm>
          <a:prstGeom prst="rect">
            <a:avLst/>
          </a:prstGeom>
          <a:noFill/>
          <a:ln>
            <a:solidFill>
              <a:srgbClr val="FF0000"/>
            </a:solidFill>
          </a:ln>
        </p:spPr>
        <p:txBody>
          <a:bodyPr wrap="square" rtlCol="0">
            <a:spAutoFit/>
          </a:bodyPr>
          <a:lstStyle/>
          <a:p>
            <a:r>
              <a:rPr lang="fr-FR" dirty="0">
                <a:solidFill>
                  <a:srgbClr val="FF0000"/>
                </a:solidFill>
                <a:latin typeface="Bauhaus 93" pitchFamily="82" charset="77"/>
              </a:rPr>
              <a:t>Rang A</a:t>
            </a:r>
          </a:p>
        </p:txBody>
      </p:sp>
    </p:spTree>
    <p:extLst>
      <p:ext uri="{BB962C8B-B14F-4D97-AF65-F5344CB8AC3E}">
        <p14:creationId xmlns:p14="http://schemas.microsoft.com/office/powerpoint/2010/main" val="1391669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779808A3-86FA-C74A-AFB1-446EAFA9E691}"/>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43549C2D-8781-FE4E-A741-B8E64FB9BC7A}"/>
              </a:ext>
            </a:extLst>
          </p:cNvPr>
          <p:cNvSpPr/>
          <p:nvPr/>
        </p:nvSpPr>
        <p:spPr>
          <a:xfrm>
            <a:off x="882041" y="159708"/>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D2CB8CC0-2ED9-704B-A26D-2D56CFE293FB}"/>
              </a:ext>
            </a:extLst>
          </p:cNvPr>
          <p:cNvSpPr/>
          <p:nvPr/>
        </p:nvSpPr>
        <p:spPr>
          <a:xfrm>
            <a:off x="5468362" y="156336"/>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C177787D-97D9-8B41-A95B-AD75BD940279}"/>
              </a:ext>
            </a:extLst>
          </p:cNvPr>
          <p:cNvSpPr/>
          <p:nvPr/>
        </p:nvSpPr>
        <p:spPr>
          <a:xfrm>
            <a:off x="3172949" y="172493"/>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6605DCE8-B1C9-5D49-98B3-AE87E75C4088}"/>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1E5D033F-2AB6-D246-BCFC-663D53A2D477}"/>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B6E9BF39-3403-A049-B1BD-D4A5E9157674}"/>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882041" y="159708"/>
            <a:ext cx="891957" cy="891957"/>
          </a:xfrm>
          <a:prstGeom prst="rect">
            <a:avLst/>
          </a:prstGeom>
        </p:spPr>
      </p:pic>
      <p:pic>
        <p:nvPicPr>
          <p:cNvPr id="11" name="Image 10">
            <a:extLst>
              <a:ext uri="{FF2B5EF4-FFF2-40B4-BE49-F238E27FC236}">
                <a16:creationId xmlns:a16="http://schemas.microsoft.com/office/drawing/2014/main" id="{54F3D86F-FB29-A044-B403-896DF1E68C59}"/>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2" name="Image 11">
            <a:extLst>
              <a:ext uri="{FF2B5EF4-FFF2-40B4-BE49-F238E27FC236}">
                <a16:creationId xmlns:a16="http://schemas.microsoft.com/office/drawing/2014/main" id="{90CD99F4-F7F6-5841-A087-38814C49064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18" b="85227" l="0" r="44755"/>
                    </a14:imgEffect>
                  </a14:imgLayer>
                </a14:imgProps>
              </a:ext>
            </a:extLst>
          </a:blip>
          <a:srcRect t="11625" r="50000" b="6468"/>
          <a:stretch/>
        </p:blipFill>
        <p:spPr>
          <a:xfrm>
            <a:off x="3318140" y="200911"/>
            <a:ext cx="750275" cy="876978"/>
          </a:xfrm>
          <a:prstGeom prst="rect">
            <a:avLst/>
          </a:prstGeom>
        </p:spPr>
      </p:pic>
      <p:pic>
        <p:nvPicPr>
          <p:cNvPr id="13" name="Image 12">
            <a:extLst>
              <a:ext uri="{FF2B5EF4-FFF2-40B4-BE49-F238E27FC236}">
                <a16:creationId xmlns:a16="http://schemas.microsoft.com/office/drawing/2014/main" id="{6A2565D7-F880-FA40-B58E-F514DEDECD3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4" name="Image 13">
            <a:extLst>
              <a:ext uri="{FF2B5EF4-FFF2-40B4-BE49-F238E27FC236}">
                <a16:creationId xmlns:a16="http://schemas.microsoft.com/office/drawing/2014/main" id="{CE1412D1-7CB9-264B-A208-252259454C9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5" name="Image 14">
            <a:extLst>
              <a:ext uri="{FF2B5EF4-FFF2-40B4-BE49-F238E27FC236}">
                <a16:creationId xmlns:a16="http://schemas.microsoft.com/office/drawing/2014/main" id="{1E6F3111-2751-2743-A4B9-25B56FE2424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16" name="Rectangle 15">
            <a:extLst>
              <a:ext uri="{FF2B5EF4-FFF2-40B4-BE49-F238E27FC236}">
                <a16:creationId xmlns:a16="http://schemas.microsoft.com/office/drawing/2014/main" id="{CE70DCB7-B080-3C4C-844C-1FCA6A9F5BEF}"/>
              </a:ext>
            </a:extLst>
          </p:cNvPr>
          <p:cNvSpPr/>
          <p:nvPr/>
        </p:nvSpPr>
        <p:spPr>
          <a:xfrm>
            <a:off x="609600" y="1135411"/>
            <a:ext cx="2014576" cy="42896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Définitions</a:t>
            </a:r>
          </a:p>
        </p:txBody>
      </p:sp>
      <p:sp>
        <p:nvSpPr>
          <p:cNvPr id="17" name="Ellipse 16">
            <a:extLst>
              <a:ext uri="{FF2B5EF4-FFF2-40B4-BE49-F238E27FC236}">
                <a16:creationId xmlns:a16="http://schemas.microsoft.com/office/drawing/2014/main" id="{DBA61206-74EB-284A-9B52-66CE4C623D82}"/>
              </a:ext>
            </a:extLst>
          </p:cNvPr>
          <p:cNvSpPr/>
          <p:nvPr/>
        </p:nvSpPr>
        <p:spPr>
          <a:xfrm>
            <a:off x="890428" y="156335"/>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069602ED-1FF2-5F4B-A2E7-8EF04368FE15}"/>
              </a:ext>
            </a:extLst>
          </p:cNvPr>
          <p:cNvSpPr/>
          <p:nvPr/>
        </p:nvSpPr>
        <p:spPr>
          <a:xfrm>
            <a:off x="334536" y="2096430"/>
            <a:ext cx="6010325" cy="1127538"/>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Hémorragie digestive avec extériorisation</a:t>
            </a:r>
          </a:p>
        </p:txBody>
      </p:sp>
      <p:sp>
        <p:nvSpPr>
          <p:cNvPr id="19" name="Rectangle 18">
            <a:extLst>
              <a:ext uri="{FF2B5EF4-FFF2-40B4-BE49-F238E27FC236}">
                <a16:creationId xmlns:a16="http://schemas.microsoft.com/office/drawing/2014/main" id="{6B45BAB7-9253-8346-83DD-BFF186BD4031}"/>
              </a:ext>
            </a:extLst>
          </p:cNvPr>
          <p:cNvSpPr/>
          <p:nvPr/>
        </p:nvSpPr>
        <p:spPr>
          <a:xfrm>
            <a:off x="6446558" y="2096429"/>
            <a:ext cx="5250018" cy="1127540"/>
          </a:xfrm>
          <a:prstGeom prst="rect">
            <a:avLst/>
          </a:prstGeom>
          <a:solidFill>
            <a:schemeClr val="accent4">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Hémorragie digestive sans extériorisation</a:t>
            </a:r>
          </a:p>
          <a:p>
            <a:pPr algn="ctr"/>
            <a:r>
              <a:rPr lang="fr-FR" dirty="0"/>
              <a:t>= saignement occulte</a:t>
            </a:r>
          </a:p>
        </p:txBody>
      </p:sp>
      <p:sp>
        <p:nvSpPr>
          <p:cNvPr id="20" name="Rectangle 19">
            <a:extLst>
              <a:ext uri="{FF2B5EF4-FFF2-40B4-BE49-F238E27FC236}">
                <a16:creationId xmlns:a16="http://schemas.microsoft.com/office/drawing/2014/main" id="{C5564A33-0668-8646-94A2-BA4B651EC60D}"/>
              </a:ext>
            </a:extLst>
          </p:cNvPr>
          <p:cNvSpPr/>
          <p:nvPr/>
        </p:nvSpPr>
        <p:spPr>
          <a:xfrm>
            <a:off x="334536" y="3352428"/>
            <a:ext cx="6010324" cy="225849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r>
              <a:rPr lang="fr-FR" u="sng" dirty="0"/>
              <a:t>Symptômes:</a:t>
            </a:r>
          </a:p>
          <a:p>
            <a:r>
              <a:rPr lang="fr-FR" dirty="0">
                <a:solidFill>
                  <a:srgbClr val="FF0000"/>
                </a:solidFill>
              </a:rPr>
              <a:t>- </a:t>
            </a:r>
            <a:r>
              <a:rPr lang="fr-FR" u="sng" dirty="0">
                <a:solidFill>
                  <a:srgbClr val="FF0000"/>
                </a:solidFill>
              </a:rPr>
              <a:t>Hématémèse :</a:t>
            </a:r>
            <a:r>
              <a:rPr lang="fr-FR" dirty="0">
                <a:solidFill>
                  <a:srgbClr val="FF0000"/>
                </a:solidFill>
              </a:rPr>
              <a:t> </a:t>
            </a:r>
            <a:r>
              <a:rPr lang="fr-FR" dirty="0"/>
              <a:t>vomissements sanglants           </a:t>
            </a:r>
          </a:p>
          <a:p>
            <a:r>
              <a:rPr lang="fr-FR" dirty="0">
                <a:solidFill>
                  <a:schemeClr val="tx2"/>
                </a:solidFill>
              </a:rPr>
              <a:t>- </a:t>
            </a:r>
            <a:r>
              <a:rPr lang="fr-FR" u="sng" dirty="0">
                <a:solidFill>
                  <a:schemeClr val="tx2"/>
                </a:solidFill>
              </a:rPr>
              <a:t>Méléna :</a:t>
            </a:r>
            <a:r>
              <a:rPr lang="fr-FR" dirty="0">
                <a:solidFill>
                  <a:schemeClr val="tx2"/>
                </a:solidFill>
              </a:rPr>
              <a:t> </a:t>
            </a:r>
            <a:r>
              <a:rPr lang="fr-FR" dirty="0"/>
              <a:t>sang digéré, goudron, odeur typique</a:t>
            </a:r>
          </a:p>
          <a:p>
            <a:pPr marL="285750" indent="-285750">
              <a:buFontTx/>
              <a:buChar char="-"/>
            </a:pPr>
            <a:r>
              <a:rPr lang="fr-FR" dirty="0" err="1">
                <a:solidFill>
                  <a:srgbClr val="FF0000"/>
                </a:solidFill>
              </a:rPr>
              <a:t>Hématochézies</a:t>
            </a:r>
            <a:r>
              <a:rPr lang="fr-FR" dirty="0">
                <a:solidFill>
                  <a:srgbClr val="FF0000"/>
                </a:solidFill>
              </a:rPr>
              <a:t> : sang mélangé aux selles</a:t>
            </a:r>
          </a:p>
          <a:p>
            <a:pPr marL="285750" indent="-285750">
              <a:buFontTx/>
              <a:buChar char="-"/>
            </a:pPr>
            <a:r>
              <a:rPr lang="fr-FR" u="sng" dirty="0">
                <a:solidFill>
                  <a:srgbClr val="FF0000"/>
                </a:solidFill>
              </a:rPr>
              <a:t>Rectorragies : sang non mélangé</a:t>
            </a:r>
          </a:p>
          <a:p>
            <a:pPr marL="742950" lvl="1" indent="-285750">
              <a:buFontTx/>
              <a:buChar char="-"/>
            </a:pPr>
            <a:r>
              <a:rPr lang="fr-FR" u="sng" dirty="0">
                <a:solidFill>
                  <a:srgbClr val="FF0000"/>
                </a:solidFill>
              </a:rPr>
              <a:t>Sans retentissement hémoglobine : canalaire ?</a:t>
            </a:r>
          </a:p>
          <a:p>
            <a:pPr marL="742950" lvl="1" indent="-285750">
              <a:buFontTx/>
              <a:buChar char="-"/>
            </a:pPr>
            <a:r>
              <a:rPr lang="fr-FR" u="sng" dirty="0">
                <a:solidFill>
                  <a:srgbClr val="FF0000"/>
                </a:solidFill>
              </a:rPr>
              <a:t>Avec retentissement : origine haute +++ si choc</a:t>
            </a:r>
            <a:endParaRPr lang="fr-FR" dirty="0"/>
          </a:p>
        </p:txBody>
      </p:sp>
      <p:sp>
        <p:nvSpPr>
          <p:cNvPr id="21" name="Rectangle 20">
            <a:extLst>
              <a:ext uri="{FF2B5EF4-FFF2-40B4-BE49-F238E27FC236}">
                <a16:creationId xmlns:a16="http://schemas.microsoft.com/office/drawing/2014/main" id="{59263053-D21B-7B49-9EC1-CA17BAFE27D8}"/>
              </a:ext>
            </a:extLst>
          </p:cNvPr>
          <p:cNvSpPr/>
          <p:nvPr/>
        </p:nvSpPr>
        <p:spPr>
          <a:xfrm>
            <a:off x="6446558" y="3352428"/>
            <a:ext cx="5250018" cy="225849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r>
              <a:rPr lang="fr-FR" u="sng" dirty="0"/>
              <a:t>Symptômes:</a:t>
            </a:r>
          </a:p>
          <a:p>
            <a:pPr algn="ctr"/>
            <a:endParaRPr lang="fr-FR" u="sng" dirty="0"/>
          </a:p>
          <a:p>
            <a:pPr marL="285750" indent="-285750">
              <a:buFontTx/>
              <a:buChar char="-"/>
            </a:pPr>
            <a:r>
              <a:rPr lang="fr-FR" u="sng" dirty="0">
                <a:solidFill>
                  <a:srgbClr val="FF0000"/>
                </a:solidFill>
              </a:rPr>
              <a:t>Syndrome anémique</a:t>
            </a:r>
          </a:p>
          <a:p>
            <a:pPr marL="742950" lvl="1" indent="-285750">
              <a:buFontTx/>
              <a:buChar char="-"/>
            </a:pPr>
            <a:r>
              <a:rPr lang="fr-FR" u="sng" dirty="0">
                <a:solidFill>
                  <a:schemeClr val="bg1"/>
                </a:solidFill>
              </a:rPr>
              <a:t>Biologie: anémie ferriprive</a:t>
            </a:r>
          </a:p>
          <a:p>
            <a:pPr marL="742950" lvl="1" indent="-285750">
              <a:buFontTx/>
              <a:buChar char="-"/>
            </a:pPr>
            <a:r>
              <a:rPr lang="fr-FR" u="sng" dirty="0">
                <a:solidFill>
                  <a:schemeClr val="bg1"/>
                </a:solidFill>
              </a:rPr>
              <a:t>Digestif si cause gynéco éliminée</a:t>
            </a:r>
          </a:p>
          <a:p>
            <a:endParaRPr lang="fr-FR" dirty="0"/>
          </a:p>
          <a:p>
            <a:pPr algn="ctr"/>
            <a:endParaRPr lang="fr-FR" dirty="0"/>
          </a:p>
        </p:txBody>
      </p:sp>
      <p:sp>
        <p:nvSpPr>
          <p:cNvPr id="22" name="ZoneTexte 21">
            <a:extLst>
              <a:ext uri="{FF2B5EF4-FFF2-40B4-BE49-F238E27FC236}">
                <a16:creationId xmlns:a16="http://schemas.microsoft.com/office/drawing/2014/main" id="{D07A4CAF-083F-DC49-BEA9-3E038C066C7F}"/>
              </a:ext>
            </a:extLst>
          </p:cNvPr>
          <p:cNvSpPr txBox="1"/>
          <p:nvPr/>
        </p:nvSpPr>
        <p:spPr>
          <a:xfrm>
            <a:off x="5337173" y="3454166"/>
            <a:ext cx="914493" cy="369332"/>
          </a:xfrm>
          <a:prstGeom prst="rect">
            <a:avLst/>
          </a:prstGeom>
          <a:noFill/>
          <a:ln>
            <a:solidFill>
              <a:srgbClr val="FF0000"/>
            </a:solidFill>
          </a:ln>
        </p:spPr>
        <p:txBody>
          <a:bodyPr wrap="square" rtlCol="0">
            <a:spAutoFit/>
          </a:bodyPr>
          <a:lstStyle/>
          <a:p>
            <a:r>
              <a:rPr lang="fr-FR" dirty="0">
                <a:solidFill>
                  <a:srgbClr val="FF0000"/>
                </a:solidFill>
                <a:latin typeface="Bauhaus 93" pitchFamily="82" charset="77"/>
              </a:rPr>
              <a:t>Rang A</a:t>
            </a:r>
          </a:p>
        </p:txBody>
      </p:sp>
      <p:sp>
        <p:nvSpPr>
          <p:cNvPr id="23" name="ZoneTexte 22">
            <a:extLst>
              <a:ext uri="{FF2B5EF4-FFF2-40B4-BE49-F238E27FC236}">
                <a16:creationId xmlns:a16="http://schemas.microsoft.com/office/drawing/2014/main" id="{BD66BBCB-E47A-AB44-B196-6D9E116B3A51}"/>
              </a:ext>
            </a:extLst>
          </p:cNvPr>
          <p:cNvSpPr txBox="1"/>
          <p:nvPr/>
        </p:nvSpPr>
        <p:spPr>
          <a:xfrm>
            <a:off x="10674315" y="3454166"/>
            <a:ext cx="914493" cy="369332"/>
          </a:xfrm>
          <a:prstGeom prst="rect">
            <a:avLst/>
          </a:prstGeom>
          <a:noFill/>
          <a:ln>
            <a:solidFill>
              <a:srgbClr val="FF0000"/>
            </a:solidFill>
          </a:ln>
        </p:spPr>
        <p:txBody>
          <a:bodyPr wrap="square" rtlCol="0">
            <a:spAutoFit/>
          </a:bodyPr>
          <a:lstStyle/>
          <a:p>
            <a:r>
              <a:rPr lang="fr-FR" dirty="0">
                <a:solidFill>
                  <a:srgbClr val="FF0000"/>
                </a:solidFill>
                <a:latin typeface="Bauhaus 93" pitchFamily="82" charset="77"/>
              </a:rPr>
              <a:t>Rang A</a:t>
            </a:r>
          </a:p>
        </p:txBody>
      </p:sp>
    </p:spTree>
    <p:extLst>
      <p:ext uri="{BB962C8B-B14F-4D97-AF65-F5344CB8AC3E}">
        <p14:creationId xmlns:p14="http://schemas.microsoft.com/office/powerpoint/2010/main" val="149128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FBE609-77BC-B947-B8CB-76524F1918A9}"/>
              </a:ext>
            </a:extLst>
          </p:cNvPr>
          <p:cNvSpPr/>
          <p:nvPr/>
        </p:nvSpPr>
        <p:spPr>
          <a:xfrm>
            <a:off x="1587502" y="1145177"/>
            <a:ext cx="10401300" cy="123621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Diagnostics différentiels</a:t>
            </a:r>
          </a:p>
        </p:txBody>
      </p:sp>
      <p:cxnSp>
        <p:nvCxnSpPr>
          <p:cNvPr id="5" name="Connecteur droit 4">
            <a:extLst>
              <a:ext uri="{FF2B5EF4-FFF2-40B4-BE49-F238E27FC236}">
                <a16:creationId xmlns:a16="http://schemas.microsoft.com/office/drawing/2014/main" id="{BB65AAB7-94C8-2048-AA7C-B86F9C3BD823}"/>
              </a:ext>
            </a:extLst>
          </p:cNvPr>
          <p:cNvCxnSpPr/>
          <p:nvPr/>
        </p:nvCxnSpPr>
        <p:spPr>
          <a:xfrm>
            <a:off x="519532" y="574158"/>
            <a:ext cx="11313438" cy="0"/>
          </a:xfrm>
          <a:prstGeom prst="line">
            <a:avLst/>
          </a:prstGeom>
          <a:ln w="44450">
            <a:headEnd type="oval"/>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6B1A29F9-2C22-3845-B69D-4D5CD805E8A0}"/>
              </a:ext>
            </a:extLst>
          </p:cNvPr>
          <p:cNvSpPr/>
          <p:nvPr/>
        </p:nvSpPr>
        <p:spPr>
          <a:xfrm>
            <a:off x="869466" y="143857"/>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577978CC-DE18-C54B-AD72-40D91520F4DF}"/>
              </a:ext>
            </a:extLst>
          </p:cNvPr>
          <p:cNvSpPr/>
          <p:nvPr/>
        </p:nvSpPr>
        <p:spPr>
          <a:xfrm>
            <a:off x="5396828"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D5DC799-DCBD-6440-BD9E-DF17F769CA10}"/>
              </a:ext>
            </a:extLst>
          </p:cNvPr>
          <p:cNvSpPr/>
          <p:nvPr/>
        </p:nvSpPr>
        <p:spPr>
          <a:xfrm>
            <a:off x="3119425" y="12640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D475DF2A-FEE0-8E44-8E40-20F1E36C5B2D}"/>
              </a:ext>
            </a:extLst>
          </p:cNvPr>
          <p:cNvSpPr/>
          <p:nvPr/>
        </p:nvSpPr>
        <p:spPr>
          <a:xfrm>
            <a:off x="7728217" y="126411"/>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B86E1AA-3056-2D45-9E90-7C4152ADAFE8}"/>
              </a:ext>
            </a:extLst>
          </p:cNvPr>
          <p:cNvSpPr/>
          <p:nvPr/>
        </p:nvSpPr>
        <p:spPr>
          <a:xfrm>
            <a:off x="10005620" y="130699"/>
            <a:ext cx="978196" cy="893135"/>
          </a:xfrm>
          <a:prstGeom prst="ellipse">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D445812F-8897-9745-A7B1-1E70DF105248}"/>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916538" y="106959"/>
            <a:ext cx="891957" cy="891957"/>
          </a:xfrm>
          <a:prstGeom prst="rect">
            <a:avLst/>
          </a:prstGeom>
        </p:spPr>
      </p:pic>
      <p:pic>
        <p:nvPicPr>
          <p:cNvPr id="15" name="Image 14">
            <a:extLst>
              <a:ext uri="{FF2B5EF4-FFF2-40B4-BE49-F238E27FC236}">
                <a16:creationId xmlns:a16="http://schemas.microsoft.com/office/drawing/2014/main" id="{F45FFB1E-C35B-F94F-8FB4-94F7E98F63F4}"/>
              </a:ext>
            </a:extLst>
          </p:cNvPr>
          <p:cNvPicPr>
            <a:picLocks noChangeAspect="1"/>
          </p:cNvPicPr>
          <p:nvPr/>
        </p:nvPicPr>
        <p:blipFill>
          <a:blip r:embed="rId2">
            <a:extLst>
              <a:ext uri="{BEBA8EAE-BF5A-486C-A8C5-ECC9F3942E4B}">
                <a14:imgProps xmlns:a14="http://schemas.microsoft.com/office/drawing/2010/main">
                  <a14:imgLayer>
                    <a14:imgEffect>
                      <a14:backgroundRemoval t="9778" b="99556" l="9778" r="99111"/>
                    </a14:imgEffect>
                  </a14:imgLayer>
                </a14:imgProps>
              </a:ext>
            </a:extLst>
          </a:blip>
          <a:stretch>
            <a:fillRect/>
          </a:stretch>
        </p:blipFill>
        <p:spPr>
          <a:xfrm>
            <a:off x="1222473" y="270758"/>
            <a:ext cx="891957" cy="891957"/>
          </a:xfrm>
          <a:prstGeom prst="rect">
            <a:avLst/>
          </a:prstGeom>
        </p:spPr>
      </p:pic>
      <p:pic>
        <p:nvPicPr>
          <p:cNvPr id="16" name="Image 15">
            <a:extLst>
              <a:ext uri="{FF2B5EF4-FFF2-40B4-BE49-F238E27FC236}">
                <a16:creationId xmlns:a16="http://schemas.microsoft.com/office/drawing/2014/main" id="{F6811521-B67D-F14F-8249-2FC40DA5B7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18" b="85227" l="0" r="44755"/>
                    </a14:imgEffect>
                  </a14:imgLayer>
                </a14:imgProps>
              </a:ext>
            </a:extLst>
          </a:blip>
          <a:srcRect t="11625" r="50000" b="6468"/>
          <a:stretch/>
        </p:blipFill>
        <p:spPr>
          <a:xfrm>
            <a:off x="3300961" y="164841"/>
            <a:ext cx="750275" cy="876978"/>
          </a:xfrm>
          <a:prstGeom prst="rect">
            <a:avLst/>
          </a:prstGeom>
        </p:spPr>
      </p:pic>
      <p:pic>
        <p:nvPicPr>
          <p:cNvPr id="17" name="Image 16">
            <a:extLst>
              <a:ext uri="{FF2B5EF4-FFF2-40B4-BE49-F238E27FC236}">
                <a16:creationId xmlns:a16="http://schemas.microsoft.com/office/drawing/2014/main" id="{843EAA8D-71B9-FE45-9BA4-F3A27D0983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59" b="94836" l="7627" r="89831"/>
                    </a14:imgEffect>
                  </a14:imgLayer>
                </a14:imgProps>
              </a:ext>
            </a:extLst>
          </a:blip>
          <a:stretch>
            <a:fillRect/>
          </a:stretch>
        </p:blipFill>
        <p:spPr>
          <a:xfrm>
            <a:off x="5584555" y="200912"/>
            <a:ext cx="760307" cy="818634"/>
          </a:xfrm>
          <a:prstGeom prst="rect">
            <a:avLst/>
          </a:prstGeom>
        </p:spPr>
      </p:pic>
      <p:pic>
        <p:nvPicPr>
          <p:cNvPr id="18" name="Image 17">
            <a:extLst>
              <a:ext uri="{FF2B5EF4-FFF2-40B4-BE49-F238E27FC236}">
                <a16:creationId xmlns:a16="http://schemas.microsoft.com/office/drawing/2014/main" id="{737D55EF-540C-5743-A662-DE92C9CD567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4" b="89734" l="9948" r="96859">
                        <a14:foregroundMark x1="42408" y1="60076" x2="42408" y2="60076"/>
                      </a14:backgroundRemoval>
                    </a14:imgEffect>
                  </a14:imgLayer>
                </a14:imgProps>
              </a:ext>
            </a:extLst>
          </a:blip>
          <a:stretch>
            <a:fillRect/>
          </a:stretch>
        </p:blipFill>
        <p:spPr>
          <a:xfrm>
            <a:off x="7785468" y="8777"/>
            <a:ext cx="862330" cy="1189107"/>
          </a:xfrm>
          <a:prstGeom prst="rect">
            <a:avLst/>
          </a:prstGeom>
        </p:spPr>
      </p:pic>
      <p:pic>
        <p:nvPicPr>
          <p:cNvPr id="19" name="Image 18">
            <a:extLst>
              <a:ext uri="{FF2B5EF4-FFF2-40B4-BE49-F238E27FC236}">
                <a16:creationId xmlns:a16="http://schemas.microsoft.com/office/drawing/2014/main" id="{E43AFA06-F8F7-BC4F-85AA-F14FB273434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98222" l="9778" r="89778"/>
                    </a14:imgEffect>
                  </a14:imgLayer>
                </a14:imgProps>
              </a:ext>
            </a:extLst>
          </a:blip>
          <a:stretch>
            <a:fillRect/>
          </a:stretch>
        </p:blipFill>
        <p:spPr>
          <a:xfrm>
            <a:off x="10054683" y="147039"/>
            <a:ext cx="851877" cy="851877"/>
          </a:xfrm>
          <a:prstGeom prst="rect">
            <a:avLst/>
          </a:prstGeom>
        </p:spPr>
      </p:pic>
      <p:sp>
        <p:nvSpPr>
          <p:cNvPr id="20" name="Ellipse 19">
            <a:extLst>
              <a:ext uri="{FF2B5EF4-FFF2-40B4-BE49-F238E27FC236}">
                <a16:creationId xmlns:a16="http://schemas.microsoft.com/office/drawing/2014/main" id="{58C77729-8544-F746-88B8-A5B4C8063709}"/>
              </a:ext>
            </a:extLst>
          </p:cNvPr>
          <p:cNvSpPr/>
          <p:nvPr/>
        </p:nvSpPr>
        <p:spPr>
          <a:xfrm>
            <a:off x="3119425" y="126408"/>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41D808DA-5266-D041-9D38-4AC71A40BF01}"/>
              </a:ext>
            </a:extLst>
          </p:cNvPr>
          <p:cNvSpPr/>
          <p:nvPr/>
        </p:nvSpPr>
        <p:spPr>
          <a:xfrm>
            <a:off x="5396828" y="129002"/>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98507ACD-6BA8-8444-A281-E5EB5984AB7D}"/>
              </a:ext>
            </a:extLst>
          </p:cNvPr>
          <p:cNvSpPr/>
          <p:nvPr/>
        </p:nvSpPr>
        <p:spPr>
          <a:xfrm>
            <a:off x="7728217" y="12640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EA556DDE-A227-5340-940A-C5927F40E582}"/>
              </a:ext>
            </a:extLst>
          </p:cNvPr>
          <p:cNvSpPr/>
          <p:nvPr/>
        </p:nvSpPr>
        <p:spPr>
          <a:xfrm>
            <a:off x="35942" y="1145177"/>
            <a:ext cx="1471750" cy="9693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6"/>
                </a:solidFill>
              </a:rPr>
              <a:t>H</a:t>
            </a:r>
            <a:r>
              <a:rPr lang="fr-FR" dirty="0"/>
              <a:t>émorragie </a:t>
            </a:r>
            <a:r>
              <a:rPr lang="fr-FR" dirty="0">
                <a:solidFill>
                  <a:schemeClr val="accent3">
                    <a:lumMod val="75000"/>
                  </a:schemeClr>
                </a:solidFill>
              </a:rPr>
              <a:t>D</a:t>
            </a:r>
            <a:r>
              <a:rPr lang="fr-FR" dirty="0"/>
              <a:t>igestive </a:t>
            </a:r>
          </a:p>
        </p:txBody>
      </p:sp>
      <p:sp>
        <p:nvSpPr>
          <p:cNvPr id="25" name="Rectangle 24">
            <a:extLst>
              <a:ext uri="{FF2B5EF4-FFF2-40B4-BE49-F238E27FC236}">
                <a16:creationId xmlns:a16="http://schemas.microsoft.com/office/drawing/2014/main" id="{FEDDCD2E-6347-6A45-A714-8318CE69D403}"/>
              </a:ext>
            </a:extLst>
          </p:cNvPr>
          <p:cNvSpPr/>
          <p:nvPr/>
        </p:nvSpPr>
        <p:spPr>
          <a:xfrm>
            <a:off x="1587499" y="3339387"/>
            <a:ext cx="5162093" cy="72359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C00000"/>
                </a:solidFill>
              </a:rPr>
              <a:t>Hémoptysie = toux</a:t>
            </a:r>
          </a:p>
        </p:txBody>
      </p:sp>
      <p:sp>
        <p:nvSpPr>
          <p:cNvPr id="26" name="Rectangle 25">
            <a:extLst>
              <a:ext uri="{FF2B5EF4-FFF2-40B4-BE49-F238E27FC236}">
                <a16:creationId xmlns:a16="http://schemas.microsoft.com/office/drawing/2014/main" id="{43ABF51E-1240-104C-8C65-4DFEFD6EC4D3}"/>
              </a:ext>
            </a:extLst>
          </p:cNvPr>
          <p:cNvSpPr/>
          <p:nvPr/>
        </p:nvSpPr>
        <p:spPr>
          <a:xfrm>
            <a:off x="1587500" y="4130197"/>
            <a:ext cx="5162092" cy="72359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C00000"/>
                </a:solidFill>
              </a:rPr>
              <a:t>Epistaxis dégluti + vomissement</a:t>
            </a:r>
          </a:p>
        </p:txBody>
      </p:sp>
      <p:sp>
        <p:nvSpPr>
          <p:cNvPr id="27" name="Ellipse 26">
            <a:extLst>
              <a:ext uri="{FF2B5EF4-FFF2-40B4-BE49-F238E27FC236}">
                <a16:creationId xmlns:a16="http://schemas.microsoft.com/office/drawing/2014/main" id="{8FFF60D0-57C6-0F41-A7B8-F26ACC3E88A4}"/>
              </a:ext>
            </a:extLst>
          </p:cNvPr>
          <p:cNvSpPr/>
          <p:nvPr/>
        </p:nvSpPr>
        <p:spPr>
          <a:xfrm>
            <a:off x="10005620" y="126407"/>
            <a:ext cx="978196" cy="893135"/>
          </a:xfrm>
          <a:prstGeom prst="ellipse">
            <a:avLst/>
          </a:prstGeom>
          <a:solidFill>
            <a:schemeClr val="accent1">
              <a:alpha val="63000"/>
            </a:schemeClr>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3D524D4E-F446-FA46-822A-52604CE846A7}"/>
              </a:ext>
            </a:extLst>
          </p:cNvPr>
          <p:cNvSpPr/>
          <p:nvPr/>
        </p:nvSpPr>
        <p:spPr>
          <a:xfrm>
            <a:off x="1587498" y="2549728"/>
            <a:ext cx="5162094" cy="72359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Hémorragie Haute</a:t>
            </a:r>
          </a:p>
        </p:txBody>
      </p:sp>
      <p:sp>
        <p:nvSpPr>
          <p:cNvPr id="29" name="Rectangle 28">
            <a:extLst>
              <a:ext uri="{FF2B5EF4-FFF2-40B4-BE49-F238E27FC236}">
                <a16:creationId xmlns:a16="http://schemas.microsoft.com/office/drawing/2014/main" id="{9C09CE41-F445-1042-A89D-0CFA7D637DF3}"/>
              </a:ext>
            </a:extLst>
          </p:cNvPr>
          <p:cNvSpPr/>
          <p:nvPr/>
        </p:nvSpPr>
        <p:spPr>
          <a:xfrm>
            <a:off x="7051249" y="2549728"/>
            <a:ext cx="4937553" cy="723594"/>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Hémorragie Basse</a:t>
            </a:r>
          </a:p>
        </p:txBody>
      </p:sp>
      <p:sp>
        <p:nvSpPr>
          <p:cNvPr id="30" name="Rectangle 29">
            <a:extLst>
              <a:ext uri="{FF2B5EF4-FFF2-40B4-BE49-F238E27FC236}">
                <a16:creationId xmlns:a16="http://schemas.microsoft.com/office/drawing/2014/main" id="{88D770A3-B960-9543-92E2-5004CF6F01B0}"/>
              </a:ext>
            </a:extLst>
          </p:cNvPr>
          <p:cNvSpPr/>
          <p:nvPr/>
        </p:nvSpPr>
        <p:spPr>
          <a:xfrm>
            <a:off x="1587498" y="4921007"/>
            <a:ext cx="5162092" cy="72359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C00000"/>
                </a:solidFill>
              </a:rPr>
              <a:t>Gingivorragie déglutie + vomissement</a:t>
            </a:r>
          </a:p>
        </p:txBody>
      </p:sp>
      <p:sp>
        <p:nvSpPr>
          <p:cNvPr id="31" name="Rectangle 30">
            <a:extLst>
              <a:ext uri="{FF2B5EF4-FFF2-40B4-BE49-F238E27FC236}">
                <a16:creationId xmlns:a16="http://schemas.microsoft.com/office/drawing/2014/main" id="{8B38B568-CE7B-EB4F-8659-E94D49B21054}"/>
              </a:ext>
            </a:extLst>
          </p:cNvPr>
          <p:cNvSpPr/>
          <p:nvPr/>
        </p:nvSpPr>
        <p:spPr>
          <a:xfrm>
            <a:off x="1588121" y="5968953"/>
            <a:ext cx="5162092" cy="72359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Autres vomissements </a:t>
            </a:r>
            <a:r>
              <a:rPr lang="fr-FR" dirty="0" err="1"/>
              <a:t>rougeatres</a:t>
            </a:r>
            <a:r>
              <a:rPr lang="fr-FR" dirty="0"/>
              <a:t> vin, betterave</a:t>
            </a:r>
          </a:p>
        </p:txBody>
      </p:sp>
      <p:sp>
        <p:nvSpPr>
          <p:cNvPr id="32" name="Rectangle 31">
            <a:extLst>
              <a:ext uri="{FF2B5EF4-FFF2-40B4-BE49-F238E27FC236}">
                <a16:creationId xmlns:a16="http://schemas.microsoft.com/office/drawing/2014/main" id="{65BE922B-7A82-324B-82B2-94123C6879E0}"/>
              </a:ext>
            </a:extLst>
          </p:cNvPr>
          <p:cNvSpPr/>
          <p:nvPr/>
        </p:nvSpPr>
        <p:spPr>
          <a:xfrm>
            <a:off x="7029907" y="3339387"/>
            <a:ext cx="4958895" cy="72359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C00000"/>
                </a:solidFill>
              </a:rPr>
              <a:t>Saignement gynécologique</a:t>
            </a:r>
          </a:p>
        </p:txBody>
      </p:sp>
      <p:sp>
        <p:nvSpPr>
          <p:cNvPr id="33" name="Rectangle 32">
            <a:extLst>
              <a:ext uri="{FF2B5EF4-FFF2-40B4-BE49-F238E27FC236}">
                <a16:creationId xmlns:a16="http://schemas.microsoft.com/office/drawing/2014/main" id="{15D1E0B6-3EC4-DE49-83B1-CD0CBF31F14F}"/>
              </a:ext>
            </a:extLst>
          </p:cNvPr>
          <p:cNvSpPr/>
          <p:nvPr/>
        </p:nvSpPr>
        <p:spPr>
          <a:xfrm>
            <a:off x="7029908" y="4130197"/>
            <a:ext cx="4958894" cy="72359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C00000"/>
                </a:solidFill>
              </a:rPr>
              <a:t>Prise de fer proche du méléna </a:t>
            </a:r>
          </a:p>
        </p:txBody>
      </p:sp>
      <p:sp>
        <p:nvSpPr>
          <p:cNvPr id="34" name="Rectangle 33">
            <a:extLst>
              <a:ext uri="{FF2B5EF4-FFF2-40B4-BE49-F238E27FC236}">
                <a16:creationId xmlns:a16="http://schemas.microsoft.com/office/drawing/2014/main" id="{1F2B202B-2A0D-5D43-BC0F-36BF8F1773A4}"/>
              </a:ext>
            </a:extLst>
          </p:cNvPr>
          <p:cNvSpPr/>
          <p:nvPr/>
        </p:nvSpPr>
        <p:spPr>
          <a:xfrm>
            <a:off x="7029907" y="5968953"/>
            <a:ext cx="4958894" cy="723594"/>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Betterave dans les selles </a:t>
            </a:r>
            <a:r>
              <a:rPr lang="fr-FR" dirty="0">
                <a:solidFill>
                  <a:schemeClr val="bg1"/>
                </a:solidFill>
                <a:sym typeface="Wingdings" pitchFamily="2" charset="2"/>
              </a:rPr>
              <a:t> </a:t>
            </a:r>
            <a:r>
              <a:rPr lang="fr-FR" dirty="0" err="1">
                <a:solidFill>
                  <a:schemeClr val="bg1"/>
                </a:solidFill>
                <a:sym typeface="Wingdings" pitchFamily="2" charset="2"/>
              </a:rPr>
              <a:t>rougeatre</a:t>
            </a:r>
            <a:r>
              <a:rPr lang="fr-FR" dirty="0">
                <a:solidFill>
                  <a:schemeClr val="bg1"/>
                </a:solidFill>
                <a:sym typeface="Wingdings" pitchFamily="2" charset="2"/>
              </a:rPr>
              <a:t> </a:t>
            </a:r>
            <a:endParaRPr lang="fr-FR" dirty="0">
              <a:solidFill>
                <a:schemeClr val="bg1"/>
              </a:solidFill>
            </a:endParaRPr>
          </a:p>
        </p:txBody>
      </p:sp>
      <p:sp>
        <p:nvSpPr>
          <p:cNvPr id="35" name="ZoneTexte 34">
            <a:extLst>
              <a:ext uri="{FF2B5EF4-FFF2-40B4-BE49-F238E27FC236}">
                <a16:creationId xmlns:a16="http://schemas.microsoft.com/office/drawing/2014/main" id="{6E41F60B-32BE-1741-A0C0-9E4DCE0B6969}"/>
              </a:ext>
            </a:extLst>
          </p:cNvPr>
          <p:cNvSpPr txBox="1"/>
          <p:nvPr/>
        </p:nvSpPr>
        <p:spPr>
          <a:xfrm>
            <a:off x="64930" y="2381387"/>
            <a:ext cx="914493" cy="369332"/>
          </a:xfrm>
          <a:prstGeom prst="rect">
            <a:avLst/>
          </a:prstGeom>
          <a:noFill/>
          <a:ln>
            <a:solidFill>
              <a:srgbClr val="FF0000"/>
            </a:solidFill>
          </a:ln>
        </p:spPr>
        <p:txBody>
          <a:bodyPr wrap="square" rtlCol="0">
            <a:spAutoFit/>
          </a:bodyPr>
          <a:lstStyle/>
          <a:p>
            <a:r>
              <a:rPr lang="fr-FR" dirty="0">
                <a:solidFill>
                  <a:srgbClr val="FF0000"/>
                </a:solidFill>
                <a:latin typeface="Bauhaus 93" pitchFamily="82" charset="77"/>
              </a:rPr>
              <a:t>Rang A</a:t>
            </a:r>
          </a:p>
        </p:txBody>
      </p:sp>
    </p:spTree>
    <p:extLst>
      <p:ext uri="{BB962C8B-B14F-4D97-AF65-F5344CB8AC3E}">
        <p14:creationId xmlns:p14="http://schemas.microsoft.com/office/powerpoint/2010/main" val="389508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P spid="28" grpId="0" animBg="1"/>
      <p:bldP spid="29" grpId="0" animBg="1"/>
      <p:bldP spid="30" grpId="0" animBg="1"/>
      <p:bldP spid="31" grpId="0" animBg="1"/>
      <p:bldP spid="32" grpId="0" animBg="1"/>
      <p:bldP spid="33" grpId="0" animBg="1"/>
      <p:bldP spid="34" grpId="0" animBg="1"/>
    </p:bldLst>
  </p:timing>
</p:sld>
</file>

<file path=ppt/theme/theme1.xml><?xml version="1.0" encoding="utf-8"?>
<a:theme xmlns:a="http://schemas.openxmlformats.org/drawingml/2006/main" name="2_Thème Offic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31982</TotalTime>
  <Words>3952</Words>
  <Application>Microsoft Macintosh PowerPoint</Application>
  <PresentationFormat>Grand écran</PresentationFormat>
  <Paragraphs>627</Paragraphs>
  <Slides>52</Slides>
  <Notes>14</Notes>
  <HiddenSlides>0</HiddenSlides>
  <MMClips>2</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0</vt:i4>
      </vt:variant>
      <vt:variant>
        <vt:lpstr>Titres des diapositives</vt:lpstr>
      </vt:variant>
      <vt:variant>
        <vt:i4>52</vt:i4>
      </vt:variant>
    </vt:vector>
  </HeadingPairs>
  <TitlesOfParts>
    <vt:vector size="60" baseType="lpstr">
      <vt:lpstr>Antonio</vt:lpstr>
      <vt:lpstr>Arial</vt:lpstr>
      <vt:lpstr>Bauhaus 93</vt:lpstr>
      <vt:lpstr>Calibri</vt:lpstr>
      <vt:lpstr>Cambria</vt:lpstr>
      <vt:lpstr>Tahoma</vt:lpstr>
      <vt:lpstr>Times New Roman</vt:lpstr>
      <vt:lpstr>2_Thème Office</vt:lpstr>
      <vt:lpstr>Présentation PowerPoint</vt:lpstr>
      <vt:lpstr>Pré test Question isolée</vt:lpstr>
      <vt:lpstr>Pré test Question isolée</vt:lpstr>
      <vt:lpstr>Pré test Question isolée</vt:lpstr>
      <vt:lpstr>Pré test Question isolée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 test Question isolée</vt:lpstr>
      <vt:lpstr>Pré test Question isolée</vt:lpstr>
      <vt:lpstr>Pré test Question isolée</vt:lpstr>
      <vt:lpstr>Pré test Question isolée</vt:lpstr>
      <vt:lpstr>Mini dossier</vt:lpstr>
      <vt:lpstr>Par votre interrogatoire du patient et de son entourage, vous éliminez un épistaxis dégluti et un syndrome de Mallory Weiss.  Quelles sont les questions que vous avez posées pour les éliminer spécifiquement ?  </vt:lpstr>
      <vt:lpstr>Réponse 1</vt:lpstr>
      <vt:lpstr>Question 2</vt:lpstr>
      <vt:lpstr>Présentation PowerPoint</vt:lpstr>
      <vt:lpstr>Réponse 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Jean Chayvialle</dc:creator>
  <cp:lastModifiedBy>Thomas LAMBIN</cp:lastModifiedBy>
  <cp:revision>234</cp:revision>
  <dcterms:created xsi:type="dcterms:W3CDTF">2014-03-16T09:48:44Z</dcterms:created>
  <dcterms:modified xsi:type="dcterms:W3CDTF">2022-09-25T20:49:22Z</dcterms:modified>
</cp:coreProperties>
</file>