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63" r:id="rId3"/>
    <p:sldId id="262" r:id="rId4"/>
    <p:sldId id="258" r:id="rId5"/>
    <p:sldId id="298" r:id="rId6"/>
    <p:sldId id="264" r:id="rId7"/>
    <p:sldId id="259" r:id="rId8"/>
    <p:sldId id="265" r:id="rId9"/>
    <p:sldId id="266" r:id="rId10"/>
    <p:sldId id="267" r:id="rId11"/>
    <p:sldId id="260" r:id="rId12"/>
    <p:sldId id="268" r:id="rId13"/>
    <p:sldId id="26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78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0" r:id="rId43"/>
    <p:sldId id="301" r:id="rId44"/>
    <p:sldId id="302" r:id="rId45"/>
    <p:sldId id="303" r:id="rId46"/>
    <p:sldId id="304" r:id="rId47"/>
    <p:sldId id="305" r:id="rId48"/>
    <p:sldId id="306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681B6-4B56-40DE-9459-BF875C8BC4AB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D857D-166D-4880-ACC7-A858BD774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4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ADB8D4-9AE4-4233-834F-9CB3155A6835}" type="slidenum">
              <a:rPr lang="fr-FR" altLang="fr-FR"/>
              <a:pPr/>
              <a:t>6</a:t>
            </a:fld>
            <a:endParaRPr lang="fr-FR" altLang="fr-FR"/>
          </a:p>
        </p:txBody>
      </p:sp>
      <p:sp>
        <p:nvSpPr>
          <p:cNvPr id="289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9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289795" name="Text Box 3"/>
          <p:cNvSpPr txBox="1">
            <a:spLocks noChangeArrowheads="1"/>
          </p:cNvSpPr>
          <p:nvPr/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fld id="{B440C8E2-A5D0-4D41-9405-8CBFB48A1A85}" type="slidenum">
              <a:rPr lang="fr-FR" altLang="fr-FR" sz="1200">
                <a:latin typeface="Calibri" pitchFamily="32" charset="0"/>
              </a:rPr>
              <a:pPr algn="r">
                <a:buClrTx/>
                <a:buFontTx/>
                <a:buNone/>
              </a:pPr>
              <a:t>6</a:t>
            </a:fld>
            <a:endParaRPr lang="fr-FR" altLang="fr-FR" sz="120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96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7176A-6028-46E1-B399-6C235B670863}" type="slidenum">
              <a:rPr lang="fr-FR" altLang="fr-FR"/>
              <a:pPr/>
              <a:t>32</a:t>
            </a:fld>
            <a:endParaRPr lang="fr-FR" altLang="fr-FR"/>
          </a:p>
        </p:txBody>
      </p:sp>
      <p:sp>
        <p:nvSpPr>
          <p:cNvPr id="430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4963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7176A-6028-46E1-B399-6C235B670863}" type="slidenum">
              <a:rPr lang="fr-FR" altLang="fr-FR"/>
              <a:pPr/>
              <a:t>33</a:t>
            </a:fld>
            <a:endParaRPr lang="fr-FR" altLang="fr-FR"/>
          </a:p>
        </p:txBody>
      </p:sp>
      <p:sp>
        <p:nvSpPr>
          <p:cNvPr id="430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464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7176A-6028-46E1-B399-6C235B670863}" type="slidenum">
              <a:rPr lang="fr-FR" altLang="fr-FR"/>
              <a:pPr/>
              <a:t>35</a:t>
            </a:fld>
            <a:endParaRPr lang="fr-FR" altLang="fr-FR"/>
          </a:p>
        </p:txBody>
      </p:sp>
      <p:sp>
        <p:nvSpPr>
          <p:cNvPr id="430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87192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59CDD7-D1B4-4E73-9BA6-137DB0DB427E}" type="slidenum">
              <a:rPr lang="fr-FR" altLang="fr-FR"/>
              <a:pPr/>
              <a:t>37</a:t>
            </a:fld>
            <a:endParaRPr lang="fr-FR" altLang="fr-FR"/>
          </a:p>
        </p:txBody>
      </p:sp>
      <p:sp>
        <p:nvSpPr>
          <p:cNvPr id="435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5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435203" name="Text Box 3"/>
          <p:cNvSpPr txBox="1">
            <a:spLocks noChangeArrowheads="1"/>
          </p:cNvSpPr>
          <p:nvPr/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fld id="{4E9AB345-A104-4B0B-8148-22D12FDD6CCA}" type="slidenum">
              <a:rPr lang="fr-FR" altLang="fr-FR" sz="1200">
                <a:latin typeface="Calibri" pitchFamily="32" charset="0"/>
              </a:rPr>
              <a:pPr algn="r">
                <a:buClrTx/>
                <a:buFontTx/>
                <a:buNone/>
              </a:pPr>
              <a:t>37</a:t>
            </a:fld>
            <a:endParaRPr lang="fr-FR" altLang="fr-FR" sz="120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1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fr-FR" altLang="fr-FR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fr-FR" altLang="fr-FR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2175CF-DF7D-4E71-8212-9E312921484C}" type="slidenum">
              <a:rPr lang="fr-FR" altLang="fr-FR"/>
              <a:pPr/>
              <a:t>48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34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E1AB0-55B0-41BE-809E-0CC10C7F433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82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F7F433-95B7-47BC-A4CC-CE8107E36289}" type="slidenum">
              <a:rPr lang="fr-FR" altLang="fr-FR"/>
              <a:pPr/>
              <a:t>16</a:t>
            </a:fld>
            <a:endParaRPr lang="fr-FR" altLang="fr-FR"/>
          </a:p>
        </p:txBody>
      </p:sp>
      <p:sp>
        <p:nvSpPr>
          <p:cNvPr id="379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9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197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B8931F-C1B7-424F-89C8-6EEED030F737}" type="slidenum">
              <a:rPr lang="fr-FR" altLang="fr-FR"/>
              <a:pPr/>
              <a:t>17</a:t>
            </a:fld>
            <a:endParaRPr lang="fr-FR" altLang="fr-FR"/>
          </a:p>
        </p:txBody>
      </p:sp>
      <p:sp>
        <p:nvSpPr>
          <p:cNvPr id="380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0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833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954088"/>
            <a:ext cx="6108700" cy="34369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0925" y="4722813"/>
            <a:ext cx="4700588" cy="38163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4078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954088"/>
            <a:ext cx="6108700" cy="34369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0925" y="4722813"/>
            <a:ext cx="4700588" cy="38163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60207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954088"/>
            <a:ext cx="6108700" cy="34369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0925" y="4722813"/>
            <a:ext cx="4700588" cy="38163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374769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A11691-2A5C-4C1A-BDDC-8B84798B94DC}" type="slidenum">
              <a:rPr lang="fr-FR" altLang="fr-FR"/>
              <a:pPr/>
              <a:t>27</a:t>
            </a:fld>
            <a:endParaRPr lang="fr-FR" altLang="fr-FR"/>
          </a:p>
        </p:txBody>
      </p:sp>
      <p:sp>
        <p:nvSpPr>
          <p:cNvPr id="392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2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fld id="{43DAB231-8B8F-4E10-9637-8333802E08A4}" type="slidenum">
              <a:rPr lang="fr-FR" altLang="fr-FR" sz="1200">
                <a:latin typeface="Calibri" pitchFamily="32" charset="0"/>
              </a:rPr>
              <a:pPr algn="r">
                <a:buClrTx/>
                <a:buFontTx/>
                <a:buNone/>
              </a:pPr>
              <a:t>27</a:t>
            </a:fld>
            <a:endParaRPr lang="fr-FR" altLang="fr-FR" sz="120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8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7176A-6028-46E1-B399-6C235B670863}" type="slidenum">
              <a:rPr lang="fr-FR" altLang="fr-FR"/>
              <a:pPr/>
              <a:t>31</a:t>
            </a:fld>
            <a:endParaRPr lang="fr-FR" altLang="fr-FR"/>
          </a:p>
        </p:txBody>
      </p:sp>
      <p:sp>
        <p:nvSpPr>
          <p:cNvPr id="430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418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41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94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54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530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87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88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93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8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92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2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68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EE646-3B1B-48CC-B0ED-C6BD8C7549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452C1-6B7B-4505-977D-4F2606526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30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eddy.novais@univ-lyon1.fr" TargetMode="External"/><Relationship Id="rId2" Type="http://schemas.openxmlformats.org/officeDocument/2006/relationships/hyperlink" Target="https://moodle.univ-lyon1.fr/course/view.php?id=126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ucationtherapeutique.muco-cftr.fr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therapeutique.muco-cftr.fr/downloads/ETP-pratique/conducteurs-outils/competences-adapation/CONDUCTEUR-Si-On-En-Parlait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s-paca.org/a/288/comete-pour-developper-les-competences-psychosociales-en-education-du-patient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jeunes.gouv.fr/IMG/pdf/NDI_guidemethodo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5512" y="1772816"/>
            <a:ext cx="11526504" cy="2561440"/>
          </a:xfrm>
          <a:solidFill>
            <a:srgbClr val="00B0F0"/>
          </a:solidFill>
          <a:ln w="57150">
            <a:solidFill>
              <a:srgbClr val="00B0F0"/>
            </a:solidFill>
          </a:ln>
        </p:spPr>
        <p:txBody>
          <a:bodyPr anchor="ctr">
            <a:normAutofit/>
          </a:bodyPr>
          <a:lstStyle/>
          <a:p>
            <a:r>
              <a:rPr lang="fr-FR" sz="4800" b="1" dirty="0" smtClean="0">
                <a:solidFill>
                  <a:schemeClr val="bg1"/>
                </a:solidFill>
              </a:rPr>
              <a:t>EDUCATION THERAPEUTIQUE DU PATIENT</a:t>
            </a:r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sz="5400" b="1" u="sng" dirty="0" smtClean="0">
                <a:solidFill>
                  <a:schemeClr val="bg1"/>
                </a:solidFill>
              </a:rPr>
              <a:t>Q/R</a:t>
            </a:r>
            <a:endParaRPr lang="fr-FR" sz="5400" b="1" u="sng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92" y="5229200"/>
            <a:ext cx="115265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Teddy NOVAIS</a:t>
            </a:r>
          </a:p>
          <a:p>
            <a:pPr algn="ctr"/>
            <a:r>
              <a:rPr lang="fr-FR" dirty="0"/>
              <a:t>Pharmacien MCU-PH</a:t>
            </a:r>
          </a:p>
          <a:p>
            <a:pPr algn="ctr"/>
            <a:r>
              <a:rPr lang="fr-FR" dirty="0"/>
              <a:t>Pharmacie clinique – ISPB/UCBL</a:t>
            </a:r>
          </a:p>
          <a:p>
            <a:pPr algn="ctr"/>
            <a:r>
              <a:rPr lang="fr-FR" dirty="0"/>
              <a:t>Pharmacie GHC / RESHAPE INSERM U1290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9" y="72498"/>
            <a:ext cx="4008841" cy="8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14" y="3374819"/>
            <a:ext cx="8743774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007126" y="63720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/>
              <a:t>HAS 2007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944" y="1916833"/>
            <a:ext cx="10853928" cy="1200329"/>
          </a:xfrm>
          <a:prstGeom prst="rect">
            <a:avLst/>
          </a:prstGeom>
          <a:solidFill>
            <a:srgbClr val="D9F5FF"/>
          </a:solidFill>
        </p:spPr>
        <p:txBody>
          <a:bodyPr wrap="square">
            <a:spAutoFit/>
          </a:bodyPr>
          <a:lstStyle/>
          <a:p>
            <a:pPr algn="just"/>
            <a:r>
              <a:rPr lang="fr-FR" i="1" dirty="0"/>
              <a:t>Les compétences d’adaptation sont des compétences </a:t>
            </a:r>
            <a:r>
              <a:rPr lang="fr-FR" b="1" i="1" dirty="0"/>
              <a:t>personnelles et interpersonnelles, cognitives et physiques </a:t>
            </a:r>
            <a:r>
              <a:rPr lang="fr-FR" i="1" dirty="0"/>
              <a:t>qui permettent aux personnes de </a:t>
            </a:r>
            <a:r>
              <a:rPr lang="fr-FR" b="1" i="1" dirty="0"/>
              <a:t>maîtriser et de diriger leur existence, et d'acquérir la capacité à vivre </a:t>
            </a:r>
            <a:r>
              <a:rPr lang="fr-FR" i="1" dirty="0"/>
              <a:t>dans leur environnement et à modifier celui-ci. Elles s’appuient sur le </a:t>
            </a:r>
            <a:r>
              <a:rPr lang="fr-FR" b="1" i="1" dirty="0"/>
              <a:t>vécu et l’expérience antérieure </a:t>
            </a:r>
            <a:r>
              <a:rPr lang="fr-FR" i="1" dirty="0"/>
              <a:t>du patient et font partie d’un ensemble plus large de </a:t>
            </a:r>
            <a:r>
              <a:rPr lang="fr-FR" b="1" i="1" dirty="0"/>
              <a:t>compétences psychosociales</a:t>
            </a:r>
            <a:r>
              <a:rPr lang="fr-FR" i="1" dirty="0"/>
              <a:t>. (OMS)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981200" y="68893"/>
            <a:ext cx="8229600" cy="136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600" b="1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Compétences d’adaptation</a:t>
            </a:r>
            <a:endParaRPr lang="fr-FR" altLang="fr-FR" sz="4600" b="1" dirty="0">
              <a:solidFill>
                <a:srgbClr val="00B0F0"/>
              </a:solidFill>
              <a:latin typeface="Calibri" pitchFamily="32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464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Pour la compétence: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/>
              <a:t>Gérer les effets indésirables de sont traitement médicamenteux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Pouvez-vous préciser des objectifs éducatifs ?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rgbClr val="00B0F0"/>
                </a:solidFill>
              </a:rPr>
              <a:t>Les compétences</a:t>
            </a:r>
            <a:endParaRPr lang="fr-FR" sz="5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1648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smtClean="0"/>
              <a:t>Pour la compétence: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/>
              <a:t>Gérer les effets indésirables de sont traitement médicamenteux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Expliquer les EI de ses médicaments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Repérer/Identifier EI de ses médicaments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S’auto-surveiller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Mettre en place des stratégie pour réduire/Prévenir le risque de survenue d’EI ou pour réduire l’impact des EI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Gérer un EI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rgbClr val="00B0F0"/>
                </a:solidFill>
              </a:rPr>
              <a:t>Les compétences</a:t>
            </a:r>
            <a:endParaRPr lang="fr-FR" sz="5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2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 smtClean="0">
                <a:solidFill>
                  <a:srgbClr val="00B0F0"/>
                </a:solidFill>
              </a:rPr>
              <a:t>Les représentations 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Donnez-moi un exemple de représentation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7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9740" y="2348880"/>
            <a:ext cx="10873208" cy="4853136"/>
          </a:xfrm>
        </p:spPr>
        <p:txBody>
          <a:bodyPr>
            <a:noAutofit/>
          </a:bodyPr>
          <a:lstStyle/>
          <a:p>
            <a:pPr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Maitriser son environnement</a:t>
            </a:r>
          </a:p>
          <a:p>
            <a:pPr marL="0" indent="0" algn="just">
              <a:buNone/>
            </a:pPr>
            <a:endParaRPr lang="fr-FR" sz="2000" dirty="0"/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Ramener l'étrange, l'inconnu au familier</a:t>
            </a:r>
          </a:p>
          <a:p>
            <a:pPr marL="0" indent="0" algn="just">
              <a:buNone/>
            </a:pPr>
            <a:endParaRPr lang="fr-FR" sz="2000" dirty="0"/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Rendre l'abstrait plus concret par la création d'images</a:t>
            </a:r>
          </a:p>
          <a:p>
            <a:pPr marL="0" indent="0" algn="just">
              <a:buNone/>
            </a:pPr>
            <a:endParaRPr lang="fr-FR" sz="2000" dirty="0"/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Faciliter la communication </a:t>
            </a:r>
            <a:r>
              <a:rPr lang="fr-FR" sz="2000" dirty="0"/>
              <a:t>entre les individus qui partagent les mêmes </a:t>
            </a:r>
            <a:r>
              <a:rPr lang="fr-FR" sz="2000" dirty="0" smtClean="0"/>
              <a:t>représentations</a:t>
            </a:r>
            <a:endParaRPr lang="fr-FR" sz="20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91544" y="476672"/>
            <a:ext cx="8229600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b="1" dirty="0" smtClean="0">
                <a:solidFill>
                  <a:srgbClr val="E34429"/>
                </a:solidFill>
              </a:rPr>
              <a:t>Rôle des </a:t>
            </a:r>
            <a:r>
              <a:rPr lang="fr-FR" altLang="fr-FR" b="1" dirty="0">
                <a:solidFill>
                  <a:srgbClr val="E34429"/>
                </a:solidFill>
              </a:rPr>
              <a:t>représentations</a:t>
            </a:r>
          </a:p>
        </p:txBody>
      </p:sp>
    </p:spTree>
    <p:extLst>
      <p:ext uri="{BB962C8B-B14F-4D97-AF65-F5344CB8AC3E}">
        <p14:creationId xmlns:p14="http://schemas.microsoft.com/office/powerpoint/2010/main" val="28969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Les programmes d’ETP 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Qu’est-ce que c’est ?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8729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07975"/>
            <a:ext cx="8229600" cy="114300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b="1" dirty="0" smtClean="0">
                <a:solidFill>
                  <a:srgbClr val="E34829"/>
                </a:solidFill>
              </a:rPr>
              <a:t>Qu’est ce qu’un programme d'ETP?</a:t>
            </a:r>
            <a:endParaRPr lang="fr-FR" altLang="fr-FR" b="1" dirty="0">
              <a:solidFill>
                <a:srgbClr val="E34829"/>
              </a:solidFill>
            </a:endParaRPr>
          </a:p>
        </p:txBody>
      </p:sp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623393" y="1909991"/>
            <a:ext cx="1094521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54000" indent="-254000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b="1" dirty="0">
                <a:latin typeface="+mn-lt"/>
                <a:ea typeface="Microsoft YaHei" charset="-122"/>
              </a:rPr>
              <a:t>Ensemble coordonné </a:t>
            </a:r>
            <a:r>
              <a:rPr lang="fr-FR" altLang="fr-FR" sz="2000" b="1" dirty="0" smtClean="0">
                <a:latin typeface="+mn-lt"/>
                <a:ea typeface="Microsoft YaHei" charset="-122"/>
              </a:rPr>
              <a:t>d’activités d’éducation </a:t>
            </a: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b="1" dirty="0">
                <a:latin typeface="+mn-lt"/>
                <a:ea typeface="Microsoft YaHei" charset="-122"/>
              </a:rPr>
              <a:t>Animées par des professionnels de santé formés à </a:t>
            </a:r>
            <a:r>
              <a:rPr lang="fr-FR" altLang="fr-FR" sz="2000" b="1" dirty="0" smtClean="0">
                <a:latin typeface="+mn-lt"/>
                <a:ea typeface="Microsoft YaHei" charset="-122"/>
              </a:rPr>
              <a:t>l’ETP (40h minimum) </a:t>
            </a:r>
            <a:r>
              <a:rPr lang="fr-FR" altLang="fr-FR" sz="2000" dirty="0">
                <a:latin typeface="+mn-lt"/>
                <a:ea typeface="Microsoft YaHei" charset="-122"/>
              </a:rPr>
              <a:t>ou une équipe avec le concours d’autres professionnels et de patients (formés à l’ETP également)</a:t>
            </a: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Destiné au </a:t>
            </a:r>
            <a:r>
              <a:rPr lang="fr-FR" altLang="fr-FR" sz="2000" b="1" dirty="0">
                <a:latin typeface="+mn-lt"/>
                <a:ea typeface="Microsoft YaHei" charset="-122"/>
              </a:rPr>
              <a:t>patient et son </a:t>
            </a:r>
            <a:r>
              <a:rPr lang="fr-FR" altLang="fr-FR" sz="2000" b="1" dirty="0" smtClean="0">
                <a:latin typeface="+mn-lt"/>
                <a:ea typeface="Microsoft YaHei" charset="-122"/>
              </a:rPr>
              <a:t>entourage</a:t>
            </a:r>
          </a:p>
          <a:p>
            <a:pPr marL="0" indent="0" algn="just">
              <a:buClr>
                <a:srgbClr val="00B0F0"/>
              </a:buClr>
              <a:buSzPct val="95000"/>
            </a:pP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b="1" dirty="0">
                <a:latin typeface="+mn-lt"/>
                <a:ea typeface="Microsoft YaHei" charset="-122"/>
              </a:rPr>
              <a:t>Concourt à l’atteinte de finalités </a:t>
            </a:r>
            <a:r>
              <a:rPr lang="fr-FR" altLang="fr-FR" sz="2000" dirty="0" smtClean="0">
                <a:latin typeface="+mn-lt"/>
                <a:ea typeface="Microsoft YaHei" charset="-122"/>
              </a:rPr>
              <a:t>: compétences d’auto-soins </a:t>
            </a:r>
            <a:r>
              <a:rPr lang="fr-FR" altLang="fr-FR" sz="2000" dirty="0">
                <a:latin typeface="+mn-lt"/>
                <a:ea typeface="Microsoft YaHei" charset="-122"/>
              </a:rPr>
              <a:t>et </a:t>
            </a:r>
            <a:r>
              <a:rPr lang="fr-FR" altLang="fr-FR" sz="2000" dirty="0" smtClean="0">
                <a:latin typeface="+mn-lt"/>
                <a:ea typeface="Microsoft YaHei" charset="-122"/>
              </a:rPr>
              <a:t>d’adaptation</a:t>
            </a: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 smtClean="0">
                <a:latin typeface="+mn-lt"/>
                <a:ea typeface="Microsoft YaHei" charset="-122"/>
              </a:rPr>
              <a:t>Spécifique d’une </a:t>
            </a:r>
            <a:r>
              <a:rPr lang="fr-FR" altLang="fr-FR" sz="2000" smtClean="0">
                <a:latin typeface="+mn-lt"/>
                <a:ea typeface="Microsoft YaHei" charset="-122"/>
              </a:rPr>
              <a:t>maladie chronique </a:t>
            </a:r>
            <a:r>
              <a:rPr lang="fr-FR" altLang="fr-FR" sz="2000" dirty="0" smtClean="0">
                <a:latin typeface="+mn-lt"/>
                <a:ea typeface="Microsoft YaHei" charset="-122"/>
              </a:rPr>
              <a:t>ou d’une situation de </a:t>
            </a:r>
            <a:r>
              <a:rPr lang="fr-FR" altLang="fr-FR" sz="2000" dirty="0" err="1" smtClean="0">
                <a:latin typeface="+mn-lt"/>
                <a:ea typeface="Microsoft YaHei" charset="-122"/>
              </a:rPr>
              <a:t>polypathologies</a:t>
            </a:r>
            <a:endParaRPr lang="fr-FR" altLang="fr-FR" sz="2000" dirty="0" smtClean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 smtClean="0">
                <a:latin typeface="+mn-lt"/>
                <a:ea typeface="Microsoft YaHei" charset="-122"/>
              </a:rPr>
              <a:t>Répond à un cahier des charges – </a:t>
            </a:r>
            <a:r>
              <a:rPr lang="fr-FR" altLang="fr-FR" sz="2000" b="1" dirty="0" smtClean="0">
                <a:latin typeface="+mn-lt"/>
                <a:ea typeface="Microsoft YaHei" charset="-122"/>
              </a:rPr>
              <a:t>déclaration ARS</a:t>
            </a: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endParaRPr lang="fr-FR" altLang="fr-FR" sz="2000" dirty="0">
              <a:latin typeface="+mn-lt"/>
              <a:ea typeface="Microsoft YaHei" charset="-122"/>
            </a:endParaRPr>
          </a:p>
          <a:p>
            <a:pPr marL="342900" indent="-342900" algn="just"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endParaRPr lang="fr-FR" altLang="fr-FR" sz="1600" dirty="0">
              <a:latin typeface="+mn-lt"/>
              <a:ea typeface="Microsoft YaHei" charset="-122"/>
            </a:endParaRPr>
          </a:p>
          <a:p>
            <a:pPr marL="0" indent="0" algn="just">
              <a:buClr>
                <a:srgbClr val="00B0F0"/>
              </a:buClr>
              <a:buSzPct val="95000"/>
            </a:pPr>
            <a:endParaRPr lang="fr-FR" altLang="fr-FR" sz="1600" dirty="0">
              <a:latin typeface="+mn-lt"/>
              <a:ea typeface="Microsoft YaHei" charset="-12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696400" y="6374487"/>
            <a:ext cx="226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HAS </a:t>
            </a:r>
            <a:r>
              <a:rPr lang="fr-FR" i="1" dirty="0" smtClean="0"/>
              <a:t>2007, HPST 2009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31369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695400" y="1450975"/>
            <a:ext cx="11017224" cy="495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54000" indent="-254000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20713" indent="-239713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>
              <a:spcBef>
                <a:spcPts val="600"/>
              </a:spcBef>
              <a:buClr>
                <a:srgbClr val="0BD0D9"/>
              </a:buClr>
              <a:buSzPct val="95000"/>
            </a:pPr>
            <a:r>
              <a:rPr lang="fr-FR" altLang="fr-FR" sz="2000" b="1" dirty="0">
                <a:latin typeface="+mn-lt"/>
                <a:ea typeface="Microsoft YaHei" charset="-122"/>
              </a:rPr>
              <a:t>= Cadre de référence pour la mise en œuvre du programme personnalisé de chaque patient</a:t>
            </a:r>
          </a:p>
          <a:p>
            <a:pPr marL="271463" algn="just">
              <a:spcBef>
                <a:spcPts val="600"/>
              </a:spcBef>
              <a:buSzPct val="95000"/>
            </a:pPr>
            <a:endParaRPr lang="fr-FR" altLang="fr-FR" sz="1050" dirty="0">
              <a:latin typeface="+mn-lt"/>
              <a:ea typeface="Microsoft YaHei" charset="-122"/>
            </a:endParaRPr>
          </a:p>
          <a:p>
            <a:pPr marL="0" indent="0" algn="just">
              <a:spcBef>
                <a:spcPts val="600"/>
              </a:spcBef>
              <a:buClr>
                <a:srgbClr val="0BD0D9"/>
              </a:buClr>
              <a:buSzPct val="95000"/>
            </a:pPr>
            <a:r>
              <a:rPr lang="fr-FR" altLang="fr-FR" sz="2000" dirty="0">
                <a:latin typeface="+mn-lt"/>
                <a:ea typeface="Microsoft YaHei" charset="-122"/>
                <a:sym typeface="Wingdings" panose="05000000000000000000" pitchFamily="2" charset="2"/>
              </a:rPr>
              <a:t></a:t>
            </a:r>
            <a:r>
              <a:rPr lang="fr-FR" altLang="fr-FR" sz="2000" b="1" dirty="0">
                <a:latin typeface="+mn-lt"/>
                <a:ea typeface="Microsoft YaHei" charset="-122"/>
                <a:sym typeface="Wingdings" panose="05000000000000000000" pitchFamily="2" charset="2"/>
              </a:rPr>
              <a:t> </a:t>
            </a:r>
            <a:r>
              <a:rPr lang="fr-FR" altLang="fr-FR" sz="2000" b="1" dirty="0">
                <a:latin typeface="+mn-lt"/>
                <a:ea typeface="Microsoft YaHei" charset="-122"/>
              </a:rPr>
              <a:t>Définit </a:t>
            </a:r>
            <a:r>
              <a:rPr lang="fr-FR" altLang="fr-FR" sz="2000" dirty="0">
                <a:latin typeface="+mn-lt"/>
                <a:ea typeface="Microsoft YaHei" charset="-122"/>
              </a:rPr>
              <a:t>(éléments à transmettre dans le dossier </a:t>
            </a:r>
            <a:r>
              <a:rPr lang="fr-FR" altLang="fr-FR" sz="2000" dirty="0" smtClean="0">
                <a:latin typeface="+mn-lt"/>
                <a:ea typeface="Microsoft YaHei" charset="-122"/>
              </a:rPr>
              <a:t>ARS</a:t>
            </a:r>
            <a:r>
              <a:rPr lang="fr-FR" altLang="fr-FR" sz="2000" dirty="0">
                <a:latin typeface="+mn-lt"/>
                <a:ea typeface="Microsoft YaHei" charset="-122"/>
              </a:rPr>
              <a:t>): </a:t>
            </a:r>
          </a:p>
          <a:p>
            <a:pPr marL="709613" lvl="1" indent="-342900" algn="just">
              <a:spcBef>
                <a:spcPts val="60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La structure qui porte le </a:t>
            </a:r>
            <a:r>
              <a:rPr lang="fr-FR" altLang="fr-FR" dirty="0" smtClean="0">
                <a:latin typeface="+mn-lt"/>
                <a:ea typeface="Microsoft YaHei" charset="-122"/>
              </a:rPr>
              <a:t>programme </a:t>
            </a:r>
            <a:r>
              <a:rPr lang="fr-FR" altLang="fr-FR" dirty="0">
                <a:latin typeface="+mn-lt"/>
                <a:ea typeface="Microsoft YaHei" charset="-122"/>
              </a:rPr>
              <a:t>(hôpital/ambulatoire)</a:t>
            </a:r>
          </a:p>
          <a:p>
            <a:pPr marL="709613" lvl="1" indent="-342900" algn="just">
              <a:spcBef>
                <a:spcPts val="60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L’équipe (éducateurs formés à l’ETP)</a:t>
            </a:r>
          </a:p>
          <a:p>
            <a:pPr marL="709613" lvl="1" indent="-342900" algn="just">
              <a:spcBef>
                <a:spcPts val="60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La coordination</a:t>
            </a:r>
          </a:p>
          <a:p>
            <a:pPr marL="723900" lvl="1" indent="-342900" algn="just">
              <a:spcBef>
                <a:spcPts val="550"/>
              </a:spcBef>
              <a:buClr>
                <a:srgbClr val="00B0F0"/>
              </a:buClr>
              <a:buSzPct val="8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La population cible </a:t>
            </a:r>
          </a:p>
          <a:p>
            <a:pPr marL="709613" lvl="1" indent="-342900" algn="just">
              <a:spcBef>
                <a:spcPts val="60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Le programme: compétences visées, interventions éducatives, individuelles/collectives…</a:t>
            </a:r>
          </a:p>
          <a:p>
            <a:pPr marL="723900" lvl="1" indent="-342900" algn="just">
              <a:spcBef>
                <a:spcPts val="550"/>
              </a:spcBef>
              <a:buClr>
                <a:srgbClr val="00B0F0"/>
              </a:buClr>
              <a:buSzPct val="8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L’intégration dans le parcours de soins</a:t>
            </a:r>
          </a:p>
          <a:p>
            <a:pPr marL="723900" lvl="1" indent="-342900" algn="just">
              <a:spcBef>
                <a:spcPts val="550"/>
              </a:spcBef>
              <a:buClr>
                <a:srgbClr val="00B0F0"/>
              </a:buClr>
              <a:buSzPct val="8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L’éthique, la confidentialité et la déontologie</a:t>
            </a:r>
          </a:p>
          <a:p>
            <a:pPr marL="723900" lvl="1" indent="-342900" algn="just">
              <a:spcBef>
                <a:spcPts val="550"/>
              </a:spcBef>
              <a:buClr>
                <a:srgbClr val="00B0F0"/>
              </a:buClr>
              <a:buSzPct val="8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L’évaluation</a:t>
            </a:r>
          </a:p>
          <a:p>
            <a:pPr marL="723900" lvl="1" indent="-342900" algn="just">
              <a:spcBef>
                <a:spcPts val="550"/>
              </a:spcBef>
              <a:buClr>
                <a:srgbClr val="00B0F0"/>
              </a:buClr>
              <a:buSzPct val="85000"/>
              <a:buFont typeface="Wingdings" panose="05000000000000000000" pitchFamily="2" charset="2"/>
              <a:buChar char="q"/>
            </a:pPr>
            <a:r>
              <a:rPr lang="fr-FR" altLang="fr-FR" dirty="0">
                <a:latin typeface="+mn-lt"/>
                <a:ea typeface="Microsoft YaHei" charset="-122"/>
              </a:rPr>
              <a:t>Les modalités de financement</a:t>
            </a:r>
          </a:p>
          <a:p>
            <a:pPr marL="381000" lvl="1" indent="0" algn="just">
              <a:spcBef>
                <a:spcPts val="550"/>
              </a:spcBef>
              <a:buClr>
                <a:srgbClr val="00B0F0"/>
              </a:buClr>
              <a:buSzPct val="85000"/>
            </a:pPr>
            <a:endParaRPr lang="fr-FR" altLang="fr-FR" sz="1100" dirty="0">
              <a:latin typeface="+mn-lt"/>
              <a:ea typeface="Microsoft YaHei" charset="-122"/>
            </a:endParaRP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95000"/>
              <a:buFont typeface="Wingdings"/>
              <a:buChar char="è"/>
            </a:pPr>
            <a:r>
              <a:rPr lang="fr-FR" altLang="fr-FR" sz="2000" dirty="0" smtClean="0">
                <a:latin typeface="+mn-lt"/>
                <a:ea typeface="Microsoft YaHei" charset="-122"/>
              </a:rPr>
              <a:t>Doit </a:t>
            </a:r>
            <a:r>
              <a:rPr lang="fr-FR" altLang="fr-FR" sz="2000" dirty="0">
                <a:latin typeface="+mn-lt"/>
                <a:ea typeface="Microsoft YaHei" charset="-122"/>
              </a:rPr>
              <a:t>répondre aux critères de qualité de l’ETP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704512" y="63093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HAS 2007</a:t>
            </a: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07975"/>
            <a:ext cx="8229600" cy="114300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b="1" dirty="0" smtClean="0">
                <a:solidFill>
                  <a:srgbClr val="E34829"/>
                </a:solidFill>
              </a:rPr>
              <a:t>Qu’est ce qu’un programme d'ETP?</a:t>
            </a:r>
            <a:endParaRPr lang="fr-FR" altLang="fr-FR" b="1" dirty="0">
              <a:solidFill>
                <a:srgbClr val="E348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73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 smtClean="0">
                <a:solidFill>
                  <a:srgbClr val="00B0F0"/>
                </a:solidFill>
              </a:rPr>
              <a:t>La démarche éducative en ETP</a:t>
            </a:r>
            <a:endParaRPr lang="fr-FR" sz="5400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Quels sont les 4 grandes étapes de la démarche éducative ?</a:t>
            </a:r>
          </a:p>
          <a:p>
            <a:r>
              <a:rPr lang="fr-FR" dirty="0" smtClean="0"/>
              <a:t>Quels sont leurs objectifs ?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81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3791744" y="2132856"/>
            <a:ext cx="4896544" cy="3888432"/>
          </a:xfrm>
          <a:prstGeom prst="ellipse">
            <a:avLst/>
          </a:prstGeom>
          <a:noFill/>
          <a:ln w="76200">
            <a:solidFill>
              <a:srgbClr val="E34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511824" y="5301208"/>
            <a:ext cx="3456384" cy="115212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3. METTRE EN ŒUVRE LES SEANCES EDUCATIVES</a:t>
            </a:r>
          </a:p>
          <a:p>
            <a:pPr algn="ctr"/>
            <a:r>
              <a:rPr lang="fr-FR" i="1" dirty="0"/>
              <a:t>Individuelles et/ou collectives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960096" y="3356992"/>
            <a:ext cx="3456384" cy="115212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2. DÉFINITION CONJOINTE DES OBJECTIFS ET CONSTRUCTION DU PROGRAMME PERSONNALISÉ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71664" y="2132856"/>
            <a:ext cx="2016224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501630" y="1646768"/>
            <a:ext cx="3456384" cy="11521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fr-FR" b="1" dirty="0"/>
              <a:t>BILAN EDUCATIF PARTAGE</a:t>
            </a:r>
          </a:p>
          <a:p>
            <a:pPr algn="ctr"/>
            <a:r>
              <a:rPr lang="fr-FR" i="1" dirty="0"/>
              <a:t>Faire connaissance et évaluer ensemble la situation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3552" y="3356992"/>
            <a:ext cx="3456384" cy="115212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4. EVALUATION DES COMPETENCES ACQUISES</a:t>
            </a:r>
            <a:endParaRPr lang="fr-FR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938206" y="1664294"/>
            <a:ext cx="1853538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Suivi </a:t>
            </a:r>
            <a:r>
              <a:rPr lang="fr-FR" b="1" dirty="0"/>
              <a:t>éducatif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367808" y="2888940"/>
            <a:ext cx="21602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Reprise </a:t>
            </a:r>
            <a:r>
              <a:rPr lang="fr-FR" b="1" dirty="0"/>
              <a:t>éducative</a:t>
            </a:r>
          </a:p>
        </p:txBody>
      </p:sp>
      <p:cxnSp>
        <p:nvCxnSpPr>
          <p:cNvPr id="14" name="Connecteur en angle 13"/>
          <p:cNvCxnSpPr>
            <a:stCxn id="8" idx="0"/>
            <a:endCxn id="11" idx="2"/>
          </p:cNvCxnSpPr>
          <p:nvPr/>
        </p:nvCxnSpPr>
        <p:spPr>
          <a:xfrm rot="16200000" flipV="1">
            <a:off x="2666677" y="2231925"/>
            <a:ext cx="1323366" cy="926769"/>
          </a:xfrm>
          <a:prstGeom prst="bentConnector3">
            <a:avLst>
              <a:gd name="adj1" fmla="val 50000"/>
            </a:avLst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2" idx="1"/>
          </p:cNvCxnSpPr>
          <p:nvPr/>
        </p:nvCxnSpPr>
        <p:spPr>
          <a:xfrm>
            <a:off x="3791744" y="3073606"/>
            <a:ext cx="576064" cy="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6168008" y="3258272"/>
            <a:ext cx="0" cy="1970928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/>
        </p:nvSpPr>
        <p:spPr>
          <a:xfrm>
            <a:off x="2135560" y="1437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E34429"/>
                </a:solidFill>
              </a:rPr>
              <a:t>LA DÉMARCHE ÉDUCATIVE </a:t>
            </a:r>
          </a:p>
        </p:txBody>
      </p:sp>
    </p:spTree>
    <p:extLst>
      <p:ext uri="{BB962C8B-B14F-4D97-AF65-F5344CB8AC3E}">
        <p14:creationId xmlns:p14="http://schemas.microsoft.com/office/powerpoint/2010/main" val="150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b="1" dirty="0" smtClean="0">
                <a:solidFill>
                  <a:srgbClr val="00B0F0"/>
                </a:solidFill>
              </a:rPr>
              <a:t>Rappel: déroulé pédagogique </a:t>
            </a:r>
            <a:endParaRPr lang="fr-FR" sz="6000" b="1" dirty="0">
              <a:solidFill>
                <a:srgbClr val="00B0F0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524107" y="1684506"/>
            <a:ext cx="11028555" cy="85864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346" y="1852218"/>
            <a:ext cx="199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THEORIE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57417" y="1852218"/>
            <a:ext cx="361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PROJET DE GROUPE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67391" y="2710862"/>
            <a:ext cx="32269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/>
              <a:t>3 Sessions de travail de groupe en autonomie</a:t>
            </a:r>
            <a:r>
              <a:rPr lang="fr-FR" dirty="0"/>
              <a:t> </a:t>
            </a:r>
            <a:endParaRPr lang="fr-FR" dirty="0" smtClean="0"/>
          </a:p>
          <a:p>
            <a:pPr lvl="0"/>
            <a:endParaRPr lang="fr-FR" dirty="0"/>
          </a:p>
          <a:p>
            <a:pPr lvl="0"/>
            <a:r>
              <a:rPr lang="fr-FR" b="1" dirty="0"/>
              <a:t>2 Points intergroupes</a:t>
            </a:r>
            <a:r>
              <a:rPr lang="fr-FR" dirty="0"/>
              <a:t> (PIG) avec les enseignants pour faire le bilan sur vos avancées concernant votre projet </a:t>
            </a:r>
            <a:endParaRPr lang="fr-FR" dirty="0" smtClean="0"/>
          </a:p>
          <a:p>
            <a:pPr lvl="0"/>
            <a:endParaRPr lang="fr-FR" dirty="0"/>
          </a:p>
          <a:p>
            <a:pPr lvl="0"/>
            <a:r>
              <a:rPr lang="fr-FR" b="1" dirty="0">
                <a:solidFill>
                  <a:srgbClr val="FF0000"/>
                </a:solidFill>
              </a:rPr>
              <a:t>Evaluation </a:t>
            </a:r>
            <a:r>
              <a:rPr lang="fr-FR" b="1" dirty="0" smtClean="0">
                <a:solidFill>
                  <a:srgbClr val="FF0000"/>
                </a:solidFill>
              </a:rPr>
              <a:t>le 13/03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4107" y="2375438"/>
            <a:ext cx="592241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Apprentissage en autonomie sur plateforme MOODLE</a:t>
            </a:r>
          </a:p>
          <a:p>
            <a:r>
              <a:rPr lang="fr-FR" sz="1400" dirty="0" smtClean="0"/>
              <a:t>Lien: </a:t>
            </a:r>
            <a:r>
              <a:rPr lang="fr-FR" sz="1400" dirty="0" smtClean="0">
                <a:hlinkClick r:id="rId2"/>
              </a:rPr>
              <a:t>https://moodle.univ-lyon1.fr/course/view.php?id=126</a:t>
            </a:r>
            <a:endParaRPr lang="fr-FR" sz="1400" dirty="0" smtClean="0"/>
          </a:p>
          <a:p>
            <a:r>
              <a:rPr lang="fr-FR" sz="1400" dirty="0" smtClean="0"/>
              <a:t>- Inscription automatique </a:t>
            </a:r>
          </a:p>
          <a:p>
            <a:r>
              <a:rPr lang="fr-FR" sz="1400" dirty="0" smtClean="0"/>
              <a:t>- Auto-inscription: MDP: ETPLYON1</a:t>
            </a:r>
          </a:p>
          <a:p>
            <a:r>
              <a:rPr lang="fr-FR" sz="1400" dirty="0" smtClean="0"/>
              <a:t>- Si l’accès ne marche pas </a:t>
            </a:r>
            <a:r>
              <a:rPr lang="fr-FR" sz="1400" dirty="0" smtClean="0">
                <a:sym typeface="Wingdings" panose="05000000000000000000" pitchFamily="2" charset="2"/>
              </a:rPr>
              <a:t> </a:t>
            </a:r>
            <a:r>
              <a:rPr lang="fr-FR" sz="1400" dirty="0" smtClean="0">
                <a:sym typeface="Wingdings" panose="05000000000000000000" pitchFamily="2" charset="2"/>
                <a:hlinkClick r:id="rId3"/>
              </a:rPr>
              <a:t>teddy.novais@univ-lyon1.fr</a:t>
            </a:r>
            <a:endParaRPr lang="fr-FR" sz="1400" dirty="0" smtClean="0">
              <a:sym typeface="Wingdings" panose="05000000000000000000" pitchFamily="2" charset="2"/>
            </a:endParaRPr>
          </a:p>
          <a:p>
            <a:endParaRPr lang="fr-FR" sz="1400" dirty="0">
              <a:sym typeface="Wingdings" panose="05000000000000000000" pitchFamily="2" charset="2"/>
            </a:endParaRPr>
          </a:p>
          <a:p>
            <a:r>
              <a:rPr lang="fr-FR" b="1" dirty="0"/>
              <a:t>Cours en présentiel du </a:t>
            </a:r>
            <a:r>
              <a:rPr lang="fr-FR" b="1" dirty="0" smtClean="0">
                <a:sym typeface="Wingdings" panose="05000000000000000000" pitchFamily="2" charset="2"/>
              </a:rPr>
              <a:t>22/01: </a:t>
            </a:r>
            <a:r>
              <a:rPr lang="fr-FR" dirty="0" smtClean="0">
                <a:sym typeface="Wingdings" panose="05000000000000000000" pitchFamily="2" charset="2"/>
              </a:rPr>
              <a:t>1h Q/R + Projet</a:t>
            </a:r>
          </a:p>
          <a:p>
            <a:pPr lvl="0"/>
            <a:r>
              <a:rPr lang="fr-FR" b="1" dirty="0"/>
              <a:t>Cours en présentiel du </a:t>
            </a:r>
            <a:r>
              <a:rPr lang="fr-FR" b="1" dirty="0" smtClean="0"/>
              <a:t>28/01</a:t>
            </a:r>
            <a:r>
              <a:rPr lang="fr-FR" dirty="0"/>
              <a:t> : concept d’adhésion </a:t>
            </a:r>
            <a:r>
              <a:rPr lang="fr-FR" dirty="0" smtClean="0"/>
              <a:t>thérapeutique</a:t>
            </a:r>
            <a:endParaRPr lang="fr-FR" dirty="0"/>
          </a:p>
          <a:p>
            <a:pPr lvl="0"/>
            <a:r>
              <a:rPr lang="fr-FR" b="1" dirty="0"/>
              <a:t>Cours en présentiel du 5</a:t>
            </a:r>
            <a:r>
              <a:rPr lang="fr-FR" b="1" dirty="0" smtClean="0"/>
              <a:t>/02</a:t>
            </a:r>
            <a:r>
              <a:rPr lang="fr-FR" dirty="0"/>
              <a:t> : Retour d’expérience de professionnels ayant mené des projets d’ETP, côté industriel </a:t>
            </a:r>
          </a:p>
          <a:p>
            <a:r>
              <a:rPr lang="fr-FR" b="1" dirty="0"/>
              <a:t>Cours en présentiel du </a:t>
            </a:r>
            <a:r>
              <a:rPr lang="fr-FR" b="1" dirty="0" smtClean="0"/>
              <a:t>9/02</a:t>
            </a:r>
            <a:r>
              <a:rPr lang="fr-FR" dirty="0"/>
              <a:t> : Retour d’expérience de professionnels hospitaliers impliqués dans des programmes d’ETP </a:t>
            </a:r>
            <a:endParaRPr lang="fr-FR" b="1" dirty="0" smtClean="0">
              <a:sym typeface="Wingdings" panose="05000000000000000000" pitchFamily="2" charset="2"/>
            </a:endParaRPr>
          </a:p>
          <a:p>
            <a:pPr algn="ctr"/>
            <a:endParaRPr lang="fr-FR" b="1" dirty="0">
              <a:sym typeface="Wingdings" panose="05000000000000000000" pitchFamily="2" charset="2"/>
            </a:endParaRP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399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E34429"/>
                </a:solidFill>
              </a:rPr>
              <a:t>LE BILAN ÉDUCATIF PARTAGÉ</a:t>
            </a:r>
            <a:endParaRPr lang="fr-FR" b="1" dirty="0">
              <a:solidFill>
                <a:srgbClr val="E3442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376" y="1556792"/>
            <a:ext cx="11449272" cy="4997152"/>
          </a:xfrm>
        </p:spPr>
        <p:txBody>
          <a:bodyPr>
            <a:normAutofit lnSpcReduction="10000"/>
          </a:bodyPr>
          <a:lstStyle/>
          <a:p>
            <a:r>
              <a:rPr lang="fr-FR" sz="2000" dirty="0"/>
              <a:t>Aussi appelé </a:t>
            </a:r>
            <a:r>
              <a:rPr lang="fr-FR" sz="2000" b="1" dirty="0"/>
              <a:t>diagnostic </a:t>
            </a:r>
            <a:r>
              <a:rPr lang="fr-FR" sz="2000" b="1" dirty="0" smtClean="0"/>
              <a:t>éducatif </a:t>
            </a:r>
            <a:r>
              <a:rPr lang="fr-FR" sz="2000" b="1" dirty="0">
                <a:sym typeface="Wingdings" panose="05000000000000000000" pitchFamily="2" charset="2"/>
              </a:rPr>
              <a:t> </a:t>
            </a:r>
            <a:r>
              <a:rPr lang="fr-FR" sz="2000" b="1" u="sng" dirty="0"/>
              <a:t>évaluation initiale du patient</a:t>
            </a:r>
          </a:p>
          <a:p>
            <a:pPr marL="0" indent="0">
              <a:buNone/>
            </a:pPr>
            <a:endParaRPr lang="fr-FR" sz="1000" b="1" dirty="0"/>
          </a:p>
          <a:p>
            <a:pPr marL="0" indent="0">
              <a:buNone/>
            </a:pPr>
            <a:endParaRPr lang="fr-FR" sz="1000" b="1" dirty="0"/>
          </a:p>
          <a:p>
            <a:r>
              <a:rPr lang="fr-FR" sz="2000" b="1" dirty="0">
                <a:solidFill>
                  <a:srgbClr val="E34429"/>
                </a:solidFill>
              </a:rPr>
              <a:t>Première rencontre </a:t>
            </a:r>
            <a:r>
              <a:rPr lang="fr-FR" sz="2000" dirty="0"/>
              <a:t>entre le patient et l’éducateur (2 individus)</a:t>
            </a:r>
          </a:p>
          <a:p>
            <a:pPr marL="0" indent="0">
              <a:buNone/>
            </a:pPr>
            <a:endParaRPr lang="fr-FR" sz="1000" b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000" b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B0F0"/>
                </a:solidFill>
                <a:sym typeface="Wingdings" panose="05000000000000000000" pitchFamily="2" charset="2"/>
              </a:rPr>
              <a:t>Pour quoi faire ? </a:t>
            </a:r>
          </a:p>
          <a:p>
            <a:pPr marL="0" indent="0">
              <a:buNone/>
            </a:pPr>
            <a:endParaRPr lang="fr-FR" sz="1000" b="1" dirty="0">
              <a:solidFill>
                <a:srgbClr val="00B0F0"/>
              </a:solidFill>
            </a:endParaRPr>
          </a:p>
          <a:p>
            <a:pPr lvl="1"/>
            <a:r>
              <a:rPr lang="fr-FR" sz="2000" dirty="0"/>
              <a:t>Créer une </a:t>
            </a:r>
            <a:r>
              <a:rPr lang="fr-FR" sz="2000" b="1" dirty="0"/>
              <a:t>alliance thérapeutique</a:t>
            </a:r>
          </a:p>
          <a:p>
            <a:pPr marL="457200" lvl="1" indent="0">
              <a:buNone/>
            </a:pPr>
            <a:endParaRPr lang="fr-FR" sz="800" b="1" dirty="0"/>
          </a:p>
          <a:p>
            <a:pPr lvl="1"/>
            <a:r>
              <a:rPr lang="fr-FR" sz="2000" b="1" dirty="0"/>
              <a:t>Rassembler les informations </a:t>
            </a:r>
            <a:r>
              <a:rPr lang="fr-FR" sz="2000" dirty="0"/>
              <a:t>concernant la situation du patient</a:t>
            </a:r>
          </a:p>
          <a:p>
            <a:pPr lvl="1"/>
            <a:endParaRPr lang="fr-FR" sz="800" dirty="0"/>
          </a:p>
          <a:p>
            <a:pPr lvl="1"/>
            <a:r>
              <a:rPr lang="fr-FR" sz="2000" dirty="0"/>
              <a:t>Repérer ses </a:t>
            </a:r>
            <a:r>
              <a:rPr lang="fr-FR" sz="2000" b="1" dirty="0"/>
              <a:t>difficultés, besoins, attentes, ressources et </a:t>
            </a:r>
            <a:r>
              <a:rPr lang="fr-FR" sz="2000" b="1" u="sng" dirty="0"/>
              <a:t>priorités</a:t>
            </a:r>
          </a:p>
          <a:p>
            <a:pPr lvl="1"/>
            <a:endParaRPr lang="fr-FR" sz="800" b="1" dirty="0"/>
          </a:p>
          <a:p>
            <a:pPr lvl="1"/>
            <a:r>
              <a:rPr lang="fr-FR" sz="2000" dirty="0"/>
              <a:t>Identifier les </a:t>
            </a:r>
            <a:r>
              <a:rPr lang="fr-FR" sz="2000" b="1" dirty="0"/>
              <a:t>représentations</a:t>
            </a:r>
            <a:r>
              <a:rPr lang="fr-FR" sz="2000" dirty="0"/>
              <a:t> du patient</a:t>
            </a:r>
          </a:p>
          <a:p>
            <a:pPr lvl="1" algn="just"/>
            <a:endParaRPr lang="fr-FR" sz="2000" dirty="0"/>
          </a:p>
          <a:p>
            <a:pPr marL="57150" indent="0" algn="just">
              <a:buNone/>
            </a:pPr>
            <a:r>
              <a:rPr lang="fr-FR" sz="1800" dirty="0"/>
              <a:t>            </a:t>
            </a:r>
            <a:r>
              <a:rPr lang="fr-FR" sz="1800" dirty="0" smtClean="0"/>
              <a:t>              </a:t>
            </a:r>
            <a:r>
              <a:rPr lang="fr-FR" sz="1800" b="1" dirty="0" smtClean="0"/>
              <a:t>On explore, </a:t>
            </a:r>
            <a:r>
              <a:rPr lang="fr-FR" sz="1800" dirty="0"/>
              <a:t>mais ce n’est pas le moment d’apporter de l’information (</a:t>
            </a:r>
            <a:r>
              <a:rPr lang="fr-FR" sz="1800" dirty="0" smtClean="0"/>
              <a:t>éduquer), sauf </a:t>
            </a:r>
            <a:r>
              <a:rPr lang="fr-FR" sz="1800" dirty="0"/>
              <a:t>si sécuritaire…</a:t>
            </a:r>
          </a:p>
          <a:p>
            <a:pPr marL="0" indent="0">
              <a:buNone/>
            </a:pPr>
            <a:endParaRPr lang="fr-FR" sz="1000" b="1" dirty="0">
              <a:solidFill>
                <a:srgbClr val="E34429"/>
              </a:solidFill>
              <a:sym typeface="Wingdings" panose="05000000000000000000" pitchFamily="2" charset="2"/>
            </a:endParaRPr>
          </a:p>
        </p:txBody>
      </p:sp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1986"/>
            <a:ext cx="1237928" cy="12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7408" y="5661248"/>
            <a:ext cx="9433048" cy="1008112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9376" y="476672"/>
            <a:ext cx="9577064" cy="1143000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E34429"/>
                </a:solidFill>
              </a:rPr>
              <a:t>SYNTHÈSE DU BEP et DEFINITION DES OBEJECTIFS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7408" y="1556792"/>
            <a:ext cx="9361040" cy="49971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Clr>
                <a:srgbClr val="00B0F0"/>
              </a:buClr>
              <a:buNone/>
            </a:pPr>
            <a:endParaRPr lang="fr-FR" sz="1800" dirty="0"/>
          </a:p>
          <a:p>
            <a:pPr marL="0" indent="0" algn="just">
              <a:lnSpc>
                <a:spcPct val="160000"/>
              </a:lnSpc>
              <a:buClr>
                <a:srgbClr val="00B0F0"/>
              </a:buClr>
              <a:buNone/>
            </a:pPr>
            <a:r>
              <a:rPr lang="fr-FR" sz="1800" dirty="0" smtClean="0"/>
              <a:t>Se mettre d’accord avec le patient </a:t>
            </a:r>
            <a:r>
              <a:rPr lang="fr-FR" sz="1800" dirty="0"/>
              <a:t>± </a:t>
            </a:r>
            <a:r>
              <a:rPr lang="fr-FR" sz="1800" dirty="0" smtClean="0"/>
              <a:t>entourage sur :</a:t>
            </a:r>
          </a:p>
          <a:p>
            <a:pPr lvl="1" algn="just">
              <a:lnSpc>
                <a:spcPct val="16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/>
              <a:t>Les compétences à acquérir / à mobiliser </a:t>
            </a:r>
            <a:r>
              <a:rPr lang="fr-FR" sz="1600" dirty="0" smtClean="0"/>
              <a:t>au regard de son projet </a:t>
            </a:r>
          </a:p>
          <a:p>
            <a:pPr marL="457200" lvl="1" indent="0" algn="just">
              <a:lnSpc>
                <a:spcPct val="160000"/>
              </a:lnSpc>
              <a:buClr>
                <a:srgbClr val="00B0F0"/>
              </a:buClr>
              <a:buNone/>
            </a:pPr>
            <a:r>
              <a:rPr lang="fr-FR" sz="1600" dirty="0" smtClean="0">
                <a:solidFill>
                  <a:srgbClr val="00B0F0"/>
                </a:solidFill>
                <a:sym typeface="Wingdings" panose="05000000000000000000" pitchFamily="2" charset="2"/>
              </a:rPr>
              <a:t>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b="1" dirty="0" smtClean="0"/>
              <a:t>Négociation </a:t>
            </a:r>
            <a:r>
              <a:rPr lang="fr-FR" sz="1600" b="1" dirty="0"/>
              <a:t>possible: priorité patient ≠ priorité </a:t>
            </a:r>
            <a:r>
              <a:rPr lang="fr-FR" sz="1600" b="1" dirty="0" smtClean="0"/>
              <a:t>éducateur</a:t>
            </a:r>
            <a:endParaRPr lang="fr-FR" sz="1600" dirty="0" smtClean="0"/>
          </a:p>
          <a:p>
            <a:pPr lvl="1" algn="just">
              <a:lnSpc>
                <a:spcPct val="16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1600" dirty="0"/>
              <a:t>les </a:t>
            </a:r>
            <a:r>
              <a:rPr lang="fr-FR" sz="1600" b="1" dirty="0"/>
              <a:t>objectifs éducatifs </a:t>
            </a:r>
            <a:r>
              <a:rPr lang="fr-FR" sz="1600" dirty="0"/>
              <a:t>contributifs à l’acquisition de la compétence </a:t>
            </a:r>
          </a:p>
          <a:p>
            <a:pPr lvl="1" algn="just">
              <a:lnSpc>
                <a:spcPct val="16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1600" dirty="0" smtClean="0"/>
              <a:t>Le </a:t>
            </a:r>
            <a:r>
              <a:rPr lang="fr-FR" sz="1600" b="1" dirty="0" smtClean="0"/>
              <a:t>projet éducatif personnalisé</a:t>
            </a:r>
          </a:p>
          <a:p>
            <a:pPr lvl="1" algn="just">
              <a:lnSpc>
                <a:spcPct val="16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1600" dirty="0" smtClean="0"/>
              <a:t>Les information à transmettre aux professionnels impliqués dans le parcours de soins du patient</a:t>
            </a:r>
          </a:p>
          <a:p>
            <a:pPr lvl="1" algn="just">
              <a:lnSpc>
                <a:spcPct val="16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1600" dirty="0" smtClean="0"/>
              <a:t>La programmation des évaluations</a:t>
            </a:r>
          </a:p>
          <a:p>
            <a:pPr lvl="1" algn="just">
              <a:lnSpc>
                <a:spcPct val="16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endParaRPr lang="fr-FR" sz="1050" dirty="0"/>
          </a:p>
          <a:p>
            <a:pPr algn="just">
              <a:lnSpc>
                <a:spcPct val="160000"/>
              </a:lnSpc>
              <a:buClr>
                <a:srgbClr val="00B0F0"/>
              </a:buClr>
              <a:buFont typeface="Wingdings"/>
              <a:buChar char="è"/>
            </a:pPr>
            <a:r>
              <a:rPr lang="fr-FR" sz="1800" b="1" dirty="0"/>
              <a:t>Détermination des interventions éducatives </a:t>
            </a:r>
            <a:r>
              <a:rPr lang="fr-FR" sz="1800" dirty="0"/>
              <a:t>s’appuyant sur le référentiel de compétences du programme </a:t>
            </a:r>
            <a:r>
              <a:rPr lang="fr-FR" sz="1800" dirty="0" smtClean="0"/>
              <a:t>d’ETP</a:t>
            </a:r>
            <a:endParaRPr lang="fr-FR" sz="1800" dirty="0"/>
          </a:p>
        </p:txBody>
      </p:sp>
      <p:pic>
        <p:nvPicPr>
          <p:cNvPr id="4" name="Picture 2" descr="Résultat de recherche d'images pour &quot;négociation des objectif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29" y="228682"/>
            <a:ext cx="1457972" cy="146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0488488" y="2411999"/>
            <a:ext cx="1409720" cy="203132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 ± Contrat d ’éducation</a:t>
            </a:r>
          </a:p>
          <a:p>
            <a:pPr algn="ctr"/>
            <a:endParaRPr lang="fr-FR" b="1" dirty="0">
              <a:solidFill>
                <a:srgbClr val="00B0F0"/>
              </a:solidFill>
            </a:endParaRPr>
          </a:p>
          <a:p>
            <a:pPr algn="ctr"/>
            <a:endParaRPr lang="fr-FR" b="1" dirty="0">
              <a:solidFill>
                <a:srgbClr val="00B0F0"/>
              </a:solidFill>
            </a:endParaRPr>
          </a:p>
          <a:p>
            <a:pPr algn="ctr"/>
            <a:endParaRPr lang="fr-FR" b="1" dirty="0">
              <a:solidFill>
                <a:srgbClr val="00B0F0"/>
              </a:solidFill>
            </a:endParaRPr>
          </a:p>
          <a:p>
            <a:pPr algn="ctr"/>
            <a:endParaRPr lang="fr-FR" b="1" dirty="0">
              <a:solidFill>
                <a:srgbClr val="00B0F0"/>
              </a:solidFill>
            </a:endParaRPr>
          </a:p>
          <a:p>
            <a:pPr algn="ctr"/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10940421" y="1691918"/>
            <a:ext cx="432048" cy="43204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Résultat de recherche d'images pour &quot;contrat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18825"/>
          <a:stretch/>
        </p:blipFill>
        <p:spPr bwMode="auto">
          <a:xfrm>
            <a:off x="10502885" y="3031295"/>
            <a:ext cx="1380702" cy="13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5076295"/>
            <a:ext cx="1367026" cy="152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lèche vers le bas 9"/>
          <p:cNvSpPr/>
          <p:nvPr/>
        </p:nvSpPr>
        <p:spPr>
          <a:xfrm>
            <a:off x="10977324" y="4573624"/>
            <a:ext cx="432048" cy="43204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7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68453" y="2027743"/>
            <a:ext cx="7794498" cy="3419475"/>
          </a:xfrm>
          <a:prstGeom prst="rect">
            <a:avLst/>
          </a:prstGeom>
          <a:solidFill>
            <a:srgbClr val="E1F7FF"/>
          </a:solidFill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8572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b="1" dirty="0">
                <a:solidFill>
                  <a:schemeClr val="tx1"/>
                </a:solidFill>
                <a:latin typeface="+mn-lt"/>
              </a:rPr>
              <a:t>Collecter des informations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pertinentes, fiables, valides afin de les </a:t>
            </a:r>
            <a:r>
              <a:rPr lang="fr-FR" b="1" dirty="0">
                <a:solidFill>
                  <a:schemeClr val="tx1"/>
                </a:solidFill>
                <a:latin typeface="+mn-lt"/>
              </a:rPr>
              <a:t>comparer à des éléments de référence ou de normes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endParaRPr lang="fr-FR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fr-FR" dirty="0">
                <a:solidFill>
                  <a:schemeClr val="tx1"/>
                </a:solidFill>
                <a:latin typeface="+mn-lt"/>
              </a:rPr>
              <a:t> Notion de critères, d’</a:t>
            </a:r>
            <a:r>
              <a:rPr lang="fr-FR" b="1" dirty="0">
                <a:solidFill>
                  <a:schemeClr val="tx1"/>
                </a:solidFill>
                <a:latin typeface="+mn-lt"/>
              </a:rPr>
              <a:t>indicateurs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endParaRPr lang="fr-FR" dirty="0">
              <a:solidFill>
                <a:schemeClr val="tx1"/>
              </a:solidFill>
              <a:latin typeface="+mn-lt"/>
            </a:endParaRPr>
          </a:p>
          <a:p>
            <a:pPr marL="285750" indent="-285750" algn="just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fr-FR" dirty="0">
                <a:solidFill>
                  <a:schemeClr val="tx1"/>
                </a:solidFill>
                <a:latin typeface="+mn-lt"/>
              </a:rPr>
              <a:t> En vue de prendre des </a:t>
            </a:r>
            <a:r>
              <a:rPr lang="fr-FR" b="1" dirty="0">
                <a:solidFill>
                  <a:schemeClr val="tx1"/>
                </a:solidFill>
                <a:latin typeface="+mn-lt"/>
              </a:rPr>
              <a:t>décisions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d’ordre thérapeutique, éducationnel, organisationnel, stratégique ou politique</a:t>
            </a:r>
          </a:p>
          <a:p>
            <a:pPr>
              <a:lnSpc>
                <a:spcPct val="90000"/>
              </a:lnSpc>
              <a:spcBef>
                <a:spcPts val="550"/>
              </a:spcBef>
              <a:buClr>
                <a:srgbClr val="E4005C"/>
              </a:buClr>
              <a:defRPr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933203" y="44624"/>
            <a:ext cx="829126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</a:pPr>
            <a:r>
              <a:rPr lang="fr-FR" altLang="fr-FR" sz="4400" b="1" dirty="0">
                <a:solidFill>
                  <a:srgbClr val="E03D10"/>
                </a:solidFill>
                <a:latin typeface="Calibri" pitchFamily="32" charset="0"/>
                <a:ea typeface="Microsoft YaHei" charset="-122"/>
              </a:rPr>
              <a:t>Evaluer en ETP c’est…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344160" y="628874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/>
              <a:t>D’</a:t>
            </a:r>
            <a:r>
              <a:rPr lang="fr-FR" i="1" dirty="0" err="1"/>
              <a:t>Ivernois</a:t>
            </a:r>
            <a:r>
              <a:rPr lang="fr-FR" i="1" dirty="0"/>
              <a:t> et </a:t>
            </a:r>
            <a:r>
              <a:rPr lang="fr-FR" i="1" dirty="0" err="1"/>
              <a:t>Gagnayre</a:t>
            </a:r>
            <a:r>
              <a:rPr lang="fr-FR" i="1" dirty="0"/>
              <a:t>. </a:t>
            </a:r>
            <a:r>
              <a:rPr lang="fr-FR" i="1" dirty="0" err="1"/>
              <a:t>adsp</a:t>
            </a:r>
            <a:r>
              <a:rPr lang="fr-FR" i="1" dirty="0"/>
              <a:t>. 2007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05" y="2311321"/>
            <a:ext cx="3689227" cy="285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922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 smtClean="0">
                <a:solidFill>
                  <a:srgbClr val="00B0F0"/>
                </a:solidFill>
              </a:rPr>
              <a:t>L’évaluation pédagogique</a:t>
            </a:r>
            <a:endParaRPr lang="fr-FR" sz="5400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Quelles différences entre évaluation formative et sommative 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0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432051" y="1196975"/>
            <a:ext cx="779621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431800" indent="-317500"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863600" indent="-280988"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6360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1">
              <a:spcBef>
                <a:spcPts val="600"/>
              </a:spcBef>
              <a:defRPr/>
            </a:pPr>
            <a:endParaRPr lang="fr-FR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600"/>
              </a:spcBef>
              <a:defRPr/>
            </a:pPr>
            <a:endParaRPr lang="fr-F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114872" y="1784248"/>
            <a:ext cx="1871663" cy="792162"/>
          </a:xfrm>
          <a:prstGeom prst="rect">
            <a:avLst/>
          </a:prstGeom>
          <a:solidFill>
            <a:srgbClr val="00B0F0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FFFFFF"/>
                </a:solidFill>
                <a:latin typeface="+mn-lt"/>
              </a:rPr>
              <a:t>Entrée du patient dans le programme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410272" y="2720873"/>
            <a:ext cx="1871663" cy="792162"/>
          </a:xfrm>
          <a:prstGeom prst="rect">
            <a:avLst/>
          </a:prstGeom>
          <a:solidFill>
            <a:schemeClr val="bg1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00B0F0"/>
                </a:solidFill>
                <a:latin typeface="+mn-lt"/>
              </a:rPr>
              <a:t>Séance 1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066034" y="3657499"/>
            <a:ext cx="1873250" cy="790575"/>
          </a:xfrm>
          <a:prstGeom prst="rect">
            <a:avLst/>
          </a:prstGeom>
          <a:solidFill>
            <a:schemeClr val="bg1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00B0F0"/>
                </a:solidFill>
                <a:latin typeface="+mn-lt"/>
              </a:rPr>
              <a:t>Séance 2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723384" y="4592536"/>
            <a:ext cx="1871662" cy="792163"/>
          </a:xfrm>
          <a:prstGeom prst="rect">
            <a:avLst/>
          </a:prstGeom>
          <a:solidFill>
            <a:schemeClr val="bg1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00B0F0"/>
                </a:solidFill>
                <a:latin typeface="+mn-lt"/>
              </a:rPr>
              <a:t>Séance n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8236097" y="5600598"/>
            <a:ext cx="1871663" cy="792162"/>
          </a:xfrm>
          <a:prstGeom prst="rect">
            <a:avLst/>
          </a:prstGeom>
          <a:solidFill>
            <a:srgbClr val="00B0F0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FFFFFF"/>
                </a:solidFill>
                <a:latin typeface="+mn-lt"/>
              </a:rPr>
              <a:t>Sortie du patient du programme</a:t>
            </a: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2691134" y="2792311"/>
            <a:ext cx="431800" cy="504825"/>
          </a:xfrm>
          <a:prstGeom prst="curvedRightArrow">
            <a:avLst>
              <a:gd name="adj1" fmla="val 24995"/>
              <a:gd name="adj2" fmla="val 50001"/>
              <a:gd name="adj3" fmla="val 25000"/>
            </a:avLst>
          </a:prstGeom>
          <a:solidFill>
            <a:srgbClr val="00B0F0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 altLang="fr-FR" sz="2000"/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4346896" y="3800374"/>
            <a:ext cx="431800" cy="504825"/>
          </a:xfrm>
          <a:prstGeom prst="curvedRightArrow">
            <a:avLst>
              <a:gd name="adj1" fmla="val 24995"/>
              <a:gd name="adj2" fmla="val 50001"/>
              <a:gd name="adj3" fmla="val 25000"/>
            </a:avLst>
          </a:prstGeom>
          <a:solidFill>
            <a:srgbClr val="00B0F0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 altLang="fr-FR" sz="2000"/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5931221" y="4736999"/>
            <a:ext cx="431800" cy="503237"/>
          </a:xfrm>
          <a:prstGeom prst="curvedRightArrow">
            <a:avLst>
              <a:gd name="adj1" fmla="val 24998"/>
              <a:gd name="adj2" fmla="val 50001"/>
              <a:gd name="adj3" fmla="val 25000"/>
            </a:avLst>
          </a:prstGeom>
          <a:solidFill>
            <a:srgbClr val="00B0F0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 altLang="fr-FR" sz="2000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6639121" y="5745061"/>
            <a:ext cx="431800" cy="503237"/>
          </a:xfrm>
          <a:prstGeom prst="curvedRightArrow">
            <a:avLst>
              <a:gd name="adj1" fmla="val 24998"/>
              <a:gd name="adj2" fmla="val 50001"/>
              <a:gd name="adj3" fmla="val 25000"/>
            </a:avLst>
          </a:prstGeom>
          <a:solidFill>
            <a:srgbClr val="00B0F0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 altLang="fr-FR" sz="2000"/>
          </a:p>
        </p:txBody>
      </p:sp>
      <p:sp>
        <p:nvSpPr>
          <p:cNvPr id="20493" name="AutoShape 13"/>
          <p:cNvSpPr>
            <a:spLocks/>
          </p:cNvSpPr>
          <p:nvPr/>
        </p:nvSpPr>
        <p:spPr bwMode="auto">
          <a:xfrm>
            <a:off x="4635251" y="1568596"/>
            <a:ext cx="2016125" cy="863724"/>
          </a:xfrm>
          <a:prstGeom prst="borderCallout2">
            <a:avLst>
              <a:gd name="adj1" fmla="val 51453"/>
              <a:gd name="adj2" fmla="val -142"/>
              <a:gd name="adj3" fmla="val 63458"/>
              <a:gd name="adj4" fmla="val -14778"/>
              <a:gd name="adj5" fmla="val 70244"/>
              <a:gd name="adj6" fmla="val -31549"/>
            </a:avLst>
          </a:prstGeom>
          <a:noFill/>
          <a:ln w="25560" cap="sq">
            <a:solidFill>
              <a:srgbClr val="E03D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E03D10"/>
                </a:solidFill>
                <a:latin typeface="+mn-lt"/>
              </a:rPr>
              <a:t>Evaluation diagnostique: BEP</a:t>
            </a:r>
          </a:p>
        </p:txBody>
      </p:sp>
      <p:cxnSp>
        <p:nvCxnSpPr>
          <p:cNvPr id="20494" name="AutoShape 14"/>
          <p:cNvCxnSpPr>
            <a:cxnSpLocks noChangeShapeType="1"/>
            <a:stCxn id="20496" idx="2"/>
            <a:endCxn id="20487" idx="0"/>
          </p:cNvCxnSpPr>
          <p:nvPr/>
        </p:nvCxnSpPr>
        <p:spPr bwMode="auto">
          <a:xfrm flipH="1">
            <a:off x="7658421" y="3440011"/>
            <a:ext cx="719138" cy="1152525"/>
          </a:xfrm>
          <a:prstGeom prst="straightConnector1">
            <a:avLst/>
          </a:prstGeom>
          <a:noFill/>
          <a:ln w="9360" cap="sq">
            <a:solidFill>
              <a:srgbClr val="E03D1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95" name="AutoShape 15"/>
          <p:cNvCxnSpPr>
            <a:cxnSpLocks noChangeShapeType="1"/>
            <a:stCxn id="20496" idx="2"/>
          </p:cNvCxnSpPr>
          <p:nvPr/>
        </p:nvCxnSpPr>
        <p:spPr bwMode="auto">
          <a:xfrm flipH="1">
            <a:off x="7010722" y="3440011"/>
            <a:ext cx="1368425" cy="650875"/>
          </a:xfrm>
          <a:prstGeom prst="straightConnector1">
            <a:avLst/>
          </a:prstGeom>
          <a:noFill/>
          <a:ln w="9360" cap="sq">
            <a:solidFill>
              <a:srgbClr val="E03D1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7371085" y="2647848"/>
            <a:ext cx="2016125" cy="792162"/>
          </a:xfrm>
          <a:prstGeom prst="rect">
            <a:avLst/>
          </a:prstGeom>
          <a:noFill/>
          <a:ln w="25560" cap="sq">
            <a:solidFill>
              <a:srgbClr val="E03D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E03D10"/>
                </a:solidFill>
                <a:latin typeface="+mn-lt"/>
              </a:rPr>
              <a:t>Evaluation </a:t>
            </a:r>
            <a:r>
              <a:rPr lang="fr-FR" altLang="fr-FR" sz="2000" b="1" u="sng" dirty="0">
                <a:solidFill>
                  <a:srgbClr val="E03D10"/>
                </a:solidFill>
                <a:latin typeface="+mn-lt"/>
              </a:rPr>
              <a:t>formative</a:t>
            </a:r>
          </a:p>
        </p:txBody>
      </p:sp>
      <p:cxnSp>
        <p:nvCxnSpPr>
          <p:cNvPr id="20497" name="AutoShape 17"/>
          <p:cNvCxnSpPr>
            <a:cxnSpLocks noChangeShapeType="1"/>
            <a:stCxn id="20496" idx="1"/>
            <a:endCxn id="20485" idx="3"/>
          </p:cNvCxnSpPr>
          <p:nvPr/>
        </p:nvCxnSpPr>
        <p:spPr bwMode="auto">
          <a:xfrm flipH="1">
            <a:off x="5281934" y="3044724"/>
            <a:ext cx="2089150" cy="73025"/>
          </a:xfrm>
          <a:prstGeom prst="straightConnector1">
            <a:avLst/>
          </a:prstGeom>
          <a:noFill/>
          <a:ln w="9360" cap="sq">
            <a:solidFill>
              <a:srgbClr val="E03D1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4131096" y="5551385"/>
            <a:ext cx="1800225" cy="914400"/>
          </a:xfrm>
          <a:prstGeom prst="rect">
            <a:avLst/>
          </a:prstGeom>
          <a:noFill/>
          <a:ln w="25560" cap="sq">
            <a:solidFill>
              <a:srgbClr val="E03D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E03D10"/>
                </a:solidFill>
                <a:latin typeface="+mn-lt"/>
              </a:rPr>
              <a:t>Evaluation </a:t>
            </a:r>
            <a:r>
              <a:rPr lang="fr-FR" altLang="fr-FR" sz="2000" b="1" u="sng" dirty="0">
                <a:solidFill>
                  <a:srgbClr val="E03D10"/>
                </a:solidFill>
                <a:latin typeface="+mn-lt"/>
              </a:rPr>
              <a:t>sommative</a:t>
            </a:r>
          </a:p>
        </p:txBody>
      </p:sp>
      <p:cxnSp>
        <p:nvCxnSpPr>
          <p:cNvPr id="20499" name="AutoShape 19"/>
          <p:cNvCxnSpPr>
            <a:cxnSpLocks noChangeShapeType="1"/>
          </p:cNvCxnSpPr>
          <p:nvPr/>
        </p:nvCxnSpPr>
        <p:spPr bwMode="auto">
          <a:xfrm>
            <a:off x="6221559" y="5972866"/>
            <a:ext cx="1869977" cy="23812"/>
          </a:xfrm>
          <a:prstGeom prst="straightConnector1">
            <a:avLst/>
          </a:prstGeom>
          <a:noFill/>
          <a:ln w="76200" cap="sq">
            <a:solidFill>
              <a:srgbClr val="E03D1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Titre 1"/>
          <p:cNvSpPr txBox="1">
            <a:spLocks/>
          </p:cNvSpPr>
          <p:nvPr/>
        </p:nvSpPr>
        <p:spPr>
          <a:xfrm>
            <a:off x="2114872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E34429"/>
                </a:solidFill>
              </a:rPr>
              <a:t>LES MOMENTS DE L’EVALUATION</a:t>
            </a: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 rot="10800000">
            <a:off x="7151090" y="5684760"/>
            <a:ext cx="431800" cy="503237"/>
          </a:xfrm>
          <a:prstGeom prst="curvedRightArrow">
            <a:avLst>
              <a:gd name="adj1" fmla="val 24998"/>
              <a:gd name="adj2" fmla="val 50001"/>
              <a:gd name="adj3" fmla="val 25000"/>
            </a:avLst>
          </a:prstGeom>
          <a:solidFill>
            <a:srgbClr val="00B0F0"/>
          </a:solidFill>
          <a:ln w="25560" cap="sq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 altLang="fr-FR" sz="2000"/>
          </a:p>
        </p:txBody>
      </p:sp>
    </p:spTree>
    <p:extLst>
      <p:ext uri="{BB962C8B-B14F-4D97-AF65-F5344CB8AC3E}">
        <p14:creationId xmlns:p14="http://schemas.microsoft.com/office/powerpoint/2010/main" val="30524590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063553" y="2060576"/>
            <a:ext cx="8136904" cy="3456657"/>
          </a:xfrm>
          <a:prstGeom prst="rect">
            <a:avLst/>
          </a:prstGeom>
          <a:solidFill>
            <a:srgbClr val="E1F7FF"/>
          </a:solidFill>
          <a:ln>
            <a:noFill/>
          </a:ln>
          <a:effectLst/>
          <a:extLst/>
        </p:spPr>
        <p:txBody>
          <a:bodyPr lIns="90000" tIns="46800" rIns="90000" bIns="46800"/>
          <a:lstStyle/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Font typeface="Wingdings" panose="05000000000000000000" pitchFamily="2" charset="2"/>
              <a:buChar char="q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fr-FR" sz="2200" b="1" dirty="0"/>
              <a:t>Evaluation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>
                <a:solidFill>
                  <a:srgbClr val="E03D10"/>
                </a:solidFill>
              </a:rPr>
              <a:t>formative</a:t>
            </a:r>
            <a:r>
              <a:rPr lang="fr-FR" sz="2200" dirty="0">
                <a:solidFill>
                  <a:srgbClr val="E03D10"/>
                </a:solidFill>
              </a:rPr>
              <a:t> </a:t>
            </a:r>
          </a:p>
          <a:p>
            <a:pPr marL="800100" lvl="1" indent="-342900" algn="just">
              <a:spcBef>
                <a:spcPts val="55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fr-FR" sz="2200" dirty="0"/>
              <a:t>Informe le patient sur ses apprentissages</a:t>
            </a:r>
          </a:p>
          <a:p>
            <a:pPr marL="800100" lvl="1" indent="-342900" algn="just">
              <a:spcBef>
                <a:spcPts val="55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fr-FR" sz="2200" dirty="0"/>
              <a:t>Permet de réajuster l’éducation en cours</a:t>
            </a:r>
          </a:p>
          <a:p>
            <a:pPr marL="806450" lvl="1" indent="-342900" algn="just">
              <a:spcBef>
                <a:spcPts val="550"/>
              </a:spcBef>
              <a:buClr>
                <a:srgbClr val="00B0F0"/>
              </a:buClr>
              <a:buFont typeface="Wingdings" panose="05000000000000000000" pitchFamily="2" charset="2"/>
              <a:buChar char="q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fr-FR" sz="22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Font typeface="Wingdings" panose="05000000000000000000" pitchFamily="2" charset="2"/>
              <a:buChar char="q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fr-FR" sz="2200" b="1" dirty="0"/>
              <a:t>Evaluation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>
                <a:solidFill>
                  <a:srgbClr val="E03D10"/>
                </a:solidFill>
              </a:rPr>
              <a:t>sommative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</a:p>
          <a:p>
            <a:pPr marL="800100" lvl="1" indent="-342900" algn="just">
              <a:spcBef>
                <a:spcPts val="55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fr-FR" sz="2200" dirty="0"/>
              <a:t>Fait le bilan des compétences du patient</a:t>
            </a:r>
          </a:p>
          <a:p>
            <a:pPr marL="800100" lvl="1" indent="-342900" algn="just">
              <a:spcBef>
                <a:spcPts val="55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fr-FR" sz="2200" dirty="0"/>
              <a:t>Permet de décider du devenir du patient: planifier le suivi et le renforcement éducatifs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114872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E34429"/>
                </a:solidFill>
              </a:rPr>
              <a:t>LES MOMENTS DE L’EVALUATION</a:t>
            </a:r>
          </a:p>
        </p:txBody>
      </p:sp>
    </p:spTree>
    <p:extLst>
      <p:ext uri="{BB962C8B-B14F-4D97-AF65-F5344CB8AC3E}">
        <p14:creationId xmlns:p14="http://schemas.microsoft.com/office/powerpoint/2010/main" val="2788711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 smtClean="0">
                <a:solidFill>
                  <a:srgbClr val="00B0F0"/>
                </a:solidFill>
              </a:rPr>
              <a:t>Les séances éducatives</a:t>
            </a:r>
            <a:endParaRPr lang="fr-FR" sz="5400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Quels sont les avantages et inconvénients de l’ETP en individuel 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3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/>
          <p:cNvSpPr txBox="1">
            <a:spLocks noChangeArrowheads="1"/>
          </p:cNvSpPr>
          <p:nvPr/>
        </p:nvSpPr>
        <p:spPr bwMode="auto">
          <a:xfrm>
            <a:off x="1919536" y="37904"/>
            <a:ext cx="8291264" cy="144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800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Education </a:t>
            </a:r>
            <a:r>
              <a:rPr lang="fr-FR" altLang="fr-FR" sz="4800" dirty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individuelle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408176" y="2194968"/>
            <a:ext cx="3845380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/>
          <a:lstStyle>
            <a:lvl1pPr marL="254000" indent="-254000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>
              <a:spcBef>
                <a:spcPts val="550"/>
              </a:spcBef>
              <a:buClr>
                <a:srgbClr val="00B0F0"/>
              </a:buClr>
              <a:buSzPct val="95000"/>
            </a:pPr>
            <a:r>
              <a:rPr lang="fr-FR" altLang="fr-FR" sz="2400" b="1" dirty="0">
                <a:solidFill>
                  <a:srgbClr val="00B050"/>
                </a:solidFill>
                <a:latin typeface="+mn-lt"/>
                <a:ea typeface="Microsoft YaHei" charset="-122"/>
              </a:rPr>
              <a:t>Avantages</a:t>
            </a:r>
          </a:p>
          <a:p>
            <a:pPr marL="0" indent="0" algn="ctr">
              <a:spcBef>
                <a:spcPts val="550"/>
              </a:spcBef>
              <a:buClr>
                <a:srgbClr val="00B0F0"/>
              </a:buClr>
              <a:buSzPct val="95000"/>
            </a:pPr>
            <a:endParaRPr lang="fr-FR" altLang="fr-FR" sz="1200" dirty="0">
              <a:latin typeface="Constantia" pitchFamily="16" charset="0"/>
              <a:ea typeface="Microsoft YaHei" charset="-122"/>
            </a:endParaRP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Personnalisée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Relation privilégiée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Permet de cerner les besoins spécifiques du patient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Respecte le rythme du patient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5931827" y="2194968"/>
            <a:ext cx="451617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/>
          <a:lstStyle>
            <a:lvl1pPr marL="254000" indent="-254000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>
              <a:spcBef>
                <a:spcPts val="550"/>
              </a:spcBef>
              <a:buClr>
                <a:srgbClr val="0BD0D9"/>
              </a:buClr>
              <a:buSzPct val="95000"/>
            </a:pPr>
            <a:r>
              <a:rPr lang="fr-FR" altLang="fr-FR" sz="2400" b="1" dirty="0">
                <a:solidFill>
                  <a:srgbClr val="FF0000"/>
                </a:solidFill>
                <a:latin typeface="+mn-lt"/>
                <a:ea typeface="Microsoft YaHei" charset="-122"/>
              </a:rPr>
              <a:t>Inconvénients</a:t>
            </a:r>
          </a:p>
          <a:p>
            <a:pPr marL="0" indent="0" algn="ctr">
              <a:spcBef>
                <a:spcPts val="550"/>
              </a:spcBef>
              <a:buClr>
                <a:srgbClr val="0BD0D9"/>
              </a:buClr>
              <a:buSzPct val="95000"/>
            </a:pPr>
            <a:endParaRPr lang="fr-FR" altLang="fr-FR" sz="1200" dirty="0">
              <a:latin typeface="+mn-lt"/>
              <a:ea typeface="Microsoft YaHei" charset="-122"/>
            </a:endParaRP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Pas d’échanges avec d’autres patients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Absence de dynamique de groupe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Déroulement peu structuré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Chronophage 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Risque d’emprise du soignant sur le patient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Risque d’incompatibilité</a:t>
            </a:r>
          </a:p>
          <a:p>
            <a:pPr marL="342900" indent="-342900" algn="just">
              <a:spcBef>
                <a:spcPts val="55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altLang="fr-FR" sz="2000" dirty="0">
                <a:latin typeface="+mn-lt"/>
                <a:ea typeface="Microsoft YaHei" charset="-122"/>
              </a:rPr>
              <a:t>Lassitude due à la répétition </a:t>
            </a:r>
          </a:p>
        </p:txBody>
      </p:sp>
      <p:sp>
        <p:nvSpPr>
          <p:cNvPr id="4" name="AutoShape 2" descr="Image associé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576" y="-9720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2416" y="740664"/>
            <a:ext cx="10259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rgbClr val="00B0F0"/>
                </a:solidFill>
              </a:rPr>
              <a:t>Les outils pédagogiques</a:t>
            </a:r>
            <a:endParaRPr lang="fr-FR" sz="4800" dirty="0">
              <a:solidFill>
                <a:srgbClr val="00B0F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23544" y="1901952"/>
            <a:ext cx="1044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Quand peut-on les utiliser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Quels outils connaissez-vous ?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0165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F0"/>
                </a:solidFill>
              </a:rPr>
              <a:t>LES DIMENSIONS A EXPLORER</a:t>
            </a:r>
            <a:endParaRPr lang="fr-FR" b="1" dirty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8" y="1559120"/>
            <a:ext cx="3638623" cy="519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37" y="1786773"/>
            <a:ext cx="3491002" cy="49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7959" y="7126288"/>
            <a:ext cx="3530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4"/>
              </a:rPr>
              <a:t>https://educationtherapeutique.muco-cftr.fr/</a:t>
            </a:r>
            <a:r>
              <a:rPr lang="fr-FR" sz="14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896200" y="4004249"/>
            <a:ext cx="3530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4"/>
              </a:rPr>
              <a:t>https://educationtherapeutique.muco-cftr.fr/</a:t>
            </a:r>
            <a:r>
              <a:rPr lang="fr-FR" sz="1400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31658" y="3632349"/>
            <a:ext cx="355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Un exemple en pédiatrie: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400" y="1196752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Outils pour favoriser l’expression</a:t>
            </a:r>
          </a:p>
        </p:txBody>
      </p:sp>
    </p:spTree>
    <p:extLst>
      <p:ext uri="{BB962C8B-B14F-4D97-AF65-F5344CB8AC3E}">
        <p14:creationId xmlns:p14="http://schemas.microsoft.com/office/powerpoint/2010/main" val="29417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600" dirty="0" smtClean="0">
                <a:solidFill>
                  <a:srgbClr val="00B0F0"/>
                </a:solidFill>
              </a:rPr>
              <a:t>Avez-vous des questions ? </a:t>
            </a:r>
            <a:endParaRPr lang="fr-FR" sz="6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4248" y="1124744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Outils pour favoriser l’expression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F0"/>
                </a:solidFill>
              </a:rPr>
              <a:t>LES DIMENSIONS A EXPLORER</a:t>
            </a:r>
            <a:endParaRPr lang="fr-FR" b="1" dirty="0">
              <a:solidFill>
                <a:srgbClr val="00B0F0"/>
              </a:solidFill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2"/>
          <a:srcRect l="5622" t="28617" r="63128" b="6995"/>
          <a:stretch/>
        </p:blipFill>
        <p:spPr bwMode="auto">
          <a:xfrm>
            <a:off x="2783632" y="1556792"/>
            <a:ext cx="6768752" cy="4968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5520" y="6500813"/>
            <a:ext cx="10848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hlinkClick r:id="rId3"/>
              </a:rPr>
              <a:t>https://</a:t>
            </a:r>
            <a:r>
              <a:rPr lang="fr-FR" sz="1100" dirty="0" smtClean="0">
                <a:hlinkClick r:id="rId3"/>
              </a:rPr>
              <a:t>educationtherapeutique.muco-cftr.fr/downloads/ETP-pratique/conducteurs-outils/competences-adapation/CONDUCTEUR-Si-On-En-Parlait.pdf</a:t>
            </a:r>
            <a:r>
              <a:rPr lang="fr-FR" sz="1100" dirty="0" smtClean="0"/>
              <a:t>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988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/>
          <p:cNvSpPr txBox="1">
            <a:spLocks noChangeArrowheads="1"/>
          </p:cNvSpPr>
          <p:nvPr/>
        </p:nvSpPr>
        <p:spPr bwMode="auto">
          <a:xfrm>
            <a:off x="2005858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100" b="1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Favoriser l’expression</a:t>
            </a:r>
          </a:p>
        </p:txBody>
      </p:sp>
      <p:pic>
        <p:nvPicPr>
          <p:cNvPr id="143362" name="Picture 2" descr="http://francois.muller.free.fr/tendances/espaces/images/photolang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3" y="1740499"/>
            <a:ext cx="7020409" cy="42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59752" y="1740499"/>
            <a:ext cx="474573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fr-FR" altLang="fr-FR" sz="2000" b="1" dirty="0">
                <a:latin typeface="Calibri" pitchFamily="32" charset="0"/>
                <a:ea typeface="Microsoft YaHei" charset="-122"/>
              </a:rPr>
              <a:t>Photo-expression (</a:t>
            </a:r>
            <a:r>
              <a:rPr lang="fr-FR" altLang="fr-FR" sz="2000" b="1" dirty="0" err="1">
                <a:latin typeface="Calibri" pitchFamily="32" charset="0"/>
                <a:ea typeface="Microsoft YaHei" charset="-122"/>
              </a:rPr>
              <a:t>photolangage</a:t>
            </a:r>
            <a:r>
              <a:rPr lang="fr-FR" altLang="fr-FR" sz="2000" b="1" dirty="0" smtClean="0">
                <a:latin typeface="Calibri" pitchFamily="32" charset="0"/>
                <a:ea typeface="Microsoft YaHei" charset="-122"/>
              </a:rPr>
              <a:t>®)</a:t>
            </a:r>
          </a:p>
          <a:p>
            <a:pPr algn="ctr">
              <a:buClrTx/>
              <a:buFontTx/>
              <a:buNone/>
            </a:pPr>
            <a:endParaRPr lang="fr-FR" altLang="fr-FR" b="1" dirty="0">
              <a:solidFill>
                <a:srgbClr val="00B0F0"/>
              </a:solidFill>
              <a:latin typeface="Calibri" pitchFamily="32" charset="0"/>
              <a:ea typeface="Microsoft YaHei" charset="-122"/>
            </a:endParaRPr>
          </a:p>
          <a:p>
            <a:pPr marL="285750" indent="-28575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FR" altLang="fr-FR" dirty="0" smtClean="0">
                <a:latin typeface="Calibri" pitchFamily="32" charset="0"/>
                <a:ea typeface="Microsoft YaHei" charset="-122"/>
              </a:rPr>
              <a:t>Mise à disposition d’un ensemble de photos</a:t>
            </a:r>
          </a:p>
          <a:p>
            <a:pPr marL="285750" indent="-28575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FR" altLang="fr-FR" dirty="0" smtClean="0">
                <a:latin typeface="Calibri" pitchFamily="32" charset="0"/>
                <a:ea typeface="Microsoft YaHei" charset="-122"/>
              </a:rPr>
              <a:t>Une consigne donnée par l’animateur (</a:t>
            </a:r>
            <a:r>
              <a:rPr lang="fr-FR" altLang="fr-FR" i="1" dirty="0" smtClean="0">
                <a:latin typeface="Calibri" pitchFamily="32" charset="0"/>
                <a:ea typeface="Microsoft YaHei" charset="-122"/>
              </a:rPr>
              <a:t>ex: choisissez une photo qui pour vous représente le vécu de votre maladie actuellement)</a:t>
            </a:r>
          </a:p>
          <a:p>
            <a:pPr marL="285750" indent="-28575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FR" altLang="fr-FR" dirty="0" smtClean="0">
                <a:latin typeface="Calibri" pitchFamily="32" charset="0"/>
                <a:ea typeface="Microsoft YaHei" charset="-122"/>
              </a:rPr>
              <a:t>Les patients choisissent une ou plusieurs photos</a:t>
            </a:r>
          </a:p>
          <a:p>
            <a:pPr marL="285750" indent="-28575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FR" altLang="fr-FR" dirty="0" smtClean="0">
                <a:latin typeface="Calibri" pitchFamily="32" charset="0"/>
                <a:ea typeface="Microsoft YaHei" charset="-122"/>
              </a:rPr>
              <a:t>Chacun leur tour, les patients expliquent pourquoi ils ont choisit cette ou ces photo(s)</a:t>
            </a:r>
          </a:p>
          <a:p>
            <a:pPr algn="ctr">
              <a:buClrTx/>
              <a:buFontTx/>
              <a:buNone/>
            </a:pPr>
            <a:endParaRPr lang="fr-FR" altLang="fr-FR" b="1" dirty="0">
              <a:solidFill>
                <a:srgbClr val="00B0F0"/>
              </a:solidFill>
              <a:latin typeface="Calibri" pitchFamily="32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0191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/>
          <p:cNvSpPr txBox="1">
            <a:spLocks noChangeArrowheads="1"/>
          </p:cNvSpPr>
          <p:nvPr/>
        </p:nvSpPr>
        <p:spPr bwMode="auto">
          <a:xfrm>
            <a:off x="2005858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100" b="1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Apprendre de gestes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9" y="1913338"/>
            <a:ext cx="5810504" cy="435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589520" y="2093976"/>
            <a:ext cx="3941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Apprentissage du geste d’injection IV sur un faux bras</a:t>
            </a:r>
          </a:p>
          <a:p>
            <a:pPr algn="ctr"/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95203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/>
          <p:cNvSpPr txBox="1">
            <a:spLocks noChangeArrowheads="1"/>
          </p:cNvSpPr>
          <p:nvPr/>
        </p:nvSpPr>
        <p:spPr bwMode="auto">
          <a:xfrm>
            <a:off x="2005858" y="4480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100" b="1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Comprendre un mécanisme physiopathologique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4576" t="27869" r="3508" b="5737"/>
          <a:stretch/>
        </p:blipFill>
        <p:spPr>
          <a:xfrm>
            <a:off x="297125" y="2109831"/>
            <a:ext cx="7467123" cy="40507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882128" y="2176272"/>
            <a:ext cx="39410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Exemple d’une activité éducative dans l’hémophilie</a:t>
            </a:r>
          </a:p>
          <a:p>
            <a:pPr marL="342900" indent="-342900" algn="just">
              <a:buAutoNum type="arabicPeriod"/>
            </a:pPr>
            <a:endParaRPr lang="fr-FR" dirty="0"/>
          </a:p>
          <a:p>
            <a:pPr marL="342900" indent="-342900" algn="just">
              <a:buAutoNum type="arabicPeriod"/>
            </a:pPr>
            <a:r>
              <a:rPr lang="fr-FR" dirty="0" smtClean="0"/>
              <a:t>Réflexion sur la différence entre les différents personnages (différentes teintes = différents taux de facteur de la coagulation = différentes sévérités de la maladie)</a:t>
            </a:r>
          </a:p>
          <a:p>
            <a:pPr algn="just"/>
            <a:endParaRPr lang="fr-FR" dirty="0" smtClean="0"/>
          </a:p>
          <a:p>
            <a:pPr marL="342900" indent="-342900" algn="just">
              <a:buAutoNum type="arabicPeriod"/>
            </a:pPr>
            <a:r>
              <a:rPr lang="fr-FR" dirty="0" smtClean="0"/>
              <a:t>Classification des personnages en fonction du niveau de sévérité et du taux de facteur circulant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3010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005858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100" b="1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Repérer des symptômes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872984" y="1911096"/>
            <a:ext cx="3557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Utilisation de cartes symptômes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Imagier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Programme OMAGE: faire le lien entre ses symptômes et ses pathologies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8763" t="19078" r="59656" b="12243"/>
          <a:stretch/>
        </p:blipFill>
        <p:spPr bwMode="auto">
          <a:xfrm>
            <a:off x="283464" y="1655064"/>
            <a:ext cx="6850189" cy="4837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577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/>
          <p:cNvSpPr txBox="1">
            <a:spLocks noChangeArrowheads="1"/>
          </p:cNvSpPr>
          <p:nvPr/>
        </p:nvSpPr>
        <p:spPr bwMode="auto">
          <a:xfrm>
            <a:off x="2005858" y="4480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100" b="1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Anticiper et résoudre un problème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5800" y="2148840"/>
            <a:ext cx="74797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Etude </a:t>
            </a:r>
            <a:r>
              <a:rPr lang="fr-FR" sz="2800" dirty="0"/>
              <a:t>de 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Jeux de rôle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Cartes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Cartes </a:t>
            </a:r>
            <a:r>
              <a:rPr lang="fr-FR" sz="2800" dirty="0"/>
              <a:t>de </a:t>
            </a:r>
            <a:r>
              <a:rPr lang="fr-FR" sz="2800" dirty="0" err="1" smtClean="0"/>
              <a:t>Barrows</a:t>
            </a:r>
            <a:r>
              <a:rPr lang="fr-FR" sz="2800" dirty="0" smtClean="0"/>
              <a:t> / Ronde </a:t>
            </a:r>
            <a:r>
              <a:rPr lang="fr-FR" sz="2800" dirty="0"/>
              <a:t>des </a:t>
            </a:r>
            <a:r>
              <a:rPr lang="fr-FR" sz="2800" dirty="0" smtClean="0"/>
              <a:t>décisions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509792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1" y="494385"/>
            <a:ext cx="8583935" cy="779934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Cartes situation</a:t>
            </a:r>
            <a:endParaRPr lang="fr-FR" b="1" dirty="0">
              <a:solidFill>
                <a:srgbClr val="00B0F0"/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3" y="1700809"/>
            <a:ext cx="2961071" cy="422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91" y="1620780"/>
            <a:ext cx="1726928" cy="2470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5" y="4224670"/>
            <a:ext cx="1630661" cy="2400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51" y="1690918"/>
            <a:ext cx="1672617" cy="2400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823" y="1624288"/>
            <a:ext cx="1671168" cy="2463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0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00" y="4224670"/>
            <a:ext cx="1604069" cy="2342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 bwMode="auto">
          <a:xfrm>
            <a:off x="3491124" y="3598179"/>
            <a:ext cx="504056" cy="433759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fr-FR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65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3" y="1838108"/>
            <a:ext cx="5239404" cy="371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87" y="1838108"/>
            <a:ext cx="2719074" cy="371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560496" y="6378132"/>
            <a:ext cx="161925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fr-FR" altLang="fr-FR" sz="1600" i="1" dirty="0"/>
              <a:t> IPCEM 2007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439793" y="390277"/>
            <a:ext cx="9264720" cy="7799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B0F0"/>
                </a:solidFill>
              </a:rPr>
              <a:t>Ronde des </a:t>
            </a:r>
            <a:r>
              <a:rPr lang="fr-FR" b="1" dirty="0" smtClean="0">
                <a:solidFill>
                  <a:srgbClr val="00B0F0"/>
                </a:solidFill>
              </a:rPr>
              <a:t>décisions / cartes de </a:t>
            </a:r>
            <a:r>
              <a:rPr lang="fr-FR" b="1" dirty="0" err="1" smtClean="0">
                <a:solidFill>
                  <a:srgbClr val="00B0F0"/>
                </a:solidFill>
              </a:rPr>
              <a:t>Barrows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68842" y="1862987"/>
            <a:ext cx="391090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Une situation </a:t>
            </a:r>
            <a:endParaRPr lang="fr-FR" sz="2000" u="sng" dirty="0" smtClean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000" dirty="0" smtClean="0">
                <a:sym typeface="Wingdings" panose="05000000000000000000" pitchFamily="2" charset="2"/>
              </a:rPr>
              <a:t>des choix d’action (décisions)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000" dirty="0" smtClean="0">
                <a:sym typeface="Wingdings" panose="05000000000000000000" pitchFamily="2" charset="2"/>
              </a:rPr>
              <a:t>des conséquences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fr-FR" sz="2000" dirty="0" smtClean="0">
              <a:sym typeface="Wingdings" panose="05000000000000000000" pitchFamily="2" charset="2"/>
            </a:endParaRPr>
          </a:p>
          <a:p>
            <a:r>
              <a:rPr lang="fr-FR" sz="2000" dirty="0" smtClean="0"/>
              <a:t>3 type de décision: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Bonne </a:t>
            </a:r>
            <a:r>
              <a:rPr lang="fr-FR" dirty="0"/>
              <a:t>décision </a:t>
            </a:r>
            <a:r>
              <a:rPr lang="fr-FR" dirty="0" smtClean="0"/>
              <a:t>ou bonne réponse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Décision </a:t>
            </a:r>
            <a:r>
              <a:rPr lang="fr-FR" dirty="0"/>
              <a:t>sans impact ou réponse ni fausse ni juste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Mauvaise </a:t>
            </a:r>
            <a:r>
              <a:rPr lang="fr-FR" dirty="0"/>
              <a:t>décision qui aggravera la situation, réponse fausse, idée </a:t>
            </a:r>
            <a:r>
              <a:rPr lang="fr-FR" dirty="0" smtClean="0"/>
              <a:t>reçue</a:t>
            </a:r>
            <a:endParaRPr lang="fr-FR" dirty="0"/>
          </a:p>
          <a:p>
            <a:pPr algn="ct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29840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8132"/>
            <a:ext cx="2378363" cy="324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02" y="1435608"/>
            <a:ext cx="4713049" cy="5294376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  <a:miter lim="800000"/>
            <a:headEnd/>
            <a:tailEnd/>
          </a:ln>
          <a:extLst/>
        </p:spPr>
      </p:pic>
      <p:sp>
        <p:nvSpPr>
          <p:cNvPr id="2" name="ZoneTexte 1"/>
          <p:cNvSpPr txBox="1"/>
          <p:nvPr/>
        </p:nvSpPr>
        <p:spPr>
          <a:xfrm>
            <a:off x="381782" y="15220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situation 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563764" y="1522026"/>
            <a:ext cx="201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Des choix d’action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39793" y="390277"/>
            <a:ext cx="9264720" cy="7799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B0F0"/>
                </a:solidFill>
              </a:rPr>
              <a:t>Ronde des </a:t>
            </a:r>
            <a:r>
              <a:rPr lang="fr-FR" b="1" dirty="0" smtClean="0">
                <a:solidFill>
                  <a:srgbClr val="00B0F0"/>
                </a:solidFill>
              </a:rPr>
              <a:t>décisions / cartes de </a:t>
            </a:r>
            <a:r>
              <a:rPr lang="fr-FR" b="1" dirty="0" err="1" smtClean="0">
                <a:solidFill>
                  <a:srgbClr val="00B0F0"/>
                </a:solidFill>
              </a:rPr>
              <a:t>Barrows</a:t>
            </a:r>
            <a:endParaRPr lang="fr-FR" b="1" dirty="0">
              <a:solidFill>
                <a:srgbClr val="00B0F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71" y="1435608"/>
            <a:ext cx="4723577" cy="5294376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</p:pic>
      <p:sp>
        <p:nvSpPr>
          <p:cNvPr id="9" name="ZoneTexte 8"/>
          <p:cNvSpPr txBox="1"/>
          <p:nvPr/>
        </p:nvSpPr>
        <p:spPr>
          <a:xfrm>
            <a:off x="7471238" y="1522026"/>
            <a:ext cx="211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Des conséquences 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14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07641"/>
            <a:ext cx="3445764" cy="4341663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439793" y="390277"/>
            <a:ext cx="9264720" cy="7799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00B0F0"/>
                </a:solidFill>
              </a:rPr>
              <a:t>Soutenir les compétences psychosociales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19425" y="1936241"/>
            <a:ext cx="67020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Malette Comète ®</a:t>
            </a:r>
          </a:p>
          <a:p>
            <a:endParaRPr lang="fr-FR" sz="2000" b="1" dirty="0" smtClean="0"/>
          </a:p>
          <a:p>
            <a:r>
              <a:rPr lang="fr-FR" dirty="0" smtClean="0"/>
              <a:t>= Activités, conducteurs pédagogiques et jeux </a:t>
            </a:r>
            <a:r>
              <a:rPr lang="fr-FR" dirty="0"/>
              <a:t>de carte autour des thématiques suivantes : 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l’appropriation </a:t>
            </a:r>
            <a:r>
              <a:rPr lang="fr-FR" dirty="0"/>
              <a:t>de la </a:t>
            </a:r>
            <a:r>
              <a:rPr lang="fr-FR" dirty="0" smtClean="0"/>
              <a:t>maladie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l’identification </a:t>
            </a:r>
            <a:r>
              <a:rPr lang="fr-FR" dirty="0"/>
              <a:t>et la résolution de </a:t>
            </a:r>
            <a:r>
              <a:rPr lang="fr-FR" dirty="0" smtClean="0"/>
              <a:t>problèmes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l’image </a:t>
            </a:r>
            <a:r>
              <a:rPr lang="fr-FR" dirty="0"/>
              <a:t>de </a:t>
            </a:r>
            <a:r>
              <a:rPr lang="fr-FR" dirty="0" smtClean="0"/>
              <a:t>soi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projets de </a:t>
            </a:r>
            <a:r>
              <a:rPr lang="fr-FR" dirty="0" smtClean="0"/>
              <a:t>vie-l’avenir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les émotions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</a:t>
            </a:r>
            <a:r>
              <a:rPr lang="fr-FR" dirty="0"/>
              <a:t>rapport aux </a:t>
            </a:r>
            <a:r>
              <a:rPr lang="fr-FR" dirty="0" smtClean="0"/>
              <a:t>autres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l’entourage </a:t>
            </a:r>
            <a:r>
              <a:rPr lang="fr-FR" dirty="0"/>
              <a:t>et les </a:t>
            </a:r>
            <a:r>
              <a:rPr lang="fr-FR" dirty="0" smtClean="0"/>
              <a:t>ressources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</a:t>
            </a:r>
            <a:r>
              <a:rPr lang="fr-FR" dirty="0"/>
              <a:t>confiance en soi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9425" y="5568348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100" b="0" i="0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http://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www.cres-paca.org/a/288/comete-pour-developper-les-competences-psychosociales-en-education-du-patient/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L’ETP c’est … ce n’est pas …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marL="254000" indent="-254000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1- Eduquer ? Informer? ou persuader? 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2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S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’en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tenir au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bioclinique ? Se fixer sur l’observance ? Se préoccuper de la qualité de vie ?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3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De la transmission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de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connaissance ? De l’accompagnement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vers l’acquisition de compétences ? 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4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Renvoyer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les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patients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à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l’école ? laisser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les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patients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s’exprimer, découvrir, expérimenter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?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5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I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mproviser ? Suivre une démarche formalisée ? Suivre une démarche standardisée ?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6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Parler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et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expliquer ? Interroger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, écouter pour comprendre ? </a:t>
            </a:r>
            <a:endParaRPr lang="fr-FR" sz="2400" dirty="0" smtClean="0">
              <a:solidFill>
                <a:schemeClr val="tx1"/>
              </a:solidFill>
              <a:latin typeface="+mn-lt"/>
              <a:ea typeface="Microsoft YaHei" charset="-122"/>
            </a:endParaRP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 7- Fait à un moment donné à l’annonce de la maladie par exemple ? C’est intégré tout au long du parcours de soins du patient ? </a:t>
            </a:r>
            <a:endParaRPr lang="fr-FR" sz="2400" dirty="0">
              <a:solidFill>
                <a:schemeClr val="tx1"/>
              </a:solidFill>
              <a:latin typeface="+mn-lt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82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5133"/>
            <a:ext cx="121920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7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9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5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fr-FR" altLang="fr-FR" sz="3400" b="1" dirty="0">
                <a:solidFill>
                  <a:srgbClr val="00B0F0"/>
                </a:solidFill>
                <a:latin typeface="+mn-lt"/>
                <a:cs typeface="Arial" charset="0"/>
              </a:rPr>
              <a:t>Exemples d’outils d’évaluation</a:t>
            </a:r>
            <a:endParaRPr lang="fr-FR" altLang="fr-FR" sz="2200" b="1" dirty="0">
              <a:solidFill>
                <a:srgbClr val="00B0F0"/>
              </a:solidFill>
              <a:latin typeface="+mn-lt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63550" y="737764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E03D10"/>
                </a:solidFill>
              </a:rPr>
              <a:t>Carte conceptuelle</a:t>
            </a:r>
          </a:p>
          <a:p>
            <a:pPr algn="just"/>
            <a:r>
              <a:rPr lang="fr-FR" sz="1000" b="1" dirty="0">
                <a:solidFill>
                  <a:srgbClr val="E03D10"/>
                </a:solidFill>
              </a:rPr>
              <a:t> </a:t>
            </a:r>
            <a:endParaRPr lang="fr-FR" dirty="0"/>
          </a:p>
          <a:p>
            <a:pPr algn="ctr"/>
            <a:r>
              <a:rPr lang="fr-FR" dirty="0">
                <a:solidFill>
                  <a:srgbClr val="00B0F0"/>
                </a:solidFill>
              </a:rPr>
              <a:t>Exemple 2: </a:t>
            </a:r>
            <a:r>
              <a:rPr lang="fr-FR" dirty="0"/>
              <a:t>groupe de patients atteints de diabète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2235" y="6519446"/>
            <a:ext cx="5229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/>
              <a:t>Michaud et al. Education du Patient et Enjeux de Santé, 2008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16051" r="54580" b="19567"/>
          <a:stretch/>
        </p:blipFill>
        <p:spPr bwMode="auto">
          <a:xfrm>
            <a:off x="2229134" y="1663296"/>
            <a:ext cx="7805737" cy="49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2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991544" y="1484784"/>
            <a:ext cx="8136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E03D10"/>
                </a:solidFill>
              </a:rPr>
              <a:t>Evaluation des connaissances et degré de certitude</a:t>
            </a:r>
          </a:p>
          <a:p>
            <a:pPr algn="just"/>
            <a:r>
              <a:rPr lang="fr-FR" sz="1000" b="1" dirty="0">
                <a:solidFill>
                  <a:srgbClr val="E03D10"/>
                </a:solidFill>
              </a:rPr>
              <a:t> </a:t>
            </a:r>
          </a:p>
          <a:p>
            <a:pPr algn="just"/>
            <a:endParaRPr lang="fr-FR" sz="1000" b="1" dirty="0">
              <a:solidFill>
                <a:srgbClr val="E03D10"/>
              </a:solidFill>
            </a:endParaRPr>
          </a:p>
          <a:p>
            <a:r>
              <a:rPr lang="fr-FR" dirty="0">
                <a:solidFill>
                  <a:srgbClr val="00B0F0"/>
                </a:solidFill>
              </a:rPr>
              <a:t>Exemple: 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-4764" y="5133"/>
            <a:ext cx="121920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7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9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5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fr-FR" altLang="fr-FR" sz="3400" b="1" dirty="0">
                <a:solidFill>
                  <a:srgbClr val="00B0F0"/>
                </a:solidFill>
                <a:latin typeface="+mn-lt"/>
                <a:cs typeface="Arial" charset="0"/>
              </a:rPr>
              <a:t>Exemples d’outils d’évaluation</a:t>
            </a:r>
            <a:endParaRPr lang="fr-FR" altLang="fr-FR" sz="2200" b="1" dirty="0">
              <a:solidFill>
                <a:srgbClr val="00B0F0"/>
              </a:solidFill>
              <a:latin typeface="+mn-lt"/>
              <a:cs typeface="Arial" charset="0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2"/>
          <a:srcRect l="15046" t="20031" r="61144" b="24643"/>
          <a:stretch/>
        </p:blipFill>
        <p:spPr bwMode="auto">
          <a:xfrm>
            <a:off x="3028949" y="2038350"/>
            <a:ext cx="6467476" cy="4559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964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2104" y="1533732"/>
            <a:ext cx="10488168" cy="1470025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GESTION DE PROJET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35708" y="3259788"/>
            <a:ext cx="7680960" cy="1752600"/>
          </a:xfrm>
        </p:spPr>
        <p:txBody>
          <a:bodyPr>
            <a:normAutofit/>
          </a:bodyPr>
          <a:lstStyle/>
          <a:p>
            <a:r>
              <a:rPr lang="fr-FR" dirty="0" smtClean="0"/>
              <a:t>L3 SPS</a:t>
            </a:r>
          </a:p>
          <a:p>
            <a:r>
              <a:rPr lang="fr-FR" dirty="0" smtClean="0"/>
              <a:t>UE Education Thérapeutique du Patient</a:t>
            </a:r>
            <a:endParaRPr lang="fr-F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53036" y="4834375"/>
            <a:ext cx="8722941" cy="19711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fr-FR" b="1" dirty="0"/>
              <a:t>Dr Delphine HOEGY / Dr Teddy NOVAIS</a:t>
            </a:r>
          </a:p>
          <a:p>
            <a:pPr marL="342900" indent="-342900"/>
            <a:r>
              <a:rPr lang="fr-FR" sz="1800" b="1" dirty="0"/>
              <a:t>Pharmaciens des Hospices Civils de Lyon / Enseignants-chercheurs</a:t>
            </a:r>
          </a:p>
          <a:p>
            <a:pPr marL="342900" indent="-342900"/>
            <a:r>
              <a:rPr lang="fr-FR" sz="1800" dirty="0"/>
              <a:t>Département Sciences du médicament</a:t>
            </a:r>
          </a:p>
          <a:p>
            <a:pPr marL="342900" indent="-342900"/>
            <a:r>
              <a:rPr lang="fr-FR" sz="1800" dirty="0"/>
              <a:t>Pharmacie clinique, ISPB Lyon 1</a:t>
            </a:r>
          </a:p>
          <a:p>
            <a:pPr marL="342900" indent="-342900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84" y="403876"/>
            <a:ext cx="2955536" cy="7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4282" y="160338"/>
            <a:ext cx="4387928" cy="6210998"/>
          </a:xfrm>
        </p:spPr>
      </p:pic>
      <p:sp>
        <p:nvSpPr>
          <p:cNvPr id="5" name="AutoShape 2" descr="https://chatgpt.com/backend-api/estuary/content?id=file_0000000020e4720ab912fd36c578d180&amp;ts=491360&amp;p=fs&amp;cid=1&amp;sig=2c526a3d0a2ff3bdd7adbf2e17e63d51b23c4b421c8bc1ba2a26152dae153657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6759" r="7443"/>
          <a:stretch/>
        </p:blipFill>
        <p:spPr>
          <a:xfrm>
            <a:off x="307975" y="1080833"/>
            <a:ext cx="6199381" cy="48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23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3000" y="420625"/>
            <a:ext cx="10122408" cy="570553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fr-FR" sz="4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VOTRE PROJET </a:t>
            </a:r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SI VOUS L’ACCEPTEZ…</a:t>
            </a:r>
          </a:p>
          <a:p>
            <a:pPr marL="0" indent="0" algn="ctr">
              <a:buNone/>
            </a:pPr>
            <a:endParaRPr lang="fr-F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06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4E6649D-073D-462E-A6C6-66E0BE98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813816"/>
            <a:ext cx="9665208" cy="3941064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fr-FR" sz="4000" i="1" dirty="0">
                <a:solidFill>
                  <a:schemeClr val="bg1"/>
                </a:solidFill>
              </a:rPr>
              <a:t>Vous êtes chef de projet communication/ETP au sein d’une industrie pharmaceutique. On vous demande de développer une action éducative pertinente pour accompagner le bon usage du médicament ou dispositif X.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7FA4323-ED24-4ABE-8557-915CCB49D42D}"/>
              </a:ext>
            </a:extLst>
          </p:cNvPr>
          <p:cNvSpPr txBox="1">
            <a:spLocks/>
          </p:cNvSpPr>
          <p:nvPr/>
        </p:nvSpPr>
        <p:spPr>
          <a:xfrm>
            <a:off x="1858964" y="5098841"/>
            <a:ext cx="8351837" cy="1251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5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s’y prendre ? </a:t>
            </a:r>
          </a:p>
          <a:p>
            <a:endParaRPr lang="fr-FR" altLang="fr-FR" sz="5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8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4E6649D-073D-462E-A6C6-66E0BE98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872" y="3340212"/>
            <a:ext cx="8229600" cy="2585100"/>
          </a:xfrm>
        </p:spPr>
        <p:txBody>
          <a:bodyPr>
            <a:noAutofit/>
          </a:bodyPr>
          <a:lstStyle/>
          <a:p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>(Soutenance orale notée)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7FA4323-ED24-4ABE-8557-915CCB49D42D}"/>
              </a:ext>
            </a:extLst>
          </p:cNvPr>
          <p:cNvSpPr txBox="1">
            <a:spLocks/>
          </p:cNvSpPr>
          <p:nvPr/>
        </p:nvSpPr>
        <p:spPr>
          <a:xfrm>
            <a:off x="1984755" y="653660"/>
            <a:ext cx="8351837" cy="4107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Présentez votre « démarche projet » grâce au support proposé</a:t>
            </a:r>
          </a:p>
          <a:p>
            <a:endParaRPr lang="fr-FR" alt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alt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aurez 10 minutes pour être </a:t>
            </a:r>
          </a:p>
          <a:p>
            <a:r>
              <a:rPr lang="fr-FR" alt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vendeur »</a:t>
            </a:r>
          </a:p>
          <a:p>
            <a:endParaRPr lang="fr-FR" alt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alt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Donnez-nous envie de sponsoriser votre projet éducatif !</a:t>
            </a:r>
          </a:p>
          <a:p>
            <a:endParaRPr lang="fr-FR" alt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03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7</a:t>
            </a:r>
            <a:r>
              <a:rPr lang="fr-FR" dirty="0" smtClean="0"/>
              <a:t> projets proposés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7</a:t>
            </a:r>
            <a:r>
              <a:rPr lang="fr-FR" dirty="0" smtClean="0"/>
              <a:t> groupes – 7 projets (1 par groupe):</a:t>
            </a:r>
          </a:p>
          <a:p>
            <a:pPr marL="0" indent="0">
              <a:buNone/>
            </a:pPr>
            <a:endParaRPr lang="fr-FR" sz="1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 Bronchodilatateur pour le traitement de fond de l’asthme chez les 4-6 ans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Firazyr</a:t>
            </a:r>
            <a:r>
              <a:rPr lang="fr-FR" dirty="0" smtClean="0"/>
              <a:t>® solution injectable dans l’</a:t>
            </a:r>
            <a:r>
              <a:rPr lang="fr-FR" dirty="0" err="1" smtClean="0"/>
              <a:t>angioedème</a:t>
            </a:r>
            <a:r>
              <a:rPr lang="fr-FR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Wegovy</a:t>
            </a:r>
            <a:r>
              <a:rPr lang="fr-FR" dirty="0" smtClean="0"/>
              <a:t>® stylo </a:t>
            </a:r>
            <a:r>
              <a:rPr lang="fr-FR" dirty="0" err="1" smtClean="0"/>
              <a:t>prérempli</a:t>
            </a:r>
            <a:r>
              <a:rPr lang="fr-FR" smtClean="0"/>
              <a:t> dans </a:t>
            </a:r>
            <a:r>
              <a:rPr lang="fr-FR" dirty="0" smtClean="0"/>
              <a:t>l’obésité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Imeth</a:t>
            </a:r>
            <a:r>
              <a:rPr lang="fr-FR" dirty="0" smtClean="0"/>
              <a:t>® seringue </a:t>
            </a:r>
            <a:r>
              <a:rPr lang="fr-FR" dirty="0" err="1" smtClean="0"/>
              <a:t>préremplie</a:t>
            </a:r>
            <a:r>
              <a:rPr lang="fr-FR" dirty="0" smtClean="0"/>
              <a:t> dans la polyarthrite rhumatoïde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Modopar®comprimé</a:t>
            </a:r>
            <a:r>
              <a:rPr lang="fr-FR" dirty="0" smtClean="0"/>
              <a:t> dans la maladie de Parkinson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Keppra</a:t>
            </a:r>
            <a:r>
              <a:rPr lang="fr-FR" dirty="0" smtClean="0"/>
              <a:t>® solution buvable dans l’épilepsie en pédiatrie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Fosavance</a:t>
            </a:r>
            <a:r>
              <a:rPr lang="fr-FR" dirty="0" smtClean="0"/>
              <a:t>® comprimé dans l’ostéoporose </a:t>
            </a:r>
          </a:p>
          <a:p>
            <a:pPr lvl="1"/>
            <a:endParaRPr lang="fr-FR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85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30724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407F19-A612-4E62-96AB-36D45992756A}" type="slidenum">
              <a:rPr lang="fr-FR" altLang="fr-FR" sz="1200">
                <a:solidFill>
                  <a:srgbClr val="898989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1200">
              <a:solidFill>
                <a:srgbClr val="898989"/>
              </a:solidFill>
              <a:latin typeface="Comic Sans MS" panose="030F0702030302020204" pitchFamily="66" charset="0"/>
            </a:endParaRPr>
          </a:p>
        </p:txBody>
      </p:sp>
      <p:sp>
        <p:nvSpPr>
          <p:cNvPr id="30725" name="ZoneTexte 5"/>
          <p:cNvSpPr txBox="1">
            <a:spLocks noChangeArrowheads="1"/>
          </p:cNvSpPr>
          <p:nvPr/>
        </p:nvSpPr>
        <p:spPr bwMode="auto">
          <a:xfrm>
            <a:off x="4284663" y="1811338"/>
            <a:ext cx="253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072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388" y="314325"/>
            <a:ext cx="5454650" cy="6407150"/>
          </a:xfrm>
        </p:spPr>
      </p:pic>
      <p:sp>
        <p:nvSpPr>
          <p:cNvPr id="7" name="Rectangle 6"/>
          <p:cNvSpPr/>
          <p:nvPr/>
        </p:nvSpPr>
        <p:spPr>
          <a:xfrm>
            <a:off x="4158250" y="139742"/>
            <a:ext cx="61128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50" dirty="0">
                <a:hlinkClick r:id="rId4"/>
              </a:rPr>
              <a:t>https://www.jeunes.gouv.fr/IMG/pdf/NDI_guidemethodo.pdf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42875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L’ETP c’est … ce n’est pas …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825624"/>
            <a:ext cx="10515600" cy="464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marL="254000" indent="-254000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1-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Eduquer ?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Informer? ou persuader? 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2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S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’en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tenir au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bioclinique ? Se fixer sur l’observance ?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Se préoccuper de la qualité de vie ?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3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De la transmission </a:t>
            </a:r>
            <a:r>
              <a:rPr lang="fr-FR" sz="2400" b="1" dirty="0">
                <a:solidFill>
                  <a:schemeClr val="tx1"/>
                </a:solidFill>
                <a:latin typeface="+mn-lt"/>
                <a:ea typeface="Microsoft YaHei" charset="-122"/>
              </a:rPr>
              <a:t>de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connaissance ?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De l’accompagnement </a:t>
            </a:r>
            <a:r>
              <a:rPr lang="fr-FR" sz="2400" b="1" dirty="0">
                <a:solidFill>
                  <a:srgbClr val="FF0000"/>
                </a:solidFill>
                <a:latin typeface="+mn-lt"/>
                <a:ea typeface="Microsoft YaHei" charset="-122"/>
              </a:rPr>
              <a:t>vers l’acquisition de compétences ? 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4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Renvoyer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les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patients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à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l’école ? </a:t>
            </a:r>
            <a:r>
              <a:rPr lang="fr-FR" sz="2400" b="1" dirty="0">
                <a:solidFill>
                  <a:srgbClr val="FF0000"/>
                </a:solidFill>
                <a:latin typeface="+mn-lt"/>
                <a:ea typeface="Microsoft YaHei" charset="-122"/>
              </a:rPr>
              <a:t>L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aisser </a:t>
            </a:r>
            <a:r>
              <a:rPr lang="fr-FR" sz="2400" b="1" dirty="0">
                <a:solidFill>
                  <a:srgbClr val="FF0000"/>
                </a:solidFill>
                <a:latin typeface="+mn-lt"/>
                <a:ea typeface="Microsoft YaHei" charset="-122"/>
              </a:rPr>
              <a:t>les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patients </a:t>
            </a:r>
            <a:r>
              <a:rPr lang="fr-FR" sz="2400" b="1" dirty="0">
                <a:solidFill>
                  <a:srgbClr val="FF0000"/>
                </a:solidFill>
                <a:latin typeface="+mn-lt"/>
                <a:ea typeface="Microsoft YaHei" charset="-122"/>
              </a:rPr>
              <a:t>s’exprimer, découvrir, expérimenter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?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5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I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mproviser ? Suivre une démarche formalisée ?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Suivre une démarche standardisée ?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+mn-lt"/>
                <a:ea typeface="Microsoft YaHei" charset="-122"/>
              </a:rPr>
              <a:t>6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-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Parler </a:t>
            </a:r>
            <a:r>
              <a:rPr lang="fr-FR" sz="2400" b="1" dirty="0">
                <a:solidFill>
                  <a:schemeClr val="tx1"/>
                </a:solidFill>
                <a:latin typeface="+mn-lt"/>
                <a:ea typeface="Microsoft YaHei" charset="-122"/>
              </a:rPr>
              <a:t>et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expliquer ?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Interroger</a:t>
            </a:r>
            <a:r>
              <a:rPr lang="fr-FR" sz="2400" b="1" dirty="0">
                <a:solidFill>
                  <a:srgbClr val="FF0000"/>
                </a:solidFill>
                <a:latin typeface="+mn-lt"/>
                <a:ea typeface="Microsoft YaHei" charset="-122"/>
              </a:rPr>
              <a:t>, écouter pour comprendre ? </a:t>
            </a:r>
            <a:endParaRPr lang="fr-FR" sz="2400" b="1" dirty="0" smtClean="0">
              <a:solidFill>
                <a:srgbClr val="FF0000"/>
              </a:solidFill>
              <a:latin typeface="+mn-lt"/>
              <a:ea typeface="Microsoft YaHei" charset="-122"/>
            </a:endParaRPr>
          </a:p>
          <a:p>
            <a:pPr marL="271463" algn="just">
              <a:lnSpc>
                <a:spcPct val="90000"/>
              </a:lnSpc>
              <a:spcBef>
                <a:spcPts val="550"/>
              </a:spcBef>
              <a:buClrTx/>
              <a:buSzPct val="95000"/>
              <a:buFontTx/>
              <a:buNone/>
            </a:pPr>
            <a:r>
              <a:rPr lang="fr-FR" sz="2400" dirty="0" smtClean="0">
                <a:solidFill>
                  <a:schemeClr val="tx1"/>
                </a:solidFill>
                <a:latin typeface="+mn-lt"/>
                <a:ea typeface="Microsoft YaHei" charset="-122"/>
              </a:rPr>
              <a:t>7- Fait à un moment donné à l’annonce de la maladie par exemple ?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  <a:ea typeface="Microsoft YaHei" charset="-122"/>
              </a:rPr>
              <a:t>C’est intégré tout au long du parcours de soins du patient ? </a:t>
            </a:r>
            <a:endParaRPr lang="fr-FR" sz="2400" b="1" dirty="0">
              <a:solidFill>
                <a:srgbClr val="FF0000"/>
              </a:solidFill>
              <a:latin typeface="+mn-lt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89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551384" y="1991891"/>
            <a:ext cx="1108923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54000" indent="-254000"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540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>
              <a:spcBef>
                <a:spcPts val="550"/>
              </a:spcBef>
              <a:buClr>
                <a:srgbClr val="0BD0D9"/>
              </a:buClr>
              <a:buSzPct val="95000"/>
            </a:pPr>
            <a:r>
              <a:rPr lang="fr-FR" altLang="fr-FR" sz="2200" dirty="0">
                <a:latin typeface="+mn-lt"/>
                <a:ea typeface="Microsoft YaHei" charset="-122"/>
              </a:rPr>
              <a:t>« l’éducation thérapeutique du patient devrait permettre aux patients </a:t>
            </a:r>
            <a:r>
              <a:rPr lang="fr-FR" altLang="fr-FR" sz="2200" b="1" dirty="0">
                <a:solidFill>
                  <a:srgbClr val="00B0F0"/>
                </a:solidFill>
                <a:latin typeface="+mn-lt"/>
                <a:ea typeface="Microsoft YaHei" charset="-122"/>
              </a:rPr>
              <a:t>d’acquérir et de conserver les capacités </a:t>
            </a:r>
            <a:r>
              <a:rPr lang="fr-FR" altLang="fr-FR" sz="2200" dirty="0">
                <a:latin typeface="+mn-lt"/>
                <a:ea typeface="Microsoft YaHei" charset="-122"/>
              </a:rPr>
              <a:t>et les </a:t>
            </a:r>
            <a:r>
              <a:rPr lang="fr-FR" altLang="fr-FR" sz="2200" b="1" dirty="0">
                <a:solidFill>
                  <a:srgbClr val="00B0F0"/>
                </a:solidFill>
                <a:latin typeface="+mn-lt"/>
                <a:ea typeface="Microsoft YaHei" charset="-122"/>
              </a:rPr>
              <a:t>compétences</a:t>
            </a:r>
            <a:r>
              <a:rPr lang="fr-FR" altLang="fr-FR" sz="2200" b="1" dirty="0">
                <a:solidFill>
                  <a:srgbClr val="FFFF00"/>
                </a:solidFill>
                <a:latin typeface="+mn-lt"/>
                <a:ea typeface="Microsoft YaHei" charset="-122"/>
              </a:rPr>
              <a:t> </a:t>
            </a:r>
            <a:r>
              <a:rPr lang="fr-FR" altLang="fr-FR" sz="2200" dirty="0">
                <a:latin typeface="+mn-lt"/>
                <a:ea typeface="Microsoft YaHei" charset="-122"/>
              </a:rPr>
              <a:t>qui les aident à </a:t>
            </a:r>
            <a:r>
              <a:rPr lang="fr-FR" altLang="fr-FR" sz="2200" b="1" dirty="0">
                <a:solidFill>
                  <a:srgbClr val="00B0F0"/>
                </a:solidFill>
                <a:latin typeface="+mn-lt"/>
                <a:ea typeface="Microsoft YaHei" charset="-122"/>
              </a:rPr>
              <a:t>vivre de manière optimale leur vie avec leur maladie</a:t>
            </a:r>
            <a:r>
              <a:rPr lang="fr-FR" altLang="fr-FR" sz="2200" dirty="0">
                <a:latin typeface="+mn-lt"/>
                <a:ea typeface="Microsoft YaHei" charset="-122"/>
              </a:rPr>
              <a:t>… </a:t>
            </a:r>
          </a:p>
          <a:p>
            <a:pPr marL="271463" algn="just">
              <a:spcBef>
                <a:spcPts val="550"/>
              </a:spcBef>
              <a:buSzPct val="95000"/>
            </a:pPr>
            <a:endParaRPr lang="fr-FR" altLang="fr-FR" sz="2200" dirty="0">
              <a:latin typeface="+mn-lt"/>
              <a:ea typeface="Microsoft YaHei" charset="-122"/>
            </a:endParaRPr>
          </a:p>
          <a:p>
            <a:pPr marL="0" indent="0" algn="just">
              <a:lnSpc>
                <a:spcPct val="90000"/>
              </a:lnSpc>
              <a:spcBef>
                <a:spcPts val="550"/>
              </a:spcBef>
              <a:buClr>
                <a:srgbClr val="0BD0D9"/>
              </a:buClr>
              <a:buSzPct val="95000"/>
            </a:pPr>
            <a:r>
              <a:rPr lang="fr-FR" altLang="fr-FR" sz="2200" dirty="0">
                <a:latin typeface="+mn-lt"/>
                <a:ea typeface="Microsoft YaHei" charset="-122"/>
              </a:rPr>
              <a:t>Il s’agit par conséquent, d’un </a:t>
            </a:r>
            <a:r>
              <a:rPr lang="fr-FR" altLang="fr-FR" sz="2200" b="1" dirty="0">
                <a:solidFill>
                  <a:srgbClr val="00B0F0"/>
                </a:solidFill>
                <a:latin typeface="+mn-lt"/>
                <a:ea typeface="Microsoft YaHei" charset="-122"/>
              </a:rPr>
              <a:t>processus permanent, intégré dans les soins, et centré sur le patient.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SzPct val="95000"/>
            </a:pPr>
            <a:endParaRPr lang="fr-FR" altLang="fr-FR" sz="2200" dirty="0">
              <a:latin typeface="+mn-lt"/>
              <a:ea typeface="Microsoft YaHei" charset="-122"/>
            </a:endParaRPr>
          </a:p>
          <a:p>
            <a:pPr marL="0" indent="0" algn="just">
              <a:lnSpc>
                <a:spcPct val="90000"/>
              </a:lnSpc>
              <a:spcBef>
                <a:spcPts val="550"/>
              </a:spcBef>
              <a:buClr>
                <a:srgbClr val="0BD0D9"/>
              </a:buClr>
              <a:buSzPct val="95000"/>
            </a:pPr>
            <a:r>
              <a:rPr lang="fr-FR" altLang="fr-FR" sz="2200" dirty="0">
                <a:latin typeface="+mn-lt"/>
                <a:ea typeface="Microsoft YaHei" charset="-122"/>
              </a:rPr>
              <a:t>L’éducation implique des activités organisées de </a:t>
            </a:r>
            <a:r>
              <a:rPr lang="fr-FR" altLang="fr-FR" sz="2200" b="1" dirty="0">
                <a:solidFill>
                  <a:srgbClr val="00B0F0"/>
                </a:solidFill>
                <a:latin typeface="+mn-lt"/>
                <a:ea typeface="Microsoft YaHei" charset="-122"/>
              </a:rPr>
              <a:t>sensibilisation, d’information, d’apprentissage de l’</a:t>
            </a:r>
            <a:r>
              <a:rPr lang="fr-FR" altLang="fr-FR" sz="2200" b="1" dirty="0" err="1">
                <a:solidFill>
                  <a:srgbClr val="00B0F0"/>
                </a:solidFill>
                <a:latin typeface="+mn-lt"/>
                <a:ea typeface="Microsoft YaHei" charset="-122"/>
              </a:rPr>
              <a:t>auto-gestion</a:t>
            </a:r>
            <a:r>
              <a:rPr lang="fr-FR" altLang="fr-FR" sz="2200" dirty="0">
                <a:solidFill>
                  <a:srgbClr val="FF0000"/>
                </a:solidFill>
                <a:latin typeface="+mn-lt"/>
                <a:ea typeface="Microsoft YaHei" charset="-122"/>
              </a:rPr>
              <a:t> </a:t>
            </a:r>
            <a:r>
              <a:rPr lang="fr-FR" altLang="fr-FR" sz="2200" dirty="0">
                <a:latin typeface="+mn-lt"/>
                <a:ea typeface="Microsoft YaHei" charset="-122"/>
              </a:rPr>
              <a:t>et de soutien psychologique concernant la maladie, le traitement prescrit, l’infrastructure des soins, les informations organisationnelles, … »</a:t>
            </a:r>
          </a:p>
          <a:p>
            <a:pPr marL="271463" algn="just">
              <a:lnSpc>
                <a:spcPct val="90000"/>
              </a:lnSpc>
              <a:spcBef>
                <a:spcPts val="550"/>
              </a:spcBef>
              <a:buSzPct val="95000"/>
            </a:pPr>
            <a:endParaRPr lang="fr-FR" altLang="fr-FR" sz="2200" dirty="0">
              <a:latin typeface="+mn-lt"/>
              <a:ea typeface="Microsoft YaHei" charset="-122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1981200" y="269776"/>
            <a:ext cx="8229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b="1" dirty="0">
                <a:solidFill>
                  <a:srgbClr val="E34429"/>
                </a:solidFill>
              </a:rPr>
              <a:t>Education Thérapeutique du Patient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400" dirty="0">
                <a:solidFill>
                  <a:srgbClr val="000000"/>
                </a:solidFill>
                <a:ea typeface="Microsoft YaHei" charset="-122"/>
                <a:cs typeface="Arial" charset="0"/>
              </a:rPr>
              <a:t>OMS 1998/HAS 2007</a:t>
            </a:r>
          </a:p>
        </p:txBody>
      </p:sp>
    </p:spTree>
    <p:extLst>
      <p:ext uri="{BB962C8B-B14F-4D97-AF65-F5344CB8AC3E}">
        <p14:creationId xmlns:p14="http://schemas.microsoft.com/office/powerpoint/2010/main" val="2200047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rgbClr val="00B0F0"/>
                </a:solidFill>
              </a:rPr>
              <a:t>Les compétences</a:t>
            </a:r>
            <a:endParaRPr lang="fr-FR" sz="5400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Quels sont les 4 niveaux d’apprentissage ? </a:t>
            </a:r>
          </a:p>
          <a:p>
            <a:endParaRPr lang="fr-FR" dirty="0"/>
          </a:p>
          <a:p>
            <a:r>
              <a:rPr lang="fr-FR" dirty="0" smtClean="0"/>
              <a:t>En ETP, quels sont les 2 grands types de compétences ?</a:t>
            </a:r>
          </a:p>
          <a:p>
            <a:endParaRPr lang="fr-FR" dirty="0"/>
          </a:p>
          <a:p>
            <a:r>
              <a:rPr lang="fr-FR" dirty="0" smtClean="0"/>
              <a:t>Quelle différence entre compétences et objectif éducatif ?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32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5840" y="1628800"/>
            <a:ext cx="10415016" cy="648072"/>
          </a:xfrm>
          <a:prstGeom prst="rect">
            <a:avLst/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00B0F0"/>
                </a:solidFill>
                <a:latin typeface="+mn-lt"/>
              </a:rPr>
              <a:t>Qu’est-ce qu’une compétence?</a:t>
            </a:r>
            <a:endParaRPr lang="fr-FR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50392" y="1628800"/>
            <a:ext cx="10570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425450" indent="-320675"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36600" indent="-279400"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295400" indent="-209550"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 sz="24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marL="104775" indent="0" algn="ctr">
              <a:spcBef>
                <a:spcPts val="500"/>
              </a:spcBef>
              <a:buClr>
                <a:srgbClr val="00B0F0"/>
              </a:buClr>
              <a:buSzPct val="100000"/>
              <a:defRPr/>
            </a:pPr>
            <a:r>
              <a:rPr lang="fr-FR" altLang="fr-FR" sz="1800" b="1" i="1" dirty="0">
                <a:solidFill>
                  <a:srgbClr val="000000"/>
                </a:solidFill>
                <a:latin typeface="+mn-lt"/>
              </a:rPr>
              <a:t>« Capacité à mettre en œuvre efficacement: des connaissances, des gestes techniques, des attitudes ou des comportements dans une situation réelle »</a:t>
            </a:r>
          </a:p>
          <a:p>
            <a:pPr marL="104775" indent="0" algn="r">
              <a:spcBef>
                <a:spcPts val="500"/>
              </a:spcBef>
              <a:buClr>
                <a:srgbClr val="00B0F0"/>
              </a:buClr>
              <a:buSzPct val="100000"/>
              <a:defRPr/>
            </a:pPr>
            <a:r>
              <a:rPr lang="fr-FR" altLang="fr-FR" sz="1200" i="1" dirty="0">
                <a:solidFill>
                  <a:schemeClr val="tx1"/>
                </a:solidFill>
                <a:latin typeface="+mn-lt"/>
              </a:rPr>
              <a:t>(Le </a:t>
            </a:r>
            <a:r>
              <a:rPr lang="fr-FR" altLang="fr-FR" sz="1200" i="1" dirty="0" err="1">
                <a:solidFill>
                  <a:schemeClr val="tx1"/>
                </a:solidFill>
                <a:latin typeface="+mn-lt"/>
              </a:rPr>
              <a:t>Boterf</a:t>
            </a:r>
            <a:r>
              <a:rPr lang="fr-FR" altLang="fr-FR" sz="1200" i="1" dirty="0">
                <a:solidFill>
                  <a:schemeClr val="tx1"/>
                </a:solidFill>
                <a:latin typeface="+mn-lt"/>
              </a:rPr>
              <a:t>, 1964)</a:t>
            </a:r>
          </a:p>
          <a:p>
            <a:pPr marL="276225" indent="-171450" algn="just">
              <a:spcBef>
                <a:spcPts val="500"/>
              </a:spcBef>
              <a:buClr>
                <a:srgbClr val="00B0F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4 niveaux d’apprentissage:</a:t>
            </a:r>
          </a:p>
          <a:p>
            <a:pPr marL="701675" lvl="1" indent="-285750" algn="just">
              <a:spcBef>
                <a:spcPts val="5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Savoir</a:t>
            </a: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 = connaissance à acquérir</a:t>
            </a:r>
          </a:p>
          <a:p>
            <a:pPr marL="701675" lvl="1" indent="-285750" algn="just">
              <a:spcBef>
                <a:spcPts val="5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Savoir-faire</a:t>
            </a: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 = capacités acquises dans la mise en œuvre </a:t>
            </a:r>
          </a:p>
          <a:p>
            <a:pPr marL="701675" lvl="1" indent="-285750" algn="just">
              <a:spcBef>
                <a:spcPts val="5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Savoir-être </a:t>
            </a: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(réagir en situation réelle) = attitude à développer</a:t>
            </a:r>
          </a:p>
          <a:p>
            <a:pPr marL="701675" lvl="1" indent="-285750" algn="just">
              <a:spcBef>
                <a:spcPts val="5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Savoir devenir </a:t>
            </a: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= capacité de se mettre en projet et d’y aboutir</a:t>
            </a:r>
          </a:p>
          <a:p>
            <a:pPr marL="104775" indent="0" algn="just">
              <a:spcBef>
                <a:spcPts val="500"/>
              </a:spcBef>
              <a:buClr>
                <a:srgbClr val="00B0F0"/>
              </a:buClr>
              <a:buSzPct val="100000"/>
              <a:defRPr/>
            </a:pPr>
            <a:endParaRPr lang="fr-FR" altLang="fr-FR" sz="1800" dirty="0">
              <a:solidFill>
                <a:srgbClr val="000000"/>
              </a:solidFill>
              <a:latin typeface="+mn-lt"/>
            </a:endParaRPr>
          </a:p>
          <a:p>
            <a:pPr marL="390525" indent="-285750" algn="just">
              <a:spcBef>
                <a:spcPts val="500"/>
              </a:spcBef>
              <a:buClr>
                <a:srgbClr val="00B0F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les 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compétences sont divisées en objectifs contributifs </a:t>
            </a: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: </a:t>
            </a:r>
            <a:r>
              <a:rPr lang="fr-FR" altLang="fr-FR" sz="1800" b="1" i="1" dirty="0">
                <a:solidFill>
                  <a:srgbClr val="FF0000"/>
                </a:solidFill>
                <a:latin typeface="+mn-lt"/>
              </a:rPr>
              <a:t>objectif éducatifs </a:t>
            </a: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à maîtriser pour acquérir la compétence</a:t>
            </a:r>
          </a:p>
          <a:p>
            <a:pPr marL="390525" indent="-285750" algn="just">
              <a:spcBef>
                <a:spcPts val="500"/>
              </a:spcBef>
              <a:buClr>
                <a:srgbClr val="00B0F0"/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fr-FR" altLang="fr-FR" sz="1800" dirty="0">
              <a:solidFill>
                <a:srgbClr val="FF0000"/>
              </a:solidFill>
              <a:latin typeface="+mn-lt"/>
            </a:endParaRPr>
          </a:p>
          <a:p>
            <a:pPr marL="390525" indent="-285750" algn="just">
              <a:spcBef>
                <a:spcPts val="500"/>
              </a:spcBef>
              <a:buClr>
                <a:srgbClr val="00B0F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On distingue les 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compétences d’auto-soins </a:t>
            </a:r>
            <a:r>
              <a:rPr lang="fr-FR" altLang="fr-FR" sz="1800" dirty="0">
                <a:solidFill>
                  <a:srgbClr val="FF0000"/>
                </a:solidFill>
                <a:latin typeface="+mn-lt"/>
              </a:rPr>
              <a:t>et 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</a:rPr>
              <a:t>compétences </a:t>
            </a:r>
            <a:r>
              <a:rPr lang="fr-FR" altLang="fr-FR" sz="1800" b="1" dirty="0" smtClean="0">
                <a:solidFill>
                  <a:srgbClr val="FF0000"/>
                </a:solidFill>
                <a:latin typeface="+mn-lt"/>
              </a:rPr>
              <a:t>d’adaptation</a:t>
            </a:r>
            <a:endParaRPr lang="fr-FR" altLang="fr-FR" sz="1800" dirty="0">
              <a:solidFill>
                <a:srgbClr val="FF0000"/>
              </a:solidFill>
              <a:latin typeface="+mn-lt"/>
            </a:endParaRPr>
          </a:p>
          <a:p>
            <a:pPr marL="738188" lvl="1" algn="just">
              <a:spcBef>
                <a:spcPts val="450"/>
              </a:spcBef>
              <a:buSzPct val="100000"/>
              <a:defRPr/>
            </a:pPr>
            <a:endParaRPr lang="fr-FR" altLang="fr-FR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54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981200" y="68893"/>
            <a:ext cx="8229600" cy="136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600" b="1" dirty="0" smtClean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Compétences </a:t>
            </a:r>
            <a:r>
              <a:rPr lang="fr-FR" altLang="fr-FR" sz="4600" b="1" dirty="0">
                <a:solidFill>
                  <a:srgbClr val="00B0F0"/>
                </a:solidFill>
                <a:latin typeface="Calibri" pitchFamily="32" charset="0"/>
                <a:ea typeface="Microsoft YaHei" charset="-122"/>
              </a:rPr>
              <a:t>d’auto-soins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699629"/>
            <a:ext cx="8915400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227840" y="6300028"/>
            <a:ext cx="132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/>
              <a:t>HAS 2007</a:t>
            </a:r>
          </a:p>
        </p:txBody>
      </p:sp>
      <p:sp>
        <p:nvSpPr>
          <p:cNvPr id="4" name="Rectangle 3"/>
          <p:cNvSpPr/>
          <p:nvPr/>
        </p:nvSpPr>
        <p:spPr>
          <a:xfrm>
            <a:off x="630936" y="1606312"/>
            <a:ext cx="11119103" cy="923330"/>
          </a:xfrm>
          <a:prstGeom prst="rect">
            <a:avLst/>
          </a:prstGeom>
          <a:solidFill>
            <a:srgbClr val="D9F5FF"/>
          </a:solidFill>
        </p:spPr>
        <p:txBody>
          <a:bodyPr wrap="square">
            <a:spAutoFit/>
          </a:bodyPr>
          <a:lstStyle/>
          <a:p>
            <a:pPr algn="just"/>
            <a:r>
              <a:rPr lang="fr-FR" i="1" dirty="0"/>
              <a:t>Les compétences d’auto-soins sont des </a:t>
            </a:r>
            <a:r>
              <a:rPr lang="fr-FR" b="1" i="1" dirty="0"/>
              <a:t>décisions que le patient prend avec l’intention de modifier l’effet de la maladie sur sa </a:t>
            </a:r>
            <a:r>
              <a:rPr lang="fr-FR" b="1" i="1" dirty="0" smtClean="0"/>
              <a:t>santé.</a:t>
            </a:r>
            <a:r>
              <a:rPr lang="fr-FR" i="1" dirty="0" smtClean="0"/>
              <a:t> </a:t>
            </a:r>
            <a:r>
              <a:rPr lang="fr-FR" i="1" dirty="0"/>
              <a:t>Parmi elles, l’acquisition de </a:t>
            </a:r>
            <a:r>
              <a:rPr lang="fr-FR" b="1" i="1" dirty="0"/>
              <a:t>compétences dites de sécurité </a:t>
            </a:r>
            <a:r>
              <a:rPr lang="fr-FR" i="1" dirty="0"/>
              <a:t>vise à sauvegarder la vie du patient. (OMS)</a:t>
            </a:r>
          </a:p>
        </p:txBody>
      </p:sp>
    </p:spTree>
    <p:extLst>
      <p:ext uri="{BB962C8B-B14F-4D97-AF65-F5344CB8AC3E}">
        <p14:creationId xmlns:p14="http://schemas.microsoft.com/office/powerpoint/2010/main" val="39303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2012</Words>
  <Application>Microsoft Office PowerPoint</Application>
  <PresentationFormat>Grand écran</PresentationFormat>
  <Paragraphs>345</Paragraphs>
  <Slides>48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7" baseType="lpstr">
      <vt:lpstr>Microsoft YaHei</vt:lpstr>
      <vt:lpstr>Arial</vt:lpstr>
      <vt:lpstr>Calibri</vt:lpstr>
      <vt:lpstr>Calibri Light</vt:lpstr>
      <vt:lpstr>Comic Sans MS</vt:lpstr>
      <vt:lpstr>Constantia</vt:lpstr>
      <vt:lpstr>Lucida Sans Unicode</vt:lpstr>
      <vt:lpstr>Wingdings</vt:lpstr>
      <vt:lpstr>Thème Office</vt:lpstr>
      <vt:lpstr>EDUCATION THERAPEUTIQUE DU PATIENT Q/R</vt:lpstr>
      <vt:lpstr>Rappel: déroulé pédagogique </vt:lpstr>
      <vt:lpstr>Présentation PowerPoint</vt:lpstr>
      <vt:lpstr>L’ETP c’est … ce n’est pas …</vt:lpstr>
      <vt:lpstr>L’ETP c’est … ce n’est pas …</vt:lpstr>
      <vt:lpstr>Présentation PowerPoint</vt:lpstr>
      <vt:lpstr>Les compétences</vt:lpstr>
      <vt:lpstr>Qu’est-ce qu’une compétence?</vt:lpstr>
      <vt:lpstr>Présentation PowerPoint</vt:lpstr>
      <vt:lpstr>Présentation PowerPoint</vt:lpstr>
      <vt:lpstr>Les compétences</vt:lpstr>
      <vt:lpstr>Les compétences</vt:lpstr>
      <vt:lpstr>Les représentations </vt:lpstr>
      <vt:lpstr>Rôle des représentations</vt:lpstr>
      <vt:lpstr>Les programmes d’ETP </vt:lpstr>
      <vt:lpstr>Qu’est ce qu’un programme d'ETP?</vt:lpstr>
      <vt:lpstr>Qu’est ce qu’un programme d'ETP?</vt:lpstr>
      <vt:lpstr>La démarche éducative en ETP</vt:lpstr>
      <vt:lpstr>Présentation PowerPoint</vt:lpstr>
      <vt:lpstr>LE BILAN ÉDUCATIF PARTAGÉ</vt:lpstr>
      <vt:lpstr>SYNTHÈSE DU BEP et DEFINITION DES OBEJECTIFS</vt:lpstr>
      <vt:lpstr>Présentation PowerPoint</vt:lpstr>
      <vt:lpstr>L’évaluation pédagogique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DIMENSIONS A EXPLORER</vt:lpstr>
      <vt:lpstr>LES DIMENSIONS A EXPLORER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Cartes situation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GESTION DE PROJET</vt:lpstr>
      <vt:lpstr>Présentation PowerPoint</vt:lpstr>
      <vt:lpstr>Présentation PowerPoint</vt:lpstr>
      <vt:lpstr>Vous êtes chef de projet communication/ETP au sein d’une industrie pharmaceutique. On vous demande de développer une action éducative pertinente pour accompagner le bon usage du médicament ou dispositif X. </vt:lpstr>
      <vt:lpstr>    (Soutenance orale notée)</vt:lpstr>
      <vt:lpstr>7 projets proposés</vt:lpstr>
      <vt:lpstr>Présentation PowerPoint</vt:lpstr>
    </vt:vector>
  </TitlesOfParts>
  <Company>Hospices Civils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THERAPEUTIQUE DU PATIENT Q/R</dc:title>
  <dc:creator>NOVAIS, Teddy</dc:creator>
  <cp:lastModifiedBy>NOVAIS, Teddy</cp:lastModifiedBy>
  <cp:revision>15</cp:revision>
  <dcterms:created xsi:type="dcterms:W3CDTF">2022-08-29T08:55:49Z</dcterms:created>
  <dcterms:modified xsi:type="dcterms:W3CDTF">2026-01-20T12:10:40Z</dcterms:modified>
</cp:coreProperties>
</file>