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4.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handoutMasterIdLst>
    <p:handoutMasterId r:id="rId40"/>
  </p:handoutMasterIdLst>
  <p:sldIdLst>
    <p:sldId id="300" r:id="rId3"/>
    <p:sldId id="316" r:id="rId4"/>
    <p:sldId id="309" r:id="rId5"/>
    <p:sldId id="365" r:id="rId6"/>
    <p:sldId id="421" r:id="rId7"/>
    <p:sldId id="367" r:id="rId8"/>
    <p:sldId id="369" r:id="rId9"/>
    <p:sldId id="370" r:id="rId10"/>
    <p:sldId id="371" r:id="rId11"/>
    <p:sldId id="372" r:id="rId12"/>
    <p:sldId id="399" r:id="rId13"/>
    <p:sldId id="400" r:id="rId14"/>
    <p:sldId id="401" r:id="rId15"/>
    <p:sldId id="402" r:id="rId16"/>
    <p:sldId id="403" r:id="rId17"/>
    <p:sldId id="404" r:id="rId18"/>
    <p:sldId id="405" r:id="rId19"/>
    <p:sldId id="406" r:id="rId20"/>
    <p:sldId id="418" r:id="rId21"/>
    <p:sldId id="419" r:id="rId22"/>
    <p:sldId id="420" r:id="rId23"/>
    <p:sldId id="417" r:id="rId24"/>
    <p:sldId id="412" r:id="rId25"/>
    <p:sldId id="411" r:id="rId26"/>
    <p:sldId id="373" r:id="rId27"/>
    <p:sldId id="377" r:id="rId28"/>
    <p:sldId id="374" r:id="rId29"/>
    <p:sldId id="375" r:id="rId30"/>
    <p:sldId id="368" r:id="rId31"/>
    <p:sldId id="389" r:id="rId32"/>
    <p:sldId id="310" r:id="rId33"/>
    <p:sldId id="387" r:id="rId34"/>
    <p:sldId id="388" r:id="rId35"/>
    <p:sldId id="386" r:id="rId36"/>
    <p:sldId id="408" r:id="rId37"/>
    <p:sldId id="331"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sorterViewPr>
    <p:cViewPr>
      <p:scale>
        <a:sx n="100" d="100"/>
        <a:sy n="100" d="100"/>
      </p:scale>
      <p:origin x="0" y="79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51A75F-1213-4864-AEEC-8971EDDE4281}" type="datetimeFigureOut">
              <a:rPr lang="fr-FR" smtClean="0"/>
              <a:t>29/08/2024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1B5960-4CF4-4624-9820-D7DC79F450B3}" type="slidenum">
              <a:rPr lang="fr-FR" smtClean="0"/>
              <a:t>‹N°›</a:t>
            </a:fld>
            <a:endParaRPr lang="fr-FR"/>
          </a:p>
        </p:txBody>
      </p:sp>
    </p:spTree>
    <p:extLst>
      <p:ext uri="{BB962C8B-B14F-4D97-AF65-F5344CB8AC3E}">
        <p14:creationId xmlns:p14="http://schemas.microsoft.com/office/powerpoint/2010/main" val="41745662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36A81E-EC88-41FC-8E8D-042619952D0F}" type="datetimeFigureOut">
              <a:rPr lang="fr-FR" smtClean="0"/>
              <a:t>29/08/2024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A0CB6A-C9B0-4BA2-9FD0-51F819F140EE}" type="slidenum">
              <a:rPr lang="fr-FR" smtClean="0"/>
              <a:t>‹N°›</a:t>
            </a:fld>
            <a:endParaRPr lang="fr-FR"/>
          </a:p>
        </p:txBody>
      </p:sp>
    </p:spTree>
    <p:extLst>
      <p:ext uri="{BB962C8B-B14F-4D97-AF65-F5344CB8AC3E}">
        <p14:creationId xmlns:p14="http://schemas.microsoft.com/office/powerpoint/2010/main" val="15650846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8A0CB6A-C9B0-4BA2-9FD0-51F819F140EE}" type="slidenum">
              <a:rPr lang="fr-FR" smtClean="0"/>
              <a:t>1</a:t>
            </a:fld>
            <a:endParaRPr lang="fr-FR"/>
          </a:p>
        </p:txBody>
      </p:sp>
      <p:sp>
        <p:nvSpPr>
          <p:cNvPr id="5" name="Espace réservé de la date 4"/>
          <p:cNvSpPr>
            <a:spLocks noGrp="1"/>
          </p:cNvSpPr>
          <p:nvPr>
            <p:ph type="dt" idx="11"/>
          </p:nvPr>
        </p:nvSpPr>
        <p:spPr/>
        <p:txBody>
          <a:bodyPr/>
          <a:lstStyle/>
          <a:p>
            <a:fld id="{68B4CFC0-E298-4941-9DAD-61F0BFFC3E37}" type="datetime1">
              <a:rPr lang="fr-FR" smtClean="0"/>
              <a:t>29/08/2024</a:t>
            </a:fld>
            <a:endParaRPr lang="fr-FR"/>
          </a:p>
        </p:txBody>
      </p:sp>
    </p:spTree>
    <p:extLst>
      <p:ext uri="{BB962C8B-B14F-4D97-AF65-F5344CB8AC3E}">
        <p14:creationId xmlns:p14="http://schemas.microsoft.com/office/powerpoint/2010/main" val="529080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13</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15</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16</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17</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18</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19</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20</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21</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22</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23</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3</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24</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25</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27</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28</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31</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32</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33</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6</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7</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8</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9</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10</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11</a:t>
            </a:fld>
            <a:endParaRPr lang="fr-FR"/>
          </a:p>
        </p:txBody>
      </p:sp>
    </p:spTree>
    <p:extLst>
      <p:ext uri="{BB962C8B-B14F-4D97-AF65-F5344CB8AC3E}">
        <p14:creationId xmlns:p14="http://schemas.microsoft.com/office/powerpoint/2010/main" val="1915623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fld id="{F5B22BB8-34C4-432D-84C1-60C9E92B4281}" type="datetime1">
              <a:rPr lang="fr-FR" smtClean="0"/>
              <a:t>29/08/2024</a:t>
            </a:fld>
            <a:endParaRPr lang="fr-FR"/>
          </a:p>
        </p:txBody>
      </p:sp>
      <p:sp>
        <p:nvSpPr>
          <p:cNvPr id="5" name="Espace réservé du numéro de diapositive 4"/>
          <p:cNvSpPr>
            <a:spLocks noGrp="1"/>
          </p:cNvSpPr>
          <p:nvPr>
            <p:ph type="sldNum" sz="quarter" idx="11"/>
          </p:nvPr>
        </p:nvSpPr>
        <p:spPr/>
        <p:txBody>
          <a:bodyPr/>
          <a:lstStyle/>
          <a:p>
            <a:fld id="{B8A0CB6A-C9B0-4BA2-9FD0-51F819F140EE}" type="slidenum">
              <a:rPr lang="fr-FR" smtClean="0"/>
              <a:t>12</a:t>
            </a:fld>
            <a:endParaRPr lang="fr-FR"/>
          </a:p>
        </p:txBody>
      </p:sp>
    </p:spTree>
    <p:extLst>
      <p:ext uri="{BB962C8B-B14F-4D97-AF65-F5344CB8AC3E}">
        <p14:creationId xmlns:p14="http://schemas.microsoft.com/office/powerpoint/2010/main" val="191562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0D4B140-F100-435D-9754-87CC4B6FBC8C}" type="datetime1">
              <a:rPr lang="fr-FR" smtClean="0"/>
              <a:t>29/08/2024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1D8D8B-E87A-40AA-822D-AB40A092FFE0}" type="slidenum">
              <a:rPr lang="fr-FR" smtClean="0"/>
              <a:t>‹N°›</a:t>
            </a:fld>
            <a:endParaRPr lang="fr-FR"/>
          </a:p>
        </p:txBody>
      </p:sp>
    </p:spTree>
    <p:extLst>
      <p:ext uri="{BB962C8B-B14F-4D97-AF65-F5344CB8AC3E}">
        <p14:creationId xmlns:p14="http://schemas.microsoft.com/office/powerpoint/2010/main" val="471679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B6F62C-6512-4630-9C4A-AA8F012B026A}" type="datetime1">
              <a:rPr lang="fr-FR" smtClean="0"/>
              <a:t>29/08/2024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1D8D8B-E87A-40AA-822D-AB40A092FFE0}" type="slidenum">
              <a:rPr lang="fr-FR" smtClean="0"/>
              <a:t>‹N°›</a:t>
            </a:fld>
            <a:endParaRPr lang="fr-FR"/>
          </a:p>
        </p:txBody>
      </p:sp>
    </p:spTree>
    <p:extLst>
      <p:ext uri="{BB962C8B-B14F-4D97-AF65-F5344CB8AC3E}">
        <p14:creationId xmlns:p14="http://schemas.microsoft.com/office/powerpoint/2010/main" val="55394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5545C2C-B269-429E-9F1E-BE6B2863414B}" type="datetime1">
              <a:rPr lang="fr-FR" smtClean="0"/>
              <a:t>29/08/2024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1D8D8B-E87A-40AA-822D-AB40A092FFE0}" type="slidenum">
              <a:rPr lang="fr-FR" smtClean="0"/>
              <a:t>‹N°›</a:t>
            </a:fld>
            <a:endParaRPr lang="fr-FR"/>
          </a:p>
        </p:txBody>
      </p:sp>
    </p:spTree>
    <p:extLst>
      <p:ext uri="{BB962C8B-B14F-4D97-AF65-F5344CB8AC3E}">
        <p14:creationId xmlns:p14="http://schemas.microsoft.com/office/powerpoint/2010/main" val="3225256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0147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2459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10FDC5B4-A5A9-4486-9C82-C23686A60487}" type="datetime1">
              <a:rPr lang="fr-FR" smtClean="0"/>
              <a:t>29/08/2024</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7B1D8D8B-E87A-40AA-822D-AB40A092FFE0}" type="slidenum">
              <a:rPr lang="fr-FR" smtClean="0"/>
              <a:t>‹N°›</a:t>
            </a:fld>
            <a:endParaRPr lang="fr-FR"/>
          </a:p>
        </p:txBody>
      </p:sp>
    </p:spTree>
    <p:extLst>
      <p:ext uri="{BB962C8B-B14F-4D97-AF65-F5344CB8AC3E}">
        <p14:creationId xmlns:p14="http://schemas.microsoft.com/office/powerpoint/2010/main" val="747033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4436784-9F72-4823-A758-A1E183FC521A}" type="datetime1">
              <a:rPr lang="fr-FR" smtClean="0"/>
              <a:t>29/08/2024</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7B1D8D8B-E87A-40AA-822D-AB40A092FFE0}" type="slidenum">
              <a:rPr lang="fr-FR" smtClean="0"/>
              <a:t>‹N°›</a:t>
            </a:fld>
            <a:endParaRPr lang="fr-FR"/>
          </a:p>
        </p:txBody>
      </p:sp>
    </p:spTree>
    <p:extLst>
      <p:ext uri="{BB962C8B-B14F-4D97-AF65-F5344CB8AC3E}">
        <p14:creationId xmlns:p14="http://schemas.microsoft.com/office/powerpoint/2010/main" val="2859704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0E3112AB-6FB8-49F4-9897-BC11E721E135}" type="datetime1">
              <a:rPr lang="fr-FR" smtClean="0"/>
              <a:t>29/08/2024</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7B1D8D8B-E87A-40AA-822D-AB40A092FFE0}" type="slidenum">
              <a:rPr lang="fr-FR" smtClean="0"/>
              <a:t>‹N°›</a:t>
            </a:fld>
            <a:endParaRPr lang="fr-FR"/>
          </a:p>
        </p:txBody>
      </p:sp>
    </p:spTree>
    <p:extLst>
      <p:ext uri="{BB962C8B-B14F-4D97-AF65-F5344CB8AC3E}">
        <p14:creationId xmlns:p14="http://schemas.microsoft.com/office/powerpoint/2010/main" val="31914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436784-9F72-4823-A758-A1E183FC521A}" type="datetime1">
              <a:rPr lang="fr-FR" smtClean="0"/>
              <a:t>29/08/2024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1D8D8B-E87A-40AA-822D-AB40A092FFE0}" type="slidenum">
              <a:rPr lang="fr-FR" smtClean="0"/>
              <a:t>‹N°›</a:t>
            </a:fld>
            <a:endParaRPr lang="fr-FR"/>
          </a:p>
        </p:txBody>
      </p:sp>
    </p:spTree>
    <p:extLst>
      <p:ext uri="{BB962C8B-B14F-4D97-AF65-F5344CB8AC3E}">
        <p14:creationId xmlns:p14="http://schemas.microsoft.com/office/powerpoint/2010/main" val="291750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5E11DF7-0A9B-4692-92C4-30EACDC1E81C}" type="datetime1">
              <a:rPr lang="fr-FR" smtClean="0"/>
              <a:t>29/08/2024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1D8D8B-E87A-40AA-822D-AB40A092FFE0}" type="slidenum">
              <a:rPr lang="fr-FR" smtClean="0"/>
              <a:t>‹N°›</a:t>
            </a:fld>
            <a:endParaRPr lang="fr-FR"/>
          </a:p>
        </p:txBody>
      </p:sp>
    </p:spTree>
    <p:extLst>
      <p:ext uri="{BB962C8B-B14F-4D97-AF65-F5344CB8AC3E}">
        <p14:creationId xmlns:p14="http://schemas.microsoft.com/office/powerpoint/2010/main" val="85639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7279772-4489-44DB-9792-3BB9A5D4CEEC}" type="datetime1">
              <a:rPr lang="fr-FR" smtClean="0"/>
              <a:t>29/08/2024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1D8D8B-E87A-40AA-822D-AB40A092FFE0}" type="slidenum">
              <a:rPr lang="fr-FR" smtClean="0"/>
              <a:t>‹N°›</a:t>
            </a:fld>
            <a:endParaRPr lang="fr-FR"/>
          </a:p>
        </p:txBody>
      </p:sp>
    </p:spTree>
    <p:extLst>
      <p:ext uri="{BB962C8B-B14F-4D97-AF65-F5344CB8AC3E}">
        <p14:creationId xmlns:p14="http://schemas.microsoft.com/office/powerpoint/2010/main" val="398430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A84C83B-527D-48A7-9131-1C1588AFF54E}" type="datetime1">
              <a:rPr lang="fr-FR" smtClean="0"/>
              <a:t>29/08/2024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B1D8D8B-E87A-40AA-822D-AB40A092FFE0}" type="slidenum">
              <a:rPr lang="fr-FR" smtClean="0"/>
              <a:t>‹N°›</a:t>
            </a:fld>
            <a:endParaRPr lang="fr-FR"/>
          </a:p>
        </p:txBody>
      </p:sp>
    </p:spTree>
    <p:extLst>
      <p:ext uri="{BB962C8B-B14F-4D97-AF65-F5344CB8AC3E}">
        <p14:creationId xmlns:p14="http://schemas.microsoft.com/office/powerpoint/2010/main" val="416107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8454985-B923-4647-94A2-1AE9D75B28A6}" type="datetime1">
              <a:rPr lang="fr-FR" smtClean="0"/>
              <a:t>29/08/2024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B1D8D8B-E87A-40AA-822D-AB40A092FFE0}" type="slidenum">
              <a:rPr lang="fr-FR" smtClean="0"/>
              <a:t>‹N°›</a:t>
            </a:fld>
            <a:endParaRPr lang="fr-FR"/>
          </a:p>
        </p:txBody>
      </p:sp>
    </p:spTree>
    <p:extLst>
      <p:ext uri="{BB962C8B-B14F-4D97-AF65-F5344CB8AC3E}">
        <p14:creationId xmlns:p14="http://schemas.microsoft.com/office/powerpoint/2010/main" val="74703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E3112AB-6FB8-49F4-9897-BC11E721E135}" type="datetime1">
              <a:rPr lang="fr-FR" smtClean="0"/>
              <a:t>29/08/2024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B1D8D8B-E87A-40AA-822D-AB40A092FFE0}" type="slidenum">
              <a:rPr lang="fr-FR" smtClean="0"/>
              <a:t>‹N°›</a:t>
            </a:fld>
            <a:endParaRPr lang="fr-FR"/>
          </a:p>
        </p:txBody>
      </p:sp>
    </p:spTree>
    <p:extLst>
      <p:ext uri="{BB962C8B-B14F-4D97-AF65-F5344CB8AC3E}">
        <p14:creationId xmlns:p14="http://schemas.microsoft.com/office/powerpoint/2010/main" val="57501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10420C2-313C-4CBB-8FCF-C21409C55B27}" type="datetime1">
              <a:rPr lang="fr-FR" smtClean="0"/>
              <a:t>29/08/2024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1D8D8B-E87A-40AA-822D-AB40A092FFE0}" type="slidenum">
              <a:rPr lang="fr-FR" smtClean="0"/>
              <a:t>‹N°›</a:t>
            </a:fld>
            <a:endParaRPr lang="fr-FR"/>
          </a:p>
        </p:txBody>
      </p:sp>
    </p:spTree>
    <p:extLst>
      <p:ext uri="{BB962C8B-B14F-4D97-AF65-F5344CB8AC3E}">
        <p14:creationId xmlns:p14="http://schemas.microsoft.com/office/powerpoint/2010/main" val="1145633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353562F-7C6F-4120-952D-A34367F4B9F4}" type="datetime1">
              <a:rPr lang="fr-FR" smtClean="0"/>
              <a:t>29/08/2024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1D8D8B-E87A-40AA-822D-AB40A092FFE0}" type="slidenum">
              <a:rPr lang="fr-FR" smtClean="0"/>
              <a:t>‹N°›</a:t>
            </a:fld>
            <a:endParaRPr lang="fr-FR"/>
          </a:p>
        </p:txBody>
      </p:sp>
    </p:spTree>
    <p:extLst>
      <p:ext uri="{BB962C8B-B14F-4D97-AF65-F5344CB8AC3E}">
        <p14:creationId xmlns:p14="http://schemas.microsoft.com/office/powerpoint/2010/main" val="2191062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6F648-7056-4D82-8A87-A5113AD0A6EC}" type="datetime1">
              <a:rPr lang="fr-FR" smtClean="0"/>
              <a:t>29/08/2024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D8D8B-E87A-40AA-822D-AB40A092FFE0}" type="slidenum">
              <a:rPr lang="fr-FR" smtClean="0"/>
              <a:t>‹N°›</a:t>
            </a:fld>
            <a:endParaRPr lang="fr-FR"/>
          </a:p>
        </p:txBody>
      </p:sp>
    </p:spTree>
    <p:extLst>
      <p:ext uri="{BB962C8B-B14F-4D97-AF65-F5344CB8AC3E}">
        <p14:creationId xmlns:p14="http://schemas.microsoft.com/office/powerpoint/2010/main" val="1414512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916832"/>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BE" dirty="0"/>
          </a:p>
        </p:txBody>
      </p:sp>
      <p:pic>
        <p:nvPicPr>
          <p:cNvPr id="1027" name="Picture 3" descr="D:\Donnée 2\Monique\Appels à projets 2012-2013\Diaporama LYON EST\bas-de-page-.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9538" y="5779318"/>
            <a:ext cx="775970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322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playlist?list=PL_ZZHWrfptdRVzZjUf0LoW00A9GaOocI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22.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7740352" y="6304185"/>
            <a:ext cx="1332148" cy="509191"/>
          </a:xfrm>
          <a:prstGeom prst="rect">
            <a:avLst/>
          </a:prstGeom>
          <a:ln>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fr-FR" sz="1400" b="1" dirty="0" smtClean="0">
                <a:solidFill>
                  <a:srgbClr val="F79646"/>
                </a:solidFill>
              </a:rPr>
              <a:t>UE séméiologie générale</a:t>
            </a:r>
          </a:p>
          <a:p>
            <a:endParaRPr lang="fr-FR" sz="1400" b="1" dirty="0">
              <a:solidFill>
                <a:srgbClr val="F79646"/>
              </a:solidFill>
            </a:endParaRPr>
          </a:p>
        </p:txBody>
      </p:sp>
      <p:sp>
        <p:nvSpPr>
          <p:cNvPr id="5" name="Rectangle 4"/>
          <p:cNvSpPr txBox="1">
            <a:spLocks noChangeArrowheads="1"/>
          </p:cNvSpPr>
          <p:nvPr/>
        </p:nvSpPr>
        <p:spPr>
          <a:xfrm>
            <a:off x="660703" y="1340768"/>
            <a:ext cx="7772400" cy="1470025"/>
          </a:xfrm>
          <a:prstGeom prst="rect">
            <a:avLst/>
          </a:prstGeom>
          <a:noFill/>
        </p:spPr>
        <p:txBody>
          <a:bodyPr anchorCtr="1">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fr-FR" sz="4000" dirty="0" smtClean="0">
                <a:solidFill>
                  <a:schemeClr val="accent6">
                    <a:lumMod val="75000"/>
                  </a:schemeClr>
                </a:solidFill>
              </a:rPr>
              <a:t>Séméiologie générale</a:t>
            </a:r>
          </a:p>
          <a:p>
            <a:r>
              <a:rPr lang="fr-FR" altLang="fr-FR" sz="4000" dirty="0" smtClean="0">
                <a:solidFill>
                  <a:schemeClr val="accent6">
                    <a:lumMod val="75000"/>
                  </a:schemeClr>
                </a:solidFill>
              </a:rPr>
              <a:t>Interrogatoire et observation médicale</a:t>
            </a:r>
          </a:p>
        </p:txBody>
      </p:sp>
      <p:sp>
        <p:nvSpPr>
          <p:cNvPr id="6" name="Forme libre 5"/>
          <p:cNvSpPr/>
          <p:nvPr/>
        </p:nvSpPr>
        <p:spPr>
          <a:xfrm>
            <a:off x="1966770" y="2954832"/>
            <a:ext cx="5160267" cy="25814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0B0F0"/>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25A79B"/>
              </a:solidFill>
            </a:endParaRPr>
          </a:p>
        </p:txBody>
      </p:sp>
      <p:sp>
        <p:nvSpPr>
          <p:cNvPr id="7" name="Forme libre 6"/>
          <p:cNvSpPr/>
          <p:nvPr/>
        </p:nvSpPr>
        <p:spPr>
          <a:xfrm rot="-10860000">
            <a:off x="2042304" y="3026885"/>
            <a:ext cx="5279326" cy="132584"/>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rgbClr val="FFC000"/>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C000"/>
              </a:solidFill>
            </a:endParaRPr>
          </a:p>
        </p:txBody>
      </p:sp>
      <p:sp>
        <p:nvSpPr>
          <p:cNvPr id="8" name="Ellipse 7"/>
          <p:cNvSpPr/>
          <p:nvPr/>
        </p:nvSpPr>
        <p:spPr>
          <a:xfrm>
            <a:off x="7323138" y="2940050"/>
            <a:ext cx="128587" cy="130175"/>
          </a:xfrm>
          <a:prstGeom prst="ellipse">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Ellipse 8"/>
          <p:cNvSpPr/>
          <p:nvPr/>
        </p:nvSpPr>
        <p:spPr>
          <a:xfrm>
            <a:off x="7129463" y="3051175"/>
            <a:ext cx="65087" cy="65088"/>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Sous-titre 13"/>
          <p:cNvSpPr txBox="1">
            <a:spLocks/>
          </p:cNvSpPr>
          <p:nvPr/>
        </p:nvSpPr>
        <p:spPr>
          <a:xfrm>
            <a:off x="1371600" y="3645024"/>
            <a:ext cx="6400800" cy="175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400" b="1" dirty="0" smtClean="0">
                <a:solidFill>
                  <a:schemeClr val="bg1">
                    <a:lumMod val="50000"/>
                  </a:schemeClr>
                </a:solidFill>
              </a:rPr>
              <a:t>Docteur Quitterie Reynaud</a:t>
            </a:r>
          </a:p>
          <a:p>
            <a:pPr marL="0" indent="0" algn="ctr">
              <a:buNone/>
            </a:pPr>
            <a:r>
              <a:rPr lang="fr-FR" sz="2400" b="1" dirty="0" smtClean="0">
                <a:solidFill>
                  <a:schemeClr val="bg1">
                    <a:lumMod val="50000"/>
                  </a:schemeClr>
                </a:solidFill>
              </a:rPr>
              <a:t>Médecine interne</a:t>
            </a:r>
          </a:p>
          <a:p>
            <a:pPr marL="0" indent="0" algn="ctr">
              <a:buNone/>
            </a:pPr>
            <a:r>
              <a:rPr lang="fr-FR" sz="2400" b="1" dirty="0" smtClean="0">
                <a:solidFill>
                  <a:schemeClr val="bg1">
                    <a:lumMod val="50000"/>
                  </a:schemeClr>
                </a:solidFill>
              </a:rPr>
              <a:t>Groupe Hospitalier Sud et UFR Lyon EST</a:t>
            </a:r>
          </a:p>
          <a:p>
            <a:pPr marL="0" indent="0" algn="ctr">
              <a:buNone/>
            </a:pPr>
            <a:r>
              <a:rPr lang="fr-FR" sz="2400" b="1" dirty="0" smtClean="0">
                <a:solidFill>
                  <a:schemeClr val="bg1">
                    <a:lumMod val="50000"/>
                  </a:schemeClr>
                </a:solidFill>
              </a:rPr>
              <a:t>Année </a:t>
            </a:r>
            <a:r>
              <a:rPr lang="fr-FR" sz="2400" b="1" dirty="0" smtClean="0">
                <a:solidFill>
                  <a:schemeClr val="bg1">
                    <a:lumMod val="50000"/>
                  </a:schemeClr>
                </a:solidFill>
              </a:rPr>
              <a:t>2024-2025</a:t>
            </a:r>
            <a:endParaRPr lang="fr-FR" sz="2400" b="1" dirty="0">
              <a:solidFill>
                <a:schemeClr val="bg1">
                  <a:lumMod val="50000"/>
                </a:schemeClr>
              </a:solidFill>
            </a:endParaRPr>
          </a:p>
        </p:txBody>
      </p:sp>
      <p:sp>
        <p:nvSpPr>
          <p:cNvPr id="15" name="Espace réservé du numéro de diapositive 14"/>
          <p:cNvSpPr>
            <a:spLocks noGrp="1"/>
          </p:cNvSpPr>
          <p:nvPr>
            <p:ph type="sldNum" sz="quarter" idx="12"/>
          </p:nvPr>
        </p:nvSpPr>
        <p:spPr/>
        <p:txBody>
          <a:bodyPr/>
          <a:lstStyle/>
          <a:p>
            <a:fld id="{7B1D8D8B-E87A-40AA-822D-AB40A092FFE0}" type="slidenum">
              <a:rPr lang="fr-FR" smtClean="0"/>
              <a:t>1</a:t>
            </a:fld>
            <a:endParaRPr lang="fr-FR"/>
          </a:p>
        </p:txBody>
      </p:sp>
    </p:spTree>
    <p:extLst>
      <p:ext uri="{BB962C8B-B14F-4D97-AF65-F5344CB8AC3E}">
        <p14:creationId xmlns:p14="http://schemas.microsoft.com/office/powerpoint/2010/main" val="30530220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44624"/>
            <a:ext cx="8229600" cy="936104"/>
          </a:xfrm>
        </p:spPr>
        <p:txBody>
          <a:bodyPr>
            <a:noAutofit/>
          </a:bodyPr>
          <a:lstStyle/>
          <a:p>
            <a:pPr algn="l"/>
            <a:r>
              <a:rPr lang="fr-FR" sz="2200" dirty="0"/>
              <a:t>L'approche clinique du </a:t>
            </a:r>
            <a:r>
              <a:rPr lang="fr-FR" sz="2200" dirty="0" smtClean="0"/>
              <a:t>patient- </a:t>
            </a:r>
            <a:r>
              <a:rPr lang="fr-FR" sz="2200" b="1" dirty="0" smtClean="0">
                <a:solidFill>
                  <a:srgbClr val="0070C0"/>
                </a:solidFill>
              </a:rPr>
              <a:t>notion d'observation</a:t>
            </a:r>
            <a:r>
              <a:rPr lang="fr-FR" sz="2200" dirty="0"/>
              <a:t> </a:t>
            </a:r>
            <a:r>
              <a:rPr lang="fr-FR" sz="2200" b="1" dirty="0" smtClean="0">
                <a:solidFill>
                  <a:srgbClr val="0070C0"/>
                </a:solidFill>
              </a:rPr>
              <a:t>médicale</a:t>
            </a:r>
            <a:r>
              <a:rPr lang="fr-FR" sz="2200" dirty="0"/>
              <a:t> </a:t>
            </a:r>
            <a:r>
              <a:rPr lang="fr-FR" sz="2200" dirty="0" smtClean="0"/>
              <a:t/>
            </a:r>
            <a:br>
              <a:rPr lang="fr-FR" sz="2200" dirty="0" smtClean="0"/>
            </a:br>
            <a:r>
              <a:rPr lang="fr-FR" sz="2200" b="1" dirty="0" smtClean="0">
                <a:solidFill>
                  <a:srgbClr val="0070C0"/>
                </a:solidFill>
              </a:rPr>
              <a:t>L’interrogatoire</a:t>
            </a:r>
            <a:r>
              <a:rPr lang="fr-FR" sz="2200" dirty="0" smtClean="0"/>
              <a:t> (6)</a:t>
            </a:r>
          </a:p>
        </p:txBody>
      </p:sp>
      <p:sp>
        <p:nvSpPr>
          <p:cNvPr id="13" name="Espace réservé du numéro de diapositive 12"/>
          <p:cNvSpPr>
            <a:spLocks noGrp="1"/>
          </p:cNvSpPr>
          <p:nvPr>
            <p:ph type="sldNum" sz="quarter" idx="12"/>
          </p:nvPr>
        </p:nvSpPr>
        <p:spPr/>
        <p:txBody>
          <a:bodyPr/>
          <a:lstStyle/>
          <a:p>
            <a:fld id="{7B1D8D8B-E87A-40AA-822D-AB40A092FFE0}" type="slidenum">
              <a:rPr lang="fr-FR" sz="1600" smtClean="0"/>
              <a:t>10</a:t>
            </a:fld>
            <a:endParaRPr lang="fr-FR" sz="1600"/>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Espace réservé du contenu 1"/>
          <p:cNvSpPr txBox="1">
            <a:spLocks/>
          </p:cNvSpPr>
          <p:nvPr/>
        </p:nvSpPr>
        <p:spPr>
          <a:xfrm>
            <a:off x="500444" y="980728"/>
            <a:ext cx="8229600" cy="2880320"/>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u="sng" dirty="0" smtClean="0"/>
              <a:t>Retour au motif de consultation  ou « Histoire de la « maladie » au sens « </a:t>
            </a:r>
            <a:r>
              <a:rPr lang="fr-FR" sz="1600" u="sng" dirty="0" err="1" smtClean="0"/>
              <a:t>illness</a:t>
            </a:r>
            <a:r>
              <a:rPr lang="fr-FR" sz="1600" u="sng" dirty="0" smtClean="0"/>
              <a:t> »:++++</a:t>
            </a:r>
            <a:endParaRPr lang="fr-FR" sz="1600" dirty="0" smtClean="0"/>
          </a:p>
          <a:p>
            <a:r>
              <a:rPr lang="fr-FR" sz="1600" dirty="0" smtClean="0"/>
              <a:t>Par le malade si possible; ou à défaut par un proche</a:t>
            </a:r>
          </a:p>
          <a:p>
            <a:r>
              <a:rPr lang="fr-FR" sz="1600" dirty="0" smtClean="0"/>
              <a:t>Préciser le ou les symptômes</a:t>
            </a:r>
          </a:p>
          <a:p>
            <a:r>
              <a:rPr lang="fr-FR" sz="1600" dirty="0" smtClean="0"/>
              <a:t>Ancienneté (récent, semi-récent, ancien…)</a:t>
            </a:r>
          </a:p>
          <a:p>
            <a:r>
              <a:rPr lang="fr-FR" sz="1600" dirty="0" smtClean="0"/>
              <a:t>Mode de début, aigu ou progressif</a:t>
            </a:r>
          </a:p>
          <a:p>
            <a:r>
              <a:rPr lang="fr-FR" sz="1600" dirty="0" smtClean="0"/>
              <a:t>Rythme et durée</a:t>
            </a:r>
          </a:p>
          <a:p>
            <a:r>
              <a:rPr lang="fr-FR" sz="1600" dirty="0" smtClean="0"/>
              <a:t>Facteurs déclenchant ou soulageant</a:t>
            </a:r>
          </a:p>
          <a:p>
            <a:r>
              <a:rPr lang="fr-FR" sz="1600" dirty="0" smtClean="0"/>
              <a:t>Manifestations associées (à rechercher de façon systématique, appareil par appareil pour aider le patient) +++</a:t>
            </a:r>
          </a:p>
          <a:p>
            <a:r>
              <a:rPr lang="fr-FR" sz="1600" dirty="0" smtClean="0"/>
              <a:t>Retentissement sur l’activité</a:t>
            </a:r>
          </a:p>
        </p:txBody>
      </p:sp>
      <p:grpSp>
        <p:nvGrpSpPr>
          <p:cNvPr id="2" name="Groupe 1"/>
          <p:cNvGrpSpPr/>
          <p:nvPr/>
        </p:nvGrpSpPr>
        <p:grpSpPr>
          <a:xfrm>
            <a:off x="518864" y="3933056"/>
            <a:ext cx="8229600" cy="2088232"/>
            <a:chOff x="518864" y="3933056"/>
            <a:chExt cx="8229600" cy="2088232"/>
          </a:xfrm>
        </p:grpSpPr>
        <p:sp>
          <p:nvSpPr>
            <p:cNvPr id="6" name="Espace réservé du contenu 1"/>
            <p:cNvSpPr txBox="1">
              <a:spLocks/>
            </p:cNvSpPr>
            <p:nvPr/>
          </p:nvSpPr>
          <p:spPr>
            <a:xfrm>
              <a:off x="518864" y="3933056"/>
              <a:ext cx="8229600" cy="2088232"/>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dirty="0" smtClean="0">
                  <a:solidFill>
                    <a:srgbClr val="0070C0"/>
                  </a:solidFill>
                </a:rPr>
                <a:t>Messages:</a:t>
              </a:r>
            </a:p>
            <a:p>
              <a:r>
                <a:rPr lang="fr-FR" sz="1600" dirty="0" smtClean="0">
                  <a:solidFill>
                    <a:srgbClr val="0070C0"/>
                  </a:solidFill>
                </a:rPr>
                <a:t>Savoir alterner des </a:t>
              </a:r>
              <a:r>
                <a:rPr lang="fr-FR" sz="1600" dirty="0">
                  <a:solidFill>
                    <a:srgbClr val="0070C0"/>
                  </a:solidFill>
                </a:rPr>
                <a:t>questions ouvertes et des questions fermées</a:t>
              </a:r>
            </a:p>
            <a:p>
              <a:r>
                <a:rPr lang="fr-FR" sz="1600" dirty="0" smtClean="0">
                  <a:solidFill>
                    <a:srgbClr val="0070C0"/>
                  </a:solidFill>
                </a:rPr>
                <a:t>Écouter sans se laisser influencer par le « diagnostic » du malade. (je suis fatigué parce que j’ai fait trop de chose; j’ai mal ou j’ai maigri parce que…, j’ai eu « la grippe »)</a:t>
              </a:r>
            </a:p>
            <a:p>
              <a:r>
                <a:rPr lang="fr-FR" sz="1600" dirty="0" smtClean="0">
                  <a:solidFill>
                    <a:srgbClr val="0070C0"/>
                  </a:solidFill>
                </a:rPr>
                <a:t>Savoir diriger l’interrogatoire pour faire préciser des éléments séméiologiques ou contextuels Ne pas fermer les hypothèses trop vite en privilégiant trop précocement un seul diagnostic</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4004703"/>
              <a:ext cx="360040" cy="360401"/>
            </a:xfrm>
            <a:prstGeom prst="rect">
              <a:avLst/>
            </a:prstGeom>
          </p:spPr>
        </p:pic>
      </p:grpSp>
    </p:spTree>
    <p:extLst>
      <p:ext uri="{BB962C8B-B14F-4D97-AF65-F5344CB8AC3E}">
        <p14:creationId xmlns:p14="http://schemas.microsoft.com/office/powerpoint/2010/main" val="260069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274639"/>
            <a:ext cx="8229600" cy="634082"/>
          </a:xfrm>
        </p:spPr>
        <p:txBody>
          <a:bodyPr>
            <a:normAutofit/>
          </a:bodyPr>
          <a:lstStyle/>
          <a:p>
            <a:pPr algn="l" fontAlgn="ctr"/>
            <a:r>
              <a:rPr lang="fr-FR" sz="2400" dirty="0" smtClean="0"/>
              <a:t>Les principaux signes fonctionnels</a:t>
            </a:r>
            <a:endParaRPr lang="fr-FR" sz="2400" dirty="0"/>
          </a:p>
        </p:txBody>
      </p:sp>
      <p:sp>
        <p:nvSpPr>
          <p:cNvPr id="13" name="Espace réservé du numéro de diapositive 12"/>
          <p:cNvSpPr>
            <a:spLocks noGrp="1"/>
          </p:cNvSpPr>
          <p:nvPr>
            <p:ph type="sldNum" sz="quarter" idx="12"/>
          </p:nvPr>
        </p:nvSpPr>
        <p:spPr/>
        <p:txBody>
          <a:bodyPr/>
          <a:lstStyle/>
          <a:p>
            <a:fld id="{7B1D8D8B-E87A-40AA-822D-AB40A092FFE0}" type="slidenum">
              <a:rPr lang="fr-FR" smtClean="0"/>
              <a:t>11</a:t>
            </a:fld>
            <a:endParaRPr lang="fr-FR"/>
          </a:p>
        </p:txBody>
      </p:sp>
      <p:sp>
        <p:nvSpPr>
          <p:cNvPr id="14" name="AutoShape 2" descr="Résultat de recherche d'images pour &quot;affiche du film hippocra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4" descr="Résultat de recherche d'images pour &quot;affiche du film hippocrat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Espace réservé du contenu 9"/>
          <p:cNvSpPr txBox="1">
            <a:spLocks/>
          </p:cNvSpPr>
          <p:nvPr/>
        </p:nvSpPr>
        <p:spPr>
          <a:xfrm>
            <a:off x="457200" y="1135285"/>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ctr"/>
            <a:endParaRPr lang="fr-FR" dirty="0"/>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55575" y="980728"/>
            <a:ext cx="2616225" cy="2308324"/>
          </a:xfrm>
          <a:prstGeom prst="rect">
            <a:avLst/>
          </a:prstGeom>
          <a:noFill/>
          <a:ln>
            <a:solidFill>
              <a:srgbClr val="0070C0"/>
            </a:solidFill>
          </a:ln>
        </p:spPr>
        <p:txBody>
          <a:bodyPr wrap="square" rtlCol="0">
            <a:spAutoFit/>
          </a:bodyPr>
          <a:lstStyle/>
          <a:p>
            <a:pPr algn="ctr"/>
            <a:r>
              <a:rPr lang="fr-FR" u="sng" dirty="0" smtClean="0"/>
              <a:t>Cardiovasculaire</a:t>
            </a:r>
          </a:p>
          <a:p>
            <a:pPr marL="285750" indent="-285750">
              <a:buFont typeface="Arial" panose="020B0604020202020204" pitchFamily="34" charset="0"/>
              <a:buChar char="•"/>
            </a:pPr>
            <a:r>
              <a:rPr lang="fr-FR" dirty="0" smtClean="0"/>
              <a:t>Douleur thoracique</a:t>
            </a:r>
          </a:p>
          <a:p>
            <a:pPr marL="285750" indent="-285750">
              <a:buFont typeface="Arial" panose="020B0604020202020204" pitchFamily="34" charset="0"/>
              <a:buChar char="•"/>
            </a:pPr>
            <a:r>
              <a:rPr lang="fr-FR" dirty="0" smtClean="0"/>
              <a:t>Douleur de jambe</a:t>
            </a:r>
          </a:p>
          <a:p>
            <a:pPr marL="285750" indent="-285750">
              <a:buFont typeface="Arial" panose="020B0604020202020204" pitchFamily="34" charset="0"/>
              <a:buChar char="•"/>
            </a:pPr>
            <a:r>
              <a:rPr lang="fr-FR" dirty="0" smtClean="0"/>
              <a:t>Essoufflement (Dyspnée)</a:t>
            </a:r>
          </a:p>
          <a:p>
            <a:pPr marL="285750" indent="-285750">
              <a:buFont typeface="Arial" panose="020B0604020202020204" pitchFamily="34" charset="0"/>
              <a:buChar char="•"/>
            </a:pPr>
            <a:r>
              <a:rPr lang="fr-FR" dirty="0" smtClean="0"/>
              <a:t>Palpitations</a:t>
            </a:r>
          </a:p>
          <a:p>
            <a:pPr marL="285750" indent="-285750">
              <a:buFont typeface="Arial" panose="020B0604020202020204" pitchFamily="34" charset="0"/>
              <a:buChar char="•"/>
            </a:pPr>
            <a:r>
              <a:rPr lang="fr-FR" dirty="0" smtClean="0"/>
              <a:t>Perte de connaissance</a:t>
            </a:r>
          </a:p>
          <a:p>
            <a:pPr marL="285750" indent="-285750">
              <a:buFont typeface="Arial" panose="020B0604020202020204" pitchFamily="34" charset="0"/>
              <a:buChar char="•"/>
            </a:pPr>
            <a:r>
              <a:rPr lang="fr-FR" dirty="0" smtClean="0"/>
              <a:t>…</a:t>
            </a:r>
            <a:endParaRPr lang="fr-FR" dirty="0"/>
          </a:p>
        </p:txBody>
      </p:sp>
      <p:sp>
        <p:nvSpPr>
          <p:cNvPr id="17" name="ZoneTexte 16"/>
          <p:cNvSpPr txBox="1"/>
          <p:nvPr/>
        </p:nvSpPr>
        <p:spPr>
          <a:xfrm>
            <a:off x="2819871" y="980728"/>
            <a:ext cx="2472209" cy="1754326"/>
          </a:xfrm>
          <a:prstGeom prst="rect">
            <a:avLst/>
          </a:prstGeom>
          <a:noFill/>
          <a:ln>
            <a:solidFill>
              <a:srgbClr val="0070C0"/>
            </a:solidFill>
          </a:ln>
        </p:spPr>
        <p:txBody>
          <a:bodyPr wrap="square" rtlCol="0">
            <a:spAutoFit/>
          </a:bodyPr>
          <a:lstStyle/>
          <a:p>
            <a:pPr algn="ctr"/>
            <a:r>
              <a:rPr lang="fr-FR" u="sng" dirty="0"/>
              <a:t>R</a:t>
            </a:r>
            <a:r>
              <a:rPr lang="fr-FR" u="sng" dirty="0" smtClean="0"/>
              <a:t>espiratoire</a:t>
            </a:r>
          </a:p>
          <a:p>
            <a:pPr marL="285750" indent="-285750">
              <a:buFont typeface="Arial" panose="020B0604020202020204" pitchFamily="34" charset="0"/>
              <a:buChar char="•"/>
            </a:pPr>
            <a:r>
              <a:rPr lang="fr-FR" dirty="0" smtClean="0"/>
              <a:t>Douleur thoracique</a:t>
            </a:r>
          </a:p>
          <a:p>
            <a:pPr marL="285750" indent="-285750">
              <a:buFont typeface="Arial" panose="020B0604020202020204" pitchFamily="34" charset="0"/>
              <a:buChar char="•"/>
            </a:pPr>
            <a:r>
              <a:rPr lang="fr-FR" dirty="0" smtClean="0"/>
              <a:t>Dyspnée</a:t>
            </a:r>
          </a:p>
          <a:p>
            <a:pPr marL="285750" indent="-285750">
              <a:buFont typeface="Arial" panose="020B0604020202020204" pitchFamily="34" charset="0"/>
              <a:buChar char="•"/>
            </a:pPr>
            <a:r>
              <a:rPr lang="fr-FR" dirty="0" smtClean="0"/>
              <a:t>Toux</a:t>
            </a:r>
          </a:p>
          <a:p>
            <a:pPr marL="285750" indent="-285750">
              <a:buFont typeface="Arial" panose="020B0604020202020204" pitchFamily="34" charset="0"/>
              <a:buChar char="•"/>
            </a:pPr>
            <a:r>
              <a:rPr lang="fr-FR" dirty="0" smtClean="0"/>
              <a:t>expectorations</a:t>
            </a:r>
          </a:p>
          <a:p>
            <a:pPr marL="285750" indent="-285750">
              <a:buFont typeface="Arial" panose="020B0604020202020204" pitchFamily="34" charset="0"/>
              <a:buChar char="•"/>
            </a:pPr>
            <a:r>
              <a:rPr lang="fr-FR" dirty="0" smtClean="0"/>
              <a:t>hémoptysie</a:t>
            </a:r>
            <a:endParaRPr lang="fr-FR" dirty="0"/>
          </a:p>
        </p:txBody>
      </p:sp>
      <p:sp>
        <p:nvSpPr>
          <p:cNvPr id="18" name="ZoneTexte 17"/>
          <p:cNvSpPr txBox="1"/>
          <p:nvPr/>
        </p:nvSpPr>
        <p:spPr>
          <a:xfrm>
            <a:off x="5436096" y="980728"/>
            <a:ext cx="2472209" cy="3139321"/>
          </a:xfrm>
          <a:prstGeom prst="rect">
            <a:avLst/>
          </a:prstGeom>
          <a:noFill/>
          <a:ln>
            <a:solidFill>
              <a:srgbClr val="0070C0"/>
            </a:solidFill>
          </a:ln>
        </p:spPr>
        <p:txBody>
          <a:bodyPr wrap="square" rtlCol="0">
            <a:spAutoFit/>
          </a:bodyPr>
          <a:lstStyle/>
          <a:p>
            <a:pPr algn="ctr"/>
            <a:r>
              <a:rPr lang="fr-FR" u="sng" dirty="0" smtClean="0"/>
              <a:t>Digestif</a:t>
            </a:r>
          </a:p>
          <a:p>
            <a:pPr marL="285750" indent="-285750">
              <a:buFont typeface="Arial" panose="020B0604020202020204" pitchFamily="34" charset="0"/>
              <a:buChar char="•"/>
            </a:pPr>
            <a:r>
              <a:rPr lang="fr-FR" dirty="0" smtClean="0"/>
              <a:t>Dysphagie</a:t>
            </a:r>
          </a:p>
          <a:p>
            <a:pPr marL="285750" indent="-285750">
              <a:buFont typeface="Arial" panose="020B0604020202020204" pitchFamily="34" charset="0"/>
              <a:buChar char="•"/>
            </a:pPr>
            <a:r>
              <a:rPr lang="fr-FR" dirty="0" smtClean="0"/>
              <a:t>nausées</a:t>
            </a:r>
          </a:p>
          <a:p>
            <a:pPr marL="285750" indent="-285750">
              <a:buFont typeface="Arial" panose="020B0604020202020204" pitchFamily="34" charset="0"/>
              <a:buChar char="•"/>
            </a:pPr>
            <a:r>
              <a:rPr lang="fr-FR" dirty="0" smtClean="0"/>
              <a:t>Vomissements</a:t>
            </a:r>
          </a:p>
          <a:p>
            <a:pPr marL="285750" indent="-285750">
              <a:buFont typeface="Arial" panose="020B0604020202020204" pitchFamily="34" charset="0"/>
              <a:buChar char="•"/>
            </a:pPr>
            <a:r>
              <a:rPr lang="fr-FR" dirty="0" smtClean="0"/>
              <a:t>Brûlures rétro-sternales</a:t>
            </a:r>
          </a:p>
          <a:p>
            <a:pPr marL="285750" indent="-285750">
              <a:buFont typeface="Arial" panose="020B0604020202020204" pitchFamily="34" charset="0"/>
              <a:buChar char="•"/>
            </a:pPr>
            <a:r>
              <a:rPr lang="fr-FR" dirty="0" smtClean="0"/>
              <a:t>Douleur abdominale</a:t>
            </a:r>
          </a:p>
          <a:p>
            <a:pPr marL="285750" indent="-285750">
              <a:buFont typeface="Arial" panose="020B0604020202020204" pitchFamily="34" charset="0"/>
              <a:buChar char="•"/>
            </a:pPr>
            <a:r>
              <a:rPr lang="fr-FR" dirty="0" smtClean="0"/>
              <a:t>Troubles du transit</a:t>
            </a:r>
          </a:p>
          <a:p>
            <a:pPr marL="285750" indent="-285750">
              <a:buFont typeface="Arial" panose="020B0604020202020204" pitchFamily="34" charset="0"/>
              <a:buChar char="•"/>
            </a:pPr>
            <a:r>
              <a:rPr lang="fr-FR" dirty="0" smtClean="0"/>
              <a:t>Anomalies de coloration des selles…</a:t>
            </a:r>
            <a:endParaRPr lang="fr-FR" dirty="0"/>
          </a:p>
        </p:txBody>
      </p:sp>
      <p:sp>
        <p:nvSpPr>
          <p:cNvPr id="19" name="ZoneTexte 18"/>
          <p:cNvSpPr txBox="1"/>
          <p:nvPr/>
        </p:nvSpPr>
        <p:spPr>
          <a:xfrm>
            <a:off x="155574" y="3356992"/>
            <a:ext cx="2616226" cy="2862322"/>
          </a:xfrm>
          <a:prstGeom prst="rect">
            <a:avLst/>
          </a:prstGeom>
          <a:noFill/>
          <a:ln>
            <a:solidFill>
              <a:srgbClr val="0070C0"/>
            </a:solidFill>
          </a:ln>
        </p:spPr>
        <p:txBody>
          <a:bodyPr wrap="square" rtlCol="0">
            <a:spAutoFit/>
          </a:bodyPr>
          <a:lstStyle/>
          <a:p>
            <a:pPr algn="ctr"/>
            <a:r>
              <a:rPr lang="fr-FR" u="sng" dirty="0" smtClean="0"/>
              <a:t>Neuromusculaire et sensoriel</a:t>
            </a:r>
          </a:p>
          <a:p>
            <a:pPr marL="285750" indent="-285750">
              <a:buFont typeface="Arial" panose="020B0604020202020204" pitchFamily="34" charset="0"/>
              <a:buChar char="•"/>
            </a:pPr>
            <a:r>
              <a:rPr lang="fr-FR" dirty="0" smtClean="0"/>
              <a:t>Céphalées</a:t>
            </a:r>
          </a:p>
          <a:p>
            <a:pPr marL="285750" indent="-285750">
              <a:buFont typeface="Arial" panose="020B0604020202020204" pitchFamily="34" charset="0"/>
              <a:buChar char="•"/>
            </a:pPr>
            <a:r>
              <a:rPr lang="fr-FR" dirty="0" smtClean="0"/>
              <a:t>Lipothymies</a:t>
            </a:r>
          </a:p>
          <a:p>
            <a:pPr marL="285750" indent="-285750">
              <a:buFont typeface="Arial" panose="020B0604020202020204" pitchFamily="34" charset="0"/>
              <a:buChar char="•"/>
            </a:pPr>
            <a:r>
              <a:rPr lang="fr-FR" dirty="0" smtClean="0"/>
              <a:t>confusion</a:t>
            </a:r>
          </a:p>
          <a:p>
            <a:pPr marL="285750" indent="-285750">
              <a:buFont typeface="Arial" panose="020B0604020202020204" pitchFamily="34" charset="0"/>
              <a:buChar char="•"/>
            </a:pPr>
            <a:r>
              <a:rPr lang="fr-FR" dirty="0" smtClean="0"/>
              <a:t>Picotements</a:t>
            </a:r>
          </a:p>
          <a:p>
            <a:pPr marL="285750" indent="-285750">
              <a:buFont typeface="Arial" panose="020B0604020202020204" pitchFamily="34" charset="0"/>
              <a:buChar char="•"/>
            </a:pPr>
            <a:r>
              <a:rPr lang="fr-FR" dirty="0" smtClean="0"/>
              <a:t>engourdissement</a:t>
            </a:r>
          </a:p>
          <a:p>
            <a:pPr marL="285750" indent="-285750">
              <a:buFont typeface="Arial" panose="020B0604020202020204" pitchFamily="34" charset="0"/>
              <a:buChar char="•"/>
            </a:pPr>
            <a:r>
              <a:rPr lang="fr-FR" dirty="0" smtClean="0"/>
              <a:t>Faiblesse musculaire</a:t>
            </a:r>
          </a:p>
          <a:p>
            <a:pPr marL="285750" indent="-285750">
              <a:buFont typeface="Arial" panose="020B0604020202020204" pitchFamily="34" charset="0"/>
              <a:buChar char="•"/>
            </a:pPr>
            <a:r>
              <a:rPr lang="fr-FR" dirty="0" smtClean="0"/>
              <a:t>Troubles de la vue ou de l’audition…</a:t>
            </a:r>
            <a:endParaRPr lang="fr-FR" dirty="0"/>
          </a:p>
        </p:txBody>
      </p:sp>
      <p:sp>
        <p:nvSpPr>
          <p:cNvPr id="20" name="ZoneTexte 19"/>
          <p:cNvSpPr txBox="1"/>
          <p:nvPr/>
        </p:nvSpPr>
        <p:spPr>
          <a:xfrm>
            <a:off x="2819871" y="2876743"/>
            <a:ext cx="2472209" cy="1200329"/>
          </a:xfrm>
          <a:prstGeom prst="rect">
            <a:avLst/>
          </a:prstGeom>
          <a:noFill/>
          <a:ln>
            <a:solidFill>
              <a:srgbClr val="0070C0"/>
            </a:solidFill>
          </a:ln>
        </p:spPr>
        <p:txBody>
          <a:bodyPr wrap="square" rtlCol="0">
            <a:spAutoFit/>
          </a:bodyPr>
          <a:lstStyle/>
          <a:p>
            <a:pPr algn="ctr"/>
            <a:r>
              <a:rPr lang="fr-FR" u="sng" dirty="0" smtClean="0"/>
              <a:t>Appareil locomoteur</a:t>
            </a:r>
          </a:p>
          <a:p>
            <a:pPr marL="285750" indent="-285750">
              <a:buFont typeface="Arial" panose="020B0604020202020204" pitchFamily="34" charset="0"/>
              <a:buChar char="•"/>
            </a:pPr>
            <a:r>
              <a:rPr lang="fr-FR" dirty="0" smtClean="0"/>
              <a:t>Douleur </a:t>
            </a:r>
          </a:p>
          <a:p>
            <a:pPr marL="285750" indent="-285750">
              <a:buFont typeface="Arial" panose="020B0604020202020204" pitchFamily="34" charset="0"/>
              <a:buChar char="•"/>
            </a:pPr>
            <a:r>
              <a:rPr lang="fr-FR" dirty="0" smtClean="0"/>
              <a:t>Raideur</a:t>
            </a:r>
          </a:p>
          <a:p>
            <a:pPr marL="285750" indent="-285750">
              <a:buFont typeface="Arial" panose="020B0604020202020204" pitchFamily="34" charset="0"/>
              <a:buChar char="•"/>
            </a:pPr>
            <a:r>
              <a:rPr lang="fr-FR" dirty="0" smtClean="0"/>
              <a:t>…</a:t>
            </a:r>
            <a:endParaRPr lang="fr-FR" dirty="0"/>
          </a:p>
        </p:txBody>
      </p:sp>
      <p:sp>
        <p:nvSpPr>
          <p:cNvPr id="21" name="ZoneTexte 20"/>
          <p:cNvSpPr txBox="1"/>
          <p:nvPr/>
        </p:nvSpPr>
        <p:spPr>
          <a:xfrm>
            <a:off x="5436096" y="4255928"/>
            <a:ext cx="2472209" cy="1477328"/>
          </a:xfrm>
          <a:prstGeom prst="rect">
            <a:avLst/>
          </a:prstGeom>
          <a:noFill/>
          <a:ln>
            <a:solidFill>
              <a:srgbClr val="0070C0"/>
            </a:solidFill>
          </a:ln>
        </p:spPr>
        <p:txBody>
          <a:bodyPr wrap="square" rtlCol="0">
            <a:spAutoFit/>
          </a:bodyPr>
          <a:lstStyle/>
          <a:p>
            <a:pPr algn="ctr"/>
            <a:r>
              <a:rPr lang="fr-FR" u="sng" dirty="0"/>
              <a:t>E</a:t>
            </a:r>
            <a:r>
              <a:rPr lang="fr-FR" u="sng" dirty="0" smtClean="0"/>
              <a:t>ndocrinologie</a:t>
            </a:r>
          </a:p>
          <a:p>
            <a:pPr marL="285750" indent="-285750">
              <a:buFont typeface="Arial" panose="020B0604020202020204" pitchFamily="34" charset="0"/>
              <a:buChar char="•"/>
            </a:pPr>
            <a:r>
              <a:rPr lang="fr-FR" dirty="0" smtClean="0"/>
              <a:t>Soif</a:t>
            </a:r>
          </a:p>
          <a:p>
            <a:pPr marL="285750" indent="-285750">
              <a:buFont typeface="Arial" panose="020B0604020202020204" pitchFamily="34" charset="0"/>
              <a:buChar char="•"/>
            </a:pPr>
            <a:r>
              <a:rPr lang="fr-FR" dirty="0" smtClean="0"/>
              <a:t>Intolérance à la chaleur ou au froid</a:t>
            </a:r>
          </a:p>
          <a:p>
            <a:pPr marL="285750" indent="-285750">
              <a:buFont typeface="Arial" panose="020B0604020202020204" pitchFamily="34" charset="0"/>
              <a:buChar char="•"/>
            </a:pPr>
            <a:r>
              <a:rPr lang="fr-FR" dirty="0" smtClean="0"/>
              <a:t>…</a:t>
            </a:r>
            <a:endParaRPr lang="fr-FR" dirty="0"/>
          </a:p>
        </p:txBody>
      </p:sp>
      <p:sp>
        <p:nvSpPr>
          <p:cNvPr id="22" name="ZoneTexte 21"/>
          <p:cNvSpPr txBox="1"/>
          <p:nvPr/>
        </p:nvSpPr>
        <p:spPr>
          <a:xfrm>
            <a:off x="2819871" y="4205987"/>
            <a:ext cx="2472209" cy="2031325"/>
          </a:xfrm>
          <a:prstGeom prst="rect">
            <a:avLst/>
          </a:prstGeom>
          <a:noFill/>
          <a:ln>
            <a:solidFill>
              <a:srgbClr val="0070C0"/>
            </a:solidFill>
          </a:ln>
        </p:spPr>
        <p:txBody>
          <a:bodyPr wrap="square" rtlCol="0">
            <a:spAutoFit/>
          </a:bodyPr>
          <a:lstStyle/>
          <a:p>
            <a:pPr algn="ctr"/>
            <a:r>
              <a:rPr lang="fr-FR" u="sng" dirty="0" err="1" smtClean="0"/>
              <a:t>Uro</a:t>
            </a:r>
            <a:r>
              <a:rPr lang="fr-FR" u="sng" dirty="0" smtClean="0"/>
              <a:t>-néphrologie</a:t>
            </a:r>
            <a:endParaRPr lang="fr-FR" dirty="0"/>
          </a:p>
          <a:p>
            <a:pPr marL="285750" indent="-285750">
              <a:buFont typeface="Arial" panose="020B0604020202020204" pitchFamily="34" charset="0"/>
              <a:buChar char="•"/>
            </a:pPr>
            <a:r>
              <a:rPr lang="fr-FR" dirty="0" smtClean="0"/>
              <a:t>Dysurie</a:t>
            </a:r>
          </a:p>
          <a:p>
            <a:pPr marL="285750" indent="-285750">
              <a:buFont typeface="Arial" panose="020B0604020202020204" pitchFamily="34" charset="0"/>
              <a:buChar char="•"/>
            </a:pPr>
            <a:r>
              <a:rPr lang="fr-FR" dirty="0" smtClean="0"/>
              <a:t>Pollakiurie</a:t>
            </a:r>
          </a:p>
          <a:p>
            <a:pPr marL="285750" indent="-285750">
              <a:buFont typeface="Arial" panose="020B0604020202020204" pitchFamily="34" charset="0"/>
              <a:buChar char="•"/>
            </a:pPr>
            <a:r>
              <a:rPr lang="fr-FR" dirty="0" smtClean="0"/>
              <a:t>Brûlures mictionnelles</a:t>
            </a:r>
          </a:p>
          <a:p>
            <a:pPr marL="285750" indent="-285750">
              <a:buFont typeface="Arial" panose="020B0604020202020204" pitchFamily="34" charset="0"/>
              <a:buChar char="•"/>
            </a:pPr>
            <a:r>
              <a:rPr lang="fr-FR" dirty="0" smtClean="0"/>
              <a:t>Douleurs lombaires….</a:t>
            </a:r>
          </a:p>
        </p:txBody>
      </p:sp>
      <p:sp>
        <p:nvSpPr>
          <p:cNvPr id="23" name="ZoneTexte 22"/>
          <p:cNvSpPr txBox="1"/>
          <p:nvPr/>
        </p:nvSpPr>
        <p:spPr>
          <a:xfrm>
            <a:off x="5436096" y="5867980"/>
            <a:ext cx="2472209" cy="369332"/>
          </a:xfrm>
          <a:prstGeom prst="rect">
            <a:avLst/>
          </a:prstGeom>
          <a:noFill/>
          <a:ln>
            <a:solidFill>
              <a:srgbClr val="0070C0"/>
            </a:solidFill>
          </a:ln>
        </p:spPr>
        <p:txBody>
          <a:bodyPr wrap="square" rtlCol="0">
            <a:spAutoFit/>
          </a:bodyPr>
          <a:lstStyle/>
          <a:p>
            <a:r>
              <a:rPr lang="fr-FR" dirty="0" smtClean="0"/>
              <a:t>Etc….</a:t>
            </a:r>
          </a:p>
        </p:txBody>
      </p:sp>
    </p:spTree>
    <p:extLst>
      <p:ext uri="{BB962C8B-B14F-4D97-AF65-F5344CB8AC3E}">
        <p14:creationId xmlns:p14="http://schemas.microsoft.com/office/powerpoint/2010/main" val="3140951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274638"/>
            <a:ext cx="8229600" cy="562074"/>
          </a:xfrm>
        </p:spPr>
        <p:txBody>
          <a:bodyPr>
            <a:normAutofit/>
          </a:bodyPr>
          <a:lstStyle/>
          <a:p>
            <a:pPr algn="l" fontAlgn="ctr"/>
            <a:r>
              <a:rPr lang="fr-FR" sz="2800" dirty="0"/>
              <a:t>P</a:t>
            </a:r>
            <a:r>
              <a:rPr lang="fr-FR" sz="2800" dirty="0" smtClean="0"/>
              <a:t>rincipaux signes fonctionnels: </a:t>
            </a:r>
            <a:r>
              <a:rPr lang="fr-FR" sz="2800" b="1" dirty="0" smtClean="0">
                <a:solidFill>
                  <a:srgbClr val="0070C0"/>
                </a:solidFill>
              </a:rPr>
              <a:t>la douleur (1)</a:t>
            </a:r>
            <a:endParaRPr lang="fr-FR" sz="2800" b="1" dirty="0">
              <a:solidFill>
                <a:srgbClr val="0070C0"/>
              </a:solidFill>
            </a:endParaRPr>
          </a:p>
        </p:txBody>
      </p:sp>
      <p:sp>
        <p:nvSpPr>
          <p:cNvPr id="2" name="Espace réservé du contenu 1"/>
          <p:cNvSpPr>
            <a:spLocks noGrp="1"/>
          </p:cNvSpPr>
          <p:nvPr>
            <p:ph idx="1"/>
          </p:nvPr>
        </p:nvSpPr>
        <p:spPr>
          <a:xfrm>
            <a:off x="457200" y="1600201"/>
            <a:ext cx="8229600" cy="2548880"/>
          </a:xfrm>
        </p:spPr>
        <p:txBody>
          <a:bodyPr>
            <a:normAutofit/>
          </a:bodyPr>
          <a:lstStyle/>
          <a:p>
            <a:r>
              <a:rPr lang="fr-FR" sz="2400" dirty="0" smtClean="0"/>
              <a:t>Signal d’alarme et motif de consultation très fréquent</a:t>
            </a:r>
          </a:p>
          <a:p>
            <a:r>
              <a:rPr lang="fr-FR" sz="2400" dirty="0" smtClean="0"/>
              <a:t>Douleurs « nociceptives »: provoquées par mécanisme lésionnel traumatique, inflammatoire, infectieux ou tumoral</a:t>
            </a:r>
          </a:p>
          <a:p>
            <a:r>
              <a:rPr lang="fr-FR" sz="2400" dirty="0" smtClean="0"/>
              <a:t>Douleurs « </a:t>
            </a:r>
            <a:r>
              <a:rPr lang="fr-FR" sz="2400" dirty="0" err="1" smtClean="0"/>
              <a:t>neuropathiques</a:t>
            </a:r>
            <a:r>
              <a:rPr lang="fr-FR" sz="2400" dirty="0" smtClean="0"/>
              <a:t> » liées à une lésion du système nerveux central ou périphérique</a:t>
            </a:r>
          </a:p>
          <a:p>
            <a:r>
              <a:rPr lang="fr-FR" sz="2400" dirty="0" smtClean="0"/>
              <a:t>Douleurs fonctionnelles: sans anomalie organique identifiée</a:t>
            </a:r>
            <a:endParaRPr lang="fr-FR" sz="2400" dirty="0"/>
          </a:p>
        </p:txBody>
      </p:sp>
      <p:sp>
        <p:nvSpPr>
          <p:cNvPr id="13" name="Espace réservé du numéro de diapositive 12"/>
          <p:cNvSpPr>
            <a:spLocks noGrp="1"/>
          </p:cNvSpPr>
          <p:nvPr>
            <p:ph type="sldNum" sz="quarter" idx="12"/>
          </p:nvPr>
        </p:nvSpPr>
        <p:spPr/>
        <p:txBody>
          <a:bodyPr/>
          <a:lstStyle/>
          <a:p>
            <a:fld id="{7B1D8D8B-E87A-40AA-822D-AB40A092FFE0}" type="slidenum">
              <a:rPr lang="fr-FR" smtClean="0"/>
              <a:t>12</a:t>
            </a:fld>
            <a:endParaRPr lang="fr-FR"/>
          </a:p>
        </p:txBody>
      </p:sp>
      <p:sp>
        <p:nvSpPr>
          <p:cNvPr id="14" name="AutoShape 2" descr="Résultat de recherche d'images pour &quot;affiche du film hippocra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4" descr="Résultat de recherche d'images pour &quot;affiche du film hippocrat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909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160337"/>
            <a:ext cx="8229600" cy="676375"/>
          </a:xfrm>
        </p:spPr>
        <p:txBody>
          <a:bodyPr>
            <a:noAutofit/>
          </a:bodyPr>
          <a:lstStyle/>
          <a:p>
            <a:pPr algn="l" fontAlgn="ctr"/>
            <a:r>
              <a:rPr lang="fr-FR" sz="2400" dirty="0"/>
              <a:t>P</a:t>
            </a:r>
            <a:r>
              <a:rPr lang="fr-FR" sz="2400" dirty="0" smtClean="0"/>
              <a:t>rincipaux signes fonctionnels: </a:t>
            </a:r>
            <a:r>
              <a:rPr lang="fr-FR" sz="2400" b="1" dirty="0" smtClean="0">
                <a:solidFill>
                  <a:srgbClr val="0070C0"/>
                </a:solidFill>
              </a:rPr>
              <a:t>la douleur (2): analyse et interrogatoire</a:t>
            </a:r>
            <a:endParaRPr lang="fr-FR" sz="2400" b="1" dirty="0">
              <a:solidFill>
                <a:srgbClr val="0070C0"/>
              </a:solidFill>
            </a:endParaRPr>
          </a:p>
        </p:txBody>
      </p:sp>
      <p:sp>
        <p:nvSpPr>
          <p:cNvPr id="2" name="Espace réservé du contenu 1"/>
          <p:cNvSpPr>
            <a:spLocks noGrp="1"/>
          </p:cNvSpPr>
          <p:nvPr>
            <p:ph idx="1"/>
          </p:nvPr>
        </p:nvSpPr>
        <p:spPr>
          <a:xfrm>
            <a:off x="457200" y="952128"/>
            <a:ext cx="8229600" cy="5573216"/>
          </a:xfrm>
          <a:ln>
            <a:solidFill>
              <a:srgbClr val="0070C0"/>
            </a:solidFill>
          </a:ln>
        </p:spPr>
        <p:txBody>
          <a:bodyPr>
            <a:noAutofit/>
          </a:bodyPr>
          <a:lstStyle/>
          <a:p>
            <a:r>
              <a:rPr lang="fr-FR" sz="1800" dirty="0" smtClean="0"/>
              <a:t>Ancienneté</a:t>
            </a:r>
          </a:p>
          <a:p>
            <a:r>
              <a:rPr lang="fr-FR" sz="1800" dirty="0" smtClean="0"/>
              <a:t>Installation brutal ou progressive</a:t>
            </a:r>
          </a:p>
          <a:p>
            <a:r>
              <a:rPr lang="fr-FR" sz="1800" dirty="0" smtClean="0"/>
              <a:t>Facteur déclenchant (port de charge lourde)</a:t>
            </a:r>
          </a:p>
          <a:p>
            <a:r>
              <a:rPr lang="fr-FR" sz="1800" dirty="0" smtClean="0"/>
              <a:t>Circonstance de survenue:</a:t>
            </a:r>
          </a:p>
          <a:p>
            <a:pPr lvl="1"/>
            <a:r>
              <a:rPr lang="fr-FR" sz="1800" dirty="0" smtClean="0"/>
              <a:t>Repos ou effort pour douleur thoracique ou articulaire</a:t>
            </a:r>
          </a:p>
          <a:p>
            <a:pPr lvl="1"/>
            <a:r>
              <a:rPr lang="fr-FR" sz="1800" dirty="0" smtClean="0"/>
              <a:t>Repas pour douleurs abdominales</a:t>
            </a:r>
          </a:p>
          <a:p>
            <a:pPr lvl="1"/>
            <a:r>
              <a:rPr lang="fr-FR" sz="1800" dirty="0" smtClean="0"/>
              <a:t>Miction…</a:t>
            </a:r>
          </a:p>
          <a:p>
            <a:r>
              <a:rPr lang="fr-FR" sz="1800" dirty="0" smtClean="0"/>
              <a:t>Localisation:</a:t>
            </a:r>
          </a:p>
          <a:p>
            <a:pPr lvl="1"/>
            <a:r>
              <a:rPr lang="fr-FR" sz="1800" dirty="0" smtClean="0"/>
              <a:t>Siège principal</a:t>
            </a:r>
          </a:p>
          <a:p>
            <a:pPr lvl="1"/>
            <a:r>
              <a:rPr lang="fr-FR" sz="1800" dirty="0" smtClean="0"/>
              <a:t>Irradiation +++ : attention aux erreurs diagnostiques</a:t>
            </a:r>
          </a:p>
          <a:p>
            <a:r>
              <a:rPr lang="fr-FR" sz="1800" dirty="0" smtClean="0"/>
              <a:t>Horaire: diurne, nocturne post-ou-pré-prandial</a:t>
            </a:r>
          </a:p>
          <a:p>
            <a:r>
              <a:rPr lang="fr-FR" sz="1800" dirty="0" smtClean="0"/>
              <a:t>Permanent, intermittent paroxystique</a:t>
            </a:r>
          </a:p>
          <a:p>
            <a:r>
              <a:rPr lang="fr-FR" sz="1800" dirty="0" smtClean="0"/>
              <a:t>Type: coup de poignard, crampes, brûlures, étau…</a:t>
            </a:r>
          </a:p>
          <a:p>
            <a:r>
              <a:rPr lang="fr-FR" sz="1800" dirty="0" smtClean="0"/>
              <a:t>Éléments antalgiques: repos, repas, </a:t>
            </a:r>
            <a:r>
              <a:rPr lang="fr-FR" sz="1800" dirty="0" err="1" smtClean="0"/>
              <a:t>anteflexion</a:t>
            </a:r>
            <a:r>
              <a:rPr lang="fr-FR" sz="1800" dirty="0" smtClean="0"/>
              <a:t>, médicaments efficaces…</a:t>
            </a:r>
          </a:p>
          <a:p>
            <a:pPr marL="0" indent="0">
              <a:buNone/>
            </a:pPr>
            <a:endParaRPr lang="fr-FR" sz="1800" dirty="0" smtClean="0"/>
          </a:p>
          <a:p>
            <a:r>
              <a:rPr lang="fr-FR" sz="1800" dirty="0" smtClean="0"/>
              <a:t>Evaluation de l’intensité: échelle visuelle analogique</a:t>
            </a:r>
          </a:p>
          <a:p>
            <a:r>
              <a:rPr lang="fr-FR" sz="1800" dirty="0" smtClean="0"/>
              <a:t>Retentissement fonctionnel et psychique: sommeil, mobilité, dépression…</a:t>
            </a:r>
            <a:endParaRPr lang="fr-FR" sz="1800" dirty="0"/>
          </a:p>
        </p:txBody>
      </p:sp>
      <p:sp>
        <p:nvSpPr>
          <p:cNvPr id="13" name="Espace réservé du numéro de diapositive 12"/>
          <p:cNvSpPr>
            <a:spLocks noGrp="1"/>
          </p:cNvSpPr>
          <p:nvPr>
            <p:ph type="sldNum" sz="quarter" idx="12"/>
          </p:nvPr>
        </p:nvSpPr>
        <p:spPr/>
        <p:txBody>
          <a:bodyPr/>
          <a:lstStyle/>
          <a:p>
            <a:fld id="{7B1D8D8B-E87A-40AA-822D-AB40A092FFE0}" type="slidenum">
              <a:rPr lang="fr-FR" smtClean="0"/>
              <a:t>13</a:t>
            </a:fld>
            <a:endParaRPr lang="fr-FR" dirty="0"/>
          </a:p>
        </p:txBody>
      </p:sp>
      <p:sp>
        <p:nvSpPr>
          <p:cNvPr id="14" name="AutoShape 2" descr="Résultat de recherche d'images pour &quot;affiche du film hippocra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4" descr="Résultat de recherche d'images pour &quot;affiche du film hippocrat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3573016"/>
            <a:ext cx="1018636" cy="1019656"/>
          </a:xfrm>
          <a:prstGeom prst="rect">
            <a:avLst/>
          </a:prstGeom>
        </p:spPr>
      </p:pic>
    </p:spTree>
    <p:extLst>
      <p:ext uri="{BB962C8B-B14F-4D97-AF65-F5344CB8AC3E}">
        <p14:creationId xmlns:p14="http://schemas.microsoft.com/office/powerpoint/2010/main" val="3756900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84784"/>
            <a:ext cx="8229600" cy="4525963"/>
          </a:xfrm>
        </p:spPr>
        <p:txBody>
          <a:bodyPr>
            <a:normAutofit/>
          </a:bodyPr>
          <a:lstStyle/>
          <a:p>
            <a:r>
              <a:rPr lang="fr-FR" sz="2800" dirty="0" smtClean="0"/>
              <a:t>Douleur abdominale de l’infarctus du myocarde</a:t>
            </a:r>
          </a:p>
          <a:p>
            <a:r>
              <a:rPr lang="fr-FR" sz="2800" dirty="0" smtClean="0"/>
              <a:t>Douleur abdominale la pneumopathie</a:t>
            </a:r>
          </a:p>
          <a:p>
            <a:r>
              <a:rPr lang="fr-FR" sz="2800" dirty="0" smtClean="0"/>
              <a:t>Douleur dorsale de l’ulcère gastrique, de la tumeur pancréatique, de la dissection vasculaire…</a:t>
            </a:r>
          </a:p>
          <a:p>
            <a:r>
              <a:rPr lang="fr-FR" sz="2800" dirty="0" smtClean="0"/>
              <a:t>Douleur de l’épaule d’origine biliaire….</a:t>
            </a:r>
            <a:endParaRPr lang="fr-FR" sz="2800" dirty="0"/>
          </a:p>
        </p:txBody>
      </p:sp>
      <p:sp>
        <p:nvSpPr>
          <p:cNvPr id="4" name="Espace réservé du numéro de diapositive 3"/>
          <p:cNvSpPr>
            <a:spLocks noGrp="1"/>
          </p:cNvSpPr>
          <p:nvPr>
            <p:ph type="sldNum" sz="quarter" idx="12"/>
          </p:nvPr>
        </p:nvSpPr>
        <p:spPr/>
        <p:txBody>
          <a:bodyPr/>
          <a:lstStyle/>
          <a:p>
            <a:fld id="{7B1D8D8B-E87A-40AA-822D-AB40A092FFE0}" type="slidenum">
              <a:rPr lang="fr-FR" smtClean="0"/>
              <a:t>14</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88640"/>
            <a:ext cx="1018636" cy="1019656"/>
          </a:xfrm>
          <a:prstGeom prst="rect">
            <a:avLst/>
          </a:prstGeom>
        </p:spPr>
      </p:pic>
      <p:pic>
        <p:nvPicPr>
          <p:cNvPr id="20482" name="Picture 2" descr="Image associ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16632"/>
            <a:ext cx="2298889"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003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160337"/>
            <a:ext cx="8229600" cy="676375"/>
          </a:xfrm>
        </p:spPr>
        <p:txBody>
          <a:bodyPr>
            <a:noAutofit/>
          </a:bodyPr>
          <a:lstStyle/>
          <a:p>
            <a:pPr algn="l" fontAlgn="ctr"/>
            <a:r>
              <a:rPr lang="fr-FR" sz="2400" dirty="0"/>
              <a:t>P</a:t>
            </a:r>
            <a:r>
              <a:rPr lang="fr-FR" sz="2400" dirty="0" smtClean="0"/>
              <a:t>rincipaux signes fonctionnels: </a:t>
            </a:r>
            <a:r>
              <a:rPr lang="fr-FR" sz="2400" b="1" dirty="0" smtClean="0">
                <a:solidFill>
                  <a:srgbClr val="0070C0"/>
                </a:solidFill>
              </a:rPr>
              <a:t>la douleur (2): analyse et interrogatoire</a:t>
            </a:r>
            <a:endParaRPr lang="fr-FR" sz="2400" b="1" dirty="0">
              <a:solidFill>
                <a:srgbClr val="0070C0"/>
              </a:solidFill>
            </a:endParaRPr>
          </a:p>
        </p:txBody>
      </p:sp>
      <p:sp>
        <p:nvSpPr>
          <p:cNvPr id="2" name="Espace réservé du contenu 1"/>
          <p:cNvSpPr>
            <a:spLocks noGrp="1"/>
          </p:cNvSpPr>
          <p:nvPr>
            <p:ph idx="1"/>
          </p:nvPr>
        </p:nvSpPr>
        <p:spPr>
          <a:xfrm>
            <a:off x="457200" y="952128"/>
            <a:ext cx="8229600" cy="5573216"/>
          </a:xfrm>
          <a:ln>
            <a:solidFill>
              <a:srgbClr val="0070C0"/>
            </a:solidFill>
          </a:ln>
        </p:spPr>
        <p:txBody>
          <a:bodyPr>
            <a:noAutofit/>
          </a:bodyPr>
          <a:lstStyle/>
          <a:p>
            <a:r>
              <a:rPr lang="fr-FR" sz="1800" dirty="0" smtClean="0"/>
              <a:t>Ancienneté</a:t>
            </a:r>
          </a:p>
          <a:p>
            <a:r>
              <a:rPr lang="fr-FR" sz="1800" dirty="0" smtClean="0"/>
              <a:t>Installation brutal ou progressive</a:t>
            </a:r>
          </a:p>
          <a:p>
            <a:r>
              <a:rPr lang="fr-FR" sz="1800" dirty="0" smtClean="0"/>
              <a:t>Facteur déclenchant (port de charge lourde)</a:t>
            </a:r>
          </a:p>
          <a:p>
            <a:r>
              <a:rPr lang="fr-FR" sz="1800" dirty="0" smtClean="0"/>
              <a:t>Circonstance de survenue:</a:t>
            </a:r>
          </a:p>
          <a:p>
            <a:pPr lvl="1"/>
            <a:r>
              <a:rPr lang="fr-FR" sz="1800" dirty="0" smtClean="0"/>
              <a:t>Repos ou effort pour douleur thoracique ou articulaire</a:t>
            </a:r>
          </a:p>
          <a:p>
            <a:pPr lvl="1"/>
            <a:r>
              <a:rPr lang="fr-FR" sz="1800" dirty="0" smtClean="0"/>
              <a:t>Repas pour douleurs abdominales</a:t>
            </a:r>
          </a:p>
          <a:p>
            <a:pPr lvl="1"/>
            <a:r>
              <a:rPr lang="fr-FR" sz="1800" dirty="0" smtClean="0"/>
              <a:t>Miction…</a:t>
            </a:r>
          </a:p>
          <a:p>
            <a:r>
              <a:rPr lang="fr-FR" sz="1800" dirty="0" smtClean="0"/>
              <a:t>Localisation:</a:t>
            </a:r>
          </a:p>
          <a:p>
            <a:pPr lvl="1"/>
            <a:r>
              <a:rPr lang="fr-FR" sz="1800" dirty="0" smtClean="0"/>
              <a:t>Siège principal</a:t>
            </a:r>
          </a:p>
          <a:p>
            <a:pPr lvl="1"/>
            <a:r>
              <a:rPr lang="fr-FR" sz="1800" dirty="0" smtClean="0"/>
              <a:t>Irradiation +++ : attention aux erreurs diagnostiques</a:t>
            </a:r>
          </a:p>
          <a:p>
            <a:r>
              <a:rPr lang="fr-FR" sz="1800" dirty="0" smtClean="0"/>
              <a:t>Horaire: diurne, nocturne post-ou-pré-prandial</a:t>
            </a:r>
          </a:p>
          <a:p>
            <a:r>
              <a:rPr lang="fr-FR" sz="1800" dirty="0" smtClean="0"/>
              <a:t>Permanent, intermittent paroxystique</a:t>
            </a:r>
          </a:p>
          <a:p>
            <a:r>
              <a:rPr lang="fr-FR" sz="1800" dirty="0" smtClean="0"/>
              <a:t>Type: coup de poignard, crampes, brûlures, étau…</a:t>
            </a:r>
          </a:p>
          <a:p>
            <a:r>
              <a:rPr lang="fr-FR" sz="1800" dirty="0" smtClean="0"/>
              <a:t>Éléments antalgiques: repos, repas, </a:t>
            </a:r>
            <a:r>
              <a:rPr lang="fr-FR" sz="1800" dirty="0" err="1" smtClean="0"/>
              <a:t>anteflexion</a:t>
            </a:r>
            <a:r>
              <a:rPr lang="fr-FR" sz="1800" dirty="0" smtClean="0"/>
              <a:t>, médicaments efficaces…</a:t>
            </a:r>
          </a:p>
          <a:p>
            <a:r>
              <a:rPr lang="fr-FR" sz="1800" dirty="0" smtClean="0"/>
              <a:t>Evaluation de l’intensité: échelle visuelle analogique</a:t>
            </a:r>
          </a:p>
          <a:p>
            <a:r>
              <a:rPr lang="fr-FR" sz="1800" dirty="0" smtClean="0"/>
              <a:t>Retentissement fonctionnel et psychique: sommeil, mobilité, dépression…</a:t>
            </a:r>
          </a:p>
          <a:p>
            <a:r>
              <a:rPr lang="fr-FR" sz="1800" dirty="0" smtClean="0"/>
              <a:t>Signes associés: fièvre, altération de l’état général….</a:t>
            </a:r>
            <a:endParaRPr lang="fr-FR" sz="1800" dirty="0"/>
          </a:p>
        </p:txBody>
      </p:sp>
      <p:sp>
        <p:nvSpPr>
          <p:cNvPr id="13" name="Espace réservé du numéro de diapositive 12"/>
          <p:cNvSpPr>
            <a:spLocks noGrp="1"/>
          </p:cNvSpPr>
          <p:nvPr>
            <p:ph type="sldNum" sz="quarter" idx="12"/>
          </p:nvPr>
        </p:nvSpPr>
        <p:spPr/>
        <p:txBody>
          <a:bodyPr/>
          <a:lstStyle/>
          <a:p>
            <a:fld id="{7B1D8D8B-E87A-40AA-822D-AB40A092FFE0}" type="slidenum">
              <a:rPr lang="fr-FR" smtClean="0"/>
              <a:t>15</a:t>
            </a:fld>
            <a:endParaRPr lang="fr-FR"/>
          </a:p>
        </p:txBody>
      </p:sp>
      <p:sp>
        <p:nvSpPr>
          <p:cNvPr id="14" name="AutoShape 2" descr="Résultat de recherche d'images pour &quot;affiche du film hippocra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4" descr="Résultat de recherche d'images pour &quot;affiche du film hippocrat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982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44624"/>
            <a:ext cx="8229600" cy="850106"/>
          </a:xfrm>
        </p:spPr>
        <p:txBody>
          <a:bodyPr>
            <a:normAutofit/>
          </a:bodyPr>
          <a:lstStyle/>
          <a:p>
            <a:pPr algn="l" fontAlgn="ctr"/>
            <a:r>
              <a:rPr lang="fr-FR" sz="2400" dirty="0"/>
              <a:t>P</a:t>
            </a:r>
            <a:r>
              <a:rPr lang="fr-FR" sz="2400" dirty="0" smtClean="0"/>
              <a:t>rincipaux signes fonctionnels: </a:t>
            </a:r>
            <a:r>
              <a:rPr lang="fr-FR" sz="2400" b="1" dirty="0" smtClean="0">
                <a:solidFill>
                  <a:srgbClr val="0070C0"/>
                </a:solidFill>
              </a:rPr>
              <a:t>la douleur (3). Quelques grands types de douleurs</a:t>
            </a:r>
            <a:endParaRPr lang="fr-FR" sz="2400" b="1" dirty="0">
              <a:solidFill>
                <a:srgbClr val="0070C0"/>
              </a:solidFill>
            </a:endParaRPr>
          </a:p>
        </p:txBody>
      </p:sp>
      <p:sp>
        <p:nvSpPr>
          <p:cNvPr id="2" name="Espace réservé du contenu 1"/>
          <p:cNvSpPr>
            <a:spLocks noGrp="1"/>
          </p:cNvSpPr>
          <p:nvPr>
            <p:ph idx="1"/>
          </p:nvPr>
        </p:nvSpPr>
        <p:spPr>
          <a:xfrm>
            <a:off x="457200" y="1772816"/>
            <a:ext cx="8229600" cy="2664296"/>
          </a:xfrm>
          <a:ln>
            <a:solidFill>
              <a:srgbClr val="002060"/>
            </a:solidFill>
          </a:ln>
        </p:spPr>
        <p:txBody>
          <a:bodyPr>
            <a:noAutofit/>
          </a:bodyPr>
          <a:lstStyle/>
          <a:p>
            <a:r>
              <a:rPr lang="fr-FR" sz="1800" dirty="0" smtClean="0"/>
              <a:t>Douleur aigue: </a:t>
            </a:r>
          </a:p>
          <a:p>
            <a:pPr lvl="1"/>
            <a:r>
              <a:rPr lang="fr-FR" sz="1800" dirty="0" smtClean="0"/>
              <a:t>Récente (installée depuis moins de 3 mois)</a:t>
            </a:r>
          </a:p>
          <a:p>
            <a:pPr lvl="1"/>
            <a:r>
              <a:rPr lang="fr-FR" sz="1800" dirty="0" smtClean="0"/>
              <a:t>signe d’alarme justifiant toujours d’une enquête diagnostique minutieuse</a:t>
            </a:r>
          </a:p>
          <a:p>
            <a:r>
              <a:rPr lang="fr-FR" sz="1800" dirty="0" smtClean="0"/>
              <a:t>Douleur chronique</a:t>
            </a:r>
          </a:p>
          <a:p>
            <a:pPr lvl="1"/>
            <a:r>
              <a:rPr lang="fr-FR" sz="1800" dirty="0" smtClean="0"/>
              <a:t>Plus de trois mois</a:t>
            </a:r>
          </a:p>
          <a:p>
            <a:pPr lvl="1"/>
            <a:r>
              <a:rPr lang="fr-FR" sz="1800" dirty="0" smtClean="0"/>
              <a:t>Permanente, récurrente ou répétitive</a:t>
            </a:r>
          </a:p>
          <a:p>
            <a:pPr lvl="1"/>
            <a:r>
              <a:rPr lang="fr-FR" sz="1800" dirty="0" smtClean="0"/>
              <a:t>Peu devenir une « maladie à elle seule »</a:t>
            </a:r>
          </a:p>
          <a:p>
            <a:pPr lvl="1"/>
            <a:r>
              <a:rPr lang="fr-FR" sz="1800" dirty="0" smtClean="0"/>
              <a:t>Retentissement psychologique fréquent</a:t>
            </a:r>
          </a:p>
        </p:txBody>
      </p:sp>
      <p:sp>
        <p:nvSpPr>
          <p:cNvPr id="13" name="Espace réservé du numéro de diapositive 12"/>
          <p:cNvSpPr>
            <a:spLocks noGrp="1"/>
          </p:cNvSpPr>
          <p:nvPr>
            <p:ph type="sldNum" sz="quarter" idx="12"/>
          </p:nvPr>
        </p:nvSpPr>
        <p:spPr/>
        <p:txBody>
          <a:bodyPr/>
          <a:lstStyle/>
          <a:p>
            <a:fld id="{7B1D8D8B-E87A-40AA-822D-AB40A092FFE0}" type="slidenum">
              <a:rPr lang="fr-FR" smtClean="0"/>
              <a:t>16</a:t>
            </a:fld>
            <a:endParaRPr lang="fr-FR"/>
          </a:p>
        </p:txBody>
      </p:sp>
      <p:sp>
        <p:nvSpPr>
          <p:cNvPr id="15" name="AutoShape 4" descr="Résultat de recherche d'images pour &quot;affiche du film hippocrat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1"/>
          <p:cNvSpPr txBox="1">
            <a:spLocks/>
          </p:cNvSpPr>
          <p:nvPr/>
        </p:nvSpPr>
        <p:spPr>
          <a:xfrm>
            <a:off x="457200" y="1052736"/>
            <a:ext cx="8229600" cy="432048"/>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200" dirty="0" smtClean="0"/>
              <a:t>Douleur aigue-douleur chronique</a:t>
            </a:r>
          </a:p>
        </p:txBody>
      </p:sp>
    </p:spTree>
    <p:extLst>
      <p:ext uri="{BB962C8B-B14F-4D97-AF65-F5344CB8AC3E}">
        <p14:creationId xmlns:p14="http://schemas.microsoft.com/office/powerpoint/2010/main" val="1548167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44624"/>
            <a:ext cx="8229600" cy="850106"/>
          </a:xfrm>
        </p:spPr>
        <p:txBody>
          <a:bodyPr>
            <a:normAutofit fontScale="90000"/>
          </a:bodyPr>
          <a:lstStyle/>
          <a:p>
            <a:pPr algn="l" fontAlgn="ctr"/>
            <a:r>
              <a:rPr lang="fr-FR" sz="2800" dirty="0"/>
              <a:t>P</a:t>
            </a:r>
            <a:r>
              <a:rPr lang="fr-FR" sz="2800" dirty="0" smtClean="0"/>
              <a:t>rincipaux signes fonctionnels: </a:t>
            </a:r>
            <a:r>
              <a:rPr lang="fr-FR" sz="2800" b="1" dirty="0" smtClean="0">
                <a:solidFill>
                  <a:srgbClr val="0070C0"/>
                </a:solidFill>
              </a:rPr>
              <a:t>la douleur (4). Quelques grands types de douleurs</a:t>
            </a:r>
            <a:endParaRPr lang="fr-FR" sz="2800" b="1" dirty="0">
              <a:solidFill>
                <a:srgbClr val="0070C0"/>
              </a:solidFill>
            </a:endParaRPr>
          </a:p>
        </p:txBody>
      </p:sp>
      <p:sp>
        <p:nvSpPr>
          <p:cNvPr id="2" name="Espace réservé du contenu 1"/>
          <p:cNvSpPr>
            <a:spLocks noGrp="1"/>
          </p:cNvSpPr>
          <p:nvPr>
            <p:ph idx="1"/>
          </p:nvPr>
        </p:nvSpPr>
        <p:spPr>
          <a:xfrm>
            <a:off x="457200" y="1772816"/>
            <a:ext cx="8229600" cy="3384376"/>
          </a:xfrm>
          <a:ln>
            <a:solidFill>
              <a:srgbClr val="002060"/>
            </a:solidFill>
          </a:ln>
        </p:spPr>
        <p:txBody>
          <a:bodyPr>
            <a:noAutofit/>
          </a:bodyPr>
          <a:lstStyle/>
          <a:p>
            <a:r>
              <a:rPr lang="fr-FR" sz="1800" dirty="0" smtClean="0"/>
              <a:t>S’applique surtout à l’appareil locomoteur</a:t>
            </a:r>
          </a:p>
          <a:p>
            <a:pPr marL="342900" lvl="1" indent="-342900">
              <a:buFont typeface="Arial" panose="020B0604020202020204" pitchFamily="34" charset="0"/>
              <a:buChar char="•"/>
            </a:pPr>
            <a:r>
              <a:rPr lang="fr-FR" sz="1800" u="sng" dirty="0" smtClean="0">
                <a:solidFill>
                  <a:srgbClr val="0070C0"/>
                </a:solidFill>
                <a:effectLst>
                  <a:outerShdw blurRad="38100" dist="38100" dir="2700000" algn="tl">
                    <a:srgbClr val="000000">
                      <a:alpha val="43137"/>
                    </a:srgbClr>
                  </a:outerShdw>
                </a:effectLst>
              </a:rPr>
              <a:t>Douleur mécanique</a:t>
            </a:r>
            <a:r>
              <a:rPr lang="fr-FR" sz="1800" dirty="0" smtClean="0">
                <a:solidFill>
                  <a:srgbClr val="0070C0"/>
                </a:solidFill>
                <a:effectLst>
                  <a:outerShdw blurRad="38100" dist="38100" dir="2700000" algn="tl">
                    <a:srgbClr val="000000">
                      <a:alpha val="43137"/>
                    </a:srgbClr>
                  </a:outerShdw>
                </a:effectLst>
              </a:rPr>
              <a:t>: </a:t>
            </a:r>
            <a:r>
              <a:rPr lang="fr-FR" sz="1800" dirty="0">
                <a:solidFill>
                  <a:srgbClr val="0070C0"/>
                </a:solidFill>
                <a:effectLst>
                  <a:outerShdw blurRad="38100" dist="38100" dir="2700000" algn="tl">
                    <a:srgbClr val="000000">
                      <a:alpha val="43137"/>
                    </a:srgbClr>
                  </a:outerShdw>
                </a:effectLst>
              </a:rPr>
              <a:t>Modèle de la douleur </a:t>
            </a:r>
            <a:r>
              <a:rPr lang="fr-FR" sz="1800" dirty="0" smtClean="0">
                <a:solidFill>
                  <a:srgbClr val="0070C0"/>
                </a:solidFill>
                <a:effectLst>
                  <a:outerShdw blurRad="38100" dist="38100" dir="2700000" algn="tl">
                    <a:srgbClr val="000000">
                      <a:alpha val="43137"/>
                    </a:srgbClr>
                  </a:outerShdw>
                </a:effectLst>
              </a:rPr>
              <a:t>arthrosique</a:t>
            </a:r>
          </a:p>
          <a:p>
            <a:pPr lvl="1"/>
            <a:r>
              <a:rPr lang="fr-FR" sz="1800" dirty="0" smtClean="0"/>
              <a:t>Survient en cours d’activité</a:t>
            </a:r>
          </a:p>
          <a:p>
            <a:pPr lvl="1"/>
            <a:r>
              <a:rPr lang="fr-FR" sz="1800" dirty="0" smtClean="0"/>
              <a:t>S’aggrave dans la journée</a:t>
            </a:r>
          </a:p>
          <a:p>
            <a:pPr lvl="1"/>
            <a:r>
              <a:rPr lang="fr-FR" sz="1800" dirty="0" smtClean="0"/>
              <a:t>S’améliore au repos</a:t>
            </a:r>
          </a:p>
          <a:p>
            <a:pPr lvl="1"/>
            <a:r>
              <a:rPr lang="fr-FR" sz="1800" dirty="0" smtClean="0"/>
              <a:t>Bref dérouillage matinal</a:t>
            </a:r>
          </a:p>
          <a:p>
            <a:r>
              <a:rPr lang="fr-FR" sz="1800" u="sng" dirty="0" smtClean="0">
                <a:solidFill>
                  <a:srgbClr val="0070C0"/>
                </a:solidFill>
                <a:effectLst>
                  <a:outerShdw blurRad="38100" dist="38100" dir="2700000" algn="tl">
                    <a:srgbClr val="000000">
                      <a:alpha val="43137"/>
                    </a:srgbClr>
                  </a:outerShdw>
                </a:effectLst>
              </a:rPr>
              <a:t>Douleur inflammatoire</a:t>
            </a:r>
            <a:r>
              <a:rPr lang="fr-FR" sz="1800" dirty="0" smtClean="0">
                <a:solidFill>
                  <a:srgbClr val="0070C0"/>
                </a:solidFill>
                <a:effectLst>
                  <a:outerShdw blurRad="38100" dist="38100" dir="2700000" algn="tl">
                    <a:srgbClr val="000000">
                      <a:alpha val="43137"/>
                    </a:srgbClr>
                  </a:outerShdw>
                </a:effectLst>
              </a:rPr>
              <a:t>: modèle de l’arthrite</a:t>
            </a:r>
          </a:p>
          <a:p>
            <a:pPr lvl="1"/>
            <a:r>
              <a:rPr lang="fr-FR" sz="1800" dirty="0" smtClean="0"/>
              <a:t>Présente au repos</a:t>
            </a:r>
          </a:p>
          <a:p>
            <a:pPr lvl="1"/>
            <a:r>
              <a:rPr lang="fr-FR" sz="1800" dirty="0" smtClean="0"/>
              <a:t>Susceptible de réveiller le patient la nuit</a:t>
            </a:r>
          </a:p>
          <a:p>
            <a:pPr lvl="1"/>
            <a:r>
              <a:rPr lang="fr-FR" sz="1800" dirty="0" smtClean="0"/>
              <a:t>Intense dérouillage matinal</a:t>
            </a:r>
            <a:endParaRPr lang="fr-FR" sz="1800" dirty="0"/>
          </a:p>
        </p:txBody>
      </p:sp>
      <p:sp>
        <p:nvSpPr>
          <p:cNvPr id="13" name="Espace réservé du numéro de diapositive 12"/>
          <p:cNvSpPr>
            <a:spLocks noGrp="1"/>
          </p:cNvSpPr>
          <p:nvPr>
            <p:ph type="sldNum" sz="quarter" idx="12"/>
          </p:nvPr>
        </p:nvSpPr>
        <p:spPr/>
        <p:txBody>
          <a:bodyPr/>
          <a:lstStyle/>
          <a:p>
            <a:fld id="{7B1D8D8B-E87A-40AA-822D-AB40A092FFE0}" type="slidenum">
              <a:rPr lang="fr-FR" smtClean="0"/>
              <a:t>17</a:t>
            </a:fld>
            <a:endParaRPr lang="fr-FR"/>
          </a:p>
        </p:txBody>
      </p:sp>
      <p:sp>
        <p:nvSpPr>
          <p:cNvPr id="14" name="AutoShape 2" descr="Résultat de recherche d'images pour &quot;affiche du film hippocra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4" descr="Résultat de recherche d'images pour &quot;affiche du film hippocrat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1"/>
          <p:cNvSpPr txBox="1">
            <a:spLocks/>
          </p:cNvSpPr>
          <p:nvPr/>
        </p:nvSpPr>
        <p:spPr>
          <a:xfrm>
            <a:off x="457200" y="1052736"/>
            <a:ext cx="8229600" cy="432048"/>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200" dirty="0" smtClean="0"/>
              <a:t>Douleur mécanique-douleur inflammatoire</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429000"/>
            <a:ext cx="159067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252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44624"/>
            <a:ext cx="8229600" cy="850106"/>
          </a:xfrm>
        </p:spPr>
        <p:txBody>
          <a:bodyPr>
            <a:normAutofit/>
          </a:bodyPr>
          <a:lstStyle/>
          <a:p>
            <a:pPr algn="l" fontAlgn="ctr"/>
            <a:r>
              <a:rPr lang="fr-FR" sz="2400" dirty="0"/>
              <a:t>P</a:t>
            </a:r>
            <a:r>
              <a:rPr lang="fr-FR" sz="2400" dirty="0" smtClean="0"/>
              <a:t>rincipaux signes fonctionnels: </a:t>
            </a:r>
            <a:r>
              <a:rPr lang="fr-FR" sz="2400" b="1" dirty="0" smtClean="0">
                <a:solidFill>
                  <a:srgbClr val="0070C0"/>
                </a:solidFill>
              </a:rPr>
              <a:t>la douleur (5). Quelques grands types de douleurs</a:t>
            </a:r>
            <a:endParaRPr lang="fr-FR" sz="2400" b="1" dirty="0">
              <a:solidFill>
                <a:srgbClr val="0070C0"/>
              </a:solidFill>
            </a:endParaRPr>
          </a:p>
        </p:txBody>
      </p:sp>
      <p:sp>
        <p:nvSpPr>
          <p:cNvPr id="2" name="Espace réservé du contenu 1"/>
          <p:cNvSpPr>
            <a:spLocks noGrp="1"/>
          </p:cNvSpPr>
          <p:nvPr>
            <p:ph idx="1"/>
          </p:nvPr>
        </p:nvSpPr>
        <p:spPr>
          <a:xfrm>
            <a:off x="457200" y="1340768"/>
            <a:ext cx="8229600" cy="5184576"/>
          </a:xfrm>
          <a:ln>
            <a:solidFill>
              <a:srgbClr val="002060"/>
            </a:solidFill>
          </a:ln>
        </p:spPr>
        <p:txBody>
          <a:bodyPr>
            <a:noAutofit/>
          </a:bodyPr>
          <a:lstStyle/>
          <a:p>
            <a:r>
              <a:rPr lang="fr-FR" sz="1600" dirty="0" smtClean="0"/>
              <a:t>S’applique surtout à l’appareil digestif et </a:t>
            </a:r>
            <a:r>
              <a:rPr lang="fr-FR" sz="1600" dirty="0" err="1" smtClean="0"/>
              <a:t>uro</a:t>
            </a:r>
            <a:r>
              <a:rPr lang="fr-FR" sz="1600" dirty="0" smtClean="0"/>
              <a:t>-néphrologique</a:t>
            </a:r>
          </a:p>
          <a:p>
            <a:r>
              <a:rPr lang="fr-FR" sz="1600" dirty="0" smtClean="0"/>
              <a:t>Mise en tension d’un système canalaire (obstacle, distension, dilatation…)</a:t>
            </a:r>
          </a:p>
          <a:p>
            <a:r>
              <a:rPr lang="fr-FR" sz="1600" dirty="0" smtClean="0"/>
              <a:t>Très intenses, spasmodiques</a:t>
            </a:r>
          </a:p>
          <a:p>
            <a:pPr marL="342900" lvl="1" indent="-342900">
              <a:buFont typeface="Arial" panose="020B0604020202020204" pitchFamily="34" charset="0"/>
              <a:buChar char="•"/>
            </a:pPr>
            <a:r>
              <a:rPr lang="fr-FR" sz="1600" u="sng" dirty="0" smtClean="0"/>
              <a:t>Colique intestinale</a:t>
            </a:r>
            <a:r>
              <a:rPr lang="fr-FR" sz="1600" dirty="0"/>
              <a:t> </a:t>
            </a:r>
            <a:r>
              <a:rPr lang="fr-FR" sz="1600" dirty="0" smtClean="0"/>
              <a:t>(crise de Koenig ou Duval)</a:t>
            </a:r>
          </a:p>
          <a:p>
            <a:pPr lvl="1"/>
            <a:r>
              <a:rPr lang="fr-FR" sz="1000" dirty="0"/>
              <a:t>siège souvent épigastrique, mais peut également être en cadre, le long de l’ensemble du trajet colique</a:t>
            </a:r>
          </a:p>
          <a:p>
            <a:pPr lvl="1"/>
            <a:r>
              <a:rPr lang="fr-FR" sz="1000" dirty="0"/>
              <a:t>irradiation plutôt descendante, dans les deux fosses iliaques ou hypogastrique</a:t>
            </a:r>
          </a:p>
          <a:p>
            <a:pPr lvl="1"/>
            <a:r>
              <a:rPr lang="fr-FR" sz="1000" dirty="0"/>
              <a:t>douleurs souvent paroxystiques, à début brutal (évoquant une crampe ou une distension de l’abdomen), diminuant suite à l’émission de gaz ou de selles. Il s'agit de douleurs le plus souvent à type de "colique" (voir infra)</a:t>
            </a:r>
          </a:p>
          <a:p>
            <a:pPr lvl="1"/>
            <a:r>
              <a:rPr lang="fr-FR" sz="1000" dirty="0"/>
              <a:t>intensité extrêmement variable suivant la pathologie concernée</a:t>
            </a:r>
          </a:p>
          <a:p>
            <a:pPr lvl="1"/>
            <a:r>
              <a:rPr lang="fr-FR" sz="1000" dirty="0"/>
              <a:t>soulagée par l'émission de gaz ou de selles</a:t>
            </a:r>
          </a:p>
          <a:p>
            <a:pPr lvl="1"/>
            <a:r>
              <a:rPr lang="fr-FR" sz="1000" dirty="0"/>
              <a:t>horaire très variable, parfois </a:t>
            </a:r>
            <a:r>
              <a:rPr lang="fr-FR" sz="1000" dirty="0" smtClean="0"/>
              <a:t>postprandial </a:t>
            </a:r>
            <a:r>
              <a:rPr lang="fr-FR" sz="1000" dirty="0"/>
              <a:t>immédiat, notamment en cas diarrhée motrice associée</a:t>
            </a:r>
          </a:p>
          <a:p>
            <a:pPr lvl="1"/>
            <a:r>
              <a:rPr lang="fr-FR" sz="1000" dirty="0"/>
              <a:t>accompagnée souvent de gargouillis abdominaux, de ballonnements, de troubles du transit (constipation, diarrhée</a:t>
            </a:r>
            <a:r>
              <a:rPr lang="fr-FR" sz="1000" dirty="0" smtClean="0"/>
              <a:t>)</a:t>
            </a:r>
            <a:endParaRPr lang="fr-FR" sz="1800" dirty="0" smtClean="0"/>
          </a:p>
          <a:p>
            <a:pPr marL="342900" lvl="1" indent="-342900">
              <a:buFont typeface="Arial" panose="020B0604020202020204" pitchFamily="34" charset="0"/>
              <a:buChar char="•"/>
            </a:pPr>
            <a:r>
              <a:rPr lang="fr-FR" sz="1600" u="sng" dirty="0" smtClean="0"/>
              <a:t>Colique hépatique </a:t>
            </a:r>
            <a:r>
              <a:rPr lang="fr-FR" sz="1600" dirty="0" smtClean="0"/>
              <a:t>(obstacle biliaire)</a:t>
            </a:r>
          </a:p>
          <a:p>
            <a:pPr lvl="1"/>
            <a:r>
              <a:rPr lang="fr-FR" sz="1000" dirty="0"/>
              <a:t>siège aussi souvent dans le creux épigastrique que dans l'hypocondre droit</a:t>
            </a:r>
          </a:p>
          <a:p>
            <a:pPr lvl="1"/>
            <a:r>
              <a:rPr lang="fr-FR" sz="1000" dirty="0"/>
              <a:t>évolue par paroxysme (il s'agit bien d'une colique !)</a:t>
            </a:r>
          </a:p>
          <a:p>
            <a:pPr lvl="1"/>
            <a:r>
              <a:rPr lang="fr-FR" sz="1000" dirty="0"/>
              <a:t>irradie en arrière vers l'omoplate et l'épaule droites</a:t>
            </a:r>
          </a:p>
          <a:p>
            <a:pPr lvl="1"/>
            <a:r>
              <a:rPr lang="fr-FR" sz="1000" dirty="0"/>
              <a:t>s'accompagne dans plus de la moitié des cas d'une inhibition respiratoire</a:t>
            </a:r>
          </a:p>
          <a:p>
            <a:pPr lvl="1"/>
            <a:r>
              <a:rPr lang="fr-FR" sz="1000" dirty="0"/>
              <a:t>évolue par crise, habituellement d'une durée de 2 à 4 </a:t>
            </a:r>
            <a:r>
              <a:rPr lang="fr-FR" sz="1000" dirty="0" smtClean="0"/>
              <a:t>heures</a:t>
            </a:r>
            <a:endParaRPr lang="fr-FR" sz="1600" dirty="0" smtClean="0"/>
          </a:p>
          <a:p>
            <a:pPr marL="342900" lvl="1" indent="-342900">
              <a:buFont typeface="Arial" panose="020B0604020202020204" pitchFamily="34" charset="0"/>
              <a:buChar char="•"/>
            </a:pPr>
            <a:r>
              <a:rPr lang="fr-FR" sz="1600" u="sng" dirty="0" smtClean="0"/>
              <a:t>Colique néphrétique </a:t>
            </a:r>
            <a:r>
              <a:rPr lang="fr-FR" sz="1600" dirty="0" smtClean="0"/>
              <a:t>+++(obstacle </a:t>
            </a:r>
            <a:r>
              <a:rPr lang="fr-FR" sz="1600" dirty="0" err="1" smtClean="0"/>
              <a:t>néphro</a:t>
            </a:r>
            <a:r>
              <a:rPr lang="fr-FR" sz="1600" dirty="0" smtClean="0"/>
              <a:t>-urétéral)</a:t>
            </a:r>
          </a:p>
          <a:p>
            <a:pPr lvl="1"/>
            <a:r>
              <a:rPr lang="fr-FR" sz="1000" dirty="0"/>
              <a:t>de topographie lombaire </a:t>
            </a:r>
            <a:r>
              <a:rPr lang="fr-FR" sz="1000" dirty="0" smtClean="0"/>
              <a:t>oscillante </a:t>
            </a:r>
            <a:r>
              <a:rPr lang="fr-FR" sz="1000" dirty="0"/>
              <a:t>dans le temps : c'est la définition d'une colique, traduisant les spasmes d'un organe creux qui lutte sur un obstacle, avec des alternances de douleurs paroxystiques et d'accalmies (spasme et relâchement de l'uretère)</a:t>
            </a:r>
          </a:p>
          <a:p>
            <a:pPr lvl="1"/>
            <a:r>
              <a:rPr lang="fr-FR" sz="1000" dirty="0"/>
              <a:t>irradiant vers le bas, souvent vers les organes génitaux externes (bourse ou grande lèvre)</a:t>
            </a:r>
          </a:p>
          <a:p>
            <a:pPr lvl="1"/>
            <a:r>
              <a:rPr lang="fr-FR" sz="1000" dirty="0"/>
              <a:t>sans position antalgique : le malade est même très souvent agité, ne cessant de bouger pour trouver une position qui le </a:t>
            </a:r>
            <a:r>
              <a:rPr lang="fr-FR" sz="1000" dirty="0" smtClean="0"/>
              <a:t>soulage</a:t>
            </a:r>
          </a:p>
          <a:p>
            <a:pPr marL="342900" lvl="1" indent="-342900">
              <a:buFont typeface="Arial" panose="020B0604020202020204" pitchFamily="34" charset="0"/>
              <a:buChar char="•"/>
            </a:pPr>
            <a:r>
              <a:rPr lang="fr-FR" sz="1600" u="sng" dirty="0" smtClean="0"/>
              <a:t>Colique salivaire </a:t>
            </a:r>
            <a:r>
              <a:rPr lang="fr-FR" sz="1600" dirty="0" smtClean="0"/>
              <a:t>(obstacle canal de </a:t>
            </a:r>
            <a:r>
              <a:rPr lang="fr-FR" sz="1600" dirty="0" err="1" smtClean="0"/>
              <a:t>Sténon</a:t>
            </a:r>
            <a:r>
              <a:rPr lang="fr-FR" sz="1600" dirty="0" smtClean="0"/>
              <a:t>)</a:t>
            </a:r>
          </a:p>
        </p:txBody>
      </p:sp>
      <p:sp>
        <p:nvSpPr>
          <p:cNvPr id="13" name="Espace réservé du numéro de diapositive 12"/>
          <p:cNvSpPr>
            <a:spLocks noGrp="1"/>
          </p:cNvSpPr>
          <p:nvPr>
            <p:ph type="sldNum" sz="quarter" idx="12"/>
          </p:nvPr>
        </p:nvSpPr>
        <p:spPr/>
        <p:txBody>
          <a:bodyPr/>
          <a:lstStyle/>
          <a:p>
            <a:fld id="{7B1D8D8B-E87A-40AA-822D-AB40A092FFE0}" type="slidenum">
              <a:rPr lang="fr-FR" smtClean="0"/>
              <a:t>18</a:t>
            </a:fld>
            <a:endParaRPr lang="fr-FR"/>
          </a:p>
        </p:txBody>
      </p:sp>
      <p:sp>
        <p:nvSpPr>
          <p:cNvPr id="14" name="AutoShape 2" descr="Résultat de recherche d'images pour &quot;affiche du film hippocra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4" descr="Résultat de recherche d'images pour &quot;affiche du film hippocrat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1"/>
          <p:cNvSpPr txBox="1">
            <a:spLocks/>
          </p:cNvSpPr>
          <p:nvPr/>
        </p:nvSpPr>
        <p:spPr>
          <a:xfrm>
            <a:off x="457200" y="908720"/>
            <a:ext cx="8229600" cy="36004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200" dirty="0" smtClean="0"/>
              <a:t>Douleur canalaire ou colique</a:t>
            </a:r>
          </a:p>
        </p:txBody>
      </p:sp>
    </p:spTree>
    <p:extLst>
      <p:ext uri="{BB962C8B-B14F-4D97-AF65-F5344CB8AC3E}">
        <p14:creationId xmlns:p14="http://schemas.microsoft.com/office/powerpoint/2010/main" val="3197055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44624"/>
            <a:ext cx="8229600" cy="850106"/>
          </a:xfrm>
        </p:spPr>
        <p:txBody>
          <a:bodyPr>
            <a:normAutofit/>
          </a:bodyPr>
          <a:lstStyle/>
          <a:p>
            <a:pPr algn="l" fontAlgn="ctr"/>
            <a:r>
              <a:rPr lang="fr-FR" sz="2400" dirty="0"/>
              <a:t>P</a:t>
            </a:r>
            <a:r>
              <a:rPr lang="fr-FR" sz="2400" dirty="0" smtClean="0"/>
              <a:t>rincipaux signes fonctionnels: </a:t>
            </a:r>
            <a:r>
              <a:rPr lang="fr-FR" sz="2400" b="1" dirty="0" smtClean="0">
                <a:solidFill>
                  <a:srgbClr val="0070C0"/>
                </a:solidFill>
              </a:rPr>
              <a:t>la douleur (5). Quelques grands types de douleurs</a:t>
            </a:r>
            <a:endParaRPr lang="fr-FR" sz="2400" b="1" dirty="0">
              <a:solidFill>
                <a:srgbClr val="0070C0"/>
              </a:solidFill>
            </a:endParaRPr>
          </a:p>
        </p:txBody>
      </p:sp>
      <p:sp>
        <p:nvSpPr>
          <p:cNvPr id="2" name="Espace réservé du contenu 1"/>
          <p:cNvSpPr>
            <a:spLocks noGrp="1"/>
          </p:cNvSpPr>
          <p:nvPr>
            <p:ph idx="1"/>
          </p:nvPr>
        </p:nvSpPr>
        <p:spPr>
          <a:xfrm>
            <a:off x="457200" y="1340768"/>
            <a:ext cx="8229600" cy="5184576"/>
          </a:xfrm>
          <a:ln>
            <a:solidFill>
              <a:srgbClr val="002060"/>
            </a:solidFill>
          </a:ln>
        </p:spPr>
        <p:txBody>
          <a:bodyPr>
            <a:noAutofit/>
          </a:bodyPr>
          <a:lstStyle/>
          <a:p>
            <a:r>
              <a:rPr lang="fr-FR" sz="1600" dirty="0" smtClean="0">
                <a:solidFill>
                  <a:schemeClr val="bg1">
                    <a:lumMod val="65000"/>
                  </a:schemeClr>
                </a:solidFill>
              </a:rPr>
              <a:t>S’applique surtout à l’appareil digestif et </a:t>
            </a:r>
            <a:r>
              <a:rPr lang="fr-FR" sz="1600" dirty="0" err="1" smtClean="0">
                <a:solidFill>
                  <a:schemeClr val="bg1">
                    <a:lumMod val="65000"/>
                  </a:schemeClr>
                </a:solidFill>
              </a:rPr>
              <a:t>uro</a:t>
            </a:r>
            <a:r>
              <a:rPr lang="fr-FR" sz="1600" dirty="0" smtClean="0">
                <a:solidFill>
                  <a:schemeClr val="bg1">
                    <a:lumMod val="65000"/>
                  </a:schemeClr>
                </a:solidFill>
              </a:rPr>
              <a:t>-néphrologique</a:t>
            </a:r>
          </a:p>
          <a:p>
            <a:r>
              <a:rPr lang="fr-FR" sz="1600" dirty="0" smtClean="0">
                <a:solidFill>
                  <a:schemeClr val="bg1">
                    <a:lumMod val="65000"/>
                  </a:schemeClr>
                </a:solidFill>
              </a:rPr>
              <a:t>Mise en tension d’un système canalaire (obstacle, distension, dilatation…)</a:t>
            </a:r>
          </a:p>
          <a:p>
            <a:r>
              <a:rPr lang="fr-FR" sz="1600" dirty="0" smtClean="0">
                <a:solidFill>
                  <a:schemeClr val="bg1">
                    <a:lumMod val="65000"/>
                  </a:schemeClr>
                </a:solidFill>
              </a:rPr>
              <a:t>Très intenses, spasmodiques</a:t>
            </a:r>
          </a:p>
          <a:p>
            <a:pPr marL="342900" lvl="1" indent="-342900">
              <a:buFont typeface="Arial" panose="020B0604020202020204" pitchFamily="34" charset="0"/>
              <a:buChar char="•"/>
            </a:pPr>
            <a:r>
              <a:rPr lang="fr-FR" sz="1600" u="sng" dirty="0" smtClean="0">
                <a:solidFill>
                  <a:schemeClr val="bg1">
                    <a:lumMod val="65000"/>
                  </a:schemeClr>
                </a:solidFill>
              </a:rPr>
              <a:t>Colique intestinale</a:t>
            </a:r>
            <a:r>
              <a:rPr lang="fr-FR" sz="1600" dirty="0">
                <a:solidFill>
                  <a:schemeClr val="bg1">
                    <a:lumMod val="65000"/>
                  </a:schemeClr>
                </a:solidFill>
              </a:rPr>
              <a:t> </a:t>
            </a:r>
            <a:r>
              <a:rPr lang="fr-FR" sz="1600" dirty="0" smtClean="0">
                <a:solidFill>
                  <a:schemeClr val="bg1">
                    <a:lumMod val="65000"/>
                  </a:schemeClr>
                </a:solidFill>
              </a:rPr>
              <a:t>(crise de Koenig ou Duval)</a:t>
            </a:r>
          </a:p>
          <a:p>
            <a:pPr lvl="1"/>
            <a:r>
              <a:rPr lang="fr-FR" sz="1000" dirty="0">
                <a:solidFill>
                  <a:schemeClr val="bg1">
                    <a:lumMod val="65000"/>
                  </a:schemeClr>
                </a:solidFill>
              </a:rPr>
              <a:t>siège souvent épigastrique, mais peut également être en cadre, le long de l’ensemble du trajet colique</a:t>
            </a:r>
          </a:p>
          <a:p>
            <a:pPr lvl="1"/>
            <a:r>
              <a:rPr lang="fr-FR" sz="1000" dirty="0">
                <a:solidFill>
                  <a:schemeClr val="bg1">
                    <a:lumMod val="65000"/>
                  </a:schemeClr>
                </a:solidFill>
              </a:rPr>
              <a:t>irradiation plutôt descendante, dans les deux fosses iliaques ou hypogastrique</a:t>
            </a:r>
          </a:p>
          <a:p>
            <a:pPr lvl="1"/>
            <a:r>
              <a:rPr lang="fr-FR" sz="1000" dirty="0">
                <a:solidFill>
                  <a:schemeClr val="bg1">
                    <a:lumMod val="65000"/>
                  </a:schemeClr>
                </a:solidFill>
              </a:rPr>
              <a:t>douleurs souvent paroxystiques, à début brutal (évoquant une crampe ou une distension de l’abdomen), diminuant suite à l’émission de gaz ou de selles. Il s'agit de douleurs le plus souvent à type de "colique" (voir infra)</a:t>
            </a:r>
          </a:p>
          <a:p>
            <a:pPr lvl="1"/>
            <a:r>
              <a:rPr lang="fr-FR" sz="1000" dirty="0">
                <a:solidFill>
                  <a:schemeClr val="bg1">
                    <a:lumMod val="65000"/>
                  </a:schemeClr>
                </a:solidFill>
              </a:rPr>
              <a:t>intensité extrêmement variable suivant la pathologie concernée</a:t>
            </a:r>
          </a:p>
          <a:p>
            <a:pPr lvl="1"/>
            <a:r>
              <a:rPr lang="fr-FR" sz="1000" dirty="0">
                <a:solidFill>
                  <a:schemeClr val="bg1">
                    <a:lumMod val="65000"/>
                  </a:schemeClr>
                </a:solidFill>
              </a:rPr>
              <a:t>soulagée par l'émission de gaz ou de selles</a:t>
            </a:r>
          </a:p>
          <a:p>
            <a:pPr lvl="1"/>
            <a:r>
              <a:rPr lang="fr-FR" sz="1000" dirty="0">
                <a:solidFill>
                  <a:schemeClr val="bg1">
                    <a:lumMod val="65000"/>
                  </a:schemeClr>
                </a:solidFill>
              </a:rPr>
              <a:t>horaire très variable, parfois </a:t>
            </a:r>
            <a:r>
              <a:rPr lang="fr-FR" sz="1000" dirty="0" smtClean="0">
                <a:solidFill>
                  <a:schemeClr val="bg1">
                    <a:lumMod val="65000"/>
                  </a:schemeClr>
                </a:solidFill>
              </a:rPr>
              <a:t>postprandial </a:t>
            </a:r>
            <a:r>
              <a:rPr lang="fr-FR" sz="1000" dirty="0">
                <a:solidFill>
                  <a:schemeClr val="bg1">
                    <a:lumMod val="65000"/>
                  </a:schemeClr>
                </a:solidFill>
              </a:rPr>
              <a:t>immédiat, notamment en cas diarrhée motrice associée</a:t>
            </a:r>
          </a:p>
          <a:p>
            <a:pPr lvl="1"/>
            <a:r>
              <a:rPr lang="fr-FR" sz="1000" dirty="0">
                <a:solidFill>
                  <a:schemeClr val="bg1">
                    <a:lumMod val="65000"/>
                  </a:schemeClr>
                </a:solidFill>
              </a:rPr>
              <a:t>accompagnée souvent de gargouillis abdominaux, de ballonnements, de troubles du transit (constipation, diarrhée</a:t>
            </a:r>
            <a:r>
              <a:rPr lang="fr-FR" sz="1000" dirty="0" smtClean="0">
                <a:solidFill>
                  <a:schemeClr val="bg1">
                    <a:lumMod val="65000"/>
                  </a:schemeClr>
                </a:solidFill>
              </a:rPr>
              <a:t>)</a:t>
            </a:r>
            <a:endParaRPr lang="fr-FR" sz="1800" dirty="0" smtClean="0">
              <a:solidFill>
                <a:schemeClr val="bg1">
                  <a:lumMod val="65000"/>
                </a:schemeClr>
              </a:solidFill>
            </a:endParaRPr>
          </a:p>
          <a:p>
            <a:pPr marL="342900" lvl="1" indent="-342900">
              <a:buFont typeface="Arial" panose="020B0604020202020204" pitchFamily="34" charset="0"/>
              <a:buChar char="•"/>
            </a:pPr>
            <a:r>
              <a:rPr lang="fr-FR" sz="1600" u="sng" dirty="0" smtClean="0">
                <a:solidFill>
                  <a:schemeClr val="bg1">
                    <a:lumMod val="65000"/>
                  </a:schemeClr>
                </a:solidFill>
              </a:rPr>
              <a:t>Colique hépatique </a:t>
            </a:r>
            <a:r>
              <a:rPr lang="fr-FR" sz="1600" dirty="0" smtClean="0">
                <a:solidFill>
                  <a:schemeClr val="bg1">
                    <a:lumMod val="65000"/>
                  </a:schemeClr>
                </a:solidFill>
              </a:rPr>
              <a:t>(obstacle biliaire)</a:t>
            </a:r>
          </a:p>
          <a:p>
            <a:pPr lvl="1"/>
            <a:r>
              <a:rPr lang="fr-FR" sz="1000" dirty="0">
                <a:solidFill>
                  <a:schemeClr val="bg1">
                    <a:lumMod val="65000"/>
                  </a:schemeClr>
                </a:solidFill>
              </a:rPr>
              <a:t>siège aussi souvent dans le creux épigastrique que dans l'hypocondre droit</a:t>
            </a:r>
          </a:p>
          <a:p>
            <a:pPr lvl="1"/>
            <a:r>
              <a:rPr lang="fr-FR" sz="1000" dirty="0">
                <a:solidFill>
                  <a:schemeClr val="bg1">
                    <a:lumMod val="65000"/>
                  </a:schemeClr>
                </a:solidFill>
              </a:rPr>
              <a:t>évolue par paroxysme (il s'agit bien d'une colique !)</a:t>
            </a:r>
          </a:p>
          <a:p>
            <a:pPr lvl="1"/>
            <a:r>
              <a:rPr lang="fr-FR" sz="1000" dirty="0">
                <a:solidFill>
                  <a:schemeClr val="bg1">
                    <a:lumMod val="65000"/>
                  </a:schemeClr>
                </a:solidFill>
              </a:rPr>
              <a:t>irradie en arrière vers l'omoplate et l'épaule droites</a:t>
            </a:r>
          </a:p>
          <a:p>
            <a:pPr lvl="1"/>
            <a:r>
              <a:rPr lang="fr-FR" sz="1000" dirty="0">
                <a:solidFill>
                  <a:schemeClr val="bg1">
                    <a:lumMod val="65000"/>
                  </a:schemeClr>
                </a:solidFill>
              </a:rPr>
              <a:t>s'accompagne dans plus de la moitié des cas d'une inhibition respiratoire</a:t>
            </a:r>
          </a:p>
          <a:p>
            <a:pPr lvl="1"/>
            <a:r>
              <a:rPr lang="fr-FR" sz="1000" dirty="0">
                <a:solidFill>
                  <a:schemeClr val="bg1">
                    <a:lumMod val="65000"/>
                  </a:schemeClr>
                </a:solidFill>
              </a:rPr>
              <a:t>évolue par crise, habituellement d'une durée de 2 à 4 </a:t>
            </a:r>
            <a:r>
              <a:rPr lang="fr-FR" sz="1000" dirty="0" smtClean="0">
                <a:solidFill>
                  <a:schemeClr val="bg1">
                    <a:lumMod val="65000"/>
                  </a:schemeClr>
                </a:solidFill>
              </a:rPr>
              <a:t>heures</a:t>
            </a:r>
            <a:endParaRPr lang="fr-FR" sz="1600" dirty="0" smtClean="0">
              <a:solidFill>
                <a:schemeClr val="bg1">
                  <a:lumMod val="65000"/>
                </a:schemeClr>
              </a:solidFill>
            </a:endParaRPr>
          </a:p>
          <a:p>
            <a:pPr marL="342900" lvl="1" indent="-342900">
              <a:buFont typeface="Arial" panose="020B0604020202020204" pitchFamily="34" charset="0"/>
              <a:buChar char="•"/>
            </a:pPr>
            <a:r>
              <a:rPr lang="fr-FR" sz="1600" u="sng" dirty="0" smtClean="0">
                <a:solidFill>
                  <a:schemeClr val="bg1">
                    <a:lumMod val="65000"/>
                  </a:schemeClr>
                </a:solidFill>
              </a:rPr>
              <a:t>Colique néphrétique </a:t>
            </a:r>
            <a:r>
              <a:rPr lang="fr-FR" sz="1600" dirty="0" smtClean="0">
                <a:solidFill>
                  <a:schemeClr val="bg1">
                    <a:lumMod val="65000"/>
                  </a:schemeClr>
                </a:solidFill>
              </a:rPr>
              <a:t>+++(obstacle </a:t>
            </a:r>
            <a:r>
              <a:rPr lang="fr-FR" sz="1600" dirty="0" err="1" smtClean="0">
                <a:solidFill>
                  <a:schemeClr val="bg1">
                    <a:lumMod val="65000"/>
                  </a:schemeClr>
                </a:solidFill>
              </a:rPr>
              <a:t>néphro</a:t>
            </a:r>
            <a:r>
              <a:rPr lang="fr-FR" sz="1600" dirty="0" smtClean="0">
                <a:solidFill>
                  <a:schemeClr val="bg1">
                    <a:lumMod val="65000"/>
                  </a:schemeClr>
                </a:solidFill>
              </a:rPr>
              <a:t>-urétéral)</a:t>
            </a:r>
          </a:p>
          <a:p>
            <a:pPr lvl="1"/>
            <a:r>
              <a:rPr lang="fr-FR" sz="1000" dirty="0">
                <a:solidFill>
                  <a:schemeClr val="bg1">
                    <a:lumMod val="65000"/>
                  </a:schemeClr>
                </a:solidFill>
              </a:rPr>
              <a:t>de topographie lombaire </a:t>
            </a:r>
            <a:r>
              <a:rPr lang="fr-FR" sz="1000" dirty="0" smtClean="0">
                <a:solidFill>
                  <a:schemeClr val="bg1">
                    <a:lumMod val="65000"/>
                  </a:schemeClr>
                </a:solidFill>
              </a:rPr>
              <a:t>oscillante </a:t>
            </a:r>
            <a:r>
              <a:rPr lang="fr-FR" sz="1000" dirty="0">
                <a:solidFill>
                  <a:schemeClr val="bg1">
                    <a:lumMod val="65000"/>
                  </a:schemeClr>
                </a:solidFill>
              </a:rPr>
              <a:t>dans le temps : c'est la définition d'une colique, traduisant les spasmes d'un organe creux qui lutte sur un obstacle, avec des alternances de douleurs paroxystiques et d'accalmies (spasme et relâchement de l'uretère)</a:t>
            </a:r>
          </a:p>
          <a:p>
            <a:pPr lvl="1"/>
            <a:r>
              <a:rPr lang="fr-FR" sz="1000" dirty="0">
                <a:solidFill>
                  <a:schemeClr val="bg1">
                    <a:lumMod val="65000"/>
                  </a:schemeClr>
                </a:solidFill>
              </a:rPr>
              <a:t>irradiant vers le bas, souvent vers les organes génitaux externes (bourse ou grande lèvre)</a:t>
            </a:r>
          </a:p>
          <a:p>
            <a:pPr lvl="1"/>
            <a:r>
              <a:rPr lang="fr-FR" sz="1000" dirty="0">
                <a:solidFill>
                  <a:schemeClr val="bg1">
                    <a:lumMod val="65000"/>
                  </a:schemeClr>
                </a:solidFill>
              </a:rPr>
              <a:t>sans position antalgique : le malade est même très souvent agité, ne cessant de bouger pour trouver une position qui le </a:t>
            </a:r>
            <a:r>
              <a:rPr lang="fr-FR" sz="1000" dirty="0" smtClean="0">
                <a:solidFill>
                  <a:schemeClr val="bg1">
                    <a:lumMod val="65000"/>
                  </a:schemeClr>
                </a:solidFill>
              </a:rPr>
              <a:t>soulage</a:t>
            </a:r>
          </a:p>
          <a:p>
            <a:pPr marL="342900" lvl="1" indent="-342900">
              <a:buFont typeface="Arial" panose="020B0604020202020204" pitchFamily="34" charset="0"/>
              <a:buChar char="•"/>
            </a:pPr>
            <a:r>
              <a:rPr lang="fr-FR" sz="1600" u="sng" dirty="0" smtClean="0">
                <a:solidFill>
                  <a:schemeClr val="bg1">
                    <a:lumMod val="65000"/>
                  </a:schemeClr>
                </a:solidFill>
              </a:rPr>
              <a:t>Colique salivaire </a:t>
            </a:r>
            <a:r>
              <a:rPr lang="fr-FR" sz="1600" dirty="0" smtClean="0">
                <a:solidFill>
                  <a:schemeClr val="bg1">
                    <a:lumMod val="65000"/>
                  </a:schemeClr>
                </a:solidFill>
              </a:rPr>
              <a:t>(obstacle canal de </a:t>
            </a:r>
            <a:r>
              <a:rPr lang="fr-FR" sz="1600" dirty="0" err="1" smtClean="0">
                <a:solidFill>
                  <a:schemeClr val="bg1">
                    <a:lumMod val="65000"/>
                  </a:schemeClr>
                </a:solidFill>
              </a:rPr>
              <a:t>Sténon</a:t>
            </a:r>
            <a:r>
              <a:rPr lang="fr-FR" sz="1600" dirty="0" smtClean="0">
                <a:solidFill>
                  <a:schemeClr val="bg1">
                    <a:lumMod val="65000"/>
                  </a:schemeClr>
                </a:solidFill>
              </a:rPr>
              <a:t>)</a:t>
            </a:r>
          </a:p>
        </p:txBody>
      </p:sp>
      <p:sp>
        <p:nvSpPr>
          <p:cNvPr id="13" name="Espace réservé du numéro de diapositive 12"/>
          <p:cNvSpPr>
            <a:spLocks noGrp="1"/>
          </p:cNvSpPr>
          <p:nvPr>
            <p:ph type="sldNum" sz="quarter" idx="12"/>
          </p:nvPr>
        </p:nvSpPr>
        <p:spPr/>
        <p:txBody>
          <a:bodyPr/>
          <a:lstStyle/>
          <a:p>
            <a:fld id="{7B1D8D8B-E87A-40AA-822D-AB40A092FFE0}" type="slidenum">
              <a:rPr lang="fr-FR" smtClean="0"/>
              <a:t>19</a:t>
            </a:fld>
            <a:endParaRPr lang="fr-FR"/>
          </a:p>
        </p:txBody>
      </p:sp>
      <p:sp>
        <p:nvSpPr>
          <p:cNvPr id="14" name="AutoShape 2" descr="Résultat de recherche d'images pour &quot;affiche du film hippocra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4" descr="Résultat de recherche d'images pour &quot;affiche du film hippocrat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1"/>
          <p:cNvSpPr txBox="1">
            <a:spLocks/>
          </p:cNvSpPr>
          <p:nvPr/>
        </p:nvSpPr>
        <p:spPr>
          <a:xfrm>
            <a:off x="457200" y="908720"/>
            <a:ext cx="8229600" cy="36004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200" dirty="0" smtClean="0"/>
              <a:t>Douleur canalaire ou colique</a:t>
            </a:r>
          </a:p>
        </p:txBody>
      </p:sp>
      <p:sp>
        <p:nvSpPr>
          <p:cNvPr id="3" name="ZoneTexte 2"/>
          <p:cNvSpPr txBox="1"/>
          <p:nvPr/>
        </p:nvSpPr>
        <p:spPr>
          <a:xfrm>
            <a:off x="107504" y="1772816"/>
            <a:ext cx="8988426" cy="4093428"/>
          </a:xfrm>
          <a:prstGeom prst="rect">
            <a:avLst/>
          </a:prstGeom>
          <a:solidFill>
            <a:schemeClr val="bg1"/>
          </a:solidFill>
          <a:ln>
            <a:solidFill>
              <a:srgbClr val="0070C0"/>
            </a:solidFill>
          </a:ln>
        </p:spPr>
        <p:txBody>
          <a:bodyPr wrap="square" rtlCol="0">
            <a:spAutoFit/>
          </a:bodyPr>
          <a:lstStyle/>
          <a:p>
            <a:pPr marL="342900" lvl="1" indent="-342900">
              <a:buFont typeface="Arial" panose="020B0604020202020204" pitchFamily="34" charset="0"/>
              <a:buChar char="•"/>
            </a:pPr>
            <a:r>
              <a:rPr lang="fr-FR" sz="2000" b="1" u="sng" dirty="0">
                <a:effectLst>
                  <a:outerShdw blurRad="38100" dist="38100" dir="2700000" algn="tl">
                    <a:srgbClr val="000000">
                      <a:alpha val="43137"/>
                    </a:srgbClr>
                  </a:outerShdw>
                </a:effectLst>
              </a:rPr>
              <a:t>Colique intestinale</a:t>
            </a:r>
            <a:r>
              <a:rPr lang="fr-FR" sz="2000" b="1" dirty="0">
                <a:effectLst>
                  <a:outerShdw blurRad="38100" dist="38100" dir="2700000" algn="tl">
                    <a:srgbClr val="000000">
                      <a:alpha val="43137"/>
                    </a:srgbClr>
                  </a:outerShdw>
                </a:effectLst>
              </a:rPr>
              <a:t> </a:t>
            </a:r>
            <a:r>
              <a:rPr lang="fr-FR" sz="2000" dirty="0"/>
              <a:t>(crise de Koenig ou Duval)</a:t>
            </a:r>
          </a:p>
          <a:p>
            <a:pPr lvl="1"/>
            <a:r>
              <a:rPr lang="fr-FR" sz="2000" dirty="0"/>
              <a:t>siège souvent épigastrique, mais peut également être en cadre, le long de l’ensemble du trajet colique</a:t>
            </a:r>
          </a:p>
          <a:p>
            <a:pPr lvl="1"/>
            <a:r>
              <a:rPr lang="fr-FR" sz="2000" dirty="0"/>
              <a:t>irradiation plutôt descendante, dans les deux fosses iliaques ou hypogastrique</a:t>
            </a:r>
          </a:p>
          <a:p>
            <a:pPr lvl="1"/>
            <a:r>
              <a:rPr lang="fr-FR" sz="2000" dirty="0"/>
              <a:t>douleurs souvent paroxystiques, à début brutal (évoquant une crampe ou une distension de l’abdomen), diminuant suite à l’émission de gaz ou de selles. Il s'agit de douleurs le plus souvent à type de "colique" (voir infra)</a:t>
            </a:r>
          </a:p>
          <a:p>
            <a:pPr lvl="1"/>
            <a:r>
              <a:rPr lang="fr-FR" sz="2000" dirty="0"/>
              <a:t>intensité extrêmement variable suivant la pathologie concernée</a:t>
            </a:r>
          </a:p>
          <a:p>
            <a:pPr lvl="1"/>
            <a:r>
              <a:rPr lang="fr-FR" sz="2000" dirty="0"/>
              <a:t>soulagée par l'émission de gaz ou de selles</a:t>
            </a:r>
          </a:p>
          <a:p>
            <a:pPr lvl="1"/>
            <a:r>
              <a:rPr lang="fr-FR" sz="2000" dirty="0"/>
              <a:t>horaire très variable, parfois postprandial immédiat, notamment en cas diarrhée motrice associée</a:t>
            </a:r>
          </a:p>
          <a:p>
            <a:pPr lvl="1"/>
            <a:r>
              <a:rPr lang="fr-FR" sz="2000" dirty="0"/>
              <a:t>accompagnée souvent de gargouillis abdominaux, de ballonnements, de troubles du transit (constipation, diarrhée</a:t>
            </a:r>
            <a:r>
              <a:rPr lang="fr-FR" sz="2000" dirty="0" smtClean="0"/>
              <a:t>)</a:t>
            </a:r>
            <a:endParaRPr lang="fr-FR" sz="2000" dirty="0"/>
          </a:p>
        </p:txBody>
      </p:sp>
    </p:spTree>
    <p:extLst>
      <p:ext uri="{BB962C8B-B14F-4D97-AF65-F5344CB8AC3E}">
        <p14:creationId xmlns:p14="http://schemas.microsoft.com/office/powerpoint/2010/main" val="381909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1412776"/>
            <a:ext cx="8229600" cy="3629000"/>
          </a:xfrm>
        </p:spPr>
        <p:txBody>
          <a:bodyPr/>
          <a:lstStyle/>
          <a:p>
            <a:pPr eaLnBrk="1" hangingPunct="1"/>
            <a:r>
              <a:rPr lang="fr-FR" altLang="fr-FR" dirty="0" smtClean="0"/>
              <a:t>Apprendre à écouter et questionner</a:t>
            </a:r>
          </a:p>
          <a:p>
            <a:pPr eaLnBrk="1" hangingPunct="1"/>
            <a:r>
              <a:rPr lang="fr-FR" altLang="fr-FR" dirty="0" smtClean="0"/>
              <a:t>Apprendre à observer</a:t>
            </a:r>
          </a:p>
          <a:p>
            <a:pPr eaLnBrk="1" hangingPunct="1"/>
            <a:r>
              <a:rPr lang="fr-FR" altLang="fr-FR" dirty="0" smtClean="0"/>
              <a:t>Apprendre à toucher</a:t>
            </a:r>
          </a:p>
          <a:p>
            <a:pPr eaLnBrk="1" hangingPunct="1"/>
            <a:r>
              <a:rPr lang="fr-FR" altLang="fr-FR" dirty="0" smtClean="0"/>
              <a:t>Apprendre à ressentir</a:t>
            </a:r>
          </a:p>
          <a:p>
            <a:pPr eaLnBrk="1" hangingPunct="1"/>
            <a:r>
              <a:rPr lang="fr-FR" altLang="fr-FR" dirty="0" smtClean="0"/>
              <a:t>Apprendre à raisonner</a:t>
            </a:r>
          </a:p>
          <a:p>
            <a:pPr eaLnBrk="1" hangingPunct="1"/>
            <a:r>
              <a:rPr lang="fr-FR" altLang="fr-FR" dirty="0" smtClean="0"/>
              <a:t>Apprendre à proposer</a:t>
            </a:r>
          </a:p>
        </p:txBody>
      </p:sp>
      <p:sp>
        <p:nvSpPr>
          <p:cNvPr id="6" name="Espace réservé du numéro de diapositive 5"/>
          <p:cNvSpPr>
            <a:spLocks noGrp="1"/>
          </p:cNvSpPr>
          <p:nvPr>
            <p:ph type="sldNum" sz="quarter" idx="12"/>
          </p:nvPr>
        </p:nvSpPr>
        <p:spPr/>
        <p:txBody>
          <a:bodyPr/>
          <a:lstStyle/>
          <a:p>
            <a:fld id="{7B1D8D8B-E87A-40AA-822D-AB40A092FFE0}" type="slidenum">
              <a:rPr lang="fr-FR" smtClean="0"/>
              <a:t>2</a:t>
            </a:fld>
            <a:endParaRPr lang="fr-FR"/>
          </a:p>
        </p:txBody>
      </p:sp>
    </p:spTree>
    <p:extLst>
      <p:ext uri="{BB962C8B-B14F-4D97-AF65-F5344CB8AC3E}">
        <p14:creationId xmlns:p14="http://schemas.microsoft.com/office/powerpoint/2010/main" val="2707318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44624"/>
            <a:ext cx="8229600" cy="850106"/>
          </a:xfrm>
        </p:spPr>
        <p:txBody>
          <a:bodyPr>
            <a:normAutofit/>
          </a:bodyPr>
          <a:lstStyle/>
          <a:p>
            <a:pPr algn="l" fontAlgn="ctr"/>
            <a:r>
              <a:rPr lang="fr-FR" sz="2400" dirty="0"/>
              <a:t>P</a:t>
            </a:r>
            <a:r>
              <a:rPr lang="fr-FR" sz="2400" dirty="0" smtClean="0"/>
              <a:t>rincipaux signes fonctionnels: </a:t>
            </a:r>
            <a:r>
              <a:rPr lang="fr-FR" sz="2400" b="1" dirty="0" smtClean="0">
                <a:solidFill>
                  <a:srgbClr val="0070C0"/>
                </a:solidFill>
              </a:rPr>
              <a:t>la douleur (5). Quelques grands types de douleurs</a:t>
            </a:r>
            <a:endParaRPr lang="fr-FR" sz="2400" b="1" dirty="0">
              <a:solidFill>
                <a:srgbClr val="0070C0"/>
              </a:solidFill>
            </a:endParaRPr>
          </a:p>
        </p:txBody>
      </p:sp>
      <p:sp>
        <p:nvSpPr>
          <p:cNvPr id="2" name="Espace réservé du contenu 1"/>
          <p:cNvSpPr>
            <a:spLocks noGrp="1"/>
          </p:cNvSpPr>
          <p:nvPr>
            <p:ph idx="1"/>
          </p:nvPr>
        </p:nvSpPr>
        <p:spPr>
          <a:xfrm>
            <a:off x="457200" y="1340768"/>
            <a:ext cx="8229600" cy="5184576"/>
          </a:xfrm>
          <a:ln>
            <a:solidFill>
              <a:srgbClr val="002060"/>
            </a:solidFill>
          </a:ln>
        </p:spPr>
        <p:txBody>
          <a:bodyPr>
            <a:noAutofit/>
          </a:bodyPr>
          <a:lstStyle/>
          <a:p>
            <a:r>
              <a:rPr lang="fr-FR" sz="1600" dirty="0" smtClean="0">
                <a:solidFill>
                  <a:schemeClr val="bg1">
                    <a:lumMod val="65000"/>
                  </a:schemeClr>
                </a:solidFill>
              </a:rPr>
              <a:t>S’applique surtout à l’appareil digestif et </a:t>
            </a:r>
            <a:r>
              <a:rPr lang="fr-FR" sz="1600" dirty="0" err="1" smtClean="0">
                <a:solidFill>
                  <a:schemeClr val="bg1">
                    <a:lumMod val="65000"/>
                  </a:schemeClr>
                </a:solidFill>
              </a:rPr>
              <a:t>uro</a:t>
            </a:r>
            <a:r>
              <a:rPr lang="fr-FR" sz="1600" dirty="0" smtClean="0">
                <a:solidFill>
                  <a:schemeClr val="bg1">
                    <a:lumMod val="65000"/>
                  </a:schemeClr>
                </a:solidFill>
              </a:rPr>
              <a:t>-néphrologique</a:t>
            </a:r>
          </a:p>
          <a:p>
            <a:r>
              <a:rPr lang="fr-FR" sz="1600" dirty="0" smtClean="0">
                <a:solidFill>
                  <a:schemeClr val="bg1">
                    <a:lumMod val="65000"/>
                  </a:schemeClr>
                </a:solidFill>
              </a:rPr>
              <a:t>Mise en tension d’un système canalaire (obstacle, distension, dilatation…)</a:t>
            </a:r>
          </a:p>
          <a:p>
            <a:r>
              <a:rPr lang="fr-FR" sz="1600" dirty="0" smtClean="0">
                <a:solidFill>
                  <a:schemeClr val="bg1">
                    <a:lumMod val="65000"/>
                  </a:schemeClr>
                </a:solidFill>
              </a:rPr>
              <a:t>Très intenses, spasmodiques</a:t>
            </a:r>
          </a:p>
          <a:p>
            <a:pPr marL="342900" lvl="1" indent="-342900">
              <a:buFont typeface="Arial" panose="020B0604020202020204" pitchFamily="34" charset="0"/>
              <a:buChar char="•"/>
            </a:pPr>
            <a:r>
              <a:rPr lang="fr-FR" sz="1600" u="sng" dirty="0" smtClean="0">
                <a:solidFill>
                  <a:schemeClr val="bg1">
                    <a:lumMod val="65000"/>
                  </a:schemeClr>
                </a:solidFill>
              </a:rPr>
              <a:t>Colique intestinale</a:t>
            </a:r>
            <a:r>
              <a:rPr lang="fr-FR" sz="1600" dirty="0">
                <a:solidFill>
                  <a:schemeClr val="bg1">
                    <a:lumMod val="65000"/>
                  </a:schemeClr>
                </a:solidFill>
              </a:rPr>
              <a:t> </a:t>
            </a:r>
            <a:r>
              <a:rPr lang="fr-FR" sz="1600" dirty="0" smtClean="0">
                <a:solidFill>
                  <a:schemeClr val="bg1">
                    <a:lumMod val="65000"/>
                  </a:schemeClr>
                </a:solidFill>
              </a:rPr>
              <a:t>(crise de Koenig ou Duval)</a:t>
            </a:r>
          </a:p>
          <a:p>
            <a:pPr lvl="1"/>
            <a:r>
              <a:rPr lang="fr-FR" sz="1000" dirty="0">
                <a:solidFill>
                  <a:schemeClr val="bg1">
                    <a:lumMod val="65000"/>
                  </a:schemeClr>
                </a:solidFill>
              </a:rPr>
              <a:t>siège souvent épigastrique, mais peut également être en cadre, le long de l’ensemble du trajet colique</a:t>
            </a:r>
          </a:p>
          <a:p>
            <a:pPr lvl="1"/>
            <a:r>
              <a:rPr lang="fr-FR" sz="1000" dirty="0">
                <a:solidFill>
                  <a:schemeClr val="bg1">
                    <a:lumMod val="65000"/>
                  </a:schemeClr>
                </a:solidFill>
              </a:rPr>
              <a:t>irradiation plutôt descendante, dans les deux fosses iliaques ou hypogastrique</a:t>
            </a:r>
          </a:p>
          <a:p>
            <a:pPr lvl="1"/>
            <a:r>
              <a:rPr lang="fr-FR" sz="1000" dirty="0">
                <a:solidFill>
                  <a:schemeClr val="bg1">
                    <a:lumMod val="65000"/>
                  </a:schemeClr>
                </a:solidFill>
              </a:rPr>
              <a:t>douleurs souvent paroxystiques, à début brutal (évoquant une crampe ou une distension de l’abdomen), diminuant suite à l’émission de gaz ou de selles. Il s'agit de douleurs le plus souvent à type de "colique" (voir infra)</a:t>
            </a:r>
          </a:p>
          <a:p>
            <a:pPr lvl="1"/>
            <a:r>
              <a:rPr lang="fr-FR" sz="1000" dirty="0">
                <a:solidFill>
                  <a:schemeClr val="bg1">
                    <a:lumMod val="65000"/>
                  </a:schemeClr>
                </a:solidFill>
              </a:rPr>
              <a:t>intensité extrêmement variable suivant la pathologie concernée</a:t>
            </a:r>
          </a:p>
          <a:p>
            <a:pPr lvl="1"/>
            <a:r>
              <a:rPr lang="fr-FR" sz="1000" dirty="0">
                <a:solidFill>
                  <a:schemeClr val="bg1">
                    <a:lumMod val="65000"/>
                  </a:schemeClr>
                </a:solidFill>
              </a:rPr>
              <a:t>soulagée par l'émission de gaz ou de selles</a:t>
            </a:r>
          </a:p>
          <a:p>
            <a:pPr lvl="1"/>
            <a:r>
              <a:rPr lang="fr-FR" sz="1000" dirty="0">
                <a:solidFill>
                  <a:schemeClr val="bg1">
                    <a:lumMod val="65000"/>
                  </a:schemeClr>
                </a:solidFill>
              </a:rPr>
              <a:t>horaire très variable, parfois </a:t>
            </a:r>
            <a:r>
              <a:rPr lang="fr-FR" sz="1000" dirty="0" smtClean="0">
                <a:solidFill>
                  <a:schemeClr val="bg1">
                    <a:lumMod val="65000"/>
                  </a:schemeClr>
                </a:solidFill>
              </a:rPr>
              <a:t>postprandial </a:t>
            </a:r>
            <a:r>
              <a:rPr lang="fr-FR" sz="1000" dirty="0">
                <a:solidFill>
                  <a:schemeClr val="bg1">
                    <a:lumMod val="65000"/>
                  </a:schemeClr>
                </a:solidFill>
              </a:rPr>
              <a:t>immédiat, notamment en cas diarrhée motrice associée</a:t>
            </a:r>
          </a:p>
          <a:p>
            <a:pPr lvl="1"/>
            <a:r>
              <a:rPr lang="fr-FR" sz="1000" dirty="0">
                <a:solidFill>
                  <a:schemeClr val="bg1">
                    <a:lumMod val="65000"/>
                  </a:schemeClr>
                </a:solidFill>
              </a:rPr>
              <a:t>accompagnée souvent de gargouillis abdominaux, de ballonnements, de troubles du transit (constipation, diarrhée</a:t>
            </a:r>
            <a:r>
              <a:rPr lang="fr-FR" sz="1000" dirty="0" smtClean="0">
                <a:solidFill>
                  <a:schemeClr val="bg1">
                    <a:lumMod val="65000"/>
                  </a:schemeClr>
                </a:solidFill>
              </a:rPr>
              <a:t>)</a:t>
            </a:r>
            <a:endParaRPr lang="fr-FR" sz="1800" dirty="0" smtClean="0">
              <a:solidFill>
                <a:schemeClr val="bg1">
                  <a:lumMod val="65000"/>
                </a:schemeClr>
              </a:solidFill>
            </a:endParaRPr>
          </a:p>
          <a:p>
            <a:pPr marL="342900" lvl="1" indent="-342900">
              <a:buFont typeface="Arial" panose="020B0604020202020204" pitchFamily="34" charset="0"/>
              <a:buChar char="•"/>
            </a:pPr>
            <a:r>
              <a:rPr lang="fr-FR" sz="1600" u="sng" dirty="0" smtClean="0">
                <a:solidFill>
                  <a:schemeClr val="bg1">
                    <a:lumMod val="65000"/>
                  </a:schemeClr>
                </a:solidFill>
              </a:rPr>
              <a:t>Colique hépatique </a:t>
            </a:r>
            <a:r>
              <a:rPr lang="fr-FR" sz="1600" dirty="0" smtClean="0">
                <a:solidFill>
                  <a:schemeClr val="bg1">
                    <a:lumMod val="65000"/>
                  </a:schemeClr>
                </a:solidFill>
              </a:rPr>
              <a:t>(obstacle biliaire)</a:t>
            </a:r>
          </a:p>
          <a:p>
            <a:pPr lvl="1"/>
            <a:r>
              <a:rPr lang="fr-FR" sz="1000" dirty="0">
                <a:solidFill>
                  <a:schemeClr val="bg1">
                    <a:lumMod val="65000"/>
                  </a:schemeClr>
                </a:solidFill>
              </a:rPr>
              <a:t>siège aussi souvent dans le creux épigastrique que dans l'hypocondre droit</a:t>
            </a:r>
          </a:p>
          <a:p>
            <a:pPr lvl="1"/>
            <a:r>
              <a:rPr lang="fr-FR" sz="1000" dirty="0">
                <a:solidFill>
                  <a:schemeClr val="bg1">
                    <a:lumMod val="65000"/>
                  </a:schemeClr>
                </a:solidFill>
              </a:rPr>
              <a:t>évolue par paroxysme (il s'agit bien d'une colique !)</a:t>
            </a:r>
          </a:p>
          <a:p>
            <a:pPr lvl="1"/>
            <a:r>
              <a:rPr lang="fr-FR" sz="1000" dirty="0">
                <a:solidFill>
                  <a:schemeClr val="bg1">
                    <a:lumMod val="65000"/>
                  </a:schemeClr>
                </a:solidFill>
              </a:rPr>
              <a:t>irradie en arrière vers l'omoplate et l'épaule droites</a:t>
            </a:r>
          </a:p>
          <a:p>
            <a:pPr lvl="1"/>
            <a:r>
              <a:rPr lang="fr-FR" sz="1000" dirty="0">
                <a:solidFill>
                  <a:schemeClr val="bg1">
                    <a:lumMod val="65000"/>
                  </a:schemeClr>
                </a:solidFill>
              </a:rPr>
              <a:t>s'accompagne dans plus de la moitié des cas d'une inhibition respiratoire</a:t>
            </a:r>
          </a:p>
          <a:p>
            <a:pPr lvl="1"/>
            <a:r>
              <a:rPr lang="fr-FR" sz="1000" dirty="0">
                <a:solidFill>
                  <a:schemeClr val="bg1">
                    <a:lumMod val="65000"/>
                  </a:schemeClr>
                </a:solidFill>
              </a:rPr>
              <a:t>évolue par crise, habituellement d'une durée de 2 à 4 </a:t>
            </a:r>
            <a:r>
              <a:rPr lang="fr-FR" sz="1000" dirty="0" smtClean="0">
                <a:solidFill>
                  <a:schemeClr val="bg1">
                    <a:lumMod val="65000"/>
                  </a:schemeClr>
                </a:solidFill>
              </a:rPr>
              <a:t>heures</a:t>
            </a:r>
            <a:endParaRPr lang="fr-FR" sz="1600" dirty="0" smtClean="0">
              <a:solidFill>
                <a:schemeClr val="bg1">
                  <a:lumMod val="65000"/>
                </a:schemeClr>
              </a:solidFill>
            </a:endParaRPr>
          </a:p>
          <a:p>
            <a:pPr marL="342900" lvl="1" indent="-342900">
              <a:buFont typeface="Arial" panose="020B0604020202020204" pitchFamily="34" charset="0"/>
              <a:buChar char="•"/>
            </a:pPr>
            <a:r>
              <a:rPr lang="fr-FR" sz="1600" u="sng" dirty="0" smtClean="0">
                <a:solidFill>
                  <a:schemeClr val="bg1">
                    <a:lumMod val="65000"/>
                  </a:schemeClr>
                </a:solidFill>
              </a:rPr>
              <a:t>Colique néphrétique </a:t>
            </a:r>
            <a:r>
              <a:rPr lang="fr-FR" sz="1600" dirty="0" smtClean="0">
                <a:solidFill>
                  <a:schemeClr val="bg1">
                    <a:lumMod val="65000"/>
                  </a:schemeClr>
                </a:solidFill>
              </a:rPr>
              <a:t>+++(obstacle </a:t>
            </a:r>
            <a:r>
              <a:rPr lang="fr-FR" sz="1600" dirty="0" err="1" smtClean="0">
                <a:solidFill>
                  <a:schemeClr val="bg1">
                    <a:lumMod val="65000"/>
                  </a:schemeClr>
                </a:solidFill>
              </a:rPr>
              <a:t>néphro</a:t>
            </a:r>
            <a:r>
              <a:rPr lang="fr-FR" sz="1600" dirty="0" smtClean="0">
                <a:solidFill>
                  <a:schemeClr val="bg1">
                    <a:lumMod val="65000"/>
                  </a:schemeClr>
                </a:solidFill>
              </a:rPr>
              <a:t>-urétéral)</a:t>
            </a:r>
          </a:p>
          <a:p>
            <a:pPr lvl="1"/>
            <a:r>
              <a:rPr lang="fr-FR" sz="1000" dirty="0">
                <a:solidFill>
                  <a:schemeClr val="bg1">
                    <a:lumMod val="65000"/>
                  </a:schemeClr>
                </a:solidFill>
              </a:rPr>
              <a:t>de topographie lombaire </a:t>
            </a:r>
            <a:r>
              <a:rPr lang="fr-FR" sz="1000" dirty="0" smtClean="0">
                <a:solidFill>
                  <a:schemeClr val="bg1">
                    <a:lumMod val="65000"/>
                  </a:schemeClr>
                </a:solidFill>
              </a:rPr>
              <a:t>oscillante </a:t>
            </a:r>
            <a:r>
              <a:rPr lang="fr-FR" sz="1000" dirty="0">
                <a:solidFill>
                  <a:schemeClr val="bg1">
                    <a:lumMod val="65000"/>
                  </a:schemeClr>
                </a:solidFill>
              </a:rPr>
              <a:t>dans le temps : c'est la définition d'une colique, traduisant les spasmes d'un organe creux qui lutte sur un obstacle, avec des alternances de douleurs paroxystiques et d'accalmies (spasme et relâchement de l'uretère)</a:t>
            </a:r>
          </a:p>
          <a:p>
            <a:pPr lvl="1"/>
            <a:r>
              <a:rPr lang="fr-FR" sz="1000" dirty="0">
                <a:solidFill>
                  <a:schemeClr val="bg1">
                    <a:lumMod val="65000"/>
                  </a:schemeClr>
                </a:solidFill>
              </a:rPr>
              <a:t>irradiant vers le bas, souvent vers les organes génitaux externes (bourse ou grande lèvre)</a:t>
            </a:r>
          </a:p>
          <a:p>
            <a:pPr lvl="1"/>
            <a:r>
              <a:rPr lang="fr-FR" sz="1000" dirty="0">
                <a:solidFill>
                  <a:schemeClr val="bg1">
                    <a:lumMod val="65000"/>
                  </a:schemeClr>
                </a:solidFill>
              </a:rPr>
              <a:t>sans position antalgique : le malade est même très souvent agité, ne cessant de bouger pour trouver une position qui le </a:t>
            </a:r>
            <a:r>
              <a:rPr lang="fr-FR" sz="1000" dirty="0" smtClean="0">
                <a:solidFill>
                  <a:schemeClr val="bg1">
                    <a:lumMod val="65000"/>
                  </a:schemeClr>
                </a:solidFill>
              </a:rPr>
              <a:t>soulage</a:t>
            </a:r>
          </a:p>
          <a:p>
            <a:pPr marL="342900" lvl="1" indent="-342900">
              <a:buFont typeface="Arial" panose="020B0604020202020204" pitchFamily="34" charset="0"/>
              <a:buChar char="•"/>
            </a:pPr>
            <a:r>
              <a:rPr lang="fr-FR" sz="1600" u="sng" dirty="0" smtClean="0">
                <a:solidFill>
                  <a:schemeClr val="bg1">
                    <a:lumMod val="65000"/>
                  </a:schemeClr>
                </a:solidFill>
              </a:rPr>
              <a:t>Colique salivaire </a:t>
            </a:r>
            <a:r>
              <a:rPr lang="fr-FR" sz="1600" dirty="0" smtClean="0">
                <a:solidFill>
                  <a:schemeClr val="bg1">
                    <a:lumMod val="65000"/>
                  </a:schemeClr>
                </a:solidFill>
              </a:rPr>
              <a:t>(obstacle canal de </a:t>
            </a:r>
            <a:r>
              <a:rPr lang="fr-FR" sz="1600" dirty="0" err="1" smtClean="0">
                <a:solidFill>
                  <a:schemeClr val="bg1">
                    <a:lumMod val="65000"/>
                  </a:schemeClr>
                </a:solidFill>
              </a:rPr>
              <a:t>Sténon</a:t>
            </a:r>
            <a:r>
              <a:rPr lang="fr-FR" sz="1600" dirty="0" smtClean="0">
                <a:solidFill>
                  <a:schemeClr val="bg1">
                    <a:lumMod val="65000"/>
                  </a:schemeClr>
                </a:solidFill>
              </a:rPr>
              <a:t>)</a:t>
            </a:r>
          </a:p>
        </p:txBody>
      </p:sp>
      <p:sp>
        <p:nvSpPr>
          <p:cNvPr id="13" name="Espace réservé du numéro de diapositive 12"/>
          <p:cNvSpPr>
            <a:spLocks noGrp="1"/>
          </p:cNvSpPr>
          <p:nvPr>
            <p:ph type="sldNum" sz="quarter" idx="12"/>
          </p:nvPr>
        </p:nvSpPr>
        <p:spPr/>
        <p:txBody>
          <a:bodyPr/>
          <a:lstStyle/>
          <a:p>
            <a:fld id="{7B1D8D8B-E87A-40AA-822D-AB40A092FFE0}" type="slidenum">
              <a:rPr lang="fr-FR" smtClean="0"/>
              <a:t>20</a:t>
            </a:fld>
            <a:endParaRPr lang="fr-FR"/>
          </a:p>
        </p:txBody>
      </p:sp>
      <p:sp>
        <p:nvSpPr>
          <p:cNvPr id="14" name="AutoShape 2" descr="Résultat de recherche d'images pour &quot;affiche du film hippocra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4" descr="Résultat de recherche d'images pour &quot;affiche du film hippocrat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1"/>
          <p:cNvSpPr txBox="1">
            <a:spLocks/>
          </p:cNvSpPr>
          <p:nvPr/>
        </p:nvSpPr>
        <p:spPr>
          <a:xfrm>
            <a:off x="457200" y="908720"/>
            <a:ext cx="8229600" cy="36004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200" dirty="0" smtClean="0"/>
              <a:t>Douleur canalaire ou colique</a:t>
            </a:r>
          </a:p>
        </p:txBody>
      </p:sp>
      <p:sp>
        <p:nvSpPr>
          <p:cNvPr id="3" name="ZoneTexte 2"/>
          <p:cNvSpPr txBox="1"/>
          <p:nvPr/>
        </p:nvSpPr>
        <p:spPr>
          <a:xfrm>
            <a:off x="107504" y="1772816"/>
            <a:ext cx="8988426" cy="1938992"/>
          </a:xfrm>
          <a:prstGeom prst="rect">
            <a:avLst/>
          </a:prstGeom>
          <a:solidFill>
            <a:schemeClr val="bg1"/>
          </a:solidFill>
          <a:ln>
            <a:solidFill>
              <a:srgbClr val="0070C0"/>
            </a:solidFill>
          </a:ln>
        </p:spPr>
        <p:txBody>
          <a:bodyPr wrap="square" rtlCol="0">
            <a:spAutoFit/>
          </a:bodyPr>
          <a:lstStyle/>
          <a:p>
            <a:pPr marL="342900" lvl="1" indent="-342900">
              <a:buFont typeface="Arial" panose="020B0604020202020204" pitchFamily="34" charset="0"/>
              <a:buChar char="•"/>
            </a:pPr>
            <a:r>
              <a:rPr lang="fr-FR" sz="2000" u="sng" dirty="0"/>
              <a:t>Colique hépatique </a:t>
            </a:r>
            <a:r>
              <a:rPr lang="fr-FR" sz="2000" dirty="0"/>
              <a:t>(obstacle biliaire)</a:t>
            </a:r>
          </a:p>
          <a:p>
            <a:pPr lvl="1"/>
            <a:r>
              <a:rPr lang="fr-FR" sz="2000" dirty="0"/>
              <a:t>siège aussi souvent dans le creux épigastrique que dans l'hypocondre droit</a:t>
            </a:r>
          </a:p>
          <a:p>
            <a:pPr lvl="1"/>
            <a:r>
              <a:rPr lang="fr-FR" sz="2000" dirty="0"/>
              <a:t>évolue par paroxysme (il s'agit bien d'une colique !)</a:t>
            </a:r>
          </a:p>
          <a:p>
            <a:pPr lvl="1"/>
            <a:r>
              <a:rPr lang="fr-FR" sz="2000" dirty="0"/>
              <a:t>irradie en arrière vers l'omoplate et l'épaule droites</a:t>
            </a:r>
          </a:p>
          <a:p>
            <a:pPr lvl="1"/>
            <a:r>
              <a:rPr lang="fr-FR" sz="2000" dirty="0"/>
              <a:t>s'accompagne dans plus de la moitié des cas d'une inhibition respiratoire</a:t>
            </a:r>
          </a:p>
          <a:p>
            <a:pPr lvl="1"/>
            <a:r>
              <a:rPr lang="fr-FR" sz="2000" dirty="0"/>
              <a:t>évolue par crise, habituellement d'une durée de 2 à 4 </a:t>
            </a:r>
            <a:r>
              <a:rPr lang="fr-FR" sz="2000" dirty="0" smtClean="0"/>
              <a:t>heures</a:t>
            </a:r>
            <a:endParaRPr lang="fr-FR" sz="2000" dirty="0"/>
          </a:p>
        </p:txBody>
      </p:sp>
    </p:spTree>
    <p:extLst>
      <p:ext uri="{BB962C8B-B14F-4D97-AF65-F5344CB8AC3E}">
        <p14:creationId xmlns:p14="http://schemas.microsoft.com/office/powerpoint/2010/main" val="109434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44624"/>
            <a:ext cx="8229600" cy="850106"/>
          </a:xfrm>
        </p:spPr>
        <p:txBody>
          <a:bodyPr>
            <a:normAutofit/>
          </a:bodyPr>
          <a:lstStyle/>
          <a:p>
            <a:pPr algn="l" fontAlgn="ctr"/>
            <a:r>
              <a:rPr lang="fr-FR" sz="2400" dirty="0"/>
              <a:t>P</a:t>
            </a:r>
            <a:r>
              <a:rPr lang="fr-FR" sz="2400" dirty="0" smtClean="0"/>
              <a:t>rincipaux signes fonctionnels: </a:t>
            </a:r>
            <a:r>
              <a:rPr lang="fr-FR" sz="2400" b="1" dirty="0" smtClean="0">
                <a:solidFill>
                  <a:srgbClr val="0070C0"/>
                </a:solidFill>
              </a:rPr>
              <a:t>la douleur (5). Quelques grands types de douleurs</a:t>
            </a:r>
            <a:endParaRPr lang="fr-FR" sz="2400" b="1" dirty="0">
              <a:solidFill>
                <a:srgbClr val="0070C0"/>
              </a:solidFill>
            </a:endParaRPr>
          </a:p>
        </p:txBody>
      </p:sp>
      <p:sp>
        <p:nvSpPr>
          <p:cNvPr id="2" name="Espace réservé du contenu 1"/>
          <p:cNvSpPr>
            <a:spLocks noGrp="1"/>
          </p:cNvSpPr>
          <p:nvPr>
            <p:ph idx="1"/>
          </p:nvPr>
        </p:nvSpPr>
        <p:spPr>
          <a:xfrm>
            <a:off x="457200" y="1340768"/>
            <a:ext cx="8229600" cy="5184576"/>
          </a:xfrm>
          <a:ln>
            <a:solidFill>
              <a:srgbClr val="002060"/>
            </a:solidFill>
          </a:ln>
        </p:spPr>
        <p:txBody>
          <a:bodyPr>
            <a:noAutofit/>
          </a:bodyPr>
          <a:lstStyle/>
          <a:p>
            <a:r>
              <a:rPr lang="fr-FR" sz="1600" dirty="0" smtClean="0">
                <a:solidFill>
                  <a:schemeClr val="bg1">
                    <a:lumMod val="65000"/>
                  </a:schemeClr>
                </a:solidFill>
              </a:rPr>
              <a:t>S’applique surtout à l’appareil digestif et </a:t>
            </a:r>
            <a:r>
              <a:rPr lang="fr-FR" sz="1600" dirty="0" err="1" smtClean="0">
                <a:solidFill>
                  <a:schemeClr val="bg1">
                    <a:lumMod val="65000"/>
                  </a:schemeClr>
                </a:solidFill>
              </a:rPr>
              <a:t>uro</a:t>
            </a:r>
            <a:r>
              <a:rPr lang="fr-FR" sz="1600" dirty="0" smtClean="0">
                <a:solidFill>
                  <a:schemeClr val="bg1">
                    <a:lumMod val="65000"/>
                  </a:schemeClr>
                </a:solidFill>
              </a:rPr>
              <a:t>-néphrologique</a:t>
            </a:r>
          </a:p>
          <a:p>
            <a:r>
              <a:rPr lang="fr-FR" sz="1600" dirty="0" smtClean="0">
                <a:solidFill>
                  <a:schemeClr val="bg1">
                    <a:lumMod val="65000"/>
                  </a:schemeClr>
                </a:solidFill>
              </a:rPr>
              <a:t>Mise en tension d’un système canalaire (obstacle, distension, dilatation…)</a:t>
            </a:r>
          </a:p>
          <a:p>
            <a:r>
              <a:rPr lang="fr-FR" sz="1600" dirty="0" smtClean="0">
                <a:solidFill>
                  <a:schemeClr val="bg1">
                    <a:lumMod val="65000"/>
                  </a:schemeClr>
                </a:solidFill>
              </a:rPr>
              <a:t>Très intenses, spasmodiques</a:t>
            </a:r>
          </a:p>
          <a:p>
            <a:pPr marL="342900" lvl="1" indent="-342900">
              <a:buFont typeface="Arial" panose="020B0604020202020204" pitchFamily="34" charset="0"/>
              <a:buChar char="•"/>
            </a:pPr>
            <a:r>
              <a:rPr lang="fr-FR" sz="1600" u="sng" dirty="0" smtClean="0">
                <a:solidFill>
                  <a:schemeClr val="bg1">
                    <a:lumMod val="65000"/>
                  </a:schemeClr>
                </a:solidFill>
              </a:rPr>
              <a:t>Colique intestinale</a:t>
            </a:r>
            <a:r>
              <a:rPr lang="fr-FR" sz="1600" dirty="0">
                <a:solidFill>
                  <a:schemeClr val="bg1">
                    <a:lumMod val="65000"/>
                  </a:schemeClr>
                </a:solidFill>
              </a:rPr>
              <a:t> </a:t>
            </a:r>
            <a:r>
              <a:rPr lang="fr-FR" sz="1600" dirty="0" smtClean="0">
                <a:solidFill>
                  <a:schemeClr val="bg1">
                    <a:lumMod val="65000"/>
                  </a:schemeClr>
                </a:solidFill>
              </a:rPr>
              <a:t>(crise de Koenig ou Duval)</a:t>
            </a:r>
          </a:p>
          <a:p>
            <a:pPr lvl="1"/>
            <a:r>
              <a:rPr lang="fr-FR" sz="1000" dirty="0">
                <a:solidFill>
                  <a:schemeClr val="bg1">
                    <a:lumMod val="65000"/>
                  </a:schemeClr>
                </a:solidFill>
              </a:rPr>
              <a:t>siège souvent épigastrique, mais peut également être en cadre, le long de l’ensemble du trajet colique</a:t>
            </a:r>
          </a:p>
          <a:p>
            <a:pPr lvl="1"/>
            <a:r>
              <a:rPr lang="fr-FR" sz="1000" dirty="0">
                <a:solidFill>
                  <a:schemeClr val="bg1">
                    <a:lumMod val="65000"/>
                  </a:schemeClr>
                </a:solidFill>
              </a:rPr>
              <a:t>irradiation plutôt descendante, dans les deux fosses iliaques ou hypogastrique</a:t>
            </a:r>
          </a:p>
          <a:p>
            <a:pPr lvl="1"/>
            <a:r>
              <a:rPr lang="fr-FR" sz="1000" dirty="0">
                <a:solidFill>
                  <a:schemeClr val="bg1">
                    <a:lumMod val="65000"/>
                  </a:schemeClr>
                </a:solidFill>
              </a:rPr>
              <a:t>douleurs souvent paroxystiques, à début brutal (évoquant une crampe ou une distension de l’abdomen), diminuant suite à l’émission de gaz ou de selles. Il s'agit de douleurs le plus souvent à type de "colique" (voir infra)</a:t>
            </a:r>
          </a:p>
          <a:p>
            <a:pPr lvl="1"/>
            <a:r>
              <a:rPr lang="fr-FR" sz="1000" dirty="0">
                <a:solidFill>
                  <a:schemeClr val="bg1">
                    <a:lumMod val="65000"/>
                  </a:schemeClr>
                </a:solidFill>
              </a:rPr>
              <a:t>intensité extrêmement variable suivant la pathologie concernée</a:t>
            </a:r>
          </a:p>
          <a:p>
            <a:pPr lvl="1"/>
            <a:r>
              <a:rPr lang="fr-FR" sz="1000" dirty="0">
                <a:solidFill>
                  <a:schemeClr val="bg1">
                    <a:lumMod val="65000"/>
                  </a:schemeClr>
                </a:solidFill>
              </a:rPr>
              <a:t>soulagée par l'émission de gaz ou de selles</a:t>
            </a:r>
          </a:p>
          <a:p>
            <a:pPr lvl="1"/>
            <a:r>
              <a:rPr lang="fr-FR" sz="1000" dirty="0">
                <a:solidFill>
                  <a:schemeClr val="bg1">
                    <a:lumMod val="65000"/>
                  </a:schemeClr>
                </a:solidFill>
              </a:rPr>
              <a:t>horaire très variable, parfois </a:t>
            </a:r>
            <a:r>
              <a:rPr lang="fr-FR" sz="1000" dirty="0" smtClean="0">
                <a:solidFill>
                  <a:schemeClr val="bg1">
                    <a:lumMod val="65000"/>
                  </a:schemeClr>
                </a:solidFill>
              </a:rPr>
              <a:t>postprandial </a:t>
            </a:r>
            <a:r>
              <a:rPr lang="fr-FR" sz="1000" dirty="0">
                <a:solidFill>
                  <a:schemeClr val="bg1">
                    <a:lumMod val="65000"/>
                  </a:schemeClr>
                </a:solidFill>
              </a:rPr>
              <a:t>immédiat, notamment en cas diarrhée motrice associée</a:t>
            </a:r>
          </a:p>
          <a:p>
            <a:pPr lvl="1"/>
            <a:r>
              <a:rPr lang="fr-FR" sz="1000" dirty="0">
                <a:solidFill>
                  <a:schemeClr val="bg1">
                    <a:lumMod val="65000"/>
                  </a:schemeClr>
                </a:solidFill>
              </a:rPr>
              <a:t>accompagnée souvent de gargouillis abdominaux, de ballonnements, de troubles du transit (constipation, diarrhée</a:t>
            </a:r>
            <a:r>
              <a:rPr lang="fr-FR" sz="1000" dirty="0" smtClean="0">
                <a:solidFill>
                  <a:schemeClr val="bg1">
                    <a:lumMod val="65000"/>
                  </a:schemeClr>
                </a:solidFill>
              </a:rPr>
              <a:t>)</a:t>
            </a:r>
            <a:endParaRPr lang="fr-FR" sz="1800" dirty="0" smtClean="0">
              <a:solidFill>
                <a:schemeClr val="bg1">
                  <a:lumMod val="65000"/>
                </a:schemeClr>
              </a:solidFill>
            </a:endParaRPr>
          </a:p>
          <a:p>
            <a:pPr marL="342900" lvl="1" indent="-342900">
              <a:buFont typeface="Arial" panose="020B0604020202020204" pitchFamily="34" charset="0"/>
              <a:buChar char="•"/>
            </a:pPr>
            <a:r>
              <a:rPr lang="fr-FR" sz="1600" u="sng" dirty="0" smtClean="0">
                <a:solidFill>
                  <a:schemeClr val="bg1">
                    <a:lumMod val="65000"/>
                  </a:schemeClr>
                </a:solidFill>
              </a:rPr>
              <a:t>Colique hépatique </a:t>
            </a:r>
            <a:r>
              <a:rPr lang="fr-FR" sz="1600" dirty="0" smtClean="0">
                <a:solidFill>
                  <a:schemeClr val="bg1">
                    <a:lumMod val="65000"/>
                  </a:schemeClr>
                </a:solidFill>
              </a:rPr>
              <a:t>(obstacle biliaire)</a:t>
            </a:r>
          </a:p>
          <a:p>
            <a:pPr lvl="1"/>
            <a:r>
              <a:rPr lang="fr-FR" sz="1000" dirty="0">
                <a:solidFill>
                  <a:schemeClr val="bg1">
                    <a:lumMod val="65000"/>
                  </a:schemeClr>
                </a:solidFill>
              </a:rPr>
              <a:t>siège aussi souvent dans le creux épigastrique que dans l'hypocondre droit</a:t>
            </a:r>
          </a:p>
          <a:p>
            <a:pPr lvl="1"/>
            <a:r>
              <a:rPr lang="fr-FR" sz="1000" dirty="0">
                <a:solidFill>
                  <a:schemeClr val="bg1">
                    <a:lumMod val="65000"/>
                  </a:schemeClr>
                </a:solidFill>
              </a:rPr>
              <a:t>évolue par paroxysme (il s'agit bien d'une colique !)</a:t>
            </a:r>
          </a:p>
          <a:p>
            <a:pPr lvl="1"/>
            <a:r>
              <a:rPr lang="fr-FR" sz="1000" dirty="0">
                <a:solidFill>
                  <a:schemeClr val="bg1">
                    <a:lumMod val="65000"/>
                  </a:schemeClr>
                </a:solidFill>
              </a:rPr>
              <a:t>irradie en arrière vers l'omoplate et l'épaule droites</a:t>
            </a:r>
          </a:p>
          <a:p>
            <a:pPr lvl="1"/>
            <a:r>
              <a:rPr lang="fr-FR" sz="1000" dirty="0">
                <a:solidFill>
                  <a:schemeClr val="bg1">
                    <a:lumMod val="65000"/>
                  </a:schemeClr>
                </a:solidFill>
              </a:rPr>
              <a:t>s'accompagne dans plus de la moitié des cas d'une inhibition respiratoire</a:t>
            </a:r>
          </a:p>
          <a:p>
            <a:pPr lvl="1"/>
            <a:r>
              <a:rPr lang="fr-FR" sz="1000" dirty="0">
                <a:solidFill>
                  <a:schemeClr val="bg1">
                    <a:lumMod val="65000"/>
                  </a:schemeClr>
                </a:solidFill>
              </a:rPr>
              <a:t>évolue par crise, habituellement d'une durée de 2 à 4 </a:t>
            </a:r>
            <a:r>
              <a:rPr lang="fr-FR" sz="1000" dirty="0" smtClean="0">
                <a:solidFill>
                  <a:schemeClr val="bg1">
                    <a:lumMod val="65000"/>
                  </a:schemeClr>
                </a:solidFill>
              </a:rPr>
              <a:t>heures</a:t>
            </a:r>
            <a:endParaRPr lang="fr-FR" sz="1600" dirty="0" smtClean="0">
              <a:solidFill>
                <a:schemeClr val="bg1">
                  <a:lumMod val="65000"/>
                </a:schemeClr>
              </a:solidFill>
            </a:endParaRPr>
          </a:p>
          <a:p>
            <a:pPr marL="342900" lvl="1" indent="-342900">
              <a:buFont typeface="Arial" panose="020B0604020202020204" pitchFamily="34" charset="0"/>
              <a:buChar char="•"/>
            </a:pPr>
            <a:r>
              <a:rPr lang="fr-FR" sz="1600" u="sng" dirty="0" smtClean="0">
                <a:solidFill>
                  <a:schemeClr val="bg1">
                    <a:lumMod val="65000"/>
                  </a:schemeClr>
                </a:solidFill>
              </a:rPr>
              <a:t>Colique néphrétique </a:t>
            </a:r>
            <a:r>
              <a:rPr lang="fr-FR" sz="1600" dirty="0" smtClean="0">
                <a:solidFill>
                  <a:schemeClr val="bg1">
                    <a:lumMod val="65000"/>
                  </a:schemeClr>
                </a:solidFill>
              </a:rPr>
              <a:t>+++(obstacle </a:t>
            </a:r>
            <a:r>
              <a:rPr lang="fr-FR" sz="1600" dirty="0" err="1" smtClean="0">
                <a:solidFill>
                  <a:schemeClr val="bg1">
                    <a:lumMod val="65000"/>
                  </a:schemeClr>
                </a:solidFill>
              </a:rPr>
              <a:t>néphro</a:t>
            </a:r>
            <a:r>
              <a:rPr lang="fr-FR" sz="1600" dirty="0" smtClean="0">
                <a:solidFill>
                  <a:schemeClr val="bg1">
                    <a:lumMod val="65000"/>
                  </a:schemeClr>
                </a:solidFill>
              </a:rPr>
              <a:t>-urétéral)</a:t>
            </a:r>
          </a:p>
          <a:p>
            <a:pPr lvl="1"/>
            <a:r>
              <a:rPr lang="fr-FR" sz="1000" dirty="0">
                <a:solidFill>
                  <a:schemeClr val="bg1">
                    <a:lumMod val="65000"/>
                  </a:schemeClr>
                </a:solidFill>
              </a:rPr>
              <a:t>de topographie lombaire </a:t>
            </a:r>
            <a:r>
              <a:rPr lang="fr-FR" sz="1000" dirty="0" smtClean="0">
                <a:solidFill>
                  <a:schemeClr val="bg1">
                    <a:lumMod val="65000"/>
                  </a:schemeClr>
                </a:solidFill>
              </a:rPr>
              <a:t>oscillante </a:t>
            </a:r>
            <a:r>
              <a:rPr lang="fr-FR" sz="1000" dirty="0">
                <a:solidFill>
                  <a:schemeClr val="bg1">
                    <a:lumMod val="65000"/>
                  </a:schemeClr>
                </a:solidFill>
              </a:rPr>
              <a:t>dans le temps : c'est la définition d'une colique, traduisant les spasmes d'un organe creux qui lutte sur un obstacle, avec des alternances de douleurs paroxystiques et d'accalmies (spasme et relâchement de l'uretère)</a:t>
            </a:r>
          </a:p>
          <a:p>
            <a:pPr lvl="1"/>
            <a:r>
              <a:rPr lang="fr-FR" sz="1000" dirty="0">
                <a:solidFill>
                  <a:schemeClr val="bg1">
                    <a:lumMod val="65000"/>
                  </a:schemeClr>
                </a:solidFill>
              </a:rPr>
              <a:t>irradiant vers le bas, souvent vers les organes génitaux externes (bourse ou grande lèvre)</a:t>
            </a:r>
          </a:p>
          <a:p>
            <a:pPr lvl="1"/>
            <a:r>
              <a:rPr lang="fr-FR" sz="1000" dirty="0">
                <a:solidFill>
                  <a:schemeClr val="bg1">
                    <a:lumMod val="65000"/>
                  </a:schemeClr>
                </a:solidFill>
              </a:rPr>
              <a:t>sans position antalgique : le malade est même très souvent agité, ne cessant de bouger pour trouver une position qui le </a:t>
            </a:r>
            <a:r>
              <a:rPr lang="fr-FR" sz="1000" dirty="0" smtClean="0">
                <a:solidFill>
                  <a:schemeClr val="bg1">
                    <a:lumMod val="65000"/>
                  </a:schemeClr>
                </a:solidFill>
              </a:rPr>
              <a:t>soulage</a:t>
            </a:r>
          </a:p>
          <a:p>
            <a:pPr marL="342900" lvl="1" indent="-342900">
              <a:buFont typeface="Arial" panose="020B0604020202020204" pitchFamily="34" charset="0"/>
              <a:buChar char="•"/>
            </a:pPr>
            <a:r>
              <a:rPr lang="fr-FR" sz="1600" u="sng" dirty="0" smtClean="0">
                <a:solidFill>
                  <a:schemeClr val="bg1">
                    <a:lumMod val="65000"/>
                  </a:schemeClr>
                </a:solidFill>
              </a:rPr>
              <a:t>Colique salivaire </a:t>
            </a:r>
            <a:r>
              <a:rPr lang="fr-FR" sz="1600" dirty="0" smtClean="0">
                <a:solidFill>
                  <a:schemeClr val="bg1">
                    <a:lumMod val="65000"/>
                  </a:schemeClr>
                </a:solidFill>
              </a:rPr>
              <a:t>(obstacle canal de </a:t>
            </a:r>
            <a:r>
              <a:rPr lang="fr-FR" sz="1600" dirty="0" err="1" smtClean="0">
                <a:solidFill>
                  <a:schemeClr val="bg1">
                    <a:lumMod val="65000"/>
                  </a:schemeClr>
                </a:solidFill>
              </a:rPr>
              <a:t>Sténon</a:t>
            </a:r>
            <a:r>
              <a:rPr lang="fr-FR" sz="1600" dirty="0" smtClean="0">
                <a:solidFill>
                  <a:schemeClr val="bg1">
                    <a:lumMod val="65000"/>
                  </a:schemeClr>
                </a:solidFill>
              </a:rPr>
              <a:t>)</a:t>
            </a:r>
          </a:p>
        </p:txBody>
      </p:sp>
      <p:sp>
        <p:nvSpPr>
          <p:cNvPr id="13" name="Espace réservé du numéro de diapositive 12"/>
          <p:cNvSpPr>
            <a:spLocks noGrp="1"/>
          </p:cNvSpPr>
          <p:nvPr>
            <p:ph type="sldNum" sz="quarter" idx="12"/>
          </p:nvPr>
        </p:nvSpPr>
        <p:spPr/>
        <p:txBody>
          <a:bodyPr/>
          <a:lstStyle/>
          <a:p>
            <a:fld id="{7B1D8D8B-E87A-40AA-822D-AB40A092FFE0}" type="slidenum">
              <a:rPr lang="fr-FR" smtClean="0"/>
              <a:t>21</a:t>
            </a:fld>
            <a:endParaRPr lang="fr-FR"/>
          </a:p>
        </p:txBody>
      </p:sp>
      <p:sp>
        <p:nvSpPr>
          <p:cNvPr id="14" name="AutoShape 2" descr="Résultat de recherche d'images pour &quot;affiche du film hippocra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4" descr="Résultat de recherche d'images pour &quot;affiche du film hippocrat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1"/>
          <p:cNvSpPr txBox="1">
            <a:spLocks/>
          </p:cNvSpPr>
          <p:nvPr/>
        </p:nvSpPr>
        <p:spPr>
          <a:xfrm>
            <a:off x="457200" y="908720"/>
            <a:ext cx="8229600" cy="36004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200" dirty="0" smtClean="0"/>
              <a:t>Douleur canalaire ou colique</a:t>
            </a:r>
          </a:p>
        </p:txBody>
      </p:sp>
      <p:sp>
        <p:nvSpPr>
          <p:cNvPr id="3" name="ZoneTexte 2"/>
          <p:cNvSpPr txBox="1"/>
          <p:nvPr/>
        </p:nvSpPr>
        <p:spPr>
          <a:xfrm>
            <a:off x="107504" y="1772816"/>
            <a:ext cx="8988426" cy="2862322"/>
          </a:xfrm>
          <a:prstGeom prst="rect">
            <a:avLst/>
          </a:prstGeom>
          <a:solidFill>
            <a:schemeClr val="bg1"/>
          </a:solidFill>
          <a:ln>
            <a:solidFill>
              <a:srgbClr val="0070C0"/>
            </a:solidFill>
          </a:ln>
        </p:spPr>
        <p:txBody>
          <a:bodyPr wrap="square" rtlCol="0">
            <a:spAutoFit/>
          </a:bodyPr>
          <a:lstStyle/>
          <a:p>
            <a:pPr marL="342900" lvl="1" indent="-342900">
              <a:buFont typeface="Arial" panose="020B0604020202020204" pitchFamily="34" charset="0"/>
              <a:buChar char="•"/>
            </a:pPr>
            <a:r>
              <a:rPr lang="fr-FR" sz="2000" u="sng" dirty="0"/>
              <a:t>Colique néphrétique </a:t>
            </a:r>
            <a:r>
              <a:rPr lang="fr-FR" sz="2000" dirty="0"/>
              <a:t>+++(obstacle </a:t>
            </a:r>
            <a:r>
              <a:rPr lang="fr-FR" sz="2000" dirty="0" err="1"/>
              <a:t>néphro</a:t>
            </a:r>
            <a:r>
              <a:rPr lang="fr-FR" sz="2000" dirty="0"/>
              <a:t>-urétéral)</a:t>
            </a:r>
          </a:p>
          <a:p>
            <a:pPr lvl="1"/>
            <a:r>
              <a:rPr lang="fr-FR" sz="2000" dirty="0"/>
              <a:t>de topographie lombaire oscillante dans le temps : c'est la définition d'une colique, traduisant les spasmes d'un organe creux qui lutte sur un obstacle, avec des alternances de douleurs paroxystiques et d'accalmies (spasme et relâchement de l'uretère)</a:t>
            </a:r>
          </a:p>
          <a:p>
            <a:pPr lvl="1"/>
            <a:r>
              <a:rPr lang="fr-FR" sz="2000" dirty="0"/>
              <a:t>irradiant vers le bas, souvent vers les organes génitaux externes (bourse ou grande lèvre)</a:t>
            </a:r>
          </a:p>
          <a:p>
            <a:pPr lvl="1"/>
            <a:r>
              <a:rPr lang="fr-FR" sz="2000" dirty="0"/>
              <a:t>sans position antalgique : le malade est même très souvent agité, ne cessant de bouger pour trouver une position qui le soulage</a:t>
            </a:r>
          </a:p>
        </p:txBody>
      </p:sp>
    </p:spTree>
    <p:extLst>
      <p:ext uri="{BB962C8B-B14F-4D97-AF65-F5344CB8AC3E}">
        <p14:creationId xmlns:p14="http://schemas.microsoft.com/office/powerpoint/2010/main" val="383370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44624"/>
            <a:ext cx="8229600" cy="850106"/>
          </a:xfrm>
        </p:spPr>
        <p:txBody>
          <a:bodyPr>
            <a:normAutofit/>
          </a:bodyPr>
          <a:lstStyle/>
          <a:p>
            <a:pPr algn="l" fontAlgn="ctr"/>
            <a:r>
              <a:rPr lang="fr-FR" sz="2400" dirty="0"/>
              <a:t>P</a:t>
            </a:r>
            <a:r>
              <a:rPr lang="fr-FR" sz="2400" dirty="0" smtClean="0"/>
              <a:t>rincipaux signes fonctionnels: </a:t>
            </a:r>
            <a:r>
              <a:rPr lang="fr-FR" sz="2400" b="1" dirty="0" smtClean="0">
                <a:solidFill>
                  <a:srgbClr val="0070C0"/>
                </a:solidFill>
              </a:rPr>
              <a:t>la douleur (5). Quelques grands types de douleurs</a:t>
            </a:r>
            <a:endParaRPr lang="fr-FR" sz="2400" b="1" dirty="0">
              <a:solidFill>
                <a:srgbClr val="0070C0"/>
              </a:solidFill>
            </a:endParaRPr>
          </a:p>
        </p:txBody>
      </p:sp>
      <p:sp>
        <p:nvSpPr>
          <p:cNvPr id="2" name="Espace réservé du contenu 1"/>
          <p:cNvSpPr>
            <a:spLocks noGrp="1"/>
          </p:cNvSpPr>
          <p:nvPr>
            <p:ph idx="1"/>
          </p:nvPr>
        </p:nvSpPr>
        <p:spPr>
          <a:xfrm>
            <a:off x="457200" y="1340768"/>
            <a:ext cx="8229600" cy="5184576"/>
          </a:xfrm>
          <a:ln>
            <a:solidFill>
              <a:srgbClr val="002060"/>
            </a:solidFill>
          </a:ln>
        </p:spPr>
        <p:txBody>
          <a:bodyPr>
            <a:noAutofit/>
          </a:bodyPr>
          <a:lstStyle/>
          <a:p>
            <a:r>
              <a:rPr lang="fr-FR" sz="1600" dirty="0" smtClean="0"/>
              <a:t>S’applique surtout à l’appareil digestif et </a:t>
            </a:r>
            <a:r>
              <a:rPr lang="fr-FR" sz="1600" dirty="0" err="1" smtClean="0"/>
              <a:t>uro</a:t>
            </a:r>
            <a:r>
              <a:rPr lang="fr-FR" sz="1600" dirty="0" smtClean="0"/>
              <a:t>-néphrologique</a:t>
            </a:r>
          </a:p>
          <a:p>
            <a:r>
              <a:rPr lang="fr-FR" sz="1600" dirty="0" smtClean="0"/>
              <a:t>Mise en tension d’un système canalaire (obstacle, distension, dilatation…)</a:t>
            </a:r>
          </a:p>
          <a:p>
            <a:r>
              <a:rPr lang="fr-FR" sz="1600" dirty="0" smtClean="0"/>
              <a:t>Très intenses, spasmodiques</a:t>
            </a:r>
          </a:p>
          <a:p>
            <a:pPr marL="342900" lvl="1" indent="-342900">
              <a:buFont typeface="Arial" panose="020B0604020202020204" pitchFamily="34" charset="0"/>
              <a:buChar char="•"/>
            </a:pPr>
            <a:r>
              <a:rPr lang="fr-FR" sz="1600" u="sng" dirty="0" smtClean="0">
                <a:solidFill>
                  <a:schemeClr val="bg1">
                    <a:lumMod val="65000"/>
                  </a:schemeClr>
                </a:solidFill>
              </a:rPr>
              <a:t>Colique intestinale</a:t>
            </a:r>
            <a:r>
              <a:rPr lang="fr-FR" sz="1600" dirty="0">
                <a:solidFill>
                  <a:schemeClr val="bg1">
                    <a:lumMod val="65000"/>
                  </a:schemeClr>
                </a:solidFill>
              </a:rPr>
              <a:t> </a:t>
            </a:r>
            <a:r>
              <a:rPr lang="fr-FR" sz="1600" dirty="0" smtClean="0">
                <a:solidFill>
                  <a:schemeClr val="bg1">
                    <a:lumMod val="65000"/>
                  </a:schemeClr>
                </a:solidFill>
              </a:rPr>
              <a:t>(crise de Koenig ou Duval)</a:t>
            </a:r>
          </a:p>
          <a:p>
            <a:pPr lvl="1"/>
            <a:r>
              <a:rPr lang="fr-FR" sz="1000" dirty="0">
                <a:solidFill>
                  <a:schemeClr val="bg1">
                    <a:lumMod val="65000"/>
                  </a:schemeClr>
                </a:solidFill>
              </a:rPr>
              <a:t>siège souvent épigastrique, mais peut également être en cadre, le long de l’ensemble du trajet colique</a:t>
            </a:r>
          </a:p>
          <a:p>
            <a:pPr lvl="1"/>
            <a:r>
              <a:rPr lang="fr-FR" sz="1000" dirty="0">
                <a:solidFill>
                  <a:schemeClr val="bg1">
                    <a:lumMod val="65000"/>
                  </a:schemeClr>
                </a:solidFill>
              </a:rPr>
              <a:t>irradiation plutôt descendante, dans les deux fosses iliaques ou hypogastrique</a:t>
            </a:r>
          </a:p>
          <a:p>
            <a:pPr lvl="1"/>
            <a:r>
              <a:rPr lang="fr-FR" sz="1000" dirty="0">
                <a:solidFill>
                  <a:schemeClr val="bg1">
                    <a:lumMod val="65000"/>
                  </a:schemeClr>
                </a:solidFill>
              </a:rPr>
              <a:t>douleurs souvent paroxystiques, à début brutal (évoquant une crampe ou une distension de l’abdomen), diminuant suite à l’émission de gaz ou de selles. Il s'agit de douleurs le plus souvent à type de "colique" (voir infra)</a:t>
            </a:r>
          </a:p>
          <a:p>
            <a:pPr lvl="1"/>
            <a:r>
              <a:rPr lang="fr-FR" sz="1000" dirty="0">
                <a:solidFill>
                  <a:schemeClr val="bg1">
                    <a:lumMod val="65000"/>
                  </a:schemeClr>
                </a:solidFill>
              </a:rPr>
              <a:t>intensité extrêmement variable suivant la pathologie concernée</a:t>
            </a:r>
          </a:p>
          <a:p>
            <a:pPr lvl="1"/>
            <a:r>
              <a:rPr lang="fr-FR" sz="1000" dirty="0">
                <a:solidFill>
                  <a:schemeClr val="bg1">
                    <a:lumMod val="65000"/>
                  </a:schemeClr>
                </a:solidFill>
              </a:rPr>
              <a:t>soulagée par l'émission de gaz ou de selles</a:t>
            </a:r>
          </a:p>
          <a:p>
            <a:pPr lvl="1"/>
            <a:r>
              <a:rPr lang="fr-FR" sz="1000" dirty="0">
                <a:solidFill>
                  <a:schemeClr val="bg1">
                    <a:lumMod val="65000"/>
                  </a:schemeClr>
                </a:solidFill>
              </a:rPr>
              <a:t>horaire très variable, parfois </a:t>
            </a:r>
            <a:r>
              <a:rPr lang="fr-FR" sz="1000" dirty="0" smtClean="0">
                <a:solidFill>
                  <a:schemeClr val="bg1">
                    <a:lumMod val="65000"/>
                  </a:schemeClr>
                </a:solidFill>
              </a:rPr>
              <a:t>postprandial </a:t>
            </a:r>
            <a:r>
              <a:rPr lang="fr-FR" sz="1000" dirty="0">
                <a:solidFill>
                  <a:schemeClr val="bg1">
                    <a:lumMod val="65000"/>
                  </a:schemeClr>
                </a:solidFill>
              </a:rPr>
              <a:t>immédiat, notamment en cas diarrhée motrice associée</a:t>
            </a:r>
          </a:p>
          <a:p>
            <a:pPr lvl="1"/>
            <a:r>
              <a:rPr lang="fr-FR" sz="1000" dirty="0">
                <a:solidFill>
                  <a:schemeClr val="bg1">
                    <a:lumMod val="65000"/>
                  </a:schemeClr>
                </a:solidFill>
              </a:rPr>
              <a:t>accompagnée souvent de gargouillis abdominaux, de ballonnements, de troubles du transit (constipation, diarrhée</a:t>
            </a:r>
            <a:r>
              <a:rPr lang="fr-FR" sz="1000" dirty="0" smtClean="0">
                <a:solidFill>
                  <a:schemeClr val="bg1">
                    <a:lumMod val="65000"/>
                  </a:schemeClr>
                </a:solidFill>
              </a:rPr>
              <a:t>)</a:t>
            </a:r>
            <a:endParaRPr lang="fr-FR" sz="1800" dirty="0" smtClean="0">
              <a:solidFill>
                <a:schemeClr val="bg1">
                  <a:lumMod val="65000"/>
                </a:schemeClr>
              </a:solidFill>
            </a:endParaRPr>
          </a:p>
          <a:p>
            <a:pPr marL="342900" lvl="1" indent="-342900">
              <a:buFont typeface="Arial" panose="020B0604020202020204" pitchFamily="34" charset="0"/>
              <a:buChar char="•"/>
            </a:pPr>
            <a:r>
              <a:rPr lang="fr-FR" sz="1600" u="sng" dirty="0" smtClean="0">
                <a:solidFill>
                  <a:schemeClr val="bg1">
                    <a:lumMod val="65000"/>
                  </a:schemeClr>
                </a:solidFill>
              </a:rPr>
              <a:t>Colique hépatique </a:t>
            </a:r>
            <a:r>
              <a:rPr lang="fr-FR" sz="1600" dirty="0" smtClean="0">
                <a:solidFill>
                  <a:schemeClr val="bg1">
                    <a:lumMod val="65000"/>
                  </a:schemeClr>
                </a:solidFill>
              </a:rPr>
              <a:t>(obstacle biliaire)</a:t>
            </a:r>
          </a:p>
          <a:p>
            <a:pPr lvl="1"/>
            <a:r>
              <a:rPr lang="fr-FR" sz="1000" dirty="0">
                <a:solidFill>
                  <a:schemeClr val="bg1">
                    <a:lumMod val="65000"/>
                  </a:schemeClr>
                </a:solidFill>
              </a:rPr>
              <a:t>siège aussi souvent dans le creux épigastrique que dans l'hypocondre droit</a:t>
            </a:r>
          </a:p>
          <a:p>
            <a:pPr lvl="1"/>
            <a:r>
              <a:rPr lang="fr-FR" sz="1000" dirty="0">
                <a:solidFill>
                  <a:schemeClr val="bg1">
                    <a:lumMod val="65000"/>
                  </a:schemeClr>
                </a:solidFill>
              </a:rPr>
              <a:t>évolue par paroxysme (il s'agit bien d'une colique !)</a:t>
            </a:r>
          </a:p>
          <a:p>
            <a:pPr lvl="1"/>
            <a:r>
              <a:rPr lang="fr-FR" sz="1000" dirty="0">
                <a:solidFill>
                  <a:schemeClr val="bg1">
                    <a:lumMod val="65000"/>
                  </a:schemeClr>
                </a:solidFill>
              </a:rPr>
              <a:t>irradie en arrière vers l'omoplate et l'épaule droites</a:t>
            </a:r>
          </a:p>
          <a:p>
            <a:pPr lvl="1"/>
            <a:r>
              <a:rPr lang="fr-FR" sz="1000" dirty="0">
                <a:solidFill>
                  <a:schemeClr val="bg1">
                    <a:lumMod val="65000"/>
                  </a:schemeClr>
                </a:solidFill>
              </a:rPr>
              <a:t>s'accompagne dans plus de la moitié des cas d'une inhibition respiratoire</a:t>
            </a:r>
          </a:p>
          <a:p>
            <a:pPr lvl="1"/>
            <a:r>
              <a:rPr lang="fr-FR" sz="1000" dirty="0">
                <a:solidFill>
                  <a:schemeClr val="bg1">
                    <a:lumMod val="65000"/>
                  </a:schemeClr>
                </a:solidFill>
              </a:rPr>
              <a:t>évolue par crise, habituellement d'une durée de 2 à 4 </a:t>
            </a:r>
            <a:r>
              <a:rPr lang="fr-FR" sz="1000" dirty="0" smtClean="0">
                <a:solidFill>
                  <a:schemeClr val="bg1">
                    <a:lumMod val="65000"/>
                  </a:schemeClr>
                </a:solidFill>
              </a:rPr>
              <a:t>heures</a:t>
            </a:r>
            <a:endParaRPr lang="fr-FR" sz="1600" dirty="0" smtClean="0">
              <a:solidFill>
                <a:schemeClr val="bg1">
                  <a:lumMod val="65000"/>
                </a:schemeClr>
              </a:solidFill>
            </a:endParaRPr>
          </a:p>
          <a:p>
            <a:pPr marL="342900" lvl="1" indent="-342900">
              <a:buFont typeface="Arial" panose="020B0604020202020204" pitchFamily="34" charset="0"/>
              <a:buChar char="•"/>
            </a:pPr>
            <a:r>
              <a:rPr lang="fr-FR" sz="1600" u="sng" dirty="0" smtClean="0">
                <a:solidFill>
                  <a:schemeClr val="bg1">
                    <a:lumMod val="65000"/>
                  </a:schemeClr>
                </a:solidFill>
              </a:rPr>
              <a:t>Colique néphrétique </a:t>
            </a:r>
            <a:r>
              <a:rPr lang="fr-FR" sz="1600" dirty="0" smtClean="0">
                <a:solidFill>
                  <a:schemeClr val="bg1">
                    <a:lumMod val="65000"/>
                  </a:schemeClr>
                </a:solidFill>
              </a:rPr>
              <a:t>+++(obstacle </a:t>
            </a:r>
            <a:r>
              <a:rPr lang="fr-FR" sz="1600" dirty="0" err="1" smtClean="0">
                <a:solidFill>
                  <a:schemeClr val="bg1">
                    <a:lumMod val="65000"/>
                  </a:schemeClr>
                </a:solidFill>
              </a:rPr>
              <a:t>néphro</a:t>
            </a:r>
            <a:r>
              <a:rPr lang="fr-FR" sz="1600" dirty="0" smtClean="0">
                <a:solidFill>
                  <a:schemeClr val="bg1">
                    <a:lumMod val="65000"/>
                  </a:schemeClr>
                </a:solidFill>
              </a:rPr>
              <a:t>-urétéral)</a:t>
            </a:r>
          </a:p>
          <a:p>
            <a:pPr lvl="1"/>
            <a:r>
              <a:rPr lang="fr-FR" sz="1000" dirty="0">
                <a:solidFill>
                  <a:schemeClr val="bg1">
                    <a:lumMod val="65000"/>
                  </a:schemeClr>
                </a:solidFill>
              </a:rPr>
              <a:t>de topographie lombaire </a:t>
            </a:r>
            <a:r>
              <a:rPr lang="fr-FR" sz="1000" dirty="0" smtClean="0">
                <a:solidFill>
                  <a:schemeClr val="bg1">
                    <a:lumMod val="65000"/>
                  </a:schemeClr>
                </a:solidFill>
              </a:rPr>
              <a:t>oscillante </a:t>
            </a:r>
            <a:r>
              <a:rPr lang="fr-FR" sz="1000" dirty="0">
                <a:solidFill>
                  <a:schemeClr val="bg1">
                    <a:lumMod val="65000"/>
                  </a:schemeClr>
                </a:solidFill>
              </a:rPr>
              <a:t>dans le temps : c'est la définition d'une colique, traduisant les spasmes d'un organe creux qui lutte sur un obstacle, avec des alternances de douleurs paroxystiques et d'accalmies (spasme et relâchement de l'uretère)</a:t>
            </a:r>
          </a:p>
          <a:p>
            <a:pPr lvl="1"/>
            <a:r>
              <a:rPr lang="fr-FR" sz="1000" dirty="0">
                <a:solidFill>
                  <a:schemeClr val="bg1">
                    <a:lumMod val="65000"/>
                  </a:schemeClr>
                </a:solidFill>
              </a:rPr>
              <a:t>irradiant vers le bas, souvent vers les organes génitaux externes (bourse ou grande lèvre)</a:t>
            </a:r>
          </a:p>
          <a:p>
            <a:pPr lvl="1"/>
            <a:r>
              <a:rPr lang="fr-FR" sz="1000" dirty="0">
                <a:solidFill>
                  <a:schemeClr val="bg1">
                    <a:lumMod val="65000"/>
                  </a:schemeClr>
                </a:solidFill>
              </a:rPr>
              <a:t>sans position antalgique : le malade est même très souvent agité, ne cessant de bouger pour trouver une position qui le </a:t>
            </a:r>
            <a:r>
              <a:rPr lang="fr-FR" sz="1000" dirty="0" smtClean="0">
                <a:solidFill>
                  <a:schemeClr val="bg1">
                    <a:lumMod val="65000"/>
                  </a:schemeClr>
                </a:solidFill>
              </a:rPr>
              <a:t>soulage</a:t>
            </a:r>
          </a:p>
          <a:p>
            <a:pPr marL="342900" lvl="1" indent="-342900">
              <a:buFont typeface="Arial" panose="020B0604020202020204" pitchFamily="34" charset="0"/>
              <a:buChar char="•"/>
            </a:pPr>
            <a:r>
              <a:rPr lang="fr-FR" sz="1600" u="sng" dirty="0" smtClean="0"/>
              <a:t>Colique salivaire </a:t>
            </a:r>
            <a:r>
              <a:rPr lang="fr-FR" sz="1600" dirty="0" smtClean="0"/>
              <a:t>(obstacle canal de </a:t>
            </a:r>
            <a:r>
              <a:rPr lang="fr-FR" sz="1600" dirty="0" err="1" smtClean="0"/>
              <a:t>Sténon</a:t>
            </a:r>
            <a:r>
              <a:rPr lang="fr-FR" sz="1600" dirty="0" smtClean="0"/>
              <a:t>)</a:t>
            </a:r>
          </a:p>
        </p:txBody>
      </p:sp>
      <p:sp>
        <p:nvSpPr>
          <p:cNvPr id="13" name="Espace réservé du numéro de diapositive 12"/>
          <p:cNvSpPr>
            <a:spLocks noGrp="1"/>
          </p:cNvSpPr>
          <p:nvPr>
            <p:ph type="sldNum" sz="quarter" idx="12"/>
          </p:nvPr>
        </p:nvSpPr>
        <p:spPr/>
        <p:txBody>
          <a:bodyPr/>
          <a:lstStyle/>
          <a:p>
            <a:fld id="{7B1D8D8B-E87A-40AA-822D-AB40A092FFE0}" type="slidenum">
              <a:rPr lang="fr-FR" smtClean="0"/>
              <a:t>22</a:t>
            </a:fld>
            <a:endParaRPr lang="fr-FR"/>
          </a:p>
        </p:txBody>
      </p:sp>
      <p:sp>
        <p:nvSpPr>
          <p:cNvPr id="14" name="AutoShape 2" descr="Résultat de recherche d'images pour &quot;affiche du film hippocra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4" descr="Résultat de recherche d'images pour &quot;affiche du film hippocrat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1"/>
          <p:cNvSpPr txBox="1">
            <a:spLocks/>
          </p:cNvSpPr>
          <p:nvPr/>
        </p:nvSpPr>
        <p:spPr>
          <a:xfrm>
            <a:off x="457200" y="908720"/>
            <a:ext cx="8229600" cy="36004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200" dirty="0" smtClean="0"/>
              <a:t>Douleur canalaire ou colique</a:t>
            </a:r>
          </a:p>
        </p:txBody>
      </p:sp>
    </p:spTree>
    <p:extLst>
      <p:ext uri="{BB962C8B-B14F-4D97-AF65-F5344CB8AC3E}">
        <p14:creationId xmlns:p14="http://schemas.microsoft.com/office/powerpoint/2010/main" val="3819093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44624"/>
            <a:ext cx="8229600" cy="850106"/>
          </a:xfrm>
        </p:spPr>
        <p:txBody>
          <a:bodyPr>
            <a:normAutofit/>
          </a:bodyPr>
          <a:lstStyle/>
          <a:p>
            <a:pPr algn="l" fontAlgn="ctr"/>
            <a:r>
              <a:rPr lang="fr-FR" sz="2400" dirty="0"/>
              <a:t>P</a:t>
            </a:r>
            <a:r>
              <a:rPr lang="fr-FR" sz="2400" dirty="0" smtClean="0"/>
              <a:t>rincipaux signes fonctionnels: </a:t>
            </a:r>
            <a:r>
              <a:rPr lang="fr-FR" sz="2400" b="1" dirty="0" smtClean="0">
                <a:solidFill>
                  <a:srgbClr val="0070C0"/>
                </a:solidFill>
              </a:rPr>
              <a:t>la douleur (6). Quelques grands types de douleurs</a:t>
            </a:r>
            <a:endParaRPr lang="fr-FR" sz="2400" b="1" dirty="0">
              <a:solidFill>
                <a:srgbClr val="0070C0"/>
              </a:solidFill>
            </a:endParaRPr>
          </a:p>
        </p:txBody>
      </p:sp>
      <p:sp>
        <p:nvSpPr>
          <p:cNvPr id="2" name="Espace réservé du contenu 1"/>
          <p:cNvSpPr>
            <a:spLocks noGrp="1"/>
          </p:cNvSpPr>
          <p:nvPr>
            <p:ph idx="1"/>
          </p:nvPr>
        </p:nvSpPr>
        <p:spPr>
          <a:xfrm>
            <a:off x="457200" y="1340768"/>
            <a:ext cx="8229600" cy="4824536"/>
          </a:xfrm>
          <a:ln>
            <a:solidFill>
              <a:srgbClr val="002060"/>
            </a:solidFill>
          </a:ln>
        </p:spPr>
        <p:txBody>
          <a:bodyPr>
            <a:noAutofit/>
          </a:bodyPr>
          <a:lstStyle/>
          <a:p>
            <a:r>
              <a:rPr lang="fr-FR" sz="1800" dirty="0" smtClean="0"/>
              <a:t>Coronarienne (angor)</a:t>
            </a:r>
          </a:p>
          <a:p>
            <a:r>
              <a:rPr lang="fr-FR" sz="1800" dirty="0" smtClean="0"/>
              <a:t>Vasculaire (dissection aortique, embolie pulmonaire)</a:t>
            </a:r>
          </a:p>
          <a:p>
            <a:r>
              <a:rPr lang="fr-FR" sz="1800" dirty="0" smtClean="0"/>
              <a:t>Péricardique</a:t>
            </a:r>
          </a:p>
          <a:p>
            <a:r>
              <a:rPr lang="fr-FR" sz="1800" dirty="0" smtClean="0"/>
              <a:t>Pleuro-pulmonaire</a:t>
            </a:r>
          </a:p>
          <a:p>
            <a:r>
              <a:rPr lang="fr-FR" sz="1800" dirty="0" smtClean="0"/>
              <a:t>Pariétale</a:t>
            </a:r>
          </a:p>
          <a:p>
            <a:r>
              <a:rPr lang="fr-FR" sz="1800" dirty="0" smtClean="0"/>
              <a:t>Rachidienne</a:t>
            </a:r>
          </a:p>
          <a:p>
            <a:r>
              <a:rPr lang="fr-FR" sz="1800" dirty="0" err="1" smtClean="0"/>
              <a:t>Oesophagienne</a:t>
            </a:r>
            <a:r>
              <a:rPr lang="fr-FR" sz="1800" dirty="0" smtClean="0"/>
              <a:t> (parfois pseudo-angineuse)</a:t>
            </a:r>
          </a:p>
          <a:p>
            <a:r>
              <a:rPr lang="fr-FR" sz="1800" dirty="0" smtClean="0"/>
              <a:t>Attaque de panique</a:t>
            </a:r>
          </a:p>
          <a:p>
            <a:endParaRPr lang="fr-FR" sz="1600" dirty="0"/>
          </a:p>
          <a:p>
            <a:r>
              <a:rPr lang="fr-FR" sz="1600" dirty="0" smtClean="0"/>
              <a:t>Importance de caractériser:</a:t>
            </a:r>
          </a:p>
          <a:p>
            <a:pPr lvl="1"/>
            <a:r>
              <a:rPr lang="fr-FR" sz="1200" dirty="0" smtClean="0"/>
              <a:t>Le type de douleur</a:t>
            </a:r>
          </a:p>
          <a:p>
            <a:pPr lvl="1"/>
            <a:r>
              <a:rPr lang="fr-FR" sz="1200" dirty="0" smtClean="0"/>
              <a:t>Les circonstances de survenue</a:t>
            </a:r>
          </a:p>
          <a:p>
            <a:pPr lvl="1"/>
            <a:r>
              <a:rPr lang="fr-FR" sz="1200" dirty="0" smtClean="0"/>
              <a:t>L’irradiation</a:t>
            </a:r>
          </a:p>
          <a:p>
            <a:pPr lvl="1"/>
            <a:r>
              <a:rPr lang="fr-FR" sz="1200" dirty="0" smtClean="0"/>
              <a:t>La durée</a:t>
            </a:r>
          </a:p>
          <a:p>
            <a:pPr lvl="1"/>
            <a:r>
              <a:rPr lang="fr-FR" sz="1200" dirty="0" smtClean="0"/>
              <a:t>Les signes associées</a:t>
            </a:r>
          </a:p>
          <a:p>
            <a:r>
              <a:rPr lang="fr-FR" sz="1600" dirty="0" smtClean="0">
                <a:solidFill>
                  <a:srgbClr val="0070C0"/>
                </a:solidFill>
                <a:effectLst>
                  <a:outerShdw blurRad="38100" dist="38100" dir="2700000" algn="tl">
                    <a:srgbClr val="000000">
                      <a:alpha val="43137"/>
                    </a:srgbClr>
                  </a:outerShdw>
                </a:effectLst>
              </a:rPr>
              <a:t>Importance du contexte du patient (âge, sexe, facteurs de risques associés) +++</a:t>
            </a:r>
          </a:p>
          <a:p>
            <a:endParaRPr lang="fr-FR" sz="1600" dirty="0" smtClean="0"/>
          </a:p>
        </p:txBody>
      </p:sp>
      <p:sp>
        <p:nvSpPr>
          <p:cNvPr id="13" name="Espace réservé du numéro de diapositive 12"/>
          <p:cNvSpPr>
            <a:spLocks noGrp="1"/>
          </p:cNvSpPr>
          <p:nvPr>
            <p:ph type="sldNum" sz="quarter" idx="12"/>
          </p:nvPr>
        </p:nvSpPr>
        <p:spPr/>
        <p:txBody>
          <a:bodyPr/>
          <a:lstStyle/>
          <a:p>
            <a:fld id="{7B1D8D8B-E87A-40AA-822D-AB40A092FFE0}" type="slidenum">
              <a:rPr lang="fr-FR" smtClean="0"/>
              <a:t>23</a:t>
            </a:fld>
            <a:endParaRPr lang="fr-FR"/>
          </a:p>
        </p:txBody>
      </p:sp>
      <p:sp>
        <p:nvSpPr>
          <p:cNvPr id="14" name="AutoShape 2" descr="Résultat de recherche d'images pour &quot;affiche du film hippocra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4" descr="Résultat de recherche d'images pour &quot;affiche du film hippocrat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1"/>
          <p:cNvSpPr txBox="1">
            <a:spLocks/>
          </p:cNvSpPr>
          <p:nvPr/>
        </p:nvSpPr>
        <p:spPr>
          <a:xfrm>
            <a:off x="457200" y="908720"/>
            <a:ext cx="8229600" cy="36004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200" dirty="0" smtClean="0"/>
              <a:t>Douleur thoracique</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134076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5517232"/>
            <a:ext cx="57606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818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44624"/>
            <a:ext cx="8229600" cy="850106"/>
          </a:xfrm>
        </p:spPr>
        <p:txBody>
          <a:bodyPr>
            <a:normAutofit fontScale="90000"/>
          </a:bodyPr>
          <a:lstStyle/>
          <a:p>
            <a:pPr algn="l" fontAlgn="ctr"/>
            <a:r>
              <a:rPr lang="fr-FR" sz="2800" dirty="0"/>
              <a:t>P</a:t>
            </a:r>
            <a:r>
              <a:rPr lang="fr-FR" sz="2800" dirty="0" smtClean="0"/>
              <a:t>rincipaux signes fonctionnels: </a:t>
            </a:r>
            <a:r>
              <a:rPr lang="fr-FR" sz="2800" b="1" dirty="0" smtClean="0">
                <a:solidFill>
                  <a:srgbClr val="0070C0"/>
                </a:solidFill>
              </a:rPr>
              <a:t>la dyspnée (essoufflement) </a:t>
            </a:r>
            <a:endParaRPr lang="fr-FR" sz="2800" b="1" dirty="0">
              <a:solidFill>
                <a:srgbClr val="0070C0"/>
              </a:solidFill>
            </a:endParaRPr>
          </a:p>
        </p:txBody>
      </p:sp>
      <p:sp>
        <p:nvSpPr>
          <p:cNvPr id="2" name="Espace réservé du contenu 1"/>
          <p:cNvSpPr>
            <a:spLocks noGrp="1"/>
          </p:cNvSpPr>
          <p:nvPr>
            <p:ph idx="1"/>
          </p:nvPr>
        </p:nvSpPr>
        <p:spPr>
          <a:xfrm>
            <a:off x="1382960" y="3933056"/>
            <a:ext cx="1882552" cy="1008112"/>
          </a:xfrm>
          <a:noFill/>
          <a:ln>
            <a:solidFill>
              <a:srgbClr val="002060"/>
            </a:solidFill>
          </a:ln>
        </p:spPr>
        <p:txBody>
          <a:bodyPr>
            <a:noAutofit/>
          </a:bodyPr>
          <a:lstStyle/>
          <a:p>
            <a:pPr marL="0" indent="0" algn="ctr">
              <a:buNone/>
            </a:pPr>
            <a:r>
              <a:rPr lang="fr-FR" sz="1600" dirty="0" smtClean="0">
                <a:solidFill>
                  <a:srgbClr val="0070C0"/>
                </a:solidFill>
              </a:rPr>
              <a:t>cardiaque</a:t>
            </a:r>
          </a:p>
        </p:txBody>
      </p:sp>
      <p:sp>
        <p:nvSpPr>
          <p:cNvPr id="13" name="Espace réservé du numéro de diapositive 12"/>
          <p:cNvSpPr>
            <a:spLocks noGrp="1"/>
          </p:cNvSpPr>
          <p:nvPr>
            <p:ph type="sldNum" sz="quarter" idx="12"/>
          </p:nvPr>
        </p:nvSpPr>
        <p:spPr/>
        <p:txBody>
          <a:bodyPr/>
          <a:lstStyle/>
          <a:p>
            <a:fld id="{7B1D8D8B-E87A-40AA-822D-AB40A092FFE0}" type="slidenum">
              <a:rPr lang="fr-FR" smtClean="0"/>
              <a:t>24</a:t>
            </a:fld>
            <a:endParaRPr lang="fr-FR"/>
          </a:p>
        </p:txBody>
      </p:sp>
      <p:sp>
        <p:nvSpPr>
          <p:cNvPr id="14" name="AutoShape 2" descr="Résultat de recherche d'images pour &quot;affiche du film hippocra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4" descr="Résultat de recherche d'images pour &quot;affiche du film hippocrat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Espace réservé du contenu 1"/>
          <p:cNvSpPr txBox="1">
            <a:spLocks/>
          </p:cNvSpPr>
          <p:nvPr/>
        </p:nvSpPr>
        <p:spPr>
          <a:xfrm>
            <a:off x="457200" y="908720"/>
            <a:ext cx="8229600" cy="36004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800" dirty="0" smtClean="0"/>
              <a:t>Caractériser la dyspnée</a:t>
            </a:r>
          </a:p>
        </p:txBody>
      </p:sp>
      <p:sp>
        <p:nvSpPr>
          <p:cNvPr id="11" name="Espace réservé du contenu 1"/>
          <p:cNvSpPr txBox="1">
            <a:spLocks/>
          </p:cNvSpPr>
          <p:nvPr/>
        </p:nvSpPr>
        <p:spPr>
          <a:xfrm>
            <a:off x="3615208" y="3933056"/>
            <a:ext cx="1882552" cy="1008112"/>
          </a:xfrm>
          <a:prstGeom prst="rect">
            <a:avLst/>
          </a:prstGeom>
          <a:ln>
            <a:solidFill>
              <a:srgbClr val="00206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600" dirty="0">
                <a:solidFill>
                  <a:srgbClr val="0070C0"/>
                </a:solidFill>
              </a:rPr>
              <a:t>respiratoire</a:t>
            </a:r>
          </a:p>
        </p:txBody>
      </p:sp>
      <p:sp>
        <p:nvSpPr>
          <p:cNvPr id="17" name="Espace réservé du contenu 1"/>
          <p:cNvSpPr txBox="1">
            <a:spLocks/>
          </p:cNvSpPr>
          <p:nvPr/>
        </p:nvSpPr>
        <p:spPr>
          <a:xfrm>
            <a:off x="5929808" y="3933056"/>
            <a:ext cx="1882552" cy="1008112"/>
          </a:xfrm>
          <a:prstGeom prst="rect">
            <a:avLst/>
          </a:prstGeom>
          <a:ln>
            <a:solidFill>
              <a:srgbClr val="00206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600" dirty="0" smtClean="0">
                <a:solidFill>
                  <a:srgbClr val="0070C0"/>
                </a:solidFill>
              </a:rPr>
              <a:t>Liée à une anémie</a:t>
            </a:r>
            <a:endParaRPr lang="fr-FR" sz="1600" dirty="0">
              <a:solidFill>
                <a:srgbClr val="0070C0"/>
              </a:solidFill>
            </a:endParaRPr>
          </a:p>
        </p:txBody>
      </p:sp>
      <p:sp>
        <p:nvSpPr>
          <p:cNvPr id="19" name="Espace réservé du contenu 1"/>
          <p:cNvSpPr txBox="1">
            <a:spLocks/>
          </p:cNvSpPr>
          <p:nvPr/>
        </p:nvSpPr>
        <p:spPr>
          <a:xfrm>
            <a:off x="457200" y="1340768"/>
            <a:ext cx="8229600" cy="1944216"/>
          </a:xfrm>
          <a:prstGeom prst="rect">
            <a:avLst/>
          </a:prstGeom>
          <a:ln>
            <a:solidFill>
              <a:srgbClr val="00206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t>Aigue ou chronique</a:t>
            </a:r>
          </a:p>
          <a:p>
            <a:pPr marL="0" indent="0">
              <a:buNone/>
            </a:pPr>
            <a:r>
              <a:rPr lang="fr-FR" sz="1600" dirty="0" smtClean="0"/>
              <a:t>Mode de déclenchement (effort, décubitus, nocturne…)</a:t>
            </a:r>
          </a:p>
          <a:p>
            <a:pPr marL="0" indent="0">
              <a:buNone/>
            </a:pPr>
            <a:r>
              <a:rPr lang="fr-FR" sz="1600" dirty="0" smtClean="0"/>
              <a:t>Intensité (classification)</a:t>
            </a:r>
          </a:p>
          <a:p>
            <a:pPr marL="0" indent="0">
              <a:buNone/>
            </a:pPr>
            <a:r>
              <a:rPr lang="fr-FR" sz="1600" dirty="0" smtClean="0"/>
              <a:t>Importance de l’interrogatoire et des signes associés</a:t>
            </a:r>
          </a:p>
          <a:p>
            <a:pPr marL="0" indent="0">
              <a:buNone/>
            </a:pPr>
            <a:r>
              <a:rPr lang="fr-FR" sz="1600" dirty="0" smtClean="0">
                <a:solidFill>
                  <a:schemeClr val="tx2"/>
                </a:solidFill>
              </a:rPr>
              <a:t>Attention à l’expression « fatigue » chez les malades âgés</a:t>
            </a:r>
          </a:p>
          <a:p>
            <a:pPr marL="0" indent="0">
              <a:buNone/>
            </a:pPr>
            <a:r>
              <a:rPr lang="fr-FR" sz="1600" dirty="0" smtClean="0">
                <a:solidFill>
                  <a:schemeClr val="tx2"/>
                </a:solidFill>
              </a:rPr>
              <a:t>Attention à la dysphrénie chez les sujets jeunes ou anxieux (soupir…)</a:t>
            </a:r>
          </a:p>
          <a:p>
            <a:pPr marL="0" indent="0">
              <a:buNone/>
            </a:pPr>
            <a:endParaRPr lang="fr-FR" sz="1600" dirty="0"/>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372" y="2456892"/>
            <a:ext cx="756084" cy="756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Espace réservé du contenu 1"/>
          <p:cNvSpPr txBox="1">
            <a:spLocks/>
          </p:cNvSpPr>
          <p:nvPr/>
        </p:nvSpPr>
        <p:spPr>
          <a:xfrm>
            <a:off x="3630724" y="5094847"/>
            <a:ext cx="1882552" cy="1008112"/>
          </a:xfrm>
          <a:prstGeom prst="rect">
            <a:avLst/>
          </a:prstGeom>
          <a:noFill/>
          <a:ln>
            <a:solidFill>
              <a:srgbClr val="00206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600" dirty="0" err="1" smtClean="0">
                <a:solidFill>
                  <a:srgbClr val="0070C0"/>
                </a:solidFill>
              </a:rPr>
              <a:t>Neuro-musculaire</a:t>
            </a:r>
            <a:endParaRPr lang="fr-FR" sz="1600" dirty="0" smtClean="0">
              <a:solidFill>
                <a:srgbClr val="0070C0"/>
              </a:solidFill>
            </a:endParaRPr>
          </a:p>
        </p:txBody>
      </p:sp>
    </p:spTree>
    <p:extLst>
      <p:ext uri="{BB962C8B-B14F-4D97-AF65-F5344CB8AC3E}">
        <p14:creationId xmlns:p14="http://schemas.microsoft.com/office/powerpoint/2010/main" val="2193398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44624"/>
            <a:ext cx="8229600" cy="936104"/>
          </a:xfrm>
        </p:spPr>
        <p:txBody>
          <a:bodyPr>
            <a:noAutofit/>
          </a:bodyPr>
          <a:lstStyle/>
          <a:p>
            <a:pPr algn="l"/>
            <a:r>
              <a:rPr lang="fr-FR" sz="2000" dirty="0"/>
              <a:t>L'approche clinique du </a:t>
            </a:r>
            <a:r>
              <a:rPr lang="fr-FR" sz="2000" dirty="0" smtClean="0"/>
              <a:t>patient- </a:t>
            </a:r>
            <a:r>
              <a:rPr lang="fr-FR" sz="2000" b="1" dirty="0" smtClean="0">
                <a:solidFill>
                  <a:srgbClr val="0070C0"/>
                </a:solidFill>
              </a:rPr>
              <a:t>notion d'observation</a:t>
            </a:r>
            <a:r>
              <a:rPr lang="fr-FR" sz="2000" dirty="0"/>
              <a:t> </a:t>
            </a:r>
            <a:r>
              <a:rPr lang="fr-FR" sz="2000" b="1" dirty="0" smtClean="0">
                <a:solidFill>
                  <a:srgbClr val="0070C0"/>
                </a:solidFill>
              </a:rPr>
              <a:t>médicale</a:t>
            </a:r>
            <a:r>
              <a:rPr lang="fr-FR" sz="2000" dirty="0"/>
              <a:t> </a:t>
            </a:r>
            <a:r>
              <a:rPr lang="fr-FR" sz="2000" dirty="0" smtClean="0"/>
              <a:t/>
            </a:r>
            <a:br>
              <a:rPr lang="fr-FR" sz="2000" dirty="0" smtClean="0"/>
            </a:br>
            <a:r>
              <a:rPr lang="fr-FR" sz="2000" b="1" dirty="0" smtClean="0">
                <a:solidFill>
                  <a:srgbClr val="0070C0"/>
                </a:solidFill>
              </a:rPr>
              <a:t>L’examen physique </a:t>
            </a:r>
            <a:r>
              <a:rPr lang="fr-FR" sz="2000" dirty="0" smtClean="0"/>
              <a:t>(1)</a:t>
            </a:r>
          </a:p>
        </p:txBody>
      </p:sp>
      <p:sp>
        <p:nvSpPr>
          <p:cNvPr id="13" name="Espace réservé du numéro de diapositive 12"/>
          <p:cNvSpPr>
            <a:spLocks noGrp="1"/>
          </p:cNvSpPr>
          <p:nvPr>
            <p:ph type="sldNum" sz="quarter" idx="12"/>
          </p:nvPr>
        </p:nvSpPr>
        <p:spPr/>
        <p:txBody>
          <a:bodyPr/>
          <a:lstStyle/>
          <a:p>
            <a:fld id="{7B1D8D8B-E87A-40AA-822D-AB40A092FFE0}" type="slidenum">
              <a:rPr lang="fr-FR" sz="1600" smtClean="0"/>
              <a:t>25</a:t>
            </a:fld>
            <a:endParaRPr lang="fr-FR" sz="1600"/>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Espace réservé du contenu 1"/>
          <p:cNvSpPr txBox="1">
            <a:spLocks/>
          </p:cNvSpPr>
          <p:nvPr/>
        </p:nvSpPr>
        <p:spPr>
          <a:xfrm>
            <a:off x="500444" y="908720"/>
            <a:ext cx="8229600" cy="4752528"/>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u="sng" dirty="0" smtClean="0"/>
              <a:t>Aspect général du patient</a:t>
            </a:r>
          </a:p>
          <a:p>
            <a:r>
              <a:rPr lang="fr-FR" sz="1600" dirty="0" smtClean="0"/>
              <a:t>Obésité ou maigreur</a:t>
            </a:r>
          </a:p>
          <a:p>
            <a:r>
              <a:rPr lang="fr-FR" sz="1600" dirty="0" smtClean="0"/>
              <a:t>Coloration de la peau ou lésions</a:t>
            </a:r>
          </a:p>
          <a:p>
            <a:r>
              <a:rPr lang="fr-FR" sz="1600" dirty="0" smtClean="0"/>
              <a:t>Mobilité</a:t>
            </a:r>
          </a:p>
          <a:p>
            <a:r>
              <a:rPr lang="fr-FR" sz="1600" dirty="0" smtClean="0"/>
              <a:t>Attitude (agitation, prostration…)</a:t>
            </a:r>
          </a:p>
          <a:p>
            <a:r>
              <a:rPr lang="fr-FR" sz="1600" dirty="0" smtClean="0"/>
              <a:t>Hygiène générale</a:t>
            </a:r>
          </a:p>
          <a:p>
            <a:r>
              <a:rPr lang="fr-FR" sz="1600" dirty="0" smtClean="0"/>
              <a:t>…</a:t>
            </a:r>
          </a:p>
          <a:p>
            <a:pPr marL="0" indent="0">
              <a:buNone/>
            </a:pPr>
            <a:r>
              <a:rPr lang="fr-FR" sz="1600" u="sng" dirty="0" smtClean="0"/>
              <a:t>« Constantes »</a:t>
            </a:r>
          </a:p>
          <a:p>
            <a:r>
              <a:rPr lang="fr-FR" sz="1600" dirty="0" smtClean="0"/>
              <a:t>Poids, taille</a:t>
            </a:r>
          </a:p>
          <a:p>
            <a:r>
              <a:rPr lang="fr-FR" sz="1600" dirty="0" smtClean="0"/>
              <a:t>Température</a:t>
            </a:r>
          </a:p>
          <a:p>
            <a:r>
              <a:rPr lang="fr-FR" sz="1600" dirty="0" smtClean="0"/>
              <a:t>Fréquence cardiaque, pression artérielle, fréquence respiratoire.</a:t>
            </a:r>
          </a:p>
          <a:p>
            <a:pPr marL="0" indent="0">
              <a:buNone/>
            </a:pPr>
            <a:r>
              <a:rPr lang="fr-FR" sz="1600" u="sng" dirty="0" smtClean="0"/>
              <a:t>Examen appareil par appareil  </a:t>
            </a:r>
            <a:r>
              <a:rPr lang="fr-FR" sz="1600" i="1" dirty="0" smtClean="0"/>
              <a:t>(en commençant généralement par l’organe concerné)</a:t>
            </a:r>
          </a:p>
          <a:p>
            <a:r>
              <a:rPr lang="fr-FR" sz="1600" dirty="0" smtClean="0"/>
              <a:t>Inspection</a:t>
            </a:r>
          </a:p>
          <a:p>
            <a:r>
              <a:rPr lang="fr-FR" sz="1600" dirty="0" smtClean="0"/>
              <a:t>Palpation</a:t>
            </a:r>
          </a:p>
          <a:p>
            <a:r>
              <a:rPr lang="fr-FR" sz="1600" dirty="0" smtClean="0"/>
              <a:t>Percussion</a:t>
            </a:r>
          </a:p>
          <a:p>
            <a:r>
              <a:rPr lang="fr-FR" sz="1600" dirty="0" smtClean="0"/>
              <a:t>auscultation</a:t>
            </a:r>
          </a:p>
        </p:txBody>
      </p:sp>
      <p:sp>
        <p:nvSpPr>
          <p:cNvPr id="2" name="Rectangle 1"/>
          <p:cNvSpPr/>
          <p:nvPr/>
        </p:nvSpPr>
        <p:spPr>
          <a:xfrm>
            <a:off x="5508104" y="3960346"/>
            <a:ext cx="3150096" cy="2492990"/>
          </a:xfrm>
          <a:prstGeom prst="rect">
            <a:avLst/>
          </a:prstGeom>
          <a:solidFill>
            <a:schemeClr val="tx2">
              <a:lumMod val="20000"/>
              <a:lumOff val="80000"/>
            </a:schemeClr>
          </a:solidFill>
          <a:ln>
            <a:solidFill>
              <a:schemeClr val="tx2"/>
            </a:solidFill>
          </a:ln>
        </p:spPr>
        <p:txBody>
          <a:bodyPr wrap="square">
            <a:spAutoFit/>
          </a:bodyPr>
          <a:lstStyle/>
          <a:p>
            <a:r>
              <a:rPr lang="fr-FR" sz="1200" dirty="0">
                <a:solidFill>
                  <a:schemeClr val="tx2">
                    <a:lumMod val="50000"/>
                  </a:schemeClr>
                </a:solidFill>
              </a:rPr>
              <a:t>Examen cardiovasculaire.</a:t>
            </a:r>
          </a:p>
          <a:p>
            <a:r>
              <a:rPr lang="fr-FR" sz="1200" dirty="0">
                <a:solidFill>
                  <a:schemeClr val="tx2">
                    <a:lumMod val="50000"/>
                  </a:schemeClr>
                </a:solidFill>
              </a:rPr>
              <a:t>Examen pulmonaire.</a:t>
            </a:r>
          </a:p>
          <a:p>
            <a:r>
              <a:rPr lang="fr-FR" sz="1200" dirty="0">
                <a:solidFill>
                  <a:schemeClr val="tx2">
                    <a:lumMod val="50000"/>
                  </a:schemeClr>
                </a:solidFill>
              </a:rPr>
              <a:t>Examen de l'abdomen.</a:t>
            </a:r>
          </a:p>
          <a:p>
            <a:r>
              <a:rPr lang="fr-FR" sz="1200" dirty="0">
                <a:solidFill>
                  <a:schemeClr val="tx2">
                    <a:lumMod val="50000"/>
                  </a:schemeClr>
                </a:solidFill>
              </a:rPr>
              <a:t>Examen neurologique.</a:t>
            </a:r>
          </a:p>
          <a:p>
            <a:r>
              <a:rPr lang="fr-FR" sz="1200" dirty="0">
                <a:solidFill>
                  <a:schemeClr val="tx2">
                    <a:lumMod val="50000"/>
                  </a:schemeClr>
                </a:solidFill>
              </a:rPr>
              <a:t>Examen </a:t>
            </a:r>
            <a:r>
              <a:rPr lang="fr-FR" sz="1200" dirty="0" err="1">
                <a:solidFill>
                  <a:schemeClr val="tx2">
                    <a:lumMod val="50000"/>
                  </a:schemeClr>
                </a:solidFill>
              </a:rPr>
              <a:t>ostéoarticulaire</a:t>
            </a:r>
            <a:r>
              <a:rPr lang="fr-FR" sz="1200" dirty="0">
                <a:solidFill>
                  <a:schemeClr val="tx2">
                    <a:lumMod val="50000"/>
                  </a:schemeClr>
                </a:solidFill>
              </a:rPr>
              <a:t>.</a:t>
            </a:r>
          </a:p>
          <a:p>
            <a:r>
              <a:rPr lang="fr-FR" sz="1200" dirty="0">
                <a:solidFill>
                  <a:schemeClr val="tx2">
                    <a:lumMod val="50000"/>
                  </a:schemeClr>
                </a:solidFill>
              </a:rPr>
              <a:t>Examen </a:t>
            </a:r>
            <a:r>
              <a:rPr lang="fr-FR" sz="1200" dirty="0" err="1">
                <a:solidFill>
                  <a:schemeClr val="tx2">
                    <a:lumMod val="50000"/>
                  </a:schemeClr>
                </a:solidFill>
              </a:rPr>
              <a:t>uronéphrologique</a:t>
            </a:r>
            <a:r>
              <a:rPr lang="fr-FR" sz="1200" dirty="0">
                <a:solidFill>
                  <a:schemeClr val="tx2">
                    <a:lumMod val="50000"/>
                  </a:schemeClr>
                </a:solidFill>
              </a:rPr>
              <a:t>.</a:t>
            </a:r>
          </a:p>
          <a:p>
            <a:r>
              <a:rPr lang="fr-FR" sz="1200" dirty="0">
                <a:solidFill>
                  <a:schemeClr val="tx2">
                    <a:lumMod val="50000"/>
                  </a:schemeClr>
                </a:solidFill>
              </a:rPr>
              <a:t>Examen gynécologique</a:t>
            </a:r>
            <a:r>
              <a:rPr lang="fr-FR" sz="1200" dirty="0" smtClean="0">
                <a:solidFill>
                  <a:schemeClr val="tx2">
                    <a:lumMod val="50000"/>
                  </a:schemeClr>
                </a:solidFill>
              </a:rPr>
              <a:t>, </a:t>
            </a:r>
            <a:r>
              <a:rPr lang="fr-FR" sz="1200" dirty="0">
                <a:solidFill>
                  <a:schemeClr val="tx2">
                    <a:lumMod val="50000"/>
                  </a:schemeClr>
                </a:solidFill>
              </a:rPr>
              <a:t>seins.</a:t>
            </a:r>
          </a:p>
          <a:p>
            <a:r>
              <a:rPr lang="fr-FR" sz="1200" dirty="0">
                <a:solidFill>
                  <a:schemeClr val="tx2">
                    <a:lumMod val="50000"/>
                  </a:schemeClr>
                </a:solidFill>
              </a:rPr>
              <a:t>Examen </a:t>
            </a:r>
            <a:r>
              <a:rPr lang="fr-FR" sz="1200" dirty="0" err="1">
                <a:solidFill>
                  <a:schemeClr val="tx2">
                    <a:lumMod val="50000"/>
                  </a:schemeClr>
                </a:solidFill>
              </a:rPr>
              <a:t>cutanéo</a:t>
            </a:r>
            <a:r>
              <a:rPr lang="fr-FR" sz="1200" dirty="0">
                <a:solidFill>
                  <a:schemeClr val="tx2">
                    <a:lumMod val="50000"/>
                  </a:schemeClr>
                </a:solidFill>
              </a:rPr>
              <a:t>-muqueux et des phanères.</a:t>
            </a:r>
          </a:p>
          <a:p>
            <a:r>
              <a:rPr lang="fr-FR" sz="1200" dirty="0">
                <a:solidFill>
                  <a:schemeClr val="tx2">
                    <a:lumMod val="50000"/>
                  </a:schemeClr>
                </a:solidFill>
              </a:rPr>
              <a:t>Examen des aires ganglionnaires.</a:t>
            </a:r>
          </a:p>
          <a:p>
            <a:r>
              <a:rPr lang="fr-FR" sz="1200" dirty="0">
                <a:solidFill>
                  <a:schemeClr val="tx2">
                    <a:lumMod val="50000"/>
                  </a:schemeClr>
                </a:solidFill>
              </a:rPr>
              <a:t>Examen </a:t>
            </a:r>
            <a:r>
              <a:rPr lang="fr-FR" sz="1200" dirty="0" err="1">
                <a:solidFill>
                  <a:schemeClr val="tx2">
                    <a:lumMod val="50000"/>
                  </a:schemeClr>
                </a:solidFill>
              </a:rPr>
              <a:t>endocrinologique</a:t>
            </a:r>
            <a:r>
              <a:rPr lang="fr-FR" sz="1200" dirty="0">
                <a:solidFill>
                  <a:schemeClr val="tx2">
                    <a:lumMod val="50000"/>
                  </a:schemeClr>
                </a:solidFill>
              </a:rPr>
              <a:t>, aire thyroïdienne.</a:t>
            </a:r>
          </a:p>
          <a:p>
            <a:r>
              <a:rPr lang="fr-FR" sz="1200" dirty="0">
                <a:solidFill>
                  <a:schemeClr val="tx2">
                    <a:lumMod val="50000"/>
                  </a:schemeClr>
                </a:solidFill>
              </a:rPr>
              <a:t>Examen ophtalmologique.</a:t>
            </a:r>
          </a:p>
          <a:p>
            <a:r>
              <a:rPr lang="fr-FR" sz="1200" dirty="0">
                <a:solidFill>
                  <a:schemeClr val="tx2">
                    <a:lumMod val="50000"/>
                  </a:schemeClr>
                </a:solidFill>
              </a:rPr>
              <a:t>Examen </a:t>
            </a:r>
            <a:r>
              <a:rPr lang="fr-FR" sz="1200" dirty="0" err="1">
                <a:solidFill>
                  <a:schemeClr val="tx2">
                    <a:lumMod val="50000"/>
                  </a:schemeClr>
                </a:solidFill>
              </a:rPr>
              <a:t>otorhinolaryngé</a:t>
            </a:r>
            <a:r>
              <a:rPr lang="fr-FR" sz="1200" dirty="0">
                <a:solidFill>
                  <a:schemeClr val="tx2">
                    <a:lumMod val="50000"/>
                  </a:schemeClr>
                </a:solidFill>
              </a:rPr>
              <a:t> et </a:t>
            </a:r>
            <a:r>
              <a:rPr lang="fr-FR" sz="1200" dirty="0" err="1">
                <a:solidFill>
                  <a:schemeClr val="tx2">
                    <a:lumMod val="50000"/>
                  </a:schemeClr>
                </a:solidFill>
              </a:rPr>
              <a:t>stomatologique</a:t>
            </a:r>
            <a:r>
              <a:rPr lang="fr-FR" sz="1200" dirty="0">
                <a:solidFill>
                  <a:schemeClr val="tx2">
                    <a:lumMod val="50000"/>
                  </a:schemeClr>
                </a:solidFill>
              </a:rPr>
              <a:t>.</a:t>
            </a:r>
          </a:p>
          <a:p>
            <a:r>
              <a:rPr lang="fr-FR" sz="1200" dirty="0" smtClean="0">
                <a:solidFill>
                  <a:schemeClr val="tx2">
                    <a:lumMod val="50000"/>
                  </a:schemeClr>
                </a:solidFill>
              </a:rPr>
              <a:t>Examen Mental</a:t>
            </a:r>
            <a:r>
              <a:rPr lang="fr-FR" sz="1200" dirty="0">
                <a:solidFill>
                  <a:schemeClr val="tx2">
                    <a:lumMod val="50000"/>
                  </a:schemeClr>
                </a:solidFill>
              </a:rPr>
              <a:t>.</a:t>
            </a:r>
          </a:p>
        </p:txBody>
      </p:sp>
      <p:pic>
        <p:nvPicPr>
          <p:cNvPr id="5122" name="Picture 2" descr="Image assoc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906749"/>
            <a:ext cx="1440160" cy="11082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Résultat de recherche d'images pour &quot;photos de paleur anémiqu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882163"/>
            <a:ext cx="2819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5"/>
          <a:stretch>
            <a:fillRect/>
          </a:stretch>
        </p:blipFill>
        <p:spPr>
          <a:xfrm flipH="1">
            <a:off x="6012160" y="2142795"/>
            <a:ext cx="1956358" cy="1214197"/>
          </a:xfrm>
          <a:prstGeom prst="rect">
            <a:avLst/>
          </a:prstGeom>
        </p:spPr>
      </p:pic>
      <p:sp>
        <p:nvSpPr>
          <p:cNvPr id="14" name="Rectangle 13"/>
          <p:cNvSpPr/>
          <p:nvPr/>
        </p:nvSpPr>
        <p:spPr>
          <a:xfrm>
            <a:off x="3580338" y="4699010"/>
            <a:ext cx="1855758" cy="1754326"/>
          </a:xfrm>
          <a:prstGeom prst="rect">
            <a:avLst/>
          </a:prstGeom>
          <a:solidFill>
            <a:schemeClr val="bg2"/>
          </a:solidFill>
          <a:ln>
            <a:solidFill>
              <a:schemeClr val="tx2"/>
            </a:solidFill>
          </a:ln>
        </p:spPr>
        <p:txBody>
          <a:bodyPr wrap="square">
            <a:spAutoFit/>
          </a:bodyPr>
          <a:lstStyle/>
          <a:p>
            <a:r>
              <a:rPr lang="fr-FR" sz="1200" u="sng" dirty="0" smtClean="0">
                <a:solidFill>
                  <a:schemeClr val="tx2">
                    <a:lumMod val="50000"/>
                  </a:schemeClr>
                </a:solidFill>
              </a:rPr>
              <a:t>Matériel d’examen</a:t>
            </a:r>
          </a:p>
          <a:p>
            <a:pPr marL="171450" indent="-171450">
              <a:buFont typeface="Arial" panose="020B0604020202020204" pitchFamily="34" charset="0"/>
              <a:buChar char="•"/>
            </a:pPr>
            <a:r>
              <a:rPr lang="fr-FR" sz="1200" dirty="0" smtClean="0">
                <a:solidFill>
                  <a:schemeClr val="tx2">
                    <a:lumMod val="50000"/>
                  </a:schemeClr>
                </a:solidFill>
              </a:rPr>
              <a:t>Stéthoscope</a:t>
            </a:r>
          </a:p>
          <a:p>
            <a:pPr marL="171450" indent="-171450">
              <a:buFont typeface="Arial" panose="020B0604020202020204" pitchFamily="34" charset="0"/>
              <a:buChar char="•"/>
            </a:pPr>
            <a:r>
              <a:rPr lang="fr-FR" sz="1200" dirty="0" smtClean="0">
                <a:solidFill>
                  <a:schemeClr val="tx2">
                    <a:lumMod val="50000"/>
                  </a:schemeClr>
                </a:solidFill>
              </a:rPr>
              <a:t>Tensiomètre</a:t>
            </a:r>
          </a:p>
          <a:p>
            <a:pPr marL="171450" indent="-171450">
              <a:buFont typeface="Arial" panose="020B0604020202020204" pitchFamily="34" charset="0"/>
              <a:buChar char="•"/>
            </a:pPr>
            <a:r>
              <a:rPr lang="fr-FR" sz="1200" dirty="0" smtClean="0">
                <a:solidFill>
                  <a:schemeClr val="tx2">
                    <a:lumMod val="50000"/>
                  </a:schemeClr>
                </a:solidFill>
              </a:rPr>
              <a:t>montre</a:t>
            </a:r>
          </a:p>
          <a:p>
            <a:pPr marL="171450" indent="-171450">
              <a:buFont typeface="Arial" panose="020B0604020202020204" pitchFamily="34" charset="0"/>
              <a:buChar char="•"/>
            </a:pPr>
            <a:r>
              <a:rPr lang="fr-FR" sz="1200" dirty="0" smtClean="0">
                <a:solidFill>
                  <a:schemeClr val="tx2">
                    <a:lumMod val="50000"/>
                  </a:schemeClr>
                </a:solidFill>
              </a:rPr>
              <a:t>Marteau réflexe</a:t>
            </a:r>
          </a:p>
          <a:p>
            <a:pPr marL="171450" indent="-171450">
              <a:buFont typeface="Arial" panose="020B0604020202020204" pitchFamily="34" charset="0"/>
              <a:buChar char="•"/>
            </a:pPr>
            <a:r>
              <a:rPr lang="fr-FR" sz="1200" dirty="0" smtClean="0">
                <a:solidFill>
                  <a:schemeClr val="tx2">
                    <a:lumMod val="50000"/>
                  </a:schemeClr>
                </a:solidFill>
              </a:rPr>
              <a:t>Abaisse langue</a:t>
            </a:r>
          </a:p>
          <a:p>
            <a:pPr marL="171450" indent="-171450">
              <a:buFont typeface="Arial" panose="020B0604020202020204" pitchFamily="34" charset="0"/>
              <a:buChar char="•"/>
            </a:pPr>
            <a:r>
              <a:rPr lang="fr-FR" sz="1200" dirty="0" smtClean="0">
                <a:solidFill>
                  <a:schemeClr val="tx2">
                    <a:lumMod val="50000"/>
                  </a:schemeClr>
                </a:solidFill>
              </a:rPr>
              <a:t>Lampe</a:t>
            </a:r>
          </a:p>
          <a:p>
            <a:pPr marL="171450" indent="-171450">
              <a:buFont typeface="Arial" panose="020B0604020202020204" pitchFamily="34" charset="0"/>
              <a:buChar char="•"/>
            </a:pPr>
            <a:r>
              <a:rPr lang="fr-FR" sz="1200" dirty="0" smtClean="0">
                <a:solidFill>
                  <a:schemeClr val="tx2">
                    <a:lumMod val="50000"/>
                  </a:schemeClr>
                </a:solidFill>
              </a:rPr>
              <a:t>otoscope</a:t>
            </a:r>
          </a:p>
          <a:p>
            <a:pPr marL="171450" indent="-171450">
              <a:buFont typeface="Arial" panose="020B0604020202020204" pitchFamily="34" charset="0"/>
              <a:buChar char="•"/>
            </a:pPr>
            <a:r>
              <a:rPr lang="fr-FR" sz="1200" dirty="0" smtClean="0">
                <a:solidFill>
                  <a:schemeClr val="tx2">
                    <a:lumMod val="50000"/>
                  </a:schemeClr>
                </a:solidFill>
              </a:rPr>
              <a:t>Bandelettes urinaires</a:t>
            </a:r>
            <a:endParaRPr lang="fr-FR" sz="1200" dirty="0">
              <a:solidFill>
                <a:schemeClr val="tx2">
                  <a:lumMod val="50000"/>
                </a:schemeClr>
              </a:solidFill>
            </a:endParaRPr>
          </a:p>
        </p:txBody>
      </p:sp>
    </p:spTree>
    <p:extLst>
      <p:ext uri="{BB962C8B-B14F-4D97-AF65-F5344CB8AC3E}">
        <p14:creationId xmlns:p14="http://schemas.microsoft.com/office/powerpoint/2010/main" val="2600693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B1D8D8B-E87A-40AA-822D-AB40A092FFE0}" type="slidenum">
              <a:rPr lang="fr-FR" smtClean="0"/>
              <a:t>26</a:t>
            </a:fld>
            <a:endParaRPr lang="fr-FR"/>
          </a:p>
        </p:txBody>
      </p:sp>
      <p:sp>
        <p:nvSpPr>
          <p:cNvPr id="6" name="Rectangle 5"/>
          <p:cNvSpPr/>
          <p:nvPr/>
        </p:nvSpPr>
        <p:spPr>
          <a:xfrm>
            <a:off x="467544" y="1894507"/>
            <a:ext cx="8208912"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fr-FR" b="1" dirty="0">
                <a:hlinkClick r:id="rId2"/>
              </a:rPr>
              <a:t>https://www.youtube.com/playlist?list=PL_ZZHWrfptdRVzZjUf0LoW00A9GaOocId</a:t>
            </a:r>
            <a:endParaRPr lang="fr-FR" b="1" dirty="0"/>
          </a:p>
        </p:txBody>
      </p:sp>
      <p:sp>
        <p:nvSpPr>
          <p:cNvPr id="8" name="Rectangle 7"/>
          <p:cNvSpPr/>
          <p:nvPr/>
        </p:nvSpPr>
        <p:spPr>
          <a:xfrm>
            <a:off x="179512" y="188640"/>
            <a:ext cx="4244111" cy="40011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r-FR" sz="2000" b="1" dirty="0">
                <a:solidFill>
                  <a:srgbClr val="0070C0"/>
                </a:solidFill>
              </a:rPr>
              <a:t>http://campus.cerimes.fr/semiologie/</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5560" y="2276872"/>
            <a:ext cx="6724832" cy="420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580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a:graphicFrameLocks noChangeAspect="1"/>
          </p:cNvGraphicFramePr>
          <p:nvPr>
            <p:extLst>
              <p:ext uri="{D42A27DB-BD31-4B8C-83A1-F6EECF244321}">
                <p14:modId xmlns:p14="http://schemas.microsoft.com/office/powerpoint/2010/main" val="1337704659"/>
              </p:ext>
            </p:extLst>
          </p:nvPr>
        </p:nvGraphicFramePr>
        <p:xfrm>
          <a:off x="3635896" y="2675841"/>
          <a:ext cx="2680043" cy="2680528"/>
        </p:xfrm>
        <a:graphic>
          <a:graphicData uri="http://schemas.openxmlformats.org/presentationml/2006/ole">
            <mc:AlternateContent xmlns:mc="http://schemas.openxmlformats.org/markup-compatibility/2006">
              <mc:Choice xmlns:v="urn:schemas-microsoft-com:vml" Requires="v">
                <p:oleObj spid="_x0000_s12391" name="Photo Editor Photo" r:id="rId4" imgW="4877481" imgH="4877481" progId="MSPhotoEd.3">
                  <p:embed/>
                </p:oleObj>
              </mc:Choice>
              <mc:Fallback>
                <p:oleObj name="Photo Editor Photo" r:id="rId4" imgW="4877481" imgH="4877481"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2675841"/>
                        <a:ext cx="2680043" cy="2680528"/>
                      </a:xfrm>
                      <a:prstGeom prst="rect">
                        <a:avLst/>
                      </a:prstGeom>
                      <a:noFill/>
                      <a:ln>
                        <a:noFill/>
                      </a:ln>
                    </p:spPr>
                  </p:pic>
                </p:oleObj>
              </mc:Fallback>
            </mc:AlternateContent>
          </a:graphicData>
        </a:graphic>
      </p:graphicFrame>
      <p:sp>
        <p:nvSpPr>
          <p:cNvPr id="12" name="Titre 1"/>
          <p:cNvSpPr>
            <a:spLocks noGrp="1"/>
          </p:cNvSpPr>
          <p:nvPr>
            <p:ph type="title"/>
          </p:nvPr>
        </p:nvSpPr>
        <p:spPr>
          <a:xfrm>
            <a:off x="457200" y="44624"/>
            <a:ext cx="8229600" cy="936104"/>
          </a:xfrm>
        </p:spPr>
        <p:txBody>
          <a:bodyPr>
            <a:noAutofit/>
          </a:bodyPr>
          <a:lstStyle/>
          <a:p>
            <a:pPr algn="l"/>
            <a:r>
              <a:rPr lang="fr-FR" sz="2000" dirty="0"/>
              <a:t>L'approche clinique du </a:t>
            </a:r>
            <a:r>
              <a:rPr lang="fr-FR" sz="2000" dirty="0" smtClean="0"/>
              <a:t>patient- </a:t>
            </a:r>
            <a:r>
              <a:rPr lang="fr-FR" sz="2000" b="1" dirty="0" smtClean="0">
                <a:solidFill>
                  <a:srgbClr val="0070C0"/>
                </a:solidFill>
              </a:rPr>
              <a:t>notion d'observation</a:t>
            </a:r>
            <a:r>
              <a:rPr lang="fr-FR" sz="2000" dirty="0"/>
              <a:t> </a:t>
            </a:r>
            <a:r>
              <a:rPr lang="fr-FR" sz="2000" b="1" dirty="0" smtClean="0">
                <a:solidFill>
                  <a:srgbClr val="0070C0"/>
                </a:solidFill>
              </a:rPr>
              <a:t>médicale</a:t>
            </a:r>
            <a:r>
              <a:rPr lang="fr-FR" sz="2000" dirty="0"/>
              <a:t> </a:t>
            </a:r>
            <a:r>
              <a:rPr lang="fr-FR" sz="2000" dirty="0" smtClean="0"/>
              <a:t/>
            </a:r>
            <a:br>
              <a:rPr lang="fr-FR" sz="2000" dirty="0" smtClean="0"/>
            </a:br>
            <a:r>
              <a:rPr lang="fr-FR" sz="2000" b="1" dirty="0" smtClean="0">
                <a:solidFill>
                  <a:srgbClr val="0070C0"/>
                </a:solidFill>
              </a:rPr>
              <a:t>Les examens complémentaires proposés</a:t>
            </a:r>
            <a:r>
              <a:rPr lang="fr-FR" sz="2000" dirty="0" smtClean="0"/>
              <a:t>(1)</a:t>
            </a:r>
          </a:p>
        </p:txBody>
      </p:sp>
      <p:sp>
        <p:nvSpPr>
          <p:cNvPr id="13" name="Espace réservé du numéro de diapositive 12"/>
          <p:cNvSpPr>
            <a:spLocks noGrp="1"/>
          </p:cNvSpPr>
          <p:nvPr>
            <p:ph type="sldNum" sz="quarter" idx="12"/>
          </p:nvPr>
        </p:nvSpPr>
        <p:spPr/>
        <p:txBody>
          <a:bodyPr/>
          <a:lstStyle/>
          <a:p>
            <a:fld id="{7B1D8D8B-E87A-40AA-822D-AB40A092FFE0}" type="slidenum">
              <a:rPr lang="fr-FR" sz="1600" smtClean="0"/>
              <a:t>27</a:t>
            </a:fld>
            <a:endParaRPr lang="fr-FR" sz="1600"/>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Espace réservé du contenu 1"/>
          <p:cNvSpPr txBox="1">
            <a:spLocks/>
          </p:cNvSpPr>
          <p:nvPr/>
        </p:nvSpPr>
        <p:spPr>
          <a:xfrm>
            <a:off x="500444" y="980728"/>
            <a:ext cx="8229600" cy="2736304"/>
          </a:xfrm>
          <a:prstGeom prst="rect">
            <a:avLst/>
          </a:prstGeom>
          <a:solidFill>
            <a:schemeClr val="bg1"/>
          </a:solidFill>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600" dirty="0" smtClean="0"/>
              <a:t>Uniquement prescrit à l’issue d’un interrogatoire minutieux et d’un examen clinique complet</a:t>
            </a:r>
          </a:p>
          <a:p>
            <a:r>
              <a:rPr lang="fr-FR" sz="1600" dirty="0" smtClean="0"/>
              <a:t>Pour valider une/des hypothèses diagnostiques (diagnostic positif)</a:t>
            </a:r>
          </a:p>
          <a:p>
            <a:r>
              <a:rPr lang="fr-FR" sz="1600" dirty="0" smtClean="0"/>
              <a:t>Ou pour écarter un/des diagnostics (potentiellement grave): diagnostic différentiel</a:t>
            </a:r>
          </a:p>
          <a:p>
            <a:endParaRPr lang="fr-FR" sz="1600" dirty="0"/>
          </a:p>
          <a:p>
            <a:r>
              <a:rPr lang="fr-FR" sz="1600" dirty="0" smtClean="0"/>
              <a:t>Biologie</a:t>
            </a:r>
          </a:p>
          <a:p>
            <a:r>
              <a:rPr lang="fr-FR" sz="1600" dirty="0" smtClean="0"/>
              <a:t>Imagerie</a:t>
            </a:r>
          </a:p>
          <a:p>
            <a:r>
              <a:rPr lang="fr-FR" sz="1600" dirty="0" smtClean="0"/>
              <a:t>endoscopie</a:t>
            </a:r>
          </a:p>
          <a:p>
            <a:r>
              <a:rPr lang="fr-FR" sz="1600" dirty="0" smtClean="0"/>
              <a:t>Exploration fonctionnelle</a:t>
            </a:r>
          </a:p>
          <a:p>
            <a:r>
              <a:rPr lang="fr-FR" sz="1600" dirty="0" smtClean="0"/>
              <a:t>…..</a:t>
            </a:r>
          </a:p>
        </p:txBody>
      </p:sp>
      <p:pic>
        <p:nvPicPr>
          <p:cNvPr id="12289"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840762"/>
            <a:ext cx="3633416" cy="1515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descr="http://campus.cerimes.fr/hepato-gastro-enterologie/enseignement/item234/site/html/images/figure2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4721" y="3717032"/>
            <a:ext cx="2614420" cy="180104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Résultat de recherche d'images pour &quot;image d'Exploration Fonctionnelle Respiratoir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29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724" y="3780414"/>
            <a:ext cx="3866091" cy="2900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79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29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44624"/>
            <a:ext cx="8229600" cy="936104"/>
          </a:xfrm>
        </p:spPr>
        <p:txBody>
          <a:bodyPr>
            <a:noAutofit/>
          </a:bodyPr>
          <a:lstStyle/>
          <a:p>
            <a:pPr algn="l"/>
            <a:r>
              <a:rPr lang="fr-FR" sz="2000" dirty="0"/>
              <a:t>L'approche clinique du </a:t>
            </a:r>
            <a:r>
              <a:rPr lang="fr-FR" sz="2000" dirty="0" smtClean="0"/>
              <a:t>patient- </a:t>
            </a:r>
            <a:r>
              <a:rPr lang="fr-FR" sz="2000" b="1" dirty="0" smtClean="0">
                <a:solidFill>
                  <a:srgbClr val="0070C0"/>
                </a:solidFill>
              </a:rPr>
              <a:t>notion d'observation</a:t>
            </a:r>
            <a:r>
              <a:rPr lang="fr-FR" sz="2000" dirty="0"/>
              <a:t> </a:t>
            </a:r>
            <a:r>
              <a:rPr lang="fr-FR" sz="2000" b="1" dirty="0" smtClean="0">
                <a:solidFill>
                  <a:srgbClr val="0070C0"/>
                </a:solidFill>
              </a:rPr>
              <a:t>médicale</a:t>
            </a:r>
            <a:r>
              <a:rPr lang="fr-FR" sz="2000" dirty="0"/>
              <a:t> </a:t>
            </a:r>
            <a:r>
              <a:rPr lang="fr-FR" sz="2000" dirty="0" smtClean="0"/>
              <a:t/>
            </a:r>
            <a:br>
              <a:rPr lang="fr-FR" sz="2000" dirty="0" smtClean="0"/>
            </a:br>
            <a:r>
              <a:rPr lang="fr-FR" sz="2000" b="1" dirty="0" smtClean="0">
                <a:solidFill>
                  <a:srgbClr val="0070C0"/>
                </a:solidFill>
              </a:rPr>
              <a:t>La conclusion</a:t>
            </a:r>
            <a:endParaRPr lang="fr-FR" sz="2000" dirty="0" smtClean="0"/>
          </a:p>
        </p:txBody>
      </p:sp>
      <p:sp>
        <p:nvSpPr>
          <p:cNvPr id="13" name="Espace réservé du numéro de diapositive 12"/>
          <p:cNvSpPr>
            <a:spLocks noGrp="1"/>
          </p:cNvSpPr>
          <p:nvPr>
            <p:ph type="sldNum" sz="quarter" idx="12"/>
          </p:nvPr>
        </p:nvSpPr>
        <p:spPr/>
        <p:txBody>
          <a:bodyPr/>
          <a:lstStyle/>
          <a:p>
            <a:fld id="{7B1D8D8B-E87A-40AA-822D-AB40A092FFE0}" type="slidenum">
              <a:rPr lang="fr-FR" sz="1600" smtClean="0"/>
              <a:t>28</a:t>
            </a:fld>
            <a:endParaRPr lang="fr-FR" sz="1600"/>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Espace réservé du contenu 1"/>
          <p:cNvSpPr txBox="1">
            <a:spLocks/>
          </p:cNvSpPr>
          <p:nvPr/>
        </p:nvSpPr>
        <p:spPr>
          <a:xfrm>
            <a:off x="500444" y="980728"/>
            <a:ext cx="8229600" cy="1872208"/>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dirty="0" smtClean="0"/>
              <a:t>Synthèse du problème à partir des données recueillies</a:t>
            </a:r>
          </a:p>
          <a:p>
            <a:pPr marL="0" indent="0">
              <a:buFont typeface="Arial" panose="020B0604020202020204" pitchFamily="34" charset="0"/>
              <a:buNone/>
            </a:pPr>
            <a:r>
              <a:rPr lang="fr-FR" sz="1600" dirty="0" smtClean="0"/>
              <a:t>Hypothèses diagnostiques</a:t>
            </a:r>
          </a:p>
          <a:p>
            <a:pPr marL="0" indent="0">
              <a:buFont typeface="Arial" panose="020B0604020202020204" pitchFamily="34" charset="0"/>
              <a:buNone/>
            </a:pPr>
            <a:r>
              <a:rPr lang="fr-FR" sz="1600" dirty="0"/>
              <a:t>D</a:t>
            </a:r>
            <a:r>
              <a:rPr lang="fr-FR" sz="1600" dirty="0" smtClean="0"/>
              <a:t>éfinir la stratégie de prise en charge ultérieure:</a:t>
            </a:r>
          </a:p>
          <a:p>
            <a:pPr marL="0" indent="0">
              <a:buFont typeface="Arial" panose="020B0604020202020204" pitchFamily="34" charset="0"/>
              <a:buNone/>
            </a:pPr>
            <a:r>
              <a:rPr lang="fr-FR" sz="1600" dirty="0"/>
              <a:t>	</a:t>
            </a:r>
            <a:r>
              <a:rPr lang="fr-FR" sz="1600" dirty="0" smtClean="0"/>
              <a:t>-examens complémentaires?</a:t>
            </a:r>
          </a:p>
          <a:p>
            <a:pPr marL="0" indent="0">
              <a:buFont typeface="Arial" panose="020B0604020202020204" pitchFamily="34" charset="0"/>
              <a:buNone/>
            </a:pPr>
            <a:r>
              <a:rPr lang="fr-FR" sz="1600" dirty="0"/>
              <a:t>	</a:t>
            </a:r>
            <a:r>
              <a:rPr lang="fr-FR" sz="1600" dirty="0" smtClean="0"/>
              <a:t>-traitement?</a:t>
            </a:r>
          </a:p>
          <a:p>
            <a:pPr marL="0" indent="0">
              <a:buFont typeface="Arial" panose="020B0604020202020204" pitchFamily="34" charset="0"/>
              <a:buNone/>
            </a:pPr>
            <a:r>
              <a:rPr lang="fr-FR" sz="1600" dirty="0"/>
              <a:t>	</a:t>
            </a:r>
            <a:r>
              <a:rPr lang="fr-FR" sz="1600" dirty="0" smtClean="0"/>
              <a:t>-surveillance?</a:t>
            </a:r>
          </a:p>
        </p:txBody>
      </p:sp>
    </p:spTree>
    <p:extLst>
      <p:ext uri="{BB962C8B-B14F-4D97-AF65-F5344CB8AC3E}">
        <p14:creationId xmlns:p14="http://schemas.microsoft.com/office/powerpoint/2010/main" val="3984798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B1D8D8B-E87A-40AA-822D-AB40A092FFE0}" type="slidenum">
              <a:rPr lang="fr-FR" smtClean="0"/>
              <a:t>29</a:t>
            </a:fld>
            <a:endParaRPr lang="fr-FR"/>
          </a:p>
        </p:txBody>
      </p:sp>
      <p:sp>
        <p:nvSpPr>
          <p:cNvPr id="2" name="Rectangle 1"/>
          <p:cNvSpPr>
            <a:spLocks noChangeArrowheads="1"/>
          </p:cNvSpPr>
          <p:nvPr/>
        </p:nvSpPr>
        <p:spPr bwMode="auto">
          <a:xfrm>
            <a:off x="1835696" y="26903"/>
            <a:ext cx="6120680" cy="67864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900" b="1" i="0" u="none" strike="noStrike" cap="none" normalizeH="0" baseline="0" dirty="0" smtClean="0">
                <a:ln>
                  <a:noFill/>
                </a:ln>
                <a:solidFill>
                  <a:srgbClr val="253274"/>
                </a:solidFill>
                <a:effectLst/>
                <a:latin typeface="Arial" pitchFamily="34" charset="0"/>
                <a:cs typeface="Arial" pitchFamily="34" charset="0"/>
              </a:rPr>
              <a:t>Plan de l'observation médicale</a:t>
            </a:r>
            <a:endParaRPr kumimoji="0" lang="fr-FR" altLang="fr-FR"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Date, identification de la personne ayant rédigé l'observation.</a:t>
            </a:r>
          </a:p>
          <a:p>
            <a:pPr marL="0" marR="0" lvl="0"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Mode d'arrivée à l'hôpital, adressé par qui, coordonnées du patient et du médecin traitant.</a:t>
            </a:r>
          </a:p>
          <a:p>
            <a:pPr marL="0" marR="0" lvl="0" indent="0" defTabSz="914400" rtl="0" eaLnBrk="0" fontAlgn="base" latinLnBrk="0" hangingPunct="0">
              <a:lnSpc>
                <a:spcPct val="100000"/>
              </a:lnSpc>
              <a:spcBef>
                <a:spcPct val="0"/>
              </a:spcBef>
              <a:spcAft>
                <a:spcPct val="0"/>
              </a:spcAft>
              <a:buClrTx/>
              <a:buSzTx/>
              <a:buFontTx/>
              <a:buChar char="•"/>
              <a:tabLst/>
            </a:pPr>
            <a:r>
              <a:rPr kumimoji="0" lang="fr-FR" altLang="fr-FR" sz="900" b="1" i="0" u="none" strike="noStrike" cap="none" normalizeH="0" baseline="0" dirty="0" smtClean="0">
                <a:ln>
                  <a:noFill/>
                </a:ln>
                <a:solidFill>
                  <a:srgbClr val="000000"/>
                </a:solidFill>
                <a:effectLst/>
                <a:latin typeface="Arial" pitchFamily="34" charset="0"/>
                <a:cs typeface="Arial" pitchFamily="34" charset="0"/>
              </a:rPr>
              <a:t>Motif d'hospitalisation </a:t>
            </a: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(un ou plusieurs symptômes).</a:t>
            </a:r>
          </a:p>
          <a:p>
            <a:pPr marL="0" marR="0" lvl="0" indent="0" defTabSz="914400" rtl="0" eaLnBrk="0" fontAlgn="base" latinLnBrk="0" hangingPunct="0">
              <a:lnSpc>
                <a:spcPct val="100000"/>
              </a:lnSpc>
              <a:spcBef>
                <a:spcPct val="0"/>
              </a:spcBef>
              <a:spcAft>
                <a:spcPct val="0"/>
              </a:spcAft>
              <a:buClrTx/>
              <a:buSzTx/>
              <a:buFontTx/>
              <a:buChar char="•"/>
              <a:tabLst/>
            </a:pPr>
            <a:r>
              <a:rPr kumimoji="0" lang="fr-FR" altLang="fr-FR" sz="900" b="1" i="0" u="none" strike="noStrike" cap="none" normalizeH="0" baseline="0" dirty="0" smtClean="0">
                <a:ln>
                  <a:noFill/>
                </a:ln>
                <a:solidFill>
                  <a:srgbClr val="000000"/>
                </a:solidFill>
                <a:effectLst/>
                <a:latin typeface="Arial" pitchFamily="34" charset="0"/>
                <a:cs typeface="Arial" pitchFamily="34" charset="0"/>
              </a:rPr>
              <a:t>Antécédents</a:t>
            </a:r>
            <a:endParaRPr kumimoji="0" lang="fr-FR" altLang="fr-FR" sz="900" b="0" i="0" u="none" strike="noStrike" cap="none" normalizeH="0" baseline="0" dirty="0" smtClean="0">
              <a:ln>
                <a:noFill/>
              </a:ln>
              <a:solidFill>
                <a:srgbClr val="000000"/>
              </a:solidFill>
              <a:effectLst/>
              <a:latin typeface="Arial" pitchFamily="34"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Personnels :</a:t>
            </a:r>
          </a:p>
          <a:p>
            <a:pPr marL="914400" marR="0" lvl="2"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Chirurgicaux.</a:t>
            </a:r>
          </a:p>
          <a:p>
            <a:pPr marL="914400" marR="0" lvl="2"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Médicaux.</a:t>
            </a:r>
          </a:p>
          <a:p>
            <a:pPr marL="914400" marR="0" lvl="2"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Allergiques.</a:t>
            </a:r>
          </a:p>
          <a:p>
            <a:pPr marL="914400" marR="0" lvl="2"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Gynéco-obstétricaux (sans oublier la date des dernières règles !).</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Familiaux (premier degré).</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Traitements habituels ou occasionnels.</a:t>
            </a:r>
          </a:p>
          <a:p>
            <a:pPr marL="0" marR="0" lvl="0" indent="0" defTabSz="914400" rtl="0" eaLnBrk="0" fontAlgn="base" latinLnBrk="0" hangingPunct="0">
              <a:lnSpc>
                <a:spcPct val="100000"/>
              </a:lnSpc>
              <a:spcBef>
                <a:spcPct val="0"/>
              </a:spcBef>
              <a:spcAft>
                <a:spcPct val="0"/>
              </a:spcAft>
              <a:buClrTx/>
              <a:buSzTx/>
              <a:buFontTx/>
              <a:buChar char="•"/>
              <a:tabLst/>
            </a:pPr>
            <a:r>
              <a:rPr kumimoji="0" lang="fr-FR" altLang="fr-FR" sz="900" b="1" i="0" u="none" strike="noStrike" cap="none" normalizeH="0" baseline="0" dirty="0" smtClean="0">
                <a:ln>
                  <a:noFill/>
                </a:ln>
                <a:solidFill>
                  <a:srgbClr val="000000"/>
                </a:solidFill>
                <a:effectLst/>
                <a:latin typeface="Arial" pitchFamily="34" charset="0"/>
                <a:cs typeface="Arial" pitchFamily="34" charset="0"/>
              </a:rPr>
              <a:t>Mode de vie</a:t>
            </a:r>
            <a:endParaRPr kumimoji="0" lang="fr-FR" altLang="fr-FR" sz="900" b="0" i="0" u="none" strike="noStrike" cap="none" normalizeH="0" baseline="0" dirty="0" smtClean="0">
              <a:ln>
                <a:noFill/>
              </a:ln>
              <a:solidFill>
                <a:srgbClr val="000000"/>
              </a:solidFill>
              <a:effectLst/>
              <a:latin typeface="Arial" pitchFamily="34"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Contexte socioprofessionnel.</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Contexte familial, marital, vie affective.</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Eventuelles intoxications.</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Voyages, animaux de compagnie.</a:t>
            </a:r>
          </a:p>
          <a:p>
            <a:pPr marL="0" marR="0" lvl="0" indent="0" defTabSz="914400" rtl="0" eaLnBrk="0" fontAlgn="base" latinLnBrk="0" hangingPunct="0">
              <a:lnSpc>
                <a:spcPct val="100000"/>
              </a:lnSpc>
              <a:spcBef>
                <a:spcPct val="0"/>
              </a:spcBef>
              <a:spcAft>
                <a:spcPct val="0"/>
              </a:spcAft>
              <a:buClrTx/>
              <a:buSzTx/>
              <a:buFontTx/>
              <a:buChar char="•"/>
              <a:tabLst/>
            </a:pPr>
            <a:r>
              <a:rPr kumimoji="0" lang="fr-FR" altLang="fr-FR" sz="900" b="1" i="0" u="none" strike="noStrike" cap="none" normalizeH="0" baseline="0" dirty="0" smtClean="0">
                <a:ln>
                  <a:noFill/>
                </a:ln>
                <a:solidFill>
                  <a:srgbClr val="000000"/>
                </a:solidFill>
                <a:effectLst/>
                <a:latin typeface="Arial" pitchFamily="34" charset="0"/>
                <a:cs typeface="Arial" pitchFamily="34" charset="0"/>
              </a:rPr>
              <a:t>Histoire de la maladie</a:t>
            </a:r>
            <a:endParaRPr kumimoji="0" lang="fr-FR" altLang="fr-FR" sz="900" b="0" i="0" u="none" strike="noStrike" cap="none" normalizeH="0" baseline="0" dirty="0" smtClean="0">
              <a:ln>
                <a:noFill/>
              </a:ln>
              <a:solidFill>
                <a:srgbClr val="000000"/>
              </a:solidFill>
              <a:effectLst/>
              <a:latin typeface="Arial" pitchFamily="34"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Localisation des troubles.</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Début :</a:t>
            </a:r>
          </a:p>
          <a:p>
            <a:pPr marL="914400" marR="0" lvl="2"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Quand (date, heure) ?</a:t>
            </a:r>
          </a:p>
          <a:p>
            <a:pPr marL="914400" marR="0" lvl="2"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Occupation lors de la survenue des troubles.</a:t>
            </a:r>
          </a:p>
          <a:p>
            <a:pPr marL="914400" marR="0" lvl="2"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Mode d'installation, facteur déclenchant.</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Rythme, durée.</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Qualité des troubles.</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Intensité, sévérité, retentissement sur le quotidien.</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Facteurs qui aggravent et soulagent.</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Manifestations associées.</a:t>
            </a:r>
          </a:p>
          <a:p>
            <a:pPr marL="0" marR="0" lvl="0" indent="0" defTabSz="914400" rtl="0" eaLnBrk="0" fontAlgn="base" latinLnBrk="0" hangingPunct="0">
              <a:lnSpc>
                <a:spcPct val="100000"/>
              </a:lnSpc>
              <a:spcBef>
                <a:spcPct val="0"/>
              </a:spcBef>
              <a:spcAft>
                <a:spcPct val="0"/>
              </a:spcAft>
              <a:buClrTx/>
              <a:buSzTx/>
              <a:buFontTx/>
              <a:buChar char="•"/>
              <a:tabLst/>
            </a:pPr>
            <a:r>
              <a:rPr kumimoji="0" lang="fr-FR" altLang="fr-FR" sz="900" b="1" i="0" u="none" strike="noStrike" cap="none" normalizeH="0" baseline="0" dirty="0" smtClean="0">
                <a:ln>
                  <a:noFill/>
                </a:ln>
                <a:solidFill>
                  <a:srgbClr val="000000"/>
                </a:solidFill>
                <a:effectLst/>
                <a:latin typeface="Arial" pitchFamily="34" charset="0"/>
                <a:cs typeface="Arial" pitchFamily="34" charset="0"/>
              </a:rPr>
              <a:t>Examen clinique</a:t>
            </a:r>
            <a:endParaRPr kumimoji="0" lang="fr-FR" altLang="fr-FR" sz="900" b="0" i="0" u="none" strike="noStrike" cap="none" normalizeH="0" baseline="0" dirty="0" smtClean="0">
              <a:ln>
                <a:noFill/>
              </a:ln>
              <a:solidFill>
                <a:srgbClr val="000000"/>
              </a:solidFill>
              <a:effectLst/>
              <a:latin typeface="Arial" pitchFamily="34"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Poids et signes vitaux.</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Apparence générale.</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Recherche des signes physiques (inspection, palpation, percussion, auscultation) :</a:t>
            </a:r>
          </a:p>
          <a:p>
            <a:pPr marL="914400" marR="0" lvl="2"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Cardio-vasculaire.</a:t>
            </a:r>
          </a:p>
          <a:p>
            <a:pPr marL="914400" marR="0" lvl="2"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Pleuro-pulmonaire.</a:t>
            </a:r>
          </a:p>
          <a:p>
            <a:pPr marL="914400" marR="0" lvl="2"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Abdomen.</a:t>
            </a:r>
          </a:p>
          <a:p>
            <a:pPr marL="914400" marR="0" lvl="2"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Neurologique.</a:t>
            </a:r>
          </a:p>
          <a:p>
            <a:pPr marL="914400" marR="0" lvl="2"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Locomoteur.</a:t>
            </a:r>
          </a:p>
          <a:p>
            <a:pPr marL="914400" marR="0" lvl="2"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Uro-génital.</a:t>
            </a:r>
          </a:p>
          <a:p>
            <a:pPr marL="914400" marR="0" lvl="2"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Seins.</a:t>
            </a:r>
          </a:p>
          <a:p>
            <a:pPr marL="914400" marR="0" lvl="2"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Aires ganglionnaires.</a:t>
            </a:r>
          </a:p>
          <a:p>
            <a:pPr marL="914400" marR="0" lvl="2"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err="1" smtClean="0">
                <a:ln>
                  <a:noFill/>
                </a:ln>
                <a:solidFill>
                  <a:srgbClr val="000000"/>
                </a:solidFill>
                <a:effectLst/>
                <a:latin typeface="Arial" pitchFamily="34" charset="0"/>
                <a:cs typeface="Arial" pitchFamily="34" charset="0"/>
              </a:rPr>
              <a:t>Cutanéo</a:t>
            </a: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-muqueux.</a:t>
            </a:r>
          </a:p>
          <a:p>
            <a:pPr marL="914400" marR="0" lvl="2"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Tête et cou.</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Nez, bouche, gorge, oreilles, yeux</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Thyroïde</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Examen pelvien</a:t>
            </a:r>
          </a:p>
          <a:p>
            <a:pPr marL="0" marR="0" lvl="0" indent="0" defTabSz="914400" rtl="0" eaLnBrk="0" fontAlgn="base" latinLnBrk="0" hangingPunct="0">
              <a:lnSpc>
                <a:spcPct val="100000"/>
              </a:lnSpc>
              <a:spcBef>
                <a:spcPct val="0"/>
              </a:spcBef>
              <a:spcAft>
                <a:spcPct val="0"/>
              </a:spcAft>
              <a:buClrTx/>
              <a:buSzTx/>
              <a:buFontTx/>
              <a:buChar char="•"/>
              <a:tabLst/>
            </a:pPr>
            <a:r>
              <a:rPr kumimoji="0" lang="fr-FR" altLang="fr-FR" sz="900" b="1" i="0" u="none" strike="noStrike" cap="none" normalizeH="0" baseline="0" dirty="0" smtClean="0">
                <a:ln>
                  <a:noFill/>
                </a:ln>
                <a:solidFill>
                  <a:srgbClr val="000000"/>
                </a:solidFill>
                <a:effectLst/>
                <a:latin typeface="Arial" pitchFamily="34" charset="0"/>
                <a:cs typeface="Arial" pitchFamily="34" charset="0"/>
              </a:rPr>
              <a:t>Conclusion</a:t>
            </a:r>
            <a:endParaRPr kumimoji="0" lang="fr-FR" altLang="fr-FR" sz="900" b="0" i="0" u="none" strike="noStrike" cap="none" normalizeH="0" baseline="0" dirty="0" smtClean="0">
              <a:ln>
                <a:noFill/>
              </a:ln>
              <a:solidFill>
                <a:srgbClr val="000000"/>
              </a:solidFill>
              <a:effectLst/>
              <a:latin typeface="Arial" pitchFamily="34" charset="0"/>
              <a:cs typeface="Arial" pitchFamily="34" charset="0"/>
            </a:endParaRP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Synthétiser le problème en une courte phrase.</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Liste des hypothèses diagnostiques par ordre de vraisemblance.</a:t>
            </a:r>
          </a:p>
          <a:p>
            <a:pPr marL="457200" marR="0" lvl="1" indent="0" defTabSz="914400" rtl="0" eaLnBrk="0" fontAlgn="base" latinLnBrk="0" hangingPunct="0">
              <a:lnSpc>
                <a:spcPct val="100000"/>
              </a:lnSpc>
              <a:spcBef>
                <a:spcPct val="0"/>
              </a:spcBef>
              <a:spcAft>
                <a:spcPct val="0"/>
              </a:spcAft>
              <a:buClrTx/>
              <a:buSzTx/>
              <a:buFontTx/>
              <a:buChar char="•"/>
              <a:tabLst/>
            </a:pPr>
            <a:r>
              <a:rPr kumimoji="0" lang="fr-FR" altLang="fr-FR" sz="900" b="0" i="0" u="none" strike="noStrike" cap="none" normalizeH="0" baseline="0" dirty="0" smtClean="0">
                <a:ln>
                  <a:noFill/>
                </a:ln>
                <a:solidFill>
                  <a:srgbClr val="000000"/>
                </a:solidFill>
                <a:effectLst/>
                <a:latin typeface="Arial" pitchFamily="34" charset="0"/>
                <a:cs typeface="Arial" pitchFamily="34" charset="0"/>
              </a:rPr>
              <a:t>Ebaucher une stratégie de prise en charge.</a:t>
            </a:r>
          </a:p>
        </p:txBody>
      </p:sp>
    </p:spTree>
    <p:extLst>
      <p:ext uri="{BB962C8B-B14F-4D97-AF65-F5344CB8AC3E}">
        <p14:creationId xmlns:p14="http://schemas.microsoft.com/office/powerpoint/2010/main" val="2901986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12"/>
          <p:cNvSpPr>
            <a:spLocks noGrp="1"/>
          </p:cNvSpPr>
          <p:nvPr>
            <p:ph type="sldNum" sz="quarter" idx="12"/>
          </p:nvPr>
        </p:nvSpPr>
        <p:spPr/>
        <p:txBody>
          <a:bodyPr/>
          <a:lstStyle/>
          <a:p>
            <a:fld id="{7B1D8D8B-E87A-40AA-822D-AB40A092FFE0}" type="slidenum">
              <a:rPr lang="fr-FR" smtClean="0"/>
              <a:t>3</a:t>
            </a:fld>
            <a:endParaRPr lang="fr-FR"/>
          </a:p>
        </p:txBody>
      </p:sp>
      <p:sp>
        <p:nvSpPr>
          <p:cNvPr id="14" name="AutoShape 2" descr="Résultat de recherche d'images pour &quot;affiche du film hippocra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4" descr="Résultat de recherche d'images pour &quot;affiche du film hippocrat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Titre 1"/>
          <p:cNvSpPr>
            <a:spLocks noGrp="1"/>
          </p:cNvSpPr>
          <p:nvPr>
            <p:ph type="title" idx="4294967295"/>
          </p:nvPr>
        </p:nvSpPr>
        <p:spPr>
          <a:xfrm>
            <a:off x="251520" y="116632"/>
            <a:ext cx="8229600" cy="792088"/>
          </a:xfrm>
        </p:spPr>
        <p:txBody>
          <a:bodyPr>
            <a:noAutofit/>
          </a:bodyPr>
          <a:lstStyle/>
          <a:p>
            <a:pPr algn="l"/>
            <a:r>
              <a:rPr lang="fr-FR" sz="2200" dirty="0"/>
              <a:t>L'approche clinique du </a:t>
            </a:r>
            <a:r>
              <a:rPr lang="fr-FR" sz="2200" dirty="0" smtClean="0"/>
              <a:t>patient- notion </a:t>
            </a:r>
            <a:r>
              <a:rPr lang="fr-FR" sz="2200" dirty="0"/>
              <a:t>d'observation, d'entretien, de recueil de données et d'examen </a:t>
            </a:r>
            <a:r>
              <a:rPr lang="fr-FR" sz="2200" dirty="0" smtClean="0"/>
              <a:t>clinique (1)</a:t>
            </a:r>
            <a:endParaRPr lang="fr-FR" sz="2200" dirty="0">
              <a:solidFill>
                <a:schemeClr val="tx1">
                  <a:lumMod val="65000"/>
                  <a:lumOff val="35000"/>
                </a:schemeClr>
              </a:solidFill>
              <a:cs typeface="Arial" pitchFamily="34" charset="0"/>
            </a:endParaRPr>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387" y="1052736"/>
            <a:ext cx="8180109"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87824" y="868650"/>
            <a:ext cx="4244111" cy="40011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r-FR" sz="2000" b="1" dirty="0">
                <a:solidFill>
                  <a:srgbClr val="0070C0"/>
                </a:solidFill>
              </a:rPr>
              <a:t>http://campus.cerimes.fr/semiologie/</a:t>
            </a:r>
          </a:p>
        </p:txBody>
      </p:sp>
    </p:spTree>
    <p:extLst>
      <p:ext uri="{BB962C8B-B14F-4D97-AF65-F5344CB8AC3E}">
        <p14:creationId xmlns:p14="http://schemas.microsoft.com/office/powerpoint/2010/main" val="41167527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sz="half" idx="2"/>
          </p:nvPr>
        </p:nvSpPr>
        <p:spPr>
          <a:xfrm>
            <a:off x="4644008" y="271189"/>
            <a:ext cx="4038600" cy="4525963"/>
          </a:xfrm>
          <a:ln>
            <a:solidFill>
              <a:srgbClr val="FF0000"/>
            </a:solidFill>
          </a:ln>
        </p:spPr>
        <p:txBody>
          <a:bodyPr>
            <a:normAutofit fontScale="85000" lnSpcReduction="10000"/>
          </a:bodyPr>
          <a:lstStyle/>
          <a:p>
            <a:pPr marL="0" indent="0">
              <a:buNone/>
            </a:pPr>
            <a:r>
              <a:rPr lang="fr-FR" sz="1800" u="sng" dirty="0" smtClean="0">
                <a:solidFill>
                  <a:srgbClr val="FF0000"/>
                </a:solidFill>
              </a:rPr>
              <a:t>Le motif d’hospitalisation est un diagnostic et non un symptôme</a:t>
            </a:r>
            <a:r>
              <a:rPr lang="fr-FR" sz="1800" dirty="0" smtClean="0">
                <a:solidFill>
                  <a:srgbClr val="FF0000"/>
                </a:solidFill>
              </a:rPr>
              <a:t>. La réflexion diagnostique est « bloquée » et la conclusion est identique à l’introduction</a:t>
            </a:r>
          </a:p>
          <a:p>
            <a:pPr marL="0" indent="0">
              <a:buNone/>
            </a:pPr>
            <a:r>
              <a:rPr lang="fr-FR" sz="1800" u="sng" dirty="0" smtClean="0">
                <a:solidFill>
                  <a:srgbClr val="FF0000"/>
                </a:solidFill>
              </a:rPr>
              <a:t>Aucune description de l’état de base </a:t>
            </a:r>
            <a:r>
              <a:rPr lang="fr-FR" sz="1800" dirty="0" smtClean="0">
                <a:solidFill>
                  <a:srgbClr val="FF0000"/>
                </a:solidFill>
              </a:rPr>
              <a:t>du malade</a:t>
            </a:r>
          </a:p>
          <a:p>
            <a:pPr marL="0" indent="0">
              <a:buNone/>
            </a:pPr>
            <a:r>
              <a:rPr lang="fr-FR" sz="1800" u="sng" dirty="0" smtClean="0">
                <a:solidFill>
                  <a:srgbClr val="FF0000"/>
                </a:solidFill>
              </a:rPr>
              <a:t>Aucune histoire de la maladie</a:t>
            </a:r>
            <a:r>
              <a:rPr lang="fr-FR" sz="1800" dirty="0" smtClean="0">
                <a:solidFill>
                  <a:srgbClr val="FF0000"/>
                </a:solidFill>
              </a:rPr>
              <a:t>. Douleur non décrite; signes d’accompagnement non décrits</a:t>
            </a:r>
          </a:p>
          <a:p>
            <a:pPr marL="0" indent="0">
              <a:buNone/>
            </a:pPr>
            <a:r>
              <a:rPr lang="fr-FR" sz="1800" u="sng" dirty="0" smtClean="0">
                <a:solidFill>
                  <a:srgbClr val="FF0000"/>
                </a:solidFill>
              </a:rPr>
              <a:t>Examen clinique</a:t>
            </a:r>
          </a:p>
          <a:p>
            <a:pPr marL="0" indent="0">
              <a:buNone/>
            </a:pPr>
            <a:r>
              <a:rPr lang="fr-FR" sz="1800" dirty="0" smtClean="0">
                <a:solidFill>
                  <a:srgbClr val="FF0000"/>
                </a:solidFill>
              </a:rPr>
              <a:t>Pas de prise de température, pas de poids, description très incomplète.</a:t>
            </a:r>
          </a:p>
          <a:p>
            <a:pPr marL="0" indent="0">
              <a:buNone/>
            </a:pPr>
            <a:r>
              <a:rPr lang="fr-FR" sz="1800" dirty="0" smtClean="0">
                <a:solidFill>
                  <a:srgbClr val="FF0000"/>
                </a:solidFill>
              </a:rPr>
              <a:t>L’examen des urines a été demandé sans interrogatoire préalable.</a:t>
            </a:r>
          </a:p>
          <a:p>
            <a:pPr marL="0" indent="0">
              <a:buNone/>
            </a:pPr>
            <a:r>
              <a:rPr lang="fr-FR" sz="1800" u="sng" dirty="0" smtClean="0">
                <a:solidFill>
                  <a:srgbClr val="FF0000"/>
                </a:solidFill>
              </a:rPr>
              <a:t>Conclusion</a:t>
            </a:r>
            <a:r>
              <a:rPr lang="fr-FR" sz="1800" dirty="0" smtClean="0">
                <a:solidFill>
                  <a:srgbClr val="FF0000"/>
                </a:solidFill>
              </a:rPr>
              <a:t>: en réalité, il s’agissait d’une douleur </a:t>
            </a:r>
            <a:r>
              <a:rPr lang="fr-FR" sz="1800" smtClean="0">
                <a:solidFill>
                  <a:srgbClr val="FF0000"/>
                </a:solidFill>
              </a:rPr>
              <a:t>ombilicale précédant </a:t>
            </a:r>
            <a:r>
              <a:rPr lang="fr-FR" sz="1800" dirty="0" smtClean="0">
                <a:solidFill>
                  <a:srgbClr val="FF0000"/>
                </a:solidFill>
              </a:rPr>
              <a:t>l’apparition d’une fièvre en rapport avec une péritonite sur perforation d’ulcère. </a:t>
            </a:r>
          </a:p>
          <a:p>
            <a:pPr marL="0" indent="0">
              <a:buNone/>
            </a:pPr>
            <a:r>
              <a:rPr lang="fr-FR" sz="1800" dirty="0" smtClean="0">
                <a:solidFill>
                  <a:srgbClr val="FF0000"/>
                </a:solidFill>
              </a:rPr>
              <a:t>L’infection urinaire était asymptomatique et de découverte fortuite.</a:t>
            </a:r>
            <a:endParaRPr lang="fr-FR" sz="1800" dirty="0">
              <a:solidFill>
                <a:srgbClr val="FF0000"/>
              </a:solidFill>
            </a:endParaRPr>
          </a:p>
        </p:txBody>
      </p:sp>
      <p:sp>
        <p:nvSpPr>
          <p:cNvPr id="4" name="Espace réservé du numéro de diapositive 3"/>
          <p:cNvSpPr>
            <a:spLocks noGrp="1"/>
          </p:cNvSpPr>
          <p:nvPr>
            <p:ph type="sldNum" sz="quarter" idx="12"/>
          </p:nvPr>
        </p:nvSpPr>
        <p:spPr/>
        <p:txBody>
          <a:bodyPr/>
          <a:lstStyle/>
          <a:p>
            <a:fld id="{7B1D8D8B-E87A-40AA-822D-AB40A092FFE0}" type="slidenum">
              <a:rPr lang="fr-FR" smtClean="0"/>
              <a:t>30</a:t>
            </a:fld>
            <a:endParaRPr lang="fr-FR"/>
          </a:p>
        </p:txBody>
      </p:sp>
      <p:sp>
        <p:nvSpPr>
          <p:cNvPr id="8" name="Espace réservé du contenu 7"/>
          <p:cNvSpPr txBox="1">
            <a:spLocks noGrp="1"/>
          </p:cNvSpPr>
          <p:nvPr>
            <p:ph sz="half" idx="1"/>
          </p:nvPr>
        </p:nvSpPr>
        <p:spPr>
          <a:xfrm>
            <a:off x="323528" y="265426"/>
            <a:ext cx="4038600" cy="6592574"/>
          </a:xfrm>
          <a:prstGeom prst="rect">
            <a:avLst/>
          </a:prstGeom>
          <a:noFill/>
          <a:ln>
            <a:solidFill>
              <a:srgbClr val="0070C0"/>
            </a:solidFill>
          </a:ln>
        </p:spPr>
        <p:txBody>
          <a:bodyPr wrap="square" rtlCol="0">
            <a:spAutoFit/>
          </a:bodyPr>
          <a:lstStyle/>
          <a:p>
            <a:pPr marL="0" indent="0">
              <a:buNone/>
            </a:pPr>
            <a:r>
              <a:rPr lang="fr-FR" sz="1600" u="sng" dirty="0" smtClean="0"/>
              <a:t>Motif d’hospitalisation</a:t>
            </a:r>
          </a:p>
          <a:p>
            <a:r>
              <a:rPr lang="fr-FR" sz="1600" dirty="0" smtClean="0"/>
              <a:t>Homme de 73 ans hospitalisé pour prostatite</a:t>
            </a:r>
          </a:p>
          <a:p>
            <a:pPr marL="0" indent="0">
              <a:buNone/>
            </a:pPr>
            <a:r>
              <a:rPr lang="fr-FR" sz="1600" dirty="0" smtClean="0"/>
              <a:t>Antécédents</a:t>
            </a:r>
          </a:p>
          <a:p>
            <a:r>
              <a:rPr lang="fr-FR" sz="1600" dirty="0" smtClean="0"/>
              <a:t>HTA, tabagisme chronique</a:t>
            </a:r>
          </a:p>
          <a:p>
            <a:r>
              <a:rPr lang="fr-FR" sz="1600" dirty="0" smtClean="0"/>
              <a:t>Traitement</a:t>
            </a:r>
          </a:p>
          <a:p>
            <a:r>
              <a:rPr lang="fr-FR" sz="1600" dirty="0" err="1" smtClean="0"/>
              <a:t>Enalapril</a:t>
            </a:r>
            <a:endParaRPr lang="fr-FR" sz="1600" dirty="0" smtClean="0"/>
          </a:p>
          <a:p>
            <a:pPr marL="0" indent="0">
              <a:buNone/>
            </a:pPr>
            <a:r>
              <a:rPr lang="fr-FR" sz="1600" dirty="0" smtClean="0"/>
              <a:t>Histoire de la maladie</a:t>
            </a:r>
          </a:p>
          <a:p>
            <a:r>
              <a:rPr lang="fr-FR" sz="1600" dirty="0" smtClean="0"/>
              <a:t>Trois jours avant l’hospitalisation, apparition d’une douleur abdominale, puis d’une fièvre. Le patient appelle son médecin qui demande un examen d’urines en raison de la fièvre. L’examen montre une infection urinaire à bacille gram négatif.</a:t>
            </a:r>
          </a:p>
          <a:p>
            <a:pPr marL="0" indent="0">
              <a:buNone/>
            </a:pPr>
            <a:r>
              <a:rPr lang="fr-FR" sz="1600" dirty="0" smtClean="0"/>
              <a:t>Examen clinique à l’arrivée:</a:t>
            </a:r>
          </a:p>
          <a:p>
            <a:r>
              <a:rPr lang="fr-FR" sz="1600" dirty="0" smtClean="0"/>
              <a:t>Pâleur, polypnée, pouls à 140 /mn, </a:t>
            </a:r>
            <a:r>
              <a:rPr lang="fr-FR" sz="1600" dirty="0"/>
              <a:t>p</a:t>
            </a:r>
            <a:r>
              <a:rPr lang="fr-FR" sz="1600" dirty="0" smtClean="0"/>
              <a:t>ression artérielle à 100/60 </a:t>
            </a:r>
            <a:r>
              <a:rPr lang="fr-FR" sz="1600" dirty="0" err="1" smtClean="0"/>
              <a:t>mmHg</a:t>
            </a:r>
            <a:endParaRPr lang="fr-FR" sz="1600" dirty="0" smtClean="0"/>
          </a:p>
          <a:p>
            <a:r>
              <a:rPr lang="fr-FR" sz="1600" dirty="0" smtClean="0"/>
              <a:t>Abdomen tendu, ballonné, douloureux dans son ensemble sans </a:t>
            </a:r>
            <a:r>
              <a:rPr lang="fr-FR" sz="1600" dirty="0" err="1" smtClean="0"/>
              <a:t>organomégalie</a:t>
            </a:r>
            <a:r>
              <a:rPr lang="fr-FR" sz="1600" dirty="0" smtClean="0"/>
              <a:t>. Toucher rectal douloureux</a:t>
            </a:r>
          </a:p>
          <a:p>
            <a:r>
              <a:rPr lang="fr-FR" sz="1600" dirty="0" smtClean="0"/>
              <a:t>Le reste de l’examen est normal</a:t>
            </a:r>
          </a:p>
          <a:p>
            <a:pPr marL="0" indent="0">
              <a:buNone/>
            </a:pPr>
            <a:r>
              <a:rPr lang="fr-FR" sz="1600" u="sng" dirty="0" smtClean="0"/>
              <a:t>Conclusion</a:t>
            </a:r>
            <a:r>
              <a:rPr lang="fr-FR" sz="1600" dirty="0" smtClean="0"/>
              <a:t>: infection urinaire avec prostatite</a:t>
            </a:r>
            <a:endParaRPr lang="fr-FR" sz="1600" dirty="0"/>
          </a:p>
        </p:txBody>
      </p:sp>
    </p:spTree>
    <p:extLst>
      <p:ext uri="{BB962C8B-B14F-4D97-AF65-F5344CB8AC3E}">
        <p14:creationId xmlns:p14="http://schemas.microsoft.com/office/powerpoint/2010/main" val="100880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arn(inVertic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arn(inVertical)">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barn(inVertical)">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barn(inVertical)">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barn(inVertical)">
                                      <p:cBhvr>
                                        <p:cTn id="4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12"/>
          <p:cNvSpPr>
            <a:spLocks noGrp="1"/>
          </p:cNvSpPr>
          <p:nvPr>
            <p:ph type="sldNum" sz="quarter" idx="12"/>
          </p:nvPr>
        </p:nvSpPr>
        <p:spPr/>
        <p:txBody>
          <a:bodyPr/>
          <a:lstStyle/>
          <a:p>
            <a:fld id="{7B1D8D8B-E87A-40AA-822D-AB40A092FFE0}" type="slidenum">
              <a:rPr lang="fr-FR" smtClean="0"/>
              <a:t>31</a:t>
            </a:fld>
            <a:endParaRPr lang="fr-FR"/>
          </a:p>
        </p:txBody>
      </p:sp>
      <p:sp>
        <p:nvSpPr>
          <p:cNvPr id="14" name="AutoShape 2" descr="Résultat de recherche d'images pour &quot;affiche du film hippocra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4" descr="Résultat de recherche d'images pour &quot;affiche du film hippocrat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Titre 1"/>
          <p:cNvSpPr>
            <a:spLocks noGrp="1"/>
          </p:cNvSpPr>
          <p:nvPr>
            <p:ph type="title" idx="4294967295"/>
          </p:nvPr>
        </p:nvSpPr>
        <p:spPr>
          <a:xfrm>
            <a:off x="251520" y="116632"/>
            <a:ext cx="8229600" cy="792088"/>
          </a:xfrm>
        </p:spPr>
        <p:txBody>
          <a:bodyPr>
            <a:noAutofit/>
          </a:bodyPr>
          <a:lstStyle/>
          <a:p>
            <a:pPr algn="l" fontAlgn="ctr"/>
            <a:r>
              <a:rPr lang="fr-FR" sz="2200" dirty="0"/>
              <a:t>Notion de raisonnement clinique, de pertinence et de </a:t>
            </a:r>
            <a:r>
              <a:rPr lang="fr-FR" sz="2200" dirty="0" smtClean="0"/>
              <a:t>décision (1)</a:t>
            </a:r>
            <a:endParaRPr lang="fr-FR" sz="2200" dirty="0"/>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a:xfrm>
            <a:off x="457200" y="980727"/>
            <a:ext cx="8229600" cy="3888433"/>
          </a:xfrm>
          <a:prstGeom prst="rect">
            <a:avLst/>
          </a:prstGeom>
          <a:noFill/>
          <a:ln>
            <a:solidFill>
              <a:srgbClr val="002060"/>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r>
              <a:rPr lang="fr-FR" altLang="fr-FR" sz="2000" dirty="0" smtClean="0"/>
              <a:t>La prescription d’examen(s) complémentaire(s) </a:t>
            </a:r>
            <a:r>
              <a:rPr lang="fr-FR" altLang="fr-FR" sz="2000" b="1" u="sng" dirty="0" smtClean="0"/>
              <a:t>DOIT</a:t>
            </a:r>
            <a:r>
              <a:rPr lang="fr-FR" altLang="fr-FR" sz="2000" dirty="0" smtClean="0"/>
              <a:t> s’intégrer dans la démarche globale du </a:t>
            </a:r>
            <a:r>
              <a:rPr lang="fr-FR" altLang="fr-FR" sz="2000" b="1" u="sng" dirty="0" smtClean="0"/>
              <a:t>raisonnement médical</a:t>
            </a:r>
            <a:r>
              <a:rPr lang="fr-FR" altLang="fr-FR" sz="2000" dirty="0" smtClean="0"/>
              <a:t> (ou raisonnement clinique)</a:t>
            </a:r>
          </a:p>
          <a:p>
            <a:pPr marL="447675" indent="-447675"/>
            <a:r>
              <a:rPr lang="fr-FR" altLang="fr-FR" sz="2000" dirty="0" smtClean="0"/>
              <a:t>Le raisonnement médical est un raisonnement probabiliste et les décisions qui en découlent comportent une part d’incertitude.</a:t>
            </a:r>
          </a:p>
          <a:p>
            <a:pPr marL="447675" indent="-447675"/>
            <a:endParaRPr lang="fr-FR" altLang="fr-FR" sz="2000" dirty="0" smtClean="0"/>
          </a:p>
          <a:p>
            <a:pPr marL="447675" indent="-447675"/>
            <a:r>
              <a:rPr lang="fr-FR" altLang="fr-FR" sz="2000" dirty="0"/>
              <a:t>La prescription d’examens complémentaires doit donc avoir pour but de réduire cette incertitude</a:t>
            </a:r>
          </a:p>
          <a:p>
            <a:pPr marL="447675" indent="-447675"/>
            <a:r>
              <a:rPr lang="fr-FR" altLang="fr-FR" sz="2000" dirty="0" smtClean="0"/>
              <a:t>Un examen non pertinent peut:</a:t>
            </a:r>
          </a:p>
          <a:p>
            <a:pPr lvl="1"/>
            <a:r>
              <a:rPr lang="fr-FR" altLang="fr-FR" sz="1600" dirty="0" smtClean="0"/>
              <a:t>Rassurer à tort</a:t>
            </a:r>
          </a:p>
          <a:p>
            <a:pPr lvl="1"/>
            <a:r>
              <a:rPr lang="fr-FR" altLang="fr-FR" sz="1600" dirty="0" smtClean="0"/>
              <a:t>Faire découvrir une anomalie non liée à la plainte, pas toujours pathologique et source d’inquiétudes</a:t>
            </a:r>
          </a:p>
          <a:p>
            <a:pPr lvl="1"/>
            <a:r>
              <a:rPr lang="fr-FR" altLang="fr-FR" sz="1600" dirty="0" smtClean="0"/>
              <a:t>Induire parfois des effets iatrogènes</a:t>
            </a:r>
          </a:p>
          <a:p>
            <a:pPr marL="447675" indent="-447675"/>
            <a:endParaRPr lang="fr-FR" altLang="fr-FR" sz="2000" dirty="0"/>
          </a:p>
        </p:txBody>
      </p:sp>
    </p:spTree>
    <p:extLst>
      <p:ext uri="{BB962C8B-B14F-4D97-AF65-F5344CB8AC3E}">
        <p14:creationId xmlns:p14="http://schemas.microsoft.com/office/powerpoint/2010/main" val="13513667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12"/>
          <p:cNvSpPr>
            <a:spLocks noGrp="1"/>
          </p:cNvSpPr>
          <p:nvPr>
            <p:ph type="sldNum" sz="quarter" idx="12"/>
          </p:nvPr>
        </p:nvSpPr>
        <p:spPr/>
        <p:txBody>
          <a:bodyPr/>
          <a:lstStyle/>
          <a:p>
            <a:fld id="{7B1D8D8B-E87A-40AA-822D-AB40A092FFE0}" type="slidenum">
              <a:rPr lang="fr-FR" smtClean="0"/>
              <a:t>32</a:t>
            </a:fld>
            <a:endParaRPr lang="fr-FR"/>
          </a:p>
        </p:txBody>
      </p:sp>
      <p:sp>
        <p:nvSpPr>
          <p:cNvPr id="14" name="AutoShape 2" descr="Résultat de recherche d'images pour &quot;affiche du film hippocra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4" descr="Résultat de recherche d'images pour &quot;affiche du film hippocrat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Titre 1"/>
          <p:cNvSpPr>
            <a:spLocks noGrp="1"/>
          </p:cNvSpPr>
          <p:nvPr>
            <p:ph type="title" idx="4294967295"/>
          </p:nvPr>
        </p:nvSpPr>
        <p:spPr>
          <a:xfrm>
            <a:off x="251520" y="116632"/>
            <a:ext cx="8229600" cy="720080"/>
          </a:xfrm>
        </p:spPr>
        <p:txBody>
          <a:bodyPr>
            <a:noAutofit/>
          </a:bodyPr>
          <a:lstStyle/>
          <a:p>
            <a:pPr algn="l" fontAlgn="ctr"/>
            <a:r>
              <a:rPr lang="fr-FR" sz="2200" dirty="0"/>
              <a:t>Notion de raisonnement clinique, de pertinence et de </a:t>
            </a:r>
            <a:r>
              <a:rPr lang="fr-FR" sz="2200" dirty="0" smtClean="0"/>
              <a:t>décision (2)</a:t>
            </a:r>
            <a:endParaRPr lang="fr-FR" sz="2200" dirty="0"/>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a:xfrm>
            <a:off x="395536" y="908720"/>
            <a:ext cx="8229600" cy="2808312"/>
          </a:xfrm>
          <a:prstGeom prst="rect">
            <a:avLst/>
          </a:prstGeom>
          <a:noFill/>
          <a:ln>
            <a:solidFill>
              <a:srgbClr val="002060"/>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4963" indent="-285750">
              <a:lnSpc>
                <a:spcPct val="80000"/>
              </a:lnSpc>
            </a:pPr>
            <a:r>
              <a:rPr lang="fr-FR" altLang="fr-FR" sz="1800" dirty="0" smtClean="0">
                <a:solidFill>
                  <a:srgbClr val="0070C0"/>
                </a:solidFill>
              </a:rPr>
              <a:t>Dans de nombreux cas, la sémiologie clinique est suffisante pour une décision avec un risque d’erreur faible</a:t>
            </a:r>
            <a:r>
              <a:rPr lang="fr-FR" altLang="fr-FR" sz="1800" dirty="0" smtClean="0">
                <a:solidFill>
                  <a:srgbClr val="FF3300"/>
                </a:solidFill>
              </a:rPr>
              <a:t>. </a:t>
            </a:r>
          </a:p>
          <a:p>
            <a:pPr marL="735013" lvl="1">
              <a:lnSpc>
                <a:spcPct val="80000"/>
              </a:lnSpc>
            </a:pPr>
            <a:r>
              <a:rPr lang="fr-FR" altLang="fr-FR" sz="1600" i="1" dirty="0" smtClean="0"/>
              <a:t>Exemple: </a:t>
            </a:r>
            <a:r>
              <a:rPr lang="fr-FR" altLang="fr-FR" sz="1600" i="1" u="sng" dirty="0" smtClean="0"/>
              <a:t>fièvre aigue isolée</a:t>
            </a:r>
            <a:r>
              <a:rPr lang="fr-FR" altLang="fr-FR" sz="1600" i="1" dirty="0" smtClean="0"/>
              <a:t> chez un enfant ou un adulte sans pathologie associée = virose probable = traitement symptomatique</a:t>
            </a:r>
            <a:r>
              <a:rPr lang="fr-FR" altLang="fr-FR" sz="1600" dirty="0" smtClean="0"/>
              <a:t>. </a:t>
            </a:r>
          </a:p>
          <a:p>
            <a:pPr marL="735013" lvl="1">
              <a:lnSpc>
                <a:spcPct val="80000"/>
              </a:lnSpc>
            </a:pPr>
            <a:r>
              <a:rPr lang="fr-FR" altLang="fr-FR" sz="1600" i="1" u="sng" dirty="0" smtClean="0"/>
              <a:t>Erysipèle non compliqué</a:t>
            </a:r>
            <a:r>
              <a:rPr lang="fr-FR" altLang="fr-FR" sz="1600" i="1" dirty="0" smtClean="0"/>
              <a:t>= diagnostic clinique et traitement. </a:t>
            </a:r>
          </a:p>
          <a:p>
            <a:pPr marL="735013" lvl="1">
              <a:lnSpc>
                <a:spcPct val="80000"/>
              </a:lnSpc>
            </a:pPr>
            <a:r>
              <a:rPr lang="fr-FR" altLang="fr-FR" sz="1600" i="1" u="sng" dirty="0" smtClean="0"/>
              <a:t>Accès de migraine…</a:t>
            </a:r>
          </a:p>
          <a:p>
            <a:pPr marL="0" indent="0">
              <a:buNone/>
            </a:pPr>
            <a:endParaRPr lang="fr-FR" altLang="fr-FR" sz="1600" dirty="0" smtClean="0"/>
          </a:p>
          <a:p>
            <a:pPr marL="447675" indent="-447675"/>
            <a:r>
              <a:rPr lang="fr-FR" altLang="fr-FR" sz="1800" dirty="0"/>
              <a:t>Etre sensibilisé à la notion de </a:t>
            </a:r>
            <a:r>
              <a:rPr lang="fr-FR" altLang="fr-FR" sz="1800" dirty="0">
                <a:solidFill>
                  <a:srgbClr val="FF0000"/>
                </a:solidFill>
              </a:rPr>
              <a:t>Prescription utile </a:t>
            </a:r>
            <a:r>
              <a:rPr lang="fr-FR" altLang="fr-FR" sz="1800" dirty="0"/>
              <a:t>ou inutile </a:t>
            </a:r>
          </a:p>
          <a:p>
            <a:pPr marL="847725" lvl="1" indent="-447675"/>
            <a:r>
              <a:rPr lang="fr-FR" altLang="fr-FR" sz="1800" dirty="0"/>
              <a:t>au diagnostic positif ou différentiel</a:t>
            </a:r>
          </a:p>
          <a:p>
            <a:pPr marL="847725" lvl="1" indent="-447675"/>
            <a:r>
              <a:rPr lang="fr-FR" altLang="fr-FR" sz="1800" dirty="0"/>
              <a:t>Et/ou à la décision </a:t>
            </a:r>
            <a:r>
              <a:rPr lang="fr-FR" altLang="fr-FR" sz="1800" dirty="0" smtClean="0"/>
              <a:t>thérapeutique</a:t>
            </a:r>
          </a:p>
          <a:p>
            <a:pPr marL="447675" indent="-447675"/>
            <a:endParaRPr lang="fr-FR" altLang="fr-FR" sz="1800" dirty="0"/>
          </a:p>
        </p:txBody>
      </p:sp>
    </p:spTree>
    <p:extLst>
      <p:ext uri="{BB962C8B-B14F-4D97-AF65-F5344CB8AC3E}">
        <p14:creationId xmlns:p14="http://schemas.microsoft.com/office/powerpoint/2010/main" val="3506153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12"/>
          <p:cNvSpPr>
            <a:spLocks noGrp="1"/>
          </p:cNvSpPr>
          <p:nvPr>
            <p:ph type="sldNum" sz="quarter" idx="12"/>
          </p:nvPr>
        </p:nvSpPr>
        <p:spPr>
          <a:xfrm>
            <a:off x="6553200" y="6376243"/>
            <a:ext cx="2133600" cy="365125"/>
          </a:xfrm>
          <a:ln>
            <a:solidFill>
              <a:srgbClr val="002060"/>
            </a:solidFill>
          </a:ln>
        </p:spPr>
        <p:txBody>
          <a:bodyPr/>
          <a:lstStyle/>
          <a:p>
            <a:fld id="{7B1D8D8B-E87A-40AA-822D-AB40A092FFE0}" type="slidenum">
              <a:rPr lang="fr-FR" smtClean="0"/>
              <a:t>33</a:t>
            </a:fld>
            <a:endParaRPr lang="fr-FR"/>
          </a:p>
        </p:txBody>
      </p:sp>
      <p:sp>
        <p:nvSpPr>
          <p:cNvPr id="14" name="AutoShape 2" descr="Résultat de recherche d'images pour &quot;affiche du film hippocrat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4" descr="Résultat de recherche d'images pour &quot;affiche du film hippocrat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Titre 1"/>
          <p:cNvSpPr>
            <a:spLocks noGrp="1"/>
          </p:cNvSpPr>
          <p:nvPr>
            <p:ph type="title" idx="4294967295"/>
          </p:nvPr>
        </p:nvSpPr>
        <p:spPr>
          <a:xfrm>
            <a:off x="251520" y="116632"/>
            <a:ext cx="8229600" cy="720080"/>
          </a:xfrm>
        </p:spPr>
        <p:txBody>
          <a:bodyPr>
            <a:noAutofit/>
          </a:bodyPr>
          <a:lstStyle/>
          <a:p>
            <a:pPr algn="l" fontAlgn="ctr"/>
            <a:r>
              <a:rPr lang="fr-FR" sz="2000" dirty="0"/>
              <a:t>Notion de raisonnement clinique, de pertinence et de </a:t>
            </a:r>
            <a:r>
              <a:rPr lang="fr-FR" sz="2000" dirty="0" smtClean="0"/>
              <a:t>décision (3)</a:t>
            </a:r>
            <a:endParaRPr lang="fr-FR" sz="2000" dirty="0"/>
          </a:p>
        </p:txBody>
      </p:sp>
      <p:cxnSp>
        <p:nvCxnSpPr>
          <p:cNvPr id="16" name="Connecteur droit 15"/>
          <p:cNvCxnSpPr/>
          <p:nvPr/>
        </p:nvCxnSpPr>
        <p:spPr>
          <a:xfrm>
            <a:off x="395536" y="1349623"/>
            <a:ext cx="799288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Rectangle 2"/>
          <p:cNvSpPr>
            <a:spLocks noGrp="1" noChangeArrowheads="1"/>
          </p:cNvSpPr>
          <p:nvPr>
            <p:ph type="title"/>
          </p:nvPr>
        </p:nvSpPr>
        <p:spPr>
          <a:xfrm>
            <a:off x="450916" y="764704"/>
            <a:ext cx="8229600" cy="512911"/>
          </a:xfrm>
        </p:spPr>
        <p:style>
          <a:lnRef idx="1">
            <a:schemeClr val="accent1"/>
          </a:lnRef>
          <a:fillRef idx="2">
            <a:schemeClr val="accent1"/>
          </a:fillRef>
          <a:effectRef idx="1">
            <a:schemeClr val="accent1"/>
          </a:effectRef>
          <a:fontRef idx="minor">
            <a:schemeClr val="dk1"/>
          </a:fontRef>
        </p:style>
        <p:txBody>
          <a:bodyPr/>
          <a:lstStyle/>
          <a:p>
            <a:pPr eaLnBrk="1" hangingPunct="1"/>
            <a:r>
              <a:rPr lang="fr-FR" altLang="fr-FR" sz="2400" dirty="0" smtClean="0"/>
              <a:t>Les deux approches de la démarche diagnostique</a:t>
            </a:r>
          </a:p>
        </p:txBody>
      </p:sp>
      <p:sp>
        <p:nvSpPr>
          <p:cNvPr id="9" name="Rectangle 3"/>
          <p:cNvSpPr txBox="1">
            <a:spLocks noChangeArrowheads="1"/>
          </p:cNvSpPr>
          <p:nvPr/>
        </p:nvSpPr>
        <p:spPr>
          <a:xfrm>
            <a:off x="457200" y="1349524"/>
            <a:ext cx="4040188" cy="495300"/>
          </a:xfrm>
          <a:prstGeom prst="rect">
            <a:avLst/>
          </a:prstGeom>
          <a:ln>
            <a:solidFill>
              <a:srgbClr val="00B0F0"/>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pPr>
            <a:r>
              <a:rPr lang="fr-FR" altLang="fr-FR" sz="2000" smtClean="0"/>
              <a:t>Méthode inductive</a:t>
            </a:r>
          </a:p>
        </p:txBody>
      </p:sp>
      <p:sp>
        <p:nvSpPr>
          <p:cNvPr id="10" name="Espace réservé du contenu 1"/>
          <p:cNvSpPr txBox="1">
            <a:spLocks/>
          </p:cNvSpPr>
          <p:nvPr/>
        </p:nvSpPr>
        <p:spPr>
          <a:xfrm>
            <a:off x="457200" y="1916931"/>
            <a:ext cx="4040188" cy="4176365"/>
          </a:xfrm>
          <a:prstGeom prst="rect">
            <a:avLst/>
          </a:prstGeom>
          <a:ln>
            <a:solidFill>
              <a:srgbClr val="002060"/>
            </a:solidFill>
          </a:ln>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defRPr/>
            </a:pPr>
            <a:r>
              <a:rPr lang="fr-FR" altLang="fr-FR" sz="1800" dirty="0" smtClean="0">
                <a:solidFill>
                  <a:srgbClr val="FF0000"/>
                </a:solidFill>
              </a:rPr>
              <a:t>Abord du diagnostic par exploration exhaustive des données et réalisation de très nombreux examens complémentaires pour éliminer de très nombreuses hypothèses diagnostiques y compris les plus improbables </a:t>
            </a:r>
            <a:r>
              <a:rPr lang="fr-FR" altLang="fr-FR" sz="1800" dirty="0" smtClean="0"/>
              <a:t>(médecin novice ou anxieux)</a:t>
            </a:r>
          </a:p>
          <a:p>
            <a:pPr marL="0" indent="0">
              <a:lnSpc>
                <a:spcPct val="90000"/>
              </a:lnSpc>
              <a:buFont typeface="Arial" pitchFamily="34" charset="0"/>
              <a:buNone/>
              <a:defRPr/>
            </a:pPr>
            <a:endParaRPr lang="fr-FR" altLang="fr-FR" sz="1800" dirty="0" smtClean="0"/>
          </a:p>
          <a:p>
            <a:pPr>
              <a:lnSpc>
                <a:spcPct val="90000"/>
              </a:lnSpc>
              <a:defRPr/>
            </a:pPr>
            <a:r>
              <a:rPr lang="fr-FR" altLang="fr-FR" sz="1800" dirty="0" smtClean="0">
                <a:solidFill>
                  <a:srgbClr val="FF0000"/>
                </a:solidFill>
              </a:rPr>
              <a:t>Méthode longue, coûteuse </a:t>
            </a:r>
            <a:r>
              <a:rPr lang="fr-FR" altLang="fr-FR" sz="1800" dirty="0" smtClean="0"/>
              <a:t>et dangereuse par risque iatrogène ou risque de diagnostic erroné (faux positif)</a:t>
            </a:r>
          </a:p>
          <a:p>
            <a:pPr>
              <a:defRPr/>
            </a:pPr>
            <a:endParaRPr lang="fr-FR" sz="1800" dirty="0" smtClean="0"/>
          </a:p>
        </p:txBody>
      </p:sp>
      <p:sp>
        <p:nvSpPr>
          <p:cNvPr id="11" name="Espace réservé du texte 2"/>
          <p:cNvSpPr txBox="1">
            <a:spLocks/>
          </p:cNvSpPr>
          <p:nvPr/>
        </p:nvSpPr>
        <p:spPr>
          <a:xfrm>
            <a:off x="4645025" y="1349524"/>
            <a:ext cx="4041775" cy="495300"/>
          </a:xfrm>
          <a:prstGeom prst="rect">
            <a:avLst/>
          </a:prstGeom>
          <a:ln>
            <a:solidFill>
              <a:srgbClr val="00B0F0"/>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altLang="fr-FR" sz="2000" smtClean="0"/>
              <a:t>Approche hypothético-déductive</a:t>
            </a:r>
          </a:p>
        </p:txBody>
      </p:sp>
      <p:sp>
        <p:nvSpPr>
          <p:cNvPr id="17" name="Espace réservé du contenu 3"/>
          <p:cNvSpPr txBox="1">
            <a:spLocks/>
          </p:cNvSpPr>
          <p:nvPr/>
        </p:nvSpPr>
        <p:spPr>
          <a:xfrm>
            <a:off x="4645025" y="1916931"/>
            <a:ext cx="4041775" cy="4176365"/>
          </a:xfrm>
          <a:prstGeom prst="rect">
            <a:avLst/>
          </a:prstGeom>
          <a:ln>
            <a:solidFill>
              <a:srgbClr val="002060"/>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fr-FR" altLang="fr-FR" sz="1800" dirty="0" smtClean="0"/>
              <a:t>De son interrogatoire et de son examen, le médecin repère des informations, </a:t>
            </a:r>
            <a:r>
              <a:rPr lang="fr-FR" altLang="fr-FR" sz="1800" dirty="0" smtClean="0">
                <a:solidFill>
                  <a:srgbClr val="FF0000"/>
                </a:solidFill>
              </a:rPr>
              <a:t>signes ou symptômes particulièrement pertinents </a:t>
            </a:r>
            <a:r>
              <a:rPr lang="fr-FR" altLang="fr-FR" sz="1800" dirty="0" smtClean="0"/>
              <a:t>: les </a:t>
            </a:r>
            <a:r>
              <a:rPr lang="fr-FR" altLang="fr-FR" sz="1800" i="1" dirty="0" smtClean="0">
                <a:solidFill>
                  <a:srgbClr val="FF3300"/>
                </a:solidFill>
              </a:rPr>
              <a:t>éléments pivots</a:t>
            </a:r>
            <a:r>
              <a:rPr lang="fr-FR" altLang="fr-FR" sz="1800" dirty="0" smtClean="0"/>
              <a:t>.</a:t>
            </a:r>
          </a:p>
          <a:p>
            <a:pPr>
              <a:lnSpc>
                <a:spcPct val="80000"/>
              </a:lnSpc>
            </a:pPr>
            <a:r>
              <a:rPr lang="fr-FR" altLang="fr-FR" sz="1800" dirty="0" smtClean="0"/>
              <a:t>Il formule plusieurs </a:t>
            </a:r>
            <a:r>
              <a:rPr lang="fr-FR" altLang="fr-FR" sz="1800" dirty="0" smtClean="0">
                <a:solidFill>
                  <a:srgbClr val="FF0000"/>
                </a:solidFill>
              </a:rPr>
              <a:t>hypothèses diagnostiques </a:t>
            </a:r>
            <a:r>
              <a:rPr lang="fr-FR" altLang="fr-FR" sz="1800" dirty="0" smtClean="0"/>
              <a:t>et va confronter les observations réalisées chez le patient et celles attendues pour une hypothèse donnée. </a:t>
            </a:r>
          </a:p>
          <a:p>
            <a:pPr>
              <a:lnSpc>
                <a:spcPct val="80000"/>
              </a:lnSpc>
            </a:pPr>
            <a:r>
              <a:rPr lang="fr-FR" altLang="fr-FR" sz="1800" dirty="0" smtClean="0"/>
              <a:t>Après confrontation, Il va </a:t>
            </a:r>
            <a:r>
              <a:rPr lang="fr-FR" altLang="fr-FR" sz="1800" dirty="0" smtClean="0">
                <a:solidFill>
                  <a:srgbClr val="FF0000"/>
                </a:solidFill>
              </a:rPr>
              <a:t>réfuter ou retenir certaines hypothèses</a:t>
            </a:r>
            <a:r>
              <a:rPr lang="fr-FR" altLang="fr-FR" sz="1800" dirty="0" smtClean="0"/>
              <a:t>, et les confirmer éventuellement par </a:t>
            </a:r>
            <a:r>
              <a:rPr lang="fr-FR" altLang="fr-FR" sz="1800" dirty="0" smtClean="0">
                <a:solidFill>
                  <a:srgbClr val="FF0000"/>
                </a:solidFill>
              </a:rPr>
              <a:t>un/des test(s) diagnostiques(s).</a:t>
            </a:r>
          </a:p>
          <a:p>
            <a:pPr>
              <a:lnSpc>
                <a:spcPct val="80000"/>
              </a:lnSpc>
            </a:pPr>
            <a:r>
              <a:rPr lang="fr-FR" altLang="fr-FR" sz="1800" dirty="0" smtClean="0">
                <a:solidFill>
                  <a:srgbClr val="FF0000"/>
                </a:solidFill>
              </a:rPr>
              <a:t>Le choix des meilleurs éléments pivots, permet d’emblée d’émettre les hypothèses diagnostiques les plus pertinentes</a:t>
            </a:r>
            <a:endParaRPr lang="fr-FR" altLang="fr-FR" sz="1800" dirty="0" smtClean="0"/>
          </a:p>
        </p:txBody>
      </p:sp>
    </p:spTree>
    <p:extLst>
      <p:ext uri="{BB962C8B-B14F-4D97-AF65-F5344CB8AC3E}">
        <p14:creationId xmlns:p14="http://schemas.microsoft.com/office/powerpoint/2010/main" val="1922145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250825" y="44450"/>
            <a:ext cx="8893175" cy="850900"/>
          </a:xfrm>
        </p:spPr>
        <p:txBody>
          <a:bodyPr>
            <a:normAutofit fontScale="90000"/>
          </a:bodyPr>
          <a:lstStyle/>
          <a:p>
            <a:r>
              <a:rPr lang="fr-FR" altLang="fr-FR" sz="2800" smtClean="0"/>
              <a:t>Les méthodes du raisonnement clinique</a:t>
            </a:r>
            <a:br>
              <a:rPr lang="fr-FR" altLang="fr-FR" sz="2800" smtClean="0"/>
            </a:br>
            <a:r>
              <a:rPr lang="fr-FR" altLang="fr-FR" sz="2800" smtClean="0"/>
              <a:t>(II) La démarche hypothético déductive</a:t>
            </a:r>
          </a:p>
        </p:txBody>
      </p:sp>
      <p:sp>
        <p:nvSpPr>
          <p:cNvPr id="38915" name="Espace réservé du numéro de diapositive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4315A2C3-B560-4FB9-BD6E-8FA56409991F}" type="slidenum">
              <a:rPr lang="fr-FR" altLang="fr-FR" sz="1400" smtClean="0">
                <a:solidFill>
                  <a:srgbClr val="00B5EF"/>
                </a:solidFill>
              </a:rPr>
              <a:pPr eaLnBrk="1" hangingPunct="1">
                <a:spcBef>
                  <a:spcPct val="0"/>
                </a:spcBef>
                <a:buFontTx/>
                <a:buNone/>
              </a:pPr>
              <a:t>34</a:t>
            </a:fld>
            <a:endParaRPr lang="fr-FR" altLang="fr-FR" sz="1400" smtClean="0">
              <a:solidFill>
                <a:srgbClr val="00B5EF"/>
              </a:solidFill>
            </a:endParaRP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908050"/>
            <a:ext cx="5148263"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7" name="ZoneTexte 5"/>
          <p:cNvSpPr txBox="1">
            <a:spLocks noChangeArrowheads="1"/>
          </p:cNvSpPr>
          <p:nvPr/>
        </p:nvSpPr>
        <p:spPr bwMode="auto">
          <a:xfrm>
            <a:off x="34925" y="6524625"/>
            <a:ext cx="2520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fr-FR" altLang="fr-FR" sz="1200" i="1">
                <a:latin typeface="Calibri" pitchFamily="34" charset="0"/>
              </a:rPr>
              <a:t>A Quinon-DU pédagogie</a:t>
            </a:r>
          </a:p>
        </p:txBody>
      </p:sp>
      <p:sp>
        <p:nvSpPr>
          <p:cNvPr id="7" name="Ellipse 6"/>
          <p:cNvSpPr/>
          <p:nvPr/>
        </p:nvSpPr>
        <p:spPr>
          <a:xfrm>
            <a:off x="4859338" y="2565400"/>
            <a:ext cx="3673475" cy="93503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919" name="ZoneTexte 7"/>
          <p:cNvSpPr txBox="1">
            <a:spLocks noChangeArrowheads="1"/>
          </p:cNvSpPr>
          <p:nvPr/>
        </p:nvSpPr>
        <p:spPr bwMode="auto">
          <a:xfrm>
            <a:off x="4932363" y="1209675"/>
            <a:ext cx="1368425" cy="30797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fr-FR" altLang="fr-FR" sz="1400" b="1">
                <a:solidFill>
                  <a:srgbClr val="FF0000"/>
                </a:solidFill>
                <a:latin typeface="Calibri" pitchFamily="34" charset="0"/>
              </a:rPr>
              <a:t>Eléments pivots</a:t>
            </a:r>
          </a:p>
        </p:txBody>
      </p:sp>
    </p:spTree>
    <p:extLst>
      <p:ext uri="{BB962C8B-B14F-4D97-AF65-F5344CB8AC3E}">
        <p14:creationId xmlns:p14="http://schemas.microsoft.com/office/powerpoint/2010/main" val="3798306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792088"/>
          </a:xfrm>
          <a:solidFill>
            <a:schemeClr val="bg2"/>
          </a:solidFill>
        </p:spPr>
        <p:txBody>
          <a:bodyPr>
            <a:normAutofit/>
          </a:bodyPr>
          <a:lstStyle/>
          <a:p>
            <a:r>
              <a:rPr lang="fr-FR" sz="2800" dirty="0" smtClean="0"/>
              <a:t>Pièges à éviter</a:t>
            </a:r>
            <a:endParaRPr lang="fr-FR" sz="2800" dirty="0"/>
          </a:p>
        </p:txBody>
      </p:sp>
      <p:sp>
        <p:nvSpPr>
          <p:cNvPr id="3" name="Espace réservé du numéro de diapositive 2"/>
          <p:cNvSpPr>
            <a:spLocks noGrp="1"/>
          </p:cNvSpPr>
          <p:nvPr>
            <p:ph type="sldNum" sz="quarter" idx="12"/>
          </p:nvPr>
        </p:nvSpPr>
        <p:spPr/>
        <p:txBody>
          <a:bodyPr/>
          <a:lstStyle/>
          <a:p>
            <a:fld id="{7B1D8D8B-E87A-40AA-822D-AB40A092FFE0}" type="slidenum">
              <a:rPr lang="fr-FR" smtClean="0"/>
              <a:t>35</a:t>
            </a:fld>
            <a:endParaRPr lang="fr-FR"/>
          </a:p>
        </p:txBody>
      </p:sp>
      <p:sp>
        <p:nvSpPr>
          <p:cNvPr id="5" name="Rectangle 3"/>
          <p:cNvSpPr txBox="1">
            <a:spLocks noChangeArrowheads="1"/>
          </p:cNvSpPr>
          <p:nvPr/>
        </p:nvSpPr>
        <p:spPr>
          <a:xfrm>
            <a:off x="457200" y="1196751"/>
            <a:ext cx="8229600" cy="1656185"/>
          </a:xfrm>
          <a:prstGeom prst="rect">
            <a:avLst/>
          </a:prstGeom>
          <a:noFill/>
          <a:ln>
            <a:solidFill>
              <a:srgbClr val="002060"/>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r>
              <a:rPr lang="fr-FR" altLang="fr-FR" sz="2000" dirty="0" smtClean="0"/>
              <a:t>Aller trop vite et sauter des étapes</a:t>
            </a:r>
          </a:p>
          <a:p>
            <a:pPr marL="447675" indent="-447675"/>
            <a:r>
              <a:rPr lang="fr-FR" altLang="fr-FR" sz="2000" dirty="0" smtClean="0"/>
              <a:t>Recopier sans vérifier des informations recueillies par d’autres intervenants</a:t>
            </a:r>
          </a:p>
          <a:p>
            <a:pPr marL="447675" indent="-447675"/>
            <a:r>
              <a:rPr lang="fr-FR" altLang="fr-FR" sz="2000" dirty="0" smtClean="0"/>
              <a:t>Penser toujours au pire, ou au contraire ne pas vouloir le voir</a:t>
            </a:r>
            <a:endParaRPr lang="fr-FR" altLang="fr-FR" sz="1600" dirty="0" smtClean="0"/>
          </a:p>
          <a:p>
            <a:pPr marL="447675" indent="-447675"/>
            <a:endParaRPr lang="fr-FR" altLang="fr-FR" sz="2000" dirty="0"/>
          </a:p>
        </p:txBody>
      </p:sp>
      <p:sp>
        <p:nvSpPr>
          <p:cNvPr id="6" name="Rectangle 3"/>
          <p:cNvSpPr txBox="1">
            <a:spLocks noChangeArrowheads="1"/>
          </p:cNvSpPr>
          <p:nvPr/>
        </p:nvSpPr>
        <p:spPr>
          <a:xfrm>
            <a:off x="475037" y="3005337"/>
            <a:ext cx="8229600" cy="567680"/>
          </a:xfrm>
          <a:prstGeom prst="rect">
            <a:avLst/>
          </a:prstGeom>
          <a:noFill/>
          <a:ln>
            <a:solidFill>
              <a:srgbClr val="002060"/>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447675"/>
            <a:r>
              <a:rPr lang="fr-FR" altLang="fr-FR" sz="2000" dirty="0" smtClean="0"/>
              <a:t>Savoir écarter de son vocabulaire « toujours » et « jamais »</a:t>
            </a:r>
            <a:endParaRPr lang="fr-FR" altLang="fr-FR" sz="1600" dirty="0" smtClean="0"/>
          </a:p>
          <a:p>
            <a:pPr marL="447675" indent="-447675"/>
            <a:endParaRPr lang="fr-FR" altLang="fr-FR" sz="2000" dirty="0"/>
          </a:p>
        </p:txBody>
      </p:sp>
    </p:spTree>
    <p:extLst>
      <p:ext uri="{BB962C8B-B14F-4D97-AF65-F5344CB8AC3E}">
        <p14:creationId xmlns:p14="http://schemas.microsoft.com/office/powerpoint/2010/main" val="1268666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67544" y="188640"/>
            <a:ext cx="8229600" cy="1108720"/>
          </a:xfrm>
        </p:spPr>
        <p:style>
          <a:lnRef idx="1">
            <a:schemeClr val="accent1"/>
          </a:lnRef>
          <a:fillRef idx="2">
            <a:schemeClr val="accent1"/>
          </a:fillRef>
          <a:effectRef idx="1">
            <a:schemeClr val="accent1"/>
          </a:effectRef>
          <a:fontRef idx="minor">
            <a:schemeClr val="dk1"/>
          </a:fontRef>
        </p:style>
        <p:txBody>
          <a:bodyPr/>
          <a:lstStyle/>
          <a:p>
            <a:pPr eaLnBrk="1" hangingPunct="1"/>
            <a:r>
              <a:rPr lang="fr-FR" altLang="fr-FR" dirty="0" smtClean="0"/>
              <a:t>Importance des stages hospitaliers et de médecine générale ou le compagnonnage</a:t>
            </a:r>
          </a:p>
        </p:txBody>
      </p:sp>
      <p:sp>
        <p:nvSpPr>
          <p:cNvPr id="6" name="Espace réservé du numéro de diapositive 5"/>
          <p:cNvSpPr>
            <a:spLocks noGrp="1"/>
          </p:cNvSpPr>
          <p:nvPr>
            <p:ph type="sldNum" sz="quarter" idx="12"/>
          </p:nvPr>
        </p:nvSpPr>
        <p:spPr/>
        <p:txBody>
          <a:bodyPr/>
          <a:lstStyle/>
          <a:p>
            <a:fld id="{7B1D8D8B-E87A-40AA-822D-AB40A092FFE0}" type="slidenum">
              <a:rPr lang="fr-FR" smtClean="0"/>
              <a:t>36</a:t>
            </a:fld>
            <a:endParaRPr lang="fr-FR"/>
          </a:p>
        </p:txBody>
      </p:sp>
      <p:sp>
        <p:nvSpPr>
          <p:cNvPr id="2" name="Rectangle 1"/>
          <p:cNvSpPr/>
          <p:nvPr/>
        </p:nvSpPr>
        <p:spPr>
          <a:xfrm>
            <a:off x="179511" y="3030051"/>
            <a:ext cx="8519081" cy="830997"/>
          </a:xfrm>
          <a:prstGeom prst="rect">
            <a:avLst/>
          </a:prstGeom>
        </p:spPr>
        <p:txBody>
          <a:bodyPr wrap="square">
            <a:spAutoFit/>
          </a:bodyPr>
          <a:lstStyle/>
          <a:p>
            <a:r>
              <a:rPr lang="fr-FR" sz="1600" dirty="0"/>
              <a:t>Article R.4127-68-1 du code de la santé </a:t>
            </a:r>
            <a:r>
              <a:rPr lang="fr-FR" sz="1600" dirty="0" smtClean="0"/>
              <a:t>publique</a:t>
            </a:r>
            <a:r>
              <a:rPr lang="fr-FR" sz="1600" dirty="0"/>
              <a:t/>
            </a:r>
            <a:br>
              <a:rPr lang="fr-FR" sz="1600" dirty="0"/>
            </a:br>
            <a:r>
              <a:rPr lang="fr-FR" sz="1600" dirty="0" smtClean="0"/>
              <a:t>« </a:t>
            </a:r>
            <a:r>
              <a:rPr lang="fr-FR" sz="1600" i="1" dirty="0" smtClean="0"/>
              <a:t>Le </a:t>
            </a:r>
            <a:r>
              <a:rPr lang="fr-FR" sz="1600" i="1" dirty="0"/>
              <a:t>médecin partage ses connaissances et son expérience avec les étudiants et internes en médecine durant leur formation dans un esprit de compagnonnage, de considération et de respect </a:t>
            </a:r>
            <a:r>
              <a:rPr lang="fr-FR" sz="1600" i="1" dirty="0" smtClean="0"/>
              <a:t>mutuel »</a:t>
            </a:r>
            <a:endParaRPr lang="fr-FR" sz="1600" dirty="0"/>
          </a:p>
        </p:txBody>
      </p:sp>
      <p:sp>
        <p:nvSpPr>
          <p:cNvPr id="3" name="Rectangle 2"/>
          <p:cNvSpPr/>
          <p:nvPr/>
        </p:nvSpPr>
        <p:spPr>
          <a:xfrm>
            <a:off x="251520" y="3861048"/>
            <a:ext cx="8447073" cy="1077218"/>
          </a:xfrm>
          <a:prstGeom prst="rect">
            <a:avLst/>
          </a:prstGeom>
        </p:spPr>
        <p:txBody>
          <a:bodyPr wrap="square">
            <a:spAutoFit/>
          </a:bodyPr>
          <a:lstStyle/>
          <a:p>
            <a:r>
              <a:rPr lang="fr-FR" sz="1600" dirty="0"/>
              <a:t>Article L.1111- 4, 7</a:t>
            </a:r>
            <a:r>
              <a:rPr lang="fr-FR" sz="1600" baseline="30000" dirty="0"/>
              <a:t>ème</a:t>
            </a:r>
            <a:r>
              <a:rPr lang="fr-FR" sz="1600" dirty="0"/>
              <a:t> alinéa du code de la santé publique </a:t>
            </a:r>
            <a:endParaRPr lang="fr-FR" sz="1600" dirty="0" smtClean="0"/>
          </a:p>
          <a:p>
            <a:r>
              <a:rPr lang="fr-FR" sz="1600" dirty="0" smtClean="0"/>
              <a:t>«</a:t>
            </a:r>
            <a:r>
              <a:rPr lang="fr-FR" sz="1600" dirty="0"/>
              <a:t> </a:t>
            </a:r>
            <a:r>
              <a:rPr lang="fr-FR" sz="1600" i="1" dirty="0"/>
              <a:t>L'examen d'une personne malade dans le cadre d'un enseignement clinique requiert son consentement préalable. Les étudiants qui reçoivent cet enseignement doivent être au préalable informés de la nécessité de respecter les droits des malades énoncés au présent titre</a:t>
            </a:r>
            <a:r>
              <a:rPr lang="fr-FR" sz="1600" dirty="0"/>
              <a:t>. »</a:t>
            </a:r>
          </a:p>
        </p:txBody>
      </p:sp>
      <p:sp>
        <p:nvSpPr>
          <p:cNvPr id="9" name="Rectangle 8"/>
          <p:cNvSpPr/>
          <p:nvPr/>
        </p:nvSpPr>
        <p:spPr>
          <a:xfrm>
            <a:off x="251520" y="1484784"/>
            <a:ext cx="8519081" cy="1200329"/>
          </a:xfrm>
          <a:prstGeom prst="rect">
            <a:avLst/>
          </a:prstGeom>
          <a:ln>
            <a:solidFill>
              <a:srgbClr val="002060"/>
            </a:solidFill>
          </a:ln>
        </p:spPr>
        <p:txBody>
          <a:bodyPr wrap="square">
            <a:spAutoFit/>
          </a:bodyPr>
          <a:lstStyle/>
          <a:p>
            <a:r>
              <a:rPr lang="fr-FR" dirty="0" smtClean="0"/>
              <a:t>Observation clinique des ainés</a:t>
            </a:r>
          </a:p>
          <a:p>
            <a:r>
              <a:rPr lang="fr-FR" dirty="0" smtClean="0"/>
              <a:t>Mise en situation clinique en présence des patients</a:t>
            </a:r>
          </a:p>
          <a:p>
            <a:r>
              <a:rPr lang="fr-FR" dirty="0" smtClean="0"/>
              <a:t>Mise en pratique des connaissances</a:t>
            </a:r>
          </a:p>
          <a:p>
            <a:r>
              <a:rPr lang="fr-FR" dirty="0" smtClean="0"/>
              <a:t>Acquisition d’expérience</a:t>
            </a:r>
            <a:endParaRPr lang="fr-FR" dirty="0"/>
          </a:p>
        </p:txBody>
      </p:sp>
    </p:spTree>
    <p:extLst>
      <p:ext uri="{BB962C8B-B14F-4D97-AF65-F5344CB8AC3E}">
        <p14:creationId xmlns:p14="http://schemas.microsoft.com/office/powerpoint/2010/main" val="2704307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B1D8D8B-E87A-40AA-822D-AB40A092FFE0}" type="slidenum">
              <a:rPr lang="fr-FR" smtClean="0"/>
              <a:t>4</a:t>
            </a:fld>
            <a:endParaRPr lang="fr-F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332656"/>
            <a:ext cx="8743593" cy="546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576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116632"/>
            <a:ext cx="6462464" cy="6463308"/>
          </a:xfrm>
          <a:prstGeom prst="rect">
            <a:avLst/>
          </a:prstGeom>
        </p:spPr>
        <p:txBody>
          <a:bodyPr wrap="square">
            <a:spAutoFit/>
          </a:bodyPr>
          <a:lstStyle/>
          <a:p>
            <a:r>
              <a:rPr lang="fr-FR" dirty="0"/>
              <a:t>Online Physical Exam </a:t>
            </a:r>
            <a:r>
              <a:rPr lang="fr-FR" dirty="0" err="1"/>
              <a:t>Teaching</a:t>
            </a:r>
            <a:r>
              <a:rPr lang="fr-FR" dirty="0"/>
              <a:t> Assistant : http://depmedicina.med.up.pt/opeta/</a:t>
            </a:r>
          </a:p>
          <a:p>
            <a:r>
              <a:rPr lang="fr-FR" dirty="0" err="1"/>
              <a:t>University</a:t>
            </a:r>
            <a:r>
              <a:rPr lang="fr-FR" dirty="0"/>
              <a:t> of Virginia : http://www.med-ed.virginia.edu/courses/pom1/PhysicalExamLinkPage.cfm</a:t>
            </a:r>
          </a:p>
          <a:p>
            <a:r>
              <a:rPr lang="fr-FR" dirty="0"/>
              <a:t>The Connecticut </a:t>
            </a:r>
            <a:r>
              <a:rPr lang="fr-FR" dirty="0" err="1"/>
              <a:t>tutorials</a:t>
            </a:r>
            <a:r>
              <a:rPr lang="fr-FR" dirty="0"/>
              <a:t> : http://www.medclip.com/index.php?page=videos&amp;section=view&amp;vid_id=109414</a:t>
            </a:r>
          </a:p>
          <a:p>
            <a:r>
              <a:rPr lang="fr-FR" dirty="0"/>
              <a:t>Stéthoscope Virtuel : http://eglobalmed.com/core/VirtualStethoscopeMcGill/sprojects.mmi.mcgill.ca/mvs/mvsteth.htm</a:t>
            </a:r>
          </a:p>
          <a:p>
            <a:r>
              <a:rPr lang="fr-FR" dirty="0"/>
              <a:t>Advanced Physical </a:t>
            </a:r>
            <a:r>
              <a:rPr lang="fr-FR" dirty="0" err="1"/>
              <a:t>Diagnosis</a:t>
            </a:r>
            <a:r>
              <a:rPr lang="fr-FR" dirty="0"/>
              <a:t> : http://depts.washington.edu/physdx/index.html</a:t>
            </a:r>
          </a:p>
          <a:p>
            <a:r>
              <a:rPr lang="fr-FR" dirty="0"/>
              <a:t>Examiner un patient (CHU de Marseille) : http://ifr48.timone.univ-mrs.fr/Dictionnaire_semiologie/index_examen.html</a:t>
            </a:r>
          </a:p>
          <a:p>
            <a:r>
              <a:rPr lang="fr-FR" dirty="0" err="1"/>
              <a:t>Pratice</a:t>
            </a:r>
            <a:r>
              <a:rPr lang="fr-FR" dirty="0"/>
              <a:t> of </a:t>
            </a:r>
            <a:r>
              <a:rPr lang="fr-FR" dirty="0" err="1"/>
              <a:t>Medecine</a:t>
            </a:r>
            <a:r>
              <a:rPr lang="fr-FR" dirty="0"/>
              <a:t> I (</a:t>
            </a:r>
            <a:r>
              <a:rPr lang="fr-FR" dirty="0" err="1"/>
              <a:t>University</a:t>
            </a:r>
            <a:r>
              <a:rPr lang="fr-FR" dirty="0"/>
              <a:t> of Virginia) : http://www.med-ed.virginia.edu/courses/pom1/videos/index.cfm</a:t>
            </a:r>
          </a:p>
          <a:p>
            <a:r>
              <a:rPr lang="fr-FR" dirty="0"/>
              <a:t>Collection de photos cliniques (</a:t>
            </a:r>
            <a:r>
              <a:rPr lang="fr-FR" dirty="0" err="1"/>
              <a:t>University</a:t>
            </a:r>
            <a:r>
              <a:rPr lang="fr-FR" dirty="0"/>
              <a:t> of </a:t>
            </a:r>
            <a:r>
              <a:rPr lang="fr-FR" dirty="0" err="1"/>
              <a:t>California</a:t>
            </a:r>
            <a:r>
              <a:rPr lang="fr-FR" dirty="0"/>
              <a:t>, San Diego) : http://meded.ucsd.edu/clinicalimg</a:t>
            </a:r>
          </a:p>
          <a:p>
            <a:r>
              <a:rPr lang="fr-FR" dirty="0"/>
              <a:t>A </a:t>
            </a:r>
            <a:r>
              <a:rPr lang="fr-FR" dirty="0" err="1"/>
              <a:t>pratical</a:t>
            </a:r>
            <a:r>
              <a:rPr lang="fr-FR" dirty="0"/>
              <a:t> Guide to </a:t>
            </a:r>
            <a:r>
              <a:rPr lang="fr-FR" dirty="0" err="1"/>
              <a:t>Clinical</a:t>
            </a:r>
            <a:r>
              <a:rPr lang="fr-FR" dirty="0"/>
              <a:t> </a:t>
            </a:r>
            <a:r>
              <a:rPr lang="fr-FR" dirty="0" err="1"/>
              <a:t>Medicine</a:t>
            </a:r>
            <a:r>
              <a:rPr lang="fr-FR" dirty="0"/>
              <a:t> (</a:t>
            </a:r>
            <a:r>
              <a:rPr lang="fr-FR" dirty="0" err="1"/>
              <a:t>University</a:t>
            </a:r>
            <a:r>
              <a:rPr lang="fr-FR" dirty="0"/>
              <a:t> of </a:t>
            </a:r>
            <a:r>
              <a:rPr lang="fr-FR" dirty="0" err="1"/>
              <a:t>California</a:t>
            </a:r>
            <a:r>
              <a:rPr lang="fr-FR" dirty="0"/>
              <a:t>, San Diego) : http://meded.ucsd.edu/clinicalmed/</a:t>
            </a:r>
          </a:p>
          <a:p>
            <a:r>
              <a:rPr lang="fr-FR" dirty="0"/>
              <a:t>Stanford </a:t>
            </a:r>
            <a:r>
              <a:rPr lang="fr-FR" dirty="0" err="1"/>
              <a:t>School</a:t>
            </a:r>
            <a:r>
              <a:rPr lang="fr-FR" dirty="0"/>
              <a:t> of </a:t>
            </a:r>
            <a:r>
              <a:rPr lang="fr-FR" dirty="0" err="1"/>
              <a:t>Medecine</a:t>
            </a:r>
            <a:r>
              <a:rPr lang="fr-FR" dirty="0"/>
              <a:t> : Stanford </a:t>
            </a:r>
            <a:r>
              <a:rPr lang="fr-FR" dirty="0" err="1"/>
              <a:t>Medicine</a:t>
            </a:r>
            <a:r>
              <a:rPr lang="fr-FR" dirty="0"/>
              <a:t> 25 : http://stanfordmedicine25.stanford.edu/index.html - Stanford </a:t>
            </a:r>
            <a:r>
              <a:rPr lang="fr-FR" dirty="0" err="1"/>
              <a:t>Medicine</a:t>
            </a:r>
            <a:r>
              <a:rPr lang="fr-FR" dirty="0"/>
              <a:t> 25 blog : http://stanford25blog.stanford.edu/</a:t>
            </a:r>
          </a:p>
        </p:txBody>
      </p:sp>
    </p:spTree>
    <p:extLst>
      <p:ext uri="{BB962C8B-B14F-4D97-AF65-F5344CB8AC3E}">
        <p14:creationId xmlns:p14="http://schemas.microsoft.com/office/powerpoint/2010/main" val="1810515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12"/>
          <p:cNvSpPr>
            <a:spLocks noGrp="1"/>
          </p:cNvSpPr>
          <p:nvPr>
            <p:ph type="sldNum" sz="quarter" idx="12"/>
          </p:nvPr>
        </p:nvSpPr>
        <p:spPr>
          <a:xfrm>
            <a:off x="6553200" y="6420741"/>
            <a:ext cx="1980825" cy="300734"/>
          </a:xfrm>
        </p:spPr>
        <p:txBody>
          <a:bodyPr/>
          <a:lstStyle/>
          <a:p>
            <a:fld id="{7B1D8D8B-E87A-40AA-822D-AB40A092FFE0}" type="slidenum">
              <a:rPr lang="fr-FR" sz="1600" smtClean="0"/>
              <a:t>6</a:t>
            </a:fld>
            <a:endParaRPr lang="fr-FR" sz="1600"/>
          </a:p>
        </p:txBody>
      </p:sp>
      <p:sp>
        <p:nvSpPr>
          <p:cNvPr id="12" name="Titre 1"/>
          <p:cNvSpPr>
            <a:spLocks noGrp="1"/>
          </p:cNvSpPr>
          <p:nvPr>
            <p:ph type="title" idx="4294967295"/>
          </p:nvPr>
        </p:nvSpPr>
        <p:spPr>
          <a:xfrm>
            <a:off x="251520" y="116632"/>
            <a:ext cx="8229600" cy="792088"/>
          </a:xfrm>
        </p:spPr>
        <p:txBody>
          <a:bodyPr>
            <a:noAutofit/>
          </a:bodyPr>
          <a:lstStyle/>
          <a:p>
            <a:pPr algn="l"/>
            <a:r>
              <a:rPr lang="fr-FR" sz="2200" dirty="0"/>
              <a:t>L'approche clinique du </a:t>
            </a:r>
            <a:r>
              <a:rPr lang="fr-FR" sz="2200" dirty="0" smtClean="0"/>
              <a:t>patient- </a:t>
            </a:r>
            <a:r>
              <a:rPr lang="fr-FR" sz="2200" b="1" dirty="0" smtClean="0">
                <a:solidFill>
                  <a:srgbClr val="0070C0"/>
                </a:solidFill>
              </a:rPr>
              <a:t>notion d'observation</a:t>
            </a:r>
            <a:r>
              <a:rPr lang="fr-FR" sz="2200" dirty="0"/>
              <a:t> </a:t>
            </a:r>
            <a:r>
              <a:rPr lang="fr-FR" sz="2200" b="1" dirty="0" smtClean="0">
                <a:solidFill>
                  <a:srgbClr val="0070C0"/>
                </a:solidFill>
              </a:rPr>
              <a:t>médicale</a:t>
            </a:r>
            <a:r>
              <a:rPr lang="fr-FR" sz="2200" dirty="0"/>
              <a:t> </a:t>
            </a:r>
            <a:r>
              <a:rPr lang="fr-FR" sz="2200" dirty="0" smtClean="0"/>
              <a:t>(recueil </a:t>
            </a:r>
            <a:r>
              <a:rPr lang="fr-FR" sz="2200" dirty="0"/>
              <a:t>de données et d'examen </a:t>
            </a:r>
            <a:r>
              <a:rPr lang="fr-FR" sz="2200" dirty="0" smtClean="0"/>
              <a:t>clinique) (2)</a:t>
            </a:r>
            <a:endParaRPr lang="fr-FR" sz="2200" dirty="0">
              <a:solidFill>
                <a:schemeClr val="tx1">
                  <a:lumMod val="65000"/>
                  <a:lumOff val="35000"/>
                </a:schemeClr>
              </a:solidFill>
              <a:cs typeface="Arial" pitchFamily="34" charset="0"/>
            </a:endParaRPr>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AutoShape 16"/>
          <p:cNvSpPr>
            <a:spLocks noChangeArrowheads="1"/>
          </p:cNvSpPr>
          <p:nvPr/>
        </p:nvSpPr>
        <p:spPr bwMode="auto">
          <a:xfrm>
            <a:off x="467545" y="1341982"/>
            <a:ext cx="3960192" cy="1222922"/>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fr-FR" altLang="fr-FR" sz="1800" dirty="0" smtClean="0"/>
              <a:t>des </a:t>
            </a:r>
            <a:r>
              <a:rPr lang="fr-FR" altLang="fr-FR" sz="1800" dirty="0"/>
              <a:t>connaissances fondamentales </a:t>
            </a:r>
          </a:p>
          <a:p>
            <a:pPr algn="ctr" eaLnBrk="1" hangingPunct="1">
              <a:spcBef>
                <a:spcPct val="0"/>
              </a:spcBef>
              <a:buClrTx/>
              <a:buSzTx/>
              <a:buFontTx/>
              <a:buNone/>
            </a:pPr>
            <a:r>
              <a:rPr lang="fr-FR" altLang="fr-FR" sz="1800" dirty="0"/>
              <a:t>en progrès constant</a:t>
            </a:r>
          </a:p>
          <a:p>
            <a:pPr algn="ctr" eaLnBrk="1" hangingPunct="1">
              <a:spcBef>
                <a:spcPct val="0"/>
              </a:spcBef>
              <a:buClrTx/>
              <a:buSzTx/>
              <a:buFontTx/>
              <a:buNone/>
            </a:pPr>
            <a:r>
              <a:rPr lang="fr-FR" altLang="fr-FR" sz="1800" dirty="0"/>
              <a:t>(génétique, biologie cellulaire, </a:t>
            </a:r>
          </a:p>
          <a:p>
            <a:pPr algn="ctr" eaLnBrk="1" hangingPunct="1">
              <a:spcBef>
                <a:spcPct val="0"/>
              </a:spcBef>
              <a:buClrTx/>
              <a:buSzTx/>
              <a:buFontTx/>
              <a:buNone/>
            </a:pPr>
            <a:r>
              <a:rPr lang="fr-FR" altLang="fr-FR" sz="1800" dirty="0"/>
              <a:t>compréhension physiopathologique…)</a:t>
            </a:r>
          </a:p>
        </p:txBody>
      </p:sp>
      <p:sp>
        <p:nvSpPr>
          <p:cNvPr id="10" name="AutoShape 18"/>
          <p:cNvSpPr>
            <a:spLocks noChangeArrowheads="1"/>
          </p:cNvSpPr>
          <p:nvPr/>
        </p:nvSpPr>
        <p:spPr bwMode="auto">
          <a:xfrm>
            <a:off x="4860925" y="2276872"/>
            <a:ext cx="4031555" cy="1224136"/>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fr-FR" altLang="fr-FR" sz="1800" dirty="0" smtClean="0"/>
              <a:t>des outils </a:t>
            </a:r>
            <a:r>
              <a:rPr lang="fr-FR" altLang="fr-FR" sz="1800" dirty="0"/>
              <a:t>technologiques </a:t>
            </a:r>
            <a:r>
              <a:rPr lang="fr-FR" altLang="fr-FR" sz="1800" dirty="0" smtClean="0"/>
              <a:t>diagnostiques</a:t>
            </a:r>
            <a:endParaRPr lang="fr-FR" altLang="fr-FR" sz="1800" dirty="0"/>
          </a:p>
          <a:p>
            <a:pPr algn="ctr" eaLnBrk="1" hangingPunct="1">
              <a:spcBef>
                <a:spcPct val="0"/>
              </a:spcBef>
              <a:buClrTx/>
              <a:buSzTx/>
              <a:buFontTx/>
              <a:buNone/>
            </a:pPr>
            <a:r>
              <a:rPr lang="fr-FR" altLang="fr-FR" sz="1800" dirty="0" smtClean="0"/>
              <a:t>de plus en plus performants</a:t>
            </a:r>
            <a:endParaRPr lang="fr-FR" altLang="fr-FR" sz="1800" dirty="0"/>
          </a:p>
          <a:p>
            <a:pPr algn="ctr" eaLnBrk="1" hangingPunct="1">
              <a:spcBef>
                <a:spcPct val="0"/>
              </a:spcBef>
              <a:buClrTx/>
              <a:buSzTx/>
              <a:buFontTx/>
              <a:buNone/>
            </a:pPr>
            <a:r>
              <a:rPr lang="fr-FR" altLang="fr-FR" sz="1800" dirty="0"/>
              <a:t>(en imagerie, en biologie…)</a:t>
            </a:r>
          </a:p>
        </p:txBody>
      </p:sp>
      <p:sp>
        <p:nvSpPr>
          <p:cNvPr id="11" name="AutoShape 19"/>
          <p:cNvSpPr>
            <a:spLocks noChangeArrowheads="1"/>
          </p:cNvSpPr>
          <p:nvPr/>
        </p:nvSpPr>
        <p:spPr bwMode="auto">
          <a:xfrm>
            <a:off x="467546" y="3356992"/>
            <a:ext cx="4031752" cy="1152128"/>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fr-FR" altLang="fr-FR" sz="1800" dirty="0"/>
              <a:t>u</a:t>
            </a:r>
            <a:r>
              <a:rPr lang="fr-FR" altLang="fr-FR" sz="1800" dirty="0" smtClean="0"/>
              <a:t>ne large </a:t>
            </a:r>
            <a:r>
              <a:rPr lang="fr-FR" altLang="fr-FR" sz="1800" dirty="0"/>
              <a:t>diffusion de la connaissance</a:t>
            </a:r>
          </a:p>
        </p:txBody>
      </p:sp>
      <p:sp>
        <p:nvSpPr>
          <p:cNvPr id="17" name="AutoShape 20"/>
          <p:cNvSpPr>
            <a:spLocks noChangeArrowheads="1"/>
          </p:cNvSpPr>
          <p:nvPr/>
        </p:nvSpPr>
        <p:spPr bwMode="auto">
          <a:xfrm>
            <a:off x="2629272" y="4941168"/>
            <a:ext cx="3886944" cy="1152128"/>
          </a:xfrm>
          <a:prstGeom prst="flowChartAlternateProcess">
            <a:avLst/>
          </a:prstGeom>
          <a:solidFill>
            <a:schemeClr val="bg2">
              <a:lumMod val="90000"/>
            </a:schemeClr>
          </a:solidFill>
          <a:ln w="9525">
            <a:solidFill>
              <a:schemeClr val="tx1"/>
            </a:solidFill>
            <a:miter lim="800000"/>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fr-FR" altLang="fr-FR" sz="1800" b="1" dirty="0">
                <a:solidFill>
                  <a:schemeClr val="bg2">
                    <a:lumMod val="10000"/>
                  </a:schemeClr>
                </a:solidFill>
              </a:rPr>
              <a:t>La consultation auprès du malade </a:t>
            </a:r>
          </a:p>
          <a:p>
            <a:pPr algn="ctr" eaLnBrk="1" hangingPunct="1">
              <a:spcBef>
                <a:spcPct val="0"/>
              </a:spcBef>
              <a:buClrTx/>
              <a:buSzTx/>
              <a:buFontTx/>
              <a:buNone/>
            </a:pPr>
            <a:r>
              <a:rPr lang="fr-FR" altLang="fr-FR" sz="1800" b="1" dirty="0">
                <a:solidFill>
                  <a:schemeClr val="bg2">
                    <a:lumMod val="10000"/>
                  </a:schemeClr>
                </a:solidFill>
              </a:rPr>
              <a:t>reste une absolue nécessité </a:t>
            </a:r>
          </a:p>
          <a:p>
            <a:pPr algn="ctr" eaLnBrk="1" hangingPunct="1">
              <a:spcBef>
                <a:spcPct val="0"/>
              </a:spcBef>
              <a:buClrTx/>
              <a:buSzTx/>
              <a:buFontTx/>
              <a:buNone/>
            </a:pPr>
            <a:r>
              <a:rPr lang="fr-FR" altLang="fr-FR" sz="1800" b="1" dirty="0">
                <a:solidFill>
                  <a:schemeClr val="bg2">
                    <a:lumMod val="10000"/>
                  </a:schemeClr>
                </a:solidFill>
              </a:rPr>
              <a:t>et la base du diagnostic et du soin </a:t>
            </a:r>
          </a:p>
        </p:txBody>
      </p:sp>
      <p:sp>
        <p:nvSpPr>
          <p:cNvPr id="18" name="Titre 1"/>
          <p:cNvSpPr txBox="1">
            <a:spLocks/>
          </p:cNvSpPr>
          <p:nvPr/>
        </p:nvSpPr>
        <p:spPr>
          <a:xfrm>
            <a:off x="467544" y="908720"/>
            <a:ext cx="8229600" cy="43204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dirty="0" smtClean="0"/>
              <a:t>Malgré….</a:t>
            </a:r>
            <a:endParaRPr lang="fr-FR" sz="1800" dirty="0"/>
          </a:p>
        </p:txBody>
      </p:sp>
    </p:spTree>
    <p:extLst>
      <p:ext uri="{BB962C8B-B14F-4D97-AF65-F5344CB8AC3E}">
        <p14:creationId xmlns:p14="http://schemas.microsoft.com/office/powerpoint/2010/main" val="3182256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p:txBody>
          <a:bodyPr>
            <a:noAutofit/>
          </a:bodyPr>
          <a:lstStyle/>
          <a:p>
            <a:pPr algn="l"/>
            <a:r>
              <a:rPr lang="fr-FR" sz="2200" dirty="0"/>
              <a:t>L'approche clinique du </a:t>
            </a:r>
            <a:r>
              <a:rPr lang="fr-FR" sz="2200" dirty="0" smtClean="0"/>
              <a:t>patient- </a:t>
            </a:r>
            <a:r>
              <a:rPr lang="fr-FR" sz="2200" b="1" dirty="0" smtClean="0">
                <a:solidFill>
                  <a:srgbClr val="0070C0"/>
                </a:solidFill>
              </a:rPr>
              <a:t>notion d'observation</a:t>
            </a:r>
            <a:r>
              <a:rPr lang="fr-FR" sz="2200" dirty="0"/>
              <a:t> </a:t>
            </a:r>
            <a:r>
              <a:rPr lang="fr-FR" sz="2200" b="1" dirty="0" smtClean="0">
                <a:solidFill>
                  <a:srgbClr val="0070C0"/>
                </a:solidFill>
              </a:rPr>
              <a:t>médicale</a:t>
            </a:r>
            <a:r>
              <a:rPr lang="fr-FR" sz="2200" dirty="0"/>
              <a:t> </a:t>
            </a:r>
            <a:r>
              <a:rPr lang="fr-FR" sz="2200" dirty="0" smtClean="0"/>
              <a:t/>
            </a:r>
            <a:br>
              <a:rPr lang="fr-FR" sz="2200" dirty="0" smtClean="0"/>
            </a:br>
            <a:r>
              <a:rPr lang="fr-FR" sz="2200" b="1" dirty="0" smtClean="0">
                <a:solidFill>
                  <a:srgbClr val="0070C0"/>
                </a:solidFill>
              </a:rPr>
              <a:t>L’interrogatoire</a:t>
            </a:r>
            <a:r>
              <a:rPr lang="fr-FR" sz="2200" dirty="0" smtClean="0"/>
              <a:t> (3)</a:t>
            </a:r>
          </a:p>
        </p:txBody>
      </p:sp>
      <p:sp>
        <p:nvSpPr>
          <p:cNvPr id="2" name="Espace réservé du contenu 1"/>
          <p:cNvSpPr>
            <a:spLocks noGrp="1"/>
          </p:cNvSpPr>
          <p:nvPr>
            <p:ph idx="1"/>
          </p:nvPr>
        </p:nvSpPr>
        <p:spPr>
          <a:xfrm>
            <a:off x="457200" y="1600201"/>
            <a:ext cx="8229600" cy="2692896"/>
          </a:xfrm>
        </p:spPr>
        <p:txBody>
          <a:bodyPr/>
          <a:lstStyle/>
          <a:p>
            <a:r>
              <a:rPr lang="fr-FR" sz="2400" dirty="0" smtClean="0"/>
              <a:t>La base essentielle du diagnostic (&gt;80%?)</a:t>
            </a:r>
          </a:p>
          <a:p>
            <a:r>
              <a:rPr lang="fr-FR" sz="2400" dirty="0" smtClean="0"/>
              <a:t>Motif de consultation ++++ </a:t>
            </a:r>
          </a:p>
          <a:p>
            <a:pPr lvl="1"/>
            <a:r>
              <a:rPr lang="fr-FR" sz="2400" dirty="0" smtClean="0"/>
              <a:t>Ce qui gène le patient (plainte, symptôme)</a:t>
            </a:r>
          </a:p>
          <a:p>
            <a:pPr lvl="1"/>
            <a:r>
              <a:rPr lang="fr-FR" sz="2400" dirty="0" smtClean="0"/>
              <a:t>ne pas confondre « motif de consultation et diagnostic » </a:t>
            </a:r>
          </a:p>
          <a:p>
            <a:pPr lvl="2"/>
            <a:r>
              <a:rPr lang="fr-FR" sz="1800" i="1" dirty="0" smtClean="0"/>
              <a:t>(exemple: </a:t>
            </a:r>
            <a:r>
              <a:rPr lang="fr-FR" sz="1800" b="1" i="1" dirty="0" smtClean="0"/>
              <a:t>motif</a:t>
            </a:r>
            <a:r>
              <a:rPr lang="fr-FR" sz="1800" i="1" dirty="0" smtClean="0"/>
              <a:t>: douleur de l’estomac, </a:t>
            </a:r>
            <a:r>
              <a:rPr lang="fr-FR" sz="1800" b="1" i="1" dirty="0" smtClean="0"/>
              <a:t>diagnostic suspecté</a:t>
            </a:r>
            <a:r>
              <a:rPr lang="fr-FR" sz="1800" i="1" dirty="0" smtClean="0"/>
              <a:t>: ulcère gastrique) </a:t>
            </a:r>
            <a:endParaRPr lang="fr-FR" sz="1800" i="1" dirty="0"/>
          </a:p>
        </p:txBody>
      </p:sp>
      <p:sp>
        <p:nvSpPr>
          <p:cNvPr id="13" name="Espace réservé du numéro de diapositive 12"/>
          <p:cNvSpPr>
            <a:spLocks noGrp="1"/>
          </p:cNvSpPr>
          <p:nvPr>
            <p:ph type="sldNum" sz="quarter" idx="12"/>
          </p:nvPr>
        </p:nvSpPr>
        <p:spPr/>
        <p:txBody>
          <a:bodyPr/>
          <a:lstStyle/>
          <a:p>
            <a:fld id="{7B1D8D8B-E87A-40AA-822D-AB40A092FFE0}" type="slidenum">
              <a:rPr lang="fr-FR" sz="1600" smtClean="0"/>
              <a:t>7</a:t>
            </a:fld>
            <a:endParaRPr lang="fr-FR" sz="1600"/>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633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44624"/>
            <a:ext cx="8229600" cy="936104"/>
          </a:xfrm>
        </p:spPr>
        <p:txBody>
          <a:bodyPr>
            <a:noAutofit/>
          </a:bodyPr>
          <a:lstStyle/>
          <a:p>
            <a:pPr algn="l"/>
            <a:r>
              <a:rPr lang="fr-FR" sz="2200" dirty="0"/>
              <a:t>L'approche clinique du </a:t>
            </a:r>
            <a:r>
              <a:rPr lang="fr-FR" sz="2200" dirty="0" smtClean="0"/>
              <a:t>patient- </a:t>
            </a:r>
            <a:r>
              <a:rPr lang="fr-FR" sz="2200" b="1" dirty="0" smtClean="0">
                <a:solidFill>
                  <a:srgbClr val="0070C0"/>
                </a:solidFill>
              </a:rPr>
              <a:t>notion d'observation</a:t>
            </a:r>
            <a:r>
              <a:rPr lang="fr-FR" sz="2200" dirty="0"/>
              <a:t> </a:t>
            </a:r>
            <a:r>
              <a:rPr lang="fr-FR" sz="2200" b="1" dirty="0" smtClean="0">
                <a:solidFill>
                  <a:srgbClr val="0070C0"/>
                </a:solidFill>
              </a:rPr>
              <a:t>médicale</a:t>
            </a:r>
            <a:r>
              <a:rPr lang="fr-FR" sz="2200" dirty="0"/>
              <a:t> </a:t>
            </a:r>
            <a:r>
              <a:rPr lang="fr-FR" sz="2200" dirty="0" smtClean="0"/>
              <a:t/>
            </a:r>
            <a:br>
              <a:rPr lang="fr-FR" sz="2200" dirty="0" smtClean="0"/>
            </a:br>
            <a:r>
              <a:rPr lang="fr-FR" sz="2200" b="1" dirty="0" smtClean="0">
                <a:solidFill>
                  <a:srgbClr val="0070C0"/>
                </a:solidFill>
              </a:rPr>
              <a:t>L’interrogatoire</a:t>
            </a:r>
            <a:r>
              <a:rPr lang="fr-FR" sz="2200" dirty="0" smtClean="0"/>
              <a:t> (4)</a:t>
            </a:r>
          </a:p>
        </p:txBody>
      </p:sp>
      <p:sp>
        <p:nvSpPr>
          <p:cNvPr id="2" name="Espace réservé du contenu 1"/>
          <p:cNvSpPr>
            <a:spLocks noGrp="1"/>
          </p:cNvSpPr>
          <p:nvPr>
            <p:ph idx="1"/>
          </p:nvPr>
        </p:nvSpPr>
        <p:spPr>
          <a:xfrm>
            <a:off x="457200" y="908720"/>
            <a:ext cx="8229600" cy="1440160"/>
          </a:xfrm>
          <a:ln>
            <a:solidFill>
              <a:schemeClr val="accent1"/>
            </a:solidFill>
          </a:ln>
        </p:spPr>
        <p:txBody>
          <a:bodyPr>
            <a:noAutofit/>
          </a:bodyPr>
          <a:lstStyle/>
          <a:p>
            <a:pPr marL="0" indent="0">
              <a:buNone/>
            </a:pPr>
            <a:r>
              <a:rPr lang="fr-FR" sz="1600" u="sng" dirty="0" smtClean="0"/>
              <a:t>Partie administrative</a:t>
            </a:r>
          </a:p>
          <a:p>
            <a:r>
              <a:rPr lang="fr-FR" sz="1600" dirty="0" smtClean="0"/>
              <a:t>Date et identification du médecin</a:t>
            </a:r>
          </a:p>
          <a:p>
            <a:r>
              <a:rPr lang="fr-FR" sz="1600" dirty="0" smtClean="0"/>
              <a:t>Identification détaillée du malade</a:t>
            </a:r>
          </a:p>
          <a:p>
            <a:r>
              <a:rPr lang="fr-FR" sz="1600" dirty="0" smtClean="0"/>
              <a:t>Coordonnées personnelles</a:t>
            </a:r>
          </a:p>
          <a:p>
            <a:r>
              <a:rPr lang="fr-FR" sz="1600" dirty="0" smtClean="0"/>
              <a:t>Coordonnées des correspondants médicaux autres</a:t>
            </a:r>
            <a:endParaRPr lang="fr-FR" sz="1600" dirty="0"/>
          </a:p>
        </p:txBody>
      </p:sp>
      <p:sp>
        <p:nvSpPr>
          <p:cNvPr id="13" name="Espace réservé du numéro de diapositive 12"/>
          <p:cNvSpPr>
            <a:spLocks noGrp="1"/>
          </p:cNvSpPr>
          <p:nvPr>
            <p:ph type="sldNum" sz="quarter" idx="12"/>
          </p:nvPr>
        </p:nvSpPr>
        <p:spPr/>
        <p:txBody>
          <a:bodyPr/>
          <a:lstStyle/>
          <a:p>
            <a:fld id="{7B1D8D8B-E87A-40AA-822D-AB40A092FFE0}" type="slidenum">
              <a:rPr lang="fr-FR" sz="1600" smtClean="0"/>
              <a:t>8</a:t>
            </a:fld>
            <a:endParaRPr lang="fr-FR" sz="1600"/>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Espace réservé du contenu 1"/>
          <p:cNvSpPr txBox="1">
            <a:spLocks/>
          </p:cNvSpPr>
          <p:nvPr/>
        </p:nvSpPr>
        <p:spPr>
          <a:xfrm>
            <a:off x="467544" y="2420888"/>
            <a:ext cx="8229600" cy="2664296"/>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u="sng" dirty="0" smtClean="0"/>
              <a:t>Antécédents</a:t>
            </a:r>
            <a:r>
              <a:rPr lang="fr-FR" sz="1600" dirty="0" smtClean="0"/>
              <a:t>: recherche détaillée+++ des évènements médicaux passés</a:t>
            </a:r>
          </a:p>
          <a:p>
            <a:r>
              <a:rPr lang="fr-FR" sz="1600" dirty="0" smtClean="0"/>
              <a:t>Chirurgicaux</a:t>
            </a:r>
          </a:p>
          <a:p>
            <a:r>
              <a:rPr lang="fr-FR" sz="1600" dirty="0" smtClean="0"/>
              <a:t>Traumatiques</a:t>
            </a:r>
          </a:p>
          <a:p>
            <a:r>
              <a:rPr lang="fr-FR" sz="1600" dirty="0" smtClean="0"/>
              <a:t>Médicaux: </a:t>
            </a:r>
          </a:p>
          <a:p>
            <a:pPr lvl="1"/>
            <a:r>
              <a:rPr lang="fr-FR" sz="1200" dirty="0" smtClean="0"/>
              <a:t>savoir énumérer des maladies fréquentes pour aider le malade à les signaler</a:t>
            </a:r>
          </a:p>
          <a:p>
            <a:pPr lvl="1"/>
            <a:r>
              <a:rPr lang="fr-FR" sz="1200" dirty="0" smtClean="0"/>
              <a:t>Y compris les antécédents psychiatriques (dépression…)</a:t>
            </a:r>
          </a:p>
          <a:p>
            <a:r>
              <a:rPr lang="fr-FR" sz="1600" dirty="0" smtClean="0"/>
              <a:t>Gynécologiques et obstétricaux chez la femme</a:t>
            </a:r>
          </a:p>
          <a:p>
            <a:r>
              <a:rPr lang="fr-FR" sz="1600" dirty="0" smtClean="0"/>
              <a:t>Antécédents allergiques (</a:t>
            </a:r>
            <a:r>
              <a:rPr lang="fr-FR" sz="1600" dirty="0" err="1" smtClean="0"/>
              <a:t>atopie</a:t>
            </a:r>
            <a:r>
              <a:rPr lang="fr-FR" sz="1600" dirty="0" smtClean="0"/>
              <a:t>, réaction à un/des médicaments…)</a:t>
            </a:r>
          </a:p>
          <a:p>
            <a:r>
              <a:rPr lang="fr-FR" sz="1600" dirty="0" smtClean="0"/>
              <a:t>Antécédents familiaux (parents, fratrie, enfant) +++</a:t>
            </a:r>
          </a:p>
          <a:p>
            <a:pPr marL="0" indent="0">
              <a:buFont typeface="Arial" panose="020B0604020202020204" pitchFamily="34" charset="0"/>
              <a:buNone/>
            </a:pPr>
            <a:endParaRPr lang="fr-FR" sz="1600" u="sng" dirty="0" smtClean="0"/>
          </a:p>
        </p:txBody>
      </p:sp>
      <p:sp>
        <p:nvSpPr>
          <p:cNvPr id="9" name="Espace réservé du contenu 1"/>
          <p:cNvSpPr txBox="1">
            <a:spLocks/>
          </p:cNvSpPr>
          <p:nvPr/>
        </p:nvSpPr>
        <p:spPr>
          <a:xfrm>
            <a:off x="467544" y="5157192"/>
            <a:ext cx="8229600" cy="1440160"/>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u="sng" dirty="0" smtClean="0"/>
              <a:t>Traitements suivis</a:t>
            </a:r>
          </a:p>
          <a:p>
            <a:r>
              <a:rPr lang="fr-FR" sz="1600" dirty="0" smtClean="0"/>
              <a:t>Sur ordonnance</a:t>
            </a:r>
          </a:p>
          <a:p>
            <a:r>
              <a:rPr lang="fr-FR" sz="1600" dirty="0" smtClean="0"/>
              <a:t>Hors ordonnance (antalgiques, anti-inflammatoires, phytothérapie…)</a:t>
            </a:r>
          </a:p>
          <a:p>
            <a:r>
              <a:rPr lang="fr-FR" sz="1600" dirty="0" smtClean="0"/>
              <a:t>vaccinations</a:t>
            </a:r>
            <a:endParaRPr lang="fr-FR" sz="1600" dirty="0"/>
          </a:p>
        </p:txBody>
      </p:sp>
    </p:spTree>
    <p:extLst>
      <p:ext uri="{BB962C8B-B14F-4D97-AF65-F5344CB8AC3E}">
        <p14:creationId xmlns:p14="http://schemas.microsoft.com/office/powerpoint/2010/main" val="5469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44624"/>
            <a:ext cx="8229600" cy="936104"/>
          </a:xfrm>
        </p:spPr>
        <p:txBody>
          <a:bodyPr>
            <a:noAutofit/>
          </a:bodyPr>
          <a:lstStyle/>
          <a:p>
            <a:pPr algn="l"/>
            <a:r>
              <a:rPr lang="fr-FR" sz="2200" dirty="0"/>
              <a:t>L'approche clinique du </a:t>
            </a:r>
            <a:r>
              <a:rPr lang="fr-FR" sz="2200" dirty="0" smtClean="0"/>
              <a:t>patient- </a:t>
            </a:r>
            <a:r>
              <a:rPr lang="fr-FR" sz="2200" b="1" dirty="0" smtClean="0">
                <a:solidFill>
                  <a:srgbClr val="0070C0"/>
                </a:solidFill>
              </a:rPr>
              <a:t>notion d'observation</a:t>
            </a:r>
            <a:r>
              <a:rPr lang="fr-FR" sz="2200" dirty="0"/>
              <a:t> </a:t>
            </a:r>
            <a:r>
              <a:rPr lang="fr-FR" sz="2200" b="1" dirty="0" smtClean="0">
                <a:solidFill>
                  <a:srgbClr val="0070C0"/>
                </a:solidFill>
              </a:rPr>
              <a:t>médicale</a:t>
            </a:r>
            <a:r>
              <a:rPr lang="fr-FR" sz="2200" dirty="0"/>
              <a:t> </a:t>
            </a:r>
            <a:r>
              <a:rPr lang="fr-FR" sz="2200" dirty="0" smtClean="0"/>
              <a:t/>
            </a:r>
            <a:br>
              <a:rPr lang="fr-FR" sz="2200" dirty="0" smtClean="0"/>
            </a:br>
            <a:r>
              <a:rPr lang="fr-FR" sz="2200" b="1" dirty="0" smtClean="0">
                <a:solidFill>
                  <a:srgbClr val="0070C0"/>
                </a:solidFill>
              </a:rPr>
              <a:t>L’interrogatoire</a:t>
            </a:r>
            <a:r>
              <a:rPr lang="fr-FR" sz="2200" dirty="0" smtClean="0"/>
              <a:t> (5)</a:t>
            </a:r>
          </a:p>
        </p:txBody>
      </p:sp>
      <p:sp>
        <p:nvSpPr>
          <p:cNvPr id="13" name="Espace réservé du numéro de diapositive 12"/>
          <p:cNvSpPr>
            <a:spLocks noGrp="1"/>
          </p:cNvSpPr>
          <p:nvPr>
            <p:ph type="sldNum" sz="quarter" idx="12"/>
          </p:nvPr>
        </p:nvSpPr>
        <p:spPr/>
        <p:txBody>
          <a:bodyPr/>
          <a:lstStyle/>
          <a:p>
            <a:fld id="{7B1D8D8B-E87A-40AA-822D-AB40A092FFE0}" type="slidenum">
              <a:rPr lang="fr-FR" sz="1600" smtClean="0"/>
              <a:t>9</a:t>
            </a:fld>
            <a:endParaRPr lang="fr-FR" sz="1600"/>
          </a:p>
        </p:txBody>
      </p:sp>
      <p:cxnSp>
        <p:nvCxnSpPr>
          <p:cNvPr id="16" name="Connecteur droit 1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Espace réservé du contenu 1"/>
          <p:cNvSpPr txBox="1">
            <a:spLocks/>
          </p:cNvSpPr>
          <p:nvPr/>
        </p:nvSpPr>
        <p:spPr>
          <a:xfrm>
            <a:off x="500444" y="980728"/>
            <a:ext cx="8229600" cy="3096344"/>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u="sng" dirty="0" smtClean="0"/>
              <a:t>Contexte et mode de vie:</a:t>
            </a:r>
            <a:endParaRPr lang="fr-FR" sz="1600" dirty="0" smtClean="0"/>
          </a:p>
          <a:p>
            <a:r>
              <a:rPr lang="fr-FR" sz="1600" dirty="0" smtClean="0"/>
              <a:t>Situation socioprofessionnelle ++++</a:t>
            </a:r>
          </a:p>
          <a:p>
            <a:r>
              <a:rPr lang="fr-FR" sz="1600" dirty="0" smtClean="0"/>
              <a:t>Situation familiale ++++</a:t>
            </a:r>
          </a:p>
          <a:p>
            <a:r>
              <a:rPr lang="fr-FR" sz="1600" dirty="0" smtClean="0"/>
              <a:t>Logement</a:t>
            </a:r>
          </a:p>
          <a:p>
            <a:r>
              <a:rPr lang="fr-FR" sz="1600" dirty="0" smtClean="0"/>
              <a:t>comportements à risque: alcool (nombre de verre (g) par jour), tabac (nb de cigarettes et ancienneté –paquet année), toxicomanie, comportement sexuel à risque..</a:t>
            </a:r>
          </a:p>
          <a:p>
            <a:r>
              <a:rPr lang="fr-FR" sz="1600" dirty="0" smtClean="0"/>
              <a:t>Habitudes alimentaires</a:t>
            </a:r>
          </a:p>
          <a:p>
            <a:r>
              <a:rPr lang="fr-FR" sz="1600" dirty="0" smtClean="0"/>
              <a:t>Voyage récent, pays d’origine</a:t>
            </a:r>
          </a:p>
          <a:p>
            <a:r>
              <a:rPr lang="fr-FR" sz="1600" dirty="0" smtClean="0"/>
              <a:t>Animaux domestiques…. </a:t>
            </a:r>
          </a:p>
          <a:p>
            <a:r>
              <a:rPr lang="fr-FR" sz="1600" dirty="0" smtClean="0"/>
              <a:t>….</a:t>
            </a:r>
          </a:p>
        </p:txBody>
      </p:sp>
      <p:sp>
        <p:nvSpPr>
          <p:cNvPr id="11" name="Espace réservé du contenu 1"/>
          <p:cNvSpPr txBox="1">
            <a:spLocks/>
          </p:cNvSpPr>
          <p:nvPr/>
        </p:nvSpPr>
        <p:spPr>
          <a:xfrm>
            <a:off x="500444" y="4149080"/>
            <a:ext cx="8229600" cy="1512168"/>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u="sng" dirty="0" smtClean="0"/>
              <a:t>Notion de «</a:t>
            </a:r>
            <a:r>
              <a:rPr lang="fr-FR" sz="1600" u="sng" dirty="0"/>
              <a:t> facteurs de risque </a:t>
            </a:r>
            <a:r>
              <a:rPr lang="fr-FR" sz="1600" u="sng" dirty="0" smtClean="0"/>
              <a:t>»:</a:t>
            </a:r>
            <a:endParaRPr lang="fr-FR" sz="1600" dirty="0" smtClean="0"/>
          </a:p>
          <a:p>
            <a:r>
              <a:rPr lang="fr-FR" sz="1600" dirty="0" smtClean="0"/>
              <a:t>Facteurs génétiques, environnementaux ou pathologiques associés à la survenue de maladies (vasculaires ou néoplasique)</a:t>
            </a:r>
          </a:p>
          <a:p>
            <a:r>
              <a:rPr lang="fr-FR" sz="1600" dirty="0" smtClean="0"/>
              <a:t> ex: antécédents néoplasiques, vasculaires, dyslipidémie, diabète, hypertension, tabac, alcool, exposition professionnelle…</a:t>
            </a:r>
          </a:p>
        </p:txBody>
      </p:sp>
    </p:spTree>
    <p:extLst>
      <p:ext uri="{BB962C8B-B14F-4D97-AF65-F5344CB8AC3E}">
        <p14:creationId xmlns:p14="http://schemas.microsoft.com/office/powerpoint/2010/main" val="397050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2020</TotalTime>
  <Words>4576</Words>
  <Application>Microsoft Office PowerPoint</Application>
  <PresentationFormat>Affichage à l'écran (4:3)</PresentationFormat>
  <Paragraphs>629</Paragraphs>
  <Slides>36</Slides>
  <Notes>26</Notes>
  <HiddenSlides>0</HiddenSlides>
  <MMClips>0</MMClips>
  <ScaleCrop>false</ScaleCrop>
  <HeadingPairs>
    <vt:vector size="8" baseType="variant">
      <vt:variant>
        <vt:lpstr>Polices utilisées</vt:lpstr>
      </vt:variant>
      <vt:variant>
        <vt:i4>2</vt:i4>
      </vt:variant>
      <vt:variant>
        <vt:lpstr>Thème</vt:lpstr>
      </vt:variant>
      <vt:variant>
        <vt:i4>2</vt:i4>
      </vt:variant>
      <vt:variant>
        <vt:lpstr>Serveurs OLE incorporés</vt:lpstr>
      </vt:variant>
      <vt:variant>
        <vt:i4>1</vt:i4>
      </vt:variant>
      <vt:variant>
        <vt:lpstr>Titres des diapositives</vt:lpstr>
      </vt:variant>
      <vt:variant>
        <vt:i4>36</vt:i4>
      </vt:variant>
    </vt:vector>
  </HeadingPairs>
  <TitlesOfParts>
    <vt:vector size="41" baseType="lpstr">
      <vt:lpstr>Arial</vt:lpstr>
      <vt:lpstr>Calibri</vt:lpstr>
      <vt:lpstr>Thème Office</vt:lpstr>
      <vt:lpstr>1_Thème Office</vt:lpstr>
      <vt:lpstr>Photo Editor Photo</vt:lpstr>
      <vt:lpstr>Présentation PowerPoint</vt:lpstr>
      <vt:lpstr>Présentation PowerPoint</vt:lpstr>
      <vt:lpstr>L'approche clinique du patient- notion d'observation, d'entretien, de recueil de données et d'examen clinique (1)</vt:lpstr>
      <vt:lpstr>Présentation PowerPoint</vt:lpstr>
      <vt:lpstr>Présentation PowerPoint</vt:lpstr>
      <vt:lpstr>L'approche clinique du patient- notion d'observation médicale (recueil de données et d'examen clinique) (2)</vt:lpstr>
      <vt:lpstr>L'approche clinique du patient- notion d'observation médicale  L’interrogatoire (3)</vt:lpstr>
      <vt:lpstr>L'approche clinique du patient- notion d'observation médicale  L’interrogatoire (4)</vt:lpstr>
      <vt:lpstr>L'approche clinique du patient- notion d'observation médicale  L’interrogatoire (5)</vt:lpstr>
      <vt:lpstr>L'approche clinique du patient- notion d'observation médicale  L’interrogatoire (6)</vt:lpstr>
      <vt:lpstr>Les principaux signes fonctionnels</vt:lpstr>
      <vt:lpstr>Principaux signes fonctionnels: la douleur (1)</vt:lpstr>
      <vt:lpstr>Principaux signes fonctionnels: la douleur (2): analyse et interrogatoire</vt:lpstr>
      <vt:lpstr>Présentation PowerPoint</vt:lpstr>
      <vt:lpstr>Principaux signes fonctionnels: la douleur (2): analyse et interrogatoire</vt:lpstr>
      <vt:lpstr>Principaux signes fonctionnels: la douleur (3). Quelques grands types de douleurs</vt:lpstr>
      <vt:lpstr>Principaux signes fonctionnels: la douleur (4). Quelques grands types de douleurs</vt:lpstr>
      <vt:lpstr>Principaux signes fonctionnels: la douleur (5). Quelques grands types de douleurs</vt:lpstr>
      <vt:lpstr>Principaux signes fonctionnels: la douleur (5). Quelques grands types de douleurs</vt:lpstr>
      <vt:lpstr>Principaux signes fonctionnels: la douleur (5). Quelques grands types de douleurs</vt:lpstr>
      <vt:lpstr>Principaux signes fonctionnels: la douleur (5). Quelques grands types de douleurs</vt:lpstr>
      <vt:lpstr>Principaux signes fonctionnels: la douleur (5). Quelques grands types de douleurs</vt:lpstr>
      <vt:lpstr>Principaux signes fonctionnels: la douleur (6). Quelques grands types de douleurs</vt:lpstr>
      <vt:lpstr>Principaux signes fonctionnels: la dyspnée (essoufflement) </vt:lpstr>
      <vt:lpstr>L'approche clinique du patient- notion d'observation médicale  L’examen physique (1)</vt:lpstr>
      <vt:lpstr>Présentation PowerPoint</vt:lpstr>
      <vt:lpstr>L'approche clinique du patient- notion d'observation médicale  Les examens complémentaires proposés(1)</vt:lpstr>
      <vt:lpstr>L'approche clinique du patient- notion d'observation médicale  La conclusion</vt:lpstr>
      <vt:lpstr>Présentation PowerPoint</vt:lpstr>
      <vt:lpstr>Présentation PowerPoint</vt:lpstr>
      <vt:lpstr>Notion de raisonnement clinique, de pertinence et de décision (1)</vt:lpstr>
      <vt:lpstr>Notion de raisonnement clinique, de pertinence et de décision (2)</vt:lpstr>
      <vt:lpstr>Notion de raisonnement clinique, de pertinence et de décision (3)</vt:lpstr>
      <vt:lpstr>Les méthodes du raisonnement clinique (II) La démarche hypothético déductive</vt:lpstr>
      <vt:lpstr>Pièges à éviter</vt:lpstr>
      <vt:lpstr>Présentation PowerPoint</vt:lpstr>
    </vt:vector>
  </TitlesOfParts>
  <Company>Hospices Civils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séméio</dc:title>
  <dc:creator>DURIEU, Isabelle</dc:creator>
  <cp:lastModifiedBy>REYNAUD, Quitterie</cp:lastModifiedBy>
  <cp:revision>191</cp:revision>
  <dcterms:created xsi:type="dcterms:W3CDTF">2018-07-02T16:06:07Z</dcterms:created>
  <dcterms:modified xsi:type="dcterms:W3CDTF">2024-08-29T08:40:10Z</dcterms:modified>
</cp:coreProperties>
</file>