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345" r:id="rId2"/>
    <p:sldId id="372" r:id="rId3"/>
    <p:sldId id="349" r:id="rId4"/>
    <p:sldId id="371" r:id="rId5"/>
    <p:sldId id="350" r:id="rId6"/>
    <p:sldId id="375" r:id="rId7"/>
    <p:sldId id="348" r:id="rId8"/>
    <p:sldId id="257" r:id="rId9"/>
    <p:sldId id="258" r:id="rId10"/>
    <p:sldId id="352" r:id="rId11"/>
    <p:sldId id="262" r:id="rId12"/>
    <p:sldId id="271" r:id="rId13"/>
    <p:sldId id="272" r:id="rId14"/>
    <p:sldId id="378" r:id="rId15"/>
    <p:sldId id="379" r:id="rId16"/>
    <p:sldId id="274" r:id="rId17"/>
    <p:sldId id="275" r:id="rId18"/>
    <p:sldId id="276" r:id="rId19"/>
    <p:sldId id="277" r:id="rId20"/>
    <p:sldId id="278" r:id="rId21"/>
    <p:sldId id="279" r:id="rId22"/>
    <p:sldId id="280" r:id="rId23"/>
    <p:sldId id="281" r:id="rId24"/>
    <p:sldId id="282" r:id="rId25"/>
    <p:sldId id="283" r:id="rId26"/>
    <p:sldId id="285" r:id="rId27"/>
    <p:sldId id="286" r:id="rId28"/>
    <p:sldId id="284" r:id="rId29"/>
    <p:sldId id="287" r:id="rId30"/>
    <p:sldId id="288" r:id="rId31"/>
    <p:sldId id="289" r:id="rId32"/>
    <p:sldId id="290" r:id="rId33"/>
    <p:sldId id="291" r:id="rId34"/>
    <p:sldId id="353" r:id="rId35"/>
    <p:sldId id="354" r:id="rId36"/>
    <p:sldId id="355" r:id="rId37"/>
    <p:sldId id="356" r:id="rId38"/>
    <p:sldId id="357" r:id="rId39"/>
    <p:sldId id="358" r:id="rId40"/>
    <p:sldId id="359" r:id="rId41"/>
    <p:sldId id="360" r:id="rId42"/>
    <p:sldId id="361" r:id="rId43"/>
    <p:sldId id="362" r:id="rId44"/>
    <p:sldId id="364" r:id="rId45"/>
    <p:sldId id="366" r:id="rId46"/>
    <p:sldId id="304" r:id="rId47"/>
    <p:sldId id="305" r:id="rId48"/>
    <p:sldId id="306" r:id="rId49"/>
    <p:sldId id="307" r:id="rId50"/>
    <p:sldId id="308" r:id="rId51"/>
    <p:sldId id="309" r:id="rId52"/>
    <p:sldId id="367" r:id="rId53"/>
    <p:sldId id="368" r:id="rId54"/>
    <p:sldId id="369" r:id="rId55"/>
    <p:sldId id="313" r:id="rId56"/>
    <p:sldId id="314" r:id="rId57"/>
    <p:sldId id="374" r:id="rId58"/>
    <p:sldId id="322" r:id="rId59"/>
    <p:sldId id="370" r:id="rId60"/>
    <p:sldId id="326" r:id="rId61"/>
    <p:sldId id="327" r:id="rId62"/>
    <p:sldId id="328" r:id="rId63"/>
    <p:sldId id="376" r:id="rId64"/>
    <p:sldId id="263" r:id="rId65"/>
    <p:sldId id="380" r:id="rId66"/>
    <p:sldId id="381" r:id="rId67"/>
    <p:sldId id="384" r:id="rId68"/>
    <p:sldId id="385" r:id="rId69"/>
    <p:sldId id="386" r:id="rId70"/>
    <p:sldId id="377" r:id="rId71"/>
    <p:sldId id="266" r:id="rId72"/>
    <p:sldId id="267" r:id="rId73"/>
    <p:sldId id="268" r:id="rId74"/>
    <p:sldId id="269" r:id="rId75"/>
    <p:sldId id="270"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78D6"/>
    <a:srgbClr val="873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28" autoAdjust="0"/>
    <p:restoredTop sz="64109" autoAdjust="0"/>
  </p:normalViewPr>
  <p:slideViewPr>
    <p:cSldViewPr snapToGrid="0">
      <p:cViewPr varScale="1">
        <p:scale>
          <a:sx n="46" d="100"/>
          <a:sy n="46" d="100"/>
        </p:scale>
        <p:origin x="14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3B9BF-1FDA-43C9-ABAE-19704F148E0F}"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fr-FR"/>
        </a:p>
      </dgm:t>
    </dgm:pt>
    <dgm:pt modelId="{3D225B5C-E6D6-435E-AB71-C348B5ADD7A1}">
      <dgm:prSet phldrT="[Texte]"/>
      <dgm:spPr>
        <a:solidFill>
          <a:schemeClr val="accent6"/>
        </a:solidFill>
      </dgm:spPr>
      <dgm:t>
        <a:bodyPr/>
        <a:lstStyle/>
        <a:p>
          <a:r>
            <a:rPr lang="fr-FR" dirty="0" err="1"/>
            <a:t>DMARDs</a:t>
          </a:r>
          <a:endParaRPr lang="fr-FR" dirty="0"/>
        </a:p>
      </dgm:t>
    </dgm:pt>
    <dgm:pt modelId="{D3CC2D27-2DDA-465F-A893-5B6AFFE12AD1}" type="parTrans" cxnId="{2B33D4F8-E7D5-4F13-B5F1-3836E6941D83}">
      <dgm:prSet/>
      <dgm:spPr/>
      <dgm:t>
        <a:bodyPr/>
        <a:lstStyle/>
        <a:p>
          <a:endParaRPr lang="fr-FR"/>
        </a:p>
      </dgm:t>
    </dgm:pt>
    <dgm:pt modelId="{B4C7DAF6-30E5-4013-B840-941FC0371021}" type="sibTrans" cxnId="{2B33D4F8-E7D5-4F13-B5F1-3836E6941D83}">
      <dgm:prSet/>
      <dgm:spPr/>
      <dgm:t>
        <a:bodyPr/>
        <a:lstStyle/>
        <a:p>
          <a:endParaRPr lang="fr-FR"/>
        </a:p>
      </dgm:t>
    </dgm:pt>
    <dgm:pt modelId="{A1857253-C333-4C41-9B1A-7A123FF40A2C}">
      <dgm:prSet phldrT="[Texte]" custT="1"/>
      <dgm:spPr/>
      <dgm:t>
        <a:bodyPr anchor="t"/>
        <a:lstStyle/>
        <a:p>
          <a:pPr>
            <a:lnSpc>
              <a:spcPct val="90000"/>
            </a:lnSpc>
            <a:spcAft>
              <a:spcPts val="0"/>
            </a:spcAft>
          </a:pPr>
          <a:r>
            <a:rPr lang="fr-FR" sz="3200" dirty="0" err="1"/>
            <a:t>csDMARDs</a:t>
          </a:r>
          <a:endParaRPr lang="fr-FR" sz="3200" dirty="0"/>
        </a:p>
        <a:p>
          <a:pPr>
            <a:lnSpc>
              <a:spcPct val="100000"/>
            </a:lnSpc>
            <a:spcAft>
              <a:spcPts val="0"/>
            </a:spcAft>
          </a:pPr>
          <a:r>
            <a:rPr lang="fr-FR" sz="1600" dirty="0"/>
            <a:t>synthétiques conventionnels</a:t>
          </a:r>
        </a:p>
      </dgm:t>
    </dgm:pt>
    <dgm:pt modelId="{B5B2566E-B238-4C75-84B5-025DF93F63CE}" type="parTrans" cxnId="{1B5D74D1-CBE4-4FC8-BD0E-12D7857C2568}">
      <dgm:prSet/>
      <dgm:spPr/>
      <dgm:t>
        <a:bodyPr/>
        <a:lstStyle/>
        <a:p>
          <a:endParaRPr lang="fr-FR"/>
        </a:p>
      </dgm:t>
    </dgm:pt>
    <dgm:pt modelId="{F993153D-3210-4373-8DDD-4068062BB151}" type="sibTrans" cxnId="{1B5D74D1-CBE4-4FC8-BD0E-12D7857C2568}">
      <dgm:prSet/>
      <dgm:spPr/>
      <dgm:t>
        <a:bodyPr/>
        <a:lstStyle/>
        <a:p>
          <a:endParaRPr lang="fr-FR"/>
        </a:p>
      </dgm:t>
    </dgm:pt>
    <dgm:pt modelId="{A88C3E67-C395-4A12-84DE-768EE81362ED}">
      <dgm:prSet phldrT="[Texte]" custT="1"/>
      <dgm:spPr>
        <a:solidFill>
          <a:srgbClr val="F69200">
            <a:hueOff val="0"/>
            <a:satOff val="0"/>
            <a:lumOff val="0"/>
            <a:alphaOff val="0"/>
          </a:srgbClr>
        </a:solidFill>
        <a:ln w="10795" cap="flat" cmpd="sng" algn="ctr">
          <a:solidFill>
            <a:prstClr val="white">
              <a:hueOff val="0"/>
              <a:satOff val="0"/>
              <a:lumOff val="0"/>
              <a:alphaOff val="0"/>
            </a:prstClr>
          </a:solidFill>
          <a:prstDash val="solid"/>
        </a:ln>
        <a:effectLst/>
      </dgm:spPr>
      <dgm:t>
        <a:bodyPr spcFirstLastPara="0" vert="horz" wrap="square" lIns="20320" tIns="20320" rIns="20320" bIns="20320" numCol="1" spcCol="1270" anchor="t" anchorCtr="0"/>
        <a:lstStyle/>
        <a:p>
          <a:pPr>
            <a:spcAft>
              <a:spcPts val="0"/>
            </a:spcAft>
          </a:pPr>
          <a:r>
            <a:rPr lang="fr-FR" sz="3200" kern="1200" dirty="0" err="1">
              <a:solidFill>
                <a:prstClr val="white"/>
              </a:solidFill>
              <a:latin typeface="Calibri" panose="020F0502020204030204"/>
              <a:ea typeface="+mn-ea"/>
              <a:cs typeface="+mn-cs"/>
            </a:rPr>
            <a:t>bDMARDs</a:t>
          </a:r>
          <a:endParaRPr lang="fr-FR" sz="3200" kern="1200" dirty="0">
            <a:solidFill>
              <a:prstClr val="white"/>
            </a:solidFill>
            <a:latin typeface="Calibri" panose="020F0502020204030204"/>
            <a:ea typeface="+mn-ea"/>
            <a:cs typeface="+mn-cs"/>
          </a:endParaRPr>
        </a:p>
        <a:p>
          <a:pPr>
            <a:spcAft>
              <a:spcPct val="35000"/>
            </a:spcAft>
          </a:pPr>
          <a:r>
            <a:rPr lang="fr-FR" sz="1600" kern="1200" dirty="0">
              <a:solidFill>
                <a:prstClr val="white"/>
              </a:solidFill>
              <a:latin typeface="Calibri" panose="020F0502020204030204"/>
              <a:ea typeface="+mn-ea"/>
              <a:cs typeface="+mn-cs"/>
            </a:rPr>
            <a:t>biologiques</a:t>
          </a:r>
        </a:p>
      </dgm:t>
    </dgm:pt>
    <dgm:pt modelId="{3E5B32DD-07C7-4DB2-ABD1-ECE4878647E4}" type="parTrans" cxnId="{6A210F1B-8896-4E73-8AAC-0C3F3FA1BFAA}">
      <dgm:prSet/>
      <dgm:spPr/>
      <dgm:t>
        <a:bodyPr/>
        <a:lstStyle/>
        <a:p>
          <a:endParaRPr lang="fr-FR"/>
        </a:p>
      </dgm:t>
    </dgm:pt>
    <dgm:pt modelId="{F3781B5E-73E1-4801-ABF5-A194FFB0E0E1}" type="sibTrans" cxnId="{6A210F1B-8896-4E73-8AAC-0C3F3FA1BFAA}">
      <dgm:prSet/>
      <dgm:spPr/>
      <dgm:t>
        <a:bodyPr/>
        <a:lstStyle/>
        <a:p>
          <a:endParaRPr lang="fr-FR"/>
        </a:p>
      </dgm:t>
    </dgm:pt>
    <dgm:pt modelId="{505BD327-0E92-4F16-AD28-201FDC34EF18}">
      <dgm:prSet phldrT="[Texte]" custT="1"/>
      <dgm:spPr/>
      <dgm:t>
        <a:bodyPr anchor="t"/>
        <a:lstStyle/>
        <a:p>
          <a:pPr>
            <a:spcAft>
              <a:spcPts val="0"/>
            </a:spcAft>
          </a:pPr>
          <a:r>
            <a:rPr lang="fr-FR" sz="3200" dirty="0" err="1"/>
            <a:t>tsDMARDs</a:t>
          </a:r>
          <a:endParaRPr lang="fr-FR" sz="3200" dirty="0"/>
        </a:p>
        <a:p>
          <a:pPr>
            <a:spcAft>
              <a:spcPct val="35000"/>
            </a:spcAft>
          </a:pPr>
          <a:r>
            <a:rPr lang="fr-FR" sz="1600" dirty="0"/>
            <a:t>synthétiques ciblés</a:t>
          </a:r>
        </a:p>
      </dgm:t>
    </dgm:pt>
    <dgm:pt modelId="{4764C694-D601-4881-A1E9-758AA7D28883}" type="parTrans" cxnId="{060E2F48-737B-4F79-8F97-4C394018A874}">
      <dgm:prSet/>
      <dgm:spPr/>
      <dgm:t>
        <a:bodyPr/>
        <a:lstStyle/>
        <a:p>
          <a:endParaRPr lang="fr-FR"/>
        </a:p>
      </dgm:t>
    </dgm:pt>
    <dgm:pt modelId="{51303AA9-6BF8-4012-B53C-56A4BB79A6F2}" type="sibTrans" cxnId="{060E2F48-737B-4F79-8F97-4C394018A874}">
      <dgm:prSet/>
      <dgm:spPr/>
      <dgm:t>
        <a:bodyPr/>
        <a:lstStyle/>
        <a:p>
          <a:endParaRPr lang="fr-FR"/>
        </a:p>
      </dgm:t>
    </dgm:pt>
    <dgm:pt modelId="{16DF770F-775A-4532-B307-C639DB0F4732}" type="pres">
      <dgm:prSet presAssocID="{E343B9BF-1FDA-43C9-ABAE-19704F148E0F}" presName="Name0" presStyleCnt="0">
        <dgm:presLayoutVars>
          <dgm:chPref val="1"/>
          <dgm:dir/>
          <dgm:animOne val="branch"/>
          <dgm:animLvl val="lvl"/>
          <dgm:resizeHandles val="exact"/>
        </dgm:presLayoutVars>
      </dgm:prSet>
      <dgm:spPr/>
    </dgm:pt>
    <dgm:pt modelId="{DCA04E45-47A8-4DB5-801E-173CABDE59DE}" type="pres">
      <dgm:prSet presAssocID="{3D225B5C-E6D6-435E-AB71-C348B5ADD7A1}" presName="root1" presStyleCnt="0"/>
      <dgm:spPr/>
    </dgm:pt>
    <dgm:pt modelId="{46EF22AB-707E-4DBF-BC69-004E49552432}" type="pres">
      <dgm:prSet presAssocID="{3D225B5C-E6D6-435E-AB71-C348B5ADD7A1}" presName="LevelOneTextNode" presStyleLbl="node0" presStyleIdx="0" presStyleCnt="1">
        <dgm:presLayoutVars>
          <dgm:chPref val="3"/>
        </dgm:presLayoutVars>
      </dgm:prSet>
      <dgm:spPr/>
    </dgm:pt>
    <dgm:pt modelId="{AA582C52-8579-4619-B057-3C888DC39142}" type="pres">
      <dgm:prSet presAssocID="{3D225B5C-E6D6-435E-AB71-C348B5ADD7A1}" presName="level2hierChild" presStyleCnt="0"/>
      <dgm:spPr/>
    </dgm:pt>
    <dgm:pt modelId="{9B4C9FBA-B691-4665-AB3E-F369A7BD5761}" type="pres">
      <dgm:prSet presAssocID="{B5B2566E-B238-4C75-84B5-025DF93F63CE}" presName="conn2-1" presStyleLbl="parChTrans1D2" presStyleIdx="0" presStyleCnt="3"/>
      <dgm:spPr/>
    </dgm:pt>
    <dgm:pt modelId="{3EF604DE-B980-4E08-8CA2-712B59B0325D}" type="pres">
      <dgm:prSet presAssocID="{B5B2566E-B238-4C75-84B5-025DF93F63CE}" presName="connTx" presStyleLbl="parChTrans1D2" presStyleIdx="0" presStyleCnt="3"/>
      <dgm:spPr/>
    </dgm:pt>
    <dgm:pt modelId="{05197D6D-54D0-439D-B1DE-D60D6F466880}" type="pres">
      <dgm:prSet presAssocID="{A1857253-C333-4C41-9B1A-7A123FF40A2C}" presName="root2" presStyleCnt="0"/>
      <dgm:spPr/>
    </dgm:pt>
    <dgm:pt modelId="{73BBD633-4EF3-446E-B48A-524B7568CEB7}" type="pres">
      <dgm:prSet presAssocID="{A1857253-C333-4C41-9B1A-7A123FF40A2C}" presName="LevelTwoTextNode" presStyleLbl="node2" presStyleIdx="0" presStyleCnt="3" custScaleY="93495" custLinFactNeighborY="-61950">
        <dgm:presLayoutVars>
          <dgm:chPref val="3"/>
        </dgm:presLayoutVars>
      </dgm:prSet>
      <dgm:spPr/>
    </dgm:pt>
    <dgm:pt modelId="{CE58E9AE-59CE-4C95-80A7-7EC5C395708D}" type="pres">
      <dgm:prSet presAssocID="{A1857253-C333-4C41-9B1A-7A123FF40A2C}" presName="level3hierChild" presStyleCnt="0"/>
      <dgm:spPr/>
    </dgm:pt>
    <dgm:pt modelId="{62D5A842-361C-49F1-98C1-634C0AF5E56A}" type="pres">
      <dgm:prSet presAssocID="{3E5B32DD-07C7-4DB2-ABD1-ECE4878647E4}" presName="conn2-1" presStyleLbl="parChTrans1D2" presStyleIdx="1" presStyleCnt="3"/>
      <dgm:spPr/>
    </dgm:pt>
    <dgm:pt modelId="{6889CA17-FE2D-460D-9064-54AD74E8A226}" type="pres">
      <dgm:prSet presAssocID="{3E5B32DD-07C7-4DB2-ABD1-ECE4878647E4}" presName="connTx" presStyleLbl="parChTrans1D2" presStyleIdx="1" presStyleCnt="3"/>
      <dgm:spPr/>
    </dgm:pt>
    <dgm:pt modelId="{C635F8DB-9B7F-4CD8-8C5E-5A2B19F92506}" type="pres">
      <dgm:prSet presAssocID="{A88C3E67-C395-4A12-84DE-768EE81362ED}" presName="root2" presStyleCnt="0"/>
      <dgm:spPr/>
    </dgm:pt>
    <dgm:pt modelId="{80DAF606-25D1-4E27-8E59-3CC6218194EF}" type="pres">
      <dgm:prSet presAssocID="{A88C3E67-C395-4A12-84DE-768EE81362ED}" presName="LevelTwoTextNode" presStyleLbl="node2" presStyleIdx="1" presStyleCnt="3" custLinFactNeighborX="447" custLinFactNeighborY="3243">
        <dgm:presLayoutVars>
          <dgm:chPref val="3"/>
        </dgm:presLayoutVars>
      </dgm:prSet>
      <dgm:spPr>
        <a:xfrm>
          <a:off x="4554328" y="1818502"/>
          <a:ext cx="2841608" cy="866343"/>
        </a:xfrm>
        <a:prstGeom prst="rect">
          <a:avLst/>
        </a:prstGeom>
      </dgm:spPr>
    </dgm:pt>
    <dgm:pt modelId="{58DB3781-E368-4D88-AC2E-0BF852675357}" type="pres">
      <dgm:prSet presAssocID="{A88C3E67-C395-4A12-84DE-768EE81362ED}" presName="level3hierChild" presStyleCnt="0"/>
      <dgm:spPr/>
    </dgm:pt>
    <dgm:pt modelId="{089FA39C-D53E-45B6-AFD9-37A6268F6A9B}" type="pres">
      <dgm:prSet presAssocID="{4764C694-D601-4881-A1E9-758AA7D28883}" presName="conn2-1" presStyleLbl="parChTrans1D2" presStyleIdx="2" presStyleCnt="3"/>
      <dgm:spPr/>
    </dgm:pt>
    <dgm:pt modelId="{046AFCD6-1C45-4125-A0A1-39468680A718}" type="pres">
      <dgm:prSet presAssocID="{4764C694-D601-4881-A1E9-758AA7D28883}" presName="connTx" presStyleLbl="parChTrans1D2" presStyleIdx="2" presStyleCnt="3"/>
      <dgm:spPr/>
    </dgm:pt>
    <dgm:pt modelId="{EFD0D713-A3EE-4E98-A057-A5073210025A}" type="pres">
      <dgm:prSet presAssocID="{505BD327-0E92-4F16-AD28-201FDC34EF18}" presName="root2" presStyleCnt="0"/>
      <dgm:spPr/>
    </dgm:pt>
    <dgm:pt modelId="{83CB42E8-18ED-4D4D-BC41-DA17C309A78C}" type="pres">
      <dgm:prSet presAssocID="{505BD327-0E92-4F16-AD28-201FDC34EF18}" presName="LevelTwoTextNode" presStyleLbl="node2" presStyleIdx="2" presStyleCnt="3" custLinFactNeighborX="-429" custLinFactNeighborY="73214">
        <dgm:presLayoutVars>
          <dgm:chPref val="3"/>
        </dgm:presLayoutVars>
      </dgm:prSet>
      <dgm:spPr/>
    </dgm:pt>
    <dgm:pt modelId="{B21E6D2E-FFF3-4BE1-969F-2883E81D9377}" type="pres">
      <dgm:prSet presAssocID="{505BD327-0E92-4F16-AD28-201FDC34EF18}" presName="level3hierChild" presStyleCnt="0"/>
      <dgm:spPr/>
    </dgm:pt>
  </dgm:ptLst>
  <dgm:cxnLst>
    <dgm:cxn modelId="{6A210F1B-8896-4E73-8AAC-0C3F3FA1BFAA}" srcId="{3D225B5C-E6D6-435E-AB71-C348B5ADD7A1}" destId="{A88C3E67-C395-4A12-84DE-768EE81362ED}" srcOrd="1" destOrd="0" parTransId="{3E5B32DD-07C7-4DB2-ABD1-ECE4878647E4}" sibTransId="{F3781B5E-73E1-4801-ABF5-A194FFB0E0E1}"/>
    <dgm:cxn modelId="{8F506A1E-1C9B-4EAB-A8BB-B3B42828E61C}" type="presOf" srcId="{A1857253-C333-4C41-9B1A-7A123FF40A2C}" destId="{73BBD633-4EF3-446E-B48A-524B7568CEB7}" srcOrd="0" destOrd="0" presId="urn:microsoft.com/office/officeart/2008/layout/HorizontalMultiLevelHierarchy"/>
    <dgm:cxn modelId="{7E8FF324-5687-4241-8554-AD67BB09BC93}" type="presOf" srcId="{B5B2566E-B238-4C75-84B5-025DF93F63CE}" destId="{9B4C9FBA-B691-4665-AB3E-F369A7BD5761}" srcOrd="0" destOrd="0" presId="urn:microsoft.com/office/officeart/2008/layout/HorizontalMultiLevelHierarchy"/>
    <dgm:cxn modelId="{53ACB846-2033-43C4-899D-9D3808414465}" type="presOf" srcId="{E343B9BF-1FDA-43C9-ABAE-19704F148E0F}" destId="{16DF770F-775A-4532-B307-C639DB0F4732}" srcOrd="0" destOrd="0" presId="urn:microsoft.com/office/officeart/2008/layout/HorizontalMultiLevelHierarchy"/>
    <dgm:cxn modelId="{7CB30568-D237-4AAA-99D8-59CB0D9AD508}" type="presOf" srcId="{505BD327-0E92-4F16-AD28-201FDC34EF18}" destId="{83CB42E8-18ED-4D4D-BC41-DA17C309A78C}" srcOrd="0" destOrd="0" presId="urn:microsoft.com/office/officeart/2008/layout/HorizontalMultiLevelHierarchy"/>
    <dgm:cxn modelId="{060E2F48-737B-4F79-8F97-4C394018A874}" srcId="{3D225B5C-E6D6-435E-AB71-C348B5ADD7A1}" destId="{505BD327-0E92-4F16-AD28-201FDC34EF18}" srcOrd="2" destOrd="0" parTransId="{4764C694-D601-4881-A1E9-758AA7D28883}" sibTransId="{51303AA9-6BF8-4012-B53C-56A4BB79A6F2}"/>
    <dgm:cxn modelId="{3F1B7F6A-75CF-4FEB-A327-4773BC32812E}" type="presOf" srcId="{3E5B32DD-07C7-4DB2-ABD1-ECE4878647E4}" destId="{6889CA17-FE2D-460D-9064-54AD74E8A226}" srcOrd="1" destOrd="0" presId="urn:microsoft.com/office/officeart/2008/layout/HorizontalMultiLevelHierarchy"/>
    <dgm:cxn modelId="{1DC7BB53-BADA-4874-875C-3CE3C7B3114B}" type="presOf" srcId="{A88C3E67-C395-4A12-84DE-768EE81362ED}" destId="{80DAF606-25D1-4E27-8E59-3CC6218194EF}" srcOrd="0" destOrd="0" presId="urn:microsoft.com/office/officeart/2008/layout/HorizontalMultiLevelHierarchy"/>
    <dgm:cxn modelId="{E0F14A79-EB54-4DA8-96D9-E4E6C9BA8AD0}" type="presOf" srcId="{3D225B5C-E6D6-435E-AB71-C348B5ADD7A1}" destId="{46EF22AB-707E-4DBF-BC69-004E49552432}" srcOrd="0" destOrd="0" presId="urn:microsoft.com/office/officeart/2008/layout/HorizontalMultiLevelHierarchy"/>
    <dgm:cxn modelId="{02F7BB93-FE4A-4FF3-AB75-225D2B1804F5}" type="presOf" srcId="{B5B2566E-B238-4C75-84B5-025DF93F63CE}" destId="{3EF604DE-B980-4E08-8CA2-712B59B0325D}" srcOrd="1" destOrd="0" presId="urn:microsoft.com/office/officeart/2008/layout/HorizontalMultiLevelHierarchy"/>
    <dgm:cxn modelId="{2072F897-07A0-427B-801A-6CBE9C4E24FA}" type="presOf" srcId="{4764C694-D601-4881-A1E9-758AA7D28883}" destId="{046AFCD6-1C45-4125-A0A1-39468680A718}" srcOrd="1" destOrd="0" presId="urn:microsoft.com/office/officeart/2008/layout/HorizontalMultiLevelHierarchy"/>
    <dgm:cxn modelId="{60D0CFBA-A26E-4312-B8B2-D66D679C6BB6}" type="presOf" srcId="{3E5B32DD-07C7-4DB2-ABD1-ECE4878647E4}" destId="{62D5A842-361C-49F1-98C1-634C0AF5E56A}" srcOrd="0" destOrd="0" presId="urn:microsoft.com/office/officeart/2008/layout/HorizontalMultiLevelHierarchy"/>
    <dgm:cxn modelId="{1B5D74D1-CBE4-4FC8-BD0E-12D7857C2568}" srcId="{3D225B5C-E6D6-435E-AB71-C348B5ADD7A1}" destId="{A1857253-C333-4C41-9B1A-7A123FF40A2C}" srcOrd="0" destOrd="0" parTransId="{B5B2566E-B238-4C75-84B5-025DF93F63CE}" sibTransId="{F993153D-3210-4373-8DDD-4068062BB151}"/>
    <dgm:cxn modelId="{EFAC52F7-4624-4250-96E6-80A66EDB7946}" type="presOf" srcId="{4764C694-D601-4881-A1E9-758AA7D28883}" destId="{089FA39C-D53E-45B6-AFD9-37A6268F6A9B}" srcOrd="0" destOrd="0" presId="urn:microsoft.com/office/officeart/2008/layout/HorizontalMultiLevelHierarchy"/>
    <dgm:cxn modelId="{2B33D4F8-E7D5-4F13-B5F1-3836E6941D83}" srcId="{E343B9BF-1FDA-43C9-ABAE-19704F148E0F}" destId="{3D225B5C-E6D6-435E-AB71-C348B5ADD7A1}" srcOrd="0" destOrd="0" parTransId="{D3CC2D27-2DDA-465F-A893-5B6AFFE12AD1}" sibTransId="{B4C7DAF6-30E5-4013-B840-941FC0371021}"/>
    <dgm:cxn modelId="{1AC6AE73-4C37-4B91-93C5-3DA4044F21E7}" type="presParOf" srcId="{16DF770F-775A-4532-B307-C639DB0F4732}" destId="{DCA04E45-47A8-4DB5-801E-173CABDE59DE}" srcOrd="0" destOrd="0" presId="urn:microsoft.com/office/officeart/2008/layout/HorizontalMultiLevelHierarchy"/>
    <dgm:cxn modelId="{8588D13F-BDEF-4430-B34D-0E4F51A6487D}" type="presParOf" srcId="{DCA04E45-47A8-4DB5-801E-173CABDE59DE}" destId="{46EF22AB-707E-4DBF-BC69-004E49552432}" srcOrd="0" destOrd="0" presId="urn:microsoft.com/office/officeart/2008/layout/HorizontalMultiLevelHierarchy"/>
    <dgm:cxn modelId="{E7BDE4D1-AC0F-4421-BC4A-28FC53C13387}" type="presParOf" srcId="{DCA04E45-47A8-4DB5-801E-173CABDE59DE}" destId="{AA582C52-8579-4619-B057-3C888DC39142}" srcOrd="1" destOrd="0" presId="urn:microsoft.com/office/officeart/2008/layout/HorizontalMultiLevelHierarchy"/>
    <dgm:cxn modelId="{DFEC6FFD-4FE4-483D-9BFD-8C8981601885}" type="presParOf" srcId="{AA582C52-8579-4619-B057-3C888DC39142}" destId="{9B4C9FBA-B691-4665-AB3E-F369A7BD5761}" srcOrd="0" destOrd="0" presId="urn:microsoft.com/office/officeart/2008/layout/HorizontalMultiLevelHierarchy"/>
    <dgm:cxn modelId="{7D79E6C0-5C28-4655-A56D-92DD22C337F0}" type="presParOf" srcId="{9B4C9FBA-B691-4665-AB3E-F369A7BD5761}" destId="{3EF604DE-B980-4E08-8CA2-712B59B0325D}" srcOrd="0" destOrd="0" presId="urn:microsoft.com/office/officeart/2008/layout/HorizontalMultiLevelHierarchy"/>
    <dgm:cxn modelId="{3EE12AF4-1A16-4C09-A892-25903688D89E}" type="presParOf" srcId="{AA582C52-8579-4619-B057-3C888DC39142}" destId="{05197D6D-54D0-439D-B1DE-D60D6F466880}" srcOrd="1" destOrd="0" presId="urn:microsoft.com/office/officeart/2008/layout/HorizontalMultiLevelHierarchy"/>
    <dgm:cxn modelId="{6C464C2B-0DB0-4370-9F46-6F32670356B5}" type="presParOf" srcId="{05197D6D-54D0-439D-B1DE-D60D6F466880}" destId="{73BBD633-4EF3-446E-B48A-524B7568CEB7}" srcOrd="0" destOrd="0" presId="urn:microsoft.com/office/officeart/2008/layout/HorizontalMultiLevelHierarchy"/>
    <dgm:cxn modelId="{78415763-C256-436D-A721-9D25C4983950}" type="presParOf" srcId="{05197D6D-54D0-439D-B1DE-D60D6F466880}" destId="{CE58E9AE-59CE-4C95-80A7-7EC5C395708D}" srcOrd="1" destOrd="0" presId="urn:microsoft.com/office/officeart/2008/layout/HorizontalMultiLevelHierarchy"/>
    <dgm:cxn modelId="{4DF815A5-3436-4CCB-BB39-86DC57A1659B}" type="presParOf" srcId="{AA582C52-8579-4619-B057-3C888DC39142}" destId="{62D5A842-361C-49F1-98C1-634C0AF5E56A}" srcOrd="2" destOrd="0" presId="urn:microsoft.com/office/officeart/2008/layout/HorizontalMultiLevelHierarchy"/>
    <dgm:cxn modelId="{99D70FEF-2E35-44EB-B667-8FA665BB1AB7}" type="presParOf" srcId="{62D5A842-361C-49F1-98C1-634C0AF5E56A}" destId="{6889CA17-FE2D-460D-9064-54AD74E8A226}" srcOrd="0" destOrd="0" presId="urn:microsoft.com/office/officeart/2008/layout/HorizontalMultiLevelHierarchy"/>
    <dgm:cxn modelId="{EDD6C73C-80B8-4D29-AF30-833BA14380CA}" type="presParOf" srcId="{AA582C52-8579-4619-B057-3C888DC39142}" destId="{C635F8DB-9B7F-4CD8-8C5E-5A2B19F92506}" srcOrd="3" destOrd="0" presId="urn:microsoft.com/office/officeart/2008/layout/HorizontalMultiLevelHierarchy"/>
    <dgm:cxn modelId="{B38804D9-6A36-4DA0-8299-C73CB05A35B5}" type="presParOf" srcId="{C635F8DB-9B7F-4CD8-8C5E-5A2B19F92506}" destId="{80DAF606-25D1-4E27-8E59-3CC6218194EF}" srcOrd="0" destOrd="0" presId="urn:microsoft.com/office/officeart/2008/layout/HorizontalMultiLevelHierarchy"/>
    <dgm:cxn modelId="{3940946F-C2DD-4499-8C21-6DF7468E0DA2}" type="presParOf" srcId="{C635F8DB-9B7F-4CD8-8C5E-5A2B19F92506}" destId="{58DB3781-E368-4D88-AC2E-0BF852675357}" srcOrd="1" destOrd="0" presId="urn:microsoft.com/office/officeart/2008/layout/HorizontalMultiLevelHierarchy"/>
    <dgm:cxn modelId="{3FFB5258-60B6-4AB4-8E9C-F3EB44C08D3A}" type="presParOf" srcId="{AA582C52-8579-4619-B057-3C888DC39142}" destId="{089FA39C-D53E-45B6-AFD9-37A6268F6A9B}" srcOrd="4" destOrd="0" presId="urn:microsoft.com/office/officeart/2008/layout/HorizontalMultiLevelHierarchy"/>
    <dgm:cxn modelId="{1D7C63B6-A158-4503-9AC0-78EF6367C3D3}" type="presParOf" srcId="{089FA39C-D53E-45B6-AFD9-37A6268F6A9B}" destId="{046AFCD6-1C45-4125-A0A1-39468680A718}" srcOrd="0" destOrd="0" presId="urn:microsoft.com/office/officeart/2008/layout/HorizontalMultiLevelHierarchy"/>
    <dgm:cxn modelId="{01B2A904-76D9-4CB0-A4BB-5157AA3C74E4}" type="presParOf" srcId="{AA582C52-8579-4619-B057-3C888DC39142}" destId="{EFD0D713-A3EE-4E98-A057-A5073210025A}" srcOrd="5" destOrd="0" presId="urn:microsoft.com/office/officeart/2008/layout/HorizontalMultiLevelHierarchy"/>
    <dgm:cxn modelId="{6DF831FB-3F9F-4822-8DDE-962DEB836C03}" type="presParOf" srcId="{EFD0D713-A3EE-4E98-A057-A5073210025A}" destId="{83CB42E8-18ED-4D4D-BC41-DA17C309A78C}" srcOrd="0" destOrd="0" presId="urn:microsoft.com/office/officeart/2008/layout/HorizontalMultiLevelHierarchy"/>
    <dgm:cxn modelId="{F825E62C-49B8-42EF-AA57-733B3D5CDC89}" type="presParOf" srcId="{EFD0D713-A3EE-4E98-A057-A5073210025A}" destId="{B21E6D2E-FFF3-4BE1-969F-2883E81D937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FA39C-D53E-45B6-AFD9-37A6268F6A9B}">
      <dsp:nvSpPr>
        <dsp:cNvPr id="0" name=""/>
        <dsp:cNvSpPr/>
      </dsp:nvSpPr>
      <dsp:spPr>
        <a:xfrm>
          <a:off x="3986007" y="2279852"/>
          <a:ext cx="556131" cy="1689037"/>
        </a:xfrm>
        <a:custGeom>
          <a:avLst/>
          <a:gdLst/>
          <a:ahLst/>
          <a:cxnLst/>
          <a:rect l="0" t="0" r="0" b="0"/>
          <a:pathLst>
            <a:path>
              <a:moveTo>
                <a:pt x="0" y="0"/>
              </a:moveTo>
              <a:lnTo>
                <a:pt x="278065" y="0"/>
              </a:lnTo>
              <a:lnTo>
                <a:pt x="278065" y="1689037"/>
              </a:lnTo>
              <a:lnTo>
                <a:pt x="556131" y="1689037"/>
              </a:lnTo>
            </a:path>
          </a:pathLst>
        </a:custGeom>
        <a:noFill/>
        <a:ln w="1079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219616" y="3079915"/>
        <a:ext cx="88911" cy="88911"/>
      </dsp:txXfrm>
    </dsp:sp>
    <dsp:sp modelId="{62D5A842-361C-49F1-98C1-634C0AF5E56A}">
      <dsp:nvSpPr>
        <dsp:cNvPr id="0" name=""/>
        <dsp:cNvSpPr/>
      </dsp:nvSpPr>
      <dsp:spPr>
        <a:xfrm>
          <a:off x="3986007" y="2234050"/>
          <a:ext cx="581023" cy="91440"/>
        </a:xfrm>
        <a:custGeom>
          <a:avLst/>
          <a:gdLst/>
          <a:ahLst/>
          <a:cxnLst/>
          <a:rect l="0" t="0" r="0" b="0"/>
          <a:pathLst>
            <a:path>
              <a:moveTo>
                <a:pt x="0" y="45802"/>
              </a:moveTo>
              <a:lnTo>
                <a:pt x="290511" y="45802"/>
              </a:lnTo>
              <a:lnTo>
                <a:pt x="290511" y="45720"/>
              </a:lnTo>
              <a:lnTo>
                <a:pt x="581023" y="45720"/>
              </a:lnTo>
            </a:path>
          </a:pathLst>
        </a:custGeom>
        <a:noFill/>
        <a:ln w="1079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261993" y="2265244"/>
        <a:ext cx="29051" cy="29051"/>
      </dsp:txXfrm>
    </dsp:sp>
    <dsp:sp modelId="{9B4C9FBA-B691-4665-AB3E-F369A7BD5761}">
      <dsp:nvSpPr>
        <dsp:cNvPr id="0" name=""/>
        <dsp:cNvSpPr/>
      </dsp:nvSpPr>
      <dsp:spPr>
        <a:xfrm>
          <a:off x="3986007" y="660222"/>
          <a:ext cx="568321" cy="1619630"/>
        </a:xfrm>
        <a:custGeom>
          <a:avLst/>
          <a:gdLst/>
          <a:ahLst/>
          <a:cxnLst/>
          <a:rect l="0" t="0" r="0" b="0"/>
          <a:pathLst>
            <a:path>
              <a:moveTo>
                <a:pt x="0" y="1619630"/>
              </a:moveTo>
              <a:lnTo>
                <a:pt x="284160" y="1619630"/>
              </a:lnTo>
              <a:lnTo>
                <a:pt x="284160" y="0"/>
              </a:lnTo>
              <a:lnTo>
                <a:pt x="568321" y="0"/>
              </a:lnTo>
            </a:path>
          </a:pathLst>
        </a:custGeom>
        <a:noFill/>
        <a:ln w="1079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227256" y="1427126"/>
        <a:ext cx="85822" cy="85822"/>
      </dsp:txXfrm>
    </dsp:sp>
    <dsp:sp modelId="{46EF22AB-707E-4DBF-BC69-004E49552432}">
      <dsp:nvSpPr>
        <dsp:cNvPr id="0" name=""/>
        <dsp:cNvSpPr/>
      </dsp:nvSpPr>
      <dsp:spPr>
        <a:xfrm rot="16200000">
          <a:off x="1272982" y="1846680"/>
          <a:ext cx="4559705" cy="866343"/>
        </a:xfrm>
        <a:prstGeom prst="rect">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fr-FR" sz="5600" kern="1200" dirty="0" err="1"/>
            <a:t>DMARDs</a:t>
          </a:r>
          <a:endParaRPr lang="fr-FR" sz="5600" kern="1200" dirty="0"/>
        </a:p>
      </dsp:txBody>
      <dsp:txXfrm>
        <a:off x="1272982" y="1846680"/>
        <a:ext cx="4559705" cy="866343"/>
      </dsp:txXfrm>
    </dsp:sp>
    <dsp:sp modelId="{73BBD633-4EF3-446E-B48A-524B7568CEB7}">
      <dsp:nvSpPr>
        <dsp:cNvPr id="0" name=""/>
        <dsp:cNvSpPr/>
      </dsp:nvSpPr>
      <dsp:spPr>
        <a:xfrm>
          <a:off x="4554328" y="255228"/>
          <a:ext cx="2841608" cy="809988"/>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1422400">
            <a:lnSpc>
              <a:spcPct val="90000"/>
            </a:lnSpc>
            <a:spcBef>
              <a:spcPct val="0"/>
            </a:spcBef>
            <a:spcAft>
              <a:spcPts val="0"/>
            </a:spcAft>
            <a:buNone/>
          </a:pPr>
          <a:r>
            <a:rPr lang="fr-FR" sz="3200" kern="1200" dirty="0" err="1"/>
            <a:t>csDMARDs</a:t>
          </a:r>
          <a:endParaRPr lang="fr-FR" sz="3200" kern="1200" dirty="0"/>
        </a:p>
        <a:p>
          <a:pPr marL="0" lvl="0" indent="0" algn="ctr" defTabSz="1422400">
            <a:lnSpc>
              <a:spcPct val="100000"/>
            </a:lnSpc>
            <a:spcBef>
              <a:spcPct val="0"/>
            </a:spcBef>
            <a:spcAft>
              <a:spcPts val="0"/>
            </a:spcAft>
            <a:buNone/>
          </a:pPr>
          <a:r>
            <a:rPr lang="fr-FR" sz="1600" kern="1200" dirty="0"/>
            <a:t>synthétiques conventionnels</a:t>
          </a:r>
        </a:p>
      </dsp:txBody>
      <dsp:txXfrm>
        <a:off x="4554328" y="255228"/>
        <a:ext cx="2841608" cy="809988"/>
      </dsp:txXfrm>
    </dsp:sp>
    <dsp:sp modelId="{80DAF606-25D1-4E27-8E59-3CC6218194EF}">
      <dsp:nvSpPr>
        <dsp:cNvPr id="0" name=""/>
        <dsp:cNvSpPr/>
      </dsp:nvSpPr>
      <dsp:spPr>
        <a:xfrm>
          <a:off x="4567030" y="1846598"/>
          <a:ext cx="2841608" cy="866343"/>
        </a:xfrm>
        <a:prstGeom prst="rect">
          <a:avLst/>
        </a:prstGeom>
        <a:solidFill>
          <a:srgbClr val="F69200">
            <a:hueOff val="0"/>
            <a:satOff val="0"/>
            <a:lumOff val="0"/>
            <a:alphaOff val="0"/>
          </a:srgbClr>
        </a:solidFill>
        <a:ln w="10795"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1422400">
            <a:lnSpc>
              <a:spcPct val="90000"/>
            </a:lnSpc>
            <a:spcBef>
              <a:spcPct val="0"/>
            </a:spcBef>
            <a:spcAft>
              <a:spcPts val="0"/>
            </a:spcAft>
            <a:buNone/>
          </a:pPr>
          <a:r>
            <a:rPr lang="fr-FR" sz="3200" kern="1200" dirty="0" err="1">
              <a:solidFill>
                <a:prstClr val="white"/>
              </a:solidFill>
              <a:latin typeface="Calibri" panose="020F0502020204030204"/>
              <a:ea typeface="+mn-ea"/>
              <a:cs typeface="+mn-cs"/>
            </a:rPr>
            <a:t>bDMARDs</a:t>
          </a:r>
          <a:endParaRPr lang="fr-FR" sz="3200" kern="1200" dirty="0">
            <a:solidFill>
              <a:prstClr val="white"/>
            </a:solidFill>
            <a:latin typeface="Calibri" panose="020F0502020204030204"/>
            <a:ea typeface="+mn-ea"/>
            <a:cs typeface="+mn-cs"/>
          </a:endParaRPr>
        </a:p>
        <a:p>
          <a:pPr marL="0" lvl="0" indent="0" algn="ctr" defTabSz="1422400">
            <a:lnSpc>
              <a:spcPct val="90000"/>
            </a:lnSpc>
            <a:spcBef>
              <a:spcPct val="0"/>
            </a:spcBef>
            <a:spcAft>
              <a:spcPct val="35000"/>
            </a:spcAft>
            <a:buNone/>
          </a:pPr>
          <a:r>
            <a:rPr lang="fr-FR" sz="1600" kern="1200" dirty="0">
              <a:solidFill>
                <a:prstClr val="white"/>
              </a:solidFill>
              <a:latin typeface="Calibri" panose="020F0502020204030204"/>
              <a:ea typeface="+mn-ea"/>
              <a:cs typeface="+mn-cs"/>
            </a:rPr>
            <a:t>biologiques</a:t>
          </a:r>
        </a:p>
      </dsp:txBody>
      <dsp:txXfrm>
        <a:off x="4567030" y="1846598"/>
        <a:ext cx="2841608" cy="866343"/>
      </dsp:txXfrm>
    </dsp:sp>
    <dsp:sp modelId="{83CB42E8-18ED-4D4D-BC41-DA17C309A78C}">
      <dsp:nvSpPr>
        <dsp:cNvPr id="0" name=""/>
        <dsp:cNvSpPr/>
      </dsp:nvSpPr>
      <dsp:spPr>
        <a:xfrm>
          <a:off x="4542138" y="3535717"/>
          <a:ext cx="2841608" cy="866343"/>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1422400">
            <a:lnSpc>
              <a:spcPct val="90000"/>
            </a:lnSpc>
            <a:spcBef>
              <a:spcPct val="0"/>
            </a:spcBef>
            <a:spcAft>
              <a:spcPts val="0"/>
            </a:spcAft>
            <a:buNone/>
          </a:pPr>
          <a:r>
            <a:rPr lang="fr-FR" sz="3200" kern="1200" dirty="0" err="1"/>
            <a:t>tsDMARDs</a:t>
          </a:r>
          <a:endParaRPr lang="fr-FR" sz="3200" kern="1200" dirty="0"/>
        </a:p>
        <a:p>
          <a:pPr marL="0" lvl="0" indent="0" algn="ctr" defTabSz="1422400">
            <a:lnSpc>
              <a:spcPct val="90000"/>
            </a:lnSpc>
            <a:spcBef>
              <a:spcPct val="0"/>
            </a:spcBef>
            <a:spcAft>
              <a:spcPct val="35000"/>
            </a:spcAft>
            <a:buNone/>
          </a:pPr>
          <a:r>
            <a:rPr lang="fr-FR" sz="1600" kern="1200" dirty="0"/>
            <a:t>synthétiques ciblés</a:t>
          </a:r>
        </a:p>
      </dsp:txBody>
      <dsp:txXfrm>
        <a:off x="4542138" y="3535717"/>
        <a:ext cx="2841608" cy="86634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2E321-B5DF-4FD3-82C8-F92440EDACEF}" type="datetimeFigureOut">
              <a:rPr lang="fr-CA" smtClean="0"/>
              <a:t>2025-09-09</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F7888-EC45-4C58-88FA-CD5E3FD3FF5D}" type="slidenum">
              <a:rPr lang="fr-CA" smtClean="0"/>
              <a:t>‹N°›</a:t>
            </a:fld>
            <a:endParaRPr lang="fr-CA"/>
          </a:p>
        </p:txBody>
      </p:sp>
    </p:spTree>
    <p:extLst>
      <p:ext uri="{BB962C8B-B14F-4D97-AF65-F5344CB8AC3E}">
        <p14:creationId xmlns:p14="http://schemas.microsoft.com/office/powerpoint/2010/main" val="3816352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2">
                    <a:lumMod val="50000"/>
                  </a:schemeClr>
                </a:solidFill>
              </a:rPr>
              <a:t>Mécanismes d’action des médicaments : </a:t>
            </a:r>
            <a:r>
              <a:rPr lang="fr-FR" sz="2800" dirty="0">
                <a:solidFill>
                  <a:schemeClr val="tx2">
                    <a:lumMod val="50000"/>
                  </a:schemeClr>
                </a:solidFill>
              </a:rPr>
              <a:t>biothérapies</a:t>
            </a:r>
          </a:p>
          <a:p>
            <a:pPr algn="l"/>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1</a:t>
            </a:fld>
            <a:endParaRPr lang="fr-FR"/>
          </a:p>
        </p:txBody>
      </p:sp>
    </p:spTree>
    <p:extLst>
      <p:ext uri="{BB962C8B-B14F-4D97-AF65-F5344CB8AC3E}">
        <p14:creationId xmlns:p14="http://schemas.microsoft.com/office/powerpoint/2010/main" val="860819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dirty="0"/>
              <a:t>Administration chez l’homme dès l’année </a:t>
            </a:r>
            <a:r>
              <a:rPr lang="fr-FR" dirty="0" err="1"/>
              <a:t>suiante</a:t>
            </a:r>
            <a:r>
              <a:rPr lang="fr-FR" dirty="0"/>
              <a:t>, assure la guérison d’un premier enfant du croup</a:t>
            </a:r>
          </a:p>
          <a:p>
            <a:pPr algn="l"/>
            <a:r>
              <a:rPr lang="fr-FR" dirty="0"/>
              <a:t>Avènement de la sérothérapie (agents infectieux, toxines, venins)</a:t>
            </a:r>
          </a:p>
          <a:p>
            <a:pPr algn="l"/>
            <a:endParaRPr lang="fr-FR" dirty="0"/>
          </a:p>
          <a:p>
            <a:pPr algn="l"/>
            <a:r>
              <a:rPr lang="fr-FR" dirty="0"/>
              <a:t>Mal toléré sur le plan immunogénicité, développement </a:t>
            </a:r>
            <a:r>
              <a:rPr lang="fr-FR" dirty="0" err="1"/>
              <a:t>ac</a:t>
            </a:r>
            <a:r>
              <a:rPr lang="fr-FR" dirty="0"/>
              <a:t> anti </a:t>
            </a:r>
            <a:r>
              <a:rPr lang="fr-FR" dirty="0" err="1"/>
              <a:t>ac</a:t>
            </a:r>
            <a:r>
              <a:rPr lang="fr-FR" dirty="0"/>
              <a:t>, avec parfois </a:t>
            </a:r>
            <a:r>
              <a:rPr lang="fr-FR" dirty="0" err="1"/>
              <a:t>rx</a:t>
            </a:r>
            <a:r>
              <a:rPr lang="fr-FR" dirty="0"/>
              <a:t> immunitaire très violente (choc ana)</a:t>
            </a:r>
          </a:p>
          <a:p>
            <a:pPr algn="l"/>
            <a:r>
              <a:rPr lang="fr-FR" dirty="0"/>
              <a:t>A partir de 1945, </a:t>
            </a:r>
            <a:r>
              <a:rPr lang="fr-FR" dirty="0" err="1"/>
              <a:t>dvpt</a:t>
            </a:r>
            <a:r>
              <a:rPr lang="fr-FR" dirty="0"/>
              <a:t> des ATB, qui remplacent progressivement la plupart des sérums antiinfectieux</a:t>
            </a: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20</a:t>
            </a:fld>
            <a:endParaRPr lang="fr-FR"/>
          </a:p>
        </p:txBody>
      </p:sp>
    </p:spTree>
    <p:extLst>
      <p:ext uri="{BB962C8B-B14F-4D97-AF65-F5344CB8AC3E}">
        <p14:creationId xmlns:p14="http://schemas.microsoft.com/office/powerpoint/2010/main" val="4134008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endParaRPr lang="fr-FR" sz="1800" b="0" i="0" u="none" strike="noStrike" baseline="0" dirty="0">
              <a:latin typeface="TarzanaNarrow"/>
            </a:endParaRPr>
          </a:p>
          <a:p>
            <a:pPr algn="l"/>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21</a:t>
            </a:fld>
            <a:endParaRPr lang="fr-FR"/>
          </a:p>
        </p:txBody>
      </p:sp>
    </p:spTree>
    <p:extLst>
      <p:ext uri="{BB962C8B-B14F-4D97-AF65-F5344CB8AC3E}">
        <p14:creationId xmlns:p14="http://schemas.microsoft.com/office/powerpoint/2010/main" val="56525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Hybridome, permet de cultiver</a:t>
            </a:r>
            <a:r>
              <a:rPr lang="fr-FR" baseline="0" dirty="0"/>
              <a:t> indéfiniment un clone de cellules productrices d’un seul type d’Ac (cellule </a:t>
            </a:r>
            <a:r>
              <a:rPr lang="fr-FR" baseline="0" dirty="0" err="1"/>
              <a:t>immmortelle</a:t>
            </a:r>
            <a:r>
              <a:rPr lang="fr-FR" baseline="0" dirty="0"/>
              <a:t> </a:t>
            </a:r>
            <a:r>
              <a:rPr lang="fr-FR" baseline="0" dirty="0" err="1"/>
              <a:t>myélomateuse</a:t>
            </a:r>
            <a:r>
              <a:rPr lang="fr-FR" baseline="0" dirty="0"/>
              <a:t> fusionnée avec lymphocyte B capable de produire un seul type d’Ac)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r>
              <a:rPr lang="fr-FR" dirty="0"/>
              <a:t>Grace au progrès du génie génétique, clonage par biologie moléculaire des gènes et des ADNc codant les chaines légères et lourdes des </a:t>
            </a:r>
            <a:r>
              <a:rPr lang="fr-FR" dirty="0" err="1"/>
              <a:t>Ac</a:t>
            </a:r>
            <a:endParaRPr lang="fr-FR" dirty="0"/>
          </a:p>
          <a:p>
            <a:r>
              <a:rPr lang="fr-FR" dirty="0"/>
              <a:t>Transfert des gènes recombinés (ADN de souris et ADN humains) au sein de cellules usines -&gt; production d’Ac monoclonal </a:t>
            </a:r>
            <a:r>
              <a:rPr lang="fr-FR" dirty="0" err="1"/>
              <a:t>recombiant</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algn="l"/>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22</a:t>
            </a:fld>
            <a:endParaRPr lang="fr-FR"/>
          </a:p>
        </p:txBody>
      </p:sp>
    </p:spTree>
    <p:extLst>
      <p:ext uri="{BB962C8B-B14F-4D97-AF65-F5344CB8AC3E}">
        <p14:creationId xmlns:p14="http://schemas.microsoft.com/office/powerpoint/2010/main" val="4152136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b="0" i="0" u="none" strike="noStrike" baseline="0" dirty="0">
                <a:latin typeface="Helvetica" panose="020B0604020202020204" pitchFamily="34" charset="0"/>
              </a:rPr>
              <a:t>1984 : premiers anticorps recombinants, anticorps chimériques : domaines constants d’une IgG humaine associés aux domaines variables VH et VL</a:t>
            </a:r>
          </a:p>
          <a:p>
            <a:pPr algn="l"/>
            <a:r>
              <a:rPr lang="fr-FR" sz="1200" b="0" i="0" u="none" strike="noStrike" baseline="0" dirty="0">
                <a:latin typeface="Helvetica" panose="020B0604020202020204" pitchFamily="34" charset="0"/>
              </a:rPr>
              <a:t>de l’anticorps de souris. </a:t>
            </a:r>
          </a:p>
          <a:p>
            <a:pPr algn="l"/>
            <a:r>
              <a:rPr lang="fr-FR" sz="1200" b="0" i="0" u="none" strike="noStrike" baseline="0" dirty="0">
                <a:latin typeface="Helvetica" panose="020B0604020202020204" pitchFamily="34" charset="0"/>
              </a:rPr>
              <a:t>moins immunogènes, ayant une demi-vie accrue, capacités de recrutement des effecteurs du système immunitaire par leur</a:t>
            </a:r>
          </a:p>
          <a:p>
            <a:pPr algn="l"/>
            <a:r>
              <a:rPr lang="fr-FR" sz="1200" b="0" i="0" u="none" strike="noStrike" baseline="0" dirty="0">
                <a:latin typeface="Helvetica" panose="020B0604020202020204" pitchFamily="34" charset="0"/>
              </a:rPr>
              <a:t>portion </a:t>
            </a:r>
            <a:r>
              <a:rPr lang="fr-FR" sz="1200" b="0" i="0" u="none" strike="noStrike" baseline="0" dirty="0" err="1">
                <a:latin typeface="Helvetica" panose="020B0604020202020204" pitchFamily="34" charset="0"/>
              </a:rPr>
              <a:t>Fc</a:t>
            </a:r>
            <a:r>
              <a:rPr lang="fr-FR" sz="1200" b="0" i="0" u="none" strike="noStrike" baseline="0" dirty="0">
                <a:latin typeface="Helvetica" panose="020B0604020202020204" pitchFamily="34" charset="0"/>
              </a:rPr>
              <a:t>. </a:t>
            </a:r>
          </a:p>
          <a:p>
            <a:pPr algn="l"/>
            <a:endParaRPr lang="fr-FR" sz="1200" b="0" i="0" u="none" strike="noStrike" baseline="0" dirty="0">
              <a:latin typeface="Helvetica" panose="020B0604020202020204" pitchFamily="34" charset="0"/>
            </a:endParaRPr>
          </a:p>
          <a:p>
            <a:pPr algn="l"/>
            <a:r>
              <a:rPr lang="fr-FR" sz="1200" b="0" i="0" u="none" strike="noStrike" baseline="0" dirty="0">
                <a:latin typeface="Helvetica" panose="020B0604020202020204" pitchFamily="34" charset="0"/>
              </a:rPr>
              <a:t>Apparus en thérapeutique à la fin des années 1990 avec le suffixe –</a:t>
            </a:r>
            <a:r>
              <a:rPr lang="fr-FR" sz="1200" b="0" i="0" u="none" strike="noStrike" baseline="0" dirty="0" err="1">
                <a:latin typeface="Helvetica" panose="020B0604020202020204" pitchFamily="34" charset="0"/>
              </a:rPr>
              <a:t>ximab</a:t>
            </a:r>
            <a:r>
              <a:rPr lang="fr-FR" sz="1200" b="0" i="0" u="none" strike="noStrike" baseline="0" dirty="0">
                <a:latin typeface="Helvetica" panose="020B0604020202020204" pitchFamily="34" charset="0"/>
              </a:rPr>
              <a:t>, </a:t>
            </a:r>
          </a:p>
          <a:p>
            <a:pPr algn="l"/>
            <a:endParaRPr lang="fr-FR" sz="1200" b="0" i="0" u="none" strike="noStrike" baseline="0" dirty="0">
              <a:latin typeface="Helvetica" panose="020B0604020202020204" pitchFamily="34" charset="0"/>
            </a:endParaRPr>
          </a:p>
          <a:p>
            <a:pPr algn="l"/>
            <a:r>
              <a:rPr lang="fr-FR" sz="1200" b="0" i="0" u="none" strike="noStrike" baseline="0" dirty="0">
                <a:latin typeface="Helvetica" panose="020B0604020202020204" pitchFamily="34" charset="0"/>
              </a:rPr>
              <a:t>ils sont rapidement suivis par la commercialisation d’anticorps humanisés, portant le suffixe –</a:t>
            </a:r>
            <a:r>
              <a:rPr lang="fr-FR" sz="1200" b="0" i="0" u="none" strike="noStrike" baseline="0" dirty="0" err="1">
                <a:latin typeface="Helvetica" panose="020B0604020202020204" pitchFamily="34" charset="0"/>
              </a:rPr>
              <a:t>zumab</a:t>
            </a:r>
            <a:r>
              <a:rPr lang="fr-FR" sz="1200" b="0" i="0" u="none" strike="noStrike" baseline="0" dirty="0">
                <a:latin typeface="Helvetica" panose="020B0604020202020204" pitchFamily="34" charset="0"/>
              </a:rPr>
              <a:t>, dont seules les boucles reconnaissant l’antigène (CDR) sont issues de l’anticorps de souris d’origine.</a:t>
            </a:r>
          </a:p>
          <a:p>
            <a:pPr algn="l"/>
            <a:endParaRPr lang="fr-FR" sz="1200" b="0" i="0" u="none" strike="noStrike" baseline="0" dirty="0">
              <a:latin typeface="Helvetica" panose="020B0604020202020204" pitchFamily="34" charset="0"/>
            </a:endParaRPr>
          </a:p>
          <a:p>
            <a:pPr algn="l"/>
            <a:r>
              <a:rPr lang="fr-FR" sz="1200" b="0" i="0" u="none" strike="noStrike" baseline="0" dirty="0">
                <a:latin typeface="Helvetica" panose="020B0604020202020204" pitchFamily="34" charset="0"/>
              </a:rPr>
              <a:t>Enfin, les anticorps recombinants intégralement humains, portant le suffixe –(m)</a:t>
            </a:r>
            <a:r>
              <a:rPr lang="fr-FR" sz="1200" b="0" i="0" u="none" strike="noStrike" baseline="0" dirty="0" err="1">
                <a:latin typeface="Helvetica" panose="020B0604020202020204" pitchFamily="34" charset="0"/>
              </a:rPr>
              <a:t>umab</a:t>
            </a:r>
            <a:r>
              <a:rPr lang="fr-FR" sz="1200" b="0" i="0" u="none" strike="noStrike" baseline="0" dirty="0">
                <a:latin typeface="Helvetica" panose="020B0604020202020204" pitchFamily="34" charset="0"/>
              </a:rPr>
              <a:t>, arrivent sur le marché en 2003 ; ils sont issus du criblage de banques de phages exprimant des VH et</a:t>
            </a:r>
          </a:p>
          <a:p>
            <a:pPr algn="l"/>
            <a:r>
              <a:rPr lang="fr-FR" sz="1200" b="0" i="0" u="none" strike="noStrike" baseline="0" dirty="0">
                <a:latin typeface="Helvetica" panose="020B0604020202020204" pitchFamily="34" charset="0"/>
              </a:rPr>
              <a:t>VL humains, ou de souris transgéniques n’exprimant que des gènes d’immunoglobuline d’origine humaine. </a:t>
            </a:r>
          </a:p>
          <a:p>
            <a:pPr algn="l"/>
            <a:endParaRPr lang="fr-FR" sz="1200" b="0" i="0" u="none" strike="noStrike" baseline="0" dirty="0">
              <a:latin typeface="Helvetica" panose="020B0604020202020204" pitchFamily="34" charset="0"/>
            </a:endParaRPr>
          </a:p>
          <a:p>
            <a:pPr algn="l"/>
            <a:r>
              <a:rPr lang="fr-FR" sz="1200" b="0" i="0" u="none" strike="noStrike" baseline="0" dirty="0">
                <a:latin typeface="Helvetica" panose="020B0604020202020204" pitchFamily="34" charset="0"/>
              </a:rPr>
              <a:t>La durée de vie et les capacités effectrices des anticorps chimériques, humanisés, et intégralement humain sont identiques car liés à la portion cristallisable de l’anticorps (</a:t>
            </a:r>
            <a:r>
              <a:rPr lang="fr-FR" sz="1200" b="0" i="0" u="none" strike="noStrike" baseline="0" dirty="0" err="1">
                <a:latin typeface="Helvetica" panose="020B0604020202020204" pitchFamily="34" charset="0"/>
              </a:rPr>
              <a:t>Fc</a:t>
            </a:r>
            <a:r>
              <a:rPr lang="fr-FR" sz="1200" b="0" i="0" u="none" strike="noStrike" baseline="0" dirty="0">
                <a:latin typeface="Helvetica" panose="020B0604020202020204" pitchFamily="34" charset="0"/>
              </a:rPr>
              <a:t>), avec</a:t>
            </a:r>
          </a:p>
          <a:p>
            <a:pPr algn="l"/>
            <a:r>
              <a:rPr lang="fr-FR" sz="1200" b="0" i="0" u="none" strike="noStrike" baseline="0" dirty="0">
                <a:latin typeface="Helvetica" panose="020B0604020202020204" pitchFamily="34" charset="0"/>
              </a:rPr>
              <a:t>une nette amélioration par rapport aux anticorps de souris. Quant à leurs propriétés d’immunogénicité, elles sont au final peu différentes et bien moindres que celles des anticorps de souris.</a:t>
            </a:r>
          </a:p>
          <a:p>
            <a:pPr algn="l"/>
            <a:r>
              <a:rPr lang="fr-FR" sz="1200" b="0" i="0" u="none" strike="noStrike" baseline="0" dirty="0">
                <a:latin typeface="Helvetica" panose="020B0604020202020204" pitchFamily="34" charset="0"/>
              </a:rPr>
              <a:t>Cependant, tout anticorps reste immunogène par ses CDR qui portent l’idiotype de l’anticorps.</a:t>
            </a:r>
          </a:p>
          <a:p>
            <a:pPr algn="l"/>
            <a:endParaRPr lang="fr-FR" sz="1200" b="0" i="0" u="none" strike="noStrike" baseline="0" dirty="0">
              <a:latin typeface="Helvetica" panose="020B0604020202020204" pitchFamily="34" charset="0"/>
            </a:endParaRPr>
          </a:p>
          <a:p>
            <a:pPr algn="l"/>
            <a:r>
              <a:rPr lang="fr-FR" sz="1200" b="0" i="0" u="none" strike="noStrike" baseline="0" dirty="0">
                <a:latin typeface="Helvetica" panose="020B0604020202020204" pitchFamily="34" charset="0"/>
              </a:rPr>
              <a:t>Pourvoyeurs d’inefficacité thérapeutique, des anticorps anti-anticorps thérapeutiques (ADA, </a:t>
            </a:r>
            <a:r>
              <a:rPr lang="fr-FR" sz="1200" b="0" i="0" u="none" strike="noStrike" baseline="0" dirty="0" err="1">
                <a:latin typeface="Helvetica" panose="020B0604020202020204" pitchFamily="34" charset="0"/>
              </a:rPr>
              <a:t>antidrug</a:t>
            </a:r>
            <a:r>
              <a:rPr lang="fr-FR" sz="1200" b="0" i="0" u="none" strike="noStrike" baseline="0" dirty="0">
                <a:latin typeface="Helvetica" panose="020B0604020202020204" pitchFamily="34" charset="0"/>
              </a:rPr>
              <a:t> </a:t>
            </a:r>
            <a:r>
              <a:rPr lang="fr-FR" sz="1200" b="0" i="0" u="none" strike="noStrike" baseline="0" dirty="0" err="1">
                <a:latin typeface="Helvetica" panose="020B0604020202020204" pitchFamily="34" charset="0"/>
              </a:rPr>
              <a:t>antibodies</a:t>
            </a:r>
            <a:r>
              <a:rPr lang="fr-FR" sz="1200" b="0" i="0" u="none" strike="noStrike" baseline="0" dirty="0">
                <a:latin typeface="Helvetica" panose="020B0604020202020204" pitchFamily="34" charset="0"/>
              </a:rPr>
              <a:t>) peuvent toujours être produits par le système immunitaire d’un patient traité.</a:t>
            </a:r>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23</a:t>
            </a:fld>
            <a:endParaRPr lang="fr-FR"/>
          </a:p>
        </p:txBody>
      </p:sp>
    </p:spTree>
    <p:extLst>
      <p:ext uri="{BB962C8B-B14F-4D97-AF65-F5344CB8AC3E}">
        <p14:creationId xmlns:p14="http://schemas.microsoft.com/office/powerpoint/2010/main" val="2221909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Grace au progrès du génie génétique, clonage par biologie moléculaire des gènes et des ADNc codant les chaines légères et lourdes des </a:t>
            </a:r>
            <a:r>
              <a:rPr lang="fr-FR" dirty="0" err="1"/>
              <a:t>Ac</a:t>
            </a:r>
            <a:endParaRPr lang="fr-FR" dirty="0"/>
          </a:p>
          <a:p>
            <a:r>
              <a:rPr lang="fr-FR" dirty="0"/>
              <a:t>Transfert des gènes recombinés (ADN de souris et ADN humains) au sein de cellules usines -&gt; production d’Ac monoclonal </a:t>
            </a:r>
            <a:r>
              <a:rPr lang="fr-FR" dirty="0" err="1"/>
              <a:t>recombiant</a:t>
            </a:r>
            <a:endParaRPr lang="fr-FR" dirty="0"/>
          </a:p>
          <a:p>
            <a:endParaRPr lang="fr-FR" dirty="0"/>
          </a:p>
          <a:p>
            <a:pPr algn="l"/>
            <a:r>
              <a:rPr lang="fr-FR" sz="1800" b="0" i="0" u="none" strike="noStrike" baseline="0" dirty="0">
                <a:latin typeface="Helvetica" panose="020B0604020202020204" pitchFamily="34" charset="0"/>
              </a:rPr>
              <a:t>1984 : premiers anticorps recombinants, anticorps chimériques : domaines constants d’une IgG humaine associés aux domaines variables VH et VL</a:t>
            </a:r>
          </a:p>
          <a:p>
            <a:pPr algn="l"/>
            <a:r>
              <a:rPr lang="fr-FR" sz="1800" b="0" i="0" u="none" strike="noStrike" baseline="0" dirty="0">
                <a:latin typeface="Helvetica" panose="020B0604020202020204" pitchFamily="34" charset="0"/>
              </a:rPr>
              <a:t>de l’anticorps de souris. </a:t>
            </a:r>
          </a:p>
          <a:p>
            <a:pPr algn="l"/>
            <a:r>
              <a:rPr lang="fr-FR" sz="1800" b="0" i="0" u="none" strike="noStrike" baseline="0" dirty="0">
                <a:latin typeface="Helvetica" panose="020B0604020202020204" pitchFamily="34" charset="0"/>
              </a:rPr>
              <a:t>moins immunogènes, ayant une demi-vie accrue, capacités de recrutement des effecteurs du système immunitaire par leur</a:t>
            </a:r>
          </a:p>
          <a:p>
            <a:pPr algn="l"/>
            <a:r>
              <a:rPr lang="fr-FR" sz="1800" b="0" i="0" u="none" strike="noStrike" baseline="0" dirty="0">
                <a:latin typeface="Helvetica" panose="020B0604020202020204" pitchFamily="34" charset="0"/>
              </a:rPr>
              <a:t>portion </a:t>
            </a:r>
            <a:r>
              <a:rPr lang="fr-FR" sz="1800" b="0" i="0" u="none" strike="noStrike" baseline="0" dirty="0" err="1">
                <a:latin typeface="Helvetica" panose="020B0604020202020204" pitchFamily="34" charset="0"/>
              </a:rPr>
              <a:t>Fc</a:t>
            </a:r>
            <a:r>
              <a:rPr lang="fr-FR" sz="1800" b="0" i="0" u="none" strike="noStrike" baseline="0" dirty="0">
                <a:latin typeface="Helvetica" panose="020B0604020202020204" pitchFamily="34" charset="0"/>
              </a:rPr>
              <a:t>. </a:t>
            </a:r>
          </a:p>
          <a:p>
            <a:pPr algn="l"/>
            <a:endParaRPr lang="fr-FR" sz="1800" b="0" i="0" u="none" strike="noStrike" baseline="0" dirty="0">
              <a:latin typeface="Helvetica" panose="020B0604020202020204" pitchFamily="34" charset="0"/>
            </a:endParaRPr>
          </a:p>
          <a:p>
            <a:pPr algn="l"/>
            <a:r>
              <a:rPr lang="fr-FR" sz="1800" b="0" i="0" u="none" strike="noStrike" baseline="0" dirty="0">
                <a:latin typeface="Helvetica" panose="020B0604020202020204" pitchFamily="34" charset="0"/>
              </a:rPr>
              <a:t>Apparus en thérapeutique à la fin des années 1990 avec le suffixe –</a:t>
            </a:r>
            <a:r>
              <a:rPr lang="fr-FR" sz="1800" b="0" i="0" u="none" strike="noStrike" baseline="0" dirty="0" err="1">
                <a:latin typeface="Helvetica" panose="020B0604020202020204" pitchFamily="34" charset="0"/>
              </a:rPr>
              <a:t>ximab</a:t>
            </a:r>
            <a:r>
              <a:rPr lang="fr-FR" sz="1800" b="0" i="0" u="none" strike="noStrike" baseline="0" dirty="0">
                <a:latin typeface="Helvetica" panose="020B0604020202020204" pitchFamily="34" charset="0"/>
              </a:rPr>
              <a:t>, </a:t>
            </a:r>
          </a:p>
          <a:p>
            <a:pPr algn="l"/>
            <a:endParaRPr lang="fr-FR" sz="1800" b="0" i="0" u="none" strike="noStrike" baseline="0" dirty="0">
              <a:latin typeface="Helvetica" panose="020B0604020202020204" pitchFamily="34" charset="0"/>
            </a:endParaRPr>
          </a:p>
          <a:p>
            <a:pPr algn="l"/>
            <a:r>
              <a:rPr lang="fr-FR" sz="1800" b="0" i="0" u="none" strike="noStrike" baseline="0" dirty="0">
                <a:latin typeface="Helvetica" panose="020B0604020202020204" pitchFamily="34" charset="0"/>
              </a:rPr>
              <a:t>ils sont rapidement suivis par la commercialisation d’anticorps humanisés, portant le suffixe –</a:t>
            </a:r>
            <a:r>
              <a:rPr lang="fr-FR" sz="1800" b="0" i="0" u="none" strike="noStrike" baseline="0" dirty="0" err="1">
                <a:latin typeface="Helvetica" panose="020B0604020202020204" pitchFamily="34" charset="0"/>
              </a:rPr>
              <a:t>zumab</a:t>
            </a:r>
            <a:r>
              <a:rPr lang="fr-FR" sz="1800" b="0" i="0" u="none" strike="noStrike" baseline="0" dirty="0">
                <a:latin typeface="Helvetica" panose="020B0604020202020204" pitchFamily="34" charset="0"/>
              </a:rPr>
              <a:t>, dont</a:t>
            </a:r>
          </a:p>
          <a:p>
            <a:pPr algn="l"/>
            <a:r>
              <a:rPr lang="fr-FR" sz="1800" b="0" i="0" u="none" strike="noStrike" baseline="0" dirty="0">
                <a:latin typeface="Helvetica" panose="020B0604020202020204" pitchFamily="34" charset="0"/>
              </a:rPr>
              <a:t>seules les boucles reconnaissant l’antigène (CDR) sont issues de l’anticorps de souris d’origine.</a:t>
            </a:r>
          </a:p>
          <a:p>
            <a:pPr algn="l"/>
            <a:endParaRPr lang="fr-FR" sz="1800" b="0" i="0" u="none" strike="noStrike" baseline="0" dirty="0">
              <a:latin typeface="Helvetica" panose="020B0604020202020204" pitchFamily="34" charset="0"/>
            </a:endParaRPr>
          </a:p>
          <a:p>
            <a:pPr algn="l"/>
            <a:r>
              <a:rPr lang="fr-FR" sz="1800" b="0" i="0" u="none" strike="noStrike" baseline="0" dirty="0">
                <a:latin typeface="Helvetica" panose="020B0604020202020204" pitchFamily="34" charset="0"/>
              </a:rPr>
              <a:t>Enfin, les anticorps recombinants intégralement humains, portant le suffixe –(m)</a:t>
            </a:r>
            <a:r>
              <a:rPr lang="fr-FR" sz="1800" b="0" i="0" u="none" strike="noStrike" baseline="0" dirty="0" err="1">
                <a:latin typeface="Helvetica" panose="020B0604020202020204" pitchFamily="34" charset="0"/>
              </a:rPr>
              <a:t>umab</a:t>
            </a:r>
            <a:r>
              <a:rPr lang="fr-FR" sz="1800" b="0" i="0" u="none" strike="noStrike" baseline="0" dirty="0">
                <a:latin typeface="Helvetica" panose="020B0604020202020204" pitchFamily="34" charset="0"/>
              </a:rPr>
              <a:t>, arrivent</a:t>
            </a:r>
          </a:p>
          <a:p>
            <a:pPr algn="l"/>
            <a:r>
              <a:rPr lang="fr-FR" sz="1800" b="0" i="0" u="none" strike="noStrike" baseline="0" dirty="0">
                <a:latin typeface="Helvetica" panose="020B0604020202020204" pitchFamily="34" charset="0"/>
              </a:rPr>
              <a:t>sur le marché en 2003 ; ils sont issus du criblage de banques de phages exprimant des VH et</a:t>
            </a:r>
          </a:p>
          <a:p>
            <a:pPr algn="l"/>
            <a:r>
              <a:rPr lang="fr-FR" sz="1800" b="0" i="0" u="none" strike="noStrike" baseline="0" dirty="0">
                <a:latin typeface="Helvetica" panose="020B0604020202020204" pitchFamily="34" charset="0"/>
              </a:rPr>
              <a:t>VL humains, ou de souris transgéniques n’exprimant que des gènes d’immunoglobuline d’origine</a:t>
            </a:r>
          </a:p>
          <a:p>
            <a:pPr algn="l"/>
            <a:r>
              <a:rPr lang="fr-FR" sz="1800" b="0" i="0" u="none" strike="noStrike" baseline="0" dirty="0">
                <a:latin typeface="Helvetica" panose="020B0604020202020204" pitchFamily="34" charset="0"/>
              </a:rPr>
              <a:t>humaine. </a:t>
            </a:r>
          </a:p>
          <a:p>
            <a:pPr algn="l"/>
            <a:endParaRPr lang="fr-FR" sz="1800" b="0" i="0" u="none" strike="noStrike" baseline="0" dirty="0">
              <a:latin typeface="Helvetica" panose="020B0604020202020204" pitchFamily="34" charset="0"/>
            </a:endParaRPr>
          </a:p>
          <a:p>
            <a:pPr algn="l"/>
            <a:r>
              <a:rPr lang="fr-FR" sz="1800" b="0" i="0" u="none" strike="noStrike" baseline="0" dirty="0">
                <a:latin typeface="Helvetica" panose="020B0604020202020204" pitchFamily="34" charset="0"/>
              </a:rPr>
              <a:t>La durée de vie et les capacités effectrices des anticorps chimériques, humanisés, et</a:t>
            </a:r>
          </a:p>
          <a:p>
            <a:pPr algn="l"/>
            <a:r>
              <a:rPr lang="fr-FR" sz="1800" b="0" i="0" u="none" strike="noStrike" baseline="0" dirty="0">
                <a:latin typeface="Helvetica" panose="020B0604020202020204" pitchFamily="34" charset="0"/>
              </a:rPr>
              <a:t>intégralement humain sont identiques car liés à la portion cristallisable de l’anticorps (</a:t>
            </a:r>
            <a:r>
              <a:rPr lang="fr-FR" sz="1800" b="0" i="0" u="none" strike="noStrike" baseline="0" dirty="0" err="1">
                <a:latin typeface="Helvetica" panose="020B0604020202020204" pitchFamily="34" charset="0"/>
              </a:rPr>
              <a:t>Fc</a:t>
            </a:r>
            <a:r>
              <a:rPr lang="fr-FR" sz="1800" b="0" i="0" u="none" strike="noStrike" baseline="0" dirty="0">
                <a:latin typeface="Helvetica" panose="020B0604020202020204" pitchFamily="34" charset="0"/>
              </a:rPr>
              <a:t>), avec</a:t>
            </a:r>
          </a:p>
          <a:p>
            <a:pPr algn="l"/>
            <a:r>
              <a:rPr lang="fr-FR" sz="1800" b="0" i="0" u="none" strike="noStrike" baseline="0" dirty="0">
                <a:latin typeface="Helvetica" panose="020B0604020202020204" pitchFamily="34" charset="0"/>
              </a:rPr>
              <a:t>une nette amélioration par rapport aux anticorps de souris. Quant à leurs propriétés d’immunogénicité,</a:t>
            </a:r>
          </a:p>
          <a:p>
            <a:pPr algn="l"/>
            <a:r>
              <a:rPr lang="fr-FR" sz="1800" b="0" i="0" u="none" strike="noStrike" baseline="0" dirty="0">
                <a:latin typeface="Helvetica" panose="020B0604020202020204" pitchFamily="34" charset="0"/>
              </a:rPr>
              <a:t>elles sont au final peu différentes et bien moindres que celles des anticorps de souris.</a:t>
            </a:r>
          </a:p>
          <a:p>
            <a:pPr algn="l"/>
            <a:r>
              <a:rPr lang="fr-FR" sz="1800" b="0" i="0" u="none" strike="noStrike" baseline="0" dirty="0">
                <a:latin typeface="Helvetica" panose="020B0604020202020204" pitchFamily="34" charset="0"/>
              </a:rPr>
              <a:t>Cependant, tout anticorps reste immunogène par ses CDR qui portent l’idiotype de l’anticorps.</a:t>
            </a:r>
          </a:p>
          <a:p>
            <a:pPr algn="l"/>
            <a:endParaRPr lang="fr-FR" sz="1800" b="0" i="0" u="none" strike="noStrike" baseline="0" dirty="0">
              <a:latin typeface="Helvetica" panose="020B0604020202020204" pitchFamily="34" charset="0"/>
            </a:endParaRPr>
          </a:p>
          <a:p>
            <a:pPr algn="l"/>
            <a:r>
              <a:rPr lang="fr-FR" sz="1800" b="0" i="0" u="none" strike="noStrike" baseline="0" dirty="0">
                <a:latin typeface="Helvetica" panose="020B0604020202020204" pitchFamily="34" charset="0"/>
              </a:rPr>
              <a:t>Pourvoyeurs d’inefficacité thérapeutique, des anticorps anti-anticorps thérapeutiques (ADA, </a:t>
            </a:r>
            <a:r>
              <a:rPr lang="fr-FR" sz="1800" b="0" i="0" u="none" strike="noStrike" baseline="0" dirty="0" err="1">
                <a:latin typeface="Helvetica" panose="020B0604020202020204" pitchFamily="34" charset="0"/>
              </a:rPr>
              <a:t>antidrug</a:t>
            </a:r>
            <a:endParaRPr lang="fr-FR" sz="1800" b="0" i="0" u="none" strike="noStrike" baseline="0" dirty="0">
              <a:latin typeface="Helvetica" panose="020B0604020202020204" pitchFamily="34" charset="0"/>
            </a:endParaRPr>
          </a:p>
          <a:p>
            <a:pPr algn="l"/>
            <a:r>
              <a:rPr lang="fr-FR" sz="1800" b="0" i="0" u="none" strike="noStrike" baseline="0" dirty="0" err="1">
                <a:latin typeface="Helvetica" panose="020B0604020202020204" pitchFamily="34" charset="0"/>
              </a:rPr>
              <a:t>antibodies</a:t>
            </a:r>
            <a:r>
              <a:rPr lang="fr-FR" sz="1800" b="0" i="0" u="none" strike="noStrike" baseline="0" dirty="0">
                <a:latin typeface="Helvetica" panose="020B0604020202020204" pitchFamily="34" charset="0"/>
              </a:rPr>
              <a:t>) peuvent toujours être produits par le système immunitaire d’un patient traité.</a:t>
            </a:r>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24</a:t>
            </a:fld>
            <a:endParaRPr lang="fr-FR"/>
          </a:p>
        </p:txBody>
      </p:sp>
    </p:spTree>
    <p:extLst>
      <p:ext uri="{BB962C8B-B14F-4D97-AF65-F5344CB8AC3E}">
        <p14:creationId xmlns:p14="http://schemas.microsoft.com/office/powerpoint/2010/main" val="128846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PK devenir du médicament dans l’organisme</a:t>
            </a:r>
          </a:p>
          <a:p>
            <a:r>
              <a:rPr lang="fr-FR" dirty="0"/>
              <a:t>PD</a:t>
            </a:r>
            <a:r>
              <a:rPr lang="fr-FR" baseline="0" dirty="0"/>
              <a:t> action du médicament sur l’organisme (effet thérapeutique, effet indésirable, …)</a:t>
            </a:r>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26</a:t>
            </a:fld>
            <a:endParaRPr lang="fr-FR"/>
          </a:p>
        </p:txBody>
      </p:sp>
    </p:spTree>
    <p:extLst>
      <p:ext uri="{BB962C8B-B14F-4D97-AF65-F5344CB8AC3E}">
        <p14:creationId xmlns:p14="http://schemas.microsoft.com/office/powerpoint/2010/main" val="71285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faible passage</a:t>
            </a:r>
            <a:r>
              <a:rPr lang="fr-FR" baseline="0" dirty="0"/>
              <a:t> tissulaire car grande taille et hydrophile</a:t>
            </a:r>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27</a:t>
            </a:fld>
            <a:endParaRPr lang="fr-FR"/>
          </a:p>
        </p:txBody>
      </p:sp>
    </p:spTree>
    <p:extLst>
      <p:ext uri="{BB962C8B-B14F-4D97-AF65-F5344CB8AC3E}">
        <p14:creationId xmlns:p14="http://schemas.microsoft.com/office/powerpoint/2010/main" val="558973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PK devenir du médicament dans l’organisme</a:t>
            </a:r>
          </a:p>
          <a:p>
            <a:r>
              <a:rPr lang="fr-FR" dirty="0"/>
              <a:t>PD</a:t>
            </a:r>
            <a:r>
              <a:rPr lang="fr-FR" baseline="0" dirty="0"/>
              <a:t> action du médicament sur l’organisme (effet thérapeutique, effet indésirable, …)</a:t>
            </a:r>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28</a:t>
            </a:fld>
            <a:endParaRPr lang="fr-FR"/>
          </a:p>
        </p:txBody>
      </p:sp>
    </p:spTree>
    <p:extLst>
      <p:ext uri="{BB962C8B-B14F-4D97-AF65-F5344CB8AC3E}">
        <p14:creationId xmlns:p14="http://schemas.microsoft.com/office/powerpoint/2010/main" val="1139860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faible passage</a:t>
            </a:r>
            <a:r>
              <a:rPr lang="fr-FR" baseline="0" dirty="0"/>
              <a:t> tissulaire car grande taille et hydrophile</a:t>
            </a:r>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29</a:t>
            </a:fld>
            <a:endParaRPr lang="fr-FR"/>
          </a:p>
        </p:txBody>
      </p:sp>
    </p:spTree>
    <p:extLst>
      <p:ext uri="{BB962C8B-B14F-4D97-AF65-F5344CB8AC3E}">
        <p14:creationId xmlns:p14="http://schemas.microsoft.com/office/powerpoint/2010/main" val="1011633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faible passage</a:t>
            </a:r>
            <a:r>
              <a:rPr lang="fr-FR" baseline="0" dirty="0"/>
              <a:t> tissulaire car grande taille et hydrophile</a:t>
            </a:r>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31</a:t>
            </a:fld>
            <a:endParaRPr lang="fr-FR"/>
          </a:p>
        </p:txBody>
      </p:sp>
    </p:spTree>
    <p:extLst>
      <p:ext uri="{BB962C8B-B14F-4D97-AF65-F5344CB8AC3E}">
        <p14:creationId xmlns:p14="http://schemas.microsoft.com/office/powerpoint/2010/main" val="187287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r>
              <a:rPr lang="fr-FR" dirty="0"/>
              <a:t>Connaître la notion de thérapie ciblée </a:t>
            </a:r>
          </a:p>
          <a:p>
            <a:pPr marL="285750" indent="-285750">
              <a:buFont typeface="Arial" panose="020B0604020202020204" pitchFamily="34" charset="0"/>
              <a:buChar char="•"/>
            </a:pPr>
            <a:r>
              <a:rPr lang="fr-FR" dirty="0"/>
              <a:t>Connaître les traitements de fond : synthétiques, biologiques, ciblés </a:t>
            </a:r>
          </a:p>
          <a:p>
            <a:pPr marL="285750" indent="-285750">
              <a:buFont typeface="Arial" panose="020B0604020202020204" pitchFamily="34" charset="0"/>
              <a:buChar char="•"/>
            </a:pPr>
            <a:r>
              <a:rPr lang="fr-FR" dirty="0"/>
              <a:t>Connaître les mécanismes d'action des biomédicaments et traitements ciblés </a:t>
            </a:r>
          </a:p>
          <a:p>
            <a:pPr marL="285750" indent="-285750">
              <a:buFont typeface="Arial" panose="020B0604020202020204" pitchFamily="34" charset="0"/>
              <a:buChar char="•"/>
            </a:pPr>
            <a:r>
              <a:rPr lang="fr-FR" dirty="0"/>
              <a:t>Identifier une infection sous traitement de fond biologique ou ciblé </a:t>
            </a:r>
          </a:p>
          <a:p>
            <a:pPr marL="285750" indent="-285750">
              <a:buFont typeface="Arial" panose="020B0604020202020204" pitchFamily="34" charset="0"/>
              <a:buChar char="•"/>
            </a:pPr>
            <a:r>
              <a:rPr lang="fr-FR" dirty="0"/>
              <a:t>Connaître les modalités de surveillance d'un patient traité par traitement de fond biologique ou ciblé</a:t>
            </a:r>
          </a:p>
          <a:p>
            <a:pPr marL="285750" indent="-285750">
              <a:buFont typeface="Arial" panose="020B0604020202020204" pitchFamily="34" charset="0"/>
              <a:buChar char="•"/>
            </a:pPr>
            <a:r>
              <a:rPr lang="fr-FR" dirty="0"/>
              <a:t>Connaître les modalités de prescription du bilan précédent l'initiation d'un traitement ciblé</a:t>
            </a:r>
          </a:p>
          <a:p>
            <a:pPr marL="285750" indent="-285750">
              <a:buFont typeface="Arial" panose="020B0604020202020204" pitchFamily="34" charset="0"/>
              <a:buChar char="•"/>
            </a:pPr>
            <a:r>
              <a:rPr lang="fr-FR" dirty="0"/>
              <a:t>Connaître les situations (chirurgie, voyage grossesse) nécessitant un ajustement des traitements de fond biologique ou ciblé</a:t>
            </a:r>
          </a:p>
          <a:p>
            <a:pPr marL="285750" indent="-285750">
              <a:buFont typeface="Arial" panose="020B0604020202020204" pitchFamily="34" charset="0"/>
              <a:buChar char="•"/>
            </a:pPr>
            <a:r>
              <a:rPr lang="fr-FR" dirty="0"/>
              <a:t>Connaître les principes généraux de l'autogreffe de cellules souches hématopoïétiques (CSH)</a:t>
            </a:r>
          </a:p>
          <a:p>
            <a:pPr marL="285750" indent="-285750">
              <a:buFont typeface="Arial" panose="020B0604020202020204" pitchFamily="34" charset="0"/>
              <a:buChar char="•"/>
            </a:pPr>
            <a:r>
              <a:rPr lang="fr-FR" dirty="0"/>
              <a:t>Connaître les principes généraux de l'allogreffe de CSH</a:t>
            </a:r>
          </a:p>
          <a:p>
            <a:endParaRPr lang="fr-FR" dirty="0"/>
          </a:p>
        </p:txBody>
      </p:sp>
      <p:sp>
        <p:nvSpPr>
          <p:cNvPr id="4" name="Espace réservé du numéro de diapositive 3"/>
          <p:cNvSpPr>
            <a:spLocks noGrp="1"/>
          </p:cNvSpPr>
          <p:nvPr>
            <p:ph type="sldNum" sz="quarter" idx="5"/>
          </p:nvPr>
        </p:nvSpPr>
        <p:spPr/>
        <p:txBody>
          <a:bodyPr/>
          <a:lstStyle/>
          <a:p>
            <a:fld id="{8BAF7888-EC45-4C58-88FA-CD5E3FD3FF5D}" type="slidenum">
              <a:rPr lang="fr-CA" smtClean="0"/>
              <a:t>4</a:t>
            </a:fld>
            <a:endParaRPr lang="fr-CA"/>
          </a:p>
        </p:txBody>
      </p:sp>
    </p:spTree>
    <p:extLst>
      <p:ext uri="{BB962C8B-B14F-4D97-AF65-F5344CB8AC3E}">
        <p14:creationId xmlns:p14="http://schemas.microsoft.com/office/powerpoint/2010/main" val="1003287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BAF7888-EC45-4C58-88FA-CD5E3FD3FF5D}" type="slidenum">
              <a:rPr lang="fr-CA" smtClean="0"/>
              <a:t>43</a:t>
            </a:fld>
            <a:endParaRPr lang="fr-CA"/>
          </a:p>
        </p:txBody>
      </p:sp>
    </p:spTree>
    <p:extLst>
      <p:ext uri="{BB962C8B-B14F-4D97-AF65-F5344CB8AC3E}">
        <p14:creationId xmlns:p14="http://schemas.microsoft.com/office/powerpoint/2010/main" val="923914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BAF7888-EC45-4C58-88FA-CD5E3FD3FF5D}" type="slidenum">
              <a:rPr lang="fr-CA" smtClean="0"/>
              <a:t>44</a:t>
            </a:fld>
            <a:endParaRPr lang="fr-CA"/>
          </a:p>
        </p:txBody>
      </p:sp>
    </p:spTree>
    <p:extLst>
      <p:ext uri="{BB962C8B-B14F-4D97-AF65-F5344CB8AC3E}">
        <p14:creationId xmlns:p14="http://schemas.microsoft.com/office/powerpoint/2010/main" val="3121417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BAF7888-EC45-4C58-88FA-CD5E3FD3FF5D}" type="slidenum">
              <a:rPr lang="fr-CA" smtClean="0"/>
              <a:t>45</a:t>
            </a:fld>
            <a:endParaRPr lang="fr-CA"/>
          </a:p>
        </p:txBody>
      </p:sp>
    </p:spTree>
    <p:extLst>
      <p:ext uri="{BB962C8B-B14F-4D97-AF65-F5344CB8AC3E}">
        <p14:creationId xmlns:p14="http://schemas.microsoft.com/office/powerpoint/2010/main" val="1802454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800" dirty="0">
                <a:solidFill>
                  <a:schemeClr val="tx2"/>
                </a:solidFill>
              </a:rPr>
              <a:t>Rôle important également de la fraction </a:t>
            </a:r>
            <a:r>
              <a:rPr lang="fr-FR" sz="2800" dirty="0" err="1">
                <a:solidFill>
                  <a:schemeClr val="tx2"/>
                </a:solidFill>
              </a:rPr>
              <a:t>Fc</a:t>
            </a:r>
            <a:endParaRPr lang="fr-FR" sz="2800" dirty="0">
              <a:solidFill>
                <a:schemeClr val="tx2"/>
              </a:solidFill>
            </a:endParaRPr>
          </a:p>
          <a:p>
            <a:pPr lvl="1"/>
            <a:r>
              <a:rPr lang="fr-FR" sz="2400" dirty="0">
                <a:solidFill>
                  <a:schemeClr val="tx2"/>
                </a:solidFill>
              </a:rPr>
              <a:t>Responsable du recrutement des effecteurs immunitaires</a:t>
            </a:r>
          </a:p>
          <a:p>
            <a:pPr lvl="2"/>
            <a:r>
              <a:rPr lang="fr-FR" sz="2000" dirty="0">
                <a:solidFill>
                  <a:schemeClr val="tx2"/>
                </a:solidFill>
              </a:rPr>
              <a:t>Complément</a:t>
            </a:r>
          </a:p>
          <a:p>
            <a:pPr lvl="2"/>
            <a:r>
              <a:rPr lang="fr-FR" sz="2000" dirty="0">
                <a:solidFill>
                  <a:schemeClr val="tx2"/>
                </a:solidFill>
              </a:rPr>
              <a:t>Cellules NK, macrophages</a:t>
            </a:r>
          </a:p>
          <a:p>
            <a:r>
              <a:rPr lang="fr-FR" sz="2800" dirty="0">
                <a:solidFill>
                  <a:schemeClr val="tx2"/>
                </a:solidFill>
              </a:rPr>
              <a:t>Polymorphisme génétique : variation affinité des cellules effectrices pour la portion </a:t>
            </a:r>
            <a:r>
              <a:rPr lang="fr-FR" sz="2800" dirty="0" err="1">
                <a:solidFill>
                  <a:schemeClr val="tx2"/>
                </a:solidFill>
              </a:rPr>
              <a:t>Fc</a:t>
            </a:r>
            <a:r>
              <a:rPr lang="fr-FR" sz="2800" dirty="0">
                <a:solidFill>
                  <a:schemeClr val="tx2"/>
                </a:solidFill>
              </a:rPr>
              <a:t> : variabilité de la réponse clinique</a:t>
            </a:r>
          </a:p>
          <a:p>
            <a:r>
              <a:rPr lang="fr-FR" sz="2800" dirty="0">
                <a:solidFill>
                  <a:schemeClr val="tx2"/>
                </a:solidFill>
              </a:rPr>
              <a:t>Effet recherché ou EI</a:t>
            </a:r>
          </a:p>
          <a:p>
            <a:endParaRPr lang="fr-FR" dirty="0"/>
          </a:p>
        </p:txBody>
      </p:sp>
      <p:sp>
        <p:nvSpPr>
          <p:cNvPr id="4" name="Espace réservé du numéro de diapositive 3"/>
          <p:cNvSpPr>
            <a:spLocks noGrp="1"/>
          </p:cNvSpPr>
          <p:nvPr>
            <p:ph type="sldNum" sz="quarter" idx="5"/>
          </p:nvPr>
        </p:nvSpPr>
        <p:spPr/>
        <p:txBody>
          <a:bodyPr/>
          <a:lstStyle/>
          <a:p>
            <a:fld id="{8BAF7888-EC45-4C58-88FA-CD5E3FD3FF5D}" type="slidenum">
              <a:rPr lang="fr-CA" smtClean="0"/>
              <a:t>48</a:t>
            </a:fld>
            <a:endParaRPr lang="fr-CA"/>
          </a:p>
        </p:txBody>
      </p:sp>
    </p:spTree>
    <p:extLst>
      <p:ext uri="{BB962C8B-B14F-4D97-AF65-F5344CB8AC3E}">
        <p14:creationId xmlns:p14="http://schemas.microsoft.com/office/powerpoint/2010/main" val="619420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1C404BF-DC4A-304C-B37C-73B34A2C4A35}" type="slidenum">
              <a:rPr lang="fr-FR" smtClean="0"/>
              <a:t>49</a:t>
            </a:fld>
            <a:endParaRPr lang="fr-FR"/>
          </a:p>
        </p:txBody>
      </p:sp>
    </p:spTree>
    <p:extLst>
      <p:ext uri="{BB962C8B-B14F-4D97-AF65-F5344CB8AC3E}">
        <p14:creationId xmlns:p14="http://schemas.microsoft.com/office/powerpoint/2010/main" val="4027847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1C404BF-DC4A-304C-B37C-73B34A2C4A35}" type="slidenum">
              <a:rPr lang="fr-FR" smtClean="0"/>
              <a:t>50</a:t>
            </a:fld>
            <a:endParaRPr lang="fr-FR"/>
          </a:p>
        </p:txBody>
      </p:sp>
    </p:spTree>
    <p:extLst>
      <p:ext uri="{BB962C8B-B14F-4D97-AF65-F5344CB8AC3E}">
        <p14:creationId xmlns:p14="http://schemas.microsoft.com/office/powerpoint/2010/main" val="2458866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1C404BF-DC4A-304C-B37C-73B34A2C4A35}" type="slidenum">
              <a:rPr lang="fr-FR" smtClean="0"/>
              <a:t>51</a:t>
            </a:fld>
            <a:endParaRPr lang="fr-FR"/>
          </a:p>
        </p:txBody>
      </p:sp>
    </p:spTree>
    <p:extLst>
      <p:ext uri="{BB962C8B-B14F-4D97-AF65-F5344CB8AC3E}">
        <p14:creationId xmlns:p14="http://schemas.microsoft.com/office/powerpoint/2010/main" val="921977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1C404BF-DC4A-304C-B37C-73B34A2C4A35}" type="slidenum">
              <a:rPr lang="fr-FR" smtClean="0"/>
              <a:t>52</a:t>
            </a:fld>
            <a:endParaRPr lang="fr-FR"/>
          </a:p>
        </p:txBody>
      </p:sp>
    </p:spTree>
    <p:extLst>
      <p:ext uri="{BB962C8B-B14F-4D97-AF65-F5344CB8AC3E}">
        <p14:creationId xmlns:p14="http://schemas.microsoft.com/office/powerpoint/2010/main" val="3179961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1C404BF-DC4A-304C-B37C-73B34A2C4A35}" type="slidenum">
              <a:rPr lang="fr-FR" smtClean="0"/>
              <a:t>53</a:t>
            </a:fld>
            <a:endParaRPr lang="fr-FR"/>
          </a:p>
        </p:txBody>
      </p:sp>
    </p:spTree>
    <p:extLst>
      <p:ext uri="{BB962C8B-B14F-4D97-AF65-F5344CB8AC3E}">
        <p14:creationId xmlns:p14="http://schemas.microsoft.com/office/powerpoint/2010/main" val="1280821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1C404BF-DC4A-304C-B37C-73B34A2C4A35}" type="slidenum">
              <a:rPr lang="fr-FR" smtClean="0"/>
              <a:t>54</a:t>
            </a:fld>
            <a:endParaRPr lang="fr-FR"/>
          </a:p>
        </p:txBody>
      </p:sp>
    </p:spTree>
    <p:extLst>
      <p:ext uri="{BB962C8B-B14F-4D97-AF65-F5344CB8AC3E}">
        <p14:creationId xmlns:p14="http://schemas.microsoft.com/office/powerpoint/2010/main" val="367706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7</a:t>
            </a:fld>
            <a:endParaRPr lang="fr-FR"/>
          </a:p>
        </p:txBody>
      </p:sp>
    </p:spTree>
    <p:extLst>
      <p:ext uri="{BB962C8B-B14F-4D97-AF65-F5344CB8AC3E}">
        <p14:creationId xmlns:p14="http://schemas.microsoft.com/office/powerpoint/2010/main" val="4106424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dirty="0">
                <a:solidFill>
                  <a:schemeClr val="tx2"/>
                </a:solidFill>
              </a:rPr>
              <a:t>-mab : anticorps monoclonal</a:t>
            </a:r>
          </a:p>
          <a:p>
            <a:pPr lvl="1"/>
            <a:r>
              <a:rPr lang="fr-FR" dirty="0">
                <a:solidFill>
                  <a:schemeClr val="tx2"/>
                </a:solidFill>
              </a:rPr>
              <a:t>-</a:t>
            </a:r>
            <a:r>
              <a:rPr lang="fr-FR" dirty="0" err="1">
                <a:solidFill>
                  <a:schemeClr val="tx2"/>
                </a:solidFill>
              </a:rPr>
              <a:t>zu</a:t>
            </a:r>
            <a:r>
              <a:rPr lang="fr-FR" dirty="0">
                <a:solidFill>
                  <a:schemeClr val="tx2"/>
                </a:solidFill>
              </a:rPr>
              <a:t>- : humanisé</a:t>
            </a:r>
          </a:p>
          <a:p>
            <a:pPr lvl="1"/>
            <a:r>
              <a:rPr lang="fr-FR">
                <a:solidFill>
                  <a:schemeClr val="tx2"/>
                </a:solidFill>
              </a:rPr>
              <a:t>-li- : immunitaire</a:t>
            </a:r>
          </a:p>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55</a:t>
            </a:fld>
            <a:endParaRPr lang="fr-FR"/>
          </a:p>
        </p:txBody>
      </p:sp>
    </p:spTree>
    <p:extLst>
      <p:ext uri="{BB962C8B-B14F-4D97-AF65-F5344CB8AC3E}">
        <p14:creationId xmlns:p14="http://schemas.microsoft.com/office/powerpoint/2010/main" val="3804997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chemeClr val="tx2"/>
                </a:solidFill>
              </a:rPr>
              <a:t>Nomenclature :</a:t>
            </a:r>
          </a:p>
          <a:p>
            <a:pPr lvl="1"/>
            <a:r>
              <a:rPr lang="fr-FR" dirty="0">
                <a:solidFill>
                  <a:schemeClr val="tx2"/>
                </a:solidFill>
              </a:rPr>
              <a:t>-mab : anticorps monoclonal</a:t>
            </a:r>
          </a:p>
          <a:p>
            <a:pPr lvl="1"/>
            <a:r>
              <a:rPr lang="fr-FR" dirty="0">
                <a:solidFill>
                  <a:schemeClr val="tx2"/>
                </a:solidFill>
              </a:rPr>
              <a:t>-xi- : chimérique</a:t>
            </a:r>
          </a:p>
          <a:p>
            <a:pPr lvl="1"/>
            <a:r>
              <a:rPr lang="fr-FR" dirty="0">
                <a:solidFill>
                  <a:schemeClr val="tx2"/>
                </a:solidFill>
              </a:rPr>
              <a:t>Et c’est tout ...</a:t>
            </a:r>
          </a:p>
          <a:p>
            <a:r>
              <a:rPr lang="fr-FR" dirty="0">
                <a:solidFill>
                  <a:schemeClr val="tx2"/>
                </a:solidFill>
              </a:rPr>
              <a:t>Anti CD20, destruction des LB (plusieurs mécanismes)</a:t>
            </a:r>
          </a:p>
          <a:p>
            <a:r>
              <a:rPr lang="fr-FR" dirty="0">
                <a:solidFill>
                  <a:schemeClr val="tx2"/>
                </a:solidFill>
              </a:rPr>
              <a:t>Utilisé dans les lymphomes, dans les maladies auto immunes (PR, lupus,…)</a:t>
            </a:r>
          </a:p>
          <a:p>
            <a:endParaRPr lang="fr-FR" dirty="0"/>
          </a:p>
          <a:p>
            <a:r>
              <a:rPr lang="fr-FR" dirty="0"/>
              <a:t>Premier </a:t>
            </a:r>
            <a:r>
              <a:rPr lang="fr-FR" dirty="0" err="1"/>
              <a:t>Ac</a:t>
            </a:r>
            <a:r>
              <a:rPr lang="fr-FR" dirty="0"/>
              <a:t> chimérique à visée thérapeutique ayant obtenue l’AMM en 1990</a:t>
            </a:r>
          </a:p>
          <a:p>
            <a:r>
              <a:rPr lang="fr-FR" dirty="0"/>
              <a:t>Efficacité impressionnante, ayant conduit à examiner de plus près les mécanismes d’action des </a:t>
            </a:r>
            <a:r>
              <a:rPr lang="fr-FR" dirty="0" err="1"/>
              <a:t>Ig</a:t>
            </a:r>
            <a:endParaRPr lang="fr-FR" dirty="0"/>
          </a:p>
        </p:txBody>
      </p:sp>
      <p:sp>
        <p:nvSpPr>
          <p:cNvPr id="4" name="Espace réservé du numéro de diapositive 3"/>
          <p:cNvSpPr>
            <a:spLocks noGrp="1"/>
          </p:cNvSpPr>
          <p:nvPr>
            <p:ph type="sldNum" sz="quarter" idx="5"/>
          </p:nvPr>
        </p:nvSpPr>
        <p:spPr/>
        <p:txBody>
          <a:bodyPr/>
          <a:lstStyle/>
          <a:p>
            <a:fld id="{61C404BF-DC4A-304C-B37C-73B34A2C4A35}" type="slidenum">
              <a:rPr lang="fr-FR" smtClean="0"/>
              <a:t>56</a:t>
            </a:fld>
            <a:endParaRPr lang="fr-FR"/>
          </a:p>
        </p:txBody>
      </p:sp>
    </p:spTree>
    <p:extLst>
      <p:ext uri="{BB962C8B-B14F-4D97-AF65-F5344CB8AC3E}">
        <p14:creationId xmlns:p14="http://schemas.microsoft.com/office/powerpoint/2010/main" val="1735794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chemeClr val="tx2"/>
                </a:solidFill>
              </a:rPr>
              <a:t>Nomenclature :</a:t>
            </a:r>
          </a:p>
          <a:p>
            <a:pPr lvl="1"/>
            <a:r>
              <a:rPr lang="fr-FR" dirty="0">
                <a:solidFill>
                  <a:schemeClr val="tx2"/>
                </a:solidFill>
              </a:rPr>
              <a:t>-mab : anticorps monoclonal</a:t>
            </a:r>
          </a:p>
          <a:p>
            <a:pPr lvl="1"/>
            <a:r>
              <a:rPr lang="fr-FR" dirty="0">
                <a:solidFill>
                  <a:schemeClr val="tx2"/>
                </a:solidFill>
              </a:rPr>
              <a:t>-xi- : chimérique</a:t>
            </a:r>
          </a:p>
          <a:p>
            <a:pPr lvl="1"/>
            <a:r>
              <a:rPr lang="fr-FR" dirty="0">
                <a:solidFill>
                  <a:schemeClr val="tx2"/>
                </a:solidFill>
              </a:rPr>
              <a:t>Et c’est tout ...</a:t>
            </a:r>
          </a:p>
          <a:p>
            <a:r>
              <a:rPr lang="fr-FR" dirty="0">
                <a:solidFill>
                  <a:schemeClr val="tx2"/>
                </a:solidFill>
              </a:rPr>
              <a:t>Anti CD20, destruction des LB (plusieurs mécanismes)</a:t>
            </a:r>
          </a:p>
          <a:p>
            <a:r>
              <a:rPr lang="fr-FR" dirty="0">
                <a:solidFill>
                  <a:schemeClr val="tx2"/>
                </a:solidFill>
              </a:rPr>
              <a:t>Utilisé dans les lymphomes, dans les maladies auto immunes (PR, lupus,…)</a:t>
            </a:r>
          </a:p>
          <a:p>
            <a:endParaRPr lang="fr-FR" dirty="0"/>
          </a:p>
          <a:p>
            <a:r>
              <a:rPr lang="fr-FR" dirty="0"/>
              <a:t>Premier </a:t>
            </a:r>
            <a:r>
              <a:rPr lang="fr-FR" dirty="0" err="1"/>
              <a:t>Ac</a:t>
            </a:r>
            <a:r>
              <a:rPr lang="fr-FR" dirty="0"/>
              <a:t> chimérique à visée thérapeutique ayant obtenue l’AMM en 1990</a:t>
            </a:r>
          </a:p>
          <a:p>
            <a:r>
              <a:rPr lang="fr-FR" dirty="0"/>
              <a:t>Efficacité impressionnante, ayant conduit à examiner de plus près les mécanismes d’action des </a:t>
            </a:r>
            <a:r>
              <a:rPr lang="fr-FR" dirty="0" err="1"/>
              <a:t>Ig</a:t>
            </a:r>
            <a:endParaRPr lang="fr-FR" dirty="0"/>
          </a:p>
        </p:txBody>
      </p:sp>
      <p:sp>
        <p:nvSpPr>
          <p:cNvPr id="4" name="Espace réservé du numéro de diapositive 3"/>
          <p:cNvSpPr>
            <a:spLocks noGrp="1"/>
          </p:cNvSpPr>
          <p:nvPr>
            <p:ph type="sldNum" sz="quarter" idx="5"/>
          </p:nvPr>
        </p:nvSpPr>
        <p:spPr/>
        <p:txBody>
          <a:bodyPr/>
          <a:lstStyle/>
          <a:p>
            <a:fld id="{61C404BF-DC4A-304C-B37C-73B34A2C4A35}" type="slidenum">
              <a:rPr lang="fr-FR" smtClean="0"/>
              <a:t>57</a:t>
            </a:fld>
            <a:endParaRPr lang="fr-FR"/>
          </a:p>
        </p:txBody>
      </p:sp>
    </p:spTree>
    <p:extLst>
      <p:ext uri="{BB962C8B-B14F-4D97-AF65-F5344CB8AC3E}">
        <p14:creationId xmlns:p14="http://schemas.microsoft.com/office/powerpoint/2010/main" val="979057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2"/>
                </a:solidFill>
              </a:rPr>
              <a:t>De référence =  déjà autorisé en Europe. </a:t>
            </a:r>
          </a:p>
          <a:p>
            <a:endParaRPr lang="fr-FR" dirty="0"/>
          </a:p>
          <a:p>
            <a:r>
              <a:rPr lang="fr-FR" sz="1200" b="0" i="0" u="none" strike="noStrike" kern="1200" baseline="0" dirty="0">
                <a:solidFill>
                  <a:schemeClr val="tx1"/>
                </a:solidFill>
                <a:latin typeface="+mn-lt"/>
                <a:ea typeface="+mn-ea"/>
                <a:cs typeface="+mn-cs"/>
              </a:rPr>
              <a:t>On entend par </a:t>
            </a:r>
            <a:r>
              <a:rPr lang="fr-FR" sz="1200" b="0" i="0" u="none" strike="noStrike" kern="1200" baseline="0" dirty="0" err="1">
                <a:solidFill>
                  <a:schemeClr val="tx1"/>
                </a:solidFill>
                <a:latin typeface="+mn-lt"/>
                <a:ea typeface="+mn-ea"/>
                <a:cs typeface="+mn-cs"/>
              </a:rPr>
              <a:t>medicament</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generique</a:t>
            </a:r>
            <a:r>
              <a:rPr lang="fr-FR" sz="1200" b="0" i="0" u="none" strike="noStrike" kern="1200" baseline="0" dirty="0">
                <a:solidFill>
                  <a:schemeClr val="tx1"/>
                </a:solidFill>
                <a:latin typeface="+mn-lt"/>
                <a:ea typeface="+mn-ea"/>
                <a:cs typeface="+mn-cs"/>
              </a:rPr>
              <a:t>, un </a:t>
            </a:r>
            <a:r>
              <a:rPr lang="fr-FR" sz="1200" b="0" i="0" u="none" strike="noStrike" kern="1200" baseline="0" dirty="0" err="1">
                <a:solidFill>
                  <a:schemeClr val="tx1"/>
                </a:solidFill>
                <a:latin typeface="+mn-lt"/>
                <a:ea typeface="+mn-ea"/>
                <a:cs typeface="+mn-cs"/>
              </a:rPr>
              <a:t>medicament</a:t>
            </a:r>
            <a:r>
              <a:rPr lang="fr-FR" sz="1200" b="0" i="0" u="none" strike="noStrike" kern="1200" baseline="0" dirty="0">
                <a:solidFill>
                  <a:schemeClr val="tx1"/>
                </a:solidFill>
                <a:latin typeface="+mn-lt"/>
                <a:ea typeface="+mn-ea"/>
                <a:cs typeface="+mn-cs"/>
              </a:rPr>
              <a:t> qui </a:t>
            </a:r>
            <a:r>
              <a:rPr lang="fr-FR" sz="1200" b="0" i="0" u="none" strike="noStrike" kern="1200" baseline="0" dirty="0" err="1">
                <a:solidFill>
                  <a:schemeClr val="tx1"/>
                </a:solidFill>
                <a:latin typeface="+mn-lt"/>
                <a:ea typeface="+mn-ea"/>
                <a:cs typeface="+mn-cs"/>
              </a:rPr>
              <a:t>possede</a:t>
            </a:r>
            <a:r>
              <a:rPr lang="fr-FR" sz="1200" b="0" i="0" u="none" strike="noStrike" kern="1200" baseline="0" dirty="0">
                <a:solidFill>
                  <a:schemeClr val="tx1"/>
                </a:solidFill>
                <a:latin typeface="+mn-lt"/>
                <a:ea typeface="+mn-ea"/>
                <a:cs typeface="+mn-cs"/>
              </a:rPr>
              <a:t> la </a:t>
            </a:r>
            <a:r>
              <a:rPr lang="fr-FR" sz="1200" b="0" i="0" u="none" strike="noStrike" kern="1200" baseline="0" dirty="0" err="1">
                <a:solidFill>
                  <a:schemeClr val="tx1"/>
                </a:solidFill>
                <a:latin typeface="+mn-lt"/>
                <a:ea typeface="+mn-ea"/>
                <a:cs typeface="+mn-cs"/>
              </a:rPr>
              <a:t>meme</a:t>
            </a:r>
            <a:r>
              <a:rPr lang="fr-FR" sz="1200" b="0" i="0" u="none" strike="noStrike" kern="1200" baseline="0" dirty="0">
                <a:solidFill>
                  <a:schemeClr val="tx1"/>
                </a:solidFill>
                <a:latin typeface="+mn-lt"/>
                <a:ea typeface="+mn-ea"/>
                <a:cs typeface="+mn-cs"/>
              </a:rPr>
              <a:t> composition qualitative</a:t>
            </a:r>
          </a:p>
          <a:p>
            <a:r>
              <a:rPr lang="fr-FR" sz="1200" b="0" i="0" u="none" strike="noStrike" kern="1200" baseline="0" dirty="0">
                <a:solidFill>
                  <a:schemeClr val="tx1"/>
                </a:solidFill>
                <a:latin typeface="+mn-lt"/>
                <a:ea typeface="+mn-ea"/>
                <a:cs typeface="+mn-cs"/>
              </a:rPr>
              <a:t>et quantitative en substance(s) active(s) et la </a:t>
            </a:r>
            <a:r>
              <a:rPr lang="fr-FR" sz="1200" b="0" i="0" u="none" strike="noStrike" kern="1200" baseline="0" dirty="0" err="1">
                <a:solidFill>
                  <a:schemeClr val="tx1"/>
                </a:solidFill>
                <a:latin typeface="+mn-lt"/>
                <a:ea typeface="+mn-ea"/>
                <a:cs typeface="+mn-cs"/>
              </a:rPr>
              <a:t>meme</a:t>
            </a:r>
            <a:r>
              <a:rPr lang="fr-FR" sz="1200" b="0" i="0" u="none" strike="noStrike" kern="1200" baseline="0" dirty="0">
                <a:solidFill>
                  <a:schemeClr val="tx1"/>
                </a:solidFill>
                <a:latin typeface="+mn-lt"/>
                <a:ea typeface="+mn-ea"/>
                <a:cs typeface="+mn-cs"/>
              </a:rPr>
              <a:t> forme pharmaceutique que le </a:t>
            </a:r>
            <a:r>
              <a:rPr lang="fr-FR" sz="1200" b="0" i="0" u="none" strike="noStrike" kern="1200" baseline="0" dirty="0" err="1">
                <a:solidFill>
                  <a:schemeClr val="tx1"/>
                </a:solidFill>
                <a:latin typeface="+mn-lt"/>
                <a:ea typeface="+mn-ea"/>
                <a:cs typeface="+mn-cs"/>
              </a:rPr>
              <a:t>medicament</a:t>
            </a:r>
            <a:r>
              <a:rPr lang="fr-FR" sz="1200" b="0" i="0" u="none" strike="noStrike" kern="1200" baseline="0" dirty="0">
                <a:solidFill>
                  <a:schemeClr val="tx1"/>
                </a:solidFill>
                <a:latin typeface="+mn-lt"/>
                <a:ea typeface="+mn-ea"/>
                <a:cs typeface="+mn-cs"/>
              </a:rPr>
              <a:t> de </a:t>
            </a:r>
            <a:r>
              <a:rPr lang="fr-FR" sz="1200" b="0" i="0" u="none" strike="noStrike" kern="1200" baseline="0" dirty="0" err="1">
                <a:solidFill>
                  <a:schemeClr val="tx1"/>
                </a:solidFill>
                <a:latin typeface="+mn-lt"/>
                <a:ea typeface="+mn-ea"/>
                <a:cs typeface="+mn-cs"/>
              </a:rPr>
              <a:t>reference</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et dont la </a:t>
            </a:r>
            <a:r>
              <a:rPr lang="fr-FR" sz="1200" b="0" i="0" u="none" strike="noStrike" kern="1200" baseline="0" dirty="0" err="1">
                <a:solidFill>
                  <a:schemeClr val="tx1"/>
                </a:solidFill>
                <a:latin typeface="+mn-lt"/>
                <a:ea typeface="+mn-ea"/>
                <a:cs typeface="+mn-cs"/>
              </a:rPr>
              <a:t>bioequivalence</a:t>
            </a:r>
            <a:r>
              <a:rPr lang="fr-FR" sz="1200" b="0" i="0" u="none" strike="noStrike" kern="1200" baseline="0" dirty="0">
                <a:solidFill>
                  <a:schemeClr val="tx1"/>
                </a:solidFill>
                <a:latin typeface="+mn-lt"/>
                <a:ea typeface="+mn-ea"/>
                <a:cs typeface="+mn-cs"/>
              </a:rPr>
              <a:t> avec le </a:t>
            </a:r>
            <a:r>
              <a:rPr lang="fr-FR" sz="1200" b="0" i="0" u="none" strike="noStrike" kern="1200" baseline="0" dirty="0" err="1">
                <a:solidFill>
                  <a:schemeClr val="tx1"/>
                </a:solidFill>
                <a:latin typeface="+mn-lt"/>
                <a:ea typeface="+mn-ea"/>
                <a:cs typeface="+mn-cs"/>
              </a:rPr>
              <a:t>medicament</a:t>
            </a:r>
            <a:r>
              <a:rPr lang="fr-FR" sz="1200" b="0" i="0" u="none" strike="noStrike" kern="1200" baseline="0" dirty="0">
                <a:solidFill>
                  <a:schemeClr val="tx1"/>
                </a:solidFill>
                <a:latin typeface="+mn-lt"/>
                <a:ea typeface="+mn-ea"/>
                <a:cs typeface="+mn-cs"/>
              </a:rPr>
              <a:t> de </a:t>
            </a:r>
            <a:r>
              <a:rPr lang="fr-FR" sz="1200" b="0" i="0" u="none" strike="noStrike" kern="1200" baseline="0" dirty="0" err="1">
                <a:solidFill>
                  <a:schemeClr val="tx1"/>
                </a:solidFill>
                <a:latin typeface="+mn-lt"/>
                <a:ea typeface="+mn-ea"/>
                <a:cs typeface="+mn-cs"/>
              </a:rPr>
              <a:t>reference</a:t>
            </a:r>
            <a:r>
              <a:rPr lang="fr-FR" sz="1200" b="0" i="0" u="none" strike="noStrike" kern="1200" baseline="0" dirty="0">
                <a:solidFill>
                  <a:schemeClr val="tx1"/>
                </a:solidFill>
                <a:latin typeface="+mn-lt"/>
                <a:ea typeface="+mn-ea"/>
                <a:cs typeface="+mn-cs"/>
              </a:rPr>
              <a:t> a </a:t>
            </a:r>
            <a:r>
              <a:rPr lang="fr-FR" sz="1200" b="0" i="0" u="none" strike="noStrike" kern="1200" baseline="0" dirty="0" err="1">
                <a:solidFill>
                  <a:schemeClr val="tx1"/>
                </a:solidFill>
                <a:latin typeface="+mn-lt"/>
                <a:ea typeface="+mn-ea"/>
                <a:cs typeface="+mn-cs"/>
              </a:rPr>
              <a:t>ete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demontree</a:t>
            </a:r>
            <a:r>
              <a:rPr lang="fr-FR" sz="1200" b="0" i="0" u="none" strike="noStrike" kern="1200" baseline="0" dirty="0">
                <a:solidFill>
                  <a:schemeClr val="tx1"/>
                </a:solidFill>
                <a:latin typeface="+mn-lt"/>
                <a:ea typeface="+mn-ea"/>
                <a:cs typeface="+mn-cs"/>
              </a:rPr>
              <a:t> par des </a:t>
            </a:r>
            <a:r>
              <a:rPr lang="fr-FR" sz="1200" b="0" i="0" u="none" strike="noStrike" kern="1200" baseline="0" dirty="0" err="1">
                <a:solidFill>
                  <a:schemeClr val="tx1"/>
                </a:solidFill>
                <a:latin typeface="+mn-lt"/>
                <a:ea typeface="+mn-ea"/>
                <a:cs typeface="+mn-cs"/>
              </a:rPr>
              <a:t>etudes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appropriees</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chez le sujet sain (pour les </a:t>
            </a:r>
            <a:r>
              <a:rPr lang="fr-FR" sz="1200" b="0" i="0" u="none" strike="noStrike" kern="1200" baseline="0" dirty="0" err="1">
                <a:solidFill>
                  <a:schemeClr val="tx1"/>
                </a:solidFill>
                <a:latin typeface="+mn-lt"/>
                <a:ea typeface="+mn-ea"/>
                <a:cs typeface="+mn-cs"/>
              </a:rPr>
              <a:t>medicaments</a:t>
            </a:r>
            <a:r>
              <a:rPr lang="fr-FR" sz="1200" b="0" i="0" u="none" strike="noStrike" kern="1200" baseline="0" dirty="0">
                <a:solidFill>
                  <a:schemeClr val="tx1"/>
                </a:solidFill>
                <a:latin typeface="+mn-lt"/>
                <a:ea typeface="+mn-ea"/>
                <a:cs typeface="+mn-cs"/>
              </a:rPr>
              <a:t> actifs par voie </a:t>
            </a:r>
            <a:r>
              <a:rPr lang="fr-FR" sz="1200" b="0" i="0" u="none" strike="noStrike" kern="1200" baseline="0" dirty="0" err="1">
                <a:solidFill>
                  <a:schemeClr val="tx1"/>
                </a:solidFill>
                <a:latin typeface="+mn-lt"/>
                <a:ea typeface="+mn-ea"/>
                <a:cs typeface="+mn-cs"/>
              </a:rPr>
              <a:t>generale</a:t>
            </a:r>
            <a:r>
              <a:rPr lang="fr-FR" sz="1200" b="0" i="0" u="none" strike="noStrike" kern="1200" baseline="0" dirty="0">
                <a:solidFill>
                  <a:schemeClr val="tx1"/>
                </a:solidFill>
                <a:latin typeface="+mn-lt"/>
                <a:ea typeface="+mn-ea"/>
                <a:cs typeface="+mn-cs"/>
              </a:rPr>
              <a:t>, la </a:t>
            </a:r>
            <a:r>
              <a:rPr lang="fr-FR" sz="1200" b="0" i="0" u="none" strike="noStrike" kern="1200" baseline="0" dirty="0" err="1">
                <a:solidFill>
                  <a:schemeClr val="tx1"/>
                </a:solidFill>
                <a:latin typeface="+mn-lt"/>
                <a:ea typeface="+mn-ea"/>
                <a:cs typeface="+mn-cs"/>
              </a:rPr>
              <a:t>bioequivalence</a:t>
            </a:r>
            <a:r>
              <a:rPr lang="fr-FR" sz="1200" b="0" i="0" u="none" strike="noStrike" kern="1200" baseline="0" dirty="0">
                <a:solidFill>
                  <a:schemeClr val="tx1"/>
                </a:solidFill>
                <a:latin typeface="+mn-lt"/>
                <a:ea typeface="+mn-ea"/>
                <a:cs typeface="+mn-cs"/>
              </a:rPr>
              <a:t> est </a:t>
            </a:r>
            <a:r>
              <a:rPr lang="fr-FR" sz="1200" b="0" i="0" u="none" strike="noStrike" kern="1200" baseline="0" dirty="0" err="1">
                <a:solidFill>
                  <a:schemeClr val="tx1"/>
                </a:solidFill>
                <a:latin typeface="+mn-lt"/>
                <a:ea typeface="+mn-ea"/>
                <a:cs typeface="+mn-cs"/>
              </a:rPr>
              <a:t>definie</a:t>
            </a:r>
            <a:r>
              <a:rPr lang="fr-FR" sz="1200" b="0" i="0" u="none" strike="noStrike" kern="1200" baseline="0" dirty="0">
                <a:solidFill>
                  <a:schemeClr val="tx1"/>
                </a:solidFill>
                <a:latin typeface="+mn-lt"/>
                <a:ea typeface="+mn-ea"/>
                <a:cs typeface="+mn-cs"/>
              </a:rPr>
              <a:t> par une</a:t>
            </a:r>
          </a:p>
          <a:p>
            <a:r>
              <a:rPr lang="fr-FR" sz="1200" b="0" i="0" u="none" strike="noStrike" kern="1200" baseline="0" dirty="0" err="1">
                <a:solidFill>
                  <a:schemeClr val="tx1"/>
                </a:solidFill>
                <a:latin typeface="+mn-lt"/>
                <a:ea typeface="+mn-ea"/>
                <a:cs typeface="+mn-cs"/>
              </a:rPr>
              <a:t>equivalence</a:t>
            </a:r>
            <a:r>
              <a:rPr lang="fr-FR" sz="1200" b="0" i="0" u="none" strike="noStrike" kern="1200" baseline="0" dirty="0">
                <a:solidFill>
                  <a:schemeClr val="tx1"/>
                </a:solidFill>
                <a:latin typeface="+mn-lt"/>
                <a:ea typeface="+mn-ea"/>
                <a:cs typeface="+mn-cs"/>
              </a:rPr>
              <a:t> des concentrations sanguines). Une fois </a:t>
            </a:r>
            <a:r>
              <a:rPr lang="fr-FR" sz="1200" b="0" i="0" u="none" strike="noStrike" kern="1200" baseline="0" dirty="0" err="1">
                <a:solidFill>
                  <a:schemeClr val="tx1"/>
                </a:solidFill>
                <a:latin typeface="+mn-lt"/>
                <a:ea typeface="+mn-ea"/>
                <a:cs typeface="+mn-cs"/>
              </a:rPr>
              <a:t>etablie</a:t>
            </a:r>
            <a:r>
              <a:rPr lang="fr-FR" sz="1200" b="0" i="0" u="none" strike="noStrike" kern="1200" baseline="0" dirty="0">
                <a:solidFill>
                  <a:schemeClr val="tx1"/>
                </a:solidFill>
                <a:latin typeface="+mn-lt"/>
                <a:ea typeface="+mn-ea"/>
                <a:cs typeface="+mn-cs"/>
              </a:rPr>
              <a:t> une </a:t>
            </a:r>
            <a:r>
              <a:rPr lang="fr-FR" sz="1200" b="0" i="0" u="none" strike="noStrike" kern="1200" baseline="0" dirty="0" err="1">
                <a:solidFill>
                  <a:schemeClr val="tx1"/>
                </a:solidFill>
                <a:latin typeface="+mn-lt"/>
                <a:ea typeface="+mn-ea"/>
                <a:cs typeface="+mn-cs"/>
              </a:rPr>
              <a:t>qualite</a:t>
            </a:r>
            <a:r>
              <a:rPr lang="fr-FR" sz="1200" b="0" i="0" u="none" strike="noStrike" kern="1200" baseline="0" dirty="0">
                <a:solidFill>
                  <a:schemeClr val="tx1"/>
                </a:solidFill>
                <a:latin typeface="+mn-lt"/>
                <a:ea typeface="+mn-ea"/>
                <a:cs typeface="+mn-cs"/>
              </a:rPr>
              <a:t> pharmaceutique acceptable, la </a:t>
            </a:r>
            <a:r>
              <a:rPr lang="fr-FR" sz="1200" b="0" i="0" u="none" strike="noStrike" kern="1200" baseline="0" dirty="0" err="1">
                <a:solidFill>
                  <a:schemeClr val="tx1"/>
                </a:solidFill>
                <a:latin typeface="+mn-lt"/>
                <a:ea typeface="+mn-ea"/>
                <a:cs typeface="+mn-cs"/>
              </a:rPr>
              <a:t>bioequivalence</a:t>
            </a:r>
            <a:r>
              <a:rPr lang="fr-FR" sz="1200" b="0" i="0" u="none" strike="noStrike" kern="1200" baseline="0" dirty="0">
                <a:solidFill>
                  <a:schemeClr val="tx1"/>
                </a:solidFill>
                <a:latin typeface="+mn-lt"/>
                <a:ea typeface="+mn-ea"/>
                <a:cs typeface="+mn-cs"/>
              </a:rPr>
              <a:t> avec le </a:t>
            </a:r>
            <a:r>
              <a:rPr lang="fr-FR" sz="1200" b="0" i="0" u="none" strike="noStrike" kern="1200" baseline="0" dirty="0" err="1">
                <a:solidFill>
                  <a:schemeClr val="tx1"/>
                </a:solidFill>
                <a:latin typeface="+mn-lt"/>
                <a:ea typeface="+mn-ea"/>
                <a:cs typeface="+mn-cs"/>
              </a:rPr>
              <a:t>medicament</a:t>
            </a:r>
            <a:r>
              <a:rPr lang="fr-FR" sz="1200" b="0" i="0" u="none" strike="noStrike" kern="1200" baseline="0" dirty="0">
                <a:solidFill>
                  <a:schemeClr val="tx1"/>
                </a:solidFill>
                <a:latin typeface="+mn-lt"/>
                <a:ea typeface="+mn-ea"/>
                <a:cs typeface="+mn-cs"/>
              </a:rPr>
              <a:t> de</a:t>
            </a:r>
          </a:p>
          <a:p>
            <a:r>
              <a:rPr lang="fr-FR" sz="1200" b="0" i="0" u="none" strike="noStrike" kern="1200" baseline="0" dirty="0" err="1">
                <a:solidFill>
                  <a:schemeClr val="tx1"/>
                </a:solidFill>
                <a:latin typeface="+mn-lt"/>
                <a:ea typeface="+mn-ea"/>
                <a:cs typeface="+mn-cs"/>
              </a:rPr>
              <a:t>reference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demontree</a:t>
            </a:r>
            <a:r>
              <a:rPr lang="fr-FR" sz="1200" b="0" i="0" u="none" strike="noStrike" kern="1200" baseline="0" dirty="0">
                <a:solidFill>
                  <a:schemeClr val="tx1"/>
                </a:solidFill>
                <a:latin typeface="+mn-lt"/>
                <a:ea typeface="+mn-ea"/>
                <a:cs typeface="+mn-cs"/>
              </a:rPr>
              <a:t> par une ou des </a:t>
            </a:r>
            <a:r>
              <a:rPr lang="fr-FR" sz="1200" b="0" i="0" u="none" strike="noStrike" kern="1200" baseline="0" dirty="0" err="1">
                <a:solidFill>
                  <a:schemeClr val="tx1"/>
                </a:solidFill>
                <a:latin typeface="+mn-lt"/>
                <a:ea typeface="+mn-ea"/>
                <a:cs typeface="+mn-cs"/>
              </a:rPr>
              <a:t>etude</a:t>
            </a:r>
            <a:r>
              <a:rPr lang="fr-FR" sz="1200" b="0" i="0" u="none" strike="noStrike" kern="1200" baseline="0" dirty="0">
                <a:solidFill>
                  <a:schemeClr val="tx1"/>
                </a:solidFill>
                <a:latin typeface="+mn-lt"/>
                <a:ea typeface="+mn-ea"/>
                <a:cs typeface="+mn-cs"/>
              </a:rPr>
              <a:t>(s) </a:t>
            </a:r>
            <a:r>
              <a:rPr lang="fr-FR" sz="1200" b="0" i="1" u="none" strike="noStrike" kern="1200" baseline="0" dirty="0">
                <a:solidFill>
                  <a:schemeClr val="tx1"/>
                </a:solidFill>
                <a:latin typeface="+mn-lt"/>
                <a:ea typeface="+mn-ea"/>
                <a:cs typeface="+mn-cs"/>
              </a:rPr>
              <a:t>in vitro </a:t>
            </a:r>
            <a:r>
              <a:rPr lang="fr-FR" sz="1200" b="0" i="0" u="none" strike="noStrike" kern="1200" baseline="0" dirty="0">
                <a:solidFill>
                  <a:schemeClr val="tx1"/>
                </a:solidFill>
                <a:latin typeface="+mn-lt"/>
                <a:ea typeface="+mn-ea"/>
                <a:cs typeface="+mn-cs"/>
              </a:rPr>
              <a:t>et </a:t>
            </a:r>
            <a:r>
              <a:rPr lang="fr-FR" sz="1200" b="0" i="1" u="none" strike="noStrike" kern="1200" baseline="0" dirty="0">
                <a:solidFill>
                  <a:schemeClr val="tx1"/>
                </a:solidFill>
                <a:latin typeface="+mn-lt"/>
                <a:ea typeface="+mn-ea"/>
                <a:cs typeface="+mn-cs"/>
              </a:rPr>
              <a:t>in vivo </a:t>
            </a:r>
            <a:r>
              <a:rPr lang="fr-FR" sz="1200" b="0" i="0" u="none" strike="noStrike" kern="1200" baseline="0" dirty="0" err="1">
                <a:solidFill>
                  <a:schemeClr val="tx1"/>
                </a:solidFill>
                <a:latin typeface="+mn-lt"/>
                <a:ea typeface="+mn-ea"/>
                <a:cs typeface="+mn-cs"/>
              </a:rPr>
              <a:t>appropriee</a:t>
            </a:r>
            <a:r>
              <a:rPr lang="fr-FR" sz="1200" b="0" i="0" u="none" strike="noStrike" kern="1200" baseline="0" dirty="0">
                <a:solidFill>
                  <a:schemeClr val="tx1"/>
                </a:solidFill>
                <a:latin typeface="+mn-lt"/>
                <a:ea typeface="+mn-ea"/>
                <a:cs typeface="+mn-cs"/>
              </a:rPr>
              <a:t>(s) de </a:t>
            </a:r>
            <a:r>
              <a:rPr lang="fr-FR" sz="1200" b="0" i="0" u="none" strike="noStrike" kern="1200" baseline="0" dirty="0" err="1">
                <a:solidFill>
                  <a:schemeClr val="tx1"/>
                </a:solidFill>
                <a:latin typeface="+mn-lt"/>
                <a:ea typeface="+mn-ea"/>
                <a:cs typeface="+mn-cs"/>
              </a:rPr>
              <a:t>biodisponibilite</a:t>
            </a:r>
            <a:r>
              <a:rPr lang="fr-FR" sz="1200" b="0" i="0" u="none" strike="noStrike" kern="1200" baseline="0" dirty="0">
                <a:solidFill>
                  <a:schemeClr val="tx1"/>
                </a:solidFill>
                <a:latin typeface="+mn-lt"/>
                <a:ea typeface="+mn-ea"/>
                <a:cs typeface="+mn-cs"/>
              </a:rPr>
              <a:t>, est ainsi</a:t>
            </a:r>
          </a:p>
          <a:p>
            <a:r>
              <a:rPr lang="fr-FR" sz="1200" b="0" i="0" u="none" strike="noStrike" kern="1200" baseline="0" dirty="0">
                <a:solidFill>
                  <a:schemeClr val="tx1"/>
                </a:solidFill>
                <a:latin typeface="+mn-lt"/>
                <a:ea typeface="+mn-ea"/>
                <a:cs typeface="+mn-cs"/>
              </a:rPr>
              <a:t>la seule condition pharmacologique et clinique que doit remplir le </a:t>
            </a:r>
            <a:r>
              <a:rPr lang="fr-FR" sz="1200" b="0" i="0" u="none" strike="noStrike" kern="1200" baseline="0" dirty="0" err="1">
                <a:solidFill>
                  <a:schemeClr val="tx1"/>
                </a:solidFill>
                <a:latin typeface="+mn-lt"/>
                <a:ea typeface="+mn-ea"/>
                <a:cs typeface="+mn-cs"/>
              </a:rPr>
              <a:t>medicament</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generique</a:t>
            </a:r>
            <a:r>
              <a:rPr lang="fr-FR" sz="1200" b="0" i="0" u="none" strike="noStrike" kern="1200" baseline="0" dirty="0">
                <a:solidFill>
                  <a:schemeClr val="tx1"/>
                </a:solidFill>
                <a:latin typeface="+mn-lt"/>
                <a:ea typeface="+mn-ea"/>
                <a:cs typeface="+mn-cs"/>
              </a:rPr>
              <a:t> pour obtenir une</a:t>
            </a:r>
          </a:p>
          <a:p>
            <a:r>
              <a:rPr lang="fr-FR" sz="1200" b="0" i="0" u="none" strike="noStrike" kern="1200" baseline="0" dirty="0">
                <a:solidFill>
                  <a:schemeClr val="tx1"/>
                </a:solidFill>
                <a:latin typeface="+mn-lt"/>
                <a:ea typeface="+mn-ea"/>
                <a:cs typeface="+mn-cs"/>
              </a:rPr>
              <a:t>autorisation de mise sur le marche (AMM). En d’autres termes aucune </a:t>
            </a:r>
            <a:r>
              <a:rPr lang="fr-FR" sz="1200" b="0" i="0" u="none" strike="noStrike" kern="1200" baseline="0" dirty="0" err="1">
                <a:solidFill>
                  <a:schemeClr val="tx1"/>
                </a:solidFill>
                <a:latin typeface="+mn-lt"/>
                <a:ea typeface="+mn-ea"/>
                <a:cs typeface="+mn-cs"/>
              </a:rPr>
              <a:t>demonstration</a:t>
            </a:r>
            <a:r>
              <a:rPr lang="fr-FR" sz="1200" b="0" i="0" u="none" strike="noStrike" kern="1200" baseline="0" dirty="0">
                <a:solidFill>
                  <a:schemeClr val="tx1"/>
                </a:solidFill>
                <a:latin typeface="+mn-lt"/>
                <a:ea typeface="+mn-ea"/>
                <a:cs typeface="+mn-cs"/>
              </a:rPr>
              <a:t> clinique de l’</a:t>
            </a:r>
            <a:r>
              <a:rPr lang="fr-FR" sz="1200" b="0" i="0" u="none" strike="noStrike" kern="1200" baseline="0" dirty="0" err="1">
                <a:solidFill>
                  <a:schemeClr val="tx1"/>
                </a:solidFill>
                <a:latin typeface="+mn-lt"/>
                <a:ea typeface="+mn-ea"/>
                <a:cs typeface="+mn-cs"/>
              </a:rPr>
              <a:t>efficacite</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ou de la </a:t>
            </a:r>
            <a:r>
              <a:rPr lang="fr-FR" sz="1200" b="0" i="0" u="none" strike="noStrike" kern="1200" baseline="0" dirty="0" err="1">
                <a:solidFill>
                  <a:schemeClr val="tx1"/>
                </a:solidFill>
                <a:latin typeface="+mn-lt"/>
                <a:ea typeface="+mn-ea"/>
                <a:cs typeface="+mn-cs"/>
              </a:rPr>
              <a:t>securite</a:t>
            </a:r>
            <a:r>
              <a:rPr lang="fr-FR" sz="1200" b="0" i="0" u="none" strike="noStrike" kern="1200" baseline="0" dirty="0">
                <a:solidFill>
                  <a:schemeClr val="tx1"/>
                </a:solidFill>
                <a:latin typeface="+mn-lt"/>
                <a:ea typeface="+mn-ea"/>
                <a:cs typeface="+mn-cs"/>
              </a:rPr>
              <a:t> directe n’est en </a:t>
            </a:r>
            <a:r>
              <a:rPr lang="fr-FR" sz="1200" b="0" i="0" u="none" strike="noStrike" kern="1200" baseline="0" dirty="0" err="1">
                <a:solidFill>
                  <a:schemeClr val="tx1"/>
                </a:solidFill>
                <a:latin typeface="+mn-lt"/>
                <a:ea typeface="+mn-ea"/>
                <a:cs typeface="+mn-cs"/>
              </a:rPr>
              <a:t>general</a:t>
            </a:r>
            <a:r>
              <a:rPr lang="fr-FR" sz="1200" b="0" i="0" u="none" strike="noStrike" kern="1200" baseline="0" dirty="0">
                <a:solidFill>
                  <a:schemeClr val="tx1"/>
                </a:solidFill>
                <a:latin typeface="+mn-lt"/>
                <a:ea typeface="+mn-ea"/>
                <a:cs typeface="+mn-cs"/>
              </a:rPr>
              <a:t> requise pour un </a:t>
            </a:r>
            <a:r>
              <a:rPr lang="fr-FR" sz="1200" b="0" i="0" u="none" strike="noStrike" kern="1200" baseline="0" dirty="0" err="1">
                <a:solidFill>
                  <a:schemeClr val="tx1"/>
                </a:solidFill>
                <a:latin typeface="+mn-lt"/>
                <a:ea typeface="+mn-ea"/>
                <a:cs typeface="+mn-cs"/>
              </a:rPr>
              <a:t>medicament</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generique</a:t>
            </a:r>
            <a:r>
              <a:rPr lang="fr-FR" sz="1200" b="0" i="0" u="none" strike="noStrike" kern="1200" baseline="0" dirty="0">
                <a:solidFill>
                  <a:schemeClr val="tx1"/>
                </a:solidFill>
                <a:latin typeface="+mn-lt"/>
                <a:ea typeface="+mn-ea"/>
                <a:cs typeface="+mn-cs"/>
              </a:rPr>
              <a:t>.</a:t>
            </a:r>
          </a:p>
          <a:p>
            <a:r>
              <a:rPr lang="fr-FR" sz="1200" b="0" i="0" u="none" strike="noStrike" kern="1200" baseline="0" dirty="0">
                <a:solidFill>
                  <a:schemeClr val="tx1"/>
                </a:solidFill>
                <a:latin typeface="+mn-lt"/>
                <a:ea typeface="+mn-ea"/>
                <a:cs typeface="+mn-cs"/>
              </a:rPr>
              <a:t>Pas de nécessité de prouver l’efficacité clinique</a:t>
            </a:r>
            <a:endParaRPr lang="fr-FR" dirty="0"/>
          </a:p>
        </p:txBody>
      </p:sp>
      <p:sp>
        <p:nvSpPr>
          <p:cNvPr id="4" name="Espace réservé du numéro de diapositive 3"/>
          <p:cNvSpPr>
            <a:spLocks noGrp="1"/>
          </p:cNvSpPr>
          <p:nvPr>
            <p:ph type="sldNum" sz="quarter" idx="5"/>
          </p:nvPr>
        </p:nvSpPr>
        <p:spPr/>
        <p:txBody>
          <a:bodyPr/>
          <a:lstStyle/>
          <a:p>
            <a:fld id="{61C404BF-DC4A-304C-B37C-73B34A2C4A35}" type="slidenum">
              <a:rPr lang="fr-FR" smtClean="0"/>
              <a:t>60</a:t>
            </a:fld>
            <a:endParaRPr lang="fr-FR"/>
          </a:p>
        </p:txBody>
      </p:sp>
    </p:spTree>
    <p:extLst>
      <p:ext uri="{BB962C8B-B14F-4D97-AF65-F5344CB8AC3E}">
        <p14:creationId xmlns:p14="http://schemas.microsoft.com/office/powerpoint/2010/main" val="4262540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61C404BF-DC4A-304C-B37C-73B34A2C4A35}" type="slidenum">
              <a:rPr lang="fr-FR" smtClean="0"/>
              <a:t>61</a:t>
            </a:fld>
            <a:endParaRPr lang="fr-FR"/>
          </a:p>
        </p:txBody>
      </p:sp>
    </p:spTree>
    <p:extLst>
      <p:ext uri="{BB962C8B-B14F-4D97-AF65-F5344CB8AC3E}">
        <p14:creationId xmlns:p14="http://schemas.microsoft.com/office/powerpoint/2010/main" val="1550997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2"/>
                </a:solidFill>
              </a:rPr>
              <a:t>De référence =  déjà autorisé en Europe. </a:t>
            </a:r>
          </a:p>
          <a:p>
            <a:endParaRPr lang="fr-FR" dirty="0"/>
          </a:p>
          <a:p>
            <a:r>
              <a:rPr lang="fr-FR" sz="1200" b="0" i="0" u="none" strike="noStrike" kern="1200" baseline="0" dirty="0">
                <a:solidFill>
                  <a:schemeClr val="tx1"/>
                </a:solidFill>
                <a:latin typeface="+mn-lt"/>
                <a:ea typeface="+mn-ea"/>
                <a:cs typeface="+mn-cs"/>
              </a:rPr>
              <a:t>On entend par </a:t>
            </a:r>
            <a:r>
              <a:rPr lang="fr-FR" sz="1200" b="0" i="0" u="none" strike="noStrike" kern="1200" baseline="0" dirty="0" err="1">
                <a:solidFill>
                  <a:schemeClr val="tx1"/>
                </a:solidFill>
                <a:latin typeface="+mn-lt"/>
                <a:ea typeface="+mn-ea"/>
                <a:cs typeface="+mn-cs"/>
              </a:rPr>
              <a:t>medicament</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generique</a:t>
            </a:r>
            <a:r>
              <a:rPr lang="fr-FR" sz="1200" b="0" i="0" u="none" strike="noStrike" kern="1200" baseline="0" dirty="0">
                <a:solidFill>
                  <a:schemeClr val="tx1"/>
                </a:solidFill>
                <a:latin typeface="+mn-lt"/>
                <a:ea typeface="+mn-ea"/>
                <a:cs typeface="+mn-cs"/>
              </a:rPr>
              <a:t>, un </a:t>
            </a:r>
            <a:r>
              <a:rPr lang="fr-FR" sz="1200" b="0" i="0" u="none" strike="noStrike" kern="1200" baseline="0" dirty="0" err="1">
                <a:solidFill>
                  <a:schemeClr val="tx1"/>
                </a:solidFill>
                <a:latin typeface="+mn-lt"/>
                <a:ea typeface="+mn-ea"/>
                <a:cs typeface="+mn-cs"/>
              </a:rPr>
              <a:t>medicament</a:t>
            </a:r>
            <a:r>
              <a:rPr lang="fr-FR" sz="1200" b="0" i="0" u="none" strike="noStrike" kern="1200" baseline="0" dirty="0">
                <a:solidFill>
                  <a:schemeClr val="tx1"/>
                </a:solidFill>
                <a:latin typeface="+mn-lt"/>
                <a:ea typeface="+mn-ea"/>
                <a:cs typeface="+mn-cs"/>
              </a:rPr>
              <a:t> qui </a:t>
            </a:r>
            <a:r>
              <a:rPr lang="fr-FR" sz="1200" b="0" i="0" u="none" strike="noStrike" kern="1200" baseline="0" dirty="0" err="1">
                <a:solidFill>
                  <a:schemeClr val="tx1"/>
                </a:solidFill>
                <a:latin typeface="+mn-lt"/>
                <a:ea typeface="+mn-ea"/>
                <a:cs typeface="+mn-cs"/>
              </a:rPr>
              <a:t>possede</a:t>
            </a:r>
            <a:r>
              <a:rPr lang="fr-FR" sz="1200" b="0" i="0" u="none" strike="noStrike" kern="1200" baseline="0" dirty="0">
                <a:solidFill>
                  <a:schemeClr val="tx1"/>
                </a:solidFill>
                <a:latin typeface="+mn-lt"/>
                <a:ea typeface="+mn-ea"/>
                <a:cs typeface="+mn-cs"/>
              </a:rPr>
              <a:t> la </a:t>
            </a:r>
            <a:r>
              <a:rPr lang="fr-FR" sz="1200" b="0" i="0" u="none" strike="noStrike" kern="1200" baseline="0" dirty="0" err="1">
                <a:solidFill>
                  <a:schemeClr val="tx1"/>
                </a:solidFill>
                <a:latin typeface="+mn-lt"/>
                <a:ea typeface="+mn-ea"/>
                <a:cs typeface="+mn-cs"/>
              </a:rPr>
              <a:t>meme</a:t>
            </a:r>
            <a:r>
              <a:rPr lang="fr-FR" sz="1200" b="0" i="0" u="none" strike="noStrike" kern="1200" baseline="0" dirty="0">
                <a:solidFill>
                  <a:schemeClr val="tx1"/>
                </a:solidFill>
                <a:latin typeface="+mn-lt"/>
                <a:ea typeface="+mn-ea"/>
                <a:cs typeface="+mn-cs"/>
              </a:rPr>
              <a:t> composition qualitative</a:t>
            </a:r>
          </a:p>
          <a:p>
            <a:r>
              <a:rPr lang="fr-FR" sz="1200" b="0" i="0" u="none" strike="noStrike" kern="1200" baseline="0" dirty="0">
                <a:solidFill>
                  <a:schemeClr val="tx1"/>
                </a:solidFill>
                <a:latin typeface="+mn-lt"/>
                <a:ea typeface="+mn-ea"/>
                <a:cs typeface="+mn-cs"/>
              </a:rPr>
              <a:t>et quantitative en substance(s) active(s) et la </a:t>
            </a:r>
            <a:r>
              <a:rPr lang="fr-FR" sz="1200" b="0" i="0" u="none" strike="noStrike" kern="1200" baseline="0" dirty="0" err="1">
                <a:solidFill>
                  <a:schemeClr val="tx1"/>
                </a:solidFill>
                <a:latin typeface="+mn-lt"/>
                <a:ea typeface="+mn-ea"/>
                <a:cs typeface="+mn-cs"/>
              </a:rPr>
              <a:t>meme</a:t>
            </a:r>
            <a:r>
              <a:rPr lang="fr-FR" sz="1200" b="0" i="0" u="none" strike="noStrike" kern="1200" baseline="0" dirty="0">
                <a:solidFill>
                  <a:schemeClr val="tx1"/>
                </a:solidFill>
                <a:latin typeface="+mn-lt"/>
                <a:ea typeface="+mn-ea"/>
                <a:cs typeface="+mn-cs"/>
              </a:rPr>
              <a:t> forme pharmaceutique que le </a:t>
            </a:r>
            <a:r>
              <a:rPr lang="fr-FR" sz="1200" b="0" i="0" u="none" strike="noStrike" kern="1200" baseline="0" dirty="0" err="1">
                <a:solidFill>
                  <a:schemeClr val="tx1"/>
                </a:solidFill>
                <a:latin typeface="+mn-lt"/>
                <a:ea typeface="+mn-ea"/>
                <a:cs typeface="+mn-cs"/>
              </a:rPr>
              <a:t>medicament</a:t>
            </a:r>
            <a:r>
              <a:rPr lang="fr-FR" sz="1200" b="0" i="0" u="none" strike="noStrike" kern="1200" baseline="0" dirty="0">
                <a:solidFill>
                  <a:schemeClr val="tx1"/>
                </a:solidFill>
                <a:latin typeface="+mn-lt"/>
                <a:ea typeface="+mn-ea"/>
                <a:cs typeface="+mn-cs"/>
              </a:rPr>
              <a:t> de </a:t>
            </a:r>
            <a:r>
              <a:rPr lang="fr-FR" sz="1200" b="0" i="0" u="none" strike="noStrike" kern="1200" baseline="0" dirty="0" err="1">
                <a:solidFill>
                  <a:schemeClr val="tx1"/>
                </a:solidFill>
                <a:latin typeface="+mn-lt"/>
                <a:ea typeface="+mn-ea"/>
                <a:cs typeface="+mn-cs"/>
              </a:rPr>
              <a:t>reference</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et dont la </a:t>
            </a:r>
            <a:r>
              <a:rPr lang="fr-FR" sz="1200" b="0" i="0" u="none" strike="noStrike" kern="1200" baseline="0" dirty="0" err="1">
                <a:solidFill>
                  <a:schemeClr val="tx1"/>
                </a:solidFill>
                <a:latin typeface="+mn-lt"/>
                <a:ea typeface="+mn-ea"/>
                <a:cs typeface="+mn-cs"/>
              </a:rPr>
              <a:t>bioequivalence</a:t>
            </a:r>
            <a:r>
              <a:rPr lang="fr-FR" sz="1200" b="0" i="0" u="none" strike="noStrike" kern="1200" baseline="0" dirty="0">
                <a:solidFill>
                  <a:schemeClr val="tx1"/>
                </a:solidFill>
                <a:latin typeface="+mn-lt"/>
                <a:ea typeface="+mn-ea"/>
                <a:cs typeface="+mn-cs"/>
              </a:rPr>
              <a:t> avec le </a:t>
            </a:r>
            <a:r>
              <a:rPr lang="fr-FR" sz="1200" b="0" i="0" u="none" strike="noStrike" kern="1200" baseline="0" dirty="0" err="1">
                <a:solidFill>
                  <a:schemeClr val="tx1"/>
                </a:solidFill>
                <a:latin typeface="+mn-lt"/>
                <a:ea typeface="+mn-ea"/>
                <a:cs typeface="+mn-cs"/>
              </a:rPr>
              <a:t>medicament</a:t>
            </a:r>
            <a:r>
              <a:rPr lang="fr-FR" sz="1200" b="0" i="0" u="none" strike="noStrike" kern="1200" baseline="0" dirty="0">
                <a:solidFill>
                  <a:schemeClr val="tx1"/>
                </a:solidFill>
                <a:latin typeface="+mn-lt"/>
                <a:ea typeface="+mn-ea"/>
                <a:cs typeface="+mn-cs"/>
              </a:rPr>
              <a:t> de </a:t>
            </a:r>
            <a:r>
              <a:rPr lang="fr-FR" sz="1200" b="0" i="0" u="none" strike="noStrike" kern="1200" baseline="0" dirty="0" err="1">
                <a:solidFill>
                  <a:schemeClr val="tx1"/>
                </a:solidFill>
                <a:latin typeface="+mn-lt"/>
                <a:ea typeface="+mn-ea"/>
                <a:cs typeface="+mn-cs"/>
              </a:rPr>
              <a:t>reference</a:t>
            </a:r>
            <a:r>
              <a:rPr lang="fr-FR" sz="1200" b="0" i="0" u="none" strike="noStrike" kern="1200" baseline="0" dirty="0">
                <a:solidFill>
                  <a:schemeClr val="tx1"/>
                </a:solidFill>
                <a:latin typeface="+mn-lt"/>
                <a:ea typeface="+mn-ea"/>
                <a:cs typeface="+mn-cs"/>
              </a:rPr>
              <a:t> a </a:t>
            </a:r>
            <a:r>
              <a:rPr lang="fr-FR" sz="1200" b="0" i="0" u="none" strike="noStrike" kern="1200" baseline="0" dirty="0" err="1">
                <a:solidFill>
                  <a:schemeClr val="tx1"/>
                </a:solidFill>
                <a:latin typeface="+mn-lt"/>
                <a:ea typeface="+mn-ea"/>
                <a:cs typeface="+mn-cs"/>
              </a:rPr>
              <a:t>ete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demontree</a:t>
            </a:r>
            <a:r>
              <a:rPr lang="fr-FR" sz="1200" b="0" i="0" u="none" strike="noStrike" kern="1200" baseline="0" dirty="0">
                <a:solidFill>
                  <a:schemeClr val="tx1"/>
                </a:solidFill>
                <a:latin typeface="+mn-lt"/>
                <a:ea typeface="+mn-ea"/>
                <a:cs typeface="+mn-cs"/>
              </a:rPr>
              <a:t> par des </a:t>
            </a:r>
            <a:r>
              <a:rPr lang="fr-FR" sz="1200" b="0" i="0" u="none" strike="noStrike" kern="1200" baseline="0" dirty="0" err="1">
                <a:solidFill>
                  <a:schemeClr val="tx1"/>
                </a:solidFill>
                <a:latin typeface="+mn-lt"/>
                <a:ea typeface="+mn-ea"/>
                <a:cs typeface="+mn-cs"/>
              </a:rPr>
              <a:t>etudes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appropriees</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chez le sujet sain (pour les </a:t>
            </a:r>
            <a:r>
              <a:rPr lang="fr-FR" sz="1200" b="0" i="0" u="none" strike="noStrike" kern="1200" baseline="0" dirty="0" err="1">
                <a:solidFill>
                  <a:schemeClr val="tx1"/>
                </a:solidFill>
                <a:latin typeface="+mn-lt"/>
                <a:ea typeface="+mn-ea"/>
                <a:cs typeface="+mn-cs"/>
              </a:rPr>
              <a:t>medicaments</a:t>
            </a:r>
            <a:r>
              <a:rPr lang="fr-FR" sz="1200" b="0" i="0" u="none" strike="noStrike" kern="1200" baseline="0" dirty="0">
                <a:solidFill>
                  <a:schemeClr val="tx1"/>
                </a:solidFill>
                <a:latin typeface="+mn-lt"/>
                <a:ea typeface="+mn-ea"/>
                <a:cs typeface="+mn-cs"/>
              </a:rPr>
              <a:t> actifs par voie </a:t>
            </a:r>
            <a:r>
              <a:rPr lang="fr-FR" sz="1200" b="0" i="0" u="none" strike="noStrike" kern="1200" baseline="0" dirty="0" err="1">
                <a:solidFill>
                  <a:schemeClr val="tx1"/>
                </a:solidFill>
                <a:latin typeface="+mn-lt"/>
                <a:ea typeface="+mn-ea"/>
                <a:cs typeface="+mn-cs"/>
              </a:rPr>
              <a:t>generale</a:t>
            </a:r>
            <a:r>
              <a:rPr lang="fr-FR" sz="1200" b="0" i="0" u="none" strike="noStrike" kern="1200" baseline="0" dirty="0">
                <a:solidFill>
                  <a:schemeClr val="tx1"/>
                </a:solidFill>
                <a:latin typeface="+mn-lt"/>
                <a:ea typeface="+mn-ea"/>
                <a:cs typeface="+mn-cs"/>
              </a:rPr>
              <a:t>, la </a:t>
            </a:r>
            <a:r>
              <a:rPr lang="fr-FR" sz="1200" b="0" i="0" u="none" strike="noStrike" kern="1200" baseline="0" dirty="0" err="1">
                <a:solidFill>
                  <a:schemeClr val="tx1"/>
                </a:solidFill>
                <a:latin typeface="+mn-lt"/>
                <a:ea typeface="+mn-ea"/>
                <a:cs typeface="+mn-cs"/>
              </a:rPr>
              <a:t>bioequivalence</a:t>
            </a:r>
            <a:r>
              <a:rPr lang="fr-FR" sz="1200" b="0" i="0" u="none" strike="noStrike" kern="1200" baseline="0" dirty="0">
                <a:solidFill>
                  <a:schemeClr val="tx1"/>
                </a:solidFill>
                <a:latin typeface="+mn-lt"/>
                <a:ea typeface="+mn-ea"/>
                <a:cs typeface="+mn-cs"/>
              </a:rPr>
              <a:t> est </a:t>
            </a:r>
            <a:r>
              <a:rPr lang="fr-FR" sz="1200" b="0" i="0" u="none" strike="noStrike" kern="1200" baseline="0" dirty="0" err="1">
                <a:solidFill>
                  <a:schemeClr val="tx1"/>
                </a:solidFill>
                <a:latin typeface="+mn-lt"/>
                <a:ea typeface="+mn-ea"/>
                <a:cs typeface="+mn-cs"/>
              </a:rPr>
              <a:t>definie</a:t>
            </a:r>
            <a:r>
              <a:rPr lang="fr-FR" sz="1200" b="0" i="0" u="none" strike="noStrike" kern="1200" baseline="0" dirty="0">
                <a:solidFill>
                  <a:schemeClr val="tx1"/>
                </a:solidFill>
                <a:latin typeface="+mn-lt"/>
                <a:ea typeface="+mn-ea"/>
                <a:cs typeface="+mn-cs"/>
              </a:rPr>
              <a:t> par une</a:t>
            </a:r>
          </a:p>
          <a:p>
            <a:r>
              <a:rPr lang="fr-FR" sz="1200" b="0" i="0" u="none" strike="noStrike" kern="1200" baseline="0" dirty="0" err="1">
                <a:solidFill>
                  <a:schemeClr val="tx1"/>
                </a:solidFill>
                <a:latin typeface="+mn-lt"/>
                <a:ea typeface="+mn-ea"/>
                <a:cs typeface="+mn-cs"/>
              </a:rPr>
              <a:t>equivalence</a:t>
            </a:r>
            <a:r>
              <a:rPr lang="fr-FR" sz="1200" b="0" i="0" u="none" strike="noStrike" kern="1200" baseline="0" dirty="0">
                <a:solidFill>
                  <a:schemeClr val="tx1"/>
                </a:solidFill>
                <a:latin typeface="+mn-lt"/>
                <a:ea typeface="+mn-ea"/>
                <a:cs typeface="+mn-cs"/>
              </a:rPr>
              <a:t> des concentrations sanguines). Une fois </a:t>
            </a:r>
            <a:r>
              <a:rPr lang="fr-FR" sz="1200" b="0" i="0" u="none" strike="noStrike" kern="1200" baseline="0" dirty="0" err="1">
                <a:solidFill>
                  <a:schemeClr val="tx1"/>
                </a:solidFill>
                <a:latin typeface="+mn-lt"/>
                <a:ea typeface="+mn-ea"/>
                <a:cs typeface="+mn-cs"/>
              </a:rPr>
              <a:t>etablie</a:t>
            </a:r>
            <a:r>
              <a:rPr lang="fr-FR" sz="1200" b="0" i="0" u="none" strike="noStrike" kern="1200" baseline="0" dirty="0">
                <a:solidFill>
                  <a:schemeClr val="tx1"/>
                </a:solidFill>
                <a:latin typeface="+mn-lt"/>
                <a:ea typeface="+mn-ea"/>
                <a:cs typeface="+mn-cs"/>
              </a:rPr>
              <a:t> une </a:t>
            </a:r>
            <a:r>
              <a:rPr lang="fr-FR" sz="1200" b="0" i="0" u="none" strike="noStrike" kern="1200" baseline="0" dirty="0" err="1">
                <a:solidFill>
                  <a:schemeClr val="tx1"/>
                </a:solidFill>
                <a:latin typeface="+mn-lt"/>
                <a:ea typeface="+mn-ea"/>
                <a:cs typeface="+mn-cs"/>
              </a:rPr>
              <a:t>qualite</a:t>
            </a:r>
            <a:r>
              <a:rPr lang="fr-FR" sz="1200" b="0" i="0" u="none" strike="noStrike" kern="1200" baseline="0" dirty="0">
                <a:solidFill>
                  <a:schemeClr val="tx1"/>
                </a:solidFill>
                <a:latin typeface="+mn-lt"/>
                <a:ea typeface="+mn-ea"/>
                <a:cs typeface="+mn-cs"/>
              </a:rPr>
              <a:t> pharmaceutique acceptable, la </a:t>
            </a:r>
            <a:r>
              <a:rPr lang="fr-FR" sz="1200" b="0" i="0" u="none" strike="noStrike" kern="1200" baseline="0" dirty="0" err="1">
                <a:solidFill>
                  <a:schemeClr val="tx1"/>
                </a:solidFill>
                <a:latin typeface="+mn-lt"/>
                <a:ea typeface="+mn-ea"/>
                <a:cs typeface="+mn-cs"/>
              </a:rPr>
              <a:t>bioequivalence</a:t>
            </a:r>
            <a:r>
              <a:rPr lang="fr-FR" sz="1200" b="0" i="0" u="none" strike="noStrike" kern="1200" baseline="0" dirty="0">
                <a:solidFill>
                  <a:schemeClr val="tx1"/>
                </a:solidFill>
                <a:latin typeface="+mn-lt"/>
                <a:ea typeface="+mn-ea"/>
                <a:cs typeface="+mn-cs"/>
              </a:rPr>
              <a:t> avec le </a:t>
            </a:r>
            <a:r>
              <a:rPr lang="fr-FR" sz="1200" b="0" i="0" u="none" strike="noStrike" kern="1200" baseline="0" dirty="0" err="1">
                <a:solidFill>
                  <a:schemeClr val="tx1"/>
                </a:solidFill>
                <a:latin typeface="+mn-lt"/>
                <a:ea typeface="+mn-ea"/>
                <a:cs typeface="+mn-cs"/>
              </a:rPr>
              <a:t>medicament</a:t>
            </a:r>
            <a:r>
              <a:rPr lang="fr-FR" sz="1200" b="0" i="0" u="none" strike="noStrike" kern="1200" baseline="0" dirty="0">
                <a:solidFill>
                  <a:schemeClr val="tx1"/>
                </a:solidFill>
                <a:latin typeface="+mn-lt"/>
                <a:ea typeface="+mn-ea"/>
                <a:cs typeface="+mn-cs"/>
              </a:rPr>
              <a:t> de</a:t>
            </a:r>
          </a:p>
          <a:p>
            <a:r>
              <a:rPr lang="fr-FR" sz="1200" b="0" i="0" u="none" strike="noStrike" kern="1200" baseline="0" dirty="0" err="1">
                <a:solidFill>
                  <a:schemeClr val="tx1"/>
                </a:solidFill>
                <a:latin typeface="+mn-lt"/>
                <a:ea typeface="+mn-ea"/>
                <a:cs typeface="+mn-cs"/>
              </a:rPr>
              <a:t>reference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demontree</a:t>
            </a:r>
            <a:r>
              <a:rPr lang="fr-FR" sz="1200" b="0" i="0" u="none" strike="noStrike" kern="1200" baseline="0" dirty="0">
                <a:solidFill>
                  <a:schemeClr val="tx1"/>
                </a:solidFill>
                <a:latin typeface="+mn-lt"/>
                <a:ea typeface="+mn-ea"/>
                <a:cs typeface="+mn-cs"/>
              </a:rPr>
              <a:t> par une ou des </a:t>
            </a:r>
            <a:r>
              <a:rPr lang="fr-FR" sz="1200" b="0" i="0" u="none" strike="noStrike" kern="1200" baseline="0" dirty="0" err="1">
                <a:solidFill>
                  <a:schemeClr val="tx1"/>
                </a:solidFill>
                <a:latin typeface="+mn-lt"/>
                <a:ea typeface="+mn-ea"/>
                <a:cs typeface="+mn-cs"/>
              </a:rPr>
              <a:t>etude</a:t>
            </a:r>
            <a:r>
              <a:rPr lang="fr-FR" sz="1200" b="0" i="0" u="none" strike="noStrike" kern="1200" baseline="0" dirty="0">
                <a:solidFill>
                  <a:schemeClr val="tx1"/>
                </a:solidFill>
                <a:latin typeface="+mn-lt"/>
                <a:ea typeface="+mn-ea"/>
                <a:cs typeface="+mn-cs"/>
              </a:rPr>
              <a:t>(s) </a:t>
            </a:r>
            <a:r>
              <a:rPr lang="fr-FR" sz="1200" b="0" i="1" u="none" strike="noStrike" kern="1200" baseline="0" dirty="0">
                <a:solidFill>
                  <a:schemeClr val="tx1"/>
                </a:solidFill>
                <a:latin typeface="+mn-lt"/>
                <a:ea typeface="+mn-ea"/>
                <a:cs typeface="+mn-cs"/>
              </a:rPr>
              <a:t>in vitro </a:t>
            </a:r>
            <a:r>
              <a:rPr lang="fr-FR" sz="1200" b="0" i="0" u="none" strike="noStrike" kern="1200" baseline="0" dirty="0">
                <a:solidFill>
                  <a:schemeClr val="tx1"/>
                </a:solidFill>
                <a:latin typeface="+mn-lt"/>
                <a:ea typeface="+mn-ea"/>
                <a:cs typeface="+mn-cs"/>
              </a:rPr>
              <a:t>et </a:t>
            </a:r>
            <a:r>
              <a:rPr lang="fr-FR" sz="1200" b="0" i="1" u="none" strike="noStrike" kern="1200" baseline="0" dirty="0">
                <a:solidFill>
                  <a:schemeClr val="tx1"/>
                </a:solidFill>
                <a:latin typeface="+mn-lt"/>
                <a:ea typeface="+mn-ea"/>
                <a:cs typeface="+mn-cs"/>
              </a:rPr>
              <a:t>in vivo </a:t>
            </a:r>
            <a:r>
              <a:rPr lang="fr-FR" sz="1200" b="0" i="0" u="none" strike="noStrike" kern="1200" baseline="0" dirty="0" err="1">
                <a:solidFill>
                  <a:schemeClr val="tx1"/>
                </a:solidFill>
                <a:latin typeface="+mn-lt"/>
                <a:ea typeface="+mn-ea"/>
                <a:cs typeface="+mn-cs"/>
              </a:rPr>
              <a:t>appropriee</a:t>
            </a:r>
            <a:r>
              <a:rPr lang="fr-FR" sz="1200" b="0" i="0" u="none" strike="noStrike" kern="1200" baseline="0" dirty="0">
                <a:solidFill>
                  <a:schemeClr val="tx1"/>
                </a:solidFill>
                <a:latin typeface="+mn-lt"/>
                <a:ea typeface="+mn-ea"/>
                <a:cs typeface="+mn-cs"/>
              </a:rPr>
              <a:t>(s) de </a:t>
            </a:r>
            <a:r>
              <a:rPr lang="fr-FR" sz="1200" b="0" i="0" u="none" strike="noStrike" kern="1200" baseline="0" dirty="0" err="1">
                <a:solidFill>
                  <a:schemeClr val="tx1"/>
                </a:solidFill>
                <a:latin typeface="+mn-lt"/>
                <a:ea typeface="+mn-ea"/>
                <a:cs typeface="+mn-cs"/>
              </a:rPr>
              <a:t>biodisponibilite</a:t>
            </a:r>
            <a:r>
              <a:rPr lang="fr-FR" sz="1200" b="0" i="0" u="none" strike="noStrike" kern="1200" baseline="0" dirty="0">
                <a:solidFill>
                  <a:schemeClr val="tx1"/>
                </a:solidFill>
                <a:latin typeface="+mn-lt"/>
                <a:ea typeface="+mn-ea"/>
                <a:cs typeface="+mn-cs"/>
              </a:rPr>
              <a:t>, est ainsi</a:t>
            </a:r>
          </a:p>
          <a:p>
            <a:r>
              <a:rPr lang="fr-FR" sz="1200" b="0" i="0" u="none" strike="noStrike" kern="1200" baseline="0" dirty="0">
                <a:solidFill>
                  <a:schemeClr val="tx1"/>
                </a:solidFill>
                <a:latin typeface="+mn-lt"/>
                <a:ea typeface="+mn-ea"/>
                <a:cs typeface="+mn-cs"/>
              </a:rPr>
              <a:t>la seule condition pharmacologique et clinique que doit remplir le </a:t>
            </a:r>
            <a:r>
              <a:rPr lang="fr-FR" sz="1200" b="0" i="0" u="none" strike="noStrike" kern="1200" baseline="0" dirty="0" err="1">
                <a:solidFill>
                  <a:schemeClr val="tx1"/>
                </a:solidFill>
                <a:latin typeface="+mn-lt"/>
                <a:ea typeface="+mn-ea"/>
                <a:cs typeface="+mn-cs"/>
              </a:rPr>
              <a:t>medicament</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generique</a:t>
            </a:r>
            <a:r>
              <a:rPr lang="fr-FR" sz="1200" b="0" i="0" u="none" strike="noStrike" kern="1200" baseline="0" dirty="0">
                <a:solidFill>
                  <a:schemeClr val="tx1"/>
                </a:solidFill>
                <a:latin typeface="+mn-lt"/>
                <a:ea typeface="+mn-ea"/>
                <a:cs typeface="+mn-cs"/>
              </a:rPr>
              <a:t> pour obtenir une</a:t>
            </a:r>
          </a:p>
          <a:p>
            <a:r>
              <a:rPr lang="fr-FR" sz="1200" b="0" i="0" u="none" strike="noStrike" kern="1200" baseline="0" dirty="0">
                <a:solidFill>
                  <a:schemeClr val="tx1"/>
                </a:solidFill>
                <a:latin typeface="+mn-lt"/>
                <a:ea typeface="+mn-ea"/>
                <a:cs typeface="+mn-cs"/>
              </a:rPr>
              <a:t>autorisation de mise sur le marche (AMM). En d’autres termes aucune </a:t>
            </a:r>
            <a:r>
              <a:rPr lang="fr-FR" sz="1200" b="0" i="0" u="none" strike="noStrike" kern="1200" baseline="0" dirty="0" err="1">
                <a:solidFill>
                  <a:schemeClr val="tx1"/>
                </a:solidFill>
                <a:latin typeface="+mn-lt"/>
                <a:ea typeface="+mn-ea"/>
                <a:cs typeface="+mn-cs"/>
              </a:rPr>
              <a:t>demonstration</a:t>
            </a:r>
            <a:r>
              <a:rPr lang="fr-FR" sz="1200" b="0" i="0" u="none" strike="noStrike" kern="1200" baseline="0" dirty="0">
                <a:solidFill>
                  <a:schemeClr val="tx1"/>
                </a:solidFill>
                <a:latin typeface="+mn-lt"/>
                <a:ea typeface="+mn-ea"/>
                <a:cs typeface="+mn-cs"/>
              </a:rPr>
              <a:t> clinique de l’</a:t>
            </a:r>
            <a:r>
              <a:rPr lang="fr-FR" sz="1200" b="0" i="0" u="none" strike="noStrike" kern="1200" baseline="0" dirty="0" err="1">
                <a:solidFill>
                  <a:schemeClr val="tx1"/>
                </a:solidFill>
                <a:latin typeface="+mn-lt"/>
                <a:ea typeface="+mn-ea"/>
                <a:cs typeface="+mn-cs"/>
              </a:rPr>
              <a:t>efficacite</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ou de la </a:t>
            </a:r>
            <a:r>
              <a:rPr lang="fr-FR" sz="1200" b="0" i="0" u="none" strike="noStrike" kern="1200" baseline="0" dirty="0" err="1">
                <a:solidFill>
                  <a:schemeClr val="tx1"/>
                </a:solidFill>
                <a:latin typeface="+mn-lt"/>
                <a:ea typeface="+mn-ea"/>
                <a:cs typeface="+mn-cs"/>
              </a:rPr>
              <a:t>securite</a:t>
            </a:r>
            <a:r>
              <a:rPr lang="fr-FR" sz="1200" b="0" i="0" u="none" strike="noStrike" kern="1200" baseline="0" dirty="0">
                <a:solidFill>
                  <a:schemeClr val="tx1"/>
                </a:solidFill>
                <a:latin typeface="+mn-lt"/>
                <a:ea typeface="+mn-ea"/>
                <a:cs typeface="+mn-cs"/>
              </a:rPr>
              <a:t> directe n’est en </a:t>
            </a:r>
            <a:r>
              <a:rPr lang="fr-FR" sz="1200" b="0" i="0" u="none" strike="noStrike" kern="1200" baseline="0" dirty="0" err="1">
                <a:solidFill>
                  <a:schemeClr val="tx1"/>
                </a:solidFill>
                <a:latin typeface="+mn-lt"/>
                <a:ea typeface="+mn-ea"/>
                <a:cs typeface="+mn-cs"/>
              </a:rPr>
              <a:t>general</a:t>
            </a:r>
            <a:r>
              <a:rPr lang="fr-FR" sz="1200" b="0" i="0" u="none" strike="noStrike" kern="1200" baseline="0" dirty="0">
                <a:solidFill>
                  <a:schemeClr val="tx1"/>
                </a:solidFill>
                <a:latin typeface="+mn-lt"/>
                <a:ea typeface="+mn-ea"/>
                <a:cs typeface="+mn-cs"/>
              </a:rPr>
              <a:t> requise pour un </a:t>
            </a:r>
            <a:r>
              <a:rPr lang="fr-FR" sz="1200" b="0" i="0" u="none" strike="noStrike" kern="1200" baseline="0" dirty="0" err="1">
                <a:solidFill>
                  <a:schemeClr val="tx1"/>
                </a:solidFill>
                <a:latin typeface="+mn-lt"/>
                <a:ea typeface="+mn-ea"/>
                <a:cs typeface="+mn-cs"/>
              </a:rPr>
              <a:t>medicament</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generique</a:t>
            </a:r>
            <a:r>
              <a:rPr lang="fr-FR" sz="1200" b="0" i="0" u="none" strike="noStrike" kern="1200" baseline="0" dirty="0">
                <a:solidFill>
                  <a:schemeClr val="tx1"/>
                </a:solidFill>
                <a:latin typeface="+mn-lt"/>
                <a:ea typeface="+mn-ea"/>
                <a:cs typeface="+mn-cs"/>
              </a:rPr>
              <a:t>.</a:t>
            </a:r>
          </a:p>
          <a:p>
            <a:r>
              <a:rPr lang="fr-FR" sz="1200" b="0" i="0" u="none" strike="noStrike" kern="1200" baseline="0" dirty="0">
                <a:solidFill>
                  <a:schemeClr val="tx1"/>
                </a:solidFill>
                <a:latin typeface="+mn-lt"/>
                <a:ea typeface="+mn-ea"/>
                <a:cs typeface="+mn-cs"/>
              </a:rPr>
              <a:t>Pas de nécessité de prouver l’efficacité clinique</a:t>
            </a:r>
            <a:endParaRPr lang="fr-FR" dirty="0"/>
          </a:p>
        </p:txBody>
      </p:sp>
      <p:sp>
        <p:nvSpPr>
          <p:cNvPr id="4" name="Espace réservé du numéro de diapositive 3"/>
          <p:cNvSpPr>
            <a:spLocks noGrp="1"/>
          </p:cNvSpPr>
          <p:nvPr>
            <p:ph type="sldNum" sz="quarter" idx="5"/>
          </p:nvPr>
        </p:nvSpPr>
        <p:spPr/>
        <p:txBody>
          <a:bodyPr/>
          <a:lstStyle/>
          <a:p>
            <a:fld id="{61C404BF-DC4A-304C-B37C-73B34A2C4A35}" type="slidenum">
              <a:rPr lang="fr-FR" smtClean="0"/>
              <a:t>62</a:t>
            </a:fld>
            <a:endParaRPr lang="fr-FR"/>
          </a:p>
        </p:txBody>
      </p:sp>
    </p:spTree>
    <p:extLst>
      <p:ext uri="{BB962C8B-B14F-4D97-AF65-F5344CB8AC3E}">
        <p14:creationId xmlns:p14="http://schemas.microsoft.com/office/powerpoint/2010/main" val="11896497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AF7888-EC45-4C58-88FA-CD5E3FD3FF5D}" type="slidenum">
              <a:rPr lang="fr-CA" smtClean="0"/>
              <a:t>65</a:t>
            </a:fld>
            <a:endParaRPr lang="fr-CA"/>
          </a:p>
        </p:txBody>
      </p:sp>
    </p:spTree>
    <p:extLst>
      <p:ext uri="{BB962C8B-B14F-4D97-AF65-F5344CB8AC3E}">
        <p14:creationId xmlns:p14="http://schemas.microsoft.com/office/powerpoint/2010/main" val="2320740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AF7888-EC45-4C58-88FA-CD5E3FD3FF5D}" type="slidenum">
              <a:rPr lang="fr-CA" smtClean="0"/>
              <a:t>66</a:t>
            </a:fld>
            <a:endParaRPr lang="fr-CA"/>
          </a:p>
        </p:txBody>
      </p:sp>
    </p:spTree>
    <p:extLst>
      <p:ext uri="{BB962C8B-B14F-4D97-AF65-F5344CB8AC3E}">
        <p14:creationId xmlns:p14="http://schemas.microsoft.com/office/powerpoint/2010/main" val="4045977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AF7888-EC45-4C58-88FA-CD5E3FD3FF5D}" type="slidenum">
              <a:rPr lang="fr-CA" smtClean="0"/>
              <a:t>67</a:t>
            </a:fld>
            <a:endParaRPr lang="fr-CA"/>
          </a:p>
        </p:txBody>
      </p:sp>
    </p:spTree>
    <p:extLst>
      <p:ext uri="{BB962C8B-B14F-4D97-AF65-F5344CB8AC3E}">
        <p14:creationId xmlns:p14="http://schemas.microsoft.com/office/powerpoint/2010/main" val="3078430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AF7888-EC45-4C58-88FA-CD5E3FD3FF5D}" type="slidenum">
              <a:rPr lang="fr-CA" smtClean="0"/>
              <a:t>68</a:t>
            </a:fld>
            <a:endParaRPr lang="fr-CA"/>
          </a:p>
        </p:txBody>
      </p:sp>
    </p:spTree>
    <p:extLst>
      <p:ext uri="{BB962C8B-B14F-4D97-AF65-F5344CB8AC3E}">
        <p14:creationId xmlns:p14="http://schemas.microsoft.com/office/powerpoint/2010/main" val="152870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9</a:t>
            </a:fld>
            <a:endParaRPr lang="fr-FR"/>
          </a:p>
        </p:txBody>
      </p:sp>
    </p:spTree>
    <p:extLst>
      <p:ext uri="{BB962C8B-B14F-4D97-AF65-F5344CB8AC3E}">
        <p14:creationId xmlns:p14="http://schemas.microsoft.com/office/powerpoint/2010/main" val="2002606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AF7888-EC45-4C58-88FA-CD5E3FD3FF5D}" type="slidenum">
              <a:rPr lang="fr-CA" smtClean="0"/>
              <a:t>69</a:t>
            </a:fld>
            <a:endParaRPr lang="fr-CA"/>
          </a:p>
        </p:txBody>
      </p:sp>
    </p:spTree>
    <p:extLst>
      <p:ext uri="{BB962C8B-B14F-4D97-AF65-F5344CB8AC3E}">
        <p14:creationId xmlns:p14="http://schemas.microsoft.com/office/powerpoint/2010/main" val="35112095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1. Le problème de départ : déficit en ADA</a:t>
            </a:r>
          </a:p>
          <a:p>
            <a:r>
              <a:rPr lang="fr-FR" dirty="0"/>
              <a:t>L’</a:t>
            </a:r>
            <a:r>
              <a:rPr lang="fr-FR" b="1" dirty="0"/>
              <a:t>ADA</a:t>
            </a:r>
            <a:r>
              <a:rPr lang="fr-FR" dirty="0"/>
              <a:t> (adénosine désaminase) est une enzyme qui dégrade la </a:t>
            </a:r>
            <a:r>
              <a:rPr lang="fr-FR" dirty="0" err="1"/>
              <a:t>déoxyadénosine</a:t>
            </a:r>
            <a:r>
              <a:rPr lang="fr-FR" dirty="0"/>
              <a:t> (produit du métabolisme des nucléotides).</a:t>
            </a:r>
          </a:p>
          <a:p>
            <a:r>
              <a:rPr lang="fr-FR" dirty="0"/>
              <a:t>En cas de déficit, la </a:t>
            </a:r>
            <a:r>
              <a:rPr lang="fr-FR" dirty="0" err="1"/>
              <a:t>déoxyadénosine</a:t>
            </a:r>
            <a:r>
              <a:rPr lang="fr-FR" dirty="0"/>
              <a:t> et ses dérivés s’accumulent, ce qui est </a:t>
            </a:r>
            <a:r>
              <a:rPr lang="fr-FR" b="1" dirty="0"/>
              <a:t>toxique pour les lymphocytes T, B et NK</a:t>
            </a:r>
            <a:r>
              <a:rPr lang="fr-FR" dirty="0"/>
              <a:t> → destruction ou absence de ces cellules → déficit immunitaire combiné sévère.</a:t>
            </a:r>
          </a:p>
          <a:p>
            <a:r>
              <a:rPr lang="fr-FR" b="1" dirty="0"/>
              <a:t>2. Principe de la thérapie génique</a:t>
            </a:r>
          </a:p>
          <a:p>
            <a:r>
              <a:rPr lang="fr-FR" dirty="0"/>
              <a:t>L’idée est de </a:t>
            </a:r>
            <a:r>
              <a:rPr lang="fr-FR" b="1" dirty="0"/>
              <a:t>corriger les cellules souches hématopoïétiques (CSH) du patient</a:t>
            </a:r>
            <a:r>
              <a:rPr lang="fr-FR" dirty="0"/>
              <a:t> en introduisant une copie fonctionnelle du gène </a:t>
            </a:r>
            <a:r>
              <a:rPr lang="fr-FR" i="1" dirty="0"/>
              <a:t>ADA</a:t>
            </a:r>
            <a:r>
              <a:rPr lang="fr-FR" dirty="0"/>
              <a:t>.</a:t>
            </a:r>
          </a:p>
          <a:p>
            <a:r>
              <a:rPr lang="fr-FR" b="1" dirty="0"/>
              <a:t>3. Étapes principales du traitement</a:t>
            </a:r>
          </a:p>
          <a:p>
            <a:r>
              <a:rPr lang="fr-FR" b="1" dirty="0"/>
              <a:t>Prélèvement de cellules souches hématopoïétiques (CD34+)</a:t>
            </a:r>
            <a:r>
              <a:rPr lang="fr-FR" dirty="0"/>
              <a:t> dans la moelle osseuse ou le sang périphérique du patient.</a:t>
            </a:r>
          </a:p>
          <a:p>
            <a:r>
              <a:rPr lang="fr-FR" b="1" dirty="0"/>
              <a:t>Vecteur viral</a:t>
            </a:r>
            <a:r>
              <a:rPr lang="fr-FR" dirty="0"/>
              <a:t> : un rétrovirus (initialement </a:t>
            </a:r>
            <a:r>
              <a:rPr lang="fr-FR" dirty="0" err="1"/>
              <a:t>gammaretrovirus</a:t>
            </a:r>
            <a:r>
              <a:rPr lang="fr-FR" dirty="0"/>
              <a:t>, maintenant souvent lentivirus pour plus de sécurité) est utilisé comme “véhicule”.</a:t>
            </a:r>
          </a:p>
          <a:p>
            <a:pPr lvl="1"/>
            <a:r>
              <a:rPr lang="fr-FR" dirty="0"/>
              <a:t>Le gène </a:t>
            </a:r>
            <a:r>
              <a:rPr lang="fr-FR" i="1" dirty="0"/>
              <a:t>ADA</a:t>
            </a:r>
            <a:r>
              <a:rPr lang="fr-FR" dirty="0"/>
              <a:t> fonctionnel est intégré dans l’ADN des CSH.</a:t>
            </a:r>
          </a:p>
          <a:p>
            <a:r>
              <a:rPr lang="fr-FR" b="1" dirty="0"/>
              <a:t>Conditionnement doux</a:t>
            </a:r>
            <a:r>
              <a:rPr lang="fr-FR" dirty="0"/>
              <a:t> (souvent </a:t>
            </a:r>
            <a:r>
              <a:rPr lang="fr-FR" dirty="0" err="1"/>
              <a:t>busulfan</a:t>
            </a:r>
            <a:r>
              <a:rPr lang="fr-FR" dirty="0"/>
              <a:t> à faible dose) : cela réduit temporairement les cellules de la moelle pour laisser la place aux cellules corrigées.</a:t>
            </a:r>
          </a:p>
          <a:p>
            <a:r>
              <a:rPr lang="fr-FR" b="1" dirty="0"/>
              <a:t>Réinjection au patient</a:t>
            </a:r>
            <a:r>
              <a:rPr lang="fr-FR" dirty="0"/>
              <a:t> : les cellules corrigées migrent vers la moelle osseuse, s’y implantent et se différencient.</a:t>
            </a:r>
          </a:p>
          <a:p>
            <a:r>
              <a:rPr lang="fr-FR" b="1" dirty="0"/>
              <a:t>Production de lymphocytes fonctionnels</a:t>
            </a:r>
            <a:r>
              <a:rPr lang="fr-FR" dirty="0"/>
              <a:t> : les nouvelles cellules immunitaires expriment l’ADA fonctionnelle, ce qui restaure progressivement l’immunité.</a:t>
            </a:r>
          </a:p>
          <a:p>
            <a:r>
              <a:rPr lang="fr-FR" b="1" dirty="0"/>
              <a:t>4. Résultat attendu</a:t>
            </a:r>
          </a:p>
          <a:p>
            <a:r>
              <a:rPr lang="fr-FR" dirty="0"/>
              <a:t>Diminution de l’accumulation des métabolites toxiques.</a:t>
            </a:r>
          </a:p>
          <a:p>
            <a:r>
              <a:rPr lang="fr-FR" dirty="0"/>
              <a:t>Reconstitution progressive d’un système immunitaire fonctionnel (lymphocytes T, B et NK).</a:t>
            </a:r>
          </a:p>
          <a:p>
            <a:r>
              <a:rPr lang="fr-FR" dirty="0"/>
              <a:t>Dans beaucoup de cas, cela permet une autonomie immunologique sans besoin de greffe de moelle osseuse ni traitement enzymatique substitutif à long terme (PEG-ADA).</a:t>
            </a:r>
          </a:p>
          <a:p>
            <a:endParaRPr lang="fr-FR" dirty="0"/>
          </a:p>
        </p:txBody>
      </p:sp>
      <p:sp>
        <p:nvSpPr>
          <p:cNvPr id="4" name="Espace réservé du numéro de diapositive 3"/>
          <p:cNvSpPr>
            <a:spLocks noGrp="1"/>
          </p:cNvSpPr>
          <p:nvPr>
            <p:ph type="sldNum" sz="quarter" idx="10"/>
          </p:nvPr>
        </p:nvSpPr>
        <p:spPr/>
        <p:txBody>
          <a:bodyPr/>
          <a:lstStyle/>
          <a:p>
            <a:fld id="{C2B99E4C-9B41-4956-99DF-35E29CD6F045}" type="slidenum">
              <a:rPr lang="fr-FR" smtClean="0"/>
              <a:t>72</a:t>
            </a:fld>
            <a:endParaRPr lang="fr-FR"/>
          </a:p>
        </p:txBody>
      </p:sp>
    </p:spTree>
    <p:extLst>
      <p:ext uri="{BB962C8B-B14F-4D97-AF65-F5344CB8AC3E}">
        <p14:creationId xmlns:p14="http://schemas.microsoft.com/office/powerpoint/2010/main" val="1577524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modifier le génome d’une cellule avec une grande précision. Il est possible d’inactiver un gène, d’introduire une mutation ciblée, de corriger une mutation particulière ou d’insérer un nouveau gène. Cette technique de génie génétique fait appel à des nucléases modifiées, appelées « </a:t>
            </a:r>
            <a:r>
              <a:rPr lang="fr-FR" sz="1200" b="1" i="0" kern="1200" dirty="0">
                <a:solidFill>
                  <a:schemeClr val="tx1"/>
                </a:solidFill>
                <a:effectLst/>
                <a:latin typeface="+mn-lt"/>
                <a:ea typeface="+mn-ea"/>
                <a:cs typeface="+mn-cs"/>
              </a:rPr>
              <a:t>ciseaux moléculaires</a:t>
            </a:r>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coupent l’ADN à un endroit prédéfini du génome, dépendant de sa séquence.</a:t>
            </a:r>
          </a:p>
          <a:p>
            <a:endParaRPr lang="fr-FR" sz="1200" b="0" i="0" kern="1200" dirty="0">
              <a:solidFill>
                <a:schemeClr val="tx1"/>
              </a:solidFill>
              <a:effectLst/>
              <a:latin typeface="+mn-lt"/>
              <a:ea typeface="+mn-ea"/>
              <a:cs typeface="+mn-cs"/>
            </a:endParaRPr>
          </a:p>
          <a:p>
            <a:pPr marL="171450" indent="-171450">
              <a:buFontTx/>
              <a:buChar char="-"/>
            </a:pPr>
            <a:r>
              <a:rPr lang="fr-FR" sz="1200" b="0" i="0" kern="1200" baseline="0" dirty="0">
                <a:solidFill>
                  <a:schemeClr val="tx1"/>
                </a:solidFill>
                <a:effectLst/>
                <a:latin typeface="+mn-lt"/>
                <a:ea typeface="+mn-ea"/>
                <a:cs typeface="+mn-cs"/>
              </a:rPr>
              <a:t>Soit réparation naturelle (erreur, </a:t>
            </a:r>
            <a:r>
              <a:rPr lang="fr-FR" sz="1200" b="0" i="0" kern="1200" baseline="0" dirty="0" err="1">
                <a:solidFill>
                  <a:schemeClr val="tx1"/>
                </a:solidFill>
                <a:effectLst/>
                <a:latin typeface="+mn-lt"/>
                <a:ea typeface="+mn-ea"/>
                <a:cs typeface="+mn-cs"/>
              </a:rPr>
              <a:t>introdcution</a:t>
            </a:r>
            <a:r>
              <a:rPr lang="fr-FR" sz="1200" b="0" i="0" kern="1200" baseline="0" dirty="0">
                <a:solidFill>
                  <a:schemeClr val="tx1"/>
                </a:solidFill>
                <a:effectLst/>
                <a:latin typeface="+mn-lt"/>
                <a:ea typeface="+mn-ea"/>
                <a:cs typeface="+mn-cs"/>
              </a:rPr>
              <a:t> de mutation aléatoire)</a:t>
            </a:r>
          </a:p>
          <a:p>
            <a:pPr marL="171450" indent="-171450">
              <a:buFontTx/>
              <a:buChar char="-"/>
            </a:pPr>
            <a:r>
              <a:rPr lang="fr-FR" sz="1200" b="0" i="0" kern="1200" baseline="0" dirty="0">
                <a:solidFill>
                  <a:schemeClr val="tx1"/>
                </a:solidFill>
                <a:effectLst/>
                <a:latin typeface="+mn-lt"/>
                <a:ea typeface="+mn-ea"/>
                <a:cs typeface="+mn-cs"/>
              </a:rPr>
              <a:t>Selon un séquence visée, si délivrance en même temps d’un brin d’ADN présentant la séquence désirée</a:t>
            </a:r>
          </a:p>
          <a:p>
            <a:pPr marL="171450" indent="-171450">
              <a:buFontTx/>
              <a:buChar char="-"/>
            </a:pPr>
            <a:endParaRPr lang="fr-FR" sz="1200" b="0" i="0" kern="1200" baseline="0" dirty="0">
              <a:solidFill>
                <a:schemeClr val="tx1"/>
              </a:solidFill>
              <a:effectLst/>
              <a:latin typeface="+mn-lt"/>
              <a:ea typeface="+mn-ea"/>
              <a:cs typeface="+mn-cs"/>
            </a:endParaRPr>
          </a:p>
          <a:p>
            <a:pPr marL="171450" indent="-171450">
              <a:buFontTx/>
              <a:buChar char="-"/>
            </a:pPr>
            <a:endParaRPr lang="fr-FR" sz="1200" b="0" i="0" kern="1200" baseline="0" dirty="0">
              <a:solidFill>
                <a:schemeClr val="tx1"/>
              </a:solidFill>
              <a:effectLst/>
              <a:latin typeface="+mn-lt"/>
              <a:ea typeface="+mn-ea"/>
              <a:cs typeface="+mn-cs"/>
            </a:endParaRPr>
          </a:p>
          <a:p>
            <a:r>
              <a:rPr lang="fr-FR" dirty="0"/>
              <a:t>Deux éléments suffisent pour l’édition génomique :</a:t>
            </a:r>
          </a:p>
          <a:p>
            <a:r>
              <a:rPr lang="fr-FR" b="1" dirty="0"/>
              <a:t>Cas9</a:t>
            </a:r>
            <a:r>
              <a:rPr lang="fr-FR" dirty="0"/>
              <a:t> : une endonucléase qui coupe l’ADN double brin.</a:t>
            </a:r>
          </a:p>
          <a:p>
            <a:r>
              <a:rPr lang="fr-FR" b="1" dirty="0"/>
              <a:t>ARN guide (</a:t>
            </a:r>
            <a:r>
              <a:rPr lang="fr-FR" b="1" dirty="0" err="1"/>
              <a:t>sgRNA</a:t>
            </a:r>
            <a:r>
              <a:rPr lang="fr-FR" b="1" dirty="0"/>
              <a:t>)</a:t>
            </a:r>
            <a:r>
              <a:rPr lang="fr-FR" dirty="0"/>
              <a:t> : une séquence d’environ 20 nucléotides qui dirige Cas9 vers la séquence cible de l’ADN par complémentarité.</a:t>
            </a:r>
          </a:p>
          <a:p>
            <a:r>
              <a:rPr lang="fr-FR" dirty="0"/>
              <a:t>⚠️ Cas9 ne peut couper que si la séquence cible est suivie d’un petit motif appelé </a:t>
            </a:r>
            <a:r>
              <a:rPr lang="fr-FR" b="1" dirty="0"/>
              <a:t>PAM</a:t>
            </a:r>
            <a:r>
              <a:rPr lang="fr-FR" dirty="0"/>
              <a:t> (</a:t>
            </a:r>
            <a:r>
              <a:rPr lang="fr-FR" dirty="0" err="1"/>
              <a:t>protospacer</a:t>
            </a:r>
            <a:r>
              <a:rPr lang="fr-FR" dirty="0"/>
              <a:t> adjacent motif, généralement "NGG" pour </a:t>
            </a:r>
            <a:r>
              <a:rPr lang="fr-FR" i="1" dirty="0"/>
              <a:t>S. pyogenes</a:t>
            </a:r>
            <a:r>
              <a:rPr lang="fr-FR" dirty="0"/>
              <a:t> Cas9).</a:t>
            </a:r>
          </a:p>
          <a:p>
            <a:r>
              <a:rPr lang="fr-FR" b="1" dirty="0"/>
              <a:t>3. Mécanisme d’action</a:t>
            </a:r>
          </a:p>
          <a:p>
            <a:r>
              <a:rPr lang="fr-FR" b="1" dirty="0"/>
              <a:t>Reconnaissance</a:t>
            </a:r>
            <a:r>
              <a:rPr lang="fr-FR" dirty="0"/>
              <a:t> : l’ARN guide se lie à la séquence cible complémentaire de l’ADN.</a:t>
            </a:r>
          </a:p>
          <a:p>
            <a:r>
              <a:rPr lang="fr-FR" b="1" dirty="0"/>
              <a:t>Clivage</a:t>
            </a:r>
            <a:r>
              <a:rPr lang="fr-FR" dirty="0"/>
              <a:t> : Cas9 coupe les deux brins d’ADN, créant une cassure double brin.</a:t>
            </a:r>
          </a:p>
          <a:p>
            <a:r>
              <a:rPr lang="fr-FR" b="1" dirty="0"/>
              <a:t>Réparation par la cellule</a:t>
            </a:r>
            <a:r>
              <a:rPr lang="fr-FR" dirty="0"/>
              <a:t> :</a:t>
            </a:r>
          </a:p>
          <a:p>
            <a:pPr lvl="1"/>
            <a:r>
              <a:rPr lang="fr-FR" b="1" dirty="0"/>
              <a:t>NHEJ (Non-</a:t>
            </a:r>
            <a:r>
              <a:rPr lang="fr-FR" b="1" dirty="0" err="1"/>
              <a:t>Homologous</a:t>
            </a:r>
            <a:r>
              <a:rPr lang="fr-FR" b="1" dirty="0"/>
              <a:t> End </a:t>
            </a:r>
            <a:r>
              <a:rPr lang="fr-FR" b="1" dirty="0" err="1"/>
              <a:t>Joining</a:t>
            </a:r>
            <a:r>
              <a:rPr lang="fr-FR" b="1" dirty="0"/>
              <a:t>)</a:t>
            </a:r>
            <a:r>
              <a:rPr lang="fr-FR" dirty="0"/>
              <a:t> : réparation directe mais souvent fautive → mutations (insertions/délétions), utile pour inactiver un gène.</a:t>
            </a:r>
          </a:p>
          <a:p>
            <a:pPr lvl="1"/>
            <a:r>
              <a:rPr lang="fr-FR" b="1" dirty="0"/>
              <a:t>HDR (</a:t>
            </a:r>
            <a:r>
              <a:rPr lang="fr-FR" b="1" dirty="0" err="1"/>
              <a:t>Homology</a:t>
            </a:r>
            <a:r>
              <a:rPr lang="fr-FR" b="1" dirty="0"/>
              <a:t> </a:t>
            </a:r>
            <a:r>
              <a:rPr lang="fr-FR" b="1" dirty="0" err="1"/>
              <a:t>Directed</a:t>
            </a:r>
            <a:r>
              <a:rPr lang="fr-FR" b="1" dirty="0"/>
              <a:t> </a:t>
            </a:r>
            <a:r>
              <a:rPr lang="fr-FR" b="1" dirty="0" err="1"/>
              <a:t>Repair</a:t>
            </a:r>
            <a:r>
              <a:rPr lang="fr-FR" b="1" dirty="0"/>
              <a:t>)</a:t>
            </a:r>
            <a:r>
              <a:rPr lang="fr-FR" dirty="0"/>
              <a:t> : si on fournit un brin d’ADN “modèle” en même temps, la cellule peut insérer ou corriger une séquence précise → édition ciblée.</a:t>
            </a:r>
          </a:p>
          <a:p>
            <a:r>
              <a:rPr lang="fr-FR" b="1" dirty="0"/>
              <a:t>4. Applications</a:t>
            </a:r>
          </a:p>
          <a:p>
            <a:r>
              <a:rPr lang="fr-FR" b="1" dirty="0"/>
              <a:t>Recherche fondamentale</a:t>
            </a:r>
            <a:r>
              <a:rPr lang="fr-FR" dirty="0"/>
              <a:t> : inactivation de gènes pour comprendre leur fonction.</a:t>
            </a:r>
          </a:p>
          <a:p>
            <a:r>
              <a:rPr lang="fr-FR" b="1" dirty="0"/>
              <a:t>Thérapie génique</a:t>
            </a:r>
            <a:r>
              <a:rPr lang="fr-FR" dirty="0"/>
              <a:t> : correction de mutations responsables de maladies génétiques.</a:t>
            </a:r>
          </a:p>
          <a:p>
            <a:r>
              <a:rPr lang="fr-FR" b="1" dirty="0"/>
              <a:t>Agronomie</a:t>
            </a:r>
            <a:r>
              <a:rPr lang="fr-FR" dirty="0"/>
              <a:t> : création de plantes résistantes aux maladies ou plus productives.</a:t>
            </a:r>
          </a:p>
          <a:p>
            <a:r>
              <a:rPr lang="fr-FR" b="1" dirty="0"/>
              <a:t>Biotechnologie</a:t>
            </a:r>
            <a:r>
              <a:rPr lang="fr-FR" dirty="0"/>
              <a:t> : développement de modèles animaux de maladies, production d’organismes modifiés.</a:t>
            </a:r>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C2B99E4C-9B41-4956-99DF-35E29CD6F045}" type="slidenum">
              <a:rPr lang="fr-FR" smtClean="0"/>
              <a:t>73</a:t>
            </a:fld>
            <a:endParaRPr lang="fr-FR"/>
          </a:p>
        </p:txBody>
      </p:sp>
    </p:spTree>
    <p:extLst>
      <p:ext uri="{BB962C8B-B14F-4D97-AF65-F5344CB8AC3E}">
        <p14:creationId xmlns:p14="http://schemas.microsoft.com/office/powerpoint/2010/main" val="1969330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dirty="0">
                <a:solidFill>
                  <a:schemeClr val="tx2"/>
                </a:solidFill>
              </a:rPr>
              <a:t>-mab : anticorps monoclonal</a:t>
            </a:r>
          </a:p>
          <a:p>
            <a:pPr lvl="1"/>
            <a:r>
              <a:rPr lang="fr-FR" dirty="0">
                <a:solidFill>
                  <a:schemeClr val="tx2"/>
                </a:solidFill>
              </a:rPr>
              <a:t>-</a:t>
            </a:r>
            <a:r>
              <a:rPr lang="fr-FR" dirty="0" err="1">
                <a:solidFill>
                  <a:schemeClr val="tx2"/>
                </a:solidFill>
              </a:rPr>
              <a:t>zu</a:t>
            </a:r>
            <a:r>
              <a:rPr lang="fr-FR" dirty="0">
                <a:solidFill>
                  <a:schemeClr val="tx2"/>
                </a:solidFill>
              </a:rPr>
              <a:t>- : humanisé</a:t>
            </a:r>
          </a:p>
          <a:p>
            <a:pPr lvl="1"/>
            <a:r>
              <a:rPr lang="fr-FR" dirty="0">
                <a:solidFill>
                  <a:schemeClr val="tx2"/>
                </a:solidFill>
              </a:rPr>
              <a:t>-li- : immunitaire</a:t>
            </a:r>
          </a:p>
          <a:p>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76</a:t>
            </a:fld>
            <a:endParaRPr lang="fr-FR"/>
          </a:p>
        </p:txBody>
      </p:sp>
    </p:spTree>
    <p:extLst>
      <p:ext uri="{BB962C8B-B14F-4D97-AF65-F5344CB8AC3E}">
        <p14:creationId xmlns:p14="http://schemas.microsoft.com/office/powerpoint/2010/main" val="1670561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dirty="0">
                <a:solidFill>
                  <a:schemeClr val="tx2"/>
                </a:solidFill>
              </a:rPr>
              <a:t>-mab : anticorps monoclonal</a:t>
            </a:r>
          </a:p>
          <a:p>
            <a:pPr lvl="1"/>
            <a:r>
              <a:rPr lang="fr-FR" dirty="0">
                <a:solidFill>
                  <a:schemeClr val="tx2"/>
                </a:solidFill>
              </a:rPr>
              <a:t>-</a:t>
            </a:r>
            <a:r>
              <a:rPr lang="fr-FR" dirty="0" err="1">
                <a:solidFill>
                  <a:schemeClr val="tx2"/>
                </a:solidFill>
              </a:rPr>
              <a:t>zu</a:t>
            </a:r>
            <a:r>
              <a:rPr lang="fr-FR" dirty="0">
                <a:solidFill>
                  <a:schemeClr val="tx2"/>
                </a:solidFill>
              </a:rPr>
              <a:t>- : humanisé</a:t>
            </a:r>
          </a:p>
          <a:p>
            <a:pPr lvl="1"/>
            <a:r>
              <a:rPr lang="fr-FR" dirty="0">
                <a:solidFill>
                  <a:schemeClr val="tx2"/>
                </a:solidFill>
              </a:rPr>
              <a:t>-li- : immunitaire</a:t>
            </a:r>
          </a:p>
          <a:p>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78</a:t>
            </a:fld>
            <a:endParaRPr lang="fr-FR"/>
          </a:p>
        </p:txBody>
      </p:sp>
    </p:spTree>
    <p:extLst>
      <p:ext uri="{BB962C8B-B14F-4D97-AF65-F5344CB8AC3E}">
        <p14:creationId xmlns:p14="http://schemas.microsoft.com/office/powerpoint/2010/main" val="1372951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dirty="0">
                <a:solidFill>
                  <a:schemeClr val="tx2"/>
                </a:solidFill>
              </a:rPr>
              <a:t>-mab : anticorps monoclonal</a:t>
            </a:r>
          </a:p>
          <a:p>
            <a:pPr lvl="1"/>
            <a:r>
              <a:rPr lang="fr-FR" dirty="0">
                <a:solidFill>
                  <a:schemeClr val="tx2"/>
                </a:solidFill>
              </a:rPr>
              <a:t>-</a:t>
            </a:r>
            <a:r>
              <a:rPr lang="fr-FR" dirty="0" err="1">
                <a:solidFill>
                  <a:schemeClr val="tx2"/>
                </a:solidFill>
              </a:rPr>
              <a:t>zu</a:t>
            </a:r>
            <a:r>
              <a:rPr lang="fr-FR" dirty="0">
                <a:solidFill>
                  <a:schemeClr val="tx2"/>
                </a:solidFill>
              </a:rPr>
              <a:t>- : humanisé</a:t>
            </a:r>
          </a:p>
          <a:p>
            <a:pPr lvl="1"/>
            <a:r>
              <a:rPr lang="fr-FR">
                <a:solidFill>
                  <a:schemeClr val="tx2"/>
                </a:solidFill>
              </a:rPr>
              <a:t>-li- : immunitaire</a:t>
            </a:r>
          </a:p>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81</a:t>
            </a:fld>
            <a:endParaRPr lang="fr-FR"/>
          </a:p>
        </p:txBody>
      </p:sp>
    </p:spTree>
    <p:extLst>
      <p:ext uri="{BB962C8B-B14F-4D97-AF65-F5344CB8AC3E}">
        <p14:creationId xmlns:p14="http://schemas.microsoft.com/office/powerpoint/2010/main" val="1940361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dirty="0">
                <a:solidFill>
                  <a:schemeClr val="tx2"/>
                </a:solidFill>
              </a:rPr>
              <a:t>-mab : anticorps monoclonal</a:t>
            </a:r>
          </a:p>
          <a:p>
            <a:pPr lvl="1"/>
            <a:r>
              <a:rPr lang="fr-FR" dirty="0">
                <a:solidFill>
                  <a:schemeClr val="tx2"/>
                </a:solidFill>
              </a:rPr>
              <a:t>-</a:t>
            </a:r>
            <a:r>
              <a:rPr lang="fr-FR" dirty="0" err="1">
                <a:solidFill>
                  <a:schemeClr val="tx2"/>
                </a:solidFill>
              </a:rPr>
              <a:t>zu</a:t>
            </a:r>
            <a:r>
              <a:rPr lang="fr-FR" dirty="0">
                <a:solidFill>
                  <a:schemeClr val="tx2"/>
                </a:solidFill>
              </a:rPr>
              <a:t>- : humanisé</a:t>
            </a:r>
          </a:p>
          <a:p>
            <a:pPr lvl="1"/>
            <a:r>
              <a:rPr lang="fr-FR">
                <a:solidFill>
                  <a:schemeClr val="tx2"/>
                </a:solidFill>
              </a:rPr>
              <a:t>-li- : immunitaire</a:t>
            </a:r>
          </a:p>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83</a:t>
            </a:fld>
            <a:endParaRPr lang="fr-FR"/>
          </a:p>
        </p:txBody>
      </p:sp>
    </p:spTree>
    <p:extLst>
      <p:ext uri="{BB962C8B-B14F-4D97-AF65-F5344CB8AC3E}">
        <p14:creationId xmlns:p14="http://schemas.microsoft.com/office/powerpoint/2010/main" val="18485892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dirty="0">
                <a:solidFill>
                  <a:schemeClr val="tx2"/>
                </a:solidFill>
              </a:rPr>
              <a:t>-mab : anticorps monoclonal</a:t>
            </a:r>
          </a:p>
          <a:p>
            <a:pPr lvl="1"/>
            <a:r>
              <a:rPr lang="fr-FR" dirty="0">
                <a:solidFill>
                  <a:schemeClr val="tx2"/>
                </a:solidFill>
              </a:rPr>
              <a:t>-</a:t>
            </a:r>
            <a:r>
              <a:rPr lang="fr-FR" dirty="0" err="1">
                <a:solidFill>
                  <a:schemeClr val="tx2"/>
                </a:solidFill>
              </a:rPr>
              <a:t>zu</a:t>
            </a:r>
            <a:r>
              <a:rPr lang="fr-FR" dirty="0">
                <a:solidFill>
                  <a:schemeClr val="tx2"/>
                </a:solidFill>
              </a:rPr>
              <a:t>- : humanisé</a:t>
            </a:r>
          </a:p>
          <a:p>
            <a:pPr lvl="1"/>
            <a:r>
              <a:rPr lang="fr-FR">
                <a:solidFill>
                  <a:schemeClr val="tx2"/>
                </a:solidFill>
              </a:rPr>
              <a:t>-li- : immunitaire</a:t>
            </a:r>
          </a:p>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85</a:t>
            </a:fld>
            <a:endParaRPr lang="fr-FR"/>
          </a:p>
        </p:txBody>
      </p:sp>
    </p:spTree>
    <p:extLst>
      <p:ext uri="{BB962C8B-B14F-4D97-AF65-F5344CB8AC3E}">
        <p14:creationId xmlns:p14="http://schemas.microsoft.com/office/powerpoint/2010/main" val="33793943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dirty="0">
                <a:solidFill>
                  <a:schemeClr val="tx2"/>
                </a:solidFill>
              </a:rPr>
              <a:t>-mab : anticorps monoclonal</a:t>
            </a:r>
          </a:p>
          <a:p>
            <a:pPr lvl="1"/>
            <a:r>
              <a:rPr lang="fr-FR" dirty="0">
                <a:solidFill>
                  <a:schemeClr val="tx2"/>
                </a:solidFill>
              </a:rPr>
              <a:t>-</a:t>
            </a:r>
            <a:r>
              <a:rPr lang="fr-FR" dirty="0" err="1">
                <a:solidFill>
                  <a:schemeClr val="tx2"/>
                </a:solidFill>
              </a:rPr>
              <a:t>zu</a:t>
            </a:r>
            <a:r>
              <a:rPr lang="fr-FR" dirty="0">
                <a:solidFill>
                  <a:schemeClr val="tx2"/>
                </a:solidFill>
              </a:rPr>
              <a:t>- : humanisé</a:t>
            </a:r>
          </a:p>
          <a:p>
            <a:pPr lvl="1"/>
            <a:r>
              <a:rPr lang="fr-FR">
                <a:solidFill>
                  <a:schemeClr val="tx2"/>
                </a:solidFill>
              </a:rPr>
              <a:t>-li- : immunitaire</a:t>
            </a:r>
          </a:p>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87</a:t>
            </a:fld>
            <a:endParaRPr lang="fr-FR"/>
          </a:p>
        </p:txBody>
      </p:sp>
    </p:spTree>
    <p:extLst>
      <p:ext uri="{BB962C8B-B14F-4D97-AF65-F5344CB8AC3E}">
        <p14:creationId xmlns:p14="http://schemas.microsoft.com/office/powerpoint/2010/main" val="11549540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dirty="0">
                <a:solidFill>
                  <a:schemeClr val="tx2"/>
                </a:solidFill>
              </a:rPr>
              <a:t>-mab : anticorps monoclonal</a:t>
            </a:r>
          </a:p>
          <a:p>
            <a:pPr lvl="1"/>
            <a:r>
              <a:rPr lang="fr-FR" dirty="0">
                <a:solidFill>
                  <a:schemeClr val="tx2"/>
                </a:solidFill>
              </a:rPr>
              <a:t>-</a:t>
            </a:r>
            <a:r>
              <a:rPr lang="fr-FR" dirty="0" err="1">
                <a:solidFill>
                  <a:schemeClr val="tx2"/>
                </a:solidFill>
              </a:rPr>
              <a:t>zu</a:t>
            </a:r>
            <a:r>
              <a:rPr lang="fr-FR" dirty="0">
                <a:solidFill>
                  <a:schemeClr val="tx2"/>
                </a:solidFill>
              </a:rPr>
              <a:t>- : humanisé</a:t>
            </a:r>
          </a:p>
          <a:p>
            <a:pPr lvl="1"/>
            <a:r>
              <a:rPr lang="fr-FR">
                <a:solidFill>
                  <a:schemeClr val="tx2"/>
                </a:solidFill>
              </a:rPr>
              <a:t>-li- : immunitaire</a:t>
            </a:r>
          </a:p>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89</a:t>
            </a:fld>
            <a:endParaRPr lang="fr-FR"/>
          </a:p>
        </p:txBody>
      </p:sp>
    </p:spTree>
    <p:extLst>
      <p:ext uri="{BB962C8B-B14F-4D97-AF65-F5344CB8AC3E}">
        <p14:creationId xmlns:p14="http://schemas.microsoft.com/office/powerpoint/2010/main" val="4277628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10</a:t>
            </a:fld>
            <a:endParaRPr lang="fr-FR"/>
          </a:p>
        </p:txBody>
      </p:sp>
    </p:spTree>
    <p:extLst>
      <p:ext uri="{BB962C8B-B14F-4D97-AF65-F5344CB8AC3E}">
        <p14:creationId xmlns:p14="http://schemas.microsoft.com/office/powerpoint/2010/main" val="174094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a:t>
            </a:r>
            <a:r>
              <a:rPr lang="fr-CA" dirty="0" err="1"/>
              <a:t>biomedicament</a:t>
            </a:r>
            <a:r>
              <a:rPr lang="fr-CA" baseline="0" dirty="0"/>
              <a:t> peut être directement extrait de l'organisme vivant (bio médicament naturel) ou produit par des cellules in vitro, ce sont alors des produits recombinants, qui nécessite une étape de modification génétique de la cellule ou de l’organisme producteur.</a:t>
            </a:r>
          </a:p>
          <a:p>
            <a:r>
              <a:rPr lang="fr-CA" baseline="0" dirty="0"/>
              <a:t>On utilise alors des cellules usines.</a:t>
            </a:r>
          </a:p>
          <a:p>
            <a:endParaRPr lang="fr-CA" baseline="0" dirty="0"/>
          </a:p>
          <a:p>
            <a:r>
              <a:rPr lang="fr-CA" sz="1200" b="0" i="0" u="none" strike="noStrike" kern="1200" baseline="0" dirty="0">
                <a:solidFill>
                  <a:schemeClr val="tx1"/>
                </a:solidFill>
                <a:latin typeface="+mn-lt"/>
                <a:ea typeface="+mn-ea"/>
                <a:cs typeface="+mn-cs"/>
              </a:rPr>
              <a:t>L’acide désoxyribonucléique (ADN) codant le principe actif est préparé par des techniques de biologie moléculaire. L’ADN, sous forme de plasmide, est transféré au sein de la cellule par</a:t>
            </a:r>
          </a:p>
          <a:p>
            <a:r>
              <a:rPr lang="fr-CA" sz="1200" b="0" i="0" u="none" strike="noStrike" kern="1200" baseline="0" dirty="0">
                <a:solidFill>
                  <a:schemeClr val="tx1"/>
                </a:solidFill>
                <a:latin typeface="+mn-lt"/>
                <a:ea typeface="+mn-ea"/>
                <a:cs typeface="+mn-cs"/>
              </a:rPr>
              <a:t>transfection ❶. Il s’intègre dans l’ADN au sein du noyau, le plus souvent en de multiples copies.</a:t>
            </a:r>
          </a:p>
          <a:p>
            <a:r>
              <a:rPr lang="fr-CA" sz="1200" b="0" i="0" u="none" strike="noStrike" kern="1200" baseline="0" dirty="0">
                <a:solidFill>
                  <a:schemeClr val="tx1"/>
                </a:solidFill>
                <a:latin typeface="+mn-lt"/>
                <a:ea typeface="+mn-ea"/>
                <a:cs typeface="+mn-cs"/>
              </a:rPr>
              <a:t>Une étape de sélection (clonage cellulaire) permet ensuite d’isoler un clone de cellules ayant intégré de multiples copies du gène, dans des régions où ces ADN sont abondamment transcrits</a:t>
            </a:r>
          </a:p>
          <a:p>
            <a:r>
              <a:rPr lang="fr-CA" sz="1200" b="0" i="0" u="none" strike="noStrike" kern="1200" baseline="0" dirty="0">
                <a:solidFill>
                  <a:schemeClr val="tx1"/>
                </a:solidFill>
                <a:latin typeface="+mn-lt"/>
                <a:ea typeface="+mn-ea"/>
                <a:cs typeface="+mn-cs"/>
              </a:rPr>
              <a:t>en acide ribonucléique messager (ARNm) par la machinerie cellulaire ❷. Simultanément, les acides aminés cytoplasmiques sont activés par leur ARN de transfert (</a:t>
            </a:r>
            <a:r>
              <a:rPr lang="fr-CA" sz="1200" b="0" i="0" u="none" strike="noStrike" kern="1200" baseline="0" dirty="0" err="1">
                <a:solidFill>
                  <a:schemeClr val="tx1"/>
                </a:solidFill>
                <a:latin typeface="+mn-lt"/>
                <a:ea typeface="+mn-ea"/>
                <a:cs typeface="+mn-cs"/>
              </a:rPr>
              <a:t>ARNt</a:t>
            </a:r>
            <a:r>
              <a:rPr lang="fr-CA" sz="1200" b="0" i="0" u="none" strike="noStrike" kern="1200" baseline="0" dirty="0">
                <a:solidFill>
                  <a:schemeClr val="tx1"/>
                </a:solidFill>
                <a:latin typeface="+mn-lt"/>
                <a:ea typeface="+mn-ea"/>
                <a:cs typeface="+mn-cs"/>
              </a:rPr>
              <a:t>). Puis l’ARNm</a:t>
            </a:r>
          </a:p>
          <a:p>
            <a:r>
              <a:rPr lang="fr-CA" sz="1200" b="0" i="0" u="none" strike="noStrike" kern="1200" baseline="0" dirty="0">
                <a:solidFill>
                  <a:schemeClr val="tx1"/>
                </a:solidFill>
                <a:latin typeface="+mn-lt"/>
                <a:ea typeface="+mn-ea"/>
                <a:cs typeface="+mn-cs"/>
              </a:rPr>
              <a:t>nouvellement formé quitte le noyau pour être traduit en protéines : les ARNm sont lus par des ribosomes associés au réticulum endoplasmique granuleux, qui assemblent séquentiellement</a:t>
            </a:r>
          </a:p>
          <a:p>
            <a:r>
              <a:rPr lang="fr-CA" sz="1200" b="0" i="0" u="none" strike="noStrike" kern="1200" baseline="0" dirty="0">
                <a:solidFill>
                  <a:schemeClr val="tx1"/>
                </a:solidFill>
                <a:latin typeface="+mn-lt"/>
                <a:ea typeface="+mn-ea"/>
                <a:cs typeface="+mn-cs"/>
              </a:rPr>
              <a:t>les acides aminés activés ❸. Les protéines encore immatures sont repliées dans le réticulum endoplasmique pour obtenir leur forme tridimensionnelle ainsi que des premiers motifs de</a:t>
            </a:r>
          </a:p>
          <a:p>
            <a:r>
              <a:rPr lang="fr-CA" sz="1200" b="0" i="0" u="none" strike="noStrike" kern="1200" baseline="0" dirty="0">
                <a:solidFill>
                  <a:schemeClr val="tx1"/>
                </a:solidFill>
                <a:latin typeface="+mn-lt"/>
                <a:ea typeface="+mn-ea"/>
                <a:cs typeface="+mn-cs"/>
              </a:rPr>
              <a:t>glycosylation. Elles sont ensuite transportées dans des vésicules vers l’appareil de Golgi, où se termine leur maturation par ajout et modification de groupes biochimiques spécifiques❹.</a:t>
            </a:r>
          </a:p>
          <a:p>
            <a:r>
              <a:rPr lang="fr-CA" sz="1200" b="0" i="0" u="none" strike="noStrike" kern="1200" baseline="0" dirty="0">
                <a:solidFill>
                  <a:schemeClr val="tx1"/>
                </a:solidFill>
                <a:latin typeface="+mn-lt"/>
                <a:ea typeface="+mn-ea"/>
                <a:cs typeface="+mn-cs"/>
              </a:rPr>
              <a:t>Enfin, les protéines fonctionnelles sont sécrétées hors de la cellule par exocytose ❺. Chez les procaryotes, la transcription et la traduction se déroulent dans le cytoplasme, où elles peuvent</a:t>
            </a:r>
          </a:p>
          <a:p>
            <a:r>
              <a:rPr lang="fr-CA" sz="1200" b="0" i="0" u="none" strike="noStrike" kern="1200" baseline="0" dirty="0">
                <a:solidFill>
                  <a:schemeClr val="tx1"/>
                </a:solidFill>
                <a:latin typeface="+mn-lt"/>
                <a:ea typeface="+mn-ea"/>
                <a:cs typeface="+mn-cs"/>
              </a:rPr>
              <a:t>être simultanées. Dépourvues de réticulum endoplasmique et de Golgi, les cellules procaryotes n’assurent ni un repliement, ni une glycosylation des protéines.</a:t>
            </a:r>
          </a:p>
          <a:p>
            <a:endParaRPr lang="fr-CA" sz="1200" b="0" i="0" u="none" strike="noStrike" kern="1200" baseline="0" dirty="0">
              <a:solidFill>
                <a:schemeClr val="tx1"/>
              </a:solidFill>
              <a:latin typeface="+mn-lt"/>
              <a:ea typeface="+mn-ea"/>
              <a:cs typeface="+mn-cs"/>
            </a:endParaRPr>
          </a:p>
          <a:p>
            <a:endParaRPr lang="fr-CA" sz="1200" b="0" i="0" u="none" strike="noStrike" kern="1200" baseline="0" dirty="0">
              <a:solidFill>
                <a:schemeClr val="tx1"/>
              </a:solidFill>
              <a:latin typeface="+mn-lt"/>
              <a:ea typeface="+mn-ea"/>
              <a:cs typeface="+mn-cs"/>
            </a:endParaRPr>
          </a:p>
          <a:p>
            <a:endParaRPr lang="fr-CA" sz="1200" b="0" i="0" u="none" strike="noStrike" kern="1200" baseline="0" dirty="0">
              <a:solidFill>
                <a:schemeClr val="tx1"/>
              </a:solidFill>
              <a:latin typeface="+mn-lt"/>
              <a:ea typeface="+mn-ea"/>
              <a:cs typeface="+mn-cs"/>
            </a:endParaRPr>
          </a:p>
          <a:p>
            <a:r>
              <a:rPr lang="fr-CA" sz="1200" b="1" i="0" u="none" strike="noStrike" kern="1200" baseline="0" dirty="0">
                <a:solidFill>
                  <a:schemeClr val="tx1"/>
                </a:solidFill>
                <a:latin typeface="+mn-lt"/>
                <a:ea typeface="+mn-ea"/>
                <a:cs typeface="+mn-cs"/>
              </a:rPr>
              <a:t>5. Production industrielle d’un </a:t>
            </a:r>
            <a:r>
              <a:rPr lang="fr-CA" sz="1200" b="1" i="0" u="none" strike="noStrike" kern="1200" baseline="0" dirty="0" err="1">
                <a:solidFill>
                  <a:schemeClr val="tx1"/>
                </a:solidFill>
                <a:latin typeface="+mn-lt"/>
                <a:ea typeface="+mn-ea"/>
                <a:cs typeface="+mn-cs"/>
              </a:rPr>
              <a:t>biomédicament</a:t>
            </a:r>
            <a:endParaRPr lang="fr-CA" sz="1200" b="1" i="0" u="none" strike="noStrike" kern="1200" baseline="0" dirty="0">
              <a:solidFill>
                <a:schemeClr val="tx1"/>
              </a:solidFill>
              <a:latin typeface="+mn-lt"/>
              <a:ea typeface="+mn-ea"/>
              <a:cs typeface="+mn-cs"/>
            </a:endParaRPr>
          </a:p>
          <a:p>
            <a:r>
              <a:rPr lang="fr-CA" sz="1200" b="0" i="0" u="none" strike="noStrike" kern="1200" baseline="0" dirty="0">
                <a:solidFill>
                  <a:schemeClr val="tx1"/>
                </a:solidFill>
                <a:latin typeface="+mn-lt"/>
                <a:ea typeface="+mn-ea"/>
                <a:cs typeface="+mn-cs"/>
              </a:rPr>
              <a:t>Par analogie aux poupées russes, on peut assimiler une usine de </a:t>
            </a:r>
            <a:r>
              <a:rPr lang="fr-CA" sz="1200" b="0" i="0" u="none" strike="noStrike" kern="1200" baseline="0" dirty="0" err="1">
                <a:solidFill>
                  <a:schemeClr val="tx1"/>
                </a:solidFill>
                <a:latin typeface="+mn-lt"/>
                <a:ea typeface="+mn-ea"/>
                <a:cs typeface="+mn-cs"/>
              </a:rPr>
              <a:t>bioproduction</a:t>
            </a:r>
            <a:r>
              <a:rPr lang="fr-CA" sz="1200" b="0" i="0" u="none" strike="noStrike" kern="1200" baseline="0" dirty="0">
                <a:solidFill>
                  <a:schemeClr val="tx1"/>
                </a:solidFill>
                <a:latin typeface="+mn-lt"/>
                <a:ea typeface="+mn-ea"/>
                <a:cs typeface="+mn-cs"/>
              </a:rPr>
              <a:t> à un emboîtement</a:t>
            </a:r>
          </a:p>
          <a:p>
            <a:r>
              <a:rPr lang="fr-CA" sz="1200" b="0" i="0" u="none" strike="noStrike" kern="1200" baseline="0" dirty="0">
                <a:solidFill>
                  <a:schemeClr val="tx1"/>
                </a:solidFill>
                <a:latin typeface="+mn-lt"/>
                <a:ea typeface="+mn-ea"/>
                <a:cs typeface="+mn-cs"/>
              </a:rPr>
              <a:t>d’au moins trois échelles de chaîne de production : le site de production biopharmaceutique,</a:t>
            </a:r>
          </a:p>
          <a:p>
            <a:r>
              <a:rPr lang="fr-CA" sz="1200" b="0" i="0" u="none" strike="noStrike" kern="1200" baseline="0" dirty="0">
                <a:solidFill>
                  <a:schemeClr val="tx1"/>
                </a:solidFill>
                <a:latin typeface="+mn-lt"/>
                <a:ea typeface="+mn-ea"/>
                <a:cs typeface="+mn-cs"/>
              </a:rPr>
              <a:t>le bioréacteur, et la cellule-usine (5-A).Autrement dit, les cellules-usines sont cultivées</a:t>
            </a:r>
          </a:p>
          <a:p>
            <a:r>
              <a:rPr lang="fr-CA" sz="1200" b="0" i="0" u="none" strike="noStrike" kern="1200" baseline="0" dirty="0">
                <a:solidFill>
                  <a:schemeClr val="tx1"/>
                </a:solidFill>
                <a:latin typeface="+mn-lt"/>
                <a:ea typeface="+mn-ea"/>
                <a:cs typeface="+mn-cs"/>
              </a:rPr>
              <a:t>dans des bioréacteurs, eux-mêmes inclus dans la chaine de production d’une usine. Cette</a:t>
            </a:r>
          </a:p>
          <a:p>
            <a:r>
              <a:rPr lang="fr-CA" sz="1200" b="0" i="0" u="none" strike="noStrike" kern="1200" baseline="0" dirty="0">
                <a:solidFill>
                  <a:schemeClr val="tx1"/>
                </a:solidFill>
                <a:latin typeface="+mn-lt"/>
                <a:ea typeface="+mn-ea"/>
                <a:cs typeface="+mn-cs"/>
              </a:rPr>
              <a:t>chaîne de production commence par l’alimentation (5-B) du bioréacteur en milieu de culture</a:t>
            </a:r>
          </a:p>
          <a:p>
            <a:r>
              <a:rPr lang="fr-CA" sz="1200" b="0" i="0" u="none" strike="noStrike" kern="1200" baseline="0" dirty="0">
                <a:solidFill>
                  <a:schemeClr val="tx1"/>
                </a:solidFill>
                <a:latin typeface="+mn-lt"/>
                <a:ea typeface="+mn-ea"/>
                <a:cs typeface="+mn-cs"/>
              </a:rPr>
              <a:t>stérile. Un échantillon de la lignée cellulaire de référence est introduit dans le bioréacteur, à</a:t>
            </a:r>
          </a:p>
          <a:p>
            <a:r>
              <a:rPr lang="fr-CA" sz="1200" b="0" i="0" u="none" strike="noStrike" kern="1200" baseline="0" dirty="0">
                <a:solidFill>
                  <a:schemeClr val="tx1"/>
                </a:solidFill>
                <a:latin typeface="+mn-lt"/>
                <a:ea typeface="+mn-ea"/>
                <a:cs typeface="+mn-cs"/>
              </a:rPr>
              <a:t>37 °C et sous agitation permanente, avec alimentation continue en flux par le milieu de culture</a:t>
            </a:r>
          </a:p>
          <a:p>
            <a:r>
              <a:rPr lang="fr-CA" sz="1200" b="0" i="0" u="none" strike="noStrike" kern="1200" baseline="0" dirty="0">
                <a:solidFill>
                  <a:schemeClr val="tx1"/>
                </a:solidFill>
                <a:latin typeface="+mn-lt"/>
                <a:ea typeface="+mn-ea"/>
                <a:cs typeface="+mn-cs"/>
              </a:rPr>
              <a:t>enrichi en CO2. Une étroite surveillance de la multiplication cellulaire et de la production de la</a:t>
            </a:r>
          </a:p>
          <a:p>
            <a:r>
              <a:rPr lang="fr-CA" sz="1200" b="0" i="0" u="none" strike="noStrike" kern="1200" baseline="0" dirty="0">
                <a:solidFill>
                  <a:schemeClr val="tx1"/>
                </a:solidFill>
                <a:latin typeface="+mn-lt"/>
                <a:ea typeface="+mn-ea"/>
                <a:cs typeface="+mn-cs"/>
              </a:rPr>
              <a:t>protéine d’intérêt en cours de </a:t>
            </a:r>
            <a:r>
              <a:rPr lang="fr-CA" sz="1200" b="0" i="0" u="none" strike="noStrike" kern="1200" baseline="0" dirty="0" err="1">
                <a:solidFill>
                  <a:schemeClr val="tx1"/>
                </a:solidFill>
                <a:latin typeface="+mn-lt"/>
                <a:ea typeface="+mn-ea"/>
                <a:cs typeface="+mn-cs"/>
              </a:rPr>
              <a:t>bioproduction</a:t>
            </a:r>
            <a:r>
              <a:rPr lang="fr-CA" sz="1200" b="0" i="0" u="none" strike="noStrike" kern="1200" baseline="0" dirty="0">
                <a:solidFill>
                  <a:schemeClr val="tx1"/>
                </a:solidFill>
                <a:latin typeface="+mn-lt"/>
                <a:ea typeface="+mn-ea"/>
                <a:cs typeface="+mn-cs"/>
              </a:rPr>
              <a:t> est requise. Les conditions de culture (pH, agitation,</a:t>
            </a:r>
          </a:p>
          <a:p>
            <a:r>
              <a:rPr lang="fr-CA" sz="1200" b="0" i="0" u="none" strike="noStrike" kern="1200" baseline="0" dirty="0">
                <a:solidFill>
                  <a:schemeClr val="tx1"/>
                </a:solidFill>
                <a:latin typeface="+mn-lt"/>
                <a:ea typeface="+mn-ea"/>
                <a:cs typeface="+mn-cs"/>
              </a:rPr>
              <a:t>apport en O2 et CO2, température, composition du milieu) sont constamment adaptées grâce</a:t>
            </a:r>
          </a:p>
          <a:p>
            <a:r>
              <a:rPr lang="fr-CA" sz="1200" b="0" i="0" u="none" strike="noStrike" kern="1200" baseline="0" dirty="0">
                <a:solidFill>
                  <a:schemeClr val="tx1"/>
                </a:solidFill>
                <a:latin typeface="+mn-lt"/>
                <a:ea typeface="+mn-ea"/>
                <a:cs typeface="+mn-cs"/>
              </a:rPr>
              <a:t>à de nombreuses sondes associées à un système de gestion informatisé. En fin de biosynthèse,</a:t>
            </a:r>
          </a:p>
          <a:p>
            <a:r>
              <a:rPr lang="fr-CA" sz="1200" b="0" i="0" u="none" strike="noStrike" kern="1200" baseline="0" dirty="0">
                <a:solidFill>
                  <a:schemeClr val="tx1"/>
                </a:solidFill>
                <a:latin typeface="+mn-lt"/>
                <a:ea typeface="+mn-ea"/>
                <a:cs typeface="+mn-cs"/>
              </a:rPr>
              <a:t>la protéine d’intérêt est concentrée (étape importante d’inactivation virale), puis purifiée.</a:t>
            </a:r>
          </a:p>
          <a:p>
            <a:r>
              <a:rPr lang="fr-CA" sz="1200" b="0" i="0" u="none" strike="noStrike" kern="1200" baseline="0" dirty="0">
                <a:solidFill>
                  <a:schemeClr val="tx1"/>
                </a:solidFill>
                <a:latin typeface="+mn-lt"/>
                <a:ea typeface="+mn-ea"/>
                <a:cs typeface="+mn-cs"/>
              </a:rPr>
              <a:t>Dès lors, l’incorporation des excipients (phase galénique) est organisée pour conserver voire</a:t>
            </a:r>
          </a:p>
          <a:p>
            <a:r>
              <a:rPr lang="fr-CA" sz="1200" b="0" i="0" u="none" strike="noStrike" kern="1200" baseline="0" dirty="0">
                <a:solidFill>
                  <a:schemeClr val="tx1"/>
                </a:solidFill>
                <a:latin typeface="+mn-lt"/>
                <a:ea typeface="+mn-ea"/>
                <a:cs typeface="+mn-cs"/>
              </a:rPr>
              <a:t>améliorer les propriétés de la protéine thérapeutique, comme par exemple limiter les douleurs</a:t>
            </a:r>
          </a:p>
          <a:p>
            <a:r>
              <a:rPr lang="fr-CA" sz="1200" b="0" i="0" u="none" strike="noStrike" kern="1200" baseline="0" dirty="0">
                <a:solidFill>
                  <a:schemeClr val="tx1"/>
                </a:solidFill>
                <a:latin typeface="+mn-lt"/>
                <a:ea typeface="+mn-ea"/>
                <a:cs typeface="+mn-cs"/>
              </a:rPr>
              <a:t>lors de l’injection. Enfin, le conditionnement du médicament injectable se fait en deux étapes</a:t>
            </a:r>
          </a:p>
          <a:p>
            <a:r>
              <a:rPr lang="fr-CA" sz="1200" b="0" i="0" u="none" strike="noStrike" kern="1200" baseline="0" dirty="0">
                <a:solidFill>
                  <a:schemeClr val="tx1"/>
                </a:solidFill>
                <a:latin typeface="+mn-lt"/>
                <a:ea typeface="+mn-ea"/>
                <a:cs typeface="+mn-cs"/>
              </a:rPr>
              <a:t>: la mise en flacon ou seringue, puis l’ajout de l’emballage final accompagné de sa notice. De</a:t>
            </a:r>
          </a:p>
          <a:p>
            <a:r>
              <a:rPr lang="fr-CA" sz="1200" b="0" i="0" u="none" strike="noStrike" kern="1200" baseline="0" dirty="0">
                <a:solidFill>
                  <a:schemeClr val="tx1"/>
                </a:solidFill>
                <a:latin typeface="+mn-lt"/>
                <a:ea typeface="+mn-ea"/>
                <a:cs typeface="+mn-cs"/>
              </a:rPr>
              <a:t>nombreux contrôles seront encore nécessaires pour garantir la qualité, l’efficacité, et la sûreté</a:t>
            </a:r>
          </a:p>
          <a:p>
            <a:r>
              <a:rPr lang="fr-CA" sz="1200" b="0" i="0" u="none" strike="noStrike" kern="1200" baseline="0" dirty="0">
                <a:solidFill>
                  <a:schemeClr val="tx1"/>
                </a:solidFill>
                <a:latin typeface="+mn-lt"/>
                <a:ea typeface="+mn-ea"/>
                <a:cs typeface="+mn-cs"/>
              </a:rPr>
              <a:t>du </a:t>
            </a:r>
            <a:r>
              <a:rPr lang="fr-CA" sz="1200" b="0" i="0" u="none" strike="noStrike" kern="1200" baseline="0" dirty="0" err="1">
                <a:solidFill>
                  <a:schemeClr val="tx1"/>
                </a:solidFill>
                <a:latin typeface="+mn-lt"/>
                <a:ea typeface="+mn-ea"/>
                <a:cs typeface="+mn-cs"/>
              </a:rPr>
              <a:t>biomédicament</a:t>
            </a:r>
            <a:r>
              <a:rPr lang="fr-CA" sz="1200" b="0" i="0" u="none" strike="noStrike" kern="1200" baseline="0" dirty="0">
                <a:solidFill>
                  <a:schemeClr val="tx1"/>
                </a:solidFill>
                <a:latin typeface="+mn-lt"/>
                <a:ea typeface="+mn-ea"/>
                <a:cs typeface="+mn-cs"/>
              </a:rPr>
              <a:t> jusqu’à son administration.</a:t>
            </a:r>
            <a:endParaRPr lang="fr-CA"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11</a:t>
            </a:fld>
            <a:endParaRPr lang="fr-FR"/>
          </a:p>
        </p:txBody>
      </p:sp>
    </p:spTree>
    <p:extLst>
      <p:ext uri="{BB962C8B-B14F-4D97-AF65-F5344CB8AC3E}">
        <p14:creationId xmlns:p14="http://schemas.microsoft.com/office/powerpoint/2010/main" val="391603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BAF7888-EC45-4C58-88FA-CD5E3FD3FF5D}" type="slidenum">
              <a:rPr lang="fr-CA" smtClean="0"/>
              <a:t>13</a:t>
            </a:fld>
            <a:endParaRPr lang="fr-CA"/>
          </a:p>
        </p:txBody>
      </p:sp>
    </p:spTree>
    <p:extLst>
      <p:ext uri="{BB962C8B-B14F-4D97-AF65-F5344CB8AC3E}">
        <p14:creationId xmlns:p14="http://schemas.microsoft.com/office/powerpoint/2010/main" val="4079949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latin typeface="Times-Roman"/>
              </a:rPr>
              <a:t>Paratope : site de liaison à l’antigène, présent sur l’anticorps.</a:t>
            </a:r>
          </a:p>
          <a:p>
            <a:r>
              <a:rPr lang="fr-FR" dirty="0"/>
              <a:t>Epitope : déterminant antigénique</a:t>
            </a:r>
          </a:p>
        </p:txBody>
      </p:sp>
      <p:sp>
        <p:nvSpPr>
          <p:cNvPr id="4" name="Espace réservé du numéro de diapositive 3"/>
          <p:cNvSpPr>
            <a:spLocks noGrp="1"/>
          </p:cNvSpPr>
          <p:nvPr>
            <p:ph type="sldNum" sz="quarter" idx="5"/>
          </p:nvPr>
        </p:nvSpPr>
        <p:spPr/>
        <p:txBody>
          <a:bodyPr/>
          <a:lstStyle/>
          <a:p>
            <a:fld id="{61C404BF-DC4A-304C-B37C-73B34A2C4A35}" type="slidenum">
              <a:rPr lang="fr-FR" smtClean="0"/>
              <a:t>17</a:t>
            </a:fld>
            <a:endParaRPr lang="fr-FR"/>
          </a:p>
        </p:txBody>
      </p:sp>
    </p:spTree>
    <p:extLst>
      <p:ext uri="{BB962C8B-B14F-4D97-AF65-F5344CB8AC3E}">
        <p14:creationId xmlns:p14="http://schemas.microsoft.com/office/powerpoint/2010/main" val="713411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dirty="0"/>
              <a:t>1890, Emil Adolf von Behring</a:t>
            </a:r>
          </a:p>
          <a:p>
            <a:pPr algn="l"/>
            <a:endParaRPr lang="fr-FR" dirty="0"/>
          </a:p>
          <a:p>
            <a:pPr algn="l"/>
            <a:r>
              <a:rPr lang="fr-FR" sz="1200" b="0" i="0" u="none" strike="noStrike" baseline="0" dirty="0">
                <a:latin typeface="TarzanaNarrow"/>
              </a:rPr>
              <a:t>qu’une dose non létale de toxine diphtérique ou tétanique protège de l’administration ultérieure d’une dose létale, et que l’état d’immunité qui en résulte peut</a:t>
            </a:r>
          </a:p>
          <a:p>
            <a:pPr algn="l"/>
            <a:r>
              <a:rPr lang="fr-FR" sz="1200" b="0" i="0" u="none" strike="noStrike" baseline="0" dirty="0">
                <a:latin typeface="TarzanaNarrow"/>
              </a:rPr>
              <a:t>être transféré par le sérum1 à des animaux naïfs</a:t>
            </a:r>
          </a:p>
          <a:p>
            <a:pPr algn="l"/>
            <a:endParaRPr lang="fr-FR" dirty="0"/>
          </a:p>
          <a:p>
            <a:pPr algn="l"/>
            <a:endParaRPr lang="fr-FR" dirty="0"/>
          </a:p>
          <a:p>
            <a:pPr algn="l"/>
            <a:r>
              <a:rPr lang="fr-FR" dirty="0"/>
              <a:t>Administration chez l’homme dès l’année </a:t>
            </a:r>
            <a:r>
              <a:rPr lang="fr-FR" dirty="0" err="1"/>
              <a:t>suiante</a:t>
            </a:r>
            <a:r>
              <a:rPr lang="fr-FR" dirty="0"/>
              <a:t>, assure la guérison d’un premier enfant du croup</a:t>
            </a:r>
          </a:p>
          <a:p>
            <a:pPr algn="l"/>
            <a:r>
              <a:rPr lang="fr-FR" dirty="0"/>
              <a:t>Avènement de la sérothérapie (agents infectieux, toxines, venins)</a:t>
            </a: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19</a:t>
            </a:fld>
            <a:endParaRPr lang="fr-FR"/>
          </a:p>
        </p:txBody>
      </p:sp>
    </p:spTree>
    <p:extLst>
      <p:ext uri="{BB962C8B-B14F-4D97-AF65-F5344CB8AC3E}">
        <p14:creationId xmlns:p14="http://schemas.microsoft.com/office/powerpoint/2010/main" val="291233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A"/>
          </a:p>
        </p:txBody>
      </p:sp>
      <p:sp>
        <p:nvSpPr>
          <p:cNvPr id="4" name="Espace réservé de la date 3"/>
          <p:cNvSpPr>
            <a:spLocks noGrp="1"/>
          </p:cNvSpPr>
          <p:nvPr>
            <p:ph type="dt" sz="half" idx="10"/>
          </p:nvPr>
        </p:nvSpPr>
        <p:spPr/>
        <p:txBody>
          <a:bodyPr/>
          <a:lstStyle/>
          <a:p>
            <a:fld id="{4A577479-E8C0-457A-B94C-B4FA61E98BB1}" type="datetimeFigureOut">
              <a:rPr lang="fr-CA" smtClean="0"/>
              <a:t>2025-09-09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78DBE08-7AA9-4883-9C0E-B250033165E9}" type="slidenum">
              <a:rPr lang="fr-CA" smtClean="0"/>
              <a:t>‹N°›</a:t>
            </a:fld>
            <a:endParaRPr lang="fr-CA"/>
          </a:p>
        </p:txBody>
      </p:sp>
    </p:spTree>
    <p:extLst>
      <p:ext uri="{BB962C8B-B14F-4D97-AF65-F5344CB8AC3E}">
        <p14:creationId xmlns:p14="http://schemas.microsoft.com/office/powerpoint/2010/main" val="114195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A577479-E8C0-457A-B94C-B4FA61E98BB1}" type="datetimeFigureOut">
              <a:rPr lang="fr-CA" smtClean="0"/>
              <a:t>2025-09-09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78DBE08-7AA9-4883-9C0E-B250033165E9}" type="slidenum">
              <a:rPr lang="fr-CA" smtClean="0"/>
              <a:t>‹N°›</a:t>
            </a:fld>
            <a:endParaRPr lang="fr-CA"/>
          </a:p>
        </p:txBody>
      </p:sp>
    </p:spTree>
    <p:extLst>
      <p:ext uri="{BB962C8B-B14F-4D97-AF65-F5344CB8AC3E}">
        <p14:creationId xmlns:p14="http://schemas.microsoft.com/office/powerpoint/2010/main" val="39925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A577479-E8C0-457A-B94C-B4FA61E98BB1}" type="datetimeFigureOut">
              <a:rPr lang="fr-CA" smtClean="0"/>
              <a:t>2025-09-09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78DBE08-7AA9-4883-9C0E-B250033165E9}" type="slidenum">
              <a:rPr lang="fr-CA" smtClean="0"/>
              <a:t>‹N°›</a:t>
            </a:fld>
            <a:endParaRPr lang="fr-CA"/>
          </a:p>
        </p:txBody>
      </p:sp>
    </p:spTree>
    <p:extLst>
      <p:ext uri="{BB962C8B-B14F-4D97-AF65-F5344CB8AC3E}">
        <p14:creationId xmlns:p14="http://schemas.microsoft.com/office/powerpoint/2010/main" val="57825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e simple">
    <p:spTree>
      <p:nvGrpSpPr>
        <p:cNvPr id="1" name=""/>
        <p:cNvGrpSpPr/>
        <p:nvPr/>
      </p:nvGrpSpPr>
      <p:grpSpPr>
        <a:xfrm>
          <a:off x="0" y="0"/>
          <a:ext cx="0" cy="0"/>
          <a:chOff x="0" y="0"/>
          <a:chExt cx="0" cy="0"/>
        </a:xfrm>
      </p:grpSpPr>
      <p:sp>
        <p:nvSpPr>
          <p:cNvPr id="8" name="Espace réservé du numéro de diapositive 38">
            <a:extLst>
              <a:ext uri="{FF2B5EF4-FFF2-40B4-BE49-F238E27FC236}">
                <a16:creationId xmlns:a16="http://schemas.microsoft.com/office/drawing/2014/main" id="{63FECCC0-37DB-2141-8E8E-B50975E6D8DE}"/>
              </a:ext>
            </a:extLst>
          </p:cNvPr>
          <p:cNvSpPr>
            <a:spLocks noGrp="1"/>
          </p:cNvSpPr>
          <p:nvPr>
            <p:ph type="sldNum" sz="quarter" idx="26"/>
          </p:nvPr>
        </p:nvSpPr>
        <p:spPr>
          <a:xfrm>
            <a:off x="11561773" y="6244361"/>
            <a:ext cx="612809" cy="613639"/>
          </a:xfrm>
          <a:prstGeom prst="rect">
            <a:avLst/>
          </a:prstGeom>
        </p:spPr>
        <p:txBody>
          <a:bodyPr anchor="ctr"/>
          <a:lstStyle>
            <a:lvl1pPr algn="l">
              <a:defRPr sz="1400">
                <a:solidFill>
                  <a:schemeClr val="bg2"/>
                </a:solidFill>
              </a:defRPr>
            </a:lvl1pPr>
          </a:lstStyle>
          <a:p>
            <a:fld id="{27F63893-9D7C-4D41-AC61-E8ABFBCB521E}" type="slidenum">
              <a:rPr lang="fr-FR" smtClean="0"/>
              <a:pPr/>
              <a:t>‹N°›</a:t>
            </a:fld>
            <a:endParaRPr lang="fr-FR" dirty="0"/>
          </a:p>
        </p:txBody>
      </p:sp>
      <p:sp>
        <p:nvSpPr>
          <p:cNvPr id="16" name="Espace réservé du texte 15">
            <a:extLst>
              <a:ext uri="{FF2B5EF4-FFF2-40B4-BE49-F238E27FC236}">
                <a16:creationId xmlns:a16="http://schemas.microsoft.com/office/drawing/2014/main" id="{4B2BB946-576E-284A-832D-770AB715C9CE}"/>
              </a:ext>
            </a:extLst>
          </p:cNvPr>
          <p:cNvSpPr>
            <a:spLocks noGrp="1"/>
          </p:cNvSpPr>
          <p:nvPr>
            <p:ph type="body" sz="quarter" idx="27"/>
          </p:nvPr>
        </p:nvSpPr>
        <p:spPr>
          <a:xfrm>
            <a:off x="572002" y="1600590"/>
            <a:ext cx="10667498" cy="4730120"/>
          </a:xfrm>
          <a:prstGeom prst="rect">
            <a:avLst/>
          </a:prstGeom>
        </p:spPr>
        <p:txBody>
          <a:bodyPr>
            <a:normAutofit/>
          </a:bodyPr>
          <a:lstStyle>
            <a:lvl1pPr marL="406400" indent="-398463">
              <a:lnSpc>
                <a:spcPct val="100000"/>
              </a:lnSpc>
              <a:spcBef>
                <a:spcPts val="500"/>
              </a:spcBef>
              <a:buClr>
                <a:schemeClr val="tx2">
                  <a:lumMod val="50000"/>
                </a:schemeClr>
              </a:buClr>
              <a:buFont typeface="Wingdings" panose="05000000000000000000" pitchFamily="2" charset="2"/>
              <a:buChar char="§"/>
              <a:tabLst/>
              <a:defRPr sz="3000" b="0">
                <a:latin typeface="+mn-lt"/>
              </a:defRPr>
            </a:lvl1pPr>
            <a:lvl2pPr marL="800100" indent="-342900">
              <a:lnSpc>
                <a:spcPct val="100000"/>
              </a:lnSpc>
              <a:buClr>
                <a:schemeClr val="tx2">
                  <a:lumMod val="50000"/>
                </a:schemeClr>
              </a:buClr>
              <a:buSzPct val="120000"/>
              <a:buFont typeface="Wingdings" panose="05000000000000000000" pitchFamily="2" charset="2"/>
              <a:buChar char="§"/>
              <a:defRPr sz="2600" b="0">
                <a:latin typeface="+mn-lt"/>
              </a:defRPr>
            </a:lvl2pPr>
            <a:lvl3pPr marL="1143000" indent="-296863">
              <a:lnSpc>
                <a:spcPct val="100000"/>
              </a:lnSpc>
              <a:buClr>
                <a:schemeClr val="tx2">
                  <a:lumMod val="50000"/>
                </a:schemeClr>
              </a:buClr>
              <a:buFont typeface="Wingdings" panose="05000000000000000000" pitchFamily="2" charset="2"/>
              <a:buChar char="§"/>
              <a:tabLst/>
              <a:defRPr sz="2400" b="0">
                <a:latin typeface="+mn-lt"/>
              </a:defRPr>
            </a:lvl3pPr>
            <a:lvl4pPr marL="1385888" marR="0" indent="-261938" algn="l" defTabSz="914400" rtl="0" eaLnBrk="1" fontAlgn="auto" latinLnBrk="0" hangingPunct="1">
              <a:lnSpc>
                <a:spcPct val="90000"/>
              </a:lnSpc>
              <a:spcBef>
                <a:spcPts val="500"/>
              </a:spcBef>
              <a:spcAft>
                <a:spcPts val="0"/>
              </a:spcAft>
              <a:buClr>
                <a:schemeClr val="tx2">
                  <a:lumMod val="50000"/>
                </a:schemeClr>
              </a:buClr>
              <a:buSzTx/>
              <a:buFont typeface="Wingdings" panose="05000000000000000000" pitchFamily="2" charset="2"/>
              <a:buChar char="§"/>
              <a:tabLst/>
              <a:defRPr sz="2200"/>
            </a:lvl4pPr>
            <a:lvl5pPr marL="1649413" indent="-263525">
              <a:buClr>
                <a:schemeClr val="tx2">
                  <a:lumMod val="50000"/>
                </a:schemeClr>
              </a:buClr>
              <a:buFont typeface="Wingdings" panose="05000000000000000000" pitchFamily="2" charset="2"/>
              <a:buChar char="§"/>
              <a:tabLst/>
              <a:defRPr sz="20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texte 16">
            <a:extLst>
              <a:ext uri="{FF2B5EF4-FFF2-40B4-BE49-F238E27FC236}">
                <a16:creationId xmlns:a16="http://schemas.microsoft.com/office/drawing/2014/main" id="{2ACF2E53-88F6-BD4B-99E6-ADECF414C959}"/>
              </a:ext>
            </a:extLst>
          </p:cNvPr>
          <p:cNvSpPr>
            <a:spLocks noGrp="1"/>
          </p:cNvSpPr>
          <p:nvPr>
            <p:ph type="body" sz="quarter" idx="19" hasCustomPrompt="1"/>
          </p:nvPr>
        </p:nvSpPr>
        <p:spPr>
          <a:xfrm>
            <a:off x="572002" y="298468"/>
            <a:ext cx="10134306" cy="535484"/>
          </a:xfrm>
          <a:prstGeom prst="rect">
            <a:avLst/>
          </a:prstGeom>
        </p:spPr>
        <p:txBody>
          <a:bodyPr anchor="b">
            <a:noAutofit/>
          </a:bodyPr>
          <a:lstStyle>
            <a:lvl1pPr marL="0" indent="0">
              <a:buFontTx/>
              <a:buNone/>
              <a:defRPr sz="3400" b="1" cap="all" baseline="0">
                <a:solidFill>
                  <a:schemeClr val="tx2">
                    <a:lumMod val="50000"/>
                  </a:schemeClr>
                </a:solidFill>
              </a:defRPr>
            </a:lvl1pPr>
          </a:lstStyle>
          <a:p>
            <a:r>
              <a:rPr lang="fr-FR" dirty="0"/>
              <a:t>Titre DE LA PAGE</a:t>
            </a:r>
          </a:p>
        </p:txBody>
      </p:sp>
      <p:sp>
        <p:nvSpPr>
          <p:cNvPr id="21" name="Espace réservé du texte 16">
            <a:extLst>
              <a:ext uri="{FF2B5EF4-FFF2-40B4-BE49-F238E27FC236}">
                <a16:creationId xmlns:a16="http://schemas.microsoft.com/office/drawing/2014/main" id="{F02F07DF-2781-AF4D-A902-322A8945E5B7}"/>
              </a:ext>
            </a:extLst>
          </p:cNvPr>
          <p:cNvSpPr>
            <a:spLocks noGrp="1"/>
          </p:cNvSpPr>
          <p:nvPr>
            <p:ph type="body" sz="quarter" idx="20" hasCustomPrompt="1"/>
          </p:nvPr>
        </p:nvSpPr>
        <p:spPr>
          <a:xfrm>
            <a:off x="572002" y="833952"/>
            <a:ext cx="9704231" cy="486557"/>
          </a:xfrm>
          <a:prstGeom prst="rect">
            <a:avLst/>
          </a:prstGeom>
        </p:spPr>
        <p:txBody>
          <a:bodyPr anchor="t">
            <a:noAutofit/>
          </a:bodyPr>
          <a:lstStyle>
            <a:lvl1pPr marL="0" indent="0">
              <a:buFontTx/>
              <a:buNone/>
              <a:defRPr sz="2400" b="0" cap="all" baseline="0">
                <a:solidFill>
                  <a:schemeClr val="tx2">
                    <a:lumMod val="50000"/>
                  </a:schemeClr>
                </a:solidFill>
              </a:defRPr>
            </a:lvl1pPr>
          </a:lstStyle>
          <a:p>
            <a:r>
              <a:rPr lang="fr-FR" dirty="0"/>
              <a:t>Sous-titre</a:t>
            </a:r>
          </a:p>
        </p:txBody>
      </p:sp>
    </p:spTree>
    <p:extLst>
      <p:ext uri="{BB962C8B-B14F-4D97-AF65-F5344CB8AC3E}">
        <p14:creationId xmlns:p14="http://schemas.microsoft.com/office/powerpoint/2010/main" val="8288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e 2 colonnes">
    <p:spTree>
      <p:nvGrpSpPr>
        <p:cNvPr id="1" name=""/>
        <p:cNvGrpSpPr/>
        <p:nvPr/>
      </p:nvGrpSpPr>
      <p:grpSpPr>
        <a:xfrm>
          <a:off x="0" y="0"/>
          <a:ext cx="0" cy="0"/>
          <a:chOff x="0" y="0"/>
          <a:chExt cx="0" cy="0"/>
        </a:xfrm>
      </p:grpSpPr>
      <p:sp>
        <p:nvSpPr>
          <p:cNvPr id="21" name="Espace réservé du texte 16">
            <a:extLst>
              <a:ext uri="{FF2B5EF4-FFF2-40B4-BE49-F238E27FC236}">
                <a16:creationId xmlns:a16="http://schemas.microsoft.com/office/drawing/2014/main" id="{F02F07DF-2781-AF4D-A902-322A8945E5B7}"/>
              </a:ext>
            </a:extLst>
          </p:cNvPr>
          <p:cNvSpPr>
            <a:spLocks noGrp="1"/>
          </p:cNvSpPr>
          <p:nvPr>
            <p:ph type="body" sz="quarter" idx="20" hasCustomPrompt="1"/>
          </p:nvPr>
        </p:nvSpPr>
        <p:spPr>
          <a:xfrm>
            <a:off x="605053" y="931847"/>
            <a:ext cx="9704231" cy="486557"/>
          </a:xfrm>
          <a:prstGeom prst="rect">
            <a:avLst/>
          </a:prstGeom>
        </p:spPr>
        <p:txBody>
          <a:bodyPr anchor="t">
            <a:noAutofit/>
          </a:bodyPr>
          <a:lstStyle>
            <a:lvl1pPr marL="0" indent="0">
              <a:buFontTx/>
              <a:buNone/>
              <a:defRPr sz="2400" b="0" cap="all" baseline="0">
                <a:solidFill>
                  <a:schemeClr val="tx2"/>
                </a:solidFill>
              </a:defRPr>
            </a:lvl1pPr>
          </a:lstStyle>
          <a:p>
            <a:r>
              <a:rPr lang="fr-FR" dirty="0"/>
              <a:t>Sous-titre</a:t>
            </a:r>
          </a:p>
        </p:txBody>
      </p:sp>
      <p:sp>
        <p:nvSpPr>
          <p:cNvPr id="11" name="Espace réservé du texte 15">
            <a:extLst>
              <a:ext uri="{FF2B5EF4-FFF2-40B4-BE49-F238E27FC236}">
                <a16:creationId xmlns:a16="http://schemas.microsoft.com/office/drawing/2014/main" id="{73F02D77-C516-D24F-B1E7-8DDB729E65AF}"/>
              </a:ext>
            </a:extLst>
          </p:cNvPr>
          <p:cNvSpPr>
            <a:spLocks noGrp="1"/>
          </p:cNvSpPr>
          <p:nvPr>
            <p:ph type="body" sz="quarter" idx="29"/>
          </p:nvPr>
        </p:nvSpPr>
        <p:spPr>
          <a:xfrm>
            <a:off x="605052" y="1750956"/>
            <a:ext cx="5160747" cy="4088735"/>
          </a:xfrm>
          <a:prstGeom prst="rect">
            <a:avLst/>
          </a:prstGeom>
        </p:spPr>
        <p:txBody>
          <a:bodyPr>
            <a:normAutofit/>
          </a:bodyPr>
          <a:lstStyle>
            <a:lvl1pPr marL="406400" indent="-398463">
              <a:lnSpc>
                <a:spcPct val="100000"/>
              </a:lnSpc>
              <a:spcBef>
                <a:spcPts val="500"/>
              </a:spcBef>
              <a:buClr>
                <a:schemeClr val="tx2">
                  <a:lumMod val="50000"/>
                </a:schemeClr>
              </a:buClr>
              <a:buFont typeface="Wingdings" panose="05000000000000000000" pitchFamily="2" charset="2"/>
              <a:buChar char="§"/>
              <a:tabLst/>
              <a:defRPr sz="3000" b="0">
                <a:latin typeface="+mn-lt"/>
              </a:defRPr>
            </a:lvl1pPr>
            <a:lvl2pPr marL="800100" indent="-342900">
              <a:lnSpc>
                <a:spcPct val="100000"/>
              </a:lnSpc>
              <a:buClr>
                <a:schemeClr val="tx2">
                  <a:lumMod val="50000"/>
                </a:schemeClr>
              </a:buClr>
              <a:buSzPct val="120000"/>
              <a:buFont typeface="Wingdings" panose="05000000000000000000" pitchFamily="2" charset="2"/>
              <a:buChar char="§"/>
              <a:defRPr sz="2600" b="0">
                <a:latin typeface="+mn-lt"/>
              </a:defRPr>
            </a:lvl2pPr>
            <a:lvl3pPr marL="1143000" indent="-296863">
              <a:lnSpc>
                <a:spcPct val="100000"/>
              </a:lnSpc>
              <a:buClr>
                <a:schemeClr val="tx2">
                  <a:lumMod val="50000"/>
                </a:schemeClr>
              </a:buClr>
              <a:buFont typeface="Wingdings" panose="05000000000000000000" pitchFamily="2" charset="2"/>
              <a:buChar char="§"/>
              <a:tabLst/>
              <a:defRPr sz="2400" b="0">
                <a:latin typeface="+mn-lt"/>
              </a:defRPr>
            </a:lvl3pPr>
            <a:lvl4pPr marL="1385888" marR="0" indent="-261938" algn="l" defTabSz="914400" rtl="0" eaLnBrk="1" fontAlgn="auto" latinLnBrk="0" hangingPunct="1">
              <a:lnSpc>
                <a:spcPct val="90000"/>
              </a:lnSpc>
              <a:spcBef>
                <a:spcPts val="500"/>
              </a:spcBef>
              <a:spcAft>
                <a:spcPts val="0"/>
              </a:spcAft>
              <a:buClr>
                <a:schemeClr val="tx2">
                  <a:lumMod val="50000"/>
                </a:schemeClr>
              </a:buClr>
              <a:buSzTx/>
              <a:buFont typeface="Wingdings" panose="05000000000000000000" pitchFamily="2" charset="2"/>
              <a:buChar char="§"/>
              <a:tabLst/>
              <a:defRPr sz="2200"/>
            </a:lvl4pPr>
            <a:lvl5pPr marL="1649413" indent="-263525">
              <a:buClr>
                <a:schemeClr val="tx2">
                  <a:lumMod val="50000"/>
                </a:schemeClr>
              </a:buClr>
              <a:buFont typeface="Wingdings" panose="05000000000000000000" pitchFamily="2" charset="2"/>
              <a:buChar char="§"/>
              <a:tabLst/>
              <a:defRPr sz="20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15">
            <a:extLst>
              <a:ext uri="{FF2B5EF4-FFF2-40B4-BE49-F238E27FC236}">
                <a16:creationId xmlns:a16="http://schemas.microsoft.com/office/drawing/2014/main" id="{4574CD46-1DC5-5544-90DF-7B24EA12A7F2}"/>
              </a:ext>
            </a:extLst>
          </p:cNvPr>
          <p:cNvSpPr>
            <a:spLocks noGrp="1"/>
          </p:cNvSpPr>
          <p:nvPr>
            <p:ph type="body" sz="quarter" idx="30"/>
          </p:nvPr>
        </p:nvSpPr>
        <p:spPr>
          <a:xfrm>
            <a:off x="5884667" y="1750955"/>
            <a:ext cx="5677106" cy="4088735"/>
          </a:xfrm>
          <a:prstGeom prst="rect">
            <a:avLst/>
          </a:prstGeom>
        </p:spPr>
        <p:txBody>
          <a:bodyPr vert="horz" lIns="91440" tIns="45720" rIns="91440" bIns="45720" rtlCol="0">
            <a:normAutofit/>
          </a:bodyPr>
          <a:lstStyle>
            <a:lvl1pPr>
              <a:defRPr lang="fr-FR" sz="3000" b="0"/>
            </a:lvl1pPr>
            <a:lvl2pPr>
              <a:defRPr lang="fr-FR" sz="2600" b="0"/>
            </a:lvl2pPr>
            <a:lvl3pPr>
              <a:defRPr lang="fr-FR" sz="2400" b="0"/>
            </a:lvl3pPr>
            <a:lvl4pPr>
              <a:defRPr lang="fr-FR" sz="2200"/>
            </a:lvl4pPr>
            <a:lvl5pPr>
              <a:defRPr lang="fr-FR" sz="2000" dirty="0"/>
            </a:lvl5pPr>
          </a:lstStyle>
          <a:p>
            <a:pPr marL="406400" lvl="0" indent="-398463">
              <a:lnSpc>
                <a:spcPct val="100000"/>
              </a:lnSpc>
              <a:spcBef>
                <a:spcPts val="500"/>
              </a:spcBef>
              <a:buClr>
                <a:schemeClr val="tx2">
                  <a:lumMod val="50000"/>
                </a:schemeClr>
              </a:buClr>
              <a:buFont typeface="Wingdings" panose="05000000000000000000" pitchFamily="2" charset="2"/>
              <a:buChar char="§"/>
              <a:tabLst/>
            </a:pPr>
            <a:r>
              <a:rPr lang="fr-FR"/>
              <a:t>Modifiez les styles du texte du masque</a:t>
            </a:r>
          </a:p>
          <a:p>
            <a:pPr marL="800100" lvl="1" indent="-342900">
              <a:lnSpc>
                <a:spcPct val="100000"/>
              </a:lnSpc>
              <a:buClr>
                <a:schemeClr val="tx2">
                  <a:lumMod val="50000"/>
                </a:schemeClr>
              </a:buClr>
              <a:buSzPct val="120000"/>
              <a:buFont typeface="Wingdings" panose="05000000000000000000" pitchFamily="2" charset="2"/>
              <a:buChar char="§"/>
            </a:pPr>
            <a:r>
              <a:rPr lang="fr-FR"/>
              <a:t>Deuxième niveau</a:t>
            </a:r>
          </a:p>
          <a:p>
            <a:pPr lvl="2" indent="-296863">
              <a:lnSpc>
                <a:spcPct val="100000"/>
              </a:lnSpc>
              <a:buClr>
                <a:schemeClr val="tx2">
                  <a:lumMod val="50000"/>
                </a:schemeClr>
              </a:buClr>
              <a:buFont typeface="Wingdings" panose="05000000000000000000" pitchFamily="2" charset="2"/>
              <a:buChar char="§"/>
              <a:tabLst/>
            </a:pPr>
            <a:r>
              <a:rPr lang="fr-FR"/>
              <a:t>Troisième niveau</a:t>
            </a:r>
          </a:p>
          <a:p>
            <a:pPr marL="1385888" marR="0" lvl="3" indent="-261938" fontAlgn="auto">
              <a:spcAft>
                <a:spcPts val="0"/>
              </a:spcAft>
              <a:buClr>
                <a:schemeClr val="tx2">
                  <a:lumMod val="50000"/>
                </a:schemeClr>
              </a:buClr>
              <a:buSzTx/>
              <a:buFont typeface="Wingdings" panose="05000000000000000000" pitchFamily="2" charset="2"/>
              <a:buChar char="§"/>
              <a:tabLst/>
            </a:pPr>
            <a:r>
              <a:rPr lang="fr-FR"/>
              <a:t>Quatrième niveau</a:t>
            </a:r>
          </a:p>
          <a:p>
            <a:pPr marL="1649413" lvl="4" indent="-263525">
              <a:buClr>
                <a:schemeClr val="tx2">
                  <a:lumMod val="50000"/>
                </a:schemeClr>
              </a:buClr>
              <a:buFont typeface="Wingdings" panose="05000000000000000000" pitchFamily="2" charset="2"/>
              <a:buChar char="§"/>
              <a:tabLst/>
            </a:pPr>
            <a:r>
              <a:rPr lang="fr-FR"/>
              <a:t>Cinquième niveau</a:t>
            </a:r>
            <a:endParaRPr lang="fr-FR" dirty="0"/>
          </a:p>
        </p:txBody>
      </p:sp>
      <p:sp>
        <p:nvSpPr>
          <p:cNvPr id="14" name="Espace réservé du numéro de diapositive 38">
            <a:extLst>
              <a:ext uri="{FF2B5EF4-FFF2-40B4-BE49-F238E27FC236}">
                <a16:creationId xmlns:a16="http://schemas.microsoft.com/office/drawing/2014/main" id="{713A0608-F590-7245-B6FB-D22EEB00159C}"/>
              </a:ext>
            </a:extLst>
          </p:cNvPr>
          <p:cNvSpPr>
            <a:spLocks noGrp="1"/>
          </p:cNvSpPr>
          <p:nvPr>
            <p:ph type="sldNum" sz="quarter" idx="26"/>
          </p:nvPr>
        </p:nvSpPr>
        <p:spPr>
          <a:xfrm>
            <a:off x="11561773" y="6244361"/>
            <a:ext cx="612809" cy="613639"/>
          </a:xfrm>
          <a:prstGeom prst="rect">
            <a:avLst/>
          </a:prstGeom>
        </p:spPr>
        <p:txBody>
          <a:bodyPr anchor="ctr"/>
          <a:lstStyle>
            <a:lvl1pPr algn="l">
              <a:defRPr sz="1400">
                <a:solidFill>
                  <a:schemeClr val="bg2"/>
                </a:solidFill>
              </a:defRPr>
            </a:lvl1pPr>
          </a:lstStyle>
          <a:p>
            <a:fld id="{27F63893-9D7C-4D41-AC61-E8ABFBCB521E}" type="slidenum">
              <a:rPr lang="fr-FR" smtClean="0"/>
              <a:pPr/>
              <a:t>‹N°›</a:t>
            </a:fld>
            <a:endParaRPr lang="fr-FR" dirty="0"/>
          </a:p>
        </p:txBody>
      </p:sp>
      <p:sp>
        <p:nvSpPr>
          <p:cNvPr id="15" name="Espace réservé du texte 16">
            <a:extLst>
              <a:ext uri="{FF2B5EF4-FFF2-40B4-BE49-F238E27FC236}">
                <a16:creationId xmlns:a16="http://schemas.microsoft.com/office/drawing/2014/main" id="{AD679259-110B-1A40-9E88-F2302B28E4D1}"/>
              </a:ext>
            </a:extLst>
          </p:cNvPr>
          <p:cNvSpPr>
            <a:spLocks noGrp="1"/>
          </p:cNvSpPr>
          <p:nvPr>
            <p:ph type="body" sz="quarter" idx="19" hasCustomPrompt="1"/>
          </p:nvPr>
        </p:nvSpPr>
        <p:spPr>
          <a:xfrm>
            <a:off x="605053" y="380076"/>
            <a:ext cx="10134306" cy="535484"/>
          </a:xfrm>
          <a:prstGeom prst="rect">
            <a:avLst/>
          </a:prstGeom>
        </p:spPr>
        <p:txBody>
          <a:bodyPr anchor="b">
            <a:noAutofit/>
          </a:bodyPr>
          <a:lstStyle>
            <a:lvl1pPr marL="0" indent="0">
              <a:buFontTx/>
              <a:buNone/>
              <a:defRPr sz="3400" b="1" cap="all" baseline="0">
                <a:solidFill>
                  <a:schemeClr val="tx2">
                    <a:lumMod val="50000"/>
                  </a:schemeClr>
                </a:solidFill>
              </a:defRPr>
            </a:lvl1pPr>
          </a:lstStyle>
          <a:p>
            <a:r>
              <a:rPr lang="fr-FR" dirty="0"/>
              <a:t>Titre DE LA PAGE</a:t>
            </a:r>
          </a:p>
        </p:txBody>
      </p:sp>
    </p:spTree>
    <p:extLst>
      <p:ext uri="{BB962C8B-B14F-4D97-AF65-F5344CB8AC3E}">
        <p14:creationId xmlns:p14="http://schemas.microsoft.com/office/powerpoint/2010/main" val="4118134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uverture blanche co-brand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BE79C32-E405-3940-8D65-16FAA30D88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ZoneTexte 14">
            <a:extLst>
              <a:ext uri="{FF2B5EF4-FFF2-40B4-BE49-F238E27FC236}">
                <a16:creationId xmlns:a16="http://schemas.microsoft.com/office/drawing/2014/main" id="{6A3148B0-82D9-394D-8469-CD7BC3A49621}"/>
              </a:ext>
            </a:extLst>
          </p:cNvPr>
          <p:cNvSpPr txBox="1"/>
          <p:nvPr userDrawn="1"/>
        </p:nvSpPr>
        <p:spPr>
          <a:xfrm>
            <a:off x="2338941" y="6045723"/>
            <a:ext cx="241825" cy="344615"/>
          </a:xfrm>
          <a:prstGeom prst="rect">
            <a:avLst/>
          </a:prstGeom>
          <a:noFill/>
        </p:spPr>
        <p:txBody>
          <a:bodyPr wrap="square" rtlCol="0">
            <a:spAutoFit/>
          </a:bodyPr>
          <a:lstStyle/>
          <a:p>
            <a:r>
              <a:rPr lang="fr-FR" sz="1600" b="0" dirty="0">
                <a:solidFill>
                  <a:schemeClr val="bg2"/>
                </a:solidFill>
              </a:rPr>
              <a:t>-</a:t>
            </a:r>
          </a:p>
        </p:txBody>
      </p:sp>
      <p:sp>
        <p:nvSpPr>
          <p:cNvPr id="16" name="Espace réservé pour une image  18">
            <a:extLst>
              <a:ext uri="{FF2B5EF4-FFF2-40B4-BE49-F238E27FC236}">
                <a16:creationId xmlns:a16="http://schemas.microsoft.com/office/drawing/2014/main" id="{0B748D32-F486-0643-A40C-5DC0319A188A}"/>
              </a:ext>
            </a:extLst>
          </p:cNvPr>
          <p:cNvSpPr>
            <a:spLocks noGrp="1"/>
          </p:cNvSpPr>
          <p:nvPr>
            <p:ph type="pic" sz="quarter" idx="12" hasCustomPrompt="1"/>
          </p:nvPr>
        </p:nvSpPr>
        <p:spPr>
          <a:xfrm>
            <a:off x="10347767" y="5093677"/>
            <a:ext cx="1764000" cy="1225061"/>
          </a:xfrm>
          <a:prstGeom prst="rect">
            <a:avLst/>
          </a:prstGeom>
        </p:spPr>
        <p:txBody>
          <a:bodyPr anchor="ctr">
            <a:normAutofit/>
          </a:bodyPr>
          <a:lstStyle>
            <a:lvl1pPr marL="0" indent="0" algn="ctr">
              <a:buNone/>
              <a:defRPr sz="2000">
                <a:solidFill>
                  <a:schemeClr val="tx1"/>
                </a:solidFill>
              </a:defRPr>
            </a:lvl1pPr>
          </a:lstStyle>
          <a:p>
            <a:r>
              <a:rPr lang="fr-FR" dirty="0"/>
              <a:t>Insérer logo partenaire</a:t>
            </a:r>
          </a:p>
        </p:txBody>
      </p:sp>
      <p:sp>
        <p:nvSpPr>
          <p:cNvPr id="17" name="Espace réservé du texte 16">
            <a:extLst>
              <a:ext uri="{FF2B5EF4-FFF2-40B4-BE49-F238E27FC236}">
                <a16:creationId xmlns:a16="http://schemas.microsoft.com/office/drawing/2014/main" id="{DC705252-538C-4447-9395-4593D7DE47F9}"/>
              </a:ext>
            </a:extLst>
          </p:cNvPr>
          <p:cNvSpPr>
            <a:spLocks noGrp="1"/>
          </p:cNvSpPr>
          <p:nvPr>
            <p:ph type="body" sz="quarter" idx="20" hasCustomPrompt="1"/>
          </p:nvPr>
        </p:nvSpPr>
        <p:spPr>
          <a:xfrm>
            <a:off x="1297622" y="4110766"/>
            <a:ext cx="6886575" cy="884668"/>
          </a:xfrm>
          <a:prstGeom prst="rect">
            <a:avLst/>
          </a:prstGeom>
        </p:spPr>
        <p:txBody>
          <a:bodyPr anchor="t">
            <a:noAutofit/>
          </a:bodyPr>
          <a:lstStyle>
            <a:lvl1pPr marL="0" indent="0">
              <a:buFontTx/>
              <a:buNone/>
              <a:defRPr sz="2800" b="0" cap="all" baseline="0">
                <a:solidFill>
                  <a:schemeClr val="bg2"/>
                </a:solidFill>
              </a:defRPr>
            </a:lvl1pPr>
          </a:lstStyle>
          <a:p>
            <a:r>
              <a:rPr lang="fr-FR" dirty="0"/>
              <a:t>Sous-titre</a:t>
            </a:r>
          </a:p>
        </p:txBody>
      </p:sp>
      <p:sp>
        <p:nvSpPr>
          <p:cNvPr id="18" name="Espace réservé du texte 16">
            <a:extLst>
              <a:ext uri="{FF2B5EF4-FFF2-40B4-BE49-F238E27FC236}">
                <a16:creationId xmlns:a16="http://schemas.microsoft.com/office/drawing/2014/main" id="{9A94901C-165A-C748-958B-6CA3B7E66CAA}"/>
              </a:ext>
            </a:extLst>
          </p:cNvPr>
          <p:cNvSpPr>
            <a:spLocks noGrp="1"/>
          </p:cNvSpPr>
          <p:nvPr>
            <p:ph type="body" sz="quarter" idx="19" hasCustomPrompt="1"/>
          </p:nvPr>
        </p:nvSpPr>
        <p:spPr>
          <a:xfrm>
            <a:off x="1297623" y="3215844"/>
            <a:ext cx="6886575" cy="884668"/>
          </a:xfrm>
          <a:prstGeom prst="rect">
            <a:avLst/>
          </a:prstGeom>
        </p:spPr>
        <p:txBody>
          <a:bodyPr anchor="b">
            <a:noAutofit/>
          </a:bodyPr>
          <a:lstStyle>
            <a:lvl1pPr marL="0" indent="0">
              <a:buFontTx/>
              <a:buNone/>
              <a:defRPr sz="4200" b="1" cap="all" baseline="0">
                <a:solidFill>
                  <a:schemeClr val="bg2"/>
                </a:solidFill>
              </a:defRPr>
            </a:lvl1pPr>
          </a:lstStyle>
          <a:p>
            <a:r>
              <a:rPr lang="fr-FR" dirty="0"/>
              <a:t>Titre du document</a:t>
            </a:r>
          </a:p>
        </p:txBody>
      </p:sp>
      <p:sp>
        <p:nvSpPr>
          <p:cNvPr id="9" name="Espace réservé du texte 16">
            <a:extLst>
              <a:ext uri="{FF2B5EF4-FFF2-40B4-BE49-F238E27FC236}">
                <a16:creationId xmlns:a16="http://schemas.microsoft.com/office/drawing/2014/main" id="{4AF34EF6-6A3E-4F4E-A250-0751CB27325C}"/>
              </a:ext>
            </a:extLst>
          </p:cNvPr>
          <p:cNvSpPr>
            <a:spLocks noGrp="1"/>
          </p:cNvSpPr>
          <p:nvPr>
            <p:ph type="body" sz="quarter" idx="21" hasCustomPrompt="1"/>
          </p:nvPr>
        </p:nvSpPr>
        <p:spPr>
          <a:xfrm>
            <a:off x="2502439" y="6035469"/>
            <a:ext cx="5681759" cy="365126"/>
          </a:xfrm>
          <a:prstGeom prst="rect">
            <a:avLst/>
          </a:prstGeom>
        </p:spPr>
        <p:txBody>
          <a:bodyPr anchor="ctr">
            <a:noAutofit/>
          </a:bodyPr>
          <a:lstStyle>
            <a:lvl1pPr marL="0" indent="0">
              <a:buFontTx/>
              <a:buNone/>
              <a:defRPr sz="1400" b="0" cap="all" baseline="0">
                <a:solidFill>
                  <a:schemeClr val="bg2"/>
                </a:solidFill>
              </a:defRPr>
            </a:lvl1pPr>
          </a:lstStyle>
          <a:p>
            <a:r>
              <a:rPr lang="fr-FR" dirty="0"/>
              <a:t>ÉMETTEUR</a:t>
            </a:r>
          </a:p>
        </p:txBody>
      </p:sp>
      <p:sp>
        <p:nvSpPr>
          <p:cNvPr id="10" name="Espace réservé du texte 16">
            <a:extLst>
              <a:ext uri="{FF2B5EF4-FFF2-40B4-BE49-F238E27FC236}">
                <a16:creationId xmlns:a16="http://schemas.microsoft.com/office/drawing/2014/main" id="{F338564B-EAE8-6E41-A556-0447286DFCC3}"/>
              </a:ext>
            </a:extLst>
          </p:cNvPr>
          <p:cNvSpPr>
            <a:spLocks noGrp="1"/>
          </p:cNvSpPr>
          <p:nvPr>
            <p:ph type="body" sz="quarter" idx="22" hasCustomPrompt="1"/>
          </p:nvPr>
        </p:nvSpPr>
        <p:spPr>
          <a:xfrm>
            <a:off x="1297622" y="6035467"/>
            <a:ext cx="1079091" cy="365126"/>
          </a:xfrm>
          <a:prstGeom prst="rect">
            <a:avLst/>
          </a:prstGeom>
        </p:spPr>
        <p:txBody>
          <a:bodyPr anchor="ctr">
            <a:noAutofit/>
          </a:bodyPr>
          <a:lstStyle>
            <a:lvl1pPr marL="0" indent="0">
              <a:buFontTx/>
              <a:buNone/>
              <a:defRPr sz="1400" b="0" cap="all" baseline="0">
                <a:solidFill>
                  <a:schemeClr val="bg2"/>
                </a:solidFill>
              </a:defRPr>
            </a:lvl1pPr>
          </a:lstStyle>
          <a:p>
            <a:r>
              <a:rPr lang="fr-FR" dirty="0"/>
              <a:t>00/00/0000</a:t>
            </a:r>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9777" y="5094294"/>
            <a:ext cx="1234800" cy="1234800"/>
          </a:xfrm>
          <a:prstGeom prst="rect">
            <a:avLst/>
          </a:prstGeom>
        </p:spPr>
      </p:pic>
      <p:sp>
        <p:nvSpPr>
          <p:cNvPr id="4" name="ZoneTexte 3"/>
          <p:cNvSpPr txBox="1"/>
          <p:nvPr userDrawn="1"/>
        </p:nvSpPr>
        <p:spPr>
          <a:xfrm>
            <a:off x="8466906" y="6400595"/>
            <a:ext cx="2151017" cy="276999"/>
          </a:xfrm>
          <a:prstGeom prst="rect">
            <a:avLst/>
          </a:prstGeom>
          <a:noFill/>
        </p:spPr>
        <p:txBody>
          <a:bodyPr wrap="square" rtlCol="0">
            <a:spAutoFit/>
          </a:bodyPr>
          <a:lstStyle/>
          <a:p>
            <a:r>
              <a:rPr lang="fr-FR" sz="1200" b="1" dirty="0">
                <a:solidFill>
                  <a:srgbClr val="00B0F0"/>
                </a:solidFill>
              </a:rPr>
              <a:t>www.chu-lyon.fr</a:t>
            </a:r>
          </a:p>
        </p:txBody>
      </p:sp>
    </p:spTree>
    <p:extLst>
      <p:ext uri="{BB962C8B-B14F-4D97-AF65-F5344CB8AC3E}">
        <p14:creationId xmlns:p14="http://schemas.microsoft.com/office/powerpoint/2010/main" val="83495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A577479-E8C0-457A-B94C-B4FA61E98BB1}" type="datetimeFigureOut">
              <a:rPr lang="fr-CA" smtClean="0"/>
              <a:t>2025-09-09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78DBE08-7AA9-4883-9C0E-B250033165E9}" type="slidenum">
              <a:rPr lang="fr-CA" smtClean="0"/>
              <a:t>‹N°›</a:t>
            </a:fld>
            <a:endParaRPr lang="fr-CA"/>
          </a:p>
        </p:txBody>
      </p:sp>
    </p:spTree>
    <p:extLst>
      <p:ext uri="{BB962C8B-B14F-4D97-AF65-F5344CB8AC3E}">
        <p14:creationId xmlns:p14="http://schemas.microsoft.com/office/powerpoint/2010/main" val="218929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A577479-E8C0-457A-B94C-B4FA61E98BB1}" type="datetimeFigureOut">
              <a:rPr lang="fr-CA" smtClean="0"/>
              <a:t>2025-09-09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78DBE08-7AA9-4883-9C0E-B250033165E9}" type="slidenum">
              <a:rPr lang="fr-CA" smtClean="0"/>
              <a:t>‹N°›</a:t>
            </a:fld>
            <a:endParaRPr lang="fr-CA"/>
          </a:p>
        </p:txBody>
      </p:sp>
    </p:spTree>
    <p:extLst>
      <p:ext uri="{BB962C8B-B14F-4D97-AF65-F5344CB8AC3E}">
        <p14:creationId xmlns:p14="http://schemas.microsoft.com/office/powerpoint/2010/main" val="108068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4A577479-E8C0-457A-B94C-B4FA61E98BB1}" type="datetimeFigureOut">
              <a:rPr lang="fr-CA" smtClean="0"/>
              <a:t>2025-09-09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78DBE08-7AA9-4883-9C0E-B250033165E9}" type="slidenum">
              <a:rPr lang="fr-CA" smtClean="0"/>
              <a:t>‹N°›</a:t>
            </a:fld>
            <a:endParaRPr lang="fr-CA"/>
          </a:p>
        </p:txBody>
      </p:sp>
    </p:spTree>
    <p:extLst>
      <p:ext uri="{BB962C8B-B14F-4D97-AF65-F5344CB8AC3E}">
        <p14:creationId xmlns:p14="http://schemas.microsoft.com/office/powerpoint/2010/main" val="283979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4A577479-E8C0-457A-B94C-B4FA61E98BB1}" type="datetimeFigureOut">
              <a:rPr lang="fr-CA" smtClean="0"/>
              <a:t>2025-09-09</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378DBE08-7AA9-4883-9C0E-B250033165E9}" type="slidenum">
              <a:rPr lang="fr-CA" smtClean="0"/>
              <a:t>‹N°›</a:t>
            </a:fld>
            <a:endParaRPr lang="fr-CA"/>
          </a:p>
        </p:txBody>
      </p:sp>
    </p:spTree>
    <p:extLst>
      <p:ext uri="{BB962C8B-B14F-4D97-AF65-F5344CB8AC3E}">
        <p14:creationId xmlns:p14="http://schemas.microsoft.com/office/powerpoint/2010/main" val="50980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4A577479-E8C0-457A-B94C-B4FA61E98BB1}" type="datetimeFigureOut">
              <a:rPr lang="fr-CA" smtClean="0"/>
              <a:t>2025-09-09</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378DBE08-7AA9-4883-9C0E-B250033165E9}" type="slidenum">
              <a:rPr lang="fr-CA" smtClean="0"/>
              <a:t>‹N°›</a:t>
            </a:fld>
            <a:endParaRPr lang="fr-CA"/>
          </a:p>
        </p:txBody>
      </p:sp>
    </p:spTree>
    <p:extLst>
      <p:ext uri="{BB962C8B-B14F-4D97-AF65-F5344CB8AC3E}">
        <p14:creationId xmlns:p14="http://schemas.microsoft.com/office/powerpoint/2010/main" val="185514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577479-E8C0-457A-B94C-B4FA61E98BB1}" type="datetimeFigureOut">
              <a:rPr lang="fr-CA" smtClean="0"/>
              <a:t>2025-09-09</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378DBE08-7AA9-4883-9C0E-B250033165E9}" type="slidenum">
              <a:rPr lang="fr-CA" smtClean="0"/>
              <a:t>‹N°›</a:t>
            </a:fld>
            <a:endParaRPr lang="fr-CA"/>
          </a:p>
        </p:txBody>
      </p:sp>
    </p:spTree>
    <p:extLst>
      <p:ext uri="{BB962C8B-B14F-4D97-AF65-F5344CB8AC3E}">
        <p14:creationId xmlns:p14="http://schemas.microsoft.com/office/powerpoint/2010/main" val="27812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A577479-E8C0-457A-B94C-B4FA61E98BB1}" type="datetimeFigureOut">
              <a:rPr lang="fr-CA" smtClean="0"/>
              <a:t>2025-09-09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78DBE08-7AA9-4883-9C0E-B250033165E9}" type="slidenum">
              <a:rPr lang="fr-CA" smtClean="0"/>
              <a:t>‹N°›</a:t>
            </a:fld>
            <a:endParaRPr lang="fr-CA"/>
          </a:p>
        </p:txBody>
      </p:sp>
    </p:spTree>
    <p:extLst>
      <p:ext uri="{BB962C8B-B14F-4D97-AF65-F5344CB8AC3E}">
        <p14:creationId xmlns:p14="http://schemas.microsoft.com/office/powerpoint/2010/main" val="270924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A577479-E8C0-457A-B94C-B4FA61E98BB1}" type="datetimeFigureOut">
              <a:rPr lang="fr-CA" smtClean="0"/>
              <a:t>2025-09-09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78DBE08-7AA9-4883-9C0E-B250033165E9}" type="slidenum">
              <a:rPr lang="fr-CA" smtClean="0"/>
              <a:t>‹N°›</a:t>
            </a:fld>
            <a:endParaRPr lang="fr-CA"/>
          </a:p>
        </p:txBody>
      </p:sp>
    </p:spTree>
    <p:extLst>
      <p:ext uri="{BB962C8B-B14F-4D97-AF65-F5344CB8AC3E}">
        <p14:creationId xmlns:p14="http://schemas.microsoft.com/office/powerpoint/2010/main" val="2224574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77479-E8C0-457A-B94C-B4FA61E98BB1}" type="datetimeFigureOut">
              <a:rPr lang="fr-CA" smtClean="0"/>
              <a:t>2025-09-09</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DBE08-7AA9-4883-9C0E-B250033165E9}" type="slidenum">
              <a:rPr lang="fr-CA" smtClean="0"/>
              <a:t>‹N°›</a:t>
            </a:fld>
            <a:endParaRPr lang="fr-CA"/>
          </a:p>
        </p:txBody>
      </p:sp>
    </p:spTree>
    <p:extLst>
      <p:ext uri="{BB962C8B-B14F-4D97-AF65-F5344CB8AC3E}">
        <p14:creationId xmlns:p14="http://schemas.microsoft.com/office/powerpoint/2010/main" val="3881832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9.xml"/><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12.xml"/><Relationship Id="rId4" Type="http://schemas.openxmlformats.org/officeDocument/2006/relationships/image" Target="../media/image48.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1.svg"/></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1.svg"/></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9"/>
          </p:nvPr>
        </p:nvSpPr>
        <p:spPr>
          <a:xfrm>
            <a:off x="291838" y="1483108"/>
            <a:ext cx="1803662" cy="602941"/>
          </a:xfrm>
        </p:spPr>
        <p:txBody>
          <a:bodyPr anchor="ctr"/>
          <a:lstStyle/>
          <a:p>
            <a:pPr algn="ctr"/>
            <a:r>
              <a:rPr lang="fr-FR" sz="2800" dirty="0">
                <a:solidFill>
                  <a:schemeClr val="tx2">
                    <a:lumMod val="50000"/>
                  </a:schemeClr>
                </a:solidFill>
              </a:rPr>
              <a:t>FGSM 3 </a:t>
            </a:r>
            <a:endParaRPr lang="fr-FR" sz="2400" cap="none" dirty="0">
              <a:solidFill>
                <a:schemeClr val="tx2">
                  <a:lumMod val="50000"/>
                </a:schemeClr>
              </a:solidFill>
            </a:endParaRPr>
          </a:p>
        </p:txBody>
      </p:sp>
      <p:sp>
        <p:nvSpPr>
          <p:cNvPr id="5" name="Espace réservé du texte 4"/>
          <p:cNvSpPr>
            <a:spLocks noGrp="1"/>
          </p:cNvSpPr>
          <p:nvPr>
            <p:ph type="body" sz="quarter" idx="21"/>
          </p:nvPr>
        </p:nvSpPr>
        <p:spPr>
          <a:xfrm>
            <a:off x="657307" y="5097349"/>
            <a:ext cx="2094275" cy="365126"/>
          </a:xfrm>
        </p:spPr>
        <p:txBody>
          <a:bodyPr/>
          <a:lstStyle/>
          <a:p>
            <a:r>
              <a:rPr lang="fr-FR" dirty="0">
                <a:solidFill>
                  <a:schemeClr val="tx2">
                    <a:lumMod val="50000"/>
                  </a:schemeClr>
                </a:solidFill>
              </a:rPr>
              <a:t>Dr Sabine </a:t>
            </a:r>
            <a:r>
              <a:rPr lang="fr-FR" dirty="0" err="1">
                <a:solidFill>
                  <a:schemeClr val="tx2">
                    <a:lumMod val="50000"/>
                  </a:schemeClr>
                </a:solidFill>
              </a:rPr>
              <a:t>mainbourg</a:t>
            </a:r>
            <a:endParaRPr lang="fr-FR" dirty="0">
              <a:solidFill>
                <a:schemeClr val="tx2">
                  <a:lumMod val="50000"/>
                </a:schemeClr>
              </a:solidFill>
            </a:endParaRPr>
          </a:p>
        </p:txBody>
      </p:sp>
      <p:sp>
        <p:nvSpPr>
          <p:cNvPr id="6" name="Espace réservé du texte 5"/>
          <p:cNvSpPr>
            <a:spLocks noGrp="1"/>
          </p:cNvSpPr>
          <p:nvPr>
            <p:ph type="body" sz="quarter" idx="22"/>
          </p:nvPr>
        </p:nvSpPr>
        <p:spPr>
          <a:xfrm>
            <a:off x="625354" y="4754352"/>
            <a:ext cx="1079091" cy="365126"/>
          </a:xfrm>
        </p:spPr>
        <p:txBody>
          <a:bodyPr/>
          <a:lstStyle/>
          <a:p>
            <a:r>
              <a:rPr lang="fr-FR" dirty="0">
                <a:solidFill>
                  <a:schemeClr val="tx2">
                    <a:lumMod val="50000"/>
                  </a:schemeClr>
                </a:solidFill>
              </a:rPr>
              <a:t>09/09/202(</a:t>
            </a: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551" y="4754352"/>
            <a:ext cx="4572009" cy="1828804"/>
          </a:xfrm>
          <a:prstGeom prst="rect">
            <a:avLst/>
          </a:prstGeom>
        </p:spPr>
      </p:pic>
      <p:sp>
        <p:nvSpPr>
          <p:cNvPr id="2" name="Rectangle 1"/>
          <p:cNvSpPr/>
          <p:nvPr/>
        </p:nvSpPr>
        <p:spPr>
          <a:xfrm>
            <a:off x="2751582" y="1430636"/>
            <a:ext cx="6638036" cy="707886"/>
          </a:xfrm>
          <a:prstGeom prst="rect">
            <a:avLst/>
          </a:prstGeom>
        </p:spPr>
        <p:txBody>
          <a:bodyPr wrap="none">
            <a:spAutoFit/>
          </a:bodyPr>
          <a:lstStyle/>
          <a:p>
            <a:pPr algn="ctr"/>
            <a:r>
              <a:rPr lang="fr-FR" sz="4000" dirty="0">
                <a:solidFill>
                  <a:schemeClr val="tx2">
                    <a:lumMod val="50000"/>
                  </a:schemeClr>
                </a:solidFill>
                <a:latin typeface="+mj-lt"/>
              </a:rPr>
              <a:t>UE16 Pharmaco-thérapeutique</a:t>
            </a:r>
            <a:endParaRPr lang="fr-FR" sz="3200" dirty="0">
              <a:solidFill>
                <a:schemeClr val="tx2">
                  <a:lumMod val="50000"/>
                </a:schemeClr>
              </a:solidFill>
              <a:latin typeface="+mj-lt"/>
            </a:endParaRPr>
          </a:p>
        </p:txBody>
      </p:sp>
      <p:sp>
        <p:nvSpPr>
          <p:cNvPr id="3" name="Rectangle 2"/>
          <p:cNvSpPr/>
          <p:nvPr/>
        </p:nvSpPr>
        <p:spPr>
          <a:xfrm>
            <a:off x="3022600" y="2599164"/>
            <a:ext cx="6096000" cy="1569660"/>
          </a:xfrm>
          <a:prstGeom prst="rect">
            <a:avLst/>
          </a:prstGeom>
        </p:spPr>
        <p:txBody>
          <a:bodyPr>
            <a:spAutoFit/>
          </a:bodyPr>
          <a:lstStyle/>
          <a:p>
            <a:pPr algn="ctr"/>
            <a:r>
              <a:rPr lang="fr-FR" sz="4800" dirty="0">
                <a:solidFill>
                  <a:schemeClr val="tx2">
                    <a:lumMod val="50000"/>
                  </a:schemeClr>
                </a:solidFill>
              </a:rPr>
              <a:t>Médicaments vivants et </a:t>
            </a:r>
            <a:r>
              <a:rPr lang="fr-FR" sz="4800" dirty="0" err="1">
                <a:solidFill>
                  <a:schemeClr val="tx2">
                    <a:lumMod val="50000"/>
                  </a:schemeClr>
                </a:solidFill>
              </a:rPr>
              <a:t>biomédicaments</a:t>
            </a:r>
            <a:endParaRPr lang="fr-FR" sz="8800" dirty="0">
              <a:solidFill>
                <a:schemeClr val="tx2">
                  <a:lumMod val="50000"/>
                </a:schemeClr>
              </a:solidFill>
            </a:endParaRPr>
          </a:p>
        </p:txBody>
      </p:sp>
    </p:spTree>
    <p:extLst>
      <p:ext uri="{BB962C8B-B14F-4D97-AF65-F5344CB8AC3E}">
        <p14:creationId xmlns:p14="http://schemas.microsoft.com/office/powerpoint/2010/main" val="7987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612743" y="-315416"/>
            <a:ext cx="2388264" cy="2286432"/>
            <a:chOff x="695940" y="1739361"/>
            <a:chExt cx="1596967" cy="1555284"/>
          </a:xfrm>
          <a:solidFill>
            <a:schemeClr val="accent3"/>
          </a:solidFill>
        </p:grpSpPr>
        <p:sp>
          <p:nvSpPr>
            <p:cNvPr id="17" name="Ellipse 16"/>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8"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2" name="Rectangle à coins arrondis 11"/>
          <p:cNvSpPr/>
          <p:nvPr/>
        </p:nvSpPr>
        <p:spPr>
          <a:xfrm>
            <a:off x="9109061" y="1712177"/>
            <a:ext cx="2578100" cy="37973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2400" b="1" dirty="0"/>
              <a:t>Médicament chimique</a:t>
            </a:r>
          </a:p>
        </p:txBody>
      </p:sp>
      <p:sp>
        <p:nvSpPr>
          <p:cNvPr id="6" name="Rectangle à coins arrondis 5"/>
          <p:cNvSpPr/>
          <p:nvPr/>
        </p:nvSpPr>
        <p:spPr>
          <a:xfrm>
            <a:off x="279400" y="1714500"/>
            <a:ext cx="2578100" cy="37973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CA" sz="2400" b="1" dirty="0"/>
              <a:t>Médicament vivant</a:t>
            </a:r>
          </a:p>
          <a:p>
            <a:pPr algn="ctr"/>
            <a:r>
              <a:rPr lang="fr-CA" sz="2400" b="1" dirty="0"/>
              <a:t>(cellule, tissu)</a:t>
            </a:r>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10</a:t>
            </a:fld>
            <a:endParaRPr lang="fr-FR" dirty="0"/>
          </a:p>
        </p:txBody>
      </p:sp>
      <p:sp>
        <p:nvSpPr>
          <p:cNvPr id="9" name="Rectangle 8"/>
          <p:cNvSpPr/>
          <p:nvPr/>
        </p:nvSpPr>
        <p:spPr>
          <a:xfrm>
            <a:off x="3689879" y="1460705"/>
            <a:ext cx="4761998" cy="4389956"/>
          </a:xfrm>
          <a:prstGeom prst="rect">
            <a:avLst/>
          </a:prstGeom>
        </p:spPr>
        <p:txBody>
          <a:bodyPr wrap="square">
            <a:noAutofit/>
          </a:bodyPr>
          <a:lstStyle/>
          <a:p>
            <a:pPr algn="ctr"/>
            <a:r>
              <a:rPr lang="fr-CA" sz="3600" b="1" dirty="0">
                <a:solidFill>
                  <a:schemeClr val="accent3"/>
                </a:solidFill>
              </a:rPr>
              <a:t>Biomédicament</a:t>
            </a:r>
          </a:p>
          <a:p>
            <a:endParaRPr lang="fr-CA" dirty="0">
              <a:solidFill>
                <a:schemeClr val="tx2"/>
              </a:solidFill>
            </a:endParaRPr>
          </a:p>
        </p:txBody>
      </p:sp>
      <p:sp>
        <p:nvSpPr>
          <p:cNvPr id="10" name="Ellipse 9">
            <a:extLst>
              <a:ext uri="{FF2B5EF4-FFF2-40B4-BE49-F238E27FC236}">
                <a16:creationId xmlns:a16="http://schemas.microsoft.com/office/drawing/2014/main" id="{9D255B1F-2460-43D3-AAAD-24ADE1974A5E}"/>
              </a:ext>
            </a:extLst>
          </p:cNvPr>
          <p:cNvSpPr/>
          <p:nvPr/>
        </p:nvSpPr>
        <p:spPr>
          <a:xfrm>
            <a:off x="11074899" y="231358"/>
            <a:ext cx="973745" cy="945335"/>
          </a:xfrm>
          <a:prstGeom prst="ellipse">
            <a:avLst/>
          </a:prstGeom>
          <a:solidFill>
            <a:schemeClr val="bg1"/>
          </a:solid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rgbClr val="C00000"/>
                </a:solidFill>
              </a:rPr>
              <a:t>A</a:t>
            </a:r>
          </a:p>
        </p:txBody>
      </p:sp>
      <p:sp>
        <p:nvSpPr>
          <p:cNvPr id="14" name="Rectangle 13"/>
          <p:cNvSpPr/>
          <p:nvPr/>
        </p:nvSpPr>
        <p:spPr>
          <a:xfrm>
            <a:off x="4737100" y="2120404"/>
            <a:ext cx="6096000" cy="1015663"/>
          </a:xfrm>
          <a:prstGeom prst="rect">
            <a:avLst/>
          </a:prstGeom>
        </p:spPr>
        <p:txBody>
          <a:bodyPr>
            <a:spAutoFit/>
          </a:bodyPr>
          <a:lstStyle/>
          <a:p>
            <a:pPr marL="285750" indent="-285750">
              <a:buFont typeface="Wingdings" panose="05000000000000000000" pitchFamily="2" charset="2"/>
              <a:buChar char="§"/>
            </a:pPr>
            <a:r>
              <a:rPr lang="fr-CA" sz="2000" dirty="0">
                <a:solidFill>
                  <a:schemeClr val="tx2"/>
                </a:solidFill>
                <a:latin typeface="+mj-lt"/>
              </a:rPr>
              <a:t>Non vivants</a:t>
            </a:r>
          </a:p>
          <a:p>
            <a:pPr marL="285750" indent="-285750">
              <a:buFont typeface="Wingdings" panose="05000000000000000000" pitchFamily="2" charset="2"/>
              <a:buChar char="§"/>
            </a:pPr>
            <a:r>
              <a:rPr lang="fr-CA" sz="2000" dirty="0">
                <a:solidFill>
                  <a:schemeClr val="tx2"/>
                </a:solidFill>
                <a:latin typeface="+mj-lt"/>
              </a:rPr>
              <a:t>Non réplicatifs</a:t>
            </a:r>
          </a:p>
          <a:p>
            <a:pPr marL="285750" indent="-285750">
              <a:buFont typeface="Wingdings" panose="05000000000000000000" pitchFamily="2" charset="2"/>
              <a:buChar char="§"/>
            </a:pPr>
            <a:r>
              <a:rPr lang="fr-CA" sz="2000" dirty="0">
                <a:solidFill>
                  <a:schemeClr val="tx2"/>
                </a:solidFill>
                <a:latin typeface="+mj-lt"/>
              </a:rPr>
              <a:t>Production industrialisable</a:t>
            </a:r>
          </a:p>
        </p:txBody>
      </p:sp>
      <p:sp>
        <p:nvSpPr>
          <p:cNvPr id="15" name="Rectangle 14"/>
          <p:cNvSpPr/>
          <p:nvPr/>
        </p:nvSpPr>
        <p:spPr>
          <a:xfrm>
            <a:off x="3689879" y="3326028"/>
            <a:ext cx="6096000" cy="2246769"/>
          </a:xfrm>
          <a:prstGeom prst="rect">
            <a:avLst/>
          </a:prstGeom>
        </p:spPr>
        <p:txBody>
          <a:bodyPr>
            <a:spAutoFit/>
          </a:bodyPr>
          <a:lstStyle/>
          <a:p>
            <a:pPr marL="342900" indent="-342900">
              <a:buFont typeface="Calibri Light" panose="020F0302020204030204" pitchFamily="34" charset="0"/>
              <a:buChar char="→"/>
            </a:pPr>
            <a:r>
              <a:rPr lang="fr-CA" sz="2000" dirty="0">
                <a:solidFill>
                  <a:schemeClr val="tx2"/>
                </a:solidFill>
                <a:latin typeface="+mj-lt"/>
              </a:rPr>
              <a:t>Vaccins tués / inactivés</a:t>
            </a:r>
          </a:p>
          <a:p>
            <a:pPr marL="342900" indent="-342900">
              <a:buFont typeface="Calibri Light" panose="020F0302020204030204" pitchFamily="34" charset="0"/>
              <a:buChar char="→"/>
            </a:pPr>
            <a:r>
              <a:rPr lang="fr-CA" sz="2000" dirty="0">
                <a:solidFill>
                  <a:schemeClr val="tx2"/>
                </a:solidFill>
                <a:latin typeface="+mj-lt"/>
              </a:rPr>
              <a:t>Hormones</a:t>
            </a:r>
          </a:p>
          <a:p>
            <a:pPr marL="342900" indent="-342900">
              <a:buFont typeface="Calibri Light" panose="020F0302020204030204" pitchFamily="34" charset="0"/>
              <a:buChar char="→"/>
            </a:pPr>
            <a:r>
              <a:rPr lang="fr-CA" sz="2000" dirty="0">
                <a:solidFill>
                  <a:schemeClr val="tx2"/>
                </a:solidFill>
                <a:latin typeface="+mj-lt"/>
              </a:rPr>
              <a:t>Cytokines et facteurs de croissance</a:t>
            </a:r>
          </a:p>
          <a:p>
            <a:pPr marL="342900" indent="-342900">
              <a:buFont typeface="Calibri Light" panose="020F0302020204030204" pitchFamily="34" charset="0"/>
              <a:buChar char="→"/>
            </a:pPr>
            <a:r>
              <a:rPr lang="fr-CA" sz="2000" dirty="0">
                <a:solidFill>
                  <a:schemeClr val="tx2"/>
                </a:solidFill>
                <a:latin typeface="+mj-lt"/>
              </a:rPr>
              <a:t>Enzymes</a:t>
            </a:r>
          </a:p>
          <a:p>
            <a:pPr marL="342900" indent="-342900">
              <a:buFont typeface="Calibri Light" panose="020F0302020204030204" pitchFamily="34" charset="0"/>
              <a:buChar char="→"/>
            </a:pPr>
            <a:r>
              <a:rPr lang="fr-CA" sz="2000" dirty="0">
                <a:solidFill>
                  <a:schemeClr val="tx2"/>
                </a:solidFill>
                <a:latin typeface="+mj-lt"/>
              </a:rPr>
              <a:t>Immunoglobulines</a:t>
            </a:r>
          </a:p>
          <a:p>
            <a:pPr marL="342900" indent="-342900">
              <a:buFont typeface="Calibri Light" panose="020F0302020204030204" pitchFamily="34" charset="0"/>
              <a:buChar char="→"/>
            </a:pPr>
            <a:r>
              <a:rPr lang="fr-CA" sz="2000" dirty="0">
                <a:solidFill>
                  <a:schemeClr val="tx2"/>
                </a:solidFill>
                <a:latin typeface="+mj-lt"/>
              </a:rPr>
              <a:t>Anticorps monoclonaux</a:t>
            </a:r>
          </a:p>
          <a:p>
            <a:pPr marL="342900" indent="-342900">
              <a:buFont typeface="Calibri Light" panose="020F0302020204030204" pitchFamily="34" charset="0"/>
              <a:buChar char="→"/>
            </a:pPr>
            <a:r>
              <a:rPr lang="fr-CA" sz="2000" dirty="0">
                <a:solidFill>
                  <a:schemeClr val="tx2"/>
                </a:solidFill>
                <a:latin typeface="+mj-lt"/>
              </a:rPr>
              <a:t>Protéines de fusion</a:t>
            </a:r>
          </a:p>
        </p:txBody>
      </p:sp>
      <p:sp>
        <p:nvSpPr>
          <p:cNvPr id="19"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endParaRPr lang="fr-CA" altLang="fr-FR" sz="3600" dirty="0">
              <a:solidFill>
                <a:schemeClr val="tx2"/>
              </a:solidFill>
            </a:endParaRPr>
          </a:p>
        </p:txBody>
      </p:sp>
      <p:sp>
        <p:nvSpPr>
          <p:cNvPr id="20" name="Espace réservé du texte 4"/>
          <p:cNvSpPr>
            <a:spLocks noGrp="1"/>
          </p:cNvSpPr>
          <p:nvPr>
            <p:ph type="body" sz="quarter" idx="20"/>
          </p:nvPr>
        </p:nvSpPr>
        <p:spPr>
          <a:xfrm>
            <a:off x="627087" y="940825"/>
            <a:ext cx="9704231" cy="486557"/>
          </a:xfrm>
        </p:spPr>
        <p:txBody>
          <a:bodyPr/>
          <a:lstStyle/>
          <a:p>
            <a:r>
              <a:rPr lang="fr-CA" dirty="0"/>
              <a:t>Définition</a:t>
            </a:r>
          </a:p>
        </p:txBody>
      </p:sp>
    </p:spTree>
    <p:extLst>
      <p:ext uri="{BB962C8B-B14F-4D97-AF65-F5344CB8AC3E}">
        <p14:creationId xmlns:p14="http://schemas.microsoft.com/office/powerpoint/2010/main" val="65862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228DCE3-F7A7-47DC-AA2C-6EF3649D8445}"/>
              </a:ext>
            </a:extLst>
          </p:cNvPr>
          <p:cNvPicPr>
            <a:picLocks noChangeAspect="1"/>
          </p:cNvPicPr>
          <p:nvPr/>
        </p:nvPicPr>
        <p:blipFill>
          <a:blip r:embed="rId3"/>
          <a:stretch>
            <a:fillRect/>
          </a:stretch>
        </p:blipFill>
        <p:spPr>
          <a:xfrm>
            <a:off x="845923" y="1746998"/>
            <a:ext cx="4717116" cy="3632721"/>
          </a:xfrm>
          <a:prstGeom prst="rect">
            <a:avLst/>
          </a:prstGeom>
        </p:spPr>
      </p:pic>
      <p:grpSp>
        <p:nvGrpSpPr>
          <p:cNvPr id="8" name="Groupe 7"/>
          <p:cNvGrpSpPr/>
          <p:nvPr/>
        </p:nvGrpSpPr>
        <p:grpSpPr>
          <a:xfrm>
            <a:off x="-612743" y="-315416"/>
            <a:ext cx="2388264" cy="2286432"/>
            <a:chOff x="695940" y="1739361"/>
            <a:chExt cx="1596967" cy="1555284"/>
          </a:xfrm>
          <a:solidFill>
            <a:schemeClr val="accent3"/>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2" name="Espace réservé du numéro de diapositive 1">
            <a:extLst>
              <a:ext uri="{FF2B5EF4-FFF2-40B4-BE49-F238E27FC236}">
                <a16:creationId xmlns:a16="http://schemas.microsoft.com/office/drawing/2014/main" id="{E49877E3-1ACB-4DF8-ACE3-3A3149A0394F}"/>
              </a:ext>
            </a:extLst>
          </p:cNvPr>
          <p:cNvSpPr>
            <a:spLocks noGrp="1"/>
          </p:cNvSpPr>
          <p:nvPr>
            <p:ph type="sldNum" sz="quarter" idx="26"/>
          </p:nvPr>
        </p:nvSpPr>
        <p:spPr>
          <a:xfrm>
            <a:off x="11579191" y="6397291"/>
            <a:ext cx="612809" cy="613639"/>
          </a:xfrm>
        </p:spPr>
        <p:txBody>
          <a:bodyPr/>
          <a:lstStyle/>
          <a:p>
            <a:fld id="{27F63893-9D7C-4D41-AC61-E8ABFBCB521E}" type="slidenum">
              <a:rPr lang="fr-FR" smtClean="0"/>
              <a:pPr/>
              <a:t>11</a:t>
            </a:fld>
            <a:endParaRPr lang="fr-FR" dirty="0"/>
          </a:p>
        </p:txBody>
      </p:sp>
      <p:pic>
        <p:nvPicPr>
          <p:cNvPr id="9" name="Image 8">
            <a:extLst>
              <a:ext uri="{FF2B5EF4-FFF2-40B4-BE49-F238E27FC236}">
                <a16:creationId xmlns:a16="http://schemas.microsoft.com/office/drawing/2014/main" id="{2992AC1E-8210-43C0-9514-64D0273B8B47}"/>
              </a:ext>
            </a:extLst>
          </p:cNvPr>
          <p:cNvPicPr>
            <a:picLocks noChangeAspect="1"/>
          </p:cNvPicPr>
          <p:nvPr/>
        </p:nvPicPr>
        <p:blipFill>
          <a:blip r:embed="rId4"/>
          <a:stretch>
            <a:fillRect/>
          </a:stretch>
        </p:blipFill>
        <p:spPr>
          <a:xfrm>
            <a:off x="6628962" y="1526586"/>
            <a:ext cx="5153190" cy="3872212"/>
          </a:xfrm>
          <a:prstGeom prst="rect">
            <a:avLst/>
          </a:prstGeom>
        </p:spPr>
      </p:pic>
      <p:sp>
        <p:nvSpPr>
          <p:cNvPr id="12" name="ZoneTexte 11">
            <a:extLst>
              <a:ext uri="{FF2B5EF4-FFF2-40B4-BE49-F238E27FC236}">
                <a16:creationId xmlns:a16="http://schemas.microsoft.com/office/drawing/2014/main" id="{C154D3CD-0B9B-4DA8-8923-A75C224E7680}"/>
              </a:ext>
            </a:extLst>
          </p:cNvPr>
          <p:cNvSpPr txBox="1"/>
          <p:nvPr/>
        </p:nvSpPr>
        <p:spPr>
          <a:xfrm>
            <a:off x="8036895" y="6397291"/>
            <a:ext cx="3208122" cy="307777"/>
          </a:xfrm>
          <a:prstGeom prst="rect">
            <a:avLst/>
          </a:prstGeom>
          <a:noFill/>
        </p:spPr>
        <p:txBody>
          <a:bodyPr wrap="none" rtlCol="0">
            <a:spAutoFit/>
          </a:bodyPr>
          <a:lstStyle/>
          <a:p>
            <a:r>
              <a:rPr lang="fr-FR" sz="1400" i="1" dirty="0" err="1"/>
              <a:t>Broutin</a:t>
            </a:r>
            <a:r>
              <a:rPr lang="fr-FR" sz="1400" i="1" dirty="0"/>
              <a:t> &amp; </a:t>
            </a:r>
            <a:r>
              <a:rPr lang="fr-FR" sz="1400" i="1" dirty="0" err="1"/>
              <a:t>Watier</a:t>
            </a:r>
            <a:r>
              <a:rPr lang="fr-FR" sz="1400" i="1" dirty="0"/>
              <a:t>, Biologie Géologie, 2016</a:t>
            </a:r>
          </a:p>
        </p:txBody>
      </p:sp>
      <p:sp>
        <p:nvSpPr>
          <p:cNvPr id="15" name="Espace réservé du texte 4"/>
          <p:cNvSpPr>
            <a:spLocks noGrp="1"/>
          </p:cNvSpPr>
          <p:nvPr>
            <p:ph type="body" sz="quarter" idx="20"/>
          </p:nvPr>
        </p:nvSpPr>
        <p:spPr>
          <a:xfrm>
            <a:off x="597402" y="897452"/>
            <a:ext cx="9704231" cy="486557"/>
          </a:xfrm>
        </p:spPr>
        <p:txBody>
          <a:bodyPr/>
          <a:lstStyle/>
          <a:p>
            <a:r>
              <a:rPr lang="fr-CA" dirty="0"/>
              <a:t>ZOOM : Cellule usine</a:t>
            </a:r>
          </a:p>
        </p:txBody>
      </p:sp>
      <p:sp>
        <p:nvSpPr>
          <p:cNvPr id="13"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endParaRPr lang="fr-CA" altLang="fr-FR" sz="3600" dirty="0">
              <a:solidFill>
                <a:schemeClr val="tx2"/>
              </a:solidFill>
            </a:endParaRPr>
          </a:p>
        </p:txBody>
      </p:sp>
    </p:spTree>
    <p:extLst>
      <p:ext uri="{BB962C8B-B14F-4D97-AF65-F5344CB8AC3E}">
        <p14:creationId xmlns:p14="http://schemas.microsoft.com/office/powerpoint/2010/main" val="908350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p:cNvGrpSpPr/>
          <p:nvPr/>
        </p:nvGrpSpPr>
        <p:grpSpPr>
          <a:xfrm>
            <a:off x="-612743" y="-315416"/>
            <a:ext cx="2388264" cy="2286432"/>
            <a:chOff x="695940" y="1739361"/>
            <a:chExt cx="1596967" cy="1555284"/>
          </a:xfrm>
          <a:solidFill>
            <a:schemeClr val="accent3"/>
          </a:solidFill>
        </p:grpSpPr>
        <p:sp>
          <p:nvSpPr>
            <p:cNvPr id="19" name="Ellipse 18"/>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20"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2" name="Espace réservé du numéro de diapositive 1">
            <a:extLst>
              <a:ext uri="{FF2B5EF4-FFF2-40B4-BE49-F238E27FC236}">
                <a16:creationId xmlns:a16="http://schemas.microsoft.com/office/drawing/2014/main" id="{F562EB04-C7A1-4253-A71C-8DFE963501A6}"/>
              </a:ext>
            </a:extLst>
          </p:cNvPr>
          <p:cNvSpPr>
            <a:spLocks noGrp="1"/>
          </p:cNvSpPr>
          <p:nvPr>
            <p:ph type="sldNum" sz="quarter" idx="26"/>
          </p:nvPr>
        </p:nvSpPr>
        <p:spPr/>
        <p:txBody>
          <a:bodyPr/>
          <a:lstStyle/>
          <a:p>
            <a:fld id="{27F63893-9D7C-4D41-AC61-E8ABFBCB521E}" type="slidenum">
              <a:rPr lang="fr-FR" smtClean="0"/>
              <a:pPr/>
              <a:t>12</a:t>
            </a:fld>
            <a:endParaRPr lang="fr-FR" dirty="0"/>
          </a:p>
        </p:txBody>
      </p:sp>
      <p:sp>
        <p:nvSpPr>
          <p:cNvPr id="3" name="Espace réservé du texte 2">
            <a:extLst>
              <a:ext uri="{FF2B5EF4-FFF2-40B4-BE49-F238E27FC236}">
                <a16:creationId xmlns:a16="http://schemas.microsoft.com/office/drawing/2014/main" id="{ED86A59E-F9BB-4128-9C0B-6928D6572D8A}"/>
              </a:ext>
            </a:extLst>
          </p:cNvPr>
          <p:cNvSpPr>
            <a:spLocks noGrp="1"/>
          </p:cNvSpPr>
          <p:nvPr>
            <p:ph type="body" sz="quarter" idx="27"/>
          </p:nvPr>
        </p:nvSpPr>
        <p:spPr>
          <a:xfrm>
            <a:off x="5723334" y="4036453"/>
            <a:ext cx="6298625" cy="2031573"/>
          </a:xfrm>
        </p:spPr>
        <p:txBody>
          <a:bodyPr>
            <a:normAutofit/>
          </a:bodyPr>
          <a:lstStyle/>
          <a:p>
            <a:pPr algn="l">
              <a:buFont typeface="Wingdings" panose="05000000000000000000" pitchFamily="2" charset="2"/>
              <a:buChar char="Ø"/>
            </a:pPr>
            <a:r>
              <a:rPr lang="fr-FR" sz="1800" b="0" i="0" dirty="0">
                <a:solidFill>
                  <a:srgbClr val="191919"/>
                </a:solidFill>
                <a:effectLst/>
                <a:latin typeface="+mj-lt"/>
              </a:rPr>
              <a:t>Spécifiques d’une cible moléculaire</a:t>
            </a:r>
          </a:p>
          <a:p>
            <a:pPr algn="l">
              <a:buFont typeface="Wingdings" panose="05000000000000000000" pitchFamily="2" charset="2"/>
              <a:buChar char="Ø"/>
            </a:pPr>
            <a:r>
              <a:rPr lang="fr-FR" sz="1800" dirty="0">
                <a:solidFill>
                  <a:srgbClr val="191919"/>
                </a:solidFill>
                <a:latin typeface="+mj-lt"/>
              </a:rPr>
              <a:t>L</a:t>
            </a:r>
            <a:r>
              <a:rPr lang="fr-FR" sz="1800" b="0" i="0" dirty="0">
                <a:solidFill>
                  <a:srgbClr val="191919"/>
                </a:solidFill>
                <a:effectLst/>
                <a:latin typeface="+mj-lt"/>
              </a:rPr>
              <a:t>e plus souvent protéine impliqué dans le processus pathologique</a:t>
            </a:r>
          </a:p>
          <a:p>
            <a:pPr algn="l">
              <a:buFont typeface="Wingdings" panose="05000000000000000000" pitchFamily="2" charset="2"/>
              <a:buChar char="Ø"/>
            </a:pPr>
            <a:r>
              <a:rPr lang="fr-FR" sz="1800" dirty="0">
                <a:solidFill>
                  <a:srgbClr val="191919"/>
                </a:solidFill>
                <a:latin typeface="+mj-lt"/>
              </a:rPr>
              <a:t>Biomarqueur permettant la sélection des patients </a:t>
            </a:r>
          </a:p>
          <a:p>
            <a:pPr algn="l">
              <a:buFont typeface="Wingdings" panose="05000000000000000000" pitchFamily="2" charset="2"/>
              <a:buChar char="Ø"/>
            </a:pPr>
            <a:r>
              <a:rPr lang="fr-FR" sz="1800" b="0" i="0" dirty="0">
                <a:solidFill>
                  <a:srgbClr val="191919"/>
                </a:solidFill>
                <a:effectLst/>
                <a:latin typeface="+mj-lt"/>
              </a:rPr>
              <a:t>Population cible plus petite que la population atteinte de la pathologie</a:t>
            </a:r>
          </a:p>
          <a:p>
            <a:pPr>
              <a:buFont typeface="Wingdings" panose="05000000000000000000" pitchFamily="2" charset="2"/>
              <a:buChar char="Ø"/>
            </a:pPr>
            <a:endParaRPr lang="fr-FR" sz="1800" dirty="0">
              <a:latin typeface="+mj-lt"/>
            </a:endParaRPr>
          </a:p>
        </p:txBody>
      </p:sp>
      <p:pic>
        <p:nvPicPr>
          <p:cNvPr id="7" name="Graphique 6" descr="Cible avec un remplissage uni">
            <a:extLst>
              <a:ext uri="{FF2B5EF4-FFF2-40B4-BE49-F238E27FC236}">
                <a16:creationId xmlns:a16="http://schemas.microsoft.com/office/drawing/2014/main" id="{3A3D0F61-52CF-4E43-AF42-10493A06AA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8423" y="1771475"/>
            <a:ext cx="1513375" cy="1513375"/>
          </a:xfrm>
          <a:prstGeom prst="rect">
            <a:avLst/>
          </a:prstGeom>
        </p:spPr>
      </p:pic>
      <p:pic>
        <p:nvPicPr>
          <p:cNvPr id="9" name="Graphique 8" descr="Éléphant avec un remplissage uni">
            <a:extLst>
              <a:ext uri="{FF2B5EF4-FFF2-40B4-BE49-F238E27FC236}">
                <a16:creationId xmlns:a16="http://schemas.microsoft.com/office/drawing/2014/main" id="{CF812EF5-DE21-48E6-9966-60A67F4169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0188" y="2129184"/>
            <a:ext cx="1065892" cy="1065892"/>
          </a:xfrm>
          <a:prstGeom prst="rect">
            <a:avLst/>
          </a:prstGeom>
        </p:spPr>
      </p:pic>
      <p:sp>
        <p:nvSpPr>
          <p:cNvPr id="10" name="Espace réservé du texte 2">
            <a:extLst>
              <a:ext uri="{FF2B5EF4-FFF2-40B4-BE49-F238E27FC236}">
                <a16:creationId xmlns:a16="http://schemas.microsoft.com/office/drawing/2014/main" id="{2F08EFB5-5AD5-407A-AA25-C0ADC10B8C37}"/>
              </a:ext>
            </a:extLst>
          </p:cNvPr>
          <p:cNvSpPr txBox="1">
            <a:spLocks/>
          </p:cNvSpPr>
          <p:nvPr/>
        </p:nvSpPr>
        <p:spPr>
          <a:xfrm>
            <a:off x="2434682" y="2023863"/>
            <a:ext cx="7322635" cy="1065893"/>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marL="406400" marR="0" indent="-398463" algn="l" defTabSz="914400" rtl="0" eaLnBrk="1" fontAlgn="auto" latinLnBrk="0" hangingPunct="1">
              <a:lnSpc>
                <a:spcPct val="100000"/>
              </a:lnSpc>
              <a:spcBef>
                <a:spcPts val="500"/>
              </a:spcBef>
              <a:spcAft>
                <a:spcPts val="0"/>
              </a:spcAft>
              <a:buClr>
                <a:schemeClr val="bg2"/>
              </a:buClr>
              <a:buSzTx/>
              <a:buFont typeface="Police système"/>
              <a:buChar char="●"/>
              <a:tabLst/>
              <a:defRPr lang="fr-FR" sz="3000" b="0" kern="1200" noProof="0">
                <a:solidFill>
                  <a:schemeClr val="tx1"/>
                </a:solidFill>
                <a:latin typeface="+mn-lt"/>
                <a:ea typeface="+mn-ea"/>
                <a:cs typeface="Calibri" panose="020F0502020204030204" pitchFamily="34" charset="0"/>
              </a:defRPr>
            </a:lvl1pPr>
            <a:lvl2pPr marL="800100" marR="0" indent="-342900" algn="l" defTabSz="914400" rtl="0" eaLnBrk="1" fontAlgn="auto" latinLnBrk="0" hangingPunct="1">
              <a:lnSpc>
                <a:spcPct val="100000"/>
              </a:lnSpc>
              <a:spcBef>
                <a:spcPts val="500"/>
              </a:spcBef>
              <a:spcAft>
                <a:spcPts val="0"/>
              </a:spcAft>
              <a:buClr>
                <a:schemeClr val="tx2"/>
              </a:buClr>
              <a:buSzPct val="120000"/>
              <a:buFont typeface="Police système"/>
              <a:buChar char="•"/>
              <a:tabLst/>
              <a:defRPr sz="2600" b="0" kern="1200">
                <a:solidFill>
                  <a:schemeClr val="tx1"/>
                </a:solidFill>
                <a:latin typeface="+mn-lt"/>
                <a:ea typeface="+mn-ea"/>
                <a:cs typeface="+mn-cs"/>
              </a:defRPr>
            </a:lvl2pPr>
            <a:lvl3pPr marL="1143000" marR="0" indent="-296863" algn="l" defTabSz="914400" rtl="0" eaLnBrk="1" fontAlgn="auto" latinLnBrk="0" hangingPunct="1">
              <a:lnSpc>
                <a:spcPct val="100000"/>
              </a:lnSpc>
              <a:spcBef>
                <a:spcPts val="500"/>
              </a:spcBef>
              <a:spcAft>
                <a:spcPts val="0"/>
              </a:spcAft>
              <a:buClrTx/>
              <a:buSzTx/>
              <a:buFont typeface="Police système"/>
              <a:buChar char="•"/>
              <a:tabLst/>
              <a:defRPr sz="2400" b="0" kern="1200">
                <a:solidFill>
                  <a:schemeClr val="tx1"/>
                </a:solidFill>
                <a:latin typeface="+mn-lt"/>
                <a:ea typeface="+mn-ea"/>
                <a:cs typeface="+mn-cs"/>
              </a:defRPr>
            </a:lvl3pPr>
            <a:lvl4pPr marL="1385888" marR="0" indent="-2619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200" kern="1200">
                <a:solidFill>
                  <a:schemeClr val="tx1"/>
                </a:solidFill>
                <a:latin typeface="+mn-lt"/>
                <a:ea typeface="+mn-ea"/>
                <a:cs typeface="+mn-cs"/>
              </a:defRPr>
            </a:lvl4pPr>
            <a:lvl5pPr marL="1649413" indent="-2635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7" indent="0" algn="ctr">
              <a:buNone/>
            </a:pPr>
            <a:r>
              <a:rPr lang="fr-FR" sz="2800" dirty="0">
                <a:solidFill>
                  <a:srgbClr val="191919"/>
                </a:solidFill>
                <a:latin typeface="+mj-lt"/>
              </a:rPr>
              <a:t>Cancer</a:t>
            </a:r>
          </a:p>
          <a:p>
            <a:pPr marL="7937" indent="0" algn="ctr">
              <a:buNone/>
            </a:pPr>
            <a:r>
              <a:rPr lang="fr-FR" sz="2800" dirty="0">
                <a:solidFill>
                  <a:srgbClr val="191919"/>
                </a:solidFill>
                <a:latin typeface="+mj-lt"/>
              </a:rPr>
              <a:t>Maladies inflammatoires chroniques</a:t>
            </a:r>
          </a:p>
          <a:p>
            <a:pPr marL="7937" indent="0" algn="ctr">
              <a:buNone/>
            </a:pPr>
            <a:endParaRPr lang="fr-FR" sz="2800" dirty="0">
              <a:latin typeface="+mj-lt"/>
            </a:endParaRPr>
          </a:p>
        </p:txBody>
      </p:sp>
      <p:sp>
        <p:nvSpPr>
          <p:cNvPr id="11" name="Espace réservé du texte 2">
            <a:extLst>
              <a:ext uri="{FF2B5EF4-FFF2-40B4-BE49-F238E27FC236}">
                <a16:creationId xmlns:a16="http://schemas.microsoft.com/office/drawing/2014/main" id="{E75424C8-DF12-4C03-A595-55B877665A14}"/>
              </a:ext>
            </a:extLst>
          </p:cNvPr>
          <p:cNvSpPr txBox="1">
            <a:spLocks/>
          </p:cNvSpPr>
          <p:nvPr/>
        </p:nvSpPr>
        <p:spPr>
          <a:xfrm>
            <a:off x="472067" y="3717642"/>
            <a:ext cx="5067153" cy="2833538"/>
          </a:xfrm>
          <a:prstGeom prst="rect">
            <a:avLst/>
          </a:prstGeom>
        </p:spPr>
        <p:txBody>
          <a:bodyPr>
            <a:normAutofit fontScale="92500" lnSpcReduction="20000"/>
          </a:bodyPr>
          <a:lstStyle>
            <a:lvl1pPr marL="406400" marR="0" indent="-398463" algn="l" defTabSz="914400" rtl="0" eaLnBrk="1" fontAlgn="auto" latinLnBrk="0" hangingPunct="1">
              <a:lnSpc>
                <a:spcPct val="100000"/>
              </a:lnSpc>
              <a:spcBef>
                <a:spcPts val="500"/>
              </a:spcBef>
              <a:spcAft>
                <a:spcPts val="0"/>
              </a:spcAft>
              <a:buClr>
                <a:schemeClr val="bg2"/>
              </a:buClr>
              <a:buSzTx/>
              <a:buFont typeface="Police système"/>
              <a:buChar char="●"/>
              <a:tabLst/>
              <a:defRPr lang="fr-FR" sz="3000" b="0" kern="1200" noProof="0">
                <a:solidFill>
                  <a:schemeClr val="tx1"/>
                </a:solidFill>
                <a:latin typeface="+mn-lt"/>
                <a:ea typeface="+mn-ea"/>
                <a:cs typeface="Calibri" panose="020F0502020204030204" pitchFamily="34" charset="0"/>
              </a:defRPr>
            </a:lvl1pPr>
            <a:lvl2pPr marL="800100" marR="0" indent="-342900" algn="l" defTabSz="914400" rtl="0" eaLnBrk="1" fontAlgn="auto" latinLnBrk="0" hangingPunct="1">
              <a:lnSpc>
                <a:spcPct val="100000"/>
              </a:lnSpc>
              <a:spcBef>
                <a:spcPts val="500"/>
              </a:spcBef>
              <a:spcAft>
                <a:spcPts val="0"/>
              </a:spcAft>
              <a:buClr>
                <a:schemeClr val="tx2"/>
              </a:buClr>
              <a:buSzPct val="120000"/>
              <a:buFont typeface="Police système"/>
              <a:buChar char="•"/>
              <a:tabLst/>
              <a:defRPr sz="2600" b="0" kern="1200">
                <a:solidFill>
                  <a:schemeClr val="tx1"/>
                </a:solidFill>
                <a:latin typeface="+mn-lt"/>
                <a:ea typeface="+mn-ea"/>
                <a:cs typeface="+mn-cs"/>
              </a:defRPr>
            </a:lvl2pPr>
            <a:lvl3pPr marL="1143000" marR="0" indent="-296863" algn="l" defTabSz="914400" rtl="0" eaLnBrk="1" fontAlgn="auto" latinLnBrk="0" hangingPunct="1">
              <a:lnSpc>
                <a:spcPct val="100000"/>
              </a:lnSpc>
              <a:spcBef>
                <a:spcPts val="500"/>
              </a:spcBef>
              <a:spcAft>
                <a:spcPts val="0"/>
              </a:spcAft>
              <a:buClrTx/>
              <a:buSzTx/>
              <a:buFont typeface="Police système"/>
              <a:buChar char="•"/>
              <a:tabLst/>
              <a:defRPr sz="2400" b="0" kern="1200">
                <a:solidFill>
                  <a:schemeClr val="tx1"/>
                </a:solidFill>
                <a:latin typeface="+mn-lt"/>
                <a:ea typeface="+mn-ea"/>
                <a:cs typeface="+mn-cs"/>
              </a:defRPr>
            </a:lvl3pPr>
            <a:lvl4pPr marL="1385888" marR="0" indent="-2619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200" kern="1200">
                <a:solidFill>
                  <a:schemeClr val="tx1"/>
                </a:solidFill>
                <a:latin typeface="+mn-lt"/>
                <a:ea typeface="+mn-ea"/>
                <a:cs typeface="+mn-cs"/>
              </a:defRPr>
            </a:lvl4pPr>
            <a:lvl5pPr marL="1649413" indent="-2635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191919"/>
                </a:solidFill>
                <a:latin typeface="+mj-lt"/>
              </a:rPr>
              <a:t>Biomédicaments</a:t>
            </a:r>
          </a:p>
          <a:p>
            <a:pPr lvl="1"/>
            <a:r>
              <a:rPr lang="fr-FR" dirty="0">
                <a:solidFill>
                  <a:srgbClr val="191919"/>
                </a:solidFill>
                <a:latin typeface="+mj-lt"/>
              </a:rPr>
              <a:t>Anticorps monoclonaux</a:t>
            </a:r>
          </a:p>
          <a:p>
            <a:pPr lvl="1"/>
            <a:r>
              <a:rPr lang="fr-FR" dirty="0">
                <a:solidFill>
                  <a:srgbClr val="191919"/>
                </a:solidFill>
                <a:latin typeface="+mj-lt"/>
              </a:rPr>
              <a:t>Protéines de fusion</a:t>
            </a:r>
          </a:p>
          <a:p>
            <a:r>
              <a:rPr lang="fr-FR" dirty="0">
                <a:solidFill>
                  <a:srgbClr val="191919"/>
                </a:solidFill>
                <a:latin typeface="+mj-lt"/>
              </a:rPr>
              <a:t>Petites molécules chimiques</a:t>
            </a:r>
          </a:p>
          <a:p>
            <a:pPr lvl="1"/>
            <a:r>
              <a:rPr lang="fr-FR" dirty="0">
                <a:solidFill>
                  <a:srgbClr val="191919"/>
                </a:solidFill>
                <a:latin typeface="+mj-lt"/>
              </a:rPr>
              <a:t>Inhibiteurs de tyrosine kinase</a:t>
            </a:r>
          </a:p>
          <a:p>
            <a:pPr lvl="1"/>
            <a:r>
              <a:rPr lang="fr-FR" dirty="0">
                <a:solidFill>
                  <a:srgbClr val="191919"/>
                </a:solidFill>
                <a:latin typeface="+mj-lt"/>
              </a:rPr>
              <a:t>Inhibiteurs de mTOR</a:t>
            </a:r>
          </a:p>
          <a:p>
            <a:pPr lvl="1"/>
            <a:r>
              <a:rPr lang="fr-FR" dirty="0" err="1">
                <a:solidFill>
                  <a:srgbClr val="191919"/>
                </a:solidFill>
                <a:latin typeface="+mj-lt"/>
              </a:rPr>
              <a:t>Immuno-modulateurs</a:t>
            </a:r>
            <a:endParaRPr lang="fr-FR" dirty="0">
              <a:solidFill>
                <a:srgbClr val="191919"/>
              </a:solidFill>
              <a:latin typeface="+mj-lt"/>
            </a:endParaRPr>
          </a:p>
          <a:p>
            <a:endParaRPr lang="fr-FR" dirty="0">
              <a:latin typeface="+mj-lt"/>
            </a:endParaRPr>
          </a:p>
        </p:txBody>
      </p:sp>
      <p:sp>
        <p:nvSpPr>
          <p:cNvPr id="12" name="ZoneTexte 11">
            <a:extLst>
              <a:ext uri="{FF2B5EF4-FFF2-40B4-BE49-F238E27FC236}">
                <a16:creationId xmlns:a16="http://schemas.microsoft.com/office/drawing/2014/main" id="{A43F1065-0865-4CA5-A610-4AB6805E60B1}"/>
              </a:ext>
            </a:extLst>
          </p:cNvPr>
          <p:cNvSpPr txBox="1"/>
          <p:nvPr/>
        </p:nvSpPr>
        <p:spPr>
          <a:xfrm>
            <a:off x="8872647" y="6374866"/>
            <a:ext cx="2519151" cy="369332"/>
          </a:xfrm>
          <a:prstGeom prst="rect">
            <a:avLst/>
          </a:prstGeom>
          <a:noFill/>
        </p:spPr>
        <p:txBody>
          <a:bodyPr wrap="none" rtlCol="0">
            <a:spAutoFit/>
          </a:bodyPr>
          <a:lstStyle/>
          <a:p>
            <a:r>
              <a:rPr lang="fr-FR" i="1" dirty="0">
                <a:solidFill>
                  <a:schemeClr val="bg2">
                    <a:lumMod val="50000"/>
                  </a:schemeClr>
                </a:solidFill>
              </a:rPr>
              <a:t>Marquet, </a:t>
            </a:r>
            <a:r>
              <a:rPr lang="fr-FR" i="1" dirty="0" err="1">
                <a:solidFill>
                  <a:schemeClr val="bg2">
                    <a:lumMod val="50000"/>
                  </a:schemeClr>
                </a:solidFill>
              </a:rPr>
              <a:t>Therapie</a:t>
            </a:r>
            <a:r>
              <a:rPr lang="fr-FR" i="1" dirty="0">
                <a:solidFill>
                  <a:schemeClr val="bg2">
                    <a:lumMod val="50000"/>
                  </a:schemeClr>
                </a:solidFill>
              </a:rPr>
              <a:t>, 2015</a:t>
            </a:r>
          </a:p>
        </p:txBody>
      </p:sp>
      <p:sp>
        <p:nvSpPr>
          <p:cNvPr id="13" name="Ellipse 12">
            <a:extLst>
              <a:ext uri="{FF2B5EF4-FFF2-40B4-BE49-F238E27FC236}">
                <a16:creationId xmlns:a16="http://schemas.microsoft.com/office/drawing/2014/main" id="{A11D5B57-7BF1-4579-8DB2-4D629687DBE9}"/>
              </a:ext>
            </a:extLst>
          </p:cNvPr>
          <p:cNvSpPr/>
          <p:nvPr/>
        </p:nvSpPr>
        <p:spPr>
          <a:xfrm>
            <a:off x="11074899" y="231358"/>
            <a:ext cx="973745" cy="945335"/>
          </a:xfrm>
          <a:prstGeom prst="ellipse">
            <a:avLst/>
          </a:prstGeom>
          <a:solidFill>
            <a:schemeClr val="bg1"/>
          </a:solid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rgbClr val="C00000"/>
                </a:solidFill>
              </a:rPr>
              <a:t>A</a:t>
            </a:r>
          </a:p>
        </p:txBody>
      </p:sp>
      <p:sp>
        <p:nvSpPr>
          <p:cNvPr id="17"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endParaRPr lang="fr-CA" altLang="fr-FR" sz="3600" dirty="0">
              <a:solidFill>
                <a:schemeClr val="tx2"/>
              </a:solidFill>
            </a:endParaRPr>
          </a:p>
        </p:txBody>
      </p:sp>
      <p:sp>
        <p:nvSpPr>
          <p:cNvPr id="5" name="Espace réservé du texte 4">
            <a:extLst>
              <a:ext uri="{FF2B5EF4-FFF2-40B4-BE49-F238E27FC236}">
                <a16:creationId xmlns:a16="http://schemas.microsoft.com/office/drawing/2014/main" id="{D9E721E4-8232-4024-81E2-3BA172FA6E82}"/>
              </a:ext>
            </a:extLst>
          </p:cNvPr>
          <p:cNvSpPr>
            <a:spLocks noGrp="1"/>
          </p:cNvSpPr>
          <p:nvPr>
            <p:ph type="body" sz="quarter" idx="20"/>
          </p:nvPr>
        </p:nvSpPr>
        <p:spPr>
          <a:xfrm>
            <a:off x="687105" y="961893"/>
            <a:ext cx="9704231" cy="486557"/>
          </a:xfrm>
        </p:spPr>
        <p:txBody>
          <a:bodyPr/>
          <a:lstStyle/>
          <a:p>
            <a:r>
              <a:rPr lang="fr-FR" dirty="0"/>
              <a:t>Définition : Thérapie ciblée</a:t>
            </a:r>
          </a:p>
        </p:txBody>
      </p:sp>
    </p:spTree>
    <p:extLst>
      <p:ext uri="{BB962C8B-B14F-4D97-AF65-F5344CB8AC3E}">
        <p14:creationId xmlns:p14="http://schemas.microsoft.com/office/powerpoint/2010/main" val="111470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p:cNvGrpSpPr/>
          <p:nvPr/>
        </p:nvGrpSpPr>
        <p:grpSpPr>
          <a:xfrm>
            <a:off x="-612743" y="-315416"/>
            <a:ext cx="2388264" cy="2286432"/>
            <a:chOff x="695940" y="1739361"/>
            <a:chExt cx="1596967" cy="1555284"/>
          </a:xfrm>
          <a:solidFill>
            <a:schemeClr val="accent3"/>
          </a:solidFill>
        </p:grpSpPr>
        <p:sp>
          <p:nvSpPr>
            <p:cNvPr id="21" name="Ellipse 20"/>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22"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2" name="Espace réservé du numéro de diapositive 1">
            <a:extLst>
              <a:ext uri="{FF2B5EF4-FFF2-40B4-BE49-F238E27FC236}">
                <a16:creationId xmlns:a16="http://schemas.microsoft.com/office/drawing/2014/main" id="{F562EB04-C7A1-4253-A71C-8DFE963501A6}"/>
              </a:ext>
            </a:extLst>
          </p:cNvPr>
          <p:cNvSpPr>
            <a:spLocks noGrp="1"/>
          </p:cNvSpPr>
          <p:nvPr>
            <p:ph type="sldNum" sz="quarter" idx="26"/>
          </p:nvPr>
        </p:nvSpPr>
        <p:spPr/>
        <p:txBody>
          <a:bodyPr/>
          <a:lstStyle/>
          <a:p>
            <a:fld id="{27F63893-9D7C-4D41-AC61-E8ABFBCB521E}" type="slidenum">
              <a:rPr lang="fr-FR" smtClean="0"/>
              <a:pPr/>
              <a:t>13</a:t>
            </a:fld>
            <a:endParaRPr lang="fr-FR" dirty="0"/>
          </a:p>
        </p:txBody>
      </p:sp>
      <p:sp>
        <p:nvSpPr>
          <p:cNvPr id="3" name="Espace réservé du texte 2">
            <a:extLst>
              <a:ext uri="{FF2B5EF4-FFF2-40B4-BE49-F238E27FC236}">
                <a16:creationId xmlns:a16="http://schemas.microsoft.com/office/drawing/2014/main" id="{ED86A59E-F9BB-4128-9C0B-6928D6572D8A}"/>
              </a:ext>
            </a:extLst>
          </p:cNvPr>
          <p:cNvSpPr>
            <a:spLocks noGrp="1"/>
          </p:cNvSpPr>
          <p:nvPr>
            <p:ph type="body" sz="quarter" idx="27"/>
          </p:nvPr>
        </p:nvSpPr>
        <p:spPr>
          <a:xfrm>
            <a:off x="5723334" y="4036453"/>
            <a:ext cx="6298625" cy="2031573"/>
          </a:xfrm>
        </p:spPr>
        <p:txBody>
          <a:bodyPr>
            <a:normAutofit/>
          </a:bodyPr>
          <a:lstStyle/>
          <a:p>
            <a:pPr algn="l">
              <a:buFont typeface="Wingdings" panose="05000000000000000000" pitchFamily="2" charset="2"/>
              <a:buChar char="Ø"/>
            </a:pPr>
            <a:r>
              <a:rPr lang="fr-FR" sz="1800" b="0" i="0" dirty="0">
                <a:solidFill>
                  <a:srgbClr val="191919"/>
                </a:solidFill>
                <a:effectLst/>
                <a:latin typeface="+mj-lt"/>
              </a:rPr>
              <a:t>Spécifiques d’une cible moléculaire</a:t>
            </a:r>
          </a:p>
          <a:p>
            <a:pPr algn="l">
              <a:buFont typeface="Wingdings" panose="05000000000000000000" pitchFamily="2" charset="2"/>
              <a:buChar char="Ø"/>
            </a:pPr>
            <a:r>
              <a:rPr lang="fr-FR" sz="1800" dirty="0">
                <a:solidFill>
                  <a:srgbClr val="191919"/>
                </a:solidFill>
                <a:latin typeface="+mj-lt"/>
              </a:rPr>
              <a:t>L</a:t>
            </a:r>
            <a:r>
              <a:rPr lang="fr-FR" sz="1800" b="0" i="0" dirty="0">
                <a:solidFill>
                  <a:srgbClr val="191919"/>
                </a:solidFill>
                <a:effectLst/>
                <a:latin typeface="+mj-lt"/>
              </a:rPr>
              <a:t>e plus souvent protéine impliqué dans le processus pathologique</a:t>
            </a:r>
          </a:p>
          <a:p>
            <a:pPr algn="l">
              <a:buFont typeface="Wingdings" panose="05000000000000000000" pitchFamily="2" charset="2"/>
              <a:buChar char="Ø"/>
            </a:pPr>
            <a:r>
              <a:rPr lang="fr-FR" sz="1800" dirty="0">
                <a:solidFill>
                  <a:srgbClr val="191919"/>
                </a:solidFill>
                <a:latin typeface="+mj-lt"/>
              </a:rPr>
              <a:t>Biomarqueur permettant la sélection des patients </a:t>
            </a:r>
          </a:p>
          <a:p>
            <a:pPr algn="l">
              <a:buFont typeface="Wingdings" panose="05000000000000000000" pitchFamily="2" charset="2"/>
              <a:buChar char="Ø"/>
            </a:pPr>
            <a:r>
              <a:rPr lang="fr-FR" sz="1800" b="0" i="0" dirty="0">
                <a:solidFill>
                  <a:srgbClr val="191919"/>
                </a:solidFill>
                <a:effectLst/>
                <a:latin typeface="+mj-lt"/>
              </a:rPr>
              <a:t>Population cible plus petite que la population atteinte de la pathologie</a:t>
            </a:r>
          </a:p>
          <a:p>
            <a:pPr>
              <a:buFont typeface="Wingdings" panose="05000000000000000000" pitchFamily="2" charset="2"/>
              <a:buChar char="Ø"/>
            </a:pPr>
            <a:endParaRPr lang="fr-FR" sz="1800" dirty="0">
              <a:latin typeface="+mj-lt"/>
            </a:endParaRPr>
          </a:p>
        </p:txBody>
      </p:sp>
      <p:pic>
        <p:nvPicPr>
          <p:cNvPr id="7" name="Graphique 6" descr="Cible avec un remplissage uni">
            <a:extLst>
              <a:ext uri="{FF2B5EF4-FFF2-40B4-BE49-F238E27FC236}">
                <a16:creationId xmlns:a16="http://schemas.microsoft.com/office/drawing/2014/main" id="{3A3D0F61-52CF-4E43-AF42-10493A06AA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78423" y="1771475"/>
            <a:ext cx="1513375" cy="1513375"/>
          </a:xfrm>
          <a:prstGeom prst="rect">
            <a:avLst/>
          </a:prstGeom>
        </p:spPr>
      </p:pic>
      <p:pic>
        <p:nvPicPr>
          <p:cNvPr id="9" name="Graphique 8" descr="Éléphant avec un remplissage uni">
            <a:extLst>
              <a:ext uri="{FF2B5EF4-FFF2-40B4-BE49-F238E27FC236}">
                <a16:creationId xmlns:a16="http://schemas.microsoft.com/office/drawing/2014/main" id="{CF812EF5-DE21-48E6-9966-60A67F4169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188" y="2129184"/>
            <a:ext cx="1065892" cy="1065892"/>
          </a:xfrm>
          <a:prstGeom prst="rect">
            <a:avLst/>
          </a:prstGeom>
        </p:spPr>
      </p:pic>
      <p:sp>
        <p:nvSpPr>
          <p:cNvPr id="10" name="Espace réservé du texte 2">
            <a:extLst>
              <a:ext uri="{FF2B5EF4-FFF2-40B4-BE49-F238E27FC236}">
                <a16:creationId xmlns:a16="http://schemas.microsoft.com/office/drawing/2014/main" id="{2F08EFB5-5AD5-407A-AA25-C0ADC10B8C37}"/>
              </a:ext>
            </a:extLst>
          </p:cNvPr>
          <p:cNvSpPr txBox="1">
            <a:spLocks/>
          </p:cNvSpPr>
          <p:nvPr/>
        </p:nvSpPr>
        <p:spPr>
          <a:xfrm>
            <a:off x="2434682" y="2023863"/>
            <a:ext cx="7322635" cy="1065893"/>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marL="406400" marR="0" indent="-398463" algn="l" defTabSz="914400" rtl="0" eaLnBrk="1" fontAlgn="auto" latinLnBrk="0" hangingPunct="1">
              <a:lnSpc>
                <a:spcPct val="100000"/>
              </a:lnSpc>
              <a:spcBef>
                <a:spcPts val="500"/>
              </a:spcBef>
              <a:spcAft>
                <a:spcPts val="0"/>
              </a:spcAft>
              <a:buClr>
                <a:schemeClr val="bg2"/>
              </a:buClr>
              <a:buSzTx/>
              <a:buFont typeface="Police système"/>
              <a:buChar char="●"/>
              <a:tabLst/>
              <a:defRPr lang="fr-FR" sz="3000" b="0" kern="1200" noProof="0">
                <a:solidFill>
                  <a:schemeClr val="tx1"/>
                </a:solidFill>
                <a:latin typeface="+mn-lt"/>
                <a:ea typeface="+mn-ea"/>
                <a:cs typeface="Calibri" panose="020F0502020204030204" pitchFamily="34" charset="0"/>
              </a:defRPr>
            </a:lvl1pPr>
            <a:lvl2pPr marL="800100" marR="0" indent="-342900" algn="l" defTabSz="914400" rtl="0" eaLnBrk="1" fontAlgn="auto" latinLnBrk="0" hangingPunct="1">
              <a:lnSpc>
                <a:spcPct val="100000"/>
              </a:lnSpc>
              <a:spcBef>
                <a:spcPts val="500"/>
              </a:spcBef>
              <a:spcAft>
                <a:spcPts val="0"/>
              </a:spcAft>
              <a:buClr>
                <a:schemeClr val="tx2"/>
              </a:buClr>
              <a:buSzPct val="120000"/>
              <a:buFont typeface="Police système"/>
              <a:buChar char="•"/>
              <a:tabLst/>
              <a:defRPr sz="2600" b="0" kern="1200">
                <a:solidFill>
                  <a:schemeClr val="tx1"/>
                </a:solidFill>
                <a:latin typeface="+mn-lt"/>
                <a:ea typeface="+mn-ea"/>
                <a:cs typeface="+mn-cs"/>
              </a:defRPr>
            </a:lvl2pPr>
            <a:lvl3pPr marL="1143000" marR="0" indent="-296863" algn="l" defTabSz="914400" rtl="0" eaLnBrk="1" fontAlgn="auto" latinLnBrk="0" hangingPunct="1">
              <a:lnSpc>
                <a:spcPct val="100000"/>
              </a:lnSpc>
              <a:spcBef>
                <a:spcPts val="500"/>
              </a:spcBef>
              <a:spcAft>
                <a:spcPts val="0"/>
              </a:spcAft>
              <a:buClrTx/>
              <a:buSzTx/>
              <a:buFont typeface="Police système"/>
              <a:buChar char="•"/>
              <a:tabLst/>
              <a:defRPr sz="2400" b="0" kern="1200">
                <a:solidFill>
                  <a:schemeClr val="tx1"/>
                </a:solidFill>
                <a:latin typeface="+mn-lt"/>
                <a:ea typeface="+mn-ea"/>
                <a:cs typeface="+mn-cs"/>
              </a:defRPr>
            </a:lvl3pPr>
            <a:lvl4pPr marL="1385888" marR="0" indent="-2619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200" kern="1200">
                <a:solidFill>
                  <a:schemeClr val="tx1"/>
                </a:solidFill>
                <a:latin typeface="+mn-lt"/>
                <a:ea typeface="+mn-ea"/>
                <a:cs typeface="+mn-cs"/>
              </a:defRPr>
            </a:lvl4pPr>
            <a:lvl5pPr marL="1649413" indent="-2635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7" indent="0" algn="ctr">
              <a:buNone/>
            </a:pPr>
            <a:r>
              <a:rPr lang="fr-FR" sz="2800" dirty="0">
                <a:solidFill>
                  <a:srgbClr val="191919"/>
                </a:solidFill>
                <a:latin typeface="+mj-lt"/>
              </a:rPr>
              <a:t>Cancer</a:t>
            </a:r>
          </a:p>
          <a:p>
            <a:pPr marL="7937" indent="0" algn="ctr">
              <a:buNone/>
            </a:pPr>
            <a:r>
              <a:rPr lang="fr-FR" sz="2800" dirty="0">
                <a:solidFill>
                  <a:srgbClr val="191919"/>
                </a:solidFill>
                <a:latin typeface="+mj-lt"/>
              </a:rPr>
              <a:t>Maladies inflammatoires chroniques</a:t>
            </a:r>
          </a:p>
          <a:p>
            <a:pPr marL="7937" indent="0" algn="ctr">
              <a:buNone/>
            </a:pPr>
            <a:endParaRPr lang="fr-FR" sz="2800" dirty="0">
              <a:latin typeface="+mj-lt"/>
            </a:endParaRPr>
          </a:p>
        </p:txBody>
      </p:sp>
      <p:sp>
        <p:nvSpPr>
          <p:cNvPr id="11" name="Espace réservé du texte 2">
            <a:extLst>
              <a:ext uri="{FF2B5EF4-FFF2-40B4-BE49-F238E27FC236}">
                <a16:creationId xmlns:a16="http://schemas.microsoft.com/office/drawing/2014/main" id="{E75424C8-DF12-4C03-A595-55B877665A14}"/>
              </a:ext>
            </a:extLst>
          </p:cNvPr>
          <p:cNvSpPr txBox="1">
            <a:spLocks/>
          </p:cNvSpPr>
          <p:nvPr/>
        </p:nvSpPr>
        <p:spPr>
          <a:xfrm>
            <a:off x="472067" y="3717642"/>
            <a:ext cx="5067153" cy="2833538"/>
          </a:xfrm>
          <a:prstGeom prst="rect">
            <a:avLst/>
          </a:prstGeom>
        </p:spPr>
        <p:txBody>
          <a:bodyPr>
            <a:normAutofit fontScale="92500" lnSpcReduction="20000"/>
          </a:bodyPr>
          <a:lstStyle>
            <a:lvl1pPr marL="406400" marR="0" indent="-398463" algn="l" defTabSz="914400" rtl="0" eaLnBrk="1" fontAlgn="auto" latinLnBrk="0" hangingPunct="1">
              <a:lnSpc>
                <a:spcPct val="100000"/>
              </a:lnSpc>
              <a:spcBef>
                <a:spcPts val="500"/>
              </a:spcBef>
              <a:spcAft>
                <a:spcPts val="0"/>
              </a:spcAft>
              <a:buClr>
                <a:schemeClr val="bg2"/>
              </a:buClr>
              <a:buSzTx/>
              <a:buFont typeface="Police système"/>
              <a:buChar char="●"/>
              <a:tabLst/>
              <a:defRPr lang="fr-FR" sz="3000" b="0" kern="1200" noProof="0">
                <a:solidFill>
                  <a:schemeClr val="tx1"/>
                </a:solidFill>
                <a:latin typeface="+mn-lt"/>
                <a:ea typeface="+mn-ea"/>
                <a:cs typeface="Calibri" panose="020F0502020204030204" pitchFamily="34" charset="0"/>
              </a:defRPr>
            </a:lvl1pPr>
            <a:lvl2pPr marL="800100" marR="0" indent="-342900" algn="l" defTabSz="914400" rtl="0" eaLnBrk="1" fontAlgn="auto" latinLnBrk="0" hangingPunct="1">
              <a:lnSpc>
                <a:spcPct val="100000"/>
              </a:lnSpc>
              <a:spcBef>
                <a:spcPts val="500"/>
              </a:spcBef>
              <a:spcAft>
                <a:spcPts val="0"/>
              </a:spcAft>
              <a:buClr>
                <a:schemeClr val="tx2"/>
              </a:buClr>
              <a:buSzPct val="120000"/>
              <a:buFont typeface="Police système"/>
              <a:buChar char="•"/>
              <a:tabLst/>
              <a:defRPr sz="2600" b="0" kern="1200">
                <a:solidFill>
                  <a:schemeClr val="tx1"/>
                </a:solidFill>
                <a:latin typeface="+mn-lt"/>
                <a:ea typeface="+mn-ea"/>
                <a:cs typeface="+mn-cs"/>
              </a:defRPr>
            </a:lvl2pPr>
            <a:lvl3pPr marL="1143000" marR="0" indent="-296863" algn="l" defTabSz="914400" rtl="0" eaLnBrk="1" fontAlgn="auto" latinLnBrk="0" hangingPunct="1">
              <a:lnSpc>
                <a:spcPct val="100000"/>
              </a:lnSpc>
              <a:spcBef>
                <a:spcPts val="500"/>
              </a:spcBef>
              <a:spcAft>
                <a:spcPts val="0"/>
              </a:spcAft>
              <a:buClrTx/>
              <a:buSzTx/>
              <a:buFont typeface="Police système"/>
              <a:buChar char="•"/>
              <a:tabLst/>
              <a:defRPr sz="2400" b="0" kern="1200">
                <a:solidFill>
                  <a:schemeClr val="tx1"/>
                </a:solidFill>
                <a:latin typeface="+mn-lt"/>
                <a:ea typeface="+mn-ea"/>
                <a:cs typeface="+mn-cs"/>
              </a:defRPr>
            </a:lvl3pPr>
            <a:lvl4pPr marL="1385888" marR="0" indent="-2619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200" kern="1200">
                <a:solidFill>
                  <a:schemeClr val="tx1"/>
                </a:solidFill>
                <a:latin typeface="+mn-lt"/>
                <a:ea typeface="+mn-ea"/>
                <a:cs typeface="+mn-cs"/>
              </a:defRPr>
            </a:lvl4pPr>
            <a:lvl5pPr marL="1649413" indent="-2635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191919"/>
                </a:solidFill>
                <a:latin typeface="+mj-lt"/>
              </a:rPr>
              <a:t>Biomédicaments</a:t>
            </a:r>
          </a:p>
          <a:p>
            <a:pPr lvl="1"/>
            <a:r>
              <a:rPr lang="fr-FR" dirty="0">
                <a:solidFill>
                  <a:srgbClr val="191919"/>
                </a:solidFill>
                <a:latin typeface="+mj-lt"/>
              </a:rPr>
              <a:t>Anticorps monoclonaux</a:t>
            </a:r>
          </a:p>
          <a:p>
            <a:pPr lvl="1"/>
            <a:r>
              <a:rPr lang="fr-FR" dirty="0">
                <a:solidFill>
                  <a:srgbClr val="191919"/>
                </a:solidFill>
                <a:latin typeface="+mj-lt"/>
              </a:rPr>
              <a:t>Protéines de fusion</a:t>
            </a:r>
          </a:p>
          <a:p>
            <a:r>
              <a:rPr lang="fr-FR" dirty="0">
                <a:solidFill>
                  <a:srgbClr val="191919"/>
                </a:solidFill>
                <a:latin typeface="+mj-lt"/>
              </a:rPr>
              <a:t>Petites molécules chimiques</a:t>
            </a:r>
          </a:p>
          <a:p>
            <a:pPr lvl="1"/>
            <a:r>
              <a:rPr lang="fr-FR" dirty="0">
                <a:solidFill>
                  <a:srgbClr val="191919"/>
                </a:solidFill>
                <a:latin typeface="+mj-lt"/>
              </a:rPr>
              <a:t>Inhibiteurs de tyrosine kinase</a:t>
            </a:r>
          </a:p>
          <a:p>
            <a:pPr lvl="1"/>
            <a:r>
              <a:rPr lang="fr-FR" dirty="0">
                <a:solidFill>
                  <a:srgbClr val="191919"/>
                </a:solidFill>
                <a:latin typeface="+mj-lt"/>
              </a:rPr>
              <a:t>Inhibiteurs de mTOR</a:t>
            </a:r>
          </a:p>
          <a:p>
            <a:pPr lvl="1"/>
            <a:r>
              <a:rPr lang="fr-FR" dirty="0" err="1">
                <a:solidFill>
                  <a:srgbClr val="191919"/>
                </a:solidFill>
                <a:latin typeface="+mj-lt"/>
              </a:rPr>
              <a:t>Immuno-modulateurs</a:t>
            </a:r>
            <a:endParaRPr lang="fr-FR" dirty="0">
              <a:solidFill>
                <a:srgbClr val="191919"/>
              </a:solidFill>
              <a:latin typeface="+mj-lt"/>
            </a:endParaRPr>
          </a:p>
          <a:p>
            <a:endParaRPr lang="fr-FR" dirty="0">
              <a:latin typeface="+mj-lt"/>
            </a:endParaRPr>
          </a:p>
        </p:txBody>
      </p:sp>
      <p:sp>
        <p:nvSpPr>
          <p:cNvPr id="12" name="ZoneTexte 11">
            <a:extLst>
              <a:ext uri="{FF2B5EF4-FFF2-40B4-BE49-F238E27FC236}">
                <a16:creationId xmlns:a16="http://schemas.microsoft.com/office/drawing/2014/main" id="{A43F1065-0865-4CA5-A610-4AB6805E60B1}"/>
              </a:ext>
            </a:extLst>
          </p:cNvPr>
          <p:cNvSpPr txBox="1"/>
          <p:nvPr/>
        </p:nvSpPr>
        <p:spPr>
          <a:xfrm>
            <a:off x="8872647" y="6374866"/>
            <a:ext cx="2519151" cy="369332"/>
          </a:xfrm>
          <a:prstGeom prst="rect">
            <a:avLst/>
          </a:prstGeom>
          <a:noFill/>
        </p:spPr>
        <p:txBody>
          <a:bodyPr wrap="none" rtlCol="0">
            <a:spAutoFit/>
          </a:bodyPr>
          <a:lstStyle/>
          <a:p>
            <a:r>
              <a:rPr lang="fr-FR" i="1" dirty="0"/>
              <a:t>Marquet, </a:t>
            </a:r>
            <a:r>
              <a:rPr lang="fr-FR" i="1" dirty="0" err="1"/>
              <a:t>Therapie</a:t>
            </a:r>
            <a:r>
              <a:rPr lang="fr-FR" i="1" dirty="0"/>
              <a:t>, 2015</a:t>
            </a:r>
          </a:p>
        </p:txBody>
      </p:sp>
      <p:sp>
        <p:nvSpPr>
          <p:cNvPr id="17"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endParaRPr lang="fr-CA" altLang="fr-FR" sz="3600" dirty="0">
              <a:solidFill>
                <a:schemeClr val="tx2"/>
              </a:solidFill>
            </a:endParaRPr>
          </a:p>
        </p:txBody>
      </p:sp>
      <p:sp>
        <p:nvSpPr>
          <p:cNvPr id="5" name="Espace réservé du texte 4">
            <a:extLst>
              <a:ext uri="{FF2B5EF4-FFF2-40B4-BE49-F238E27FC236}">
                <a16:creationId xmlns:a16="http://schemas.microsoft.com/office/drawing/2014/main" id="{D9E721E4-8232-4024-81E2-3BA172FA6E82}"/>
              </a:ext>
            </a:extLst>
          </p:cNvPr>
          <p:cNvSpPr>
            <a:spLocks noGrp="1"/>
          </p:cNvSpPr>
          <p:nvPr>
            <p:ph type="body" sz="quarter" idx="20"/>
          </p:nvPr>
        </p:nvSpPr>
        <p:spPr>
          <a:xfrm>
            <a:off x="687105" y="961893"/>
            <a:ext cx="9704231" cy="486557"/>
          </a:xfrm>
        </p:spPr>
        <p:txBody>
          <a:bodyPr/>
          <a:lstStyle/>
          <a:p>
            <a:r>
              <a:rPr lang="fr-FR" dirty="0"/>
              <a:t>Définition : Thérapie ciblée</a:t>
            </a:r>
          </a:p>
        </p:txBody>
      </p:sp>
      <p:sp>
        <p:nvSpPr>
          <p:cNvPr id="18" name="ZoneTexte 17">
            <a:extLst>
              <a:ext uri="{FF2B5EF4-FFF2-40B4-BE49-F238E27FC236}">
                <a16:creationId xmlns:a16="http://schemas.microsoft.com/office/drawing/2014/main" id="{5CCC6985-E16D-4EDC-958F-0C8A7BA09191}"/>
              </a:ext>
            </a:extLst>
          </p:cNvPr>
          <p:cNvSpPr txBox="1"/>
          <p:nvPr/>
        </p:nvSpPr>
        <p:spPr>
          <a:xfrm rot="21199168">
            <a:off x="2572850" y="2645316"/>
            <a:ext cx="6320461" cy="107721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3200" dirty="0"/>
              <a:t>Médicaments hétérogènes</a:t>
            </a:r>
          </a:p>
          <a:p>
            <a:pPr algn="ctr"/>
            <a:r>
              <a:rPr lang="fr-FR" sz="3200" dirty="0"/>
              <a:t>Enjeux commerciaux +++</a:t>
            </a:r>
          </a:p>
        </p:txBody>
      </p:sp>
      <p:sp>
        <p:nvSpPr>
          <p:cNvPr id="19" name="Ellipse 18">
            <a:extLst>
              <a:ext uri="{FF2B5EF4-FFF2-40B4-BE49-F238E27FC236}">
                <a16:creationId xmlns:a16="http://schemas.microsoft.com/office/drawing/2014/main" id="{A11D5B57-7BF1-4579-8DB2-4D629687DBE9}"/>
              </a:ext>
            </a:extLst>
          </p:cNvPr>
          <p:cNvSpPr/>
          <p:nvPr/>
        </p:nvSpPr>
        <p:spPr>
          <a:xfrm>
            <a:off x="11074899" y="231358"/>
            <a:ext cx="973745" cy="945335"/>
          </a:xfrm>
          <a:prstGeom prst="ellipse">
            <a:avLst/>
          </a:prstGeom>
          <a:solidFill>
            <a:schemeClr val="bg1"/>
          </a:solid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rgbClr val="C00000"/>
                </a:solidFill>
              </a:rPr>
              <a:t>A</a:t>
            </a:r>
          </a:p>
        </p:txBody>
      </p:sp>
    </p:spTree>
    <p:extLst>
      <p:ext uri="{BB962C8B-B14F-4D97-AF65-F5344CB8AC3E}">
        <p14:creationId xmlns:p14="http://schemas.microsoft.com/office/powerpoint/2010/main" val="2344642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88907FF1-04C0-43A1-8C91-F88E1FAED33D}"/>
              </a:ext>
            </a:extLst>
          </p:cNvPr>
          <p:cNvGrpSpPr/>
          <p:nvPr/>
        </p:nvGrpSpPr>
        <p:grpSpPr>
          <a:xfrm>
            <a:off x="-612743" y="-315416"/>
            <a:ext cx="2388264" cy="2286432"/>
            <a:chOff x="695940" y="1739361"/>
            <a:chExt cx="1596967" cy="1555284"/>
          </a:xfrm>
          <a:solidFill>
            <a:schemeClr val="accent3"/>
          </a:solidFill>
        </p:grpSpPr>
        <p:sp>
          <p:nvSpPr>
            <p:cNvPr id="5" name="Ellipse 4">
              <a:extLst>
                <a:ext uri="{FF2B5EF4-FFF2-40B4-BE49-F238E27FC236}">
                  <a16:creationId xmlns:a16="http://schemas.microsoft.com/office/drawing/2014/main" id="{6F914E01-F48A-4DC7-9FB2-F05F45E4D89E}"/>
                </a:ext>
              </a:extLst>
            </p:cNvPr>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6" name="Ellipse 4">
              <a:extLst>
                <a:ext uri="{FF2B5EF4-FFF2-40B4-BE49-F238E27FC236}">
                  <a16:creationId xmlns:a16="http://schemas.microsoft.com/office/drawing/2014/main" id="{CD1E276C-255D-46D8-A38A-814FABBAB783}"/>
                </a:ext>
              </a:extLst>
            </p:cNvPr>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7" name="Titre 1">
            <a:extLst>
              <a:ext uri="{FF2B5EF4-FFF2-40B4-BE49-F238E27FC236}">
                <a16:creationId xmlns:a16="http://schemas.microsoft.com/office/drawing/2014/main" id="{035AAFFA-C6D0-4516-B2E4-F2A04DE20D66}"/>
              </a:ext>
            </a:extLst>
          </p:cNvPr>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endParaRPr lang="fr-CA" altLang="fr-FR" sz="3600" dirty="0">
              <a:solidFill>
                <a:schemeClr val="tx2"/>
              </a:solidFill>
            </a:endParaRPr>
          </a:p>
        </p:txBody>
      </p:sp>
      <p:sp>
        <p:nvSpPr>
          <p:cNvPr id="8" name="Ellipse 7">
            <a:extLst>
              <a:ext uri="{FF2B5EF4-FFF2-40B4-BE49-F238E27FC236}">
                <a16:creationId xmlns:a16="http://schemas.microsoft.com/office/drawing/2014/main" id="{072ABFC0-749D-4ECD-A928-E54EBD8078E8}"/>
              </a:ext>
            </a:extLst>
          </p:cNvPr>
          <p:cNvSpPr/>
          <p:nvPr/>
        </p:nvSpPr>
        <p:spPr>
          <a:xfrm>
            <a:off x="11074899" y="231358"/>
            <a:ext cx="973745" cy="945335"/>
          </a:xfrm>
          <a:prstGeom prst="ellipse">
            <a:avLst/>
          </a:prstGeom>
          <a:solidFill>
            <a:schemeClr val="bg1"/>
          </a:solid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rgbClr val="C00000"/>
                </a:solidFill>
              </a:rPr>
              <a:t>A</a:t>
            </a:r>
          </a:p>
        </p:txBody>
      </p:sp>
      <p:sp>
        <p:nvSpPr>
          <p:cNvPr id="13" name="Ellipse 12">
            <a:extLst>
              <a:ext uri="{FF2B5EF4-FFF2-40B4-BE49-F238E27FC236}">
                <a16:creationId xmlns:a16="http://schemas.microsoft.com/office/drawing/2014/main" id="{2AF498C5-6700-4AFF-A553-462CC86D9094}"/>
              </a:ext>
            </a:extLst>
          </p:cNvPr>
          <p:cNvSpPr/>
          <p:nvPr/>
        </p:nvSpPr>
        <p:spPr>
          <a:xfrm>
            <a:off x="2363177" y="5756518"/>
            <a:ext cx="1440951" cy="1010708"/>
          </a:xfrm>
          <a:prstGeom prst="ellipse">
            <a:avLst/>
          </a:prstGeom>
          <a:noFill/>
        </p:spPr>
        <p:style>
          <a:lnRef idx="2">
            <a:schemeClr val="accent3"/>
          </a:lnRef>
          <a:fillRef idx="1">
            <a:schemeClr val="lt1"/>
          </a:fillRef>
          <a:effectRef idx="0">
            <a:schemeClr val="accent3"/>
          </a:effectRef>
          <a:fontRef idx="minor">
            <a:schemeClr val="dk1"/>
          </a:fontRef>
        </p:style>
        <p:txBody>
          <a:bodyPr wrap="square" anchor="b">
            <a:noAutofit/>
          </a:bodyPr>
          <a:lstStyle/>
          <a:p>
            <a:r>
              <a:rPr lang="fr-FR" b="1" dirty="0">
                <a:solidFill>
                  <a:schemeClr val="accent3"/>
                </a:solidFill>
              </a:rPr>
              <a:t>rhumato</a:t>
            </a:r>
          </a:p>
        </p:txBody>
      </p:sp>
      <p:sp>
        <p:nvSpPr>
          <p:cNvPr id="9" name="Espace réservé du texte 4">
            <a:extLst>
              <a:ext uri="{FF2B5EF4-FFF2-40B4-BE49-F238E27FC236}">
                <a16:creationId xmlns:a16="http://schemas.microsoft.com/office/drawing/2014/main" id="{83667531-5327-44E3-88AE-588D68307BDF}"/>
              </a:ext>
            </a:extLst>
          </p:cNvPr>
          <p:cNvSpPr txBox="1">
            <a:spLocks/>
          </p:cNvSpPr>
          <p:nvPr/>
        </p:nvSpPr>
        <p:spPr>
          <a:xfrm>
            <a:off x="687105" y="961893"/>
            <a:ext cx="9704231" cy="4865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cap="all" dirty="0"/>
              <a:t>Définition : traitement de fond, synthétiques, biologiques</a:t>
            </a:r>
          </a:p>
        </p:txBody>
      </p:sp>
      <p:sp>
        <p:nvSpPr>
          <p:cNvPr id="3" name="Espace réservé du contenu 2">
            <a:extLst>
              <a:ext uri="{FF2B5EF4-FFF2-40B4-BE49-F238E27FC236}">
                <a16:creationId xmlns:a16="http://schemas.microsoft.com/office/drawing/2014/main" id="{F26700A9-37E7-41CA-A6AB-BE7D4BE19BDB}"/>
              </a:ext>
            </a:extLst>
          </p:cNvPr>
          <p:cNvSpPr>
            <a:spLocks noGrp="1"/>
          </p:cNvSpPr>
          <p:nvPr>
            <p:ph idx="1"/>
          </p:nvPr>
        </p:nvSpPr>
        <p:spPr>
          <a:xfrm>
            <a:off x="661128" y="1497377"/>
            <a:ext cx="4845050" cy="4772830"/>
          </a:xfrm>
          <a:prstGeom prst="roundRect">
            <a:avLst/>
          </a:prstGeom>
        </p:spPr>
        <p:style>
          <a:lnRef idx="1">
            <a:schemeClr val="accent3"/>
          </a:lnRef>
          <a:fillRef idx="2">
            <a:schemeClr val="accent3"/>
          </a:fillRef>
          <a:effectRef idx="1">
            <a:schemeClr val="accent3"/>
          </a:effectRef>
          <a:fontRef idx="minor">
            <a:schemeClr val="dk1"/>
          </a:fontRef>
        </p:style>
        <p:txBody>
          <a:bodyPr anchor="ctr">
            <a:normAutofit fontScale="92500"/>
          </a:bodyPr>
          <a:lstStyle/>
          <a:p>
            <a:pPr marL="0" indent="0" algn="ctr">
              <a:buNone/>
            </a:pPr>
            <a:r>
              <a:rPr lang="fr-FR" sz="4200" b="1" dirty="0"/>
              <a:t>Traitement de fond </a:t>
            </a:r>
          </a:p>
          <a:p>
            <a:pPr marL="0" indent="0" algn="ctr">
              <a:buNone/>
            </a:pPr>
            <a:r>
              <a:rPr lang="fr-FR" b="1" dirty="0" err="1"/>
              <a:t>DMARDs</a:t>
            </a:r>
            <a:endParaRPr lang="fr-FR" b="1" dirty="0"/>
          </a:p>
          <a:p>
            <a:pPr marL="0" indent="0" algn="ctr">
              <a:buNone/>
            </a:pPr>
            <a:r>
              <a:rPr lang="fr-FR" sz="1900" b="1" dirty="0" err="1"/>
              <a:t>Disease</a:t>
            </a:r>
            <a:r>
              <a:rPr lang="fr-FR" sz="1900" b="1" dirty="0"/>
              <a:t> </a:t>
            </a:r>
            <a:r>
              <a:rPr lang="fr-FR" sz="1900" b="1" dirty="0" err="1"/>
              <a:t>Modifying</a:t>
            </a:r>
            <a:r>
              <a:rPr lang="fr-FR" sz="1900" b="1" dirty="0"/>
              <a:t> Anti-</a:t>
            </a:r>
            <a:r>
              <a:rPr lang="fr-FR" sz="1900" b="1" dirty="0" err="1"/>
              <a:t>Rheumatic</a:t>
            </a:r>
            <a:r>
              <a:rPr lang="fr-FR" sz="1900" b="1" dirty="0"/>
              <a:t> </a:t>
            </a:r>
            <a:r>
              <a:rPr lang="fr-FR" sz="1900" b="1" dirty="0" err="1"/>
              <a:t>Drugs</a:t>
            </a:r>
            <a:endParaRPr lang="fr-FR" sz="1900" b="1" dirty="0"/>
          </a:p>
          <a:p>
            <a:pPr marL="0" indent="0" algn="ctr">
              <a:buNone/>
            </a:pPr>
            <a:r>
              <a:rPr lang="fr-FR" dirty="0"/>
              <a:t>modifie l’évolution de la maladie</a:t>
            </a:r>
          </a:p>
          <a:p>
            <a:pPr marL="0" indent="0">
              <a:buNone/>
            </a:pPr>
            <a:r>
              <a:rPr lang="fr-FR" dirty="0"/>
              <a:t>→ réduction de l’inflammation</a:t>
            </a:r>
          </a:p>
          <a:p>
            <a:pPr marL="0" indent="0">
              <a:buNone/>
            </a:pPr>
            <a:r>
              <a:rPr lang="fr-FR" dirty="0"/>
              <a:t>→ ralentissement de la progression des lésions structurales</a:t>
            </a:r>
          </a:p>
        </p:txBody>
      </p:sp>
      <p:sp>
        <p:nvSpPr>
          <p:cNvPr id="15" name="Espace réservé du contenu 2">
            <a:extLst>
              <a:ext uri="{FF2B5EF4-FFF2-40B4-BE49-F238E27FC236}">
                <a16:creationId xmlns:a16="http://schemas.microsoft.com/office/drawing/2014/main" id="{E4D4C261-7323-4AA5-93AE-052DAF815F80}"/>
              </a:ext>
            </a:extLst>
          </p:cNvPr>
          <p:cNvSpPr txBox="1">
            <a:spLocks/>
          </p:cNvSpPr>
          <p:nvPr/>
        </p:nvSpPr>
        <p:spPr>
          <a:xfrm>
            <a:off x="7454154" y="1497377"/>
            <a:ext cx="3314700" cy="4772830"/>
          </a:xfrm>
          <a:prstGeom prst="round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fr-FR" b="1" dirty="0"/>
              <a:t>Traitement symptomatique</a:t>
            </a:r>
            <a:endParaRPr lang="fr-FR" dirty="0"/>
          </a:p>
          <a:p>
            <a:pPr marL="0" indent="0" algn="ctr">
              <a:buNone/>
            </a:pPr>
            <a:r>
              <a:rPr lang="fr-FR" sz="2400" dirty="0"/>
              <a:t>AINS, corticoïdes à court terme, antalgiques</a:t>
            </a:r>
          </a:p>
          <a:p>
            <a:pPr marL="0" indent="0" algn="ctr">
              <a:buNone/>
            </a:pPr>
            <a:r>
              <a:rPr lang="fr-FR" dirty="0"/>
              <a:t>→ soulagement sans modification du cours de la maladie</a:t>
            </a:r>
          </a:p>
        </p:txBody>
      </p:sp>
      <p:sp>
        <p:nvSpPr>
          <p:cNvPr id="16" name="ZoneTexte 15">
            <a:extLst>
              <a:ext uri="{FF2B5EF4-FFF2-40B4-BE49-F238E27FC236}">
                <a16:creationId xmlns:a16="http://schemas.microsoft.com/office/drawing/2014/main" id="{70B1B4C9-47E5-4878-AF02-9E261A356DD0}"/>
              </a:ext>
            </a:extLst>
          </p:cNvPr>
          <p:cNvSpPr txBox="1"/>
          <p:nvPr/>
        </p:nvSpPr>
        <p:spPr>
          <a:xfrm>
            <a:off x="5897378" y="2806700"/>
            <a:ext cx="1165575" cy="1446550"/>
          </a:xfrm>
          <a:prstGeom prst="rect">
            <a:avLst/>
          </a:prstGeom>
          <a:noFill/>
        </p:spPr>
        <p:txBody>
          <a:bodyPr wrap="none" rtlCol="0">
            <a:spAutoFit/>
          </a:bodyPr>
          <a:lstStyle/>
          <a:p>
            <a:r>
              <a:rPr lang="fr-FR" sz="8800" b="1" dirty="0">
                <a:solidFill>
                  <a:schemeClr val="tx1">
                    <a:lumMod val="50000"/>
                    <a:lumOff val="50000"/>
                  </a:schemeClr>
                </a:solidFill>
              </a:rPr>
              <a:t>vs</a:t>
            </a:r>
          </a:p>
        </p:txBody>
      </p:sp>
    </p:spTree>
    <p:extLst>
      <p:ext uri="{BB962C8B-B14F-4D97-AF65-F5344CB8AC3E}">
        <p14:creationId xmlns:p14="http://schemas.microsoft.com/office/powerpoint/2010/main" val="14306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Espace réservé du contenu 10">
            <a:extLst>
              <a:ext uri="{FF2B5EF4-FFF2-40B4-BE49-F238E27FC236}">
                <a16:creationId xmlns:a16="http://schemas.microsoft.com/office/drawing/2014/main" id="{95CB0AAC-AD39-4237-A7A8-3448272D02FA}"/>
              </a:ext>
            </a:extLst>
          </p:cNvPr>
          <p:cNvGraphicFramePr>
            <a:graphicFrameLocks noGrp="1"/>
          </p:cNvGraphicFramePr>
          <p:nvPr>
            <p:ph idx="1"/>
            <p:extLst>
              <p:ext uri="{D42A27DB-BD31-4B8C-83A1-F6EECF244321}">
                <p14:modId xmlns:p14="http://schemas.microsoft.com/office/powerpoint/2010/main" val="3966802054"/>
              </p:ext>
            </p:extLst>
          </p:nvPr>
        </p:nvGraphicFramePr>
        <p:xfrm>
          <a:off x="-2921000" y="1445808"/>
          <a:ext cx="10515600" cy="4559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e 3">
            <a:extLst>
              <a:ext uri="{FF2B5EF4-FFF2-40B4-BE49-F238E27FC236}">
                <a16:creationId xmlns:a16="http://schemas.microsoft.com/office/drawing/2014/main" id="{88907FF1-04C0-43A1-8C91-F88E1FAED33D}"/>
              </a:ext>
            </a:extLst>
          </p:cNvPr>
          <p:cNvGrpSpPr/>
          <p:nvPr/>
        </p:nvGrpSpPr>
        <p:grpSpPr>
          <a:xfrm>
            <a:off x="-612743" y="-315416"/>
            <a:ext cx="2388264" cy="2286432"/>
            <a:chOff x="695940" y="1739361"/>
            <a:chExt cx="1596967" cy="1555284"/>
          </a:xfrm>
          <a:solidFill>
            <a:schemeClr val="accent3"/>
          </a:solidFill>
        </p:grpSpPr>
        <p:sp>
          <p:nvSpPr>
            <p:cNvPr id="5" name="Ellipse 4">
              <a:extLst>
                <a:ext uri="{FF2B5EF4-FFF2-40B4-BE49-F238E27FC236}">
                  <a16:creationId xmlns:a16="http://schemas.microsoft.com/office/drawing/2014/main" id="{6F914E01-F48A-4DC7-9FB2-F05F45E4D89E}"/>
                </a:ext>
              </a:extLst>
            </p:cNvPr>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6" name="Ellipse 4">
              <a:extLst>
                <a:ext uri="{FF2B5EF4-FFF2-40B4-BE49-F238E27FC236}">
                  <a16:creationId xmlns:a16="http://schemas.microsoft.com/office/drawing/2014/main" id="{CD1E276C-255D-46D8-A38A-814FABBAB783}"/>
                </a:ext>
              </a:extLst>
            </p:cNvPr>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7" name="Titre 1">
            <a:extLst>
              <a:ext uri="{FF2B5EF4-FFF2-40B4-BE49-F238E27FC236}">
                <a16:creationId xmlns:a16="http://schemas.microsoft.com/office/drawing/2014/main" id="{035AAFFA-C6D0-4516-B2E4-F2A04DE20D66}"/>
              </a:ext>
            </a:extLst>
          </p:cNvPr>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endParaRPr lang="fr-CA" altLang="fr-FR" sz="3600" dirty="0">
              <a:solidFill>
                <a:schemeClr val="tx2"/>
              </a:solidFill>
            </a:endParaRPr>
          </a:p>
        </p:txBody>
      </p:sp>
      <p:sp>
        <p:nvSpPr>
          <p:cNvPr id="8" name="Ellipse 7">
            <a:extLst>
              <a:ext uri="{FF2B5EF4-FFF2-40B4-BE49-F238E27FC236}">
                <a16:creationId xmlns:a16="http://schemas.microsoft.com/office/drawing/2014/main" id="{072ABFC0-749D-4ECD-A928-E54EBD8078E8}"/>
              </a:ext>
            </a:extLst>
          </p:cNvPr>
          <p:cNvSpPr/>
          <p:nvPr/>
        </p:nvSpPr>
        <p:spPr>
          <a:xfrm>
            <a:off x="11074899" y="231358"/>
            <a:ext cx="973745" cy="945335"/>
          </a:xfrm>
          <a:prstGeom prst="ellipse">
            <a:avLst/>
          </a:prstGeom>
          <a:solidFill>
            <a:schemeClr val="bg1"/>
          </a:solid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rgbClr val="C00000"/>
                </a:solidFill>
              </a:rPr>
              <a:t>A</a:t>
            </a:r>
          </a:p>
        </p:txBody>
      </p:sp>
      <p:sp>
        <p:nvSpPr>
          <p:cNvPr id="9" name="Espace réservé du texte 4">
            <a:extLst>
              <a:ext uri="{FF2B5EF4-FFF2-40B4-BE49-F238E27FC236}">
                <a16:creationId xmlns:a16="http://schemas.microsoft.com/office/drawing/2014/main" id="{83667531-5327-44E3-88AE-588D68307BDF}"/>
              </a:ext>
            </a:extLst>
          </p:cNvPr>
          <p:cNvSpPr txBox="1">
            <a:spLocks/>
          </p:cNvSpPr>
          <p:nvPr/>
        </p:nvSpPr>
        <p:spPr>
          <a:xfrm>
            <a:off x="687105" y="961893"/>
            <a:ext cx="9704231" cy="4865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cap="all" dirty="0"/>
              <a:t>Définition : traitement de fond, synthétiques, biologiques</a:t>
            </a:r>
          </a:p>
        </p:txBody>
      </p:sp>
      <p:sp>
        <p:nvSpPr>
          <p:cNvPr id="12" name="Flèche : droite 11">
            <a:extLst>
              <a:ext uri="{FF2B5EF4-FFF2-40B4-BE49-F238E27FC236}">
                <a16:creationId xmlns:a16="http://schemas.microsoft.com/office/drawing/2014/main" id="{5B628ADD-0C87-4A5F-BF8A-34822F8076CD}"/>
              </a:ext>
            </a:extLst>
          </p:cNvPr>
          <p:cNvSpPr/>
          <p:nvPr/>
        </p:nvSpPr>
        <p:spPr>
          <a:xfrm>
            <a:off x="4394200" y="1985862"/>
            <a:ext cx="419100" cy="2794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16">
            <a:extLst>
              <a:ext uri="{FF2B5EF4-FFF2-40B4-BE49-F238E27FC236}">
                <a16:creationId xmlns:a16="http://schemas.microsoft.com/office/drawing/2014/main" id="{A32767FE-3115-4CBF-9D53-F2B039C57FF7}"/>
              </a:ext>
            </a:extLst>
          </p:cNvPr>
          <p:cNvSpPr/>
          <p:nvPr/>
        </p:nvSpPr>
        <p:spPr>
          <a:xfrm>
            <a:off x="4394200" y="3551946"/>
            <a:ext cx="419100" cy="2794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
            <a:extLst>
              <a:ext uri="{FF2B5EF4-FFF2-40B4-BE49-F238E27FC236}">
                <a16:creationId xmlns:a16="http://schemas.microsoft.com/office/drawing/2014/main" id="{3258074C-4807-4086-8FE3-84503C4CBFC3}"/>
              </a:ext>
            </a:extLst>
          </p:cNvPr>
          <p:cNvSpPr>
            <a:spLocks noChangeArrowheads="1"/>
          </p:cNvSpPr>
          <p:nvPr/>
        </p:nvSpPr>
        <p:spPr bwMode="auto">
          <a:xfrm>
            <a:off x="4813301" y="1712247"/>
            <a:ext cx="7111999" cy="92333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fr-FR" altLang="fr-FR" sz="1800" b="0" i="0" u="none" strike="noStrike" cap="none" normalizeH="0" baseline="0" dirty="0">
                <a:ln>
                  <a:noFill/>
                </a:ln>
                <a:solidFill>
                  <a:schemeClr val="tx1"/>
                </a:solidFill>
                <a:effectLst/>
              </a:rPr>
              <a:t>Molécules « classiques », </a:t>
            </a:r>
            <a:r>
              <a:rPr kumimoji="0" lang="fr-FR" altLang="fr-FR" sz="1800" b="1" i="0" u="none" strike="noStrike" cap="none" normalizeH="0" baseline="0" dirty="0">
                <a:ln>
                  <a:noFill/>
                </a:ln>
                <a:solidFill>
                  <a:schemeClr val="tx1"/>
                </a:solidFill>
                <a:effectLst/>
              </a:rPr>
              <a:t>chimiquement définies</a:t>
            </a:r>
            <a:r>
              <a:rPr kumimoji="0" lang="fr-FR" altLang="fr-FR" sz="1800" b="0" i="0" u="none" strike="noStrike" cap="none" normalizeH="0" baseline="0" dirty="0">
                <a:ln>
                  <a:noFill/>
                </a:ln>
                <a:solidFill>
                  <a:schemeClr val="tx1"/>
                </a:solidFill>
                <a:effectLst/>
              </a:rPr>
              <a:t>, utilisées depuis longtemps.</a:t>
            </a:r>
          </a:p>
          <a:p>
            <a:pPr marL="0" marR="0" lvl="0" indent="0" algn="l" defTabSz="914400" rtl="0" eaLnBrk="0" fontAlgn="base" latinLnBrk="0" hangingPunct="0">
              <a:lnSpc>
                <a:spcPct val="100000"/>
              </a:lnSpc>
              <a:spcBef>
                <a:spcPct val="0"/>
              </a:spcBef>
              <a:spcAft>
                <a:spcPct val="0"/>
              </a:spcAft>
              <a:buClrTx/>
              <a:buSzTx/>
              <a:tabLst/>
            </a:pPr>
            <a:r>
              <a:rPr kumimoji="0" lang="fr-FR" altLang="fr-FR" sz="1800" i="1" u="none" strike="noStrike" cap="none" normalizeH="0" baseline="0" dirty="0">
                <a:ln>
                  <a:noFill/>
                </a:ln>
                <a:solidFill>
                  <a:schemeClr val="tx1"/>
                </a:solidFill>
                <a:effectLst/>
              </a:rPr>
              <a:t>Ex : Méthotrexate, </a:t>
            </a:r>
            <a:r>
              <a:rPr kumimoji="0" lang="fr-FR" altLang="fr-FR" sz="1800" i="1" u="none" strike="noStrike" cap="none" normalizeH="0" baseline="0" dirty="0" err="1">
                <a:ln>
                  <a:noFill/>
                </a:ln>
                <a:solidFill>
                  <a:schemeClr val="tx1"/>
                </a:solidFill>
                <a:effectLst/>
              </a:rPr>
              <a:t>Sulfasalazine</a:t>
            </a:r>
            <a:r>
              <a:rPr kumimoji="0" lang="fr-FR" altLang="fr-FR" sz="1800" i="1" u="none" strike="noStrike" cap="none" normalizeH="0" baseline="0" dirty="0">
                <a:ln>
                  <a:noFill/>
                </a:ln>
                <a:solidFill>
                  <a:schemeClr val="tx1"/>
                </a:solidFill>
                <a:effectLst/>
              </a:rPr>
              <a:t>, </a:t>
            </a:r>
            <a:r>
              <a:rPr kumimoji="0" lang="fr-FR" altLang="fr-FR" sz="1800" i="1" u="none" strike="noStrike" cap="none" normalizeH="0" baseline="0" dirty="0" err="1">
                <a:ln>
                  <a:noFill/>
                </a:ln>
                <a:solidFill>
                  <a:schemeClr val="tx1"/>
                </a:solidFill>
                <a:effectLst/>
              </a:rPr>
              <a:t>Leflunomide</a:t>
            </a:r>
            <a:r>
              <a:rPr kumimoji="0" lang="fr-FR" altLang="fr-FR" sz="1800" i="1" u="none" strike="noStrike" cap="none" normalizeH="0" baseline="0" dirty="0">
                <a:ln>
                  <a:noFill/>
                </a:ln>
                <a:solidFill>
                  <a:schemeClr val="tx1"/>
                </a:solidFill>
                <a:effectLst/>
              </a:rPr>
              <a:t>, </a:t>
            </a:r>
            <a:r>
              <a:rPr kumimoji="0" lang="fr-FR" altLang="fr-FR" sz="1800" i="1" u="none" strike="noStrike" cap="none" normalizeH="0" baseline="0" dirty="0" err="1">
                <a:ln>
                  <a:noFill/>
                </a:ln>
                <a:solidFill>
                  <a:schemeClr val="tx1"/>
                </a:solidFill>
                <a:effectLst/>
              </a:rPr>
              <a:t>Hydroxychloroquine</a:t>
            </a:r>
            <a:endParaRPr kumimoji="0" lang="fr-FR" altLang="fr-FR" sz="1800" i="1" u="none" strike="noStrike" cap="none" normalizeH="0" baseline="0" dirty="0">
              <a:ln>
                <a:noFill/>
              </a:ln>
              <a:solidFill>
                <a:schemeClr val="tx1"/>
              </a:solidFill>
              <a:effectLst/>
            </a:endParaRPr>
          </a:p>
        </p:txBody>
      </p:sp>
      <p:sp>
        <p:nvSpPr>
          <p:cNvPr id="21" name="Rectangle 2">
            <a:extLst>
              <a:ext uri="{FF2B5EF4-FFF2-40B4-BE49-F238E27FC236}">
                <a16:creationId xmlns:a16="http://schemas.microsoft.com/office/drawing/2014/main" id="{1E19FF32-5CF7-4632-99D5-0C908A5C3918}"/>
              </a:ext>
            </a:extLst>
          </p:cNvPr>
          <p:cNvSpPr>
            <a:spLocks noChangeArrowheads="1"/>
          </p:cNvSpPr>
          <p:nvPr/>
        </p:nvSpPr>
        <p:spPr bwMode="auto">
          <a:xfrm>
            <a:off x="4813299" y="3192887"/>
            <a:ext cx="7111999" cy="1200329"/>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fr-FR" dirty="0"/>
              <a:t>Médicaments issus du </a:t>
            </a:r>
            <a:r>
              <a:rPr lang="fr-FR" altLang="fr-FR" b="1" dirty="0"/>
              <a:t>génie biologique</a:t>
            </a:r>
            <a:r>
              <a:rPr lang="fr-FR" altLang="fr-FR" dirty="0"/>
              <a:t> (</a:t>
            </a:r>
            <a:r>
              <a:rPr lang="fr-FR" altLang="fr-FR" dirty="0" err="1"/>
              <a:t>mAbs</a:t>
            </a:r>
            <a:r>
              <a:rPr lang="fr-FR" altLang="fr-FR" dirty="0"/>
              <a:t>, protéines de fusion).</a:t>
            </a:r>
          </a:p>
          <a:p>
            <a:pPr eaLnBrk="0" fontAlgn="base" hangingPunct="0">
              <a:spcBef>
                <a:spcPct val="0"/>
              </a:spcBef>
              <a:spcAft>
                <a:spcPct val="0"/>
              </a:spcAft>
            </a:pPr>
            <a:r>
              <a:rPr lang="fr-FR" altLang="fr-FR" dirty="0"/>
              <a:t>Ciblent des médiateurs clés de l’inflammation.</a:t>
            </a:r>
          </a:p>
          <a:p>
            <a:pPr eaLnBrk="0" fontAlgn="base" hangingPunct="0">
              <a:spcBef>
                <a:spcPct val="0"/>
              </a:spcBef>
              <a:spcAft>
                <a:spcPct val="0"/>
              </a:spcAft>
            </a:pPr>
            <a:r>
              <a:rPr lang="fr-FR" altLang="fr-FR" i="1" dirty="0"/>
              <a:t>Ex : Anti-TNF (infliximab, adalimumab, etanercept…), anti-IL6 (tocilizumab, </a:t>
            </a:r>
            <a:r>
              <a:rPr lang="fr-FR" altLang="fr-FR" i="1" dirty="0" err="1"/>
              <a:t>sarilumab</a:t>
            </a:r>
            <a:r>
              <a:rPr lang="fr-FR" altLang="fr-FR" i="1" dirty="0"/>
              <a:t>), anti-CD20 (rituximab), anti-CTLA4 (</a:t>
            </a:r>
            <a:r>
              <a:rPr lang="fr-FR" altLang="fr-FR" i="1" dirty="0" err="1"/>
              <a:t>abatacept</a:t>
            </a:r>
            <a:r>
              <a:rPr lang="fr-FR" altLang="fr-FR" i="1" dirty="0"/>
              <a:t>)</a:t>
            </a:r>
          </a:p>
        </p:txBody>
      </p:sp>
      <p:sp>
        <p:nvSpPr>
          <p:cNvPr id="22" name="Rectangle 3">
            <a:extLst>
              <a:ext uri="{FF2B5EF4-FFF2-40B4-BE49-F238E27FC236}">
                <a16:creationId xmlns:a16="http://schemas.microsoft.com/office/drawing/2014/main" id="{9900CBAC-3EEA-4F2A-8363-7640D590D5BE}"/>
              </a:ext>
            </a:extLst>
          </p:cNvPr>
          <p:cNvSpPr>
            <a:spLocks noChangeArrowheads="1"/>
          </p:cNvSpPr>
          <p:nvPr/>
        </p:nvSpPr>
        <p:spPr bwMode="auto">
          <a:xfrm>
            <a:off x="4813300" y="4950526"/>
            <a:ext cx="7111998" cy="92333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fr-FR" dirty="0">
                <a:solidFill>
                  <a:schemeClr val="dk1"/>
                </a:solidFill>
              </a:rPr>
              <a:t>Petites molécules de synthèse, ciblant spécifiquement des voies intracellulaires.</a:t>
            </a:r>
          </a:p>
          <a:p>
            <a:pPr eaLnBrk="0" fontAlgn="base" hangingPunct="0">
              <a:spcBef>
                <a:spcPct val="0"/>
              </a:spcBef>
              <a:spcAft>
                <a:spcPct val="0"/>
              </a:spcAft>
            </a:pPr>
            <a:r>
              <a:rPr lang="fr-FR" altLang="fr-FR" i="1" dirty="0">
                <a:solidFill>
                  <a:schemeClr val="dk1"/>
                </a:solidFill>
              </a:rPr>
              <a:t>Ex : inhibiteurs de JAK (</a:t>
            </a:r>
            <a:r>
              <a:rPr lang="fr-FR" altLang="fr-FR" i="1" dirty="0" err="1">
                <a:solidFill>
                  <a:schemeClr val="dk1"/>
                </a:solidFill>
              </a:rPr>
              <a:t>tofacitinib</a:t>
            </a:r>
            <a:r>
              <a:rPr lang="fr-FR" altLang="fr-FR" i="1" dirty="0">
                <a:solidFill>
                  <a:schemeClr val="dk1"/>
                </a:solidFill>
              </a:rPr>
              <a:t>, </a:t>
            </a:r>
            <a:r>
              <a:rPr lang="fr-FR" altLang="fr-FR" i="1" dirty="0" err="1">
                <a:solidFill>
                  <a:schemeClr val="dk1"/>
                </a:solidFill>
              </a:rPr>
              <a:t>baricitinib</a:t>
            </a:r>
            <a:r>
              <a:rPr lang="fr-FR" altLang="fr-FR" i="1" dirty="0">
                <a:solidFill>
                  <a:schemeClr val="dk1"/>
                </a:solidFill>
              </a:rPr>
              <a:t>, </a:t>
            </a:r>
            <a:r>
              <a:rPr lang="fr-FR" altLang="fr-FR" i="1" dirty="0" err="1">
                <a:solidFill>
                  <a:schemeClr val="dk1"/>
                </a:solidFill>
              </a:rPr>
              <a:t>upadacitinib</a:t>
            </a:r>
            <a:r>
              <a:rPr lang="fr-FR" altLang="fr-FR" i="1" dirty="0">
                <a:solidFill>
                  <a:schemeClr val="dk1"/>
                </a:solidFill>
              </a:rPr>
              <a:t>, </a:t>
            </a:r>
            <a:r>
              <a:rPr lang="fr-FR" altLang="fr-FR" i="1" dirty="0" err="1">
                <a:solidFill>
                  <a:schemeClr val="dk1"/>
                </a:solidFill>
              </a:rPr>
              <a:t>filgotinib</a:t>
            </a:r>
            <a:r>
              <a:rPr lang="fr-FR" altLang="fr-FR" i="1" dirty="0">
                <a:solidFill>
                  <a:schemeClr val="dk1"/>
                </a:solidFill>
              </a:rPr>
              <a:t>).</a:t>
            </a:r>
          </a:p>
        </p:txBody>
      </p:sp>
      <p:sp>
        <p:nvSpPr>
          <p:cNvPr id="23" name="Rectangle 22">
            <a:extLst>
              <a:ext uri="{FF2B5EF4-FFF2-40B4-BE49-F238E27FC236}">
                <a16:creationId xmlns:a16="http://schemas.microsoft.com/office/drawing/2014/main" id="{1E19FCC4-ED3D-4FF8-9658-CA1607F7FD01}"/>
              </a:ext>
            </a:extLst>
          </p:cNvPr>
          <p:cNvSpPr/>
          <p:nvPr/>
        </p:nvSpPr>
        <p:spPr>
          <a:xfrm>
            <a:off x="6930544" y="5853811"/>
            <a:ext cx="5118100" cy="830997"/>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eaLnBrk="0" fontAlgn="base" hangingPunct="0">
              <a:spcBef>
                <a:spcPct val="0"/>
              </a:spcBef>
              <a:spcAft>
                <a:spcPct val="0"/>
              </a:spcAft>
            </a:pPr>
            <a:r>
              <a:rPr lang="fr-FR" altLang="fr-FR" sz="1600" dirty="0">
                <a:solidFill>
                  <a:schemeClr val="dk1"/>
                </a:solidFill>
              </a:rPr>
              <a:t>Avantage : administration orale, action rapide.</a:t>
            </a:r>
          </a:p>
          <a:p>
            <a:pPr eaLnBrk="0" fontAlgn="base" hangingPunct="0">
              <a:spcBef>
                <a:spcPct val="0"/>
              </a:spcBef>
              <a:spcAft>
                <a:spcPct val="0"/>
              </a:spcAft>
            </a:pPr>
            <a:r>
              <a:rPr lang="fr-FR" altLang="fr-FR" sz="1600" dirty="0">
                <a:solidFill>
                  <a:schemeClr val="dk1"/>
                </a:solidFill>
              </a:rPr>
              <a:t>Limites : profil de tolérance particulier (risque infectieux, thrombose, cardiovasculaire), surveillance étroite.</a:t>
            </a:r>
          </a:p>
        </p:txBody>
      </p:sp>
      <p:sp>
        <p:nvSpPr>
          <p:cNvPr id="24" name="Flèche : droite 23">
            <a:extLst>
              <a:ext uri="{FF2B5EF4-FFF2-40B4-BE49-F238E27FC236}">
                <a16:creationId xmlns:a16="http://schemas.microsoft.com/office/drawing/2014/main" id="{9DB73747-0FA6-487C-A59A-7445829238A4}"/>
              </a:ext>
            </a:extLst>
          </p:cNvPr>
          <p:cNvSpPr/>
          <p:nvPr/>
        </p:nvSpPr>
        <p:spPr>
          <a:xfrm>
            <a:off x="4394200" y="5266258"/>
            <a:ext cx="419100" cy="2794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0356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963974" y="1683228"/>
            <a:ext cx="6924548" cy="2890703"/>
          </a:xfrm>
          <a:prstGeom prst="rect">
            <a:avLst/>
          </a:prstGeom>
        </p:spPr>
      </p:pic>
      <p:grpSp>
        <p:nvGrpSpPr>
          <p:cNvPr id="18" name="Groupe 17"/>
          <p:cNvGrpSpPr/>
          <p:nvPr/>
        </p:nvGrpSpPr>
        <p:grpSpPr>
          <a:xfrm>
            <a:off x="-612743" y="-315416"/>
            <a:ext cx="2388264" cy="2286432"/>
            <a:chOff x="695940" y="1739361"/>
            <a:chExt cx="1596967" cy="1555284"/>
          </a:xfrm>
          <a:solidFill>
            <a:schemeClr val="accent3"/>
          </a:solidFill>
        </p:grpSpPr>
        <p:sp>
          <p:nvSpPr>
            <p:cNvPr id="19" name="Ellipse 18"/>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20"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pic>
        <p:nvPicPr>
          <p:cNvPr id="7" name="Image 6"/>
          <p:cNvPicPr>
            <a:picLocks noChangeAspect="1"/>
          </p:cNvPicPr>
          <p:nvPr/>
        </p:nvPicPr>
        <p:blipFill>
          <a:blip r:embed="rId3"/>
          <a:stretch>
            <a:fillRect/>
          </a:stretch>
        </p:blipFill>
        <p:spPr>
          <a:xfrm>
            <a:off x="5071800" y="4347681"/>
            <a:ext cx="7120200" cy="2066925"/>
          </a:xfrm>
          <a:prstGeom prst="rect">
            <a:avLst/>
          </a:prstGeom>
        </p:spPr>
      </p:pic>
      <p:sp>
        <p:nvSpPr>
          <p:cNvPr id="5" name="Espace réservé du numéro de diapositive 4"/>
          <p:cNvSpPr>
            <a:spLocks noGrp="1"/>
          </p:cNvSpPr>
          <p:nvPr>
            <p:ph type="sldNum" sz="quarter" idx="26"/>
          </p:nvPr>
        </p:nvSpPr>
        <p:spPr/>
        <p:txBody>
          <a:bodyPr/>
          <a:lstStyle/>
          <a:p>
            <a:fld id="{27F63893-9D7C-4D41-AC61-E8ABFBCB521E}" type="slidenum">
              <a:rPr lang="fr-FR" smtClean="0"/>
              <a:pPr/>
              <a:t>16</a:t>
            </a:fld>
            <a:endParaRPr lang="fr-FR" dirty="0"/>
          </a:p>
        </p:txBody>
      </p:sp>
      <p:sp>
        <p:nvSpPr>
          <p:cNvPr id="12" name="Ellipse 11"/>
          <p:cNvSpPr/>
          <p:nvPr/>
        </p:nvSpPr>
        <p:spPr>
          <a:xfrm>
            <a:off x="8231422" y="5715668"/>
            <a:ext cx="616690" cy="4637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2820160" y="2784738"/>
            <a:ext cx="1033961" cy="4637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endParaRPr lang="fr-CA" altLang="fr-FR" sz="3600" dirty="0">
              <a:solidFill>
                <a:schemeClr val="tx2"/>
              </a:solidFill>
            </a:endParaRPr>
          </a:p>
        </p:txBody>
      </p:sp>
      <p:sp>
        <p:nvSpPr>
          <p:cNvPr id="17" name="Espace réservé du texte 4">
            <a:extLst>
              <a:ext uri="{FF2B5EF4-FFF2-40B4-BE49-F238E27FC236}">
                <a16:creationId xmlns:a16="http://schemas.microsoft.com/office/drawing/2014/main" id="{1B3CB541-E166-4178-9CE7-382D324F552C}"/>
              </a:ext>
            </a:extLst>
          </p:cNvPr>
          <p:cNvSpPr>
            <a:spLocks noGrp="1"/>
          </p:cNvSpPr>
          <p:nvPr>
            <p:ph type="body" sz="quarter" idx="20"/>
          </p:nvPr>
        </p:nvSpPr>
        <p:spPr>
          <a:xfrm>
            <a:off x="581389" y="936909"/>
            <a:ext cx="9704231" cy="486557"/>
          </a:xfrm>
        </p:spPr>
        <p:txBody>
          <a:bodyPr/>
          <a:lstStyle/>
          <a:p>
            <a:r>
              <a:rPr lang="fr-FR" dirty="0"/>
              <a:t>Anticorps monoclonaux</a:t>
            </a:r>
          </a:p>
        </p:txBody>
      </p:sp>
    </p:spTree>
    <p:extLst>
      <p:ext uri="{BB962C8B-B14F-4D97-AF65-F5344CB8AC3E}">
        <p14:creationId xmlns:p14="http://schemas.microsoft.com/office/powerpoint/2010/main" val="2059642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29"/>
          </p:nvPr>
        </p:nvSpPr>
        <p:spPr>
          <a:xfrm>
            <a:off x="6857842" y="2032677"/>
            <a:ext cx="5395262" cy="1058407"/>
          </a:xfrm>
        </p:spPr>
        <p:txBody>
          <a:bodyPr>
            <a:normAutofit/>
          </a:bodyPr>
          <a:lstStyle/>
          <a:p>
            <a:pPr marL="7937" indent="0">
              <a:buNone/>
            </a:pPr>
            <a:r>
              <a:rPr lang="fr-FR" sz="2400" dirty="0">
                <a:latin typeface="+mj-lt"/>
              </a:rPr>
              <a:t>Dirigés contre un antigène donné (liaison paratope/épitope)</a:t>
            </a:r>
          </a:p>
          <a:p>
            <a:pPr marL="7937" indent="0">
              <a:buNone/>
            </a:pPr>
            <a:endParaRPr lang="fr-FR" sz="2400" dirty="0">
              <a:latin typeface="+mj-lt"/>
            </a:endParaRPr>
          </a:p>
        </p:txBody>
      </p:sp>
      <p:sp>
        <p:nvSpPr>
          <p:cNvPr id="4" name="Espace réservé du texte 3"/>
          <p:cNvSpPr>
            <a:spLocks noGrp="1"/>
          </p:cNvSpPr>
          <p:nvPr>
            <p:ph type="body" sz="quarter" idx="30"/>
          </p:nvPr>
        </p:nvSpPr>
        <p:spPr>
          <a:xfrm>
            <a:off x="465393" y="2775299"/>
            <a:ext cx="4854692" cy="4088735"/>
          </a:xfrm>
        </p:spPr>
        <p:txBody>
          <a:bodyPr>
            <a:normAutofit/>
          </a:bodyPr>
          <a:lstStyle/>
          <a:p>
            <a:r>
              <a:rPr lang="fr-FR" sz="2400" dirty="0">
                <a:latin typeface="+mj-lt"/>
              </a:rPr>
              <a:t>Glycoprotéine complexe</a:t>
            </a:r>
          </a:p>
          <a:p>
            <a:r>
              <a:rPr lang="fr-FR" sz="2400" dirty="0">
                <a:latin typeface="+mj-lt"/>
              </a:rPr>
              <a:t>Produite par des plasmocytes</a:t>
            </a:r>
          </a:p>
          <a:p>
            <a:r>
              <a:rPr lang="fr-FR" sz="2400" dirty="0">
                <a:latin typeface="+mj-lt"/>
              </a:rPr>
              <a:t>En réponse à une stimulation par un composant étranger, un antigène</a:t>
            </a:r>
          </a:p>
          <a:p>
            <a:r>
              <a:rPr lang="fr-FR" sz="2400" dirty="0">
                <a:latin typeface="+mj-lt"/>
              </a:rPr>
              <a:t>Neutralise l’antigène, recrute des effecteurs du système immunitaire pour l’éliminer</a:t>
            </a:r>
          </a:p>
        </p:txBody>
      </p:sp>
      <p:sp>
        <p:nvSpPr>
          <p:cNvPr id="5" name="Espace réservé du numéro de diapositive 4"/>
          <p:cNvSpPr>
            <a:spLocks noGrp="1"/>
          </p:cNvSpPr>
          <p:nvPr>
            <p:ph type="sldNum" sz="quarter" idx="26"/>
          </p:nvPr>
        </p:nvSpPr>
        <p:spPr/>
        <p:txBody>
          <a:bodyPr/>
          <a:lstStyle/>
          <a:p>
            <a:fld id="{27F63893-9D7C-4D41-AC61-E8ABFBCB521E}" type="slidenum">
              <a:rPr lang="fr-FR" smtClean="0"/>
              <a:pPr/>
              <a:t>17</a:t>
            </a:fld>
            <a:endParaRPr lang="fr-FR" dirty="0"/>
          </a:p>
        </p:txBody>
      </p:sp>
      <p:cxnSp>
        <p:nvCxnSpPr>
          <p:cNvPr id="8" name="Connecteur droit avec flèche 7"/>
          <p:cNvCxnSpPr>
            <a:cxnSpLocks/>
          </p:cNvCxnSpPr>
          <p:nvPr/>
        </p:nvCxnSpPr>
        <p:spPr>
          <a:xfrm flipH="1">
            <a:off x="2036135" y="2114631"/>
            <a:ext cx="159488" cy="614796"/>
          </a:xfrm>
          <a:prstGeom prst="straightConnector1">
            <a:avLst/>
          </a:prstGeom>
          <a:ln w="5715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p:cNvCxnSpPr>
            <a:cxnSpLocks/>
          </p:cNvCxnSpPr>
          <p:nvPr/>
        </p:nvCxnSpPr>
        <p:spPr>
          <a:xfrm>
            <a:off x="4926538" y="2128798"/>
            <a:ext cx="1865858" cy="344717"/>
          </a:xfrm>
          <a:prstGeom prst="straightConnector1">
            <a:avLst/>
          </a:prstGeom>
          <a:ln w="571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5750893" y="3562991"/>
            <a:ext cx="6289177" cy="1880002"/>
          </a:xfrm>
          <a:prstGeom prst="rect">
            <a:avLst/>
          </a:prstGeom>
          <a:ln>
            <a:solidFill>
              <a:schemeClr val="tx2"/>
            </a:solidFill>
          </a:ln>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65137" indent="-457200">
              <a:spcBef>
                <a:spcPts val="500"/>
              </a:spcBef>
              <a:buClr>
                <a:schemeClr val="bg2"/>
              </a:buClr>
              <a:buFont typeface="Wingdings" panose="05000000000000000000" pitchFamily="2" charset="2"/>
              <a:buChar char="Ø"/>
            </a:pPr>
            <a:r>
              <a:rPr lang="fr-FR" sz="2800" dirty="0">
                <a:solidFill>
                  <a:schemeClr val="tx2"/>
                </a:solidFill>
                <a:latin typeface="+mj-lt"/>
                <a:cs typeface="Calibri" panose="020F0502020204030204" pitchFamily="34" charset="0"/>
              </a:rPr>
              <a:t>Cancérologie, immunologie, rhumatologie</a:t>
            </a:r>
          </a:p>
          <a:p>
            <a:pPr marL="465137" indent="-457200">
              <a:spcBef>
                <a:spcPts val="500"/>
              </a:spcBef>
              <a:buClr>
                <a:schemeClr val="bg2"/>
              </a:buClr>
              <a:buFont typeface="Wingdings" panose="05000000000000000000" pitchFamily="2" charset="2"/>
              <a:buChar char="Ø"/>
            </a:pPr>
            <a:r>
              <a:rPr lang="fr-FR" sz="2800" dirty="0">
                <a:solidFill>
                  <a:schemeClr val="tx2"/>
                </a:solidFill>
                <a:latin typeface="+mj-lt"/>
              </a:rPr>
              <a:t>Développement en plein essor, tous les domaines de la médecine concernés</a:t>
            </a:r>
          </a:p>
        </p:txBody>
      </p:sp>
      <p:grpSp>
        <p:nvGrpSpPr>
          <p:cNvPr id="10" name="Groupe 9"/>
          <p:cNvGrpSpPr/>
          <p:nvPr/>
        </p:nvGrpSpPr>
        <p:grpSpPr>
          <a:xfrm>
            <a:off x="-612743" y="-315416"/>
            <a:ext cx="2388264" cy="2286432"/>
            <a:chOff x="695940" y="1739361"/>
            <a:chExt cx="1596967" cy="1555284"/>
          </a:xfrm>
          <a:solidFill>
            <a:schemeClr val="accent3"/>
          </a:solidFill>
        </p:grpSpPr>
        <p:sp>
          <p:nvSpPr>
            <p:cNvPr id="12" name="Ellipse 11"/>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3"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6" name="Espace réservé du texte 5"/>
          <p:cNvSpPr>
            <a:spLocks noGrp="1"/>
          </p:cNvSpPr>
          <p:nvPr>
            <p:ph type="body" sz="quarter" idx="19"/>
          </p:nvPr>
        </p:nvSpPr>
        <p:spPr>
          <a:xfrm>
            <a:off x="683740" y="869424"/>
            <a:ext cx="10134306" cy="535484"/>
          </a:xfrm>
        </p:spPr>
        <p:txBody>
          <a:bodyPr/>
          <a:lstStyle/>
          <a:p>
            <a:r>
              <a:rPr lang="fr-FR" sz="2400" b="0" dirty="0">
                <a:solidFill>
                  <a:schemeClr val="tx2"/>
                </a:solidFill>
              </a:rPr>
              <a:t>Structure d’un anticorps monoclonal</a:t>
            </a:r>
          </a:p>
        </p:txBody>
      </p:sp>
      <p:sp>
        <p:nvSpPr>
          <p:cNvPr id="2" name="Espace réservé du texte 1"/>
          <p:cNvSpPr>
            <a:spLocks noGrp="1"/>
          </p:cNvSpPr>
          <p:nvPr>
            <p:ph type="body" sz="quarter" idx="20"/>
          </p:nvPr>
        </p:nvSpPr>
        <p:spPr>
          <a:xfrm>
            <a:off x="1551433" y="1642241"/>
            <a:ext cx="3635092" cy="486557"/>
          </a:xfrm>
          <a:prstGeom prst="roundRect">
            <a:avLst/>
          </a:prstGeom>
          <a:solidFill>
            <a:schemeClr val="tx2">
              <a:lumMod val="10000"/>
              <a:lumOff val="90000"/>
            </a:schemeClr>
          </a:solidFill>
          <a:ln w="28575">
            <a:solidFill>
              <a:srgbClr val="C00000"/>
            </a:solidFill>
          </a:ln>
        </p:spPr>
        <p:txBody>
          <a:bodyPr/>
          <a:lstStyle/>
          <a:p>
            <a:r>
              <a:rPr lang="fr-FR" dirty="0"/>
              <a:t>Anticorps </a:t>
            </a:r>
            <a:r>
              <a:rPr lang="fr-FR" dirty="0" err="1"/>
              <a:t>monoclonaL</a:t>
            </a:r>
            <a:endParaRPr lang="fr-FR" dirty="0"/>
          </a:p>
        </p:txBody>
      </p:sp>
      <p:sp>
        <p:nvSpPr>
          <p:cNvPr id="14"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r>
              <a:rPr lang="fr-CA" altLang="fr-FR" sz="3600" dirty="0">
                <a:solidFill>
                  <a:schemeClr val="tx2"/>
                </a:solidFill>
              </a:rPr>
              <a:t> : AC MONOCLONAUX</a:t>
            </a:r>
          </a:p>
        </p:txBody>
      </p:sp>
    </p:spTree>
    <p:extLst>
      <p:ext uri="{BB962C8B-B14F-4D97-AF65-F5344CB8AC3E}">
        <p14:creationId xmlns:p14="http://schemas.microsoft.com/office/powerpoint/2010/main" val="2376643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18</a:t>
            </a:fld>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458" y="1824843"/>
            <a:ext cx="5318733" cy="4266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298510" y="2751025"/>
            <a:ext cx="2050690" cy="369332"/>
          </a:xfrm>
          <a:prstGeom prst="rect">
            <a:avLst/>
          </a:prstGeom>
          <a:noFill/>
        </p:spPr>
        <p:txBody>
          <a:bodyPr wrap="none" rtlCol="0">
            <a:spAutoFit/>
          </a:bodyPr>
          <a:lstStyle/>
          <a:p>
            <a:r>
              <a:rPr lang="fr-FR" dirty="0">
                <a:solidFill>
                  <a:schemeClr val="tx2"/>
                </a:solidFill>
              </a:rPr>
              <a:t>Fixation à l’antigène</a:t>
            </a:r>
          </a:p>
        </p:txBody>
      </p:sp>
      <p:sp>
        <p:nvSpPr>
          <p:cNvPr id="9" name="ZoneTexte 8"/>
          <p:cNvSpPr txBox="1"/>
          <p:nvPr/>
        </p:nvSpPr>
        <p:spPr>
          <a:xfrm>
            <a:off x="3795823" y="4578257"/>
            <a:ext cx="2957051" cy="923330"/>
          </a:xfrm>
          <a:prstGeom prst="rect">
            <a:avLst/>
          </a:prstGeom>
          <a:noFill/>
        </p:spPr>
        <p:txBody>
          <a:bodyPr wrap="square" rtlCol="0">
            <a:spAutoFit/>
          </a:bodyPr>
          <a:lstStyle/>
          <a:p>
            <a:r>
              <a:rPr lang="fr-FR" dirty="0">
                <a:solidFill>
                  <a:schemeClr val="tx2"/>
                </a:solidFill>
              </a:rPr>
              <a:t>Interaction avec le système immunitaire</a:t>
            </a:r>
          </a:p>
          <a:p>
            <a:r>
              <a:rPr lang="fr-FR" dirty="0">
                <a:solidFill>
                  <a:schemeClr val="tx2"/>
                </a:solidFill>
              </a:rPr>
              <a:t>Détermine la ½ vie </a:t>
            </a:r>
          </a:p>
        </p:txBody>
      </p:sp>
      <p:sp>
        <p:nvSpPr>
          <p:cNvPr id="8" name="ZoneTexte 7"/>
          <p:cNvSpPr txBox="1"/>
          <p:nvPr/>
        </p:nvSpPr>
        <p:spPr>
          <a:xfrm>
            <a:off x="436114" y="2587212"/>
            <a:ext cx="3132586" cy="194095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fr-FR" dirty="0">
                <a:solidFill>
                  <a:schemeClr val="tx2"/>
                </a:solidFill>
              </a:rPr>
              <a:t>Plusieurs classes et sous classes</a:t>
            </a:r>
          </a:p>
          <a:p>
            <a:pPr marL="285750" indent="-285750">
              <a:buFont typeface="Arial" panose="020B0604020202020204" pitchFamily="34" charset="0"/>
              <a:buChar char="•"/>
            </a:pPr>
            <a:r>
              <a:rPr lang="fr-FR" dirty="0">
                <a:solidFill>
                  <a:schemeClr val="tx2"/>
                </a:solidFill>
              </a:rPr>
              <a:t>En thérapeutique : </a:t>
            </a:r>
            <a:r>
              <a:rPr lang="fr-FR" b="1" dirty="0">
                <a:solidFill>
                  <a:schemeClr val="tx2"/>
                </a:solidFill>
              </a:rPr>
              <a:t>majoritairement des </a:t>
            </a:r>
            <a:r>
              <a:rPr lang="fr-FR" b="1" dirty="0" err="1">
                <a:solidFill>
                  <a:schemeClr val="tx2"/>
                </a:solidFill>
              </a:rPr>
              <a:t>IgG</a:t>
            </a:r>
            <a:r>
              <a:rPr lang="fr-FR" dirty="0">
                <a:solidFill>
                  <a:schemeClr val="tx2"/>
                </a:solidFill>
              </a:rPr>
              <a:t>, plus simple, ½ vie plus longue</a:t>
            </a:r>
          </a:p>
        </p:txBody>
      </p:sp>
      <p:grpSp>
        <p:nvGrpSpPr>
          <p:cNvPr id="10" name="Groupe 9"/>
          <p:cNvGrpSpPr/>
          <p:nvPr/>
        </p:nvGrpSpPr>
        <p:grpSpPr>
          <a:xfrm>
            <a:off x="-612743" y="-315416"/>
            <a:ext cx="2388264" cy="2286432"/>
            <a:chOff x="695940" y="1739361"/>
            <a:chExt cx="1596967" cy="1555284"/>
          </a:xfrm>
          <a:solidFill>
            <a:schemeClr val="accent3"/>
          </a:solidFill>
        </p:grpSpPr>
        <p:sp>
          <p:nvSpPr>
            <p:cNvPr id="11" name="Ellipse 10"/>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2"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3" name="Espace réservé du texte 5"/>
          <p:cNvSpPr>
            <a:spLocks noGrp="1"/>
          </p:cNvSpPr>
          <p:nvPr>
            <p:ph type="body" sz="quarter" idx="19"/>
          </p:nvPr>
        </p:nvSpPr>
        <p:spPr>
          <a:xfrm>
            <a:off x="683740" y="869424"/>
            <a:ext cx="10134306" cy="535484"/>
          </a:xfrm>
        </p:spPr>
        <p:txBody>
          <a:bodyPr/>
          <a:lstStyle/>
          <a:p>
            <a:r>
              <a:rPr lang="fr-FR" sz="2400" b="0" dirty="0">
                <a:solidFill>
                  <a:schemeClr val="tx2"/>
                </a:solidFill>
              </a:rPr>
              <a:t>Structure d’un anticorps monoclonal</a:t>
            </a:r>
          </a:p>
        </p:txBody>
      </p:sp>
      <p:sp>
        <p:nvSpPr>
          <p:cNvPr id="14"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r>
              <a:rPr lang="fr-CA" altLang="fr-FR" sz="3600" dirty="0">
                <a:solidFill>
                  <a:schemeClr val="tx2"/>
                </a:solidFill>
              </a:rPr>
              <a:t> : AC MONOCLONAUX</a:t>
            </a:r>
          </a:p>
          <a:p>
            <a:pPr>
              <a:buClr>
                <a:srgbClr val="25A79B"/>
              </a:buClr>
            </a:pPr>
            <a:endParaRPr lang="fr-CA" altLang="fr-FR" sz="3600" dirty="0">
              <a:solidFill>
                <a:schemeClr val="tx2"/>
              </a:solidFill>
            </a:endParaRPr>
          </a:p>
        </p:txBody>
      </p:sp>
    </p:spTree>
    <p:extLst>
      <p:ext uri="{BB962C8B-B14F-4D97-AF65-F5344CB8AC3E}">
        <p14:creationId xmlns:p14="http://schemas.microsoft.com/office/powerpoint/2010/main" val="4030049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26"/>
          </p:nvPr>
        </p:nvSpPr>
        <p:spPr/>
        <p:txBody>
          <a:bodyPr/>
          <a:lstStyle/>
          <a:p>
            <a:fld id="{27F63893-9D7C-4D41-AC61-E8ABFBCB521E}" type="slidenum">
              <a:rPr lang="fr-FR" smtClean="0"/>
              <a:pPr/>
              <a:t>19</a:t>
            </a:fld>
            <a:endParaRPr lang="fr-FR" dirty="0"/>
          </a:p>
        </p:txBody>
      </p:sp>
      <p:graphicFrame>
        <p:nvGraphicFramePr>
          <p:cNvPr id="10" name="Tableau 9"/>
          <p:cNvGraphicFramePr>
            <a:graphicFrameLocks noGrp="1"/>
          </p:cNvGraphicFramePr>
          <p:nvPr>
            <p:extLst/>
          </p:nvPr>
        </p:nvGraphicFramePr>
        <p:xfrm>
          <a:off x="217349" y="3997841"/>
          <a:ext cx="1556707" cy="1485238"/>
        </p:xfrm>
        <a:graphic>
          <a:graphicData uri="http://schemas.openxmlformats.org/drawingml/2006/table">
            <a:tbl>
              <a:tblPr firstRow="1" bandRow="1">
                <a:tableStyleId>{5940675A-B579-460E-94D1-54222C63F5DA}</a:tableStyleId>
              </a:tblPr>
              <a:tblGrid>
                <a:gridCol w="1556707">
                  <a:extLst>
                    <a:ext uri="{9D8B030D-6E8A-4147-A177-3AD203B41FA5}">
                      <a16:colId xmlns:a16="http://schemas.microsoft.com/office/drawing/2014/main" val="20000"/>
                    </a:ext>
                  </a:extLst>
                </a:gridCol>
              </a:tblGrid>
              <a:tr h="4146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1890</a:t>
                      </a:r>
                      <a:r>
                        <a:rPr lang="fr-FR" sz="1000" b="1" dirty="0">
                          <a:solidFill>
                            <a:schemeClr val="tx2"/>
                          </a:solidFill>
                        </a:rPr>
                        <a:t>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Sérum anti diphtérique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026" name="Picture 2" descr="Image dans Infobox.">
            <a:extLst>
              <a:ext uri="{FF2B5EF4-FFF2-40B4-BE49-F238E27FC236}">
                <a16:creationId xmlns:a16="http://schemas.microsoft.com/office/drawing/2014/main" id="{53E0B0C3-64AD-4D8F-A555-7C13D31E2E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46" t="4065" r="5291" b="11743"/>
          <a:stretch/>
        </p:blipFill>
        <p:spPr bwMode="auto">
          <a:xfrm>
            <a:off x="8308960" y="173891"/>
            <a:ext cx="1831549" cy="2489026"/>
          </a:xfrm>
          <a:prstGeom prst="rect">
            <a:avLst/>
          </a:prstGeom>
          <a:ln w="88900" cap="sq" cmpd="thickThin">
            <a:solidFill>
              <a:schemeClr val="tx2">
                <a:lumMod val="90000"/>
                <a:lumOff val="1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29" name="ZoneTexte 128">
            <a:extLst>
              <a:ext uri="{FF2B5EF4-FFF2-40B4-BE49-F238E27FC236}">
                <a16:creationId xmlns:a16="http://schemas.microsoft.com/office/drawing/2014/main" id="{EEEDFAED-2255-4076-9532-EEB0C3BF9951}"/>
              </a:ext>
            </a:extLst>
          </p:cNvPr>
          <p:cNvSpPr txBox="1"/>
          <p:nvPr/>
        </p:nvSpPr>
        <p:spPr>
          <a:xfrm>
            <a:off x="8137238" y="2755490"/>
            <a:ext cx="4037344" cy="338554"/>
          </a:xfrm>
          <a:prstGeom prst="rect">
            <a:avLst/>
          </a:prstGeom>
          <a:noFill/>
        </p:spPr>
        <p:txBody>
          <a:bodyPr wrap="square">
            <a:spAutoFit/>
          </a:bodyPr>
          <a:lstStyle/>
          <a:p>
            <a:pPr algn="ctr"/>
            <a:r>
              <a:rPr lang="fr-FR" sz="1600" dirty="0">
                <a:solidFill>
                  <a:schemeClr val="tx2"/>
                </a:solidFill>
              </a:rPr>
              <a:t>Emil Adolf von Behring &amp; </a:t>
            </a:r>
            <a:r>
              <a:rPr lang="fr-FR" sz="1600" dirty="0" err="1">
                <a:solidFill>
                  <a:schemeClr val="tx2"/>
                </a:solidFill>
              </a:rPr>
              <a:t>Shibasaburo</a:t>
            </a:r>
            <a:r>
              <a:rPr lang="fr-FR" sz="1600" dirty="0">
                <a:solidFill>
                  <a:schemeClr val="tx2"/>
                </a:solidFill>
              </a:rPr>
              <a:t> Kitasato</a:t>
            </a:r>
          </a:p>
        </p:txBody>
      </p:sp>
      <p:pic>
        <p:nvPicPr>
          <p:cNvPr id="1028" name="Picture 4" descr="Image dans Infobox.">
            <a:extLst>
              <a:ext uri="{FF2B5EF4-FFF2-40B4-BE49-F238E27FC236}">
                <a16:creationId xmlns:a16="http://schemas.microsoft.com/office/drawing/2014/main" id="{46B06048-F269-45A4-9AD6-9FDB2CA712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5630" y="173891"/>
            <a:ext cx="1630093" cy="2489026"/>
          </a:xfrm>
          <a:prstGeom prst="rect">
            <a:avLst/>
          </a:prstGeom>
          <a:ln w="88900" cap="sq" cmpd="thickThin">
            <a:solidFill>
              <a:schemeClr val="tx2">
                <a:lumMod val="90000"/>
                <a:lumOff val="1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 name="Graphique 8" descr="Cheval avec un remplissage uni">
            <a:extLst>
              <a:ext uri="{FF2B5EF4-FFF2-40B4-BE49-F238E27FC236}">
                <a16:creationId xmlns:a16="http://schemas.microsoft.com/office/drawing/2014/main" id="{99EC5392-C593-4D4F-8780-8C9473E631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56001" y="1641845"/>
            <a:ext cx="2054079" cy="2054079"/>
          </a:xfrm>
          <a:prstGeom prst="rect">
            <a:avLst/>
          </a:prstGeom>
        </p:spPr>
      </p:pic>
      <p:pic>
        <p:nvPicPr>
          <p:cNvPr id="131" name="Graphique 130" descr="Cheval contour">
            <a:extLst>
              <a:ext uri="{FF2B5EF4-FFF2-40B4-BE49-F238E27FC236}">
                <a16:creationId xmlns:a16="http://schemas.microsoft.com/office/drawing/2014/main" id="{8346F4CD-08F7-4456-87E0-E2D4B18C14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16427" y="4017681"/>
            <a:ext cx="1961173" cy="1961173"/>
          </a:xfrm>
          <a:prstGeom prst="rect">
            <a:avLst/>
          </a:prstGeom>
        </p:spPr>
      </p:pic>
      <p:pic>
        <p:nvPicPr>
          <p:cNvPr id="133" name="Graphique 132" descr="Seringue avec un remplissage uni">
            <a:extLst>
              <a:ext uri="{FF2B5EF4-FFF2-40B4-BE49-F238E27FC236}">
                <a16:creationId xmlns:a16="http://schemas.microsoft.com/office/drawing/2014/main" id="{5AD086C0-38A8-4EDD-964B-281695D738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2856001" y="1492377"/>
            <a:ext cx="911935" cy="914400"/>
          </a:xfrm>
          <a:prstGeom prst="rect">
            <a:avLst/>
          </a:prstGeom>
        </p:spPr>
      </p:pic>
      <p:pic>
        <p:nvPicPr>
          <p:cNvPr id="135" name="Graphique 134" descr="Intraveineuse avec un remplissage uni">
            <a:extLst>
              <a:ext uri="{FF2B5EF4-FFF2-40B4-BE49-F238E27FC236}">
                <a16:creationId xmlns:a16="http://schemas.microsoft.com/office/drawing/2014/main" id="{2288BD73-9FAE-4B0D-9DD6-D7D7DDBD894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67934" y="4327592"/>
            <a:ext cx="914400" cy="914400"/>
          </a:xfrm>
          <a:prstGeom prst="rect">
            <a:avLst/>
          </a:prstGeom>
        </p:spPr>
      </p:pic>
      <p:sp>
        <p:nvSpPr>
          <p:cNvPr id="136" name="ZoneTexte 135">
            <a:extLst>
              <a:ext uri="{FF2B5EF4-FFF2-40B4-BE49-F238E27FC236}">
                <a16:creationId xmlns:a16="http://schemas.microsoft.com/office/drawing/2014/main" id="{8F4ACF44-8ECD-43EB-A36B-FEFDDDF08FCF}"/>
              </a:ext>
            </a:extLst>
          </p:cNvPr>
          <p:cNvSpPr txBox="1"/>
          <p:nvPr/>
        </p:nvSpPr>
        <p:spPr>
          <a:xfrm>
            <a:off x="2725131" y="3563951"/>
            <a:ext cx="2090738" cy="923330"/>
          </a:xfrm>
          <a:prstGeom prst="rect">
            <a:avLst/>
          </a:prstGeom>
          <a:noFill/>
        </p:spPr>
        <p:txBody>
          <a:bodyPr wrap="square" rtlCol="0">
            <a:spAutoFit/>
          </a:bodyPr>
          <a:lstStyle/>
          <a:p>
            <a:pPr algn="ctr"/>
            <a:r>
              <a:rPr lang="fr-FR" dirty="0">
                <a:solidFill>
                  <a:schemeClr val="tx2"/>
                </a:solidFill>
              </a:rPr>
              <a:t>Animal immunisé par dose non létale de toxine</a:t>
            </a:r>
          </a:p>
        </p:txBody>
      </p:sp>
      <p:pic>
        <p:nvPicPr>
          <p:cNvPr id="138" name="Graphique 137" descr="Flèche : courbe légère avec un remplissage uni">
            <a:extLst>
              <a:ext uri="{FF2B5EF4-FFF2-40B4-BE49-F238E27FC236}">
                <a16:creationId xmlns:a16="http://schemas.microsoft.com/office/drawing/2014/main" id="{E2B5E2B1-0480-4816-8B10-A8577C91FF0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98803">
            <a:off x="4794134" y="3143760"/>
            <a:ext cx="2446297" cy="1403264"/>
          </a:xfrm>
          <a:prstGeom prst="rect">
            <a:avLst/>
          </a:prstGeom>
        </p:spPr>
      </p:pic>
      <p:sp>
        <p:nvSpPr>
          <p:cNvPr id="141" name="ZoneTexte 140">
            <a:extLst>
              <a:ext uri="{FF2B5EF4-FFF2-40B4-BE49-F238E27FC236}">
                <a16:creationId xmlns:a16="http://schemas.microsoft.com/office/drawing/2014/main" id="{00D51A24-5CC4-4797-9AEA-1722FCA11EED}"/>
              </a:ext>
            </a:extLst>
          </p:cNvPr>
          <p:cNvSpPr txBox="1"/>
          <p:nvPr/>
        </p:nvSpPr>
        <p:spPr>
          <a:xfrm>
            <a:off x="7263591" y="5933869"/>
            <a:ext cx="2090738" cy="369332"/>
          </a:xfrm>
          <a:prstGeom prst="rect">
            <a:avLst/>
          </a:prstGeom>
          <a:noFill/>
        </p:spPr>
        <p:txBody>
          <a:bodyPr wrap="square" rtlCol="0">
            <a:spAutoFit/>
          </a:bodyPr>
          <a:lstStyle/>
          <a:p>
            <a:pPr algn="ctr"/>
            <a:r>
              <a:rPr lang="fr-FR" dirty="0">
                <a:solidFill>
                  <a:schemeClr val="tx2"/>
                </a:solidFill>
              </a:rPr>
              <a:t>Animal protégé</a:t>
            </a:r>
          </a:p>
        </p:txBody>
      </p:sp>
      <p:pic>
        <p:nvPicPr>
          <p:cNvPr id="142" name="Graphique 141" descr="Seringue avec un remplissage uni">
            <a:extLst>
              <a:ext uri="{FF2B5EF4-FFF2-40B4-BE49-F238E27FC236}">
                <a16:creationId xmlns:a16="http://schemas.microsoft.com/office/drawing/2014/main" id="{F1B2A38C-49D6-43BE-88F4-09C96033A77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78564" y="3635715"/>
            <a:ext cx="1081945" cy="914400"/>
          </a:xfrm>
          <a:prstGeom prst="rect">
            <a:avLst/>
          </a:prstGeom>
        </p:spPr>
      </p:pic>
      <p:sp>
        <p:nvSpPr>
          <p:cNvPr id="143" name="ZoneTexte 142">
            <a:extLst>
              <a:ext uri="{FF2B5EF4-FFF2-40B4-BE49-F238E27FC236}">
                <a16:creationId xmlns:a16="http://schemas.microsoft.com/office/drawing/2014/main" id="{3ADFAC50-54BA-4CD3-A167-F043396BAF8B}"/>
              </a:ext>
            </a:extLst>
          </p:cNvPr>
          <p:cNvSpPr txBox="1"/>
          <p:nvPr/>
        </p:nvSpPr>
        <p:spPr>
          <a:xfrm>
            <a:off x="9544558" y="4168720"/>
            <a:ext cx="2090738" cy="646331"/>
          </a:xfrm>
          <a:prstGeom prst="rect">
            <a:avLst/>
          </a:prstGeom>
          <a:noFill/>
        </p:spPr>
        <p:txBody>
          <a:bodyPr wrap="square" rtlCol="0">
            <a:spAutoFit/>
          </a:bodyPr>
          <a:lstStyle/>
          <a:p>
            <a:pPr algn="ctr"/>
            <a:r>
              <a:rPr lang="fr-FR" dirty="0">
                <a:solidFill>
                  <a:schemeClr val="tx2"/>
                </a:solidFill>
              </a:rPr>
              <a:t>Dose létale de toxine</a:t>
            </a:r>
          </a:p>
        </p:txBody>
      </p:sp>
      <p:sp>
        <p:nvSpPr>
          <p:cNvPr id="144" name="ZoneTexte 143">
            <a:extLst>
              <a:ext uri="{FF2B5EF4-FFF2-40B4-BE49-F238E27FC236}">
                <a16:creationId xmlns:a16="http://schemas.microsoft.com/office/drawing/2014/main" id="{02765885-F984-48A0-91CE-8324302190AD}"/>
              </a:ext>
            </a:extLst>
          </p:cNvPr>
          <p:cNvSpPr txBox="1"/>
          <p:nvPr/>
        </p:nvSpPr>
        <p:spPr>
          <a:xfrm>
            <a:off x="5152647" y="4503152"/>
            <a:ext cx="2090738" cy="646331"/>
          </a:xfrm>
          <a:prstGeom prst="rect">
            <a:avLst/>
          </a:prstGeom>
          <a:noFill/>
        </p:spPr>
        <p:txBody>
          <a:bodyPr wrap="square" rtlCol="0">
            <a:spAutoFit/>
          </a:bodyPr>
          <a:lstStyle/>
          <a:p>
            <a:pPr algn="ctr"/>
            <a:r>
              <a:rPr lang="fr-FR" dirty="0">
                <a:solidFill>
                  <a:schemeClr val="tx2"/>
                </a:solidFill>
              </a:rPr>
              <a:t>Sérum issu de l’animal immunisé</a:t>
            </a:r>
          </a:p>
        </p:txBody>
      </p:sp>
      <p:sp>
        <p:nvSpPr>
          <p:cNvPr id="139" name="ZoneTexte 138">
            <a:extLst>
              <a:ext uri="{FF2B5EF4-FFF2-40B4-BE49-F238E27FC236}">
                <a16:creationId xmlns:a16="http://schemas.microsoft.com/office/drawing/2014/main" id="{0F012EBE-A02D-46B0-BF7C-94BEA694F542}"/>
              </a:ext>
            </a:extLst>
          </p:cNvPr>
          <p:cNvSpPr txBox="1"/>
          <p:nvPr/>
        </p:nvSpPr>
        <p:spPr>
          <a:xfrm>
            <a:off x="1666783" y="5779981"/>
            <a:ext cx="5372561" cy="523220"/>
          </a:xfrm>
          <a:prstGeom prst="rect">
            <a:avLst/>
          </a:prstGeom>
          <a:noFill/>
        </p:spPr>
        <p:txBody>
          <a:bodyPr wrap="none" rtlCol="0">
            <a:spAutoFit/>
          </a:bodyPr>
          <a:lstStyle/>
          <a:p>
            <a:r>
              <a:rPr lang="fr-FR" sz="2800" dirty="0">
                <a:solidFill>
                  <a:schemeClr val="tx2"/>
                </a:solidFill>
                <a:sym typeface="Wingdings" panose="05000000000000000000" pitchFamily="2" charset="2"/>
              </a:rPr>
              <a:t> </a:t>
            </a:r>
            <a:r>
              <a:rPr lang="fr-FR" sz="2800" dirty="0">
                <a:solidFill>
                  <a:schemeClr val="tx2"/>
                </a:solidFill>
              </a:rPr>
              <a:t>Anticorps spécifiques anti-toxine</a:t>
            </a:r>
          </a:p>
        </p:txBody>
      </p:sp>
      <p:grpSp>
        <p:nvGrpSpPr>
          <p:cNvPr id="20" name="Groupe 19"/>
          <p:cNvGrpSpPr/>
          <p:nvPr/>
        </p:nvGrpSpPr>
        <p:grpSpPr>
          <a:xfrm>
            <a:off x="-612743" y="-315416"/>
            <a:ext cx="2388264" cy="2286432"/>
            <a:chOff x="695940" y="1739361"/>
            <a:chExt cx="1596967" cy="1555284"/>
          </a:xfrm>
          <a:solidFill>
            <a:schemeClr val="accent3"/>
          </a:solidFill>
        </p:grpSpPr>
        <p:sp>
          <p:nvSpPr>
            <p:cNvPr id="21" name="Ellipse 20"/>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22"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23" name="Espace réservé du texte 5"/>
          <p:cNvSpPr>
            <a:spLocks noGrp="1"/>
          </p:cNvSpPr>
          <p:nvPr>
            <p:ph type="body" sz="quarter" idx="19"/>
          </p:nvPr>
        </p:nvSpPr>
        <p:spPr>
          <a:xfrm>
            <a:off x="683740" y="869424"/>
            <a:ext cx="10134306" cy="535484"/>
          </a:xfrm>
        </p:spPr>
        <p:txBody>
          <a:bodyPr/>
          <a:lstStyle/>
          <a:p>
            <a:r>
              <a:rPr lang="fr-FR" sz="2400" b="0" dirty="0">
                <a:solidFill>
                  <a:schemeClr val="tx2"/>
                </a:solidFill>
              </a:rPr>
              <a:t>Historique</a:t>
            </a:r>
          </a:p>
        </p:txBody>
      </p:sp>
      <p:sp>
        <p:nvSpPr>
          <p:cNvPr id="24"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r>
              <a:rPr lang="fr-CA" altLang="fr-FR" sz="3600" dirty="0">
                <a:solidFill>
                  <a:schemeClr val="tx2"/>
                </a:solidFill>
              </a:rPr>
              <a:t> : AC MONOCLONAUX</a:t>
            </a:r>
          </a:p>
          <a:p>
            <a:pPr>
              <a:buClr>
                <a:srgbClr val="25A79B"/>
              </a:buClr>
            </a:pPr>
            <a:endParaRPr lang="fr-CA" altLang="fr-FR" sz="3600" dirty="0">
              <a:solidFill>
                <a:schemeClr val="tx2"/>
              </a:solidFill>
            </a:endParaRPr>
          </a:p>
        </p:txBody>
      </p:sp>
    </p:spTree>
    <p:extLst>
      <p:ext uri="{BB962C8B-B14F-4D97-AF65-F5344CB8AC3E}">
        <p14:creationId xmlns:p14="http://schemas.microsoft.com/office/powerpoint/2010/main" val="242965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D80DD7C-CB2D-4313-ACD9-DED8A2F66BED}"/>
              </a:ext>
            </a:extLst>
          </p:cNvPr>
          <p:cNvPicPr>
            <a:picLocks noChangeAspect="1"/>
          </p:cNvPicPr>
          <p:nvPr/>
        </p:nvPicPr>
        <p:blipFill>
          <a:blip r:embed="rId2"/>
          <a:stretch>
            <a:fillRect/>
          </a:stretch>
        </p:blipFill>
        <p:spPr>
          <a:xfrm>
            <a:off x="320563" y="1496722"/>
            <a:ext cx="10565342" cy="4807028"/>
          </a:xfrm>
          <a:prstGeom prst="rect">
            <a:avLst/>
          </a:prstGeom>
        </p:spPr>
      </p:pic>
      <p:pic>
        <p:nvPicPr>
          <p:cNvPr id="6" name="Image 5">
            <a:extLst>
              <a:ext uri="{FF2B5EF4-FFF2-40B4-BE49-F238E27FC236}">
                <a16:creationId xmlns:a16="http://schemas.microsoft.com/office/drawing/2014/main" id="{ECFADCF1-4440-4FA4-9E25-F294921C43E6}"/>
              </a:ext>
            </a:extLst>
          </p:cNvPr>
          <p:cNvPicPr>
            <a:picLocks noChangeAspect="1"/>
          </p:cNvPicPr>
          <p:nvPr/>
        </p:nvPicPr>
        <p:blipFill>
          <a:blip r:embed="rId3"/>
          <a:stretch>
            <a:fillRect/>
          </a:stretch>
        </p:blipFill>
        <p:spPr>
          <a:xfrm>
            <a:off x="320563" y="585777"/>
            <a:ext cx="9497310" cy="885835"/>
          </a:xfrm>
          <a:prstGeom prst="rect">
            <a:avLst/>
          </a:prstGeom>
        </p:spPr>
      </p:pic>
      <p:pic>
        <p:nvPicPr>
          <p:cNvPr id="7" name="Image 6">
            <a:extLst>
              <a:ext uri="{FF2B5EF4-FFF2-40B4-BE49-F238E27FC236}">
                <a16:creationId xmlns:a16="http://schemas.microsoft.com/office/drawing/2014/main" id="{F72AD39C-5531-4D30-80BD-28B75394D66C}"/>
              </a:ext>
            </a:extLst>
          </p:cNvPr>
          <p:cNvPicPr>
            <a:picLocks noChangeAspect="1"/>
          </p:cNvPicPr>
          <p:nvPr/>
        </p:nvPicPr>
        <p:blipFill>
          <a:blip r:embed="rId4"/>
          <a:stretch>
            <a:fillRect/>
          </a:stretch>
        </p:blipFill>
        <p:spPr>
          <a:xfrm>
            <a:off x="320563" y="159900"/>
            <a:ext cx="7387114" cy="400767"/>
          </a:xfrm>
          <a:prstGeom prst="rect">
            <a:avLst/>
          </a:prstGeom>
        </p:spPr>
      </p:pic>
    </p:spTree>
    <p:extLst>
      <p:ext uri="{BB962C8B-B14F-4D97-AF65-F5344CB8AC3E}">
        <p14:creationId xmlns:p14="http://schemas.microsoft.com/office/powerpoint/2010/main" val="1061512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26"/>
          </p:nvPr>
        </p:nvSpPr>
        <p:spPr/>
        <p:txBody>
          <a:bodyPr/>
          <a:lstStyle/>
          <a:p>
            <a:fld id="{27F63893-9D7C-4D41-AC61-E8ABFBCB521E}" type="slidenum">
              <a:rPr lang="fr-FR" smtClean="0"/>
              <a:pPr/>
              <a:t>20</a:t>
            </a:fld>
            <a:endParaRPr lang="fr-FR" dirty="0"/>
          </a:p>
        </p:txBody>
      </p:sp>
      <p:graphicFrame>
        <p:nvGraphicFramePr>
          <p:cNvPr id="10" name="Tableau 9"/>
          <p:cNvGraphicFramePr>
            <a:graphicFrameLocks noGrp="1"/>
          </p:cNvGraphicFramePr>
          <p:nvPr/>
        </p:nvGraphicFramePr>
        <p:xfrm>
          <a:off x="217349" y="3997841"/>
          <a:ext cx="1556707" cy="1485238"/>
        </p:xfrm>
        <a:graphic>
          <a:graphicData uri="http://schemas.openxmlformats.org/drawingml/2006/table">
            <a:tbl>
              <a:tblPr firstRow="1" bandRow="1">
                <a:tableStyleId>{5940675A-B579-460E-94D1-54222C63F5DA}</a:tableStyleId>
              </a:tblPr>
              <a:tblGrid>
                <a:gridCol w="1556707">
                  <a:extLst>
                    <a:ext uri="{9D8B030D-6E8A-4147-A177-3AD203B41FA5}">
                      <a16:colId xmlns:a16="http://schemas.microsoft.com/office/drawing/2014/main" val="20000"/>
                    </a:ext>
                  </a:extLst>
                </a:gridCol>
              </a:tblGrid>
              <a:tr h="4146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1890</a:t>
                      </a:r>
                      <a:r>
                        <a:rPr lang="fr-FR" sz="1000" b="1" dirty="0">
                          <a:solidFill>
                            <a:schemeClr val="tx2"/>
                          </a:solidFill>
                        </a:rPr>
                        <a:t>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Sérum anti diphtérique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39" name="ZoneTexte 138">
            <a:extLst>
              <a:ext uri="{FF2B5EF4-FFF2-40B4-BE49-F238E27FC236}">
                <a16:creationId xmlns:a16="http://schemas.microsoft.com/office/drawing/2014/main" id="{0F012EBE-A02D-46B0-BF7C-94BEA694F542}"/>
              </a:ext>
            </a:extLst>
          </p:cNvPr>
          <p:cNvSpPr txBox="1"/>
          <p:nvPr/>
        </p:nvSpPr>
        <p:spPr>
          <a:xfrm>
            <a:off x="2520662" y="2181124"/>
            <a:ext cx="3575338" cy="181588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fr-FR" sz="2800" dirty="0">
                <a:solidFill>
                  <a:schemeClr val="tx2"/>
                </a:solidFill>
              </a:rPr>
              <a:t>Sérothérapie</a:t>
            </a:r>
          </a:p>
          <a:p>
            <a:r>
              <a:rPr lang="fr-FR" sz="2800" dirty="0">
                <a:solidFill>
                  <a:schemeClr val="tx2"/>
                </a:solidFill>
              </a:rPr>
              <a:t>	agents infectieux</a:t>
            </a:r>
          </a:p>
          <a:p>
            <a:r>
              <a:rPr lang="fr-FR" sz="2800" dirty="0">
                <a:solidFill>
                  <a:schemeClr val="tx2"/>
                </a:solidFill>
              </a:rPr>
              <a:t>	toxines</a:t>
            </a:r>
          </a:p>
          <a:p>
            <a:r>
              <a:rPr lang="fr-FR" sz="2800" dirty="0">
                <a:solidFill>
                  <a:schemeClr val="tx2"/>
                </a:solidFill>
              </a:rPr>
              <a:t>	venins</a:t>
            </a:r>
          </a:p>
        </p:txBody>
      </p:sp>
      <p:pic>
        <p:nvPicPr>
          <p:cNvPr id="4" name="Graphique 3" descr="Flèches de chevron avec un remplissage uni">
            <a:extLst>
              <a:ext uri="{FF2B5EF4-FFF2-40B4-BE49-F238E27FC236}">
                <a16:creationId xmlns:a16="http://schemas.microsoft.com/office/drawing/2014/main" id="{1368674A-18B2-47F9-8C47-13040A4F6B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5406" y="2631865"/>
            <a:ext cx="914400" cy="914400"/>
          </a:xfrm>
          <a:prstGeom prst="rect">
            <a:avLst/>
          </a:prstGeom>
        </p:spPr>
      </p:pic>
      <p:sp>
        <p:nvSpPr>
          <p:cNvPr id="7" name="ZoneTexte 6">
            <a:extLst>
              <a:ext uri="{FF2B5EF4-FFF2-40B4-BE49-F238E27FC236}">
                <a16:creationId xmlns:a16="http://schemas.microsoft.com/office/drawing/2014/main" id="{7C9ABFFE-3494-48CF-A76E-985E78958515}"/>
              </a:ext>
            </a:extLst>
          </p:cNvPr>
          <p:cNvSpPr txBox="1"/>
          <p:nvPr/>
        </p:nvSpPr>
        <p:spPr>
          <a:xfrm>
            <a:off x="7302772" y="2775301"/>
            <a:ext cx="4737131" cy="707886"/>
          </a:xfrm>
          <a:prstGeom prst="rect">
            <a:avLst/>
          </a:prstGeom>
          <a:noFill/>
        </p:spPr>
        <p:txBody>
          <a:bodyPr wrap="none" rtlCol="0">
            <a:spAutoFit/>
          </a:bodyPr>
          <a:lstStyle/>
          <a:p>
            <a:r>
              <a:rPr lang="fr-FR" sz="2000" dirty="0">
                <a:solidFill>
                  <a:schemeClr val="tx2"/>
                </a:solidFill>
              </a:rPr>
              <a:t>Très immunogène (anticorps anti-anticorps)</a:t>
            </a:r>
          </a:p>
          <a:p>
            <a:r>
              <a:rPr lang="fr-FR" sz="2000" dirty="0">
                <a:solidFill>
                  <a:schemeClr val="tx2"/>
                </a:solidFill>
              </a:rPr>
              <a:t>Choc anaphylactique</a:t>
            </a:r>
          </a:p>
        </p:txBody>
      </p:sp>
      <p:sp>
        <p:nvSpPr>
          <p:cNvPr id="8" name="Ellipse 7">
            <a:extLst>
              <a:ext uri="{FF2B5EF4-FFF2-40B4-BE49-F238E27FC236}">
                <a16:creationId xmlns:a16="http://schemas.microsoft.com/office/drawing/2014/main" id="{A4D292CE-83F8-46BE-ACEC-84682FEB92C8}"/>
              </a:ext>
            </a:extLst>
          </p:cNvPr>
          <p:cNvSpPr/>
          <p:nvPr/>
        </p:nvSpPr>
        <p:spPr>
          <a:xfrm>
            <a:off x="3112717" y="4361836"/>
            <a:ext cx="2344451" cy="2076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5400" dirty="0"/>
              <a:t>1945</a:t>
            </a:r>
          </a:p>
        </p:txBody>
      </p:sp>
      <p:sp>
        <p:nvSpPr>
          <p:cNvPr id="11" name="ZoneTexte 10">
            <a:extLst>
              <a:ext uri="{FF2B5EF4-FFF2-40B4-BE49-F238E27FC236}">
                <a16:creationId xmlns:a16="http://schemas.microsoft.com/office/drawing/2014/main" id="{DB199F88-A8C3-4604-B24E-92ECEEDCF616}"/>
              </a:ext>
            </a:extLst>
          </p:cNvPr>
          <p:cNvSpPr txBox="1"/>
          <p:nvPr/>
        </p:nvSpPr>
        <p:spPr>
          <a:xfrm>
            <a:off x="5625533" y="4869772"/>
            <a:ext cx="4936159" cy="1107996"/>
          </a:xfrm>
          <a:prstGeom prst="rect">
            <a:avLst/>
          </a:prstGeom>
          <a:noFill/>
        </p:spPr>
        <p:txBody>
          <a:bodyPr wrap="none" rtlCol="0">
            <a:spAutoFit/>
          </a:bodyPr>
          <a:lstStyle/>
          <a:p>
            <a:r>
              <a:rPr lang="fr-FR" sz="6600" b="1" dirty="0">
                <a:solidFill>
                  <a:schemeClr val="tx2"/>
                </a:solidFill>
              </a:rPr>
              <a:t>Antibiotiques</a:t>
            </a:r>
          </a:p>
        </p:txBody>
      </p:sp>
      <p:grpSp>
        <p:nvGrpSpPr>
          <p:cNvPr id="12" name="Groupe 11"/>
          <p:cNvGrpSpPr/>
          <p:nvPr/>
        </p:nvGrpSpPr>
        <p:grpSpPr>
          <a:xfrm>
            <a:off x="-612743" y="-315416"/>
            <a:ext cx="2388264" cy="2286432"/>
            <a:chOff x="695940" y="1739361"/>
            <a:chExt cx="1596967" cy="1555284"/>
          </a:xfrm>
          <a:solidFill>
            <a:schemeClr val="accent3"/>
          </a:solidFill>
        </p:grpSpPr>
        <p:sp>
          <p:nvSpPr>
            <p:cNvPr id="14" name="Ellipse 13"/>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5"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6" name="Espace réservé du texte 5"/>
          <p:cNvSpPr>
            <a:spLocks noGrp="1"/>
          </p:cNvSpPr>
          <p:nvPr>
            <p:ph type="body" sz="quarter" idx="19"/>
          </p:nvPr>
        </p:nvSpPr>
        <p:spPr>
          <a:xfrm>
            <a:off x="683740" y="869424"/>
            <a:ext cx="10134306" cy="535484"/>
          </a:xfrm>
        </p:spPr>
        <p:txBody>
          <a:bodyPr/>
          <a:lstStyle/>
          <a:p>
            <a:r>
              <a:rPr lang="fr-FR" sz="2400" b="0" dirty="0">
                <a:solidFill>
                  <a:schemeClr val="tx2"/>
                </a:solidFill>
              </a:rPr>
              <a:t>Historique</a:t>
            </a:r>
          </a:p>
        </p:txBody>
      </p:sp>
      <p:sp>
        <p:nvSpPr>
          <p:cNvPr id="17"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r>
              <a:rPr lang="fr-CA" altLang="fr-FR" sz="3600" dirty="0">
                <a:solidFill>
                  <a:schemeClr val="tx2"/>
                </a:solidFill>
              </a:rPr>
              <a:t> : AC MONOCLONAUX</a:t>
            </a:r>
          </a:p>
          <a:p>
            <a:pPr>
              <a:buClr>
                <a:srgbClr val="25A79B"/>
              </a:buClr>
            </a:pPr>
            <a:endParaRPr lang="fr-CA" altLang="fr-FR" sz="3600" dirty="0">
              <a:solidFill>
                <a:schemeClr val="tx2"/>
              </a:solidFill>
            </a:endParaRPr>
          </a:p>
        </p:txBody>
      </p:sp>
      <p:sp>
        <p:nvSpPr>
          <p:cNvPr id="2" name="ZoneTexte 1">
            <a:extLst>
              <a:ext uri="{FF2B5EF4-FFF2-40B4-BE49-F238E27FC236}">
                <a16:creationId xmlns:a16="http://schemas.microsoft.com/office/drawing/2014/main" id="{C1F138D0-76D3-472B-BAD4-FFAF9EFCEA98}"/>
              </a:ext>
            </a:extLst>
          </p:cNvPr>
          <p:cNvSpPr txBox="1"/>
          <p:nvPr/>
        </p:nvSpPr>
        <p:spPr>
          <a:xfrm>
            <a:off x="5457168" y="1274561"/>
            <a:ext cx="1723572" cy="1328023"/>
          </a:xfrm>
          <a:prstGeom prst="roundRect">
            <a:avLst/>
          </a:prstGeom>
          <a:noFill/>
          <a:ln>
            <a:solidFill>
              <a:schemeClr val="accent2">
                <a:lumMod val="50000"/>
              </a:schemeClr>
            </a:solidFill>
          </a:ln>
        </p:spPr>
        <p:txBody>
          <a:bodyPr wrap="none" rtlCol="0">
            <a:spAutoFit/>
          </a:bodyPr>
          <a:lstStyle/>
          <a:p>
            <a:pPr algn="ctr"/>
            <a:r>
              <a:rPr lang="fr-FR" dirty="0"/>
              <a:t>Diphtérie</a:t>
            </a:r>
          </a:p>
          <a:p>
            <a:pPr algn="ctr"/>
            <a:r>
              <a:rPr lang="fr-FR" dirty="0"/>
              <a:t>Tétanos</a:t>
            </a:r>
          </a:p>
          <a:p>
            <a:pPr algn="ctr"/>
            <a:r>
              <a:rPr lang="fr-FR" dirty="0"/>
              <a:t>Peste</a:t>
            </a:r>
          </a:p>
          <a:p>
            <a:pPr algn="ctr"/>
            <a:r>
              <a:rPr lang="fr-FR" dirty="0"/>
              <a:t>Méningocoque</a:t>
            </a:r>
          </a:p>
        </p:txBody>
      </p:sp>
    </p:spTree>
    <p:extLst>
      <p:ext uri="{BB962C8B-B14F-4D97-AF65-F5344CB8AC3E}">
        <p14:creationId xmlns:p14="http://schemas.microsoft.com/office/powerpoint/2010/main" val="3376862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26"/>
          </p:nvPr>
        </p:nvSpPr>
        <p:spPr/>
        <p:txBody>
          <a:bodyPr/>
          <a:lstStyle/>
          <a:p>
            <a:fld id="{27F63893-9D7C-4D41-AC61-E8ABFBCB521E}" type="slidenum">
              <a:rPr lang="fr-FR" smtClean="0"/>
              <a:pPr/>
              <a:t>21</a:t>
            </a:fld>
            <a:endParaRPr lang="fr-FR" dirty="0"/>
          </a:p>
        </p:txBody>
      </p:sp>
      <p:graphicFrame>
        <p:nvGraphicFramePr>
          <p:cNvPr id="10" name="Tableau 9"/>
          <p:cNvGraphicFramePr>
            <a:graphicFrameLocks noGrp="1"/>
          </p:cNvGraphicFramePr>
          <p:nvPr>
            <p:extLst/>
          </p:nvPr>
        </p:nvGraphicFramePr>
        <p:xfrm>
          <a:off x="217349" y="3997841"/>
          <a:ext cx="3335002" cy="1485238"/>
        </p:xfrm>
        <a:graphic>
          <a:graphicData uri="http://schemas.openxmlformats.org/drawingml/2006/table">
            <a:tbl>
              <a:tblPr firstRow="1" bandRow="1">
                <a:tableStyleId>{5940675A-B579-460E-94D1-54222C63F5DA}</a:tableStyleId>
              </a:tblPr>
              <a:tblGrid>
                <a:gridCol w="1556707">
                  <a:extLst>
                    <a:ext uri="{9D8B030D-6E8A-4147-A177-3AD203B41FA5}">
                      <a16:colId xmlns:a16="http://schemas.microsoft.com/office/drawing/2014/main" val="20000"/>
                    </a:ext>
                  </a:extLst>
                </a:gridCol>
                <a:gridCol w="1778295">
                  <a:extLst>
                    <a:ext uri="{9D8B030D-6E8A-4147-A177-3AD203B41FA5}">
                      <a16:colId xmlns:a16="http://schemas.microsoft.com/office/drawing/2014/main" val="20001"/>
                    </a:ext>
                  </a:extLst>
                </a:gridCol>
              </a:tblGrid>
              <a:tr h="4146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1890</a:t>
                      </a:r>
                      <a:r>
                        <a:rPr lang="fr-FR" sz="1000" b="1" dirty="0">
                          <a:solidFill>
                            <a:schemeClr val="tx2"/>
                          </a:solidFill>
                        </a:rPr>
                        <a:t>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1959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Sérum anti diphtérique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Découverte de la structure d’une</a:t>
                      </a:r>
                      <a:r>
                        <a:rPr lang="fr-FR" sz="1400" b="1" baseline="0" dirty="0">
                          <a:solidFill>
                            <a:schemeClr val="tx2"/>
                          </a:solidFill>
                        </a:rPr>
                        <a:t> immunoglobuline</a:t>
                      </a: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2050" name="Picture 2" descr="Image dans Infobox.">
            <a:extLst>
              <a:ext uri="{FF2B5EF4-FFF2-40B4-BE49-F238E27FC236}">
                <a16:creationId xmlns:a16="http://schemas.microsoft.com/office/drawing/2014/main" id="{C1DF31FE-F443-4362-A575-2A6AEC7DF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1763" y="380075"/>
            <a:ext cx="1784973" cy="2382253"/>
          </a:xfrm>
          <a:prstGeom prst="rect">
            <a:avLst/>
          </a:prstGeom>
          <a:ln w="88900" cap="sq" cmpd="thickThin">
            <a:solidFill>
              <a:schemeClr val="tx2">
                <a:lumMod val="90000"/>
                <a:lumOff val="1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descr="Image dans Infobox.">
            <a:extLst>
              <a:ext uri="{FF2B5EF4-FFF2-40B4-BE49-F238E27FC236}">
                <a16:creationId xmlns:a16="http://schemas.microsoft.com/office/drawing/2014/main" id="{99A69CFC-B7DF-4253-A558-C3C3E7246207}"/>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0233369" y="380076"/>
            <a:ext cx="1588169" cy="2382253"/>
          </a:xfrm>
          <a:prstGeom prst="rect">
            <a:avLst/>
          </a:prstGeom>
          <a:ln w="88900" cap="sq" cmpd="thickThin">
            <a:solidFill>
              <a:schemeClr val="tx2">
                <a:lumMod val="90000"/>
                <a:lumOff val="1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29" name="ZoneTexte 128">
            <a:extLst>
              <a:ext uri="{FF2B5EF4-FFF2-40B4-BE49-F238E27FC236}">
                <a16:creationId xmlns:a16="http://schemas.microsoft.com/office/drawing/2014/main" id="{4C104200-87EC-467E-B526-9691535AC3F9}"/>
              </a:ext>
            </a:extLst>
          </p:cNvPr>
          <p:cNvSpPr txBox="1"/>
          <p:nvPr/>
        </p:nvSpPr>
        <p:spPr>
          <a:xfrm>
            <a:off x="8191025" y="2809277"/>
            <a:ext cx="4037344" cy="338554"/>
          </a:xfrm>
          <a:prstGeom prst="rect">
            <a:avLst/>
          </a:prstGeom>
          <a:noFill/>
        </p:spPr>
        <p:txBody>
          <a:bodyPr wrap="square">
            <a:spAutoFit/>
          </a:bodyPr>
          <a:lstStyle/>
          <a:p>
            <a:pPr algn="ctr"/>
            <a:r>
              <a:rPr lang="fr-FR" sz="1600" dirty="0">
                <a:solidFill>
                  <a:schemeClr val="tx2"/>
                </a:solidFill>
              </a:rPr>
              <a:t>Porter &amp; Edelman</a:t>
            </a:r>
          </a:p>
        </p:txBody>
      </p:sp>
      <p:sp>
        <p:nvSpPr>
          <p:cNvPr id="130" name="Ellipse 129">
            <a:extLst>
              <a:ext uri="{FF2B5EF4-FFF2-40B4-BE49-F238E27FC236}">
                <a16:creationId xmlns:a16="http://schemas.microsoft.com/office/drawing/2014/main" id="{BF8504B3-09F1-4D87-8AD4-5435E3E5F8DA}"/>
              </a:ext>
            </a:extLst>
          </p:cNvPr>
          <p:cNvSpPr/>
          <p:nvPr/>
        </p:nvSpPr>
        <p:spPr>
          <a:xfrm>
            <a:off x="1714223" y="3555013"/>
            <a:ext cx="2344451" cy="2076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5400" dirty="0"/>
              <a:t>1959</a:t>
            </a:r>
          </a:p>
        </p:txBody>
      </p:sp>
      <p:sp>
        <p:nvSpPr>
          <p:cNvPr id="131" name="ZoneTexte 130">
            <a:extLst>
              <a:ext uri="{FF2B5EF4-FFF2-40B4-BE49-F238E27FC236}">
                <a16:creationId xmlns:a16="http://schemas.microsoft.com/office/drawing/2014/main" id="{401EF854-979F-4EE3-A002-513ABC258A7A}"/>
              </a:ext>
            </a:extLst>
          </p:cNvPr>
          <p:cNvSpPr txBox="1"/>
          <p:nvPr/>
        </p:nvSpPr>
        <p:spPr>
          <a:xfrm>
            <a:off x="4190302" y="4001714"/>
            <a:ext cx="5707140" cy="1107996"/>
          </a:xfrm>
          <a:prstGeom prst="rect">
            <a:avLst/>
          </a:prstGeom>
          <a:noFill/>
        </p:spPr>
        <p:txBody>
          <a:bodyPr wrap="none" rtlCol="0">
            <a:spAutoFit/>
          </a:bodyPr>
          <a:lstStyle/>
          <a:p>
            <a:r>
              <a:rPr lang="fr-FR" sz="6600" b="1" dirty="0">
                <a:solidFill>
                  <a:schemeClr val="tx2"/>
                </a:solidFill>
              </a:rPr>
              <a:t>Structure des </a:t>
            </a:r>
            <a:r>
              <a:rPr lang="fr-FR" sz="6600" b="1" dirty="0" err="1">
                <a:solidFill>
                  <a:schemeClr val="tx2"/>
                </a:solidFill>
              </a:rPr>
              <a:t>Ig</a:t>
            </a:r>
            <a:endParaRPr lang="fr-FR" sz="6600" b="1" dirty="0">
              <a:solidFill>
                <a:schemeClr val="tx2"/>
              </a:solidFill>
            </a:endParaRPr>
          </a:p>
        </p:txBody>
      </p:sp>
      <p:sp>
        <p:nvSpPr>
          <p:cNvPr id="3" name="ZoneTexte 2">
            <a:extLst>
              <a:ext uri="{FF2B5EF4-FFF2-40B4-BE49-F238E27FC236}">
                <a16:creationId xmlns:a16="http://schemas.microsoft.com/office/drawing/2014/main" id="{C1C30193-F0A4-474E-B0B2-A74CF1EEE50C}"/>
              </a:ext>
            </a:extLst>
          </p:cNvPr>
          <p:cNvSpPr txBox="1"/>
          <p:nvPr/>
        </p:nvSpPr>
        <p:spPr>
          <a:xfrm>
            <a:off x="4228539" y="5212527"/>
            <a:ext cx="7351570" cy="646331"/>
          </a:xfrm>
          <a:prstGeom prst="rect">
            <a:avLst/>
          </a:prstGeom>
          <a:noFill/>
        </p:spPr>
        <p:txBody>
          <a:bodyPr wrap="square" rtlCol="0">
            <a:spAutoFit/>
          </a:bodyPr>
          <a:lstStyle/>
          <a:p>
            <a:r>
              <a:rPr lang="fr-FR" dirty="0">
                <a:solidFill>
                  <a:schemeClr val="tx2"/>
                </a:solidFill>
              </a:rPr>
              <a:t>Préparation d’immunoglobulines polyclonales issue de donneurs de sang immunisés ou vaccinés (anti tétaniques)</a:t>
            </a:r>
          </a:p>
        </p:txBody>
      </p:sp>
      <p:grpSp>
        <p:nvGrpSpPr>
          <p:cNvPr id="12" name="Groupe 11"/>
          <p:cNvGrpSpPr/>
          <p:nvPr/>
        </p:nvGrpSpPr>
        <p:grpSpPr>
          <a:xfrm>
            <a:off x="-612743" y="-315416"/>
            <a:ext cx="2388264" cy="2286432"/>
            <a:chOff x="695940" y="1739361"/>
            <a:chExt cx="1596967" cy="1555284"/>
          </a:xfrm>
          <a:solidFill>
            <a:schemeClr val="accent3"/>
          </a:solidFill>
        </p:grpSpPr>
        <p:sp>
          <p:nvSpPr>
            <p:cNvPr id="13" name="Ellipse 12"/>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4"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5" name="Espace réservé du texte 5"/>
          <p:cNvSpPr>
            <a:spLocks noGrp="1"/>
          </p:cNvSpPr>
          <p:nvPr>
            <p:ph type="body" sz="quarter" idx="19"/>
          </p:nvPr>
        </p:nvSpPr>
        <p:spPr>
          <a:xfrm>
            <a:off x="683740" y="869424"/>
            <a:ext cx="10134306" cy="535484"/>
          </a:xfrm>
        </p:spPr>
        <p:txBody>
          <a:bodyPr/>
          <a:lstStyle/>
          <a:p>
            <a:r>
              <a:rPr lang="fr-FR" sz="2400" b="0" dirty="0">
                <a:solidFill>
                  <a:schemeClr val="tx2"/>
                </a:solidFill>
              </a:rPr>
              <a:t>Historique</a:t>
            </a:r>
          </a:p>
        </p:txBody>
      </p:sp>
      <p:sp>
        <p:nvSpPr>
          <p:cNvPr id="16"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r>
              <a:rPr lang="fr-CA" altLang="fr-FR" sz="3600" dirty="0">
                <a:solidFill>
                  <a:schemeClr val="tx2"/>
                </a:solidFill>
              </a:rPr>
              <a:t> : AC MONOCLONAUX</a:t>
            </a:r>
          </a:p>
          <a:p>
            <a:pPr>
              <a:buClr>
                <a:srgbClr val="25A79B"/>
              </a:buClr>
            </a:pPr>
            <a:endParaRPr lang="fr-CA" altLang="fr-FR" sz="3600" dirty="0">
              <a:solidFill>
                <a:schemeClr val="tx2"/>
              </a:solidFill>
            </a:endParaRPr>
          </a:p>
        </p:txBody>
      </p:sp>
    </p:spTree>
    <p:extLst>
      <p:ext uri="{BB962C8B-B14F-4D97-AF65-F5344CB8AC3E}">
        <p14:creationId xmlns:p14="http://schemas.microsoft.com/office/powerpoint/2010/main" val="3095114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26"/>
          </p:nvPr>
        </p:nvSpPr>
        <p:spPr/>
        <p:txBody>
          <a:bodyPr/>
          <a:lstStyle/>
          <a:p>
            <a:fld id="{27F63893-9D7C-4D41-AC61-E8ABFBCB521E}" type="slidenum">
              <a:rPr lang="fr-FR" smtClean="0"/>
              <a:pPr/>
              <a:t>22</a:t>
            </a:fld>
            <a:endParaRPr lang="fr-FR" dirty="0"/>
          </a:p>
        </p:txBody>
      </p:sp>
      <p:graphicFrame>
        <p:nvGraphicFramePr>
          <p:cNvPr id="10" name="Tableau 9"/>
          <p:cNvGraphicFramePr>
            <a:graphicFrameLocks noGrp="1"/>
          </p:cNvGraphicFramePr>
          <p:nvPr>
            <p:extLst/>
          </p:nvPr>
        </p:nvGraphicFramePr>
        <p:xfrm>
          <a:off x="217349" y="3997841"/>
          <a:ext cx="4857198" cy="1485238"/>
        </p:xfrm>
        <a:graphic>
          <a:graphicData uri="http://schemas.openxmlformats.org/drawingml/2006/table">
            <a:tbl>
              <a:tblPr firstRow="1" bandRow="1">
                <a:tableStyleId>{5940675A-B579-460E-94D1-54222C63F5DA}</a:tableStyleId>
              </a:tblPr>
              <a:tblGrid>
                <a:gridCol w="1556707">
                  <a:extLst>
                    <a:ext uri="{9D8B030D-6E8A-4147-A177-3AD203B41FA5}">
                      <a16:colId xmlns:a16="http://schemas.microsoft.com/office/drawing/2014/main" val="20000"/>
                    </a:ext>
                  </a:extLst>
                </a:gridCol>
                <a:gridCol w="1778295">
                  <a:extLst>
                    <a:ext uri="{9D8B030D-6E8A-4147-A177-3AD203B41FA5}">
                      <a16:colId xmlns:a16="http://schemas.microsoft.com/office/drawing/2014/main" val="20001"/>
                    </a:ext>
                  </a:extLst>
                </a:gridCol>
                <a:gridCol w="1522196">
                  <a:extLst>
                    <a:ext uri="{9D8B030D-6E8A-4147-A177-3AD203B41FA5}">
                      <a16:colId xmlns:a16="http://schemas.microsoft.com/office/drawing/2014/main" val="20002"/>
                    </a:ext>
                  </a:extLst>
                </a:gridCol>
              </a:tblGrid>
              <a:tr h="4146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1890</a:t>
                      </a:r>
                      <a:r>
                        <a:rPr lang="fr-FR" sz="1000" b="1" dirty="0">
                          <a:solidFill>
                            <a:schemeClr val="tx2"/>
                          </a:solidFill>
                        </a:rPr>
                        <a:t>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1959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1960-1970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Sérum anti diphtérique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Découverte de la structure d’une</a:t>
                      </a:r>
                      <a:r>
                        <a:rPr lang="fr-FR" sz="1400" b="1" baseline="0" dirty="0">
                          <a:solidFill>
                            <a:schemeClr val="tx2"/>
                          </a:solidFill>
                        </a:rPr>
                        <a:t> immunoglobuline</a:t>
                      </a: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Utilisation </a:t>
                      </a:r>
                      <a:r>
                        <a:rPr lang="fr-FR" sz="1400" b="1" dirty="0" err="1">
                          <a:solidFill>
                            <a:schemeClr val="tx2"/>
                          </a:solidFill>
                        </a:rPr>
                        <a:t>d’Ac</a:t>
                      </a:r>
                      <a:r>
                        <a:rPr lang="fr-FR" sz="1400" b="1" dirty="0">
                          <a:solidFill>
                            <a:schemeClr val="tx2"/>
                          </a:solidFill>
                        </a:rPr>
                        <a:t> </a:t>
                      </a:r>
                      <a:r>
                        <a:rPr lang="fr-FR" sz="1400" b="1" dirty="0" err="1">
                          <a:solidFill>
                            <a:schemeClr val="tx2"/>
                          </a:solidFill>
                        </a:rPr>
                        <a:t>polyclonal</a:t>
                      </a:r>
                      <a:r>
                        <a:rPr lang="fr-FR" sz="1400" b="1" dirty="0">
                          <a:solidFill>
                            <a:schemeClr val="tx2"/>
                          </a:solidFill>
                        </a:rPr>
                        <a:t> (</a:t>
                      </a:r>
                      <a:r>
                        <a:rPr lang="fr-FR" sz="1400" b="1" dirty="0" err="1">
                          <a:solidFill>
                            <a:schemeClr val="tx2"/>
                          </a:solidFill>
                        </a:rPr>
                        <a:t>Ig</a:t>
                      </a:r>
                      <a:r>
                        <a:rPr lang="fr-FR" sz="1400" b="1" dirty="0">
                          <a:solidFill>
                            <a:schemeClr val="tx2"/>
                          </a:solidFill>
                        </a:rPr>
                        <a:t> antitétaniques)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29" name="Ellipse 128">
            <a:extLst>
              <a:ext uri="{FF2B5EF4-FFF2-40B4-BE49-F238E27FC236}">
                <a16:creationId xmlns:a16="http://schemas.microsoft.com/office/drawing/2014/main" id="{76A5EF8D-35E7-4CAE-9597-940244C53503}"/>
              </a:ext>
            </a:extLst>
          </p:cNvPr>
          <p:cNvSpPr/>
          <p:nvPr/>
        </p:nvSpPr>
        <p:spPr>
          <a:xfrm>
            <a:off x="5318034" y="3429000"/>
            <a:ext cx="2344451" cy="2076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5400" dirty="0"/>
              <a:t>1975</a:t>
            </a:r>
          </a:p>
        </p:txBody>
      </p:sp>
      <p:pic>
        <p:nvPicPr>
          <p:cNvPr id="4100" name="Picture 4" descr="Credit: ullstein bild via Getty Images/ullstein bild">
            <a:extLst>
              <a:ext uri="{FF2B5EF4-FFF2-40B4-BE49-F238E27FC236}">
                <a16:creationId xmlns:a16="http://schemas.microsoft.com/office/drawing/2014/main" id="{A197BF1F-7234-4C1D-A82D-874CC868808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53" r="20765"/>
          <a:stretch/>
        </p:blipFill>
        <p:spPr bwMode="auto">
          <a:xfrm>
            <a:off x="9044167" y="378335"/>
            <a:ext cx="1309222" cy="1628018"/>
          </a:xfrm>
          <a:prstGeom prst="rect">
            <a:avLst/>
          </a:prstGeom>
          <a:ln w="88900" cap="sq" cmpd="thickThin">
            <a:solidFill>
              <a:schemeClr val="tx2">
                <a:lumMod val="90000"/>
                <a:lumOff val="1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31" name="ZoneTexte 130">
            <a:extLst>
              <a:ext uri="{FF2B5EF4-FFF2-40B4-BE49-F238E27FC236}">
                <a16:creationId xmlns:a16="http://schemas.microsoft.com/office/drawing/2014/main" id="{02B780AE-49F1-4864-A140-C0EE1D239B6C}"/>
              </a:ext>
            </a:extLst>
          </p:cNvPr>
          <p:cNvSpPr txBox="1"/>
          <p:nvPr/>
        </p:nvSpPr>
        <p:spPr>
          <a:xfrm>
            <a:off x="8334717" y="2131050"/>
            <a:ext cx="4037344" cy="338554"/>
          </a:xfrm>
          <a:prstGeom prst="rect">
            <a:avLst/>
          </a:prstGeom>
          <a:noFill/>
        </p:spPr>
        <p:txBody>
          <a:bodyPr wrap="square">
            <a:spAutoFit/>
          </a:bodyPr>
          <a:lstStyle/>
          <a:p>
            <a:pPr algn="ctr"/>
            <a:r>
              <a:rPr lang="fr-FR" sz="1600" dirty="0">
                <a:solidFill>
                  <a:schemeClr val="tx2"/>
                </a:solidFill>
              </a:rPr>
              <a:t>Georges Köhler &amp; </a:t>
            </a:r>
            <a:r>
              <a:rPr lang="fr-FR" sz="1600" dirty="0" err="1">
                <a:solidFill>
                  <a:schemeClr val="tx2"/>
                </a:solidFill>
              </a:rPr>
              <a:t>Cesar</a:t>
            </a:r>
            <a:r>
              <a:rPr lang="fr-FR" sz="1600" dirty="0">
                <a:solidFill>
                  <a:schemeClr val="tx2"/>
                </a:solidFill>
              </a:rPr>
              <a:t> </a:t>
            </a:r>
            <a:r>
              <a:rPr lang="fr-FR" sz="1600" dirty="0" err="1">
                <a:solidFill>
                  <a:schemeClr val="tx2"/>
                </a:solidFill>
              </a:rPr>
              <a:t>Milstein</a:t>
            </a:r>
            <a:endParaRPr lang="fr-FR" sz="1600" dirty="0">
              <a:solidFill>
                <a:schemeClr val="tx2"/>
              </a:solidFill>
            </a:endParaRPr>
          </a:p>
        </p:txBody>
      </p:sp>
      <p:pic>
        <p:nvPicPr>
          <p:cNvPr id="4102" name="Picture 6" descr="César Milstein – Facts - NobelPrize.org">
            <a:extLst>
              <a:ext uri="{FF2B5EF4-FFF2-40B4-BE49-F238E27FC236}">
                <a16:creationId xmlns:a16="http://schemas.microsoft.com/office/drawing/2014/main" id="{2A604564-F239-4A72-8836-CA991A548E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6580" y="380076"/>
            <a:ext cx="1090367" cy="1635550"/>
          </a:xfrm>
          <a:prstGeom prst="rect">
            <a:avLst/>
          </a:prstGeom>
          <a:ln w="88900" cap="sq" cmpd="thickThin">
            <a:solidFill>
              <a:schemeClr val="tx2">
                <a:lumMod val="90000"/>
                <a:lumOff val="1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33" name="ZoneTexte 132">
            <a:extLst>
              <a:ext uri="{FF2B5EF4-FFF2-40B4-BE49-F238E27FC236}">
                <a16:creationId xmlns:a16="http://schemas.microsoft.com/office/drawing/2014/main" id="{4A356267-02DE-44C3-82C4-B25CC68B1576}"/>
              </a:ext>
            </a:extLst>
          </p:cNvPr>
          <p:cNvSpPr txBox="1"/>
          <p:nvPr/>
        </p:nvSpPr>
        <p:spPr>
          <a:xfrm>
            <a:off x="7905972" y="3643781"/>
            <a:ext cx="4107215" cy="1107996"/>
          </a:xfrm>
          <a:prstGeom prst="rect">
            <a:avLst/>
          </a:prstGeom>
          <a:noFill/>
        </p:spPr>
        <p:txBody>
          <a:bodyPr wrap="none" rtlCol="0">
            <a:spAutoFit/>
          </a:bodyPr>
          <a:lstStyle/>
          <a:p>
            <a:r>
              <a:rPr lang="fr-FR" sz="6600" b="1" dirty="0">
                <a:solidFill>
                  <a:schemeClr val="tx2"/>
                </a:solidFill>
              </a:rPr>
              <a:t>Hybridome</a:t>
            </a:r>
          </a:p>
        </p:txBody>
      </p:sp>
      <p:sp>
        <p:nvSpPr>
          <p:cNvPr id="135" name="ZoneTexte 134">
            <a:extLst>
              <a:ext uri="{FF2B5EF4-FFF2-40B4-BE49-F238E27FC236}">
                <a16:creationId xmlns:a16="http://schemas.microsoft.com/office/drawing/2014/main" id="{8B89330A-BDF3-486E-8184-CF06EFF22B20}"/>
              </a:ext>
            </a:extLst>
          </p:cNvPr>
          <p:cNvSpPr txBox="1"/>
          <p:nvPr/>
        </p:nvSpPr>
        <p:spPr>
          <a:xfrm>
            <a:off x="5457168" y="5709742"/>
            <a:ext cx="6200774" cy="923330"/>
          </a:xfrm>
          <a:prstGeom prst="rect">
            <a:avLst/>
          </a:prstGeom>
          <a:noFill/>
        </p:spPr>
        <p:txBody>
          <a:bodyPr wrap="square">
            <a:spAutoFit/>
          </a:bodyPr>
          <a:lstStyle/>
          <a:p>
            <a:pPr algn="l"/>
            <a:r>
              <a:rPr lang="fr-FR" dirty="0">
                <a:solidFill>
                  <a:schemeClr val="tx2"/>
                </a:solidFill>
              </a:rPr>
              <a:t>C</a:t>
            </a:r>
            <a:r>
              <a:rPr lang="fr-FR" sz="1800" b="0" i="0" u="none" strike="noStrike" baseline="0" dirty="0">
                <a:solidFill>
                  <a:schemeClr val="tx2"/>
                </a:solidFill>
              </a:rPr>
              <a:t>ulture infinie d’un clone de cellules productrices d’un seul</a:t>
            </a:r>
          </a:p>
          <a:p>
            <a:pPr algn="l"/>
            <a:r>
              <a:rPr lang="fr-FR" sz="1800" b="0" i="0" u="none" strike="noStrike" baseline="0" dirty="0">
                <a:solidFill>
                  <a:schemeClr val="tx2"/>
                </a:solidFill>
              </a:rPr>
              <a:t>type d’anticorps</a:t>
            </a:r>
            <a:endParaRPr lang="fr-FR" dirty="0">
              <a:solidFill>
                <a:schemeClr val="tx2"/>
              </a:solidFill>
            </a:endParaRPr>
          </a:p>
          <a:p>
            <a:pPr algn="l"/>
            <a:r>
              <a:rPr lang="fr-FR" dirty="0">
                <a:solidFill>
                  <a:schemeClr val="tx2"/>
                </a:solidFill>
                <a:sym typeface="Wingdings" panose="05000000000000000000" pitchFamily="2" charset="2"/>
              </a:rPr>
              <a:t> </a:t>
            </a:r>
            <a:r>
              <a:rPr lang="fr-FR" sz="1800" b="0" i="0" u="none" strike="noStrike" baseline="0" dirty="0">
                <a:solidFill>
                  <a:schemeClr val="tx2"/>
                </a:solidFill>
              </a:rPr>
              <a:t>anticorps monoclonal</a:t>
            </a:r>
            <a:endParaRPr lang="fr-FR" dirty="0">
              <a:solidFill>
                <a:schemeClr val="tx2"/>
              </a:solidFill>
            </a:endParaRPr>
          </a:p>
        </p:txBody>
      </p:sp>
      <p:cxnSp>
        <p:nvCxnSpPr>
          <p:cNvPr id="136" name="Connecteur droit avec flèche 135">
            <a:extLst>
              <a:ext uri="{FF2B5EF4-FFF2-40B4-BE49-F238E27FC236}">
                <a16:creationId xmlns:a16="http://schemas.microsoft.com/office/drawing/2014/main" id="{7121C5A1-9DE5-4E10-8FCB-999FFB1FA535}"/>
              </a:ext>
            </a:extLst>
          </p:cNvPr>
          <p:cNvCxnSpPr/>
          <p:nvPr/>
        </p:nvCxnSpPr>
        <p:spPr>
          <a:xfrm flipV="1">
            <a:off x="4368462" y="5324768"/>
            <a:ext cx="712381" cy="25518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7" name="ZoneTexte 136">
            <a:extLst>
              <a:ext uri="{FF2B5EF4-FFF2-40B4-BE49-F238E27FC236}">
                <a16:creationId xmlns:a16="http://schemas.microsoft.com/office/drawing/2014/main" id="{A9505B2F-0674-440D-ADAD-9F60C11AE2D8}"/>
              </a:ext>
            </a:extLst>
          </p:cNvPr>
          <p:cNvSpPr txBox="1"/>
          <p:nvPr/>
        </p:nvSpPr>
        <p:spPr>
          <a:xfrm>
            <a:off x="2571559" y="5573229"/>
            <a:ext cx="1796903" cy="369332"/>
          </a:xfrm>
          <a:prstGeom prst="rect">
            <a:avLst/>
          </a:prstGeom>
          <a:solidFill>
            <a:srgbClr val="FFFF00"/>
          </a:solidFill>
          <a:ln w="38100"/>
          <a:effectLst>
            <a:outerShdw blurRad="50800" dist="38100" dir="5400000" algn="t" rotWithShape="0">
              <a:prstClr val="black">
                <a:alpha val="40000"/>
              </a:prstClr>
            </a:outerShdw>
            <a:reflection blurRad="6350" stA="50000" endA="300" endPos="90000" dist="50800" dir="5400000" sy="-100000" algn="bl" rotWithShape="0"/>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solidFill>
                  <a:schemeClr val="tx2"/>
                </a:solidFill>
              </a:rPr>
              <a:t>Prix Nobel 1984</a:t>
            </a:r>
          </a:p>
        </p:txBody>
      </p:sp>
      <p:grpSp>
        <p:nvGrpSpPr>
          <p:cNvPr id="14" name="Groupe 13"/>
          <p:cNvGrpSpPr/>
          <p:nvPr/>
        </p:nvGrpSpPr>
        <p:grpSpPr>
          <a:xfrm>
            <a:off x="-612743" y="-315416"/>
            <a:ext cx="2388264" cy="2286432"/>
            <a:chOff x="695940" y="1739361"/>
            <a:chExt cx="1596967" cy="1555284"/>
          </a:xfrm>
          <a:solidFill>
            <a:schemeClr val="accent3"/>
          </a:solidFill>
        </p:grpSpPr>
        <p:sp>
          <p:nvSpPr>
            <p:cNvPr id="15" name="Ellipse 14"/>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6"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8"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r>
              <a:rPr lang="fr-CA" altLang="fr-FR" sz="3600" dirty="0">
                <a:solidFill>
                  <a:schemeClr val="tx2"/>
                </a:solidFill>
              </a:rPr>
              <a:t> : AC MONOCLONAUX</a:t>
            </a:r>
          </a:p>
          <a:p>
            <a:pPr>
              <a:buClr>
                <a:srgbClr val="25A79B"/>
              </a:buClr>
            </a:pPr>
            <a:endParaRPr lang="fr-CA" altLang="fr-FR" sz="3600" dirty="0">
              <a:solidFill>
                <a:schemeClr val="tx2"/>
              </a:solidFill>
            </a:endParaRPr>
          </a:p>
        </p:txBody>
      </p:sp>
      <p:sp>
        <p:nvSpPr>
          <p:cNvPr id="19" name="Espace réservé du texte 5"/>
          <p:cNvSpPr>
            <a:spLocks noGrp="1"/>
          </p:cNvSpPr>
          <p:nvPr>
            <p:ph type="body" sz="quarter" idx="19"/>
          </p:nvPr>
        </p:nvSpPr>
        <p:spPr>
          <a:xfrm>
            <a:off x="683740" y="869424"/>
            <a:ext cx="10134306" cy="535484"/>
          </a:xfrm>
        </p:spPr>
        <p:txBody>
          <a:bodyPr/>
          <a:lstStyle/>
          <a:p>
            <a:r>
              <a:rPr lang="fr-FR" sz="2400" b="0" dirty="0">
                <a:solidFill>
                  <a:schemeClr val="tx2"/>
                </a:solidFill>
              </a:rPr>
              <a:t>Historique</a:t>
            </a:r>
          </a:p>
        </p:txBody>
      </p:sp>
    </p:spTree>
    <p:extLst>
      <p:ext uri="{BB962C8B-B14F-4D97-AF65-F5344CB8AC3E}">
        <p14:creationId xmlns:p14="http://schemas.microsoft.com/office/powerpoint/2010/main" val="2342217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26"/>
          </p:nvPr>
        </p:nvSpPr>
        <p:spPr/>
        <p:txBody>
          <a:bodyPr/>
          <a:lstStyle/>
          <a:p>
            <a:fld id="{27F63893-9D7C-4D41-AC61-E8ABFBCB521E}" type="slidenum">
              <a:rPr lang="fr-FR" smtClean="0"/>
              <a:pPr/>
              <a:t>23</a:t>
            </a:fld>
            <a:endParaRPr lang="fr-FR" dirty="0"/>
          </a:p>
        </p:txBody>
      </p:sp>
      <p:graphicFrame>
        <p:nvGraphicFramePr>
          <p:cNvPr id="10" name="Tableau 9"/>
          <p:cNvGraphicFramePr>
            <a:graphicFrameLocks noGrp="1"/>
          </p:cNvGraphicFramePr>
          <p:nvPr>
            <p:extLst/>
          </p:nvPr>
        </p:nvGraphicFramePr>
        <p:xfrm>
          <a:off x="217349" y="3997841"/>
          <a:ext cx="6379394" cy="1485238"/>
        </p:xfrm>
        <a:graphic>
          <a:graphicData uri="http://schemas.openxmlformats.org/drawingml/2006/table">
            <a:tbl>
              <a:tblPr firstRow="1" bandRow="1">
                <a:tableStyleId>{5940675A-B579-460E-94D1-54222C63F5DA}</a:tableStyleId>
              </a:tblPr>
              <a:tblGrid>
                <a:gridCol w="1556707">
                  <a:extLst>
                    <a:ext uri="{9D8B030D-6E8A-4147-A177-3AD203B41FA5}">
                      <a16:colId xmlns:a16="http://schemas.microsoft.com/office/drawing/2014/main" val="20000"/>
                    </a:ext>
                  </a:extLst>
                </a:gridCol>
                <a:gridCol w="1778295">
                  <a:extLst>
                    <a:ext uri="{9D8B030D-6E8A-4147-A177-3AD203B41FA5}">
                      <a16:colId xmlns:a16="http://schemas.microsoft.com/office/drawing/2014/main" val="20001"/>
                    </a:ext>
                  </a:extLst>
                </a:gridCol>
                <a:gridCol w="1522196">
                  <a:extLst>
                    <a:ext uri="{9D8B030D-6E8A-4147-A177-3AD203B41FA5}">
                      <a16:colId xmlns:a16="http://schemas.microsoft.com/office/drawing/2014/main" val="20002"/>
                    </a:ext>
                  </a:extLst>
                </a:gridCol>
                <a:gridCol w="1522196">
                  <a:extLst>
                    <a:ext uri="{9D8B030D-6E8A-4147-A177-3AD203B41FA5}">
                      <a16:colId xmlns:a16="http://schemas.microsoft.com/office/drawing/2014/main" val="1544315686"/>
                    </a:ext>
                  </a:extLst>
                </a:gridCol>
              </a:tblGrid>
              <a:tr h="4146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1890</a:t>
                      </a:r>
                      <a:r>
                        <a:rPr lang="fr-FR" sz="1000" b="1" dirty="0">
                          <a:solidFill>
                            <a:schemeClr val="tx2"/>
                          </a:solidFill>
                        </a:rPr>
                        <a:t>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1959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1960-1970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1975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685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err="1">
                          <a:solidFill>
                            <a:schemeClr val="tx2"/>
                          </a:solidFill>
                        </a:rPr>
                        <a:t>Serum</a:t>
                      </a:r>
                      <a:r>
                        <a:rPr lang="fr-FR" sz="1400" b="1" dirty="0">
                          <a:solidFill>
                            <a:schemeClr val="tx2"/>
                          </a:solidFill>
                        </a:rPr>
                        <a:t> anti diphtérique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Découverte structure</a:t>
                      </a:r>
                      <a:r>
                        <a:rPr lang="fr-FR" sz="1400" b="1" baseline="0" dirty="0">
                          <a:solidFill>
                            <a:schemeClr val="tx2"/>
                          </a:solidFill>
                        </a:rPr>
                        <a:t> </a:t>
                      </a:r>
                      <a:r>
                        <a:rPr lang="fr-FR" sz="1400" b="1" baseline="0" dirty="0" err="1">
                          <a:solidFill>
                            <a:schemeClr val="tx2"/>
                          </a:solidFill>
                        </a:rPr>
                        <a:t>Ig</a:t>
                      </a: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Utilisation </a:t>
                      </a:r>
                      <a:r>
                        <a:rPr lang="fr-FR" sz="1400" b="1" dirty="0" err="1">
                          <a:solidFill>
                            <a:schemeClr val="tx2"/>
                          </a:solidFill>
                        </a:rPr>
                        <a:t>d’Ac</a:t>
                      </a:r>
                      <a:r>
                        <a:rPr lang="fr-FR" sz="1400" b="1" dirty="0">
                          <a:solidFill>
                            <a:schemeClr val="tx2"/>
                          </a:solidFill>
                        </a:rPr>
                        <a:t> </a:t>
                      </a:r>
                      <a:r>
                        <a:rPr lang="fr-FR" sz="1400" b="1" dirty="0" err="1">
                          <a:solidFill>
                            <a:schemeClr val="tx2"/>
                          </a:solidFill>
                        </a:rPr>
                        <a:t>polyclonal</a:t>
                      </a:r>
                      <a:r>
                        <a:rPr lang="fr-FR" sz="1400" b="1" dirty="0">
                          <a:solidFill>
                            <a:schemeClr val="tx2"/>
                          </a:solidFill>
                        </a:rPr>
                        <a:t> (</a:t>
                      </a:r>
                      <a:r>
                        <a:rPr lang="fr-FR" sz="1400" b="1" dirty="0" err="1">
                          <a:solidFill>
                            <a:schemeClr val="tx2"/>
                          </a:solidFill>
                        </a:rPr>
                        <a:t>Ig</a:t>
                      </a:r>
                      <a:r>
                        <a:rPr lang="fr-FR" sz="1400" b="1" dirty="0">
                          <a:solidFill>
                            <a:schemeClr val="tx2"/>
                          </a:solidFill>
                        </a:rPr>
                        <a:t> antitétaniques)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-(m)</a:t>
                      </a:r>
                      <a:r>
                        <a:rPr lang="fr-FR" sz="1400" b="1" dirty="0" err="1">
                          <a:solidFill>
                            <a:schemeClr val="tx2"/>
                          </a:solidFill>
                        </a:rPr>
                        <a:t>omab</a:t>
                      </a: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685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HYBRIDOME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158805"/>
                  </a:ext>
                </a:extLst>
              </a:tr>
              <a:tr h="35685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err="1">
                          <a:solidFill>
                            <a:schemeClr val="tx2"/>
                          </a:solidFill>
                        </a:rPr>
                        <a:t>Ac</a:t>
                      </a:r>
                      <a:r>
                        <a:rPr lang="fr-FR" sz="1400" b="1" dirty="0">
                          <a:solidFill>
                            <a:schemeClr val="tx2"/>
                          </a:solidFill>
                        </a:rPr>
                        <a:t> monoclonal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5512912"/>
                  </a:ext>
                </a:extLst>
              </a:tr>
            </a:tbl>
          </a:graphicData>
        </a:graphic>
      </p:graphicFrame>
      <p:grpSp>
        <p:nvGrpSpPr>
          <p:cNvPr id="7" name="Groupe 6">
            <a:extLst>
              <a:ext uri="{FF2B5EF4-FFF2-40B4-BE49-F238E27FC236}">
                <a16:creationId xmlns:a16="http://schemas.microsoft.com/office/drawing/2014/main" id="{54080C3B-8F70-482C-88C6-E50756E3DF3D}"/>
              </a:ext>
            </a:extLst>
          </p:cNvPr>
          <p:cNvGrpSpPr/>
          <p:nvPr/>
        </p:nvGrpSpPr>
        <p:grpSpPr>
          <a:xfrm>
            <a:off x="5373848" y="2155427"/>
            <a:ext cx="889828" cy="1527293"/>
            <a:chOff x="1703811" y="2852936"/>
            <a:chExt cx="1513216" cy="2091316"/>
          </a:xfrm>
          <a:solidFill>
            <a:srgbClr val="FF0000"/>
          </a:solidFill>
        </p:grpSpPr>
        <p:grpSp>
          <p:nvGrpSpPr>
            <p:cNvPr id="8" name="Group 195">
              <a:extLst>
                <a:ext uri="{FF2B5EF4-FFF2-40B4-BE49-F238E27FC236}">
                  <a16:creationId xmlns:a16="http://schemas.microsoft.com/office/drawing/2014/main" id="{E360A3B4-FBF3-4A97-8BA9-E3E6338EF880}"/>
                </a:ext>
              </a:extLst>
            </p:cNvPr>
            <p:cNvGrpSpPr>
              <a:grpSpLocks/>
            </p:cNvGrpSpPr>
            <p:nvPr/>
          </p:nvGrpSpPr>
          <p:grpSpPr bwMode="auto">
            <a:xfrm>
              <a:off x="2912658" y="2891717"/>
              <a:ext cx="304369" cy="639845"/>
              <a:chOff x="1152" y="771"/>
              <a:chExt cx="286" cy="557"/>
            </a:xfrm>
            <a:grpFill/>
          </p:grpSpPr>
          <p:sp>
            <p:nvSpPr>
              <p:cNvPr id="118" name="Freeform 196">
                <a:extLst>
                  <a:ext uri="{FF2B5EF4-FFF2-40B4-BE49-F238E27FC236}">
                    <a16:creationId xmlns:a16="http://schemas.microsoft.com/office/drawing/2014/main" id="{70EB511C-3D45-4953-88A1-1F0E66AF288F}"/>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9" name="Freeform 197">
                <a:extLst>
                  <a:ext uri="{FF2B5EF4-FFF2-40B4-BE49-F238E27FC236}">
                    <a16:creationId xmlns:a16="http://schemas.microsoft.com/office/drawing/2014/main" id="{B17409C6-AF32-4E5F-B175-43BF4629D632}"/>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0" name="Freeform 198">
                <a:extLst>
                  <a:ext uri="{FF2B5EF4-FFF2-40B4-BE49-F238E27FC236}">
                    <a16:creationId xmlns:a16="http://schemas.microsoft.com/office/drawing/2014/main" id="{A6C8B8AE-3D05-4BD1-9606-AFD86631811C}"/>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1" name="Freeform 199">
                <a:extLst>
                  <a:ext uri="{FF2B5EF4-FFF2-40B4-BE49-F238E27FC236}">
                    <a16:creationId xmlns:a16="http://schemas.microsoft.com/office/drawing/2014/main" id="{8B3D06DB-1E7A-4ED9-86F4-CAF8C9DCAF6F}"/>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2" name="Freeform 200">
                <a:extLst>
                  <a:ext uri="{FF2B5EF4-FFF2-40B4-BE49-F238E27FC236}">
                    <a16:creationId xmlns:a16="http://schemas.microsoft.com/office/drawing/2014/main" id="{BD94F478-1523-465E-BAA4-93DC483D7B66}"/>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3" name="Freeform 201">
                <a:extLst>
                  <a:ext uri="{FF2B5EF4-FFF2-40B4-BE49-F238E27FC236}">
                    <a16:creationId xmlns:a16="http://schemas.microsoft.com/office/drawing/2014/main" id="{302581D9-59AB-4CFE-90D0-C60AD3D708CB}"/>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 name="Freeform 202">
                <a:extLst>
                  <a:ext uri="{FF2B5EF4-FFF2-40B4-BE49-F238E27FC236}">
                    <a16:creationId xmlns:a16="http://schemas.microsoft.com/office/drawing/2014/main" id="{32C4E59E-BA3C-42FE-8C15-6959BCC07634}"/>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5" name="Freeform 203">
                <a:extLst>
                  <a:ext uri="{FF2B5EF4-FFF2-40B4-BE49-F238E27FC236}">
                    <a16:creationId xmlns:a16="http://schemas.microsoft.com/office/drawing/2014/main" id="{DEAB2C4D-ED14-4F41-8409-F7A33EBE70D7}"/>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6" name="Freeform 204">
                <a:extLst>
                  <a:ext uri="{FF2B5EF4-FFF2-40B4-BE49-F238E27FC236}">
                    <a16:creationId xmlns:a16="http://schemas.microsoft.com/office/drawing/2014/main" id="{142DC8EC-776C-49A9-98D1-D8FD09825B3C}"/>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7" name="Freeform 205">
                <a:extLst>
                  <a:ext uri="{FF2B5EF4-FFF2-40B4-BE49-F238E27FC236}">
                    <a16:creationId xmlns:a16="http://schemas.microsoft.com/office/drawing/2014/main" id="{49D3CCD0-C892-4B7A-A9CD-0DA8BC099AA0}"/>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8" name="Freeform 206">
                <a:extLst>
                  <a:ext uri="{FF2B5EF4-FFF2-40B4-BE49-F238E27FC236}">
                    <a16:creationId xmlns:a16="http://schemas.microsoft.com/office/drawing/2014/main" id="{A45EACCE-16DC-42C4-A78A-3B5CD6276CE6}"/>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11" name="Group 195">
              <a:extLst>
                <a:ext uri="{FF2B5EF4-FFF2-40B4-BE49-F238E27FC236}">
                  <a16:creationId xmlns:a16="http://schemas.microsoft.com/office/drawing/2014/main" id="{F13A7683-F5CC-4A72-9D50-3E611FC5B09C}"/>
                </a:ext>
              </a:extLst>
            </p:cNvPr>
            <p:cNvGrpSpPr>
              <a:grpSpLocks/>
            </p:cNvGrpSpPr>
            <p:nvPr/>
          </p:nvGrpSpPr>
          <p:grpSpPr bwMode="auto">
            <a:xfrm>
              <a:off x="1703811" y="2867644"/>
              <a:ext cx="304369" cy="639845"/>
              <a:chOff x="1152" y="771"/>
              <a:chExt cx="286" cy="557"/>
            </a:xfrm>
            <a:grpFill/>
          </p:grpSpPr>
          <p:sp>
            <p:nvSpPr>
              <p:cNvPr id="107" name="Freeform 196">
                <a:extLst>
                  <a:ext uri="{FF2B5EF4-FFF2-40B4-BE49-F238E27FC236}">
                    <a16:creationId xmlns:a16="http://schemas.microsoft.com/office/drawing/2014/main" id="{9DD611A0-8E4D-45DA-B2CC-D9FEF6955218}"/>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8" name="Freeform 197">
                <a:extLst>
                  <a:ext uri="{FF2B5EF4-FFF2-40B4-BE49-F238E27FC236}">
                    <a16:creationId xmlns:a16="http://schemas.microsoft.com/office/drawing/2014/main" id="{AB3C6304-1BF2-464C-9732-8EC643EB9662}"/>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9" name="Freeform 198">
                <a:extLst>
                  <a:ext uri="{FF2B5EF4-FFF2-40B4-BE49-F238E27FC236}">
                    <a16:creationId xmlns:a16="http://schemas.microsoft.com/office/drawing/2014/main" id="{D1BA25CB-FAC8-4382-97E4-17A4B0EC9D71}"/>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0" name="Freeform 199">
                <a:extLst>
                  <a:ext uri="{FF2B5EF4-FFF2-40B4-BE49-F238E27FC236}">
                    <a16:creationId xmlns:a16="http://schemas.microsoft.com/office/drawing/2014/main" id="{D30D1859-5A6E-4C02-B466-3ED4A04C5350}"/>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1" name="Freeform 200">
                <a:extLst>
                  <a:ext uri="{FF2B5EF4-FFF2-40B4-BE49-F238E27FC236}">
                    <a16:creationId xmlns:a16="http://schemas.microsoft.com/office/drawing/2014/main" id="{375E7ECD-E6BC-4500-902D-CE0E0A0B66E3}"/>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2" name="Freeform 201">
                <a:extLst>
                  <a:ext uri="{FF2B5EF4-FFF2-40B4-BE49-F238E27FC236}">
                    <a16:creationId xmlns:a16="http://schemas.microsoft.com/office/drawing/2014/main" id="{50B01DAA-0549-4EAF-A732-CD7C190C2596}"/>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3" name="Freeform 202">
                <a:extLst>
                  <a:ext uri="{FF2B5EF4-FFF2-40B4-BE49-F238E27FC236}">
                    <a16:creationId xmlns:a16="http://schemas.microsoft.com/office/drawing/2014/main" id="{1EED57A4-AB19-4629-A184-29545354C250}"/>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4" name="Freeform 203">
                <a:extLst>
                  <a:ext uri="{FF2B5EF4-FFF2-40B4-BE49-F238E27FC236}">
                    <a16:creationId xmlns:a16="http://schemas.microsoft.com/office/drawing/2014/main" id="{1CB725F5-1E06-4562-B227-C281CA2C8BE0}"/>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5" name="Freeform 204">
                <a:extLst>
                  <a:ext uri="{FF2B5EF4-FFF2-40B4-BE49-F238E27FC236}">
                    <a16:creationId xmlns:a16="http://schemas.microsoft.com/office/drawing/2014/main" id="{5AB941CC-3EE5-4F3B-BFD5-6D89E2319B8A}"/>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6" name="Freeform 205">
                <a:extLst>
                  <a:ext uri="{FF2B5EF4-FFF2-40B4-BE49-F238E27FC236}">
                    <a16:creationId xmlns:a16="http://schemas.microsoft.com/office/drawing/2014/main" id="{A1659D68-0541-4D1A-BC07-D76B3BFBC8B1}"/>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7" name="Freeform 206">
                <a:extLst>
                  <a:ext uri="{FF2B5EF4-FFF2-40B4-BE49-F238E27FC236}">
                    <a16:creationId xmlns:a16="http://schemas.microsoft.com/office/drawing/2014/main" id="{32910C9C-C733-49F9-8E58-BE209EB6C211}"/>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sp>
          <p:nvSpPr>
            <p:cNvPr id="12" name="Freeform 146">
              <a:extLst>
                <a:ext uri="{FF2B5EF4-FFF2-40B4-BE49-F238E27FC236}">
                  <a16:creationId xmlns:a16="http://schemas.microsoft.com/office/drawing/2014/main" id="{98D59DE8-D1C8-4C8A-A848-8C4EA06B41A1}"/>
                </a:ext>
              </a:extLst>
            </p:cNvPr>
            <p:cNvSpPr>
              <a:spLocks/>
            </p:cNvSpPr>
            <p:nvPr/>
          </p:nvSpPr>
          <p:spPr bwMode="auto">
            <a:xfrm>
              <a:off x="2253655" y="3600649"/>
              <a:ext cx="196850" cy="130175"/>
            </a:xfrm>
            <a:custGeom>
              <a:avLst/>
              <a:gdLst>
                <a:gd name="T0" fmla="*/ 0 w 129"/>
                <a:gd name="T1" fmla="*/ 0 h 80"/>
                <a:gd name="T2" fmla="*/ 114 w 129"/>
                <a:gd name="T3" fmla="*/ 86 h 80"/>
                <a:gd name="T4" fmla="*/ 0 60000 65536"/>
                <a:gd name="T5" fmla="*/ 0 60000 65536"/>
              </a:gdLst>
              <a:ahLst/>
              <a:cxnLst>
                <a:cxn ang="T4">
                  <a:pos x="T0" y="T1"/>
                </a:cxn>
                <a:cxn ang="T5">
                  <a:pos x="T2" y="T3"/>
                </a:cxn>
              </a:cxnLst>
              <a:rect l="0" t="0" r="r" b="b"/>
              <a:pathLst>
                <a:path w="129" h="80">
                  <a:moveTo>
                    <a:pt x="0" y="0"/>
                  </a:moveTo>
                  <a:cubicBezTo>
                    <a:pt x="0" y="0"/>
                    <a:pt x="95" y="18"/>
                    <a:pt x="129" y="80"/>
                  </a:cubicBezTo>
                </a:path>
              </a:pathLst>
            </a:custGeom>
            <a:grpFill/>
            <a:ln w="23813" cap="rnd">
              <a:solidFill>
                <a:schemeClr val="tx1"/>
              </a:solidFill>
              <a:prstDash val="solid"/>
              <a:miter lim="800000"/>
              <a:headEnd/>
              <a:tailEnd/>
            </a:ln>
          </p:spPr>
          <p:txBody>
            <a:bodyPr/>
            <a:lstStyle/>
            <a:p>
              <a:endParaRPr lang="fr-FR"/>
            </a:p>
          </p:txBody>
        </p:sp>
        <p:sp>
          <p:nvSpPr>
            <p:cNvPr id="13" name="Freeform 147">
              <a:extLst>
                <a:ext uri="{FF2B5EF4-FFF2-40B4-BE49-F238E27FC236}">
                  <a16:creationId xmlns:a16="http://schemas.microsoft.com/office/drawing/2014/main" id="{B851EC45-624D-45C0-9229-062CE1F5F254}"/>
                </a:ext>
              </a:extLst>
            </p:cNvPr>
            <p:cNvSpPr>
              <a:spLocks/>
            </p:cNvSpPr>
            <p:nvPr/>
          </p:nvSpPr>
          <p:spPr bwMode="auto">
            <a:xfrm>
              <a:off x="2391768" y="3800674"/>
              <a:ext cx="168275" cy="201613"/>
            </a:xfrm>
            <a:custGeom>
              <a:avLst/>
              <a:gdLst>
                <a:gd name="T0" fmla="*/ 96 w 111"/>
                <a:gd name="T1" fmla="*/ 133 h 124"/>
                <a:gd name="T2" fmla="*/ 53 w 111"/>
                <a:gd name="T3" fmla="*/ 0 h 124"/>
                <a:gd name="T4" fmla="*/ 45 w 111"/>
                <a:gd name="T5" fmla="*/ 0 h 124"/>
                <a:gd name="T6" fmla="*/ 0 w 111"/>
                <a:gd name="T7" fmla="*/ 133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 h="124">
                  <a:moveTo>
                    <a:pt x="111" y="124"/>
                  </a:moveTo>
                  <a:cubicBezTo>
                    <a:pt x="73" y="73"/>
                    <a:pt x="60" y="33"/>
                    <a:pt x="61" y="0"/>
                  </a:cubicBezTo>
                  <a:cubicBezTo>
                    <a:pt x="51" y="0"/>
                    <a:pt x="51" y="0"/>
                    <a:pt x="51" y="0"/>
                  </a:cubicBezTo>
                  <a:cubicBezTo>
                    <a:pt x="52" y="33"/>
                    <a:pt x="39" y="73"/>
                    <a:pt x="0" y="124"/>
                  </a:cubicBezTo>
                </a:path>
              </a:pathLst>
            </a:custGeom>
            <a:grpFill/>
            <a:ln w="23813" cap="rnd">
              <a:solidFill>
                <a:schemeClr val="tx1"/>
              </a:solidFill>
              <a:prstDash val="solid"/>
              <a:round/>
              <a:headEnd/>
              <a:tailEnd/>
            </a:ln>
          </p:spPr>
          <p:txBody>
            <a:bodyPr/>
            <a:lstStyle/>
            <a:p>
              <a:endParaRPr lang="fr-FR"/>
            </a:p>
          </p:txBody>
        </p:sp>
        <p:sp>
          <p:nvSpPr>
            <p:cNvPr id="14" name="Freeform 148">
              <a:extLst>
                <a:ext uri="{FF2B5EF4-FFF2-40B4-BE49-F238E27FC236}">
                  <a16:creationId xmlns:a16="http://schemas.microsoft.com/office/drawing/2014/main" id="{D6C93196-FD6A-4EEE-AA77-C486E6D2822A}"/>
                </a:ext>
              </a:extLst>
            </p:cNvPr>
            <p:cNvSpPr>
              <a:spLocks/>
            </p:cNvSpPr>
            <p:nvPr/>
          </p:nvSpPr>
          <p:spPr bwMode="auto">
            <a:xfrm>
              <a:off x="2501305" y="3600649"/>
              <a:ext cx="196850" cy="131763"/>
            </a:xfrm>
            <a:custGeom>
              <a:avLst/>
              <a:gdLst>
                <a:gd name="T0" fmla="*/ 113 w 130"/>
                <a:gd name="T1" fmla="*/ 0 h 81"/>
                <a:gd name="T2" fmla="*/ 0 w 130"/>
                <a:gd name="T3" fmla="*/ 87 h 81"/>
                <a:gd name="T4" fmla="*/ 0 60000 65536"/>
                <a:gd name="T5" fmla="*/ 0 60000 65536"/>
              </a:gdLst>
              <a:ahLst/>
              <a:cxnLst>
                <a:cxn ang="T4">
                  <a:pos x="T0" y="T1"/>
                </a:cxn>
                <a:cxn ang="T5">
                  <a:pos x="T2" y="T3"/>
                </a:cxn>
              </a:cxnLst>
              <a:rect l="0" t="0" r="r" b="b"/>
              <a:pathLst>
                <a:path w="130" h="81">
                  <a:moveTo>
                    <a:pt x="130" y="0"/>
                  </a:moveTo>
                  <a:cubicBezTo>
                    <a:pt x="130" y="0"/>
                    <a:pt x="34" y="18"/>
                    <a:pt x="0" y="81"/>
                  </a:cubicBezTo>
                </a:path>
              </a:pathLst>
            </a:custGeom>
            <a:grpFill/>
            <a:ln w="23813" cap="rnd">
              <a:solidFill>
                <a:schemeClr val="tx1"/>
              </a:solidFill>
              <a:prstDash val="solid"/>
              <a:miter lim="800000"/>
              <a:headEnd/>
              <a:tailEnd/>
            </a:ln>
          </p:spPr>
          <p:txBody>
            <a:bodyPr/>
            <a:lstStyle/>
            <a:p>
              <a:endParaRPr lang="fr-FR"/>
            </a:p>
          </p:txBody>
        </p:sp>
        <p:sp>
          <p:nvSpPr>
            <p:cNvPr id="15" name="Freeform 149">
              <a:extLst>
                <a:ext uri="{FF2B5EF4-FFF2-40B4-BE49-F238E27FC236}">
                  <a16:creationId xmlns:a16="http://schemas.microsoft.com/office/drawing/2014/main" id="{C61A2893-85BC-4C16-924A-2CE76F5AD289}"/>
                </a:ext>
              </a:extLst>
            </p:cNvPr>
            <p:cNvSpPr>
              <a:spLocks/>
            </p:cNvSpPr>
            <p:nvPr/>
          </p:nvSpPr>
          <p:spPr bwMode="auto">
            <a:xfrm>
              <a:off x="2121893" y="3941961"/>
              <a:ext cx="377825" cy="569913"/>
            </a:xfrm>
            <a:custGeom>
              <a:avLst/>
              <a:gdLst>
                <a:gd name="T0" fmla="*/ 180 w 248"/>
                <a:gd name="T1" fmla="*/ 218 h 351"/>
                <a:gd name="T2" fmla="*/ 182 w 248"/>
                <a:gd name="T3" fmla="*/ 200 h 351"/>
                <a:gd name="T4" fmla="*/ 202 w 248"/>
                <a:gd name="T5" fmla="*/ 156 h 351"/>
                <a:gd name="T6" fmla="*/ 158 w 248"/>
                <a:gd name="T7" fmla="*/ 16 h 351"/>
                <a:gd name="T8" fmla="*/ 53 w 248"/>
                <a:gd name="T9" fmla="*/ 94 h 351"/>
                <a:gd name="T10" fmla="*/ 46 w 248"/>
                <a:gd name="T11" fmla="*/ 142 h 351"/>
                <a:gd name="T12" fmla="*/ 37 w 248"/>
                <a:gd name="T13" fmla="*/ 158 h 351"/>
                <a:gd name="T14" fmla="*/ 36 w 248"/>
                <a:gd name="T15" fmla="*/ 176 h 351"/>
                <a:gd name="T16" fmla="*/ 16 w 248"/>
                <a:gd name="T17" fmla="*/ 219 h 351"/>
                <a:gd name="T18" fmla="*/ 60 w 248"/>
                <a:gd name="T19" fmla="*/ 359 h 351"/>
                <a:gd name="T20" fmla="*/ 167 w 248"/>
                <a:gd name="T21" fmla="*/ 281 h 351"/>
                <a:gd name="T22" fmla="*/ 173 w 248"/>
                <a:gd name="T23" fmla="*/ 231 h 351"/>
                <a:gd name="T24" fmla="*/ 180 w 248"/>
                <a:gd name="T25" fmla="*/ 218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351">
                  <a:moveTo>
                    <a:pt x="204" y="203"/>
                  </a:moveTo>
                  <a:cubicBezTo>
                    <a:pt x="205" y="197"/>
                    <a:pt x="206" y="192"/>
                    <a:pt x="206" y="188"/>
                  </a:cubicBezTo>
                  <a:cubicBezTo>
                    <a:pt x="216" y="176"/>
                    <a:pt x="224" y="162"/>
                    <a:pt x="229" y="147"/>
                  </a:cubicBezTo>
                  <a:cubicBezTo>
                    <a:pt x="248" y="91"/>
                    <a:pt x="226" y="32"/>
                    <a:pt x="179" y="16"/>
                  </a:cubicBezTo>
                  <a:cubicBezTo>
                    <a:pt x="132" y="0"/>
                    <a:pt x="78" y="32"/>
                    <a:pt x="59" y="88"/>
                  </a:cubicBezTo>
                  <a:cubicBezTo>
                    <a:pt x="54" y="103"/>
                    <a:pt x="52" y="118"/>
                    <a:pt x="52" y="133"/>
                  </a:cubicBezTo>
                  <a:cubicBezTo>
                    <a:pt x="49" y="136"/>
                    <a:pt x="46" y="141"/>
                    <a:pt x="43" y="148"/>
                  </a:cubicBezTo>
                  <a:cubicBezTo>
                    <a:pt x="41" y="154"/>
                    <a:pt x="41" y="160"/>
                    <a:pt x="41" y="164"/>
                  </a:cubicBezTo>
                  <a:cubicBezTo>
                    <a:pt x="32" y="176"/>
                    <a:pt x="24" y="189"/>
                    <a:pt x="19" y="204"/>
                  </a:cubicBezTo>
                  <a:cubicBezTo>
                    <a:pt x="0" y="260"/>
                    <a:pt x="22" y="319"/>
                    <a:pt x="69" y="335"/>
                  </a:cubicBezTo>
                  <a:cubicBezTo>
                    <a:pt x="116" y="351"/>
                    <a:pt x="170" y="319"/>
                    <a:pt x="189" y="263"/>
                  </a:cubicBezTo>
                  <a:cubicBezTo>
                    <a:pt x="195" y="247"/>
                    <a:pt x="197" y="231"/>
                    <a:pt x="196" y="216"/>
                  </a:cubicBezTo>
                  <a:cubicBezTo>
                    <a:pt x="199" y="213"/>
                    <a:pt x="202" y="208"/>
                    <a:pt x="204"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50">
              <a:extLst>
                <a:ext uri="{FF2B5EF4-FFF2-40B4-BE49-F238E27FC236}">
                  <a16:creationId xmlns:a16="http://schemas.microsoft.com/office/drawing/2014/main" id="{E0ACFF0B-7BF7-4784-9F06-5A26FF0004EE}"/>
                </a:ext>
              </a:extLst>
            </p:cNvPr>
            <p:cNvSpPr>
              <a:spLocks/>
            </p:cNvSpPr>
            <p:nvPr/>
          </p:nvSpPr>
          <p:spPr bwMode="auto">
            <a:xfrm>
              <a:off x="2204443" y="3962599"/>
              <a:ext cx="241300" cy="258763"/>
            </a:xfrm>
            <a:custGeom>
              <a:avLst/>
              <a:gdLst>
                <a:gd name="T0" fmla="*/ 105 w 159"/>
                <a:gd name="T1" fmla="*/ 130 h 159"/>
                <a:gd name="T2" fmla="*/ 19 w 159"/>
                <a:gd name="T3" fmla="*/ 146 h 159"/>
                <a:gd name="T4" fmla="*/ 33 w 159"/>
                <a:gd name="T5" fmla="*/ 41 h 159"/>
                <a:gd name="T6" fmla="*/ 119 w 159"/>
                <a:gd name="T7" fmla="*/ 26 h 159"/>
                <a:gd name="T8" fmla="*/ 105 w 159"/>
                <a:gd name="T9" fmla="*/ 13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59">
                  <a:moveTo>
                    <a:pt x="120" y="121"/>
                  </a:moveTo>
                  <a:cubicBezTo>
                    <a:pt x="89" y="152"/>
                    <a:pt x="45" y="159"/>
                    <a:pt x="22" y="136"/>
                  </a:cubicBezTo>
                  <a:cubicBezTo>
                    <a:pt x="0" y="113"/>
                    <a:pt x="7" y="69"/>
                    <a:pt x="38" y="38"/>
                  </a:cubicBezTo>
                  <a:cubicBezTo>
                    <a:pt x="69" y="7"/>
                    <a:pt x="113" y="0"/>
                    <a:pt x="136" y="23"/>
                  </a:cubicBezTo>
                  <a:cubicBezTo>
                    <a:pt x="159" y="46"/>
                    <a:pt x="152" y="90"/>
                    <a:pt x="12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51">
              <a:extLst>
                <a:ext uri="{FF2B5EF4-FFF2-40B4-BE49-F238E27FC236}">
                  <a16:creationId xmlns:a16="http://schemas.microsoft.com/office/drawing/2014/main" id="{AAD9F831-146E-4E31-BCA2-1AE762E7A776}"/>
                </a:ext>
              </a:extLst>
            </p:cNvPr>
            <p:cNvSpPr>
              <a:spLocks/>
            </p:cNvSpPr>
            <p:nvPr/>
          </p:nvSpPr>
          <p:spPr bwMode="auto">
            <a:xfrm>
              <a:off x="2182218" y="4170561"/>
              <a:ext cx="26988" cy="46038"/>
            </a:xfrm>
            <a:custGeom>
              <a:avLst/>
              <a:gdLst>
                <a:gd name="T0" fmla="*/ 15 w 18"/>
                <a:gd name="T1" fmla="*/ 0 h 28"/>
                <a:gd name="T2" fmla="*/ 7 w 18"/>
                <a:gd name="T3" fmla="*/ 31 h 28"/>
                <a:gd name="T4" fmla="*/ 15 w 18"/>
                <a:gd name="T5" fmla="*/ 0 h 28"/>
                <a:gd name="T6" fmla="*/ 0 60000 65536"/>
                <a:gd name="T7" fmla="*/ 0 60000 65536"/>
                <a:gd name="T8" fmla="*/ 0 60000 65536"/>
              </a:gdLst>
              <a:ahLst/>
              <a:cxnLst>
                <a:cxn ang="T6">
                  <a:pos x="T0" y="T1"/>
                </a:cxn>
                <a:cxn ang="T7">
                  <a:pos x="T2" y="T3"/>
                </a:cxn>
                <a:cxn ang="T8">
                  <a:pos x="T4" y="T5"/>
                </a:cxn>
              </a:cxnLst>
              <a:rect l="0" t="0" r="r" b="b"/>
              <a:pathLst>
                <a:path w="18" h="28">
                  <a:moveTo>
                    <a:pt x="18" y="0"/>
                  </a:moveTo>
                  <a:cubicBezTo>
                    <a:pt x="18" y="0"/>
                    <a:pt x="0" y="8"/>
                    <a:pt x="7" y="28"/>
                  </a:cubicBezTo>
                  <a:cubicBezTo>
                    <a:pt x="7" y="28"/>
                    <a:pt x="8" y="8"/>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52">
              <a:extLst>
                <a:ext uri="{FF2B5EF4-FFF2-40B4-BE49-F238E27FC236}">
                  <a16:creationId xmlns:a16="http://schemas.microsoft.com/office/drawing/2014/main" id="{924B367F-3130-4968-A04B-A75A3EA88DA0}"/>
                </a:ext>
              </a:extLst>
            </p:cNvPr>
            <p:cNvSpPr>
              <a:spLocks/>
            </p:cNvSpPr>
            <p:nvPr/>
          </p:nvSpPr>
          <p:spPr bwMode="auto">
            <a:xfrm>
              <a:off x="2139355" y="4226124"/>
              <a:ext cx="166688" cy="258763"/>
            </a:xfrm>
            <a:custGeom>
              <a:avLst/>
              <a:gdLst>
                <a:gd name="T0" fmla="*/ 92 w 109"/>
                <a:gd name="T1" fmla="*/ 79 h 159"/>
                <a:gd name="T2" fmla="*/ 58 w 109"/>
                <a:gd name="T3" fmla="*/ 168 h 159"/>
                <a:gd name="T4" fmla="*/ 6 w 109"/>
                <a:gd name="T5" fmla="*/ 92 h 159"/>
                <a:gd name="T6" fmla="*/ 39 w 109"/>
                <a:gd name="T7" fmla="*/ 3 h 159"/>
                <a:gd name="T8" fmla="*/ 92 w 109"/>
                <a:gd name="T9" fmla="*/ 7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59">
                  <a:moveTo>
                    <a:pt x="104" y="73"/>
                  </a:moveTo>
                  <a:cubicBezTo>
                    <a:pt x="109" y="115"/>
                    <a:pt x="92" y="152"/>
                    <a:pt x="64" y="156"/>
                  </a:cubicBezTo>
                  <a:cubicBezTo>
                    <a:pt x="37" y="159"/>
                    <a:pt x="11" y="128"/>
                    <a:pt x="6" y="86"/>
                  </a:cubicBezTo>
                  <a:cubicBezTo>
                    <a:pt x="0" y="44"/>
                    <a:pt x="18" y="7"/>
                    <a:pt x="45" y="3"/>
                  </a:cubicBezTo>
                  <a:cubicBezTo>
                    <a:pt x="72" y="0"/>
                    <a:pt x="99" y="31"/>
                    <a:pt x="104"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53">
              <a:extLst>
                <a:ext uri="{FF2B5EF4-FFF2-40B4-BE49-F238E27FC236}">
                  <a16:creationId xmlns:a16="http://schemas.microsoft.com/office/drawing/2014/main" id="{0989558D-D660-437C-8A76-31BBD148959C}"/>
                </a:ext>
              </a:extLst>
            </p:cNvPr>
            <p:cNvSpPr>
              <a:spLocks/>
            </p:cNvSpPr>
            <p:nvPr/>
          </p:nvSpPr>
          <p:spPr bwMode="auto">
            <a:xfrm>
              <a:off x="2148880" y="4232474"/>
              <a:ext cx="122238" cy="155575"/>
            </a:xfrm>
            <a:custGeom>
              <a:avLst/>
              <a:gdLst>
                <a:gd name="T0" fmla="*/ 66 w 80"/>
                <a:gd name="T1" fmla="*/ 58 h 96"/>
                <a:gd name="T2" fmla="*/ 28 w 80"/>
                <a:gd name="T3" fmla="*/ 98 h 96"/>
                <a:gd name="T4" fmla="*/ 5 w 80"/>
                <a:gd name="T5" fmla="*/ 44 h 96"/>
                <a:gd name="T6" fmla="*/ 43 w 80"/>
                <a:gd name="T7" fmla="*/ 4 h 96"/>
                <a:gd name="T8" fmla="*/ 66 w 80"/>
                <a:gd name="T9" fmla="*/ 5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96">
                  <a:moveTo>
                    <a:pt x="75" y="55"/>
                  </a:moveTo>
                  <a:cubicBezTo>
                    <a:pt x="70" y="79"/>
                    <a:pt x="50" y="96"/>
                    <a:pt x="31" y="92"/>
                  </a:cubicBezTo>
                  <a:cubicBezTo>
                    <a:pt x="11" y="88"/>
                    <a:pt x="0" y="65"/>
                    <a:pt x="5" y="41"/>
                  </a:cubicBezTo>
                  <a:cubicBezTo>
                    <a:pt x="10" y="16"/>
                    <a:pt x="29" y="0"/>
                    <a:pt x="49" y="4"/>
                  </a:cubicBezTo>
                  <a:cubicBezTo>
                    <a:pt x="68" y="8"/>
                    <a:pt x="80" y="30"/>
                    <a:pt x="75"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54">
              <a:extLst>
                <a:ext uri="{FF2B5EF4-FFF2-40B4-BE49-F238E27FC236}">
                  <a16:creationId xmlns:a16="http://schemas.microsoft.com/office/drawing/2014/main" id="{F23A6D03-1666-46B6-8B73-9FBF5BECC931}"/>
                </a:ext>
              </a:extLst>
            </p:cNvPr>
            <p:cNvSpPr>
              <a:spLocks/>
            </p:cNvSpPr>
            <p:nvPr/>
          </p:nvSpPr>
          <p:spPr bwMode="auto">
            <a:xfrm>
              <a:off x="2186980" y="4235649"/>
              <a:ext cx="38100" cy="39688"/>
            </a:xfrm>
            <a:custGeom>
              <a:avLst/>
              <a:gdLst>
                <a:gd name="T0" fmla="*/ 20 w 25"/>
                <a:gd name="T1" fmla="*/ 18 h 24"/>
                <a:gd name="T2" fmla="*/ 9 w 25"/>
                <a:gd name="T3" fmla="*/ 24 h 24"/>
                <a:gd name="T4" fmla="*/ 2 w 25"/>
                <a:gd name="T5" fmla="*/ 8 h 24"/>
                <a:gd name="T6" fmla="*/ 13 w 25"/>
                <a:gd name="T7" fmla="*/ 2 h 24"/>
                <a:gd name="T8" fmla="*/ 20 w 25"/>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3" y="15"/>
                  </a:moveTo>
                  <a:cubicBezTo>
                    <a:pt x="21" y="21"/>
                    <a:pt x="15" y="24"/>
                    <a:pt x="9" y="21"/>
                  </a:cubicBezTo>
                  <a:cubicBezTo>
                    <a:pt x="3" y="19"/>
                    <a:pt x="0" y="13"/>
                    <a:pt x="2" y="8"/>
                  </a:cubicBezTo>
                  <a:cubicBezTo>
                    <a:pt x="4" y="2"/>
                    <a:pt x="10" y="0"/>
                    <a:pt x="16" y="2"/>
                  </a:cubicBezTo>
                  <a:cubicBezTo>
                    <a:pt x="22" y="4"/>
                    <a:pt x="25" y="10"/>
                    <a:pt x="2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55">
              <a:extLst>
                <a:ext uri="{FF2B5EF4-FFF2-40B4-BE49-F238E27FC236}">
                  <a16:creationId xmlns:a16="http://schemas.microsoft.com/office/drawing/2014/main" id="{54A6B7FB-8892-46CB-9FC4-032D6C7CBA5F}"/>
                </a:ext>
              </a:extLst>
            </p:cNvPr>
            <p:cNvSpPr>
              <a:spLocks/>
            </p:cNvSpPr>
            <p:nvPr/>
          </p:nvSpPr>
          <p:spPr bwMode="auto">
            <a:xfrm>
              <a:off x="2163168" y="4273749"/>
              <a:ext cx="26988" cy="26988"/>
            </a:xfrm>
            <a:custGeom>
              <a:avLst/>
              <a:gdLst>
                <a:gd name="T0" fmla="*/ 14 w 18"/>
                <a:gd name="T1" fmla="*/ 11 h 17"/>
                <a:gd name="T2" fmla="*/ 7 w 18"/>
                <a:gd name="T3" fmla="*/ 16 h 17"/>
                <a:gd name="T4" fmla="*/ 2 w 18"/>
                <a:gd name="T5" fmla="*/ 6 h 17"/>
                <a:gd name="T6" fmla="*/ 9 w 18"/>
                <a:gd name="T7" fmla="*/ 1 h 17"/>
                <a:gd name="T8" fmla="*/ 14 w 18"/>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11"/>
                  </a:moveTo>
                  <a:cubicBezTo>
                    <a:pt x="16" y="15"/>
                    <a:pt x="11" y="17"/>
                    <a:pt x="7" y="16"/>
                  </a:cubicBezTo>
                  <a:cubicBezTo>
                    <a:pt x="3" y="14"/>
                    <a:pt x="0" y="10"/>
                    <a:pt x="2" y="6"/>
                  </a:cubicBezTo>
                  <a:cubicBezTo>
                    <a:pt x="3" y="2"/>
                    <a:pt x="7" y="0"/>
                    <a:pt x="12" y="1"/>
                  </a:cubicBezTo>
                  <a:cubicBezTo>
                    <a:pt x="16" y="3"/>
                    <a:pt x="18" y="7"/>
                    <a:pt x="1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156">
              <a:extLst>
                <a:ext uri="{FF2B5EF4-FFF2-40B4-BE49-F238E27FC236}">
                  <a16:creationId xmlns:a16="http://schemas.microsoft.com/office/drawing/2014/main" id="{72EE3B15-BDBA-4289-B492-27AB510D785E}"/>
                </a:ext>
              </a:extLst>
            </p:cNvPr>
            <p:cNvSpPr>
              <a:spLocks/>
            </p:cNvSpPr>
            <p:nvPr/>
          </p:nvSpPr>
          <p:spPr bwMode="auto">
            <a:xfrm>
              <a:off x="2229843" y="3967361"/>
              <a:ext cx="176213" cy="153988"/>
            </a:xfrm>
            <a:custGeom>
              <a:avLst/>
              <a:gdLst>
                <a:gd name="T0" fmla="*/ 93 w 116"/>
                <a:gd name="T1" fmla="*/ 24 h 94"/>
                <a:gd name="T2" fmla="*/ 67 w 116"/>
                <a:gd name="T3" fmla="*/ 89 h 94"/>
                <a:gd name="T4" fmla="*/ 10 w 116"/>
                <a:gd name="T5" fmla="*/ 80 h 94"/>
                <a:gd name="T6" fmla="*/ 34 w 116"/>
                <a:gd name="T7" fmla="*/ 15 h 94"/>
                <a:gd name="T8" fmla="*/ 93 w 116"/>
                <a:gd name="T9" fmla="*/ 24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94">
                  <a:moveTo>
                    <a:pt x="106" y="21"/>
                  </a:moveTo>
                  <a:cubicBezTo>
                    <a:pt x="116" y="39"/>
                    <a:pt x="103" y="65"/>
                    <a:pt x="76" y="80"/>
                  </a:cubicBezTo>
                  <a:cubicBezTo>
                    <a:pt x="50" y="94"/>
                    <a:pt x="20" y="92"/>
                    <a:pt x="10" y="74"/>
                  </a:cubicBezTo>
                  <a:cubicBezTo>
                    <a:pt x="0" y="56"/>
                    <a:pt x="14" y="29"/>
                    <a:pt x="40" y="15"/>
                  </a:cubicBezTo>
                  <a:cubicBezTo>
                    <a:pt x="67" y="0"/>
                    <a:pt x="97" y="3"/>
                    <a:pt x="10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157">
              <a:extLst>
                <a:ext uri="{FF2B5EF4-FFF2-40B4-BE49-F238E27FC236}">
                  <a16:creationId xmlns:a16="http://schemas.microsoft.com/office/drawing/2014/main" id="{C41B0D47-2DB6-43A5-9A6C-25B7E910B0FE}"/>
                </a:ext>
              </a:extLst>
            </p:cNvPr>
            <p:cNvSpPr>
              <a:spLocks/>
            </p:cNvSpPr>
            <p:nvPr/>
          </p:nvSpPr>
          <p:spPr bwMode="auto">
            <a:xfrm>
              <a:off x="2298105" y="3983236"/>
              <a:ext cx="84138" cy="80963"/>
            </a:xfrm>
            <a:custGeom>
              <a:avLst/>
              <a:gdLst>
                <a:gd name="T0" fmla="*/ 35 w 55"/>
                <a:gd name="T1" fmla="*/ 46 h 50"/>
                <a:gd name="T2" fmla="*/ 6 w 55"/>
                <a:gd name="T3" fmla="*/ 40 h 50"/>
                <a:gd name="T4" fmla="*/ 14 w 55"/>
                <a:gd name="T5" fmla="*/ 6 h 50"/>
                <a:gd name="T6" fmla="*/ 43 w 55"/>
                <a:gd name="T7" fmla="*/ 12 h 50"/>
                <a:gd name="T8" fmla="*/ 35 w 55"/>
                <a:gd name="T9" fmla="*/ 4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0">
                  <a:moveTo>
                    <a:pt x="38" y="43"/>
                  </a:moveTo>
                  <a:cubicBezTo>
                    <a:pt x="26" y="50"/>
                    <a:pt x="12" y="47"/>
                    <a:pt x="6" y="37"/>
                  </a:cubicBezTo>
                  <a:cubicBezTo>
                    <a:pt x="0" y="27"/>
                    <a:pt x="5" y="13"/>
                    <a:pt x="17" y="6"/>
                  </a:cubicBezTo>
                  <a:cubicBezTo>
                    <a:pt x="29" y="0"/>
                    <a:pt x="43" y="2"/>
                    <a:pt x="49" y="12"/>
                  </a:cubicBezTo>
                  <a:cubicBezTo>
                    <a:pt x="55" y="22"/>
                    <a:pt x="50" y="36"/>
                    <a:pt x="38"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 name="Freeform 158">
              <a:extLst>
                <a:ext uri="{FF2B5EF4-FFF2-40B4-BE49-F238E27FC236}">
                  <a16:creationId xmlns:a16="http://schemas.microsoft.com/office/drawing/2014/main" id="{4855396E-3E23-4CDD-9628-2A7688FA16FA}"/>
                </a:ext>
              </a:extLst>
            </p:cNvPr>
            <p:cNvSpPr>
              <a:spLocks/>
            </p:cNvSpPr>
            <p:nvPr/>
          </p:nvSpPr>
          <p:spPr bwMode="auto">
            <a:xfrm>
              <a:off x="2252068" y="4038799"/>
              <a:ext cx="47625" cy="52388"/>
            </a:xfrm>
            <a:custGeom>
              <a:avLst/>
              <a:gdLst>
                <a:gd name="T0" fmla="*/ 22 w 31"/>
                <a:gd name="T1" fmla="*/ 28 h 32"/>
                <a:gd name="T2" fmla="*/ 5 w 31"/>
                <a:gd name="T3" fmla="*/ 30 h 32"/>
                <a:gd name="T4" fmla="*/ 6 w 31"/>
                <a:gd name="T5" fmla="*/ 7 h 32"/>
                <a:gd name="T6" fmla="*/ 23 w 31"/>
                <a:gd name="T7" fmla="*/ 5 h 32"/>
                <a:gd name="T8" fmla="*/ 22 w 31"/>
                <a:gd name="T9" fmla="*/ 28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2">
                  <a:moveTo>
                    <a:pt x="25" y="25"/>
                  </a:moveTo>
                  <a:cubicBezTo>
                    <a:pt x="19" y="31"/>
                    <a:pt x="10" y="32"/>
                    <a:pt x="5" y="27"/>
                  </a:cubicBezTo>
                  <a:cubicBezTo>
                    <a:pt x="0" y="22"/>
                    <a:pt x="0" y="13"/>
                    <a:pt x="6" y="7"/>
                  </a:cubicBezTo>
                  <a:cubicBezTo>
                    <a:pt x="12" y="1"/>
                    <a:pt x="21" y="0"/>
                    <a:pt x="26" y="5"/>
                  </a:cubicBezTo>
                  <a:cubicBezTo>
                    <a:pt x="31" y="10"/>
                    <a:pt x="30" y="19"/>
                    <a:pt x="2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 name="Freeform 159">
              <a:extLst>
                <a:ext uri="{FF2B5EF4-FFF2-40B4-BE49-F238E27FC236}">
                  <a16:creationId xmlns:a16="http://schemas.microsoft.com/office/drawing/2014/main" id="{D5B3739E-B850-4B31-977C-97B8551A4778}"/>
                </a:ext>
              </a:extLst>
            </p:cNvPr>
            <p:cNvSpPr>
              <a:spLocks/>
            </p:cNvSpPr>
            <p:nvPr/>
          </p:nvSpPr>
          <p:spPr bwMode="auto">
            <a:xfrm>
              <a:off x="2123480" y="3938786"/>
              <a:ext cx="377825" cy="569913"/>
            </a:xfrm>
            <a:custGeom>
              <a:avLst/>
              <a:gdLst>
                <a:gd name="T0" fmla="*/ 179 w 248"/>
                <a:gd name="T1" fmla="*/ 218 h 351"/>
                <a:gd name="T2" fmla="*/ 182 w 248"/>
                <a:gd name="T3" fmla="*/ 200 h 351"/>
                <a:gd name="T4" fmla="*/ 202 w 248"/>
                <a:gd name="T5" fmla="*/ 156 h 351"/>
                <a:gd name="T6" fmla="*/ 158 w 248"/>
                <a:gd name="T7" fmla="*/ 16 h 351"/>
                <a:gd name="T8" fmla="*/ 53 w 248"/>
                <a:gd name="T9" fmla="*/ 94 h 351"/>
                <a:gd name="T10" fmla="*/ 46 w 248"/>
                <a:gd name="T11" fmla="*/ 142 h 351"/>
                <a:gd name="T12" fmla="*/ 37 w 248"/>
                <a:gd name="T13" fmla="*/ 158 h 351"/>
                <a:gd name="T14" fmla="*/ 36 w 248"/>
                <a:gd name="T15" fmla="*/ 177 h 351"/>
                <a:gd name="T16" fmla="*/ 16 w 248"/>
                <a:gd name="T17" fmla="*/ 219 h 351"/>
                <a:gd name="T18" fmla="*/ 60 w 248"/>
                <a:gd name="T19" fmla="*/ 359 h 351"/>
                <a:gd name="T20" fmla="*/ 167 w 248"/>
                <a:gd name="T21" fmla="*/ 281 h 351"/>
                <a:gd name="T22" fmla="*/ 173 w 248"/>
                <a:gd name="T23" fmla="*/ 231 h 351"/>
                <a:gd name="T24" fmla="*/ 179 w 248"/>
                <a:gd name="T25" fmla="*/ 218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351">
                  <a:moveTo>
                    <a:pt x="203" y="203"/>
                  </a:moveTo>
                  <a:cubicBezTo>
                    <a:pt x="205" y="197"/>
                    <a:pt x="206" y="192"/>
                    <a:pt x="206" y="188"/>
                  </a:cubicBezTo>
                  <a:cubicBezTo>
                    <a:pt x="216" y="176"/>
                    <a:pt x="224" y="162"/>
                    <a:pt x="229" y="147"/>
                  </a:cubicBezTo>
                  <a:cubicBezTo>
                    <a:pt x="248" y="91"/>
                    <a:pt x="226" y="32"/>
                    <a:pt x="179" y="16"/>
                  </a:cubicBezTo>
                  <a:cubicBezTo>
                    <a:pt x="132" y="0"/>
                    <a:pt x="78" y="32"/>
                    <a:pt x="59" y="88"/>
                  </a:cubicBezTo>
                  <a:cubicBezTo>
                    <a:pt x="54" y="103"/>
                    <a:pt x="52" y="119"/>
                    <a:pt x="52" y="133"/>
                  </a:cubicBezTo>
                  <a:cubicBezTo>
                    <a:pt x="49" y="137"/>
                    <a:pt x="45" y="142"/>
                    <a:pt x="43" y="148"/>
                  </a:cubicBezTo>
                  <a:cubicBezTo>
                    <a:pt x="41" y="154"/>
                    <a:pt x="41" y="160"/>
                    <a:pt x="41" y="165"/>
                  </a:cubicBezTo>
                  <a:cubicBezTo>
                    <a:pt x="32" y="176"/>
                    <a:pt x="24" y="189"/>
                    <a:pt x="19" y="204"/>
                  </a:cubicBezTo>
                  <a:cubicBezTo>
                    <a:pt x="0" y="260"/>
                    <a:pt x="22" y="319"/>
                    <a:pt x="69" y="335"/>
                  </a:cubicBezTo>
                  <a:cubicBezTo>
                    <a:pt x="116" y="351"/>
                    <a:pt x="170" y="319"/>
                    <a:pt x="189" y="263"/>
                  </a:cubicBezTo>
                  <a:cubicBezTo>
                    <a:pt x="194" y="247"/>
                    <a:pt x="197" y="231"/>
                    <a:pt x="196" y="216"/>
                  </a:cubicBezTo>
                  <a:cubicBezTo>
                    <a:pt x="199" y="213"/>
                    <a:pt x="202" y="208"/>
                    <a:pt x="203" y="203"/>
                  </a:cubicBezTo>
                  <a:close/>
                </a:path>
              </a:pathLst>
            </a:custGeom>
            <a:grpFill/>
            <a:ln w="6350" cap="flat">
              <a:solidFill>
                <a:srgbClr val="333333"/>
              </a:solidFill>
              <a:prstDash val="solid"/>
              <a:miter lim="800000"/>
              <a:headEnd/>
              <a:tailEnd/>
            </a:ln>
          </p:spPr>
          <p:txBody>
            <a:bodyPr/>
            <a:lstStyle/>
            <a:p>
              <a:endParaRPr lang="fr-FR"/>
            </a:p>
          </p:txBody>
        </p:sp>
        <p:sp>
          <p:nvSpPr>
            <p:cNvPr id="26" name="Freeform 160">
              <a:extLst>
                <a:ext uri="{FF2B5EF4-FFF2-40B4-BE49-F238E27FC236}">
                  <a16:creationId xmlns:a16="http://schemas.microsoft.com/office/drawing/2014/main" id="{5F7A1309-7C73-4976-9CFF-D999279621DE}"/>
                </a:ext>
              </a:extLst>
            </p:cNvPr>
            <p:cNvSpPr>
              <a:spLocks/>
            </p:cNvSpPr>
            <p:nvPr/>
          </p:nvSpPr>
          <p:spPr bwMode="auto">
            <a:xfrm>
              <a:off x="2469555" y="3937199"/>
              <a:ext cx="379413" cy="571500"/>
            </a:xfrm>
            <a:custGeom>
              <a:avLst/>
              <a:gdLst>
                <a:gd name="T0" fmla="*/ 39 w 249"/>
                <a:gd name="T1" fmla="*/ 218 h 352"/>
                <a:gd name="T2" fmla="*/ 37 w 249"/>
                <a:gd name="T3" fmla="*/ 200 h 352"/>
                <a:gd name="T4" fmla="*/ 16 w 249"/>
                <a:gd name="T5" fmla="*/ 156 h 352"/>
                <a:gd name="T6" fmla="*/ 60 w 249"/>
                <a:gd name="T7" fmla="*/ 16 h 352"/>
                <a:gd name="T8" fmla="*/ 168 w 249"/>
                <a:gd name="T9" fmla="*/ 94 h 352"/>
                <a:gd name="T10" fmla="*/ 173 w 249"/>
                <a:gd name="T11" fmla="*/ 143 h 352"/>
                <a:gd name="T12" fmla="*/ 181 w 249"/>
                <a:gd name="T13" fmla="*/ 158 h 352"/>
                <a:gd name="T14" fmla="*/ 183 w 249"/>
                <a:gd name="T15" fmla="*/ 177 h 352"/>
                <a:gd name="T16" fmla="*/ 203 w 249"/>
                <a:gd name="T17" fmla="*/ 220 h 352"/>
                <a:gd name="T18" fmla="*/ 158 w 249"/>
                <a:gd name="T19" fmla="*/ 359 h 352"/>
                <a:gd name="T20" fmla="*/ 53 w 249"/>
                <a:gd name="T21" fmla="*/ 281 h 352"/>
                <a:gd name="T22" fmla="*/ 47 w 249"/>
                <a:gd name="T23" fmla="*/ 232 h 352"/>
                <a:gd name="T24" fmla="*/ 39 w 249"/>
                <a:gd name="T25" fmla="*/ 218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 h="352">
                  <a:moveTo>
                    <a:pt x="45" y="203"/>
                  </a:moveTo>
                  <a:cubicBezTo>
                    <a:pt x="43" y="198"/>
                    <a:pt x="42" y="192"/>
                    <a:pt x="43" y="188"/>
                  </a:cubicBezTo>
                  <a:cubicBezTo>
                    <a:pt x="33" y="177"/>
                    <a:pt x="25" y="163"/>
                    <a:pt x="19" y="147"/>
                  </a:cubicBezTo>
                  <a:cubicBezTo>
                    <a:pt x="0" y="91"/>
                    <a:pt x="22" y="33"/>
                    <a:pt x="69" y="16"/>
                  </a:cubicBezTo>
                  <a:cubicBezTo>
                    <a:pt x="117" y="0"/>
                    <a:pt x="170" y="32"/>
                    <a:pt x="190" y="88"/>
                  </a:cubicBezTo>
                  <a:cubicBezTo>
                    <a:pt x="195" y="104"/>
                    <a:pt x="197" y="119"/>
                    <a:pt x="196" y="134"/>
                  </a:cubicBezTo>
                  <a:cubicBezTo>
                    <a:pt x="200" y="137"/>
                    <a:pt x="203" y="142"/>
                    <a:pt x="205" y="148"/>
                  </a:cubicBezTo>
                  <a:cubicBezTo>
                    <a:pt x="207" y="154"/>
                    <a:pt x="208" y="160"/>
                    <a:pt x="207" y="165"/>
                  </a:cubicBezTo>
                  <a:cubicBezTo>
                    <a:pt x="217" y="176"/>
                    <a:pt x="224" y="190"/>
                    <a:pt x="230" y="205"/>
                  </a:cubicBezTo>
                  <a:cubicBezTo>
                    <a:pt x="249" y="261"/>
                    <a:pt x="226" y="319"/>
                    <a:pt x="179" y="335"/>
                  </a:cubicBezTo>
                  <a:cubicBezTo>
                    <a:pt x="132" y="352"/>
                    <a:pt x="79" y="319"/>
                    <a:pt x="59" y="263"/>
                  </a:cubicBezTo>
                  <a:cubicBezTo>
                    <a:pt x="54" y="248"/>
                    <a:pt x="52" y="232"/>
                    <a:pt x="53" y="217"/>
                  </a:cubicBezTo>
                  <a:cubicBezTo>
                    <a:pt x="50" y="213"/>
                    <a:pt x="47" y="209"/>
                    <a:pt x="45"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 name="Freeform 161">
              <a:extLst>
                <a:ext uri="{FF2B5EF4-FFF2-40B4-BE49-F238E27FC236}">
                  <a16:creationId xmlns:a16="http://schemas.microsoft.com/office/drawing/2014/main" id="{5DC56C3A-9A4B-405A-AE4E-45D0C6AD0BB2}"/>
                </a:ext>
              </a:extLst>
            </p:cNvPr>
            <p:cNvSpPr>
              <a:spLocks/>
            </p:cNvSpPr>
            <p:nvPr/>
          </p:nvSpPr>
          <p:spPr bwMode="auto">
            <a:xfrm>
              <a:off x="2525118" y="3959424"/>
              <a:ext cx="242888" cy="257175"/>
            </a:xfrm>
            <a:custGeom>
              <a:avLst/>
              <a:gdLst>
                <a:gd name="T0" fmla="*/ 35 w 159"/>
                <a:gd name="T1" fmla="*/ 129 h 158"/>
                <a:gd name="T2" fmla="*/ 121 w 159"/>
                <a:gd name="T3" fmla="*/ 147 h 158"/>
                <a:gd name="T4" fmla="*/ 108 w 159"/>
                <a:gd name="T5" fmla="*/ 41 h 158"/>
                <a:gd name="T6" fmla="*/ 20 w 159"/>
                <a:gd name="T7" fmla="*/ 25 h 158"/>
                <a:gd name="T8" fmla="*/ 35 w 159"/>
                <a:gd name="T9" fmla="*/ 129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58">
                  <a:moveTo>
                    <a:pt x="38" y="120"/>
                  </a:moveTo>
                  <a:cubicBezTo>
                    <a:pt x="69" y="152"/>
                    <a:pt x="113" y="158"/>
                    <a:pt x="136" y="136"/>
                  </a:cubicBezTo>
                  <a:cubicBezTo>
                    <a:pt x="159" y="113"/>
                    <a:pt x="152" y="69"/>
                    <a:pt x="121" y="38"/>
                  </a:cubicBezTo>
                  <a:cubicBezTo>
                    <a:pt x="89" y="6"/>
                    <a:pt x="45" y="0"/>
                    <a:pt x="23" y="22"/>
                  </a:cubicBezTo>
                  <a:cubicBezTo>
                    <a:pt x="0" y="45"/>
                    <a:pt x="7" y="89"/>
                    <a:pt x="38"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 name="Freeform 162">
              <a:extLst>
                <a:ext uri="{FF2B5EF4-FFF2-40B4-BE49-F238E27FC236}">
                  <a16:creationId xmlns:a16="http://schemas.microsoft.com/office/drawing/2014/main" id="{47C0BD59-0FD2-4148-A13B-DAE65655187C}"/>
                </a:ext>
              </a:extLst>
            </p:cNvPr>
            <p:cNvSpPr>
              <a:spLocks/>
            </p:cNvSpPr>
            <p:nvPr/>
          </p:nvSpPr>
          <p:spPr bwMode="auto">
            <a:xfrm>
              <a:off x="2761655" y="4165799"/>
              <a:ext cx="25400" cy="47625"/>
            </a:xfrm>
            <a:custGeom>
              <a:avLst/>
              <a:gdLst>
                <a:gd name="T0" fmla="*/ 0 w 17"/>
                <a:gd name="T1" fmla="*/ 0 h 29"/>
                <a:gd name="T2" fmla="*/ 8 w 17"/>
                <a:gd name="T3" fmla="*/ 32 h 29"/>
                <a:gd name="T4" fmla="*/ 0 w 17"/>
                <a:gd name="T5" fmla="*/ 0 h 29"/>
                <a:gd name="T6" fmla="*/ 0 60000 65536"/>
                <a:gd name="T7" fmla="*/ 0 60000 65536"/>
                <a:gd name="T8" fmla="*/ 0 60000 65536"/>
              </a:gdLst>
              <a:ahLst/>
              <a:cxnLst>
                <a:cxn ang="T6">
                  <a:pos x="T0" y="T1"/>
                </a:cxn>
                <a:cxn ang="T7">
                  <a:pos x="T2" y="T3"/>
                </a:cxn>
                <a:cxn ang="T8">
                  <a:pos x="T4" y="T5"/>
                </a:cxn>
              </a:cxnLst>
              <a:rect l="0" t="0" r="r" b="b"/>
              <a:pathLst>
                <a:path w="17" h="29">
                  <a:moveTo>
                    <a:pt x="0" y="0"/>
                  </a:moveTo>
                  <a:cubicBezTo>
                    <a:pt x="0" y="0"/>
                    <a:pt x="17" y="9"/>
                    <a:pt x="10" y="29"/>
                  </a:cubicBezTo>
                  <a:cubicBezTo>
                    <a:pt x="10" y="29"/>
                    <a:pt x="9"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 name="Freeform 163">
              <a:extLst>
                <a:ext uri="{FF2B5EF4-FFF2-40B4-BE49-F238E27FC236}">
                  <a16:creationId xmlns:a16="http://schemas.microsoft.com/office/drawing/2014/main" id="{7D45BC98-2938-40FD-9A18-09AAC6AB0F59}"/>
                </a:ext>
              </a:extLst>
            </p:cNvPr>
            <p:cNvSpPr>
              <a:spLocks/>
            </p:cNvSpPr>
            <p:nvPr/>
          </p:nvSpPr>
          <p:spPr bwMode="auto">
            <a:xfrm>
              <a:off x="2663230" y="4221361"/>
              <a:ext cx="166688" cy="260350"/>
            </a:xfrm>
            <a:custGeom>
              <a:avLst/>
              <a:gdLst>
                <a:gd name="T0" fmla="*/ 5 w 109"/>
                <a:gd name="T1" fmla="*/ 80 h 160"/>
                <a:gd name="T2" fmla="*/ 39 w 109"/>
                <a:gd name="T3" fmla="*/ 168 h 160"/>
                <a:gd name="T4" fmla="*/ 92 w 109"/>
                <a:gd name="T5" fmla="*/ 92 h 160"/>
                <a:gd name="T6" fmla="*/ 58 w 109"/>
                <a:gd name="T7" fmla="*/ 4 h 160"/>
                <a:gd name="T8" fmla="*/ 5 w 109"/>
                <a:gd name="T9" fmla="*/ 8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60">
                  <a:moveTo>
                    <a:pt x="5" y="74"/>
                  </a:moveTo>
                  <a:cubicBezTo>
                    <a:pt x="0" y="116"/>
                    <a:pt x="18" y="153"/>
                    <a:pt x="45" y="156"/>
                  </a:cubicBezTo>
                  <a:cubicBezTo>
                    <a:pt x="72" y="160"/>
                    <a:pt x="99" y="128"/>
                    <a:pt x="104" y="86"/>
                  </a:cubicBezTo>
                  <a:cubicBezTo>
                    <a:pt x="109" y="44"/>
                    <a:pt x="91" y="7"/>
                    <a:pt x="64" y="4"/>
                  </a:cubicBezTo>
                  <a:cubicBezTo>
                    <a:pt x="37" y="0"/>
                    <a:pt x="11" y="32"/>
                    <a:pt x="5"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 name="Freeform 164">
              <a:extLst>
                <a:ext uri="{FF2B5EF4-FFF2-40B4-BE49-F238E27FC236}">
                  <a16:creationId xmlns:a16="http://schemas.microsoft.com/office/drawing/2014/main" id="{4EB5218A-D70D-40E2-9CF0-3C387DEEC76E}"/>
                </a:ext>
              </a:extLst>
            </p:cNvPr>
            <p:cNvSpPr>
              <a:spLocks/>
            </p:cNvSpPr>
            <p:nvPr/>
          </p:nvSpPr>
          <p:spPr bwMode="auto">
            <a:xfrm>
              <a:off x="2698155" y="4227711"/>
              <a:ext cx="123825" cy="155575"/>
            </a:xfrm>
            <a:custGeom>
              <a:avLst/>
              <a:gdLst>
                <a:gd name="T0" fmla="*/ 5 w 81"/>
                <a:gd name="T1" fmla="*/ 58 h 96"/>
                <a:gd name="T2" fmla="*/ 43 w 81"/>
                <a:gd name="T3" fmla="*/ 98 h 96"/>
                <a:gd name="T4" fmla="*/ 67 w 81"/>
                <a:gd name="T5" fmla="*/ 44 h 96"/>
                <a:gd name="T6" fmla="*/ 29 w 81"/>
                <a:gd name="T7" fmla="*/ 4 h 96"/>
                <a:gd name="T8" fmla="*/ 5 w 81"/>
                <a:gd name="T9" fmla="*/ 5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96">
                  <a:moveTo>
                    <a:pt x="5" y="55"/>
                  </a:moveTo>
                  <a:cubicBezTo>
                    <a:pt x="10" y="80"/>
                    <a:pt x="30" y="96"/>
                    <a:pt x="49" y="92"/>
                  </a:cubicBezTo>
                  <a:cubicBezTo>
                    <a:pt x="69" y="88"/>
                    <a:pt x="81" y="65"/>
                    <a:pt x="76" y="41"/>
                  </a:cubicBezTo>
                  <a:cubicBezTo>
                    <a:pt x="71" y="17"/>
                    <a:pt x="51" y="0"/>
                    <a:pt x="32" y="4"/>
                  </a:cubicBezTo>
                  <a:cubicBezTo>
                    <a:pt x="12" y="8"/>
                    <a:pt x="0" y="31"/>
                    <a:pt x="5"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 name="Freeform 165">
              <a:extLst>
                <a:ext uri="{FF2B5EF4-FFF2-40B4-BE49-F238E27FC236}">
                  <a16:creationId xmlns:a16="http://schemas.microsoft.com/office/drawing/2014/main" id="{FF2D6AD4-B8AF-41D8-B84D-97962164E311}"/>
                </a:ext>
              </a:extLst>
            </p:cNvPr>
            <p:cNvSpPr>
              <a:spLocks/>
            </p:cNvSpPr>
            <p:nvPr/>
          </p:nvSpPr>
          <p:spPr bwMode="auto">
            <a:xfrm>
              <a:off x="2745780" y="4230886"/>
              <a:ext cx="38100" cy="39688"/>
            </a:xfrm>
            <a:custGeom>
              <a:avLst/>
              <a:gdLst>
                <a:gd name="T0" fmla="*/ 1 w 25"/>
                <a:gd name="T1" fmla="*/ 19 h 24"/>
                <a:gd name="T2" fmla="*/ 13 w 25"/>
                <a:gd name="T3" fmla="*/ 25 h 24"/>
                <a:gd name="T4" fmla="*/ 20 w 25"/>
                <a:gd name="T5" fmla="*/ 8 h 24"/>
                <a:gd name="T6" fmla="*/ 9 w 25"/>
                <a:gd name="T7" fmla="*/ 2 h 24"/>
                <a:gd name="T8" fmla="*/ 1 w 25"/>
                <a:gd name="T9" fmla="*/ 19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 y="16"/>
                  </a:moveTo>
                  <a:cubicBezTo>
                    <a:pt x="3" y="21"/>
                    <a:pt x="10" y="24"/>
                    <a:pt x="16" y="22"/>
                  </a:cubicBezTo>
                  <a:cubicBezTo>
                    <a:pt x="21" y="20"/>
                    <a:pt x="25" y="14"/>
                    <a:pt x="23" y="8"/>
                  </a:cubicBezTo>
                  <a:cubicBezTo>
                    <a:pt x="21" y="3"/>
                    <a:pt x="15" y="0"/>
                    <a:pt x="9" y="2"/>
                  </a:cubicBezTo>
                  <a:cubicBezTo>
                    <a:pt x="3" y="4"/>
                    <a:pt x="0" y="10"/>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 name="Freeform 166">
              <a:extLst>
                <a:ext uri="{FF2B5EF4-FFF2-40B4-BE49-F238E27FC236}">
                  <a16:creationId xmlns:a16="http://schemas.microsoft.com/office/drawing/2014/main" id="{A0EECAF6-5EAA-4DC3-BDCE-1A76A77A626D}"/>
                </a:ext>
              </a:extLst>
            </p:cNvPr>
            <p:cNvSpPr>
              <a:spLocks/>
            </p:cNvSpPr>
            <p:nvPr/>
          </p:nvSpPr>
          <p:spPr bwMode="auto">
            <a:xfrm>
              <a:off x="2779118" y="4268986"/>
              <a:ext cx="26988" cy="28575"/>
            </a:xfrm>
            <a:custGeom>
              <a:avLst/>
              <a:gdLst>
                <a:gd name="T0" fmla="*/ 2 w 18"/>
                <a:gd name="T1" fmla="*/ 12 h 18"/>
                <a:gd name="T2" fmla="*/ 9 w 18"/>
                <a:gd name="T3" fmla="*/ 16 h 18"/>
                <a:gd name="T4" fmla="*/ 14 w 18"/>
                <a:gd name="T5" fmla="*/ 6 h 18"/>
                <a:gd name="T6" fmla="*/ 7 w 18"/>
                <a:gd name="T7" fmla="*/ 2 h 18"/>
                <a:gd name="T8" fmla="*/ 2 w 18"/>
                <a:gd name="T9" fmla="*/ 12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2" y="12"/>
                  </a:moveTo>
                  <a:cubicBezTo>
                    <a:pt x="3" y="16"/>
                    <a:pt x="7" y="18"/>
                    <a:pt x="12" y="16"/>
                  </a:cubicBezTo>
                  <a:cubicBezTo>
                    <a:pt x="16" y="15"/>
                    <a:pt x="18" y="10"/>
                    <a:pt x="17" y="6"/>
                  </a:cubicBezTo>
                  <a:cubicBezTo>
                    <a:pt x="16" y="2"/>
                    <a:pt x="11" y="0"/>
                    <a:pt x="7" y="2"/>
                  </a:cubicBezTo>
                  <a:cubicBezTo>
                    <a:pt x="3" y="3"/>
                    <a:pt x="0" y="8"/>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 name="Freeform 167">
              <a:extLst>
                <a:ext uri="{FF2B5EF4-FFF2-40B4-BE49-F238E27FC236}">
                  <a16:creationId xmlns:a16="http://schemas.microsoft.com/office/drawing/2014/main" id="{21225995-A769-4AD9-AEEF-ABD93E9994EB}"/>
                </a:ext>
              </a:extLst>
            </p:cNvPr>
            <p:cNvSpPr>
              <a:spLocks/>
            </p:cNvSpPr>
            <p:nvPr/>
          </p:nvSpPr>
          <p:spPr bwMode="auto">
            <a:xfrm>
              <a:off x="2563218" y="3964186"/>
              <a:ext cx="176213" cy="153988"/>
            </a:xfrm>
            <a:custGeom>
              <a:avLst/>
              <a:gdLst>
                <a:gd name="T0" fmla="*/ 10 w 116"/>
                <a:gd name="T1" fmla="*/ 23 h 94"/>
                <a:gd name="T2" fmla="*/ 34 w 116"/>
                <a:gd name="T3" fmla="*/ 88 h 94"/>
                <a:gd name="T4" fmla="*/ 93 w 116"/>
                <a:gd name="T5" fmla="*/ 79 h 94"/>
                <a:gd name="T6" fmla="*/ 67 w 116"/>
                <a:gd name="T7" fmla="*/ 14 h 94"/>
                <a:gd name="T8" fmla="*/ 10 w 116"/>
                <a:gd name="T9" fmla="*/ 23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94">
                  <a:moveTo>
                    <a:pt x="10" y="20"/>
                  </a:moveTo>
                  <a:cubicBezTo>
                    <a:pt x="0" y="38"/>
                    <a:pt x="14" y="65"/>
                    <a:pt x="40" y="79"/>
                  </a:cubicBezTo>
                  <a:cubicBezTo>
                    <a:pt x="67" y="94"/>
                    <a:pt x="96" y="91"/>
                    <a:pt x="106" y="73"/>
                  </a:cubicBezTo>
                  <a:cubicBezTo>
                    <a:pt x="116" y="55"/>
                    <a:pt x="103" y="29"/>
                    <a:pt x="76" y="14"/>
                  </a:cubicBezTo>
                  <a:cubicBezTo>
                    <a:pt x="49" y="0"/>
                    <a:pt x="20" y="2"/>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 name="Freeform 168">
              <a:extLst>
                <a:ext uri="{FF2B5EF4-FFF2-40B4-BE49-F238E27FC236}">
                  <a16:creationId xmlns:a16="http://schemas.microsoft.com/office/drawing/2014/main" id="{210800C6-E24E-4F9A-AF62-130C8A9F26F9}"/>
                </a:ext>
              </a:extLst>
            </p:cNvPr>
            <p:cNvSpPr>
              <a:spLocks/>
            </p:cNvSpPr>
            <p:nvPr/>
          </p:nvSpPr>
          <p:spPr bwMode="auto">
            <a:xfrm>
              <a:off x="2588618" y="3978474"/>
              <a:ext cx="82550" cy="80963"/>
            </a:xfrm>
            <a:custGeom>
              <a:avLst/>
              <a:gdLst>
                <a:gd name="T0" fmla="*/ 14 w 54"/>
                <a:gd name="T1" fmla="*/ 46 h 50"/>
                <a:gd name="T2" fmla="*/ 42 w 54"/>
                <a:gd name="T3" fmla="*/ 40 h 50"/>
                <a:gd name="T4" fmla="*/ 34 w 54"/>
                <a:gd name="T5" fmla="*/ 7 h 50"/>
                <a:gd name="T6" fmla="*/ 5 w 54"/>
                <a:gd name="T7" fmla="*/ 13 h 50"/>
                <a:gd name="T8" fmla="*/ 14 w 54"/>
                <a:gd name="T9" fmla="*/ 4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0">
                  <a:moveTo>
                    <a:pt x="17" y="43"/>
                  </a:moveTo>
                  <a:cubicBezTo>
                    <a:pt x="29" y="50"/>
                    <a:pt x="43" y="47"/>
                    <a:pt x="48" y="37"/>
                  </a:cubicBezTo>
                  <a:cubicBezTo>
                    <a:pt x="54" y="27"/>
                    <a:pt x="49" y="14"/>
                    <a:pt x="37" y="7"/>
                  </a:cubicBezTo>
                  <a:cubicBezTo>
                    <a:pt x="25" y="0"/>
                    <a:pt x="11" y="3"/>
                    <a:pt x="5" y="13"/>
                  </a:cubicBezTo>
                  <a:cubicBezTo>
                    <a:pt x="0" y="23"/>
                    <a:pt x="5" y="37"/>
                    <a:pt x="1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 name="Freeform 169">
              <a:extLst>
                <a:ext uri="{FF2B5EF4-FFF2-40B4-BE49-F238E27FC236}">
                  <a16:creationId xmlns:a16="http://schemas.microsoft.com/office/drawing/2014/main" id="{148824AC-9D59-4F12-8E12-F509D2DB27CA}"/>
                </a:ext>
              </a:extLst>
            </p:cNvPr>
            <p:cNvSpPr>
              <a:spLocks/>
            </p:cNvSpPr>
            <p:nvPr/>
          </p:nvSpPr>
          <p:spPr bwMode="auto">
            <a:xfrm>
              <a:off x="2671168" y="4035624"/>
              <a:ext cx="47625" cy="50800"/>
            </a:xfrm>
            <a:custGeom>
              <a:avLst/>
              <a:gdLst>
                <a:gd name="T0" fmla="*/ 6 w 31"/>
                <a:gd name="T1" fmla="*/ 27 h 31"/>
                <a:gd name="T2" fmla="*/ 22 w 31"/>
                <a:gd name="T3" fmla="*/ 29 h 31"/>
                <a:gd name="T4" fmla="*/ 21 w 31"/>
                <a:gd name="T5" fmla="*/ 7 h 31"/>
                <a:gd name="T6" fmla="*/ 5 w 31"/>
                <a:gd name="T7" fmla="*/ 4 h 31"/>
                <a:gd name="T8" fmla="*/ 6 w 31"/>
                <a:gd name="T9" fmla="*/ 2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6" y="24"/>
                  </a:moveTo>
                  <a:cubicBezTo>
                    <a:pt x="11" y="30"/>
                    <a:pt x="20" y="31"/>
                    <a:pt x="25" y="26"/>
                  </a:cubicBezTo>
                  <a:cubicBezTo>
                    <a:pt x="31" y="22"/>
                    <a:pt x="30" y="13"/>
                    <a:pt x="24" y="7"/>
                  </a:cubicBezTo>
                  <a:cubicBezTo>
                    <a:pt x="19" y="1"/>
                    <a:pt x="10" y="0"/>
                    <a:pt x="5" y="4"/>
                  </a:cubicBezTo>
                  <a:cubicBezTo>
                    <a:pt x="0" y="9"/>
                    <a:pt x="0" y="18"/>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 name="Freeform 170">
              <a:extLst>
                <a:ext uri="{FF2B5EF4-FFF2-40B4-BE49-F238E27FC236}">
                  <a16:creationId xmlns:a16="http://schemas.microsoft.com/office/drawing/2014/main" id="{C3FCCD6C-52C8-4800-8B1D-1ED9F3DBA1F4}"/>
                </a:ext>
              </a:extLst>
            </p:cNvPr>
            <p:cNvSpPr>
              <a:spLocks/>
            </p:cNvSpPr>
            <p:nvPr/>
          </p:nvSpPr>
          <p:spPr bwMode="auto">
            <a:xfrm>
              <a:off x="2467968" y="3934024"/>
              <a:ext cx="379413" cy="571500"/>
            </a:xfrm>
            <a:custGeom>
              <a:avLst/>
              <a:gdLst>
                <a:gd name="T0" fmla="*/ 39 w 249"/>
                <a:gd name="T1" fmla="*/ 218 h 352"/>
                <a:gd name="T2" fmla="*/ 37 w 249"/>
                <a:gd name="T3" fmla="*/ 200 h 352"/>
                <a:gd name="T4" fmla="*/ 16 w 249"/>
                <a:gd name="T5" fmla="*/ 156 h 352"/>
                <a:gd name="T6" fmla="*/ 61 w 249"/>
                <a:gd name="T7" fmla="*/ 17 h 352"/>
                <a:gd name="T8" fmla="*/ 168 w 249"/>
                <a:gd name="T9" fmla="*/ 95 h 352"/>
                <a:gd name="T10" fmla="*/ 173 w 249"/>
                <a:gd name="T11" fmla="*/ 143 h 352"/>
                <a:gd name="T12" fmla="*/ 181 w 249"/>
                <a:gd name="T13" fmla="*/ 158 h 352"/>
                <a:gd name="T14" fmla="*/ 183 w 249"/>
                <a:gd name="T15" fmla="*/ 177 h 352"/>
                <a:gd name="T16" fmla="*/ 203 w 249"/>
                <a:gd name="T17" fmla="*/ 220 h 352"/>
                <a:gd name="T18" fmla="*/ 158 w 249"/>
                <a:gd name="T19" fmla="*/ 360 h 352"/>
                <a:gd name="T20" fmla="*/ 53 w 249"/>
                <a:gd name="T21" fmla="*/ 282 h 352"/>
                <a:gd name="T22" fmla="*/ 47 w 249"/>
                <a:gd name="T23" fmla="*/ 232 h 352"/>
                <a:gd name="T24" fmla="*/ 39 w 249"/>
                <a:gd name="T25" fmla="*/ 218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 h="352">
                  <a:moveTo>
                    <a:pt x="45" y="203"/>
                  </a:moveTo>
                  <a:cubicBezTo>
                    <a:pt x="43" y="198"/>
                    <a:pt x="42" y="193"/>
                    <a:pt x="43" y="188"/>
                  </a:cubicBezTo>
                  <a:cubicBezTo>
                    <a:pt x="33" y="177"/>
                    <a:pt x="25" y="163"/>
                    <a:pt x="19" y="147"/>
                  </a:cubicBezTo>
                  <a:cubicBezTo>
                    <a:pt x="0" y="91"/>
                    <a:pt x="23" y="33"/>
                    <a:pt x="70" y="17"/>
                  </a:cubicBezTo>
                  <a:cubicBezTo>
                    <a:pt x="117" y="0"/>
                    <a:pt x="170" y="33"/>
                    <a:pt x="190" y="89"/>
                  </a:cubicBezTo>
                  <a:cubicBezTo>
                    <a:pt x="195" y="104"/>
                    <a:pt x="197" y="119"/>
                    <a:pt x="196" y="134"/>
                  </a:cubicBezTo>
                  <a:cubicBezTo>
                    <a:pt x="200" y="137"/>
                    <a:pt x="203" y="142"/>
                    <a:pt x="205" y="148"/>
                  </a:cubicBezTo>
                  <a:cubicBezTo>
                    <a:pt x="207" y="154"/>
                    <a:pt x="208" y="160"/>
                    <a:pt x="207" y="165"/>
                  </a:cubicBezTo>
                  <a:cubicBezTo>
                    <a:pt x="217" y="176"/>
                    <a:pt x="224" y="190"/>
                    <a:pt x="230" y="205"/>
                  </a:cubicBezTo>
                  <a:cubicBezTo>
                    <a:pt x="249" y="261"/>
                    <a:pt x="226" y="319"/>
                    <a:pt x="179" y="336"/>
                  </a:cubicBezTo>
                  <a:cubicBezTo>
                    <a:pt x="132" y="352"/>
                    <a:pt x="79" y="319"/>
                    <a:pt x="59" y="264"/>
                  </a:cubicBezTo>
                  <a:cubicBezTo>
                    <a:pt x="54" y="248"/>
                    <a:pt x="52" y="232"/>
                    <a:pt x="53" y="217"/>
                  </a:cubicBezTo>
                  <a:cubicBezTo>
                    <a:pt x="50" y="214"/>
                    <a:pt x="47" y="209"/>
                    <a:pt x="45" y="203"/>
                  </a:cubicBezTo>
                  <a:close/>
                </a:path>
              </a:pathLst>
            </a:custGeom>
            <a:grpFill/>
            <a:ln w="6350" cap="flat">
              <a:solidFill>
                <a:srgbClr val="333333"/>
              </a:solidFill>
              <a:prstDash val="solid"/>
              <a:miter lim="800000"/>
              <a:headEnd/>
              <a:tailEnd/>
            </a:ln>
          </p:spPr>
          <p:txBody>
            <a:bodyPr/>
            <a:lstStyle/>
            <a:p>
              <a:endParaRPr lang="fr-FR"/>
            </a:p>
          </p:txBody>
        </p:sp>
        <p:sp>
          <p:nvSpPr>
            <p:cNvPr id="37" name="Freeform 204">
              <a:extLst>
                <a:ext uri="{FF2B5EF4-FFF2-40B4-BE49-F238E27FC236}">
                  <a16:creationId xmlns:a16="http://schemas.microsoft.com/office/drawing/2014/main" id="{82DC78DD-71CA-427D-968F-97C8CE9C8F40}"/>
                </a:ext>
              </a:extLst>
            </p:cNvPr>
            <p:cNvSpPr>
              <a:spLocks/>
            </p:cNvSpPr>
            <p:nvPr/>
          </p:nvSpPr>
          <p:spPr bwMode="auto">
            <a:xfrm>
              <a:off x="1740893" y="2856111"/>
              <a:ext cx="514350" cy="455613"/>
            </a:xfrm>
            <a:custGeom>
              <a:avLst/>
              <a:gdLst>
                <a:gd name="T0" fmla="*/ 189 w 338"/>
                <a:gd name="T1" fmla="*/ 73 h 281"/>
                <a:gd name="T2" fmla="*/ 176 w 338"/>
                <a:gd name="T3" fmla="*/ 67 h 281"/>
                <a:gd name="T4" fmla="*/ 145 w 338"/>
                <a:gd name="T5" fmla="*/ 34 h 281"/>
                <a:gd name="T6" fmla="*/ 24 w 338"/>
                <a:gd name="T7" fmla="*/ 53 h 281"/>
                <a:gd name="T8" fmla="*/ 60 w 338"/>
                <a:gd name="T9" fmla="*/ 195 h 281"/>
                <a:gd name="T10" fmla="*/ 98 w 338"/>
                <a:gd name="T11" fmla="*/ 212 h 281"/>
                <a:gd name="T12" fmla="*/ 108 w 338"/>
                <a:gd name="T13" fmla="*/ 227 h 281"/>
                <a:gd name="T14" fmla="*/ 122 w 338"/>
                <a:gd name="T15" fmla="*/ 233 h 281"/>
                <a:gd name="T16" fmla="*/ 151 w 338"/>
                <a:gd name="T17" fmla="*/ 265 h 281"/>
                <a:gd name="T18" fmla="*/ 274 w 338"/>
                <a:gd name="T19" fmla="*/ 246 h 281"/>
                <a:gd name="T20" fmla="*/ 237 w 338"/>
                <a:gd name="T21" fmla="*/ 103 h 281"/>
                <a:gd name="T22" fmla="*/ 198 w 338"/>
                <a:gd name="T23" fmla="*/ 86 h 281"/>
                <a:gd name="T24" fmla="*/ 189 w 338"/>
                <a:gd name="T25" fmla="*/ 73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1">
                  <a:moveTo>
                    <a:pt x="214" y="69"/>
                  </a:moveTo>
                  <a:cubicBezTo>
                    <a:pt x="209" y="66"/>
                    <a:pt x="204" y="64"/>
                    <a:pt x="200" y="64"/>
                  </a:cubicBezTo>
                  <a:cubicBezTo>
                    <a:pt x="191" y="51"/>
                    <a:pt x="179" y="40"/>
                    <a:pt x="165" y="31"/>
                  </a:cubicBezTo>
                  <a:cubicBezTo>
                    <a:pt x="115" y="0"/>
                    <a:pt x="53" y="8"/>
                    <a:pt x="27" y="50"/>
                  </a:cubicBezTo>
                  <a:cubicBezTo>
                    <a:pt x="0" y="92"/>
                    <a:pt x="19" y="151"/>
                    <a:pt x="69" y="183"/>
                  </a:cubicBezTo>
                  <a:cubicBezTo>
                    <a:pt x="82" y="192"/>
                    <a:pt x="96" y="197"/>
                    <a:pt x="111" y="200"/>
                  </a:cubicBezTo>
                  <a:cubicBezTo>
                    <a:pt x="113" y="204"/>
                    <a:pt x="117" y="209"/>
                    <a:pt x="123" y="212"/>
                  </a:cubicBezTo>
                  <a:cubicBezTo>
                    <a:pt x="128" y="216"/>
                    <a:pt x="134" y="218"/>
                    <a:pt x="139" y="218"/>
                  </a:cubicBezTo>
                  <a:cubicBezTo>
                    <a:pt x="147" y="230"/>
                    <a:pt x="159" y="241"/>
                    <a:pt x="172" y="249"/>
                  </a:cubicBezTo>
                  <a:cubicBezTo>
                    <a:pt x="222" y="281"/>
                    <a:pt x="284" y="273"/>
                    <a:pt x="311" y="231"/>
                  </a:cubicBezTo>
                  <a:cubicBezTo>
                    <a:pt x="338" y="189"/>
                    <a:pt x="319" y="129"/>
                    <a:pt x="269" y="97"/>
                  </a:cubicBezTo>
                  <a:cubicBezTo>
                    <a:pt x="255" y="89"/>
                    <a:pt x="240" y="83"/>
                    <a:pt x="225" y="80"/>
                  </a:cubicBezTo>
                  <a:cubicBezTo>
                    <a:pt x="223" y="76"/>
                    <a:pt x="219" y="73"/>
                    <a:pt x="21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 name="Freeform 207">
              <a:extLst>
                <a:ext uri="{FF2B5EF4-FFF2-40B4-BE49-F238E27FC236}">
                  <a16:creationId xmlns:a16="http://schemas.microsoft.com/office/drawing/2014/main" id="{F9F777A4-CEA9-4916-8FA1-B341F71F8F0E}"/>
                </a:ext>
              </a:extLst>
            </p:cNvPr>
            <p:cNvSpPr>
              <a:spLocks/>
            </p:cNvSpPr>
            <p:nvPr/>
          </p:nvSpPr>
          <p:spPr bwMode="auto">
            <a:xfrm>
              <a:off x="1974255" y="3114874"/>
              <a:ext cx="241300" cy="177800"/>
            </a:xfrm>
            <a:custGeom>
              <a:avLst/>
              <a:gdLst>
                <a:gd name="T0" fmla="*/ 74 w 159"/>
                <a:gd name="T1" fmla="*/ 5 h 109"/>
                <a:gd name="T2" fmla="*/ 136 w 159"/>
                <a:gd name="T3" fmla="*/ 69 h 109"/>
                <a:gd name="T4" fmla="*/ 65 w 159"/>
                <a:gd name="T5" fmla="*/ 113 h 109"/>
                <a:gd name="T6" fmla="*/ 3 w 159"/>
                <a:gd name="T7" fmla="*/ 49 h 109"/>
                <a:gd name="T8" fmla="*/ 74 w 159"/>
                <a:gd name="T9" fmla="*/ 5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09">
                  <a:moveTo>
                    <a:pt x="85" y="5"/>
                  </a:moveTo>
                  <a:cubicBezTo>
                    <a:pt x="127" y="10"/>
                    <a:pt x="159" y="36"/>
                    <a:pt x="156" y="63"/>
                  </a:cubicBezTo>
                  <a:cubicBezTo>
                    <a:pt x="153" y="90"/>
                    <a:pt x="116" y="109"/>
                    <a:pt x="74" y="104"/>
                  </a:cubicBezTo>
                  <a:cubicBezTo>
                    <a:pt x="32" y="99"/>
                    <a:pt x="0" y="73"/>
                    <a:pt x="3" y="46"/>
                  </a:cubicBezTo>
                  <a:cubicBezTo>
                    <a:pt x="6" y="19"/>
                    <a:pt x="43" y="0"/>
                    <a:pt x="8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 name="Freeform 208">
              <a:extLst>
                <a:ext uri="{FF2B5EF4-FFF2-40B4-BE49-F238E27FC236}">
                  <a16:creationId xmlns:a16="http://schemas.microsoft.com/office/drawing/2014/main" id="{FAD54FA8-CB04-45C2-B4EB-738F2A1DF27E}"/>
                </a:ext>
              </a:extLst>
            </p:cNvPr>
            <p:cNvSpPr>
              <a:spLocks/>
            </p:cNvSpPr>
            <p:nvPr/>
          </p:nvSpPr>
          <p:spPr bwMode="auto">
            <a:xfrm>
              <a:off x="1975843" y="3137099"/>
              <a:ext cx="149225" cy="141288"/>
            </a:xfrm>
            <a:custGeom>
              <a:avLst/>
              <a:gdLst>
                <a:gd name="T0" fmla="*/ 57 w 98"/>
                <a:gd name="T1" fmla="*/ 11 h 87"/>
                <a:gd name="T2" fmla="*/ 79 w 98"/>
                <a:gd name="T3" fmla="*/ 66 h 87"/>
                <a:gd name="T4" fmla="*/ 31 w 98"/>
                <a:gd name="T5" fmla="*/ 82 h 87"/>
                <a:gd name="T6" fmla="*/ 8 w 98"/>
                <a:gd name="T7" fmla="*/ 28 h 87"/>
                <a:gd name="T8" fmla="*/ 57 w 98"/>
                <a:gd name="T9" fmla="*/ 11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7">
                  <a:moveTo>
                    <a:pt x="64" y="11"/>
                  </a:moveTo>
                  <a:cubicBezTo>
                    <a:pt x="87" y="21"/>
                    <a:pt x="98" y="45"/>
                    <a:pt x="90" y="63"/>
                  </a:cubicBezTo>
                  <a:cubicBezTo>
                    <a:pt x="81" y="81"/>
                    <a:pt x="56" y="87"/>
                    <a:pt x="34" y="76"/>
                  </a:cubicBezTo>
                  <a:cubicBezTo>
                    <a:pt x="11" y="66"/>
                    <a:pt x="0" y="43"/>
                    <a:pt x="8" y="25"/>
                  </a:cubicBezTo>
                  <a:cubicBezTo>
                    <a:pt x="17" y="7"/>
                    <a:pt x="42" y="0"/>
                    <a:pt x="6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 name="Freeform 214">
              <a:extLst>
                <a:ext uri="{FF2B5EF4-FFF2-40B4-BE49-F238E27FC236}">
                  <a16:creationId xmlns:a16="http://schemas.microsoft.com/office/drawing/2014/main" id="{11D31959-BF4A-4972-A89A-BE3EC901CF27}"/>
                </a:ext>
              </a:extLst>
            </p:cNvPr>
            <p:cNvSpPr>
              <a:spLocks/>
            </p:cNvSpPr>
            <p:nvPr/>
          </p:nvSpPr>
          <p:spPr bwMode="auto">
            <a:xfrm>
              <a:off x="1737718" y="2852936"/>
              <a:ext cx="514350" cy="457200"/>
            </a:xfrm>
            <a:custGeom>
              <a:avLst/>
              <a:gdLst>
                <a:gd name="T0" fmla="*/ 189 w 338"/>
                <a:gd name="T1" fmla="*/ 75 h 282"/>
                <a:gd name="T2" fmla="*/ 176 w 338"/>
                <a:gd name="T3" fmla="*/ 67 h 282"/>
                <a:gd name="T4" fmla="*/ 146 w 338"/>
                <a:gd name="T5" fmla="*/ 35 h 282"/>
                <a:gd name="T6" fmla="*/ 24 w 338"/>
                <a:gd name="T7" fmla="*/ 53 h 282"/>
                <a:gd name="T8" fmla="*/ 60 w 338"/>
                <a:gd name="T9" fmla="*/ 196 h 282"/>
                <a:gd name="T10" fmla="*/ 98 w 338"/>
                <a:gd name="T11" fmla="*/ 213 h 282"/>
                <a:gd name="T12" fmla="*/ 108 w 338"/>
                <a:gd name="T13" fmla="*/ 228 h 282"/>
                <a:gd name="T14" fmla="*/ 122 w 338"/>
                <a:gd name="T15" fmla="*/ 234 h 282"/>
                <a:gd name="T16" fmla="*/ 152 w 338"/>
                <a:gd name="T17" fmla="*/ 266 h 282"/>
                <a:gd name="T18" fmla="*/ 274 w 338"/>
                <a:gd name="T19" fmla="*/ 247 h 282"/>
                <a:gd name="T20" fmla="*/ 237 w 338"/>
                <a:gd name="T21" fmla="*/ 104 h 282"/>
                <a:gd name="T22" fmla="*/ 199 w 338"/>
                <a:gd name="T23" fmla="*/ 87 h 282"/>
                <a:gd name="T24" fmla="*/ 18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214" y="70"/>
                  </a:moveTo>
                  <a:cubicBezTo>
                    <a:pt x="209" y="67"/>
                    <a:pt x="204" y="65"/>
                    <a:pt x="200" y="64"/>
                  </a:cubicBezTo>
                  <a:cubicBezTo>
                    <a:pt x="191" y="52"/>
                    <a:pt x="180" y="41"/>
                    <a:pt x="166" y="32"/>
                  </a:cubicBezTo>
                  <a:cubicBezTo>
                    <a:pt x="116" y="0"/>
                    <a:pt x="54" y="8"/>
                    <a:pt x="27" y="50"/>
                  </a:cubicBezTo>
                  <a:cubicBezTo>
                    <a:pt x="0" y="92"/>
                    <a:pt x="19" y="152"/>
                    <a:pt x="69" y="184"/>
                  </a:cubicBezTo>
                  <a:cubicBezTo>
                    <a:pt x="82" y="193"/>
                    <a:pt x="97" y="198"/>
                    <a:pt x="111" y="201"/>
                  </a:cubicBezTo>
                  <a:cubicBezTo>
                    <a:pt x="114" y="205"/>
                    <a:pt x="118" y="209"/>
                    <a:pt x="123" y="213"/>
                  </a:cubicBezTo>
                  <a:cubicBezTo>
                    <a:pt x="129" y="216"/>
                    <a:pt x="135" y="218"/>
                    <a:pt x="139" y="219"/>
                  </a:cubicBezTo>
                  <a:cubicBezTo>
                    <a:pt x="148" y="231"/>
                    <a:pt x="159" y="241"/>
                    <a:pt x="173" y="250"/>
                  </a:cubicBezTo>
                  <a:cubicBezTo>
                    <a:pt x="222" y="282"/>
                    <a:pt x="285" y="274"/>
                    <a:pt x="311" y="232"/>
                  </a:cubicBezTo>
                  <a:cubicBezTo>
                    <a:pt x="338" y="190"/>
                    <a:pt x="319" y="130"/>
                    <a:pt x="269" y="98"/>
                  </a:cubicBezTo>
                  <a:cubicBezTo>
                    <a:pt x="255" y="89"/>
                    <a:pt x="240" y="84"/>
                    <a:pt x="226" y="81"/>
                  </a:cubicBezTo>
                  <a:cubicBezTo>
                    <a:pt x="223" y="77"/>
                    <a:pt x="219" y="73"/>
                    <a:pt x="214" y="70"/>
                  </a:cubicBezTo>
                  <a:close/>
                </a:path>
              </a:pathLst>
            </a:custGeom>
            <a:grpFill/>
            <a:ln w="6350" cap="flat">
              <a:solidFill>
                <a:srgbClr val="333333"/>
              </a:solidFill>
              <a:prstDash val="solid"/>
              <a:miter lim="800000"/>
              <a:headEnd/>
              <a:tailEnd/>
            </a:ln>
          </p:spPr>
          <p:txBody>
            <a:bodyPr/>
            <a:lstStyle/>
            <a:p>
              <a:endParaRPr lang="fr-FR"/>
            </a:p>
          </p:txBody>
        </p:sp>
        <p:sp>
          <p:nvSpPr>
            <p:cNvPr id="41" name="Freeform 215">
              <a:extLst>
                <a:ext uri="{FF2B5EF4-FFF2-40B4-BE49-F238E27FC236}">
                  <a16:creationId xmlns:a16="http://schemas.microsoft.com/office/drawing/2014/main" id="{6CA5EB74-9C63-402F-B6E6-9917B74E714C}"/>
                </a:ext>
              </a:extLst>
            </p:cNvPr>
            <p:cNvSpPr>
              <a:spLocks/>
            </p:cNvSpPr>
            <p:nvPr/>
          </p:nvSpPr>
          <p:spPr bwMode="auto">
            <a:xfrm>
              <a:off x="1791693" y="3270449"/>
              <a:ext cx="512763" cy="455613"/>
            </a:xfrm>
            <a:custGeom>
              <a:avLst/>
              <a:gdLst>
                <a:gd name="T0" fmla="*/ 188 w 337"/>
                <a:gd name="T1" fmla="*/ 75 h 281"/>
                <a:gd name="T2" fmla="*/ 175 w 337"/>
                <a:gd name="T3" fmla="*/ 67 h 281"/>
                <a:gd name="T4" fmla="*/ 145 w 337"/>
                <a:gd name="T5" fmla="*/ 35 h 281"/>
                <a:gd name="T6" fmla="*/ 23 w 337"/>
                <a:gd name="T7" fmla="*/ 53 h 281"/>
                <a:gd name="T8" fmla="*/ 59 w 337"/>
                <a:gd name="T9" fmla="*/ 195 h 281"/>
                <a:gd name="T10" fmla="*/ 98 w 337"/>
                <a:gd name="T11" fmla="*/ 213 h 281"/>
                <a:gd name="T12" fmla="*/ 108 w 337"/>
                <a:gd name="T13" fmla="*/ 228 h 281"/>
                <a:gd name="T14" fmla="*/ 122 w 337"/>
                <a:gd name="T15" fmla="*/ 233 h 281"/>
                <a:gd name="T16" fmla="*/ 151 w 337"/>
                <a:gd name="T17" fmla="*/ 266 h 281"/>
                <a:gd name="T18" fmla="*/ 274 w 337"/>
                <a:gd name="T19" fmla="*/ 246 h 281"/>
                <a:gd name="T20" fmla="*/ 237 w 337"/>
                <a:gd name="T21" fmla="*/ 104 h 281"/>
                <a:gd name="T22" fmla="*/ 198 w 337"/>
                <a:gd name="T23" fmla="*/ 86 h 281"/>
                <a:gd name="T24" fmla="*/ 188 w 337"/>
                <a:gd name="T25" fmla="*/ 75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7" h="281">
                  <a:moveTo>
                    <a:pt x="214" y="70"/>
                  </a:moveTo>
                  <a:cubicBezTo>
                    <a:pt x="209" y="67"/>
                    <a:pt x="204" y="65"/>
                    <a:pt x="199" y="64"/>
                  </a:cubicBezTo>
                  <a:cubicBezTo>
                    <a:pt x="191" y="52"/>
                    <a:pt x="179" y="41"/>
                    <a:pt x="165" y="32"/>
                  </a:cubicBezTo>
                  <a:cubicBezTo>
                    <a:pt x="115" y="0"/>
                    <a:pt x="53" y="8"/>
                    <a:pt x="26" y="50"/>
                  </a:cubicBezTo>
                  <a:cubicBezTo>
                    <a:pt x="0" y="92"/>
                    <a:pt x="18" y="152"/>
                    <a:pt x="68" y="183"/>
                  </a:cubicBezTo>
                  <a:cubicBezTo>
                    <a:pt x="82" y="192"/>
                    <a:pt x="96" y="198"/>
                    <a:pt x="111" y="201"/>
                  </a:cubicBezTo>
                  <a:cubicBezTo>
                    <a:pt x="113" y="205"/>
                    <a:pt x="117" y="209"/>
                    <a:pt x="123" y="213"/>
                  </a:cubicBezTo>
                  <a:cubicBezTo>
                    <a:pt x="128" y="216"/>
                    <a:pt x="134" y="218"/>
                    <a:pt x="139" y="218"/>
                  </a:cubicBezTo>
                  <a:cubicBezTo>
                    <a:pt x="147" y="230"/>
                    <a:pt x="158" y="241"/>
                    <a:pt x="172" y="250"/>
                  </a:cubicBezTo>
                  <a:cubicBezTo>
                    <a:pt x="222" y="281"/>
                    <a:pt x="284" y="273"/>
                    <a:pt x="311" y="231"/>
                  </a:cubicBezTo>
                  <a:cubicBezTo>
                    <a:pt x="337" y="189"/>
                    <a:pt x="319" y="130"/>
                    <a:pt x="269" y="98"/>
                  </a:cubicBezTo>
                  <a:cubicBezTo>
                    <a:pt x="255" y="89"/>
                    <a:pt x="240" y="83"/>
                    <a:pt x="225" y="80"/>
                  </a:cubicBezTo>
                  <a:cubicBezTo>
                    <a:pt x="222" y="77"/>
                    <a:pt x="219" y="73"/>
                    <a:pt x="2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 name="Freeform 217">
              <a:extLst>
                <a:ext uri="{FF2B5EF4-FFF2-40B4-BE49-F238E27FC236}">
                  <a16:creationId xmlns:a16="http://schemas.microsoft.com/office/drawing/2014/main" id="{BF561D5B-9C9D-4E04-BCE9-FDE33A415282}"/>
                </a:ext>
              </a:extLst>
            </p:cNvPr>
            <p:cNvSpPr>
              <a:spLocks/>
            </p:cNvSpPr>
            <p:nvPr/>
          </p:nvSpPr>
          <p:spPr bwMode="auto">
            <a:xfrm>
              <a:off x="1972668" y="3589536"/>
              <a:ext cx="38100" cy="31750"/>
            </a:xfrm>
            <a:custGeom>
              <a:avLst/>
              <a:gdLst>
                <a:gd name="T0" fmla="*/ 0 w 25"/>
                <a:gd name="T1" fmla="*/ 0 h 19"/>
                <a:gd name="T2" fmla="*/ 22 w 25"/>
                <a:gd name="T3" fmla="*/ 20 h 19"/>
                <a:gd name="T4" fmla="*/ 0 w 25"/>
                <a:gd name="T5" fmla="*/ 0 h 19"/>
                <a:gd name="T6" fmla="*/ 0 60000 65536"/>
                <a:gd name="T7" fmla="*/ 0 60000 65536"/>
                <a:gd name="T8" fmla="*/ 0 60000 65536"/>
              </a:gdLst>
              <a:ahLst/>
              <a:cxnLst>
                <a:cxn ang="T6">
                  <a:pos x="T0" y="T1"/>
                </a:cxn>
                <a:cxn ang="T7">
                  <a:pos x="T2" y="T3"/>
                </a:cxn>
                <a:cxn ang="T8">
                  <a:pos x="T4" y="T5"/>
                </a:cxn>
              </a:cxnLst>
              <a:rect l="0" t="0" r="r" b="b"/>
              <a:pathLst>
                <a:path w="25" h="19">
                  <a:moveTo>
                    <a:pt x="0" y="0"/>
                  </a:moveTo>
                  <a:cubicBezTo>
                    <a:pt x="0" y="0"/>
                    <a:pt x="4" y="19"/>
                    <a:pt x="25" y="17"/>
                  </a:cubicBezTo>
                  <a:cubicBezTo>
                    <a:pt x="25" y="17"/>
                    <a:pt x="6"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 name="Freeform 218">
              <a:extLst>
                <a:ext uri="{FF2B5EF4-FFF2-40B4-BE49-F238E27FC236}">
                  <a16:creationId xmlns:a16="http://schemas.microsoft.com/office/drawing/2014/main" id="{6EC137E8-B704-43D4-8032-DBCC02C781DF}"/>
                </a:ext>
              </a:extLst>
            </p:cNvPr>
            <p:cNvSpPr>
              <a:spLocks/>
            </p:cNvSpPr>
            <p:nvPr/>
          </p:nvSpPr>
          <p:spPr bwMode="auto">
            <a:xfrm>
              <a:off x="2021880" y="3530799"/>
              <a:ext cx="244475" cy="176213"/>
            </a:xfrm>
            <a:custGeom>
              <a:avLst/>
              <a:gdLst>
                <a:gd name="T0" fmla="*/ 77 w 160"/>
                <a:gd name="T1" fmla="*/ 4 h 108"/>
                <a:gd name="T2" fmla="*/ 139 w 160"/>
                <a:gd name="T3" fmla="*/ 68 h 108"/>
                <a:gd name="T4" fmla="*/ 65 w 160"/>
                <a:gd name="T5" fmla="*/ 112 h 108"/>
                <a:gd name="T6" fmla="*/ 4 w 160"/>
                <a:gd name="T7" fmla="*/ 48 h 108"/>
                <a:gd name="T8" fmla="*/ 77 w 160"/>
                <a:gd name="T9" fmla="*/ 4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08">
                  <a:moveTo>
                    <a:pt x="86" y="4"/>
                  </a:moveTo>
                  <a:cubicBezTo>
                    <a:pt x="128" y="9"/>
                    <a:pt x="160" y="35"/>
                    <a:pt x="156" y="62"/>
                  </a:cubicBezTo>
                  <a:cubicBezTo>
                    <a:pt x="153" y="90"/>
                    <a:pt x="117" y="108"/>
                    <a:pt x="74" y="103"/>
                  </a:cubicBezTo>
                  <a:cubicBezTo>
                    <a:pt x="32" y="98"/>
                    <a:pt x="0" y="72"/>
                    <a:pt x="4" y="45"/>
                  </a:cubicBezTo>
                  <a:cubicBezTo>
                    <a:pt x="7" y="18"/>
                    <a:pt x="43" y="0"/>
                    <a:pt x="8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 name="Freeform 219">
              <a:extLst>
                <a:ext uri="{FF2B5EF4-FFF2-40B4-BE49-F238E27FC236}">
                  <a16:creationId xmlns:a16="http://schemas.microsoft.com/office/drawing/2014/main" id="{F230F835-C017-4076-B4E9-1881FB22C21A}"/>
                </a:ext>
              </a:extLst>
            </p:cNvPr>
            <p:cNvSpPr>
              <a:spLocks/>
            </p:cNvSpPr>
            <p:nvPr/>
          </p:nvSpPr>
          <p:spPr bwMode="auto">
            <a:xfrm>
              <a:off x="2025055" y="3553024"/>
              <a:ext cx="149225" cy="139700"/>
            </a:xfrm>
            <a:custGeom>
              <a:avLst/>
              <a:gdLst>
                <a:gd name="T0" fmla="*/ 57 w 98"/>
                <a:gd name="T1" fmla="*/ 10 h 86"/>
                <a:gd name="T2" fmla="*/ 79 w 98"/>
                <a:gd name="T3" fmla="*/ 65 h 86"/>
                <a:gd name="T4" fmla="*/ 31 w 98"/>
                <a:gd name="T5" fmla="*/ 82 h 86"/>
                <a:gd name="T6" fmla="*/ 8 w 98"/>
                <a:gd name="T7" fmla="*/ 27 h 86"/>
                <a:gd name="T8" fmla="*/ 57 w 98"/>
                <a:gd name="T9" fmla="*/ 1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6">
                  <a:moveTo>
                    <a:pt x="64" y="10"/>
                  </a:moveTo>
                  <a:cubicBezTo>
                    <a:pt x="87" y="21"/>
                    <a:pt x="98" y="44"/>
                    <a:pt x="90" y="62"/>
                  </a:cubicBezTo>
                  <a:cubicBezTo>
                    <a:pt x="81" y="80"/>
                    <a:pt x="56" y="86"/>
                    <a:pt x="34" y="76"/>
                  </a:cubicBezTo>
                  <a:cubicBezTo>
                    <a:pt x="11" y="65"/>
                    <a:pt x="0" y="42"/>
                    <a:pt x="8" y="24"/>
                  </a:cubicBezTo>
                  <a:cubicBezTo>
                    <a:pt x="17" y="6"/>
                    <a:pt x="42" y="0"/>
                    <a:pt x="6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 name="Freeform 220">
              <a:extLst>
                <a:ext uri="{FF2B5EF4-FFF2-40B4-BE49-F238E27FC236}">
                  <a16:creationId xmlns:a16="http://schemas.microsoft.com/office/drawing/2014/main" id="{2907FE28-1397-4EFB-8B02-B2CAB63F5337}"/>
                </a:ext>
              </a:extLst>
            </p:cNvPr>
            <p:cNvSpPr>
              <a:spLocks/>
            </p:cNvSpPr>
            <p:nvPr/>
          </p:nvSpPr>
          <p:spPr bwMode="auto">
            <a:xfrm>
              <a:off x="2029818" y="3592711"/>
              <a:ext cx="36513" cy="41275"/>
            </a:xfrm>
            <a:custGeom>
              <a:avLst/>
              <a:gdLst>
                <a:gd name="T0" fmla="*/ 15 w 24"/>
                <a:gd name="T1" fmla="*/ 3 h 25"/>
                <a:gd name="T2" fmla="*/ 18 w 24"/>
                <a:gd name="T3" fmla="*/ 21 h 25"/>
                <a:gd name="T4" fmla="*/ 6 w 24"/>
                <a:gd name="T5" fmla="*/ 25 h 25"/>
                <a:gd name="T6" fmla="*/ 3 w 24"/>
                <a:gd name="T7" fmla="*/ 7 h 25"/>
                <a:gd name="T8" fmla="*/ 15 w 24"/>
                <a:gd name="T9" fmla="*/ 3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8" y="3"/>
                  </a:moveTo>
                  <a:cubicBezTo>
                    <a:pt x="23" y="6"/>
                    <a:pt x="24" y="13"/>
                    <a:pt x="21" y="18"/>
                  </a:cubicBezTo>
                  <a:cubicBezTo>
                    <a:pt x="18" y="23"/>
                    <a:pt x="11" y="25"/>
                    <a:pt x="6" y="22"/>
                  </a:cubicBezTo>
                  <a:cubicBezTo>
                    <a:pt x="1" y="19"/>
                    <a:pt x="0" y="12"/>
                    <a:pt x="3" y="7"/>
                  </a:cubicBezTo>
                  <a:cubicBezTo>
                    <a:pt x="7" y="2"/>
                    <a:pt x="13" y="0"/>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 name="Freeform 221">
              <a:extLst>
                <a:ext uri="{FF2B5EF4-FFF2-40B4-BE49-F238E27FC236}">
                  <a16:creationId xmlns:a16="http://schemas.microsoft.com/office/drawing/2014/main" id="{E81F2F4D-CD38-4E22-BA1D-5B8F01D33945}"/>
                </a:ext>
              </a:extLst>
            </p:cNvPr>
            <p:cNvSpPr>
              <a:spLocks/>
            </p:cNvSpPr>
            <p:nvPr/>
          </p:nvSpPr>
          <p:spPr bwMode="auto">
            <a:xfrm>
              <a:off x="2056805" y="3637161"/>
              <a:ext cx="28575" cy="28575"/>
            </a:xfrm>
            <a:custGeom>
              <a:avLst/>
              <a:gdLst>
                <a:gd name="T0" fmla="*/ 13 w 18"/>
                <a:gd name="T1" fmla="*/ 2 h 18"/>
                <a:gd name="T2" fmla="*/ 15 w 18"/>
                <a:gd name="T3" fmla="*/ 13 h 18"/>
                <a:gd name="T4" fmla="*/ 5 w 18"/>
                <a:gd name="T5" fmla="*/ 16 h 18"/>
                <a:gd name="T6" fmla="*/ 3 w 18"/>
                <a:gd name="T7" fmla="*/ 5 h 18"/>
                <a:gd name="T8" fmla="*/ 13 w 18"/>
                <a:gd name="T9" fmla="*/ 2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13" y="2"/>
                  </a:moveTo>
                  <a:cubicBezTo>
                    <a:pt x="17" y="4"/>
                    <a:pt x="18" y="9"/>
                    <a:pt x="15" y="13"/>
                  </a:cubicBezTo>
                  <a:cubicBezTo>
                    <a:pt x="13" y="17"/>
                    <a:pt x="8" y="18"/>
                    <a:pt x="5" y="16"/>
                  </a:cubicBezTo>
                  <a:cubicBezTo>
                    <a:pt x="1" y="13"/>
                    <a:pt x="0" y="8"/>
                    <a:pt x="3" y="5"/>
                  </a:cubicBezTo>
                  <a:cubicBezTo>
                    <a:pt x="5" y="1"/>
                    <a:pt x="10" y="0"/>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 name="Freeform 225">
              <a:extLst>
                <a:ext uri="{FF2B5EF4-FFF2-40B4-BE49-F238E27FC236}">
                  <a16:creationId xmlns:a16="http://schemas.microsoft.com/office/drawing/2014/main" id="{AFCA82BE-E310-49A3-9400-C517500ADBBF}"/>
                </a:ext>
              </a:extLst>
            </p:cNvPr>
            <p:cNvSpPr>
              <a:spLocks/>
            </p:cNvSpPr>
            <p:nvPr/>
          </p:nvSpPr>
          <p:spPr bwMode="auto">
            <a:xfrm>
              <a:off x="1788518" y="3268861"/>
              <a:ext cx="514350" cy="455613"/>
            </a:xfrm>
            <a:custGeom>
              <a:avLst/>
              <a:gdLst>
                <a:gd name="T0" fmla="*/ 189 w 338"/>
                <a:gd name="T1" fmla="*/ 73 h 281"/>
                <a:gd name="T2" fmla="*/ 176 w 338"/>
                <a:gd name="T3" fmla="*/ 67 h 281"/>
                <a:gd name="T4" fmla="*/ 145 w 338"/>
                <a:gd name="T5" fmla="*/ 34 h 281"/>
                <a:gd name="T6" fmla="*/ 24 w 338"/>
                <a:gd name="T7" fmla="*/ 53 h 281"/>
                <a:gd name="T8" fmla="*/ 60 w 338"/>
                <a:gd name="T9" fmla="*/ 195 h 281"/>
                <a:gd name="T10" fmla="*/ 98 w 338"/>
                <a:gd name="T11" fmla="*/ 212 h 281"/>
                <a:gd name="T12" fmla="*/ 108 w 338"/>
                <a:gd name="T13" fmla="*/ 227 h 281"/>
                <a:gd name="T14" fmla="*/ 122 w 338"/>
                <a:gd name="T15" fmla="*/ 233 h 281"/>
                <a:gd name="T16" fmla="*/ 151 w 338"/>
                <a:gd name="T17" fmla="*/ 265 h 281"/>
                <a:gd name="T18" fmla="*/ 274 w 338"/>
                <a:gd name="T19" fmla="*/ 246 h 281"/>
                <a:gd name="T20" fmla="*/ 237 w 338"/>
                <a:gd name="T21" fmla="*/ 103 h 281"/>
                <a:gd name="T22" fmla="*/ 198 w 338"/>
                <a:gd name="T23" fmla="*/ 86 h 281"/>
                <a:gd name="T24" fmla="*/ 189 w 338"/>
                <a:gd name="T25" fmla="*/ 73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1">
                  <a:moveTo>
                    <a:pt x="214" y="69"/>
                  </a:moveTo>
                  <a:cubicBezTo>
                    <a:pt x="209" y="66"/>
                    <a:pt x="204" y="64"/>
                    <a:pt x="200" y="64"/>
                  </a:cubicBezTo>
                  <a:cubicBezTo>
                    <a:pt x="191" y="51"/>
                    <a:pt x="179" y="40"/>
                    <a:pt x="165" y="31"/>
                  </a:cubicBezTo>
                  <a:cubicBezTo>
                    <a:pt x="116" y="0"/>
                    <a:pt x="53" y="8"/>
                    <a:pt x="27" y="50"/>
                  </a:cubicBezTo>
                  <a:cubicBezTo>
                    <a:pt x="0" y="92"/>
                    <a:pt x="19" y="151"/>
                    <a:pt x="69" y="183"/>
                  </a:cubicBezTo>
                  <a:cubicBezTo>
                    <a:pt x="82" y="192"/>
                    <a:pt x="97" y="197"/>
                    <a:pt x="111" y="200"/>
                  </a:cubicBezTo>
                  <a:cubicBezTo>
                    <a:pt x="113" y="204"/>
                    <a:pt x="118" y="209"/>
                    <a:pt x="123" y="212"/>
                  </a:cubicBezTo>
                  <a:cubicBezTo>
                    <a:pt x="129" y="216"/>
                    <a:pt x="134" y="218"/>
                    <a:pt x="139" y="218"/>
                  </a:cubicBezTo>
                  <a:cubicBezTo>
                    <a:pt x="148" y="230"/>
                    <a:pt x="159" y="241"/>
                    <a:pt x="172" y="249"/>
                  </a:cubicBezTo>
                  <a:cubicBezTo>
                    <a:pt x="222" y="281"/>
                    <a:pt x="284" y="273"/>
                    <a:pt x="311" y="231"/>
                  </a:cubicBezTo>
                  <a:cubicBezTo>
                    <a:pt x="338" y="189"/>
                    <a:pt x="319" y="129"/>
                    <a:pt x="269" y="97"/>
                  </a:cubicBezTo>
                  <a:cubicBezTo>
                    <a:pt x="255" y="89"/>
                    <a:pt x="240" y="83"/>
                    <a:pt x="225" y="80"/>
                  </a:cubicBezTo>
                  <a:cubicBezTo>
                    <a:pt x="223" y="76"/>
                    <a:pt x="219" y="73"/>
                    <a:pt x="214" y="69"/>
                  </a:cubicBezTo>
                  <a:close/>
                </a:path>
              </a:pathLst>
            </a:custGeom>
            <a:grpFill/>
            <a:ln w="6350" cap="flat">
              <a:solidFill>
                <a:srgbClr val="333333"/>
              </a:solidFill>
              <a:prstDash val="solid"/>
              <a:miter lim="800000"/>
              <a:headEnd/>
              <a:tailEnd/>
            </a:ln>
          </p:spPr>
          <p:txBody>
            <a:bodyPr/>
            <a:lstStyle/>
            <a:p>
              <a:endParaRPr lang="fr-FR"/>
            </a:p>
          </p:txBody>
        </p:sp>
        <p:sp>
          <p:nvSpPr>
            <p:cNvPr id="48" name="Freeform 228">
              <a:extLst>
                <a:ext uri="{FF2B5EF4-FFF2-40B4-BE49-F238E27FC236}">
                  <a16:creationId xmlns:a16="http://schemas.microsoft.com/office/drawing/2014/main" id="{E0260495-8C7C-4276-9334-7497F5F90E37}"/>
                </a:ext>
              </a:extLst>
            </p:cNvPr>
            <p:cNvSpPr>
              <a:spLocks/>
            </p:cNvSpPr>
            <p:nvPr/>
          </p:nvSpPr>
          <p:spPr bwMode="auto">
            <a:xfrm>
              <a:off x="2063155" y="3368874"/>
              <a:ext cx="23813" cy="49213"/>
            </a:xfrm>
            <a:custGeom>
              <a:avLst/>
              <a:gdLst>
                <a:gd name="T0" fmla="*/ 11 w 15"/>
                <a:gd name="T1" fmla="*/ 0 h 30"/>
                <a:gd name="T2" fmla="*/ 15 w 15"/>
                <a:gd name="T3" fmla="*/ 33 h 30"/>
                <a:gd name="T4" fmla="*/ 11 w 15"/>
                <a:gd name="T5" fmla="*/ 0 h 30"/>
                <a:gd name="T6" fmla="*/ 0 60000 65536"/>
                <a:gd name="T7" fmla="*/ 0 60000 65536"/>
                <a:gd name="T8" fmla="*/ 0 60000 65536"/>
              </a:gdLst>
              <a:ahLst/>
              <a:cxnLst>
                <a:cxn ang="T6">
                  <a:pos x="T0" y="T1"/>
                </a:cxn>
                <a:cxn ang="T7">
                  <a:pos x="T2" y="T3"/>
                </a:cxn>
                <a:cxn ang="T8">
                  <a:pos x="T4" y="T5"/>
                </a:cxn>
              </a:cxnLst>
              <a:rect l="0" t="0" r="r" b="b"/>
              <a:pathLst>
                <a:path w="15" h="30">
                  <a:moveTo>
                    <a:pt x="11" y="0"/>
                  </a:moveTo>
                  <a:cubicBezTo>
                    <a:pt x="11" y="0"/>
                    <a:pt x="0" y="16"/>
                    <a:pt x="15" y="30"/>
                  </a:cubicBezTo>
                  <a:cubicBezTo>
                    <a:pt x="15" y="30"/>
                    <a:pt x="7" y="1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 name="Freeform 230">
              <a:extLst>
                <a:ext uri="{FF2B5EF4-FFF2-40B4-BE49-F238E27FC236}">
                  <a16:creationId xmlns:a16="http://schemas.microsoft.com/office/drawing/2014/main" id="{4D71B35B-76B9-4D28-80AD-ECEC1667656F}"/>
                </a:ext>
              </a:extLst>
            </p:cNvPr>
            <p:cNvSpPr>
              <a:spLocks/>
            </p:cNvSpPr>
            <p:nvPr/>
          </p:nvSpPr>
          <p:spPr bwMode="auto">
            <a:xfrm>
              <a:off x="2077443" y="3414911"/>
              <a:ext cx="127000" cy="157163"/>
            </a:xfrm>
            <a:custGeom>
              <a:avLst/>
              <a:gdLst>
                <a:gd name="T0" fmla="*/ 67 w 83"/>
                <a:gd name="T1" fmla="*/ 42 h 97"/>
                <a:gd name="T2" fmla="*/ 48 w 83"/>
                <a:gd name="T3" fmla="*/ 98 h 97"/>
                <a:gd name="T4" fmla="*/ 7 w 83"/>
                <a:gd name="T5" fmla="*/ 61 h 97"/>
                <a:gd name="T6" fmla="*/ 26 w 83"/>
                <a:gd name="T7" fmla="*/ 5 h 97"/>
                <a:gd name="T8" fmla="*/ 67 w 83"/>
                <a:gd name="T9" fmla="*/ 42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97">
                  <a:moveTo>
                    <a:pt x="76" y="39"/>
                  </a:moveTo>
                  <a:cubicBezTo>
                    <a:pt x="83" y="63"/>
                    <a:pt x="73" y="87"/>
                    <a:pt x="54" y="92"/>
                  </a:cubicBezTo>
                  <a:cubicBezTo>
                    <a:pt x="34" y="97"/>
                    <a:pt x="13" y="82"/>
                    <a:pt x="7" y="58"/>
                  </a:cubicBezTo>
                  <a:cubicBezTo>
                    <a:pt x="0" y="34"/>
                    <a:pt x="10" y="11"/>
                    <a:pt x="29" y="5"/>
                  </a:cubicBezTo>
                  <a:cubicBezTo>
                    <a:pt x="49" y="0"/>
                    <a:pt x="70" y="15"/>
                    <a:pt x="7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 name="Freeform 232">
              <a:extLst>
                <a:ext uri="{FF2B5EF4-FFF2-40B4-BE49-F238E27FC236}">
                  <a16:creationId xmlns:a16="http://schemas.microsoft.com/office/drawing/2014/main" id="{AF821603-2470-4EB2-9567-7760BF8A04CC}"/>
                </a:ext>
              </a:extLst>
            </p:cNvPr>
            <p:cNvSpPr>
              <a:spLocks/>
            </p:cNvSpPr>
            <p:nvPr/>
          </p:nvSpPr>
          <p:spPr bwMode="auto">
            <a:xfrm>
              <a:off x="2088555" y="3476824"/>
              <a:ext cx="25400" cy="25400"/>
            </a:xfrm>
            <a:custGeom>
              <a:avLst/>
              <a:gdLst>
                <a:gd name="T0" fmla="*/ 14 w 17"/>
                <a:gd name="T1" fmla="*/ 7 h 16"/>
                <a:gd name="T2" fmla="*/ 8 w 17"/>
                <a:gd name="T3" fmla="*/ 15 h 16"/>
                <a:gd name="T4" fmla="*/ 1 w 17"/>
                <a:gd name="T5" fmla="*/ 9 h 16"/>
                <a:gd name="T6" fmla="*/ 8 w 17"/>
                <a:gd name="T7" fmla="*/ 0 h 16"/>
                <a:gd name="T8" fmla="*/ 14 w 17"/>
                <a:gd name="T9" fmla="*/ 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7" y="7"/>
                  </a:moveTo>
                  <a:cubicBezTo>
                    <a:pt x="17" y="11"/>
                    <a:pt x="14" y="15"/>
                    <a:pt x="10" y="15"/>
                  </a:cubicBezTo>
                  <a:cubicBezTo>
                    <a:pt x="5" y="16"/>
                    <a:pt x="1" y="13"/>
                    <a:pt x="1" y="9"/>
                  </a:cubicBezTo>
                  <a:cubicBezTo>
                    <a:pt x="0" y="5"/>
                    <a:pt x="3" y="1"/>
                    <a:pt x="8" y="0"/>
                  </a:cubicBezTo>
                  <a:cubicBezTo>
                    <a:pt x="12" y="0"/>
                    <a:pt x="16" y="3"/>
                    <a:pt x="1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 name="Freeform 233">
              <a:extLst>
                <a:ext uri="{FF2B5EF4-FFF2-40B4-BE49-F238E27FC236}">
                  <a16:creationId xmlns:a16="http://schemas.microsoft.com/office/drawing/2014/main" id="{3875AB36-3812-49A7-B022-10D920B276F8}"/>
                </a:ext>
              </a:extLst>
            </p:cNvPr>
            <p:cNvSpPr>
              <a:spLocks/>
            </p:cNvSpPr>
            <p:nvPr/>
          </p:nvSpPr>
          <p:spPr bwMode="auto">
            <a:xfrm>
              <a:off x="2052043" y="3111699"/>
              <a:ext cx="146050" cy="184150"/>
            </a:xfrm>
            <a:custGeom>
              <a:avLst/>
              <a:gdLst>
                <a:gd name="T0" fmla="*/ 70 w 96"/>
                <a:gd name="T1" fmla="*/ 11 h 113"/>
                <a:gd name="T2" fmla="*/ 70 w 96"/>
                <a:gd name="T3" fmla="*/ 83 h 113"/>
                <a:gd name="T4" fmla="*/ 14 w 96"/>
                <a:gd name="T5" fmla="*/ 111 h 113"/>
                <a:gd name="T6" fmla="*/ 14 w 96"/>
                <a:gd name="T7" fmla="*/ 39 h 113"/>
                <a:gd name="T8" fmla="*/ 70 w 96"/>
                <a:gd name="T9" fmla="*/ 11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13">
                  <a:moveTo>
                    <a:pt x="79" y="11"/>
                  </a:moveTo>
                  <a:cubicBezTo>
                    <a:pt x="96" y="23"/>
                    <a:pt x="96" y="52"/>
                    <a:pt x="79" y="77"/>
                  </a:cubicBezTo>
                  <a:cubicBezTo>
                    <a:pt x="62" y="102"/>
                    <a:pt x="34" y="113"/>
                    <a:pt x="17" y="102"/>
                  </a:cubicBezTo>
                  <a:cubicBezTo>
                    <a:pt x="0" y="90"/>
                    <a:pt x="0" y="61"/>
                    <a:pt x="17" y="36"/>
                  </a:cubicBezTo>
                  <a:cubicBezTo>
                    <a:pt x="34" y="11"/>
                    <a:pt x="62" y="0"/>
                    <a:pt x="7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 name="Freeform 234">
              <a:extLst>
                <a:ext uri="{FF2B5EF4-FFF2-40B4-BE49-F238E27FC236}">
                  <a16:creationId xmlns:a16="http://schemas.microsoft.com/office/drawing/2014/main" id="{0EB7D7A0-9FF7-44BF-8FCC-0CDEBB6B7E94}"/>
                </a:ext>
              </a:extLst>
            </p:cNvPr>
            <p:cNvSpPr>
              <a:spLocks/>
            </p:cNvSpPr>
            <p:nvPr/>
          </p:nvSpPr>
          <p:spPr bwMode="auto">
            <a:xfrm>
              <a:off x="2094905" y="3130749"/>
              <a:ext cx="76200" cy="87313"/>
            </a:xfrm>
            <a:custGeom>
              <a:avLst/>
              <a:gdLst>
                <a:gd name="T0" fmla="*/ 37 w 50"/>
                <a:gd name="T1" fmla="*/ 42 h 54"/>
                <a:gd name="T2" fmla="*/ 12 w 50"/>
                <a:gd name="T3" fmla="*/ 51 h 54"/>
                <a:gd name="T4" fmla="*/ 8 w 50"/>
                <a:gd name="T5" fmla="*/ 16 h 54"/>
                <a:gd name="T6" fmla="*/ 35 w 50"/>
                <a:gd name="T7" fmla="*/ 6 h 54"/>
                <a:gd name="T8" fmla="*/ 37 w 50"/>
                <a:gd name="T9" fmla="*/ 42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4">
                  <a:moveTo>
                    <a:pt x="43" y="39"/>
                  </a:moveTo>
                  <a:cubicBezTo>
                    <a:pt x="35" y="50"/>
                    <a:pt x="21" y="54"/>
                    <a:pt x="12" y="48"/>
                  </a:cubicBezTo>
                  <a:cubicBezTo>
                    <a:pt x="2" y="41"/>
                    <a:pt x="0" y="27"/>
                    <a:pt x="8" y="16"/>
                  </a:cubicBezTo>
                  <a:cubicBezTo>
                    <a:pt x="16" y="4"/>
                    <a:pt x="29" y="0"/>
                    <a:pt x="39" y="6"/>
                  </a:cubicBezTo>
                  <a:cubicBezTo>
                    <a:pt x="49" y="13"/>
                    <a:pt x="50" y="27"/>
                    <a:pt x="43"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 name="Freeform 235">
              <a:extLst>
                <a:ext uri="{FF2B5EF4-FFF2-40B4-BE49-F238E27FC236}">
                  <a16:creationId xmlns:a16="http://schemas.microsoft.com/office/drawing/2014/main" id="{78F8021E-D4C5-48BE-A62E-889EE5A67CBE}"/>
                </a:ext>
              </a:extLst>
            </p:cNvPr>
            <p:cNvSpPr>
              <a:spLocks/>
            </p:cNvSpPr>
            <p:nvPr/>
          </p:nvSpPr>
          <p:spPr bwMode="auto">
            <a:xfrm>
              <a:off x="2072680" y="3216474"/>
              <a:ext cx="44450" cy="53975"/>
            </a:xfrm>
            <a:custGeom>
              <a:avLst/>
              <a:gdLst>
                <a:gd name="T0" fmla="*/ 24 w 29"/>
                <a:gd name="T1" fmla="*/ 23 h 33"/>
                <a:gd name="T2" fmla="*/ 11 w 29"/>
                <a:gd name="T3" fmla="*/ 34 h 33"/>
                <a:gd name="T4" fmla="*/ 3 w 29"/>
                <a:gd name="T5" fmla="*/ 13 h 33"/>
                <a:gd name="T6" fmla="*/ 16 w 29"/>
                <a:gd name="T7" fmla="*/ 2 h 33"/>
                <a:gd name="T8" fmla="*/ 24 w 29"/>
                <a:gd name="T9" fmla="*/ 2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27" y="20"/>
                  </a:moveTo>
                  <a:cubicBezTo>
                    <a:pt x="25" y="28"/>
                    <a:pt x="17" y="33"/>
                    <a:pt x="11" y="31"/>
                  </a:cubicBezTo>
                  <a:cubicBezTo>
                    <a:pt x="4" y="29"/>
                    <a:pt x="0" y="21"/>
                    <a:pt x="3" y="13"/>
                  </a:cubicBezTo>
                  <a:cubicBezTo>
                    <a:pt x="5" y="5"/>
                    <a:pt x="12" y="0"/>
                    <a:pt x="19" y="2"/>
                  </a:cubicBezTo>
                  <a:cubicBezTo>
                    <a:pt x="26" y="4"/>
                    <a:pt x="29" y="12"/>
                    <a:pt x="2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 name="Freeform 248">
              <a:extLst>
                <a:ext uri="{FF2B5EF4-FFF2-40B4-BE49-F238E27FC236}">
                  <a16:creationId xmlns:a16="http://schemas.microsoft.com/office/drawing/2014/main" id="{298E6C36-3BDB-4A2E-9FD9-B5FC7536E0CF}"/>
                </a:ext>
              </a:extLst>
            </p:cNvPr>
            <p:cNvSpPr>
              <a:spLocks/>
            </p:cNvSpPr>
            <p:nvPr/>
          </p:nvSpPr>
          <p:spPr bwMode="auto">
            <a:xfrm>
              <a:off x="2680693" y="2856111"/>
              <a:ext cx="514350" cy="457200"/>
            </a:xfrm>
            <a:custGeom>
              <a:avLst/>
              <a:gdLst>
                <a:gd name="T0" fmla="*/ 109 w 338"/>
                <a:gd name="T1" fmla="*/ 75 h 282"/>
                <a:gd name="T2" fmla="*/ 122 w 338"/>
                <a:gd name="T3" fmla="*/ 67 h 282"/>
                <a:gd name="T4" fmla="*/ 151 w 338"/>
                <a:gd name="T5" fmla="*/ 35 h 282"/>
                <a:gd name="T6" fmla="*/ 274 w 338"/>
                <a:gd name="T7" fmla="*/ 53 h 282"/>
                <a:gd name="T8" fmla="*/ 237 w 338"/>
                <a:gd name="T9" fmla="*/ 196 h 282"/>
                <a:gd name="T10" fmla="*/ 200 w 338"/>
                <a:gd name="T11" fmla="*/ 213 h 282"/>
                <a:gd name="T12" fmla="*/ 189 w 338"/>
                <a:gd name="T13" fmla="*/ 228 h 282"/>
                <a:gd name="T14" fmla="*/ 175 w 338"/>
                <a:gd name="T15" fmla="*/ 234 h 282"/>
                <a:gd name="T16" fmla="*/ 146 w 338"/>
                <a:gd name="T17" fmla="*/ 266 h 282"/>
                <a:gd name="T18" fmla="*/ 24 w 338"/>
                <a:gd name="T19" fmla="*/ 247 h 282"/>
                <a:gd name="T20" fmla="*/ 60 w 338"/>
                <a:gd name="T21" fmla="*/ 104 h 282"/>
                <a:gd name="T22" fmla="*/ 100 w 338"/>
                <a:gd name="T23" fmla="*/ 87 h 282"/>
                <a:gd name="T24" fmla="*/ 10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124" y="70"/>
                  </a:moveTo>
                  <a:cubicBezTo>
                    <a:pt x="129" y="67"/>
                    <a:pt x="134" y="65"/>
                    <a:pt x="138" y="64"/>
                  </a:cubicBezTo>
                  <a:cubicBezTo>
                    <a:pt x="147" y="52"/>
                    <a:pt x="158" y="41"/>
                    <a:pt x="172" y="32"/>
                  </a:cubicBezTo>
                  <a:cubicBezTo>
                    <a:pt x="222" y="0"/>
                    <a:pt x="284" y="8"/>
                    <a:pt x="311" y="50"/>
                  </a:cubicBezTo>
                  <a:cubicBezTo>
                    <a:pt x="338" y="92"/>
                    <a:pt x="319" y="152"/>
                    <a:pt x="269" y="184"/>
                  </a:cubicBezTo>
                  <a:cubicBezTo>
                    <a:pt x="256" y="192"/>
                    <a:pt x="241" y="198"/>
                    <a:pt x="227" y="201"/>
                  </a:cubicBezTo>
                  <a:cubicBezTo>
                    <a:pt x="225" y="205"/>
                    <a:pt x="220" y="209"/>
                    <a:pt x="215" y="213"/>
                  </a:cubicBezTo>
                  <a:cubicBezTo>
                    <a:pt x="209" y="216"/>
                    <a:pt x="204" y="218"/>
                    <a:pt x="199" y="219"/>
                  </a:cubicBezTo>
                  <a:cubicBezTo>
                    <a:pt x="190" y="231"/>
                    <a:pt x="179" y="241"/>
                    <a:pt x="166" y="250"/>
                  </a:cubicBezTo>
                  <a:cubicBezTo>
                    <a:pt x="116" y="282"/>
                    <a:pt x="53" y="274"/>
                    <a:pt x="27" y="232"/>
                  </a:cubicBezTo>
                  <a:cubicBezTo>
                    <a:pt x="0" y="190"/>
                    <a:pt x="19" y="130"/>
                    <a:pt x="69" y="98"/>
                  </a:cubicBezTo>
                  <a:cubicBezTo>
                    <a:pt x="83" y="89"/>
                    <a:pt x="98" y="83"/>
                    <a:pt x="113" y="81"/>
                  </a:cubicBezTo>
                  <a:cubicBezTo>
                    <a:pt x="115" y="77"/>
                    <a:pt x="119" y="73"/>
                    <a:pt x="12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 name="Freeform 258">
              <a:extLst>
                <a:ext uri="{FF2B5EF4-FFF2-40B4-BE49-F238E27FC236}">
                  <a16:creationId xmlns:a16="http://schemas.microsoft.com/office/drawing/2014/main" id="{72569572-7E92-42AC-8394-FB97A29A69DC}"/>
                </a:ext>
              </a:extLst>
            </p:cNvPr>
            <p:cNvSpPr>
              <a:spLocks/>
            </p:cNvSpPr>
            <p:nvPr/>
          </p:nvSpPr>
          <p:spPr bwMode="auto">
            <a:xfrm>
              <a:off x="2683868" y="2854524"/>
              <a:ext cx="512763" cy="455613"/>
            </a:xfrm>
            <a:custGeom>
              <a:avLst/>
              <a:gdLst>
                <a:gd name="T0" fmla="*/ 108 w 337"/>
                <a:gd name="T1" fmla="*/ 75 h 281"/>
                <a:gd name="T2" fmla="*/ 122 w 337"/>
                <a:gd name="T3" fmla="*/ 67 h 281"/>
                <a:gd name="T4" fmla="*/ 151 w 337"/>
                <a:gd name="T5" fmla="*/ 35 h 281"/>
                <a:gd name="T6" fmla="*/ 274 w 337"/>
                <a:gd name="T7" fmla="*/ 53 h 281"/>
                <a:gd name="T8" fmla="*/ 237 w 337"/>
                <a:gd name="T9" fmla="*/ 196 h 281"/>
                <a:gd name="T10" fmla="*/ 199 w 337"/>
                <a:gd name="T11" fmla="*/ 213 h 281"/>
                <a:gd name="T12" fmla="*/ 188 w 337"/>
                <a:gd name="T13" fmla="*/ 228 h 281"/>
                <a:gd name="T14" fmla="*/ 174 w 337"/>
                <a:gd name="T15" fmla="*/ 233 h 281"/>
                <a:gd name="T16" fmla="*/ 145 w 337"/>
                <a:gd name="T17" fmla="*/ 266 h 281"/>
                <a:gd name="T18" fmla="*/ 23 w 337"/>
                <a:gd name="T19" fmla="*/ 246 h 281"/>
                <a:gd name="T20" fmla="*/ 59 w 337"/>
                <a:gd name="T21" fmla="*/ 104 h 281"/>
                <a:gd name="T22" fmla="*/ 99 w 337"/>
                <a:gd name="T23" fmla="*/ 86 h 281"/>
                <a:gd name="T24" fmla="*/ 108 w 337"/>
                <a:gd name="T25" fmla="*/ 75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7" h="281">
                  <a:moveTo>
                    <a:pt x="123" y="70"/>
                  </a:moveTo>
                  <a:cubicBezTo>
                    <a:pt x="128" y="67"/>
                    <a:pt x="133" y="65"/>
                    <a:pt x="138" y="64"/>
                  </a:cubicBezTo>
                  <a:cubicBezTo>
                    <a:pt x="146" y="52"/>
                    <a:pt x="158" y="41"/>
                    <a:pt x="172" y="32"/>
                  </a:cubicBezTo>
                  <a:cubicBezTo>
                    <a:pt x="222" y="0"/>
                    <a:pt x="284" y="8"/>
                    <a:pt x="311" y="50"/>
                  </a:cubicBezTo>
                  <a:cubicBezTo>
                    <a:pt x="337" y="92"/>
                    <a:pt x="319" y="152"/>
                    <a:pt x="269" y="184"/>
                  </a:cubicBezTo>
                  <a:cubicBezTo>
                    <a:pt x="255" y="192"/>
                    <a:pt x="241" y="198"/>
                    <a:pt x="226" y="201"/>
                  </a:cubicBezTo>
                  <a:cubicBezTo>
                    <a:pt x="224" y="205"/>
                    <a:pt x="220" y="209"/>
                    <a:pt x="214" y="213"/>
                  </a:cubicBezTo>
                  <a:cubicBezTo>
                    <a:pt x="209" y="216"/>
                    <a:pt x="203" y="218"/>
                    <a:pt x="198" y="218"/>
                  </a:cubicBezTo>
                  <a:cubicBezTo>
                    <a:pt x="190" y="230"/>
                    <a:pt x="179" y="241"/>
                    <a:pt x="165" y="250"/>
                  </a:cubicBezTo>
                  <a:cubicBezTo>
                    <a:pt x="115" y="281"/>
                    <a:pt x="53" y="273"/>
                    <a:pt x="26" y="231"/>
                  </a:cubicBezTo>
                  <a:cubicBezTo>
                    <a:pt x="0" y="189"/>
                    <a:pt x="18" y="130"/>
                    <a:pt x="68" y="98"/>
                  </a:cubicBezTo>
                  <a:cubicBezTo>
                    <a:pt x="82" y="89"/>
                    <a:pt x="97" y="83"/>
                    <a:pt x="112" y="80"/>
                  </a:cubicBezTo>
                  <a:cubicBezTo>
                    <a:pt x="115" y="77"/>
                    <a:pt x="118" y="73"/>
                    <a:pt x="123" y="70"/>
                  </a:cubicBezTo>
                  <a:close/>
                </a:path>
              </a:pathLst>
            </a:custGeom>
            <a:grpFill/>
            <a:ln w="6350" cap="flat">
              <a:solidFill>
                <a:srgbClr val="333333"/>
              </a:solidFill>
              <a:prstDash val="solid"/>
              <a:miter lim="800000"/>
              <a:headEnd/>
              <a:tailEnd/>
            </a:ln>
          </p:spPr>
          <p:txBody>
            <a:bodyPr/>
            <a:lstStyle/>
            <a:p>
              <a:endParaRPr lang="fr-FR"/>
            </a:p>
          </p:txBody>
        </p:sp>
        <p:sp>
          <p:nvSpPr>
            <p:cNvPr id="56" name="Freeform 259">
              <a:extLst>
                <a:ext uri="{FF2B5EF4-FFF2-40B4-BE49-F238E27FC236}">
                  <a16:creationId xmlns:a16="http://schemas.microsoft.com/office/drawing/2014/main" id="{E81FBD3B-AE10-430E-950D-F6EFC84A917C}"/>
                </a:ext>
              </a:extLst>
            </p:cNvPr>
            <p:cNvSpPr>
              <a:spLocks/>
            </p:cNvSpPr>
            <p:nvPr/>
          </p:nvSpPr>
          <p:spPr bwMode="auto">
            <a:xfrm>
              <a:off x="2629893" y="3270449"/>
              <a:ext cx="514350" cy="457200"/>
            </a:xfrm>
            <a:custGeom>
              <a:avLst/>
              <a:gdLst>
                <a:gd name="T0" fmla="*/ 109 w 338"/>
                <a:gd name="T1" fmla="*/ 75 h 282"/>
                <a:gd name="T2" fmla="*/ 122 w 338"/>
                <a:gd name="T3" fmla="*/ 68 h 282"/>
                <a:gd name="T4" fmla="*/ 152 w 338"/>
                <a:gd name="T5" fmla="*/ 35 h 282"/>
                <a:gd name="T6" fmla="*/ 274 w 338"/>
                <a:gd name="T7" fmla="*/ 53 h 282"/>
                <a:gd name="T8" fmla="*/ 237 w 338"/>
                <a:gd name="T9" fmla="*/ 196 h 282"/>
                <a:gd name="T10" fmla="*/ 200 w 338"/>
                <a:gd name="T11" fmla="*/ 213 h 282"/>
                <a:gd name="T12" fmla="*/ 189 w 338"/>
                <a:gd name="T13" fmla="*/ 228 h 282"/>
                <a:gd name="T14" fmla="*/ 175 w 338"/>
                <a:gd name="T15" fmla="*/ 234 h 282"/>
                <a:gd name="T16" fmla="*/ 146 w 338"/>
                <a:gd name="T17" fmla="*/ 266 h 282"/>
                <a:gd name="T18" fmla="*/ 24 w 338"/>
                <a:gd name="T19" fmla="*/ 247 h 282"/>
                <a:gd name="T20" fmla="*/ 60 w 338"/>
                <a:gd name="T21" fmla="*/ 104 h 282"/>
                <a:gd name="T22" fmla="*/ 100 w 338"/>
                <a:gd name="T23" fmla="*/ 87 h 282"/>
                <a:gd name="T24" fmla="*/ 10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124" y="70"/>
                  </a:moveTo>
                  <a:cubicBezTo>
                    <a:pt x="129" y="67"/>
                    <a:pt x="134" y="65"/>
                    <a:pt x="138" y="65"/>
                  </a:cubicBezTo>
                  <a:cubicBezTo>
                    <a:pt x="147" y="52"/>
                    <a:pt x="159" y="41"/>
                    <a:pt x="173" y="32"/>
                  </a:cubicBezTo>
                  <a:cubicBezTo>
                    <a:pt x="223" y="0"/>
                    <a:pt x="285" y="9"/>
                    <a:pt x="311" y="50"/>
                  </a:cubicBezTo>
                  <a:cubicBezTo>
                    <a:pt x="338" y="92"/>
                    <a:pt x="319" y="152"/>
                    <a:pt x="269" y="184"/>
                  </a:cubicBezTo>
                  <a:cubicBezTo>
                    <a:pt x="256" y="193"/>
                    <a:pt x="242" y="198"/>
                    <a:pt x="227" y="201"/>
                  </a:cubicBezTo>
                  <a:cubicBezTo>
                    <a:pt x="225" y="205"/>
                    <a:pt x="221" y="210"/>
                    <a:pt x="215" y="213"/>
                  </a:cubicBezTo>
                  <a:cubicBezTo>
                    <a:pt x="210" y="217"/>
                    <a:pt x="204" y="219"/>
                    <a:pt x="199" y="219"/>
                  </a:cubicBezTo>
                  <a:cubicBezTo>
                    <a:pt x="191" y="231"/>
                    <a:pt x="179" y="242"/>
                    <a:pt x="166" y="250"/>
                  </a:cubicBezTo>
                  <a:cubicBezTo>
                    <a:pt x="116" y="282"/>
                    <a:pt x="54" y="274"/>
                    <a:pt x="27" y="232"/>
                  </a:cubicBezTo>
                  <a:cubicBezTo>
                    <a:pt x="0" y="190"/>
                    <a:pt x="19" y="130"/>
                    <a:pt x="69" y="98"/>
                  </a:cubicBezTo>
                  <a:cubicBezTo>
                    <a:pt x="83" y="89"/>
                    <a:pt x="98" y="84"/>
                    <a:pt x="113" y="81"/>
                  </a:cubicBezTo>
                  <a:cubicBezTo>
                    <a:pt x="115" y="77"/>
                    <a:pt x="119" y="73"/>
                    <a:pt x="12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 name="Freeform 269">
              <a:extLst>
                <a:ext uri="{FF2B5EF4-FFF2-40B4-BE49-F238E27FC236}">
                  <a16:creationId xmlns:a16="http://schemas.microsoft.com/office/drawing/2014/main" id="{AD7BEAB7-04B1-4A80-ACF9-3CB095A42235}"/>
                </a:ext>
              </a:extLst>
            </p:cNvPr>
            <p:cNvSpPr>
              <a:spLocks/>
            </p:cNvSpPr>
            <p:nvPr/>
          </p:nvSpPr>
          <p:spPr bwMode="auto">
            <a:xfrm>
              <a:off x="2633068" y="3268861"/>
              <a:ext cx="514350" cy="457200"/>
            </a:xfrm>
            <a:custGeom>
              <a:avLst/>
              <a:gdLst>
                <a:gd name="T0" fmla="*/ 109 w 338"/>
                <a:gd name="T1" fmla="*/ 75 h 282"/>
                <a:gd name="T2" fmla="*/ 122 w 338"/>
                <a:gd name="T3" fmla="*/ 67 h 282"/>
                <a:gd name="T4" fmla="*/ 151 w 338"/>
                <a:gd name="T5" fmla="*/ 35 h 282"/>
                <a:gd name="T6" fmla="*/ 274 w 338"/>
                <a:gd name="T7" fmla="*/ 53 h 282"/>
                <a:gd name="T8" fmla="*/ 237 w 338"/>
                <a:gd name="T9" fmla="*/ 196 h 282"/>
                <a:gd name="T10" fmla="*/ 200 w 338"/>
                <a:gd name="T11" fmla="*/ 213 h 282"/>
                <a:gd name="T12" fmla="*/ 189 w 338"/>
                <a:gd name="T13" fmla="*/ 228 h 282"/>
                <a:gd name="T14" fmla="*/ 175 w 338"/>
                <a:gd name="T15" fmla="*/ 234 h 282"/>
                <a:gd name="T16" fmla="*/ 145 w 338"/>
                <a:gd name="T17" fmla="*/ 266 h 282"/>
                <a:gd name="T18" fmla="*/ 24 w 338"/>
                <a:gd name="T19" fmla="*/ 247 h 282"/>
                <a:gd name="T20" fmla="*/ 60 w 338"/>
                <a:gd name="T21" fmla="*/ 104 h 282"/>
                <a:gd name="T22" fmla="*/ 99 w 338"/>
                <a:gd name="T23" fmla="*/ 87 h 282"/>
                <a:gd name="T24" fmla="*/ 10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124" y="70"/>
                  </a:moveTo>
                  <a:cubicBezTo>
                    <a:pt x="128" y="67"/>
                    <a:pt x="134" y="65"/>
                    <a:pt x="138" y="64"/>
                  </a:cubicBezTo>
                  <a:cubicBezTo>
                    <a:pt x="147" y="52"/>
                    <a:pt x="158" y="41"/>
                    <a:pt x="172" y="32"/>
                  </a:cubicBezTo>
                  <a:cubicBezTo>
                    <a:pt x="222" y="0"/>
                    <a:pt x="284" y="8"/>
                    <a:pt x="311" y="50"/>
                  </a:cubicBezTo>
                  <a:cubicBezTo>
                    <a:pt x="338" y="92"/>
                    <a:pt x="319" y="152"/>
                    <a:pt x="269" y="184"/>
                  </a:cubicBezTo>
                  <a:cubicBezTo>
                    <a:pt x="255" y="192"/>
                    <a:pt x="241" y="198"/>
                    <a:pt x="227" y="201"/>
                  </a:cubicBezTo>
                  <a:cubicBezTo>
                    <a:pt x="224" y="205"/>
                    <a:pt x="220" y="209"/>
                    <a:pt x="215" y="213"/>
                  </a:cubicBezTo>
                  <a:cubicBezTo>
                    <a:pt x="209" y="216"/>
                    <a:pt x="203" y="218"/>
                    <a:pt x="199" y="219"/>
                  </a:cubicBezTo>
                  <a:cubicBezTo>
                    <a:pt x="190" y="231"/>
                    <a:pt x="179" y="241"/>
                    <a:pt x="165" y="250"/>
                  </a:cubicBezTo>
                  <a:cubicBezTo>
                    <a:pt x="115" y="282"/>
                    <a:pt x="53" y="274"/>
                    <a:pt x="27" y="232"/>
                  </a:cubicBezTo>
                  <a:cubicBezTo>
                    <a:pt x="0" y="190"/>
                    <a:pt x="19" y="130"/>
                    <a:pt x="69" y="98"/>
                  </a:cubicBezTo>
                  <a:cubicBezTo>
                    <a:pt x="83" y="89"/>
                    <a:pt x="97" y="83"/>
                    <a:pt x="112" y="81"/>
                  </a:cubicBezTo>
                  <a:cubicBezTo>
                    <a:pt x="115" y="77"/>
                    <a:pt x="119" y="73"/>
                    <a:pt x="124" y="70"/>
                  </a:cubicBezTo>
                  <a:close/>
                </a:path>
              </a:pathLst>
            </a:custGeom>
            <a:grpFill/>
            <a:ln w="6350" cap="flat">
              <a:solidFill>
                <a:srgbClr val="333333"/>
              </a:solidFill>
              <a:prstDash val="solid"/>
              <a:miter lim="800000"/>
              <a:headEnd/>
              <a:tailEnd/>
            </a:ln>
          </p:spPr>
          <p:txBody>
            <a:bodyPr/>
            <a:lstStyle/>
            <a:p>
              <a:endParaRPr lang="fr-FR"/>
            </a:p>
          </p:txBody>
        </p:sp>
        <p:sp>
          <p:nvSpPr>
            <p:cNvPr id="58" name="Oval 285">
              <a:extLst>
                <a:ext uri="{FF2B5EF4-FFF2-40B4-BE49-F238E27FC236}">
                  <a16:creationId xmlns:a16="http://schemas.microsoft.com/office/drawing/2014/main" id="{CFAA0140-63A8-44B1-925E-39ACDB384181}"/>
                </a:ext>
              </a:extLst>
            </p:cNvPr>
            <p:cNvSpPr>
              <a:spLocks noChangeArrowheads="1"/>
            </p:cNvSpPr>
            <p:nvPr/>
          </p:nvSpPr>
          <p:spPr bwMode="auto">
            <a:xfrm>
              <a:off x="2436218" y="3770511"/>
              <a:ext cx="80963" cy="87313"/>
            </a:xfrm>
            <a:prstGeom prst="ellipse">
              <a:avLst/>
            </a:prstGeom>
            <a:grpFill/>
            <a:ln w="9525">
              <a:solidFill>
                <a:schemeClr val="bg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59" name="Group 195">
              <a:extLst>
                <a:ext uri="{FF2B5EF4-FFF2-40B4-BE49-F238E27FC236}">
                  <a16:creationId xmlns:a16="http://schemas.microsoft.com/office/drawing/2014/main" id="{3721ADC5-AF93-49C1-9385-92FDDA8909B2}"/>
                </a:ext>
              </a:extLst>
            </p:cNvPr>
            <p:cNvGrpSpPr>
              <a:grpSpLocks/>
            </p:cNvGrpSpPr>
            <p:nvPr/>
          </p:nvGrpSpPr>
          <p:grpSpPr bwMode="auto">
            <a:xfrm rot="1514193">
              <a:off x="2452248" y="4256584"/>
              <a:ext cx="332857" cy="687668"/>
              <a:chOff x="1152" y="771"/>
              <a:chExt cx="286" cy="557"/>
            </a:xfrm>
            <a:grpFill/>
          </p:grpSpPr>
          <p:sp>
            <p:nvSpPr>
              <p:cNvPr id="96" name="Freeform 196">
                <a:extLst>
                  <a:ext uri="{FF2B5EF4-FFF2-40B4-BE49-F238E27FC236}">
                    <a16:creationId xmlns:a16="http://schemas.microsoft.com/office/drawing/2014/main" id="{C559E161-F793-4320-96F9-AC4D45DFB230}"/>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7" name="Freeform 197">
                <a:extLst>
                  <a:ext uri="{FF2B5EF4-FFF2-40B4-BE49-F238E27FC236}">
                    <a16:creationId xmlns:a16="http://schemas.microsoft.com/office/drawing/2014/main" id="{882F11D8-2C71-4E1D-B037-B97B51DB6087}"/>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8" name="Freeform 198">
                <a:extLst>
                  <a:ext uri="{FF2B5EF4-FFF2-40B4-BE49-F238E27FC236}">
                    <a16:creationId xmlns:a16="http://schemas.microsoft.com/office/drawing/2014/main" id="{C0F0395C-9E17-4006-BB6F-04AAB4024CC7}"/>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9" name="Freeform 199">
                <a:extLst>
                  <a:ext uri="{FF2B5EF4-FFF2-40B4-BE49-F238E27FC236}">
                    <a16:creationId xmlns:a16="http://schemas.microsoft.com/office/drawing/2014/main" id="{7E8B4734-111C-4250-A142-EA9B5E88D21B}"/>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0" name="Freeform 200">
                <a:extLst>
                  <a:ext uri="{FF2B5EF4-FFF2-40B4-BE49-F238E27FC236}">
                    <a16:creationId xmlns:a16="http://schemas.microsoft.com/office/drawing/2014/main" id="{463B50DE-437A-4F29-AE46-9532FBF80455}"/>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1" name="Freeform 201">
                <a:extLst>
                  <a:ext uri="{FF2B5EF4-FFF2-40B4-BE49-F238E27FC236}">
                    <a16:creationId xmlns:a16="http://schemas.microsoft.com/office/drawing/2014/main" id="{33D55007-8958-435E-9973-FFBFB1D1DCCB}"/>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2" name="Freeform 202">
                <a:extLst>
                  <a:ext uri="{FF2B5EF4-FFF2-40B4-BE49-F238E27FC236}">
                    <a16:creationId xmlns:a16="http://schemas.microsoft.com/office/drawing/2014/main" id="{A3823057-AE7C-42D5-A5F3-AB90D10D864F}"/>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 name="Freeform 203">
                <a:extLst>
                  <a:ext uri="{FF2B5EF4-FFF2-40B4-BE49-F238E27FC236}">
                    <a16:creationId xmlns:a16="http://schemas.microsoft.com/office/drawing/2014/main" id="{DC30C60B-429E-4976-B7D6-16A842B48B4F}"/>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 name="Freeform 204">
                <a:extLst>
                  <a:ext uri="{FF2B5EF4-FFF2-40B4-BE49-F238E27FC236}">
                    <a16:creationId xmlns:a16="http://schemas.microsoft.com/office/drawing/2014/main" id="{F9C4E7C6-8A8D-43F3-BBA1-DD84C4F4B3F4}"/>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 name="Freeform 205">
                <a:extLst>
                  <a:ext uri="{FF2B5EF4-FFF2-40B4-BE49-F238E27FC236}">
                    <a16:creationId xmlns:a16="http://schemas.microsoft.com/office/drawing/2014/main" id="{ECFBE61A-D6BB-4316-BD30-9F60C3D267C2}"/>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 name="Freeform 206">
                <a:extLst>
                  <a:ext uri="{FF2B5EF4-FFF2-40B4-BE49-F238E27FC236}">
                    <a16:creationId xmlns:a16="http://schemas.microsoft.com/office/drawing/2014/main" id="{E85904BC-1C89-4B96-A2EC-24B9C04B3F3A}"/>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60" name="Group 195">
              <a:extLst>
                <a:ext uri="{FF2B5EF4-FFF2-40B4-BE49-F238E27FC236}">
                  <a16:creationId xmlns:a16="http://schemas.microsoft.com/office/drawing/2014/main" id="{3C9C850F-1843-4E98-87F1-31009D55198A}"/>
                </a:ext>
              </a:extLst>
            </p:cNvPr>
            <p:cNvGrpSpPr>
              <a:grpSpLocks/>
            </p:cNvGrpSpPr>
            <p:nvPr/>
          </p:nvGrpSpPr>
          <p:grpSpPr bwMode="auto">
            <a:xfrm rot="20654467">
              <a:off x="2185301" y="4311413"/>
              <a:ext cx="306749" cy="589918"/>
              <a:chOff x="1152" y="771"/>
              <a:chExt cx="286" cy="557"/>
            </a:xfrm>
            <a:grpFill/>
          </p:grpSpPr>
          <p:sp>
            <p:nvSpPr>
              <p:cNvPr id="85" name="Freeform 196">
                <a:extLst>
                  <a:ext uri="{FF2B5EF4-FFF2-40B4-BE49-F238E27FC236}">
                    <a16:creationId xmlns:a16="http://schemas.microsoft.com/office/drawing/2014/main" id="{466778DB-646E-41E0-A910-D0F9853CDB98}"/>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 name="Freeform 197">
                <a:extLst>
                  <a:ext uri="{FF2B5EF4-FFF2-40B4-BE49-F238E27FC236}">
                    <a16:creationId xmlns:a16="http://schemas.microsoft.com/office/drawing/2014/main" id="{B1B69B86-BEE6-43F9-B5AB-CE6C878F4B7C}"/>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7" name="Freeform 198">
                <a:extLst>
                  <a:ext uri="{FF2B5EF4-FFF2-40B4-BE49-F238E27FC236}">
                    <a16:creationId xmlns:a16="http://schemas.microsoft.com/office/drawing/2014/main" id="{CFF94A24-D090-4097-9176-27A2BCCFF64A}"/>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8" name="Freeform 199">
                <a:extLst>
                  <a:ext uri="{FF2B5EF4-FFF2-40B4-BE49-F238E27FC236}">
                    <a16:creationId xmlns:a16="http://schemas.microsoft.com/office/drawing/2014/main" id="{B5DB1073-B02F-4008-A8E6-D7317FECC79D}"/>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9" name="Freeform 200">
                <a:extLst>
                  <a:ext uri="{FF2B5EF4-FFF2-40B4-BE49-F238E27FC236}">
                    <a16:creationId xmlns:a16="http://schemas.microsoft.com/office/drawing/2014/main" id="{34903D03-AA87-4022-91FD-9E5E8B05661D}"/>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0" name="Freeform 201">
                <a:extLst>
                  <a:ext uri="{FF2B5EF4-FFF2-40B4-BE49-F238E27FC236}">
                    <a16:creationId xmlns:a16="http://schemas.microsoft.com/office/drawing/2014/main" id="{F5FE4DDA-DF43-4BB3-B368-997A5716D279}"/>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1" name="Freeform 202">
                <a:extLst>
                  <a:ext uri="{FF2B5EF4-FFF2-40B4-BE49-F238E27FC236}">
                    <a16:creationId xmlns:a16="http://schemas.microsoft.com/office/drawing/2014/main" id="{7C5BB4C9-9ADB-4E0D-BDFE-CB8C7B2D2A21}"/>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2" name="Freeform 203">
                <a:extLst>
                  <a:ext uri="{FF2B5EF4-FFF2-40B4-BE49-F238E27FC236}">
                    <a16:creationId xmlns:a16="http://schemas.microsoft.com/office/drawing/2014/main" id="{C15E0C18-506A-4A8F-9A06-5DDB344813B4}"/>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 name="Freeform 204">
                <a:extLst>
                  <a:ext uri="{FF2B5EF4-FFF2-40B4-BE49-F238E27FC236}">
                    <a16:creationId xmlns:a16="http://schemas.microsoft.com/office/drawing/2014/main" id="{122C4CE4-AD17-42C8-B59E-4E58C9F644F3}"/>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4" name="Freeform 205">
                <a:extLst>
                  <a:ext uri="{FF2B5EF4-FFF2-40B4-BE49-F238E27FC236}">
                    <a16:creationId xmlns:a16="http://schemas.microsoft.com/office/drawing/2014/main" id="{C8FC98F2-7FF4-42C5-9120-9790915BC57F}"/>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5" name="Freeform 206">
                <a:extLst>
                  <a:ext uri="{FF2B5EF4-FFF2-40B4-BE49-F238E27FC236}">
                    <a16:creationId xmlns:a16="http://schemas.microsoft.com/office/drawing/2014/main" id="{B3298785-818B-490A-8F7E-9632D891257F}"/>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61" name="Group 195">
              <a:extLst>
                <a:ext uri="{FF2B5EF4-FFF2-40B4-BE49-F238E27FC236}">
                  <a16:creationId xmlns:a16="http://schemas.microsoft.com/office/drawing/2014/main" id="{D28E8CBD-22AF-4CC7-8976-40194921A8F7}"/>
                </a:ext>
              </a:extLst>
            </p:cNvPr>
            <p:cNvGrpSpPr>
              <a:grpSpLocks/>
            </p:cNvGrpSpPr>
            <p:nvPr/>
          </p:nvGrpSpPr>
          <p:grpSpPr bwMode="auto">
            <a:xfrm>
              <a:off x="2026642" y="3106586"/>
              <a:ext cx="304369" cy="639845"/>
              <a:chOff x="1152" y="771"/>
              <a:chExt cx="286" cy="557"/>
            </a:xfrm>
            <a:grpFill/>
          </p:grpSpPr>
          <p:sp>
            <p:nvSpPr>
              <p:cNvPr id="74" name="Freeform 196">
                <a:extLst>
                  <a:ext uri="{FF2B5EF4-FFF2-40B4-BE49-F238E27FC236}">
                    <a16:creationId xmlns:a16="http://schemas.microsoft.com/office/drawing/2014/main" id="{55CF65B0-7A92-4194-84BF-31C8158E7B20}"/>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 name="Freeform 197">
                <a:extLst>
                  <a:ext uri="{FF2B5EF4-FFF2-40B4-BE49-F238E27FC236}">
                    <a16:creationId xmlns:a16="http://schemas.microsoft.com/office/drawing/2014/main" id="{69E080DC-C590-4151-930A-F634FC0E2D72}"/>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6" name="Freeform 198">
                <a:extLst>
                  <a:ext uri="{FF2B5EF4-FFF2-40B4-BE49-F238E27FC236}">
                    <a16:creationId xmlns:a16="http://schemas.microsoft.com/office/drawing/2014/main" id="{7CB5F877-496A-4C36-8080-1C7FB6C6B1E3}"/>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7" name="Freeform 199">
                <a:extLst>
                  <a:ext uri="{FF2B5EF4-FFF2-40B4-BE49-F238E27FC236}">
                    <a16:creationId xmlns:a16="http://schemas.microsoft.com/office/drawing/2014/main" id="{A1EFF2FC-C5F0-4802-B330-B242BFF5598D}"/>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8" name="Freeform 200">
                <a:extLst>
                  <a:ext uri="{FF2B5EF4-FFF2-40B4-BE49-F238E27FC236}">
                    <a16:creationId xmlns:a16="http://schemas.microsoft.com/office/drawing/2014/main" id="{15BCDD3E-6E64-4C0D-853E-821875265C77}"/>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9" name="Freeform 201">
                <a:extLst>
                  <a:ext uri="{FF2B5EF4-FFF2-40B4-BE49-F238E27FC236}">
                    <a16:creationId xmlns:a16="http://schemas.microsoft.com/office/drawing/2014/main" id="{1991FB71-7DE1-4D46-B6B2-013AB7E5A1B7}"/>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0" name="Freeform 202">
                <a:extLst>
                  <a:ext uri="{FF2B5EF4-FFF2-40B4-BE49-F238E27FC236}">
                    <a16:creationId xmlns:a16="http://schemas.microsoft.com/office/drawing/2014/main" id="{6E10DC5B-6C25-46A8-978A-B4C5C110A9C5}"/>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1" name="Freeform 203">
                <a:extLst>
                  <a:ext uri="{FF2B5EF4-FFF2-40B4-BE49-F238E27FC236}">
                    <a16:creationId xmlns:a16="http://schemas.microsoft.com/office/drawing/2014/main" id="{DBE59184-EE1F-499D-A967-6946144B5883}"/>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2" name="Freeform 204">
                <a:extLst>
                  <a:ext uri="{FF2B5EF4-FFF2-40B4-BE49-F238E27FC236}">
                    <a16:creationId xmlns:a16="http://schemas.microsoft.com/office/drawing/2014/main" id="{7DCB1892-A5BC-45B5-BFC3-D588CB8ED7F5}"/>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3" name="Freeform 205">
                <a:extLst>
                  <a:ext uri="{FF2B5EF4-FFF2-40B4-BE49-F238E27FC236}">
                    <a16:creationId xmlns:a16="http://schemas.microsoft.com/office/drawing/2014/main" id="{34558A27-C5A8-46F2-9035-62CD640F39F1}"/>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4" name="Freeform 206">
                <a:extLst>
                  <a:ext uri="{FF2B5EF4-FFF2-40B4-BE49-F238E27FC236}">
                    <a16:creationId xmlns:a16="http://schemas.microsoft.com/office/drawing/2014/main" id="{6FE61B3F-C8D5-4436-9D5B-C7A2BBED29CF}"/>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62" name="Group 195">
              <a:extLst>
                <a:ext uri="{FF2B5EF4-FFF2-40B4-BE49-F238E27FC236}">
                  <a16:creationId xmlns:a16="http://schemas.microsoft.com/office/drawing/2014/main" id="{C4A843DD-B5EF-448F-A5BB-52D766FEBC88}"/>
                </a:ext>
              </a:extLst>
            </p:cNvPr>
            <p:cNvGrpSpPr>
              <a:grpSpLocks/>
            </p:cNvGrpSpPr>
            <p:nvPr/>
          </p:nvGrpSpPr>
          <p:grpSpPr bwMode="auto">
            <a:xfrm>
              <a:off x="2636243" y="3045382"/>
              <a:ext cx="304369" cy="639845"/>
              <a:chOff x="1152" y="771"/>
              <a:chExt cx="286" cy="557"/>
            </a:xfrm>
            <a:grpFill/>
          </p:grpSpPr>
          <p:sp>
            <p:nvSpPr>
              <p:cNvPr id="63" name="Freeform 196">
                <a:extLst>
                  <a:ext uri="{FF2B5EF4-FFF2-40B4-BE49-F238E27FC236}">
                    <a16:creationId xmlns:a16="http://schemas.microsoft.com/office/drawing/2014/main" id="{87A870E2-809F-41A0-8420-65CEF7AF42F9}"/>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 name="Freeform 197">
                <a:extLst>
                  <a:ext uri="{FF2B5EF4-FFF2-40B4-BE49-F238E27FC236}">
                    <a16:creationId xmlns:a16="http://schemas.microsoft.com/office/drawing/2014/main" id="{06A938DA-CEF6-443B-A818-20D8DABF7BE8}"/>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 name="Freeform 198">
                <a:extLst>
                  <a:ext uri="{FF2B5EF4-FFF2-40B4-BE49-F238E27FC236}">
                    <a16:creationId xmlns:a16="http://schemas.microsoft.com/office/drawing/2014/main" id="{ED537594-1D28-4139-95AF-480AF87B33CC}"/>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 name="Freeform 199">
                <a:extLst>
                  <a:ext uri="{FF2B5EF4-FFF2-40B4-BE49-F238E27FC236}">
                    <a16:creationId xmlns:a16="http://schemas.microsoft.com/office/drawing/2014/main" id="{4F05E5C7-9086-481A-9260-9C5609FB3FA4}"/>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 name="Freeform 200">
                <a:extLst>
                  <a:ext uri="{FF2B5EF4-FFF2-40B4-BE49-F238E27FC236}">
                    <a16:creationId xmlns:a16="http://schemas.microsoft.com/office/drawing/2014/main" id="{10D84927-BF33-45E3-9DE3-708830D204C9}"/>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 name="Freeform 201">
                <a:extLst>
                  <a:ext uri="{FF2B5EF4-FFF2-40B4-BE49-F238E27FC236}">
                    <a16:creationId xmlns:a16="http://schemas.microsoft.com/office/drawing/2014/main" id="{2561CB35-ED4F-4725-B7CE-D96E9F26A384}"/>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9" name="Freeform 202">
                <a:extLst>
                  <a:ext uri="{FF2B5EF4-FFF2-40B4-BE49-F238E27FC236}">
                    <a16:creationId xmlns:a16="http://schemas.microsoft.com/office/drawing/2014/main" id="{6E5A88A3-91F0-40CC-8F34-89ED526A8669}"/>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 name="Freeform 203">
                <a:extLst>
                  <a:ext uri="{FF2B5EF4-FFF2-40B4-BE49-F238E27FC236}">
                    <a16:creationId xmlns:a16="http://schemas.microsoft.com/office/drawing/2014/main" id="{3D0F0036-7D5E-4820-B86D-7A39A02C734E}"/>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1" name="Freeform 204">
                <a:extLst>
                  <a:ext uri="{FF2B5EF4-FFF2-40B4-BE49-F238E27FC236}">
                    <a16:creationId xmlns:a16="http://schemas.microsoft.com/office/drawing/2014/main" id="{6483D730-6847-44CD-915F-67E918A59B8E}"/>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 name="Freeform 205">
                <a:extLst>
                  <a:ext uri="{FF2B5EF4-FFF2-40B4-BE49-F238E27FC236}">
                    <a16:creationId xmlns:a16="http://schemas.microsoft.com/office/drawing/2014/main" id="{4AF342F6-14E4-4F64-87D8-99688E082739}"/>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 name="Freeform 206">
                <a:extLst>
                  <a:ext uri="{FF2B5EF4-FFF2-40B4-BE49-F238E27FC236}">
                    <a16:creationId xmlns:a16="http://schemas.microsoft.com/office/drawing/2014/main" id="{3FA41E4A-9938-49BC-8404-B0DED78DE895}"/>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sp>
        <p:nvSpPr>
          <p:cNvPr id="3" name="Espace réservé du contenu 2">
            <a:extLst>
              <a:ext uri="{FF2B5EF4-FFF2-40B4-BE49-F238E27FC236}">
                <a16:creationId xmlns:a16="http://schemas.microsoft.com/office/drawing/2014/main" id="{FAA99344-0548-4C00-A8B2-5B6B1A1CD61B}"/>
              </a:ext>
            </a:extLst>
          </p:cNvPr>
          <p:cNvSpPr txBox="1">
            <a:spLocks/>
          </p:cNvSpPr>
          <p:nvPr/>
        </p:nvSpPr>
        <p:spPr>
          <a:xfrm>
            <a:off x="7474690" y="1623053"/>
            <a:ext cx="4444408" cy="4351338"/>
          </a:xfrm>
          <a:prstGeom prst="rect">
            <a:avLst/>
          </a:prstGeom>
        </p:spPr>
        <p:txBody>
          <a:bodyPr/>
          <a:lstStyle>
            <a:lvl1pPr marL="228600" marR="0" indent="-228600" algn="l" defTabSz="914400" rtl="0" eaLnBrk="1" fontAlgn="auto" latinLnBrk="0" hangingPunct="1">
              <a:lnSpc>
                <a:spcPct val="100000"/>
              </a:lnSpc>
              <a:spcBef>
                <a:spcPts val="500"/>
              </a:spcBef>
              <a:spcAft>
                <a:spcPts val="0"/>
              </a:spcAft>
              <a:buClr>
                <a:schemeClr val="bg2"/>
              </a:buClr>
              <a:buSzTx/>
              <a:buFont typeface="Police système"/>
              <a:buChar char="●"/>
              <a:tabLst/>
              <a:defRPr lang="fr-FR" sz="2000" b="0" kern="1200" noProof="0" dirty="0" smtClean="0">
                <a:solidFill>
                  <a:schemeClr val="tx1"/>
                </a:solidFill>
                <a:latin typeface="+mn-lt"/>
                <a:ea typeface="+mn-ea"/>
                <a:cs typeface="Calibri" panose="020F050202020403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b="1" u="sng" dirty="0">
                <a:solidFill>
                  <a:schemeClr val="tx2"/>
                </a:solidFill>
              </a:rPr>
              <a:t>Anticorps murins (o-mab)</a:t>
            </a:r>
          </a:p>
          <a:p>
            <a:r>
              <a:rPr lang="fr-FR" sz="2400" dirty="0">
                <a:solidFill>
                  <a:schemeClr val="tx2"/>
                </a:solidFill>
              </a:rPr>
              <a:t>Les premiers développés </a:t>
            </a:r>
          </a:p>
          <a:p>
            <a:r>
              <a:rPr lang="fr-FR" sz="2400" b="1" dirty="0">
                <a:solidFill>
                  <a:schemeClr val="tx2"/>
                </a:solidFill>
              </a:rPr>
              <a:t>1986 : Premier </a:t>
            </a:r>
            <a:r>
              <a:rPr lang="fr-FR" sz="2400" b="1" dirty="0" err="1">
                <a:solidFill>
                  <a:schemeClr val="tx2"/>
                </a:solidFill>
              </a:rPr>
              <a:t>Ac</a:t>
            </a:r>
            <a:r>
              <a:rPr lang="fr-FR" sz="2400" b="1" dirty="0">
                <a:solidFill>
                  <a:schemeClr val="tx2"/>
                </a:solidFill>
              </a:rPr>
              <a:t> thérapeutique : muromoab-CD3, contre le rejet de greffe</a:t>
            </a:r>
          </a:p>
          <a:p>
            <a:r>
              <a:rPr lang="fr-FR" sz="2400" dirty="0">
                <a:solidFill>
                  <a:schemeClr val="tx2"/>
                </a:solidFill>
              </a:rPr>
              <a:t>Mais décevants :</a:t>
            </a:r>
          </a:p>
          <a:p>
            <a:pPr lvl="1"/>
            <a:r>
              <a:rPr lang="fr-FR" dirty="0">
                <a:solidFill>
                  <a:schemeClr val="tx2"/>
                </a:solidFill>
              </a:rPr>
              <a:t>½ vie très courte</a:t>
            </a:r>
          </a:p>
          <a:p>
            <a:pPr lvl="1"/>
            <a:r>
              <a:rPr lang="fr-FR" dirty="0">
                <a:solidFill>
                  <a:schemeClr val="tx2"/>
                </a:solidFill>
              </a:rPr>
              <a:t>Activité faible</a:t>
            </a:r>
          </a:p>
          <a:p>
            <a:pPr lvl="1"/>
            <a:r>
              <a:rPr lang="fr-FR" dirty="0">
                <a:solidFill>
                  <a:schemeClr val="tx2"/>
                </a:solidFill>
              </a:rPr>
              <a:t>Anticorps </a:t>
            </a:r>
            <a:r>
              <a:rPr lang="fr-FR" dirty="0" err="1">
                <a:solidFill>
                  <a:schemeClr val="tx2"/>
                </a:solidFill>
              </a:rPr>
              <a:t>anti-Ig</a:t>
            </a:r>
            <a:r>
              <a:rPr lang="fr-FR" dirty="0">
                <a:solidFill>
                  <a:schemeClr val="tx2"/>
                </a:solidFill>
              </a:rPr>
              <a:t> de souris (HAMA, </a:t>
            </a:r>
            <a:r>
              <a:rPr lang="fr-FR" dirty="0" err="1">
                <a:solidFill>
                  <a:schemeClr val="tx2"/>
                </a:solidFill>
              </a:rPr>
              <a:t>Human</a:t>
            </a:r>
            <a:r>
              <a:rPr lang="fr-FR" dirty="0">
                <a:solidFill>
                  <a:schemeClr val="tx2"/>
                </a:solidFill>
              </a:rPr>
              <a:t> </a:t>
            </a:r>
            <a:r>
              <a:rPr lang="fr-FR" dirty="0" err="1">
                <a:solidFill>
                  <a:schemeClr val="tx2"/>
                </a:solidFill>
              </a:rPr>
              <a:t>Anti-Mouse</a:t>
            </a:r>
            <a:r>
              <a:rPr lang="fr-FR" dirty="0">
                <a:solidFill>
                  <a:schemeClr val="tx2"/>
                </a:solidFill>
              </a:rPr>
              <a:t> </a:t>
            </a:r>
            <a:r>
              <a:rPr lang="fr-FR" dirty="0" err="1">
                <a:solidFill>
                  <a:schemeClr val="tx2"/>
                </a:solidFill>
              </a:rPr>
              <a:t>Antibody</a:t>
            </a:r>
            <a:r>
              <a:rPr lang="fr-FR" dirty="0">
                <a:solidFill>
                  <a:schemeClr val="tx2"/>
                </a:solidFill>
              </a:rPr>
              <a:t>)</a:t>
            </a:r>
          </a:p>
        </p:txBody>
      </p:sp>
      <p:grpSp>
        <p:nvGrpSpPr>
          <p:cNvPr id="129" name="Groupe 128"/>
          <p:cNvGrpSpPr/>
          <p:nvPr/>
        </p:nvGrpSpPr>
        <p:grpSpPr>
          <a:xfrm>
            <a:off x="-612743" y="-315416"/>
            <a:ext cx="2388264" cy="2286432"/>
            <a:chOff x="695940" y="1739361"/>
            <a:chExt cx="1596967" cy="1555284"/>
          </a:xfrm>
          <a:solidFill>
            <a:schemeClr val="accent3"/>
          </a:solidFill>
        </p:grpSpPr>
        <p:sp>
          <p:nvSpPr>
            <p:cNvPr id="130" name="Ellipse 12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3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33"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r>
              <a:rPr lang="fr-CA" altLang="fr-FR" sz="3600" dirty="0">
                <a:solidFill>
                  <a:schemeClr val="tx2"/>
                </a:solidFill>
              </a:rPr>
              <a:t> : AC MONOCLONAUX</a:t>
            </a:r>
          </a:p>
          <a:p>
            <a:pPr>
              <a:buClr>
                <a:srgbClr val="25A79B"/>
              </a:buClr>
            </a:pPr>
            <a:endParaRPr lang="fr-CA" altLang="fr-FR" sz="3600" dirty="0">
              <a:solidFill>
                <a:schemeClr val="tx2"/>
              </a:solidFill>
            </a:endParaRPr>
          </a:p>
        </p:txBody>
      </p:sp>
      <p:sp>
        <p:nvSpPr>
          <p:cNvPr id="134" name="Espace réservé du texte 5"/>
          <p:cNvSpPr>
            <a:spLocks noGrp="1"/>
          </p:cNvSpPr>
          <p:nvPr>
            <p:ph type="body" sz="quarter" idx="19"/>
          </p:nvPr>
        </p:nvSpPr>
        <p:spPr>
          <a:xfrm>
            <a:off x="683740" y="869424"/>
            <a:ext cx="10134306" cy="535484"/>
          </a:xfrm>
        </p:spPr>
        <p:txBody>
          <a:bodyPr/>
          <a:lstStyle/>
          <a:p>
            <a:r>
              <a:rPr lang="fr-FR" sz="2400" b="0" dirty="0">
                <a:solidFill>
                  <a:schemeClr val="tx2"/>
                </a:solidFill>
              </a:rPr>
              <a:t>Historique</a:t>
            </a:r>
          </a:p>
        </p:txBody>
      </p:sp>
    </p:spTree>
    <p:extLst>
      <p:ext uri="{BB962C8B-B14F-4D97-AF65-F5344CB8AC3E}">
        <p14:creationId xmlns:p14="http://schemas.microsoft.com/office/powerpoint/2010/main" val="1893228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26"/>
          </p:nvPr>
        </p:nvSpPr>
        <p:spPr/>
        <p:txBody>
          <a:bodyPr/>
          <a:lstStyle/>
          <a:p>
            <a:fld id="{27F63893-9D7C-4D41-AC61-E8ABFBCB521E}" type="slidenum">
              <a:rPr lang="fr-FR" smtClean="0"/>
              <a:pPr/>
              <a:t>24</a:t>
            </a:fld>
            <a:endParaRPr lang="fr-FR" dirty="0"/>
          </a:p>
        </p:txBody>
      </p:sp>
      <p:graphicFrame>
        <p:nvGraphicFramePr>
          <p:cNvPr id="10" name="Tableau 9"/>
          <p:cNvGraphicFramePr>
            <a:graphicFrameLocks noGrp="1"/>
          </p:cNvGraphicFramePr>
          <p:nvPr>
            <p:extLst/>
          </p:nvPr>
        </p:nvGraphicFramePr>
        <p:xfrm>
          <a:off x="237395" y="3577448"/>
          <a:ext cx="10886079" cy="1491252"/>
        </p:xfrm>
        <a:graphic>
          <a:graphicData uri="http://schemas.openxmlformats.org/drawingml/2006/table">
            <a:tbl>
              <a:tblPr firstRow="1" bandRow="1">
                <a:tableStyleId>{5940675A-B579-460E-94D1-54222C63F5DA}</a:tableStyleId>
              </a:tblPr>
              <a:tblGrid>
                <a:gridCol w="1570744">
                  <a:extLst>
                    <a:ext uri="{9D8B030D-6E8A-4147-A177-3AD203B41FA5}">
                      <a16:colId xmlns:a16="http://schemas.microsoft.com/office/drawing/2014/main" val="20000"/>
                    </a:ext>
                  </a:extLst>
                </a:gridCol>
                <a:gridCol w="1794333">
                  <a:extLst>
                    <a:ext uri="{9D8B030D-6E8A-4147-A177-3AD203B41FA5}">
                      <a16:colId xmlns:a16="http://schemas.microsoft.com/office/drawing/2014/main" val="20001"/>
                    </a:ext>
                  </a:extLst>
                </a:gridCol>
                <a:gridCol w="1535924">
                  <a:extLst>
                    <a:ext uri="{9D8B030D-6E8A-4147-A177-3AD203B41FA5}">
                      <a16:colId xmlns:a16="http://schemas.microsoft.com/office/drawing/2014/main" val="20002"/>
                    </a:ext>
                  </a:extLst>
                </a:gridCol>
                <a:gridCol w="1450400">
                  <a:extLst>
                    <a:ext uri="{9D8B030D-6E8A-4147-A177-3AD203B41FA5}">
                      <a16:colId xmlns:a16="http://schemas.microsoft.com/office/drawing/2014/main" val="1544315686"/>
                    </a:ext>
                  </a:extLst>
                </a:gridCol>
                <a:gridCol w="1621448">
                  <a:extLst>
                    <a:ext uri="{9D8B030D-6E8A-4147-A177-3AD203B41FA5}">
                      <a16:colId xmlns:a16="http://schemas.microsoft.com/office/drawing/2014/main" val="769075756"/>
                    </a:ext>
                  </a:extLst>
                </a:gridCol>
                <a:gridCol w="1535924">
                  <a:extLst>
                    <a:ext uri="{9D8B030D-6E8A-4147-A177-3AD203B41FA5}">
                      <a16:colId xmlns:a16="http://schemas.microsoft.com/office/drawing/2014/main" val="2456596746"/>
                    </a:ext>
                  </a:extLst>
                </a:gridCol>
                <a:gridCol w="1377306">
                  <a:extLst>
                    <a:ext uri="{9D8B030D-6E8A-4147-A177-3AD203B41FA5}">
                      <a16:colId xmlns:a16="http://schemas.microsoft.com/office/drawing/2014/main" val="258287315"/>
                    </a:ext>
                  </a:extLst>
                </a:gridCol>
              </a:tblGrid>
              <a:tr h="4163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1890</a:t>
                      </a:r>
                      <a:r>
                        <a:rPr lang="fr-FR" sz="1000" b="1" dirty="0">
                          <a:solidFill>
                            <a:schemeClr val="tx2"/>
                          </a:solidFill>
                        </a:rPr>
                        <a:t>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1959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1960-1970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1975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1984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1988-1991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1994-1999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8301">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err="1">
                          <a:solidFill>
                            <a:schemeClr val="tx2"/>
                          </a:solidFill>
                        </a:rPr>
                        <a:t>Serum</a:t>
                      </a:r>
                      <a:r>
                        <a:rPr lang="fr-FR" sz="1400" b="1" dirty="0">
                          <a:solidFill>
                            <a:schemeClr val="tx2"/>
                          </a:solidFill>
                        </a:rPr>
                        <a:t> anti diphtérique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Découverte structure</a:t>
                      </a:r>
                      <a:r>
                        <a:rPr lang="fr-FR" sz="1400" b="1" baseline="0" dirty="0">
                          <a:solidFill>
                            <a:schemeClr val="tx2"/>
                          </a:solidFill>
                        </a:rPr>
                        <a:t> </a:t>
                      </a:r>
                      <a:r>
                        <a:rPr lang="fr-FR" sz="1400" b="1" baseline="0" dirty="0" err="1">
                          <a:solidFill>
                            <a:schemeClr val="tx2"/>
                          </a:solidFill>
                        </a:rPr>
                        <a:t>Ig</a:t>
                      </a: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Utilisation </a:t>
                      </a:r>
                      <a:r>
                        <a:rPr lang="fr-FR" sz="1400" b="1" dirty="0" err="1">
                          <a:solidFill>
                            <a:schemeClr val="tx2"/>
                          </a:solidFill>
                        </a:rPr>
                        <a:t>d’Ac</a:t>
                      </a:r>
                      <a:r>
                        <a:rPr lang="fr-FR" sz="1400" b="1" dirty="0">
                          <a:solidFill>
                            <a:schemeClr val="tx2"/>
                          </a:solidFill>
                        </a:rPr>
                        <a:t> </a:t>
                      </a:r>
                      <a:r>
                        <a:rPr lang="fr-FR" sz="1400" b="1" dirty="0" err="1">
                          <a:solidFill>
                            <a:schemeClr val="tx2"/>
                          </a:solidFill>
                        </a:rPr>
                        <a:t>polyclonal</a:t>
                      </a:r>
                      <a:r>
                        <a:rPr lang="fr-FR" sz="1400" b="1" dirty="0">
                          <a:solidFill>
                            <a:schemeClr val="tx2"/>
                          </a:solidFill>
                        </a:rPr>
                        <a:t> (</a:t>
                      </a:r>
                      <a:r>
                        <a:rPr lang="fr-FR" sz="1400" b="1" dirty="0" err="1">
                          <a:solidFill>
                            <a:schemeClr val="tx2"/>
                          </a:solidFill>
                        </a:rPr>
                        <a:t>Ig</a:t>
                      </a:r>
                      <a:r>
                        <a:rPr lang="fr-FR" sz="1400" b="1" dirty="0">
                          <a:solidFill>
                            <a:schemeClr val="tx2"/>
                          </a:solidFill>
                        </a:rPr>
                        <a:t> antitétaniques)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-(m)</a:t>
                      </a:r>
                      <a:r>
                        <a:rPr lang="fr-FR" sz="1400" b="1" dirty="0" err="1">
                          <a:solidFill>
                            <a:schemeClr val="tx2"/>
                          </a:solidFill>
                        </a:rPr>
                        <a:t>omab</a:t>
                      </a: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2"/>
                          </a:solidFill>
                          <a:latin typeface="+mn-lt"/>
                          <a:ea typeface="+mn-ea"/>
                          <a:cs typeface="+mn-cs"/>
                        </a:rPr>
                        <a:t>- </a:t>
                      </a:r>
                      <a:r>
                        <a:rPr lang="fr-FR" sz="1400" b="1" kern="1200" dirty="0" err="1">
                          <a:solidFill>
                            <a:schemeClr val="tx2"/>
                          </a:solidFill>
                          <a:latin typeface="+mn-lt"/>
                          <a:ea typeface="+mn-ea"/>
                          <a:cs typeface="+mn-cs"/>
                        </a:rPr>
                        <a:t>XImab</a:t>
                      </a:r>
                      <a:endParaRPr lang="fr-FR" sz="1400" b="1" kern="1200" dirty="0">
                        <a:solidFill>
                          <a:schemeClr val="tx2"/>
                        </a:solidFill>
                        <a:latin typeface="+mn-lt"/>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2"/>
                          </a:solidFill>
                          <a:latin typeface="+mn-lt"/>
                          <a:ea typeface="+mn-ea"/>
                          <a:cs typeface="+mn-cs"/>
                        </a:rPr>
                        <a:t>- </a:t>
                      </a:r>
                      <a:r>
                        <a:rPr lang="fr-FR" sz="1400" b="1" kern="1200" dirty="0" err="1">
                          <a:solidFill>
                            <a:schemeClr val="tx2"/>
                          </a:solidFill>
                          <a:latin typeface="+mn-lt"/>
                          <a:ea typeface="+mn-ea"/>
                          <a:cs typeface="+mn-cs"/>
                        </a:rPr>
                        <a:t>ZUmab</a:t>
                      </a:r>
                      <a:endParaRPr lang="fr-FR" sz="1400" b="1" kern="1200" dirty="0">
                        <a:solidFill>
                          <a:schemeClr val="tx2"/>
                        </a:solidFill>
                        <a:latin typeface="+mn-lt"/>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2"/>
                          </a:solidFill>
                          <a:latin typeface="+mn-lt"/>
                          <a:ea typeface="+mn-ea"/>
                          <a:cs typeface="+mn-cs"/>
                        </a:rPr>
                        <a:t>- (M)</a:t>
                      </a:r>
                      <a:r>
                        <a:rPr lang="fr-FR" sz="1400" b="1" kern="1200" dirty="0" err="1">
                          <a:solidFill>
                            <a:schemeClr val="tx2"/>
                          </a:solidFill>
                          <a:latin typeface="+mn-lt"/>
                          <a:ea typeface="+mn-ea"/>
                          <a:cs typeface="+mn-cs"/>
                        </a:rPr>
                        <a:t>Umab</a:t>
                      </a:r>
                      <a:endParaRPr lang="fr-FR" sz="1400" b="1" kern="1200" dirty="0">
                        <a:solidFill>
                          <a:schemeClr val="tx2"/>
                        </a:solidFill>
                        <a:latin typeface="+mn-lt"/>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830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HYBRIDOME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2"/>
                          </a:solidFill>
                        </a:rPr>
                        <a:t>TRANSFECTANTS CELLULAIRES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158805"/>
                  </a:ext>
                </a:extLst>
              </a:tr>
              <a:tr h="35830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err="1">
                          <a:solidFill>
                            <a:schemeClr val="tx2"/>
                          </a:solidFill>
                        </a:rPr>
                        <a:t>Ac</a:t>
                      </a:r>
                      <a:r>
                        <a:rPr lang="fr-FR" sz="1400" b="1" dirty="0">
                          <a:solidFill>
                            <a:schemeClr val="tx2"/>
                          </a:solidFill>
                        </a:rPr>
                        <a:t> monoclonal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err="1">
                          <a:solidFill>
                            <a:schemeClr val="tx2"/>
                          </a:solidFill>
                        </a:rPr>
                        <a:t>Ac</a:t>
                      </a:r>
                      <a:r>
                        <a:rPr lang="fr-FR" sz="1400" b="1" dirty="0">
                          <a:solidFill>
                            <a:schemeClr val="tx2"/>
                          </a:solidFill>
                        </a:rPr>
                        <a:t> monoclonal recombinant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5512912"/>
                  </a:ext>
                </a:extLst>
              </a:tr>
            </a:tbl>
          </a:graphicData>
        </a:graphic>
      </p:graphicFrame>
      <p:grpSp>
        <p:nvGrpSpPr>
          <p:cNvPr id="7" name="Groupe 6">
            <a:extLst>
              <a:ext uri="{FF2B5EF4-FFF2-40B4-BE49-F238E27FC236}">
                <a16:creationId xmlns:a16="http://schemas.microsoft.com/office/drawing/2014/main" id="{54080C3B-8F70-482C-88C6-E50756E3DF3D}"/>
              </a:ext>
            </a:extLst>
          </p:cNvPr>
          <p:cNvGrpSpPr/>
          <p:nvPr/>
        </p:nvGrpSpPr>
        <p:grpSpPr>
          <a:xfrm>
            <a:off x="5354798" y="1413252"/>
            <a:ext cx="889828" cy="1527293"/>
            <a:chOff x="1703811" y="2852936"/>
            <a:chExt cx="1513216" cy="2091316"/>
          </a:xfrm>
          <a:solidFill>
            <a:srgbClr val="FF0000"/>
          </a:solidFill>
        </p:grpSpPr>
        <p:grpSp>
          <p:nvGrpSpPr>
            <p:cNvPr id="8" name="Group 195">
              <a:extLst>
                <a:ext uri="{FF2B5EF4-FFF2-40B4-BE49-F238E27FC236}">
                  <a16:creationId xmlns:a16="http://schemas.microsoft.com/office/drawing/2014/main" id="{E360A3B4-FBF3-4A97-8BA9-E3E6338EF880}"/>
                </a:ext>
              </a:extLst>
            </p:cNvPr>
            <p:cNvGrpSpPr>
              <a:grpSpLocks/>
            </p:cNvGrpSpPr>
            <p:nvPr/>
          </p:nvGrpSpPr>
          <p:grpSpPr bwMode="auto">
            <a:xfrm>
              <a:off x="2912658" y="2891717"/>
              <a:ext cx="304369" cy="639845"/>
              <a:chOff x="1152" y="771"/>
              <a:chExt cx="286" cy="557"/>
            </a:xfrm>
            <a:grpFill/>
          </p:grpSpPr>
          <p:sp>
            <p:nvSpPr>
              <p:cNvPr id="118" name="Freeform 196">
                <a:extLst>
                  <a:ext uri="{FF2B5EF4-FFF2-40B4-BE49-F238E27FC236}">
                    <a16:creationId xmlns:a16="http://schemas.microsoft.com/office/drawing/2014/main" id="{70EB511C-3D45-4953-88A1-1F0E66AF288F}"/>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9" name="Freeform 197">
                <a:extLst>
                  <a:ext uri="{FF2B5EF4-FFF2-40B4-BE49-F238E27FC236}">
                    <a16:creationId xmlns:a16="http://schemas.microsoft.com/office/drawing/2014/main" id="{B17409C6-AF32-4E5F-B175-43BF4629D632}"/>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0" name="Freeform 198">
                <a:extLst>
                  <a:ext uri="{FF2B5EF4-FFF2-40B4-BE49-F238E27FC236}">
                    <a16:creationId xmlns:a16="http://schemas.microsoft.com/office/drawing/2014/main" id="{A6C8B8AE-3D05-4BD1-9606-AFD86631811C}"/>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1" name="Freeform 199">
                <a:extLst>
                  <a:ext uri="{FF2B5EF4-FFF2-40B4-BE49-F238E27FC236}">
                    <a16:creationId xmlns:a16="http://schemas.microsoft.com/office/drawing/2014/main" id="{8B3D06DB-1E7A-4ED9-86F4-CAF8C9DCAF6F}"/>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2" name="Freeform 200">
                <a:extLst>
                  <a:ext uri="{FF2B5EF4-FFF2-40B4-BE49-F238E27FC236}">
                    <a16:creationId xmlns:a16="http://schemas.microsoft.com/office/drawing/2014/main" id="{BD94F478-1523-465E-BAA4-93DC483D7B66}"/>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3" name="Freeform 201">
                <a:extLst>
                  <a:ext uri="{FF2B5EF4-FFF2-40B4-BE49-F238E27FC236}">
                    <a16:creationId xmlns:a16="http://schemas.microsoft.com/office/drawing/2014/main" id="{302581D9-59AB-4CFE-90D0-C60AD3D708CB}"/>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 name="Freeform 202">
                <a:extLst>
                  <a:ext uri="{FF2B5EF4-FFF2-40B4-BE49-F238E27FC236}">
                    <a16:creationId xmlns:a16="http://schemas.microsoft.com/office/drawing/2014/main" id="{32C4E59E-BA3C-42FE-8C15-6959BCC07634}"/>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5" name="Freeform 203">
                <a:extLst>
                  <a:ext uri="{FF2B5EF4-FFF2-40B4-BE49-F238E27FC236}">
                    <a16:creationId xmlns:a16="http://schemas.microsoft.com/office/drawing/2014/main" id="{DEAB2C4D-ED14-4F41-8409-F7A33EBE70D7}"/>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6" name="Freeform 204">
                <a:extLst>
                  <a:ext uri="{FF2B5EF4-FFF2-40B4-BE49-F238E27FC236}">
                    <a16:creationId xmlns:a16="http://schemas.microsoft.com/office/drawing/2014/main" id="{142DC8EC-776C-49A9-98D1-D8FD09825B3C}"/>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7" name="Freeform 205">
                <a:extLst>
                  <a:ext uri="{FF2B5EF4-FFF2-40B4-BE49-F238E27FC236}">
                    <a16:creationId xmlns:a16="http://schemas.microsoft.com/office/drawing/2014/main" id="{49D3CCD0-C892-4B7A-A9CD-0DA8BC099AA0}"/>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8" name="Freeform 206">
                <a:extLst>
                  <a:ext uri="{FF2B5EF4-FFF2-40B4-BE49-F238E27FC236}">
                    <a16:creationId xmlns:a16="http://schemas.microsoft.com/office/drawing/2014/main" id="{A45EACCE-16DC-42C4-A78A-3B5CD6276CE6}"/>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11" name="Group 195">
              <a:extLst>
                <a:ext uri="{FF2B5EF4-FFF2-40B4-BE49-F238E27FC236}">
                  <a16:creationId xmlns:a16="http://schemas.microsoft.com/office/drawing/2014/main" id="{F13A7683-F5CC-4A72-9D50-3E611FC5B09C}"/>
                </a:ext>
              </a:extLst>
            </p:cNvPr>
            <p:cNvGrpSpPr>
              <a:grpSpLocks/>
            </p:cNvGrpSpPr>
            <p:nvPr/>
          </p:nvGrpSpPr>
          <p:grpSpPr bwMode="auto">
            <a:xfrm>
              <a:off x="1703811" y="2867644"/>
              <a:ext cx="304369" cy="639845"/>
              <a:chOff x="1152" y="771"/>
              <a:chExt cx="286" cy="557"/>
            </a:xfrm>
            <a:grpFill/>
          </p:grpSpPr>
          <p:sp>
            <p:nvSpPr>
              <p:cNvPr id="107" name="Freeform 196">
                <a:extLst>
                  <a:ext uri="{FF2B5EF4-FFF2-40B4-BE49-F238E27FC236}">
                    <a16:creationId xmlns:a16="http://schemas.microsoft.com/office/drawing/2014/main" id="{9DD611A0-8E4D-45DA-B2CC-D9FEF6955218}"/>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8" name="Freeform 197">
                <a:extLst>
                  <a:ext uri="{FF2B5EF4-FFF2-40B4-BE49-F238E27FC236}">
                    <a16:creationId xmlns:a16="http://schemas.microsoft.com/office/drawing/2014/main" id="{AB3C6304-1BF2-464C-9732-8EC643EB9662}"/>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9" name="Freeform 198">
                <a:extLst>
                  <a:ext uri="{FF2B5EF4-FFF2-40B4-BE49-F238E27FC236}">
                    <a16:creationId xmlns:a16="http://schemas.microsoft.com/office/drawing/2014/main" id="{D1BA25CB-FAC8-4382-97E4-17A4B0EC9D71}"/>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0" name="Freeform 199">
                <a:extLst>
                  <a:ext uri="{FF2B5EF4-FFF2-40B4-BE49-F238E27FC236}">
                    <a16:creationId xmlns:a16="http://schemas.microsoft.com/office/drawing/2014/main" id="{D30D1859-5A6E-4C02-B466-3ED4A04C5350}"/>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1" name="Freeform 200">
                <a:extLst>
                  <a:ext uri="{FF2B5EF4-FFF2-40B4-BE49-F238E27FC236}">
                    <a16:creationId xmlns:a16="http://schemas.microsoft.com/office/drawing/2014/main" id="{375E7ECD-E6BC-4500-902D-CE0E0A0B66E3}"/>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2" name="Freeform 201">
                <a:extLst>
                  <a:ext uri="{FF2B5EF4-FFF2-40B4-BE49-F238E27FC236}">
                    <a16:creationId xmlns:a16="http://schemas.microsoft.com/office/drawing/2014/main" id="{50B01DAA-0549-4EAF-A732-CD7C190C2596}"/>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3" name="Freeform 202">
                <a:extLst>
                  <a:ext uri="{FF2B5EF4-FFF2-40B4-BE49-F238E27FC236}">
                    <a16:creationId xmlns:a16="http://schemas.microsoft.com/office/drawing/2014/main" id="{1EED57A4-AB19-4629-A184-29545354C250}"/>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4" name="Freeform 203">
                <a:extLst>
                  <a:ext uri="{FF2B5EF4-FFF2-40B4-BE49-F238E27FC236}">
                    <a16:creationId xmlns:a16="http://schemas.microsoft.com/office/drawing/2014/main" id="{1CB725F5-1E06-4562-B227-C281CA2C8BE0}"/>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5" name="Freeform 204">
                <a:extLst>
                  <a:ext uri="{FF2B5EF4-FFF2-40B4-BE49-F238E27FC236}">
                    <a16:creationId xmlns:a16="http://schemas.microsoft.com/office/drawing/2014/main" id="{5AB941CC-3EE5-4F3B-BFD5-6D89E2319B8A}"/>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6" name="Freeform 205">
                <a:extLst>
                  <a:ext uri="{FF2B5EF4-FFF2-40B4-BE49-F238E27FC236}">
                    <a16:creationId xmlns:a16="http://schemas.microsoft.com/office/drawing/2014/main" id="{A1659D68-0541-4D1A-BC07-D76B3BFBC8B1}"/>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7" name="Freeform 206">
                <a:extLst>
                  <a:ext uri="{FF2B5EF4-FFF2-40B4-BE49-F238E27FC236}">
                    <a16:creationId xmlns:a16="http://schemas.microsoft.com/office/drawing/2014/main" id="{32910C9C-C733-49F9-8E58-BE209EB6C211}"/>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sp>
          <p:nvSpPr>
            <p:cNvPr id="12" name="Freeform 146">
              <a:extLst>
                <a:ext uri="{FF2B5EF4-FFF2-40B4-BE49-F238E27FC236}">
                  <a16:creationId xmlns:a16="http://schemas.microsoft.com/office/drawing/2014/main" id="{98D59DE8-D1C8-4C8A-A848-8C4EA06B41A1}"/>
                </a:ext>
              </a:extLst>
            </p:cNvPr>
            <p:cNvSpPr>
              <a:spLocks/>
            </p:cNvSpPr>
            <p:nvPr/>
          </p:nvSpPr>
          <p:spPr bwMode="auto">
            <a:xfrm>
              <a:off x="2253655" y="3600649"/>
              <a:ext cx="196850" cy="130175"/>
            </a:xfrm>
            <a:custGeom>
              <a:avLst/>
              <a:gdLst>
                <a:gd name="T0" fmla="*/ 0 w 129"/>
                <a:gd name="T1" fmla="*/ 0 h 80"/>
                <a:gd name="T2" fmla="*/ 114 w 129"/>
                <a:gd name="T3" fmla="*/ 86 h 80"/>
                <a:gd name="T4" fmla="*/ 0 60000 65536"/>
                <a:gd name="T5" fmla="*/ 0 60000 65536"/>
              </a:gdLst>
              <a:ahLst/>
              <a:cxnLst>
                <a:cxn ang="T4">
                  <a:pos x="T0" y="T1"/>
                </a:cxn>
                <a:cxn ang="T5">
                  <a:pos x="T2" y="T3"/>
                </a:cxn>
              </a:cxnLst>
              <a:rect l="0" t="0" r="r" b="b"/>
              <a:pathLst>
                <a:path w="129" h="80">
                  <a:moveTo>
                    <a:pt x="0" y="0"/>
                  </a:moveTo>
                  <a:cubicBezTo>
                    <a:pt x="0" y="0"/>
                    <a:pt x="95" y="18"/>
                    <a:pt x="129" y="80"/>
                  </a:cubicBezTo>
                </a:path>
              </a:pathLst>
            </a:custGeom>
            <a:grpFill/>
            <a:ln w="23813" cap="rnd">
              <a:solidFill>
                <a:schemeClr val="tx1"/>
              </a:solidFill>
              <a:prstDash val="solid"/>
              <a:miter lim="800000"/>
              <a:headEnd/>
              <a:tailEnd/>
            </a:ln>
          </p:spPr>
          <p:txBody>
            <a:bodyPr/>
            <a:lstStyle/>
            <a:p>
              <a:endParaRPr lang="fr-FR"/>
            </a:p>
          </p:txBody>
        </p:sp>
        <p:sp>
          <p:nvSpPr>
            <p:cNvPr id="13" name="Freeform 147">
              <a:extLst>
                <a:ext uri="{FF2B5EF4-FFF2-40B4-BE49-F238E27FC236}">
                  <a16:creationId xmlns:a16="http://schemas.microsoft.com/office/drawing/2014/main" id="{B851EC45-624D-45C0-9229-062CE1F5F254}"/>
                </a:ext>
              </a:extLst>
            </p:cNvPr>
            <p:cNvSpPr>
              <a:spLocks/>
            </p:cNvSpPr>
            <p:nvPr/>
          </p:nvSpPr>
          <p:spPr bwMode="auto">
            <a:xfrm>
              <a:off x="2391768" y="3800674"/>
              <a:ext cx="168275" cy="201613"/>
            </a:xfrm>
            <a:custGeom>
              <a:avLst/>
              <a:gdLst>
                <a:gd name="T0" fmla="*/ 96 w 111"/>
                <a:gd name="T1" fmla="*/ 133 h 124"/>
                <a:gd name="T2" fmla="*/ 53 w 111"/>
                <a:gd name="T3" fmla="*/ 0 h 124"/>
                <a:gd name="T4" fmla="*/ 45 w 111"/>
                <a:gd name="T5" fmla="*/ 0 h 124"/>
                <a:gd name="T6" fmla="*/ 0 w 111"/>
                <a:gd name="T7" fmla="*/ 133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 h="124">
                  <a:moveTo>
                    <a:pt x="111" y="124"/>
                  </a:moveTo>
                  <a:cubicBezTo>
                    <a:pt x="73" y="73"/>
                    <a:pt x="60" y="33"/>
                    <a:pt x="61" y="0"/>
                  </a:cubicBezTo>
                  <a:cubicBezTo>
                    <a:pt x="51" y="0"/>
                    <a:pt x="51" y="0"/>
                    <a:pt x="51" y="0"/>
                  </a:cubicBezTo>
                  <a:cubicBezTo>
                    <a:pt x="52" y="33"/>
                    <a:pt x="39" y="73"/>
                    <a:pt x="0" y="124"/>
                  </a:cubicBezTo>
                </a:path>
              </a:pathLst>
            </a:custGeom>
            <a:grpFill/>
            <a:ln w="23813" cap="rnd">
              <a:solidFill>
                <a:schemeClr val="tx1"/>
              </a:solidFill>
              <a:prstDash val="solid"/>
              <a:round/>
              <a:headEnd/>
              <a:tailEnd/>
            </a:ln>
          </p:spPr>
          <p:txBody>
            <a:bodyPr/>
            <a:lstStyle/>
            <a:p>
              <a:endParaRPr lang="fr-FR"/>
            </a:p>
          </p:txBody>
        </p:sp>
        <p:sp>
          <p:nvSpPr>
            <p:cNvPr id="14" name="Freeform 148">
              <a:extLst>
                <a:ext uri="{FF2B5EF4-FFF2-40B4-BE49-F238E27FC236}">
                  <a16:creationId xmlns:a16="http://schemas.microsoft.com/office/drawing/2014/main" id="{D6C93196-FD6A-4EEE-AA77-C486E6D2822A}"/>
                </a:ext>
              </a:extLst>
            </p:cNvPr>
            <p:cNvSpPr>
              <a:spLocks/>
            </p:cNvSpPr>
            <p:nvPr/>
          </p:nvSpPr>
          <p:spPr bwMode="auto">
            <a:xfrm>
              <a:off x="2501305" y="3600649"/>
              <a:ext cx="196850" cy="131763"/>
            </a:xfrm>
            <a:custGeom>
              <a:avLst/>
              <a:gdLst>
                <a:gd name="T0" fmla="*/ 113 w 130"/>
                <a:gd name="T1" fmla="*/ 0 h 81"/>
                <a:gd name="T2" fmla="*/ 0 w 130"/>
                <a:gd name="T3" fmla="*/ 87 h 81"/>
                <a:gd name="T4" fmla="*/ 0 60000 65536"/>
                <a:gd name="T5" fmla="*/ 0 60000 65536"/>
              </a:gdLst>
              <a:ahLst/>
              <a:cxnLst>
                <a:cxn ang="T4">
                  <a:pos x="T0" y="T1"/>
                </a:cxn>
                <a:cxn ang="T5">
                  <a:pos x="T2" y="T3"/>
                </a:cxn>
              </a:cxnLst>
              <a:rect l="0" t="0" r="r" b="b"/>
              <a:pathLst>
                <a:path w="130" h="81">
                  <a:moveTo>
                    <a:pt x="130" y="0"/>
                  </a:moveTo>
                  <a:cubicBezTo>
                    <a:pt x="130" y="0"/>
                    <a:pt x="34" y="18"/>
                    <a:pt x="0" y="81"/>
                  </a:cubicBezTo>
                </a:path>
              </a:pathLst>
            </a:custGeom>
            <a:grpFill/>
            <a:ln w="23813" cap="rnd">
              <a:solidFill>
                <a:schemeClr val="tx1"/>
              </a:solidFill>
              <a:prstDash val="solid"/>
              <a:miter lim="800000"/>
              <a:headEnd/>
              <a:tailEnd/>
            </a:ln>
          </p:spPr>
          <p:txBody>
            <a:bodyPr/>
            <a:lstStyle/>
            <a:p>
              <a:endParaRPr lang="fr-FR"/>
            </a:p>
          </p:txBody>
        </p:sp>
        <p:sp>
          <p:nvSpPr>
            <p:cNvPr id="15" name="Freeform 149">
              <a:extLst>
                <a:ext uri="{FF2B5EF4-FFF2-40B4-BE49-F238E27FC236}">
                  <a16:creationId xmlns:a16="http://schemas.microsoft.com/office/drawing/2014/main" id="{C61A2893-85BC-4C16-924A-2CE76F5AD289}"/>
                </a:ext>
              </a:extLst>
            </p:cNvPr>
            <p:cNvSpPr>
              <a:spLocks/>
            </p:cNvSpPr>
            <p:nvPr/>
          </p:nvSpPr>
          <p:spPr bwMode="auto">
            <a:xfrm>
              <a:off x="2121893" y="3941961"/>
              <a:ext cx="377825" cy="569913"/>
            </a:xfrm>
            <a:custGeom>
              <a:avLst/>
              <a:gdLst>
                <a:gd name="T0" fmla="*/ 180 w 248"/>
                <a:gd name="T1" fmla="*/ 218 h 351"/>
                <a:gd name="T2" fmla="*/ 182 w 248"/>
                <a:gd name="T3" fmla="*/ 200 h 351"/>
                <a:gd name="T4" fmla="*/ 202 w 248"/>
                <a:gd name="T5" fmla="*/ 156 h 351"/>
                <a:gd name="T6" fmla="*/ 158 w 248"/>
                <a:gd name="T7" fmla="*/ 16 h 351"/>
                <a:gd name="T8" fmla="*/ 53 w 248"/>
                <a:gd name="T9" fmla="*/ 94 h 351"/>
                <a:gd name="T10" fmla="*/ 46 w 248"/>
                <a:gd name="T11" fmla="*/ 142 h 351"/>
                <a:gd name="T12" fmla="*/ 37 w 248"/>
                <a:gd name="T13" fmla="*/ 158 h 351"/>
                <a:gd name="T14" fmla="*/ 36 w 248"/>
                <a:gd name="T15" fmla="*/ 176 h 351"/>
                <a:gd name="T16" fmla="*/ 16 w 248"/>
                <a:gd name="T17" fmla="*/ 219 h 351"/>
                <a:gd name="T18" fmla="*/ 60 w 248"/>
                <a:gd name="T19" fmla="*/ 359 h 351"/>
                <a:gd name="T20" fmla="*/ 167 w 248"/>
                <a:gd name="T21" fmla="*/ 281 h 351"/>
                <a:gd name="T22" fmla="*/ 173 w 248"/>
                <a:gd name="T23" fmla="*/ 231 h 351"/>
                <a:gd name="T24" fmla="*/ 180 w 248"/>
                <a:gd name="T25" fmla="*/ 218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351">
                  <a:moveTo>
                    <a:pt x="204" y="203"/>
                  </a:moveTo>
                  <a:cubicBezTo>
                    <a:pt x="205" y="197"/>
                    <a:pt x="206" y="192"/>
                    <a:pt x="206" y="188"/>
                  </a:cubicBezTo>
                  <a:cubicBezTo>
                    <a:pt x="216" y="176"/>
                    <a:pt x="224" y="162"/>
                    <a:pt x="229" y="147"/>
                  </a:cubicBezTo>
                  <a:cubicBezTo>
                    <a:pt x="248" y="91"/>
                    <a:pt x="226" y="32"/>
                    <a:pt x="179" y="16"/>
                  </a:cubicBezTo>
                  <a:cubicBezTo>
                    <a:pt x="132" y="0"/>
                    <a:pt x="78" y="32"/>
                    <a:pt x="59" y="88"/>
                  </a:cubicBezTo>
                  <a:cubicBezTo>
                    <a:pt x="54" y="103"/>
                    <a:pt x="52" y="118"/>
                    <a:pt x="52" y="133"/>
                  </a:cubicBezTo>
                  <a:cubicBezTo>
                    <a:pt x="49" y="136"/>
                    <a:pt x="46" y="141"/>
                    <a:pt x="43" y="148"/>
                  </a:cubicBezTo>
                  <a:cubicBezTo>
                    <a:pt x="41" y="154"/>
                    <a:pt x="41" y="160"/>
                    <a:pt x="41" y="164"/>
                  </a:cubicBezTo>
                  <a:cubicBezTo>
                    <a:pt x="32" y="176"/>
                    <a:pt x="24" y="189"/>
                    <a:pt x="19" y="204"/>
                  </a:cubicBezTo>
                  <a:cubicBezTo>
                    <a:pt x="0" y="260"/>
                    <a:pt x="22" y="319"/>
                    <a:pt x="69" y="335"/>
                  </a:cubicBezTo>
                  <a:cubicBezTo>
                    <a:pt x="116" y="351"/>
                    <a:pt x="170" y="319"/>
                    <a:pt x="189" y="263"/>
                  </a:cubicBezTo>
                  <a:cubicBezTo>
                    <a:pt x="195" y="247"/>
                    <a:pt x="197" y="231"/>
                    <a:pt x="196" y="216"/>
                  </a:cubicBezTo>
                  <a:cubicBezTo>
                    <a:pt x="199" y="213"/>
                    <a:pt x="202" y="208"/>
                    <a:pt x="204"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50">
              <a:extLst>
                <a:ext uri="{FF2B5EF4-FFF2-40B4-BE49-F238E27FC236}">
                  <a16:creationId xmlns:a16="http://schemas.microsoft.com/office/drawing/2014/main" id="{E0ACFF0B-7BF7-4784-9F06-5A26FF0004EE}"/>
                </a:ext>
              </a:extLst>
            </p:cNvPr>
            <p:cNvSpPr>
              <a:spLocks/>
            </p:cNvSpPr>
            <p:nvPr/>
          </p:nvSpPr>
          <p:spPr bwMode="auto">
            <a:xfrm>
              <a:off x="2204443" y="3962599"/>
              <a:ext cx="241300" cy="258763"/>
            </a:xfrm>
            <a:custGeom>
              <a:avLst/>
              <a:gdLst>
                <a:gd name="T0" fmla="*/ 105 w 159"/>
                <a:gd name="T1" fmla="*/ 130 h 159"/>
                <a:gd name="T2" fmla="*/ 19 w 159"/>
                <a:gd name="T3" fmla="*/ 146 h 159"/>
                <a:gd name="T4" fmla="*/ 33 w 159"/>
                <a:gd name="T5" fmla="*/ 41 h 159"/>
                <a:gd name="T6" fmla="*/ 119 w 159"/>
                <a:gd name="T7" fmla="*/ 26 h 159"/>
                <a:gd name="T8" fmla="*/ 105 w 159"/>
                <a:gd name="T9" fmla="*/ 13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59">
                  <a:moveTo>
                    <a:pt x="120" y="121"/>
                  </a:moveTo>
                  <a:cubicBezTo>
                    <a:pt x="89" y="152"/>
                    <a:pt x="45" y="159"/>
                    <a:pt x="22" y="136"/>
                  </a:cubicBezTo>
                  <a:cubicBezTo>
                    <a:pt x="0" y="113"/>
                    <a:pt x="7" y="69"/>
                    <a:pt x="38" y="38"/>
                  </a:cubicBezTo>
                  <a:cubicBezTo>
                    <a:pt x="69" y="7"/>
                    <a:pt x="113" y="0"/>
                    <a:pt x="136" y="23"/>
                  </a:cubicBezTo>
                  <a:cubicBezTo>
                    <a:pt x="159" y="46"/>
                    <a:pt x="152" y="90"/>
                    <a:pt x="12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51">
              <a:extLst>
                <a:ext uri="{FF2B5EF4-FFF2-40B4-BE49-F238E27FC236}">
                  <a16:creationId xmlns:a16="http://schemas.microsoft.com/office/drawing/2014/main" id="{AAD9F831-146E-4E31-BCA2-1AE762E7A776}"/>
                </a:ext>
              </a:extLst>
            </p:cNvPr>
            <p:cNvSpPr>
              <a:spLocks/>
            </p:cNvSpPr>
            <p:nvPr/>
          </p:nvSpPr>
          <p:spPr bwMode="auto">
            <a:xfrm>
              <a:off x="2182218" y="4170561"/>
              <a:ext cx="26988" cy="46038"/>
            </a:xfrm>
            <a:custGeom>
              <a:avLst/>
              <a:gdLst>
                <a:gd name="T0" fmla="*/ 15 w 18"/>
                <a:gd name="T1" fmla="*/ 0 h 28"/>
                <a:gd name="T2" fmla="*/ 7 w 18"/>
                <a:gd name="T3" fmla="*/ 31 h 28"/>
                <a:gd name="T4" fmla="*/ 15 w 18"/>
                <a:gd name="T5" fmla="*/ 0 h 28"/>
                <a:gd name="T6" fmla="*/ 0 60000 65536"/>
                <a:gd name="T7" fmla="*/ 0 60000 65536"/>
                <a:gd name="T8" fmla="*/ 0 60000 65536"/>
              </a:gdLst>
              <a:ahLst/>
              <a:cxnLst>
                <a:cxn ang="T6">
                  <a:pos x="T0" y="T1"/>
                </a:cxn>
                <a:cxn ang="T7">
                  <a:pos x="T2" y="T3"/>
                </a:cxn>
                <a:cxn ang="T8">
                  <a:pos x="T4" y="T5"/>
                </a:cxn>
              </a:cxnLst>
              <a:rect l="0" t="0" r="r" b="b"/>
              <a:pathLst>
                <a:path w="18" h="28">
                  <a:moveTo>
                    <a:pt x="18" y="0"/>
                  </a:moveTo>
                  <a:cubicBezTo>
                    <a:pt x="18" y="0"/>
                    <a:pt x="0" y="8"/>
                    <a:pt x="7" y="28"/>
                  </a:cubicBezTo>
                  <a:cubicBezTo>
                    <a:pt x="7" y="28"/>
                    <a:pt x="8" y="8"/>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52">
              <a:extLst>
                <a:ext uri="{FF2B5EF4-FFF2-40B4-BE49-F238E27FC236}">
                  <a16:creationId xmlns:a16="http://schemas.microsoft.com/office/drawing/2014/main" id="{924B367F-3130-4968-A04B-A75A3EA88DA0}"/>
                </a:ext>
              </a:extLst>
            </p:cNvPr>
            <p:cNvSpPr>
              <a:spLocks/>
            </p:cNvSpPr>
            <p:nvPr/>
          </p:nvSpPr>
          <p:spPr bwMode="auto">
            <a:xfrm>
              <a:off x="2139355" y="4226124"/>
              <a:ext cx="166688" cy="258763"/>
            </a:xfrm>
            <a:custGeom>
              <a:avLst/>
              <a:gdLst>
                <a:gd name="T0" fmla="*/ 92 w 109"/>
                <a:gd name="T1" fmla="*/ 79 h 159"/>
                <a:gd name="T2" fmla="*/ 58 w 109"/>
                <a:gd name="T3" fmla="*/ 168 h 159"/>
                <a:gd name="T4" fmla="*/ 6 w 109"/>
                <a:gd name="T5" fmla="*/ 92 h 159"/>
                <a:gd name="T6" fmla="*/ 39 w 109"/>
                <a:gd name="T7" fmla="*/ 3 h 159"/>
                <a:gd name="T8" fmla="*/ 92 w 109"/>
                <a:gd name="T9" fmla="*/ 7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59">
                  <a:moveTo>
                    <a:pt x="104" y="73"/>
                  </a:moveTo>
                  <a:cubicBezTo>
                    <a:pt x="109" y="115"/>
                    <a:pt x="92" y="152"/>
                    <a:pt x="64" y="156"/>
                  </a:cubicBezTo>
                  <a:cubicBezTo>
                    <a:pt x="37" y="159"/>
                    <a:pt x="11" y="128"/>
                    <a:pt x="6" y="86"/>
                  </a:cubicBezTo>
                  <a:cubicBezTo>
                    <a:pt x="0" y="44"/>
                    <a:pt x="18" y="7"/>
                    <a:pt x="45" y="3"/>
                  </a:cubicBezTo>
                  <a:cubicBezTo>
                    <a:pt x="72" y="0"/>
                    <a:pt x="99" y="31"/>
                    <a:pt x="104"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53">
              <a:extLst>
                <a:ext uri="{FF2B5EF4-FFF2-40B4-BE49-F238E27FC236}">
                  <a16:creationId xmlns:a16="http://schemas.microsoft.com/office/drawing/2014/main" id="{0989558D-D660-437C-8A76-31BBD148959C}"/>
                </a:ext>
              </a:extLst>
            </p:cNvPr>
            <p:cNvSpPr>
              <a:spLocks/>
            </p:cNvSpPr>
            <p:nvPr/>
          </p:nvSpPr>
          <p:spPr bwMode="auto">
            <a:xfrm>
              <a:off x="2148880" y="4232474"/>
              <a:ext cx="122238" cy="155575"/>
            </a:xfrm>
            <a:custGeom>
              <a:avLst/>
              <a:gdLst>
                <a:gd name="T0" fmla="*/ 66 w 80"/>
                <a:gd name="T1" fmla="*/ 58 h 96"/>
                <a:gd name="T2" fmla="*/ 28 w 80"/>
                <a:gd name="T3" fmla="*/ 98 h 96"/>
                <a:gd name="T4" fmla="*/ 5 w 80"/>
                <a:gd name="T5" fmla="*/ 44 h 96"/>
                <a:gd name="T6" fmla="*/ 43 w 80"/>
                <a:gd name="T7" fmla="*/ 4 h 96"/>
                <a:gd name="T8" fmla="*/ 66 w 80"/>
                <a:gd name="T9" fmla="*/ 5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96">
                  <a:moveTo>
                    <a:pt x="75" y="55"/>
                  </a:moveTo>
                  <a:cubicBezTo>
                    <a:pt x="70" y="79"/>
                    <a:pt x="50" y="96"/>
                    <a:pt x="31" y="92"/>
                  </a:cubicBezTo>
                  <a:cubicBezTo>
                    <a:pt x="11" y="88"/>
                    <a:pt x="0" y="65"/>
                    <a:pt x="5" y="41"/>
                  </a:cubicBezTo>
                  <a:cubicBezTo>
                    <a:pt x="10" y="16"/>
                    <a:pt x="29" y="0"/>
                    <a:pt x="49" y="4"/>
                  </a:cubicBezTo>
                  <a:cubicBezTo>
                    <a:pt x="68" y="8"/>
                    <a:pt x="80" y="30"/>
                    <a:pt x="75"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54">
              <a:extLst>
                <a:ext uri="{FF2B5EF4-FFF2-40B4-BE49-F238E27FC236}">
                  <a16:creationId xmlns:a16="http://schemas.microsoft.com/office/drawing/2014/main" id="{F23A6D03-1666-46B6-8B73-9FBF5BECC931}"/>
                </a:ext>
              </a:extLst>
            </p:cNvPr>
            <p:cNvSpPr>
              <a:spLocks/>
            </p:cNvSpPr>
            <p:nvPr/>
          </p:nvSpPr>
          <p:spPr bwMode="auto">
            <a:xfrm>
              <a:off x="2186980" y="4235649"/>
              <a:ext cx="38100" cy="39688"/>
            </a:xfrm>
            <a:custGeom>
              <a:avLst/>
              <a:gdLst>
                <a:gd name="T0" fmla="*/ 20 w 25"/>
                <a:gd name="T1" fmla="*/ 18 h 24"/>
                <a:gd name="T2" fmla="*/ 9 w 25"/>
                <a:gd name="T3" fmla="*/ 24 h 24"/>
                <a:gd name="T4" fmla="*/ 2 w 25"/>
                <a:gd name="T5" fmla="*/ 8 h 24"/>
                <a:gd name="T6" fmla="*/ 13 w 25"/>
                <a:gd name="T7" fmla="*/ 2 h 24"/>
                <a:gd name="T8" fmla="*/ 20 w 25"/>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3" y="15"/>
                  </a:moveTo>
                  <a:cubicBezTo>
                    <a:pt x="21" y="21"/>
                    <a:pt x="15" y="24"/>
                    <a:pt x="9" y="21"/>
                  </a:cubicBezTo>
                  <a:cubicBezTo>
                    <a:pt x="3" y="19"/>
                    <a:pt x="0" y="13"/>
                    <a:pt x="2" y="8"/>
                  </a:cubicBezTo>
                  <a:cubicBezTo>
                    <a:pt x="4" y="2"/>
                    <a:pt x="10" y="0"/>
                    <a:pt x="16" y="2"/>
                  </a:cubicBezTo>
                  <a:cubicBezTo>
                    <a:pt x="22" y="4"/>
                    <a:pt x="25" y="10"/>
                    <a:pt x="2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55">
              <a:extLst>
                <a:ext uri="{FF2B5EF4-FFF2-40B4-BE49-F238E27FC236}">
                  <a16:creationId xmlns:a16="http://schemas.microsoft.com/office/drawing/2014/main" id="{54A6B7FB-8892-46CB-9FC4-032D6C7CBA5F}"/>
                </a:ext>
              </a:extLst>
            </p:cNvPr>
            <p:cNvSpPr>
              <a:spLocks/>
            </p:cNvSpPr>
            <p:nvPr/>
          </p:nvSpPr>
          <p:spPr bwMode="auto">
            <a:xfrm>
              <a:off x="2163168" y="4273749"/>
              <a:ext cx="26988" cy="26988"/>
            </a:xfrm>
            <a:custGeom>
              <a:avLst/>
              <a:gdLst>
                <a:gd name="T0" fmla="*/ 14 w 18"/>
                <a:gd name="T1" fmla="*/ 11 h 17"/>
                <a:gd name="T2" fmla="*/ 7 w 18"/>
                <a:gd name="T3" fmla="*/ 16 h 17"/>
                <a:gd name="T4" fmla="*/ 2 w 18"/>
                <a:gd name="T5" fmla="*/ 6 h 17"/>
                <a:gd name="T6" fmla="*/ 9 w 18"/>
                <a:gd name="T7" fmla="*/ 1 h 17"/>
                <a:gd name="T8" fmla="*/ 14 w 18"/>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11"/>
                  </a:moveTo>
                  <a:cubicBezTo>
                    <a:pt x="16" y="15"/>
                    <a:pt x="11" y="17"/>
                    <a:pt x="7" y="16"/>
                  </a:cubicBezTo>
                  <a:cubicBezTo>
                    <a:pt x="3" y="14"/>
                    <a:pt x="0" y="10"/>
                    <a:pt x="2" y="6"/>
                  </a:cubicBezTo>
                  <a:cubicBezTo>
                    <a:pt x="3" y="2"/>
                    <a:pt x="7" y="0"/>
                    <a:pt x="12" y="1"/>
                  </a:cubicBezTo>
                  <a:cubicBezTo>
                    <a:pt x="16" y="3"/>
                    <a:pt x="18" y="7"/>
                    <a:pt x="1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156">
              <a:extLst>
                <a:ext uri="{FF2B5EF4-FFF2-40B4-BE49-F238E27FC236}">
                  <a16:creationId xmlns:a16="http://schemas.microsoft.com/office/drawing/2014/main" id="{72EE3B15-BDBA-4289-B492-27AB510D785E}"/>
                </a:ext>
              </a:extLst>
            </p:cNvPr>
            <p:cNvSpPr>
              <a:spLocks/>
            </p:cNvSpPr>
            <p:nvPr/>
          </p:nvSpPr>
          <p:spPr bwMode="auto">
            <a:xfrm>
              <a:off x="2229843" y="3967361"/>
              <a:ext cx="176213" cy="153988"/>
            </a:xfrm>
            <a:custGeom>
              <a:avLst/>
              <a:gdLst>
                <a:gd name="T0" fmla="*/ 93 w 116"/>
                <a:gd name="T1" fmla="*/ 24 h 94"/>
                <a:gd name="T2" fmla="*/ 67 w 116"/>
                <a:gd name="T3" fmla="*/ 89 h 94"/>
                <a:gd name="T4" fmla="*/ 10 w 116"/>
                <a:gd name="T5" fmla="*/ 80 h 94"/>
                <a:gd name="T6" fmla="*/ 34 w 116"/>
                <a:gd name="T7" fmla="*/ 15 h 94"/>
                <a:gd name="T8" fmla="*/ 93 w 116"/>
                <a:gd name="T9" fmla="*/ 24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94">
                  <a:moveTo>
                    <a:pt x="106" y="21"/>
                  </a:moveTo>
                  <a:cubicBezTo>
                    <a:pt x="116" y="39"/>
                    <a:pt x="103" y="65"/>
                    <a:pt x="76" y="80"/>
                  </a:cubicBezTo>
                  <a:cubicBezTo>
                    <a:pt x="50" y="94"/>
                    <a:pt x="20" y="92"/>
                    <a:pt x="10" y="74"/>
                  </a:cubicBezTo>
                  <a:cubicBezTo>
                    <a:pt x="0" y="56"/>
                    <a:pt x="14" y="29"/>
                    <a:pt x="40" y="15"/>
                  </a:cubicBezTo>
                  <a:cubicBezTo>
                    <a:pt x="67" y="0"/>
                    <a:pt x="97" y="3"/>
                    <a:pt x="10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157">
              <a:extLst>
                <a:ext uri="{FF2B5EF4-FFF2-40B4-BE49-F238E27FC236}">
                  <a16:creationId xmlns:a16="http://schemas.microsoft.com/office/drawing/2014/main" id="{C41B0D47-2DB6-43A5-9A6C-25B7E910B0FE}"/>
                </a:ext>
              </a:extLst>
            </p:cNvPr>
            <p:cNvSpPr>
              <a:spLocks/>
            </p:cNvSpPr>
            <p:nvPr/>
          </p:nvSpPr>
          <p:spPr bwMode="auto">
            <a:xfrm>
              <a:off x="2298105" y="3983236"/>
              <a:ext cx="84138" cy="80963"/>
            </a:xfrm>
            <a:custGeom>
              <a:avLst/>
              <a:gdLst>
                <a:gd name="T0" fmla="*/ 35 w 55"/>
                <a:gd name="T1" fmla="*/ 46 h 50"/>
                <a:gd name="T2" fmla="*/ 6 w 55"/>
                <a:gd name="T3" fmla="*/ 40 h 50"/>
                <a:gd name="T4" fmla="*/ 14 w 55"/>
                <a:gd name="T5" fmla="*/ 6 h 50"/>
                <a:gd name="T6" fmla="*/ 43 w 55"/>
                <a:gd name="T7" fmla="*/ 12 h 50"/>
                <a:gd name="T8" fmla="*/ 35 w 55"/>
                <a:gd name="T9" fmla="*/ 4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0">
                  <a:moveTo>
                    <a:pt x="38" y="43"/>
                  </a:moveTo>
                  <a:cubicBezTo>
                    <a:pt x="26" y="50"/>
                    <a:pt x="12" y="47"/>
                    <a:pt x="6" y="37"/>
                  </a:cubicBezTo>
                  <a:cubicBezTo>
                    <a:pt x="0" y="27"/>
                    <a:pt x="5" y="13"/>
                    <a:pt x="17" y="6"/>
                  </a:cubicBezTo>
                  <a:cubicBezTo>
                    <a:pt x="29" y="0"/>
                    <a:pt x="43" y="2"/>
                    <a:pt x="49" y="12"/>
                  </a:cubicBezTo>
                  <a:cubicBezTo>
                    <a:pt x="55" y="22"/>
                    <a:pt x="50" y="36"/>
                    <a:pt x="38"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 name="Freeform 158">
              <a:extLst>
                <a:ext uri="{FF2B5EF4-FFF2-40B4-BE49-F238E27FC236}">
                  <a16:creationId xmlns:a16="http://schemas.microsoft.com/office/drawing/2014/main" id="{4855396E-3E23-4CDD-9628-2A7688FA16FA}"/>
                </a:ext>
              </a:extLst>
            </p:cNvPr>
            <p:cNvSpPr>
              <a:spLocks/>
            </p:cNvSpPr>
            <p:nvPr/>
          </p:nvSpPr>
          <p:spPr bwMode="auto">
            <a:xfrm>
              <a:off x="2252068" y="4038799"/>
              <a:ext cx="47625" cy="52388"/>
            </a:xfrm>
            <a:custGeom>
              <a:avLst/>
              <a:gdLst>
                <a:gd name="T0" fmla="*/ 22 w 31"/>
                <a:gd name="T1" fmla="*/ 28 h 32"/>
                <a:gd name="T2" fmla="*/ 5 w 31"/>
                <a:gd name="T3" fmla="*/ 30 h 32"/>
                <a:gd name="T4" fmla="*/ 6 w 31"/>
                <a:gd name="T5" fmla="*/ 7 h 32"/>
                <a:gd name="T6" fmla="*/ 23 w 31"/>
                <a:gd name="T7" fmla="*/ 5 h 32"/>
                <a:gd name="T8" fmla="*/ 22 w 31"/>
                <a:gd name="T9" fmla="*/ 28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2">
                  <a:moveTo>
                    <a:pt x="25" y="25"/>
                  </a:moveTo>
                  <a:cubicBezTo>
                    <a:pt x="19" y="31"/>
                    <a:pt x="10" y="32"/>
                    <a:pt x="5" y="27"/>
                  </a:cubicBezTo>
                  <a:cubicBezTo>
                    <a:pt x="0" y="22"/>
                    <a:pt x="0" y="13"/>
                    <a:pt x="6" y="7"/>
                  </a:cubicBezTo>
                  <a:cubicBezTo>
                    <a:pt x="12" y="1"/>
                    <a:pt x="21" y="0"/>
                    <a:pt x="26" y="5"/>
                  </a:cubicBezTo>
                  <a:cubicBezTo>
                    <a:pt x="31" y="10"/>
                    <a:pt x="30" y="19"/>
                    <a:pt x="2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 name="Freeform 159">
              <a:extLst>
                <a:ext uri="{FF2B5EF4-FFF2-40B4-BE49-F238E27FC236}">
                  <a16:creationId xmlns:a16="http://schemas.microsoft.com/office/drawing/2014/main" id="{D5B3739E-B850-4B31-977C-97B8551A4778}"/>
                </a:ext>
              </a:extLst>
            </p:cNvPr>
            <p:cNvSpPr>
              <a:spLocks/>
            </p:cNvSpPr>
            <p:nvPr/>
          </p:nvSpPr>
          <p:spPr bwMode="auto">
            <a:xfrm>
              <a:off x="2123480" y="3938786"/>
              <a:ext cx="377825" cy="569913"/>
            </a:xfrm>
            <a:custGeom>
              <a:avLst/>
              <a:gdLst>
                <a:gd name="T0" fmla="*/ 179 w 248"/>
                <a:gd name="T1" fmla="*/ 218 h 351"/>
                <a:gd name="T2" fmla="*/ 182 w 248"/>
                <a:gd name="T3" fmla="*/ 200 h 351"/>
                <a:gd name="T4" fmla="*/ 202 w 248"/>
                <a:gd name="T5" fmla="*/ 156 h 351"/>
                <a:gd name="T6" fmla="*/ 158 w 248"/>
                <a:gd name="T7" fmla="*/ 16 h 351"/>
                <a:gd name="T8" fmla="*/ 53 w 248"/>
                <a:gd name="T9" fmla="*/ 94 h 351"/>
                <a:gd name="T10" fmla="*/ 46 w 248"/>
                <a:gd name="T11" fmla="*/ 142 h 351"/>
                <a:gd name="T12" fmla="*/ 37 w 248"/>
                <a:gd name="T13" fmla="*/ 158 h 351"/>
                <a:gd name="T14" fmla="*/ 36 w 248"/>
                <a:gd name="T15" fmla="*/ 177 h 351"/>
                <a:gd name="T16" fmla="*/ 16 w 248"/>
                <a:gd name="T17" fmla="*/ 219 h 351"/>
                <a:gd name="T18" fmla="*/ 60 w 248"/>
                <a:gd name="T19" fmla="*/ 359 h 351"/>
                <a:gd name="T20" fmla="*/ 167 w 248"/>
                <a:gd name="T21" fmla="*/ 281 h 351"/>
                <a:gd name="T22" fmla="*/ 173 w 248"/>
                <a:gd name="T23" fmla="*/ 231 h 351"/>
                <a:gd name="T24" fmla="*/ 179 w 248"/>
                <a:gd name="T25" fmla="*/ 218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351">
                  <a:moveTo>
                    <a:pt x="203" y="203"/>
                  </a:moveTo>
                  <a:cubicBezTo>
                    <a:pt x="205" y="197"/>
                    <a:pt x="206" y="192"/>
                    <a:pt x="206" y="188"/>
                  </a:cubicBezTo>
                  <a:cubicBezTo>
                    <a:pt x="216" y="176"/>
                    <a:pt x="224" y="162"/>
                    <a:pt x="229" y="147"/>
                  </a:cubicBezTo>
                  <a:cubicBezTo>
                    <a:pt x="248" y="91"/>
                    <a:pt x="226" y="32"/>
                    <a:pt x="179" y="16"/>
                  </a:cubicBezTo>
                  <a:cubicBezTo>
                    <a:pt x="132" y="0"/>
                    <a:pt x="78" y="32"/>
                    <a:pt x="59" y="88"/>
                  </a:cubicBezTo>
                  <a:cubicBezTo>
                    <a:pt x="54" y="103"/>
                    <a:pt x="52" y="119"/>
                    <a:pt x="52" y="133"/>
                  </a:cubicBezTo>
                  <a:cubicBezTo>
                    <a:pt x="49" y="137"/>
                    <a:pt x="45" y="142"/>
                    <a:pt x="43" y="148"/>
                  </a:cubicBezTo>
                  <a:cubicBezTo>
                    <a:pt x="41" y="154"/>
                    <a:pt x="41" y="160"/>
                    <a:pt x="41" y="165"/>
                  </a:cubicBezTo>
                  <a:cubicBezTo>
                    <a:pt x="32" y="176"/>
                    <a:pt x="24" y="189"/>
                    <a:pt x="19" y="204"/>
                  </a:cubicBezTo>
                  <a:cubicBezTo>
                    <a:pt x="0" y="260"/>
                    <a:pt x="22" y="319"/>
                    <a:pt x="69" y="335"/>
                  </a:cubicBezTo>
                  <a:cubicBezTo>
                    <a:pt x="116" y="351"/>
                    <a:pt x="170" y="319"/>
                    <a:pt x="189" y="263"/>
                  </a:cubicBezTo>
                  <a:cubicBezTo>
                    <a:pt x="194" y="247"/>
                    <a:pt x="197" y="231"/>
                    <a:pt x="196" y="216"/>
                  </a:cubicBezTo>
                  <a:cubicBezTo>
                    <a:pt x="199" y="213"/>
                    <a:pt x="202" y="208"/>
                    <a:pt x="203" y="203"/>
                  </a:cubicBezTo>
                  <a:close/>
                </a:path>
              </a:pathLst>
            </a:custGeom>
            <a:grpFill/>
            <a:ln w="6350" cap="flat">
              <a:solidFill>
                <a:srgbClr val="333333"/>
              </a:solidFill>
              <a:prstDash val="solid"/>
              <a:miter lim="800000"/>
              <a:headEnd/>
              <a:tailEnd/>
            </a:ln>
          </p:spPr>
          <p:txBody>
            <a:bodyPr/>
            <a:lstStyle/>
            <a:p>
              <a:endParaRPr lang="fr-FR"/>
            </a:p>
          </p:txBody>
        </p:sp>
        <p:sp>
          <p:nvSpPr>
            <p:cNvPr id="26" name="Freeform 160">
              <a:extLst>
                <a:ext uri="{FF2B5EF4-FFF2-40B4-BE49-F238E27FC236}">
                  <a16:creationId xmlns:a16="http://schemas.microsoft.com/office/drawing/2014/main" id="{5F7A1309-7C73-4976-9CFF-D999279621DE}"/>
                </a:ext>
              </a:extLst>
            </p:cNvPr>
            <p:cNvSpPr>
              <a:spLocks/>
            </p:cNvSpPr>
            <p:nvPr/>
          </p:nvSpPr>
          <p:spPr bwMode="auto">
            <a:xfrm>
              <a:off x="2469555" y="3937199"/>
              <a:ext cx="379413" cy="571500"/>
            </a:xfrm>
            <a:custGeom>
              <a:avLst/>
              <a:gdLst>
                <a:gd name="T0" fmla="*/ 39 w 249"/>
                <a:gd name="T1" fmla="*/ 218 h 352"/>
                <a:gd name="T2" fmla="*/ 37 w 249"/>
                <a:gd name="T3" fmla="*/ 200 h 352"/>
                <a:gd name="T4" fmla="*/ 16 w 249"/>
                <a:gd name="T5" fmla="*/ 156 h 352"/>
                <a:gd name="T6" fmla="*/ 60 w 249"/>
                <a:gd name="T7" fmla="*/ 16 h 352"/>
                <a:gd name="T8" fmla="*/ 168 w 249"/>
                <a:gd name="T9" fmla="*/ 94 h 352"/>
                <a:gd name="T10" fmla="*/ 173 w 249"/>
                <a:gd name="T11" fmla="*/ 143 h 352"/>
                <a:gd name="T12" fmla="*/ 181 w 249"/>
                <a:gd name="T13" fmla="*/ 158 h 352"/>
                <a:gd name="T14" fmla="*/ 183 w 249"/>
                <a:gd name="T15" fmla="*/ 177 h 352"/>
                <a:gd name="T16" fmla="*/ 203 w 249"/>
                <a:gd name="T17" fmla="*/ 220 h 352"/>
                <a:gd name="T18" fmla="*/ 158 w 249"/>
                <a:gd name="T19" fmla="*/ 359 h 352"/>
                <a:gd name="T20" fmla="*/ 53 w 249"/>
                <a:gd name="T21" fmla="*/ 281 h 352"/>
                <a:gd name="T22" fmla="*/ 47 w 249"/>
                <a:gd name="T23" fmla="*/ 232 h 352"/>
                <a:gd name="T24" fmla="*/ 39 w 249"/>
                <a:gd name="T25" fmla="*/ 218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 h="352">
                  <a:moveTo>
                    <a:pt x="45" y="203"/>
                  </a:moveTo>
                  <a:cubicBezTo>
                    <a:pt x="43" y="198"/>
                    <a:pt x="42" y="192"/>
                    <a:pt x="43" y="188"/>
                  </a:cubicBezTo>
                  <a:cubicBezTo>
                    <a:pt x="33" y="177"/>
                    <a:pt x="25" y="163"/>
                    <a:pt x="19" y="147"/>
                  </a:cubicBezTo>
                  <a:cubicBezTo>
                    <a:pt x="0" y="91"/>
                    <a:pt x="22" y="33"/>
                    <a:pt x="69" y="16"/>
                  </a:cubicBezTo>
                  <a:cubicBezTo>
                    <a:pt x="117" y="0"/>
                    <a:pt x="170" y="32"/>
                    <a:pt x="190" y="88"/>
                  </a:cubicBezTo>
                  <a:cubicBezTo>
                    <a:pt x="195" y="104"/>
                    <a:pt x="197" y="119"/>
                    <a:pt x="196" y="134"/>
                  </a:cubicBezTo>
                  <a:cubicBezTo>
                    <a:pt x="200" y="137"/>
                    <a:pt x="203" y="142"/>
                    <a:pt x="205" y="148"/>
                  </a:cubicBezTo>
                  <a:cubicBezTo>
                    <a:pt x="207" y="154"/>
                    <a:pt x="208" y="160"/>
                    <a:pt x="207" y="165"/>
                  </a:cubicBezTo>
                  <a:cubicBezTo>
                    <a:pt x="217" y="176"/>
                    <a:pt x="224" y="190"/>
                    <a:pt x="230" y="205"/>
                  </a:cubicBezTo>
                  <a:cubicBezTo>
                    <a:pt x="249" y="261"/>
                    <a:pt x="226" y="319"/>
                    <a:pt x="179" y="335"/>
                  </a:cubicBezTo>
                  <a:cubicBezTo>
                    <a:pt x="132" y="352"/>
                    <a:pt x="79" y="319"/>
                    <a:pt x="59" y="263"/>
                  </a:cubicBezTo>
                  <a:cubicBezTo>
                    <a:pt x="54" y="248"/>
                    <a:pt x="52" y="232"/>
                    <a:pt x="53" y="217"/>
                  </a:cubicBezTo>
                  <a:cubicBezTo>
                    <a:pt x="50" y="213"/>
                    <a:pt x="47" y="209"/>
                    <a:pt x="45"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 name="Freeform 161">
              <a:extLst>
                <a:ext uri="{FF2B5EF4-FFF2-40B4-BE49-F238E27FC236}">
                  <a16:creationId xmlns:a16="http://schemas.microsoft.com/office/drawing/2014/main" id="{5DC56C3A-9A4B-405A-AE4E-45D0C6AD0BB2}"/>
                </a:ext>
              </a:extLst>
            </p:cNvPr>
            <p:cNvSpPr>
              <a:spLocks/>
            </p:cNvSpPr>
            <p:nvPr/>
          </p:nvSpPr>
          <p:spPr bwMode="auto">
            <a:xfrm>
              <a:off x="2525118" y="3959424"/>
              <a:ext cx="242888" cy="257175"/>
            </a:xfrm>
            <a:custGeom>
              <a:avLst/>
              <a:gdLst>
                <a:gd name="T0" fmla="*/ 35 w 159"/>
                <a:gd name="T1" fmla="*/ 129 h 158"/>
                <a:gd name="T2" fmla="*/ 121 w 159"/>
                <a:gd name="T3" fmla="*/ 147 h 158"/>
                <a:gd name="T4" fmla="*/ 108 w 159"/>
                <a:gd name="T5" fmla="*/ 41 h 158"/>
                <a:gd name="T6" fmla="*/ 20 w 159"/>
                <a:gd name="T7" fmla="*/ 25 h 158"/>
                <a:gd name="T8" fmla="*/ 35 w 159"/>
                <a:gd name="T9" fmla="*/ 129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58">
                  <a:moveTo>
                    <a:pt x="38" y="120"/>
                  </a:moveTo>
                  <a:cubicBezTo>
                    <a:pt x="69" y="152"/>
                    <a:pt x="113" y="158"/>
                    <a:pt x="136" y="136"/>
                  </a:cubicBezTo>
                  <a:cubicBezTo>
                    <a:pt x="159" y="113"/>
                    <a:pt x="152" y="69"/>
                    <a:pt x="121" y="38"/>
                  </a:cubicBezTo>
                  <a:cubicBezTo>
                    <a:pt x="89" y="6"/>
                    <a:pt x="45" y="0"/>
                    <a:pt x="23" y="22"/>
                  </a:cubicBezTo>
                  <a:cubicBezTo>
                    <a:pt x="0" y="45"/>
                    <a:pt x="7" y="89"/>
                    <a:pt x="38"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 name="Freeform 162">
              <a:extLst>
                <a:ext uri="{FF2B5EF4-FFF2-40B4-BE49-F238E27FC236}">
                  <a16:creationId xmlns:a16="http://schemas.microsoft.com/office/drawing/2014/main" id="{47C0BD59-0FD2-4148-A13B-DAE65655187C}"/>
                </a:ext>
              </a:extLst>
            </p:cNvPr>
            <p:cNvSpPr>
              <a:spLocks/>
            </p:cNvSpPr>
            <p:nvPr/>
          </p:nvSpPr>
          <p:spPr bwMode="auto">
            <a:xfrm>
              <a:off x="2761655" y="4165799"/>
              <a:ext cx="25400" cy="47625"/>
            </a:xfrm>
            <a:custGeom>
              <a:avLst/>
              <a:gdLst>
                <a:gd name="T0" fmla="*/ 0 w 17"/>
                <a:gd name="T1" fmla="*/ 0 h 29"/>
                <a:gd name="T2" fmla="*/ 8 w 17"/>
                <a:gd name="T3" fmla="*/ 32 h 29"/>
                <a:gd name="T4" fmla="*/ 0 w 17"/>
                <a:gd name="T5" fmla="*/ 0 h 29"/>
                <a:gd name="T6" fmla="*/ 0 60000 65536"/>
                <a:gd name="T7" fmla="*/ 0 60000 65536"/>
                <a:gd name="T8" fmla="*/ 0 60000 65536"/>
              </a:gdLst>
              <a:ahLst/>
              <a:cxnLst>
                <a:cxn ang="T6">
                  <a:pos x="T0" y="T1"/>
                </a:cxn>
                <a:cxn ang="T7">
                  <a:pos x="T2" y="T3"/>
                </a:cxn>
                <a:cxn ang="T8">
                  <a:pos x="T4" y="T5"/>
                </a:cxn>
              </a:cxnLst>
              <a:rect l="0" t="0" r="r" b="b"/>
              <a:pathLst>
                <a:path w="17" h="29">
                  <a:moveTo>
                    <a:pt x="0" y="0"/>
                  </a:moveTo>
                  <a:cubicBezTo>
                    <a:pt x="0" y="0"/>
                    <a:pt x="17" y="9"/>
                    <a:pt x="10" y="29"/>
                  </a:cubicBezTo>
                  <a:cubicBezTo>
                    <a:pt x="10" y="29"/>
                    <a:pt x="9"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 name="Freeform 163">
              <a:extLst>
                <a:ext uri="{FF2B5EF4-FFF2-40B4-BE49-F238E27FC236}">
                  <a16:creationId xmlns:a16="http://schemas.microsoft.com/office/drawing/2014/main" id="{7D45BC98-2938-40FD-9A18-09AAC6AB0F59}"/>
                </a:ext>
              </a:extLst>
            </p:cNvPr>
            <p:cNvSpPr>
              <a:spLocks/>
            </p:cNvSpPr>
            <p:nvPr/>
          </p:nvSpPr>
          <p:spPr bwMode="auto">
            <a:xfrm>
              <a:off x="2663230" y="4221361"/>
              <a:ext cx="166688" cy="260350"/>
            </a:xfrm>
            <a:custGeom>
              <a:avLst/>
              <a:gdLst>
                <a:gd name="T0" fmla="*/ 5 w 109"/>
                <a:gd name="T1" fmla="*/ 80 h 160"/>
                <a:gd name="T2" fmla="*/ 39 w 109"/>
                <a:gd name="T3" fmla="*/ 168 h 160"/>
                <a:gd name="T4" fmla="*/ 92 w 109"/>
                <a:gd name="T5" fmla="*/ 92 h 160"/>
                <a:gd name="T6" fmla="*/ 58 w 109"/>
                <a:gd name="T7" fmla="*/ 4 h 160"/>
                <a:gd name="T8" fmla="*/ 5 w 109"/>
                <a:gd name="T9" fmla="*/ 8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60">
                  <a:moveTo>
                    <a:pt x="5" y="74"/>
                  </a:moveTo>
                  <a:cubicBezTo>
                    <a:pt x="0" y="116"/>
                    <a:pt x="18" y="153"/>
                    <a:pt x="45" y="156"/>
                  </a:cubicBezTo>
                  <a:cubicBezTo>
                    <a:pt x="72" y="160"/>
                    <a:pt x="99" y="128"/>
                    <a:pt x="104" y="86"/>
                  </a:cubicBezTo>
                  <a:cubicBezTo>
                    <a:pt x="109" y="44"/>
                    <a:pt x="91" y="7"/>
                    <a:pt x="64" y="4"/>
                  </a:cubicBezTo>
                  <a:cubicBezTo>
                    <a:pt x="37" y="0"/>
                    <a:pt x="11" y="32"/>
                    <a:pt x="5"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 name="Freeform 164">
              <a:extLst>
                <a:ext uri="{FF2B5EF4-FFF2-40B4-BE49-F238E27FC236}">
                  <a16:creationId xmlns:a16="http://schemas.microsoft.com/office/drawing/2014/main" id="{4EB5218A-D70D-40E2-9CF0-3C387DEEC76E}"/>
                </a:ext>
              </a:extLst>
            </p:cNvPr>
            <p:cNvSpPr>
              <a:spLocks/>
            </p:cNvSpPr>
            <p:nvPr/>
          </p:nvSpPr>
          <p:spPr bwMode="auto">
            <a:xfrm>
              <a:off x="2698155" y="4227711"/>
              <a:ext cx="123825" cy="155575"/>
            </a:xfrm>
            <a:custGeom>
              <a:avLst/>
              <a:gdLst>
                <a:gd name="T0" fmla="*/ 5 w 81"/>
                <a:gd name="T1" fmla="*/ 58 h 96"/>
                <a:gd name="T2" fmla="*/ 43 w 81"/>
                <a:gd name="T3" fmla="*/ 98 h 96"/>
                <a:gd name="T4" fmla="*/ 67 w 81"/>
                <a:gd name="T5" fmla="*/ 44 h 96"/>
                <a:gd name="T6" fmla="*/ 29 w 81"/>
                <a:gd name="T7" fmla="*/ 4 h 96"/>
                <a:gd name="T8" fmla="*/ 5 w 81"/>
                <a:gd name="T9" fmla="*/ 5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96">
                  <a:moveTo>
                    <a:pt x="5" y="55"/>
                  </a:moveTo>
                  <a:cubicBezTo>
                    <a:pt x="10" y="80"/>
                    <a:pt x="30" y="96"/>
                    <a:pt x="49" y="92"/>
                  </a:cubicBezTo>
                  <a:cubicBezTo>
                    <a:pt x="69" y="88"/>
                    <a:pt x="81" y="65"/>
                    <a:pt x="76" y="41"/>
                  </a:cubicBezTo>
                  <a:cubicBezTo>
                    <a:pt x="71" y="17"/>
                    <a:pt x="51" y="0"/>
                    <a:pt x="32" y="4"/>
                  </a:cubicBezTo>
                  <a:cubicBezTo>
                    <a:pt x="12" y="8"/>
                    <a:pt x="0" y="31"/>
                    <a:pt x="5"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 name="Freeform 165">
              <a:extLst>
                <a:ext uri="{FF2B5EF4-FFF2-40B4-BE49-F238E27FC236}">
                  <a16:creationId xmlns:a16="http://schemas.microsoft.com/office/drawing/2014/main" id="{FF2D6AD4-B8AF-41D8-B84D-97962164E311}"/>
                </a:ext>
              </a:extLst>
            </p:cNvPr>
            <p:cNvSpPr>
              <a:spLocks/>
            </p:cNvSpPr>
            <p:nvPr/>
          </p:nvSpPr>
          <p:spPr bwMode="auto">
            <a:xfrm>
              <a:off x="2745780" y="4230886"/>
              <a:ext cx="38100" cy="39688"/>
            </a:xfrm>
            <a:custGeom>
              <a:avLst/>
              <a:gdLst>
                <a:gd name="T0" fmla="*/ 1 w 25"/>
                <a:gd name="T1" fmla="*/ 19 h 24"/>
                <a:gd name="T2" fmla="*/ 13 w 25"/>
                <a:gd name="T3" fmla="*/ 25 h 24"/>
                <a:gd name="T4" fmla="*/ 20 w 25"/>
                <a:gd name="T5" fmla="*/ 8 h 24"/>
                <a:gd name="T6" fmla="*/ 9 w 25"/>
                <a:gd name="T7" fmla="*/ 2 h 24"/>
                <a:gd name="T8" fmla="*/ 1 w 25"/>
                <a:gd name="T9" fmla="*/ 19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 y="16"/>
                  </a:moveTo>
                  <a:cubicBezTo>
                    <a:pt x="3" y="21"/>
                    <a:pt x="10" y="24"/>
                    <a:pt x="16" y="22"/>
                  </a:cubicBezTo>
                  <a:cubicBezTo>
                    <a:pt x="21" y="20"/>
                    <a:pt x="25" y="14"/>
                    <a:pt x="23" y="8"/>
                  </a:cubicBezTo>
                  <a:cubicBezTo>
                    <a:pt x="21" y="3"/>
                    <a:pt x="15" y="0"/>
                    <a:pt x="9" y="2"/>
                  </a:cubicBezTo>
                  <a:cubicBezTo>
                    <a:pt x="3" y="4"/>
                    <a:pt x="0" y="10"/>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 name="Freeform 166">
              <a:extLst>
                <a:ext uri="{FF2B5EF4-FFF2-40B4-BE49-F238E27FC236}">
                  <a16:creationId xmlns:a16="http://schemas.microsoft.com/office/drawing/2014/main" id="{A0EECAF6-5EAA-4DC3-BDCE-1A76A77A626D}"/>
                </a:ext>
              </a:extLst>
            </p:cNvPr>
            <p:cNvSpPr>
              <a:spLocks/>
            </p:cNvSpPr>
            <p:nvPr/>
          </p:nvSpPr>
          <p:spPr bwMode="auto">
            <a:xfrm>
              <a:off x="2779118" y="4268986"/>
              <a:ext cx="26988" cy="28575"/>
            </a:xfrm>
            <a:custGeom>
              <a:avLst/>
              <a:gdLst>
                <a:gd name="T0" fmla="*/ 2 w 18"/>
                <a:gd name="T1" fmla="*/ 12 h 18"/>
                <a:gd name="T2" fmla="*/ 9 w 18"/>
                <a:gd name="T3" fmla="*/ 16 h 18"/>
                <a:gd name="T4" fmla="*/ 14 w 18"/>
                <a:gd name="T5" fmla="*/ 6 h 18"/>
                <a:gd name="T6" fmla="*/ 7 w 18"/>
                <a:gd name="T7" fmla="*/ 2 h 18"/>
                <a:gd name="T8" fmla="*/ 2 w 18"/>
                <a:gd name="T9" fmla="*/ 12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2" y="12"/>
                  </a:moveTo>
                  <a:cubicBezTo>
                    <a:pt x="3" y="16"/>
                    <a:pt x="7" y="18"/>
                    <a:pt x="12" y="16"/>
                  </a:cubicBezTo>
                  <a:cubicBezTo>
                    <a:pt x="16" y="15"/>
                    <a:pt x="18" y="10"/>
                    <a:pt x="17" y="6"/>
                  </a:cubicBezTo>
                  <a:cubicBezTo>
                    <a:pt x="16" y="2"/>
                    <a:pt x="11" y="0"/>
                    <a:pt x="7" y="2"/>
                  </a:cubicBezTo>
                  <a:cubicBezTo>
                    <a:pt x="3" y="3"/>
                    <a:pt x="0" y="8"/>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 name="Freeform 167">
              <a:extLst>
                <a:ext uri="{FF2B5EF4-FFF2-40B4-BE49-F238E27FC236}">
                  <a16:creationId xmlns:a16="http://schemas.microsoft.com/office/drawing/2014/main" id="{21225995-A769-4AD9-AEEF-ABD93E9994EB}"/>
                </a:ext>
              </a:extLst>
            </p:cNvPr>
            <p:cNvSpPr>
              <a:spLocks/>
            </p:cNvSpPr>
            <p:nvPr/>
          </p:nvSpPr>
          <p:spPr bwMode="auto">
            <a:xfrm>
              <a:off x="2563218" y="3964186"/>
              <a:ext cx="176213" cy="153988"/>
            </a:xfrm>
            <a:custGeom>
              <a:avLst/>
              <a:gdLst>
                <a:gd name="T0" fmla="*/ 10 w 116"/>
                <a:gd name="T1" fmla="*/ 23 h 94"/>
                <a:gd name="T2" fmla="*/ 34 w 116"/>
                <a:gd name="T3" fmla="*/ 88 h 94"/>
                <a:gd name="T4" fmla="*/ 93 w 116"/>
                <a:gd name="T5" fmla="*/ 79 h 94"/>
                <a:gd name="T6" fmla="*/ 67 w 116"/>
                <a:gd name="T7" fmla="*/ 14 h 94"/>
                <a:gd name="T8" fmla="*/ 10 w 116"/>
                <a:gd name="T9" fmla="*/ 23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94">
                  <a:moveTo>
                    <a:pt x="10" y="20"/>
                  </a:moveTo>
                  <a:cubicBezTo>
                    <a:pt x="0" y="38"/>
                    <a:pt x="14" y="65"/>
                    <a:pt x="40" y="79"/>
                  </a:cubicBezTo>
                  <a:cubicBezTo>
                    <a:pt x="67" y="94"/>
                    <a:pt x="96" y="91"/>
                    <a:pt x="106" y="73"/>
                  </a:cubicBezTo>
                  <a:cubicBezTo>
                    <a:pt x="116" y="55"/>
                    <a:pt x="103" y="29"/>
                    <a:pt x="76" y="14"/>
                  </a:cubicBezTo>
                  <a:cubicBezTo>
                    <a:pt x="49" y="0"/>
                    <a:pt x="20" y="2"/>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 name="Freeform 168">
              <a:extLst>
                <a:ext uri="{FF2B5EF4-FFF2-40B4-BE49-F238E27FC236}">
                  <a16:creationId xmlns:a16="http://schemas.microsoft.com/office/drawing/2014/main" id="{210800C6-E24E-4F9A-AF62-130C8A9F26F9}"/>
                </a:ext>
              </a:extLst>
            </p:cNvPr>
            <p:cNvSpPr>
              <a:spLocks/>
            </p:cNvSpPr>
            <p:nvPr/>
          </p:nvSpPr>
          <p:spPr bwMode="auto">
            <a:xfrm>
              <a:off x="2588618" y="3978474"/>
              <a:ext cx="82550" cy="80963"/>
            </a:xfrm>
            <a:custGeom>
              <a:avLst/>
              <a:gdLst>
                <a:gd name="T0" fmla="*/ 14 w 54"/>
                <a:gd name="T1" fmla="*/ 46 h 50"/>
                <a:gd name="T2" fmla="*/ 42 w 54"/>
                <a:gd name="T3" fmla="*/ 40 h 50"/>
                <a:gd name="T4" fmla="*/ 34 w 54"/>
                <a:gd name="T5" fmla="*/ 7 h 50"/>
                <a:gd name="T6" fmla="*/ 5 w 54"/>
                <a:gd name="T7" fmla="*/ 13 h 50"/>
                <a:gd name="T8" fmla="*/ 14 w 54"/>
                <a:gd name="T9" fmla="*/ 4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0">
                  <a:moveTo>
                    <a:pt x="17" y="43"/>
                  </a:moveTo>
                  <a:cubicBezTo>
                    <a:pt x="29" y="50"/>
                    <a:pt x="43" y="47"/>
                    <a:pt x="48" y="37"/>
                  </a:cubicBezTo>
                  <a:cubicBezTo>
                    <a:pt x="54" y="27"/>
                    <a:pt x="49" y="14"/>
                    <a:pt x="37" y="7"/>
                  </a:cubicBezTo>
                  <a:cubicBezTo>
                    <a:pt x="25" y="0"/>
                    <a:pt x="11" y="3"/>
                    <a:pt x="5" y="13"/>
                  </a:cubicBezTo>
                  <a:cubicBezTo>
                    <a:pt x="0" y="23"/>
                    <a:pt x="5" y="37"/>
                    <a:pt x="1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 name="Freeform 169">
              <a:extLst>
                <a:ext uri="{FF2B5EF4-FFF2-40B4-BE49-F238E27FC236}">
                  <a16:creationId xmlns:a16="http://schemas.microsoft.com/office/drawing/2014/main" id="{148824AC-9D59-4F12-8E12-F509D2DB27CA}"/>
                </a:ext>
              </a:extLst>
            </p:cNvPr>
            <p:cNvSpPr>
              <a:spLocks/>
            </p:cNvSpPr>
            <p:nvPr/>
          </p:nvSpPr>
          <p:spPr bwMode="auto">
            <a:xfrm>
              <a:off x="2671168" y="4035624"/>
              <a:ext cx="47625" cy="50800"/>
            </a:xfrm>
            <a:custGeom>
              <a:avLst/>
              <a:gdLst>
                <a:gd name="T0" fmla="*/ 6 w 31"/>
                <a:gd name="T1" fmla="*/ 27 h 31"/>
                <a:gd name="T2" fmla="*/ 22 w 31"/>
                <a:gd name="T3" fmla="*/ 29 h 31"/>
                <a:gd name="T4" fmla="*/ 21 w 31"/>
                <a:gd name="T5" fmla="*/ 7 h 31"/>
                <a:gd name="T6" fmla="*/ 5 w 31"/>
                <a:gd name="T7" fmla="*/ 4 h 31"/>
                <a:gd name="T8" fmla="*/ 6 w 31"/>
                <a:gd name="T9" fmla="*/ 2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6" y="24"/>
                  </a:moveTo>
                  <a:cubicBezTo>
                    <a:pt x="11" y="30"/>
                    <a:pt x="20" y="31"/>
                    <a:pt x="25" y="26"/>
                  </a:cubicBezTo>
                  <a:cubicBezTo>
                    <a:pt x="31" y="22"/>
                    <a:pt x="30" y="13"/>
                    <a:pt x="24" y="7"/>
                  </a:cubicBezTo>
                  <a:cubicBezTo>
                    <a:pt x="19" y="1"/>
                    <a:pt x="10" y="0"/>
                    <a:pt x="5" y="4"/>
                  </a:cubicBezTo>
                  <a:cubicBezTo>
                    <a:pt x="0" y="9"/>
                    <a:pt x="0" y="18"/>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 name="Freeform 170">
              <a:extLst>
                <a:ext uri="{FF2B5EF4-FFF2-40B4-BE49-F238E27FC236}">
                  <a16:creationId xmlns:a16="http://schemas.microsoft.com/office/drawing/2014/main" id="{C3FCCD6C-52C8-4800-8B1D-1ED9F3DBA1F4}"/>
                </a:ext>
              </a:extLst>
            </p:cNvPr>
            <p:cNvSpPr>
              <a:spLocks/>
            </p:cNvSpPr>
            <p:nvPr/>
          </p:nvSpPr>
          <p:spPr bwMode="auto">
            <a:xfrm>
              <a:off x="2467968" y="3934024"/>
              <a:ext cx="379413" cy="571500"/>
            </a:xfrm>
            <a:custGeom>
              <a:avLst/>
              <a:gdLst>
                <a:gd name="T0" fmla="*/ 39 w 249"/>
                <a:gd name="T1" fmla="*/ 218 h 352"/>
                <a:gd name="T2" fmla="*/ 37 w 249"/>
                <a:gd name="T3" fmla="*/ 200 h 352"/>
                <a:gd name="T4" fmla="*/ 16 w 249"/>
                <a:gd name="T5" fmla="*/ 156 h 352"/>
                <a:gd name="T6" fmla="*/ 61 w 249"/>
                <a:gd name="T7" fmla="*/ 17 h 352"/>
                <a:gd name="T8" fmla="*/ 168 w 249"/>
                <a:gd name="T9" fmla="*/ 95 h 352"/>
                <a:gd name="T10" fmla="*/ 173 w 249"/>
                <a:gd name="T11" fmla="*/ 143 h 352"/>
                <a:gd name="T12" fmla="*/ 181 w 249"/>
                <a:gd name="T13" fmla="*/ 158 h 352"/>
                <a:gd name="T14" fmla="*/ 183 w 249"/>
                <a:gd name="T15" fmla="*/ 177 h 352"/>
                <a:gd name="T16" fmla="*/ 203 w 249"/>
                <a:gd name="T17" fmla="*/ 220 h 352"/>
                <a:gd name="T18" fmla="*/ 158 w 249"/>
                <a:gd name="T19" fmla="*/ 360 h 352"/>
                <a:gd name="T20" fmla="*/ 53 w 249"/>
                <a:gd name="T21" fmla="*/ 282 h 352"/>
                <a:gd name="T22" fmla="*/ 47 w 249"/>
                <a:gd name="T23" fmla="*/ 232 h 352"/>
                <a:gd name="T24" fmla="*/ 39 w 249"/>
                <a:gd name="T25" fmla="*/ 218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 h="352">
                  <a:moveTo>
                    <a:pt x="45" y="203"/>
                  </a:moveTo>
                  <a:cubicBezTo>
                    <a:pt x="43" y="198"/>
                    <a:pt x="42" y="193"/>
                    <a:pt x="43" y="188"/>
                  </a:cubicBezTo>
                  <a:cubicBezTo>
                    <a:pt x="33" y="177"/>
                    <a:pt x="25" y="163"/>
                    <a:pt x="19" y="147"/>
                  </a:cubicBezTo>
                  <a:cubicBezTo>
                    <a:pt x="0" y="91"/>
                    <a:pt x="23" y="33"/>
                    <a:pt x="70" y="17"/>
                  </a:cubicBezTo>
                  <a:cubicBezTo>
                    <a:pt x="117" y="0"/>
                    <a:pt x="170" y="33"/>
                    <a:pt x="190" y="89"/>
                  </a:cubicBezTo>
                  <a:cubicBezTo>
                    <a:pt x="195" y="104"/>
                    <a:pt x="197" y="119"/>
                    <a:pt x="196" y="134"/>
                  </a:cubicBezTo>
                  <a:cubicBezTo>
                    <a:pt x="200" y="137"/>
                    <a:pt x="203" y="142"/>
                    <a:pt x="205" y="148"/>
                  </a:cubicBezTo>
                  <a:cubicBezTo>
                    <a:pt x="207" y="154"/>
                    <a:pt x="208" y="160"/>
                    <a:pt x="207" y="165"/>
                  </a:cubicBezTo>
                  <a:cubicBezTo>
                    <a:pt x="217" y="176"/>
                    <a:pt x="224" y="190"/>
                    <a:pt x="230" y="205"/>
                  </a:cubicBezTo>
                  <a:cubicBezTo>
                    <a:pt x="249" y="261"/>
                    <a:pt x="226" y="319"/>
                    <a:pt x="179" y="336"/>
                  </a:cubicBezTo>
                  <a:cubicBezTo>
                    <a:pt x="132" y="352"/>
                    <a:pt x="79" y="319"/>
                    <a:pt x="59" y="264"/>
                  </a:cubicBezTo>
                  <a:cubicBezTo>
                    <a:pt x="54" y="248"/>
                    <a:pt x="52" y="232"/>
                    <a:pt x="53" y="217"/>
                  </a:cubicBezTo>
                  <a:cubicBezTo>
                    <a:pt x="50" y="214"/>
                    <a:pt x="47" y="209"/>
                    <a:pt x="45" y="203"/>
                  </a:cubicBezTo>
                  <a:close/>
                </a:path>
              </a:pathLst>
            </a:custGeom>
            <a:grpFill/>
            <a:ln w="6350" cap="flat">
              <a:solidFill>
                <a:srgbClr val="333333"/>
              </a:solidFill>
              <a:prstDash val="solid"/>
              <a:miter lim="800000"/>
              <a:headEnd/>
              <a:tailEnd/>
            </a:ln>
          </p:spPr>
          <p:txBody>
            <a:bodyPr/>
            <a:lstStyle/>
            <a:p>
              <a:endParaRPr lang="fr-FR"/>
            </a:p>
          </p:txBody>
        </p:sp>
        <p:sp>
          <p:nvSpPr>
            <p:cNvPr id="37" name="Freeform 204">
              <a:extLst>
                <a:ext uri="{FF2B5EF4-FFF2-40B4-BE49-F238E27FC236}">
                  <a16:creationId xmlns:a16="http://schemas.microsoft.com/office/drawing/2014/main" id="{82DC78DD-71CA-427D-968F-97C8CE9C8F40}"/>
                </a:ext>
              </a:extLst>
            </p:cNvPr>
            <p:cNvSpPr>
              <a:spLocks/>
            </p:cNvSpPr>
            <p:nvPr/>
          </p:nvSpPr>
          <p:spPr bwMode="auto">
            <a:xfrm>
              <a:off x="1740893" y="2856111"/>
              <a:ext cx="514350" cy="455613"/>
            </a:xfrm>
            <a:custGeom>
              <a:avLst/>
              <a:gdLst>
                <a:gd name="T0" fmla="*/ 189 w 338"/>
                <a:gd name="T1" fmla="*/ 73 h 281"/>
                <a:gd name="T2" fmla="*/ 176 w 338"/>
                <a:gd name="T3" fmla="*/ 67 h 281"/>
                <a:gd name="T4" fmla="*/ 145 w 338"/>
                <a:gd name="T5" fmla="*/ 34 h 281"/>
                <a:gd name="T6" fmla="*/ 24 w 338"/>
                <a:gd name="T7" fmla="*/ 53 h 281"/>
                <a:gd name="T8" fmla="*/ 60 w 338"/>
                <a:gd name="T9" fmla="*/ 195 h 281"/>
                <a:gd name="T10" fmla="*/ 98 w 338"/>
                <a:gd name="T11" fmla="*/ 212 h 281"/>
                <a:gd name="T12" fmla="*/ 108 w 338"/>
                <a:gd name="T13" fmla="*/ 227 h 281"/>
                <a:gd name="T14" fmla="*/ 122 w 338"/>
                <a:gd name="T15" fmla="*/ 233 h 281"/>
                <a:gd name="T16" fmla="*/ 151 w 338"/>
                <a:gd name="T17" fmla="*/ 265 h 281"/>
                <a:gd name="T18" fmla="*/ 274 w 338"/>
                <a:gd name="T19" fmla="*/ 246 h 281"/>
                <a:gd name="T20" fmla="*/ 237 w 338"/>
                <a:gd name="T21" fmla="*/ 103 h 281"/>
                <a:gd name="T22" fmla="*/ 198 w 338"/>
                <a:gd name="T23" fmla="*/ 86 h 281"/>
                <a:gd name="T24" fmla="*/ 189 w 338"/>
                <a:gd name="T25" fmla="*/ 73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1">
                  <a:moveTo>
                    <a:pt x="214" y="69"/>
                  </a:moveTo>
                  <a:cubicBezTo>
                    <a:pt x="209" y="66"/>
                    <a:pt x="204" y="64"/>
                    <a:pt x="200" y="64"/>
                  </a:cubicBezTo>
                  <a:cubicBezTo>
                    <a:pt x="191" y="51"/>
                    <a:pt x="179" y="40"/>
                    <a:pt x="165" y="31"/>
                  </a:cubicBezTo>
                  <a:cubicBezTo>
                    <a:pt x="115" y="0"/>
                    <a:pt x="53" y="8"/>
                    <a:pt x="27" y="50"/>
                  </a:cubicBezTo>
                  <a:cubicBezTo>
                    <a:pt x="0" y="92"/>
                    <a:pt x="19" y="151"/>
                    <a:pt x="69" y="183"/>
                  </a:cubicBezTo>
                  <a:cubicBezTo>
                    <a:pt x="82" y="192"/>
                    <a:pt x="96" y="197"/>
                    <a:pt x="111" y="200"/>
                  </a:cubicBezTo>
                  <a:cubicBezTo>
                    <a:pt x="113" y="204"/>
                    <a:pt x="117" y="209"/>
                    <a:pt x="123" y="212"/>
                  </a:cubicBezTo>
                  <a:cubicBezTo>
                    <a:pt x="128" y="216"/>
                    <a:pt x="134" y="218"/>
                    <a:pt x="139" y="218"/>
                  </a:cubicBezTo>
                  <a:cubicBezTo>
                    <a:pt x="147" y="230"/>
                    <a:pt x="159" y="241"/>
                    <a:pt x="172" y="249"/>
                  </a:cubicBezTo>
                  <a:cubicBezTo>
                    <a:pt x="222" y="281"/>
                    <a:pt x="284" y="273"/>
                    <a:pt x="311" y="231"/>
                  </a:cubicBezTo>
                  <a:cubicBezTo>
                    <a:pt x="338" y="189"/>
                    <a:pt x="319" y="129"/>
                    <a:pt x="269" y="97"/>
                  </a:cubicBezTo>
                  <a:cubicBezTo>
                    <a:pt x="255" y="89"/>
                    <a:pt x="240" y="83"/>
                    <a:pt x="225" y="80"/>
                  </a:cubicBezTo>
                  <a:cubicBezTo>
                    <a:pt x="223" y="76"/>
                    <a:pt x="219" y="73"/>
                    <a:pt x="21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 name="Freeform 207">
              <a:extLst>
                <a:ext uri="{FF2B5EF4-FFF2-40B4-BE49-F238E27FC236}">
                  <a16:creationId xmlns:a16="http://schemas.microsoft.com/office/drawing/2014/main" id="{F9F777A4-CEA9-4916-8FA1-B341F71F8F0E}"/>
                </a:ext>
              </a:extLst>
            </p:cNvPr>
            <p:cNvSpPr>
              <a:spLocks/>
            </p:cNvSpPr>
            <p:nvPr/>
          </p:nvSpPr>
          <p:spPr bwMode="auto">
            <a:xfrm>
              <a:off x="1974255" y="3114874"/>
              <a:ext cx="241300" cy="177800"/>
            </a:xfrm>
            <a:custGeom>
              <a:avLst/>
              <a:gdLst>
                <a:gd name="T0" fmla="*/ 74 w 159"/>
                <a:gd name="T1" fmla="*/ 5 h 109"/>
                <a:gd name="T2" fmla="*/ 136 w 159"/>
                <a:gd name="T3" fmla="*/ 69 h 109"/>
                <a:gd name="T4" fmla="*/ 65 w 159"/>
                <a:gd name="T5" fmla="*/ 113 h 109"/>
                <a:gd name="T6" fmla="*/ 3 w 159"/>
                <a:gd name="T7" fmla="*/ 49 h 109"/>
                <a:gd name="T8" fmla="*/ 74 w 159"/>
                <a:gd name="T9" fmla="*/ 5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09">
                  <a:moveTo>
                    <a:pt x="85" y="5"/>
                  </a:moveTo>
                  <a:cubicBezTo>
                    <a:pt x="127" y="10"/>
                    <a:pt x="159" y="36"/>
                    <a:pt x="156" y="63"/>
                  </a:cubicBezTo>
                  <a:cubicBezTo>
                    <a:pt x="153" y="90"/>
                    <a:pt x="116" y="109"/>
                    <a:pt x="74" y="104"/>
                  </a:cubicBezTo>
                  <a:cubicBezTo>
                    <a:pt x="32" y="99"/>
                    <a:pt x="0" y="73"/>
                    <a:pt x="3" y="46"/>
                  </a:cubicBezTo>
                  <a:cubicBezTo>
                    <a:pt x="6" y="19"/>
                    <a:pt x="43" y="0"/>
                    <a:pt x="8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 name="Freeform 208">
              <a:extLst>
                <a:ext uri="{FF2B5EF4-FFF2-40B4-BE49-F238E27FC236}">
                  <a16:creationId xmlns:a16="http://schemas.microsoft.com/office/drawing/2014/main" id="{FAD54FA8-CB04-45C2-B4EB-738F2A1DF27E}"/>
                </a:ext>
              </a:extLst>
            </p:cNvPr>
            <p:cNvSpPr>
              <a:spLocks/>
            </p:cNvSpPr>
            <p:nvPr/>
          </p:nvSpPr>
          <p:spPr bwMode="auto">
            <a:xfrm>
              <a:off x="1975843" y="3137099"/>
              <a:ext cx="149225" cy="141288"/>
            </a:xfrm>
            <a:custGeom>
              <a:avLst/>
              <a:gdLst>
                <a:gd name="T0" fmla="*/ 57 w 98"/>
                <a:gd name="T1" fmla="*/ 11 h 87"/>
                <a:gd name="T2" fmla="*/ 79 w 98"/>
                <a:gd name="T3" fmla="*/ 66 h 87"/>
                <a:gd name="T4" fmla="*/ 31 w 98"/>
                <a:gd name="T5" fmla="*/ 82 h 87"/>
                <a:gd name="T6" fmla="*/ 8 w 98"/>
                <a:gd name="T7" fmla="*/ 28 h 87"/>
                <a:gd name="T8" fmla="*/ 57 w 98"/>
                <a:gd name="T9" fmla="*/ 11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7">
                  <a:moveTo>
                    <a:pt x="64" y="11"/>
                  </a:moveTo>
                  <a:cubicBezTo>
                    <a:pt x="87" y="21"/>
                    <a:pt x="98" y="45"/>
                    <a:pt x="90" y="63"/>
                  </a:cubicBezTo>
                  <a:cubicBezTo>
                    <a:pt x="81" y="81"/>
                    <a:pt x="56" y="87"/>
                    <a:pt x="34" y="76"/>
                  </a:cubicBezTo>
                  <a:cubicBezTo>
                    <a:pt x="11" y="66"/>
                    <a:pt x="0" y="43"/>
                    <a:pt x="8" y="25"/>
                  </a:cubicBezTo>
                  <a:cubicBezTo>
                    <a:pt x="17" y="7"/>
                    <a:pt x="42" y="0"/>
                    <a:pt x="6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 name="Freeform 214">
              <a:extLst>
                <a:ext uri="{FF2B5EF4-FFF2-40B4-BE49-F238E27FC236}">
                  <a16:creationId xmlns:a16="http://schemas.microsoft.com/office/drawing/2014/main" id="{11D31959-BF4A-4972-A89A-BE3EC901CF27}"/>
                </a:ext>
              </a:extLst>
            </p:cNvPr>
            <p:cNvSpPr>
              <a:spLocks/>
            </p:cNvSpPr>
            <p:nvPr/>
          </p:nvSpPr>
          <p:spPr bwMode="auto">
            <a:xfrm>
              <a:off x="1737718" y="2852936"/>
              <a:ext cx="514350" cy="457200"/>
            </a:xfrm>
            <a:custGeom>
              <a:avLst/>
              <a:gdLst>
                <a:gd name="T0" fmla="*/ 189 w 338"/>
                <a:gd name="T1" fmla="*/ 75 h 282"/>
                <a:gd name="T2" fmla="*/ 176 w 338"/>
                <a:gd name="T3" fmla="*/ 67 h 282"/>
                <a:gd name="T4" fmla="*/ 146 w 338"/>
                <a:gd name="T5" fmla="*/ 35 h 282"/>
                <a:gd name="T6" fmla="*/ 24 w 338"/>
                <a:gd name="T7" fmla="*/ 53 h 282"/>
                <a:gd name="T8" fmla="*/ 60 w 338"/>
                <a:gd name="T9" fmla="*/ 196 h 282"/>
                <a:gd name="T10" fmla="*/ 98 w 338"/>
                <a:gd name="T11" fmla="*/ 213 h 282"/>
                <a:gd name="T12" fmla="*/ 108 w 338"/>
                <a:gd name="T13" fmla="*/ 228 h 282"/>
                <a:gd name="T14" fmla="*/ 122 w 338"/>
                <a:gd name="T15" fmla="*/ 234 h 282"/>
                <a:gd name="T16" fmla="*/ 152 w 338"/>
                <a:gd name="T17" fmla="*/ 266 h 282"/>
                <a:gd name="T18" fmla="*/ 274 w 338"/>
                <a:gd name="T19" fmla="*/ 247 h 282"/>
                <a:gd name="T20" fmla="*/ 237 w 338"/>
                <a:gd name="T21" fmla="*/ 104 h 282"/>
                <a:gd name="T22" fmla="*/ 199 w 338"/>
                <a:gd name="T23" fmla="*/ 87 h 282"/>
                <a:gd name="T24" fmla="*/ 18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214" y="70"/>
                  </a:moveTo>
                  <a:cubicBezTo>
                    <a:pt x="209" y="67"/>
                    <a:pt x="204" y="65"/>
                    <a:pt x="200" y="64"/>
                  </a:cubicBezTo>
                  <a:cubicBezTo>
                    <a:pt x="191" y="52"/>
                    <a:pt x="180" y="41"/>
                    <a:pt x="166" y="32"/>
                  </a:cubicBezTo>
                  <a:cubicBezTo>
                    <a:pt x="116" y="0"/>
                    <a:pt x="54" y="8"/>
                    <a:pt x="27" y="50"/>
                  </a:cubicBezTo>
                  <a:cubicBezTo>
                    <a:pt x="0" y="92"/>
                    <a:pt x="19" y="152"/>
                    <a:pt x="69" y="184"/>
                  </a:cubicBezTo>
                  <a:cubicBezTo>
                    <a:pt x="82" y="193"/>
                    <a:pt x="97" y="198"/>
                    <a:pt x="111" y="201"/>
                  </a:cubicBezTo>
                  <a:cubicBezTo>
                    <a:pt x="114" y="205"/>
                    <a:pt x="118" y="209"/>
                    <a:pt x="123" y="213"/>
                  </a:cubicBezTo>
                  <a:cubicBezTo>
                    <a:pt x="129" y="216"/>
                    <a:pt x="135" y="218"/>
                    <a:pt x="139" y="219"/>
                  </a:cubicBezTo>
                  <a:cubicBezTo>
                    <a:pt x="148" y="231"/>
                    <a:pt x="159" y="241"/>
                    <a:pt x="173" y="250"/>
                  </a:cubicBezTo>
                  <a:cubicBezTo>
                    <a:pt x="222" y="282"/>
                    <a:pt x="285" y="274"/>
                    <a:pt x="311" y="232"/>
                  </a:cubicBezTo>
                  <a:cubicBezTo>
                    <a:pt x="338" y="190"/>
                    <a:pt x="319" y="130"/>
                    <a:pt x="269" y="98"/>
                  </a:cubicBezTo>
                  <a:cubicBezTo>
                    <a:pt x="255" y="89"/>
                    <a:pt x="240" y="84"/>
                    <a:pt x="226" y="81"/>
                  </a:cubicBezTo>
                  <a:cubicBezTo>
                    <a:pt x="223" y="77"/>
                    <a:pt x="219" y="73"/>
                    <a:pt x="214" y="70"/>
                  </a:cubicBezTo>
                  <a:close/>
                </a:path>
              </a:pathLst>
            </a:custGeom>
            <a:grpFill/>
            <a:ln w="6350" cap="flat">
              <a:solidFill>
                <a:srgbClr val="333333"/>
              </a:solidFill>
              <a:prstDash val="solid"/>
              <a:miter lim="800000"/>
              <a:headEnd/>
              <a:tailEnd/>
            </a:ln>
          </p:spPr>
          <p:txBody>
            <a:bodyPr/>
            <a:lstStyle/>
            <a:p>
              <a:endParaRPr lang="fr-FR"/>
            </a:p>
          </p:txBody>
        </p:sp>
        <p:sp>
          <p:nvSpPr>
            <p:cNvPr id="41" name="Freeform 215">
              <a:extLst>
                <a:ext uri="{FF2B5EF4-FFF2-40B4-BE49-F238E27FC236}">
                  <a16:creationId xmlns:a16="http://schemas.microsoft.com/office/drawing/2014/main" id="{6CA5EB74-9C63-402F-B6E6-9917B74E714C}"/>
                </a:ext>
              </a:extLst>
            </p:cNvPr>
            <p:cNvSpPr>
              <a:spLocks/>
            </p:cNvSpPr>
            <p:nvPr/>
          </p:nvSpPr>
          <p:spPr bwMode="auto">
            <a:xfrm>
              <a:off x="1791693" y="3270449"/>
              <a:ext cx="512763" cy="455613"/>
            </a:xfrm>
            <a:custGeom>
              <a:avLst/>
              <a:gdLst>
                <a:gd name="T0" fmla="*/ 188 w 337"/>
                <a:gd name="T1" fmla="*/ 75 h 281"/>
                <a:gd name="T2" fmla="*/ 175 w 337"/>
                <a:gd name="T3" fmla="*/ 67 h 281"/>
                <a:gd name="T4" fmla="*/ 145 w 337"/>
                <a:gd name="T5" fmla="*/ 35 h 281"/>
                <a:gd name="T6" fmla="*/ 23 w 337"/>
                <a:gd name="T7" fmla="*/ 53 h 281"/>
                <a:gd name="T8" fmla="*/ 59 w 337"/>
                <a:gd name="T9" fmla="*/ 195 h 281"/>
                <a:gd name="T10" fmla="*/ 98 w 337"/>
                <a:gd name="T11" fmla="*/ 213 h 281"/>
                <a:gd name="T12" fmla="*/ 108 w 337"/>
                <a:gd name="T13" fmla="*/ 228 h 281"/>
                <a:gd name="T14" fmla="*/ 122 w 337"/>
                <a:gd name="T15" fmla="*/ 233 h 281"/>
                <a:gd name="T16" fmla="*/ 151 w 337"/>
                <a:gd name="T17" fmla="*/ 266 h 281"/>
                <a:gd name="T18" fmla="*/ 274 w 337"/>
                <a:gd name="T19" fmla="*/ 246 h 281"/>
                <a:gd name="T20" fmla="*/ 237 w 337"/>
                <a:gd name="T21" fmla="*/ 104 h 281"/>
                <a:gd name="T22" fmla="*/ 198 w 337"/>
                <a:gd name="T23" fmla="*/ 86 h 281"/>
                <a:gd name="T24" fmla="*/ 188 w 337"/>
                <a:gd name="T25" fmla="*/ 75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7" h="281">
                  <a:moveTo>
                    <a:pt x="214" y="70"/>
                  </a:moveTo>
                  <a:cubicBezTo>
                    <a:pt x="209" y="67"/>
                    <a:pt x="204" y="65"/>
                    <a:pt x="199" y="64"/>
                  </a:cubicBezTo>
                  <a:cubicBezTo>
                    <a:pt x="191" y="52"/>
                    <a:pt x="179" y="41"/>
                    <a:pt x="165" y="32"/>
                  </a:cubicBezTo>
                  <a:cubicBezTo>
                    <a:pt x="115" y="0"/>
                    <a:pt x="53" y="8"/>
                    <a:pt x="26" y="50"/>
                  </a:cubicBezTo>
                  <a:cubicBezTo>
                    <a:pt x="0" y="92"/>
                    <a:pt x="18" y="152"/>
                    <a:pt x="68" y="183"/>
                  </a:cubicBezTo>
                  <a:cubicBezTo>
                    <a:pt x="82" y="192"/>
                    <a:pt x="96" y="198"/>
                    <a:pt x="111" y="201"/>
                  </a:cubicBezTo>
                  <a:cubicBezTo>
                    <a:pt x="113" y="205"/>
                    <a:pt x="117" y="209"/>
                    <a:pt x="123" y="213"/>
                  </a:cubicBezTo>
                  <a:cubicBezTo>
                    <a:pt x="128" y="216"/>
                    <a:pt x="134" y="218"/>
                    <a:pt x="139" y="218"/>
                  </a:cubicBezTo>
                  <a:cubicBezTo>
                    <a:pt x="147" y="230"/>
                    <a:pt x="158" y="241"/>
                    <a:pt x="172" y="250"/>
                  </a:cubicBezTo>
                  <a:cubicBezTo>
                    <a:pt x="222" y="281"/>
                    <a:pt x="284" y="273"/>
                    <a:pt x="311" y="231"/>
                  </a:cubicBezTo>
                  <a:cubicBezTo>
                    <a:pt x="337" y="189"/>
                    <a:pt x="319" y="130"/>
                    <a:pt x="269" y="98"/>
                  </a:cubicBezTo>
                  <a:cubicBezTo>
                    <a:pt x="255" y="89"/>
                    <a:pt x="240" y="83"/>
                    <a:pt x="225" y="80"/>
                  </a:cubicBezTo>
                  <a:cubicBezTo>
                    <a:pt x="222" y="77"/>
                    <a:pt x="219" y="73"/>
                    <a:pt x="2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 name="Freeform 217">
              <a:extLst>
                <a:ext uri="{FF2B5EF4-FFF2-40B4-BE49-F238E27FC236}">
                  <a16:creationId xmlns:a16="http://schemas.microsoft.com/office/drawing/2014/main" id="{BF561D5B-9C9D-4E04-BCE9-FDE33A415282}"/>
                </a:ext>
              </a:extLst>
            </p:cNvPr>
            <p:cNvSpPr>
              <a:spLocks/>
            </p:cNvSpPr>
            <p:nvPr/>
          </p:nvSpPr>
          <p:spPr bwMode="auto">
            <a:xfrm>
              <a:off x="1972668" y="3589536"/>
              <a:ext cx="38100" cy="31750"/>
            </a:xfrm>
            <a:custGeom>
              <a:avLst/>
              <a:gdLst>
                <a:gd name="T0" fmla="*/ 0 w 25"/>
                <a:gd name="T1" fmla="*/ 0 h 19"/>
                <a:gd name="T2" fmla="*/ 22 w 25"/>
                <a:gd name="T3" fmla="*/ 20 h 19"/>
                <a:gd name="T4" fmla="*/ 0 w 25"/>
                <a:gd name="T5" fmla="*/ 0 h 19"/>
                <a:gd name="T6" fmla="*/ 0 60000 65536"/>
                <a:gd name="T7" fmla="*/ 0 60000 65536"/>
                <a:gd name="T8" fmla="*/ 0 60000 65536"/>
              </a:gdLst>
              <a:ahLst/>
              <a:cxnLst>
                <a:cxn ang="T6">
                  <a:pos x="T0" y="T1"/>
                </a:cxn>
                <a:cxn ang="T7">
                  <a:pos x="T2" y="T3"/>
                </a:cxn>
                <a:cxn ang="T8">
                  <a:pos x="T4" y="T5"/>
                </a:cxn>
              </a:cxnLst>
              <a:rect l="0" t="0" r="r" b="b"/>
              <a:pathLst>
                <a:path w="25" h="19">
                  <a:moveTo>
                    <a:pt x="0" y="0"/>
                  </a:moveTo>
                  <a:cubicBezTo>
                    <a:pt x="0" y="0"/>
                    <a:pt x="4" y="19"/>
                    <a:pt x="25" y="17"/>
                  </a:cubicBezTo>
                  <a:cubicBezTo>
                    <a:pt x="25" y="17"/>
                    <a:pt x="6"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 name="Freeform 218">
              <a:extLst>
                <a:ext uri="{FF2B5EF4-FFF2-40B4-BE49-F238E27FC236}">
                  <a16:creationId xmlns:a16="http://schemas.microsoft.com/office/drawing/2014/main" id="{6EC137E8-B704-43D4-8032-DBCC02C781DF}"/>
                </a:ext>
              </a:extLst>
            </p:cNvPr>
            <p:cNvSpPr>
              <a:spLocks/>
            </p:cNvSpPr>
            <p:nvPr/>
          </p:nvSpPr>
          <p:spPr bwMode="auto">
            <a:xfrm>
              <a:off x="2021880" y="3530799"/>
              <a:ext cx="244475" cy="176213"/>
            </a:xfrm>
            <a:custGeom>
              <a:avLst/>
              <a:gdLst>
                <a:gd name="T0" fmla="*/ 77 w 160"/>
                <a:gd name="T1" fmla="*/ 4 h 108"/>
                <a:gd name="T2" fmla="*/ 139 w 160"/>
                <a:gd name="T3" fmla="*/ 68 h 108"/>
                <a:gd name="T4" fmla="*/ 65 w 160"/>
                <a:gd name="T5" fmla="*/ 112 h 108"/>
                <a:gd name="T6" fmla="*/ 4 w 160"/>
                <a:gd name="T7" fmla="*/ 48 h 108"/>
                <a:gd name="T8" fmla="*/ 77 w 160"/>
                <a:gd name="T9" fmla="*/ 4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08">
                  <a:moveTo>
                    <a:pt x="86" y="4"/>
                  </a:moveTo>
                  <a:cubicBezTo>
                    <a:pt x="128" y="9"/>
                    <a:pt x="160" y="35"/>
                    <a:pt x="156" y="62"/>
                  </a:cubicBezTo>
                  <a:cubicBezTo>
                    <a:pt x="153" y="90"/>
                    <a:pt x="117" y="108"/>
                    <a:pt x="74" y="103"/>
                  </a:cubicBezTo>
                  <a:cubicBezTo>
                    <a:pt x="32" y="98"/>
                    <a:pt x="0" y="72"/>
                    <a:pt x="4" y="45"/>
                  </a:cubicBezTo>
                  <a:cubicBezTo>
                    <a:pt x="7" y="18"/>
                    <a:pt x="43" y="0"/>
                    <a:pt x="8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 name="Freeform 219">
              <a:extLst>
                <a:ext uri="{FF2B5EF4-FFF2-40B4-BE49-F238E27FC236}">
                  <a16:creationId xmlns:a16="http://schemas.microsoft.com/office/drawing/2014/main" id="{F230F835-C017-4076-B4E9-1881FB22C21A}"/>
                </a:ext>
              </a:extLst>
            </p:cNvPr>
            <p:cNvSpPr>
              <a:spLocks/>
            </p:cNvSpPr>
            <p:nvPr/>
          </p:nvSpPr>
          <p:spPr bwMode="auto">
            <a:xfrm>
              <a:off x="2025055" y="3553024"/>
              <a:ext cx="149225" cy="139700"/>
            </a:xfrm>
            <a:custGeom>
              <a:avLst/>
              <a:gdLst>
                <a:gd name="T0" fmla="*/ 57 w 98"/>
                <a:gd name="T1" fmla="*/ 10 h 86"/>
                <a:gd name="T2" fmla="*/ 79 w 98"/>
                <a:gd name="T3" fmla="*/ 65 h 86"/>
                <a:gd name="T4" fmla="*/ 31 w 98"/>
                <a:gd name="T5" fmla="*/ 82 h 86"/>
                <a:gd name="T6" fmla="*/ 8 w 98"/>
                <a:gd name="T7" fmla="*/ 27 h 86"/>
                <a:gd name="T8" fmla="*/ 57 w 98"/>
                <a:gd name="T9" fmla="*/ 1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6">
                  <a:moveTo>
                    <a:pt x="64" y="10"/>
                  </a:moveTo>
                  <a:cubicBezTo>
                    <a:pt x="87" y="21"/>
                    <a:pt x="98" y="44"/>
                    <a:pt x="90" y="62"/>
                  </a:cubicBezTo>
                  <a:cubicBezTo>
                    <a:pt x="81" y="80"/>
                    <a:pt x="56" y="86"/>
                    <a:pt x="34" y="76"/>
                  </a:cubicBezTo>
                  <a:cubicBezTo>
                    <a:pt x="11" y="65"/>
                    <a:pt x="0" y="42"/>
                    <a:pt x="8" y="24"/>
                  </a:cubicBezTo>
                  <a:cubicBezTo>
                    <a:pt x="17" y="6"/>
                    <a:pt x="42" y="0"/>
                    <a:pt x="6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 name="Freeform 220">
              <a:extLst>
                <a:ext uri="{FF2B5EF4-FFF2-40B4-BE49-F238E27FC236}">
                  <a16:creationId xmlns:a16="http://schemas.microsoft.com/office/drawing/2014/main" id="{2907FE28-1397-4EFB-8B02-B2CAB63F5337}"/>
                </a:ext>
              </a:extLst>
            </p:cNvPr>
            <p:cNvSpPr>
              <a:spLocks/>
            </p:cNvSpPr>
            <p:nvPr/>
          </p:nvSpPr>
          <p:spPr bwMode="auto">
            <a:xfrm>
              <a:off x="2029818" y="3592711"/>
              <a:ext cx="36513" cy="41275"/>
            </a:xfrm>
            <a:custGeom>
              <a:avLst/>
              <a:gdLst>
                <a:gd name="T0" fmla="*/ 15 w 24"/>
                <a:gd name="T1" fmla="*/ 3 h 25"/>
                <a:gd name="T2" fmla="*/ 18 w 24"/>
                <a:gd name="T3" fmla="*/ 21 h 25"/>
                <a:gd name="T4" fmla="*/ 6 w 24"/>
                <a:gd name="T5" fmla="*/ 25 h 25"/>
                <a:gd name="T6" fmla="*/ 3 w 24"/>
                <a:gd name="T7" fmla="*/ 7 h 25"/>
                <a:gd name="T8" fmla="*/ 15 w 24"/>
                <a:gd name="T9" fmla="*/ 3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8" y="3"/>
                  </a:moveTo>
                  <a:cubicBezTo>
                    <a:pt x="23" y="6"/>
                    <a:pt x="24" y="13"/>
                    <a:pt x="21" y="18"/>
                  </a:cubicBezTo>
                  <a:cubicBezTo>
                    <a:pt x="18" y="23"/>
                    <a:pt x="11" y="25"/>
                    <a:pt x="6" y="22"/>
                  </a:cubicBezTo>
                  <a:cubicBezTo>
                    <a:pt x="1" y="19"/>
                    <a:pt x="0" y="12"/>
                    <a:pt x="3" y="7"/>
                  </a:cubicBezTo>
                  <a:cubicBezTo>
                    <a:pt x="7" y="2"/>
                    <a:pt x="13" y="0"/>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 name="Freeform 221">
              <a:extLst>
                <a:ext uri="{FF2B5EF4-FFF2-40B4-BE49-F238E27FC236}">
                  <a16:creationId xmlns:a16="http://schemas.microsoft.com/office/drawing/2014/main" id="{E81F2F4D-CD38-4E22-BA1D-5B8F01D33945}"/>
                </a:ext>
              </a:extLst>
            </p:cNvPr>
            <p:cNvSpPr>
              <a:spLocks/>
            </p:cNvSpPr>
            <p:nvPr/>
          </p:nvSpPr>
          <p:spPr bwMode="auto">
            <a:xfrm>
              <a:off x="2056805" y="3637161"/>
              <a:ext cx="28575" cy="28575"/>
            </a:xfrm>
            <a:custGeom>
              <a:avLst/>
              <a:gdLst>
                <a:gd name="T0" fmla="*/ 13 w 18"/>
                <a:gd name="T1" fmla="*/ 2 h 18"/>
                <a:gd name="T2" fmla="*/ 15 w 18"/>
                <a:gd name="T3" fmla="*/ 13 h 18"/>
                <a:gd name="T4" fmla="*/ 5 w 18"/>
                <a:gd name="T5" fmla="*/ 16 h 18"/>
                <a:gd name="T6" fmla="*/ 3 w 18"/>
                <a:gd name="T7" fmla="*/ 5 h 18"/>
                <a:gd name="T8" fmla="*/ 13 w 18"/>
                <a:gd name="T9" fmla="*/ 2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13" y="2"/>
                  </a:moveTo>
                  <a:cubicBezTo>
                    <a:pt x="17" y="4"/>
                    <a:pt x="18" y="9"/>
                    <a:pt x="15" y="13"/>
                  </a:cubicBezTo>
                  <a:cubicBezTo>
                    <a:pt x="13" y="17"/>
                    <a:pt x="8" y="18"/>
                    <a:pt x="5" y="16"/>
                  </a:cubicBezTo>
                  <a:cubicBezTo>
                    <a:pt x="1" y="13"/>
                    <a:pt x="0" y="8"/>
                    <a:pt x="3" y="5"/>
                  </a:cubicBezTo>
                  <a:cubicBezTo>
                    <a:pt x="5" y="1"/>
                    <a:pt x="10" y="0"/>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 name="Freeform 225">
              <a:extLst>
                <a:ext uri="{FF2B5EF4-FFF2-40B4-BE49-F238E27FC236}">
                  <a16:creationId xmlns:a16="http://schemas.microsoft.com/office/drawing/2014/main" id="{AFCA82BE-E310-49A3-9400-C517500ADBBF}"/>
                </a:ext>
              </a:extLst>
            </p:cNvPr>
            <p:cNvSpPr>
              <a:spLocks/>
            </p:cNvSpPr>
            <p:nvPr/>
          </p:nvSpPr>
          <p:spPr bwMode="auto">
            <a:xfrm>
              <a:off x="1788518" y="3268861"/>
              <a:ext cx="514350" cy="455613"/>
            </a:xfrm>
            <a:custGeom>
              <a:avLst/>
              <a:gdLst>
                <a:gd name="T0" fmla="*/ 189 w 338"/>
                <a:gd name="T1" fmla="*/ 73 h 281"/>
                <a:gd name="T2" fmla="*/ 176 w 338"/>
                <a:gd name="T3" fmla="*/ 67 h 281"/>
                <a:gd name="T4" fmla="*/ 145 w 338"/>
                <a:gd name="T5" fmla="*/ 34 h 281"/>
                <a:gd name="T6" fmla="*/ 24 w 338"/>
                <a:gd name="T7" fmla="*/ 53 h 281"/>
                <a:gd name="T8" fmla="*/ 60 w 338"/>
                <a:gd name="T9" fmla="*/ 195 h 281"/>
                <a:gd name="T10" fmla="*/ 98 w 338"/>
                <a:gd name="T11" fmla="*/ 212 h 281"/>
                <a:gd name="T12" fmla="*/ 108 w 338"/>
                <a:gd name="T13" fmla="*/ 227 h 281"/>
                <a:gd name="T14" fmla="*/ 122 w 338"/>
                <a:gd name="T15" fmla="*/ 233 h 281"/>
                <a:gd name="T16" fmla="*/ 151 w 338"/>
                <a:gd name="T17" fmla="*/ 265 h 281"/>
                <a:gd name="T18" fmla="*/ 274 w 338"/>
                <a:gd name="T19" fmla="*/ 246 h 281"/>
                <a:gd name="T20" fmla="*/ 237 w 338"/>
                <a:gd name="T21" fmla="*/ 103 h 281"/>
                <a:gd name="T22" fmla="*/ 198 w 338"/>
                <a:gd name="T23" fmla="*/ 86 h 281"/>
                <a:gd name="T24" fmla="*/ 189 w 338"/>
                <a:gd name="T25" fmla="*/ 73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1">
                  <a:moveTo>
                    <a:pt x="214" y="69"/>
                  </a:moveTo>
                  <a:cubicBezTo>
                    <a:pt x="209" y="66"/>
                    <a:pt x="204" y="64"/>
                    <a:pt x="200" y="64"/>
                  </a:cubicBezTo>
                  <a:cubicBezTo>
                    <a:pt x="191" y="51"/>
                    <a:pt x="179" y="40"/>
                    <a:pt x="165" y="31"/>
                  </a:cubicBezTo>
                  <a:cubicBezTo>
                    <a:pt x="116" y="0"/>
                    <a:pt x="53" y="8"/>
                    <a:pt x="27" y="50"/>
                  </a:cubicBezTo>
                  <a:cubicBezTo>
                    <a:pt x="0" y="92"/>
                    <a:pt x="19" y="151"/>
                    <a:pt x="69" y="183"/>
                  </a:cubicBezTo>
                  <a:cubicBezTo>
                    <a:pt x="82" y="192"/>
                    <a:pt x="97" y="197"/>
                    <a:pt x="111" y="200"/>
                  </a:cubicBezTo>
                  <a:cubicBezTo>
                    <a:pt x="113" y="204"/>
                    <a:pt x="118" y="209"/>
                    <a:pt x="123" y="212"/>
                  </a:cubicBezTo>
                  <a:cubicBezTo>
                    <a:pt x="129" y="216"/>
                    <a:pt x="134" y="218"/>
                    <a:pt x="139" y="218"/>
                  </a:cubicBezTo>
                  <a:cubicBezTo>
                    <a:pt x="148" y="230"/>
                    <a:pt x="159" y="241"/>
                    <a:pt x="172" y="249"/>
                  </a:cubicBezTo>
                  <a:cubicBezTo>
                    <a:pt x="222" y="281"/>
                    <a:pt x="284" y="273"/>
                    <a:pt x="311" y="231"/>
                  </a:cubicBezTo>
                  <a:cubicBezTo>
                    <a:pt x="338" y="189"/>
                    <a:pt x="319" y="129"/>
                    <a:pt x="269" y="97"/>
                  </a:cubicBezTo>
                  <a:cubicBezTo>
                    <a:pt x="255" y="89"/>
                    <a:pt x="240" y="83"/>
                    <a:pt x="225" y="80"/>
                  </a:cubicBezTo>
                  <a:cubicBezTo>
                    <a:pt x="223" y="76"/>
                    <a:pt x="219" y="73"/>
                    <a:pt x="214" y="69"/>
                  </a:cubicBezTo>
                  <a:close/>
                </a:path>
              </a:pathLst>
            </a:custGeom>
            <a:grpFill/>
            <a:ln w="6350" cap="flat">
              <a:solidFill>
                <a:srgbClr val="333333"/>
              </a:solidFill>
              <a:prstDash val="solid"/>
              <a:miter lim="800000"/>
              <a:headEnd/>
              <a:tailEnd/>
            </a:ln>
          </p:spPr>
          <p:txBody>
            <a:bodyPr/>
            <a:lstStyle/>
            <a:p>
              <a:endParaRPr lang="fr-FR"/>
            </a:p>
          </p:txBody>
        </p:sp>
        <p:sp>
          <p:nvSpPr>
            <p:cNvPr id="48" name="Freeform 228">
              <a:extLst>
                <a:ext uri="{FF2B5EF4-FFF2-40B4-BE49-F238E27FC236}">
                  <a16:creationId xmlns:a16="http://schemas.microsoft.com/office/drawing/2014/main" id="{E0260495-8C7C-4276-9334-7497F5F90E37}"/>
                </a:ext>
              </a:extLst>
            </p:cNvPr>
            <p:cNvSpPr>
              <a:spLocks/>
            </p:cNvSpPr>
            <p:nvPr/>
          </p:nvSpPr>
          <p:spPr bwMode="auto">
            <a:xfrm>
              <a:off x="2063155" y="3368874"/>
              <a:ext cx="23813" cy="49213"/>
            </a:xfrm>
            <a:custGeom>
              <a:avLst/>
              <a:gdLst>
                <a:gd name="T0" fmla="*/ 11 w 15"/>
                <a:gd name="T1" fmla="*/ 0 h 30"/>
                <a:gd name="T2" fmla="*/ 15 w 15"/>
                <a:gd name="T3" fmla="*/ 33 h 30"/>
                <a:gd name="T4" fmla="*/ 11 w 15"/>
                <a:gd name="T5" fmla="*/ 0 h 30"/>
                <a:gd name="T6" fmla="*/ 0 60000 65536"/>
                <a:gd name="T7" fmla="*/ 0 60000 65536"/>
                <a:gd name="T8" fmla="*/ 0 60000 65536"/>
              </a:gdLst>
              <a:ahLst/>
              <a:cxnLst>
                <a:cxn ang="T6">
                  <a:pos x="T0" y="T1"/>
                </a:cxn>
                <a:cxn ang="T7">
                  <a:pos x="T2" y="T3"/>
                </a:cxn>
                <a:cxn ang="T8">
                  <a:pos x="T4" y="T5"/>
                </a:cxn>
              </a:cxnLst>
              <a:rect l="0" t="0" r="r" b="b"/>
              <a:pathLst>
                <a:path w="15" h="30">
                  <a:moveTo>
                    <a:pt x="11" y="0"/>
                  </a:moveTo>
                  <a:cubicBezTo>
                    <a:pt x="11" y="0"/>
                    <a:pt x="0" y="16"/>
                    <a:pt x="15" y="30"/>
                  </a:cubicBezTo>
                  <a:cubicBezTo>
                    <a:pt x="15" y="30"/>
                    <a:pt x="7" y="1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 name="Freeform 230">
              <a:extLst>
                <a:ext uri="{FF2B5EF4-FFF2-40B4-BE49-F238E27FC236}">
                  <a16:creationId xmlns:a16="http://schemas.microsoft.com/office/drawing/2014/main" id="{4D71B35B-76B9-4D28-80AD-ECEC1667656F}"/>
                </a:ext>
              </a:extLst>
            </p:cNvPr>
            <p:cNvSpPr>
              <a:spLocks/>
            </p:cNvSpPr>
            <p:nvPr/>
          </p:nvSpPr>
          <p:spPr bwMode="auto">
            <a:xfrm>
              <a:off x="2077443" y="3414911"/>
              <a:ext cx="127000" cy="157163"/>
            </a:xfrm>
            <a:custGeom>
              <a:avLst/>
              <a:gdLst>
                <a:gd name="T0" fmla="*/ 67 w 83"/>
                <a:gd name="T1" fmla="*/ 42 h 97"/>
                <a:gd name="T2" fmla="*/ 48 w 83"/>
                <a:gd name="T3" fmla="*/ 98 h 97"/>
                <a:gd name="T4" fmla="*/ 7 w 83"/>
                <a:gd name="T5" fmla="*/ 61 h 97"/>
                <a:gd name="T6" fmla="*/ 26 w 83"/>
                <a:gd name="T7" fmla="*/ 5 h 97"/>
                <a:gd name="T8" fmla="*/ 67 w 83"/>
                <a:gd name="T9" fmla="*/ 42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97">
                  <a:moveTo>
                    <a:pt x="76" y="39"/>
                  </a:moveTo>
                  <a:cubicBezTo>
                    <a:pt x="83" y="63"/>
                    <a:pt x="73" y="87"/>
                    <a:pt x="54" y="92"/>
                  </a:cubicBezTo>
                  <a:cubicBezTo>
                    <a:pt x="34" y="97"/>
                    <a:pt x="13" y="82"/>
                    <a:pt x="7" y="58"/>
                  </a:cubicBezTo>
                  <a:cubicBezTo>
                    <a:pt x="0" y="34"/>
                    <a:pt x="10" y="11"/>
                    <a:pt x="29" y="5"/>
                  </a:cubicBezTo>
                  <a:cubicBezTo>
                    <a:pt x="49" y="0"/>
                    <a:pt x="70" y="15"/>
                    <a:pt x="7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 name="Freeform 232">
              <a:extLst>
                <a:ext uri="{FF2B5EF4-FFF2-40B4-BE49-F238E27FC236}">
                  <a16:creationId xmlns:a16="http://schemas.microsoft.com/office/drawing/2014/main" id="{AF821603-2470-4EB2-9567-7760BF8A04CC}"/>
                </a:ext>
              </a:extLst>
            </p:cNvPr>
            <p:cNvSpPr>
              <a:spLocks/>
            </p:cNvSpPr>
            <p:nvPr/>
          </p:nvSpPr>
          <p:spPr bwMode="auto">
            <a:xfrm>
              <a:off x="2088555" y="3476824"/>
              <a:ext cx="25400" cy="25400"/>
            </a:xfrm>
            <a:custGeom>
              <a:avLst/>
              <a:gdLst>
                <a:gd name="T0" fmla="*/ 14 w 17"/>
                <a:gd name="T1" fmla="*/ 7 h 16"/>
                <a:gd name="T2" fmla="*/ 8 w 17"/>
                <a:gd name="T3" fmla="*/ 15 h 16"/>
                <a:gd name="T4" fmla="*/ 1 w 17"/>
                <a:gd name="T5" fmla="*/ 9 h 16"/>
                <a:gd name="T6" fmla="*/ 8 w 17"/>
                <a:gd name="T7" fmla="*/ 0 h 16"/>
                <a:gd name="T8" fmla="*/ 14 w 17"/>
                <a:gd name="T9" fmla="*/ 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7" y="7"/>
                  </a:moveTo>
                  <a:cubicBezTo>
                    <a:pt x="17" y="11"/>
                    <a:pt x="14" y="15"/>
                    <a:pt x="10" y="15"/>
                  </a:cubicBezTo>
                  <a:cubicBezTo>
                    <a:pt x="5" y="16"/>
                    <a:pt x="1" y="13"/>
                    <a:pt x="1" y="9"/>
                  </a:cubicBezTo>
                  <a:cubicBezTo>
                    <a:pt x="0" y="5"/>
                    <a:pt x="3" y="1"/>
                    <a:pt x="8" y="0"/>
                  </a:cubicBezTo>
                  <a:cubicBezTo>
                    <a:pt x="12" y="0"/>
                    <a:pt x="16" y="3"/>
                    <a:pt x="1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 name="Freeform 233">
              <a:extLst>
                <a:ext uri="{FF2B5EF4-FFF2-40B4-BE49-F238E27FC236}">
                  <a16:creationId xmlns:a16="http://schemas.microsoft.com/office/drawing/2014/main" id="{3875AB36-3812-49A7-B022-10D920B276F8}"/>
                </a:ext>
              </a:extLst>
            </p:cNvPr>
            <p:cNvSpPr>
              <a:spLocks/>
            </p:cNvSpPr>
            <p:nvPr/>
          </p:nvSpPr>
          <p:spPr bwMode="auto">
            <a:xfrm>
              <a:off x="2052043" y="3111699"/>
              <a:ext cx="146050" cy="184150"/>
            </a:xfrm>
            <a:custGeom>
              <a:avLst/>
              <a:gdLst>
                <a:gd name="T0" fmla="*/ 70 w 96"/>
                <a:gd name="T1" fmla="*/ 11 h 113"/>
                <a:gd name="T2" fmla="*/ 70 w 96"/>
                <a:gd name="T3" fmla="*/ 83 h 113"/>
                <a:gd name="T4" fmla="*/ 14 w 96"/>
                <a:gd name="T5" fmla="*/ 111 h 113"/>
                <a:gd name="T6" fmla="*/ 14 w 96"/>
                <a:gd name="T7" fmla="*/ 39 h 113"/>
                <a:gd name="T8" fmla="*/ 70 w 96"/>
                <a:gd name="T9" fmla="*/ 11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13">
                  <a:moveTo>
                    <a:pt x="79" y="11"/>
                  </a:moveTo>
                  <a:cubicBezTo>
                    <a:pt x="96" y="23"/>
                    <a:pt x="96" y="52"/>
                    <a:pt x="79" y="77"/>
                  </a:cubicBezTo>
                  <a:cubicBezTo>
                    <a:pt x="62" y="102"/>
                    <a:pt x="34" y="113"/>
                    <a:pt x="17" y="102"/>
                  </a:cubicBezTo>
                  <a:cubicBezTo>
                    <a:pt x="0" y="90"/>
                    <a:pt x="0" y="61"/>
                    <a:pt x="17" y="36"/>
                  </a:cubicBezTo>
                  <a:cubicBezTo>
                    <a:pt x="34" y="11"/>
                    <a:pt x="62" y="0"/>
                    <a:pt x="7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 name="Freeform 234">
              <a:extLst>
                <a:ext uri="{FF2B5EF4-FFF2-40B4-BE49-F238E27FC236}">
                  <a16:creationId xmlns:a16="http://schemas.microsoft.com/office/drawing/2014/main" id="{0EB7D7A0-9FF7-44BF-8FCC-0CDEBB6B7E94}"/>
                </a:ext>
              </a:extLst>
            </p:cNvPr>
            <p:cNvSpPr>
              <a:spLocks/>
            </p:cNvSpPr>
            <p:nvPr/>
          </p:nvSpPr>
          <p:spPr bwMode="auto">
            <a:xfrm>
              <a:off x="2094905" y="3130749"/>
              <a:ext cx="76200" cy="87313"/>
            </a:xfrm>
            <a:custGeom>
              <a:avLst/>
              <a:gdLst>
                <a:gd name="T0" fmla="*/ 37 w 50"/>
                <a:gd name="T1" fmla="*/ 42 h 54"/>
                <a:gd name="T2" fmla="*/ 12 w 50"/>
                <a:gd name="T3" fmla="*/ 51 h 54"/>
                <a:gd name="T4" fmla="*/ 8 w 50"/>
                <a:gd name="T5" fmla="*/ 16 h 54"/>
                <a:gd name="T6" fmla="*/ 35 w 50"/>
                <a:gd name="T7" fmla="*/ 6 h 54"/>
                <a:gd name="T8" fmla="*/ 37 w 50"/>
                <a:gd name="T9" fmla="*/ 42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4">
                  <a:moveTo>
                    <a:pt x="43" y="39"/>
                  </a:moveTo>
                  <a:cubicBezTo>
                    <a:pt x="35" y="50"/>
                    <a:pt x="21" y="54"/>
                    <a:pt x="12" y="48"/>
                  </a:cubicBezTo>
                  <a:cubicBezTo>
                    <a:pt x="2" y="41"/>
                    <a:pt x="0" y="27"/>
                    <a:pt x="8" y="16"/>
                  </a:cubicBezTo>
                  <a:cubicBezTo>
                    <a:pt x="16" y="4"/>
                    <a:pt x="29" y="0"/>
                    <a:pt x="39" y="6"/>
                  </a:cubicBezTo>
                  <a:cubicBezTo>
                    <a:pt x="49" y="13"/>
                    <a:pt x="50" y="27"/>
                    <a:pt x="43"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 name="Freeform 235">
              <a:extLst>
                <a:ext uri="{FF2B5EF4-FFF2-40B4-BE49-F238E27FC236}">
                  <a16:creationId xmlns:a16="http://schemas.microsoft.com/office/drawing/2014/main" id="{78F8021E-D4C5-48BE-A62E-889EE5A67CBE}"/>
                </a:ext>
              </a:extLst>
            </p:cNvPr>
            <p:cNvSpPr>
              <a:spLocks/>
            </p:cNvSpPr>
            <p:nvPr/>
          </p:nvSpPr>
          <p:spPr bwMode="auto">
            <a:xfrm>
              <a:off x="2072680" y="3216474"/>
              <a:ext cx="44450" cy="53975"/>
            </a:xfrm>
            <a:custGeom>
              <a:avLst/>
              <a:gdLst>
                <a:gd name="T0" fmla="*/ 24 w 29"/>
                <a:gd name="T1" fmla="*/ 23 h 33"/>
                <a:gd name="T2" fmla="*/ 11 w 29"/>
                <a:gd name="T3" fmla="*/ 34 h 33"/>
                <a:gd name="T4" fmla="*/ 3 w 29"/>
                <a:gd name="T5" fmla="*/ 13 h 33"/>
                <a:gd name="T6" fmla="*/ 16 w 29"/>
                <a:gd name="T7" fmla="*/ 2 h 33"/>
                <a:gd name="T8" fmla="*/ 24 w 29"/>
                <a:gd name="T9" fmla="*/ 2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27" y="20"/>
                  </a:moveTo>
                  <a:cubicBezTo>
                    <a:pt x="25" y="28"/>
                    <a:pt x="17" y="33"/>
                    <a:pt x="11" y="31"/>
                  </a:cubicBezTo>
                  <a:cubicBezTo>
                    <a:pt x="4" y="29"/>
                    <a:pt x="0" y="21"/>
                    <a:pt x="3" y="13"/>
                  </a:cubicBezTo>
                  <a:cubicBezTo>
                    <a:pt x="5" y="5"/>
                    <a:pt x="12" y="0"/>
                    <a:pt x="19" y="2"/>
                  </a:cubicBezTo>
                  <a:cubicBezTo>
                    <a:pt x="26" y="4"/>
                    <a:pt x="29" y="12"/>
                    <a:pt x="2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 name="Freeform 248">
              <a:extLst>
                <a:ext uri="{FF2B5EF4-FFF2-40B4-BE49-F238E27FC236}">
                  <a16:creationId xmlns:a16="http://schemas.microsoft.com/office/drawing/2014/main" id="{298E6C36-3BDB-4A2E-9FD9-B5FC7536E0CF}"/>
                </a:ext>
              </a:extLst>
            </p:cNvPr>
            <p:cNvSpPr>
              <a:spLocks/>
            </p:cNvSpPr>
            <p:nvPr/>
          </p:nvSpPr>
          <p:spPr bwMode="auto">
            <a:xfrm>
              <a:off x="2680693" y="2856111"/>
              <a:ext cx="514350" cy="457200"/>
            </a:xfrm>
            <a:custGeom>
              <a:avLst/>
              <a:gdLst>
                <a:gd name="T0" fmla="*/ 109 w 338"/>
                <a:gd name="T1" fmla="*/ 75 h 282"/>
                <a:gd name="T2" fmla="*/ 122 w 338"/>
                <a:gd name="T3" fmla="*/ 67 h 282"/>
                <a:gd name="T4" fmla="*/ 151 w 338"/>
                <a:gd name="T5" fmla="*/ 35 h 282"/>
                <a:gd name="T6" fmla="*/ 274 w 338"/>
                <a:gd name="T7" fmla="*/ 53 h 282"/>
                <a:gd name="T8" fmla="*/ 237 w 338"/>
                <a:gd name="T9" fmla="*/ 196 h 282"/>
                <a:gd name="T10" fmla="*/ 200 w 338"/>
                <a:gd name="T11" fmla="*/ 213 h 282"/>
                <a:gd name="T12" fmla="*/ 189 w 338"/>
                <a:gd name="T13" fmla="*/ 228 h 282"/>
                <a:gd name="T14" fmla="*/ 175 w 338"/>
                <a:gd name="T15" fmla="*/ 234 h 282"/>
                <a:gd name="T16" fmla="*/ 146 w 338"/>
                <a:gd name="T17" fmla="*/ 266 h 282"/>
                <a:gd name="T18" fmla="*/ 24 w 338"/>
                <a:gd name="T19" fmla="*/ 247 h 282"/>
                <a:gd name="T20" fmla="*/ 60 w 338"/>
                <a:gd name="T21" fmla="*/ 104 h 282"/>
                <a:gd name="T22" fmla="*/ 100 w 338"/>
                <a:gd name="T23" fmla="*/ 87 h 282"/>
                <a:gd name="T24" fmla="*/ 10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124" y="70"/>
                  </a:moveTo>
                  <a:cubicBezTo>
                    <a:pt x="129" y="67"/>
                    <a:pt x="134" y="65"/>
                    <a:pt x="138" y="64"/>
                  </a:cubicBezTo>
                  <a:cubicBezTo>
                    <a:pt x="147" y="52"/>
                    <a:pt x="158" y="41"/>
                    <a:pt x="172" y="32"/>
                  </a:cubicBezTo>
                  <a:cubicBezTo>
                    <a:pt x="222" y="0"/>
                    <a:pt x="284" y="8"/>
                    <a:pt x="311" y="50"/>
                  </a:cubicBezTo>
                  <a:cubicBezTo>
                    <a:pt x="338" y="92"/>
                    <a:pt x="319" y="152"/>
                    <a:pt x="269" y="184"/>
                  </a:cubicBezTo>
                  <a:cubicBezTo>
                    <a:pt x="256" y="192"/>
                    <a:pt x="241" y="198"/>
                    <a:pt x="227" y="201"/>
                  </a:cubicBezTo>
                  <a:cubicBezTo>
                    <a:pt x="225" y="205"/>
                    <a:pt x="220" y="209"/>
                    <a:pt x="215" y="213"/>
                  </a:cubicBezTo>
                  <a:cubicBezTo>
                    <a:pt x="209" y="216"/>
                    <a:pt x="204" y="218"/>
                    <a:pt x="199" y="219"/>
                  </a:cubicBezTo>
                  <a:cubicBezTo>
                    <a:pt x="190" y="231"/>
                    <a:pt x="179" y="241"/>
                    <a:pt x="166" y="250"/>
                  </a:cubicBezTo>
                  <a:cubicBezTo>
                    <a:pt x="116" y="282"/>
                    <a:pt x="53" y="274"/>
                    <a:pt x="27" y="232"/>
                  </a:cubicBezTo>
                  <a:cubicBezTo>
                    <a:pt x="0" y="190"/>
                    <a:pt x="19" y="130"/>
                    <a:pt x="69" y="98"/>
                  </a:cubicBezTo>
                  <a:cubicBezTo>
                    <a:pt x="83" y="89"/>
                    <a:pt x="98" y="83"/>
                    <a:pt x="113" y="81"/>
                  </a:cubicBezTo>
                  <a:cubicBezTo>
                    <a:pt x="115" y="77"/>
                    <a:pt x="119" y="73"/>
                    <a:pt x="12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 name="Freeform 258">
              <a:extLst>
                <a:ext uri="{FF2B5EF4-FFF2-40B4-BE49-F238E27FC236}">
                  <a16:creationId xmlns:a16="http://schemas.microsoft.com/office/drawing/2014/main" id="{72569572-7E92-42AC-8394-FB97A29A69DC}"/>
                </a:ext>
              </a:extLst>
            </p:cNvPr>
            <p:cNvSpPr>
              <a:spLocks/>
            </p:cNvSpPr>
            <p:nvPr/>
          </p:nvSpPr>
          <p:spPr bwMode="auto">
            <a:xfrm>
              <a:off x="2683868" y="2854524"/>
              <a:ext cx="512763" cy="455613"/>
            </a:xfrm>
            <a:custGeom>
              <a:avLst/>
              <a:gdLst>
                <a:gd name="T0" fmla="*/ 108 w 337"/>
                <a:gd name="T1" fmla="*/ 75 h 281"/>
                <a:gd name="T2" fmla="*/ 122 w 337"/>
                <a:gd name="T3" fmla="*/ 67 h 281"/>
                <a:gd name="T4" fmla="*/ 151 w 337"/>
                <a:gd name="T5" fmla="*/ 35 h 281"/>
                <a:gd name="T6" fmla="*/ 274 w 337"/>
                <a:gd name="T7" fmla="*/ 53 h 281"/>
                <a:gd name="T8" fmla="*/ 237 w 337"/>
                <a:gd name="T9" fmla="*/ 196 h 281"/>
                <a:gd name="T10" fmla="*/ 199 w 337"/>
                <a:gd name="T11" fmla="*/ 213 h 281"/>
                <a:gd name="T12" fmla="*/ 188 w 337"/>
                <a:gd name="T13" fmla="*/ 228 h 281"/>
                <a:gd name="T14" fmla="*/ 174 w 337"/>
                <a:gd name="T15" fmla="*/ 233 h 281"/>
                <a:gd name="T16" fmla="*/ 145 w 337"/>
                <a:gd name="T17" fmla="*/ 266 h 281"/>
                <a:gd name="T18" fmla="*/ 23 w 337"/>
                <a:gd name="T19" fmla="*/ 246 h 281"/>
                <a:gd name="T20" fmla="*/ 59 w 337"/>
                <a:gd name="T21" fmla="*/ 104 h 281"/>
                <a:gd name="T22" fmla="*/ 99 w 337"/>
                <a:gd name="T23" fmla="*/ 86 h 281"/>
                <a:gd name="T24" fmla="*/ 108 w 337"/>
                <a:gd name="T25" fmla="*/ 75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7" h="281">
                  <a:moveTo>
                    <a:pt x="123" y="70"/>
                  </a:moveTo>
                  <a:cubicBezTo>
                    <a:pt x="128" y="67"/>
                    <a:pt x="133" y="65"/>
                    <a:pt x="138" y="64"/>
                  </a:cubicBezTo>
                  <a:cubicBezTo>
                    <a:pt x="146" y="52"/>
                    <a:pt x="158" y="41"/>
                    <a:pt x="172" y="32"/>
                  </a:cubicBezTo>
                  <a:cubicBezTo>
                    <a:pt x="222" y="0"/>
                    <a:pt x="284" y="8"/>
                    <a:pt x="311" y="50"/>
                  </a:cubicBezTo>
                  <a:cubicBezTo>
                    <a:pt x="337" y="92"/>
                    <a:pt x="319" y="152"/>
                    <a:pt x="269" y="184"/>
                  </a:cubicBezTo>
                  <a:cubicBezTo>
                    <a:pt x="255" y="192"/>
                    <a:pt x="241" y="198"/>
                    <a:pt x="226" y="201"/>
                  </a:cubicBezTo>
                  <a:cubicBezTo>
                    <a:pt x="224" y="205"/>
                    <a:pt x="220" y="209"/>
                    <a:pt x="214" y="213"/>
                  </a:cubicBezTo>
                  <a:cubicBezTo>
                    <a:pt x="209" y="216"/>
                    <a:pt x="203" y="218"/>
                    <a:pt x="198" y="218"/>
                  </a:cubicBezTo>
                  <a:cubicBezTo>
                    <a:pt x="190" y="230"/>
                    <a:pt x="179" y="241"/>
                    <a:pt x="165" y="250"/>
                  </a:cubicBezTo>
                  <a:cubicBezTo>
                    <a:pt x="115" y="281"/>
                    <a:pt x="53" y="273"/>
                    <a:pt x="26" y="231"/>
                  </a:cubicBezTo>
                  <a:cubicBezTo>
                    <a:pt x="0" y="189"/>
                    <a:pt x="18" y="130"/>
                    <a:pt x="68" y="98"/>
                  </a:cubicBezTo>
                  <a:cubicBezTo>
                    <a:pt x="82" y="89"/>
                    <a:pt x="97" y="83"/>
                    <a:pt x="112" y="80"/>
                  </a:cubicBezTo>
                  <a:cubicBezTo>
                    <a:pt x="115" y="77"/>
                    <a:pt x="118" y="73"/>
                    <a:pt x="123" y="70"/>
                  </a:cubicBezTo>
                  <a:close/>
                </a:path>
              </a:pathLst>
            </a:custGeom>
            <a:grpFill/>
            <a:ln w="6350" cap="flat">
              <a:solidFill>
                <a:srgbClr val="333333"/>
              </a:solidFill>
              <a:prstDash val="solid"/>
              <a:miter lim="800000"/>
              <a:headEnd/>
              <a:tailEnd/>
            </a:ln>
          </p:spPr>
          <p:txBody>
            <a:bodyPr/>
            <a:lstStyle/>
            <a:p>
              <a:endParaRPr lang="fr-FR"/>
            </a:p>
          </p:txBody>
        </p:sp>
        <p:sp>
          <p:nvSpPr>
            <p:cNvPr id="56" name="Freeform 259">
              <a:extLst>
                <a:ext uri="{FF2B5EF4-FFF2-40B4-BE49-F238E27FC236}">
                  <a16:creationId xmlns:a16="http://schemas.microsoft.com/office/drawing/2014/main" id="{E81FBD3B-AE10-430E-950D-F6EFC84A917C}"/>
                </a:ext>
              </a:extLst>
            </p:cNvPr>
            <p:cNvSpPr>
              <a:spLocks/>
            </p:cNvSpPr>
            <p:nvPr/>
          </p:nvSpPr>
          <p:spPr bwMode="auto">
            <a:xfrm>
              <a:off x="2629893" y="3270449"/>
              <a:ext cx="514350" cy="457200"/>
            </a:xfrm>
            <a:custGeom>
              <a:avLst/>
              <a:gdLst>
                <a:gd name="T0" fmla="*/ 109 w 338"/>
                <a:gd name="T1" fmla="*/ 75 h 282"/>
                <a:gd name="T2" fmla="*/ 122 w 338"/>
                <a:gd name="T3" fmla="*/ 68 h 282"/>
                <a:gd name="T4" fmla="*/ 152 w 338"/>
                <a:gd name="T5" fmla="*/ 35 h 282"/>
                <a:gd name="T6" fmla="*/ 274 w 338"/>
                <a:gd name="T7" fmla="*/ 53 h 282"/>
                <a:gd name="T8" fmla="*/ 237 w 338"/>
                <a:gd name="T9" fmla="*/ 196 h 282"/>
                <a:gd name="T10" fmla="*/ 200 w 338"/>
                <a:gd name="T11" fmla="*/ 213 h 282"/>
                <a:gd name="T12" fmla="*/ 189 w 338"/>
                <a:gd name="T13" fmla="*/ 228 h 282"/>
                <a:gd name="T14" fmla="*/ 175 w 338"/>
                <a:gd name="T15" fmla="*/ 234 h 282"/>
                <a:gd name="T16" fmla="*/ 146 w 338"/>
                <a:gd name="T17" fmla="*/ 266 h 282"/>
                <a:gd name="T18" fmla="*/ 24 w 338"/>
                <a:gd name="T19" fmla="*/ 247 h 282"/>
                <a:gd name="T20" fmla="*/ 60 w 338"/>
                <a:gd name="T21" fmla="*/ 104 h 282"/>
                <a:gd name="T22" fmla="*/ 100 w 338"/>
                <a:gd name="T23" fmla="*/ 87 h 282"/>
                <a:gd name="T24" fmla="*/ 10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124" y="70"/>
                  </a:moveTo>
                  <a:cubicBezTo>
                    <a:pt x="129" y="67"/>
                    <a:pt x="134" y="65"/>
                    <a:pt x="138" y="65"/>
                  </a:cubicBezTo>
                  <a:cubicBezTo>
                    <a:pt x="147" y="52"/>
                    <a:pt x="159" y="41"/>
                    <a:pt x="173" y="32"/>
                  </a:cubicBezTo>
                  <a:cubicBezTo>
                    <a:pt x="223" y="0"/>
                    <a:pt x="285" y="9"/>
                    <a:pt x="311" y="50"/>
                  </a:cubicBezTo>
                  <a:cubicBezTo>
                    <a:pt x="338" y="92"/>
                    <a:pt x="319" y="152"/>
                    <a:pt x="269" y="184"/>
                  </a:cubicBezTo>
                  <a:cubicBezTo>
                    <a:pt x="256" y="193"/>
                    <a:pt x="242" y="198"/>
                    <a:pt x="227" y="201"/>
                  </a:cubicBezTo>
                  <a:cubicBezTo>
                    <a:pt x="225" y="205"/>
                    <a:pt x="221" y="210"/>
                    <a:pt x="215" y="213"/>
                  </a:cubicBezTo>
                  <a:cubicBezTo>
                    <a:pt x="210" y="217"/>
                    <a:pt x="204" y="219"/>
                    <a:pt x="199" y="219"/>
                  </a:cubicBezTo>
                  <a:cubicBezTo>
                    <a:pt x="191" y="231"/>
                    <a:pt x="179" y="242"/>
                    <a:pt x="166" y="250"/>
                  </a:cubicBezTo>
                  <a:cubicBezTo>
                    <a:pt x="116" y="282"/>
                    <a:pt x="54" y="274"/>
                    <a:pt x="27" y="232"/>
                  </a:cubicBezTo>
                  <a:cubicBezTo>
                    <a:pt x="0" y="190"/>
                    <a:pt x="19" y="130"/>
                    <a:pt x="69" y="98"/>
                  </a:cubicBezTo>
                  <a:cubicBezTo>
                    <a:pt x="83" y="89"/>
                    <a:pt x="98" y="84"/>
                    <a:pt x="113" y="81"/>
                  </a:cubicBezTo>
                  <a:cubicBezTo>
                    <a:pt x="115" y="77"/>
                    <a:pt x="119" y="73"/>
                    <a:pt x="12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 name="Freeform 269">
              <a:extLst>
                <a:ext uri="{FF2B5EF4-FFF2-40B4-BE49-F238E27FC236}">
                  <a16:creationId xmlns:a16="http://schemas.microsoft.com/office/drawing/2014/main" id="{AD7BEAB7-04B1-4A80-ACF9-3CB095A42235}"/>
                </a:ext>
              </a:extLst>
            </p:cNvPr>
            <p:cNvSpPr>
              <a:spLocks/>
            </p:cNvSpPr>
            <p:nvPr/>
          </p:nvSpPr>
          <p:spPr bwMode="auto">
            <a:xfrm>
              <a:off x="2633068" y="3268861"/>
              <a:ext cx="514350" cy="457200"/>
            </a:xfrm>
            <a:custGeom>
              <a:avLst/>
              <a:gdLst>
                <a:gd name="T0" fmla="*/ 109 w 338"/>
                <a:gd name="T1" fmla="*/ 75 h 282"/>
                <a:gd name="T2" fmla="*/ 122 w 338"/>
                <a:gd name="T3" fmla="*/ 67 h 282"/>
                <a:gd name="T4" fmla="*/ 151 w 338"/>
                <a:gd name="T5" fmla="*/ 35 h 282"/>
                <a:gd name="T6" fmla="*/ 274 w 338"/>
                <a:gd name="T7" fmla="*/ 53 h 282"/>
                <a:gd name="T8" fmla="*/ 237 w 338"/>
                <a:gd name="T9" fmla="*/ 196 h 282"/>
                <a:gd name="T10" fmla="*/ 200 w 338"/>
                <a:gd name="T11" fmla="*/ 213 h 282"/>
                <a:gd name="T12" fmla="*/ 189 w 338"/>
                <a:gd name="T13" fmla="*/ 228 h 282"/>
                <a:gd name="T14" fmla="*/ 175 w 338"/>
                <a:gd name="T15" fmla="*/ 234 h 282"/>
                <a:gd name="T16" fmla="*/ 145 w 338"/>
                <a:gd name="T17" fmla="*/ 266 h 282"/>
                <a:gd name="T18" fmla="*/ 24 w 338"/>
                <a:gd name="T19" fmla="*/ 247 h 282"/>
                <a:gd name="T20" fmla="*/ 60 w 338"/>
                <a:gd name="T21" fmla="*/ 104 h 282"/>
                <a:gd name="T22" fmla="*/ 99 w 338"/>
                <a:gd name="T23" fmla="*/ 87 h 282"/>
                <a:gd name="T24" fmla="*/ 10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124" y="70"/>
                  </a:moveTo>
                  <a:cubicBezTo>
                    <a:pt x="128" y="67"/>
                    <a:pt x="134" y="65"/>
                    <a:pt x="138" y="64"/>
                  </a:cubicBezTo>
                  <a:cubicBezTo>
                    <a:pt x="147" y="52"/>
                    <a:pt x="158" y="41"/>
                    <a:pt x="172" y="32"/>
                  </a:cubicBezTo>
                  <a:cubicBezTo>
                    <a:pt x="222" y="0"/>
                    <a:pt x="284" y="8"/>
                    <a:pt x="311" y="50"/>
                  </a:cubicBezTo>
                  <a:cubicBezTo>
                    <a:pt x="338" y="92"/>
                    <a:pt x="319" y="152"/>
                    <a:pt x="269" y="184"/>
                  </a:cubicBezTo>
                  <a:cubicBezTo>
                    <a:pt x="255" y="192"/>
                    <a:pt x="241" y="198"/>
                    <a:pt x="227" y="201"/>
                  </a:cubicBezTo>
                  <a:cubicBezTo>
                    <a:pt x="224" y="205"/>
                    <a:pt x="220" y="209"/>
                    <a:pt x="215" y="213"/>
                  </a:cubicBezTo>
                  <a:cubicBezTo>
                    <a:pt x="209" y="216"/>
                    <a:pt x="203" y="218"/>
                    <a:pt x="199" y="219"/>
                  </a:cubicBezTo>
                  <a:cubicBezTo>
                    <a:pt x="190" y="231"/>
                    <a:pt x="179" y="241"/>
                    <a:pt x="165" y="250"/>
                  </a:cubicBezTo>
                  <a:cubicBezTo>
                    <a:pt x="115" y="282"/>
                    <a:pt x="53" y="274"/>
                    <a:pt x="27" y="232"/>
                  </a:cubicBezTo>
                  <a:cubicBezTo>
                    <a:pt x="0" y="190"/>
                    <a:pt x="19" y="130"/>
                    <a:pt x="69" y="98"/>
                  </a:cubicBezTo>
                  <a:cubicBezTo>
                    <a:pt x="83" y="89"/>
                    <a:pt x="97" y="83"/>
                    <a:pt x="112" y="81"/>
                  </a:cubicBezTo>
                  <a:cubicBezTo>
                    <a:pt x="115" y="77"/>
                    <a:pt x="119" y="73"/>
                    <a:pt x="124" y="70"/>
                  </a:cubicBezTo>
                  <a:close/>
                </a:path>
              </a:pathLst>
            </a:custGeom>
            <a:grpFill/>
            <a:ln w="6350" cap="flat">
              <a:solidFill>
                <a:srgbClr val="333333"/>
              </a:solidFill>
              <a:prstDash val="solid"/>
              <a:miter lim="800000"/>
              <a:headEnd/>
              <a:tailEnd/>
            </a:ln>
          </p:spPr>
          <p:txBody>
            <a:bodyPr/>
            <a:lstStyle/>
            <a:p>
              <a:endParaRPr lang="fr-FR"/>
            </a:p>
          </p:txBody>
        </p:sp>
        <p:sp>
          <p:nvSpPr>
            <p:cNvPr id="58" name="Oval 285">
              <a:extLst>
                <a:ext uri="{FF2B5EF4-FFF2-40B4-BE49-F238E27FC236}">
                  <a16:creationId xmlns:a16="http://schemas.microsoft.com/office/drawing/2014/main" id="{CFAA0140-63A8-44B1-925E-39ACDB384181}"/>
                </a:ext>
              </a:extLst>
            </p:cNvPr>
            <p:cNvSpPr>
              <a:spLocks noChangeArrowheads="1"/>
            </p:cNvSpPr>
            <p:nvPr/>
          </p:nvSpPr>
          <p:spPr bwMode="auto">
            <a:xfrm>
              <a:off x="2436218" y="3770511"/>
              <a:ext cx="80963" cy="87313"/>
            </a:xfrm>
            <a:prstGeom prst="ellipse">
              <a:avLst/>
            </a:prstGeom>
            <a:grpFill/>
            <a:ln w="9525">
              <a:solidFill>
                <a:schemeClr val="bg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59" name="Group 195">
              <a:extLst>
                <a:ext uri="{FF2B5EF4-FFF2-40B4-BE49-F238E27FC236}">
                  <a16:creationId xmlns:a16="http://schemas.microsoft.com/office/drawing/2014/main" id="{3721ADC5-AF93-49C1-9385-92FDDA8909B2}"/>
                </a:ext>
              </a:extLst>
            </p:cNvPr>
            <p:cNvGrpSpPr>
              <a:grpSpLocks/>
            </p:cNvGrpSpPr>
            <p:nvPr/>
          </p:nvGrpSpPr>
          <p:grpSpPr bwMode="auto">
            <a:xfrm rot="1514193">
              <a:off x="2452248" y="4256584"/>
              <a:ext cx="332857" cy="687668"/>
              <a:chOff x="1152" y="771"/>
              <a:chExt cx="286" cy="557"/>
            </a:xfrm>
            <a:grpFill/>
          </p:grpSpPr>
          <p:sp>
            <p:nvSpPr>
              <p:cNvPr id="96" name="Freeform 196">
                <a:extLst>
                  <a:ext uri="{FF2B5EF4-FFF2-40B4-BE49-F238E27FC236}">
                    <a16:creationId xmlns:a16="http://schemas.microsoft.com/office/drawing/2014/main" id="{C559E161-F793-4320-96F9-AC4D45DFB230}"/>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7" name="Freeform 197">
                <a:extLst>
                  <a:ext uri="{FF2B5EF4-FFF2-40B4-BE49-F238E27FC236}">
                    <a16:creationId xmlns:a16="http://schemas.microsoft.com/office/drawing/2014/main" id="{882F11D8-2C71-4E1D-B037-B97B51DB6087}"/>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8" name="Freeform 198">
                <a:extLst>
                  <a:ext uri="{FF2B5EF4-FFF2-40B4-BE49-F238E27FC236}">
                    <a16:creationId xmlns:a16="http://schemas.microsoft.com/office/drawing/2014/main" id="{C0F0395C-9E17-4006-BB6F-04AAB4024CC7}"/>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9" name="Freeform 199">
                <a:extLst>
                  <a:ext uri="{FF2B5EF4-FFF2-40B4-BE49-F238E27FC236}">
                    <a16:creationId xmlns:a16="http://schemas.microsoft.com/office/drawing/2014/main" id="{7E8B4734-111C-4250-A142-EA9B5E88D21B}"/>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0" name="Freeform 200">
                <a:extLst>
                  <a:ext uri="{FF2B5EF4-FFF2-40B4-BE49-F238E27FC236}">
                    <a16:creationId xmlns:a16="http://schemas.microsoft.com/office/drawing/2014/main" id="{463B50DE-437A-4F29-AE46-9532FBF80455}"/>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1" name="Freeform 201">
                <a:extLst>
                  <a:ext uri="{FF2B5EF4-FFF2-40B4-BE49-F238E27FC236}">
                    <a16:creationId xmlns:a16="http://schemas.microsoft.com/office/drawing/2014/main" id="{33D55007-8958-435E-9973-FFBFB1D1DCCB}"/>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2" name="Freeform 202">
                <a:extLst>
                  <a:ext uri="{FF2B5EF4-FFF2-40B4-BE49-F238E27FC236}">
                    <a16:creationId xmlns:a16="http://schemas.microsoft.com/office/drawing/2014/main" id="{A3823057-AE7C-42D5-A5F3-AB90D10D864F}"/>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 name="Freeform 203">
                <a:extLst>
                  <a:ext uri="{FF2B5EF4-FFF2-40B4-BE49-F238E27FC236}">
                    <a16:creationId xmlns:a16="http://schemas.microsoft.com/office/drawing/2014/main" id="{DC30C60B-429E-4976-B7D6-16A842B48B4F}"/>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 name="Freeform 204">
                <a:extLst>
                  <a:ext uri="{FF2B5EF4-FFF2-40B4-BE49-F238E27FC236}">
                    <a16:creationId xmlns:a16="http://schemas.microsoft.com/office/drawing/2014/main" id="{F9C4E7C6-8A8D-43F3-BBA1-DD84C4F4B3F4}"/>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 name="Freeform 205">
                <a:extLst>
                  <a:ext uri="{FF2B5EF4-FFF2-40B4-BE49-F238E27FC236}">
                    <a16:creationId xmlns:a16="http://schemas.microsoft.com/office/drawing/2014/main" id="{ECFBE61A-D6BB-4316-BD30-9F60C3D267C2}"/>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 name="Freeform 206">
                <a:extLst>
                  <a:ext uri="{FF2B5EF4-FFF2-40B4-BE49-F238E27FC236}">
                    <a16:creationId xmlns:a16="http://schemas.microsoft.com/office/drawing/2014/main" id="{E85904BC-1C89-4B96-A2EC-24B9C04B3F3A}"/>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60" name="Group 195">
              <a:extLst>
                <a:ext uri="{FF2B5EF4-FFF2-40B4-BE49-F238E27FC236}">
                  <a16:creationId xmlns:a16="http://schemas.microsoft.com/office/drawing/2014/main" id="{3C9C850F-1843-4E98-87F1-31009D55198A}"/>
                </a:ext>
              </a:extLst>
            </p:cNvPr>
            <p:cNvGrpSpPr>
              <a:grpSpLocks/>
            </p:cNvGrpSpPr>
            <p:nvPr/>
          </p:nvGrpSpPr>
          <p:grpSpPr bwMode="auto">
            <a:xfrm rot="20654467">
              <a:off x="2185301" y="4311413"/>
              <a:ext cx="306749" cy="589918"/>
              <a:chOff x="1152" y="771"/>
              <a:chExt cx="286" cy="557"/>
            </a:xfrm>
            <a:grpFill/>
          </p:grpSpPr>
          <p:sp>
            <p:nvSpPr>
              <p:cNvPr id="85" name="Freeform 196">
                <a:extLst>
                  <a:ext uri="{FF2B5EF4-FFF2-40B4-BE49-F238E27FC236}">
                    <a16:creationId xmlns:a16="http://schemas.microsoft.com/office/drawing/2014/main" id="{466778DB-646E-41E0-A910-D0F9853CDB98}"/>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 name="Freeform 197">
                <a:extLst>
                  <a:ext uri="{FF2B5EF4-FFF2-40B4-BE49-F238E27FC236}">
                    <a16:creationId xmlns:a16="http://schemas.microsoft.com/office/drawing/2014/main" id="{B1B69B86-BEE6-43F9-B5AB-CE6C878F4B7C}"/>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7" name="Freeform 198">
                <a:extLst>
                  <a:ext uri="{FF2B5EF4-FFF2-40B4-BE49-F238E27FC236}">
                    <a16:creationId xmlns:a16="http://schemas.microsoft.com/office/drawing/2014/main" id="{CFF94A24-D090-4097-9176-27A2BCCFF64A}"/>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8" name="Freeform 199">
                <a:extLst>
                  <a:ext uri="{FF2B5EF4-FFF2-40B4-BE49-F238E27FC236}">
                    <a16:creationId xmlns:a16="http://schemas.microsoft.com/office/drawing/2014/main" id="{B5DB1073-B02F-4008-A8E6-D7317FECC79D}"/>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9" name="Freeform 200">
                <a:extLst>
                  <a:ext uri="{FF2B5EF4-FFF2-40B4-BE49-F238E27FC236}">
                    <a16:creationId xmlns:a16="http://schemas.microsoft.com/office/drawing/2014/main" id="{34903D03-AA87-4022-91FD-9E5E8B05661D}"/>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0" name="Freeform 201">
                <a:extLst>
                  <a:ext uri="{FF2B5EF4-FFF2-40B4-BE49-F238E27FC236}">
                    <a16:creationId xmlns:a16="http://schemas.microsoft.com/office/drawing/2014/main" id="{F5FE4DDA-DF43-4BB3-B368-997A5716D279}"/>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1" name="Freeform 202">
                <a:extLst>
                  <a:ext uri="{FF2B5EF4-FFF2-40B4-BE49-F238E27FC236}">
                    <a16:creationId xmlns:a16="http://schemas.microsoft.com/office/drawing/2014/main" id="{7C5BB4C9-9ADB-4E0D-BDFE-CB8C7B2D2A21}"/>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2" name="Freeform 203">
                <a:extLst>
                  <a:ext uri="{FF2B5EF4-FFF2-40B4-BE49-F238E27FC236}">
                    <a16:creationId xmlns:a16="http://schemas.microsoft.com/office/drawing/2014/main" id="{C15E0C18-506A-4A8F-9A06-5DDB344813B4}"/>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 name="Freeform 204">
                <a:extLst>
                  <a:ext uri="{FF2B5EF4-FFF2-40B4-BE49-F238E27FC236}">
                    <a16:creationId xmlns:a16="http://schemas.microsoft.com/office/drawing/2014/main" id="{122C4CE4-AD17-42C8-B59E-4E58C9F644F3}"/>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4" name="Freeform 205">
                <a:extLst>
                  <a:ext uri="{FF2B5EF4-FFF2-40B4-BE49-F238E27FC236}">
                    <a16:creationId xmlns:a16="http://schemas.microsoft.com/office/drawing/2014/main" id="{C8FC98F2-7FF4-42C5-9120-9790915BC57F}"/>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5" name="Freeform 206">
                <a:extLst>
                  <a:ext uri="{FF2B5EF4-FFF2-40B4-BE49-F238E27FC236}">
                    <a16:creationId xmlns:a16="http://schemas.microsoft.com/office/drawing/2014/main" id="{B3298785-818B-490A-8F7E-9632D891257F}"/>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61" name="Group 195">
              <a:extLst>
                <a:ext uri="{FF2B5EF4-FFF2-40B4-BE49-F238E27FC236}">
                  <a16:creationId xmlns:a16="http://schemas.microsoft.com/office/drawing/2014/main" id="{D28E8CBD-22AF-4CC7-8976-40194921A8F7}"/>
                </a:ext>
              </a:extLst>
            </p:cNvPr>
            <p:cNvGrpSpPr>
              <a:grpSpLocks/>
            </p:cNvGrpSpPr>
            <p:nvPr/>
          </p:nvGrpSpPr>
          <p:grpSpPr bwMode="auto">
            <a:xfrm>
              <a:off x="2026642" y="3106586"/>
              <a:ext cx="304369" cy="639845"/>
              <a:chOff x="1152" y="771"/>
              <a:chExt cx="286" cy="557"/>
            </a:xfrm>
            <a:grpFill/>
          </p:grpSpPr>
          <p:sp>
            <p:nvSpPr>
              <p:cNvPr id="74" name="Freeform 196">
                <a:extLst>
                  <a:ext uri="{FF2B5EF4-FFF2-40B4-BE49-F238E27FC236}">
                    <a16:creationId xmlns:a16="http://schemas.microsoft.com/office/drawing/2014/main" id="{55CF65B0-7A92-4194-84BF-31C8158E7B20}"/>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 name="Freeform 197">
                <a:extLst>
                  <a:ext uri="{FF2B5EF4-FFF2-40B4-BE49-F238E27FC236}">
                    <a16:creationId xmlns:a16="http://schemas.microsoft.com/office/drawing/2014/main" id="{69E080DC-C590-4151-930A-F634FC0E2D72}"/>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6" name="Freeform 198">
                <a:extLst>
                  <a:ext uri="{FF2B5EF4-FFF2-40B4-BE49-F238E27FC236}">
                    <a16:creationId xmlns:a16="http://schemas.microsoft.com/office/drawing/2014/main" id="{7CB5F877-496A-4C36-8080-1C7FB6C6B1E3}"/>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7" name="Freeform 199">
                <a:extLst>
                  <a:ext uri="{FF2B5EF4-FFF2-40B4-BE49-F238E27FC236}">
                    <a16:creationId xmlns:a16="http://schemas.microsoft.com/office/drawing/2014/main" id="{A1EFF2FC-C5F0-4802-B330-B242BFF5598D}"/>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8" name="Freeform 200">
                <a:extLst>
                  <a:ext uri="{FF2B5EF4-FFF2-40B4-BE49-F238E27FC236}">
                    <a16:creationId xmlns:a16="http://schemas.microsoft.com/office/drawing/2014/main" id="{15BCDD3E-6E64-4C0D-853E-821875265C77}"/>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9" name="Freeform 201">
                <a:extLst>
                  <a:ext uri="{FF2B5EF4-FFF2-40B4-BE49-F238E27FC236}">
                    <a16:creationId xmlns:a16="http://schemas.microsoft.com/office/drawing/2014/main" id="{1991FB71-7DE1-4D46-B6B2-013AB7E5A1B7}"/>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0" name="Freeform 202">
                <a:extLst>
                  <a:ext uri="{FF2B5EF4-FFF2-40B4-BE49-F238E27FC236}">
                    <a16:creationId xmlns:a16="http://schemas.microsoft.com/office/drawing/2014/main" id="{6E10DC5B-6C25-46A8-978A-B4C5C110A9C5}"/>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1" name="Freeform 203">
                <a:extLst>
                  <a:ext uri="{FF2B5EF4-FFF2-40B4-BE49-F238E27FC236}">
                    <a16:creationId xmlns:a16="http://schemas.microsoft.com/office/drawing/2014/main" id="{DBE59184-EE1F-499D-A967-6946144B5883}"/>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2" name="Freeform 204">
                <a:extLst>
                  <a:ext uri="{FF2B5EF4-FFF2-40B4-BE49-F238E27FC236}">
                    <a16:creationId xmlns:a16="http://schemas.microsoft.com/office/drawing/2014/main" id="{7DCB1892-A5BC-45B5-BFC3-D588CB8ED7F5}"/>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3" name="Freeform 205">
                <a:extLst>
                  <a:ext uri="{FF2B5EF4-FFF2-40B4-BE49-F238E27FC236}">
                    <a16:creationId xmlns:a16="http://schemas.microsoft.com/office/drawing/2014/main" id="{34558A27-C5A8-46F2-9035-62CD640F39F1}"/>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4" name="Freeform 206">
                <a:extLst>
                  <a:ext uri="{FF2B5EF4-FFF2-40B4-BE49-F238E27FC236}">
                    <a16:creationId xmlns:a16="http://schemas.microsoft.com/office/drawing/2014/main" id="{6FE61B3F-C8D5-4436-9D5B-C7A2BBED29CF}"/>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62" name="Group 195">
              <a:extLst>
                <a:ext uri="{FF2B5EF4-FFF2-40B4-BE49-F238E27FC236}">
                  <a16:creationId xmlns:a16="http://schemas.microsoft.com/office/drawing/2014/main" id="{C4A843DD-B5EF-448F-A5BB-52D766FEBC88}"/>
                </a:ext>
              </a:extLst>
            </p:cNvPr>
            <p:cNvGrpSpPr>
              <a:grpSpLocks/>
            </p:cNvGrpSpPr>
            <p:nvPr/>
          </p:nvGrpSpPr>
          <p:grpSpPr bwMode="auto">
            <a:xfrm>
              <a:off x="2636243" y="3045382"/>
              <a:ext cx="304369" cy="639845"/>
              <a:chOff x="1152" y="771"/>
              <a:chExt cx="286" cy="557"/>
            </a:xfrm>
            <a:grpFill/>
          </p:grpSpPr>
          <p:sp>
            <p:nvSpPr>
              <p:cNvPr id="63" name="Freeform 196">
                <a:extLst>
                  <a:ext uri="{FF2B5EF4-FFF2-40B4-BE49-F238E27FC236}">
                    <a16:creationId xmlns:a16="http://schemas.microsoft.com/office/drawing/2014/main" id="{87A870E2-809F-41A0-8420-65CEF7AF42F9}"/>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 name="Freeform 197">
                <a:extLst>
                  <a:ext uri="{FF2B5EF4-FFF2-40B4-BE49-F238E27FC236}">
                    <a16:creationId xmlns:a16="http://schemas.microsoft.com/office/drawing/2014/main" id="{06A938DA-CEF6-443B-A818-20D8DABF7BE8}"/>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 name="Freeform 198">
                <a:extLst>
                  <a:ext uri="{FF2B5EF4-FFF2-40B4-BE49-F238E27FC236}">
                    <a16:creationId xmlns:a16="http://schemas.microsoft.com/office/drawing/2014/main" id="{ED537594-1D28-4139-95AF-480AF87B33CC}"/>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 name="Freeform 199">
                <a:extLst>
                  <a:ext uri="{FF2B5EF4-FFF2-40B4-BE49-F238E27FC236}">
                    <a16:creationId xmlns:a16="http://schemas.microsoft.com/office/drawing/2014/main" id="{4F05E5C7-9086-481A-9260-9C5609FB3FA4}"/>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 name="Freeform 200">
                <a:extLst>
                  <a:ext uri="{FF2B5EF4-FFF2-40B4-BE49-F238E27FC236}">
                    <a16:creationId xmlns:a16="http://schemas.microsoft.com/office/drawing/2014/main" id="{10D84927-BF33-45E3-9DE3-708830D204C9}"/>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 name="Freeform 201">
                <a:extLst>
                  <a:ext uri="{FF2B5EF4-FFF2-40B4-BE49-F238E27FC236}">
                    <a16:creationId xmlns:a16="http://schemas.microsoft.com/office/drawing/2014/main" id="{2561CB35-ED4F-4725-B7CE-D96E9F26A384}"/>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9" name="Freeform 202">
                <a:extLst>
                  <a:ext uri="{FF2B5EF4-FFF2-40B4-BE49-F238E27FC236}">
                    <a16:creationId xmlns:a16="http://schemas.microsoft.com/office/drawing/2014/main" id="{6E5A88A3-91F0-40CC-8F34-89ED526A8669}"/>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 name="Freeform 203">
                <a:extLst>
                  <a:ext uri="{FF2B5EF4-FFF2-40B4-BE49-F238E27FC236}">
                    <a16:creationId xmlns:a16="http://schemas.microsoft.com/office/drawing/2014/main" id="{3D0F0036-7D5E-4820-B86D-7A39A02C734E}"/>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1" name="Freeform 204">
                <a:extLst>
                  <a:ext uri="{FF2B5EF4-FFF2-40B4-BE49-F238E27FC236}">
                    <a16:creationId xmlns:a16="http://schemas.microsoft.com/office/drawing/2014/main" id="{6483D730-6847-44CD-915F-67E918A59B8E}"/>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 name="Freeform 205">
                <a:extLst>
                  <a:ext uri="{FF2B5EF4-FFF2-40B4-BE49-F238E27FC236}">
                    <a16:creationId xmlns:a16="http://schemas.microsoft.com/office/drawing/2014/main" id="{4AF342F6-14E4-4F64-87D8-99688E082739}"/>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 name="Freeform 206">
                <a:extLst>
                  <a:ext uri="{FF2B5EF4-FFF2-40B4-BE49-F238E27FC236}">
                    <a16:creationId xmlns:a16="http://schemas.microsoft.com/office/drawing/2014/main" id="{3FA41E4A-9938-49BC-8404-B0DED78DE895}"/>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sp>
        <p:nvSpPr>
          <p:cNvPr id="4" name="ZoneTexte 3">
            <a:extLst>
              <a:ext uri="{FF2B5EF4-FFF2-40B4-BE49-F238E27FC236}">
                <a16:creationId xmlns:a16="http://schemas.microsoft.com/office/drawing/2014/main" id="{CAE8B67B-68AB-4F10-B7E9-5281B8D6E8C1}"/>
              </a:ext>
            </a:extLst>
          </p:cNvPr>
          <p:cNvSpPr txBox="1"/>
          <p:nvPr/>
        </p:nvSpPr>
        <p:spPr>
          <a:xfrm>
            <a:off x="5257256" y="3214107"/>
            <a:ext cx="1079142" cy="276999"/>
          </a:xfrm>
          <a:prstGeom prst="rect">
            <a:avLst/>
          </a:prstGeom>
          <a:noFill/>
        </p:spPr>
        <p:txBody>
          <a:bodyPr wrap="none" rtlCol="0">
            <a:spAutoFit/>
          </a:bodyPr>
          <a:lstStyle/>
          <a:p>
            <a:r>
              <a:rPr lang="fr-FR" sz="1200" b="1" dirty="0" err="1">
                <a:solidFill>
                  <a:srgbClr val="FF0000"/>
                </a:solidFill>
              </a:rPr>
              <a:t>Acm</a:t>
            </a:r>
            <a:r>
              <a:rPr lang="fr-FR" sz="1200" b="1" dirty="0">
                <a:solidFill>
                  <a:srgbClr val="FF0000"/>
                </a:solidFill>
              </a:rPr>
              <a:t> de souris</a:t>
            </a:r>
          </a:p>
        </p:txBody>
      </p:sp>
      <p:grpSp>
        <p:nvGrpSpPr>
          <p:cNvPr id="131" name="Groupe 130">
            <a:extLst>
              <a:ext uri="{FF2B5EF4-FFF2-40B4-BE49-F238E27FC236}">
                <a16:creationId xmlns:a16="http://schemas.microsoft.com/office/drawing/2014/main" id="{A80DF338-850E-48DB-9557-98EAF046B723}"/>
              </a:ext>
            </a:extLst>
          </p:cNvPr>
          <p:cNvGrpSpPr/>
          <p:nvPr/>
        </p:nvGrpSpPr>
        <p:grpSpPr>
          <a:xfrm>
            <a:off x="6920788" y="1435128"/>
            <a:ext cx="895348" cy="1462595"/>
            <a:chOff x="4133361" y="2342290"/>
            <a:chExt cx="1513216" cy="2091316"/>
          </a:xfrm>
        </p:grpSpPr>
        <p:grpSp>
          <p:nvGrpSpPr>
            <p:cNvPr id="132" name="Group 195">
              <a:extLst>
                <a:ext uri="{FF2B5EF4-FFF2-40B4-BE49-F238E27FC236}">
                  <a16:creationId xmlns:a16="http://schemas.microsoft.com/office/drawing/2014/main" id="{EC046C7E-5E50-4150-BD9A-BF03FC322D11}"/>
                </a:ext>
              </a:extLst>
            </p:cNvPr>
            <p:cNvGrpSpPr>
              <a:grpSpLocks/>
            </p:cNvGrpSpPr>
            <p:nvPr/>
          </p:nvGrpSpPr>
          <p:grpSpPr bwMode="auto">
            <a:xfrm>
              <a:off x="5342208" y="2381071"/>
              <a:ext cx="304369" cy="639845"/>
              <a:chOff x="1152" y="771"/>
              <a:chExt cx="286" cy="557"/>
            </a:xfrm>
            <a:solidFill>
              <a:schemeClr val="accent6">
                <a:lumMod val="75000"/>
              </a:schemeClr>
            </a:solidFill>
          </p:grpSpPr>
          <p:sp>
            <p:nvSpPr>
              <p:cNvPr id="240" name="Freeform 196">
                <a:extLst>
                  <a:ext uri="{FF2B5EF4-FFF2-40B4-BE49-F238E27FC236}">
                    <a16:creationId xmlns:a16="http://schemas.microsoft.com/office/drawing/2014/main" id="{FF4F85A5-4C84-4FF1-903C-7247899FBCE2}"/>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1" name="Freeform 197">
                <a:extLst>
                  <a:ext uri="{FF2B5EF4-FFF2-40B4-BE49-F238E27FC236}">
                    <a16:creationId xmlns:a16="http://schemas.microsoft.com/office/drawing/2014/main" id="{B0FEA88A-F09A-4DB7-B726-063E74064383}"/>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2" name="Freeform 198">
                <a:extLst>
                  <a:ext uri="{FF2B5EF4-FFF2-40B4-BE49-F238E27FC236}">
                    <a16:creationId xmlns:a16="http://schemas.microsoft.com/office/drawing/2014/main" id="{C91BD3CA-AEE8-4D09-AF2A-639D98E45A6E}"/>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3" name="Freeform 199">
                <a:extLst>
                  <a:ext uri="{FF2B5EF4-FFF2-40B4-BE49-F238E27FC236}">
                    <a16:creationId xmlns:a16="http://schemas.microsoft.com/office/drawing/2014/main" id="{FF6B6C58-D251-4E6B-BA45-5E8256AE7126}"/>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4" name="Freeform 200">
                <a:extLst>
                  <a:ext uri="{FF2B5EF4-FFF2-40B4-BE49-F238E27FC236}">
                    <a16:creationId xmlns:a16="http://schemas.microsoft.com/office/drawing/2014/main" id="{3A0F4FB8-FDC3-4C4B-95AA-A1FFB619E06E}"/>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5" name="Freeform 201">
                <a:extLst>
                  <a:ext uri="{FF2B5EF4-FFF2-40B4-BE49-F238E27FC236}">
                    <a16:creationId xmlns:a16="http://schemas.microsoft.com/office/drawing/2014/main" id="{9B6C8094-36B5-44A5-8C7C-BFF34CE6AFDF}"/>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6" name="Freeform 202">
                <a:extLst>
                  <a:ext uri="{FF2B5EF4-FFF2-40B4-BE49-F238E27FC236}">
                    <a16:creationId xmlns:a16="http://schemas.microsoft.com/office/drawing/2014/main" id="{7FFC65E4-F706-4C83-AC8A-25AA11E34C5A}"/>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7" name="Freeform 203">
                <a:extLst>
                  <a:ext uri="{FF2B5EF4-FFF2-40B4-BE49-F238E27FC236}">
                    <a16:creationId xmlns:a16="http://schemas.microsoft.com/office/drawing/2014/main" id="{10090DF0-55E1-4316-90B8-71E104F196DC}"/>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8" name="Freeform 204">
                <a:extLst>
                  <a:ext uri="{FF2B5EF4-FFF2-40B4-BE49-F238E27FC236}">
                    <a16:creationId xmlns:a16="http://schemas.microsoft.com/office/drawing/2014/main" id="{8EDE1DE7-1785-46D3-A2F4-639BE2B42840}"/>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9" name="Freeform 205">
                <a:extLst>
                  <a:ext uri="{FF2B5EF4-FFF2-40B4-BE49-F238E27FC236}">
                    <a16:creationId xmlns:a16="http://schemas.microsoft.com/office/drawing/2014/main" id="{E75F047A-5C0D-4E42-98E4-F70961BD284B}"/>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0" name="Freeform 206">
                <a:extLst>
                  <a:ext uri="{FF2B5EF4-FFF2-40B4-BE49-F238E27FC236}">
                    <a16:creationId xmlns:a16="http://schemas.microsoft.com/office/drawing/2014/main" id="{2021C22A-C297-43FC-AEBA-1CD5C0CD55A3}"/>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solidFill>
                <a:srgbClr val="FF0000"/>
              </a:solidFill>
              <a:ln w="9525" cap="flat">
                <a:solidFill>
                  <a:srgbClr val="333333"/>
                </a:solidFill>
                <a:prstDash val="solid"/>
                <a:miter lim="800000"/>
                <a:headEnd/>
                <a:tailEnd/>
              </a:ln>
            </p:spPr>
            <p:txBody>
              <a:bodyPr/>
              <a:lstStyle/>
              <a:p>
                <a:endParaRPr lang="fr-FR"/>
              </a:p>
            </p:txBody>
          </p:sp>
        </p:grpSp>
        <p:grpSp>
          <p:nvGrpSpPr>
            <p:cNvPr id="133" name="Group 195">
              <a:extLst>
                <a:ext uri="{FF2B5EF4-FFF2-40B4-BE49-F238E27FC236}">
                  <a16:creationId xmlns:a16="http://schemas.microsoft.com/office/drawing/2014/main" id="{B24C23BC-6193-452A-A146-4D50748D62CE}"/>
                </a:ext>
              </a:extLst>
            </p:cNvPr>
            <p:cNvGrpSpPr>
              <a:grpSpLocks/>
            </p:cNvGrpSpPr>
            <p:nvPr/>
          </p:nvGrpSpPr>
          <p:grpSpPr bwMode="auto">
            <a:xfrm>
              <a:off x="4133361" y="2356998"/>
              <a:ext cx="304369" cy="639845"/>
              <a:chOff x="1152" y="771"/>
              <a:chExt cx="286" cy="557"/>
            </a:xfrm>
            <a:solidFill>
              <a:schemeClr val="accent6">
                <a:lumMod val="75000"/>
              </a:schemeClr>
            </a:solidFill>
          </p:grpSpPr>
          <p:sp>
            <p:nvSpPr>
              <p:cNvPr id="229" name="Freeform 196">
                <a:extLst>
                  <a:ext uri="{FF2B5EF4-FFF2-40B4-BE49-F238E27FC236}">
                    <a16:creationId xmlns:a16="http://schemas.microsoft.com/office/drawing/2014/main" id="{2FCF221C-BEEE-498F-B5DB-4DB6D5F174A3}"/>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0" name="Freeform 197">
                <a:extLst>
                  <a:ext uri="{FF2B5EF4-FFF2-40B4-BE49-F238E27FC236}">
                    <a16:creationId xmlns:a16="http://schemas.microsoft.com/office/drawing/2014/main" id="{C9C5FC05-0EE8-45CE-9210-36820EFA92DA}"/>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1" name="Freeform 198">
                <a:extLst>
                  <a:ext uri="{FF2B5EF4-FFF2-40B4-BE49-F238E27FC236}">
                    <a16:creationId xmlns:a16="http://schemas.microsoft.com/office/drawing/2014/main" id="{BBB8F3D3-9452-43B6-A11E-7312FE644826}"/>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2" name="Freeform 199">
                <a:extLst>
                  <a:ext uri="{FF2B5EF4-FFF2-40B4-BE49-F238E27FC236}">
                    <a16:creationId xmlns:a16="http://schemas.microsoft.com/office/drawing/2014/main" id="{FBC53337-4587-4784-A0C1-D309E309E23F}"/>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3" name="Freeform 200">
                <a:extLst>
                  <a:ext uri="{FF2B5EF4-FFF2-40B4-BE49-F238E27FC236}">
                    <a16:creationId xmlns:a16="http://schemas.microsoft.com/office/drawing/2014/main" id="{94128076-7463-4AAD-BE04-915BDD0A44FF}"/>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4" name="Freeform 201">
                <a:extLst>
                  <a:ext uri="{FF2B5EF4-FFF2-40B4-BE49-F238E27FC236}">
                    <a16:creationId xmlns:a16="http://schemas.microsoft.com/office/drawing/2014/main" id="{163C75CB-BEBC-4810-9906-9988B8D10B4C}"/>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 name="Freeform 202">
                <a:extLst>
                  <a:ext uri="{FF2B5EF4-FFF2-40B4-BE49-F238E27FC236}">
                    <a16:creationId xmlns:a16="http://schemas.microsoft.com/office/drawing/2014/main" id="{35FC9FC5-139D-43B6-B535-231F29888E39}"/>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 name="Freeform 203">
                <a:extLst>
                  <a:ext uri="{FF2B5EF4-FFF2-40B4-BE49-F238E27FC236}">
                    <a16:creationId xmlns:a16="http://schemas.microsoft.com/office/drawing/2014/main" id="{11A17EDD-0497-4DEF-ACA1-5AB0CB0C8DC7}"/>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7" name="Freeform 204">
                <a:extLst>
                  <a:ext uri="{FF2B5EF4-FFF2-40B4-BE49-F238E27FC236}">
                    <a16:creationId xmlns:a16="http://schemas.microsoft.com/office/drawing/2014/main" id="{355374D9-BD55-4527-9724-A20629DEBF9F}"/>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8" name="Freeform 205">
                <a:extLst>
                  <a:ext uri="{FF2B5EF4-FFF2-40B4-BE49-F238E27FC236}">
                    <a16:creationId xmlns:a16="http://schemas.microsoft.com/office/drawing/2014/main" id="{FDAD83D7-03AD-4140-A438-A2E13267F61A}"/>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9" name="Freeform 206">
                <a:extLst>
                  <a:ext uri="{FF2B5EF4-FFF2-40B4-BE49-F238E27FC236}">
                    <a16:creationId xmlns:a16="http://schemas.microsoft.com/office/drawing/2014/main" id="{5A33B040-B82B-444F-AE60-9205A0721A3D}"/>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solidFill>
                <a:srgbClr val="FF0000"/>
              </a:solidFill>
              <a:ln w="9525" cap="flat">
                <a:solidFill>
                  <a:srgbClr val="333333"/>
                </a:solidFill>
                <a:prstDash val="solid"/>
                <a:miter lim="800000"/>
                <a:headEnd/>
                <a:tailEnd/>
              </a:ln>
            </p:spPr>
            <p:txBody>
              <a:bodyPr/>
              <a:lstStyle/>
              <a:p>
                <a:endParaRPr lang="fr-FR"/>
              </a:p>
            </p:txBody>
          </p:sp>
        </p:grpSp>
        <p:sp>
          <p:nvSpPr>
            <p:cNvPr id="134" name="Freeform 146">
              <a:extLst>
                <a:ext uri="{FF2B5EF4-FFF2-40B4-BE49-F238E27FC236}">
                  <a16:creationId xmlns:a16="http://schemas.microsoft.com/office/drawing/2014/main" id="{4B557E8E-E807-4063-98F6-56BE73AC22DE}"/>
                </a:ext>
              </a:extLst>
            </p:cNvPr>
            <p:cNvSpPr>
              <a:spLocks/>
            </p:cNvSpPr>
            <p:nvPr/>
          </p:nvSpPr>
          <p:spPr bwMode="auto">
            <a:xfrm>
              <a:off x="4683205" y="3090003"/>
              <a:ext cx="196850" cy="130175"/>
            </a:xfrm>
            <a:custGeom>
              <a:avLst/>
              <a:gdLst>
                <a:gd name="T0" fmla="*/ 0 w 129"/>
                <a:gd name="T1" fmla="*/ 0 h 80"/>
                <a:gd name="T2" fmla="*/ 114 w 129"/>
                <a:gd name="T3" fmla="*/ 86 h 80"/>
                <a:gd name="T4" fmla="*/ 0 60000 65536"/>
                <a:gd name="T5" fmla="*/ 0 60000 65536"/>
              </a:gdLst>
              <a:ahLst/>
              <a:cxnLst>
                <a:cxn ang="T4">
                  <a:pos x="T0" y="T1"/>
                </a:cxn>
                <a:cxn ang="T5">
                  <a:pos x="T2" y="T3"/>
                </a:cxn>
              </a:cxnLst>
              <a:rect l="0" t="0" r="r" b="b"/>
              <a:pathLst>
                <a:path w="129" h="80">
                  <a:moveTo>
                    <a:pt x="0" y="0"/>
                  </a:moveTo>
                  <a:cubicBezTo>
                    <a:pt x="0" y="0"/>
                    <a:pt x="95" y="18"/>
                    <a:pt x="129" y="80"/>
                  </a:cubicBezTo>
                </a:path>
              </a:pathLst>
            </a:custGeom>
            <a:solidFill>
              <a:srgbClr val="FFFFFF"/>
            </a:solidFill>
            <a:ln w="23813" cap="rnd">
              <a:solidFill>
                <a:schemeClr val="tx1"/>
              </a:solidFill>
              <a:prstDash val="solid"/>
              <a:miter lim="800000"/>
              <a:headEnd/>
              <a:tailEnd/>
            </a:ln>
          </p:spPr>
          <p:txBody>
            <a:bodyPr/>
            <a:lstStyle/>
            <a:p>
              <a:endParaRPr lang="fr-FR"/>
            </a:p>
          </p:txBody>
        </p:sp>
        <p:sp>
          <p:nvSpPr>
            <p:cNvPr id="135" name="Freeform 147">
              <a:extLst>
                <a:ext uri="{FF2B5EF4-FFF2-40B4-BE49-F238E27FC236}">
                  <a16:creationId xmlns:a16="http://schemas.microsoft.com/office/drawing/2014/main" id="{D11B627F-DE15-4456-839D-05EA9B51C805}"/>
                </a:ext>
              </a:extLst>
            </p:cNvPr>
            <p:cNvSpPr>
              <a:spLocks/>
            </p:cNvSpPr>
            <p:nvPr/>
          </p:nvSpPr>
          <p:spPr bwMode="auto">
            <a:xfrm>
              <a:off x="4821318" y="3290028"/>
              <a:ext cx="168275" cy="201613"/>
            </a:xfrm>
            <a:custGeom>
              <a:avLst/>
              <a:gdLst>
                <a:gd name="T0" fmla="*/ 96 w 111"/>
                <a:gd name="T1" fmla="*/ 133 h 124"/>
                <a:gd name="T2" fmla="*/ 53 w 111"/>
                <a:gd name="T3" fmla="*/ 0 h 124"/>
                <a:gd name="T4" fmla="*/ 45 w 111"/>
                <a:gd name="T5" fmla="*/ 0 h 124"/>
                <a:gd name="T6" fmla="*/ 0 w 111"/>
                <a:gd name="T7" fmla="*/ 133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 h="124">
                  <a:moveTo>
                    <a:pt x="111" y="124"/>
                  </a:moveTo>
                  <a:cubicBezTo>
                    <a:pt x="73" y="73"/>
                    <a:pt x="60" y="33"/>
                    <a:pt x="61" y="0"/>
                  </a:cubicBezTo>
                  <a:cubicBezTo>
                    <a:pt x="51" y="0"/>
                    <a:pt x="51" y="0"/>
                    <a:pt x="51" y="0"/>
                  </a:cubicBezTo>
                  <a:cubicBezTo>
                    <a:pt x="52" y="33"/>
                    <a:pt x="39" y="73"/>
                    <a:pt x="0" y="124"/>
                  </a:cubicBezTo>
                </a:path>
              </a:pathLst>
            </a:custGeom>
            <a:solidFill>
              <a:srgbClr val="FFFFFF"/>
            </a:solidFill>
            <a:ln w="23813" cap="rnd">
              <a:solidFill>
                <a:schemeClr val="tx1"/>
              </a:solidFill>
              <a:prstDash val="solid"/>
              <a:round/>
              <a:headEnd/>
              <a:tailEnd/>
            </a:ln>
          </p:spPr>
          <p:txBody>
            <a:bodyPr/>
            <a:lstStyle/>
            <a:p>
              <a:endParaRPr lang="fr-FR"/>
            </a:p>
          </p:txBody>
        </p:sp>
        <p:sp>
          <p:nvSpPr>
            <p:cNvPr id="136" name="Freeform 148">
              <a:extLst>
                <a:ext uri="{FF2B5EF4-FFF2-40B4-BE49-F238E27FC236}">
                  <a16:creationId xmlns:a16="http://schemas.microsoft.com/office/drawing/2014/main" id="{716F36F0-CD8B-4820-979B-60DF7459BFAF}"/>
                </a:ext>
              </a:extLst>
            </p:cNvPr>
            <p:cNvSpPr>
              <a:spLocks/>
            </p:cNvSpPr>
            <p:nvPr/>
          </p:nvSpPr>
          <p:spPr bwMode="auto">
            <a:xfrm>
              <a:off x="4930855" y="3090003"/>
              <a:ext cx="196850" cy="131763"/>
            </a:xfrm>
            <a:custGeom>
              <a:avLst/>
              <a:gdLst>
                <a:gd name="T0" fmla="*/ 113 w 130"/>
                <a:gd name="T1" fmla="*/ 0 h 81"/>
                <a:gd name="T2" fmla="*/ 0 w 130"/>
                <a:gd name="T3" fmla="*/ 87 h 81"/>
                <a:gd name="T4" fmla="*/ 0 60000 65536"/>
                <a:gd name="T5" fmla="*/ 0 60000 65536"/>
              </a:gdLst>
              <a:ahLst/>
              <a:cxnLst>
                <a:cxn ang="T4">
                  <a:pos x="T0" y="T1"/>
                </a:cxn>
                <a:cxn ang="T5">
                  <a:pos x="T2" y="T3"/>
                </a:cxn>
              </a:cxnLst>
              <a:rect l="0" t="0" r="r" b="b"/>
              <a:pathLst>
                <a:path w="130" h="81">
                  <a:moveTo>
                    <a:pt x="130" y="0"/>
                  </a:moveTo>
                  <a:cubicBezTo>
                    <a:pt x="130" y="0"/>
                    <a:pt x="34" y="18"/>
                    <a:pt x="0" y="81"/>
                  </a:cubicBezTo>
                </a:path>
              </a:pathLst>
            </a:custGeom>
            <a:solidFill>
              <a:schemeClr val="tx1"/>
            </a:solidFill>
            <a:ln w="23813" cap="rnd">
              <a:solidFill>
                <a:schemeClr val="tx1"/>
              </a:solidFill>
              <a:prstDash val="solid"/>
              <a:miter lim="800000"/>
              <a:headEnd/>
              <a:tailEnd/>
            </a:ln>
          </p:spPr>
          <p:txBody>
            <a:bodyPr/>
            <a:lstStyle/>
            <a:p>
              <a:endParaRPr lang="fr-FR"/>
            </a:p>
          </p:txBody>
        </p:sp>
        <p:sp>
          <p:nvSpPr>
            <p:cNvPr id="137" name="Freeform 149">
              <a:extLst>
                <a:ext uri="{FF2B5EF4-FFF2-40B4-BE49-F238E27FC236}">
                  <a16:creationId xmlns:a16="http://schemas.microsoft.com/office/drawing/2014/main" id="{A73BB27A-59C9-4956-A539-105CCBB9562E}"/>
                </a:ext>
              </a:extLst>
            </p:cNvPr>
            <p:cNvSpPr>
              <a:spLocks/>
            </p:cNvSpPr>
            <p:nvPr/>
          </p:nvSpPr>
          <p:spPr bwMode="auto">
            <a:xfrm>
              <a:off x="4551443" y="3431315"/>
              <a:ext cx="377825" cy="569913"/>
            </a:xfrm>
            <a:custGeom>
              <a:avLst/>
              <a:gdLst>
                <a:gd name="T0" fmla="*/ 180 w 248"/>
                <a:gd name="T1" fmla="*/ 218 h 351"/>
                <a:gd name="T2" fmla="*/ 182 w 248"/>
                <a:gd name="T3" fmla="*/ 200 h 351"/>
                <a:gd name="T4" fmla="*/ 202 w 248"/>
                <a:gd name="T5" fmla="*/ 156 h 351"/>
                <a:gd name="T6" fmla="*/ 158 w 248"/>
                <a:gd name="T7" fmla="*/ 16 h 351"/>
                <a:gd name="T8" fmla="*/ 53 w 248"/>
                <a:gd name="T9" fmla="*/ 94 h 351"/>
                <a:gd name="T10" fmla="*/ 46 w 248"/>
                <a:gd name="T11" fmla="*/ 142 h 351"/>
                <a:gd name="T12" fmla="*/ 37 w 248"/>
                <a:gd name="T13" fmla="*/ 158 h 351"/>
                <a:gd name="T14" fmla="*/ 36 w 248"/>
                <a:gd name="T15" fmla="*/ 176 h 351"/>
                <a:gd name="T16" fmla="*/ 16 w 248"/>
                <a:gd name="T17" fmla="*/ 219 h 351"/>
                <a:gd name="T18" fmla="*/ 60 w 248"/>
                <a:gd name="T19" fmla="*/ 359 h 351"/>
                <a:gd name="T20" fmla="*/ 167 w 248"/>
                <a:gd name="T21" fmla="*/ 281 h 351"/>
                <a:gd name="T22" fmla="*/ 173 w 248"/>
                <a:gd name="T23" fmla="*/ 231 h 351"/>
                <a:gd name="T24" fmla="*/ 180 w 248"/>
                <a:gd name="T25" fmla="*/ 218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351">
                  <a:moveTo>
                    <a:pt x="204" y="203"/>
                  </a:moveTo>
                  <a:cubicBezTo>
                    <a:pt x="205" y="197"/>
                    <a:pt x="206" y="192"/>
                    <a:pt x="206" y="188"/>
                  </a:cubicBezTo>
                  <a:cubicBezTo>
                    <a:pt x="216" y="176"/>
                    <a:pt x="224" y="162"/>
                    <a:pt x="229" y="147"/>
                  </a:cubicBezTo>
                  <a:cubicBezTo>
                    <a:pt x="248" y="91"/>
                    <a:pt x="226" y="32"/>
                    <a:pt x="179" y="16"/>
                  </a:cubicBezTo>
                  <a:cubicBezTo>
                    <a:pt x="132" y="0"/>
                    <a:pt x="78" y="32"/>
                    <a:pt x="59" y="88"/>
                  </a:cubicBezTo>
                  <a:cubicBezTo>
                    <a:pt x="54" y="103"/>
                    <a:pt x="52" y="118"/>
                    <a:pt x="52" y="133"/>
                  </a:cubicBezTo>
                  <a:cubicBezTo>
                    <a:pt x="49" y="136"/>
                    <a:pt x="46" y="141"/>
                    <a:pt x="43" y="148"/>
                  </a:cubicBezTo>
                  <a:cubicBezTo>
                    <a:pt x="41" y="154"/>
                    <a:pt x="41" y="160"/>
                    <a:pt x="41" y="164"/>
                  </a:cubicBezTo>
                  <a:cubicBezTo>
                    <a:pt x="32" y="176"/>
                    <a:pt x="24" y="189"/>
                    <a:pt x="19" y="204"/>
                  </a:cubicBezTo>
                  <a:cubicBezTo>
                    <a:pt x="0" y="260"/>
                    <a:pt x="22" y="319"/>
                    <a:pt x="69" y="335"/>
                  </a:cubicBezTo>
                  <a:cubicBezTo>
                    <a:pt x="116" y="351"/>
                    <a:pt x="170" y="319"/>
                    <a:pt x="189" y="263"/>
                  </a:cubicBezTo>
                  <a:cubicBezTo>
                    <a:pt x="195" y="247"/>
                    <a:pt x="197" y="231"/>
                    <a:pt x="196" y="216"/>
                  </a:cubicBezTo>
                  <a:cubicBezTo>
                    <a:pt x="199" y="213"/>
                    <a:pt x="202" y="208"/>
                    <a:pt x="204" y="203"/>
                  </a:cubicBezTo>
                  <a:close/>
                </a:path>
              </a:pathLst>
            </a:custGeom>
            <a:solidFill>
              <a:srgbClr val="0070C0"/>
            </a:solidFill>
            <a:ln>
              <a:noFill/>
            </a:ln>
          </p:spPr>
          <p:txBody>
            <a:bodyPr/>
            <a:lstStyle/>
            <a:p>
              <a:endParaRPr lang="fr-FR"/>
            </a:p>
          </p:txBody>
        </p:sp>
        <p:sp>
          <p:nvSpPr>
            <p:cNvPr id="138" name="Freeform 150">
              <a:extLst>
                <a:ext uri="{FF2B5EF4-FFF2-40B4-BE49-F238E27FC236}">
                  <a16:creationId xmlns:a16="http://schemas.microsoft.com/office/drawing/2014/main" id="{A4ED77F9-0262-44CB-9EAB-14B80FF1214E}"/>
                </a:ext>
              </a:extLst>
            </p:cNvPr>
            <p:cNvSpPr>
              <a:spLocks/>
            </p:cNvSpPr>
            <p:nvPr/>
          </p:nvSpPr>
          <p:spPr bwMode="auto">
            <a:xfrm>
              <a:off x="4633993" y="3451953"/>
              <a:ext cx="241300" cy="258763"/>
            </a:xfrm>
            <a:custGeom>
              <a:avLst/>
              <a:gdLst>
                <a:gd name="T0" fmla="*/ 105 w 159"/>
                <a:gd name="T1" fmla="*/ 130 h 159"/>
                <a:gd name="T2" fmla="*/ 19 w 159"/>
                <a:gd name="T3" fmla="*/ 146 h 159"/>
                <a:gd name="T4" fmla="*/ 33 w 159"/>
                <a:gd name="T5" fmla="*/ 41 h 159"/>
                <a:gd name="T6" fmla="*/ 119 w 159"/>
                <a:gd name="T7" fmla="*/ 26 h 159"/>
                <a:gd name="T8" fmla="*/ 105 w 159"/>
                <a:gd name="T9" fmla="*/ 13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59">
                  <a:moveTo>
                    <a:pt x="120" y="121"/>
                  </a:moveTo>
                  <a:cubicBezTo>
                    <a:pt x="89" y="152"/>
                    <a:pt x="45" y="159"/>
                    <a:pt x="22" y="136"/>
                  </a:cubicBezTo>
                  <a:cubicBezTo>
                    <a:pt x="0" y="113"/>
                    <a:pt x="7" y="69"/>
                    <a:pt x="38" y="38"/>
                  </a:cubicBezTo>
                  <a:cubicBezTo>
                    <a:pt x="69" y="7"/>
                    <a:pt x="113" y="0"/>
                    <a:pt x="136" y="23"/>
                  </a:cubicBezTo>
                  <a:cubicBezTo>
                    <a:pt x="159" y="46"/>
                    <a:pt x="152" y="90"/>
                    <a:pt x="120" y="121"/>
                  </a:cubicBezTo>
                  <a:close/>
                </a:path>
              </a:pathLst>
            </a:custGeom>
            <a:solidFill>
              <a:srgbClr val="0070C0"/>
            </a:solidFill>
            <a:ln>
              <a:noFill/>
            </a:ln>
          </p:spPr>
          <p:txBody>
            <a:bodyPr/>
            <a:lstStyle/>
            <a:p>
              <a:endParaRPr lang="fr-FR"/>
            </a:p>
          </p:txBody>
        </p:sp>
        <p:sp>
          <p:nvSpPr>
            <p:cNvPr id="139" name="Freeform 151">
              <a:extLst>
                <a:ext uri="{FF2B5EF4-FFF2-40B4-BE49-F238E27FC236}">
                  <a16:creationId xmlns:a16="http://schemas.microsoft.com/office/drawing/2014/main" id="{1B498915-490F-490B-9817-173103C29554}"/>
                </a:ext>
              </a:extLst>
            </p:cNvPr>
            <p:cNvSpPr>
              <a:spLocks/>
            </p:cNvSpPr>
            <p:nvPr/>
          </p:nvSpPr>
          <p:spPr bwMode="auto">
            <a:xfrm>
              <a:off x="4611768" y="3659915"/>
              <a:ext cx="26988" cy="46038"/>
            </a:xfrm>
            <a:custGeom>
              <a:avLst/>
              <a:gdLst>
                <a:gd name="T0" fmla="*/ 15 w 18"/>
                <a:gd name="T1" fmla="*/ 0 h 28"/>
                <a:gd name="T2" fmla="*/ 7 w 18"/>
                <a:gd name="T3" fmla="*/ 31 h 28"/>
                <a:gd name="T4" fmla="*/ 15 w 18"/>
                <a:gd name="T5" fmla="*/ 0 h 28"/>
                <a:gd name="T6" fmla="*/ 0 60000 65536"/>
                <a:gd name="T7" fmla="*/ 0 60000 65536"/>
                <a:gd name="T8" fmla="*/ 0 60000 65536"/>
              </a:gdLst>
              <a:ahLst/>
              <a:cxnLst>
                <a:cxn ang="T6">
                  <a:pos x="T0" y="T1"/>
                </a:cxn>
                <a:cxn ang="T7">
                  <a:pos x="T2" y="T3"/>
                </a:cxn>
                <a:cxn ang="T8">
                  <a:pos x="T4" y="T5"/>
                </a:cxn>
              </a:cxnLst>
              <a:rect l="0" t="0" r="r" b="b"/>
              <a:pathLst>
                <a:path w="18" h="28">
                  <a:moveTo>
                    <a:pt x="18" y="0"/>
                  </a:moveTo>
                  <a:cubicBezTo>
                    <a:pt x="18" y="0"/>
                    <a:pt x="0" y="8"/>
                    <a:pt x="7" y="28"/>
                  </a:cubicBezTo>
                  <a:cubicBezTo>
                    <a:pt x="7" y="28"/>
                    <a:pt x="8" y="8"/>
                    <a:pt x="18" y="0"/>
                  </a:cubicBezTo>
                  <a:close/>
                </a:path>
              </a:pathLst>
            </a:custGeom>
            <a:solidFill>
              <a:srgbClr val="0070C0"/>
            </a:solidFill>
            <a:ln>
              <a:noFill/>
            </a:ln>
          </p:spPr>
          <p:txBody>
            <a:bodyPr/>
            <a:lstStyle/>
            <a:p>
              <a:endParaRPr lang="fr-FR"/>
            </a:p>
          </p:txBody>
        </p:sp>
        <p:sp>
          <p:nvSpPr>
            <p:cNvPr id="140" name="Freeform 152">
              <a:extLst>
                <a:ext uri="{FF2B5EF4-FFF2-40B4-BE49-F238E27FC236}">
                  <a16:creationId xmlns:a16="http://schemas.microsoft.com/office/drawing/2014/main" id="{E7303DBD-0F60-44B1-BBCA-6C3B84CD8C52}"/>
                </a:ext>
              </a:extLst>
            </p:cNvPr>
            <p:cNvSpPr>
              <a:spLocks/>
            </p:cNvSpPr>
            <p:nvPr/>
          </p:nvSpPr>
          <p:spPr bwMode="auto">
            <a:xfrm>
              <a:off x="4568905" y="3715478"/>
              <a:ext cx="166688" cy="258763"/>
            </a:xfrm>
            <a:custGeom>
              <a:avLst/>
              <a:gdLst>
                <a:gd name="T0" fmla="*/ 92 w 109"/>
                <a:gd name="T1" fmla="*/ 79 h 159"/>
                <a:gd name="T2" fmla="*/ 58 w 109"/>
                <a:gd name="T3" fmla="*/ 168 h 159"/>
                <a:gd name="T4" fmla="*/ 6 w 109"/>
                <a:gd name="T5" fmla="*/ 92 h 159"/>
                <a:gd name="T6" fmla="*/ 39 w 109"/>
                <a:gd name="T7" fmla="*/ 3 h 159"/>
                <a:gd name="T8" fmla="*/ 92 w 109"/>
                <a:gd name="T9" fmla="*/ 7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59">
                  <a:moveTo>
                    <a:pt x="104" y="73"/>
                  </a:moveTo>
                  <a:cubicBezTo>
                    <a:pt x="109" y="115"/>
                    <a:pt x="92" y="152"/>
                    <a:pt x="64" y="156"/>
                  </a:cubicBezTo>
                  <a:cubicBezTo>
                    <a:pt x="37" y="159"/>
                    <a:pt x="11" y="128"/>
                    <a:pt x="6" y="86"/>
                  </a:cubicBezTo>
                  <a:cubicBezTo>
                    <a:pt x="0" y="44"/>
                    <a:pt x="18" y="7"/>
                    <a:pt x="45" y="3"/>
                  </a:cubicBezTo>
                  <a:cubicBezTo>
                    <a:pt x="72" y="0"/>
                    <a:pt x="99" y="31"/>
                    <a:pt x="104" y="73"/>
                  </a:cubicBezTo>
                  <a:close/>
                </a:path>
              </a:pathLst>
            </a:custGeom>
            <a:solidFill>
              <a:srgbClr val="0070C0"/>
            </a:solidFill>
            <a:ln>
              <a:noFill/>
            </a:ln>
          </p:spPr>
          <p:txBody>
            <a:bodyPr/>
            <a:lstStyle/>
            <a:p>
              <a:endParaRPr lang="fr-FR"/>
            </a:p>
          </p:txBody>
        </p:sp>
        <p:sp>
          <p:nvSpPr>
            <p:cNvPr id="141" name="Freeform 153">
              <a:extLst>
                <a:ext uri="{FF2B5EF4-FFF2-40B4-BE49-F238E27FC236}">
                  <a16:creationId xmlns:a16="http://schemas.microsoft.com/office/drawing/2014/main" id="{E586F857-50C2-4637-BC33-296202F88FDA}"/>
                </a:ext>
              </a:extLst>
            </p:cNvPr>
            <p:cNvSpPr>
              <a:spLocks/>
            </p:cNvSpPr>
            <p:nvPr/>
          </p:nvSpPr>
          <p:spPr bwMode="auto">
            <a:xfrm>
              <a:off x="4578430" y="3721828"/>
              <a:ext cx="122238" cy="155575"/>
            </a:xfrm>
            <a:custGeom>
              <a:avLst/>
              <a:gdLst>
                <a:gd name="T0" fmla="*/ 66 w 80"/>
                <a:gd name="T1" fmla="*/ 58 h 96"/>
                <a:gd name="T2" fmla="*/ 28 w 80"/>
                <a:gd name="T3" fmla="*/ 98 h 96"/>
                <a:gd name="T4" fmla="*/ 5 w 80"/>
                <a:gd name="T5" fmla="*/ 44 h 96"/>
                <a:gd name="T6" fmla="*/ 43 w 80"/>
                <a:gd name="T7" fmla="*/ 4 h 96"/>
                <a:gd name="T8" fmla="*/ 66 w 80"/>
                <a:gd name="T9" fmla="*/ 5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96">
                  <a:moveTo>
                    <a:pt x="75" y="55"/>
                  </a:moveTo>
                  <a:cubicBezTo>
                    <a:pt x="70" y="79"/>
                    <a:pt x="50" y="96"/>
                    <a:pt x="31" y="92"/>
                  </a:cubicBezTo>
                  <a:cubicBezTo>
                    <a:pt x="11" y="88"/>
                    <a:pt x="0" y="65"/>
                    <a:pt x="5" y="41"/>
                  </a:cubicBezTo>
                  <a:cubicBezTo>
                    <a:pt x="10" y="16"/>
                    <a:pt x="29" y="0"/>
                    <a:pt x="49" y="4"/>
                  </a:cubicBezTo>
                  <a:cubicBezTo>
                    <a:pt x="68" y="8"/>
                    <a:pt x="80" y="30"/>
                    <a:pt x="75" y="55"/>
                  </a:cubicBezTo>
                  <a:close/>
                </a:path>
              </a:pathLst>
            </a:custGeom>
            <a:solidFill>
              <a:srgbClr val="0070C0"/>
            </a:solidFill>
            <a:ln>
              <a:noFill/>
            </a:ln>
          </p:spPr>
          <p:txBody>
            <a:bodyPr/>
            <a:lstStyle/>
            <a:p>
              <a:endParaRPr lang="fr-FR"/>
            </a:p>
          </p:txBody>
        </p:sp>
        <p:sp>
          <p:nvSpPr>
            <p:cNvPr id="142" name="Freeform 154">
              <a:extLst>
                <a:ext uri="{FF2B5EF4-FFF2-40B4-BE49-F238E27FC236}">
                  <a16:creationId xmlns:a16="http://schemas.microsoft.com/office/drawing/2014/main" id="{E658F451-DA79-4D36-BA6C-6F072E83900D}"/>
                </a:ext>
              </a:extLst>
            </p:cNvPr>
            <p:cNvSpPr>
              <a:spLocks/>
            </p:cNvSpPr>
            <p:nvPr/>
          </p:nvSpPr>
          <p:spPr bwMode="auto">
            <a:xfrm>
              <a:off x="4616530" y="3725003"/>
              <a:ext cx="38100" cy="39688"/>
            </a:xfrm>
            <a:custGeom>
              <a:avLst/>
              <a:gdLst>
                <a:gd name="T0" fmla="*/ 20 w 25"/>
                <a:gd name="T1" fmla="*/ 18 h 24"/>
                <a:gd name="T2" fmla="*/ 9 w 25"/>
                <a:gd name="T3" fmla="*/ 24 h 24"/>
                <a:gd name="T4" fmla="*/ 2 w 25"/>
                <a:gd name="T5" fmla="*/ 8 h 24"/>
                <a:gd name="T6" fmla="*/ 13 w 25"/>
                <a:gd name="T7" fmla="*/ 2 h 24"/>
                <a:gd name="T8" fmla="*/ 20 w 25"/>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3" y="15"/>
                  </a:moveTo>
                  <a:cubicBezTo>
                    <a:pt x="21" y="21"/>
                    <a:pt x="15" y="24"/>
                    <a:pt x="9" y="21"/>
                  </a:cubicBezTo>
                  <a:cubicBezTo>
                    <a:pt x="3" y="19"/>
                    <a:pt x="0" y="13"/>
                    <a:pt x="2" y="8"/>
                  </a:cubicBezTo>
                  <a:cubicBezTo>
                    <a:pt x="4" y="2"/>
                    <a:pt x="10" y="0"/>
                    <a:pt x="16" y="2"/>
                  </a:cubicBezTo>
                  <a:cubicBezTo>
                    <a:pt x="22" y="4"/>
                    <a:pt x="25" y="10"/>
                    <a:pt x="23" y="15"/>
                  </a:cubicBezTo>
                  <a:close/>
                </a:path>
              </a:pathLst>
            </a:custGeom>
            <a:solidFill>
              <a:srgbClr val="0070C0"/>
            </a:solidFill>
            <a:ln>
              <a:noFill/>
            </a:ln>
          </p:spPr>
          <p:txBody>
            <a:bodyPr/>
            <a:lstStyle/>
            <a:p>
              <a:endParaRPr lang="fr-FR"/>
            </a:p>
          </p:txBody>
        </p:sp>
        <p:sp>
          <p:nvSpPr>
            <p:cNvPr id="143" name="Freeform 155">
              <a:extLst>
                <a:ext uri="{FF2B5EF4-FFF2-40B4-BE49-F238E27FC236}">
                  <a16:creationId xmlns:a16="http://schemas.microsoft.com/office/drawing/2014/main" id="{179CC4E9-3B55-4161-99C2-8EF8D8584258}"/>
                </a:ext>
              </a:extLst>
            </p:cNvPr>
            <p:cNvSpPr>
              <a:spLocks/>
            </p:cNvSpPr>
            <p:nvPr/>
          </p:nvSpPr>
          <p:spPr bwMode="auto">
            <a:xfrm>
              <a:off x="4592718" y="3763103"/>
              <a:ext cx="26988" cy="26988"/>
            </a:xfrm>
            <a:custGeom>
              <a:avLst/>
              <a:gdLst>
                <a:gd name="T0" fmla="*/ 14 w 18"/>
                <a:gd name="T1" fmla="*/ 11 h 17"/>
                <a:gd name="T2" fmla="*/ 7 w 18"/>
                <a:gd name="T3" fmla="*/ 16 h 17"/>
                <a:gd name="T4" fmla="*/ 2 w 18"/>
                <a:gd name="T5" fmla="*/ 6 h 17"/>
                <a:gd name="T6" fmla="*/ 9 w 18"/>
                <a:gd name="T7" fmla="*/ 1 h 17"/>
                <a:gd name="T8" fmla="*/ 14 w 18"/>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11"/>
                  </a:moveTo>
                  <a:cubicBezTo>
                    <a:pt x="16" y="15"/>
                    <a:pt x="11" y="17"/>
                    <a:pt x="7" y="16"/>
                  </a:cubicBezTo>
                  <a:cubicBezTo>
                    <a:pt x="3" y="14"/>
                    <a:pt x="0" y="10"/>
                    <a:pt x="2" y="6"/>
                  </a:cubicBezTo>
                  <a:cubicBezTo>
                    <a:pt x="3" y="2"/>
                    <a:pt x="7" y="0"/>
                    <a:pt x="12" y="1"/>
                  </a:cubicBezTo>
                  <a:cubicBezTo>
                    <a:pt x="16" y="3"/>
                    <a:pt x="18" y="7"/>
                    <a:pt x="17" y="11"/>
                  </a:cubicBezTo>
                  <a:close/>
                </a:path>
              </a:pathLst>
            </a:custGeom>
            <a:solidFill>
              <a:srgbClr val="0070C0"/>
            </a:solidFill>
            <a:ln>
              <a:noFill/>
            </a:ln>
          </p:spPr>
          <p:txBody>
            <a:bodyPr/>
            <a:lstStyle/>
            <a:p>
              <a:endParaRPr lang="fr-FR"/>
            </a:p>
          </p:txBody>
        </p:sp>
        <p:sp>
          <p:nvSpPr>
            <p:cNvPr id="144" name="Freeform 156">
              <a:extLst>
                <a:ext uri="{FF2B5EF4-FFF2-40B4-BE49-F238E27FC236}">
                  <a16:creationId xmlns:a16="http://schemas.microsoft.com/office/drawing/2014/main" id="{031B0D2E-F341-4EF2-A8DB-3370A570A884}"/>
                </a:ext>
              </a:extLst>
            </p:cNvPr>
            <p:cNvSpPr>
              <a:spLocks/>
            </p:cNvSpPr>
            <p:nvPr/>
          </p:nvSpPr>
          <p:spPr bwMode="auto">
            <a:xfrm>
              <a:off x="4659393" y="3456715"/>
              <a:ext cx="176213" cy="153988"/>
            </a:xfrm>
            <a:custGeom>
              <a:avLst/>
              <a:gdLst>
                <a:gd name="T0" fmla="*/ 93 w 116"/>
                <a:gd name="T1" fmla="*/ 24 h 94"/>
                <a:gd name="T2" fmla="*/ 67 w 116"/>
                <a:gd name="T3" fmla="*/ 89 h 94"/>
                <a:gd name="T4" fmla="*/ 10 w 116"/>
                <a:gd name="T5" fmla="*/ 80 h 94"/>
                <a:gd name="T6" fmla="*/ 34 w 116"/>
                <a:gd name="T7" fmla="*/ 15 h 94"/>
                <a:gd name="T8" fmla="*/ 93 w 116"/>
                <a:gd name="T9" fmla="*/ 24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94">
                  <a:moveTo>
                    <a:pt x="106" y="21"/>
                  </a:moveTo>
                  <a:cubicBezTo>
                    <a:pt x="116" y="39"/>
                    <a:pt x="103" y="65"/>
                    <a:pt x="76" y="80"/>
                  </a:cubicBezTo>
                  <a:cubicBezTo>
                    <a:pt x="50" y="94"/>
                    <a:pt x="20" y="92"/>
                    <a:pt x="10" y="74"/>
                  </a:cubicBezTo>
                  <a:cubicBezTo>
                    <a:pt x="0" y="56"/>
                    <a:pt x="14" y="29"/>
                    <a:pt x="40" y="15"/>
                  </a:cubicBezTo>
                  <a:cubicBezTo>
                    <a:pt x="67" y="0"/>
                    <a:pt x="97" y="3"/>
                    <a:pt x="106" y="21"/>
                  </a:cubicBezTo>
                  <a:close/>
                </a:path>
              </a:pathLst>
            </a:custGeom>
            <a:solidFill>
              <a:srgbClr val="0070C0"/>
            </a:solidFill>
            <a:ln>
              <a:noFill/>
            </a:ln>
          </p:spPr>
          <p:txBody>
            <a:bodyPr/>
            <a:lstStyle/>
            <a:p>
              <a:endParaRPr lang="fr-FR"/>
            </a:p>
          </p:txBody>
        </p:sp>
        <p:sp>
          <p:nvSpPr>
            <p:cNvPr id="145" name="Freeform 157">
              <a:extLst>
                <a:ext uri="{FF2B5EF4-FFF2-40B4-BE49-F238E27FC236}">
                  <a16:creationId xmlns:a16="http://schemas.microsoft.com/office/drawing/2014/main" id="{1D9B40D9-5626-448D-A329-63ADD07646AF}"/>
                </a:ext>
              </a:extLst>
            </p:cNvPr>
            <p:cNvSpPr>
              <a:spLocks/>
            </p:cNvSpPr>
            <p:nvPr/>
          </p:nvSpPr>
          <p:spPr bwMode="auto">
            <a:xfrm>
              <a:off x="4727655" y="3472590"/>
              <a:ext cx="84138" cy="80963"/>
            </a:xfrm>
            <a:custGeom>
              <a:avLst/>
              <a:gdLst>
                <a:gd name="T0" fmla="*/ 35 w 55"/>
                <a:gd name="T1" fmla="*/ 46 h 50"/>
                <a:gd name="T2" fmla="*/ 6 w 55"/>
                <a:gd name="T3" fmla="*/ 40 h 50"/>
                <a:gd name="T4" fmla="*/ 14 w 55"/>
                <a:gd name="T5" fmla="*/ 6 h 50"/>
                <a:gd name="T6" fmla="*/ 43 w 55"/>
                <a:gd name="T7" fmla="*/ 12 h 50"/>
                <a:gd name="T8" fmla="*/ 35 w 55"/>
                <a:gd name="T9" fmla="*/ 4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0">
                  <a:moveTo>
                    <a:pt x="38" y="43"/>
                  </a:moveTo>
                  <a:cubicBezTo>
                    <a:pt x="26" y="50"/>
                    <a:pt x="12" y="47"/>
                    <a:pt x="6" y="37"/>
                  </a:cubicBezTo>
                  <a:cubicBezTo>
                    <a:pt x="0" y="27"/>
                    <a:pt x="5" y="13"/>
                    <a:pt x="17" y="6"/>
                  </a:cubicBezTo>
                  <a:cubicBezTo>
                    <a:pt x="29" y="0"/>
                    <a:pt x="43" y="2"/>
                    <a:pt x="49" y="12"/>
                  </a:cubicBezTo>
                  <a:cubicBezTo>
                    <a:pt x="55" y="22"/>
                    <a:pt x="50" y="36"/>
                    <a:pt x="38" y="43"/>
                  </a:cubicBezTo>
                  <a:close/>
                </a:path>
              </a:pathLst>
            </a:custGeom>
            <a:solidFill>
              <a:srgbClr val="0070C0"/>
            </a:solidFill>
            <a:ln>
              <a:noFill/>
            </a:ln>
          </p:spPr>
          <p:txBody>
            <a:bodyPr/>
            <a:lstStyle/>
            <a:p>
              <a:endParaRPr lang="fr-FR"/>
            </a:p>
          </p:txBody>
        </p:sp>
        <p:sp>
          <p:nvSpPr>
            <p:cNvPr id="146" name="Freeform 158">
              <a:extLst>
                <a:ext uri="{FF2B5EF4-FFF2-40B4-BE49-F238E27FC236}">
                  <a16:creationId xmlns:a16="http://schemas.microsoft.com/office/drawing/2014/main" id="{0A3760E3-8ADF-4567-99BD-9EA87524FDBA}"/>
                </a:ext>
              </a:extLst>
            </p:cNvPr>
            <p:cNvSpPr>
              <a:spLocks/>
            </p:cNvSpPr>
            <p:nvPr/>
          </p:nvSpPr>
          <p:spPr bwMode="auto">
            <a:xfrm>
              <a:off x="4681618" y="3528153"/>
              <a:ext cx="47625" cy="52388"/>
            </a:xfrm>
            <a:custGeom>
              <a:avLst/>
              <a:gdLst>
                <a:gd name="T0" fmla="*/ 22 w 31"/>
                <a:gd name="T1" fmla="*/ 28 h 32"/>
                <a:gd name="T2" fmla="*/ 5 w 31"/>
                <a:gd name="T3" fmla="*/ 30 h 32"/>
                <a:gd name="T4" fmla="*/ 6 w 31"/>
                <a:gd name="T5" fmla="*/ 7 h 32"/>
                <a:gd name="T6" fmla="*/ 23 w 31"/>
                <a:gd name="T7" fmla="*/ 5 h 32"/>
                <a:gd name="T8" fmla="*/ 22 w 31"/>
                <a:gd name="T9" fmla="*/ 28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2">
                  <a:moveTo>
                    <a:pt x="25" y="25"/>
                  </a:moveTo>
                  <a:cubicBezTo>
                    <a:pt x="19" y="31"/>
                    <a:pt x="10" y="32"/>
                    <a:pt x="5" y="27"/>
                  </a:cubicBezTo>
                  <a:cubicBezTo>
                    <a:pt x="0" y="22"/>
                    <a:pt x="0" y="13"/>
                    <a:pt x="6" y="7"/>
                  </a:cubicBezTo>
                  <a:cubicBezTo>
                    <a:pt x="12" y="1"/>
                    <a:pt x="21" y="0"/>
                    <a:pt x="26" y="5"/>
                  </a:cubicBezTo>
                  <a:cubicBezTo>
                    <a:pt x="31" y="10"/>
                    <a:pt x="30" y="19"/>
                    <a:pt x="25" y="25"/>
                  </a:cubicBezTo>
                  <a:close/>
                </a:path>
              </a:pathLst>
            </a:custGeom>
            <a:solidFill>
              <a:srgbClr val="0070C0"/>
            </a:solidFill>
            <a:ln>
              <a:noFill/>
            </a:ln>
          </p:spPr>
          <p:txBody>
            <a:bodyPr/>
            <a:lstStyle/>
            <a:p>
              <a:endParaRPr lang="fr-FR"/>
            </a:p>
          </p:txBody>
        </p:sp>
        <p:sp>
          <p:nvSpPr>
            <p:cNvPr id="147" name="Freeform 159">
              <a:extLst>
                <a:ext uri="{FF2B5EF4-FFF2-40B4-BE49-F238E27FC236}">
                  <a16:creationId xmlns:a16="http://schemas.microsoft.com/office/drawing/2014/main" id="{C985CBBA-DC1B-4294-8744-D22DDF498CBD}"/>
                </a:ext>
              </a:extLst>
            </p:cNvPr>
            <p:cNvSpPr>
              <a:spLocks/>
            </p:cNvSpPr>
            <p:nvPr/>
          </p:nvSpPr>
          <p:spPr bwMode="auto">
            <a:xfrm>
              <a:off x="4553030" y="3428140"/>
              <a:ext cx="377825" cy="569913"/>
            </a:xfrm>
            <a:custGeom>
              <a:avLst/>
              <a:gdLst>
                <a:gd name="T0" fmla="*/ 179 w 248"/>
                <a:gd name="T1" fmla="*/ 218 h 351"/>
                <a:gd name="T2" fmla="*/ 182 w 248"/>
                <a:gd name="T3" fmla="*/ 200 h 351"/>
                <a:gd name="T4" fmla="*/ 202 w 248"/>
                <a:gd name="T5" fmla="*/ 156 h 351"/>
                <a:gd name="T6" fmla="*/ 158 w 248"/>
                <a:gd name="T7" fmla="*/ 16 h 351"/>
                <a:gd name="T8" fmla="*/ 53 w 248"/>
                <a:gd name="T9" fmla="*/ 94 h 351"/>
                <a:gd name="T10" fmla="*/ 46 w 248"/>
                <a:gd name="T11" fmla="*/ 142 h 351"/>
                <a:gd name="T12" fmla="*/ 37 w 248"/>
                <a:gd name="T13" fmla="*/ 158 h 351"/>
                <a:gd name="T14" fmla="*/ 36 w 248"/>
                <a:gd name="T15" fmla="*/ 177 h 351"/>
                <a:gd name="T16" fmla="*/ 16 w 248"/>
                <a:gd name="T17" fmla="*/ 219 h 351"/>
                <a:gd name="T18" fmla="*/ 60 w 248"/>
                <a:gd name="T19" fmla="*/ 359 h 351"/>
                <a:gd name="T20" fmla="*/ 167 w 248"/>
                <a:gd name="T21" fmla="*/ 281 h 351"/>
                <a:gd name="T22" fmla="*/ 173 w 248"/>
                <a:gd name="T23" fmla="*/ 231 h 351"/>
                <a:gd name="T24" fmla="*/ 179 w 248"/>
                <a:gd name="T25" fmla="*/ 218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351">
                  <a:moveTo>
                    <a:pt x="203" y="203"/>
                  </a:moveTo>
                  <a:cubicBezTo>
                    <a:pt x="205" y="197"/>
                    <a:pt x="206" y="192"/>
                    <a:pt x="206" y="188"/>
                  </a:cubicBezTo>
                  <a:cubicBezTo>
                    <a:pt x="216" y="176"/>
                    <a:pt x="224" y="162"/>
                    <a:pt x="229" y="147"/>
                  </a:cubicBezTo>
                  <a:cubicBezTo>
                    <a:pt x="248" y="91"/>
                    <a:pt x="226" y="32"/>
                    <a:pt x="179" y="16"/>
                  </a:cubicBezTo>
                  <a:cubicBezTo>
                    <a:pt x="132" y="0"/>
                    <a:pt x="78" y="32"/>
                    <a:pt x="59" y="88"/>
                  </a:cubicBezTo>
                  <a:cubicBezTo>
                    <a:pt x="54" y="103"/>
                    <a:pt x="52" y="119"/>
                    <a:pt x="52" y="133"/>
                  </a:cubicBezTo>
                  <a:cubicBezTo>
                    <a:pt x="49" y="137"/>
                    <a:pt x="45" y="142"/>
                    <a:pt x="43" y="148"/>
                  </a:cubicBezTo>
                  <a:cubicBezTo>
                    <a:pt x="41" y="154"/>
                    <a:pt x="41" y="160"/>
                    <a:pt x="41" y="165"/>
                  </a:cubicBezTo>
                  <a:cubicBezTo>
                    <a:pt x="32" y="176"/>
                    <a:pt x="24" y="189"/>
                    <a:pt x="19" y="204"/>
                  </a:cubicBezTo>
                  <a:cubicBezTo>
                    <a:pt x="0" y="260"/>
                    <a:pt x="22" y="319"/>
                    <a:pt x="69" y="335"/>
                  </a:cubicBezTo>
                  <a:cubicBezTo>
                    <a:pt x="116" y="351"/>
                    <a:pt x="170" y="319"/>
                    <a:pt x="189" y="263"/>
                  </a:cubicBezTo>
                  <a:cubicBezTo>
                    <a:pt x="194" y="247"/>
                    <a:pt x="197" y="231"/>
                    <a:pt x="196" y="216"/>
                  </a:cubicBezTo>
                  <a:cubicBezTo>
                    <a:pt x="199" y="213"/>
                    <a:pt x="202" y="208"/>
                    <a:pt x="203" y="203"/>
                  </a:cubicBezTo>
                  <a:close/>
                </a:path>
              </a:pathLst>
            </a:custGeom>
            <a:solidFill>
              <a:srgbClr val="0070C0"/>
            </a:solidFill>
            <a:ln w="6350" cap="flat">
              <a:solidFill>
                <a:srgbClr val="333333"/>
              </a:solidFill>
              <a:prstDash val="solid"/>
              <a:miter lim="800000"/>
              <a:headEnd/>
              <a:tailEnd/>
            </a:ln>
          </p:spPr>
          <p:txBody>
            <a:bodyPr/>
            <a:lstStyle/>
            <a:p>
              <a:endParaRPr lang="fr-FR"/>
            </a:p>
          </p:txBody>
        </p:sp>
        <p:sp>
          <p:nvSpPr>
            <p:cNvPr id="148" name="Freeform 160">
              <a:extLst>
                <a:ext uri="{FF2B5EF4-FFF2-40B4-BE49-F238E27FC236}">
                  <a16:creationId xmlns:a16="http://schemas.microsoft.com/office/drawing/2014/main" id="{64422F30-9369-49F1-9805-AC634C4BF011}"/>
                </a:ext>
              </a:extLst>
            </p:cNvPr>
            <p:cNvSpPr>
              <a:spLocks/>
            </p:cNvSpPr>
            <p:nvPr/>
          </p:nvSpPr>
          <p:spPr bwMode="auto">
            <a:xfrm>
              <a:off x="4899105" y="3426553"/>
              <a:ext cx="379413" cy="571500"/>
            </a:xfrm>
            <a:custGeom>
              <a:avLst/>
              <a:gdLst>
                <a:gd name="T0" fmla="*/ 39 w 249"/>
                <a:gd name="T1" fmla="*/ 218 h 352"/>
                <a:gd name="T2" fmla="*/ 37 w 249"/>
                <a:gd name="T3" fmla="*/ 200 h 352"/>
                <a:gd name="T4" fmla="*/ 16 w 249"/>
                <a:gd name="T5" fmla="*/ 156 h 352"/>
                <a:gd name="T6" fmla="*/ 60 w 249"/>
                <a:gd name="T7" fmla="*/ 16 h 352"/>
                <a:gd name="T8" fmla="*/ 168 w 249"/>
                <a:gd name="T9" fmla="*/ 94 h 352"/>
                <a:gd name="T10" fmla="*/ 173 w 249"/>
                <a:gd name="T11" fmla="*/ 143 h 352"/>
                <a:gd name="T12" fmla="*/ 181 w 249"/>
                <a:gd name="T13" fmla="*/ 158 h 352"/>
                <a:gd name="T14" fmla="*/ 183 w 249"/>
                <a:gd name="T15" fmla="*/ 177 h 352"/>
                <a:gd name="T16" fmla="*/ 203 w 249"/>
                <a:gd name="T17" fmla="*/ 220 h 352"/>
                <a:gd name="T18" fmla="*/ 158 w 249"/>
                <a:gd name="T19" fmla="*/ 359 h 352"/>
                <a:gd name="T20" fmla="*/ 53 w 249"/>
                <a:gd name="T21" fmla="*/ 281 h 352"/>
                <a:gd name="T22" fmla="*/ 47 w 249"/>
                <a:gd name="T23" fmla="*/ 232 h 352"/>
                <a:gd name="T24" fmla="*/ 39 w 249"/>
                <a:gd name="T25" fmla="*/ 218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 h="352">
                  <a:moveTo>
                    <a:pt x="45" y="203"/>
                  </a:moveTo>
                  <a:cubicBezTo>
                    <a:pt x="43" y="198"/>
                    <a:pt x="42" y="192"/>
                    <a:pt x="43" y="188"/>
                  </a:cubicBezTo>
                  <a:cubicBezTo>
                    <a:pt x="33" y="177"/>
                    <a:pt x="25" y="163"/>
                    <a:pt x="19" y="147"/>
                  </a:cubicBezTo>
                  <a:cubicBezTo>
                    <a:pt x="0" y="91"/>
                    <a:pt x="22" y="33"/>
                    <a:pt x="69" y="16"/>
                  </a:cubicBezTo>
                  <a:cubicBezTo>
                    <a:pt x="117" y="0"/>
                    <a:pt x="170" y="32"/>
                    <a:pt x="190" y="88"/>
                  </a:cubicBezTo>
                  <a:cubicBezTo>
                    <a:pt x="195" y="104"/>
                    <a:pt x="197" y="119"/>
                    <a:pt x="196" y="134"/>
                  </a:cubicBezTo>
                  <a:cubicBezTo>
                    <a:pt x="200" y="137"/>
                    <a:pt x="203" y="142"/>
                    <a:pt x="205" y="148"/>
                  </a:cubicBezTo>
                  <a:cubicBezTo>
                    <a:pt x="207" y="154"/>
                    <a:pt x="208" y="160"/>
                    <a:pt x="207" y="165"/>
                  </a:cubicBezTo>
                  <a:cubicBezTo>
                    <a:pt x="217" y="176"/>
                    <a:pt x="224" y="190"/>
                    <a:pt x="230" y="205"/>
                  </a:cubicBezTo>
                  <a:cubicBezTo>
                    <a:pt x="249" y="261"/>
                    <a:pt x="226" y="319"/>
                    <a:pt x="179" y="335"/>
                  </a:cubicBezTo>
                  <a:cubicBezTo>
                    <a:pt x="132" y="352"/>
                    <a:pt x="79" y="319"/>
                    <a:pt x="59" y="263"/>
                  </a:cubicBezTo>
                  <a:cubicBezTo>
                    <a:pt x="54" y="248"/>
                    <a:pt x="52" y="232"/>
                    <a:pt x="53" y="217"/>
                  </a:cubicBezTo>
                  <a:cubicBezTo>
                    <a:pt x="50" y="213"/>
                    <a:pt x="47" y="209"/>
                    <a:pt x="45" y="203"/>
                  </a:cubicBezTo>
                  <a:close/>
                </a:path>
              </a:pathLst>
            </a:custGeom>
            <a:solidFill>
              <a:srgbClr val="0070C0"/>
            </a:solidFill>
            <a:ln>
              <a:noFill/>
            </a:ln>
          </p:spPr>
          <p:txBody>
            <a:bodyPr/>
            <a:lstStyle/>
            <a:p>
              <a:endParaRPr lang="fr-FR"/>
            </a:p>
          </p:txBody>
        </p:sp>
        <p:sp>
          <p:nvSpPr>
            <p:cNvPr id="149" name="Freeform 161">
              <a:extLst>
                <a:ext uri="{FF2B5EF4-FFF2-40B4-BE49-F238E27FC236}">
                  <a16:creationId xmlns:a16="http://schemas.microsoft.com/office/drawing/2014/main" id="{E59A6CDC-D753-4DF7-B175-C5AE27804744}"/>
                </a:ext>
              </a:extLst>
            </p:cNvPr>
            <p:cNvSpPr>
              <a:spLocks/>
            </p:cNvSpPr>
            <p:nvPr/>
          </p:nvSpPr>
          <p:spPr bwMode="auto">
            <a:xfrm>
              <a:off x="4954668" y="3448778"/>
              <a:ext cx="242888" cy="257175"/>
            </a:xfrm>
            <a:custGeom>
              <a:avLst/>
              <a:gdLst>
                <a:gd name="T0" fmla="*/ 35 w 159"/>
                <a:gd name="T1" fmla="*/ 129 h 158"/>
                <a:gd name="T2" fmla="*/ 121 w 159"/>
                <a:gd name="T3" fmla="*/ 147 h 158"/>
                <a:gd name="T4" fmla="*/ 108 w 159"/>
                <a:gd name="T5" fmla="*/ 41 h 158"/>
                <a:gd name="T6" fmla="*/ 20 w 159"/>
                <a:gd name="T7" fmla="*/ 25 h 158"/>
                <a:gd name="T8" fmla="*/ 35 w 159"/>
                <a:gd name="T9" fmla="*/ 129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58">
                  <a:moveTo>
                    <a:pt x="38" y="120"/>
                  </a:moveTo>
                  <a:cubicBezTo>
                    <a:pt x="69" y="152"/>
                    <a:pt x="113" y="158"/>
                    <a:pt x="136" y="136"/>
                  </a:cubicBezTo>
                  <a:cubicBezTo>
                    <a:pt x="159" y="113"/>
                    <a:pt x="152" y="69"/>
                    <a:pt x="121" y="38"/>
                  </a:cubicBezTo>
                  <a:cubicBezTo>
                    <a:pt x="89" y="6"/>
                    <a:pt x="45" y="0"/>
                    <a:pt x="23" y="22"/>
                  </a:cubicBezTo>
                  <a:cubicBezTo>
                    <a:pt x="0" y="45"/>
                    <a:pt x="7" y="89"/>
                    <a:pt x="38" y="120"/>
                  </a:cubicBezTo>
                  <a:close/>
                </a:path>
              </a:pathLst>
            </a:custGeom>
            <a:solidFill>
              <a:srgbClr val="0070C0"/>
            </a:solidFill>
            <a:ln>
              <a:noFill/>
            </a:ln>
          </p:spPr>
          <p:txBody>
            <a:bodyPr/>
            <a:lstStyle/>
            <a:p>
              <a:endParaRPr lang="fr-FR"/>
            </a:p>
          </p:txBody>
        </p:sp>
        <p:sp>
          <p:nvSpPr>
            <p:cNvPr id="150" name="Freeform 162">
              <a:extLst>
                <a:ext uri="{FF2B5EF4-FFF2-40B4-BE49-F238E27FC236}">
                  <a16:creationId xmlns:a16="http://schemas.microsoft.com/office/drawing/2014/main" id="{E7ECEF2D-66D8-489C-8294-F6C8D27AB55E}"/>
                </a:ext>
              </a:extLst>
            </p:cNvPr>
            <p:cNvSpPr>
              <a:spLocks/>
            </p:cNvSpPr>
            <p:nvPr/>
          </p:nvSpPr>
          <p:spPr bwMode="auto">
            <a:xfrm>
              <a:off x="5191205" y="3655153"/>
              <a:ext cx="25400" cy="47625"/>
            </a:xfrm>
            <a:custGeom>
              <a:avLst/>
              <a:gdLst>
                <a:gd name="T0" fmla="*/ 0 w 17"/>
                <a:gd name="T1" fmla="*/ 0 h 29"/>
                <a:gd name="T2" fmla="*/ 8 w 17"/>
                <a:gd name="T3" fmla="*/ 32 h 29"/>
                <a:gd name="T4" fmla="*/ 0 w 17"/>
                <a:gd name="T5" fmla="*/ 0 h 29"/>
                <a:gd name="T6" fmla="*/ 0 60000 65536"/>
                <a:gd name="T7" fmla="*/ 0 60000 65536"/>
                <a:gd name="T8" fmla="*/ 0 60000 65536"/>
              </a:gdLst>
              <a:ahLst/>
              <a:cxnLst>
                <a:cxn ang="T6">
                  <a:pos x="T0" y="T1"/>
                </a:cxn>
                <a:cxn ang="T7">
                  <a:pos x="T2" y="T3"/>
                </a:cxn>
                <a:cxn ang="T8">
                  <a:pos x="T4" y="T5"/>
                </a:cxn>
              </a:cxnLst>
              <a:rect l="0" t="0" r="r" b="b"/>
              <a:pathLst>
                <a:path w="17" h="29">
                  <a:moveTo>
                    <a:pt x="0" y="0"/>
                  </a:moveTo>
                  <a:cubicBezTo>
                    <a:pt x="0" y="0"/>
                    <a:pt x="17" y="9"/>
                    <a:pt x="10" y="29"/>
                  </a:cubicBezTo>
                  <a:cubicBezTo>
                    <a:pt x="10" y="29"/>
                    <a:pt x="9" y="9"/>
                    <a:pt x="0" y="0"/>
                  </a:cubicBezTo>
                  <a:close/>
                </a:path>
              </a:pathLst>
            </a:custGeom>
            <a:solidFill>
              <a:srgbClr val="0070C0"/>
            </a:solidFill>
            <a:ln>
              <a:noFill/>
            </a:ln>
          </p:spPr>
          <p:txBody>
            <a:bodyPr/>
            <a:lstStyle/>
            <a:p>
              <a:endParaRPr lang="fr-FR"/>
            </a:p>
          </p:txBody>
        </p:sp>
        <p:sp>
          <p:nvSpPr>
            <p:cNvPr id="151" name="Freeform 163">
              <a:extLst>
                <a:ext uri="{FF2B5EF4-FFF2-40B4-BE49-F238E27FC236}">
                  <a16:creationId xmlns:a16="http://schemas.microsoft.com/office/drawing/2014/main" id="{02EA89A4-1F0C-4A45-9F7A-89DCDCECC8FC}"/>
                </a:ext>
              </a:extLst>
            </p:cNvPr>
            <p:cNvSpPr>
              <a:spLocks/>
            </p:cNvSpPr>
            <p:nvPr/>
          </p:nvSpPr>
          <p:spPr bwMode="auto">
            <a:xfrm>
              <a:off x="5092780" y="3710715"/>
              <a:ext cx="166688" cy="260350"/>
            </a:xfrm>
            <a:custGeom>
              <a:avLst/>
              <a:gdLst>
                <a:gd name="T0" fmla="*/ 5 w 109"/>
                <a:gd name="T1" fmla="*/ 80 h 160"/>
                <a:gd name="T2" fmla="*/ 39 w 109"/>
                <a:gd name="T3" fmla="*/ 168 h 160"/>
                <a:gd name="T4" fmla="*/ 92 w 109"/>
                <a:gd name="T5" fmla="*/ 92 h 160"/>
                <a:gd name="T6" fmla="*/ 58 w 109"/>
                <a:gd name="T7" fmla="*/ 4 h 160"/>
                <a:gd name="T8" fmla="*/ 5 w 109"/>
                <a:gd name="T9" fmla="*/ 8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60">
                  <a:moveTo>
                    <a:pt x="5" y="74"/>
                  </a:moveTo>
                  <a:cubicBezTo>
                    <a:pt x="0" y="116"/>
                    <a:pt x="18" y="153"/>
                    <a:pt x="45" y="156"/>
                  </a:cubicBezTo>
                  <a:cubicBezTo>
                    <a:pt x="72" y="160"/>
                    <a:pt x="99" y="128"/>
                    <a:pt x="104" y="86"/>
                  </a:cubicBezTo>
                  <a:cubicBezTo>
                    <a:pt x="109" y="44"/>
                    <a:pt x="91" y="7"/>
                    <a:pt x="64" y="4"/>
                  </a:cubicBezTo>
                  <a:cubicBezTo>
                    <a:pt x="37" y="0"/>
                    <a:pt x="11" y="32"/>
                    <a:pt x="5" y="74"/>
                  </a:cubicBezTo>
                  <a:close/>
                </a:path>
              </a:pathLst>
            </a:custGeom>
            <a:solidFill>
              <a:srgbClr val="0070C0"/>
            </a:solidFill>
            <a:ln>
              <a:noFill/>
            </a:ln>
          </p:spPr>
          <p:txBody>
            <a:bodyPr/>
            <a:lstStyle/>
            <a:p>
              <a:endParaRPr lang="fr-FR"/>
            </a:p>
          </p:txBody>
        </p:sp>
        <p:sp>
          <p:nvSpPr>
            <p:cNvPr id="152" name="Freeform 164">
              <a:extLst>
                <a:ext uri="{FF2B5EF4-FFF2-40B4-BE49-F238E27FC236}">
                  <a16:creationId xmlns:a16="http://schemas.microsoft.com/office/drawing/2014/main" id="{B0A17183-0BEF-426B-ACCF-AD7A6D896747}"/>
                </a:ext>
              </a:extLst>
            </p:cNvPr>
            <p:cNvSpPr>
              <a:spLocks/>
            </p:cNvSpPr>
            <p:nvPr/>
          </p:nvSpPr>
          <p:spPr bwMode="auto">
            <a:xfrm>
              <a:off x="5127705" y="3717065"/>
              <a:ext cx="123825" cy="155575"/>
            </a:xfrm>
            <a:custGeom>
              <a:avLst/>
              <a:gdLst>
                <a:gd name="T0" fmla="*/ 5 w 81"/>
                <a:gd name="T1" fmla="*/ 58 h 96"/>
                <a:gd name="T2" fmla="*/ 43 w 81"/>
                <a:gd name="T3" fmla="*/ 98 h 96"/>
                <a:gd name="T4" fmla="*/ 67 w 81"/>
                <a:gd name="T5" fmla="*/ 44 h 96"/>
                <a:gd name="T6" fmla="*/ 29 w 81"/>
                <a:gd name="T7" fmla="*/ 4 h 96"/>
                <a:gd name="T8" fmla="*/ 5 w 81"/>
                <a:gd name="T9" fmla="*/ 5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96">
                  <a:moveTo>
                    <a:pt x="5" y="55"/>
                  </a:moveTo>
                  <a:cubicBezTo>
                    <a:pt x="10" y="80"/>
                    <a:pt x="30" y="96"/>
                    <a:pt x="49" y="92"/>
                  </a:cubicBezTo>
                  <a:cubicBezTo>
                    <a:pt x="69" y="88"/>
                    <a:pt x="81" y="65"/>
                    <a:pt x="76" y="41"/>
                  </a:cubicBezTo>
                  <a:cubicBezTo>
                    <a:pt x="71" y="17"/>
                    <a:pt x="51" y="0"/>
                    <a:pt x="32" y="4"/>
                  </a:cubicBezTo>
                  <a:cubicBezTo>
                    <a:pt x="12" y="8"/>
                    <a:pt x="0" y="31"/>
                    <a:pt x="5" y="55"/>
                  </a:cubicBezTo>
                  <a:close/>
                </a:path>
              </a:pathLst>
            </a:custGeom>
            <a:solidFill>
              <a:srgbClr val="0070C0"/>
            </a:solidFill>
            <a:ln>
              <a:noFill/>
            </a:ln>
          </p:spPr>
          <p:txBody>
            <a:bodyPr/>
            <a:lstStyle/>
            <a:p>
              <a:endParaRPr lang="fr-FR"/>
            </a:p>
          </p:txBody>
        </p:sp>
        <p:sp>
          <p:nvSpPr>
            <p:cNvPr id="153" name="Freeform 165">
              <a:extLst>
                <a:ext uri="{FF2B5EF4-FFF2-40B4-BE49-F238E27FC236}">
                  <a16:creationId xmlns:a16="http://schemas.microsoft.com/office/drawing/2014/main" id="{4DE2E1D4-3782-4281-A7F9-70C2C1193EEB}"/>
                </a:ext>
              </a:extLst>
            </p:cNvPr>
            <p:cNvSpPr>
              <a:spLocks/>
            </p:cNvSpPr>
            <p:nvPr/>
          </p:nvSpPr>
          <p:spPr bwMode="auto">
            <a:xfrm>
              <a:off x="5175330" y="3720240"/>
              <a:ext cx="38100" cy="39688"/>
            </a:xfrm>
            <a:custGeom>
              <a:avLst/>
              <a:gdLst>
                <a:gd name="T0" fmla="*/ 1 w 25"/>
                <a:gd name="T1" fmla="*/ 19 h 24"/>
                <a:gd name="T2" fmla="*/ 13 w 25"/>
                <a:gd name="T3" fmla="*/ 25 h 24"/>
                <a:gd name="T4" fmla="*/ 20 w 25"/>
                <a:gd name="T5" fmla="*/ 8 h 24"/>
                <a:gd name="T6" fmla="*/ 9 w 25"/>
                <a:gd name="T7" fmla="*/ 2 h 24"/>
                <a:gd name="T8" fmla="*/ 1 w 25"/>
                <a:gd name="T9" fmla="*/ 19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 y="16"/>
                  </a:moveTo>
                  <a:cubicBezTo>
                    <a:pt x="3" y="21"/>
                    <a:pt x="10" y="24"/>
                    <a:pt x="16" y="22"/>
                  </a:cubicBezTo>
                  <a:cubicBezTo>
                    <a:pt x="21" y="20"/>
                    <a:pt x="25" y="14"/>
                    <a:pt x="23" y="8"/>
                  </a:cubicBezTo>
                  <a:cubicBezTo>
                    <a:pt x="21" y="3"/>
                    <a:pt x="15" y="0"/>
                    <a:pt x="9" y="2"/>
                  </a:cubicBezTo>
                  <a:cubicBezTo>
                    <a:pt x="3" y="4"/>
                    <a:pt x="0" y="10"/>
                    <a:pt x="1" y="16"/>
                  </a:cubicBezTo>
                  <a:close/>
                </a:path>
              </a:pathLst>
            </a:custGeom>
            <a:solidFill>
              <a:srgbClr val="0070C0"/>
            </a:solidFill>
            <a:ln>
              <a:noFill/>
            </a:ln>
          </p:spPr>
          <p:txBody>
            <a:bodyPr/>
            <a:lstStyle/>
            <a:p>
              <a:endParaRPr lang="fr-FR"/>
            </a:p>
          </p:txBody>
        </p:sp>
        <p:sp>
          <p:nvSpPr>
            <p:cNvPr id="154" name="Freeform 166">
              <a:extLst>
                <a:ext uri="{FF2B5EF4-FFF2-40B4-BE49-F238E27FC236}">
                  <a16:creationId xmlns:a16="http://schemas.microsoft.com/office/drawing/2014/main" id="{D07AB596-7345-4293-A7B6-21DE9429B2CD}"/>
                </a:ext>
              </a:extLst>
            </p:cNvPr>
            <p:cNvSpPr>
              <a:spLocks/>
            </p:cNvSpPr>
            <p:nvPr/>
          </p:nvSpPr>
          <p:spPr bwMode="auto">
            <a:xfrm>
              <a:off x="5208668" y="3758340"/>
              <a:ext cx="26988" cy="28575"/>
            </a:xfrm>
            <a:custGeom>
              <a:avLst/>
              <a:gdLst>
                <a:gd name="T0" fmla="*/ 2 w 18"/>
                <a:gd name="T1" fmla="*/ 12 h 18"/>
                <a:gd name="T2" fmla="*/ 9 w 18"/>
                <a:gd name="T3" fmla="*/ 16 h 18"/>
                <a:gd name="T4" fmla="*/ 14 w 18"/>
                <a:gd name="T5" fmla="*/ 6 h 18"/>
                <a:gd name="T6" fmla="*/ 7 w 18"/>
                <a:gd name="T7" fmla="*/ 2 h 18"/>
                <a:gd name="T8" fmla="*/ 2 w 18"/>
                <a:gd name="T9" fmla="*/ 12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2" y="12"/>
                  </a:moveTo>
                  <a:cubicBezTo>
                    <a:pt x="3" y="16"/>
                    <a:pt x="7" y="18"/>
                    <a:pt x="12" y="16"/>
                  </a:cubicBezTo>
                  <a:cubicBezTo>
                    <a:pt x="16" y="15"/>
                    <a:pt x="18" y="10"/>
                    <a:pt x="17" y="6"/>
                  </a:cubicBezTo>
                  <a:cubicBezTo>
                    <a:pt x="16" y="2"/>
                    <a:pt x="11" y="0"/>
                    <a:pt x="7" y="2"/>
                  </a:cubicBezTo>
                  <a:cubicBezTo>
                    <a:pt x="3" y="3"/>
                    <a:pt x="0" y="8"/>
                    <a:pt x="2" y="12"/>
                  </a:cubicBezTo>
                  <a:close/>
                </a:path>
              </a:pathLst>
            </a:custGeom>
            <a:solidFill>
              <a:srgbClr val="0070C0"/>
            </a:solidFill>
            <a:ln>
              <a:noFill/>
            </a:ln>
          </p:spPr>
          <p:txBody>
            <a:bodyPr/>
            <a:lstStyle/>
            <a:p>
              <a:endParaRPr lang="fr-FR"/>
            </a:p>
          </p:txBody>
        </p:sp>
        <p:sp>
          <p:nvSpPr>
            <p:cNvPr id="155" name="Freeform 167">
              <a:extLst>
                <a:ext uri="{FF2B5EF4-FFF2-40B4-BE49-F238E27FC236}">
                  <a16:creationId xmlns:a16="http://schemas.microsoft.com/office/drawing/2014/main" id="{464D5E28-A42B-42A1-B03C-57F8726A5266}"/>
                </a:ext>
              </a:extLst>
            </p:cNvPr>
            <p:cNvSpPr>
              <a:spLocks/>
            </p:cNvSpPr>
            <p:nvPr/>
          </p:nvSpPr>
          <p:spPr bwMode="auto">
            <a:xfrm>
              <a:off x="4992768" y="3453540"/>
              <a:ext cx="176213" cy="153988"/>
            </a:xfrm>
            <a:custGeom>
              <a:avLst/>
              <a:gdLst>
                <a:gd name="T0" fmla="*/ 10 w 116"/>
                <a:gd name="T1" fmla="*/ 23 h 94"/>
                <a:gd name="T2" fmla="*/ 34 w 116"/>
                <a:gd name="T3" fmla="*/ 88 h 94"/>
                <a:gd name="T4" fmla="*/ 93 w 116"/>
                <a:gd name="T5" fmla="*/ 79 h 94"/>
                <a:gd name="T6" fmla="*/ 67 w 116"/>
                <a:gd name="T7" fmla="*/ 14 h 94"/>
                <a:gd name="T8" fmla="*/ 10 w 116"/>
                <a:gd name="T9" fmla="*/ 23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94">
                  <a:moveTo>
                    <a:pt x="10" y="20"/>
                  </a:moveTo>
                  <a:cubicBezTo>
                    <a:pt x="0" y="38"/>
                    <a:pt x="14" y="65"/>
                    <a:pt x="40" y="79"/>
                  </a:cubicBezTo>
                  <a:cubicBezTo>
                    <a:pt x="67" y="94"/>
                    <a:pt x="96" y="91"/>
                    <a:pt x="106" y="73"/>
                  </a:cubicBezTo>
                  <a:cubicBezTo>
                    <a:pt x="116" y="55"/>
                    <a:pt x="103" y="29"/>
                    <a:pt x="76" y="14"/>
                  </a:cubicBezTo>
                  <a:cubicBezTo>
                    <a:pt x="49" y="0"/>
                    <a:pt x="20" y="2"/>
                    <a:pt x="10" y="20"/>
                  </a:cubicBezTo>
                  <a:close/>
                </a:path>
              </a:pathLst>
            </a:custGeom>
            <a:solidFill>
              <a:srgbClr val="0070C0"/>
            </a:solidFill>
            <a:ln>
              <a:noFill/>
            </a:ln>
          </p:spPr>
          <p:txBody>
            <a:bodyPr/>
            <a:lstStyle/>
            <a:p>
              <a:endParaRPr lang="fr-FR"/>
            </a:p>
          </p:txBody>
        </p:sp>
        <p:sp>
          <p:nvSpPr>
            <p:cNvPr id="156" name="Freeform 168">
              <a:extLst>
                <a:ext uri="{FF2B5EF4-FFF2-40B4-BE49-F238E27FC236}">
                  <a16:creationId xmlns:a16="http://schemas.microsoft.com/office/drawing/2014/main" id="{056FB98C-D643-4DC2-BCC3-86CFC7E50AC3}"/>
                </a:ext>
              </a:extLst>
            </p:cNvPr>
            <p:cNvSpPr>
              <a:spLocks/>
            </p:cNvSpPr>
            <p:nvPr/>
          </p:nvSpPr>
          <p:spPr bwMode="auto">
            <a:xfrm>
              <a:off x="5018168" y="3467828"/>
              <a:ext cx="82550" cy="80963"/>
            </a:xfrm>
            <a:custGeom>
              <a:avLst/>
              <a:gdLst>
                <a:gd name="T0" fmla="*/ 14 w 54"/>
                <a:gd name="T1" fmla="*/ 46 h 50"/>
                <a:gd name="T2" fmla="*/ 42 w 54"/>
                <a:gd name="T3" fmla="*/ 40 h 50"/>
                <a:gd name="T4" fmla="*/ 34 w 54"/>
                <a:gd name="T5" fmla="*/ 7 h 50"/>
                <a:gd name="T6" fmla="*/ 5 w 54"/>
                <a:gd name="T7" fmla="*/ 13 h 50"/>
                <a:gd name="T8" fmla="*/ 14 w 54"/>
                <a:gd name="T9" fmla="*/ 4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0">
                  <a:moveTo>
                    <a:pt x="17" y="43"/>
                  </a:moveTo>
                  <a:cubicBezTo>
                    <a:pt x="29" y="50"/>
                    <a:pt x="43" y="47"/>
                    <a:pt x="48" y="37"/>
                  </a:cubicBezTo>
                  <a:cubicBezTo>
                    <a:pt x="54" y="27"/>
                    <a:pt x="49" y="14"/>
                    <a:pt x="37" y="7"/>
                  </a:cubicBezTo>
                  <a:cubicBezTo>
                    <a:pt x="25" y="0"/>
                    <a:pt x="11" y="3"/>
                    <a:pt x="5" y="13"/>
                  </a:cubicBezTo>
                  <a:cubicBezTo>
                    <a:pt x="0" y="23"/>
                    <a:pt x="5" y="37"/>
                    <a:pt x="17" y="43"/>
                  </a:cubicBezTo>
                  <a:close/>
                </a:path>
              </a:pathLst>
            </a:custGeom>
            <a:solidFill>
              <a:srgbClr val="0070C0"/>
            </a:solidFill>
            <a:ln>
              <a:noFill/>
            </a:ln>
          </p:spPr>
          <p:txBody>
            <a:bodyPr/>
            <a:lstStyle/>
            <a:p>
              <a:endParaRPr lang="fr-FR"/>
            </a:p>
          </p:txBody>
        </p:sp>
        <p:sp>
          <p:nvSpPr>
            <p:cNvPr id="157" name="Freeform 169">
              <a:extLst>
                <a:ext uri="{FF2B5EF4-FFF2-40B4-BE49-F238E27FC236}">
                  <a16:creationId xmlns:a16="http://schemas.microsoft.com/office/drawing/2014/main" id="{7356E146-A936-44BE-91E3-F4799C8F4F64}"/>
                </a:ext>
              </a:extLst>
            </p:cNvPr>
            <p:cNvSpPr>
              <a:spLocks/>
            </p:cNvSpPr>
            <p:nvPr/>
          </p:nvSpPr>
          <p:spPr bwMode="auto">
            <a:xfrm>
              <a:off x="5100718" y="3524978"/>
              <a:ext cx="47625" cy="50800"/>
            </a:xfrm>
            <a:custGeom>
              <a:avLst/>
              <a:gdLst>
                <a:gd name="T0" fmla="*/ 6 w 31"/>
                <a:gd name="T1" fmla="*/ 27 h 31"/>
                <a:gd name="T2" fmla="*/ 22 w 31"/>
                <a:gd name="T3" fmla="*/ 29 h 31"/>
                <a:gd name="T4" fmla="*/ 21 w 31"/>
                <a:gd name="T5" fmla="*/ 7 h 31"/>
                <a:gd name="T6" fmla="*/ 5 w 31"/>
                <a:gd name="T7" fmla="*/ 4 h 31"/>
                <a:gd name="T8" fmla="*/ 6 w 31"/>
                <a:gd name="T9" fmla="*/ 2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6" y="24"/>
                  </a:moveTo>
                  <a:cubicBezTo>
                    <a:pt x="11" y="30"/>
                    <a:pt x="20" y="31"/>
                    <a:pt x="25" y="26"/>
                  </a:cubicBezTo>
                  <a:cubicBezTo>
                    <a:pt x="31" y="22"/>
                    <a:pt x="30" y="13"/>
                    <a:pt x="24" y="7"/>
                  </a:cubicBezTo>
                  <a:cubicBezTo>
                    <a:pt x="19" y="1"/>
                    <a:pt x="10" y="0"/>
                    <a:pt x="5" y="4"/>
                  </a:cubicBezTo>
                  <a:cubicBezTo>
                    <a:pt x="0" y="9"/>
                    <a:pt x="0" y="18"/>
                    <a:pt x="6" y="24"/>
                  </a:cubicBezTo>
                  <a:close/>
                </a:path>
              </a:pathLst>
            </a:custGeom>
            <a:solidFill>
              <a:srgbClr val="0070C0"/>
            </a:solidFill>
            <a:ln>
              <a:noFill/>
            </a:ln>
          </p:spPr>
          <p:txBody>
            <a:bodyPr/>
            <a:lstStyle/>
            <a:p>
              <a:endParaRPr lang="fr-FR"/>
            </a:p>
          </p:txBody>
        </p:sp>
        <p:sp>
          <p:nvSpPr>
            <p:cNvPr id="158" name="Freeform 170">
              <a:extLst>
                <a:ext uri="{FF2B5EF4-FFF2-40B4-BE49-F238E27FC236}">
                  <a16:creationId xmlns:a16="http://schemas.microsoft.com/office/drawing/2014/main" id="{6C1367F5-1DE3-44E8-B707-2D67EFBFF27D}"/>
                </a:ext>
              </a:extLst>
            </p:cNvPr>
            <p:cNvSpPr>
              <a:spLocks/>
            </p:cNvSpPr>
            <p:nvPr/>
          </p:nvSpPr>
          <p:spPr bwMode="auto">
            <a:xfrm>
              <a:off x="4897518" y="3423378"/>
              <a:ext cx="379413" cy="571500"/>
            </a:xfrm>
            <a:custGeom>
              <a:avLst/>
              <a:gdLst>
                <a:gd name="T0" fmla="*/ 39 w 249"/>
                <a:gd name="T1" fmla="*/ 218 h 352"/>
                <a:gd name="T2" fmla="*/ 37 w 249"/>
                <a:gd name="T3" fmla="*/ 200 h 352"/>
                <a:gd name="T4" fmla="*/ 16 w 249"/>
                <a:gd name="T5" fmla="*/ 156 h 352"/>
                <a:gd name="T6" fmla="*/ 61 w 249"/>
                <a:gd name="T7" fmla="*/ 17 h 352"/>
                <a:gd name="T8" fmla="*/ 168 w 249"/>
                <a:gd name="T9" fmla="*/ 95 h 352"/>
                <a:gd name="T10" fmla="*/ 173 w 249"/>
                <a:gd name="T11" fmla="*/ 143 h 352"/>
                <a:gd name="T12" fmla="*/ 181 w 249"/>
                <a:gd name="T13" fmla="*/ 158 h 352"/>
                <a:gd name="T14" fmla="*/ 183 w 249"/>
                <a:gd name="T15" fmla="*/ 177 h 352"/>
                <a:gd name="T16" fmla="*/ 203 w 249"/>
                <a:gd name="T17" fmla="*/ 220 h 352"/>
                <a:gd name="T18" fmla="*/ 158 w 249"/>
                <a:gd name="T19" fmla="*/ 360 h 352"/>
                <a:gd name="T20" fmla="*/ 53 w 249"/>
                <a:gd name="T21" fmla="*/ 282 h 352"/>
                <a:gd name="T22" fmla="*/ 47 w 249"/>
                <a:gd name="T23" fmla="*/ 232 h 352"/>
                <a:gd name="T24" fmla="*/ 39 w 249"/>
                <a:gd name="T25" fmla="*/ 218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 h="352">
                  <a:moveTo>
                    <a:pt x="45" y="203"/>
                  </a:moveTo>
                  <a:cubicBezTo>
                    <a:pt x="43" y="198"/>
                    <a:pt x="42" y="193"/>
                    <a:pt x="43" y="188"/>
                  </a:cubicBezTo>
                  <a:cubicBezTo>
                    <a:pt x="33" y="177"/>
                    <a:pt x="25" y="163"/>
                    <a:pt x="19" y="147"/>
                  </a:cubicBezTo>
                  <a:cubicBezTo>
                    <a:pt x="0" y="91"/>
                    <a:pt x="23" y="33"/>
                    <a:pt x="70" y="17"/>
                  </a:cubicBezTo>
                  <a:cubicBezTo>
                    <a:pt x="117" y="0"/>
                    <a:pt x="170" y="33"/>
                    <a:pt x="190" y="89"/>
                  </a:cubicBezTo>
                  <a:cubicBezTo>
                    <a:pt x="195" y="104"/>
                    <a:pt x="197" y="119"/>
                    <a:pt x="196" y="134"/>
                  </a:cubicBezTo>
                  <a:cubicBezTo>
                    <a:pt x="200" y="137"/>
                    <a:pt x="203" y="142"/>
                    <a:pt x="205" y="148"/>
                  </a:cubicBezTo>
                  <a:cubicBezTo>
                    <a:pt x="207" y="154"/>
                    <a:pt x="208" y="160"/>
                    <a:pt x="207" y="165"/>
                  </a:cubicBezTo>
                  <a:cubicBezTo>
                    <a:pt x="217" y="176"/>
                    <a:pt x="224" y="190"/>
                    <a:pt x="230" y="205"/>
                  </a:cubicBezTo>
                  <a:cubicBezTo>
                    <a:pt x="249" y="261"/>
                    <a:pt x="226" y="319"/>
                    <a:pt x="179" y="336"/>
                  </a:cubicBezTo>
                  <a:cubicBezTo>
                    <a:pt x="132" y="352"/>
                    <a:pt x="79" y="319"/>
                    <a:pt x="59" y="264"/>
                  </a:cubicBezTo>
                  <a:cubicBezTo>
                    <a:pt x="54" y="248"/>
                    <a:pt x="52" y="232"/>
                    <a:pt x="53" y="217"/>
                  </a:cubicBezTo>
                  <a:cubicBezTo>
                    <a:pt x="50" y="214"/>
                    <a:pt x="47" y="209"/>
                    <a:pt x="45" y="203"/>
                  </a:cubicBezTo>
                  <a:close/>
                </a:path>
              </a:pathLst>
            </a:custGeom>
            <a:solidFill>
              <a:srgbClr val="0070C0"/>
            </a:solidFill>
            <a:ln w="6350" cap="flat">
              <a:solidFill>
                <a:srgbClr val="333333"/>
              </a:solidFill>
              <a:prstDash val="solid"/>
              <a:miter lim="800000"/>
              <a:headEnd/>
              <a:tailEnd/>
            </a:ln>
          </p:spPr>
          <p:txBody>
            <a:bodyPr/>
            <a:lstStyle/>
            <a:p>
              <a:endParaRPr lang="fr-FR"/>
            </a:p>
          </p:txBody>
        </p:sp>
        <p:sp>
          <p:nvSpPr>
            <p:cNvPr id="159" name="Freeform 204">
              <a:extLst>
                <a:ext uri="{FF2B5EF4-FFF2-40B4-BE49-F238E27FC236}">
                  <a16:creationId xmlns:a16="http://schemas.microsoft.com/office/drawing/2014/main" id="{E1215821-DA39-475C-A794-6A1A874518C2}"/>
                </a:ext>
              </a:extLst>
            </p:cNvPr>
            <p:cNvSpPr>
              <a:spLocks/>
            </p:cNvSpPr>
            <p:nvPr/>
          </p:nvSpPr>
          <p:spPr bwMode="auto">
            <a:xfrm>
              <a:off x="4170443" y="2345465"/>
              <a:ext cx="514350" cy="455613"/>
            </a:xfrm>
            <a:custGeom>
              <a:avLst/>
              <a:gdLst>
                <a:gd name="T0" fmla="*/ 189 w 338"/>
                <a:gd name="T1" fmla="*/ 73 h 281"/>
                <a:gd name="T2" fmla="*/ 176 w 338"/>
                <a:gd name="T3" fmla="*/ 67 h 281"/>
                <a:gd name="T4" fmla="*/ 145 w 338"/>
                <a:gd name="T5" fmla="*/ 34 h 281"/>
                <a:gd name="T6" fmla="*/ 24 w 338"/>
                <a:gd name="T7" fmla="*/ 53 h 281"/>
                <a:gd name="T8" fmla="*/ 60 w 338"/>
                <a:gd name="T9" fmla="*/ 195 h 281"/>
                <a:gd name="T10" fmla="*/ 98 w 338"/>
                <a:gd name="T11" fmla="*/ 212 h 281"/>
                <a:gd name="T12" fmla="*/ 108 w 338"/>
                <a:gd name="T13" fmla="*/ 227 h 281"/>
                <a:gd name="T14" fmla="*/ 122 w 338"/>
                <a:gd name="T15" fmla="*/ 233 h 281"/>
                <a:gd name="T16" fmla="*/ 151 w 338"/>
                <a:gd name="T17" fmla="*/ 265 h 281"/>
                <a:gd name="T18" fmla="*/ 274 w 338"/>
                <a:gd name="T19" fmla="*/ 246 h 281"/>
                <a:gd name="T20" fmla="*/ 237 w 338"/>
                <a:gd name="T21" fmla="*/ 103 h 281"/>
                <a:gd name="T22" fmla="*/ 198 w 338"/>
                <a:gd name="T23" fmla="*/ 86 h 281"/>
                <a:gd name="T24" fmla="*/ 189 w 338"/>
                <a:gd name="T25" fmla="*/ 73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1">
                  <a:moveTo>
                    <a:pt x="214" y="69"/>
                  </a:moveTo>
                  <a:cubicBezTo>
                    <a:pt x="209" y="66"/>
                    <a:pt x="204" y="64"/>
                    <a:pt x="200" y="64"/>
                  </a:cubicBezTo>
                  <a:cubicBezTo>
                    <a:pt x="191" y="51"/>
                    <a:pt x="179" y="40"/>
                    <a:pt x="165" y="31"/>
                  </a:cubicBezTo>
                  <a:cubicBezTo>
                    <a:pt x="115" y="0"/>
                    <a:pt x="53" y="8"/>
                    <a:pt x="27" y="50"/>
                  </a:cubicBezTo>
                  <a:cubicBezTo>
                    <a:pt x="0" y="92"/>
                    <a:pt x="19" y="151"/>
                    <a:pt x="69" y="183"/>
                  </a:cubicBezTo>
                  <a:cubicBezTo>
                    <a:pt x="82" y="192"/>
                    <a:pt x="96" y="197"/>
                    <a:pt x="111" y="200"/>
                  </a:cubicBezTo>
                  <a:cubicBezTo>
                    <a:pt x="113" y="204"/>
                    <a:pt x="117" y="209"/>
                    <a:pt x="123" y="212"/>
                  </a:cubicBezTo>
                  <a:cubicBezTo>
                    <a:pt x="128" y="216"/>
                    <a:pt x="134" y="218"/>
                    <a:pt x="139" y="218"/>
                  </a:cubicBezTo>
                  <a:cubicBezTo>
                    <a:pt x="147" y="230"/>
                    <a:pt x="159" y="241"/>
                    <a:pt x="172" y="249"/>
                  </a:cubicBezTo>
                  <a:cubicBezTo>
                    <a:pt x="222" y="281"/>
                    <a:pt x="284" y="273"/>
                    <a:pt x="311" y="231"/>
                  </a:cubicBezTo>
                  <a:cubicBezTo>
                    <a:pt x="338" y="189"/>
                    <a:pt x="319" y="129"/>
                    <a:pt x="269" y="97"/>
                  </a:cubicBezTo>
                  <a:cubicBezTo>
                    <a:pt x="255" y="89"/>
                    <a:pt x="240" y="83"/>
                    <a:pt x="225" y="80"/>
                  </a:cubicBezTo>
                  <a:cubicBezTo>
                    <a:pt x="223" y="76"/>
                    <a:pt x="219" y="73"/>
                    <a:pt x="214" y="69"/>
                  </a:cubicBezTo>
                  <a:close/>
                </a:path>
              </a:pathLst>
            </a:custGeom>
            <a:solidFill>
              <a:schemeClr val="accent6">
                <a:lumMod val="75000"/>
              </a:schemeClr>
            </a:solidFill>
            <a:ln>
              <a:noFill/>
            </a:ln>
          </p:spPr>
          <p:txBody>
            <a:bodyPr/>
            <a:lstStyle/>
            <a:p>
              <a:endParaRPr lang="fr-FR"/>
            </a:p>
          </p:txBody>
        </p:sp>
        <p:sp>
          <p:nvSpPr>
            <p:cNvPr id="160" name="Freeform 207">
              <a:extLst>
                <a:ext uri="{FF2B5EF4-FFF2-40B4-BE49-F238E27FC236}">
                  <a16:creationId xmlns:a16="http://schemas.microsoft.com/office/drawing/2014/main" id="{9B7749FB-EE06-4BA6-976B-D1B90F150D33}"/>
                </a:ext>
              </a:extLst>
            </p:cNvPr>
            <p:cNvSpPr>
              <a:spLocks/>
            </p:cNvSpPr>
            <p:nvPr/>
          </p:nvSpPr>
          <p:spPr bwMode="auto">
            <a:xfrm>
              <a:off x="4403805" y="2604228"/>
              <a:ext cx="241300" cy="177800"/>
            </a:xfrm>
            <a:custGeom>
              <a:avLst/>
              <a:gdLst>
                <a:gd name="T0" fmla="*/ 74 w 159"/>
                <a:gd name="T1" fmla="*/ 5 h 109"/>
                <a:gd name="T2" fmla="*/ 136 w 159"/>
                <a:gd name="T3" fmla="*/ 69 h 109"/>
                <a:gd name="T4" fmla="*/ 65 w 159"/>
                <a:gd name="T5" fmla="*/ 113 h 109"/>
                <a:gd name="T6" fmla="*/ 3 w 159"/>
                <a:gd name="T7" fmla="*/ 49 h 109"/>
                <a:gd name="T8" fmla="*/ 74 w 159"/>
                <a:gd name="T9" fmla="*/ 5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09">
                  <a:moveTo>
                    <a:pt x="85" y="5"/>
                  </a:moveTo>
                  <a:cubicBezTo>
                    <a:pt x="127" y="10"/>
                    <a:pt x="159" y="36"/>
                    <a:pt x="156" y="63"/>
                  </a:cubicBezTo>
                  <a:cubicBezTo>
                    <a:pt x="153" y="90"/>
                    <a:pt x="116" y="109"/>
                    <a:pt x="74" y="104"/>
                  </a:cubicBezTo>
                  <a:cubicBezTo>
                    <a:pt x="32" y="99"/>
                    <a:pt x="0" y="73"/>
                    <a:pt x="3" y="46"/>
                  </a:cubicBezTo>
                  <a:cubicBezTo>
                    <a:pt x="6" y="19"/>
                    <a:pt x="43" y="0"/>
                    <a:pt x="85" y="5"/>
                  </a:cubicBezTo>
                  <a:close/>
                </a:path>
              </a:pathLst>
            </a:custGeom>
            <a:solidFill>
              <a:schemeClr val="accent6">
                <a:lumMod val="75000"/>
              </a:schemeClr>
            </a:solidFill>
            <a:ln>
              <a:noFill/>
            </a:ln>
          </p:spPr>
          <p:txBody>
            <a:bodyPr/>
            <a:lstStyle/>
            <a:p>
              <a:endParaRPr lang="fr-FR"/>
            </a:p>
          </p:txBody>
        </p:sp>
        <p:sp>
          <p:nvSpPr>
            <p:cNvPr id="161" name="Freeform 208">
              <a:extLst>
                <a:ext uri="{FF2B5EF4-FFF2-40B4-BE49-F238E27FC236}">
                  <a16:creationId xmlns:a16="http://schemas.microsoft.com/office/drawing/2014/main" id="{989137E4-280F-48C6-9168-C005F66CED7A}"/>
                </a:ext>
              </a:extLst>
            </p:cNvPr>
            <p:cNvSpPr>
              <a:spLocks/>
            </p:cNvSpPr>
            <p:nvPr/>
          </p:nvSpPr>
          <p:spPr bwMode="auto">
            <a:xfrm>
              <a:off x="4405393" y="2626453"/>
              <a:ext cx="149225" cy="141288"/>
            </a:xfrm>
            <a:custGeom>
              <a:avLst/>
              <a:gdLst>
                <a:gd name="T0" fmla="*/ 57 w 98"/>
                <a:gd name="T1" fmla="*/ 11 h 87"/>
                <a:gd name="T2" fmla="*/ 79 w 98"/>
                <a:gd name="T3" fmla="*/ 66 h 87"/>
                <a:gd name="T4" fmla="*/ 31 w 98"/>
                <a:gd name="T5" fmla="*/ 82 h 87"/>
                <a:gd name="T6" fmla="*/ 8 w 98"/>
                <a:gd name="T7" fmla="*/ 28 h 87"/>
                <a:gd name="T8" fmla="*/ 57 w 98"/>
                <a:gd name="T9" fmla="*/ 11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7">
                  <a:moveTo>
                    <a:pt x="64" y="11"/>
                  </a:moveTo>
                  <a:cubicBezTo>
                    <a:pt x="87" y="21"/>
                    <a:pt x="98" y="45"/>
                    <a:pt x="90" y="63"/>
                  </a:cubicBezTo>
                  <a:cubicBezTo>
                    <a:pt x="81" y="81"/>
                    <a:pt x="56" y="87"/>
                    <a:pt x="34" y="76"/>
                  </a:cubicBezTo>
                  <a:cubicBezTo>
                    <a:pt x="11" y="66"/>
                    <a:pt x="0" y="43"/>
                    <a:pt x="8" y="25"/>
                  </a:cubicBezTo>
                  <a:cubicBezTo>
                    <a:pt x="17" y="7"/>
                    <a:pt x="42" y="0"/>
                    <a:pt x="64" y="11"/>
                  </a:cubicBezTo>
                  <a:close/>
                </a:path>
              </a:pathLst>
            </a:custGeom>
            <a:solidFill>
              <a:schemeClr val="accent6">
                <a:lumMod val="75000"/>
              </a:schemeClr>
            </a:solidFill>
            <a:ln>
              <a:noFill/>
            </a:ln>
          </p:spPr>
          <p:txBody>
            <a:bodyPr/>
            <a:lstStyle/>
            <a:p>
              <a:endParaRPr lang="fr-FR"/>
            </a:p>
          </p:txBody>
        </p:sp>
        <p:sp>
          <p:nvSpPr>
            <p:cNvPr id="162" name="Freeform 214">
              <a:extLst>
                <a:ext uri="{FF2B5EF4-FFF2-40B4-BE49-F238E27FC236}">
                  <a16:creationId xmlns:a16="http://schemas.microsoft.com/office/drawing/2014/main" id="{2810F94D-365F-4388-B4CD-62E14CF9BEC4}"/>
                </a:ext>
              </a:extLst>
            </p:cNvPr>
            <p:cNvSpPr>
              <a:spLocks/>
            </p:cNvSpPr>
            <p:nvPr/>
          </p:nvSpPr>
          <p:spPr bwMode="auto">
            <a:xfrm>
              <a:off x="4167268" y="2342290"/>
              <a:ext cx="514350" cy="457200"/>
            </a:xfrm>
            <a:custGeom>
              <a:avLst/>
              <a:gdLst>
                <a:gd name="T0" fmla="*/ 189 w 338"/>
                <a:gd name="T1" fmla="*/ 75 h 282"/>
                <a:gd name="T2" fmla="*/ 176 w 338"/>
                <a:gd name="T3" fmla="*/ 67 h 282"/>
                <a:gd name="T4" fmla="*/ 146 w 338"/>
                <a:gd name="T5" fmla="*/ 35 h 282"/>
                <a:gd name="T6" fmla="*/ 24 w 338"/>
                <a:gd name="T7" fmla="*/ 53 h 282"/>
                <a:gd name="T8" fmla="*/ 60 w 338"/>
                <a:gd name="T9" fmla="*/ 196 h 282"/>
                <a:gd name="T10" fmla="*/ 98 w 338"/>
                <a:gd name="T11" fmla="*/ 213 h 282"/>
                <a:gd name="T12" fmla="*/ 108 w 338"/>
                <a:gd name="T13" fmla="*/ 228 h 282"/>
                <a:gd name="T14" fmla="*/ 122 w 338"/>
                <a:gd name="T15" fmla="*/ 234 h 282"/>
                <a:gd name="T16" fmla="*/ 152 w 338"/>
                <a:gd name="T17" fmla="*/ 266 h 282"/>
                <a:gd name="T18" fmla="*/ 274 w 338"/>
                <a:gd name="T19" fmla="*/ 247 h 282"/>
                <a:gd name="T20" fmla="*/ 237 w 338"/>
                <a:gd name="T21" fmla="*/ 104 h 282"/>
                <a:gd name="T22" fmla="*/ 199 w 338"/>
                <a:gd name="T23" fmla="*/ 87 h 282"/>
                <a:gd name="T24" fmla="*/ 18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214" y="70"/>
                  </a:moveTo>
                  <a:cubicBezTo>
                    <a:pt x="209" y="67"/>
                    <a:pt x="204" y="65"/>
                    <a:pt x="200" y="64"/>
                  </a:cubicBezTo>
                  <a:cubicBezTo>
                    <a:pt x="191" y="52"/>
                    <a:pt x="180" y="41"/>
                    <a:pt x="166" y="32"/>
                  </a:cubicBezTo>
                  <a:cubicBezTo>
                    <a:pt x="116" y="0"/>
                    <a:pt x="54" y="8"/>
                    <a:pt x="27" y="50"/>
                  </a:cubicBezTo>
                  <a:cubicBezTo>
                    <a:pt x="0" y="92"/>
                    <a:pt x="19" y="152"/>
                    <a:pt x="69" y="184"/>
                  </a:cubicBezTo>
                  <a:cubicBezTo>
                    <a:pt x="82" y="193"/>
                    <a:pt x="97" y="198"/>
                    <a:pt x="111" y="201"/>
                  </a:cubicBezTo>
                  <a:cubicBezTo>
                    <a:pt x="114" y="205"/>
                    <a:pt x="118" y="209"/>
                    <a:pt x="123" y="213"/>
                  </a:cubicBezTo>
                  <a:cubicBezTo>
                    <a:pt x="129" y="216"/>
                    <a:pt x="135" y="218"/>
                    <a:pt x="139" y="219"/>
                  </a:cubicBezTo>
                  <a:cubicBezTo>
                    <a:pt x="148" y="231"/>
                    <a:pt x="159" y="241"/>
                    <a:pt x="173" y="250"/>
                  </a:cubicBezTo>
                  <a:cubicBezTo>
                    <a:pt x="222" y="282"/>
                    <a:pt x="285" y="274"/>
                    <a:pt x="311" y="232"/>
                  </a:cubicBezTo>
                  <a:cubicBezTo>
                    <a:pt x="338" y="190"/>
                    <a:pt x="319" y="130"/>
                    <a:pt x="269" y="98"/>
                  </a:cubicBezTo>
                  <a:cubicBezTo>
                    <a:pt x="255" y="89"/>
                    <a:pt x="240" y="84"/>
                    <a:pt x="226" y="81"/>
                  </a:cubicBezTo>
                  <a:cubicBezTo>
                    <a:pt x="223" y="77"/>
                    <a:pt x="219" y="73"/>
                    <a:pt x="214" y="70"/>
                  </a:cubicBezTo>
                  <a:close/>
                </a:path>
              </a:pathLst>
            </a:custGeom>
            <a:solidFill>
              <a:srgbClr val="FF0000"/>
            </a:solidFill>
            <a:ln w="6350" cap="flat">
              <a:solidFill>
                <a:srgbClr val="333333"/>
              </a:solidFill>
              <a:prstDash val="solid"/>
              <a:miter lim="800000"/>
              <a:headEnd/>
              <a:tailEnd/>
            </a:ln>
          </p:spPr>
          <p:txBody>
            <a:bodyPr/>
            <a:lstStyle/>
            <a:p>
              <a:endParaRPr lang="fr-FR"/>
            </a:p>
          </p:txBody>
        </p:sp>
        <p:sp>
          <p:nvSpPr>
            <p:cNvPr id="163" name="Freeform 215">
              <a:extLst>
                <a:ext uri="{FF2B5EF4-FFF2-40B4-BE49-F238E27FC236}">
                  <a16:creationId xmlns:a16="http://schemas.microsoft.com/office/drawing/2014/main" id="{8668E41D-8245-4E9D-BF56-FF66FB75BE5E}"/>
                </a:ext>
              </a:extLst>
            </p:cNvPr>
            <p:cNvSpPr>
              <a:spLocks/>
            </p:cNvSpPr>
            <p:nvPr/>
          </p:nvSpPr>
          <p:spPr bwMode="auto">
            <a:xfrm>
              <a:off x="4221243" y="2759803"/>
              <a:ext cx="512763" cy="455613"/>
            </a:xfrm>
            <a:custGeom>
              <a:avLst/>
              <a:gdLst>
                <a:gd name="T0" fmla="*/ 188 w 337"/>
                <a:gd name="T1" fmla="*/ 75 h 281"/>
                <a:gd name="T2" fmla="*/ 175 w 337"/>
                <a:gd name="T3" fmla="*/ 67 h 281"/>
                <a:gd name="T4" fmla="*/ 145 w 337"/>
                <a:gd name="T5" fmla="*/ 35 h 281"/>
                <a:gd name="T6" fmla="*/ 23 w 337"/>
                <a:gd name="T7" fmla="*/ 53 h 281"/>
                <a:gd name="T8" fmla="*/ 59 w 337"/>
                <a:gd name="T9" fmla="*/ 195 h 281"/>
                <a:gd name="T10" fmla="*/ 98 w 337"/>
                <a:gd name="T11" fmla="*/ 213 h 281"/>
                <a:gd name="T12" fmla="*/ 108 w 337"/>
                <a:gd name="T13" fmla="*/ 228 h 281"/>
                <a:gd name="T14" fmla="*/ 122 w 337"/>
                <a:gd name="T15" fmla="*/ 233 h 281"/>
                <a:gd name="T16" fmla="*/ 151 w 337"/>
                <a:gd name="T17" fmla="*/ 266 h 281"/>
                <a:gd name="T18" fmla="*/ 274 w 337"/>
                <a:gd name="T19" fmla="*/ 246 h 281"/>
                <a:gd name="T20" fmla="*/ 237 w 337"/>
                <a:gd name="T21" fmla="*/ 104 h 281"/>
                <a:gd name="T22" fmla="*/ 198 w 337"/>
                <a:gd name="T23" fmla="*/ 86 h 281"/>
                <a:gd name="T24" fmla="*/ 188 w 337"/>
                <a:gd name="T25" fmla="*/ 75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7" h="281">
                  <a:moveTo>
                    <a:pt x="214" y="70"/>
                  </a:moveTo>
                  <a:cubicBezTo>
                    <a:pt x="209" y="67"/>
                    <a:pt x="204" y="65"/>
                    <a:pt x="199" y="64"/>
                  </a:cubicBezTo>
                  <a:cubicBezTo>
                    <a:pt x="191" y="52"/>
                    <a:pt x="179" y="41"/>
                    <a:pt x="165" y="32"/>
                  </a:cubicBezTo>
                  <a:cubicBezTo>
                    <a:pt x="115" y="0"/>
                    <a:pt x="53" y="8"/>
                    <a:pt x="26" y="50"/>
                  </a:cubicBezTo>
                  <a:cubicBezTo>
                    <a:pt x="0" y="92"/>
                    <a:pt x="18" y="152"/>
                    <a:pt x="68" y="183"/>
                  </a:cubicBezTo>
                  <a:cubicBezTo>
                    <a:pt x="82" y="192"/>
                    <a:pt x="96" y="198"/>
                    <a:pt x="111" y="201"/>
                  </a:cubicBezTo>
                  <a:cubicBezTo>
                    <a:pt x="113" y="205"/>
                    <a:pt x="117" y="209"/>
                    <a:pt x="123" y="213"/>
                  </a:cubicBezTo>
                  <a:cubicBezTo>
                    <a:pt x="128" y="216"/>
                    <a:pt x="134" y="218"/>
                    <a:pt x="139" y="218"/>
                  </a:cubicBezTo>
                  <a:cubicBezTo>
                    <a:pt x="147" y="230"/>
                    <a:pt x="158" y="241"/>
                    <a:pt x="172" y="250"/>
                  </a:cubicBezTo>
                  <a:cubicBezTo>
                    <a:pt x="222" y="281"/>
                    <a:pt x="284" y="273"/>
                    <a:pt x="311" y="231"/>
                  </a:cubicBezTo>
                  <a:cubicBezTo>
                    <a:pt x="337" y="189"/>
                    <a:pt x="319" y="130"/>
                    <a:pt x="269" y="98"/>
                  </a:cubicBezTo>
                  <a:cubicBezTo>
                    <a:pt x="255" y="89"/>
                    <a:pt x="240" y="83"/>
                    <a:pt x="225" y="80"/>
                  </a:cubicBezTo>
                  <a:cubicBezTo>
                    <a:pt x="222" y="77"/>
                    <a:pt x="219" y="73"/>
                    <a:pt x="214" y="7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4" name="Freeform 217">
              <a:extLst>
                <a:ext uri="{FF2B5EF4-FFF2-40B4-BE49-F238E27FC236}">
                  <a16:creationId xmlns:a16="http://schemas.microsoft.com/office/drawing/2014/main" id="{D8B982C6-C5F3-4D8D-9F7E-C52CA2920C3D}"/>
                </a:ext>
              </a:extLst>
            </p:cNvPr>
            <p:cNvSpPr>
              <a:spLocks/>
            </p:cNvSpPr>
            <p:nvPr/>
          </p:nvSpPr>
          <p:spPr bwMode="auto">
            <a:xfrm>
              <a:off x="4402218" y="3078890"/>
              <a:ext cx="38100" cy="31750"/>
            </a:xfrm>
            <a:custGeom>
              <a:avLst/>
              <a:gdLst>
                <a:gd name="T0" fmla="*/ 0 w 25"/>
                <a:gd name="T1" fmla="*/ 0 h 19"/>
                <a:gd name="T2" fmla="*/ 22 w 25"/>
                <a:gd name="T3" fmla="*/ 20 h 19"/>
                <a:gd name="T4" fmla="*/ 0 w 25"/>
                <a:gd name="T5" fmla="*/ 0 h 19"/>
                <a:gd name="T6" fmla="*/ 0 60000 65536"/>
                <a:gd name="T7" fmla="*/ 0 60000 65536"/>
                <a:gd name="T8" fmla="*/ 0 60000 65536"/>
              </a:gdLst>
              <a:ahLst/>
              <a:cxnLst>
                <a:cxn ang="T6">
                  <a:pos x="T0" y="T1"/>
                </a:cxn>
                <a:cxn ang="T7">
                  <a:pos x="T2" y="T3"/>
                </a:cxn>
                <a:cxn ang="T8">
                  <a:pos x="T4" y="T5"/>
                </a:cxn>
              </a:cxnLst>
              <a:rect l="0" t="0" r="r" b="b"/>
              <a:pathLst>
                <a:path w="25" h="19">
                  <a:moveTo>
                    <a:pt x="0" y="0"/>
                  </a:moveTo>
                  <a:cubicBezTo>
                    <a:pt x="0" y="0"/>
                    <a:pt x="4" y="19"/>
                    <a:pt x="25" y="17"/>
                  </a:cubicBezTo>
                  <a:cubicBezTo>
                    <a:pt x="25" y="17"/>
                    <a:pt x="6" y="11"/>
                    <a:pt x="0" y="0"/>
                  </a:cubicBezTo>
                  <a:close/>
                </a:path>
              </a:pathLst>
            </a:custGeom>
            <a:solidFill>
              <a:srgbClr val="B5D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5" name="Freeform 218">
              <a:extLst>
                <a:ext uri="{FF2B5EF4-FFF2-40B4-BE49-F238E27FC236}">
                  <a16:creationId xmlns:a16="http://schemas.microsoft.com/office/drawing/2014/main" id="{2AE31516-223D-4E47-A9A3-B786DE35DFED}"/>
                </a:ext>
              </a:extLst>
            </p:cNvPr>
            <p:cNvSpPr>
              <a:spLocks/>
            </p:cNvSpPr>
            <p:nvPr/>
          </p:nvSpPr>
          <p:spPr bwMode="auto">
            <a:xfrm>
              <a:off x="4451430" y="3020153"/>
              <a:ext cx="244475" cy="176213"/>
            </a:xfrm>
            <a:custGeom>
              <a:avLst/>
              <a:gdLst>
                <a:gd name="T0" fmla="*/ 77 w 160"/>
                <a:gd name="T1" fmla="*/ 4 h 108"/>
                <a:gd name="T2" fmla="*/ 139 w 160"/>
                <a:gd name="T3" fmla="*/ 68 h 108"/>
                <a:gd name="T4" fmla="*/ 65 w 160"/>
                <a:gd name="T5" fmla="*/ 112 h 108"/>
                <a:gd name="T6" fmla="*/ 4 w 160"/>
                <a:gd name="T7" fmla="*/ 48 h 108"/>
                <a:gd name="T8" fmla="*/ 77 w 160"/>
                <a:gd name="T9" fmla="*/ 4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08">
                  <a:moveTo>
                    <a:pt x="86" y="4"/>
                  </a:moveTo>
                  <a:cubicBezTo>
                    <a:pt x="128" y="9"/>
                    <a:pt x="160" y="35"/>
                    <a:pt x="156" y="62"/>
                  </a:cubicBezTo>
                  <a:cubicBezTo>
                    <a:pt x="153" y="90"/>
                    <a:pt x="117" y="108"/>
                    <a:pt x="74" y="103"/>
                  </a:cubicBezTo>
                  <a:cubicBezTo>
                    <a:pt x="32" y="98"/>
                    <a:pt x="0" y="72"/>
                    <a:pt x="4" y="45"/>
                  </a:cubicBezTo>
                  <a:cubicBezTo>
                    <a:pt x="7" y="18"/>
                    <a:pt x="43" y="0"/>
                    <a:pt x="86" y="4"/>
                  </a:cubicBezTo>
                  <a:close/>
                </a:path>
              </a:pathLst>
            </a:custGeom>
            <a:solidFill>
              <a:srgbClr val="9BC5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 name="Freeform 219">
              <a:extLst>
                <a:ext uri="{FF2B5EF4-FFF2-40B4-BE49-F238E27FC236}">
                  <a16:creationId xmlns:a16="http://schemas.microsoft.com/office/drawing/2014/main" id="{D66EDA21-54C9-4183-8DC1-8F2989B5F883}"/>
                </a:ext>
              </a:extLst>
            </p:cNvPr>
            <p:cNvSpPr>
              <a:spLocks/>
            </p:cNvSpPr>
            <p:nvPr/>
          </p:nvSpPr>
          <p:spPr bwMode="auto">
            <a:xfrm>
              <a:off x="4454605" y="3042378"/>
              <a:ext cx="149225" cy="139700"/>
            </a:xfrm>
            <a:custGeom>
              <a:avLst/>
              <a:gdLst>
                <a:gd name="T0" fmla="*/ 57 w 98"/>
                <a:gd name="T1" fmla="*/ 10 h 86"/>
                <a:gd name="T2" fmla="*/ 79 w 98"/>
                <a:gd name="T3" fmla="*/ 65 h 86"/>
                <a:gd name="T4" fmla="*/ 31 w 98"/>
                <a:gd name="T5" fmla="*/ 82 h 86"/>
                <a:gd name="T6" fmla="*/ 8 w 98"/>
                <a:gd name="T7" fmla="*/ 27 h 86"/>
                <a:gd name="T8" fmla="*/ 57 w 98"/>
                <a:gd name="T9" fmla="*/ 1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6">
                  <a:moveTo>
                    <a:pt x="64" y="10"/>
                  </a:moveTo>
                  <a:cubicBezTo>
                    <a:pt x="87" y="21"/>
                    <a:pt x="98" y="44"/>
                    <a:pt x="90" y="62"/>
                  </a:cubicBezTo>
                  <a:cubicBezTo>
                    <a:pt x="81" y="80"/>
                    <a:pt x="56" y="86"/>
                    <a:pt x="34" y="76"/>
                  </a:cubicBezTo>
                  <a:cubicBezTo>
                    <a:pt x="11" y="65"/>
                    <a:pt x="0" y="42"/>
                    <a:pt x="8" y="24"/>
                  </a:cubicBezTo>
                  <a:cubicBezTo>
                    <a:pt x="17" y="6"/>
                    <a:pt x="42" y="0"/>
                    <a:pt x="64" y="10"/>
                  </a:cubicBezTo>
                  <a:close/>
                </a:path>
              </a:pathLst>
            </a:custGeom>
            <a:solidFill>
              <a:srgbClr val="0070C0"/>
            </a:solidFill>
            <a:ln>
              <a:noFill/>
            </a:ln>
          </p:spPr>
          <p:txBody>
            <a:bodyPr/>
            <a:lstStyle/>
            <a:p>
              <a:endParaRPr lang="fr-FR"/>
            </a:p>
          </p:txBody>
        </p:sp>
        <p:sp>
          <p:nvSpPr>
            <p:cNvPr id="167" name="Freeform 220">
              <a:extLst>
                <a:ext uri="{FF2B5EF4-FFF2-40B4-BE49-F238E27FC236}">
                  <a16:creationId xmlns:a16="http://schemas.microsoft.com/office/drawing/2014/main" id="{6BD44F0B-7A88-46EB-BE56-9F1971E28BA2}"/>
                </a:ext>
              </a:extLst>
            </p:cNvPr>
            <p:cNvSpPr>
              <a:spLocks/>
            </p:cNvSpPr>
            <p:nvPr/>
          </p:nvSpPr>
          <p:spPr bwMode="auto">
            <a:xfrm>
              <a:off x="4459368" y="3082065"/>
              <a:ext cx="36513" cy="41275"/>
            </a:xfrm>
            <a:custGeom>
              <a:avLst/>
              <a:gdLst>
                <a:gd name="T0" fmla="*/ 15 w 24"/>
                <a:gd name="T1" fmla="*/ 3 h 25"/>
                <a:gd name="T2" fmla="*/ 18 w 24"/>
                <a:gd name="T3" fmla="*/ 21 h 25"/>
                <a:gd name="T4" fmla="*/ 6 w 24"/>
                <a:gd name="T5" fmla="*/ 25 h 25"/>
                <a:gd name="T6" fmla="*/ 3 w 24"/>
                <a:gd name="T7" fmla="*/ 7 h 25"/>
                <a:gd name="T8" fmla="*/ 15 w 24"/>
                <a:gd name="T9" fmla="*/ 3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8" y="3"/>
                  </a:moveTo>
                  <a:cubicBezTo>
                    <a:pt x="23" y="6"/>
                    <a:pt x="24" y="13"/>
                    <a:pt x="21" y="18"/>
                  </a:cubicBezTo>
                  <a:cubicBezTo>
                    <a:pt x="18" y="23"/>
                    <a:pt x="11" y="25"/>
                    <a:pt x="6" y="22"/>
                  </a:cubicBezTo>
                  <a:cubicBezTo>
                    <a:pt x="1" y="19"/>
                    <a:pt x="0" y="12"/>
                    <a:pt x="3" y="7"/>
                  </a:cubicBezTo>
                  <a:cubicBezTo>
                    <a:pt x="7" y="2"/>
                    <a:pt x="13" y="0"/>
                    <a:pt x="18" y="3"/>
                  </a:cubicBezTo>
                  <a:close/>
                </a:path>
              </a:pathLst>
            </a:custGeom>
            <a:solidFill>
              <a:srgbClr val="0070C0"/>
            </a:solidFill>
            <a:ln>
              <a:noFill/>
            </a:ln>
          </p:spPr>
          <p:txBody>
            <a:bodyPr/>
            <a:lstStyle/>
            <a:p>
              <a:endParaRPr lang="fr-FR"/>
            </a:p>
          </p:txBody>
        </p:sp>
        <p:sp>
          <p:nvSpPr>
            <p:cNvPr id="168" name="Freeform 221">
              <a:extLst>
                <a:ext uri="{FF2B5EF4-FFF2-40B4-BE49-F238E27FC236}">
                  <a16:creationId xmlns:a16="http://schemas.microsoft.com/office/drawing/2014/main" id="{52547541-F354-4DD5-A9A8-422C0AFA7328}"/>
                </a:ext>
              </a:extLst>
            </p:cNvPr>
            <p:cNvSpPr>
              <a:spLocks/>
            </p:cNvSpPr>
            <p:nvPr/>
          </p:nvSpPr>
          <p:spPr bwMode="auto">
            <a:xfrm>
              <a:off x="4486355" y="3126515"/>
              <a:ext cx="28575" cy="28575"/>
            </a:xfrm>
            <a:custGeom>
              <a:avLst/>
              <a:gdLst>
                <a:gd name="T0" fmla="*/ 13 w 18"/>
                <a:gd name="T1" fmla="*/ 2 h 18"/>
                <a:gd name="T2" fmla="*/ 15 w 18"/>
                <a:gd name="T3" fmla="*/ 13 h 18"/>
                <a:gd name="T4" fmla="*/ 5 w 18"/>
                <a:gd name="T5" fmla="*/ 16 h 18"/>
                <a:gd name="T6" fmla="*/ 3 w 18"/>
                <a:gd name="T7" fmla="*/ 5 h 18"/>
                <a:gd name="T8" fmla="*/ 13 w 18"/>
                <a:gd name="T9" fmla="*/ 2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13" y="2"/>
                  </a:moveTo>
                  <a:cubicBezTo>
                    <a:pt x="17" y="4"/>
                    <a:pt x="18" y="9"/>
                    <a:pt x="15" y="13"/>
                  </a:cubicBezTo>
                  <a:cubicBezTo>
                    <a:pt x="13" y="17"/>
                    <a:pt x="8" y="18"/>
                    <a:pt x="5" y="16"/>
                  </a:cubicBezTo>
                  <a:cubicBezTo>
                    <a:pt x="1" y="13"/>
                    <a:pt x="0" y="8"/>
                    <a:pt x="3" y="5"/>
                  </a:cubicBezTo>
                  <a:cubicBezTo>
                    <a:pt x="5" y="1"/>
                    <a:pt x="10" y="0"/>
                    <a:pt x="13" y="2"/>
                  </a:cubicBezTo>
                  <a:close/>
                </a:path>
              </a:pathLst>
            </a:custGeom>
            <a:solidFill>
              <a:srgbClr val="0070C0"/>
            </a:solidFill>
            <a:ln>
              <a:noFill/>
            </a:ln>
          </p:spPr>
          <p:txBody>
            <a:bodyPr/>
            <a:lstStyle/>
            <a:p>
              <a:endParaRPr lang="fr-FR"/>
            </a:p>
          </p:txBody>
        </p:sp>
        <p:sp>
          <p:nvSpPr>
            <p:cNvPr id="169" name="Freeform 225">
              <a:extLst>
                <a:ext uri="{FF2B5EF4-FFF2-40B4-BE49-F238E27FC236}">
                  <a16:creationId xmlns:a16="http://schemas.microsoft.com/office/drawing/2014/main" id="{8437D9ED-C200-44BC-B18E-E55AB4D000A0}"/>
                </a:ext>
              </a:extLst>
            </p:cNvPr>
            <p:cNvSpPr>
              <a:spLocks/>
            </p:cNvSpPr>
            <p:nvPr/>
          </p:nvSpPr>
          <p:spPr bwMode="auto">
            <a:xfrm>
              <a:off x="4218068" y="2758215"/>
              <a:ext cx="514350" cy="455613"/>
            </a:xfrm>
            <a:custGeom>
              <a:avLst/>
              <a:gdLst>
                <a:gd name="T0" fmla="*/ 189 w 338"/>
                <a:gd name="T1" fmla="*/ 73 h 281"/>
                <a:gd name="T2" fmla="*/ 176 w 338"/>
                <a:gd name="T3" fmla="*/ 67 h 281"/>
                <a:gd name="T4" fmla="*/ 145 w 338"/>
                <a:gd name="T5" fmla="*/ 34 h 281"/>
                <a:gd name="T6" fmla="*/ 24 w 338"/>
                <a:gd name="T7" fmla="*/ 53 h 281"/>
                <a:gd name="T8" fmla="*/ 60 w 338"/>
                <a:gd name="T9" fmla="*/ 195 h 281"/>
                <a:gd name="T10" fmla="*/ 98 w 338"/>
                <a:gd name="T11" fmla="*/ 212 h 281"/>
                <a:gd name="T12" fmla="*/ 108 w 338"/>
                <a:gd name="T13" fmla="*/ 227 h 281"/>
                <a:gd name="T14" fmla="*/ 122 w 338"/>
                <a:gd name="T15" fmla="*/ 233 h 281"/>
                <a:gd name="T16" fmla="*/ 151 w 338"/>
                <a:gd name="T17" fmla="*/ 265 h 281"/>
                <a:gd name="T18" fmla="*/ 274 w 338"/>
                <a:gd name="T19" fmla="*/ 246 h 281"/>
                <a:gd name="T20" fmla="*/ 237 w 338"/>
                <a:gd name="T21" fmla="*/ 103 h 281"/>
                <a:gd name="T22" fmla="*/ 198 w 338"/>
                <a:gd name="T23" fmla="*/ 86 h 281"/>
                <a:gd name="T24" fmla="*/ 189 w 338"/>
                <a:gd name="T25" fmla="*/ 73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1">
                  <a:moveTo>
                    <a:pt x="214" y="69"/>
                  </a:moveTo>
                  <a:cubicBezTo>
                    <a:pt x="209" y="66"/>
                    <a:pt x="204" y="64"/>
                    <a:pt x="200" y="64"/>
                  </a:cubicBezTo>
                  <a:cubicBezTo>
                    <a:pt x="191" y="51"/>
                    <a:pt x="179" y="40"/>
                    <a:pt x="165" y="31"/>
                  </a:cubicBezTo>
                  <a:cubicBezTo>
                    <a:pt x="116" y="0"/>
                    <a:pt x="53" y="8"/>
                    <a:pt x="27" y="50"/>
                  </a:cubicBezTo>
                  <a:cubicBezTo>
                    <a:pt x="0" y="92"/>
                    <a:pt x="19" y="151"/>
                    <a:pt x="69" y="183"/>
                  </a:cubicBezTo>
                  <a:cubicBezTo>
                    <a:pt x="82" y="192"/>
                    <a:pt x="97" y="197"/>
                    <a:pt x="111" y="200"/>
                  </a:cubicBezTo>
                  <a:cubicBezTo>
                    <a:pt x="113" y="204"/>
                    <a:pt x="118" y="209"/>
                    <a:pt x="123" y="212"/>
                  </a:cubicBezTo>
                  <a:cubicBezTo>
                    <a:pt x="129" y="216"/>
                    <a:pt x="134" y="218"/>
                    <a:pt x="139" y="218"/>
                  </a:cubicBezTo>
                  <a:cubicBezTo>
                    <a:pt x="148" y="230"/>
                    <a:pt x="159" y="241"/>
                    <a:pt x="172" y="249"/>
                  </a:cubicBezTo>
                  <a:cubicBezTo>
                    <a:pt x="222" y="281"/>
                    <a:pt x="284" y="273"/>
                    <a:pt x="311" y="231"/>
                  </a:cubicBezTo>
                  <a:cubicBezTo>
                    <a:pt x="338" y="189"/>
                    <a:pt x="319" y="129"/>
                    <a:pt x="269" y="97"/>
                  </a:cubicBezTo>
                  <a:cubicBezTo>
                    <a:pt x="255" y="89"/>
                    <a:pt x="240" y="83"/>
                    <a:pt x="225" y="80"/>
                  </a:cubicBezTo>
                  <a:cubicBezTo>
                    <a:pt x="223" y="76"/>
                    <a:pt x="219" y="73"/>
                    <a:pt x="214" y="69"/>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 name="Freeform 228">
              <a:extLst>
                <a:ext uri="{FF2B5EF4-FFF2-40B4-BE49-F238E27FC236}">
                  <a16:creationId xmlns:a16="http://schemas.microsoft.com/office/drawing/2014/main" id="{47F628D4-F198-42B1-8A16-C9384ADB8E9D}"/>
                </a:ext>
              </a:extLst>
            </p:cNvPr>
            <p:cNvSpPr>
              <a:spLocks/>
            </p:cNvSpPr>
            <p:nvPr/>
          </p:nvSpPr>
          <p:spPr bwMode="auto">
            <a:xfrm>
              <a:off x="4492705" y="2858228"/>
              <a:ext cx="23813" cy="49213"/>
            </a:xfrm>
            <a:custGeom>
              <a:avLst/>
              <a:gdLst>
                <a:gd name="T0" fmla="*/ 11 w 15"/>
                <a:gd name="T1" fmla="*/ 0 h 30"/>
                <a:gd name="T2" fmla="*/ 15 w 15"/>
                <a:gd name="T3" fmla="*/ 33 h 30"/>
                <a:gd name="T4" fmla="*/ 11 w 15"/>
                <a:gd name="T5" fmla="*/ 0 h 30"/>
                <a:gd name="T6" fmla="*/ 0 60000 65536"/>
                <a:gd name="T7" fmla="*/ 0 60000 65536"/>
                <a:gd name="T8" fmla="*/ 0 60000 65536"/>
              </a:gdLst>
              <a:ahLst/>
              <a:cxnLst>
                <a:cxn ang="T6">
                  <a:pos x="T0" y="T1"/>
                </a:cxn>
                <a:cxn ang="T7">
                  <a:pos x="T2" y="T3"/>
                </a:cxn>
                <a:cxn ang="T8">
                  <a:pos x="T4" y="T5"/>
                </a:cxn>
              </a:cxnLst>
              <a:rect l="0" t="0" r="r" b="b"/>
              <a:pathLst>
                <a:path w="15" h="30">
                  <a:moveTo>
                    <a:pt x="11" y="0"/>
                  </a:moveTo>
                  <a:cubicBezTo>
                    <a:pt x="11" y="0"/>
                    <a:pt x="0" y="16"/>
                    <a:pt x="15" y="30"/>
                  </a:cubicBezTo>
                  <a:cubicBezTo>
                    <a:pt x="15" y="30"/>
                    <a:pt x="7" y="12"/>
                    <a:pt x="11" y="0"/>
                  </a:cubicBezTo>
                  <a:close/>
                </a:path>
              </a:pathLst>
            </a:custGeom>
            <a:solidFill>
              <a:schemeClr val="accent6">
                <a:lumMod val="75000"/>
              </a:schemeClr>
            </a:solidFill>
            <a:ln>
              <a:noFill/>
            </a:ln>
          </p:spPr>
          <p:txBody>
            <a:bodyPr/>
            <a:lstStyle/>
            <a:p>
              <a:endParaRPr lang="fr-FR"/>
            </a:p>
          </p:txBody>
        </p:sp>
        <p:sp>
          <p:nvSpPr>
            <p:cNvPr id="171" name="Freeform 230">
              <a:extLst>
                <a:ext uri="{FF2B5EF4-FFF2-40B4-BE49-F238E27FC236}">
                  <a16:creationId xmlns:a16="http://schemas.microsoft.com/office/drawing/2014/main" id="{5D4AE768-B9FE-4886-88D9-877BC73639FC}"/>
                </a:ext>
              </a:extLst>
            </p:cNvPr>
            <p:cNvSpPr>
              <a:spLocks/>
            </p:cNvSpPr>
            <p:nvPr/>
          </p:nvSpPr>
          <p:spPr bwMode="auto">
            <a:xfrm>
              <a:off x="4506993" y="2904265"/>
              <a:ext cx="127000" cy="157163"/>
            </a:xfrm>
            <a:custGeom>
              <a:avLst/>
              <a:gdLst>
                <a:gd name="T0" fmla="*/ 67 w 83"/>
                <a:gd name="T1" fmla="*/ 42 h 97"/>
                <a:gd name="T2" fmla="*/ 48 w 83"/>
                <a:gd name="T3" fmla="*/ 98 h 97"/>
                <a:gd name="T4" fmla="*/ 7 w 83"/>
                <a:gd name="T5" fmla="*/ 61 h 97"/>
                <a:gd name="T6" fmla="*/ 26 w 83"/>
                <a:gd name="T7" fmla="*/ 5 h 97"/>
                <a:gd name="T8" fmla="*/ 67 w 83"/>
                <a:gd name="T9" fmla="*/ 42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97">
                  <a:moveTo>
                    <a:pt x="76" y="39"/>
                  </a:moveTo>
                  <a:cubicBezTo>
                    <a:pt x="83" y="63"/>
                    <a:pt x="73" y="87"/>
                    <a:pt x="54" y="92"/>
                  </a:cubicBezTo>
                  <a:cubicBezTo>
                    <a:pt x="34" y="97"/>
                    <a:pt x="13" y="82"/>
                    <a:pt x="7" y="58"/>
                  </a:cubicBezTo>
                  <a:cubicBezTo>
                    <a:pt x="0" y="34"/>
                    <a:pt x="10" y="11"/>
                    <a:pt x="29" y="5"/>
                  </a:cubicBezTo>
                  <a:cubicBezTo>
                    <a:pt x="49" y="0"/>
                    <a:pt x="70" y="15"/>
                    <a:pt x="76" y="39"/>
                  </a:cubicBezTo>
                  <a:close/>
                </a:path>
              </a:pathLst>
            </a:custGeom>
            <a:solidFill>
              <a:schemeClr val="accent6">
                <a:lumMod val="75000"/>
              </a:schemeClr>
            </a:solidFill>
            <a:ln>
              <a:noFill/>
            </a:ln>
          </p:spPr>
          <p:txBody>
            <a:bodyPr/>
            <a:lstStyle/>
            <a:p>
              <a:endParaRPr lang="fr-FR"/>
            </a:p>
          </p:txBody>
        </p:sp>
        <p:sp>
          <p:nvSpPr>
            <p:cNvPr id="172" name="Freeform 232">
              <a:extLst>
                <a:ext uri="{FF2B5EF4-FFF2-40B4-BE49-F238E27FC236}">
                  <a16:creationId xmlns:a16="http://schemas.microsoft.com/office/drawing/2014/main" id="{B5996568-2121-4DEE-963A-9DFF55A095ED}"/>
                </a:ext>
              </a:extLst>
            </p:cNvPr>
            <p:cNvSpPr>
              <a:spLocks/>
            </p:cNvSpPr>
            <p:nvPr/>
          </p:nvSpPr>
          <p:spPr bwMode="auto">
            <a:xfrm>
              <a:off x="4518105" y="2966178"/>
              <a:ext cx="25400" cy="25400"/>
            </a:xfrm>
            <a:custGeom>
              <a:avLst/>
              <a:gdLst>
                <a:gd name="T0" fmla="*/ 14 w 17"/>
                <a:gd name="T1" fmla="*/ 7 h 16"/>
                <a:gd name="T2" fmla="*/ 8 w 17"/>
                <a:gd name="T3" fmla="*/ 15 h 16"/>
                <a:gd name="T4" fmla="*/ 1 w 17"/>
                <a:gd name="T5" fmla="*/ 9 h 16"/>
                <a:gd name="T6" fmla="*/ 8 w 17"/>
                <a:gd name="T7" fmla="*/ 0 h 16"/>
                <a:gd name="T8" fmla="*/ 14 w 17"/>
                <a:gd name="T9" fmla="*/ 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7" y="7"/>
                  </a:moveTo>
                  <a:cubicBezTo>
                    <a:pt x="17" y="11"/>
                    <a:pt x="14" y="15"/>
                    <a:pt x="10" y="15"/>
                  </a:cubicBezTo>
                  <a:cubicBezTo>
                    <a:pt x="5" y="16"/>
                    <a:pt x="1" y="13"/>
                    <a:pt x="1" y="9"/>
                  </a:cubicBezTo>
                  <a:cubicBezTo>
                    <a:pt x="0" y="5"/>
                    <a:pt x="3" y="1"/>
                    <a:pt x="8" y="0"/>
                  </a:cubicBezTo>
                  <a:cubicBezTo>
                    <a:pt x="12" y="0"/>
                    <a:pt x="16" y="3"/>
                    <a:pt x="17" y="7"/>
                  </a:cubicBezTo>
                  <a:close/>
                </a:path>
              </a:pathLst>
            </a:custGeom>
            <a:solidFill>
              <a:schemeClr val="accent6">
                <a:lumMod val="75000"/>
              </a:schemeClr>
            </a:solidFill>
            <a:ln>
              <a:noFill/>
            </a:ln>
          </p:spPr>
          <p:txBody>
            <a:bodyPr/>
            <a:lstStyle/>
            <a:p>
              <a:endParaRPr lang="fr-FR"/>
            </a:p>
          </p:txBody>
        </p:sp>
        <p:sp>
          <p:nvSpPr>
            <p:cNvPr id="173" name="Freeform 233">
              <a:extLst>
                <a:ext uri="{FF2B5EF4-FFF2-40B4-BE49-F238E27FC236}">
                  <a16:creationId xmlns:a16="http://schemas.microsoft.com/office/drawing/2014/main" id="{E9C1846E-9BB0-4106-9BA3-9AC25EC0E9B2}"/>
                </a:ext>
              </a:extLst>
            </p:cNvPr>
            <p:cNvSpPr>
              <a:spLocks/>
            </p:cNvSpPr>
            <p:nvPr/>
          </p:nvSpPr>
          <p:spPr bwMode="auto">
            <a:xfrm>
              <a:off x="4481593" y="2601053"/>
              <a:ext cx="146050" cy="184150"/>
            </a:xfrm>
            <a:custGeom>
              <a:avLst/>
              <a:gdLst>
                <a:gd name="T0" fmla="*/ 70 w 96"/>
                <a:gd name="T1" fmla="*/ 11 h 113"/>
                <a:gd name="T2" fmla="*/ 70 w 96"/>
                <a:gd name="T3" fmla="*/ 83 h 113"/>
                <a:gd name="T4" fmla="*/ 14 w 96"/>
                <a:gd name="T5" fmla="*/ 111 h 113"/>
                <a:gd name="T6" fmla="*/ 14 w 96"/>
                <a:gd name="T7" fmla="*/ 39 h 113"/>
                <a:gd name="T8" fmla="*/ 70 w 96"/>
                <a:gd name="T9" fmla="*/ 11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13">
                  <a:moveTo>
                    <a:pt x="79" y="11"/>
                  </a:moveTo>
                  <a:cubicBezTo>
                    <a:pt x="96" y="23"/>
                    <a:pt x="96" y="52"/>
                    <a:pt x="79" y="77"/>
                  </a:cubicBezTo>
                  <a:cubicBezTo>
                    <a:pt x="62" y="102"/>
                    <a:pt x="34" y="113"/>
                    <a:pt x="17" y="102"/>
                  </a:cubicBezTo>
                  <a:cubicBezTo>
                    <a:pt x="0" y="90"/>
                    <a:pt x="0" y="61"/>
                    <a:pt x="17" y="36"/>
                  </a:cubicBezTo>
                  <a:cubicBezTo>
                    <a:pt x="34" y="11"/>
                    <a:pt x="62" y="0"/>
                    <a:pt x="79" y="11"/>
                  </a:cubicBezTo>
                  <a:close/>
                </a:path>
              </a:pathLst>
            </a:custGeom>
            <a:solidFill>
              <a:schemeClr val="accent6">
                <a:lumMod val="75000"/>
              </a:schemeClr>
            </a:solidFill>
            <a:ln>
              <a:noFill/>
            </a:ln>
          </p:spPr>
          <p:txBody>
            <a:bodyPr/>
            <a:lstStyle/>
            <a:p>
              <a:endParaRPr lang="fr-FR"/>
            </a:p>
          </p:txBody>
        </p:sp>
        <p:sp>
          <p:nvSpPr>
            <p:cNvPr id="174" name="Freeform 234">
              <a:extLst>
                <a:ext uri="{FF2B5EF4-FFF2-40B4-BE49-F238E27FC236}">
                  <a16:creationId xmlns:a16="http://schemas.microsoft.com/office/drawing/2014/main" id="{D5D3203C-E159-4B36-B10A-CC9BB09ACEFA}"/>
                </a:ext>
              </a:extLst>
            </p:cNvPr>
            <p:cNvSpPr>
              <a:spLocks/>
            </p:cNvSpPr>
            <p:nvPr/>
          </p:nvSpPr>
          <p:spPr bwMode="auto">
            <a:xfrm>
              <a:off x="4524455" y="2620103"/>
              <a:ext cx="76200" cy="87313"/>
            </a:xfrm>
            <a:custGeom>
              <a:avLst/>
              <a:gdLst>
                <a:gd name="T0" fmla="*/ 37 w 50"/>
                <a:gd name="T1" fmla="*/ 42 h 54"/>
                <a:gd name="T2" fmla="*/ 12 w 50"/>
                <a:gd name="T3" fmla="*/ 51 h 54"/>
                <a:gd name="T4" fmla="*/ 8 w 50"/>
                <a:gd name="T5" fmla="*/ 16 h 54"/>
                <a:gd name="T6" fmla="*/ 35 w 50"/>
                <a:gd name="T7" fmla="*/ 6 h 54"/>
                <a:gd name="T8" fmla="*/ 37 w 50"/>
                <a:gd name="T9" fmla="*/ 42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4">
                  <a:moveTo>
                    <a:pt x="43" y="39"/>
                  </a:moveTo>
                  <a:cubicBezTo>
                    <a:pt x="35" y="50"/>
                    <a:pt x="21" y="54"/>
                    <a:pt x="12" y="48"/>
                  </a:cubicBezTo>
                  <a:cubicBezTo>
                    <a:pt x="2" y="41"/>
                    <a:pt x="0" y="27"/>
                    <a:pt x="8" y="16"/>
                  </a:cubicBezTo>
                  <a:cubicBezTo>
                    <a:pt x="16" y="4"/>
                    <a:pt x="29" y="0"/>
                    <a:pt x="39" y="6"/>
                  </a:cubicBezTo>
                  <a:cubicBezTo>
                    <a:pt x="49" y="13"/>
                    <a:pt x="50" y="27"/>
                    <a:pt x="43" y="39"/>
                  </a:cubicBezTo>
                  <a:close/>
                </a:path>
              </a:pathLst>
            </a:custGeom>
            <a:solidFill>
              <a:schemeClr val="accent6">
                <a:lumMod val="75000"/>
              </a:schemeClr>
            </a:solidFill>
            <a:ln>
              <a:noFill/>
            </a:ln>
          </p:spPr>
          <p:txBody>
            <a:bodyPr/>
            <a:lstStyle/>
            <a:p>
              <a:endParaRPr lang="fr-FR"/>
            </a:p>
          </p:txBody>
        </p:sp>
        <p:sp>
          <p:nvSpPr>
            <p:cNvPr id="175" name="Freeform 235">
              <a:extLst>
                <a:ext uri="{FF2B5EF4-FFF2-40B4-BE49-F238E27FC236}">
                  <a16:creationId xmlns:a16="http://schemas.microsoft.com/office/drawing/2014/main" id="{B9B6EB90-FCC9-408C-A07F-759B1229A0BD}"/>
                </a:ext>
              </a:extLst>
            </p:cNvPr>
            <p:cNvSpPr>
              <a:spLocks/>
            </p:cNvSpPr>
            <p:nvPr/>
          </p:nvSpPr>
          <p:spPr bwMode="auto">
            <a:xfrm>
              <a:off x="4502230" y="2705828"/>
              <a:ext cx="44450" cy="53975"/>
            </a:xfrm>
            <a:custGeom>
              <a:avLst/>
              <a:gdLst>
                <a:gd name="T0" fmla="*/ 24 w 29"/>
                <a:gd name="T1" fmla="*/ 23 h 33"/>
                <a:gd name="T2" fmla="*/ 11 w 29"/>
                <a:gd name="T3" fmla="*/ 34 h 33"/>
                <a:gd name="T4" fmla="*/ 3 w 29"/>
                <a:gd name="T5" fmla="*/ 13 h 33"/>
                <a:gd name="T6" fmla="*/ 16 w 29"/>
                <a:gd name="T7" fmla="*/ 2 h 33"/>
                <a:gd name="T8" fmla="*/ 24 w 29"/>
                <a:gd name="T9" fmla="*/ 2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27" y="20"/>
                  </a:moveTo>
                  <a:cubicBezTo>
                    <a:pt x="25" y="28"/>
                    <a:pt x="17" y="33"/>
                    <a:pt x="11" y="31"/>
                  </a:cubicBezTo>
                  <a:cubicBezTo>
                    <a:pt x="4" y="29"/>
                    <a:pt x="0" y="21"/>
                    <a:pt x="3" y="13"/>
                  </a:cubicBezTo>
                  <a:cubicBezTo>
                    <a:pt x="5" y="5"/>
                    <a:pt x="12" y="0"/>
                    <a:pt x="19" y="2"/>
                  </a:cubicBezTo>
                  <a:cubicBezTo>
                    <a:pt x="26" y="4"/>
                    <a:pt x="29" y="12"/>
                    <a:pt x="27" y="20"/>
                  </a:cubicBezTo>
                  <a:close/>
                </a:path>
              </a:pathLst>
            </a:custGeom>
            <a:solidFill>
              <a:schemeClr val="accent6">
                <a:lumMod val="75000"/>
              </a:schemeClr>
            </a:solidFill>
            <a:ln>
              <a:noFill/>
            </a:ln>
          </p:spPr>
          <p:txBody>
            <a:bodyPr/>
            <a:lstStyle/>
            <a:p>
              <a:endParaRPr lang="fr-FR"/>
            </a:p>
          </p:txBody>
        </p:sp>
        <p:sp>
          <p:nvSpPr>
            <p:cNvPr id="176" name="Freeform 248">
              <a:extLst>
                <a:ext uri="{FF2B5EF4-FFF2-40B4-BE49-F238E27FC236}">
                  <a16:creationId xmlns:a16="http://schemas.microsoft.com/office/drawing/2014/main" id="{8A9F6464-09B5-4BA9-9A90-C2B7CADDAFCB}"/>
                </a:ext>
              </a:extLst>
            </p:cNvPr>
            <p:cNvSpPr>
              <a:spLocks/>
            </p:cNvSpPr>
            <p:nvPr/>
          </p:nvSpPr>
          <p:spPr bwMode="auto">
            <a:xfrm>
              <a:off x="5110243" y="2345465"/>
              <a:ext cx="514350" cy="457200"/>
            </a:xfrm>
            <a:custGeom>
              <a:avLst/>
              <a:gdLst>
                <a:gd name="T0" fmla="*/ 109 w 338"/>
                <a:gd name="T1" fmla="*/ 75 h 282"/>
                <a:gd name="T2" fmla="*/ 122 w 338"/>
                <a:gd name="T3" fmla="*/ 67 h 282"/>
                <a:gd name="T4" fmla="*/ 151 w 338"/>
                <a:gd name="T5" fmla="*/ 35 h 282"/>
                <a:gd name="T6" fmla="*/ 274 w 338"/>
                <a:gd name="T7" fmla="*/ 53 h 282"/>
                <a:gd name="T8" fmla="*/ 237 w 338"/>
                <a:gd name="T9" fmla="*/ 196 h 282"/>
                <a:gd name="T10" fmla="*/ 200 w 338"/>
                <a:gd name="T11" fmla="*/ 213 h 282"/>
                <a:gd name="T12" fmla="*/ 189 w 338"/>
                <a:gd name="T13" fmla="*/ 228 h 282"/>
                <a:gd name="T14" fmla="*/ 175 w 338"/>
                <a:gd name="T15" fmla="*/ 234 h 282"/>
                <a:gd name="T16" fmla="*/ 146 w 338"/>
                <a:gd name="T17" fmla="*/ 266 h 282"/>
                <a:gd name="T18" fmla="*/ 24 w 338"/>
                <a:gd name="T19" fmla="*/ 247 h 282"/>
                <a:gd name="T20" fmla="*/ 60 w 338"/>
                <a:gd name="T21" fmla="*/ 104 h 282"/>
                <a:gd name="T22" fmla="*/ 100 w 338"/>
                <a:gd name="T23" fmla="*/ 87 h 282"/>
                <a:gd name="T24" fmla="*/ 10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124" y="70"/>
                  </a:moveTo>
                  <a:cubicBezTo>
                    <a:pt x="129" y="67"/>
                    <a:pt x="134" y="65"/>
                    <a:pt x="138" y="64"/>
                  </a:cubicBezTo>
                  <a:cubicBezTo>
                    <a:pt x="147" y="52"/>
                    <a:pt x="158" y="41"/>
                    <a:pt x="172" y="32"/>
                  </a:cubicBezTo>
                  <a:cubicBezTo>
                    <a:pt x="222" y="0"/>
                    <a:pt x="284" y="8"/>
                    <a:pt x="311" y="50"/>
                  </a:cubicBezTo>
                  <a:cubicBezTo>
                    <a:pt x="338" y="92"/>
                    <a:pt x="319" y="152"/>
                    <a:pt x="269" y="184"/>
                  </a:cubicBezTo>
                  <a:cubicBezTo>
                    <a:pt x="256" y="192"/>
                    <a:pt x="241" y="198"/>
                    <a:pt x="227" y="201"/>
                  </a:cubicBezTo>
                  <a:cubicBezTo>
                    <a:pt x="225" y="205"/>
                    <a:pt x="220" y="209"/>
                    <a:pt x="215" y="213"/>
                  </a:cubicBezTo>
                  <a:cubicBezTo>
                    <a:pt x="209" y="216"/>
                    <a:pt x="204" y="218"/>
                    <a:pt x="199" y="219"/>
                  </a:cubicBezTo>
                  <a:cubicBezTo>
                    <a:pt x="190" y="231"/>
                    <a:pt x="179" y="241"/>
                    <a:pt x="166" y="250"/>
                  </a:cubicBezTo>
                  <a:cubicBezTo>
                    <a:pt x="116" y="282"/>
                    <a:pt x="53" y="274"/>
                    <a:pt x="27" y="232"/>
                  </a:cubicBezTo>
                  <a:cubicBezTo>
                    <a:pt x="0" y="190"/>
                    <a:pt x="19" y="130"/>
                    <a:pt x="69" y="98"/>
                  </a:cubicBezTo>
                  <a:cubicBezTo>
                    <a:pt x="83" y="89"/>
                    <a:pt x="98" y="83"/>
                    <a:pt x="113" y="81"/>
                  </a:cubicBezTo>
                  <a:cubicBezTo>
                    <a:pt x="115" y="77"/>
                    <a:pt x="119" y="73"/>
                    <a:pt x="124" y="70"/>
                  </a:cubicBezTo>
                  <a:close/>
                </a:path>
              </a:pathLst>
            </a:custGeom>
            <a:solidFill>
              <a:schemeClr val="accent6">
                <a:lumMod val="75000"/>
              </a:schemeClr>
            </a:solidFill>
            <a:ln>
              <a:noFill/>
            </a:ln>
          </p:spPr>
          <p:txBody>
            <a:bodyPr/>
            <a:lstStyle/>
            <a:p>
              <a:endParaRPr lang="fr-FR"/>
            </a:p>
          </p:txBody>
        </p:sp>
        <p:sp>
          <p:nvSpPr>
            <p:cNvPr id="177" name="Freeform 258">
              <a:extLst>
                <a:ext uri="{FF2B5EF4-FFF2-40B4-BE49-F238E27FC236}">
                  <a16:creationId xmlns:a16="http://schemas.microsoft.com/office/drawing/2014/main" id="{D34056A2-D9B7-4556-B6F9-2154712191F5}"/>
                </a:ext>
              </a:extLst>
            </p:cNvPr>
            <p:cNvSpPr>
              <a:spLocks/>
            </p:cNvSpPr>
            <p:nvPr/>
          </p:nvSpPr>
          <p:spPr bwMode="auto">
            <a:xfrm>
              <a:off x="5113418" y="2343878"/>
              <a:ext cx="512763" cy="455613"/>
            </a:xfrm>
            <a:custGeom>
              <a:avLst/>
              <a:gdLst>
                <a:gd name="T0" fmla="*/ 108 w 337"/>
                <a:gd name="T1" fmla="*/ 75 h 281"/>
                <a:gd name="T2" fmla="*/ 122 w 337"/>
                <a:gd name="T3" fmla="*/ 67 h 281"/>
                <a:gd name="T4" fmla="*/ 151 w 337"/>
                <a:gd name="T5" fmla="*/ 35 h 281"/>
                <a:gd name="T6" fmla="*/ 274 w 337"/>
                <a:gd name="T7" fmla="*/ 53 h 281"/>
                <a:gd name="T8" fmla="*/ 237 w 337"/>
                <a:gd name="T9" fmla="*/ 196 h 281"/>
                <a:gd name="T10" fmla="*/ 199 w 337"/>
                <a:gd name="T11" fmla="*/ 213 h 281"/>
                <a:gd name="T12" fmla="*/ 188 w 337"/>
                <a:gd name="T13" fmla="*/ 228 h 281"/>
                <a:gd name="T14" fmla="*/ 174 w 337"/>
                <a:gd name="T15" fmla="*/ 233 h 281"/>
                <a:gd name="T16" fmla="*/ 145 w 337"/>
                <a:gd name="T17" fmla="*/ 266 h 281"/>
                <a:gd name="T18" fmla="*/ 23 w 337"/>
                <a:gd name="T19" fmla="*/ 246 h 281"/>
                <a:gd name="T20" fmla="*/ 59 w 337"/>
                <a:gd name="T21" fmla="*/ 104 h 281"/>
                <a:gd name="T22" fmla="*/ 99 w 337"/>
                <a:gd name="T23" fmla="*/ 86 h 281"/>
                <a:gd name="T24" fmla="*/ 108 w 337"/>
                <a:gd name="T25" fmla="*/ 75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7" h="281">
                  <a:moveTo>
                    <a:pt x="123" y="70"/>
                  </a:moveTo>
                  <a:cubicBezTo>
                    <a:pt x="128" y="67"/>
                    <a:pt x="133" y="65"/>
                    <a:pt x="138" y="64"/>
                  </a:cubicBezTo>
                  <a:cubicBezTo>
                    <a:pt x="146" y="52"/>
                    <a:pt x="158" y="41"/>
                    <a:pt x="172" y="32"/>
                  </a:cubicBezTo>
                  <a:cubicBezTo>
                    <a:pt x="222" y="0"/>
                    <a:pt x="284" y="8"/>
                    <a:pt x="311" y="50"/>
                  </a:cubicBezTo>
                  <a:cubicBezTo>
                    <a:pt x="337" y="92"/>
                    <a:pt x="319" y="152"/>
                    <a:pt x="269" y="184"/>
                  </a:cubicBezTo>
                  <a:cubicBezTo>
                    <a:pt x="255" y="192"/>
                    <a:pt x="241" y="198"/>
                    <a:pt x="226" y="201"/>
                  </a:cubicBezTo>
                  <a:cubicBezTo>
                    <a:pt x="224" y="205"/>
                    <a:pt x="220" y="209"/>
                    <a:pt x="214" y="213"/>
                  </a:cubicBezTo>
                  <a:cubicBezTo>
                    <a:pt x="209" y="216"/>
                    <a:pt x="203" y="218"/>
                    <a:pt x="198" y="218"/>
                  </a:cubicBezTo>
                  <a:cubicBezTo>
                    <a:pt x="190" y="230"/>
                    <a:pt x="179" y="241"/>
                    <a:pt x="165" y="250"/>
                  </a:cubicBezTo>
                  <a:cubicBezTo>
                    <a:pt x="115" y="281"/>
                    <a:pt x="53" y="273"/>
                    <a:pt x="26" y="231"/>
                  </a:cubicBezTo>
                  <a:cubicBezTo>
                    <a:pt x="0" y="189"/>
                    <a:pt x="18" y="130"/>
                    <a:pt x="68" y="98"/>
                  </a:cubicBezTo>
                  <a:cubicBezTo>
                    <a:pt x="82" y="89"/>
                    <a:pt x="97" y="83"/>
                    <a:pt x="112" y="80"/>
                  </a:cubicBezTo>
                  <a:cubicBezTo>
                    <a:pt x="115" y="77"/>
                    <a:pt x="118" y="73"/>
                    <a:pt x="123" y="70"/>
                  </a:cubicBezTo>
                  <a:close/>
                </a:path>
              </a:pathLst>
            </a:custGeom>
            <a:solidFill>
              <a:srgbClr val="FF0000"/>
            </a:solidFill>
            <a:ln w="6350" cap="flat">
              <a:solidFill>
                <a:srgbClr val="333333"/>
              </a:solidFill>
              <a:prstDash val="solid"/>
              <a:miter lim="800000"/>
              <a:headEnd/>
              <a:tailEnd/>
            </a:ln>
          </p:spPr>
          <p:txBody>
            <a:bodyPr/>
            <a:lstStyle/>
            <a:p>
              <a:endParaRPr lang="fr-FR"/>
            </a:p>
          </p:txBody>
        </p:sp>
        <p:sp>
          <p:nvSpPr>
            <p:cNvPr id="178" name="Freeform 259">
              <a:extLst>
                <a:ext uri="{FF2B5EF4-FFF2-40B4-BE49-F238E27FC236}">
                  <a16:creationId xmlns:a16="http://schemas.microsoft.com/office/drawing/2014/main" id="{4B1C63AE-D596-4869-A5BA-EA075E511F98}"/>
                </a:ext>
              </a:extLst>
            </p:cNvPr>
            <p:cNvSpPr>
              <a:spLocks/>
            </p:cNvSpPr>
            <p:nvPr/>
          </p:nvSpPr>
          <p:spPr bwMode="auto">
            <a:xfrm>
              <a:off x="5059443" y="2759803"/>
              <a:ext cx="514350" cy="457200"/>
            </a:xfrm>
            <a:custGeom>
              <a:avLst/>
              <a:gdLst>
                <a:gd name="T0" fmla="*/ 109 w 338"/>
                <a:gd name="T1" fmla="*/ 75 h 282"/>
                <a:gd name="T2" fmla="*/ 122 w 338"/>
                <a:gd name="T3" fmla="*/ 68 h 282"/>
                <a:gd name="T4" fmla="*/ 152 w 338"/>
                <a:gd name="T5" fmla="*/ 35 h 282"/>
                <a:gd name="T6" fmla="*/ 274 w 338"/>
                <a:gd name="T7" fmla="*/ 53 h 282"/>
                <a:gd name="T8" fmla="*/ 237 w 338"/>
                <a:gd name="T9" fmla="*/ 196 h 282"/>
                <a:gd name="T10" fmla="*/ 200 w 338"/>
                <a:gd name="T11" fmla="*/ 213 h 282"/>
                <a:gd name="T12" fmla="*/ 189 w 338"/>
                <a:gd name="T13" fmla="*/ 228 h 282"/>
                <a:gd name="T14" fmla="*/ 175 w 338"/>
                <a:gd name="T15" fmla="*/ 234 h 282"/>
                <a:gd name="T16" fmla="*/ 146 w 338"/>
                <a:gd name="T17" fmla="*/ 266 h 282"/>
                <a:gd name="T18" fmla="*/ 24 w 338"/>
                <a:gd name="T19" fmla="*/ 247 h 282"/>
                <a:gd name="T20" fmla="*/ 60 w 338"/>
                <a:gd name="T21" fmla="*/ 104 h 282"/>
                <a:gd name="T22" fmla="*/ 100 w 338"/>
                <a:gd name="T23" fmla="*/ 87 h 282"/>
                <a:gd name="T24" fmla="*/ 10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124" y="70"/>
                  </a:moveTo>
                  <a:cubicBezTo>
                    <a:pt x="129" y="67"/>
                    <a:pt x="134" y="65"/>
                    <a:pt x="138" y="65"/>
                  </a:cubicBezTo>
                  <a:cubicBezTo>
                    <a:pt x="147" y="52"/>
                    <a:pt x="159" y="41"/>
                    <a:pt x="173" y="32"/>
                  </a:cubicBezTo>
                  <a:cubicBezTo>
                    <a:pt x="223" y="0"/>
                    <a:pt x="285" y="9"/>
                    <a:pt x="311" y="50"/>
                  </a:cubicBezTo>
                  <a:cubicBezTo>
                    <a:pt x="338" y="92"/>
                    <a:pt x="319" y="152"/>
                    <a:pt x="269" y="184"/>
                  </a:cubicBezTo>
                  <a:cubicBezTo>
                    <a:pt x="256" y="193"/>
                    <a:pt x="242" y="198"/>
                    <a:pt x="227" y="201"/>
                  </a:cubicBezTo>
                  <a:cubicBezTo>
                    <a:pt x="225" y="205"/>
                    <a:pt x="221" y="210"/>
                    <a:pt x="215" y="213"/>
                  </a:cubicBezTo>
                  <a:cubicBezTo>
                    <a:pt x="210" y="217"/>
                    <a:pt x="204" y="219"/>
                    <a:pt x="199" y="219"/>
                  </a:cubicBezTo>
                  <a:cubicBezTo>
                    <a:pt x="191" y="231"/>
                    <a:pt x="179" y="242"/>
                    <a:pt x="166" y="250"/>
                  </a:cubicBezTo>
                  <a:cubicBezTo>
                    <a:pt x="116" y="282"/>
                    <a:pt x="54" y="274"/>
                    <a:pt x="27" y="232"/>
                  </a:cubicBezTo>
                  <a:cubicBezTo>
                    <a:pt x="0" y="190"/>
                    <a:pt x="19" y="130"/>
                    <a:pt x="69" y="98"/>
                  </a:cubicBezTo>
                  <a:cubicBezTo>
                    <a:pt x="83" y="89"/>
                    <a:pt x="98" y="84"/>
                    <a:pt x="113" y="81"/>
                  </a:cubicBezTo>
                  <a:cubicBezTo>
                    <a:pt x="115" y="77"/>
                    <a:pt x="119" y="73"/>
                    <a:pt x="124" y="7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9" name="Freeform 269">
              <a:extLst>
                <a:ext uri="{FF2B5EF4-FFF2-40B4-BE49-F238E27FC236}">
                  <a16:creationId xmlns:a16="http://schemas.microsoft.com/office/drawing/2014/main" id="{ADDF3F28-088A-46B6-9D92-21BBB1B2FF58}"/>
                </a:ext>
              </a:extLst>
            </p:cNvPr>
            <p:cNvSpPr>
              <a:spLocks/>
            </p:cNvSpPr>
            <p:nvPr/>
          </p:nvSpPr>
          <p:spPr bwMode="auto">
            <a:xfrm>
              <a:off x="5062618" y="2758215"/>
              <a:ext cx="514350" cy="457200"/>
            </a:xfrm>
            <a:custGeom>
              <a:avLst/>
              <a:gdLst>
                <a:gd name="T0" fmla="*/ 109 w 338"/>
                <a:gd name="T1" fmla="*/ 75 h 282"/>
                <a:gd name="T2" fmla="*/ 122 w 338"/>
                <a:gd name="T3" fmla="*/ 67 h 282"/>
                <a:gd name="T4" fmla="*/ 151 w 338"/>
                <a:gd name="T5" fmla="*/ 35 h 282"/>
                <a:gd name="T6" fmla="*/ 274 w 338"/>
                <a:gd name="T7" fmla="*/ 53 h 282"/>
                <a:gd name="T8" fmla="*/ 237 w 338"/>
                <a:gd name="T9" fmla="*/ 196 h 282"/>
                <a:gd name="T10" fmla="*/ 200 w 338"/>
                <a:gd name="T11" fmla="*/ 213 h 282"/>
                <a:gd name="T12" fmla="*/ 189 w 338"/>
                <a:gd name="T13" fmla="*/ 228 h 282"/>
                <a:gd name="T14" fmla="*/ 175 w 338"/>
                <a:gd name="T15" fmla="*/ 234 h 282"/>
                <a:gd name="T16" fmla="*/ 145 w 338"/>
                <a:gd name="T17" fmla="*/ 266 h 282"/>
                <a:gd name="T18" fmla="*/ 24 w 338"/>
                <a:gd name="T19" fmla="*/ 247 h 282"/>
                <a:gd name="T20" fmla="*/ 60 w 338"/>
                <a:gd name="T21" fmla="*/ 104 h 282"/>
                <a:gd name="T22" fmla="*/ 99 w 338"/>
                <a:gd name="T23" fmla="*/ 87 h 282"/>
                <a:gd name="T24" fmla="*/ 10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124" y="70"/>
                  </a:moveTo>
                  <a:cubicBezTo>
                    <a:pt x="128" y="67"/>
                    <a:pt x="134" y="65"/>
                    <a:pt x="138" y="64"/>
                  </a:cubicBezTo>
                  <a:cubicBezTo>
                    <a:pt x="147" y="52"/>
                    <a:pt x="158" y="41"/>
                    <a:pt x="172" y="32"/>
                  </a:cubicBezTo>
                  <a:cubicBezTo>
                    <a:pt x="222" y="0"/>
                    <a:pt x="284" y="8"/>
                    <a:pt x="311" y="50"/>
                  </a:cubicBezTo>
                  <a:cubicBezTo>
                    <a:pt x="338" y="92"/>
                    <a:pt x="319" y="152"/>
                    <a:pt x="269" y="184"/>
                  </a:cubicBezTo>
                  <a:cubicBezTo>
                    <a:pt x="255" y="192"/>
                    <a:pt x="241" y="198"/>
                    <a:pt x="227" y="201"/>
                  </a:cubicBezTo>
                  <a:cubicBezTo>
                    <a:pt x="224" y="205"/>
                    <a:pt x="220" y="209"/>
                    <a:pt x="215" y="213"/>
                  </a:cubicBezTo>
                  <a:cubicBezTo>
                    <a:pt x="209" y="216"/>
                    <a:pt x="203" y="218"/>
                    <a:pt x="199" y="219"/>
                  </a:cubicBezTo>
                  <a:cubicBezTo>
                    <a:pt x="190" y="231"/>
                    <a:pt x="179" y="241"/>
                    <a:pt x="165" y="250"/>
                  </a:cubicBezTo>
                  <a:cubicBezTo>
                    <a:pt x="115" y="282"/>
                    <a:pt x="53" y="274"/>
                    <a:pt x="27" y="232"/>
                  </a:cubicBezTo>
                  <a:cubicBezTo>
                    <a:pt x="0" y="190"/>
                    <a:pt x="19" y="130"/>
                    <a:pt x="69" y="98"/>
                  </a:cubicBezTo>
                  <a:cubicBezTo>
                    <a:pt x="83" y="89"/>
                    <a:pt x="97" y="83"/>
                    <a:pt x="112" y="81"/>
                  </a:cubicBezTo>
                  <a:cubicBezTo>
                    <a:pt x="115" y="77"/>
                    <a:pt x="119" y="73"/>
                    <a:pt x="124" y="7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0" name="Oval 285">
              <a:extLst>
                <a:ext uri="{FF2B5EF4-FFF2-40B4-BE49-F238E27FC236}">
                  <a16:creationId xmlns:a16="http://schemas.microsoft.com/office/drawing/2014/main" id="{A1076485-D845-4561-A8D3-06BFA1AD2872}"/>
                </a:ext>
              </a:extLst>
            </p:cNvPr>
            <p:cNvSpPr>
              <a:spLocks noChangeArrowheads="1"/>
            </p:cNvSpPr>
            <p:nvPr/>
          </p:nvSpPr>
          <p:spPr bwMode="auto">
            <a:xfrm>
              <a:off x="4865768" y="3259865"/>
              <a:ext cx="80963" cy="87313"/>
            </a:xfrm>
            <a:prstGeom prst="ellipse">
              <a:avLst/>
            </a:prstGeom>
            <a:solidFill>
              <a:schemeClr val="tx1"/>
            </a:solidFill>
            <a:ln w="9525">
              <a:solidFill>
                <a:schemeClr val="bg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181" name="Group 195">
              <a:extLst>
                <a:ext uri="{FF2B5EF4-FFF2-40B4-BE49-F238E27FC236}">
                  <a16:creationId xmlns:a16="http://schemas.microsoft.com/office/drawing/2014/main" id="{0AEC3286-01C4-4741-B491-AFB95A72A04F}"/>
                </a:ext>
              </a:extLst>
            </p:cNvPr>
            <p:cNvGrpSpPr>
              <a:grpSpLocks/>
            </p:cNvGrpSpPr>
            <p:nvPr/>
          </p:nvGrpSpPr>
          <p:grpSpPr bwMode="auto">
            <a:xfrm rot="1514193">
              <a:off x="4881798" y="3745938"/>
              <a:ext cx="332857" cy="687668"/>
              <a:chOff x="1152" y="771"/>
              <a:chExt cx="286" cy="557"/>
            </a:xfrm>
            <a:solidFill>
              <a:srgbClr val="0070C0"/>
            </a:solidFill>
          </p:grpSpPr>
          <p:sp>
            <p:nvSpPr>
              <p:cNvPr id="218" name="Freeform 196">
                <a:extLst>
                  <a:ext uri="{FF2B5EF4-FFF2-40B4-BE49-F238E27FC236}">
                    <a16:creationId xmlns:a16="http://schemas.microsoft.com/office/drawing/2014/main" id="{DF518F52-B40C-409B-91CB-3BF065E73676}"/>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9" name="Freeform 197">
                <a:extLst>
                  <a:ext uri="{FF2B5EF4-FFF2-40B4-BE49-F238E27FC236}">
                    <a16:creationId xmlns:a16="http://schemas.microsoft.com/office/drawing/2014/main" id="{96E70EE9-DCCD-4EF5-A91D-77B602828E66}"/>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0" name="Freeform 198">
                <a:extLst>
                  <a:ext uri="{FF2B5EF4-FFF2-40B4-BE49-F238E27FC236}">
                    <a16:creationId xmlns:a16="http://schemas.microsoft.com/office/drawing/2014/main" id="{8F8924EF-91D2-49F2-959A-F57CAD22E34D}"/>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1" name="Freeform 199">
                <a:extLst>
                  <a:ext uri="{FF2B5EF4-FFF2-40B4-BE49-F238E27FC236}">
                    <a16:creationId xmlns:a16="http://schemas.microsoft.com/office/drawing/2014/main" id="{6E7ECDCE-E05B-4923-88A2-77C0390E8815}"/>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2" name="Freeform 200">
                <a:extLst>
                  <a:ext uri="{FF2B5EF4-FFF2-40B4-BE49-F238E27FC236}">
                    <a16:creationId xmlns:a16="http://schemas.microsoft.com/office/drawing/2014/main" id="{B23FA70D-B8DA-496F-8270-F1D5C65346BF}"/>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3" name="Freeform 201">
                <a:extLst>
                  <a:ext uri="{FF2B5EF4-FFF2-40B4-BE49-F238E27FC236}">
                    <a16:creationId xmlns:a16="http://schemas.microsoft.com/office/drawing/2014/main" id="{0CDC5AD4-6993-40EB-9E3C-87556421269C}"/>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4" name="Freeform 202">
                <a:extLst>
                  <a:ext uri="{FF2B5EF4-FFF2-40B4-BE49-F238E27FC236}">
                    <a16:creationId xmlns:a16="http://schemas.microsoft.com/office/drawing/2014/main" id="{ABFA0694-8CE7-4A08-8CC6-7CF604BCEAAF}"/>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5" name="Freeform 203">
                <a:extLst>
                  <a:ext uri="{FF2B5EF4-FFF2-40B4-BE49-F238E27FC236}">
                    <a16:creationId xmlns:a16="http://schemas.microsoft.com/office/drawing/2014/main" id="{19A3DD00-DA1D-4245-8A8D-2F5DA1F0A180}"/>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6" name="Freeform 204">
                <a:extLst>
                  <a:ext uri="{FF2B5EF4-FFF2-40B4-BE49-F238E27FC236}">
                    <a16:creationId xmlns:a16="http://schemas.microsoft.com/office/drawing/2014/main" id="{EEB21BDF-4D82-4D86-9983-0D32384F5BBF}"/>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7" name="Freeform 205">
                <a:extLst>
                  <a:ext uri="{FF2B5EF4-FFF2-40B4-BE49-F238E27FC236}">
                    <a16:creationId xmlns:a16="http://schemas.microsoft.com/office/drawing/2014/main" id="{B40D9FAD-A59F-46E3-B253-75FCA775C7DE}"/>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8" name="Freeform 206">
                <a:extLst>
                  <a:ext uri="{FF2B5EF4-FFF2-40B4-BE49-F238E27FC236}">
                    <a16:creationId xmlns:a16="http://schemas.microsoft.com/office/drawing/2014/main" id="{6F5E3E0A-D35A-46FC-9B88-6BD17E214B9B}"/>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182" name="Group 195">
              <a:extLst>
                <a:ext uri="{FF2B5EF4-FFF2-40B4-BE49-F238E27FC236}">
                  <a16:creationId xmlns:a16="http://schemas.microsoft.com/office/drawing/2014/main" id="{79B47905-62A3-453C-A756-1A6AC2B76F2A}"/>
                </a:ext>
              </a:extLst>
            </p:cNvPr>
            <p:cNvGrpSpPr>
              <a:grpSpLocks/>
            </p:cNvGrpSpPr>
            <p:nvPr/>
          </p:nvGrpSpPr>
          <p:grpSpPr bwMode="auto">
            <a:xfrm rot="20654467">
              <a:off x="4614851" y="3800767"/>
              <a:ext cx="306749" cy="589918"/>
              <a:chOff x="1152" y="771"/>
              <a:chExt cx="286" cy="557"/>
            </a:xfrm>
            <a:solidFill>
              <a:srgbClr val="0070C0"/>
            </a:solidFill>
          </p:grpSpPr>
          <p:sp>
            <p:nvSpPr>
              <p:cNvPr id="207" name="Freeform 196">
                <a:extLst>
                  <a:ext uri="{FF2B5EF4-FFF2-40B4-BE49-F238E27FC236}">
                    <a16:creationId xmlns:a16="http://schemas.microsoft.com/office/drawing/2014/main" id="{2C6B5758-C52F-4AE5-A8D1-54D574654EB4}"/>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8" name="Freeform 197">
                <a:extLst>
                  <a:ext uri="{FF2B5EF4-FFF2-40B4-BE49-F238E27FC236}">
                    <a16:creationId xmlns:a16="http://schemas.microsoft.com/office/drawing/2014/main" id="{CDCC4073-2263-4797-BED5-74D0A6098603}"/>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9" name="Freeform 198">
                <a:extLst>
                  <a:ext uri="{FF2B5EF4-FFF2-40B4-BE49-F238E27FC236}">
                    <a16:creationId xmlns:a16="http://schemas.microsoft.com/office/drawing/2014/main" id="{F4243107-A2E4-4E83-A6C4-1113DF707D3A}"/>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0" name="Freeform 199">
                <a:extLst>
                  <a:ext uri="{FF2B5EF4-FFF2-40B4-BE49-F238E27FC236}">
                    <a16:creationId xmlns:a16="http://schemas.microsoft.com/office/drawing/2014/main" id="{EC2DC01C-31B9-456D-AEF5-E4430ED57235}"/>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1" name="Freeform 200">
                <a:extLst>
                  <a:ext uri="{FF2B5EF4-FFF2-40B4-BE49-F238E27FC236}">
                    <a16:creationId xmlns:a16="http://schemas.microsoft.com/office/drawing/2014/main" id="{71E41A1C-2679-4A1F-B68E-6D6F6DE1EA59}"/>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2" name="Freeform 201">
                <a:extLst>
                  <a:ext uri="{FF2B5EF4-FFF2-40B4-BE49-F238E27FC236}">
                    <a16:creationId xmlns:a16="http://schemas.microsoft.com/office/drawing/2014/main" id="{D310DDF2-0867-4986-AEFB-DDF360F3B659}"/>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3" name="Freeform 202">
                <a:extLst>
                  <a:ext uri="{FF2B5EF4-FFF2-40B4-BE49-F238E27FC236}">
                    <a16:creationId xmlns:a16="http://schemas.microsoft.com/office/drawing/2014/main" id="{96176972-1BF0-49AF-8399-D929AED6C1B6}"/>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4" name="Freeform 203">
                <a:extLst>
                  <a:ext uri="{FF2B5EF4-FFF2-40B4-BE49-F238E27FC236}">
                    <a16:creationId xmlns:a16="http://schemas.microsoft.com/office/drawing/2014/main" id="{F71E311E-A1E2-43C2-849D-22A1ABAF5EEF}"/>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5" name="Freeform 204">
                <a:extLst>
                  <a:ext uri="{FF2B5EF4-FFF2-40B4-BE49-F238E27FC236}">
                    <a16:creationId xmlns:a16="http://schemas.microsoft.com/office/drawing/2014/main" id="{3463BC9E-A4B8-48D0-8E3E-4C236F227F8F}"/>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6" name="Freeform 205">
                <a:extLst>
                  <a:ext uri="{FF2B5EF4-FFF2-40B4-BE49-F238E27FC236}">
                    <a16:creationId xmlns:a16="http://schemas.microsoft.com/office/drawing/2014/main" id="{EF66D76C-F69E-45BA-9292-F59432C14D90}"/>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7" name="Freeform 206">
                <a:extLst>
                  <a:ext uri="{FF2B5EF4-FFF2-40B4-BE49-F238E27FC236}">
                    <a16:creationId xmlns:a16="http://schemas.microsoft.com/office/drawing/2014/main" id="{56397A8A-95B6-4FA2-9C33-55F89C0760B5}"/>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183" name="Group 195">
              <a:extLst>
                <a:ext uri="{FF2B5EF4-FFF2-40B4-BE49-F238E27FC236}">
                  <a16:creationId xmlns:a16="http://schemas.microsoft.com/office/drawing/2014/main" id="{8C5A7291-8A72-49BB-BC1C-F302FA9C62BD}"/>
                </a:ext>
              </a:extLst>
            </p:cNvPr>
            <p:cNvGrpSpPr>
              <a:grpSpLocks/>
            </p:cNvGrpSpPr>
            <p:nvPr/>
          </p:nvGrpSpPr>
          <p:grpSpPr bwMode="auto">
            <a:xfrm>
              <a:off x="4456192" y="2595940"/>
              <a:ext cx="304369" cy="639845"/>
              <a:chOff x="1152" y="771"/>
              <a:chExt cx="286" cy="557"/>
            </a:xfrm>
            <a:solidFill>
              <a:srgbClr val="0070C0"/>
            </a:solidFill>
          </p:grpSpPr>
          <p:sp>
            <p:nvSpPr>
              <p:cNvPr id="196" name="Freeform 196">
                <a:extLst>
                  <a:ext uri="{FF2B5EF4-FFF2-40B4-BE49-F238E27FC236}">
                    <a16:creationId xmlns:a16="http://schemas.microsoft.com/office/drawing/2014/main" id="{FB92A565-D4E4-4477-938F-A353D3B217D8}"/>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7" name="Freeform 197">
                <a:extLst>
                  <a:ext uri="{FF2B5EF4-FFF2-40B4-BE49-F238E27FC236}">
                    <a16:creationId xmlns:a16="http://schemas.microsoft.com/office/drawing/2014/main" id="{AD06F44F-CA5D-42AE-A95E-0D795E3922D6}"/>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8" name="Freeform 198">
                <a:extLst>
                  <a:ext uri="{FF2B5EF4-FFF2-40B4-BE49-F238E27FC236}">
                    <a16:creationId xmlns:a16="http://schemas.microsoft.com/office/drawing/2014/main" id="{3383AE3E-3430-4D3D-85E6-C3B827510E25}"/>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9" name="Freeform 199">
                <a:extLst>
                  <a:ext uri="{FF2B5EF4-FFF2-40B4-BE49-F238E27FC236}">
                    <a16:creationId xmlns:a16="http://schemas.microsoft.com/office/drawing/2014/main" id="{C820F563-CEBB-4A0E-94E9-8C5952511DF5}"/>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0" name="Freeform 200">
                <a:extLst>
                  <a:ext uri="{FF2B5EF4-FFF2-40B4-BE49-F238E27FC236}">
                    <a16:creationId xmlns:a16="http://schemas.microsoft.com/office/drawing/2014/main" id="{359DD71F-9476-4EF7-B770-4AB04CA1F04C}"/>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1" name="Freeform 201">
                <a:extLst>
                  <a:ext uri="{FF2B5EF4-FFF2-40B4-BE49-F238E27FC236}">
                    <a16:creationId xmlns:a16="http://schemas.microsoft.com/office/drawing/2014/main" id="{93A28BC4-8FD4-401D-8D53-0BAB26F0C793}"/>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2" name="Freeform 202">
                <a:extLst>
                  <a:ext uri="{FF2B5EF4-FFF2-40B4-BE49-F238E27FC236}">
                    <a16:creationId xmlns:a16="http://schemas.microsoft.com/office/drawing/2014/main" id="{A9DD1EE5-D2C6-4632-AC30-60691DECAFAB}"/>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3" name="Freeform 203">
                <a:extLst>
                  <a:ext uri="{FF2B5EF4-FFF2-40B4-BE49-F238E27FC236}">
                    <a16:creationId xmlns:a16="http://schemas.microsoft.com/office/drawing/2014/main" id="{9D163A37-53ED-40E8-B820-7D432F3546DB}"/>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4" name="Freeform 204">
                <a:extLst>
                  <a:ext uri="{FF2B5EF4-FFF2-40B4-BE49-F238E27FC236}">
                    <a16:creationId xmlns:a16="http://schemas.microsoft.com/office/drawing/2014/main" id="{733DB59A-2D06-4D31-A25B-498F78862C7A}"/>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5" name="Freeform 205">
                <a:extLst>
                  <a:ext uri="{FF2B5EF4-FFF2-40B4-BE49-F238E27FC236}">
                    <a16:creationId xmlns:a16="http://schemas.microsoft.com/office/drawing/2014/main" id="{F5684051-A2F3-442A-BD34-056322263F6B}"/>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6" name="Freeform 206">
                <a:extLst>
                  <a:ext uri="{FF2B5EF4-FFF2-40B4-BE49-F238E27FC236}">
                    <a16:creationId xmlns:a16="http://schemas.microsoft.com/office/drawing/2014/main" id="{812B9B5D-84D5-4C21-B9DD-4DC9DB6D1EA9}"/>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184" name="Group 195">
              <a:extLst>
                <a:ext uri="{FF2B5EF4-FFF2-40B4-BE49-F238E27FC236}">
                  <a16:creationId xmlns:a16="http://schemas.microsoft.com/office/drawing/2014/main" id="{7B9E955F-367E-4C8D-8068-CE590DFE8630}"/>
                </a:ext>
              </a:extLst>
            </p:cNvPr>
            <p:cNvGrpSpPr>
              <a:grpSpLocks/>
            </p:cNvGrpSpPr>
            <p:nvPr/>
          </p:nvGrpSpPr>
          <p:grpSpPr bwMode="auto">
            <a:xfrm>
              <a:off x="5065793" y="2534736"/>
              <a:ext cx="304369" cy="639845"/>
              <a:chOff x="1152" y="771"/>
              <a:chExt cx="286" cy="557"/>
            </a:xfrm>
            <a:solidFill>
              <a:srgbClr val="0070C0"/>
            </a:solidFill>
          </p:grpSpPr>
          <p:sp>
            <p:nvSpPr>
              <p:cNvPr id="185" name="Freeform 196">
                <a:extLst>
                  <a:ext uri="{FF2B5EF4-FFF2-40B4-BE49-F238E27FC236}">
                    <a16:creationId xmlns:a16="http://schemas.microsoft.com/office/drawing/2014/main" id="{C325002E-79F1-4F2C-AA02-B158340D01DA}"/>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6" name="Freeform 197">
                <a:extLst>
                  <a:ext uri="{FF2B5EF4-FFF2-40B4-BE49-F238E27FC236}">
                    <a16:creationId xmlns:a16="http://schemas.microsoft.com/office/drawing/2014/main" id="{4E670716-CBB2-445D-8413-1FE0450AE5B1}"/>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7" name="Freeform 198">
                <a:extLst>
                  <a:ext uri="{FF2B5EF4-FFF2-40B4-BE49-F238E27FC236}">
                    <a16:creationId xmlns:a16="http://schemas.microsoft.com/office/drawing/2014/main" id="{61F414E5-0E98-4E41-8537-7CD217379889}"/>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8" name="Freeform 199">
                <a:extLst>
                  <a:ext uri="{FF2B5EF4-FFF2-40B4-BE49-F238E27FC236}">
                    <a16:creationId xmlns:a16="http://schemas.microsoft.com/office/drawing/2014/main" id="{FF88E17F-49B1-4E7A-A0F8-1B0F5B1AA846}"/>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9" name="Freeform 200">
                <a:extLst>
                  <a:ext uri="{FF2B5EF4-FFF2-40B4-BE49-F238E27FC236}">
                    <a16:creationId xmlns:a16="http://schemas.microsoft.com/office/drawing/2014/main" id="{FA4B33AF-96DA-455C-87AF-FA8175A05E09}"/>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0" name="Freeform 201">
                <a:extLst>
                  <a:ext uri="{FF2B5EF4-FFF2-40B4-BE49-F238E27FC236}">
                    <a16:creationId xmlns:a16="http://schemas.microsoft.com/office/drawing/2014/main" id="{B3CC9D67-D920-4F71-B519-D1E411CB08E8}"/>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1" name="Freeform 202">
                <a:extLst>
                  <a:ext uri="{FF2B5EF4-FFF2-40B4-BE49-F238E27FC236}">
                    <a16:creationId xmlns:a16="http://schemas.microsoft.com/office/drawing/2014/main" id="{64251D7F-02D2-4561-88FA-C69E869D27E0}"/>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2" name="Freeform 203">
                <a:extLst>
                  <a:ext uri="{FF2B5EF4-FFF2-40B4-BE49-F238E27FC236}">
                    <a16:creationId xmlns:a16="http://schemas.microsoft.com/office/drawing/2014/main" id="{67548D5D-8201-4792-AAB1-542F26E020C2}"/>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3" name="Freeform 204">
                <a:extLst>
                  <a:ext uri="{FF2B5EF4-FFF2-40B4-BE49-F238E27FC236}">
                    <a16:creationId xmlns:a16="http://schemas.microsoft.com/office/drawing/2014/main" id="{5E7EA3A5-189E-4DC5-965C-EA4FD8B04778}"/>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 name="Freeform 205">
                <a:extLst>
                  <a:ext uri="{FF2B5EF4-FFF2-40B4-BE49-F238E27FC236}">
                    <a16:creationId xmlns:a16="http://schemas.microsoft.com/office/drawing/2014/main" id="{F7EACAEB-3D4D-4297-AEBD-8ABD6635274A}"/>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5" name="Freeform 206">
                <a:extLst>
                  <a:ext uri="{FF2B5EF4-FFF2-40B4-BE49-F238E27FC236}">
                    <a16:creationId xmlns:a16="http://schemas.microsoft.com/office/drawing/2014/main" id="{2ED1BBEB-72A6-4AC6-88A3-8CE1DCD60F2F}"/>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grpSp>
        <p:nvGrpSpPr>
          <p:cNvPr id="251" name="Groupe 250">
            <a:extLst>
              <a:ext uri="{FF2B5EF4-FFF2-40B4-BE49-F238E27FC236}">
                <a16:creationId xmlns:a16="http://schemas.microsoft.com/office/drawing/2014/main" id="{647FD39B-43BB-41BD-8617-14CEE5FEE35E}"/>
              </a:ext>
            </a:extLst>
          </p:cNvPr>
          <p:cNvGrpSpPr/>
          <p:nvPr/>
        </p:nvGrpSpPr>
        <p:grpSpPr>
          <a:xfrm>
            <a:off x="8473903" y="1423633"/>
            <a:ext cx="959430" cy="1516190"/>
            <a:chOff x="5772810" y="4798090"/>
            <a:chExt cx="1513216" cy="2091316"/>
          </a:xfrm>
        </p:grpSpPr>
        <p:grpSp>
          <p:nvGrpSpPr>
            <p:cNvPr id="252" name="Group 195">
              <a:extLst>
                <a:ext uri="{FF2B5EF4-FFF2-40B4-BE49-F238E27FC236}">
                  <a16:creationId xmlns:a16="http://schemas.microsoft.com/office/drawing/2014/main" id="{6CF1DA78-1949-49E8-820F-526086CB2FF0}"/>
                </a:ext>
              </a:extLst>
            </p:cNvPr>
            <p:cNvGrpSpPr>
              <a:grpSpLocks/>
            </p:cNvGrpSpPr>
            <p:nvPr/>
          </p:nvGrpSpPr>
          <p:grpSpPr bwMode="auto">
            <a:xfrm>
              <a:off x="6981657" y="4836871"/>
              <a:ext cx="304369" cy="639845"/>
              <a:chOff x="1152" y="771"/>
              <a:chExt cx="286" cy="557"/>
            </a:xfrm>
            <a:solidFill>
              <a:schemeClr val="accent6">
                <a:lumMod val="75000"/>
              </a:schemeClr>
            </a:solidFill>
          </p:grpSpPr>
          <p:sp>
            <p:nvSpPr>
              <p:cNvPr id="366" name="Freeform 196">
                <a:extLst>
                  <a:ext uri="{FF2B5EF4-FFF2-40B4-BE49-F238E27FC236}">
                    <a16:creationId xmlns:a16="http://schemas.microsoft.com/office/drawing/2014/main" id="{C2B4CB64-73B6-43DD-9723-9073204EA01A}"/>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67" name="Freeform 197">
                <a:extLst>
                  <a:ext uri="{FF2B5EF4-FFF2-40B4-BE49-F238E27FC236}">
                    <a16:creationId xmlns:a16="http://schemas.microsoft.com/office/drawing/2014/main" id="{B20E4064-999E-4838-A3D4-72A85D69B3CA}"/>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68" name="Freeform 198">
                <a:extLst>
                  <a:ext uri="{FF2B5EF4-FFF2-40B4-BE49-F238E27FC236}">
                    <a16:creationId xmlns:a16="http://schemas.microsoft.com/office/drawing/2014/main" id="{BD233846-EADA-46A1-9A5B-BADF3C7C3798}"/>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69" name="Freeform 199">
                <a:extLst>
                  <a:ext uri="{FF2B5EF4-FFF2-40B4-BE49-F238E27FC236}">
                    <a16:creationId xmlns:a16="http://schemas.microsoft.com/office/drawing/2014/main" id="{2E60B1FD-9091-4C2F-BDA1-18BFF73168EB}"/>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70" name="Freeform 200">
                <a:extLst>
                  <a:ext uri="{FF2B5EF4-FFF2-40B4-BE49-F238E27FC236}">
                    <a16:creationId xmlns:a16="http://schemas.microsoft.com/office/drawing/2014/main" id="{70A97AAF-D829-492D-836C-2D04ABAB53BD}"/>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71" name="Freeform 201">
                <a:extLst>
                  <a:ext uri="{FF2B5EF4-FFF2-40B4-BE49-F238E27FC236}">
                    <a16:creationId xmlns:a16="http://schemas.microsoft.com/office/drawing/2014/main" id="{9E23596B-B2CC-48F5-879A-FAF63329DC64}"/>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72" name="Freeform 202">
                <a:extLst>
                  <a:ext uri="{FF2B5EF4-FFF2-40B4-BE49-F238E27FC236}">
                    <a16:creationId xmlns:a16="http://schemas.microsoft.com/office/drawing/2014/main" id="{B7122C7D-EA93-4DD7-9E03-B518A24AE0FB}"/>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73" name="Freeform 203">
                <a:extLst>
                  <a:ext uri="{FF2B5EF4-FFF2-40B4-BE49-F238E27FC236}">
                    <a16:creationId xmlns:a16="http://schemas.microsoft.com/office/drawing/2014/main" id="{E230DB8A-DB04-4CF8-8B56-D9EA7A6C6656}"/>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74" name="Freeform 204">
                <a:extLst>
                  <a:ext uri="{FF2B5EF4-FFF2-40B4-BE49-F238E27FC236}">
                    <a16:creationId xmlns:a16="http://schemas.microsoft.com/office/drawing/2014/main" id="{76CD866D-144F-4C46-8188-87C6ECF4B659}"/>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75" name="Freeform 205">
                <a:extLst>
                  <a:ext uri="{FF2B5EF4-FFF2-40B4-BE49-F238E27FC236}">
                    <a16:creationId xmlns:a16="http://schemas.microsoft.com/office/drawing/2014/main" id="{11481704-88C2-4A81-B007-99F24B0DCE39}"/>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76" name="Freeform 206">
                <a:extLst>
                  <a:ext uri="{FF2B5EF4-FFF2-40B4-BE49-F238E27FC236}">
                    <a16:creationId xmlns:a16="http://schemas.microsoft.com/office/drawing/2014/main" id="{69405FE8-683C-41E0-AE65-57EAFBF89928}"/>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solidFill>
                <a:srgbClr val="0070C0"/>
              </a:solidFill>
              <a:ln w="9525" cap="flat">
                <a:solidFill>
                  <a:srgbClr val="333333"/>
                </a:solidFill>
                <a:prstDash val="solid"/>
                <a:miter lim="800000"/>
                <a:headEnd/>
                <a:tailEnd/>
              </a:ln>
            </p:spPr>
            <p:txBody>
              <a:bodyPr/>
              <a:lstStyle/>
              <a:p>
                <a:endParaRPr lang="fr-FR">
                  <a:solidFill>
                    <a:srgbClr val="FF0000"/>
                  </a:solidFill>
                </a:endParaRPr>
              </a:p>
            </p:txBody>
          </p:sp>
        </p:grpSp>
        <p:grpSp>
          <p:nvGrpSpPr>
            <p:cNvPr id="253" name="Group 195">
              <a:extLst>
                <a:ext uri="{FF2B5EF4-FFF2-40B4-BE49-F238E27FC236}">
                  <a16:creationId xmlns:a16="http://schemas.microsoft.com/office/drawing/2014/main" id="{DC0CE69F-D57B-4633-B6B9-F60D396EF889}"/>
                </a:ext>
              </a:extLst>
            </p:cNvPr>
            <p:cNvGrpSpPr>
              <a:grpSpLocks/>
            </p:cNvGrpSpPr>
            <p:nvPr/>
          </p:nvGrpSpPr>
          <p:grpSpPr bwMode="auto">
            <a:xfrm>
              <a:off x="5772810" y="4812798"/>
              <a:ext cx="304369" cy="639845"/>
              <a:chOff x="1152" y="771"/>
              <a:chExt cx="286" cy="557"/>
            </a:xfrm>
            <a:solidFill>
              <a:schemeClr val="accent6">
                <a:lumMod val="75000"/>
              </a:schemeClr>
            </a:solidFill>
          </p:grpSpPr>
          <p:sp>
            <p:nvSpPr>
              <p:cNvPr id="355" name="Freeform 196">
                <a:extLst>
                  <a:ext uri="{FF2B5EF4-FFF2-40B4-BE49-F238E27FC236}">
                    <a16:creationId xmlns:a16="http://schemas.microsoft.com/office/drawing/2014/main" id="{B72C5D4C-4F45-4519-B057-07193976DCAC}"/>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56" name="Freeform 197">
                <a:extLst>
                  <a:ext uri="{FF2B5EF4-FFF2-40B4-BE49-F238E27FC236}">
                    <a16:creationId xmlns:a16="http://schemas.microsoft.com/office/drawing/2014/main" id="{8EEC743B-2F4D-453F-8444-EF439CF16027}"/>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57" name="Freeform 198">
                <a:extLst>
                  <a:ext uri="{FF2B5EF4-FFF2-40B4-BE49-F238E27FC236}">
                    <a16:creationId xmlns:a16="http://schemas.microsoft.com/office/drawing/2014/main" id="{D8EC966A-8048-4051-B11A-2003C9806F47}"/>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58" name="Freeform 199">
                <a:extLst>
                  <a:ext uri="{FF2B5EF4-FFF2-40B4-BE49-F238E27FC236}">
                    <a16:creationId xmlns:a16="http://schemas.microsoft.com/office/drawing/2014/main" id="{4B27B8A8-2CEC-4976-B045-617879C07B75}"/>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59" name="Freeform 200">
                <a:extLst>
                  <a:ext uri="{FF2B5EF4-FFF2-40B4-BE49-F238E27FC236}">
                    <a16:creationId xmlns:a16="http://schemas.microsoft.com/office/drawing/2014/main" id="{B8C203E3-F5C6-453D-9ECE-4A24398F32F2}"/>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60" name="Freeform 201">
                <a:extLst>
                  <a:ext uri="{FF2B5EF4-FFF2-40B4-BE49-F238E27FC236}">
                    <a16:creationId xmlns:a16="http://schemas.microsoft.com/office/drawing/2014/main" id="{390C17FA-69B1-47F7-ACC4-C644231BF5CB}"/>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61" name="Freeform 202">
                <a:extLst>
                  <a:ext uri="{FF2B5EF4-FFF2-40B4-BE49-F238E27FC236}">
                    <a16:creationId xmlns:a16="http://schemas.microsoft.com/office/drawing/2014/main" id="{580698FD-ADD0-4E53-97AB-C1E82ECD8EE2}"/>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62" name="Freeform 203">
                <a:extLst>
                  <a:ext uri="{FF2B5EF4-FFF2-40B4-BE49-F238E27FC236}">
                    <a16:creationId xmlns:a16="http://schemas.microsoft.com/office/drawing/2014/main" id="{7CF4D3D4-2972-4CB3-9426-8BE4CCFB8ACC}"/>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63" name="Freeform 204">
                <a:extLst>
                  <a:ext uri="{FF2B5EF4-FFF2-40B4-BE49-F238E27FC236}">
                    <a16:creationId xmlns:a16="http://schemas.microsoft.com/office/drawing/2014/main" id="{4C4A1634-07A8-40F3-9FEA-1F0C87770CE2}"/>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64" name="Freeform 205">
                <a:extLst>
                  <a:ext uri="{FF2B5EF4-FFF2-40B4-BE49-F238E27FC236}">
                    <a16:creationId xmlns:a16="http://schemas.microsoft.com/office/drawing/2014/main" id="{E5225D3C-7232-4AAE-A715-427E9D69B8A3}"/>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FF0000"/>
                  </a:solidFill>
                </a:endParaRPr>
              </a:p>
            </p:txBody>
          </p:sp>
          <p:sp>
            <p:nvSpPr>
              <p:cNvPr id="365" name="Freeform 206">
                <a:extLst>
                  <a:ext uri="{FF2B5EF4-FFF2-40B4-BE49-F238E27FC236}">
                    <a16:creationId xmlns:a16="http://schemas.microsoft.com/office/drawing/2014/main" id="{43994194-B71A-41FE-8725-17A996492085}"/>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solidFill>
                <a:srgbClr val="0070C0"/>
              </a:solidFill>
              <a:ln w="9525" cap="flat">
                <a:solidFill>
                  <a:srgbClr val="333333"/>
                </a:solidFill>
                <a:prstDash val="solid"/>
                <a:miter lim="800000"/>
                <a:headEnd/>
                <a:tailEnd/>
              </a:ln>
            </p:spPr>
            <p:txBody>
              <a:bodyPr/>
              <a:lstStyle/>
              <a:p>
                <a:endParaRPr lang="fr-FR">
                  <a:solidFill>
                    <a:srgbClr val="0070C0"/>
                  </a:solidFill>
                </a:endParaRPr>
              </a:p>
            </p:txBody>
          </p:sp>
        </p:grpSp>
        <p:sp>
          <p:nvSpPr>
            <p:cNvPr id="254" name="Freeform 146">
              <a:extLst>
                <a:ext uri="{FF2B5EF4-FFF2-40B4-BE49-F238E27FC236}">
                  <a16:creationId xmlns:a16="http://schemas.microsoft.com/office/drawing/2014/main" id="{E94D47CC-85E3-42AD-BA84-39D1CAD2CB04}"/>
                </a:ext>
              </a:extLst>
            </p:cNvPr>
            <p:cNvSpPr>
              <a:spLocks/>
            </p:cNvSpPr>
            <p:nvPr/>
          </p:nvSpPr>
          <p:spPr bwMode="auto">
            <a:xfrm>
              <a:off x="6322654" y="5545803"/>
              <a:ext cx="196850" cy="130175"/>
            </a:xfrm>
            <a:custGeom>
              <a:avLst/>
              <a:gdLst>
                <a:gd name="T0" fmla="*/ 0 w 129"/>
                <a:gd name="T1" fmla="*/ 0 h 80"/>
                <a:gd name="T2" fmla="*/ 114 w 129"/>
                <a:gd name="T3" fmla="*/ 86 h 80"/>
                <a:gd name="T4" fmla="*/ 0 60000 65536"/>
                <a:gd name="T5" fmla="*/ 0 60000 65536"/>
              </a:gdLst>
              <a:ahLst/>
              <a:cxnLst>
                <a:cxn ang="T4">
                  <a:pos x="T0" y="T1"/>
                </a:cxn>
                <a:cxn ang="T5">
                  <a:pos x="T2" y="T3"/>
                </a:cxn>
              </a:cxnLst>
              <a:rect l="0" t="0" r="r" b="b"/>
              <a:pathLst>
                <a:path w="129" h="80">
                  <a:moveTo>
                    <a:pt x="0" y="0"/>
                  </a:moveTo>
                  <a:cubicBezTo>
                    <a:pt x="0" y="0"/>
                    <a:pt x="95" y="18"/>
                    <a:pt x="129" y="80"/>
                  </a:cubicBezTo>
                </a:path>
              </a:pathLst>
            </a:custGeom>
            <a:solidFill>
              <a:srgbClr val="FFFFFF"/>
            </a:solidFill>
            <a:ln w="23813" cap="rnd">
              <a:solidFill>
                <a:schemeClr val="tx1"/>
              </a:solidFill>
              <a:prstDash val="solid"/>
              <a:miter lim="800000"/>
              <a:headEnd/>
              <a:tailEnd/>
            </a:ln>
          </p:spPr>
          <p:txBody>
            <a:bodyPr/>
            <a:lstStyle/>
            <a:p>
              <a:endParaRPr lang="fr-FR"/>
            </a:p>
          </p:txBody>
        </p:sp>
        <p:sp>
          <p:nvSpPr>
            <p:cNvPr id="255" name="Freeform 147">
              <a:extLst>
                <a:ext uri="{FF2B5EF4-FFF2-40B4-BE49-F238E27FC236}">
                  <a16:creationId xmlns:a16="http://schemas.microsoft.com/office/drawing/2014/main" id="{3484156E-299D-47BB-851C-56D579DFEB24}"/>
                </a:ext>
              </a:extLst>
            </p:cNvPr>
            <p:cNvSpPr>
              <a:spLocks/>
            </p:cNvSpPr>
            <p:nvPr/>
          </p:nvSpPr>
          <p:spPr bwMode="auto">
            <a:xfrm>
              <a:off x="6460767" y="5745828"/>
              <a:ext cx="168275" cy="201613"/>
            </a:xfrm>
            <a:custGeom>
              <a:avLst/>
              <a:gdLst>
                <a:gd name="T0" fmla="*/ 96 w 111"/>
                <a:gd name="T1" fmla="*/ 133 h 124"/>
                <a:gd name="T2" fmla="*/ 53 w 111"/>
                <a:gd name="T3" fmla="*/ 0 h 124"/>
                <a:gd name="T4" fmla="*/ 45 w 111"/>
                <a:gd name="T5" fmla="*/ 0 h 124"/>
                <a:gd name="T6" fmla="*/ 0 w 111"/>
                <a:gd name="T7" fmla="*/ 133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 h="124">
                  <a:moveTo>
                    <a:pt x="111" y="124"/>
                  </a:moveTo>
                  <a:cubicBezTo>
                    <a:pt x="73" y="73"/>
                    <a:pt x="60" y="33"/>
                    <a:pt x="61" y="0"/>
                  </a:cubicBezTo>
                  <a:cubicBezTo>
                    <a:pt x="51" y="0"/>
                    <a:pt x="51" y="0"/>
                    <a:pt x="51" y="0"/>
                  </a:cubicBezTo>
                  <a:cubicBezTo>
                    <a:pt x="52" y="33"/>
                    <a:pt x="39" y="73"/>
                    <a:pt x="0" y="124"/>
                  </a:cubicBezTo>
                </a:path>
              </a:pathLst>
            </a:custGeom>
            <a:solidFill>
              <a:srgbClr val="FFFFFF"/>
            </a:solidFill>
            <a:ln w="23813" cap="rnd">
              <a:solidFill>
                <a:schemeClr val="tx1"/>
              </a:solidFill>
              <a:prstDash val="solid"/>
              <a:round/>
              <a:headEnd/>
              <a:tailEnd/>
            </a:ln>
          </p:spPr>
          <p:txBody>
            <a:bodyPr/>
            <a:lstStyle/>
            <a:p>
              <a:endParaRPr lang="fr-FR"/>
            </a:p>
          </p:txBody>
        </p:sp>
        <p:sp>
          <p:nvSpPr>
            <p:cNvPr id="256" name="Freeform 148">
              <a:extLst>
                <a:ext uri="{FF2B5EF4-FFF2-40B4-BE49-F238E27FC236}">
                  <a16:creationId xmlns:a16="http://schemas.microsoft.com/office/drawing/2014/main" id="{0B48DB37-9FF7-4DBD-B3CD-3511D167E643}"/>
                </a:ext>
              </a:extLst>
            </p:cNvPr>
            <p:cNvSpPr>
              <a:spLocks/>
            </p:cNvSpPr>
            <p:nvPr/>
          </p:nvSpPr>
          <p:spPr bwMode="auto">
            <a:xfrm>
              <a:off x="6570304" y="5545803"/>
              <a:ext cx="196850" cy="131763"/>
            </a:xfrm>
            <a:custGeom>
              <a:avLst/>
              <a:gdLst>
                <a:gd name="T0" fmla="*/ 113 w 130"/>
                <a:gd name="T1" fmla="*/ 0 h 81"/>
                <a:gd name="T2" fmla="*/ 0 w 130"/>
                <a:gd name="T3" fmla="*/ 87 h 81"/>
                <a:gd name="T4" fmla="*/ 0 60000 65536"/>
                <a:gd name="T5" fmla="*/ 0 60000 65536"/>
              </a:gdLst>
              <a:ahLst/>
              <a:cxnLst>
                <a:cxn ang="T4">
                  <a:pos x="T0" y="T1"/>
                </a:cxn>
                <a:cxn ang="T5">
                  <a:pos x="T2" y="T3"/>
                </a:cxn>
              </a:cxnLst>
              <a:rect l="0" t="0" r="r" b="b"/>
              <a:pathLst>
                <a:path w="130" h="81">
                  <a:moveTo>
                    <a:pt x="130" y="0"/>
                  </a:moveTo>
                  <a:cubicBezTo>
                    <a:pt x="130" y="0"/>
                    <a:pt x="34" y="18"/>
                    <a:pt x="0" y="81"/>
                  </a:cubicBezTo>
                </a:path>
              </a:pathLst>
            </a:custGeom>
            <a:solidFill>
              <a:schemeClr val="tx1"/>
            </a:solidFill>
            <a:ln w="23813" cap="rnd">
              <a:solidFill>
                <a:schemeClr val="tx1"/>
              </a:solidFill>
              <a:prstDash val="solid"/>
              <a:miter lim="800000"/>
              <a:headEnd/>
              <a:tailEnd/>
            </a:ln>
          </p:spPr>
          <p:txBody>
            <a:bodyPr/>
            <a:lstStyle/>
            <a:p>
              <a:endParaRPr lang="fr-FR"/>
            </a:p>
          </p:txBody>
        </p:sp>
        <p:sp>
          <p:nvSpPr>
            <p:cNvPr id="257" name="Freeform 149">
              <a:extLst>
                <a:ext uri="{FF2B5EF4-FFF2-40B4-BE49-F238E27FC236}">
                  <a16:creationId xmlns:a16="http://schemas.microsoft.com/office/drawing/2014/main" id="{6AC811C0-6935-429C-B8F7-FA8FC748BA7E}"/>
                </a:ext>
              </a:extLst>
            </p:cNvPr>
            <p:cNvSpPr>
              <a:spLocks/>
            </p:cNvSpPr>
            <p:nvPr/>
          </p:nvSpPr>
          <p:spPr bwMode="auto">
            <a:xfrm>
              <a:off x="6190892" y="5887115"/>
              <a:ext cx="377825" cy="569913"/>
            </a:xfrm>
            <a:custGeom>
              <a:avLst/>
              <a:gdLst>
                <a:gd name="T0" fmla="*/ 180 w 248"/>
                <a:gd name="T1" fmla="*/ 218 h 351"/>
                <a:gd name="T2" fmla="*/ 182 w 248"/>
                <a:gd name="T3" fmla="*/ 200 h 351"/>
                <a:gd name="T4" fmla="*/ 202 w 248"/>
                <a:gd name="T5" fmla="*/ 156 h 351"/>
                <a:gd name="T6" fmla="*/ 158 w 248"/>
                <a:gd name="T7" fmla="*/ 16 h 351"/>
                <a:gd name="T8" fmla="*/ 53 w 248"/>
                <a:gd name="T9" fmla="*/ 94 h 351"/>
                <a:gd name="T10" fmla="*/ 46 w 248"/>
                <a:gd name="T11" fmla="*/ 142 h 351"/>
                <a:gd name="T12" fmla="*/ 37 w 248"/>
                <a:gd name="T13" fmla="*/ 158 h 351"/>
                <a:gd name="T14" fmla="*/ 36 w 248"/>
                <a:gd name="T15" fmla="*/ 176 h 351"/>
                <a:gd name="T16" fmla="*/ 16 w 248"/>
                <a:gd name="T17" fmla="*/ 219 h 351"/>
                <a:gd name="T18" fmla="*/ 60 w 248"/>
                <a:gd name="T19" fmla="*/ 359 h 351"/>
                <a:gd name="T20" fmla="*/ 167 w 248"/>
                <a:gd name="T21" fmla="*/ 281 h 351"/>
                <a:gd name="T22" fmla="*/ 173 w 248"/>
                <a:gd name="T23" fmla="*/ 231 h 351"/>
                <a:gd name="T24" fmla="*/ 180 w 248"/>
                <a:gd name="T25" fmla="*/ 218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351">
                  <a:moveTo>
                    <a:pt x="204" y="203"/>
                  </a:moveTo>
                  <a:cubicBezTo>
                    <a:pt x="205" y="197"/>
                    <a:pt x="206" y="192"/>
                    <a:pt x="206" y="188"/>
                  </a:cubicBezTo>
                  <a:cubicBezTo>
                    <a:pt x="216" y="176"/>
                    <a:pt x="224" y="162"/>
                    <a:pt x="229" y="147"/>
                  </a:cubicBezTo>
                  <a:cubicBezTo>
                    <a:pt x="248" y="91"/>
                    <a:pt x="226" y="32"/>
                    <a:pt x="179" y="16"/>
                  </a:cubicBezTo>
                  <a:cubicBezTo>
                    <a:pt x="132" y="0"/>
                    <a:pt x="78" y="32"/>
                    <a:pt x="59" y="88"/>
                  </a:cubicBezTo>
                  <a:cubicBezTo>
                    <a:pt x="54" y="103"/>
                    <a:pt x="52" y="118"/>
                    <a:pt x="52" y="133"/>
                  </a:cubicBezTo>
                  <a:cubicBezTo>
                    <a:pt x="49" y="136"/>
                    <a:pt x="46" y="141"/>
                    <a:pt x="43" y="148"/>
                  </a:cubicBezTo>
                  <a:cubicBezTo>
                    <a:pt x="41" y="154"/>
                    <a:pt x="41" y="160"/>
                    <a:pt x="41" y="164"/>
                  </a:cubicBezTo>
                  <a:cubicBezTo>
                    <a:pt x="32" y="176"/>
                    <a:pt x="24" y="189"/>
                    <a:pt x="19" y="204"/>
                  </a:cubicBezTo>
                  <a:cubicBezTo>
                    <a:pt x="0" y="260"/>
                    <a:pt x="22" y="319"/>
                    <a:pt x="69" y="335"/>
                  </a:cubicBezTo>
                  <a:cubicBezTo>
                    <a:pt x="116" y="351"/>
                    <a:pt x="170" y="319"/>
                    <a:pt x="189" y="263"/>
                  </a:cubicBezTo>
                  <a:cubicBezTo>
                    <a:pt x="195" y="247"/>
                    <a:pt x="197" y="231"/>
                    <a:pt x="196" y="216"/>
                  </a:cubicBezTo>
                  <a:cubicBezTo>
                    <a:pt x="199" y="213"/>
                    <a:pt x="202" y="208"/>
                    <a:pt x="204" y="203"/>
                  </a:cubicBezTo>
                  <a:close/>
                </a:path>
              </a:pathLst>
            </a:custGeom>
            <a:solidFill>
              <a:srgbClr val="0070C0"/>
            </a:solidFill>
            <a:ln>
              <a:noFill/>
            </a:ln>
          </p:spPr>
          <p:txBody>
            <a:bodyPr/>
            <a:lstStyle/>
            <a:p>
              <a:endParaRPr lang="fr-FR"/>
            </a:p>
          </p:txBody>
        </p:sp>
        <p:sp>
          <p:nvSpPr>
            <p:cNvPr id="258" name="Freeform 150">
              <a:extLst>
                <a:ext uri="{FF2B5EF4-FFF2-40B4-BE49-F238E27FC236}">
                  <a16:creationId xmlns:a16="http://schemas.microsoft.com/office/drawing/2014/main" id="{553AA4E1-D085-4CA7-85B0-0E840B105EE7}"/>
                </a:ext>
              </a:extLst>
            </p:cNvPr>
            <p:cNvSpPr>
              <a:spLocks/>
            </p:cNvSpPr>
            <p:nvPr/>
          </p:nvSpPr>
          <p:spPr bwMode="auto">
            <a:xfrm>
              <a:off x="6273442" y="5907753"/>
              <a:ext cx="241300" cy="258763"/>
            </a:xfrm>
            <a:custGeom>
              <a:avLst/>
              <a:gdLst>
                <a:gd name="T0" fmla="*/ 105 w 159"/>
                <a:gd name="T1" fmla="*/ 130 h 159"/>
                <a:gd name="T2" fmla="*/ 19 w 159"/>
                <a:gd name="T3" fmla="*/ 146 h 159"/>
                <a:gd name="T4" fmla="*/ 33 w 159"/>
                <a:gd name="T5" fmla="*/ 41 h 159"/>
                <a:gd name="T6" fmla="*/ 119 w 159"/>
                <a:gd name="T7" fmla="*/ 26 h 159"/>
                <a:gd name="T8" fmla="*/ 105 w 159"/>
                <a:gd name="T9" fmla="*/ 13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59">
                  <a:moveTo>
                    <a:pt x="120" y="121"/>
                  </a:moveTo>
                  <a:cubicBezTo>
                    <a:pt x="89" y="152"/>
                    <a:pt x="45" y="159"/>
                    <a:pt x="22" y="136"/>
                  </a:cubicBezTo>
                  <a:cubicBezTo>
                    <a:pt x="0" y="113"/>
                    <a:pt x="7" y="69"/>
                    <a:pt x="38" y="38"/>
                  </a:cubicBezTo>
                  <a:cubicBezTo>
                    <a:pt x="69" y="7"/>
                    <a:pt x="113" y="0"/>
                    <a:pt x="136" y="23"/>
                  </a:cubicBezTo>
                  <a:cubicBezTo>
                    <a:pt x="159" y="46"/>
                    <a:pt x="152" y="90"/>
                    <a:pt x="120" y="121"/>
                  </a:cubicBezTo>
                  <a:close/>
                </a:path>
              </a:pathLst>
            </a:custGeom>
            <a:solidFill>
              <a:srgbClr val="0070C0"/>
            </a:solidFill>
            <a:ln>
              <a:noFill/>
            </a:ln>
          </p:spPr>
          <p:txBody>
            <a:bodyPr/>
            <a:lstStyle/>
            <a:p>
              <a:endParaRPr lang="fr-FR"/>
            </a:p>
          </p:txBody>
        </p:sp>
        <p:sp>
          <p:nvSpPr>
            <p:cNvPr id="259" name="Freeform 151">
              <a:extLst>
                <a:ext uri="{FF2B5EF4-FFF2-40B4-BE49-F238E27FC236}">
                  <a16:creationId xmlns:a16="http://schemas.microsoft.com/office/drawing/2014/main" id="{BBBEAD63-85B9-4D20-ACA1-3BC5A6D98E2A}"/>
                </a:ext>
              </a:extLst>
            </p:cNvPr>
            <p:cNvSpPr>
              <a:spLocks/>
            </p:cNvSpPr>
            <p:nvPr/>
          </p:nvSpPr>
          <p:spPr bwMode="auto">
            <a:xfrm>
              <a:off x="6251217" y="6115715"/>
              <a:ext cx="26988" cy="46038"/>
            </a:xfrm>
            <a:custGeom>
              <a:avLst/>
              <a:gdLst>
                <a:gd name="T0" fmla="*/ 15 w 18"/>
                <a:gd name="T1" fmla="*/ 0 h 28"/>
                <a:gd name="T2" fmla="*/ 7 w 18"/>
                <a:gd name="T3" fmla="*/ 31 h 28"/>
                <a:gd name="T4" fmla="*/ 15 w 18"/>
                <a:gd name="T5" fmla="*/ 0 h 28"/>
                <a:gd name="T6" fmla="*/ 0 60000 65536"/>
                <a:gd name="T7" fmla="*/ 0 60000 65536"/>
                <a:gd name="T8" fmla="*/ 0 60000 65536"/>
              </a:gdLst>
              <a:ahLst/>
              <a:cxnLst>
                <a:cxn ang="T6">
                  <a:pos x="T0" y="T1"/>
                </a:cxn>
                <a:cxn ang="T7">
                  <a:pos x="T2" y="T3"/>
                </a:cxn>
                <a:cxn ang="T8">
                  <a:pos x="T4" y="T5"/>
                </a:cxn>
              </a:cxnLst>
              <a:rect l="0" t="0" r="r" b="b"/>
              <a:pathLst>
                <a:path w="18" h="28">
                  <a:moveTo>
                    <a:pt x="18" y="0"/>
                  </a:moveTo>
                  <a:cubicBezTo>
                    <a:pt x="18" y="0"/>
                    <a:pt x="0" y="8"/>
                    <a:pt x="7" y="28"/>
                  </a:cubicBezTo>
                  <a:cubicBezTo>
                    <a:pt x="7" y="28"/>
                    <a:pt x="8" y="8"/>
                    <a:pt x="18" y="0"/>
                  </a:cubicBezTo>
                  <a:close/>
                </a:path>
              </a:pathLst>
            </a:custGeom>
            <a:solidFill>
              <a:srgbClr val="0070C0"/>
            </a:solidFill>
            <a:ln>
              <a:noFill/>
            </a:ln>
          </p:spPr>
          <p:txBody>
            <a:bodyPr/>
            <a:lstStyle/>
            <a:p>
              <a:endParaRPr lang="fr-FR"/>
            </a:p>
          </p:txBody>
        </p:sp>
        <p:sp>
          <p:nvSpPr>
            <p:cNvPr id="260" name="Freeform 152">
              <a:extLst>
                <a:ext uri="{FF2B5EF4-FFF2-40B4-BE49-F238E27FC236}">
                  <a16:creationId xmlns:a16="http://schemas.microsoft.com/office/drawing/2014/main" id="{491BD406-2DE6-4860-B938-FBC31CE75157}"/>
                </a:ext>
              </a:extLst>
            </p:cNvPr>
            <p:cNvSpPr>
              <a:spLocks/>
            </p:cNvSpPr>
            <p:nvPr/>
          </p:nvSpPr>
          <p:spPr bwMode="auto">
            <a:xfrm>
              <a:off x="6208354" y="6171278"/>
              <a:ext cx="166688" cy="258763"/>
            </a:xfrm>
            <a:custGeom>
              <a:avLst/>
              <a:gdLst>
                <a:gd name="T0" fmla="*/ 92 w 109"/>
                <a:gd name="T1" fmla="*/ 79 h 159"/>
                <a:gd name="T2" fmla="*/ 58 w 109"/>
                <a:gd name="T3" fmla="*/ 168 h 159"/>
                <a:gd name="T4" fmla="*/ 6 w 109"/>
                <a:gd name="T5" fmla="*/ 92 h 159"/>
                <a:gd name="T6" fmla="*/ 39 w 109"/>
                <a:gd name="T7" fmla="*/ 3 h 159"/>
                <a:gd name="T8" fmla="*/ 92 w 109"/>
                <a:gd name="T9" fmla="*/ 7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59">
                  <a:moveTo>
                    <a:pt x="104" y="73"/>
                  </a:moveTo>
                  <a:cubicBezTo>
                    <a:pt x="109" y="115"/>
                    <a:pt x="92" y="152"/>
                    <a:pt x="64" y="156"/>
                  </a:cubicBezTo>
                  <a:cubicBezTo>
                    <a:pt x="37" y="159"/>
                    <a:pt x="11" y="128"/>
                    <a:pt x="6" y="86"/>
                  </a:cubicBezTo>
                  <a:cubicBezTo>
                    <a:pt x="0" y="44"/>
                    <a:pt x="18" y="7"/>
                    <a:pt x="45" y="3"/>
                  </a:cubicBezTo>
                  <a:cubicBezTo>
                    <a:pt x="72" y="0"/>
                    <a:pt x="99" y="31"/>
                    <a:pt x="104" y="73"/>
                  </a:cubicBezTo>
                  <a:close/>
                </a:path>
              </a:pathLst>
            </a:custGeom>
            <a:solidFill>
              <a:srgbClr val="0070C0"/>
            </a:solidFill>
            <a:ln>
              <a:noFill/>
            </a:ln>
          </p:spPr>
          <p:txBody>
            <a:bodyPr/>
            <a:lstStyle/>
            <a:p>
              <a:endParaRPr lang="fr-FR"/>
            </a:p>
          </p:txBody>
        </p:sp>
        <p:sp>
          <p:nvSpPr>
            <p:cNvPr id="261" name="Freeform 153">
              <a:extLst>
                <a:ext uri="{FF2B5EF4-FFF2-40B4-BE49-F238E27FC236}">
                  <a16:creationId xmlns:a16="http://schemas.microsoft.com/office/drawing/2014/main" id="{CF3734C4-78A4-47FD-A630-FA636D4A2194}"/>
                </a:ext>
              </a:extLst>
            </p:cNvPr>
            <p:cNvSpPr>
              <a:spLocks/>
            </p:cNvSpPr>
            <p:nvPr/>
          </p:nvSpPr>
          <p:spPr bwMode="auto">
            <a:xfrm>
              <a:off x="6217879" y="6177628"/>
              <a:ext cx="122238" cy="155575"/>
            </a:xfrm>
            <a:custGeom>
              <a:avLst/>
              <a:gdLst>
                <a:gd name="T0" fmla="*/ 66 w 80"/>
                <a:gd name="T1" fmla="*/ 58 h 96"/>
                <a:gd name="T2" fmla="*/ 28 w 80"/>
                <a:gd name="T3" fmla="*/ 98 h 96"/>
                <a:gd name="T4" fmla="*/ 5 w 80"/>
                <a:gd name="T5" fmla="*/ 44 h 96"/>
                <a:gd name="T6" fmla="*/ 43 w 80"/>
                <a:gd name="T7" fmla="*/ 4 h 96"/>
                <a:gd name="T8" fmla="*/ 66 w 80"/>
                <a:gd name="T9" fmla="*/ 5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96">
                  <a:moveTo>
                    <a:pt x="75" y="55"/>
                  </a:moveTo>
                  <a:cubicBezTo>
                    <a:pt x="70" y="79"/>
                    <a:pt x="50" y="96"/>
                    <a:pt x="31" y="92"/>
                  </a:cubicBezTo>
                  <a:cubicBezTo>
                    <a:pt x="11" y="88"/>
                    <a:pt x="0" y="65"/>
                    <a:pt x="5" y="41"/>
                  </a:cubicBezTo>
                  <a:cubicBezTo>
                    <a:pt x="10" y="16"/>
                    <a:pt x="29" y="0"/>
                    <a:pt x="49" y="4"/>
                  </a:cubicBezTo>
                  <a:cubicBezTo>
                    <a:pt x="68" y="8"/>
                    <a:pt x="80" y="30"/>
                    <a:pt x="75" y="55"/>
                  </a:cubicBezTo>
                  <a:close/>
                </a:path>
              </a:pathLst>
            </a:custGeom>
            <a:solidFill>
              <a:srgbClr val="0070C0"/>
            </a:solidFill>
            <a:ln>
              <a:noFill/>
            </a:ln>
          </p:spPr>
          <p:txBody>
            <a:bodyPr/>
            <a:lstStyle/>
            <a:p>
              <a:endParaRPr lang="fr-FR"/>
            </a:p>
          </p:txBody>
        </p:sp>
        <p:sp>
          <p:nvSpPr>
            <p:cNvPr id="262" name="Freeform 154">
              <a:extLst>
                <a:ext uri="{FF2B5EF4-FFF2-40B4-BE49-F238E27FC236}">
                  <a16:creationId xmlns:a16="http://schemas.microsoft.com/office/drawing/2014/main" id="{A000FD5C-0F03-4209-93FB-8ADBFBDA1153}"/>
                </a:ext>
              </a:extLst>
            </p:cNvPr>
            <p:cNvSpPr>
              <a:spLocks/>
            </p:cNvSpPr>
            <p:nvPr/>
          </p:nvSpPr>
          <p:spPr bwMode="auto">
            <a:xfrm>
              <a:off x="6255979" y="6180803"/>
              <a:ext cx="38100" cy="39688"/>
            </a:xfrm>
            <a:custGeom>
              <a:avLst/>
              <a:gdLst>
                <a:gd name="T0" fmla="*/ 20 w 25"/>
                <a:gd name="T1" fmla="*/ 18 h 24"/>
                <a:gd name="T2" fmla="*/ 9 w 25"/>
                <a:gd name="T3" fmla="*/ 24 h 24"/>
                <a:gd name="T4" fmla="*/ 2 w 25"/>
                <a:gd name="T5" fmla="*/ 8 h 24"/>
                <a:gd name="T6" fmla="*/ 13 w 25"/>
                <a:gd name="T7" fmla="*/ 2 h 24"/>
                <a:gd name="T8" fmla="*/ 20 w 25"/>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3" y="15"/>
                  </a:moveTo>
                  <a:cubicBezTo>
                    <a:pt x="21" y="21"/>
                    <a:pt x="15" y="24"/>
                    <a:pt x="9" y="21"/>
                  </a:cubicBezTo>
                  <a:cubicBezTo>
                    <a:pt x="3" y="19"/>
                    <a:pt x="0" y="13"/>
                    <a:pt x="2" y="8"/>
                  </a:cubicBezTo>
                  <a:cubicBezTo>
                    <a:pt x="4" y="2"/>
                    <a:pt x="10" y="0"/>
                    <a:pt x="16" y="2"/>
                  </a:cubicBezTo>
                  <a:cubicBezTo>
                    <a:pt x="22" y="4"/>
                    <a:pt x="25" y="10"/>
                    <a:pt x="23" y="15"/>
                  </a:cubicBezTo>
                  <a:close/>
                </a:path>
              </a:pathLst>
            </a:custGeom>
            <a:solidFill>
              <a:srgbClr val="0070C0"/>
            </a:solidFill>
            <a:ln>
              <a:noFill/>
            </a:ln>
          </p:spPr>
          <p:txBody>
            <a:bodyPr/>
            <a:lstStyle/>
            <a:p>
              <a:endParaRPr lang="fr-FR"/>
            </a:p>
          </p:txBody>
        </p:sp>
        <p:sp>
          <p:nvSpPr>
            <p:cNvPr id="263" name="Freeform 155">
              <a:extLst>
                <a:ext uri="{FF2B5EF4-FFF2-40B4-BE49-F238E27FC236}">
                  <a16:creationId xmlns:a16="http://schemas.microsoft.com/office/drawing/2014/main" id="{A629A49D-9635-4176-82B9-B0882B1F81BE}"/>
                </a:ext>
              </a:extLst>
            </p:cNvPr>
            <p:cNvSpPr>
              <a:spLocks/>
            </p:cNvSpPr>
            <p:nvPr/>
          </p:nvSpPr>
          <p:spPr bwMode="auto">
            <a:xfrm>
              <a:off x="6232167" y="6218903"/>
              <a:ext cx="26988" cy="26988"/>
            </a:xfrm>
            <a:custGeom>
              <a:avLst/>
              <a:gdLst>
                <a:gd name="T0" fmla="*/ 14 w 18"/>
                <a:gd name="T1" fmla="*/ 11 h 17"/>
                <a:gd name="T2" fmla="*/ 7 w 18"/>
                <a:gd name="T3" fmla="*/ 16 h 17"/>
                <a:gd name="T4" fmla="*/ 2 w 18"/>
                <a:gd name="T5" fmla="*/ 6 h 17"/>
                <a:gd name="T6" fmla="*/ 9 w 18"/>
                <a:gd name="T7" fmla="*/ 1 h 17"/>
                <a:gd name="T8" fmla="*/ 14 w 18"/>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11"/>
                  </a:moveTo>
                  <a:cubicBezTo>
                    <a:pt x="16" y="15"/>
                    <a:pt x="11" y="17"/>
                    <a:pt x="7" y="16"/>
                  </a:cubicBezTo>
                  <a:cubicBezTo>
                    <a:pt x="3" y="14"/>
                    <a:pt x="0" y="10"/>
                    <a:pt x="2" y="6"/>
                  </a:cubicBezTo>
                  <a:cubicBezTo>
                    <a:pt x="3" y="2"/>
                    <a:pt x="7" y="0"/>
                    <a:pt x="12" y="1"/>
                  </a:cubicBezTo>
                  <a:cubicBezTo>
                    <a:pt x="16" y="3"/>
                    <a:pt x="18" y="7"/>
                    <a:pt x="17" y="11"/>
                  </a:cubicBezTo>
                  <a:close/>
                </a:path>
              </a:pathLst>
            </a:custGeom>
            <a:solidFill>
              <a:srgbClr val="0070C0"/>
            </a:solidFill>
            <a:ln>
              <a:noFill/>
            </a:ln>
          </p:spPr>
          <p:txBody>
            <a:bodyPr/>
            <a:lstStyle/>
            <a:p>
              <a:endParaRPr lang="fr-FR"/>
            </a:p>
          </p:txBody>
        </p:sp>
        <p:sp>
          <p:nvSpPr>
            <p:cNvPr id="264" name="Freeform 156">
              <a:extLst>
                <a:ext uri="{FF2B5EF4-FFF2-40B4-BE49-F238E27FC236}">
                  <a16:creationId xmlns:a16="http://schemas.microsoft.com/office/drawing/2014/main" id="{E7E131BE-F692-46DF-A5CA-A78750D07647}"/>
                </a:ext>
              </a:extLst>
            </p:cNvPr>
            <p:cNvSpPr>
              <a:spLocks/>
            </p:cNvSpPr>
            <p:nvPr/>
          </p:nvSpPr>
          <p:spPr bwMode="auto">
            <a:xfrm>
              <a:off x="6298842" y="5912515"/>
              <a:ext cx="176213" cy="153988"/>
            </a:xfrm>
            <a:custGeom>
              <a:avLst/>
              <a:gdLst>
                <a:gd name="T0" fmla="*/ 93 w 116"/>
                <a:gd name="T1" fmla="*/ 24 h 94"/>
                <a:gd name="T2" fmla="*/ 67 w 116"/>
                <a:gd name="T3" fmla="*/ 89 h 94"/>
                <a:gd name="T4" fmla="*/ 10 w 116"/>
                <a:gd name="T5" fmla="*/ 80 h 94"/>
                <a:gd name="T6" fmla="*/ 34 w 116"/>
                <a:gd name="T7" fmla="*/ 15 h 94"/>
                <a:gd name="T8" fmla="*/ 93 w 116"/>
                <a:gd name="T9" fmla="*/ 24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94">
                  <a:moveTo>
                    <a:pt x="106" y="21"/>
                  </a:moveTo>
                  <a:cubicBezTo>
                    <a:pt x="116" y="39"/>
                    <a:pt x="103" y="65"/>
                    <a:pt x="76" y="80"/>
                  </a:cubicBezTo>
                  <a:cubicBezTo>
                    <a:pt x="50" y="94"/>
                    <a:pt x="20" y="92"/>
                    <a:pt x="10" y="74"/>
                  </a:cubicBezTo>
                  <a:cubicBezTo>
                    <a:pt x="0" y="56"/>
                    <a:pt x="14" y="29"/>
                    <a:pt x="40" y="15"/>
                  </a:cubicBezTo>
                  <a:cubicBezTo>
                    <a:pt x="67" y="0"/>
                    <a:pt x="97" y="3"/>
                    <a:pt x="106" y="21"/>
                  </a:cubicBezTo>
                  <a:close/>
                </a:path>
              </a:pathLst>
            </a:custGeom>
            <a:solidFill>
              <a:srgbClr val="0070C0"/>
            </a:solidFill>
            <a:ln>
              <a:noFill/>
            </a:ln>
          </p:spPr>
          <p:txBody>
            <a:bodyPr/>
            <a:lstStyle/>
            <a:p>
              <a:endParaRPr lang="fr-FR"/>
            </a:p>
          </p:txBody>
        </p:sp>
        <p:sp>
          <p:nvSpPr>
            <p:cNvPr id="265" name="Freeform 157">
              <a:extLst>
                <a:ext uri="{FF2B5EF4-FFF2-40B4-BE49-F238E27FC236}">
                  <a16:creationId xmlns:a16="http://schemas.microsoft.com/office/drawing/2014/main" id="{EB5442E3-0438-4AD8-86F0-FD1692F76E3F}"/>
                </a:ext>
              </a:extLst>
            </p:cNvPr>
            <p:cNvSpPr>
              <a:spLocks/>
            </p:cNvSpPr>
            <p:nvPr/>
          </p:nvSpPr>
          <p:spPr bwMode="auto">
            <a:xfrm>
              <a:off x="6367104" y="5928390"/>
              <a:ext cx="84138" cy="80963"/>
            </a:xfrm>
            <a:custGeom>
              <a:avLst/>
              <a:gdLst>
                <a:gd name="T0" fmla="*/ 35 w 55"/>
                <a:gd name="T1" fmla="*/ 46 h 50"/>
                <a:gd name="T2" fmla="*/ 6 w 55"/>
                <a:gd name="T3" fmla="*/ 40 h 50"/>
                <a:gd name="T4" fmla="*/ 14 w 55"/>
                <a:gd name="T5" fmla="*/ 6 h 50"/>
                <a:gd name="T6" fmla="*/ 43 w 55"/>
                <a:gd name="T7" fmla="*/ 12 h 50"/>
                <a:gd name="T8" fmla="*/ 35 w 55"/>
                <a:gd name="T9" fmla="*/ 4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0">
                  <a:moveTo>
                    <a:pt x="38" y="43"/>
                  </a:moveTo>
                  <a:cubicBezTo>
                    <a:pt x="26" y="50"/>
                    <a:pt x="12" y="47"/>
                    <a:pt x="6" y="37"/>
                  </a:cubicBezTo>
                  <a:cubicBezTo>
                    <a:pt x="0" y="27"/>
                    <a:pt x="5" y="13"/>
                    <a:pt x="17" y="6"/>
                  </a:cubicBezTo>
                  <a:cubicBezTo>
                    <a:pt x="29" y="0"/>
                    <a:pt x="43" y="2"/>
                    <a:pt x="49" y="12"/>
                  </a:cubicBezTo>
                  <a:cubicBezTo>
                    <a:pt x="55" y="22"/>
                    <a:pt x="50" y="36"/>
                    <a:pt x="38" y="43"/>
                  </a:cubicBezTo>
                  <a:close/>
                </a:path>
              </a:pathLst>
            </a:custGeom>
            <a:solidFill>
              <a:srgbClr val="0070C0"/>
            </a:solidFill>
            <a:ln>
              <a:noFill/>
            </a:ln>
          </p:spPr>
          <p:txBody>
            <a:bodyPr/>
            <a:lstStyle/>
            <a:p>
              <a:endParaRPr lang="fr-FR"/>
            </a:p>
          </p:txBody>
        </p:sp>
        <p:sp>
          <p:nvSpPr>
            <p:cNvPr id="266" name="Freeform 158">
              <a:extLst>
                <a:ext uri="{FF2B5EF4-FFF2-40B4-BE49-F238E27FC236}">
                  <a16:creationId xmlns:a16="http://schemas.microsoft.com/office/drawing/2014/main" id="{28610CAB-9372-4C4A-A1FD-D71EA33EBD42}"/>
                </a:ext>
              </a:extLst>
            </p:cNvPr>
            <p:cNvSpPr>
              <a:spLocks/>
            </p:cNvSpPr>
            <p:nvPr/>
          </p:nvSpPr>
          <p:spPr bwMode="auto">
            <a:xfrm>
              <a:off x="6321067" y="5983953"/>
              <a:ext cx="47625" cy="52388"/>
            </a:xfrm>
            <a:custGeom>
              <a:avLst/>
              <a:gdLst>
                <a:gd name="T0" fmla="*/ 22 w 31"/>
                <a:gd name="T1" fmla="*/ 28 h 32"/>
                <a:gd name="T2" fmla="*/ 5 w 31"/>
                <a:gd name="T3" fmla="*/ 30 h 32"/>
                <a:gd name="T4" fmla="*/ 6 w 31"/>
                <a:gd name="T5" fmla="*/ 7 h 32"/>
                <a:gd name="T6" fmla="*/ 23 w 31"/>
                <a:gd name="T7" fmla="*/ 5 h 32"/>
                <a:gd name="T8" fmla="*/ 22 w 31"/>
                <a:gd name="T9" fmla="*/ 28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2">
                  <a:moveTo>
                    <a:pt x="25" y="25"/>
                  </a:moveTo>
                  <a:cubicBezTo>
                    <a:pt x="19" y="31"/>
                    <a:pt x="10" y="32"/>
                    <a:pt x="5" y="27"/>
                  </a:cubicBezTo>
                  <a:cubicBezTo>
                    <a:pt x="0" y="22"/>
                    <a:pt x="0" y="13"/>
                    <a:pt x="6" y="7"/>
                  </a:cubicBezTo>
                  <a:cubicBezTo>
                    <a:pt x="12" y="1"/>
                    <a:pt x="21" y="0"/>
                    <a:pt x="26" y="5"/>
                  </a:cubicBezTo>
                  <a:cubicBezTo>
                    <a:pt x="31" y="10"/>
                    <a:pt x="30" y="19"/>
                    <a:pt x="25" y="25"/>
                  </a:cubicBezTo>
                  <a:close/>
                </a:path>
              </a:pathLst>
            </a:custGeom>
            <a:solidFill>
              <a:srgbClr val="0070C0"/>
            </a:solidFill>
            <a:ln>
              <a:noFill/>
            </a:ln>
          </p:spPr>
          <p:txBody>
            <a:bodyPr/>
            <a:lstStyle/>
            <a:p>
              <a:endParaRPr lang="fr-FR"/>
            </a:p>
          </p:txBody>
        </p:sp>
        <p:sp>
          <p:nvSpPr>
            <p:cNvPr id="267" name="Freeform 159">
              <a:extLst>
                <a:ext uri="{FF2B5EF4-FFF2-40B4-BE49-F238E27FC236}">
                  <a16:creationId xmlns:a16="http://schemas.microsoft.com/office/drawing/2014/main" id="{3C50D3D6-C6FC-4EC4-B8A0-54DC5CF6F12B}"/>
                </a:ext>
              </a:extLst>
            </p:cNvPr>
            <p:cNvSpPr>
              <a:spLocks/>
            </p:cNvSpPr>
            <p:nvPr/>
          </p:nvSpPr>
          <p:spPr bwMode="auto">
            <a:xfrm>
              <a:off x="6192479" y="5883940"/>
              <a:ext cx="377825" cy="569913"/>
            </a:xfrm>
            <a:custGeom>
              <a:avLst/>
              <a:gdLst>
                <a:gd name="T0" fmla="*/ 179 w 248"/>
                <a:gd name="T1" fmla="*/ 218 h 351"/>
                <a:gd name="T2" fmla="*/ 182 w 248"/>
                <a:gd name="T3" fmla="*/ 200 h 351"/>
                <a:gd name="T4" fmla="*/ 202 w 248"/>
                <a:gd name="T5" fmla="*/ 156 h 351"/>
                <a:gd name="T6" fmla="*/ 158 w 248"/>
                <a:gd name="T7" fmla="*/ 16 h 351"/>
                <a:gd name="T8" fmla="*/ 53 w 248"/>
                <a:gd name="T9" fmla="*/ 94 h 351"/>
                <a:gd name="T10" fmla="*/ 46 w 248"/>
                <a:gd name="T11" fmla="*/ 142 h 351"/>
                <a:gd name="T12" fmla="*/ 37 w 248"/>
                <a:gd name="T13" fmla="*/ 158 h 351"/>
                <a:gd name="T14" fmla="*/ 36 w 248"/>
                <a:gd name="T15" fmla="*/ 177 h 351"/>
                <a:gd name="T16" fmla="*/ 16 w 248"/>
                <a:gd name="T17" fmla="*/ 219 h 351"/>
                <a:gd name="T18" fmla="*/ 60 w 248"/>
                <a:gd name="T19" fmla="*/ 359 h 351"/>
                <a:gd name="T20" fmla="*/ 167 w 248"/>
                <a:gd name="T21" fmla="*/ 281 h 351"/>
                <a:gd name="T22" fmla="*/ 173 w 248"/>
                <a:gd name="T23" fmla="*/ 231 h 351"/>
                <a:gd name="T24" fmla="*/ 179 w 248"/>
                <a:gd name="T25" fmla="*/ 218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351">
                  <a:moveTo>
                    <a:pt x="203" y="203"/>
                  </a:moveTo>
                  <a:cubicBezTo>
                    <a:pt x="205" y="197"/>
                    <a:pt x="206" y="192"/>
                    <a:pt x="206" y="188"/>
                  </a:cubicBezTo>
                  <a:cubicBezTo>
                    <a:pt x="216" y="176"/>
                    <a:pt x="224" y="162"/>
                    <a:pt x="229" y="147"/>
                  </a:cubicBezTo>
                  <a:cubicBezTo>
                    <a:pt x="248" y="91"/>
                    <a:pt x="226" y="32"/>
                    <a:pt x="179" y="16"/>
                  </a:cubicBezTo>
                  <a:cubicBezTo>
                    <a:pt x="132" y="0"/>
                    <a:pt x="78" y="32"/>
                    <a:pt x="59" y="88"/>
                  </a:cubicBezTo>
                  <a:cubicBezTo>
                    <a:pt x="54" y="103"/>
                    <a:pt x="52" y="119"/>
                    <a:pt x="52" y="133"/>
                  </a:cubicBezTo>
                  <a:cubicBezTo>
                    <a:pt x="49" y="137"/>
                    <a:pt x="45" y="142"/>
                    <a:pt x="43" y="148"/>
                  </a:cubicBezTo>
                  <a:cubicBezTo>
                    <a:pt x="41" y="154"/>
                    <a:pt x="41" y="160"/>
                    <a:pt x="41" y="165"/>
                  </a:cubicBezTo>
                  <a:cubicBezTo>
                    <a:pt x="32" y="176"/>
                    <a:pt x="24" y="189"/>
                    <a:pt x="19" y="204"/>
                  </a:cubicBezTo>
                  <a:cubicBezTo>
                    <a:pt x="0" y="260"/>
                    <a:pt x="22" y="319"/>
                    <a:pt x="69" y="335"/>
                  </a:cubicBezTo>
                  <a:cubicBezTo>
                    <a:pt x="116" y="351"/>
                    <a:pt x="170" y="319"/>
                    <a:pt x="189" y="263"/>
                  </a:cubicBezTo>
                  <a:cubicBezTo>
                    <a:pt x="194" y="247"/>
                    <a:pt x="197" y="231"/>
                    <a:pt x="196" y="216"/>
                  </a:cubicBezTo>
                  <a:cubicBezTo>
                    <a:pt x="199" y="213"/>
                    <a:pt x="202" y="208"/>
                    <a:pt x="203" y="203"/>
                  </a:cubicBezTo>
                  <a:close/>
                </a:path>
              </a:pathLst>
            </a:custGeom>
            <a:solidFill>
              <a:srgbClr val="0070C0"/>
            </a:solidFill>
            <a:ln w="6350" cap="flat">
              <a:solidFill>
                <a:srgbClr val="333333"/>
              </a:solidFill>
              <a:prstDash val="solid"/>
              <a:miter lim="800000"/>
              <a:headEnd/>
              <a:tailEnd/>
            </a:ln>
          </p:spPr>
          <p:txBody>
            <a:bodyPr/>
            <a:lstStyle/>
            <a:p>
              <a:endParaRPr lang="fr-FR"/>
            </a:p>
          </p:txBody>
        </p:sp>
        <p:sp>
          <p:nvSpPr>
            <p:cNvPr id="268" name="Freeform 160">
              <a:extLst>
                <a:ext uri="{FF2B5EF4-FFF2-40B4-BE49-F238E27FC236}">
                  <a16:creationId xmlns:a16="http://schemas.microsoft.com/office/drawing/2014/main" id="{A3BE0A1E-C647-407B-A2C4-CFDBA6A6AB0C}"/>
                </a:ext>
              </a:extLst>
            </p:cNvPr>
            <p:cNvSpPr>
              <a:spLocks/>
            </p:cNvSpPr>
            <p:nvPr/>
          </p:nvSpPr>
          <p:spPr bwMode="auto">
            <a:xfrm>
              <a:off x="6538554" y="5882353"/>
              <a:ext cx="379413" cy="571500"/>
            </a:xfrm>
            <a:custGeom>
              <a:avLst/>
              <a:gdLst>
                <a:gd name="T0" fmla="*/ 39 w 249"/>
                <a:gd name="T1" fmla="*/ 218 h 352"/>
                <a:gd name="T2" fmla="*/ 37 w 249"/>
                <a:gd name="T3" fmla="*/ 200 h 352"/>
                <a:gd name="T4" fmla="*/ 16 w 249"/>
                <a:gd name="T5" fmla="*/ 156 h 352"/>
                <a:gd name="T6" fmla="*/ 60 w 249"/>
                <a:gd name="T7" fmla="*/ 16 h 352"/>
                <a:gd name="T8" fmla="*/ 168 w 249"/>
                <a:gd name="T9" fmla="*/ 94 h 352"/>
                <a:gd name="T10" fmla="*/ 173 w 249"/>
                <a:gd name="T11" fmla="*/ 143 h 352"/>
                <a:gd name="T12" fmla="*/ 181 w 249"/>
                <a:gd name="T13" fmla="*/ 158 h 352"/>
                <a:gd name="T14" fmla="*/ 183 w 249"/>
                <a:gd name="T15" fmla="*/ 177 h 352"/>
                <a:gd name="T16" fmla="*/ 203 w 249"/>
                <a:gd name="T17" fmla="*/ 220 h 352"/>
                <a:gd name="T18" fmla="*/ 158 w 249"/>
                <a:gd name="T19" fmla="*/ 359 h 352"/>
                <a:gd name="T20" fmla="*/ 53 w 249"/>
                <a:gd name="T21" fmla="*/ 281 h 352"/>
                <a:gd name="T22" fmla="*/ 47 w 249"/>
                <a:gd name="T23" fmla="*/ 232 h 352"/>
                <a:gd name="T24" fmla="*/ 39 w 249"/>
                <a:gd name="T25" fmla="*/ 218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 h="352">
                  <a:moveTo>
                    <a:pt x="45" y="203"/>
                  </a:moveTo>
                  <a:cubicBezTo>
                    <a:pt x="43" y="198"/>
                    <a:pt x="42" y="192"/>
                    <a:pt x="43" y="188"/>
                  </a:cubicBezTo>
                  <a:cubicBezTo>
                    <a:pt x="33" y="177"/>
                    <a:pt x="25" y="163"/>
                    <a:pt x="19" y="147"/>
                  </a:cubicBezTo>
                  <a:cubicBezTo>
                    <a:pt x="0" y="91"/>
                    <a:pt x="22" y="33"/>
                    <a:pt x="69" y="16"/>
                  </a:cubicBezTo>
                  <a:cubicBezTo>
                    <a:pt x="117" y="0"/>
                    <a:pt x="170" y="32"/>
                    <a:pt x="190" y="88"/>
                  </a:cubicBezTo>
                  <a:cubicBezTo>
                    <a:pt x="195" y="104"/>
                    <a:pt x="197" y="119"/>
                    <a:pt x="196" y="134"/>
                  </a:cubicBezTo>
                  <a:cubicBezTo>
                    <a:pt x="200" y="137"/>
                    <a:pt x="203" y="142"/>
                    <a:pt x="205" y="148"/>
                  </a:cubicBezTo>
                  <a:cubicBezTo>
                    <a:pt x="207" y="154"/>
                    <a:pt x="208" y="160"/>
                    <a:pt x="207" y="165"/>
                  </a:cubicBezTo>
                  <a:cubicBezTo>
                    <a:pt x="217" y="176"/>
                    <a:pt x="224" y="190"/>
                    <a:pt x="230" y="205"/>
                  </a:cubicBezTo>
                  <a:cubicBezTo>
                    <a:pt x="249" y="261"/>
                    <a:pt x="226" y="319"/>
                    <a:pt x="179" y="335"/>
                  </a:cubicBezTo>
                  <a:cubicBezTo>
                    <a:pt x="132" y="352"/>
                    <a:pt x="79" y="319"/>
                    <a:pt x="59" y="263"/>
                  </a:cubicBezTo>
                  <a:cubicBezTo>
                    <a:pt x="54" y="248"/>
                    <a:pt x="52" y="232"/>
                    <a:pt x="53" y="217"/>
                  </a:cubicBezTo>
                  <a:cubicBezTo>
                    <a:pt x="50" y="213"/>
                    <a:pt x="47" y="209"/>
                    <a:pt x="45" y="203"/>
                  </a:cubicBezTo>
                  <a:close/>
                </a:path>
              </a:pathLst>
            </a:custGeom>
            <a:solidFill>
              <a:srgbClr val="0070C0"/>
            </a:solidFill>
            <a:ln>
              <a:noFill/>
            </a:ln>
          </p:spPr>
          <p:txBody>
            <a:bodyPr/>
            <a:lstStyle/>
            <a:p>
              <a:endParaRPr lang="fr-FR"/>
            </a:p>
          </p:txBody>
        </p:sp>
        <p:sp>
          <p:nvSpPr>
            <p:cNvPr id="269" name="Freeform 161">
              <a:extLst>
                <a:ext uri="{FF2B5EF4-FFF2-40B4-BE49-F238E27FC236}">
                  <a16:creationId xmlns:a16="http://schemas.microsoft.com/office/drawing/2014/main" id="{575A5735-C69E-49AF-A3F0-E862896EB666}"/>
                </a:ext>
              </a:extLst>
            </p:cNvPr>
            <p:cNvSpPr>
              <a:spLocks/>
            </p:cNvSpPr>
            <p:nvPr/>
          </p:nvSpPr>
          <p:spPr bwMode="auto">
            <a:xfrm>
              <a:off x="6594117" y="5904578"/>
              <a:ext cx="242888" cy="257175"/>
            </a:xfrm>
            <a:custGeom>
              <a:avLst/>
              <a:gdLst>
                <a:gd name="T0" fmla="*/ 35 w 159"/>
                <a:gd name="T1" fmla="*/ 129 h 158"/>
                <a:gd name="T2" fmla="*/ 121 w 159"/>
                <a:gd name="T3" fmla="*/ 147 h 158"/>
                <a:gd name="T4" fmla="*/ 108 w 159"/>
                <a:gd name="T5" fmla="*/ 41 h 158"/>
                <a:gd name="T6" fmla="*/ 20 w 159"/>
                <a:gd name="T7" fmla="*/ 25 h 158"/>
                <a:gd name="T8" fmla="*/ 35 w 159"/>
                <a:gd name="T9" fmla="*/ 129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58">
                  <a:moveTo>
                    <a:pt x="38" y="120"/>
                  </a:moveTo>
                  <a:cubicBezTo>
                    <a:pt x="69" y="152"/>
                    <a:pt x="113" y="158"/>
                    <a:pt x="136" y="136"/>
                  </a:cubicBezTo>
                  <a:cubicBezTo>
                    <a:pt x="159" y="113"/>
                    <a:pt x="152" y="69"/>
                    <a:pt x="121" y="38"/>
                  </a:cubicBezTo>
                  <a:cubicBezTo>
                    <a:pt x="89" y="6"/>
                    <a:pt x="45" y="0"/>
                    <a:pt x="23" y="22"/>
                  </a:cubicBezTo>
                  <a:cubicBezTo>
                    <a:pt x="0" y="45"/>
                    <a:pt x="7" y="89"/>
                    <a:pt x="38" y="120"/>
                  </a:cubicBezTo>
                  <a:close/>
                </a:path>
              </a:pathLst>
            </a:custGeom>
            <a:solidFill>
              <a:srgbClr val="0070C0"/>
            </a:solidFill>
            <a:ln>
              <a:noFill/>
            </a:ln>
          </p:spPr>
          <p:txBody>
            <a:bodyPr/>
            <a:lstStyle/>
            <a:p>
              <a:endParaRPr lang="fr-FR"/>
            </a:p>
          </p:txBody>
        </p:sp>
        <p:sp>
          <p:nvSpPr>
            <p:cNvPr id="270" name="Freeform 162">
              <a:extLst>
                <a:ext uri="{FF2B5EF4-FFF2-40B4-BE49-F238E27FC236}">
                  <a16:creationId xmlns:a16="http://schemas.microsoft.com/office/drawing/2014/main" id="{74D2648E-C9E1-4841-B4E2-C8A260D14027}"/>
                </a:ext>
              </a:extLst>
            </p:cNvPr>
            <p:cNvSpPr>
              <a:spLocks/>
            </p:cNvSpPr>
            <p:nvPr/>
          </p:nvSpPr>
          <p:spPr bwMode="auto">
            <a:xfrm>
              <a:off x="6830654" y="6110953"/>
              <a:ext cx="25400" cy="47625"/>
            </a:xfrm>
            <a:custGeom>
              <a:avLst/>
              <a:gdLst>
                <a:gd name="T0" fmla="*/ 0 w 17"/>
                <a:gd name="T1" fmla="*/ 0 h 29"/>
                <a:gd name="T2" fmla="*/ 8 w 17"/>
                <a:gd name="T3" fmla="*/ 32 h 29"/>
                <a:gd name="T4" fmla="*/ 0 w 17"/>
                <a:gd name="T5" fmla="*/ 0 h 29"/>
                <a:gd name="T6" fmla="*/ 0 60000 65536"/>
                <a:gd name="T7" fmla="*/ 0 60000 65536"/>
                <a:gd name="T8" fmla="*/ 0 60000 65536"/>
              </a:gdLst>
              <a:ahLst/>
              <a:cxnLst>
                <a:cxn ang="T6">
                  <a:pos x="T0" y="T1"/>
                </a:cxn>
                <a:cxn ang="T7">
                  <a:pos x="T2" y="T3"/>
                </a:cxn>
                <a:cxn ang="T8">
                  <a:pos x="T4" y="T5"/>
                </a:cxn>
              </a:cxnLst>
              <a:rect l="0" t="0" r="r" b="b"/>
              <a:pathLst>
                <a:path w="17" h="29">
                  <a:moveTo>
                    <a:pt x="0" y="0"/>
                  </a:moveTo>
                  <a:cubicBezTo>
                    <a:pt x="0" y="0"/>
                    <a:pt x="17" y="9"/>
                    <a:pt x="10" y="29"/>
                  </a:cubicBezTo>
                  <a:cubicBezTo>
                    <a:pt x="10" y="29"/>
                    <a:pt x="9" y="9"/>
                    <a:pt x="0" y="0"/>
                  </a:cubicBezTo>
                  <a:close/>
                </a:path>
              </a:pathLst>
            </a:custGeom>
            <a:solidFill>
              <a:srgbClr val="0070C0"/>
            </a:solidFill>
            <a:ln>
              <a:noFill/>
            </a:ln>
          </p:spPr>
          <p:txBody>
            <a:bodyPr/>
            <a:lstStyle/>
            <a:p>
              <a:endParaRPr lang="fr-FR"/>
            </a:p>
          </p:txBody>
        </p:sp>
        <p:sp>
          <p:nvSpPr>
            <p:cNvPr id="271" name="Freeform 163">
              <a:extLst>
                <a:ext uri="{FF2B5EF4-FFF2-40B4-BE49-F238E27FC236}">
                  <a16:creationId xmlns:a16="http://schemas.microsoft.com/office/drawing/2014/main" id="{F9C46978-8AB1-4865-A2CD-073FB135D18B}"/>
                </a:ext>
              </a:extLst>
            </p:cNvPr>
            <p:cNvSpPr>
              <a:spLocks/>
            </p:cNvSpPr>
            <p:nvPr/>
          </p:nvSpPr>
          <p:spPr bwMode="auto">
            <a:xfrm>
              <a:off x="6732229" y="6166515"/>
              <a:ext cx="166688" cy="260350"/>
            </a:xfrm>
            <a:custGeom>
              <a:avLst/>
              <a:gdLst>
                <a:gd name="T0" fmla="*/ 5 w 109"/>
                <a:gd name="T1" fmla="*/ 80 h 160"/>
                <a:gd name="T2" fmla="*/ 39 w 109"/>
                <a:gd name="T3" fmla="*/ 168 h 160"/>
                <a:gd name="T4" fmla="*/ 92 w 109"/>
                <a:gd name="T5" fmla="*/ 92 h 160"/>
                <a:gd name="T6" fmla="*/ 58 w 109"/>
                <a:gd name="T7" fmla="*/ 4 h 160"/>
                <a:gd name="T8" fmla="*/ 5 w 109"/>
                <a:gd name="T9" fmla="*/ 8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60">
                  <a:moveTo>
                    <a:pt x="5" y="74"/>
                  </a:moveTo>
                  <a:cubicBezTo>
                    <a:pt x="0" y="116"/>
                    <a:pt x="18" y="153"/>
                    <a:pt x="45" y="156"/>
                  </a:cubicBezTo>
                  <a:cubicBezTo>
                    <a:pt x="72" y="160"/>
                    <a:pt x="99" y="128"/>
                    <a:pt x="104" y="86"/>
                  </a:cubicBezTo>
                  <a:cubicBezTo>
                    <a:pt x="109" y="44"/>
                    <a:pt x="91" y="7"/>
                    <a:pt x="64" y="4"/>
                  </a:cubicBezTo>
                  <a:cubicBezTo>
                    <a:pt x="37" y="0"/>
                    <a:pt x="11" y="32"/>
                    <a:pt x="5" y="74"/>
                  </a:cubicBezTo>
                  <a:close/>
                </a:path>
              </a:pathLst>
            </a:custGeom>
            <a:solidFill>
              <a:srgbClr val="0070C0"/>
            </a:solidFill>
            <a:ln>
              <a:noFill/>
            </a:ln>
          </p:spPr>
          <p:txBody>
            <a:bodyPr/>
            <a:lstStyle/>
            <a:p>
              <a:endParaRPr lang="fr-FR"/>
            </a:p>
          </p:txBody>
        </p:sp>
        <p:sp>
          <p:nvSpPr>
            <p:cNvPr id="272" name="Freeform 164">
              <a:extLst>
                <a:ext uri="{FF2B5EF4-FFF2-40B4-BE49-F238E27FC236}">
                  <a16:creationId xmlns:a16="http://schemas.microsoft.com/office/drawing/2014/main" id="{41922CAA-7B17-4101-B19E-230419B0EFF9}"/>
                </a:ext>
              </a:extLst>
            </p:cNvPr>
            <p:cNvSpPr>
              <a:spLocks/>
            </p:cNvSpPr>
            <p:nvPr/>
          </p:nvSpPr>
          <p:spPr bwMode="auto">
            <a:xfrm>
              <a:off x="6767154" y="6172865"/>
              <a:ext cx="123825" cy="155575"/>
            </a:xfrm>
            <a:custGeom>
              <a:avLst/>
              <a:gdLst>
                <a:gd name="T0" fmla="*/ 5 w 81"/>
                <a:gd name="T1" fmla="*/ 58 h 96"/>
                <a:gd name="T2" fmla="*/ 43 w 81"/>
                <a:gd name="T3" fmla="*/ 98 h 96"/>
                <a:gd name="T4" fmla="*/ 67 w 81"/>
                <a:gd name="T5" fmla="*/ 44 h 96"/>
                <a:gd name="T6" fmla="*/ 29 w 81"/>
                <a:gd name="T7" fmla="*/ 4 h 96"/>
                <a:gd name="T8" fmla="*/ 5 w 81"/>
                <a:gd name="T9" fmla="*/ 5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96">
                  <a:moveTo>
                    <a:pt x="5" y="55"/>
                  </a:moveTo>
                  <a:cubicBezTo>
                    <a:pt x="10" y="80"/>
                    <a:pt x="30" y="96"/>
                    <a:pt x="49" y="92"/>
                  </a:cubicBezTo>
                  <a:cubicBezTo>
                    <a:pt x="69" y="88"/>
                    <a:pt x="81" y="65"/>
                    <a:pt x="76" y="41"/>
                  </a:cubicBezTo>
                  <a:cubicBezTo>
                    <a:pt x="71" y="17"/>
                    <a:pt x="51" y="0"/>
                    <a:pt x="32" y="4"/>
                  </a:cubicBezTo>
                  <a:cubicBezTo>
                    <a:pt x="12" y="8"/>
                    <a:pt x="0" y="31"/>
                    <a:pt x="5" y="55"/>
                  </a:cubicBezTo>
                  <a:close/>
                </a:path>
              </a:pathLst>
            </a:custGeom>
            <a:solidFill>
              <a:srgbClr val="0070C0"/>
            </a:solidFill>
            <a:ln>
              <a:noFill/>
            </a:ln>
          </p:spPr>
          <p:txBody>
            <a:bodyPr/>
            <a:lstStyle/>
            <a:p>
              <a:endParaRPr lang="fr-FR"/>
            </a:p>
          </p:txBody>
        </p:sp>
        <p:sp>
          <p:nvSpPr>
            <p:cNvPr id="273" name="Freeform 165">
              <a:extLst>
                <a:ext uri="{FF2B5EF4-FFF2-40B4-BE49-F238E27FC236}">
                  <a16:creationId xmlns:a16="http://schemas.microsoft.com/office/drawing/2014/main" id="{30632AB1-6C51-4627-8758-D8B8DE6B8ADD}"/>
                </a:ext>
              </a:extLst>
            </p:cNvPr>
            <p:cNvSpPr>
              <a:spLocks/>
            </p:cNvSpPr>
            <p:nvPr/>
          </p:nvSpPr>
          <p:spPr bwMode="auto">
            <a:xfrm>
              <a:off x="6814779" y="6176040"/>
              <a:ext cx="38100" cy="39688"/>
            </a:xfrm>
            <a:custGeom>
              <a:avLst/>
              <a:gdLst>
                <a:gd name="T0" fmla="*/ 1 w 25"/>
                <a:gd name="T1" fmla="*/ 19 h 24"/>
                <a:gd name="T2" fmla="*/ 13 w 25"/>
                <a:gd name="T3" fmla="*/ 25 h 24"/>
                <a:gd name="T4" fmla="*/ 20 w 25"/>
                <a:gd name="T5" fmla="*/ 8 h 24"/>
                <a:gd name="T6" fmla="*/ 9 w 25"/>
                <a:gd name="T7" fmla="*/ 2 h 24"/>
                <a:gd name="T8" fmla="*/ 1 w 25"/>
                <a:gd name="T9" fmla="*/ 19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 y="16"/>
                  </a:moveTo>
                  <a:cubicBezTo>
                    <a:pt x="3" y="21"/>
                    <a:pt x="10" y="24"/>
                    <a:pt x="16" y="22"/>
                  </a:cubicBezTo>
                  <a:cubicBezTo>
                    <a:pt x="21" y="20"/>
                    <a:pt x="25" y="14"/>
                    <a:pt x="23" y="8"/>
                  </a:cubicBezTo>
                  <a:cubicBezTo>
                    <a:pt x="21" y="3"/>
                    <a:pt x="15" y="0"/>
                    <a:pt x="9" y="2"/>
                  </a:cubicBezTo>
                  <a:cubicBezTo>
                    <a:pt x="3" y="4"/>
                    <a:pt x="0" y="10"/>
                    <a:pt x="1" y="16"/>
                  </a:cubicBezTo>
                  <a:close/>
                </a:path>
              </a:pathLst>
            </a:custGeom>
            <a:solidFill>
              <a:srgbClr val="0070C0"/>
            </a:solidFill>
            <a:ln>
              <a:noFill/>
            </a:ln>
          </p:spPr>
          <p:txBody>
            <a:bodyPr/>
            <a:lstStyle/>
            <a:p>
              <a:endParaRPr lang="fr-FR"/>
            </a:p>
          </p:txBody>
        </p:sp>
        <p:sp>
          <p:nvSpPr>
            <p:cNvPr id="274" name="Freeform 166">
              <a:extLst>
                <a:ext uri="{FF2B5EF4-FFF2-40B4-BE49-F238E27FC236}">
                  <a16:creationId xmlns:a16="http://schemas.microsoft.com/office/drawing/2014/main" id="{FEAE5349-B306-42CD-B8B0-6C3BB1DE02E2}"/>
                </a:ext>
              </a:extLst>
            </p:cNvPr>
            <p:cNvSpPr>
              <a:spLocks/>
            </p:cNvSpPr>
            <p:nvPr/>
          </p:nvSpPr>
          <p:spPr bwMode="auto">
            <a:xfrm>
              <a:off x="6848117" y="6214140"/>
              <a:ext cx="26988" cy="28575"/>
            </a:xfrm>
            <a:custGeom>
              <a:avLst/>
              <a:gdLst>
                <a:gd name="T0" fmla="*/ 2 w 18"/>
                <a:gd name="T1" fmla="*/ 12 h 18"/>
                <a:gd name="T2" fmla="*/ 9 w 18"/>
                <a:gd name="T3" fmla="*/ 16 h 18"/>
                <a:gd name="T4" fmla="*/ 14 w 18"/>
                <a:gd name="T5" fmla="*/ 6 h 18"/>
                <a:gd name="T6" fmla="*/ 7 w 18"/>
                <a:gd name="T7" fmla="*/ 2 h 18"/>
                <a:gd name="T8" fmla="*/ 2 w 18"/>
                <a:gd name="T9" fmla="*/ 12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2" y="12"/>
                  </a:moveTo>
                  <a:cubicBezTo>
                    <a:pt x="3" y="16"/>
                    <a:pt x="7" y="18"/>
                    <a:pt x="12" y="16"/>
                  </a:cubicBezTo>
                  <a:cubicBezTo>
                    <a:pt x="16" y="15"/>
                    <a:pt x="18" y="10"/>
                    <a:pt x="17" y="6"/>
                  </a:cubicBezTo>
                  <a:cubicBezTo>
                    <a:pt x="16" y="2"/>
                    <a:pt x="11" y="0"/>
                    <a:pt x="7" y="2"/>
                  </a:cubicBezTo>
                  <a:cubicBezTo>
                    <a:pt x="3" y="3"/>
                    <a:pt x="0" y="8"/>
                    <a:pt x="2" y="12"/>
                  </a:cubicBezTo>
                  <a:close/>
                </a:path>
              </a:pathLst>
            </a:custGeom>
            <a:solidFill>
              <a:srgbClr val="0070C0"/>
            </a:solidFill>
            <a:ln>
              <a:noFill/>
            </a:ln>
          </p:spPr>
          <p:txBody>
            <a:bodyPr/>
            <a:lstStyle/>
            <a:p>
              <a:endParaRPr lang="fr-FR"/>
            </a:p>
          </p:txBody>
        </p:sp>
        <p:sp>
          <p:nvSpPr>
            <p:cNvPr id="275" name="Freeform 167">
              <a:extLst>
                <a:ext uri="{FF2B5EF4-FFF2-40B4-BE49-F238E27FC236}">
                  <a16:creationId xmlns:a16="http://schemas.microsoft.com/office/drawing/2014/main" id="{1DE5D9BE-0526-47D9-B7AC-7B11D8AB7B18}"/>
                </a:ext>
              </a:extLst>
            </p:cNvPr>
            <p:cNvSpPr>
              <a:spLocks/>
            </p:cNvSpPr>
            <p:nvPr/>
          </p:nvSpPr>
          <p:spPr bwMode="auto">
            <a:xfrm>
              <a:off x="6632217" y="5909340"/>
              <a:ext cx="176213" cy="153988"/>
            </a:xfrm>
            <a:custGeom>
              <a:avLst/>
              <a:gdLst>
                <a:gd name="T0" fmla="*/ 10 w 116"/>
                <a:gd name="T1" fmla="*/ 23 h 94"/>
                <a:gd name="T2" fmla="*/ 34 w 116"/>
                <a:gd name="T3" fmla="*/ 88 h 94"/>
                <a:gd name="T4" fmla="*/ 93 w 116"/>
                <a:gd name="T5" fmla="*/ 79 h 94"/>
                <a:gd name="T6" fmla="*/ 67 w 116"/>
                <a:gd name="T7" fmla="*/ 14 h 94"/>
                <a:gd name="T8" fmla="*/ 10 w 116"/>
                <a:gd name="T9" fmla="*/ 23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94">
                  <a:moveTo>
                    <a:pt x="10" y="20"/>
                  </a:moveTo>
                  <a:cubicBezTo>
                    <a:pt x="0" y="38"/>
                    <a:pt x="14" y="65"/>
                    <a:pt x="40" y="79"/>
                  </a:cubicBezTo>
                  <a:cubicBezTo>
                    <a:pt x="67" y="94"/>
                    <a:pt x="96" y="91"/>
                    <a:pt x="106" y="73"/>
                  </a:cubicBezTo>
                  <a:cubicBezTo>
                    <a:pt x="116" y="55"/>
                    <a:pt x="103" y="29"/>
                    <a:pt x="76" y="14"/>
                  </a:cubicBezTo>
                  <a:cubicBezTo>
                    <a:pt x="49" y="0"/>
                    <a:pt x="20" y="2"/>
                    <a:pt x="10" y="20"/>
                  </a:cubicBezTo>
                  <a:close/>
                </a:path>
              </a:pathLst>
            </a:custGeom>
            <a:solidFill>
              <a:srgbClr val="0070C0"/>
            </a:solidFill>
            <a:ln>
              <a:noFill/>
            </a:ln>
          </p:spPr>
          <p:txBody>
            <a:bodyPr/>
            <a:lstStyle/>
            <a:p>
              <a:endParaRPr lang="fr-FR"/>
            </a:p>
          </p:txBody>
        </p:sp>
        <p:sp>
          <p:nvSpPr>
            <p:cNvPr id="276" name="Freeform 168">
              <a:extLst>
                <a:ext uri="{FF2B5EF4-FFF2-40B4-BE49-F238E27FC236}">
                  <a16:creationId xmlns:a16="http://schemas.microsoft.com/office/drawing/2014/main" id="{2D98D587-BA25-46DD-8407-6376FA80262B}"/>
                </a:ext>
              </a:extLst>
            </p:cNvPr>
            <p:cNvSpPr>
              <a:spLocks/>
            </p:cNvSpPr>
            <p:nvPr/>
          </p:nvSpPr>
          <p:spPr bwMode="auto">
            <a:xfrm>
              <a:off x="6657617" y="5923628"/>
              <a:ext cx="82550" cy="80963"/>
            </a:xfrm>
            <a:custGeom>
              <a:avLst/>
              <a:gdLst>
                <a:gd name="T0" fmla="*/ 14 w 54"/>
                <a:gd name="T1" fmla="*/ 46 h 50"/>
                <a:gd name="T2" fmla="*/ 42 w 54"/>
                <a:gd name="T3" fmla="*/ 40 h 50"/>
                <a:gd name="T4" fmla="*/ 34 w 54"/>
                <a:gd name="T5" fmla="*/ 7 h 50"/>
                <a:gd name="T6" fmla="*/ 5 w 54"/>
                <a:gd name="T7" fmla="*/ 13 h 50"/>
                <a:gd name="T8" fmla="*/ 14 w 54"/>
                <a:gd name="T9" fmla="*/ 4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0">
                  <a:moveTo>
                    <a:pt x="17" y="43"/>
                  </a:moveTo>
                  <a:cubicBezTo>
                    <a:pt x="29" y="50"/>
                    <a:pt x="43" y="47"/>
                    <a:pt x="48" y="37"/>
                  </a:cubicBezTo>
                  <a:cubicBezTo>
                    <a:pt x="54" y="27"/>
                    <a:pt x="49" y="14"/>
                    <a:pt x="37" y="7"/>
                  </a:cubicBezTo>
                  <a:cubicBezTo>
                    <a:pt x="25" y="0"/>
                    <a:pt x="11" y="3"/>
                    <a:pt x="5" y="13"/>
                  </a:cubicBezTo>
                  <a:cubicBezTo>
                    <a:pt x="0" y="23"/>
                    <a:pt x="5" y="37"/>
                    <a:pt x="17" y="43"/>
                  </a:cubicBezTo>
                  <a:close/>
                </a:path>
              </a:pathLst>
            </a:custGeom>
            <a:solidFill>
              <a:srgbClr val="0070C0"/>
            </a:solidFill>
            <a:ln>
              <a:noFill/>
            </a:ln>
          </p:spPr>
          <p:txBody>
            <a:bodyPr/>
            <a:lstStyle/>
            <a:p>
              <a:endParaRPr lang="fr-FR"/>
            </a:p>
          </p:txBody>
        </p:sp>
        <p:sp>
          <p:nvSpPr>
            <p:cNvPr id="277" name="Freeform 169">
              <a:extLst>
                <a:ext uri="{FF2B5EF4-FFF2-40B4-BE49-F238E27FC236}">
                  <a16:creationId xmlns:a16="http://schemas.microsoft.com/office/drawing/2014/main" id="{15C4D745-E67C-422E-8329-BBFA629AAE02}"/>
                </a:ext>
              </a:extLst>
            </p:cNvPr>
            <p:cNvSpPr>
              <a:spLocks/>
            </p:cNvSpPr>
            <p:nvPr/>
          </p:nvSpPr>
          <p:spPr bwMode="auto">
            <a:xfrm>
              <a:off x="6740167" y="5980778"/>
              <a:ext cx="47625" cy="50800"/>
            </a:xfrm>
            <a:custGeom>
              <a:avLst/>
              <a:gdLst>
                <a:gd name="T0" fmla="*/ 6 w 31"/>
                <a:gd name="T1" fmla="*/ 27 h 31"/>
                <a:gd name="T2" fmla="*/ 22 w 31"/>
                <a:gd name="T3" fmla="*/ 29 h 31"/>
                <a:gd name="T4" fmla="*/ 21 w 31"/>
                <a:gd name="T5" fmla="*/ 7 h 31"/>
                <a:gd name="T6" fmla="*/ 5 w 31"/>
                <a:gd name="T7" fmla="*/ 4 h 31"/>
                <a:gd name="T8" fmla="*/ 6 w 31"/>
                <a:gd name="T9" fmla="*/ 2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6" y="24"/>
                  </a:moveTo>
                  <a:cubicBezTo>
                    <a:pt x="11" y="30"/>
                    <a:pt x="20" y="31"/>
                    <a:pt x="25" y="26"/>
                  </a:cubicBezTo>
                  <a:cubicBezTo>
                    <a:pt x="31" y="22"/>
                    <a:pt x="30" y="13"/>
                    <a:pt x="24" y="7"/>
                  </a:cubicBezTo>
                  <a:cubicBezTo>
                    <a:pt x="19" y="1"/>
                    <a:pt x="10" y="0"/>
                    <a:pt x="5" y="4"/>
                  </a:cubicBezTo>
                  <a:cubicBezTo>
                    <a:pt x="0" y="9"/>
                    <a:pt x="0" y="18"/>
                    <a:pt x="6" y="24"/>
                  </a:cubicBezTo>
                  <a:close/>
                </a:path>
              </a:pathLst>
            </a:custGeom>
            <a:solidFill>
              <a:srgbClr val="0070C0"/>
            </a:solidFill>
            <a:ln>
              <a:noFill/>
            </a:ln>
          </p:spPr>
          <p:txBody>
            <a:bodyPr/>
            <a:lstStyle/>
            <a:p>
              <a:endParaRPr lang="fr-FR"/>
            </a:p>
          </p:txBody>
        </p:sp>
        <p:sp>
          <p:nvSpPr>
            <p:cNvPr id="278" name="Freeform 170">
              <a:extLst>
                <a:ext uri="{FF2B5EF4-FFF2-40B4-BE49-F238E27FC236}">
                  <a16:creationId xmlns:a16="http://schemas.microsoft.com/office/drawing/2014/main" id="{ECE1398B-3701-4BDE-B41C-32766EC48981}"/>
                </a:ext>
              </a:extLst>
            </p:cNvPr>
            <p:cNvSpPr>
              <a:spLocks/>
            </p:cNvSpPr>
            <p:nvPr/>
          </p:nvSpPr>
          <p:spPr bwMode="auto">
            <a:xfrm>
              <a:off x="6536967" y="5879178"/>
              <a:ext cx="379413" cy="571500"/>
            </a:xfrm>
            <a:custGeom>
              <a:avLst/>
              <a:gdLst>
                <a:gd name="T0" fmla="*/ 39 w 249"/>
                <a:gd name="T1" fmla="*/ 218 h 352"/>
                <a:gd name="T2" fmla="*/ 37 w 249"/>
                <a:gd name="T3" fmla="*/ 200 h 352"/>
                <a:gd name="T4" fmla="*/ 16 w 249"/>
                <a:gd name="T5" fmla="*/ 156 h 352"/>
                <a:gd name="T6" fmla="*/ 61 w 249"/>
                <a:gd name="T7" fmla="*/ 17 h 352"/>
                <a:gd name="T8" fmla="*/ 168 w 249"/>
                <a:gd name="T9" fmla="*/ 95 h 352"/>
                <a:gd name="T10" fmla="*/ 173 w 249"/>
                <a:gd name="T11" fmla="*/ 143 h 352"/>
                <a:gd name="T12" fmla="*/ 181 w 249"/>
                <a:gd name="T13" fmla="*/ 158 h 352"/>
                <a:gd name="T14" fmla="*/ 183 w 249"/>
                <a:gd name="T15" fmla="*/ 177 h 352"/>
                <a:gd name="T16" fmla="*/ 203 w 249"/>
                <a:gd name="T17" fmla="*/ 220 h 352"/>
                <a:gd name="T18" fmla="*/ 158 w 249"/>
                <a:gd name="T19" fmla="*/ 360 h 352"/>
                <a:gd name="T20" fmla="*/ 53 w 249"/>
                <a:gd name="T21" fmla="*/ 282 h 352"/>
                <a:gd name="T22" fmla="*/ 47 w 249"/>
                <a:gd name="T23" fmla="*/ 232 h 352"/>
                <a:gd name="T24" fmla="*/ 39 w 249"/>
                <a:gd name="T25" fmla="*/ 218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 h="352">
                  <a:moveTo>
                    <a:pt x="45" y="203"/>
                  </a:moveTo>
                  <a:cubicBezTo>
                    <a:pt x="43" y="198"/>
                    <a:pt x="42" y="193"/>
                    <a:pt x="43" y="188"/>
                  </a:cubicBezTo>
                  <a:cubicBezTo>
                    <a:pt x="33" y="177"/>
                    <a:pt x="25" y="163"/>
                    <a:pt x="19" y="147"/>
                  </a:cubicBezTo>
                  <a:cubicBezTo>
                    <a:pt x="0" y="91"/>
                    <a:pt x="23" y="33"/>
                    <a:pt x="70" y="17"/>
                  </a:cubicBezTo>
                  <a:cubicBezTo>
                    <a:pt x="117" y="0"/>
                    <a:pt x="170" y="33"/>
                    <a:pt x="190" y="89"/>
                  </a:cubicBezTo>
                  <a:cubicBezTo>
                    <a:pt x="195" y="104"/>
                    <a:pt x="197" y="119"/>
                    <a:pt x="196" y="134"/>
                  </a:cubicBezTo>
                  <a:cubicBezTo>
                    <a:pt x="200" y="137"/>
                    <a:pt x="203" y="142"/>
                    <a:pt x="205" y="148"/>
                  </a:cubicBezTo>
                  <a:cubicBezTo>
                    <a:pt x="207" y="154"/>
                    <a:pt x="208" y="160"/>
                    <a:pt x="207" y="165"/>
                  </a:cubicBezTo>
                  <a:cubicBezTo>
                    <a:pt x="217" y="176"/>
                    <a:pt x="224" y="190"/>
                    <a:pt x="230" y="205"/>
                  </a:cubicBezTo>
                  <a:cubicBezTo>
                    <a:pt x="249" y="261"/>
                    <a:pt x="226" y="319"/>
                    <a:pt x="179" y="336"/>
                  </a:cubicBezTo>
                  <a:cubicBezTo>
                    <a:pt x="132" y="352"/>
                    <a:pt x="79" y="319"/>
                    <a:pt x="59" y="264"/>
                  </a:cubicBezTo>
                  <a:cubicBezTo>
                    <a:pt x="54" y="248"/>
                    <a:pt x="52" y="232"/>
                    <a:pt x="53" y="217"/>
                  </a:cubicBezTo>
                  <a:cubicBezTo>
                    <a:pt x="50" y="214"/>
                    <a:pt x="47" y="209"/>
                    <a:pt x="45" y="203"/>
                  </a:cubicBezTo>
                  <a:close/>
                </a:path>
              </a:pathLst>
            </a:custGeom>
            <a:solidFill>
              <a:srgbClr val="0070C0"/>
            </a:solidFill>
            <a:ln w="6350" cap="flat">
              <a:solidFill>
                <a:srgbClr val="333333"/>
              </a:solidFill>
              <a:prstDash val="solid"/>
              <a:miter lim="800000"/>
              <a:headEnd/>
              <a:tailEnd/>
            </a:ln>
          </p:spPr>
          <p:txBody>
            <a:bodyPr/>
            <a:lstStyle/>
            <a:p>
              <a:endParaRPr lang="fr-FR"/>
            </a:p>
          </p:txBody>
        </p:sp>
        <p:sp>
          <p:nvSpPr>
            <p:cNvPr id="279" name="Freeform 204">
              <a:extLst>
                <a:ext uri="{FF2B5EF4-FFF2-40B4-BE49-F238E27FC236}">
                  <a16:creationId xmlns:a16="http://schemas.microsoft.com/office/drawing/2014/main" id="{F7DE02D9-BD79-4E9D-A6A7-4DB2979FD8E3}"/>
                </a:ext>
              </a:extLst>
            </p:cNvPr>
            <p:cNvSpPr>
              <a:spLocks/>
            </p:cNvSpPr>
            <p:nvPr/>
          </p:nvSpPr>
          <p:spPr bwMode="auto">
            <a:xfrm>
              <a:off x="5809892" y="4801265"/>
              <a:ext cx="514350" cy="455613"/>
            </a:xfrm>
            <a:custGeom>
              <a:avLst/>
              <a:gdLst>
                <a:gd name="T0" fmla="*/ 189 w 338"/>
                <a:gd name="T1" fmla="*/ 73 h 281"/>
                <a:gd name="T2" fmla="*/ 176 w 338"/>
                <a:gd name="T3" fmla="*/ 67 h 281"/>
                <a:gd name="T4" fmla="*/ 145 w 338"/>
                <a:gd name="T5" fmla="*/ 34 h 281"/>
                <a:gd name="T6" fmla="*/ 24 w 338"/>
                <a:gd name="T7" fmla="*/ 53 h 281"/>
                <a:gd name="T8" fmla="*/ 60 w 338"/>
                <a:gd name="T9" fmla="*/ 195 h 281"/>
                <a:gd name="T10" fmla="*/ 98 w 338"/>
                <a:gd name="T11" fmla="*/ 212 h 281"/>
                <a:gd name="T12" fmla="*/ 108 w 338"/>
                <a:gd name="T13" fmla="*/ 227 h 281"/>
                <a:gd name="T14" fmla="*/ 122 w 338"/>
                <a:gd name="T15" fmla="*/ 233 h 281"/>
                <a:gd name="T16" fmla="*/ 151 w 338"/>
                <a:gd name="T17" fmla="*/ 265 h 281"/>
                <a:gd name="T18" fmla="*/ 274 w 338"/>
                <a:gd name="T19" fmla="*/ 246 h 281"/>
                <a:gd name="T20" fmla="*/ 237 w 338"/>
                <a:gd name="T21" fmla="*/ 103 h 281"/>
                <a:gd name="T22" fmla="*/ 198 w 338"/>
                <a:gd name="T23" fmla="*/ 86 h 281"/>
                <a:gd name="T24" fmla="*/ 189 w 338"/>
                <a:gd name="T25" fmla="*/ 73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1">
                  <a:moveTo>
                    <a:pt x="214" y="69"/>
                  </a:moveTo>
                  <a:cubicBezTo>
                    <a:pt x="209" y="66"/>
                    <a:pt x="204" y="64"/>
                    <a:pt x="200" y="64"/>
                  </a:cubicBezTo>
                  <a:cubicBezTo>
                    <a:pt x="191" y="51"/>
                    <a:pt x="179" y="40"/>
                    <a:pt x="165" y="31"/>
                  </a:cubicBezTo>
                  <a:cubicBezTo>
                    <a:pt x="115" y="0"/>
                    <a:pt x="53" y="8"/>
                    <a:pt x="27" y="50"/>
                  </a:cubicBezTo>
                  <a:cubicBezTo>
                    <a:pt x="0" y="92"/>
                    <a:pt x="19" y="151"/>
                    <a:pt x="69" y="183"/>
                  </a:cubicBezTo>
                  <a:cubicBezTo>
                    <a:pt x="82" y="192"/>
                    <a:pt x="96" y="197"/>
                    <a:pt x="111" y="200"/>
                  </a:cubicBezTo>
                  <a:cubicBezTo>
                    <a:pt x="113" y="204"/>
                    <a:pt x="117" y="209"/>
                    <a:pt x="123" y="212"/>
                  </a:cubicBezTo>
                  <a:cubicBezTo>
                    <a:pt x="128" y="216"/>
                    <a:pt x="134" y="218"/>
                    <a:pt x="139" y="218"/>
                  </a:cubicBezTo>
                  <a:cubicBezTo>
                    <a:pt x="147" y="230"/>
                    <a:pt x="159" y="241"/>
                    <a:pt x="172" y="249"/>
                  </a:cubicBezTo>
                  <a:cubicBezTo>
                    <a:pt x="222" y="281"/>
                    <a:pt x="284" y="273"/>
                    <a:pt x="311" y="231"/>
                  </a:cubicBezTo>
                  <a:cubicBezTo>
                    <a:pt x="338" y="189"/>
                    <a:pt x="319" y="129"/>
                    <a:pt x="269" y="97"/>
                  </a:cubicBezTo>
                  <a:cubicBezTo>
                    <a:pt x="255" y="89"/>
                    <a:pt x="240" y="83"/>
                    <a:pt x="225" y="80"/>
                  </a:cubicBezTo>
                  <a:cubicBezTo>
                    <a:pt x="223" y="76"/>
                    <a:pt x="219" y="73"/>
                    <a:pt x="214" y="69"/>
                  </a:cubicBezTo>
                  <a:close/>
                </a:path>
              </a:pathLst>
            </a:custGeom>
            <a:solidFill>
              <a:schemeClr val="accent6">
                <a:lumMod val="75000"/>
              </a:schemeClr>
            </a:solidFill>
            <a:ln>
              <a:noFill/>
            </a:ln>
          </p:spPr>
          <p:txBody>
            <a:bodyPr/>
            <a:lstStyle/>
            <a:p>
              <a:endParaRPr lang="fr-FR">
                <a:solidFill>
                  <a:srgbClr val="FF0000"/>
                </a:solidFill>
              </a:endParaRPr>
            </a:p>
          </p:txBody>
        </p:sp>
        <p:sp>
          <p:nvSpPr>
            <p:cNvPr id="280" name="Freeform 207">
              <a:extLst>
                <a:ext uri="{FF2B5EF4-FFF2-40B4-BE49-F238E27FC236}">
                  <a16:creationId xmlns:a16="http://schemas.microsoft.com/office/drawing/2014/main" id="{55709959-CCB8-4A04-A5AA-6089E057BA82}"/>
                </a:ext>
              </a:extLst>
            </p:cNvPr>
            <p:cNvSpPr>
              <a:spLocks/>
            </p:cNvSpPr>
            <p:nvPr/>
          </p:nvSpPr>
          <p:spPr bwMode="auto">
            <a:xfrm>
              <a:off x="6043254" y="5060028"/>
              <a:ext cx="241300" cy="177800"/>
            </a:xfrm>
            <a:custGeom>
              <a:avLst/>
              <a:gdLst>
                <a:gd name="T0" fmla="*/ 74 w 159"/>
                <a:gd name="T1" fmla="*/ 5 h 109"/>
                <a:gd name="T2" fmla="*/ 136 w 159"/>
                <a:gd name="T3" fmla="*/ 69 h 109"/>
                <a:gd name="T4" fmla="*/ 65 w 159"/>
                <a:gd name="T5" fmla="*/ 113 h 109"/>
                <a:gd name="T6" fmla="*/ 3 w 159"/>
                <a:gd name="T7" fmla="*/ 49 h 109"/>
                <a:gd name="T8" fmla="*/ 74 w 159"/>
                <a:gd name="T9" fmla="*/ 5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09">
                  <a:moveTo>
                    <a:pt x="85" y="5"/>
                  </a:moveTo>
                  <a:cubicBezTo>
                    <a:pt x="127" y="10"/>
                    <a:pt x="159" y="36"/>
                    <a:pt x="156" y="63"/>
                  </a:cubicBezTo>
                  <a:cubicBezTo>
                    <a:pt x="153" y="90"/>
                    <a:pt x="116" y="109"/>
                    <a:pt x="74" y="104"/>
                  </a:cubicBezTo>
                  <a:cubicBezTo>
                    <a:pt x="32" y="99"/>
                    <a:pt x="0" y="73"/>
                    <a:pt x="3" y="46"/>
                  </a:cubicBezTo>
                  <a:cubicBezTo>
                    <a:pt x="6" y="19"/>
                    <a:pt x="43" y="0"/>
                    <a:pt x="85" y="5"/>
                  </a:cubicBezTo>
                  <a:close/>
                </a:path>
              </a:pathLst>
            </a:custGeom>
            <a:solidFill>
              <a:schemeClr val="accent6">
                <a:lumMod val="75000"/>
              </a:schemeClr>
            </a:solidFill>
            <a:ln>
              <a:noFill/>
            </a:ln>
          </p:spPr>
          <p:txBody>
            <a:bodyPr/>
            <a:lstStyle/>
            <a:p>
              <a:endParaRPr lang="fr-FR">
                <a:solidFill>
                  <a:srgbClr val="FF0000"/>
                </a:solidFill>
              </a:endParaRPr>
            </a:p>
          </p:txBody>
        </p:sp>
        <p:sp>
          <p:nvSpPr>
            <p:cNvPr id="281" name="Freeform 208">
              <a:extLst>
                <a:ext uri="{FF2B5EF4-FFF2-40B4-BE49-F238E27FC236}">
                  <a16:creationId xmlns:a16="http://schemas.microsoft.com/office/drawing/2014/main" id="{C12A2E5C-DA73-4C5A-BF87-CF2C88C1BAE0}"/>
                </a:ext>
              </a:extLst>
            </p:cNvPr>
            <p:cNvSpPr>
              <a:spLocks/>
            </p:cNvSpPr>
            <p:nvPr/>
          </p:nvSpPr>
          <p:spPr bwMode="auto">
            <a:xfrm>
              <a:off x="6044842" y="5082253"/>
              <a:ext cx="149225" cy="141288"/>
            </a:xfrm>
            <a:custGeom>
              <a:avLst/>
              <a:gdLst>
                <a:gd name="T0" fmla="*/ 57 w 98"/>
                <a:gd name="T1" fmla="*/ 11 h 87"/>
                <a:gd name="T2" fmla="*/ 79 w 98"/>
                <a:gd name="T3" fmla="*/ 66 h 87"/>
                <a:gd name="T4" fmla="*/ 31 w 98"/>
                <a:gd name="T5" fmla="*/ 82 h 87"/>
                <a:gd name="T6" fmla="*/ 8 w 98"/>
                <a:gd name="T7" fmla="*/ 28 h 87"/>
                <a:gd name="T8" fmla="*/ 57 w 98"/>
                <a:gd name="T9" fmla="*/ 11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7">
                  <a:moveTo>
                    <a:pt x="64" y="11"/>
                  </a:moveTo>
                  <a:cubicBezTo>
                    <a:pt x="87" y="21"/>
                    <a:pt x="98" y="45"/>
                    <a:pt x="90" y="63"/>
                  </a:cubicBezTo>
                  <a:cubicBezTo>
                    <a:pt x="81" y="81"/>
                    <a:pt x="56" y="87"/>
                    <a:pt x="34" y="76"/>
                  </a:cubicBezTo>
                  <a:cubicBezTo>
                    <a:pt x="11" y="66"/>
                    <a:pt x="0" y="43"/>
                    <a:pt x="8" y="25"/>
                  </a:cubicBezTo>
                  <a:cubicBezTo>
                    <a:pt x="17" y="7"/>
                    <a:pt x="42" y="0"/>
                    <a:pt x="64" y="11"/>
                  </a:cubicBezTo>
                  <a:close/>
                </a:path>
              </a:pathLst>
            </a:custGeom>
            <a:solidFill>
              <a:schemeClr val="accent6">
                <a:lumMod val="75000"/>
              </a:schemeClr>
            </a:solidFill>
            <a:ln>
              <a:noFill/>
            </a:ln>
          </p:spPr>
          <p:txBody>
            <a:bodyPr/>
            <a:lstStyle/>
            <a:p>
              <a:endParaRPr lang="fr-FR">
                <a:solidFill>
                  <a:srgbClr val="FF0000"/>
                </a:solidFill>
              </a:endParaRPr>
            </a:p>
          </p:txBody>
        </p:sp>
        <p:sp>
          <p:nvSpPr>
            <p:cNvPr id="282" name="Freeform 214">
              <a:extLst>
                <a:ext uri="{FF2B5EF4-FFF2-40B4-BE49-F238E27FC236}">
                  <a16:creationId xmlns:a16="http://schemas.microsoft.com/office/drawing/2014/main" id="{0296537F-C6DA-4139-A58B-445472D9F57D}"/>
                </a:ext>
              </a:extLst>
            </p:cNvPr>
            <p:cNvSpPr>
              <a:spLocks/>
            </p:cNvSpPr>
            <p:nvPr/>
          </p:nvSpPr>
          <p:spPr bwMode="auto">
            <a:xfrm>
              <a:off x="5806717" y="4798090"/>
              <a:ext cx="514350" cy="457200"/>
            </a:xfrm>
            <a:custGeom>
              <a:avLst/>
              <a:gdLst>
                <a:gd name="T0" fmla="*/ 189 w 338"/>
                <a:gd name="T1" fmla="*/ 75 h 282"/>
                <a:gd name="T2" fmla="*/ 176 w 338"/>
                <a:gd name="T3" fmla="*/ 67 h 282"/>
                <a:gd name="T4" fmla="*/ 146 w 338"/>
                <a:gd name="T5" fmla="*/ 35 h 282"/>
                <a:gd name="T6" fmla="*/ 24 w 338"/>
                <a:gd name="T7" fmla="*/ 53 h 282"/>
                <a:gd name="T8" fmla="*/ 60 w 338"/>
                <a:gd name="T9" fmla="*/ 196 h 282"/>
                <a:gd name="T10" fmla="*/ 98 w 338"/>
                <a:gd name="T11" fmla="*/ 213 h 282"/>
                <a:gd name="T12" fmla="*/ 108 w 338"/>
                <a:gd name="T13" fmla="*/ 228 h 282"/>
                <a:gd name="T14" fmla="*/ 122 w 338"/>
                <a:gd name="T15" fmla="*/ 234 h 282"/>
                <a:gd name="T16" fmla="*/ 152 w 338"/>
                <a:gd name="T17" fmla="*/ 266 h 282"/>
                <a:gd name="T18" fmla="*/ 274 w 338"/>
                <a:gd name="T19" fmla="*/ 247 h 282"/>
                <a:gd name="T20" fmla="*/ 237 w 338"/>
                <a:gd name="T21" fmla="*/ 104 h 282"/>
                <a:gd name="T22" fmla="*/ 199 w 338"/>
                <a:gd name="T23" fmla="*/ 87 h 282"/>
                <a:gd name="T24" fmla="*/ 18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214" y="70"/>
                  </a:moveTo>
                  <a:cubicBezTo>
                    <a:pt x="209" y="67"/>
                    <a:pt x="204" y="65"/>
                    <a:pt x="200" y="64"/>
                  </a:cubicBezTo>
                  <a:cubicBezTo>
                    <a:pt x="191" y="52"/>
                    <a:pt x="180" y="41"/>
                    <a:pt x="166" y="32"/>
                  </a:cubicBezTo>
                  <a:cubicBezTo>
                    <a:pt x="116" y="0"/>
                    <a:pt x="54" y="8"/>
                    <a:pt x="27" y="50"/>
                  </a:cubicBezTo>
                  <a:cubicBezTo>
                    <a:pt x="0" y="92"/>
                    <a:pt x="19" y="152"/>
                    <a:pt x="69" y="184"/>
                  </a:cubicBezTo>
                  <a:cubicBezTo>
                    <a:pt x="82" y="193"/>
                    <a:pt x="97" y="198"/>
                    <a:pt x="111" y="201"/>
                  </a:cubicBezTo>
                  <a:cubicBezTo>
                    <a:pt x="114" y="205"/>
                    <a:pt x="118" y="209"/>
                    <a:pt x="123" y="213"/>
                  </a:cubicBezTo>
                  <a:cubicBezTo>
                    <a:pt x="129" y="216"/>
                    <a:pt x="135" y="218"/>
                    <a:pt x="139" y="219"/>
                  </a:cubicBezTo>
                  <a:cubicBezTo>
                    <a:pt x="148" y="231"/>
                    <a:pt x="159" y="241"/>
                    <a:pt x="173" y="250"/>
                  </a:cubicBezTo>
                  <a:cubicBezTo>
                    <a:pt x="222" y="282"/>
                    <a:pt x="285" y="274"/>
                    <a:pt x="311" y="232"/>
                  </a:cubicBezTo>
                  <a:cubicBezTo>
                    <a:pt x="338" y="190"/>
                    <a:pt x="319" y="130"/>
                    <a:pt x="269" y="98"/>
                  </a:cubicBezTo>
                  <a:cubicBezTo>
                    <a:pt x="255" y="89"/>
                    <a:pt x="240" y="84"/>
                    <a:pt x="226" y="81"/>
                  </a:cubicBezTo>
                  <a:cubicBezTo>
                    <a:pt x="223" y="77"/>
                    <a:pt x="219" y="73"/>
                    <a:pt x="214" y="70"/>
                  </a:cubicBezTo>
                  <a:close/>
                </a:path>
              </a:pathLst>
            </a:custGeom>
            <a:solidFill>
              <a:srgbClr val="0070C0"/>
            </a:solidFill>
            <a:ln w="6350" cap="flat">
              <a:solidFill>
                <a:srgbClr val="333333"/>
              </a:solidFill>
              <a:prstDash val="solid"/>
              <a:miter lim="800000"/>
              <a:headEnd/>
              <a:tailEnd/>
            </a:ln>
          </p:spPr>
          <p:txBody>
            <a:bodyPr/>
            <a:lstStyle/>
            <a:p>
              <a:endParaRPr lang="fr-FR">
                <a:solidFill>
                  <a:srgbClr val="0070C0"/>
                </a:solidFill>
              </a:endParaRPr>
            </a:p>
          </p:txBody>
        </p:sp>
        <p:sp>
          <p:nvSpPr>
            <p:cNvPr id="283" name="Freeform 215">
              <a:extLst>
                <a:ext uri="{FF2B5EF4-FFF2-40B4-BE49-F238E27FC236}">
                  <a16:creationId xmlns:a16="http://schemas.microsoft.com/office/drawing/2014/main" id="{1A2336A0-2D92-41CB-92D1-1AD0555B1F51}"/>
                </a:ext>
              </a:extLst>
            </p:cNvPr>
            <p:cNvSpPr>
              <a:spLocks/>
            </p:cNvSpPr>
            <p:nvPr/>
          </p:nvSpPr>
          <p:spPr bwMode="auto">
            <a:xfrm>
              <a:off x="5860692" y="5215603"/>
              <a:ext cx="512763" cy="455613"/>
            </a:xfrm>
            <a:custGeom>
              <a:avLst/>
              <a:gdLst>
                <a:gd name="T0" fmla="*/ 188 w 337"/>
                <a:gd name="T1" fmla="*/ 75 h 281"/>
                <a:gd name="T2" fmla="*/ 175 w 337"/>
                <a:gd name="T3" fmla="*/ 67 h 281"/>
                <a:gd name="T4" fmla="*/ 145 w 337"/>
                <a:gd name="T5" fmla="*/ 35 h 281"/>
                <a:gd name="T6" fmla="*/ 23 w 337"/>
                <a:gd name="T7" fmla="*/ 53 h 281"/>
                <a:gd name="T8" fmla="*/ 59 w 337"/>
                <a:gd name="T9" fmla="*/ 195 h 281"/>
                <a:gd name="T10" fmla="*/ 98 w 337"/>
                <a:gd name="T11" fmla="*/ 213 h 281"/>
                <a:gd name="T12" fmla="*/ 108 w 337"/>
                <a:gd name="T13" fmla="*/ 228 h 281"/>
                <a:gd name="T14" fmla="*/ 122 w 337"/>
                <a:gd name="T15" fmla="*/ 233 h 281"/>
                <a:gd name="T16" fmla="*/ 151 w 337"/>
                <a:gd name="T17" fmla="*/ 266 h 281"/>
                <a:gd name="T18" fmla="*/ 274 w 337"/>
                <a:gd name="T19" fmla="*/ 246 h 281"/>
                <a:gd name="T20" fmla="*/ 237 w 337"/>
                <a:gd name="T21" fmla="*/ 104 h 281"/>
                <a:gd name="T22" fmla="*/ 198 w 337"/>
                <a:gd name="T23" fmla="*/ 86 h 281"/>
                <a:gd name="T24" fmla="*/ 188 w 337"/>
                <a:gd name="T25" fmla="*/ 75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7" h="281">
                  <a:moveTo>
                    <a:pt x="214" y="70"/>
                  </a:moveTo>
                  <a:cubicBezTo>
                    <a:pt x="209" y="67"/>
                    <a:pt x="204" y="65"/>
                    <a:pt x="199" y="64"/>
                  </a:cubicBezTo>
                  <a:cubicBezTo>
                    <a:pt x="191" y="52"/>
                    <a:pt x="179" y="41"/>
                    <a:pt x="165" y="32"/>
                  </a:cubicBezTo>
                  <a:cubicBezTo>
                    <a:pt x="115" y="0"/>
                    <a:pt x="53" y="8"/>
                    <a:pt x="26" y="50"/>
                  </a:cubicBezTo>
                  <a:cubicBezTo>
                    <a:pt x="0" y="92"/>
                    <a:pt x="18" y="152"/>
                    <a:pt x="68" y="183"/>
                  </a:cubicBezTo>
                  <a:cubicBezTo>
                    <a:pt x="82" y="192"/>
                    <a:pt x="96" y="198"/>
                    <a:pt x="111" y="201"/>
                  </a:cubicBezTo>
                  <a:cubicBezTo>
                    <a:pt x="113" y="205"/>
                    <a:pt x="117" y="209"/>
                    <a:pt x="123" y="213"/>
                  </a:cubicBezTo>
                  <a:cubicBezTo>
                    <a:pt x="128" y="216"/>
                    <a:pt x="134" y="218"/>
                    <a:pt x="139" y="218"/>
                  </a:cubicBezTo>
                  <a:cubicBezTo>
                    <a:pt x="147" y="230"/>
                    <a:pt x="158" y="241"/>
                    <a:pt x="172" y="250"/>
                  </a:cubicBezTo>
                  <a:cubicBezTo>
                    <a:pt x="222" y="281"/>
                    <a:pt x="284" y="273"/>
                    <a:pt x="311" y="231"/>
                  </a:cubicBezTo>
                  <a:cubicBezTo>
                    <a:pt x="337" y="189"/>
                    <a:pt x="319" y="130"/>
                    <a:pt x="269" y="98"/>
                  </a:cubicBezTo>
                  <a:cubicBezTo>
                    <a:pt x="255" y="89"/>
                    <a:pt x="240" y="83"/>
                    <a:pt x="225" y="80"/>
                  </a:cubicBezTo>
                  <a:cubicBezTo>
                    <a:pt x="222" y="77"/>
                    <a:pt x="219" y="73"/>
                    <a:pt x="214" y="7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4" name="Freeform 217">
              <a:extLst>
                <a:ext uri="{FF2B5EF4-FFF2-40B4-BE49-F238E27FC236}">
                  <a16:creationId xmlns:a16="http://schemas.microsoft.com/office/drawing/2014/main" id="{B57912CB-0D59-4D06-9470-89607E59DAAC}"/>
                </a:ext>
              </a:extLst>
            </p:cNvPr>
            <p:cNvSpPr>
              <a:spLocks/>
            </p:cNvSpPr>
            <p:nvPr/>
          </p:nvSpPr>
          <p:spPr bwMode="auto">
            <a:xfrm>
              <a:off x="6041667" y="5534690"/>
              <a:ext cx="38100" cy="31750"/>
            </a:xfrm>
            <a:custGeom>
              <a:avLst/>
              <a:gdLst>
                <a:gd name="T0" fmla="*/ 0 w 25"/>
                <a:gd name="T1" fmla="*/ 0 h 19"/>
                <a:gd name="T2" fmla="*/ 22 w 25"/>
                <a:gd name="T3" fmla="*/ 20 h 19"/>
                <a:gd name="T4" fmla="*/ 0 w 25"/>
                <a:gd name="T5" fmla="*/ 0 h 19"/>
                <a:gd name="T6" fmla="*/ 0 60000 65536"/>
                <a:gd name="T7" fmla="*/ 0 60000 65536"/>
                <a:gd name="T8" fmla="*/ 0 60000 65536"/>
              </a:gdLst>
              <a:ahLst/>
              <a:cxnLst>
                <a:cxn ang="T6">
                  <a:pos x="T0" y="T1"/>
                </a:cxn>
                <a:cxn ang="T7">
                  <a:pos x="T2" y="T3"/>
                </a:cxn>
                <a:cxn ang="T8">
                  <a:pos x="T4" y="T5"/>
                </a:cxn>
              </a:cxnLst>
              <a:rect l="0" t="0" r="r" b="b"/>
              <a:pathLst>
                <a:path w="25" h="19">
                  <a:moveTo>
                    <a:pt x="0" y="0"/>
                  </a:moveTo>
                  <a:cubicBezTo>
                    <a:pt x="0" y="0"/>
                    <a:pt x="4" y="19"/>
                    <a:pt x="25" y="17"/>
                  </a:cubicBezTo>
                  <a:cubicBezTo>
                    <a:pt x="25" y="17"/>
                    <a:pt x="6" y="11"/>
                    <a:pt x="0" y="0"/>
                  </a:cubicBezTo>
                  <a:close/>
                </a:path>
              </a:pathLst>
            </a:custGeom>
            <a:solidFill>
              <a:srgbClr val="B5D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5" name="Freeform 218">
              <a:extLst>
                <a:ext uri="{FF2B5EF4-FFF2-40B4-BE49-F238E27FC236}">
                  <a16:creationId xmlns:a16="http://schemas.microsoft.com/office/drawing/2014/main" id="{6B2A525F-FBCC-46EE-9978-7D56990C40B9}"/>
                </a:ext>
              </a:extLst>
            </p:cNvPr>
            <p:cNvSpPr>
              <a:spLocks/>
            </p:cNvSpPr>
            <p:nvPr/>
          </p:nvSpPr>
          <p:spPr bwMode="auto">
            <a:xfrm>
              <a:off x="6090879" y="5475953"/>
              <a:ext cx="244475" cy="176213"/>
            </a:xfrm>
            <a:custGeom>
              <a:avLst/>
              <a:gdLst>
                <a:gd name="T0" fmla="*/ 77 w 160"/>
                <a:gd name="T1" fmla="*/ 4 h 108"/>
                <a:gd name="T2" fmla="*/ 139 w 160"/>
                <a:gd name="T3" fmla="*/ 68 h 108"/>
                <a:gd name="T4" fmla="*/ 65 w 160"/>
                <a:gd name="T5" fmla="*/ 112 h 108"/>
                <a:gd name="T6" fmla="*/ 4 w 160"/>
                <a:gd name="T7" fmla="*/ 48 h 108"/>
                <a:gd name="T8" fmla="*/ 77 w 160"/>
                <a:gd name="T9" fmla="*/ 4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08">
                  <a:moveTo>
                    <a:pt x="86" y="4"/>
                  </a:moveTo>
                  <a:cubicBezTo>
                    <a:pt x="128" y="9"/>
                    <a:pt x="160" y="35"/>
                    <a:pt x="156" y="62"/>
                  </a:cubicBezTo>
                  <a:cubicBezTo>
                    <a:pt x="153" y="90"/>
                    <a:pt x="117" y="108"/>
                    <a:pt x="74" y="103"/>
                  </a:cubicBezTo>
                  <a:cubicBezTo>
                    <a:pt x="32" y="98"/>
                    <a:pt x="0" y="72"/>
                    <a:pt x="4" y="45"/>
                  </a:cubicBezTo>
                  <a:cubicBezTo>
                    <a:pt x="7" y="18"/>
                    <a:pt x="43" y="0"/>
                    <a:pt x="86" y="4"/>
                  </a:cubicBezTo>
                  <a:close/>
                </a:path>
              </a:pathLst>
            </a:custGeom>
            <a:solidFill>
              <a:srgbClr val="9BC5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 name="Freeform 219">
              <a:extLst>
                <a:ext uri="{FF2B5EF4-FFF2-40B4-BE49-F238E27FC236}">
                  <a16:creationId xmlns:a16="http://schemas.microsoft.com/office/drawing/2014/main" id="{41E1F13B-511F-4CC0-BD95-2C93B02D73E5}"/>
                </a:ext>
              </a:extLst>
            </p:cNvPr>
            <p:cNvSpPr>
              <a:spLocks/>
            </p:cNvSpPr>
            <p:nvPr/>
          </p:nvSpPr>
          <p:spPr bwMode="auto">
            <a:xfrm>
              <a:off x="6094054" y="5498178"/>
              <a:ext cx="149225" cy="139700"/>
            </a:xfrm>
            <a:custGeom>
              <a:avLst/>
              <a:gdLst>
                <a:gd name="T0" fmla="*/ 57 w 98"/>
                <a:gd name="T1" fmla="*/ 10 h 86"/>
                <a:gd name="T2" fmla="*/ 79 w 98"/>
                <a:gd name="T3" fmla="*/ 65 h 86"/>
                <a:gd name="T4" fmla="*/ 31 w 98"/>
                <a:gd name="T5" fmla="*/ 82 h 86"/>
                <a:gd name="T6" fmla="*/ 8 w 98"/>
                <a:gd name="T7" fmla="*/ 27 h 86"/>
                <a:gd name="T8" fmla="*/ 57 w 98"/>
                <a:gd name="T9" fmla="*/ 1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6">
                  <a:moveTo>
                    <a:pt x="64" y="10"/>
                  </a:moveTo>
                  <a:cubicBezTo>
                    <a:pt x="87" y="21"/>
                    <a:pt x="98" y="44"/>
                    <a:pt x="90" y="62"/>
                  </a:cubicBezTo>
                  <a:cubicBezTo>
                    <a:pt x="81" y="80"/>
                    <a:pt x="56" y="86"/>
                    <a:pt x="34" y="76"/>
                  </a:cubicBezTo>
                  <a:cubicBezTo>
                    <a:pt x="11" y="65"/>
                    <a:pt x="0" y="42"/>
                    <a:pt x="8" y="24"/>
                  </a:cubicBezTo>
                  <a:cubicBezTo>
                    <a:pt x="17" y="6"/>
                    <a:pt x="42" y="0"/>
                    <a:pt x="64" y="10"/>
                  </a:cubicBezTo>
                  <a:close/>
                </a:path>
              </a:pathLst>
            </a:custGeom>
            <a:solidFill>
              <a:srgbClr val="0070C0"/>
            </a:solidFill>
            <a:ln>
              <a:noFill/>
            </a:ln>
          </p:spPr>
          <p:txBody>
            <a:bodyPr/>
            <a:lstStyle/>
            <a:p>
              <a:endParaRPr lang="fr-FR"/>
            </a:p>
          </p:txBody>
        </p:sp>
        <p:sp>
          <p:nvSpPr>
            <p:cNvPr id="287" name="Freeform 220">
              <a:extLst>
                <a:ext uri="{FF2B5EF4-FFF2-40B4-BE49-F238E27FC236}">
                  <a16:creationId xmlns:a16="http://schemas.microsoft.com/office/drawing/2014/main" id="{48F87DAC-0327-44B9-81BE-39D2262D5273}"/>
                </a:ext>
              </a:extLst>
            </p:cNvPr>
            <p:cNvSpPr>
              <a:spLocks/>
            </p:cNvSpPr>
            <p:nvPr/>
          </p:nvSpPr>
          <p:spPr bwMode="auto">
            <a:xfrm>
              <a:off x="6098817" y="5537865"/>
              <a:ext cx="36513" cy="41275"/>
            </a:xfrm>
            <a:custGeom>
              <a:avLst/>
              <a:gdLst>
                <a:gd name="T0" fmla="*/ 15 w 24"/>
                <a:gd name="T1" fmla="*/ 3 h 25"/>
                <a:gd name="T2" fmla="*/ 18 w 24"/>
                <a:gd name="T3" fmla="*/ 21 h 25"/>
                <a:gd name="T4" fmla="*/ 6 w 24"/>
                <a:gd name="T5" fmla="*/ 25 h 25"/>
                <a:gd name="T6" fmla="*/ 3 w 24"/>
                <a:gd name="T7" fmla="*/ 7 h 25"/>
                <a:gd name="T8" fmla="*/ 15 w 24"/>
                <a:gd name="T9" fmla="*/ 3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8" y="3"/>
                  </a:moveTo>
                  <a:cubicBezTo>
                    <a:pt x="23" y="6"/>
                    <a:pt x="24" y="13"/>
                    <a:pt x="21" y="18"/>
                  </a:cubicBezTo>
                  <a:cubicBezTo>
                    <a:pt x="18" y="23"/>
                    <a:pt x="11" y="25"/>
                    <a:pt x="6" y="22"/>
                  </a:cubicBezTo>
                  <a:cubicBezTo>
                    <a:pt x="1" y="19"/>
                    <a:pt x="0" y="12"/>
                    <a:pt x="3" y="7"/>
                  </a:cubicBezTo>
                  <a:cubicBezTo>
                    <a:pt x="7" y="2"/>
                    <a:pt x="13" y="0"/>
                    <a:pt x="18" y="3"/>
                  </a:cubicBezTo>
                  <a:close/>
                </a:path>
              </a:pathLst>
            </a:custGeom>
            <a:solidFill>
              <a:srgbClr val="0070C0"/>
            </a:solidFill>
            <a:ln>
              <a:noFill/>
            </a:ln>
          </p:spPr>
          <p:txBody>
            <a:bodyPr/>
            <a:lstStyle/>
            <a:p>
              <a:endParaRPr lang="fr-FR"/>
            </a:p>
          </p:txBody>
        </p:sp>
        <p:sp>
          <p:nvSpPr>
            <p:cNvPr id="288" name="Freeform 221">
              <a:extLst>
                <a:ext uri="{FF2B5EF4-FFF2-40B4-BE49-F238E27FC236}">
                  <a16:creationId xmlns:a16="http://schemas.microsoft.com/office/drawing/2014/main" id="{78F01F46-94DF-4DF7-A03D-2DDE9893885C}"/>
                </a:ext>
              </a:extLst>
            </p:cNvPr>
            <p:cNvSpPr>
              <a:spLocks/>
            </p:cNvSpPr>
            <p:nvPr/>
          </p:nvSpPr>
          <p:spPr bwMode="auto">
            <a:xfrm>
              <a:off x="6125804" y="5582315"/>
              <a:ext cx="28575" cy="28575"/>
            </a:xfrm>
            <a:custGeom>
              <a:avLst/>
              <a:gdLst>
                <a:gd name="T0" fmla="*/ 13 w 18"/>
                <a:gd name="T1" fmla="*/ 2 h 18"/>
                <a:gd name="T2" fmla="*/ 15 w 18"/>
                <a:gd name="T3" fmla="*/ 13 h 18"/>
                <a:gd name="T4" fmla="*/ 5 w 18"/>
                <a:gd name="T5" fmla="*/ 16 h 18"/>
                <a:gd name="T6" fmla="*/ 3 w 18"/>
                <a:gd name="T7" fmla="*/ 5 h 18"/>
                <a:gd name="T8" fmla="*/ 13 w 18"/>
                <a:gd name="T9" fmla="*/ 2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13" y="2"/>
                  </a:moveTo>
                  <a:cubicBezTo>
                    <a:pt x="17" y="4"/>
                    <a:pt x="18" y="9"/>
                    <a:pt x="15" y="13"/>
                  </a:cubicBezTo>
                  <a:cubicBezTo>
                    <a:pt x="13" y="17"/>
                    <a:pt x="8" y="18"/>
                    <a:pt x="5" y="16"/>
                  </a:cubicBezTo>
                  <a:cubicBezTo>
                    <a:pt x="1" y="13"/>
                    <a:pt x="0" y="8"/>
                    <a:pt x="3" y="5"/>
                  </a:cubicBezTo>
                  <a:cubicBezTo>
                    <a:pt x="5" y="1"/>
                    <a:pt x="10" y="0"/>
                    <a:pt x="13" y="2"/>
                  </a:cubicBezTo>
                  <a:close/>
                </a:path>
              </a:pathLst>
            </a:custGeom>
            <a:solidFill>
              <a:srgbClr val="0070C0"/>
            </a:solidFill>
            <a:ln>
              <a:noFill/>
            </a:ln>
          </p:spPr>
          <p:txBody>
            <a:bodyPr/>
            <a:lstStyle/>
            <a:p>
              <a:endParaRPr lang="fr-FR"/>
            </a:p>
          </p:txBody>
        </p:sp>
        <p:sp>
          <p:nvSpPr>
            <p:cNvPr id="289" name="Freeform 225">
              <a:extLst>
                <a:ext uri="{FF2B5EF4-FFF2-40B4-BE49-F238E27FC236}">
                  <a16:creationId xmlns:a16="http://schemas.microsoft.com/office/drawing/2014/main" id="{F1121E56-F68F-4B23-9134-953945363823}"/>
                </a:ext>
              </a:extLst>
            </p:cNvPr>
            <p:cNvSpPr>
              <a:spLocks/>
            </p:cNvSpPr>
            <p:nvPr/>
          </p:nvSpPr>
          <p:spPr bwMode="auto">
            <a:xfrm>
              <a:off x="5857517" y="5214015"/>
              <a:ext cx="514350" cy="455613"/>
            </a:xfrm>
            <a:custGeom>
              <a:avLst/>
              <a:gdLst>
                <a:gd name="T0" fmla="*/ 189 w 338"/>
                <a:gd name="T1" fmla="*/ 73 h 281"/>
                <a:gd name="T2" fmla="*/ 176 w 338"/>
                <a:gd name="T3" fmla="*/ 67 h 281"/>
                <a:gd name="T4" fmla="*/ 145 w 338"/>
                <a:gd name="T5" fmla="*/ 34 h 281"/>
                <a:gd name="T6" fmla="*/ 24 w 338"/>
                <a:gd name="T7" fmla="*/ 53 h 281"/>
                <a:gd name="T8" fmla="*/ 60 w 338"/>
                <a:gd name="T9" fmla="*/ 195 h 281"/>
                <a:gd name="T10" fmla="*/ 98 w 338"/>
                <a:gd name="T11" fmla="*/ 212 h 281"/>
                <a:gd name="T12" fmla="*/ 108 w 338"/>
                <a:gd name="T13" fmla="*/ 227 h 281"/>
                <a:gd name="T14" fmla="*/ 122 w 338"/>
                <a:gd name="T15" fmla="*/ 233 h 281"/>
                <a:gd name="T16" fmla="*/ 151 w 338"/>
                <a:gd name="T17" fmla="*/ 265 h 281"/>
                <a:gd name="T18" fmla="*/ 274 w 338"/>
                <a:gd name="T19" fmla="*/ 246 h 281"/>
                <a:gd name="T20" fmla="*/ 237 w 338"/>
                <a:gd name="T21" fmla="*/ 103 h 281"/>
                <a:gd name="T22" fmla="*/ 198 w 338"/>
                <a:gd name="T23" fmla="*/ 86 h 281"/>
                <a:gd name="T24" fmla="*/ 189 w 338"/>
                <a:gd name="T25" fmla="*/ 73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1">
                  <a:moveTo>
                    <a:pt x="214" y="69"/>
                  </a:moveTo>
                  <a:cubicBezTo>
                    <a:pt x="209" y="66"/>
                    <a:pt x="204" y="64"/>
                    <a:pt x="200" y="64"/>
                  </a:cubicBezTo>
                  <a:cubicBezTo>
                    <a:pt x="191" y="51"/>
                    <a:pt x="179" y="40"/>
                    <a:pt x="165" y="31"/>
                  </a:cubicBezTo>
                  <a:cubicBezTo>
                    <a:pt x="116" y="0"/>
                    <a:pt x="53" y="8"/>
                    <a:pt x="27" y="50"/>
                  </a:cubicBezTo>
                  <a:cubicBezTo>
                    <a:pt x="0" y="92"/>
                    <a:pt x="19" y="151"/>
                    <a:pt x="69" y="183"/>
                  </a:cubicBezTo>
                  <a:cubicBezTo>
                    <a:pt x="82" y="192"/>
                    <a:pt x="97" y="197"/>
                    <a:pt x="111" y="200"/>
                  </a:cubicBezTo>
                  <a:cubicBezTo>
                    <a:pt x="113" y="204"/>
                    <a:pt x="118" y="209"/>
                    <a:pt x="123" y="212"/>
                  </a:cubicBezTo>
                  <a:cubicBezTo>
                    <a:pt x="129" y="216"/>
                    <a:pt x="134" y="218"/>
                    <a:pt x="139" y="218"/>
                  </a:cubicBezTo>
                  <a:cubicBezTo>
                    <a:pt x="148" y="230"/>
                    <a:pt x="159" y="241"/>
                    <a:pt x="172" y="249"/>
                  </a:cubicBezTo>
                  <a:cubicBezTo>
                    <a:pt x="222" y="281"/>
                    <a:pt x="284" y="273"/>
                    <a:pt x="311" y="231"/>
                  </a:cubicBezTo>
                  <a:cubicBezTo>
                    <a:pt x="338" y="189"/>
                    <a:pt x="319" y="129"/>
                    <a:pt x="269" y="97"/>
                  </a:cubicBezTo>
                  <a:cubicBezTo>
                    <a:pt x="255" y="89"/>
                    <a:pt x="240" y="83"/>
                    <a:pt x="225" y="80"/>
                  </a:cubicBezTo>
                  <a:cubicBezTo>
                    <a:pt x="223" y="76"/>
                    <a:pt x="219" y="73"/>
                    <a:pt x="214" y="69"/>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0" name="Freeform 228">
              <a:extLst>
                <a:ext uri="{FF2B5EF4-FFF2-40B4-BE49-F238E27FC236}">
                  <a16:creationId xmlns:a16="http://schemas.microsoft.com/office/drawing/2014/main" id="{0A0F81FB-8D40-4AE1-9E18-AC758AEC1032}"/>
                </a:ext>
              </a:extLst>
            </p:cNvPr>
            <p:cNvSpPr>
              <a:spLocks/>
            </p:cNvSpPr>
            <p:nvPr/>
          </p:nvSpPr>
          <p:spPr bwMode="auto">
            <a:xfrm>
              <a:off x="6132154" y="5314028"/>
              <a:ext cx="23813" cy="49213"/>
            </a:xfrm>
            <a:custGeom>
              <a:avLst/>
              <a:gdLst>
                <a:gd name="T0" fmla="*/ 11 w 15"/>
                <a:gd name="T1" fmla="*/ 0 h 30"/>
                <a:gd name="T2" fmla="*/ 15 w 15"/>
                <a:gd name="T3" fmla="*/ 33 h 30"/>
                <a:gd name="T4" fmla="*/ 11 w 15"/>
                <a:gd name="T5" fmla="*/ 0 h 30"/>
                <a:gd name="T6" fmla="*/ 0 60000 65536"/>
                <a:gd name="T7" fmla="*/ 0 60000 65536"/>
                <a:gd name="T8" fmla="*/ 0 60000 65536"/>
              </a:gdLst>
              <a:ahLst/>
              <a:cxnLst>
                <a:cxn ang="T6">
                  <a:pos x="T0" y="T1"/>
                </a:cxn>
                <a:cxn ang="T7">
                  <a:pos x="T2" y="T3"/>
                </a:cxn>
                <a:cxn ang="T8">
                  <a:pos x="T4" y="T5"/>
                </a:cxn>
              </a:cxnLst>
              <a:rect l="0" t="0" r="r" b="b"/>
              <a:pathLst>
                <a:path w="15" h="30">
                  <a:moveTo>
                    <a:pt x="11" y="0"/>
                  </a:moveTo>
                  <a:cubicBezTo>
                    <a:pt x="11" y="0"/>
                    <a:pt x="0" y="16"/>
                    <a:pt x="15" y="30"/>
                  </a:cubicBezTo>
                  <a:cubicBezTo>
                    <a:pt x="15" y="30"/>
                    <a:pt x="7" y="12"/>
                    <a:pt x="11" y="0"/>
                  </a:cubicBezTo>
                  <a:close/>
                </a:path>
              </a:pathLst>
            </a:custGeom>
            <a:solidFill>
              <a:schemeClr val="accent6">
                <a:lumMod val="75000"/>
              </a:schemeClr>
            </a:solidFill>
            <a:ln>
              <a:noFill/>
            </a:ln>
          </p:spPr>
          <p:txBody>
            <a:bodyPr/>
            <a:lstStyle/>
            <a:p>
              <a:endParaRPr lang="fr-FR">
                <a:solidFill>
                  <a:srgbClr val="FF0000"/>
                </a:solidFill>
              </a:endParaRPr>
            </a:p>
          </p:txBody>
        </p:sp>
        <p:sp>
          <p:nvSpPr>
            <p:cNvPr id="291" name="Freeform 230">
              <a:extLst>
                <a:ext uri="{FF2B5EF4-FFF2-40B4-BE49-F238E27FC236}">
                  <a16:creationId xmlns:a16="http://schemas.microsoft.com/office/drawing/2014/main" id="{E9B29F2E-39E4-4BA4-A1EC-A6EC51772028}"/>
                </a:ext>
              </a:extLst>
            </p:cNvPr>
            <p:cNvSpPr>
              <a:spLocks/>
            </p:cNvSpPr>
            <p:nvPr/>
          </p:nvSpPr>
          <p:spPr bwMode="auto">
            <a:xfrm>
              <a:off x="6146442" y="5360065"/>
              <a:ext cx="127000" cy="157163"/>
            </a:xfrm>
            <a:custGeom>
              <a:avLst/>
              <a:gdLst>
                <a:gd name="T0" fmla="*/ 67 w 83"/>
                <a:gd name="T1" fmla="*/ 42 h 97"/>
                <a:gd name="T2" fmla="*/ 48 w 83"/>
                <a:gd name="T3" fmla="*/ 98 h 97"/>
                <a:gd name="T4" fmla="*/ 7 w 83"/>
                <a:gd name="T5" fmla="*/ 61 h 97"/>
                <a:gd name="T6" fmla="*/ 26 w 83"/>
                <a:gd name="T7" fmla="*/ 5 h 97"/>
                <a:gd name="T8" fmla="*/ 67 w 83"/>
                <a:gd name="T9" fmla="*/ 42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97">
                  <a:moveTo>
                    <a:pt x="76" y="39"/>
                  </a:moveTo>
                  <a:cubicBezTo>
                    <a:pt x="83" y="63"/>
                    <a:pt x="73" y="87"/>
                    <a:pt x="54" y="92"/>
                  </a:cubicBezTo>
                  <a:cubicBezTo>
                    <a:pt x="34" y="97"/>
                    <a:pt x="13" y="82"/>
                    <a:pt x="7" y="58"/>
                  </a:cubicBezTo>
                  <a:cubicBezTo>
                    <a:pt x="0" y="34"/>
                    <a:pt x="10" y="11"/>
                    <a:pt x="29" y="5"/>
                  </a:cubicBezTo>
                  <a:cubicBezTo>
                    <a:pt x="49" y="0"/>
                    <a:pt x="70" y="15"/>
                    <a:pt x="76" y="39"/>
                  </a:cubicBezTo>
                  <a:close/>
                </a:path>
              </a:pathLst>
            </a:custGeom>
            <a:solidFill>
              <a:schemeClr val="accent6">
                <a:lumMod val="75000"/>
              </a:schemeClr>
            </a:solidFill>
            <a:ln>
              <a:noFill/>
            </a:ln>
          </p:spPr>
          <p:txBody>
            <a:bodyPr/>
            <a:lstStyle/>
            <a:p>
              <a:endParaRPr lang="fr-FR">
                <a:solidFill>
                  <a:srgbClr val="FF0000"/>
                </a:solidFill>
              </a:endParaRPr>
            </a:p>
          </p:txBody>
        </p:sp>
        <p:sp>
          <p:nvSpPr>
            <p:cNvPr id="292" name="Freeform 232">
              <a:extLst>
                <a:ext uri="{FF2B5EF4-FFF2-40B4-BE49-F238E27FC236}">
                  <a16:creationId xmlns:a16="http://schemas.microsoft.com/office/drawing/2014/main" id="{FE6EE994-1FB6-4BB4-BF36-4BE86ACD733B}"/>
                </a:ext>
              </a:extLst>
            </p:cNvPr>
            <p:cNvSpPr>
              <a:spLocks/>
            </p:cNvSpPr>
            <p:nvPr/>
          </p:nvSpPr>
          <p:spPr bwMode="auto">
            <a:xfrm>
              <a:off x="6157554" y="5421978"/>
              <a:ext cx="25400" cy="25400"/>
            </a:xfrm>
            <a:custGeom>
              <a:avLst/>
              <a:gdLst>
                <a:gd name="T0" fmla="*/ 14 w 17"/>
                <a:gd name="T1" fmla="*/ 7 h 16"/>
                <a:gd name="T2" fmla="*/ 8 w 17"/>
                <a:gd name="T3" fmla="*/ 15 h 16"/>
                <a:gd name="T4" fmla="*/ 1 w 17"/>
                <a:gd name="T5" fmla="*/ 9 h 16"/>
                <a:gd name="T6" fmla="*/ 8 w 17"/>
                <a:gd name="T7" fmla="*/ 0 h 16"/>
                <a:gd name="T8" fmla="*/ 14 w 17"/>
                <a:gd name="T9" fmla="*/ 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7" y="7"/>
                  </a:moveTo>
                  <a:cubicBezTo>
                    <a:pt x="17" y="11"/>
                    <a:pt x="14" y="15"/>
                    <a:pt x="10" y="15"/>
                  </a:cubicBezTo>
                  <a:cubicBezTo>
                    <a:pt x="5" y="16"/>
                    <a:pt x="1" y="13"/>
                    <a:pt x="1" y="9"/>
                  </a:cubicBezTo>
                  <a:cubicBezTo>
                    <a:pt x="0" y="5"/>
                    <a:pt x="3" y="1"/>
                    <a:pt x="8" y="0"/>
                  </a:cubicBezTo>
                  <a:cubicBezTo>
                    <a:pt x="12" y="0"/>
                    <a:pt x="16" y="3"/>
                    <a:pt x="17" y="7"/>
                  </a:cubicBezTo>
                  <a:close/>
                </a:path>
              </a:pathLst>
            </a:custGeom>
            <a:solidFill>
              <a:schemeClr val="accent6">
                <a:lumMod val="75000"/>
              </a:schemeClr>
            </a:solidFill>
            <a:ln>
              <a:noFill/>
            </a:ln>
          </p:spPr>
          <p:txBody>
            <a:bodyPr/>
            <a:lstStyle/>
            <a:p>
              <a:endParaRPr lang="fr-FR">
                <a:solidFill>
                  <a:srgbClr val="FF0000"/>
                </a:solidFill>
              </a:endParaRPr>
            </a:p>
          </p:txBody>
        </p:sp>
        <p:sp>
          <p:nvSpPr>
            <p:cNvPr id="293" name="Freeform 233">
              <a:extLst>
                <a:ext uri="{FF2B5EF4-FFF2-40B4-BE49-F238E27FC236}">
                  <a16:creationId xmlns:a16="http://schemas.microsoft.com/office/drawing/2014/main" id="{D602764A-B8E8-4795-94D5-056E3FDA5423}"/>
                </a:ext>
              </a:extLst>
            </p:cNvPr>
            <p:cNvSpPr>
              <a:spLocks/>
            </p:cNvSpPr>
            <p:nvPr/>
          </p:nvSpPr>
          <p:spPr bwMode="auto">
            <a:xfrm>
              <a:off x="6121042" y="5056853"/>
              <a:ext cx="146050" cy="184150"/>
            </a:xfrm>
            <a:custGeom>
              <a:avLst/>
              <a:gdLst>
                <a:gd name="T0" fmla="*/ 70 w 96"/>
                <a:gd name="T1" fmla="*/ 11 h 113"/>
                <a:gd name="T2" fmla="*/ 70 w 96"/>
                <a:gd name="T3" fmla="*/ 83 h 113"/>
                <a:gd name="T4" fmla="*/ 14 w 96"/>
                <a:gd name="T5" fmla="*/ 111 h 113"/>
                <a:gd name="T6" fmla="*/ 14 w 96"/>
                <a:gd name="T7" fmla="*/ 39 h 113"/>
                <a:gd name="T8" fmla="*/ 70 w 96"/>
                <a:gd name="T9" fmla="*/ 11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13">
                  <a:moveTo>
                    <a:pt x="79" y="11"/>
                  </a:moveTo>
                  <a:cubicBezTo>
                    <a:pt x="96" y="23"/>
                    <a:pt x="96" y="52"/>
                    <a:pt x="79" y="77"/>
                  </a:cubicBezTo>
                  <a:cubicBezTo>
                    <a:pt x="62" y="102"/>
                    <a:pt x="34" y="113"/>
                    <a:pt x="17" y="102"/>
                  </a:cubicBezTo>
                  <a:cubicBezTo>
                    <a:pt x="0" y="90"/>
                    <a:pt x="0" y="61"/>
                    <a:pt x="17" y="36"/>
                  </a:cubicBezTo>
                  <a:cubicBezTo>
                    <a:pt x="34" y="11"/>
                    <a:pt x="62" y="0"/>
                    <a:pt x="79" y="11"/>
                  </a:cubicBezTo>
                  <a:close/>
                </a:path>
              </a:pathLst>
            </a:custGeom>
            <a:solidFill>
              <a:schemeClr val="accent6">
                <a:lumMod val="75000"/>
              </a:schemeClr>
            </a:solidFill>
            <a:ln>
              <a:noFill/>
            </a:ln>
          </p:spPr>
          <p:txBody>
            <a:bodyPr/>
            <a:lstStyle/>
            <a:p>
              <a:endParaRPr lang="fr-FR">
                <a:solidFill>
                  <a:srgbClr val="FF0000"/>
                </a:solidFill>
              </a:endParaRPr>
            </a:p>
          </p:txBody>
        </p:sp>
        <p:sp>
          <p:nvSpPr>
            <p:cNvPr id="294" name="Freeform 234">
              <a:extLst>
                <a:ext uri="{FF2B5EF4-FFF2-40B4-BE49-F238E27FC236}">
                  <a16:creationId xmlns:a16="http://schemas.microsoft.com/office/drawing/2014/main" id="{515E06A0-8911-4A24-AFC6-6D4DDBC5CEC4}"/>
                </a:ext>
              </a:extLst>
            </p:cNvPr>
            <p:cNvSpPr>
              <a:spLocks/>
            </p:cNvSpPr>
            <p:nvPr/>
          </p:nvSpPr>
          <p:spPr bwMode="auto">
            <a:xfrm>
              <a:off x="6163904" y="5075903"/>
              <a:ext cx="76200" cy="87313"/>
            </a:xfrm>
            <a:custGeom>
              <a:avLst/>
              <a:gdLst>
                <a:gd name="T0" fmla="*/ 37 w 50"/>
                <a:gd name="T1" fmla="*/ 42 h 54"/>
                <a:gd name="T2" fmla="*/ 12 w 50"/>
                <a:gd name="T3" fmla="*/ 51 h 54"/>
                <a:gd name="T4" fmla="*/ 8 w 50"/>
                <a:gd name="T5" fmla="*/ 16 h 54"/>
                <a:gd name="T6" fmla="*/ 35 w 50"/>
                <a:gd name="T7" fmla="*/ 6 h 54"/>
                <a:gd name="T8" fmla="*/ 37 w 50"/>
                <a:gd name="T9" fmla="*/ 42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4">
                  <a:moveTo>
                    <a:pt x="43" y="39"/>
                  </a:moveTo>
                  <a:cubicBezTo>
                    <a:pt x="35" y="50"/>
                    <a:pt x="21" y="54"/>
                    <a:pt x="12" y="48"/>
                  </a:cubicBezTo>
                  <a:cubicBezTo>
                    <a:pt x="2" y="41"/>
                    <a:pt x="0" y="27"/>
                    <a:pt x="8" y="16"/>
                  </a:cubicBezTo>
                  <a:cubicBezTo>
                    <a:pt x="16" y="4"/>
                    <a:pt x="29" y="0"/>
                    <a:pt x="39" y="6"/>
                  </a:cubicBezTo>
                  <a:cubicBezTo>
                    <a:pt x="49" y="13"/>
                    <a:pt x="50" y="27"/>
                    <a:pt x="43" y="39"/>
                  </a:cubicBezTo>
                  <a:close/>
                </a:path>
              </a:pathLst>
            </a:custGeom>
            <a:solidFill>
              <a:schemeClr val="accent6">
                <a:lumMod val="75000"/>
              </a:schemeClr>
            </a:solidFill>
            <a:ln>
              <a:noFill/>
            </a:ln>
          </p:spPr>
          <p:txBody>
            <a:bodyPr/>
            <a:lstStyle/>
            <a:p>
              <a:endParaRPr lang="fr-FR">
                <a:solidFill>
                  <a:srgbClr val="FF0000"/>
                </a:solidFill>
              </a:endParaRPr>
            </a:p>
          </p:txBody>
        </p:sp>
        <p:sp>
          <p:nvSpPr>
            <p:cNvPr id="295" name="Freeform 235">
              <a:extLst>
                <a:ext uri="{FF2B5EF4-FFF2-40B4-BE49-F238E27FC236}">
                  <a16:creationId xmlns:a16="http://schemas.microsoft.com/office/drawing/2014/main" id="{87E73D47-591E-464B-84AD-4AD4B25CF458}"/>
                </a:ext>
              </a:extLst>
            </p:cNvPr>
            <p:cNvSpPr>
              <a:spLocks/>
            </p:cNvSpPr>
            <p:nvPr/>
          </p:nvSpPr>
          <p:spPr bwMode="auto">
            <a:xfrm>
              <a:off x="6141679" y="5161628"/>
              <a:ext cx="44450" cy="53975"/>
            </a:xfrm>
            <a:custGeom>
              <a:avLst/>
              <a:gdLst>
                <a:gd name="T0" fmla="*/ 24 w 29"/>
                <a:gd name="T1" fmla="*/ 23 h 33"/>
                <a:gd name="T2" fmla="*/ 11 w 29"/>
                <a:gd name="T3" fmla="*/ 34 h 33"/>
                <a:gd name="T4" fmla="*/ 3 w 29"/>
                <a:gd name="T5" fmla="*/ 13 h 33"/>
                <a:gd name="T6" fmla="*/ 16 w 29"/>
                <a:gd name="T7" fmla="*/ 2 h 33"/>
                <a:gd name="T8" fmla="*/ 24 w 29"/>
                <a:gd name="T9" fmla="*/ 2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27" y="20"/>
                  </a:moveTo>
                  <a:cubicBezTo>
                    <a:pt x="25" y="28"/>
                    <a:pt x="17" y="33"/>
                    <a:pt x="11" y="31"/>
                  </a:cubicBezTo>
                  <a:cubicBezTo>
                    <a:pt x="4" y="29"/>
                    <a:pt x="0" y="21"/>
                    <a:pt x="3" y="13"/>
                  </a:cubicBezTo>
                  <a:cubicBezTo>
                    <a:pt x="5" y="5"/>
                    <a:pt x="12" y="0"/>
                    <a:pt x="19" y="2"/>
                  </a:cubicBezTo>
                  <a:cubicBezTo>
                    <a:pt x="26" y="4"/>
                    <a:pt x="29" y="12"/>
                    <a:pt x="27" y="20"/>
                  </a:cubicBezTo>
                  <a:close/>
                </a:path>
              </a:pathLst>
            </a:custGeom>
            <a:solidFill>
              <a:schemeClr val="accent6">
                <a:lumMod val="75000"/>
              </a:schemeClr>
            </a:solidFill>
            <a:ln>
              <a:noFill/>
            </a:ln>
          </p:spPr>
          <p:txBody>
            <a:bodyPr/>
            <a:lstStyle/>
            <a:p>
              <a:endParaRPr lang="fr-FR">
                <a:solidFill>
                  <a:srgbClr val="FF0000"/>
                </a:solidFill>
              </a:endParaRPr>
            </a:p>
          </p:txBody>
        </p:sp>
        <p:sp>
          <p:nvSpPr>
            <p:cNvPr id="296" name="Freeform 248">
              <a:extLst>
                <a:ext uri="{FF2B5EF4-FFF2-40B4-BE49-F238E27FC236}">
                  <a16:creationId xmlns:a16="http://schemas.microsoft.com/office/drawing/2014/main" id="{39F65BBF-3C13-4B8F-833E-D643833874D1}"/>
                </a:ext>
              </a:extLst>
            </p:cNvPr>
            <p:cNvSpPr>
              <a:spLocks/>
            </p:cNvSpPr>
            <p:nvPr/>
          </p:nvSpPr>
          <p:spPr bwMode="auto">
            <a:xfrm>
              <a:off x="6749692" y="4801265"/>
              <a:ext cx="514350" cy="457200"/>
            </a:xfrm>
            <a:custGeom>
              <a:avLst/>
              <a:gdLst>
                <a:gd name="T0" fmla="*/ 109 w 338"/>
                <a:gd name="T1" fmla="*/ 75 h 282"/>
                <a:gd name="T2" fmla="*/ 122 w 338"/>
                <a:gd name="T3" fmla="*/ 67 h 282"/>
                <a:gd name="T4" fmla="*/ 151 w 338"/>
                <a:gd name="T5" fmla="*/ 35 h 282"/>
                <a:gd name="T6" fmla="*/ 274 w 338"/>
                <a:gd name="T7" fmla="*/ 53 h 282"/>
                <a:gd name="T8" fmla="*/ 237 w 338"/>
                <a:gd name="T9" fmla="*/ 196 h 282"/>
                <a:gd name="T10" fmla="*/ 200 w 338"/>
                <a:gd name="T11" fmla="*/ 213 h 282"/>
                <a:gd name="T12" fmla="*/ 189 w 338"/>
                <a:gd name="T13" fmla="*/ 228 h 282"/>
                <a:gd name="T14" fmla="*/ 175 w 338"/>
                <a:gd name="T15" fmla="*/ 234 h 282"/>
                <a:gd name="T16" fmla="*/ 146 w 338"/>
                <a:gd name="T17" fmla="*/ 266 h 282"/>
                <a:gd name="T18" fmla="*/ 24 w 338"/>
                <a:gd name="T19" fmla="*/ 247 h 282"/>
                <a:gd name="T20" fmla="*/ 60 w 338"/>
                <a:gd name="T21" fmla="*/ 104 h 282"/>
                <a:gd name="T22" fmla="*/ 100 w 338"/>
                <a:gd name="T23" fmla="*/ 87 h 282"/>
                <a:gd name="T24" fmla="*/ 10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124" y="70"/>
                  </a:moveTo>
                  <a:cubicBezTo>
                    <a:pt x="129" y="67"/>
                    <a:pt x="134" y="65"/>
                    <a:pt x="138" y="64"/>
                  </a:cubicBezTo>
                  <a:cubicBezTo>
                    <a:pt x="147" y="52"/>
                    <a:pt x="158" y="41"/>
                    <a:pt x="172" y="32"/>
                  </a:cubicBezTo>
                  <a:cubicBezTo>
                    <a:pt x="222" y="0"/>
                    <a:pt x="284" y="8"/>
                    <a:pt x="311" y="50"/>
                  </a:cubicBezTo>
                  <a:cubicBezTo>
                    <a:pt x="338" y="92"/>
                    <a:pt x="319" y="152"/>
                    <a:pt x="269" y="184"/>
                  </a:cubicBezTo>
                  <a:cubicBezTo>
                    <a:pt x="256" y="192"/>
                    <a:pt x="241" y="198"/>
                    <a:pt x="227" y="201"/>
                  </a:cubicBezTo>
                  <a:cubicBezTo>
                    <a:pt x="225" y="205"/>
                    <a:pt x="220" y="209"/>
                    <a:pt x="215" y="213"/>
                  </a:cubicBezTo>
                  <a:cubicBezTo>
                    <a:pt x="209" y="216"/>
                    <a:pt x="204" y="218"/>
                    <a:pt x="199" y="219"/>
                  </a:cubicBezTo>
                  <a:cubicBezTo>
                    <a:pt x="190" y="231"/>
                    <a:pt x="179" y="241"/>
                    <a:pt x="166" y="250"/>
                  </a:cubicBezTo>
                  <a:cubicBezTo>
                    <a:pt x="116" y="282"/>
                    <a:pt x="53" y="274"/>
                    <a:pt x="27" y="232"/>
                  </a:cubicBezTo>
                  <a:cubicBezTo>
                    <a:pt x="0" y="190"/>
                    <a:pt x="19" y="130"/>
                    <a:pt x="69" y="98"/>
                  </a:cubicBezTo>
                  <a:cubicBezTo>
                    <a:pt x="83" y="89"/>
                    <a:pt x="98" y="83"/>
                    <a:pt x="113" y="81"/>
                  </a:cubicBezTo>
                  <a:cubicBezTo>
                    <a:pt x="115" y="77"/>
                    <a:pt x="119" y="73"/>
                    <a:pt x="124" y="70"/>
                  </a:cubicBezTo>
                  <a:close/>
                </a:path>
              </a:pathLst>
            </a:custGeom>
            <a:solidFill>
              <a:schemeClr val="accent6">
                <a:lumMod val="75000"/>
              </a:schemeClr>
            </a:solidFill>
            <a:ln>
              <a:noFill/>
            </a:ln>
          </p:spPr>
          <p:txBody>
            <a:bodyPr/>
            <a:lstStyle/>
            <a:p>
              <a:endParaRPr lang="fr-FR">
                <a:solidFill>
                  <a:srgbClr val="FF0000"/>
                </a:solidFill>
              </a:endParaRPr>
            </a:p>
          </p:txBody>
        </p:sp>
        <p:sp>
          <p:nvSpPr>
            <p:cNvPr id="297" name="Freeform 258">
              <a:extLst>
                <a:ext uri="{FF2B5EF4-FFF2-40B4-BE49-F238E27FC236}">
                  <a16:creationId xmlns:a16="http://schemas.microsoft.com/office/drawing/2014/main" id="{D72707A2-3BD8-403E-82AE-1DD6E632A285}"/>
                </a:ext>
              </a:extLst>
            </p:cNvPr>
            <p:cNvSpPr>
              <a:spLocks/>
            </p:cNvSpPr>
            <p:nvPr/>
          </p:nvSpPr>
          <p:spPr bwMode="auto">
            <a:xfrm>
              <a:off x="6752867" y="4799678"/>
              <a:ext cx="512763" cy="455613"/>
            </a:xfrm>
            <a:custGeom>
              <a:avLst/>
              <a:gdLst>
                <a:gd name="T0" fmla="*/ 108 w 337"/>
                <a:gd name="T1" fmla="*/ 75 h 281"/>
                <a:gd name="T2" fmla="*/ 122 w 337"/>
                <a:gd name="T3" fmla="*/ 67 h 281"/>
                <a:gd name="T4" fmla="*/ 151 w 337"/>
                <a:gd name="T5" fmla="*/ 35 h 281"/>
                <a:gd name="T6" fmla="*/ 274 w 337"/>
                <a:gd name="T7" fmla="*/ 53 h 281"/>
                <a:gd name="T8" fmla="*/ 237 w 337"/>
                <a:gd name="T9" fmla="*/ 196 h 281"/>
                <a:gd name="T10" fmla="*/ 199 w 337"/>
                <a:gd name="T11" fmla="*/ 213 h 281"/>
                <a:gd name="T12" fmla="*/ 188 w 337"/>
                <a:gd name="T13" fmla="*/ 228 h 281"/>
                <a:gd name="T14" fmla="*/ 174 w 337"/>
                <a:gd name="T15" fmla="*/ 233 h 281"/>
                <a:gd name="T16" fmla="*/ 145 w 337"/>
                <a:gd name="T17" fmla="*/ 266 h 281"/>
                <a:gd name="T18" fmla="*/ 23 w 337"/>
                <a:gd name="T19" fmla="*/ 246 h 281"/>
                <a:gd name="T20" fmla="*/ 59 w 337"/>
                <a:gd name="T21" fmla="*/ 104 h 281"/>
                <a:gd name="T22" fmla="*/ 99 w 337"/>
                <a:gd name="T23" fmla="*/ 86 h 281"/>
                <a:gd name="T24" fmla="*/ 108 w 337"/>
                <a:gd name="T25" fmla="*/ 75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7" h="281">
                  <a:moveTo>
                    <a:pt x="123" y="70"/>
                  </a:moveTo>
                  <a:cubicBezTo>
                    <a:pt x="128" y="67"/>
                    <a:pt x="133" y="65"/>
                    <a:pt x="138" y="64"/>
                  </a:cubicBezTo>
                  <a:cubicBezTo>
                    <a:pt x="146" y="52"/>
                    <a:pt x="158" y="41"/>
                    <a:pt x="172" y="32"/>
                  </a:cubicBezTo>
                  <a:cubicBezTo>
                    <a:pt x="222" y="0"/>
                    <a:pt x="284" y="8"/>
                    <a:pt x="311" y="50"/>
                  </a:cubicBezTo>
                  <a:cubicBezTo>
                    <a:pt x="337" y="92"/>
                    <a:pt x="319" y="152"/>
                    <a:pt x="269" y="184"/>
                  </a:cubicBezTo>
                  <a:cubicBezTo>
                    <a:pt x="255" y="192"/>
                    <a:pt x="241" y="198"/>
                    <a:pt x="226" y="201"/>
                  </a:cubicBezTo>
                  <a:cubicBezTo>
                    <a:pt x="224" y="205"/>
                    <a:pt x="220" y="209"/>
                    <a:pt x="214" y="213"/>
                  </a:cubicBezTo>
                  <a:cubicBezTo>
                    <a:pt x="209" y="216"/>
                    <a:pt x="203" y="218"/>
                    <a:pt x="198" y="218"/>
                  </a:cubicBezTo>
                  <a:cubicBezTo>
                    <a:pt x="190" y="230"/>
                    <a:pt x="179" y="241"/>
                    <a:pt x="165" y="250"/>
                  </a:cubicBezTo>
                  <a:cubicBezTo>
                    <a:pt x="115" y="281"/>
                    <a:pt x="53" y="273"/>
                    <a:pt x="26" y="231"/>
                  </a:cubicBezTo>
                  <a:cubicBezTo>
                    <a:pt x="0" y="189"/>
                    <a:pt x="18" y="130"/>
                    <a:pt x="68" y="98"/>
                  </a:cubicBezTo>
                  <a:cubicBezTo>
                    <a:pt x="82" y="89"/>
                    <a:pt x="97" y="83"/>
                    <a:pt x="112" y="80"/>
                  </a:cubicBezTo>
                  <a:cubicBezTo>
                    <a:pt x="115" y="77"/>
                    <a:pt x="118" y="73"/>
                    <a:pt x="123" y="70"/>
                  </a:cubicBezTo>
                  <a:close/>
                </a:path>
              </a:pathLst>
            </a:custGeom>
            <a:solidFill>
              <a:srgbClr val="0070C0"/>
            </a:solidFill>
            <a:ln w="6350" cap="flat">
              <a:solidFill>
                <a:srgbClr val="333333"/>
              </a:solidFill>
              <a:prstDash val="solid"/>
              <a:miter lim="800000"/>
              <a:headEnd/>
              <a:tailEnd/>
            </a:ln>
          </p:spPr>
          <p:txBody>
            <a:bodyPr/>
            <a:lstStyle/>
            <a:p>
              <a:endParaRPr lang="fr-FR">
                <a:solidFill>
                  <a:srgbClr val="0070C0"/>
                </a:solidFill>
              </a:endParaRPr>
            </a:p>
          </p:txBody>
        </p:sp>
        <p:sp>
          <p:nvSpPr>
            <p:cNvPr id="298" name="Freeform 259">
              <a:extLst>
                <a:ext uri="{FF2B5EF4-FFF2-40B4-BE49-F238E27FC236}">
                  <a16:creationId xmlns:a16="http://schemas.microsoft.com/office/drawing/2014/main" id="{F64D6156-2058-4D96-8048-1661C47CD3DE}"/>
                </a:ext>
              </a:extLst>
            </p:cNvPr>
            <p:cNvSpPr>
              <a:spLocks/>
            </p:cNvSpPr>
            <p:nvPr/>
          </p:nvSpPr>
          <p:spPr bwMode="auto">
            <a:xfrm>
              <a:off x="6698892" y="5215603"/>
              <a:ext cx="514350" cy="457200"/>
            </a:xfrm>
            <a:custGeom>
              <a:avLst/>
              <a:gdLst>
                <a:gd name="T0" fmla="*/ 109 w 338"/>
                <a:gd name="T1" fmla="*/ 75 h 282"/>
                <a:gd name="T2" fmla="*/ 122 w 338"/>
                <a:gd name="T3" fmla="*/ 68 h 282"/>
                <a:gd name="T4" fmla="*/ 152 w 338"/>
                <a:gd name="T5" fmla="*/ 35 h 282"/>
                <a:gd name="T6" fmla="*/ 274 w 338"/>
                <a:gd name="T7" fmla="*/ 53 h 282"/>
                <a:gd name="T8" fmla="*/ 237 w 338"/>
                <a:gd name="T9" fmla="*/ 196 h 282"/>
                <a:gd name="T10" fmla="*/ 200 w 338"/>
                <a:gd name="T11" fmla="*/ 213 h 282"/>
                <a:gd name="T12" fmla="*/ 189 w 338"/>
                <a:gd name="T13" fmla="*/ 228 h 282"/>
                <a:gd name="T14" fmla="*/ 175 w 338"/>
                <a:gd name="T15" fmla="*/ 234 h 282"/>
                <a:gd name="T16" fmla="*/ 146 w 338"/>
                <a:gd name="T17" fmla="*/ 266 h 282"/>
                <a:gd name="T18" fmla="*/ 24 w 338"/>
                <a:gd name="T19" fmla="*/ 247 h 282"/>
                <a:gd name="T20" fmla="*/ 60 w 338"/>
                <a:gd name="T21" fmla="*/ 104 h 282"/>
                <a:gd name="T22" fmla="*/ 100 w 338"/>
                <a:gd name="T23" fmla="*/ 87 h 282"/>
                <a:gd name="T24" fmla="*/ 10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124" y="70"/>
                  </a:moveTo>
                  <a:cubicBezTo>
                    <a:pt x="129" y="67"/>
                    <a:pt x="134" y="65"/>
                    <a:pt x="138" y="65"/>
                  </a:cubicBezTo>
                  <a:cubicBezTo>
                    <a:pt x="147" y="52"/>
                    <a:pt x="159" y="41"/>
                    <a:pt x="173" y="32"/>
                  </a:cubicBezTo>
                  <a:cubicBezTo>
                    <a:pt x="223" y="0"/>
                    <a:pt x="285" y="9"/>
                    <a:pt x="311" y="50"/>
                  </a:cubicBezTo>
                  <a:cubicBezTo>
                    <a:pt x="338" y="92"/>
                    <a:pt x="319" y="152"/>
                    <a:pt x="269" y="184"/>
                  </a:cubicBezTo>
                  <a:cubicBezTo>
                    <a:pt x="256" y="193"/>
                    <a:pt x="242" y="198"/>
                    <a:pt x="227" y="201"/>
                  </a:cubicBezTo>
                  <a:cubicBezTo>
                    <a:pt x="225" y="205"/>
                    <a:pt x="221" y="210"/>
                    <a:pt x="215" y="213"/>
                  </a:cubicBezTo>
                  <a:cubicBezTo>
                    <a:pt x="210" y="217"/>
                    <a:pt x="204" y="219"/>
                    <a:pt x="199" y="219"/>
                  </a:cubicBezTo>
                  <a:cubicBezTo>
                    <a:pt x="191" y="231"/>
                    <a:pt x="179" y="242"/>
                    <a:pt x="166" y="250"/>
                  </a:cubicBezTo>
                  <a:cubicBezTo>
                    <a:pt x="116" y="282"/>
                    <a:pt x="54" y="274"/>
                    <a:pt x="27" y="232"/>
                  </a:cubicBezTo>
                  <a:cubicBezTo>
                    <a:pt x="0" y="190"/>
                    <a:pt x="19" y="130"/>
                    <a:pt x="69" y="98"/>
                  </a:cubicBezTo>
                  <a:cubicBezTo>
                    <a:pt x="83" y="89"/>
                    <a:pt x="98" y="84"/>
                    <a:pt x="113" y="81"/>
                  </a:cubicBezTo>
                  <a:cubicBezTo>
                    <a:pt x="115" y="77"/>
                    <a:pt x="119" y="73"/>
                    <a:pt x="124" y="7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9" name="Freeform 269">
              <a:extLst>
                <a:ext uri="{FF2B5EF4-FFF2-40B4-BE49-F238E27FC236}">
                  <a16:creationId xmlns:a16="http://schemas.microsoft.com/office/drawing/2014/main" id="{6F04390C-D531-4BDC-8A7C-F3E44C2F22F2}"/>
                </a:ext>
              </a:extLst>
            </p:cNvPr>
            <p:cNvSpPr>
              <a:spLocks/>
            </p:cNvSpPr>
            <p:nvPr/>
          </p:nvSpPr>
          <p:spPr bwMode="auto">
            <a:xfrm>
              <a:off x="6702067" y="5214015"/>
              <a:ext cx="514350" cy="457200"/>
            </a:xfrm>
            <a:custGeom>
              <a:avLst/>
              <a:gdLst>
                <a:gd name="T0" fmla="*/ 109 w 338"/>
                <a:gd name="T1" fmla="*/ 75 h 282"/>
                <a:gd name="T2" fmla="*/ 122 w 338"/>
                <a:gd name="T3" fmla="*/ 67 h 282"/>
                <a:gd name="T4" fmla="*/ 151 w 338"/>
                <a:gd name="T5" fmla="*/ 35 h 282"/>
                <a:gd name="T6" fmla="*/ 274 w 338"/>
                <a:gd name="T7" fmla="*/ 53 h 282"/>
                <a:gd name="T8" fmla="*/ 237 w 338"/>
                <a:gd name="T9" fmla="*/ 196 h 282"/>
                <a:gd name="T10" fmla="*/ 200 w 338"/>
                <a:gd name="T11" fmla="*/ 213 h 282"/>
                <a:gd name="T12" fmla="*/ 189 w 338"/>
                <a:gd name="T13" fmla="*/ 228 h 282"/>
                <a:gd name="T14" fmla="*/ 175 w 338"/>
                <a:gd name="T15" fmla="*/ 234 h 282"/>
                <a:gd name="T16" fmla="*/ 145 w 338"/>
                <a:gd name="T17" fmla="*/ 266 h 282"/>
                <a:gd name="T18" fmla="*/ 24 w 338"/>
                <a:gd name="T19" fmla="*/ 247 h 282"/>
                <a:gd name="T20" fmla="*/ 60 w 338"/>
                <a:gd name="T21" fmla="*/ 104 h 282"/>
                <a:gd name="T22" fmla="*/ 99 w 338"/>
                <a:gd name="T23" fmla="*/ 87 h 282"/>
                <a:gd name="T24" fmla="*/ 10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124" y="70"/>
                  </a:moveTo>
                  <a:cubicBezTo>
                    <a:pt x="128" y="67"/>
                    <a:pt x="134" y="65"/>
                    <a:pt x="138" y="64"/>
                  </a:cubicBezTo>
                  <a:cubicBezTo>
                    <a:pt x="147" y="52"/>
                    <a:pt x="158" y="41"/>
                    <a:pt x="172" y="32"/>
                  </a:cubicBezTo>
                  <a:cubicBezTo>
                    <a:pt x="222" y="0"/>
                    <a:pt x="284" y="8"/>
                    <a:pt x="311" y="50"/>
                  </a:cubicBezTo>
                  <a:cubicBezTo>
                    <a:pt x="338" y="92"/>
                    <a:pt x="319" y="152"/>
                    <a:pt x="269" y="184"/>
                  </a:cubicBezTo>
                  <a:cubicBezTo>
                    <a:pt x="255" y="192"/>
                    <a:pt x="241" y="198"/>
                    <a:pt x="227" y="201"/>
                  </a:cubicBezTo>
                  <a:cubicBezTo>
                    <a:pt x="224" y="205"/>
                    <a:pt x="220" y="209"/>
                    <a:pt x="215" y="213"/>
                  </a:cubicBezTo>
                  <a:cubicBezTo>
                    <a:pt x="209" y="216"/>
                    <a:pt x="203" y="218"/>
                    <a:pt x="199" y="219"/>
                  </a:cubicBezTo>
                  <a:cubicBezTo>
                    <a:pt x="190" y="231"/>
                    <a:pt x="179" y="241"/>
                    <a:pt x="165" y="250"/>
                  </a:cubicBezTo>
                  <a:cubicBezTo>
                    <a:pt x="115" y="282"/>
                    <a:pt x="53" y="274"/>
                    <a:pt x="27" y="232"/>
                  </a:cubicBezTo>
                  <a:cubicBezTo>
                    <a:pt x="0" y="190"/>
                    <a:pt x="19" y="130"/>
                    <a:pt x="69" y="98"/>
                  </a:cubicBezTo>
                  <a:cubicBezTo>
                    <a:pt x="83" y="89"/>
                    <a:pt x="97" y="83"/>
                    <a:pt x="112" y="81"/>
                  </a:cubicBezTo>
                  <a:cubicBezTo>
                    <a:pt x="115" y="77"/>
                    <a:pt x="119" y="73"/>
                    <a:pt x="124" y="7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0" name="Oval 285">
              <a:extLst>
                <a:ext uri="{FF2B5EF4-FFF2-40B4-BE49-F238E27FC236}">
                  <a16:creationId xmlns:a16="http://schemas.microsoft.com/office/drawing/2014/main" id="{46D023A6-BE46-447B-9557-AD2B8A92DDAF}"/>
                </a:ext>
              </a:extLst>
            </p:cNvPr>
            <p:cNvSpPr>
              <a:spLocks noChangeArrowheads="1"/>
            </p:cNvSpPr>
            <p:nvPr/>
          </p:nvSpPr>
          <p:spPr bwMode="auto">
            <a:xfrm>
              <a:off x="6505217" y="5715665"/>
              <a:ext cx="80963" cy="87313"/>
            </a:xfrm>
            <a:prstGeom prst="ellipse">
              <a:avLst/>
            </a:prstGeom>
            <a:solidFill>
              <a:schemeClr val="tx1"/>
            </a:solidFill>
            <a:ln w="9525">
              <a:solidFill>
                <a:schemeClr val="bg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301" name="Group 195">
              <a:extLst>
                <a:ext uri="{FF2B5EF4-FFF2-40B4-BE49-F238E27FC236}">
                  <a16:creationId xmlns:a16="http://schemas.microsoft.com/office/drawing/2014/main" id="{A5DA5938-9BD7-4DF8-AC67-B0E769568D9A}"/>
                </a:ext>
              </a:extLst>
            </p:cNvPr>
            <p:cNvGrpSpPr>
              <a:grpSpLocks/>
            </p:cNvGrpSpPr>
            <p:nvPr/>
          </p:nvGrpSpPr>
          <p:grpSpPr bwMode="auto">
            <a:xfrm rot="1514193">
              <a:off x="6521247" y="6201738"/>
              <a:ext cx="332857" cy="687668"/>
              <a:chOff x="1152" y="771"/>
              <a:chExt cx="286" cy="557"/>
            </a:xfrm>
            <a:solidFill>
              <a:srgbClr val="0070C0"/>
            </a:solidFill>
          </p:grpSpPr>
          <p:sp>
            <p:nvSpPr>
              <p:cNvPr id="344" name="Freeform 196">
                <a:extLst>
                  <a:ext uri="{FF2B5EF4-FFF2-40B4-BE49-F238E27FC236}">
                    <a16:creationId xmlns:a16="http://schemas.microsoft.com/office/drawing/2014/main" id="{FC62914C-C4F0-4D90-83CF-3338F5439592}"/>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5" name="Freeform 197">
                <a:extLst>
                  <a:ext uri="{FF2B5EF4-FFF2-40B4-BE49-F238E27FC236}">
                    <a16:creationId xmlns:a16="http://schemas.microsoft.com/office/drawing/2014/main" id="{87EACC5D-6D34-49EE-9C7C-BA714A45005E}"/>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6" name="Freeform 198">
                <a:extLst>
                  <a:ext uri="{FF2B5EF4-FFF2-40B4-BE49-F238E27FC236}">
                    <a16:creationId xmlns:a16="http://schemas.microsoft.com/office/drawing/2014/main" id="{FB3F1BF6-0DFF-40CC-B91F-09FF7B9B890F}"/>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7" name="Freeform 199">
                <a:extLst>
                  <a:ext uri="{FF2B5EF4-FFF2-40B4-BE49-F238E27FC236}">
                    <a16:creationId xmlns:a16="http://schemas.microsoft.com/office/drawing/2014/main" id="{0FB8C59F-7FB6-418F-B031-A723C6BBF1D5}"/>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8" name="Freeform 200">
                <a:extLst>
                  <a:ext uri="{FF2B5EF4-FFF2-40B4-BE49-F238E27FC236}">
                    <a16:creationId xmlns:a16="http://schemas.microsoft.com/office/drawing/2014/main" id="{B6043D48-5A23-410E-8735-FE52C48CF2AB}"/>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9" name="Freeform 201">
                <a:extLst>
                  <a:ext uri="{FF2B5EF4-FFF2-40B4-BE49-F238E27FC236}">
                    <a16:creationId xmlns:a16="http://schemas.microsoft.com/office/drawing/2014/main" id="{B44E0359-01E4-4EC3-A675-0B5F907F1840}"/>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0" name="Freeform 202">
                <a:extLst>
                  <a:ext uri="{FF2B5EF4-FFF2-40B4-BE49-F238E27FC236}">
                    <a16:creationId xmlns:a16="http://schemas.microsoft.com/office/drawing/2014/main" id="{42446C4C-DB2B-463D-AD19-EE7324696DB2}"/>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1" name="Freeform 203">
                <a:extLst>
                  <a:ext uri="{FF2B5EF4-FFF2-40B4-BE49-F238E27FC236}">
                    <a16:creationId xmlns:a16="http://schemas.microsoft.com/office/drawing/2014/main" id="{7FB6D042-5923-494E-957D-2DFEF3DB7BE4}"/>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2" name="Freeform 204">
                <a:extLst>
                  <a:ext uri="{FF2B5EF4-FFF2-40B4-BE49-F238E27FC236}">
                    <a16:creationId xmlns:a16="http://schemas.microsoft.com/office/drawing/2014/main" id="{21C826A7-4660-4429-8DC2-ED077E237E70}"/>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3" name="Freeform 205">
                <a:extLst>
                  <a:ext uri="{FF2B5EF4-FFF2-40B4-BE49-F238E27FC236}">
                    <a16:creationId xmlns:a16="http://schemas.microsoft.com/office/drawing/2014/main" id="{7423091E-E0A0-4B2D-9CFA-12CF0F6A714E}"/>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4" name="Freeform 206">
                <a:extLst>
                  <a:ext uri="{FF2B5EF4-FFF2-40B4-BE49-F238E27FC236}">
                    <a16:creationId xmlns:a16="http://schemas.microsoft.com/office/drawing/2014/main" id="{1E6177FB-EDCA-4693-898E-111139262629}"/>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302" name="Group 195">
              <a:extLst>
                <a:ext uri="{FF2B5EF4-FFF2-40B4-BE49-F238E27FC236}">
                  <a16:creationId xmlns:a16="http://schemas.microsoft.com/office/drawing/2014/main" id="{A05E28F9-36FA-49F8-B6A8-C6423F389108}"/>
                </a:ext>
              </a:extLst>
            </p:cNvPr>
            <p:cNvGrpSpPr>
              <a:grpSpLocks/>
            </p:cNvGrpSpPr>
            <p:nvPr/>
          </p:nvGrpSpPr>
          <p:grpSpPr bwMode="auto">
            <a:xfrm rot="20654467">
              <a:off x="6254300" y="6256567"/>
              <a:ext cx="306749" cy="589918"/>
              <a:chOff x="1152" y="771"/>
              <a:chExt cx="286" cy="557"/>
            </a:xfrm>
            <a:solidFill>
              <a:srgbClr val="0070C0"/>
            </a:solidFill>
          </p:grpSpPr>
          <p:sp>
            <p:nvSpPr>
              <p:cNvPr id="333" name="Freeform 196">
                <a:extLst>
                  <a:ext uri="{FF2B5EF4-FFF2-40B4-BE49-F238E27FC236}">
                    <a16:creationId xmlns:a16="http://schemas.microsoft.com/office/drawing/2014/main" id="{F639F05D-85E3-45B3-85DD-3C320B39BBE9}"/>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4" name="Freeform 197">
                <a:extLst>
                  <a:ext uri="{FF2B5EF4-FFF2-40B4-BE49-F238E27FC236}">
                    <a16:creationId xmlns:a16="http://schemas.microsoft.com/office/drawing/2014/main" id="{47F5A2A5-D8A9-47D2-8817-AFB6E4DDABB8}"/>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5" name="Freeform 198">
                <a:extLst>
                  <a:ext uri="{FF2B5EF4-FFF2-40B4-BE49-F238E27FC236}">
                    <a16:creationId xmlns:a16="http://schemas.microsoft.com/office/drawing/2014/main" id="{5A973663-F29E-424B-A043-E12F0B99464F}"/>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6" name="Freeform 199">
                <a:extLst>
                  <a:ext uri="{FF2B5EF4-FFF2-40B4-BE49-F238E27FC236}">
                    <a16:creationId xmlns:a16="http://schemas.microsoft.com/office/drawing/2014/main" id="{C812F249-0AD1-4B57-AEDB-788FDF22B8F7}"/>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7" name="Freeform 200">
                <a:extLst>
                  <a:ext uri="{FF2B5EF4-FFF2-40B4-BE49-F238E27FC236}">
                    <a16:creationId xmlns:a16="http://schemas.microsoft.com/office/drawing/2014/main" id="{1EDDEC8F-B682-4FD9-B908-A1619CABB987}"/>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8" name="Freeform 201">
                <a:extLst>
                  <a:ext uri="{FF2B5EF4-FFF2-40B4-BE49-F238E27FC236}">
                    <a16:creationId xmlns:a16="http://schemas.microsoft.com/office/drawing/2014/main" id="{FE281BF7-98F8-4E53-BA98-AEAB477641C3}"/>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9" name="Freeform 202">
                <a:extLst>
                  <a:ext uri="{FF2B5EF4-FFF2-40B4-BE49-F238E27FC236}">
                    <a16:creationId xmlns:a16="http://schemas.microsoft.com/office/drawing/2014/main" id="{45BD9AAB-F882-42B8-9F32-AF8E9B9097E9}"/>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0" name="Freeform 203">
                <a:extLst>
                  <a:ext uri="{FF2B5EF4-FFF2-40B4-BE49-F238E27FC236}">
                    <a16:creationId xmlns:a16="http://schemas.microsoft.com/office/drawing/2014/main" id="{A7F8B68D-3F83-4F41-A003-63B907BAFCB4}"/>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1" name="Freeform 204">
                <a:extLst>
                  <a:ext uri="{FF2B5EF4-FFF2-40B4-BE49-F238E27FC236}">
                    <a16:creationId xmlns:a16="http://schemas.microsoft.com/office/drawing/2014/main" id="{AB8536D3-2BC2-4600-B5AB-C25056094114}"/>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2" name="Freeform 205">
                <a:extLst>
                  <a:ext uri="{FF2B5EF4-FFF2-40B4-BE49-F238E27FC236}">
                    <a16:creationId xmlns:a16="http://schemas.microsoft.com/office/drawing/2014/main" id="{E46F981E-EE06-4FAB-A13D-F0DF7D20F2EF}"/>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3" name="Freeform 206">
                <a:extLst>
                  <a:ext uri="{FF2B5EF4-FFF2-40B4-BE49-F238E27FC236}">
                    <a16:creationId xmlns:a16="http://schemas.microsoft.com/office/drawing/2014/main" id="{B341945F-2EA5-4452-BA5A-B57FF4C65941}"/>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303" name="Group 195">
              <a:extLst>
                <a:ext uri="{FF2B5EF4-FFF2-40B4-BE49-F238E27FC236}">
                  <a16:creationId xmlns:a16="http://schemas.microsoft.com/office/drawing/2014/main" id="{E10442B5-C940-4E82-8EEE-CD1E0B74B9B7}"/>
                </a:ext>
              </a:extLst>
            </p:cNvPr>
            <p:cNvGrpSpPr>
              <a:grpSpLocks/>
            </p:cNvGrpSpPr>
            <p:nvPr/>
          </p:nvGrpSpPr>
          <p:grpSpPr bwMode="auto">
            <a:xfrm>
              <a:off x="6095641" y="5051740"/>
              <a:ext cx="304369" cy="639845"/>
              <a:chOff x="1152" y="771"/>
              <a:chExt cx="286" cy="557"/>
            </a:xfrm>
            <a:solidFill>
              <a:srgbClr val="0070C0"/>
            </a:solidFill>
          </p:grpSpPr>
          <p:sp>
            <p:nvSpPr>
              <p:cNvPr id="322" name="Freeform 196">
                <a:extLst>
                  <a:ext uri="{FF2B5EF4-FFF2-40B4-BE49-F238E27FC236}">
                    <a16:creationId xmlns:a16="http://schemas.microsoft.com/office/drawing/2014/main" id="{2A10F56F-6455-4461-8C07-3C955A0A6039}"/>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3" name="Freeform 197">
                <a:extLst>
                  <a:ext uri="{FF2B5EF4-FFF2-40B4-BE49-F238E27FC236}">
                    <a16:creationId xmlns:a16="http://schemas.microsoft.com/office/drawing/2014/main" id="{EA17EBC1-02E8-4DDD-9787-D640EEC1CE34}"/>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4" name="Freeform 198">
                <a:extLst>
                  <a:ext uri="{FF2B5EF4-FFF2-40B4-BE49-F238E27FC236}">
                    <a16:creationId xmlns:a16="http://schemas.microsoft.com/office/drawing/2014/main" id="{7331C363-E332-4DCC-AA09-4EDA981745CB}"/>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5" name="Freeform 199">
                <a:extLst>
                  <a:ext uri="{FF2B5EF4-FFF2-40B4-BE49-F238E27FC236}">
                    <a16:creationId xmlns:a16="http://schemas.microsoft.com/office/drawing/2014/main" id="{089A825B-B756-47A7-8E87-A3D9D21B80D6}"/>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6" name="Freeform 200">
                <a:extLst>
                  <a:ext uri="{FF2B5EF4-FFF2-40B4-BE49-F238E27FC236}">
                    <a16:creationId xmlns:a16="http://schemas.microsoft.com/office/drawing/2014/main" id="{F87D084F-951B-41F3-AECA-0A41E8A0C9BF}"/>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7" name="Freeform 201">
                <a:extLst>
                  <a:ext uri="{FF2B5EF4-FFF2-40B4-BE49-F238E27FC236}">
                    <a16:creationId xmlns:a16="http://schemas.microsoft.com/office/drawing/2014/main" id="{BD06BF33-4140-4827-B5A0-A396582F92F4}"/>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8" name="Freeform 202">
                <a:extLst>
                  <a:ext uri="{FF2B5EF4-FFF2-40B4-BE49-F238E27FC236}">
                    <a16:creationId xmlns:a16="http://schemas.microsoft.com/office/drawing/2014/main" id="{50778336-7460-4F0E-B599-8EB928EAFAF8}"/>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9" name="Freeform 203">
                <a:extLst>
                  <a:ext uri="{FF2B5EF4-FFF2-40B4-BE49-F238E27FC236}">
                    <a16:creationId xmlns:a16="http://schemas.microsoft.com/office/drawing/2014/main" id="{949ACAB2-FD68-4C7B-A1D0-D2B8B6128674}"/>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0" name="Freeform 204">
                <a:extLst>
                  <a:ext uri="{FF2B5EF4-FFF2-40B4-BE49-F238E27FC236}">
                    <a16:creationId xmlns:a16="http://schemas.microsoft.com/office/drawing/2014/main" id="{5249B862-6E14-4B3F-BE2A-E489F7269FED}"/>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1" name="Freeform 205">
                <a:extLst>
                  <a:ext uri="{FF2B5EF4-FFF2-40B4-BE49-F238E27FC236}">
                    <a16:creationId xmlns:a16="http://schemas.microsoft.com/office/drawing/2014/main" id="{C8DF6EE8-EDB6-40A5-BF05-0A32113DF589}"/>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2" name="Freeform 206">
                <a:extLst>
                  <a:ext uri="{FF2B5EF4-FFF2-40B4-BE49-F238E27FC236}">
                    <a16:creationId xmlns:a16="http://schemas.microsoft.com/office/drawing/2014/main" id="{E52E7419-0FC8-4181-BC0D-9113D78FAC1C}"/>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304" name="Group 195">
              <a:extLst>
                <a:ext uri="{FF2B5EF4-FFF2-40B4-BE49-F238E27FC236}">
                  <a16:creationId xmlns:a16="http://schemas.microsoft.com/office/drawing/2014/main" id="{5D60C663-ACE4-4663-A4CE-627B6C341322}"/>
                </a:ext>
              </a:extLst>
            </p:cNvPr>
            <p:cNvGrpSpPr>
              <a:grpSpLocks/>
            </p:cNvGrpSpPr>
            <p:nvPr/>
          </p:nvGrpSpPr>
          <p:grpSpPr bwMode="auto">
            <a:xfrm>
              <a:off x="6705242" y="4990536"/>
              <a:ext cx="304369" cy="639845"/>
              <a:chOff x="1152" y="771"/>
              <a:chExt cx="286" cy="557"/>
            </a:xfrm>
            <a:solidFill>
              <a:srgbClr val="0070C0"/>
            </a:solidFill>
          </p:grpSpPr>
          <p:sp>
            <p:nvSpPr>
              <p:cNvPr id="311" name="Freeform 196">
                <a:extLst>
                  <a:ext uri="{FF2B5EF4-FFF2-40B4-BE49-F238E27FC236}">
                    <a16:creationId xmlns:a16="http://schemas.microsoft.com/office/drawing/2014/main" id="{FCF4997D-0C5A-4654-A4E2-7FAA3F8497E0}"/>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2" name="Freeform 197">
                <a:extLst>
                  <a:ext uri="{FF2B5EF4-FFF2-40B4-BE49-F238E27FC236}">
                    <a16:creationId xmlns:a16="http://schemas.microsoft.com/office/drawing/2014/main" id="{D0A8AA3C-2360-4E6C-9E16-6C60BEE879FB}"/>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3" name="Freeform 198">
                <a:extLst>
                  <a:ext uri="{FF2B5EF4-FFF2-40B4-BE49-F238E27FC236}">
                    <a16:creationId xmlns:a16="http://schemas.microsoft.com/office/drawing/2014/main" id="{4211F9A2-CFE5-4B4B-A95A-37BE956092AE}"/>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4" name="Freeform 199">
                <a:extLst>
                  <a:ext uri="{FF2B5EF4-FFF2-40B4-BE49-F238E27FC236}">
                    <a16:creationId xmlns:a16="http://schemas.microsoft.com/office/drawing/2014/main" id="{0DDE637E-DE01-46F1-AECC-9B4D6A6F2BF4}"/>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5" name="Freeform 200">
                <a:extLst>
                  <a:ext uri="{FF2B5EF4-FFF2-40B4-BE49-F238E27FC236}">
                    <a16:creationId xmlns:a16="http://schemas.microsoft.com/office/drawing/2014/main" id="{D6B8B050-725E-483B-942B-B5AF4E24D421}"/>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6" name="Freeform 201">
                <a:extLst>
                  <a:ext uri="{FF2B5EF4-FFF2-40B4-BE49-F238E27FC236}">
                    <a16:creationId xmlns:a16="http://schemas.microsoft.com/office/drawing/2014/main" id="{CD8EE8A7-1146-4389-9187-C33C9E67E46E}"/>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 name="Freeform 202">
                <a:extLst>
                  <a:ext uri="{FF2B5EF4-FFF2-40B4-BE49-F238E27FC236}">
                    <a16:creationId xmlns:a16="http://schemas.microsoft.com/office/drawing/2014/main" id="{9065BEAA-EBA4-49ED-AB29-53B178ACAF87}"/>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 name="Freeform 203">
                <a:extLst>
                  <a:ext uri="{FF2B5EF4-FFF2-40B4-BE49-F238E27FC236}">
                    <a16:creationId xmlns:a16="http://schemas.microsoft.com/office/drawing/2014/main" id="{FCAF0740-73CD-4B79-91EC-7E4680D0F7CE}"/>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 name="Freeform 204">
                <a:extLst>
                  <a:ext uri="{FF2B5EF4-FFF2-40B4-BE49-F238E27FC236}">
                    <a16:creationId xmlns:a16="http://schemas.microsoft.com/office/drawing/2014/main" id="{802DCFC8-082B-4E68-BC85-BEE967CFBF98}"/>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 name="Freeform 205">
                <a:extLst>
                  <a:ext uri="{FF2B5EF4-FFF2-40B4-BE49-F238E27FC236}">
                    <a16:creationId xmlns:a16="http://schemas.microsoft.com/office/drawing/2014/main" id="{F0DBC18D-F43F-44D9-8C53-49F8006E7394}"/>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 name="Freeform 206">
                <a:extLst>
                  <a:ext uri="{FF2B5EF4-FFF2-40B4-BE49-F238E27FC236}">
                    <a16:creationId xmlns:a16="http://schemas.microsoft.com/office/drawing/2014/main" id="{AF1F3CA6-990B-42D2-BD02-FD57F4ACEB4C}"/>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305" name="Group 288">
              <a:extLst>
                <a:ext uri="{FF2B5EF4-FFF2-40B4-BE49-F238E27FC236}">
                  <a16:creationId xmlns:a16="http://schemas.microsoft.com/office/drawing/2014/main" id="{E755B540-771A-414D-A978-D9CBB64DF2FC}"/>
                </a:ext>
              </a:extLst>
            </p:cNvPr>
            <p:cNvGrpSpPr>
              <a:grpSpLocks/>
            </p:cNvGrpSpPr>
            <p:nvPr/>
          </p:nvGrpSpPr>
          <p:grpSpPr bwMode="auto">
            <a:xfrm rot="20000935">
              <a:off x="5782929" y="4813698"/>
              <a:ext cx="278809" cy="206691"/>
              <a:chOff x="3648" y="1586"/>
              <a:chExt cx="47" cy="49"/>
            </a:xfrm>
            <a:solidFill>
              <a:srgbClr val="0070C0"/>
            </a:solidFill>
          </p:grpSpPr>
          <p:sp>
            <p:nvSpPr>
              <p:cNvPr id="309" name="Oval 289">
                <a:extLst>
                  <a:ext uri="{FF2B5EF4-FFF2-40B4-BE49-F238E27FC236}">
                    <a16:creationId xmlns:a16="http://schemas.microsoft.com/office/drawing/2014/main" id="{7890CDDE-F1D7-416B-848F-72C03BAAA46D}"/>
                  </a:ext>
                </a:extLst>
              </p:cNvPr>
              <p:cNvSpPr>
                <a:spLocks noChangeArrowheads="1"/>
              </p:cNvSpPr>
              <p:nvPr/>
            </p:nvSpPr>
            <p:spPr bwMode="auto">
              <a:xfrm>
                <a:off x="3648" y="1586"/>
                <a:ext cx="47" cy="49"/>
              </a:xfrm>
              <a:prstGeom prst="ellipse">
                <a:avLst/>
              </a:prstGeom>
              <a:solidFill>
                <a:srgbClr val="FF0000"/>
              </a:solidFill>
              <a:ln w="7938" cap="rnd">
                <a:solidFill>
                  <a:srgbClr val="333333"/>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10" name="Freeform 290">
                <a:extLst>
                  <a:ext uri="{FF2B5EF4-FFF2-40B4-BE49-F238E27FC236}">
                    <a16:creationId xmlns:a16="http://schemas.microsoft.com/office/drawing/2014/main" id="{2DE65C19-BA4B-432C-9EE1-8AD2B37DB84E}"/>
                  </a:ext>
                </a:extLst>
              </p:cNvPr>
              <p:cNvSpPr>
                <a:spLocks/>
              </p:cNvSpPr>
              <p:nvPr/>
            </p:nvSpPr>
            <p:spPr bwMode="auto">
              <a:xfrm>
                <a:off x="3648" y="1593"/>
                <a:ext cx="16" cy="25"/>
              </a:xfrm>
              <a:custGeom>
                <a:avLst/>
                <a:gdLst>
                  <a:gd name="T0" fmla="*/ 33 w 11"/>
                  <a:gd name="T1" fmla="*/ 0 h 16"/>
                  <a:gd name="T2" fmla="*/ 15 w 11"/>
                  <a:gd name="T3" fmla="*/ 61 h 16"/>
                  <a:gd name="T4" fmla="*/ 33 w 11"/>
                  <a:gd name="T5" fmla="*/ 0 h 16"/>
                  <a:gd name="T6" fmla="*/ 0 60000 65536"/>
                  <a:gd name="T7" fmla="*/ 0 60000 65536"/>
                  <a:gd name="T8" fmla="*/ 0 60000 65536"/>
                </a:gdLst>
                <a:ahLst/>
                <a:cxnLst>
                  <a:cxn ang="T6">
                    <a:pos x="T0" y="T1"/>
                  </a:cxn>
                  <a:cxn ang="T7">
                    <a:pos x="T2" y="T3"/>
                  </a:cxn>
                  <a:cxn ang="T8">
                    <a:pos x="T4" y="T5"/>
                  </a:cxn>
                </a:cxnLst>
                <a:rect l="0" t="0" r="r" b="b"/>
                <a:pathLst>
                  <a:path w="11" h="16">
                    <a:moveTo>
                      <a:pt x="11" y="0"/>
                    </a:moveTo>
                    <a:cubicBezTo>
                      <a:pt x="11" y="0"/>
                      <a:pt x="0" y="5"/>
                      <a:pt x="5" y="16"/>
                    </a:cubicBezTo>
                    <a:cubicBezTo>
                      <a:pt x="5" y="16"/>
                      <a:pt x="4" y="9"/>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306" name="Group 288">
              <a:extLst>
                <a:ext uri="{FF2B5EF4-FFF2-40B4-BE49-F238E27FC236}">
                  <a16:creationId xmlns:a16="http://schemas.microsoft.com/office/drawing/2014/main" id="{4BDCDD76-85B4-4A0D-B75B-A2DBD8A52193}"/>
                </a:ext>
              </a:extLst>
            </p:cNvPr>
            <p:cNvGrpSpPr>
              <a:grpSpLocks/>
            </p:cNvGrpSpPr>
            <p:nvPr/>
          </p:nvGrpSpPr>
          <p:grpSpPr bwMode="auto">
            <a:xfrm rot="1234194">
              <a:off x="7024198" y="4812808"/>
              <a:ext cx="239383" cy="194731"/>
              <a:chOff x="3648" y="1586"/>
              <a:chExt cx="47" cy="49"/>
            </a:xfrm>
            <a:solidFill>
              <a:srgbClr val="0070C0"/>
            </a:solidFill>
          </p:grpSpPr>
          <p:sp>
            <p:nvSpPr>
              <p:cNvPr id="307" name="Oval 289">
                <a:extLst>
                  <a:ext uri="{FF2B5EF4-FFF2-40B4-BE49-F238E27FC236}">
                    <a16:creationId xmlns:a16="http://schemas.microsoft.com/office/drawing/2014/main" id="{28CC867A-F675-488A-91F0-C563B8FED752}"/>
                  </a:ext>
                </a:extLst>
              </p:cNvPr>
              <p:cNvSpPr>
                <a:spLocks noChangeArrowheads="1"/>
              </p:cNvSpPr>
              <p:nvPr/>
            </p:nvSpPr>
            <p:spPr bwMode="auto">
              <a:xfrm>
                <a:off x="3648" y="1586"/>
                <a:ext cx="47" cy="49"/>
              </a:xfrm>
              <a:prstGeom prst="ellipse">
                <a:avLst/>
              </a:prstGeom>
              <a:solidFill>
                <a:srgbClr val="FF0000"/>
              </a:solidFill>
              <a:ln w="7938" cap="rnd">
                <a:solidFill>
                  <a:srgbClr val="333333"/>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08" name="Freeform 290">
                <a:extLst>
                  <a:ext uri="{FF2B5EF4-FFF2-40B4-BE49-F238E27FC236}">
                    <a16:creationId xmlns:a16="http://schemas.microsoft.com/office/drawing/2014/main" id="{22BD9F8D-30A6-4102-A9F3-B6FECB28EB9F}"/>
                  </a:ext>
                </a:extLst>
              </p:cNvPr>
              <p:cNvSpPr>
                <a:spLocks/>
              </p:cNvSpPr>
              <p:nvPr/>
            </p:nvSpPr>
            <p:spPr bwMode="auto">
              <a:xfrm>
                <a:off x="3648" y="1593"/>
                <a:ext cx="16" cy="25"/>
              </a:xfrm>
              <a:custGeom>
                <a:avLst/>
                <a:gdLst>
                  <a:gd name="T0" fmla="*/ 33 w 11"/>
                  <a:gd name="T1" fmla="*/ 0 h 16"/>
                  <a:gd name="T2" fmla="*/ 15 w 11"/>
                  <a:gd name="T3" fmla="*/ 61 h 16"/>
                  <a:gd name="T4" fmla="*/ 33 w 11"/>
                  <a:gd name="T5" fmla="*/ 0 h 16"/>
                  <a:gd name="T6" fmla="*/ 0 60000 65536"/>
                  <a:gd name="T7" fmla="*/ 0 60000 65536"/>
                  <a:gd name="T8" fmla="*/ 0 60000 65536"/>
                </a:gdLst>
                <a:ahLst/>
                <a:cxnLst>
                  <a:cxn ang="T6">
                    <a:pos x="T0" y="T1"/>
                  </a:cxn>
                  <a:cxn ang="T7">
                    <a:pos x="T2" y="T3"/>
                  </a:cxn>
                  <a:cxn ang="T8">
                    <a:pos x="T4" y="T5"/>
                  </a:cxn>
                </a:cxnLst>
                <a:rect l="0" t="0" r="r" b="b"/>
                <a:pathLst>
                  <a:path w="11" h="16">
                    <a:moveTo>
                      <a:pt x="11" y="0"/>
                    </a:moveTo>
                    <a:cubicBezTo>
                      <a:pt x="11" y="0"/>
                      <a:pt x="0" y="5"/>
                      <a:pt x="5" y="16"/>
                    </a:cubicBezTo>
                    <a:cubicBezTo>
                      <a:pt x="5" y="16"/>
                      <a:pt x="4" y="9"/>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grpSp>
        <p:nvGrpSpPr>
          <p:cNvPr id="377" name="Groupe 376">
            <a:extLst>
              <a:ext uri="{FF2B5EF4-FFF2-40B4-BE49-F238E27FC236}">
                <a16:creationId xmlns:a16="http://schemas.microsoft.com/office/drawing/2014/main" id="{F6DC406F-33D9-47B5-A7A4-2CE53A1BDD56}"/>
              </a:ext>
            </a:extLst>
          </p:cNvPr>
          <p:cNvGrpSpPr/>
          <p:nvPr/>
        </p:nvGrpSpPr>
        <p:grpSpPr>
          <a:xfrm>
            <a:off x="10018069" y="1411683"/>
            <a:ext cx="1023172" cy="1574137"/>
            <a:chOff x="581575" y="4106128"/>
            <a:chExt cx="1513216" cy="2091316"/>
          </a:xfrm>
        </p:grpSpPr>
        <p:grpSp>
          <p:nvGrpSpPr>
            <p:cNvPr id="378" name="Group 195">
              <a:extLst>
                <a:ext uri="{FF2B5EF4-FFF2-40B4-BE49-F238E27FC236}">
                  <a16:creationId xmlns:a16="http://schemas.microsoft.com/office/drawing/2014/main" id="{12E3F1EA-77E7-4C2D-B296-3E646C636780}"/>
                </a:ext>
              </a:extLst>
            </p:cNvPr>
            <p:cNvGrpSpPr>
              <a:grpSpLocks/>
            </p:cNvGrpSpPr>
            <p:nvPr/>
          </p:nvGrpSpPr>
          <p:grpSpPr bwMode="auto">
            <a:xfrm>
              <a:off x="1790422" y="4144909"/>
              <a:ext cx="304369" cy="639845"/>
              <a:chOff x="1152" y="771"/>
              <a:chExt cx="286" cy="557"/>
            </a:xfrm>
            <a:solidFill>
              <a:srgbClr val="0070C0"/>
            </a:solidFill>
          </p:grpSpPr>
          <p:sp>
            <p:nvSpPr>
              <p:cNvPr id="486" name="Freeform 196">
                <a:extLst>
                  <a:ext uri="{FF2B5EF4-FFF2-40B4-BE49-F238E27FC236}">
                    <a16:creationId xmlns:a16="http://schemas.microsoft.com/office/drawing/2014/main" id="{DF392316-F625-4266-8579-94A6138DF49F}"/>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7" name="Freeform 197">
                <a:extLst>
                  <a:ext uri="{FF2B5EF4-FFF2-40B4-BE49-F238E27FC236}">
                    <a16:creationId xmlns:a16="http://schemas.microsoft.com/office/drawing/2014/main" id="{EFF82224-3273-48B6-A57A-AEBD6060AC5B}"/>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8" name="Freeform 198">
                <a:extLst>
                  <a:ext uri="{FF2B5EF4-FFF2-40B4-BE49-F238E27FC236}">
                    <a16:creationId xmlns:a16="http://schemas.microsoft.com/office/drawing/2014/main" id="{95D2C2C8-AA78-4F35-9B8D-A49A97EE9BAE}"/>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9" name="Freeform 199">
                <a:extLst>
                  <a:ext uri="{FF2B5EF4-FFF2-40B4-BE49-F238E27FC236}">
                    <a16:creationId xmlns:a16="http://schemas.microsoft.com/office/drawing/2014/main" id="{A85CB989-17F2-4B84-B618-E2E3979B10D7}"/>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0" name="Freeform 200">
                <a:extLst>
                  <a:ext uri="{FF2B5EF4-FFF2-40B4-BE49-F238E27FC236}">
                    <a16:creationId xmlns:a16="http://schemas.microsoft.com/office/drawing/2014/main" id="{A21EE338-62DB-46C0-96AC-DFA419BF9D93}"/>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1" name="Freeform 201">
                <a:extLst>
                  <a:ext uri="{FF2B5EF4-FFF2-40B4-BE49-F238E27FC236}">
                    <a16:creationId xmlns:a16="http://schemas.microsoft.com/office/drawing/2014/main" id="{54CA6C12-EE07-45A6-9920-39944FB12943}"/>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2" name="Freeform 202">
                <a:extLst>
                  <a:ext uri="{FF2B5EF4-FFF2-40B4-BE49-F238E27FC236}">
                    <a16:creationId xmlns:a16="http://schemas.microsoft.com/office/drawing/2014/main" id="{18E56213-5B5F-4B45-BD57-376545B3AC77}"/>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3" name="Freeform 203">
                <a:extLst>
                  <a:ext uri="{FF2B5EF4-FFF2-40B4-BE49-F238E27FC236}">
                    <a16:creationId xmlns:a16="http://schemas.microsoft.com/office/drawing/2014/main" id="{7954CD2C-B9C3-48E7-B065-B704E0E2A639}"/>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4" name="Freeform 204">
                <a:extLst>
                  <a:ext uri="{FF2B5EF4-FFF2-40B4-BE49-F238E27FC236}">
                    <a16:creationId xmlns:a16="http://schemas.microsoft.com/office/drawing/2014/main" id="{123EC972-62FB-4C96-9161-139D9A984BEA}"/>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5" name="Freeform 205">
                <a:extLst>
                  <a:ext uri="{FF2B5EF4-FFF2-40B4-BE49-F238E27FC236}">
                    <a16:creationId xmlns:a16="http://schemas.microsoft.com/office/drawing/2014/main" id="{A3F75C95-5F1B-4A90-8704-D684D77495DF}"/>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6" name="Freeform 206">
                <a:extLst>
                  <a:ext uri="{FF2B5EF4-FFF2-40B4-BE49-F238E27FC236}">
                    <a16:creationId xmlns:a16="http://schemas.microsoft.com/office/drawing/2014/main" id="{D4241AEC-1898-43F3-A9CE-0BD7B928C5E8}"/>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379" name="Group 195">
              <a:extLst>
                <a:ext uri="{FF2B5EF4-FFF2-40B4-BE49-F238E27FC236}">
                  <a16:creationId xmlns:a16="http://schemas.microsoft.com/office/drawing/2014/main" id="{5DACFC22-D7F5-4D37-9A44-AFE1CC2B1363}"/>
                </a:ext>
              </a:extLst>
            </p:cNvPr>
            <p:cNvGrpSpPr>
              <a:grpSpLocks/>
            </p:cNvGrpSpPr>
            <p:nvPr/>
          </p:nvGrpSpPr>
          <p:grpSpPr bwMode="auto">
            <a:xfrm>
              <a:off x="581575" y="4120836"/>
              <a:ext cx="304369" cy="639845"/>
              <a:chOff x="1152" y="771"/>
              <a:chExt cx="286" cy="557"/>
            </a:xfrm>
            <a:solidFill>
              <a:srgbClr val="0070C0"/>
            </a:solidFill>
          </p:grpSpPr>
          <p:sp>
            <p:nvSpPr>
              <p:cNvPr id="475" name="Freeform 196">
                <a:extLst>
                  <a:ext uri="{FF2B5EF4-FFF2-40B4-BE49-F238E27FC236}">
                    <a16:creationId xmlns:a16="http://schemas.microsoft.com/office/drawing/2014/main" id="{A0E901B3-948F-4A9B-BEB8-4948179FD1B9}"/>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6" name="Freeform 197">
                <a:extLst>
                  <a:ext uri="{FF2B5EF4-FFF2-40B4-BE49-F238E27FC236}">
                    <a16:creationId xmlns:a16="http://schemas.microsoft.com/office/drawing/2014/main" id="{A542F77D-674F-4611-97CF-787EF8051FC7}"/>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7" name="Freeform 198">
                <a:extLst>
                  <a:ext uri="{FF2B5EF4-FFF2-40B4-BE49-F238E27FC236}">
                    <a16:creationId xmlns:a16="http://schemas.microsoft.com/office/drawing/2014/main" id="{AB7B8513-7480-4457-B10D-861FA99C93B4}"/>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8" name="Freeform 199">
                <a:extLst>
                  <a:ext uri="{FF2B5EF4-FFF2-40B4-BE49-F238E27FC236}">
                    <a16:creationId xmlns:a16="http://schemas.microsoft.com/office/drawing/2014/main" id="{F07B704C-A5B6-461C-BF7F-4358E7081DAF}"/>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9" name="Freeform 200">
                <a:extLst>
                  <a:ext uri="{FF2B5EF4-FFF2-40B4-BE49-F238E27FC236}">
                    <a16:creationId xmlns:a16="http://schemas.microsoft.com/office/drawing/2014/main" id="{F51FAA7F-11C3-4E0B-8255-ADF1EC9ED258}"/>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0" name="Freeform 201">
                <a:extLst>
                  <a:ext uri="{FF2B5EF4-FFF2-40B4-BE49-F238E27FC236}">
                    <a16:creationId xmlns:a16="http://schemas.microsoft.com/office/drawing/2014/main" id="{4095A59F-5324-49A0-B40D-0A7645F57E7E}"/>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 name="Freeform 202">
                <a:extLst>
                  <a:ext uri="{FF2B5EF4-FFF2-40B4-BE49-F238E27FC236}">
                    <a16:creationId xmlns:a16="http://schemas.microsoft.com/office/drawing/2014/main" id="{03F38ED9-66F9-41DE-91B1-F6B790E18AB9}"/>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 name="Freeform 203">
                <a:extLst>
                  <a:ext uri="{FF2B5EF4-FFF2-40B4-BE49-F238E27FC236}">
                    <a16:creationId xmlns:a16="http://schemas.microsoft.com/office/drawing/2014/main" id="{B5BD71BB-0E47-4B93-B06E-D9709423B855}"/>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 name="Freeform 204">
                <a:extLst>
                  <a:ext uri="{FF2B5EF4-FFF2-40B4-BE49-F238E27FC236}">
                    <a16:creationId xmlns:a16="http://schemas.microsoft.com/office/drawing/2014/main" id="{54C70621-5E71-4BD8-93A4-96BAA6B7C83C}"/>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4" name="Freeform 205">
                <a:extLst>
                  <a:ext uri="{FF2B5EF4-FFF2-40B4-BE49-F238E27FC236}">
                    <a16:creationId xmlns:a16="http://schemas.microsoft.com/office/drawing/2014/main" id="{2FA683DF-6ED8-4DD5-8E3E-3A64F55AC587}"/>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5" name="Freeform 206">
                <a:extLst>
                  <a:ext uri="{FF2B5EF4-FFF2-40B4-BE49-F238E27FC236}">
                    <a16:creationId xmlns:a16="http://schemas.microsoft.com/office/drawing/2014/main" id="{52E02A19-1519-458C-85CB-D0E5C3685362}"/>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sp>
          <p:nvSpPr>
            <p:cNvPr id="380" name="Freeform 146">
              <a:extLst>
                <a:ext uri="{FF2B5EF4-FFF2-40B4-BE49-F238E27FC236}">
                  <a16:creationId xmlns:a16="http://schemas.microsoft.com/office/drawing/2014/main" id="{8EA48AEA-B436-45D2-9AC3-D18DFD9541E8}"/>
                </a:ext>
              </a:extLst>
            </p:cNvPr>
            <p:cNvSpPr>
              <a:spLocks/>
            </p:cNvSpPr>
            <p:nvPr/>
          </p:nvSpPr>
          <p:spPr bwMode="auto">
            <a:xfrm>
              <a:off x="1131419" y="4853841"/>
              <a:ext cx="196850" cy="130175"/>
            </a:xfrm>
            <a:custGeom>
              <a:avLst/>
              <a:gdLst>
                <a:gd name="T0" fmla="*/ 0 w 129"/>
                <a:gd name="T1" fmla="*/ 0 h 80"/>
                <a:gd name="T2" fmla="*/ 114 w 129"/>
                <a:gd name="T3" fmla="*/ 86 h 80"/>
                <a:gd name="T4" fmla="*/ 0 60000 65536"/>
                <a:gd name="T5" fmla="*/ 0 60000 65536"/>
              </a:gdLst>
              <a:ahLst/>
              <a:cxnLst>
                <a:cxn ang="T4">
                  <a:pos x="T0" y="T1"/>
                </a:cxn>
                <a:cxn ang="T5">
                  <a:pos x="T2" y="T3"/>
                </a:cxn>
              </a:cxnLst>
              <a:rect l="0" t="0" r="r" b="b"/>
              <a:pathLst>
                <a:path w="129" h="80">
                  <a:moveTo>
                    <a:pt x="0" y="0"/>
                  </a:moveTo>
                  <a:cubicBezTo>
                    <a:pt x="0" y="0"/>
                    <a:pt x="95" y="18"/>
                    <a:pt x="129" y="80"/>
                  </a:cubicBezTo>
                </a:path>
              </a:pathLst>
            </a:custGeom>
            <a:solidFill>
              <a:srgbClr val="0070C0"/>
            </a:solidFill>
            <a:ln w="23813" cap="rnd">
              <a:solidFill>
                <a:schemeClr val="tx1"/>
              </a:solidFill>
              <a:prstDash val="solid"/>
              <a:miter lim="800000"/>
              <a:headEnd/>
              <a:tailEnd/>
            </a:ln>
          </p:spPr>
          <p:txBody>
            <a:bodyPr/>
            <a:lstStyle/>
            <a:p>
              <a:endParaRPr lang="fr-FR"/>
            </a:p>
          </p:txBody>
        </p:sp>
        <p:sp>
          <p:nvSpPr>
            <p:cNvPr id="381" name="Freeform 147">
              <a:extLst>
                <a:ext uri="{FF2B5EF4-FFF2-40B4-BE49-F238E27FC236}">
                  <a16:creationId xmlns:a16="http://schemas.microsoft.com/office/drawing/2014/main" id="{63A24724-AE4C-4CEE-8F3A-0F3BF5617451}"/>
                </a:ext>
              </a:extLst>
            </p:cNvPr>
            <p:cNvSpPr>
              <a:spLocks/>
            </p:cNvSpPr>
            <p:nvPr/>
          </p:nvSpPr>
          <p:spPr bwMode="auto">
            <a:xfrm>
              <a:off x="1269532" y="5053866"/>
              <a:ext cx="168275" cy="201613"/>
            </a:xfrm>
            <a:custGeom>
              <a:avLst/>
              <a:gdLst>
                <a:gd name="T0" fmla="*/ 96 w 111"/>
                <a:gd name="T1" fmla="*/ 133 h 124"/>
                <a:gd name="T2" fmla="*/ 53 w 111"/>
                <a:gd name="T3" fmla="*/ 0 h 124"/>
                <a:gd name="T4" fmla="*/ 45 w 111"/>
                <a:gd name="T5" fmla="*/ 0 h 124"/>
                <a:gd name="T6" fmla="*/ 0 w 111"/>
                <a:gd name="T7" fmla="*/ 133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 h="124">
                  <a:moveTo>
                    <a:pt x="111" y="124"/>
                  </a:moveTo>
                  <a:cubicBezTo>
                    <a:pt x="73" y="73"/>
                    <a:pt x="60" y="33"/>
                    <a:pt x="61" y="0"/>
                  </a:cubicBezTo>
                  <a:cubicBezTo>
                    <a:pt x="51" y="0"/>
                    <a:pt x="51" y="0"/>
                    <a:pt x="51" y="0"/>
                  </a:cubicBezTo>
                  <a:cubicBezTo>
                    <a:pt x="52" y="33"/>
                    <a:pt x="39" y="73"/>
                    <a:pt x="0" y="124"/>
                  </a:cubicBezTo>
                </a:path>
              </a:pathLst>
            </a:custGeom>
            <a:noFill/>
            <a:ln w="23813" cap="rnd">
              <a:solidFill>
                <a:schemeClr val="tx1"/>
              </a:solidFill>
              <a:prstDash val="solid"/>
              <a:round/>
              <a:headEnd/>
              <a:tailEnd/>
            </a:ln>
          </p:spPr>
          <p:txBody>
            <a:bodyPr/>
            <a:lstStyle/>
            <a:p>
              <a:endParaRPr lang="fr-FR"/>
            </a:p>
          </p:txBody>
        </p:sp>
        <p:sp>
          <p:nvSpPr>
            <p:cNvPr id="382" name="Freeform 148">
              <a:extLst>
                <a:ext uri="{FF2B5EF4-FFF2-40B4-BE49-F238E27FC236}">
                  <a16:creationId xmlns:a16="http://schemas.microsoft.com/office/drawing/2014/main" id="{AF56BCA9-9A79-41CB-9C37-65BCCE230DD7}"/>
                </a:ext>
              </a:extLst>
            </p:cNvPr>
            <p:cNvSpPr>
              <a:spLocks/>
            </p:cNvSpPr>
            <p:nvPr/>
          </p:nvSpPr>
          <p:spPr bwMode="auto">
            <a:xfrm>
              <a:off x="1379069" y="4853841"/>
              <a:ext cx="196850" cy="131763"/>
            </a:xfrm>
            <a:custGeom>
              <a:avLst/>
              <a:gdLst>
                <a:gd name="T0" fmla="*/ 113 w 130"/>
                <a:gd name="T1" fmla="*/ 0 h 81"/>
                <a:gd name="T2" fmla="*/ 0 w 130"/>
                <a:gd name="T3" fmla="*/ 87 h 81"/>
                <a:gd name="T4" fmla="*/ 0 60000 65536"/>
                <a:gd name="T5" fmla="*/ 0 60000 65536"/>
              </a:gdLst>
              <a:ahLst/>
              <a:cxnLst>
                <a:cxn ang="T4">
                  <a:pos x="T0" y="T1"/>
                </a:cxn>
                <a:cxn ang="T5">
                  <a:pos x="T2" y="T3"/>
                </a:cxn>
              </a:cxnLst>
              <a:rect l="0" t="0" r="r" b="b"/>
              <a:pathLst>
                <a:path w="130" h="81">
                  <a:moveTo>
                    <a:pt x="130" y="0"/>
                  </a:moveTo>
                  <a:cubicBezTo>
                    <a:pt x="130" y="0"/>
                    <a:pt x="34" y="18"/>
                    <a:pt x="0" y="81"/>
                  </a:cubicBezTo>
                </a:path>
              </a:pathLst>
            </a:custGeom>
            <a:solidFill>
              <a:srgbClr val="0070C0"/>
            </a:solidFill>
            <a:ln w="23813" cap="rnd">
              <a:solidFill>
                <a:schemeClr val="tx1"/>
              </a:solidFill>
              <a:prstDash val="solid"/>
              <a:miter lim="800000"/>
              <a:headEnd/>
              <a:tailEnd/>
            </a:ln>
          </p:spPr>
          <p:txBody>
            <a:bodyPr/>
            <a:lstStyle/>
            <a:p>
              <a:endParaRPr lang="fr-FR"/>
            </a:p>
          </p:txBody>
        </p:sp>
        <p:sp>
          <p:nvSpPr>
            <p:cNvPr id="383" name="Freeform 149">
              <a:extLst>
                <a:ext uri="{FF2B5EF4-FFF2-40B4-BE49-F238E27FC236}">
                  <a16:creationId xmlns:a16="http://schemas.microsoft.com/office/drawing/2014/main" id="{FD60CABF-470D-415D-9646-20C7A96E8D39}"/>
                </a:ext>
              </a:extLst>
            </p:cNvPr>
            <p:cNvSpPr>
              <a:spLocks/>
            </p:cNvSpPr>
            <p:nvPr/>
          </p:nvSpPr>
          <p:spPr bwMode="auto">
            <a:xfrm>
              <a:off x="999657" y="5195153"/>
              <a:ext cx="377825" cy="569913"/>
            </a:xfrm>
            <a:custGeom>
              <a:avLst/>
              <a:gdLst>
                <a:gd name="T0" fmla="*/ 180 w 248"/>
                <a:gd name="T1" fmla="*/ 218 h 351"/>
                <a:gd name="T2" fmla="*/ 182 w 248"/>
                <a:gd name="T3" fmla="*/ 200 h 351"/>
                <a:gd name="T4" fmla="*/ 202 w 248"/>
                <a:gd name="T5" fmla="*/ 156 h 351"/>
                <a:gd name="T6" fmla="*/ 158 w 248"/>
                <a:gd name="T7" fmla="*/ 16 h 351"/>
                <a:gd name="T8" fmla="*/ 53 w 248"/>
                <a:gd name="T9" fmla="*/ 94 h 351"/>
                <a:gd name="T10" fmla="*/ 46 w 248"/>
                <a:gd name="T11" fmla="*/ 142 h 351"/>
                <a:gd name="T12" fmla="*/ 37 w 248"/>
                <a:gd name="T13" fmla="*/ 158 h 351"/>
                <a:gd name="T14" fmla="*/ 36 w 248"/>
                <a:gd name="T15" fmla="*/ 176 h 351"/>
                <a:gd name="T16" fmla="*/ 16 w 248"/>
                <a:gd name="T17" fmla="*/ 219 h 351"/>
                <a:gd name="T18" fmla="*/ 60 w 248"/>
                <a:gd name="T19" fmla="*/ 359 h 351"/>
                <a:gd name="T20" fmla="*/ 167 w 248"/>
                <a:gd name="T21" fmla="*/ 281 h 351"/>
                <a:gd name="T22" fmla="*/ 173 w 248"/>
                <a:gd name="T23" fmla="*/ 231 h 351"/>
                <a:gd name="T24" fmla="*/ 180 w 248"/>
                <a:gd name="T25" fmla="*/ 218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351">
                  <a:moveTo>
                    <a:pt x="204" y="203"/>
                  </a:moveTo>
                  <a:cubicBezTo>
                    <a:pt x="205" y="197"/>
                    <a:pt x="206" y="192"/>
                    <a:pt x="206" y="188"/>
                  </a:cubicBezTo>
                  <a:cubicBezTo>
                    <a:pt x="216" y="176"/>
                    <a:pt x="224" y="162"/>
                    <a:pt x="229" y="147"/>
                  </a:cubicBezTo>
                  <a:cubicBezTo>
                    <a:pt x="248" y="91"/>
                    <a:pt x="226" y="32"/>
                    <a:pt x="179" y="16"/>
                  </a:cubicBezTo>
                  <a:cubicBezTo>
                    <a:pt x="132" y="0"/>
                    <a:pt x="78" y="32"/>
                    <a:pt x="59" y="88"/>
                  </a:cubicBezTo>
                  <a:cubicBezTo>
                    <a:pt x="54" y="103"/>
                    <a:pt x="52" y="118"/>
                    <a:pt x="52" y="133"/>
                  </a:cubicBezTo>
                  <a:cubicBezTo>
                    <a:pt x="49" y="136"/>
                    <a:pt x="46" y="141"/>
                    <a:pt x="43" y="148"/>
                  </a:cubicBezTo>
                  <a:cubicBezTo>
                    <a:pt x="41" y="154"/>
                    <a:pt x="41" y="160"/>
                    <a:pt x="41" y="164"/>
                  </a:cubicBezTo>
                  <a:cubicBezTo>
                    <a:pt x="32" y="176"/>
                    <a:pt x="24" y="189"/>
                    <a:pt x="19" y="204"/>
                  </a:cubicBezTo>
                  <a:cubicBezTo>
                    <a:pt x="0" y="260"/>
                    <a:pt x="22" y="319"/>
                    <a:pt x="69" y="335"/>
                  </a:cubicBezTo>
                  <a:cubicBezTo>
                    <a:pt x="116" y="351"/>
                    <a:pt x="170" y="319"/>
                    <a:pt x="189" y="263"/>
                  </a:cubicBezTo>
                  <a:cubicBezTo>
                    <a:pt x="195" y="247"/>
                    <a:pt x="197" y="231"/>
                    <a:pt x="196" y="216"/>
                  </a:cubicBezTo>
                  <a:cubicBezTo>
                    <a:pt x="199" y="213"/>
                    <a:pt x="202" y="208"/>
                    <a:pt x="204" y="203"/>
                  </a:cubicBezTo>
                  <a:close/>
                </a:path>
              </a:pathLst>
            </a:custGeom>
            <a:solidFill>
              <a:srgbClr val="0070C0"/>
            </a:solidFill>
            <a:ln>
              <a:noFill/>
            </a:ln>
          </p:spPr>
          <p:txBody>
            <a:bodyPr/>
            <a:lstStyle/>
            <a:p>
              <a:endParaRPr lang="fr-FR"/>
            </a:p>
          </p:txBody>
        </p:sp>
        <p:sp>
          <p:nvSpPr>
            <p:cNvPr id="384" name="Freeform 150">
              <a:extLst>
                <a:ext uri="{FF2B5EF4-FFF2-40B4-BE49-F238E27FC236}">
                  <a16:creationId xmlns:a16="http://schemas.microsoft.com/office/drawing/2014/main" id="{358E19F5-1041-459D-A094-966FD3F76DEF}"/>
                </a:ext>
              </a:extLst>
            </p:cNvPr>
            <p:cNvSpPr>
              <a:spLocks/>
            </p:cNvSpPr>
            <p:nvPr/>
          </p:nvSpPr>
          <p:spPr bwMode="auto">
            <a:xfrm>
              <a:off x="1082207" y="5215791"/>
              <a:ext cx="241300" cy="258763"/>
            </a:xfrm>
            <a:custGeom>
              <a:avLst/>
              <a:gdLst>
                <a:gd name="T0" fmla="*/ 105 w 159"/>
                <a:gd name="T1" fmla="*/ 130 h 159"/>
                <a:gd name="T2" fmla="*/ 19 w 159"/>
                <a:gd name="T3" fmla="*/ 146 h 159"/>
                <a:gd name="T4" fmla="*/ 33 w 159"/>
                <a:gd name="T5" fmla="*/ 41 h 159"/>
                <a:gd name="T6" fmla="*/ 119 w 159"/>
                <a:gd name="T7" fmla="*/ 26 h 159"/>
                <a:gd name="T8" fmla="*/ 105 w 159"/>
                <a:gd name="T9" fmla="*/ 13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59">
                  <a:moveTo>
                    <a:pt x="120" y="121"/>
                  </a:moveTo>
                  <a:cubicBezTo>
                    <a:pt x="89" y="152"/>
                    <a:pt x="45" y="159"/>
                    <a:pt x="22" y="136"/>
                  </a:cubicBezTo>
                  <a:cubicBezTo>
                    <a:pt x="0" y="113"/>
                    <a:pt x="7" y="69"/>
                    <a:pt x="38" y="38"/>
                  </a:cubicBezTo>
                  <a:cubicBezTo>
                    <a:pt x="69" y="7"/>
                    <a:pt x="113" y="0"/>
                    <a:pt x="136" y="23"/>
                  </a:cubicBezTo>
                  <a:cubicBezTo>
                    <a:pt x="159" y="46"/>
                    <a:pt x="152" y="90"/>
                    <a:pt x="120" y="121"/>
                  </a:cubicBezTo>
                  <a:close/>
                </a:path>
              </a:pathLst>
            </a:custGeom>
            <a:solidFill>
              <a:srgbClr val="0070C0"/>
            </a:solidFill>
            <a:ln>
              <a:noFill/>
            </a:ln>
          </p:spPr>
          <p:txBody>
            <a:bodyPr/>
            <a:lstStyle/>
            <a:p>
              <a:endParaRPr lang="fr-FR"/>
            </a:p>
          </p:txBody>
        </p:sp>
        <p:sp>
          <p:nvSpPr>
            <p:cNvPr id="385" name="Freeform 151">
              <a:extLst>
                <a:ext uri="{FF2B5EF4-FFF2-40B4-BE49-F238E27FC236}">
                  <a16:creationId xmlns:a16="http://schemas.microsoft.com/office/drawing/2014/main" id="{6C89057F-EFDF-444E-BE56-F7A921EBD03C}"/>
                </a:ext>
              </a:extLst>
            </p:cNvPr>
            <p:cNvSpPr>
              <a:spLocks/>
            </p:cNvSpPr>
            <p:nvPr/>
          </p:nvSpPr>
          <p:spPr bwMode="auto">
            <a:xfrm>
              <a:off x="1059982" y="5423753"/>
              <a:ext cx="26988" cy="46038"/>
            </a:xfrm>
            <a:custGeom>
              <a:avLst/>
              <a:gdLst>
                <a:gd name="T0" fmla="*/ 15 w 18"/>
                <a:gd name="T1" fmla="*/ 0 h 28"/>
                <a:gd name="T2" fmla="*/ 7 w 18"/>
                <a:gd name="T3" fmla="*/ 31 h 28"/>
                <a:gd name="T4" fmla="*/ 15 w 18"/>
                <a:gd name="T5" fmla="*/ 0 h 28"/>
                <a:gd name="T6" fmla="*/ 0 60000 65536"/>
                <a:gd name="T7" fmla="*/ 0 60000 65536"/>
                <a:gd name="T8" fmla="*/ 0 60000 65536"/>
              </a:gdLst>
              <a:ahLst/>
              <a:cxnLst>
                <a:cxn ang="T6">
                  <a:pos x="T0" y="T1"/>
                </a:cxn>
                <a:cxn ang="T7">
                  <a:pos x="T2" y="T3"/>
                </a:cxn>
                <a:cxn ang="T8">
                  <a:pos x="T4" y="T5"/>
                </a:cxn>
              </a:cxnLst>
              <a:rect l="0" t="0" r="r" b="b"/>
              <a:pathLst>
                <a:path w="18" h="28">
                  <a:moveTo>
                    <a:pt x="18" y="0"/>
                  </a:moveTo>
                  <a:cubicBezTo>
                    <a:pt x="18" y="0"/>
                    <a:pt x="0" y="8"/>
                    <a:pt x="7" y="28"/>
                  </a:cubicBezTo>
                  <a:cubicBezTo>
                    <a:pt x="7" y="28"/>
                    <a:pt x="8" y="8"/>
                    <a:pt x="18" y="0"/>
                  </a:cubicBezTo>
                  <a:close/>
                </a:path>
              </a:pathLst>
            </a:custGeom>
            <a:solidFill>
              <a:srgbClr val="0070C0"/>
            </a:solidFill>
            <a:ln>
              <a:noFill/>
            </a:ln>
          </p:spPr>
          <p:txBody>
            <a:bodyPr/>
            <a:lstStyle/>
            <a:p>
              <a:endParaRPr lang="fr-FR"/>
            </a:p>
          </p:txBody>
        </p:sp>
        <p:sp>
          <p:nvSpPr>
            <p:cNvPr id="386" name="Freeform 152">
              <a:extLst>
                <a:ext uri="{FF2B5EF4-FFF2-40B4-BE49-F238E27FC236}">
                  <a16:creationId xmlns:a16="http://schemas.microsoft.com/office/drawing/2014/main" id="{284F58CD-5A70-4029-BF39-92F6F07E522F}"/>
                </a:ext>
              </a:extLst>
            </p:cNvPr>
            <p:cNvSpPr>
              <a:spLocks/>
            </p:cNvSpPr>
            <p:nvPr/>
          </p:nvSpPr>
          <p:spPr bwMode="auto">
            <a:xfrm>
              <a:off x="1017119" y="5479316"/>
              <a:ext cx="166688" cy="258763"/>
            </a:xfrm>
            <a:custGeom>
              <a:avLst/>
              <a:gdLst>
                <a:gd name="T0" fmla="*/ 92 w 109"/>
                <a:gd name="T1" fmla="*/ 79 h 159"/>
                <a:gd name="T2" fmla="*/ 58 w 109"/>
                <a:gd name="T3" fmla="*/ 168 h 159"/>
                <a:gd name="T4" fmla="*/ 6 w 109"/>
                <a:gd name="T5" fmla="*/ 92 h 159"/>
                <a:gd name="T6" fmla="*/ 39 w 109"/>
                <a:gd name="T7" fmla="*/ 3 h 159"/>
                <a:gd name="T8" fmla="*/ 92 w 109"/>
                <a:gd name="T9" fmla="*/ 7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59">
                  <a:moveTo>
                    <a:pt x="104" y="73"/>
                  </a:moveTo>
                  <a:cubicBezTo>
                    <a:pt x="109" y="115"/>
                    <a:pt x="92" y="152"/>
                    <a:pt x="64" y="156"/>
                  </a:cubicBezTo>
                  <a:cubicBezTo>
                    <a:pt x="37" y="159"/>
                    <a:pt x="11" y="128"/>
                    <a:pt x="6" y="86"/>
                  </a:cubicBezTo>
                  <a:cubicBezTo>
                    <a:pt x="0" y="44"/>
                    <a:pt x="18" y="7"/>
                    <a:pt x="45" y="3"/>
                  </a:cubicBezTo>
                  <a:cubicBezTo>
                    <a:pt x="72" y="0"/>
                    <a:pt x="99" y="31"/>
                    <a:pt x="104" y="73"/>
                  </a:cubicBezTo>
                  <a:close/>
                </a:path>
              </a:pathLst>
            </a:custGeom>
            <a:solidFill>
              <a:srgbClr val="0070C0"/>
            </a:solidFill>
            <a:ln>
              <a:noFill/>
            </a:ln>
          </p:spPr>
          <p:txBody>
            <a:bodyPr/>
            <a:lstStyle/>
            <a:p>
              <a:endParaRPr lang="fr-FR"/>
            </a:p>
          </p:txBody>
        </p:sp>
        <p:sp>
          <p:nvSpPr>
            <p:cNvPr id="387" name="Freeform 153">
              <a:extLst>
                <a:ext uri="{FF2B5EF4-FFF2-40B4-BE49-F238E27FC236}">
                  <a16:creationId xmlns:a16="http://schemas.microsoft.com/office/drawing/2014/main" id="{C6BE0696-66A4-44D6-894B-E821EE201E29}"/>
                </a:ext>
              </a:extLst>
            </p:cNvPr>
            <p:cNvSpPr>
              <a:spLocks/>
            </p:cNvSpPr>
            <p:nvPr/>
          </p:nvSpPr>
          <p:spPr bwMode="auto">
            <a:xfrm>
              <a:off x="1026644" y="5485666"/>
              <a:ext cx="122238" cy="155575"/>
            </a:xfrm>
            <a:custGeom>
              <a:avLst/>
              <a:gdLst>
                <a:gd name="T0" fmla="*/ 66 w 80"/>
                <a:gd name="T1" fmla="*/ 58 h 96"/>
                <a:gd name="T2" fmla="*/ 28 w 80"/>
                <a:gd name="T3" fmla="*/ 98 h 96"/>
                <a:gd name="T4" fmla="*/ 5 w 80"/>
                <a:gd name="T5" fmla="*/ 44 h 96"/>
                <a:gd name="T6" fmla="*/ 43 w 80"/>
                <a:gd name="T7" fmla="*/ 4 h 96"/>
                <a:gd name="T8" fmla="*/ 66 w 80"/>
                <a:gd name="T9" fmla="*/ 5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96">
                  <a:moveTo>
                    <a:pt x="75" y="55"/>
                  </a:moveTo>
                  <a:cubicBezTo>
                    <a:pt x="70" y="79"/>
                    <a:pt x="50" y="96"/>
                    <a:pt x="31" y="92"/>
                  </a:cubicBezTo>
                  <a:cubicBezTo>
                    <a:pt x="11" y="88"/>
                    <a:pt x="0" y="65"/>
                    <a:pt x="5" y="41"/>
                  </a:cubicBezTo>
                  <a:cubicBezTo>
                    <a:pt x="10" y="16"/>
                    <a:pt x="29" y="0"/>
                    <a:pt x="49" y="4"/>
                  </a:cubicBezTo>
                  <a:cubicBezTo>
                    <a:pt x="68" y="8"/>
                    <a:pt x="80" y="30"/>
                    <a:pt x="75" y="55"/>
                  </a:cubicBezTo>
                  <a:close/>
                </a:path>
              </a:pathLst>
            </a:custGeom>
            <a:solidFill>
              <a:srgbClr val="0070C0"/>
            </a:solidFill>
            <a:ln>
              <a:noFill/>
            </a:ln>
          </p:spPr>
          <p:txBody>
            <a:bodyPr/>
            <a:lstStyle/>
            <a:p>
              <a:endParaRPr lang="fr-FR"/>
            </a:p>
          </p:txBody>
        </p:sp>
        <p:sp>
          <p:nvSpPr>
            <p:cNvPr id="388" name="Freeform 154">
              <a:extLst>
                <a:ext uri="{FF2B5EF4-FFF2-40B4-BE49-F238E27FC236}">
                  <a16:creationId xmlns:a16="http://schemas.microsoft.com/office/drawing/2014/main" id="{E0A8BB70-3ADB-419C-893F-4E615CE2A8EF}"/>
                </a:ext>
              </a:extLst>
            </p:cNvPr>
            <p:cNvSpPr>
              <a:spLocks/>
            </p:cNvSpPr>
            <p:nvPr/>
          </p:nvSpPr>
          <p:spPr bwMode="auto">
            <a:xfrm>
              <a:off x="1064744" y="5488841"/>
              <a:ext cx="38100" cy="39688"/>
            </a:xfrm>
            <a:custGeom>
              <a:avLst/>
              <a:gdLst>
                <a:gd name="T0" fmla="*/ 20 w 25"/>
                <a:gd name="T1" fmla="*/ 18 h 24"/>
                <a:gd name="T2" fmla="*/ 9 w 25"/>
                <a:gd name="T3" fmla="*/ 24 h 24"/>
                <a:gd name="T4" fmla="*/ 2 w 25"/>
                <a:gd name="T5" fmla="*/ 8 h 24"/>
                <a:gd name="T6" fmla="*/ 13 w 25"/>
                <a:gd name="T7" fmla="*/ 2 h 24"/>
                <a:gd name="T8" fmla="*/ 20 w 25"/>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3" y="15"/>
                  </a:moveTo>
                  <a:cubicBezTo>
                    <a:pt x="21" y="21"/>
                    <a:pt x="15" y="24"/>
                    <a:pt x="9" y="21"/>
                  </a:cubicBezTo>
                  <a:cubicBezTo>
                    <a:pt x="3" y="19"/>
                    <a:pt x="0" y="13"/>
                    <a:pt x="2" y="8"/>
                  </a:cubicBezTo>
                  <a:cubicBezTo>
                    <a:pt x="4" y="2"/>
                    <a:pt x="10" y="0"/>
                    <a:pt x="16" y="2"/>
                  </a:cubicBezTo>
                  <a:cubicBezTo>
                    <a:pt x="22" y="4"/>
                    <a:pt x="25" y="10"/>
                    <a:pt x="23" y="15"/>
                  </a:cubicBezTo>
                  <a:close/>
                </a:path>
              </a:pathLst>
            </a:custGeom>
            <a:solidFill>
              <a:srgbClr val="0070C0"/>
            </a:solidFill>
            <a:ln>
              <a:noFill/>
            </a:ln>
          </p:spPr>
          <p:txBody>
            <a:bodyPr/>
            <a:lstStyle/>
            <a:p>
              <a:endParaRPr lang="fr-FR"/>
            </a:p>
          </p:txBody>
        </p:sp>
        <p:sp>
          <p:nvSpPr>
            <p:cNvPr id="389" name="Freeform 155">
              <a:extLst>
                <a:ext uri="{FF2B5EF4-FFF2-40B4-BE49-F238E27FC236}">
                  <a16:creationId xmlns:a16="http://schemas.microsoft.com/office/drawing/2014/main" id="{3E4B5789-4BB0-4FD9-8D19-5E5FD8DB95C0}"/>
                </a:ext>
              </a:extLst>
            </p:cNvPr>
            <p:cNvSpPr>
              <a:spLocks/>
            </p:cNvSpPr>
            <p:nvPr/>
          </p:nvSpPr>
          <p:spPr bwMode="auto">
            <a:xfrm>
              <a:off x="1040932" y="5526941"/>
              <a:ext cx="26988" cy="26988"/>
            </a:xfrm>
            <a:custGeom>
              <a:avLst/>
              <a:gdLst>
                <a:gd name="T0" fmla="*/ 14 w 18"/>
                <a:gd name="T1" fmla="*/ 11 h 17"/>
                <a:gd name="T2" fmla="*/ 7 w 18"/>
                <a:gd name="T3" fmla="*/ 16 h 17"/>
                <a:gd name="T4" fmla="*/ 2 w 18"/>
                <a:gd name="T5" fmla="*/ 6 h 17"/>
                <a:gd name="T6" fmla="*/ 9 w 18"/>
                <a:gd name="T7" fmla="*/ 1 h 17"/>
                <a:gd name="T8" fmla="*/ 14 w 18"/>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11"/>
                  </a:moveTo>
                  <a:cubicBezTo>
                    <a:pt x="16" y="15"/>
                    <a:pt x="11" y="17"/>
                    <a:pt x="7" y="16"/>
                  </a:cubicBezTo>
                  <a:cubicBezTo>
                    <a:pt x="3" y="14"/>
                    <a:pt x="0" y="10"/>
                    <a:pt x="2" y="6"/>
                  </a:cubicBezTo>
                  <a:cubicBezTo>
                    <a:pt x="3" y="2"/>
                    <a:pt x="7" y="0"/>
                    <a:pt x="12" y="1"/>
                  </a:cubicBezTo>
                  <a:cubicBezTo>
                    <a:pt x="16" y="3"/>
                    <a:pt x="18" y="7"/>
                    <a:pt x="17" y="11"/>
                  </a:cubicBezTo>
                  <a:close/>
                </a:path>
              </a:pathLst>
            </a:custGeom>
            <a:solidFill>
              <a:srgbClr val="0070C0"/>
            </a:solidFill>
            <a:ln>
              <a:noFill/>
            </a:ln>
          </p:spPr>
          <p:txBody>
            <a:bodyPr/>
            <a:lstStyle/>
            <a:p>
              <a:endParaRPr lang="fr-FR"/>
            </a:p>
          </p:txBody>
        </p:sp>
        <p:sp>
          <p:nvSpPr>
            <p:cNvPr id="390" name="Freeform 156">
              <a:extLst>
                <a:ext uri="{FF2B5EF4-FFF2-40B4-BE49-F238E27FC236}">
                  <a16:creationId xmlns:a16="http://schemas.microsoft.com/office/drawing/2014/main" id="{D5E743BC-18B7-40EB-9987-81501E783E4E}"/>
                </a:ext>
              </a:extLst>
            </p:cNvPr>
            <p:cNvSpPr>
              <a:spLocks/>
            </p:cNvSpPr>
            <p:nvPr/>
          </p:nvSpPr>
          <p:spPr bwMode="auto">
            <a:xfrm>
              <a:off x="1107607" y="5220553"/>
              <a:ext cx="176213" cy="153988"/>
            </a:xfrm>
            <a:custGeom>
              <a:avLst/>
              <a:gdLst>
                <a:gd name="T0" fmla="*/ 93 w 116"/>
                <a:gd name="T1" fmla="*/ 24 h 94"/>
                <a:gd name="T2" fmla="*/ 67 w 116"/>
                <a:gd name="T3" fmla="*/ 89 h 94"/>
                <a:gd name="T4" fmla="*/ 10 w 116"/>
                <a:gd name="T5" fmla="*/ 80 h 94"/>
                <a:gd name="T6" fmla="*/ 34 w 116"/>
                <a:gd name="T7" fmla="*/ 15 h 94"/>
                <a:gd name="T8" fmla="*/ 93 w 116"/>
                <a:gd name="T9" fmla="*/ 24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94">
                  <a:moveTo>
                    <a:pt x="106" y="21"/>
                  </a:moveTo>
                  <a:cubicBezTo>
                    <a:pt x="116" y="39"/>
                    <a:pt x="103" y="65"/>
                    <a:pt x="76" y="80"/>
                  </a:cubicBezTo>
                  <a:cubicBezTo>
                    <a:pt x="50" y="94"/>
                    <a:pt x="20" y="92"/>
                    <a:pt x="10" y="74"/>
                  </a:cubicBezTo>
                  <a:cubicBezTo>
                    <a:pt x="0" y="56"/>
                    <a:pt x="14" y="29"/>
                    <a:pt x="40" y="15"/>
                  </a:cubicBezTo>
                  <a:cubicBezTo>
                    <a:pt x="67" y="0"/>
                    <a:pt x="97" y="3"/>
                    <a:pt x="106" y="21"/>
                  </a:cubicBezTo>
                  <a:close/>
                </a:path>
              </a:pathLst>
            </a:custGeom>
            <a:solidFill>
              <a:srgbClr val="0070C0"/>
            </a:solidFill>
            <a:ln>
              <a:noFill/>
            </a:ln>
          </p:spPr>
          <p:txBody>
            <a:bodyPr/>
            <a:lstStyle/>
            <a:p>
              <a:endParaRPr lang="fr-FR"/>
            </a:p>
          </p:txBody>
        </p:sp>
        <p:sp>
          <p:nvSpPr>
            <p:cNvPr id="391" name="Freeform 157">
              <a:extLst>
                <a:ext uri="{FF2B5EF4-FFF2-40B4-BE49-F238E27FC236}">
                  <a16:creationId xmlns:a16="http://schemas.microsoft.com/office/drawing/2014/main" id="{E04CB4B0-2A88-4150-A06D-D9B4A77ADAE6}"/>
                </a:ext>
              </a:extLst>
            </p:cNvPr>
            <p:cNvSpPr>
              <a:spLocks/>
            </p:cNvSpPr>
            <p:nvPr/>
          </p:nvSpPr>
          <p:spPr bwMode="auto">
            <a:xfrm>
              <a:off x="1175869" y="5236428"/>
              <a:ext cx="84138" cy="80963"/>
            </a:xfrm>
            <a:custGeom>
              <a:avLst/>
              <a:gdLst>
                <a:gd name="T0" fmla="*/ 35 w 55"/>
                <a:gd name="T1" fmla="*/ 46 h 50"/>
                <a:gd name="T2" fmla="*/ 6 w 55"/>
                <a:gd name="T3" fmla="*/ 40 h 50"/>
                <a:gd name="T4" fmla="*/ 14 w 55"/>
                <a:gd name="T5" fmla="*/ 6 h 50"/>
                <a:gd name="T6" fmla="*/ 43 w 55"/>
                <a:gd name="T7" fmla="*/ 12 h 50"/>
                <a:gd name="T8" fmla="*/ 35 w 55"/>
                <a:gd name="T9" fmla="*/ 4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0">
                  <a:moveTo>
                    <a:pt x="38" y="43"/>
                  </a:moveTo>
                  <a:cubicBezTo>
                    <a:pt x="26" y="50"/>
                    <a:pt x="12" y="47"/>
                    <a:pt x="6" y="37"/>
                  </a:cubicBezTo>
                  <a:cubicBezTo>
                    <a:pt x="0" y="27"/>
                    <a:pt x="5" y="13"/>
                    <a:pt x="17" y="6"/>
                  </a:cubicBezTo>
                  <a:cubicBezTo>
                    <a:pt x="29" y="0"/>
                    <a:pt x="43" y="2"/>
                    <a:pt x="49" y="12"/>
                  </a:cubicBezTo>
                  <a:cubicBezTo>
                    <a:pt x="55" y="22"/>
                    <a:pt x="50" y="36"/>
                    <a:pt x="38" y="43"/>
                  </a:cubicBezTo>
                  <a:close/>
                </a:path>
              </a:pathLst>
            </a:custGeom>
            <a:solidFill>
              <a:srgbClr val="0070C0"/>
            </a:solidFill>
            <a:ln>
              <a:noFill/>
            </a:ln>
          </p:spPr>
          <p:txBody>
            <a:bodyPr/>
            <a:lstStyle/>
            <a:p>
              <a:endParaRPr lang="fr-FR"/>
            </a:p>
          </p:txBody>
        </p:sp>
        <p:sp>
          <p:nvSpPr>
            <p:cNvPr id="392" name="Freeform 158">
              <a:extLst>
                <a:ext uri="{FF2B5EF4-FFF2-40B4-BE49-F238E27FC236}">
                  <a16:creationId xmlns:a16="http://schemas.microsoft.com/office/drawing/2014/main" id="{16EF9607-BE5B-4F9F-BCA3-858389B68011}"/>
                </a:ext>
              </a:extLst>
            </p:cNvPr>
            <p:cNvSpPr>
              <a:spLocks/>
            </p:cNvSpPr>
            <p:nvPr/>
          </p:nvSpPr>
          <p:spPr bwMode="auto">
            <a:xfrm>
              <a:off x="1129832" y="5291991"/>
              <a:ext cx="47625" cy="52388"/>
            </a:xfrm>
            <a:custGeom>
              <a:avLst/>
              <a:gdLst>
                <a:gd name="T0" fmla="*/ 22 w 31"/>
                <a:gd name="T1" fmla="*/ 28 h 32"/>
                <a:gd name="T2" fmla="*/ 5 w 31"/>
                <a:gd name="T3" fmla="*/ 30 h 32"/>
                <a:gd name="T4" fmla="*/ 6 w 31"/>
                <a:gd name="T5" fmla="*/ 7 h 32"/>
                <a:gd name="T6" fmla="*/ 23 w 31"/>
                <a:gd name="T7" fmla="*/ 5 h 32"/>
                <a:gd name="T8" fmla="*/ 22 w 31"/>
                <a:gd name="T9" fmla="*/ 28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2">
                  <a:moveTo>
                    <a:pt x="25" y="25"/>
                  </a:moveTo>
                  <a:cubicBezTo>
                    <a:pt x="19" y="31"/>
                    <a:pt x="10" y="32"/>
                    <a:pt x="5" y="27"/>
                  </a:cubicBezTo>
                  <a:cubicBezTo>
                    <a:pt x="0" y="22"/>
                    <a:pt x="0" y="13"/>
                    <a:pt x="6" y="7"/>
                  </a:cubicBezTo>
                  <a:cubicBezTo>
                    <a:pt x="12" y="1"/>
                    <a:pt x="21" y="0"/>
                    <a:pt x="26" y="5"/>
                  </a:cubicBezTo>
                  <a:cubicBezTo>
                    <a:pt x="31" y="10"/>
                    <a:pt x="30" y="19"/>
                    <a:pt x="25" y="25"/>
                  </a:cubicBezTo>
                  <a:close/>
                </a:path>
              </a:pathLst>
            </a:custGeom>
            <a:solidFill>
              <a:srgbClr val="0070C0"/>
            </a:solidFill>
            <a:ln>
              <a:noFill/>
            </a:ln>
          </p:spPr>
          <p:txBody>
            <a:bodyPr/>
            <a:lstStyle/>
            <a:p>
              <a:endParaRPr lang="fr-FR"/>
            </a:p>
          </p:txBody>
        </p:sp>
        <p:sp>
          <p:nvSpPr>
            <p:cNvPr id="393" name="Freeform 159">
              <a:extLst>
                <a:ext uri="{FF2B5EF4-FFF2-40B4-BE49-F238E27FC236}">
                  <a16:creationId xmlns:a16="http://schemas.microsoft.com/office/drawing/2014/main" id="{6274169C-818C-4E2E-9E79-CFC59528EE22}"/>
                </a:ext>
              </a:extLst>
            </p:cNvPr>
            <p:cNvSpPr>
              <a:spLocks/>
            </p:cNvSpPr>
            <p:nvPr/>
          </p:nvSpPr>
          <p:spPr bwMode="auto">
            <a:xfrm>
              <a:off x="1001244" y="5191978"/>
              <a:ext cx="377825" cy="569913"/>
            </a:xfrm>
            <a:custGeom>
              <a:avLst/>
              <a:gdLst>
                <a:gd name="T0" fmla="*/ 179 w 248"/>
                <a:gd name="T1" fmla="*/ 218 h 351"/>
                <a:gd name="T2" fmla="*/ 182 w 248"/>
                <a:gd name="T3" fmla="*/ 200 h 351"/>
                <a:gd name="T4" fmla="*/ 202 w 248"/>
                <a:gd name="T5" fmla="*/ 156 h 351"/>
                <a:gd name="T6" fmla="*/ 158 w 248"/>
                <a:gd name="T7" fmla="*/ 16 h 351"/>
                <a:gd name="T8" fmla="*/ 53 w 248"/>
                <a:gd name="T9" fmla="*/ 94 h 351"/>
                <a:gd name="T10" fmla="*/ 46 w 248"/>
                <a:gd name="T11" fmla="*/ 142 h 351"/>
                <a:gd name="T12" fmla="*/ 37 w 248"/>
                <a:gd name="T13" fmla="*/ 158 h 351"/>
                <a:gd name="T14" fmla="*/ 36 w 248"/>
                <a:gd name="T15" fmla="*/ 177 h 351"/>
                <a:gd name="T16" fmla="*/ 16 w 248"/>
                <a:gd name="T17" fmla="*/ 219 h 351"/>
                <a:gd name="T18" fmla="*/ 60 w 248"/>
                <a:gd name="T19" fmla="*/ 359 h 351"/>
                <a:gd name="T20" fmla="*/ 167 w 248"/>
                <a:gd name="T21" fmla="*/ 281 h 351"/>
                <a:gd name="T22" fmla="*/ 173 w 248"/>
                <a:gd name="T23" fmla="*/ 231 h 351"/>
                <a:gd name="T24" fmla="*/ 179 w 248"/>
                <a:gd name="T25" fmla="*/ 218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351">
                  <a:moveTo>
                    <a:pt x="203" y="203"/>
                  </a:moveTo>
                  <a:cubicBezTo>
                    <a:pt x="205" y="197"/>
                    <a:pt x="206" y="192"/>
                    <a:pt x="206" y="188"/>
                  </a:cubicBezTo>
                  <a:cubicBezTo>
                    <a:pt x="216" y="176"/>
                    <a:pt x="224" y="162"/>
                    <a:pt x="229" y="147"/>
                  </a:cubicBezTo>
                  <a:cubicBezTo>
                    <a:pt x="248" y="91"/>
                    <a:pt x="226" y="32"/>
                    <a:pt x="179" y="16"/>
                  </a:cubicBezTo>
                  <a:cubicBezTo>
                    <a:pt x="132" y="0"/>
                    <a:pt x="78" y="32"/>
                    <a:pt x="59" y="88"/>
                  </a:cubicBezTo>
                  <a:cubicBezTo>
                    <a:pt x="54" y="103"/>
                    <a:pt x="52" y="119"/>
                    <a:pt x="52" y="133"/>
                  </a:cubicBezTo>
                  <a:cubicBezTo>
                    <a:pt x="49" y="137"/>
                    <a:pt x="45" y="142"/>
                    <a:pt x="43" y="148"/>
                  </a:cubicBezTo>
                  <a:cubicBezTo>
                    <a:pt x="41" y="154"/>
                    <a:pt x="41" y="160"/>
                    <a:pt x="41" y="165"/>
                  </a:cubicBezTo>
                  <a:cubicBezTo>
                    <a:pt x="32" y="176"/>
                    <a:pt x="24" y="189"/>
                    <a:pt x="19" y="204"/>
                  </a:cubicBezTo>
                  <a:cubicBezTo>
                    <a:pt x="0" y="260"/>
                    <a:pt x="22" y="319"/>
                    <a:pt x="69" y="335"/>
                  </a:cubicBezTo>
                  <a:cubicBezTo>
                    <a:pt x="116" y="351"/>
                    <a:pt x="170" y="319"/>
                    <a:pt x="189" y="263"/>
                  </a:cubicBezTo>
                  <a:cubicBezTo>
                    <a:pt x="194" y="247"/>
                    <a:pt x="197" y="231"/>
                    <a:pt x="196" y="216"/>
                  </a:cubicBezTo>
                  <a:cubicBezTo>
                    <a:pt x="199" y="213"/>
                    <a:pt x="202" y="208"/>
                    <a:pt x="203" y="203"/>
                  </a:cubicBezTo>
                  <a:close/>
                </a:path>
              </a:pathLst>
            </a:custGeom>
            <a:solidFill>
              <a:srgbClr val="0070C0"/>
            </a:solidFill>
            <a:ln w="6350" cap="flat">
              <a:solidFill>
                <a:srgbClr val="333333"/>
              </a:solidFill>
              <a:prstDash val="solid"/>
              <a:miter lim="800000"/>
              <a:headEnd/>
              <a:tailEnd/>
            </a:ln>
          </p:spPr>
          <p:txBody>
            <a:bodyPr/>
            <a:lstStyle/>
            <a:p>
              <a:endParaRPr lang="fr-FR"/>
            </a:p>
          </p:txBody>
        </p:sp>
        <p:sp>
          <p:nvSpPr>
            <p:cNvPr id="394" name="Freeform 160">
              <a:extLst>
                <a:ext uri="{FF2B5EF4-FFF2-40B4-BE49-F238E27FC236}">
                  <a16:creationId xmlns:a16="http://schemas.microsoft.com/office/drawing/2014/main" id="{584DD453-9C63-49FC-816B-9CB5936FB40B}"/>
                </a:ext>
              </a:extLst>
            </p:cNvPr>
            <p:cNvSpPr>
              <a:spLocks/>
            </p:cNvSpPr>
            <p:nvPr/>
          </p:nvSpPr>
          <p:spPr bwMode="auto">
            <a:xfrm>
              <a:off x="1347319" y="5190391"/>
              <a:ext cx="379413" cy="571500"/>
            </a:xfrm>
            <a:custGeom>
              <a:avLst/>
              <a:gdLst>
                <a:gd name="T0" fmla="*/ 39 w 249"/>
                <a:gd name="T1" fmla="*/ 218 h 352"/>
                <a:gd name="T2" fmla="*/ 37 w 249"/>
                <a:gd name="T3" fmla="*/ 200 h 352"/>
                <a:gd name="T4" fmla="*/ 16 w 249"/>
                <a:gd name="T5" fmla="*/ 156 h 352"/>
                <a:gd name="T6" fmla="*/ 60 w 249"/>
                <a:gd name="T7" fmla="*/ 16 h 352"/>
                <a:gd name="T8" fmla="*/ 168 w 249"/>
                <a:gd name="T9" fmla="*/ 94 h 352"/>
                <a:gd name="T10" fmla="*/ 173 w 249"/>
                <a:gd name="T11" fmla="*/ 143 h 352"/>
                <a:gd name="T12" fmla="*/ 181 w 249"/>
                <a:gd name="T13" fmla="*/ 158 h 352"/>
                <a:gd name="T14" fmla="*/ 183 w 249"/>
                <a:gd name="T15" fmla="*/ 177 h 352"/>
                <a:gd name="T16" fmla="*/ 203 w 249"/>
                <a:gd name="T17" fmla="*/ 220 h 352"/>
                <a:gd name="T18" fmla="*/ 158 w 249"/>
                <a:gd name="T19" fmla="*/ 359 h 352"/>
                <a:gd name="T20" fmla="*/ 53 w 249"/>
                <a:gd name="T21" fmla="*/ 281 h 352"/>
                <a:gd name="T22" fmla="*/ 47 w 249"/>
                <a:gd name="T23" fmla="*/ 232 h 352"/>
                <a:gd name="T24" fmla="*/ 39 w 249"/>
                <a:gd name="T25" fmla="*/ 218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 h="352">
                  <a:moveTo>
                    <a:pt x="45" y="203"/>
                  </a:moveTo>
                  <a:cubicBezTo>
                    <a:pt x="43" y="198"/>
                    <a:pt x="42" y="192"/>
                    <a:pt x="43" y="188"/>
                  </a:cubicBezTo>
                  <a:cubicBezTo>
                    <a:pt x="33" y="177"/>
                    <a:pt x="25" y="163"/>
                    <a:pt x="19" y="147"/>
                  </a:cubicBezTo>
                  <a:cubicBezTo>
                    <a:pt x="0" y="91"/>
                    <a:pt x="22" y="33"/>
                    <a:pt x="69" y="16"/>
                  </a:cubicBezTo>
                  <a:cubicBezTo>
                    <a:pt x="117" y="0"/>
                    <a:pt x="170" y="32"/>
                    <a:pt x="190" y="88"/>
                  </a:cubicBezTo>
                  <a:cubicBezTo>
                    <a:pt x="195" y="104"/>
                    <a:pt x="197" y="119"/>
                    <a:pt x="196" y="134"/>
                  </a:cubicBezTo>
                  <a:cubicBezTo>
                    <a:pt x="200" y="137"/>
                    <a:pt x="203" y="142"/>
                    <a:pt x="205" y="148"/>
                  </a:cubicBezTo>
                  <a:cubicBezTo>
                    <a:pt x="207" y="154"/>
                    <a:pt x="208" y="160"/>
                    <a:pt x="207" y="165"/>
                  </a:cubicBezTo>
                  <a:cubicBezTo>
                    <a:pt x="217" y="176"/>
                    <a:pt x="224" y="190"/>
                    <a:pt x="230" y="205"/>
                  </a:cubicBezTo>
                  <a:cubicBezTo>
                    <a:pt x="249" y="261"/>
                    <a:pt x="226" y="319"/>
                    <a:pt x="179" y="335"/>
                  </a:cubicBezTo>
                  <a:cubicBezTo>
                    <a:pt x="132" y="352"/>
                    <a:pt x="79" y="319"/>
                    <a:pt x="59" y="263"/>
                  </a:cubicBezTo>
                  <a:cubicBezTo>
                    <a:pt x="54" y="248"/>
                    <a:pt x="52" y="232"/>
                    <a:pt x="53" y="217"/>
                  </a:cubicBezTo>
                  <a:cubicBezTo>
                    <a:pt x="50" y="213"/>
                    <a:pt x="47" y="209"/>
                    <a:pt x="45" y="203"/>
                  </a:cubicBezTo>
                  <a:close/>
                </a:path>
              </a:pathLst>
            </a:custGeom>
            <a:solidFill>
              <a:srgbClr val="0070C0"/>
            </a:solidFill>
            <a:ln>
              <a:noFill/>
            </a:ln>
          </p:spPr>
          <p:txBody>
            <a:bodyPr/>
            <a:lstStyle/>
            <a:p>
              <a:endParaRPr lang="fr-FR"/>
            </a:p>
          </p:txBody>
        </p:sp>
        <p:sp>
          <p:nvSpPr>
            <p:cNvPr id="395" name="Freeform 161">
              <a:extLst>
                <a:ext uri="{FF2B5EF4-FFF2-40B4-BE49-F238E27FC236}">
                  <a16:creationId xmlns:a16="http://schemas.microsoft.com/office/drawing/2014/main" id="{30CC0DB8-E6C0-4676-9D9B-24D4593767C5}"/>
                </a:ext>
              </a:extLst>
            </p:cNvPr>
            <p:cNvSpPr>
              <a:spLocks/>
            </p:cNvSpPr>
            <p:nvPr/>
          </p:nvSpPr>
          <p:spPr bwMode="auto">
            <a:xfrm>
              <a:off x="1402882" y="5212616"/>
              <a:ext cx="242888" cy="257175"/>
            </a:xfrm>
            <a:custGeom>
              <a:avLst/>
              <a:gdLst>
                <a:gd name="T0" fmla="*/ 35 w 159"/>
                <a:gd name="T1" fmla="*/ 129 h 158"/>
                <a:gd name="T2" fmla="*/ 121 w 159"/>
                <a:gd name="T3" fmla="*/ 147 h 158"/>
                <a:gd name="T4" fmla="*/ 108 w 159"/>
                <a:gd name="T5" fmla="*/ 41 h 158"/>
                <a:gd name="T6" fmla="*/ 20 w 159"/>
                <a:gd name="T7" fmla="*/ 25 h 158"/>
                <a:gd name="T8" fmla="*/ 35 w 159"/>
                <a:gd name="T9" fmla="*/ 129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58">
                  <a:moveTo>
                    <a:pt x="38" y="120"/>
                  </a:moveTo>
                  <a:cubicBezTo>
                    <a:pt x="69" y="152"/>
                    <a:pt x="113" y="158"/>
                    <a:pt x="136" y="136"/>
                  </a:cubicBezTo>
                  <a:cubicBezTo>
                    <a:pt x="159" y="113"/>
                    <a:pt x="152" y="69"/>
                    <a:pt x="121" y="38"/>
                  </a:cubicBezTo>
                  <a:cubicBezTo>
                    <a:pt x="89" y="6"/>
                    <a:pt x="45" y="0"/>
                    <a:pt x="23" y="22"/>
                  </a:cubicBezTo>
                  <a:cubicBezTo>
                    <a:pt x="0" y="45"/>
                    <a:pt x="7" y="89"/>
                    <a:pt x="38" y="120"/>
                  </a:cubicBezTo>
                  <a:close/>
                </a:path>
              </a:pathLst>
            </a:custGeom>
            <a:solidFill>
              <a:srgbClr val="0070C0"/>
            </a:solidFill>
            <a:ln>
              <a:noFill/>
            </a:ln>
          </p:spPr>
          <p:txBody>
            <a:bodyPr/>
            <a:lstStyle/>
            <a:p>
              <a:endParaRPr lang="fr-FR"/>
            </a:p>
          </p:txBody>
        </p:sp>
        <p:sp>
          <p:nvSpPr>
            <p:cNvPr id="396" name="Freeform 162">
              <a:extLst>
                <a:ext uri="{FF2B5EF4-FFF2-40B4-BE49-F238E27FC236}">
                  <a16:creationId xmlns:a16="http://schemas.microsoft.com/office/drawing/2014/main" id="{B23BB2B8-8C06-4AB7-9BF3-50F400089864}"/>
                </a:ext>
              </a:extLst>
            </p:cNvPr>
            <p:cNvSpPr>
              <a:spLocks/>
            </p:cNvSpPr>
            <p:nvPr/>
          </p:nvSpPr>
          <p:spPr bwMode="auto">
            <a:xfrm>
              <a:off x="1639419" y="5418991"/>
              <a:ext cx="25400" cy="47625"/>
            </a:xfrm>
            <a:custGeom>
              <a:avLst/>
              <a:gdLst>
                <a:gd name="T0" fmla="*/ 0 w 17"/>
                <a:gd name="T1" fmla="*/ 0 h 29"/>
                <a:gd name="T2" fmla="*/ 8 w 17"/>
                <a:gd name="T3" fmla="*/ 32 h 29"/>
                <a:gd name="T4" fmla="*/ 0 w 17"/>
                <a:gd name="T5" fmla="*/ 0 h 29"/>
                <a:gd name="T6" fmla="*/ 0 60000 65536"/>
                <a:gd name="T7" fmla="*/ 0 60000 65536"/>
                <a:gd name="T8" fmla="*/ 0 60000 65536"/>
              </a:gdLst>
              <a:ahLst/>
              <a:cxnLst>
                <a:cxn ang="T6">
                  <a:pos x="T0" y="T1"/>
                </a:cxn>
                <a:cxn ang="T7">
                  <a:pos x="T2" y="T3"/>
                </a:cxn>
                <a:cxn ang="T8">
                  <a:pos x="T4" y="T5"/>
                </a:cxn>
              </a:cxnLst>
              <a:rect l="0" t="0" r="r" b="b"/>
              <a:pathLst>
                <a:path w="17" h="29">
                  <a:moveTo>
                    <a:pt x="0" y="0"/>
                  </a:moveTo>
                  <a:cubicBezTo>
                    <a:pt x="0" y="0"/>
                    <a:pt x="17" y="9"/>
                    <a:pt x="10" y="29"/>
                  </a:cubicBezTo>
                  <a:cubicBezTo>
                    <a:pt x="10" y="29"/>
                    <a:pt x="9" y="9"/>
                    <a:pt x="0" y="0"/>
                  </a:cubicBezTo>
                  <a:close/>
                </a:path>
              </a:pathLst>
            </a:custGeom>
            <a:solidFill>
              <a:srgbClr val="0070C0"/>
            </a:solidFill>
            <a:ln>
              <a:noFill/>
            </a:ln>
          </p:spPr>
          <p:txBody>
            <a:bodyPr/>
            <a:lstStyle/>
            <a:p>
              <a:endParaRPr lang="fr-FR"/>
            </a:p>
          </p:txBody>
        </p:sp>
        <p:sp>
          <p:nvSpPr>
            <p:cNvPr id="397" name="Freeform 163">
              <a:extLst>
                <a:ext uri="{FF2B5EF4-FFF2-40B4-BE49-F238E27FC236}">
                  <a16:creationId xmlns:a16="http://schemas.microsoft.com/office/drawing/2014/main" id="{D30E765D-62BE-4E74-9B9D-5F1A932884C4}"/>
                </a:ext>
              </a:extLst>
            </p:cNvPr>
            <p:cNvSpPr>
              <a:spLocks/>
            </p:cNvSpPr>
            <p:nvPr/>
          </p:nvSpPr>
          <p:spPr bwMode="auto">
            <a:xfrm>
              <a:off x="1540994" y="5474553"/>
              <a:ext cx="166688" cy="260350"/>
            </a:xfrm>
            <a:custGeom>
              <a:avLst/>
              <a:gdLst>
                <a:gd name="T0" fmla="*/ 5 w 109"/>
                <a:gd name="T1" fmla="*/ 80 h 160"/>
                <a:gd name="T2" fmla="*/ 39 w 109"/>
                <a:gd name="T3" fmla="*/ 168 h 160"/>
                <a:gd name="T4" fmla="*/ 92 w 109"/>
                <a:gd name="T5" fmla="*/ 92 h 160"/>
                <a:gd name="T6" fmla="*/ 58 w 109"/>
                <a:gd name="T7" fmla="*/ 4 h 160"/>
                <a:gd name="T8" fmla="*/ 5 w 109"/>
                <a:gd name="T9" fmla="*/ 8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60">
                  <a:moveTo>
                    <a:pt x="5" y="74"/>
                  </a:moveTo>
                  <a:cubicBezTo>
                    <a:pt x="0" y="116"/>
                    <a:pt x="18" y="153"/>
                    <a:pt x="45" y="156"/>
                  </a:cubicBezTo>
                  <a:cubicBezTo>
                    <a:pt x="72" y="160"/>
                    <a:pt x="99" y="128"/>
                    <a:pt x="104" y="86"/>
                  </a:cubicBezTo>
                  <a:cubicBezTo>
                    <a:pt x="109" y="44"/>
                    <a:pt x="91" y="7"/>
                    <a:pt x="64" y="4"/>
                  </a:cubicBezTo>
                  <a:cubicBezTo>
                    <a:pt x="37" y="0"/>
                    <a:pt x="11" y="32"/>
                    <a:pt x="5" y="74"/>
                  </a:cubicBezTo>
                  <a:close/>
                </a:path>
              </a:pathLst>
            </a:custGeom>
            <a:solidFill>
              <a:srgbClr val="0070C0"/>
            </a:solidFill>
            <a:ln>
              <a:noFill/>
            </a:ln>
          </p:spPr>
          <p:txBody>
            <a:bodyPr/>
            <a:lstStyle/>
            <a:p>
              <a:endParaRPr lang="fr-FR"/>
            </a:p>
          </p:txBody>
        </p:sp>
        <p:sp>
          <p:nvSpPr>
            <p:cNvPr id="398" name="Freeform 164">
              <a:extLst>
                <a:ext uri="{FF2B5EF4-FFF2-40B4-BE49-F238E27FC236}">
                  <a16:creationId xmlns:a16="http://schemas.microsoft.com/office/drawing/2014/main" id="{A5907CDC-5A83-4D6A-99D2-66BF080E04AF}"/>
                </a:ext>
              </a:extLst>
            </p:cNvPr>
            <p:cNvSpPr>
              <a:spLocks/>
            </p:cNvSpPr>
            <p:nvPr/>
          </p:nvSpPr>
          <p:spPr bwMode="auto">
            <a:xfrm>
              <a:off x="1575919" y="5480903"/>
              <a:ext cx="123825" cy="155575"/>
            </a:xfrm>
            <a:custGeom>
              <a:avLst/>
              <a:gdLst>
                <a:gd name="T0" fmla="*/ 5 w 81"/>
                <a:gd name="T1" fmla="*/ 58 h 96"/>
                <a:gd name="T2" fmla="*/ 43 w 81"/>
                <a:gd name="T3" fmla="*/ 98 h 96"/>
                <a:gd name="T4" fmla="*/ 67 w 81"/>
                <a:gd name="T5" fmla="*/ 44 h 96"/>
                <a:gd name="T6" fmla="*/ 29 w 81"/>
                <a:gd name="T7" fmla="*/ 4 h 96"/>
                <a:gd name="T8" fmla="*/ 5 w 81"/>
                <a:gd name="T9" fmla="*/ 5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96">
                  <a:moveTo>
                    <a:pt x="5" y="55"/>
                  </a:moveTo>
                  <a:cubicBezTo>
                    <a:pt x="10" y="80"/>
                    <a:pt x="30" y="96"/>
                    <a:pt x="49" y="92"/>
                  </a:cubicBezTo>
                  <a:cubicBezTo>
                    <a:pt x="69" y="88"/>
                    <a:pt x="81" y="65"/>
                    <a:pt x="76" y="41"/>
                  </a:cubicBezTo>
                  <a:cubicBezTo>
                    <a:pt x="71" y="17"/>
                    <a:pt x="51" y="0"/>
                    <a:pt x="32" y="4"/>
                  </a:cubicBezTo>
                  <a:cubicBezTo>
                    <a:pt x="12" y="8"/>
                    <a:pt x="0" y="31"/>
                    <a:pt x="5" y="55"/>
                  </a:cubicBezTo>
                  <a:close/>
                </a:path>
              </a:pathLst>
            </a:custGeom>
            <a:solidFill>
              <a:srgbClr val="0070C0"/>
            </a:solidFill>
            <a:ln>
              <a:noFill/>
            </a:ln>
          </p:spPr>
          <p:txBody>
            <a:bodyPr/>
            <a:lstStyle/>
            <a:p>
              <a:endParaRPr lang="fr-FR"/>
            </a:p>
          </p:txBody>
        </p:sp>
        <p:sp>
          <p:nvSpPr>
            <p:cNvPr id="399" name="Freeform 165">
              <a:extLst>
                <a:ext uri="{FF2B5EF4-FFF2-40B4-BE49-F238E27FC236}">
                  <a16:creationId xmlns:a16="http://schemas.microsoft.com/office/drawing/2014/main" id="{D720BA22-E1F0-4CF7-8DDD-02E3D5FDB116}"/>
                </a:ext>
              </a:extLst>
            </p:cNvPr>
            <p:cNvSpPr>
              <a:spLocks/>
            </p:cNvSpPr>
            <p:nvPr/>
          </p:nvSpPr>
          <p:spPr bwMode="auto">
            <a:xfrm>
              <a:off x="1623544" y="5484078"/>
              <a:ext cx="38100" cy="39688"/>
            </a:xfrm>
            <a:custGeom>
              <a:avLst/>
              <a:gdLst>
                <a:gd name="T0" fmla="*/ 1 w 25"/>
                <a:gd name="T1" fmla="*/ 19 h 24"/>
                <a:gd name="T2" fmla="*/ 13 w 25"/>
                <a:gd name="T3" fmla="*/ 25 h 24"/>
                <a:gd name="T4" fmla="*/ 20 w 25"/>
                <a:gd name="T5" fmla="*/ 8 h 24"/>
                <a:gd name="T6" fmla="*/ 9 w 25"/>
                <a:gd name="T7" fmla="*/ 2 h 24"/>
                <a:gd name="T8" fmla="*/ 1 w 25"/>
                <a:gd name="T9" fmla="*/ 19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 y="16"/>
                  </a:moveTo>
                  <a:cubicBezTo>
                    <a:pt x="3" y="21"/>
                    <a:pt x="10" y="24"/>
                    <a:pt x="16" y="22"/>
                  </a:cubicBezTo>
                  <a:cubicBezTo>
                    <a:pt x="21" y="20"/>
                    <a:pt x="25" y="14"/>
                    <a:pt x="23" y="8"/>
                  </a:cubicBezTo>
                  <a:cubicBezTo>
                    <a:pt x="21" y="3"/>
                    <a:pt x="15" y="0"/>
                    <a:pt x="9" y="2"/>
                  </a:cubicBezTo>
                  <a:cubicBezTo>
                    <a:pt x="3" y="4"/>
                    <a:pt x="0" y="10"/>
                    <a:pt x="1" y="16"/>
                  </a:cubicBezTo>
                  <a:close/>
                </a:path>
              </a:pathLst>
            </a:custGeom>
            <a:solidFill>
              <a:srgbClr val="0070C0"/>
            </a:solidFill>
            <a:ln>
              <a:noFill/>
            </a:ln>
          </p:spPr>
          <p:txBody>
            <a:bodyPr/>
            <a:lstStyle/>
            <a:p>
              <a:endParaRPr lang="fr-FR"/>
            </a:p>
          </p:txBody>
        </p:sp>
        <p:sp>
          <p:nvSpPr>
            <p:cNvPr id="400" name="Freeform 166">
              <a:extLst>
                <a:ext uri="{FF2B5EF4-FFF2-40B4-BE49-F238E27FC236}">
                  <a16:creationId xmlns:a16="http://schemas.microsoft.com/office/drawing/2014/main" id="{08A7CF86-7F38-4BEF-B5B0-235D051E7065}"/>
                </a:ext>
              </a:extLst>
            </p:cNvPr>
            <p:cNvSpPr>
              <a:spLocks/>
            </p:cNvSpPr>
            <p:nvPr/>
          </p:nvSpPr>
          <p:spPr bwMode="auto">
            <a:xfrm>
              <a:off x="1656882" y="5522178"/>
              <a:ext cx="26988" cy="28575"/>
            </a:xfrm>
            <a:custGeom>
              <a:avLst/>
              <a:gdLst>
                <a:gd name="T0" fmla="*/ 2 w 18"/>
                <a:gd name="T1" fmla="*/ 12 h 18"/>
                <a:gd name="T2" fmla="*/ 9 w 18"/>
                <a:gd name="T3" fmla="*/ 16 h 18"/>
                <a:gd name="T4" fmla="*/ 14 w 18"/>
                <a:gd name="T5" fmla="*/ 6 h 18"/>
                <a:gd name="T6" fmla="*/ 7 w 18"/>
                <a:gd name="T7" fmla="*/ 2 h 18"/>
                <a:gd name="T8" fmla="*/ 2 w 18"/>
                <a:gd name="T9" fmla="*/ 12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2" y="12"/>
                  </a:moveTo>
                  <a:cubicBezTo>
                    <a:pt x="3" y="16"/>
                    <a:pt x="7" y="18"/>
                    <a:pt x="12" y="16"/>
                  </a:cubicBezTo>
                  <a:cubicBezTo>
                    <a:pt x="16" y="15"/>
                    <a:pt x="18" y="10"/>
                    <a:pt x="17" y="6"/>
                  </a:cubicBezTo>
                  <a:cubicBezTo>
                    <a:pt x="16" y="2"/>
                    <a:pt x="11" y="0"/>
                    <a:pt x="7" y="2"/>
                  </a:cubicBezTo>
                  <a:cubicBezTo>
                    <a:pt x="3" y="3"/>
                    <a:pt x="0" y="8"/>
                    <a:pt x="2" y="12"/>
                  </a:cubicBezTo>
                  <a:close/>
                </a:path>
              </a:pathLst>
            </a:custGeom>
            <a:solidFill>
              <a:srgbClr val="0070C0"/>
            </a:solidFill>
            <a:ln>
              <a:noFill/>
            </a:ln>
          </p:spPr>
          <p:txBody>
            <a:bodyPr/>
            <a:lstStyle/>
            <a:p>
              <a:endParaRPr lang="fr-FR"/>
            </a:p>
          </p:txBody>
        </p:sp>
        <p:sp>
          <p:nvSpPr>
            <p:cNvPr id="401" name="Freeform 167">
              <a:extLst>
                <a:ext uri="{FF2B5EF4-FFF2-40B4-BE49-F238E27FC236}">
                  <a16:creationId xmlns:a16="http://schemas.microsoft.com/office/drawing/2014/main" id="{C85ECF79-2025-4BE8-B563-D5708EB2FBF1}"/>
                </a:ext>
              </a:extLst>
            </p:cNvPr>
            <p:cNvSpPr>
              <a:spLocks/>
            </p:cNvSpPr>
            <p:nvPr/>
          </p:nvSpPr>
          <p:spPr bwMode="auto">
            <a:xfrm>
              <a:off x="1440982" y="5217378"/>
              <a:ext cx="176213" cy="153988"/>
            </a:xfrm>
            <a:custGeom>
              <a:avLst/>
              <a:gdLst>
                <a:gd name="T0" fmla="*/ 10 w 116"/>
                <a:gd name="T1" fmla="*/ 23 h 94"/>
                <a:gd name="T2" fmla="*/ 34 w 116"/>
                <a:gd name="T3" fmla="*/ 88 h 94"/>
                <a:gd name="T4" fmla="*/ 93 w 116"/>
                <a:gd name="T5" fmla="*/ 79 h 94"/>
                <a:gd name="T6" fmla="*/ 67 w 116"/>
                <a:gd name="T7" fmla="*/ 14 h 94"/>
                <a:gd name="T8" fmla="*/ 10 w 116"/>
                <a:gd name="T9" fmla="*/ 23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94">
                  <a:moveTo>
                    <a:pt x="10" y="20"/>
                  </a:moveTo>
                  <a:cubicBezTo>
                    <a:pt x="0" y="38"/>
                    <a:pt x="14" y="65"/>
                    <a:pt x="40" y="79"/>
                  </a:cubicBezTo>
                  <a:cubicBezTo>
                    <a:pt x="67" y="94"/>
                    <a:pt x="96" y="91"/>
                    <a:pt x="106" y="73"/>
                  </a:cubicBezTo>
                  <a:cubicBezTo>
                    <a:pt x="116" y="55"/>
                    <a:pt x="103" y="29"/>
                    <a:pt x="76" y="14"/>
                  </a:cubicBezTo>
                  <a:cubicBezTo>
                    <a:pt x="49" y="0"/>
                    <a:pt x="20" y="2"/>
                    <a:pt x="10" y="20"/>
                  </a:cubicBezTo>
                  <a:close/>
                </a:path>
              </a:pathLst>
            </a:custGeom>
            <a:solidFill>
              <a:srgbClr val="0070C0"/>
            </a:solidFill>
            <a:ln>
              <a:noFill/>
            </a:ln>
          </p:spPr>
          <p:txBody>
            <a:bodyPr/>
            <a:lstStyle/>
            <a:p>
              <a:endParaRPr lang="fr-FR"/>
            </a:p>
          </p:txBody>
        </p:sp>
        <p:sp>
          <p:nvSpPr>
            <p:cNvPr id="402" name="Freeform 168">
              <a:extLst>
                <a:ext uri="{FF2B5EF4-FFF2-40B4-BE49-F238E27FC236}">
                  <a16:creationId xmlns:a16="http://schemas.microsoft.com/office/drawing/2014/main" id="{B694A448-63A0-41A3-81F7-5C1188CD4DBF}"/>
                </a:ext>
              </a:extLst>
            </p:cNvPr>
            <p:cNvSpPr>
              <a:spLocks/>
            </p:cNvSpPr>
            <p:nvPr/>
          </p:nvSpPr>
          <p:spPr bwMode="auto">
            <a:xfrm>
              <a:off x="1466382" y="5231666"/>
              <a:ext cx="82550" cy="80963"/>
            </a:xfrm>
            <a:custGeom>
              <a:avLst/>
              <a:gdLst>
                <a:gd name="T0" fmla="*/ 14 w 54"/>
                <a:gd name="T1" fmla="*/ 46 h 50"/>
                <a:gd name="T2" fmla="*/ 42 w 54"/>
                <a:gd name="T3" fmla="*/ 40 h 50"/>
                <a:gd name="T4" fmla="*/ 34 w 54"/>
                <a:gd name="T5" fmla="*/ 7 h 50"/>
                <a:gd name="T6" fmla="*/ 5 w 54"/>
                <a:gd name="T7" fmla="*/ 13 h 50"/>
                <a:gd name="T8" fmla="*/ 14 w 54"/>
                <a:gd name="T9" fmla="*/ 4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0">
                  <a:moveTo>
                    <a:pt x="17" y="43"/>
                  </a:moveTo>
                  <a:cubicBezTo>
                    <a:pt x="29" y="50"/>
                    <a:pt x="43" y="47"/>
                    <a:pt x="48" y="37"/>
                  </a:cubicBezTo>
                  <a:cubicBezTo>
                    <a:pt x="54" y="27"/>
                    <a:pt x="49" y="14"/>
                    <a:pt x="37" y="7"/>
                  </a:cubicBezTo>
                  <a:cubicBezTo>
                    <a:pt x="25" y="0"/>
                    <a:pt x="11" y="3"/>
                    <a:pt x="5" y="13"/>
                  </a:cubicBezTo>
                  <a:cubicBezTo>
                    <a:pt x="0" y="23"/>
                    <a:pt x="5" y="37"/>
                    <a:pt x="17" y="43"/>
                  </a:cubicBezTo>
                  <a:close/>
                </a:path>
              </a:pathLst>
            </a:custGeom>
            <a:solidFill>
              <a:srgbClr val="0070C0"/>
            </a:solidFill>
            <a:ln>
              <a:noFill/>
            </a:ln>
          </p:spPr>
          <p:txBody>
            <a:bodyPr/>
            <a:lstStyle/>
            <a:p>
              <a:endParaRPr lang="fr-FR"/>
            </a:p>
          </p:txBody>
        </p:sp>
        <p:sp>
          <p:nvSpPr>
            <p:cNvPr id="403" name="Freeform 169">
              <a:extLst>
                <a:ext uri="{FF2B5EF4-FFF2-40B4-BE49-F238E27FC236}">
                  <a16:creationId xmlns:a16="http://schemas.microsoft.com/office/drawing/2014/main" id="{BAEE9CAE-35F2-433A-BCB8-C7B2F6F80AFD}"/>
                </a:ext>
              </a:extLst>
            </p:cNvPr>
            <p:cNvSpPr>
              <a:spLocks/>
            </p:cNvSpPr>
            <p:nvPr/>
          </p:nvSpPr>
          <p:spPr bwMode="auto">
            <a:xfrm>
              <a:off x="1548932" y="5288816"/>
              <a:ext cx="47625" cy="50800"/>
            </a:xfrm>
            <a:custGeom>
              <a:avLst/>
              <a:gdLst>
                <a:gd name="T0" fmla="*/ 6 w 31"/>
                <a:gd name="T1" fmla="*/ 27 h 31"/>
                <a:gd name="T2" fmla="*/ 22 w 31"/>
                <a:gd name="T3" fmla="*/ 29 h 31"/>
                <a:gd name="T4" fmla="*/ 21 w 31"/>
                <a:gd name="T5" fmla="*/ 7 h 31"/>
                <a:gd name="T6" fmla="*/ 5 w 31"/>
                <a:gd name="T7" fmla="*/ 4 h 31"/>
                <a:gd name="T8" fmla="*/ 6 w 31"/>
                <a:gd name="T9" fmla="*/ 2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6" y="24"/>
                  </a:moveTo>
                  <a:cubicBezTo>
                    <a:pt x="11" y="30"/>
                    <a:pt x="20" y="31"/>
                    <a:pt x="25" y="26"/>
                  </a:cubicBezTo>
                  <a:cubicBezTo>
                    <a:pt x="31" y="22"/>
                    <a:pt x="30" y="13"/>
                    <a:pt x="24" y="7"/>
                  </a:cubicBezTo>
                  <a:cubicBezTo>
                    <a:pt x="19" y="1"/>
                    <a:pt x="10" y="0"/>
                    <a:pt x="5" y="4"/>
                  </a:cubicBezTo>
                  <a:cubicBezTo>
                    <a:pt x="0" y="9"/>
                    <a:pt x="0" y="18"/>
                    <a:pt x="6" y="24"/>
                  </a:cubicBezTo>
                  <a:close/>
                </a:path>
              </a:pathLst>
            </a:custGeom>
            <a:solidFill>
              <a:srgbClr val="0070C0"/>
            </a:solidFill>
            <a:ln>
              <a:noFill/>
            </a:ln>
          </p:spPr>
          <p:txBody>
            <a:bodyPr/>
            <a:lstStyle/>
            <a:p>
              <a:endParaRPr lang="fr-FR"/>
            </a:p>
          </p:txBody>
        </p:sp>
        <p:sp>
          <p:nvSpPr>
            <p:cNvPr id="404" name="Freeform 170">
              <a:extLst>
                <a:ext uri="{FF2B5EF4-FFF2-40B4-BE49-F238E27FC236}">
                  <a16:creationId xmlns:a16="http://schemas.microsoft.com/office/drawing/2014/main" id="{F3761B2A-4A73-43E3-86B8-7FFD7ED3DE2E}"/>
                </a:ext>
              </a:extLst>
            </p:cNvPr>
            <p:cNvSpPr>
              <a:spLocks/>
            </p:cNvSpPr>
            <p:nvPr/>
          </p:nvSpPr>
          <p:spPr bwMode="auto">
            <a:xfrm>
              <a:off x="1345732" y="5187216"/>
              <a:ext cx="379413" cy="571500"/>
            </a:xfrm>
            <a:custGeom>
              <a:avLst/>
              <a:gdLst>
                <a:gd name="T0" fmla="*/ 39 w 249"/>
                <a:gd name="T1" fmla="*/ 218 h 352"/>
                <a:gd name="T2" fmla="*/ 37 w 249"/>
                <a:gd name="T3" fmla="*/ 200 h 352"/>
                <a:gd name="T4" fmla="*/ 16 w 249"/>
                <a:gd name="T5" fmla="*/ 156 h 352"/>
                <a:gd name="T6" fmla="*/ 61 w 249"/>
                <a:gd name="T7" fmla="*/ 17 h 352"/>
                <a:gd name="T8" fmla="*/ 168 w 249"/>
                <a:gd name="T9" fmla="*/ 95 h 352"/>
                <a:gd name="T10" fmla="*/ 173 w 249"/>
                <a:gd name="T11" fmla="*/ 143 h 352"/>
                <a:gd name="T12" fmla="*/ 181 w 249"/>
                <a:gd name="T13" fmla="*/ 158 h 352"/>
                <a:gd name="T14" fmla="*/ 183 w 249"/>
                <a:gd name="T15" fmla="*/ 177 h 352"/>
                <a:gd name="T16" fmla="*/ 203 w 249"/>
                <a:gd name="T17" fmla="*/ 220 h 352"/>
                <a:gd name="T18" fmla="*/ 158 w 249"/>
                <a:gd name="T19" fmla="*/ 360 h 352"/>
                <a:gd name="T20" fmla="*/ 53 w 249"/>
                <a:gd name="T21" fmla="*/ 282 h 352"/>
                <a:gd name="T22" fmla="*/ 47 w 249"/>
                <a:gd name="T23" fmla="*/ 232 h 352"/>
                <a:gd name="T24" fmla="*/ 39 w 249"/>
                <a:gd name="T25" fmla="*/ 218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 h="352">
                  <a:moveTo>
                    <a:pt x="45" y="203"/>
                  </a:moveTo>
                  <a:cubicBezTo>
                    <a:pt x="43" y="198"/>
                    <a:pt x="42" y="193"/>
                    <a:pt x="43" y="188"/>
                  </a:cubicBezTo>
                  <a:cubicBezTo>
                    <a:pt x="33" y="177"/>
                    <a:pt x="25" y="163"/>
                    <a:pt x="19" y="147"/>
                  </a:cubicBezTo>
                  <a:cubicBezTo>
                    <a:pt x="0" y="91"/>
                    <a:pt x="23" y="33"/>
                    <a:pt x="70" y="17"/>
                  </a:cubicBezTo>
                  <a:cubicBezTo>
                    <a:pt x="117" y="0"/>
                    <a:pt x="170" y="33"/>
                    <a:pt x="190" y="89"/>
                  </a:cubicBezTo>
                  <a:cubicBezTo>
                    <a:pt x="195" y="104"/>
                    <a:pt x="197" y="119"/>
                    <a:pt x="196" y="134"/>
                  </a:cubicBezTo>
                  <a:cubicBezTo>
                    <a:pt x="200" y="137"/>
                    <a:pt x="203" y="142"/>
                    <a:pt x="205" y="148"/>
                  </a:cubicBezTo>
                  <a:cubicBezTo>
                    <a:pt x="207" y="154"/>
                    <a:pt x="208" y="160"/>
                    <a:pt x="207" y="165"/>
                  </a:cubicBezTo>
                  <a:cubicBezTo>
                    <a:pt x="217" y="176"/>
                    <a:pt x="224" y="190"/>
                    <a:pt x="230" y="205"/>
                  </a:cubicBezTo>
                  <a:cubicBezTo>
                    <a:pt x="249" y="261"/>
                    <a:pt x="226" y="319"/>
                    <a:pt x="179" y="336"/>
                  </a:cubicBezTo>
                  <a:cubicBezTo>
                    <a:pt x="132" y="352"/>
                    <a:pt x="79" y="319"/>
                    <a:pt x="59" y="264"/>
                  </a:cubicBezTo>
                  <a:cubicBezTo>
                    <a:pt x="54" y="248"/>
                    <a:pt x="52" y="232"/>
                    <a:pt x="53" y="217"/>
                  </a:cubicBezTo>
                  <a:cubicBezTo>
                    <a:pt x="50" y="214"/>
                    <a:pt x="47" y="209"/>
                    <a:pt x="45" y="203"/>
                  </a:cubicBezTo>
                  <a:close/>
                </a:path>
              </a:pathLst>
            </a:custGeom>
            <a:solidFill>
              <a:srgbClr val="0070C0"/>
            </a:solidFill>
            <a:ln w="6350" cap="flat">
              <a:solidFill>
                <a:srgbClr val="333333"/>
              </a:solidFill>
              <a:prstDash val="solid"/>
              <a:miter lim="800000"/>
              <a:headEnd/>
              <a:tailEnd/>
            </a:ln>
          </p:spPr>
          <p:txBody>
            <a:bodyPr/>
            <a:lstStyle/>
            <a:p>
              <a:endParaRPr lang="fr-FR"/>
            </a:p>
          </p:txBody>
        </p:sp>
        <p:sp>
          <p:nvSpPr>
            <p:cNvPr id="405" name="Freeform 204">
              <a:extLst>
                <a:ext uri="{FF2B5EF4-FFF2-40B4-BE49-F238E27FC236}">
                  <a16:creationId xmlns:a16="http://schemas.microsoft.com/office/drawing/2014/main" id="{CA733EDF-11CD-4D59-AFA9-1B31E43C8849}"/>
                </a:ext>
              </a:extLst>
            </p:cNvPr>
            <p:cNvSpPr>
              <a:spLocks/>
            </p:cNvSpPr>
            <p:nvPr/>
          </p:nvSpPr>
          <p:spPr bwMode="auto">
            <a:xfrm>
              <a:off x="618657" y="4109303"/>
              <a:ext cx="514350" cy="455613"/>
            </a:xfrm>
            <a:custGeom>
              <a:avLst/>
              <a:gdLst>
                <a:gd name="T0" fmla="*/ 189 w 338"/>
                <a:gd name="T1" fmla="*/ 73 h 281"/>
                <a:gd name="T2" fmla="*/ 176 w 338"/>
                <a:gd name="T3" fmla="*/ 67 h 281"/>
                <a:gd name="T4" fmla="*/ 145 w 338"/>
                <a:gd name="T5" fmla="*/ 34 h 281"/>
                <a:gd name="T6" fmla="*/ 24 w 338"/>
                <a:gd name="T7" fmla="*/ 53 h 281"/>
                <a:gd name="T8" fmla="*/ 60 w 338"/>
                <a:gd name="T9" fmla="*/ 195 h 281"/>
                <a:gd name="T10" fmla="*/ 98 w 338"/>
                <a:gd name="T11" fmla="*/ 212 h 281"/>
                <a:gd name="T12" fmla="*/ 108 w 338"/>
                <a:gd name="T13" fmla="*/ 227 h 281"/>
                <a:gd name="T14" fmla="*/ 122 w 338"/>
                <a:gd name="T15" fmla="*/ 233 h 281"/>
                <a:gd name="T16" fmla="*/ 151 w 338"/>
                <a:gd name="T17" fmla="*/ 265 h 281"/>
                <a:gd name="T18" fmla="*/ 274 w 338"/>
                <a:gd name="T19" fmla="*/ 246 h 281"/>
                <a:gd name="T20" fmla="*/ 237 w 338"/>
                <a:gd name="T21" fmla="*/ 103 h 281"/>
                <a:gd name="T22" fmla="*/ 198 w 338"/>
                <a:gd name="T23" fmla="*/ 86 h 281"/>
                <a:gd name="T24" fmla="*/ 189 w 338"/>
                <a:gd name="T25" fmla="*/ 73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1">
                  <a:moveTo>
                    <a:pt x="214" y="69"/>
                  </a:moveTo>
                  <a:cubicBezTo>
                    <a:pt x="209" y="66"/>
                    <a:pt x="204" y="64"/>
                    <a:pt x="200" y="64"/>
                  </a:cubicBezTo>
                  <a:cubicBezTo>
                    <a:pt x="191" y="51"/>
                    <a:pt x="179" y="40"/>
                    <a:pt x="165" y="31"/>
                  </a:cubicBezTo>
                  <a:cubicBezTo>
                    <a:pt x="115" y="0"/>
                    <a:pt x="53" y="8"/>
                    <a:pt x="27" y="50"/>
                  </a:cubicBezTo>
                  <a:cubicBezTo>
                    <a:pt x="0" y="92"/>
                    <a:pt x="19" y="151"/>
                    <a:pt x="69" y="183"/>
                  </a:cubicBezTo>
                  <a:cubicBezTo>
                    <a:pt x="82" y="192"/>
                    <a:pt x="96" y="197"/>
                    <a:pt x="111" y="200"/>
                  </a:cubicBezTo>
                  <a:cubicBezTo>
                    <a:pt x="113" y="204"/>
                    <a:pt x="117" y="209"/>
                    <a:pt x="123" y="212"/>
                  </a:cubicBezTo>
                  <a:cubicBezTo>
                    <a:pt x="128" y="216"/>
                    <a:pt x="134" y="218"/>
                    <a:pt x="139" y="218"/>
                  </a:cubicBezTo>
                  <a:cubicBezTo>
                    <a:pt x="147" y="230"/>
                    <a:pt x="159" y="241"/>
                    <a:pt x="172" y="249"/>
                  </a:cubicBezTo>
                  <a:cubicBezTo>
                    <a:pt x="222" y="281"/>
                    <a:pt x="284" y="273"/>
                    <a:pt x="311" y="231"/>
                  </a:cubicBezTo>
                  <a:cubicBezTo>
                    <a:pt x="338" y="189"/>
                    <a:pt x="319" y="129"/>
                    <a:pt x="269" y="97"/>
                  </a:cubicBezTo>
                  <a:cubicBezTo>
                    <a:pt x="255" y="89"/>
                    <a:pt x="240" y="83"/>
                    <a:pt x="225" y="80"/>
                  </a:cubicBezTo>
                  <a:cubicBezTo>
                    <a:pt x="223" y="76"/>
                    <a:pt x="219" y="73"/>
                    <a:pt x="214" y="69"/>
                  </a:cubicBezTo>
                  <a:close/>
                </a:path>
              </a:pathLst>
            </a:custGeom>
            <a:solidFill>
              <a:srgbClr val="0070C0"/>
            </a:solidFill>
            <a:ln>
              <a:noFill/>
            </a:ln>
          </p:spPr>
          <p:txBody>
            <a:bodyPr/>
            <a:lstStyle/>
            <a:p>
              <a:endParaRPr lang="fr-FR"/>
            </a:p>
          </p:txBody>
        </p:sp>
        <p:sp>
          <p:nvSpPr>
            <p:cNvPr id="406" name="Freeform 207">
              <a:extLst>
                <a:ext uri="{FF2B5EF4-FFF2-40B4-BE49-F238E27FC236}">
                  <a16:creationId xmlns:a16="http://schemas.microsoft.com/office/drawing/2014/main" id="{66B087EC-A58A-4618-995D-B6431A7EFB3C}"/>
                </a:ext>
              </a:extLst>
            </p:cNvPr>
            <p:cNvSpPr>
              <a:spLocks/>
            </p:cNvSpPr>
            <p:nvPr/>
          </p:nvSpPr>
          <p:spPr bwMode="auto">
            <a:xfrm>
              <a:off x="852019" y="4368066"/>
              <a:ext cx="241300" cy="177800"/>
            </a:xfrm>
            <a:custGeom>
              <a:avLst/>
              <a:gdLst>
                <a:gd name="T0" fmla="*/ 74 w 159"/>
                <a:gd name="T1" fmla="*/ 5 h 109"/>
                <a:gd name="T2" fmla="*/ 136 w 159"/>
                <a:gd name="T3" fmla="*/ 69 h 109"/>
                <a:gd name="T4" fmla="*/ 65 w 159"/>
                <a:gd name="T5" fmla="*/ 113 h 109"/>
                <a:gd name="T6" fmla="*/ 3 w 159"/>
                <a:gd name="T7" fmla="*/ 49 h 109"/>
                <a:gd name="T8" fmla="*/ 74 w 159"/>
                <a:gd name="T9" fmla="*/ 5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09">
                  <a:moveTo>
                    <a:pt x="85" y="5"/>
                  </a:moveTo>
                  <a:cubicBezTo>
                    <a:pt x="127" y="10"/>
                    <a:pt x="159" y="36"/>
                    <a:pt x="156" y="63"/>
                  </a:cubicBezTo>
                  <a:cubicBezTo>
                    <a:pt x="153" y="90"/>
                    <a:pt x="116" y="109"/>
                    <a:pt x="74" y="104"/>
                  </a:cubicBezTo>
                  <a:cubicBezTo>
                    <a:pt x="32" y="99"/>
                    <a:pt x="0" y="73"/>
                    <a:pt x="3" y="46"/>
                  </a:cubicBezTo>
                  <a:cubicBezTo>
                    <a:pt x="6" y="19"/>
                    <a:pt x="43" y="0"/>
                    <a:pt x="85" y="5"/>
                  </a:cubicBezTo>
                  <a:close/>
                </a:path>
              </a:pathLst>
            </a:custGeom>
            <a:solidFill>
              <a:srgbClr val="0070C0"/>
            </a:solidFill>
            <a:ln>
              <a:noFill/>
            </a:ln>
          </p:spPr>
          <p:txBody>
            <a:bodyPr/>
            <a:lstStyle/>
            <a:p>
              <a:endParaRPr lang="fr-FR"/>
            </a:p>
          </p:txBody>
        </p:sp>
        <p:sp>
          <p:nvSpPr>
            <p:cNvPr id="407" name="Freeform 208">
              <a:extLst>
                <a:ext uri="{FF2B5EF4-FFF2-40B4-BE49-F238E27FC236}">
                  <a16:creationId xmlns:a16="http://schemas.microsoft.com/office/drawing/2014/main" id="{6FE0A222-3297-48F7-A63D-8A75976AF5EE}"/>
                </a:ext>
              </a:extLst>
            </p:cNvPr>
            <p:cNvSpPr>
              <a:spLocks/>
            </p:cNvSpPr>
            <p:nvPr/>
          </p:nvSpPr>
          <p:spPr bwMode="auto">
            <a:xfrm>
              <a:off x="853607" y="4390291"/>
              <a:ext cx="149225" cy="141288"/>
            </a:xfrm>
            <a:custGeom>
              <a:avLst/>
              <a:gdLst>
                <a:gd name="T0" fmla="*/ 57 w 98"/>
                <a:gd name="T1" fmla="*/ 11 h 87"/>
                <a:gd name="T2" fmla="*/ 79 w 98"/>
                <a:gd name="T3" fmla="*/ 66 h 87"/>
                <a:gd name="T4" fmla="*/ 31 w 98"/>
                <a:gd name="T5" fmla="*/ 82 h 87"/>
                <a:gd name="T6" fmla="*/ 8 w 98"/>
                <a:gd name="T7" fmla="*/ 28 h 87"/>
                <a:gd name="T8" fmla="*/ 57 w 98"/>
                <a:gd name="T9" fmla="*/ 11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7">
                  <a:moveTo>
                    <a:pt x="64" y="11"/>
                  </a:moveTo>
                  <a:cubicBezTo>
                    <a:pt x="87" y="21"/>
                    <a:pt x="98" y="45"/>
                    <a:pt x="90" y="63"/>
                  </a:cubicBezTo>
                  <a:cubicBezTo>
                    <a:pt x="81" y="81"/>
                    <a:pt x="56" y="87"/>
                    <a:pt x="34" y="76"/>
                  </a:cubicBezTo>
                  <a:cubicBezTo>
                    <a:pt x="11" y="66"/>
                    <a:pt x="0" y="43"/>
                    <a:pt x="8" y="25"/>
                  </a:cubicBezTo>
                  <a:cubicBezTo>
                    <a:pt x="17" y="7"/>
                    <a:pt x="42" y="0"/>
                    <a:pt x="64" y="11"/>
                  </a:cubicBezTo>
                  <a:close/>
                </a:path>
              </a:pathLst>
            </a:custGeom>
            <a:solidFill>
              <a:srgbClr val="0070C0"/>
            </a:solidFill>
            <a:ln>
              <a:noFill/>
            </a:ln>
          </p:spPr>
          <p:txBody>
            <a:bodyPr/>
            <a:lstStyle/>
            <a:p>
              <a:endParaRPr lang="fr-FR"/>
            </a:p>
          </p:txBody>
        </p:sp>
        <p:sp>
          <p:nvSpPr>
            <p:cNvPr id="408" name="Freeform 214">
              <a:extLst>
                <a:ext uri="{FF2B5EF4-FFF2-40B4-BE49-F238E27FC236}">
                  <a16:creationId xmlns:a16="http://schemas.microsoft.com/office/drawing/2014/main" id="{E9C0827A-6C76-4A58-9526-305D68D85542}"/>
                </a:ext>
              </a:extLst>
            </p:cNvPr>
            <p:cNvSpPr>
              <a:spLocks/>
            </p:cNvSpPr>
            <p:nvPr/>
          </p:nvSpPr>
          <p:spPr bwMode="auto">
            <a:xfrm>
              <a:off x="615482" y="4106128"/>
              <a:ext cx="514350" cy="457200"/>
            </a:xfrm>
            <a:custGeom>
              <a:avLst/>
              <a:gdLst>
                <a:gd name="T0" fmla="*/ 189 w 338"/>
                <a:gd name="T1" fmla="*/ 75 h 282"/>
                <a:gd name="T2" fmla="*/ 176 w 338"/>
                <a:gd name="T3" fmla="*/ 67 h 282"/>
                <a:gd name="T4" fmla="*/ 146 w 338"/>
                <a:gd name="T5" fmla="*/ 35 h 282"/>
                <a:gd name="T6" fmla="*/ 24 w 338"/>
                <a:gd name="T7" fmla="*/ 53 h 282"/>
                <a:gd name="T8" fmla="*/ 60 w 338"/>
                <a:gd name="T9" fmla="*/ 196 h 282"/>
                <a:gd name="T10" fmla="*/ 98 w 338"/>
                <a:gd name="T11" fmla="*/ 213 h 282"/>
                <a:gd name="T12" fmla="*/ 108 w 338"/>
                <a:gd name="T13" fmla="*/ 228 h 282"/>
                <a:gd name="T14" fmla="*/ 122 w 338"/>
                <a:gd name="T15" fmla="*/ 234 h 282"/>
                <a:gd name="T16" fmla="*/ 152 w 338"/>
                <a:gd name="T17" fmla="*/ 266 h 282"/>
                <a:gd name="T18" fmla="*/ 274 w 338"/>
                <a:gd name="T19" fmla="*/ 247 h 282"/>
                <a:gd name="T20" fmla="*/ 237 w 338"/>
                <a:gd name="T21" fmla="*/ 104 h 282"/>
                <a:gd name="T22" fmla="*/ 199 w 338"/>
                <a:gd name="T23" fmla="*/ 87 h 282"/>
                <a:gd name="T24" fmla="*/ 18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214" y="70"/>
                  </a:moveTo>
                  <a:cubicBezTo>
                    <a:pt x="209" y="67"/>
                    <a:pt x="204" y="65"/>
                    <a:pt x="200" y="64"/>
                  </a:cubicBezTo>
                  <a:cubicBezTo>
                    <a:pt x="191" y="52"/>
                    <a:pt x="180" y="41"/>
                    <a:pt x="166" y="32"/>
                  </a:cubicBezTo>
                  <a:cubicBezTo>
                    <a:pt x="116" y="0"/>
                    <a:pt x="54" y="8"/>
                    <a:pt x="27" y="50"/>
                  </a:cubicBezTo>
                  <a:cubicBezTo>
                    <a:pt x="0" y="92"/>
                    <a:pt x="19" y="152"/>
                    <a:pt x="69" y="184"/>
                  </a:cubicBezTo>
                  <a:cubicBezTo>
                    <a:pt x="82" y="193"/>
                    <a:pt x="97" y="198"/>
                    <a:pt x="111" y="201"/>
                  </a:cubicBezTo>
                  <a:cubicBezTo>
                    <a:pt x="114" y="205"/>
                    <a:pt x="118" y="209"/>
                    <a:pt x="123" y="213"/>
                  </a:cubicBezTo>
                  <a:cubicBezTo>
                    <a:pt x="129" y="216"/>
                    <a:pt x="135" y="218"/>
                    <a:pt x="139" y="219"/>
                  </a:cubicBezTo>
                  <a:cubicBezTo>
                    <a:pt x="148" y="231"/>
                    <a:pt x="159" y="241"/>
                    <a:pt x="173" y="250"/>
                  </a:cubicBezTo>
                  <a:cubicBezTo>
                    <a:pt x="222" y="282"/>
                    <a:pt x="285" y="274"/>
                    <a:pt x="311" y="232"/>
                  </a:cubicBezTo>
                  <a:cubicBezTo>
                    <a:pt x="338" y="190"/>
                    <a:pt x="319" y="130"/>
                    <a:pt x="269" y="98"/>
                  </a:cubicBezTo>
                  <a:cubicBezTo>
                    <a:pt x="255" y="89"/>
                    <a:pt x="240" y="84"/>
                    <a:pt x="226" y="81"/>
                  </a:cubicBezTo>
                  <a:cubicBezTo>
                    <a:pt x="223" y="77"/>
                    <a:pt x="219" y="73"/>
                    <a:pt x="214" y="70"/>
                  </a:cubicBezTo>
                  <a:close/>
                </a:path>
              </a:pathLst>
            </a:custGeom>
            <a:solidFill>
              <a:srgbClr val="0070C0"/>
            </a:solidFill>
            <a:ln w="6350" cap="flat">
              <a:solidFill>
                <a:srgbClr val="333333"/>
              </a:solidFill>
              <a:prstDash val="solid"/>
              <a:miter lim="800000"/>
              <a:headEnd/>
              <a:tailEnd/>
            </a:ln>
          </p:spPr>
          <p:txBody>
            <a:bodyPr/>
            <a:lstStyle/>
            <a:p>
              <a:endParaRPr lang="fr-FR"/>
            </a:p>
          </p:txBody>
        </p:sp>
        <p:sp>
          <p:nvSpPr>
            <p:cNvPr id="409" name="Freeform 215">
              <a:extLst>
                <a:ext uri="{FF2B5EF4-FFF2-40B4-BE49-F238E27FC236}">
                  <a16:creationId xmlns:a16="http://schemas.microsoft.com/office/drawing/2014/main" id="{E54FBD77-7123-4365-B80E-237F071247FE}"/>
                </a:ext>
              </a:extLst>
            </p:cNvPr>
            <p:cNvSpPr>
              <a:spLocks/>
            </p:cNvSpPr>
            <p:nvPr/>
          </p:nvSpPr>
          <p:spPr bwMode="auto">
            <a:xfrm>
              <a:off x="669457" y="4523641"/>
              <a:ext cx="512763" cy="455613"/>
            </a:xfrm>
            <a:custGeom>
              <a:avLst/>
              <a:gdLst>
                <a:gd name="T0" fmla="*/ 188 w 337"/>
                <a:gd name="T1" fmla="*/ 75 h 281"/>
                <a:gd name="T2" fmla="*/ 175 w 337"/>
                <a:gd name="T3" fmla="*/ 67 h 281"/>
                <a:gd name="T4" fmla="*/ 145 w 337"/>
                <a:gd name="T5" fmla="*/ 35 h 281"/>
                <a:gd name="T6" fmla="*/ 23 w 337"/>
                <a:gd name="T7" fmla="*/ 53 h 281"/>
                <a:gd name="T8" fmla="*/ 59 w 337"/>
                <a:gd name="T9" fmla="*/ 195 h 281"/>
                <a:gd name="T10" fmla="*/ 98 w 337"/>
                <a:gd name="T11" fmla="*/ 213 h 281"/>
                <a:gd name="T12" fmla="*/ 108 w 337"/>
                <a:gd name="T13" fmla="*/ 228 h 281"/>
                <a:gd name="T14" fmla="*/ 122 w 337"/>
                <a:gd name="T15" fmla="*/ 233 h 281"/>
                <a:gd name="T16" fmla="*/ 151 w 337"/>
                <a:gd name="T17" fmla="*/ 266 h 281"/>
                <a:gd name="T18" fmla="*/ 274 w 337"/>
                <a:gd name="T19" fmla="*/ 246 h 281"/>
                <a:gd name="T20" fmla="*/ 237 w 337"/>
                <a:gd name="T21" fmla="*/ 104 h 281"/>
                <a:gd name="T22" fmla="*/ 198 w 337"/>
                <a:gd name="T23" fmla="*/ 86 h 281"/>
                <a:gd name="T24" fmla="*/ 188 w 337"/>
                <a:gd name="T25" fmla="*/ 75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7" h="281">
                  <a:moveTo>
                    <a:pt x="214" y="70"/>
                  </a:moveTo>
                  <a:cubicBezTo>
                    <a:pt x="209" y="67"/>
                    <a:pt x="204" y="65"/>
                    <a:pt x="199" y="64"/>
                  </a:cubicBezTo>
                  <a:cubicBezTo>
                    <a:pt x="191" y="52"/>
                    <a:pt x="179" y="41"/>
                    <a:pt x="165" y="32"/>
                  </a:cubicBezTo>
                  <a:cubicBezTo>
                    <a:pt x="115" y="0"/>
                    <a:pt x="53" y="8"/>
                    <a:pt x="26" y="50"/>
                  </a:cubicBezTo>
                  <a:cubicBezTo>
                    <a:pt x="0" y="92"/>
                    <a:pt x="18" y="152"/>
                    <a:pt x="68" y="183"/>
                  </a:cubicBezTo>
                  <a:cubicBezTo>
                    <a:pt x="82" y="192"/>
                    <a:pt x="96" y="198"/>
                    <a:pt x="111" y="201"/>
                  </a:cubicBezTo>
                  <a:cubicBezTo>
                    <a:pt x="113" y="205"/>
                    <a:pt x="117" y="209"/>
                    <a:pt x="123" y="213"/>
                  </a:cubicBezTo>
                  <a:cubicBezTo>
                    <a:pt x="128" y="216"/>
                    <a:pt x="134" y="218"/>
                    <a:pt x="139" y="218"/>
                  </a:cubicBezTo>
                  <a:cubicBezTo>
                    <a:pt x="147" y="230"/>
                    <a:pt x="158" y="241"/>
                    <a:pt x="172" y="250"/>
                  </a:cubicBezTo>
                  <a:cubicBezTo>
                    <a:pt x="222" y="281"/>
                    <a:pt x="284" y="273"/>
                    <a:pt x="311" y="231"/>
                  </a:cubicBezTo>
                  <a:cubicBezTo>
                    <a:pt x="337" y="189"/>
                    <a:pt x="319" y="130"/>
                    <a:pt x="269" y="98"/>
                  </a:cubicBezTo>
                  <a:cubicBezTo>
                    <a:pt x="255" y="89"/>
                    <a:pt x="240" y="83"/>
                    <a:pt x="225" y="80"/>
                  </a:cubicBezTo>
                  <a:cubicBezTo>
                    <a:pt x="222" y="77"/>
                    <a:pt x="219" y="73"/>
                    <a:pt x="214" y="70"/>
                  </a:cubicBezTo>
                  <a:close/>
                </a:path>
              </a:pathLst>
            </a:custGeom>
            <a:solidFill>
              <a:srgbClr val="0070C0"/>
            </a:solidFill>
            <a:ln>
              <a:noFill/>
            </a:ln>
          </p:spPr>
          <p:txBody>
            <a:bodyPr/>
            <a:lstStyle/>
            <a:p>
              <a:endParaRPr lang="fr-FR"/>
            </a:p>
          </p:txBody>
        </p:sp>
        <p:sp>
          <p:nvSpPr>
            <p:cNvPr id="410" name="Freeform 217">
              <a:extLst>
                <a:ext uri="{FF2B5EF4-FFF2-40B4-BE49-F238E27FC236}">
                  <a16:creationId xmlns:a16="http://schemas.microsoft.com/office/drawing/2014/main" id="{7C5135CD-0B4E-4C1E-9DC5-818B83EB8177}"/>
                </a:ext>
              </a:extLst>
            </p:cNvPr>
            <p:cNvSpPr>
              <a:spLocks/>
            </p:cNvSpPr>
            <p:nvPr/>
          </p:nvSpPr>
          <p:spPr bwMode="auto">
            <a:xfrm>
              <a:off x="850432" y="4842728"/>
              <a:ext cx="38100" cy="31750"/>
            </a:xfrm>
            <a:custGeom>
              <a:avLst/>
              <a:gdLst>
                <a:gd name="T0" fmla="*/ 0 w 25"/>
                <a:gd name="T1" fmla="*/ 0 h 19"/>
                <a:gd name="T2" fmla="*/ 22 w 25"/>
                <a:gd name="T3" fmla="*/ 20 h 19"/>
                <a:gd name="T4" fmla="*/ 0 w 25"/>
                <a:gd name="T5" fmla="*/ 0 h 19"/>
                <a:gd name="T6" fmla="*/ 0 60000 65536"/>
                <a:gd name="T7" fmla="*/ 0 60000 65536"/>
                <a:gd name="T8" fmla="*/ 0 60000 65536"/>
              </a:gdLst>
              <a:ahLst/>
              <a:cxnLst>
                <a:cxn ang="T6">
                  <a:pos x="T0" y="T1"/>
                </a:cxn>
                <a:cxn ang="T7">
                  <a:pos x="T2" y="T3"/>
                </a:cxn>
                <a:cxn ang="T8">
                  <a:pos x="T4" y="T5"/>
                </a:cxn>
              </a:cxnLst>
              <a:rect l="0" t="0" r="r" b="b"/>
              <a:pathLst>
                <a:path w="25" h="19">
                  <a:moveTo>
                    <a:pt x="0" y="0"/>
                  </a:moveTo>
                  <a:cubicBezTo>
                    <a:pt x="0" y="0"/>
                    <a:pt x="4" y="19"/>
                    <a:pt x="25" y="17"/>
                  </a:cubicBezTo>
                  <a:cubicBezTo>
                    <a:pt x="25" y="17"/>
                    <a:pt x="6" y="11"/>
                    <a:pt x="0" y="0"/>
                  </a:cubicBezTo>
                  <a:close/>
                </a:path>
              </a:pathLst>
            </a:custGeom>
            <a:solidFill>
              <a:srgbClr val="0070C0"/>
            </a:solidFill>
            <a:ln>
              <a:noFill/>
            </a:ln>
          </p:spPr>
          <p:txBody>
            <a:bodyPr/>
            <a:lstStyle/>
            <a:p>
              <a:endParaRPr lang="fr-FR"/>
            </a:p>
          </p:txBody>
        </p:sp>
        <p:sp>
          <p:nvSpPr>
            <p:cNvPr id="411" name="Freeform 218">
              <a:extLst>
                <a:ext uri="{FF2B5EF4-FFF2-40B4-BE49-F238E27FC236}">
                  <a16:creationId xmlns:a16="http://schemas.microsoft.com/office/drawing/2014/main" id="{957CA664-0931-4DA1-AD78-6AD831274810}"/>
                </a:ext>
              </a:extLst>
            </p:cNvPr>
            <p:cNvSpPr>
              <a:spLocks/>
            </p:cNvSpPr>
            <p:nvPr/>
          </p:nvSpPr>
          <p:spPr bwMode="auto">
            <a:xfrm>
              <a:off x="899644" y="4783991"/>
              <a:ext cx="244475" cy="176213"/>
            </a:xfrm>
            <a:custGeom>
              <a:avLst/>
              <a:gdLst>
                <a:gd name="T0" fmla="*/ 77 w 160"/>
                <a:gd name="T1" fmla="*/ 4 h 108"/>
                <a:gd name="T2" fmla="*/ 139 w 160"/>
                <a:gd name="T3" fmla="*/ 68 h 108"/>
                <a:gd name="T4" fmla="*/ 65 w 160"/>
                <a:gd name="T5" fmla="*/ 112 h 108"/>
                <a:gd name="T6" fmla="*/ 4 w 160"/>
                <a:gd name="T7" fmla="*/ 48 h 108"/>
                <a:gd name="T8" fmla="*/ 77 w 160"/>
                <a:gd name="T9" fmla="*/ 4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08">
                  <a:moveTo>
                    <a:pt x="86" y="4"/>
                  </a:moveTo>
                  <a:cubicBezTo>
                    <a:pt x="128" y="9"/>
                    <a:pt x="160" y="35"/>
                    <a:pt x="156" y="62"/>
                  </a:cubicBezTo>
                  <a:cubicBezTo>
                    <a:pt x="153" y="90"/>
                    <a:pt x="117" y="108"/>
                    <a:pt x="74" y="103"/>
                  </a:cubicBezTo>
                  <a:cubicBezTo>
                    <a:pt x="32" y="98"/>
                    <a:pt x="0" y="72"/>
                    <a:pt x="4" y="45"/>
                  </a:cubicBezTo>
                  <a:cubicBezTo>
                    <a:pt x="7" y="18"/>
                    <a:pt x="43" y="0"/>
                    <a:pt x="86" y="4"/>
                  </a:cubicBezTo>
                  <a:close/>
                </a:path>
              </a:pathLst>
            </a:custGeom>
            <a:solidFill>
              <a:srgbClr val="0070C0"/>
            </a:solidFill>
            <a:ln>
              <a:noFill/>
            </a:ln>
          </p:spPr>
          <p:txBody>
            <a:bodyPr/>
            <a:lstStyle/>
            <a:p>
              <a:endParaRPr lang="fr-FR"/>
            </a:p>
          </p:txBody>
        </p:sp>
        <p:sp>
          <p:nvSpPr>
            <p:cNvPr id="412" name="Freeform 219">
              <a:extLst>
                <a:ext uri="{FF2B5EF4-FFF2-40B4-BE49-F238E27FC236}">
                  <a16:creationId xmlns:a16="http://schemas.microsoft.com/office/drawing/2014/main" id="{D26C2E32-E1F7-4AA9-84FA-4D60BE6C085C}"/>
                </a:ext>
              </a:extLst>
            </p:cNvPr>
            <p:cNvSpPr>
              <a:spLocks/>
            </p:cNvSpPr>
            <p:nvPr/>
          </p:nvSpPr>
          <p:spPr bwMode="auto">
            <a:xfrm>
              <a:off x="902819" y="4806216"/>
              <a:ext cx="149225" cy="139700"/>
            </a:xfrm>
            <a:custGeom>
              <a:avLst/>
              <a:gdLst>
                <a:gd name="T0" fmla="*/ 57 w 98"/>
                <a:gd name="T1" fmla="*/ 10 h 86"/>
                <a:gd name="T2" fmla="*/ 79 w 98"/>
                <a:gd name="T3" fmla="*/ 65 h 86"/>
                <a:gd name="T4" fmla="*/ 31 w 98"/>
                <a:gd name="T5" fmla="*/ 82 h 86"/>
                <a:gd name="T6" fmla="*/ 8 w 98"/>
                <a:gd name="T7" fmla="*/ 27 h 86"/>
                <a:gd name="T8" fmla="*/ 57 w 98"/>
                <a:gd name="T9" fmla="*/ 1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6">
                  <a:moveTo>
                    <a:pt x="64" y="10"/>
                  </a:moveTo>
                  <a:cubicBezTo>
                    <a:pt x="87" y="21"/>
                    <a:pt x="98" y="44"/>
                    <a:pt x="90" y="62"/>
                  </a:cubicBezTo>
                  <a:cubicBezTo>
                    <a:pt x="81" y="80"/>
                    <a:pt x="56" y="86"/>
                    <a:pt x="34" y="76"/>
                  </a:cubicBezTo>
                  <a:cubicBezTo>
                    <a:pt x="11" y="65"/>
                    <a:pt x="0" y="42"/>
                    <a:pt x="8" y="24"/>
                  </a:cubicBezTo>
                  <a:cubicBezTo>
                    <a:pt x="17" y="6"/>
                    <a:pt x="42" y="0"/>
                    <a:pt x="64" y="10"/>
                  </a:cubicBezTo>
                  <a:close/>
                </a:path>
              </a:pathLst>
            </a:custGeom>
            <a:solidFill>
              <a:srgbClr val="0070C0"/>
            </a:solidFill>
            <a:ln>
              <a:noFill/>
            </a:ln>
          </p:spPr>
          <p:txBody>
            <a:bodyPr/>
            <a:lstStyle/>
            <a:p>
              <a:endParaRPr lang="fr-FR"/>
            </a:p>
          </p:txBody>
        </p:sp>
        <p:sp>
          <p:nvSpPr>
            <p:cNvPr id="413" name="Freeform 220">
              <a:extLst>
                <a:ext uri="{FF2B5EF4-FFF2-40B4-BE49-F238E27FC236}">
                  <a16:creationId xmlns:a16="http://schemas.microsoft.com/office/drawing/2014/main" id="{0B8329AA-315E-40FA-B19D-88A0BD1C74C3}"/>
                </a:ext>
              </a:extLst>
            </p:cNvPr>
            <p:cNvSpPr>
              <a:spLocks/>
            </p:cNvSpPr>
            <p:nvPr/>
          </p:nvSpPr>
          <p:spPr bwMode="auto">
            <a:xfrm>
              <a:off x="907582" y="4845903"/>
              <a:ext cx="36513" cy="41275"/>
            </a:xfrm>
            <a:custGeom>
              <a:avLst/>
              <a:gdLst>
                <a:gd name="T0" fmla="*/ 15 w 24"/>
                <a:gd name="T1" fmla="*/ 3 h 25"/>
                <a:gd name="T2" fmla="*/ 18 w 24"/>
                <a:gd name="T3" fmla="*/ 21 h 25"/>
                <a:gd name="T4" fmla="*/ 6 w 24"/>
                <a:gd name="T5" fmla="*/ 25 h 25"/>
                <a:gd name="T6" fmla="*/ 3 w 24"/>
                <a:gd name="T7" fmla="*/ 7 h 25"/>
                <a:gd name="T8" fmla="*/ 15 w 24"/>
                <a:gd name="T9" fmla="*/ 3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8" y="3"/>
                  </a:moveTo>
                  <a:cubicBezTo>
                    <a:pt x="23" y="6"/>
                    <a:pt x="24" y="13"/>
                    <a:pt x="21" y="18"/>
                  </a:cubicBezTo>
                  <a:cubicBezTo>
                    <a:pt x="18" y="23"/>
                    <a:pt x="11" y="25"/>
                    <a:pt x="6" y="22"/>
                  </a:cubicBezTo>
                  <a:cubicBezTo>
                    <a:pt x="1" y="19"/>
                    <a:pt x="0" y="12"/>
                    <a:pt x="3" y="7"/>
                  </a:cubicBezTo>
                  <a:cubicBezTo>
                    <a:pt x="7" y="2"/>
                    <a:pt x="13" y="0"/>
                    <a:pt x="18" y="3"/>
                  </a:cubicBezTo>
                  <a:close/>
                </a:path>
              </a:pathLst>
            </a:custGeom>
            <a:solidFill>
              <a:srgbClr val="0070C0"/>
            </a:solidFill>
            <a:ln>
              <a:noFill/>
            </a:ln>
          </p:spPr>
          <p:txBody>
            <a:bodyPr/>
            <a:lstStyle/>
            <a:p>
              <a:endParaRPr lang="fr-FR"/>
            </a:p>
          </p:txBody>
        </p:sp>
        <p:sp>
          <p:nvSpPr>
            <p:cNvPr id="414" name="Freeform 221">
              <a:extLst>
                <a:ext uri="{FF2B5EF4-FFF2-40B4-BE49-F238E27FC236}">
                  <a16:creationId xmlns:a16="http://schemas.microsoft.com/office/drawing/2014/main" id="{F4055B8C-DBBF-4F83-9B27-D407F821A162}"/>
                </a:ext>
              </a:extLst>
            </p:cNvPr>
            <p:cNvSpPr>
              <a:spLocks/>
            </p:cNvSpPr>
            <p:nvPr/>
          </p:nvSpPr>
          <p:spPr bwMode="auto">
            <a:xfrm>
              <a:off x="934569" y="4890353"/>
              <a:ext cx="28575" cy="28575"/>
            </a:xfrm>
            <a:custGeom>
              <a:avLst/>
              <a:gdLst>
                <a:gd name="T0" fmla="*/ 13 w 18"/>
                <a:gd name="T1" fmla="*/ 2 h 18"/>
                <a:gd name="T2" fmla="*/ 15 w 18"/>
                <a:gd name="T3" fmla="*/ 13 h 18"/>
                <a:gd name="T4" fmla="*/ 5 w 18"/>
                <a:gd name="T5" fmla="*/ 16 h 18"/>
                <a:gd name="T6" fmla="*/ 3 w 18"/>
                <a:gd name="T7" fmla="*/ 5 h 18"/>
                <a:gd name="T8" fmla="*/ 13 w 18"/>
                <a:gd name="T9" fmla="*/ 2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13" y="2"/>
                  </a:moveTo>
                  <a:cubicBezTo>
                    <a:pt x="17" y="4"/>
                    <a:pt x="18" y="9"/>
                    <a:pt x="15" y="13"/>
                  </a:cubicBezTo>
                  <a:cubicBezTo>
                    <a:pt x="13" y="17"/>
                    <a:pt x="8" y="18"/>
                    <a:pt x="5" y="16"/>
                  </a:cubicBezTo>
                  <a:cubicBezTo>
                    <a:pt x="1" y="13"/>
                    <a:pt x="0" y="8"/>
                    <a:pt x="3" y="5"/>
                  </a:cubicBezTo>
                  <a:cubicBezTo>
                    <a:pt x="5" y="1"/>
                    <a:pt x="10" y="0"/>
                    <a:pt x="13" y="2"/>
                  </a:cubicBezTo>
                  <a:close/>
                </a:path>
              </a:pathLst>
            </a:custGeom>
            <a:solidFill>
              <a:srgbClr val="0070C0"/>
            </a:solidFill>
            <a:ln>
              <a:noFill/>
            </a:ln>
          </p:spPr>
          <p:txBody>
            <a:bodyPr/>
            <a:lstStyle/>
            <a:p>
              <a:endParaRPr lang="fr-FR"/>
            </a:p>
          </p:txBody>
        </p:sp>
        <p:sp>
          <p:nvSpPr>
            <p:cNvPr id="415" name="Freeform 225">
              <a:extLst>
                <a:ext uri="{FF2B5EF4-FFF2-40B4-BE49-F238E27FC236}">
                  <a16:creationId xmlns:a16="http://schemas.microsoft.com/office/drawing/2014/main" id="{8EE6AC12-EFAB-4108-BDA8-7A8ADA4B0062}"/>
                </a:ext>
              </a:extLst>
            </p:cNvPr>
            <p:cNvSpPr>
              <a:spLocks/>
            </p:cNvSpPr>
            <p:nvPr/>
          </p:nvSpPr>
          <p:spPr bwMode="auto">
            <a:xfrm>
              <a:off x="666282" y="4522053"/>
              <a:ext cx="514350" cy="455613"/>
            </a:xfrm>
            <a:custGeom>
              <a:avLst/>
              <a:gdLst>
                <a:gd name="T0" fmla="*/ 189 w 338"/>
                <a:gd name="T1" fmla="*/ 73 h 281"/>
                <a:gd name="T2" fmla="*/ 176 w 338"/>
                <a:gd name="T3" fmla="*/ 67 h 281"/>
                <a:gd name="T4" fmla="*/ 145 w 338"/>
                <a:gd name="T5" fmla="*/ 34 h 281"/>
                <a:gd name="T6" fmla="*/ 24 w 338"/>
                <a:gd name="T7" fmla="*/ 53 h 281"/>
                <a:gd name="T8" fmla="*/ 60 w 338"/>
                <a:gd name="T9" fmla="*/ 195 h 281"/>
                <a:gd name="T10" fmla="*/ 98 w 338"/>
                <a:gd name="T11" fmla="*/ 212 h 281"/>
                <a:gd name="T12" fmla="*/ 108 w 338"/>
                <a:gd name="T13" fmla="*/ 227 h 281"/>
                <a:gd name="T14" fmla="*/ 122 w 338"/>
                <a:gd name="T15" fmla="*/ 233 h 281"/>
                <a:gd name="T16" fmla="*/ 151 w 338"/>
                <a:gd name="T17" fmla="*/ 265 h 281"/>
                <a:gd name="T18" fmla="*/ 274 w 338"/>
                <a:gd name="T19" fmla="*/ 246 h 281"/>
                <a:gd name="T20" fmla="*/ 237 w 338"/>
                <a:gd name="T21" fmla="*/ 103 h 281"/>
                <a:gd name="T22" fmla="*/ 198 w 338"/>
                <a:gd name="T23" fmla="*/ 86 h 281"/>
                <a:gd name="T24" fmla="*/ 189 w 338"/>
                <a:gd name="T25" fmla="*/ 73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1">
                  <a:moveTo>
                    <a:pt x="214" y="69"/>
                  </a:moveTo>
                  <a:cubicBezTo>
                    <a:pt x="209" y="66"/>
                    <a:pt x="204" y="64"/>
                    <a:pt x="200" y="64"/>
                  </a:cubicBezTo>
                  <a:cubicBezTo>
                    <a:pt x="191" y="51"/>
                    <a:pt x="179" y="40"/>
                    <a:pt x="165" y="31"/>
                  </a:cubicBezTo>
                  <a:cubicBezTo>
                    <a:pt x="116" y="0"/>
                    <a:pt x="53" y="8"/>
                    <a:pt x="27" y="50"/>
                  </a:cubicBezTo>
                  <a:cubicBezTo>
                    <a:pt x="0" y="92"/>
                    <a:pt x="19" y="151"/>
                    <a:pt x="69" y="183"/>
                  </a:cubicBezTo>
                  <a:cubicBezTo>
                    <a:pt x="82" y="192"/>
                    <a:pt x="97" y="197"/>
                    <a:pt x="111" y="200"/>
                  </a:cubicBezTo>
                  <a:cubicBezTo>
                    <a:pt x="113" y="204"/>
                    <a:pt x="118" y="209"/>
                    <a:pt x="123" y="212"/>
                  </a:cubicBezTo>
                  <a:cubicBezTo>
                    <a:pt x="129" y="216"/>
                    <a:pt x="134" y="218"/>
                    <a:pt x="139" y="218"/>
                  </a:cubicBezTo>
                  <a:cubicBezTo>
                    <a:pt x="148" y="230"/>
                    <a:pt x="159" y="241"/>
                    <a:pt x="172" y="249"/>
                  </a:cubicBezTo>
                  <a:cubicBezTo>
                    <a:pt x="222" y="281"/>
                    <a:pt x="284" y="273"/>
                    <a:pt x="311" y="231"/>
                  </a:cubicBezTo>
                  <a:cubicBezTo>
                    <a:pt x="338" y="189"/>
                    <a:pt x="319" y="129"/>
                    <a:pt x="269" y="97"/>
                  </a:cubicBezTo>
                  <a:cubicBezTo>
                    <a:pt x="255" y="89"/>
                    <a:pt x="240" y="83"/>
                    <a:pt x="225" y="80"/>
                  </a:cubicBezTo>
                  <a:cubicBezTo>
                    <a:pt x="223" y="76"/>
                    <a:pt x="219" y="73"/>
                    <a:pt x="214" y="69"/>
                  </a:cubicBezTo>
                  <a:close/>
                </a:path>
              </a:pathLst>
            </a:custGeom>
            <a:solidFill>
              <a:srgbClr val="0070C0"/>
            </a:solidFill>
            <a:ln w="6350" cap="flat">
              <a:solidFill>
                <a:srgbClr val="333333"/>
              </a:solidFill>
              <a:prstDash val="solid"/>
              <a:miter lim="800000"/>
              <a:headEnd/>
              <a:tailEnd/>
            </a:ln>
          </p:spPr>
          <p:txBody>
            <a:bodyPr/>
            <a:lstStyle/>
            <a:p>
              <a:endParaRPr lang="fr-FR"/>
            </a:p>
          </p:txBody>
        </p:sp>
        <p:sp>
          <p:nvSpPr>
            <p:cNvPr id="416" name="Freeform 228">
              <a:extLst>
                <a:ext uri="{FF2B5EF4-FFF2-40B4-BE49-F238E27FC236}">
                  <a16:creationId xmlns:a16="http://schemas.microsoft.com/office/drawing/2014/main" id="{71A6D253-4B01-4EB3-815A-DBEB2A5257D5}"/>
                </a:ext>
              </a:extLst>
            </p:cNvPr>
            <p:cNvSpPr>
              <a:spLocks/>
            </p:cNvSpPr>
            <p:nvPr/>
          </p:nvSpPr>
          <p:spPr bwMode="auto">
            <a:xfrm>
              <a:off x="940919" y="4622066"/>
              <a:ext cx="23813" cy="49213"/>
            </a:xfrm>
            <a:custGeom>
              <a:avLst/>
              <a:gdLst>
                <a:gd name="T0" fmla="*/ 11 w 15"/>
                <a:gd name="T1" fmla="*/ 0 h 30"/>
                <a:gd name="T2" fmla="*/ 15 w 15"/>
                <a:gd name="T3" fmla="*/ 33 h 30"/>
                <a:gd name="T4" fmla="*/ 11 w 15"/>
                <a:gd name="T5" fmla="*/ 0 h 30"/>
                <a:gd name="T6" fmla="*/ 0 60000 65536"/>
                <a:gd name="T7" fmla="*/ 0 60000 65536"/>
                <a:gd name="T8" fmla="*/ 0 60000 65536"/>
              </a:gdLst>
              <a:ahLst/>
              <a:cxnLst>
                <a:cxn ang="T6">
                  <a:pos x="T0" y="T1"/>
                </a:cxn>
                <a:cxn ang="T7">
                  <a:pos x="T2" y="T3"/>
                </a:cxn>
                <a:cxn ang="T8">
                  <a:pos x="T4" y="T5"/>
                </a:cxn>
              </a:cxnLst>
              <a:rect l="0" t="0" r="r" b="b"/>
              <a:pathLst>
                <a:path w="15" h="30">
                  <a:moveTo>
                    <a:pt x="11" y="0"/>
                  </a:moveTo>
                  <a:cubicBezTo>
                    <a:pt x="11" y="0"/>
                    <a:pt x="0" y="16"/>
                    <a:pt x="15" y="30"/>
                  </a:cubicBezTo>
                  <a:cubicBezTo>
                    <a:pt x="15" y="30"/>
                    <a:pt x="7" y="12"/>
                    <a:pt x="11" y="0"/>
                  </a:cubicBezTo>
                  <a:close/>
                </a:path>
              </a:pathLst>
            </a:custGeom>
            <a:solidFill>
              <a:srgbClr val="0070C0"/>
            </a:solidFill>
            <a:ln>
              <a:noFill/>
            </a:ln>
          </p:spPr>
          <p:txBody>
            <a:bodyPr/>
            <a:lstStyle/>
            <a:p>
              <a:endParaRPr lang="fr-FR"/>
            </a:p>
          </p:txBody>
        </p:sp>
        <p:sp>
          <p:nvSpPr>
            <p:cNvPr id="417" name="Freeform 230">
              <a:extLst>
                <a:ext uri="{FF2B5EF4-FFF2-40B4-BE49-F238E27FC236}">
                  <a16:creationId xmlns:a16="http://schemas.microsoft.com/office/drawing/2014/main" id="{BC2040C7-E16A-47D5-B639-60A68CE22319}"/>
                </a:ext>
              </a:extLst>
            </p:cNvPr>
            <p:cNvSpPr>
              <a:spLocks/>
            </p:cNvSpPr>
            <p:nvPr/>
          </p:nvSpPr>
          <p:spPr bwMode="auto">
            <a:xfrm>
              <a:off x="955207" y="4668103"/>
              <a:ext cx="127000" cy="157163"/>
            </a:xfrm>
            <a:custGeom>
              <a:avLst/>
              <a:gdLst>
                <a:gd name="T0" fmla="*/ 67 w 83"/>
                <a:gd name="T1" fmla="*/ 42 h 97"/>
                <a:gd name="T2" fmla="*/ 48 w 83"/>
                <a:gd name="T3" fmla="*/ 98 h 97"/>
                <a:gd name="T4" fmla="*/ 7 w 83"/>
                <a:gd name="T5" fmla="*/ 61 h 97"/>
                <a:gd name="T6" fmla="*/ 26 w 83"/>
                <a:gd name="T7" fmla="*/ 5 h 97"/>
                <a:gd name="T8" fmla="*/ 67 w 83"/>
                <a:gd name="T9" fmla="*/ 42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97">
                  <a:moveTo>
                    <a:pt x="76" y="39"/>
                  </a:moveTo>
                  <a:cubicBezTo>
                    <a:pt x="83" y="63"/>
                    <a:pt x="73" y="87"/>
                    <a:pt x="54" y="92"/>
                  </a:cubicBezTo>
                  <a:cubicBezTo>
                    <a:pt x="34" y="97"/>
                    <a:pt x="13" y="82"/>
                    <a:pt x="7" y="58"/>
                  </a:cubicBezTo>
                  <a:cubicBezTo>
                    <a:pt x="0" y="34"/>
                    <a:pt x="10" y="11"/>
                    <a:pt x="29" y="5"/>
                  </a:cubicBezTo>
                  <a:cubicBezTo>
                    <a:pt x="49" y="0"/>
                    <a:pt x="70" y="15"/>
                    <a:pt x="76" y="39"/>
                  </a:cubicBezTo>
                  <a:close/>
                </a:path>
              </a:pathLst>
            </a:custGeom>
            <a:solidFill>
              <a:srgbClr val="0070C0"/>
            </a:solidFill>
            <a:ln>
              <a:noFill/>
            </a:ln>
          </p:spPr>
          <p:txBody>
            <a:bodyPr/>
            <a:lstStyle/>
            <a:p>
              <a:endParaRPr lang="fr-FR"/>
            </a:p>
          </p:txBody>
        </p:sp>
        <p:sp>
          <p:nvSpPr>
            <p:cNvPr id="418" name="Freeform 232">
              <a:extLst>
                <a:ext uri="{FF2B5EF4-FFF2-40B4-BE49-F238E27FC236}">
                  <a16:creationId xmlns:a16="http://schemas.microsoft.com/office/drawing/2014/main" id="{F8658A84-525D-4A1B-ABC8-A9E58C2788BB}"/>
                </a:ext>
              </a:extLst>
            </p:cNvPr>
            <p:cNvSpPr>
              <a:spLocks/>
            </p:cNvSpPr>
            <p:nvPr/>
          </p:nvSpPr>
          <p:spPr bwMode="auto">
            <a:xfrm>
              <a:off x="966319" y="4730016"/>
              <a:ext cx="25400" cy="25400"/>
            </a:xfrm>
            <a:custGeom>
              <a:avLst/>
              <a:gdLst>
                <a:gd name="T0" fmla="*/ 14 w 17"/>
                <a:gd name="T1" fmla="*/ 7 h 16"/>
                <a:gd name="T2" fmla="*/ 8 w 17"/>
                <a:gd name="T3" fmla="*/ 15 h 16"/>
                <a:gd name="T4" fmla="*/ 1 w 17"/>
                <a:gd name="T5" fmla="*/ 9 h 16"/>
                <a:gd name="T6" fmla="*/ 8 w 17"/>
                <a:gd name="T7" fmla="*/ 0 h 16"/>
                <a:gd name="T8" fmla="*/ 14 w 17"/>
                <a:gd name="T9" fmla="*/ 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7" y="7"/>
                  </a:moveTo>
                  <a:cubicBezTo>
                    <a:pt x="17" y="11"/>
                    <a:pt x="14" y="15"/>
                    <a:pt x="10" y="15"/>
                  </a:cubicBezTo>
                  <a:cubicBezTo>
                    <a:pt x="5" y="16"/>
                    <a:pt x="1" y="13"/>
                    <a:pt x="1" y="9"/>
                  </a:cubicBezTo>
                  <a:cubicBezTo>
                    <a:pt x="0" y="5"/>
                    <a:pt x="3" y="1"/>
                    <a:pt x="8" y="0"/>
                  </a:cubicBezTo>
                  <a:cubicBezTo>
                    <a:pt x="12" y="0"/>
                    <a:pt x="16" y="3"/>
                    <a:pt x="17" y="7"/>
                  </a:cubicBezTo>
                  <a:close/>
                </a:path>
              </a:pathLst>
            </a:custGeom>
            <a:solidFill>
              <a:srgbClr val="0070C0"/>
            </a:solidFill>
            <a:ln>
              <a:noFill/>
            </a:ln>
          </p:spPr>
          <p:txBody>
            <a:bodyPr/>
            <a:lstStyle/>
            <a:p>
              <a:endParaRPr lang="fr-FR"/>
            </a:p>
          </p:txBody>
        </p:sp>
        <p:sp>
          <p:nvSpPr>
            <p:cNvPr id="419" name="Freeform 233">
              <a:extLst>
                <a:ext uri="{FF2B5EF4-FFF2-40B4-BE49-F238E27FC236}">
                  <a16:creationId xmlns:a16="http://schemas.microsoft.com/office/drawing/2014/main" id="{F5601856-72B7-4BE2-B0CF-E6D009FD8BF8}"/>
                </a:ext>
              </a:extLst>
            </p:cNvPr>
            <p:cNvSpPr>
              <a:spLocks/>
            </p:cNvSpPr>
            <p:nvPr/>
          </p:nvSpPr>
          <p:spPr bwMode="auto">
            <a:xfrm>
              <a:off x="929807" y="4364891"/>
              <a:ext cx="146050" cy="184150"/>
            </a:xfrm>
            <a:custGeom>
              <a:avLst/>
              <a:gdLst>
                <a:gd name="T0" fmla="*/ 70 w 96"/>
                <a:gd name="T1" fmla="*/ 11 h 113"/>
                <a:gd name="T2" fmla="*/ 70 w 96"/>
                <a:gd name="T3" fmla="*/ 83 h 113"/>
                <a:gd name="T4" fmla="*/ 14 w 96"/>
                <a:gd name="T5" fmla="*/ 111 h 113"/>
                <a:gd name="T6" fmla="*/ 14 w 96"/>
                <a:gd name="T7" fmla="*/ 39 h 113"/>
                <a:gd name="T8" fmla="*/ 70 w 96"/>
                <a:gd name="T9" fmla="*/ 11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13">
                  <a:moveTo>
                    <a:pt x="79" y="11"/>
                  </a:moveTo>
                  <a:cubicBezTo>
                    <a:pt x="96" y="23"/>
                    <a:pt x="96" y="52"/>
                    <a:pt x="79" y="77"/>
                  </a:cubicBezTo>
                  <a:cubicBezTo>
                    <a:pt x="62" y="102"/>
                    <a:pt x="34" y="113"/>
                    <a:pt x="17" y="102"/>
                  </a:cubicBezTo>
                  <a:cubicBezTo>
                    <a:pt x="0" y="90"/>
                    <a:pt x="0" y="61"/>
                    <a:pt x="17" y="36"/>
                  </a:cubicBezTo>
                  <a:cubicBezTo>
                    <a:pt x="34" y="11"/>
                    <a:pt x="62" y="0"/>
                    <a:pt x="79" y="11"/>
                  </a:cubicBezTo>
                  <a:close/>
                </a:path>
              </a:pathLst>
            </a:custGeom>
            <a:solidFill>
              <a:srgbClr val="0070C0"/>
            </a:solidFill>
            <a:ln>
              <a:noFill/>
            </a:ln>
          </p:spPr>
          <p:txBody>
            <a:bodyPr/>
            <a:lstStyle/>
            <a:p>
              <a:endParaRPr lang="fr-FR"/>
            </a:p>
          </p:txBody>
        </p:sp>
        <p:sp>
          <p:nvSpPr>
            <p:cNvPr id="420" name="Freeform 234">
              <a:extLst>
                <a:ext uri="{FF2B5EF4-FFF2-40B4-BE49-F238E27FC236}">
                  <a16:creationId xmlns:a16="http://schemas.microsoft.com/office/drawing/2014/main" id="{8959E714-5B6F-485A-B4E4-5E7D78F3BF03}"/>
                </a:ext>
              </a:extLst>
            </p:cNvPr>
            <p:cNvSpPr>
              <a:spLocks/>
            </p:cNvSpPr>
            <p:nvPr/>
          </p:nvSpPr>
          <p:spPr bwMode="auto">
            <a:xfrm>
              <a:off x="972669" y="4383941"/>
              <a:ext cx="76200" cy="87313"/>
            </a:xfrm>
            <a:custGeom>
              <a:avLst/>
              <a:gdLst>
                <a:gd name="T0" fmla="*/ 37 w 50"/>
                <a:gd name="T1" fmla="*/ 42 h 54"/>
                <a:gd name="T2" fmla="*/ 12 w 50"/>
                <a:gd name="T3" fmla="*/ 51 h 54"/>
                <a:gd name="T4" fmla="*/ 8 w 50"/>
                <a:gd name="T5" fmla="*/ 16 h 54"/>
                <a:gd name="T6" fmla="*/ 35 w 50"/>
                <a:gd name="T7" fmla="*/ 6 h 54"/>
                <a:gd name="T8" fmla="*/ 37 w 50"/>
                <a:gd name="T9" fmla="*/ 42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4">
                  <a:moveTo>
                    <a:pt x="43" y="39"/>
                  </a:moveTo>
                  <a:cubicBezTo>
                    <a:pt x="35" y="50"/>
                    <a:pt x="21" y="54"/>
                    <a:pt x="12" y="48"/>
                  </a:cubicBezTo>
                  <a:cubicBezTo>
                    <a:pt x="2" y="41"/>
                    <a:pt x="0" y="27"/>
                    <a:pt x="8" y="16"/>
                  </a:cubicBezTo>
                  <a:cubicBezTo>
                    <a:pt x="16" y="4"/>
                    <a:pt x="29" y="0"/>
                    <a:pt x="39" y="6"/>
                  </a:cubicBezTo>
                  <a:cubicBezTo>
                    <a:pt x="49" y="13"/>
                    <a:pt x="50" y="27"/>
                    <a:pt x="43" y="39"/>
                  </a:cubicBezTo>
                  <a:close/>
                </a:path>
              </a:pathLst>
            </a:custGeom>
            <a:solidFill>
              <a:srgbClr val="0070C0"/>
            </a:solidFill>
            <a:ln>
              <a:noFill/>
            </a:ln>
          </p:spPr>
          <p:txBody>
            <a:bodyPr/>
            <a:lstStyle/>
            <a:p>
              <a:endParaRPr lang="fr-FR"/>
            </a:p>
          </p:txBody>
        </p:sp>
        <p:sp>
          <p:nvSpPr>
            <p:cNvPr id="421" name="Freeform 235">
              <a:extLst>
                <a:ext uri="{FF2B5EF4-FFF2-40B4-BE49-F238E27FC236}">
                  <a16:creationId xmlns:a16="http://schemas.microsoft.com/office/drawing/2014/main" id="{73E932E1-6F09-4DC0-986F-44217D8F0081}"/>
                </a:ext>
              </a:extLst>
            </p:cNvPr>
            <p:cNvSpPr>
              <a:spLocks/>
            </p:cNvSpPr>
            <p:nvPr/>
          </p:nvSpPr>
          <p:spPr bwMode="auto">
            <a:xfrm>
              <a:off x="950444" y="4469666"/>
              <a:ext cx="44450" cy="53975"/>
            </a:xfrm>
            <a:custGeom>
              <a:avLst/>
              <a:gdLst>
                <a:gd name="T0" fmla="*/ 24 w 29"/>
                <a:gd name="T1" fmla="*/ 23 h 33"/>
                <a:gd name="T2" fmla="*/ 11 w 29"/>
                <a:gd name="T3" fmla="*/ 34 h 33"/>
                <a:gd name="T4" fmla="*/ 3 w 29"/>
                <a:gd name="T5" fmla="*/ 13 h 33"/>
                <a:gd name="T6" fmla="*/ 16 w 29"/>
                <a:gd name="T7" fmla="*/ 2 h 33"/>
                <a:gd name="T8" fmla="*/ 24 w 29"/>
                <a:gd name="T9" fmla="*/ 2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27" y="20"/>
                  </a:moveTo>
                  <a:cubicBezTo>
                    <a:pt x="25" y="28"/>
                    <a:pt x="17" y="33"/>
                    <a:pt x="11" y="31"/>
                  </a:cubicBezTo>
                  <a:cubicBezTo>
                    <a:pt x="4" y="29"/>
                    <a:pt x="0" y="21"/>
                    <a:pt x="3" y="13"/>
                  </a:cubicBezTo>
                  <a:cubicBezTo>
                    <a:pt x="5" y="5"/>
                    <a:pt x="12" y="0"/>
                    <a:pt x="19" y="2"/>
                  </a:cubicBezTo>
                  <a:cubicBezTo>
                    <a:pt x="26" y="4"/>
                    <a:pt x="29" y="12"/>
                    <a:pt x="27" y="20"/>
                  </a:cubicBezTo>
                  <a:close/>
                </a:path>
              </a:pathLst>
            </a:custGeom>
            <a:solidFill>
              <a:srgbClr val="0070C0"/>
            </a:solidFill>
            <a:ln>
              <a:noFill/>
            </a:ln>
          </p:spPr>
          <p:txBody>
            <a:bodyPr/>
            <a:lstStyle/>
            <a:p>
              <a:endParaRPr lang="fr-FR"/>
            </a:p>
          </p:txBody>
        </p:sp>
        <p:sp>
          <p:nvSpPr>
            <p:cNvPr id="422" name="Freeform 248">
              <a:extLst>
                <a:ext uri="{FF2B5EF4-FFF2-40B4-BE49-F238E27FC236}">
                  <a16:creationId xmlns:a16="http://schemas.microsoft.com/office/drawing/2014/main" id="{F5A5D860-EFE3-4280-9738-C70FF2BD5618}"/>
                </a:ext>
              </a:extLst>
            </p:cNvPr>
            <p:cNvSpPr>
              <a:spLocks/>
            </p:cNvSpPr>
            <p:nvPr/>
          </p:nvSpPr>
          <p:spPr bwMode="auto">
            <a:xfrm>
              <a:off x="1558457" y="4109303"/>
              <a:ext cx="514350" cy="457200"/>
            </a:xfrm>
            <a:custGeom>
              <a:avLst/>
              <a:gdLst>
                <a:gd name="T0" fmla="*/ 109 w 338"/>
                <a:gd name="T1" fmla="*/ 75 h 282"/>
                <a:gd name="T2" fmla="*/ 122 w 338"/>
                <a:gd name="T3" fmla="*/ 67 h 282"/>
                <a:gd name="T4" fmla="*/ 151 w 338"/>
                <a:gd name="T5" fmla="*/ 35 h 282"/>
                <a:gd name="T6" fmla="*/ 274 w 338"/>
                <a:gd name="T7" fmla="*/ 53 h 282"/>
                <a:gd name="T8" fmla="*/ 237 w 338"/>
                <a:gd name="T9" fmla="*/ 196 h 282"/>
                <a:gd name="T10" fmla="*/ 200 w 338"/>
                <a:gd name="T11" fmla="*/ 213 h 282"/>
                <a:gd name="T12" fmla="*/ 189 w 338"/>
                <a:gd name="T13" fmla="*/ 228 h 282"/>
                <a:gd name="T14" fmla="*/ 175 w 338"/>
                <a:gd name="T15" fmla="*/ 234 h 282"/>
                <a:gd name="T16" fmla="*/ 146 w 338"/>
                <a:gd name="T17" fmla="*/ 266 h 282"/>
                <a:gd name="T18" fmla="*/ 24 w 338"/>
                <a:gd name="T19" fmla="*/ 247 h 282"/>
                <a:gd name="T20" fmla="*/ 60 w 338"/>
                <a:gd name="T21" fmla="*/ 104 h 282"/>
                <a:gd name="T22" fmla="*/ 100 w 338"/>
                <a:gd name="T23" fmla="*/ 87 h 282"/>
                <a:gd name="T24" fmla="*/ 10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124" y="70"/>
                  </a:moveTo>
                  <a:cubicBezTo>
                    <a:pt x="129" y="67"/>
                    <a:pt x="134" y="65"/>
                    <a:pt x="138" y="64"/>
                  </a:cubicBezTo>
                  <a:cubicBezTo>
                    <a:pt x="147" y="52"/>
                    <a:pt x="158" y="41"/>
                    <a:pt x="172" y="32"/>
                  </a:cubicBezTo>
                  <a:cubicBezTo>
                    <a:pt x="222" y="0"/>
                    <a:pt x="284" y="8"/>
                    <a:pt x="311" y="50"/>
                  </a:cubicBezTo>
                  <a:cubicBezTo>
                    <a:pt x="338" y="92"/>
                    <a:pt x="319" y="152"/>
                    <a:pt x="269" y="184"/>
                  </a:cubicBezTo>
                  <a:cubicBezTo>
                    <a:pt x="256" y="192"/>
                    <a:pt x="241" y="198"/>
                    <a:pt x="227" y="201"/>
                  </a:cubicBezTo>
                  <a:cubicBezTo>
                    <a:pt x="225" y="205"/>
                    <a:pt x="220" y="209"/>
                    <a:pt x="215" y="213"/>
                  </a:cubicBezTo>
                  <a:cubicBezTo>
                    <a:pt x="209" y="216"/>
                    <a:pt x="204" y="218"/>
                    <a:pt x="199" y="219"/>
                  </a:cubicBezTo>
                  <a:cubicBezTo>
                    <a:pt x="190" y="231"/>
                    <a:pt x="179" y="241"/>
                    <a:pt x="166" y="250"/>
                  </a:cubicBezTo>
                  <a:cubicBezTo>
                    <a:pt x="116" y="282"/>
                    <a:pt x="53" y="274"/>
                    <a:pt x="27" y="232"/>
                  </a:cubicBezTo>
                  <a:cubicBezTo>
                    <a:pt x="0" y="190"/>
                    <a:pt x="19" y="130"/>
                    <a:pt x="69" y="98"/>
                  </a:cubicBezTo>
                  <a:cubicBezTo>
                    <a:pt x="83" y="89"/>
                    <a:pt x="98" y="83"/>
                    <a:pt x="113" y="81"/>
                  </a:cubicBezTo>
                  <a:cubicBezTo>
                    <a:pt x="115" y="77"/>
                    <a:pt x="119" y="73"/>
                    <a:pt x="124" y="70"/>
                  </a:cubicBezTo>
                  <a:close/>
                </a:path>
              </a:pathLst>
            </a:custGeom>
            <a:solidFill>
              <a:srgbClr val="0070C0"/>
            </a:solidFill>
            <a:ln>
              <a:noFill/>
            </a:ln>
          </p:spPr>
          <p:txBody>
            <a:bodyPr/>
            <a:lstStyle/>
            <a:p>
              <a:endParaRPr lang="fr-FR"/>
            </a:p>
          </p:txBody>
        </p:sp>
        <p:sp>
          <p:nvSpPr>
            <p:cNvPr id="423" name="Freeform 258">
              <a:extLst>
                <a:ext uri="{FF2B5EF4-FFF2-40B4-BE49-F238E27FC236}">
                  <a16:creationId xmlns:a16="http://schemas.microsoft.com/office/drawing/2014/main" id="{B090EBD3-5B9D-4302-B7DF-D2DB524CA323}"/>
                </a:ext>
              </a:extLst>
            </p:cNvPr>
            <p:cNvSpPr>
              <a:spLocks/>
            </p:cNvSpPr>
            <p:nvPr/>
          </p:nvSpPr>
          <p:spPr bwMode="auto">
            <a:xfrm>
              <a:off x="1561632" y="4107716"/>
              <a:ext cx="512763" cy="455613"/>
            </a:xfrm>
            <a:custGeom>
              <a:avLst/>
              <a:gdLst>
                <a:gd name="T0" fmla="*/ 108 w 337"/>
                <a:gd name="T1" fmla="*/ 75 h 281"/>
                <a:gd name="T2" fmla="*/ 122 w 337"/>
                <a:gd name="T3" fmla="*/ 67 h 281"/>
                <a:gd name="T4" fmla="*/ 151 w 337"/>
                <a:gd name="T5" fmla="*/ 35 h 281"/>
                <a:gd name="T6" fmla="*/ 274 w 337"/>
                <a:gd name="T7" fmla="*/ 53 h 281"/>
                <a:gd name="T8" fmla="*/ 237 w 337"/>
                <a:gd name="T9" fmla="*/ 196 h 281"/>
                <a:gd name="T10" fmla="*/ 199 w 337"/>
                <a:gd name="T11" fmla="*/ 213 h 281"/>
                <a:gd name="T12" fmla="*/ 188 w 337"/>
                <a:gd name="T13" fmla="*/ 228 h 281"/>
                <a:gd name="T14" fmla="*/ 174 w 337"/>
                <a:gd name="T15" fmla="*/ 233 h 281"/>
                <a:gd name="T16" fmla="*/ 145 w 337"/>
                <a:gd name="T17" fmla="*/ 266 h 281"/>
                <a:gd name="T18" fmla="*/ 23 w 337"/>
                <a:gd name="T19" fmla="*/ 246 h 281"/>
                <a:gd name="T20" fmla="*/ 59 w 337"/>
                <a:gd name="T21" fmla="*/ 104 h 281"/>
                <a:gd name="T22" fmla="*/ 99 w 337"/>
                <a:gd name="T23" fmla="*/ 86 h 281"/>
                <a:gd name="T24" fmla="*/ 108 w 337"/>
                <a:gd name="T25" fmla="*/ 75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7" h="281">
                  <a:moveTo>
                    <a:pt x="123" y="70"/>
                  </a:moveTo>
                  <a:cubicBezTo>
                    <a:pt x="128" y="67"/>
                    <a:pt x="133" y="65"/>
                    <a:pt x="138" y="64"/>
                  </a:cubicBezTo>
                  <a:cubicBezTo>
                    <a:pt x="146" y="52"/>
                    <a:pt x="158" y="41"/>
                    <a:pt x="172" y="32"/>
                  </a:cubicBezTo>
                  <a:cubicBezTo>
                    <a:pt x="222" y="0"/>
                    <a:pt x="284" y="8"/>
                    <a:pt x="311" y="50"/>
                  </a:cubicBezTo>
                  <a:cubicBezTo>
                    <a:pt x="337" y="92"/>
                    <a:pt x="319" y="152"/>
                    <a:pt x="269" y="184"/>
                  </a:cubicBezTo>
                  <a:cubicBezTo>
                    <a:pt x="255" y="192"/>
                    <a:pt x="241" y="198"/>
                    <a:pt x="226" y="201"/>
                  </a:cubicBezTo>
                  <a:cubicBezTo>
                    <a:pt x="224" y="205"/>
                    <a:pt x="220" y="209"/>
                    <a:pt x="214" y="213"/>
                  </a:cubicBezTo>
                  <a:cubicBezTo>
                    <a:pt x="209" y="216"/>
                    <a:pt x="203" y="218"/>
                    <a:pt x="198" y="218"/>
                  </a:cubicBezTo>
                  <a:cubicBezTo>
                    <a:pt x="190" y="230"/>
                    <a:pt x="179" y="241"/>
                    <a:pt x="165" y="250"/>
                  </a:cubicBezTo>
                  <a:cubicBezTo>
                    <a:pt x="115" y="281"/>
                    <a:pt x="53" y="273"/>
                    <a:pt x="26" y="231"/>
                  </a:cubicBezTo>
                  <a:cubicBezTo>
                    <a:pt x="0" y="189"/>
                    <a:pt x="18" y="130"/>
                    <a:pt x="68" y="98"/>
                  </a:cubicBezTo>
                  <a:cubicBezTo>
                    <a:pt x="82" y="89"/>
                    <a:pt x="97" y="83"/>
                    <a:pt x="112" y="80"/>
                  </a:cubicBezTo>
                  <a:cubicBezTo>
                    <a:pt x="115" y="77"/>
                    <a:pt x="118" y="73"/>
                    <a:pt x="123" y="70"/>
                  </a:cubicBezTo>
                  <a:close/>
                </a:path>
              </a:pathLst>
            </a:custGeom>
            <a:solidFill>
              <a:srgbClr val="0070C0"/>
            </a:solidFill>
            <a:ln w="6350" cap="flat">
              <a:solidFill>
                <a:srgbClr val="333333"/>
              </a:solidFill>
              <a:prstDash val="solid"/>
              <a:miter lim="800000"/>
              <a:headEnd/>
              <a:tailEnd/>
            </a:ln>
          </p:spPr>
          <p:txBody>
            <a:bodyPr/>
            <a:lstStyle/>
            <a:p>
              <a:endParaRPr lang="fr-FR"/>
            </a:p>
          </p:txBody>
        </p:sp>
        <p:sp>
          <p:nvSpPr>
            <p:cNvPr id="424" name="Freeform 259">
              <a:extLst>
                <a:ext uri="{FF2B5EF4-FFF2-40B4-BE49-F238E27FC236}">
                  <a16:creationId xmlns:a16="http://schemas.microsoft.com/office/drawing/2014/main" id="{DDD2DC46-6863-4B65-B00C-FBBF0E32D723}"/>
                </a:ext>
              </a:extLst>
            </p:cNvPr>
            <p:cNvSpPr>
              <a:spLocks/>
            </p:cNvSpPr>
            <p:nvPr/>
          </p:nvSpPr>
          <p:spPr bwMode="auto">
            <a:xfrm>
              <a:off x="1507657" y="4523641"/>
              <a:ext cx="514350" cy="457200"/>
            </a:xfrm>
            <a:custGeom>
              <a:avLst/>
              <a:gdLst>
                <a:gd name="T0" fmla="*/ 109 w 338"/>
                <a:gd name="T1" fmla="*/ 75 h 282"/>
                <a:gd name="T2" fmla="*/ 122 w 338"/>
                <a:gd name="T3" fmla="*/ 68 h 282"/>
                <a:gd name="T4" fmla="*/ 152 w 338"/>
                <a:gd name="T5" fmla="*/ 35 h 282"/>
                <a:gd name="T6" fmla="*/ 274 w 338"/>
                <a:gd name="T7" fmla="*/ 53 h 282"/>
                <a:gd name="T8" fmla="*/ 237 w 338"/>
                <a:gd name="T9" fmla="*/ 196 h 282"/>
                <a:gd name="T10" fmla="*/ 200 w 338"/>
                <a:gd name="T11" fmla="*/ 213 h 282"/>
                <a:gd name="T12" fmla="*/ 189 w 338"/>
                <a:gd name="T13" fmla="*/ 228 h 282"/>
                <a:gd name="T14" fmla="*/ 175 w 338"/>
                <a:gd name="T15" fmla="*/ 234 h 282"/>
                <a:gd name="T16" fmla="*/ 146 w 338"/>
                <a:gd name="T17" fmla="*/ 266 h 282"/>
                <a:gd name="T18" fmla="*/ 24 w 338"/>
                <a:gd name="T19" fmla="*/ 247 h 282"/>
                <a:gd name="T20" fmla="*/ 60 w 338"/>
                <a:gd name="T21" fmla="*/ 104 h 282"/>
                <a:gd name="T22" fmla="*/ 100 w 338"/>
                <a:gd name="T23" fmla="*/ 87 h 282"/>
                <a:gd name="T24" fmla="*/ 10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124" y="70"/>
                  </a:moveTo>
                  <a:cubicBezTo>
                    <a:pt x="129" y="67"/>
                    <a:pt x="134" y="65"/>
                    <a:pt x="138" y="65"/>
                  </a:cubicBezTo>
                  <a:cubicBezTo>
                    <a:pt x="147" y="52"/>
                    <a:pt x="159" y="41"/>
                    <a:pt x="173" y="32"/>
                  </a:cubicBezTo>
                  <a:cubicBezTo>
                    <a:pt x="223" y="0"/>
                    <a:pt x="285" y="9"/>
                    <a:pt x="311" y="50"/>
                  </a:cubicBezTo>
                  <a:cubicBezTo>
                    <a:pt x="338" y="92"/>
                    <a:pt x="319" y="152"/>
                    <a:pt x="269" y="184"/>
                  </a:cubicBezTo>
                  <a:cubicBezTo>
                    <a:pt x="256" y="193"/>
                    <a:pt x="242" y="198"/>
                    <a:pt x="227" y="201"/>
                  </a:cubicBezTo>
                  <a:cubicBezTo>
                    <a:pt x="225" y="205"/>
                    <a:pt x="221" y="210"/>
                    <a:pt x="215" y="213"/>
                  </a:cubicBezTo>
                  <a:cubicBezTo>
                    <a:pt x="210" y="217"/>
                    <a:pt x="204" y="219"/>
                    <a:pt x="199" y="219"/>
                  </a:cubicBezTo>
                  <a:cubicBezTo>
                    <a:pt x="191" y="231"/>
                    <a:pt x="179" y="242"/>
                    <a:pt x="166" y="250"/>
                  </a:cubicBezTo>
                  <a:cubicBezTo>
                    <a:pt x="116" y="282"/>
                    <a:pt x="54" y="274"/>
                    <a:pt x="27" y="232"/>
                  </a:cubicBezTo>
                  <a:cubicBezTo>
                    <a:pt x="0" y="190"/>
                    <a:pt x="19" y="130"/>
                    <a:pt x="69" y="98"/>
                  </a:cubicBezTo>
                  <a:cubicBezTo>
                    <a:pt x="83" y="89"/>
                    <a:pt x="98" y="84"/>
                    <a:pt x="113" y="81"/>
                  </a:cubicBezTo>
                  <a:cubicBezTo>
                    <a:pt x="115" y="77"/>
                    <a:pt x="119" y="73"/>
                    <a:pt x="124" y="70"/>
                  </a:cubicBezTo>
                  <a:close/>
                </a:path>
              </a:pathLst>
            </a:custGeom>
            <a:solidFill>
              <a:srgbClr val="0070C0"/>
            </a:solidFill>
            <a:ln>
              <a:noFill/>
            </a:ln>
          </p:spPr>
          <p:txBody>
            <a:bodyPr/>
            <a:lstStyle/>
            <a:p>
              <a:endParaRPr lang="fr-FR"/>
            </a:p>
          </p:txBody>
        </p:sp>
        <p:sp>
          <p:nvSpPr>
            <p:cNvPr id="425" name="Freeform 269">
              <a:extLst>
                <a:ext uri="{FF2B5EF4-FFF2-40B4-BE49-F238E27FC236}">
                  <a16:creationId xmlns:a16="http://schemas.microsoft.com/office/drawing/2014/main" id="{0F0B5C6E-DDF2-446F-A609-02D201E3BA38}"/>
                </a:ext>
              </a:extLst>
            </p:cNvPr>
            <p:cNvSpPr>
              <a:spLocks/>
            </p:cNvSpPr>
            <p:nvPr/>
          </p:nvSpPr>
          <p:spPr bwMode="auto">
            <a:xfrm>
              <a:off x="1510832" y="4522053"/>
              <a:ext cx="514350" cy="457200"/>
            </a:xfrm>
            <a:custGeom>
              <a:avLst/>
              <a:gdLst>
                <a:gd name="T0" fmla="*/ 109 w 338"/>
                <a:gd name="T1" fmla="*/ 75 h 282"/>
                <a:gd name="T2" fmla="*/ 122 w 338"/>
                <a:gd name="T3" fmla="*/ 67 h 282"/>
                <a:gd name="T4" fmla="*/ 151 w 338"/>
                <a:gd name="T5" fmla="*/ 35 h 282"/>
                <a:gd name="T6" fmla="*/ 274 w 338"/>
                <a:gd name="T7" fmla="*/ 53 h 282"/>
                <a:gd name="T8" fmla="*/ 237 w 338"/>
                <a:gd name="T9" fmla="*/ 196 h 282"/>
                <a:gd name="T10" fmla="*/ 200 w 338"/>
                <a:gd name="T11" fmla="*/ 213 h 282"/>
                <a:gd name="T12" fmla="*/ 189 w 338"/>
                <a:gd name="T13" fmla="*/ 228 h 282"/>
                <a:gd name="T14" fmla="*/ 175 w 338"/>
                <a:gd name="T15" fmla="*/ 234 h 282"/>
                <a:gd name="T16" fmla="*/ 145 w 338"/>
                <a:gd name="T17" fmla="*/ 266 h 282"/>
                <a:gd name="T18" fmla="*/ 24 w 338"/>
                <a:gd name="T19" fmla="*/ 247 h 282"/>
                <a:gd name="T20" fmla="*/ 60 w 338"/>
                <a:gd name="T21" fmla="*/ 104 h 282"/>
                <a:gd name="T22" fmla="*/ 99 w 338"/>
                <a:gd name="T23" fmla="*/ 87 h 282"/>
                <a:gd name="T24" fmla="*/ 109 w 338"/>
                <a:gd name="T25" fmla="*/ 75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282">
                  <a:moveTo>
                    <a:pt x="124" y="70"/>
                  </a:moveTo>
                  <a:cubicBezTo>
                    <a:pt x="128" y="67"/>
                    <a:pt x="134" y="65"/>
                    <a:pt x="138" y="64"/>
                  </a:cubicBezTo>
                  <a:cubicBezTo>
                    <a:pt x="147" y="52"/>
                    <a:pt x="158" y="41"/>
                    <a:pt x="172" y="32"/>
                  </a:cubicBezTo>
                  <a:cubicBezTo>
                    <a:pt x="222" y="0"/>
                    <a:pt x="284" y="8"/>
                    <a:pt x="311" y="50"/>
                  </a:cubicBezTo>
                  <a:cubicBezTo>
                    <a:pt x="338" y="92"/>
                    <a:pt x="319" y="152"/>
                    <a:pt x="269" y="184"/>
                  </a:cubicBezTo>
                  <a:cubicBezTo>
                    <a:pt x="255" y="192"/>
                    <a:pt x="241" y="198"/>
                    <a:pt x="227" y="201"/>
                  </a:cubicBezTo>
                  <a:cubicBezTo>
                    <a:pt x="224" y="205"/>
                    <a:pt x="220" y="209"/>
                    <a:pt x="215" y="213"/>
                  </a:cubicBezTo>
                  <a:cubicBezTo>
                    <a:pt x="209" y="216"/>
                    <a:pt x="203" y="218"/>
                    <a:pt x="199" y="219"/>
                  </a:cubicBezTo>
                  <a:cubicBezTo>
                    <a:pt x="190" y="231"/>
                    <a:pt x="179" y="241"/>
                    <a:pt x="165" y="250"/>
                  </a:cubicBezTo>
                  <a:cubicBezTo>
                    <a:pt x="115" y="282"/>
                    <a:pt x="53" y="274"/>
                    <a:pt x="27" y="232"/>
                  </a:cubicBezTo>
                  <a:cubicBezTo>
                    <a:pt x="0" y="190"/>
                    <a:pt x="19" y="130"/>
                    <a:pt x="69" y="98"/>
                  </a:cubicBezTo>
                  <a:cubicBezTo>
                    <a:pt x="83" y="89"/>
                    <a:pt x="97" y="83"/>
                    <a:pt x="112" y="81"/>
                  </a:cubicBezTo>
                  <a:cubicBezTo>
                    <a:pt x="115" y="77"/>
                    <a:pt x="119" y="73"/>
                    <a:pt x="124" y="70"/>
                  </a:cubicBezTo>
                  <a:close/>
                </a:path>
              </a:pathLst>
            </a:custGeom>
            <a:solidFill>
              <a:srgbClr val="0070C0"/>
            </a:solidFill>
            <a:ln w="6350" cap="flat">
              <a:solidFill>
                <a:srgbClr val="333333"/>
              </a:solidFill>
              <a:prstDash val="solid"/>
              <a:miter lim="800000"/>
              <a:headEnd/>
              <a:tailEnd/>
            </a:ln>
          </p:spPr>
          <p:txBody>
            <a:bodyPr/>
            <a:lstStyle/>
            <a:p>
              <a:endParaRPr lang="fr-FR"/>
            </a:p>
          </p:txBody>
        </p:sp>
        <p:sp>
          <p:nvSpPr>
            <p:cNvPr id="426" name="Oval 285">
              <a:extLst>
                <a:ext uri="{FF2B5EF4-FFF2-40B4-BE49-F238E27FC236}">
                  <a16:creationId xmlns:a16="http://schemas.microsoft.com/office/drawing/2014/main" id="{65A23C8A-6688-4A22-B98E-C8436321E304}"/>
                </a:ext>
              </a:extLst>
            </p:cNvPr>
            <p:cNvSpPr>
              <a:spLocks noChangeArrowheads="1"/>
            </p:cNvSpPr>
            <p:nvPr/>
          </p:nvSpPr>
          <p:spPr bwMode="auto">
            <a:xfrm>
              <a:off x="1313982" y="5023703"/>
              <a:ext cx="80963" cy="87313"/>
            </a:xfrm>
            <a:prstGeom prst="ellipse">
              <a:avLst/>
            </a:prstGeom>
            <a:solidFill>
              <a:schemeClr val="tx1"/>
            </a:solidFill>
            <a:ln w="9525">
              <a:solidFill>
                <a:schemeClr val="bg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427" name="Group 195">
              <a:extLst>
                <a:ext uri="{FF2B5EF4-FFF2-40B4-BE49-F238E27FC236}">
                  <a16:creationId xmlns:a16="http://schemas.microsoft.com/office/drawing/2014/main" id="{FFCD1618-3559-45CE-A314-3CC3C507B9C6}"/>
                </a:ext>
              </a:extLst>
            </p:cNvPr>
            <p:cNvGrpSpPr>
              <a:grpSpLocks/>
            </p:cNvGrpSpPr>
            <p:nvPr/>
          </p:nvGrpSpPr>
          <p:grpSpPr bwMode="auto">
            <a:xfrm rot="1514193">
              <a:off x="1330012" y="5509776"/>
              <a:ext cx="332857" cy="687668"/>
              <a:chOff x="1152" y="771"/>
              <a:chExt cx="286" cy="557"/>
            </a:xfrm>
            <a:solidFill>
              <a:srgbClr val="0070C0"/>
            </a:solidFill>
          </p:grpSpPr>
          <p:sp>
            <p:nvSpPr>
              <p:cNvPr id="464" name="Freeform 196">
                <a:extLst>
                  <a:ext uri="{FF2B5EF4-FFF2-40B4-BE49-F238E27FC236}">
                    <a16:creationId xmlns:a16="http://schemas.microsoft.com/office/drawing/2014/main" id="{492A8E54-4C92-4AEA-9AB1-B55DD5BC3E54}"/>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5" name="Freeform 197">
                <a:extLst>
                  <a:ext uri="{FF2B5EF4-FFF2-40B4-BE49-F238E27FC236}">
                    <a16:creationId xmlns:a16="http://schemas.microsoft.com/office/drawing/2014/main" id="{4CD5964C-EEE7-492A-957E-67FFC95A4644}"/>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6" name="Freeform 198">
                <a:extLst>
                  <a:ext uri="{FF2B5EF4-FFF2-40B4-BE49-F238E27FC236}">
                    <a16:creationId xmlns:a16="http://schemas.microsoft.com/office/drawing/2014/main" id="{8DAE8EA8-EBC9-4890-9612-1BC356591C02}"/>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7" name="Freeform 199">
                <a:extLst>
                  <a:ext uri="{FF2B5EF4-FFF2-40B4-BE49-F238E27FC236}">
                    <a16:creationId xmlns:a16="http://schemas.microsoft.com/office/drawing/2014/main" id="{AA67CEF2-3B9D-4352-8691-893FA9D3A620}"/>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8" name="Freeform 200">
                <a:extLst>
                  <a:ext uri="{FF2B5EF4-FFF2-40B4-BE49-F238E27FC236}">
                    <a16:creationId xmlns:a16="http://schemas.microsoft.com/office/drawing/2014/main" id="{B3BEE1C8-21F8-4D41-BF22-91A255C03CD3}"/>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9" name="Freeform 201">
                <a:extLst>
                  <a:ext uri="{FF2B5EF4-FFF2-40B4-BE49-F238E27FC236}">
                    <a16:creationId xmlns:a16="http://schemas.microsoft.com/office/drawing/2014/main" id="{B47F5D3B-6678-48D3-865C-FEEBC68DBC2F}"/>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0" name="Freeform 202">
                <a:extLst>
                  <a:ext uri="{FF2B5EF4-FFF2-40B4-BE49-F238E27FC236}">
                    <a16:creationId xmlns:a16="http://schemas.microsoft.com/office/drawing/2014/main" id="{94ABB929-1BC8-4E5F-9D27-2CA00B4A083F}"/>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 name="Freeform 203">
                <a:extLst>
                  <a:ext uri="{FF2B5EF4-FFF2-40B4-BE49-F238E27FC236}">
                    <a16:creationId xmlns:a16="http://schemas.microsoft.com/office/drawing/2014/main" id="{5FF64563-2CC7-4D2F-B983-9D249FCD2803}"/>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 name="Freeform 204">
                <a:extLst>
                  <a:ext uri="{FF2B5EF4-FFF2-40B4-BE49-F238E27FC236}">
                    <a16:creationId xmlns:a16="http://schemas.microsoft.com/office/drawing/2014/main" id="{5B81305B-E5A8-4519-B297-CE406A7BAF7E}"/>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3" name="Freeform 205">
                <a:extLst>
                  <a:ext uri="{FF2B5EF4-FFF2-40B4-BE49-F238E27FC236}">
                    <a16:creationId xmlns:a16="http://schemas.microsoft.com/office/drawing/2014/main" id="{FCF83893-501F-4540-8D62-0BC6949D8106}"/>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4" name="Freeform 206">
                <a:extLst>
                  <a:ext uri="{FF2B5EF4-FFF2-40B4-BE49-F238E27FC236}">
                    <a16:creationId xmlns:a16="http://schemas.microsoft.com/office/drawing/2014/main" id="{7285C266-30C6-4E49-BCA2-0BF1091EE6D2}"/>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428" name="Group 195">
              <a:extLst>
                <a:ext uri="{FF2B5EF4-FFF2-40B4-BE49-F238E27FC236}">
                  <a16:creationId xmlns:a16="http://schemas.microsoft.com/office/drawing/2014/main" id="{34C80F96-D0E1-4633-8C3E-C13DF4509D7B}"/>
                </a:ext>
              </a:extLst>
            </p:cNvPr>
            <p:cNvGrpSpPr>
              <a:grpSpLocks/>
            </p:cNvGrpSpPr>
            <p:nvPr/>
          </p:nvGrpSpPr>
          <p:grpSpPr bwMode="auto">
            <a:xfrm rot="20654467">
              <a:off x="1063065" y="5564605"/>
              <a:ext cx="306749" cy="589918"/>
              <a:chOff x="1152" y="771"/>
              <a:chExt cx="286" cy="557"/>
            </a:xfrm>
            <a:solidFill>
              <a:srgbClr val="0070C0"/>
            </a:solidFill>
          </p:grpSpPr>
          <p:sp>
            <p:nvSpPr>
              <p:cNvPr id="453" name="Freeform 196">
                <a:extLst>
                  <a:ext uri="{FF2B5EF4-FFF2-40B4-BE49-F238E27FC236}">
                    <a16:creationId xmlns:a16="http://schemas.microsoft.com/office/drawing/2014/main" id="{DC0C9615-D042-4FF2-96ED-E246438A0683}"/>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4" name="Freeform 197">
                <a:extLst>
                  <a:ext uri="{FF2B5EF4-FFF2-40B4-BE49-F238E27FC236}">
                    <a16:creationId xmlns:a16="http://schemas.microsoft.com/office/drawing/2014/main" id="{C849AC54-F28B-4800-B8D8-872D2FDE07BD}"/>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5" name="Freeform 198">
                <a:extLst>
                  <a:ext uri="{FF2B5EF4-FFF2-40B4-BE49-F238E27FC236}">
                    <a16:creationId xmlns:a16="http://schemas.microsoft.com/office/drawing/2014/main" id="{E24C9859-01F0-4664-B705-2F1E11F5F780}"/>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6" name="Freeform 199">
                <a:extLst>
                  <a:ext uri="{FF2B5EF4-FFF2-40B4-BE49-F238E27FC236}">
                    <a16:creationId xmlns:a16="http://schemas.microsoft.com/office/drawing/2014/main" id="{CD53B1D6-12D6-4573-9AC0-A149292002C2}"/>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7" name="Freeform 200">
                <a:extLst>
                  <a:ext uri="{FF2B5EF4-FFF2-40B4-BE49-F238E27FC236}">
                    <a16:creationId xmlns:a16="http://schemas.microsoft.com/office/drawing/2014/main" id="{1B823C1D-2459-4A1D-83DF-28203025057D}"/>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8" name="Freeform 201">
                <a:extLst>
                  <a:ext uri="{FF2B5EF4-FFF2-40B4-BE49-F238E27FC236}">
                    <a16:creationId xmlns:a16="http://schemas.microsoft.com/office/drawing/2014/main" id="{C556C225-1F82-4384-BD11-A74F448A2274}"/>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9" name="Freeform 202">
                <a:extLst>
                  <a:ext uri="{FF2B5EF4-FFF2-40B4-BE49-F238E27FC236}">
                    <a16:creationId xmlns:a16="http://schemas.microsoft.com/office/drawing/2014/main" id="{70719663-F358-40D5-83E3-262E8AF88A56}"/>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0" name="Freeform 203">
                <a:extLst>
                  <a:ext uri="{FF2B5EF4-FFF2-40B4-BE49-F238E27FC236}">
                    <a16:creationId xmlns:a16="http://schemas.microsoft.com/office/drawing/2014/main" id="{A267B54E-1AA5-4A31-ABFD-0FEC8960D0F1}"/>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1" name="Freeform 204">
                <a:extLst>
                  <a:ext uri="{FF2B5EF4-FFF2-40B4-BE49-F238E27FC236}">
                    <a16:creationId xmlns:a16="http://schemas.microsoft.com/office/drawing/2014/main" id="{1E4BAE64-71B1-4956-B7F6-DAEF6AF2EC63}"/>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2" name="Freeform 205">
                <a:extLst>
                  <a:ext uri="{FF2B5EF4-FFF2-40B4-BE49-F238E27FC236}">
                    <a16:creationId xmlns:a16="http://schemas.microsoft.com/office/drawing/2014/main" id="{60A98856-3EE0-4E5C-87B6-8D036A9E7B16}"/>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3" name="Freeform 206">
                <a:extLst>
                  <a:ext uri="{FF2B5EF4-FFF2-40B4-BE49-F238E27FC236}">
                    <a16:creationId xmlns:a16="http://schemas.microsoft.com/office/drawing/2014/main" id="{E90D1D27-5582-4CBF-A821-AD9DFE16FEA3}"/>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429" name="Group 195">
              <a:extLst>
                <a:ext uri="{FF2B5EF4-FFF2-40B4-BE49-F238E27FC236}">
                  <a16:creationId xmlns:a16="http://schemas.microsoft.com/office/drawing/2014/main" id="{3FFF705E-0F4F-4B65-A11E-BCC409FC823D}"/>
                </a:ext>
              </a:extLst>
            </p:cNvPr>
            <p:cNvGrpSpPr>
              <a:grpSpLocks/>
            </p:cNvGrpSpPr>
            <p:nvPr/>
          </p:nvGrpSpPr>
          <p:grpSpPr bwMode="auto">
            <a:xfrm>
              <a:off x="904406" y="4359778"/>
              <a:ext cx="304369" cy="639845"/>
              <a:chOff x="1152" y="771"/>
              <a:chExt cx="286" cy="557"/>
            </a:xfrm>
            <a:solidFill>
              <a:srgbClr val="0070C0"/>
            </a:solidFill>
          </p:grpSpPr>
          <p:sp>
            <p:nvSpPr>
              <p:cNvPr id="442" name="Freeform 196">
                <a:extLst>
                  <a:ext uri="{FF2B5EF4-FFF2-40B4-BE49-F238E27FC236}">
                    <a16:creationId xmlns:a16="http://schemas.microsoft.com/office/drawing/2014/main" id="{6823BE18-EF5B-4D51-903A-3BDC6015F057}"/>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3" name="Freeform 197">
                <a:extLst>
                  <a:ext uri="{FF2B5EF4-FFF2-40B4-BE49-F238E27FC236}">
                    <a16:creationId xmlns:a16="http://schemas.microsoft.com/office/drawing/2014/main" id="{58D29C17-41C8-4AFB-BD25-C6EFC7CAD27B}"/>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4" name="Freeform 198">
                <a:extLst>
                  <a:ext uri="{FF2B5EF4-FFF2-40B4-BE49-F238E27FC236}">
                    <a16:creationId xmlns:a16="http://schemas.microsoft.com/office/drawing/2014/main" id="{BEF6E1E8-0C3A-4C8D-960F-EC5A3AD6B745}"/>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5" name="Freeform 199">
                <a:extLst>
                  <a:ext uri="{FF2B5EF4-FFF2-40B4-BE49-F238E27FC236}">
                    <a16:creationId xmlns:a16="http://schemas.microsoft.com/office/drawing/2014/main" id="{4D220505-B8E8-448B-9184-F16B81BFA7E5}"/>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6" name="Freeform 200">
                <a:extLst>
                  <a:ext uri="{FF2B5EF4-FFF2-40B4-BE49-F238E27FC236}">
                    <a16:creationId xmlns:a16="http://schemas.microsoft.com/office/drawing/2014/main" id="{D4E39C36-3DDD-4DE4-9928-CAF260ACB015}"/>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7" name="Freeform 201">
                <a:extLst>
                  <a:ext uri="{FF2B5EF4-FFF2-40B4-BE49-F238E27FC236}">
                    <a16:creationId xmlns:a16="http://schemas.microsoft.com/office/drawing/2014/main" id="{2FC7E870-2E5B-426E-BD01-8E67DD6A1B1E}"/>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8" name="Freeform 202">
                <a:extLst>
                  <a:ext uri="{FF2B5EF4-FFF2-40B4-BE49-F238E27FC236}">
                    <a16:creationId xmlns:a16="http://schemas.microsoft.com/office/drawing/2014/main" id="{4BA4D0E9-468A-4E60-9047-993D518A0F42}"/>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9" name="Freeform 203">
                <a:extLst>
                  <a:ext uri="{FF2B5EF4-FFF2-40B4-BE49-F238E27FC236}">
                    <a16:creationId xmlns:a16="http://schemas.microsoft.com/office/drawing/2014/main" id="{1887A6F8-8643-4B4F-BEE1-E4251D924020}"/>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0" name="Freeform 204">
                <a:extLst>
                  <a:ext uri="{FF2B5EF4-FFF2-40B4-BE49-F238E27FC236}">
                    <a16:creationId xmlns:a16="http://schemas.microsoft.com/office/drawing/2014/main" id="{5CC8738F-27E0-410B-B48D-3326C40A920D}"/>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1" name="Freeform 205">
                <a:extLst>
                  <a:ext uri="{FF2B5EF4-FFF2-40B4-BE49-F238E27FC236}">
                    <a16:creationId xmlns:a16="http://schemas.microsoft.com/office/drawing/2014/main" id="{2EAF73C6-B934-4FE7-8947-A89C82365ADF}"/>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2" name="Freeform 206">
                <a:extLst>
                  <a:ext uri="{FF2B5EF4-FFF2-40B4-BE49-F238E27FC236}">
                    <a16:creationId xmlns:a16="http://schemas.microsoft.com/office/drawing/2014/main" id="{05A950EA-F93B-4CDB-AB69-5EE30F0C8066}"/>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nvGrpSpPr>
            <p:cNvPr id="430" name="Group 195">
              <a:extLst>
                <a:ext uri="{FF2B5EF4-FFF2-40B4-BE49-F238E27FC236}">
                  <a16:creationId xmlns:a16="http://schemas.microsoft.com/office/drawing/2014/main" id="{F0670C98-3D31-449E-A24C-0CC1AF4ACB75}"/>
                </a:ext>
              </a:extLst>
            </p:cNvPr>
            <p:cNvGrpSpPr>
              <a:grpSpLocks/>
            </p:cNvGrpSpPr>
            <p:nvPr/>
          </p:nvGrpSpPr>
          <p:grpSpPr bwMode="auto">
            <a:xfrm>
              <a:off x="1514007" y="4298574"/>
              <a:ext cx="304369" cy="639845"/>
              <a:chOff x="1152" y="771"/>
              <a:chExt cx="286" cy="557"/>
            </a:xfrm>
            <a:solidFill>
              <a:srgbClr val="0070C0"/>
            </a:solidFill>
          </p:grpSpPr>
          <p:sp>
            <p:nvSpPr>
              <p:cNvPr id="431" name="Freeform 196">
                <a:extLst>
                  <a:ext uri="{FF2B5EF4-FFF2-40B4-BE49-F238E27FC236}">
                    <a16:creationId xmlns:a16="http://schemas.microsoft.com/office/drawing/2014/main" id="{767359AE-0050-4564-91BE-C5781834A043}"/>
                  </a:ext>
                </a:extLst>
              </p:cNvPr>
              <p:cNvSpPr>
                <a:spLocks/>
              </p:cNvSpPr>
              <p:nvPr/>
            </p:nvSpPr>
            <p:spPr bwMode="auto">
              <a:xfrm>
                <a:off x="1152" y="775"/>
                <a:ext cx="285" cy="545"/>
              </a:xfrm>
              <a:custGeom>
                <a:avLst/>
                <a:gdLst>
                  <a:gd name="T0" fmla="*/ 609 w 189"/>
                  <a:gd name="T1" fmla="*/ 682 h 341"/>
                  <a:gd name="T2" fmla="*/ 600 w 189"/>
                  <a:gd name="T3" fmla="*/ 620 h 341"/>
                  <a:gd name="T4" fmla="*/ 623 w 189"/>
                  <a:gd name="T5" fmla="*/ 430 h 341"/>
                  <a:gd name="T6" fmla="*/ 303 w 189"/>
                  <a:gd name="T7" fmla="*/ 8 h 341"/>
                  <a:gd name="T8" fmla="*/ 8 w 189"/>
                  <a:gd name="T9" fmla="*/ 462 h 341"/>
                  <a:gd name="T10" fmla="*/ 41 w 189"/>
                  <a:gd name="T11" fmla="*/ 641 h 341"/>
                  <a:gd name="T12" fmla="*/ 32 w 189"/>
                  <a:gd name="T13" fmla="*/ 710 h 341"/>
                  <a:gd name="T14" fmla="*/ 48 w 189"/>
                  <a:gd name="T15" fmla="*/ 777 h 341"/>
                  <a:gd name="T16" fmla="*/ 26 w 189"/>
                  <a:gd name="T17" fmla="*/ 964 h 341"/>
                  <a:gd name="T18" fmla="*/ 345 w 189"/>
                  <a:gd name="T19" fmla="*/ 1384 h 341"/>
                  <a:gd name="T20" fmla="*/ 641 w 189"/>
                  <a:gd name="T21" fmla="*/ 930 h 341"/>
                  <a:gd name="T22" fmla="*/ 603 w 189"/>
                  <a:gd name="T23" fmla="*/ 743 h 341"/>
                  <a:gd name="T24" fmla="*/ 609 w 189"/>
                  <a:gd name="T25" fmla="*/ 682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 h="341">
                    <a:moveTo>
                      <a:pt x="178" y="167"/>
                    </a:moveTo>
                    <a:cubicBezTo>
                      <a:pt x="178" y="161"/>
                      <a:pt x="177" y="156"/>
                      <a:pt x="175" y="152"/>
                    </a:cubicBezTo>
                    <a:cubicBezTo>
                      <a:pt x="180" y="138"/>
                      <a:pt x="183" y="122"/>
                      <a:pt x="182" y="105"/>
                    </a:cubicBezTo>
                    <a:cubicBezTo>
                      <a:pt x="179"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6" y="220"/>
                      <a:pt x="7" y="236"/>
                    </a:cubicBezTo>
                    <a:cubicBezTo>
                      <a:pt x="10" y="295"/>
                      <a:pt x="52" y="341"/>
                      <a:pt x="101" y="339"/>
                    </a:cubicBezTo>
                    <a:cubicBezTo>
                      <a:pt x="151" y="337"/>
                      <a:pt x="189" y="287"/>
                      <a:pt x="187" y="228"/>
                    </a:cubicBezTo>
                    <a:cubicBezTo>
                      <a:pt x="186" y="212"/>
                      <a:pt x="182" y="196"/>
                      <a:pt x="176" y="182"/>
                    </a:cubicBezTo>
                    <a:cubicBezTo>
                      <a:pt x="178" y="178"/>
                      <a:pt x="179" y="173"/>
                      <a:pt x="178"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 name="Freeform 197">
                <a:extLst>
                  <a:ext uri="{FF2B5EF4-FFF2-40B4-BE49-F238E27FC236}">
                    <a16:creationId xmlns:a16="http://schemas.microsoft.com/office/drawing/2014/main" id="{B3E1B1DD-AD46-4CFE-97CF-07955F85C2EE}"/>
                  </a:ext>
                </a:extLst>
              </p:cNvPr>
              <p:cNvSpPr>
                <a:spLocks/>
              </p:cNvSpPr>
              <p:nvPr/>
            </p:nvSpPr>
            <p:spPr bwMode="auto">
              <a:xfrm>
                <a:off x="1154" y="781"/>
                <a:ext cx="215" cy="275"/>
              </a:xfrm>
              <a:custGeom>
                <a:avLst/>
                <a:gdLst>
                  <a:gd name="T0" fmla="*/ 425 w 143"/>
                  <a:gd name="T1" fmla="*/ 444 h 172"/>
                  <a:gd name="T2" fmla="*/ 135 w 143"/>
                  <a:gd name="T3" fmla="*/ 649 h 172"/>
                  <a:gd name="T4" fmla="*/ 62 w 143"/>
                  <a:gd name="T5" fmla="*/ 253 h 172"/>
                  <a:gd name="T6" fmla="*/ 353 w 143"/>
                  <a:gd name="T7" fmla="*/ 54 h 172"/>
                  <a:gd name="T8" fmla="*/ 425 w 143"/>
                  <a:gd name="T9" fmla="*/ 444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72">
                    <a:moveTo>
                      <a:pt x="125" y="109"/>
                    </a:moveTo>
                    <a:cubicBezTo>
                      <a:pt x="108" y="150"/>
                      <a:pt x="69" y="172"/>
                      <a:pt x="40" y="159"/>
                    </a:cubicBezTo>
                    <a:cubicBezTo>
                      <a:pt x="10" y="146"/>
                      <a:pt x="0" y="103"/>
                      <a:pt x="18" y="62"/>
                    </a:cubicBezTo>
                    <a:cubicBezTo>
                      <a:pt x="36" y="22"/>
                      <a:pt x="74" y="0"/>
                      <a:pt x="104" y="13"/>
                    </a:cubicBezTo>
                    <a:cubicBezTo>
                      <a:pt x="134" y="26"/>
                      <a:pt x="143" y="69"/>
                      <a:pt x="12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 name="Freeform 198">
                <a:extLst>
                  <a:ext uri="{FF2B5EF4-FFF2-40B4-BE49-F238E27FC236}">
                    <a16:creationId xmlns:a16="http://schemas.microsoft.com/office/drawing/2014/main" id="{7147A46B-D2D9-47A8-A90D-14F92B7AAA4B}"/>
                  </a:ext>
                </a:extLst>
              </p:cNvPr>
              <p:cNvSpPr>
                <a:spLocks/>
              </p:cNvSpPr>
              <p:nvPr/>
            </p:nvSpPr>
            <p:spPr bwMode="auto">
              <a:xfrm>
                <a:off x="1163" y="1034"/>
                <a:ext cx="21" cy="48"/>
              </a:xfrm>
              <a:custGeom>
                <a:avLst/>
                <a:gdLst>
                  <a:gd name="T0" fmla="*/ 45 w 14"/>
                  <a:gd name="T1" fmla="*/ 0 h 30"/>
                  <a:gd name="T2" fmla="*/ 48 w 14"/>
                  <a:gd name="T3" fmla="*/ 123 h 30"/>
                  <a:gd name="T4" fmla="*/ 45 w 14"/>
                  <a:gd name="T5" fmla="*/ 0 h 30"/>
                  <a:gd name="T6" fmla="*/ 0 60000 65536"/>
                  <a:gd name="T7" fmla="*/ 0 60000 65536"/>
                  <a:gd name="T8" fmla="*/ 0 60000 65536"/>
                </a:gdLst>
                <a:ahLst/>
                <a:cxnLst>
                  <a:cxn ang="T6">
                    <a:pos x="T0" y="T1"/>
                  </a:cxn>
                  <a:cxn ang="T7">
                    <a:pos x="T2" y="T3"/>
                  </a:cxn>
                  <a:cxn ang="T8">
                    <a:pos x="T4" y="T5"/>
                  </a:cxn>
                </a:cxnLst>
                <a:rect l="0" t="0" r="r" b="b"/>
                <a:pathLst>
                  <a:path w="14" h="30">
                    <a:moveTo>
                      <a:pt x="13" y="0"/>
                    </a:moveTo>
                    <a:cubicBezTo>
                      <a:pt x="13" y="0"/>
                      <a:pt x="0" y="15"/>
                      <a:pt x="14" y="30"/>
                    </a:cubicBezTo>
                    <a:cubicBezTo>
                      <a:pt x="14" y="30"/>
                      <a:pt x="7" y="1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4" name="Freeform 199">
                <a:extLst>
                  <a:ext uri="{FF2B5EF4-FFF2-40B4-BE49-F238E27FC236}">
                    <a16:creationId xmlns:a16="http://schemas.microsoft.com/office/drawing/2014/main" id="{09A2195D-D605-4846-91C1-CF45A76F9406}"/>
                  </a:ext>
                </a:extLst>
              </p:cNvPr>
              <p:cNvSpPr>
                <a:spLocks/>
              </p:cNvSpPr>
              <p:nvPr/>
            </p:nvSpPr>
            <p:spPr bwMode="auto">
              <a:xfrm>
                <a:off x="1161" y="1069"/>
                <a:ext cx="193" cy="259"/>
              </a:xfrm>
              <a:custGeom>
                <a:avLst/>
                <a:gdLst>
                  <a:gd name="T0" fmla="*/ 371 w 128"/>
                  <a:gd name="T1" fmla="*/ 232 h 162"/>
                  <a:gd name="T2" fmla="*/ 345 w 128"/>
                  <a:gd name="T3" fmla="*/ 609 h 162"/>
                  <a:gd name="T4" fmla="*/ 68 w 128"/>
                  <a:gd name="T5" fmla="*/ 430 h 162"/>
                  <a:gd name="T6" fmla="*/ 93 w 128"/>
                  <a:gd name="T7" fmla="*/ 54 h 162"/>
                  <a:gd name="T8" fmla="*/ 371 w 128"/>
                  <a:gd name="T9" fmla="*/ 23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62">
                    <a:moveTo>
                      <a:pt x="108" y="57"/>
                    </a:moveTo>
                    <a:cubicBezTo>
                      <a:pt x="128" y="95"/>
                      <a:pt x="125" y="135"/>
                      <a:pt x="101" y="149"/>
                    </a:cubicBezTo>
                    <a:cubicBezTo>
                      <a:pt x="77" y="162"/>
                      <a:pt x="41" y="142"/>
                      <a:pt x="20" y="105"/>
                    </a:cubicBezTo>
                    <a:cubicBezTo>
                      <a:pt x="0" y="67"/>
                      <a:pt x="3" y="26"/>
                      <a:pt x="27" y="13"/>
                    </a:cubicBezTo>
                    <a:cubicBezTo>
                      <a:pt x="51" y="0"/>
                      <a:pt x="87" y="20"/>
                      <a:pt x="1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5" name="Freeform 200">
                <a:extLst>
                  <a:ext uri="{FF2B5EF4-FFF2-40B4-BE49-F238E27FC236}">
                    <a16:creationId xmlns:a16="http://schemas.microsoft.com/office/drawing/2014/main" id="{D6D5FCFB-E79B-4797-BF79-3624D156868A}"/>
                  </a:ext>
                </a:extLst>
              </p:cNvPr>
              <p:cNvSpPr>
                <a:spLocks/>
              </p:cNvSpPr>
              <p:nvPr/>
            </p:nvSpPr>
            <p:spPr bwMode="auto">
              <a:xfrm>
                <a:off x="1170" y="1086"/>
                <a:ext cx="119" cy="152"/>
              </a:xfrm>
              <a:custGeom>
                <a:avLst/>
                <a:gdLst>
                  <a:gd name="T0" fmla="*/ 256 w 79"/>
                  <a:gd name="T1" fmla="*/ 170 h 95"/>
                  <a:gd name="T2" fmla="*/ 161 w 79"/>
                  <a:gd name="T3" fmla="*/ 376 h 95"/>
                  <a:gd name="T4" fmla="*/ 14 w 79"/>
                  <a:gd name="T5" fmla="*/ 218 h 95"/>
                  <a:gd name="T6" fmla="*/ 108 w 79"/>
                  <a:gd name="T7" fmla="*/ 13 h 95"/>
                  <a:gd name="T8" fmla="*/ 256 w 79"/>
                  <a:gd name="T9" fmla="*/ 17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95">
                    <a:moveTo>
                      <a:pt x="75" y="41"/>
                    </a:moveTo>
                    <a:cubicBezTo>
                      <a:pt x="79" y="66"/>
                      <a:pt x="67" y="88"/>
                      <a:pt x="47" y="92"/>
                    </a:cubicBezTo>
                    <a:cubicBezTo>
                      <a:pt x="28" y="95"/>
                      <a:pt x="8" y="78"/>
                      <a:pt x="4" y="53"/>
                    </a:cubicBezTo>
                    <a:cubicBezTo>
                      <a:pt x="0" y="29"/>
                      <a:pt x="12" y="6"/>
                      <a:pt x="32" y="3"/>
                    </a:cubicBezTo>
                    <a:cubicBezTo>
                      <a:pt x="51" y="0"/>
                      <a:pt x="71" y="17"/>
                      <a:pt x="7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6" name="Freeform 201">
                <a:extLst>
                  <a:ext uri="{FF2B5EF4-FFF2-40B4-BE49-F238E27FC236}">
                    <a16:creationId xmlns:a16="http://schemas.microsoft.com/office/drawing/2014/main" id="{C0AA6EBA-15D4-4901-B9FD-317CFFECEF41}"/>
                  </a:ext>
                </a:extLst>
              </p:cNvPr>
              <p:cNvSpPr>
                <a:spLocks/>
              </p:cNvSpPr>
              <p:nvPr/>
            </p:nvSpPr>
            <p:spPr bwMode="auto">
              <a:xfrm>
                <a:off x="1190" y="1096"/>
                <a:ext cx="35" cy="34"/>
              </a:xfrm>
              <a:custGeom>
                <a:avLst/>
                <a:gdLst>
                  <a:gd name="T0" fmla="*/ 81 w 23"/>
                  <a:gd name="T1" fmla="*/ 42 h 21"/>
                  <a:gd name="T2" fmla="*/ 41 w 23"/>
                  <a:gd name="T3" fmla="*/ 89 h 21"/>
                  <a:gd name="T4" fmla="*/ 5 w 23"/>
                  <a:gd name="T5" fmla="*/ 47 h 21"/>
                  <a:gd name="T6" fmla="*/ 40 w 23"/>
                  <a:gd name="T7" fmla="*/ 0 h 21"/>
                  <a:gd name="T8" fmla="*/ 81 w 23"/>
                  <a:gd name="T9" fmla="*/ 4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10"/>
                    </a:moveTo>
                    <a:cubicBezTo>
                      <a:pt x="23" y="16"/>
                      <a:pt x="18" y="21"/>
                      <a:pt x="12" y="21"/>
                    </a:cubicBezTo>
                    <a:cubicBezTo>
                      <a:pt x="6" y="21"/>
                      <a:pt x="1" y="17"/>
                      <a:pt x="1" y="11"/>
                    </a:cubicBezTo>
                    <a:cubicBezTo>
                      <a:pt x="0" y="5"/>
                      <a:pt x="5" y="0"/>
                      <a:pt x="11" y="0"/>
                    </a:cubicBezTo>
                    <a:cubicBezTo>
                      <a:pt x="18" y="0"/>
                      <a:pt x="23" y="4"/>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7" name="Freeform 202">
                <a:extLst>
                  <a:ext uri="{FF2B5EF4-FFF2-40B4-BE49-F238E27FC236}">
                    <a16:creationId xmlns:a16="http://schemas.microsoft.com/office/drawing/2014/main" id="{957E6290-7413-4BCE-8AA1-9E59C52E8292}"/>
                  </a:ext>
                </a:extLst>
              </p:cNvPr>
              <p:cNvSpPr>
                <a:spLocks/>
              </p:cNvSpPr>
              <p:nvPr/>
            </p:nvSpPr>
            <p:spPr bwMode="auto">
              <a:xfrm>
                <a:off x="1180" y="1141"/>
                <a:ext cx="25" cy="25"/>
              </a:xfrm>
              <a:custGeom>
                <a:avLst/>
                <a:gdLst>
                  <a:gd name="T0" fmla="*/ 51 w 17"/>
                  <a:gd name="T1" fmla="*/ 31 h 16"/>
                  <a:gd name="T2" fmla="*/ 28 w 17"/>
                  <a:gd name="T3" fmla="*/ 61 h 16"/>
                  <a:gd name="T4" fmla="*/ 0 w 17"/>
                  <a:gd name="T5" fmla="*/ 31 h 16"/>
                  <a:gd name="T6" fmla="*/ 26 w 17"/>
                  <a:gd name="T7" fmla="*/ 0 h 16"/>
                  <a:gd name="T8" fmla="*/ 51 w 17"/>
                  <a:gd name="T9" fmla="*/ 3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8"/>
                    </a:moveTo>
                    <a:cubicBezTo>
                      <a:pt x="17" y="12"/>
                      <a:pt x="13" y="15"/>
                      <a:pt x="9" y="16"/>
                    </a:cubicBezTo>
                    <a:cubicBezTo>
                      <a:pt x="4" y="16"/>
                      <a:pt x="0" y="12"/>
                      <a:pt x="0" y="8"/>
                    </a:cubicBezTo>
                    <a:cubicBezTo>
                      <a:pt x="0" y="4"/>
                      <a:pt x="3" y="1"/>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8" name="Freeform 203">
                <a:extLst>
                  <a:ext uri="{FF2B5EF4-FFF2-40B4-BE49-F238E27FC236}">
                    <a16:creationId xmlns:a16="http://schemas.microsoft.com/office/drawing/2014/main" id="{9B163F84-25A5-41F8-9E6C-2293E657D00D}"/>
                  </a:ext>
                </a:extLst>
              </p:cNvPr>
              <p:cNvSpPr>
                <a:spLocks/>
              </p:cNvSpPr>
              <p:nvPr/>
            </p:nvSpPr>
            <p:spPr bwMode="auto">
              <a:xfrm>
                <a:off x="1164" y="789"/>
                <a:ext cx="152" cy="176"/>
              </a:xfrm>
              <a:custGeom>
                <a:avLst/>
                <a:gdLst>
                  <a:gd name="T0" fmla="*/ 292 w 101"/>
                  <a:gd name="T1" fmla="*/ 54 h 110"/>
                  <a:gd name="T2" fmla="*/ 269 w 101"/>
                  <a:gd name="T3" fmla="*/ 323 h 110"/>
                  <a:gd name="T4" fmla="*/ 53 w 101"/>
                  <a:gd name="T5" fmla="*/ 397 h 110"/>
                  <a:gd name="T6" fmla="*/ 75 w 101"/>
                  <a:gd name="T7" fmla="*/ 128 h 110"/>
                  <a:gd name="T8" fmla="*/ 292 w 101"/>
                  <a:gd name="T9" fmla="*/ 54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0">
                    <a:moveTo>
                      <a:pt x="86" y="13"/>
                    </a:moveTo>
                    <a:cubicBezTo>
                      <a:pt x="101" y="26"/>
                      <a:pt x="98" y="55"/>
                      <a:pt x="79" y="79"/>
                    </a:cubicBezTo>
                    <a:cubicBezTo>
                      <a:pt x="60" y="102"/>
                      <a:pt x="31" y="110"/>
                      <a:pt x="15" y="97"/>
                    </a:cubicBezTo>
                    <a:cubicBezTo>
                      <a:pt x="0" y="84"/>
                      <a:pt x="3" y="55"/>
                      <a:pt x="22" y="31"/>
                    </a:cubicBezTo>
                    <a:cubicBezTo>
                      <a:pt x="41" y="8"/>
                      <a:pt x="70" y="0"/>
                      <a:pt x="8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9" name="Freeform 204">
                <a:extLst>
                  <a:ext uri="{FF2B5EF4-FFF2-40B4-BE49-F238E27FC236}">
                    <a16:creationId xmlns:a16="http://schemas.microsoft.com/office/drawing/2014/main" id="{310AEE62-243F-4D7C-B7EE-24FEBEE4B093}"/>
                  </a:ext>
                </a:extLst>
              </p:cNvPr>
              <p:cNvSpPr>
                <a:spLocks/>
              </p:cNvSpPr>
              <p:nvPr/>
            </p:nvSpPr>
            <p:spPr bwMode="auto">
              <a:xfrm>
                <a:off x="1216" y="807"/>
                <a:ext cx="75" cy="84"/>
              </a:xfrm>
              <a:custGeom>
                <a:avLst/>
                <a:gdLst>
                  <a:gd name="T0" fmla="*/ 140 w 50"/>
                  <a:gd name="T1" fmla="*/ 155 h 53"/>
                  <a:gd name="T2" fmla="*/ 32 w 50"/>
                  <a:gd name="T3" fmla="*/ 179 h 53"/>
                  <a:gd name="T4" fmla="*/ 32 w 50"/>
                  <a:gd name="T5" fmla="*/ 52 h 53"/>
                  <a:gd name="T6" fmla="*/ 135 w 50"/>
                  <a:gd name="T7" fmla="*/ 27 h 53"/>
                  <a:gd name="T8" fmla="*/ 140 w 50"/>
                  <a:gd name="T9" fmla="*/ 15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41" y="39"/>
                    </a:moveTo>
                    <a:cubicBezTo>
                      <a:pt x="32" y="50"/>
                      <a:pt x="18" y="53"/>
                      <a:pt x="9" y="45"/>
                    </a:cubicBezTo>
                    <a:cubicBezTo>
                      <a:pt x="0" y="38"/>
                      <a:pt x="0" y="24"/>
                      <a:pt x="9" y="13"/>
                    </a:cubicBezTo>
                    <a:cubicBezTo>
                      <a:pt x="17" y="2"/>
                      <a:pt x="31" y="0"/>
                      <a:pt x="40" y="7"/>
                    </a:cubicBezTo>
                    <a:cubicBezTo>
                      <a:pt x="49" y="14"/>
                      <a:pt x="50" y="29"/>
                      <a:pt x="4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0" name="Freeform 205">
                <a:extLst>
                  <a:ext uri="{FF2B5EF4-FFF2-40B4-BE49-F238E27FC236}">
                    <a16:creationId xmlns:a16="http://schemas.microsoft.com/office/drawing/2014/main" id="{C694CD8C-6968-4088-800C-7A4F785BC363}"/>
                  </a:ext>
                </a:extLst>
              </p:cNvPr>
              <p:cNvSpPr>
                <a:spLocks/>
              </p:cNvSpPr>
              <p:nvPr/>
            </p:nvSpPr>
            <p:spPr bwMode="auto">
              <a:xfrm>
                <a:off x="1186" y="885"/>
                <a:ext cx="45" cy="54"/>
              </a:xfrm>
              <a:custGeom>
                <a:avLst/>
                <a:gdLst>
                  <a:gd name="T0" fmla="*/ 93 w 30"/>
                  <a:gd name="T1" fmla="*/ 89 h 34"/>
                  <a:gd name="T2" fmla="*/ 35 w 30"/>
                  <a:gd name="T3" fmla="*/ 124 h 34"/>
                  <a:gd name="T4" fmla="*/ 12 w 30"/>
                  <a:gd name="T5" fmla="*/ 48 h 34"/>
                  <a:gd name="T6" fmla="*/ 72 w 30"/>
                  <a:gd name="T7" fmla="*/ 13 h 34"/>
                  <a:gd name="T8" fmla="*/ 93 w 30"/>
                  <a:gd name="T9" fmla="*/ 8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4">
                    <a:moveTo>
                      <a:pt x="27" y="22"/>
                    </a:moveTo>
                    <a:cubicBezTo>
                      <a:pt x="24" y="29"/>
                      <a:pt x="16" y="34"/>
                      <a:pt x="10" y="31"/>
                    </a:cubicBezTo>
                    <a:cubicBezTo>
                      <a:pt x="3" y="28"/>
                      <a:pt x="0" y="20"/>
                      <a:pt x="3" y="12"/>
                    </a:cubicBezTo>
                    <a:cubicBezTo>
                      <a:pt x="6" y="5"/>
                      <a:pt x="14" y="0"/>
                      <a:pt x="21" y="3"/>
                    </a:cubicBezTo>
                    <a:cubicBezTo>
                      <a:pt x="27" y="6"/>
                      <a:pt x="30" y="14"/>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1" name="Freeform 206">
                <a:extLst>
                  <a:ext uri="{FF2B5EF4-FFF2-40B4-BE49-F238E27FC236}">
                    <a16:creationId xmlns:a16="http://schemas.microsoft.com/office/drawing/2014/main" id="{51B7CA25-08A6-4167-9B90-887C2EE2D4F2}"/>
                  </a:ext>
                </a:extLst>
              </p:cNvPr>
              <p:cNvSpPr>
                <a:spLocks/>
              </p:cNvSpPr>
              <p:nvPr/>
            </p:nvSpPr>
            <p:spPr bwMode="auto">
              <a:xfrm>
                <a:off x="1152" y="771"/>
                <a:ext cx="286" cy="546"/>
              </a:xfrm>
              <a:custGeom>
                <a:avLst/>
                <a:gdLst>
                  <a:gd name="T0" fmla="*/ 610 w 190"/>
                  <a:gd name="T1" fmla="*/ 685 h 341"/>
                  <a:gd name="T2" fmla="*/ 596 w 190"/>
                  <a:gd name="T3" fmla="*/ 623 h 341"/>
                  <a:gd name="T4" fmla="*/ 620 w 190"/>
                  <a:gd name="T5" fmla="*/ 431 h 341"/>
                  <a:gd name="T6" fmla="*/ 300 w 190"/>
                  <a:gd name="T7" fmla="*/ 8 h 341"/>
                  <a:gd name="T8" fmla="*/ 8 w 190"/>
                  <a:gd name="T9" fmla="*/ 464 h 341"/>
                  <a:gd name="T10" fmla="*/ 41 w 190"/>
                  <a:gd name="T11" fmla="*/ 644 h 341"/>
                  <a:gd name="T12" fmla="*/ 32 w 190"/>
                  <a:gd name="T13" fmla="*/ 716 h 341"/>
                  <a:gd name="T14" fmla="*/ 48 w 190"/>
                  <a:gd name="T15" fmla="*/ 780 h 341"/>
                  <a:gd name="T16" fmla="*/ 26 w 190"/>
                  <a:gd name="T17" fmla="*/ 969 h 341"/>
                  <a:gd name="T18" fmla="*/ 349 w 190"/>
                  <a:gd name="T19" fmla="*/ 1391 h 341"/>
                  <a:gd name="T20" fmla="*/ 637 w 190"/>
                  <a:gd name="T21" fmla="*/ 935 h 341"/>
                  <a:gd name="T22" fmla="*/ 601 w 190"/>
                  <a:gd name="T23" fmla="*/ 746 h 341"/>
                  <a:gd name="T24" fmla="*/ 610 w 190"/>
                  <a:gd name="T25" fmla="*/ 685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341">
                    <a:moveTo>
                      <a:pt x="179" y="167"/>
                    </a:moveTo>
                    <a:cubicBezTo>
                      <a:pt x="178" y="161"/>
                      <a:pt x="177" y="156"/>
                      <a:pt x="175" y="152"/>
                    </a:cubicBezTo>
                    <a:cubicBezTo>
                      <a:pt x="180" y="138"/>
                      <a:pt x="183" y="122"/>
                      <a:pt x="182" y="105"/>
                    </a:cubicBezTo>
                    <a:cubicBezTo>
                      <a:pt x="180" y="46"/>
                      <a:pt x="137" y="0"/>
                      <a:pt x="88" y="2"/>
                    </a:cubicBezTo>
                    <a:cubicBezTo>
                      <a:pt x="38" y="4"/>
                      <a:pt x="0" y="54"/>
                      <a:pt x="2" y="113"/>
                    </a:cubicBezTo>
                    <a:cubicBezTo>
                      <a:pt x="3" y="129"/>
                      <a:pt x="6" y="144"/>
                      <a:pt x="12" y="157"/>
                    </a:cubicBezTo>
                    <a:cubicBezTo>
                      <a:pt x="10" y="161"/>
                      <a:pt x="9" y="167"/>
                      <a:pt x="9" y="174"/>
                    </a:cubicBezTo>
                    <a:cubicBezTo>
                      <a:pt x="10" y="180"/>
                      <a:pt x="11" y="186"/>
                      <a:pt x="14" y="190"/>
                    </a:cubicBezTo>
                    <a:cubicBezTo>
                      <a:pt x="9" y="204"/>
                      <a:pt x="7" y="220"/>
                      <a:pt x="7" y="236"/>
                    </a:cubicBezTo>
                    <a:cubicBezTo>
                      <a:pt x="10" y="295"/>
                      <a:pt x="52" y="341"/>
                      <a:pt x="102" y="339"/>
                    </a:cubicBezTo>
                    <a:cubicBezTo>
                      <a:pt x="151" y="337"/>
                      <a:pt x="190" y="287"/>
                      <a:pt x="187" y="228"/>
                    </a:cubicBezTo>
                    <a:cubicBezTo>
                      <a:pt x="186" y="212"/>
                      <a:pt x="183" y="196"/>
                      <a:pt x="176" y="182"/>
                    </a:cubicBezTo>
                    <a:cubicBezTo>
                      <a:pt x="178" y="178"/>
                      <a:pt x="179" y="173"/>
                      <a:pt x="179" y="167"/>
                    </a:cubicBezTo>
                    <a:close/>
                  </a:path>
                </a:pathLst>
              </a:custGeom>
              <a:grpFill/>
              <a:ln w="9525" cap="flat">
                <a:solidFill>
                  <a:srgbClr val="333333"/>
                </a:solidFill>
                <a:prstDash val="solid"/>
                <a:miter lim="800000"/>
                <a:headEnd/>
                <a:tailEnd/>
              </a:ln>
            </p:spPr>
            <p:txBody>
              <a:bodyPr/>
              <a:lstStyle/>
              <a:p>
                <a:endParaRPr lang="fr-FR"/>
              </a:p>
            </p:txBody>
          </p:sp>
        </p:grpSp>
      </p:grpSp>
      <p:sp>
        <p:nvSpPr>
          <p:cNvPr id="9" name="ZoneTexte 8">
            <a:extLst>
              <a:ext uri="{FF2B5EF4-FFF2-40B4-BE49-F238E27FC236}">
                <a16:creationId xmlns:a16="http://schemas.microsoft.com/office/drawing/2014/main" id="{46C07894-5A95-4917-BD82-202605DE21F0}"/>
              </a:ext>
            </a:extLst>
          </p:cNvPr>
          <p:cNvSpPr txBox="1"/>
          <p:nvPr/>
        </p:nvSpPr>
        <p:spPr>
          <a:xfrm>
            <a:off x="6696362" y="3094098"/>
            <a:ext cx="1462092" cy="461665"/>
          </a:xfrm>
          <a:prstGeom prst="rect">
            <a:avLst/>
          </a:prstGeom>
          <a:noFill/>
        </p:spPr>
        <p:txBody>
          <a:bodyPr wrap="square" rtlCol="0">
            <a:spAutoFit/>
          </a:bodyPr>
          <a:lstStyle/>
          <a:p>
            <a:pPr algn="ctr"/>
            <a:r>
              <a:rPr lang="fr-FR" sz="1200" b="1" dirty="0" err="1">
                <a:solidFill>
                  <a:srgbClr val="FF0000"/>
                </a:solidFill>
              </a:rPr>
              <a:t>Acm</a:t>
            </a:r>
            <a:r>
              <a:rPr lang="fr-FR" sz="1200" b="1" dirty="0">
                <a:solidFill>
                  <a:srgbClr val="FF0000"/>
                </a:solidFill>
              </a:rPr>
              <a:t> chimérique </a:t>
            </a:r>
            <a:r>
              <a:rPr lang="fr-FR" sz="1200" b="1" dirty="0">
                <a:solidFill>
                  <a:srgbClr val="0070C0"/>
                </a:solidFill>
              </a:rPr>
              <a:t>Homme</a:t>
            </a:r>
            <a:r>
              <a:rPr lang="fr-FR" sz="1200" b="1" dirty="0">
                <a:solidFill>
                  <a:srgbClr val="FF0000"/>
                </a:solidFill>
              </a:rPr>
              <a:t>-souris</a:t>
            </a:r>
          </a:p>
        </p:txBody>
      </p:sp>
      <p:sp>
        <p:nvSpPr>
          <p:cNvPr id="499" name="ZoneTexte 498">
            <a:extLst>
              <a:ext uri="{FF2B5EF4-FFF2-40B4-BE49-F238E27FC236}">
                <a16:creationId xmlns:a16="http://schemas.microsoft.com/office/drawing/2014/main" id="{DF218085-C677-4D41-AE40-39175A14E068}"/>
              </a:ext>
            </a:extLst>
          </p:cNvPr>
          <p:cNvSpPr txBox="1"/>
          <p:nvPr/>
        </p:nvSpPr>
        <p:spPr>
          <a:xfrm>
            <a:off x="8248495" y="3209555"/>
            <a:ext cx="1462092" cy="276999"/>
          </a:xfrm>
          <a:prstGeom prst="rect">
            <a:avLst/>
          </a:prstGeom>
          <a:noFill/>
        </p:spPr>
        <p:txBody>
          <a:bodyPr wrap="square" rtlCol="0">
            <a:spAutoFit/>
          </a:bodyPr>
          <a:lstStyle/>
          <a:p>
            <a:pPr algn="ctr"/>
            <a:r>
              <a:rPr lang="fr-FR" sz="1200" b="1" dirty="0" err="1">
                <a:solidFill>
                  <a:srgbClr val="0070C0"/>
                </a:solidFill>
              </a:rPr>
              <a:t>Acm</a:t>
            </a:r>
            <a:r>
              <a:rPr lang="fr-FR" sz="1200" b="1" dirty="0">
                <a:solidFill>
                  <a:srgbClr val="0070C0"/>
                </a:solidFill>
              </a:rPr>
              <a:t> humanisé</a:t>
            </a:r>
          </a:p>
        </p:txBody>
      </p:sp>
      <p:sp>
        <p:nvSpPr>
          <p:cNvPr id="501" name="ZoneTexte 500">
            <a:extLst>
              <a:ext uri="{FF2B5EF4-FFF2-40B4-BE49-F238E27FC236}">
                <a16:creationId xmlns:a16="http://schemas.microsoft.com/office/drawing/2014/main" id="{68892276-3F12-45CB-B80C-27737268523A}"/>
              </a:ext>
            </a:extLst>
          </p:cNvPr>
          <p:cNvSpPr txBox="1"/>
          <p:nvPr/>
        </p:nvSpPr>
        <p:spPr>
          <a:xfrm>
            <a:off x="9788686" y="3089948"/>
            <a:ext cx="1462092" cy="461665"/>
          </a:xfrm>
          <a:prstGeom prst="rect">
            <a:avLst/>
          </a:prstGeom>
          <a:noFill/>
        </p:spPr>
        <p:txBody>
          <a:bodyPr wrap="square" rtlCol="0">
            <a:spAutoFit/>
          </a:bodyPr>
          <a:lstStyle/>
          <a:p>
            <a:pPr algn="ctr"/>
            <a:r>
              <a:rPr lang="fr-FR" sz="1200" b="1" dirty="0" err="1">
                <a:solidFill>
                  <a:srgbClr val="0070C0"/>
                </a:solidFill>
              </a:rPr>
              <a:t>Acm</a:t>
            </a:r>
            <a:r>
              <a:rPr lang="fr-FR" sz="1200" b="1" dirty="0">
                <a:solidFill>
                  <a:srgbClr val="0070C0"/>
                </a:solidFill>
              </a:rPr>
              <a:t> intégralement humain</a:t>
            </a:r>
          </a:p>
        </p:txBody>
      </p:sp>
      <p:sp>
        <p:nvSpPr>
          <p:cNvPr id="503" name="Flèche : droite 502">
            <a:extLst>
              <a:ext uri="{FF2B5EF4-FFF2-40B4-BE49-F238E27FC236}">
                <a16:creationId xmlns:a16="http://schemas.microsoft.com/office/drawing/2014/main" id="{20B766AA-18BA-47F0-BA19-E5F8A3F5A7D2}"/>
              </a:ext>
            </a:extLst>
          </p:cNvPr>
          <p:cNvSpPr/>
          <p:nvPr/>
        </p:nvSpPr>
        <p:spPr>
          <a:xfrm>
            <a:off x="5355590" y="5031394"/>
            <a:ext cx="5685651" cy="365125"/>
          </a:xfrm>
          <a:prstGeom prst="rightArrow">
            <a:avLst/>
          </a:prstGeom>
          <a:gradFill flip="none" rotWithShape="1">
            <a:gsLst>
              <a:gs pos="0">
                <a:schemeClr val="bg1"/>
              </a:gs>
              <a:gs pos="0">
                <a:srgbClr val="0070C0"/>
              </a:gs>
              <a:gs pos="100000">
                <a:schemeClr val="bg1"/>
              </a:gs>
              <a:gs pos="85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HUMANISATION</a:t>
            </a:r>
          </a:p>
        </p:txBody>
      </p:sp>
      <p:sp>
        <p:nvSpPr>
          <p:cNvPr id="505" name="ZoneTexte 504">
            <a:extLst>
              <a:ext uri="{FF2B5EF4-FFF2-40B4-BE49-F238E27FC236}">
                <a16:creationId xmlns:a16="http://schemas.microsoft.com/office/drawing/2014/main" id="{8CA21010-6D85-4B74-BF0F-CB77367EC56E}"/>
              </a:ext>
            </a:extLst>
          </p:cNvPr>
          <p:cNvSpPr txBox="1"/>
          <p:nvPr/>
        </p:nvSpPr>
        <p:spPr>
          <a:xfrm>
            <a:off x="9196484" y="5551483"/>
            <a:ext cx="1879193" cy="817245"/>
          </a:xfrm>
          <a:prstGeom prst="roundRect">
            <a:avLst/>
          </a:prstGeom>
          <a:solidFill>
            <a:srgbClr val="0070C0">
              <a:alpha val="65098"/>
            </a:srgbClr>
          </a:solidFill>
          <a:ln>
            <a:solidFill>
              <a:srgbClr val="0070C0"/>
            </a:solidFill>
          </a:ln>
        </p:spPr>
        <p:txBody>
          <a:bodyPr wrap="square" rtlCol="0">
            <a:spAutoFit/>
          </a:bodyPr>
          <a:lstStyle/>
          <a:p>
            <a:pPr algn="ctr"/>
            <a:r>
              <a:rPr lang="fr-FR" sz="1400" dirty="0">
                <a:solidFill>
                  <a:sysClr val="windowText" lastClr="000000"/>
                </a:solidFill>
              </a:rPr>
              <a:t>Moins immunogènes</a:t>
            </a:r>
          </a:p>
          <a:p>
            <a:pPr algn="ctr"/>
            <a:r>
              <a:rPr lang="fr-FR" sz="1400" dirty="0">
                <a:solidFill>
                  <a:sysClr val="windowText" lastClr="000000"/>
                </a:solidFill>
              </a:rPr>
              <a:t>Demi-vie accrue</a:t>
            </a:r>
          </a:p>
          <a:p>
            <a:pPr algn="ctr"/>
            <a:r>
              <a:rPr lang="fr-FR" sz="1400" dirty="0">
                <a:solidFill>
                  <a:sysClr val="windowText" lastClr="000000"/>
                </a:solidFill>
              </a:rPr>
              <a:t>Plus efficaces</a:t>
            </a:r>
          </a:p>
        </p:txBody>
      </p:sp>
      <p:sp>
        <p:nvSpPr>
          <p:cNvPr id="507" name="ZoneTexte 506">
            <a:extLst>
              <a:ext uri="{FF2B5EF4-FFF2-40B4-BE49-F238E27FC236}">
                <a16:creationId xmlns:a16="http://schemas.microsoft.com/office/drawing/2014/main" id="{42F49BA8-ED17-49E8-B334-78F24A44FA22}"/>
              </a:ext>
            </a:extLst>
          </p:cNvPr>
          <p:cNvSpPr txBox="1"/>
          <p:nvPr/>
        </p:nvSpPr>
        <p:spPr>
          <a:xfrm>
            <a:off x="5441440" y="5538414"/>
            <a:ext cx="1879193" cy="817245"/>
          </a:xfrm>
          <a:prstGeom prst="roundRect">
            <a:avLst/>
          </a:prstGeom>
          <a:solidFill>
            <a:srgbClr val="FF0000">
              <a:alpha val="36078"/>
            </a:srgbClr>
          </a:solidFill>
          <a:ln>
            <a:solidFill>
              <a:srgbClr val="FF0000"/>
            </a:solidFill>
          </a:ln>
        </p:spPr>
        <p:txBody>
          <a:bodyPr wrap="square" rtlCol="0">
            <a:spAutoFit/>
          </a:bodyPr>
          <a:lstStyle/>
          <a:p>
            <a:pPr algn="ctr"/>
            <a:r>
              <a:rPr lang="fr-FR" sz="1400" dirty="0">
                <a:solidFill>
                  <a:sysClr val="windowText" lastClr="000000"/>
                </a:solidFill>
              </a:rPr>
              <a:t>Immunogènes</a:t>
            </a:r>
          </a:p>
          <a:p>
            <a:pPr algn="ctr"/>
            <a:r>
              <a:rPr lang="fr-FR" sz="1400" dirty="0">
                <a:solidFill>
                  <a:sysClr val="windowText" lastClr="000000"/>
                </a:solidFill>
              </a:rPr>
              <a:t>Faible demi-vie</a:t>
            </a:r>
          </a:p>
          <a:p>
            <a:pPr algn="ctr"/>
            <a:r>
              <a:rPr lang="fr-FR" sz="1400" dirty="0">
                <a:solidFill>
                  <a:sysClr val="windowText" lastClr="000000"/>
                </a:solidFill>
              </a:rPr>
              <a:t>Peu efficaces</a:t>
            </a:r>
          </a:p>
        </p:txBody>
      </p:sp>
      <p:grpSp>
        <p:nvGrpSpPr>
          <p:cNvPr id="500" name="Groupe 499"/>
          <p:cNvGrpSpPr/>
          <p:nvPr/>
        </p:nvGrpSpPr>
        <p:grpSpPr>
          <a:xfrm>
            <a:off x="-612743" y="-315416"/>
            <a:ext cx="2388264" cy="2286432"/>
            <a:chOff x="695940" y="1739361"/>
            <a:chExt cx="1596967" cy="1555284"/>
          </a:xfrm>
          <a:solidFill>
            <a:schemeClr val="accent3"/>
          </a:solidFill>
        </p:grpSpPr>
        <p:sp>
          <p:nvSpPr>
            <p:cNvPr id="502" name="Ellipse 501"/>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504"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508"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r>
              <a:rPr lang="fr-CA" altLang="fr-FR" sz="3600" dirty="0">
                <a:solidFill>
                  <a:schemeClr val="tx2"/>
                </a:solidFill>
              </a:rPr>
              <a:t> : AC MONOCLONAUX</a:t>
            </a:r>
          </a:p>
          <a:p>
            <a:pPr>
              <a:buClr>
                <a:srgbClr val="25A79B"/>
              </a:buClr>
            </a:pPr>
            <a:endParaRPr lang="fr-CA" altLang="fr-FR" sz="3600" dirty="0">
              <a:solidFill>
                <a:schemeClr val="tx2"/>
              </a:solidFill>
            </a:endParaRPr>
          </a:p>
        </p:txBody>
      </p:sp>
      <p:sp>
        <p:nvSpPr>
          <p:cNvPr id="509" name="Espace réservé du texte 5"/>
          <p:cNvSpPr>
            <a:spLocks noGrp="1"/>
          </p:cNvSpPr>
          <p:nvPr>
            <p:ph type="body" sz="quarter" idx="19"/>
          </p:nvPr>
        </p:nvSpPr>
        <p:spPr>
          <a:xfrm>
            <a:off x="683740" y="869424"/>
            <a:ext cx="10134306" cy="535484"/>
          </a:xfrm>
        </p:spPr>
        <p:txBody>
          <a:bodyPr/>
          <a:lstStyle/>
          <a:p>
            <a:r>
              <a:rPr lang="fr-FR" sz="2400" b="0" dirty="0">
                <a:solidFill>
                  <a:schemeClr val="tx2"/>
                </a:solidFill>
              </a:rPr>
              <a:t>Historique</a:t>
            </a:r>
          </a:p>
        </p:txBody>
      </p:sp>
    </p:spTree>
    <p:extLst>
      <p:ext uri="{BB962C8B-B14F-4D97-AF65-F5344CB8AC3E}">
        <p14:creationId xmlns:p14="http://schemas.microsoft.com/office/powerpoint/2010/main" val="1948126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25</a:t>
            </a:fld>
            <a:endParaRPr lang="fr-FR" dirty="0"/>
          </a:p>
        </p:txBody>
      </p:sp>
      <p:sp>
        <p:nvSpPr>
          <p:cNvPr id="3" name="Espace réservé du texte 2"/>
          <p:cNvSpPr>
            <a:spLocks noGrp="1"/>
          </p:cNvSpPr>
          <p:nvPr>
            <p:ph type="body" sz="quarter" idx="27"/>
          </p:nvPr>
        </p:nvSpPr>
        <p:spPr>
          <a:xfrm>
            <a:off x="572002" y="2751306"/>
            <a:ext cx="10667498" cy="3579404"/>
          </a:xfrm>
        </p:spPr>
        <p:txBody>
          <a:bodyPr/>
          <a:lstStyle/>
          <a:p>
            <a:pPr marL="7937" indent="0">
              <a:buNone/>
            </a:pPr>
            <a:r>
              <a:rPr lang="fr-FR" dirty="0">
                <a:solidFill>
                  <a:schemeClr val="tx2"/>
                </a:solidFill>
              </a:rPr>
              <a:t>Nomenclature internationale</a:t>
            </a:r>
          </a:p>
        </p:txBody>
      </p:sp>
      <p:pic>
        <p:nvPicPr>
          <p:cNvPr id="6" name="Image 5"/>
          <p:cNvPicPr>
            <a:picLocks noChangeAspect="1"/>
          </p:cNvPicPr>
          <p:nvPr/>
        </p:nvPicPr>
        <p:blipFill>
          <a:blip r:embed="rId2"/>
          <a:stretch>
            <a:fillRect/>
          </a:stretch>
        </p:blipFill>
        <p:spPr>
          <a:xfrm>
            <a:off x="6666477" y="1137166"/>
            <a:ext cx="3777490" cy="5105372"/>
          </a:xfrm>
          <a:prstGeom prst="rect">
            <a:avLst/>
          </a:prstGeom>
          <a:ln>
            <a:noFill/>
          </a:ln>
          <a:effectLst>
            <a:outerShdw blurRad="292100" dist="139700" dir="2700000" algn="tl" rotWithShape="0">
              <a:srgbClr val="333333">
                <a:alpha val="65000"/>
              </a:srgbClr>
            </a:outerShdw>
          </a:effectLst>
        </p:spPr>
      </p:pic>
      <p:grpSp>
        <p:nvGrpSpPr>
          <p:cNvPr id="7" name="Groupe 6"/>
          <p:cNvGrpSpPr/>
          <p:nvPr/>
        </p:nvGrpSpPr>
        <p:grpSpPr>
          <a:xfrm>
            <a:off x="-612743" y="-315416"/>
            <a:ext cx="2388264" cy="2286432"/>
            <a:chOff x="695940" y="1739361"/>
            <a:chExt cx="1596967" cy="1555284"/>
          </a:xfrm>
          <a:solidFill>
            <a:schemeClr val="accent3"/>
          </a:solidFill>
        </p:grpSpPr>
        <p:sp>
          <p:nvSpPr>
            <p:cNvPr id="8" name="Ellipse 7"/>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9"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0" name="Espace réservé du texte 5"/>
          <p:cNvSpPr>
            <a:spLocks noGrp="1"/>
          </p:cNvSpPr>
          <p:nvPr>
            <p:ph type="body" sz="quarter" idx="19"/>
          </p:nvPr>
        </p:nvSpPr>
        <p:spPr>
          <a:xfrm>
            <a:off x="683740" y="869424"/>
            <a:ext cx="10134306" cy="535484"/>
          </a:xfrm>
        </p:spPr>
        <p:txBody>
          <a:bodyPr/>
          <a:lstStyle/>
          <a:p>
            <a:r>
              <a:rPr lang="fr-FR" sz="2400" b="0" dirty="0">
                <a:solidFill>
                  <a:schemeClr val="tx2"/>
                </a:solidFill>
              </a:rPr>
              <a:t>nomenclature</a:t>
            </a:r>
          </a:p>
        </p:txBody>
      </p:sp>
      <p:sp>
        <p:nvSpPr>
          <p:cNvPr id="11"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r>
              <a:rPr lang="fr-CA" altLang="fr-FR" sz="3600" dirty="0">
                <a:solidFill>
                  <a:schemeClr val="tx2"/>
                </a:solidFill>
              </a:rPr>
              <a:t> : AC MONOCLONAUX</a:t>
            </a:r>
          </a:p>
          <a:p>
            <a:pPr>
              <a:buClr>
                <a:srgbClr val="25A79B"/>
              </a:buClr>
            </a:pPr>
            <a:endParaRPr lang="fr-CA" altLang="fr-FR" sz="3600" dirty="0">
              <a:solidFill>
                <a:schemeClr val="tx2"/>
              </a:solidFill>
            </a:endParaRPr>
          </a:p>
        </p:txBody>
      </p:sp>
    </p:spTree>
    <p:extLst>
      <p:ext uri="{BB962C8B-B14F-4D97-AF65-F5344CB8AC3E}">
        <p14:creationId xmlns:p14="http://schemas.microsoft.com/office/powerpoint/2010/main" val="4048011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26</a:t>
            </a:fld>
            <a:endParaRPr lang="fr-FR" dirty="0"/>
          </a:p>
        </p:txBody>
      </p:sp>
      <p:sp>
        <p:nvSpPr>
          <p:cNvPr id="3" name="Espace réservé du texte 2"/>
          <p:cNvSpPr>
            <a:spLocks noGrp="1"/>
          </p:cNvSpPr>
          <p:nvPr>
            <p:ph type="body" sz="quarter" idx="27"/>
          </p:nvPr>
        </p:nvSpPr>
        <p:spPr>
          <a:xfrm>
            <a:off x="421312" y="2171660"/>
            <a:ext cx="7795587" cy="4233174"/>
          </a:xfrm>
        </p:spPr>
        <p:txBody>
          <a:bodyPr>
            <a:normAutofit lnSpcReduction="10000"/>
          </a:bodyPr>
          <a:lstStyle/>
          <a:p>
            <a:r>
              <a:rPr lang="fr-FR" dirty="0">
                <a:solidFill>
                  <a:schemeClr val="tx2"/>
                </a:solidFill>
                <a:latin typeface="+mj-lt"/>
              </a:rPr>
              <a:t>Administration IV (2/3 des </a:t>
            </a:r>
            <a:r>
              <a:rPr lang="fr-FR" dirty="0" err="1">
                <a:solidFill>
                  <a:schemeClr val="tx2"/>
                </a:solidFill>
                <a:latin typeface="+mj-lt"/>
              </a:rPr>
              <a:t>mAbs</a:t>
            </a:r>
            <a:r>
              <a:rPr lang="fr-FR" dirty="0">
                <a:solidFill>
                  <a:schemeClr val="tx2"/>
                </a:solidFill>
                <a:latin typeface="+mj-lt"/>
              </a:rPr>
              <a:t>) : larges volumes, exposition systémique rapide et complète</a:t>
            </a:r>
          </a:p>
          <a:p>
            <a:r>
              <a:rPr lang="fr-FR" dirty="0">
                <a:solidFill>
                  <a:schemeClr val="tx2"/>
                </a:solidFill>
                <a:latin typeface="+mj-lt"/>
              </a:rPr>
              <a:t>Administration SC ou IM</a:t>
            </a:r>
          </a:p>
          <a:p>
            <a:pPr lvl="1"/>
            <a:r>
              <a:rPr lang="fr-FR" dirty="0">
                <a:solidFill>
                  <a:schemeClr val="tx2"/>
                </a:solidFill>
                <a:latin typeface="+mj-lt"/>
              </a:rPr>
              <a:t>Absorption lente, pic de concentration J5-J10</a:t>
            </a:r>
          </a:p>
          <a:p>
            <a:pPr lvl="1"/>
            <a:r>
              <a:rPr lang="fr-FR" dirty="0">
                <a:solidFill>
                  <a:schemeClr val="tx2"/>
                </a:solidFill>
                <a:latin typeface="+mj-lt"/>
              </a:rPr>
              <a:t>Fraction absorbée 50 à 80% de la dose injectée</a:t>
            </a:r>
          </a:p>
          <a:p>
            <a:r>
              <a:rPr lang="fr-FR" dirty="0">
                <a:solidFill>
                  <a:schemeClr val="tx2"/>
                </a:solidFill>
                <a:latin typeface="+mj-lt"/>
              </a:rPr>
              <a:t>Autres voies : intra-vitréenne, pulmonaire avec passage systémique faible</a:t>
            </a:r>
            <a:br>
              <a:rPr lang="fr-FR" dirty="0">
                <a:latin typeface="+mj-lt"/>
              </a:rPr>
            </a:br>
            <a:endParaRPr lang="fr-FR" dirty="0">
              <a:latin typeface="+mj-lt"/>
            </a:endParaRPr>
          </a:p>
        </p:txBody>
      </p:sp>
      <p:grpSp>
        <p:nvGrpSpPr>
          <p:cNvPr id="6" name="Groupe 5"/>
          <p:cNvGrpSpPr/>
          <p:nvPr/>
        </p:nvGrpSpPr>
        <p:grpSpPr>
          <a:xfrm>
            <a:off x="-612743" y="-315416"/>
            <a:ext cx="2388264" cy="2286432"/>
            <a:chOff x="695940" y="1739361"/>
            <a:chExt cx="1596967" cy="1555284"/>
          </a:xfrm>
          <a:solidFill>
            <a:schemeClr val="accent3"/>
          </a:solidFill>
        </p:grpSpPr>
        <p:sp>
          <p:nvSpPr>
            <p:cNvPr id="7" name="Ellipse 6"/>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8"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0" name="Espace réservé du texte 3"/>
          <p:cNvSpPr>
            <a:spLocks noGrp="1"/>
          </p:cNvSpPr>
          <p:nvPr>
            <p:ph type="body" sz="quarter" idx="19"/>
          </p:nvPr>
        </p:nvSpPr>
        <p:spPr>
          <a:xfrm>
            <a:off x="724402" y="450868"/>
            <a:ext cx="10134306" cy="535484"/>
          </a:xfrm>
        </p:spPr>
        <p:txBody>
          <a:bodyPr/>
          <a:lstStyle/>
          <a:p>
            <a:r>
              <a:rPr lang="fr-FR" sz="3200" dirty="0" err="1">
                <a:solidFill>
                  <a:schemeClr val="tx2">
                    <a:lumMod val="75000"/>
                  </a:schemeClr>
                </a:solidFill>
              </a:rPr>
              <a:t>Biomédicament</a:t>
            </a:r>
            <a:r>
              <a:rPr lang="fr-FR" sz="3200" dirty="0">
                <a:solidFill>
                  <a:schemeClr val="tx2">
                    <a:lumMod val="75000"/>
                  </a:schemeClr>
                </a:solidFill>
              </a:rPr>
              <a:t> </a:t>
            </a:r>
            <a:r>
              <a:rPr lang="fr-CA" altLang="fr-FR" sz="2800" dirty="0">
                <a:solidFill>
                  <a:schemeClr val="tx2"/>
                </a:solidFill>
              </a:rPr>
              <a:t>: </a:t>
            </a:r>
            <a:r>
              <a:rPr lang="fr-CA" altLang="fr-FR" sz="3200" dirty="0">
                <a:solidFill>
                  <a:schemeClr val="tx2"/>
                </a:solidFill>
              </a:rPr>
              <a:t>AC MONOCLONAUX</a:t>
            </a:r>
          </a:p>
        </p:txBody>
      </p:sp>
      <p:sp>
        <p:nvSpPr>
          <p:cNvPr id="11"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Pharmacocinétique : administration</a:t>
            </a:r>
          </a:p>
        </p:txBody>
      </p:sp>
      <p:sp>
        <p:nvSpPr>
          <p:cNvPr id="13" name="Ellipse 12"/>
          <p:cNvSpPr/>
          <p:nvPr/>
        </p:nvSpPr>
        <p:spPr>
          <a:xfrm>
            <a:off x="8747033" y="3424295"/>
            <a:ext cx="3042613" cy="2972037"/>
          </a:xfrm>
          <a:prstGeom prst="ellipse">
            <a:avLst/>
          </a:prstGeom>
          <a:solidFill>
            <a:schemeClr val="bg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Voie orale impossible : protéines dégradées en fragment inactif par les enzymes digestives</a:t>
            </a:r>
          </a:p>
        </p:txBody>
      </p:sp>
      <p:sp>
        <p:nvSpPr>
          <p:cNvPr id="4" name="Ellipse 3">
            <a:extLst>
              <a:ext uri="{FF2B5EF4-FFF2-40B4-BE49-F238E27FC236}">
                <a16:creationId xmlns:a16="http://schemas.microsoft.com/office/drawing/2014/main" id="{D5206F4A-4FD9-4006-A251-69F265CE3BFC}"/>
              </a:ext>
            </a:extLst>
          </p:cNvPr>
          <p:cNvSpPr/>
          <p:nvPr/>
        </p:nvSpPr>
        <p:spPr>
          <a:xfrm>
            <a:off x="9194447" y="827799"/>
            <a:ext cx="2273151" cy="2286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t>mAb</a:t>
            </a:r>
            <a:r>
              <a:rPr lang="fr-FR" b="1" dirty="0"/>
              <a:t> </a:t>
            </a:r>
            <a:r>
              <a:rPr lang="fr-FR" dirty="0"/>
              <a:t>: </a:t>
            </a:r>
          </a:p>
          <a:p>
            <a:pPr marL="285750" indent="-285750" algn="ctr">
              <a:buFontTx/>
              <a:buChar char="-"/>
            </a:pPr>
            <a:r>
              <a:rPr lang="fr-FR" dirty="0"/>
              <a:t>gros poids moléculaire (150 kDa)</a:t>
            </a:r>
          </a:p>
          <a:p>
            <a:pPr marL="285750" indent="-285750" algn="ctr">
              <a:buFontTx/>
              <a:buChar char="-"/>
            </a:pPr>
            <a:r>
              <a:rPr lang="fr-FR" dirty="0"/>
              <a:t>hydrophile</a:t>
            </a:r>
          </a:p>
        </p:txBody>
      </p:sp>
    </p:spTree>
    <p:extLst>
      <p:ext uri="{BB962C8B-B14F-4D97-AF65-F5344CB8AC3E}">
        <p14:creationId xmlns:p14="http://schemas.microsoft.com/office/powerpoint/2010/main" val="240035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27</a:t>
            </a:fld>
            <a:endParaRPr lang="fr-FR" dirty="0"/>
          </a:p>
        </p:txBody>
      </p:sp>
      <p:sp>
        <p:nvSpPr>
          <p:cNvPr id="3" name="Espace réservé du texte 2"/>
          <p:cNvSpPr>
            <a:spLocks noGrp="1"/>
          </p:cNvSpPr>
          <p:nvPr>
            <p:ph type="body" sz="quarter" idx="27"/>
          </p:nvPr>
        </p:nvSpPr>
        <p:spPr>
          <a:xfrm>
            <a:off x="840901" y="2078771"/>
            <a:ext cx="10134306" cy="4254671"/>
          </a:xfrm>
        </p:spPr>
        <p:txBody>
          <a:bodyPr>
            <a:normAutofit fontScale="92500"/>
          </a:bodyPr>
          <a:lstStyle/>
          <a:p>
            <a:r>
              <a:rPr lang="fr-FR" dirty="0">
                <a:solidFill>
                  <a:schemeClr val="tx2"/>
                </a:solidFill>
                <a:latin typeface="+mj-lt"/>
              </a:rPr>
              <a:t>Volume de distribution faible  : faible pénétration tissulaire</a:t>
            </a:r>
          </a:p>
          <a:p>
            <a:pPr lvl="1"/>
            <a:r>
              <a:rPr lang="fr-FR" dirty="0">
                <a:solidFill>
                  <a:schemeClr val="tx2"/>
                </a:solidFill>
                <a:latin typeface="+mj-lt"/>
              </a:rPr>
              <a:t>Restent confinés dans la circulation sanguine et liquides extracellulaires</a:t>
            </a:r>
          </a:p>
          <a:p>
            <a:pPr lvl="1"/>
            <a:r>
              <a:rPr lang="fr-FR" dirty="0">
                <a:solidFill>
                  <a:schemeClr val="tx2"/>
                </a:solidFill>
                <a:latin typeface="+mj-lt"/>
              </a:rPr>
              <a:t>Diffusion vers tissus par transcytose médiée par le récepteur </a:t>
            </a:r>
            <a:r>
              <a:rPr lang="fr-FR" dirty="0" err="1">
                <a:solidFill>
                  <a:schemeClr val="tx2"/>
                </a:solidFill>
                <a:latin typeface="+mj-lt"/>
              </a:rPr>
              <a:t>FcRn</a:t>
            </a:r>
            <a:endParaRPr lang="fr-FR" dirty="0">
              <a:solidFill>
                <a:schemeClr val="tx2"/>
              </a:solidFill>
              <a:latin typeface="+mj-lt"/>
            </a:endParaRPr>
          </a:p>
          <a:p>
            <a:pPr lvl="1"/>
            <a:r>
              <a:rPr lang="fr-FR" dirty="0">
                <a:solidFill>
                  <a:schemeClr val="tx2"/>
                </a:solidFill>
                <a:latin typeface="+mj-lt"/>
              </a:rPr>
              <a:t>Passage à travers le placenta via le </a:t>
            </a:r>
            <a:r>
              <a:rPr lang="fr-FR" dirty="0" err="1">
                <a:solidFill>
                  <a:schemeClr val="tx2"/>
                </a:solidFill>
                <a:latin typeface="+mj-lt"/>
              </a:rPr>
              <a:t>FcRn</a:t>
            </a:r>
            <a:endParaRPr lang="fr-FR" dirty="0">
              <a:solidFill>
                <a:schemeClr val="tx2"/>
              </a:solidFill>
              <a:latin typeface="+mj-lt"/>
            </a:endParaRPr>
          </a:p>
          <a:p>
            <a:pPr lvl="1"/>
            <a:r>
              <a:rPr lang="fr-FR" dirty="0">
                <a:solidFill>
                  <a:schemeClr val="tx2"/>
                </a:solidFill>
                <a:latin typeface="+mj-lt"/>
              </a:rPr>
              <a:t>Passage facilité vers tissus ayant vascularisation fenestrée</a:t>
            </a:r>
          </a:p>
          <a:p>
            <a:r>
              <a:rPr lang="fr-FR" dirty="0">
                <a:solidFill>
                  <a:schemeClr val="tx2"/>
                </a:solidFill>
                <a:latin typeface="+mj-lt"/>
              </a:rPr>
              <a:t>Distribution selon cible antigénique, selon l’affinité</a:t>
            </a:r>
          </a:p>
          <a:p>
            <a:r>
              <a:rPr lang="fr-FR" dirty="0">
                <a:solidFill>
                  <a:schemeClr val="tx2"/>
                </a:solidFill>
                <a:latin typeface="+mj-lt"/>
              </a:rPr>
              <a:t>Durée d’activité biologique ≠ ½ vie plasmatique</a:t>
            </a:r>
          </a:p>
          <a:p>
            <a:pPr lvl="1"/>
            <a:r>
              <a:rPr lang="fr-FR" dirty="0">
                <a:solidFill>
                  <a:schemeClr val="tx2"/>
                </a:solidFill>
                <a:latin typeface="+mj-lt"/>
              </a:rPr>
              <a:t>Selon les effets sur et les propriétés des cellules cibles</a:t>
            </a:r>
            <a:br>
              <a:rPr lang="fr-FR" dirty="0">
                <a:latin typeface="+mj-lt"/>
              </a:rPr>
            </a:br>
            <a:endParaRPr lang="fr-FR" dirty="0">
              <a:latin typeface="+mj-lt"/>
            </a:endParaRPr>
          </a:p>
        </p:txBody>
      </p:sp>
      <p:grpSp>
        <p:nvGrpSpPr>
          <p:cNvPr id="6" name="Groupe 5"/>
          <p:cNvGrpSpPr/>
          <p:nvPr/>
        </p:nvGrpSpPr>
        <p:grpSpPr>
          <a:xfrm>
            <a:off x="-612743" y="-315416"/>
            <a:ext cx="2388264" cy="2286432"/>
            <a:chOff x="695940" y="1739361"/>
            <a:chExt cx="1596967" cy="1555284"/>
          </a:xfrm>
          <a:solidFill>
            <a:schemeClr val="accent3"/>
          </a:solidFill>
        </p:grpSpPr>
        <p:sp>
          <p:nvSpPr>
            <p:cNvPr id="7" name="Ellipse 6"/>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8"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1" name="Espace réservé du texte 3"/>
          <p:cNvSpPr>
            <a:spLocks noGrp="1"/>
          </p:cNvSpPr>
          <p:nvPr>
            <p:ph type="body" sz="quarter" idx="19"/>
          </p:nvPr>
        </p:nvSpPr>
        <p:spPr>
          <a:xfrm>
            <a:off x="724402" y="450868"/>
            <a:ext cx="10134306" cy="535484"/>
          </a:xfrm>
        </p:spPr>
        <p:txBody>
          <a:bodyPr/>
          <a:lstStyle/>
          <a:p>
            <a:r>
              <a:rPr lang="fr-FR" sz="3200" dirty="0" err="1">
                <a:solidFill>
                  <a:schemeClr val="tx2">
                    <a:lumMod val="75000"/>
                  </a:schemeClr>
                </a:solidFill>
              </a:rPr>
              <a:t>Biomédicament</a:t>
            </a:r>
            <a:r>
              <a:rPr lang="fr-FR" sz="3200" dirty="0">
                <a:solidFill>
                  <a:schemeClr val="tx2">
                    <a:lumMod val="75000"/>
                  </a:schemeClr>
                </a:solidFill>
              </a:rPr>
              <a:t> </a:t>
            </a:r>
            <a:r>
              <a:rPr lang="fr-CA" altLang="fr-FR" sz="2800" dirty="0">
                <a:solidFill>
                  <a:schemeClr val="tx2"/>
                </a:solidFill>
              </a:rPr>
              <a:t>: </a:t>
            </a:r>
            <a:r>
              <a:rPr lang="fr-CA" altLang="fr-FR" sz="3200" dirty="0">
                <a:solidFill>
                  <a:schemeClr val="tx2"/>
                </a:solidFill>
              </a:rPr>
              <a:t>AC MONOCLONAUX</a:t>
            </a:r>
          </a:p>
        </p:txBody>
      </p:sp>
      <p:sp>
        <p:nvSpPr>
          <p:cNvPr id="12"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Pharmacocinétique : Distribution</a:t>
            </a:r>
          </a:p>
        </p:txBody>
      </p:sp>
    </p:spTree>
    <p:extLst>
      <p:ext uri="{BB962C8B-B14F-4D97-AF65-F5344CB8AC3E}">
        <p14:creationId xmlns:p14="http://schemas.microsoft.com/office/powerpoint/2010/main" val="3237881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28</a:t>
            </a:fld>
            <a:endParaRPr lang="fr-FR" dirty="0"/>
          </a:p>
        </p:txBody>
      </p:sp>
      <p:sp>
        <p:nvSpPr>
          <p:cNvPr id="3" name="Espace réservé du texte 2"/>
          <p:cNvSpPr>
            <a:spLocks noGrp="1"/>
          </p:cNvSpPr>
          <p:nvPr>
            <p:ph type="body" sz="quarter" idx="27"/>
          </p:nvPr>
        </p:nvSpPr>
        <p:spPr>
          <a:xfrm>
            <a:off x="581389" y="2022347"/>
            <a:ext cx="5727198" cy="4222014"/>
          </a:xfrm>
        </p:spPr>
        <p:txBody>
          <a:bodyPr>
            <a:normAutofit fontScale="92500" lnSpcReduction="20000"/>
          </a:bodyPr>
          <a:lstStyle/>
          <a:p>
            <a:pPr marL="7937" indent="0">
              <a:buNone/>
            </a:pPr>
            <a:r>
              <a:rPr lang="fr-FR" dirty="0" err="1">
                <a:solidFill>
                  <a:schemeClr val="tx2"/>
                </a:solidFill>
              </a:rPr>
              <a:t>FcRn</a:t>
            </a:r>
            <a:r>
              <a:rPr lang="fr-FR" dirty="0">
                <a:solidFill>
                  <a:schemeClr val="tx2"/>
                </a:solidFill>
              </a:rPr>
              <a:t> : récepteur néonatal de la portion </a:t>
            </a:r>
            <a:r>
              <a:rPr lang="fr-FR" dirty="0" err="1">
                <a:solidFill>
                  <a:schemeClr val="tx2"/>
                </a:solidFill>
              </a:rPr>
              <a:t>Fc</a:t>
            </a:r>
            <a:r>
              <a:rPr lang="fr-FR" dirty="0">
                <a:solidFill>
                  <a:schemeClr val="tx2"/>
                </a:solidFill>
              </a:rPr>
              <a:t> des IgG </a:t>
            </a:r>
          </a:p>
          <a:p>
            <a:pPr lvl="1"/>
            <a:r>
              <a:rPr lang="fr-FR" dirty="0">
                <a:solidFill>
                  <a:schemeClr val="tx2"/>
                </a:solidFill>
              </a:rPr>
              <a:t>Récepteur spécifique et saturable du fragment </a:t>
            </a:r>
            <a:r>
              <a:rPr lang="fr-FR" dirty="0" err="1">
                <a:solidFill>
                  <a:schemeClr val="tx2"/>
                </a:solidFill>
              </a:rPr>
              <a:t>Fc</a:t>
            </a:r>
            <a:r>
              <a:rPr lang="fr-FR" dirty="0">
                <a:solidFill>
                  <a:schemeClr val="tx2"/>
                </a:solidFill>
              </a:rPr>
              <a:t> des </a:t>
            </a:r>
            <a:r>
              <a:rPr lang="fr-FR" dirty="0" err="1">
                <a:solidFill>
                  <a:schemeClr val="tx2"/>
                </a:solidFill>
              </a:rPr>
              <a:t>Ig</a:t>
            </a:r>
            <a:endParaRPr lang="fr-FR" dirty="0">
              <a:solidFill>
                <a:schemeClr val="tx2"/>
              </a:solidFill>
            </a:endParaRPr>
          </a:p>
          <a:p>
            <a:pPr lvl="1"/>
            <a:r>
              <a:rPr lang="fr-FR" dirty="0">
                <a:solidFill>
                  <a:schemeClr val="tx2"/>
                </a:solidFill>
              </a:rPr>
              <a:t>Présent dans de nombreux organes</a:t>
            </a:r>
          </a:p>
          <a:p>
            <a:pPr lvl="2"/>
            <a:r>
              <a:rPr lang="fr-FR" dirty="0">
                <a:solidFill>
                  <a:schemeClr val="tx2"/>
                </a:solidFill>
              </a:rPr>
              <a:t>Exprimé dans de nombreuses cellules</a:t>
            </a:r>
          </a:p>
          <a:p>
            <a:pPr lvl="2"/>
            <a:r>
              <a:rPr lang="fr-FR" dirty="0">
                <a:solidFill>
                  <a:schemeClr val="tx2"/>
                </a:solidFill>
              </a:rPr>
              <a:t>Permet la transcytose vers les tissus</a:t>
            </a:r>
          </a:p>
          <a:p>
            <a:pPr lvl="2"/>
            <a:r>
              <a:rPr lang="fr-FR" dirty="0">
                <a:solidFill>
                  <a:schemeClr val="tx2"/>
                </a:solidFill>
              </a:rPr>
              <a:t>Protège les </a:t>
            </a:r>
            <a:r>
              <a:rPr lang="fr-FR" dirty="0" err="1">
                <a:solidFill>
                  <a:schemeClr val="tx2"/>
                </a:solidFill>
              </a:rPr>
              <a:t>Ig</a:t>
            </a:r>
            <a:r>
              <a:rPr lang="fr-FR" dirty="0">
                <a:solidFill>
                  <a:schemeClr val="tx2"/>
                </a:solidFill>
              </a:rPr>
              <a:t> de la dégradation, et permet leur recyclage</a:t>
            </a:r>
          </a:p>
          <a:p>
            <a:pPr lvl="1"/>
            <a:r>
              <a:rPr lang="fr-FR" dirty="0">
                <a:solidFill>
                  <a:schemeClr val="tx2"/>
                </a:solidFill>
              </a:rPr>
              <a:t>Rôle essentiel dans la transmission des </a:t>
            </a:r>
            <a:r>
              <a:rPr lang="fr-FR" dirty="0" err="1">
                <a:solidFill>
                  <a:schemeClr val="tx2"/>
                </a:solidFill>
              </a:rPr>
              <a:t>Ac</a:t>
            </a:r>
            <a:r>
              <a:rPr lang="fr-FR" dirty="0">
                <a:solidFill>
                  <a:schemeClr val="tx2"/>
                </a:solidFill>
              </a:rPr>
              <a:t> maternels au fœtus par transcytose à travers le placenta</a:t>
            </a:r>
          </a:p>
        </p:txBody>
      </p:sp>
      <p:grpSp>
        <p:nvGrpSpPr>
          <p:cNvPr id="6" name="Groupe 5"/>
          <p:cNvGrpSpPr/>
          <p:nvPr/>
        </p:nvGrpSpPr>
        <p:grpSpPr>
          <a:xfrm>
            <a:off x="-612743" y="-315416"/>
            <a:ext cx="2388264" cy="2286432"/>
            <a:chOff x="695940" y="1739361"/>
            <a:chExt cx="1596967" cy="1555284"/>
          </a:xfrm>
          <a:solidFill>
            <a:schemeClr val="accent3"/>
          </a:solidFill>
        </p:grpSpPr>
        <p:sp>
          <p:nvSpPr>
            <p:cNvPr id="7" name="Ellipse 6"/>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8"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4" name="Espace réservé du texte 3"/>
          <p:cNvSpPr>
            <a:spLocks noGrp="1"/>
          </p:cNvSpPr>
          <p:nvPr>
            <p:ph type="body" sz="quarter" idx="19"/>
          </p:nvPr>
        </p:nvSpPr>
        <p:spPr>
          <a:xfrm>
            <a:off x="644572" y="385552"/>
            <a:ext cx="10134306" cy="535484"/>
          </a:xfrm>
        </p:spPr>
        <p:txBody>
          <a:bodyPr/>
          <a:lstStyle/>
          <a:p>
            <a:r>
              <a:rPr lang="fr-FR" sz="3500" dirty="0" err="1">
                <a:solidFill>
                  <a:schemeClr val="tx2">
                    <a:lumMod val="75000"/>
                  </a:schemeClr>
                </a:solidFill>
              </a:rPr>
              <a:t>Biomédicament</a:t>
            </a:r>
            <a:r>
              <a:rPr lang="fr-FR" sz="3500" dirty="0">
                <a:solidFill>
                  <a:schemeClr val="tx2">
                    <a:lumMod val="75000"/>
                  </a:schemeClr>
                </a:solidFill>
              </a:rPr>
              <a:t> </a:t>
            </a:r>
            <a:r>
              <a:rPr lang="fr-CA" altLang="fr-FR" sz="3500" dirty="0">
                <a:solidFill>
                  <a:schemeClr val="tx2"/>
                </a:solidFill>
              </a:rPr>
              <a:t>: AC MONOCLONAUX</a:t>
            </a:r>
          </a:p>
        </p:txBody>
      </p:sp>
      <p:sp>
        <p:nvSpPr>
          <p:cNvPr id="5" name="Espace réservé du texte 4"/>
          <p:cNvSpPr>
            <a:spLocks noGrp="1"/>
          </p:cNvSpPr>
          <p:nvPr>
            <p:ph type="body" sz="quarter" idx="20"/>
          </p:nvPr>
        </p:nvSpPr>
        <p:spPr>
          <a:xfrm>
            <a:off x="644572" y="921036"/>
            <a:ext cx="9704231" cy="486557"/>
          </a:xfrm>
        </p:spPr>
        <p:txBody>
          <a:bodyPr/>
          <a:lstStyle/>
          <a:p>
            <a:r>
              <a:rPr lang="fr-FR" dirty="0"/>
              <a:t>Pharmacocinétique : le récepteur </a:t>
            </a:r>
            <a:r>
              <a:rPr lang="fr-FR" dirty="0" err="1"/>
              <a:t>F</a:t>
            </a:r>
            <a:r>
              <a:rPr lang="fr-FR" cap="none" dirty="0" err="1"/>
              <a:t>c</a:t>
            </a:r>
            <a:r>
              <a:rPr lang="fr-FR" dirty="0" err="1"/>
              <a:t>R</a:t>
            </a:r>
            <a:r>
              <a:rPr lang="fr-FR" cap="none" dirty="0" err="1"/>
              <a:t>n</a:t>
            </a:r>
            <a:endParaRPr lang="fr-FR" cap="none" dirty="0"/>
          </a:p>
        </p:txBody>
      </p:sp>
      <p:sp>
        <p:nvSpPr>
          <p:cNvPr id="9" name="ZoneTexte 8">
            <a:extLst>
              <a:ext uri="{FF2B5EF4-FFF2-40B4-BE49-F238E27FC236}">
                <a16:creationId xmlns:a16="http://schemas.microsoft.com/office/drawing/2014/main" id="{CC37CC5D-4367-4D70-A549-88DCC1DAF129}"/>
              </a:ext>
            </a:extLst>
          </p:cNvPr>
          <p:cNvSpPr txBox="1"/>
          <p:nvPr/>
        </p:nvSpPr>
        <p:spPr>
          <a:xfrm>
            <a:off x="7314699" y="6469471"/>
            <a:ext cx="4305299" cy="307777"/>
          </a:xfrm>
          <a:prstGeom prst="rect">
            <a:avLst/>
          </a:prstGeom>
          <a:noFill/>
        </p:spPr>
        <p:txBody>
          <a:bodyPr wrap="square" rtlCol="0">
            <a:spAutoFit/>
          </a:bodyPr>
          <a:lstStyle/>
          <a:p>
            <a:r>
              <a:rPr lang="fr-FR" sz="1400" i="1" dirty="0"/>
              <a:t>O Le Tilly, La Lettre du Pharmacologue 2023; 37(2):56-60.</a:t>
            </a:r>
          </a:p>
        </p:txBody>
      </p:sp>
      <p:pic>
        <p:nvPicPr>
          <p:cNvPr id="10" name="Image 9">
            <a:extLst>
              <a:ext uri="{FF2B5EF4-FFF2-40B4-BE49-F238E27FC236}">
                <a16:creationId xmlns:a16="http://schemas.microsoft.com/office/drawing/2014/main" id="{81434E39-3FFF-40C3-A6EC-108B59CE8C28}"/>
              </a:ext>
            </a:extLst>
          </p:cNvPr>
          <p:cNvPicPr>
            <a:picLocks noChangeAspect="1"/>
          </p:cNvPicPr>
          <p:nvPr/>
        </p:nvPicPr>
        <p:blipFill>
          <a:blip r:embed="rId3"/>
          <a:stretch>
            <a:fillRect/>
          </a:stretch>
        </p:blipFill>
        <p:spPr>
          <a:xfrm>
            <a:off x="6460894" y="2095710"/>
            <a:ext cx="5407283" cy="3692636"/>
          </a:xfrm>
          <a:prstGeom prst="rect">
            <a:avLst/>
          </a:prstGeom>
        </p:spPr>
      </p:pic>
    </p:spTree>
    <p:extLst>
      <p:ext uri="{BB962C8B-B14F-4D97-AF65-F5344CB8AC3E}">
        <p14:creationId xmlns:p14="http://schemas.microsoft.com/office/powerpoint/2010/main" val="1184106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29</a:t>
            </a:fld>
            <a:endParaRPr lang="fr-FR" dirty="0"/>
          </a:p>
        </p:txBody>
      </p:sp>
      <p:sp>
        <p:nvSpPr>
          <p:cNvPr id="3" name="Espace réservé du texte 2"/>
          <p:cNvSpPr>
            <a:spLocks noGrp="1"/>
          </p:cNvSpPr>
          <p:nvPr>
            <p:ph type="body" sz="quarter" idx="27"/>
          </p:nvPr>
        </p:nvSpPr>
        <p:spPr>
          <a:xfrm>
            <a:off x="581389" y="2095015"/>
            <a:ext cx="10134306" cy="4681968"/>
          </a:xfrm>
        </p:spPr>
        <p:txBody>
          <a:bodyPr>
            <a:normAutofit/>
          </a:bodyPr>
          <a:lstStyle/>
          <a:p>
            <a:r>
              <a:rPr lang="fr-FR" sz="2400" dirty="0">
                <a:solidFill>
                  <a:schemeClr val="tx2"/>
                </a:solidFill>
              </a:rPr>
              <a:t>Elimination après fixation sur la cible ou sur un récepteur, ou par pinocytose</a:t>
            </a:r>
          </a:p>
          <a:p>
            <a:pPr lvl="1"/>
            <a:r>
              <a:rPr lang="fr-FR" sz="2000" dirty="0">
                <a:solidFill>
                  <a:schemeClr val="tx2"/>
                </a:solidFill>
              </a:rPr>
              <a:t>Internalisation si Ag cible membranaire</a:t>
            </a:r>
          </a:p>
          <a:p>
            <a:pPr lvl="1"/>
            <a:r>
              <a:rPr lang="fr-FR" sz="2000" dirty="0">
                <a:solidFill>
                  <a:schemeClr val="tx2"/>
                </a:solidFill>
              </a:rPr>
              <a:t>Complexes immuns si cible circulante</a:t>
            </a:r>
          </a:p>
          <a:p>
            <a:r>
              <a:rPr lang="fr-FR" sz="2400" dirty="0">
                <a:solidFill>
                  <a:schemeClr val="tx2"/>
                </a:solidFill>
              </a:rPr>
              <a:t>Elimination physiologique par catabolisme intra-cellulaires après pinocytose</a:t>
            </a:r>
          </a:p>
          <a:p>
            <a:r>
              <a:rPr lang="fr-FR" sz="2400" dirty="0">
                <a:solidFill>
                  <a:schemeClr val="tx2"/>
                </a:solidFill>
              </a:rPr>
              <a:t>Protégé de la dégradation par le </a:t>
            </a:r>
            <a:r>
              <a:rPr lang="fr-FR" sz="2400" dirty="0" err="1">
                <a:solidFill>
                  <a:schemeClr val="tx2"/>
                </a:solidFill>
              </a:rPr>
              <a:t>FcRn</a:t>
            </a:r>
            <a:r>
              <a:rPr lang="fr-FR" sz="2400" dirty="0">
                <a:solidFill>
                  <a:schemeClr val="tx2"/>
                </a:solidFill>
              </a:rPr>
              <a:t> : transcytose ou recyclage, </a:t>
            </a:r>
          </a:p>
          <a:p>
            <a:pPr lvl="1"/>
            <a:r>
              <a:rPr lang="fr-FR" sz="2000" dirty="0">
                <a:solidFill>
                  <a:schemeClr val="tx2"/>
                </a:solidFill>
              </a:rPr>
              <a:t>non saturable aux [c]° physiologiques des </a:t>
            </a:r>
            <a:r>
              <a:rPr lang="fr-FR" sz="2000" dirty="0" err="1">
                <a:solidFill>
                  <a:schemeClr val="tx2"/>
                </a:solidFill>
              </a:rPr>
              <a:t>Acm</a:t>
            </a:r>
            <a:endParaRPr lang="fr-FR" sz="2000" dirty="0">
              <a:solidFill>
                <a:schemeClr val="tx2"/>
              </a:solidFill>
            </a:endParaRPr>
          </a:p>
          <a:p>
            <a:pPr lvl="1"/>
            <a:r>
              <a:rPr lang="fr-FR" sz="2000" dirty="0">
                <a:solidFill>
                  <a:schemeClr val="tx2"/>
                </a:solidFill>
              </a:rPr>
              <a:t>Mais saturable si ↗ de la [c°] des </a:t>
            </a:r>
            <a:r>
              <a:rPr lang="fr-FR" sz="2000" dirty="0" err="1">
                <a:solidFill>
                  <a:schemeClr val="tx2"/>
                </a:solidFill>
              </a:rPr>
              <a:t>Acm</a:t>
            </a:r>
            <a:endParaRPr lang="fr-FR" sz="2000" dirty="0">
              <a:solidFill>
                <a:schemeClr val="tx2"/>
              </a:solidFill>
            </a:endParaRPr>
          </a:p>
          <a:p>
            <a:r>
              <a:rPr lang="fr-FR" sz="2400" dirty="0">
                <a:solidFill>
                  <a:schemeClr val="tx2"/>
                </a:solidFill>
              </a:rPr>
              <a:t>Demi-vie dépend de la concentration en IgG :</a:t>
            </a:r>
          </a:p>
          <a:p>
            <a:pPr lvl="1"/>
            <a:r>
              <a:rPr lang="fr-FR" sz="2000" dirty="0">
                <a:solidFill>
                  <a:schemeClr val="tx2"/>
                </a:solidFill>
              </a:rPr>
              <a:t>Grande concentration </a:t>
            </a:r>
            <a:r>
              <a:rPr lang="fr-FR" sz="2000" dirty="0" err="1">
                <a:solidFill>
                  <a:schemeClr val="tx2"/>
                </a:solidFill>
              </a:rPr>
              <a:t>IgG</a:t>
            </a:r>
            <a:r>
              <a:rPr lang="fr-FR" sz="2000" dirty="0">
                <a:solidFill>
                  <a:schemeClr val="tx2"/>
                </a:solidFill>
              </a:rPr>
              <a:t> (myélome) : ½ vie 8-10j</a:t>
            </a:r>
          </a:p>
          <a:p>
            <a:pPr lvl="1"/>
            <a:r>
              <a:rPr lang="fr-FR" sz="2000" dirty="0">
                <a:solidFill>
                  <a:schemeClr val="tx2"/>
                </a:solidFill>
              </a:rPr>
              <a:t>Concentration normale </a:t>
            </a:r>
            <a:r>
              <a:rPr lang="fr-FR" sz="2000" dirty="0" err="1">
                <a:solidFill>
                  <a:schemeClr val="tx2"/>
                </a:solidFill>
              </a:rPr>
              <a:t>IgG</a:t>
            </a:r>
            <a:r>
              <a:rPr lang="fr-FR" sz="2000" dirty="0">
                <a:solidFill>
                  <a:schemeClr val="tx2"/>
                </a:solidFill>
              </a:rPr>
              <a:t> : ½ vie 21 jours</a:t>
            </a:r>
          </a:p>
          <a:p>
            <a:pPr lvl="1"/>
            <a:r>
              <a:rPr lang="fr-FR" sz="2000" dirty="0">
                <a:solidFill>
                  <a:schemeClr val="tx2"/>
                </a:solidFill>
              </a:rPr>
              <a:t>Faible concentration </a:t>
            </a:r>
            <a:r>
              <a:rPr lang="fr-FR" sz="2000" dirty="0" err="1">
                <a:solidFill>
                  <a:schemeClr val="tx2"/>
                </a:solidFill>
              </a:rPr>
              <a:t>IgG</a:t>
            </a:r>
            <a:r>
              <a:rPr lang="fr-FR" sz="2000" dirty="0">
                <a:solidFill>
                  <a:schemeClr val="tx2"/>
                </a:solidFill>
              </a:rPr>
              <a:t> : ½ vie 70j</a:t>
            </a:r>
          </a:p>
          <a:p>
            <a:pPr lvl="1"/>
            <a:endParaRPr lang="fr-FR" sz="2000"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0421" y="4351867"/>
            <a:ext cx="1855055" cy="2148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e 7"/>
          <p:cNvGrpSpPr/>
          <p:nvPr/>
        </p:nvGrpSpPr>
        <p:grpSpPr>
          <a:xfrm>
            <a:off x="-612743" y="-315416"/>
            <a:ext cx="2388264" cy="2286432"/>
            <a:chOff x="695940" y="1739361"/>
            <a:chExt cx="1596967" cy="1555284"/>
          </a:xfrm>
          <a:solidFill>
            <a:schemeClr val="accent3"/>
          </a:solidFill>
        </p:grpSpPr>
        <p:sp>
          <p:nvSpPr>
            <p:cNvPr id="9" name="Ellipse 8"/>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3" name="Espace réservé du texte 3"/>
          <p:cNvSpPr>
            <a:spLocks noGrp="1"/>
          </p:cNvSpPr>
          <p:nvPr>
            <p:ph type="body" sz="quarter" idx="19"/>
          </p:nvPr>
        </p:nvSpPr>
        <p:spPr>
          <a:xfrm>
            <a:off x="724402" y="450868"/>
            <a:ext cx="10134306" cy="535484"/>
          </a:xfrm>
        </p:spPr>
        <p:txBody>
          <a:bodyPr/>
          <a:lstStyle/>
          <a:p>
            <a:r>
              <a:rPr lang="fr-FR" sz="3200" dirty="0" err="1">
                <a:solidFill>
                  <a:schemeClr val="tx2">
                    <a:lumMod val="75000"/>
                  </a:schemeClr>
                </a:solidFill>
              </a:rPr>
              <a:t>Biomédicament</a:t>
            </a:r>
            <a:r>
              <a:rPr lang="fr-FR" sz="3200" dirty="0">
                <a:solidFill>
                  <a:schemeClr val="tx2">
                    <a:lumMod val="75000"/>
                  </a:schemeClr>
                </a:solidFill>
              </a:rPr>
              <a:t> </a:t>
            </a:r>
            <a:r>
              <a:rPr lang="fr-CA" altLang="fr-FR" sz="2800" dirty="0">
                <a:solidFill>
                  <a:schemeClr val="tx2"/>
                </a:solidFill>
              </a:rPr>
              <a:t>: </a:t>
            </a:r>
            <a:r>
              <a:rPr lang="fr-CA" altLang="fr-FR" sz="3200" dirty="0">
                <a:solidFill>
                  <a:schemeClr val="tx2"/>
                </a:solidFill>
              </a:rPr>
              <a:t>AC MONOCLONAUX</a:t>
            </a:r>
          </a:p>
        </p:txBody>
      </p:sp>
      <p:sp>
        <p:nvSpPr>
          <p:cNvPr id="14"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Pharmacocinétique : </a:t>
            </a:r>
            <a:r>
              <a:rPr lang="fr-FR" dirty="0" err="1"/>
              <a:t>ELIMINATIon</a:t>
            </a:r>
            <a:endParaRPr lang="fr-FR" dirty="0"/>
          </a:p>
        </p:txBody>
      </p:sp>
    </p:spTree>
    <p:extLst>
      <p:ext uri="{BB962C8B-B14F-4D97-AF65-F5344CB8AC3E}">
        <p14:creationId xmlns:p14="http://schemas.microsoft.com/office/powerpoint/2010/main" val="213378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B6DF989-D583-4CE4-9135-7356F094F028}"/>
              </a:ext>
            </a:extLst>
          </p:cNvPr>
          <p:cNvSpPr>
            <a:spLocks noGrp="1"/>
          </p:cNvSpPr>
          <p:nvPr>
            <p:ph type="sldNum" sz="quarter" idx="12"/>
          </p:nvPr>
        </p:nvSpPr>
        <p:spPr/>
        <p:txBody>
          <a:bodyPr/>
          <a:lstStyle/>
          <a:p>
            <a:fld id="{FA8B6565-9BF0-4851-88BC-481D3FE6E5CB}" type="slidenum">
              <a:rPr lang="fr-FR" smtClean="0"/>
              <a:pPr/>
              <a:t>3</a:t>
            </a:fld>
            <a:endParaRPr lang="fr-FR" dirty="0"/>
          </a:p>
        </p:txBody>
      </p:sp>
      <p:graphicFrame>
        <p:nvGraphicFramePr>
          <p:cNvPr id="5" name="Tableau 4">
            <a:extLst>
              <a:ext uri="{FF2B5EF4-FFF2-40B4-BE49-F238E27FC236}">
                <a16:creationId xmlns:a16="http://schemas.microsoft.com/office/drawing/2014/main" id="{670C8989-CAD0-4252-8144-84638001F4B3}"/>
              </a:ext>
            </a:extLst>
          </p:cNvPr>
          <p:cNvGraphicFramePr>
            <a:graphicFrameLocks noGrp="1"/>
          </p:cNvGraphicFramePr>
          <p:nvPr>
            <p:extLst>
              <p:ext uri="{D42A27DB-BD31-4B8C-83A1-F6EECF244321}">
                <p14:modId xmlns:p14="http://schemas.microsoft.com/office/powerpoint/2010/main" val="4086525543"/>
              </p:ext>
            </p:extLst>
          </p:nvPr>
        </p:nvGraphicFramePr>
        <p:xfrm>
          <a:off x="466989" y="364985"/>
          <a:ext cx="11031017" cy="6186195"/>
        </p:xfrm>
        <a:graphic>
          <a:graphicData uri="http://schemas.openxmlformats.org/drawingml/2006/table">
            <a:tbl>
              <a:tblPr firstRow="1" bandRow="1">
                <a:tableStyleId>{3B4B98B0-60AC-42C2-AFA5-B58CD77FA1E5}</a:tableStyleId>
              </a:tblPr>
              <a:tblGrid>
                <a:gridCol w="621020">
                  <a:extLst>
                    <a:ext uri="{9D8B030D-6E8A-4147-A177-3AD203B41FA5}">
                      <a16:colId xmlns:a16="http://schemas.microsoft.com/office/drawing/2014/main" val="1981431369"/>
                    </a:ext>
                  </a:extLst>
                </a:gridCol>
                <a:gridCol w="1989848">
                  <a:extLst>
                    <a:ext uri="{9D8B030D-6E8A-4147-A177-3AD203B41FA5}">
                      <a16:colId xmlns:a16="http://schemas.microsoft.com/office/drawing/2014/main" val="2833263128"/>
                    </a:ext>
                  </a:extLst>
                </a:gridCol>
                <a:gridCol w="4179773">
                  <a:extLst>
                    <a:ext uri="{9D8B030D-6E8A-4147-A177-3AD203B41FA5}">
                      <a16:colId xmlns:a16="http://schemas.microsoft.com/office/drawing/2014/main" val="2955509016"/>
                    </a:ext>
                  </a:extLst>
                </a:gridCol>
                <a:gridCol w="4240376">
                  <a:extLst>
                    <a:ext uri="{9D8B030D-6E8A-4147-A177-3AD203B41FA5}">
                      <a16:colId xmlns:a16="http://schemas.microsoft.com/office/drawing/2014/main" val="519370400"/>
                    </a:ext>
                  </a:extLst>
                </a:gridCol>
              </a:tblGrid>
              <a:tr h="224073">
                <a:tc>
                  <a:txBody>
                    <a:bodyPr/>
                    <a:lstStyle/>
                    <a:p>
                      <a:pPr algn="ctr"/>
                      <a:r>
                        <a:rPr lang="fr-FR" sz="1800" dirty="0">
                          <a:effectLst/>
                        </a:rPr>
                        <a:t>Rang</a:t>
                      </a:r>
                      <a:endParaRPr lang="fr-FR" sz="1800" b="1" dirty="0">
                        <a:solidFill>
                          <a:schemeClr val="bg1"/>
                        </a:solidFill>
                        <a:effectLst/>
                      </a:endParaRPr>
                    </a:p>
                  </a:txBody>
                  <a:tcPr marL="16344" marR="16344" marT="16344" marB="16344" anchor="ctr"/>
                </a:tc>
                <a:tc>
                  <a:txBody>
                    <a:bodyPr/>
                    <a:lstStyle/>
                    <a:p>
                      <a:pPr algn="ctr"/>
                      <a:r>
                        <a:rPr lang="fr-FR" sz="1800" dirty="0">
                          <a:effectLst/>
                        </a:rPr>
                        <a:t>Rubrique</a:t>
                      </a:r>
                      <a:endParaRPr lang="fr-FR" sz="1800" b="1" dirty="0">
                        <a:solidFill>
                          <a:schemeClr val="bg1"/>
                        </a:solidFill>
                        <a:effectLst/>
                      </a:endParaRPr>
                    </a:p>
                  </a:txBody>
                  <a:tcPr marL="16344" marR="16344" marT="16344" marB="16344" anchor="ctr"/>
                </a:tc>
                <a:tc>
                  <a:txBody>
                    <a:bodyPr/>
                    <a:lstStyle/>
                    <a:p>
                      <a:pPr algn="ctr"/>
                      <a:r>
                        <a:rPr lang="fr-FR" sz="1800" dirty="0">
                          <a:effectLst/>
                        </a:rPr>
                        <a:t>Intitulé</a:t>
                      </a:r>
                      <a:endParaRPr lang="fr-FR" sz="1800" b="1" dirty="0">
                        <a:solidFill>
                          <a:schemeClr val="bg1"/>
                        </a:solidFill>
                        <a:effectLst/>
                      </a:endParaRPr>
                    </a:p>
                  </a:txBody>
                  <a:tcPr marL="16344" marR="16344" marT="16344" marB="16344" anchor="ctr"/>
                </a:tc>
                <a:tc>
                  <a:txBody>
                    <a:bodyPr/>
                    <a:lstStyle/>
                    <a:p>
                      <a:pPr algn="ctr"/>
                      <a:r>
                        <a:rPr lang="fr-FR" sz="1800" dirty="0">
                          <a:effectLst/>
                        </a:rPr>
                        <a:t>Descriptif</a:t>
                      </a:r>
                      <a:endParaRPr lang="fr-FR" sz="1800" b="1" dirty="0">
                        <a:solidFill>
                          <a:schemeClr val="bg1"/>
                        </a:solidFill>
                        <a:effectLst/>
                      </a:endParaRPr>
                    </a:p>
                  </a:txBody>
                  <a:tcPr marL="16344" marR="16344" marT="16344" marB="16344" anchor="ctr"/>
                </a:tc>
                <a:extLst>
                  <a:ext uri="{0D108BD9-81ED-4DB2-BD59-A6C34878D82A}">
                    <a16:rowId xmlns:a16="http://schemas.microsoft.com/office/drawing/2014/main" val="2495426079"/>
                  </a:ext>
                </a:extLst>
              </a:tr>
              <a:tr h="224073">
                <a:tc>
                  <a:txBody>
                    <a:bodyPr/>
                    <a:lstStyle/>
                    <a:p>
                      <a:pPr algn="ctr" fontAlgn="t"/>
                      <a:r>
                        <a:rPr lang="fr-FR" sz="1800" dirty="0">
                          <a:effectLst/>
                        </a:rPr>
                        <a:t>A</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Définition</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Notion de thérapie ciblée</a:t>
                      </a:r>
                      <a:endParaRPr lang="fr-FR" sz="1800" dirty="0">
                        <a:solidFill>
                          <a:srgbClr val="000000"/>
                        </a:solidFill>
                        <a:effectLst/>
                      </a:endParaRPr>
                    </a:p>
                  </a:txBody>
                  <a:tcPr marL="16344" marR="16344" marT="16344" marB="16344" anchor="ctr"/>
                </a:tc>
                <a:tc>
                  <a:txBody>
                    <a:bodyPr/>
                    <a:lstStyle/>
                    <a:p>
                      <a:pPr algn="ctr"/>
                      <a:endParaRPr lang="fr-FR" dirty="0">
                        <a:solidFill>
                          <a:srgbClr val="000000"/>
                        </a:solidFill>
                      </a:endParaRPr>
                    </a:p>
                  </a:txBody>
                  <a:tcPr marL="16344" marR="16344" marT="16344" marB="16344" anchor="ctr"/>
                </a:tc>
                <a:extLst>
                  <a:ext uri="{0D108BD9-81ED-4DB2-BD59-A6C34878D82A}">
                    <a16:rowId xmlns:a16="http://schemas.microsoft.com/office/drawing/2014/main" val="2677514859"/>
                  </a:ext>
                </a:extLst>
              </a:tr>
              <a:tr h="624503">
                <a:tc>
                  <a:txBody>
                    <a:bodyPr/>
                    <a:lstStyle/>
                    <a:p>
                      <a:pPr algn="ctr" fontAlgn="t"/>
                      <a:r>
                        <a:rPr lang="fr-FR" sz="1800" dirty="0">
                          <a:effectLst/>
                        </a:rPr>
                        <a:t>A</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Définition</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Traitements de fond : synthétiques, biologiques, ciblés</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Décrire les différents traitements de fond biologique et ciblés</a:t>
                      </a:r>
                      <a:endParaRPr lang="fr-FR" sz="1800" dirty="0">
                        <a:solidFill>
                          <a:srgbClr val="000000"/>
                        </a:solidFill>
                        <a:effectLst/>
                      </a:endParaRPr>
                    </a:p>
                  </a:txBody>
                  <a:tcPr marL="16344" marR="16344" marT="16344" marB="16344" anchor="ctr"/>
                </a:tc>
                <a:extLst>
                  <a:ext uri="{0D108BD9-81ED-4DB2-BD59-A6C34878D82A}">
                    <a16:rowId xmlns:a16="http://schemas.microsoft.com/office/drawing/2014/main" val="3368364906"/>
                  </a:ext>
                </a:extLst>
              </a:tr>
              <a:tr h="824718">
                <a:tc>
                  <a:txBody>
                    <a:bodyPr/>
                    <a:lstStyle/>
                    <a:p>
                      <a:pPr algn="ctr" fontAlgn="t"/>
                      <a:r>
                        <a:rPr lang="fr-FR" sz="1800" dirty="0">
                          <a:effectLst/>
                        </a:rPr>
                        <a:t>B</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Éléments physiopathologiques</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Connaître les mécanismes d'action des biomédicaments et traitements ciblés</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Décrire les mécanismes d'action des biomédicaments et traitements ciblés</a:t>
                      </a:r>
                      <a:endParaRPr lang="fr-FR" sz="1800" dirty="0">
                        <a:solidFill>
                          <a:srgbClr val="000000"/>
                        </a:solidFill>
                        <a:effectLst/>
                      </a:endParaRPr>
                    </a:p>
                  </a:txBody>
                  <a:tcPr marL="16344" marR="16344" marT="16344" marB="16344" anchor="ctr"/>
                </a:tc>
                <a:extLst>
                  <a:ext uri="{0D108BD9-81ED-4DB2-BD59-A6C34878D82A}">
                    <a16:rowId xmlns:a16="http://schemas.microsoft.com/office/drawing/2014/main" val="3313797828"/>
                  </a:ext>
                </a:extLst>
              </a:tr>
              <a:tr h="624503">
                <a:tc>
                  <a:txBody>
                    <a:bodyPr/>
                    <a:lstStyle/>
                    <a:p>
                      <a:pPr algn="ctr" fontAlgn="t"/>
                      <a:r>
                        <a:rPr lang="fr-FR" sz="1800">
                          <a:effectLst/>
                        </a:rPr>
                        <a:t>A</a:t>
                      </a:r>
                      <a:endParaRPr lang="fr-FR" sz="1800">
                        <a:solidFill>
                          <a:srgbClr val="000000"/>
                        </a:solidFill>
                        <a:effectLst/>
                      </a:endParaRPr>
                    </a:p>
                  </a:txBody>
                  <a:tcPr marL="16344" marR="16344" marT="16344" marB="16344" anchor="ctr"/>
                </a:tc>
                <a:tc>
                  <a:txBody>
                    <a:bodyPr/>
                    <a:lstStyle/>
                    <a:p>
                      <a:pPr algn="ctr" fontAlgn="t"/>
                      <a:r>
                        <a:rPr lang="fr-FR" sz="1800">
                          <a:effectLst/>
                        </a:rPr>
                        <a:t>Identifier une urgence</a:t>
                      </a:r>
                      <a:endParaRPr lang="fr-FR" sz="1800">
                        <a:solidFill>
                          <a:srgbClr val="000000"/>
                        </a:solidFill>
                        <a:effectLst/>
                      </a:endParaRPr>
                    </a:p>
                  </a:txBody>
                  <a:tcPr marL="16344" marR="16344" marT="16344" marB="16344" anchor="ctr"/>
                </a:tc>
                <a:tc>
                  <a:txBody>
                    <a:bodyPr/>
                    <a:lstStyle/>
                    <a:p>
                      <a:pPr algn="ctr" fontAlgn="t"/>
                      <a:r>
                        <a:rPr lang="fr-FR" sz="1800">
                          <a:effectLst/>
                        </a:rPr>
                        <a:t>Infection sous traitement de fond biologique ou ciblé</a:t>
                      </a:r>
                      <a:endParaRPr lang="fr-FR" sz="1800">
                        <a:solidFill>
                          <a:srgbClr val="000000"/>
                        </a:solidFill>
                        <a:effectLst/>
                      </a:endParaRPr>
                    </a:p>
                  </a:txBody>
                  <a:tcPr marL="16344" marR="16344" marT="16344" marB="16344" anchor="ctr"/>
                </a:tc>
                <a:tc>
                  <a:txBody>
                    <a:bodyPr/>
                    <a:lstStyle/>
                    <a:p>
                      <a:pPr algn="ctr" fontAlgn="t"/>
                      <a:r>
                        <a:rPr lang="fr-FR" sz="1800" dirty="0">
                          <a:effectLst/>
                        </a:rPr>
                        <a:t>Conduite à tenir devant une infection survenant sous </a:t>
                      </a:r>
                      <a:r>
                        <a:rPr lang="fr-FR" sz="1800" dirty="0" err="1">
                          <a:effectLst/>
                        </a:rPr>
                        <a:t>bDMARD</a:t>
                      </a:r>
                      <a:r>
                        <a:rPr lang="fr-FR" sz="1800" dirty="0">
                          <a:effectLst/>
                        </a:rPr>
                        <a:t> et </a:t>
                      </a:r>
                      <a:r>
                        <a:rPr lang="fr-FR" sz="1800" dirty="0" err="1">
                          <a:effectLst/>
                        </a:rPr>
                        <a:t>tsDMARD</a:t>
                      </a:r>
                      <a:endParaRPr lang="fr-FR" sz="1800" dirty="0">
                        <a:solidFill>
                          <a:srgbClr val="000000"/>
                        </a:solidFill>
                        <a:effectLst/>
                      </a:endParaRPr>
                    </a:p>
                  </a:txBody>
                  <a:tcPr marL="16344" marR="16344" marT="16344" marB="16344" anchor="ctr"/>
                </a:tc>
                <a:extLst>
                  <a:ext uri="{0D108BD9-81ED-4DB2-BD59-A6C34878D82A}">
                    <a16:rowId xmlns:a16="http://schemas.microsoft.com/office/drawing/2014/main" val="328309992"/>
                  </a:ext>
                </a:extLst>
              </a:tr>
              <a:tr h="424288">
                <a:tc>
                  <a:txBody>
                    <a:bodyPr/>
                    <a:lstStyle/>
                    <a:p>
                      <a:pPr algn="ctr" fontAlgn="t"/>
                      <a:r>
                        <a:rPr lang="fr-FR" sz="1800" dirty="0">
                          <a:effectLst/>
                        </a:rPr>
                        <a:t>B</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Examens complémentaires</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Surveillance d'un patient traité par traitement de fond biologique ou ciblé</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NFS, CRP, VS, créatinine, ASAT/ALAT, bilan lipidique</a:t>
                      </a:r>
                      <a:endParaRPr lang="fr-FR" sz="1800" dirty="0">
                        <a:solidFill>
                          <a:srgbClr val="000000"/>
                        </a:solidFill>
                        <a:effectLst/>
                      </a:endParaRPr>
                    </a:p>
                  </a:txBody>
                  <a:tcPr marL="16344" marR="16344" marT="16344" marB="16344" anchor="ctr"/>
                </a:tc>
                <a:extLst>
                  <a:ext uri="{0D108BD9-81ED-4DB2-BD59-A6C34878D82A}">
                    <a16:rowId xmlns:a16="http://schemas.microsoft.com/office/drawing/2014/main" val="1303834009"/>
                  </a:ext>
                </a:extLst>
              </a:tr>
              <a:tr h="624503">
                <a:tc>
                  <a:txBody>
                    <a:bodyPr/>
                    <a:lstStyle/>
                    <a:p>
                      <a:pPr algn="ctr" fontAlgn="t"/>
                      <a:r>
                        <a:rPr lang="fr-FR" sz="1800">
                          <a:effectLst/>
                        </a:rPr>
                        <a:t>B</a:t>
                      </a:r>
                      <a:endParaRPr lang="fr-FR" sz="1800">
                        <a:solidFill>
                          <a:srgbClr val="000000"/>
                        </a:solidFill>
                        <a:effectLst/>
                      </a:endParaRPr>
                    </a:p>
                  </a:txBody>
                  <a:tcPr marL="16344" marR="16344" marT="16344" marB="16344" anchor="ctr"/>
                </a:tc>
                <a:tc>
                  <a:txBody>
                    <a:bodyPr/>
                    <a:lstStyle/>
                    <a:p>
                      <a:pPr algn="ctr" fontAlgn="t"/>
                      <a:r>
                        <a:rPr lang="fr-FR" sz="1800">
                          <a:effectLst/>
                        </a:rPr>
                        <a:t>Examens complémentaires</a:t>
                      </a:r>
                      <a:endParaRPr lang="fr-FR" sz="1800">
                        <a:solidFill>
                          <a:srgbClr val="000000"/>
                        </a:solidFill>
                        <a:effectLst/>
                      </a:endParaRPr>
                    </a:p>
                  </a:txBody>
                  <a:tcPr marL="16344" marR="16344" marT="16344" marB="16344" anchor="ctr"/>
                </a:tc>
                <a:tc>
                  <a:txBody>
                    <a:bodyPr/>
                    <a:lstStyle/>
                    <a:p>
                      <a:pPr algn="ctr" fontAlgn="t"/>
                      <a:r>
                        <a:rPr lang="fr-FR" sz="1800" dirty="0">
                          <a:effectLst/>
                        </a:rPr>
                        <a:t>Bilan précédant l'initiation d'un traitement ciblé</a:t>
                      </a:r>
                      <a:endParaRPr lang="fr-FR" sz="1800" dirty="0">
                        <a:solidFill>
                          <a:srgbClr val="000000"/>
                        </a:solidFill>
                        <a:effectLst/>
                      </a:endParaRPr>
                    </a:p>
                  </a:txBody>
                  <a:tcPr marL="16344" marR="16344" marT="16344" marB="16344" anchor="ctr"/>
                </a:tc>
                <a:tc>
                  <a:txBody>
                    <a:bodyPr/>
                    <a:lstStyle/>
                    <a:p>
                      <a:pPr algn="ctr" fontAlgn="t"/>
                      <a:r>
                        <a:rPr lang="fr-FR" sz="1800">
                          <a:effectLst/>
                        </a:rPr>
                        <a:t>Interprétation d'un Quantiféron® et des sérologies hépatites B, C</a:t>
                      </a:r>
                      <a:endParaRPr lang="fr-FR" sz="1800">
                        <a:solidFill>
                          <a:srgbClr val="000000"/>
                        </a:solidFill>
                        <a:effectLst/>
                      </a:endParaRPr>
                    </a:p>
                  </a:txBody>
                  <a:tcPr marL="16344" marR="16344" marT="16344" marB="16344" anchor="ctr"/>
                </a:tc>
                <a:extLst>
                  <a:ext uri="{0D108BD9-81ED-4DB2-BD59-A6C34878D82A}">
                    <a16:rowId xmlns:a16="http://schemas.microsoft.com/office/drawing/2014/main" val="3202367171"/>
                  </a:ext>
                </a:extLst>
              </a:tr>
              <a:tr h="745298">
                <a:tc>
                  <a:txBody>
                    <a:bodyPr/>
                    <a:lstStyle/>
                    <a:p>
                      <a:pPr algn="ctr" fontAlgn="t"/>
                      <a:r>
                        <a:rPr lang="fr-FR" sz="1800" dirty="0">
                          <a:effectLst/>
                        </a:rPr>
                        <a:t>B</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Prise en charge</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Savoir identifier les situations (chirurgie, voyage, grossesse) nécessitant un ajustement des traitements de fond biologique ou ciblé</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Savoir quand arrêter les traitements ciblés. Vaccination</a:t>
                      </a:r>
                      <a:endParaRPr lang="fr-FR" sz="1800" dirty="0">
                        <a:solidFill>
                          <a:srgbClr val="000000"/>
                        </a:solidFill>
                        <a:effectLst/>
                      </a:endParaRPr>
                    </a:p>
                  </a:txBody>
                  <a:tcPr marL="16344" marR="16344" marT="16344" marB="16344" anchor="ctr"/>
                </a:tc>
                <a:extLst>
                  <a:ext uri="{0D108BD9-81ED-4DB2-BD59-A6C34878D82A}">
                    <a16:rowId xmlns:a16="http://schemas.microsoft.com/office/drawing/2014/main" val="1681755545"/>
                  </a:ext>
                </a:extLst>
              </a:tr>
              <a:tr h="424288">
                <a:tc>
                  <a:txBody>
                    <a:bodyPr/>
                    <a:lstStyle/>
                    <a:p>
                      <a:pPr algn="ctr" fontAlgn="t"/>
                      <a:r>
                        <a:rPr lang="fr-FR" sz="1800">
                          <a:effectLst/>
                        </a:rPr>
                        <a:t>B</a:t>
                      </a:r>
                      <a:endParaRPr lang="fr-FR" sz="1800">
                        <a:solidFill>
                          <a:srgbClr val="000000"/>
                        </a:solidFill>
                        <a:effectLst/>
                      </a:endParaRPr>
                    </a:p>
                  </a:txBody>
                  <a:tcPr marL="16344" marR="16344" marT="16344" marB="16344" anchor="ctr"/>
                </a:tc>
                <a:tc>
                  <a:txBody>
                    <a:bodyPr/>
                    <a:lstStyle/>
                    <a:p>
                      <a:pPr algn="ctr" fontAlgn="t"/>
                      <a:r>
                        <a:rPr lang="fr-FR" sz="1800">
                          <a:effectLst/>
                        </a:rPr>
                        <a:t>Éléments physiopathologiques</a:t>
                      </a:r>
                      <a:endParaRPr lang="fr-FR" sz="1800">
                        <a:solidFill>
                          <a:srgbClr val="000000"/>
                        </a:solidFill>
                        <a:effectLst/>
                      </a:endParaRPr>
                    </a:p>
                  </a:txBody>
                  <a:tcPr marL="16344" marR="16344" marT="16344" marB="16344" anchor="ctr"/>
                </a:tc>
                <a:tc>
                  <a:txBody>
                    <a:bodyPr/>
                    <a:lstStyle/>
                    <a:p>
                      <a:pPr algn="ctr" fontAlgn="t"/>
                      <a:r>
                        <a:rPr lang="fr-FR" sz="1800" dirty="0">
                          <a:effectLst/>
                        </a:rPr>
                        <a:t>Principes généraux de l'autogreffe de cellules souches hématopoïétiques (CSH)</a:t>
                      </a:r>
                      <a:endParaRPr lang="fr-FR" sz="1800" dirty="0">
                        <a:solidFill>
                          <a:srgbClr val="000000"/>
                        </a:solidFill>
                        <a:effectLst/>
                      </a:endParaRPr>
                    </a:p>
                  </a:txBody>
                  <a:tcPr marL="16344" marR="16344" marT="16344" marB="16344" anchor="ctr"/>
                </a:tc>
                <a:tc>
                  <a:txBody>
                    <a:bodyPr/>
                    <a:lstStyle/>
                    <a:p>
                      <a:pPr algn="ctr"/>
                      <a:endParaRPr lang="fr-FR" dirty="0">
                        <a:solidFill>
                          <a:srgbClr val="000000"/>
                        </a:solidFill>
                      </a:endParaRPr>
                    </a:p>
                  </a:txBody>
                  <a:tcPr marL="16344" marR="16344" marT="16344" marB="16344" anchor="ctr"/>
                </a:tc>
                <a:extLst>
                  <a:ext uri="{0D108BD9-81ED-4DB2-BD59-A6C34878D82A}">
                    <a16:rowId xmlns:a16="http://schemas.microsoft.com/office/drawing/2014/main" val="3761964411"/>
                  </a:ext>
                </a:extLst>
              </a:tr>
              <a:tr h="424288">
                <a:tc>
                  <a:txBody>
                    <a:bodyPr/>
                    <a:lstStyle/>
                    <a:p>
                      <a:pPr algn="ctr" fontAlgn="t"/>
                      <a:r>
                        <a:rPr lang="fr-FR" sz="1800" dirty="0">
                          <a:effectLst/>
                        </a:rPr>
                        <a:t>B</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Éléments physiopathologiques</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Principes généraux de l'allogreffe de CSH</a:t>
                      </a:r>
                      <a:endParaRPr lang="fr-FR" sz="1800" dirty="0">
                        <a:solidFill>
                          <a:srgbClr val="000000"/>
                        </a:solidFill>
                        <a:effectLst/>
                      </a:endParaRPr>
                    </a:p>
                  </a:txBody>
                  <a:tcPr marL="16344" marR="16344" marT="16344" marB="16344" anchor="ctr"/>
                </a:tc>
                <a:tc>
                  <a:txBody>
                    <a:bodyPr/>
                    <a:lstStyle/>
                    <a:p>
                      <a:pPr algn="ctr"/>
                      <a:endParaRPr lang="fr-FR" dirty="0">
                        <a:solidFill>
                          <a:srgbClr val="000000"/>
                        </a:solidFill>
                      </a:endParaRPr>
                    </a:p>
                  </a:txBody>
                  <a:tcPr marL="16344" marR="16344" marT="16344" marB="16344" anchor="ctr"/>
                </a:tc>
                <a:extLst>
                  <a:ext uri="{0D108BD9-81ED-4DB2-BD59-A6C34878D82A}">
                    <a16:rowId xmlns:a16="http://schemas.microsoft.com/office/drawing/2014/main" val="3752428893"/>
                  </a:ext>
                </a:extLst>
              </a:tr>
            </a:tbl>
          </a:graphicData>
        </a:graphic>
      </p:graphicFrame>
    </p:spTree>
    <p:extLst>
      <p:ext uri="{BB962C8B-B14F-4D97-AF65-F5344CB8AC3E}">
        <p14:creationId xmlns:p14="http://schemas.microsoft.com/office/powerpoint/2010/main" val="254330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30</a:t>
            </a:fld>
            <a:endParaRPr lang="fr-FR" dirty="0"/>
          </a:p>
        </p:txBody>
      </p:sp>
      <p:sp>
        <p:nvSpPr>
          <p:cNvPr id="3" name="Espace réservé du texte 2"/>
          <p:cNvSpPr>
            <a:spLocks noGrp="1"/>
          </p:cNvSpPr>
          <p:nvPr>
            <p:ph type="body" sz="quarter" idx="27"/>
          </p:nvPr>
        </p:nvSpPr>
        <p:spPr>
          <a:xfrm>
            <a:off x="868306" y="2103596"/>
            <a:ext cx="10134306" cy="4935576"/>
          </a:xfrm>
        </p:spPr>
        <p:txBody>
          <a:bodyPr>
            <a:normAutofit/>
          </a:bodyPr>
          <a:lstStyle/>
          <a:p>
            <a:r>
              <a:rPr lang="fr-FR" dirty="0">
                <a:solidFill>
                  <a:schemeClr val="tx2"/>
                </a:solidFill>
                <a:latin typeface="+mj-lt"/>
              </a:rPr>
              <a:t>Eliminés par plasmaphérèse ou échanges plasmatiques</a:t>
            </a:r>
          </a:p>
          <a:p>
            <a:pPr lvl="1"/>
            <a:r>
              <a:rPr lang="fr-FR" dirty="0">
                <a:solidFill>
                  <a:schemeClr val="tx2"/>
                </a:solidFill>
                <a:latin typeface="+mj-lt"/>
              </a:rPr>
              <a:t>Parfois désirée (LEMP sous </a:t>
            </a:r>
            <a:r>
              <a:rPr lang="fr-FR" dirty="0" err="1">
                <a:solidFill>
                  <a:schemeClr val="tx2"/>
                </a:solidFill>
                <a:latin typeface="+mj-lt"/>
              </a:rPr>
              <a:t>Natalizumab</a:t>
            </a:r>
            <a:r>
              <a:rPr lang="fr-FR" dirty="0">
                <a:solidFill>
                  <a:schemeClr val="tx2"/>
                </a:solidFill>
                <a:latin typeface="+mj-lt"/>
              </a:rPr>
              <a:t>)</a:t>
            </a:r>
          </a:p>
          <a:p>
            <a:pPr lvl="1"/>
            <a:r>
              <a:rPr lang="fr-FR" dirty="0">
                <a:solidFill>
                  <a:schemeClr val="tx2"/>
                </a:solidFill>
                <a:latin typeface="+mj-lt"/>
              </a:rPr>
              <a:t>Parfois non désirée et à prendre en compte (GPA et </a:t>
            </a:r>
            <a:r>
              <a:rPr lang="fr-FR" dirty="0" err="1">
                <a:solidFill>
                  <a:schemeClr val="tx2"/>
                </a:solidFill>
                <a:latin typeface="+mj-lt"/>
              </a:rPr>
              <a:t>Rituximab</a:t>
            </a:r>
            <a:r>
              <a:rPr lang="fr-FR" dirty="0">
                <a:solidFill>
                  <a:schemeClr val="tx2"/>
                </a:solidFill>
                <a:latin typeface="+mj-lt"/>
              </a:rPr>
              <a:t>)</a:t>
            </a:r>
          </a:p>
          <a:p>
            <a:r>
              <a:rPr lang="fr-FR" dirty="0">
                <a:solidFill>
                  <a:schemeClr val="tx2"/>
                </a:solidFill>
                <a:latin typeface="+mj-lt"/>
              </a:rPr>
              <a:t>Non éliminé par hémodialyse</a:t>
            </a:r>
          </a:p>
        </p:txBody>
      </p:sp>
      <p:grpSp>
        <p:nvGrpSpPr>
          <p:cNvPr id="6" name="Groupe 5"/>
          <p:cNvGrpSpPr/>
          <p:nvPr/>
        </p:nvGrpSpPr>
        <p:grpSpPr>
          <a:xfrm>
            <a:off x="-612743" y="-315416"/>
            <a:ext cx="2388264" cy="2286432"/>
            <a:chOff x="695940" y="1739361"/>
            <a:chExt cx="1596967" cy="1555284"/>
          </a:xfrm>
          <a:solidFill>
            <a:schemeClr val="accent3"/>
          </a:solidFill>
        </p:grpSpPr>
        <p:sp>
          <p:nvSpPr>
            <p:cNvPr id="7" name="Ellipse 6"/>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8"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1" name="Espace réservé du texte 3"/>
          <p:cNvSpPr>
            <a:spLocks noGrp="1"/>
          </p:cNvSpPr>
          <p:nvPr>
            <p:ph type="body" sz="quarter" idx="19"/>
          </p:nvPr>
        </p:nvSpPr>
        <p:spPr>
          <a:xfrm>
            <a:off x="724402" y="450868"/>
            <a:ext cx="10134306" cy="535484"/>
          </a:xfrm>
        </p:spPr>
        <p:txBody>
          <a:bodyPr/>
          <a:lstStyle/>
          <a:p>
            <a:r>
              <a:rPr lang="fr-FR" sz="3200" dirty="0" err="1">
                <a:solidFill>
                  <a:schemeClr val="tx2">
                    <a:lumMod val="75000"/>
                  </a:schemeClr>
                </a:solidFill>
              </a:rPr>
              <a:t>Biomédicament</a:t>
            </a:r>
            <a:r>
              <a:rPr lang="fr-FR" sz="3200" dirty="0">
                <a:solidFill>
                  <a:schemeClr val="tx2">
                    <a:lumMod val="75000"/>
                  </a:schemeClr>
                </a:solidFill>
              </a:rPr>
              <a:t> </a:t>
            </a:r>
            <a:r>
              <a:rPr lang="fr-CA" altLang="fr-FR" sz="2800" dirty="0">
                <a:solidFill>
                  <a:schemeClr val="tx2"/>
                </a:solidFill>
              </a:rPr>
              <a:t>: </a:t>
            </a:r>
            <a:r>
              <a:rPr lang="fr-CA" altLang="fr-FR" sz="3200" dirty="0">
                <a:solidFill>
                  <a:schemeClr val="tx2"/>
                </a:solidFill>
              </a:rPr>
              <a:t>AC MONOCLONAUX</a:t>
            </a:r>
          </a:p>
        </p:txBody>
      </p:sp>
      <p:sp>
        <p:nvSpPr>
          <p:cNvPr id="12"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ZOOM : EPURATION</a:t>
            </a:r>
          </a:p>
        </p:txBody>
      </p:sp>
    </p:spTree>
    <p:extLst>
      <p:ext uri="{BB962C8B-B14F-4D97-AF65-F5344CB8AC3E}">
        <p14:creationId xmlns:p14="http://schemas.microsoft.com/office/powerpoint/2010/main" val="3783853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31</a:t>
            </a:fld>
            <a:endParaRPr lang="fr-FR" dirty="0"/>
          </a:p>
        </p:txBody>
      </p:sp>
      <p:sp>
        <p:nvSpPr>
          <p:cNvPr id="3" name="Espace réservé du texte 2"/>
          <p:cNvSpPr>
            <a:spLocks noGrp="1"/>
          </p:cNvSpPr>
          <p:nvPr>
            <p:ph type="body" sz="quarter" idx="27"/>
          </p:nvPr>
        </p:nvSpPr>
        <p:spPr>
          <a:xfrm>
            <a:off x="581389" y="2110595"/>
            <a:ext cx="10883398" cy="4747405"/>
          </a:xfrm>
        </p:spPr>
        <p:txBody>
          <a:bodyPr>
            <a:normAutofit/>
          </a:bodyPr>
          <a:lstStyle/>
          <a:p>
            <a:r>
              <a:rPr lang="fr-FR" dirty="0">
                <a:solidFill>
                  <a:schemeClr val="tx2"/>
                </a:solidFill>
                <a:latin typeface="+mj-lt"/>
              </a:rPr>
              <a:t>Facteurs démographiques : poids, surface corporelle, sexe, …</a:t>
            </a:r>
          </a:p>
          <a:p>
            <a:r>
              <a:rPr lang="fr-FR" dirty="0">
                <a:solidFill>
                  <a:schemeClr val="tx2"/>
                </a:solidFill>
                <a:latin typeface="+mj-lt"/>
              </a:rPr>
              <a:t>Affinité des cellules effectrices pour la fraction </a:t>
            </a:r>
            <a:r>
              <a:rPr lang="fr-FR" dirty="0" err="1">
                <a:solidFill>
                  <a:schemeClr val="tx2"/>
                </a:solidFill>
                <a:latin typeface="+mj-lt"/>
              </a:rPr>
              <a:t>Fc</a:t>
            </a:r>
            <a:endParaRPr lang="fr-FR" dirty="0">
              <a:solidFill>
                <a:schemeClr val="tx2"/>
              </a:solidFill>
              <a:latin typeface="+mj-lt"/>
            </a:endParaRPr>
          </a:p>
          <a:p>
            <a:r>
              <a:rPr lang="fr-FR" dirty="0">
                <a:solidFill>
                  <a:schemeClr val="tx2"/>
                </a:solidFill>
                <a:latin typeface="+mj-lt"/>
              </a:rPr>
              <a:t>Masse antigénique : masse tumorale, quantité de TNF produit</a:t>
            </a:r>
            <a:endParaRPr lang="fr-FR" dirty="0">
              <a:latin typeface="+mj-lt"/>
            </a:endParaRPr>
          </a:p>
          <a:p>
            <a:r>
              <a:rPr lang="fr-FR" dirty="0">
                <a:solidFill>
                  <a:schemeClr val="tx2"/>
                </a:solidFill>
                <a:latin typeface="+mj-lt"/>
              </a:rPr>
              <a:t>Anticorps induits</a:t>
            </a:r>
          </a:p>
          <a:p>
            <a:pPr lvl="1"/>
            <a:r>
              <a:rPr lang="fr-FR" dirty="0">
                <a:solidFill>
                  <a:schemeClr val="tx2"/>
                </a:solidFill>
                <a:latin typeface="+mj-lt"/>
              </a:rPr>
              <a:t>Ex: </a:t>
            </a:r>
            <a:r>
              <a:rPr lang="fr-FR" dirty="0" err="1">
                <a:solidFill>
                  <a:schemeClr val="tx2"/>
                </a:solidFill>
                <a:latin typeface="+mj-lt"/>
              </a:rPr>
              <a:t>Ac</a:t>
            </a:r>
            <a:r>
              <a:rPr lang="fr-FR" dirty="0">
                <a:solidFill>
                  <a:schemeClr val="tx2"/>
                </a:solidFill>
                <a:latin typeface="+mj-lt"/>
              </a:rPr>
              <a:t> anti </a:t>
            </a:r>
            <a:r>
              <a:rPr lang="fr-FR" dirty="0" err="1">
                <a:solidFill>
                  <a:schemeClr val="tx2"/>
                </a:solidFill>
                <a:latin typeface="+mj-lt"/>
              </a:rPr>
              <a:t>infliximab</a:t>
            </a:r>
            <a:endParaRPr lang="fr-FR" dirty="0">
              <a:solidFill>
                <a:schemeClr val="tx2"/>
              </a:solidFill>
              <a:latin typeface="+mj-lt"/>
            </a:endParaRPr>
          </a:p>
          <a:p>
            <a:pPr lvl="1"/>
            <a:r>
              <a:rPr lang="fr-FR" dirty="0" err="1">
                <a:solidFill>
                  <a:schemeClr val="tx2"/>
                </a:solidFill>
                <a:latin typeface="+mj-lt"/>
              </a:rPr>
              <a:t>FdR</a:t>
            </a:r>
            <a:r>
              <a:rPr lang="fr-FR" dirty="0">
                <a:solidFill>
                  <a:schemeClr val="tx2"/>
                </a:solidFill>
                <a:latin typeface="+mj-lt"/>
              </a:rPr>
              <a:t> : sous dosage initial du patient</a:t>
            </a:r>
          </a:p>
          <a:p>
            <a:pPr lvl="1"/>
            <a:r>
              <a:rPr lang="fr-FR" dirty="0">
                <a:solidFill>
                  <a:schemeClr val="tx2"/>
                </a:solidFill>
                <a:latin typeface="+mj-lt"/>
              </a:rPr>
              <a:t>Limité par administration d’immunosuppresseur (MTX par exemple)</a:t>
            </a:r>
          </a:p>
        </p:txBody>
      </p:sp>
      <p:grpSp>
        <p:nvGrpSpPr>
          <p:cNvPr id="6" name="Groupe 5"/>
          <p:cNvGrpSpPr/>
          <p:nvPr/>
        </p:nvGrpSpPr>
        <p:grpSpPr>
          <a:xfrm>
            <a:off x="-612743" y="-315416"/>
            <a:ext cx="2388264" cy="2286432"/>
            <a:chOff x="695940" y="1739361"/>
            <a:chExt cx="1596967" cy="1555284"/>
          </a:xfrm>
          <a:solidFill>
            <a:schemeClr val="accent3"/>
          </a:solidFill>
        </p:grpSpPr>
        <p:sp>
          <p:nvSpPr>
            <p:cNvPr id="7" name="Ellipse 6"/>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8"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1" name="Espace réservé du texte 3"/>
          <p:cNvSpPr>
            <a:spLocks noGrp="1"/>
          </p:cNvSpPr>
          <p:nvPr>
            <p:ph type="body" sz="quarter" idx="19"/>
          </p:nvPr>
        </p:nvSpPr>
        <p:spPr>
          <a:xfrm>
            <a:off x="724402" y="450868"/>
            <a:ext cx="10134306" cy="535484"/>
          </a:xfrm>
        </p:spPr>
        <p:txBody>
          <a:bodyPr/>
          <a:lstStyle/>
          <a:p>
            <a:r>
              <a:rPr lang="fr-FR" sz="3200" dirty="0" err="1">
                <a:solidFill>
                  <a:schemeClr val="tx2">
                    <a:lumMod val="75000"/>
                  </a:schemeClr>
                </a:solidFill>
              </a:rPr>
              <a:t>Biomédicament</a:t>
            </a:r>
            <a:r>
              <a:rPr lang="fr-FR" sz="3200" dirty="0">
                <a:solidFill>
                  <a:schemeClr val="tx2">
                    <a:lumMod val="75000"/>
                  </a:schemeClr>
                </a:solidFill>
              </a:rPr>
              <a:t> </a:t>
            </a:r>
            <a:r>
              <a:rPr lang="fr-CA" altLang="fr-FR" sz="2800" dirty="0">
                <a:solidFill>
                  <a:schemeClr val="tx2"/>
                </a:solidFill>
              </a:rPr>
              <a:t>: </a:t>
            </a:r>
            <a:r>
              <a:rPr lang="fr-CA" altLang="fr-FR" sz="3200" dirty="0">
                <a:solidFill>
                  <a:schemeClr val="tx2"/>
                </a:solidFill>
              </a:rPr>
              <a:t>AC MONOCLONAUX</a:t>
            </a:r>
          </a:p>
        </p:txBody>
      </p:sp>
      <p:sp>
        <p:nvSpPr>
          <p:cNvPr id="12"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Pharmacocinétique : Variabilité </a:t>
            </a:r>
            <a:r>
              <a:rPr lang="fr-FR" dirty="0" err="1"/>
              <a:t>inter-Individuelle</a:t>
            </a:r>
            <a:endParaRPr lang="fr-FR" dirty="0"/>
          </a:p>
        </p:txBody>
      </p:sp>
    </p:spTree>
    <p:extLst>
      <p:ext uri="{BB962C8B-B14F-4D97-AF65-F5344CB8AC3E}">
        <p14:creationId xmlns:p14="http://schemas.microsoft.com/office/powerpoint/2010/main" val="221091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32</a:t>
            </a:fld>
            <a:endParaRPr lang="fr-FR" dirty="0"/>
          </a:p>
        </p:txBody>
      </p:sp>
      <p:sp>
        <p:nvSpPr>
          <p:cNvPr id="7" name="Hexagone 6">
            <a:extLst>
              <a:ext uri="{FF2B5EF4-FFF2-40B4-BE49-F238E27FC236}">
                <a16:creationId xmlns:a16="http://schemas.microsoft.com/office/drawing/2014/main" id="{1BABD677-AE64-4B73-A953-BFE0CC711350}"/>
              </a:ext>
            </a:extLst>
          </p:cNvPr>
          <p:cNvSpPr/>
          <p:nvPr/>
        </p:nvSpPr>
        <p:spPr>
          <a:xfrm rot="5400000">
            <a:off x="484759" y="2024384"/>
            <a:ext cx="3316864" cy="3142381"/>
          </a:xfrm>
          <a:prstGeom prst="hexagon">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vert="vert270" rtlCol="0" anchor="ctr"/>
          <a:lstStyle/>
          <a:p>
            <a:pPr algn="ctr"/>
            <a:r>
              <a:rPr lang="fr-FR" sz="3200" dirty="0">
                <a:solidFill>
                  <a:schemeClr val="bg1"/>
                </a:solidFill>
              </a:rPr>
              <a:t>Effet neutralisant </a:t>
            </a:r>
          </a:p>
          <a:p>
            <a:pPr algn="ctr"/>
            <a:endParaRPr lang="fr-FR" sz="3200" dirty="0">
              <a:solidFill>
                <a:schemeClr val="bg1"/>
              </a:solidFill>
            </a:endParaRPr>
          </a:p>
        </p:txBody>
      </p:sp>
      <p:sp>
        <p:nvSpPr>
          <p:cNvPr id="8" name="Hexagone 7">
            <a:extLst>
              <a:ext uri="{FF2B5EF4-FFF2-40B4-BE49-F238E27FC236}">
                <a16:creationId xmlns:a16="http://schemas.microsoft.com/office/drawing/2014/main" id="{02E12ADC-6C08-4401-A081-91D071609837}"/>
              </a:ext>
            </a:extLst>
          </p:cNvPr>
          <p:cNvSpPr/>
          <p:nvPr/>
        </p:nvSpPr>
        <p:spPr>
          <a:xfrm rot="5400000">
            <a:off x="8390376" y="2024383"/>
            <a:ext cx="3316864" cy="3142381"/>
          </a:xfrm>
          <a:prstGeom prst="hexagon">
            <a:avLst/>
          </a:prstGeom>
          <a:solidFill>
            <a:schemeClr val="accent6"/>
          </a:solidFill>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sz="3200" dirty="0">
                <a:solidFill>
                  <a:schemeClr val="bg1"/>
                </a:solidFill>
              </a:rPr>
              <a:t>Effet cytolytique</a:t>
            </a:r>
          </a:p>
          <a:p>
            <a:pPr algn="ctr"/>
            <a:endParaRPr lang="fr-FR" sz="3200" dirty="0">
              <a:solidFill>
                <a:schemeClr val="bg1"/>
              </a:solidFill>
            </a:endParaRPr>
          </a:p>
        </p:txBody>
      </p:sp>
      <p:sp>
        <p:nvSpPr>
          <p:cNvPr id="9" name="Hexagone 8">
            <a:extLst>
              <a:ext uri="{FF2B5EF4-FFF2-40B4-BE49-F238E27FC236}">
                <a16:creationId xmlns:a16="http://schemas.microsoft.com/office/drawing/2014/main" id="{E06F0D68-AC5B-41AE-B42F-05C516D78BC0}"/>
              </a:ext>
            </a:extLst>
          </p:cNvPr>
          <p:cNvSpPr/>
          <p:nvPr/>
        </p:nvSpPr>
        <p:spPr>
          <a:xfrm rot="5400000">
            <a:off x="4437568" y="2024383"/>
            <a:ext cx="3316864" cy="3142383"/>
          </a:xfrm>
          <a:prstGeom prst="hexagon">
            <a:avLst/>
          </a:prstGeom>
          <a:solidFill>
            <a:schemeClr val="accent3">
              <a:lumMod val="60000"/>
              <a:lumOff val="40000"/>
            </a:schemeClr>
          </a:solidFill>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fr-FR" sz="3200" dirty="0">
                <a:solidFill>
                  <a:schemeClr val="bg1"/>
                </a:solidFill>
              </a:rPr>
              <a:t>Effet antagoniste</a:t>
            </a:r>
          </a:p>
          <a:p>
            <a:pPr algn="ctr"/>
            <a:endParaRPr lang="fr-FR" sz="3200" dirty="0">
              <a:solidFill>
                <a:schemeClr val="bg1"/>
              </a:solidFill>
            </a:endParaRPr>
          </a:p>
        </p:txBody>
      </p:sp>
      <p:sp>
        <p:nvSpPr>
          <p:cNvPr id="10" name="Ellipse 9">
            <a:extLst>
              <a:ext uri="{FF2B5EF4-FFF2-40B4-BE49-F238E27FC236}">
                <a16:creationId xmlns:a16="http://schemas.microsoft.com/office/drawing/2014/main" id="{2298A4B6-A6B1-402C-8102-706A8F77CA09}"/>
              </a:ext>
            </a:extLst>
          </p:cNvPr>
          <p:cNvSpPr/>
          <p:nvPr/>
        </p:nvSpPr>
        <p:spPr>
          <a:xfrm>
            <a:off x="11074899" y="231358"/>
            <a:ext cx="973745" cy="945335"/>
          </a:xfrm>
          <a:prstGeom prst="ellipse">
            <a:avLst/>
          </a:prstGeom>
          <a:solidFill>
            <a:schemeClr val="bg1"/>
          </a:solidFill>
          <a:ln w="101600" cmpd="thickThi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3"/>
                </a:solidFill>
              </a:rPr>
              <a:t>B</a:t>
            </a:r>
          </a:p>
        </p:txBody>
      </p:sp>
      <p:grpSp>
        <p:nvGrpSpPr>
          <p:cNvPr id="11" name="Groupe 10"/>
          <p:cNvGrpSpPr/>
          <p:nvPr/>
        </p:nvGrpSpPr>
        <p:grpSpPr>
          <a:xfrm>
            <a:off x="-612743" y="-315416"/>
            <a:ext cx="2388264" cy="2286432"/>
            <a:chOff x="695940" y="1739361"/>
            <a:chExt cx="1596967" cy="1555284"/>
          </a:xfrm>
          <a:solidFill>
            <a:schemeClr val="accent3"/>
          </a:solidFill>
        </p:grpSpPr>
        <p:sp>
          <p:nvSpPr>
            <p:cNvPr id="12" name="Ellipse 11"/>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3"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4" name="Espace réservé du texte 3"/>
          <p:cNvSpPr>
            <a:spLocks noGrp="1"/>
          </p:cNvSpPr>
          <p:nvPr>
            <p:ph type="body" sz="quarter" idx="19"/>
          </p:nvPr>
        </p:nvSpPr>
        <p:spPr>
          <a:xfrm>
            <a:off x="724402" y="450868"/>
            <a:ext cx="10134306" cy="535484"/>
          </a:xfrm>
        </p:spPr>
        <p:txBody>
          <a:bodyPr/>
          <a:lstStyle/>
          <a:p>
            <a:r>
              <a:rPr lang="fr-FR" sz="3200" dirty="0" err="1">
                <a:solidFill>
                  <a:schemeClr val="tx2">
                    <a:lumMod val="75000"/>
                  </a:schemeClr>
                </a:solidFill>
              </a:rPr>
              <a:t>Biomédicament</a:t>
            </a:r>
            <a:r>
              <a:rPr lang="fr-FR" sz="3200" dirty="0">
                <a:solidFill>
                  <a:schemeClr val="tx2">
                    <a:lumMod val="75000"/>
                  </a:schemeClr>
                </a:solidFill>
              </a:rPr>
              <a:t> </a:t>
            </a:r>
            <a:r>
              <a:rPr lang="fr-CA" altLang="fr-FR" sz="2800" dirty="0">
                <a:solidFill>
                  <a:schemeClr val="tx2"/>
                </a:solidFill>
              </a:rPr>
              <a:t>: </a:t>
            </a:r>
            <a:r>
              <a:rPr lang="fr-CA" altLang="fr-FR" sz="3200" dirty="0">
                <a:solidFill>
                  <a:schemeClr val="tx2"/>
                </a:solidFill>
              </a:rPr>
              <a:t>AC MONOCLONAUX</a:t>
            </a:r>
          </a:p>
        </p:txBody>
      </p:sp>
      <p:sp>
        <p:nvSpPr>
          <p:cNvPr id="15"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Tree>
    <p:extLst>
      <p:ext uri="{BB962C8B-B14F-4D97-AF65-F5344CB8AC3E}">
        <p14:creationId xmlns:p14="http://schemas.microsoft.com/office/powerpoint/2010/main" val="957101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e 5">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33</a:t>
            </a:fld>
            <a:endParaRPr lang="fr-FR" dirty="0"/>
          </a:p>
        </p:txBody>
      </p:sp>
      <p:sp>
        <p:nvSpPr>
          <p:cNvPr id="3" name="Espace réservé du texte 2"/>
          <p:cNvSpPr>
            <a:spLocks noGrp="1"/>
          </p:cNvSpPr>
          <p:nvPr>
            <p:ph type="body" sz="quarter" idx="27"/>
          </p:nvPr>
        </p:nvSpPr>
        <p:spPr>
          <a:xfrm>
            <a:off x="724402" y="2650781"/>
            <a:ext cx="10667498" cy="3756351"/>
          </a:xfrm>
        </p:spPr>
        <p:txBody>
          <a:bodyPr/>
          <a:lstStyle/>
          <a:p>
            <a:pPr marL="7937" indent="0">
              <a:buNone/>
            </a:pPr>
            <a:r>
              <a:rPr lang="fr-FR" dirty="0">
                <a:solidFill>
                  <a:schemeClr val="tx1">
                    <a:lumMod val="50000"/>
                    <a:lumOff val="50000"/>
                  </a:schemeClr>
                </a:solidFill>
              </a:rPr>
              <a:t>👉 </a:t>
            </a:r>
            <a:r>
              <a:rPr lang="fr-FR" dirty="0">
                <a:solidFill>
                  <a:schemeClr val="tx2"/>
                </a:solidFill>
              </a:rPr>
              <a:t>bloquer un ligand soluble ou un médiateur circulant</a:t>
            </a:r>
          </a:p>
          <a:p>
            <a:r>
              <a:rPr lang="fr-FR" dirty="0">
                <a:solidFill>
                  <a:schemeClr val="tx2"/>
                </a:solidFill>
              </a:rPr>
              <a:t>Liaison directe à une cible antigénique soluble : cytokine, facteur de croissance, ligand extracellulaire </a:t>
            </a:r>
          </a:p>
          <a:p>
            <a:r>
              <a:rPr lang="fr-FR" dirty="0">
                <a:solidFill>
                  <a:schemeClr val="tx2"/>
                </a:solidFill>
              </a:rPr>
              <a:t>Empêche interaction avec le récepteur</a:t>
            </a:r>
          </a:p>
          <a:p>
            <a:pPr lvl="1"/>
            <a:r>
              <a:rPr lang="fr-FR" dirty="0">
                <a:solidFill>
                  <a:schemeClr val="tx2"/>
                </a:solidFill>
              </a:rPr>
              <a:t>Affinité ++ de l’</a:t>
            </a:r>
            <a:r>
              <a:rPr lang="fr-FR" dirty="0" err="1">
                <a:solidFill>
                  <a:schemeClr val="tx2"/>
                </a:solidFill>
              </a:rPr>
              <a:t>Acm</a:t>
            </a:r>
            <a:r>
              <a:rPr lang="fr-FR" dirty="0">
                <a:solidFill>
                  <a:schemeClr val="tx2"/>
                </a:solidFill>
              </a:rPr>
              <a:t> pour l’Ag</a:t>
            </a:r>
          </a:p>
          <a:p>
            <a:pPr lvl="1"/>
            <a:r>
              <a:rPr lang="fr-FR" dirty="0" err="1">
                <a:solidFill>
                  <a:schemeClr val="tx2"/>
                </a:solidFill>
              </a:rPr>
              <a:t>Epitode</a:t>
            </a:r>
            <a:r>
              <a:rPr lang="fr-FR" dirty="0">
                <a:solidFill>
                  <a:schemeClr val="tx2"/>
                </a:solidFill>
              </a:rPr>
              <a:t> de l’Ag : site critique de sa fonction</a:t>
            </a:r>
          </a:p>
        </p:txBody>
      </p:sp>
      <p:sp>
        <p:nvSpPr>
          <p:cNvPr id="5" name="Espace réservé du texte 4"/>
          <p:cNvSpPr>
            <a:spLocks noGrp="1"/>
          </p:cNvSpPr>
          <p:nvPr>
            <p:ph type="body" sz="quarter" idx="20"/>
          </p:nvPr>
        </p:nvSpPr>
        <p:spPr>
          <a:xfrm>
            <a:off x="724402" y="2067620"/>
            <a:ext cx="9704231" cy="486557"/>
          </a:xfrm>
        </p:spPr>
        <p:txBody>
          <a:bodyPr/>
          <a:lstStyle/>
          <a:p>
            <a:r>
              <a:rPr lang="fr-FR" dirty="0"/>
              <a:t>Effet neutralisant</a:t>
            </a:r>
          </a:p>
        </p:txBody>
      </p:sp>
      <p:sp>
        <p:nvSpPr>
          <p:cNvPr id="8" name="Ellipse 7">
            <a:extLst>
              <a:ext uri="{FF2B5EF4-FFF2-40B4-BE49-F238E27FC236}">
                <a16:creationId xmlns:a16="http://schemas.microsoft.com/office/drawing/2014/main" id="{BA103145-0A56-4A70-B2F1-5E93A17EBFDE}"/>
              </a:ext>
            </a:extLst>
          </p:cNvPr>
          <p:cNvSpPr/>
          <p:nvPr/>
        </p:nvSpPr>
        <p:spPr>
          <a:xfrm>
            <a:off x="11074899" y="231358"/>
            <a:ext cx="973745" cy="945335"/>
          </a:xfrm>
          <a:prstGeom prst="ellipse">
            <a:avLst/>
          </a:prstGeom>
          <a:solidFill>
            <a:schemeClr val="bg1"/>
          </a:solidFill>
          <a:ln w="1016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1">
                    <a:lumMod val="75000"/>
                  </a:schemeClr>
                </a:solidFill>
              </a:rPr>
              <a:t>B</a:t>
            </a:r>
          </a:p>
        </p:txBody>
      </p:sp>
      <p:grpSp>
        <p:nvGrpSpPr>
          <p:cNvPr id="9" name="Groupe 8"/>
          <p:cNvGrpSpPr/>
          <p:nvPr/>
        </p:nvGrpSpPr>
        <p:grpSpPr>
          <a:xfrm>
            <a:off x="-612743" y="-315416"/>
            <a:ext cx="2388264" cy="2286432"/>
            <a:chOff x="695940" y="1739361"/>
            <a:chExt cx="1596967" cy="1555284"/>
          </a:xfrm>
          <a:solidFill>
            <a:schemeClr val="accent3"/>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2"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3"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Tree>
    <p:extLst>
      <p:ext uri="{BB962C8B-B14F-4D97-AF65-F5344CB8AC3E}">
        <p14:creationId xmlns:p14="http://schemas.microsoft.com/office/powerpoint/2010/main" val="4119568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e 5">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34</a:t>
            </a:fld>
            <a:endParaRPr lang="fr-FR" dirty="0"/>
          </a:p>
        </p:txBody>
      </p:sp>
      <p:sp>
        <p:nvSpPr>
          <p:cNvPr id="5" name="Espace réservé du texte 4"/>
          <p:cNvSpPr>
            <a:spLocks noGrp="1"/>
          </p:cNvSpPr>
          <p:nvPr>
            <p:ph type="body" sz="quarter" idx="20"/>
          </p:nvPr>
        </p:nvSpPr>
        <p:spPr>
          <a:xfrm>
            <a:off x="724402" y="2067620"/>
            <a:ext cx="9704231" cy="486557"/>
          </a:xfrm>
        </p:spPr>
        <p:txBody>
          <a:bodyPr/>
          <a:lstStyle/>
          <a:p>
            <a:r>
              <a:rPr lang="fr-FR" dirty="0"/>
              <a:t>Effet neutralisant</a:t>
            </a:r>
          </a:p>
        </p:txBody>
      </p:sp>
      <p:sp>
        <p:nvSpPr>
          <p:cNvPr id="8" name="Ellipse 7">
            <a:extLst>
              <a:ext uri="{FF2B5EF4-FFF2-40B4-BE49-F238E27FC236}">
                <a16:creationId xmlns:a16="http://schemas.microsoft.com/office/drawing/2014/main" id="{BA103145-0A56-4A70-B2F1-5E93A17EBFDE}"/>
              </a:ext>
            </a:extLst>
          </p:cNvPr>
          <p:cNvSpPr/>
          <p:nvPr/>
        </p:nvSpPr>
        <p:spPr>
          <a:xfrm>
            <a:off x="11074899" y="231358"/>
            <a:ext cx="973745" cy="945335"/>
          </a:xfrm>
          <a:prstGeom prst="ellipse">
            <a:avLst/>
          </a:prstGeom>
          <a:solidFill>
            <a:schemeClr val="bg1"/>
          </a:solidFill>
          <a:ln w="1016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1">
                    <a:lumMod val="75000"/>
                  </a:schemeClr>
                </a:solidFill>
              </a:rPr>
              <a:t>B</a:t>
            </a:r>
          </a:p>
        </p:txBody>
      </p:sp>
      <p:grpSp>
        <p:nvGrpSpPr>
          <p:cNvPr id="9" name="Groupe 8"/>
          <p:cNvGrpSpPr/>
          <p:nvPr/>
        </p:nvGrpSpPr>
        <p:grpSpPr>
          <a:xfrm>
            <a:off x="-612743" y="-315416"/>
            <a:ext cx="2388264" cy="2286432"/>
            <a:chOff x="695940" y="1739361"/>
            <a:chExt cx="1596967" cy="1555284"/>
          </a:xfrm>
          <a:solidFill>
            <a:schemeClr val="accent3"/>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2"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3"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6" name="Espace réservé du texte 2">
            <a:extLst>
              <a:ext uri="{FF2B5EF4-FFF2-40B4-BE49-F238E27FC236}">
                <a16:creationId xmlns:a16="http://schemas.microsoft.com/office/drawing/2014/main" id="{AA0FEA01-7BC2-456E-8561-D0927578FA2D}"/>
              </a:ext>
            </a:extLst>
          </p:cNvPr>
          <p:cNvSpPr>
            <a:spLocks noGrp="1"/>
          </p:cNvSpPr>
          <p:nvPr>
            <p:ph type="body" sz="quarter" idx="27"/>
          </p:nvPr>
        </p:nvSpPr>
        <p:spPr>
          <a:xfrm>
            <a:off x="4406593" y="1752636"/>
            <a:ext cx="7461584" cy="4730120"/>
          </a:xfrm>
        </p:spPr>
        <p:txBody>
          <a:bodyPr/>
          <a:lstStyle/>
          <a:p>
            <a:r>
              <a:rPr lang="fr-FR" sz="2800" dirty="0">
                <a:solidFill>
                  <a:schemeClr val="tx2"/>
                </a:solidFill>
                <a:latin typeface="+mj-lt"/>
              </a:rPr>
              <a:t>Mr X, 56 ans</a:t>
            </a:r>
          </a:p>
          <a:p>
            <a:r>
              <a:rPr lang="fr-FR" sz="2800" dirty="0">
                <a:solidFill>
                  <a:schemeClr val="tx2"/>
                </a:solidFill>
                <a:latin typeface="+mj-lt"/>
              </a:rPr>
              <a:t>AC/FA sous Dabigatran</a:t>
            </a:r>
          </a:p>
          <a:p>
            <a:r>
              <a:rPr lang="fr-FR" sz="2800" dirty="0">
                <a:solidFill>
                  <a:schemeClr val="tx2"/>
                </a:solidFill>
                <a:latin typeface="+mj-lt"/>
              </a:rPr>
              <a:t>Chute ce jour à vélo, contusion abdominale sur le guidon</a:t>
            </a:r>
          </a:p>
          <a:p>
            <a:r>
              <a:rPr lang="fr-FR" sz="2800" dirty="0">
                <a:solidFill>
                  <a:schemeClr val="tx2"/>
                </a:solidFill>
                <a:latin typeface="+mj-lt"/>
              </a:rPr>
              <a:t>A la prise en charge : TA 75/30, FC 120 bpm, pâleur, soif</a:t>
            </a:r>
          </a:p>
          <a:p>
            <a:r>
              <a:rPr lang="fr-FR" sz="2800" dirty="0">
                <a:solidFill>
                  <a:schemeClr val="tx2"/>
                </a:solidFill>
                <a:latin typeface="+mj-lt"/>
              </a:rPr>
              <a:t>Bilan biologique : </a:t>
            </a:r>
            <a:r>
              <a:rPr lang="fr-FR" sz="2800" dirty="0" err="1">
                <a:solidFill>
                  <a:schemeClr val="tx2"/>
                </a:solidFill>
                <a:latin typeface="+mj-lt"/>
              </a:rPr>
              <a:t>Hb</a:t>
            </a:r>
            <a:r>
              <a:rPr lang="fr-FR" sz="2800" dirty="0">
                <a:solidFill>
                  <a:schemeClr val="tx2"/>
                </a:solidFill>
                <a:latin typeface="+mj-lt"/>
              </a:rPr>
              <a:t> 56 g/L, TP 56%</a:t>
            </a:r>
          </a:p>
          <a:p>
            <a:pPr marL="457200" lvl="1" indent="0">
              <a:buNone/>
            </a:pPr>
            <a:endParaRPr lang="fr-FR" dirty="0">
              <a:solidFill>
                <a:schemeClr val="tx2"/>
              </a:solidFill>
              <a:latin typeface="+mj-lt"/>
            </a:endParaRPr>
          </a:p>
          <a:p>
            <a:pPr marL="457200" lvl="1" indent="0">
              <a:buNone/>
            </a:pPr>
            <a:r>
              <a:rPr lang="fr-FR" sz="3600" dirty="0">
                <a:solidFill>
                  <a:schemeClr val="tx2"/>
                </a:solidFill>
                <a:latin typeface="+mj-lt"/>
              </a:rPr>
              <a:t>	Quel diagnostic ?</a:t>
            </a:r>
          </a:p>
          <a:p>
            <a:endParaRPr lang="fr-FR" dirty="0">
              <a:solidFill>
                <a:schemeClr val="tx2"/>
              </a:solidFill>
              <a:latin typeface="+mj-lt"/>
            </a:endParaRPr>
          </a:p>
        </p:txBody>
      </p:sp>
      <p:pic>
        <p:nvPicPr>
          <p:cNvPr id="17" name="Graphique 7" descr="Tête avec engrenages">
            <a:extLst>
              <a:ext uri="{FF2B5EF4-FFF2-40B4-BE49-F238E27FC236}">
                <a16:creationId xmlns:a16="http://schemas.microsoft.com/office/drawing/2014/main" id="{66CD333F-0C30-4717-A665-2C6C05C9A5C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205063" y="5533360"/>
            <a:ext cx="1037946" cy="1046000"/>
          </a:xfrm>
          <a:prstGeom prst="rect">
            <a:avLst/>
          </a:prstGeom>
        </p:spPr>
      </p:pic>
    </p:spTree>
    <p:extLst>
      <p:ext uri="{BB962C8B-B14F-4D97-AF65-F5344CB8AC3E}">
        <p14:creationId xmlns:p14="http://schemas.microsoft.com/office/powerpoint/2010/main" val="2302239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e 5">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35</a:t>
            </a:fld>
            <a:endParaRPr lang="fr-FR" dirty="0"/>
          </a:p>
        </p:txBody>
      </p:sp>
      <p:sp>
        <p:nvSpPr>
          <p:cNvPr id="5" name="Espace réservé du texte 4"/>
          <p:cNvSpPr>
            <a:spLocks noGrp="1"/>
          </p:cNvSpPr>
          <p:nvPr>
            <p:ph type="body" sz="quarter" idx="20"/>
          </p:nvPr>
        </p:nvSpPr>
        <p:spPr>
          <a:xfrm>
            <a:off x="724402" y="2067620"/>
            <a:ext cx="9704231" cy="486557"/>
          </a:xfrm>
        </p:spPr>
        <p:txBody>
          <a:bodyPr/>
          <a:lstStyle/>
          <a:p>
            <a:r>
              <a:rPr lang="fr-FR" dirty="0"/>
              <a:t>Effet neutralisant</a:t>
            </a:r>
          </a:p>
        </p:txBody>
      </p:sp>
      <p:sp>
        <p:nvSpPr>
          <p:cNvPr id="8" name="Ellipse 7">
            <a:extLst>
              <a:ext uri="{FF2B5EF4-FFF2-40B4-BE49-F238E27FC236}">
                <a16:creationId xmlns:a16="http://schemas.microsoft.com/office/drawing/2014/main" id="{BA103145-0A56-4A70-B2F1-5E93A17EBFDE}"/>
              </a:ext>
            </a:extLst>
          </p:cNvPr>
          <p:cNvSpPr/>
          <p:nvPr/>
        </p:nvSpPr>
        <p:spPr>
          <a:xfrm>
            <a:off x="11074899" y="231358"/>
            <a:ext cx="973745" cy="945335"/>
          </a:xfrm>
          <a:prstGeom prst="ellipse">
            <a:avLst/>
          </a:prstGeom>
          <a:solidFill>
            <a:schemeClr val="bg1"/>
          </a:solidFill>
          <a:ln w="1016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1">
                    <a:lumMod val="75000"/>
                  </a:schemeClr>
                </a:solidFill>
              </a:rPr>
              <a:t>B</a:t>
            </a:r>
          </a:p>
        </p:txBody>
      </p:sp>
      <p:grpSp>
        <p:nvGrpSpPr>
          <p:cNvPr id="9" name="Groupe 8"/>
          <p:cNvGrpSpPr/>
          <p:nvPr/>
        </p:nvGrpSpPr>
        <p:grpSpPr>
          <a:xfrm>
            <a:off x="-612743" y="-315416"/>
            <a:ext cx="2388264" cy="2286432"/>
            <a:chOff x="695940" y="1739361"/>
            <a:chExt cx="1596967" cy="1555284"/>
          </a:xfrm>
          <a:solidFill>
            <a:schemeClr val="accent3"/>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2"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3"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grpSp>
        <p:nvGrpSpPr>
          <p:cNvPr id="14" name="Groupe 13">
            <a:extLst>
              <a:ext uri="{FF2B5EF4-FFF2-40B4-BE49-F238E27FC236}">
                <a16:creationId xmlns:a16="http://schemas.microsoft.com/office/drawing/2014/main" id="{C41B4F20-19B1-4F30-80FB-E9F8B4ADCA11}"/>
              </a:ext>
            </a:extLst>
          </p:cNvPr>
          <p:cNvGrpSpPr/>
          <p:nvPr/>
        </p:nvGrpSpPr>
        <p:grpSpPr>
          <a:xfrm>
            <a:off x="3542740" y="1521836"/>
            <a:ext cx="8649260" cy="5336164"/>
            <a:chOff x="1030514" y="190980"/>
            <a:chExt cx="10044956" cy="6398506"/>
          </a:xfrm>
        </p:grpSpPr>
        <p:pic>
          <p:nvPicPr>
            <p:cNvPr id="15" name="Picture 2" descr="PIC00011">
              <a:extLst>
                <a:ext uri="{FF2B5EF4-FFF2-40B4-BE49-F238E27FC236}">
                  <a16:creationId xmlns:a16="http://schemas.microsoft.com/office/drawing/2014/main" id="{C82FFEC3-0E13-4A10-B5D0-FE4AA0806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514" y="213920"/>
              <a:ext cx="10044956" cy="637556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F9A03F96-9A5A-43BB-B6C1-27C53CAFF6B3}"/>
                </a:ext>
              </a:extLst>
            </p:cNvPr>
            <p:cNvSpPr/>
            <p:nvPr/>
          </p:nvSpPr>
          <p:spPr>
            <a:xfrm>
              <a:off x="5871411" y="3753853"/>
              <a:ext cx="1475873" cy="112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581CFCD-5A5C-40B9-8A12-4C645012E4C3}"/>
                </a:ext>
              </a:extLst>
            </p:cNvPr>
            <p:cNvSpPr/>
            <p:nvPr/>
          </p:nvSpPr>
          <p:spPr>
            <a:xfrm>
              <a:off x="1310132" y="3721769"/>
              <a:ext cx="1475873" cy="112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94012973-70D4-42EF-88FE-55EA14B7EEC6}"/>
                </a:ext>
              </a:extLst>
            </p:cNvPr>
            <p:cNvSpPr/>
            <p:nvPr/>
          </p:nvSpPr>
          <p:spPr>
            <a:xfrm>
              <a:off x="5871411" y="195117"/>
              <a:ext cx="1475873" cy="112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EBF77B25-316B-418D-B757-0231A17F702C}"/>
                </a:ext>
              </a:extLst>
            </p:cNvPr>
            <p:cNvSpPr/>
            <p:nvPr/>
          </p:nvSpPr>
          <p:spPr>
            <a:xfrm>
              <a:off x="1405288" y="190980"/>
              <a:ext cx="1475873" cy="112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362312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e 5">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36</a:t>
            </a:fld>
            <a:endParaRPr lang="fr-FR" dirty="0"/>
          </a:p>
        </p:txBody>
      </p:sp>
      <p:sp>
        <p:nvSpPr>
          <p:cNvPr id="5" name="Espace réservé du texte 4"/>
          <p:cNvSpPr>
            <a:spLocks noGrp="1"/>
          </p:cNvSpPr>
          <p:nvPr>
            <p:ph type="body" sz="quarter" idx="20"/>
          </p:nvPr>
        </p:nvSpPr>
        <p:spPr>
          <a:xfrm>
            <a:off x="724402" y="2067620"/>
            <a:ext cx="9704231" cy="486557"/>
          </a:xfrm>
        </p:spPr>
        <p:txBody>
          <a:bodyPr/>
          <a:lstStyle/>
          <a:p>
            <a:r>
              <a:rPr lang="fr-FR" dirty="0"/>
              <a:t>Effet neutralisant</a:t>
            </a:r>
          </a:p>
        </p:txBody>
      </p:sp>
      <p:sp>
        <p:nvSpPr>
          <p:cNvPr id="8" name="Ellipse 7">
            <a:extLst>
              <a:ext uri="{FF2B5EF4-FFF2-40B4-BE49-F238E27FC236}">
                <a16:creationId xmlns:a16="http://schemas.microsoft.com/office/drawing/2014/main" id="{BA103145-0A56-4A70-B2F1-5E93A17EBFDE}"/>
              </a:ext>
            </a:extLst>
          </p:cNvPr>
          <p:cNvSpPr/>
          <p:nvPr/>
        </p:nvSpPr>
        <p:spPr>
          <a:xfrm>
            <a:off x="11074899" y="231358"/>
            <a:ext cx="973745" cy="945335"/>
          </a:xfrm>
          <a:prstGeom prst="ellipse">
            <a:avLst/>
          </a:prstGeom>
          <a:solidFill>
            <a:schemeClr val="bg1"/>
          </a:solidFill>
          <a:ln w="1016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1">
                    <a:lumMod val="75000"/>
                  </a:schemeClr>
                </a:solidFill>
              </a:rPr>
              <a:t>B</a:t>
            </a:r>
          </a:p>
        </p:txBody>
      </p:sp>
      <p:grpSp>
        <p:nvGrpSpPr>
          <p:cNvPr id="9" name="Groupe 8"/>
          <p:cNvGrpSpPr/>
          <p:nvPr/>
        </p:nvGrpSpPr>
        <p:grpSpPr>
          <a:xfrm>
            <a:off x="-612743" y="-315416"/>
            <a:ext cx="2388264" cy="2286432"/>
            <a:chOff x="695940" y="1739361"/>
            <a:chExt cx="1596967" cy="1555284"/>
          </a:xfrm>
          <a:solidFill>
            <a:schemeClr val="accent3"/>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2"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3"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6" name="Espace réservé du texte 2">
            <a:extLst>
              <a:ext uri="{FF2B5EF4-FFF2-40B4-BE49-F238E27FC236}">
                <a16:creationId xmlns:a16="http://schemas.microsoft.com/office/drawing/2014/main" id="{AA0FEA01-7BC2-456E-8561-D0927578FA2D}"/>
              </a:ext>
            </a:extLst>
          </p:cNvPr>
          <p:cNvSpPr>
            <a:spLocks noGrp="1"/>
          </p:cNvSpPr>
          <p:nvPr>
            <p:ph type="body" sz="quarter" idx="27"/>
          </p:nvPr>
        </p:nvSpPr>
        <p:spPr>
          <a:xfrm>
            <a:off x="4406593" y="1752636"/>
            <a:ext cx="7461584" cy="4730120"/>
          </a:xfrm>
        </p:spPr>
        <p:txBody>
          <a:bodyPr>
            <a:normAutofit fontScale="92500" lnSpcReduction="10000"/>
          </a:bodyPr>
          <a:lstStyle/>
          <a:p>
            <a:r>
              <a:rPr lang="fr-FR" dirty="0">
                <a:solidFill>
                  <a:schemeClr val="tx2"/>
                </a:solidFill>
                <a:latin typeface="+mj-lt"/>
              </a:rPr>
              <a:t>Mr X, 56 ans</a:t>
            </a:r>
          </a:p>
          <a:p>
            <a:r>
              <a:rPr lang="fr-FR" dirty="0">
                <a:solidFill>
                  <a:schemeClr val="tx2"/>
                </a:solidFill>
                <a:latin typeface="+mj-lt"/>
              </a:rPr>
              <a:t>AC/FA sous Dabigatran</a:t>
            </a:r>
          </a:p>
          <a:p>
            <a:r>
              <a:rPr lang="fr-FR" dirty="0">
                <a:solidFill>
                  <a:schemeClr val="tx2"/>
                </a:solidFill>
                <a:latin typeface="+mj-lt"/>
              </a:rPr>
              <a:t>Chute ce jour à vélo, contusion abdominale sur le guidon</a:t>
            </a:r>
          </a:p>
          <a:p>
            <a:r>
              <a:rPr lang="fr-FR" dirty="0">
                <a:solidFill>
                  <a:schemeClr val="tx2"/>
                </a:solidFill>
                <a:latin typeface="+mj-lt"/>
              </a:rPr>
              <a:t>A la prise en charge : TA 75/30, FC 120 bpm, pâleur, soif</a:t>
            </a:r>
          </a:p>
          <a:p>
            <a:r>
              <a:rPr lang="fr-FR" dirty="0">
                <a:solidFill>
                  <a:schemeClr val="tx2"/>
                </a:solidFill>
                <a:latin typeface="+mj-lt"/>
              </a:rPr>
              <a:t>Bilan biologique : </a:t>
            </a:r>
            <a:r>
              <a:rPr lang="fr-FR" dirty="0" err="1">
                <a:solidFill>
                  <a:schemeClr val="tx2"/>
                </a:solidFill>
                <a:latin typeface="+mj-lt"/>
              </a:rPr>
              <a:t>Hb</a:t>
            </a:r>
            <a:r>
              <a:rPr lang="fr-FR" dirty="0">
                <a:solidFill>
                  <a:schemeClr val="tx2"/>
                </a:solidFill>
                <a:latin typeface="+mj-lt"/>
              </a:rPr>
              <a:t> 56 g/L, TP 56%</a:t>
            </a:r>
          </a:p>
          <a:p>
            <a:pPr marL="457200" lvl="1" indent="0">
              <a:buNone/>
            </a:pPr>
            <a:endParaRPr lang="fr-FR" dirty="0">
              <a:solidFill>
                <a:schemeClr val="tx2"/>
              </a:solidFill>
              <a:latin typeface="+mj-lt"/>
            </a:endParaRPr>
          </a:p>
          <a:p>
            <a:pPr marL="457200" lvl="1" indent="0">
              <a:buNone/>
            </a:pPr>
            <a:r>
              <a:rPr lang="fr-FR" sz="3600" dirty="0">
                <a:solidFill>
                  <a:schemeClr val="tx2"/>
                </a:solidFill>
                <a:latin typeface="+mj-lt"/>
              </a:rPr>
              <a:t>	</a:t>
            </a:r>
            <a:r>
              <a:rPr lang="fr-FR" sz="3600" dirty="0">
                <a:solidFill>
                  <a:schemeClr val="tx2"/>
                </a:solidFill>
              </a:rPr>
              <a:t>Rupture de rate</a:t>
            </a:r>
          </a:p>
          <a:p>
            <a:pPr marL="457200" lvl="1" indent="0">
              <a:buNone/>
            </a:pPr>
            <a:r>
              <a:rPr lang="fr-FR" sz="3600" dirty="0">
                <a:solidFill>
                  <a:schemeClr val="tx2"/>
                </a:solidFill>
              </a:rPr>
              <a:t>	nécessité d’une chirurgie en urgence</a:t>
            </a:r>
          </a:p>
          <a:p>
            <a:endParaRPr lang="fr-FR" dirty="0">
              <a:solidFill>
                <a:schemeClr val="tx2"/>
              </a:solidFill>
              <a:latin typeface="+mj-lt"/>
            </a:endParaRPr>
          </a:p>
        </p:txBody>
      </p:sp>
      <p:pic>
        <p:nvPicPr>
          <p:cNvPr id="14" name="Graphique 7" descr="Cible">
            <a:extLst>
              <a:ext uri="{FF2B5EF4-FFF2-40B4-BE49-F238E27FC236}">
                <a16:creationId xmlns:a16="http://schemas.microsoft.com/office/drawing/2014/main" id="{66CD333F-0C30-4717-A665-2C6C05C9A5C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406593" y="5210984"/>
            <a:ext cx="914400" cy="914400"/>
          </a:xfrm>
          <a:prstGeom prst="rect">
            <a:avLst/>
          </a:prstGeom>
        </p:spPr>
      </p:pic>
    </p:spTree>
    <p:extLst>
      <p:ext uri="{BB962C8B-B14F-4D97-AF65-F5344CB8AC3E}">
        <p14:creationId xmlns:p14="http://schemas.microsoft.com/office/powerpoint/2010/main" val="273691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e 5">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37</a:t>
            </a:fld>
            <a:endParaRPr lang="fr-FR" dirty="0"/>
          </a:p>
        </p:txBody>
      </p:sp>
      <p:sp>
        <p:nvSpPr>
          <p:cNvPr id="5" name="Espace réservé du texte 4"/>
          <p:cNvSpPr>
            <a:spLocks noGrp="1"/>
          </p:cNvSpPr>
          <p:nvPr>
            <p:ph type="body" sz="quarter" idx="20"/>
          </p:nvPr>
        </p:nvSpPr>
        <p:spPr>
          <a:xfrm>
            <a:off x="724402" y="2067620"/>
            <a:ext cx="9704231" cy="486557"/>
          </a:xfrm>
        </p:spPr>
        <p:txBody>
          <a:bodyPr/>
          <a:lstStyle/>
          <a:p>
            <a:r>
              <a:rPr lang="fr-FR" dirty="0"/>
              <a:t>Effet neutralisant</a:t>
            </a:r>
          </a:p>
        </p:txBody>
      </p:sp>
      <p:sp>
        <p:nvSpPr>
          <p:cNvPr id="8" name="Ellipse 7">
            <a:extLst>
              <a:ext uri="{FF2B5EF4-FFF2-40B4-BE49-F238E27FC236}">
                <a16:creationId xmlns:a16="http://schemas.microsoft.com/office/drawing/2014/main" id="{BA103145-0A56-4A70-B2F1-5E93A17EBFDE}"/>
              </a:ext>
            </a:extLst>
          </p:cNvPr>
          <p:cNvSpPr/>
          <p:nvPr/>
        </p:nvSpPr>
        <p:spPr>
          <a:xfrm>
            <a:off x="11074899" y="231358"/>
            <a:ext cx="973745" cy="945335"/>
          </a:xfrm>
          <a:prstGeom prst="ellipse">
            <a:avLst/>
          </a:prstGeom>
          <a:solidFill>
            <a:schemeClr val="bg1"/>
          </a:solidFill>
          <a:ln w="1016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1">
                    <a:lumMod val="75000"/>
                  </a:schemeClr>
                </a:solidFill>
              </a:rPr>
              <a:t>B</a:t>
            </a:r>
          </a:p>
        </p:txBody>
      </p:sp>
      <p:grpSp>
        <p:nvGrpSpPr>
          <p:cNvPr id="9" name="Groupe 8"/>
          <p:cNvGrpSpPr/>
          <p:nvPr/>
        </p:nvGrpSpPr>
        <p:grpSpPr>
          <a:xfrm>
            <a:off x="-612743" y="-315416"/>
            <a:ext cx="2388264" cy="2286432"/>
            <a:chOff x="695940" y="1739361"/>
            <a:chExt cx="1596967" cy="1555284"/>
          </a:xfrm>
          <a:solidFill>
            <a:schemeClr val="accent3"/>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2"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3"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6" name="Espace réservé du texte 2">
            <a:extLst>
              <a:ext uri="{FF2B5EF4-FFF2-40B4-BE49-F238E27FC236}">
                <a16:creationId xmlns:a16="http://schemas.microsoft.com/office/drawing/2014/main" id="{AA0FEA01-7BC2-456E-8561-D0927578FA2D}"/>
              </a:ext>
            </a:extLst>
          </p:cNvPr>
          <p:cNvSpPr>
            <a:spLocks noGrp="1"/>
          </p:cNvSpPr>
          <p:nvPr>
            <p:ph type="body" sz="quarter" idx="27"/>
          </p:nvPr>
        </p:nvSpPr>
        <p:spPr>
          <a:xfrm>
            <a:off x="4406593" y="1752636"/>
            <a:ext cx="7461584" cy="4730120"/>
          </a:xfrm>
        </p:spPr>
        <p:txBody>
          <a:bodyPr>
            <a:normAutofit fontScale="92500" lnSpcReduction="10000"/>
          </a:bodyPr>
          <a:lstStyle/>
          <a:p>
            <a:r>
              <a:rPr lang="fr-FR" dirty="0">
                <a:solidFill>
                  <a:schemeClr val="tx2"/>
                </a:solidFill>
                <a:latin typeface="+mj-lt"/>
              </a:rPr>
              <a:t>Mr X, 56 ans</a:t>
            </a:r>
          </a:p>
          <a:p>
            <a:r>
              <a:rPr lang="fr-FR" dirty="0">
                <a:solidFill>
                  <a:schemeClr val="tx2"/>
                </a:solidFill>
                <a:latin typeface="+mj-lt"/>
              </a:rPr>
              <a:t>AC/FA sous </a:t>
            </a:r>
            <a:r>
              <a:rPr lang="fr-FR" b="1" dirty="0" err="1">
                <a:solidFill>
                  <a:schemeClr val="tx2"/>
                </a:solidFill>
                <a:highlight>
                  <a:srgbClr val="FFFF00"/>
                </a:highlight>
              </a:rPr>
              <a:t>Dabigatran</a:t>
            </a:r>
            <a:endParaRPr lang="fr-FR" b="1" dirty="0">
              <a:solidFill>
                <a:schemeClr val="tx2"/>
              </a:solidFill>
              <a:highlight>
                <a:srgbClr val="FFFF00"/>
              </a:highlight>
            </a:endParaRPr>
          </a:p>
          <a:p>
            <a:r>
              <a:rPr lang="fr-FR" dirty="0">
                <a:solidFill>
                  <a:schemeClr val="tx2"/>
                </a:solidFill>
                <a:latin typeface="+mj-lt"/>
              </a:rPr>
              <a:t>Chute ce jour à vélo, contusion abdominale sur le guidon</a:t>
            </a:r>
          </a:p>
          <a:p>
            <a:r>
              <a:rPr lang="fr-FR" dirty="0">
                <a:solidFill>
                  <a:schemeClr val="tx2"/>
                </a:solidFill>
                <a:latin typeface="+mj-lt"/>
              </a:rPr>
              <a:t>A la prise en charge : TA 75/30, FC 120 bpm, pâleur, soif</a:t>
            </a:r>
          </a:p>
          <a:p>
            <a:r>
              <a:rPr lang="fr-FR" dirty="0">
                <a:solidFill>
                  <a:schemeClr val="tx2"/>
                </a:solidFill>
                <a:latin typeface="+mj-lt"/>
              </a:rPr>
              <a:t>Bilan biologique : </a:t>
            </a:r>
            <a:r>
              <a:rPr lang="fr-FR" dirty="0" err="1">
                <a:solidFill>
                  <a:schemeClr val="tx2"/>
                </a:solidFill>
                <a:latin typeface="+mj-lt"/>
              </a:rPr>
              <a:t>Hb</a:t>
            </a:r>
            <a:r>
              <a:rPr lang="fr-FR" dirty="0">
                <a:solidFill>
                  <a:schemeClr val="tx2"/>
                </a:solidFill>
                <a:latin typeface="+mj-lt"/>
              </a:rPr>
              <a:t> 56 g/L, </a:t>
            </a:r>
            <a:r>
              <a:rPr lang="fr-FR" dirty="0">
                <a:solidFill>
                  <a:schemeClr val="tx2"/>
                </a:solidFill>
                <a:highlight>
                  <a:srgbClr val="FFFF00"/>
                </a:highlight>
              </a:rPr>
              <a:t>TP 56%</a:t>
            </a:r>
          </a:p>
          <a:p>
            <a:pPr marL="457200" lvl="1" indent="0">
              <a:buNone/>
            </a:pPr>
            <a:endParaRPr lang="fr-FR" dirty="0">
              <a:solidFill>
                <a:schemeClr val="tx2"/>
              </a:solidFill>
              <a:latin typeface="+mj-lt"/>
            </a:endParaRPr>
          </a:p>
          <a:p>
            <a:pPr marL="457200" lvl="1" indent="0">
              <a:buNone/>
            </a:pPr>
            <a:r>
              <a:rPr lang="fr-FR" sz="3600" dirty="0">
                <a:solidFill>
                  <a:schemeClr val="tx2"/>
                </a:solidFill>
                <a:latin typeface="+mj-lt"/>
              </a:rPr>
              <a:t>	</a:t>
            </a:r>
            <a:r>
              <a:rPr lang="fr-FR" sz="3600" dirty="0">
                <a:solidFill>
                  <a:schemeClr val="tx2"/>
                </a:solidFill>
              </a:rPr>
              <a:t>Rupture de rate</a:t>
            </a:r>
          </a:p>
          <a:p>
            <a:pPr marL="457200" lvl="1" indent="0">
              <a:buNone/>
            </a:pPr>
            <a:r>
              <a:rPr lang="fr-FR" sz="3600" dirty="0">
                <a:solidFill>
                  <a:schemeClr val="tx2"/>
                </a:solidFill>
              </a:rPr>
              <a:t>	nécessité d’une chirurgie en urgence</a:t>
            </a:r>
          </a:p>
          <a:p>
            <a:endParaRPr lang="fr-FR" dirty="0">
              <a:solidFill>
                <a:schemeClr val="tx2"/>
              </a:solidFill>
              <a:latin typeface="+mj-lt"/>
            </a:endParaRPr>
          </a:p>
        </p:txBody>
      </p:sp>
      <p:pic>
        <p:nvPicPr>
          <p:cNvPr id="14" name="Graphique 7" descr="Cible">
            <a:extLst>
              <a:ext uri="{FF2B5EF4-FFF2-40B4-BE49-F238E27FC236}">
                <a16:creationId xmlns:a16="http://schemas.microsoft.com/office/drawing/2014/main" id="{66CD333F-0C30-4717-A665-2C6C05C9A5C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406593" y="5210984"/>
            <a:ext cx="914400" cy="914400"/>
          </a:xfrm>
          <a:prstGeom prst="rect">
            <a:avLst/>
          </a:prstGeom>
        </p:spPr>
      </p:pic>
    </p:spTree>
    <p:extLst>
      <p:ext uri="{BB962C8B-B14F-4D97-AF65-F5344CB8AC3E}">
        <p14:creationId xmlns:p14="http://schemas.microsoft.com/office/powerpoint/2010/main" val="889510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5448EF13-182E-4435-A5CE-4E9399BD4BEF}"/>
              </a:ext>
            </a:extLst>
          </p:cNvPr>
          <p:cNvGrpSpPr/>
          <p:nvPr/>
        </p:nvGrpSpPr>
        <p:grpSpPr>
          <a:xfrm>
            <a:off x="581389" y="1971016"/>
            <a:ext cx="6440324" cy="4501519"/>
            <a:chOff x="1177637" y="1770944"/>
            <a:chExt cx="6440324" cy="4501519"/>
          </a:xfrm>
        </p:grpSpPr>
        <p:pic>
          <p:nvPicPr>
            <p:cNvPr id="17" name="Image 16"/>
            <p:cNvPicPr>
              <a:picLocks noChangeAspect="1"/>
            </p:cNvPicPr>
            <p:nvPr/>
          </p:nvPicPr>
          <p:blipFill rotWithShape="1">
            <a:blip r:embed="rId2"/>
            <a:srcRect r="47495" b="7553"/>
            <a:stretch/>
          </p:blipFill>
          <p:spPr>
            <a:xfrm>
              <a:off x="1177637" y="1770944"/>
              <a:ext cx="5224406" cy="4501519"/>
            </a:xfrm>
            <a:prstGeom prst="rect">
              <a:avLst/>
            </a:prstGeom>
          </p:spPr>
        </p:pic>
        <p:sp>
          <p:nvSpPr>
            <p:cNvPr id="18" name="Rectangle 17">
              <a:extLst>
                <a:ext uri="{FF2B5EF4-FFF2-40B4-BE49-F238E27FC236}">
                  <a16:creationId xmlns:a16="http://schemas.microsoft.com/office/drawing/2014/main" id="{27CD824D-F2B4-4E4D-BD99-8D39732E2771}"/>
                </a:ext>
              </a:extLst>
            </p:cNvPr>
            <p:cNvSpPr/>
            <p:nvPr/>
          </p:nvSpPr>
          <p:spPr>
            <a:xfrm>
              <a:off x="5323940" y="2604458"/>
              <a:ext cx="2294021" cy="2696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9D9AE160-C898-45EA-9547-A6E767C2D663}"/>
                </a:ext>
              </a:extLst>
            </p:cNvPr>
            <p:cNvSpPr/>
            <p:nvPr/>
          </p:nvSpPr>
          <p:spPr>
            <a:xfrm>
              <a:off x="5109742" y="3887826"/>
              <a:ext cx="733198" cy="1565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78C3679B-F8A6-40D7-B348-F90E1F96436B}"/>
                </a:ext>
              </a:extLst>
            </p:cNvPr>
            <p:cNvSpPr/>
            <p:nvPr/>
          </p:nvSpPr>
          <p:spPr>
            <a:xfrm>
              <a:off x="4398238" y="4625654"/>
              <a:ext cx="733198" cy="486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Hexagone 5">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38</a:t>
            </a:fld>
            <a:endParaRPr lang="fr-FR" dirty="0"/>
          </a:p>
        </p:txBody>
      </p:sp>
      <p:sp>
        <p:nvSpPr>
          <p:cNvPr id="5" name="Espace réservé du texte 4"/>
          <p:cNvSpPr>
            <a:spLocks noGrp="1"/>
          </p:cNvSpPr>
          <p:nvPr>
            <p:ph type="body" sz="quarter" idx="20"/>
          </p:nvPr>
        </p:nvSpPr>
        <p:spPr>
          <a:xfrm>
            <a:off x="724402" y="2067620"/>
            <a:ext cx="9704231" cy="486557"/>
          </a:xfrm>
        </p:spPr>
        <p:txBody>
          <a:bodyPr/>
          <a:lstStyle/>
          <a:p>
            <a:r>
              <a:rPr lang="fr-FR" dirty="0"/>
              <a:t>Effet neutralisant</a:t>
            </a:r>
          </a:p>
        </p:txBody>
      </p:sp>
      <p:sp>
        <p:nvSpPr>
          <p:cNvPr id="8" name="Ellipse 7">
            <a:extLst>
              <a:ext uri="{FF2B5EF4-FFF2-40B4-BE49-F238E27FC236}">
                <a16:creationId xmlns:a16="http://schemas.microsoft.com/office/drawing/2014/main" id="{BA103145-0A56-4A70-B2F1-5E93A17EBFDE}"/>
              </a:ext>
            </a:extLst>
          </p:cNvPr>
          <p:cNvSpPr/>
          <p:nvPr/>
        </p:nvSpPr>
        <p:spPr>
          <a:xfrm>
            <a:off x="11074899" y="231358"/>
            <a:ext cx="973745" cy="945335"/>
          </a:xfrm>
          <a:prstGeom prst="ellipse">
            <a:avLst/>
          </a:prstGeom>
          <a:solidFill>
            <a:schemeClr val="bg1"/>
          </a:solidFill>
          <a:ln w="1016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1">
                    <a:lumMod val="75000"/>
                  </a:schemeClr>
                </a:solidFill>
              </a:rPr>
              <a:t>B</a:t>
            </a:r>
          </a:p>
        </p:txBody>
      </p:sp>
      <p:grpSp>
        <p:nvGrpSpPr>
          <p:cNvPr id="9" name="Groupe 8"/>
          <p:cNvGrpSpPr/>
          <p:nvPr/>
        </p:nvGrpSpPr>
        <p:grpSpPr>
          <a:xfrm>
            <a:off x="-612743" y="-315416"/>
            <a:ext cx="2388264" cy="2286432"/>
            <a:chOff x="695940" y="1739361"/>
            <a:chExt cx="1596967" cy="1555284"/>
          </a:xfrm>
          <a:solidFill>
            <a:schemeClr val="accent3"/>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2"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3"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Tree>
    <p:extLst>
      <p:ext uri="{BB962C8B-B14F-4D97-AF65-F5344CB8AC3E}">
        <p14:creationId xmlns:p14="http://schemas.microsoft.com/office/powerpoint/2010/main" val="3798168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e 5">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39</a:t>
            </a:fld>
            <a:endParaRPr lang="fr-FR" dirty="0"/>
          </a:p>
        </p:txBody>
      </p:sp>
      <p:sp>
        <p:nvSpPr>
          <p:cNvPr id="5" name="Espace réservé du texte 4"/>
          <p:cNvSpPr>
            <a:spLocks noGrp="1"/>
          </p:cNvSpPr>
          <p:nvPr>
            <p:ph type="body" sz="quarter" idx="20"/>
          </p:nvPr>
        </p:nvSpPr>
        <p:spPr>
          <a:xfrm>
            <a:off x="724402" y="2067620"/>
            <a:ext cx="9704231" cy="486557"/>
          </a:xfrm>
        </p:spPr>
        <p:txBody>
          <a:bodyPr/>
          <a:lstStyle/>
          <a:p>
            <a:r>
              <a:rPr lang="fr-FR" dirty="0"/>
              <a:t>Effet neutralisant</a:t>
            </a:r>
          </a:p>
        </p:txBody>
      </p:sp>
      <p:sp>
        <p:nvSpPr>
          <p:cNvPr id="8" name="Ellipse 7">
            <a:extLst>
              <a:ext uri="{FF2B5EF4-FFF2-40B4-BE49-F238E27FC236}">
                <a16:creationId xmlns:a16="http://schemas.microsoft.com/office/drawing/2014/main" id="{BA103145-0A56-4A70-B2F1-5E93A17EBFDE}"/>
              </a:ext>
            </a:extLst>
          </p:cNvPr>
          <p:cNvSpPr/>
          <p:nvPr/>
        </p:nvSpPr>
        <p:spPr>
          <a:xfrm>
            <a:off x="11074899" y="231358"/>
            <a:ext cx="973745" cy="945335"/>
          </a:xfrm>
          <a:prstGeom prst="ellipse">
            <a:avLst/>
          </a:prstGeom>
          <a:solidFill>
            <a:schemeClr val="bg1"/>
          </a:solidFill>
          <a:ln w="1016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1">
                    <a:lumMod val="75000"/>
                  </a:schemeClr>
                </a:solidFill>
              </a:rPr>
              <a:t>B</a:t>
            </a:r>
          </a:p>
        </p:txBody>
      </p:sp>
      <p:grpSp>
        <p:nvGrpSpPr>
          <p:cNvPr id="9" name="Groupe 8"/>
          <p:cNvGrpSpPr/>
          <p:nvPr/>
        </p:nvGrpSpPr>
        <p:grpSpPr>
          <a:xfrm>
            <a:off x="-612743" y="-315416"/>
            <a:ext cx="2388264" cy="2286432"/>
            <a:chOff x="695940" y="1739361"/>
            <a:chExt cx="1596967" cy="1555284"/>
          </a:xfrm>
          <a:solidFill>
            <a:schemeClr val="accent3"/>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2"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3"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pic>
        <p:nvPicPr>
          <p:cNvPr id="16" name="Image 15">
            <a:extLst>
              <a:ext uri="{FF2B5EF4-FFF2-40B4-BE49-F238E27FC236}">
                <a16:creationId xmlns:a16="http://schemas.microsoft.com/office/drawing/2014/main" id="{6DF0B004-DA99-48A1-B475-A401D65852E5}"/>
              </a:ext>
            </a:extLst>
          </p:cNvPr>
          <p:cNvPicPr>
            <a:picLocks noChangeAspect="1"/>
          </p:cNvPicPr>
          <p:nvPr/>
        </p:nvPicPr>
        <p:blipFill>
          <a:blip r:embed="rId2"/>
          <a:stretch>
            <a:fillRect/>
          </a:stretch>
        </p:blipFill>
        <p:spPr>
          <a:xfrm>
            <a:off x="6834568" y="1226969"/>
            <a:ext cx="3879001" cy="5242567"/>
          </a:xfrm>
          <a:prstGeom prst="rect">
            <a:avLst/>
          </a:prstGeom>
          <a:ln>
            <a:noFill/>
          </a:ln>
          <a:effectLst>
            <a:outerShdw blurRad="292100" dist="139700" dir="2700000" algn="tl" rotWithShape="0">
              <a:srgbClr val="333333">
                <a:alpha val="65000"/>
              </a:srgbClr>
            </a:outerShdw>
          </a:effectLst>
        </p:spPr>
      </p:pic>
      <p:sp>
        <p:nvSpPr>
          <p:cNvPr id="21" name="Espace réservé du texte 2">
            <a:extLst>
              <a:ext uri="{FF2B5EF4-FFF2-40B4-BE49-F238E27FC236}">
                <a16:creationId xmlns:a16="http://schemas.microsoft.com/office/drawing/2014/main" id="{F3EE8B4A-3758-486C-945C-4BE84BE85A0E}"/>
              </a:ext>
            </a:extLst>
          </p:cNvPr>
          <p:cNvSpPr txBox="1">
            <a:spLocks/>
          </p:cNvSpPr>
          <p:nvPr/>
        </p:nvSpPr>
        <p:spPr>
          <a:xfrm>
            <a:off x="1691555" y="2919955"/>
            <a:ext cx="5877442" cy="3462593"/>
          </a:xfrm>
          <a:prstGeom prst="rect">
            <a:avLst/>
          </a:prstGeom>
        </p:spPr>
        <p:txBody>
          <a:bodyPr>
            <a:normAutofit/>
          </a:bodyPr>
          <a:lstStyle>
            <a:lvl1pPr marL="406400" marR="0" indent="-398463" algn="l" defTabSz="914400" rtl="0" eaLnBrk="1" fontAlgn="auto" latinLnBrk="0" hangingPunct="1">
              <a:lnSpc>
                <a:spcPct val="100000"/>
              </a:lnSpc>
              <a:spcBef>
                <a:spcPts val="500"/>
              </a:spcBef>
              <a:spcAft>
                <a:spcPts val="0"/>
              </a:spcAft>
              <a:buClr>
                <a:schemeClr val="bg2"/>
              </a:buClr>
              <a:buSzTx/>
              <a:buFont typeface="Police système"/>
              <a:buChar char="●"/>
              <a:tabLst/>
              <a:defRPr lang="fr-FR" sz="3000" b="0" kern="1200" noProof="0">
                <a:solidFill>
                  <a:schemeClr val="tx1"/>
                </a:solidFill>
                <a:latin typeface="+mn-lt"/>
                <a:ea typeface="+mn-ea"/>
                <a:cs typeface="Calibri" panose="020F0502020204030204" pitchFamily="34" charset="0"/>
              </a:defRPr>
            </a:lvl1pPr>
            <a:lvl2pPr marL="800100" marR="0" indent="-342900" algn="l" defTabSz="914400" rtl="0" eaLnBrk="1" fontAlgn="auto" latinLnBrk="0" hangingPunct="1">
              <a:lnSpc>
                <a:spcPct val="100000"/>
              </a:lnSpc>
              <a:spcBef>
                <a:spcPts val="500"/>
              </a:spcBef>
              <a:spcAft>
                <a:spcPts val="0"/>
              </a:spcAft>
              <a:buClr>
                <a:schemeClr val="tx2"/>
              </a:buClr>
              <a:buSzPct val="120000"/>
              <a:buFont typeface="Police système"/>
              <a:buChar char="•"/>
              <a:tabLst/>
              <a:defRPr sz="2600" b="0" kern="1200">
                <a:solidFill>
                  <a:schemeClr val="tx1"/>
                </a:solidFill>
                <a:latin typeface="+mn-lt"/>
                <a:ea typeface="+mn-ea"/>
                <a:cs typeface="+mn-cs"/>
              </a:defRPr>
            </a:lvl2pPr>
            <a:lvl3pPr marL="1143000" marR="0" indent="-296863" algn="l" defTabSz="914400" rtl="0" eaLnBrk="1" fontAlgn="auto" latinLnBrk="0" hangingPunct="1">
              <a:lnSpc>
                <a:spcPct val="100000"/>
              </a:lnSpc>
              <a:spcBef>
                <a:spcPts val="500"/>
              </a:spcBef>
              <a:spcAft>
                <a:spcPts val="0"/>
              </a:spcAft>
              <a:buClrTx/>
              <a:buSzTx/>
              <a:buFont typeface="Police système"/>
              <a:buChar char="•"/>
              <a:tabLst/>
              <a:defRPr sz="2400" b="0" kern="1200">
                <a:solidFill>
                  <a:schemeClr val="tx1"/>
                </a:solidFill>
                <a:latin typeface="+mn-lt"/>
                <a:ea typeface="+mn-ea"/>
                <a:cs typeface="+mn-cs"/>
              </a:defRPr>
            </a:lvl3pPr>
            <a:lvl4pPr marL="1385888" marR="0" indent="-2619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200" kern="1200">
                <a:solidFill>
                  <a:schemeClr val="tx1"/>
                </a:solidFill>
                <a:latin typeface="+mn-lt"/>
                <a:ea typeface="+mn-ea"/>
                <a:cs typeface="+mn-cs"/>
              </a:defRPr>
            </a:lvl4pPr>
            <a:lvl5pPr marL="1649413" indent="-2635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7" indent="0">
              <a:buFont typeface="Police système"/>
              <a:buNone/>
            </a:pPr>
            <a:r>
              <a:rPr lang="fr-FR" sz="5400" dirty="0" err="1">
                <a:solidFill>
                  <a:schemeClr val="tx2"/>
                </a:solidFill>
              </a:rPr>
              <a:t>Idarucizumab</a:t>
            </a:r>
            <a:endParaRPr lang="fr-FR" sz="5400" dirty="0">
              <a:solidFill>
                <a:schemeClr val="tx2"/>
              </a:solidFill>
            </a:endParaRPr>
          </a:p>
        </p:txBody>
      </p:sp>
    </p:spTree>
    <p:extLst>
      <p:ext uri="{BB962C8B-B14F-4D97-AF65-F5344CB8AC3E}">
        <p14:creationId xmlns:p14="http://schemas.microsoft.com/office/powerpoint/2010/main" val="320497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B6DF989-D583-4CE4-9135-7356F094F028}"/>
              </a:ext>
            </a:extLst>
          </p:cNvPr>
          <p:cNvSpPr>
            <a:spLocks noGrp="1"/>
          </p:cNvSpPr>
          <p:nvPr>
            <p:ph type="sldNum" sz="quarter" idx="12"/>
          </p:nvPr>
        </p:nvSpPr>
        <p:spPr/>
        <p:txBody>
          <a:bodyPr/>
          <a:lstStyle/>
          <a:p>
            <a:fld id="{FA8B6565-9BF0-4851-88BC-481D3FE6E5CB}" type="slidenum">
              <a:rPr lang="fr-FR" smtClean="0"/>
              <a:pPr/>
              <a:t>4</a:t>
            </a:fld>
            <a:endParaRPr lang="fr-FR" dirty="0"/>
          </a:p>
        </p:txBody>
      </p:sp>
      <p:graphicFrame>
        <p:nvGraphicFramePr>
          <p:cNvPr id="5" name="Tableau 4">
            <a:extLst>
              <a:ext uri="{FF2B5EF4-FFF2-40B4-BE49-F238E27FC236}">
                <a16:creationId xmlns:a16="http://schemas.microsoft.com/office/drawing/2014/main" id="{670C8989-CAD0-4252-8144-84638001F4B3}"/>
              </a:ext>
            </a:extLst>
          </p:cNvPr>
          <p:cNvGraphicFramePr>
            <a:graphicFrameLocks noGrp="1"/>
          </p:cNvGraphicFramePr>
          <p:nvPr>
            <p:extLst>
              <p:ext uri="{D42A27DB-BD31-4B8C-83A1-F6EECF244321}">
                <p14:modId xmlns:p14="http://schemas.microsoft.com/office/powerpoint/2010/main" val="677055521"/>
              </p:ext>
            </p:extLst>
          </p:nvPr>
        </p:nvGraphicFramePr>
        <p:xfrm>
          <a:off x="466989" y="364985"/>
          <a:ext cx="11031017" cy="6186195"/>
        </p:xfrm>
        <a:graphic>
          <a:graphicData uri="http://schemas.openxmlformats.org/drawingml/2006/table">
            <a:tbl>
              <a:tblPr firstRow="1" bandRow="1">
                <a:tableStyleId>{3B4B98B0-60AC-42C2-AFA5-B58CD77FA1E5}</a:tableStyleId>
              </a:tblPr>
              <a:tblGrid>
                <a:gridCol w="621020">
                  <a:extLst>
                    <a:ext uri="{9D8B030D-6E8A-4147-A177-3AD203B41FA5}">
                      <a16:colId xmlns:a16="http://schemas.microsoft.com/office/drawing/2014/main" val="1981431369"/>
                    </a:ext>
                  </a:extLst>
                </a:gridCol>
                <a:gridCol w="1989848">
                  <a:extLst>
                    <a:ext uri="{9D8B030D-6E8A-4147-A177-3AD203B41FA5}">
                      <a16:colId xmlns:a16="http://schemas.microsoft.com/office/drawing/2014/main" val="2833263128"/>
                    </a:ext>
                  </a:extLst>
                </a:gridCol>
                <a:gridCol w="4179773">
                  <a:extLst>
                    <a:ext uri="{9D8B030D-6E8A-4147-A177-3AD203B41FA5}">
                      <a16:colId xmlns:a16="http://schemas.microsoft.com/office/drawing/2014/main" val="2955509016"/>
                    </a:ext>
                  </a:extLst>
                </a:gridCol>
                <a:gridCol w="4240376">
                  <a:extLst>
                    <a:ext uri="{9D8B030D-6E8A-4147-A177-3AD203B41FA5}">
                      <a16:colId xmlns:a16="http://schemas.microsoft.com/office/drawing/2014/main" val="519370400"/>
                    </a:ext>
                  </a:extLst>
                </a:gridCol>
              </a:tblGrid>
              <a:tr h="224073">
                <a:tc>
                  <a:txBody>
                    <a:bodyPr/>
                    <a:lstStyle/>
                    <a:p>
                      <a:pPr algn="ctr"/>
                      <a:r>
                        <a:rPr lang="fr-FR" sz="1800" dirty="0">
                          <a:effectLst/>
                        </a:rPr>
                        <a:t>Rang</a:t>
                      </a:r>
                      <a:endParaRPr lang="fr-FR" sz="1800" b="1" dirty="0">
                        <a:solidFill>
                          <a:schemeClr val="bg1"/>
                        </a:solidFill>
                        <a:effectLst/>
                      </a:endParaRPr>
                    </a:p>
                  </a:txBody>
                  <a:tcPr marL="16344" marR="16344" marT="16344" marB="16344" anchor="ctr"/>
                </a:tc>
                <a:tc>
                  <a:txBody>
                    <a:bodyPr/>
                    <a:lstStyle/>
                    <a:p>
                      <a:pPr algn="ctr"/>
                      <a:r>
                        <a:rPr lang="fr-FR" sz="1800" dirty="0">
                          <a:effectLst/>
                        </a:rPr>
                        <a:t>Rubrique</a:t>
                      </a:r>
                      <a:endParaRPr lang="fr-FR" sz="1800" b="1" dirty="0">
                        <a:solidFill>
                          <a:schemeClr val="bg1"/>
                        </a:solidFill>
                        <a:effectLst/>
                      </a:endParaRPr>
                    </a:p>
                  </a:txBody>
                  <a:tcPr marL="16344" marR="16344" marT="16344" marB="16344" anchor="ctr"/>
                </a:tc>
                <a:tc>
                  <a:txBody>
                    <a:bodyPr/>
                    <a:lstStyle/>
                    <a:p>
                      <a:pPr algn="ctr"/>
                      <a:r>
                        <a:rPr lang="fr-FR" sz="1800" dirty="0">
                          <a:effectLst/>
                        </a:rPr>
                        <a:t>Intitulé</a:t>
                      </a:r>
                      <a:endParaRPr lang="fr-FR" sz="1800" b="1" dirty="0">
                        <a:solidFill>
                          <a:schemeClr val="bg1"/>
                        </a:solidFill>
                        <a:effectLst/>
                      </a:endParaRPr>
                    </a:p>
                  </a:txBody>
                  <a:tcPr marL="16344" marR="16344" marT="16344" marB="16344" anchor="ctr"/>
                </a:tc>
                <a:tc>
                  <a:txBody>
                    <a:bodyPr/>
                    <a:lstStyle/>
                    <a:p>
                      <a:pPr algn="ctr"/>
                      <a:r>
                        <a:rPr lang="fr-FR" sz="1800" dirty="0">
                          <a:effectLst/>
                        </a:rPr>
                        <a:t>Descriptif</a:t>
                      </a:r>
                      <a:endParaRPr lang="fr-FR" sz="1800" b="1" dirty="0">
                        <a:solidFill>
                          <a:schemeClr val="bg1"/>
                        </a:solidFill>
                        <a:effectLst/>
                      </a:endParaRPr>
                    </a:p>
                  </a:txBody>
                  <a:tcPr marL="16344" marR="16344" marT="16344" marB="16344" anchor="ctr"/>
                </a:tc>
                <a:extLst>
                  <a:ext uri="{0D108BD9-81ED-4DB2-BD59-A6C34878D82A}">
                    <a16:rowId xmlns:a16="http://schemas.microsoft.com/office/drawing/2014/main" val="2495426079"/>
                  </a:ext>
                </a:extLst>
              </a:tr>
              <a:tr h="224073">
                <a:tc>
                  <a:txBody>
                    <a:bodyPr/>
                    <a:lstStyle/>
                    <a:p>
                      <a:pPr algn="ctr" fontAlgn="t"/>
                      <a:r>
                        <a:rPr lang="fr-FR" sz="1800" dirty="0">
                          <a:effectLst/>
                        </a:rPr>
                        <a:t>A</a:t>
                      </a:r>
                      <a:endParaRPr lang="fr-FR" sz="1800" dirty="0">
                        <a:solidFill>
                          <a:srgbClr val="000000"/>
                        </a:solidFill>
                        <a:effectLst/>
                      </a:endParaRPr>
                    </a:p>
                  </a:txBody>
                  <a:tcPr marL="16344" marR="16344" marT="16344" marB="16344" anchor="ctr">
                    <a:solidFill>
                      <a:schemeClr val="accent5">
                        <a:lumMod val="40000"/>
                        <a:lumOff val="60000"/>
                      </a:schemeClr>
                    </a:solidFill>
                  </a:tcPr>
                </a:tc>
                <a:tc>
                  <a:txBody>
                    <a:bodyPr/>
                    <a:lstStyle/>
                    <a:p>
                      <a:pPr algn="ctr" fontAlgn="t"/>
                      <a:r>
                        <a:rPr lang="fr-FR" sz="1800" dirty="0">
                          <a:effectLst/>
                        </a:rPr>
                        <a:t>Définition</a:t>
                      </a:r>
                      <a:endParaRPr lang="fr-FR" sz="1800" dirty="0">
                        <a:solidFill>
                          <a:srgbClr val="000000"/>
                        </a:solidFill>
                        <a:effectLst/>
                      </a:endParaRPr>
                    </a:p>
                  </a:txBody>
                  <a:tcPr marL="16344" marR="16344" marT="16344" marB="16344" anchor="ctr">
                    <a:solidFill>
                      <a:schemeClr val="accent5">
                        <a:lumMod val="40000"/>
                        <a:lumOff val="60000"/>
                      </a:schemeClr>
                    </a:solidFill>
                  </a:tcPr>
                </a:tc>
                <a:tc>
                  <a:txBody>
                    <a:bodyPr/>
                    <a:lstStyle/>
                    <a:p>
                      <a:pPr algn="ctr" fontAlgn="t"/>
                      <a:r>
                        <a:rPr lang="fr-FR" sz="1800" dirty="0">
                          <a:effectLst/>
                        </a:rPr>
                        <a:t>Notion de thérapie ciblée</a:t>
                      </a:r>
                      <a:endParaRPr lang="fr-FR" sz="1800" dirty="0">
                        <a:solidFill>
                          <a:srgbClr val="000000"/>
                        </a:solidFill>
                        <a:effectLst/>
                      </a:endParaRPr>
                    </a:p>
                  </a:txBody>
                  <a:tcPr marL="16344" marR="16344" marT="16344" marB="16344" anchor="ctr">
                    <a:solidFill>
                      <a:schemeClr val="accent5">
                        <a:lumMod val="40000"/>
                        <a:lumOff val="60000"/>
                      </a:schemeClr>
                    </a:solidFill>
                  </a:tcPr>
                </a:tc>
                <a:tc>
                  <a:txBody>
                    <a:bodyPr/>
                    <a:lstStyle/>
                    <a:p>
                      <a:pPr algn="ctr"/>
                      <a:endParaRPr lang="fr-FR" dirty="0">
                        <a:solidFill>
                          <a:srgbClr val="000000"/>
                        </a:solidFill>
                      </a:endParaRPr>
                    </a:p>
                  </a:txBody>
                  <a:tcPr marL="16344" marR="16344" marT="16344" marB="16344" anchor="ctr">
                    <a:solidFill>
                      <a:schemeClr val="accent5">
                        <a:lumMod val="40000"/>
                        <a:lumOff val="60000"/>
                      </a:schemeClr>
                    </a:solidFill>
                  </a:tcPr>
                </a:tc>
                <a:extLst>
                  <a:ext uri="{0D108BD9-81ED-4DB2-BD59-A6C34878D82A}">
                    <a16:rowId xmlns:a16="http://schemas.microsoft.com/office/drawing/2014/main" val="2677514859"/>
                  </a:ext>
                </a:extLst>
              </a:tr>
              <a:tr h="624503">
                <a:tc>
                  <a:txBody>
                    <a:bodyPr/>
                    <a:lstStyle/>
                    <a:p>
                      <a:pPr algn="ctr" fontAlgn="t"/>
                      <a:r>
                        <a:rPr lang="fr-FR" sz="1800" dirty="0">
                          <a:effectLst/>
                        </a:rPr>
                        <a:t>A</a:t>
                      </a:r>
                      <a:endParaRPr lang="fr-FR" sz="1800" dirty="0">
                        <a:solidFill>
                          <a:srgbClr val="000000"/>
                        </a:solidFill>
                        <a:effectLst/>
                      </a:endParaRPr>
                    </a:p>
                  </a:txBody>
                  <a:tcPr marL="16344" marR="16344" marT="16344" marB="16344" anchor="ctr">
                    <a:solidFill>
                      <a:schemeClr val="accent5">
                        <a:lumMod val="20000"/>
                        <a:lumOff val="80000"/>
                      </a:schemeClr>
                    </a:solidFill>
                  </a:tcPr>
                </a:tc>
                <a:tc>
                  <a:txBody>
                    <a:bodyPr/>
                    <a:lstStyle/>
                    <a:p>
                      <a:pPr algn="ctr" fontAlgn="t"/>
                      <a:r>
                        <a:rPr lang="fr-FR" sz="1800" dirty="0">
                          <a:effectLst/>
                        </a:rPr>
                        <a:t>Définition</a:t>
                      </a:r>
                      <a:endParaRPr lang="fr-FR" sz="1800" dirty="0">
                        <a:solidFill>
                          <a:srgbClr val="000000"/>
                        </a:solidFill>
                        <a:effectLst/>
                      </a:endParaRPr>
                    </a:p>
                  </a:txBody>
                  <a:tcPr marL="16344" marR="16344" marT="16344" marB="16344" anchor="ctr">
                    <a:solidFill>
                      <a:schemeClr val="accent5">
                        <a:lumMod val="20000"/>
                        <a:lumOff val="80000"/>
                      </a:schemeClr>
                    </a:solidFill>
                  </a:tcPr>
                </a:tc>
                <a:tc>
                  <a:txBody>
                    <a:bodyPr/>
                    <a:lstStyle/>
                    <a:p>
                      <a:pPr algn="ctr" fontAlgn="t"/>
                      <a:r>
                        <a:rPr lang="fr-FR" sz="1800" dirty="0">
                          <a:effectLst/>
                        </a:rPr>
                        <a:t>Traitements de fond : synthétiques, biologiques, ciblés</a:t>
                      </a:r>
                      <a:endParaRPr lang="fr-FR" sz="1800" dirty="0">
                        <a:solidFill>
                          <a:srgbClr val="000000"/>
                        </a:solidFill>
                        <a:effectLst/>
                      </a:endParaRPr>
                    </a:p>
                  </a:txBody>
                  <a:tcPr marL="16344" marR="16344" marT="16344" marB="16344" anchor="ctr">
                    <a:solidFill>
                      <a:schemeClr val="accent5">
                        <a:lumMod val="20000"/>
                        <a:lumOff val="80000"/>
                      </a:schemeClr>
                    </a:solidFill>
                  </a:tcPr>
                </a:tc>
                <a:tc>
                  <a:txBody>
                    <a:bodyPr/>
                    <a:lstStyle/>
                    <a:p>
                      <a:pPr algn="ctr" fontAlgn="t"/>
                      <a:r>
                        <a:rPr lang="fr-FR" sz="1800" dirty="0">
                          <a:effectLst/>
                        </a:rPr>
                        <a:t>Décrire les différents traitements de fond biologique et ciblés</a:t>
                      </a:r>
                      <a:endParaRPr lang="fr-FR" sz="1800" dirty="0">
                        <a:solidFill>
                          <a:srgbClr val="000000"/>
                        </a:solidFill>
                        <a:effectLst/>
                      </a:endParaRPr>
                    </a:p>
                  </a:txBody>
                  <a:tcPr marL="16344" marR="16344" marT="16344" marB="16344" anchor="ctr">
                    <a:solidFill>
                      <a:schemeClr val="accent5">
                        <a:lumMod val="20000"/>
                        <a:lumOff val="80000"/>
                      </a:schemeClr>
                    </a:solidFill>
                  </a:tcPr>
                </a:tc>
                <a:extLst>
                  <a:ext uri="{0D108BD9-81ED-4DB2-BD59-A6C34878D82A}">
                    <a16:rowId xmlns:a16="http://schemas.microsoft.com/office/drawing/2014/main" val="3368364906"/>
                  </a:ext>
                </a:extLst>
              </a:tr>
              <a:tr h="824718">
                <a:tc>
                  <a:txBody>
                    <a:bodyPr/>
                    <a:lstStyle/>
                    <a:p>
                      <a:pPr algn="ctr" fontAlgn="t"/>
                      <a:r>
                        <a:rPr lang="fr-FR" sz="1800" dirty="0">
                          <a:effectLst/>
                        </a:rPr>
                        <a:t>B</a:t>
                      </a:r>
                      <a:endParaRPr lang="fr-FR" sz="1800" dirty="0">
                        <a:solidFill>
                          <a:srgbClr val="000000"/>
                        </a:solidFill>
                        <a:effectLst/>
                      </a:endParaRPr>
                    </a:p>
                  </a:txBody>
                  <a:tcPr marL="16344" marR="16344" marT="16344" marB="16344" anchor="ctr">
                    <a:solidFill>
                      <a:schemeClr val="accent5">
                        <a:lumMod val="40000"/>
                        <a:lumOff val="60000"/>
                      </a:schemeClr>
                    </a:solidFill>
                  </a:tcPr>
                </a:tc>
                <a:tc>
                  <a:txBody>
                    <a:bodyPr/>
                    <a:lstStyle/>
                    <a:p>
                      <a:pPr algn="ctr" fontAlgn="t"/>
                      <a:r>
                        <a:rPr lang="fr-FR" sz="1800" dirty="0">
                          <a:effectLst/>
                        </a:rPr>
                        <a:t>Éléments physiopathologiques</a:t>
                      </a:r>
                      <a:endParaRPr lang="fr-FR" sz="1800" dirty="0">
                        <a:solidFill>
                          <a:srgbClr val="000000"/>
                        </a:solidFill>
                        <a:effectLst/>
                      </a:endParaRPr>
                    </a:p>
                  </a:txBody>
                  <a:tcPr marL="16344" marR="16344" marT="16344" marB="16344" anchor="ctr">
                    <a:solidFill>
                      <a:schemeClr val="accent5">
                        <a:lumMod val="40000"/>
                        <a:lumOff val="60000"/>
                      </a:schemeClr>
                    </a:solidFill>
                  </a:tcPr>
                </a:tc>
                <a:tc>
                  <a:txBody>
                    <a:bodyPr/>
                    <a:lstStyle/>
                    <a:p>
                      <a:pPr algn="ctr" fontAlgn="t"/>
                      <a:r>
                        <a:rPr lang="fr-FR" sz="1800" dirty="0">
                          <a:effectLst/>
                        </a:rPr>
                        <a:t>Connaître les mécanismes d'action des biomédicaments et traitements ciblés</a:t>
                      </a:r>
                      <a:endParaRPr lang="fr-FR" sz="1800" dirty="0">
                        <a:solidFill>
                          <a:srgbClr val="000000"/>
                        </a:solidFill>
                        <a:effectLst/>
                      </a:endParaRPr>
                    </a:p>
                  </a:txBody>
                  <a:tcPr marL="16344" marR="16344" marT="16344" marB="16344" anchor="ctr">
                    <a:solidFill>
                      <a:schemeClr val="accent5">
                        <a:lumMod val="40000"/>
                        <a:lumOff val="60000"/>
                      </a:schemeClr>
                    </a:solidFill>
                  </a:tcPr>
                </a:tc>
                <a:tc>
                  <a:txBody>
                    <a:bodyPr/>
                    <a:lstStyle/>
                    <a:p>
                      <a:pPr algn="ctr" fontAlgn="t"/>
                      <a:r>
                        <a:rPr lang="fr-FR" sz="1800" dirty="0">
                          <a:effectLst/>
                        </a:rPr>
                        <a:t>Décrire les mécanismes d'action des biomédicaments et traitements ciblés</a:t>
                      </a:r>
                      <a:endParaRPr lang="fr-FR" sz="1800" dirty="0">
                        <a:solidFill>
                          <a:srgbClr val="000000"/>
                        </a:solidFill>
                        <a:effectLst/>
                      </a:endParaRPr>
                    </a:p>
                  </a:txBody>
                  <a:tcPr marL="16344" marR="16344" marT="16344" marB="16344" anchor="ctr">
                    <a:solidFill>
                      <a:schemeClr val="accent5">
                        <a:lumMod val="40000"/>
                        <a:lumOff val="60000"/>
                      </a:schemeClr>
                    </a:solidFill>
                  </a:tcPr>
                </a:tc>
                <a:extLst>
                  <a:ext uri="{0D108BD9-81ED-4DB2-BD59-A6C34878D82A}">
                    <a16:rowId xmlns:a16="http://schemas.microsoft.com/office/drawing/2014/main" val="3313797828"/>
                  </a:ext>
                </a:extLst>
              </a:tr>
              <a:tr h="624503">
                <a:tc>
                  <a:txBody>
                    <a:bodyPr/>
                    <a:lstStyle/>
                    <a:p>
                      <a:pPr algn="ctr" fontAlgn="t"/>
                      <a:r>
                        <a:rPr lang="fr-FR" sz="1800">
                          <a:effectLst/>
                        </a:rPr>
                        <a:t>A</a:t>
                      </a:r>
                      <a:endParaRPr lang="fr-FR" sz="1800">
                        <a:solidFill>
                          <a:srgbClr val="000000"/>
                        </a:solidFill>
                        <a:effectLst/>
                      </a:endParaRPr>
                    </a:p>
                  </a:txBody>
                  <a:tcPr marL="16344" marR="16344" marT="16344" marB="16344" anchor="ctr"/>
                </a:tc>
                <a:tc>
                  <a:txBody>
                    <a:bodyPr/>
                    <a:lstStyle/>
                    <a:p>
                      <a:pPr algn="ctr" fontAlgn="t"/>
                      <a:r>
                        <a:rPr lang="fr-FR" sz="1800">
                          <a:effectLst/>
                        </a:rPr>
                        <a:t>Identifier une urgence</a:t>
                      </a:r>
                      <a:endParaRPr lang="fr-FR" sz="1800">
                        <a:solidFill>
                          <a:srgbClr val="000000"/>
                        </a:solidFill>
                        <a:effectLst/>
                      </a:endParaRPr>
                    </a:p>
                  </a:txBody>
                  <a:tcPr marL="16344" marR="16344" marT="16344" marB="16344" anchor="ctr"/>
                </a:tc>
                <a:tc>
                  <a:txBody>
                    <a:bodyPr/>
                    <a:lstStyle/>
                    <a:p>
                      <a:pPr algn="ctr" fontAlgn="t"/>
                      <a:r>
                        <a:rPr lang="fr-FR" sz="1800">
                          <a:effectLst/>
                        </a:rPr>
                        <a:t>Infection sous traitement de fond biologique ou ciblé</a:t>
                      </a:r>
                      <a:endParaRPr lang="fr-FR" sz="1800">
                        <a:solidFill>
                          <a:srgbClr val="000000"/>
                        </a:solidFill>
                        <a:effectLst/>
                      </a:endParaRPr>
                    </a:p>
                  </a:txBody>
                  <a:tcPr marL="16344" marR="16344" marT="16344" marB="16344" anchor="ctr"/>
                </a:tc>
                <a:tc>
                  <a:txBody>
                    <a:bodyPr/>
                    <a:lstStyle/>
                    <a:p>
                      <a:pPr algn="ctr" fontAlgn="t"/>
                      <a:r>
                        <a:rPr lang="fr-FR" sz="1800" dirty="0">
                          <a:effectLst/>
                        </a:rPr>
                        <a:t>Conduite à tenir devant une infection survenant sous </a:t>
                      </a:r>
                      <a:r>
                        <a:rPr lang="fr-FR" sz="1800" dirty="0" err="1">
                          <a:effectLst/>
                        </a:rPr>
                        <a:t>bDMARD</a:t>
                      </a:r>
                      <a:r>
                        <a:rPr lang="fr-FR" sz="1800" dirty="0">
                          <a:effectLst/>
                        </a:rPr>
                        <a:t> et </a:t>
                      </a:r>
                      <a:r>
                        <a:rPr lang="fr-FR" sz="1800" dirty="0" err="1">
                          <a:effectLst/>
                        </a:rPr>
                        <a:t>tsDMARD</a:t>
                      </a:r>
                      <a:endParaRPr lang="fr-FR" sz="1800" dirty="0">
                        <a:solidFill>
                          <a:srgbClr val="000000"/>
                        </a:solidFill>
                        <a:effectLst/>
                      </a:endParaRPr>
                    </a:p>
                  </a:txBody>
                  <a:tcPr marL="16344" marR="16344" marT="16344" marB="16344" anchor="ctr"/>
                </a:tc>
                <a:extLst>
                  <a:ext uri="{0D108BD9-81ED-4DB2-BD59-A6C34878D82A}">
                    <a16:rowId xmlns:a16="http://schemas.microsoft.com/office/drawing/2014/main" val="328309992"/>
                  </a:ext>
                </a:extLst>
              </a:tr>
              <a:tr h="424288">
                <a:tc>
                  <a:txBody>
                    <a:bodyPr/>
                    <a:lstStyle/>
                    <a:p>
                      <a:pPr algn="ctr" fontAlgn="t"/>
                      <a:r>
                        <a:rPr lang="fr-FR" sz="1800" dirty="0">
                          <a:effectLst/>
                        </a:rPr>
                        <a:t>B</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Examens complémentaires</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Surveillance d'un patient traité par traitement de fond biologique ou ciblé</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NFS, CRP, VS, créatinine, ASAT/ALAT, bilan lipidique</a:t>
                      </a:r>
                      <a:endParaRPr lang="fr-FR" sz="1800" dirty="0">
                        <a:solidFill>
                          <a:srgbClr val="000000"/>
                        </a:solidFill>
                        <a:effectLst/>
                      </a:endParaRPr>
                    </a:p>
                  </a:txBody>
                  <a:tcPr marL="16344" marR="16344" marT="16344" marB="16344" anchor="ctr"/>
                </a:tc>
                <a:extLst>
                  <a:ext uri="{0D108BD9-81ED-4DB2-BD59-A6C34878D82A}">
                    <a16:rowId xmlns:a16="http://schemas.microsoft.com/office/drawing/2014/main" val="1303834009"/>
                  </a:ext>
                </a:extLst>
              </a:tr>
              <a:tr h="624503">
                <a:tc>
                  <a:txBody>
                    <a:bodyPr/>
                    <a:lstStyle/>
                    <a:p>
                      <a:pPr algn="ctr" fontAlgn="t"/>
                      <a:r>
                        <a:rPr lang="fr-FR" sz="1800">
                          <a:effectLst/>
                        </a:rPr>
                        <a:t>B</a:t>
                      </a:r>
                      <a:endParaRPr lang="fr-FR" sz="1800">
                        <a:solidFill>
                          <a:srgbClr val="000000"/>
                        </a:solidFill>
                        <a:effectLst/>
                      </a:endParaRPr>
                    </a:p>
                  </a:txBody>
                  <a:tcPr marL="16344" marR="16344" marT="16344" marB="16344" anchor="ctr"/>
                </a:tc>
                <a:tc>
                  <a:txBody>
                    <a:bodyPr/>
                    <a:lstStyle/>
                    <a:p>
                      <a:pPr algn="ctr" fontAlgn="t"/>
                      <a:r>
                        <a:rPr lang="fr-FR" sz="1800">
                          <a:effectLst/>
                        </a:rPr>
                        <a:t>Examens complémentaires</a:t>
                      </a:r>
                      <a:endParaRPr lang="fr-FR" sz="1800">
                        <a:solidFill>
                          <a:srgbClr val="000000"/>
                        </a:solidFill>
                        <a:effectLst/>
                      </a:endParaRPr>
                    </a:p>
                  </a:txBody>
                  <a:tcPr marL="16344" marR="16344" marT="16344" marB="16344" anchor="ctr"/>
                </a:tc>
                <a:tc>
                  <a:txBody>
                    <a:bodyPr/>
                    <a:lstStyle/>
                    <a:p>
                      <a:pPr algn="ctr" fontAlgn="t"/>
                      <a:r>
                        <a:rPr lang="fr-FR" sz="1800" dirty="0">
                          <a:effectLst/>
                        </a:rPr>
                        <a:t>Bilan précédant l'initiation d'un traitement ciblé</a:t>
                      </a:r>
                      <a:endParaRPr lang="fr-FR" sz="1800" dirty="0">
                        <a:solidFill>
                          <a:srgbClr val="000000"/>
                        </a:solidFill>
                        <a:effectLst/>
                      </a:endParaRPr>
                    </a:p>
                  </a:txBody>
                  <a:tcPr marL="16344" marR="16344" marT="16344" marB="16344" anchor="ctr"/>
                </a:tc>
                <a:tc>
                  <a:txBody>
                    <a:bodyPr/>
                    <a:lstStyle/>
                    <a:p>
                      <a:pPr algn="ctr" fontAlgn="t"/>
                      <a:r>
                        <a:rPr lang="fr-FR" sz="1800">
                          <a:effectLst/>
                        </a:rPr>
                        <a:t>Interprétation d'un Quantiféron® et des sérologies hépatites B, C</a:t>
                      </a:r>
                      <a:endParaRPr lang="fr-FR" sz="1800">
                        <a:solidFill>
                          <a:srgbClr val="000000"/>
                        </a:solidFill>
                        <a:effectLst/>
                      </a:endParaRPr>
                    </a:p>
                  </a:txBody>
                  <a:tcPr marL="16344" marR="16344" marT="16344" marB="16344" anchor="ctr"/>
                </a:tc>
                <a:extLst>
                  <a:ext uri="{0D108BD9-81ED-4DB2-BD59-A6C34878D82A}">
                    <a16:rowId xmlns:a16="http://schemas.microsoft.com/office/drawing/2014/main" val="3202367171"/>
                  </a:ext>
                </a:extLst>
              </a:tr>
              <a:tr h="745298">
                <a:tc>
                  <a:txBody>
                    <a:bodyPr/>
                    <a:lstStyle/>
                    <a:p>
                      <a:pPr algn="ctr" fontAlgn="t"/>
                      <a:r>
                        <a:rPr lang="fr-FR" sz="1800" dirty="0">
                          <a:effectLst/>
                        </a:rPr>
                        <a:t>B</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Prise en charge</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Savoir identifier les situations (chirurgie, voyage, grossesse) nécessitant un ajustement des traitements de fond biologique ou ciblé</a:t>
                      </a:r>
                      <a:endParaRPr lang="fr-FR" sz="1800" dirty="0">
                        <a:solidFill>
                          <a:srgbClr val="000000"/>
                        </a:solidFill>
                        <a:effectLst/>
                      </a:endParaRPr>
                    </a:p>
                  </a:txBody>
                  <a:tcPr marL="16344" marR="16344" marT="16344" marB="16344" anchor="ctr"/>
                </a:tc>
                <a:tc>
                  <a:txBody>
                    <a:bodyPr/>
                    <a:lstStyle/>
                    <a:p>
                      <a:pPr algn="ctr" fontAlgn="t"/>
                      <a:r>
                        <a:rPr lang="fr-FR" sz="1800" dirty="0">
                          <a:effectLst/>
                        </a:rPr>
                        <a:t>Savoir quand arrêter les traitements ciblés. Vaccination</a:t>
                      </a:r>
                      <a:endParaRPr lang="fr-FR" sz="1800" dirty="0">
                        <a:solidFill>
                          <a:srgbClr val="000000"/>
                        </a:solidFill>
                        <a:effectLst/>
                      </a:endParaRPr>
                    </a:p>
                  </a:txBody>
                  <a:tcPr marL="16344" marR="16344" marT="16344" marB="16344" anchor="ctr"/>
                </a:tc>
                <a:extLst>
                  <a:ext uri="{0D108BD9-81ED-4DB2-BD59-A6C34878D82A}">
                    <a16:rowId xmlns:a16="http://schemas.microsoft.com/office/drawing/2014/main" val="1681755545"/>
                  </a:ext>
                </a:extLst>
              </a:tr>
              <a:tr h="424288">
                <a:tc>
                  <a:txBody>
                    <a:bodyPr/>
                    <a:lstStyle/>
                    <a:p>
                      <a:pPr algn="ctr" fontAlgn="t"/>
                      <a:r>
                        <a:rPr lang="fr-FR" sz="1800" dirty="0">
                          <a:solidFill>
                            <a:schemeClr val="tx1"/>
                          </a:solidFill>
                          <a:effectLst/>
                        </a:rPr>
                        <a:t>B</a:t>
                      </a:r>
                    </a:p>
                  </a:txBody>
                  <a:tcPr marL="16344" marR="16344" marT="16344" marB="16344" anchor="ctr">
                    <a:solidFill>
                      <a:schemeClr val="accent5">
                        <a:lumMod val="20000"/>
                        <a:lumOff val="80000"/>
                      </a:schemeClr>
                    </a:solidFill>
                  </a:tcPr>
                </a:tc>
                <a:tc>
                  <a:txBody>
                    <a:bodyPr/>
                    <a:lstStyle/>
                    <a:p>
                      <a:pPr algn="ctr" fontAlgn="t"/>
                      <a:r>
                        <a:rPr lang="fr-FR" sz="1800" dirty="0">
                          <a:solidFill>
                            <a:schemeClr val="tx1"/>
                          </a:solidFill>
                          <a:effectLst/>
                        </a:rPr>
                        <a:t>Éléments physiopathologiques</a:t>
                      </a:r>
                    </a:p>
                  </a:txBody>
                  <a:tcPr marL="16344" marR="16344" marT="16344" marB="16344" anchor="ctr">
                    <a:solidFill>
                      <a:schemeClr val="accent5">
                        <a:lumMod val="20000"/>
                        <a:lumOff val="80000"/>
                      </a:schemeClr>
                    </a:solidFill>
                  </a:tcPr>
                </a:tc>
                <a:tc>
                  <a:txBody>
                    <a:bodyPr/>
                    <a:lstStyle/>
                    <a:p>
                      <a:pPr algn="ctr" fontAlgn="t"/>
                      <a:r>
                        <a:rPr lang="fr-FR" sz="1800" dirty="0">
                          <a:solidFill>
                            <a:schemeClr val="tx1"/>
                          </a:solidFill>
                          <a:effectLst/>
                        </a:rPr>
                        <a:t>Principes généraux de l'autogreffe de cellules souches hématopoïétiques (CSH)</a:t>
                      </a:r>
                    </a:p>
                  </a:txBody>
                  <a:tcPr marL="16344" marR="16344" marT="16344" marB="16344" anchor="ctr">
                    <a:solidFill>
                      <a:schemeClr val="accent5">
                        <a:lumMod val="20000"/>
                        <a:lumOff val="80000"/>
                      </a:schemeClr>
                    </a:solidFill>
                  </a:tcPr>
                </a:tc>
                <a:tc>
                  <a:txBody>
                    <a:bodyPr/>
                    <a:lstStyle/>
                    <a:p>
                      <a:pPr algn="ctr"/>
                      <a:endParaRPr lang="fr-FR" dirty="0">
                        <a:solidFill>
                          <a:schemeClr val="tx1"/>
                        </a:solidFill>
                      </a:endParaRPr>
                    </a:p>
                  </a:txBody>
                  <a:tcPr marL="16344" marR="16344" marT="16344" marB="16344" anchor="ctr">
                    <a:solidFill>
                      <a:schemeClr val="accent5">
                        <a:lumMod val="20000"/>
                        <a:lumOff val="80000"/>
                      </a:schemeClr>
                    </a:solidFill>
                  </a:tcPr>
                </a:tc>
                <a:extLst>
                  <a:ext uri="{0D108BD9-81ED-4DB2-BD59-A6C34878D82A}">
                    <a16:rowId xmlns:a16="http://schemas.microsoft.com/office/drawing/2014/main" val="3761964411"/>
                  </a:ext>
                </a:extLst>
              </a:tr>
              <a:tr h="424288">
                <a:tc>
                  <a:txBody>
                    <a:bodyPr/>
                    <a:lstStyle/>
                    <a:p>
                      <a:pPr algn="ctr" fontAlgn="t"/>
                      <a:r>
                        <a:rPr lang="fr-FR" sz="1800" dirty="0">
                          <a:solidFill>
                            <a:schemeClr val="tx1"/>
                          </a:solidFill>
                          <a:effectLst/>
                        </a:rPr>
                        <a:t>B</a:t>
                      </a:r>
                    </a:p>
                  </a:txBody>
                  <a:tcPr marL="16344" marR="16344" marT="16344" marB="16344" anchor="ctr">
                    <a:solidFill>
                      <a:schemeClr val="accent5">
                        <a:lumMod val="40000"/>
                        <a:lumOff val="60000"/>
                      </a:schemeClr>
                    </a:solidFill>
                  </a:tcPr>
                </a:tc>
                <a:tc>
                  <a:txBody>
                    <a:bodyPr/>
                    <a:lstStyle/>
                    <a:p>
                      <a:pPr algn="ctr" fontAlgn="t"/>
                      <a:r>
                        <a:rPr lang="fr-FR" sz="1800" dirty="0">
                          <a:solidFill>
                            <a:schemeClr val="tx1"/>
                          </a:solidFill>
                          <a:effectLst/>
                        </a:rPr>
                        <a:t>Éléments physiopathologiques</a:t>
                      </a:r>
                    </a:p>
                  </a:txBody>
                  <a:tcPr marL="16344" marR="16344" marT="16344" marB="16344" anchor="ctr">
                    <a:solidFill>
                      <a:schemeClr val="accent5">
                        <a:lumMod val="40000"/>
                        <a:lumOff val="60000"/>
                      </a:schemeClr>
                    </a:solidFill>
                  </a:tcPr>
                </a:tc>
                <a:tc>
                  <a:txBody>
                    <a:bodyPr/>
                    <a:lstStyle/>
                    <a:p>
                      <a:pPr algn="ctr" fontAlgn="t"/>
                      <a:r>
                        <a:rPr lang="fr-FR" sz="1800" dirty="0">
                          <a:solidFill>
                            <a:schemeClr val="tx1"/>
                          </a:solidFill>
                          <a:effectLst/>
                        </a:rPr>
                        <a:t>Principes généraux de l'allogreffe de CSH</a:t>
                      </a:r>
                    </a:p>
                  </a:txBody>
                  <a:tcPr marL="16344" marR="16344" marT="16344" marB="16344" anchor="ctr">
                    <a:solidFill>
                      <a:schemeClr val="accent5">
                        <a:lumMod val="40000"/>
                        <a:lumOff val="60000"/>
                      </a:schemeClr>
                    </a:solidFill>
                  </a:tcPr>
                </a:tc>
                <a:tc>
                  <a:txBody>
                    <a:bodyPr/>
                    <a:lstStyle/>
                    <a:p>
                      <a:pPr algn="ctr"/>
                      <a:endParaRPr lang="fr-FR" dirty="0">
                        <a:solidFill>
                          <a:schemeClr val="tx1"/>
                        </a:solidFill>
                      </a:endParaRPr>
                    </a:p>
                  </a:txBody>
                  <a:tcPr marL="16344" marR="16344" marT="16344" marB="16344" anchor="ctr">
                    <a:solidFill>
                      <a:schemeClr val="accent5">
                        <a:lumMod val="40000"/>
                        <a:lumOff val="60000"/>
                      </a:schemeClr>
                    </a:solidFill>
                  </a:tcPr>
                </a:tc>
                <a:extLst>
                  <a:ext uri="{0D108BD9-81ED-4DB2-BD59-A6C34878D82A}">
                    <a16:rowId xmlns:a16="http://schemas.microsoft.com/office/drawing/2014/main" val="3752428893"/>
                  </a:ext>
                </a:extLst>
              </a:tr>
            </a:tbl>
          </a:graphicData>
        </a:graphic>
      </p:graphicFrame>
    </p:spTree>
    <p:extLst>
      <p:ext uri="{BB962C8B-B14F-4D97-AF65-F5344CB8AC3E}">
        <p14:creationId xmlns:p14="http://schemas.microsoft.com/office/powerpoint/2010/main" val="1026706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rotWithShape="1">
          <a:blip r:embed="rId2"/>
          <a:srcRect l="11140" r="2472" b="7553"/>
          <a:stretch/>
        </p:blipFill>
        <p:spPr>
          <a:xfrm>
            <a:off x="1552873" y="2008393"/>
            <a:ext cx="8595867" cy="4501519"/>
          </a:xfrm>
          <a:prstGeom prst="rect">
            <a:avLst/>
          </a:prstGeom>
        </p:spPr>
      </p:pic>
      <p:sp>
        <p:nvSpPr>
          <p:cNvPr id="6" name="Hexagone 5">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40</a:t>
            </a:fld>
            <a:endParaRPr lang="fr-FR" dirty="0"/>
          </a:p>
        </p:txBody>
      </p:sp>
      <p:sp>
        <p:nvSpPr>
          <p:cNvPr id="5" name="Espace réservé du texte 4"/>
          <p:cNvSpPr>
            <a:spLocks noGrp="1"/>
          </p:cNvSpPr>
          <p:nvPr>
            <p:ph type="body" sz="quarter" idx="20"/>
          </p:nvPr>
        </p:nvSpPr>
        <p:spPr>
          <a:xfrm>
            <a:off x="724402" y="2067620"/>
            <a:ext cx="9704231" cy="486557"/>
          </a:xfrm>
        </p:spPr>
        <p:txBody>
          <a:bodyPr/>
          <a:lstStyle/>
          <a:p>
            <a:r>
              <a:rPr lang="fr-FR" dirty="0"/>
              <a:t>Effet neutralisant</a:t>
            </a:r>
          </a:p>
        </p:txBody>
      </p:sp>
      <p:sp>
        <p:nvSpPr>
          <p:cNvPr id="8" name="Ellipse 7">
            <a:extLst>
              <a:ext uri="{FF2B5EF4-FFF2-40B4-BE49-F238E27FC236}">
                <a16:creationId xmlns:a16="http://schemas.microsoft.com/office/drawing/2014/main" id="{BA103145-0A56-4A70-B2F1-5E93A17EBFDE}"/>
              </a:ext>
            </a:extLst>
          </p:cNvPr>
          <p:cNvSpPr/>
          <p:nvPr/>
        </p:nvSpPr>
        <p:spPr>
          <a:xfrm>
            <a:off x="11074899" y="231358"/>
            <a:ext cx="973745" cy="945335"/>
          </a:xfrm>
          <a:prstGeom prst="ellipse">
            <a:avLst/>
          </a:prstGeom>
          <a:solidFill>
            <a:schemeClr val="bg1"/>
          </a:solidFill>
          <a:ln w="1016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1">
                    <a:lumMod val="75000"/>
                  </a:schemeClr>
                </a:solidFill>
              </a:rPr>
              <a:t>B</a:t>
            </a:r>
          </a:p>
        </p:txBody>
      </p:sp>
      <p:grpSp>
        <p:nvGrpSpPr>
          <p:cNvPr id="9" name="Groupe 8"/>
          <p:cNvGrpSpPr/>
          <p:nvPr/>
        </p:nvGrpSpPr>
        <p:grpSpPr>
          <a:xfrm>
            <a:off x="-612743" y="-315416"/>
            <a:ext cx="2388264" cy="2286432"/>
            <a:chOff x="695940" y="1739361"/>
            <a:chExt cx="1596967" cy="1555284"/>
          </a:xfrm>
          <a:solidFill>
            <a:schemeClr val="accent3"/>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2"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3"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Tree>
    <p:extLst>
      <p:ext uri="{BB962C8B-B14F-4D97-AF65-F5344CB8AC3E}">
        <p14:creationId xmlns:p14="http://schemas.microsoft.com/office/powerpoint/2010/main" val="2062103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e 5">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3">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41</a:t>
            </a:fld>
            <a:endParaRPr lang="fr-FR" dirty="0"/>
          </a:p>
        </p:txBody>
      </p:sp>
      <p:sp>
        <p:nvSpPr>
          <p:cNvPr id="3" name="Espace réservé du texte 2"/>
          <p:cNvSpPr>
            <a:spLocks noGrp="1"/>
          </p:cNvSpPr>
          <p:nvPr>
            <p:ph type="body" sz="quarter" idx="27"/>
          </p:nvPr>
        </p:nvSpPr>
        <p:spPr>
          <a:xfrm>
            <a:off x="724402" y="3032167"/>
            <a:ext cx="10667498" cy="4730120"/>
          </a:xfrm>
        </p:spPr>
        <p:txBody>
          <a:bodyPr/>
          <a:lstStyle/>
          <a:p>
            <a:pPr marL="7937" indent="0">
              <a:buNone/>
            </a:pPr>
            <a:r>
              <a:rPr lang="fr-FR" dirty="0">
                <a:solidFill>
                  <a:schemeClr val="tx1">
                    <a:lumMod val="50000"/>
                    <a:lumOff val="50000"/>
                  </a:schemeClr>
                </a:solidFill>
              </a:rPr>
              <a:t>👉 </a:t>
            </a:r>
            <a:r>
              <a:rPr lang="fr-CA" dirty="0">
                <a:solidFill>
                  <a:schemeClr val="tx2"/>
                </a:solidFill>
              </a:rPr>
              <a:t>Cible spécifiquement un récepteur membranaire, et bloque la liaison de son ou de ses ligands ou son fonctionnement</a:t>
            </a:r>
          </a:p>
          <a:p>
            <a:pPr marL="7937" indent="0">
              <a:buNone/>
            </a:pPr>
            <a:r>
              <a:rPr lang="fr-CA" dirty="0">
                <a:solidFill>
                  <a:schemeClr val="tx2"/>
                </a:solidFill>
              </a:rPr>
              <a:t>-&gt; antagoniste compétitif</a:t>
            </a:r>
          </a:p>
          <a:p>
            <a:pPr lvl="1"/>
            <a:r>
              <a:rPr lang="fr-CA" dirty="0">
                <a:solidFill>
                  <a:schemeClr val="tx2"/>
                </a:solidFill>
              </a:rPr>
              <a:t>anticorps anti-récepteurs de cytokines</a:t>
            </a:r>
          </a:p>
          <a:p>
            <a:pPr lvl="1"/>
            <a:r>
              <a:rPr lang="fr-CA" dirty="0">
                <a:solidFill>
                  <a:schemeClr val="tx2"/>
                </a:solidFill>
              </a:rPr>
              <a:t>anti-récepteurs de facteurs de croissance</a:t>
            </a:r>
          </a:p>
          <a:p>
            <a:pPr lvl="1"/>
            <a:r>
              <a:rPr lang="fr-CA" dirty="0">
                <a:solidFill>
                  <a:schemeClr val="tx2"/>
                </a:solidFill>
              </a:rPr>
              <a:t>anticorps anti-intégrines (molécules d’adhésion) </a:t>
            </a:r>
          </a:p>
          <a:p>
            <a:pPr lvl="1"/>
            <a:r>
              <a:rPr lang="fr-CA" dirty="0" err="1">
                <a:solidFill>
                  <a:schemeClr val="tx2"/>
                </a:solidFill>
              </a:rPr>
              <a:t>biomédicaments</a:t>
            </a:r>
            <a:r>
              <a:rPr lang="fr-CA" dirty="0">
                <a:solidFill>
                  <a:schemeClr val="tx2"/>
                </a:solidFill>
              </a:rPr>
              <a:t> interférant avec les synapses immunologiques</a:t>
            </a:r>
          </a:p>
        </p:txBody>
      </p:sp>
      <p:sp>
        <p:nvSpPr>
          <p:cNvPr id="5" name="Espace réservé du texte 4"/>
          <p:cNvSpPr>
            <a:spLocks noGrp="1"/>
          </p:cNvSpPr>
          <p:nvPr>
            <p:ph type="body" sz="quarter" idx="20"/>
          </p:nvPr>
        </p:nvSpPr>
        <p:spPr>
          <a:xfrm>
            <a:off x="724402" y="2067620"/>
            <a:ext cx="9704231" cy="486557"/>
          </a:xfrm>
        </p:spPr>
        <p:txBody>
          <a:bodyPr/>
          <a:lstStyle/>
          <a:p>
            <a:r>
              <a:rPr lang="fr-FR" dirty="0"/>
              <a:t>Effet antagoniste</a:t>
            </a:r>
          </a:p>
        </p:txBody>
      </p:sp>
      <p:sp>
        <p:nvSpPr>
          <p:cNvPr id="8" name="Ellipse 7">
            <a:extLst>
              <a:ext uri="{FF2B5EF4-FFF2-40B4-BE49-F238E27FC236}">
                <a16:creationId xmlns:a16="http://schemas.microsoft.com/office/drawing/2014/main" id="{BA103145-0A56-4A70-B2F1-5E93A17EBFDE}"/>
              </a:ext>
            </a:extLst>
          </p:cNvPr>
          <p:cNvSpPr/>
          <p:nvPr/>
        </p:nvSpPr>
        <p:spPr>
          <a:xfrm>
            <a:off x="11074899" y="231358"/>
            <a:ext cx="973745" cy="945335"/>
          </a:xfrm>
          <a:prstGeom prst="ellipse">
            <a:avLst/>
          </a:prstGeom>
          <a:solidFill>
            <a:schemeClr val="bg1"/>
          </a:solidFill>
          <a:ln w="1016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1">
                    <a:lumMod val="75000"/>
                  </a:schemeClr>
                </a:solidFill>
              </a:rPr>
              <a:t>B</a:t>
            </a:r>
          </a:p>
        </p:txBody>
      </p:sp>
      <p:grpSp>
        <p:nvGrpSpPr>
          <p:cNvPr id="9" name="Groupe 8"/>
          <p:cNvGrpSpPr/>
          <p:nvPr/>
        </p:nvGrpSpPr>
        <p:grpSpPr>
          <a:xfrm>
            <a:off x="-612743" y="-315416"/>
            <a:ext cx="2388264" cy="2286432"/>
            <a:chOff x="695940" y="1739361"/>
            <a:chExt cx="1596967" cy="1555284"/>
          </a:xfrm>
          <a:solidFill>
            <a:schemeClr val="accent3"/>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2"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3"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Tree>
    <p:extLst>
      <p:ext uri="{BB962C8B-B14F-4D97-AF65-F5344CB8AC3E}">
        <p14:creationId xmlns:p14="http://schemas.microsoft.com/office/powerpoint/2010/main" val="3311211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e 14">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3">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42</a:t>
            </a:fld>
            <a:endParaRPr lang="fr-FR" dirty="0"/>
          </a:p>
        </p:txBody>
      </p:sp>
      <p:sp>
        <p:nvSpPr>
          <p:cNvPr id="8" name="Ellipse 7">
            <a:extLst>
              <a:ext uri="{FF2B5EF4-FFF2-40B4-BE49-F238E27FC236}">
                <a16:creationId xmlns:a16="http://schemas.microsoft.com/office/drawing/2014/main" id="{BA103145-0A56-4A70-B2F1-5E93A17EBFDE}"/>
              </a:ext>
            </a:extLst>
          </p:cNvPr>
          <p:cNvSpPr/>
          <p:nvPr/>
        </p:nvSpPr>
        <p:spPr>
          <a:xfrm>
            <a:off x="11074899" y="231358"/>
            <a:ext cx="973745" cy="945335"/>
          </a:xfrm>
          <a:prstGeom prst="ellipse">
            <a:avLst/>
          </a:prstGeom>
          <a:solidFill>
            <a:schemeClr val="bg1"/>
          </a:solidFill>
          <a:ln w="1016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1">
                    <a:lumMod val="75000"/>
                  </a:schemeClr>
                </a:solidFill>
              </a:rPr>
              <a:t>B</a:t>
            </a:r>
          </a:p>
        </p:txBody>
      </p:sp>
      <p:grpSp>
        <p:nvGrpSpPr>
          <p:cNvPr id="9" name="Groupe 8"/>
          <p:cNvGrpSpPr/>
          <p:nvPr/>
        </p:nvGrpSpPr>
        <p:grpSpPr>
          <a:xfrm>
            <a:off x="-612743" y="-315416"/>
            <a:ext cx="2388264" cy="2286432"/>
            <a:chOff x="695940" y="1739361"/>
            <a:chExt cx="1596967" cy="1555284"/>
          </a:xfrm>
          <a:solidFill>
            <a:schemeClr val="accent3"/>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2"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3"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7" name="Espace réservé du texte 4"/>
          <p:cNvSpPr>
            <a:spLocks noGrp="1"/>
          </p:cNvSpPr>
          <p:nvPr>
            <p:ph type="body" sz="quarter" idx="20"/>
          </p:nvPr>
        </p:nvSpPr>
        <p:spPr>
          <a:xfrm>
            <a:off x="724402" y="2067620"/>
            <a:ext cx="9704231" cy="486557"/>
          </a:xfrm>
        </p:spPr>
        <p:txBody>
          <a:bodyPr/>
          <a:lstStyle/>
          <a:p>
            <a:r>
              <a:rPr lang="fr-FR" dirty="0"/>
              <a:t>Effet antagoniste</a:t>
            </a:r>
          </a:p>
        </p:txBody>
      </p:sp>
      <p:sp>
        <p:nvSpPr>
          <p:cNvPr id="18" name="Espace réservé du texte 2">
            <a:extLst>
              <a:ext uri="{FF2B5EF4-FFF2-40B4-BE49-F238E27FC236}">
                <a16:creationId xmlns:a16="http://schemas.microsoft.com/office/drawing/2014/main" id="{3A8193FC-90FA-49E5-9315-CC7AA7C61BE4}"/>
              </a:ext>
            </a:extLst>
          </p:cNvPr>
          <p:cNvSpPr>
            <a:spLocks noGrp="1"/>
          </p:cNvSpPr>
          <p:nvPr>
            <p:ph type="body" sz="quarter" idx="27"/>
          </p:nvPr>
        </p:nvSpPr>
        <p:spPr>
          <a:xfrm>
            <a:off x="3850106" y="1600590"/>
            <a:ext cx="7389394" cy="4730120"/>
          </a:xfrm>
        </p:spPr>
        <p:txBody>
          <a:bodyPr/>
          <a:lstStyle/>
          <a:p>
            <a:r>
              <a:rPr lang="fr-FR" dirty="0">
                <a:solidFill>
                  <a:schemeClr val="tx2"/>
                </a:solidFill>
                <a:latin typeface="+mj-lt"/>
              </a:rPr>
              <a:t>Mr P, 85 ans</a:t>
            </a:r>
          </a:p>
          <a:p>
            <a:r>
              <a:rPr lang="fr-FR" dirty="0">
                <a:solidFill>
                  <a:schemeClr val="tx2"/>
                </a:solidFill>
                <a:latin typeface="+mj-lt"/>
              </a:rPr>
              <a:t>Céphalées depuis 1 mois, fièvre, perte de poids</a:t>
            </a:r>
          </a:p>
          <a:p>
            <a:r>
              <a:rPr lang="fr-FR" dirty="0">
                <a:solidFill>
                  <a:schemeClr val="tx2"/>
                </a:solidFill>
                <a:latin typeface="+mj-lt"/>
              </a:rPr>
              <a:t>Claudication de la mâchoire, hyperesthésie du cuir chevelu</a:t>
            </a:r>
          </a:p>
          <a:p>
            <a:r>
              <a:rPr lang="fr-FR" dirty="0">
                <a:solidFill>
                  <a:schemeClr val="tx2"/>
                </a:solidFill>
                <a:latin typeface="+mj-lt"/>
              </a:rPr>
              <a:t>A la biologie : CRP 70 mg/L</a:t>
            </a:r>
          </a:p>
          <a:p>
            <a:r>
              <a:rPr lang="fr-FR" dirty="0">
                <a:solidFill>
                  <a:schemeClr val="tx2"/>
                </a:solidFill>
                <a:latin typeface="+mj-lt"/>
              </a:rPr>
              <a:t>Bilan infectieux négatif, TDM CTAP normal</a:t>
            </a:r>
          </a:p>
        </p:txBody>
      </p:sp>
      <p:pic>
        <p:nvPicPr>
          <p:cNvPr id="19" name="Graphique 5" descr="Tête avec engrenages">
            <a:extLst>
              <a:ext uri="{FF2B5EF4-FFF2-40B4-BE49-F238E27FC236}">
                <a16:creationId xmlns:a16="http://schemas.microsoft.com/office/drawing/2014/main" id="{FFD64320-DACB-46A7-B44A-584C4E03056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972690" y="5543991"/>
            <a:ext cx="914400" cy="914400"/>
          </a:xfrm>
          <a:prstGeom prst="rect">
            <a:avLst/>
          </a:prstGeom>
        </p:spPr>
      </p:pic>
      <p:sp>
        <p:nvSpPr>
          <p:cNvPr id="20" name="ZoneTexte 19">
            <a:extLst>
              <a:ext uri="{FF2B5EF4-FFF2-40B4-BE49-F238E27FC236}">
                <a16:creationId xmlns:a16="http://schemas.microsoft.com/office/drawing/2014/main" id="{AA9CED84-3148-48FC-A853-F652AABB9EC5}"/>
              </a:ext>
            </a:extLst>
          </p:cNvPr>
          <p:cNvSpPr txBox="1"/>
          <p:nvPr/>
        </p:nvSpPr>
        <p:spPr>
          <a:xfrm>
            <a:off x="5009674" y="5688950"/>
            <a:ext cx="4120102" cy="769441"/>
          </a:xfrm>
          <a:prstGeom prst="rect">
            <a:avLst/>
          </a:prstGeom>
          <a:noFill/>
        </p:spPr>
        <p:txBody>
          <a:bodyPr wrap="none" rtlCol="0">
            <a:spAutoFit/>
          </a:bodyPr>
          <a:lstStyle/>
          <a:p>
            <a:r>
              <a:rPr lang="fr-FR" sz="4400" dirty="0">
                <a:solidFill>
                  <a:schemeClr val="tx2"/>
                </a:solidFill>
              </a:rPr>
              <a:t>Quel diagnostic ?</a:t>
            </a:r>
          </a:p>
        </p:txBody>
      </p:sp>
    </p:spTree>
    <p:extLst>
      <p:ext uri="{BB962C8B-B14F-4D97-AF65-F5344CB8AC3E}">
        <p14:creationId xmlns:p14="http://schemas.microsoft.com/office/powerpoint/2010/main" val="3466363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e 14">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3">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43</a:t>
            </a:fld>
            <a:endParaRPr lang="fr-FR" dirty="0"/>
          </a:p>
        </p:txBody>
      </p:sp>
      <p:sp>
        <p:nvSpPr>
          <p:cNvPr id="8" name="Ellipse 7">
            <a:extLst>
              <a:ext uri="{FF2B5EF4-FFF2-40B4-BE49-F238E27FC236}">
                <a16:creationId xmlns:a16="http://schemas.microsoft.com/office/drawing/2014/main" id="{BA103145-0A56-4A70-B2F1-5E93A17EBFDE}"/>
              </a:ext>
            </a:extLst>
          </p:cNvPr>
          <p:cNvSpPr/>
          <p:nvPr/>
        </p:nvSpPr>
        <p:spPr>
          <a:xfrm>
            <a:off x="11074899" y="231358"/>
            <a:ext cx="973745" cy="945335"/>
          </a:xfrm>
          <a:prstGeom prst="ellipse">
            <a:avLst/>
          </a:prstGeom>
          <a:solidFill>
            <a:schemeClr val="bg1"/>
          </a:solidFill>
          <a:ln w="1016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1">
                    <a:lumMod val="75000"/>
                  </a:schemeClr>
                </a:solidFill>
              </a:rPr>
              <a:t>B</a:t>
            </a:r>
          </a:p>
        </p:txBody>
      </p:sp>
      <p:grpSp>
        <p:nvGrpSpPr>
          <p:cNvPr id="9" name="Groupe 8"/>
          <p:cNvGrpSpPr/>
          <p:nvPr/>
        </p:nvGrpSpPr>
        <p:grpSpPr>
          <a:xfrm>
            <a:off x="-612743" y="-315416"/>
            <a:ext cx="2388264" cy="2286432"/>
            <a:chOff x="695940" y="1739361"/>
            <a:chExt cx="1596967" cy="1555284"/>
          </a:xfrm>
          <a:solidFill>
            <a:schemeClr val="accent3"/>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2"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3"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7" name="Espace réservé du texte 4"/>
          <p:cNvSpPr>
            <a:spLocks noGrp="1"/>
          </p:cNvSpPr>
          <p:nvPr>
            <p:ph type="body" sz="quarter" idx="20"/>
          </p:nvPr>
        </p:nvSpPr>
        <p:spPr>
          <a:xfrm>
            <a:off x="724402" y="2067620"/>
            <a:ext cx="9704231" cy="486557"/>
          </a:xfrm>
        </p:spPr>
        <p:txBody>
          <a:bodyPr/>
          <a:lstStyle/>
          <a:p>
            <a:r>
              <a:rPr lang="fr-FR" dirty="0"/>
              <a:t>Effet antagoniste</a:t>
            </a:r>
          </a:p>
        </p:txBody>
      </p:sp>
      <p:sp>
        <p:nvSpPr>
          <p:cNvPr id="18" name="Espace réservé du texte 2">
            <a:extLst>
              <a:ext uri="{FF2B5EF4-FFF2-40B4-BE49-F238E27FC236}">
                <a16:creationId xmlns:a16="http://schemas.microsoft.com/office/drawing/2014/main" id="{3A8193FC-90FA-49E5-9315-CC7AA7C61BE4}"/>
              </a:ext>
            </a:extLst>
          </p:cNvPr>
          <p:cNvSpPr>
            <a:spLocks noGrp="1"/>
          </p:cNvSpPr>
          <p:nvPr>
            <p:ph type="body" sz="quarter" idx="27"/>
          </p:nvPr>
        </p:nvSpPr>
        <p:spPr>
          <a:xfrm>
            <a:off x="4182332" y="1600590"/>
            <a:ext cx="7057167" cy="4730120"/>
          </a:xfrm>
        </p:spPr>
        <p:txBody>
          <a:bodyPr/>
          <a:lstStyle/>
          <a:p>
            <a:r>
              <a:rPr lang="fr-FR" dirty="0">
                <a:solidFill>
                  <a:schemeClr val="tx2"/>
                </a:solidFill>
                <a:latin typeface="+mj-lt"/>
              </a:rPr>
              <a:t>Mr P, 85 ans</a:t>
            </a:r>
          </a:p>
          <a:p>
            <a:r>
              <a:rPr lang="fr-FR" dirty="0">
                <a:solidFill>
                  <a:schemeClr val="tx2"/>
                </a:solidFill>
                <a:latin typeface="+mj-lt"/>
              </a:rPr>
              <a:t>Céphalées depuis 1 mois, fièvre, perte de poids</a:t>
            </a:r>
          </a:p>
          <a:p>
            <a:r>
              <a:rPr lang="fr-FR" dirty="0">
                <a:solidFill>
                  <a:schemeClr val="tx2"/>
                </a:solidFill>
                <a:latin typeface="+mj-lt"/>
              </a:rPr>
              <a:t>Claudication de la mâchoire, hyperesthésie du cuir chevelu</a:t>
            </a:r>
          </a:p>
          <a:p>
            <a:r>
              <a:rPr lang="fr-FR" dirty="0">
                <a:solidFill>
                  <a:schemeClr val="tx2"/>
                </a:solidFill>
                <a:latin typeface="+mj-lt"/>
              </a:rPr>
              <a:t>A la biologie : CRP 70 mg/L</a:t>
            </a:r>
          </a:p>
          <a:p>
            <a:r>
              <a:rPr lang="fr-FR" dirty="0">
                <a:solidFill>
                  <a:schemeClr val="tx2"/>
                </a:solidFill>
                <a:latin typeface="+mj-lt"/>
              </a:rPr>
              <a:t>Bilan infectieux négatif, TDM CTAP normal</a:t>
            </a:r>
          </a:p>
        </p:txBody>
      </p:sp>
      <p:sp>
        <p:nvSpPr>
          <p:cNvPr id="14" name="ZoneTexte 13">
            <a:extLst>
              <a:ext uri="{FF2B5EF4-FFF2-40B4-BE49-F238E27FC236}">
                <a16:creationId xmlns:a16="http://schemas.microsoft.com/office/drawing/2014/main" id="{AA9CED84-3148-48FC-A853-F652AABB9EC5}"/>
              </a:ext>
            </a:extLst>
          </p:cNvPr>
          <p:cNvSpPr txBox="1"/>
          <p:nvPr/>
        </p:nvSpPr>
        <p:spPr>
          <a:xfrm>
            <a:off x="5446958" y="5771136"/>
            <a:ext cx="6114815" cy="769441"/>
          </a:xfrm>
          <a:prstGeom prst="rect">
            <a:avLst/>
          </a:prstGeom>
          <a:noFill/>
        </p:spPr>
        <p:txBody>
          <a:bodyPr wrap="none" rtlCol="0">
            <a:spAutoFit/>
          </a:bodyPr>
          <a:lstStyle/>
          <a:p>
            <a:r>
              <a:rPr lang="fr-FR" sz="4400" dirty="0">
                <a:solidFill>
                  <a:schemeClr val="tx2"/>
                </a:solidFill>
              </a:rPr>
              <a:t>Artérite à cellules géantes</a:t>
            </a:r>
          </a:p>
        </p:txBody>
      </p:sp>
      <p:pic>
        <p:nvPicPr>
          <p:cNvPr id="16" name="Graphique 7" descr="Cible">
            <a:extLst>
              <a:ext uri="{FF2B5EF4-FFF2-40B4-BE49-F238E27FC236}">
                <a16:creationId xmlns:a16="http://schemas.microsoft.com/office/drawing/2014/main" id="{18D2D0A9-9DA5-4AE1-A6F2-0180FD9CE77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82332" y="5755094"/>
            <a:ext cx="914400" cy="914400"/>
          </a:xfrm>
          <a:prstGeom prst="rect">
            <a:avLst/>
          </a:prstGeom>
        </p:spPr>
      </p:pic>
    </p:spTree>
    <p:extLst>
      <p:ext uri="{BB962C8B-B14F-4D97-AF65-F5344CB8AC3E}">
        <p14:creationId xmlns:p14="http://schemas.microsoft.com/office/powerpoint/2010/main" val="1970391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e 14">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3">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44</a:t>
            </a:fld>
            <a:endParaRPr lang="fr-FR" dirty="0"/>
          </a:p>
        </p:txBody>
      </p:sp>
      <p:sp>
        <p:nvSpPr>
          <p:cNvPr id="8" name="Ellipse 7">
            <a:extLst>
              <a:ext uri="{FF2B5EF4-FFF2-40B4-BE49-F238E27FC236}">
                <a16:creationId xmlns:a16="http://schemas.microsoft.com/office/drawing/2014/main" id="{BA103145-0A56-4A70-B2F1-5E93A17EBFDE}"/>
              </a:ext>
            </a:extLst>
          </p:cNvPr>
          <p:cNvSpPr/>
          <p:nvPr/>
        </p:nvSpPr>
        <p:spPr>
          <a:xfrm>
            <a:off x="11074899" y="231358"/>
            <a:ext cx="973745" cy="945335"/>
          </a:xfrm>
          <a:prstGeom prst="ellipse">
            <a:avLst/>
          </a:prstGeom>
          <a:solidFill>
            <a:schemeClr val="bg1"/>
          </a:solidFill>
          <a:ln w="1016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1">
                    <a:lumMod val="75000"/>
                  </a:schemeClr>
                </a:solidFill>
              </a:rPr>
              <a:t>B</a:t>
            </a:r>
          </a:p>
        </p:txBody>
      </p:sp>
      <p:grpSp>
        <p:nvGrpSpPr>
          <p:cNvPr id="9" name="Groupe 8"/>
          <p:cNvGrpSpPr/>
          <p:nvPr/>
        </p:nvGrpSpPr>
        <p:grpSpPr>
          <a:xfrm>
            <a:off x="-612743" y="-315416"/>
            <a:ext cx="2388264" cy="2286432"/>
            <a:chOff x="695940" y="1739361"/>
            <a:chExt cx="1596967" cy="1555284"/>
          </a:xfrm>
          <a:solidFill>
            <a:schemeClr val="accent3"/>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2"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3"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7" name="Espace réservé du texte 4"/>
          <p:cNvSpPr>
            <a:spLocks noGrp="1"/>
          </p:cNvSpPr>
          <p:nvPr>
            <p:ph type="body" sz="quarter" idx="20"/>
          </p:nvPr>
        </p:nvSpPr>
        <p:spPr>
          <a:xfrm>
            <a:off x="724402" y="2067620"/>
            <a:ext cx="9704231" cy="486557"/>
          </a:xfrm>
        </p:spPr>
        <p:txBody>
          <a:bodyPr/>
          <a:lstStyle/>
          <a:p>
            <a:r>
              <a:rPr lang="fr-FR" dirty="0"/>
              <a:t>Effet antagoniste</a:t>
            </a:r>
          </a:p>
        </p:txBody>
      </p:sp>
      <p:sp>
        <p:nvSpPr>
          <p:cNvPr id="18" name="Espace réservé du texte 2">
            <a:extLst>
              <a:ext uri="{FF2B5EF4-FFF2-40B4-BE49-F238E27FC236}">
                <a16:creationId xmlns:a16="http://schemas.microsoft.com/office/drawing/2014/main" id="{3A8193FC-90FA-49E5-9315-CC7AA7C61BE4}"/>
              </a:ext>
            </a:extLst>
          </p:cNvPr>
          <p:cNvSpPr>
            <a:spLocks noGrp="1"/>
          </p:cNvSpPr>
          <p:nvPr>
            <p:ph type="body" sz="quarter" idx="27"/>
          </p:nvPr>
        </p:nvSpPr>
        <p:spPr>
          <a:xfrm>
            <a:off x="4182332" y="1600590"/>
            <a:ext cx="7057167" cy="4730120"/>
          </a:xfrm>
        </p:spPr>
        <p:txBody>
          <a:bodyPr/>
          <a:lstStyle/>
          <a:p>
            <a:r>
              <a:rPr lang="fr-CA" dirty="0">
                <a:solidFill>
                  <a:schemeClr val="tx2"/>
                </a:solidFill>
                <a:latin typeface="+mj-lt"/>
              </a:rPr>
              <a:t>Mr P, 85 ans</a:t>
            </a:r>
          </a:p>
          <a:p>
            <a:r>
              <a:rPr lang="fr-CA" dirty="0">
                <a:solidFill>
                  <a:schemeClr val="tx2"/>
                </a:solidFill>
                <a:latin typeface="+mj-lt"/>
              </a:rPr>
              <a:t>Artérite à cellules géantes, introduction corticothérapie</a:t>
            </a:r>
          </a:p>
          <a:p>
            <a:r>
              <a:rPr lang="fr-CA" dirty="0">
                <a:solidFill>
                  <a:schemeClr val="tx2"/>
                </a:solidFill>
                <a:latin typeface="+mj-lt"/>
              </a:rPr>
              <a:t>Reprise des symptômes lors de la décroissance, forme réfractaire</a:t>
            </a:r>
          </a:p>
          <a:p>
            <a:r>
              <a:rPr lang="fr-CA" dirty="0">
                <a:solidFill>
                  <a:schemeClr val="tx2"/>
                </a:solidFill>
                <a:latin typeface="+mj-lt"/>
              </a:rPr>
              <a:t>Introduction d’un traitement immunosuppresseur pour contrôle des phénomènes inflammatoires</a:t>
            </a:r>
          </a:p>
        </p:txBody>
      </p:sp>
    </p:spTree>
    <p:extLst>
      <p:ext uri="{BB962C8B-B14F-4D97-AF65-F5344CB8AC3E}">
        <p14:creationId xmlns:p14="http://schemas.microsoft.com/office/powerpoint/2010/main" val="2877459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e 14">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3">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45</a:t>
            </a:fld>
            <a:endParaRPr lang="fr-FR" dirty="0"/>
          </a:p>
        </p:txBody>
      </p:sp>
      <p:sp>
        <p:nvSpPr>
          <p:cNvPr id="8" name="Ellipse 7">
            <a:extLst>
              <a:ext uri="{FF2B5EF4-FFF2-40B4-BE49-F238E27FC236}">
                <a16:creationId xmlns:a16="http://schemas.microsoft.com/office/drawing/2014/main" id="{BA103145-0A56-4A70-B2F1-5E93A17EBFDE}"/>
              </a:ext>
            </a:extLst>
          </p:cNvPr>
          <p:cNvSpPr/>
          <p:nvPr/>
        </p:nvSpPr>
        <p:spPr>
          <a:xfrm>
            <a:off x="11074899" y="231358"/>
            <a:ext cx="973745" cy="945335"/>
          </a:xfrm>
          <a:prstGeom prst="ellipse">
            <a:avLst/>
          </a:prstGeom>
          <a:solidFill>
            <a:schemeClr val="bg1"/>
          </a:solidFill>
          <a:ln w="1016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1">
                    <a:lumMod val="75000"/>
                  </a:schemeClr>
                </a:solidFill>
              </a:rPr>
              <a:t>B</a:t>
            </a:r>
          </a:p>
        </p:txBody>
      </p:sp>
      <p:grpSp>
        <p:nvGrpSpPr>
          <p:cNvPr id="9" name="Groupe 8"/>
          <p:cNvGrpSpPr/>
          <p:nvPr/>
        </p:nvGrpSpPr>
        <p:grpSpPr>
          <a:xfrm>
            <a:off x="-612743" y="-315416"/>
            <a:ext cx="2388264" cy="2286432"/>
            <a:chOff x="695940" y="1739361"/>
            <a:chExt cx="1596967" cy="1555284"/>
          </a:xfrm>
          <a:solidFill>
            <a:schemeClr val="accent3"/>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2"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3"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7" name="Espace réservé du texte 4"/>
          <p:cNvSpPr>
            <a:spLocks noGrp="1"/>
          </p:cNvSpPr>
          <p:nvPr>
            <p:ph type="body" sz="quarter" idx="20"/>
          </p:nvPr>
        </p:nvSpPr>
        <p:spPr>
          <a:xfrm>
            <a:off x="724402" y="2067620"/>
            <a:ext cx="9704231" cy="486557"/>
          </a:xfrm>
        </p:spPr>
        <p:txBody>
          <a:bodyPr/>
          <a:lstStyle/>
          <a:p>
            <a:r>
              <a:rPr lang="fr-FR" dirty="0"/>
              <a:t>Effet antagoniste</a:t>
            </a:r>
          </a:p>
        </p:txBody>
      </p:sp>
      <p:sp>
        <p:nvSpPr>
          <p:cNvPr id="14" name="Espace réservé du texte 2"/>
          <p:cNvSpPr>
            <a:spLocks noGrp="1"/>
          </p:cNvSpPr>
          <p:nvPr>
            <p:ph type="body" sz="quarter" idx="27"/>
          </p:nvPr>
        </p:nvSpPr>
        <p:spPr>
          <a:xfrm>
            <a:off x="2092185" y="3102324"/>
            <a:ext cx="7716910" cy="4088735"/>
          </a:xfrm>
        </p:spPr>
        <p:txBody>
          <a:bodyPr>
            <a:normAutofit/>
          </a:bodyPr>
          <a:lstStyle/>
          <a:p>
            <a:pPr marL="7937" indent="0">
              <a:buNone/>
            </a:pPr>
            <a:r>
              <a:rPr lang="fr-FR" sz="5400" dirty="0" err="1">
                <a:solidFill>
                  <a:schemeClr val="tx2"/>
                </a:solidFill>
              </a:rPr>
              <a:t>Tocilizumab</a:t>
            </a:r>
            <a:endParaRPr lang="fr-FR" sz="5400" dirty="0">
              <a:solidFill>
                <a:schemeClr val="tx2"/>
              </a:solidFill>
            </a:endParaRPr>
          </a:p>
        </p:txBody>
      </p:sp>
      <p:pic>
        <p:nvPicPr>
          <p:cNvPr id="16" name="Image 15"/>
          <p:cNvPicPr>
            <a:picLocks noChangeAspect="1"/>
          </p:cNvPicPr>
          <p:nvPr/>
        </p:nvPicPr>
        <p:blipFill>
          <a:blip r:embed="rId3"/>
          <a:stretch>
            <a:fillRect/>
          </a:stretch>
        </p:blipFill>
        <p:spPr>
          <a:xfrm>
            <a:off x="6880708" y="1226969"/>
            <a:ext cx="3978000" cy="53763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0579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46</a:t>
            </a:fld>
            <a:endParaRPr lang="fr-FR" dirty="0"/>
          </a:p>
        </p:txBody>
      </p:sp>
      <p:sp>
        <p:nvSpPr>
          <p:cNvPr id="8" name="Rectangle 8766">
            <a:extLst>
              <a:ext uri="{FF2B5EF4-FFF2-40B4-BE49-F238E27FC236}">
                <a16:creationId xmlns:a16="http://schemas.microsoft.com/office/drawing/2014/main" id="{4D5E2F17-E22B-4AE1-BBB5-D846AA68C94E}"/>
              </a:ext>
            </a:extLst>
          </p:cNvPr>
          <p:cNvSpPr>
            <a:spLocks noChangeArrowheads="1"/>
          </p:cNvSpPr>
          <p:nvPr/>
        </p:nvSpPr>
        <p:spPr bwMode="auto">
          <a:xfrm>
            <a:off x="3054649" y="4398749"/>
            <a:ext cx="7781795" cy="471741"/>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9" name="Group 8767">
            <a:extLst>
              <a:ext uri="{FF2B5EF4-FFF2-40B4-BE49-F238E27FC236}">
                <a16:creationId xmlns:a16="http://schemas.microsoft.com/office/drawing/2014/main" id="{64DBFCBE-8682-4A04-84BC-6F9CEA3819BC}"/>
              </a:ext>
            </a:extLst>
          </p:cNvPr>
          <p:cNvGrpSpPr>
            <a:grpSpLocks/>
          </p:cNvGrpSpPr>
          <p:nvPr/>
        </p:nvGrpSpPr>
        <p:grpSpPr bwMode="auto">
          <a:xfrm>
            <a:off x="3055784" y="4352911"/>
            <a:ext cx="7804020" cy="565870"/>
            <a:chOff x="156" y="1789"/>
            <a:chExt cx="4088" cy="425"/>
          </a:xfrm>
        </p:grpSpPr>
        <p:grpSp>
          <p:nvGrpSpPr>
            <p:cNvPr id="12" name="Group 8768">
              <a:extLst>
                <a:ext uri="{FF2B5EF4-FFF2-40B4-BE49-F238E27FC236}">
                  <a16:creationId xmlns:a16="http://schemas.microsoft.com/office/drawing/2014/main" id="{ACC94D32-9452-4F95-B9B6-0178C0BA911F}"/>
                </a:ext>
              </a:extLst>
            </p:cNvPr>
            <p:cNvGrpSpPr>
              <a:grpSpLocks noChangeAspect="1"/>
            </p:cNvGrpSpPr>
            <p:nvPr/>
          </p:nvGrpSpPr>
          <p:grpSpPr bwMode="auto">
            <a:xfrm>
              <a:off x="156" y="1801"/>
              <a:ext cx="1361" cy="413"/>
              <a:chOff x="3326" y="1190"/>
              <a:chExt cx="1047" cy="318"/>
            </a:xfrm>
          </p:grpSpPr>
          <p:grpSp>
            <p:nvGrpSpPr>
              <p:cNvPr id="463" name="Group 8769">
                <a:extLst>
                  <a:ext uri="{FF2B5EF4-FFF2-40B4-BE49-F238E27FC236}">
                    <a16:creationId xmlns:a16="http://schemas.microsoft.com/office/drawing/2014/main" id="{C32C5EDF-1BBF-4B00-BF42-76C21FF5377C}"/>
                  </a:ext>
                </a:extLst>
              </p:cNvPr>
              <p:cNvGrpSpPr>
                <a:grpSpLocks noChangeAspect="1"/>
              </p:cNvGrpSpPr>
              <p:nvPr/>
            </p:nvGrpSpPr>
            <p:grpSpPr bwMode="auto">
              <a:xfrm>
                <a:off x="3326" y="1194"/>
                <a:ext cx="62" cy="144"/>
                <a:chOff x="2405" y="2405"/>
                <a:chExt cx="175" cy="403"/>
              </a:xfrm>
            </p:grpSpPr>
            <p:sp>
              <p:nvSpPr>
                <p:cNvPr id="681" name="Oval 8770">
                  <a:extLst>
                    <a:ext uri="{FF2B5EF4-FFF2-40B4-BE49-F238E27FC236}">
                      <a16:creationId xmlns:a16="http://schemas.microsoft.com/office/drawing/2014/main" id="{82905A09-5CBA-40AB-B88A-AFA3A77B032F}"/>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82" name="Oval 8771">
                  <a:extLst>
                    <a:ext uri="{FF2B5EF4-FFF2-40B4-BE49-F238E27FC236}">
                      <a16:creationId xmlns:a16="http://schemas.microsoft.com/office/drawing/2014/main" id="{D2410B85-7A04-49C9-909D-C4450B422012}"/>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83" name="Freeform 8772">
                  <a:extLst>
                    <a:ext uri="{FF2B5EF4-FFF2-40B4-BE49-F238E27FC236}">
                      <a16:creationId xmlns:a16="http://schemas.microsoft.com/office/drawing/2014/main" id="{0ECAAAA6-81FA-4B28-B231-57C265A251B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4" name="Freeform 8773">
                  <a:extLst>
                    <a:ext uri="{FF2B5EF4-FFF2-40B4-BE49-F238E27FC236}">
                      <a16:creationId xmlns:a16="http://schemas.microsoft.com/office/drawing/2014/main" id="{EDC77BD5-FC6F-4199-869C-6D0644BDEB47}"/>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5" name="Freeform 8774">
                  <a:extLst>
                    <a:ext uri="{FF2B5EF4-FFF2-40B4-BE49-F238E27FC236}">
                      <a16:creationId xmlns:a16="http://schemas.microsoft.com/office/drawing/2014/main" id="{570DC70D-09A2-4329-887D-77D53E86D6A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6" name="Oval 8775">
                  <a:extLst>
                    <a:ext uri="{FF2B5EF4-FFF2-40B4-BE49-F238E27FC236}">
                      <a16:creationId xmlns:a16="http://schemas.microsoft.com/office/drawing/2014/main" id="{F4ED4F0C-C63C-47E0-A7CB-D00DC5F75B6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64" name="Group 8776">
                <a:extLst>
                  <a:ext uri="{FF2B5EF4-FFF2-40B4-BE49-F238E27FC236}">
                    <a16:creationId xmlns:a16="http://schemas.microsoft.com/office/drawing/2014/main" id="{2BDF1DA3-E261-4139-BF02-A1E3ADE26B4A}"/>
                  </a:ext>
                </a:extLst>
              </p:cNvPr>
              <p:cNvGrpSpPr>
                <a:grpSpLocks noChangeAspect="1"/>
              </p:cNvGrpSpPr>
              <p:nvPr/>
            </p:nvGrpSpPr>
            <p:grpSpPr bwMode="auto">
              <a:xfrm rot="10800000">
                <a:off x="3327" y="1364"/>
                <a:ext cx="62" cy="144"/>
                <a:chOff x="2405" y="2405"/>
                <a:chExt cx="175" cy="403"/>
              </a:xfrm>
            </p:grpSpPr>
            <p:sp>
              <p:nvSpPr>
                <p:cNvPr id="675" name="Oval 8777">
                  <a:extLst>
                    <a:ext uri="{FF2B5EF4-FFF2-40B4-BE49-F238E27FC236}">
                      <a16:creationId xmlns:a16="http://schemas.microsoft.com/office/drawing/2014/main" id="{F8BD6654-FC73-49CF-87AB-F822EA6792A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76" name="Oval 8778">
                  <a:extLst>
                    <a:ext uri="{FF2B5EF4-FFF2-40B4-BE49-F238E27FC236}">
                      <a16:creationId xmlns:a16="http://schemas.microsoft.com/office/drawing/2014/main" id="{39295CCC-1205-4A09-90BA-1B5523FB7EC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77" name="Freeform 8779">
                  <a:extLst>
                    <a:ext uri="{FF2B5EF4-FFF2-40B4-BE49-F238E27FC236}">
                      <a16:creationId xmlns:a16="http://schemas.microsoft.com/office/drawing/2014/main" id="{D49961DC-EE71-46D0-AC41-963E3B3E2F9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8" name="Freeform 8780">
                  <a:extLst>
                    <a:ext uri="{FF2B5EF4-FFF2-40B4-BE49-F238E27FC236}">
                      <a16:creationId xmlns:a16="http://schemas.microsoft.com/office/drawing/2014/main" id="{F1E16D15-B240-44E4-8ACC-587A9EC9771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9" name="Freeform 8781">
                  <a:extLst>
                    <a:ext uri="{FF2B5EF4-FFF2-40B4-BE49-F238E27FC236}">
                      <a16:creationId xmlns:a16="http://schemas.microsoft.com/office/drawing/2014/main" id="{BABBDA69-EEA0-44B0-8DE7-A54C0887042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0" name="Oval 8782">
                  <a:extLst>
                    <a:ext uri="{FF2B5EF4-FFF2-40B4-BE49-F238E27FC236}">
                      <a16:creationId xmlns:a16="http://schemas.microsoft.com/office/drawing/2014/main" id="{6623E0ED-7834-472E-823B-115D990891E4}"/>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65" name="Group 8783">
                <a:extLst>
                  <a:ext uri="{FF2B5EF4-FFF2-40B4-BE49-F238E27FC236}">
                    <a16:creationId xmlns:a16="http://schemas.microsoft.com/office/drawing/2014/main" id="{AD8D011F-DB58-4CF0-ADF9-E4E92C315DE1}"/>
                  </a:ext>
                </a:extLst>
              </p:cNvPr>
              <p:cNvGrpSpPr>
                <a:grpSpLocks noChangeAspect="1"/>
              </p:cNvGrpSpPr>
              <p:nvPr/>
            </p:nvGrpSpPr>
            <p:grpSpPr bwMode="auto">
              <a:xfrm>
                <a:off x="3392" y="1194"/>
                <a:ext cx="62" cy="144"/>
                <a:chOff x="2405" y="2405"/>
                <a:chExt cx="175" cy="403"/>
              </a:xfrm>
            </p:grpSpPr>
            <p:sp>
              <p:nvSpPr>
                <p:cNvPr id="669" name="Oval 8784">
                  <a:extLst>
                    <a:ext uri="{FF2B5EF4-FFF2-40B4-BE49-F238E27FC236}">
                      <a16:creationId xmlns:a16="http://schemas.microsoft.com/office/drawing/2014/main" id="{C183DA82-3113-4828-996B-AA81C9EEDF2B}"/>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70" name="Oval 8785">
                  <a:extLst>
                    <a:ext uri="{FF2B5EF4-FFF2-40B4-BE49-F238E27FC236}">
                      <a16:creationId xmlns:a16="http://schemas.microsoft.com/office/drawing/2014/main" id="{443A58E5-BDC4-4C7B-827A-06856B7DDF73}"/>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71" name="Freeform 8786">
                  <a:extLst>
                    <a:ext uri="{FF2B5EF4-FFF2-40B4-BE49-F238E27FC236}">
                      <a16:creationId xmlns:a16="http://schemas.microsoft.com/office/drawing/2014/main" id="{5FB381C3-9F7F-4D3A-B9A5-7FEE8B893CE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2" name="Freeform 8787">
                  <a:extLst>
                    <a:ext uri="{FF2B5EF4-FFF2-40B4-BE49-F238E27FC236}">
                      <a16:creationId xmlns:a16="http://schemas.microsoft.com/office/drawing/2014/main" id="{87B83E5E-D45D-43B4-AC3A-579E5374A35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3" name="Freeform 8788">
                  <a:extLst>
                    <a:ext uri="{FF2B5EF4-FFF2-40B4-BE49-F238E27FC236}">
                      <a16:creationId xmlns:a16="http://schemas.microsoft.com/office/drawing/2014/main" id="{88FB2ACD-0F87-4669-BC80-52751C3159A1}"/>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4" name="Oval 8789">
                  <a:extLst>
                    <a:ext uri="{FF2B5EF4-FFF2-40B4-BE49-F238E27FC236}">
                      <a16:creationId xmlns:a16="http://schemas.microsoft.com/office/drawing/2014/main" id="{072452D5-D607-4CEA-9868-B9FA446049B4}"/>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66" name="Group 8790">
                <a:extLst>
                  <a:ext uri="{FF2B5EF4-FFF2-40B4-BE49-F238E27FC236}">
                    <a16:creationId xmlns:a16="http://schemas.microsoft.com/office/drawing/2014/main" id="{939F7197-4FDC-4D65-8551-9FFF3862BD41}"/>
                  </a:ext>
                </a:extLst>
              </p:cNvPr>
              <p:cNvGrpSpPr>
                <a:grpSpLocks noChangeAspect="1"/>
              </p:cNvGrpSpPr>
              <p:nvPr/>
            </p:nvGrpSpPr>
            <p:grpSpPr bwMode="auto">
              <a:xfrm rot="10800000">
                <a:off x="3393" y="1364"/>
                <a:ext cx="62" cy="144"/>
                <a:chOff x="2405" y="2405"/>
                <a:chExt cx="175" cy="403"/>
              </a:xfrm>
            </p:grpSpPr>
            <p:sp>
              <p:nvSpPr>
                <p:cNvPr id="663" name="Oval 8791">
                  <a:extLst>
                    <a:ext uri="{FF2B5EF4-FFF2-40B4-BE49-F238E27FC236}">
                      <a16:creationId xmlns:a16="http://schemas.microsoft.com/office/drawing/2014/main" id="{CB45199F-70C7-4934-A652-9B5447D184C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64" name="Oval 8792">
                  <a:extLst>
                    <a:ext uri="{FF2B5EF4-FFF2-40B4-BE49-F238E27FC236}">
                      <a16:creationId xmlns:a16="http://schemas.microsoft.com/office/drawing/2014/main" id="{23075A8A-0E7B-4843-BAB8-F3EC5029DCA9}"/>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65" name="Freeform 8793">
                  <a:extLst>
                    <a:ext uri="{FF2B5EF4-FFF2-40B4-BE49-F238E27FC236}">
                      <a16:creationId xmlns:a16="http://schemas.microsoft.com/office/drawing/2014/main" id="{47369695-850D-4328-BCA4-88420D6C7250}"/>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6" name="Freeform 8794">
                  <a:extLst>
                    <a:ext uri="{FF2B5EF4-FFF2-40B4-BE49-F238E27FC236}">
                      <a16:creationId xmlns:a16="http://schemas.microsoft.com/office/drawing/2014/main" id="{A8C4AEB9-7C8C-43D6-B14C-001A6A9E5EF8}"/>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7" name="Freeform 8795">
                  <a:extLst>
                    <a:ext uri="{FF2B5EF4-FFF2-40B4-BE49-F238E27FC236}">
                      <a16:creationId xmlns:a16="http://schemas.microsoft.com/office/drawing/2014/main" id="{3801DA4C-D3A4-458E-A0A4-966B603008E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8" name="Oval 8796">
                  <a:extLst>
                    <a:ext uri="{FF2B5EF4-FFF2-40B4-BE49-F238E27FC236}">
                      <a16:creationId xmlns:a16="http://schemas.microsoft.com/office/drawing/2014/main" id="{8DF22E93-668B-4C50-B9E1-A2535D47B23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67" name="Group 8797">
                <a:extLst>
                  <a:ext uri="{FF2B5EF4-FFF2-40B4-BE49-F238E27FC236}">
                    <a16:creationId xmlns:a16="http://schemas.microsoft.com/office/drawing/2014/main" id="{115B1B0C-BE19-450C-8B14-BBD50171D2D8}"/>
                  </a:ext>
                </a:extLst>
              </p:cNvPr>
              <p:cNvGrpSpPr>
                <a:grpSpLocks noChangeAspect="1"/>
              </p:cNvGrpSpPr>
              <p:nvPr/>
            </p:nvGrpSpPr>
            <p:grpSpPr bwMode="auto">
              <a:xfrm>
                <a:off x="3456" y="1194"/>
                <a:ext cx="62" cy="144"/>
                <a:chOff x="2405" y="2405"/>
                <a:chExt cx="175" cy="403"/>
              </a:xfrm>
            </p:grpSpPr>
            <p:sp>
              <p:nvSpPr>
                <p:cNvPr id="657" name="Oval 8798">
                  <a:extLst>
                    <a:ext uri="{FF2B5EF4-FFF2-40B4-BE49-F238E27FC236}">
                      <a16:creationId xmlns:a16="http://schemas.microsoft.com/office/drawing/2014/main" id="{6D7EE5CF-2972-4184-B304-40D07220A9A8}"/>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58" name="Oval 8799">
                  <a:extLst>
                    <a:ext uri="{FF2B5EF4-FFF2-40B4-BE49-F238E27FC236}">
                      <a16:creationId xmlns:a16="http://schemas.microsoft.com/office/drawing/2014/main" id="{B1878383-F8ED-441D-A70C-3566C2EB9089}"/>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59" name="Freeform 8800">
                  <a:extLst>
                    <a:ext uri="{FF2B5EF4-FFF2-40B4-BE49-F238E27FC236}">
                      <a16:creationId xmlns:a16="http://schemas.microsoft.com/office/drawing/2014/main" id="{D1603112-114B-4389-8827-8CF8E9D9F06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0" name="Freeform 8801">
                  <a:extLst>
                    <a:ext uri="{FF2B5EF4-FFF2-40B4-BE49-F238E27FC236}">
                      <a16:creationId xmlns:a16="http://schemas.microsoft.com/office/drawing/2014/main" id="{55610322-FAAB-4B60-9D5F-CCA8B882AE2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1" name="Freeform 8802">
                  <a:extLst>
                    <a:ext uri="{FF2B5EF4-FFF2-40B4-BE49-F238E27FC236}">
                      <a16:creationId xmlns:a16="http://schemas.microsoft.com/office/drawing/2014/main" id="{7A1ADE0B-C051-475C-92BD-BFE9E23F60C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2" name="Oval 8803">
                  <a:extLst>
                    <a:ext uri="{FF2B5EF4-FFF2-40B4-BE49-F238E27FC236}">
                      <a16:creationId xmlns:a16="http://schemas.microsoft.com/office/drawing/2014/main" id="{F7C3F52A-3645-482F-A4D4-AAC3845400DF}"/>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68" name="Group 8804">
                <a:extLst>
                  <a:ext uri="{FF2B5EF4-FFF2-40B4-BE49-F238E27FC236}">
                    <a16:creationId xmlns:a16="http://schemas.microsoft.com/office/drawing/2014/main" id="{1D544662-51AF-4275-A206-7F98A1E85DA8}"/>
                  </a:ext>
                </a:extLst>
              </p:cNvPr>
              <p:cNvGrpSpPr>
                <a:grpSpLocks noChangeAspect="1"/>
              </p:cNvGrpSpPr>
              <p:nvPr/>
            </p:nvGrpSpPr>
            <p:grpSpPr bwMode="auto">
              <a:xfrm rot="10800000">
                <a:off x="3457" y="1364"/>
                <a:ext cx="62" cy="144"/>
                <a:chOff x="2405" y="2405"/>
                <a:chExt cx="175" cy="403"/>
              </a:xfrm>
            </p:grpSpPr>
            <p:sp>
              <p:nvSpPr>
                <p:cNvPr id="651" name="Oval 8805">
                  <a:extLst>
                    <a:ext uri="{FF2B5EF4-FFF2-40B4-BE49-F238E27FC236}">
                      <a16:creationId xmlns:a16="http://schemas.microsoft.com/office/drawing/2014/main" id="{FDA57295-420B-4411-9B91-620A1A56E64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52" name="Oval 8806">
                  <a:extLst>
                    <a:ext uri="{FF2B5EF4-FFF2-40B4-BE49-F238E27FC236}">
                      <a16:creationId xmlns:a16="http://schemas.microsoft.com/office/drawing/2014/main" id="{EF809A89-68CD-4A09-8B5E-E243C6589C63}"/>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53" name="Freeform 8807">
                  <a:extLst>
                    <a:ext uri="{FF2B5EF4-FFF2-40B4-BE49-F238E27FC236}">
                      <a16:creationId xmlns:a16="http://schemas.microsoft.com/office/drawing/2014/main" id="{EB14FE53-A030-471C-8942-A01AE006B0F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4" name="Freeform 8808">
                  <a:extLst>
                    <a:ext uri="{FF2B5EF4-FFF2-40B4-BE49-F238E27FC236}">
                      <a16:creationId xmlns:a16="http://schemas.microsoft.com/office/drawing/2014/main" id="{F10A8F85-CCBF-4430-810D-B83EDD39E290}"/>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5" name="Freeform 8809">
                  <a:extLst>
                    <a:ext uri="{FF2B5EF4-FFF2-40B4-BE49-F238E27FC236}">
                      <a16:creationId xmlns:a16="http://schemas.microsoft.com/office/drawing/2014/main" id="{3798B02F-0BCD-42FD-A6DB-10DEA0D7D49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6" name="Oval 8810">
                  <a:extLst>
                    <a:ext uri="{FF2B5EF4-FFF2-40B4-BE49-F238E27FC236}">
                      <a16:creationId xmlns:a16="http://schemas.microsoft.com/office/drawing/2014/main" id="{EC8FD4EE-D80B-4235-91AE-00BD8C44AAA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69" name="Group 8811">
                <a:extLst>
                  <a:ext uri="{FF2B5EF4-FFF2-40B4-BE49-F238E27FC236}">
                    <a16:creationId xmlns:a16="http://schemas.microsoft.com/office/drawing/2014/main" id="{C3F76582-AB0B-4815-9339-2A2EC8A0E6C1}"/>
                  </a:ext>
                </a:extLst>
              </p:cNvPr>
              <p:cNvGrpSpPr>
                <a:grpSpLocks noChangeAspect="1"/>
              </p:cNvGrpSpPr>
              <p:nvPr/>
            </p:nvGrpSpPr>
            <p:grpSpPr bwMode="auto">
              <a:xfrm>
                <a:off x="3521" y="1194"/>
                <a:ext cx="62" cy="144"/>
                <a:chOff x="2405" y="2405"/>
                <a:chExt cx="175" cy="403"/>
              </a:xfrm>
            </p:grpSpPr>
            <p:sp>
              <p:nvSpPr>
                <p:cNvPr id="645" name="Oval 8812">
                  <a:extLst>
                    <a:ext uri="{FF2B5EF4-FFF2-40B4-BE49-F238E27FC236}">
                      <a16:creationId xmlns:a16="http://schemas.microsoft.com/office/drawing/2014/main" id="{057900C2-2806-4ECD-BB92-F8C83B0679D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46" name="Oval 8813">
                  <a:extLst>
                    <a:ext uri="{FF2B5EF4-FFF2-40B4-BE49-F238E27FC236}">
                      <a16:creationId xmlns:a16="http://schemas.microsoft.com/office/drawing/2014/main" id="{42E7FA42-7C4C-4D28-91C5-0FF3D91C43C9}"/>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47" name="Freeform 8814">
                  <a:extLst>
                    <a:ext uri="{FF2B5EF4-FFF2-40B4-BE49-F238E27FC236}">
                      <a16:creationId xmlns:a16="http://schemas.microsoft.com/office/drawing/2014/main" id="{E9BEB197-918B-44F1-8F8A-B9777809858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8" name="Freeform 8815">
                  <a:extLst>
                    <a:ext uri="{FF2B5EF4-FFF2-40B4-BE49-F238E27FC236}">
                      <a16:creationId xmlns:a16="http://schemas.microsoft.com/office/drawing/2014/main" id="{FA6E9FD2-69DB-4948-A4BE-2438623A6328}"/>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9" name="Freeform 8816">
                  <a:extLst>
                    <a:ext uri="{FF2B5EF4-FFF2-40B4-BE49-F238E27FC236}">
                      <a16:creationId xmlns:a16="http://schemas.microsoft.com/office/drawing/2014/main" id="{05279EC5-BE78-43CF-8679-C0823F9A9DB1}"/>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0" name="Oval 8817">
                  <a:extLst>
                    <a:ext uri="{FF2B5EF4-FFF2-40B4-BE49-F238E27FC236}">
                      <a16:creationId xmlns:a16="http://schemas.microsoft.com/office/drawing/2014/main" id="{E2B61220-9682-4A19-A3AD-C13FC1134598}"/>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0" name="Group 8818">
                <a:extLst>
                  <a:ext uri="{FF2B5EF4-FFF2-40B4-BE49-F238E27FC236}">
                    <a16:creationId xmlns:a16="http://schemas.microsoft.com/office/drawing/2014/main" id="{4ED4B32A-C8F0-4636-B460-020286FB7FB5}"/>
                  </a:ext>
                </a:extLst>
              </p:cNvPr>
              <p:cNvGrpSpPr>
                <a:grpSpLocks noChangeAspect="1"/>
              </p:cNvGrpSpPr>
              <p:nvPr/>
            </p:nvGrpSpPr>
            <p:grpSpPr bwMode="auto">
              <a:xfrm rot="10800000">
                <a:off x="3522" y="1364"/>
                <a:ext cx="62" cy="144"/>
                <a:chOff x="2405" y="2405"/>
                <a:chExt cx="175" cy="403"/>
              </a:xfrm>
            </p:grpSpPr>
            <p:sp>
              <p:nvSpPr>
                <p:cNvPr id="639" name="Oval 8819">
                  <a:extLst>
                    <a:ext uri="{FF2B5EF4-FFF2-40B4-BE49-F238E27FC236}">
                      <a16:creationId xmlns:a16="http://schemas.microsoft.com/office/drawing/2014/main" id="{5B770D03-BCE9-44C5-8D63-8BD23E3A605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40" name="Oval 8820">
                  <a:extLst>
                    <a:ext uri="{FF2B5EF4-FFF2-40B4-BE49-F238E27FC236}">
                      <a16:creationId xmlns:a16="http://schemas.microsoft.com/office/drawing/2014/main" id="{939C0611-ED8B-4BA2-8360-2E872FD83FF1}"/>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41" name="Freeform 8821">
                  <a:extLst>
                    <a:ext uri="{FF2B5EF4-FFF2-40B4-BE49-F238E27FC236}">
                      <a16:creationId xmlns:a16="http://schemas.microsoft.com/office/drawing/2014/main" id="{B7C2E3DC-86F5-4CE6-93B0-8B8D0D6D5BC0}"/>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2" name="Freeform 8822">
                  <a:extLst>
                    <a:ext uri="{FF2B5EF4-FFF2-40B4-BE49-F238E27FC236}">
                      <a16:creationId xmlns:a16="http://schemas.microsoft.com/office/drawing/2014/main" id="{70B12C8C-79E7-40AF-A3ED-4DBABF9FDD4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3" name="Freeform 8823">
                  <a:extLst>
                    <a:ext uri="{FF2B5EF4-FFF2-40B4-BE49-F238E27FC236}">
                      <a16:creationId xmlns:a16="http://schemas.microsoft.com/office/drawing/2014/main" id="{EB14DF09-8AE3-4764-AAD2-5A7309D77A34}"/>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4" name="Oval 8824">
                  <a:extLst>
                    <a:ext uri="{FF2B5EF4-FFF2-40B4-BE49-F238E27FC236}">
                      <a16:creationId xmlns:a16="http://schemas.microsoft.com/office/drawing/2014/main" id="{7282F39D-EEE0-4BA2-B8F6-1BBFBC0D207C}"/>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1" name="Group 8825">
                <a:extLst>
                  <a:ext uri="{FF2B5EF4-FFF2-40B4-BE49-F238E27FC236}">
                    <a16:creationId xmlns:a16="http://schemas.microsoft.com/office/drawing/2014/main" id="{CE407DAA-7388-4293-A492-CCD4C5691A6E}"/>
                  </a:ext>
                </a:extLst>
              </p:cNvPr>
              <p:cNvGrpSpPr>
                <a:grpSpLocks noChangeAspect="1"/>
              </p:cNvGrpSpPr>
              <p:nvPr/>
            </p:nvGrpSpPr>
            <p:grpSpPr bwMode="auto">
              <a:xfrm>
                <a:off x="3589" y="1192"/>
                <a:ext cx="62" cy="144"/>
                <a:chOff x="2405" y="2405"/>
                <a:chExt cx="175" cy="403"/>
              </a:xfrm>
            </p:grpSpPr>
            <p:sp>
              <p:nvSpPr>
                <p:cNvPr id="633" name="Oval 8826">
                  <a:extLst>
                    <a:ext uri="{FF2B5EF4-FFF2-40B4-BE49-F238E27FC236}">
                      <a16:creationId xmlns:a16="http://schemas.microsoft.com/office/drawing/2014/main" id="{886F5B4C-1A0F-495C-A9DE-4DDFD298F06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34" name="Oval 8827">
                  <a:extLst>
                    <a:ext uri="{FF2B5EF4-FFF2-40B4-BE49-F238E27FC236}">
                      <a16:creationId xmlns:a16="http://schemas.microsoft.com/office/drawing/2014/main" id="{2DE8F4A6-6540-4CE6-96F8-6CF715470FE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35" name="Freeform 8828">
                  <a:extLst>
                    <a:ext uri="{FF2B5EF4-FFF2-40B4-BE49-F238E27FC236}">
                      <a16:creationId xmlns:a16="http://schemas.microsoft.com/office/drawing/2014/main" id="{2E4E5B97-C6CA-4F79-8C80-C953F547B172}"/>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6" name="Freeform 8829">
                  <a:extLst>
                    <a:ext uri="{FF2B5EF4-FFF2-40B4-BE49-F238E27FC236}">
                      <a16:creationId xmlns:a16="http://schemas.microsoft.com/office/drawing/2014/main" id="{F7EADF7B-0EF2-434B-A912-D9B9FD821CCE}"/>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7" name="Freeform 8830">
                  <a:extLst>
                    <a:ext uri="{FF2B5EF4-FFF2-40B4-BE49-F238E27FC236}">
                      <a16:creationId xmlns:a16="http://schemas.microsoft.com/office/drawing/2014/main" id="{153E45F4-DF5C-497B-A54A-BF9D77A42B5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8" name="Oval 8831">
                  <a:extLst>
                    <a:ext uri="{FF2B5EF4-FFF2-40B4-BE49-F238E27FC236}">
                      <a16:creationId xmlns:a16="http://schemas.microsoft.com/office/drawing/2014/main" id="{3E1A1423-C8C7-470E-9765-2902DD4C144F}"/>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2" name="Group 8832">
                <a:extLst>
                  <a:ext uri="{FF2B5EF4-FFF2-40B4-BE49-F238E27FC236}">
                    <a16:creationId xmlns:a16="http://schemas.microsoft.com/office/drawing/2014/main" id="{9FCE83C9-F5BC-4AB2-86F4-C2AC8C391FA3}"/>
                  </a:ext>
                </a:extLst>
              </p:cNvPr>
              <p:cNvGrpSpPr>
                <a:grpSpLocks noChangeAspect="1"/>
              </p:cNvGrpSpPr>
              <p:nvPr/>
            </p:nvGrpSpPr>
            <p:grpSpPr bwMode="auto">
              <a:xfrm rot="10800000">
                <a:off x="3590" y="1362"/>
                <a:ext cx="62" cy="144"/>
                <a:chOff x="2405" y="2405"/>
                <a:chExt cx="175" cy="403"/>
              </a:xfrm>
            </p:grpSpPr>
            <p:sp>
              <p:nvSpPr>
                <p:cNvPr id="627" name="Oval 8833">
                  <a:extLst>
                    <a:ext uri="{FF2B5EF4-FFF2-40B4-BE49-F238E27FC236}">
                      <a16:creationId xmlns:a16="http://schemas.microsoft.com/office/drawing/2014/main" id="{E07588EE-9D6E-408A-A4F0-D7466678616F}"/>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28" name="Oval 8834">
                  <a:extLst>
                    <a:ext uri="{FF2B5EF4-FFF2-40B4-BE49-F238E27FC236}">
                      <a16:creationId xmlns:a16="http://schemas.microsoft.com/office/drawing/2014/main" id="{7781F50D-8D6B-490E-94DA-60932D1674FF}"/>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29" name="Freeform 8835">
                  <a:extLst>
                    <a:ext uri="{FF2B5EF4-FFF2-40B4-BE49-F238E27FC236}">
                      <a16:creationId xmlns:a16="http://schemas.microsoft.com/office/drawing/2014/main" id="{9172A498-A55A-4247-83CB-6822930B66B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0" name="Freeform 8836">
                  <a:extLst>
                    <a:ext uri="{FF2B5EF4-FFF2-40B4-BE49-F238E27FC236}">
                      <a16:creationId xmlns:a16="http://schemas.microsoft.com/office/drawing/2014/main" id="{E6A56A78-BDB5-4940-ADF3-E1FBF6680B7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1" name="Freeform 8837">
                  <a:extLst>
                    <a:ext uri="{FF2B5EF4-FFF2-40B4-BE49-F238E27FC236}">
                      <a16:creationId xmlns:a16="http://schemas.microsoft.com/office/drawing/2014/main" id="{9ECBC72B-154C-465A-848A-0FB2791CB10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2" name="Oval 8838">
                  <a:extLst>
                    <a:ext uri="{FF2B5EF4-FFF2-40B4-BE49-F238E27FC236}">
                      <a16:creationId xmlns:a16="http://schemas.microsoft.com/office/drawing/2014/main" id="{C16FEBB2-BA7D-400C-802E-8C337393933A}"/>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3" name="Group 8839">
                <a:extLst>
                  <a:ext uri="{FF2B5EF4-FFF2-40B4-BE49-F238E27FC236}">
                    <a16:creationId xmlns:a16="http://schemas.microsoft.com/office/drawing/2014/main" id="{036AE3EF-02C5-489C-8913-FB818BE7EE10}"/>
                  </a:ext>
                </a:extLst>
              </p:cNvPr>
              <p:cNvGrpSpPr>
                <a:grpSpLocks noChangeAspect="1"/>
              </p:cNvGrpSpPr>
              <p:nvPr/>
            </p:nvGrpSpPr>
            <p:grpSpPr bwMode="auto">
              <a:xfrm>
                <a:off x="3655" y="1192"/>
                <a:ext cx="62" cy="144"/>
                <a:chOff x="2405" y="2405"/>
                <a:chExt cx="175" cy="403"/>
              </a:xfrm>
            </p:grpSpPr>
            <p:sp>
              <p:nvSpPr>
                <p:cNvPr id="621" name="Oval 8840">
                  <a:extLst>
                    <a:ext uri="{FF2B5EF4-FFF2-40B4-BE49-F238E27FC236}">
                      <a16:creationId xmlns:a16="http://schemas.microsoft.com/office/drawing/2014/main" id="{ED5E1969-14CF-4B4F-BB73-BCA55DC1E61C}"/>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22" name="Oval 8841">
                  <a:extLst>
                    <a:ext uri="{FF2B5EF4-FFF2-40B4-BE49-F238E27FC236}">
                      <a16:creationId xmlns:a16="http://schemas.microsoft.com/office/drawing/2014/main" id="{B3FFEE53-A9CB-4A8F-93D0-A4BD0532966E}"/>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23" name="Freeform 8842">
                  <a:extLst>
                    <a:ext uri="{FF2B5EF4-FFF2-40B4-BE49-F238E27FC236}">
                      <a16:creationId xmlns:a16="http://schemas.microsoft.com/office/drawing/2014/main" id="{C388FED5-B535-4B74-A3CC-43B02E2CBDF6}"/>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4" name="Freeform 8843">
                  <a:extLst>
                    <a:ext uri="{FF2B5EF4-FFF2-40B4-BE49-F238E27FC236}">
                      <a16:creationId xmlns:a16="http://schemas.microsoft.com/office/drawing/2014/main" id="{1DDA571C-0568-45A1-BBB3-2EE6626D455B}"/>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5" name="Freeform 8844">
                  <a:extLst>
                    <a:ext uri="{FF2B5EF4-FFF2-40B4-BE49-F238E27FC236}">
                      <a16:creationId xmlns:a16="http://schemas.microsoft.com/office/drawing/2014/main" id="{4C9D024C-8ED7-45ED-99FF-1CBF76F9582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6" name="Oval 8845">
                  <a:extLst>
                    <a:ext uri="{FF2B5EF4-FFF2-40B4-BE49-F238E27FC236}">
                      <a16:creationId xmlns:a16="http://schemas.microsoft.com/office/drawing/2014/main" id="{2FC78648-C380-4242-A779-27D907DC4479}"/>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4" name="Group 8846">
                <a:extLst>
                  <a:ext uri="{FF2B5EF4-FFF2-40B4-BE49-F238E27FC236}">
                    <a16:creationId xmlns:a16="http://schemas.microsoft.com/office/drawing/2014/main" id="{AE240685-F4B0-4522-8082-A07DB27C1C1E}"/>
                  </a:ext>
                </a:extLst>
              </p:cNvPr>
              <p:cNvGrpSpPr>
                <a:grpSpLocks noChangeAspect="1"/>
              </p:cNvGrpSpPr>
              <p:nvPr/>
            </p:nvGrpSpPr>
            <p:grpSpPr bwMode="auto">
              <a:xfrm rot="10800000">
                <a:off x="3656" y="1362"/>
                <a:ext cx="62" cy="144"/>
                <a:chOff x="2405" y="2405"/>
                <a:chExt cx="175" cy="403"/>
              </a:xfrm>
            </p:grpSpPr>
            <p:sp>
              <p:nvSpPr>
                <p:cNvPr id="615" name="Oval 8847">
                  <a:extLst>
                    <a:ext uri="{FF2B5EF4-FFF2-40B4-BE49-F238E27FC236}">
                      <a16:creationId xmlns:a16="http://schemas.microsoft.com/office/drawing/2014/main" id="{8FD98BB4-96B4-427B-B55D-38C3FB349977}"/>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6" name="Oval 8848">
                  <a:extLst>
                    <a:ext uri="{FF2B5EF4-FFF2-40B4-BE49-F238E27FC236}">
                      <a16:creationId xmlns:a16="http://schemas.microsoft.com/office/drawing/2014/main" id="{465C9AEE-59BE-4EDA-8918-443A550CE4DF}"/>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7" name="Freeform 8849">
                  <a:extLst>
                    <a:ext uri="{FF2B5EF4-FFF2-40B4-BE49-F238E27FC236}">
                      <a16:creationId xmlns:a16="http://schemas.microsoft.com/office/drawing/2014/main" id="{55F9D67C-8837-44A0-AC53-FDAA51FB6EE8}"/>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8" name="Freeform 8850">
                  <a:extLst>
                    <a:ext uri="{FF2B5EF4-FFF2-40B4-BE49-F238E27FC236}">
                      <a16:creationId xmlns:a16="http://schemas.microsoft.com/office/drawing/2014/main" id="{A20B6971-96FE-4A51-82CF-DDB850FBDA0B}"/>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9" name="Freeform 8851">
                  <a:extLst>
                    <a:ext uri="{FF2B5EF4-FFF2-40B4-BE49-F238E27FC236}">
                      <a16:creationId xmlns:a16="http://schemas.microsoft.com/office/drawing/2014/main" id="{BD30B02D-DF07-4162-B59F-4C1458BFA01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0" name="Oval 8852">
                  <a:extLst>
                    <a:ext uri="{FF2B5EF4-FFF2-40B4-BE49-F238E27FC236}">
                      <a16:creationId xmlns:a16="http://schemas.microsoft.com/office/drawing/2014/main" id="{36044F1D-2251-4DDF-A1EA-EC597CDAB76F}"/>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5" name="Group 8853">
                <a:extLst>
                  <a:ext uri="{FF2B5EF4-FFF2-40B4-BE49-F238E27FC236}">
                    <a16:creationId xmlns:a16="http://schemas.microsoft.com/office/drawing/2014/main" id="{31C6A1EA-4347-46F7-A648-B17D533FD91E}"/>
                  </a:ext>
                </a:extLst>
              </p:cNvPr>
              <p:cNvGrpSpPr>
                <a:grpSpLocks noChangeAspect="1"/>
              </p:cNvGrpSpPr>
              <p:nvPr/>
            </p:nvGrpSpPr>
            <p:grpSpPr bwMode="auto">
              <a:xfrm>
                <a:off x="3719" y="1192"/>
                <a:ext cx="62" cy="144"/>
                <a:chOff x="2405" y="2405"/>
                <a:chExt cx="175" cy="403"/>
              </a:xfrm>
            </p:grpSpPr>
            <p:sp>
              <p:nvSpPr>
                <p:cNvPr id="609" name="Oval 8854">
                  <a:extLst>
                    <a:ext uri="{FF2B5EF4-FFF2-40B4-BE49-F238E27FC236}">
                      <a16:creationId xmlns:a16="http://schemas.microsoft.com/office/drawing/2014/main" id="{4F2389C3-4C54-42A3-8939-E0D721CC966C}"/>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0" name="Oval 8855">
                  <a:extLst>
                    <a:ext uri="{FF2B5EF4-FFF2-40B4-BE49-F238E27FC236}">
                      <a16:creationId xmlns:a16="http://schemas.microsoft.com/office/drawing/2014/main" id="{4470CC02-4ADB-43F5-B858-10F0DA3B8C84}"/>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1" name="Freeform 8856">
                  <a:extLst>
                    <a:ext uri="{FF2B5EF4-FFF2-40B4-BE49-F238E27FC236}">
                      <a16:creationId xmlns:a16="http://schemas.microsoft.com/office/drawing/2014/main" id="{DA090E78-BD91-4C15-9DCE-A7456DA378C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2" name="Freeform 8857">
                  <a:extLst>
                    <a:ext uri="{FF2B5EF4-FFF2-40B4-BE49-F238E27FC236}">
                      <a16:creationId xmlns:a16="http://schemas.microsoft.com/office/drawing/2014/main" id="{11630080-4069-497E-B4D8-9BC03CF541C8}"/>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3" name="Freeform 8858">
                  <a:extLst>
                    <a:ext uri="{FF2B5EF4-FFF2-40B4-BE49-F238E27FC236}">
                      <a16:creationId xmlns:a16="http://schemas.microsoft.com/office/drawing/2014/main" id="{4572B889-3612-4C0E-9153-DF57BB96399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4" name="Oval 8859">
                  <a:extLst>
                    <a:ext uri="{FF2B5EF4-FFF2-40B4-BE49-F238E27FC236}">
                      <a16:creationId xmlns:a16="http://schemas.microsoft.com/office/drawing/2014/main" id="{3D968E46-9D9A-4A1E-B6C7-B8D89C845DB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6" name="Group 8860">
                <a:extLst>
                  <a:ext uri="{FF2B5EF4-FFF2-40B4-BE49-F238E27FC236}">
                    <a16:creationId xmlns:a16="http://schemas.microsoft.com/office/drawing/2014/main" id="{EA0C5D5B-09B7-4181-B8E4-9083236E2D6F}"/>
                  </a:ext>
                </a:extLst>
              </p:cNvPr>
              <p:cNvGrpSpPr>
                <a:grpSpLocks noChangeAspect="1"/>
              </p:cNvGrpSpPr>
              <p:nvPr/>
            </p:nvGrpSpPr>
            <p:grpSpPr bwMode="auto">
              <a:xfrm rot="10800000">
                <a:off x="3720" y="1362"/>
                <a:ext cx="62" cy="144"/>
                <a:chOff x="2405" y="2405"/>
                <a:chExt cx="175" cy="403"/>
              </a:xfrm>
            </p:grpSpPr>
            <p:sp>
              <p:nvSpPr>
                <p:cNvPr id="603" name="Oval 8861">
                  <a:extLst>
                    <a:ext uri="{FF2B5EF4-FFF2-40B4-BE49-F238E27FC236}">
                      <a16:creationId xmlns:a16="http://schemas.microsoft.com/office/drawing/2014/main" id="{EAEA267F-BD56-4A86-8FC1-9A3BFB04A850}"/>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04" name="Oval 8862">
                  <a:extLst>
                    <a:ext uri="{FF2B5EF4-FFF2-40B4-BE49-F238E27FC236}">
                      <a16:creationId xmlns:a16="http://schemas.microsoft.com/office/drawing/2014/main" id="{23E1080E-516A-48CD-9C1D-96B5884F0611}"/>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05" name="Freeform 8863">
                  <a:extLst>
                    <a:ext uri="{FF2B5EF4-FFF2-40B4-BE49-F238E27FC236}">
                      <a16:creationId xmlns:a16="http://schemas.microsoft.com/office/drawing/2014/main" id="{75413772-FABA-4E56-AE76-7462BA76C27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6" name="Freeform 8864">
                  <a:extLst>
                    <a:ext uri="{FF2B5EF4-FFF2-40B4-BE49-F238E27FC236}">
                      <a16:creationId xmlns:a16="http://schemas.microsoft.com/office/drawing/2014/main" id="{158ED418-4775-4AEF-8150-F8AF01147F2F}"/>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7" name="Freeform 8865">
                  <a:extLst>
                    <a:ext uri="{FF2B5EF4-FFF2-40B4-BE49-F238E27FC236}">
                      <a16:creationId xmlns:a16="http://schemas.microsoft.com/office/drawing/2014/main" id="{2F080400-CDD9-4E50-A6F0-F5D69BB2E3AE}"/>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8" name="Oval 8866">
                  <a:extLst>
                    <a:ext uri="{FF2B5EF4-FFF2-40B4-BE49-F238E27FC236}">
                      <a16:creationId xmlns:a16="http://schemas.microsoft.com/office/drawing/2014/main" id="{F4531C60-D8BB-4A44-9E25-96F6BE558ECF}"/>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7" name="Group 8867">
                <a:extLst>
                  <a:ext uri="{FF2B5EF4-FFF2-40B4-BE49-F238E27FC236}">
                    <a16:creationId xmlns:a16="http://schemas.microsoft.com/office/drawing/2014/main" id="{B22EAB7F-E36A-45C3-9C4C-A550D41AF8AF}"/>
                  </a:ext>
                </a:extLst>
              </p:cNvPr>
              <p:cNvGrpSpPr>
                <a:grpSpLocks noChangeAspect="1"/>
              </p:cNvGrpSpPr>
              <p:nvPr/>
            </p:nvGrpSpPr>
            <p:grpSpPr bwMode="auto">
              <a:xfrm>
                <a:off x="3784" y="1192"/>
                <a:ext cx="62" cy="144"/>
                <a:chOff x="2405" y="2405"/>
                <a:chExt cx="175" cy="403"/>
              </a:xfrm>
            </p:grpSpPr>
            <p:sp>
              <p:nvSpPr>
                <p:cNvPr id="597" name="Oval 8868">
                  <a:extLst>
                    <a:ext uri="{FF2B5EF4-FFF2-40B4-BE49-F238E27FC236}">
                      <a16:creationId xmlns:a16="http://schemas.microsoft.com/office/drawing/2014/main" id="{93332518-863A-4EA2-B073-F3E910C413DC}"/>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98" name="Oval 8869">
                  <a:extLst>
                    <a:ext uri="{FF2B5EF4-FFF2-40B4-BE49-F238E27FC236}">
                      <a16:creationId xmlns:a16="http://schemas.microsoft.com/office/drawing/2014/main" id="{71449F02-3561-40DE-8CA3-D22B729346E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99" name="Freeform 8870">
                  <a:extLst>
                    <a:ext uri="{FF2B5EF4-FFF2-40B4-BE49-F238E27FC236}">
                      <a16:creationId xmlns:a16="http://schemas.microsoft.com/office/drawing/2014/main" id="{D82E91A5-1F5C-480C-86F9-66B2381DD852}"/>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0" name="Freeform 8871">
                  <a:extLst>
                    <a:ext uri="{FF2B5EF4-FFF2-40B4-BE49-F238E27FC236}">
                      <a16:creationId xmlns:a16="http://schemas.microsoft.com/office/drawing/2014/main" id="{12D0315C-F797-47E2-B294-FCFC2518C8D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1" name="Freeform 8872">
                  <a:extLst>
                    <a:ext uri="{FF2B5EF4-FFF2-40B4-BE49-F238E27FC236}">
                      <a16:creationId xmlns:a16="http://schemas.microsoft.com/office/drawing/2014/main" id="{40BF65E8-23E2-44CE-8DA6-F22E606C19A3}"/>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2" name="Oval 8873">
                  <a:extLst>
                    <a:ext uri="{FF2B5EF4-FFF2-40B4-BE49-F238E27FC236}">
                      <a16:creationId xmlns:a16="http://schemas.microsoft.com/office/drawing/2014/main" id="{DEA02B93-1A19-4242-8BC9-A67E9CE1A89E}"/>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8" name="Group 8874">
                <a:extLst>
                  <a:ext uri="{FF2B5EF4-FFF2-40B4-BE49-F238E27FC236}">
                    <a16:creationId xmlns:a16="http://schemas.microsoft.com/office/drawing/2014/main" id="{27FAFD9E-3F08-4FFD-99F6-43BCFBF5AFFF}"/>
                  </a:ext>
                </a:extLst>
              </p:cNvPr>
              <p:cNvGrpSpPr>
                <a:grpSpLocks noChangeAspect="1"/>
              </p:cNvGrpSpPr>
              <p:nvPr/>
            </p:nvGrpSpPr>
            <p:grpSpPr bwMode="auto">
              <a:xfrm rot="10800000">
                <a:off x="3785" y="1362"/>
                <a:ext cx="62" cy="144"/>
                <a:chOff x="2405" y="2405"/>
                <a:chExt cx="175" cy="403"/>
              </a:xfrm>
            </p:grpSpPr>
            <p:sp>
              <p:nvSpPr>
                <p:cNvPr id="591" name="Oval 8875">
                  <a:extLst>
                    <a:ext uri="{FF2B5EF4-FFF2-40B4-BE49-F238E27FC236}">
                      <a16:creationId xmlns:a16="http://schemas.microsoft.com/office/drawing/2014/main" id="{39471B3E-4E9E-494C-9C5D-875821BB4AD9}"/>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92" name="Oval 8876">
                  <a:extLst>
                    <a:ext uri="{FF2B5EF4-FFF2-40B4-BE49-F238E27FC236}">
                      <a16:creationId xmlns:a16="http://schemas.microsoft.com/office/drawing/2014/main" id="{FA630732-C5FC-4F04-9BCE-7CD5727FC735}"/>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93" name="Freeform 8877">
                  <a:extLst>
                    <a:ext uri="{FF2B5EF4-FFF2-40B4-BE49-F238E27FC236}">
                      <a16:creationId xmlns:a16="http://schemas.microsoft.com/office/drawing/2014/main" id="{43131F37-C5C2-4E90-9E3C-C9DA77A77E8F}"/>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4" name="Freeform 8878">
                  <a:extLst>
                    <a:ext uri="{FF2B5EF4-FFF2-40B4-BE49-F238E27FC236}">
                      <a16:creationId xmlns:a16="http://schemas.microsoft.com/office/drawing/2014/main" id="{9BDE347E-EAAB-482F-AAE0-9926F7D50D3F}"/>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5" name="Freeform 8879">
                  <a:extLst>
                    <a:ext uri="{FF2B5EF4-FFF2-40B4-BE49-F238E27FC236}">
                      <a16:creationId xmlns:a16="http://schemas.microsoft.com/office/drawing/2014/main" id="{6481D058-4443-464B-BB2E-73DFF59E050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6" name="Oval 8880">
                  <a:extLst>
                    <a:ext uri="{FF2B5EF4-FFF2-40B4-BE49-F238E27FC236}">
                      <a16:creationId xmlns:a16="http://schemas.microsoft.com/office/drawing/2014/main" id="{729E92A2-A3AE-4CA0-9B56-E1DF936C590E}"/>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9" name="Group 8881">
                <a:extLst>
                  <a:ext uri="{FF2B5EF4-FFF2-40B4-BE49-F238E27FC236}">
                    <a16:creationId xmlns:a16="http://schemas.microsoft.com/office/drawing/2014/main" id="{85EA7ECD-1683-4708-8B42-09A7EEF2D7F1}"/>
                  </a:ext>
                </a:extLst>
              </p:cNvPr>
              <p:cNvGrpSpPr>
                <a:grpSpLocks noChangeAspect="1"/>
              </p:cNvGrpSpPr>
              <p:nvPr/>
            </p:nvGrpSpPr>
            <p:grpSpPr bwMode="auto">
              <a:xfrm>
                <a:off x="3852" y="1192"/>
                <a:ext cx="62" cy="144"/>
                <a:chOff x="2405" y="2405"/>
                <a:chExt cx="175" cy="403"/>
              </a:xfrm>
            </p:grpSpPr>
            <p:sp>
              <p:nvSpPr>
                <p:cNvPr id="585" name="Oval 8882">
                  <a:extLst>
                    <a:ext uri="{FF2B5EF4-FFF2-40B4-BE49-F238E27FC236}">
                      <a16:creationId xmlns:a16="http://schemas.microsoft.com/office/drawing/2014/main" id="{9A4D252E-6BAD-42E1-B854-6628C4FBE79F}"/>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86" name="Oval 8883">
                  <a:extLst>
                    <a:ext uri="{FF2B5EF4-FFF2-40B4-BE49-F238E27FC236}">
                      <a16:creationId xmlns:a16="http://schemas.microsoft.com/office/drawing/2014/main" id="{17034036-6752-4E5B-9B7D-DDA0A6E29694}"/>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87" name="Freeform 8884">
                  <a:extLst>
                    <a:ext uri="{FF2B5EF4-FFF2-40B4-BE49-F238E27FC236}">
                      <a16:creationId xmlns:a16="http://schemas.microsoft.com/office/drawing/2014/main" id="{FC4D2CCB-C182-46A9-89CC-2577F9F4C903}"/>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8" name="Freeform 8885">
                  <a:extLst>
                    <a:ext uri="{FF2B5EF4-FFF2-40B4-BE49-F238E27FC236}">
                      <a16:creationId xmlns:a16="http://schemas.microsoft.com/office/drawing/2014/main" id="{C0D7B2B4-07CC-4D46-8514-66EA24C7B50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9" name="Freeform 8886">
                  <a:extLst>
                    <a:ext uri="{FF2B5EF4-FFF2-40B4-BE49-F238E27FC236}">
                      <a16:creationId xmlns:a16="http://schemas.microsoft.com/office/drawing/2014/main" id="{9C072C57-12C6-4765-B1CA-215B709992F9}"/>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0" name="Oval 8887">
                  <a:extLst>
                    <a:ext uri="{FF2B5EF4-FFF2-40B4-BE49-F238E27FC236}">
                      <a16:creationId xmlns:a16="http://schemas.microsoft.com/office/drawing/2014/main" id="{457A38E5-F322-4FFF-9591-289210EA5F04}"/>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0" name="Group 8888">
                <a:extLst>
                  <a:ext uri="{FF2B5EF4-FFF2-40B4-BE49-F238E27FC236}">
                    <a16:creationId xmlns:a16="http://schemas.microsoft.com/office/drawing/2014/main" id="{B82FB726-6E46-46CE-A620-B6BD25877C96}"/>
                  </a:ext>
                </a:extLst>
              </p:cNvPr>
              <p:cNvGrpSpPr>
                <a:grpSpLocks noChangeAspect="1"/>
              </p:cNvGrpSpPr>
              <p:nvPr/>
            </p:nvGrpSpPr>
            <p:grpSpPr bwMode="auto">
              <a:xfrm rot="10800000">
                <a:off x="3853" y="1362"/>
                <a:ext cx="62" cy="144"/>
                <a:chOff x="2405" y="2405"/>
                <a:chExt cx="175" cy="403"/>
              </a:xfrm>
            </p:grpSpPr>
            <p:sp>
              <p:nvSpPr>
                <p:cNvPr id="579" name="Oval 8889">
                  <a:extLst>
                    <a:ext uri="{FF2B5EF4-FFF2-40B4-BE49-F238E27FC236}">
                      <a16:creationId xmlns:a16="http://schemas.microsoft.com/office/drawing/2014/main" id="{CD6642B2-8AB0-424B-9770-DCBBE577A891}"/>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80" name="Oval 8890">
                  <a:extLst>
                    <a:ext uri="{FF2B5EF4-FFF2-40B4-BE49-F238E27FC236}">
                      <a16:creationId xmlns:a16="http://schemas.microsoft.com/office/drawing/2014/main" id="{3A7E91E4-E420-4E3C-8E92-4FEE655D7A45}"/>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81" name="Freeform 8891">
                  <a:extLst>
                    <a:ext uri="{FF2B5EF4-FFF2-40B4-BE49-F238E27FC236}">
                      <a16:creationId xmlns:a16="http://schemas.microsoft.com/office/drawing/2014/main" id="{AD5BC570-D729-416E-AD87-880E2AA36938}"/>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2" name="Freeform 8892">
                  <a:extLst>
                    <a:ext uri="{FF2B5EF4-FFF2-40B4-BE49-F238E27FC236}">
                      <a16:creationId xmlns:a16="http://schemas.microsoft.com/office/drawing/2014/main" id="{0B7A4473-5DE3-4F74-BC6B-E1E83A4DF77F}"/>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3" name="Freeform 8893">
                  <a:extLst>
                    <a:ext uri="{FF2B5EF4-FFF2-40B4-BE49-F238E27FC236}">
                      <a16:creationId xmlns:a16="http://schemas.microsoft.com/office/drawing/2014/main" id="{C06F43BF-FD86-41EA-B8C0-E714C63358C4}"/>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4" name="Oval 8894">
                  <a:extLst>
                    <a:ext uri="{FF2B5EF4-FFF2-40B4-BE49-F238E27FC236}">
                      <a16:creationId xmlns:a16="http://schemas.microsoft.com/office/drawing/2014/main" id="{B0E4424F-EE3A-4E80-B027-6B8911948F9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1" name="Group 8895">
                <a:extLst>
                  <a:ext uri="{FF2B5EF4-FFF2-40B4-BE49-F238E27FC236}">
                    <a16:creationId xmlns:a16="http://schemas.microsoft.com/office/drawing/2014/main" id="{FB6FAF90-457C-4588-BAE4-3F191FCCE0BD}"/>
                  </a:ext>
                </a:extLst>
              </p:cNvPr>
              <p:cNvGrpSpPr>
                <a:grpSpLocks noChangeAspect="1"/>
              </p:cNvGrpSpPr>
              <p:nvPr/>
            </p:nvGrpSpPr>
            <p:grpSpPr bwMode="auto">
              <a:xfrm>
                <a:off x="3918" y="1192"/>
                <a:ext cx="62" cy="144"/>
                <a:chOff x="2405" y="2405"/>
                <a:chExt cx="175" cy="403"/>
              </a:xfrm>
            </p:grpSpPr>
            <p:sp>
              <p:nvSpPr>
                <p:cNvPr id="573" name="Oval 8896">
                  <a:extLst>
                    <a:ext uri="{FF2B5EF4-FFF2-40B4-BE49-F238E27FC236}">
                      <a16:creationId xmlns:a16="http://schemas.microsoft.com/office/drawing/2014/main" id="{FD98F3FF-A919-4143-BA7F-7F663FA1D63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74" name="Oval 8897">
                  <a:extLst>
                    <a:ext uri="{FF2B5EF4-FFF2-40B4-BE49-F238E27FC236}">
                      <a16:creationId xmlns:a16="http://schemas.microsoft.com/office/drawing/2014/main" id="{779EEFC3-63B5-4B26-B508-9AD3DCAA9C02}"/>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75" name="Freeform 8898">
                  <a:extLst>
                    <a:ext uri="{FF2B5EF4-FFF2-40B4-BE49-F238E27FC236}">
                      <a16:creationId xmlns:a16="http://schemas.microsoft.com/office/drawing/2014/main" id="{B3D2CEF0-50B2-4B48-A94E-01185D068D52}"/>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6" name="Freeform 8899">
                  <a:extLst>
                    <a:ext uri="{FF2B5EF4-FFF2-40B4-BE49-F238E27FC236}">
                      <a16:creationId xmlns:a16="http://schemas.microsoft.com/office/drawing/2014/main" id="{4A289F20-20EC-4BD7-B2AD-B5D0724CB76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7" name="Freeform 8900">
                  <a:extLst>
                    <a:ext uri="{FF2B5EF4-FFF2-40B4-BE49-F238E27FC236}">
                      <a16:creationId xmlns:a16="http://schemas.microsoft.com/office/drawing/2014/main" id="{F164E748-09D7-46A4-B059-00CEA27ACF5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8" name="Oval 8901">
                  <a:extLst>
                    <a:ext uri="{FF2B5EF4-FFF2-40B4-BE49-F238E27FC236}">
                      <a16:creationId xmlns:a16="http://schemas.microsoft.com/office/drawing/2014/main" id="{BFDA8079-7769-49BF-8EEE-0171B0D0E360}"/>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2" name="Group 8902">
                <a:extLst>
                  <a:ext uri="{FF2B5EF4-FFF2-40B4-BE49-F238E27FC236}">
                    <a16:creationId xmlns:a16="http://schemas.microsoft.com/office/drawing/2014/main" id="{528B07AD-85CF-48F3-B79F-B48E85F89EF0}"/>
                  </a:ext>
                </a:extLst>
              </p:cNvPr>
              <p:cNvGrpSpPr>
                <a:grpSpLocks noChangeAspect="1"/>
              </p:cNvGrpSpPr>
              <p:nvPr/>
            </p:nvGrpSpPr>
            <p:grpSpPr bwMode="auto">
              <a:xfrm rot="10800000">
                <a:off x="3919" y="1362"/>
                <a:ext cx="62" cy="144"/>
                <a:chOff x="2405" y="2405"/>
                <a:chExt cx="175" cy="403"/>
              </a:xfrm>
            </p:grpSpPr>
            <p:sp>
              <p:nvSpPr>
                <p:cNvPr id="567" name="Oval 8903">
                  <a:extLst>
                    <a:ext uri="{FF2B5EF4-FFF2-40B4-BE49-F238E27FC236}">
                      <a16:creationId xmlns:a16="http://schemas.microsoft.com/office/drawing/2014/main" id="{A0E0C45A-9456-46CD-AA16-A6390F89A3D7}"/>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68" name="Oval 8904">
                  <a:extLst>
                    <a:ext uri="{FF2B5EF4-FFF2-40B4-BE49-F238E27FC236}">
                      <a16:creationId xmlns:a16="http://schemas.microsoft.com/office/drawing/2014/main" id="{10E24937-E715-4E16-8369-2D2F285597D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69" name="Freeform 8905">
                  <a:extLst>
                    <a:ext uri="{FF2B5EF4-FFF2-40B4-BE49-F238E27FC236}">
                      <a16:creationId xmlns:a16="http://schemas.microsoft.com/office/drawing/2014/main" id="{33663527-2F5B-49FB-8A9C-1A8C4AE3A69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0" name="Freeform 8906">
                  <a:extLst>
                    <a:ext uri="{FF2B5EF4-FFF2-40B4-BE49-F238E27FC236}">
                      <a16:creationId xmlns:a16="http://schemas.microsoft.com/office/drawing/2014/main" id="{6C474D2D-3AF7-43E1-BF0B-4A84FEA39DE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1" name="Freeform 8907">
                  <a:extLst>
                    <a:ext uri="{FF2B5EF4-FFF2-40B4-BE49-F238E27FC236}">
                      <a16:creationId xmlns:a16="http://schemas.microsoft.com/office/drawing/2014/main" id="{769A6763-DB94-4B79-934A-9A56DA769535}"/>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2" name="Oval 8908">
                  <a:extLst>
                    <a:ext uri="{FF2B5EF4-FFF2-40B4-BE49-F238E27FC236}">
                      <a16:creationId xmlns:a16="http://schemas.microsoft.com/office/drawing/2014/main" id="{9D9F6CCB-8D3D-4458-BC1A-D424EE83A51A}"/>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3" name="Group 8909">
                <a:extLst>
                  <a:ext uri="{FF2B5EF4-FFF2-40B4-BE49-F238E27FC236}">
                    <a16:creationId xmlns:a16="http://schemas.microsoft.com/office/drawing/2014/main" id="{CD85E39B-51DD-4301-9CD8-EE25B3F283BD}"/>
                  </a:ext>
                </a:extLst>
              </p:cNvPr>
              <p:cNvGrpSpPr>
                <a:grpSpLocks noChangeAspect="1"/>
              </p:cNvGrpSpPr>
              <p:nvPr/>
            </p:nvGrpSpPr>
            <p:grpSpPr bwMode="auto">
              <a:xfrm>
                <a:off x="3982" y="1192"/>
                <a:ext cx="62" cy="144"/>
                <a:chOff x="2405" y="2405"/>
                <a:chExt cx="175" cy="403"/>
              </a:xfrm>
            </p:grpSpPr>
            <p:sp>
              <p:nvSpPr>
                <p:cNvPr id="561" name="Oval 8910">
                  <a:extLst>
                    <a:ext uri="{FF2B5EF4-FFF2-40B4-BE49-F238E27FC236}">
                      <a16:creationId xmlns:a16="http://schemas.microsoft.com/office/drawing/2014/main" id="{6A8BBF5A-6EDD-4BD5-BA9A-CB47650E295C}"/>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62" name="Oval 8911">
                  <a:extLst>
                    <a:ext uri="{FF2B5EF4-FFF2-40B4-BE49-F238E27FC236}">
                      <a16:creationId xmlns:a16="http://schemas.microsoft.com/office/drawing/2014/main" id="{5D2BEFEB-D6A3-4B42-A9EA-1A88C6BD93A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63" name="Freeform 8912">
                  <a:extLst>
                    <a:ext uri="{FF2B5EF4-FFF2-40B4-BE49-F238E27FC236}">
                      <a16:creationId xmlns:a16="http://schemas.microsoft.com/office/drawing/2014/main" id="{5DB79833-EA37-432C-ACCC-8AFA0258BB1E}"/>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4" name="Freeform 8913">
                  <a:extLst>
                    <a:ext uri="{FF2B5EF4-FFF2-40B4-BE49-F238E27FC236}">
                      <a16:creationId xmlns:a16="http://schemas.microsoft.com/office/drawing/2014/main" id="{0BFFBAB0-16A3-4B2D-BEF9-D7930C11370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5" name="Freeform 8914">
                  <a:extLst>
                    <a:ext uri="{FF2B5EF4-FFF2-40B4-BE49-F238E27FC236}">
                      <a16:creationId xmlns:a16="http://schemas.microsoft.com/office/drawing/2014/main" id="{2208DFAB-B2E0-4E8D-9611-6C0F1ADC49E9}"/>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6" name="Oval 8915">
                  <a:extLst>
                    <a:ext uri="{FF2B5EF4-FFF2-40B4-BE49-F238E27FC236}">
                      <a16:creationId xmlns:a16="http://schemas.microsoft.com/office/drawing/2014/main" id="{F30A04DC-0CA3-4D7B-8831-E7DCDDC5CC2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4" name="Group 8916">
                <a:extLst>
                  <a:ext uri="{FF2B5EF4-FFF2-40B4-BE49-F238E27FC236}">
                    <a16:creationId xmlns:a16="http://schemas.microsoft.com/office/drawing/2014/main" id="{46B1DC46-A824-468D-BA84-3831CBD98752}"/>
                  </a:ext>
                </a:extLst>
              </p:cNvPr>
              <p:cNvGrpSpPr>
                <a:grpSpLocks noChangeAspect="1"/>
              </p:cNvGrpSpPr>
              <p:nvPr/>
            </p:nvGrpSpPr>
            <p:grpSpPr bwMode="auto">
              <a:xfrm rot="10800000">
                <a:off x="3983" y="1362"/>
                <a:ext cx="62" cy="144"/>
                <a:chOff x="2405" y="2405"/>
                <a:chExt cx="175" cy="403"/>
              </a:xfrm>
            </p:grpSpPr>
            <p:sp>
              <p:nvSpPr>
                <p:cNvPr id="555" name="Oval 8917">
                  <a:extLst>
                    <a:ext uri="{FF2B5EF4-FFF2-40B4-BE49-F238E27FC236}">
                      <a16:creationId xmlns:a16="http://schemas.microsoft.com/office/drawing/2014/main" id="{AAF83FF4-D93E-4490-98A2-3111CF9D36F7}"/>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56" name="Oval 8918">
                  <a:extLst>
                    <a:ext uri="{FF2B5EF4-FFF2-40B4-BE49-F238E27FC236}">
                      <a16:creationId xmlns:a16="http://schemas.microsoft.com/office/drawing/2014/main" id="{6060022F-11AB-456E-AB85-4EF5C74079F5}"/>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57" name="Freeform 8919">
                  <a:extLst>
                    <a:ext uri="{FF2B5EF4-FFF2-40B4-BE49-F238E27FC236}">
                      <a16:creationId xmlns:a16="http://schemas.microsoft.com/office/drawing/2014/main" id="{D93F8D96-A949-4E97-A45D-118E0434C3A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8" name="Freeform 8920">
                  <a:extLst>
                    <a:ext uri="{FF2B5EF4-FFF2-40B4-BE49-F238E27FC236}">
                      <a16:creationId xmlns:a16="http://schemas.microsoft.com/office/drawing/2014/main" id="{2591D466-A8E4-4184-9808-0248E4DAF67F}"/>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9" name="Freeform 8921">
                  <a:extLst>
                    <a:ext uri="{FF2B5EF4-FFF2-40B4-BE49-F238E27FC236}">
                      <a16:creationId xmlns:a16="http://schemas.microsoft.com/office/drawing/2014/main" id="{FF9FD87A-84A9-4AF4-AD16-F77F8BAC662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0" name="Oval 8922">
                  <a:extLst>
                    <a:ext uri="{FF2B5EF4-FFF2-40B4-BE49-F238E27FC236}">
                      <a16:creationId xmlns:a16="http://schemas.microsoft.com/office/drawing/2014/main" id="{0E7D695F-12D3-4132-9A4B-54D0FFB3F5DC}"/>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5" name="Group 8923">
                <a:extLst>
                  <a:ext uri="{FF2B5EF4-FFF2-40B4-BE49-F238E27FC236}">
                    <a16:creationId xmlns:a16="http://schemas.microsoft.com/office/drawing/2014/main" id="{58E581BA-3CAD-4837-8186-0CF7ABD3FE17}"/>
                  </a:ext>
                </a:extLst>
              </p:cNvPr>
              <p:cNvGrpSpPr>
                <a:grpSpLocks noChangeAspect="1"/>
              </p:cNvGrpSpPr>
              <p:nvPr/>
            </p:nvGrpSpPr>
            <p:grpSpPr bwMode="auto">
              <a:xfrm>
                <a:off x="4047" y="1192"/>
                <a:ext cx="62" cy="144"/>
                <a:chOff x="2405" y="2405"/>
                <a:chExt cx="175" cy="403"/>
              </a:xfrm>
            </p:grpSpPr>
            <p:sp>
              <p:nvSpPr>
                <p:cNvPr id="549" name="Oval 8924">
                  <a:extLst>
                    <a:ext uri="{FF2B5EF4-FFF2-40B4-BE49-F238E27FC236}">
                      <a16:creationId xmlns:a16="http://schemas.microsoft.com/office/drawing/2014/main" id="{CFF83D4F-B56E-40B6-B591-883CB8153F4E}"/>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50" name="Oval 8925">
                  <a:extLst>
                    <a:ext uri="{FF2B5EF4-FFF2-40B4-BE49-F238E27FC236}">
                      <a16:creationId xmlns:a16="http://schemas.microsoft.com/office/drawing/2014/main" id="{77710E21-D9D4-40A3-B84D-F3631AF303D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51" name="Freeform 8926">
                  <a:extLst>
                    <a:ext uri="{FF2B5EF4-FFF2-40B4-BE49-F238E27FC236}">
                      <a16:creationId xmlns:a16="http://schemas.microsoft.com/office/drawing/2014/main" id="{213901D0-F693-4193-89BC-6E23115F660F}"/>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2" name="Freeform 8927">
                  <a:extLst>
                    <a:ext uri="{FF2B5EF4-FFF2-40B4-BE49-F238E27FC236}">
                      <a16:creationId xmlns:a16="http://schemas.microsoft.com/office/drawing/2014/main" id="{EF273887-AA5B-424A-91D5-4B2CB84EAD3F}"/>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 name="Freeform 8928">
                  <a:extLst>
                    <a:ext uri="{FF2B5EF4-FFF2-40B4-BE49-F238E27FC236}">
                      <a16:creationId xmlns:a16="http://schemas.microsoft.com/office/drawing/2014/main" id="{FEFA5255-F847-4C24-BEEC-91B0F4F8DA32}"/>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4" name="Oval 8929">
                  <a:extLst>
                    <a:ext uri="{FF2B5EF4-FFF2-40B4-BE49-F238E27FC236}">
                      <a16:creationId xmlns:a16="http://schemas.microsoft.com/office/drawing/2014/main" id="{94ADF1DF-A6C7-4780-94B4-05C5084276BA}"/>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6" name="Group 8930">
                <a:extLst>
                  <a:ext uri="{FF2B5EF4-FFF2-40B4-BE49-F238E27FC236}">
                    <a16:creationId xmlns:a16="http://schemas.microsoft.com/office/drawing/2014/main" id="{21528453-C932-47A1-8402-6B7F6C63F3A9}"/>
                  </a:ext>
                </a:extLst>
              </p:cNvPr>
              <p:cNvGrpSpPr>
                <a:grpSpLocks noChangeAspect="1"/>
              </p:cNvGrpSpPr>
              <p:nvPr/>
            </p:nvGrpSpPr>
            <p:grpSpPr bwMode="auto">
              <a:xfrm rot="10800000">
                <a:off x="4048" y="1362"/>
                <a:ext cx="62" cy="144"/>
                <a:chOff x="2405" y="2405"/>
                <a:chExt cx="175" cy="403"/>
              </a:xfrm>
            </p:grpSpPr>
            <p:sp>
              <p:nvSpPr>
                <p:cNvPr id="543" name="Oval 8931">
                  <a:extLst>
                    <a:ext uri="{FF2B5EF4-FFF2-40B4-BE49-F238E27FC236}">
                      <a16:creationId xmlns:a16="http://schemas.microsoft.com/office/drawing/2014/main" id="{9EB67B6F-DC99-44D7-9C4B-1E628ACEB542}"/>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44" name="Oval 8932">
                  <a:extLst>
                    <a:ext uri="{FF2B5EF4-FFF2-40B4-BE49-F238E27FC236}">
                      <a16:creationId xmlns:a16="http://schemas.microsoft.com/office/drawing/2014/main" id="{CC11F567-30A9-4F25-AF9D-3E8E8C60F80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45" name="Freeform 8933">
                  <a:extLst>
                    <a:ext uri="{FF2B5EF4-FFF2-40B4-BE49-F238E27FC236}">
                      <a16:creationId xmlns:a16="http://schemas.microsoft.com/office/drawing/2014/main" id="{391D3737-B94E-4176-8B2F-E2293D2E0D1F}"/>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6" name="Freeform 8934">
                  <a:extLst>
                    <a:ext uri="{FF2B5EF4-FFF2-40B4-BE49-F238E27FC236}">
                      <a16:creationId xmlns:a16="http://schemas.microsoft.com/office/drawing/2014/main" id="{1FA0522B-A2E9-4DC9-9E9D-B055F5106667}"/>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7" name="Freeform 8935">
                  <a:extLst>
                    <a:ext uri="{FF2B5EF4-FFF2-40B4-BE49-F238E27FC236}">
                      <a16:creationId xmlns:a16="http://schemas.microsoft.com/office/drawing/2014/main" id="{5BBF32ED-743C-4C10-88A1-938AC8BB19C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8" name="Oval 8936">
                  <a:extLst>
                    <a:ext uri="{FF2B5EF4-FFF2-40B4-BE49-F238E27FC236}">
                      <a16:creationId xmlns:a16="http://schemas.microsoft.com/office/drawing/2014/main" id="{88EA1C6F-6CFA-4634-AC69-9871AED509E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7" name="Group 8937">
                <a:extLst>
                  <a:ext uri="{FF2B5EF4-FFF2-40B4-BE49-F238E27FC236}">
                    <a16:creationId xmlns:a16="http://schemas.microsoft.com/office/drawing/2014/main" id="{0B24C006-AAB9-440F-836F-3D0BB8C86750}"/>
                  </a:ext>
                </a:extLst>
              </p:cNvPr>
              <p:cNvGrpSpPr>
                <a:grpSpLocks noChangeAspect="1"/>
              </p:cNvGrpSpPr>
              <p:nvPr/>
            </p:nvGrpSpPr>
            <p:grpSpPr bwMode="auto">
              <a:xfrm>
                <a:off x="4115" y="1190"/>
                <a:ext cx="62" cy="144"/>
                <a:chOff x="2405" y="2405"/>
                <a:chExt cx="175" cy="403"/>
              </a:xfrm>
            </p:grpSpPr>
            <p:sp>
              <p:nvSpPr>
                <p:cNvPr id="537" name="Oval 8938">
                  <a:extLst>
                    <a:ext uri="{FF2B5EF4-FFF2-40B4-BE49-F238E27FC236}">
                      <a16:creationId xmlns:a16="http://schemas.microsoft.com/office/drawing/2014/main" id="{94E35286-07A0-4E73-BB40-20D684069A1B}"/>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38" name="Oval 8939">
                  <a:extLst>
                    <a:ext uri="{FF2B5EF4-FFF2-40B4-BE49-F238E27FC236}">
                      <a16:creationId xmlns:a16="http://schemas.microsoft.com/office/drawing/2014/main" id="{AEC65826-811D-4495-AC1F-0BD4426DD2C0}"/>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39" name="Freeform 8940">
                  <a:extLst>
                    <a:ext uri="{FF2B5EF4-FFF2-40B4-BE49-F238E27FC236}">
                      <a16:creationId xmlns:a16="http://schemas.microsoft.com/office/drawing/2014/main" id="{598A951A-6EC5-469E-BA97-DC9A89253C0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0" name="Freeform 8941">
                  <a:extLst>
                    <a:ext uri="{FF2B5EF4-FFF2-40B4-BE49-F238E27FC236}">
                      <a16:creationId xmlns:a16="http://schemas.microsoft.com/office/drawing/2014/main" id="{28BEE470-B006-4C47-A259-260AF056B5A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1" name="Freeform 8942">
                  <a:extLst>
                    <a:ext uri="{FF2B5EF4-FFF2-40B4-BE49-F238E27FC236}">
                      <a16:creationId xmlns:a16="http://schemas.microsoft.com/office/drawing/2014/main" id="{F4D1311D-0626-4238-A21B-E90A23D4753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2" name="Oval 8943">
                  <a:extLst>
                    <a:ext uri="{FF2B5EF4-FFF2-40B4-BE49-F238E27FC236}">
                      <a16:creationId xmlns:a16="http://schemas.microsoft.com/office/drawing/2014/main" id="{D60BEE97-6351-48B0-A5E0-3497C9BFAB3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8" name="Group 8944">
                <a:extLst>
                  <a:ext uri="{FF2B5EF4-FFF2-40B4-BE49-F238E27FC236}">
                    <a16:creationId xmlns:a16="http://schemas.microsoft.com/office/drawing/2014/main" id="{9752849F-B23F-44D1-B64E-72DE5F8C611D}"/>
                  </a:ext>
                </a:extLst>
              </p:cNvPr>
              <p:cNvGrpSpPr>
                <a:grpSpLocks noChangeAspect="1"/>
              </p:cNvGrpSpPr>
              <p:nvPr/>
            </p:nvGrpSpPr>
            <p:grpSpPr bwMode="auto">
              <a:xfrm rot="10800000">
                <a:off x="4116" y="1360"/>
                <a:ext cx="62" cy="144"/>
                <a:chOff x="2405" y="2405"/>
                <a:chExt cx="175" cy="403"/>
              </a:xfrm>
            </p:grpSpPr>
            <p:sp>
              <p:nvSpPr>
                <p:cNvPr id="531" name="Oval 8945">
                  <a:extLst>
                    <a:ext uri="{FF2B5EF4-FFF2-40B4-BE49-F238E27FC236}">
                      <a16:creationId xmlns:a16="http://schemas.microsoft.com/office/drawing/2014/main" id="{FE775167-CB53-4B29-BAA1-7DCCEE790F1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32" name="Oval 8946">
                  <a:extLst>
                    <a:ext uri="{FF2B5EF4-FFF2-40B4-BE49-F238E27FC236}">
                      <a16:creationId xmlns:a16="http://schemas.microsoft.com/office/drawing/2014/main" id="{89352DDC-24C2-4305-9ACE-83DA20D6346A}"/>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33" name="Freeform 8947">
                  <a:extLst>
                    <a:ext uri="{FF2B5EF4-FFF2-40B4-BE49-F238E27FC236}">
                      <a16:creationId xmlns:a16="http://schemas.microsoft.com/office/drawing/2014/main" id="{7CD8DB26-CBA4-4B64-B2E9-BA733608503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4" name="Freeform 8948">
                  <a:extLst>
                    <a:ext uri="{FF2B5EF4-FFF2-40B4-BE49-F238E27FC236}">
                      <a16:creationId xmlns:a16="http://schemas.microsoft.com/office/drawing/2014/main" id="{E0B4108A-93EF-4D83-9367-B1DF56736800}"/>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5" name="Freeform 8949">
                  <a:extLst>
                    <a:ext uri="{FF2B5EF4-FFF2-40B4-BE49-F238E27FC236}">
                      <a16:creationId xmlns:a16="http://schemas.microsoft.com/office/drawing/2014/main" id="{3730BC69-F688-4173-83EE-2CE8AB6FE4D1}"/>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6" name="Oval 8950">
                  <a:extLst>
                    <a:ext uri="{FF2B5EF4-FFF2-40B4-BE49-F238E27FC236}">
                      <a16:creationId xmlns:a16="http://schemas.microsoft.com/office/drawing/2014/main" id="{1BEF46CA-02BF-46B7-A47C-E58A6E902464}"/>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9" name="Group 8951">
                <a:extLst>
                  <a:ext uri="{FF2B5EF4-FFF2-40B4-BE49-F238E27FC236}">
                    <a16:creationId xmlns:a16="http://schemas.microsoft.com/office/drawing/2014/main" id="{F9B7CAF1-9644-48C1-A1E6-150D5478D544}"/>
                  </a:ext>
                </a:extLst>
              </p:cNvPr>
              <p:cNvGrpSpPr>
                <a:grpSpLocks noChangeAspect="1"/>
              </p:cNvGrpSpPr>
              <p:nvPr/>
            </p:nvGrpSpPr>
            <p:grpSpPr bwMode="auto">
              <a:xfrm>
                <a:off x="4181" y="1190"/>
                <a:ext cx="62" cy="144"/>
                <a:chOff x="2405" y="2405"/>
                <a:chExt cx="175" cy="403"/>
              </a:xfrm>
            </p:grpSpPr>
            <p:sp>
              <p:nvSpPr>
                <p:cNvPr id="525" name="Oval 8952">
                  <a:extLst>
                    <a:ext uri="{FF2B5EF4-FFF2-40B4-BE49-F238E27FC236}">
                      <a16:creationId xmlns:a16="http://schemas.microsoft.com/office/drawing/2014/main" id="{160A1F08-94F8-42BC-A37B-6C06CED9BE1E}"/>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26" name="Oval 8953">
                  <a:extLst>
                    <a:ext uri="{FF2B5EF4-FFF2-40B4-BE49-F238E27FC236}">
                      <a16:creationId xmlns:a16="http://schemas.microsoft.com/office/drawing/2014/main" id="{9BF3CEEF-53A0-4B5A-9E1B-96A5DF015ABE}"/>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27" name="Freeform 8954">
                  <a:extLst>
                    <a:ext uri="{FF2B5EF4-FFF2-40B4-BE49-F238E27FC236}">
                      <a16:creationId xmlns:a16="http://schemas.microsoft.com/office/drawing/2014/main" id="{F5C82529-18D3-4647-8F54-73B10360C5E9}"/>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8" name="Freeform 8955">
                  <a:extLst>
                    <a:ext uri="{FF2B5EF4-FFF2-40B4-BE49-F238E27FC236}">
                      <a16:creationId xmlns:a16="http://schemas.microsoft.com/office/drawing/2014/main" id="{B00EF553-A0E5-4BE8-86EE-AE2844BCD12A}"/>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9" name="Freeform 8956">
                  <a:extLst>
                    <a:ext uri="{FF2B5EF4-FFF2-40B4-BE49-F238E27FC236}">
                      <a16:creationId xmlns:a16="http://schemas.microsoft.com/office/drawing/2014/main" id="{9AB174A0-1AD1-4E7A-967C-7C9ADAA2704B}"/>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0" name="Oval 8957">
                  <a:extLst>
                    <a:ext uri="{FF2B5EF4-FFF2-40B4-BE49-F238E27FC236}">
                      <a16:creationId xmlns:a16="http://schemas.microsoft.com/office/drawing/2014/main" id="{5441AA0C-D3EC-4458-8664-5ED19C7F7ABF}"/>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90" name="Group 8958">
                <a:extLst>
                  <a:ext uri="{FF2B5EF4-FFF2-40B4-BE49-F238E27FC236}">
                    <a16:creationId xmlns:a16="http://schemas.microsoft.com/office/drawing/2014/main" id="{F5541049-1782-458F-A8DF-212DB26192AA}"/>
                  </a:ext>
                </a:extLst>
              </p:cNvPr>
              <p:cNvGrpSpPr>
                <a:grpSpLocks noChangeAspect="1"/>
              </p:cNvGrpSpPr>
              <p:nvPr/>
            </p:nvGrpSpPr>
            <p:grpSpPr bwMode="auto">
              <a:xfrm rot="10800000">
                <a:off x="4182" y="1360"/>
                <a:ext cx="62" cy="144"/>
                <a:chOff x="2405" y="2405"/>
                <a:chExt cx="175" cy="403"/>
              </a:xfrm>
            </p:grpSpPr>
            <p:sp>
              <p:nvSpPr>
                <p:cNvPr id="519" name="Oval 8959">
                  <a:extLst>
                    <a:ext uri="{FF2B5EF4-FFF2-40B4-BE49-F238E27FC236}">
                      <a16:creationId xmlns:a16="http://schemas.microsoft.com/office/drawing/2014/main" id="{780CD2AF-679A-4291-927B-ACD352A2D2A6}"/>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20" name="Oval 8960">
                  <a:extLst>
                    <a:ext uri="{FF2B5EF4-FFF2-40B4-BE49-F238E27FC236}">
                      <a16:creationId xmlns:a16="http://schemas.microsoft.com/office/drawing/2014/main" id="{6EC8014D-C7C4-44FC-A533-77FAB61D896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21" name="Freeform 8961">
                  <a:extLst>
                    <a:ext uri="{FF2B5EF4-FFF2-40B4-BE49-F238E27FC236}">
                      <a16:creationId xmlns:a16="http://schemas.microsoft.com/office/drawing/2014/main" id="{C61A5E36-F5ED-4E07-8B1E-4CF2EC2CCB1D}"/>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2" name="Freeform 8962">
                  <a:extLst>
                    <a:ext uri="{FF2B5EF4-FFF2-40B4-BE49-F238E27FC236}">
                      <a16:creationId xmlns:a16="http://schemas.microsoft.com/office/drawing/2014/main" id="{864CA376-27ED-462D-A373-5259D4A43DEB}"/>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3" name="Freeform 8963">
                  <a:extLst>
                    <a:ext uri="{FF2B5EF4-FFF2-40B4-BE49-F238E27FC236}">
                      <a16:creationId xmlns:a16="http://schemas.microsoft.com/office/drawing/2014/main" id="{F2585E76-B970-48C2-94C1-662C2317C1A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4" name="Oval 8964">
                  <a:extLst>
                    <a:ext uri="{FF2B5EF4-FFF2-40B4-BE49-F238E27FC236}">
                      <a16:creationId xmlns:a16="http://schemas.microsoft.com/office/drawing/2014/main" id="{960F7DC2-F893-438C-9677-9774DA201F5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91" name="Group 8965">
                <a:extLst>
                  <a:ext uri="{FF2B5EF4-FFF2-40B4-BE49-F238E27FC236}">
                    <a16:creationId xmlns:a16="http://schemas.microsoft.com/office/drawing/2014/main" id="{E7EDE0EE-7C32-4608-B895-C47EF1E7D145}"/>
                  </a:ext>
                </a:extLst>
              </p:cNvPr>
              <p:cNvGrpSpPr>
                <a:grpSpLocks noChangeAspect="1"/>
              </p:cNvGrpSpPr>
              <p:nvPr/>
            </p:nvGrpSpPr>
            <p:grpSpPr bwMode="auto">
              <a:xfrm>
                <a:off x="4245" y="1190"/>
                <a:ext cx="62" cy="144"/>
                <a:chOff x="2405" y="2405"/>
                <a:chExt cx="175" cy="403"/>
              </a:xfrm>
            </p:grpSpPr>
            <p:sp>
              <p:nvSpPr>
                <p:cNvPr id="513" name="Oval 8966">
                  <a:extLst>
                    <a:ext uri="{FF2B5EF4-FFF2-40B4-BE49-F238E27FC236}">
                      <a16:creationId xmlns:a16="http://schemas.microsoft.com/office/drawing/2014/main" id="{2DD2BE53-2D7C-4211-A325-7103CBFC45B0}"/>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14" name="Oval 8967">
                  <a:extLst>
                    <a:ext uri="{FF2B5EF4-FFF2-40B4-BE49-F238E27FC236}">
                      <a16:creationId xmlns:a16="http://schemas.microsoft.com/office/drawing/2014/main" id="{C26182BB-4CB7-47AC-8ED1-D432F69E67D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15" name="Freeform 8968">
                  <a:extLst>
                    <a:ext uri="{FF2B5EF4-FFF2-40B4-BE49-F238E27FC236}">
                      <a16:creationId xmlns:a16="http://schemas.microsoft.com/office/drawing/2014/main" id="{3F8D1B19-6B57-4161-8A9C-E57C326ECDD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6" name="Freeform 8969">
                  <a:extLst>
                    <a:ext uri="{FF2B5EF4-FFF2-40B4-BE49-F238E27FC236}">
                      <a16:creationId xmlns:a16="http://schemas.microsoft.com/office/drawing/2014/main" id="{577909F9-F22B-4D78-8062-816A9C2DBC6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7" name="Freeform 8970">
                  <a:extLst>
                    <a:ext uri="{FF2B5EF4-FFF2-40B4-BE49-F238E27FC236}">
                      <a16:creationId xmlns:a16="http://schemas.microsoft.com/office/drawing/2014/main" id="{5746384D-F13F-48DA-9A72-499F20C72B58}"/>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8" name="Oval 8971">
                  <a:extLst>
                    <a:ext uri="{FF2B5EF4-FFF2-40B4-BE49-F238E27FC236}">
                      <a16:creationId xmlns:a16="http://schemas.microsoft.com/office/drawing/2014/main" id="{6D5BE20D-6652-4135-96CA-7C2CB955B7E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92" name="Group 8972">
                <a:extLst>
                  <a:ext uri="{FF2B5EF4-FFF2-40B4-BE49-F238E27FC236}">
                    <a16:creationId xmlns:a16="http://schemas.microsoft.com/office/drawing/2014/main" id="{07D47F31-532F-43A1-A901-F81111826BC4}"/>
                  </a:ext>
                </a:extLst>
              </p:cNvPr>
              <p:cNvGrpSpPr>
                <a:grpSpLocks noChangeAspect="1"/>
              </p:cNvGrpSpPr>
              <p:nvPr/>
            </p:nvGrpSpPr>
            <p:grpSpPr bwMode="auto">
              <a:xfrm rot="10800000">
                <a:off x="4246" y="1360"/>
                <a:ext cx="62" cy="144"/>
                <a:chOff x="2405" y="2405"/>
                <a:chExt cx="175" cy="403"/>
              </a:xfrm>
            </p:grpSpPr>
            <p:sp>
              <p:nvSpPr>
                <p:cNvPr id="507" name="Oval 8973">
                  <a:extLst>
                    <a:ext uri="{FF2B5EF4-FFF2-40B4-BE49-F238E27FC236}">
                      <a16:creationId xmlns:a16="http://schemas.microsoft.com/office/drawing/2014/main" id="{F566FFCF-63B2-4E6F-8AA3-8FF11426863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08" name="Oval 8974">
                  <a:extLst>
                    <a:ext uri="{FF2B5EF4-FFF2-40B4-BE49-F238E27FC236}">
                      <a16:creationId xmlns:a16="http://schemas.microsoft.com/office/drawing/2014/main" id="{799C2D12-BEFF-4AB8-AF8C-B59C9F63FAF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09" name="Freeform 8975">
                  <a:extLst>
                    <a:ext uri="{FF2B5EF4-FFF2-40B4-BE49-F238E27FC236}">
                      <a16:creationId xmlns:a16="http://schemas.microsoft.com/office/drawing/2014/main" id="{142265A6-D6FA-4B25-9CE7-8A5944C772F5}"/>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0" name="Freeform 8976">
                  <a:extLst>
                    <a:ext uri="{FF2B5EF4-FFF2-40B4-BE49-F238E27FC236}">
                      <a16:creationId xmlns:a16="http://schemas.microsoft.com/office/drawing/2014/main" id="{3FE734DD-67E6-451D-AFC2-924D73582D9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1" name="Freeform 8977">
                  <a:extLst>
                    <a:ext uri="{FF2B5EF4-FFF2-40B4-BE49-F238E27FC236}">
                      <a16:creationId xmlns:a16="http://schemas.microsoft.com/office/drawing/2014/main" id="{0345A40D-F45D-43A3-BF98-F7377736CE0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2" name="Oval 8978">
                  <a:extLst>
                    <a:ext uri="{FF2B5EF4-FFF2-40B4-BE49-F238E27FC236}">
                      <a16:creationId xmlns:a16="http://schemas.microsoft.com/office/drawing/2014/main" id="{75C078A0-ED2A-41FC-925B-DD29889260B7}"/>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93" name="Group 8979">
                <a:extLst>
                  <a:ext uri="{FF2B5EF4-FFF2-40B4-BE49-F238E27FC236}">
                    <a16:creationId xmlns:a16="http://schemas.microsoft.com/office/drawing/2014/main" id="{ED18BC0E-2C25-41C2-97DE-A68F92DEA447}"/>
                  </a:ext>
                </a:extLst>
              </p:cNvPr>
              <p:cNvGrpSpPr>
                <a:grpSpLocks noChangeAspect="1"/>
              </p:cNvGrpSpPr>
              <p:nvPr/>
            </p:nvGrpSpPr>
            <p:grpSpPr bwMode="auto">
              <a:xfrm>
                <a:off x="4310" y="1190"/>
                <a:ext cx="62" cy="144"/>
                <a:chOff x="2405" y="2405"/>
                <a:chExt cx="175" cy="403"/>
              </a:xfrm>
            </p:grpSpPr>
            <p:sp>
              <p:nvSpPr>
                <p:cNvPr id="501" name="Oval 8980">
                  <a:extLst>
                    <a:ext uri="{FF2B5EF4-FFF2-40B4-BE49-F238E27FC236}">
                      <a16:creationId xmlns:a16="http://schemas.microsoft.com/office/drawing/2014/main" id="{E1320DAF-265E-4AA9-A080-F09C86D5382F}"/>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02" name="Oval 8981">
                  <a:extLst>
                    <a:ext uri="{FF2B5EF4-FFF2-40B4-BE49-F238E27FC236}">
                      <a16:creationId xmlns:a16="http://schemas.microsoft.com/office/drawing/2014/main" id="{FE78D90A-23B2-42F6-A619-41DEA2A1378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03" name="Freeform 8982">
                  <a:extLst>
                    <a:ext uri="{FF2B5EF4-FFF2-40B4-BE49-F238E27FC236}">
                      <a16:creationId xmlns:a16="http://schemas.microsoft.com/office/drawing/2014/main" id="{64900E5A-E118-47CB-B747-4C12F013E290}"/>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4" name="Freeform 8983">
                  <a:extLst>
                    <a:ext uri="{FF2B5EF4-FFF2-40B4-BE49-F238E27FC236}">
                      <a16:creationId xmlns:a16="http://schemas.microsoft.com/office/drawing/2014/main" id="{FD456129-E3F3-464B-A1CE-713C6189048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5" name="Freeform 8984">
                  <a:extLst>
                    <a:ext uri="{FF2B5EF4-FFF2-40B4-BE49-F238E27FC236}">
                      <a16:creationId xmlns:a16="http://schemas.microsoft.com/office/drawing/2014/main" id="{756E82F7-6D71-4BF2-927A-2AC6EF1EC469}"/>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6" name="Oval 8985">
                  <a:extLst>
                    <a:ext uri="{FF2B5EF4-FFF2-40B4-BE49-F238E27FC236}">
                      <a16:creationId xmlns:a16="http://schemas.microsoft.com/office/drawing/2014/main" id="{2C1C78F4-56CC-4182-A59B-57863155799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94" name="Group 8986">
                <a:extLst>
                  <a:ext uri="{FF2B5EF4-FFF2-40B4-BE49-F238E27FC236}">
                    <a16:creationId xmlns:a16="http://schemas.microsoft.com/office/drawing/2014/main" id="{40639D24-C981-4D71-90C7-D482608DB02E}"/>
                  </a:ext>
                </a:extLst>
              </p:cNvPr>
              <p:cNvGrpSpPr>
                <a:grpSpLocks noChangeAspect="1"/>
              </p:cNvGrpSpPr>
              <p:nvPr/>
            </p:nvGrpSpPr>
            <p:grpSpPr bwMode="auto">
              <a:xfrm rot="10800000">
                <a:off x="4311" y="1360"/>
                <a:ext cx="62" cy="144"/>
                <a:chOff x="2405" y="2405"/>
                <a:chExt cx="175" cy="403"/>
              </a:xfrm>
            </p:grpSpPr>
            <p:sp>
              <p:nvSpPr>
                <p:cNvPr id="495" name="Oval 8987">
                  <a:extLst>
                    <a:ext uri="{FF2B5EF4-FFF2-40B4-BE49-F238E27FC236}">
                      <a16:creationId xmlns:a16="http://schemas.microsoft.com/office/drawing/2014/main" id="{E84E67BB-6ED9-45E9-B706-7AB5337CBDE5}"/>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96" name="Oval 8988">
                  <a:extLst>
                    <a:ext uri="{FF2B5EF4-FFF2-40B4-BE49-F238E27FC236}">
                      <a16:creationId xmlns:a16="http://schemas.microsoft.com/office/drawing/2014/main" id="{B2D63F11-8E02-49C8-9D5B-D085E9695CE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97" name="Freeform 8989">
                  <a:extLst>
                    <a:ext uri="{FF2B5EF4-FFF2-40B4-BE49-F238E27FC236}">
                      <a16:creationId xmlns:a16="http://schemas.microsoft.com/office/drawing/2014/main" id="{01B588D0-AD5A-48DD-9FBE-5596B2AA77A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8" name="Freeform 8990">
                  <a:extLst>
                    <a:ext uri="{FF2B5EF4-FFF2-40B4-BE49-F238E27FC236}">
                      <a16:creationId xmlns:a16="http://schemas.microsoft.com/office/drawing/2014/main" id="{1CE3EC80-3041-4A35-A254-4158E9F16752}"/>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9" name="Freeform 8991">
                  <a:extLst>
                    <a:ext uri="{FF2B5EF4-FFF2-40B4-BE49-F238E27FC236}">
                      <a16:creationId xmlns:a16="http://schemas.microsoft.com/office/drawing/2014/main" id="{D3C12E93-15D4-4BBE-BC34-5990BA29681E}"/>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0" name="Oval 8992">
                  <a:extLst>
                    <a:ext uri="{FF2B5EF4-FFF2-40B4-BE49-F238E27FC236}">
                      <a16:creationId xmlns:a16="http://schemas.microsoft.com/office/drawing/2014/main" id="{4F1FC180-3994-4181-9910-06C37D060410}"/>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grpSp>
          <p:nvGrpSpPr>
            <p:cNvPr id="13" name="Group 8993">
              <a:extLst>
                <a:ext uri="{FF2B5EF4-FFF2-40B4-BE49-F238E27FC236}">
                  <a16:creationId xmlns:a16="http://schemas.microsoft.com/office/drawing/2014/main" id="{ECB39480-98CB-4DA9-8017-954138D00E81}"/>
                </a:ext>
              </a:extLst>
            </p:cNvPr>
            <p:cNvGrpSpPr>
              <a:grpSpLocks noChangeAspect="1"/>
            </p:cNvGrpSpPr>
            <p:nvPr/>
          </p:nvGrpSpPr>
          <p:grpSpPr bwMode="auto">
            <a:xfrm>
              <a:off x="1519" y="1795"/>
              <a:ext cx="1361" cy="413"/>
              <a:chOff x="3326" y="1190"/>
              <a:chExt cx="1047" cy="318"/>
            </a:xfrm>
          </p:grpSpPr>
          <p:grpSp>
            <p:nvGrpSpPr>
              <p:cNvPr id="239" name="Group 8994">
                <a:extLst>
                  <a:ext uri="{FF2B5EF4-FFF2-40B4-BE49-F238E27FC236}">
                    <a16:creationId xmlns:a16="http://schemas.microsoft.com/office/drawing/2014/main" id="{57FFCD8C-1DB5-4841-A1DA-BB409993116C}"/>
                  </a:ext>
                </a:extLst>
              </p:cNvPr>
              <p:cNvGrpSpPr>
                <a:grpSpLocks noChangeAspect="1"/>
              </p:cNvGrpSpPr>
              <p:nvPr/>
            </p:nvGrpSpPr>
            <p:grpSpPr bwMode="auto">
              <a:xfrm>
                <a:off x="3326" y="1194"/>
                <a:ext cx="62" cy="144"/>
                <a:chOff x="2405" y="2405"/>
                <a:chExt cx="175" cy="403"/>
              </a:xfrm>
            </p:grpSpPr>
            <p:sp>
              <p:nvSpPr>
                <p:cNvPr id="457" name="Oval 8995">
                  <a:extLst>
                    <a:ext uri="{FF2B5EF4-FFF2-40B4-BE49-F238E27FC236}">
                      <a16:creationId xmlns:a16="http://schemas.microsoft.com/office/drawing/2014/main" id="{AAEB745B-5DC5-43DA-A877-7B409167A4AE}"/>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58" name="Oval 8996">
                  <a:extLst>
                    <a:ext uri="{FF2B5EF4-FFF2-40B4-BE49-F238E27FC236}">
                      <a16:creationId xmlns:a16="http://schemas.microsoft.com/office/drawing/2014/main" id="{0C0988F8-9E71-4881-9561-6320DEDAB9B0}"/>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59" name="Freeform 8997">
                  <a:extLst>
                    <a:ext uri="{FF2B5EF4-FFF2-40B4-BE49-F238E27FC236}">
                      <a16:creationId xmlns:a16="http://schemas.microsoft.com/office/drawing/2014/main" id="{07A49105-47B4-442A-BF97-C2854DD6E22C}"/>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0" name="Freeform 8998">
                  <a:extLst>
                    <a:ext uri="{FF2B5EF4-FFF2-40B4-BE49-F238E27FC236}">
                      <a16:creationId xmlns:a16="http://schemas.microsoft.com/office/drawing/2014/main" id="{FA835030-C58E-4477-BBB3-D7286CAB0F0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1" name="Freeform 8999">
                  <a:extLst>
                    <a:ext uri="{FF2B5EF4-FFF2-40B4-BE49-F238E27FC236}">
                      <a16:creationId xmlns:a16="http://schemas.microsoft.com/office/drawing/2014/main" id="{E03D4819-B65B-4DCF-AFAE-42EB360F68D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2" name="Oval 9000">
                  <a:extLst>
                    <a:ext uri="{FF2B5EF4-FFF2-40B4-BE49-F238E27FC236}">
                      <a16:creationId xmlns:a16="http://schemas.microsoft.com/office/drawing/2014/main" id="{DF0C9C02-54E4-4892-B0FC-FFF98A3B6F60}"/>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0" name="Group 9001">
                <a:extLst>
                  <a:ext uri="{FF2B5EF4-FFF2-40B4-BE49-F238E27FC236}">
                    <a16:creationId xmlns:a16="http://schemas.microsoft.com/office/drawing/2014/main" id="{296F75B4-CB38-47D7-BE9D-D1A220D190EA}"/>
                  </a:ext>
                </a:extLst>
              </p:cNvPr>
              <p:cNvGrpSpPr>
                <a:grpSpLocks noChangeAspect="1"/>
              </p:cNvGrpSpPr>
              <p:nvPr/>
            </p:nvGrpSpPr>
            <p:grpSpPr bwMode="auto">
              <a:xfrm rot="10800000">
                <a:off x="3327" y="1364"/>
                <a:ext cx="62" cy="144"/>
                <a:chOff x="2405" y="2405"/>
                <a:chExt cx="175" cy="403"/>
              </a:xfrm>
            </p:grpSpPr>
            <p:sp>
              <p:nvSpPr>
                <p:cNvPr id="451" name="Oval 9002">
                  <a:extLst>
                    <a:ext uri="{FF2B5EF4-FFF2-40B4-BE49-F238E27FC236}">
                      <a16:creationId xmlns:a16="http://schemas.microsoft.com/office/drawing/2014/main" id="{CE6ECA1F-A2D0-4AD9-9027-B554FFE5E82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52" name="Oval 9003">
                  <a:extLst>
                    <a:ext uri="{FF2B5EF4-FFF2-40B4-BE49-F238E27FC236}">
                      <a16:creationId xmlns:a16="http://schemas.microsoft.com/office/drawing/2014/main" id="{CC50DA33-BF87-4F04-BC5D-7DF9349631F5}"/>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53" name="Freeform 9004">
                  <a:extLst>
                    <a:ext uri="{FF2B5EF4-FFF2-40B4-BE49-F238E27FC236}">
                      <a16:creationId xmlns:a16="http://schemas.microsoft.com/office/drawing/2014/main" id="{59D47317-C375-47B1-B5A8-812B7E2A507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4" name="Freeform 9005">
                  <a:extLst>
                    <a:ext uri="{FF2B5EF4-FFF2-40B4-BE49-F238E27FC236}">
                      <a16:creationId xmlns:a16="http://schemas.microsoft.com/office/drawing/2014/main" id="{104DDF78-D007-4187-A134-D829A212FD8E}"/>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5" name="Freeform 9006">
                  <a:extLst>
                    <a:ext uri="{FF2B5EF4-FFF2-40B4-BE49-F238E27FC236}">
                      <a16:creationId xmlns:a16="http://schemas.microsoft.com/office/drawing/2014/main" id="{4B74CD9F-1528-41C7-9769-97A8FA36A222}"/>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6" name="Oval 9007">
                  <a:extLst>
                    <a:ext uri="{FF2B5EF4-FFF2-40B4-BE49-F238E27FC236}">
                      <a16:creationId xmlns:a16="http://schemas.microsoft.com/office/drawing/2014/main" id="{81CBA002-02FA-4668-8F36-31E43A637469}"/>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1" name="Group 9008">
                <a:extLst>
                  <a:ext uri="{FF2B5EF4-FFF2-40B4-BE49-F238E27FC236}">
                    <a16:creationId xmlns:a16="http://schemas.microsoft.com/office/drawing/2014/main" id="{2767AC2F-AD9E-4464-B0ED-AF9E5C3D36C2}"/>
                  </a:ext>
                </a:extLst>
              </p:cNvPr>
              <p:cNvGrpSpPr>
                <a:grpSpLocks noChangeAspect="1"/>
              </p:cNvGrpSpPr>
              <p:nvPr/>
            </p:nvGrpSpPr>
            <p:grpSpPr bwMode="auto">
              <a:xfrm>
                <a:off x="3392" y="1194"/>
                <a:ext cx="62" cy="144"/>
                <a:chOff x="2405" y="2405"/>
                <a:chExt cx="175" cy="403"/>
              </a:xfrm>
            </p:grpSpPr>
            <p:sp>
              <p:nvSpPr>
                <p:cNvPr id="445" name="Oval 9009">
                  <a:extLst>
                    <a:ext uri="{FF2B5EF4-FFF2-40B4-BE49-F238E27FC236}">
                      <a16:creationId xmlns:a16="http://schemas.microsoft.com/office/drawing/2014/main" id="{16FA0FD6-11C2-41B0-969E-B467C15FA414}"/>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46" name="Oval 9010">
                  <a:extLst>
                    <a:ext uri="{FF2B5EF4-FFF2-40B4-BE49-F238E27FC236}">
                      <a16:creationId xmlns:a16="http://schemas.microsoft.com/office/drawing/2014/main" id="{BD570570-1825-4980-9FDA-D50DF7BC1BE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47" name="Freeform 9011">
                  <a:extLst>
                    <a:ext uri="{FF2B5EF4-FFF2-40B4-BE49-F238E27FC236}">
                      <a16:creationId xmlns:a16="http://schemas.microsoft.com/office/drawing/2014/main" id="{6A648B9B-4FE1-432B-852D-0B20F1653A95}"/>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8" name="Freeform 9012">
                  <a:extLst>
                    <a:ext uri="{FF2B5EF4-FFF2-40B4-BE49-F238E27FC236}">
                      <a16:creationId xmlns:a16="http://schemas.microsoft.com/office/drawing/2014/main" id="{9E6746B3-D6EE-44BD-B969-2ECB4DC9B62A}"/>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9" name="Freeform 9013">
                  <a:extLst>
                    <a:ext uri="{FF2B5EF4-FFF2-40B4-BE49-F238E27FC236}">
                      <a16:creationId xmlns:a16="http://schemas.microsoft.com/office/drawing/2014/main" id="{0C3C49EB-11A3-4026-8C7C-8EB2C3E8BC5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0" name="Oval 9014">
                  <a:extLst>
                    <a:ext uri="{FF2B5EF4-FFF2-40B4-BE49-F238E27FC236}">
                      <a16:creationId xmlns:a16="http://schemas.microsoft.com/office/drawing/2014/main" id="{8F61FFAB-50A6-420D-AFB9-36FD00C0EA3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2" name="Group 9015">
                <a:extLst>
                  <a:ext uri="{FF2B5EF4-FFF2-40B4-BE49-F238E27FC236}">
                    <a16:creationId xmlns:a16="http://schemas.microsoft.com/office/drawing/2014/main" id="{7741167F-1704-4255-941E-353DE1668B9B}"/>
                  </a:ext>
                </a:extLst>
              </p:cNvPr>
              <p:cNvGrpSpPr>
                <a:grpSpLocks noChangeAspect="1"/>
              </p:cNvGrpSpPr>
              <p:nvPr/>
            </p:nvGrpSpPr>
            <p:grpSpPr bwMode="auto">
              <a:xfrm rot="10800000">
                <a:off x="3393" y="1364"/>
                <a:ext cx="62" cy="144"/>
                <a:chOff x="2405" y="2405"/>
                <a:chExt cx="175" cy="403"/>
              </a:xfrm>
            </p:grpSpPr>
            <p:sp>
              <p:nvSpPr>
                <p:cNvPr id="439" name="Oval 9016">
                  <a:extLst>
                    <a:ext uri="{FF2B5EF4-FFF2-40B4-BE49-F238E27FC236}">
                      <a16:creationId xmlns:a16="http://schemas.microsoft.com/office/drawing/2014/main" id="{3B1FA9FB-7F7A-4A9D-92B9-F412F3347C18}"/>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40" name="Oval 9017">
                  <a:extLst>
                    <a:ext uri="{FF2B5EF4-FFF2-40B4-BE49-F238E27FC236}">
                      <a16:creationId xmlns:a16="http://schemas.microsoft.com/office/drawing/2014/main" id="{557485F6-DF0F-4B31-8586-9FA6B071609F}"/>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41" name="Freeform 9018">
                  <a:extLst>
                    <a:ext uri="{FF2B5EF4-FFF2-40B4-BE49-F238E27FC236}">
                      <a16:creationId xmlns:a16="http://schemas.microsoft.com/office/drawing/2014/main" id="{27FB3959-59F7-475D-BF3A-DEC799C93329}"/>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2" name="Freeform 9019">
                  <a:extLst>
                    <a:ext uri="{FF2B5EF4-FFF2-40B4-BE49-F238E27FC236}">
                      <a16:creationId xmlns:a16="http://schemas.microsoft.com/office/drawing/2014/main" id="{CD72FA7E-C45E-4F6E-849C-94A095D91EC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3" name="Freeform 9020">
                  <a:extLst>
                    <a:ext uri="{FF2B5EF4-FFF2-40B4-BE49-F238E27FC236}">
                      <a16:creationId xmlns:a16="http://schemas.microsoft.com/office/drawing/2014/main" id="{FDCF5F4B-5874-46C8-9386-A90F1FE2AD1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4" name="Oval 9021">
                  <a:extLst>
                    <a:ext uri="{FF2B5EF4-FFF2-40B4-BE49-F238E27FC236}">
                      <a16:creationId xmlns:a16="http://schemas.microsoft.com/office/drawing/2014/main" id="{DE077297-60C0-4F48-AF5A-AE252977219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3" name="Group 9022">
                <a:extLst>
                  <a:ext uri="{FF2B5EF4-FFF2-40B4-BE49-F238E27FC236}">
                    <a16:creationId xmlns:a16="http://schemas.microsoft.com/office/drawing/2014/main" id="{C0C9AD88-73AD-4BFE-84CF-57F15E37543B}"/>
                  </a:ext>
                </a:extLst>
              </p:cNvPr>
              <p:cNvGrpSpPr>
                <a:grpSpLocks noChangeAspect="1"/>
              </p:cNvGrpSpPr>
              <p:nvPr/>
            </p:nvGrpSpPr>
            <p:grpSpPr bwMode="auto">
              <a:xfrm>
                <a:off x="3456" y="1194"/>
                <a:ext cx="62" cy="144"/>
                <a:chOff x="2405" y="2405"/>
                <a:chExt cx="175" cy="403"/>
              </a:xfrm>
            </p:grpSpPr>
            <p:sp>
              <p:nvSpPr>
                <p:cNvPr id="433" name="Oval 9023">
                  <a:extLst>
                    <a:ext uri="{FF2B5EF4-FFF2-40B4-BE49-F238E27FC236}">
                      <a16:creationId xmlns:a16="http://schemas.microsoft.com/office/drawing/2014/main" id="{19F4700C-7CAD-4985-A986-83D6608EDA7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34" name="Oval 9024">
                  <a:extLst>
                    <a:ext uri="{FF2B5EF4-FFF2-40B4-BE49-F238E27FC236}">
                      <a16:creationId xmlns:a16="http://schemas.microsoft.com/office/drawing/2014/main" id="{6450A54F-7232-40E6-BECC-C2979C6121E9}"/>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35" name="Freeform 9025">
                  <a:extLst>
                    <a:ext uri="{FF2B5EF4-FFF2-40B4-BE49-F238E27FC236}">
                      <a16:creationId xmlns:a16="http://schemas.microsoft.com/office/drawing/2014/main" id="{A6297AD7-4835-4878-B262-0A963CF7329A}"/>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6" name="Freeform 9026">
                  <a:extLst>
                    <a:ext uri="{FF2B5EF4-FFF2-40B4-BE49-F238E27FC236}">
                      <a16:creationId xmlns:a16="http://schemas.microsoft.com/office/drawing/2014/main" id="{56C49B3D-CD94-414D-91B0-34287385E425}"/>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7" name="Freeform 9027">
                  <a:extLst>
                    <a:ext uri="{FF2B5EF4-FFF2-40B4-BE49-F238E27FC236}">
                      <a16:creationId xmlns:a16="http://schemas.microsoft.com/office/drawing/2014/main" id="{D614FA82-BA6C-49D3-8A91-ECE177BE128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8" name="Oval 9028">
                  <a:extLst>
                    <a:ext uri="{FF2B5EF4-FFF2-40B4-BE49-F238E27FC236}">
                      <a16:creationId xmlns:a16="http://schemas.microsoft.com/office/drawing/2014/main" id="{45134F4C-1ECB-46ED-BA06-E094E46B813F}"/>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4" name="Group 9029">
                <a:extLst>
                  <a:ext uri="{FF2B5EF4-FFF2-40B4-BE49-F238E27FC236}">
                    <a16:creationId xmlns:a16="http://schemas.microsoft.com/office/drawing/2014/main" id="{F9FAD737-FE6A-4F70-8BB5-02D74DD5C0EA}"/>
                  </a:ext>
                </a:extLst>
              </p:cNvPr>
              <p:cNvGrpSpPr>
                <a:grpSpLocks noChangeAspect="1"/>
              </p:cNvGrpSpPr>
              <p:nvPr/>
            </p:nvGrpSpPr>
            <p:grpSpPr bwMode="auto">
              <a:xfrm rot="10800000">
                <a:off x="3457" y="1364"/>
                <a:ext cx="62" cy="144"/>
                <a:chOff x="2405" y="2405"/>
                <a:chExt cx="175" cy="403"/>
              </a:xfrm>
            </p:grpSpPr>
            <p:sp>
              <p:nvSpPr>
                <p:cNvPr id="427" name="Oval 9030">
                  <a:extLst>
                    <a:ext uri="{FF2B5EF4-FFF2-40B4-BE49-F238E27FC236}">
                      <a16:creationId xmlns:a16="http://schemas.microsoft.com/office/drawing/2014/main" id="{508AEA64-3E5C-4CE8-9DA0-F87C3F16347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28" name="Oval 9031">
                  <a:extLst>
                    <a:ext uri="{FF2B5EF4-FFF2-40B4-BE49-F238E27FC236}">
                      <a16:creationId xmlns:a16="http://schemas.microsoft.com/office/drawing/2014/main" id="{4A391934-F5A1-4E2B-9171-9D78DD3784D5}"/>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29" name="Freeform 9032">
                  <a:extLst>
                    <a:ext uri="{FF2B5EF4-FFF2-40B4-BE49-F238E27FC236}">
                      <a16:creationId xmlns:a16="http://schemas.microsoft.com/office/drawing/2014/main" id="{D1C4DF36-B062-413A-B145-6F3CCC0CA7C3}"/>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 name="Freeform 9033">
                  <a:extLst>
                    <a:ext uri="{FF2B5EF4-FFF2-40B4-BE49-F238E27FC236}">
                      <a16:creationId xmlns:a16="http://schemas.microsoft.com/office/drawing/2014/main" id="{68185E46-DE13-4259-BB50-7C499034B3FA}"/>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 name="Freeform 9034">
                  <a:extLst>
                    <a:ext uri="{FF2B5EF4-FFF2-40B4-BE49-F238E27FC236}">
                      <a16:creationId xmlns:a16="http://schemas.microsoft.com/office/drawing/2014/main" id="{39191997-90E3-493D-A01E-A1171A87AC75}"/>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 name="Oval 9035">
                  <a:extLst>
                    <a:ext uri="{FF2B5EF4-FFF2-40B4-BE49-F238E27FC236}">
                      <a16:creationId xmlns:a16="http://schemas.microsoft.com/office/drawing/2014/main" id="{EBBE035B-DCE8-42D0-B55F-AC3915A976E5}"/>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5" name="Group 9036">
                <a:extLst>
                  <a:ext uri="{FF2B5EF4-FFF2-40B4-BE49-F238E27FC236}">
                    <a16:creationId xmlns:a16="http://schemas.microsoft.com/office/drawing/2014/main" id="{7FBC3526-5022-48C6-86C6-475D473C5A6C}"/>
                  </a:ext>
                </a:extLst>
              </p:cNvPr>
              <p:cNvGrpSpPr>
                <a:grpSpLocks noChangeAspect="1"/>
              </p:cNvGrpSpPr>
              <p:nvPr/>
            </p:nvGrpSpPr>
            <p:grpSpPr bwMode="auto">
              <a:xfrm>
                <a:off x="3521" y="1194"/>
                <a:ext cx="62" cy="144"/>
                <a:chOff x="2405" y="2405"/>
                <a:chExt cx="175" cy="403"/>
              </a:xfrm>
            </p:grpSpPr>
            <p:sp>
              <p:nvSpPr>
                <p:cNvPr id="421" name="Oval 9037">
                  <a:extLst>
                    <a:ext uri="{FF2B5EF4-FFF2-40B4-BE49-F238E27FC236}">
                      <a16:creationId xmlns:a16="http://schemas.microsoft.com/office/drawing/2014/main" id="{F79D59BB-15D6-41B3-AB7A-45DEE262FB8B}"/>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22" name="Oval 9038">
                  <a:extLst>
                    <a:ext uri="{FF2B5EF4-FFF2-40B4-BE49-F238E27FC236}">
                      <a16:creationId xmlns:a16="http://schemas.microsoft.com/office/drawing/2014/main" id="{CE010342-2018-4C1F-829C-F230B7030D12}"/>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23" name="Freeform 9039">
                  <a:extLst>
                    <a:ext uri="{FF2B5EF4-FFF2-40B4-BE49-F238E27FC236}">
                      <a16:creationId xmlns:a16="http://schemas.microsoft.com/office/drawing/2014/main" id="{9AC2B3AC-AB62-447E-BDB7-A82DE1F4B1D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4" name="Freeform 9040">
                  <a:extLst>
                    <a:ext uri="{FF2B5EF4-FFF2-40B4-BE49-F238E27FC236}">
                      <a16:creationId xmlns:a16="http://schemas.microsoft.com/office/drawing/2014/main" id="{3AC01AF0-B7EE-49B6-BB2C-A0648C6101A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5" name="Freeform 9041">
                  <a:extLst>
                    <a:ext uri="{FF2B5EF4-FFF2-40B4-BE49-F238E27FC236}">
                      <a16:creationId xmlns:a16="http://schemas.microsoft.com/office/drawing/2014/main" id="{BBA5A404-3E7D-441A-BF26-995CEC4971D5}"/>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6" name="Oval 9042">
                  <a:extLst>
                    <a:ext uri="{FF2B5EF4-FFF2-40B4-BE49-F238E27FC236}">
                      <a16:creationId xmlns:a16="http://schemas.microsoft.com/office/drawing/2014/main" id="{C15F5CBC-DE4A-4533-8099-AE2024A3276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6" name="Group 9043">
                <a:extLst>
                  <a:ext uri="{FF2B5EF4-FFF2-40B4-BE49-F238E27FC236}">
                    <a16:creationId xmlns:a16="http://schemas.microsoft.com/office/drawing/2014/main" id="{581F4FE7-3BD2-47E1-A40D-4EFFE8DC5A02}"/>
                  </a:ext>
                </a:extLst>
              </p:cNvPr>
              <p:cNvGrpSpPr>
                <a:grpSpLocks noChangeAspect="1"/>
              </p:cNvGrpSpPr>
              <p:nvPr/>
            </p:nvGrpSpPr>
            <p:grpSpPr bwMode="auto">
              <a:xfrm rot="10800000">
                <a:off x="3522" y="1364"/>
                <a:ext cx="62" cy="144"/>
                <a:chOff x="2405" y="2405"/>
                <a:chExt cx="175" cy="403"/>
              </a:xfrm>
            </p:grpSpPr>
            <p:sp>
              <p:nvSpPr>
                <p:cNvPr id="415" name="Oval 9044">
                  <a:extLst>
                    <a:ext uri="{FF2B5EF4-FFF2-40B4-BE49-F238E27FC236}">
                      <a16:creationId xmlns:a16="http://schemas.microsoft.com/office/drawing/2014/main" id="{BB2B1413-1643-4555-81B2-AAF08FD56937}"/>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16" name="Oval 9045">
                  <a:extLst>
                    <a:ext uri="{FF2B5EF4-FFF2-40B4-BE49-F238E27FC236}">
                      <a16:creationId xmlns:a16="http://schemas.microsoft.com/office/drawing/2014/main" id="{898DBA0C-C45F-492B-85E0-39299F4AE583}"/>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17" name="Freeform 9046">
                  <a:extLst>
                    <a:ext uri="{FF2B5EF4-FFF2-40B4-BE49-F238E27FC236}">
                      <a16:creationId xmlns:a16="http://schemas.microsoft.com/office/drawing/2014/main" id="{E0B8F9C4-4455-4528-8B79-58E300C4B0AF}"/>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8" name="Freeform 9047">
                  <a:extLst>
                    <a:ext uri="{FF2B5EF4-FFF2-40B4-BE49-F238E27FC236}">
                      <a16:creationId xmlns:a16="http://schemas.microsoft.com/office/drawing/2014/main" id="{EF519D7E-04A7-49D3-8449-BA6DAE7F654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9" name="Freeform 9048">
                  <a:extLst>
                    <a:ext uri="{FF2B5EF4-FFF2-40B4-BE49-F238E27FC236}">
                      <a16:creationId xmlns:a16="http://schemas.microsoft.com/office/drawing/2014/main" id="{EB3184C3-022F-491D-AEED-50B2E4CDAC29}"/>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0" name="Oval 9049">
                  <a:extLst>
                    <a:ext uri="{FF2B5EF4-FFF2-40B4-BE49-F238E27FC236}">
                      <a16:creationId xmlns:a16="http://schemas.microsoft.com/office/drawing/2014/main" id="{EF4D2BD2-007D-40BC-9861-D4277DB62175}"/>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7" name="Group 9050">
                <a:extLst>
                  <a:ext uri="{FF2B5EF4-FFF2-40B4-BE49-F238E27FC236}">
                    <a16:creationId xmlns:a16="http://schemas.microsoft.com/office/drawing/2014/main" id="{7F3F4855-7EBE-4924-9F62-55CD5031396F}"/>
                  </a:ext>
                </a:extLst>
              </p:cNvPr>
              <p:cNvGrpSpPr>
                <a:grpSpLocks noChangeAspect="1"/>
              </p:cNvGrpSpPr>
              <p:nvPr/>
            </p:nvGrpSpPr>
            <p:grpSpPr bwMode="auto">
              <a:xfrm>
                <a:off x="3589" y="1192"/>
                <a:ext cx="62" cy="144"/>
                <a:chOff x="2405" y="2405"/>
                <a:chExt cx="175" cy="403"/>
              </a:xfrm>
            </p:grpSpPr>
            <p:sp>
              <p:nvSpPr>
                <p:cNvPr id="409" name="Oval 9051">
                  <a:extLst>
                    <a:ext uri="{FF2B5EF4-FFF2-40B4-BE49-F238E27FC236}">
                      <a16:creationId xmlns:a16="http://schemas.microsoft.com/office/drawing/2014/main" id="{2DE90553-DF59-419C-9E2D-1AFCCE5A1555}"/>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10" name="Oval 9052">
                  <a:extLst>
                    <a:ext uri="{FF2B5EF4-FFF2-40B4-BE49-F238E27FC236}">
                      <a16:creationId xmlns:a16="http://schemas.microsoft.com/office/drawing/2014/main" id="{35096B74-AB47-4BE2-B4B2-B4AA00F89AB9}"/>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11" name="Freeform 9053">
                  <a:extLst>
                    <a:ext uri="{FF2B5EF4-FFF2-40B4-BE49-F238E27FC236}">
                      <a16:creationId xmlns:a16="http://schemas.microsoft.com/office/drawing/2014/main" id="{5EE3A62E-1158-436B-8E87-F94C5258D426}"/>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2" name="Freeform 9054">
                  <a:extLst>
                    <a:ext uri="{FF2B5EF4-FFF2-40B4-BE49-F238E27FC236}">
                      <a16:creationId xmlns:a16="http://schemas.microsoft.com/office/drawing/2014/main" id="{CAB9B04F-857A-4C6A-BCA0-A7346EBA4CF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3" name="Freeform 9055">
                  <a:extLst>
                    <a:ext uri="{FF2B5EF4-FFF2-40B4-BE49-F238E27FC236}">
                      <a16:creationId xmlns:a16="http://schemas.microsoft.com/office/drawing/2014/main" id="{474AA244-2B92-4D47-8639-2215DD843D99}"/>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4" name="Oval 9056">
                  <a:extLst>
                    <a:ext uri="{FF2B5EF4-FFF2-40B4-BE49-F238E27FC236}">
                      <a16:creationId xmlns:a16="http://schemas.microsoft.com/office/drawing/2014/main" id="{B558A271-7674-4A9F-B11D-6E279035369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8" name="Group 9057">
                <a:extLst>
                  <a:ext uri="{FF2B5EF4-FFF2-40B4-BE49-F238E27FC236}">
                    <a16:creationId xmlns:a16="http://schemas.microsoft.com/office/drawing/2014/main" id="{19B2C2FD-8E62-4148-901A-5942FEA2E473}"/>
                  </a:ext>
                </a:extLst>
              </p:cNvPr>
              <p:cNvGrpSpPr>
                <a:grpSpLocks noChangeAspect="1"/>
              </p:cNvGrpSpPr>
              <p:nvPr/>
            </p:nvGrpSpPr>
            <p:grpSpPr bwMode="auto">
              <a:xfrm rot="10800000">
                <a:off x="3590" y="1362"/>
                <a:ext cx="62" cy="144"/>
                <a:chOff x="2405" y="2405"/>
                <a:chExt cx="175" cy="403"/>
              </a:xfrm>
            </p:grpSpPr>
            <p:sp>
              <p:nvSpPr>
                <p:cNvPr id="403" name="Oval 9058">
                  <a:extLst>
                    <a:ext uri="{FF2B5EF4-FFF2-40B4-BE49-F238E27FC236}">
                      <a16:creationId xmlns:a16="http://schemas.microsoft.com/office/drawing/2014/main" id="{353184E4-4851-436E-B660-C323DC0D090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04" name="Oval 9059">
                  <a:extLst>
                    <a:ext uri="{FF2B5EF4-FFF2-40B4-BE49-F238E27FC236}">
                      <a16:creationId xmlns:a16="http://schemas.microsoft.com/office/drawing/2014/main" id="{11F753F8-00D7-444F-B680-0B4692343186}"/>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05" name="Freeform 9060">
                  <a:extLst>
                    <a:ext uri="{FF2B5EF4-FFF2-40B4-BE49-F238E27FC236}">
                      <a16:creationId xmlns:a16="http://schemas.microsoft.com/office/drawing/2014/main" id="{A510394C-48C3-4A62-A5C5-85A992F95266}"/>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6" name="Freeform 9061">
                  <a:extLst>
                    <a:ext uri="{FF2B5EF4-FFF2-40B4-BE49-F238E27FC236}">
                      <a16:creationId xmlns:a16="http://schemas.microsoft.com/office/drawing/2014/main" id="{907F8549-8370-4EF0-BE68-429ADBF77771}"/>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7" name="Freeform 9062">
                  <a:extLst>
                    <a:ext uri="{FF2B5EF4-FFF2-40B4-BE49-F238E27FC236}">
                      <a16:creationId xmlns:a16="http://schemas.microsoft.com/office/drawing/2014/main" id="{BF5165D8-F8FE-4ED6-8629-C92673F2FE2F}"/>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8" name="Oval 9063">
                  <a:extLst>
                    <a:ext uri="{FF2B5EF4-FFF2-40B4-BE49-F238E27FC236}">
                      <a16:creationId xmlns:a16="http://schemas.microsoft.com/office/drawing/2014/main" id="{BF3B9AD1-37E7-4EB5-9B5F-05291A07444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9" name="Group 9064">
                <a:extLst>
                  <a:ext uri="{FF2B5EF4-FFF2-40B4-BE49-F238E27FC236}">
                    <a16:creationId xmlns:a16="http://schemas.microsoft.com/office/drawing/2014/main" id="{AFE5CDBA-4D97-4439-8FFA-6DA9253766AB}"/>
                  </a:ext>
                </a:extLst>
              </p:cNvPr>
              <p:cNvGrpSpPr>
                <a:grpSpLocks noChangeAspect="1"/>
              </p:cNvGrpSpPr>
              <p:nvPr/>
            </p:nvGrpSpPr>
            <p:grpSpPr bwMode="auto">
              <a:xfrm>
                <a:off x="3655" y="1192"/>
                <a:ext cx="62" cy="144"/>
                <a:chOff x="2405" y="2405"/>
                <a:chExt cx="175" cy="403"/>
              </a:xfrm>
            </p:grpSpPr>
            <p:sp>
              <p:nvSpPr>
                <p:cNvPr id="397" name="Oval 9065">
                  <a:extLst>
                    <a:ext uri="{FF2B5EF4-FFF2-40B4-BE49-F238E27FC236}">
                      <a16:creationId xmlns:a16="http://schemas.microsoft.com/office/drawing/2014/main" id="{CC94E737-545B-4651-99EE-229DAD13ABB4}"/>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98" name="Oval 9066">
                  <a:extLst>
                    <a:ext uri="{FF2B5EF4-FFF2-40B4-BE49-F238E27FC236}">
                      <a16:creationId xmlns:a16="http://schemas.microsoft.com/office/drawing/2014/main" id="{3D510C53-0FCA-49F6-9135-4372666B37DE}"/>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99" name="Freeform 9067">
                  <a:extLst>
                    <a:ext uri="{FF2B5EF4-FFF2-40B4-BE49-F238E27FC236}">
                      <a16:creationId xmlns:a16="http://schemas.microsoft.com/office/drawing/2014/main" id="{4273A49C-F1A0-48A7-BF9E-3CBDC92D3169}"/>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0" name="Freeform 9068">
                  <a:extLst>
                    <a:ext uri="{FF2B5EF4-FFF2-40B4-BE49-F238E27FC236}">
                      <a16:creationId xmlns:a16="http://schemas.microsoft.com/office/drawing/2014/main" id="{564CBB6D-5135-4C49-AFD1-C708508E68C1}"/>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1" name="Freeform 9069">
                  <a:extLst>
                    <a:ext uri="{FF2B5EF4-FFF2-40B4-BE49-F238E27FC236}">
                      <a16:creationId xmlns:a16="http://schemas.microsoft.com/office/drawing/2014/main" id="{4345B9F6-AAC9-4953-90E4-CA9A76C68212}"/>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2" name="Oval 9070">
                  <a:extLst>
                    <a:ext uri="{FF2B5EF4-FFF2-40B4-BE49-F238E27FC236}">
                      <a16:creationId xmlns:a16="http://schemas.microsoft.com/office/drawing/2014/main" id="{DE77B3AE-501B-40E5-A22B-0E35883D8330}"/>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0" name="Group 9071">
                <a:extLst>
                  <a:ext uri="{FF2B5EF4-FFF2-40B4-BE49-F238E27FC236}">
                    <a16:creationId xmlns:a16="http://schemas.microsoft.com/office/drawing/2014/main" id="{FD9E80BC-13DE-4913-8B57-05FDBEB80F71}"/>
                  </a:ext>
                </a:extLst>
              </p:cNvPr>
              <p:cNvGrpSpPr>
                <a:grpSpLocks noChangeAspect="1"/>
              </p:cNvGrpSpPr>
              <p:nvPr/>
            </p:nvGrpSpPr>
            <p:grpSpPr bwMode="auto">
              <a:xfrm rot="10800000">
                <a:off x="3656" y="1362"/>
                <a:ext cx="62" cy="144"/>
                <a:chOff x="2405" y="2405"/>
                <a:chExt cx="175" cy="403"/>
              </a:xfrm>
            </p:grpSpPr>
            <p:sp>
              <p:nvSpPr>
                <p:cNvPr id="391" name="Oval 9072">
                  <a:extLst>
                    <a:ext uri="{FF2B5EF4-FFF2-40B4-BE49-F238E27FC236}">
                      <a16:creationId xmlns:a16="http://schemas.microsoft.com/office/drawing/2014/main" id="{C02DFAAD-ECAE-46B0-90E1-32FCD3E3C39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92" name="Oval 9073">
                  <a:extLst>
                    <a:ext uri="{FF2B5EF4-FFF2-40B4-BE49-F238E27FC236}">
                      <a16:creationId xmlns:a16="http://schemas.microsoft.com/office/drawing/2014/main" id="{3A234BE6-9B39-49D5-B73D-045C66E39718}"/>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93" name="Freeform 9074">
                  <a:extLst>
                    <a:ext uri="{FF2B5EF4-FFF2-40B4-BE49-F238E27FC236}">
                      <a16:creationId xmlns:a16="http://schemas.microsoft.com/office/drawing/2014/main" id="{5FF7AB90-0E78-41D6-83CC-FBD7AF201732}"/>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4" name="Freeform 9075">
                  <a:extLst>
                    <a:ext uri="{FF2B5EF4-FFF2-40B4-BE49-F238E27FC236}">
                      <a16:creationId xmlns:a16="http://schemas.microsoft.com/office/drawing/2014/main" id="{5CBA7B2B-7BA8-4E13-8F9F-2088686BD2B5}"/>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5" name="Freeform 9076">
                  <a:extLst>
                    <a:ext uri="{FF2B5EF4-FFF2-40B4-BE49-F238E27FC236}">
                      <a16:creationId xmlns:a16="http://schemas.microsoft.com/office/drawing/2014/main" id="{98753933-1C97-4519-81DE-690EA8F03AD8}"/>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6" name="Oval 9077">
                  <a:extLst>
                    <a:ext uri="{FF2B5EF4-FFF2-40B4-BE49-F238E27FC236}">
                      <a16:creationId xmlns:a16="http://schemas.microsoft.com/office/drawing/2014/main" id="{2619ED0D-4CD1-4455-BC8F-CC585309A0B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1" name="Group 9078">
                <a:extLst>
                  <a:ext uri="{FF2B5EF4-FFF2-40B4-BE49-F238E27FC236}">
                    <a16:creationId xmlns:a16="http://schemas.microsoft.com/office/drawing/2014/main" id="{A80630A5-8BE8-4DDA-B8B8-F113448645E8}"/>
                  </a:ext>
                </a:extLst>
              </p:cNvPr>
              <p:cNvGrpSpPr>
                <a:grpSpLocks noChangeAspect="1"/>
              </p:cNvGrpSpPr>
              <p:nvPr/>
            </p:nvGrpSpPr>
            <p:grpSpPr bwMode="auto">
              <a:xfrm>
                <a:off x="3719" y="1192"/>
                <a:ext cx="62" cy="144"/>
                <a:chOff x="2405" y="2405"/>
                <a:chExt cx="175" cy="403"/>
              </a:xfrm>
            </p:grpSpPr>
            <p:sp>
              <p:nvSpPr>
                <p:cNvPr id="385" name="Oval 9079">
                  <a:extLst>
                    <a:ext uri="{FF2B5EF4-FFF2-40B4-BE49-F238E27FC236}">
                      <a16:creationId xmlns:a16="http://schemas.microsoft.com/office/drawing/2014/main" id="{FF33B52A-A657-4C28-B323-75DD031DBB65}"/>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86" name="Oval 9080">
                  <a:extLst>
                    <a:ext uri="{FF2B5EF4-FFF2-40B4-BE49-F238E27FC236}">
                      <a16:creationId xmlns:a16="http://schemas.microsoft.com/office/drawing/2014/main" id="{FBE0CF52-A50A-4B8F-91BF-08861A7044C5}"/>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87" name="Freeform 9081">
                  <a:extLst>
                    <a:ext uri="{FF2B5EF4-FFF2-40B4-BE49-F238E27FC236}">
                      <a16:creationId xmlns:a16="http://schemas.microsoft.com/office/drawing/2014/main" id="{F1A8534A-DA56-4F5F-B725-7B4BC0A519E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8" name="Freeform 9082">
                  <a:extLst>
                    <a:ext uri="{FF2B5EF4-FFF2-40B4-BE49-F238E27FC236}">
                      <a16:creationId xmlns:a16="http://schemas.microsoft.com/office/drawing/2014/main" id="{D19A147E-EC0B-46B0-828B-F4740F5E8B8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9" name="Freeform 9083">
                  <a:extLst>
                    <a:ext uri="{FF2B5EF4-FFF2-40B4-BE49-F238E27FC236}">
                      <a16:creationId xmlns:a16="http://schemas.microsoft.com/office/drawing/2014/main" id="{7E714F4B-52E1-40F4-B37C-CE0AB547034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0" name="Oval 9084">
                  <a:extLst>
                    <a:ext uri="{FF2B5EF4-FFF2-40B4-BE49-F238E27FC236}">
                      <a16:creationId xmlns:a16="http://schemas.microsoft.com/office/drawing/2014/main" id="{035A56EC-12E4-4CC3-8BC3-FF2AAAA588F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2" name="Group 9085">
                <a:extLst>
                  <a:ext uri="{FF2B5EF4-FFF2-40B4-BE49-F238E27FC236}">
                    <a16:creationId xmlns:a16="http://schemas.microsoft.com/office/drawing/2014/main" id="{27F7A948-A5C6-4398-B897-28564462E561}"/>
                  </a:ext>
                </a:extLst>
              </p:cNvPr>
              <p:cNvGrpSpPr>
                <a:grpSpLocks noChangeAspect="1"/>
              </p:cNvGrpSpPr>
              <p:nvPr/>
            </p:nvGrpSpPr>
            <p:grpSpPr bwMode="auto">
              <a:xfrm rot="10800000">
                <a:off x="3720" y="1362"/>
                <a:ext cx="62" cy="144"/>
                <a:chOff x="2405" y="2405"/>
                <a:chExt cx="175" cy="403"/>
              </a:xfrm>
            </p:grpSpPr>
            <p:sp>
              <p:nvSpPr>
                <p:cNvPr id="379" name="Oval 9086">
                  <a:extLst>
                    <a:ext uri="{FF2B5EF4-FFF2-40B4-BE49-F238E27FC236}">
                      <a16:creationId xmlns:a16="http://schemas.microsoft.com/office/drawing/2014/main" id="{C5BD52A1-5472-4C2D-BDB4-0D440855331B}"/>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80" name="Oval 9087">
                  <a:extLst>
                    <a:ext uri="{FF2B5EF4-FFF2-40B4-BE49-F238E27FC236}">
                      <a16:creationId xmlns:a16="http://schemas.microsoft.com/office/drawing/2014/main" id="{E261EBEA-56B3-469D-AB7E-618D7F3817B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81" name="Freeform 9088">
                  <a:extLst>
                    <a:ext uri="{FF2B5EF4-FFF2-40B4-BE49-F238E27FC236}">
                      <a16:creationId xmlns:a16="http://schemas.microsoft.com/office/drawing/2014/main" id="{D3790CF7-FC28-4150-900D-932311E3D685}"/>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2" name="Freeform 9089">
                  <a:extLst>
                    <a:ext uri="{FF2B5EF4-FFF2-40B4-BE49-F238E27FC236}">
                      <a16:creationId xmlns:a16="http://schemas.microsoft.com/office/drawing/2014/main" id="{04E8AA52-5775-4BFA-AF59-458446BFA76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3" name="Freeform 9090">
                  <a:extLst>
                    <a:ext uri="{FF2B5EF4-FFF2-40B4-BE49-F238E27FC236}">
                      <a16:creationId xmlns:a16="http://schemas.microsoft.com/office/drawing/2014/main" id="{0728AAC1-9B04-4AF8-9DE7-B75BD3C8158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4" name="Oval 9091">
                  <a:extLst>
                    <a:ext uri="{FF2B5EF4-FFF2-40B4-BE49-F238E27FC236}">
                      <a16:creationId xmlns:a16="http://schemas.microsoft.com/office/drawing/2014/main" id="{E1646438-5FC0-4FEF-9320-93EF2B1B459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3" name="Group 9092">
                <a:extLst>
                  <a:ext uri="{FF2B5EF4-FFF2-40B4-BE49-F238E27FC236}">
                    <a16:creationId xmlns:a16="http://schemas.microsoft.com/office/drawing/2014/main" id="{FCDA0A13-CAD3-4FAC-B686-7EF47D02EEF6}"/>
                  </a:ext>
                </a:extLst>
              </p:cNvPr>
              <p:cNvGrpSpPr>
                <a:grpSpLocks noChangeAspect="1"/>
              </p:cNvGrpSpPr>
              <p:nvPr/>
            </p:nvGrpSpPr>
            <p:grpSpPr bwMode="auto">
              <a:xfrm>
                <a:off x="3784" y="1192"/>
                <a:ext cx="62" cy="144"/>
                <a:chOff x="2405" y="2405"/>
                <a:chExt cx="175" cy="403"/>
              </a:xfrm>
            </p:grpSpPr>
            <p:sp>
              <p:nvSpPr>
                <p:cNvPr id="373" name="Oval 9093">
                  <a:extLst>
                    <a:ext uri="{FF2B5EF4-FFF2-40B4-BE49-F238E27FC236}">
                      <a16:creationId xmlns:a16="http://schemas.microsoft.com/office/drawing/2014/main" id="{102AD613-0055-4ACA-B946-95359F3D754F}"/>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74" name="Oval 9094">
                  <a:extLst>
                    <a:ext uri="{FF2B5EF4-FFF2-40B4-BE49-F238E27FC236}">
                      <a16:creationId xmlns:a16="http://schemas.microsoft.com/office/drawing/2014/main" id="{7144E6F7-38A9-4621-9113-64BAE6F66999}"/>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75" name="Freeform 9095">
                  <a:extLst>
                    <a:ext uri="{FF2B5EF4-FFF2-40B4-BE49-F238E27FC236}">
                      <a16:creationId xmlns:a16="http://schemas.microsoft.com/office/drawing/2014/main" id="{2016CF32-5D2E-4D7F-9A94-6FE420C32EC8}"/>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6" name="Freeform 9096">
                  <a:extLst>
                    <a:ext uri="{FF2B5EF4-FFF2-40B4-BE49-F238E27FC236}">
                      <a16:creationId xmlns:a16="http://schemas.microsoft.com/office/drawing/2014/main" id="{2A8F033A-7683-4BDC-BC31-856C72230298}"/>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7" name="Freeform 9097">
                  <a:extLst>
                    <a:ext uri="{FF2B5EF4-FFF2-40B4-BE49-F238E27FC236}">
                      <a16:creationId xmlns:a16="http://schemas.microsoft.com/office/drawing/2014/main" id="{6A4A8F6F-4A03-4981-ADD0-4DFF2883C301}"/>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8" name="Oval 9098">
                  <a:extLst>
                    <a:ext uri="{FF2B5EF4-FFF2-40B4-BE49-F238E27FC236}">
                      <a16:creationId xmlns:a16="http://schemas.microsoft.com/office/drawing/2014/main" id="{43F2279B-64F6-4C0B-BDC6-1D0B9BC0517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4" name="Group 9099">
                <a:extLst>
                  <a:ext uri="{FF2B5EF4-FFF2-40B4-BE49-F238E27FC236}">
                    <a16:creationId xmlns:a16="http://schemas.microsoft.com/office/drawing/2014/main" id="{942F04A6-3B76-484A-9B95-1BE36FA2F922}"/>
                  </a:ext>
                </a:extLst>
              </p:cNvPr>
              <p:cNvGrpSpPr>
                <a:grpSpLocks noChangeAspect="1"/>
              </p:cNvGrpSpPr>
              <p:nvPr/>
            </p:nvGrpSpPr>
            <p:grpSpPr bwMode="auto">
              <a:xfrm rot="10800000">
                <a:off x="3785" y="1362"/>
                <a:ext cx="62" cy="144"/>
                <a:chOff x="2405" y="2405"/>
                <a:chExt cx="175" cy="403"/>
              </a:xfrm>
            </p:grpSpPr>
            <p:sp>
              <p:nvSpPr>
                <p:cNvPr id="367" name="Oval 9100">
                  <a:extLst>
                    <a:ext uri="{FF2B5EF4-FFF2-40B4-BE49-F238E27FC236}">
                      <a16:creationId xmlns:a16="http://schemas.microsoft.com/office/drawing/2014/main" id="{2E6FA52A-9770-4E22-A3A7-17FFDAFEE0F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68" name="Oval 9101">
                  <a:extLst>
                    <a:ext uri="{FF2B5EF4-FFF2-40B4-BE49-F238E27FC236}">
                      <a16:creationId xmlns:a16="http://schemas.microsoft.com/office/drawing/2014/main" id="{BF4B2D52-806A-4998-825E-614C6674EF96}"/>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69" name="Freeform 9102">
                  <a:extLst>
                    <a:ext uri="{FF2B5EF4-FFF2-40B4-BE49-F238E27FC236}">
                      <a16:creationId xmlns:a16="http://schemas.microsoft.com/office/drawing/2014/main" id="{EB222F52-C26D-44FB-8ECD-23AC8DEC72E0}"/>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0" name="Freeform 9103">
                  <a:extLst>
                    <a:ext uri="{FF2B5EF4-FFF2-40B4-BE49-F238E27FC236}">
                      <a16:creationId xmlns:a16="http://schemas.microsoft.com/office/drawing/2014/main" id="{25A07E50-FE6B-4C99-A5BD-743F27B6EF28}"/>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1" name="Freeform 9104">
                  <a:extLst>
                    <a:ext uri="{FF2B5EF4-FFF2-40B4-BE49-F238E27FC236}">
                      <a16:creationId xmlns:a16="http://schemas.microsoft.com/office/drawing/2014/main" id="{B43B64E1-9CEB-4EAC-81FB-6B26DF3125AF}"/>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2" name="Oval 9105">
                  <a:extLst>
                    <a:ext uri="{FF2B5EF4-FFF2-40B4-BE49-F238E27FC236}">
                      <a16:creationId xmlns:a16="http://schemas.microsoft.com/office/drawing/2014/main" id="{91BA0F81-9211-4311-89A9-457511678CE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5" name="Group 9106">
                <a:extLst>
                  <a:ext uri="{FF2B5EF4-FFF2-40B4-BE49-F238E27FC236}">
                    <a16:creationId xmlns:a16="http://schemas.microsoft.com/office/drawing/2014/main" id="{8B7CC970-4FC1-42F4-940B-7FD4534B812B}"/>
                  </a:ext>
                </a:extLst>
              </p:cNvPr>
              <p:cNvGrpSpPr>
                <a:grpSpLocks noChangeAspect="1"/>
              </p:cNvGrpSpPr>
              <p:nvPr/>
            </p:nvGrpSpPr>
            <p:grpSpPr bwMode="auto">
              <a:xfrm>
                <a:off x="3852" y="1192"/>
                <a:ext cx="62" cy="144"/>
                <a:chOff x="2405" y="2405"/>
                <a:chExt cx="175" cy="403"/>
              </a:xfrm>
            </p:grpSpPr>
            <p:sp>
              <p:nvSpPr>
                <p:cNvPr id="361" name="Oval 9107">
                  <a:extLst>
                    <a:ext uri="{FF2B5EF4-FFF2-40B4-BE49-F238E27FC236}">
                      <a16:creationId xmlns:a16="http://schemas.microsoft.com/office/drawing/2014/main" id="{B4D5CCC4-0902-4E4F-8656-80282EEF03EE}"/>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62" name="Oval 9108">
                  <a:extLst>
                    <a:ext uri="{FF2B5EF4-FFF2-40B4-BE49-F238E27FC236}">
                      <a16:creationId xmlns:a16="http://schemas.microsoft.com/office/drawing/2014/main" id="{C121C5D7-C607-4A87-959C-1B09B16BD381}"/>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63" name="Freeform 9109">
                  <a:extLst>
                    <a:ext uri="{FF2B5EF4-FFF2-40B4-BE49-F238E27FC236}">
                      <a16:creationId xmlns:a16="http://schemas.microsoft.com/office/drawing/2014/main" id="{F7C1D0B9-7793-43B4-BDB2-8A54B42F5CC2}"/>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4" name="Freeform 9110">
                  <a:extLst>
                    <a:ext uri="{FF2B5EF4-FFF2-40B4-BE49-F238E27FC236}">
                      <a16:creationId xmlns:a16="http://schemas.microsoft.com/office/drawing/2014/main" id="{C2898B88-44FD-45A7-A0CA-318F7DCC9B8A}"/>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5" name="Freeform 9111">
                  <a:extLst>
                    <a:ext uri="{FF2B5EF4-FFF2-40B4-BE49-F238E27FC236}">
                      <a16:creationId xmlns:a16="http://schemas.microsoft.com/office/drawing/2014/main" id="{7093A922-BF60-49E8-AED5-72FBED5FE294}"/>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6" name="Oval 9112">
                  <a:extLst>
                    <a:ext uri="{FF2B5EF4-FFF2-40B4-BE49-F238E27FC236}">
                      <a16:creationId xmlns:a16="http://schemas.microsoft.com/office/drawing/2014/main" id="{F997B2CB-8C02-4C56-B465-18A01E398072}"/>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6" name="Group 9113">
                <a:extLst>
                  <a:ext uri="{FF2B5EF4-FFF2-40B4-BE49-F238E27FC236}">
                    <a16:creationId xmlns:a16="http://schemas.microsoft.com/office/drawing/2014/main" id="{BF6523D8-A587-4F91-9061-2B1E437B08AE}"/>
                  </a:ext>
                </a:extLst>
              </p:cNvPr>
              <p:cNvGrpSpPr>
                <a:grpSpLocks noChangeAspect="1"/>
              </p:cNvGrpSpPr>
              <p:nvPr/>
            </p:nvGrpSpPr>
            <p:grpSpPr bwMode="auto">
              <a:xfrm rot="10800000">
                <a:off x="3853" y="1362"/>
                <a:ext cx="62" cy="144"/>
                <a:chOff x="2405" y="2405"/>
                <a:chExt cx="175" cy="403"/>
              </a:xfrm>
            </p:grpSpPr>
            <p:sp>
              <p:nvSpPr>
                <p:cNvPr id="355" name="Oval 9114">
                  <a:extLst>
                    <a:ext uri="{FF2B5EF4-FFF2-40B4-BE49-F238E27FC236}">
                      <a16:creationId xmlns:a16="http://schemas.microsoft.com/office/drawing/2014/main" id="{E10AD04F-E588-4A42-A437-ED81588D77A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56" name="Oval 9115">
                  <a:extLst>
                    <a:ext uri="{FF2B5EF4-FFF2-40B4-BE49-F238E27FC236}">
                      <a16:creationId xmlns:a16="http://schemas.microsoft.com/office/drawing/2014/main" id="{BFEA4029-586A-46D8-ADE3-2C64356A6E29}"/>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57" name="Freeform 9116">
                  <a:extLst>
                    <a:ext uri="{FF2B5EF4-FFF2-40B4-BE49-F238E27FC236}">
                      <a16:creationId xmlns:a16="http://schemas.microsoft.com/office/drawing/2014/main" id="{38048960-D135-4DC2-B281-E0E7C22535AE}"/>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 name="Freeform 9117">
                  <a:extLst>
                    <a:ext uri="{FF2B5EF4-FFF2-40B4-BE49-F238E27FC236}">
                      <a16:creationId xmlns:a16="http://schemas.microsoft.com/office/drawing/2014/main" id="{AE512159-04EE-4CCB-9848-72B1D631617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 name="Freeform 9118">
                  <a:extLst>
                    <a:ext uri="{FF2B5EF4-FFF2-40B4-BE49-F238E27FC236}">
                      <a16:creationId xmlns:a16="http://schemas.microsoft.com/office/drawing/2014/main" id="{F1F6FB74-D102-4B65-B280-111581FABFB2}"/>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 name="Oval 9119">
                  <a:extLst>
                    <a:ext uri="{FF2B5EF4-FFF2-40B4-BE49-F238E27FC236}">
                      <a16:creationId xmlns:a16="http://schemas.microsoft.com/office/drawing/2014/main" id="{688CB07D-8AAA-4752-8DF3-6B3BE33DA810}"/>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7" name="Group 9120">
                <a:extLst>
                  <a:ext uri="{FF2B5EF4-FFF2-40B4-BE49-F238E27FC236}">
                    <a16:creationId xmlns:a16="http://schemas.microsoft.com/office/drawing/2014/main" id="{0A125FDC-9C99-4CE5-83F3-9C06E2215B26}"/>
                  </a:ext>
                </a:extLst>
              </p:cNvPr>
              <p:cNvGrpSpPr>
                <a:grpSpLocks noChangeAspect="1"/>
              </p:cNvGrpSpPr>
              <p:nvPr/>
            </p:nvGrpSpPr>
            <p:grpSpPr bwMode="auto">
              <a:xfrm>
                <a:off x="3918" y="1192"/>
                <a:ext cx="62" cy="144"/>
                <a:chOff x="2405" y="2405"/>
                <a:chExt cx="175" cy="403"/>
              </a:xfrm>
            </p:grpSpPr>
            <p:sp>
              <p:nvSpPr>
                <p:cNvPr id="349" name="Oval 9121">
                  <a:extLst>
                    <a:ext uri="{FF2B5EF4-FFF2-40B4-BE49-F238E27FC236}">
                      <a16:creationId xmlns:a16="http://schemas.microsoft.com/office/drawing/2014/main" id="{8171361F-F487-4EAB-8A8B-C1BB4831EFD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50" name="Oval 9122">
                  <a:extLst>
                    <a:ext uri="{FF2B5EF4-FFF2-40B4-BE49-F238E27FC236}">
                      <a16:creationId xmlns:a16="http://schemas.microsoft.com/office/drawing/2014/main" id="{D11DB5CB-EBA8-4987-AF7D-4FFA1185C1E0}"/>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51" name="Freeform 9123">
                  <a:extLst>
                    <a:ext uri="{FF2B5EF4-FFF2-40B4-BE49-F238E27FC236}">
                      <a16:creationId xmlns:a16="http://schemas.microsoft.com/office/drawing/2014/main" id="{6B6A37D8-1426-4C1D-BA02-2F485FA1F9DA}"/>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2" name="Freeform 9124">
                  <a:extLst>
                    <a:ext uri="{FF2B5EF4-FFF2-40B4-BE49-F238E27FC236}">
                      <a16:creationId xmlns:a16="http://schemas.microsoft.com/office/drawing/2014/main" id="{A190825A-BD4B-4087-A508-782B0CF8EFBC}"/>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3" name="Freeform 9125">
                  <a:extLst>
                    <a:ext uri="{FF2B5EF4-FFF2-40B4-BE49-F238E27FC236}">
                      <a16:creationId xmlns:a16="http://schemas.microsoft.com/office/drawing/2014/main" id="{AAFEFE5E-CC69-40D0-80C4-526765309DD3}"/>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4" name="Oval 9126">
                  <a:extLst>
                    <a:ext uri="{FF2B5EF4-FFF2-40B4-BE49-F238E27FC236}">
                      <a16:creationId xmlns:a16="http://schemas.microsoft.com/office/drawing/2014/main" id="{D16B4E19-9D70-419D-A3D2-87E7A5A0C61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8" name="Group 9127">
                <a:extLst>
                  <a:ext uri="{FF2B5EF4-FFF2-40B4-BE49-F238E27FC236}">
                    <a16:creationId xmlns:a16="http://schemas.microsoft.com/office/drawing/2014/main" id="{85C2533B-A2E6-4E66-B5EC-387406F98EBC}"/>
                  </a:ext>
                </a:extLst>
              </p:cNvPr>
              <p:cNvGrpSpPr>
                <a:grpSpLocks noChangeAspect="1"/>
              </p:cNvGrpSpPr>
              <p:nvPr/>
            </p:nvGrpSpPr>
            <p:grpSpPr bwMode="auto">
              <a:xfrm rot="10800000">
                <a:off x="3919" y="1362"/>
                <a:ext cx="62" cy="144"/>
                <a:chOff x="2405" y="2405"/>
                <a:chExt cx="175" cy="403"/>
              </a:xfrm>
            </p:grpSpPr>
            <p:sp>
              <p:nvSpPr>
                <p:cNvPr id="343" name="Oval 9128">
                  <a:extLst>
                    <a:ext uri="{FF2B5EF4-FFF2-40B4-BE49-F238E27FC236}">
                      <a16:creationId xmlns:a16="http://schemas.microsoft.com/office/drawing/2014/main" id="{1F4436FE-725C-4E1C-B38F-50B506031D60}"/>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44" name="Oval 9129">
                  <a:extLst>
                    <a:ext uri="{FF2B5EF4-FFF2-40B4-BE49-F238E27FC236}">
                      <a16:creationId xmlns:a16="http://schemas.microsoft.com/office/drawing/2014/main" id="{6D0D459A-2789-41AA-8725-8B2721546F6A}"/>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45" name="Freeform 9130">
                  <a:extLst>
                    <a:ext uri="{FF2B5EF4-FFF2-40B4-BE49-F238E27FC236}">
                      <a16:creationId xmlns:a16="http://schemas.microsoft.com/office/drawing/2014/main" id="{EFA80E63-4767-4340-981E-778CB10E0DC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6" name="Freeform 9131">
                  <a:extLst>
                    <a:ext uri="{FF2B5EF4-FFF2-40B4-BE49-F238E27FC236}">
                      <a16:creationId xmlns:a16="http://schemas.microsoft.com/office/drawing/2014/main" id="{C060FA3C-4163-470A-8B2C-74415B1D5791}"/>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7" name="Freeform 9132">
                  <a:extLst>
                    <a:ext uri="{FF2B5EF4-FFF2-40B4-BE49-F238E27FC236}">
                      <a16:creationId xmlns:a16="http://schemas.microsoft.com/office/drawing/2014/main" id="{7F8FFE1B-D33E-4C93-B125-AE7861E682F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8" name="Oval 9133">
                  <a:extLst>
                    <a:ext uri="{FF2B5EF4-FFF2-40B4-BE49-F238E27FC236}">
                      <a16:creationId xmlns:a16="http://schemas.microsoft.com/office/drawing/2014/main" id="{11BA7931-A3C4-464C-8675-13988FC0AC57}"/>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9" name="Group 9134">
                <a:extLst>
                  <a:ext uri="{FF2B5EF4-FFF2-40B4-BE49-F238E27FC236}">
                    <a16:creationId xmlns:a16="http://schemas.microsoft.com/office/drawing/2014/main" id="{83EF7EFE-0716-42EC-B110-7523506A0A2A}"/>
                  </a:ext>
                </a:extLst>
              </p:cNvPr>
              <p:cNvGrpSpPr>
                <a:grpSpLocks noChangeAspect="1"/>
              </p:cNvGrpSpPr>
              <p:nvPr/>
            </p:nvGrpSpPr>
            <p:grpSpPr bwMode="auto">
              <a:xfrm>
                <a:off x="3982" y="1192"/>
                <a:ext cx="62" cy="144"/>
                <a:chOff x="2405" y="2405"/>
                <a:chExt cx="175" cy="403"/>
              </a:xfrm>
            </p:grpSpPr>
            <p:sp>
              <p:nvSpPr>
                <p:cNvPr id="337" name="Oval 9135">
                  <a:extLst>
                    <a:ext uri="{FF2B5EF4-FFF2-40B4-BE49-F238E27FC236}">
                      <a16:creationId xmlns:a16="http://schemas.microsoft.com/office/drawing/2014/main" id="{F6A0B3FF-0762-4438-9D8D-EFAC53EB9D74}"/>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38" name="Oval 9136">
                  <a:extLst>
                    <a:ext uri="{FF2B5EF4-FFF2-40B4-BE49-F238E27FC236}">
                      <a16:creationId xmlns:a16="http://schemas.microsoft.com/office/drawing/2014/main" id="{EAEF7E68-232E-422D-A2DF-6641F3177C92}"/>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39" name="Freeform 9137">
                  <a:extLst>
                    <a:ext uri="{FF2B5EF4-FFF2-40B4-BE49-F238E27FC236}">
                      <a16:creationId xmlns:a16="http://schemas.microsoft.com/office/drawing/2014/main" id="{9DC6D436-A52A-429B-AF10-F5A7A7BF7065}"/>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0" name="Freeform 9138">
                  <a:extLst>
                    <a:ext uri="{FF2B5EF4-FFF2-40B4-BE49-F238E27FC236}">
                      <a16:creationId xmlns:a16="http://schemas.microsoft.com/office/drawing/2014/main" id="{6A27C21A-8D49-4950-A854-9581ADD987F5}"/>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1" name="Freeform 9139">
                  <a:extLst>
                    <a:ext uri="{FF2B5EF4-FFF2-40B4-BE49-F238E27FC236}">
                      <a16:creationId xmlns:a16="http://schemas.microsoft.com/office/drawing/2014/main" id="{FC89705D-7A22-49C2-9A81-7B26E5E04E2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2" name="Oval 9140">
                  <a:extLst>
                    <a:ext uri="{FF2B5EF4-FFF2-40B4-BE49-F238E27FC236}">
                      <a16:creationId xmlns:a16="http://schemas.microsoft.com/office/drawing/2014/main" id="{9F1A5B30-F6A3-4C6B-A365-82602EDE448E}"/>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0" name="Group 9141">
                <a:extLst>
                  <a:ext uri="{FF2B5EF4-FFF2-40B4-BE49-F238E27FC236}">
                    <a16:creationId xmlns:a16="http://schemas.microsoft.com/office/drawing/2014/main" id="{2B1CB9CC-7684-44E2-9308-92591B231160}"/>
                  </a:ext>
                </a:extLst>
              </p:cNvPr>
              <p:cNvGrpSpPr>
                <a:grpSpLocks noChangeAspect="1"/>
              </p:cNvGrpSpPr>
              <p:nvPr/>
            </p:nvGrpSpPr>
            <p:grpSpPr bwMode="auto">
              <a:xfrm rot="10800000">
                <a:off x="3983" y="1362"/>
                <a:ext cx="62" cy="144"/>
                <a:chOff x="2405" y="2405"/>
                <a:chExt cx="175" cy="403"/>
              </a:xfrm>
            </p:grpSpPr>
            <p:sp>
              <p:nvSpPr>
                <p:cNvPr id="331" name="Oval 9142">
                  <a:extLst>
                    <a:ext uri="{FF2B5EF4-FFF2-40B4-BE49-F238E27FC236}">
                      <a16:creationId xmlns:a16="http://schemas.microsoft.com/office/drawing/2014/main" id="{5E2D7C07-F014-469E-A170-5319C791378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32" name="Oval 9143">
                  <a:extLst>
                    <a:ext uri="{FF2B5EF4-FFF2-40B4-BE49-F238E27FC236}">
                      <a16:creationId xmlns:a16="http://schemas.microsoft.com/office/drawing/2014/main" id="{3200B160-48CA-44CB-A1D3-E800959FEF87}"/>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33" name="Freeform 9144">
                  <a:extLst>
                    <a:ext uri="{FF2B5EF4-FFF2-40B4-BE49-F238E27FC236}">
                      <a16:creationId xmlns:a16="http://schemas.microsoft.com/office/drawing/2014/main" id="{E80E6171-D084-4920-92DA-2BE776BD5D9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4" name="Freeform 9145">
                  <a:extLst>
                    <a:ext uri="{FF2B5EF4-FFF2-40B4-BE49-F238E27FC236}">
                      <a16:creationId xmlns:a16="http://schemas.microsoft.com/office/drawing/2014/main" id="{69D9EFCC-63B2-4DC1-A171-92BEDA9BD4F2}"/>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5" name="Freeform 9146">
                  <a:extLst>
                    <a:ext uri="{FF2B5EF4-FFF2-40B4-BE49-F238E27FC236}">
                      <a16:creationId xmlns:a16="http://schemas.microsoft.com/office/drawing/2014/main" id="{0513BD19-A94E-433F-9E62-6BCE046568D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6" name="Oval 9147">
                  <a:extLst>
                    <a:ext uri="{FF2B5EF4-FFF2-40B4-BE49-F238E27FC236}">
                      <a16:creationId xmlns:a16="http://schemas.microsoft.com/office/drawing/2014/main" id="{35C44180-F975-46C5-BD0E-C85203CA6F4A}"/>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1" name="Group 9148">
                <a:extLst>
                  <a:ext uri="{FF2B5EF4-FFF2-40B4-BE49-F238E27FC236}">
                    <a16:creationId xmlns:a16="http://schemas.microsoft.com/office/drawing/2014/main" id="{AE64157A-2CB1-4620-AE5E-690FBD0BA721}"/>
                  </a:ext>
                </a:extLst>
              </p:cNvPr>
              <p:cNvGrpSpPr>
                <a:grpSpLocks noChangeAspect="1"/>
              </p:cNvGrpSpPr>
              <p:nvPr/>
            </p:nvGrpSpPr>
            <p:grpSpPr bwMode="auto">
              <a:xfrm>
                <a:off x="4047" y="1192"/>
                <a:ext cx="62" cy="144"/>
                <a:chOff x="2405" y="2405"/>
                <a:chExt cx="175" cy="403"/>
              </a:xfrm>
            </p:grpSpPr>
            <p:sp>
              <p:nvSpPr>
                <p:cNvPr id="325" name="Oval 9149">
                  <a:extLst>
                    <a:ext uri="{FF2B5EF4-FFF2-40B4-BE49-F238E27FC236}">
                      <a16:creationId xmlns:a16="http://schemas.microsoft.com/office/drawing/2014/main" id="{A33CC844-0665-432B-8082-CCC4CC62775B}"/>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26" name="Oval 9150">
                  <a:extLst>
                    <a:ext uri="{FF2B5EF4-FFF2-40B4-BE49-F238E27FC236}">
                      <a16:creationId xmlns:a16="http://schemas.microsoft.com/office/drawing/2014/main" id="{B2F0BFF3-5DDE-476C-A88F-4A42D44D74B3}"/>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27" name="Freeform 9151">
                  <a:extLst>
                    <a:ext uri="{FF2B5EF4-FFF2-40B4-BE49-F238E27FC236}">
                      <a16:creationId xmlns:a16="http://schemas.microsoft.com/office/drawing/2014/main" id="{2A5DC0D1-9846-46B9-B42F-CC180BB9757E}"/>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8" name="Freeform 9152">
                  <a:extLst>
                    <a:ext uri="{FF2B5EF4-FFF2-40B4-BE49-F238E27FC236}">
                      <a16:creationId xmlns:a16="http://schemas.microsoft.com/office/drawing/2014/main" id="{523280AB-ACA9-458B-858E-11FA84B1523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9" name="Freeform 9153">
                  <a:extLst>
                    <a:ext uri="{FF2B5EF4-FFF2-40B4-BE49-F238E27FC236}">
                      <a16:creationId xmlns:a16="http://schemas.microsoft.com/office/drawing/2014/main" id="{8BC2F602-5A82-45B6-950F-DF7550A2C9B8}"/>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0" name="Oval 9154">
                  <a:extLst>
                    <a:ext uri="{FF2B5EF4-FFF2-40B4-BE49-F238E27FC236}">
                      <a16:creationId xmlns:a16="http://schemas.microsoft.com/office/drawing/2014/main" id="{F399FF6A-37C8-4A23-B716-C2DBAE0A167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2" name="Group 9155">
                <a:extLst>
                  <a:ext uri="{FF2B5EF4-FFF2-40B4-BE49-F238E27FC236}">
                    <a16:creationId xmlns:a16="http://schemas.microsoft.com/office/drawing/2014/main" id="{C75DE45D-2D14-44BA-9CD8-45836EB65383}"/>
                  </a:ext>
                </a:extLst>
              </p:cNvPr>
              <p:cNvGrpSpPr>
                <a:grpSpLocks noChangeAspect="1"/>
              </p:cNvGrpSpPr>
              <p:nvPr/>
            </p:nvGrpSpPr>
            <p:grpSpPr bwMode="auto">
              <a:xfrm rot="10800000">
                <a:off x="4048" y="1362"/>
                <a:ext cx="62" cy="144"/>
                <a:chOff x="2405" y="2405"/>
                <a:chExt cx="175" cy="403"/>
              </a:xfrm>
            </p:grpSpPr>
            <p:sp>
              <p:nvSpPr>
                <p:cNvPr id="319" name="Oval 9156">
                  <a:extLst>
                    <a:ext uri="{FF2B5EF4-FFF2-40B4-BE49-F238E27FC236}">
                      <a16:creationId xmlns:a16="http://schemas.microsoft.com/office/drawing/2014/main" id="{5BF7279E-7F3F-41E0-B3A9-485E11BE572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20" name="Oval 9157">
                  <a:extLst>
                    <a:ext uri="{FF2B5EF4-FFF2-40B4-BE49-F238E27FC236}">
                      <a16:creationId xmlns:a16="http://schemas.microsoft.com/office/drawing/2014/main" id="{806E7085-5787-41E6-AA74-5C0D9D9C3FEE}"/>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21" name="Freeform 9158">
                  <a:extLst>
                    <a:ext uri="{FF2B5EF4-FFF2-40B4-BE49-F238E27FC236}">
                      <a16:creationId xmlns:a16="http://schemas.microsoft.com/office/drawing/2014/main" id="{9619B4A8-631A-495E-B28C-2A5AED60A21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2" name="Freeform 9159">
                  <a:extLst>
                    <a:ext uri="{FF2B5EF4-FFF2-40B4-BE49-F238E27FC236}">
                      <a16:creationId xmlns:a16="http://schemas.microsoft.com/office/drawing/2014/main" id="{0305C495-925D-436E-8238-F77D75754D32}"/>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3" name="Freeform 9160">
                  <a:extLst>
                    <a:ext uri="{FF2B5EF4-FFF2-40B4-BE49-F238E27FC236}">
                      <a16:creationId xmlns:a16="http://schemas.microsoft.com/office/drawing/2014/main" id="{4F95AE9D-4C0B-4F7D-AFAB-86DB0B3DDB21}"/>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4" name="Oval 9161">
                  <a:extLst>
                    <a:ext uri="{FF2B5EF4-FFF2-40B4-BE49-F238E27FC236}">
                      <a16:creationId xmlns:a16="http://schemas.microsoft.com/office/drawing/2014/main" id="{2D540E09-D209-493A-A386-0A4DEEF87D35}"/>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3" name="Group 9162">
                <a:extLst>
                  <a:ext uri="{FF2B5EF4-FFF2-40B4-BE49-F238E27FC236}">
                    <a16:creationId xmlns:a16="http://schemas.microsoft.com/office/drawing/2014/main" id="{460D59F6-7F7D-4633-82EF-C77FA7B9822A}"/>
                  </a:ext>
                </a:extLst>
              </p:cNvPr>
              <p:cNvGrpSpPr>
                <a:grpSpLocks noChangeAspect="1"/>
              </p:cNvGrpSpPr>
              <p:nvPr/>
            </p:nvGrpSpPr>
            <p:grpSpPr bwMode="auto">
              <a:xfrm>
                <a:off x="4115" y="1190"/>
                <a:ext cx="62" cy="144"/>
                <a:chOff x="2405" y="2405"/>
                <a:chExt cx="175" cy="403"/>
              </a:xfrm>
            </p:grpSpPr>
            <p:sp>
              <p:nvSpPr>
                <p:cNvPr id="313" name="Oval 9163">
                  <a:extLst>
                    <a:ext uri="{FF2B5EF4-FFF2-40B4-BE49-F238E27FC236}">
                      <a16:creationId xmlns:a16="http://schemas.microsoft.com/office/drawing/2014/main" id="{3F990A71-7CC5-4D54-BFFA-6AC086C76C85}"/>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14" name="Oval 9164">
                  <a:extLst>
                    <a:ext uri="{FF2B5EF4-FFF2-40B4-BE49-F238E27FC236}">
                      <a16:creationId xmlns:a16="http://schemas.microsoft.com/office/drawing/2014/main" id="{C5066309-9474-4DE3-A450-2612111962E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15" name="Freeform 9165">
                  <a:extLst>
                    <a:ext uri="{FF2B5EF4-FFF2-40B4-BE49-F238E27FC236}">
                      <a16:creationId xmlns:a16="http://schemas.microsoft.com/office/drawing/2014/main" id="{78CA0E17-74DB-4F64-8599-830B8D45F15C}"/>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6" name="Freeform 9166">
                  <a:extLst>
                    <a:ext uri="{FF2B5EF4-FFF2-40B4-BE49-F238E27FC236}">
                      <a16:creationId xmlns:a16="http://schemas.microsoft.com/office/drawing/2014/main" id="{A19DE187-B26F-4EEC-BFBB-0AABCD78431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 name="Freeform 9167">
                  <a:extLst>
                    <a:ext uri="{FF2B5EF4-FFF2-40B4-BE49-F238E27FC236}">
                      <a16:creationId xmlns:a16="http://schemas.microsoft.com/office/drawing/2014/main" id="{67AD4C9D-3F4C-4E39-8654-19201A29CED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 name="Oval 9168">
                  <a:extLst>
                    <a:ext uri="{FF2B5EF4-FFF2-40B4-BE49-F238E27FC236}">
                      <a16:creationId xmlns:a16="http://schemas.microsoft.com/office/drawing/2014/main" id="{A74F7E1A-F99D-4C98-9A0C-56E96EB8BE2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4" name="Group 9169">
                <a:extLst>
                  <a:ext uri="{FF2B5EF4-FFF2-40B4-BE49-F238E27FC236}">
                    <a16:creationId xmlns:a16="http://schemas.microsoft.com/office/drawing/2014/main" id="{C3B27A30-6532-4F84-96F5-9F772641B4C5}"/>
                  </a:ext>
                </a:extLst>
              </p:cNvPr>
              <p:cNvGrpSpPr>
                <a:grpSpLocks noChangeAspect="1"/>
              </p:cNvGrpSpPr>
              <p:nvPr/>
            </p:nvGrpSpPr>
            <p:grpSpPr bwMode="auto">
              <a:xfrm rot="10800000">
                <a:off x="4116" y="1360"/>
                <a:ext cx="62" cy="144"/>
                <a:chOff x="2405" y="2405"/>
                <a:chExt cx="175" cy="403"/>
              </a:xfrm>
            </p:grpSpPr>
            <p:sp>
              <p:nvSpPr>
                <p:cNvPr id="307" name="Oval 9170">
                  <a:extLst>
                    <a:ext uri="{FF2B5EF4-FFF2-40B4-BE49-F238E27FC236}">
                      <a16:creationId xmlns:a16="http://schemas.microsoft.com/office/drawing/2014/main" id="{324CFD1E-3997-4790-9323-2B43DD74509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08" name="Oval 9171">
                  <a:extLst>
                    <a:ext uri="{FF2B5EF4-FFF2-40B4-BE49-F238E27FC236}">
                      <a16:creationId xmlns:a16="http://schemas.microsoft.com/office/drawing/2014/main" id="{89036150-2EE5-42C3-AC9F-73299A804C1A}"/>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09" name="Freeform 9172">
                  <a:extLst>
                    <a:ext uri="{FF2B5EF4-FFF2-40B4-BE49-F238E27FC236}">
                      <a16:creationId xmlns:a16="http://schemas.microsoft.com/office/drawing/2014/main" id="{0A0798E2-2ADE-45CB-9922-7B7C1DB413CD}"/>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0" name="Freeform 9173">
                  <a:extLst>
                    <a:ext uri="{FF2B5EF4-FFF2-40B4-BE49-F238E27FC236}">
                      <a16:creationId xmlns:a16="http://schemas.microsoft.com/office/drawing/2014/main" id="{22A3F07A-1239-4A16-AFF0-7BDF60370295}"/>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1" name="Freeform 9174">
                  <a:extLst>
                    <a:ext uri="{FF2B5EF4-FFF2-40B4-BE49-F238E27FC236}">
                      <a16:creationId xmlns:a16="http://schemas.microsoft.com/office/drawing/2014/main" id="{53ACD6D3-EB13-4A9C-AC2B-B137C398C48E}"/>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2" name="Oval 9175">
                  <a:extLst>
                    <a:ext uri="{FF2B5EF4-FFF2-40B4-BE49-F238E27FC236}">
                      <a16:creationId xmlns:a16="http://schemas.microsoft.com/office/drawing/2014/main" id="{804F8349-16CB-4133-8549-6644754C357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5" name="Group 9176">
                <a:extLst>
                  <a:ext uri="{FF2B5EF4-FFF2-40B4-BE49-F238E27FC236}">
                    <a16:creationId xmlns:a16="http://schemas.microsoft.com/office/drawing/2014/main" id="{0CEFDE2F-1A1B-4D8E-927A-EFD3BCB2AF40}"/>
                  </a:ext>
                </a:extLst>
              </p:cNvPr>
              <p:cNvGrpSpPr>
                <a:grpSpLocks noChangeAspect="1"/>
              </p:cNvGrpSpPr>
              <p:nvPr/>
            </p:nvGrpSpPr>
            <p:grpSpPr bwMode="auto">
              <a:xfrm>
                <a:off x="4181" y="1190"/>
                <a:ext cx="62" cy="144"/>
                <a:chOff x="2405" y="2405"/>
                <a:chExt cx="175" cy="403"/>
              </a:xfrm>
            </p:grpSpPr>
            <p:sp>
              <p:nvSpPr>
                <p:cNvPr id="301" name="Oval 9177">
                  <a:extLst>
                    <a:ext uri="{FF2B5EF4-FFF2-40B4-BE49-F238E27FC236}">
                      <a16:creationId xmlns:a16="http://schemas.microsoft.com/office/drawing/2014/main" id="{E30026CB-69D1-4648-9798-5ADC12CF8AF2}"/>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02" name="Oval 9178">
                  <a:extLst>
                    <a:ext uri="{FF2B5EF4-FFF2-40B4-BE49-F238E27FC236}">
                      <a16:creationId xmlns:a16="http://schemas.microsoft.com/office/drawing/2014/main" id="{70AC8C32-4802-4924-B3A5-5F928E43C96C}"/>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03" name="Freeform 9179">
                  <a:extLst>
                    <a:ext uri="{FF2B5EF4-FFF2-40B4-BE49-F238E27FC236}">
                      <a16:creationId xmlns:a16="http://schemas.microsoft.com/office/drawing/2014/main" id="{8C84EA6A-84D9-4A2D-B911-E46EAB94AFEC}"/>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4" name="Freeform 9180">
                  <a:extLst>
                    <a:ext uri="{FF2B5EF4-FFF2-40B4-BE49-F238E27FC236}">
                      <a16:creationId xmlns:a16="http://schemas.microsoft.com/office/drawing/2014/main" id="{DBF634CC-FD0F-45FC-9922-17C1E9BE6C5E}"/>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5" name="Freeform 9181">
                  <a:extLst>
                    <a:ext uri="{FF2B5EF4-FFF2-40B4-BE49-F238E27FC236}">
                      <a16:creationId xmlns:a16="http://schemas.microsoft.com/office/drawing/2014/main" id="{6EB853CB-24E1-4709-9AA1-3D1E79209D9F}"/>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6" name="Oval 9182">
                  <a:extLst>
                    <a:ext uri="{FF2B5EF4-FFF2-40B4-BE49-F238E27FC236}">
                      <a16:creationId xmlns:a16="http://schemas.microsoft.com/office/drawing/2014/main" id="{1F21DC97-F495-4494-91CE-1F6B34AE2FCA}"/>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6" name="Group 9183">
                <a:extLst>
                  <a:ext uri="{FF2B5EF4-FFF2-40B4-BE49-F238E27FC236}">
                    <a16:creationId xmlns:a16="http://schemas.microsoft.com/office/drawing/2014/main" id="{A7FE3292-1EFF-4256-B91C-CE954E2ABC97}"/>
                  </a:ext>
                </a:extLst>
              </p:cNvPr>
              <p:cNvGrpSpPr>
                <a:grpSpLocks noChangeAspect="1"/>
              </p:cNvGrpSpPr>
              <p:nvPr/>
            </p:nvGrpSpPr>
            <p:grpSpPr bwMode="auto">
              <a:xfrm rot="10800000">
                <a:off x="4182" y="1360"/>
                <a:ext cx="62" cy="144"/>
                <a:chOff x="2405" y="2405"/>
                <a:chExt cx="175" cy="403"/>
              </a:xfrm>
            </p:grpSpPr>
            <p:sp>
              <p:nvSpPr>
                <p:cNvPr id="295" name="Oval 9184">
                  <a:extLst>
                    <a:ext uri="{FF2B5EF4-FFF2-40B4-BE49-F238E27FC236}">
                      <a16:creationId xmlns:a16="http://schemas.microsoft.com/office/drawing/2014/main" id="{12C14258-473C-451A-871B-A6F1040F778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96" name="Oval 9185">
                  <a:extLst>
                    <a:ext uri="{FF2B5EF4-FFF2-40B4-BE49-F238E27FC236}">
                      <a16:creationId xmlns:a16="http://schemas.microsoft.com/office/drawing/2014/main" id="{CE9CB28A-E369-4152-8339-282D9C05D4B8}"/>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97" name="Freeform 9186">
                  <a:extLst>
                    <a:ext uri="{FF2B5EF4-FFF2-40B4-BE49-F238E27FC236}">
                      <a16:creationId xmlns:a16="http://schemas.microsoft.com/office/drawing/2014/main" id="{93517E3A-2495-49A1-A8FA-64015482E0A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8" name="Freeform 9187">
                  <a:extLst>
                    <a:ext uri="{FF2B5EF4-FFF2-40B4-BE49-F238E27FC236}">
                      <a16:creationId xmlns:a16="http://schemas.microsoft.com/office/drawing/2014/main" id="{684F9BAC-081F-47A8-BCB8-E1A5ADEEC6C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9" name="Freeform 9188">
                  <a:extLst>
                    <a:ext uri="{FF2B5EF4-FFF2-40B4-BE49-F238E27FC236}">
                      <a16:creationId xmlns:a16="http://schemas.microsoft.com/office/drawing/2014/main" id="{D88399C1-3446-48D8-8F91-B4BC689DAFDE}"/>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0" name="Oval 9189">
                  <a:extLst>
                    <a:ext uri="{FF2B5EF4-FFF2-40B4-BE49-F238E27FC236}">
                      <a16:creationId xmlns:a16="http://schemas.microsoft.com/office/drawing/2014/main" id="{54B762E9-4C3A-413D-A9BE-BF465BC0F7B4}"/>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7" name="Group 9190">
                <a:extLst>
                  <a:ext uri="{FF2B5EF4-FFF2-40B4-BE49-F238E27FC236}">
                    <a16:creationId xmlns:a16="http://schemas.microsoft.com/office/drawing/2014/main" id="{D6C64FEB-AE3D-4BA8-8E6A-B1400BEE7987}"/>
                  </a:ext>
                </a:extLst>
              </p:cNvPr>
              <p:cNvGrpSpPr>
                <a:grpSpLocks noChangeAspect="1"/>
              </p:cNvGrpSpPr>
              <p:nvPr/>
            </p:nvGrpSpPr>
            <p:grpSpPr bwMode="auto">
              <a:xfrm>
                <a:off x="4245" y="1190"/>
                <a:ext cx="62" cy="144"/>
                <a:chOff x="2405" y="2405"/>
                <a:chExt cx="175" cy="403"/>
              </a:xfrm>
            </p:grpSpPr>
            <p:sp>
              <p:nvSpPr>
                <p:cNvPr id="289" name="Oval 9191">
                  <a:extLst>
                    <a:ext uri="{FF2B5EF4-FFF2-40B4-BE49-F238E27FC236}">
                      <a16:creationId xmlns:a16="http://schemas.microsoft.com/office/drawing/2014/main" id="{EB8AAD3C-E336-4630-B5BC-7509821E0539}"/>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90" name="Oval 9192">
                  <a:extLst>
                    <a:ext uri="{FF2B5EF4-FFF2-40B4-BE49-F238E27FC236}">
                      <a16:creationId xmlns:a16="http://schemas.microsoft.com/office/drawing/2014/main" id="{B866A066-3E86-4E30-BC88-0D4552A6296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91" name="Freeform 9193">
                  <a:extLst>
                    <a:ext uri="{FF2B5EF4-FFF2-40B4-BE49-F238E27FC236}">
                      <a16:creationId xmlns:a16="http://schemas.microsoft.com/office/drawing/2014/main" id="{3BCF42FD-B278-4112-9E4A-4D235229ACC3}"/>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2" name="Freeform 9194">
                  <a:extLst>
                    <a:ext uri="{FF2B5EF4-FFF2-40B4-BE49-F238E27FC236}">
                      <a16:creationId xmlns:a16="http://schemas.microsoft.com/office/drawing/2014/main" id="{08B4056A-ED5A-4444-A803-499B9822E13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3" name="Freeform 9195">
                  <a:extLst>
                    <a:ext uri="{FF2B5EF4-FFF2-40B4-BE49-F238E27FC236}">
                      <a16:creationId xmlns:a16="http://schemas.microsoft.com/office/drawing/2014/main" id="{90D6F565-A7A1-49F6-8516-E9E70EB52052}"/>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4" name="Oval 9196">
                  <a:extLst>
                    <a:ext uri="{FF2B5EF4-FFF2-40B4-BE49-F238E27FC236}">
                      <a16:creationId xmlns:a16="http://schemas.microsoft.com/office/drawing/2014/main" id="{6360019F-B80F-4154-99CD-F31CBCA2314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8" name="Group 9197">
                <a:extLst>
                  <a:ext uri="{FF2B5EF4-FFF2-40B4-BE49-F238E27FC236}">
                    <a16:creationId xmlns:a16="http://schemas.microsoft.com/office/drawing/2014/main" id="{91B0E097-0B2C-4581-8600-76D77B2312DC}"/>
                  </a:ext>
                </a:extLst>
              </p:cNvPr>
              <p:cNvGrpSpPr>
                <a:grpSpLocks noChangeAspect="1"/>
              </p:cNvGrpSpPr>
              <p:nvPr/>
            </p:nvGrpSpPr>
            <p:grpSpPr bwMode="auto">
              <a:xfrm rot="10800000">
                <a:off x="4246" y="1360"/>
                <a:ext cx="62" cy="144"/>
                <a:chOff x="2405" y="2405"/>
                <a:chExt cx="175" cy="403"/>
              </a:xfrm>
            </p:grpSpPr>
            <p:sp>
              <p:nvSpPr>
                <p:cNvPr id="283" name="Oval 9198">
                  <a:extLst>
                    <a:ext uri="{FF2B5EF4-FFF2-40B4-BE49-F238E27FC236}">
                      <a16:creationId xmlns:a16="http://schemas.microsoft.com/office/drawing/2014/main" id="{0E6326A9-6522-4B0D-8F29-CFE4949ABE35}"/>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84" name="Oval 9199">
                  <a:extLst>
                    <a:ext uri="{FF2B5EF4-FFF2-40B4-BE49-F238E27FC236}">
                      <a16:creationId xmlns:a16="http://schemas.microsoft.com/office/drawing/2014/main" id="{5D0F2D68-70A5-44A6-B7A8-C186EC9B50BC}"/>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85" name="Freeform 9200">
                  <a:extLst>
                    <a:ext uri="{FF2B5EF4-FFF2-40B4-BE49-F238E27FC236}">
                      <a16:creationId xmlns:a16="http://schemas.microsoft.com/office/drawing/2014/main" id="{F1190223-4F96-4341-B823-14809BAE83E3}"/>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 name="Freeform 9201">
                  <a:extLst>
                    <a:ext uri="{FF2B5EF4-FFF2-40B4-BE49-F238E27FC236}">
                      <a16:creationId xmlns:a16="http://schemas.microsoft.com/office/drawing/2014/main" id="{B002FA1E-92BA-4DBF-95A0-D5BEBBD3EB8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7" name="Freeform 9202">
                  <a:extLst>
                    <a:ext uri="{FF2B5EF4-FFF2-40B4-BE49-F238E27FC236}">
                      <a16:creationId xmlns:a16="http://schemas.microsoft.com/office/drawing/2014/main" id="{43BBA511-9623-4092-AF8C-E0B65B6425E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8" name="Oval 9203">
                  <a:extLst>
                    <a:ext uri="{FF2B5EF4-FFF2-40B4-BE49-F238E27FC236}">
                      <a16:creationId xmlns:a16="http://schemas.microsoft.com/office/drawing/2014/main" id="{5682BB96-42BD-414B-BA44-CCC9AD07632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9" name="Group 9204">
                <a:extLst>
                  <a:ext uri="{FF2B5EF4-FFF2-40B4-BE49-F238E27FC236}">
                    <a16:creationId xmlns:a16="http://schemas.microsoft.com/office/drawing/2014/main" id="{39662BD3-8AC3-4239-9630-9516B346445E}"/>
                  </a:ext>
                </a:extLst>
              </p:cNvPr>
              <p:cNvGrpSpPr>
                <a:grpSpLocks noChangeAspect="1"/>
              </p:cNvGrpSpPr>
              <p:nvPr/>
            </p:nvGrpSpPr>
            <p:grpSpPr bwMode="auto">
              <a:xfrm>
                <a:off x="4310" y="1190"/>
                <a:ext cx="62" cy="144"/>
                <a:chOff x="2405" y="2405"/>
                <a:chExt cx="175" cy="403"/>
              </a:xfrm>
            </p:grpSpPr>
            <p:sp>
              <p:nvSpPr>
                <p:cNvPr id="277" name="Oval 9205">
                  <a:extLst>
                    <a:ext uri="{FF2B5EF4-FFF2-40B4-BE49-F238E27FC236}">
                      <a16:creationId xmlns:a16="http://schemas.microsoft.com/office/drawing/2014/main" id="{D0314453-AD84-44A8-8494-52D59136E197}"/>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78" name="Oval 9206">
                  <a:extLst>
                    <a:ext uri="{FF2B5EF4-FFF2-40B4-BE49-F238E27FC236}">
                      <a16:creationId xmlns:a16="http://schemas.microsoft.com/office/drawing/2014/main" id="{A9C0D642-7270-47D1-9C46-5C01E8FFABA4}"/>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79" name="Freeform 9207">
                  <a:extLst>
                    <a:ext uri="{FF2B5EF4-FFF2-40B4-BE49-F238E27FC236}">
                      <a16:creationId xmlns:a16="http://schemas.microsoft.com/office/drawing/2014/main" id="{7CA60F0E-949F-452A-887D-33F0E8050B93}"/>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0" name="Freeform 9208">
                  <a:extLst>
                    <a:ext uri="{FF2B5EF4-FFF2-40B4-BE49-F238E27FC236}">
                      <a16:creationId xmlns:a16="http://schemas.microsoft.com/office/drawing/2014/main" id="{D9F01C14-4AA5-4B32-8030-C920F4488770}"/>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1" name="Freeform 9209">
                  <a:extLst>
                    <a:ext uri="{FF2B5EF4-FFF2-40B4-BE49-F238E27FC236}">
                      <a16:creationId xmlns:a16="http://schemas.microsoft.com/office/drawing/2014/main" id="{143A7F2E-60CF-4F54-8B7E-2AB19DF8F40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2" name="Oval 9210">
                  <a:extLst>
                    <a:ext uri="{FF2B5EF4-FFF2-40B4-BE49-F238E27FC236}">
                      <a16:creationId xmlns:a16="http://schemas.microsoft.com/office/drawing/2014/main" id="{D974F2CF-520B-4B0E-A152-0482B827BD78}"/>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70" name="Group 9211">
                <a:extLst>
                  <a:ext uri="{FF2B5EF4-FFF2-40B4-BE49-F238E27FC236}">
                    <a16:creationId xmlns:a16="http://schemas.microsoft.com/office/drawing/2014/main" id="{92B142E3-9B9F-40BC-AB1F-4ED2FA787AB4}"/>
                  </a:ext>
                </a:extLst>
              </p:cNvPr>
              <p:cNvGrpSpPr>
                <a:grpSpLocks noChangeAspect="1"/>
              </p:cNvGrpSpPr>
              <p:nvPr/>
            </p:nvGrpSpPr>
            <p:grpSpPr bwMode="auto">
              <a:xfrm rot="10800000">
                <a:off x="4311" y="1360"/>
                <a:ext cx="62" cy="144"/>
                <a:chOff x="2405" y="2405"/>
                <a:chExt cx="175" cy="403"/>
              </a:xfrm>
            </p:grpSpPr>
            <p:sp>
              <p:nvSpPr>
                <p:cNvPr id="271" name="Oval 9212">
                  <a:extLst>
                    <a:ext uri="{FF2B5EF4-FFF2-40B4-BE49-F238E27FC236}">
                      <a16:creationId xmlns:a16="http://schemas.microsoft.com/office/drawing/2014/main" id="{8291BFE0-85EF-4633-9C1C-54A136CEEBD7}"/>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72" name="Oval 9213">
                  <a:extLst>
                    <a:ext uri="{FF2B5EF4-FFF2-40B4-BE49-F238E27FC236}">
                      <a16:creationId xmlns:a16="http://schemas.microsoft.com/office/drawing/2014/main" id="{37845FD8-D364-4B56-BE90-A8F871A87727}"/>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73" name="Freeform 9214">
                  <a:extLst>
                    <a:ext uri="{FF2B5EF4-FFF2-40B4-BE49-F238E27FC236}">
                      <a16:creationId xmlns:a16="http://schemas.microsoft.com/office/drawing/2014/main" id="{D7762D6E-D6CB-4B39-8A68-64E07AD42F3C}"/>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4" name="Freeform 9215">
                  <a:extLst>
                    <a:ext uri="{FF2B5EF4-FFF2-40B4-BE49-F238E27FC236}">
                      <a16:creationId xmlns:a16="http://schemas.microsoft.com/office/drawing/2014/main" id="{7FB47C39-2F33-46CF-8B05-475CA024925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5" name="Freeform 9216">
                  <a:extLst>
                    <a:ext uri="{FF2B5EF4-FFF2-40B4-BE49-F238E27FC236}">
                      <a16:creationId xmlns:a16="http://schemas.microsoft.com/office/drawing/2014/main" id="{2C5F4EB7-C51F-498E-BFA4-342AE56FC8F5}"/>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6" name="Oval 9217">
                  <a:extLst>
                    <a:ext uri="{FF2B5EF4-FFF2-40B4-BE49-F238E27FC236}">
                      <a16:creationId xmlns:a16="http://schemas.microsoft.com/office/drawing/2014/main" id="{D5A55698-EF8A-4FC6-86CA-D8304175461A}"/>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grpSp>
          <p:nvGrpSpPr>
            <p:cNvPr id="14" name="Group 9218">
              <a:extLst>
                <a:ext uri="{FF2B5EF4-FFF2-40B4-BE49-F238E27FC236}">
                  <a16:creationId xmlns:a16="http://schemas.microsoft.com/office/drawing/2014/main" id="{CA445283-8B03-4BAF-97E3-8C8A26AE9300}"/>
                </a:ext>
              </a:extLst>
            </p:cNvPr>
            <p:cNvGrpSpPr>
              <a:grpSpLocks noChangeAspect="1"/>
            </p:cNvGrpSpPr>
            <p:nvPr/>
          </p:nvGrpSpPr>
          <p:grpSpPr bwMode="auto">
            <a:xfrm>
              <a:off x="2883" y="1789"/>
              <a:ext cx="1361" cy="413"/>
              <a:chOff x="3326" y="1190"/>
              <a:chExt cx="1047" cy="318"/>
            </a:xfrm>
          </p:grpSpPr>
          <p:grpSp>
            <p:nvGrpSpPr>
              <p:cNvPr id="15" name="Group 9219">
                <a:extLst>
                  <a:ext uri="{FF2B5EF4-FFF2-40B4-BE49-F238E27FC236}">
                    <a16:creationId xmlns:a16="http://schemas.microsoft.com/office/drawing/2014/main" id="{FFB43A45-438D-4DEC-908C-BF24836C4916}"/>
                  </a:ext>
                </a:extLst>
              </p:cNvPr>
              <p:cNvGrpSpPr>
                <a:grpSpLocks noChangeAspect="1"/>
              </p:cNvGrpSpPr>
              <p:nvPr/>
            </p:nvGrpSpPr>
            <p:grpSpPr bwMode="auto">
              <a:xfrm>
                <a:off x="3326" y="1194"/>
                <a:ext cx="62" cy="144"/>
                <a:chOff x="2405" y="2405"/>
                <a:chExt cx="175" cy="403"/>
              </a:xfrm>
            </p:grpSpPr>
            <p:sp>
              <p:nvSpPr>
                <p:cNvPr id="233" name="Oval 9220">
                  <a:extLst>
                    <a:ext uri="{FF2B5EF4-FFF2-40B4-BE49-F238E27FC236}">
                      <a16:creationId xmlns:a16="http://schemas.microsoft.com/office/drawing/2014/main" id="{EDFC0E8A-55AB-4609-9E26-CB11199AF490}"/>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34" name="Oval 9221">
                  <a:extLst>
                    <a:ext uri="{FF2B5EF4-FFF2-40B4-BE49-F238E27FC236}">
                      <a16:creationId xmlns:a16="http://schemas.microsoft.com/office/drawing/2014/main" id="{D6CD8EC3-DBBE-429E-AC82-514E525083EA}"/>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35" name="Freeform 9222">
                  <a:extLst>
                    <a:ext uri="{FF2B5EF4-FFF2-40B4-BE49-F238E27FC236}">
                      <a16:creationId xmlns:a16="http://schemas.microsoft.com/office/drawing/2014/main" id="{4E0A3749-2957-4F99-8D78-017A057BAA5E}"/>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 name="Freeform 9223">
                  <a:extLst>
                    <a:ext uri="{FF2B5EF4-FFF2-40B4-BE49-F238E27FC236}">
                      <a16:creationId xmlns:a16="http://schemas.microsoft.com/office/drawing/2014/main" id="{1A6DE378-E335-4B23-9772-0DA430C4DE5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7" name="Freeform 9224">
                  <a:extLst>
                    <a:ext uri="{FF2B5EF4-FFF2-40B4-BE49-F238E27FC236}">
                      <a16:creationId xmlns:a16="http://schemas.microsoft.com/office/drawing/2014/main" id="{DC17447D-8331-452A-8379-837898BA4397}"/>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8" name="Oval 9225">
                  <a:extLst>
                    <a:ext uri="{FF2B5EF4-FFF2-40B4-BE49-F238E27FC236}">
                      <a16:creationId xmlns:a16="http://schemas.microsoft.com/office/drawing/2014/main" id="{08A52342-38B0-4B91-B1D8-B2D1EF13BC59}"/>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16" name="Group 9226">
                <a:extLst>
                  <a:ext uri="{FF2B5EF4-FFF2-40B4-BE49-F238E27FC236}">
                    <a16:creationId xmlns:a16="http://schemas.microsoft.com/office/drawing/2014/main" id="{BBD84E04-2F0C-43B3-B2E8-6C49CACC0DA4}"/>
                  </a:ext>
                </a:extLst>
              </p:cNvPr>
              <p:cNvGrpSpPr>
                <a:grpSpLocks noChangeAspect="1"/>
              </p:cNvGrpSpPr>
              <p:nvPr/>
            </p:nvGrpSpPr>
            <p:grpSpPr bwMode="auto">
              <a:xfrm rot="10800000">
                <a:off x="3327" y="1364"/>
                <a:ext cx="62" cy="144"/>
                <a:chOff x="2405" y="2405"/>
                <a:chExt cx="175" cy="403"/>
              </a:xfrm>
            </p:grpSpPr>
            <p:sp>
              <p:nvSpPr>
                <p:cNvPr id="227" name="Oval 9227">
                  <a:extLst>
                    <a:ext uri="{FF2B5EF4-FFF2-40B4-BE49-F238E27FC236}">
                      <a16:creationId xmlns:a16="http://schemas.microsoft.com/office/drawing/2014/main" id="{A8304038-8EE8-4443-BCBB-06E74A93AA70}"/>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8" name="Oval 9228">
                  <a:extLst>
                    <a:ext uri="{FF2B5EF4-FFF2-40B4-BE49-F238E27FC236}">
                      <a16:creationId xmlns:a16="http://schemas.microsoft.com/office/drawing/2014/main" id="{B8B8DCA2-E2FD-448C-AE42-9D7EF233641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9" name="Freeform 9229">
                  <a:extLst>
                    <a:ext uri="{FF2B5EF4-FFF2-40B4-BE49-F238E27FC236}">
                      <a16:creationId xmlns:a16="http://schemas.microsoft.com/office/drawing/2014/main" id="{20FFFD86-F43E-4AD4-870D-FA54D2940FE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0" name="Freeform 9230">
                  <a:extLst>
                    <a:ext uri="{FF2B5EF4-FFF2-40B4-BE49-F238E27FC236}">
                      <a16:creationId xmlns:a16="http://schemas.microsoft.com/office/drawing/2014/main" id="{E1556964-313A-421F-AD3F-2E6C13B6FDC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1" name="Freeform 9231">
                  <a:extLst>
                    <a:ext uri="{FF2B5EF4-FFF2-40B4-BE49-F238E27FC236}">
                      <a16:creationId xmlns:a16="http://schemas.microsoft.com/office/drawing/2014/main" id="{66DC580C-0B60-4A3F-A26C-44C32D82698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2" name="Oval 9232">
                  <a:extLst>
                    <a:ext uri="{FF2B5EF4-FFF2-40B4-BE49-F238E27FC236}">
                      <a16:creationId xmlns:a16="http://schemas.microsoft.com/office/drawing/2014/main" id="{41F7AD5B-01A5-4D47-BE20-C3694AC817F0}"/>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17" name="Group 9233">
                <a:extLst>
                  <a:ext uri="{FF2B5EF4-FFF2-40B4-BE49-F238E27FC236}">
                    <a16:creationId xmlns:a16="http://schemas.microsoft.com/office/drawing/2014/main" id="{2DC38031-2046-43C9-B034-AC4921BC797E}"/>
                  </a:ext>
                </a:extLst>
              </p:cNvPr>
              <p:cNvGrpSpPr>
                <a:grpSpLocks noChangeAspect="1"/>
              </p:cNvGrpSpPr>
              <p:nvPr/>
            </p:nvGrpSpPr>
            <p:grpSpPr bwMode="auto">
              <a:xfrm>
                <a:off x="3392" y="1194"/>
                <a:ext cx="62" cy="144"/>
                <a:chOff x="2405" y="2405"/>
                <a:chExt cx="175" cy="403"/>
              </a:xfrm>
            </p:grpSpPr>
            <p:sp>
              <p:nvSpPr>
                <p:cNvPr id="221" name="Oval 9234">
                  <a:extLst>
                    <a:ext uri="{FF2B5EF4-FFF2-40B4-BE49-F238E27FC236}">
                      <a16:creationId xmlns:a16="http://schemas.microsoft.com/office/drawing/2014/main" id="{549134EB-7650-4A99-B673-072221300818}"/>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2" name="Oval 9235">
                  <a:extLst>
                    <a:ext uri="{FF2B5EF4-FFF2-40B4-BE49-F238E27FC236}">
                      <a16:creationId xmlns:a16="http://schemas.microsoft.com/office/drawing/2014/main" id="{C6FD0CCB-9969-4C8D-9870-8FECAE037E9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3" name="Freeform 9236">
                  <a:extLst>
                    <a:ext uri="{FF2B5EF4-FFF2-40B4-BE49-F238E27FC236}">
                      <a16:creationId xmlns:a16="http://schemas.microsoft.com/office/drawing/2014/main" id="{57D8E5A1-B4B1-4792-9839-BA8549FA90B7}"/>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4" name="Freeform 9237">
                  <a:extLst>
                    <a:ext uri="{FF2B5EF4-FFF2-40B4-BE49-F238E27FC236}">
                      <a16:creationId xmlns:a16="http://schemas.microsoft.com/office/drawing/2014/main" id="{5364BD3B-DA38-4970-B46E-748D3438C683}"/>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5" name="Freeform 9238">
                  <a:extLst>
                    <a:ext uri="{FF2B5EF4-FFF2-40B4-BE49-F238E27FC236}">
                      <a16:creationId xmlns:a16="http://schemas.microsoft.com/office/drawing/2014/main" id="{966E4E38-EAEC-444C-8E6D-4541C15BCEAF}"/>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6" name="Oval 9239">
                  <a:extLst>
                    <a:ext uri="{FF2B5EF4-FFF2-40B4-BE49-F238E27FC236}">
                      <a16:creationId xmlns:a16="http://schemas.microsoft.com/office/drawing/2014/main" id="{1AD07B00-31FE-4575-B01A-C028027378BE}"/>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18" name="Group 9240">
                <a:extLst>
                  <a:ext uri="{FF2B5EF4-FFF2-40B4-BE49-F238E27FC236}">
                    <a16:creationId xmlns:a16="http://schemas.microsoft.com/office/drawing/2014/main" id="{E1D2C9E6-AD25-40D8-AEE1-59CF3EE27FB3}"/>
                  </a:ext>
                </a:extLst>
              </p:cNvPr>
              <p:cNvGrpSpPr>
                <a:grpSpLocks noChangeAspect="1"/>
              </p:cNvGrpSpPr>
              <p:nvPr/>
            </p:nvGrpSpPr>
            <p:grpSpPr bwMode="auto">
              <a:xfrm rot="10800000">
                <a:off x="3393" y="1364"/>
                <a:ext cx="62" cy="144"/>
                <a:chOff x="2405" y="2405"/>
                <a:chExt cx="175" cy="403"/>
              </a:xfrm>
            </p:grpSpPr>
            <p:sp>
              <p:nvSpPr>
                <p:cNvPr id="215" name="Oval 9241">
                  <a:extLst>
                    <a:ext uri="{FF2B5EF4-FFF2-40B4-BE49-F238E27FC236}">
                      <a16:creationId xmlns:a16="http://schemas.microsoft.com/office/drawing/2014/main" id="{1939812C-DA28-429F-85E3-6773309BFAC8}"/>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16" name="Oval 9242">
                  <a:extLst>
                    <a:ext uri="{FF2B5EF4-FFF2-40B4-BE49-F238E27FC236}">
                      <a16:creationId xmlns:a16="http://schemas.microsoft.com/office/drawing/2014/main" id="{D2A0CEE5-9AB8-4792-A4A3-7F9C7AFAF92C}"/>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17" name="Freeform 9243">
                  <a:extLst>
                    <a:ext uri="{FF2B5EF4-FFF2-40B4-BE49-F238E27FC236}">
                      <a16:creationId xmlns:a16="http://schemas.microsoft.com/office/drawing/2014/main" id="{2E256596-CCCA-4554-A3BA-5B007F451F6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8" name="Freeform 9244">
                  <a:extLst>
                    <a:ext uri="{FF2B5EF4-FFF2-40B4-BE49-F238E27FC236}">
                      <a16:creationId xmlns:a16="http://schemas.microsoft.com/office/drawing/2014/main" id="{2259EDF5-22F8-483F-AED5-7ECD84417F78}"/>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9" name="Freeform 9245">
                  <a:extLst>
                    <a:ext uri="{FF2B5EF4-FFF2-40B4-BE49-F238E27FC236}">
                      <a16:creationId xmlns:a16="http://schemas.microsoft.com/office/drawing/2014/main" id="{001B69FC-BEDF-4136-B5B2-AF62283231F7}"/>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0" name="Oval 9246">
                  <a:extLst>
                    <a:ext uri="{FF2B5EF4-FFF2-40B4-BE49-F238E27FC236}">
                      <a16:creationId xmlns:a16="http://schemas.microsoft.com/office/drawing/2014/main" id="{DD4995FF-115C-48AE-A54B-6F485E079C4F}"/>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19" name="Group 9247">
                <a:extLst>
                  <a:ext uri="{FF2B5EF4-FFF2-40B4-BE49-F238E27FC236}">
                    <a16:creationId xmlns:a16="http://schemas.microsoft.com/office/drawing/2014/main" id="{6340D4E3-3AC3-44C7-B58E-39785325CC9B}"/>
                  </a:ext>
                </a:extLst>
              </p:cNvPr>
              <p:cNvGrpSpPr>
                <a:grpSpLocks noChangeAspect="1"/>
              </p:cNvGrpSpPr>
              <p:nvPr/>
            </p:nvGrpSpPr>
            <p:grpSpPr bwMode="auto">
              <a:xfrm>
                <a:off x="3456" y="1194"/>
                <a:ext cx="62" cy="144"/>
                <a:chOff x="2405" y="2405"/>
                <a:chExt cx="175" cy="403"/>
              </a:xfrm>
            </p:grpSpPr>
            <p:sp>
              <p:nvSpPr>
                <p:cNvPr id="209" name="Oval 9248">
                  <a:extLst>
                    <a:ext uri="{FF2B5EF4-FFF2-40B4-BE49-F238E27FC236}">
                      <a16:creationId xmlns:a16="http://schemas.microsoft.com/office/drawing/2014/main" id="{8AB9D808-361D-441B-BF3D-A2F57B52D644}"/>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10" name="Oval 9249">
                  <a:extLst>
                    <a:ext uri="{FF2B5EF4-FFF2-40B4-BE49-F238E27FC236}">
                      <a16:creationId xmlns:a16="http://schemas.microsoft.com/office/drawing/2014/main" id="{9E380329-D6D7-4B77-A8CE-E2DB4B914908}"/>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11" name="Freeform 9250">
                  <a:extLst>
                    <a:ext uri="{FF2B5EF4-FFF2-40B4-BE49-F238E27FC236}">
                      <a16:creationId xmlns:a16="http://schemas.microsoft.com/office/drawing/2014/main" id="{2E761C75-4562-4EBF-B66F-C4B8DEC0F97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2" name="Freeform 9251">
                  <a:extLst>
                    <a:ext uri="{FF2B5EF4-FFF2-40B4-BE49-F238E27FC236}">
                      <a16:creationId xmlns:a16="http://schemas.microsoft.com/office/drawing/2014/main" id="{93E28E46-0CC6-440C-AC19-434D0D7888C0}"/>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3" name="Freeform 9252">
                  <a:extLst>
                    <a:ext uri="{FF2B5EF4-FFF2-40B4-BE49-F238E27FC236}">
                      <a16:creationId xmlns:a16="http://schemas.microsoft.com/office/drawing/2014/main" id="{150A8EF0-064D-4018-AAA3-E8D5EA9FB803}"/>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4" name="Oval 9253">
                  <a:extLst>
                    <a:ext uri="{FF2B5EF4-FFF2-40B4-BE49-F238E27FC236}">
                      <a16:creationId xmlns:a16="http://schemas.microsoft.com/office/drawing/2014/main" id="{89751F59-C393-4992-94FD-096FE4B8F8F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0" name="Group 9254">
                <a:extLst>
                  <a:ext uri="{FF2B5EF4-FFF2-40B4-BE49-F238E27FC236}">
                    <a16:creationId xmlns:a16="http://schemas.microsoft.com/office/drawing/2014/main" id="{7BE023EF-BDA3-4346-9629-D7FFC7EBD042}"/>
                  </a:ext>
                </a:extLst>
              </p:cNvPr>
              <p:cNvGrpSpPr>
                <a:grpSpLocks noChangeAspect="1"/>
              </p:cNvGrpSpPr>
              <p:nvPr/>
            </p:nvGrpSpPr>
            <p:grpSpPr bwMode="auto">
              <a:xfrm rot="10800000">
                <a:off x="3457" y="1364"/>
                <a:ext cx="62" cy="144"/>
                <a:chOff x="2405" y="2405"/>
                <a:chExt cx="175" cy="403"/>
              </a:xfrm>
            </p:grpSpPr>
            <p:sp>
              <p:nvSpPr>
                <p:cNvPr id="203" name="Oval 9255">
                  <a:extLst>
                    <a:ext uri="{FF2B5EF4-FFF2-40B4-BE49-F238E27FC236}">
                      <a16:creationId xmlns:a16="http://schemas.microsoft.com/office/drawing/2014/main" id="{0093C5D9-BB97-48B2-B59F-042898045CA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04" name="Oval 9256">
                  <a:extLst>
                    <a:ext uri="{FF2B5EF4-FFF2-40B4-BE49-F238E27FC236}">
                      <a16:creationId xmlns:a16="http://schemas.microsoft.com/office/drawing/2014/main" id="{AC0AE61C-444D-4BAC-9010-4642E1A9746A}"/>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05" name="Freeform 9257">
                  <a:extLst>
                    <a:ext uri="{FF2B5EF4-FFF2-40B4-BE49-F238E27FC236}">
                      <a16:creationId xmlns:a16="http://schemas.microsoft.com/office/drawing/2014/main" id="{81EAD87A-09AE-408E-8181-655B7A4E0AE5}"/>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6" name="Freeform 9258">
                  <a:extLst>
                    <a:ext uri="{FF2B5EF4-FFF2-40B4-BE49-F238E27FC236}">
                      <a16:creationId xmlns:a16="http://schemas.microsoft.com/office/drawing/2014/main" id="{FC02F9AA-495A-4477-8E41-6340CBB61F7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7" name="Freeform 9259">
                  <a:extLst>
                    <a:ext uri="{FF2B5EF4-FFF2-40B4-BE49-F238E27FC236}">
                      <a16:creationId xmlns:a16="http://schemas.microsoft.com/office/drawing/2014/main" id="{0F45DC9C-3540-4F81-8E52-9BC0D0B7C57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8" name="Oval 9260">
                  <a:extLst>
                    <a:ext uri="{FF2B5EF4-FFF2-40B4-BE49-F238E27FC236}">
                      <a16:creationId xmlns:a16="http://schemas.microsoft.com/office/drawing/2014/main" id="{F741A010-172C-4A79-85A5-90BCD5CFF1CE}"/>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1" name="Group 9261">
                <a:extLst>
                  <a:ext uri="{FF2B5EF4-FFF2-40B4-BE49-F238E27FC236}">
                    <a16:creationId xmlns:a16="http://schemas.microsoft.com/office/drawing/2014/main" id="{E341D4F7-23A4-432F-9FAA-C7B3B8261854}"/>
                  </a:ext>
                </a:extLst>
              </p:cNvPr>
              <p:cNvGrpSpPr>
                <a:grpSpLocks noChangeAspect="1"/>
              </p:cNvGrpSpPr>
              <p:nvPr/>
            </p:nvGrpSpPr>
            <p:grpSpPr bwMode="auto">
              <a:xfrm>
                <a:off x="3521" y="1194"/>
                <a:ext cx="62" cy="144"/>
                <a:chOff x="2405" y="2405"/>
                <a:chExt cx="175" cy="403"/>
              </a:xfrm>
            </p:grpSpPr>
            <p:sp>
              <p:nvSpPr>
                <p:cNvPr id="197" name="Oval 9262">
                  <a:extLst>
                    <a:ext uri="{FF2B5EF4-FFF2-40B4-BE49-F238E27FC236}">
                      <a16:creationId xmlns:a16="http://schemas.microsoft.com/office/drawing/2014/main" id="{4D39023D-C001-48CF-949A-80C7F198A99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98" name="Oval 9263">
                  <a:extLst>
                    <a:ext uri="{FF2B5EF4-FFF2-40B4-BE49-F238E27FC236}">
                      <a16:creationId xmlns:a16="http://schemas.microsoft.com/office/drawing/2014/main" id="{EAC4B36F-FECE-4938-AEFF-6D0B51E02F16}"/>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99" name="Freeform 9264">
                  <a:extLst>
                    <a:ext uri="{FF2B5EF4-FFF2-40B4-BE49-F238E27FC236}">
                      <a16:creationId xmlns:a16="http://schemas.microsoft.com/office/drawing/2014/main" id="{5D992390-4669-4AD9-B12E-C03631C83587}"/>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0" name="Freeform 9265">
                  <a:extLst>
                    <a:ext uri="{FF2B5EF4-FFF2-40B4-BE49-F238E27FC236}">
                      <a16:creationId xmlns:a16="http://schemas.microsoft.com/office/drawing/2014/main" id="{4C6612DC-8A3D-4577-8FE0-46A2E73D8D22}"/>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1" name="Freeform 9266">
                  <a:extLst>
                    <a:ext uri="{FF2B5EF4-FFF2-40B4-BE49-F238E27FC236}">
                      <a16:creationId xmlns:a16="http://schemas.microsoft.com/office/drawing/2014/main" id="{555D7B8C-2D0D-47D1-BEC9-AB7ABA4E82D7}"/>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2" name="Oval 9267">
                  <a:extLst>
                    <a:ext uri="{FF2B5EF4-FFF2-40B4-BE49-F238E27FC236}">
                      <a16:creationId xmlns:a16="http://schemas.microsoft.com/office/drawing/2014/main" id="{D67D2CF4-B2B9-4317-A46F-79C0C8BD374B}"/>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2" name="Group 9268">
                <a:extLst>
                  <a:ext uri="{FF2B5EF4-FFF2-40B4-BE49-F238E27FC236}">
                    <a16:creationId xmlns:a16="http://schemas.microsoft.com/office/drawing/2014/main" id="{043B028D-5697-4F03-81DC-042CE9F340B4}"/>
                  </a:ext>
                </a:extLst>
              </p:cNvPr>
              <p:cNvGrpSpPr>
                <a:grpSpLocks noChangeAspect="1"/>
              </p:cNvGrpSpPr>
              <p:nvPr/>
            </p:nvGrpSpPr>
            <p:grpSpPr bwMode="auto">
              <a:xfrm rot="10800000">
                <a:off x="3522" y="1364"/>
                <a:ext cx="62" cy="144"/>
                <a:chOff x="2405" y="2405"/>
                <a:chExt cx="175" cy="403"/>
              </a:xfrm>
            </p:grpSpPr>
            <p:sp>
              <p:nvSpPr>
                <p:cNvPr id="191" name="Oval 9269">
                  <a:extLst>
                    <a:ext uri="{FF2B5EF4-FFF2-40B4-BE49-F238E27FC236}">
                      <a16:creationId xmlns:a16="http://schemas.microsoft.com/office/drawing/2014/main" id="{1812D22A-EA75-4083-9FCD-4A24E0F5D546}"/>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92" name="Oval 9270">
                  <a:extLst>
                    <a:ext uri="{FF2B5EF4-FFF2-40B4-BE49-F238E27FC236}">
                      <a16:creationId xmlns:a16="http://schemas.microsoft.com/office/drawing/2014/main" id="{4BA75E9C-7D91-4E9C-8C02-820CD133F3D7}"/>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93" name="Freeform 9271">
                  <a:extLst>
                    <a:ext uri="{FF2B5EF4-FFF2-40B4-BE49-F238E27FC236}">
                      <a16:creationId xmlns:a16="http://schemas.microsoft.com/office/drawing/2014/main" id="{6FDAF57A-2A38-4F64-9D6E-23FBEA6BAFB6}"/>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 name="Freeform 9272">
                  <a:extLst>
                    <a:ext uri="{FF2B5EF4-FFF2-40B4-BE49-F238E27FC236}">
                      <a16:creationId xmlns:a16="http://schemas.microsoft.com/office/drawing/2014/main" id="{32A47E0D-84AE-48ED-9587-E3A576AC2EB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5" name="Freeform 9273">
                  <a:extLst>
                    <a:ext uri="{FF2B5EF4-FFF2-40B4-BE49-F238E27FC236}">
                      <a16:creationId xmlns:a16="http://schemas.microsoft.com/office/drawing/2014/main" id="{705D6D2C-65AE-401A-A122-2A899CD910D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6" name="Oval 9274">
                  <a:extLst>
                    <a:ext uri="{FF2B5EF4-FFF2-40B4-BE49-F238E27FC236}">
                      <a16:creationId xmlns:a16="http://schemas.microsoft.com/office/drawing/2014/main" id="{36357E30-8E5F-4B25-A8B5-104874E8C649}"/>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3" name="Group 9275">
                <a:extLst>
                  <a:ext uri="{FF2B5EF4-FFF2-40B4-BE49-F238E27FC236}">
                    <a16:creationId xmlns:a16="http://schemas.microsoft.com/office/drawing/2014/main" id="{6FCDA42E-5503-49B3-8FE2-C34A08AF6E13}"/>
                  </a:ext>
                </a:extLst>
              </p:cNvPr>
              <p:cNvGrpSpPr>
                <a:grpSpLocks noChangeAspect="1"/>
              </p:cNvGrpSpPr>
              <p:nvPr/>
            </p:nvGrpSpPr>
            <p:grpSpPr bwMode="auto">
              <a:xfrm>
                <a:off x="3589" y="1192"/>
                <a:ext cx="62" cy="144"/>
                <a:chOff x="2405" y="2405"/>
                <a:chExt cx="175" cy="403"/>
              </a:xfrm>
            </p:grpSpPr>
            <p:sp>
              <p:nvSpPr>
                <p:cNvPr id="185" name="Oval 9276">
                  <a:extLst>
                    <a:ext uri="{FF2B5EF4-FFF2-40B4-BE49-F238E27FC236}">
                      <a16:creationId xmlns:a16="http://schemas.microsoft.com/office/drawing/2014/main" id="{CC7EF5CC-652D-4B78-90FF-10B18E96E4DE}"/>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86" name="Oval 9277">
                  <a:extLst>
                    <a:ext uri="{FF2B5EF4-FFF2-40B4-BE49-F238E27FC236}">
                      <a16:creationId xmlns:a16="http://schemas.microsoft.com/office/drawing/2014/main" id="{21B16854-A330-44FC-9DA7-5CC68520BCF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87" name="Freeform 9278">
                  <a:extLst>
                    <a:ext uri="{FF2B5EF4-FFF2-40B4-BE49-F238E27FC236}">
                      <a16:creationId xmlns:a16="http://schemas.microsoft.com/office/drawing/2014/main" id="{750E6756-D4CB-4E2B-BD5E-A517E733142E}"/>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8" name="Freeform 9279">
                  <a:extLst>
                    <a:ext uri="{FF2B5EF4-FFF2-40B4-BE49-F238E27FC236}">
                      <a16:creationId xmlns:a16="http://schemas.microsoft.com/office/drawing/2014/main" id="{FE9E74D4-BFE9-495C-8693-3122BB0FF0C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9" name="Freeform 9280">
                  <a:extLst>
                    <a:ext uri="{FF2B5EF4-FFF2-40B4-BE49-F238E27FC236}">
                      <a16:creationId xmlns:a16="http://schemas.microsoft.com/office/drawing/2014/main" id="{1096F022-C487-4C65-A8F6-B4C5AFCAD44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0" name="Oval 9281">
                  <a:extLst>
                    <a:ext uri="{FF2B5EF4-FFF2-40B4-BE49-F238E27FC236}">
                      <a16:creationId xmlns:a16="http://schemas.microsoft.com/office/drawing/2014/main" id="{95A8E61C-DD83-447B-9287-1A32B15B1D47}"/>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 name="Group 9282">
                <a:extLst>
                  <a:ext uri="{FF2B5EF4-FFF2-40B4-BE49-F238E27FC236}">
                    <a16:creationId xmlns:a16="http://schemas.microsoft.com/office/drawing/2014/main" id="{C5C62C18-DA07-44F1-8CA4-3ACA931FFDA6}"/>
                  </a:ext>
                </a:extLst>
              </p:cNvPr>
              <p:cNvGrpSpPr>
                <a:grpSpLocks noChangeAspect="1"/>
              </p:cNvGrpSpPr>
              <p:nvPr/>
            </p:nvGrpSpPr>
            <p:grpSpPr bwMode="auto">
              <a:xfrm rot="10800000">
                <a:off x="3590" y="1362"/>
                <a:ext cx="62" cy="144"/>
                <a:chOff x="2405" y="2405"/>
                <a:chExt cx="175" cy="403"/>
              </a:xfrm>
            </p:grpSpPr>
            <p:sp>
              <p:nvSpPr>
                <p:cNvPr id="179" name="Oval 9283">
                  <a:extLst>
                    <a:ext uri="{FF2B5EF4-FFF2-40B4-BE49-F238E27FC236}">
                      <a16:creationId xmlns:a16="http://schemas.microsoft.com/office/drawing/2014/main" id="{8AA65C10-D567-495B-894D-78C63EB26D81}"/>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80" name="Oval 9284">
                  <a:extLst>
                    <a:ext uri="{FF2B5EF4-FFF2-40B4-BE49-F238E27FC236}">
                      <a16:creationId xmlns:a16="http://schemas.microsoft.com/office/drawing/2014/main" id="{912A1FCA-9330-4EDF-A5C1-10B6E52E9348}"/>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81" name="Freeform 9285">
                  <a:extLst>
                    <a:ext uri="{FF2B5EF4-FFF2-40B4-BE49-F238E27FC236}">
                      <a16:creationId xmlns:a16="http://schemas.microsoft.com/office/drawing/2014/main" id="{CADBB574-C218-41A2-A63E-1E5EF2B44FDE}"/>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2" name="Freeform 9286">
                  <a:extLst>
                    <a:ext uri="{FF2B5EF4-FFF2-40B4-BE49-F238E27FC236}">
                      <a16:creationId xmlns:a16="http://schemas.microsoft.com/office/drawing/2014/main" id="{3393DDEA-47AE-4692-880F-C69C90BF817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3" name="Freeform 9287">
                  <a:extLst>
                    <a:ext uri="{FF2B5EF4-FFF2-40B4-BE49-F238E27FC236}">
                      <a16:creationId xmlns:a16="http://schemas.microsoft.com/office/drawing/2014/main" id="{B649A083-D581-4D7B-9D62-5E8AB822807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4" name="Oval 9288">
                  <a:extLst>
                    <a:ext uri="{FF2B5EF4-FFF2-40B4-BE49-F238E27FC236}">
                      <a16:creationId xmlns:a16="http://schemas.microsoft.com/office/drawing/2014/main" id="{42DAFAB1-4999-4B79-9608-F26D2E36931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 name="Group 9289">
                <a:extLst>
                  <a:ext uri="{FF2B5EF4-FFF2-40B4-BE49-F238E27FC236}">
                    <a16:creationId xmlns:a16="http://schemas.microsoft.com/office/drawing/2014/main" id="{B279C02A-6EA6-43C7-B801-4425234405B5}"/>
                  </a:ext>
                </a:extLst>
              </p:cNvPr>
              <p:cNvGrpSpPr>
                <a:grpSpLocks noChangeAspect="1"/>
              </p:cNvGrpSpPr>
              <p:nvPr/>
            </p:nvGrpSpPr>
            <p:grpSpPr bwMode="auto">
              <a:xfrm>
                <a:off x="3655" y="1192"/>
                <a:ext cx="62" cy="144"/>
                <a:chOff x="2405" y="2405"/>
                <a:chExt cx="175" cy="403"/>
              </a:xfrm>
            </p:grpSpPr>
            <p:sp>
              <p:nvSpPr>
                <p:cNvPr id="173" name="Oval 9290">
                  <a:extLst>
                    <a:ext uri="{FF2B5EF4-FFF2-40B4-BE49-F238E27FC236}">
                      <a16:creationId xmlns:a16="http://schemas.microsoft.com/office/drawing/2014/main" id="{FCC2B0E8-2906-4F97-B653-62B9D7DCFA37}"/>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74" name="Oval 9291">
                  <a:extLst>
                    <a:ext uri="{FF2B5EF4-FFF2-40B4-BE49-F238E27FC236}">
                      <a16:creationId xmlns:a16="http://schemas.microsoft.com/office/drawing/2014/main" id="{5ED15643-22EA-4282-B51F-5839C4DE9C30}"/>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75" name="Freeform 9292">
                  <a:extLst>
                    <a:ext uri="{FF2B5EF4-FFF2-40B4-BE49-F238E27FC236}">
                      <a16:creationId xmlns:a16="http://schemas.microsoft.com/office/drawing/2014/main" id="{4B769D5D-6344-4BD1-87A7-D63A5033DBD7}"/>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6" name="Freeform 9293">
                  <a:extLst>
                    <a:ext uri="{FF2B5EF4-FFF2-40B4-BE49-F238E27FC236}">
                      <a16:creationId xmlns:a16="http://schemas.microsoft.com/office/drawing/2014/main" id="{9349D135-2FB0-44A2-97C3-12B4E142BE93}"/>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7" name="Freeform 9294">
                  <a:extLst>
                    <a:ext uri="{FF2B5EF4-FFF2-40B4-BE49-F238E27FC236}">
                      <a16:creationId xmlns:a16="http://schemas.microsoft.com/office/drawing/2014/main" id="{7D39BEE0-189F-48D4-9396-4A4F13379F7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8" name="Oval 9295">
                  <a:extLst>
                    <a:ext uri="{FF2B5EF4-FFF2-40B4-BE49-F238E27FC236}">
                      <a16:creationId xmlns:a16="http://schemas.microsoft.com/office/drawing/2014/main" id="{D293B5B1-519A-47D7-835B-7BFEAE43F815}"/>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 name="Group 9296">
                <a:extLst>
                  <a:ext uri="{FF2B5EF4-FFF2-40B4-BE49-F238E27FC236}">
                    <a16:creationId xmlns:a16="http://schemas.microsoft.com/office/drawing/2014/main" id="{11D6FE9E-0C2E-451E-A5D1-002D1EA5D9B3}"/>
                  </a:ext>
                </a:extLst>
              </p:cNvPr>
              <p:cNvGrpSpPr>
                <a:grpSpLocks noChangeAspect="1"/>
              </p:cNvGrpSpPr>
              <p:nvPr/>
            </p:nvGrpSpPr>
            <p:grpSpPr bwMode="auto">
              <a:xfrm rot="10800000">
                <a:off x="3656" y="1362"/>
                <a:ext cx="62" cy="144"/>
                <a:chOff x="2405" y="2405"/>
                <a:chExt cx="175" cy="403"/>
              </a:xfrm>
            </p:grpSpPr>
            <p:sp>
              <p:nvSpPr>
                <p:cNvPr id="167" name="Oval 9297">
                  <a:extLst>
                    <a:ext uri="{FF2B5EF4-FFF2-40B4-BE49-F238E27FC236}">
                      <a16:creationId xmlns:a16="http://schemas.microsoft.com/office/drawing/2014/main" id="{D1C2E8EC-508A-44D8-806F-B0E7EB8DB53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68" name="Oval 9298">
                  <a:extLst>
                    <a:ext uri="{FF2B5EF4-FFF2-40B4-BE49-F238E27FC236}">
                      <a16:creationId xmlns:a16="http://schemas.microsoft.com/office/drawing/2014/main" id="{EBF2A299-0161-4713-87EE-CB32D1784E7E}"/>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69" name="Freeform 9299">
                  <a:extLst>
                    <a:ext uri="{FF2B5EF4-FFF2-40B4-BE49-F238E27FC236}">
                      <a16:creationId xmlns:a16="http://schemas.microsoft.com/office/drawing/2014/main" id="{89E26EF5-0C1F-4013-89B2-CD8AE2FD2125}"/>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 name="Freeform 9300">
                  <a:extLst>
                    <a:ext uri="{FF2B5EF4-FFF2-40B4-BE49-F238E27FC236}">
                      <a16:creationId xmlns:a16="http://schemas.microsoft.com/office/drawing/2014/main" id="{B565D00A-9C74-4879-A06F-35F093BEE6B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 name="Freeform 9301">
                  <a:extLst>
                    <a:ext uri="{FF2B5EF4-FFF2-40B4-BE49-F238E27FC236}">
                      <a16:creationId xmlns:a16="http://schemas.microsoft.com/office/drawing/2014/main" id="{A7BA57A5-44FD-4A01-A88E-E109CB361F77}"/>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2" name="Oval 9302">
                  <a:extLst>
                    <a:ext uri="{FF2B5EF4-FFF2-40B4-BE49-F238E27FC236}">
                      <a16:creationId xmlns:a16="http://schemas.microsoft.com/office/drawing/2014/main" id="{1469C891-19AC-4D03-9E70-631902B2F4F9}"/>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7" name="Group 9303">
                <a:extLst>
                  <a:ext uri="{FF2B5EF4-FFF2-40B4-BE49-F238E27FC236}">
                    <a16:creationId xmlns:a16="http://schemas.microsoft.com/office/drawing/2014/main" id="{B7F2477E-ACB5-4521-B7D0-EF33C4E192A5}"/>
                  </a:ext>
                </a:extLst>
              </p:cNvPr>
              <p:cNvGrpSpPr>
                <a:grpSpLocks noChangeAspect="1"/>
              </p:cNvGrpSpPr>
              <p:nvPr/>
            </p:nvGrpSpPr>
            <p:grpSpPr bwMode="auto">
              <a:xfrm>
                <a:off x="3719" y="1192"/>
                <a:ext cx="62" cy="144"/>
                <a:chOff x="2405" y="2405"/>
                <a:chExt cx="175" cy="403"/>
              </a:xfrm>
            </p:grpSpPr>
            <p:sp>
              <p:nvSpPr>
                <p:cNvPr id="161" name="Oval 9304">
                  <a:extLst>
                    <a:ext uri="{FF2B5EF4-FFF2-40B4-BE49-F238E27FC236}">
                      <a16:creationId xmlns:a16="http://schemas.microsoft.com/office/drawing/2014/main" id="{673C1019-F0C3-4408-851C-A62ED3F4DD7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62" name="Oval 9305">
                  <a:extLst>
                    <a:ext uri="{FF2B5EF4-FFF2-40B4-BE49-F238E27FC236}">
                      <a16:creationId xmlns:a16="http://schemas.microsoft.com/office/drawing/2014/main" id="{178613EC-B078-439D-9FB4-68BB398568D2}"/>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63" name="Freeform 9306">
                  <a:extLst>
                    <a:ext uri="{FF2B5EF4-FFF2-40B4-BE49-F238E27FC236}">
                      <a16:creationId xmlns:a16="http://schemas.microsoft.com/office/drawing/2014/main" id="{69CEC0A0-73F7-4CD2-8D2D-5AEC243D5796}"/>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4" name="Freeform 9307">
                  <a:extLst>
                    <a:ext uri="{FF2B5EF4-FFF2-40B4-BE49-F238E27FC236}">
                      <a16:creationId xmlns:a16="http://schemas.microsoft.com/office/drawing/2014/main" id="{CA33FEEA-65F5-4C0C-8A98-08D778FA7AC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5" name="Freeform 9308">
                  <a:extLst>
                    <a:ext uri="{FF2B5EF4-FFF2-40B4-BE49-F238E27FC236}">
                      <a16:creationId xmlns:a16="http://schemas.microsoft.com/office/drawing/2014/main" id="{44E900A7-01F7-4439-A223-3268A2D715D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 name="Oval 9309">
                  <a:extLst>
                    <a:ext uri="{FF2B5EF4-FFF2-40B4-BE49-F238E27FC236}">
                      <a16:creationId xmlns:a16="http://schemas.microsoft.com/office/drawing/2014/main" id="{C51C638F-B790-4F3C-9CE8-15FBDF38FEBC}"/>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8" name="Group 9310">
                <a:extLst>
                  <a:ext uri="{FF2B5EF4-FFF2-40B4-BE49-F238E27FC236}">
                    <a16:creationId xmlns:a16="http://schemas.microsoft.com/office/drawing/2014/main" id="{8D46850A-79D4-44AA-B511-D5FAAD911B52}"/>
                  </a:ext>
                </a:extLst>
              </p:cNvPr>
              <p:cNvGrpSpPr>
                <a:grpSpLocks noChangeAspect="1"/>
              </p:cNvGrpSpPr>
              <p:nvPr/>
            </p:nvGrpSpPr>
            <p:grpSpPr bwMode="auto">
              <a:xfrm rot="10800000">
                <a:off x="3720" y="1362"/>
                <a:ext cx="62" cy="144"/>
                <a:chOff x="2405" y="2405"/>
                <a:chExt cx="175" cy="403"/>
              </a:xfrm>
            </p:grpSpPr>
            <p:sp>
              <p:nvSpPr>
                <p:cNvPr id="155" name="Oval 9311">
                  <a:extLst>
                    <a:ext uri="{FF2B5EF4-FFF2-40B4-BE49-F238E27FC236}">
                      <a16:creationId xmlns:a16="http://schemas.microsoft.com/office/drawing/2014/main" id="{9E6C6638-03ED-4CA7-9A7B-7B8CA26F3CFF}"/>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56" name="Oval 9312">
                  <a:extLst>
                    <a:ext uri="{FF2B5EF4-FFF2-40B4-BE49-F238E27FC236}">
                      <a16:creationId xmlns:a16="http://schemas.microsoft.com/office/drawing/2014/main" id="{E55D92F1-1BF2-481E-B749-0A4D71C6ADAA}"/>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57" name="Freeform 9313">
                  <a:extLst>
                    <a:ext uri="{FF2B5EF4-FFF2-40B4-BE49-F238E27FC236}">
                      <a16:creationId xmlns:a16="http://schemas.microsoft.com/office/drawing/2014/main" id="{8D4B1E07-CD86-4B8A-B6B0-286C8815A80C}"/>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8" name="Freeform 9314">
                  <a:extLst>
                    <a:ext uri="{FF2B5EF4-FFF2-40B4-BE49-F238E27FC236}">
                      <a16:creationId xmlns:a16="http://schemas.microsoft.com/office/drawing/2014/main" id="{3934EACA-5CD7-47E4-88C7-055CA91AA20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9" name="Freeform 9315">
                  <a:extLst>
                    <a:ext uri="{FF2B5EF4-FFF2-40B4-BE49-F238E27FC236}">
                      <a16:creationId xmlns:a16="http://schemas.microsoft.com/office/drawing/2014/main" id="{2E7C4D5A-7932-4E45-B3DE-9B2DB7D88EE9}"/>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0" name="Oval 9316">
                  <a:extLst>
                    <a:ext uri="{FF2B5EF4-FFF2-40B4-BE49-F238E27FC236}">
                      <a16:creationId xmlns:a16="http://schemas.microsoft.com/office/drawing/2014/main" id="{B096040B-9996-488A-93A4-A33C14B9AB6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9" name="Group 9317">
                <a:extLst>
                  <a:ext uri="{FF2B5EF4-FFF2-40B4-BE49-F238E27FC236}">
                    <a16:creationId xmlns:a16="http://schemas.microsoft.com/office/drawing/2014/main" id="{9D553C49-751D-4108-B52E-8FD633D16C71}"/>
                  </a:ext>
                </a:extLst>
              </p:cNvPr>
              <p:cNvGrpSpPr>
                <a:grpSpLocks noChangeAspect="1"/>
              </p:cNvGrpSpPr>
              <p:nvPr/>
            </p:nvGrpSpPr>
            <p:grpSpPr bwMode="auto">
              <a:xfrm>
                <a:off x="3784" y="1192"/>
                <a:ext cx="62" cy="144"/>
                <a:chOff x="2405" y="2405"/>
                <a:chExt cx="175" cy="403"/>
              </a:xfrm>
            </p:grpSpPr>
            <p:sp>
              <p:nvSpPr>
                <p:cNvPr id="149" name="Oval 9318">
                  <a:extLst>
                    <a:ext uri="{FF2B5EF4-FFF2-40B4-BE49-F238E27FC236}">
                      <a16:creationId xmlns:a16="http://schemas.microsoft.com/office/drawing/2014/main" id="{321D8E76-6721-45DE-AB5A-1BDC06CB5F1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50" name="Oval 9319">
                  <a:extLst>
                    <a:ext uri="{FF2B5EF4-FFF2-40B4-BE49-F238E27FC236}">
                      <a16:creationId xmlns:a16="http://schemas.microsoft.com/office/drawing/2014/main" id="{37149380-470F-4C2D-B158-04D9A867D6CC}"/>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51" name="Freeform 9320">
                  <a:extLst>
                    <a:ext uri="{FF2B5EF4-FFF2-40B4-BE49-F238E27FC236}">
                      <a16:creationId xmlns:a16="http://schemas.microsoft.com/office/drawing/2014/main" id="{9A8C2B25-0135-4274-928C-807F7300F98C}"/>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2" name="Freeform 9321">
                  <a:extLst>
                    <a:ext uri="{FF2B5EF4-FFF2-40B4-BE49-F238E27FC236}">
                      <a16:creationId xmlns:a16="http://schemas.microsoft.com/office/drawing/2014/main" id="{4B35A9D7-08E5-4BB5-B669-EB59F62A981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3" name="Freeform 9322">
                  <a:extLst>
                    <a:ext uri="{FF2B5EF4-FFF2-40B4-BE49-F238E27FC236}">
                      <a16:creationId xmlns:a16="http://schemas.microsoft.com/office/drawing/2014/main" id="{CDD1C4C5-09F9-46F3-AE35-FA40BCB0641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4" name="Oval 9323">
                  <a:extLst>
                    <a:ext uri="{FF2B5EF4-FFF2-40B4-BE49-F238E27FC236}">
                      <a16:creationId xmlns:a16="http://schemas.microsoft.com/office/drawing/2014/main" id="{DB483B63-79CC-42C1-8D3C-ACBF5772AA7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0" name="Group 9324">
                <a:extLst>
                  <a:ext uri="{FF2B5EF4-FFF2-40B4-BE49-F238E27FC236}">
                    <a16:creationId xmlns:a16="http://schemas.microsoft.com/office/drawing/2014/main" id="{E55B8C71-551E-4DEB-9A00-A8736C4EDB19}"/>
                  </a:ext>
                </a:extLst>
              </p:cNvPr>
              <p:cNvGrpSpPr>
                <a:grpSpLocks noChangeAspect="1"/>
              </p:cNvGrpSpPr>
              <p:nvPr/>
            </p:nvGrpSpPr>
            <p:grpSpPr bwMode="auto">
              <a:xfrm rot="10800000">
                <a:off x="3785" y="1362"/>
                <a:ext cx="62" cy="144"/>
                <a:chOff x="2405" y="2405"/>
                <a:chExt cx="175" cy="403"/>
              </a:xfrm>
            </p:grpSpPr>
            <p:sp>
              <p:nvSpPr>
                <p:cNvPr id="143" name="Oval 9325">
                  <a:extLst>
                    <a:ext uri="{FF2B5EF4-FFF2-40B4-BE49-F238E27FC236}">
                      <a16:creationId xmlns:a16="http://schemas.microsoft.com/office/drawing/2014/main" id="{1EF67D79-FB13-4BF2-BDBA-DF5E7BCEC9D5}"/>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44" name="Oval 9326">
                  <a:extLst>
                    <a:ext uri="{FF2B5EF4-FFF2-40B4-BE49-F238E27FC236}">
                      <a16:creationId xmlns:a16="http://schemas.microsoft.com/office/drawing/2014/main" id="{BA197B10-248C-4DB3-AFEE-F316CDEC5138}"/>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45" name="Freeform 9327">
                  <a:extLst>
                    <a:ext uri="{FF2B5EF4-FFF2-40B4-BE49-F238E27FC236}">
                      <a16:creationId xmlns:a16="http://schemas.microsoft.com/office/drawing/2014/main" id="{87E7019A-999F-4ECE-B79C-5A8A2CF2CA8D}"/>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6" name="Freeform 9328">
                  <a:extLst>
                    <a:ext uri="{FF2B5EF4-FFF2-40B4-BE49-F238E27FC236}">
                      <a16:creationId xmlns:a16="http://schemas.microsoft.com/office/drawing/2014/main" id="{5189B45F-8462-4550-B1EB-CC5FC2E6C96E}"/>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7" name="Freeform 9329">
                  <a:extLst>
                    <a:ext uri="{FF2B5EF4-FFF2-40B4-BE49-F238E27FC236}">
                      <a16:creationId xmlns:a16="http://schemas.microsoft.com/office/drawing/2014/main" id="{C369DDE7-C362-4472-AC9D-838F85C9D641}"/>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8" name="Oval 9330">
                  <a:extLst>
                    <a:ext uri="{FF2B5EF4-FFF2-40B4-BE49-F238E27FC236}">
                      <a16:creationId xmlns:a16="http://schemas.microsoft.com/office/drawing/2014/main" id="{EEBAD53D-C7CF-4EDB-B69C-5FEA4ADB8E8C}"/>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1" name="Group 9331">
                <a:extLst>
                  <a:ext uri="{FF2B5EF4-FFF2-40B4-BE49-F238E27FC236}">
                    <a16:creationId xmlns:a16="http://schemas.microsoft.com/office/drawing/2014/main" id="{732CBE12-5195-4D98-B957-4987455D9BFD}"/>
                  </a:ext>
                </a:extLst>
              </p:cNvPr>
              <p:cNvGrpSpPr>
                <a:grpSpLocks noChangeAspect="1"/>
              </p:cNvGrpSpPr>
              <p:nvPr/>
            </p:nvGrpSpPr>
            <p:grpSpPr bwMode="auto">
              <a:xfrm>
                <a:off x="3852" y="1192"/>
                <a:ext cx="62" cy="144"/>
                <a:chOff x="2405" y="2405"/>
                <a:chExt cx="175" cy="403"/>
              </a:xfrm>
            </p:grpSpPr>
            <p:sp>
              <p:nvSpPr>
                <p:cNvPr id="137" name="Oval 9332">
                  <a:extLst>
                    <a:ext uri="{FF2B5EF4-FFF2-40B4-BE49-F238E27FC236}">
                      <a16:creationId xmlns:a16="http://schemas.microsoft.com/office/drawing/2014/main" id="{E349AB35-4B91-4C3C-8371-44BD4975D234}"/>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38" name="Oval 9333">
                  <a:extLst>
                    <a:ext uri="{FF2B5EF4-FFF2-40B4-BE49-F238E27FC236}">
                      <a16:creationId xmlns:a16="http://schemas.microsoft.com/office/drawing/2014/main" id="{B8A97155-B440-438A-823B-2B88046F16DA}"/>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39" name="Freeform 9334">
                  <a:extLst>
                    <a:ext uri="{FF2B5EF4-FFF2-40B4-BE49-F238E27FC236}">
                      <a16:creationId xmlns:a16="http://schemas.microsoft.com/office/drawing/2014/main" id="{F5283AE6-11C6-422A-8817-F9268C89BA9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0" name="Freeform 9335">
                  <a:extLst>
                    <a:ext uri="{FF2B5EF4-FFF2-40B4-BE49-F238E27FC236}">
                      <a16:creationId xmlns:a16="http://schemas.microsoft.com/office/drawing/2014/main" id="{136B7D5C-BF26-4B41-BFDB-81C83C2E13B8}"/>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1" name="Freeform 9336">
                  <a:extLst>
                    <a:ext uri="{FF2B5EF4-FFF2-40B4-BE49-F238E27FC236}">
                      <a16:creationId xmlns:a16="http://schemas.microsoft.com/office/drawing/2014/main" id="{F10AC900-8339-486B-9D66-BB71A12F9CA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2" name="Oval 9337">
                  <a:extLst>
                    <a:ext uri="{FF2B5EF4-FFF2-40B4-BE49-F238E27FC236}">
                      <a16:creationId xmlns:a16="http://schemas.microsoft.com/office/drawing/2014/main" id="{B270D1A1-CC9F-41CE-9A99-D7E25EE31FBE}"/>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2" name="Group 9338">
                <a:extLst>
                  <a:ext uri="{FF2B5EF4-FFF2-40B4-BE49-F238E27FC236}">
                    <a16:creationId xmlns:a16="http://schemas.microsoft.com/office/drawing/2014/main" id="{C4E3203C-D5B7-46C3-9990-11A627FD5503}"/>
                  </a:ext>
                </a:extLst>
              </p:cNvPr>
              <p:cNvGrpSpPr>
                <a:grpSpLocks noChangeAspect="1"/>
              </p:cNvGrpSpPr>
              <p:nvPr/>
            </p:nvGrpSpPr>
            <p:grpSpPr bwMode="auto">
              <a:xfrm rot="10800000">
                <a:off x="3853" y="1362"/>
                <a:ext cx="62" cy="144"/>
                <a:chOff x="2405" y="2405"/>
                <a:chExt cx="175" cy="403"/>
              </a:xfrm>
            </p:grpSpPr>
            <p:sp>
              <p:nvSpPr>
                <p:cNvPr id="131" name="Oval 9339">
                  <a:extLst>
                    <a:ext uri="{FF2B5EF4-FFF2-40B4-BE49-F238E27FC236}">
                      <a16:creationId xmlns:a16="http://schemas.microsoft.com/office/drawing/2014/main" id="{B91DCA7A-0CF5-488D-B18A-01753E641172}"/>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32" name="Oval 9340">
                  <a:extLst>
                    <a:ext uri="{FF2B5EF4-FFF2-40B4-BE49-F238E27FC236}">
                      <a16:creationId xmlns:a16="http://schemas.microsoft.com/office/drawing/2014/main" id="{67CC3CE0-CA02-4155-89E8-0BE44CEFFFDC}"/>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33" name="Freeform 9341">
                  <a:extLst>
                    <a:ext uri="{FF2B5EF4-FFF2-40B4-BE49-F238E27FC236}">
                      <a16:creationId xmlns:a16="http://schemas.microsoft.com/office/drawing/2014/main" id="{A81CDAEA-3855-4E5C-8E9B-C9359C54AA25}"/>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4" name="Freeform 9342">
                  <a:extLst>
                    <a:ext uri="{FF2B5EF4-FFF2-40B4-BE49-F238E27FC236}">
                      <a16:creationId xmlns:a16="http://schemas.microsoft.com/office/drawing/2014/main" id="{3112A3D5-2781-4A85-B44F-E3C2E03A9AAF}"/>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5" name="Freeform 9343">
                  <a:extLst>
                    <a:ext uri="{FF2B5EF4-FFF2-40B4-BE49-F238E27FC236}">
                      <a16:creationId xmlns:a16="http://schemas.microsoft.com/office/drawing/2014/main" id="{E8C05284-0B41-42DC-B46A-65EE869378A9}"/>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6" name="Oval 9344">
                  <a:extLst>
                    <a:ext uri="{FF2B5EF4-FFF2-40B4-BE49-F238E27FC236}">
                      <a16:creationId xmlns:a16="http://schemas.microsoft.com/office/drawing/2014/main" id="{4639EFD3-EC12-487B-83E6-6B8FBB4BF2BA}"/>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3" name="Group 9345">
                <a:extLst>
                  <a:ext uri="{FF2B5EF4-FFF2-40B4-BE49-F238E27FC236}">
                    <a16:creationId xmlns:a16="http://schemas.microsoft.com/office/drawing/2014/main" id="{0660E25F-5338-485E-AF6D-A89C2E1D5659}"/>
                  </a:ext>
                </a:extLst>
              </p:cNvPr>
              <p:cNvGrpSpPr>
                <a:grpSpLocks noChangeAspect="1"/>
              </p:cNvGrpSpPr>
              <p:nvPr/>
            </p:nvGrpSpPr>
            <p:grpSpPr bwMode="auto">
              <a:xfrm>
                <a:off x="3918" y="1192"/>
                <a:ext cx="62" cy="144"/>
                <a:chOff x="2405" y="2405"/>
                <a:chExt cx="175" cy="403"/>
              </a:xfrm>
            </p:grpSpPr>
            <p:sp>
              <p:nvSpPr>
                <p:cNvPr id="125" name="Oval 9346">
                  <a:extLst>
                    <a:ext uri="{FF2B5EF4-FFF2-40B4-BE49-F238E27FC236}">
                      <a16:creationId xmlns:a16="http://schemas.microsoft.com/office/drawing/2014/main" id="{4D95D116-41C8-4F8B-8848-1C8422C681C4}"/>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26" name="Oval 9347">
                  <a:extLst>
                    <a:ext uri="{FF2B5EF4-FFF2-40B4-BE49-F238E27FC236}">
                      <a16:creationId xmlns:a16="http://schemas.microsoft.com/office/drawing/2014/main" id="{F16A8FFA-940E-479A-A44D-702B05900C5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27" name="Freeform 9348">
                  <a:extLst>
                    <a:ext uri="{FF2B5EF4-FFF2-40B4-BE49-F238E27FC236}">
                      <a16:creationId xmlns:a16="http://schemas.microsoft.com/office/drawing/2014/main" id="{148BE577-2B8C-483B-BF99-3F5A065009E0}"/>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8" name="Freeform 9349">
                  <a:extLst>
                    <a:ext uri="{FF2B5EF4-FFF2-40B4-BE49-F238E27FC236}">
                      <a16:creationId xmlns:a16="http://schemas.microsoft.com/office/drawing/2014/main" id="{8953F476-09B7-4040-80B0-B1B1EF2DF64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9" name="Freeform 9350">
                  <a:extLst>
                    <a:ext uri="{FF2B5EF4-FFF2-40B4-BE49-F238E27FC236}">
                      <a16:creationId xmlns:a16="http://schemas.microsoft.com/office/drawing/2014/main" id="{9D1E2DEB-B391-4F02-A6FE-A3338E0D98D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0" name="Oval 9351">
                  <a:extLst>
                    <a:ext uri="{FF2B5EF4-FFF2-40B4-BE49-F238E27FC236}">
                      <a16:creationId xmlns:a16="http://schemas.microsoft.com/office/drawing/2014/main" id="{25E30E99-0071-4892-B86A-9646C42811C4}"/>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4" name="Group 9352">
                <a:extLst>
                  <a:ext uri="{FF2B5EF4-FFF2-40B4-BE49-F238E27FC236}">
                    <a16:creationId xmlns:a16="http://schemas.microsoft.com/office/drawing/2014/main" id="{3049FD87-E6A0-4CDB-B6B8-2EFF34DBA124}"/>
                  </a:ext>
                </a:extLst>
              </p:cNvPr>
              <p:cNvGrpSpPr>
                <a:grpSpLocks noChangeAspect="1"/>
              </p:cNvGrpSpPr>
              <p:nvPr/>
            </p:nvGrpSpPr>
            <p:grpSpPr bwMode="auto">
              <a:xfrm rot="10800000">
                <a:off x="3919" y="1362"/>
                <a:ext cx="62" cy="144"/>
                <a:chOff x="2405" y="2405"/>
                <a:chExt cx="175" cy="403"/>
              </a:xfrm>
            </p:grpSpPr>
            <p:sp>
              <p:nvSpPr>
                <p:cNvPr id="119" name="Oval 9353">
                  <a:extLst>
                    <a:ext uri="{FF2B5EF4-FFF2-40B4-BE49-F238E27FC236}">
                      <a16:creationId xmlns:a16="http://schemas.microsoft.com/office/drawing/2014/main" id="{E1E591FD-397D-41E8-BC0E-582C057DDEA1}"/>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20" name="Oval 9354">
                  <a:extLst>
                    <a:ext uri="{FF2B5EF4-FFF2-40B4-BE49-F238E27FC236}">
                      <a16:creationId xmlns:a16="http://schemas.microsoft.com/office/drawing/2014/main" id="{90C17A33-7010-4EEA-A225-D13261902CA2}"/>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21" name="Freeform 9355">
                  <a:extLst>
                    <a:ext uri="{FF2B5EF4-FFF2-40B4-BE49-F238E27FC236}">
                      <a16:creationId xmlns:a16="http://schemas.microsoft.com/office/drawing/2014/main" id="{9F98456A-D925-41B1-85A6-C64DAE5F5A36}"/>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2" name="Freeform 9356">
                  <a:extLst>
                    <a:ext uri="{FF2B5EF4-FFF2-40B4-BE49-F238E27FC236}">
                      <a16:creationId xmlns:a16="http://schemas.microsoft.com/office/drawing/2014/main" id="{E678C53F-7B85-4452-B259-694C015F0ED2}"/>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3" name="Freeform 9357">
                  <a:extLst>
                    <a:ext uri="{FF2B5EF4-FFF2-40B4-BE49-F238E27FC236}">
                      <a16:creationId xmlns:a16="http://schemas.microsoft.com/office/drawing/2014/main" id="{E8E38734-D96F-4F20-8E99-9676DB2CE9E7}"/>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 name="Oval 9358">
                  <a:extLst>
                    <a:ext uri="{FF2B5EF4-FFF2-40B4-BE49-F238E27FC236}">
                      <a16:creationId xmlns:a16="http://schemas.microsoft.com/office/drawing/2014/main" id="{83F0E11F-FACD-4195-8770-62095C25443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5" name="Group 9359">
                <a:extLst>
                  <a:ext uri="{FF2B5EF4-FFF2-40B4-BE49-F238E27FC236}">
                    <a16:creationId xmlns:a16="http://schemas.microsoft.com/office/drawing/2014/main" id="{BF1591FD-FF62-4631-BB7C-F0F2CBFCCB82}"/>
                  </a:ext>
                </a:extLst>
              </p:cNvPr>
              <p:cNvGrpSpPr>
                <a:grpSpLocks noChangeAspect="1"/>
              </p:cNvGrpSpPr>
              <p:nvPr/>
            </p:nvGrpSpPr>
            <p:grpSpPr bwMode="auto">
              <a:xfrm>
                <a:off x="3982" y="1192"/>
                <a:ext cx="62" cy="144"/>
                <a:chOff x="2405" y="2405"/>
                <a:chExt cx="175" cy="403"/>
              </a:xfrm>
            </p:grpSpPr>
            <p:sp>
              <p:nvSpPr>
                <p:cNvPr id="113" name="Oval 9360">
                  <a:extLst>
                    <a:ext uri="{FF2B5EF4-FFF2-40B4-BE49-F238E27FC236}">
                      <a16:creationId xmlns:a16="http://schemas.microsoft.com/office/drawing/2014/main" id="{4893C16A-1AA7-4247-84F3-0E8D71F4751B}"/>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14" name="Oval 9361">
                  <a:extLst>
                    <a:ext uri="{FF2B5EF4-FFF2-40B4-BE49-F238E27FC236}">
                      <a16:creationId xmlns:a16="http://schemas.microsoft.com/office/drawing/2014/main" id="{FA550EC0-3446-4DBF-950A-6550355DD983}"/>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15" name="Freeform 9362">
                  <a:extLst>
                    <a:ext uri="{FF2B5EF4-FFF2-40B4-BE49-F238E27FC236}">
                      <a16:creationId xmlns:a16="http://schemas.microsoft.com/office/drawing/2014/main" id="{BC3C9523-26E3-4BA2-AC1C-7FFC341040C8}"/>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6" name="Freeform 9363">
                  <a:extLst>
                    <a:ext uri="{FF2B5EF4-FFF2-40B4-BE49-F238E27FC236}">
                      <a16:creationId xmlns:a16="http://schemas.microsoft.com/office/drawing/2014/main" id="{0C1D7DA9-BD2B-44DD-B9F0-EB58B77E046E}"/>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7" name="Freeform 9364">
                  <a:extLst>
                    <a:ext uri="{FF2B5EF4-FFF2-40B4-BE49-F238E27FC236}">
                      <a16:creationId xmlns:a16="http://schemas.microsoft.com/office/drawing/2014/main" id="{5A8F0574-4ADF-47ED-B51A-C831CB266F84}"/>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8" name="Oval 9365">
                  <a:extLst>
                    <a:ext uri="{FF2B5EF4-FFF2-40B4-BE49-F238E27FC236}">
                      <a16:creationId xmlns:a16="http://schemas.microsoft.com/office/drawing/2014/main" id="{EA63CC92-9F42-487E-8C50-6756E4F5FAFC}"/>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6" name="Group 9366">
                <a:extLst>
                  <a:ext uri="{FF2B5EF4-FFF2-40B4-BE49-F238E27FC236}">
                    <a16:creationId xmlns:a16="http://schemas.microsoft.com/office/drawing/2014/main" id="{F23D054C-B654-476E-94E5-280147EFF4E5}"/>
                  </a:ext>
                </a:extLst>
              </p:cNvPr>
              <p:cNvGrpSpPr>
                <a:grpSpLocks noChangeAspect="1"/>
              </p:cNvGrpSpPr>
              <p:nvPr/>
            </p:nvGrpSpPr>
            <p:grpSpPr bwMode="auto">
              <a:xfrm rot="10800000">
                <a:off x="3983" y="1362"/>
                <a:ext cx="62" cy="144"/>
                <a:chOff x="2405" y="2405"/>
                <a:chExt cx="175" cy="403"/>
              </a:xfrm>
            </p:grpSpPr>
            <p:sp>
              <p:nvSpPr>
                <p:cNvPr id="107" name="Oval 9367">
                  <a:extLst>
                    <a:ext uri="{FF2B5EF4-FFF2-40B4-BE49-F238E27FC236}">
                      <a16:creationId xmlns:a16="http://schemas.microsoft.com/office/drawing/2014/main" id="{FBFDF86F-AABC-4166-B8CD-5C9D57B4A221}"/>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08" name="Oval 9368">
                  <a:extLst>
                    <a:ext uri="{FF2B5EF4-FFF2-40B4-BE49-F238E27FC236}">
                      <a16:creationId xmlns:a16="http://schemas.microsoft.com/office/drawing/2014/main" id="{BFD85590-4F47-456D-A22E-DD55C9AD1ECC}"/>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09" name="Freeform 9369">
                  <a:extLst>
                    <a:ext uri="{FF2B5EF4-FFF2-40B4-BE49-F238E27FC236}">
                      <a16:creationId xmlns:a16="http://schemas.microsoft.com/office/drawing/2014/main" id="{350DCA78-4CEB-4A47-AC93-AD8557A42EE8}"/>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0" name="Freeform 9370">
                  <a:extLst>
                    <a:ext uri="{FF2B5EF4-FFF2-40B4-BE49-F238E27FC236}">
                      <a16:creationId xmlns:a16="http://schemas.microsoft.com/office/drawing/2014/main" id="{7EDE6C41-CF18-4137-9AEC-851BC8939742}"/>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1" name="Freeform 9371">
                  <a:extLst>
                    <a:ext uri="{FF2B5EF4-FFF2-40B4-BE49-F238E27FC236}">
                      <a16:creationId xmlns:a16="http://schemas.microsoft.com/office/drawing/2014/main" id="{59B10686-852F-4F52-94CC-9CDE295512C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2" name="Oval 9372">
                  <a:extLst>
                    <a:ext uri="{FF2B5EF4-FFF2-40B4-BE49-F238E27FC236}">
                      <a16:creationId xmlns:a16="http://schemas.microsoft.com/office/drawing/2014/main" id="{FB4753A9-330A-43FA-B928-B95893C62CD4}"/>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7" name="Group 9373">
                <a:extLst>
                  <a:ext uri="{FF2B5EF4-FFF2-40B4-BE49-F238E27FC236}">
                    <a16:creationId xmlns:a16="http://schemas.microsoft.com/office/drawing/2014/main" id="{EBF4CA00-922E-40CF-9A4F-3729C4970AE9}"/>
                  </a:ext>
                </a:extLst>
              </p:cNvPr>
              <p:cNvGrpSpPr>
                <a:grpSpLocks noChangeAspect="1"/>
              </p:cNvGrpSpPr>
              <p:nvPr/>
            </p:nvGrpSpPr>
            <p:grpSpPr bwMode="auto">
              <a:xfrm>
                <a:off x="4047" y="1192"/>
                <a:ext cx="62" cy="144"/>
                <a:chOff x="2405" y="2405"/>
                <a:chExt cx="175" cy="403"/>
              </a:xfrm>
            </p:grpSpPr>
            <p:sp>
              <p:nvSpPr>
                <p:cNvPr id="101" name="Oval 9374">
                  <a:extLst>
                    <a:ext uri="{FF2B5EF4-FFF2-40B4-BE49-F238E27FC236}">
                      <a16:creationId xmlns:a16="http://schemas.microsoft.com/office/drawing/2014/main" id="{5EA1BE10-07A1-41B5-9525-6810B1A22198}"/>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02" name="Oval 9375">
                  <a:extLst>
                    <a:ext uri="{FF2B5EF4-FFF2-40B4-BE49-F238E27FC236}">
                      <a16:creationId xmlns:a16="http://schemas.microsoft.com/office/drawing/2014/main" id="{D26A6193-9CEA-4138-BDF9-2BC7292C2A87}"/>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03" name="Freeform 9376">
                  <a:extLst>
                    <a:ext uri="{FF2B5EF4-FFF2-40B4-BE49-F238E27FC236}">
                      <a16:creationId xmlns:a16="http://schemas.microsoft.com/office/drawing/2014/main" id="{09BF3CC9-DB56-4B18-93D9-317522467F67}"/>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 name="Freeform 9377">
                  <a:extLst>
                    <a:ext uri="{FF2B5EF4-FFF2-40B4-BE49-F238E27FC236}">
                      <a16:creationId xmlns:a16="http://schemas.microsoft.com/office/drawing/2014/main" id="{FF5B6665-4B47-491D-821D-4D37531D667B}"/>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 name="Freeform 9378">
                  <a:extLst>
                    <a:ext uri="{FF2B5EF4-FFF2-40B4-BE49-F238E27FC236}">
                      <a16:creationId xmlns:a16="http://schemas.microsoft.com/office/drawing/2014/main" id="{98266728-7865-4FD2-BB74-9EA7A98C829E}"/>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 name="Oval 9379">
                  <a:extLst>
                    <a:ext uri="{FF2B5EF4-FFF2-40B4-BE49-F238E27FC236}">
                      <a16:creationId xmlns:a16="http://schemas.microsoft.com/office/drawing/2014/main" id="{107DA3CB-1AF8-4FB7-AC1E-7BCA0F288087}"/>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8" name="Group 9380">
                <a:extLst>
                  <a:ext uri="{FF2B5EF4-FFF2-40B4-BE49-F238E27FC236}">
                    <a16:creationId xmlns:a16="http://schemas.microsoft.com/office/drawing/2014/main" id="{C446FB12-1391-4EE5-BD71-8598DF8AD52D}"/>
                  </a:ext>
                </a:extLst>
              </p:cNvPr>
              <p:cNvGrpSpPr>
                <a:grpSpLocks noChangeAspect="1"/>
              </p:cNvGrpSpPr>
              <p:nvPr/>
            </p:nvGrpSpPr>
            <p:grpSpPr bwMode="auto">
              <a:xfrm rot="10800000">
                <a:off x="4048" y="1362"/>
                <a:ext cx="62" cy="144"/>
                <a:chOff x="2405" y="2405"/>
                <a:chExt cx="175" cy="403"/>
              </a:xfrm>
            </p:grpSpPr>
            <p:sp>
              <p:nvSpPr>
                <p:cNvPr id="95" name="Oval 9381">
                  <a:extLst>
                    <a:ext uri="{FF2B5EF4-FFF2-40B4-BE49-F238E27FC236}">
                      <a16:creationId xmlns:a16="http://schemas.microsoft.com/office/drawing/2014/main" id="{9D81E8C4-C7BB-4991-A5B5-3B5101418B96}"/>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96" name="Oval 9382">
                  <a:extLst>
                    <a:ext uri="{FF2B5EF4-FFF2-40B4-BE49-F238E27FC236}">
                      <a16:creationId xmlns:a16="http://schemas.microsoft.com/office/drawing/2014/main" id="{6AAF0D24-D614-4B73-9867-6822CF48BA96}"/>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97" name="Freeform 9383">
                  <a:extLst>
                    <a:ext uri="{FF2B5EF4-FFF2-40B4-BE49-F238E27FC236}">
                      <a16:creationId xmlns:a16="http://schemas.microsoft.com/office/drawing/2014/main" id="{1971A43A-5E48-406E-A617-BA73A7AF0702}"/>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8" name="Freeform 9384">
                  <a:extLst>
                    <a:ext uri="{FF2B5EF4-FFF2-40B4-BE49-F238E27FC236}">
                      <a16:creationId xmlns:a16="http://schemas.microsoft.com/office/drawing/2014/main" id="{C0DBEAE7-3DDC-4E17-B8C7-23F76DB9A5AF}"/>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9" name="Freeform 9385">
                  <a:extLst>
                    <a:ext uri="{FF2B5EF4-FFF2-40B4-BE49-F238E27FC236}">
                      <a16:creationId xmlns:a16="http://schemas.microsoft.com/office/drawing/2014/main" id="{7E24A7EB-82FE-42EA-AFE9-590B7BDF2CC5}"/>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0" name="Oval 9386">
                  <a:extLst>
                    <a:ext uri="{FF2B5EF4-FFF2-40B4-BE49-F238E27FC236}">
                      <a16:creationId xmlns:a16="http://schemas.microsoft.com/office/drawing/2014/main" id="{FFA1DEE3-B696-43AA-B312-6AD6F4DEE65B}"/>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9" name="Group 9387">
                <a:extLst>
                  <a:ext uri="{FF2B5EF4-FFF2-40B4-BE49-F238E27FC236}">
                    <a16:creationId xmlns:a16="http://schemas.microsoft.com/office/drawing/2014/main" id="{9DD78417-D821-4B06-B6D9-3B3D8A7BDE7E}"/>
                  </a:ext>
                </a:extLst>
              </p:cNvPr>
              <p:cNvGrpSpPr>
                <a:grpSpLocks noChangeAspect="1"/>
              </p:cNvGrpSpPr>
              <p:nvPr/>
            </p:nvGrpSpPr>
            <p:grpSpPr bwMode="auto">
              <a:xfrm>
                <a:off x="4115" y="1190"/>
                <a:ext cx="62" cy="144"/>
                <a:chOff x="2405" y="2405"/>
                <a:chExt cx="175" cy="403"/>
              </a:xfrm>
            </p:grpSpPr>
            <p:sp>
              <p:nvSpPr>
                <p:cNvPr id="89" name="Oval 9388">
                  <a:extLst>
                    <a:ext uri="{FF2B5EF4-FFF2-40B4-BE49-F238E27FC236}">
                      <a16:creationId xmlns:a16="http://schemas.microsoft.com/office/drawing/2014/main" id="{50046922-08A3-4C18-9C18-9FD82B2B333C}"/>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90" name="Oval 9389">
                  <a:extLst>
                    <a:ext uri="{FF2B5EF4-FFF2-40B4-BE49-F238E27FC236}">
                      <a16:creationId xmlns:a16="http://schemas.microsoft.com/office/drawing/2014/main" id="{608B2936-4B4C-4A50-8680-A55BFD71191F}"/>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91" name="Freeform 9390">
                  <a:extLst>
                    <a:ext uri="{FF2B5EF4-FFF2-40B4-BE49-F238E27FC236}">
                      <a16:creationId xmlns:a16="http://schemas.microsoft.com/office/drawing/2014/main" id="{3203589B-768E-482B-8D98-1A59DF3301F8}"/>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2" name="Freeform 9391">
                  <a:extLst>
                    <a:ext uri="{FF2B5EF4-FFF2-40B4-BE49-F238E27FC236}">
                      <a16:creationId xmlns:a16="http://schemas.microsoft.com/office/drawing/2014/main" id="{54D15E8B-81B8-4A55-8B71-724FA714357A}"/>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 name="Freeform 9392">
                  <a:extLst>
                    <a:ext uri="{FF2B5EF4-FFF2-40B4-BE49-F238E27FC236}">
                      <a16:creationId xmlns:a16="http://schemas.microsoft.com/office/drawing/2014/main" id="{8EB1B2B0-AA30-4AD0-943F-F0A97D18CF9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4" name="Oval 9393">
                  <a:extLst>
                    <a:ext uri="{FF2B5EF4-FFF2-40B4-BE49-F238E27FC236}">
                      <a16:creationId xmlns:a16="http://schemas.microsoft.com/office/drawing/2014/main" id="{B7848373-C83D-4DBF-A557-198779FA163B}"/>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0" name="Group 9394">
                <a:extLst>
                  <a:ext uri="{FF2B5EF4-FFF2-40B4-BE49-F238E27FC236}">
                    <a16:creationId xmlns:a16="http://schemas.microsoft.com/office/drawing/2014/main" id="{83986E48-9C6E-49BE-8CCC-AD88932DE50E}"/>
                  </a:ext>
                </a:extLst>
              </p:cNvPr>
              <p:cNvGrpSpPr>
                <a:grpSpLocks noChangeAspect="1"/>
              </p:cNvGrpSpPr>
              <p:nvPr/>
            </p:nvGrpSpPr>
            <p:grpSpPr bwMode="auto">
              <a:xfrm rot="10800000">
                <a:off x="4116" y="1360"/>
                <a:ext cx="62" cy="144"/>
                <a:chOff x="2405" y="2405"/>
                <a:chExt cx="175" cy="403"/>
              </a:xfrm>
            </p:grpSpPr>
            <p:sp>
              <p:nvSpPr>
                <p:cNvPr id="83" name="Oval 9395">
                  <a:extLst>
                    <a:ext uri="{FF2B5EF4-FFF2-40B4-BE49-F238E27FC236}">
                      <a16:creationId xmlns:a16="http://schemas.microsoft.com/office/drawing/2014/main" id="{6E878EE2-0BDF-4956-A1E6-C33054E470B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84" name="Oval 9396">
                  <a:extLst>
                    <a:ext uri="{FF2B5EF4-FFF2-40B4-BE49-F238E27FC236}">
                      <a16:creationId xmlns:a16="http://schemas.microsoft.com/office/drawing/2014/main" id="{C5D6A4AD-9799-4967-B40B-925F7F8C63E0}"/>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85" name="Freeform 9397">
                  <a:extLst>
                    <a:ext uri="{FF2B5EF4-FFF2-40B4-BE49-F238E27FC236}">
                      <a16:creationId xmlns:a16="http://schemas.microsoft.com/office/drawing/2014/main" id="{42AE9ADC-F396-46D3-B214-E07EE2005BE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 name="Freeform 9398">
                  <a:extLst>
                    <a:ext uri="{FF2B5EF4-FFF2-40B4-BE49-F238E27FC236}">
                      <a16:creationId xmlns:a16="http://schemas.microsoft.com/office/drawing/2014/main" id="{B2D3CF53-946A-4899-8108-2AFC7177B99B}"/>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7" name="Freeform 9399">
                  <a:extLst>
                    <a:ext uri="{FF2B5EF4-FFF2-40B4-BE49-F238E27FC236}">
                      <a16:creationId xmlns:a16="http://schemas.microsoft.com/office/drawing/2014/main" id="{70065BB0-CEA2-40A0-8B37-21D95DD78F1B}"/>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8" name="Oval 9400">
                  <a:extLst>
                    <a:ext uri="{FF2B5EF4-FFF2-40B4-BE49-F238E27FC236}">
                      <a16:creationId xmlns:a16="http://schemas.microsoft.com/office/drawing/2014/main" id="{8391A231-BE9C-459F-954E-EBB8DA3F8F2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1" name="Group 9401">
                <a:extLst>
                  <a:ext uri="{FF2B5EF4-FFF2-40B4-BE49-F238E27FC236}">
                    <a16:creationId xmlns:a16="http://schemas.microsoft.com/office/drawing/2014/main" id="{5B548B5C-6976-4E91-B5FE-5F7D5C2CDF3F}"/>
                  </a:ext>
                </a:extLst>
              </p:cNvPr>
              <p:cNvGrpSpPr>
                <a:grpSpLocks noChangeAspect="1"/>
              </p:cNvGrpSpPr>
              <p:nvPr/>
            </p:nvGrpSpPr>
            <p:grpSpPr bwMode="auto">
              <a:xfrm>
                <a:off x="4181" y="1190"/>
                <a:ext cx="62" cy="144"/>
                <a:chOff x="2405" y="2405"/>
                <a:chExt cx="175" cy="403"/>
              </a:xfrm>
            </p:grpSpPr>
            <p:sp>
              <p:nvSpPr>
                <p:cNvPr id="77" name="Oval 9402">
                  <a:extLst>
                    <a:ext uri="{FF2B5EF4-FFF2-40B4-BE49-F238E27FC236}">
                      <a16:creationId xmlns:a16="http://schemas.microsoft.com/office/drawing/2014/main" id="{8FAEBF8F-F635-4E80-942D-A1EBE5EC5555}"/>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78" name="Oval 9403">
                  <a:extLst>
                    <a:ext uri="{FF2B5EF4-FFF2-40B4-BE49-F238E27FC236}">
                      <a16:creationId xmlns:a16="http://schemas.microsoft.com/office/drawing/2014/main" id="{DC3C3B22-A2C2-4D07-BC35-D8C8C2476D90}"/>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79" name="Freeform 9404">
                  <a:extLst>
                    <a:ext uri="{FF2B5EF4-FFF2-40B4-BE49-F238E27FC236}">
                      <a16:creationId xmlns:a16="http://schemas.microsoft.com/office/drawing/2014/main" id="{76C52BA1-1F64-49F3-B4AA-82DE4A56C27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0" name="Freeform 9405">
                  <a:extLst>
                    <a:ext uri="{FF2B5EF4-FFF2-40B4-BE49-F238E27FC236}">
                      <a16:creationId xmlns:a16="http://schemas.microsoft.com/office/drawing/2014/main" id="{012DDA60-E6E0-4F65-B865-CDF69BE1D3EA}"/>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1" name="Freeform 9406">
                  <a:extLst>
                    <a:ext uri="{FF2B5EF4-FFF2-40B4-BE49-F238E27FC236}">
                      <a16:creationId xmlns:a16="http://schemas.microsoft.com/office/drawing/2014/main" id="{8CE08213-7842-48C8-B523-ACF71E3699B8}"/>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2" name="Oval 9407">
                  <a:extLst>
                    <a:ext uri="{FF2B5EF4-FFF2-40B4-BE49-F238E27FC236}">
                      <a16:creationId xmlns:a16="http://schemas.microsoft.com/office/drawing/2014/main" id="{752D0338-EBFC-4099-8644-8BEDE61D79BE}"/>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2" name="Group 9408">
                <a:extLst>
                  <a:ext uri="{FF2B5EF4-FFF2-40B4-BE49-F238E27FC236}">
                    <a16:creationId xmlns:a16="http://schemas.microsoft.com/office/drawing/2014/main" id="{67C82731-8C70-4D99-8A86-F5D2FFF4D98C}"/>
                  </a:ext>
                </a:extLst>
              </p:cNvPr>
              <p:cNvGrpSpPr>
                <a:grpSpLocks noChangeAspect="1"/>
              </p:cNvGrpSpPr>
              <p:nvPr/>
            </p:nvGrpSpPr>
            <p:grpSpPr bwMode="auto">
              <a:xfrm rot="10800000">
                <a:off x="4182" y="1360"/>
                <a:ext cx="62" cy="144"/>
                <a:chOff x="2405" y="2405"/>
                <a:chExt cx="175" cy="403"/>
              </a:xfrm>
            </p:grpSpPr>
            <p:sp>
              <p:nvSpPr>
                <p:cNvPr id="71" name="Oval 9409">
                  <a:extLst>
                    <a:ext uri="{FF2B5EF4-FFF2-40B4-BE49-F238E27FC236}">
                      <a16:creationId xmlns:a16="http://schemas.microsoft.com/office/drawing/2014/main" id="{4879E2A4-BD9F-4CD1-92AF-6F93168CA1C8}"/>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72" name="Oval 9410">
                  <a:extLst>
                    <a:ext uri="{FF2B5EF4-FFF2-40B4-BE49-F238E27FC236}">
                      <a16:creationId xmlns:a16="http://schemas.microsoft.com/office/drawing/2014/main" id="{5E6DBF8C-F72F-42D8-9796-34B30A332045}"/>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73" name="Freeform 9411">
                  <a:extLst>
                    <a:ext uri="{FF2B5EF4-FFF2-40B4-BE49-F238E27FC236}">
                      <a16:creationId xmlns:a16="http://schemas.microsoft.com/office/drawing/2014/main" id="{D62369FC-1295-40DF-984D-9AF89A05C097}"/>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 name="Freeform 9412">
                  <a:extLst>
                    <a:ext uri="{FF2B5EF4-FFF2-40B4-BE49-F238E27FC236}">
                      <a16:creationId xmlns:a16="http://schemas.microsoft.com/office/drawing/2014/main" id="{6F7F93AF-774B-4CC8-85B6-5E73DDA12DD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 name="Freeform 9413">
                  <a:extLst>
                    <a:ext uri="{FF2B5EF4-FFF2-40B4-BE49-F238E27FC236}">
                      <a16:creationId xmlns:a16="http://schemas.microsoft.com/office/drawing/2014/main" id="{F32F58E3-A297-413A-B9D6-AD6D97E28A7E}"/>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6" name="Oval 9414">
                  <a:extLst>
                    <a:ext uri="{FF2B5EF4-FFF2-40B4-BE49-F238E27FC236}">
                      <a16:creationId xmlns:a16="http://schemas.microsoft.com/office/drawing/2014/main" id="{E21507D9-5B68-43A2-BC8B-4CB30925A3D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3" name="Group 9415">
                <a:extLst>
                  <a:ext uri="{FF2B5EF4-FFF2-40B4-BE49-F238E27FC236}">
                    <a16:creationId xmlns:a16="http://schemas.microsoft.com/office/drawing/2014/main" id="{208F1327-AC90-42EA-8A27-C0956F4BBE89}"/>
                  </a:ext>
                </a:extLst>
              </p:cNvPr>
              <p:cNvGrpSpPr>
                <a:grpSpLocks noChangeAspect="1"/>
              </p:cNvGrpSpPr>
              <p:nvPr/>
            </p:nvGrpSpPr>
            <p:grpSpPr bwMode="auto">
              <a:xfrm>
                <a:off x="4245" y="1190"/>
                <a:ext cx="62" cy="144"/>
                <a:chOff x="2405" y="2405"/>
                <a:chExt cx="175" cy="403"/>
              </a:xfrm>
            </p:grpSpPr>
            <p:sp>
              <p:nvSpPr>
                <p:cNvPr id="65" name="Oval 9416">
                  <a:extLst>
                    <a:ext uri="{FF2B5EF4-FFF2-40B4-BE49-F238E27FC236}">
                      <a16:creationId xmlns:a16="http://schemas.microsoft.com/office/drawing/2014/main" id="{73F564E6-12F7-4F36-9819-4677D87A1D7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6" name="Oval 9417">
                  <a:extLst>
                    <a:ext uri="{FF2B5EF4-FFF2-40B4-BE49-F238E27FC236}">
                      <a16:creationId xmlns:a16="http://schemas.microsoft.com/office/drawing/2014/main" id="{830B846E-48E9-4CAD-8AB0-1B5F76A90727}"/>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7" name="Freeform 9418">
                  <a:extLst>
                    <a:ext uri="{FF2B5EF4-FFF2-40B4-BE49-F238E27FC236}">
                      <a16:creationId xmlns:a16="http://schemas.microsoft.com/office/drawing/2014/main" id="{B53EB611-2CBB-4B1E-9014-C94E144DCFF2}"/>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 name="Freeform 9419">
                  <a:extLst>
                    <a:ext uri="{FF2B5EF4-FFF2-40B4-BE49-F238E27FC236}">
                      <a16:creationId xmlns:a16="http://schemas.microsoft.com/office/drawing/2014/main" id="{812F5355-EC25-4260-AC95-5EC3744DBB20}"/>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9" name="Freeform 9420">
                  <a:extLst>
                    <a:ext uri="{FF2B5EF4-FFF2-40B4-BE49-F238E27FC236}">
                      <a16:creationId xmlns:a16="http://schemas.microsoft.com/office/drawing/2014/main" id="{7267856C-C542-4455-BE65-D7AAEA85088E}"/>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 name="Oval 9421">
                  <a:extLst>
                    <a:ext uri="{FF2B5EF4-FFF2-40B4-BE49-F238E27FC236}">
                      <a16:creationId xmlns:a16="http://schemas.microsoft.com/office/drawing/2014/main" id="{88D2DD74-FBCB-414C-8EEA-F6433E7BD148}"/>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4" name="Group 9422">
                <a:extLst>
                  <a:ext uri="{FF2B5EF4-FFF2-40B4-BE49-F238E27FC236}">
                    <a16:creationId xmlns:a16="http://schemas.microsoft.com/office/drawing/2014/main" id="{7905852B-707F-42E0-BBAC-7E00C7148F65}"/>
                  </a:ext>
                </a:extLst>
              </p:cNvPr>
              <p:cNvGrpSpPr>
                <a:grpSpLocks noChangeAspect="1"/>
              </p:cNvGrpSpPr>
              <p:nvPr/>
            </p:nvGrpSpPr>
            <p:grpSpPr bwMode="auto">
              <a:xfrm rot="10800000">
                <a:off x="4246" y="1360"/>
                <a:ext cx="62" cy="144"/>
                <a:chOff x="2405" y="2405"/>
                <a:chExt cx="175" cy="403"/>
              </a:xfrm>
            </p:grpSpPr>
            <p:sp>
              <p:nvSpPr>
                <p:cNvPr id="59" name="Oval 9423">
                  <a:extLst>
                    <a:ext uri="{FF2B5EF4-FFF2-40B4-BE49-F238E27FC236}">
                      <a16:creationId xmlns:a16="http://schemas.microsoft.com/office/drawing/2014/main" id="{12F1E884-7172-4AB9-AFF7-A02C11EE0C59}"/>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0" name="Oval 9424">
                  <a:extLst>
                    <a:ext uri="{FF2B5EF4-FFF2-40B4-BE49-F238E27FC236}">
                      <a16:creationId xmlns:a16="http://schemas.microsoft.com/office/drawing/2014/main" id="{EB2E3532-BA1C-46FC-97EF-19130A7E8A26}"/>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 name="Freeform 9425">
                  <a:extLst>
                    <a:ext uri="{FF2B5EF4-FFF2-40B4-BE49-F238E27FC236}">
                      <a16:creationId xmlns:a16="http://schemas.microsoft.com/office/drawing/2014/main" id="{5B32E699-DB86-4BB0-9BE2-A64F80173F63}"/>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 name="Freeform 9426">
                  <a:extLst>
                    <a:ext uri="{FF2B5EF4-FFF2-40B4-BE49-F238E27FC236}">
                      <a16:creationId xmlns:a16="http://schemas.microsoft.com/office/drawing/2014/main" id="{1F6DECCF-1269-44C6-8622-849F6BDAC9D0}"/>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 name="Freeform 9427">
                  <a:extLst>
                    <a:ext uri="{FF2B5EF4-FFF2-40B4-BE49-F238E27FC236}">
                      <a16:creationId xmlns:a16="http://schemas.microsoft.com/office/drawing/2014/main" id="{AB55A5A5-DFC2-4113-81D2-4E068A947A1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 name="Oval 9428">
                  <a:extLst>
                    <a:ext uri="{FF2B5EF4-FFF2-40B4-BE49-F238E27FC236}">
                      <a16:creationId xmlns:a16="http://schemas.microsoft.com/office/drawing/2014/main" id="{1E6B1EEA-1416-4CAE-A275-97E3E6978222}"/>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5" name="Group 9429">
                <a:extLst>
                  <a:ext uri="{FF2B5EF4-FFF2-40B4-BE49-F238E27FC236}">
                    <a16:creationId xmlns:a16="http://schemas.microsoft.com/office/drawing/2014/main" id="{9B3BF7C6-9719-4C27-BDC3-C6F76F616EAD}"/>
                  </a:ext>
                </a:extLst>
              </p:cNvPr>
              <p:cNvGrpSpPr>
                <a:grpSpLocks noChangeAspect="1"/>
              </p:cNvGrpSpPr>
              <p:nvPr/>
            </p:nvGrpSpPr>
            <p:grpSpPr bwMode="auto">
              <a:xfrm>
                <a:off x="4310" y="1190"/>
                <a:ext cx="62" cy="144"/>
                <a:chOff x="2405" y="2405"/>
                <a:chExt cx="175" cy="403"/>
              </a:xfrm>
            </p:grpSpPr>
            <p:sp>
              <p:nvSpPr>
                <p:cNvPr id="53" name="Oval 9430">
                  <a:extLst>
                    <a:ext uri="{FF2B5EF4-FFF2-40B4-BE49-F238E27FC236}">
                      <a16:creationId xmlns:a16="http://schemas.microsoft.com/office/drawing/2014/main" id="{9F1302D4-1ED3-4140-8823-1A582F9952E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4" name="Oval 9431">
                  <a:extLst>
                    <a:ext uri="{FF2B5EF4-FFF2-40B4-BE49-F238E27FC236}">
                      <a16:creationId xmlns:a16="http://schemas.microsoft.com/office/drawing/2014/main" id="{9BFAF8A3-7E27-4811-BB89-8642DD78E4FE}"/>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5" name="Freeform 9432">
                  <a:extLst>
                    <a:ext uri="{FF2B5EF4-FFF2-40B4-BE49-F238E27FC236}">
                      <a16:creationId xmlns:a16="http://schemas.microsoft.com/office/drawing/2014/main" id="{A5EC845F-A9A3-4473-9CD3-99BA668E80F9}"/>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 name="Freeform 9433">
                  <a:extLst>
                    <a:ext uri="{FF2B5EF4-FFF2-40B4-BE49-F238E27FC236}">
                      <a16:creationId xmlns:a16="http://schemas.microsoft.com/office/drawing/2014/main" id="{10E6E9D6-ED2E-46FF-9B3B-46FE43E9DF20}"/>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 name="Freeform 9434">
                  <a:extLst>
                    <a:ext uri="{FF2B5EF4-FFF2-40B4-BE49-F238E27FC236}">
                      <a16:creationId xmlns:a16="http://schemas.microsoft.com/office/drawing/2014/main" id="{4266CCB3-24BC-4161-AFEE-46FEE17E458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 name="Oval 9435">
                  <a:extLst>
                    <a:ext uri="{FF2B5EF4-FFF2-40B4-BE49-F238E27FC236}">
                      <a16:creationId xmlns:a16="http://schemas.microsoft.com/office/drawing/2014/main" id="{A604F62F-EC18-4323-A86B-CCBE6FF3FF07}"/>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6" name="Group 9436">
                <a:extLst>
                  <a:ext uri="{FF2B5EF4-FFF2-40B4-BE49-F238E27FC236}">
                    <a16:creationId xmlns:a16="http://schemas.microsoft.com/office/drawing/2014/main" id="{F19D73D4-83F5-48E4-8B8E-80D58EB8C504}"/>
                  </a:ext>
                </a:extLst>
              </p:cNvPr>
              <p:cNvGrpSpPr>
                <a:grpSpLocks noChangeAspect="1"/>
              </p:cNvGrpSpPr>
              <p:nvPr/>
            </p:nvGrpSpPr>
            <p:grpSpPr bwMode="auto">
              <a:xfrm rot="10800000">
                <a:off x="4311" y="1360"/>
                <a:ext cx="62" cy="144"/>
                <a:chOff x="2405" y="2405"/>
                <a:chExt cx="175" cy="403"/>
              </a:xfrm>
            </p:grpSpPr>
            <p:sp>
              <p:nvSpPr>
                <p:cNvPr id="47" name="Oval 9437">
                  <a:extLst>
                    <a:ext uri="{FF2B5EF4-FFF2-40B4-BE49-F238E27FC236}">
                      <a16:creationId xmlns:a16="http://schemas.microsoft.com/office/drawing/2014/main" id="{DB7142DD-FDCF-44F0-8D73-CD11BF281C56}"/>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8" name="Oval 9438">
                  <a:extLst>
                    <a:ext uri="{FF2B5EF4-FFF2-40B4-BE49-F238E27FC236}">
                      <a16:creationId xmlns:a16="http://schemas.microsoft.com/office/drawing/2014/main" id="{ECBD5159-2EE0-4100-BDFB-F4C851874554}"/>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9" name="Freeform 9439">
                  <a:extLst>
                    <a:ext uri="{FF2B5EF4-FFF2-40B4-BE49-F238E27FC236}">
                      <a16:creationId xmlns:a16="http://schemas.microsoft.com/office/drawing/2014/main" id="{FAF61E6E-7874-46F1-8D30-6DBFA0F1A409}"/>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 name="Freeform 9440">
                  <a:extLst>
                    <a:ext uri="{FF2B5EF4-FFF2-40B4-BE49-F238E27FC236}">
                      <a16:creationId xmlns:a16="http://schemas.microsoft.com/office/drawing/2014/main" id="{C37A653B-2964-44B8-A058-AC667C2091B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 name="Freeform 9441">
                  <a:extLst>
                    <a:ext uri="{FF2B5EF4-FFF2-40B4-BE49-F238E27FC236}">
                      <a16:creationId xmlns:a16="http://schemas.microsoft.com/office/drawing/2014/main" id="{DD03C1CB-8A57-4BAC-AEB2-927350669D5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 name="Oval 9442">
                  <a:extLst>
                    <a:ext uri="{FF2B5EF4-FFF2-40B4-BE49-F238E27FC236}">
                      <a16:creationId xmlns:a16="http://schemas.microsoft.com/office/drawing/2014/main" id="{46E18181-BB80-4940-A34A-41D1CFD61EC7}"/>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grpSp>
      <p:grpSp>
        <p:nvGrpSpPr>
          <p:cNvPr id="687" name="Groupe 686">
            <a:extLst>
              <a:ext uri="{FF2B5EF4-FFF2-40B4-BE49-F238E27FC236}">
                <a16:creationId xmlns:a16="http://schemas.microsoft.com/office/drawing/2014/main" id="{DD908264-0C01-4041-B594-4B57EBCF5DC9}"/>
              </a:ext>
            </a:extLst>
          </p:cNvPr>
          <p:cNvGrpSpPr/>
          <p:nvPr/>
        </p:nvGrpSpPr>
        <p:grpSpPr>
          <a:xfrm>
            <a:off x="3546904" y="4163708"/>
            <a:ext cx="1518293" cy="1086488"/>
            <a:chOff x="2284850" y="5157192"/>
            <a:chExt cx="1518293" cy="1086488"/>
          </a:xfrm>
        </p:grpSpPr>
        <p:grpSp>
          <p:nvGrpSpPr>
            <p:cNvPr id="688" name="Groupe 687">
              <a:extLst>
                <a:ext uri="{FF2B5EF4-FFF2-40B4-BE49-F238E27FC236}">
                  <a16:creationId xmlns:a16="http://schemas.microsoft.com/office/drawing/2014/main" id="{1343E0B8-3E9D-4306-9977-06CD7607257D}"/>
                </a:ext>
              </a:extLst>
            </p:cNvPr>
            <p:cNvGrpSpPr/>
            <p:nvPr/>
          </p:nvGrpSpPr>
          <p:grpSpPr>
            <a:xfrm>
              <a:off x="2284850" y="5157192"/>
              <a:ext cx="339732" cy="1085293"/>
              <a:chOff x="2284850" y="5157192"/>
              <a:chExt cx="339732" cy="1085293"/>
            </a:xfrm>
          </p:grpSpPr>
          <p:sp>
            <p:nvSpPr>
              <p:cNvPr id="707" name="Freeform 10158">
                <a:extLst>
                  <a:ext uri="{FF2B5EF4-FFF2-40B4-BE49-F238E27FC236}">
                    <a16:creationId xmlns:a16="http://schemas.microsoft.com/office/drawing/2014/main" id="{CAAD7852-B986-422A-8F45-A447015A7EBF}"/>
                  </a:ext>
                </a:extLst>
              </p:cNvPr>
              <p:cNvSpPr>
                <a:spLocks/>
              </p:cNvSpPr>
              <p:nvPr/>
            </p:nvSpPr>
            <p:spPr bwMode="auto">
              <a:xfrm>
                <a:off x="2284850" y="5157192"/>
                <a:ext cx="339732" cy="1082722"/>
              </a:xfrm>
              <a:custGeom>
                <a:avLst/>
                <a:gdLst>
                  <a:gd name="T0" fmla="*/ 462 w 95"/>
                  <a:gd name="T1" fmla="*/ 28 h 302"/>
                  <a:gd name="T2" fmla="*/ 106 w 95"/>
                  <a:gd name="T3" fmla="*/ 1173 h 302"/>
                  <a:gd name="T4" fmla="*/ 394 w 95"/>
                  <a:gd name="T5" fmla="*/ 2868 h 302"/>
                  <a:gd name="T6" fmla="*/ 483 w 95"/>
                  <a:gd name="T7" fmla="*/ 3750 h 302"/>
                  <a:gd name="T8" fmla="*/ 1151 w 95"/>
                  <a:gd name="T9" fmla="*/ 3672 h 302"/>
                  <a:gd name="T10" fmla="*/ 1195 w 95"/>
                  <a:gd name="T11" fmla="*/ 1889 h 302"/>
                  <a:gd name="T12" fmla="*/ 462 w 95"/>
                  <a:gd name="T13" fmla="*/ 28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02">
                    <a:moveTo>
                      <a:pt x="35" y="2"/>
                    </a:moveTo>
                    <a:cubicBezTo>
                      <a:pt x="14" y="0"/>
                      <a:pt x="0" y="47"/>
                      <a:pt x="8" y="89"/>
                    </a:cubicBezTo>
                    <a:cubicBezTo>
                      <a:pt x="16" y="132"/>
                      <a:pt x="36" y="183"/>
                      <a:pt x="30" y="217"/>
                    </a:cubicBezTo>
                    <a:cubicBezTo>
                      <a:pt x="25" y="251"/>
                      <a:pt x="22" y="266"/>
                      <a:pt x="37" y="284"/>
                    </a:cubicBezTo>
                    <a:cubicBezTo>
                      <a:pt x="52" y="302"/>
                      <a:pt x="81" y="296"/>
                      <a:pt x="88" y="278"/>
                    </a:cubicBezTo>
                    <a:cubicBezTo>
                      <a:pt x="95" y="259"/>
                      <a:pt x="91" y="162"/>
                      <a:pt x="91" y="143"/>
                    </a:cubicBezTo>
                    <a:cubicBezTo>
                      <a:pt x="91" y="125"/>
                      <a:pt x="73" y="2"/>
                      <a:pt x="35" y="2"/>
                    </a:cubicBezTo>
                    <a:close/>
                  </a:path>
                </a:pathLst>
              </a:custGeom>
              <a:solidFill>
                <a:srgbClr val="FF72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8" name="Freeform 10162">
                <a:extLst>
                  <a:ext uri="{FF2B5EF4-FFF2-40B4-BE49-F238E27FC236}">
                    <a16:creationId xmlns:a16="http://schemas.microsoft.com/office/drawing/2014/main" id="{E8D25553-12EF-40D7-ABE7-6B26C3FE6E25}"/>
                  </a:ext>
                </a:extLst>
              </p:cNvPr>
              <p:cNvSpPr>
                <a:spLocks/>
              </p:cNvSpPr>
              <p:nvPr/>
            </p:nvSpPr>
            <p:spPr bwMode="auto">
              <a:xfrm>
                <a:off x="2306083" y="5193124"/>
                <a:ext cx="124366" cy="894687"/>
              </a:xfrm>
              <a:custGeom>
                <a:avLst/>
                <a:gdLst>
                  <a:gd name="T0" fmla="*/ 77 w 35"/>
                  <a:gd name="T1" fmla="*/ 1064 h 250"/>
                  <a:gd name="T2" fmla="*/ 192 w 35"/>
                  <a:gd name="T3" fmla="*/ 1605 h 250"/>
                  <a:gd name="T4" fmla="*/ 363 w 35"/>
                  <a:gd name="T5" fmla="*/ 2735 h 250"/>
                  <a:gd name="T6" fmla="*/ 347 w 35"/>
                  <a:gd name="T7" fmla="*/ 2801 h 250"/>
                  <a:gd name="T8" fmla="*/ 323 w 35"/>
                  <a:gd name="T9" fmla="*/ 3285 h 250"/>
                  <a:gd name="T10" fmla="*/ 323 w 35"/>
                  <a:gd name="T11" fmla="*/ 3285 h 250"/>
                  <a:gd name="T12" fmla="*/ 401 w 35"/>
                  <a:gd name="T13" fmla="*/ 2813 h 250"/>
                  <a:gd name="T14" fmla="*/ 412 w 35"/>
                  <a:gd name="T15" fmla="*/ 2735 h 250"/>
                  <a:gd name="T16" fmla="*/ 286 w 35"/>
                  <a:gd name="T17" fmla="*/ 1593 h 250"/>
                  <a:gd name="T18" fmla="*/ 155 w 35"/>
                  <a:gd name="T19" fmla="*/ 1053 h 250"/>
                  <a:gd name="T20" fmla="*/ 258 w 35"/>
                  <a:gd name="T21" fmla="*/ 0 h 250"/>
                  <a:gd name="T22" fmla="*/ 258 w 35"/>
                  <a:gd name="T23" fmla="*/ 0 h 250"/>
                  <a:gd name="T24" fmla="*/ 77 w 35"/>
                  <a:gd name="T25" fmla="*/ 1064 h 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250">
                    <a:moveTo>
                      <a:pt x="6" y="81"/>
                    </a:moveTo>
                    <a:cubicBezTo>
                      <a:pt x="8" y="94"/>
                      <a:pt x="12" y="108"/>
                      <a:pt x="15" y="122"/>
                    </a:cubicBezTo>
                    <a:cubicBezTo>
                      <a:pt x="23" y="153"/>
                      <a:pt x="32" y="185"/>
                      <a:pt x="28" y="208"/>
                    </a:cubicBezTo>
                    <a:cubicBezTo>
                      <a:pt x="27" y="213"/>
                      <a:pt x="27" y="213"/>
                      <a:pt x="27" y="213"/>
                    </a:cubicBezTo>
                    <a:cubicBezTo>
                      <a:pt x="25" y="229"/>
                      <a:pt x="25" y="240"/>
                      <a:pt x="25" y="250"/>
                    </a:cubicBezTo>
                    <a:cubicBezTo>
                      <a:pt x="25" y="250"/>
                      <a:pt x="25" y="250"/>
                      <a:pt x="25" y="250"/>
                    </a:cubicBezTo>
                    <a:cubicBezTo>
                      <a:pt x="25" y="241"/>
                      <a:pt x="28" y="229"/>
                      <a:pt x="31" y="214"/>
                    </a:cubicBezTo>
                    <a:cubicBezTo>
                      <a:pt x="32" y="208"/>
                      <a:pt x="32" y="208"/>
                      <a:pt x="32" y="208"/>
                    </a:cubicBezTo>
                    <a:cubicBezTo>
                      <a:pt x="35" y="185"/>
                      <a:pt x="30" y="152"/>
                      <a:pt x="22" y="121"/>
                    </a:cubicBezTo>
                    <a:cubicBezTo>
                      <a:pt x="18" y="107"/>
                      <a:pt x="15" y="93"/>
                      <a:pt x="12" y="80"/>
                    </a:cubicBezTo>
                    <a:cubicBezTo>
                      <a:pt x="6" y="50"/>
                      <a:pt x="8" y="14"/>
                      <a:pt x="20" y="0"/>
                    </a:cubicBezTo>
                    <a:cubicBezTo>
                      <a:pt x="20" y="0"/>
                      <a:pt x="20" y="0"/>
                      <a:pt x="20" y="0"/>
                    </a:cubicBezTo>
                    <a:cubicBezTo>
                      <a:pt x="7" y="15"/>
                      <a:pt x="0" y="50"/>
                      <a:pt x="6"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9" name="Freeform 10170">
                <a:extLst>
                  <a:ext uri="{FF2B5EF4-FFF2-40B4-BE49-F238E27FC236}">
                    <a16:creationId xmlns:a16="http://schemas.microsoft.com/office/drawing/2014/main" id="{EE9EAA98-0F63-42B9-B3FA-9A532A0AAD34}"/>
                  </a:ext>
                </a:extLst>
              </p:cNvPr>
              <p:cNvSpPr>
                <a:spLocks/>
              </p:cNvSpPr>
              <p:nvPr/>
            </p:nvSpPr>
            <p:spPr bwMode="auto">
              <a:xfrm>
                <a:off x="2284850" y="5159763"/>
                <a:ext cx="339732" cy="1082722"/>
              </a:xfrm>
              <a:custGeom>
                <a:avLst/>
                <a:gdLst>
                  <a:gd name="T0" fmla="*/ 462 w 95"/>
                  <a:gd name="T1" fmla="*/ 28 h 302"/>
                  <a:gd name="T2" fmla="*/ 106 w 95"/>
                  <a:gd name="T3" fmla="*/ 1173 h 302"/>
                  <a:gd name="T4" fmla="*/ 394 w 95"/>
                  <a:gd name="T5" fmla="*/ 2868 h 302"/>
                  <a:gd name="T6" fmla="*/ 483 w 95"/>
                  <a:gd name="T7" fmla="*/ 3750 h 302"/>
                  <a:gd name="T8" fmla="*/ 1151 w 95"/>
                  <a:gd name="T9" fmla="*/ 3672 h 302"/>
                  <a:gd name="T10" fmla="*/ 1195 w 95"/>
                  <a:gd name="T11" fmla="*/ 1889 h 302"/>
                  <a:gd name="T12" fmla="*/ 462 w 95"/>
                  <a:gd name="T13" fmla="*/ 28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02">
                    <a:moveTo>
                      <a:pt x="35" y="2"/>
                    </a:moveTo>
                    <a:cubicBezTo>
                      <a:pt x="14" y="0"/>
                      <a:pt x="0" y="47"/>
                      <a:pt x="8" y="89"/>
                    </a:cubicBezTo>
                    <a:cubicBezTo>
                      <a:pt x="16" y="132"/>
                      <a:pt x="36" y="183"/>
                      <a:pt x="30" y="217"/>
                    </a:cubicBezTo>
                    <a:cubicBezTo>
                      <a:pt x="25" y="251"/>
                      <a:pt x="22" y="266"/>
                      <a:pt x="37" y="284"/>
                    </a:cubicBezTo>
                    <a:cubicBezTo>
                      <a:pt x="52" y="302"/>
                      <a:pt x="81" y="296"/>
                      <a:pt x="88" y="278"/>
                    </a:cubicBezTo>
                    <a:cubicBezTo>
                      <a:pt x="95" y="259"/>
                      <a:pt x="91" y="162"/>
                      <a:pt x="91" y="143"/>
                    </a:cubicBezTo>
                    <a:cubicBezTo>
                      <a:pt x="91" y="125"/>
                      <a:pt x="73" y="2"/>
                      <a:pt x="35" y="2"/>
                    </a:cubicBezTo>
                    <a:close/>
                  </a:path>
                </a:pathLst>
              </a:custGeom>
              <a:noFill/>
              <a:ln w="7938" cap="rnd">
                <a:solidFill>
                  <a:srgbClr val="75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689" name="Groupe 688">
              <a:extLst>
                <a:ext uri="{FF2B5EF4-FFF2-40B4-BE49-F238E27FC236}">
                  <a16:creationId xmlns:a16="http://schemas.microsoft.com/office/drawing/2014/main" id="{85870C99-E274-4F51-A4B4-90851F74F9A1}"/>
                </a:ext>
              </a:extLst>
            </p:cNvPr>
            <p:cNvGrpSpPr/>
            <p:nvPr/>
          </p:nvGrpSpPr>
          <p:grpSpPr>
            <a:xfrm>
              <a:off x="3419235" y="5157862"/>
              <a:ext cx="383908" cy="1085818"/>
              <a:chOff x="3419235" y="5157862"/>
              <a:chExt cx="383908" cy="1085818"/>
            </a:xfrm>
          </p:grpSpPr>
          <p:sp>
            <p:nvSpPr>
              <p:cNvPr id="704" name="Freeform 10159">
                <a:extLst>
                  <a:ext uri="{FF2B5EF4-FFF2-40B4-BE49-F238E27FC236}">
                    <a16:creationId xmlns:a16="http://schemas.microsoft.com/office/drawing/2014/main" id="{55B58057-16E6-45DE-85D9-1FF53F6FBBB2}"/>
                  </a:ext>
                </a:extLst>
              </p:cNvPr>
              <p:cNvSpPr>
                <a:spLocks/>
              </p:cNvSpPr>
              <p:nvPr/>
            </p:nvSpPr>
            <p:spPr bwMode="auto">
              <a:xfrm>
                <a:off x="3419235" y="5160958"/>
                <a:ext cx="383908" cy="1082722"/>
              </a:xfrm>
              <a:custGeom>
                <a:avLst/>
                <a:gdLst>
                  <a:gd name="T0" fmla="*/ 783 w 95"/>
                  <a:gd name="T1" fmla="*/ 28 h 302"/>
                  <a:gd name="T2" fmla="*/ 1139 w 95"/>
                  <a:gd name="T3" fmla="*/ 1173 h 302"/>
                  <a:gd name="T4" fmla="*/ 851 w 95"/>
                  <a:gd name="T5" fmla="*/ 2868 h 302"/>
                  <a:gd name="T6" fmla="*/ 762 w 95"/>
                  <a:gd name="T7" fmla="*/ 3750 h 302"/>
                  <a:gd name="T8" fmla="*/ 94 w 95"/>
                  <a:gd name="T9" fmla="*/ 3672 h 302"/>
                  <a:gd name="T10" fmla="*/ 66 w 95"/>
                  <a:gd name="T11" fmla="*/ 1889 h 302"/>
                  <a:gd name="T12" fmla="*/ 783 w 95"/>
                  <a:gd name="T13" fmla="*/ 28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02">
                    <a:moveTo>
                      <a:pt x="60" y="2"/>
                    </a:moveTo>
                    <a:cubicBezTo>
                      <a:pt x="81" y="0"/>
                      <a:pt x="95" y="47"/>
                      <a:pt x="87" y="89"/>
                    </a:cubicBezTo>
                    <a:cubicBezTo>
                      <a:pt x="79" y="132"/>
                      <a:pt x="59" y="183"/>
                      <a:pt x="65" y="217"/>
                    </a:cubicBezTo>
                    <a:cubicBezTo>
                      <a:pt x="70" y="251"/>
                      <a:pt x="74" y="266"/>
                      <a:pt x="58" y="284"/>
                    </a:cubicBezTo>
                    <a:cubicBezTo>
                      <a:pt x="43" y="302"/>
                      <a:pt x="14" y="296"/>
                      <a:pt x="7" y="278"/>
                    </a:cubicBezTo>
                    <a:cubicBezTo>
                      <a:pt x="0" y="259"/>
                      <a:pt x="5" y="162"/>
                      <a:pt x="5" y="143"/>
                    </a:cubicBezTo>
                    <a:cubicBezTo>
                      <a:pt x="5" y="125"/>
                      <a:pt x="22" y="2"/>
                      <a:pt x="60" y="2"/>
                    </a:cubicBezTo>
                    <a:close/>
                  </a:path>
                </a:pathLst>
              </a:custGeom>
              <a:solidFill>
                <a:srgbClr val="FF72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5" name="Freeform 10166">
                <a:extLst>
                  <a:ext uri="{FF2B5EF4-FFF2-40B4-BE49-F238E27FC236}">
                    <a16:creationId xmlns:a16="http://schemas.microsoft.com/office/drawing/2014/main" id="{BBC8AA00-6C3E-47AD-BD6C-C1324BEDB44A}"/>
                  </a:ext>
                </a:extLst>
              </p:cNvPr>
              <p:cNvSpPr>
                <a:spLocks/>
              </p:cNvSpPr>
              <p:nvPr/>
            </p:nvSpPr>
            <p:spPr bwMode="auto">
              <a:xfrm>
                <a:off x="3620782" y="5218245"/>
                <a:ext cx="152535" cy="949278"/>
              </a:xfrm>
              <a:custGeom>
                <a:avLst/>
                <a:gdLst>
                  <a:gd name="T0" fmla="*/ 363 w 38"/>
                  <a:gd name="T1" fmla="*/ 0 h 265"/>
                  <a:gd name="T2" fmla="*/ 347 w 38"/>
                  <a:gd name="T3" fmla="*/ 959 h 265"/>
                  <a:gd name="T4" fmla="*/ 220 w 38"/>
                  <a:gd name="T5" fmla="*/ 1500 h 265"/>
                  <a:gd name="T6" fmla="*/ 49 w 38"/>
                  <a:gd name="T7" fmla="*/ 2662 h 265"/>
                  <a:gd name="T8" fmla="*/ 66 w 38"/>
                  <a:gd name="T9" fmla="*/ 2740 h 265"/>
                  <a:gd name="T10" fmla="*/ 49 w 38"/>
                  <a:gd name="T11" fmla="*/ 3494 h 265"/>
                  <a:gd name="T12" fmla="*/ 49 w 38"/>
                  <a:gd name="T13" fmla="*/ 3494 h 265"/>
                  <a:gd name="T14" fmla="*/ 155 w 38"/>
                  <a:gd name="T15" fmla="*/ 2717 h 265"/>
                  <a:gd name="T16" fmla="*/ 143 w 38"/>
                  <a:gd name="T17" fmla="*/ 2650 h 265"/>
                  <a:gd name="T18" fmla="*/ 307 w 38"/>
                  <a:gd name="T19" fmla="*/ 1528 h 265"/>
                  <a:gd name="T20" fmla="*/ 438 w 38"/>
                  <a:gd name="T21" fmla="*/ 976 h 265"/>
                  <a:gd name="T22" fmla="*/ 363 w 38"/>
                  <a:gd name="T23" fmla="*/ 0 h 2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65">
                    <a:moveTo>
                      <a:pt x="28" y="0"/>
                    </a:moveTo>
                    <a:cubicBezTo>
                      <a:pt x="35" y="18"/>
                      <a:pt x="31" y="51"/>
                      <a:pt x="27" y="73"/>
                    </a:cubicBezTo>
                    <a:cubicBezTo>
                      <a:pt x="24" y="86"/>
                      <a:pt x="20" y="100"/>
                      <a:pt x="17" y="114"/>
                    </a:cubicBezTo>
                    <a:cubicBezTo>
                      <a:pt x="9" y="146"/>
                      <a:pt x="0" y="178"/>
                      <a:pt x="4" y="202"/>
                    </a:cubicBezTo>
                    <a:cubicBezTo>
                      <a:pt x="5" y="208"/>
                      <a:pt x="5" y="208"/>
                      <a:pt x="5" y="208"/>
                    </a:cubicBezTo>
                    <a:cubicBezTo>
                      <a:pt x="9" y="235"/>
                      <a:pt x="15" y="250"/>
                      <a:pt x="4" y="265"/>
                    </a:cubicBezTo>
                    <a:cubicBezTo>
                      <a:pt x="4" y="265"/>
                      <a:pt x="4" y="265"/>
                      <a:pt x="4" y="265"/>
                    </a:cubicBezTo>
                    <a:cubicBezTo>
                      <a:pt x="16" y="248"/>
                      <a:pt x="17" y="234"/>
                      <a:pt x="12" y="206"/>
                    </a:cubicBezTo>
                    <a:cubicBezTo>
                      <a:pt x="11" y="201"/>
                      <a:pt x="11" y="201"/>
                      <a:pt x="11" y="201"/>
                    </a:cubicBezTo>
                    <a:cubicBezTo>
                      <a:pt x="8" y="178"/>
                      <a:pt x="16" y="147"/>
                      <a:pt x="24" y="116"/>
                    </a:cubicBezTo>
                    <a:cubicBezTo>
                      <a:pt x="27" y="102"/>
                      <a:pt x="31" y="88"/>
                      <a:pt x="34" y="74"/>
                    </a:cubicBezTo>
                    <a:cubicBezTo>
                      <a:pt x="38" y="51"/>
                      <a:pt x="35" y="20"/>
                      <a:pt x="28" y="0"/>
                    </a:cubicBezTo>
                    <a:close/>
                  </a:path>
                </a:pathLst>
              </a:custGeom>
              <a:solidFill>
                <a:srgbClr val="FF59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6" name="Freeform 10171">
                <a:extLst>
                  <a:ext uri="{FF2B5EF4-FFF2-40B4-BE49-F238E27FC236}">
                    <a16:creationId xmlns:a16="http://schemas.microsoft.com/office/drawing/2014/main" id="{3F1A4E76-50B0-417F-9BDC-2DDAB7299D9E}"/>
                  </a:ext>
                </a:extLst>
              </p:cNvPr>
              <p:cNvSpPr>
                <a:spLocks/>
              </p:cNvSpPr>
              <p:nvPr/>
            </p:nvSpPr>
            <p:spPr bwMode="auto">
              <a:xfrm>
                <a:off x="3419235" y="5157862"/>
                <a:ext cx="383908" cy="1082722"/>
              </a:xfrm>
              <a:custGeom>
                <a:avLst/>
                <a:gdLst>
                  <a:gd name="T0" fmla="*/ 783 w 95"/>
                  <a:gd name="T1" fmla="*/ 28 h 302"/>
                  <a:gd name="T2" fmla="*/ 1139 w 95"/>
                  <a:gd name="T3" fmla="*/ 1173 h 302"/>
                  <a:gd name="T4" fmla="*/ 851 w 95"/>
                  <a:gd name="T5" fmla="*/ 2868 h 302"/>
                  <a:gd name="T6" fmla="*/ 762 w 95"/>
                  <a:gd name="T7" fmla="*/ 3750 h 302"/>
                  <a:gd name="T8" fmla="*/ 94 w 95"/>
                  <a:gd name="T9" fmla="*/ 3672 h 302"/>
                  <a:gd name="T10" fmla="*/ 66 w 95"/>
                  <a:gd name="T11" fmla="*/ 1889 h 302"/>
                  <a:gd name="T12" fmla="*/ 783 w 95"/>
                  <a:gd name="T13" fmla="*/ 28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02">
                    <a:moveTo>
                      <a:pt x="60" y="2"/>
                    </a:moveTo>
                    <a:cubicBezTo>
                      <a:pt x="81" y="0"/>
                      <a:pt x="95" y="47"/>
                      <a:pt x="87" y="89"/>
                    </a:cubicBezTo>
                    <a:cubicBezTo>
                      <a:pt x="79" y="132"/>
                      <a:pt x="59" y="183"/>
                      <a:pt x="65" y="217"/>
                    </a:cubicBezTo>
                    <a:cubicBezTo>
                      <a:pt x="70" y="251"/>
                      <a:pt x="74" y="266"/>
                      <a:pt x="58" y="284"/>
                    </a:cubicBezTo>
                    <a:cubicBezTo>
                      <a:pt x="43" y="302"/>
                      <a:pt x="14" y="296"/>
                      <a:pt x="7" y="278"/>
                    </a:cubicBezTo>
                    <a:cubicBezTo>
                      <a:pt x="0" y="259"/>
                      <a:pt x="5" y="162"/>
                      <a:pt x="5" y="143"/>
                    </a:cubicBezTo>
                    <a:cubicBezTo>
                      <a:pt x="5" y="125"/>
                      <a:pt x="22" y="2"/>
                      <a:pt x="60" y="2"/>
                    </a:cubicBezTo>
                    <a:close/>
                  </a:path>
                </a:pathLst>
              </a:custGeom>
              <a:noFill/>
              <a:ln w="7938" cap="rnd">
                <a:solidFill>
                  <a:srgbClr val="75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690" name="Group 3216">
              <a:extLst>
                <a:ext uri="{FF2B5EF4-FFF2-40B4-BE49-F238E27FC236}">
                  <a16:creationId xmlns:a16="http://schemas.microsoft.com/office/drawing/2014/main" id="{27534F74-9433-4F5F-96C6-F6AF366C7C54}"/>
                </a:ext>
              </a:extLst>
            </p:cNvPr>
            <p:cNvGrpSpPr>
              <a:grpSpLocks/>
            </p:cNvGrpSpPr>
            <p:nvPr/>
          </p:nvGrpSpPr>
          <p:grpSpPr bwMode="auto">
            <a:xfrm>
              <a:off x="2574022" y="5384255"/>
              <a:ext cx="436563" cy="681037"/>
              <a:chOff x="2787" y="1544"/>
              <a:chExt cx="290" cy="263"/>
            </a:xfrm>
          </p:grpSpPr>
          <p:sp>
            <p:nvSpPr>
              <p:cNvPr id="699" name="Freeform 3217">
                <a:extLst>
                  <a:ext uri="{FF2B5EF4-FFF2-40B4-BE49-F238E27FC236}">
                    <a16:creationId xmlns:a16="http://schemas.microsoft.com/office/drawing/2014/main" id="{77F05F34-F50C-431F-A6CD-3E611409A95C}"/>
                  </a:ext>
                </a:extLst>
              </p:cNvPr>
              <p:cNvSpPr>
                <a:spLocks/>
              </p:cNvSpPr>
              <p:nvPr/>
            </p:nvSpPr>
            <p:spPr bwMode="auto">
              <a:xfrm>
                <a:off x="2787" y="1544"/>
                <a:ext cx="290" cy="263"/>
              </a:xfrm>
              <a:custGeom>
                <a:avLst/>
                <a:gdLst>
                  <a:gd name="T0" fmla="*/ 1813 w 116"/>
                  <a:gd name="T1" fmla="*/ 0 h 99"/>
                  <a:gd name="T2" fmla="*/ 1458 w 116"/>
                  <a:gd name="T3" fmla="*/ 0 h 99"/>
                  <a:gd name="T4" fmla="*/ 1458 w 116"/>
                  <a:gd name="T5" fmla="*/ 35 h 99"/>
                  <a:gd name="T6" fmla="*/ 908 w 116"/>
                  <a:gd name="T7" fmla="*/ 691 h 99"/>
                  <a:gd name="T8" fmla="*/ 345 w 116"/>
                  <a:gd name="T9" fmla="*/ 35 h 99"/>
                  <a:gd name="T10" fmla="*/ 345 w 116"/>
                  <a:gd name="T11" fmla="*/ 0 h 99"/>
                  <a:gd name="T12" fmla="*/ 0 w 116"/>
                  <a:gd name="T13" fmla="*/ 0 h 99"/>
                  <a:gd name="T14" fmla="*/ 250 w 116"/>
                  <a:gd name="T15" fmla="*/ 1347 h 99"/>
                  <a:gd name="T16" fmla="*/ 708 w 116"/>
                  <a:gd name="T17" fmla="*/ 1347 h 99"/>
                  <a:gd name="T18" fmla="*/ 708 w 116"/>
                  <a:gd name="T19" fmla="*/ 1610 h 99"/>
                  <a:gd name="T20" fmla="*/ 908 w 116"/>
                  <a:gd name="T21" fmla="*/ 1857 h 99"/>
                  <a:gd name="T22" fmla="*/ 1095 w 116"/>
                  <a:gd name="T23" fmla="*/ 1610 h 99"/>
                  <a:gd name="T24" fmla="*/ 1095 w 116"/>
                  <a:gd name="T25" fmla="*/ 1347 h 99"/>
                  <a:gd name="T26" fmla="*/ 1563 w 116"/>
                  <a:gd name="T27" fmla="*/ 1347 h 99"/>
                  <a:gd name="T28" fmla="*/ 1813 w 116"/>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 h="99">
                    <a:moveTo>
                      <a:pt x="116" y="0"/>
                    </a:moveTo>
                    <a:cubicBezTo>
                      <a:pt x="93" y="0"/>
                      <a:pt x="93" y="0"/>
                      <a:pt x="93" y="0"/>
                    </a:cubicBezTo>
                    <a:cubicBezTo>
                      <a:pt x="93" y="1"/>
                      <a:pt x="93" y="1"/>
                      <a:pt x="93" y="2"/>
                    </a:cubicBezTo>
                    <a:cubicBezTo>
                      <a:pt x="93" y="21"/>
                      <a:pt x="77" y="37"/>
                      <a:pt x="58" y="37"/>
                    </a:cubicBezTo>
                    <a:cubicBezTo>
                      <a:pt x="38" y="37"/>
                      <a:pt x="22" y="21"/>
                      <a:pt x="22" y="2"/>
                    </a:cubicBezTo>
                    <a:cubicBezTo>
                      <a:pt x="22" y="1"/>
                      <a:pt x="22" y="1"/>
                      <a:pt x="22" y="0"/>
                    </a:cubicBezTo>
                    <a:cubicBezTo>
                      <a:pt x="0" y="0"/>
                      <a:pt x="0" y="0"/>
                      <a:pt x="0" y="0"/>
                    </a:cubicBezTo>
                    <a:cubicBezTo>
                      <a:pt x="16" y="72"/>
                      <a:pt x="16" y="72"/>
                      <a:pt x="16" y="72"/>
                    </a:cubicBezTo>
                    <a:cubicBezTo>
                      <a:pt x="45" y="72"/>
                      <a:pt x="45" y="72"/>
                      <a:pt x="45" y="72"/>
                    </a:cubicBezTo>
                    <a:cubicBezTo>
                      <a:pt x="45" y="86"/>
                      <a:pt x="45" y="86"/>
                      <a:pt x="45" y="86"/>
                    </a:cubicBezTo>
                    <a:cubicBezTo>
                      <a:pt x="45" y="93"/>
                      <a:pt x="51" y="99"/>
                      <a:pt x="58" y="99"/>
                    </a:cubicBezTo>
                    <a:cubicBezTo>
                      <a:pt x="65" y="99"/>
                      <a:pt x="70" y="93"/>
                      <a:pt x="70" y="86"/>
                    </a:cubicBezTo>
                    <a:cubicBezTo>
                      <a:pt x="70" y="72"/>
                      <a:pt x="70" y="72"/>
                      <a:pt x="70" y="72"/>
                    </a:cubicBezTo>
                    <a:cubicBezTo>
                      <a:pt x="100" y="72"/>
                      <a:pt x="100" y="72"/>
                      <a:pt x="100" y="72"/>
                    </a:cubicBezTo>
                    <a:lnTo>
                      <a:pt x="116" y="0"/>
                    </a:lnTo>
                    <a:close/>
                  </a:path>
                </a:pathLst>
              </a:custGeom>
              <a:solidFill>
                <a:srgbClr val="615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0" name="Freeform 3218">
                <a:extLst>
                  <a:ext uri="{FF2B5EF4-FFF2-40B4-BE49-F238E27FC236}">
                    <a16:creationId xmlns:a16="http://schemas.microsoft.com/office/drawing/2014/main" id="{2522BA77-4AD1-43BF-9203-BEFD727BDD8E}"/>
                  </a:ext>
                </a:extLst>
              </p:cNvPr>
              <p:cNvSpPr>
                <a:spLocks noEditPoints="1"/>
              </p:cNvSpPr>
              <p:nvPr/>
            </p:nvSpPr>
            <p:spPr bwMode="auto">
              <a:xfrm>
                <a:off x="2819" y="1544"/>
                <a:ext cx="258" cy="263"/>
              </a:xfrm>
              <a:custGeom>
                <a:avLst/>
                <a:gdLst>
                  <a:gd name="T0" fmla="*/ 145 w 103"/>
                  <a:gd name="T1" fmla="*/ 35 h 99"/>
                  <a:gd name="T2" fmla="*/ 145 w 103"/>
                  <a:gd name="T3" fmla="*/ 0 h 99"/>
                  <a:gd name="T4" fmla="*/ 63 w 103"/>
                  <a:gd name="T5" fmla="*/ 0 h 99"/>
                  <a:gd name="T6" fmla="*/ 175 w 103"/>
                  <a:gd name="T7" fmla="*/ 260 h 99"/>
                  <a:gd name="T8" fmla="*/ 145 w 103"/>
                  <a:gd name="T9" fmla="*/ 35 h 99"/>
                  <a:gd name="T10" fmla="*/ 1463 w 103"/>
                  <a:gd name="T11" fmla="*/ 0 h 99"/>
                  <a:gd name="T12" fmla="*/ 1255 w 103"/>
                  <a:gd name="T13" fmla="*/ 1121 h 99"/>
                  <a:gd name="T14" fmla="*/ 942 w 103"/>
                  <a:gd name="T15" fmla="*/ 1121 h 99"/>
                  <a:gd name="T16" fmla="*/ 784 w 103"/>
                  <a:gd name="T17" fmla="*/ 1389 h 99"/>
                  <a:gd name="T18" fmla="*/ 584 w 103"/>
                  <a:gd name="T19" fmla="*/ 1631 h 99"/>
                  <a:gd name="T20" fmla="*/ 501 w 103"/>
                  <a:gd name="T21" fmla="*/ 1610 h 99"/>
                  <a:gd name="T22" fmla="*/ 501 w 103"/>
                  <a:gd name="T23" fmla="*/ 1610 h 99"/>
                  <a:gd name="T24" fmla="*/ 709 w 103"/>
                  <a:gd name="T25" fmla="*/ 1857 h 99"/>
                  <a:gd name="T26" fmla="*/ 897 w 103"/>
                  <a:gd name="T27" fmla="*/ 1610 h 99"/>
                  <a:gd name="T28" fmla="*/ 897 w 103"/>
                  <a:gd name="T29" fmla="*/ 1347 h 99"/>
                  <a:gd name="T30" fmla="*/ 1368 w 103"/>
                  <a:gd name="T31" fmla="*/ 1347 h 99"/>
                  <a:gd name="T32" fmla="*/ 1618 w 103"/>
                  <a:gd name="T33" fmla="*/ 0 h 99"/>
                  <a:gd name="T34" fmla="*/ 1463 w 103"/>
                  <a:gd name="T35" fmla="*/ 0 h 99"/>
                  <a:gd name="T36" fmla="*/ 50 w 103"/>
                  <a:gd name="T37" fmla="*/ 1347 h 99"/>
                  <a:gd name="T38" fmla="*/ 396 w 103"/>
                  <a:gd name="T39" fmla="*/ 1347 h 99"/>
                  <a:gd name="T40" fmla="*/ 376 w 103"/>
                  <a:gd name="T41" fmla="*/ 1278 h 99"/>
                  <a:gd name="T42" fmla="*/ 0 w 103"/>
                  <a:gd name="T43" fmla="*/ 1121 h 99"/>
                  <a:gd name="T44" fmla="*/ 50 w 103"/>
                  <a:gd name="T45" fmla="*/ 1347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3" h="99">
                    <a:moveTo>
                      <a:pt x="9" y="2"/>
                    </a:moveTo>
                    <a:cubicBezTo>
                      <a:pt x="9" y="1"/>
                      <a:pt x="9" y="1"/>
                      <a:pt x="9" y="0"/>
                    </a:cubicBezTo>
                    <a:cubicBezTo>
                      <a:pt x="4" y="0"/>
                      <a:pt x="4" y="0"/>
                      <a:pt x="4" y="0"/>
                    </a:cubicBezTo>
                    <a:cubicBezTo>
                      <a:pt x="5" y="5"/>
                      <a:pt x="8" y="10"/>
                      <a:pt x="11" y="14"/>
                    </a:cubicBezTo>
                    <a:cubicBezTo>
                      <a:pt x="10" y="10"/>
                      <a:pt x="9" y="6"/>
                      <a:pt x="9" y="2"/>
                    </a:cubicBezTo>
                    <a:close/>
                    <a:moveTo>
                      <a:pt x="93" y="0"/>
                    </a:moveTo>
                    <a:cubicBezTo>
                      <a:pt x="80" y="60"/>
                      <a:pt x="80" y="60"/>
                      <a:pt x="80" y="60"/>
                    </a:cubicBezTo>
                    <a:cubicBezTo>
                      <a:pt x="80" y="60"/>
                      <a:pt x="67" y="60"/>
                      <a:pt x="60" y="60"/>
                    </a:cubicBezTo>
                    <a:cubicBezTo>
                      <a:pt x="52" y="60"/>
                      <a:pt x="50" y="74"/>
                      <a:pt x="50" y="74"/>
                    </a:cubicBezTo>
                    <a:cubicBezTo>
                      <a:pt x="50" y="81"/>
                      <a:pt x="44" y="87"/>
                      <a:pt x="37" y="87"/>
                    </a:cubicBezTo>
                    <a:cubicBezTo>
                      <a:pt x="36" y="87"/>
                      <a:pt x="34" y="86"/>
                      <a:pt x="32" y="86"/>
                    </a:cubicBezTo>
                    <a:cubicBezTo>
                      <a:pt x="32" y="86"/>
                      <a:pt x="32" y="86"/>
                      <a:pt x="32" y="86"/>
                    </a:cubicBezTo>
                    <a:cubicBezTo>
                      <a:pt x="32" y="93"/>
                      <a:pt x="38" y="99"/>
                      <a:pt x="45" y="99"/>
                    </a:cubicBezTo>
                    <a:cubicBezTo>
                      <a:pt x="52" y="99"/>
                      <a:pt x="57" y="93"/>
                      <a:pt x="57" y="86"/>
                    </a:cubicBezTo>
                    <a:cubicBezTo>
                      <a:pt x="57" y="72"/>
                      <a:pt x="57" y="72"/>
                      <a:pt x="57" y="72"/>
                    </a:cubicBezTo>
                    <a:cubicBezTo>
                      <a:pt x="87" y="72"/>
                      <a:pt x="87" y="72"/>
                      <a:pt x="87" y="72"/>
                    </a:cubicBezTo>
                    <a:cubicBezTo>
                      <a:pt x="103" y="0"/>
                      <a:pt x="103" y="0"/>
                      <a:pt x="103" y="0"/>
                    </a:cubicBezTo>
                    <a:lnTo>
                      <a:pt x="93" y="0"/>
                    </a:lnTo>
                    <a:close/>
                    <a:moveTo>
                      <a:pt x="3" y="72"/>
                    </a:moveTo>
                    <a:cubicBezTo>
                      <a:pt x="25" y="72"/>
                      <a:pt x="25" y="72"/>
                      <a:pt x="25" y="72"/>
                    </a:cubicBezTo>
                    <a:cubicBezTo>
                      <a:pt x="24" y="68"/>
                      <a:pt x="24" y="68"/>
                      <a:pt x="24" y="68"/>
                    </a:cubicBezTo>
                    <a:cubicBezTo>
                      <a:pt x="0" y="60"/>
                      <a:pt x="0" y="60"/>
                      <a:pt x="0" y="60"/>
                    </a:cubicBezTo>
                    <a:lnTo>
                      <a:pt x="3" y="72"/>
                    </a:lnTo>
                    <a:close/>
                  </a:path>
                </a:pathLst>
              </a:custGeom>
              <a:solidFill>
                <a:srgbClr val="5142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1" name="Freeform 3219">
                <a:extLst>
                  <a:ext uri="{FF2B5EF4-FFF2-40B4-BE49-F238E27FC236}">
                    <a16:creationId xmlns:a16="http://schemas.microsoft.com/office/drawing/2014/main" id="{92C32A83-919F-41E0-B19B-B6BD03E1763B}"/>
                  </a:ext>
                </a:extLst>
              </p:cNvPr>
              <p:cNvSpPr>
                <a:spLocks/>
              </p:cNvSpPr>
              <p:nvPr/>
            </p:nvSpPr>
            <p:spPr bwMode="auto">
              <a:xfrm>
                <a:off x="2939" y="1554"/>
                <a:ext cx="90" cy="96"/>
              </a:xfrm>
              <a:custGeom>
                <a:avLst/>
                <a:gdLst>
                  <a:gd name="T0" fmla="*/ 0 w 36"/>
                  <a:gd name="T1" fmla="*/ 683 h 36"/>
                  <a:gd name="T2" fmla="*/ 563 w 36"/>
                  <a:gd name="T3" fmla="*/ 0 h 36"/>
                  <a:gd name="T4" fmla="*/ 0 w 36"/>
                  <a:gd name="T5" fmla="*/ 683 h 36"/>
                  <a:gd name="T6" fmla="*/ 0 60000 65536"/>
                  <a:gd name="T7" fmla="*/ 0 60000 65536"/>
                  <a:gd name="T8" fmla="*/ 0 60000 65536"/>
                </a:gdLst>
                <a:ahLst/>
                <a:cxnLst>
                  <a:cxn ang="T6">
                    <a:pos x="T0" y="T1"/>
                  </a:cxn>
                  <a:cxn ang="T7">
                    <a:pos x="T2" y="T3"/>
                  </a:cxn>
                  <a:cxn ang="T8">
                    <a:pos x="T4" y="T5"/>
                  </a:cxn>
                </a:cxnLst>
                <a:rect l="0" t="0" r="r" b="b"/>
                <a:pathLst>
                  <a:path w="36" h="36">
                    <a:moveTo>
                      <a:pt x="0" y="36"/>
                    </a:moveTo>
                    <a:cubicBezTo>
                      <a:pt x="20" y="36"/>
                      <a:pt x="36" y="20"/>
                      <a:pt x="36" y="0"/>
                    </a:cubicBezTo>
                    <a:cubicBezTo>
                      <a:pt x="35" y="21"/>
                      <a:pt x="28" y="36"/>
                      <a:pt x="0"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2" name="Freeform 3220">
                <a:extLst>
                  <a:ext uri="{FF2B5EF4-FFF2-40B4-BE49-F238E27FC236}">
                    <a16:creationId xmlns:a16="http://schemas.microsoft.com/office/drawing/2014/main" id="{2760A729-430B-44CB-89BF-8D195ECED9E5}"/>
                  </a:ext>
                </a:extLst>
              </p:cNvPr>
              <p:cNvSpPr>
                <a:spLocks/>
              </p:cNvSpPr>
              <p:nvPr/>
            </p:nvSpPr>
            <p:spPr bwMode="auto">
              <a:xfrm>
                <a:off x="2797" y="1552"/>
                <a:ext cx="22" cy="103"/>
              </a:xfrm>
              <a:custGeom>
                <a:avLst/>
                <a:gdLst>
                  <a:gd name="T0" fmla="*/ 132 w 9"/>
                  <a:gd name="T1" fmla="*/ 21 h 39"/>
                  <a:gd name="T2" fmla="*/ 0 w 9"/>
                  <a:gd name="T3" fmla="*/ 21 h 39"/>
                  <a:gd name="T4" fmla="*/ 120 w 9"/>
                  <a:gd name="T5" fmla="*/ 718 h 39"/>
                  <a:gd name="T6" fmla="*/ 132 w 9"/>
                  <a:gd name="T7" fmla="*/ 21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9">
                    <a:moveTo>
                      <a:pt x="9" y="1"/>
                    </a:moveTo>
                    <a:cubicBezTo>
                      <a:pt x="0" y="1"/>
                      <a:pt x="0" y="1"/>
                      <a:pt x="0" y="1"/>
                    </a:cubicBezTo>
                    <a:cubicBezTo>
                      <a:pt x="8" y="39"/>
                      <a:pt x="8" y="39"/>
                      <a:pt x="8" y="39"/>
                    </a:cubicBezTo>
                    <a:cubicBezTo>
                      <a:pt x="5" y="25"/>
                      <a:pt x="2"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3" name="Freeform 3221">
                <a:extLst>
                  <a:ext uri="{FF2B5EF4-FFF2-40B4-BE49-F238E27FC236}">
                    <a16:creationId xmlns:a16="http://schemas.microsoft.com/office/drawing/2014/main" id="{F8BE7CB1-9387-4A69-95C2-FCBF34BCCF92}"/>
                  </a:ext>
                </a:extLst>
              </p:cNvPr>
              <p:cNvSpPr>
                <a:spLocks/>
              </p:cNvSpPr>
              <p:nvPr/>
            </p:nvSpPr>
            <p:spPr bwMode="auto">
              <a:xfrm>
                <a:off x="2787" y="1544"/>
                <a:ext cx="290" cy="263"/>
              </a:xfrm>
              <a:custGeom>
                <a:avLst/>
                <a:gdLst>
                  <a:gd name="T0" fmla="*/ 1813 w 116"/>
                  <a:gd name="T1" fmla="*/ 0 h 99"/>
                  <a:gd name="T2" fmla="*/ 1458 w 116"/>
                  <a:gd name="T3" fmla="*/ 0 h 99"/>
                  <a:gd name="T4" fmla="*/ 1458 w 116"/>
                  <a:gd name="T5" fmla="*/ 35 h 99"/>
                  <a:gd name="T6" fmla="*/ 908 w 116"/>
                  <a:gd name="T7" fmla="*/ 691 h 99"/>
                  <a:gd name="T8" fmla="*/ 345 w 116"/>
                  <a:gd name="T9" fmla="*/ 35 h 99"/>
                  <a:gd name="T10" fmla="*/ 345 w 116"/>
                  <a:gd name="T11" fmla="*/ 0 h 99"/>
                  <a:gd name="T12" fmla="*/ 0 w 116"/>
                  <a:gd name="T13" fmla="*/ 0 h 99"/>
                  <a:gd name="T14" fmla="*/ 250 w 116"/>
                  <a:gd name="T15" fmla="*/ 1347 h 99"/>
                  <a:gd name="T16" fmla="*/ 708 w 116"/>
                  <a:gd name="T17" fmla="*/ 1347 h 99"/>
                  <a:gd name="T18" fmla="*/ 708 w 116"/>
                  <a:gd name="T19" fmla="*/ 1610 h 99"/>
                  <a:gd name="T20" fmla="*/ 908 w 116"/>
                  <a:gd name="T21" fmla="*/ 1857 h 99"/>
                  <a:gd name="T22" fmla="*/ 1095 w 116"/>
                  <a:gd name="T23" fmla="*/ 1610 h 99"/>
                  <a:gd name="T24" fmla="*/ 1095 w 116"/>
                  <a:gd name="T25" fmla="*/ 1347 h 99"/>
                  <a:gd name="T26" fmla="*/ 1563 w 116"/>
                  <a:gd name="T27" fmla="*/ 1347 h 99"/>
                  <a:gd name="T28" fmla="*/ 1813 w 116"/>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 h="99">
                    <a:moveTo>
                      <a:pt x="116" y="0"/>
                    </a:moveTo>
                    <a:cubicBezTo>
                      <a:pt x="93" y="0"/>
                      <a:pt x="93" y="0"/>
                      <a:pt x="93" y="0"/>
                    </a:cubicBezTo>
                    <a:cubicBezTo>
                      <a:pt x="93" y="1"/>
                      <a:pt x="93" y="1"/>
                      <a:pt x="93" y="2"/>
                    </a:cubicBezTo>
                    <a:cubicBezTo>
                      <a:pt x="93" y="21"/>
                      <a:pt x="77" y="37"/>
                      <a:pt x="58" y="37"/>
                    </a:cubicBezTo>
                    <a:cubicBezTo>
                      <a:pt x="38" y="37"/>
                      <a:pt x="22" y="21"/>
                      <a:pt x="22" y="2"/>
                    </a:cubicBezTo>
                    <a:cubicBezTo>
                      <a:pt x="22" y="1"/>
                      <a:pt x="22" y="1"/>
                      <a:pt x="22" y="0"/>
                    </a:cubicBezTo>
                    <a:cubicBezTo>
                      <a:pt x="0" y="0"/>
                      <a:pt x="0" y="0"/>
                      <a:pt x="0" y="0"/>
                    </a:cubicBezTo>
                    <a:cubicBezTo>
                      <a:pt x="16" y="72"/>
                      <a:pt x="16" y="72"/>
                      <a:pt x="16" y="72"/>
                    </a:cubicBezTo>
                    <a:cubicBezTo>
                      <a:pt x="45" y="72"/>
                      <a:pt x="45" y="72"/>
                      <a:pt x="45" y="72"/>
                    </a:cubicBezTo>
                    <a:cubicBezTo>
                      <a:pt x="45" y="86"/>
                      <a:pt x="45" y="86"/>
                      <a:pt x="45" y="86"/>
                    </a:cubicBezTo>
                    <a:cubicBezTo>
                      <a:pt x="45" y="93"/>
                      <a:pt x="51" y="99"/>
                      <a:pt x="58" y="99"/>
                    </a:cubicBezTo>
                    <a:cubicBezTo>
                      <a:pt x="65" y="99"/>
                      <a:pt x="70" y="93"/>
                      <a:pt x="70" y="86"/>
                    </a:cubicBezTo>
                    <a:cubicBezTo>
                      <a:pt x="70" y="72"/>
                      <a:pt x="70" y="72"/>
                      <a:pt x="70" y="72"/>
                    </a:cubicBezTo>
                    <a:cubicBezTo>
                      <a:pt x="100" y="72"/>
                      <a:pt x="100" y="72"/>
                      <a:pt x="100" y="72"/>
                    </a:cubicBezTo>
                    <a:lnTo>
                      <a:pt x="116" y="0"/>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691" name="Group 3216">
              <a:extLst>
                <a:ext uri="{FF2B5EF4-FFF2-40B4-BE49-F238E27FC236}">
                  <a16:creationId xmlns:a16="http://schemas.microsoft.com/office/drawing/2014/main" id="{D5C351FE-1687-4FEC-8E2C-34B74E55A519}"/>
                </a:ext>
              </a:extLst>
            </p:cNvPr>
            <p:cNvGrpSpPr>
              <a:grpSpLocks/>
            </p:cNvGrpSpPr>
            <p:nvPr/>
          </p:nvGrpSpPr>
          <p:grpSpPr bwMode="auto">
            <a:xfrm>
              <a:off x="3030094" y="5384255"/>
              <a:ext cx="436563" cy="681037"/>
              <a:chOff x="2787" y="1544"/>
              <a:chExt cx="290" cy="263"/>
            </a:xfrm>
          </p:grpSpPr>
          <p:sp>
            <p:nvSpPr>
              <p:cNvPr id="694" name="Freeform 3217">
                <a:extLst>
                  <a:ext uri="{FF2B5EF4-FFF2-40B4-BE49-F238E27FC236}">
                    <a16:creationId xmlns:a16="http://schemas.microsoft.com/office/drawing/2014/main" id="{B74800A8-2A4F-405F-86A9-90FB301FF89E}"/>
                  </a:ext>
                </a:extLst>
              </p:cNvPr>
              <p:cNvSpPr>
                <a:spLocks/>
              </p:cNvSpPr>
              <p:nvPr/>
            </p:nvSpPr>
            <p:spPr bwMode="auto">
              <a:xfrm>
                <a:off x="2787" y="1544"/>
                <a:ext cx="290" cy="263"/>
              </a:xfrm>
              <a:custGeom>
                <a:avLst/>
                <a:gdLst>
                  <a:gd name="T0" fmla="*/ 1813 w 116"/>
                  <a:gd name="T1" fmla="*/ 0 h 99"/>
                  <a:gd name="T2" fmla="*/ 1458 w 116"/>
                  <a:gd name="T3" fmla="*/ 0 h 99"/>
                  <a:gd name="T4" fmla="*/ 1458 w 116"/>
                  <a:gd name="T5" fmla="*/ 35 h 99"/>
                  <a:gd name="T6" fmla="*/ 908 w 116"/>
                  <a:gd name="T7" fmla="*/ 691 h 99"/>
                  <a:gd name="T8" fmla="*/ 345 w 116"/>
                  <a:gd name="T9" fmla="*/ 35 h 99"/>
                  <a:gd name="T10" fmla="*/ 345 w 116"/>
                  <a:gd name="T11" fmla="*/ 0 h 99"/>
                  <a:gd name="T12" fmla="*/ 0 w 116"/>
                  <a:gd name="T13" fmla="*/ 0 h 99"/>
                  <a:gd name="T14" fmla="*/ 250 w 116"/>
                  <a:gd name="T15" fmla="*/ 1347 h 99"/>
                  <a:gd name="T16" fmla="*/ 708 w 116"/>
                  <a:gd name="T17" fmla="*/ 1347 h 99"/>
                  <a:gd name="T18" fmla="*/ 708 w 116"/>
                  <a:gd name="T19" fmla="*/ 1610 h 99"/>
                  <a:gd name="T20" fmla="*/ 908 w 116"/>
                  <a:gd name="T21" fmla="*/ 1857 h 99"/>
                  <a:gd name="T22" fmla="*/ 1095 w 116"/>
                  <a:gd name="T23" fmla="*/ 1610 h 99"/>
                  <a:gd name="T24" fmla="*/ 1095 w 116"/>
                  <a:gd name="T25" fmla="*/ 1347 h 99"/>
                  <a:gd name="T26" fmla="*/ 1563 w 116"/>
                  <a:gd name="T27" fmla="*/ 1347 h 99"/>
                  <a:gd name="T28" fmla="*/ 1813 w 116"/>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 h="99">
                    <a:moveTo>
                      <a:pt x="116" y="0"/>
                    </a:moveTo>
                    <a:cubicBezTo>
                      <a:pt x="93" y="0"/>
                      <a:pt x="93" y="0"/>
                      <a:pt x="93" y="0"/>
                    </a:cubicBezTo>
                    <a:cubicBezTo>
                      <a:pt x="93" y="1"/>
                      <a:pt x="93" y="1"/>
                      <a:pt x="93" y="2"/>
                    </a:cubicBezTo>
                    <a:cubicBezTo>
                      <a:pt x="93" y="21"/>
                      <a:pt x="77" y="37"/>
                      <a:pt x="58" y="37"/>
                    </a:cubicBezTo>
                    <a:cubicBezTo>
                      <a:pt x="38" y="37"/>
                      <a:pt x="22" y="21"/>
                      <a:pt x="22" y="2"/>
                    </a:cubicBezTo>
                    <a:cubicBezTo>
                      <a:pt x="22" y="1"/>
                      <a:pt x="22" y="1"/>
                      <a:pt x="22" y="0"/>
                    </a:cubicBezTo>
                    <a:cubicBezTo>
                      <a:pt x="0" y="0"/>
                      <a:pt x="0" y="0"/>
                      <a:pt x="0" y="0"/>
                    </a:cubicBezTo>
                    <a:cubicBezTo>
                      <a:pt x="16" y="72"/>
                      <a:pt x="16" y="72"/>
                      <a:pt x="16" y="72"/>
                    </a:cubicBezTo>
                    <a:cubicBezTo>
                      <a:pt x="45" y="72"/>
                      <a:pt x="45" y="72"/>
                      <a:pt x="45" y="72"/>
                    </a:cubicBezTo>
                    <a:cubicBezTo>
                      <a:pt x="45" y="86"/>
                      <a:pt x="45" y="86"/>
                      <a:pt x="45" y="86"/>
                    </a:cubicBezTo>
                    <a:cubicBezTo>
                      <a:pt x="45" y="93"/>
                      <a:pt x="51" y="99"/>
                      <a:pt x="58" y="99"/>
                    </a:cubicBezTo>
                    <a:cubicBezTo>
                      <a:pt x="65" y="99"/>
                      <a:pt x="70" y="93"/>
                      <a:pt x="70" y="86"/>
                    </a:cubicBezTo>
                    <a:cubicBezTo>
                      <a:pt x="70" y="72"/>
                      <a:pt x="70" y="72"/>
                      <a:pt x="70" y="72"/>
                    </a:cubicBezTo>
                    <a:cubicBezTo>
                      <a:pt x="100" y="72"/>
                      <a:pt x="100" y="72"/>
                      <a:pt x="100" y="72"/>
                    </a:cubicBezTo>
                    <a:lnTo>
                      <a:pt x="116" y="0"/>
                    </a:lnTo>
                    <a:close/>
                  </a:path>
                </a:pathLst>
              </a:custGeom>
              <a:solidFill>
                <a:srgbClr val="615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95" name="Freeform 3218">
                <a:extLst>
                  <a:ext uri="{FF2B5EF4-FFF2-40B4-BE49-F238E27FC236}">
                    <a16:creationId xmlns:a16="http://schemas.microsoft.com/office/drawing/2014/main" id="{1184F83F-4B19-4BD6-840E-6B2649DD670A}"/>
                  </a:ext>
                </a:extLst>
              </p:cNvPr>
              <p:cNvSpPr>
                <a:spLocks noEditPoints="1"/>
              </p:cNvSpPr>
              <p:nvPr/>
            </p:nvSpPr>
            <p:spPr bwMode="auto">
              <a:xfrm>
                <a:off x="2819" y="1544"/>
                <a:ext cx="258" cy="263"/>
              </a:xfrm>
              <a:custGeom>
                <a:avLst/>
                <a:gdLst>
                  <a:gd name="T0" fmla="*/ 145 w 103"/>
                  <a:gd name="T1" fmla="*/ 35 h 99"/>
                  <a:gd name="T2" fmla="*/ 145 w 103"/>
                  <a:gd name="T3" fmla="*/ 0 h 99"/>
                  <a:gd name="T4" fmla="*/ 63 w 103"/>
                  <a:gd name="T5" fmla="*/ 0 h 99"/>
                  <a:gd name="T6" fmla="*/ 175 w 103"/>
                  <a:gd name="T7" fmla="*/ 260 h 99"/>
                  <a:gd name="T8" fmla="*/ 145 w 103"/>
                  <a:gd name="T9" fmla="*/ 35 h 99"/>
                  <a:gd name="T10" fmla="*/ 1463 w 103"/>
                  <a:gd name="T11" fmla="*/ 0 h 99"/>
                  <a:gd name="T12" fmla="*/ 1255 w 103"/>
                  <a:gd name="T13" fmla="*/ 1121 h 99"/>
                  <a:gd name="T14" fmla="*/ 942 w 103"/>
                  <a:gd name="T15" fmla="*/ 1121 h 99"/>
                  <a:gd name="T16" fmla="*/ 784 w 103"/>
                  <a:gd name="T17" fmla="*/ 1389 h 99"/>
                  <a:gd name="T18" fmla="*/ 584 w 103"/>
                  <a:gd name="T19" fmla="*/ 1631 h 99"/>
                  <a:gd name="T20" fmla="*/ 501 w 103"/>
                  <a:gd name="T21" fmla="*/ 1610 h 99"/>
                  <a:gd name="T22" fmla="*/ 501 w 103"/>
                  <a:gd name="T23" fmla="*/ 1610 h 99"/>
                  <a:gd name="T24" fmla="*/ 709 w 103"/>
                  <a:gd name="T25" fmla="*/ 1857 h 99"/>
                  <a:gd name="T26" fmla="*/ 897 w 103"/>
                  <a:gd name="T27" fmla="*/ 1610 h 99"/>
                  <a:gd name="T28" fmla="*/ 897 w 103"/>
                  <a:gd name="T29" fmla="*/ 1347 h 99"/>
                  <a:gd name="T30" fmla="*/ 1368 w 103"/>
                  <a:gd name="T31" fmla="*/ 1347 h 99"/>
                  <a:gd name="T32" fmla="*/ 1618 w 103"/>
                  <a:gd name="T33" fmla="*/ 0 h 99"/>
                  <a:gd name="T34" fmla="*/ 1463 w 103"/>
                  <a:gd name="T35" fmla="*/ 0 h 99"/>
                  <a:gd name="T36" fmla="*/ 50 w 103"/>
                  <a:gd name="T37" fmla="*/ 1347 h 99"/>
                  <a:gd name="T38" fmla="*/ 396 w 103"/>
                  <a:gd name="T39" fmla="*/ 1347 h 99"/>
                  <a:gd name="T40" fmla="*/ 376 w 103"/>
                  <a:gd name="T41" fmla="*/ 1278 h 99"/>
                  <a:gd name="T42" fmla="*/ 0 w 103"/>
                  <a:gd name="T43" fmla="*/ 1121 h 99"/>
                  <a:gd name="T44" fmla="*/ 50 w 103"/>
                  <a:gd name="T45" fmla="*/ 1347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3" h="99">
                    <a:moveTo>
                      <a:pt x="9" y="2"/>
                    </a:moveTo>
                    <a:cubicBezTo>
                      <a:pt x="9" y="1"/>
                      <a:pt x="9" y="1"/>
                      <a:pt x="9" y="0"/>
                    </a:cubicBezTo>
                    <a:cubicBezTo>
                      <a:pt x="4" y="0"/>
                      <a:pt x="4" y="0"/>
                      <a:pt x="4" y="0"/>
                    </a:cubicBezTo>
                    <a:cubicBezTo>
                      <a:pt x="5" y="5"/>
                      <a:pt x="8" y="10"/>
                      <a:pt x="11" y="14"/>
                    </a:cubicBezTo>
                    <a:cubicBezTo>
                      <a:pt x="10" y="10"/>
                      <a:pt x="9" y="6"/>
                      <a:pt x="9" y="2"/>
                    </a:cubicBezTo>
                    <a:close/>
                    <a:moveTo>
                      <a:pt x="93" y="0"/>
                    </a:moveTo>
                    <a:cubicBezTo>
                      <a:pt x="80" y="60"/>
                      <a:pt x="80" y="60"/>
                      <a:pt x="80" y="60"/>
                    </a:cubicBezTo>
                    <a:cubicBezTo>
                      <a:pt x="80" y="60"/>
                      <a:pt x="67" y="60"/>
                      <a:pt x="60" y="60"/>
                    </a:cubicBezTo>
                    <a:cubicBezTo>
                      <a:pt x="52" y="60"/>
                      <a:pt x="50" y="74"/>
                      <a:pt x="50" y="74"/>
                    </a:cubicBezTo>
                    <a:cubicBezTo>
                      <a:pt x="50" y="81"/>
                      <a:pt x="44" y="87"/>
                      <a:pt x="37" y="87"/>
                    </a:cubicBezTo>
                    <a:cubicBezTo>
                      <a:pt x="36" y="87"/>
                      <a:pt x="34" y="86"/>
                      <a:pt x="32" y="86"/>
                    </a:cubicBezTo>
                    <a:cubicBezTo>
                      <a:pt x="32" y="86"/>
                      <a:pt x="32" y="86"/>
                      <a:pt x="32" y="86"/>
                    </a:cubicBezTo>
                    <a:cubicBezTo>
                      <a:pt x="32" y="93"/>
                      <a:pt x="38" y="99"/>
                      <a:pt x="45" y="99"/>
                    </a:cubicBezTo>
                    <a:cubicBezTo>
                      <a:pt x="52" y="99"/>
                      <a:pt x="57" y="93"/>
                      <a:pt x="57" y="86"/>
                    </a:cubicBezTo>
                    <a:cubicBezTo>
                      <a:pt x="57" y="72"/>
                      <a:pt x="57" y="72"/>
                      <a:pt x="57" y="72"/>
                    </a:cubicBezTo>
                    <a:cubicBezTo>
                      <a:pt x="87" y="72"/>
                      <a:pt x="87" y="72"/>
                      <a:pt x="87" y="72"/>
                    </a:cubicBezTo>
                    <a:cubicBezTo>
                      <a:pt x="103" y="0"/>
                      <a:pt x="103" y="0"/>
                      <a:pt x="103" y="0"/>
                    </a:cubicBezTo>
                    <a:lnTo>
                      <a:pt x="93" y="0"/>
                    </a:lnTo>
                    <a:close/>
                    <a:moveTo>
                      <a:pt x="3" y="72"/>
                    </a:moveTo>
                    <a:cubicBezTo>
                      <a:pt x="25" y="72"/>
                      <a:pt x="25" y="72"/>
                      <a:pt x="25" y="72"/>
                    </a:cubicBezTo>
                    <a:cubicBezTo>
                      <a:pt x="24" y="68"/>
                      <a:pt x="24" y="68"/>
                      <a:pt x="24" y="68"/>
                    </a:cubicBezTo>
                    <a:cubicBezTo>
                      <a:pt x="0" y="60"/>
                      <a:pt x="0" y="60"/>
                      <a:pt x="0" y="60"/>
                    </a:cubicBezTo>
                    <a:lnTo>
                      <a:pt x="3" y="72"/>
                    </a:lnTo>
                    <a:close/>
                  </a:path>
                </a:pathLst>
              </a:custGeom>
              <a:solidFill>
                <a:srgbClr val="5142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96" name="Freeform 3219">
                <a:extLst>
                  <a:ext uri="{FF2B5EF4-FFF2-40B4-BE49-F238E27FC236}">
                    <a16:creationId xmlns:a16="http://schemas.microsoft.com/office/drawing/2014/main" id="{C31DC809-BF5D-433D-BDDE-8789E4B784FB}"/>
                  </a:ext>
                </a:extLst>
              </p:cNvPr>
              <p:cNvSpPr>
                <a:spLocks/>
              </p:cNvSpPr>
              <p:nvPr/>
            </p:nvSpPr>
            <p:spPr bwMode="auto">
              <a:xfrm>
                <a:off x="2939" y="1554"/>
                <a:ext cx="90" cy="96"/>
              </a:xfrm>
              <a:custGeom>
                <a:avLst/>
                <a:gdLst>
                  <a:gd name="T0" fmla="*/ 0 w 36"/>
                  <a:gd name="T1" fmla="*/ 683 h 36"/>
                  <a:gd name="T2" fmla="*/ 563 w 36"/>
                  <a:gd name="T3" fmla="*/ 0 h 36"/>
                  <a:gd name="T4" fmla="*/ 0 w 36"/>
                  <a:gd name="T5" fmla="*/ 683 h 36"/>
                  <a:gd name="T6" fmla="*/ 0 60000 65536"/>
                  <a:gd name="T7" fmla="*/ 0 60000 65536"/>
                  <a:gd name="T8" fmla="*/ 0 60000 65536"/>
                </a:gdLst>
                <a:ahLst/>
                <a:cxnLst>
                  <a:cxn ang="T6">
                    <a:pos x="T0" y="T1"/>
                  </a:cxn>
                  <a:cxn ang="T7">
                    <a:pos x="T2" y="T3"/>
                  </a:cxn>
                  <a:cxn ang="T8">
                    <a:pos x="T4" y="T5"/>
                  </a:cxn>
                </a:cxnLst>
                <a:rect l="0" t="0" r="r" b="b"/>
                <a:pathLst>
                  <a:path w="36" h="36">
                    <a:moveTo>
                      <a:pt x="0" y="36"/>
                    </a:moveTo>
                    <a:cubicBezTo>
                      <a:pt x="20" y="36"/>
                      <a:pt x="36" y="20"/>
                      <a:pt x="36" y="0"/>
                    </a:cubicBezTo>
                    <a:cubicBezTo>
                      <a:pt x="35" y="21"/>
                      <a:pt x="28" y="36"/>
                      <a:pt x="0"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97" name="Freeform 3220">
                <a:extLst>
                  <a:ext uri="{FF2B5EF4-FFF2-40B4-BE49-F238E27FC236}">
                    <a16:creationId xmlns:a16="http://schemas.microsoft.com/office/drawing/2014/main" id="{D24A205F-CCE0-4CC1-AAC4-381B5EA24707}"/>
                  </a:ext>
                </a:extLst>
              </p:cNvPr>
              <p:cNvSpPr>
                <a:spLocks/>
              </p:cNvSpPr>
              <p:nvPr/>
            </p:nvSpPr>
            <p:spPr bwMode="auto">
              <a:xfrm>
                <a:off x="2797" y="1552"/>
                <a:ext cx="22" cy="103"/>
              </a:xfrm>
              <a:custGeom>
                <a:avLst/>
                <a:gdLst>
                  <a:gd name="T0" fmla="*/ 132 w 9"/>
                  <a:gd name="T1" fmla="*/ 21 h 39"/>
                  <a:gd name="T2" fmla="*/ 0 w 9"/>
                  <a:gd name="T3" fmla="*/ 21 h 39"/>
                  <a:gd name="T4" fmla="*/ 120 w 9"/>
                  <a:gd name="T5" fmla="*/ 718 h 39"/>
                  <a:gd name="T6" fmla="*/ 132 w 9"/>
                  <a:gd name="T7" fmla="*/ 21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9">
                    <a:moveTo>
                      <a:pt x="9" y="1"/>
                    </a:moveTo>
                    <a:cubicBezTo>
                      <a:pt x="0" y="1"/>
                      <a:pt x="0" y="1"/>
                      <a:pt x="0" y="1"/>
                    </a:cubicBezTo>
                    <a:cubicBezTo>
                      <a:pt x="8" y="39"/>
                      <a:pt x="8" y="39"/>
                      <a:pt x="8" y="39"/>
                    </a:cubicBezTo>
                    <a:cubicBezTo>
                      <a:pt x="5" y="25"/>
                      <a:pt x="2"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98" name="Freeform 3221">
                <a:extLst>
                  <a:ext uri="{FF2B5EF4-FFF2-40B4-BE49-F238E27FC236}">
                    <a16:creationId xmlns:a16="http://schemas.microsoft.com/office/drawing/2014/main" id="{4D9B8F67-1F9D-4FEE-915C-8691AB3D507A}"/>
                  </a:ext>
                </a:extLst>
              </p:cNvPr>
              <p:cNvSpPr>
                <a:spLocks/>
              </p:cNvSpPr>
              <p:nvPr/>
            </p:nvSpPr>
            <p:spPr bwMode="auto">
              <a:xfrm>
                <a:off x="2787" y="1544"/>
                <a:ext cx="290" cy="263"/>
              </a:xfrm>
              <a:custGeom>
                <a:avLst/>
                <a:gdLst>
                  <a:gd name="T0" fmla="*/ 1813 w 116"/>
                  <a:gd name="T1" fmla="*/ 0 h 99"/>
                  <a:gd name="T2" fmla="*/ 1458 w 116"/>
                  <a:gd name="T3" fmla="*/ 0 h 99"/>
                  <a:gd name="T4" fmla="*/ 1458 w 116"/>
                  <a:gd name="T5" fmla="*/ 35 h 99"/>
                  <a:gd name="T6" fmla="*/ 908 w 116"/>
                  <a:gd name="T7" fmla="*/ 691 h 99"/>
                  <a:gd name="T8" fmla="*/ 345 w 116"/>
                  <a:gd name="T9" fmla="*/ 35 h 99"/>
                  <a:gd name="T10" fmla="*/ 345 w 116"/>
                  <a:gd name="T11" fmla="*/ 0 h 99"/>
                  <a:gd name="T12" fmla="*/ 0 w 116"/>
                  <a:gd name="T13" fmla="*/ 0 h 99"/>
                  <a:gd name="T14" fmla="*/ 250 w 116"/>
                  <a:gd name="T15" fmla="*/ 1347 h 99"/>
                  <a:gd name="T16" fmla="*/ 708 w 116"/>
                  <a:gd name="T17" fmla="*/ 1347 h 99"/>
                  <a:gd name="T18" fmla="*/ 708 w 116"/>
                  <a:gd name="T19" fmla="*/ 1610 h 99"/>
                  <a:gd name="T20" fmla="*/ 908 w 116"/>
                  <a:gd name="T21" fmla="*/ 1857 h 99"/>
                  <a:gd name="T22" fmla="*/ 1095 w 116"/>
                  <a:gd name="T23" fmla="*/ 1610 h 99"/>
                  <a:gd name="T24" fmla="*/ 1095 w 116"/>
                  <a:gd name="T25" fmla="*/ 1347 h 99"/>
                  <a:gd name="T26" fmla="*/ 1563 w 116"/>
                  <a:gd name="T27" fmla="*/ 1347 h 99"/>
                  <a:gd name="T28" fmla="*/ 1813 w 116"/>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 h="99">
                    <a:moveTo>
                      <a:pt x="116" y="0"/>
                    </a:moveTo>
                    <a:cubicBezTo>
                      <a:pt x="93" y="0"/>
                      <a:pt x="93" y="0"/>
                      <a:pt x="93" y="0"/>
                    </a:cubicBezTo>
                    <a:cubicBezTo>
                      <a:pt x="93" y="1"/>
                      <a:pt x="93" y="1"/>
                      <a:pt x="93" y="2"/>
                    </a:cubicBezTo>
                    <a:cubicBezTo>
                      <a:pt x="93" y="21"/>
                      <a:pt x="77" y="37"/>
                      <a:pt x="58" y="37"/>
                    </a:cubicBezTo>
                    <a:cubicBezTo>
                      <a:pt x="38" y="37"/>
                      <a:pt x="22" y="21"/>
                      <a:pt x="22" y="2"/>
                    </a:cubicBezTo>
                    <a:cubicBezTo>
                      <a:pt x="22" y="1"/>
                      <a:pt x="22" y="1"/>
                      <a:pt x="22" y="0"/>
                    </a:cubicBezTo>
                    <a:cubicBezTo>
                      <a:pt x="0" y="0"/>
                      <a:pt x="0" y="0"/>
                      <a:pt x="0" y="0"/>
                    </a:cubicBezTo>
                    <a:cubicBezTo>
                      <a:pt x="16" y="72"/>
                      <a:pt x="16" y="72"/>
                      <a:pt x="16" y="72"/>
                    </a:cubicBezTo>
                    <a:cubicBezTo>
                      <a:pt x="45" y="72"/>
                      <a:pt x="45" y="72"/>
                      <a:pt x="45" y="72"/>
                    </a:cubicBezTo>
                    <a:cubicBezTo>
                      <a:pt x="45" y="86"/>
                      <a:pt x="45" y="86"/>
                      <a:pt x="45" y="86"/>
                    </a:cubicBezTo>
                    <a:cubicBezTo>
                      <a:pt x="45" y="93"/>
                      <a:pt x="51" y="99"/>
                      <a:pt x="58" y="99"/>
                    </a:cubicBezTo>
                    <a:cubicBezTo>
                      <a:pt x="65" y="99"/>
                      <a:pt x="70" y="93"/>
                      <a:pt x="70" y="86"/>
                    </a:cubicBezTo>
                    <a:cubicBezTo>
                      <a:pt x="70" y="72"/>
                      <a:pt x="70" y="72"/>
                      <a:pt x="70" y="72"/>
                    </a:cubicBezTo>
                    <a:cubicBezTo>
                      <a:pt x="100" y="72"/>
                      <a:pt x="100" y="72"/>
                      <a:pt x="100" y="72"/>
                    </a:cubicBezTo>
                    <a:lnTo>
                      <a:pt x="116" y="0"/>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pic>
          <p:nvPicPr>
            <p:cNvPr id="692" name="Picture 37" descr="H:\DOM_DMA_DIM\INTERNET\Projets web\SMART\cliparts\Divers\bulle_rouge.emf">
              <a:extLst>
                <a:ext uri="{FF2B5EF4-FFF2-40B4-BE49-F238E27FC236}">
                  <a16:creationId xmlns:a16="http://schemas.microsoft.com/office/drawing/2014/main" id="{88F20E4B-5529-42FC-8106-BC2D1BF4E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271" y="5241053"/>
              <a:ext cx="2586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3" name="Picture 37" descr="H:\DOM_DMA_DIM\INTERNET\Projets web\SMART\cliparts\Divers\bulle_rouge.emf">
              <a:extLst>
                <a:ext uri="{FF2B5EF4-FFF2-40B4-BE49-F238E27FC236}">
                  <a16:creationId xmlns:a16="http://schemas.microsoft.com/office/drawing/2014/main" id="{5E24DBCB-66E3-4E25-B511-800EBF769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450" y="5247166"/>
              <a:ext cx="2586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0" name="ZoneTexte 709">
            <a:extLst>
              <a:ext uri="{FF2B5EF4-FFF2-40B4-BE49-F238E27FC236}">
                <a16:creationId xmlns:a16="http://schemas.microsoft.com/office/drawing/2014/main" id="{54938AD3-7C2A-48E0-ADC8-0EB2454C24E2}"/>
              </a:ext>
            </a:extLst>
          </p:cNvPr>
          <p:cNvSpPr txBox="1"/>
          <p:nvPr/>
        </p:nvSpPr>
        <p:spPr>
          <a:xfrm>
            <a:off x="3211447" y="5458165"/>
            <a:ext cx="2281587" cy="369332"/>
          </a:xfrm>
          <a:prstGeom prst="rect">
            <a:avLst/>
          </a:prstGeom>
          <a:noFill/>
        </p:spPr>
        <p:txBody>
          <a:bodyPr wrap="none" rtlCol="0">
            <a:spAutoFit/>
          </a:bodyPr>
          <a:lstStyle/>
          <a:p>
            <a:r>
              <a:rPr lang="fr-FR" dirty="0">
                <a:solidFill>
                  <a:schemeClr val="tx2"/>
                </a:solidFill>
              </a:rPr>
              <a:t>Transduction du signal</a:t>
            </a:r>
          </a:p>
        </p:txBody>
      </p:sp>
      <p:pic>
        <p:nvPicPr>
          <p:cNvPr id="711" name="Picture 37" descr="H:\DOM_DMA_DIM\INTERNET\Projets web\SMART\cliparts\Divers\bulle_rouge.emf">
            <a:extLst>
              <a:ext uri="{FF2B5EF4-FFF2-40B4-BE49-F238E27FC236}">
                <a16:creationId xmlns:a16="http://schemas.microsoft.com/office/drawing/2014/main" id="{0473762E-B9DB-441A-8B12-7838E402E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939" y="2528495"/>
            <a:ext cx="2586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2" name="Picture 37" descr="H:\DOM_DMA_DIM\INTERNET\Projets web\SMART\cliparts\Divers\bulle_rouge.emf">
            <a:extLst>
              <a:ext uri="{FF2B5EF4-FFF2-40B4-BE49-F238E27FC236}">
                <a16:creationId xmlns:a16="http://schemas.microsoft.com/office/drawing/2014/main" id="{D3E0D7C4-5B40-4A27-8E80-F35804A35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983" y="2337995"/>
            <a:ext cx="2586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3" name="Flèche : bas 712">
            <a:extLst>
              <a:ext uri="{FF2B5EF4-FFF2-40B4-BE49-F238E27FC236}">
                <a16:creationId xmlns:a16="http://schemas.microsoft.com/office/drawing/2014/main" id="{98476AE8-CA76-4111-A45D-81D12FCF9FAA}"/>
              </a:ext>
            </a:extLst>
          </p:cNvPr>
          <p:cNvSpPr/>
          <p:nvPr/>
        </p:nvSpPr>
        <p:spPr>
          <a:xfrm>
            <a:off x="3986732" y="3032544"/>
            <a:ext cx="308064" cy="87984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4" name="ZoneTexte 713">
            <a:extLst>
              <a:ext uri="{FF2B5EF4-FFF2-40B4-BE49-F238E27FC236}">
                <a16:creationId xmlns:a16="http://schemas.microsoft.com/office/drawing/2014/main" id="{D1DAFD18-459D-4364-AF93-D057D7A9D9E5}"/>
              </a:ext>
            </a:extLst>
          </p:cNvPr>
          <p:cNvSpPr txBox="1"/>
          <p:nvPr/>
        </p:nvSpPr>
        <p:spPr>
          <a:xfrm>
            <a:off x="3798778" y="2023925"/>
            <a:ext cx="527709" cy="369332"/>
          </a:xfrm>
          <a:prstGeom prst="rect">
            <a:avLst/>
          </a:prstGeom>
          <a:noFill/>
        </p:spPr>
        <p:txBody>
          <a:bodyPr wrap="none" rtlCol="0">
            <a:spAutoFit/>
          </a:bodyPr>
          <a:lstStyle/>
          <a:p>
            <a:r>
              <a:rPr lang="fr-FR" dirty="0">
                <a:solidFill>
                  <a:schemeClr val="tx2"/>
                </a:solidFill>
              </a:rPr>
              <a:t>IL-6</a:t>
            </a:r>
          </a:p>
        </p:txBody>
      </p:sp>
      <p:sp>
        <p:nvSpPr>
          <p:cNvPr id="774" name="ZoneTexte 773">
            <a:extLst>
              <a:ext uri="{FF2B5EF4-FFF2-40B4-BE49-F238E27FC236}">
                <a16:creationId xmlns:a16="http://schemas.microsoft.com/office/drawing/2014/main" id="{DC7F01A2-BBA8-4C2F-84E4-8E5834E07E2C}"/>
              </a:ext>
            </a:extLst>
          </p:cNvPr>
          <p:cNvSpPr txBox="1"/>
          <p:nvPr/>
        </p:nvSpPr>
        <p:spPr>
          <a:xfrm>
            <a:off x="4216941" y="6007067"/>
            <a:ext cx="3339247" cy="369332"/>
          </a:xfrm>
          <a:prstGeom prst="rect">
            <a:avLst/>
          </a:prstGeom>
          <a:noFill/>
        </p:spPr>
        <p:txBody>
          <a:bodyPr wrap="none" rtlCol="0">
            <a:spAutoFit/>
          </a:bodyPr>
          <a:lstStyle/>
          <a:p>
            <a:r>
              <a:rPr lang="fr-FR" dirty="0">
                <a:solidFill>
                  <a:schemeClr val="tx2"/>
                </a:solidFill>
              </a:rPr>
              <a:t>Et entre autre, production de CRP</a:t>
            </a:r>
          </a:p>
        </p:txBody>
      </p:sp>
      <p:cxnSp>
        <p:nvCxnSpPr>
          <p:cNvPr id="775" name="Connecteur : en angle 774">
            <a:extLst>
              <a:ext uri="{FF2B5EF4-FFF2-40B4-BE49-F238E27FC236}">
                <a16:creationId xmlns:a16="http://schemas.microsoft.com/office/drawing/2014/main" id="{2BC7F40E-80F0-44B9-9D49-3987E18C37FC}"/>
              </a:ext>
            </a:extLst>
          </p:cNvPr>
          <p:cNvCxnSpPr>
            <a:cxnSpLocks/>
            <a:endCxn id="774" idx="1"/>
          </p:cNvCxnSpPr>
          <p:nvPr/>
        </p:nvCxnSpPr>
        <p:spPr>
          <a:xfrm>
            <a:off x="3642334" y="5965693"/>
            <a:ext cx="574606" cy="226041"/>
          </a:xfrm>
          <a:prstGeom prst="bentConnector3">
            <a:avLst>
              <a:gd name="adj1" fmla="val -2347"/>
            </a:avLst>
          </a:prstGeom>
          <a:ln w="28575">
            <a:tailEnd type="triangle"/>
          </a:ln>
        </p:spPr>
        <p:style>
          <a:lnRef idx="1">
            <a:schemeClr val="dk1"/>
          </a:lnRef>
          <a:fillRef idx="0">
            <a:schemeClr val="dk1"/>
          </a:fillRef>
          <a:effectRef idx="0">
            <a:schemeClr val="dk1"/>
          </a:effectRef>
          <a:fontRef idx="minor">
            <a:schemeClr val="tx1"/>
          </a:fontRef>
        </p:style>
      </p:cxnSp>
      <p:sp>
        <p:nvSpPr>
          <p:cNvPr id="716" name="Hexagone 715">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3">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grpSp>
        <p:nvGrpSpPr>
          <p:cNvPr id="717" name="Groupe 716"/>
          <p:cNvGrpSpPr/>
          <p:nvPr/>
        </p:nvGrpSpPr>
        <p:grpSpPr>
          <a:xfrm>
            <a:off x="-612743" y="-315416"/>
            <a:ext cx="2388264" cy="2286432"/>
            <a:chOff x="695940" y="1739361"/>
            <a:chExt cx="1596967" cy="1555284"/>
          </a:xfrm>
          <a:solidFill>
            <a:schemeClr val="accent3"/>
          </a:solidFill>
        </p:grpSpPr>
        <p:sp>
          <p:nvSpPr>
            <p:cNvPr id="718" name="Ellipse 717"/>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719"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720"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721"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722" name="Espace réservé du texte 4"/>
          <p:cNvSpPr>
            <a:spLocks noGrp="1"/>
          </p:cNvSpPr>
          <p:nvPr>
            <p:ph type="body" sz="quarter" idx="20"/>
          </p:nvPr>
        </p:nvSpPr>
        <p:spPr>
          <a:xfrm>
            <a:off x="724402" y="2067620"/>
            <a:ext cx="9704231" cy="486557"/>
          </a:xfrm>
        </p:spPr>
        <p:txBody>
          <a:bodyPr/>
          <a:lstStyle/>
          <a:p>
            <a:r>
              <a:rPr lang="fr-FR" dirty="0"/>
              <a:t>Effet antagoniste</a:t>
            </a:r>
          </a:p>
        </p:txBody>
      </p:sp>
    </p:spTree>
    <p:extLst>
      <p:ext uri="{BB962C8B-B14F-4D97-AF65-F5344CB8AC3E}">
        <p14:creationId xmlns:p14="http://schemas.microsoft.com/office/powerpoint/2010/main" val="952693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47</a:t>
            </a:fld>
            <a:endParaRPr lang="fr-FR" dirty="0"/>
          </a:p>
        </p:txBody>
      </p:sp>
      <p:sp>
        <p:nvSpPr>
          <p:cNvPr id="8" name="Rectangle 8766">
            <a:extLst>
              <a:ext uri="{FF2B5EF4-FFF2-40B4-BE49-F238E27FC236}">
                <a16:creationId xmlns:a16="http://schemas.microsoft.com/office/drawing/2014/main" id="{4D5E2F17-E22B-4AE1-BBB5-D846AA68C94E}"/>
              </a:ext>
            </a:extLst>
          </p:cNvPr>
          <p:cNvSpPr>
            <a:spLocks noChangeArrowheads="1"/>
          </p:cNvSpPr>
          <p:nvPr/>
        </p:nvSpPr>
        <p:spPr bwMode="auto">
          <a:xfrm>
            <a:off x="3138864" y="4446876"/>
            <a:ext cx="7781795" cy="471741"/>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9" name="Group 8767">
            <a:extLst>
              <a:ext uri="{FF2B5EF4-FFF2-40B4-BE49-F238E27FC236}">
                <a16:creationId xmlns:a16="http://schemas.microsoft.com/office/drawing/2014/main" id="{64DBFCBE-8682-4A04-84BC-6F9CEA3819BC}"/>
              </a:ext>
            </a:extLst>
          </p:cNvPr>
          <p:cNvGrpSpPr>
            <a:grpSpLocks/>
          </p:cNvGrpSpPr>
          <p:nvPr/>
        </p:nvGrpSpPr>
        <p:grpSpPr bwMode="auto">
          <a:xfrm>
            <a:off x="3139999" y="4401038"/>
            <a:ext cx="7804020" cy="565870"/>
            <a:chOff x="156" y="1789"/>
            <a:chExt cx="4088" cy="425"/>
          </a:xfrm>
        </p:grpSpPr>
        <p:grpSp>
          <p:nvGrpSpPr>
            <p:cNvPr id="12" name="Group 8768">
              <a:extLst>
                <a:ext uri="{FF2B5EF4-FFF2-40B4-BE49-F238E27FC236}">
                  <a16:creationId xmlns:a16="http://schemas.microsoft.com/office/drawing/2014/main" id="{ACC94D32-9452-4F95-B9B6-0178C0BA911F}"/>
                </a:ext>
              </a:extLst>
            </p:cNvPr>
            <p:cNvGrpSpPr>
              <a:grpSpLocks noChangeAspect="1"/>
            </p:cNvGrpSpPr>
            <p:nvPr/>
          </p:nvGrpSpPr>
          <p:grpSpPr bwMode="auto">
            <a:xfrm>
              <a:off x="156" y="1801"/>
              <a:ext cx="1361" cy="413"/>
              <a:chOff x="3326" y="1190"/>
              <a:chExt cx="1047" cy="318"/>
            </a:xfrm>
          </p:grpSpPr>
          <p:grpSp>
            <p:nvGrpSpPr>
              <p:cNvPr id="463" name="Group 8769">
                <a:extLst>
                  <a:ext uri="{FF2B5EF4-FFF2-40B4-BE49-F238E27FC236}">
                    <a16:creationId xmlns:a16="http://schemas.microsoft.com/office/drawing/2014/main" id="{C32C5EDF-1BBF-4B00-BF42-76C21FF5377C}"/>
                  </a:ext>
                </a:extLst>
              </p:cNvPr>
              <p:cNvGrpSpPr>
                <a:grpSpLocks noChangeAspect="1"/>
              </p:cNvGrpSpPr>
              <p:nvPr/>
            </p:nvGrpSpPr>
            <p:grpSpPr bwMode="auto">
              <a:xfrm>
                <a:off x="3326" y="1194"/>
                <a:ext cx="62" cy="144"/>
                <a:chOff x="2405" y="2405"/>
                <a:chExt cx="175" cy="403"/>
              </a:xfrm>
            </p:grpSpPr>
            <p:sp>
              <p:nvSpPr>
                <p:cNvPr id="681" name="Oval 8770">
                  <a:extLst>
                    <a:ext uri="{FF2B5EF4-FFF2-40B4-BE49-F238E27FC236}">
                      <a16:creationId xmlns:a16="http://schemas.microsoft.com/office/drawing/2014/main" id="{82905A09-5CBA-40AB-B88A-AFA3A77B032F}"/>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82" name="Oval 8771">
                  <a:extLst>
                    <a:ext uri="{FF2B5EF4-FFF2-40B4-BE49-F238E27FC236}">
                      <a16:creationId xmlns:a16="http://schemas.microsoft.com/office/drawing/2014/main" id="{D2410B85-7A04-49C9-909D-C4450B422012}"/>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83" name="Freeform 8772">
                  <a:extLst>
                    <a:ext uri="{FF2B5EF4-FFF2-40B4-BE49-F238E27FC236}">
                      <a16:creationId xmlns:a16="http://schemas.microsoft.com/office/drawing/2014/main" id="{0ECAAAA6-81FA-4B28-B231-57C265A251B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4" name="Freeform 8773">
                  <a:extLst>
                    <a:ext uri="{FF2B5EF4-FFF2-40B4-BE49-F238E27FC236}">
                      <a16:creationId xmlns:a16="http://schemas.microsoft.com/office/drawing/2014/main" id="{EDC77BD5-FC6F-4199-869C-6D0644BDEB47}"/>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5" name="Freeform 8774">
                  <a:extLst>
                    <a:ext uri="{FF2B5EF4-FFF2-40B4-BE49-F238E27FC236}">
                      <a16:creationId xmlns:a16="http://schemas.microsoft.com/office/drawing/2014/main" id="{570DC70D-09A2-4329-887D-77D53E86D6A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6" name="Oval 8775">
                  <a:extLst>
                    <a:ext uri="{FF2B5EF4-FFF2-40B4-BE49-F238E27FC236}">
                      <a16:creationId xmlns:a16="http://schemas.microsoft.com/office/drawing/2014/main" id="{F4ED4F0C-C63C-47E0-A7CB-D00DC5F75B6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64" name="Group 8776">
                <a:extLst>
                  <a:ext uri="{FF2B5EF4-FFF2-40B4-BE49-F238E27FC236}">
                    <a16:creationId xmlns:a16="http://schemas.microsoft.com/office/drawing/2014/main" id="{2BDF1DA3-E261-4139-BF02-A1E3ADE26B4A}"/>
                  </a:ext>
                </a:extLst>
              </p:cNvPr>
              <p:cNvGrpSpPr>
                <a:grpSpLocks noChangeAspect="1"/>
              </p:cNvGrpSpPr>
              <p:nvPr/>
            </p:nvGrpSpPr>
            <p:grpSpPr bwMode="auto">
              <a:xfrm rot="10800000">
                <a:off x="3327" y="1364"/>
                <a:ext cx="62" cy="144"/>
                <a:chOff x="2405" y="2405"/>
                <a:chExt cx="175" cy="403"/>
              </a:xfrm>
            </p:grpSpPr>
            <p:sp>
              <p:nvSpPr>
                <p:cNvPr id="675" name="Oval 8777">
                  <a:extLst>
                    <a:ext uri="{FF2B5EF4-FFF2-40B4-BE49-F238E27FC236}">
                      <a16:creationId xmlns:a16="http://schemas.microsoft.com/office/drawing/2014/main" id="{F8BD6654-FC73-49CF-87AB-F822EA6792A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76" name="Oval 8778">
                  <a:extLst>
                    <a:ext uri="{FF2B5EF4-FFF2-40B4-BE49-F238E27FC236}">
                      <a16:creationId xmlns:a16="http://schemas.microsoft.com/office/drawing/2014/main" id="{39295CCC-1205-4A09-90BA-1B5523FB7EC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77" name="Freeform 8779">
                  <a:extLst>
                    <a:ext uri="{FF2B5EF4-FFF2-40B4-BE49-F238E27FC236}">
                      <a16:creationId xmlns:a16="http://schemas.microsoft.com/office/drawing/2014/main" id="{D49961DC-EE71-46D0-AC41-963E3B3E2F9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8" name="Freeform 8780">
                  <a:extLst>
                    <a:ext uri="{FF2B5EF4-FFF2-40B4-BE49-F238E27FC236}">
                      <a16:creationId xmlns:a16="http://schemas.microsoft.com/office/drawing/2014/main" id="{F1E16D15-B240-44E4-8ACC-587A9EC9771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9" name="Freeform 8781">
                  <a:extLst>
                    <a:ext uri="{FF2B5EF4-FFF2-40B4-BE49-F238E27FC236}">
                      <a16:creationId xmlns:a16="http://schemas.microsoft.com/office/drawing/2014/main" id="{BABBDA69-EEA0-44B0-8DE7-A54C0887042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0" name="Oval 8782">
                  <a:extLst>
                    <a:ext uri="{FF2B5EF4-FFF2-40B4-BE49-F238E27FC236}">
                      <a16:creationId xmlns:a16="http://schemas.microsoft.com/office/drawing/2014/main" id="{6623E0ED-7834-472E-823B-115D990891E4}"/>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65" name="Group 8783">
                <a:extLst>
                  <a:ext uri="{FF2B5EF4-FFF2-40B4-BE49-F238E27FC236}">
                    <a16:creationId xmlns:a16="http://schemas.microsoft.com/office/drawing/2014/main" id="{AD8D011F-DB58-4CF0-ADF9-E4E92C315DE1}"/>
                  </a:ext>
                </a:extLst>
              </p:cNvPr>
              <p:cNvGrpSpPr>
                <a:grpSpLocks noChangeAspect="1"/>
              </p:cNvGrpSpPr>
              <p:nvPr/>
            </p:nvGrpSpPr>
            <p:grpSpPr bwMode="auto">
              <a:xfrm>
                <a:off x="3392" y="1194"/>
                <a:ext cx="62" cy="144"/>
                <a:chOff x="2405" y="2405"/>
                <a:chExt cx="175" cy="403"/>
              </a:xfrm>
            </p:grpSpPr>
            <p:sp>
              <p:nvSpPr>
                <p:cNvPr id="669" name="Oval 8784">
                  <a:extLst>
                    <a:ext uri="{FF2B5EF4-FFF2-40B4-BE49-F238E27FC236}">
                      <a16:creationId xmlns:a16="http://schemas.microsoft.com/office/drawing/2014/main" id="{C183DA82-3113-4828-996B-AA81C9EEDF2B}"/>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70" name="Oval 8785">
                  <a:extLst>
                    <a:ext uri="{FF2B5EF4-FFF2-40B4-BE49-F238E27FC236}">
                      <a16:creationId xmlns:a16="http://schemas.microsoft.com/office/drawing/2014/main" id="{443A58E5-BDC4-4C7B-827A-06856B7DDF73}"/>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71" name="Freeform 8786">
                  <a:extLst>
                    <a:ext uri="{FF2B5EF4-FFF2-40B4-BE49-F238E27FC236}">
                      <a16:creationId xmlns:a16="http://schemas.microsoft.com/office/drawing/2014/main" id="{5FB381C3-9F7F-4D3A-B9A5-7FEE8B893CE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2" name="Freeform 8787">
                  <a:extLst>
                    <a:ext uri="{FF2B5EF4-FFF2-40B4-BE49-F238E27FC236}">
                      <a16:creationId xmlns:a16="http://schemas.microsoft.com/office/drawing/2014/main" id="{87B83E5E-D45D-43B4-AC3A-579E5374A35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3" name="Freeform 8788">
                  <a:extLst>
                    <a:ext uri="{FF2B5EF4-FFF2-40B4-BE49-F238E27FC236}">
                      <a16:creationId xmlns:a16="http://schemas.microsoft.com/office/drawing/2014/main" id="{88FB2ACD-0F87-4669-BC80-52751C3159A1}"/>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4" name="Oval 8789">
                  <a:extLst>
                    <a:ext uri="{FF2B5EF4-FFF2-40B4-BE49-F238E27FC236}">
                      <a16:creationId xmlns:a16="http://schemas.microsoft.com/office/drawing/2014/main" id="{072452D5-D607-4CEA-9868-B9FA446049B4}"/>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66" name="Group 8790">
                <a:extLst>
                  <a:ext uri="{FF2B5EF4-FFF2-40B4-BE49-F238E27FC236}">
                    <a16:creationId xmlns:a16="http://schemas.microsoft.com/office/drawing/2014/main" id="{939F7197-4FDC-4D65-8551-9FFF3862BD41}"/>
                  </a:ext>
                </a:extLst>
              </p:cNvPr>
              <p:cNvGrpSpPr>
                <a:grpSpLocks noChangeAspect="1"/>
              </p:cNvGrpSpPr>
              <p:nvPr/>
            </p:nvGrpSpPr>
            <p:grpSpPr bwMode="auto">
              <a:xfrm rot="10800000">
                <a:off x="3393" y="1364"/>
                <a:ext cx="62" cy="144"/>
                <a:chOff x="2405" y="2405"/>
                <a:chExt cx="175" cy="403"/>
              </a:xfrm>
            </p:grpSpPr>
            <p:sp>
              <p:nvSpPr>
                <p:cNvPr id="663" name="Oval 8791">
                  <a:extLst>
                    <a:ext uri="{FF2B5EF4-FFF2-40B4-BE49-F238E27FC236}">
                      <a16:creationId xmlns:a16="http://schemas.microsoft.com/office/drawing/2014/main" id="{CB45199F-70C7-4934-A652-9B5447D184C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64" name="Oval 8792">
                  <a:extLst>
                    <a:ext uri="{FF2B5EF4-FFF2-40B4-BE49-F238E27FC236}">
                      <a16:creationId xmlns:a16="http://schemas.microsoft.com/office/drawing/2014/main" id="{23075A8A-0E7B-4843-BAB8-F3EC5029DCA9}"/>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65" name="Freeform 8793">
                  <a:extLst>
                    <a:ext uri="{FF2B5EF4-FFF2-40B4-BE49-F238E27FC236}">
                      <a16:creationId xmlns:a16="http://schemas.microsoft.com/office/drawing/2014/main" id="{47369695-850D-4328-BCA4-88420D6C7250}"/>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6" name="Freeform 8794">
                  <a:extLst>
                    <a:ext uri="{FF2B5EF4-FFF2-40B4-BE49-F238E27FC236}">
                      <a16:creationId xmlns:a16="http://schemas.microsoft.com/office/drawing/2014/main" id="{A8C4AEB9-7C8C-43D6-B14C-001A6A9E5EF8}"/>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7" name="Freeform 8795">
                  <a:extLst>
                    <a:ext uri="{FF2B5EF4-FFF2-40B4-BE49-F238E27FC236}">
                      <a16:creationId xmlns:a16="http://schemas.microsoft.com/office/drawing/2014/main" id="{3801DA4C-D3A4-458E-A0A4-966B603008E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8" name="Oval 8796">
                  <a:extLst>
                    <a:ext uri="{FF2B5EF4-FFF2-40B4-BE49-F238E27FC236}">
                      <a16:creationId xmlns:a16="http://schemas.microsoft.com/office/drawing/2014/main" id="{8DF22E93-668B-4C50-B9E1-A2535D47B23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67" name="Group 8797">
                <a:extLst>
                  <a:ext uri="{FF2B5EF4-FFF2-40B4-BE49-F238E27FC236}">
                    <a16:creationId xmlns:a16="http://schemas.microsoft.com/office/drawing/2014/main" id="{115B1B0C-BE19-450C-8B14-BBD50171D2D8}"/>
                  </a:ext>
                </a:extLst>
              </p:cNvPr>
              <p:cNvGrpSpPr>
                <a:grpSpLocks noChangeAspect="1"/>
              </p:cNvGrpSpPr>
              <p:nvPr/>
            </p:nvGrpSpPr>
            <p:grpSpPr bwMode="auto">
              <a:xfrm>
                <a:off x="3456" y="1194"/>
                <a:ext cx="62" cy="144"/>
                <a:chOff x="2405" y="2405"/>
                <a:chExt cx="175" cy="403"/>
              </a:xfrm>
            </p:grpSpPr>
            <p:sp>
              <p:nvSpPr>
                <p:cNvPr id="657" name="Oval 8798">
                  <a:extLst>
                    <a:ext uri="{FF2B5EF4-FFF2-40B4-BE49-F238E27FC236}">
                      <a16:creationId xmlns:a16="http://schemas.microsoft.com/office/drawing/2014/main" id="{6D7EE5CF-2972-4184-B304-40D07220A9A8}"/>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58" name="Oval 8799">
                  <a:extLst>
                    <a:ext uri="{FF2B5EF4-FFF2-40B4-BE49-F238E27FC236}">
                      <a16:creationId xmlns:a16="http://schemas.microsoft.com/office/drawing/2014/main" id="{B1878383-F8ED-441D-A70C-3566C2EB9089}"/>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59" name="Freeform 8800">
                  <a:extLst>
                    <a:ext uri="{FF2B5EF4-FFF2-40B4-BE49-F238E27FC236}">
                      <a16:creationId xmlns:a16="http://schemas.microsoft.com/office/drawing/2014/main" id="{D1603112-114B-4389-8827-8CF8E9D9F06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0" name="Freeform 8801">
                  <a:extLst>
                    <a:ext uri="{FF2B5EF4-FFF2-40B4-BE49-F238E27FC236}">
                      <a16:creationId xmlns:a16="http://schemas.microsoft.com/office/drawing/2014/main" id="{55610322-FAAB-4B60-9D5F-CCA8B882AE2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1" name="Freeform 8802">
                  <a:extLst>
                    <a:ext uri="{FF2B5EF4-FFF2-40B4-BE49-F238E27FC236}">
                      <a16:creationId xmlns:a16="http://schemas.microsoft.com/office/drawing/2014/main" id="{7A1ADE0B-C051-475C-92BD-BFE9E23F60C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2" name="Oval 8803">
                  <a:extLst>
                    <a:ext uri="{FF2B5EF4-FFF2-40B4-BE49-F238E27FC236}">
                      <a16:creationId xmlns:a16="http://schemas.microsoft.com/office/drawing/2014/main" id="{F7C3F52A-3645-482F-A4D4-AAC3845400DF}"/>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68" name="Group 8804">
                <a:extLst>
                  <a:ext uri="{FF2B5EF4-FFF2-40B4-BE49-F238E27FC236}">
                    <a16:creationId xmlns:a16="http://schemas.microsoft.com/office/drawing/2014/main" id="{1D544662-51AF-4275-A206-7F98A1E85DA8}"/>
                  </a:ext>
                </a:extLst>
              </p:cNvPr>
              <p:cNvGrpSpPr>
                <a:grpSpLocks noChangeAspect="1"/>
              </p:cNvGrpSpPr>
              <p:nvPr/>
            </p:nvGrpSpPr>
            <p:grpSpPr bwMode="auto">
              <a:xfrm rot="10800000">
                <a:off x="3457" y="1364"/>
                <a:ext cx="62" cy="144"/>
                <a:chOff x="2405" y="2405"/>
                <a:chExt cx="175" cy="403"/>
              </a:xfrm>
            </p:grpSpPr>
            <p:sp>
              <p:nvSpPr>
                <p:cNvPr id="651" name="Oval 8805">
                  <a:extLst>
                    <a:ext uri="{FF2B5EF4-FFF2-40B4-BE49-F238E27FC236}">
                      <a16:creationId xmlns:a16="http://schemas.microsoft.com/office/drawing/2014/main" id="{FDA57295-420B-4411-9B91-620A1A56E64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52" name="Oval 8806">
                  <a:extLst>
                    <a:ext uri="{FF2B5EF4-FFF2-40B4-BE49-F238E27FC236}">
                      <a16:creationId xmlns:a16="http://schemas.microsoft.com/office/drawing/2014/main" id="{EF809A89-68CD-4A09-8B5E-E243C6589C63}"/>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53" name="Freeform 8807">
                  <a:extLst>
                    <a:ext uri="{FF2B5EF4-FFF2-40B4-BE49-F238E27FC236}">
                      <a16:creationId xmlns:a16="http://schemas.microsoft.com/office/drawing/2014/main" id="{EB14FE53-A030-471C-8942-A01AE006B0F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4" name="Freeform 8808">
                  <a:extLst>
                    <a:ext uri="{FF2B5EF4-FFF2-40B4-BE49-F238E27FC236}">
                      <a16:creationId xmlns:a16="http://schemas.microsoft.com/office/drawing/2014/main" id="{F10A8F85-CCBF-4430-810D-B83EDD39E290}"/>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5" name="Freeform 8809">
                  <a:extLst>
                    <a:ext uri="{FF2B5EF4-FFF2-40B4-BE49-F238E27FC236}">
                      <a16:creationId xmlns:a16="http://schemas.microsoft.com/office/drawing/2014/main" id="{3798B02F-0BCD-42FD-A6DB-10DEA0D7D49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6" name="Oval 8810">
                  <a:extLst>
                    <a:ext uri="{FF2B5EF4-FFF2-40B4-BE49-F238E27FC236}">
                      <a16:creationId xmlns:a16="http://schemas.microsoft.com/office/drawing/2014/main" id="{EC8FD4EE-D80B-4235-91AE-00BD8C44AAA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69" name="Group 8811">
                <a:extLst>
                  <a:ext uri="{FF2B5EF4-FFF2-40B4-BE49-F238E27FC236}">
                    <a16:creationId xmlns:a16="http://schemas.microsoft.com/office/drawing/2014/main" id="{C3F76582-AB0B-4815-9339-2A2EC8A0E6C1}"/>
                  </a:ext>
                </a:extLst>
              </p:cNvPr>
              <p:cNvGrpSpPr>
                <a:grpSpLocks noChangeAspect="1"/>
              </p:cNvGrpSpPr>
              <p:nvPr/>
            </p:nvGrpSpPr>
            <p:grpSpPr bwMode="auto">
              <a:xfrm>
                <a:off x="3521" y="1194"/>
                <a:ext cx="62" cy="144"/>
                <a:chOff x="2405" y="2405"/>
                <a:chExt cx="175" cy="403"/>
              </a:xfrm>
            </p:grpSpPr>
            <p:sp>
              <p:nvSpPr>
                <p:cNvPr id="645" name="Oval 8812">
                  <a:extLst>
                    <a:ext uri="{FF2B5EF4-FFF2-40B4-BE49-F238E27FC236}">
                      <a16:creationId xmlns:a16="http://schemas.microsoft.com/office/drawing/2014/main" id="{057900C2-2806-4ECD-BB92-F8C83B0679D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46" name="Oval 8813">
                  <a:extLst>
                    <a:ext uri="{FF2B5EF4-FFF2-40B4-BE49-F238E27FC236}">
                      <a16:creationId xmlns:a16="http://schemas.microsoft.com/office/drawing/2014/main" id="{42E7FA42-7C4C-4D28-91C5-0FF3D91C43C9}"/>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47" name="Freeform 8814">
                  <a:extLst>
                    <a:ext uri="{FF2B5EF4-FFF2-40B4-BE49-F238E27FC236}">
                      <a16:creationId xmlns:a16="http://schemas.microsoft.com/office/drawing/2014/main" id="{E9BEB197-918B-44F1-8F8A-B9777809858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8" name="Freeform 8815">
                  <a:extLst>
                    <a:ext uri="{FF2B5EF4-FFF2-40B4-BE49-F238E27FC236}">
                      <a16:creationId xmlns:a16="http://schemas.microsoft.com/office/drawing/2014/main" id="{FA6E9FD2-69DB-4948-A4BE-2438623A6328}"/>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9" name="Freeform 8816">
                  <a:extLst>
                    <a:ext uri="{FF2B5EF4-FFF2-40B4-BE49-F238E27FC236}">
                      <a16:creationId xmlns:a16="http://schemas.microsoft.com/office/drawing/2014/main" id="{05279EC5-BE78-43CF-8679-C0823F9A9DB1}"/>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0" name="Oval 8817">
                  <a:extLst>
                    <a:ext uri="{FF2B5EF4-FFF2-40B4-BE49-F238E27FC236}">
                      <a16:creationId xmlns:a16="http://schemas.microsoft.com/office/drawing/2014/main" id="{E2B61220-9682-4A19-A3AD-C13FC1134598}"/>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0" name="Group 8818">
                <a:extLst>
                  <a:ext uri="{FF2B5EF4-FFF2-40B4-BE49-F238E27FC236}">
                    <a16:creationId xmlns:a16="http://schemas.microsoft.com/office/drawing/2014/main" id="{4ED4B32A-C8F0-4636-B460-020286FB7FB5}"/>
                  </a:ext>
                </a:extLst>
              </p:cNvPr>
              <p:cNvGrpSpPr>
                <a:grpSpLocks noChangeAspect="1"/>
              </p:cNvGrpSpPr>
              <p:nvPr/>
            </p:nvGrpSpPr>
            <p:grpSpPr bwMode="auto">
              <a:xfrm rot="10800000">
                <a:off x="3522" y="1364"/>
                <a:ext cx="62" cy="144"/>
                <a:chOff x="2405" y="2405"/>
                <a:chExt cx="175" cy="403"/>
              </a:xfrm>
            </p:grpSpPr>
            <p:sp>
              <p:nvSpPr>
                <p:cNvPr id="639" name="Oval 8819">
                  <a:extLst>
                    <a:ext uri="{FF2B5EF4-FFF2-40B4-BE49-F238E27FC236}">
                      <a16:creationId xmlns:a16="http://schemas.microsoft.com/office/drawing/2014/main" id="{5B770D03-BCE9-44C5-8D63-8BD23E3A605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40" name="Oval 8820">
                  <a:extLst>
                    <a:ext uri="{FF2B5EF4-FFF2-40B4-BE49-F238E27FC236}">
                      <a16:creationId xmlns:a16="http://schemas.microsoft.com/office/drawing/2014/main" id="{939C0611-ED8B-4BA2-8360-2E872FD83FF1}"/>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41" name="Freeform 8821">
                  <a:extLst>
                    <a:ext uri="{FF2B5EF4-FFF2-40B4-BE49-F238E27FC236}">
                      <a16:creationId xmlns:a16="http://schemas.microsoft.com/office/drawing/2014/main" id="{B7C2E3DC-86F5-4CE6-93B0-8B8D0D6D5BC0}"/>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2" name="Freeform 8822">
                  <a:extLst>
                    <a:ext uri="{FF2B5EF4-FFF2-40B4-BE49-F238E27FC236}">
                      <a16:creationId xmlns:a16="http://schemas.microsoft.com/office/drawing/2014/main" id="{70B12C8C-79E7-40AF-A3ED-4DBABF9FDD4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3" name="Freeform 8823">
                  <a:extLst>
                    <a:ext uri="{FF2B5EF4-FFF2-40B4-BE49-F238E27FC236}">
                      <a16:creationId xmlns:a16="http://schemas.microsoft.com/office/drawing/2014/main" id="{EB14DF09-8AE3-4764-AAD2-5A7309D77A34}"/>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4" name="Oval 8824">
                  <a:extLst>
                    <a:ext uri="{FF2B5EF4-FFF2-40B4-BE49-F238E27FC236}">
                      <a16:creationId xmlns:a16="http://schemas.microsoft.com/office/drawing/2014/main" id="{7282F39D-EEE0-4BA2-B8F6-1BBFBC0D207C}"/>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1" name="Group 8825">
                <a:extLst>
                  <a:ext uri="{FF2B5EF4-FFF2-40B4-BE49-F238E27FC236}">
                    <a16:creationId xmlns:a16="http://schemas.microsoft.com/office/drawing/2014/main" id="{CE407DAA-7388-4293-A492-CCD4C5691A6E}"/>
                  </a:ext>
                </a:extLst>
              </p:cNvPr>
              <p:cNvGrpSpPr>
                <a:grpSpLocks noChangeAspect="1"/>
              </p:cNvGrpSpPr>
              <p:nvPr/>
            </p:nvGrpSpPr>
            <p:grpSpPr bwMode="auto">
              <a:xfrm>
                <a:off x="3589" y="1192"/>
                <a:ext cx="62" cy="144"/>
                <a:chOff x="2405" y="2405"/>
                <a:chExt cx="175" cy="403"/>
              </a:xfrm>
            </p:grpSpPr>
            <p:sp>
              <p:nvSpPr>
                <p:cNvPr id="633" name="Oval 8826">
                  <a:extLst>
                    <a:ext uri="{FF2B5EF4-FFF2-40B4-BE49-F238E27FC236}">
                      <a16:creationId xmlns:a16="http://schemas.microsoft.com/office/drawing/2014/main" id="{886F5B4C-1A0F-495C-A9DE-4DDFD298F06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34" name="Oval 8827">
                  <a:extLst>
                    <a:ext uri="{FF2B5EF4-FFF2-40B4-BE49-F238E27FC236}">
                      <a16:creationId xmlns:a16="http://schemas.microsoft.com/office/drawing/2014/main" id="{2DE8F4A6-6540-4CE6-96F8-6CF715470FE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35" name="Freeform 8828">
                  <a:extLst>
                    <a:ext uri="{FF2B5EF4-FFF2-40B4-BE49-F238E27FC236}">
                      <a16:creationId xmlns:a16="http://schemas.microsoft.com/office/drawing/2014/main" id="{2E4E5B97-C6CA-4F79-8C80-C953F547B172}"/>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6" name="Freeform 8829">
                  <a:extLst>
                    <a:ext uri="{FF2B5EF4-FFF2-40B4-BE49-F238E27FC236}">
                      <a16:creationId xmlns:a16="http://schemas.microsoft.com/office/drawing/2014/main" id="{F7EADF7B-0EF2-434B-A912-D9B9FD821CCE}"/>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7" name="Freeform 8830">
                  <a:extLst>
                    <a:ext uri="{FF2B5EF4-FFF2-40B4-BE49-F238E27FC236}">
                      <a16:creationId xmlns:a16="http://schemas.microsoft.com/office/drawing/2014/main" id="{153E45F4-DF5C-497B-A54A-BF9D77A42B5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8" name="Oval 8831">
                  <a:extLst>
                    <a:ext uri="{FF2B5EF4-FFF2-40B4-BE49-F238E27FC236}">
                      <a16:creationId xmlns:a16="http://schemas.microsoft.com/office/drawing/2014/main" id="{3E1A1423-C8C7-470E-9765-2902DD4C144F}"/>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2" name="Group 8832">
                <a:extLst>
                  <a:ext uri="{FF2B5EF4-FFF2-40B4-BE49-F238E27FC236}">
                    <a16:creationId xmlns:a16="http://schemas.microsoft.com/office/drawing/2014/main" id="{9FCE83C9-F5BC-4AB2-86F4-C2AC8C391FA3}"/>
                  </a:ext>
                </a:extLst>
              </p:cNvPr>
              <p:cNvGrpSpPr>
                <a:grpSpLocks noChangeAspect="1"/>
              </p:cNvGrpSpPr>
              <p:nvPr/>
            </p:nvGrpSpPr>
            <p:grpSpPr bwMode="auto">
              <a:xfrm rot="10800000">
                <a:off x="3590" y="1362"/>
                <a:ext cx="62" cy="144"/>
                <a:chOff x="2405" y="2405"/>
                <a:chExt cx="175" cy="403"/>
              </a:xfrm>
            </p:grpSpPr>
            <p:sp>
              <p:nvSpPr>
                <p:cNvPr id="627" name="Oval 8833">
                  <a:extLst>
                    <a:ext uri="{FF2B5EF4-FFF2-40B4-BE49-F238E27FC236}">
                      <a16:creationId xmlns:a16="http://schemas.microsoft.com/office/drawing/2014/main" id="{E07588EE-9D6E-408A-A4F0-D7466678616F}"/>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28" name="Oval 8834">
                  <a:extLst>
                    <a:ext uri="{FF2B5EF4-FFF2-40B4-BE49-F238E27FC236}">
                      <a16:creationId xmlns:a16="http://schemas.microsoft.com/office/drawing/2014/main" id="{7781F50D-8D6B-490E-94DA-60932D1674FF}"/>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29" name="Freeform 8835">
                  <a:extLst>
                    <a:ext uri="{FF2B5EF4-FFF2-40B4-BE49-F238E27FC236}">
                      <a16:creationId xmlns:a16="http://schemas.microsoft.com/office/drawing/2014/main" id="{9172A498-A55A-4247-83CB-6822930B66B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0" name="Freeform 8836">
                  <a:extLst>
                    <a:ext uri="{FF2B5EF4-FFF2-40B4-BE49-F238E27FC236}">
                      <a16:creationId xmlns:a16="http://schemas.microsoft.com/office/drawing/2014/main" id="{E6A56A78-BDB5-4940-ADF3-E1FBF6680B7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1" name="Freeform 8837">
                  <a:extLst>
                    <a:ext uri="{FF2B5EF4-FFF2-40B4-BE49-F238E27FC236}">
                      <a16:creationId xmlns:a16="http://schemas.microsoft.com/office/drawing/2014/main" id="{9ECBC72B-154C-465A-848A-0FB2791CB10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2" name="Oval 8838">
                  <a:extLst>
                    <a:ext uri="{FF2B5EF4-FFF2-40B4-BE49-F238E27FC236}">
                      <a16:creationId xmlns:a16="http://schemas.microsoft.com/office/drawing/2014/main" id="{C16FEBB2-BA7D-400C-802E-8C337393933A}"/>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3" name="Group 8839">
                <a:extLst>
                  <a:ext uri="{FF2B5EF4-FFF2-40B4-BE49-F238E27FC236}">
                    <a16:creationId xmlns:a16="http://schemas.microsoft.com/office/drawing/2014/main" id="{036AE3EF-02C5-489C-8913-FB818BE7EE10}"/>
                  </a:ext>
                </a:extLst>
              </p:cNvPr>
              <p:cNvGrpSpPr>
                <a:grpSpLocks noChangeAspect="1"/>
              </p:cNvGrpSpPr>
              <p:nvPr/>
            </p:nvGrpSpPr>
            <p:grpSpPr bwMode="auto">
              <a:xfrm>
                <a:off x="3655" y="1192"/>
                <a:ext cx="62" cy="144"/>
                <a:chOff x="2405" y="2405"/>
                <a:chExt cx="175" cy="403"/>
              </a:xfrm>
            </p:grpSpPr>
            <p:sp>
              <p:nvSpPr>
                <p:cNvPr id="621" name="Oval 8840">
                  <a:extLst>
                    <a:ext uri="{FF2B5EF4-FFF2-40B4-BE49-F238E27FC236}">
                      <a16:creationId xmlns:a16="http://schemas.microsoft.com/office/drawing/2014/main" id="{ED5E1969-14CF-4B4F-BB73-BCA55DC1E61C}"/>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22" name="Oval 8841">
                  <a:extLst>
                    <a:ext uri="{FF2B5EF4-FFF2-40B4-BE49-F238E27FC236}">
                      <a16:creationId xmlns:a16="http://schemas.microsoft.com/office/drawing/2014/main" id="{B3FFEE53-A9CB-4A8F-93D0-A4BD0532966E}"/>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23" name="Freeform 8842">
                  <a:extLst>
                    <a:ext uri="{FF2B5EF4-FFF2-40B4-BE49-F238E27FC236}">
                      <a16:creationId xmlns:a16="http://schemas.microsoft.com/office/drawing/2014/main" id="{C388FED5-B535-4B74-A3CC-43B02E2CBDF6}"/>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4" name="Freeform 8843">
                  <a:extLst>
                    <a:ext uri="{FF2B5EF4-FFF2-40B4-BE49-F238E27FC236}">
                      <a16:creationId xmlns:a16="http://schemas.microsoft.com/office/drawing/2014/main" id="{1DDA571C-0568-45A1-BBB3-2EE6626D455B}"/>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5" name="Freeform 8844">
                  <a:extLst>
                    <a:ext uri="{FF2B5EF4-FFF2-40B4-BE49-F238E27FC236}">
                      <a16:creationId xmlns:a16="http://schemas.microsoft.com/office/drawing/2014/main" id="{4C9D024C-8ED7-45ED-99FF-1CBF76F9582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6" name="Oval 8845">
                  <a:extLst>
                    <a:ext uri="{FF2B5EF4-FFF2-40B4-BE49-F238E27FC236}">
                      <a16:creationId xmlns:a16="http://schemas.microsoft.com/office/drawing/2014/main" id="{2FC78648-C380-4242-A779-27D907DC4479}"/>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4" name="Group 8846">
                <a:extLst>
                  <a:ext uri="{FF2B5EF4-FFF2-40B4-BE49-F238E27FC236}">
                    <a16:creationId xmlns:a16="http://schemas.microsoft.com/office/drawing/2014/main" id="{AE240685-F4B0-4522-8082-A07DB27C1C1E}"/>
                  </a:ext>
                </a:extLst>
              </p:cNvPr>
              <p:cNvGrpSpPr>
                <a:grpSpLocks noChangeAspect="1"/>
              </p:cNvGrpSpPr>
              <p:nvPr/>
            </p:nvGrpSpPr>
            <p:grpSpPr bwMode="auto">
              <a:xfrm rot="10800000">
                <a:off x="3656" y="1362"/>
                <a:ext cx="62" cy="144"/>
                <a:chOff x="2405" y="2405"/>
                <a:chExt cx="175" cy="403"/>
              </a:xfrm>
            </p:grpSpPr>
            <p:sp>
              <p:nvSpPr>
                <p:cNvPr id="615" name="Oval 8847">
                  <a:extLst>
                    <a:ext uri="{FF2B5EF4-FFF2-40B4-BE49-F238E27FC236}">
                      <a16:creationId xmlns:a16="http://schemas.microsoft.com/office/drawing/2014/main" id="{8FD98BB4-96B4-427B-B55D-38C3FB349977}"/>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6" name="Oval 8848">
                  <a:extLst>
                    <a:ext uri="{FF2B5EF4-FFF2-40B4-BE49-F238E27FC236}">
                      <a16:creationId xmlns:a16="http://schemas.microsoft.com/office/drawing/2014/main" id="{465C9AEE-59BE-4EDA-8918-443A550CE4DF}"/>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7" name="Freeform 8849">
                  <a:extLst>
                    <a:ext uri="{FF2B5EF4-FFF2-40B4-BE49-F238E27FC236}">
                      <a16:creationId xmlns:a16="http://schemas.microsoft.com/office/drawing/2014/main" id="{55F9D67C-8837-44A0-AC53-FDAA51FB6EE8}"/>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8" name="Freeform 8850">
                  <a:extLst>
                    <a:ext uri="{FF2B5EF4-FFF2-40B4-BE49-F238E27FC236}">
                      <a16:creationId xmlns:a16="http://schemas.microsoft.com/office/drawing/2014/main" id="{A20B6971-96FE-4A51-82CF-DDB850FBDA0B}"/>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9" name="Freeform 8851">
                  <a:extLst>
                    <a:ext uri="{FF2B5EF4-FFF2-40B4-BE49-F238E27FC236}">
                      <a16:creationId xmlns:a16="http://schemas.microsoft.com/office/drawing/2014/main" id="{BD30B02D-DF07-4162-B59F-4C1458BFA01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0" name="Oval 8852">
                  <a:extLst>
                    <a:ext uri="{FF2B5EF4-FFF2-40B4-BE49-F238E27FC236}">
                      <a16:creationId xmlns:a16="http://schemas.microsoft.com/office/drawing/2014/main" id="{36044F1D-2251-4DDF-A1EA-EC597CDAB76F}"/>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5" name="Group 8853">
                <a:extLst>
                  <a:ext uri="{FF2B5EF4-FFF2-40B4-BE49-F238E27FC236}">
                    <a16:creationId xmlns:a16="http://schemas.microsoft.com/office/drawing/2014/main" id="{31C6A1EA-4347-46F7-A648-B17D533FD91E}"/>
                  </a:ext>
                </a:extLst>
              </p:cNvPr>
              <p:cNvGrpSpPr>
                <a:grpSpLocks noChangeAspect="1"/>
              </p:cNvGrpSpPr>
              <p:nvPr/>
            </p:nvGrpSpPr>
            <p:grpSpPr bwMode="auto">
              <a:xfrm>
                <a:off x="3719" y="1192"/>
                <a:ext cx="62" cy="144"/>
                <a:chOff x="2405" y="2405"/>
                <a:chExt cx="175" cy="403"/>
              </a:xfrm>
            </p:grpSpPr>
            <p:sp>
              <p:nvSpPr>
                <p:cNvPr id="609" name="Oval 8854">
                  <a:extLst>
                    <a:ext uri="{FF2B5EF4-FFF2-40B4-BE49-F238E27FC236}">
                      <a16:creationId xmlns:a16="http://schemas.microsoft.com/office/drawing/2014/main" id="{4F2389C3-4C54-42A3-8939-E0D721CC966C}"/>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0" name="Oval 8855">
                  <a:extLst>
                    <a:ext uri="{FF2B5EF4-FFF2-40B4-BE49-F238E27FC236}">
                      <a16:creationId xmlns:a16="http://schemas.microsoft.com/office/drawing/2014/main" id="{4470CC02-4ADB-43F5-B858-10F0DA3B8C84}"/>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1" name="Freeform 8856">
                  <a:extLst>
                    <a:ext uri="{FF2B5EF4-FFF2-40B4-BE49-F238E27FC236}">
                      <a16:creationId xmlns:a16="http://schemas.microsoft.com/office/drawing/2014/main" id="{DA090E78-BD91-4C15-9DCE-A7456DA378C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2" name="Freeform 8857">
                  <a:extLst>
                    <a:ext uri="{FF2B5EF4-FFF2-40B4-BE49-F238E27FC236}">
                      <a16:creationId xmlns:a16="http://schemas.microsoft.com/office/drawing/2014/main" id="{11630080-4069-497E-B4D8-9BC03CF541C8}"/>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3" name="Freeform 8858">
                  <a:extLst>
                    <a:ext uri="{FF2B5EF4-FFF2-40B4-BE49-F238E27FC236}">
                      <a16:creationId xmlns:a16="http://schemas.microsoft.com/office/drawing/2014/main" id="{4572B889-3612-4C0E-9153-DF57BB96399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4" name="Oval 8859">
                  <a:extLst>
                    <a:ext uri="{FF2B5EF4-FFF2-40B4-BE49-F238E27FC236}">
                      <a16:creationId xmlns:a16="http://schemas.microsoft.com/office/drawing/2014/main" id="{3D968E46-9D9A-4A1E-B6C7-B8D89C845DB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6" name="Group 8860">
                <a:extLst>
                  <a:ext uri="{FF2B5EF4-FFF2-40B4-BE49-F238E27FC236}">
                    <a16:creationId xmlns:a16="http://schemas.microsoft.com/office/drawing/2014/main" id="{EA0C5D5B-09B7-4181-B8E4-9083236E2D6F}"/>
                  </a:ext>
                </a:extLst>
              </p:cNvPr>
              <p:cNvGrpSpPr>
                <a:grpSpLocks noChangeAspect="1"/>
              </p:cNvGrpSpPr>
              <p:nvPr/>
            </p:nvGrpSpPr>
            <p:grpSpPr bwMode="auto">
              <a:xfrm rot="10800000">
                <a:off x="3720" y="1362"/>
                <a:ext cx="62" cy="144"/>
                <a:chOff x="2405" y="2405"/>
                <a:chExt cx="175" cy="403"/>
              </a:xfrm>
            </p:grpSpPr>
            <p:sp>
              <p:nvSpPr>
                <p:cNvPr id="603" name="Oval 8861">
                  <a:extLst>
                    <a:ext uri="{FF2B5EF4-FFF2-40B4-BE49-F238E27FC236}">
                      <a16:creationId xmlns:a16="http://schemas.microsoft.com/office/drawing/2014/main" id="{EAEA267F-BD56-4A86-8FC1-9A3BFB04A850}"/>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04" name="Oval 8862">
                  <a:extLst>
                    <a:ext uri="{FF2B5EF4-FFF2-40B4-BE49-F238E27FC236}">
                      <a16:creationId xmlns:a16="http://schemas.microsoft.com/office/drawing/2014/main" id="{23E1080E-516A-48CD-9C1D-96B5884F0611}"/>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05" name="Freeform 8863">
                  <a:extLst>
                    <a:ext uri="{FF2B5EF4-FFF2-40B4-BE49-F238E27FC236}">
                      <a16:creationId xmlns:a16="http://schemas.microsoft.com/office/drawing/2014/main" id="{75413772-FABA-4E56-AE76-7462BA76C27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6" name="Freeform 8864">
                  <a:extLst>
                    <a:ext uri="{FF2B5EF4-FFF2-40B4-BE49-F238E27FC236}">
                      <a16:creationId xmlns:a16="http://schemas.microsoft.com/office/drawing/2014/main" id="{158ED418-4775-4AEF-8150-F8AF01147F2F}"/>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7" name="Freeform 8865">
                  <a:extLst>
                    <a:ext uri="{FF2B5EF4-FFF2-40B4-BE49-F238E27FC236}">
                      <a16:creationId xmlns:a16="http://schemas.microsoft.com/office/drawing/2014/main" id="{2F080400-CDD9-4E50-A6F0-F5D69BB2E3AE}"/>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8" name="Oval 8866">
                  <a:extLst>
                    <a:ext uri="{FF2B5EF4-FFF2-40B4-BE49-F238E27FC236}">
                      <a16:creationId xmlns:a16="http://schemas.microsoft.com/office/drawing/2014/main" id="{F4531C60-D8BB-4A44-9E25-96F6BE558ECF}"/>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7" name="Group 8867">
                <a:extLst>
                  <a:ext uri="{FF2B5EF4-FFF2-40B4-BE49-F238E27FC236}">
                    <a16:creationId xmlns:a16="http://schemas.microsoft.com/office/drawing/2014/main" id="{B22EAB7F-E36A-45C3-9C4C-A550D41AF8AF}"/>
                  </a:ext>
                </a:extLst>
              </p:cNvPr>
              <p:cNvGrpSpPr>
                <a:grpSpLocks noChangeAspect="1"/>
              </p:cNvGrpSpPr>
              <p:nvPr/>
            </p:nvGrpSpPr>
            <p:grpSpPr bwMode="auto">
              <a:xfrm>
                <a:off x="3784" y="1192"/>
                <a:ext cx="62" cy="144"/>
                <a:chOff x="2405" y="2405"/>
                <a:chExt cx="175" cy="403"/>
              </a:xfrm>
            </p:grpSpPr>
            <p:sp>
              <p:nvSpPr>
                <p:cNvPr id="597" name="Oval 8868">
                  <a:extLst>
                    <a:ext uri="{FF2B5EF4-FFF2-40B4-BE49-F238E27FC236}">
                      <a16:creationId xmlns:a16="http://schemas.microsoft.com/office/drawing/2014/main" id="{93332518-863A-4EA2-B073-F3E910C413DC}"/>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98" name="Oval 8869">
                  <a:extLst>
                    <a:ext uri="{FF2B5EF4-FFF2-40B4-BE49-F238E27FC236}">
                      <a16:creationId xmlns:a16="http://schemas.microsoft.com/office/drawing/2014/main" id="{71449F02-3561-40DE-8CA3-D22B729346E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99" name="Freeform 8870">
                  <a:extLst>
                    <a:ext uri="{FF2B5EF4-FFF2-40B4-BE49-F238E27FC236}">
                      <a16:creationId xmlns:a16="http://schemas.microsoft.com/office/drawing/2014/main" id="{D82E91A5-1F5C-480C-86F9-66B2381DD852}"/>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0" name="Freeform 8871">
                  <a:extLst>
                    <a:ext uri="{FF2B5EF4-FFF2-40B4-BE49-F238E27FC236}">
                      <a16:creationId xmlns:a16="http://schemas.microsoft.com/office/drawing/2014/main" id="{12D0315C-F797-47E2-B294-FCFC2518C8D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1" name="Freeform 8872">
                  <a:extLst>
                    <a:ext uri="{FF2B5EF4-FFF2-40B4-BE49-F238E27FC236}">
                      <a16:creationId xmlns:a16="http://schemas.microsoft.com/office/drawing/2014/main" id="{40BF65E8-23E2-44CE-8DA6-F22E606C19A3}"/>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2" name="Oval 8873">
                  <a:extLst>
                    <a:ext uri="{FF2B5EF4-FFF2-40B4-BE49-F238E27FC236}">
                      <a16:creationId xmlns:a16="http://schemas.microsoft.com/office/drawing/2014/main" id="{DEA02B93-1A19-4242-8BC9-A67E9CE1A89E}"/>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8" name="Group 8874">
                <a:extLst>
                  <a:ext uri="{FF2B5EF4-FFF2-40B4-BE49-F238E27FC236}">
                    <a16:creationId xmlns:a16="http://schemas.microsoft.com/office/drawing/2014/main" id="{27FAFD9E-3F08-4FFD-99F6-43BCFBF5AFFF}"/>
                  </a:ext>
                </a:extLst>
              </p:cNvPr>
              <p:cNvGrpSpPr>
                <a:grpSpLocks noChangeAspect="1"/>
              </p:cNvGrpSpPr>
              <p:nvPr/>
            </p:nvGrpSpPr>
            <p:grpSpPr bwMode="auto">
              <a:xfrm rot="10800000">
                <a:off x="3785" y="1362"/>
                <a:ext cx="62" cy="144"/>
                <a:chOff x="2405" y="2405"/>
                <a:chExt cx="175" cy="403"/>
              </a:xfrm>
            </p:grpSpPr>
            <p:sp>
              <p:nvSpPr>
                <p:cNvPr id="591" name="Oval 8875">
                  <a:extLst>
                    <a:ext uri="{FF2B5EF4-FFF2-40B4-BE49-F238E27FC236}">
                      <a16:creationId xmlns:a16="http://schemas.microsoft.com/office/drawing/2014/main" id="{39471B3E-4E9E-494C-9C5D-875821BB4AD9}"/>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92" name="Oval 8876">
                  <a:extLst>
                    <a:ext uri="{FF2B5EF4-FFF2-40B4-BE49-F238E27FC236}">
                      <a16:creationId xmlns:a16="http://schemas.microsoft.com/office/drawing/2014/main" id="{FA630732-C5FC-4F04-9BCE-7CD5727FC735}"/>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93" name="Freeform 8877">
                  <a:extLst>
                    <a:ext uri="{FF2B5EF4-FFF2-40B4-BE49-F238E27FC236}">
                      <a16:creationId xmlns:a16="http://schemas.microsoft.com/office/drawing/2014/main" id="{43131F37-C5C2-4E90-9E3C-C9DA77A77E8F}"/>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4" name="Freeform 8878">
                  <a:extLst>
                    <a:ext uri="{FF2B5EF4-FFF2-40B4-BE49-F238E27FC236}">
                      <a16:creationId xmlns:a16="http://schemas.microsoft.com/office/drawing/2014/main" id="{9BDE347E-EAAB-482F-AAE0-9926F7D50D3F}"/>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5" name="Freeform 8879">
                  <a:extLst>
                    <a:ext uri="{FF2B5EF4-FFF2-40B4-BE49-F238E27FC236}">
                      <a16:creationId xmlns:a16="http://schemas.microsoft.com/office/drawing/2014/main" id="{6481D058-4443-464B-BB2E-73DFF59E050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6" name="Oval 8880">
                  <a:extLst>
                    <a:ext uri="{FF2B5EF4-FFF2-40B4-BE49-F238E27FC236}">
                      <a16:creationId xmlns:a16="http://schemas.microsoft.com/office/drawing/2014/main" id="{729E92A2-A3AE-4CA0-9B56-E1DF936C590E}"/>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79" name="Group 8881">
                <a:extLst>
                  <a:ext uri="{FF2B5EF4-FFF2-40B4-BE49-F238E27FC236}">
                    <a16:creationId xmlns:a16="http://schemas.microsoft.com/office/drawing/2014/main" id="{85EA7ECD-1683-4708-8B42-09A7EEF2D7F1}"/>
                  </a:ext>
                </a:extLst>
              </p:cNvPr>
              <p:cNvGrpSpPr>
                <a:grpSpLocks noChangeAspect="1"/>
              </p:cNvGrpSpPr>
              <p:nvPr/>
            </p:nvGrpSpPr>
            <p:grpSpPr bwMode="auto">
              <a:xfrm>
                <a:off x="3852" y="1192"/>
                <a:ext cx="62" cy="144"/>
                <a:chOff x="2405" y="2405"/>
                <a:chExt cx="175" cy="403"/>
              </a:xfrm>
            </p:grpSpPr>
            <p:sp>
              <p:nvSpPr>
                <p:cNvPr id="585" name="Oval 8882">
                  <a:extLst>
                    <a:ext uri="{FF2B5EF4-FFF2-40B4-BE49-F238E27FC236}">
                      <a16:creationId xmlns:a16="http://schemas.microsoft.com/office/drawing/2014/main" id="{9A4D252E-6BAD-42E1-B854-6628C4FBE79F}"/>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86" name="Oval 8883">
                  <a:extLst>
                    <a:ext uri="{FF2B5EF4-FFF2-40B4-BE49-F238E27FC236}">
                      <a16:creationId xmlns:a16="http://schemas.microsoft.com/office/drawing/2014/main" id="{17034036-6752-4E5B-9B7D-DDA0A6E29694}"/>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87" name="Freeform 8884">
                  <a:extLst>
                    <a:ext uri="{FF2B5EF4-FFF2-40B4-BE49-F238E27FC236}">
                      <a16:creationId xmlns:a16="http://schemas.microsoft.com/office/drawing/2014/main" id="{FC4D2CCB-C182-46A9-89CC-2577F9F4C903}"/>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8" name="Freeform 8885">
                  <a:extLst>
                    <a:ext uri="{FF2B5EF4-FFF2-40B4-BE49-F238E27FC236}">
                      <a16:creationId xmlns:a16="http://schemas.microsoft.com/office/drawing/2014/main" id="{C0D7B2B4-07CC-4D46-8514-66EA24C7B50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9" name="Freeform 8886">
                  <a:extLst>
                    <a:ext uri="{FF2B5EF4-FFF2-40B4-BE49-F238E27FC236}">
                      <a16:creationId xmlns:a16="http://schemas.microsoft.com/office/drawing/2014/main" id="{9C072C57-12C6-4765-B1CA-215B709992F9}"/>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0" name="Oval 8887">
                  <a:extLst>
                    <a:ext uri="{FF2B5EF4-FFF2-40B4-BE49-F238E27FC236}">
                      <a16:creationId xmlns:a16="http://schemas.microsoft.com/office/drawing/2014/main" id="{457A38E5-F322-4FFF-9591-289210EA5F04}"/>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0" name="Group 8888">
                <a:extLst>
                  <a:ext uri="{FF2B5EF4-FFF2-40B4-BE49-F238E27FC236}">
                    <a16:creationId xmlns:a16="http://schemas.microsoft.com/office/drawing/2014/main" id="{B82FB726-6E46-46CE-A620-B6BD25877C96}"/>
                  </a:ext>
                </a:extLst>
              </p:cNvPr>
              <p:cNvGrpSpPr>
                <a:grpSpLocks noChangeAspect="1"/>
              </p:cNvGrpSpPr>
              <p:nvPr/>
            </p:nvGrpSpPr>
            <p:grpSpPr bwMode="auto">
              <a:xfrm rot="10800000">
                <a:off x="3853" y="1362"/>
                <a:ext cx="62" cy="144"/>
                <a:chOff x="2405" y="2405"/>
                <a:chExt cx="175" cy="403"/>
              </a:xfrm>
            </p:grpSpPr>
            <p:sp>
              <p:nvSpPr>
                <p:cNvPr id="579" name="Oval 8889">
                  <a:extLst>
                    <a:ext uri="{FF2B5EF4-FFF2-40B4-BE49-F238E27FC236}">
                      <a16:creationId xmlns:a16="http://schemas.microsoft.com/office/drawing/2014/main" id="{CD6642B2-8AB0-424B-9770-DCBBE577A891}"/>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80" name="Oval 8890">
                  <a:extLst>
                    <a:ext uri="{FF2B5EF4-FFF2-40B4-BE49-F238E27FC236}">
                      <a16:creationId xmlns:a16="http://schemas.microsoft.com/office/drawing/2014/main" id="{3A7E91E4-E420-4E3C-8E92-4FEE655D7A45}"/>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81" name="Freeform 8891">
                  <a:extLst>
                    <a:ext uri="{FF2B5EF4-FFF2-40B4-BE49-F238E27FC236}">
                      <a16:creationId xmlns:a16="http://schemas.microsoft.com/office/drawing/2014/main" id="{AD5BC570-D729-416E-AD87-880E2AA36938}"/>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2" name="Freeform 8892">
                  <a:extLst>
                    <a:ext uri="{FF2B5EF4-FFF2-40B4-BE49-F238E27FC236}">
                      <a16:creationId xmlns:a16="http://schemas.microsoft.com/office/drawing/2014/main" id="{0B7A4473-5DE3-4F74-BC6B-E1E83A4DF77F}"/>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3" name="Freeform 8893">
                  <a:extLst>
                    <a:ext uri="{FF2B5EF4-FFF2-40B4-BE49-F238E27FC236}">
                      <a16:creationId xmlns:a16="http://schemas.microsoft.com/office/drawing/2014/main" id="{C06F43BF-FD86-41EA-B8C0-E714C63358C4}"/>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4" name="Oval 8894">
                  <a:extLst>
                    <a:ext uri="{FF2B5EF4-FFF2-40B4-BE49-F238E27FC236}">
                      <a16:creationId xmlns:a16="http://schemas.microsoft.com/office/drawing/2014/main" id="{B0E4424F-EE3A-4E80-B027-6B8911948F9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1" name="Group 8895">
                <a:extLst>
                  <a:ext uri="{FF2B5EF4-FFF2-40B4-BE49-F238E27FC236}">
                    <a16:creationId xmlns:a16="http://schemas.microsoft.com/office/drawing/2014/main" id="{FB6FAF90-457C-4588-BAE4-3F191FCCE0BD}"/>
                  </a:ext>
                </a:extLst>
              </p:cNvPr>
              <p:cNvGrpSpPr>
                <a:grpSpLocks noChangeAspect="1"/>
              </p:cNvGrpSpPr>
              <p:nvPr/>
            </p:nvGrpSpPr>
            <p:grpSpPr bwMode="auto">
              <a:xfrm>
                <a:off x="3918" y="1192"/>
                <a:ext cx="62" cy="144"/>
                <a:chOff x="2405" y="2405"/>
                <a:chExt cx="175" cy="403"/>
              </a:xfrm>
            </p:grpSpPr>
            <p:sp>
              <p:nvSpPr>
                <p:cNvPr id="573" name="Oval 8896">
                  <a:extLst>
                    <a:ext uri="{FF2B5EF4-FFF2-40B4-BE49-F238E27FC236}">
                      <a16:creationId xmlns:a16="http://schemas.microsoft.com/office/drawing/2014/main" id="{FD98F3FF-A919-4143-BA7F-7F663FA1D63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74" name="Oval 8897">
                  <a:extLst>
                    <a:ext uri="{FF2B5EF4-FFF2-40B4-BE49-F238E27FC236}">
                      <a16:creationId xmlns:a16="http://schemas.microsoft.com/office/drawing/2014/main" id="{779EEFC3-63B5-4B26-B508-9AD3DCAA9C02}"/>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75" name="Freeform 8898">
                  <a:extLst>
                    <a:ext uri="{FF2B5EF4-FFF2-40B4-BE49-F238E27FC236}">
                      <a16:creationId xmlns:a16="http://schemas.microsoft.com/office/drawing/2014/main" id="{B3D2CEF0-50B2-4B48-A94E-01185D068D52}"/>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6" name="Freeform 8899">
                  <a:extLst>
                    <a:ext uri="{FF2B5EF4-FFF2-40B4-BE49-F238E27FC236}">
                      <a16:creationId xmlns:a16="http://schemas.microsoft.com/office/drawing/2014/main" id="{4A289F20-20EC-4BD7-B2AD-B5D0724CB76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7" name="Freeform 8900">
                  <a:extLst>
                    <a:ext uri="{FF2B5EF4-FFF2-40B4-BE49-F238E27FC236}">
                      <a16:creationId xmlns:a16="http://schemas.microsoft.com/office/drawing/2014/main" id="{F164E748-09D7-46A4-B059-00CEA27ACF5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8" name="Oval 8901">
                  <a:extLst>
                    <a:ext uri="{FF2B5EF4-FFF2-40B4-BE49-F238E27FC236}">
                      <a16:creationId xmlns:a16="http://schemas.microsoft.com/office/drawing/2014/main" id="{BFDA8079-7769-49BF-8EEE-0171B0D0E360}"/>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2" name="Group 8902">
                <a:extLst>
                  <a:ext uri="{FF2B5EF4-FFF2-40B4-BE49-F238E27FC236}">
                    <a16:creationId xmlns:a16="http://schemas.microsoft.com/office/drawing/2014/main" id="{528B07AD-85CF-48F3-B79F-B48E85F89EF0}"/>
                  </a:ext>
                </a:extLst>
              </p:cNvPr>
              <p:cNvGrpSpPr>
                <a:grpSpLocks noChangeAspect="1"/>
              </p:cNvGrpSpPr>
              <p:nvPr/>
            </p:nvGrpSpPr>
            <p:grpSpPr bwMode="auto">
              <a:xfrm rot="10800000">
                <a:off x="3919" y="1362"/>
                <a:ext cx="62" cy="144"/>
                <a:chOff x="2405" y="2405"/>
                <a:chExt cx="175" cy="403"/>
              </a:xfrm>
            </p:grpSpPr>
            <p:sp>
              <p:nvSpPr>
                <p:cNvPr id="567" name="Oval 8903">
                  <a:extLst>
                    <a:ext uri="{FF2B5EF4-FFF2-40B4-BE49-F238E27FC236}">
                      <a16:creationId xmlns:a16="http://schemas.microsoft.com/office/drawing/2014/main" id="{A0E0C45A-9456-46CD-AA16-A6390F89A3D7}"/>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68" name="Oval 8904">
                  <a:extLst>
                    <a:ext uri="{FF2B5EF4-FFF2-40B4-BE49-F238E27FC236}">
                      <a16:creationId xmlns:a16="http://schemas.microsoft.com/office/drawing/2014/main" id="{10E24937-E715-4E16-8369-2D2F285597D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69" name="Freeform 8905">
                  <a:extLst>
                    <a:ext uri="{FF2B5EF4-FFF2-40B4-BE49-F238E27FC236}">
                      <a16:creationId xmlns:a16="http://schemas.microsoft.com/office/drawing/2014/main" id="{33663527-2F5B-49FB-8A9C-1A8C4AE3A69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0" name="Freeform 8906">
                  <a:extLst>
                    <a:ext uri="{FF2B5EF4-FFF2-40B4-BE49-F238E27FC236}">
                      <a16:creationId xmlns:a16="http://schemas.microsoft.com/office/drawing/2014/main" id="{6C474D2D-3AF7-43E1-BF0B-4A84FEA39DE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1" name="Freeform 8907">
                  <a:extLst>
                    <a:ext uri="{FF2B5EF4-FFF2-40B4-BE49-F238E27FC236}">
                      <a16:creationId xmlns:a16="http://schemas.microsoft.com/office/drawing/2014/main" id="{769A6763-DB94-4B79-934A-9A56DA769535}"/>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2" name="Oval 8908">
                  <a:extLst>
                    <a:ext uri="{FF2B5EF4-FFF2-40B4-BE49-F238E27FC236}">
                      <a16:creationId xmlns:a16="http://schemas.microsoft.com/office/drawing/2014/main" id="{9D9F6CCB-8D3D-4458-BC1A-D424EE83A51A}"/>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3" name="Group 8909">
                <a:extLst>
                  <a:ext uri="{FF2B5EF4-FFF2-40B4-BE49-F238E27FC236}">
                    <a16:creationId xmlns:a16="http://schemas.microsoft.com/office/drawing/2014/main" id="{CD85E39B-51DD-4301-9CD8-EE25B3F283BD}"/>
                  </a:ext>
                </a:extLst>
              </p:cNvPr>
              <p:cNvGrpSpPr>
                <a:grpSpLocks noChangeAspect="1"/>
              </p:cNvGrpSpPr>
              <p:nvPr/>
            </p:nvGrpSpPr>
            <p:grpSpPr bwMode="auto">
              <a:xfrm>
                <a:off x="3982" y="1192"/>
                <a:ext cx="62" cy="144"/>
                <a:chOff x="2405" y="2405"/>
                <a:chExt cx="175" cy="403"/>
              </a:xfrm>
            </p:grpSpPr>
            <p:sp>
              <p:nvSpPr>
                <p:cNvPr id="561" name="Oval 8910">
                  <a:extLst>
                    <a:ext uri="{FF2B5EF4-FFF2-40B4-BE49-F238E27FC236}">
                      <a16:creationId xmlns:a16="http://schemas.microsoft.com/office/drawing/2014/main" id="{6A8BBF5A-6EDD-4BD5-BA9A-CB47650E295C}"/>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62" name="Oval 8911">
                  <a:extLst>
                    <a:ext uri="{FF2B5EF4-FFF2-40B4-BE49-F238E27FC236}">
                      <a16:creationId xmlns:a16="http://schemas.microsoft.com/office/drawing/2014/main" id="{5D2BEFEB-D6A3-4B42-A9EA-1A88C6BD93A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63" name="Freeform 8912">
                  <a:extLst>
                    <a:ext uri="{FF2B5EF4-FFF2-40B4-BE49-F238E27FC236}">
                      <a16:creationId xmlns:a16="http://schemas.microsoft.com/office/drawing/2014/main" id="{5DB79833-EA37-432C-ACCC-8AFA0258BB1E}"/>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4" name="Freeform 8913">
                  <a:extLst>
                    <a:ext uri="{FF2B5EF4-FFF2-40B4-BE49-F238E27FC236}">
                      <a16:creationId xmlns:a16="http://schemas.microsoft.com/office/drawing/2014/main" id="{0BFFBAB0-16A3-4B2D-BEF9-D7930C11370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5" name="Freeform 8914">
                  <a:extLst>
                    <a:ext uri="{FF2B5EF4-FFF2-40B4-BE49-F238E27FC236}">
                      <a16:creationId xmlns:a16="http://schemas.microsoft.com/office/drawing/2014/main" id="{2208DFAB-B2E0-4E8D-9611-6C0F1ADC49E9}"/>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6" name="Oval 8915">
                  <a:extLst>
                    <a:ext uri="{FF2B5EF4-FFF2-40B4-BE49-F238E27FC236}">
                      <a16:creationId xmlns:a16="http://schemas.microsoft.com/office/drawing/2014/main" id="{F30A04DC-0CA3-4D7B-8831-E7DCDDC5CC2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4" name="Group 8916">
                <a:extLst>
                  <a:ext uri="{FF2B5EF4-FFF2-40B4-BE49-F238E27FC236}">
                    <a16:creationId xmlns:a16="http://schemas.microsoft.com/office/drawing/2014/main" id="{46B1DC46-A824-468D-BA84-3831CBD98752}"/>
                  </a:ext>
                </a:extLst>
              </p:cNvPr>
              <p:cNvGrpSpPr>
                <a:grpSpLocks noChangeAspect="1"/>
              </p:cNvGrpSpPr>
              <p:nvPr/>
            </p:nvGrpSpPr>
            <p:grpSpPr bwMode="auto">
              <a:xfrm rot="10800000">
                <a:off x="3983" y="1362"/>
                <a:ext cx="62" cy="144"/>
                <a:chOff x="2405" y="2405"/>
                <a:chExt cx="175" cy="403"/>
              </a:xfrm>
            </p:grpSpPr>
            <p:sp>
              <p:nvSpPr>
                <p:cNvPr id="555" name="Oval 8917">
                  <a:extLst>
                    <a:ext uri="{FF2B5EF4-FFF2-40B4-BE49-F238E27FC236}">
                      <a16:creationId xmlns:a16="http://schemas.microsoft.com/office/drawing/2014/main" id="{AAF83FF4-D93E-4490-98A2-3111CF9D36F7}"/>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56" name="Oval 8918">
                  <a:extLst>
                    <a:ext uri="{FF2B5EF4-FFF2-40B4-BE49-F238E27FC236}">
                      <a16:creationId xmlns:a16="http://schemas.microsoft.com/office/drawing/2014/main" id="{6060022F-11AB-456E-AB85-4EF5C74079F5}"/>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57" name="Freeform 8919">
                  <a:extLst>
                    <a:ext uri="{FF2B5EF4-FFF2-40B4-BE49-F238E27FC236}">
                      <a16:creationId xmlns:a16="http://schemas.microsoft.com/office/drawing/2014/main" id="{D93F8D96-A949-4E97-A45D-118E0434C3A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8" name="Freeform 8920">
                  <a:extLst>
                    <a:ext uri="{FF2B5EF4-FFF2-40B4-BE49-F238E27FC236}">
                      <a16:creationId xmlns:a16="http://schemas.microsoft.com/office/drawing/2014/main" id="{2591D466-A8E4-4184-9808-0248E4DAF67F}"/>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9" name="Freeform 8921">
                  <a:extLst>
                    <a:ext uri="{FF2B5EF4-FFF2-40B4-BE49-F238E27FC236}">
                      <a16:creationId xmlns:a16="http://schemas.microsoft.com/office/drawing/2014/main" id="{FF9FD87A-84A9-4AF4-AD16-F77F8BAC662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0" name="Oval 8922">
                  <a:extLst>
                    <a:ext uri="{FF2B5EF4-FFF2-40B4-BE49-F238E27FC236}">
                      <a16:creationId xmlns:a16="http://schemas.microsoft.com/office/drawing/2014/main" id="{0E7D695F-12D3-4132-9A4B-54D0FFB3F5DC}"/>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5" name="Group 8923">
                <a:extLst>
                  <a:ext uri="{FF2B5EF4-FFF2-40B4-BE49-F238E27FC236}">
                    <a16:creationId xmlns:a16="http://schemas.microsoft.com/office/drawing/2014/main" id="{58E581BA-3CAD-4837-8186-0CF7ABD3FE17}"/>
                  </a:ext>
                </a:extLst>
              </p:cNvPr>
              <p:cNvGrpSpPr>
                <a:grpSpLocks noChangeAspect="1"/>
              </p:cNvGrpSpPr>
              <p:nvPr/>
            </p:nvGrpSpPr>
            <p:grpSpPr bwMode="auto">
              <a:xfrm>
                <a:off x="4047" y="1192"/>
                <a:ext cx="62" cy="144"/>
                <a:chOff x="2405" y="2405"/>
                <a:chExt cx="175" cy="403"/>
              </a:xfrm>
            </p:grpSpPr>
            <p:sp>
              <p:nvSpPr>
                <p:cNvPr id="549" name="Oval 8924">
                  <a:extLst>
                    <a:ext uri="{FF2B5EF4-FFF2-40B4-BE49-F238E27FC236}">
                      <a16:creationId xmlns:a16="http://schemas.microsoft.com/office/drawing/2014/main" id="{CFF83D4F-B56E-40B6-B591-883CB8153F4E}"/>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50" name="Oval 8925">
                  <a:extLst>
                    <a:ext uri="{FF2B5EF4-FFF2-40B4-BE49-F238E27FC236}">
                      <a16:creationId xmlns:a16="http://schemas.microsoft.com/office/drawing/2014/main" id="{77710E21-D9D4-40A3-B84D-F3631AF303D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51" name="Freeform 8926">
                  <a:extLst>
                    <a:ext uri="{FF2B5EF4-FFF2-40B4-BE49-F238E27FC236}">
                      <a16:creationId xmlns:a16="http://schemas.microsoft.com/office/drawing/2014/main" id="{213901D0-F693-4193-89BC-6E23115F660F}"/>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2" name="Freeform 8927">
                  <a:extLst>
                    <a:ext uri="{FF2B5EF4-FFF2-40B4-BE49-F238E27FC236}">
                      <a16:creationId xmlns:a16="http://schemas.microsoft.com/office/drawing/2014/main" id="{EF273887-AA5B-424A-91D5-4B2CB84EAD3F}"/>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 name="Freeform 8928">
                  <a:extLst>
                    <a:ext uri="{FF2B5EF4-FFF2-40B4-BE49-F238E27FC236}">
                      <a16:creationId xmlns:a16="http://schemas.microsoft.com/office/drawing/2014/main" id="{FEFA5255-F847-4C24-BEEC-91B0F4F8DA32}"/>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4" name="Oval 8929">
                  <a:extLst>
                    <a:ext uri="{FF2B5EF4-FFF2-40B4-BE49-F238E27FC236}">
                      <a16:creationId xmlns:a16="http://schemas.microsoft.com/office/drawing/2014/main" id="{94ADF1DF-A6C7-4780-94B4-05C5084276BA}"/>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6" name="Group 8930">
                <a:extLst>
                  <a:ext uri="{FF2B5EF4-FFF2-40B4-BE49-F238E27FC236}">
                    <a16:creationId xmlns:a16="http://schemas.microsoft.com/office/drawing/2014/main" id="{21528453-C932-47A1-8402-6B7F6C63F3A9}"/>
                  </a:ext>
                </a:extLst>
              </p:cNvPr>
              <p:cNvGrpSpPr>
                <a:grpSpLocks noChangeAspect="1"/>
              </p:cNvGrpSpPr>
              <p:nvPr/>
            </p:nvGrpSpPr>
            <p:grpSpPr bwMode="auto">
              <a:xfrm rot="10800000">
                <a:off x="4048" y="1362"/>
                <a:ext cx="62" cy="144"/>
                <a:chOff x="2405" y="2405"/>
                <a:chExt cx="175" cy="403"/>
              </a:xfrm>
            </p:grpSpPr>
            <p:sp>
              <p:nvSpPr>
                <p:cNvPr id="543" name="Oval 8931">
                  <a:extLst>
                    <a:ext uri="{FF2B5EF4-FFF2-40B4-BE49-F238E27FC236}">
                      <a16:creationId xmlns:a16="http://schemas.microsoft.com/office/drawing/2014/main" id="{9EB67B6F-DC99-44D7-9C4B-1E628ACEB542}"/>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44" name="Oval 8932">
                  <a:extLst>
                    <a:ext uri="{FF2B5EF4-FFF2-40B4-BE49-F238E27FC236}">
                      <a16:creationId xmlns:a16="http://schemas.microsoft.com/office/drawing/2014/main" id="{CC11F567-30A9-4F25-AF9D-3E8E8C60F80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45" name="Freeform 8933">
                  <a:extLst>
                    <a:ext uri="{FF2B5EF4-FFF2-40B4-BE49-F238E27FC236}">
                      <a16:creationId xmlns:a16="http://schemas.microsoft.com/office/drawing/2014/main" id="{391D3737-B94E-4176-8B2F-E2293D2E0D1F}"/>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6" name="Freeform 8934">
                  <a:extLst>
                    <a:ext uri="{FF2B5EF4-FFF2-40B4-BE49-F238E27FC236}">
                      <a16:creationId xmlns:a16="http://schemas.microsoft.com/office/drawing/2014/main" id="{1FA0522B-A2E9-4DC9-9E9D-B055F5106667}"/>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7" name="Freeform 8935">
                  <a:extLst>
                    <a:ext uri="{FF2B5EF4-FFF2-40B4-BE49-F238E27FC236}">
                      <a16:creationId xmlns:a16="http://schemas.microsoft.com/office/drawing/2014/main" id="{5BBF32ED-743C-4C10-88A1-938AC8BB19C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8" name="Oval 8936">
                  <a:extLst>
                    <a:ext uri="{FF2B5EF4-FFF2-40B4-BE49-F238E27FC236}">
                      <a16:creationId xmlns:a16="http://schemas.microsoft.com/office/drawing/2014/main" id="{88EA1C6F-6CFA-4634-AC69-9871AED509E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7" name="Group 8937">
                <a:extLst>
                  <a:ext uri="{FF2B5EF4-FFF2-40B4-BE49-F238E27FC236}">
                    <a16:creationId xmlns:a16="http://schemas.microsoft.com/office/drawing/2014/main" id="{0B24C006-AAB9-440F-836F-3D0BB8C86750}"/>
                  </a:ext>
                </a:extLst>
              </p:cNvPr>
              <p:cNvGrpSpPr>
                <a:grpSpLocks noChangeAspect="1"/>
              </p:cNvGrpSpPr>
              <p:nvPr/>
            </p:nvGrpSpPr>
            <p:grpSpPr bwMode="auto">
              <a:xfrm>
                <a:off x="4115" y="1190"/>
                <a:ext cx="62" cy="144"/>
                <a:chOff x="2405" y="2405"/>
                <a:chExt cx="175" cy="403"/>
              </a:xfrm>
            </p:grpSpPr>
            <p:sp>
              <p:nvSpPr>
                <p:cNvPr id="537" name="Oval 8938">
                  <a:extLst>
                    <a:ext uri="{FF2B5EF4-FFF2-40B4-BE49-F238E27FC236}">
                      <a16:creationId xmlns:a16="http://schemas.microsoft.com/office/drawing/2014/main" id="{94E35286-07A0-4E73-BB40-20D684069A1B}"/>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38" name="Oval 8939">
                  <a:extLst>
                    <a:ext uri="{FF2B5EF4-FFF2-40B4-BE49-F238E27FC236}">
                      <a16:creationId xmlns:a16="http://schemas.microsoft.com/office/drawing/2014/main" id="{AEC65826-811D-4495-AC1F-0BD4426DD2C0}"/>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39" name="Freeform 8940">
                  <a:extLst>
                    <a:ext uri="{FF2B5EF4-FFF2-40B4-BE49-F238E27FC236}">
                      <a16:creationId xmlns:a16="http://schemas.microsoft.com/office/drawing/2014/main" id="{598A951A-6EC5-469E-BA97-DC9A89253C0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0" name="Freeform 8941">
                  <a:extLst>
                    <a:ext uri="{FF2B5EF4-FFF2-40B4-BE49-F238E27FC236}">
                      <a16:creationId xmlns:a16="http://schemas.microsoft.com/office/drawing/2014/main" id="{28BEE470-B006-4C47-A259-260AF056B5A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1" name="Freeform 8942">
                  <a:extLst>
                    <a:ext uri="{FF2B5EF4-FFF2-40B4-BE49-F238E27FC236}">
                      <a16:creationId xmlns:a16="http://schemas.microsoft.com/office/drawing/2014/main" id="{F4D1311D-0626-4238-A21B-E90A23D4753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2" name="Oval 8943">
                  <a:extLst>
                    <a:ext uri="{FF2B5EF4-FFF2-40B4-BE49-F238E27FC236}">
                      <a16:creationId xmlns:a16="http://schemas.microsoft.com/office/drawing/2014/main" id="{D60BEE97-6351-48B0-A5E0-3497C9BFAB3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8" name="Group 8944">
                <a:extLst>
                  <a:ext uri="{FF2B5EF4-FFF2-40B4-BE49-F238E27FC236}">
                    <a16:creationId xmlns:a16="http://schemas.microsoft.com/office/drawing/2014/main" id="{9752849F-B23F-44D1-B64E-72DE5F8C611D}"/>
                  </a:ext>
                </a:extLst>
              </p:cNvPr>
              <p:cNvGrpSpPr>
                <a:grpSpLocks noChangeAspect="1"/>
              </p:cNvGrpSpPr>
              <p:nvPr/>
            </p:nvGrpSpPr>
            <p:grpSpPr bwMode="auto">
              <a:xfrm rot="10800000">
                <a:off x="4116" y="1360"/>
                <a:ext cx="62" cy="144"/>
                <a:chOff x="2405" y="2405"/>
                <a:chExt cx="175" cy="403"/>
              </a:xfrm>
            </p:grpSpPr>
            <p:sp>
              <p:nvSpPr>
                <p:cNvPr id="531" name="Oval 8945">
                  <a:extLst>
                    <a:ext uri="{FF2B5EF4-FFF2-40B4-BE49-F238E27FC236}">
                      <a16:creationId xmlns:a16="http://schemas.microsoft.com/office/drawing/2014/main" id="{FE775167-CB53-4B29-BAA1-7DCCEE790F1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32" name="Oval 8946">
                  <a:extLst>
                    <a:ext uri="{FF2B5EF4-FFF2-40B4-BE49-F238E27FC236}">
                      <a16:creationId xmlns:a16="http://schemas.microsoft.com/office/drawing/2014/main" id="{89352DDC-24C2-4305-9ACE-83DA20D6346A}"/>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33" name="Freeform 8947">
                  <a:extLst>
                    <a:ext uri="{FF2B5EF4-FFF2-40B4-BE49-F238E27FC236}">
                      <a16:creationId xmlns:a16="http://schemas.microsoft.com/office/drawing/2014/main" id="{7CD8DB26-CBA4-4B64-B2E9-BA733608503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4" name="Freeform 8948">
                  <a:extLst>
                    <a:ext uri="{FF2B5EF4-FFF2-40B4-BE49-F238E27FC236}">
                      <a16:creationId xmlns:a16="http://schemas.microsoft.com/office/drawing/2014/main" id="{E0B4108A-93EF-4D83-9367-B1DF56736800}"/>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5" name="Freeform 8949">
                  <a:extLst>
                    <a:ext uri="{FF2B5EF4-FFF2-40B4-BE49-F238E27FC236}">
                      <a16:creationId xmlns:a16="http://schemas.microsoft.com/office/drawing/2014/main" id="{3730BC69-F688-4173-83EE-2CE8AB6FE4D1}"/>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6" name="Oval 8950">
                  <a:extLst>
                    <a:ext uri="{FF2B5EF4-FFF2-40B4-BE49-F238E27FC236}">
                      <a16:creationId xmlns:a16="http://schemas.microsoft.com/office/drawing/2014/main" id="{1BEF46CA-02BF-46B7-A47C-E58A6E902464}"/>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89" name="Group 8951">
                <a:extLst>
                  <a:ext uri="{FF2B5EF4-FFF2-40B4-BE49-F238E27FC236}">
                    <a16:creationId xmlns:a16="http://schemas.microsoft.com/office/drawing/2014/main" id="{F9B7CAF1-9644-48C1-A1E6-150D5478D544}"/>
                  </a:ext>
                </a:extLst>
              </p:cNvPr>
              <p:cNvGrpSpPr>
                <a:grpSpLocks noChangeAspect="1"/>
              </p:cNvGrpSpPr>
              <p:nvPr/>
            </p:nvGrpSpPr>
            <p:grpSpPr bwMode="auto">
              <a:xfrm>
                <a:off x="4181" y="1190"/>
                <a:ext cx="62" cy="144"/>
                <a:chOff x="2405" y="2405"/>
                <a:chExt cx="175" cy="403"/>
              </a:xfrm>
            </p:grpSpPr>
            <p:sp>
              <p:nvSpPr>
                <p:cNvPr id="525" name="Oval 8952">
                  <a:extLst>
                    <a:ext uri="{FF2B5EF4-FFF2-40B4-BE49-F238E27FC236}">
                      <a16:creationId xmlns:a16="http://schemas.microsoft.com/office/drawing/2014/main" id="{160A1F08-94F8-42BC-A37B-6C06CED9BE1E}"/>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26" name="Oval 8953">
                  <a:extLst>
                    <a:ext uri="{FF2B5EF4-FFF2-40B4-BE49-F238E27FC236}">
                      <a16:creationId xmlns:a16="http://schemas.microsoft.com/office/drawing/2014/main" id="{9BF3CEEF-53A0-4B5A-9E1B-96A5DF015ABE}"/>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27" name="Freeform 8954">
                  <a:extLst>
                    <a:ext uri="{FF2B5EF4-FFF2-40B4-BE49-F238E27FC236}">
                      <a16:creationId xmlns:a16="http://schemas.microsoft.com/office/drawing/2014/main" id="{F5C82529-18D3-4647-8F54-73B10360C5E9}"/>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8" name="Freeform 8955">
                  <a:extLst>
                    <a:ext uri="{FF2B5EF4-FFF2-40B4-BE49-F238E27FC236}">
                      <a16:creationId xmlns:a16="http://schemas.microsoft.com/office/drawing/2014/main" id="{B00EF553-A0E5-4BE8-86EE-AE2844BCD12A}"/>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9" name="Freeform 8956">
                  <a:extLst>
                    <a:ext uri="{FF2B5EF4-FFF2-40B4-BE49-F238E27FC236}">
                      <a16:creationId xmlns:a16="http://schemas.microsoft.com/office/drawing/2014/main" id="{9AB174A0-1AD1-4E7A-967C-7C9ADAA2704B}"/>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0" name="Oval 8957">
                  <a:extLst>
                    <a:ext uri="{FF2B5EF4-FFF2-40B4-BE49-F238E27FC236}">
                      <a16:creationId xmlns:a16="http://schemas.microsoft.com/office/drawing/2014/main" id="{5441AA0C-D3EC-4458-8664-5ED19C7F7ABF}"/>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90" name="Group 8958">
                <a:extLst>
                  <a:ext uri="{FF2B5EF4-FFF2-40B4-BE49-F238E27FC236}">
                    <a16:creationId xmlns:a16="http://schemas.microsoft.com/office/drawing/2014/main" id="{F5541049-1782-458F-A8DF-212DB26192AA}"/>
                  </a:ext>
                </a:extLst>
              </p:cNvPr>
              <p:cNvGrpSpPr>
                <a:grpSpLocks noChangeAspect="1"/>
              </p:cNvGrpSpPr>
              <p:nvPr/>
            </p:nvGrpSpPr>
            <p:grpSpPr bwMode="auto">
              <a:xfrm rot="10800000">
                <a:off x="4182" y="1360"/>
                <a:ext cx="62" cy="144"/>
                <a:chOff x="2405" y="2405"/>
                <a:chExt cx="175" cy="403"/>
              </a:xfrm>
            </p:grpSpPr>
            <p:sp>
              <p:nvSpPr>
                <p:cNvPr id="519" name="Oval 8959">
                  <a:extLst>
                    <a:ext uri="{FF2B5EF4-FFF2-40B4-BE49-F238E27FC236}">
                      <a16:creationId xmlns:a16="http://schemas.microsoft.com/office/drawing/2014/main" id="{780CD2AF-679A-4291-927B-ACD352A2D2A6}"/>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20" name="Oval 8960">
                  <a:extLst>
                    <a:ext uri="{FF2B5EF4-FFF2-40B4-BE49-F238E27FC236}">
                      <a16:creationId xmlns:a16="http://schemas.microsoft.com/office/drawing/2014/main" id="{6EC8014D-C7C4-44FC-A533-77FAB61D896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21" name="Freeform 8961">
                  <a:extLst>
                    <a:ext uri="{FF2B5EF4-FFF2-40B4-BE49-F238E27FC236}">
                      <a16:creationId xmlns:a16="http://schemas.microsoft.com/office/drawing/2014/main" id="{C61A5E36-F5ED-4E07-8B1E-4CF2EC2CCB1D}"/>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2" name="Freeform 8962">
                  <a:extLst>
                    <a:ext uri="{FF2B5EF4-FFF2-40B4-BE49-F238E27FC236}">
                      <a16:creationId xmlns:a16="http://schemas.microsoft.com/office/drawing/2014/main" id="{864CA376-27ED-462D-A373-5259D4A43DEB}"/>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3" name="Freeform 8963">
                  <a:extLst>
                    <a:ext uri="{FF2B5EF4-FFF2-40B4-BE49-F238E27FC236}">
                      <a16:creationId xmlns:a16="http://schemas.microsoft.com/office/drawing/2014/main" id="{F2585E76-B970-48C2-94C1-662C2317C1A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4" name="Oval 8964">
                  <a:extLst>
                    <a:ext uri="{FF2B5EF4-FFF2-40B4-BE49-F238E27FC236}">
                      <a16:creationId xmlns:a16="http://schemas.microsoft.com/office/drawing/2014/main" id="{960F7DC2-F893-438C-9677-9774DA201F5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91" name="Group 8965">
                <a:extLst>
                  <a:ext uri="{FF2B5EF4-FFF2-40B4-BE49-F238E27FC236}">
                    <a16:creationId xmlns:a16="http://schemas.microsoft.com/office/drawing/2014/main" id="{E7EDE0EE-7C32-4608-B895-C47EF1E7D145}"/>
                  </a:ext>
                </a:extLst>
              </p:cNvPr>
              <p:cNvGrpSpPr>
                <a:grpSpLocks noChangeAspect="1"/>
              </p:cNvGrpSpPr>
              <p:nvPr/>
            </p:nvGrpSpPr>
            <p:grpSpPr bwMode="auto">
              <a:xfrm>
                <a:off x="4245" y="1190"/>
                <a:ext cx="62" cy="144"/>
                <a:chOff x="2405" y="2405"/>
                <a:chExt cx="175" cy="403"/>
              </a:xfrm>
            </p:grpSpPr>
            <p:sp>
              <p:nvSpPr>
                <p:cNvPr id="513" name="Oval 8966">
                  <a:extLst>
                    <a:ext uri="{FF2B5EF4-FFF2-40B4-BE49-F238E27FC236}">
                      <a16:creationId xmlns:a16="http://schemas.microsoft.com/office/drawing/2014/main" id="{2DD2BE53-2D7C-4211-A325-7103CBFC45B0}"/>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14" name="Oval 8967">
                  <a:extLst>
                    <a:ext uri="{FF2B5EF4-FFF2-40B4-BE49-F238E27FC236}">
                      <a16:creationId xmlns:a16="http://schemas.microsoft.com/office/drawing/2014/main" id="{C26182BB-4CB7-47AC-8ED1-D432F69E67D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15" name="Freeform 8968">
                  <a:extLst>
                    <a:ext uri="{FF2B5EF4-FFF2-40B4-BE49-F238E27FC236}">
                      <a16:creationId xmlns:a16="http://schemas.microsoft.com/office/drawing/2014/main" id="{3F8D1B19-6B57-4161-8A9C-E57C326ECDD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6" name="Freeform 8969">
                  <a:extLst>
                    <a:ext uri="{FF2B5EF4-FFF2-40B4-BE49-F238E27FC236}">
                      <a16:creationId xmlns:a16="http://schemas.microsoft.com/office/drawing/2014/main" id="{577909F9-F22B-4D78-8062-816A9C2DBC6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7" name="Freeform 8970">
                  <a:extLst>
                    <a:ext uri="{FF2B5EF4-FFF2-40B4-BE49-F238E27FC236}">
                      <a16:creationId xmlns:a16="http://schemas.microsoft.com/office/drawing/2014/main" id="{5746384D-F13F-48DA-9A72-499F20C72B58}"/>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8" name="Oval 8971">
                  <a:extLst>
                    <a:ext uri="{FF2B5EF4-FFF2-40B4-BE49-F238E27FC236}">
                      <a16:creationId xmlns:a16="http://schemas.microsoft.com/office/drawing/2014/main" id="{6D5BE20D-6652-4135-96CA-7C2CB955B7E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92" name="Group 8972">
                <a:extLst>
                  <a:ext uri="{FF2B5EF4-FFF2-40B4-BE49-F238E27FC236}">
                    <a16:creationId xmlns:a16="http://schemas.microsoft.com/office/drawing/2014/main" id="{07D47F31-532F-43A1-A901-F81111826BC4}"/>
                  </a:ext>
                </a:extLst>
              </p:cNvPr>
              <p:cNvGrpSpPr>
                <a:grpSpLocks noChangeAspect="1"/>
              </p:cNvGrpSpPr>
              <p:nvPr/>
            </p:nvGrpSpPr>
            <p:grpSpPr bwMode="auto">
              <a:xfrm rot="10800000">
                <a:off x="4246" y="1360"/>
                <a:ext cx="62" cy="144"/>
                <a:chOff x="2405" y="2405"/>
                <a:chExt cx="175" cy="403"/>
              </a:xfrm>
            </p:grpSpPr>
            <p:sp>
              <p:nvSpPr>
                <p:cNvPr id="507" name="Oval 8973">
                  <a:extLst>
                    <a:ext uri="{FF2B5EF4-FFF2-40B4-BE49-F238E27FC236}">
                      <a16:creationId xmlns:a16="http://schemas.microsoft.com/office/drawing/2014/main" id="{F566FFCF-63B2-4E6F-8AA3-8FF11426863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08" name="Oval 8974">
                  <a:extLst>
                    <a:ext uri="{FF2B5EF4-FFF2-40B4-BE49-F238E27FC236}">
                      <a16:creationId xmlns:a16="http://schemas.microsoft.com/office/drawing/2014/main" id="{799C2D12-BEFF-4AB8-AF8C-B59C9F63FAF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09" name="Freeform 8975">
                  <a:extLst>
                    <a:ext uri="{FF2B5EF4-FFF2-40B4-BE49-F238E27FC236}">
                      <a16:creationId xmlns:a16="http://schemas.microsoft.com/office/drawing/2014/main" id="{142265A6-D6FA-4B25-9CE7-8A5944C772F5}"/>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0" name="Freeform 8976">
                  <a:extLst>
                    <a:ext uri="{FF2B5EF4-FFF2-40B4-BE49-F238E27FC236}">
                      <a16:creationId xmlns:a16="http://schemas.microsoft.com/office/drawing/2014/main" id="{3FE734DD-67E6-451D-AFC2-924D73582D9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1" name="Freeform 8977">
                  <a:extLst>
                    <a:ext uri="{FF2B5EF4-FFF2-40B4-BE49-F238E27FC236}">
                      <a16:creationId xmlns:a16="http://schemas.microsoft.com/office/drawing/2014/main" id="{0345A40D-F45D-43A3-BF98-F7377736CE0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2" name="Oval 8978">
                  <a:extLst>
                    <a:ext uri="{FF2B5EF4-FFF2-40B4-BE49-F238E27FC236}">
                      <a16:creationId xmlns:a16="http://schemas.microsoft.com/office/drawing/2014/main" id="{75C078A0-ED2A-41FC-925B-DD29889260B7}"/>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93" name="Group 8979">
                <a:extLst>
                  <a:ext uri="{FF2B5EF4-FFF2-40B4-BE49-F238E27FC236}">
                    <a16:creationId xmlns:a16="http://schemas.microsoft.com/office/drawing/2014/main" id="{ED18BC0E-2C25-41C2-97DE-A68F92DEA447}"/>
                  </a:ext>
                </a:extLst>
              </p:cNvPr>
              <p:cNvGrpSpPr>
                <a:grpSpLocks noChangeAspect="1"/>
              </p:cNvGrpSpPr>
              <p:nvPr/>
            </p:nvGrpSpPr>
            <p:grpSpPr bwMode="auto">
              <a:xfrm>
                <a:off x="4310" y="1190"/>
                <a:ext cx="62" cy="144"/>
                <a:chOff x="2405" y="2405"/>
                <a:chExt cx="175" cy="403"/>
              </a:xfrm>
            </p:grpSpPr>
            <p:sp>
              <p:nvSpPr>
                <p:cNvPr id="501" name="Oval 8980">
                  <a:extLst>
                    <a:ext uri="{FF2B5EF4-FFF2-40B4-BE49-F238E27FC236}">
                      <a16:creationId xmlns:a16="http://schemas.microsoft.com/office/drawing/2014/main" id="{E1320DAF-265E-4AA9-A080-F09C86D5382F}"/>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02" name="Oval 8981">
                  <a:extLst>
                    <a:ext uri="{FF2B5EF4-FFF2-40B4-BE49-F238E27FC236}">
                      <a16:creationId xmlns:a16="http://schemas.microsoft.com/office/drawing/2014/main" id="{FE78D90A-23B2-42F6-A619-41DEA2A1378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03" name="Freeform 8982">
                  <a:extLst>
                    <a:ext uri="{FF2B5EF4-FFF2-40B4-BE49-F238E27FC236}">
                      <a16:creationId xmlns:a16="http://schemas.microsoft.com/office/drawing/2014/main" id="{64900E5A-E118-47CB-B747-4C12F013E290}"/>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4" name="Freeform 8983">
                  <a:extLst>
                    <a:ext uri="{FF2B5EF4-FFF2-40B4-BE49-F238E27FC236}">
                      <a16:creationId xmlns:a16="http://schemas.microsoft.com/office/drawing/2014/main" id="{FD456129-E3F3-464B-A1CE-713C6189048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5" name="Freeform 8984">
                  <a:extLst>
                    <a:ext uri="{FF2B5EF4-FFF2-40B4-BE49-F238E27FC236}">
                      <a16:creationId xmlns:a16="http://schemas.microsoft.com/office/drawing/2014/main" id="{756E82F7-6D71-4BF2-927A-2AC6EF1EC469}"/>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6" name="Oval 8985">
                  <a:extLst>
                    <a:ext uri="{FF2B5EF4-FFF2-40B4-BE49-F238E27FC236}">
                      <a16:creationId xmlns:a16="http://schemas.microsoft.com/office/drawing/2014/main" id="{2C1C78F4-56CC-4182-A59B-57863155799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94" name="Group 8986">
                <a:extLst>
                  <a:ext uri="{FF2B5EF4-FFF2-40B4-BE49-F238E27FC236}">
                    <a16:creationId xmlns:a16="http://schemas.microsoft.com/office/drawing/2014/main" id="{40639D24-C981-4D71-90C7-D482608DB02E}"/>
                  </a:ext>
                </a:extLst>
              </p:cNvPr>
              <p:cNvGrpSpPr>
                <a:grpSpLocks noChangeAspect="1"/>
              </p:cNvGrpSpPr>
              <p:nvPr/>
            </p:nvGrpSpPr>
            <p:grpSpPr bwMode="auto">
              <a:xfrm rot="10800000">
                <a:off x="4311" y="1360"/>
                <a:ext cx="62" cy="144"/>
                <a:chOff x="2405" y="2405"/>
                <a:chExt cx="175" cy="403"/>
              </a:xfrm>
            </p:grpSpPr>
            <p:sp>
              <p:nvSpPr>
                <p:cNvPr id="495" name="Oval 8987">
                  <a:extLst>
                    <a:ext uri="{FF2B5EF4-FFF2-40B4-BE49-F238E27FC236}">
                      <a16:creationId xmlns:a16="http://schemas.microsoft.com/office/drawing/2014/main" id="{E84E67BB-6ED9-45E9-B706-7AB5337CBDE5}"/>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96" name="Oval 8988">
                  <a:extLst>
                    <a:ext uri="{FF2B5EF4-FFF2-40B4-BE49-F238E27FC236}">
                      <a16:creationId xmlns:a16="http://schemas.microsoft.com/office/drawing/2014/main" id="{B2D63F11-8E02-49C8-9D5B-D085E9695CE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97" name="Freeform 8989">
                  <a:extLst>
                    <a:ext uri="{FF2B5EF4-FFF2-40B4-BE49-F238E27FC236}">
                      <a16:creationId xmlns:a16="http://schemas.microsoft.com/office/drawing/2014/main" id="{01B588D0-AD5A-48DD-9FBE-5596B2AA77A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8" name="Freeform 8990">
                  <a:extLst>
                    <a:ext uri="{FF2B5EF4-FFF2-40B4-BE49-F238E27FC236}">
                      <a16:creationId xmlns:a16="http://schemas.microsoft.com/office/drawing/2014/main" id="{1CE3EC80-3041-4A35-A254-4158E9F16752}"/>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9" name="Freeform 8991">
                  <a:extLst>
                    <a:ext uri="{FF2B5EF4-FFF2-40B4-BE49-F238E27FC236}">
                      <a16:creationId xmlns:a16="http://schemas.microsoft.com/office/drawing/2014/main" id="{D3C12E93-15D4-4BBE-BC34-5990BA29681E}"/>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0" name="Oval 8992">
                  <a:extLst>
                    <a:ext uri="{FF2B5EF4-FFF2-40B4-BE49-F238E27FC236}">
                      <a16:creationId xmlns:a16="http://schemas.microsoft.com/office/drawing/2014/main" id="{4F1FC180-3994-4181-9910-06C37D060410}"/>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grpSp>
          <p:nvGrpSpPr>
            <p:cNvPr id="13" name="Group 8993">
              <a:extLst>
                <a:ext uri="{FF2B5EF4-FFF2-40B4-BE49-F238E27FC236}">
                  <a16:creationId xmlns:a16="http://schemas.microsoft.com/office/drawing/2014/main" id="{ECB39480-98CB-4DA9-8017-954138D00E81}"/>
                </a:ext>
              </a:extLst>
            </p:cNvPr>
            <p:cNvGrpSpPr>
              <a:grpSpLocks noChangeAspect="1"/>
            </p:cNvGrpSpPr>
            <p:nvPr/>
          </p:nvGrpSpPr>
          <p:grpSpPr bwMode="auto">
            <a:xfrm>
              <a:off x="1519" y="1795"/>
              <a:ext cx="1361" cy="413"/>
              <a:chOff x="3326" y="1190"/>
              <a:chExt cx="1047" cy="318"/>
            </a:xfrm>
          </p:grpSpPr>
          <p:grpSp>
            <p:nvGrpSpPr>
              <p:cNvPr id="239" name="Group 8994">
                <a:extLst>
                  <a:ext uri="{FF2B5EF4-FFF2-40B4-BE49-F238E27FC236}">
                    <a16:creationId xmlns:a16="http://schemas.microsoft.com/office/drawing/2014/main" id="{57FFCD8C-1DB5-4841-A1DA-BB409993116C}"/>
                  </a:ext>
                </a:extLst>
              </p:cNvPr>
              <p:cNvGrpSpPr>
                <a:grpSpLocks noChangeAspect="1"/>
              </p:cNvGrpSpPr>
              <p:nvPr/>
            </p:nvGrpSpPr>
            <p:grpSpPr bwMode="auto">
              <a:xfrm>
                <a:off x="3326" y="1194"/>
                <a:ext cx="62" cy="144"/>
                <a:chOff x="2405" y="2405"/>
                <a:chExt cx="175" cy="403"/>
              </a:xfrm>
            </p:grpSpPr>
            <p:sp>
              <p:nvSpPr>
                <p:cNvPr id="457" name="Oval 8995">
                  <a:extLst>
                    <a:ext uri="{FF2B5EF4-FFF2-40B4-BE49-F238E27FC236}">
                      <a16:creationId xmlns:a16="http://schemas.microsoft.com/office/drawing/2014/main" id="{AAEB745B-5DC5-43DA-A877-7B409167A4AE}"/>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58" name="Oval 8996">
                  <a:extLst>
                    <a:ext uri="{FF2B5EF4-FFF2-40B4-BE49-F238E27FC236}">
                      <a16:creationId xmlns:a16="http://schemas.microsoft.com/office/drawing/2014/main" id="{0C0988F8-9E71-4881-9561-6320DEDAB9B0}"/>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59" name="Freeform 8997">
                  <a:extLst>
                    <a:ext uri="{FF2B5EF4-FFF2-40B4-BE49-F238E27FC236}">
                      <a16:creationId xmlns:a16="http://schemas.microsoft.com/office/drawing/2014/main" id="{07A49105-47B4-442A-BF97-C2854DD6E22C}"/>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0" name="Freeform 8998">
                  <a:extLst>
                    <a:ext uri="{FF2B5EF4-FFF2-40B4-BE49-F238E27FC236}">
                      <a16:creationId xmlns:a16="http://schemas.microsoft.com/office/drawing/2014/main" id="{FA835030-C58E-4477-BBB3-D7286CAB0F0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1" name="Freeform 8999">
                  <a:extLst>
                    <a:ext uri="{FF2B5EF4-FFF2-40B4-BE49-F238E27FC236}">
                      <a16:creationId xmlns:a16="http://schemas.microsoft.com/office/drawing/2014/main" id="{E03D4819-B65B-4DCF-AFAE-42EB360F68D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2" name="Oval 9000">
                  <a:extLst>
                    <a:ext uri="{FF2B5EF4-FFF2-40B4-BE49-F238E27FC236}">
                      <a16:creationId xmlns:a16="http://schemas.microsoft.com/office/drawing/2014/main" id="{DF0C9C02-54E4-4892-B0FC-FFF98A3B6F60}"/>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0" name="Group 9001">
                <a:extLst>
                  <a:ext uri="{FF2B5EF4-FFF2-40B4-BE49-F238E27FC236}">
                    <a16:creationId xmlns:a16="http://schemas.microsoft.com/office/drawing/2014/main" id="{296F75B4-CB38-47D7-BE9D-D1A220D190EA}"/>
                  </a:ext>
                </a:extLst>
              </p:cNvPr>
              <p:cNvGrpSpPr>
                <a:grpSpLocks noChangeAspect="1"/>
              </p:cNvGrpSpPr>
              <p:nvPr/>
            </p:nvGrpSpPr>
            <p:grpSpPr bwMode="auto">
              <a:xfrm rot="10800000">
                <a:off x="3327" y="1364"/>
                <a:ext cx="62" cy="144"/>
                <a:chOff x="2405" y="2405"/>
                <a:chExt cx="175" cy="403"/>
              </a:xfrm>
            </p:grpSpPr>
            <p:sp>
              <p:nvSpPr>
                <p:cNvPr id="451" name="Oval 9002">
                  <a:extLst>
                    <a:ext uri="{FF2B5EF4-FFF2-40B4-BE49-F238E27FC236}">
                      <a16:creationId xmlns:a16="http://schemas.microsoft.com/office/drawing/2014/main" id="{CE6ECA1F-A2D0-4AD9-9027-B554FFE5E82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52" name="Oval 9003">
                  <a:extLst>
                    <a:ext uri="{FF2B5EF4-FFF2-40B4-BE49-F238E27FC236}">
                      <a16:creationId xmlns:a16="http://schemas.microsoft.com/office/drawing/2014/main" id="{CC50DA33-BF87-4F04-BC5D-7DF9349631F5}"/>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53" name="Freeform 9004">
                  <a:extLst>
                    <a:ext uri="{FF2B5EF4-FFF2-40B4-BE49-F238E27FC236}">
                      <a16:creationId xmlns:a16="http://schemas.microsoft.com/office/drawing/2014/main" id="{59D47317-C375-47B1-B5A8-812B7E2A507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4" name="Freeform 9005">
                  <a:extLst>
                    <a:ext uri="{FF2B5EF4-FFF2-40B4-BE49-F238E27FC236}">
                      <a16:creationId xmlns:a16="http://schemas.microsoft.com/office/drawing/2014/main" id="{104DDF78-D007-4187-A134-D829A212FD8E}"/>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5" name="Freeform 9006">
                  <a:extLst>
                    <a:ext uri="{FF2B5EF4-FFF2-40B4-BE49-F238E27FC236}">
                      <a16:creationId xmlns:a16="http://schemas.microsoft.com/office/drawing/2014/main" id="{4B74CD9F-1528-41C7-9769-97A8FA36A222}"/>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6" name="Oval 9007">
                  <a:extLst>
                    <a:ext uri="{FF2B5EF4-FFF2-40B4-BE49-F238E27FC236}">
                      <a16:creationId xmlns:a16="http://schemas.microsoft.com/office/drawing/2014/main" id="{81CBA002-02FA-4668-8F36-31E43A637469}"/>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1" name="Group 9008">
                <a:extLst>
                  <a:ext uri="{FF2B5EF4-FFF2-40B4-BE49-F238E27FC236}">
                    <a16:creationId xmlns:a16="http://schemas.microsoft.com/office/drawing/2014/main" id="{2767AC2F-AD9E-4464-B0ED-AF9E5C3D36C2}"/>
                  </a:ext>
                </a:extLst>
              </p:cNvPr>
              <p:cNvGrpSpPr>
                <a:grpSpLocks noChangeAspect="1"/>
              </p:cNvGrpSpPr>
              <p:nvPr/>
            </p:nvGrpSpPr>
            <p:grpSpPr bwMode="auto">
              <a:xfrm>
                <a:off x="3392" y="1194"/>
                <a:ext cx="62" cy="144"/>
                <a:chOff x="2405" y="2405"/>
                <a:chExt cx="175" cy="403"/>
              </a:xfrm>
            </p:grpSpPr>
            <p:sp>
              <p:nvSpPr>
                <p:cNvPr id="445" name="Oval 9009">
                  <a:extLst>
                    <a:ext uri="{FF2B5EF4-FFF2-40B4-BE49-F238E27FC236}">
                      <a16:creationId xmlns:a16="http://schemas.microsoft.com/office/drawing/2014/main" id="{16FA0FD6-11C2-41B0-969E-B467C15FA414}"/>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46" name="Oval 9010">
                  <a:extLst>
                    <a:ext uri="{FF2B5EF4-FFF2-40B4-BE49-F238E27FC236}">
                      <a16:creationId xmlns:a16="http://schemas.microsoft.com/office/drawing/2014/main" id="{BD570570-1825-4980-9FDA-D50DF7BC1BE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47" name="Freeform 9011">
                  <a:extLst>
                    <a:ext uri="{FF2B5EF4-FFF2-40B4-BE49-F238E27FC236}">
                      <a16:creationId xmlns:a16="http://schemas.microsoft.com/office/drawing/2014/main" id="{6A648B9B-4FE1-432B-852D-0B20F1653A95}"/>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8" name="Freeform 9012">
                  <a:extLst>
                    <a:ext uri="{FF2B5EF4-FFF2-40B4-BE49-F238E27FC236}">
                      <a16:creationId xmlns:a16="http://schemas.microsoft.com/office/drawing/2014/main" id="{9E6746B3-D6EE-44BD-B969-2ECB4DC9B62A}"/>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9" name="Freeform 9013">
                  <a:extLst>
                    <a:ext uri="{FF2B5EF4-FFF2-40B4-BE49-F238E27FC236}">
                      <a16:creationId xmlns:a16="http://schemas.microsoft.com/office/drawing/2014/main" id="{0C3C49EB-11A3-4026-8C7C-8EB2C3E8BC5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0" name="Oval 9014">
                  <a:extLst>
                    <a:ext uri="{FF2B5EF4-FFF2-40B4-BE49-F238E27FC236}">
                      <a16:creationId xmlns:a16="http://schemas.microsoft.com/office/drawing/2014/main" id="{8F61FFAB-50A6-420D-AFB9-36FD00C0EA3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2" name="Group 9015">
                <a:extLst>
                  <a:ext uri="{FF2B5EF4-FFF2-40B4-BE49-F238E27FC236}">
                    <a16:creationId xmlns:a16="http://schemas.microsoft.com/office/drawing/2014/main" id="{7741167F-1704-4255-941E-353DE1668B9B}"/>
                  </a:ext>
                </a:extLst>
              </p:cNvPr>
              <p:cNvGrpSpPr>
                <a:grpSpLocks noChangeAspect="1"/>
              </p:cNvGrpSpPr>
              <p:nvPr/>
            </p:nvGrpSpPr>
            <p:grpSpPr bwMode="auto">
              <a:xfrm rot="10800000">
                <a:off x="3393" y="1364"/>
                <a:ext cx="62" cy="144"/>
                <a:chOff x="2405" y="2405"/>
                <a:chExt cx="175" cy="403"/>
              </a:xfrm>
            </p:grpSpPr>
            <p:sp>
              <p:nvSpPr>
                <p:cNvPr id="439" name="Oval 9016">
                  <a:extLst>
                    <a:ext uri="{FF2B5EF4-FFF2-40B4-BE49-F238E27FC236}">
                      <a16:creationId xmlns:a16="http://schemas.microsoft.com/office/drawing/2014/main" id="{3B1FA9FB-7F7A-4A9D-92B9-F412F3347C18}"/>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40" name="Oval 9017">
                  <a:extLst>
                    <a:ext uri="{FF2B5EF4-FFF2-40B4-BE49-F238E27FC236}">
                      <a16:creationId xmlns:a16="http://schemas.microsoft.com/office/drawing/2014/main" id="{557485F6-DF0F-4B31-8586-9FA6B071609F}"/>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41" name="Freeform 9018">
                  <a:extLst>
                    <a:ext uri="{FF2B5EF4-FFF2-40B4-BE49-F238E27FC236}">
                      <a16:creationId xmlns:a16="http://schemas.microsoft.com/office/drawing/2014/main" id="{27FB3959-59F7-475D-BF3A-DEC799C93329}"/>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2" name="Freeform 9019">
                  <a:extLst>
                    <a:ext uri="{FF2B5EF4-FFF2-40B4-BE49-F238E27FC236}">
                      <a16:creationId xmlns:a16="http://schemas.microsoft.com/office/drawing/2014/main" id="{CD72FA7E-C45E-4F6E-849C-94A095D91EC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3" name="Freeform 9020">
                  <a:extLst>
                    <a:ext uri="{FF2B5EF4-FFF2-40B4-BE49-F238E27FC236}">
                      <a16:creationId xmlns:a16="http://schemas.microsoft.com/office/drawing/2014/main" id="{FDCF5F4B-5874-46C8-9386-A90F1FE2AD1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4" name="Oval 9021">
                  <a:extLst>
                    <a:ext uri="{FF2B5EF4-FFF2-40B4-BE49-F238E27FC236}">
                      <a16:creationId xmlns:a16="http://schemas.microsoft.com/office/drawing/2014/main" id="{DE077297-60C0-4F48-AF5A-AE252977219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3" name="Group 9022">
                <a:extLst>
                  <a:ext uri="{FF2B5EF4-FFF2-40B4-BE49-F238E27FC236}">
                    <a16:creationId xmlns:a16="http://schemas.microsoft.com/office/drawing/2014/main" id="{C0C9AD88-73AD-4BFE-84CF-57F15E37543B}"/>
                  </a:ext>
                </a:extLst>
              </p:cNvPr>
              <p:cNvGrpSpPr>
                <a:grpSpLocks noChangeAspect="1"/>
              </p:cNvGrpSpPr>
              <p:nvPr/>
            </p:nvGrpSpPr>
            <p:grpSpPr bwMode="auto">
              <a:xfrm>
                <a:off x="3456" y="1194"/>
                <a:ext cx="62" cy="144"/>
                <a:chOff x="2405" y="2405"/>
                <a:chExt cx="175" cy="403"/>
              </a:xfrm>
            </p:grpSpPr>
            <p:sp>
              <p:nvSpPr>
                <p:cNvPr id="433" name="Oval 9023">
                  <a:extLst>
                    <a:ext uri="{FF2B5EF4-FFF2-40B4-BE49-F238E27FC236}">
                      <a16:creationId xmlns:a16="http://schemas.microsoft.com/office/drawing/2014/main" id="{19F4700C-7CAD-4985-A986-83D6608EDA7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34" name="Oval 9024">
                  <a:extLst>
                    <a:ext uri="{FF2B5EF4-FFF2-40B4-BE49-F238E27FC236}">
                      <a16:creationId xmlns:a16="http://schemas.microsoft.com/office/drawing/2014/main" id="{6450A54F-7232-40E6-BECC-C2979C6121E9}"/>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35" name="Freeform 9025">
                  <a:extLst>
                    <a:ext uri="{FF2B5EF4-FFF2-40B4-BE49-F238E27FC236}">
                      <a16:creationId xmlns:a16="http://schemas.microsoft.com/office/drawing/2014/main" id="{A6297AD7-4835-4878-B262-0A963CF7329A}"/>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6" name="Freeform 9026">
                  <a:extLst>
                    <a:ext uri="{FF2B5EF4-FFF2-40B4-BE49-F238E27FC236}">
                      <a16:creationId xmlns:a16="http://schemas.microsoft.com/office/drawing/2014/main" id="{56C49B3D-CD94-414D-91B0-34287385E425}"/>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7" name="Freeform 9027">
                  <a:extLst>
                    <a:ext uri="{FF2B5EF4-FFF2-40B4-BE49-F238E27FC236}">
                      <a16:creationId xmlns:a16="http://schemas.microsoft.com/office/drawing/2014/main" id="{D614FA82-BA6C-49D3-8A91-ECE177BE128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8" name="Oval 9028">
                  <a:extLst>
                    <a:ext uri="{FF2B5EF4-FFF2-40B4-BE49-F238E27FC236}">
                      <a16:creationId xmlns:a16="http://schemas.microsoft.com/office/drawing/2014/main" id="{45134F4C-1ECB-46ED-BA06-E094E46B813F}"/>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4" name="Group 9029">
                <a:extLst>
                  <a:ext uri="{FF2B5EF4-FFF2-40B4-BE49-F238E27FC236}">
                    <a16:creationId xmlns:a16="http://schemas.microsoft.com/office/drawing/2014/main" id="{F9FAD737-FE6A-4F70-8BB5-02D74DD5C0EA}"/>
                  </a:ext>
                </a:extLst>
              </p:cNvPr>
              <p:cNvGrpSpPr>
                <a:grpSpLocks noChangeAspect="1"/>
              </p:cNvGrpSpPr>
              <p:nvPr/>
            </p:nvGrpSpPr>
            <p:grpSpPr bwMode="auto">
              <a:xfrm rot="10800000">
                <a:off x="3457" y="1364"/>
                <a:ext cx="62" cy="144"/>
                <a:chOff x="2405" y="2405"/>
                <a:chExt cx="175" cy="403"/>
              </a:xfrm>
            </p:grpSpPr>
            <p:sp>
              <p:nvSpPr>
                <p:cNvPr id="427" name="Oval 9030">
                  <a:extLst>
                    <a:ext uri="{FF2B5EF4-FFF2-40B4-BE49-F238E27FC236}">
                      <a16:creationId xmlns:a16="http://schemas.microsoft.com/office/drawing/2014/main" id="{508AEA64-3E5C-4CE8-9DA0-F87C3F16347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28" name="Oval 9031">
                  <a:extLst>
                    <a:ext uri="{FF2B5EF4-FFF2-40B4-BE49-F238E27FC236}">
                      <a16:creationId xmlns:a16="http://schemas.microsoft.com/office/drawing/2014/main" id="{4A391934-F5A1-4E2B-9171-9D78DD3784D5}"/>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29" name="Freeform 9032">
                  <a:extLst>
                    <a:ext uri="{FF2B5EF4-FFF2-40B4-BE49-F238E27FC236}">
                      <a16:creationId xmlns:a16="http://schemas.microsoft.com/office/drawing/2014/main" id="{D1C4DF36-B062-413A-B145-6F3CCC0CA7C3}"/>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 name="Freeform 9033">
                  <a:extLst>
                    <a:ext uri="{FF2B5EF4-FFF2-40B4-BE49-F238E27FC236}">
                      <a16:creationId xmlns:a16="http://schemas.microsoft.com/office/drawing/2014/main" id="{68185E46-DE13-4259-BB50-7C499034B3FA}"/>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 name="Freeform 9034">
                  <a:extLst>
                    <a:ext uri="{FF2B5EF4-FFF2-40B4-BE49-F238E27FC236}">
                      <a16:creationId xmlns:a16="http://schemas.microsoft.com/office/drawing/2014/main" id="{39191997-90E3-493D-A01E-A1171A87AC75}"/>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 name="Oval 9035">
                  <a:extLst>
                    <a:ext uri="{FF2B5EF4-FFF2-40B4-BE49-F238E27FC236}">
                      <a16:creationId xmlns:a16="http://schemas.microsoft.com/office/drawing/2014/main" id="{EBBE035B-DCE8-42D0-B55F-AC3915A976E5}"/>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5" name="Group 9036">
                <a:extLst>
                  <a:ext uri="{FF2B5EF4-FFF2-40B4-BE49-F238E27FC236}">
                    <a16:creationId xmlns:a16="http://schemas.microsoft.com/office/drawing/2014/main" id="{7FBC3526-5022-48C6-86C6-475D473C5A6C}"/>
                  </a:ext>
                </a:extLst>
              </p:cNvPr>
              <p:cNvGrpSpPr>
                <a:grpSpLocks noChangeAspect="1"/>
              </p:cNvGrpSpPr>
              <p:nvPr/>
            </p:nvGrpSpPr>
            <p:grpSpPr bwMode="auto">
              <a:xfrm>
                <a:off x="3521" y="1194"/>
                <a:ext cx="62" cy="144"/>
                <a:chOff x="2405" y="2405"/>
                <a:chExt cx="175" cy="403"/>
              </a:xfrm>
            </p:grpSpPr>
            <p:sp>
              <p:nvSpPr>
                <p:cNvPr id="421" name="Oval 9037">
                  <a:extLst>
                    <a:ext uri="{FF2B5EF4-FFF2-40B4-BE49-F238E27FC236}">
                      <a16:creationId xmlns:a16="http://schemas.microsoft.com/office/drawing/2014/main" id="{F79D59BB-15D6-41B3-AB7A-45DEE262FB8B}"/>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22" name="Oval 9038">
                  <a:extLst>
                    <a:ext uri="{FF2B5EF4-FFF2-40B4-BE49-F238E27FC236}">
                      <a16:creationId xmlns:a16="http://schemas.microsoft.com/office/drawing/2014/main" id="{CE010342-2018-4C1F-829C-F230B7030D12}"/>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23" name="Freeform 9039">
                  <a:extLst>
                    <a:ext uri="{FF2B5EF4-FFF2-40B4-BE49-F238E27FC236}">
                      <a16:creationId xmlns:a16="http://schemas.microsoft.com/office/drawing/2014/main" id="{9AC2B3AC-AB62-447E-BDB7-A82DE1F4B1D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4" name="Freeform 9040">
                  <a:extLst>
                    <a:ext uri="{FF2B5EF4-FFF2-40B4-BE49-F238E27FC236}">
                      <a16:creationId xmlns:a16="http://schemas.microsoft.com/office/drawing/2014/main" id="{3AC01AF0-B7EE-49B6-BB2C-A0648C6101A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5" name="Freeform 9041">
                  <a:extLst>
                    <a:ext uri="{FF2B5EF4-FFF2-40B4-BE49-F238E27FC236}">
                      <a16:creationId xmlns:a16="http://schemas.microsoft.com/office/drawing/2014/main" id="{BBA5A404-3E7D-441A-BF26-995CEC4971D5}"/>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6" name="Oval 9042">
                  <a:extLst>
                    <a:ext uri="{FF2B5EF4-FFF2-40B4-BE49-F238E27FC236}">
                      <a16:creationId xmlns:a16="http://schemas.microsoft.com/office/drawing/2014/main" id="{C15F5CBC-DE4A-4533-8099-AE2024A3276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6" name="Group 9043">
                <a:extLst>
                  <a:ext uri="{FF2B5EF4-FFF2-40B4-BE49-F238E27FC236}">
                    <a16:creationId xmlns:a16="http://schemas.microsoft.com/office/drawing/2014/main" id="{581F4FE7-3BD2-47E1-A40D-4EFFE8DC5A02}"/>
                  </a:ext>
                </a:extLst>
              </p:cNvPr>
              <p:cNvGrpSpPr>
                <a:grpSpLocks noChangeAspect="1"/>
              </p:cNvGrpSpPr>
              <p:nvPr/>
            </p:nvGrpSpPr>
            <p:grpSpPr bwMode="auto">
              <a:xfrm rot="10800000">
                <a:off x="3522" y="1364"/>
                <a:ext cx="62" cy="144"/>
                <a:chOff x="2405" y="2405"/>
                <a:chExt cx="175" cy="403"/>
              </a:xfrm>
            </p:grpSpPr>
            <p:sp>
              <p:nvSpPr>
                <p:cNvPr id="415" name="Oval 9044">
                  <a:extLst>
                    <a:ext uri="{FF2B5EF4-FFF2-40B4-BE49-F238E27FC236}">
                      <a16:creationId xmlns:a16="http://schemas.microsoft.com/office/drawing/2014/main" id="{BB2B1413-1643-4555-81B2-AAF08FD56937}"/>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16" name="Oval 9045">
                  <a:extLst>
                    <a:ext uri="{FF2B5EF4-FFF2-40B4-BE49-F238E27FC236}">
                      <a16:creationId xmlns:a16="http://schemas.microsoft.com/office/drawing/2014/main" id="{898DBA0C-C45F-492B-85E0-39299F4AE583}"/>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17" name="Freeform 9046">
                  <a:extLst>
                    <a:ext uri="{FF2B5EF4-FFF2-40B4-BE49-F238E27FC236}">
                      <a16:creationId xmlns:a16="http://schemas.microsoft.com/office/drawing/2014/main" id="{E0B8F9C4-4455-4528-8B79-58E300C4B0AF}"/>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8" name="Freeform 9047">
                  <a:extLst>
                    <a:ext uri="{FF2B5EF4-FFF2-40B4-BE49-F238E27FC236}">
                      <a16:creationId xmlns:a16="http://schemas.microsoft.com/office/drawing/2014/main" id="{EF519D7E-04A7-49D3-8449-BA6DAE7F654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9" name="Freeform 9048">
                  <a:extLst>
                    <a:ext uri="{FF2B5EF4-FFF2-40B4-BE49-F238E27FC236}">
                      <a16:creationId xmlns:a16="http://schemas.microsoft.com/office/drawing/2014/main" id="{EB3184C3-022F-491D-AEED-50B2E4CDAC29}"/>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0" name="Oval 9049">
                  <a:extLst>
                    <a:ext uri="{FF2B5EF4-FFF2-40B4-BE49-F238E27FC236}">
                      <a16:creationId xmlns:a16="http://schemas.microsoft.com/office/drawing/2014/main" id="{EF4D2BD2-007D-40BC-9861-D4277DB62175}"/>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7" name="Group 9050">
                <a:extLst>
                  <a:ext uri="{FF2B5EF4-FFF2-40B4-BE49-F238E27FC236}">
                    <a16:creationId xmlns:a16="http://schemas.microsoft.com/office/drawing/2014/main" id="{7F3F4855-7EBE-4924-9F62-55CD5031396F}"/>
                  </a:ext>
                </a:extLst>
              </p:cNvPr>
              <p:cNvGrpSpPr>
                <a:grpSpLocks noChangeAspect="1"/>
              </p:cNvGrpSpPr>
              <p:nvPr/>
            </p:nvGrpSpPr>
            <p:grpSpPr bwMode="auto">
              <a:xfrm>
                <a:off x="3589" y="1192"/>
                <a:ext cx="62" cy="144"/>
                <a:chOff x="2405" y="2405"/>
                <a:chExt cx="175" cy="403"/>
              </a:xfrm>
            </p:grpSpPr>
            <p:sp>
              <p:nvSpPr>
                <p:cNvPr id="409" name="Oval 9051">
                  <a:extLst>
                    <a:ext uri="{FF2B5EF4-FFF2-40B4-BE49-F238E27FC236}">
                      <a16:creationId xmlns:a16="http://schemas.microsoft.com/office/drawing/2014/main" id="{2DE90553-DF59-419C-9E2D-1AFCCE5A1555}"/>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10" name="Oval 9052">
                  <a:extLst>
                    <a:ext uri="{FF2B5EF4-FFF2-40B4-BE49-F238E27FC236}">
                      <a16:creationId xmlns:a16="http://schemas.microsoft.com/office/drawing/2014/main" id="{35096B74-AB47-4BE2-B4B2-B4AA00F89AB9}"/>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11" name="Freeform 9053">
                  <a:extLst>
                    <a:ext uri="{FF2B5EF4-FFF2-40B4-BE49-F238E27FC236}">
                      <a16:creationId xmlns:a16="http://schemas.microsoft.com/office/drawing/2014/main" id="{5EE3A62E-1158-436B-8E87-F94C5258D426}"/>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2" name="Freeform 9054">
                  <a:extLst>
                    <a:ext uri="{FF2B5EF4-FFF2-40B4-BE49-F238E27FC236}">
                      <a16:creationId xmlns:a16="http://schemas.microsoft.com/office/drawing/2014/main" id="{CAB9B04F-857A-4C6A-BCA0-A7346EBA4CF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3" name="Freeform 9055">
                  <a:extLst>
                    <a:ext uri="{FF2B5EF4-FFF2-40B4-BE49-F238E27FC236}">
                      <a16:creationId xmlns:a16="http://schemas.microsoft.com/office/drawing/2014/main" id="{474AA244-2B92-4D47-8639-2215DD843D99}"/>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4" name="Oval 9056">
                  <a:extLst>
                    <a:ext uri="{FF2B5EF4-FFF2-40B4-BE49-F238E27FC236}">
                      <a16:creationId xmlns:a16="http://schemas.microsoft.com/office/drawing/2014/main" id="{B558A271-7674-4A9F-B11D-6E279035369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8" name="Group 9057">
                <a:extLst>
                  <a:ext uri="{FF2B5EF4-FFF2-40B4-BE49-F238E27FC236}">
                    <a16:creationId xmlns:a16="http://schemas.microsoft.com/office/drawing/2014/main" id="{19B2C2FD-8E62-4148-901A-5942FEA2E473}"/>
                  </a:ext>
                </a:extLst>
              </p:cNvPr>
              <p:cNvGrpSpPr>
                <a:grpSpLocks noChangeAspect="1"/>
              </p:cNvGrpSpPr>
              <p:nvPr/>
            </p:nvGrpSpPr>
            <p:grpSpPr bwMode="auto">
              <a:xfrm rot="10800000">
                <a:off x="3590" y="1362"/>
                <a:ext cx="62" cy="144"/>
                <a:chOff x="2405" y="2405"/>
                <a:chExt cx="175" cy="403"/>
              </a:xfrm>
            </p:grpSpPr>
            <p:sp>
              <p:nvSpPr>
                <p:cNvPr id="403" name="Oval 9058">
                  <a:extLst>
                    <a:ext uri="{FF2B5EF4-FFF2-40B4-BE49-F238E27FC236}">
                      <a16:creationId xmlns:a16="http://schemas.microsoft.com/office/drawing/2014/main" id="{353184E4-4851-436E-B660-C323DC0D090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04" name="Oval 9059">
                  <a:extLst>
                    <a:ext uri="{FF2B5EF4-FFF2-40B4-BE49-F238E27FC236}">
                      <a16:creationId xmlns:a16="http://schemas.microsoft.com/office/drawing/2014/main" id="{11F753F8-00D7-444F-B680-0B4692343186}"/>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05" name="Freeform 9060">
                  <a:extLst>
                    <a:ext uri="{FF2B5EF4-FFF2-40B4-BE49-F238E27FC236}">
                      <a16:creationId xmlns:a16="http://schemas.microsoft.com/office/drawing/2014/main" id="{A510394C-48C3-4A62-A5C5-85A992F95266}"/>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6" name="Freeform 9061">
                  <a:extLst>
                    <a:ext uri="{FF2B5EF4-FFF2-40B4-BE49-F238E27FC236}">
                      <a16:creationId xmlns:a16="http://schemas.microsoft.com/office/drawing/2014/main" id="{907F8549-8370-4EF0-BE68-429ADBF77771}"/>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7" name="Freeform 9062">
                  <a:extLst>
                    <a:ext uri="{FF2B5EF4-FFF2-40B4-BE49-F238E27FC236}">
                      <a16:creationId xmlns:a16="http://schemas.microsoft.com/office/drawing/2014/main" id="{BF5165D8-F8FE-4ED6-8629-C92673F2FE2F}"/>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8" name="Oval 9063">
                  <a:extLst>
                    <a:ext uri="{FF2B5EF4-FFF2-40B4-BE49-F238E27FC236}">
                      <a16:creationId xmlns:a16="http://schemas.microsoft.com/office/drawing/2014/main" id="{BF3B9AD1-37E7-4EB5-9B5F-05291A07444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9" name="Group 9064">
                <a:extLst>
                  <a:ext uri="{FF2B5EF4-FFF2-40B4-BE49-F238E27FC236}">
                    <a16:creationId xmlns:a16="http://schemas.microsoft.com/office/drawing/2014/main" id="{AFE5CDBA-4D97-4439-8FFA-6DA9253766AB}"/>
                  </a:ext>
                </a:extLst>
              </p:cNvPr>
              <p:cNvGrpSpPr>
                <a:grpSpLocks noChangeAspect="1"/>
              </p:cNvGrpSpPr>
              <p:nvPr/>
            </p:nvGrpSpPr>
            <p:grpSpPr bwMode="auto">
              <a:xfrm>
                <a:off x="3655" y="1192"/>
                <a:ext cx="62" cy="144"/>
                <a:chOff x="2405" y="2405"/>
                <a:chExt cx="175" cy="403"/>
              </a:xfrm>
            </p:grpSpPr>
            <p:sp>
              <p:nvSpPr>
                <p:cNvPr id="397" name="Oval 9065">
                  <a:extLst>
                    <a:ext uri="{FF2B5EF4-FFF2-40B4-BE49-F238E27FC236}">
                      <a16:creationId xmlns:a16="http://schemas.microsoft.com/office/drawing/2014/main" id="{CC94E737-545B-4651-99EE-229DAD13ABB4}"/>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98" name="Oval 9066">
                  <a:extLst>
                    <a:ext uri="{FF2B5EF4-FFF2-40B4-BE49-F238E27FC236}">
                      <a16:creationId xmlns:a16="http://schemas.microsoft.com/office/drawing/2014/main" id="{3D510C53-0FCA-49F6-9135-4372666B37DE}"/>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99" name="Freeform 9067">
                  <a:extLst>
                    <a:ext uri="{FF2B5EF4-FFF2-40B4-BE49-F238E27FC236}">
                      <a16:creationId xmlns:a16="http://schemas.microsoft.com/office/drawing/2014/main" id="{4273A49C-F1A0-48A7-BF9E-3CBDC92D3169}"/>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0" name="Freeform 9068">
                  <a:extLst>
                    <a:ext uri="{FF2B5EF4-FFF2-40B4-BE49-F238E27FC236}">
                      <a16:creationId xmlns:a16="http://schemas.microsoft.com/office/drawing/2014/main" id="{564CBB6D-5135-4C49-AFD1-C708508E68C1}"/>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1" name="Freeform 9069">
                  <a:extLst>
                    <a:ext uri="{FF2B5EF4-FFF2-40B4-BE49-F238E27FC236}">
                      <a16:creationId xmlns:a16="http://schemas.microsoft.com/office/drawing/2014/main" id="{4345B9F6-AAC9-4953-90E4-CA9A76C68212}"/>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2" name="Oval 9070">
                  <a:extLst>
                    <a:ext uri="{FF2B5EF4-FFF2-40B4-BE49-F238E27FC236}">
                      <a16:creationId xmlns:a16="http://schemas.microsoft.com/office/drawing/2014/main" id="{DE77B3AE-501B-40E5-A22B-0E35883D8330}"/>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0" name="Group 9071">
                <a:extLst>
                  <a:ext uri="{FF2B5EF4-FFF2-40B4-BE49-F238E27FC236}">
                    <a16:creationId xmlns:a16="http://schemas.microsoft.com/office/drawing/2014/main" id="{FD9E80BC-13DE-4913-8B57-05FDBEB80F71}"/>
                  </a:ext>
                </a:extLst>
              </p:cNvPr>
              <p:cNvGrpSpPr>
                <a:grpSpLocks noChangeAspect="1"/>
              </p:cNvGrpSpPr>
              <p:nvPr/>
            </p:nvGrpSpPr>
            <p:grpSpPr bwMode="auto">
              <a:xfrm rot="10800000">
                <a:off x="3656" y="1362"/>
                <a:ext cx="62" cy="144"/>
                <a:chOff x="2405" y="2405"/>
                <a:chExt cx="175" cy="403"/>
              </a:xfrm>
            </p:grpSpPr>
            <p:sp>
              <p:nvSpPr>
                <p:cNvPr id="391" name="Oval 9072">
                  <a:extLst>
                    <a:ext uri="{FF2B5EF4-FFF2-40B4-BE49-F238E27FC236}">
                      <a16:creationId xmlns:a16="http://schemas.microsoft.com/office/drawing/2014/main" id="{C02DFAAD-ECAE-46B0-90E1-32FCD3E3C39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92" name="Oval 9073">
                  <a:extLst>
                    <a:ext uri="{FF2B5EF4-FFF2-40B4-BE49-F238E27FC236}">
                      <a16:creationId xmlns:a16="http://schemas.microsoft.com/office/drawing/2014/main" id="{3A234BE6-9B39-49D5-B73D-045C66E39718}"/>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93" name="Freeform 9074">
                  <a:extLst>
                    <a:ext uri="{FF2B5EF4-FFF2-40B4-BE49-F238E27FC236}">
                      <a16:creationId xmlns:a16="http://schemas.microsoft.com/office/drawing/2014/main" id="{5FF7AB90-0E78-41D6-83CC-FBD7AF201732}"/>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4" name="Freeform 9075">
                  <a:extLst>
                    <a:ext uri="{FF2B5EF4-FFF2-40B4-BE49-F238E27FC236}">
                      <a16:creationId xmlns:a16="http://schemas.microsoft.com/office/drawing/2014/main" id="{5CBA7B2B-7BA8-4E13-8F9F-2088686BD2B5}"/>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5" name="Freeform 9076">
                  <a:extLst>
                    <a:ext uri="{FF2B5EF4-FFF2-40B4-BE49-F238E27FC236}">
                      <a16:creationId xmlns:a16="http://schemas.microsoft.com/office/drawing/2014/main" id="{98753933-1C97-4519-81DE-690EA8F03AD8}"/>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6" name="Oval 9077">
                  <a:extLst>
                    <a:ext uri="{FF2B5EF4-FFF2-40B4-BE49-F238E27FC236}">
                      <a16:creationId xmlns:a16="http://schemas.microsoft.com/office/drawing/2014/main" id="{2619ED0D-4CD1-4455-BC8F-CC585309A0B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1" name="Group 9078">
                <a:extLst>
                  <a:ext uri="{FF2B5EF4-FFF2-40B4-BE49-F238E27FC236}">
                    <a16:creationId xmlns:a16="http://schemas.microsoft.com/office/drawing/2014/main" id="{A80630A5-8BE8-4DDA-B8B8-F113448645E8}"/>
                  </a:ext>
                </a:extLst>
              </p:cNvPr>
              <p:cNvGrpSpPr>
                <a:grpSpLocks noChangeAspect="1"/>
              </p:cNvGrpSpPr>
              <p:nvPr/>
            </p:nvGrpSpPr>
            <p:grpSpPr bwMode="auto">
              <a:xfrm>
                <a:off x="3719" y="1192"/>
                <a:ext cx="62" cy="144"/>
                <a:chOff x="2405" y="2405"/>
                <a:chExt cx="175" cy="403"/>
              </a:xfrm>
            </p:grpSpPr>
            <p:sp>
              <p:nvSpPr>
                <p:cNvPr id="385" name="Oval 9079">
                  <a:extLst>
                    <a:ext uri="{FF2B5EF4-FFF2-40B4-BE49-F238E27FC236}">
                      <a16:creationId xmlns:a16="http://schemas.microsoft.com/office/drawing/2014/main" id="{FF33B52A-A657-4C28-B323-75DD031DBB65}"/>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86" name="Oval 9080">
                  <a:extLst>
                    <a:ext uri="{FF2B5EF4-FFF2-40B4-BE49-F238E27FC236}">
                      <a16:creationId xmlns:a16="http://schemas.microsoft.com/office/drawing/2014/main" id="{FBE0CF52-A50A-4B8F-91BF-08861A7044C5}"/>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87" name="Freeform 9081">
                  <a:extLst>
                    <a:ext uri="{FF2B5EF4-FFF2-40B4-BE49-F238E27FC236}">
                      <a16:creationId xmlns:a16="http://schemas.microsoft.com/office/drawing/2014/main" id="{F1A8534A-DA56-4F5F-B725-7B4BC0A519E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8" name="Freeform 9082">
                  <a:extLst>
                    <a:ext uri="{FF2B5EF4-FFF2-40B4-BE49-F238E27FC236}">
                      <a16:creationId xmlns:a16="http://schemas.microsoft.com/office/drawing/2014/main" id="{D19A147E-EC0B-46B0-828B-F4740F5E8B8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9" name="Freeform 9083">
                  <a:extLst>
                    <a:ext uri="{FF2B5EF4-FFF2-40B4-BE49-F238E27FC236}">
                      <a16:creationId xmlns:a16="http://schemas.microsoft.com/office/drawing/2014/main" id="{7E714F4B-52E1-40F4-B37C-CE0AB547034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0" name="Oval 9084">
                  <a:extLst>
                    <a:ext uri="{FF2B5EF4-FFF2-40B4-BE49-F238E27FC236}">
                      <a16:creationId xmlns:a16="http://schemas.microsoft.com/office/drawing/2014/main" id="{035A56EC-12E4-4CC3-8BC3-FF2AAAA588F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2" name="Group 9085">
                <a:extLst>
                  <a:ext uri="{FF2B5EF4-FFF2-40B4-BE49-F238E27FC236}">
                    <a16:creationId xmlns:a16="http://schemas.microsoft.com/office/drawing/2014/main" id="{27F7A948-A5C6-4398-B897-28564462E561}"/>
                  </a:ext>
                </a:extLst>
              </p:cNvPr>
              <p:cNvGrpSpPr>
                <a:grpSpLocks noChangeAspect="1"/>
              </p:cNvGrpSpPr>
              <p:nvPr/>
            </p:nvGrpSpPr>
            <p:grpSpPr bwMode="auto">
              <a:xfrm rot="10800000">
                <a:off x="3720" y="1362"/>
                <a:ext cx="62" cy="144"/>
                <a:chOff x="2405" y="2405"/>
                <a:chExt cx="175" cy="403"/>
              </a:xfrm>
            </p:grpSpPr>
            <p:sp>
              <p:nvSpPr>
                <p:cNvPr id="379" name="Oval 9086">
                  <a:extLst>
                    <a:ext uri="{FF2B5EF4-FFF2-40B4-BE49-F238E27FC236}">
                      <a16:creationId xmlns:a16="http://schemas.microsoft.com/office/drawing/2014/main" id="{C5BD52A1-5472-4C2D-BDB4-0D440855331B}"/>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80" name="Oval 9087">
                  <a:extLst>
                    <a:ext uri="{FF2B5EF4-FFF2-40B4-BE49-F238E27FC236}">
                      <a16:creationId xmlns:a16="http://schemas.microsoft.com/office/drawing/2014/main" id="{E261EBEA-56B3-469D-AB7E-618D7F3817B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81" name="Freeform 9088">
                  <a:extLst>
                    <a:ext uri="{FF2B5EF4-FFF2-40B4-BE49-F238E27FC236}">
                      <a16:creationId xmlns:a16="http://schemas.microsoft.com/office/drawing/2014/main" id="{D3790CF7-FC28-4150-900D-932311E3D685}"/>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2" name="Freeform 9089">
                  <a:extLst>
                    <a:ext uri="{FF2B5EF4-FFF2-40B4-BE49-F238E27FC236}">
                      <a16:creationId xmlns:a16="http://schemas.microsoft.com/office/drawing/2014/main" id="{04E8AA52-5775-4BFA-AF59-458446BFA76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3" name="Freeform 9090">
                  <a:extLst>
                    <a:ext uri="{FF2B5EF4-FFF2-40B4-BE49-F238E27FC236}">
                      <a16:creationId xmlns:a16="http://schemas.microsoft.com/office/drawing/2014/main" id="{0728AAC1-9B04-4AF8-9DE7-B75BD3C8158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4" name="Oval 9091">
                  <a:extLst>
                    <a:ext uri="{FF2B5EF4-FFF2-40B4-BE49-F238E27FC236}">
                      <a16:creationId xmlns:a16="http://schemas.microsoft.com/office/drawing/2014/main" id="{E1646438-5FC0-4FEF-9320-93EF2B1B459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3" name="Group 9092">
                <a:extLst>
                  <a:ext uri="{FF2B5EF4-FFF2-40B4-BE49-F238E27FC236}">
                    <a16:creationId xmlns:a16="http://schemas.microsoft.com/office/drawing/2014/main" id="{FCDA0A13-CAD3-4FAC-B686-7EF47D02EEF6}"/>
                  </a:ext>
                </a:extLst>
              </p:cNvPr>
              <p:cNvGrpSpPr>
                <a:grpSpLocks noChangeAspect="1"/>
              </p:cNvGrpSpPr>
              <p:nvPr/>
            </p:nvGrpSpPr>
            <p:grpSpPr bwMode="auto">
              <a:xfrm>
                <a:off x="3784" y="1192"/>
                <a:ext cx="62" cy="144"/>
                <a:chOff x="2405" y="2405"/>
                <a:chExt cx="175" cy="403"/>
              </a:xfrm>
            </p:grpSpPr>
            <p:sp>
              <p:nvSpPr>
                <p:cNvPr id="373" name="Oval 9093">
                  <a:extLst>
                    <a:ext uri="{FF2B5EF4-FFF2-40B4-BE49-F238E27FC236}">
                      <a16:creationId xmlns:a16="http://schemas.microsoft.com/office/drawing/2014/main" id="{102AD613-0055-4ACA-B946-95359F3D754F}"/>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74" name="Oval 9094">
                  <a:extLst>
                    <a:ext uri="{FF2B5EF4-FFF2-40B4-BE49-F238E27FC236}">
                      <a16:creationId xmlns:a16="http://schemas.microsoft.com/office/drawing/2014/main" id="{7144E6F7-38A9-4621-9113-64BAE6F66999}"/>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75" name="Freeform 9095">
                  <a:extLst>
                    <a:ext uri="{FF2B5EF4-FFF2-40B4-BE49-F238E27FC236}">
                      <a16:creationId xmlns:a16="http://schemas.microsoft.com/office/drawing/2014/main" id="{2016CF32-5D2E-4D7F-9A94-6FE420C32EC8}"/>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6" name="Freeform 9096">
                  <a:extLst>
                    <a:ext uri="{FF2B5EF4-FFF2-40B4-BE49-F238E27FC236}">
                      <a16:creationId xmlns:a16="http://schemas.microsoft.com/office/drawing/2014/main" id="{2A8F033A-7683-4BDC-BC31-856C72230298}"/>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7" name="Freeform 9097">
                  <a:extLst>
                    <a:ext uri="{FF2B5EF4-FFF2-40B4-BE49-F238E27FC236}">
                      <a16:creationId xmlns:a16="http://schemas.microsoft.com/office/drawing/2014/main" id="{6A4A8F6F-4A03-4981-ADD0-4DFF2883C301}"/>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8" name="Oval 9098">
                  <a:extLst>
                    <a:ext uri="{FF2B5EF4-FFF2-40B4-BE49-F238E27FC236}">
                      <a16:creationId xmlns:a16="http://schemas.microsoft.com/office/drawing/2014/main" id="{43F2279B-64F6-4C0B-BDC6-1D0B9BC0517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4" name="Group 9099">
                <a:extLst>
                  <a:ext uri="{FF2B5EF4-FFF2-40B4-BE49-F238E27FC236}">
                    <a16:creationId xmlns:a16="http://schemas.microsoft.com/office/drawing/2014/main" id="{942F04A6-3B76-484A-9B95-1BE36FA2F922}"/>
                  </a:ext>
                </a:extLst>
              </p:cNvPr>
              <p:cNvGrpSpPr>
                <a:grpSpLocks noChangeAspect="1"/>
              </p:cNvGrpSpPr>
              <p:nvPr/>
            </p:nvGrpSpPr>
            <p:grpSpPr bwMode="auto">
              <a:xfrm rot="10800000">
                <a:off x="3785" y="1362"/>
                <a:ext cx="62" cy="144"/>
                <a:chOff x="2405" y="2405"/>
                <a:chExt cx="175" cy="403"/>
              </a:xfrm>
            </p:grpSpPr>
            <p:sp>
              <p:nvSpPr>
                <p:cNvPr id="367" name="Oval 9100">
                  <a:extLst>
                    <a:ext uri="{FF2B5EF4-FFF2-40B4-BE49-F238E27FC236}">
                      <a16:creationId xmlns:a16="http://schemas.microsoft.com/office/drawing/2014/main" id="{2E6FA52A-9770-4E22-A3A7-17FFDAFEE0F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68" name="Oval 9101">
                  <a:extLst>
                    <a:ext uri="{FF2B5EF4-FFF2-40B4-BE49-F238E27FC236}">
                      <a16:creationId xmlns:a16="http://schemas.microsoft.com/office/drawing/2014/main" id="{BF4B2D52-806A-4998-825E-614C6674EF96}"/>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69" name="Freeform 9102">
                  <a:extLst>
                    <a:ext uri="{FF2B5EF4-FFF2-40B4-BE49-F238E27FC236}">
                      <a16:creationId xmlns:a16="http://schemas.microsoft.com/office/drawing/2014/main" id="{EB222F52-C26D-44FB-8ECD-23AC8DEC72E0}"/>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0" name="Freeform 9103">
                  <a:extLst>
                    <a:ext uri="{FF2B5EF4-FFF2-40B4-BE49-F238E27FC236}">
                      <a16:creationId xmlns:a16="http://schemas.microsoft.com/office/drawing/2014/main" id="{25A07E50-FE6B-4C99-A5BD-743F27B6EF28}"/>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1" name="Freeform 9104">
                  <a:extLst>
                    <a:ext uri="{FF2B5EF4-FFF2-40B4-BE49-F238E27FC236}">
                      <a16:creationId xmlns:a16="http://schemas.microsoft.com/office/drawing/2014/main" id="{B43B64E1-9CEB-4EAC-81FB-6B26DF3125AF}"/>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2" name="Oval 9105">
                  <a:extLst>
                    <a:ext uri="{FF2B5EF4-FFF2-40B4-BE49-F238E27FC236}">
                      <a16:creationId xmlns:a16="http://schemas.microsoft.com/office/drawing/2014/main" id="{91BA0F81-9211-4311-89A9-457511678CE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5" name="Group 9106">
                <a:extLst>
                  <a:ext uri="{FF2B5EF4-FFF2-40B4-BE49-F238E27FC236}">
                    <a16:creationId xmlns:a16="http://schemas.microsoft.com/office/drawing/2014/main" id="{8B7CC970-4FC1-42F4-940B-7FD4534B812B}"/>
                  </a:ext>
                </a:extLst>
              </p:cNvPr>
              <p:cNvGrpSpPr>
                <a:grpSpLocks noChangeAspect="1"/>
              </p:cNvGrpSpPr>
              <p:nvPr/>
            </p:nvGrpSpPr>
            <p:grpSpPr bwMode="auto">
              <a:xfrm>
                <a:off x="3852" y="1192"/>
                <a:ext cx="62" cy="144"/>
                <a:chOff x="2405" y="2405"/>
                <a:chExt cx="175" cy="403"/>
              </a:xfrm>
            </p:grpSpPr>
            <p:sp>
              <p:nvSpPr>
                <p:cNvPr id="361" name="Oval 9107">
                  <a:extLst>
                    <a:ext uri="{FF2B5EF4-FFF2-40B4-BE49-F238E27FC236}">
                      <a16:creationId xmlns:a16="http://schemas.microsoft.com/office/drawing/2014/main" id="{B4D5CCC4-0902-4E4F-8656-80282EEF03EE}"/>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62" name="Oval 9108">
                  <a:extLst>
                    <a:ext uri="{FF2B5EF4-FFF2-40B4-BE49-F238E27FC236}">
                      <a16:creationId xmlns:a16="http://schemas.microsoft.com/office/drawing/2014/main" id="{C121C5D7-C607-4A87-959C-1B09B16BD381}"/>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63" name="Freeform 9109">
                  <a:extLst>
                    <a:ext uri="{FF2B5EF4-FFF2-40B4-BE49-F238E27FC236}">
                      <a16:creationId xmlns:a16="http://schemas.microsoft.com/office/drawing/2014/main" id="{F7C1D0B9-7793-43B4-BDB2-8A54B42F5CC2}"/>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4" name="Freeform 9110">
                  <a:extLst>
                    <a:ext uri="{FF2B5EF4-FFF2-40B4-BE49-F238E27FC236}">
                      <a16:creationId xmlns:a16="http://schemas.microsoft.com/office/drawing/2014/main" id="{C2898B88-44FD-45A7-A0CA-318F7DCC9B8A}"/>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5" name="Freeform 9111">
                  <a:extLst>
                    <a:ext uri="{FF2B5EF4-FFF2-40B4-BE49-F238E27FC236}">
                      <a16:creationId xmlns:a16="http://schemas.microsoft.com/office/drawing/2014/main" id="{7093A922-BF60-49E8-AED5-72FBED5FE294}"/>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6" name="Oval 9112">
                  <a:extLst>
                    <a:ext uri="{FF2B5EF4-FFF2-40B4-BE49-F238E27FC236}">
                      <a16:creationId xmlns:a16="http://schemas.microsoft.com/office/drawing/2014/main" id="{F997B2CB-8C02-4C56-B465-18A01E398072}"/>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6" name="Group 9113">
                <a:extLst>
                  <a:ext uri="{FF2B5EF4-FFF2-40B4-BE49-F238E27FC236}">
                    <a16:creationId xmlns:a16="http://schemas.microsoft.com/office/drawing/2014/main" id="{BF6523D8-A587-4F91-9061-2B1E437B08AE}"/>
                  </a:ext>
                </a:extLst>
              </p:cNvPr>
              <p:cNvGrpSpPr>
                <a:grpSpLocks noChangeAspect="1"/>
              </p:cNvGrpSpPr>
              <p:nvPr/>
            </p:nvGrpSpPr>
            <p:grpSpPr bwMode="auto">
              <a:xfrm rot="10800000">
                <a:off x="3853" y="1362"/>
                <a:ext cx="62" cy="144"/>
                <a:chOff x="2405" y="2405"/>
                <a:chExt cx="175" cy="403"/>
              </a:xfrm>
            </p:grpSpPr>
            <p:sp>
              <p:nvSpPr>
                <p:cNvPr id="355" name="Oval 9114">
                  <a:extLst>
                    <a:ext uri="{FF2B5EF4-FFF2-40B4-BE49-F238E27FC236}">
                      <a16:creationId xmlns:a16="http://schemas.microsoft.com/office/drawing/2014/main" id="{E10AD04F-E588-4A42-A437-ED81588D77A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56" name="Oval 9115">
                  <a:extLst>
                    <a:ext uri="{FF2B5EF4-FFF2-40B4-BE49-F238E27FC236}">
                      <a16:creationId xmlns:a16="http://schemas.microsoft.com/office/drawing/2014/main" id="{BFEA4029-586A-46D8-ADE3-2C64356A6E29}"/>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57" name="Freeform 9116">
                  <a:extLst>
                    <a:ext uri="{FF2B5EF4-FFF2-40B4-BE49-F238E27FC236}">
                      <a16:creationId xmlns:a16="http://schemas.microsoft.com/office/drawing/2014/main" id="{38048960-D135-4DC2-B281-E0E7C22535AE}"/>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 name="Freeform 9117">
                  <a:extLst>
                    <a:ext uri="{FF2B5EF4-FFF2-40B4-BE49-F238E27FC236}">
                      <a16:creationId xmlns:a16="http://schemas.microsoft.com/office/drawing/2014/main" id="{AE512159-04EE-4CCB-9848-72B1D631617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 name="Freeform 9118">
                  <a:extLst>
                    <a:ext uri="{FF2B5EF4-FFF2-40B4-BE49-F238E27FC236}">
                      <a16:creationId xmlns:a16="http://schemas.microsoft.com/office/drawing/2014/main" id="{F1F6FB74-D102-4B65-B280-111581FABFB2}"/>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 name="Oval 9119">
                  <a:extLst>
                    <a:ext uri="{FF2B5EF4-FFF2-40B4-BE49-F238E27FC236}">
                      <a16:creationId xmlns:a16="http://schemas.microsoft.com/office/drawing/2014/main" id="{688CB07D-8AAA-4752-8DF3-6B3BE33DA810}"/>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7" name="Group 9120">
                <a:extLst>
                  <a:ext uri="{FF2B5EF4-FFF2-40B4-BE49-F238E27FC236}">
                    <a16:creationId xmlns:a16="http://schemas.microsoft.com/office/drawing/2014/main" id="{0A125FDC-9C99-4CE5-83F3-9C06E2215B26}"/>
                  </a:ext>
                </a:extLst>
              </p:cNvPr>
              <p:cNvGrpSpPr>
                <a:grpSpLocks noChangeAspect="1"/>
              </p:cNvGrpSpPr>
              <p:nvPr/>
            </p:nvGrpSpPr>
            <p:grpSpPr bwMode="auto">
              <a:xfrm>
                <a:off x="3918" y="1192"/>
                <a:ext cx="62" cy="144"/>
                <a:chOff x="2405" y="2405"/>
                <a:chExt cx="175" cy="403"/>
              </a:xfrm>
            </p:grpSpPr>
            <p:sp>
              <p:nvSpPr>
                <p:cNvPr id="349" name="Oval 9121">
                  <a:extLst>
                    <a:ext uri="{FF2B5EF4-FFF2-40B4-BE49-F238E27FC236}">
                      <a16:creationId xmlns:a16="http://schemas.microsoft.com/office/drawing/2014/main" id="{8171361F-F487-4EAB-8A8B-C1BB4831EFD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50" name="Oval 9122">
                  <a:extLst>
                    <a:ext uri="{FF2B5EF4-FFF2-40B4-BE49-F238E27FC236}">
                      <a16:creationId xmlns:a16="http://schemas.microsoft.com/office/drawing/2014/main" id="{D11DB5CB-EBA8-4987-AF7D-4FFA1185C1E0}"/>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51" name="Freeform 9123">
                  <a:extLst>
                    <a:ext uri="{FF2B5EF4-FFF2-40B4-BE49-F238E27FC236}">
                      <a16:creationId xmlns:a16="http://schemas.microsoft.com/office/drawing/2014/main" id="{6B6A37D8-1426-4C1D-BA02-2F485FA1F9DA}"/>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2" name="Freeform 9124">
                  <a:extLst>
                    <a:ext uri="{FF2B5EF4-FFF2-40B4-BE49-F238E27FC236}">
                      <a16:creationId xmlns:a16="http://schemas.microsoft.com/office/drawing/2014/main" id="{A190825A-BD4B-4087-A508-782B0CF8EFBC}"/>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3" name="Freeform 9125">
                  <a:extLst>
                    <a:ext uri="{FF2B5EF4-FFF2-40B4-BE49-F238E27FC236}">
                      <a16:creationId xmlns:a16="http://schemas.microsoft.com/office/drawing/2014/main" id="{AAFEFE5E-CC69-40D0-80C4-526765309DD3}"/>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4" name="Oval 9126">
                  <a:extLst>
                    <a:ext uri="{FF2B5EF4-FFF2-40B4-BE49-F238E27FC236}">
                      <a16:creationId xmlns:a16="http://schemas.microsoft.com/office/drawing/2014/main" id="{D16B4E19-9D70-419D-A3D2-87E7A5A0C61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8" name="Group 9127">
                <a:extLst>
                  <a:ext uri="{FF2B5EF4-FFF2-40B4-BE49-F238E27FC236}">
                    <a16:creationId xmlns:a16="http://schemas.microsoft.com/office/drawing/2014/main" id="{85C2533B-A2E6-4E66-B5EC-387406F98EBC}"/>
                  </a:ext>
                </a:extLst>
              </p:cNvPr>
              <p:cNvGrpSpPr>
                <a:grpSpLocks noChangeAspect="1"/>
              </p:cNvGrpSpPr>
              <p:nvPr/>
            </p:nvGrpSpPr>
            <p:grpSpPr bwMode="auto">
              <a:xfrm rot="10800000">
                <a:off x="3919" y="1362"/>
                <a:ext cx="62" cy="144"/>
                <a:chOff x="2405" y="2405"/>
                <a:chExt cx="175" cy="403"/>
              </a:xfrm>
            </p:grpSpPr>
            <p:sp>
              <p:nvSpPr>
                <p:cNvPr id="343" name="Oval 9128">
                  <a:extLst>
                    <a:ext uri="{FF2B5EF4-FFF2-40B4-BE49-F238E27FC236}">
                      <a16:creationId xmlns:a16="http://schemas.microsoft.com/office/drawing/2014/main" id="{1F4436FE-725C-4E1C-B38F-50B506031D60}"/>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44" name="Oval 9129">
                  <a:extLst>
                    <a:ext uri="{FF2B5EF4-FFF2-40B4-BE49-F238E27FC236}">
                      <a16:creationId xmlns:a16="http://schemas.microsoft.com/office/drawing/2014/main" id="{6D0D459A-2789-41AA-8725-8B2721546F6A}"/>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45" name="Freeform 9130">
                  <a:extLst>
                    <a:ext uri="{FF2B5EF4-FFF2-40B4-BE49-F238E27FC236}">
                      <a16:creationId xmlns:a16="http://schemas.microsoft.com/office/drawing/2014/main" id="{EFA80E63-4767-4340-981E-778CB10E0DC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6" name="Freeform 9131">
                  <a:extLst>
                    <a:ext uri="{FF2B5EF4-FFF2-40B4-BE49-F238E27FC236}">
                      <a16:creationId xmlns:a16="http://schemas.microsoft.com/office/drawing/2014/main" id="{C060FA3C-4163-470A-8B2C-74415B1D5791}"/>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7" name="Freeform 9132">
                  <a:extLst>
                    <a:ext uri="{FF2B5EF4-FFF2-40B4-BE49-F238E27FC236}">
                      <a16:creationId xmlns:a16="http://schemas.microsoft.com/office/drawing/2014/main" id="{7F8FFE1B-D33E-4C93-B125-AE7861E682F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8" name="Oval 9133">
                  <a:extLst>
                    <a:ext uri="{FF2B5EF4-FFF2-40B4-BE49-F238E27FC236}">
                      <a16:creationId xmlns:a16="http://schemas.microsoft.com/office/drawing/2014/main" id="{11BA7931-A3C4-464C-8675-13988FC0AC57}"/>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9" name="Group 9134">
                <a:extLst>
                  <a:ext uri="{FF2B5EF4-FFF2-40B4-BE49-F238E27FC236}">
                    <a16:creationId xmlns:a16="http://schemas.microsoft.com/office/drawing/2014/main" id="{83EF7EFE-0716-42EC-B110-7523506A0A2A}"/>
                  </a:ext>
                </a:extLst>
              </p:cNvPr>
              <p:cNvGrpSpPr>
                <a:grpSpLocks noChangeAspect="1"/>
              </p:cNvGrpSpPr>
              <p:nvPr/>
            </p:nvGrpSpPr>
            <p:grpSpPr bwMode="auto">
              <a:xfrm>
                <a:off x="3982" y="1192"/>
                <a:ext cx="62" cy="144"/>
                <a:chOff x="2405" y="2405"/>
                <a:chExt cx="175" cy="403"/>
              </a:xfrm>
            </p:grpSpPr>
            <p:sp>
              <p:nvSpPr>
                <p:cNvPr id="337" name="Oval 9135">
                  <a:extLst>
                    <a:ext uri="{FF2B5EF4-FFF2-40B4-BE49-F238E27FC236}">
                      <a16:creationId xmlns:a16="http://schemas.microsoft.com/office/drawing/2014/main" id="{F6A0B3FF-0762-4438-9D8D-EFAC53EB9D74}"/>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38" name="Oval 9136">
                  <a:extLst>
                    <a:ext uri="{FF2B5EF4-FFF2-40B4-BE49-F238E27FC236}">
                      <a16:creationId xmlns:a16="http://schemas.microsoft.com/office/drawing/2014/main" id="{EAEF7E68-232E-422D-A2DF-6641F3177C92}"/>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39" name="Freeform 9137">
                  <a:extLst>
                    <a:ext uri="{FF2B5EF4-FFF2-40B4-BE49-F238E27FC236}">
                      <a16:creationId xmlns:a16="http://schemas.microsoft.com/office/drawing/2014/main" id="{9DC6D436-A52A-429B-AF10-F5A7A7BF7065}"/>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0" name="Freeform 9138">
                  <a:extLst>
                    <a:ext uri="{FF2B5EF4-FFF2-40B4-BE49-F238E27FC236}">
                      <a16:creationId xmlns:a16="http://schemas.microsoft.com/office/drawing/2014/main" id="{6A27C21A-8D49-4950-A854-9581ADD987F5}"/>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1" name="Freeform 9139">
                  <a:extLst>
                    <a:ext uri="{FF2B5EF4-FFF2-40B4-BE49-F238E27FC236}">
                      <a16:creationId xmlns:a16="http://schemas.microsoft.com/office/drawing/2014/main" id="{FC89705D-7A22-49C2-9A81-7B26E5E04E2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2" name="Oval 9140">
                  <a:extLst>
                    <a:ext uri="{FF2B5EF4-FFF2-40B4-BE49-F238E27FC236}">
                      <a16:creationId xmlns:a16="http://schemas.microsoft.com/office/drawing/2014/main" id="{9F1A5B30-F6A3-4C6B-A365-82602EDE448E}"/>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0" name="Group 9141">
                <a:extLst>
                  <a:ext uri="{FF2B5EF4-FFF2-40B4-BE49-F238E27FC236}">
                    <a16:creationId xmlns:a16="http://schemas.microsoft.com/office/drawing/2014/main" id="{2B1CB9CC-7684-44E2-9308-92591B231160}"/>
                  </a:ext>
                </a:extLst>
              </p:cNvPr>
              <p:cNvGrpSpPr>
                <a:grpSpLocks noChangeAspect="1"/>
              </p:cNvGrpSpPr>
              <p:nvPr/>
            </p:nvGrpSpPr>
            <p:grpSpPr bwMode="auto">
              <a:xfrm rot="10800000">
                <a:off x="3983" y="1362"/>
                <a:ext cx="62" cy="144"/>
                <a:chOff x="2405" y="2405"/>
                <a:chExt cx="175" cy="403"/>
              </a:xfrm>
            </p:grpSpPr>
            <p:sp>
              <p:nvSpPr>
                <p:cNvPr id="331" name="Oval 9142">
                  <a:extLst>
                    <a:ext uri="{FF2B5EF4-FFF2-40B4-BE49-F238E27FC236}">
                      <a16:creationId xmlns:a16="http://schemas.microsoft.com/office/drawing/2014/main" id="{5E2D7C07-F014-469E-A170-5319C791378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32" name="Oval 9143">
                  <a:extLst>
                    <a:ext uri="{FF2B5EF4-FFF2-40B4-BE49-F238E27FC236}">
                      <a16:creationId xmlns:a16="http://schemas.microsoft.com/office/drawing/2014/main" id="{3200B160-48CA-44CB-A1D3-E800959FEF87}"/>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33" name="Freeform 9144">
                  <a:extLst>
                    <a:ext uri="{FF2B5EF4-FFF2-40B4-BE49-F238E27FC236}">
                      <a16:creationId xmlns:a16="http://schemas.microsoft.com/office/drawing/2014/main" id="{E80E6171-D084-4920-92DA-2BE776BD5D9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4" name="Freeform 9145">
                  <a:extLst>
                    <a:ext uri="{FF2B5EF4-FFF2-40B4-BE49-F238E27FC236}">
                      <a16:creationId xmlns:a16="http://schemas.microsoft.com/office/drawing/2014/main" id="{69D9EFCC-63B2-4DC1-A171-92BEDA9BD4F2}"/>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5" name="Freeform 9146">
                  <a:extLst>
                    <a:ext uri="{FF2B5EF4-FFF2-40B4-BE49-F238E27FC236}">
                      <a16:creationId xmlns:a16="http://schemas.microsoft.com/office/drawing/2014/main" id="{0513BD19-A94E-433F-9E62-6BCE046568D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6" name="Oval 9147">
                  <a:extLst>
                    <a:ext uri="{FF2B5EF4-FFF2-40B4-BE49-F238E27FC236}">
                      <a16:creationId xmlns:a16="http://schemas.microsoft.com/office/drawing/2014/main" id="{35C44180-F975-46C5-BD0E-C85203CA6F4A}"/>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1" name="Group 9148">
                <a:extLst>
                  <a:ext uri="{FF2B5EF4-FFF2-40B4-BE49-F238E27FC236}">
                    <a16:creationId xmlns:a16="http://schemas.microsoft.com/office/drawing/2014/main" id="{AE64157A-2CB1-4620-AE5E-690FBD0BA721}"/>
                  </a:ext>
                </a:extLst>
              </p:cNvPr>
              <p:cNvGrpSpPr>
                <a:grpSpLocks noChangeAspect="1"/>
              </p:cNvGrpSpPr>
              <p:nvPr/>
            </p:nvGrpSpPr>
            <p:grpSpPr bwMode="auto">
              <a:xfrm>
                <a:off x="4047" y="1192"/>
                <a:ext cx="62" cy="144"/>
                <a:chOff x="2405" y="2405"/>
                <a:chExt cx="175" cy="403"/>
              </a:xfrm>
            </p:grpSpPr>
            <p:sp>
              <p:nvSpPr>
                <p:cNvPr id="325" name="Oval 9149">
                  <a:extLst>
                    <a:ext uri="{FF2B5EF4-FFF2-40B4-BE49-F238E27FC236}">
                      <a16:creationId xmlns:a16="http://schemas.microsoft.com/office/drawing/2014/main" id="{A33CC844-0665-432B-8082-CCC4CC62775B}"/>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26" name="Oval 9150">
                  <a:extLst>
                    <a:ext uri="{FF2B5EF4-FFF2-40B4-BE49-F238E27FC236}">
                      <a16:creationId xmlns:a16="http://schemas.microsoft.com/office/drawing/2014/main" id="{B2F0BFF3-5DDE-476C-A88F-4A42D44D74B3}"/>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27" name="Freeform 9151">
                  <a:extLst>
                    <a:ext uri="{FF2B5EF4-FFF2-40B4-BE49-F238E27FC236}">
                      <a16:creationId xmlns:a16="http://schemas.microsoft.com/office/drawing/2014/main" id="{2A5DC0D1-9846-46B9-B42F-CC180BB9757E}"/>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8" name="Freeform 9152">
                  <a:extLst>
                    <a:ext uri="{FF2B5EF4-FFF2-40B4-BE49-F238E27FC236}">
                      <a16:creationId xmlns:a16="http://schemas.microsoft.com/office/drawing/2014/main" id="{523280AB-ACA9-458B-858E-11FA84B1523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9" name="Freeform 9153">
                  <a:extLst>
                    <a:ext uri="{FF2B5EF4-FFF2-40B4-BE49-F238E27FC236}">
                      <a16:creationId xmlns:a16="http://schemas.microsoft.com/office/drawing/2014/main" id="{8BC2F602-5A82-45B6-950F-DF7550A2C9B8}"/>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0" name="Oval 9154">
                  <a:extLst>
                    <a:ext uri="{FF2B5EF4-FFF2-40B4-BE49-F238E27FC236}">
                      <a16:creationId xmlns:a16="http://schemas.microsoft.com/office/drawing/2014/main" id="{F399FF6A-37C8-4A23-B716-C2DBAE0A167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2" name="Group 9155">
                <a:extLst>
                  <a:ext uri="{FF2B5EF4-FFF2-40B4-BE49-F238E27FC236}">
                    <a16:creationId xmlns:a16="http://schemas.microsoft.com/office/drawing/2014/main" id="{C75DE45D-2D14-44BA-9CD8-45836EB65383}"/>
                  </a:ext>
                </a:extLst>
              </p:cNvPr>
              <p:cNvGrpSpPr>
                <a:grpSpLocks noChangeAspect="1"/>
              </p:cNvGrpSpPr>
              <p:nvPr/>
            </p:nvGrpSpPr>
            <p:grpSpPr bwMode="auto">
              <a:xfrm rot="10800000">
                <a:off x="4048" y="1362"/>
                <a:ext cx="62" cy="144"/>
                <a:chOff x="2405" y="2405"/>
                <a:chExt cx="175" cy="403"/>
              </a:xfrm>
            </p:grpSpPr>
            <p:sp>
              <p:nvSpPr>
                <p:cNvPr id="319" name="Oval 9156">
                  <a:extLst>
                    <a:ext uri="{FF2B5EF4-FFF2-40B4-BE49-F238E27FC236}">
                      <a16:creationId xmlns:a16="http://schemas.microsoft.com/office/drawing/2014/main" id="{5BF7279E-7F3F-41E0-B3A9-485E11BE572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20" name="Oval 9157">
                  <a:extLst>
                    <a:ext uri="{FF2B5EF4-FFF2-40B4-BE49-F238E27FC236}">
                      <a16:creationId xmlns:a16="http://schemas.microsoft.com/office/drawing/2014/main" id="{806E7085-5787-41E6-AA74-5C0D9D9C3FEE}"/>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21" name="Freeform 9158">
                  <a:extLst>
                    <a:ext uri="{FF2B5EF4-FFF2-40B4-BE49-F238E27FC236}">
                      <a16:creationId xmlns:a16="http://schemas.microsoft.com/office/drawing/2014/main" id="{9619B4A8-631A-495E-B28C-2A5AED60A21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2" name="Freeform 9159">
                  <a:extLst>
                    <a:ext uri="{FF2B5EF4-FFF2-40B4-BE49-F238E27FC236}">
                      <a16:creationId xmlns:a16="http://schemas.microsoft.com/office/drawing/2014/main" id="{0305C495-925D-436E-8238-F77D75754D32}"/>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3" name="Freeform 9160">
                  <a:extLst>
                    <a:ext uri="{FF2B5EF4-FFF2-40B4-BE49-F238E27FC236}">
                      <a16:creationId xmlns:a16="http://schemas.microsoft.com/office/drawing/2014/main" id="{4F95AE9D-4C0B-4F7D-AFAB-86DB0B3DDB21}"/>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4" name="Oval 9161">
                  <a:extLst>
                    <a:ext uri="{FF2B5EF4-FFF2-40B4-BE49-F238E27FC236}">
                      <a16:creationId xmlns:a16="http://schemas.microsoft.com/office/drawing/2014/main" id="{2D540E09-D209-493A-A386-0A4DEEF87D35}"/>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3" name="Group 9162">
                <a:extLst>
                  <a:ext uri="{FF2B5EF4-FFF2-40B4-BE49-F238E27FC236}">
                    <a16:creationId xmlns:a16="http://schemas.microsoft.com/office/drawing/2014/main" id="{460D59F6-7F7D-4633-82EF-C77FA7B9822A}"/>
                  </a:ext>
                </a:extLst>
              </p:cNvPr>
              <p:cNvGrpSpPr>
                <a:grpSpLocks noChangeAspect="1"/>
              </p:cNvGrpSpPr>
              <p:nvPr/>
            </p:nvGrpSpPr>
            <p:grpSpPr bwMode="auto">
              <a:xfrm>
                <a:off x="4115" y="1190"/>
                <a:ext cx="62" cy="144"/>
                <a:chOff x="2405" y="2405"/>
                <a:chExt cx="175" cy="403"/>
              </a:xfrm>
            </p:grpSpPr>
            <p:sp>
              <p:nvSpPr>
                <p:cNvPr id="313" name="Oval 9163">
                  <a:extLst>
                    <a:ext uri="{FF2B5EF4-FFF2-40B4-BE49-F238E27FC236}">
                      <a16:creationId xmlns:a16="http://schemas.microsoft.com/office/drawing/2014/main" id="{3F990A71-7CC5-4D54-BFFA-6AC086C76C85}"/>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14" name="Oval 9164">
                  <a:extLst>
                    <a:ext uri="{FF2B5EF4-FFF2-40B4-BE49-F238E27FC236}">
                      <a16:creationId xmlns:a16="http://schemas.microsoft.com/office/drawing/2014/main" id="{C5066309-9474-4DE3-A450-2612111962E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15" name="Freeform 9165">
                  <a:extLst>
                    <a:ext uri="{FF2B5EF4-FFF2-40B4-BE49-F238E27FC236}">
                      <a16:creationId xmlns:a16="http://schemas.microsoft.com/office/drawing/2014/main" id="{78CA0E17-74DB-4F64-8599-830B8D45F15C}"/>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6" name="Freeform 9166">
                  <a:extLst>
                    <a:ext uri="{FF2B5EF4-FFF2-40B4-BE49-F238E27FC236}">
                      <a16:creationId xmlns:a16="http://schemas.microsoft.com/office/drawing/2014/main" id="{A19DE187-B26F-4EEC-BFBB-0AABCD78431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 name="Freeform 9167">
                  <a:extLst>
                    <a:ext uri="{FF2B5EF4-FFF2-40B4-BE49-F238E27FC236}">
                      <a16:creationId xmlns:a16="http://schemas.microsoft.com/office/drawing/2014/main" id="{67AD4C9D-3F4C-4E39-8654-19201A29CED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 name="Oval 9168">
                  <a:extLst>
                    <a:ext uri="{FF2B5EF4-FFF2-40B4-BE49-F238E27FC236}">
                      <a16:creationId xmlns:a16="http://schemas.microsoft.com/office/drawing/2014/main" id="{A74F7E1A-F99D-4C98-9A0C-56E96EB8BE2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4" name="Group 9169">
                <a:extLst>
                  <a:ext uri="{FF2B5EF4-FFF2-40B4-BE49-F238E27FC236}">
                    <a16:creationId xmlns:a16="http://schemas.microsoft.com/office/drawing/2014/main" id="{C3B27A30-6532-4F84-96F5-9F772641B4C5}"/>
                  </a:ext>
                </a:extLst>
              </p:cNvPr>
              <p:cNvGrpSpPr>
                <a:grpSpLocks noChangeAspect="1"/>
              </p:cNvGrpSpPr>
              <p:nvPr/>
            </p:nvGrpSpPr>
            <p:grpSpPr bwMode="auto">
              <a:xfrm rot="10800000">
                <a:off x="4116" y="1360"/>
                <a:ext cx="62" cy="144"/>
                <a:chOff x="2405" y="2405"/>
                <a:chExt cx="175" cy="403"/>
              </a:xfrm>
            </p:grpSpPr>
            <p:sp>
              <p:nvSpPr>
                <p:cNvPr id="307" name="Oval 9170">
                  <a:extLst>
                    <a:ext uri="{FF2B5EF4-FFF2-40B4-BE49-F238E27FC236}">
                      <a16:creationId xmlns:a16="http://schemas.microsoft.com/office/drawing/2014/main" id="{324CFD1E-3997-4790-9323-2B43DD74509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08" name="Oval 9171">
                  <a:extLst>
                    <a:ext uri="{FF2B5EF4-FFF2-40B4-BE49-F238E27FC236}">
                      <a16:creationId xmlns:a16="http://schemas.microsoft.com/office/drawing/2014/main" id="{89036150-2EE5-42C3-AC9F-73299A804C1A}"/>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09" name="Freeform 9172">
                  <a:extLst>
                    <a:ext uri="{FF2B5EF4-FFF2-40B4-BE49-F238E27FC236}">
                      <a16:creationId xmlns:a16="http://schemas.microsoft.com/office/drawing/2014/main" id="{0A0798E2-2ADE-45CB-9922-7B7C1DB413CD}"/>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0" name="Freeform 9173">
                  <a:extLst>
                    <a:ext uri="{FF2B5EF4-FFF2-40B4-BE49-F238E27FC236}">
                      <a16:creationId xmlns:a16="http://schemas.microsoft.com/office/drawing/2014/main" id="{22A3F07A-1239-4A16-AFF0-7BDF60370295}"/>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1" name="Freeform 9174">
                  <a:extLst>
                    <a:ext uri="{FF2B5EF4-FFF2-40B4-BE49-F238E27FC236}">
                      <a16:creationId xmlns:a16="http://schemas.microsoft.com/office/drawing/2014/main" id="{53ACD6D3-EB13-4A9C-AC2B-B137C398C48E}"/>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2" name="Oval 9175">
                  <a:extLst>
                    <a:ext uri="{FF2B5EF4-FFF2-40B4-BE49-F238E27FC236}">
                      <a16:creationId xmlns:a16="http://schemas.microsoft.com/office/drawing/2014/main" id="{804F8349-16CB-4133-8549-6644754C3571}"/>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5" name="Group 9176">
                <a:extLst>
                  <a:ext uri="{FF2B5EF4-FFF2-40B4-BE49-F238E27FC236}">
                    <a16:creationId xmlns:a16="http://schemas.microsoft.com/office/drawing/2014/main" id="{0CEFDE2F-1A1B-4D8E-927A-EFD3BCB2AF40}"/>
                  </a:ext>
                </a:extLst>
              </p:cNvPr>
              <p:cNvGrpSpPr>
                <a:grpSpLocks noChangeAspect="1"/>
              </p:cNvGrpSpPr>
              <p:nvPr/>
            </p:nvGrpSpPr>
            <p:grpSpPr bwMode="auto">
              <a:xfrm>
                <a:off x="4181" y="1190"/>
                <a:ext cx="62" cy="144"/>
                <a:chOff x="2405" y="2405"/>
                <a:chExt cx="175" cy="403"/>
              </a:xfrm>
            </p:grpSpPr>
            <p:sp>
              <p:nvSpPr>
                <p:cNvPr id="301" name="Oval 9177">
                  <a:extLst>
                    <a:ext uri="{FF2B5EF4-FFF2-40B4-BE49-F238E27FC236}">
                      <a16:creationId xmlns:a16="http://schemas.microsoft.com/office/drawing/2014/main" id="{E30026CB-69D1-4648-9798-5ADC12CF8AF2}"/>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02" name="Oval 9178">
                  <a:extLst>
                    <a:ext uri="{FF2B5EF4-FFF2-40B4-BE49-F238E27FC236}">
                      <a16:creationId xmlns:a16="http://schemas.microsoft.com/office/drawing/2014/main" id="{70AC8C32-4802-4924-B3A5-5F928E43C96C}"/>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03" name="Freeform 9179">
                  <a:extLst>
                    <a:ext uri="{FF2B5EF4-FFF2-40B4-BE49-F238E27FC236}">
                      <a16:creationId xmlns:a16="http://schemas.microsoft.com/office/drawing/2014/main" id="{8C84EA6A-84D9-4A2D-B911-E46EAB94AFEC}"/>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4" name="Freeform 9180">
                  <a:extLst>
                    <a:ext uri="{FF2B5EF4-FFF2-40B4-BE49-F238E27FC236}">
                      <a16:creationId xmlns:a16="http://schemas.microsoft.com/office/drawing/2014/main" id="{DBF634CC-FD0F-45FC-9922-17C1E9BE6C5E}"/>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5" name="Freeform 9181">
                  <a:extLst>
                    <a:ext uri="{FF2B5EF4-FFF2-40B4-BE49-F238E27FC236}">
                      <a16:creationId xmlns:a16="http://schemas.microsoft.com/office/drawing/2014/main" id="{6EB853CB-24E1-4709-9AA1-3D1E79209D9F}"/>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6" name="Oval 9182">
                  <a:extLst>
                    <a:ext uri="{FF2B5EF4-FFF2-40B4-BE49-F238E27FC236}">
                      <a16:creationId xmlns:a16="http://schemas.microsoft.com/office/drawing/2014/main" id="{1F21DC97-F495-4494-91CE-1F6B34AE2FCA}"/>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6" name="Group 9183">
                <a:extLst>
                  <a:ext uri="{FF2B5EF4-FFF2-40B4-BE49-F238E27FC236}">
                    <a16:creationId xmlns:a16="http://schemas.microsoft.com/office/drawing/2014/main" id="{A7FE3292-1EFF-4256-B91C-CE954E2ABC97}"/>
                  </a:ext>
                </a:extLst>
              </p:cNvPr>
              <p:cNvGrpSpPr>
                <a:grpSpLocks noChangeAspect="1"/>
              </p:cNvGrpSpPr>
              <p:nvPr/>
            </p:nvGrpSpPr>
            <p:grpSpPr bwMode="auto">
              <a:xfrm rot="10800000">
                <a:off x="4182" y="1360"/>
                <a:ext cx="62" cy="144"/>
                <a:chOff x="2405" y="2405"/>
                <a:chExt cx="175" cy="403"/>
              </a:xfrm>
            </p:grpSpPr>
            <p:sp>
              <p:nvSpPr>
                <p:cNvPr id="295" name="Oval 9184">
                  <a:extLst>
                    <a:ext uri="{FF2B5EF4-FFF2-40B4-BE49-F238E27FC236}">
                      <a16:creationId xmlns:a16="http://schemas.microsoft.com/office/drawing/2014/main" id="{12C14258-473C-451A-871B-A6F1040F778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96" name="Oval 9185">
                  <a:extLst>
                    <a:ext uri="{FF2B5EF4-FFF2-40B4-BE49-F238E27FC236}">
                      <a16:creationId xmlns:a16="http://schemas.microsoft.com/office/drawing/2014/main" id="{CE9CB28A-E369-4152-8339-282D9C05D4B8}"/>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97" name="Freeform 9186">
                  <a:extLst>
                    <a:ext uri="{FF2B5EF4-FFF2-40B4-BE49-F238E27FC236}">
                      <a16:creationId xmlns:a16="http://schemas.microsoft.com/office/drawing/2014/main" id="{93517E3A-2495-49A1-A8FA-64015482E0A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8" name="Freeform 9187">
                  <a:extLst>
                    <a:ext uri="{FF2B5EF4-FFF2-40B4-BE49-F238E27FC236}">
                      <a16:creationId xmlns:a16="http://schemas.microsoft.com/office/drawing/2014/main" id="{684F9BAC-081F-47A8-BCB8-E1A5ADEEC6C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9" name="Freeform 9188">
                  <a:extLst>
                    <a:ext uri="{FF2B5EF4-FFF2-40B4-BE49-F238E27FC236}">
                      <a16:creationId xmlns:a16="http://schemas.microsoft.com/office/drawing/2014/main" id="{D88399C1-3446-48D8-8F91-B4BC689DAFDE}"/>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0" name="Oval 9189">
                  <a:extLst>
                    <a:ext uri="{FF2B5EF4-FFF2-40B4-BE49-F238E27FC236}">
                      <a16:creationId xmlns:a16="http://schemas.microsoft.com/office/drawing/2014/main" id="{54B762E9-4C3A-413D-A9BE-BF465BC0F7B4}"/>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7" name="Group 9190">
                <a:extLst>
                  <a:ext uri="{FF2B5EF4-FFF2-40B4-BE49-F238E27FC236}">
                    <a16:creationId xmlns:a16="http://schemas.microsoft.com/office/drawing/2014/main" id="{D6C64FEB-AE3D-4BA8-8E6A-B1400BEE7987}"/>
                  </a:ext>
                </a:extLst>
              </p:cNvPr>
              <p:cNvGrpSpPr>
                <a:grpSpLocks noChangeAspect="1"/>
              </p:cNvGrpSpPr>
              <p:nvPr/>
            </p:nvGrpSpPr>
            <p:grpSpPr bwMode="auto">
              <a:xfrm>
                <a:off x="4245" y="1190"/>
                <a:ext cx="62" cy="144"/>
                <a:chOff x="2405" y="2405"/>
                <a:chExt cx="175" cy="403"/>
              </a:xfrm>
            </p:grpSpPr>
            <p:sp>
              <p:nvSpPr>
                <p:cNvPr id="289" name="Oval 9191">
                  <a:extLst>
                    <a:ext uri="{FF2B5EF4-FFF2-40B4-BE49-F238E27FC236}">
                      <a16:creationId xmlns:a16="http://schemas.microsoft.com/office/drawing/2014/main" id="{EB8AAD3C-E336-4630-B5BC-7509821E0539}"/>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90" name="Oval 9192">
                  <a:extLst>
                    <a:ext uri="{FF2B5EF4-FFF2-40B4-BE49-F238E27FC236}">
                      <a16:creationId xmlns:a16="http://schemas.microsoft.com/office/drawing/2014/main" id="{B866A066-3E86-4E30-BC88-0D4552A6296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91" name="Freeform 9193">
                  <a:extLst>
                    <a:ext uri="{FF2B5EF4-FFF2-40B4-BE49-F238E27FC236}">
                      <a16:creationId xmlns:a16="http://schemas.microsoft.com/office/drawing/2014/main" id="{3BCF42FD-B278-4112-9E4A-4D235229ACC3}"/>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2" name="Freeform 9194">
                  <a:extLst>
                    <a:ext uri="{FF2B5EF4-FFF2-40B4-BE49-F238E27FC236}">
                      <a16:creationId xmlns:a16="http://schemas.microsoft.com/office/drawing/2014/main" id="{08B4056A-ED5A-4444-A803-499B9822E13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3" name="Freeform 9195">
                  <a:extLst>
                    <a:ext uri="{FF2B5EF4-FFF2-40B4-BE49-F238E27FC236}">
                      <a16:creationId xmlns:a16="http://schemas.microsoft.com/office/drawing/2014/main" id="{90D6F565-A7A1-49F6-8516-E9E70EB52052}"/>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4" name="Oval 9196">
                  <a:extLst>
                    <a:ext uri="{FF2B5EF4-FFF2-40B4-BE49-F238E27FC236}">
                      <a16:creationId xmlns:a16="http://schemas.microsoft.com/office/drawing/2014/main" id="{6360019F-B80F-4154-99CD-F31CBCA2314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8" name="Group 9197">
                <a:extLst>
                  <a:ext uri="{FF2B5EF4-FFF2-40B4-BE49-F238E27FC236}">
                    <a16:creationId xmlns:a16="http://schemas.microsoft.com/office/drawing/2014/main" id="{91B0E097-0B2C-4581-8600-76D77B2312DC}"/>
                  </a:ext>
                </a:extLst>
              </p:cNvPr>
              <p:cNvGrpSpPr>
                <a:grpSpLocks noChangeAspect="1"/>
              </p:cNvGrpSpPr>
              <p:nvPr/>
            </p:nvGrpSpPr>
            <p:grpSpPr bwMode="auto">
              <a:xfrm rot="10800000">
                <a:off x="4246" y="1360"/>
                <a:ext cx="62" cy="144"/>
                <a:chOff x="2405" y="2405"/>
                <a:chExt cx="175" cy="403"/>
              </a:xfrm>
            </p:grpSpPr>
            <p:sp>
              <p:nvSpPr>
                <p:cNvPr id="283" name="Oval 9198">
                  <a:extLst>
                    <a:ext uri="{FF2B5EF4-FFF2-40B4-BE49-F238E27FC236}">
                      <a16:creationId xmlns:a16="http://schemas.microsoft.com/office/drawing/2014/main" id="{0E6326A9-6522-4B0D-8F29-CFE4949ABE35}"/>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84" name="Oval 9199">
                  <a:extLst>
                    <a:ext uri="{FF2B5EF4-FFF2-40B4-BE49-F238E27FC236}">
                      <a16:creationId xmlns:a16="http://schemas.microsoft.com/office/drawing/2014/main" id="{5D0F2D68-70A5-44A6-B7A8-C186EC9B50BC}"/>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85" name="Freeform 9200">
                  <a:extLst>
                    <a:ext uri="{FF2B5EF4-FFF2-40B4-BE49-F238E27FC236}">
                      <a16:creationId xmlns:a16="http://schemas.microsoft.com/office/drawing/2014/main" id="{F1190223-4F96-4341-B823-14809BAE83E3}"/>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 name="Freeform 9201">
                  <a:extLst>
                    <a:ext uri="{FF2B5EF4-FFF2-40B4-BE49-F238E27FC236}">
                      <a16:creationId xmlns:a16="http://schemas.microsoft.com/office/drawing/2014/main" id="{B002FA1E-92BA-4DBF-95A0-D5BEBBD3EB8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7" name="Freeform 9202">
                  <a:extLst>
                    <a:ext uri="{FF2B5EF4-FFF2-40B4-BE49-F238E27FC236}">
                      <a16:creationId xmlns:a16="http://schemas.microsoft.com/office/drawing/2014/main" id="{43BBA511-9623-4092-AF8C-E0B65B6425E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8" name="Oval 9203">
                  <a:extLst>
                    <a:ext uri="{FF2B5EF4-FFF2-40B4-BE49-F238E27FC236}">
                      <a16:creationId xmlns:a16="http://schemas.microsoft.com/office/drawing/2014/main" id="{5682BB96-42BD-414B-BA44-CCC9AD07632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9" name="Group 9204">
                <a:extLst>
                  <a:ext uri="{FF2B5EF4-FFF2-40B4-BE49-F238E27FC236}">
                    <a16:creationId xmlns:a16="http://schemas.microsoft.com/office/drawing/2014/main" id="{39662BD3-8AC3-4239-9630-9516B346445E}"/>
                  </a:ext>
                </a:extLst>
              </p:cNvPr>
              <p:cNvGrpSpPr>
                <a:grpSpLocks noChangeAspect="1"/>
              </p:cNvGrpSpPr>
              <p:nvPr/>
            </p:nvGrpSpPr>
            <p:grpSpPr bwMode="auto">
              <a:xfrm>
                <a:off x="4310" y="1190"/>
                <a:ext cx="62" cy="144"/>
                <a:chOff x="2405" y="2405"/>
                <a:chExt cx="175" cy="403"/>
              </a:xfrm>
            </p:grpSpPr>
            <p:sp>
              <p:nvSpPr>
                <p:cNvPr id="277" name="Oval 9205">
                  <a:extLst>
                    <a:ext uri="{FF2B5EF4-FFF2-40B4-BE49-F238E27FC236}">
                      <a16:creationId xmlns:a16="http://schemas.microsoft.com/office/drawing/2014/main" id="{D0314453-AD84-44A8-8494-52D59136E197}"/>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78" name="Oval 9206">
                  <a:extLst>
                    <a:ext uri="{FF2B5EF4-FFF2-40B4-BE49-F238E27FC236}">
                      <a16:creationId xmlns:a16="http://schemas.microsoft.com/office/drawing/2014/main" id="{A9C0D642-7270-47D1-9C46-5C01E8FFABA4}"/>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79" name="Freeform 9207">
                  <a:extLst>
                    <a:ext uri="{FF2B5EF4-FFF2-40B4-BE49-F238E27FC236}">
                      <a16:creationId xmlns:a16="http://schemas.microsoft.com/office/drawing/2014/main" id="{7CA60F0E-949F-452A-887D-33F0E8050B93}"/>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0" name="Freeform 9208">
                  <a:extLst>
                    <a:ext uri="{FF2B5EF4-FFF2-40B4-BE49-F238E27FC236}">
                      <a16:creationId xmlns:a16="http://schemas.microsoft.com/office/drawing/2014/main" id="{D9F01C14-4AA5-4B32-8030-C920F4488770}"/>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1" name="Freeform 9209">
                  <a:extLst>
                    <a:ext uri="{FF2B5EF4-FFF2-40B4-BE49-F238E27FC236}">
                      <a16:creationId xmlns:a16="http://schemas.microsoft.com/office/drawing/2014/main" id="{143A7F2E-60CF-4F54-8B7E-2AB19DF8F40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2" name="Oval 9210">
                  <a:extLst>
                    <a:ext uri="{FF2B5EF4-FFF2-40B4-BE49-F238E27FC236}">
                      <a16:creationId xmlns:a16="http://schemas.microsoft.com/office/drawing/2014/main" id="{D974F2CF-520B-4B0E-A152-0482B827BD78}"/>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70" name="Group 9211">
                <a:extLst>
                  <a:ext uri="{FF2B5EF4-FFF2-40B4-BE49-F238E27FC236}">
                    <a16:creationId xmlns:a16="http://schemas.microsoft.com/office/drawing/2014/main" id="{92B142E3-9B9F-40BC-AB1F-4ED2FA787AB4}"/>
                  </a:ext>
                </a:extLst>
              </p:cNvPr>
              <p:cNvGrpSpPr>
                <a:grpSpLocks noChangeAspect="1"/>
              </p:cNvGrpSpPr>
              <p:nvPr/>
            </p:nvGrpSpPr>
            <p:grpSpPr bwMode="auto">
              <a:xfrm rot="10800000">
                <a:off x="4311" y="1360"/>
                <a:ext cx="62" cy="144"/>
                <a:chOff x="2405" y="2405"/>
                <a:chExt cx="175" cy="403"/>
              </a:xfrm>
            </p:grpSpPr>
            <p:sp>
              <p:nvSpPr>
                <p:cNvPr id="271" name="Oval 9212">
                  <a:extLst>
                    <a:ext uri="{FF2B5EF4-FFF2-40B4-BE49-F238E27FC236}">
                      <a16:creationId xmlns:a16="http://schemas.microsoft.com/office/drawing/2014/main" id="{8291BFE0-85EF-4633-9C1C-54A136CEEBD7}"/>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72" name="Oval 9213">
                  <a:extLst>
                    <a:ext uri="{FF2B5EF4-FFF2-40B4-BE49-F238E27FC236}">
                      <a16:creationId xmlns:a16="http://schemas.microsoft.com/office/drawing/2014/main" id="{37845FD8-D364-4B56-BE90-A8F871A87727}"/>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73" name="Freeform 9214">
                  <a:extLst>
                    <a:ext uri="{FF2B5EF4-FFF2-40B4-BE49-F238E27FC236}">
                      <a16:creationId xmlns:a16="http://schemas.microsoft.com/office/drawing/2014/main" id="{D7762D6E-D6CB-4B39-8A68-64E07AD42F3C}"/>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4" name="Freeform 9215">
                  <a:extLst>
                    <a:ext uri="{FF2B5EF4-FFF2-40B4-BE49-F238E27FC236}">
                      <a16:creationId xmlns:a16="http://schemas.microsoft.com/office/drawing/2014/main" id="{7FB47C39-2F33-46CF-8B05-475CA024925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5" name="Freeform 9216">
                  <a:extLst>
                    <a:ext uri="{FF2B5EF4-FFF2-40B4-BE49-F238E27FC236}">
                      <a16:creationId xmlns:a16="http://schemas.microsoft.com/office/drawing/2014/main" id="{2C5F4EB7-C51F-498E-BFA4-342AE56FC8F5}"/>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6" name="Oval 9217">
                  <a:extLst>
                    <a:ext uri="{FF2B5EF4-FFF2-40B4-BE49-F238E27FC236}">
                      <a16:creationId xmlns:a16="http://schemas.microsoft.com/office/drawing/2014/main" id="{D5A55698-EF8A-4FC6-86CA-D8304175461A}"/>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grpSp>
          <p:nvGrpSpPr>
            <p:cNvPr id="14" name="Group 9218">
              <a:extLst>
                <a:ext uri="{FF2B5EF4-FFF2-40B4-BE49-F238E27FC236}">
                  <a16:creationId xmlns:a16="http://schemas.microsoft.com/office/drawing/2014/main" id="{CA445283-8B03-4BAF-97E3-8C8A26AE9300}"/>
                </a:ext>
              </a:extLst>
            </p:cNvPr>
            <p:cNvGrpSpPr>
              <a:grpSpLocks noChangeAspect="1"/>
            </p:cNvGrpSpPr>
            <p:nvPr/>
          </p:nvGrpSpPr>
          <p:grpSpPr bwMode="auto">
            <a:xfrm>
              <a:off x="2883" y="1789"/>
              <a:ext cx="1361" cy="413"/>
              <a:chOff x="3326" y="1190"/>
              <a:chExt cx="1047" cy="318"/>
            </a:xfrm>
          </p:grpSpPr>
          <p:grpSp>
            <p:nvGrpSpPr>
              <p:cNvPr id="15" name="Group 9219">
                <a:extLst>
                  <a:ext uri="{FF2B5EF4-FFF2-40B4-BE49-F238E27FC236}">
                    <a16:creationId xmlns:a16="http://schemas.microsoft.com/office/drawing/2014/main" id="{FFB43A45-438D-4DEC-908C-BF24836C4916}"/>
                  </a:ext>
                </a:extLst>
              </p:cNvPr>
              <p:cNvGrpSpPr>
                <a:grpSpLocks noChangeAspect="1"/>
              </p:cNvGrpSpPr>
              <p:nvPr/>
            </p:nvGrpSpPr>
            <p:grpSpPr bwMode="auto">
              <a:xfrm>
                <a:off x="3326" y="1194"/>
                <a:ext cx="62" cy="144"/>
                <a:chOff x="2405" y="2405"/>
                <a:chExt cx="175" cy="403"/>
              </a:xfrm>
            </p:grpSpPr>
            <p:sp>
              <p:nvSpPr>
                <p:cNvPr id="233" name="Oval 9220">
                  <a:extLst>
                    <a:ext uri="{FF2B5EF4-FFF2-40B4-BE49-F238E27FC236}">
                      <a16:creationId xmlns:a16="http://schemas.microsoft.com/office/drawing/2014/main" id="{EDFC0E8A-55AB-4609-9E26-CB11199AF490}"/>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34" name="Oval 9221">
                  <a:extLst>
                    <a:ext uri="{FF2B5EF4-FFF2-40B4-BE49-F238E27FC236}">
                      <a16:creationId xmlns:a16="http://schemas.microsoft.com/office/drawing/2014/main" id="{D6CD8EC3-DBBE-429E-AC82-514E525083EA}"/>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35" name="Freeform 9222">
                  <a:extLst>
                    <a:ext uri="{FF2B5EF4-FFF2-40B4-BE49-F238E27FC236}">
                      <a16:creationId xmlns:a16="http://schemas.microsoft.com/office/drawing/2014/main" id="{4E0A3749-2957-4F99-8D78-017A057BAA5E}"/>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 name="Freeform 9223">
                  <a:extLst>
                    <a:ext uri="{FF2B5EF4-FFF2-40B4-BE49-F238E27FC236}">
                      <a16:creationId xmlns:a16="http://schemas.microsoft.com/office/drawing/2014/main" id="{1A6DE378-E335-4B23-9772-0DA430C4DE5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7" name="Freeform 9224">
                  <a:extLst>
                    <a:ext uri="{FF2B5EF4-FFF2-40B4-BE49-F238E27FC236}">
                      <a16:creationId xmlns:a16="http://schemas.microsoft.com/office/drawing/2014/main" id="{DC17447D-8331-452A-8379-837898BA4397}"/>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8" name="Oval 9225">
                  <a:extLst>
                    <a:ext uri="{FF2B5EF4-FFF2-40B4-BE49-F238E27FC236}">
                      <a16:creationId xmlns:a16="http://schemas.microsoft.com/office/drawing/2014/main" id="{08A52342-38B0-4B91-B1D8-B2D1EF13BC59}"/>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16" name="Group 9226">
                <a:extLst>
                  <a:ext uri="{FF2B5EF4-FFF2-40B4-BE49-F238E27FC236}">
                    <a16:creationId xmlns:a16="http://schemas.microsoft.com/office/drawing/2014/main" id="{BBD84E04-2F0C-43B3-B2E8-6C49CACC0DA4}"/>
                  </a:ext>
                </a:extLst>
              </p:cNvPr>
              <p:cNvGrpSpPr>
                <a:grpSpLocks noChangeAspect="1"/>
              </p:cNvGrpSpPr>
              <p:nvPr/>
            </p:nvGrpSpPr>
            <p:grpSpPr bwMode="auto">
              <a:xfrm rot="10800000">
                <a:off x="3327" y="1364"/>
                <a:ext cx="62" cy="144"/>
                <a:chOff x="2405" y="2405"/>
                <a:chExt cx="175" cy="403"/>
              </a:xfrm>
            </p:grpSpPr>
            <p:sp>
              <p:nvSpPr>
                <p:cNvPr id="227" name="Oval 9227">
                  <a:extLst>
                    <a:ext uri="{FF2B5EF4-FFF2-40B4-BE49-F238E27FC236}">
                      <a16:creationId xmlns:a16="http://schemas.microsoft.com/office/drawing/2014/main" id="{A8304038-8EE8-4443-BCBB-06E74A93AA70}"/>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8" name="Oval 9228">
                  <a:extLst>
                    <a:ext uri="{FF2B5EF4-FFF2-40B4-BE49-F238E27FC236}">
                      <a16:creationId xmlns:a16="http://schemas.microsoft.com/office/drawing/2014/main" id="{B8B8DCA2-E2FD-448C-AE42-9D7EF233641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9" name="Freeform 9229">
                  <a:extLst>
                    <a:ext uri="{FF2B5EF4-FFF2-40B4-BE49-F238E27FC236}">
                      <a16:creationId xmlns:a16="http://schemas.microsoft.com/office/drawing/2014/main" id="{20FFFD86-F43E-4AD4-870D-FA54D2940FE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0" name="Freeform 9230">
                  <a:extLst>
                    <a:ext uri="{FF2B5EF4-FFF2-40B4-BE49-F238E27FC236}">
                      <a16:creationId xmlns:a16="http://schemas.microsoft.com/office/drawing/2014/main" id="{E1556964-313A-421F-AD3F-2E6C13B6FDC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1" name="Freeform 9231">
                  <a:extLst>
                    <a:ext uri="{FF2B5EF4-FFF2-40B4-BE49-F238E27FC236}">
                      <a16:creationId xmlns:a16="http://schemas.microsoft.com/office/drawing/2014/main" id="{66DC580C-0B60-4A3F-A26C-44C32D82698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2" name="Oval 9232">
                  <a:extLst>
                    <a:ext uri="{FF2B5EF4-FFF2-40B4-BE49-F238E27FC236}">
                      <a16:creationId xmlns:a16="http://schemas.microsoft.com/office/drawing/2014/main" id="{41F7AD5B-01A5-4D47-BE20-C3694AC817F0}"/>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17" name="Group 9233">
                <a:extLst>
                  <a:ext uri="{FF2B5EF4-FFF2-40B4-BE49-F238E27FC236}">
                    <a16:creationId xmlns:a16="http://schemas.microsoft.com/office/drawing/2014/main" id="{2DC38031-2046-43C9-B034-AC4921BC797E}"/>
                  </a:ext>
                </a:extLst>
              </p:cNvPr>
              <p:cNvGrpSpPr>
                <a:grpSpLocks noChangeAspect="1"/>
              </p:cNvGrpSpPr>
              <p:nvPr/>
            </p:nvGrpSpPr>
            <p:grpSpPr bwMode="auto">
              <a:xfrm>
                <a:off x="3392" y="1194"/>
                <a:ext cx="62" cy="144"/>
                <a:chOff x="2405" y="2405"/>
                <a:chExt cx="175" cy="403"/>
              </a:xfrm>
            </p:grpSpPr>
            <p:sp>
              <p:nvSpPr>
                <p:cNvPr id="221" name="Oval 9234">
                  <a:extLst>
                    <a:ext uri="{FF2B5EF4-FFF2-40B4-BE49-F238E27FC236}">
                      <a16:creationId xmlns:a16="http://schemas.microsoft.com/office/drawing/2014/main" id="{549134EB-7650-4A99-B673-072221300818}"/>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2" name="Oval 9235">
                  <a:extLst>
                    <a:ext uri="{FF2B5EF4-FFF2-40B4-BE49-F238E27FC236}">
                      <a16:creationId xmlns:a16="http://schemas.microsoft.com/office/drawing/2014/main" id="{C6FD0CCB-9969-4C8D-9870-8FECAE037E9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3" name="Freeform 9236">
                  <a:extLst>
                    <a:ext uri="{FF2B5EF4-FFF2-40B4-BE49-F238E27FC236}">
                      <a16:creationId xmlns:a16="http://schemas.microsoft.com/office/drawing/2014/main" id="{57D8E5A1-B4B1-4792-9839-BA8549FA90B7}"/>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4" name="Freeform 9237">
                  <a:extLst>
                    <a:ext uri="{FF2B5EF4-FFF2-40B4-BE49-F238E27FC236}">
                      <a16:creationId xmlns:a16="http://schemas.microsoft.com/office/drawing/2014/main" id="{5364BD3B-DA38-4970-B46E-748D3438C683}"/>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5" name="Freeform 9238">
                  <a:extLst>
                    <a:ext uri="{FF2B5EF4-FFF2-40B4-BE49-F238E27FC236}">
                      <a16:creationId xmlns:a16="http://schemas.microsoft.com/office/drawing/2014/main" id="{966E4E38-EAEC-444C-8E6D-4541C15BCEAF}"/>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6" name="Oval 9239">
                  <a:extLst>
                    <a:ext uri="{FF2B5EF4-FFF2-40B4-BE49-F238E27FC236}">
                      <a16:creationId xmlns:a16="http://schemas.microsoft.com/office/drawing/2014/main" id="{1AD07B00-31FE-4575-B01A-C028027378BE}"/>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18" name="Group 9240">
                <a:extLst>
                  <a:ext uri="{FF2B5EF4-FFF2-40B4-BE49-F238E27FC236}">
                    <a16:creationId xmlns:a16="http://schemas.microsoft.com/office/drawing/2014/main" id="{E1D2C9E6-AD25-40D8-AEE1-59CF3EE27FB3}"/>
                  </a:ext>
                </a:extLst>
              </p:cNvPr>
              <p:cNvGrpSpPr>
                <a:grpSpLocks noChangeAspect="1"/>
              </p:cNvGrpSpPr>
              <p:nvPr/>
            </p:nvGrpSpPr>
            <p:grpSpPr bwMode="auto">
              <a:xfrm rot="10800000">
                <a:off x="3393" y="1364"/>
                <a:ext cx="62" cy="144"/>
                <a:chOff x="2405" y="2405"/>
                <a:chExt cx="175" cy="403"/>
              </a:xfrm>
            </p:grpSpPr>
            <p:sp>
              <p:nvSpPr>
                <p:cNvPr id="215" name="Oval 9241">
                  <a:extLst>
                    <a:ext uri="{FF2B5EF4-FFF2-40B4-BE49-F238E27FC236}">
                      <a16:creationId xmlns:a16="http://schemas.microsoft.com/office/drawing/2014/main" id="{1939812C-DA28-429F-85E3-6773309BFAC8}"/>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16" name="Oval 9242">
                  <a:extLst>
                    <a:ext uri="{FF2B5EF4-FFF2-40B4-BE49-F238E27FC236}">
                      <a16:creationId xmlns:a16="http://schemas.microsoft.com/office/drawing/2014/main" id="{D2A0CEE5-9AB8-4792-A4A3-7F9C7AFAF92C}"/>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17" name="Freeform 9243">
                  <a:extLst>
                    <a:ext uri="{FF2B5EF4-FFF2-40B4-BE49-F238E27FC236}">
                      <a16:creationId xmlns:a16="http://schemas.microsoft.com/office/drawing/2014/main" id="{2E256596-CCCA-4554-A3BA-5B007F451F6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8" name="Freeform 9244">
                  <a:extLst>
                    <a:ext uri="{FF2B5EF4-FFF2-40B4-BE49-F238E27FC236}">
                      <a16:creationId xmlns:a16="http://schemas.microsoft.com/office/drawing/2014/main" id="{2259EDF5-22F8-483F-AED5-7ECD84417F78}"/>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9" name="Freeform 9245">
                  <a:extLst>
                    <a:ext uri="{FF2B5EF4-FFF2-40B4-BE49-F238E27FC236}">
                      <a16:creationId xmlns:a16="http://schemas.microsoft.com/office/drawing/2014/main" id="{001B69FC-BEDF-4136-B5B2-AF62283231F7}"/>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0" name="Oval 9246">
                  <a:extLst>
                    <a:ext uri="{FF2B5EF4-FFF2-40B4-BE49-F238E27FC236}">
                      <a16:creationId xmlns:a16="http://schemas.microsoft.com/office/drawing/2014/main" id="{DD4995FF-115C-48AE-A54B-6F485E079C4F}"/>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19" name="Group 9247">
                <a:extLst>
                  <a:ext uri="{FF2B5EF4-FFF2-40B4-BE49-F238E27FC236}">
                    <a16:creationId xmlns:a16="http://schemas.microsoft.com/office/drawing/2014/main" id="{6340D4E3-3AC3-44C7-B58E-39785325CC9B}"/>
                  </a:ext>
                </a:extLst>
              </p:cNvPr>
              <p:cNvGrpSpPr>
                <a:grpSpLocks noChangeAspect="1"/>
              </p:cNvGrpSpPr>
              <p:nvPr/>
            </p:nvGrpSpPr>
            <p:grpSpPr bwMode="auto">
              <a:xfrm>
                <a:off x="3456" y="1194"/>
                <a:ext cx="62" cy="144"/>
                <a:chOff x="2405" y="2405"/>
                <a:chExt cx="175" cy="403"/>
              </a:xfrm>
            </p:grpSpPr>
            <p:sp>
              <p:nvSpPr>
                <p:cNvPr id="209" name="Oval 9248">
                  <a:extLst>
                    <a:ext uri="{FF2B5EF4-FFF2-40B4-BE49-F238E27FC236}">
                      <a16:creationId xmlns:a16="http://schemas.microsoft.com/office/drawing/2014/main" id="{8AB9D808-361D-441B-BF3D-A2F57B52D644}"/>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10" name="Oval 9249">
                  <a:extLst>
                    <a:ext uri="{FF2B5EF4-FFF2-40B4-BE49-F238E27FC236}">
                      <a16:creationId xmlns:a16="http://schemas.microsoft.com/office/drawing/2014/main" id="{9E380329-D6D7-4B77-A8CE-E2DB4B914908}"/>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11" name="Freeform 9250">
                  <a:extLst>
                    <a:ext uri="{FF2B5EF4-FFF2-40B4-BE49-F238E27FC236}">
                      <a16:creationId xmlns:a16="http://schemas.microsoft.com/office/drawing/2014/main" id="{2E761C75-4562-4EBF-B66F-C4B8DEC0F97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2" name="Freeform 9251">
                  <a:extLst>
                    <a:ext uri="{FF2B5EF4-FFF2-40B4-BE49-F238E27FC236}">
                      <a16:creationId xmlns:a16="http://schemas.microsoft.com/office/drawing/2014/main" id="{93E28E46-0CC6-440C-AC19-434D0D7888C0}"/>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3" name="Freeform 9252">
                  <a:extLst>
                    <a:ext uri="{FF2B5EF4-FFF2-40B4-BE49-F238E27FC236}">
                      <a16:creationId xmlns:a16="http://schemas.microsoft.com/office/drawing/2014/main" id="{150A8EF0-064D-4018-AAA3-E8D5EA9FB803}"/>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4" name="Oval 9253">
                  <a:extLst>
                    <a:ext uri="{FF2B5EF4-FFF2-40B4-BE49-F238E27FC236}">
                      <a16:creationId xmlns:a16="http://schemas.microsoft.com/office/drawing/2014/main" id="{89751F59-C393-4992-94FD-096FE4B8F8F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0" name="Group 9254">
                <a:extLst>
                  <a:ext uri="{FF2B5EF4-FFF2-40B4-BE49-F238E27FC236}">
                    <a16:creationId xmlns:a16="http://schemas.microsoft.com/office/drawing/2014/main" id="{7BE023EF-BDA3-4346-9629-D7FFC7EBD042}"/>
                  </a:ext>
                </a:extLst>
              </p:cNvPr>
              <p:cNvGrpSpPr>
                <a:grpSpLocks noChangeAspect="1"/>
              </p:cNvGrpSpPr>
              <p:nvPr/>
            </p:nvGrpSpPr>
            <p:grpSpPr bwMode="auto">
              <a:xfrm rot="10800000">
                <a:off x="3457" y="1364"/>
                <a:ext cx="62" cy="144"/>
                <a:chOff x="2405" y="2405"/>
                <a:chExt cx="175" cy="403"/>
              </a:xfrm>
            </p:grpSpPr>
            <p:sp>
              <p:nvSpPr>
                <p:cNvPr id="203" name="Oval 9255">
                  <a:extLst>
                    <a:ext uri="{FF2B5EF4-FFF2-40B4-BE49-F238E27FC236}">
                      <a16:creationId xmlns:a16="http://schemas.microsoft.com/office/drawing/2014/main" id="{0093C5D9-BB97-48B2-B59F-042898045CA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04" name="Oval 9256">
                  <a:extLst>
                    <a:ext uri="{FF2B5EF4-FFF2-40B4-BE49-F238E27FC236}">
                      <a16:creationId xmlns:a16="http://schemas.microsoft.com/office/drawing/2014/main" id="{AC0AE61C-444D-4BAC-9010-4642E1A9746A}"/>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05" name="Freeform 9257">
                  <a:extLst>
                    <a:ext uri="{FF2B5EF4-FFF2-40B4-BE49-F238E27FC236}">
                      <a16:creationId xmlns:a16="http://schemas.microsoft.com/office/drawing/2014/main" id="{81EAD87A-09AE-408E-8181-655B7A4E0AE5}"/>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6" name="Freeform 9258">
                  <a:extLst>
                    <a:ext uri="{FF2B5EF4-FFF2-40B4-BE49-F238E27FC236}">
                      <a16:creationId xmlns:a16="http://schemas.microsoft.com/office/drawing/2014/main" id="{FC02F9AA-495A-4477-8E41-6340CBB61F7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7" name="Freeform 9259">
                  <a:extLst>
                    <a:ext uri="{FF2B5EF4-FFF2-40B4-BE49-F238E27FC236}">
                      <a16:creationId xmlns:a16="http://schemas.microsoft.com/office/drawing/2014/main" id="{0F45DC9C-3540-4F81-8E52-9BC0D0B7C57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8" name="Oval 9260">
                  <a:extLst>
                    <a:ext uri="{FF2B5EF4-FFF2-40B4-BE49-F238E27FC236}">
                      <a16:creationId xmlns:a16="http://schemas.microsoft.com/office/drawing/2014/main" id="{F741A010-172C-4A79-85A5-90BCD5CFF1CE}"/>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1" name="Group 9261">
                <a:extLst>
                  <a:ext uri="{FF2B5EF4-FFF2-40B4-BE49-F238E27FC236}">
                    <a16:creationId xmlns:a16="http://schemas.microsoft.com/office/drawing/2014/main" id="{E341D4F7-23A4-432F-9FAA-C7B3B8261854}"/>
                  </a:ext>
                </a:extLst>
              </p:cNvPr>
              <p:cNvGrpSpPr>
                <a:grpSpLocks noChangeAspect="1"/>
              </p:cNvGrpSpPr>
              <p:nvPr/>
            </p:nvGrpSpPr>
            <p:grpSpPr bwMode="auto">
              <a:xfrm>
                <a:off x="3521" y="1194"/>
                <a:ext cx="62" cy="144"/>
                <a:chOff x="2405" y="2405"/>
                <a:chExt cx="175" cy="403"/>
              </a:xfrm>
            </p:grpSpPr>
            <p:sp>
              <p:nvSpPr>
                <p:cNvPr id="197" name="Oval 9262">
                  <a:extLst>
                    <a:ext uri="{FF2B5EF4-FFF2-40B4-BE49-F238E27FC236}">
                      <a16:creationId xmlns:a16="http://schemas.microsoft.com/office/drawing/2014/main" id="{4D39023D-C001-48CF-949A-80C7F198A99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98" name="Oval 9263">
                  <a:extLst>
                    <a:ext uri="{FF2B5EF4-FFF2-40B4-BE49-F238E27FC236}">
                      <a16:creationId xmlns:a16="http://schemas.microsoft.com/office/drawing/2014/main" id="{EAC4B36F-FECE-4938-AEFF-6D0B51E02F16}"/>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99" name="Freeform 9264">
                  <a:extLst>
                    <a:ext uri="{FF2B5EF4-FFF2-40B4-BE49-F238E27FC236}">
                      <a16:creationId xmlns:a16="http://schemas.microsoft.com/office/drawing/2014/main" id="{5D992390-4669-4AD9-B12E-C03631C83587}"/>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0" name="Freeform 9265">
                  <a:extLst>
                    <a:ext uri="{FF2B5EF4-FFF2-40B4-BE49-F238E27FC236}">
                      <a16:creationId xmlns:a16="http://schemas.microsoft.com/office/drawing/2014/main" id="{4C6612DC-8A3D-4577-8FE0-46A2E73D8D22}"/>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1" name="Freeform 9266">
                  <a:extLst>
                    <a:ext uri="{FF2B5EF4-FFF2-40B4-BE49-F238E27FC236}">
                      <a16:creationId xmlns:a16="http://schemas.microsoft.com/office/drawing/2014/main" id="{555D7B8C-2D0D-47D1-BEC9-AB7ABA4E82D7}"/>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2" name="Oval 9267">
                  <a:extLst>
                    <a:ext uri="{FF2B5EF4-FFF2-40B4-BE49-F238E27FC236}">
                      <a16:creationId xmlns:a16="http://schemas.microsoft.com/office/drawing/2014/main" id="{D67D2CF4-B2B9-4317-A46F-79C0C8BD374B}"/>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2" name="Group 9268">
                <a:extLst>
                  <a:ext uri="{FF2B5EF4-FFF2-40B4-BE49-F238E27FC236}">
                    <a16:creationId xmlns:a16="http://schemas.microsoft.com/office/drawing/2014/main" id="{043B028D-5697-4F03-81DC-042CE9F340B4}"/>
                  </a:ext>
                </a:extLst>
              </p:cNvPr>
              <p:cNvGrpSpPr>
                <a:grpSpLocks noChangeAspect="1"/>
              </p:cNvGrpSpPr>
              <p:nvPr/>
            </p:nvGrpSpPr>
            <p:grpSpPr bwMode="auto">
              <a:xfrm rot="10800000">
                <a:off x="3522" y="1364"/>
                <a:ext cx="62" cy="144"/>
                <a:chOff x="2405" y="2405"/>
                <a:chExt cx="175" cy="403"/>
              </a:xfrm>
            </p:grpSpPr>
            <p:sp>
              <p:nvSpPr>
                <p:cNvPr id="191" name="Oval 9269">
                  <a:extLst>
                    <a:ext uri="{FF2B5EF4-FFF2-40B4-BE49-F238E27FC236}">
                      <a16:creationId xmlns:a16="http://schemas.microsoft.com/office/drawing/2014/main" id="{1812D22A-EA75-4083-9FCD-4A24E0F5D546}"/>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92" name="Oval 9270">
                  <a:extLst>
                    <a:ext uri="{FF2B5EF4-FFF2-40B4-BE49-F238E27FC236}">
                      <a16:creationId xmlns:a16="http://schemas.microsoft.com/office/drawing/2014/main" id="{4BA75E9C-7D91-4E9C-8C02-820CD133F3D7}"/>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93" name="Freeform 9271">
                  <a:extLst>
                    <a:ext uri="{FF2B5EF4-FFF2-40B4-BE49-F238E27FC236}">
                      <a16:creationId xmlns:a16="http://schemas.microsoft.com/office/drawing/2014/main" id="{6FDAF57A-2A38-4F64-9D6E-23FBEA6BAFB6}"/>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 name="Freeform 9272">
                  <a:extLst>
                    <a:ext uri="{FF2B5EF4-FFF2-40B4-BE49-F238E27FC236}">
                      <a16:creationId xmlns:a16="http://schemas.microsoft.com/office/drawing/2014/main" id="{32A47E0D-84AE-48ED-9587-E3A576AC2EB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5" name="Freeform 9273">
                  <a:extLst>
                    <a:ext uri="{FF2B5EF4-FFF2-40B4-BE49-F238E27FC236}">
                      <a16:creationId xmlns:a16="http://schemas.microsoft.com/office/drawing/2014/main" id="{705D6D2C-65AE-401A-A122-2A899CD910D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6" name="Oval 9274">
                  <a:extLst>
                    <a:ext uri="{FF2B5EF4-FFF2-40B4-BE49-F238E27FC236}">
                      <a16:creationId xmlns:a16="http://schemas.microsoft.com/office/drawing/2014/main" id="{36357E30-8E5F-4B25-A8B5-104874E8C649}"/>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3" name="Group 9275">
                <a:extLst>
                  <a:ext uri="{FF2B5EF4-FFF2-40B4-BE49-F238E27FC236}">
                    <a16:creationId xmlns:a16="http://schemas.microsoft.com/office/drawing/2014/main" id="{6FCDA42E-5503-49B3-8FE2-C34A08AF6E13}"/>
                  </a:ext>
                </a:extLst>
              </p:cNvPr>
              <p:cNvGrpSpPr>
                <a:grpSpLocks noChangeAspect="1"/>
              </p:cNvGrpSpPr>
              <p:nvPr/>
            </p:nvGrpSpPr>
            <p:grpSpPr bwMode="auto">
              <a:xfrm>
                <a:off x="3589" y="1192"/>
                <a:ext cx="62" cy="144"/>
                <a:chOff x="2405" y="2405"/>
                <a:chExt cx="175" cy="403"/>
              </a:xfrm>
            </p:grpSpPr>
            <p:sp>
              <p:nvSpPr>
                <p:cNvPr id="185" name="Oval 9276">
                  <a:extLst>
                    <a:ext uri="{FF2B5EF4-FFF2-40B4-BE49-F238E27FC236}">
                      <a16:creationId xmlns:a16="http://schemas.microsoft.com/office/drawing/2014/main" id="{CC7EF5CC-652D-4B78-90FF-10B18E96E4DE}"/>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86" name="Oval 9277">
                  <a:extLst>
                    <a:ext uri="{FF2B5EF4-FFF2-40B4-BE49-F238E27FC236}">
                      <a16:creationId xmlns:a16="http://schemas.microsoft.com/office/drawing/2014/main" id="{21B16854-A330-44FC-9DA7-5CC68520BCFB}"/>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87" name="Freeform 9278">
                  <a:extLst>
                    <a:ext uri="{FF2B5EF4-FFF2-40B4-BE49-F238E27FC236}">
                      <a16:creationId xmlns:a16="http://schemas.microsoft.com/office/drawing/2014/main" id="{750E6756-D4CB-4E2B-BD5E-A517E733142E}"/>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8" name="Freeform 9279">
                  <a:extLst>
                    <a:ext uri="{FF2B5EF4-FFF2-40B4-BE49-F238E27FC236}">
                      <a16:creationId xmlns:a16="http://schemas.microsoft.com/office/drawing/2014/main" id="{FE9E74D4-BFE9-495C-8693-3122BB0FF0C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9" name="Freeform 9280">
                  <a:extLst>
                    <a:ext uri="{FF2B5EF4-FFF2-40B4-BE49-F238E27FC236}">
                      <a16:creationId xmlns:a16="http://schemas.microsoft.com/office/drawing/2014/main" id="{1096F022-C487-4C65-A8F6-B4C5AFCAD44C}"/>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0" name="Oval 9281">
                  <a:extLst>
                    <a:ext uri="{FF2B5EF4-FFF2-40B4-BE49-F238E27FC236}">
                      <a16:creationId xmlns:a16="http://schemas.microsoft.com/office/drawing/2014/main" id="{95A8E61C-DD83-447B-9287-1A32B15B1D47}"/>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4" name="Group 9282">
                <a:extLst>
                  <a:ext uri="{FF2B5EF4-FFF2-40B4-BE49-F238E27FC236}">
                    <a16:creationId xmlns:a16="http://schemas.microsoft.com/office/drawing/2014/main" id="{C5C62C18-DA07-44F1-8CA4-3ACA931FFDA6}"/>
                  </a:ext>
                </a:extLst>
              </p:cNvPr>
              <p:cNvGrpSpPr>
                <a:grpSpLocks noChangeAspect="1"/>
              </p:cNvGrpSpPr>
              <p:nvPr/>
            </p:nvGrpSpPr>
            <p:grpSpPr bwMode="auto">
              <a:xfrm rot="10800000">
                <a:off x="3590" y="1362"/>
                <a:ext cx="62" cy="144"/>
                <a:chOff x="2405" y="2405"/>
                <a:chExt cx="175" cy="403"/>
              </a:xfrm>
            </p:grpSpPr>
            <p:sp>
              <p:nvSpPr>
                <p:cNvPr id="179" name="Oval 9283">
                  <a:extLst>
                    <a:ext uri="{FF2B5EF4-FFF2-40B4-BE49-F238E27FC236}">
                      <a16:creationId xmlns:a16="http://schemas.microsoft.com/office/drawing/2014/main" id="{8AA65C10-D567-495B-894D-78C63EB26D81}"/>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80" name="Oval 9284">
                  <a:extLst>
                    <a:ext uri="{FF2B5EF4-FFF2-40B4-BE49-F238E27FC236}">
                      <a16:creationId xmlns:a16="http://schemas.microsoft.com/office/drawing/2014/main" id="{912A1FCA-9330-4EDF-A5C1-10B6E52E9348}"/>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81" name="Freeform 9285">
                  <a:extLst>
                    <a:ext uri="{FF2B5EF4-FFF2-40B4-BE49-F238E27FC236}">
                      <a16:creationId xmlns:a16="http://schemas.microsoft.com/office/drawing/2014/main" id="{CADBB574-C218-41A2-A63E-1E5EF2B44FDE}"/>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2" name="Freeform 9286">
                  <a:extLst>
                    <a:ext uri="{FF2B5EF4-FFF2-40B4-BE49-F238E27FC236}">
                      <a16:creationId xmlns:a16="http://schemas.microsoft.com/office/drawing/2014/main" id="{3393DDEA-47AE-4692-880F-C69C90BF817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3" name="Freeform 9287">
                  <a:extLst>
                    <a:ext uri="{FF2B5EF4-FFF2-40B4-BE49-F238E27FC236}">
                      <a16:creationId xmlns:a16="http://schemas.microsoft.com/office/drawing/2014/main" id="{B649A083-D581-4D7B-9D62-5E8AB822807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4" name="Oval 9288">
                  <a:extLst>
                    <a:ext uri="{FF2B5EF4-FFF2-40B4-BE49-F238E27FC236}">
                      <a16:creationId xmlns:a16="http://schemas.microsoft.com/office/drawing/2014/main" id="{42DAFAB1-4999-4B79-9608-F26D2E36931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5" name="Group 9289">
                <a:extLst>
                  <a:ext uri="{FF2B5EF4-FFF2-40B4-BE49-F238E27FC236}">
                    <a16:creationId xmlns:a16="http://schemas.microsoft.com/office/drawing/2014/main" id="{B279C02A-6EA6-43C7-B801-4425234405B5}"/>
                  </a:ext>
                </a:extLst>
              </p:cNvPr>
              <p:cNvGrpSpPr>
                <a:grpSpLocks noChangeAspect="1"/>
              </p:cNvGrpSpPr>
              <p:nvPr/>
            </p:nvGrpSpPr>
            <p:grpSpPr bwMode="auto">
              <a:xfrm>
                <a:off x="3655" y="1192"/>
                <a:ext cx="62" cy="144"/>
                <a:chOff x="2405" y="2405"/>
                <a:chExt cx="175" cy="403"/>
              </a:xfrm>
            </p:grpSpPr>
            <p:sp>
              <p:nvSpPr>
                <p:cNvPr id="173" name="Oval 9290">
                  <a:extLst>
                    <a:ext uri="{FF2B5EF4-FFF2-40B4-BE49-F238E27FC236}">
                      <a16:creationId xmlns:a16="http://schemas.microsoft.com/office/drawing/2014/main" id="{FCC2B0E8-2906-4F97-B653-62B9D7DCFA37}"/>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74" name="Oval 9291">
                  <a:extLst>
                    <a:ext uri="{FF2B5EF4-FFF2-40B4-BE49-F238E27FC236}">
                      <a16:creationId xmlns:a16="http://schemas.microsoft.com/office/drawing/2014/main" id="{5ED15643-22EA-4282-B51F-5839C4DE9C30}"/>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75" name="Freeform 9292">
                  <a:extLst>
                    <a:ext uri="{FF2B5EF4-FFF2-40B4-BE49-F238E27FC236}">
                      <a16:creationId xmlns:a16="http://schemas.microsoft.com/office/drawing/2014/main" id="{4B769D5D-6344-4BD1-87A7-D63A5033DBD7}"/>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6" name="Freeform 9293">
                  <a:extLst>
                    <a:ext uri="{FF2B5EF4-FFF2-40B4-BE49-F238E27FC236}">
                      <a16:creationId xmlns:a16="http://schemas.microsoft.com/office/drawing/2014/main" id="{9349D135-2FB0-44A2-97C3-12B4E142BE93}"/>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7" name="Freeform 9294">
                  <a:extLst>
                    <a:ext uri="{FF2B5EF4-FFF2-40B4-BE49-F238E27FC236}">
                      <a16:creationId xmlns:a16="http://schemas.microsoft.com/office/drawing/2014/main" id="{7D39BEE0-189F-48D4-9396-4A4F13379F7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8" name="Oval 9295">
                  <a:extLst>
                    <a:ext uri="{FF2B5EF4-FFF2-40B4-BE49-F238E27FC236}">
                      <a16:creationId xmlns:a16="http://schemas.microsoft.com/office/drawing/2014/main" id="{D293B5B1-519A-47D7-835B-7BFEAE43F815}"/>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6" name="Group 9296">
                <a:extLst>
                  <a:ext uri="{FF2B5EF4-FFF2-40B4-BE49-F238E27FC236}">
                    <a16:creationId xmlns:a16="http://schemas.microsoft.com/office/drawing/2014/main" id="{11D6FE9E-0C2E-451E-A5D1-002D1EA5D9B3}"/>
                  </a:ext>
                </a:extLst>
              </p:cNvPr>
              <p:cNvGrpSpPr>
                <a:grpSpLocks noChangeAspect="1"/>
              </p:cNvGrpSpPr>
              <p:nvPr/>
            </p:nvGrpSpPr>
            <p:grpSpPr bwMode="auto">
              <a:xfrm rot="10800000">
                <a:off x="3656" y="1362"/>
                <a:ext cx="62" cy="144"/>
                <a:chOff x="2405" y="2405"/>
                <a:chExt cx="175" cy="403"/>
              </a:xfrm>
            </p:grpSpPr>
            <p:sp>
              <p:nvSpPr>
                <p:cNvPr id="167" name="Oval 9297">
                  <a:extLst>
                    <a:ext uri="{FF2B5EF4-FFF2-40B4-BE49-F238E27FC236}">
                      <a16:creationId xmlns:a16="http://schemas.microsoft.com/office/drawing/2014/main" id="{D1C2E8EC-508A-44D8-806F-B0E7EB8DB53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68" name="Oval 9298">
                  <a:extLst>
                    <a:ext uri="{FF2B5EF4-FFF2-40B4-BE49-F238E27FC236}">
                      <a16:creationId xmlns:a16="http://schemas.microsoft.com/office/drawing/2014/main" id="{EBF2A299-0161-4713-87EE-CB32D1784E7E}"/>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69" name="Freeform 9299">
                  <a:extLst>
                    <a:ext uri="{FF2B5EF4-FFF2-40B4-BE49-F238E27FC236}">
                      <a16:creationId xmlns:a16="http://schemas.microsoft.com/office/drawing/2014/main" id="{89E26EF5-0C1F-4013-89B2-CD8AE2FD2125}"/>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 name="Freeform 9300">
                  <a:extLst>
                    <a:ext uri="{FF2B5EF4-FFF2-40B4-BE49-F238E27FC236}">
                      <a16:creationId xmlns:a16="http://schemas.microsoft.com/office/drawing/2014/main" id="{B565D00A-9C74-4879-A06F-35F093BEE6B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 name="Freeform 9301">
                  <a:extLst>
                    <a:ext uri="{FF2B5EF4-FFF2-40B4-BE49-F238E27FC236}">
                      <a16:creationId xmlns:a16="http://schemas.microsoft.com/office/drawing/2014/main" id="{A7BA57A5-44FD-4A01-A88E-E109CB361F77}"/>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2" name="Oval 9302">
                  <a:extLst>
                    <a:ext uri="{FF2B5EF4-FFF2-40B4-BE49-F238E27FC236}">
                      <a16:creationId xmlns:a16="http://schemas.microsoft.com/office/drawing/2014/main" id="{1469C891-19AC-4D03-9E70-631902B2F4F9}"/>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7" name="Group 9303">
                <a:extLst>
                  <a:ext uri="{FF2B5EF4-FFF2-40B4-BE49-F238E27FC236}">
                    <a16:creationId xmlns:a16="http://schemas.microsoft.com/office/drawing/2014/main" id="{B7F2477E-ACB5-4521-B7D0-EF33C4E192A5}"/>
                  </a:ext>
                </a:extLst>
              </p:cNvPr>
              <p:cNvGrpSpPr>
                <a:grpSpLocks noChangeAspect="1"/>
              </p:cNvGrpSpPr>
              <p:nvPr/>
            </p:nvGrpSpPr>
            <p:grpSpPr bwMode="auto">
              <a:xfrm>
                <a:off x="3719" y="1192"/>
                <a:ext cx="62" cy="144"/>
                <a:chOff x="2405" y="2405"/>
                <a:chExt cx="175" cy="403"/>
              </a:xfrm>
            </p:grpSpPr>
            <p:sp>
              <p:nvSpPr>
                <p:cNvPr id="161" name="Oval 9304">
                  <a:extLst>
                    <a:ext uri="{FF2B5EF4-FFF2-40B4-BE49-F238E27FC236}">
                      <a16:creationId xmlns:a16="http://schemas.microsoft.com/office/drawing/2014/main" id="{673C1019-F0C3-4408-851C-A62ED3F4DD7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62" name="Oval 9305">
                  <a:extLst>
                    <a:ext uri="{FF2B5EF4-FFF2-40B4-BE49-F238E27FC236}">
                      <a16:creationId xmlns:a16="http://schemas.microsoft.com/office/drawing/2014/main" id="{178613EC-B078-439D-9FB4-68BB398568D2}"/>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63" name="Freeform 9306">
                  <a:extLst>
                    <a:ext uri="{FF2B5EF4-FFF2-40B4-BE49-F238E27FC236}">
                      <a16:creationId xmlns:a16="http://schemas.microsoft.com/office/drawing/2014/main" id="{69CEC0A0-73F7-4CD2-8D2D-5AEC243D5796}"/>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4" name="Freeform 9307">
                  <a:extLst>
                    <a:ext uri="{FF2B5EF4-FFF2-40B4-BE49-F238E27FC236}">
                      <a16:creationId xmlns:a16="http://schemas.microsoft.com/office/drawing/2014/main" id="{CA33FEEA-65F5-4C0C-8A98-08D778FA7AC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5" name="Freeform 9308">
                  <a:extLst>
                    <a:ext uri="{FF2B5EF4-FFF2-40B4-BE49-F238E27FC236}">
                      <a16:creationId xmlns:a16="http://schemas.microsoft.com/office/drawing/2014/main" id="{44E900A7-01F7-4439-A223-3268A2D715D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 name="Oval 9309">
                  <a:extLst>
                    <a:ext uri="{FF2B5EF4-FFF2-40B4-BE49-F238E27FC236}">
                      <a16:creationId xmlns:a16="http://schemas.microsoft.com/office/drawing/2014/main" id="{C51C638F-B790-4F3C-9CE8-15FBDF38FEBC}"/>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8" name="Group 9310">
                <a:extLst>
                  <a:ext uri="{FF2B5EF4-FFF2-40B4-BE49-F238E27FC236}">
                    <a16:creationId xmlns:a16="http://schemas.microsoft.com/office/drawing/2014/main" id="{8D46850A-79D4-44AA-B511-D5FAAD911B52}"/>
                  </a:ext>
                </a:extLst>
              </p:cNvPr>
              <p:cNvGrpSpPr>
                <a:grpSpLocks noChangeAspect="1"/>
              </p:cNvGrpSpPr>
              <p:nvPr/>
            </p:nvGrpSpPr>
            <p:grpSpPr bwMode="auto">
              <a:xfrm rot="10800000">
                <a:off x="3720" y="1362"/>
                <a:ext cx="62" cy="144"/>
                <a:chOff x="2405" y="2405"/>
                <a:chExt cx="175" cy="403"/>
              </a:xfrm>
            </p:grpSpPr>
            <p:sp>
              <p:nvSpPr>
                <p:cNvPr id="155" name="Oval 9311">
                  <a:extLst>
                    <a:ext uri="{FF2B5EF4-FFF2-40B4-BE49-F238E27FC236}">
                      <a16:creationId xmlns:a16="http://schemas.microsoft.com/office/drawing/2014/main" id="{9E6C6638-03ED-4CA7-9A7B-7B8CA26F3CFF}"/>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56" name="Oval 9312">
                  <a:extLst>
                    <a:ext uri="{FF2B5EF4-FFF2-40B4-BE49-F238E27FC236}">
                      <a16:creationId xmlns:a16="http://schemas.microsoft.com/office/drawing/2014/main" id="{E55D92F1-1BF2-481E-B749-0A4D71C6ADAA}"/>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57" name="Freeform 9313">
                  <a:extLst>
                    <a:ext uri="{FF2B5EF4-FFF2-40B4-BE49-F238E27FC236}">
                      <a16:creationId xmlns:a16="http://schemas.microsoft.com/office/drawing/2014/main" id="{8D4B1E07-CD86-4B8A-B6B0-286C8815A80C}"/>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8" name="Freeform 9314">
                  <a:extLst>
                    <a:ext uri="{FF2B5EF4-FFF2-40B4-BE49-F238E27FC236}">
                      <a16:creationId xmlns:a16="http://schemas.microsoft.com/office/drawing/2014/main" id="{3934EACA-5CD7-47E4-88C7-055CA91AA20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9" name="Freeform 9315">
                  <a:extLst>
                    <a:ext uri="{FF2B5EF4-FFF2-40B4-BE49-F238E27FC236}">
                      <a16:creationId xmlns:a16="http://schemas.microsoft.com/office/drawing/2014/main" id="{2E7C4D5A-7932-4E45-B3DE-9B2DB7D88EE9}"/>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0" name="Oval 9316">
                  <a:extLst>
                    <a:ext uri="{FF2B5EF4-FFF2-40B4-BE49-F238E27FC236}">
                      <a16:creationId xmlns:a16="http://schemas.microsoft.com/office/drawing/2014/main" id="{B096040B-9996-488A-93A4-A33C14B9AB6D}"/>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29" name="Group 9317">
                <a:extLst>
                  <a:ext uri="{FF2B5EF4-FFF2-40B4-BE49-F238E27FC236}">
                    <a16:creationId xmlns:a16="http://schemas.microsoft.com/office/drawing/2014/main" id="{9D553C49-751D-4108-B52E-8FD633D16C71}"/>
                  </a:ext>
                </a:extLst>
              </p:cNvPr>
              <p:cNvGrpSpPr>
                <a:grpSpLocks noChangeAspect="1"/>
              </p:cNvGrpSpPr>
              <p:nvPr/>
            </p:nvGrpSpPr>
            <p:grpSpPr bwMode="auto">
              <a:xfrm>
                <a:off x="3784" y="1192"/>
                <a:ext cx="62" cy="144"/>
                <a:chOff x="2405" y="2405"/>
                <a:chExt cx="175" cy="403"/>
              </a:xfrm>
            </p:grpSpPr>
            <p:sp>
              <p:nvSpPr>
                <p:cNvPr id="149" name="Oval 9318">
                  <a:extLst>
                    <a:ext uri="{FF2B5EF4-FFF2-40B4-BE49-F238E27FC236}">
                      <a16:creationId xmlns:a16="http://schemas.microsoft.com/office/drawing/2014/main" id="{321D8E76-6721-45DE-AB5A-1BDC06CB5F1A}"/>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50" name="Oval 9319">
                  <a:extLst>
                    <a:ext uri="{FF2B5EF4-FFF2-40B4-BE49-F238E27FC236}">
                      <a16:creationId xmlns:a16="http://schemas.microsoft.com/office/drawing/2014/main" id="{37149380-470F-4C2D-B158-04D9A867D6CC}"/>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51" name="Freeform 9320">
                  <a:extLst>
                    <a:ext uri="{FF2B5EF4-FFF2-40B4-BE49-F238E27FC236}">
                      <a16:creationId xmlns:a16="http://schemas.microsoft.com/office/drawing/2014/main" id="{9A8C2B25-0135-4274-928C-807F7300F98C}"/>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2" name="Freeform 9321">
                  <a:extLst>
                    <a:ext uri="{FF2B5EF4-FFF2-40B4-BE49-F238E27FC236}">
                      <a16:creationId xmlns:a16="http://schemas.microsoft.com/office/drawing/2014/main" id="{4B35A9D7-08E5-4BB5-B669-EB59F62A9819}"/>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3" name="Freeform 9322">
                  <a:extLst>
                    <a:ext uri="{FF2B5EF4-FFF2-40B4-BE49-F238E27FC236}">
                      <a16:creationId xmlns:a16="http://schemas.microsoft.com/office/drawing/2014/main" id="{CDD1C4C5-09F9-46F3-AE35-FA40BCB0641A}"/>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4" name="Oval 9323">
                  <a:extLst>
                    <a:ext uri="{FF2B5EF4-FFF2-40B4-BE49-F238E27FC236}">
                      <a16:creationId xmlns:a16="http://schemas.microsoft.com/office/drawing/2014/main" id="{DB483B63-79CC-42C1-8D3C-ACBF5772AA7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0" name="Group 9324">
                <a:extLst>
                  <a:ext uri="{FF2B5EF4-FFF2-40B4-BE49-F238E27FC236}">
                    <a16:creationId xmlns:a16="http://schemas.microsoft.com/office/drawing/2014/main" id="{E55B8C71-551E-4DEB-9A00-A8736C4EDB19}"/>
                  </a:ext>
                </a:extLst>
              </p:cNvPr>
              <p:cNvGrpSpPr>
                <a:grpSpLocks noChangeAspect="1"/>
              </p:cNvGrpSpPr>
              <p:nvPr/>
            </p:nvGrpSpPr>
            <p:grpSpPr bwMode="auto">
              <a:xfrm rot="10800000">
                <a:off x="3785" y="1362"/>
                <a:ext cx="62" cy="144"/>
                <a:chOff x="2405" y="2405"/>
                <a:chExt cx="175" cy="403"/>
              </a:xfrm>
            </p:grpSpPr>
            <p:sp>
              <p:nvSpPr>
                <p:cNvPr id="143" name="Oval 9325">
                  <a:extLst>
                    <a:ext uri="{FF2B5EF4-FFF2-40B4-BE49-F238E27FC236}">
                      <a16:creationId xmlns:a16="http://schemas.microsoft.com/office/drawing/2014/main" id="{1EF67D79-FB13-4BF2-BDBA-DF5E7BCEC9D5}"/>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44" name="Oval 9326">
                  <a:extLst>
                    <a:ext uri="{FF2B5EF4-FFF2-40B4-BE49-F238E27FC236}">
                      <a16:creationId xmlns:a16="http://schemas.microsoft.com/office/drawing/2014/main" id="{BA197B10-248C-4DB3-AFEE-F316CDEC5138}"/>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45" name="Freeform 9327">
                  <a:extLst>
                    <a:ext uri="{FF2B5EF4-FFF2-40B4-BE49-F238E27FC236}">
                      <a16:creationId xmlns:a16="http://schemas.microsoft.com/office/drawing/2014/main" id="{87E7019A-999F-4ECE-B79C-5A8A2CF2CA8D}"/>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6" name="Freeform 9328">
                  <a:extLst>
                    <a:ext uri="{FF2B5EF4-FFF2-40B4-BE49-F238E27FC236}">
                      <a16:creationId xmlns:a16="http://schemas.microsoft.com/office/drawing/2014/main" id="{5189B45F-8462-4550-B1EB-CC5FC2E6C96E}"/>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7" name="Freeform 9329">
                  <a:extLst>
                    <a:ext uri="{FF2B5EF4-FFF2-40B4-BE49-F238E27FC236}">
                      <a16:creationId xmlns:a16="http://schemas.microsoft.com/office/drawing/2014/main" id="{C369DDE7-C362-4472-AC9D-838F85C9D641}"/>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8" name="Oval 9330">
                  <a:extLst>
                    <a:ext uri="{FF2B5EF4-FFF2-40B4-BE49-F238E27FC236}">
                      <a16:creationId xmlns:a16="http://schemas.microsoft.com/office/drawing/2014/main" id="{EEBAD53D-C7CF-4EDB-B69C-5FEA4ADB8E8C}"/>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1" name="Group 9331">
                <a:extLst>
                  <a:ext uri="{FF2B5EF4-FFF2-40B4-BE49-F238E27FC236}">
                    <a16:creationId xmlns:a16="http://schemas.microsoft.com/office/drawing/2014/main" id="{732CBE12-5195-4D98-B957-4987455D9BFD}"/>
                  </a:ext>
                </a:extLst>
              </p:cNvPr>
              <p:cNvGrpSpPr>
                <a:grpSpLocks noChangeAspect="1"/>
              </p:cNvGrpSpPr>
              <p:nvPr/>
            </p:nvGrpSpPr>
            <p:grpSpPr bwMode="auto">
              <a:xfrm>
                <a:off x="3852" y="1192"/>
                <a:ext cx="62" cy="144"/>
                <a:chOff x="2405" y="2405"/>
                <a:chExt cx="175" cy="403"/>
              </a:xfrm>
            </p:grpSpPr>
            <p:sp>
              <p:nvSpPr>
                <p:cNvPr id="137" name="Oval 9332">
                  <a:extLst>
                    <a:ext uri="{FF2B5EF4-FFF2-40B4-BE49-F238E27FC236}">
                      <a16:creationId xmlns:a16="http://schemas.microsoft.com/office/drawing/2014/main" id="{E349AB35-4B91-4C3C-8371-44BD4975D234}"/>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38" name="Oval 9333">
                  <a:extLst>
                    <a:ext uri="{FF2B5EF4-FFF2-40B4-BE49-F238E27FC236}">
                      <a16:creationId xmlns:a16="http://schemas.microsoft.com/office/drawing/2014/main" id="{B8A97155-B440-438A-823B-2B88046F16DA}"/>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39" name="Freeform 9334">
                  <a:extLst>
                    <a:ext uri="{FF2B5EF4-FFF2-40B4-BE49-F238E27FC236}">
                      <a16:creationId xmlns:a16="http://schemas.microsoft.com/office/drawing/2014/main" id="{F5283AE6-11C6-422A-8817-F9268C89BA9B}"/>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0" name="Freeform 9335">
                  <a:extLst>
                    <a:ext uri="{FF2B5EF4-FFF2-40B4-BE49-F238E27FC236}">
                      <a16:creationId xmlns:a16="http://schemas.microsoft.com/office/drawing/2014/main" id="{136B7D5C-BF26-4B41-BFDB-81C83C2E13B8}"/>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1" name="Freeform 9336">
                  <a:extLst>
                    <a:ext uri="{FF2B5EF4-FFF2-40B4-BE49-F238E27FC236}">
                      <a16:creationId xmlns:a16="http://schemas.microsoft.com/office/drawing/2014/main" id="{F10AC900-8339-486B-9D66-BB71A12F9CA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2" name="Oval 9337">
                  <a:extLst>
                    <a:ext uri="{FF2B5EF4-FFF2-40B4-BE49-F238E27FC236}">
                      <a16:creationId xmlns:a16="http://schemas.microsoft.com/office/drawing/2014/main" id="{B270D1A1-CC9F-41CE-9A99-D7E25EE31FBE}"/>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2" name="Group 9338">
                <a:extLst>
                  <a:ext uri="{FF2B5EF4-FFF2-40B4-BE49-F238E27FC236}">
                    <a16:creationId xmlns:a16="http://schemas.microsoft.com/office/drawing/2014/main" id="{C4E3203C-D5B7-46C3-9990-11A627FD5503}"/>
                  </a:ext>
                </a:extLst>
              </p:cNvPr>
              <p:cNvGrpSpPr>
                <a:grpSpLocks noChangeAspect="1"/>
              </p:cNvGrpSpPr>
              <p:nvPr/>
            </p:nvGrpSpPr>
            <p:grpSpPr bwMode="auto">
              <a:xfrm rot="10800000">
                <a:off x="3853" y="1362"/>
                <a:ext cx="62" cy="144"/>
                <a:chOff x="2405" y="2405"/>
                <a:chExt cx="175" cy="403"/>
              </a:xfrm>
            </p:grpSpPr>
            <p:sp>
              <p:nvSpPr>
                <p:cNvPr id="131" name="Oval 9339">
                  <a:extLst>
                    <a:ext uri="{FF2B5EF4-FFF2-40B4-BE49-F238E27FC236}">
                      <a16:creationId xmlns:a16="http://schemas.microsoft.com/office/drawing/2014/main" id="{B91DCA7A-0CF5-488D-B18A-01753E641172}"/>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32" name="Oval 9340">
                  <a:extLst>
                    <a:ext uri="{FF2B5EF4-FFF2-40B4-BE49-F238E27FC236}">
                      <a16:creationId xmlns:a16="http://schemas.microsoft.com/office/drawing/2014/main" id="{67CC3CE0-CA02-4155-89E8-0BE44CEFFFDC}"/>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33" name="Freeform 9341">
                  <a:extLst>
                    <a:ext uri="{FF2B5EF4-FFF2-40B4-BE49-F238E27FC236}">
                      <a16:creationId xmlns:a16="http://schemas.microsoft.com/office/drawing/2014/main" id="{A81CDAEA-3855-4E5C-8E9B-C9359C54AA25}"/>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4" name="Freeform 9342">
                  <a:extLst>
                    <a:ext uri="{FF2B5EF4-FFF2-40B4-BE49-F238E27FC236}">
                      <a16:creationId xmlns:a16="http://schemas.microsoft.com/office/drawing/2014/main" id="{3112A3D5-2781-4A85-B44F-E3C2E03A9AAF}"/>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5" name="Freeform 9343">
                  <a:extLst>
                    <a:ext uri="{FF2B5EF4-FFF2-40B4-BE49-F238E27FC236}">
                      <a16:creationId xmlns:a16="http://schemas.microsoft.com/office/drawing/2014/main" id="{E8C05284-0B41-42DC-B46A-65EE869378A9}"/>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6" name="Oval 9344">
                  <a:extLst>
                    <a:ext uri="{FF2B5EF4-FFF2-40B4-BE49-F238E27FC236}">
                      <a16:creationId xmlns:a16="http://schemas.microsoft.com/office/drawing/2014/main" id="{4639EFD3-EC12-487B-83E6-6B8FBB4BF2BA}"/>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3" name="Group 9345">
                <a:extLst>
                  <a:ext uri="{FF2B5EF4-FFF2-40B4-BE49-F238E27FC236}">
                    <a16:creationId xmlns:a16="http://schemas.microsoft.com/office/drawing/2014/main" id="{0660E25F-5338-485E-AF6D-A89C2E1D5659}"/>
                  </a:ext>
                </a:extLst>
              </p:cNvPr>
              <p:cNvGrpSpPr>
                <a:grpSpLocks noChangeAspect="1"/>
              </p:cNvGrpSpPr>
              <p:nvPr/>
            </p:nvGrpSpPr>
            <p:grpSpPr bwMode="auto">
              <a:xfrm>
                <a:off x="3918" y="1192"/>
                <a:ext cx="62" cy="144"/>
                <a:chOff x="2405" y="2405"/>
                <a:chExt cx="175" cy="403"/>
              </a:xfrm>
            </p:grpSpPr>
            <p:sp>
              <p:nvSpPr>
                <p:cNvPr id="125" name="Oval 9346">
                  <a:extLst>
                    <a:ext uri="{FF2B5EF4-FFF2-40B4-BE49-F238E27FC236}">
                      <a16:creationId xmlns:a16="http://schemas.microsoft.com/office/drawing/2014/main" id="{4D95D116-41C8-4F8B-8848-1C8422C681C4}"/>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26" name="Oval 9347">
                  <a:extLst>
                    <a:ext uri="{FF2B5EF4-FFF2-40B4-BE49-F238E27FC236}">
                      <a16:creationId xmlns:a16="http://schemas.microsoft.com/office/drawing/2014/main" id="{F16A8FFA-940E-479A-A44D-702B05900C5D}"/>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27" name="Freeform 9348">
                  <a:extLst>
                    <a:ext uri="{FF2B5EF4-FFF2-40B4-BE49-F238E27FC236}">
                      <a16:creationId xmlns:a16="http://schemas.microsoft.com/office/drawing/2014/main" id="{148BE577-2B8C-483B-BF99-3F5A065009E0}"/>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8" name="Freeform 9349">
                  <a:extLst>
                    <a:ext uri="{FF2B5EF4-FFF2-40B4-BE49-F238E27FC236}">
                      <a16:creationId xmlns:a16="http://schemas.microsoft.com/office/drawing/2014/main" id="{8953F476-09B7-4040-80B0-B1B1EF2DF646}"/>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9" name="Freeform 9350">
                  <a:extLst>
                    <a:ext uri="{FF2B5EF4-FFF2-40B4-BE49-F238E27FC236}">
                      <a16:creationId xmlns:a16="http://schemas.microsoft.com/office/drawing/2014/main" id="{9D1E2DEB-B391-4F02-A6FE-A3338E0D98D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0" name="Oval 9351">
                  <a:extLst>
                    <a:ext uri="{FF2B5EF4-FFF2-40B4-BE49-F238E27FC236}">
                      <a16:creationId xmlns:a16="http://schemas.microsoft.com/office/drawing/2014/main" id="{25E30E99-0071-4892-B86A-9646C42811C4}"/>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4" name="Group 9352">
                <a:extLst>
                  <a:ext uri="{FF2B5EF4-FFF2-40B4-BE49-F238E27FC236}">
                    <a16:creationId xmlns:a16="http://schemas.microsoft.com/office/drawing/2014/main" id="{3049FD87-E6A0-4CDB-B6B8-2EFF34DBA124}"/>
                  </a:ext>
                </a:extLst>
              </p:cNvPr>
              <p:cNvGrpSpPr>
                <a:grpSpLocks noChangeAspect="1"/>
              </p:cNvGrpSpPr>
              <p:nvPr/>
            </p:nvGrpSpPr>
            <p:grpSpPr bwMode="auto">
              <a:xfrm rot="10800000">
                <a:off x="3919" y="1362"/>
                <a:ext cx="62" cy="144"/>
                <a:chOff x="2405" y="2405"/>
                <a:chExt cx="175" cy="403"/>
              </a:xfrm>
            </p:grpSpPr>
            <p:sp>
              <p:nvSpPr>
                <p:cNvPr id="119" name="Oval 9353">
                  <a:extLst>
                    <a:ext uri="{FF2B5EF4-FFF2-40B4-BE49-F238E27FC236}">
                      <a16:creationId xmlns:a16="http://schemas.microsoft.com/office/drawing/2014/main" id="{E1E591FD-397D-41E8-BC0E-582C057DDEA1}"/>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20" name="Oval 9354">
                  <a:extLst>
                    <a:ext uri="{FF2B5EF4-FFF2-40B4-BE49-F238E27FC236}">
                      <a16:creationId xmlns:a16="http://schemas.microsoft.com/office/drawing/2014/main" id="{90C17A33-7010-4EEA-A225-D13261902CA2}"/>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21" name="Freeform 9355">
                  <a:extLst>
                    <a:ext uri="{FF2B5EF4-FFF2-40B4-BE49-F238E27FC236}">
                      <a16:creationId xmlns:a16="http://schemas.microsoft.com/office/drawing/2014/main" id="{9F98456A-D925-41B1-85A6-C64DAE5F5A36}"/>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2" name="Freeform 9356">
                  <a:extLst>
                    <a:ext uri="{FF2B5EF4-FFF2-40B4-BE49-F238E27FC236}">
                      <a16:creationId xmlns:a16="http://schemas.microsoft.com/office/drawing/2014/main" id="{E678C53F-7B85-4452-B259-694C015F0ED2}"/>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3" name="Freeform 9357">
                  <a:extLst>
                    <a:ext uri="{FF2B5EF4-FFF2-40B4-BE49-F238E27FC236}">
                      <a16:creationId xmlns:a16="http://schemas.microsoft.com/office/drawing/2014/main" id="{E8E38734-D96F-4F20-8E99-9676DB2CE9E7}"/>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 name="Oval 9358">
                  <a:extLst>
                    <a:ext uri="{FF2B5EF4-FFF2-40B4-BE49-F238E27FC236}">
                      <a16:creationId xmlns:a16="http://schemas.microsoft.com/office/drawing/2014/main" id="{83F0E11F-FACD-4195-8770-62095C254436}"/>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5" name="Group 9359">
                <a:extLst>
                  <a:ext uri="{FF2B5EF4-FFF2-40B4-BE49-F238E27FC236}">
                    <a16:creationId xmlns:a16="http://schemas.microsoft.com/office/drawing/2014/main" id="{BF1591FD-FF62-4631-BB7C-F0F2CBFCCB82}"/>
                  </a:ext>
                </a:extLst>
              </p:cNvPr>
              <p:cNvGrpSpPr>
                <a:grpSpLocks noChangeAspect="1"/>
              </p:cNvGrpSpPr>
              <p:nvPr/>
            </p:nvGrpSpPr>
            <p:grpSpPr bwMode="auto">
              <a:xfrm>
                <a:off x="3982" y="1192"/>
                <a:ext cx="62" cy="144"/>
                <a:chOff x="2405" y="2405"/>
                <a:chExt cx="175" cy="403"/>
              </a:xfrm>
            </p:grpSpPr>
            <p:sp>
              <p:nvSpPr>
                <p:cNvPr id="113" name="Oval 9360">
                  <a:extLst>
                    <a:ext uri="{FF2B5EF4-FFF2-40B4-BE49-F238E27FC236}">
                      <a16:creationId xmlns:a16="http://schemas.microsoft.com/office/drawing/2014/main" id="{4893C16A-1AA7-4247-84F3-0E8D71F4751B}"/>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14" name="Oval 9361">
                  <a:extLst>
                    <a:ext uri="{FF2B5EF4-FFF2-40B4-BE49-F238E27FC236}">
                      <a16:creationId xmlns:a16="http://schemas.microsoft.com/office/drawing/2014/main" id="{FA550EC0-3446-4DBF-950A-6550355DD983}"/>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15" name="Freeform 9362">
                  <a:extLst>
                    <a:ext uri="{FF2B5EF4-FFF2-40B4-BE49-F238E27FC236}">
                      <a16:creationId xmlns:a16="http://schemas.microsoft.com/office/drawing/2014/main" id="{BC3C9523-26E3-4BA2-AC1C-7FFC341040C8}"/>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6" name="Freeform 9363">
                  <a:extLst>
                    <a:ext uri="{FF2B5EF4-FFF2-40B4-BE49-F238E27FC236}">
                      <a16:creationId xmlns:a16="http://schemas.microsoft.com/office/drawing/2014/main" id="{0C1D7DA9-BD2B-44DD-B9F0-EB58B77E046E}"/>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7" name="Freeform 9364">
                  <a:extLst>
                    <a:ext uri="{FF2B5EF4-FFF2-40B4-BE49-F238E27FC236}">
                      <a16:creationId xmlns:a16="http://schemas.microsoft.com/office/drawing/2014/main" id="{5A8F0574-4ADF-47ED-B51A-C831CB266F84}"/>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8" name="Oval 9365">
                  <a:extLst>
                    <a:ext uri="{FF2B5EF4-FFF2-40B4-BE49-F238E27FC236}">
                      <a16:creationId xmlns:a16="http://schemas.microsoft.com/office/drawing/2014/main" id="{EA63CC92-9F42-487E-8C50-6756E4F5FAFC}"/>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6" name="Group 9366">
                <a:extLst>
                  <a:ext uri="{FF2B5EF4-FFF2-40B4-BE49-F238E27FC236}">
                    <a16:creationId xmlns:a16="http://schemas.microsoft.com/office/drawing/2014/main" id="{F23D054C-B654-476E-94E5-280147EFF4E5}"/>
                  </a:ext>
                </a:extLst>
              </p:cNvPr>
              <p:cNvGrpSpPr>
                <a:grpSpLocks noChangeAspect="1"/>
              </p:cNvGrpSpPr>
              <p:nvPr/>
            </p:nvGrpSpPr>
            <p:grpSpPr bwMode="auto">
              <a:xfrm rot="10800000">
                <a:off x="3983" y="1362"/>
                <a:ext cx="62" cy="144"/>
                <a:chOff x="2405" y="2405"/>
                <a:chExt cx="175" cy="403"/>
              </a:xfrm>
            </p:grpSpPr>
            <p:sp>
              <p:nvSpPr>
                <p:cNvPr id="107" name="Oval 9367">
                  <a:extLst>
                    <a:ext uri="{FF2B5EF4-FFF2-40B4-BE49-F238E27FC236}">
                      <a16:creationId xmlns:a16="http://schemas.microsoft.com/office/drawing/2014/main" id="{FBFDF86F-AABC-4166-B8CD-5C9D57B4A221}"/>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08" name="Oval 9368">
                  <a:extLst>
                    <a:ext uri="{FF2B5EF4-FFF2-40B4-BE49-F238E27FC236}">
                      <a16:creationId xmlns:a16="http://schemas.microsoft.com/office/drawing/2014/main" id="{BFD85590-4F47-456D-A22E-DD55C9AD1ECC}"/>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09" name="Freeform 9369">
                  <a:extLst>
                    <a:ext uri="{FF2B5EF4-FFF2-40B4-BE49-F238E27FC236}">
                      <a16:creationId xmlns:a16="http://schemas.microsoft.com/office/drawing/2014/main" id="{350DCA78-4CEB-4A47-AC93-AD8557A42EE8}"/>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0" name="Freeform 9370">
                  <a:extLst>
                    <a:ext uri="{FF2B5EF4-FFF2-40B4-BE49-F238E27FC236}">
                      <a16:creationId xmlns:a16="http://schemas.microsoft.com/office/drawing/2014/main" id="{7EDE6C41-CF18-4137-9AEC-851BC8939742}"/>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1" name="Freeform 9371">
                  <a:extLst>
                    <a:ext uri="{FF2B5EF4-FFF2-40B4-BE49-F238E27FC236}">
                      <a16:creationId xmlns:a16="http://schemas.microsoft.com/office/drawing/2014/main" id="{59B10686-852F-4F52-94CC-9CDE295512C6}"/>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2" name="Oval 9372">
                  <a:extLst>
                    <a:ext uri="{FF2B5EF4-FFF2-40B4-BE49-F238E27FC236}">
                      <a16:creationId xmlns:a16="http://schemas.microsoft.com/office/drawing/2014/main" id="{FB4753A9-330A-43FA-B928-B95893C62CD4}"/>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7" name="Group 9373">
                <a:extLst>
                  <a:ext uri="{FF2B5EF4-FFF2-40B4-BE49-F238E27FC236}">
                    <a16:creationId xmlns:a16="http://schemas.microsoft.com/office/drawing/2014/main" id="{EBF4CA00-922E-40CF-9A4F-3729C4970AE9}"/>
                  </a:ext>
                </a:extLst>
              </p:cNvPr>
              <p:cNvGrpSpPr>
                <a:grpSpLocks noChangeAspect="1"/>
              </p:cNvGrpSpPr>
              <p:nvPr/>
            </p:nvGrpSpPr>
            <p:grpSpPr bwMode="auto">
              <a:xfrm>
                <a:off x="4047" y="1192"/>
                <a:ext cx="62" cy="144"/>
                <a:chOff x="2405" y="2405"/>
                <a:chExt cx="175" cy="403"/>
              </a:xfrm>
            </p:grpSpPr>
            <p:sp>
              <p:nvSpPr>
                <p:cNvPr id="101" name="Oval 9374">
                  <a:extLst>
                    <a:ext uri="{FF2B5EF4-FFF2-40B4-BE49-F238E27FC236}">
                      <a16:creationId xmlns:a16="http://schemas.microsoft.com/office/drawing/2014/main" id="{5EA1BE10-07A1-41B5-9525-6810B1A22198}"/>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02" name="Oval 9375">
                  <a:extLst>
                    <a:ext uri="{FF2B5EF4-FFF2-40B4-BE49-F238E27FC236}">
                      <a16:creationId xmlns:a16="http://schemas.microsoft.com/office/drawing/2014/main" id="{D26A6193-9CEA-4138-BDF9-2BC7292C2A87}"/>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103" name="Freeform 9376">
                  <a:extLst>
                    <a:ext uri="{FF2B5EF4-FFF2-40B4-BE49-F238E27FC236}">
                      <a16:creationId xmlns:a16="http://schemas.microsoft.com/office/drawing/2014/main" id="{09BF3CC9-DB56-4B18-93D9-317522467F67}"/>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 name="Freeform 9377">
                  <a:extLst>
                    <a:ext uri="{FF2B5EF4-FFF2-40B4-BE49-F238E27FC236}">
                      <a16:creationId xmlns:a16="http://schemas.microsoft.com/office/drawing/2014/main" id="{FF5B6665-4B47-491D-821D-4D37531D667B}"/>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 name="Freeform 9378">
                  <a:extLst>
                    <a:ext uri="{FF2B5EF4-FFF2-40B4-BE49-F238E27FC236}">
                      <a16:creationId xmlns:a16="http://schemas.microsoft.com/office/drawing/2014/main" id="{98266728-7865-4FD2-BB74-9EA7A98C829E}"/>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 name="Oval 9379">
                  <a:extLst>
                    <a:ext uri="{FF2B5EF4-FFF2-40B4-BE49-F238E27FC236}">
                      <a16:creationId xmlns:a16="http://schemas.microsoft.com/office/drawing/2014/main" id="{107DA3CB-1AF8-4FB7-AC1E-7BCA0F288087}"/>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8" name="Group 9380">
                <a:extLst>
                  <a:ext uri="{FF2B5EF4-FFF2-40B4-BE49-F238E27FC236}">
                    <a16:creationId xmlns:a16="http://schemas.microsoft.com/office/drawing/2014/main" id="{C446FB12-1391-4EE5-BD71-8598DF8AD52D}"/>
                  </a:ext>
                </a:extLst>
              </p:cNvPr>
              <p:cNvGrpSpPr>
                <a:grpSpLocks noChangeAspect="1"/>
              </p:cNvGrpSpPr>
              <p:nvPr/>
            </p:nvGrpSpPr>
            <p:grpSpPr bwMode="auto">
              <a:xfrm rot="10800000">
                <a:off x="4048" y="1362"/>
                <a:ext cx="62" cy="144"/>
                <a:chOff x="2405" y="2405"/>
                <a:chExt cx="175" cy="403"/>
              </a:xfrm>
            </p:grpSpPr>
            <p:sp>
              <p:nvSpPr>
                <p:cNvPr id="95" name="Oval 9381">
                  <a:extLst>
                    <a:ext uri="{FF2B5EF4-FFF2-40B4-BE49-F238E27FC236}">
                      <a16:creationId xmlns:a16="http://schemas.microsoft.com/office/drawing/2014/main" id="{9D81E8C4-C7BB-4991-A5B5-3B5101418B96}"/>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96" name="Oval 9382">
                  <a:extLst>
                    <a:ext uri="{FF2B5EF4-FFF2-40B4-BE49-F238E27FC236}">
                      <a16:creationId xmlns:a16="http://schemas.microsoft.com/office/drawing/2014/main" id="{6AAF0D24-D614-4B73-9867-6822CF48BA96}"/>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97" name="Freeform 9383">
                  <a:extLst>
                    <a:ext uri="{FF2B5EF4-FFF2-40B4-BE49-F238E27FC236}">
                      <a16:creationId xmlns:a16="http://schemas.microsoft.com/office/drawing/2014/main" id="{1971A43A-5E48-406E-A617-BA73A7AF0702}"/>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8" name="Freeform 9384">
                  <a:extLst>
                    <a:ext uri="{FF2B5EF4-FFF2-40B4-BE49-F238E27FC236}">
                      <a16:creationId xmlns:a16="http://schemas.microsoft.com/office/drawing/2014/main" id="{C0DBEAE7-3DDC-4E17-B8C7-23F76DB9A5AF}"/>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9" name="Freeform 9385">
                  <a:extLst>
                    <a:ext uri="{FF2B5EF4-FFF2-40B4-BE49-F238E27FC236}">
                      <a16:creationId xmlns:a16="http://schemas.microsoft.com/office/drawing/2014/main" id="{7E24A7EB-82FE-42EA-AFE9-590B7BDF2CC5}"/>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0" name="Oval 9386">
                  <a:extLst>
                    <a:ext uri="{FF2B5EF4-FFF2-40B4-BE49-F238E27FC236}">
                      <a16:creationId xmlns:a16="http://schemas.microsoft.com/office/drawing/2014/main" id="{FFA1DEE3-B696-43AA-B312-6AD6F4DEE65B}"/>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39" name="Group 9387">
                <a:extLst>
                  <a:ext uri="{FF2B5EF4-FFF2-40B4-BE49-F238E27FC236}">
                    <a16:creationId xmlns:a16="http://schemas.microsoft.com/office/drawing/2014/main" id="{9DD78417-D821-4B06-B6D9-3B3D8A7BDE7E}"/>
                  </a:ext>
                </a:extLst>
              </p:cNvPr>
              <p:cNvGrpSpPr>
                <a:grpSpLocks noChangeAspect="1"/>
              </p:cNvGrpSpPr>
              <p:nvPr/>
            </p:nvGrpSpPr>
            <p:grpSpPr bwMode="auto">
              <a:xfrm>
                <a:off x="4115" y="1190"/>
                <a:ext cx="62" cy="144"/>
                <a:chOff x="2405" y="2405"/>
                <a:chExt cx="175" cy="403"/>
              </a:xfrm>
            </p:grpSpPr>
            <p:sp>
              <p:nvSpPr>
                <p:cNvPr id="89" name="Oval 9388">
                  <a:extLst>
                    <a:ext uri="{FF2B5EF4-FFF2-40B4-BE49-F238E27FC236}">
                      <a16:creationId xmlns:a16="http://schemas.microsoft.com/office/drawing/2014/main" id="{50046922-08A3-4C18-9C18-9FD82B2B333C}"/>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90" name="Oval 9389">
                  <a:extLst>
                    <a:ext uri="{FF2B5EF4-FFF2-40B4-BE49-F238E27FC236}">
                      <a16:creationId xmlns:a16="http://schemas.microsoft.com/office/drawing/2014/main" id="{608B2936-4B4C-4A50-8680-A55BFD71191F}"/>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91" name="Freeform 9390">
                  <a:extLst>
                    <a:ext uri="{FF2B5EF4-FFF2-40B4-BE49-F238E27FC236}">
                      <a16:creationId xmlns:a16="http://schemas.microsoft.com/office/drawing/2014/main" id="{3203589B-768E-482B-8D98-1A59DF3301F8}"/>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2" name="Freeform 9391">
                  <a:extLst>
                    <a:ext uri="{FF2B5EF4-FFF2-40B4-BE49-F238E27FC236}">
                      <a16:creationId xmlns:a16="http://schemas.microsoft.com/office/drawing/2014/main" id="{54D15E8B-81B8-4A55-8B71-724FA714357A}"/>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 name="Freeform 9392">
                  <a:extLst>
                    <a:ext uri="{FF2B5EF4-FFF2-40B4-BE49-F238E27FC236}">
                      <a16:creationId xmlns:a16="http://schemas.microsoft.com/office/drawing/2014/main" id="{8EB1B2B0-AA30-4AD0-943F-F0A97D18CF9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4" name="Oval 9393">
                  <a:extLst>
                    <a:ext uri="{FF2B5EF4-FFF2-40B4-BE49-F238E27FC236}">
                      <a16:creationId xmlns:a16="http://schemas.microsoft.com/office/drawing/2014/main" id="{B7848373-C83D-4DBF-A557-198779FA163B}"/>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0" name="Group 9394">
                <a:extLst>
                  <a:ext uri="{FF2B5EF4-FFF2-40B4-BE49-F238E27FC236}">
                    <a16:creationId xmlns:a16="http://schemas.microsoft.com/office/drawing/2014/main" id="{83986E48-9C6E-49BE-8CCC-AD88932DE50E}"/>
                  </a:ext>
                </a:extLst>
              </p:cNvPr>
              <p:cNvGrpSpPr>
                <a:grpSpLocks noChangeAspect="1"/>
              </p:cNvGrpSpPr>
              <p:nvPr/>
            </p:nvGrpSpPr>
            <p:grpSpPr bwMode="auto">
              <a:xfrm rot="10800000">
                <a:off x="4116" y="1360"/>
                <a:ext cx="62" cy="144"/>
                <a:chOff x="2405" y="2405"/>
                <a:chExt cx="175" cy="403"/>
              </a:xfrm>
            </p:grpSpPr>
            <p:sp>
              <p:nvSpPr>
                <p:cNvPr id="83" name="Oval 9395">
                  <a:extLst>
                    <a:ext uri="{FF2B5EF4-FFF2-40B4-BE49-F238E27FC236}">
                      <a16:creationId xmlns:a16="http://schemas.microsoft.com/office/drawing/2014/main" id="{6E878EE2-0BDF-4956-A1E6-C33054E470B3}"/>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84" name="Oval 9396">
                  <a:extLst>
                    <a:ext uri="{FF2B5EF4-FFF2-40B4-BE49-F238E27FC236}">
                      <a16:creationId xmlns:a16="http://schemas.microsoft.com/office/drawing/2014/main" id="{C5D6A4AD-9799-4967-B40B-925F7F8C63E0}"/>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85" name="Freeform 9397">
                  <a:extLst>
                    <a:ext uri="{FF2B5EF4-FFF2-40B4-BE49-F238E27FC236}">
                      <a16:creationId xmlns:a16="http://schemas.microsoft.com/office/drawing/2014/main" id="{42AE9ADC-F396-46D3-B214-E07EE2005BE1}"/>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 name="Freeform 9398">
                  <a:extLst>
                    <a:ext uri="{FF2B5EF4-FFF2-40B4-BE49-F238E27FC236}">
                      <a16:creationId xmlns:a16="http://schemas.microsoft.com/office/drawing/2014/main" id="{B2D3CF53-946A-4899-8108-2AFC7177B99B}"/>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7" name="Freeform 9399">
                  <a:extLst>
                    <a:ext uri="{FF2B5EF4-FFF2-40B4-BE49-F238E27FC236}">
                      <a16:creationId xmlns:a16="http://schemas.microsoft.com/office/drawing/2014/main" id="{70065BB0-CEA2-40A0-8B37-21D95DD78F1B}"/>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8" name="Oval 9400">
                  <a:extLst>
                    <a:ext uri="{FF2B5EF4-FFF2-40B4-BE49-F238E27FC236}">
                      <a16:creationId xmlns:a16="http://schemas.microsoft.com/office/drawing/2014/main" id="{8391A231-BE9C-459F-954E-EBB8DA3F8F2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1" name="Group 9401">
                <a:extLst>
                  <a:ext uri="{FF2B5EF4-FFF2-40B4-BE49-F238E27FC236}">
                    <a16:creationId xmlns:a16="http://schemas.microsoft.com/office/drawing/2014/main" id="{5B548B5C-6976-4E91-B5FE-5F7D5C2CDF3F}"/>
                  </a:ext>
                </a:extLst>
              </p:cNvPr>
              <p:cNvGrpSpPr>
                <a:grpSpLocks noChangeAspect="1"/>
              </p:cNvGrpSpPr>
              <p:nvPr/>
            </p:nvGrpSpPr>
            <p:grpSpPr bwMode="auto">
              <a:xfrm>
                <a:off x="4181" y="1190"/>
                <a:ext cx="62" cy="144"/>
                <a:chOff x="2405" y="2405"/>
                <a:chExt cx="175" cy="403"/>
              </a:xfrm>
            </p:grpSpPr>
            <p:sp>
              <p:nvSpPr>
                <p:cNvPr id="77" name="Oval 9402">
                  <a:extLst>
                    <a:ext uri="{FF2B5EF4-FFF2-40B4-BE49-F238E27FC236}">
                      <a16:creationId xmlns:a16="http://schemas.microsoft.com/office/drawing/2014/main" id="{8FAEBF8F-F635-4E80-942D-A1EBE5EC5555}"/>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78" name="Oval 9403">
                  <a:extLst>
                    <a:ext uri="{FF2B5EF4-FFF2-40B4-BE49-F238E27FC236}">
                      <a16:creationId xmlns:a16="http://schemas.microsoft.com/office/drawing/2014/main" id="{DC3C3B22-A2C2-4D07-BC35-D8C8C2476D90}"/>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79" name="Freeform 9404">
                  <a:extLst>
                    <a:ext uri="{FF2B5EF4-FFF2-40B4-BE49-F238E27FC236}">
                      <a16:creationId xmlns:a16="http://schemas.microsoft.com/office/drawing/2014/main" id="{76C52BA1-1F64-49F3-B4AA-82DE4A56C274}"/>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0" name="Freeform 9405">
                  <a:extLst>
                    <a:ext uri="{FF2B5EF4-FFF2-40B4-BE49-F238E27FC236}">
                      <a16:creationId xmlns:a16="http://schemas.microsoft.com/office/drawing/2014/main" id="{012DDA60-E6E0-4F65-B865-CDF69BE1D3EA}"/>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1" name="Freeform 9406">
                  <a:extLst>
                    <a:ext uri="{FF2B5EF4-FFF2-40B4-BE49-F238E27FC236}">
                      <a16:creationId xmlns:a16="http://schemas.microsoft.com/office/drawing/2014/main" id="{8CE08213-7842-48C8-B523-ACF71E3699B8}"/>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2" name="Oval 9407">
                  <a:extLst>
                    <a:ext uri="{FF2B5EF4-FFF2-40B4-BE49-F238E27FC236}">
                      <a16:creationId xmlns:a16="http://schemas.microsoft.com/office/drawing/2014/main" id="{752D0338-EBFC-4099-8644-8BEDE61D79BE}"/>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2" name="Group 9408">
                <a:extLst>
                  <a:ext uri="{FF2B5EF4-FFF2-40B4-BE49-F238E27FC236}">
                    <a16:creationId xmlns:a16="http://schemas.microsoft.com/office/drawing/2014/main" id="{67C82731-8C70-4D99-8A86-F5D2FFF4D98C}"/>
                  </a:ext>
                </a:extLst>
              </p:cNvPr>
              <p:cNvGrpSpPr>
                <a:grpSpLocks noChangeAspect="1"/>
              </p:cNvGrpSpPr>
              <p:nvPr/>
            </p:nvGrpSpPr>
            <p:grpSpPr bwMode="auto">
              <a:xfrm rot="10800000">
                <a:off x="4182" y="1360"/>
                <a:ext cx="62" cy="144"/>
                <a:chOff x="2405" y="2405"/>
                <a:chExt cx="175" cy="403"/>
              </a:xfrm>
            </p:grpSpPr>
            <p:sp>
              <p:nvSpPr>
                <p:cNvPr id="71" name="Oval 9409">
                  <a:extLst>
                    <a:ext uri="{FF2B5EF4-FFF2-40B4-BE49-F238E27FC236}">
                      <a16:creationId xmlns:a16="http://schemas.microsoft.com/office/drawing/2014/main" id="{4879E2A4-BD9F-4CD1-92AF-6F93168CA1C8}"/>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72" name="Oval 9410">
                  <a:extLst>
                    <a:ext uri="{FF2B5EF4-FFF2-40B4-BE49-F238E27FC236}">
                      <a16:creationId xmlns:a16="http://schemas.microsoft.com/office/drawing/2014/main" id="{5E6DBF8C-F72F-42D8-9796-34B30A332045}"/>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73" name="Freeform 9411">
                  <a:extLst>
                    <a:ext uri="{FF2B5EF4-FFF2-40B4-BE49-F238E27FC236}">
                      <a16:creationId xmlns:a16="http://schemas.microsoft.com/office/drawing/2014/main" id="{D62369FC-1295-40DF-984D-9AF89A05C097}"/>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 name="Freeform 9412">
                  <a:extLst>
                    <a:ext uri="{FF2B5EF4-FFF2-40B4-BE49-F238E27FC236}">
                      <a16:creationId xmlns:a16="http://schemas.microsoft.com/office/drawing/2014/main" id="{6F7F93AF-774B-4CC8-85B6-5E73DDA12DDD}"/>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 name="Freeform 9413">
                  <a:extLst>
                    <a:ext uri="{FF2B5EF4-FFF2-40B4-BE49-F238E27FC236}">
                      <a16:creationId xmlns:a16="http://schemas.microsoft.com/office/drawing/2014/main" id="{F32F58E3-A297-413A-B9D6-AD6D97E28A7E}"/>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6" name="Oval 9414">
                  <a:extLst>
                    <a:ext uri="{FF2B5EF4-FFF2-40B4-BE49-F238E27FC236}">
                      <a16:creationId xmlns:a16="http://schemas.microsoft.com/office/drawing/2014/main" id="{E21507D9-5B68-43A2-BC8B-4CB30925A3D3}"/>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3" name="Group 9415">
                <a:extLst>
                  <a:ext uri="{FF2B5EF4-FFF2-40B4-BE49-F238E27FC236}">
                    <a16:creationId xmlns:a16="http://schemas.microsoft.com/office/drawing/2014/main" id="{208F1327-AC90-42EA-8A27-C0956F4BBE89}"/>
                  </a:ext>
                </a:extLst>
              </p:cNvPr>
              <p:cNvGrpSpPr>
                <a:grpSpLocks noChangeAspect="1"/>
              </p:cNvGrpSpPr>
              <p:nvPr/>
            </p:nvGrpSpPr>
            <p:grpSpPr bwMode="auto">
              <a:xfrm>
                <a:off x="4245" y="1190"/>
                <a:ext cx="62" cy="144"/>
                <a:chOff x="2405" y="2405"/>
                <a:chExt cx="175" cy="403"/>
              </a:xfrm>
            </p:grpSpPr>
            <p:sp>
              <p:nvSpPr>
                <p:cNvPr id="65" name="Oval 9416">
                  <a:extLst>
                    <a:ext uri="{FF2B5EF4-FFF2-40B4-BE49-F238E27FC236}">
                      <a16:creationId xmlns:a16="http://schemas.microsoft.com/office/drawing/2014/main" id="{73F564E6-12F7-4F36-9819-4677D87A1D7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6" name="Oval 9417">
                  <a:extLst>
                    <a:ext uri="{FF2B5EF4-FFF2-40B4-BE49-F238E27FC236}">
                      <a16:creationId xmlns:a16="http://schemas.microsoft.com/office/drawing/2014/main" id="{830B846E-48E9-4CAD-8AB0-1B5F76A90727}"/>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7" name="Freeform 9418">
                  <a:extLst>
                    <a:ext uri="{FF2B5EF4-FFF2-40B4-BE49-F238E27FC236}">
                      <a16:creationId xmlns:a16="http://schemas.microsoft.com/office/drawing/2014/main" id="{B53EB611-2CBB-4B1E-9014-C94E144DCFF2}"/>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 name="Freeform 9419">
                  <a:extLst>
                    <a:ext uri="{FF2B5EF4-FFF2-40B4-BE49-F238E27FC236}">
                      <a16:creationId xmlns:a16="http://schemas.microsoft.com/office/drawing/2014/main" id="{812F5355-EC25-4260-AC95-5EC3744DBB20}"/>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9" name="Freeform 9420">
                  <a:extLst>
                    <a:ext uri="{FF2B5EF4-FFF2-40B4-BE49-F238E27FC236}">
                      <a16:creationId xmlns:a16="http://schemas.microsoft.com/office/drawing/2014/main" id="{7267856C-C542-4455-BE65-D7AAEA85088E}"/>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 name="Oval 9421">
                  <a:extLst>
                    <a:ext uri="{FF2B5EF4-FFF2-40B4-BE49-F238E27FC236}">
                      <a16:creationId xmlns:a16="http://schemas.microsoft.com/office/drawing/2014/main" id="{88D2DD74-FBCB-414C-8EEA-F6433E7BD148}"/>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4" name="Group 9422">
                <a:extLst>
                  <a:ext uri="{FF2B5EF4-FFF2-40B4-BE49-F238E27FC236}">
                    <a16:creationId xmlns:a16="http://schemas.microsoft.com/office/drawing/2014/main" id="{7905852B-707F-42E0-BBAC-7E00C7148F65}"/>
                  </a:ext>
                </a:extLst>
              </p:cNvPr>
              <p:cNvGrpSpPr>
                <a:grpSpLocks noChangeAspect="1"/>
              </p:cNvGrpSpPr>
              <p:nvPr/>
            </p:nvGrpSpPr>
            <p:grpSpPr bwMode="auto">
              <a:xfrm rot="10800000">
                <a:off x="4246" y="1360"/>
                <a:ext cx="62" cy="144"/>
                <a:chOff x="2405" y="2405"/>
                <a:chExt cx="175" cy="403"/>
              </a:xfrm>
            </p:grpSpPr>
            <p:sp>
              <p:nvSpPr>
                <p:cNvPr id="59" name="Oval 9423">
                  <a:extLst>
                    <a:ext uri="{FF2B5EF4-FFF2-40B4-BE49-F238E27FC236}">
                      <a16:creationId xmlns:a16="http://schemas.microsoft.com/office/drawing/2014/main" id="{12F1E884-7172-4AB9-AFF7-A02C11EE0C59}"/>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0" name="Oval 9424">
                  <a:extLst>
                    <a:ext uri="{FF2B5EF4-FFF2-40B4-BE49-F238E27FC236}">
                      <a16:creationId xmlns:a16="http://schemas.microsoft.com/office/drawing/2014/main" id="{EB2E3532-BA1C-46FC-97EF-19130A7E8A26}"/>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 name="Freeform 9425">
                  <a:extLst>
                    <a:ext uri="{FF2B5EF4-FFF2-40B4-BE49-F238E27FC236}">
                      <a16:creationId xmlns:a16="http://schemas.microsoft.com/office/drawing/2014/main" id="{5B32E699-DB86-4BB0-9BE2-A64F80173F63}"/>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 name="Freeform 9426">
                  <a:extLst>
                    <a:ext uri="{FF2B5EF4-FFF2-40B4-BE49-F238E27FC236}">
                      <a16:creationId xmlns:a16="http://schemas.microsoft.com/office/drawing/2014/main" id="{1F6DECCF-1269-44C6-8622-849F6BDAC9D0}"/>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 name="Freeform 9427">
                  <a:extLst>
                    <a:ext uri="{FF2B5EF4-FFF2-40B4-BE49-F238E27FC236}">
                      <a16:creationId xmlns:a16="http://schemas.microsoft.com/office/drawing/2014/main" id="{AB55A5A5-DFC2-4113-81D2-4E068A947A1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 name="Oval 9428">
                  <a:extLst>
                    <a:ext uri="{FF2B5EF4-FFF2-40B4-BE49-F238E27FC236}">
                      <a16:creationId xmlns:a16="http://schemas.microsoft.com/office/drawing/2014/main" id="{1E6B1EEA-1416-4CAE-A275-97E3E6978222}"/>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5" name="Group 9429">
                <a:extLst>
                  <a:ext uri="{FF2B5EF4-FFF2-40B4-BE49-F238E27FC236}">
                    <a16:creationId xmlns:a16="http://schemas.microsoft.com/office/drawing/2014/main" id="{9B3BF7C6-9719-4C27-BDC3-C6F76F616EAD}"/>
                  </a:ext>
                </a:extLst>
              </p:cNvPr>
              <p:cNvGrpSpPr>
                <a:grpSpLocks noChangeAspect="1"/>
              </p:cNvGrpSpPr>
              <p:nvPr/>
            </p:nvGrpSpPr>
            <p:grpSpPr bwMode="auto">
              <a:xfrm>
                <a:off x="4310" y="1190"/>
                <a:ext cx="62" cy="144"/>
                <a:chOff x="2405" y="2405"/>
                <a:chExt cx="175" cy="403"/>
              </a:xfrm>
            </p:grpSpPr>
            <p:sp>
              <p:nvSpPr>
                <p:cNvPr id="53" name="Oval 9430">
                  <a:extLst>
                    <a:ext uri="{FF2B5EF4-FFF2-40B4-BE49-F238E27FC236}">
                      <a16:creationId xmlns:a16="http://schemas.microsoft.com/office/drawing/2014/main" id="{9F1302D4-1ED3-4140-8823-1A582F9952ED}"/>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4" name="Oval 9431">
                  <a:extLst>
                    <a:ext uri="{FF2B5EF4-FFF2-40B4-BE49-F238E27FC236}">
                      <a16:creationId xmlns:a16="http://schemas.microsoft.com/office/drawing/2014/main" id="{9BFAF8A3-7E27-4811-BB89-8642DD78E4FE}"/>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5" name="Freeform 9432">
                  <a:extLst>
                    <a:ext uri="{FF2B5EF4-FFF2-40B4-BE49-F238E27FC236}">
                      <a16:creationId xmlns:a16="http://schemas.microsoft.com/office/drawing/2014/main" id="{A5EC845F-A9A3-4473-9CD3-99BA668E80F9}"/>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 name="Freeform 9433">
                  <a:extLst>
                    <a:ext uri="{FF2B5EF4-FFF2-40B4-BE49-F238E27FC236}">
                      <a16:creationId xmlns:a16="http://schemas.microsoft.com/office/drawing/2014/main" id="{10E6E9D6-ED2E-46FF-9B3B-46FE43E9DF20}"/>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 name="Freeform 9434">
                  <a:extLst>
                    <a:ext uri="{FF2B5EF4-FFF2-40B4-BE49-F238E27FC236}">
                      <a16:creationId xmlns:a16="http://schemas.microsoft.com/office/drawing/2014/main" id="{4266CCB3-24BC-4161-AFEE-46FEE17E4580}"/>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 name="Oval 9435">
                  <a:extLst>
                    <a:ext uri="{FF2B5EF4-FFF2-40B4-BE49-F238E27FC236}">
                      <a16:creationId xmlns:a16="http://schemas.microsoft.com/office/drawing/2014/main" id="{A604F62F-EC18-4323-A86B-CCBE6FF3FF07}"/>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6" name="Group 9436">
                <a:extLst>
                  <a:ext uri="{FF2B5EF4-FFF2-40B4-BE49-F238E27FC236}">
                    <a16:creationId xmlns:a16="http://schemas.microsoft.com/office/drawing/2014/main" id="{F19D73D4-83F5-48E4-8B8E-80D58EB8C504}"/>
                  </a:ext>
                </a:extLst>
              </p:cNvPr>
              <p:cNvGrpSpPr>
                <a:grpSpLocks noChangeAspect="1"/>
              </p:cNvGrpSpPr>
              <p:nvPr/>
            </p:nvGrpSpPr>
            <p:grpSpPr bwMode="auto">
              <a:xfrm rot="10800000">
                <a:off x="4311" y="1360"/>
                <a:ext cx="62" cy="144"/>
                <a:chOff x="2405" y="2405"/>
                <a:chExt cx="175" cy="403"/>
              </a:xfrm>
            </p:grpSpPr>
            <p:sp>
              <p:nvSpPr>
                <p:cNvPr id="47" name="Oval 9437">
                  <a:extLst>
                    <a:ext uri="{FF2B5EF4-FFF2-40B4-BE49-F238E27FC236}">
                      <a16:creationId xmlns:a16="http://schemas.microsoft.com/office/drawing/2014/main" id="{DB7142DD-FDCF-44F0-8D73-CD11BF281C56}"/>
                    </a:ext>
                  </a:extLst>
                </p:cNvPr>
                <p:cNvSpPr>
                  <a:spLocks noChangeAspect="1" noChangeArrowheads="1"/>
                </p:cNvSpPr>
                <p:nvPr/>
              </p:nvSpPr>
              <p:spPr bwMode="auto">
                <a:xfrm>
                  <a:off x="2405" y="2405"/>
                  <a:ext cx="175" cy="187"/>
                </a:xfrm>
                <a:prstGeom prst="ellipse">
                  <a:avLst/>
                </a:prstGeom>
                <a:solidFill>
                  <a:srgbClr val="F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8" name="Oval 9438">
                  <a:extLst>
                    <a:ext uri="{FF2B5EF4-FFF2-40B4-BE49-F238E27FC236}">
                      <a16:creationId xmlns:a16="http://schemas.microsoft.com/office/drawing/2014/main" id="{ECBD5159-2EE0-4100-BDFB-F4C851874554}"/>
                    </a:ext>
                  </a:extLst>
                </p:cNvPr>
                <p:cNvSpPr>
                  <a:spLocks noChangeAspect="1" noChangeArrowheads="1"/>
                </p:cNvSpPr>
                <p:nvPr/>
              </p:nvSpPr>
              <p:spPr bwMode="auto">
                <a:xfrm>
                  <a:off x="2405" y="2405"/>
                  <a:ext cx="175" cy="187"/>
                </a:xfrm>
                <a:prstGeom prst="ellipse">
                  <a:avLst/>
                </a:prstGeom>
                <a:noFill/>
                <a:ln w="7938">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9" name="Freeform 9439">
                  <a:extLst>
                    <a:ext uri="{FF2B5EF4-FFF2-40B4-BE49-F238E27FC236}">
                      <a16:creationId xmlns:a16="http://schemas.microsoft.com/office/drawing/2014/main" id="{FAF61E6E-7874-46F1-8D30-6DBFA0F1A409}"/>
                    </a:ext>
                  </a:extLst>
                </p:cNvPr>
                <p:cNvSpPr>
                  <a:spLocks noChangeAspect="1"/>
                </p:cNvSpPr>
                <p:nvPr/>
              </p:nvSpPr>
              <p:spPr bwMode="auto">
                <a:xfrm>
                  <a:off x="2448" y="2576"/>
                  <a:ext cx="87" cy="232"/>
                </a:xfrm>
                <a:custGeom>
                  <a:avLst/>
                  <a:gdLst>
                    <a:gd name="T0" fmla="*/ 495 w 35"/>
                    <a:gd name="T1" fmla="*/ 568 h 87"/>
                    <a:gd name="T2" fmla="*/ 507 w 35"/>
                    <a:gd name="T3" fmla="*/ 589 h 87"/>
                    <a:gd name="T4" fmla="*/ 524 w 35"/>
                    <a:gd name="T5" fmla="*/ 627 h 87"/>
                    <a:gd name="T6" fmla="*/ 524 w 35"/>
                    <a:gd name="T7" fmla="*/ 648 h 87"/>
                    <a:gd name="T8" fmla="*/ 537 w 35"/>
                    <a:gd name="T9" fmla="*/ 661 h 87"/>
                    <a:gd name="T10" fmla="*/ 537 w 35"/>
                    <a:gd name="T11" fmla="*/ 717 h 87"/>
                    <a:gd name="T12" fmla="*/ 537 w 35"/>
                    <a:gd name="T13" fmla="*/ 1557 h 87"/>
                    <a:gd name="T14" fmla="*/ 462 w 35"/>
                    <a:gd name="T15" fmla="*/ 1651 h 87"/>
                    <a:gd name="T16" fmla="*/ 383 w 35"/>
                    <a:gd name="T17" fmla="*/ 1557 h 87"/>
                    <a:gd name="T18" fmla="*/ 383 w 35"/>
                    <a:gd name="T19" fmla="*/ 717 h 87"/>
                    <a:gd name="T20" fmla="*/ 278 w 35"/>
                    <a:gd name="T21" fmla="*/ 605 h 87"/>
                    <a:gd name="T22" fmla="*/ 154 w 35"/>
                    <a:gd name="T23" fmla="*/ 717 h 87"/>
                    <a:gd name="T24" fmla="*/ 154 w 35"/>
                    <a:gd name="T25" fmla="*/ 1557 h 87"/>
                    <a:gd name="T26" fmla="*/ 75 w 35"/>
                    <a:gd name="T27" fmla="*/ 1651 h 87"/>
                    <a:gd name="T28" fmla="*/ 0 w 35"/>
                    <a:gd name="T29" fmla="*/ 1557 h 87"/>
                    <a:gd name="T30" fmla="*/ 0 w 35"/>
                    <a:gd name="T31" fmla="*/ 717 h 87"/>
                    <a:gd name="T32" fmla="*/ 12 w 35"/>
                    <a:gd name="T33" fmla="*/ 661 h 87"/>
                    <a:gd name="T34" fmla="*/ 12 w 35"/>
                    <a:gd name="T35" fmla="*/ 648 h 87"/>
                    <a:gd name="T36" fmla="*/ 30 w 35"/>
                    <a:gd name="T37" fmla="*/ 627 h 87"/>
                    <a:gd name="T38" fmla="*/ 30 w 35"/>
                    <a:gd name="T39" fmla="*/ 605 h 87"/>
                    <a:gd name="T40" fmla="*/ 42 w 35"/>
                    <a:gd name="T41" fmla="*/ 568 h 87"/>
                    <a:gd name="T42" fmla="*/ 62 w 35"/>
                    <a:gd name="T43" fmla="*/ 547 h 87"/>
                    <a:gd name="T44" fmla="*/ 92 w 35"/>
                    <a:gd name="T45" fmla="*/ 512 h 87"/>
                    <a:gd name="T46" fmla="*/ 104 w 35"/>
                    <a:gd name="T47" fmla="*/ 477 h 87"/>
                    <a:gd name="T48" fmla="*/ 124 w 35"/>
                    <a:gd name="T49" fmla="*/ 477 h 87"/>
                    <a:gd name="T50" fmla="*/ 154 w 35"/>
                    <a:gd name="T51" fmla="*/ 456 h 87"/>
                    <a:gd name="T52" fmla="*/ 154 w 35"/>
                    <a:gd name="T53" fmla="*/ 435 h 87"/>
                    <a:gd name="T54" fmla="*/ 186 w 35"/>
                    <a:gd name="T55" fmla="*/ 419 h 87"/>
                    <a:gd name="T56" fmla="*/ 186 w 35"/>
                    <a:gd name="T57" fmla="*/ 93 h 87"/>
                    <a:gd name="T58" fmla="*/ 259 w 35"/>
                    <a:gd name="T59" fmla="*/ 0 h 87"/>
                    <a:gd name="T60" fmla="*/ 341 w 35"/>
                    <a:gd name="T61" fmla="*/ 93 h 87"/>
                    <a:gd name="T62" fmla="*/ 341 w 35"/>
                    <a:gd name="T63" fmla="*/ 419 h 87"/>
                    <a:gd name="T64" fmla="*/ 341 w 35"/>
                    <a:gd name="T65" fmla="*/ 419 h 87"/>
                    <a:gd name="T66" fmla="*/ 475 w 35"/>
                    <a:gd name="T67" fmla="*/ 533 h 87"/>
                    <a:gd name="T68" fmla="*/ 475 w 35"/>
                    <a:gd name="T69" fmla="*/ 547 h 87"/>
                    <a:gd name="T70" fmla="*/ 495 w 35"/>
                    <a:gd name="T71" fmla="*/ 568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 name="Freeform 9440">
                  <a:extLst>
                    <a:ext uri="{FF2B5EF4-FFF2-40B4-BE49-F238E27FC236}">
                      <a16:creationId xmlns:a16="http://schemas.microsoft.com/office/drawing/2014/main" id="{C37A653B-2964-44B8-A058-AC667C2091B4}"/>
                    </a:ext>
                  </a:extLst>
                </p:cNvPr>
                <p:cNvSpPr>
                  <a:spLocks noChangeAspect="1"/>
                </p:cNvSpPr>
                <p:nvPr/>
              </p:nvSpPr>
              <p:spPr bwMode="auto">
                <a:xfrm>
                  <a:off x="2453" y="2672"/>
                  <a:ext cx="5" cy="133"/>
                </a:xfrm>
                <a:custGeom>
                  <a:avLst/>
                  <a:gdLst>
                    <a:gd name="T0" fmla="*/ 0 w 2"/>
                    <a:gd name="T1" fmla="*/ 827 h 50"/>
                    <a:gd name="T2" fmla="*/ 0 w 2"/>
                    <a:gd name="T3" fmla="*/ 0 h 50"/>
                    <a:gd name="T4" fmla="*/ 0 w 2"/>
                    <a:gd name="T5" fmla="*/ 0 h 50"/>
                    <a:gd name="T6" fmla="*/ 33 w 2"/>
                    <a:gd name="T7" fmla="*/ 431 h 50"/>
                    <a:gd name="T8" fmla="*/ 33 w 2"/>
                    <a:gd name="T9" fmla="*/ 806 h 50"/>
                    <a:gd name="T10" fmla="*/ 33 w 2"/>
                    <a:gd name="T11" fmla="*/ 942 h 50"/>
                    <a:gd name="T12" fmla="*/ 33 w 2"/>
                    <a:gd name="T13" fmla="*/ 942 h 50"/>
                    <a:gd name="T14" fmla="*/ 0 w 2"/>
                    <a:gd name="T15" fmla="*/ 82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 name="Freeform 9441">
                  <a:extLst>
                    <a:ext uri="{FF2B5EF4-FFF2-40B4-BE49-F238E27FC236}">
                      <a16:creationId xmlns:a16="http://schemas.microsoft.com/office/drawing/2014/main" id="{DD03C1CB-8A57-4BAC-AEB2-927350669D5D}"/>
                    </a:ext>
                  </a:extLst>
                </p:cNvPr>
                <p:cNvSpPr>
                  <a:spLocks noChangeAspect="1"/>
                </p:cNvSpPr>
                <p:nvPr/>
              </p:nvSpPr>
              <p:spPr bwMode="auto">
                <a:xfrm>
                  <a:off x="2500" y="2661"/>
                  <a:ext cx="20" cy="144"/>
                </a:xfrm>
                <a:custGeom>
                  <a:avLst/>
                  <a:gdLst>
                    <a:gd name="T0" fmla="*/ 95 w 8"/>
                    <a:gd name="T1" fmla="*/ 909 h 54"/>
                    <a:gd name="T2" fmla="*/ 125 w 8"/>
                    <a:gd name="T3" fmla="*/ 1024 h 54"/>
                    <a:gd name="T4" fmla="*/ 83 w 8"/>
                    <a:gd name="T5" fmla="*/ 909 h 54"/>
                    <a:gd name="T6" fmla="*/ 83 w 8"/>
                    <a:gd name="T7" fmla="*/ 739 h 54"/>
                    <a:gd name="T8" fmla="*/ 83 w 8"/>
                    <a:gd name="T9" fmla="*/ 115 h 54"/>
                    <a:gd name="T10" fmla="*/ 0 w 8"/>
                    <a:gd name="T11" fmla="*/ 0 h 54"/>
                    <a:gd name="T12" fmla="*/ 113 w 8"/>
                    <a:gd name="T13" fmla="*/ 149 h 54"/>
                    <a:gd name="T14" fmla="*/ 95 w 8"/>
                    <a:gd name="T15" fmla="*/ 90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 name="Oval 9442">
                  <a:extLst>
                    <a:ext uri="{FF2B5EF4-FFF2-40B4-BE49-F238E27FC236}">
                      <a16:creationId xmlns:a16="http://schemas.microsoft.com/office/drawing/2014/main" id="{46E18181-BB80-4940-A34A-41D1CFD61EC7}"/>
                    </a:ext>
                  </a:extLst>
                </p:cNvPr>
                <p:cNvSpPr>
                  <a:spLocks noChangeAspect="1" noChangeArrowheads="1"/>
                </p:cNvSpPr>
                <p:nvPr/>
              </p:nvSpPr>
              <p:spPr bwMode="auto">
                <a:xfrm>
                  <a:off x="2433" y="2443"/>
                  <a:ext cx="57"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grpSp>
      <p:grpSp>
        <p:nvGrpSpPr>
          <p:cNvPr id="687" name="Groupe 686">
            <a:extLst>
              <a:ext uri="{FF2B5EF4-FFF2-40B4-BE49-F238E27FC236}">
                <a16:creationId xmlns:a16="http://schemas.microsoft.com/office/drawing/2014/main" id="{DD908264-0C01-4041-B594-4B57EBCF5DC9}"/>
              </a:ext>
            </a:extLst>
          </p:cNvPr>
          <p:cNvGrpSpPr/>
          <p:nvPr/>
        </p:nvGrpSpPr>
        <p:grpSpPr>
          <a:xfrm>
            <a:off x="3631119" y="4211835"/>
            <a:ext cx="1518293" cy="1086488"/>
            <a:chOff x="2284850" y="5157192"/>
            <a:chExt cx="1518293" cy="1086488"/>
          </a:xfrm>
        </p:grpSpPr>
        <p:grpSp>
          <p:nvGrpSpPr>
            <p:cNvPr id="688" name="Groupe 687">
              <a:extLst>
                <a:ext uri="{FF2B5EF4-FFF2-40B4-BE49-F238E27FC236}">
                  <a16:creationId xmlns:a16="http://schemas.microsoft.com/office/drawing/2014/main" id="{1343E0B8-3E9D-4306-9977-06CD7607257D}"/>
                </a:ext>
              </a:extLst>
            </p:cNvPr>
            <p:cNvGrpSpPr/>
            <p:nvPr/>
          </p:nvGrpSpPr>
          <p:grpSpPr>
            <a:xfrm>
              <a:off x="2284850" y="5157192"/>
              <a:ext cx="339732" cy="1085293"/>
              <a:chOff x="2284850" y="5157192"/>
              <a:chExt cx="339732" cy="1085293"/>
            </a:xfrm>
          </p:grpSpPr>
          <p:sp>
            <p:nvSpPr>
              <p:cNvPr id="707" name="Freeform 10158">
                <a:extLst>
                  <a:ext uri="{FF2B5EF4-FFF2-40B4-BE49-F238E27FC236}">
                    <a16:creationId xmlns:a16="http://schemas.microsoft.com/office/drawing/2014/main" id="{CAAD7852-B986-422A-8F45-A447015A7EBF}"/>
                  </a:ext>
                </a:extLst>
              </p:cNvPr>
              <p:cNvSpPr>
                <a:spLocks/>
              </p:cNvSpPr>
              <p:nvPr/>
            </p:nvSpPr>
            <p:spPr bwMode="auto">
              <a:xfrm>
                <a:off x="2284850" y="5157192"/>
                <a:ext cx="339732" cy="1082722"/>
              </a:xfrm>
              <a:custGeom>
                <a:avLst/>
                <a:gdLst>
                  <a:gd name="T0" fmla="*/ 462 w 95"/>
                  <a:gd name="T1" fmla="*/ 28 h 302"/>
                  <a:gd name="T2" fmla="*/ 106 w 95"/>
                  <a:gd name="T3" fmla="*/ 1173 h 302"/>
                  <a:gd name="T4" fmla="*/ 394 w 95"/>
                  <a:gd name="T5" fmla="*/ 2868 h 302"/>
                  <a:gd name="T6" fmla="*/ 483 w 95"/>
                  <a:gd name="T7" fmla="*/ 3750 h 302"/>
                  <a:gd name="T8" fmla="*/ 1151 w 95"/>
                  <a:gd name="T9" fmla="*/ 3672 h 302"/>
                  <a:gd name="T10" fmla="*/ 1195 w 95"/>
                  <a:gd name="T11" fmla="*/ 1889 h 302"/>
                  <a:gd name="T12" fmla="*/ 462 w 95"/>
                  <a:gd name="T13" fmla="*/ 28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02">
                    <a:moveTo>
                      <a:pt x="35" y="2"/>
                    </a:moveTo>
                    <a:cubicBezTo>
                      <a:pt x="14" y="0"/>
                      <a:pt x="0" y="47"/>
                      <a:pt x="8" y="89"/>
                    </a:cubicBezTo>
                    <a:cubicBezTo>
                      <a:pt x="16" y="132"/>
                      <a:pt x="36" y="183"/>
                      <a:pt x="30" y="217"/>
                    </a:cubicBezTo>
                    <a:cubicBezTo>
                      <a:pt x="25" y="251"/>
                      <a:pt x="22" y="266"/>
                      <a:pt x="37" y="284"/>
                    </a:cubicBezTo>
                    <a:cubicBezTo>
                      <a:pt x="52" y="302"/>
                      <a:pt x="81" y="296"/>
                      <a:pt x="88" y="278"/>
                    </a:cubicBezTo>
                    <a:cubicBezTo>
                      <a:pt x="95" y="259"/>
                      <a:pt x="91" y="162"/>
                      <a:pt x="91" y="143"/>
                    </a:cubicBezTo>
                    <a:cubicBezTo>
                      <a:pt x="91" y="125"/>
                      <a:pt x="73" y="2"/>
                      <a:pt x="35" y="2"/>
                    </a:cubicBezTo>
                    <a:close/>
                  </a:path>
                </a:pathLst>
              </a:custGeom>
              <a:solidFill>
                <a:srgbClr val="FF72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8" name="Freeform 10162">
                <a:extLst>
                  <a:ext uri="{FF2B5EF4-FFF2-40B4-BE49-F238E27FC236}">
                    <a16:creationId xmlns:a16="http://schemas.microsoft.com/office/drawing/2014/main" id="{E8D25553-12EF-40D7-ABE7-6B26C3FE6E25}"/>
                  </a:ext>
                </a:extLst>
              </p:cNvPr>
              <p:cNvSpPr>
                <a:spLocks/>
              </p:cNvSpPr>
              <p:nvPr/>
            </p:nvSpPr>
            <p:spPr bwMode="auto">
              <a:xfrm>
                <a:off x="2306083" y="5193124"/>
                <a:ext cx="124366" cy="894687"/>
              </a:xfrm>
              <a:custGeom>
                <a:avLst/>
                <a:gdLst>
                  <a:gd name="T0" fmla="*/ 77 w 35"/>
                  <a:gd name="T1" fmla="*/ 1064 h 250"/>
                  <a:gd name="T2" fmla="*/ 192 w 35"/>
                  <a:gd name="T3" fmla="*/ 1605 h 250"/>
                  <a:gd name="T4" fmla="*/ 363 w 35"/>
                  <a:gd name="T5" fmla="*/ 2735 h 250"/>
                  <a:gd name="T6" fmla="*/ 347 w 35"/>
                  <a:gd name="T7" fmla="*/ 2801 h 250"/>
                  <a:gd name="T8" fmla="*/ 323 w 35"/>
                  <a:gd name="T9" fmla="*/ 3285 h 250"/>
                  <a:gd name="T10" fmla="*/ 323 w 35"/>
                  <a:gd name="T11" fmla="*/ 3285 h 250"/>
                  <a:gd name="T12" fmla="*/ 401 w 35"/>
                  <a:gd name="T13" fmla="*/ 2813 h 250"/>
                  <a:gd name="T14" fmla="*/ 412 w 35"/>
                  <a:gd name="T15" fmla="*/ 2735 h 250"/>
                  <a:gd name="T16" fmla="*/ 286 w 35"/>
                  <a:gd name="T17" fmla="*/ 1593 h 250"/>
                  <a:gd name="T18" fmla="*/ 155 w 35"/>
                  <a:gd name="T19" fmla="*/ 1053 h 250"/>
                  <a:gd name="T20" fmla="*/ 258 w 35"/>
                  <a:gd name="T21" fmla="*/ 0 h 250"/>
                  <a:gd name="T22" fmla="*/ 258 w 35"/>
                  <a:gd name="T23" fmla="*/ 0 h 250"/>
                  <a:gd name="T24" fmla="*/ 77 w 35"/>
                  <a:gd name="T25" fmla="*/ 1064 h 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250">
                    <a:moveTo>
                      <a:pt x="6" y="81"/>
                    </a:moveTo>
                    <a:cubicBezTo>
                      <a:pt x="8" y="94"/>
                      <a:pt x="12" y="108"/>
                      <a:pt x="15" y="122"/>
                    </a:cubicBezTo>
                    <a:cubicBezTo>
                      <a:pt x="23" y="153"/>
                      <a:pt x="32" y="185"/>
                      <a:pt x="28" y="208"/>
                    </a:cubicBezTo>
                    <a:cubicBezTo>
                      <a:pt x="27" y="213"/>
                      <a:pt x="27" y="213"/>
                      <a:pt x="27" y="213"/>
                    </a:cubicBezTo>
                    <a:cubicBezTo>
                      <a:pt x="25" y="229"/>
                      <a:pt x="25" y="240"/>
                      <a:pt x="25" y="250"/>
                    </a:cubicBezTo>
                    <a:cubicBezTo>
                      <a:pt x="25" y="250"/>
                      <a:pt x="25" y="250"/>
                      <a:pt x="25" y="250"/>
                    </a:cubicBezTo>
                    <a:cubicBezTo>
                      <a:pt x="25" y="241"/>
                      <a:pt x="28" y="229"/>
                      <a:pt x="31" y="214"/>
                    </a:cubicBezTo>
                    <a:cubicBezTo>
                      <a:pt x="32" y="208"/>
                      <a:pt x="32" y="208"/>
                      <a:pt x="32" y="208"/>
                    </a:cubicBezTo>
                    <a:cubicBezTo>
                      <a:pt x="35" y="185"/>
                      <a:pt x="30" y="152"/>
                      <a:pt x="22" y="121"/>
                    </a:cubicBezTo>
                    <a:cubicBezTo>
                      <a:pt x="18" y="107"/>
                      <a:pt x="15" y="93"/>
                      <a:pt x="12" y="80"/>
                    </a:cubicBezTo>
                    <a:cubicBezTo>
                      <a:pt x="6" y="50"/>
                      <a:pt x="8" y="14"/>
                      <a:pt x="20" y="0"/>
                    </a:cubicBezTo>
                    <a:cubicBezTo>
                      <a:pt x="20" y="0"/>
                      <a:pt x="20" y="0"/>
                      <a:pt x="20" y="0"/>
                    </a:cubicBezTo>
                    <a:cubicBezTo>
                      <a:pt x="7" y="15"/>
                      <a:pt x="0" y="50"/>
                      <a:pt x="6"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9" name="Freeform 10170">
                <a:extLst>
                  <a:ext uri="{FF2B5EF4-FFF2-40B4-BE49-F238E27FC236}">
                    <a16:creationId xmlns:a16="http://schemas.microsoft.com/office/drawing/2014/main" id="{EE9EAA98-0F63-42B9-B3FA-9A532A0AAD34}"/>
                  </a:ext>
                </a:extLst>
              </p:cNvPr>
              <p:cNvSpPr>
                <a:spLocks/>
              </p:cNvSpPr>
              <p:nvPr/>
            </p:nvSpPr>
            <p:spPr bwMode="auto">
              <a:xfrm>
                <a:off x="2284850" y="5159763"/>
                <a:ext cx="339732" cy="1082722"/>
              </a:xfrm>
              <a:custGeom>
                <a:avLst/>
                <a:gdLst>
                  <a:gd name="T0" fmla="*/ 462 w 95"/>
                  <a:gd name="T1" fmla="*/ 28 h 302"/>
                  <a:gd name="T2" fmla="*/ 106 w 95"/>
                  <a:gd name="T3" fmla="*/ 1173 h 302"/>
                  <a:gd name="T4" fmla="*/ 394 w 95"/>
                  <a:gd name="T5" fmla="*/ 2868 h 302"/>
                  <a:gd name="T6" fmla="*/ 483 w 95"/>
                  <a:gd name="T7" fmla="*/ 3750 h 302"/>
                  <a:gd name="T8" fmla="*/ 1151 w 95"/>
                  <a:gd name="T9" fmla="*/ 3672 h 302"/>
                  <a:gd name="T10" fmla="*/ 1195 w 95"/>
                  <a:gd name="T11" fmla="*/ 1889 h 302"/>
                  <a:gd name="T12" fmla="*/ 462 w 95"/>
                  <a:gd name="T13" fmla="*/ 28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02">
                    <a:moveTo>
                      <a:pt x="35" y="2"/>
                    </a:moveTo>
                    <a:cubicBezTo>
                      <a:pt x="14" y="0"/>
                      <a:pt x="0" y="47"/>
                      <a:pt x="8" y="89"/>
                    </a:cubicBezTo>
                    <a:cubicBezTo>
                      <a:pt x="16" y="132"/>
                      <a:pt x="36" y="183"/>
                      <a:pt x="30" y="217"/>
                    </a:cubicBezTo>
                    <a:cubicBezTo>
                      <a:pt x="25" y="251"/>
                      <a:pt x="22" y="266"/>
                      <a:pt x="37" y="284"/>
                    </a:cubicBezTo>
                    <a:cubicBezTo>
                      <a:pt x="52" y="302"/>
                      <a:pt x="81" y="296"/>
                      <a:pt x="88" y="278"/>
                    </a:cubicBezTo>
                    <a:cubicBezTo>
                      <a:pt x="95" y="259"/>
                      <a:pt x="91" y="162"/>
                      <a:pt x="91" y="143"/>
                    </a:cubicBezTo>
                    <a:cubicBezTo>
                      <a:pt x="91" y="125"/>
                      <a:pt x="73" y="2"/>
                      <a:pt x="35" y="2"/>
                    </a:cubicBezTo>
                    <a:close/>
                  </a:path>
                </a:pathLst>
              </a:custGeom>
              <a:noFill/>
              <a:ln w="7938" cap="rnd">
                <a:solidFill>
                  <a:srgbClr val="75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689" name="Groupe 688">
              <a:extLst>
                <a:ext uri="{FF2B5EF4-FFF2-40B4-BE49-F238E27FC236}">
                  <a16:creationId xmlns:a16="http://schemas.microsoft.com/office/drawing/2014/main" id="{85870C99-E274-4F51-A4B4-90851F74F9A1}"/>
                </a:ext>
              </a:extLst>
            </p:cNvPr>
            <p:cNvGrpSpPr/>
            <p:nvPr/>
          </p:nvGrpSpPr>
          <p:grpSpPr>
            <a:xfrm>
              <a:off x="3419235" y="5157862"/>
              <a:ext cx="383908" cy="1085818"/>
              <a:chOff x="3419235" y="5157862"/>
              <a:chExt cx="383908" cy="1085818"/>
            </a:xfrm>
          </p:grpSpPr>
          <p:sp>
            <p:nvSpPr>
              <p:cNvPr id="704" name="Freeform 10159">
                <a:extLst>
                  <a:ext uri="{FF2B5EF4-FFF2-40B4-BE49-F238E27FC236}">
                    <a16:creationId xmlns:a16="http://schemas.microsoft.com/office/drawing/2014/main" id="{55B58057-16E6-45DE-85D9-1FF53F6FBBB2}"/>
                  </a:ext>
                </a:extLst>
              </p:cNvPr>
              <p:cNvSpPr>
                <a:spLocks/>
              </p:cNvSpPr>
              <p:nvPr/>
            </p:nvSpPr>
            <p:spPr bwMode="auto">
              <a:xfrm>
                <a:off x="3419235" y="5160958"/>
                <a:ext cx="383908" cy="1082722"/>
              </a:xfrm>
              <a:custGeom>
                <a:avLst/>
                <a:gdLst>
                  <a:gd name="T0" fmla="*/ 783 w 95"/>
                  <a:gd name="T1" fmla="*/ 28 h 302"/>
                  <a:gd name="T2" fmla="*/ 1139 w 95"/>
                  <a:gd name="T3" fmla="*/ 1173 h 302"/>
                  <a:gd name="T4" fmla="*/ 851 w 95"/>
                  <a:gd name="T5" fmla="*/ 2868 h 302"/>
                  <a:gd name="T6" fmla="*/ 762 w 95"/>
                  <a:gd name="T7" fmla="*/ 3750 h 302"/>
                  <a:gd name="T8" fmla="*/ 94 w 95"/>
                  <a:gd name="T9" fmla="*/ 3672 h 302"/>
                  <a:gd name="T10" fmla="*/ 66 w 95"/>
                  <a:gd name="T11" fmla="*/ 1889 h 302"/>
                  <a:gd name="T12" fmla="*/ 783 w 95"/>
                  <a:gd name="T13" fmla="*/ 28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02">
                    <a:moveTo>
                      <a:pt x="60" y="2"/>
                    </a:moveTo>
                    <a:cubicBezTo>
                      <a:pt x="81" y="0"/>
                      <a:pt x="95" y="47"/>
                      <a:pt x="87" y="89"/>
                    </a:cubicBezTo>
                    <a:cubicBezTo>
                      <a:pt x="79" y="132"/>
                      <a:pt x="59" y="183"/>
                      <a:pt x="65" y="217"/>
                    </a:cubicBezTo>
                    <a:cubicBezTo>
                      <a:pt x="70" y="251"/>
                      <a:pt x="74" y="266"/>
                      <a:pt x="58" y="284"/>
                    </a:cubicBezTo>
                    <a:cubicBezTo>
                      <a:pt x="43" y="302"/>
                      <a:pt x="14" y="296"/>
                      <a:pt x="7" y="278"/>
                    </a:cubicBezTo>
                    <a:cubicBezTo>
                      <a:pt x="0" y="259"/>
                      <a:pt x="5" y="162"/>
                      <a:pt x="5" y="143"/>
                    </a:cubicBezTo>
                    <a:cubicBezTo>
                      <a:pt x="5" y="125"/>
                      <a:pt x="22" y="2"/>
                      <a:pt x="60" y="2"/>
                    </a:cubicBezTo>
                    <a:close/>
                  </a:path>
                </a:pathLst>
              </a:custGeom>
              <a:solidFill>
                <a:srgbClr val="FF72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5" name="Freeform 10166">
                <a:extLst>
                  <a:ext uri="{FF2B5EF4-FFF2-40B4-BE49-F238E27FC236}">
                    <a16:creationId xmlns:a16="http://schemas.microsoft.com/office/drawing/2014/main" id="{BBC8AA00-6C3E-47AD-BD6C-C1324BEDB44A}"/>
                  </a:ext>
                </a:extLst>
              </p:cNvPr>
              <p:cNvSpPr>
                <a:spLocks/>
              </p:cNvSpPr>
              <p:nvPr/>
            </p:nvSpPr>
            <p:spPr bwMode="auto">
              <a:xfrm>
                <a:off x="3620782" y="5218245"/>
                <a:ext cx="152535" cy="949278"/>
              </a:xfrm>
              <a:custGeom>
                <a:avLst/>
                <a:gdLst>
                  <a:gd name="T0" fmla="*/ 363 w 38"/>
                  <a:gd name="T1" fmla="*/ 0 h 265"/>
                  <a:gd name="T2" fmla="*/ 347 w 38"/>
                  <a:gd name="T3" fmla="*/ 959 h 265"/>
                  <a:gd name="T4" fmla="*/ 220 w 38"/>
                  <a:gd name="T5" fmla="*/ 1500 h 265"/>
                  <a:gd name="T6" fmla="*/ 49 w 38"/>
                  <a:gd name="T7" fmla="*/ 2662 h 265"/>
                  <a:gd name="T8" fmla="*/ 66 w 38"/>
                  <a:gd name="T9" fmla="*/ 2740 h 265"/>
                  <a:gd name="T10" fmla="*/ 49 w 38"/>
                  <a:gd name="T11" fmla="*/ 3494 h 265"/>
                  <a:gd name="T12" fmla="*/ 49 w 38"/>
                  <a:gd name="T13" fmla="*/ 3494 h 265"/>
                  <a:gd name="T14" fmla="*/ 155 w 38"/>
                  <a:gd name="T15" fmla="*/ 2717 h 265"/>
                  <a:gd name="T16" fmla="*/ 143 w 38"/>
                  <a:gd name="T17" fmla="*/ 2650 h 265"/>
                  <a:gd name="T18" fmla="*/ 307 w 38"/>
                  <a:gd name="T19" fmla="*/ 1528 h 265"/>
                  <a:gd name="T20" fmla="*/ 438 w 38"/>
                  <a:gd name="T21" fmla="*/ 976 h 265"/>
                  <a:gd name="T22" fmla="*/ 363 w 38"/>
                  <a:gd name="T23" fmla="*/ 0 h 2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65">
                    <a:moveTo>
                      <a:pt x="28" y="0"/>
                    </a:moveTo>
                    <a:cubicBezTo>
                      <a:pt x="35" y="18"/>
                      <a:pt x="31" y="51"/>
                      <a:pt x="27" y="73"/>
                    </a:cubicBezTo>
                    <a:cubicBezTo>
                      <a:pt x="24" y="86"/>
                      <a:pt x="20" y="100"/>
                      <a:pt x="17" y="114"/>
                    </a:cubicBezTo>
                    <a:cubicBezTo>
                      <a:pt x="9" y="146"/>
                      <a:pt x="0" y="178"/>
                      <a:pt x="4" y="202"/>
                    </a:cubicBezTo>
                    <a:cubicBezTo>
                      <a:pt x="5" y="208"/>
                      <a:pt x="5" y="208"/>
                      <a:pt x="5" y="208"/>
                    </a:cubicBezTo>
                    <a:cubicBezTo>
                      <a:pt x="9" y="235"/>
                      <a:pt x="15" y="250"/>
                      <a:pt x="4" y="265"/>
                    </a:cubicBezTo>
                    <a:cubicBezTo>
                      <a:pt x="4" y="265"/>
                      <a:pt x="4" y="265"/>
                      <a:pt x="4" y="265"/>
                    </a:cubicBezTo>
                    <a:cubicBezTo>
                      <a:pt x="16" y="248"/>
                      <a:pt x="17" y="234"/>
                      <a:pt x="12" y="206"/>
                    </a:cubicBezTo>
                    <a:cubicBezTo>
                      <a:pt x="11" y="201"/>
                      <a:pt x="11" y="201"/>
                      <a:pt x="11" y="201"/>
                    </a:cubicBezTo>
                    <a:cubicBezTo>
                      <a:pt x="8" y="178"/>
                      <a:pt x="16" y="147"/>
                      <a:pt x="24" y="116"/>
                    </a:cubicBezTo>
                    <a:cubicBezTo>
                      <a:pt x="27" y="102"/>
                      <a:pt x="31" y="88"/>
                      <a:pt x="34" y="74"/>
                    </a:cubicBezTo>
                    <a:cubicBezTo>
                      <a:pt x="38" y="51"/>
                      <a:pt x="35" y="20"/>
                      <a:pt x="28" y="0"/>
                    </a:cubicBezTo>
                    <a:close/>
                  </a:path>
                </a:pathLst>
              </a:custGeom>
              <a:solidFill>
                <a:srgbClr val="FF59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6" name="Freeform 10171">
                <a:extLst>
                  <a:ext uri="{FF2B5EF4-FFF2-40B4-BE49-F238E27FC236}">
                    <a16:creationId xmlns:a16="http://schemas.microsoft.com/office/drawing/2014/main" id="{3F1A4E76-50B0-417F-9BDC-2DDAB7299D9E}"/>
                  </a:ext>
                </a:extLst>
              </p:cNvPr>
              <p:cNvSpPr>
                <a:spLocks/>
              </p:cNvSpPr>
              <p:nvPr/>
            </p:nvSpPr>
            <p:spPr bwMode="auto">
              <a:xfrm>
                <a:off x="3419235" y="5157862"/>
                <a:ext cx="383908" cy="1082722"/>
              </a:xfrm>
              <a:custGeom>
                <a:avLst/>
                <a:gdLst>
                  <a:gd name="T0" fmla="*/ 783 w 95"/>
                  <a:gd name="T1" fmla="*/ 28 h 302"/>
                  <a:gd name="T2" fmla="*/ 1139 w 95"/>
                  <a:gd name="T3" fmla="*/ 1173 h 302"/>
                  <a:gd name="T4" fmla="*/ 851 w 95"/>
                  <a:gd name="T5" fmla="*/ 2868 h 302"/>
                  <a:gd name="T6" fmla="*/ 762 w 95"/>
                  <a:gd name="T7" fmla="*/ 3750 h 302"/>
                  <a:gd name="T8" fmla="*/ 94 w 95"/>
                  <a:gd name="T9" fmla="*/ 3672 h 302"/>
                  <a:gd name="T10" fmla="*/ 66 w 95"/>
                  <a:gd name="T11" fmla="*/ 1889 h 302"/>
                  <a:gd name="T12" fmla="*/ 783 w 95"/>
                  <a:gd name="T13" fmla="*/ 28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02">
                    <a:moveTo>
                      <a:pt x="60" y="2"/>
                    </a:moveTo>
                    <a:cubicBezTo>
                      <a:pt x="81" y="0"/>
                      <a:pt x="95" y="47"/>
                      <a:pt x="87" y="89"/>
                    </a:cubicBezTo>
                    <a:cubicBezTo>
                      <a:pt x="79" y="132"/>
                      <a:pt x="59" y="183"/>
                      <a:pt x="65" y="217"/>
                    </a:cubicBezTo>
                    <a:cubicBezTo>
                      <a:pt x="70" y="251"/>
                      <a:pt x="74" y="266"/>
                      <a:pt x="58" y="284"/>
                    </a:cubicBezTo>
                    <a:cubicBezTo>
                      <a:pt x="43" y="302"/>
                      <a:pt x="14" y="296"/>
                      <a:pt x="7" y="278"/>
                    </a:cubicBezTo>
                    <a:cubicBezTo>
                      <a:pt x="0" y="259"/>
                      <a:pt x="5" y="162"/>
                      <a:pt x="5" y="143"/>
                    </a:cubicBezTo>
                    <a:cubicBezTo>
                      <a:pt x="5" y="125"/>
                      <a:pt x="22" y="2"/>
                      <a:pt x="60" y="2"/>
                    </a:cubicBezTo>
                    <a:close/>
                  </a:path>
                </a:pathLst>
              </a:custGeom>
              <a:noFill/>
              <a:ln w="7938" cap="rnd">
                <a:solidFill>
                  <a:srgbClr val="75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690" name="Group 3216">
              <a:extLst>
                <a:ext uri="{FF2B5EF4-FFF2-40B4-BE49-F238E27FC236}">
                  <a16:creationId xmlns:a16="http://schemas.microsoft.com/office/drawing/2014/main" id="{27534F74-9433-4F5F-96C6-F6AF366C7C54}"/>
                </a:ext>
              </a:extLst>
            </p:cNvPr>
            <p:cNvGrpSpPr>
              <a:grpSpLocks/>
            </p:cNvGrpSpPr>
            <p:nvPr/>
          </p:nvGrpSpPr>
          <p:grpSpPr bwMode="auto">
            <a:xfrm>
              <a:off x="2574022" y="5384255"/>
              <a:ext cx="436563" cy="681037"/>
              <a:chOff x="2787" y="1544"/>
              <a:chExt cx="290" cy="263"/>
            </a:xfrm>
          </p:grpSpPr>
          <p:sp>
            <p:nvSpPr>
              <p:cNvPr id="699" name="Freeform 3217">
                <a:extLst>
                  <a:ext uri="{FF2B5EF4-FFF2-40B4-BE49-F238E27FC236}">
                    <a16:creationId xmlns:a16="http://schemas.microsoft.com/office/drawing/2014/main" id="{77F05F34-F50C-431F-A6CD-3E611409A95C}"/>
                  </a:ext>
                </a:extLst>
              </p:cNvPr>
              <p:cNvSpPr>
                <a:spLocks/>
              </p:cNvSpPr>
              <p:nvPr/>
            </p:nvSpPr>
            <p:spPr bwMode="auto">
              <a:xfrm>
                <a:off x="2787" y="1544"/>
                <a:ext cx="290" cy="263"/>
              </a:xfrm>
              <a:custGeom>
                <a:avLst/>
                <a:gdLst>
                  <a:gd name="T0" fmla="*/ 1813 w 116"/>
                  <a:gd name="T1" fmla="*/ 0 h 99"/>
                  <a:gd name="T2" fmla="*/ 1458 w 116"/>
                  <a:gd name="T3" fmla="*/ 0 h 99"/>
                  <a:gd name="T4" fmla="*/ 1458 w 116"/>
                  <a:gd name="T5" fmla="*/ 35 h 99"/>
                  <a:gd name="T6" fmla="*/ 908 w 116"/>
                  <a:gd name="T7" fmla="*/ 691 h 99"/>
                  <a:gd name="T8" fmla="*/ 345 w 116"/>
                  <a:gd name="T9" fmla="*/ 35 h 99"/>
                  <a:gd name="T10" fmla="*/ 345 w 116"/>
                  <a:gd name="T11" fmla="*/ 0 h 99"/>
                  <a:gd name="T12" fmla="*/ 0 w 116"/>
                  <a:gd name="T13" fmla="*/ 0 h 99"/>
                  <a:gd name="T14" fmla="*/ 250 w 116"/>
                  <a:gd name="T15" fmla="*/ 1347 h 99"/>
                  <a:gd name="T16" fmla="*/ 708 w 116"/>
                  <a:gd name="T17" fmla="*/ 1347 h 99"/>
                  <a:gd name="T18" fmla="*/ 708 w 116"/>
                  <a:gd name="T19" fmla="*/ 1610 h 99"/>
                  <a:gd name="T20" fmla="*/ 908 w 116"/>
                  <a:gd name="T21" fmla="*/ 1857 h 99"/>
                  <a:gd name="T22" fmla="*/ 1095 w 116"/>
                  <a:gd name="T23" fmla="*/ 1610 h 99"/>
                  <a:gd name="T24" fmla="*/ 1095 w 116"/>
                  <a:gd name="T25" fmla="*/ 1347 h 99"/>
                  <a:gd name="T26" fmla="*/ 1563 w 116"/>
                  <a:gd name="T27" fmla="*/ 1347 h 99"/>
                  <a:gd name="T28" fmla="*/ 1813 w 116"/>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 h="99">
                    <a:moveTo>
                      <a:pt x="116" y="0"/>
                    </a:moveTo>
                    <a:cubicBezTo>
                      <a:pt x="93" y="0"/>
                      <a:pt x="93" y="0"/>
                      <a:pt x="93" y="0"/>
                    </a:cubicBezTo>
                    <a:cubicBezTo>
                      <a:pt x="93" y="1"/>
                      <a:pt x="93" y="1"/>
                      <a:pt x="93" y="2"/>
                    </a:cubicBezTo>
                    <a:cubicBezTo>
                      <a:pt x="93" y="21"/>
                      <a:pt x="77" y="37"/>
                      <a:pt x="58" y="37"/>
                    </a:cubicBezTo>
                    <a:cubicBezTo>
                      <a:pt x="38" y="37"/>
                      <a:pt x="22" y="21"/>
                      <a:pt x="22" y="2"/>
                    </a:cubicBezTo>
                    <a:cubicBezTo>
                      <a:pt x="22" y="1"/>
                      <a:pt x="22" y="1"/>
                      <a:pt x="22" y="0"/>
                    </a:cubicBezTo>
                    <a:cubicBezTo>
                      <a:pt x="0" y="0"/>
                      <a:pt x="0" y="0"/>
                      <a:pt x="0" y="0"/>
                    </a:cubicBezTo>
                    <a:cubicBezTo>
                      <a:pt x="16" y="72"/>
                      <a:pt x="16" y="72"/>
                      <a:pt x="16" y="72"/>
                    </a:cubicBezTo>
                    <a:cubicBezTo>
                      <a:pt x="45" y="72"/>
                      <a:pt x="45" y="72"/>
                      <a:pt x="45" y="72"/>
                    </a:cubicBezTo>
                    <a:cubicBezTo>
                      <a:pt x="45" y="86"/>
                      <a:pt x="45" y="86"/>
                      <a:pt x="45" y="86"/>
                    </a:cubicBezTo>
                    <a:cubicBezTo>
                      <a:pt x="45" y="93"/>
                      <a:pt x="51" y="99"/>
                      <a:pt x="58" y="99"/>
                    </a:cubicBezTo>
                    <a:cubicBezTo>
                      <a:pt x="65" y="99"/>
                      <a:pt x="70" y="93"/>
                      <a:pt x="70" y="86"/>
                    </a:cubicBezTo>
                    <a:cubicBezTo>
                      <a:pt x="70" y="72"/>
                      <a:pt x="70" y="72"/>
                      <a:pt x="70" y="72"/>
                    </a:cubicBezTo>
                    <a:cubicBezTo>
                      <a:pt x="100" y="72"/>
                      <a:pt x="100" y="72"/>
                      <a:pt x="100" y="72"/>
                    </a:cubicBezTo>
                    <a:lnTo>
                      <a:pt x="116" y="0"/>
                    </a:lnTo>
                    <a:close/>
                  </a:path>
                </a:pathLst>
              </a:custGeom>
              <a:solidFill>
                <a:srgbClr val="615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0" name="Freeform 3218">
                <a:extLst>
                  <a:ext uri="{FF2B5EF4-FFF2-40B4-BE49-F238E27FC236}">
                    <a16:creationId xmlns:a16="http://schemas.microsoft.com/office/drawing/2014/main" id="{2522BA77-4AD1-43BF-9203-BEFD727BDD8E}"/>
                  </a:ext>
                </a:extLst>
              </p:cNvPr>
              <p:cNvSpPr>
                <a:spLocks noEditPoints="1"/>
              </p:cNvSpPr>
              <p:nvPr/>
            </p:nvSpPr>
            <p:spPr bwMode="auto">
              <a:xfrm>
                <a:off x="2819" y="1544"/>
                <a:ext cx="258" cy="263"/>
              </a:xfrm>
              <a:custGeom>
                <a:avLst/>
                <a:gdLst>
                  <a:gd name="T0" fmla="*/ 145 w 103"/>
                  <a:gd name="T1" fmla="*/ 35 h 99"/>
                  <a:gd name="T2" fmla="*/ 145 w 103"/>
                  <a:gd name="T3" fmla="*/ 0 h 99"/>
                  <a:gd name="T4" fmla="*/ 63 w 103"/>
                  <a:gd name="T5" fmla="*/ 0 h 99"/>
                  <a:gd name="T6" fmla="*/ 175 w 103"/>
                  <a:gd name="T7" fmla="*/ 260 h 99"/>
                  <a:gd name="T8" fmla="*/ 145 w 103"/>
                  <a:gd name="T9" fmla="*/ 35 h 99"/>
                  <a:gd name="T10" fmla="*/ 1463 w 103"/>
                  <a:gd name="T11" fmla="*/ 0 h 99"/>
                  <a:gd name="T12" fmla="*/ 1255 w 103"/>
                  <a:gd name="T13" fmla="*/ 1121 h 99"/>
                  <a:gd name="T14" fmla="*/ 942 w 103"/>
                  <a:gd name="T15" fmla="*/ 1121 h 99"/>
                  <a:gd name="T16" fmla="*/ 784 w 103"/>
                  <a:gd name="T17" fmla="*/ 1389 h 99"/>
                  <a:gd name="T18" fmla="*/ 584 w 103"/>
                  <a:gd name="T19" fmla="*/ 1631 h 99"/>
                  <a:gd name="T20" fmla="*/ 501 w 103"/>
                  <a:gd name="T21" fmla="*/ 1610 h 99"/>
                  <a:gd name="T22" fmla="*/ 501 w 103"/>
                  <a:gd name="T23" fmla="*/ 1610 h 99"/>
                  <a:gd name="T24" fmla="*/ 709 w 103"/>
                  <a:gd name="T25" fmla="*/ 1857 h 99"/>
                  <a:gd name="T26" fmla="*/ 897 w 103"/>
                  <a:gd name="T27" fmla="*/ 1610 h 99"/>
                  <a:gd name="T28" fmla="*/ 897 w 103"/>
                  <a:gd name="T29" fmla="*/ 1347 h 99"/>
                  <a:gd name="T30" fmla="*/ 1368 w 103"/>
                  <a:gd name="T31" fmla="*/ 1347 h 99"/>
                  <a:gd name="T32" fmla="*/ 1618 w 103"/>
                  <a:gd name="T33" fmla="*/ 0 h 99"/>
                  <a:gd name="T34" fmla="*/ 1463 w 103"/>
                  <a:gd name="T35" fmla="*/ 0 h 99"/>
                  <a:gd name="T36" fmla="*/ 50 w 103"/>
                  <a:gd name="T37" fmla="*/ 1347 h 99"/>
                  <a:gd name="T38" fmla="*/ 396 w 103"/>
                  <a:gd name="T39" fmla="*/ 1347 h 99"/>
                  <a:gd name="T40" fmla="*/ 376 w 103"/>
                  <a:gd name="T41" fmla="*/ 1278 h 99"/>
                  <a:gd name="T42" fmla="*/ 0 w 103"/>
                  <a:gd name="T43" fmla="*/ 1121 h 99"/>
                  <a:gd name="T44" fmla="*/ 50 w 103"/>
                  <a:gd name="T45" fmla="*/ 1347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3" h="99">
                    <a:moveTo>
                      <a:pt x="9" y="2"/>
                    </a:moveTo>
                    <a:cubicBezTo>
                      <a:pt x="9" y="1"/>
                      <a:pt x="9" y="1"/>
                      <a:pt x="9" y="0"/>
                    </a:cubicBezTo>
                    <a:cubicBezTo>
                      <a:pt x="4" y="0"/>
                      <a:pt x="4" y="0"/>
                      <a:pt x="4" y="0"/>
                    </a:cubicBezTo>
                    <a:cubicBezTo>
                      <a:pt x="5" y="5"/>
                      <a:pt x="8" y="10"/>
                      <a:pt x="11" y="14"/>
                    </a:cubicBezTo>
                    <a:cubicBezTo>
                      <a:pt x="10" y="10"/>
                      <a:pt x="9" y="6"/>
                      <a:pt x="9" y="2"/>
                    </a:cubicBezTo>
                    <a:close/>
                    <a:moveTo>
                      <a:pt x="93" y="0"/>
                    </a:moveTo>
                    <a:cubicBezTo>
                      <a:pt x="80" y="60"/>
                      <a:pt x="80" y="60"/>
                      <a:pt x="80" y="60"/>
                    </a:cubicBezTo>
                    <a:cubicBezTo>
                      <a:pt x="80" y="60"/>
                      <a:pt x="67" y="60"/>
                      <a:pt x="60" y="60"/>
                    </a:cubicBezTo>
                    <a:cubicBezTo>
                      <a:pt x="52" y="60"/>
                      <a:pt x="50" y="74"/>
                      <a:pt x="50" y="74"/>
                    </a:cubicBezTo>
                    <a:cubicBezTo>
                      <a:pt x="50" y="81"/>
                      <a:pt x="44" y="87"/>
                      <a:pt x="37" y="87"/>
                    </a:cubicBezTo>
                    <a:cubicBezTo>
                      <a:pt x="36" y="87"/>
                      <a:pt x="34" y="86"/>
                      <a:pt x="32" y="86"/>
                    </a:cubicBezTo>
                    <a:cubicBezTo>
                      <a:pt x="32" y="86"/>
                      <a:pt x="32" y="86"/>
                      <a:pt x="32" y="86"/>
                    </a:cubicBezTo>
                    <a:cubicBezTo>
                      <a:pt x="32" y="93"/>
                      <a:pt x="38" y="99"/>
                      <a:pt x="45" y="99"/>
                    </a:cubicBezTo>
                    <a:cubicBezTo>
                      <a:pt x="52" y="99"/>
                      <a:pt x="57" y="93"/>
                      <a:pt x="57" y="86"/>
                    </a:cubicBezTo>
                    <a:cubicBezTo>
                      <a:pt x="57" y="72"/>
                      <a:pt x="57" y="72"/>
                      <a:pt x="57" y="72"/>
                    </a:cubicBezTo>
                    <a:cubicBezTo>
                      <a:pt x="87" y="72"/>
                      <a:pt x="87" y="72"/>
                      <a:pt x="87" y="72"/>
                    </a:cubicBezTo>
                    <a:cubicBezTo>
                      <a:pt x="103" y="0"/>
                      <a:pt x="103" y="0"/>
                      <a:pt x="103" y="0"/>
                    </a:cubicBezTo>
                    <a:lnTo>
                      <a:pt x="93" y="0"/>
                    </a:lnTo>
                    <a:close/>
                    <a:moveTo>
                      <a:pt x="3" y="72"/>
                    </a:moveTo>
                    <a:cubicBezTo>
                      <a:pt x="25" y="72"/>
                      <a:pt x="25" y="72"/>
                      <a:pt x="25" y="72"/>
                    </a:cubicBezTo>
                    <a:cubicBezTo>
                      <a:pt x="24" y="68"/>
                      <a:pt x="24" y="68"/>
                      <a:pt x="24" y="68"/>
                    </a:cubicBezTo>
                    <a:cubicBezTo>
                      <a:pt x="0" y="60"/>
                      <a:pt x="0" y="60"/>
                      <a:pt x="0" y="60"/>
                    </a:cubicBezTo>
                    <a:lnTo>
                      <a:pt x="3" y="72"/>
                    </a:lnTo>
                    <a:close/>
                  </a:path>
                </a:pathLst>
              </a:custGeom>
              <a:solidFill>
                <a:srgbClr val="5142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1" name="Freeform 3219">
                <a:extLst>
                  <a:ext uri="{FF2B5EF4-FFF2-40B4-BE49-F238E27FC236}">
                    <a16:creationId xmlns:a16="http://schemas.microsoft.com/office/drawing/2014/main" id="{92C32A83-919F-41E0-B19B-B6BD03E1763B}"/>
                  </a:ext>
                </a:extLst>
              </p:cNvPr>
              <p:cNvSpPr>
                <a:spLocks/>
              </p:cNvSpPr>
              <p:nvPr/>
            </p:nvSpPr>
            <p:spPr bwMode="auto">
              <a:xfrm>
                <a:off x="2939" y="1554"/>
                <a:ext cx="90" cy="96"/>
              </a:xfrm>
              <a:custGeom>
                <a:avLst/>
                <a:gdLst>
                  <a:gd name="T0" fmla="*/ 0 w 36"/>
                  <a:gd name="T1" fmla="*/ 683 h 36"/>
                  <a:gd name="T2" fmla="*/ 563 w 36"/>
                  <a:gd name="T3" fmla="*/ 0 h 36"/>
                  <a:gd name="T4" fmla="*/ 0 w 36"/>
                  <a:gd name="T5" fmla="*/ 683 h 36"/>
                  <a:gd name="T6" fmla="*/ 0 60000 65536"/>
                  <a:gd name="T7" fmla="*/ 0 60000 65536"/>
                  <a:gd name="T8" fmla="*/ 0 60000 65536"/>
                </a:gdLst>
                <a:ahLst/>
                <a:cxnLst>
                  <a:cxn ang="T6">
                    <a:pos x="T0" y="T1"/>
                  </a:cxn>
                  <a:cxn ang="T7">
                    <a:pos x="T2" y="T3"/>
                  </a:cxn>
                  <a:cxn ang="T8">
                    <a:pos x="T4" y="T5"/>
                  </a:cxn>
                </a:cxnLst>
                <a:rect l="0" t="0" r="r" b="b"/>
                <a:pathLst>
                  <a:path w="36" h="36">
                    <a:moveTo>
                      <a:pt x="0" y="36"/>
                    </a:moveTo>
                    <a:cubicBezTo>
                      <a:pt x="20" y="36"/>
                      <a:pt x="36" y="20"/>
                      <a:pt x="36" y="0"/>
                    </a:cubicBezTo>
                    <a:cubicBezTo>
                      <a:pt x="35" y="21"/>
                      <a:pt x="28" y="36"/>
                      <a:pt x="0"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2" name="Freeform 3220">
                <a:extLst>
                  <a:ext uri="{FF2B5EF4-FFF2-40B4-BE49-F238E27FC236}">
                    <a16:creationId xmlns:a16="http://schemas.microsoft.com/office/drawing/2014/main" id="{2760A729-430B-44CB-89BF-8D195ECED9E5}"/>
                  </a:ext>
                </a:extLst>
              </p:cNvPr>
              <p:cNvSpPr>
                <a:spLocks/>
              </p:cNvSpPr>
              <p:nvPr/>
            </p:nvSpPr>
            <p:spPr bwMode="auto">
              <a:xfrm>
                <a:off x="2797" y="1552"/>
                <a:ext cx="22" cy="103"/>
              </a:xfrm>
              <a:custGeom>
                <a:avLst/>
                <a:gdLst>
                  <a:gd name="T0" fmla="*/ 132 w 9"/>
                  <a:gd name="T1" fmla="*/ 21 h 39"/>
                  <a:gd name="T2" fmla="*/ 0 w 9"/>
                  <a:gd name="T3" fmla="*/ 21 h 39"/>
                  <a:gd name="T4" fmla="*/ 120 w 9"/>
                  <a:gd name="T5" fmla="*/ 718 h 39"/>
                  <a:gd name="T6" fmla="*/ 132 w 9"/>
                  <a:gd name="T7" fmla="*/ 21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9">
                    <a:moveTo>
                      <a:pt x="9" y="1"/>
                    </a:moveTo>
                    <a:cubicBezTo>
                      <a:pt x="0" y="1"/>
                      <a:pt x="0" y="1"/>
                      <a:pt x="0" y="1"/>
                    </a:cubicBezTo>
                    <a:cubicBezTo>
                      <a:pt x="8" y="39"/>
                      <a:pt x="8" y="39"/>
                      <a:pt x="8" y="39"/>
                    </a:cubicBezTo>
                    <a:cubicBezTo>
                      <a:pt x="5" y="25"/>
                      <a:pt x="2"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3" name="Freeform 3221">
                <a:extLst>
                  <a:ext uri="{FF2B5EF4-FFF2-40B4-BE49-F238E27FC236}">
                    <a16:creationId xmlns:a16="http://schemas.microsoft.com/office/drawing/2014/main" id="{F8BE7CB1-9387-4A69-95C2-FCBF34BCCF92}"/>
                  </a:ext>
                </a:extLst>
              </p:cNvPr>
              <p:cNvSpPr>
                <a:spLocks/>
              </p:cNvSpPr>
              <p:nvPr/>
            </p:nvSpPr>
            <p:spPr bwMode="auto">
              <a:xfrm>
                <a:off x="2787" y="1544"/>
                <a:ext cx="290" cy="263"/>
              </a:xfrm>
              <a:custGeom>
                <a:avLst/>
                <a:gdLst>
                  <a:gd name="T0" fmla="*/ 1813 w 116"/>
                  <a:gd name="T1" fmla="*/ 0 h 99"/>
                  <a:gd name="T2" fmla="*/ 1458 w 116"/>
                  <a:gd name="T3" fmla="*/ 0 h 99"/>
                  <a:gd name="T4" fmla="*/ 1458 w 116"/>
                  <a:gd name="T5" fmla="*/ 35 h 99"/>
                  <a:gd name="T6" fmla="*/ 908 w 116"/>
                  <a:gd name="T7" fmla="*/ 691 h 99"/>
                  <a:gd name="T8" fmla="*/ 345 w 116"/>
                  <a:gd name="T9" fmla="*/ 35 h 99"/>
                  <a:gd name="T10" fmla="*/ 345 w 116"/>
                  <a:gd name="T11" fmla="*/ 0 h 99"/>
                  <a:gd name="T12" fmla="*/ 0 w 116"/>
                  <a:gd name="T13" fmla="*/ 0 h 99"/>
                  <a:gd name="T14" fmla="*/ 250 w 116"/>
                  <a:gd name="T15" fmla="*/ 1347 h 99"/>
                  <a:gd name="T16" fmla="*/ 708 w 116"/>
                  <a:gd name="T17" fmla="*/ 1347 h 99"/>
                  <a:gd name="T18" fmla="*/ 708 w 116"/>
                  <a:gd name="T19" fmla="*/ 1610 h 99"/>
                  <a:gd name="T20" fmla="*/ 908 w 116"/>
                  <a:gd name="T21" fmla="*/ 1857 h 99"/>
                  <a:gd name="T22" fmla="*/ 1095 w 116"/>
                  <a:gd name="T23" fmla="*/ 1610 h 99"/>
                  <a:gd name="T24" fmla="*/ 1095 w 116"/>
                  <a:gd name="T25" fmla="*/ 1347 h 99"/>
                  <a:gd name="T26" fmla="*/ 1563 w 116"/>
                  <a:gd name="T27" fmla="*/ 1347 h 99"/>
                  <a:gd name="T28" fmla="*/ 1813 w 116"/>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 h="99">
                    <a:moveTo>
                      <a:pt x="116" y="0"/>
                    </a:moveTo>
                    <a:cubicBezTo>
                      <a:pt x="93" y="0"/>
                      <a:pt x="93" y="0"/>
                      <a:pt x="93" y="0"/>
                    </a:cubicBezTo>
                    <a:cubicBezTo>
                      <a:pt x="93" y="1"/>
                      <a:pt x="93" y="1"/>
                      <a:pt x="93" y="2"/>
                    </a:cubicBezTo>
                    <a:cubicBezTo>
                      <a:pt x="93" y="21"/>
                      <a:pt x="77" y="37"/>
                      <a:pt x="58" y="37"/>
                    </a:cubicBezTo>
                    <a:cubicBezTo>
                      <a:pt x="38" y="37"/>
                      <a:pt x="22" y="21"/>
                      <a:pt x="22" y="2"/>
                    </a:cubicBezTo>
                    <a:cubicBezTo>
                      <a:pt x="22" y="1"/>
                      <a:pt x="22" y="1"/>
                      <a:pt x="22" y="0"/>
                    </a:cubicBezTo>
                    <a:cubicBezTo>
                      <a:pt x="0" y="0"/>
                      <a:pt x="0" y="0"/>
                      <a:pt x="0" y="0"/>
                    </a:cubicBezTo>
                    <a:cubicBezTo>
                      <a:pt x="16" y="72"/>
                      <a:pt x="16" y="72"/>
                      <a:pt x="16" y="72"/>
                    </a:cubicBezTo>
                    <a:cubicBezTo>
                      <a:pt x="45" y="72"/>
                      <a:pt x="45" y="72"/>
                      <a:pt x="45" y="72"/>
                    </a:cubicBezTo>
                    <a:cubicBezTo>
                      <a:pt x="45" y="86"/>
                      <a:pt x="45" y="86"/>
                      <a:pt x="45" y="86"/>
                    </a:cubicBezTo>
                    <a:cubicBezTo>
                      <a:pt x="45" y="93"/>
                      <a:pt x="51" y="99"/>
                      <a:pt x="58" y="99"/>
                    </a:cubicBezTo>
                    <a:cubicBezTo>
                      <a:pt x="65" y="99"/>
                      <a:pt x="70" y="93"/>
                      <a:pt x="70" y="86"/>
                    </a:cubicBezTo>
                    <a:cubicBezTo>
                      <a:pt x="70" y="72"/>
                      <a:pt x="70" y="72"/>
                      <a:pt x="70" y="72"/>
                    </a:cubicBezTo>
                    <a:cubicBezTo>
                      <a:pt x="100" y="72"/>
                      <a:pt x="100" y="72"/>
                      <a:pt x="100" y="72"/>
                    </a:cubicBezTo>
                    <a:lnTo>
                      <a:pt x="116" y="0"/>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691" name="Group 3216">
              <a:extLst>
                <a:ext uri="{FF2B5EF4-FFF2-40B4-BE49-F238E27FC236}">
                  <a16:creationId xmlns:a16="http://schemas.microsoft.com/office/drawing/2014/main" id="{D5C351FE-1687-4FEC-8E2C-34B74E55A519}"/>
                </a:ext>
              </a:extLst>
            </p:cNvPr>
            <p:cNvGrpSpPr>
              <a:grpSpLocks/>
            </p:cNvGrpSpPr>
            <p:nvPr/>
          </p:nvGrpSpPr>
          <p:grpSpPr bwMode="auto">
            <a:xfrm>
              <a:off x="3030094" y="5384255"/>
              <a:ext cx="436563" cy="681037"/>
              <a:chOff x="2787" y="1544"/>
              <a:chExt cx="290" cy="263"/>
            </a:xfrm>
          </p:grpSpPr>
          <p:sp>
            <p:nvSpPr>
              <p:cNvPr id="694" name="Freeform 3217">
                <a:extLst>
                  <a:ext uri="{FF2B5EF4-FFF2-40B4-BE49-F238E27FC236}">
                    <a16:creationId xmlns:a16="http://schemas.microsoft.com/office/drawing/2014/main" id="{B74800A8-2A4F-405F-86A9-90FB301FF89E}"/>
                  </a:ext>
                </a:extLst>
              </p:cNvPr>
              <p:cNvSpPr>
                <a:spLocks/>
              </p:cNvSpPr>
              <p:nvPr/>
            </p:nvSpPr>
            <p:spPr bwMode="auto">
              <a:xfrm>
                <a:off x="2787" y="1544"/>
                <a:ext cx="290" cy="263"/>
              </a:xfrm>
              <a:custGeom>
                <a:avLst/>
                <a:gdLst>
                  <a:gd name="T0" fmla="*/ 1813 w 116"/>
                  <a:gd name="T1" fmla="*/ 0 h 99"/>
                  <a:gd name="T2" fmla="*/ 1458 w 116"/>
                  <a:gd name="T3" fmla="*/ 0 h 99"/>
                  <a:gd name="T4" fmla="*/ 1458 w 116"/>
                  <a:gd name="T5" fmla="*/ 35 h 99"/>
                  <a:gd name="T6" fmla="*/ 908 w 116"/>
                  <a:gd name="T7" fmla="*/ 691 h 99"/>
                  <a:gd name="T8" fmla="*/ 345 w 116"/>
                  <a:gd name="T9" fmla="*/ 35 h 99"/>
                  <a:gd name="T10" fmla="*/ 345 w 116"/>
                  <a:gd name="T11" fmla="*/ 0 h 99"/>
                  <a:gd name="T12" fmla="*/ 0 w 116"/>
                  <a:gd name="T13" fmla="*/ 0 h 99"/>
                  <a:gd name="T14" fmla="*/ 250 w 116"/>
                  <a:gd name="T15" fmla="*/ 1347 h 99"/>
                  <a:gd name="T16" fmla="*/ 708 w 116"/>
                  <a:gd name="T17" fmla="*/ 1347 h 99"/>
                  <a:gd name="T18" fmla="*/ 708 w 116"/>
                  <a:gd name="T19" fmla="*/ 1610 h 99"/>
                  <a:gd name="T20" fmla="*/ 908 w 116"/>
                  <a:gd name="T21" fmla="*/ 1857 h 99"/>
                  <a:gd name="T22" fmla="*/ 1095 w 116"/>
                  <a:gd name="T23" fmla="*/ 1610 h 99"/>
                  <a:gd name="T24" fmla="*/ 1095 w 116"/>
                  <a:gd name="T25" fmla="*/ 1347 h 99"/>
                  <a:gd name="T26" fmla="*/ 1563 w 116"/>
                  <a:gd name="T27" fmla="*/ 1347 h 99"/>
                  <a:gd name="T28" fmla="*/ 1813 w 116"/>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 h="99">
                    <a:moveTo>
                      <a:pt x="116" y="0"/>
                    </a:moveTo>
                    <a:cubicBezTo>
                      <a:pt x="93" y="0"/>
                      <a:pt x="93" y="0"/>
                      <a:pt x="93" y="0"/>
                    </a:cubicBezTo>
                    <a:cubicBezTo>
                      <a:pt x="93" y="1"/>
                      <a:pt x="93" y="1"/>
                      <a:pt x="93" y="2"/>
                    </a:cubicBezTo>
                    <a:cubicBezTo>
                      <a:pt x="93" y="21"/>
                      <a:pt x="77" y="37"/>
                      <a:pt x="58" y="37"/>
                    </a:cubicBezTo>
                    <a:cubicBezTo>
                      <a:pt x="38" y="37"/>
                      <a:pt x="22" y="21"/>
                      <a:pt x="22" y="2"/>
                    </a:cubicBezTo>
                    <a:cubicBezTo>
                      <a:pt x="22" y="1"/>
                      <a:pt x="22" y="1"/>
                      <a:pt x="22" y="0"/>
                    </a:cubicBezTo>
                    <a:cubicBezTo>
                      <a:pt x="0" y="0"/>
                      <a:pt x="0" y="0"/>
                      <a:pt x="0" y="0"/>
                    </a:cubicBezTo>
                    <a:cubicBezTo>
                      <a:pt x="16" y="72"/>
                      <a:pt x="16" y="72"/>
                      <a:pt x="16" y="72"/>
                    </a:cubicBezTo>
                    <a:cubicBezTo>
                      <a:pt x="45" y="72"/>
                      <a:pt x="45" y="72"/>
                      <a:pt x="45" y="72"/>
                    </a:cubicBezTo>
                    <a:cubicBezTo>
                      <a:pt x="45" y="86"/>
                      <a:pt x="45" y="86"/>
                      <a:pt x="45" y="86"/>
                    </a:cubicBezTo>
                    <a:cubicBezTo>
                      <a:pt x="45" y="93"/>
                      <a:pt x="51" y="99"/>
                      <a:pt x="58" y="99"/>
                    </a:cubicBezTo>
                    <a:cubicBezTo>
                      <a:pt x="65" y="99"/>
                      <a:pt x="70" y="93"/>
                      <a:pt x="70" y="86"/>
                    </a:cubicBezTo>
                    <a:cubicBezTo>
                      <a:pt x="70" y="72"/>
                      <a:pt x="70" y="72"/>
                      <a:pt x="70" y="72"/>
                    </a:cubicBezTo>
                    <a:cubicBezTo>
                      <a:pt x="100" y="72"/>
                      <a:pt x="100" y="72"/>
                      <a:pt x="100" y="72"/>
                    </a:cubicBezTo>
                    <a:lnTo>
                      <a:pt x="116" y="0"/>
                    </a:lnTo>
                    <a:close/>
                  </a:path>
                </a:pathLst>
              </a:custGeom>
              <a:solidFill>
                <a:srgbClr val="615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95" name="Freeform 3218">
                <a:extLst>
                  <a:ext uri="{FF2B5EF4-FFF2-40B4-BE49-F238E27FC236}">
                    <a16:creationId xmlns:a16="http://schemas.microsoft.com/office/drawing/2014/main" id="{1184F83F-4B19-4BD6-840E-6B2649DD670A}"/>
                  </a:ext>
                </a:extLst>
              </p:cNvPr>
              <p:cNvSpPr>
                <a:spLocks noEditPoints="1"/>
              </p:cNvSpPr>
              <p:nvPr/>
            </p:nvSpPr>
            <p:spPr bwMode="auto">
              <a:xfrm>
                <a:off x="2819" y="1544"/>
                <a:ext cx="258" cy="263"/>
              </a:xfrm>
              <a:custGeom>
                <a:avLst/>
                <a:gdLst>
                  <a:gd name="T0" fmla="*/ 145 w 103"/>
                  <a:gd name="T1" fmla="*/ 35 h 99"/>
                  <a:gd name="T2" fmla="*/ 145 w 103"/>
                  <a:gd name="T3" fmla="*/ 0 h 99"/>
                  <a:gd name="T4" fmla="*/ 63 w 103"/>
                  <a:gd name="T5" fmla="*/ 0 h 99"/>
                  <a:gd name="T6" fmla="*/ 175 w 103"/>
                  <a:gd name="T7" fmla="*/ 260 h 99"/>
                  <a:gd name="T8" fmla="*/ 145 w 103"/>
                  <a:gd name="T9" fmla="*/ 35 h 99"/>
                  <a:gd name="T10" fmla="*/ 1463 w 103"/>
                  <a:gd name="T11" fmla="*/ 0 h 99"/>
                  <a:gd name="T12" fmla="*/ 1255 w 103"/>
                  <a:gd name="T13" fmla="*/ 1121 h 99"/>
                  <a:gd name="T14" fmla="*/ 942 w 103"/>
                  <a:gd name="T15" fmla="*/ 1121 h 99"/>
                  <a:gd name="T16" fmla="*/ 784 w 103"/>
                  <a:gd name="T17" fmla="*/ 1389 h 99"/>
                  <a:gd name="T18" fmla="*/ 584 w 103"/>
                  <a:gd name="T19" fmla="*/ 1631 h 99"/>
                  <a:gd name="T20" fmla="*/ 501 w 103"/>
                  <a:gd name="T21" fmla="*/ 1610 h 99"/>
                  <a:gd name="T22" fmla="*/ 501 w 103"/>
                  <a:gd name="T23" fmla="*/ 1610 h 99"/>
                  <a:gd name="T24" fmla="*/ 709 w 103"/>
                  <a:gd name="T25" fmla="*/ 1857 h 99"/>
                  <a:gd name="T26" fmla="*/ 897 w 103"/>
                  <a:gd name="T27" fmla="*/ 1610 h 99"/>
                  <a:gd name="T28" fmla="*/ 897 w 103"/>
                  <a:gd name="T29" fmla="*/ 1347 h 99"/>
                  <a:gd name="T30" fmla="*/ 1368 w 103"/>
                  <a:gd name="T31" fmla="*/ 1347 h 99"/>
                  <a:gd name="T32" fmla="*/ 1618 w 103"/>
                  <a:gd name="T33" fmla="*/ 0 h 99"/>
                  <a:gd name="T34" fmla="*/ 1463 w 103"/>
                  <a:gd name="T35" fmla="*/ 0 h 99"/>
                  <a:gd name="T36" fmla="*/ 50 w 103"/>
                  <a:gd name="T37" fmla="*/ 1347 h 99"/>
                  <a:gd name="T38" fmla="*/ 396 w 103"/>
                  <a:gd name="T39" fmla="*/ 1347 h 99"/>
                  <a:gd name="T40" fmla="*/ 376 w 103"/>
                  <a:gd name="T41" fmla="*/ 1278 h 99"/>
                  <a:gd name="T42" fmla="*/ 0 w 103"/>
                  <a:gd name="T43" fmla="*/ 1121 h 99"/>
                  <a:gd name="T44" fmla="*/ 50 w 103"/>
                  <a:gd name="T45" fmla="*/ 1347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3" h="99">
                    <a:moveTo>
                      <a:pt x="9" y="2"/>
                    </a:moveTo>
                    <a:cubicBezTo>
                      <a:pt x="9" y="1"/>
                      <a:pt x="9" y="1"/>
                      <a:pt x="9" y="0"/>
                    </a:cubicBezTo>
                    <a:cubicBezTo>
                      <a:pt x="4" y="0"/>
                      <a:pt x="4" y="0"/>
                      <a:pt x="4" y="0"/>
                    </a:cubicBezTo>
                    <a:cubicBezTo>
                      <a:pt x="5" y="5"/>
                      <a:pt x="8" y="10"/>
                      <a:pt x="11" y="14"/>
                    </a:cubicBezTo>
                    <a:cubicBezTo>
                      <a:pt x="10" y="10"/>
                      <a:pt x="9" y="6"/>
                      <a:pt x="9" y="2"/>
                    </a:cubicBezTo>
                    <a:close/>
                    <a:moveTo>
                      <a:pt x="93" y="0"/>
                    </a:moveTo>
                    <a:cubicBezTo>
                      <a:pt x="80" y="60"/>
                      <a:pt x="80" y="60"/>
                      <a:pt x="80" y="60"/>
                    </a:cubicBezTo>
                    <a:cubicBezTo>
                      <a:pt x="80" y="60"/>
                      <a:pt x="67" y="60"/>
                      <a:pt x="60" y="60"/>
                    </a:cubicBezTo>
                    <a:cubicBezTo>
                      <a:pt x="52" y="60"/>
                      <a:pt x="50" y="74"/>
                      <a:pt x="50" y="74"/>
                    </a:cubicBezTo>
                    <a:cubicBezTo>
                      <a:pt x="50" y="81"/>
                      <a:pt x="44" y="87"/>
                      <a:pt x="37" y="87"/>
                    </a:cubicBezTo>
                    <a:cubicBezTo>
                      <a:pt x="36" y="87"/>
                      <a:pt x="34" y="86"/>
                      <a:pt x="32" y="86"/>
                    </a:cubicBezTo>
                    <a:cubicBezTo>
                      <a:pt x="32" y="86"/>
                      <a:pt x="32" y="86"/>
                      <a:pt x="32" y="86"/>
                    </a:cubicBezTo>
                    <a:cubicBezTo>
                      <a:pt x="32" y="93"/>
                      <a:pt x="38" y="99"/>
                      <a:pt x="45" y="99"/>
                    </a:cubicBezTo>
                    <a:cubicBezTo>
                      <a:pt x="52" y="99"/>
                      <a:pt x="57" y="93"/>
                      <a:pt x="57" y="86"/>
                    </a:cubicBezTo>
                    <a:cubicBezTo>
                      <a:pt x="57" y="72"/>
                      <a:pt x="57" y="72"/>
                      <a:pt x="57" y="72"/>
                    </a:cubicBezTo>
                    <a:cubicBezTo>
                      <a:pt x="87" y="72"/>
                      <a:pt x="87" y="72"/>
                      <a:pt x="87" y="72"/>
                    </a:cubicBezTo>
                    <a:cubicBezTo>
                      <a:pt x="103" y="0"/>
                      <a:pt x="103" y="0"/>
                      <a:pt x="103" y="0"/>
                    </a:cubicBezTo>
                    <a:lnTo>
                      <a:pt x="93" y="0"/>
                    </a:lnTo>
                    <a:close/>
                    <a:moveTo>
                      <a:pt x="3" y="72"/>
                    </a:moveTo>
                    <a:cubicBezTo>
                      <a:pt x="25" y="72"/>
                      <a:pt x="25" y="72"/>
                      <a:pt x="25" y="72"/>
                    </a:cubicBezTo>
                    <a:cubicBezTo>
                      <a:pt x="24" y="68"/>
                      <a:pt x="24" y="68"/>
                      <a:pt x="24" y="68"/>
                    </a:cubicBezTo>
                    <a:cubicBezTo>
                      <a:pt x="0" y="60"/>
                      <a:pt x="0" y="60"/>
                      <a:pt x="0" y="60"/>
                    </a:cubicBezTo>
                    <a:lnTo>
                      <a:pt x="3" y="72"/>
                    </a:lnTo>
                    <a:close/>
                  </a:path>
                </a:pathLst>
              </a:custGeom>
              <a:solidFill>
                <a:srgbClr val="5142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96" name="Freeform 3219">
                <a:extLst>
                  <a:ext uri="{FF2B5EF4-FFF2-40B4-BE49-F238E27FC236}">
                    <a16:creationId xmlns:a16="http://schemas.microsoft.com/office/drawing/2014/main" id="{C31DC809-BF5D-433D-BDDE-8789E4B784FB}"/>
                  </a:ext>
                </a:extLst>
              </p:cNvPr>
              <p:cNvSpPr>
                <a:spLocks/>
              </p:cNvSpPr>
              <p:nvPr/>
            </p:nvSpPr>
            <p:spPr bwMode="auto">
              <a:xfrm>
                <a:off x="2939" y="1554"/>
                <a:ext cx="90" cy="96"/>
              </a:xfrm>
              <a:custGeom>
                <a:avLst/>
                <a:gdLst>
                  <a:gd name="T0" fmla="*/ 0 w 36"/>
                  <a:gd name="T1" fmla="*/ 683 h 36"/>
                  <a:gd name="T2" fmla="*/ 563 w 36"/>
                  <a:gd name="T3" fmla="*/ 0 h 36"/>
                  <a:gd name="T4" fmla="*/ 0 w 36"/>
                  <a:gd name="T5" fmla="*/ 683 h 36"/>
                  <a:gd name="T6" fmla="*/ 0 60000 65536"/>
                  <a:gd name="T7" fmla="*/ 0 60000 65536"/>
                  <a:gd name="T8" fmla="*/ 0 60000 65536"/>
                </a:gdLst>
                <a:ahLst/>
                <a:cxnLst>
                  <a:cxn ang="T6">
                    <a:pos x="T0" y="T1"/>
                  </a:cxn>
                  <a:cxn ang="T7">
                    <a:pos x="T2" y="T3"/>
                  </a:cxn>
                  <a:cxn ang="T8">
                    <a:pos x="T4" y="T5"/>
                  </a:cxn>
                </a:cxnLst>
                <a:rect l="0" t="0" r="r" b="b"/>
                <a:pathLst>
                  <a:path w="36" h="36">
                    <a:moveTo>
                      <a:pt x="0" y="36"/>
                    </a:moveTo>
                    <a:cubicBezTo>
                      <a:pt x="20" y="36"/>
                      <a:pt x="36" y="20"/>
                      <a:pt x="36" y="0"/>
                    </a:cubicBezTo>
                    <a:cubicBezTo>
                      <a:pt x="35" y="21"/>
                      <a:pt x="28" y="36"/>
                      <a:pt x="0"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97" name="Freeform 3220">
                <a:extLst>
                  <a:ext uri="{FF2B5EF4-FFF2-40B4-BE49-F238E27FC236}">
                    <a16:creationId xmlns:a16="http://schemas.microsoft.com/office/drawing/2014/main" id="{D24A205F-CCE0-4CC1-AAC4-381B5EA24707}"/>
                  </a:ext>
                </a:extLst>
              </p:cNvPr>
              <p:cNvSpPr>
                <a:spLocks/>
              </p:cNvSpPr>
              <p:nvPr/>
            </p:nvSpPr>
            <p:spPr bwMode="auto">
              <a:xfrm>
                <a:off x="2797" y="1552"/>
                <a:ext cx="22" cy="103"/>
              </a:xfrm>
              <a:custGeom>
                <a:avLst/>
                <a:gdLst>
                  <a:gd name="T0" fmla="*/ 132 w 9"/>
                  <a:gd name="T1" fmla="*/ 21 h 39"/>
                  <a:gd name="T2" fmla="*/ 0 w 9"/>
                  <a:gd name="T3" fmla="*/ 21 h 39"/>
                  <a:gd name="T4" fmla="*/ 120 w 9"/>
                  <a:gd name="T5" fmla="*/ 718 h 39"/>
                  <a:gd name="T6" fmla="*/ 132 w 9"/>
                  <a:gd name="T7" fmla="*/ 21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9">
                    <a:moveTo>
                      <a:pt x="9" y="1"/>
                    </a:moveTo>
                    <a:cubicBezTo>
                      <a:pt x="0" y="1"/>
                      <a:pt x="0" y="1"/>
                      <a:pt x="0" y="1"/>
                    </a:cubicBezTo>
                    <a:cubicBezTo>
                      <a:pt x="8" y="39"/>
                      <a:pt x="8" y="39"/>
                      <a:pt x="8" y="39"/>
                    </a:cubicBezTo>
                    <a:cubicBezTo>
                      <a:pt x="5" y="25"/>
                      <a:pt x="2"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98" name="Freeform 3221">
                <a:extLst>
                  <a:ext uri="{FF2B5EF4-FFF2-40B4-BE49-F238E27FC236}">
                    <a16:creationId xmlns:a16="http://schemas.microsoft.com/office/drawing/2014/main" id="{4D9B8F67-1F9D-4FEE-915C-8691AB3D507A}"/>
                  </a:ext>
                </a:extLst>
              </p:cNvPr>
              <p:cNvSpPr>
                <a:spLocks/>
              </p:cNvSpPr>
              <p:nvPr/>
            </p:nvSpPr>
            <p:spPr bwMode="auto">
              <a:xfrm>
                <a:off x="2787" y="1544"/>
                <a:ext cx="290" cy="263"/>
              </a:xfrm>
              <a:custGeom>
                <a:avLst/>
                <a:gdLst>
                  <a:gd name="T0" fmla="*/ 1813 w 116"/>
                  <a:gd name="T1" fmla="*/ 0 h 99"/>
                  <a:gd name="T2" fmla="*/ 1458 w 116"/>
                  <a:gd name="T3" fmla="*/ 0 h 99"/>
                  <a:gd name="T4" fmla="*/ 1458 w 116"/>
                  <a:gd name="T5" fmla="*/ 35 h 99"/>
                  <a:gd name="T6" fmla="*/ 908 w 116"/>
                  <a:gd name="T7" fmla="*/ 691 h 99"/>
                  <a:gd name="T8" fmla="*/ 345 w 116"/>
                  <a:gd name="T9" fmla="*/ 35 h 99"/>
                  <a:gd name="T10" fmla="*/ 345 w 116"/>
                  <a:gd name="T11" fmla="*/ 0 h 99"/>
                  <a:gd name="T12" fmla="*/ 0 w 116"/>
                  <a:gd name="T13" fmla="*/ 0 h 99"/>
                  <a:gd name="T14" fmla="*/ 250 w 116"/>
                  <a:gd name="T15" fmla="*/ 1347 h 99"/>
                  <a:gd name="T16" fmla="*/ 708 w 116"/>
                  <a:gd name="T17" fmla="*/ 1347 h 99"/>
                  <a:gd name="T18" fmla="*/ 708 w 116"/>
                  <a:gd name="T19" fmla="*/ 1610 h 99"/>
                  <a:gd name="T20" fmla="*/ 908 w 116"/>
                  <a:gd name="T21" fmla="*/ 1857 h 99"/>
                  <a:gd name="T22" fmla="*/ 1095 w 116"/>
                  <a:gd name="T23" fmla="*/ 1610 h 99"/>
                  <a:gd name="T24" fmla="*/ 1095 w 116"/>
                  <a:gd name="T25" fmla="*/ 1347 h 99"/>
                  <a:gd name="T26" fmla="*/ 1563 w 116"/>
                  <a:gd name="T27" fmla="*/ 1347 h 99"/>
                  <a:gd name="T28" fmla="*/ 1813 w 116"/>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 h="99">
                    <a:moveTo>
                      <a:pt x="116" y="0"/>
                    </a:moveTo>
                    <a:cubicBezTo>
                      <a:pt x="93" y="0"/>
                      <a:pt x="93" y="0"/>
                      <a:pt x="93" y="0"/>
                    </a:cubicBezTo>
                    <a:cubicBezTo>
                      <a:pt x="93" y="1"/>
                      <a:pt x="93" y="1"/>
                      <a:pt x="93" y="2"/>
                    </a:cubicBezTo>
                    <a:cubicBezTo>
                      <a:pt x="93" y="21"/>
                      <a:pt x="77" y="37"/>
                      <a:pt x="58" y="37"/>
                    </a:cubicBezTo>
                    <a:cubicBezTo>
                      <a:pt x="38" y="37"/>
                      <a:pt x="22" y="21"/>
                      <a:pt x="22" y="2"/>
                    </a:cubicBezTo>
                    <a:cubicBezTo>
                      <a:pt x="22" y="1"/>
                      <a:pt x="22" y="1"/>
                      <a:pt x="22" y="0"/>
                    </a:cubicBezTo>
                    <a:cubicBezTo>
                      <a:pt x="0" y="0"/>
                      <a:pt x="0" y="0"/>
                      <a:pt x="0" y="0"/>
                    </a:cubicBezTo>
                    <a:cubicBezTo>
                      <a:pt x="16" y="72"/>
                      <a:pt x="16" y="72"/>
                      <a:pt x="16" y="72"/>
                    </a:cubicBezTo>
                    <a:cubicBezTo>
                      <a:pt x="45" y="72"/>
                      <a:pt x="45" y="72"/>
                      <a:pt x="45" y="72"/>
                    </a:cubicBezTo>
                    <a:cubicBezTo>
                      <a:pt x="45" y="86"/>
                      <a:pt x="45" y="86"/>
                      <a:pt x="45" y="86"/>
                    </a:cubicBezTo>
                    <a:cubicBezTo>
                      <a:pt x="45" y="93"/>
                      <a:pt x="51" y="99"/>
                      <a:pt x="58" y="99"/>
                    </a:cubicBezTo>
                    <a:cubicBezTo>
                      <a:pt x="65" y="99"/>
                      <a:pt x="70" y="93"/>
                      <a:pt x="70" y="86"/>
                    </a:cubicBezTo>
                    <a:cubicBezTo>
                      <a:pt x="70" y="72"/>
                      <a:pt x="70" y="72"/>
                      <a:pt x="70" y="72"/>
                    </a:cubicBezTo>
                    <a:cubicBezTo>
                      <a:pt x="100" y="72"/>
                      <a:pt x="100" y="72"/>
                      <a:pt x="100" y="72"/>
                    </a:cubicBezTo>
                    <a:lnTo>
                      <a:pt x="116" y="0"/>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pic>
          <p:nvPicPr>
            <p:cNvPr id="692" name="Picture 37" descr="H:\DOM_DMA_DIM\INTERNET\Projets web\SMART\cliparts\Divers\bulle_rouge.emf">
              <a:extLst>
                <a:ext uri="{FF2B5EF4-FFF2-40B4-BE49-F238E27FC236}">
                  <a16:creationId xmlns:a16="http://schemas.microsoft.com/office/drawing/2014/main" id="{88F20E4B-5529-42FC-8106-BC2D1BF4E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271" y="5241053"/>
              <a:ext cx="2586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3" name="Picture 37" descr="H:\DOM_DMA_DIM\INTERNET\Projets web\SMART\cliparts\Divers\bulle_rouge.emf">
              <a:extLst>
                <a:ext uri="{FF2B5EF4-FFF2-40B4-BE49-F238E27FC236}">
                  <a16:creationId xmlns:a16="http://schemas.microsoft.com/office/drawing/2014/main" id="{5E24DBCB-66E3-4E25-B511-800EBF769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450" y="5247166"/>
              <a:ext cx="2586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0" name="ZoneTexte 709">
            <a:extLst>
              <a:ext uri="{FF2B5EF4-FFF2-40B4-BE49-F238E27FC236}">
                <a16:creationId xmlns:a16="http://schemas.microsoft.com/office/drawing/2014/main" id="{54938AD3-7C2A-48E0-ADC8-0EB2454C24E2}"/>
              </a:ext>
            </a:extLst>
          </p:cNvPr>
          <p:cNvSpPr txBox="1"/>
          <p:nvPr/>
        </p:nvSpPr>
        <p:spPr>
          <a:xfrm>
            <a:off x="3295662" y="5506292"/>
            <a:ext cx="2281587" cy="369332"/>
          </a:xfrm>
          <a:prstGeom prst="rect">
            <a:avLst/>
          </a:prstGeom>
          <a:noFill/>
        </p:spPr>
        <p:txBody>
          <a:bodyPr wrap="none" rtlCol="0">
            <a:spAutoFit/>
          </a:bodyPr>
          <a:lstStyle/>
          <a:p>
            <a:r>
              <a:rPr lang="fr-FR" dirty="0">
                <a:solidFill>
                  <a:schemeClr val="tx2"/>
                </a:solidFill>
              </a:rPr>
              <a:t>Transduction du signal</a:t>
            </a:r>
          </a:p>
        </p:txBody>
      </p:sp>
      <p:pic>
        <p:nvPicPr>
          <p:cNvPr id="711" name="Picture 37" descr="H:\DOM_DMA_DIM\INTERNET\Projets web\SMART\cliparts\Divers\bulle_rouge.emf">
            <a:extLst>
              <a:ext uri="{FF2B5EF4-FFF2-40B4-BE49-F238E27FC236}">
                <a16:creationId xmlns:a16="http://schemas.microsoft.com/office/drawing/2014/main" id="{0473762E-B9DB-441A-8B12-7838E402E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9154" y="2576622"/>
            <a:ext cx="2586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2" name="Picture 37" descr="H:\DOM_DMA_DIM\INTERNET\Projets web\SMART\cliparts\Divers\bulle_rouge.emf">
            <a:extLst>
              <a:ext uri="{FF2B5EF4-FFF2-40B4-BE49-F238E27FC236}">
                <a16:creationId xmlns:a16="http://schemas.microsoft.com/office/drawing/2014/main" id="{D3E0D7C4-5B40-4A27-8E80-F35804A35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198" y="2386122"/>
            <a:ext cx="2586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3" name="Flèche : bas 712">
            <a:extLst>
              <a:ext uri="{FF2B5EF4-FFF2-40B4-BE49-F238E27FC236}">
                <a16:creationId xmlns:a16="http://schemas.microsoft.com/office/drawing/2014/main" id="{98476AE8-CA76-4111-A45D-81D12FCF9FAA}"/>
              </a:ext>
            </a:extLst>
          </p:cNvPr>
          <p:cNvSpPr/>
          <p:nvPr/>
        </p:nvSpPr>
        <p:spPr>
          <a:xfrm>
            <a:off x="4070947" y="3080671"/>
            <a:ext cx="308064" cy="87984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4" name="ZoneTexte 713">
            <a:extLst>
              <a:ext uri="{FF2B5EF4-FFF2-40B4-BE49-F238E27FC236}">
                <a16:creationId xmlns:a16="http://schemas.microsoft.com/office/drawing/2014/main" id="{D1DAFD18-459D-4364-AF93-D057D7A9D9E5}"/>
              </a:ext>
            </a:extLst>
          </p:cNvPr>
          <p:cNvSpPr txBox="1"/>
          <p:nvPr/>
        </p:nvSpPr>
        <p:spPr>
          <a:xfrm>
            <a:off x="3882993" y="2072052"/>
            <a:ext cx="527709" cy="369332"/>
          </a:xfrm>
          <a:prstGeom prst="rect">
            <a:avLst/>
          </a:prstGeom>
          <a:noFill/>
        </p:spPr>
        <p:txBody>
          <a:bodyPr wrap="none" rtlCol="0">
            <a:spAutoFit/>
          </a:bodyPr>
          <a:lstStyle/>
          <a:p>
            <a:r>
              <a:rPr lang="fr-FR" dirty="0">
                <a:solidFill>
                  <a:schemeClr val="tx2"/>
                </a:solidFill>
              </a:rPr>
              <a:t>IL-6</a:t>
            </a:r>
          </a:p>
        </p:txBody>
      </p:sp>
      <p:grpSp>
        <p:nvGrpSpPr>
          <p:cNvPr id="715" name="Groupe 714">
            <a:extLst>
              <a:ext uri="{FF2B5EF4-FFF2-40B4-BE49-F238E27FC236}">
                <a16:creationId xmlns:a16="http://schemas.microsoft.com/office/drawing/2014/main" id="{2C329BFC-030C-4EEC-8A7B-0F1FBF9C4AAA}"/>
              </a:ext>
            </a:extLst>
          </p:cNvPr>
          <p:cNvGrpSpPr/>
          <p:nvPr/>
        </p:nvGrpSpPr>
        <p:grpSpPr>
          <a:xfrm>
            <a:off x="7598020" y="4126529"/>
            <a:ext cx="339732" cy="1085293"/>
            <a:chOff x="2284850" y="5157192"/>
            <a:chExt cx="339732" cy="1085293"/>
          </a:xfrm>
        </p:grpSpPr>
        <p:sp>
          <p:nvSpPr>
            <p:cNvPr id="716" name="Freeform 10158">
              <a:extLst>
                <a:ext uri="{FF2B5EF4-FFF2-40B4-BE49-F238E27FC236}">
                  <a16:creationId xmlns:a16="http://schemas.microsoft.com/office/drawing/2014/main" id="{A72EAC85-CE0A-4B54-9603-7F9BA72CAD7C}"/>
                </a:ext>
              </a:extLst>
            </p:cNvPr>
            <p:cNvSpPr>
              <a:spLocks/>
            </p:cNvSpPr>
            <p:nvPr/>
          </p:nvSpPr>
          <p:spPr bwMode="auto">
            <a:xfrm>
              <a:off x="2284850" y="5157192"/>
              <a:ext cx="339732" cy="1082722"/>
            </a:xfrm>
            <a:custGeom>
              <a:avLst/>
              <a:gdLst>
                <a:gd name="T0" fmla="*/ 462 w 95"/>
                <a:gd name="T1" fmla="*/ 28 h 302"/>
                <a:gd name="T2" fmla="*/ 106 w 95"/>
                <a:gd name="T3" fmla="*/ 1173 h 302"/>
                <a:gd name="T4" fmla="*/ 394 w 95"/>
                <a:gd name="T5" fmla="*/ 2868 h 302"/>
                <a:gd name="T6" fmla="*/ 483 w 95"/>
                <a:gd name="T7" fmla="*/ 3750 h 302"/>
                <a:gd name="T8" fmla="*/ 1151 w 95"/>
                <a:gd name="T9" fmla="*/ 3672 h 302"/>
                <a:gd name="T10" fmla="*/ 1195 w 95"/>
                <a:gd name="T11" fmla="*/ 1889 h 302"/>
                <a:gd name="T12" fmla="*/ 462 w 95"/>
                <a:gd name="T13" fmla="*/ 28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02">
                  <a:moveTo>
                    <a:pt x="35" y="2"/>
                  </a:moveTo>
                  <a:cubicBezTo>
                    <a:pt x="14" y="0"/>
                    <a:pt x="0" y="47"/>
                    <a:pt x="8" y="89"/>
                  </a:cubicBezTo>
                  <a:cubicBezTo>
                    <a:pt x="16" y="132"/>
                    <a:pt x="36" y="183"/>
                    <a:pt x="30" y="217"/>
                  </a:cubicBezTo>
                  <a:cubicBezTo>
                    <a:pt x="25" y="251"/>
                    <a:pt x="22" y="266"/>
                    <a:pt x="37" y="284"/>
                  </a:cubicBezTo>
                  <a:cubicBezTo>
                    <a:pt x="52" y="302"/>
                    <a:pt x="81" y="296"/>
                    <a:pt x="88" y="278"/>
                  </a:cubicBezTo>
                  <a:cubicBezTo>
                    <a:pt x="95" y="259"/>
                    <a:pt x="91" y="162"/>
                    <a:pt x="91" y="143"/>
                  </a:cubicBezTo>
                  <a:cubicBezTo>
                    <a:pt x="91" y="125"/>
                    <a:pt x="73" y="2"/>
                    <a:pt x="35" y="2"/>
                  </a:cubicBezTo>
                  <a:close/>
                </a:path>
              </a:pathLst>
            </a:custGeom>
            <a:solidFill>
              <a:srgbClr val="FF72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17" name="Freeform 10162">
              <a:extLst>
                <a:ext uri="{FF2B5EF4-FFF2-40B4-BE49-F238E27FC236}">
                  <a16:creationId xmlns:a16="http://schemas.microsoft.com/office/drawing/2014/main" id="{4084B44F-5DC3-408B-B0BE-A7A662F67D69}"/>
                </a:ext>
              </a:extLst>
            </p:cNvPr>
            <p:cNvSpPr>
              <a:spLocks/>
            </p:cNvSpPr>
            <p:nvPr/>
          </p:nvSpPr>
          <p:spPr bwMode="auto">
            <a:xfrm>
              <a:off x="2306083" y="5193124"/>
              <a:ext cx="124366" cy="894687"/>
            </a:xfrm>
            <a:custGeom>
              <a:avLst/>
              <a:gdLst>
                <a:gd name="T0" fmla="*/ 77 w 35"/>
                <a:gd name="T1" fmla="*/ 1064 h 250"/>
                <a:gd name="T2" fmla="*/ 192 w 35"/>
                <a:gd name="T3" fmla="*/ 1605 h 250"/>
                <a:gd name="T4" fmla="*/ 363 w 35"/>
                <a:gd name="T5" fmla="*/ 2735 h 250"/>
                <a:gd name="T6" fmla="*/ 347 w 35"/>
                <a:gd name="T7" fmla="*/ 2801 h 250"/>
                <a:gd name="T8" fmla="*/ 323 w 35"/>
                <a:gd name="T9" fmla="*/ 3285 h 250"/>
                <a:gd name="T10" fmla="*/ 323 w 35"/>
                <a:gd name="T11" fmla="*/ 3285 h 250"/>
                <a:gd name="T12" fmla="*/ 401 w 35"/>
                <a:gd name="T13" fmla="*/ 2813 h 250"/>
                <a:gd name="T14" fmla="*/ 412 w 35"/>
                <a:gd name="T15" fmla="*/ 2735 h 250"/>
                <a:gd name="T16" fmla="*/ 286 w 35"/>
                <a:gd name="T17" fmla="*/ 1593 h 250"/>
                <a:gd name="T18" fmla="*/ 155 w 35"/>
                <a:gd name="T19" fmla="*/ 1053 h 250"/>
                <a:gd name="T20" fmla="*/ 258 w 35"/>
                <a:gd name="T21" fmla="*/ 0 h 250"/>
                <a:gd name="T22" fmla="*/ 258 w 35"/>
                <a:gd name="T23" fmla="*/ 0 h 250"/>
                <a:gd name="T24" fmla="*/ 77 w 35"/>
                <a:gd name="T25" fmla="*/ 1064 h 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250">
                  <a:moveTo>
                    <a:pt x="6" y="81"/>
                  </a:moveTo>
                  <a:cubicBezTo>
                    <a:pt x="8" y="94"/>
                    <a:pt x="12" y="108"/>
                    <a:pt x="15" y="122"/>
                  </a:cubicBezTo>
                  <a:cubicBezTo>
                    <a:pt x="23" y="153"/>
                    <a:pt x="32" y="185"/>
                    <a:pt x="28" y="208"/>
                  </a:cubicBezTo>
                  <a:cubicBezTo>
                    <a:pt x="27" y="213"/>
                    <a:pt x="27" y="213"/>
                    <a:pt x="27" y="213"/>
                  </a:cubicBezTo>
                  <a:cubicBezTo>
                    <a:pt x="25" y="229"/>
                    <a:pt x="25" y="240"/>
                    <a:pt x="25" y="250"/>
                  </a:cubicBezTo>
                  <a:cubicBezTo>
                    <a:pt x="25" y="250"/>
                    <a:pt x="25" y="250"/>
                    <a:pt x="25" y="250"/>
                  </a:cubicBezTo>
                  <a:cubicBezTo>
                    <a:pt x="25" y="241"/>
                    <a:pt x="28" y="229"/>
                    <a:pt x="31" y="214"/>
                  </a:cubicBezTo>
                  <a:cubicBezTo>
                    <a:pt x="32" y="208"/>
                    <a:pt x="32" y="208"/>
                    <a:pt x="32" y="208"/>
                  </a:cubicBezTo>
                  <a:cubicBezTo>
                    <a:pt x="35" y="185"/>
                    <a:pt x="30" y="152"/>
                    <a:pt x="22" y="121"/>
                  </a:cubicBezTo>
                  <a:cubicBezTo>
                    <a:pt x="18" y="107"/>
                    <a:pt x="15" y="93"/>
                    <a:pt x="12" y="80"/>
                  </a:cubicBezTo>
                  <a:cubicBezTo>
                    <a:pt x="6" y="50"/>
                    <a:pt x="8" y="14"/>
                    <a:pt x="20" y="0"/>
                  </a:cubicBezTo>
                  <a:cubicBezTo>
                    <a:pt x="20" y="0"/>
                    <a:pt x="20" y="0"/>
                    <a:pt x="20" y="0"/>
                  </a:cubicBezTo>
                  <a:cubicBezTo>
                    <a:pt x="7" y="15"/>
                    <a:pt x="0" y="50"/>
                    <a:pt x="6"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18" name="Freeform 10170">
              <a:extLst>
                <a:ext uri="{FF2B5EF4-FFF2-40B4-BE49-F238E27FC236}">
                  <a16:creationId xmlns:a16="http://schemas.microsoft.com/office/drawing/2014/main" id="{CFE28A70-D1A9-4084-807A-36AE2BBAD424}"/>
                </a:ext>
              </a:extLst>
            </p:cNvPr>
            <p:cNvSpPr>
              <a:spLocks/>
            </p:cNvSpPr>
            <p:nvPr/>
          </p:nvSpPr>
          <p:spPr bwMode="auto">
            <a:xfrm>
              <a:off x="2284850" y="5159763"/>
              <a:ext cx="339732" cy="1082722"/>
            </a:xfrm>
            <a:custGeom>
              <a:avLst/>
              <a:gdLst>
                <a:gd name="T0" fmla="*/ 462 w 95"/>
                <a:gd name="T1" fmla="*/ 28 h 302"/>
                <a:gd name="T2" fmla="*/ 106 w 95"/>
                <a:gd name="T3" fmla="*/ 1173 h 302"/>
                <a:gd name="T4" fmla="*/ 394 w 95"/>
                <a:gd name="T5" fmla="*/ 2868 h 302"/>
                <a:gd name="T6" fmla="*/ 483 w 95"/>
                <a:gd name="T7" fmla="*/ 3750 h 302"/>
                <a:gd name="T8" fmla="*/ 1151 w 95"/>
                <a:gd name="T9" fmla="*/ 3672 h 302"/>
                <a:gd name="T10" fmla="*/ 1195 w 95"/>
                <a:gd name="T11" fmla="*/ 1889 h 302"/>
                <a:gd name="T12" fmla="*/ 462 w 95"/>
                <a:gd name="T13" fmla="*/ 28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02">
                  <a:moveTo>
                    <a:pt x="35" y="2"/>
                  </a:moveTo>
                  <a:cubicBezTo>
                    <a:pt x="14" y="0"/>
                    <a:pt x="0" y="47"/>
                    <a:pt x="8" y="89"/>
                  </a:cubicBezTo>
                  <a:cubicBezTo>
                    <a:pt x="16" y="132"/>
                    <a:pt x="36" y="183"/>
                    <a:pt x="30" y="217"/>
                  </a:cubicBezTo>
                  <a:cubicBezTo>
                    <a:pt x="25" y="251"/>
                    <a:pt x="22" y="266"/>
                    <a:pt x="37" y="284"/>
                  </a:cubicBezTo>
                  <a:cubicBezTo>
                    <a:pt x="52" y="302"/>
                    <a:pt x="81" y="296"/>
                    <a:pt x="88" y="278"/>
                  </a:cubicBezTo>
                  <a:cubicBezTo>
                    <a:pt x="95" y="259"/>
                    <a:pt x="91" y="162"/>
                    <a:pt x="91" y="143"/>
                  </a:cubicBezTo>
                  <a:cubicBezTo>
                    <a:pt x="91" y="125"/>
                    <a:pt x="73" y="2"/>
                    <a:pt x="35" y="2"/>
                  </a:cubicBezTo>
                  <a:close/>
                </a:path>
              </a:pathLst>
            </a:custGeom>
            <a:noFill/>
            <a:ln w="7938" cap="rnd">
              <a:solidFill>
                <a:srgbClr val="75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719" name="Groupe 718">
            <a:extLst>
              <a:ext uri="{FF2B5EF4-FFF2-40B4-BE49-F238E27FC236}">
                <a16:creationId xmlns:a16="http://schemas.microsoft.com/office/drawing/2014/main" id="{3D2ED764-BF81-4A04-A96C-2E693E3197DB}"/>
              </a:ext>
            </a:extLst>
          </p:cNvPr>
          <p:cNvGrpSpPr/>
          <p:nvPr/>
        </p:nvGrpSpPr>
        <p:grpSpPr>
          <a:xfrm>
            <a:off x="8732405" y="4127198"/>
            <a:ext cx="383908" cy="1085818"/>
            <a:chOff x="3419235" y="5157862"/>
            <a:chExt cx="383908" cy="1085818"/>
          </a:xfrm>
        </p:grpSpPr>
        <p:sp>
          <p:nvSpPr>
            <p:cNvPr id="720" name="Freeform 10159">
              <a:extLst>
                <a:ext uri="{FF2B5EF4-FFF2-40B4-BE49-F238E27FC236}">
                  <a16:creationId xmlns:a16="http://schemas.microsoft.com/office/drawing/2014/main" id="{2D9C4095-AA24-467A-A2A3-08579E2277C6}"/>
                </a:ext>
              </a:extLst>
            </p:cNvPr>
            <p:cNvSpPr>
              <a:spLocks/>
            </p:cNvSpPr>
            <p:nvPr/>
          </p:nvSpPr>
          <p:spPr bwMode="auto">
            <a:xfrm>
              <a:off x="3419235" y="5160958"/>
              <a:ext cx="383908" cy="1082722"/>
            </a:xfrm>
            <a:custGeom>
              <a:avLst/>
              <a:gdLst>
                <a:gd name="T0" fmla="*/ 783 w 95"/>
                <a:gd name="T1" fmla="*/ 28 h 302"/>
                <a:gd name="T2" fmla="*/ 1139 w 95"/>
                <a:gd name="T3" fmla="*/ 1173 h 302"/>
                <a:gd name="T4" fmla="*/ 851 w 95"/>
                <a:gd name="T5" fmla="*/ 2868 h 302"/>
                <a:gd name="T6" fmla="*/ 762 w 95"/>
                <a:gd name="T7" fmla="*/ 3750 h 302"/>
                <a:gd name="T8" fmla="*/ 94 w 95"/>
                <a:gd name="T9" fmla="*/ 3672 h 302"/>
                <a:gd name="T10" fmla="*/ 66 w 95"/>
                <a:gd name="T11" fmla="*/ 1889 h 302"/>
                <a:gd name="T12" fmla="*/ 783 w 95"/>
                <a:gd name="T13" fmla="*/ 28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02">
                  <a:moveTo>
                    <a:pt x="60" y="2"/>
                  </a:moveTo>
                  <a:cubicBezTo>
                    <a:pt x="81" y="0"/>
                    <a:pt x="95" y="47"/>
                    <a:pt x="87" y="89"/>
                  </a:cubicBezTo>
                  <a:cubicBezTo>
                    <a:pt x="79" y="132"/>
                    <a:pt x="59" y="183"/>
                    <a:pt x="65" y="217"/>
                  </a:cubicBezTo>
                  <a:cubicBezTo>
                    <a:pt x="70" y="251"/>
                    <a:pt x="74" y="266"/>
                    <a:pt x="58" y="284"/>
                  </a:cubicBezTo>
                  <a:cubicBezTo>
                    <a:pt x="43" y="302"/>
                    <a:pt x="14" y="296"/>
                    <a:pt x="7" y="278"/>
                  </a:cubicBezTo>
                  <a:cubicBezTo>
                    <a:pt x="0" y="259"/>
                    <a:pt x="5" y="162"/>
                    <a:pt x="5" y="143"/>
                  </a:cubicBezTo>
                  <a:cubicBezTo>
                    <a:pt x="5" y="125"/>
                    <a:pt x="22" y="2"/>
                    <a:pt x="60" y="2"/>
                  </a:cubicBezTo>
                  <a:close/>
                </a:path>
              </a:pathLst>
            </a:custGeom>
            <a:solidFill>
              <a:srgbClr val="FF72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1" name="Freeform 10166">
              <a:extLst>
                <a:ext uri="{FF2B5EF4-FFF2-40B4-BE49-F238E27FC236}">
                  <a16:creationId xmlns:a16="http://schemas.microsoft.com/office/drawing/2014/main" id="{5696ECF9-F4B7-47B6-A9DB-9FE699CBF781}"/>
                </a:ext>
              </a:extLst>
            </p:cNvPr>
            <p:cNvSpPr>
              <a:spLocks/>
            </p:cNvSpPr>
            <p:nvPr/>
          </p:nvSpPr>
          <p:spPr bwMode="auto">
            <a:xfrm>
              <a:off x="3620782" y="5218245"/>
              <a:ext cx="152535" cy="949278"/>
            </a:xfrm>
            <a:custGeom>
              <a:avLst/>
              <a:gdLst>
                <a:gd name="T0" fmla="*/ 363 w 38"/>
                <a:gd name="T1" fmla="*/ 0 h 265"/>
                <a:gd name="T2" fmla="*/ 347 w 38"/>
                <a:gd name="T3" fmla="*/ 959 h 265"/>
                <a:gd name="T4" fmla="*/ 220 w 38"/>
                <a:gd name="T5" fmla="*/ 1500 h 265"/>
                <a:gd name="T6" fmla="*/ 49 w 38"/>
                <a:gd name="T7" fmla="*/ 2662 h 265"/>
                <a:gd name="T8" fmla="*/ 66 w 38"/>
                <a:gd name="T9" fmla="*/ 2740 h 265"/>
                <a:gd name="T10" fmla="*/ 49 w 38"/>
                <a:gd name="T11" fmla="*/ 3494 h 265"/>
                <a:gd name="T12" fmla="*/ 49 w 38"/>
                <a:gd name="T13" fmla="*/ 3494 h 265"/>
                <a:gd name="T14" fmla="*/ 155 w 38"/>
                <a:gd name="T15" fmla="*/ 2717 h 265"/>
                <a:gd name="T16" fmla="*/ 143 w 38"/>
                <a:gd name="T17" fmla="*/ 2650 h 265"/>
                <a:gd name="T18" fmla="*/ 307 w 38"/>
                <a:gd name="T19" fmla="*/ 1528 h 265"/>
                <a:gd name="T20" fmla="*/ 438 w 38"/>
                <a:gd name="T21" fmla="*/ 976 h 265"/>
                <a:gd name="T22" fmla="*/ 363 w 38"/>
                <a:gd name="T23" fmla="*/ 0 h 2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65">
                  <a:moveTo>
                    <a:pt x="28" y="0"/>
                  </a:moveTo>
                  <a:cubicBezTo>
                    <a:pt x="35" y="18"/>
                    <a:pt x="31" y="51"/>
                    <a:pt x="27" y="73"/>
                  </a:cubicBezTo>
                  <a:cubicBezTo>
                    <a:pt x="24" y="86"/>
                    <a:pt x="20" y="100"/>
                    <a:pt x="17" y="114"/>
                  </a:cubicBezTo>
                  <a:cubicBezTo>
                    <a:pt x="9" y="146"/>
                    <a:pt x="0" y="178"/>
                    <a:pt x="4" y="202"/>
                  </a:cubicBezTo>
                  <a:cubicBezTo>
                    <a:pt x="5" y="208"/>
                    <a:pt x="5" y="208"/>
                    <a:pt x="5" y="208"/>
                  </a:cubicBezTo>
                  <a:cubicBezTo>
                    <a:pt x="9" y="235"/>
                    <a:pt x="15" y="250"/>
                    <a:pt x="4" y="265"/>
                  </a:cubicBezTo>
                  <a:cubicBezTo>
                    <a:pt x="4" y="265"/>
                    <a:pt x="4" y="265"/>
                    <a:pt x="4" y="265"/>
                  </a:cubicBezTo>
                  <a:cubicBezTo>
                    <a:pt x="16" y="248"/>
                    <a:pt x="17" y="234"/>
                    <a:pt x="12" y="206"/>
                  </a:cubicBezTo>
                  <a:cubicBezTo>
                    <a:pt x="11" y="201"/>
                    <a:pt x="11" y="201"/>
                    <a:pt x="11" y="201"/>
                  </a:cubicBezTo>
                  <a:cubicBezTo>
                    <a:pt x="8" y="178"/>
                    <a:pt x="16" y="147"/>
                    <a:pt x="24" y="116"/>
                  </a:cubicBezTo>
                  <a:cubicBezTo>
                    <a:pt x="27" y="102"/>
                    <a:pt x="31" y="88"/>
                    <a:pt x="34" y="74"/>
                  </a:cubicBezTo>
                  <a:cubicBezTo>
                    <a:pt x="38" y="51"/>
                    <a:pt x="35" y="20"/>
                    <a:pt x="28" y="0"/>
                  </a:cubicBezTo>
                  <a:close/>
                </a:path>
              </a:pathLst>
            </a:custGeom>
            <a:solidFill>
              <a:srgbClr val="FF59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2" name="Freeform 10171">
              <a:extLst>
                <a:ext uri="{FF2B5EF4-FFF2-40B4-BE49-F238E27FC236}">
                  <a16:creationId xmlns:a16="http://schemas.microsoft.com/office/drawing/2014/main" id="{E4B5090B-DA52-401F-954A-859BA43C6359}"/>
                </a:ext>
              </a:extLst>
            </p:cNvPr>
            <p:cNvSpPr>
              <a:spLocks/>
            </p:cNvSpPr>
            <p:nvPr/>
          </p:nvSpPr>
          <p:spPr bwMode="auto">
            <a:xfrm>
              <a:off x="3419235" y="5157862"/>
              <a:ext cx="383908" cy="1082722"/>
            </a:xfrm>
            <a:custGeom>
              <a:avLst/>
              <a:gdLst>
                <a:gd name="T0" fmla="*/ 783 w 95"/>
                <a:gd name="T1" fmla="*/ 28 h 302"/>
                <a:gd name="T2" fmla="*/ 1139 w 95"/>
                <a:gd name="T3" fmla="*/ 1173 h 302"/>
                <a:gd name="T4" fmla="*/ 851 w 95"/>
                <a:gd name="T5" fmla="*/ 2868 h 302"/>
                <a:gd name="T6" fmla="*/ 762 w 95"/>
                <a:gd name="T7" fmla="*/ 3750 h 302"/>
                <a:gd name="T8" fmla="*/ 94 w 95"/>
                <a:gd name="T9" fmla="*/ 3672 h 302"/>
                <a:gd name="T10" fmla="*/ 66 w 95"/>
                <a:gd name="T11" fmla="*/ 1889 h 302"/>
                <a:gd name="T12" fmla="*/ 783 w 95"/>
                <a:gd name="T13" fmla="*/ 28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302">
                  <a:moveTo>
                    <a:pt x="60" y="2"/>
                  </a:moveTo>
                  <a:cubicBezTo>
                    <a:pt x="81" y="0"/>
                    <a:pt x="95" y="47"/>
                    <a:pt x="87" y="89"/>
                  </a:cubicBezTo>
                  <a:cubicBezTo>
                    <a:pt x="79" y="132"/>
                    <a:pt x="59" y="183"/>
                    <a:pt x="65" y="217"/>
                  </a:cubicBezTo>
                  <a:cubicBezTo>
                    <a:pt x="70" y="251"/>
                    <a:pt x="74" y="266"/>
                    <a:pt x="58" y="284"/>
                  </a:cubicBezTo>
                  <a:cubicBezTo>
                    <a:pt x="43" y="302"/>
                    <a:pt x="14" y="296"/>
                    <a:pt x="7" y="278"/>
                  </a:cubicBezTo>
                  <a:cubicBezTo>
                    <a:pt x="0" y="259"/>
                    <a:pt x="5" y="162"/>
                    <a:pt x="5" y="143"/>
                  </a:cubicBezTo>
                  <a:cubicBezTo>
                    <a:pt x="5" y="125"/>
                    <a:pt x="22" y="2"/>
                    <a:pt x="60" y="2"/>
                  </a:cubicBezTo>
                  <a:close/>
                </a:path>
              </a:pathLst>
            </a:custGeom>
            <a:noFill/>
            <a:ln w="7938" cap="rnd">
              <a:solidFill>
                <a:srgbClr val="75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723" name="Group 3216">
            <a:extLst>
              <a:ext uri="{FF2B5EF4-FFF2-40B4-BE49-F238E27FC236}">
                <a16:creationId xmlns:a16="http://schemas.microsoft.com/office/drawing/2014/main" id="{7FD58C72-9169-4274-862B-893F78DCAF65}"/>
              </a:ext>
            </a:extLst>
          </p:cNvPr>
          <p:cNvGrpSpPr>
            <a:grpSpLocks/>
          </p:cNvGrpSpPr>
          <p:nvPr/>
        </p:nvGrpSpPr>
        <p:grpSpPr bwMode="auto">
          <a:xfrm>
            <a:off x="7887193" y="4353592"/>
            <a:ext cx="436563" cy="681037"/>
            <a:chOff x="2787" y="1544"/>
            <a:chExt cx="290" cy="263"/>
          </a:xfrm>
        </p:grpSpPr>
        <p:sp>
          <p:nvSpPr>
            <p:cNvPr id="724" name="Freeform 3217">
              <a:extLst>
                <a:ext uri="{FF2B5EF4-FFF2-40B4-BE49-F238E27FC236}">
                  <a16:creationId xmlns:a16="http://schemas.microsoft.com/office/drawing/2014/main" id="{36CA4AFB-852F-4B3F-B0FA-2B57174815A2}"/>
                </a:ext>
              </a:extLst>
            </p:cNvPr>
            <p:cNvSpPr>
              <a:spLocks/>
            </p:cNvSpPr>
            <p:nvPr/>
          </p:nvSpPr>
          <p:spPr bwMode="auto">
            <a:xfrm>
              <a:off x="2787" y="1544"/>
              <a:ext cx="290" cy="263"/>
            </a:xfrm>
            <a:custGeom>
              <a:avLst/>
              <a:gdLst>
                <a:gd name="T0" fmla="*/ 1813 w 116"/>
                <a:gd name="T1" fmla="*/ 0 h 99"/>
                <a:gd name="T2" fmla="*/ 1458 w 116"/>
                <a:gd name="T3" fmla="*/ 0 h 99"/>
                <a:gd name="T4" fmla="*/ 1458 w 116"/>
                <a:gd name="T5" fmla="*/ 35 h 99"/>
                <a:gd name="T6" fmla="*/ 908 w 116"/>
                <a:gd name="T7" fmla="*/ 691 h 99"/>
                <a:gd name="T8" fmla="*/ 345 w 116"/>
                <a:gd name="T9" fmla="*/ 35 h 99"/>
                <a:gd name="T10" fmla="*/ 345 w 116"/>
                <a:gd name="T11" fmla="*/ 0 h 99"/>
                <a:gd name="T12" fmla="*/ 0 w 116"/>
                <a:gd name="T13" fmla="*/ 0 h 99"/>
                <a:gd name="T14" fmla="*/ 250 w 116"/>
                <a:gd name="T15" fmla="*/ 1347 h 99"/>
                <a:gd name="T16" fmla="*/ 708 w 116"/>
                <a:gd name="T17" fmla="*/ 1347 h 99"/>
                <a:gd name="T18" fmla="*/ 708 w 116"/>
                <a:gd name="T19" fmla="*/ 1610 h 99"/>
                <a:gd name="T20" fmla="*/ 908 w 116"/>
                <a:gd name="T21" fmla="*/ 1857 h 99"/>
                <a:gd name="T22" fmla="*/ 1095 w 116"/>
                <a:gd name="T23" fmla="*/ 1610 h 99"/>
                <a:gd name="T24" fmla="*/ 1095 w 116"/>
                <a:gd name="T25" fmla="*/ 1347 h 99"/>
                <a:gd name="T26" fmla="*/ 1563 w 116"/>
                <a:gd name="T27" fmla="*/ 1347 h 99"/>
                <a:gd name="T28" fmla="*/ 1813 w 116"/>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 h="99">
                  <a:moveTo>
                    <a:pt x="116" y="0"/>
                  </a:moveTo>
                  <a:cubicBezTo>
                    <a:pt x="93" y="0"/>
                    <a:pt x="93" y="0"/>
                    <a:pt x="93" y="0"/>
                  </a:cubicBezTo>
                  <a:cubicBezTo>
                    <a:pt x="93" y="1"/>
                    <a:pt x="93" y="1"/>
                    <a:pt x="93" y="2"/>
                  </a:cubicBezTo>
                  <a:cubicBezTo>
                    <a:pt x="93" y="21"/>
                    <a:pt x="77" y="37"/>
                    <a:pt x="58" y="37"/>
                  </a:cubicBezTo>
                  <a:cubicBezTo>
                    <a:pt x="38" y="37"/>
                    <a:pt x="22" y="21"/>
                    <a:pt x="22" y="2"/>
                  </a:cubicBezTo>
                  <a:cubicBezTo>
                    <a:pt x="22" y="1"/>
                    <a:pt x="22" y="1"/>
                    <a:pt x="22" y="0"/>
                  </a:cubicBezTo>
                  <a:cubicBezTo>
                    <a:pt x="0" y="0"/>
                    <a:pt x="0" y="0"/>
                    <a:pt x="0" y="0"/>
                  </a:cubicBezTo>
                  <a:cubicBezTo>
                    <a:pt x="16" y="72"/>
                    <a:pt x="16" y="72"/>
                    <a:pt x="16" y="72"/>
                  </a:cubicBezTo>
                  <a:cubicBezTo>
                    <a:pt x="45" y="72"/>
                    <a:pt x="45" y="72"/>
                    <a:pt x="45" y="72"/>
                  </a:cubicBezTo>
                  <a:cubicBezTo>
                    <a:pt x="45" y="86"/>
                    <a:pt x="45" y="86"/>
                    <a:pt x="45" y="86"/>
                  </a:cubicBezTo>
                  <a:cubicBezTo>
                    <a:pt x="45" y="93"/>
                    <a:pt x="51" y="99"/>
                    <a:pt x="58" y="99"/>
                  </a:cubicBezTo>
                  <a:cubicBezTo>
                    <a:pt x="65" y="99"/>
                    <a:pt x="70" y="93"/>
                    <a:pt x="70" y="86"/>
                  </a:cubicBezTo>
                  <a:cubicBezTo>
                    <a:pt x="70" y="72"/>
                    <a:pt x="70" y="72"/>
                    <a:pt x="70" y="72"/>
                  </a:cubicBezTo>
                  <a:cubicBezTo>
                    <a:pt x="100" y="72"/>
                    <a:pt x="100" y="72"/>
                    <a:pt x="100" y="72"/>
                  </a:cubicBezTo>
                  <a:lnTo>
                    <a:pt x="116" y="0"/>
                  </a:lnTo>
                  <a:close/>
                </a:path>
              </a:pathLst>
            </a:custGeom>
            <a:solidFill>
              <a:srgbClr val="615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5" name="Freeform 3218">
              <a:extLst>
                <a:ext uri="{FF2B5EF4-FFF2-40B4-BE49-F238E27FC236}">
                  <a16:creationId xmlns:a16="http://schemas.microsoft.com/office/drawing/2014/main" id="{DB54055C-B166-4AF0-A46F-7CD740CC0813}"/>
                </a:ext>
              </a:extLst>
            </p:cNvPr>
            <p:cNvSpPr>
              <a:spLocks noEditPoints="1"/>
            </p:cNvSpPr>
            <p:nvPr/>
          </p:nvSpPr>
          <p:spPr bwMode="auto">
            <a:xfrm>
              <a:off x="2819" y="1544"/>
              <a:ext cx="258" cy="263"/>
            </a:xfrm>
            <a:custGeom>
              <a:avLst/>
              <a:gdLst>
                <a:gd name="T0" fmla="*/ 145 w 103"/>
                <a:gd name="T1" fmla="*/ 35 h 99"/>
                <a:gd name="T2" fmla="*/ 145 w 103"/>
                <a:gd name="T3" fmla="*/ 0 h 99"/>
                <a:gd name="T4" fmla="*/ 63 w 103"/>
                <a:gd name="T5" fmla="*/ 0 h 99"/>
                <a:gd name="T6" fmla="*/ 175 w 103"/>
                <a:gd name="T7" fmla="*/ 260 h 99"/>
                <a:gd name="T8" fmla="*/ 145 w 103"/>
                <a:gd name="T9" fmla="*/ 35 h 99"/>
                <a:gd name="T10" fmla="*/ 1463 w 103"/>
                <a:gd name="T11" fmla="*/ 0 h 99"/>
                <a:gd name="T12" fmla="*/ 1255 w 103"/>
                <a:gd name="T13" fmla="*/ 1121 h 99"/>
                <a:gd name="T14" fmla="*/ 942 w 103"/>
                <a:gd name="T15" fmla="*/ 1121 h 99"/>
                <a:gd name="T16" fmla="*/ 784 w 103"/>
                <a:gd name="T17" fmla="*/ 1389 h 99"/>
                <a:gd name="T18" fmla="*/ 584 w 103"/>
                <a:gd name="T19" fmla="*/ 1631 h 99"/>
                <a:gd name="T20" fmla="*/ 501 w 103"/>
                <a:gd name="T21" fmla="*/ 1610 h 99"/>
                <a:gd name="T22" fmla="*/ 501 w 103"/>
                <a:gd name="T23" fmla="*/ 1610 h 99"/>
                <a:gd name="T24" fmla="*/ 709 w 103"/>
                <a:gd name="T25" fmla="*/ 1857 h 99"/>
                <a:gd name="T26" fmla="*/ 897 w 103"/>
                <a:gd name="T27" fmla="*/ 1610 h 99"/>
                <a:gd name="T28" fmla="*/ 897 w 103"/>
                <a:gd name="T29" fmla="*/ 1347 h 99"/>
                <a:gd name="T30" fmla="*/ 1368 w 103"/>
                <a:gd name="T31" fmla="*/ 1347 h 99"/>
                <a:gd name="T32" fmla="*/ 1618 w 103"/>
                <a:gd name="T33" fmla="*/ 0 h 99"/>
                <a:gd name="T34" fmla="*/ 1463 w 103"/>
                <a:gd name="T35" fmla="*/ 0 h 99"/>
                <a:gd name="T36" fmla="*/ 50 w 103"/>
                <a:gd name="T37" fmla="*/ 1347 h 99"/>
                <a:gd name="T38" fmla="*/ 396 w 103"/>
                <a:gd name="T39" fmla="*/ 1347 h 99"/>
                <a:gd name="T40" fmla="*/ 376 w 103"/>
                <a:gd name="T41" fmla="*/ 1278 h 99"/>
                <a:gd name="T42" fmla="*/ 0 w 103"/>
                <a:gd name="T43" fmla="*/ 1121 h 99"/>
                <a:gd name="T44" fmla="*/ 50 w 103"/>
                <a:gd name="T45" fmla="*/ 1347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3" h="99">
                  <a:moveTo>
                    <a:pt x="9" y="2"/>
                  </a:moveTo>
                  <a:cubicBezTo>
                    <a:pt x="9" y="1"/>
                    <a:pt x="9" y="1"/>
                    <a:pt x="9" y="0"/>
                  </a:cubicBezTo>
                  <a:cubicBezTo>
                    <a:pt x="4" y="0"/>
                    <a:pt x="4" y="0"/>
                    <a:pt x="4" y="0"/>
                  </a:cubicBezTo>
                  <a:cubicBezTo>
                    <a:pt x="5" y="5"/>
                    <a:pt x="8" y="10"/>
                    <a:pt x="11" y="14"/>
                  </a:cubicBezTo>
                  <a:cubicBezTo>
                    <a:pt x="10" y="10"/>
                    <a:pt x="9" y="6"/>
                    <a:pt x="9" y="2"/>
                  </a:cubicBezTo>
                  <a:close/>
                  <a:moveTo>
                    <a:pt x="93" y="0"/>
                  </a:moveTo>
                  <a:cubicBezTo>
                    <a:pt x="80" y="60"/>
                    <a:pt x="80" y="60"/>
                    <a:pt x="80" y="60"/>
                  </a:cubicBezTo>
                  <a:cubicBezTo>
                    <a:pt x="80" y="60"/>
                    <a:pt x="67" y="60"/>
                    <a:pt x="60" y="60"/>
                  </a:cubicBezTo>
                  <a:cubicBezTo>
                    <a:pt x="52" y="60"/>
                    <a:pt x="50" y="74"/>
                    <a:pt x="50" y="74"/>
                  </a:cubicBezTo>
                  <a:cubicBezTo>
                    <a:pt x="50" y="81"/>
                    <a:pt x="44" y="87"/>
                    <a:pt x="37" y="87"/>
                  </a:cubicBezTo>
                  <a:cubicBezTo>
                    <a:pt x="36" y="87"/>
                    <a:pt x="34" y="86"/>
                    <a:pt x="32" y="86"/>
                  </a:cubicBezTo>
                  <a:cubicBezTo>
                    <a:pt x="32" y="86"/>
                    <a:pt x="32" y="86"/>
                    <a:pt x="32" y="86"/>
                  </a:cubicBezTo>
                  <a:cubicBezTo>
                    <a:pt x="32" y="93"/>
                    <a:pt x="38" y="99"/>
                    <a:pt x="45" y="99"/>
                  </a:cubicBezTo>
                  <a:cubicBezTo>
                    <a:pt x="52" y="99"/>
                    <a:pt x="57" y="93"/>
                    <a:pt x="57" y="86"/>
                  </a:cubicBezTo>
                  <a:cubicBezTo>
                    <a:pt x="57" y="72"/>
                    <a:pt x="57" y="72"/>
                    <a:pt x="57" y="72"/>
                  </a:cubicBezTo>
                  <a:cubicBezTo>
                    <a:pt x="87" y="72"/>
                    <a:pt x="87" y="72"/>
                    <a:pt x="87" y="72"/>
                  </a:cubicBezTo>
                  <a:cubicBezTo>
                    <a:pt x="103" y="0"/>
                    <a:pt x="103" y="0"/>
                    <a:pt x="103" y="0"/>
                  </a:cubicBezTo>
                  <a:lnTo>
                    <a:pt x="93" y="0"/>
                  </a:lnTo>
                  <a:close/>
                  <a:moveTo>
                    <a:pt x="3" y="72"/>
                  </a:moveTo>
                  <a:cubicBezTo>
                    <a:pt x="25" y="72"/>
                    <a:pt x="25" y="72"/>
                    <a:pt x="25" y="72"/>
                  </a:cubicBezTo>
                  <a:cubicBezTo>
                    <a:pt x="24" y="68"/>
                    <a:pt x="24" y="68"/>
                    <a:pt x="24" y="68"/>
                  </a:cubicBezTo>
                  <a:cubicBezTo>
                    <a:pt x="0" y="60"/>
                    <a:pt x="0" y="60"/>
                    <a:pt x="0" y="60"/>
                  </a:cubicBezTo>
                  <a:lnTo>
                    <a:pt x="3" y="72"/>
                  </a:lnTo>
                  <a:close/>
                </a:path>
              </a:pathLst>
            </a:custGeom>
            <a:solidFill>
              <a:srgbClr val="5142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6" name="Freeform 3219">
              <a:extLst>
                <a:ext uri="{FF2B5EF4-FFF2-40B4-BE49-F238E27FC236}">
                  <a16:creationId xmlns:a16="http://schemas.microsoft.com/office/drawing/2014/main" id="{82DDA59C-2B4E-493B-9DE0-1A3877CCDB52}"/>
                </a:ext>
              </a:extLst>
            </p:cNvPr>
            <p:cNvSpPr>
              <a:spLocks/>
            </p:cNvSpPr>
            <p:nvPr/>
          </p:nvSpPr>
          <p:spPr bwMode="auto">
            <a:xfrm>
              <a:off x="2939" y="1554"/>
              <a:ext cx="90" cy="96"/>
            </a:xfrm>
            <a:custGeom>
              <a:avLst/>
              <a:gdLst>
                <a:gd name="T0" fmla="*/ 0 w 36"/>
                <a:gd name="T1" fmla="*/ 683 h 36"/>
                <a:gd name="T2" fmla="*/ 563 w 36"/>
                <a:gd name="T3" fmla="*/ 0 h 36"/>
                <a:gd name="T4" fmla="*/ 0 w 36"/>
                <a:gd name="T5" fmla="*/ 683 h 36"/>
                <a:gd name="T6" fmla="*/ 0 60000 65536"/>
                <a:gd name="T7" fmla="*/ 0 60000 65536"/>
                <a:gd name="T8" fmla="*/ 0 60000 65536"/>
              </a:gdLst>
              <a:ahLst/>
              <a:cxnLst>
                <a:cxn ang="T6">
                  <a:pos x="T0" y="T1"/>
                </a:cxn>
                <a:cxn ang="T7">
                  <a:pos x="T2" y="T3"/>
                </a:cxn>
                <a:cxn ang="T8">
                  <a:pos x="T4" y="T5"/>
                </a:cxn>
              </a:cxnLst>
              <a:rect l="0" t="0" r="r" b="b"/>
              <a:pathLst>
                <a:path w="36" h="36">
                  <a:moveTo>
                    <a:pt x="0" y="36"/>
                  </a:moveTo>
                  <a:cubicBezTo>
                    <a:pt x="20" y="36"/>
                    <a:pt x="36" y="20"/>
                    <a:pt x="36" y="0"/>
                  </a:cubicBezTo>
                  <a:cubicBezTo>
                    <a:pt x="35" y="21"/>
                    <a:pt x="28" y="36"/>
                    <a:pt x="0"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7" name="Freeform 3220">
              <a:extLst>
                <a:ext uri="{FF2B5EF4-FFF2-40B4-BE49-F238E27FC236}">
                  <a16:creationId xmlns:a16="http://schemas.microsoft.com/office/drawing/2014/main" id="{431B6683-5BC2-4269-886C-C2D94B0824F1}"/>
                </a:ext>
              </a:extLst>
            </p:cNvPr>
            <p:cNvSpPr>
              <a:spLocks/>
            </p:cNvSpPr>
            <p:nvPr/>
          </p:nvSpPr>
          <p:spPr bwMode="auto">
            <a:xfrm>
              <a:off x="2797" y="1552"/>
              <a:ext cx="22" cy="103"/>
            </a:xfrm>
            <a:custGeom>
              <a:avLst/>
              <a:gdLst>
                <a:gd name="T0" fmla="*/ 132 w 9"/>
                <a:gd name="T1" fmla="*/ 21 h 39"/>
                <a:gd name="T2" fmla="*/ 0 w 9"/>
                <a:gd name="T3" fmla="*/ 21 h 39"/>
                <a:gd name="T4" fmla="*/ 120 w 9"/>
                <a:gd name="T5" fmla="*/ 718 h 39"/>
                <a:gd name="T6" fmla="*/ 132 w 9"/>
                <a:gd name="T7" fmla="*/ 21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9">
                  <a:moveTo>
                    <a:pt x="9" y="1"/>
                  </a:moveTo>
                  <a:cubicBezTo>
                    <a:pt x="0" y="1"/>
                    <a:pt x="0" y="1"/>
                    <a:pt x="0" y="1"/>
                  </a:cubicBezTo>
                  <a:cubicBezTo>
                    <a:pt x="8" y="39"/>
                    <a:pt x="8" y="39"/>
                    <a:pt x="8" y="39"/>
                  </a:cubicBezTo>
                  <a:cubicBezTo>
                    <a:pt x="5" y="25"/>
                    <a:pt x="2"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8" name="Freeform 3221">
              <a:extLst>
                <a:ext uri="{FF2B5EF4-FFF2-40B4-BE49-F238E27FC236}">
                  <a16:creationId xmlns:a16="http://schemas.microsoft.com/office/drawing/2014/main" id="{22CA7B2C-2816-438D-9835-8465EE287EAF}"/>
                </a:ext>
              </a:extLst>
            </p:cNvPr>
            <p:cNvSpPr>
              <a:spLocks/>
            </p:cNvSpPr>
            <p:nvPr/>
          </p:nvSpPr>
          <p:spPr bwMode="auto">
            <a:xfrm>
              <a:off x="2787" y="1544"/>
              <a:ext cx="290" cy="263"/>
            </a:xfrm>
            <a:custGeom>
              <a:avLst/>
              <a:gdLst>
                <a:gd name="T0" fmla="*/ 1813 w 116"/>
                <a:gd name="T1" fmla="*/ 0 h 99"/>
                <a:gd name="T2" fmla="*/ 1458 w 116"/>
                <a:gd name="T3" fmla="*/ 0 h 99"/>
                <a:gd name="T4" fmla="*/ 1458 w 116"/>
                <a:gd name="T5" fmla="*/ 35 h 99"/>
                <a:gd name="T6" fmla="*/ 908 w 116"/>
                <a:gd name="T7" fmla="*/ 691 h 99"/>
                <a:gd name="T8" fmla="*/ 345 w 116"/>
                <a:gd name="T9" fmla="*/ 35 h 99"/>
                <a:gd name="T10" fmla="*/ 345 w 116"/>
                <a:gd name="T11" fmla="*/ 0 h 99"/>
                <a:gd name="T12" fmla="*/ 0 w 116"/>
                <a:gd name="T13" fmla="*/ 0 h 99"/>
                <a:gd name="T14" fmla="*/ 250 w 116"/>
                <a:gd name="T15" fmla="*/ 1347 h 99"/>
                <a:gd name="T16" fmla="*/ 708 w 116"/>
                <a:gd name="T17" fmla="*/ 1347 h 99"/>
                <a:gd name="T18" fmla="*/ 708 w 116"/>
                <a:gd name="T19" fmla="*/ 1610 h 99"/>
                <a:gd name="T20" fmla="*/ 908 w 116"/>
                <a:gd name="T21" fmla="*/ 1857 h 99"/>
                <a:gd name="T22" fmla="*/ 1095 w 116"/>
                <a:gd name="T23" fmla="*/ 1610 h 99"/>
                <a:gd name="T24" fmla="*/ 1095 w 116"/>
                <a:gd name="T25" fmla="*/ 1347 h 99"/>
                <a:gd name="T26" fmla="*/ 1563 w 116"/>
                <a:gd name="T27" fmla="*/ 1347 h 99"/>
                <a:gd name="T28" fmla="*/ 1813 w 116"/>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 h="99">
                  <a:moveTo>
                    <a:pt x="116" y="0"/>
                  </a:moveTo>
                  <a:cubicBezTo>
                    <a:pt x="93" y="0"/>
                    <a:pt x="93" y="0"/>
                    <a:pt x="93" y="0"/>
                  </a:cubicBezTo>
                  <a:cubicBezTo>
                    <a:pt x="93" y="1"/>
                    <a:pt x="93" y="1"/>
                    <a:pt x="93" y="2"/>
                  </a:cubicBezTo>
                  <a:cubicBezTo>
                    <a:pt x="93" y="21"/>
                    <a:pt x="77" y="37"/>
                    <a:pt x="58" y="37"/>
                  </a:cubicBezTo>
                  <a:cubicBezTo>
                    <a:pt x="38" y="37"/>
                    <a:pt x="22" y="21"/>
                    <a:pt x="22" y="2"/>
                  </a:cubicBezTo>
                  <a:cubicBezTo>
                    <a:pt x="22" y="1"/>
                    <a:pt x="22" y="1"/>
                    <a:pt x="22" y="0"/>
                  </a:cubicBezTo>
                  <a:cubicBezTo>
                    <a:pt x="0" y="0"/>
                    <a:pt x="0" y="0"/>
                    <a:pt x="0" y="0"/>
                  </a:cubicBezTo>
                  <a:cubicBezTo>
                    <a:pt x="16" y="72"/>
                    <a:pt x="16" y="72"/>
                    <a:pt x="16" y="72"/>
                  </a:cubicBezTo>
                  <a:cubicBezTo>
                    <a:pt x="45" y="72"/>
                    <a:pt x="45" y="72"/>
                    <a:pt x="45" y="72"/>
                  </a:cubicBezTo>
                  <a:cubicBezTo>
                    <a:pt x="45" y="86"/>
                    <a:pt x="45" y="86"/>
                    <a:pt x="45" y="86"/>
                  </a:cubicBezTo>
                  <a:cubicBezTo>
                    <a:pt x="45" y="93"/>
                    <a:pt x="51" y="99"/>
                    <a:pt x="58" y="99"/>
                  </a:cubicBezTo>
                  <a:cubicBezTo>
                    <a:pt x="65" y="99"/>
                    <a:pt x="70" y="93"/>
                    <a:pt x="70" y="86"/>
                  </a:cubicBezTo>
                  <a:cubicBezTo>
                    <a:pt x="70" y="72"/>
                    <a:pt x="70" y="72"/>
                    <a:pt x="70" y="72"/>
                  </a:cubicBezTo>
                  <a:cubicBezTo>
                    <a:pt x="100" y="72"/>
                    <a:pt x="100" y="72"/>
                    <a:pt x="100" y="72"/>
                  </a:cubicBezTo>
                  <a:lnTo>
                    <a:pt x="116" y="0"/>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729" name="Group 3216">
            <a:extLst>
              <a:ext uri="{FF2B5EF4-FFF2-40B4-BE49-F238E27FC236}">
                <a16:creationId xmlns:a16="http://schemas.microsoft.com/office/drawing/2014/main" id="{517ACFE1-1F4B-4CC0-890A-42CD13447DFE}"/>
              </a:ext>
            </a:extLst>
          </p:cNvPr>
          <p:cNvGrpSpPr>
            <a:grpSpLocks/>
          </p:cNvGrpSpPr>
          <p:nvPr/>
        </p:nvGrpSpPr>
        <p:grpSpPr bwMode="auto">
          <a:xfrm>
            <a:off x="8343265" y="4353592"/>
            <a:ext cx="436563" cy="681037"/>
            <a:chOff x="2787" y="1544"/>
            <a:chExt cx="290" cy="263"/>
          </a:xfrm>
        </p:grpSpPr>
        <p:sp>
          <p:nvSpPr>
            <p:cNvPr id="730" name="Freeform 3217">
              <a:extLst>
                <a:ext uri="{FF2B5EF4-FFF2-40B4-BE49-F238E27FC236}">
                  <a16:creationId xmlns:a16="http://schemas.microsoft.com/office/drawing/2014/main" id="{A38FCDBB-0339-44BA-8687-C383701E8803}"/>
                </a:ext>
              </a:extLst>
            </p:cNvPr>
            <p:cNvSpPr>
              <a:spLocks/>
            </p:cNvSpPr>
            <p:nvPr/>
          </p:nvSpPr>
          <p:spPr bwMode="auto">
            <a:xfrm>
              <a:off x="2787" y="1544"/>
              <a:ext cx="290" cy="263"/>
            </a:xfrm>
            <a:custGeom>
              <a:avLst/>
              <a:gdLst>
                <a:gd name="T0" fmla="*/ 1813 w 116"/>
                <a:gd name="T1" fmla="*/ 0 h 99"/>
                <a:gd name="T2" fmla="*/ 1458 w 116"/>
                <a:gd name="T3" fmla="*/ 0 h 99"/>
                <a:gd name="T4" fmla="*/ 1458 w 116"/>
                <a:gd name="T5" fmla="*/ 35 h 99"/>
                <a:gd name="T6" fmla="*/ 908 w 116"/>
                <a:gd name="T7" fmla="*/ 691 h 99"/>
                <a:gd name="T8" fmla="*/ 345 w 116"/>
                <a:gd name="T9" fmla="*/ 35 h 99"/>
                <a:gd name="T10" fmla="*/ 345 w 116"/>
                <a:gd name="T11" fmla="*/ 0 h 99"/>
                <a:gd name="T12" fmla="*/ 0 w 116"/>
                <a:gd name="T13" fmla="*/ 0 h 99"/>
                <a:gd name="T14" fmla="*/ 250 w 116"/>
                <a:gd name="T15" fmla="*/ 1347 h 99"/>
                <a:gd name="T16" fmla="*/ 708 w 116"/>
                <a:gd name="T17" fmla="*/ 1347 h 99"/>
                <a:gd name="T18" fmla="*/ 708 w 116"/>
                <a:gd name="T19" fmla="*/ 1610 h 99"/>
                <a:gd name="T20" fmla="*/ 908 w 116"/>
                <a:gd name="T21" fmla="*/ 1857 h 99"/>
                <a:gd name="T22" fmla="*/ 1095 w 116"/>
                <a:gd name="T23" fmla="*/ 1610 h 99"/>
                <a:gd name="T24" fmla="*/ 1095 w 116"/>
                <a:gd name="T25" fmla="*/ 1347 h 99"/>
                <a:gd name="T26" fmla="*/ 1563 w 116"/>
                <a:gd name="T27" fmla="*/ 1347 h 99"/>
                <a:gd name="T28" fmla="*/ 1813 w 116"/>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 h="99">
                  <a:moveTo>
                    <a:pt x="116" y="0"/>
                  </a:moveTo>
                  <a:cubicBezTo>
                    <a:pt x="93" y="0"/>
                    <a:pt x="93" y="0"/>
                    <a:pt x="93" y="0"/>
                  </a:cubicBezTo>
                  <a:cubicBezTo>
                    <a:pt x="93" y="1"/>
                    <a:pt x="93" y="1"/>
                    <a:pt x="93" y="2"/>
                  </a:cubicBezTo>
                  <a:cubicBezTo>
                    <a:pt x="93" y="21"/>
                    <a:pt x="77" y="37"/>
                    <a:pt x="58" y="37"/>
                  </a:cubicBezTo>
                  <a:cubicBezTo>
                    <a:pt x="38" y="37"/>
                    <a:pt x="22" y="21"/>
                    <a:pt x="22" y="2"/>
                  </a:cubicBezTo>
                  <a:cubicBezTo>
                    <a:pt x="22" y="1"/>
                    <a:pt x="22" y="1"/>
                    <a:pt x="22" y="0"/>
                  </a:cubicBezTo>
                  <a:cubicBezTo>
                    <a:pt x="0" y="0"/>
                    <a:pt x="0" y="0"/>
                    <a:pt x="0" y="0"/>
                  </a:cubicBezTo>
                  <a:cubicBezTo>
                    <a:pt x="16" y="72"/>
                    <a:pt x="16" y="72"/>
                    <a:pt x="16" y="72"/>
                  </a:cubicBezTo>
                  <a:cubicBezTo>
                    <a:pt x="45" y="72"/>
                    <a:pt x="45" y="72"/>
                    <a:pt x="45" y="72"/>
                  </a:cubicBezTo>
                  <a:cubicBezTo>
                    <a:pt x="45" y="86"/>
                    <a:pt x="45" y="86"/>
                    <a:pt x="45" y="86"/>
                  </a:cubicBezTo>
                  <a:cubicBezTo>
                    <a:pt x="45" y="93"/>
                    <a:pt x="51" y="99"/>
                    <a:pt x="58" y="99"/>
                  </a:cubicBezTo>
                  <a:cubicBezTo>
                    <a:pt x="65" y="99"/>
                    <a:pt x="70" y="93"/>
                    <a:pt x="70" y="86"/>
                  </a:cubicBezTo>
                  <a:cubicBezTo>
                    <a:pt x="70" y="72"/>
                    <a:pt x="70" y="72"/>
                    <a:pt x="70" y="72"/>
                  </a:cubicBezTo>
                  <a:cubicBezTo>
                    <a:pt x="100" y="72"/>
                    <a:pt x="100" y="72"/>
                    <a:pt x="100" y="72"/>
                  </a:cubicBezTo>
                  <a:lnTo>
                    <a:pt x="116" y="0"/>
                  </a:lnTo>
                  <a:close/>
                </a:path>
              </a:pathLst>
            </a:custGeom>
            <a:solidFill>
              <a:srgbClr val="615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1" name="Freeform 3218">
              <a:extLst>
                <a:ext uri="{FF2B5EF4-FFF2-40B4-BE49-F238E27FC236}">
                  <a16:creationId xmlns:a16="http://schemas.microsoft.com/office/drawing/2014/main" id="{3C375CD5-9265-4EEE-AE08-A297D8B42426}"/>
                </a:ext>
              </a:extLst>
            </p:cNvPr>
            <p:cNvSpPr>
              <a:spLocks noEditPoints="1"/>
            </p:cNvSpPr>
            <p:nvPr/>
          </p:nvSpPr>
          <p:spPr bwMode="auto">
            <a:xfrm>
              <a:off x="2819" y="1544"/>
              <a:ext cx="258" cy="263"/>
            </a:xfrm>
            <a:custGeom>
              <a:avLst/>
              <a:gdLst>
                <a:gd name="T0" fmla="*/ 145 w 103"/>
                <a:gd name="T1" fmla="*/ 35 h 99"/>
                <a:gd name="T2" fmla="*/ 145 w 103"/>
                <a:gd name="T3" fmla="*/ 0 h 99"/>
                <a:gd name="T4" fmla="*/ 63 w 103"/>
                <a:gd name="T5" fmla="*/ 0 h 99"/>
                <a:gd name="T6" fmla="*/ 175 w 103"/>
                <a:gd name="T7" fmla="*/ 260 h 99"/>
                <a:gd name="T8" fmla="*/ 145 w 103"/>
                <a:gd name="T9" fmla="*/ 35 h 99"/>
                <a:gd name="T10" fmla="*/ 1463 w 103"/>
                <a:gd name="T11" fmla="*/ 0 h 99"/>
                <a:gd name="T12" fmla="*/ 1255 w 103"/>
                <a:gd name="T13" fmla="*/ 1121 h 99"/>
                <a:gd name="T14" fmla="*/ 942 w 103"/>
                <a:gd name="T15" fmla="*/ 1121 h 99"/>
                <a:gd name="T16" fmla="*/ 784 w 103"/>
                <a:gd name="T17" fmla="*/ 1389 h 99"/>
                <a:gd name="T18" fmla="*/ 584 w 103"/>
                <a:gd name="T19" fmla="*/ 1631 h 99"/>
                <a:gd name="T20" fmla="*/ 501 w 103"/>
                <a:gd name="T21" fmla="*/ 1610 h 99"/>
                <a:gd name="T22" fmla="*/ 501 w 103"/>
                <a:gd name="T23" fmla="*/ 1610 h 99"/>
                <a:gd name="T24" fmla="*/ 709 w 103"/>
                <a:gd name="T25" fmla="*/ 1857 h 99"/>
                <a:gd name="T26" fmla="*/ 897 w 103"/>
                <a:gd name="T27" fmla="*/ 1610 h 99"/>
                <a:gd name="T28" fmla="*/ 897 w 103"/>
                <a:gd name="T29" fmla="*/ 1347 h 99"/>
                <a:gd name="T30" fmla="*/ 1368 w 103"/>
                <a:gd name="T31" fmla="*/ 1347 h 99"/>
                <a:gd name="T32" fmla="*/ 1618 w 103"/>
                <a:gd name="T33" fmla="*/ 0 h 99"/>
                <a:gd name="T34" fmla="*/ 1463 w 103"/>
                <a:gd name="T35" fmla="*/ 0 h 99"/>
                <a:gd name="T36" fmla="*/ 50 w 103"/>
                <a:gd name="T37" fmla="*/ 1347 h 99"/>
                <a:gd name="T38" fmla="*/ 396 w 103"/>
                <a:gd name="T39" fmla="*/ 1347 h 99"/>
                <a:gd name="T40" fmla="*/ 376 w 103"/>
                <a:gd name="T41" fmla="*/ 1278 h 99"/>
                <a:gd name="T42" fmla="*/ 0 w 103"/>
                <a:gd name="T43" fmla="*/ 1121 h 99"/>
                <a:gd name="T44" fmla="*/ 50 w 103"/>
                <a:gd name="T45" fmla="*/ 1347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3" h="99">
                  <a:moveTo>
                    <a:pt x="9" y="2"/>
                  </a:moveTo>
                  <a:cubicBezTo>
                    <a:pt x="9" y="1"/>
                    <a:pt x="9" y="1"/>
                    <a:pt x="9" y="0"/>
                  </a:cubicBezTo>
                  <a:cubicBezTo>
                    <a:pt x="4" y="0"/>
                    <a:pt x="4" y="0"/>
                    <a:pt x="4" y="0"/>
                  </a:cubicBezTo>
                  <a:cubicBezTo>
                    <a:pt x="5" y="5"/>
                    <a:pt x="8" y="10"/>
                    <a:pt x="11" y="14"/>
                  </a:cubicBezTo>
                  <a:cubicBezTo>
                    <a:pt x="10" y="10"/>
                    <a:pt x="9" y="6"/>
                    <a:pt x="9" y="2"/>
                  </a:cubicBezTo>
                  <a:close/>
                  <a:moveTo>
                    <a:pt x="93" y="0"/>
                  </a:moveTo>
                  <a:cubicBezTo>
                    <a:pt x="80" y="60"/>
                    <a:pt x="80" y="60"/>
                    <a:pt x="80" y="60"/>
                  </a:cubicBezTo>
                  <a:cubicBezTo>
                    <a:pt x="80" y="60"/>
                    <a:pt x="67" y="60"/>
                    <a:pt x="60" y="60"/>
                  </a:cubicBezTo>
                  <a:cubicBezTo>
                    <a:pt x="52" y="60"/>
                    <a:pt x="50" y="74"/>
                    <a:pt x="50" y="74"/>
                  </a:cubicBezTo>
                  <a:cubicBezTo>
                    <a:pt x="50" y="81"/>
                    <a:pt x="44" y="87"/>
                    <a:pt x="37" y="87"/>
                  </a:cubicBezTo>
                  <a:cubicBezTo>
                    <a:pt x="36" y="87"/>
                    <a:pt x="34" y="86"/>
                    <a:pt x="32" y="86"/>
                  </a:cubicBezTo>
                  <a:cubicBezTo>
                    <a:pt x="32" y="86"/>
                    <a:pt x="32" y="86"/>
                    <a:pt x="32" y="86"/>
                  </a:cubicBezTo>
                  <a:cubicBezTo>
                    <a:pt x="32" y="93"/>
                    <a:pt x="38" y="99"/>
                    <a:pt x="45" y="99"/>
                  </a:cubicBezTo>
                  <a:cubicBezTo>
                    <a:pt x="52" y="99"/>
                    <a:pt x="57" y="93"/>
                    <a:pt x="57" y="86"/>
                  </a:cubicBezTo>
                  <a:cubicBezTo>
                    <a:pt x="57" y="72"/>
                    <a:pt x="57" y="72"/>
                    <a:pt x="57" y="72"/>
                  </a:cubicBezTo>
                  <a:cubicBezTo>
                    <a:pt x="87" y="72"/>
                    <a:pt x="87" y="72"/>
                    <a:pt x="87" y="72"/>
                  </a:cubicBezTo>
                  <a:cubicBezTo>
                    <a:pt x="103" y="0"/>
                    <a:pt x="103" y="0"/>
                    <a:pt x="103" y="0"/>
                  </a:cubicBezTo>
                  <a:lnTo>
                    <a:pt x="93" y="0"/>
                  </a:lnTo>
                  <a:close/>
                  <a:moveTo>
                    <a:pt x="3" y="72"/>
                  </a:moveTo>
                  <a:cubicBezTo>
                    <a:pt x="25" y="72"/>
                    <a:pt x="25" y="72"/>
                    <a:pt x="25" y="72"/>
                  </a:cubicBezTo>
                  <a:cubicBezTo>
                    <a:pt x="24" y="68"/>
                    <a:pt x="24" y="68"/>
                    <a:pt x="24" y="68"/>
                  </a:cubicBezTo>
                  <a:cubicBezTo>
                    <a:pt x="0" y="60"/>
                    <a:pt x="0" y="60"/>
                    <a:pt x="0" y="60"/>
                  </a:cubicBezTo>
                  <a:lnTo>
                    <a:pt x="3" y="72"/>
                  </a:lnTo>
                  <a:close/>
                </a:path>
              </a:pathLst>
            </a:custGeom>
            <a:solidFill>
              <a:srgbClr val="5142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2" name="Freeform 3219">
              <a:extLst>
                <a:ext uri="{FF2B5EF4-FFF2-40B4-BE49-F238E27FC236}">
                  <a16:creationId xmlns:a16="http://schemas.microsoft.com/office/drawing/2014/main" id="{24D9ABFF-1372-4BD7-8440-A7F3F9E4C9C8}"/>
                </a:ext>
              </a:extLst>
            </p:cNvPr>
            <p:cNvSpPr>
              <a:spLocks/>
            </p:cNvSpPr>
            <p:nvPr/>
          </p:nvSpPr>
          <p:spPr bwMode="auto">
            <a:xfrm>
              <a:off x="2939" y="1554"/>
              <a:ext cx="90" cy="96"/>
            </a:xfrm>
            <a:custGeom>
              <a:avLst/>
              <a:gdLst>
                <a:gd name="T0" fmla="*/ 0 w 36"/>
                <a:gd name="T1" fmla="*/ 683 h 36"/>
                <a:gd name="T2" fmla="*/ 563 w 36"/>
                <a:gd name="T3" fmla="*/ 0 h 36"/>
                <a:gd name="T4" fmla="*/ 0 w 36"/>
                <a:gd name="T5" fmla="*/ 683 h 36"/>
                <a:gd name="T6" fmla="*/ 0 60000 65536"/>
                <a:gd name="T7" fmla="*/ 0 60000 65536"/>
                <a:gd name="T8" fmla="*/ 0 60000 65536"/>
              </a:gdLst>
              <a:ahLst/>
              <a:cxnLst>
                <a:cxn ang="T6">
                  <a:pos x="T0" y="T1"/>
                </a:cxn>
                <a:cxn ang="T7">
                  <a:pos x="T2" y="T3"/>
                </a:cxn>
                <a:cxn ang="T8">
                  <a:pos x="T4" y="T5"/>
                </a:cxn>
              </a:cxnLst>
              <a:rect l="0" t="0" r="r" b="b"/>
              <a:pathLst>
                <a:path w="36" h="36">
                  <a:moveTo>
                    <a:pt x="0" y="36"/>
                  </a:moveTo>
                  <a:cubicBezTo>
                    <a:pt x="20" y="36"/>
                    <a:pt x="36" y="20"/>
                    <a:pt x="36" y="0"/>
                  </a:cubicBezTo>
                  <a:cubicBezTo>
                    <a:pt x="35" y="21"/>
                    <a:pt x="28" y="36"/>
                    <a:pt x="0"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3" name="Freeform 3220">
              <a:extLst>
                <a:ext uri="{FF2B5EF4-FFF2-40B4-BE49-F238E27FC236}">
                  <a16:creationId xmlns:a16="http://schemas.microsoft.com/office/drawing/2014/main" id="{4A96E7FE-67F0-4516-B839-324EE6A0870B}"/>
                </a:ext>
              </a:extLst>
            </p:cNvPr>
            <p:cNvSpPr>
              <a:spLocks/>
            </p:cNvSpPr>
            <p:nvPr/>
          </p:nvSpPr>
          <p:spPr bwMode="auto">
            <a:xfrm>
              <a:off x="2797" y="1552"/>
              <a:ext cx="22" cy="103"/>
            </a:xfrm>
            <a:custGeom>
              <a:avLst/>
              <a:gdLst>
                <a:gd name="T0" fmla="*/ 132 w 9"/>
                <a:gd name="T1" fmla="*/ 21 h 39"/>
                <a:gd name="T2" fmla="*/ 0 w 9"/>
                <a:gd name="T3" fmla="*/ 21 h 39"/>
                <a:gd name="T4" fmla="*/ 120 w 9"/>
                <a:gd name="T5" fmla="*/ 718 h 39"/>
                <a:gd name="T6" fmla="*/ 132 w 9"/>
                <a:gd name="T7" fmla="*/ 21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9">
                  <a:moveTo>
                    <a:pt x="9" y="1"/>
                  </a:moveTo>
                  <a:cubicBezTo>
                    <a:pt x="0" y="1"/>
                    <a:pt x="0" y="1"/>
                    <a:pt x="0" y="1"/>
                  </a:cubicBezTo>
                  <a:cubicBezTo>
                    <a:pt x="8" y="39"/>
                    <a:pt x="8" y="39"/>
                    <a:pt x="8" y="39"/>
                  </a:cubicBezTo>
                  <a:cubicBezTo>
                    <a:pt x="5" y="25"/>
                    <a:pt x="2"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4" name="Freeform 3221">
              <a:extLst>
                <a:ext uri="{FF2B5EF4-FFF2-40B4-BE49-F238E27FC236}">
                  <a16:creationId xmlns:a16="http://schemas.microsoft.com/office/drawing/2014/main" id="{CC1083BB-AFBC-40DD-AC51-9CBB8C59862A}"/>
                </a:ext>
              </a:extLst>
            </p:cNvPr>
            <p:cNvSpPr>
              <a:spLocks/>
            </p:cNvSpPr>
            <p:nvPr/>
          </p:nvSpPr>
          <p:spPr bwMode="auto">
            <a:xfrm>
              <a:off x="2787" y="1544"/>
              <a:ext cx="290" cy="263"/>
            </a:xfrm>
            <a:custGeom>
              <a:avLst/>
              <a:gdLst>
                <a:gd name="T0" fmla="*/ 1813 w 116"/>
                <a:gd name="T1" fmla="*/ 0 h 99"/>
                <a:gd name="T2" fmla="*/ 1458 w 116"/>
                <a:gd name="T3" fmla="*/ 0 h 99"/>
                <a:gd name="T4" fmla="*/ 1458 w 116"/>
                <a:gd name="T5" fmla="*/ 35 h 99"/>
                <a:gd name="T6" fmla="*/ 908 w 116"/>
                <a:gd name="T7" fmla="*/ 691 h 99"/>
                <a:gd name="T8" fmla="*/ 345 w 116"/>
                <a:gd name="T9" fmla="*/ 35 h 99"/>
                <a:gd name="T10" fmla="*/ 345 w 116"/>
                <a:gd name="T11" fmla="*/ 0 h 99"/>
                <a:gd name="T12" fmla="*/ 0 w 116"/>
                <a:gd name="T13" fmla="*/ 0 h 99"/>
                <a:gd name="T14" fmla="*/ 250 w 116"/>
                <a:gd name="T15" fmla="*/ 1347 h 99"/>
                <a:gd name="T16" fmla="*/ 708 w 116"/>
                <a:gd name="T17" fmla="*/ 1347 h 99"/>
                <a:gd name="T18" fmla="*/ 708 w 116"/>
                <a:gd name="T19" fmla="*/ 1610 h 99"/>
                <a:gd name="T20" fmla="*/ 908 w 116"/>
                <a:gd name="T21" fmla="*/ 1857 h 99"/>
                <a:gd name="T22" fmla="*/ 1095 w 116"/>
                <a:gd name="T23" fmla="*/ 1610 h 99"/>
                <a:gd name="T24" fmla="*/ 1095 w 116"/>
                <a:gd name="T25" fmla="*/ 1347 h 99"/>
                <a:gd name="T26" fmla="*/ 1563 w 116"/>
                <a:gd name="T27" fmla="*/ 1347 h 99"/>
                <a:gd name="T28" fmla="*/ 1813 w 116"/>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 h="99">
                  <a:moveTo>
                    <a:pt x="116" y="0"/>
                  </a:moveTo>
                  <a:cubicBezTo>
                    <a:pt x="93" y="0"/>
                    <a:pt x="93" y="0"/>
                    <a:pt x="93" y="0"/>
                  </a:cubicBezTo>
                  <a:cubicBezTo>
                    <a:pt x="93" y="1"/>
                    <a:pt x="93" y="1"/>
                    <a:pt x="93" y="2"/>
                  </a:cubicBezTo>
                  <a:cubicBezTo>
                    <a:pt x="93" y="21"/>
                    <a:pt x="77" y="37"/>
                    <a:pt x="58" y="37"/>
                  </a:cubicBezTo>
                  <a:cubicBezTo>
                    <a:pt x="38" y="37"/>
                    <a:pt x="22" y="21"/>
                    <a:pt x="22" y="2"/>
                  </a:cubicBezTo>
                  <a:cubicBezTo>
                    <a:pt x="22" y="1"/>
                    <a:pt x="22" y="1"/>
                    <a:pt x="22" y="0"/>
                  </a:cubicBezTo>
                  <a:cubicBezTo>
                    <a:pt x="0" y="0"/>
                    <a:pt x="0" y="0"/>
                    <a:pt x="0" y="0"/>
                  </a:cubicBezTo>
                  <a:cubicBezTo>
                    <a:pt x="16" y="72"/>
                    <a:pt x="16" y="72"/>
                    <a:pt x="16" y="72"/>
                  </a:cubicBezTo>
                  <a:cubicBezTo>
                    <a:pt x="45" y="72"/>
                    <a:pt x="45" y="72"/>
                    <a:pt x="45" y="72"/>
                  </a:cubicBezTo>
                  <a:cubicBezTo>
                    <a:pt x="45" y="86"/>
                    <a:pt x="45" y="86"/>
                    <a:pt x="45" y="86"/>
                  </a:cubicBezTo>
                  <a:cubicBezTo>
                    <a:pt x="45" y="93"/>
                    <a:pt x="51" y="99"/>
                    <a:pt x="58" y="99"/>
                  </a:cubicBezTo>
                  <a:cubicBezTo>
                    <a:pt x="65" y="99"/>
                    <a:pt x="70" y="93"/>
                    <a:pt x="70" y="86"/>
                  </a:cubicBezTo>
                  <a:cubicBezTo>
                    <a:pt x="70" y="72"/>
                    <a:pt x="70" y="72"/>
                    <a:pt x="70" y="72"/>
                  </a:cubicBezTo>
                  <a:cubicBezTo>
                    <a:pt x="100" y="72"/>
                    <a:pt x="100" y="72"/>
                    <a:pt x="100" y="72"/>
                  </a:cubicBezTo>
                  <a:lnTo>
                    <a:pt x="116" y="0"/>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pic>
        <p:nvPicPr>
          <p:cNvPr id="735" name="Picture 37" descr="H:\DOM_DMA_DIM\INTERNET\Projets web\SMART\cliparts\Divers\bulle_rouge.emf">
            <a:extLst>
              <a:ext uri="{FF2B5EF4-FFF2-40B4-BE49-F238E27FC236}">
                <a16:creationId xmlns:a16="http://schemas.microsoft.com/office/drawing/2014/main" id="{120BE272-BED8-43F2-ACDC-A4D905627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763" y="2929297"/>
            <a:ext cx="2586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6" name="Picture 37" descr="H:\DOM_DMA_DIM\INTERNET\Projets web\SMART\cliparts\Divers\bulle_rouge.emf">
            <a:extLst>
              <a:ext uri="{FF2B5EF4-FFF2-40B4-BE49-F238E27FC236}">
                <a16:creationId xmlns:a16="http://schemas.microsoft.com/office/drawing/2014/main" id="{30F3890B-A688-48F3-BCDC-48C0F841C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4382" y="2698115"/>
            <a:ext cx="2586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 name="Group 1283">
            <a:extLst>
              <a:ext uri="{FF2B5EF4-FFF2-40B4-BE49-F238E27FC236}">
                <a16:creationId xmlns:a16="http://schemas.microsoft.com/office/drawing/2014/main" id="{E60C3EEC-304B-4829-AD26-46B4E7AE851F}"/>
              </a:ext>
            </a:extLst>
          </p:cNvPr>
          <p:cNvGrpSpPr>
            <a:grpSpLocks/>
          </p:cNvGrpSpPr>
          <p:nvPr/>
        </p:nvGrpSpPr>
        <p:grpSpPr bwMode="auto">
          <a:xfrm rot="9830057">
            <a:off x="7613405" y="3883530"/>
            <a:ext cx="611011" cy="678701"/>
            <a:chOff x="3719" y="1431"/>
            <a:chExt cx="453" cy="496"/>
          </a:xfrm>
          <a:solidFill>
            <a:srgbClr val="00B050"/>
          </a:solidFill>
        </p:grpSpPr>
        <p:sp>
          <p:nvSpPr>
            <p:cNvPr id="738" name="Freeform 1284">
              <a:extLst>
                <a:ext uri="{FF2B5EF4-FFF2-40B4-BE49-F238E27FC236}">
                  <a16:creationId xmlns:a16="http://schemas.microsoft.com/office/drawing/2014/main" id="{7DEAF9AF-3C6F-4563-8409-9FBDC55A6053}"/>
                </a:ext>
              </a:extLst>
            </p:cNvPr>
            <p:cNvSpPr>
              <a:spLocks/>
            </p:cNvSpPr>
            <p:nvPr/>
          </p:nvSpPr>
          <p:spPr bwMode="auto">
            <a:xfrm>
              <a:off x="3719" y="1468"/>
              <a:ext cx="166" cy="221"/>
            </a:xfrm>
            <a:custGeom>
              <a:avLst/>
              <a:gdLst>
                <a:gd name="T0" fmla="*/ 146 w 66"/>
                <a:gd name="T1" fmla="*/ 21 h 83"/>
                <a:gd name="T2" fmla="*/ 33 w 66"/>
                <a:gd name="T3" fmla="*/ 93 h 83"/>
                <a:gd name="T4" fmla="*/ 20 w 66"/>
                <a:gd name="T5" fmla="*/ 205 h 83"/>
                <a:gd name="T6" fmla="*/ 827 w 66"/>
                <a:gd name="T7" fmla="*/ 1544 h 83"/>
                <a:gd name="T8" fmla="*/ 873 w 66"/>
                <a:gd name="T9" fmla="*/ 1566 h 83"/>
                <a:gd name="T10" fmla="*/ 923 w 66"/>
                <a:gd name="T11" fmla="*/ 1544 h 83"/>
                <a:gd name="T12" fmla="*/ 1019 w 66"/>
                <a:gd name="T13" fmla="*/ 1475 h 83"/>
                <a:gd name="T14" fmla="*/ 1031 w 66"/>
                <a:gd name="T15" fmla="*/ 1361 h 83"/>
                <a:gd name="T16" fmla="*/ 221 w 66"/>
                <a:gd name="T17" fmla="*/ 35 h 83"/>
                <a:gd name="T18" fmla="*/ 189 w 66"/>
                <a:gd name="T19" fmla="*/ 0 h 83"/>
                <a:gd name="T20" fmla="*/ 146 w 66"/>
                <a:gd name="T21" fmla="*/ 21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3">
                  <a:moveTo>
                    <a:pt x="9" y="1"/>
                  </a:moveTo>
                  <a:cubicBezTo>
                    <a:pt x="2" y="5"/>
                    <a:pt x="2" y="5"/>
                    <a:pt x="2" y="5"/>
                  </a:cubicBezTo>
                  <a:cubicBezTo>
                    <a:pt x="1" y="7"/>
                    <a:pt x="0" y="9"/>
                    <a:pt x="1" y="11"/>
                  </a:cubicBezTo>
                  <a:cubicBezTo>
                    <a:pt x="52" y="82"/>
                    <a:pt x="52" y="82"/>
                    <a:pt x="52" y="82"/>
                  </a:cubicBezTo>
                  <a:cubicBezTo>
                    <a:pt x="53" y="82"/>
                    <a:pt x="54" y="83"/>
                    <a:pt x="55" y="83"/>
                  </a:cubicBezTo>
                  <a:cubicBezTo>
                    <a:pt x="56" y="83"/>
                    <a:pt x="57" y="83"/>
                    <a:pt x="58" y="82"/>
                  </a:cubicBezTo>
                  <a:cubicBezTo>
                    <a:pt x="64" y="78"/>
                    <a:pt x="64" y="78"/>
                    <a:pt x="64" y="78"/>
                  </a:cubicBezTo>
                  <a:cubicBezTo>
                    <a:pt x="66" y="77"/>
                    <a:pt x="66" y="74"/>
                    <a:pt x="65" y="72"/>
                  </a:cubicBezTo>
                  <a:cubicBezTo>
                    <a:pt x="14" y="2"/>
                    <a:pt x="14" y="2"/>
                    <a:pt x="14" y="2"/>
                  </a:cubicBezTo>
                  <a:cubicBezTo>
                    <a:pt x="14" y="1"/>
                    <a:pt x="13" y="0"/>
                    <a:pt x="12" y="0"/>
                  </a:cubicBezTo>
                  <a:cubicBezTo>
                    <a:pt x="11" y="0"/>
                    <a:pt x="10"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9" name="Freeform 1285">
              <a:extLst>
                <a:ext uri="{FF2B5EF4-FFF2-40B4-BE49-F238E27FC236}">
                  <a16:creationId xmlns:a16="http://schemas.microsoft.com/office/drawing/2014/main" id="{20856BB5-5027-4820-A122-D8061D648E0A}"/>
                </a:ext>
              </a:extLst>
            </p:cNvPr>
            <p:cNvSpPr>
              <a:spLocks/>
            </p:cNvSpPr>
            <p:nvPr/>
          </p:nvSpPr>
          <p:spPr bwMode="auto">
            <a:xfrm>
              <a:off x="3767" y="1431"/>
              <a:ext cx="175" cy="496"/>
            </a:xfrm>
            <a:custGeom>
              <a:avLst/>
              <a:gdLst>
                <a:gd name="T0" fmla="*/ 125 w 70"/>
                <a:gd name="T1" fmla="*/ 35 h 186"/>
                <a:gd name="T2" fmla="*/ 20 w 70"/>
                <a:gd name="T3" fmla="*/ 115 h 186"/>
                <a:gd name="T4" fmla="*/ 0 w 70"/>
                <a:gd name="T5" fmla="*/ 171 h 186"/>
                <a:gd name="T6" fmla="*/ 0 w 70"/>
                <a:gd name="T7" fmla="*/ 192 h 186"/>
                <a:gd name="T8" fmla="*/ 0 w 70"/>
                <a:gd name="T9" fmla="*/ 227 h 186"/>
                <a:gd name="T10" fmla="*/ 845 w 70"/>
                <a:gd name="T11" fmla="*/ 1629 h 186"/>
                <a:gd name="T12" fmla="*/ 845 w 70"/>
                <a:gd name="T13" fmla="*/ 3448 h 186"/>
                <a:gd name="T14" fmla="*/ 908 w 70"/>
                <a:gd name="T15" fmla="*/ 3528 h 186"/>
                <a:gd name="T16" fmla="*/ 1033 w 70"/>
                <a:gd name="T17" fmla="*/ 3528 h 186"/>
                <a:gd name="T18" fmla="*/ 1095 w 70"/>
                <a:gd name="T19" fmla="*/ 3448 h 186"/>
                <a:gd name="T20" fmla="*/ 1095 w 70"/>
                <a:gd name="T21" fmla="*/ 1557 h 186"/>
                <a:gd name="T22" fmla="*/ 1083 w 70"/>
                <a:gd name="T23" fmla="*/ 1501 h 186"/>
                <a:gd name="T24" fmla="*/ 208 w 70"/>
                <a:gd name="T25" fmla="*/ 56 h 186"/>
                <a:gd name="T26" fmla="*/ 125 w 70"/>
                <a:gd name="T27" fmla="*/ 35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8" y="2"/>
                  </a:moveTo>
                  <a:cubicBezTo>
                    <a:pt x="1" y="6"/>
                    <a:pt x="1" y="6"/>
                    <a:pt x="1" y="6"/>
                  </a:cubicBezTo>
                  <a:cubicBezTo>
                    <a:pt x="1" y="7"/>
                    <a:pt x="0" y="8"/>
                    <a:pt x="0" y="9"/>
                  </a:cubicBezTo>
                  <a:cubicBezTo>
                    <a:pt x="0" y="9"/>
                    <a:pt x="0" y="9"/>
                    <a:pt x="0" y="10"/>
                  </a:cubicBezTo>
                  <a:cubicBezTo>
                    <a:pt x="0" y="10"/>
                    <a:pt x="0" y="11"/>
                    <a:pt x="0" y="12"/>
                  </a:cubicBezTo>
                  <a:cubicBezTo>
                    <a:pt x="0" y="12"/>
                    <a:pt x="52" y="84"/>
                    <a:pt x="54" y="86"/>
                  </a:cubicBezTo>
                  <a:cubicBezTo>
                    <a:pt x="54" y="89"/>
                    <a:pt x="54" y="182"/>
                    <a:pt x="54" y="182"/>
                  </a:cubicBezTo>
                  <a:cubicBezTo>
                    <a:pt x="54" y="185"/>
                    <a:pt x="56" y="186"/>
                    <a:pt x="58" y="186"/>
                  </a:cubicBezTo>
                  <a:cubicBezTo>
                    <a:pt x="66" y="186"/>
                    <a:pt x="66" y="186"/>
                    <a:pt x="66" y="186"/>
                  </a:cubicBezTo>
                  <a:cubicBezTo>
                    <a:pt x="68" y="186"/>
                    <a:pt x="70" y="185"/>
                    <a:pt x="70" y="182"/>
                  </a:cubicBezTo>
                  <a:cubicBezTo>
                    <a:pt x="70" y="82"/>
                    <a:pt x="70" y="82"/>
                    <a:pt x="70" y="82"/>
                  </a:cubicBezTo>
                  <a:cubicBezTo>
                    <a:pt x="70" y="81"/>
                    <a:pt x="70" y="80"/>
                    <a:pt x="69" y="79"/>
                  </a:cubicBezTo>
                  <a:cubicBezTo>
                    <a:pt x="13" y="3"/>
                    <a:pt x="13" y="3"/>
                    <a:pt x="13" y="3"/>
                  </a:cubicBezTo>
                  <a:cubicBezTo>
                    <a:pt x="12" y="1"/>
                    <a:pt x="10" y="0"/>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0" name="Freeform 1286">
              <a:extLst>
                <a:ext uri="{FF2B5EF4-FFF2-40B4-BE49-F238E27FC236}">
                  <a16:creationId xmlns:a16="http://schemas.microsoft.com/office/drawing/2014/main" id="{168EB01A-F71F-48EC-A5CB-2FFE6AC4F530}"/>
                </a:ext>
              </a:extLst>
            </p:cNvPr>
            <p:cNvSpPr>
              <a:spLocks/>
            </p:cNvSpPr>
            <p:nvPr/>
          </p:nvSpPr>
          <p:spPr bwMode="auto">
            <a:xfrm>
              <a:off x="3719" y="1468"/>
              <a:ext cx="96" cy="117"/>
            </a:xfrm>
            <a:custGeom>
              <a:avLst/>
              <a:gdLst>
                <a:gd name="T0" fmla="*/ 222 w 38"/>
                <a:gd name="T1" fmla="*/ 35 h 44"/>
                <a:gd name="T2" fmla="*/ 192 w 38"/>
                <a:gd name="T3" fmla="*/ 0 h 44"/>
                <a:gd name="T4" fmla="*/ 147 w 38"/>
                <a:gd name="T5" fmla="*/ 21 h 44"/>
                <a:gd name="T6" fmla="*/ 33 w 38"/>
                <a:gd name="T7" fmla="*/ 93 h 44"/>
                <a:gd name="T8" fmla="*/ 20 w 38"/>
                <a:gd name="T9" fmla="*/ 205 h 44"/>
                <a:gd name="T10" fmla="*/ 402 w 38"/>
                <a:gd name="T11" fmla="*/ 827 h 44"/>
                <a:gd name="T12" fmla="*/ 614 w 38"/>
                <a:gd name="T13" fmla="*/ 657 h 44"/>
                <a:gd name="T14" fmla="*/ 222 w 38"/>
                <a:gd name="T15" fmla="*/ 3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44">
                  <a:moveTo>
                    <a:pt x="14" y="2"/>
                  </a:moveTo>
                  <a:cubicBezTo>
                    <a:pt x="14" y="1"/>
                    <a:pt x="13" y="0"/>
                    <a:pt x="12" y="0"/>
                  </a:cubicBezTo>
                  <a:cubicBezTo>
                    <a:pt x="11" y="0"/>
                    <a:pt x="10" y="0"/>
                    <a:pt x="9" y="1"/>
                  </a:cubicBezTo>
                  <a:cubicBezTo>
                    <a:pt x="2" y="5"/>
                    <a:pt x="2" y="5"/>
                    <a:pt x="2" y="5"/>
                  </a:cubicBezTo>
                  <a:cubicBezTo>
                    <a:pt x="1" y="7"/>
                    <a:pt x="0" y="9"/>
                    <a:pt x="1" y="11"/>
                  </a:cubicBezTo>
                  <a:cubicBezTo>
                    <a:pt x="25" y="44"/>
                    <a:pt x="25" y="44"/>
                    <a:pt x="25" y="44"/>
                  </a:cubicBezTo>
                  <a:cubicBezTo>
                    <a:pt x="38" y="35"/>
                    <a:pt x="38" y="35"/>
                    <a:pt x="38" y="35"/>
                  </a:cubicBezTo>
                  <a:lnTo>
                    <a:pt x="1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1" name="Freeform 1287">
              <a:extLst>
                <a:ext uri="{FF2B5EF4-FFF2-40B4-BE49-F238E27FC236}">
                  <a16:creationId xmlns:a16="http://schemas.microsoft.com/office/drawing/2014/main" id="{311BBF0E-C203-48C2-BFC5-2048E8A4E577}"/>
                </a:ext>
              </a:extLst>
            </p:cNvPr>
            <p:cNvSpPr>
              <a:spLocks/>
            </p:cNvSpPr>
            <p:nvPr/>
          </p:nvSpPr>
          <p:spPr bwMode="auto">
            <a:xfrm>
              <a:off x="3767" y="1431"/>
              <a:ext cx="93" cy="120"/>
            </a:xfrm>
            <a:custGeom>
              <a:avLst/>
              <a:gdLst>
                <a:gd name="T0" fmla="*/ 126 w 37"/>
                <a:gd name="T1" fmla="*/ 35 h 45"/>
                <a:gd name="T2" fmla="*/ 20 w 37"/>
                <a:gd name="T3" fmla="*/ 115 h 45"/>
                <a:gd name="T4" fmla="*/ 0 w 37"/>
                <a:gd name="T5" fmla="*/ 171 h 45"/>
                <a:gd name="T6" fmla="*/ 0 w 37"/>
                <a:gd name="T7" fmla="*/ 192 h 45"/>
                <a:gd name="T8" fmla="*/ 0 w 37"/>
                <a:gd name="T9" fmla="*/ 227 h 45"/>
                <a:gd name="T10" fmla="*/ 380 w 37"/>
                <a:gd name="T11" fmla="*/ 853 h 45"/>
                <a:gd name="T12" fmla="*/ 588 w 37"/>
                <a:gd name="T13" fmla="*/ 683 h 45"/>
                <a:gd name="T14" fmla="*/ 209 w 37"/>
                <a:gd name="T15" fmla="*/ 56 h 45"/>
                <a:gd name="T16" fmla="*/ 126 w 37"/>
                <a:gd name="T17" fmla="*/ 3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45">
                  <a:moveTo>
                    <a:pt x="8" y="2"/>
                  </a:moveTo>
                  <a:cubicBezTo>
                    <a:pt x="1" y="6"/>
                    <a:pt x="1" y="6"/>
                    <a:pt x="1" y="6"/>
                  </a:cubicBezTo>
                  <a:cubicBezTo>
                    <a:pt x="1" y="7"/>
                    <a:pt x="0" y="8"/>
                    <a:pt x="0" y="9"/>
                  </a:cubicBezTo>
                  <a:cubicBezTo>
                    <a:pt x="0" y="9"/>
                    <a:pt x="0" y="9"/>
                    <a:pt x="0" y="10"/>
                  </a:cubicBezTo>
                  <a:cubicBezTo>
                    <a:pt x="0" y="10"/>
                    <a:pt x="0" y="11"/>
                    <a:pt x="0" y="12"/>
                  </a:cubicBezTo>
                  <a:cubicBezTo>
                    <a:pt x="0" y="12"/>
                    <a:pt x="12" y="28"/>
                    <a:pt x="24" y="45"/>
                  </a:cubicBezTo>
                  <a:cubicBezTo>
                    <a:pt x="37" y="36"/>
                    <a:pt x="37" y="36"/>
                    <a:pt x="37" y="36"/>
                  </a:cubicBezTo>
                  <a:cubicBezTo>
                    <a:pt x="13" y="3"/>
                    <a:pt x="13" y="3"/>
                    <a:pt x="13" y="3"/>
                  </a:cubicBezTo>
                  <a:cubicBezTo>
                    <a:pt x="12" y="1"/>
                    <a:pt x="10" y="0"/>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2" name="Freeform 1288">
              <a:extLst>
                <a:ext uri="{FF2B5EF4-FFF2-40B4-BE49-F238E27FC236}">
                  <a16:creationId xmlns:a16="http://schemas.microsoft.com/office/drawing/2014/main" id="{5883DE9E-C5B0-4949-98C4-85988F7FC096}"/>
                </a:ext>
              </a:extLst>
            </p:cNvPr>
            <p:cNvSpPr>
              <a:spLocks/>
            </p:cNvSpPr>
            <p:nvPr/>
          </p:nvSpPr>
          <p:spPr bwMode="auto">
            <a:xfrm>
              <a:off x="3800" y="1489"/>
              <a:ext cx="117" cy="416"/>
            </a:xfrm>
            <a:custGeom>
              <a:avLst/>
              <a:gdLst>
                <a:gd name="T0" fmla="*/ 695 w 47"/>
                <a:gd name="T1" fmla="*/ 1139 h 156"/>
                <a:gd name="T2" fmla="*/ 724 w 47"/>
                <a:gd name="T3" fmla="*/ 1229 h 156"/>
                <a:gd name="T4" fmla="*/ 682 w 47"/>
                <a:gd name="T5" fmla="*/ 2957 h 156"/>
                <a:gd name="T6" fmla="*/ 682 w 47"/>
                <a:gd name="T7" fmla="*/ 2957 h 156"/>
                <a:gd name="T8" fmla="*/ 662 w 47"/>
                <a:gd name="T9" fmla="*/ 1272 h 156"/>
                <a:gd name="T10" fmla="*/ 632 w 47"/>
                <a:gd name="T11" fmla="*/ 1139 h 156"/>
                <a:gd name="T12" fmla="*/ 0 w 47"/>
                <a:gd name="T13" fmla="*/ 0 h 156"/>
                <a:gd name="T14" fmla="*/ 0 w 47"/>
                <a:gd name="T15" fmla="*/ 0 h 156"/>
                <a:gd name="T16" fmla="*/ 695 w 47"/>
                <a:gd name="T17" fmla="*/ 1139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156">
                  <a:moveTo>
                    <a:pt x="45" y="60"/>
                  </a:moveTo>
                  <a:cubicBezTo>
                    <a:pt x="46" y="61"/>
                    <a:pt x="47" y="61"/>
                    <a:pt x="47" y="65"/>
                  </a:cubicBezTo>
                  <a:cubicBezTo>
                    <a:pt x="47" y="70"/>
                    <a:pt x="44" y="156"/>
                    <a:pt x="44" y="156"/>
                  </a:cubicBezTo>
                  <a:cubicBezTo>
                    <a:pt x="44" y="156"/>
                    <a:pt x="44" y="156"/>
                    <a:pt x="44" y="156"/>
                  </a:cubicBezTo>
                  <a:cubicBezTo>
                    <a:pt x="44" y="156"/>
                    <a:pt x="44" y="85"/>
                    <a:pt x="43" y="67"/>
                  </a:cubicBezTo>
                  <a:cubicBezTo>
                    <a:pt x="43" y="63"/>
                    <a:pt x="43" y="62"/>
                    <a:pt x="41" y="60"/>
                  </a:cubicBezTo>
                  <a:cubicBezTo>
                    <a:pt x="32" y="47"/>
                    <a:pt x="0" y="0"/>
                    <a:pt x="0" y="0"/>
                  </a:cubicBezTo>
                  <a:cubicBezTo>
                    <a:pt x="0" y="0"/>
                    <a:pt x="0" y="0"/>
                    <a:pt x="0" y="0"/>
                  </a:cubicBezTo>
                  <a:cubicBezTo>
                    <a:pt x="0" y="0"/>
                    <a:pt x="44" y="58"/>
                    <a:pt x="4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3" name="Freeform 1289">
              <a:extLst>
                <a:ext uri="{FF2B5EF4-FFF2-40B4-BE49-F238E27FC236}">
                  <a16:creationId xmlns:a16="http://schemas.microsoft.com/office/drawing/2014/main" id="{65BA5AB6-B4AB-4BA2-8BEA-BCD711CC9A49}"/>
                </a:ext>
              </a:extLst>
            </p:cNvPr>
            <p:cNvSpPr>
              <a:spLocks/>
            </p:cNvSpPr>
            <p:nvPr/>
          </p:nvSpPr>
          <p:spPr bwMode="auto">
            <a:xfrm>
              <a:off x="3727" y="1473"/>
              <a:ext cx="120" cy="192"/>
            </a:xfrm>
            <a:custGeom>
              <a:avLst/>
              <a:gdLst>
                <a:gd name="T0" fmla="*/ 113 w 48"/>
                <a:gd name="T1" fmla="*/ 205 h 72"/>
                <a:gd name="T2" fmla="*/ 750 w 48"/>
                <a:gd name="T3" fmla="*/ 1365 h 72"/>
                <a:gd name="T4" fmla="*/ 750 w 48"/>
                <a:gd name="T5" fmla="*/ 1365 h 72"/>
                <a:gd name="T6" fmla="*/ 33 w 48"/>
                <a:gd name="T7" fmla="*/ 171 h 72"/>
                <a:gd name="T8" fmla="*/ 33 w 48"/>
                <a:gd name="T9" fmla="*/ 93 h 72"/>
                <a:gd name="T10" fmla="*/ 125 w 48"/>
                <a:gd name="T11" fmla="*/ 0 h 72"/>
                <a:gd name="T12" fmla="*/ 113 w 48"/>
                <a:gd name="T13" fmla="*/ 205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2">
                  <a:moveTo>
                    <a:pt x="7" y="11"/>
                  </a:moveTo>
                  <a:cubicBezTo>
                    <a:pt x="7" y="12"/>
                    <a:pt x="48" y="72"/>
                    <a:pt x="48" y="72"/>
                  </a:cubicBezTo>
                  <a:cubicBezTo>
                    <a:pt x="48" y="72"/>
                    <a:pt x="48" y="72"/>
                    <a:pt x="48" y="72"/>
                  </a:cubicBezTo>
                  <a:cubicBezTo>
                    <a:pt x="2" y="9"/>
                    <a:pt x="2" y="9"/>
                    <a:pt x="2" y="9"/>
                  </a:cubicBezTo>
                  <a:cubicBezTo>
                    <a:pt x="1" y="7"/>
                    <a:pt x="0" y="6"/>
                    <a:pt x="2" y="5"/>
                  </a:cubicBezTo>
                  <a:cubicBezTo>
                    <a:pt x="3" y="4"/>
                    <a:pt x="8" y="0"/>
                    <a:pt x="8" y="0"/>
                  </a:cubicBezTo>
                  <a:cubicBezTo>
                    <a:pt x="6" y="2"/>
                    <a:pt x="3" y="5"/>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4" name="Freeform 1290">
              <a:extLst>
                <a:ext uri="{FF2B5EF4-FFF2-40B4-BE49-F238E27FC236}">
                  <a16:creationId xmlns:a16="http://schemas.microsoft.com/office/drawing/2014/main" id="{68A77661-5CE5-461C-9858-B44F1B825AEA}"/>
                </a:ext>
              </a:extLst>
            </p:cNvPr>
            <p:cNvSpPr>
              <a:spLocks/>
            </p:cNvSpPr>
            <p:nvPr/>
          </p:nvSpPr>
          <p:spPr bwMode="auto">
            <a:xfrm>
              <a:off x="4007" y="1468"/>
              <a:ext cx="165" cy="221"/>
            </a:xfrm>
            <a:custGeom>
              <a:avLst/>
              <a:gdLst>
                <a:gd name="T0" fmla="*/ 895 w 66"/>
                <a:gd name="T1" fmla="*/ 21 h 83"/>
                <a:gd name="T2" fmla="*/ 1000 w 66"/>
                <a:gd name="T3" fmla="*/ 93 h 83"/>
                <a:gd name="T4" fmla="*/ 1020 w 66"/>
                <a:gd name="T5" fmla="*/ 205 h 83"/>
                <a:gd name="T6" fmla="*/ 220 w 66"/>
                <a:gd name="T7" fmla="*/ 1544 h 83"/>
                <a:gd name="T8" fmla="*/ 175 w 66"/>
                <a:gd name="T9" fmla="*/ 1566 h 83"/>
                <a:gd name="T10" fmla="*/ 125 w 66"/>
                <a:gd name="T11" fmla="*/ 1544 h 83"/>
                <a:gd name="T12" fmla="*/ 33 w 66"/>
                <a:gd name="T13" fmla="*/ 1475 h 83"/>
                <a:gd name="T14" fmla="*/ 20 w 66"/>
                <a:gd name="T15" fmla="*/ 1361 h 83"/>
                <a:gd name="T16" fmla="*/ 813 w 66"/>
                <a:gd name="T17" fmla="*/ 35 h 83"/>
                <a:gd name="T18" fmla="*/ 845 w 66"/>
                <a:gd name="T19" fmla="*/ 0 h 83"/>
                <a:gd name="T20" fmla="*/ 895 w 66"/>
                <a:gd name="T21" fmla="*/ 21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3">
                  <a:moveTo>
                    <a:pt x="57" y="1"/>
                  </a:moveTo>
                  <a:cubicBezTo>
                    <a:pt x="64" y="5"/>
                    <a:pt x="64" y="5"/>
                    <a:pt x="64" y="5"/>
                  </a:cubicBezTo>
                  <a:cubicBezTo>
                    <a:pt x="65" y="7"/>
                    <a:pt x="66" y="9"/>
                    <a:pt x="65" y="11"/>
                  </a:cubicBezTo>
                  <a:cubicBezTo>
                    <a:pt x="14" y="82"/>
                    <a:pt x="14" y="82"/>
                    <a:pt x="14" y="82"/>
                  </a:cubicBezTo>
                  <a:cubicBezTo>
                    <a:pt x="13" y="82"/>
                    <a:pt x="12" y="83"/>
                    <a:pt x="11" y="83"/>
                  </a:cubicBezTo>
                  <a:cubicBezTo>
                    <a:pt x="10" y="83"/>
                    <a:pt x="9" y="83"/>
                    <a:pt x="8" y="82"/>
                  </a:cubicBezTo>
                  <a:cubicBezTo>
                    <a:pt x="2" y="78"/>
                    <a:pt x="2" y="78"/>
                    <a:pt x="2" y="78"/>
                  </a:cubicBezTo>
                  <a:cubicBezTo>
                    <a:pt x="0" y="77"/>
                    <a:pt x="0" y="74"/>
                    <a:pt x="1" y="72"/>
                  </a:cubicBezTo>
                  <a:cubicBezTo>
                    <a:pt x="52" y="2"/>
                    <a:pt x="52" y="2"/>
                    <a:pt x="52" y="2"/>
                  </a:cubicBezTo>
                  <a:cubicBezTo>
                    <a:pt x="52" y="1"/>
                    <a:pt x="53" y="0"/>
                    <a:pt x="54" y="0"/>
                  </a:cubicBezTo>
                  <a:cubicBezTo>
                    <a:pt x="55" y="0"/>
                    <a:pt x="56" y="0"/>
                    <a:pt x="5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5" name="Freeform 1291">
              <a:extLst>
                <a:ext uri="{FF2B5EF4-FFF2-40B4-BE49-F238E27FC236}">
                  <a16:creationId xmlns:a16="http://schemas.microsoft.com/office/drawing/2014/main" id="{F2DC9C91-F3E2-443F-8098-0EBC351E7C4A}"/>
                </a:ext>
              </a:extLst>
            </p:cNvPr>
            <p:cNvSpPr>
              <a:spLocks/>
            </p:cNvSpPr>
            <p:nvPr/>
          </p:nvSpPr>
          <p:spPr bwMode="auto">
            <a:xfrm>
              <a:off x="3950" y="1431"/>
              <a:ext cx="175" cy="496"/>
            </a:xfrm>
            <a:custGeom>
              <a:avLst/>
              <a:gdLst>
                <a:gd name="T0" fmla="*/ 895 w 70"/>
                <a:gd name="T1" fmla="*/ 56 h 186"/>
                <a:gd name="T2" fmla="*/ 20 w 70"/>
                <a:gd name="T3" fmla="*/ 1501 h 186"/>
                <a:gd name="T4" fmla="*/ 0 w 70"/>
                <a:gd name="T5" fmla="*/ 1557 h 186"/>
                <a:gd name="T6" fmla="*/ 0 w 70"/>
                <a:gd name="T7" fmla="*/ 3448 h 186"/>
                <a:gd name="T8" fmla="*/ 63 w 70"/>
                <a:gd name="T9" fmla="*/ 3528 h 186"/>
                <a:gd name="T10" fmla="*/ 188 w 70"/>
                <a:gd name="T11" fmla="*/ 3528 h 186"/>
                <a:gd name="T12" fmla="*/ 250 w 70"/>
                <a:gd name="T13" fmla="*/ 3448 h 186"/>
                <a:gd name="T14" fmla="*/ 250 w 70"/>
                <a:gd name="T15" fmla="*/ 1629 h 186"/>
                <a:gd name="T16" fmla="*/ 1095 w 70"/>
                <a:gd name="T17" fmla="*/ 227 h 186"/>
                <a:gd name="T18" fmla="*/ 1095 w 70"/>
                <a:gd name="T19" fmla="*/ 192 h 186"/>
                <a:gd name="T20" fmla="*/ 1095 w 70"/>
                <a:gd name="T21" fmla="*/ 171 h 186"/>
                <a:gd name="T22" fmla="*/ 1083 w 70"/>
                <a:gd name="T23" fmla="*/ 115 h 186"/>
                <a:gd name="T24" fmla="*/ 970 w 70"/>
                <a:gd name="T25" fmla="*/ 35 h 186"/>
                <a:gd name="T26" fmla="*/ 895 w 70"/>
                <a:gd name="T27" fmla="*/ 56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57" y="3"/>
                  </a:moveTo>
                  <a:cubicBezTo>
                    <a:pt x="1" y="79"/>
                    <a:pt x="1" y="79"/>
                    <a:pt x="1" y="79"/>
                  </a:cubicBezTo>
                  <a:cubicBezTo>
                    <a:pt x="0" y="80"/>
                    <a:pt x="0" y="81"/>
                    <a:pt x="0" y="82"/>
                  </a:cubicBezTo>
                  <a:cubicBezTo>
                    <a:pt x="0" y="182"/>
                    <a:pt x="0" y="182"/>
                    <a:pt x="0" y="182"/>
                  </a:cubicBezTo>
                  <a:cubicBezTo>
                    <a:pt x="0" y="185"/>
                    <a:pt x="2" y="186"/>
                    <a:pt x="4" y="186"/>
                  </a:cubicBezTo>
                  <a:cubicBezTo>
                    <a:pt x="12" y="186"/>
                    <a:pt x="12" y="186"/>
                    <a:pt x="12" y="186"/>
                  </a:cubicBezTo>
                  <a:cubicBezTo>
                    <a:pt x="14" y="186"/>
                    <a:pt x="16" y="185"/>
                    <a:pt x="16" y="182"/>
                  </a:cubicBezTo>
                  <a:cubicBezTo>
                    <a:pt x="16" y="182"/>
                    <a:pt x="16" y="89"/>
                    <a:pt x="16" y="86"/>
                  </a:cubicBezTo>
                  <a:cubicBezTo>
                    <a:pt x="18" y="84"/>
                    <a:pt x="70" y="12"/>
                    <a:pt x="70" y="12"/>
                  </a:cubicBezTo>
                  <a:cubicBezTo>
                    <a:pt x="70" y="11"/>
                    <a:pt x="70" y="10"/>
                    <a:pt x="70" y="10"/>
                  </a:cubicBezTo>
                  <a:cubicBezTo>
                    <a:pt x="70" y="9"/>
                    <a:pt x="70" y="9"/>
                    <a:pt x="70" y="9"/>
                  </a:cubicBezTo>
                  <a:cubicBezTo>
                    <a:pt x="70" y="8"/>
                    <a:pt x="69" y="7"/>
                    <a:pt x="69" y="6"/>
                  </a:cubicBezTo>
                  <a:cubicBezTo>
                    <a:pt x="62" y="2"/>
                    <a:pt x="62" y="2"/>
                    <a:pt x="62" y="2"/>
                  </a:cubicBezTo>
                  <a:cubicBezTo>
                    <a:pt x="60" y="0"/>
                    <a:pt x="58" y="1"/>
                    <a:pt x="5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6" name="Freeform 1292">
              <a:extLst>
                <a:ext uri="{FF2B5EF4-FFF2-40B4-BE49-F238E27FC236}">
                  <a16:creationId xmlns:a16="http://schemas.microsoft.com/office/drawing/2014/main" id="{E3AE941B-662C-438D-B186-30B5E7944815}"/>
                </a:ext>
              </a:extLst>
            </p:cNvPr>
            <p:cNvSpPr>
              <a:spLocks/>
            </p:cNvSpPr>
            <p:nvPr/>
          </p:nvSpPr>
          <p:spPr bwMode="auto">
            <a:xfrm>
              <a:off x="4077" y="1468"/>
              <a:ext cx="95" cy="117"/>
            </a:xfrm>
            <a:custGeom>
              <a:avLst/>
              <a:gdLst>
                <a:gd name="T0" fmla="*/ 375 w 38"/>
                <a:gd name="T1" fmla="*/ 35 h 44"/>
                <a:gd name="T2" fmla="*/ 408 w 38"/>
                <a:gd name="T3" fmla="*/ 0 h 44"/>
                <a:gd name="T4" fmla="*/ 458 w 38"/>
                <a:gd name="T5" fmla="*/ 21 h 44"/>
                <a:gd name="T6" fmla="*/ 563 w 38"/>
                <a:gd name="T7" fmla="*/ 93 h 44"/>
                <a:gd name="T8" fmla="*/ 583 w 38"/>
                <a:gd name="T9" fmla="*/ 205 h 44"/>
                <a:gd name="T10" fmla="*/ 208 w 38"/>
                <a:gd name="T11" fmla="*/ 827 h 44"/>
                <a:gd name="T12" fmla="*/ 0 w 38"/>
                <a:gd name="T13" fmla="*/ 657 h 44"/>
                <a:gd name="T14" fmla="*/ 375 w 38"/>
                <a:gd name="T15" fmla="*/ 3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44">
                  <a:moveTo>
                    <a:pt x="24" y="2"/>
                  </a:moveTo>
                  <a:cubicBezTo>
                    <a:pt x="24" y="1"/>
                    <a:pt x="25" y="0"/>
                    <a:pt x="26" y="0"/>
                  </a:cubicBezTo>
                  <a:cubicBezTo>
                    <a:pt x="27" y="0"/>
                    <a:pt x="28" y="0"/>
                    <a:pt x="29" y="1"/>
                  </a:cubicBezTo>
                  <a:cubicBezTo>
                    <a:pt x="36" y="5"/>
                    <a:pt x="36" y="5"/>
                    <a:pt x="36" y="5"/>
                  </a:cubicBezTo>
                  <a:cubicBezTo>
                    <a:pt x="37" y="7"/>
                    <a:pt x="38" y="9"/>
                    <a:pt x="37" y="11"/>
                  </a:cubicBezTo>
                  <a:cubicBezTo>
                    <a:pt x="13" y="44"/>
                    <a:pt x="13" y="44"/>
                    <a:pt x="13" y="44"/>
                  </a:cubicBezTo>
                  <a:cubicBezTo>
                    <a:pt x="0" y="35"/>
                    <a:pt x="0" y="35"/>
                    <a:pt x="0" y="35"/>
                  </a:cubicBezTo>
                  <a:lnTo>
                    <a:pt x="2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7" name="Freeform 1293">
              <a:extLst>
                <a:ext uri="{FF2B5EF4-FFF2-40B4-BE49-F238E27FC236}">
                  <a16:creationId xmlns:a16="http://schemas.microsoft.com/office/drawing/2014/main" id="{C8BE8450-C6C5-4557-BC42-92AD72CE0970}"/>
                </a:ext>
              </a:extLst>
            </p:cNvPr>
            <p:cNvSpPr>
              <a:spLocks/>
            </p:cNvSpPr>
            <p:nvPr/>
          </p:nvSpPr>
          <p:spPr bwMode="auto">
            <a:xfrm>
              <a:off x="4032" y="1431"/>
              <a:ext cx="93" cy="120"/>
            </a:xfrm>
            <a:custGeom>
              <a:avLst/>
              <a:gdLst>
                <a:gd name="T0" fmla="*/ 460 w 37"/>
                <a:gd name="T1" fmla="*/ 35 h 45"/>
                <a:gd name="T2" fmla="*/ 568 w 37"/>
                <a:gd name="T3" fmla="*/ 115 h 45"/>
                <a:gd name="T4" fmla="*/ 588 w 37"/>
                <a:gd name="T5" fmla="*/ 171 h 45"/>
                <a:gd name="T6" fmla="*/ 588 w 37"/>
                <a:gd name="T7" fmla="*/ 192 h 45"/>
                <a:gd name="T8" fmla="*/ 588 w 37"/>
                <a:gd name="T9" fmla="*/ 227 h 45"/>
                <a:gd name="T10" fmla="*/ 209 w 37"/>
                <a:gd name="T11" fmla="*/ 853 h 45"/>
                <a:gd name="T12" fmla="*/ 0 w 37"/>
                <a:gd name="T13" fmla="*/ 683 h 45"/>
                <a:gd name="T14" fmla="*/ 380 w 37"/>
                <a:gd name="T15" fmla="*/ 56 h 45"/>
                <a:gd name="T16" fmla="*/ 460 w 37"/>
                <a:gd name="T17" fmla="*/ 3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45">
                  <a:moveTo>
                    <a:pt x="29" y="2"/>
                  </a:moveTo>
                  <a:cubicBezTo>
                    <a:pt x="36" y="6"/>
                    <a:pt x="36" y="6"/>
                    <a:pt x="36" y="6"/>
                  </a:cubicBezTo>
                  <a:cubicBezTo>
                    <a:pt x="36" y="7"/>
                    <a:pt x="37" y="8"/>
                    <a:pt x="37" y="9"/>
                  </a:cubicBezTo>
                  <a:cubicBezTo>
                    <a:pt x="37" y="9"/>
                    <a:pt x="37" y="9"/>
                    <a:pt x="37" y="10"/>
                  </a:cubicBezTo>
                  <a:cubicBezTo>
                    <a:pt x="37" y="10"/>
                    <a:pt x="37" y="11"/>
                    <a:pt x="37" y="12"/>
                  </a:cubicBezTo>
                  <a:cubicBezTo>
                    <a:pt x="37" y="12"/>
                    <a:pt x="25" y="28"/>
                    <a:pt x="13" y="45"/>
                  </a:cubicBezTo>
                  <a:cubicBezTo>
                    <a:pt x="0" y="36"/>
                    <a:pt x="0" y="36"/>
                    <a:pt x="0" y="36"/>
                  </a:cubicBezTo>
                  <a:cubicBezTo>
                    <a:pt x="24" y="3"/>
                    <a:pt x="24" y="3"/>
                    <a:pt x="24" y="3"/>
                  </a:cubicBezTo>
                  <a:cubicBezTo>
                    <a:pt x="25" y="1"/>
                    <a:pt x="27" y="0"/>
                    <a:pt x="2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8" name="Freeform 1294">
              <a:extLst>
                <a:ext uri="{FF2B5EF4-FFF2-40B4-BE49-F238E27FC236}">
                  <a16:creationId xmlns:a16="http://schemas.microsoft.com/office/drawing/2014/main" id="{690D27C1-15D6-4E4E-999B-8187FD24C915}"/>
                </a:ext>
              </a:extLst>
            </p:cNvPr>
            <p:cNvSpPr>
              <a:spLocks/>
            </p:cNvSpPr>
            <p:nvPr/>
          </p:nvSpPr>
          <p:spPr bwMode="auto">
            <a:xfrm>
              <a:off x="3957" y="1465"/>
              <a:ext cx="123" cy="443"/>
            </a:xfrm>
            <a:custGeom>
              <a:avLst/>
              <a:gdLst>
                <a:gd name="T0" fmla="*/ 20 w 49"/>
                <a:gd name="T1" fmla="*/ 1276 h 166"/>
                <a:gd name="T2" fmla="*/ 0 w 49"/>
                <a:gd name="T3" fmla="*/ 1388 h 166"/>
                <a:gd name="T4" fmla="*/ 0 w 49"/>
                <a:gd name="T5" fmla="*/ 3154 h 166"/>
                <a:gd name="T6" fmla="*/ 0 w 49"/>
                <a:gd name="T7" fmla="*/ 3154 h 166"/>
                <a:gd name="T8" fmla="*/ 50 w 49"/>
                <a:gd name="T9" fmla="*/ 1345 h 166"/>
                <a:gd name="T10" fmla="*/ 776 w 49"/>
                <a:gd name="T11" fmla="*/ 0 h 166"/>
                <a:gd name="T12" fmla="*/ 776 w 49"/>
                <a:gd name="T13" fmla="*/ 0 h 166"/>
                <a:gd name="T14" fmla="*/ 20 w 49"/>
                <a:gd name="T15" fmla="*/ 1276 h 1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66">
                  <a:moveTo>
                    <a:pt x="1" y="67"/>
                  </a:moveTo>
                  <a:cubicBezTo>
                    <a:pt x="0" y="69"/>
                    <a:pt x="0" y="68"/>
                    <a:pt x="0" y="73"/>
                  </a:cubicBezTo>
                  <a:cubicBezTo>
                    <a:pt x="0" y="78"/>
                    <a:pt x="0" y="166"/>
                    <a:pt x="0" y="166"/>
                  </a:cubicBezTo>
                  <a:cubicBezTo>
                    <a:pt x="0" y="166"/>
                    <a:pt x="0" y="166"/>
                    <a:pt x="0" y="166"/>
                  </a:cubicBezTo>
                  <a:cubicBezTo>
                    <a:pt x="0" y="166"/>
                    <a:pt x="3" y="71"/>
                    <a:pt x="3" y="71"/>
                  </a:cubicBezTo>
                  <a:cubicBezTo>
                    <a:pt x="3" y="70"/>
                    <a:pt x="49" y="0"/>
                    <a:pt x="49" y="0"/>
                  </a:cubicBezTo>
                  <a:cubicBezTo>
                    <a:pt x="49" y="0"/>
                    <a:pt x="49" y="0"/>
                    <a:pt x="49" y="0"/>
                  </a:cubicBezTo>
                  <a:cubicBezTo>
                    <a:pt x="49" y="0"/>
                    <a:pt x="2" y="66"/>
                    <a:pt x="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9" name="Freeform 1295">
              <a:extLst>
                <a:ext uri="{FF2B5EF4-FFF2-40B4-BE49-F238E27FC236}">
                  <a16:creationId xmlns:a16="http://schemas.microsoft.com/office/drawing/2014/main" id="{BB385A4B-E59B-4393-81FC-2CC0DD6A5C38}"/>
                </a:ext>
              </a:extLst>
            </p:cNvPr>
            <p:cNvSpPr>
              <a:spLocks/>
            </p:cNvSpPr>
            <p:nvPr/>
          </p:nvSpPr>
          <p:spPr bwMode="auto">
            <a:xfrm>
              <a:off x="4027" y="1473"/>
              <a:ext cx="135" cy="179"/>
            </a:xfrm>
            <a:custGeom>
              <a:avLst/>
              <a:gdLst>
                <a:gd name="T0" fmla="*/ 675 w 54"/>
                <a:gd name="T1" fmla="*/ 150 h 67"/>
                <a:gd name="T2" fmla="*/ 0 w 54"/>
                <a:gd name="T3" fmla="*/ 1277 h 67"/>
                <a:gd name="T4" fmla="*/ 0 w 54"/>
                <a:gd name="T5" fmla="*/ 1277 h 67"/>
                <a:gd name="T6" fmla="*/ 688 w 54"/>
                <a:gd name="T7" fmla="*/ 56 h 67"/>
                <a:gd name="T8" fmla="*/ 750 w 54"/>
                <a:gd name="T9" fmla="*/ 21 h 67"/>
                <a:gd name="T10" fmla="*/ 845 w 54"/>
                <a:gd name="T11" fmla="*/ 115 h 67"/>
                <a:gd name="T12" fmla="*/ 675 w 54"/>
                <a:gd name="T13" fmla="*/ 15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67">
                  <a:moveTo>
                    <a:pt x="43" y="8"/>
                  </a:moveTo>
                  <a:cubicBezTo>
                    <a:pt x="43" y="9"/>
                    <a:pt x="0" y="67"/>
                    <a:pt x="0" y="67"/>
                  </a:cubicBezTo>
                  <a:cubicBezTo>
                    <a:pt x="0" y="67"/>
                    <a:pt x="0" y="67"/>
                    <a:pt x="0" y="67"/>
                  </a:cubicBezTo>
                  <a:cubicBezTo>
                    <a:pt x="44" y="3"/>
                    <a:pt x="44" y="3"/>
                    <a:pt x="44" y="3"/>
                  </a:cubicBezTo>
                  <a:cubicBezTo>
                    <a:pt x="45" y="1"/>
                    <a:pt x="46" y="0"/>
                    <a:pt x="48" y="1"/>
                  </a:cubicBezTo>
                  <a:cubicBezTo>
                    <a:pt x="49" y="2"/>
                    <a:pt x="54" y="6"/>
                    <a:pt x="54" y="6"/>
                  </a:cubicBezTo>
                  <a:cubicBezTo>
                    <a:pt x="52" y="4"/>
                    <a:pt x="48" y="3"/>
                    <a:pt x="4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0" name="Freeform 1296">
              <a:extLst>
                <a:ext uri="{FF2B5EF4-FFF2-40B4-BE49-F238E27FC236}">
                  <a16:creationId xmlns:a16="http://schemas.microsoft.com/office/drawing/2014/main" id="{EDA07EC7-D827-471F-9296-11435EE4BA39}"/>
                </a:ext>
              </a:extLst>
            </p:cNvPr>
            <p:cNvSpPr>
              <a:spLocks/>
            </p:cNvSpPr>
            <p:nvPr/>
          </p:nvSpPr>
          <p:spPr bwMode="auto">
            <a:xfrm>
              <a:off x="3719" y="1468"/>
              <a:ext cx="166" cy="221"/>
            </a:xfrm>
            <a:custGeom>
              <a:avLst/>
              <a:gdLst>
                <a:gd name="T0" fmla="*/ 146 w 66"/>
                <a:gd name="T1" fmla="*/ 21 h 83"/>
                <a:gd name="T2" fmla="*/ 33 w 66"/>
                <a:gd name="T3" fmla="*/ 93 h 83"/>
                <a:gd name="T4" fmla="*/ 20 w 66"/>
                <a:gd name="T5" fmla="*/ 205 h 83"/>
                <a:gd name="T6" fmla="*/ 827 w 66"/>
                <a:gd name="T7" fmla="*/ 1544 h 83"/>
                <a:gd name="T8" fmla="*/ 873 w 66"/>
                <a:gd name="T9" fmla="*/ 1566 h 83"/>
                <a:gd name="T10" fmla="*/ 923 w 66"/>
                <a:gd name="T11" fmla="*/ 1544 h 83"/>
                <a:gd name="T12" fmla="*/ 1019 w 66"/>
                <a:gd name="T13" fmla="*/ 1475 h 83"/>
                <a:gd name="T14" fmla="*/ 1031 w 66"/>
                <a:gd name="T15" fmla="*/ 1361 h 83"/>
                <a:gd name="T16" fmla="*/ 221 w 66"/>
                <a:gd name="T17" fmla="*/ 35 h 83"/>
                <a:gd name="T18" fmla="*/ 189 w 66"/>
                <a:gd name="T19" fmla="*/ 0 h 83"/>
                <a:gd name="T20" fmla="*/ 146 w 66"/>
                <a:gd name="T21" fmla="*/ 21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3">
                  <a:moveTo>
                    <a:pt x="9" y="1"/>
                  </a:moveTo>
                  <a:cubicBezTo>
                    <a:pt x="2" y="5"/>
                    <a:pt x="2" y="5"/>
                    <a:pt x="2" y="5"/>
                  </a:cubicBezTo>
                  <a:cubicBezTo>
                    <a:pt x="1" y="7"/>
                    <a:pt x="0" y="9"/>
                    <a:pt x="1" y="11"/>
                  </a:cubicBezTo>
                  <a:cubicBezTo>
                    <a:pt x="52" y="82"/>
                    <a:pt x="52" y="82"/>
                    <a:pt x="52" y="82"/>
                  </a:cubicBezTo>
                  <a:cubicBezTo>
                    <a:pt x="53" y="82"/>
                    <a:pt x="54" y="83"/>
                    <a:pt x="55" y="83"/>
                  </a:cubicBezTo>
                  <a:cubicBezTo>
                    <a:pt x="56" y="83"/>
                    <a:pt x="57" y="83"/>
                    <a:pt x="58" y="82"/>
                  </a:cubicBezTo>
                  <a:cubicBezTo>
                    <a:pt x="64" y="78"/>
                    <a:pt x="64" y="78"/>
                    <a:pt x="64" y="78"/>
                  </a:cubicBezTo>
                  <a:cubicBezTo>
                    <a:pt x="66" y="77"/>
                    <a:pt x="66" y="74"/>
                    <a:pt x="65" y="72"/>
                  </a:cubicBezTo>
                  <a:cubicBezTo>
                    <a:pt x="14" y="2"/>
                    <a:pt x="14" y="2"/>
                    <a:pt x="14" y="2"/>
                  </a:cubicBezTo>
                  <a:cubicBezTo>
                    <a:pt x="14" y="1"/>
                    <a:pt x="13" y="0"/>
                    <a:pt x="12" y="0"/>
                  </a:cubicBezTo>
                  <a:cubicBezTo>
                    <a:pt x="11" y="0"/>
                    <a:pt x="10" y="0"/>
                    <a:pt x="9" y="1"/>
                  </a:cubicBezTo>
                  <a:close/>
                </a:path>
              </a:pathLst>
            </a:custGeom>
            <a:grpFill/>
            <a:ln w="7938" cap="rnd">
              <a:solidFill>
                <a:srgbClr val="58585A"/>
              </a:solidFill>
              <a:prstDash val="solid"/>
              <a:round/>
              <a:headEnd/>
              <a:tailEnd/>
            </a:ln>
          </p:spPr>
          <p:txBody>
            <a:bodyPr/>
            <a:lstStyle/>
            <a:p>
              <a:endParaRPr lang="fr-FR"/>
            </a:p>
          </p:txBody>
        </p:sp>
        <p:sp>
          <p:nvSpPr>
            <p:cNvPr id="751" name="Freeform 1297">
              <a:extLst>
                <a:ext uri="{FF2B5EF4-FFF2-40B4-BE49-F238E27FC236}">
                  <a16:creationId xmlns:a16="http://schemas.microsoft.com/office/drawing/2014/main" id="{22A33C8E-4F29-47E2-90E9-28B6A77021E9}"/>
                </a:ext>
              </a:extLst>
            </p:cNvPr>
            <p:cNvSpPr>
              <a:spLocks/>
            </p:cNvSpPr>
            <p:nvPr/>
          </p:nvSpPr>
          <p:spPr bwMode="auto">
            <a:xfrm>
              <a:off x="3767" y="1431"/>
              <a:ext cx="175" cy="496"/>
            </a:xfrm>
            <a:custGeom>
              <a:avLst/>
              <a:gdLst>
                <a:gd name="T0" fmla="*/ 125 w 70"/>
                <a:gd name="T1" fmla="*/ 35 h 186"/>
                <a:gd name="T2" fmla="*/ 20 w 70"/>
                <a:gd name="T3" fmla="*/ 115 h 186"/>
                <a:gd name="T4" fmla="*/ 0 w 70"/>
                <a:gd name="T5" fmla="*/ 171 h 186"/>
                <a:gd name="T6" fmla="*/ 0 w 70"/>
                <a:gd name="T7" fmla="*/ 192 h 186"/>
                <a:gd name="T8" fmla="*/ 0 w 70"/>
                <a:gd name="T9" fmla="*/ 227 h 186"/>
                <a:gd name="T10" fmla="*/ 845 w 70"/>
                <a:gd name="T11" fmla="*/ 1629 h 186"/>
                <a:gd name="T12" fmla="*/ 845 w 70"/>
                <a:gd name="T13" fmla="*/ 3448 h 186"/>
                <a:gd name="T14" fmla="*/ 908 w 70"/>
                <a:gd name="T15" fmla="*/ 3528 h 186"/>
                <a:gd name="T16" fmla="*/ 1033 w 70"/>
                <a:gd name="T17" fmla="*/ 3528 h 186"/>
                <a:gd name="T18" fmla="*/ 1095 w 70"/>
                <a:gd name="T19" fmla="*/ 3448 h 186"/>
                <a:gd name="T20" fmla="*/ 1095 w 70"/>
                <a:gd name="T21" fmla="*/ 1557 h 186"/>
                <a:gd name="T22" fmla="*/ 1083 w 70"/>
                <a:gd name="T23" fmla="*/ 1501 h 186"/>
                <a:gd name="T24" fmla="*/ 208 w 70"/>
                <a:gd name="T25" fmla="*/ 56 h 186"/>
                <a:gd name="T26" fmla="*/ 125 w 70"/>
                <a:gd name="T27" fmla="*/ 35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8" y="2"/>
                  </a:moveTo>
                  <a:cubicBezTo>
                    <a:pt x="1" y="6"/>
                    <a:pt x="1" y="6"/>
                    <a:pt x="1" y="6"/>
                  </a:cubicBezTo>
                  <a:cubicBezTo>
                    <a:pt x="1" y="7"/>
                    <a:pt x="0" y="8"/>
                    <a:pt x="0" y="9"/>
                  </a:cubicBezTo>
                  <a:cubicBezTo>
                    <a:pt x="0" y="9"/>
                    <a:pt x="0" y="9"/>
                    <a:pt x="0" y="10"/>
                  </a:cubicBezTo>
                  <a:cubicBezTo>
                    <a:pt x="0" y="10"/>
                    <a:pt x="0" y="11"/>
                    <a:pt x="0" y="12"/>
                  </a:cubicBezTo>
                  <a:cubicBezTo>
                    <a:pt x="0" y="12"/>
                    <a:pt x="52" y="84"/>
                    <a:pt x="54" y="86"/>
                  </a:cubicBezTo>
                  <a:cubicBezTo>
                    <a:pt x="54" y="89"/>
                    <a:pt x="54" y="182"/>
                    <a:pt x="54" y="182"/>
                  </a:cubicBezTo>
                  <a:cubicBezTo>
                    <a:pt x="54" y="185"/>
                    <a:pt x="56" y="186"/>
                    <a:pt x="58" y="186"/>
                  </a:cubicBezTo>
                  <a:cubicBezTo>
                    <a:pt x="66" y="186"/>
                    <a:pt x="66" y="186"/>
                    <a:pt x="66" y="186"/>
                  </a:cubicBezTo>
                  <a:cubicBezTo>
                    <a:pt x="68" y="186"/>
                    <a:pt x="70" y="185"/>
                    <a:pt x="70" y="182"/>
                  </a:cubicBezTo>
                  <a:cubicBezTo>
                    <a:pt x="70" y="82"/>
                    <a:pt x="70" y="82"/>
                    <a:pt x="70" y="82"/>
                  </a:cubicBezTo>
                  <a:cubicBezTo>
                    <a:pt x="70" y="81"/>
                    <a:pt x="70" y="80"/>
                    <a:pt x="69" y="79"/>
                  </a:cubicBezTo>
                  <a:cubicBezTo>
                    <a:pt x="13" y="3"/>
                    <a:pt x="13" y="3"/>
                    <a:pt x="13" y="3"/>
                  </a:cubicBezTo>
                  <a:cubicBezTo>
                    <a:pt x="12" y="1"/>
                    <a:pt x="10" y="0"/>
                    <a:pt x="8" y="2"/>
                  </a:cubicBezTo>
                  <a:close/>
                </a:path>
              </a:pathLst>
            </a:custGeom>
            <a:grpFill/>
            <a:ln w="7938" cap="rnd">
              <a:solidFill>
                <a:srgbClr val="58585A"/>
              </a:solidFill>
              <a:prstDash val="solid"/>
              <a:round/>
              <a:headEnd/>
              <a:tailEnd/>
            </a:ln>
          </p:spPr>
          <p:txBody>
            <a:bodyPr/>
            <a:lstStyle/>
            <a:p>
              <a:endParaRPr lang="fr-FR"/>
            </a:p>
          </p:txBody>
        </p:sp>
        <p:sp>
          <p:nvSpPr>
            <p:cNvPr id="752" name="Freeform 1298">
              <a:extLst>
                <a:ext uri="{FF2B5EF4-FFF2-40B4-BE49-F238E27FC236}">
                  <a16:creationId xmlns:a16="http://schemas.microsoft.com/office/drawing/2014/main" id="{919E2EC3-536C-4485-A4AB-58D82996C9CC}"/>
                </a:ext>
              </a:extLst>
            </p:cNvPr>
            <p:cNvSpPr>
              <a:spLocks/>
            </p:cNvSpPr>
            <p:nvPr/>
          </p:nvSpPr>
          <p:spPr bwMode="auto">
            <a:xfrm>
              <a:off x="4007" y="1468"/>
              <a:ext cx="165" cy="221"/>
            </a:xfrm>
            <a:custGeom>
              <a:avLst/>
              <a:gdLst>
                <a:gd name="T0" fmla="*/ 895 w 66"/>
                <a:gd name="T1" fmla="*/ 21 h 83"/>
                <a:gd name="T2" fmla="*/ 1000 w 66"/>
                <a:gd name="T3" fmla="*/ 93 h 83"/>
                <a:gd name="T4" fmla="*/ 1020 w 66"/>
                <a:gd name="T5" fmla="*/ 205 h 83"/>
                <a:gd name="T6" fmla="*/ 220 w 66"/>
                <a:gd name="T7" fmla="*/ 1544 h 83"/>
                <a:gd name="T8" fmla="*/ 175 w 66"/>
                <a:gd name="T9" fmla="*/ 1566 h 83"/>
                <a:gd name="T10" fmla="*/ 125 w 66"/>
                <a:gd name="T11" fmla="*/ 1544 h 83"/>
                <a:gd name="T12" fmla="*/ 33 w 66"/>
                <a:gd name="T13" fmla="*/ 1475 h 83"/>
                <a:gd name="T14" fmla="*/ 20 w 66"/>
                <a:gd name="T15" fmla="*/ 1361 h 83"/>
                <a:gd name="T16" fmla="*/ 813 w 66"/>
                <a:gd name="T17" fmla="*/ 35 h 83"/>
                <a:gd name="T18" fmla="*/ 845 w 66"/>
                <a:gd name="T19" fmla="*/ 0 h 83"/>
                <a:gd name="T20" fmla="*/ 895 w 66"/>
                <a:gd name="T21" fmla="*/ 21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3">
                  <a:moveTo>
                    <a:pt x="57" y="1"/>
                  </a:moveTo>
                  <a:cubicBezTo>
                    <a:pt x="64" y="5"/>
                    <a:pt x="64" y="5"/>
                    <a:pt x="64" y="5"/>
                  </a:cubicBezTo>
                  <a:cubicBezTo>
                    <a:pt x="65" y="7"/>
                    <a:pt x="66" y="9"/>
                    <a:pt x="65" y="11"/>
                  </a:cubicBezTo>
                  <a:cubicBezTo>
                    <a:pt x="14" y="82"/>
                    <a:pt x="14" y="82"/>
                    <a:pt x="14" y="82"/>
                  </a:cubicBezTo>
                  <a:cubicBezTo>
                    <a:pt x="13" y="82"/>
                    <a:pt x="12" y="83"/>
                    <a:pt x="11" y="83"/>
                  </a:cubicBezTo>
                  <a:cubicBezTo>
                    <a:pt x="10" y="83"/>
                    <a:pt x="9" y="83"/>
                    <a:pt x="8" y="82"/>
                  </a:cubicBezTo>
                  <a:cubicBezTo>
                    <a:pt x="2" y="78"/>
                    <a:pt x="2" y="78"/>
                    <a:pt x="2" y="78"/>
                  </a:cubicBezTo>
                  <a:cubicBezTo>
                    <a:pt x="0" y="77"/>
                    <a:pt x="0" y="74"/>
                    <a:pt x="1" y="72"/>
                  </a:cubicBezTo>
                  <a:cubicBezTo>
                    <a:pt x="52" y="2"/>
                    <a:pt x="52" y="2"/>
                    <a:pt x="52" y="2"/>
                  </a:cubicBezTo>
                  <a:cubicBezTo>
                    <a:pt x="52" y="1"/>
                    <a:pt x="53" y="0"/>
                    <a:pt x="54" y="0"/>
                  </a:cubicBezTo>
                  <a:cubicBezTo>
                    <a:pt x="55" y="0"/>
                    <a:pt x="56" y="0"/>
                    <a:pt x="57" y="1"/>
                  </a:cubicBezTo>
                  <a:close/>
                </a:path>
              </a:pathLst>
            </a:custGeom>
            <a:grpFill/>
            <a:ln w="7938" cap="rnd">
              <a:solidFill>
                <a:srgbClr val="58585A"/>
              </a:solidFill>
              <a:prstDash val="solid"/>
              <a:round/>
              <a:headEnd/>
              <a:tailEnd/>
            </a:ln>
          </p:spPr>
          <p:txBody>
            <a:bodyPr/>
            <a:lstStyle/>
            <a:p>
              <a:endParaRPr lang="fr-FR"/>
            </a:p>
          </p:txBody>
        </p:sp>
        <p:sp>
          <p:nvSpPr>
            <p:cNvPr id="753" name="Freeform 1299">
              <a:extLst>
                <a:ext uri="{FF2B5EF4-FFF2-40B4-BE49-F238E27FC236}">
                  <a16:creationId xmlns:a16="http://schemas.microsoft.com/office/drawing/2014/main" id="{CE78001F-9A59-40BD-854B-1893343D9A05}"/>
                </a:ext>
              </a:extLst>
            </p:cNvPr>
            <p:cNvSpPr>
              <a:spLocks/>
            </p:cNvSpPr>
            <p:nvPr/>
          </p:nvSpPr>
          <p:spPr bwMode="auto">
            <a:xfrm>
              <a:off x="3950" y="1431"/>
              <a:ext cx="175" cy="496"/>
            </a:xfrm>
            <a:custGeom>
              <a:avLst/>
              <a:gdLst>
                <a:gd name="T0" fmla="*/ 895 w 70"/>
                <a:gd name="T1" fmla="*/ 56 h 186"/>
                <a:gd name="T2" fmla="*/ 20 w 70"/>
                <a:gd name="T3" fmla="*/ 1501 h 186"/>
                <a:gd name="T4" fmla="*/ 0 w 70"/>
                <a:gd name="T5" fmla="*/ 1557 h 186"/>
                <a:gd name="T6" fmla="*/ 0 w 70"/>
                <a:gd name="T7" fmla="*/ 3448 h 186"/>
                <a:gd name="T8" fmla="*/ 63 w 70"/>
                <a:gd name="T9" fmla="*/ 3528 h 186"/>
                <a:gd name="T10" fmla="*/ 188 w 70"/>
                <a:gd name="T11" fmla="*/ 3528 h 186"/>
                <a:gd name="T12" fmla="*/ 250 w 70"/>
                <a:gd name="T13" fmla="*/ 3448 h 186"/>
                <a:gd name="T14" fmla="*/ 250 w 70"/>
                <a:gd name="T15" fmla="*/ 1629 h 186"/>
                <a:gd name="T16" fmla="*/ 1095 w 70"/>
                <a:gd name="T17" fmla="*/ 227 h 186"/>
                <a:gd name="T18" fmla="*/ 1095 w 70"/>
                <a:gd name="T19" fmla="*/ 192 h 186"/>
                <a:gd name="T20" fmla="*/ 1095 w 70"/>
                <a:gd name="T21" fmla="*/ 171 h 186"/>
                <a:gd name="T22" fmla="*/ 1083 w 70"/>
                <a:gd name="T23" fmla="*/ 115 h 186"/>
                <a:gd name="T24" fmla="*/ 970 w 70"/>
                <a:gd name="T25" fmla="*/ 35 h 186"/>
                <a:gd name="T26" fmla="*/ 895 w 70"/>
                <a:gd name="T27" fmla="*/ 56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57" y="3"/>
                  </a:moveTo>
                  <a:cubicBezTo>
                    <a:pt x="1" y="79"/>
                    <a:pt x="1" y="79"/>
                    <a:pt x="1" y="79"/>
                  </a:cubicBezTo>
                  <a:cubicBezTo>
                    <a:pt x="0" y="80"/>
                    <a:pt x="0" y="81"/>
                    <a:pt x="0" y="82"/>
                  </a:cubicBezTo>
                  <a:cubicBezTo>
                    <a:pt x="0" y="182"/>
                    <a:pt x="0" y="182"/>
                    <a:pt x="0" y="182"/>
                  </a:cubicBezTo>
                  <a:cubicBezTo>
                    <a:pt x="0" y="185"/>
                    <a:pt x="2" y="186"/>
                    <a:pt x="4" y="186"/>
                  </a:cubicBezTo>
                  <a:cubicBezTo>
                    <a:pt x="12" y="186"/>
                    <a:pt x="12" y="186"/>
                    <a:pt x="12" y="186"/>
                  </a:cubicBezTo>
                  <a:cubicBezTo>
                    <a:pt x="14" y="186"/>
                    <a:pt x="16" y="185"/>
                    <a:pt x="16" y="182"/>
                  </a:cubicBezTo>
                  <a:cubicBezTo>
                    <a:pt x="16" y="182"/>
                    <a:pt x="16" y="89"/>
                    <a:pt x="16" y="86"/>
                  </a:cubicBezTo>
                  <a:cubicBezTo>
                    <a:pt x="18" y="84"/>
                    <a:pt x="70" y="12"/>
                    <a:pt x="70" y="12"/>
                  </a:cubicBezTo>
                  <a:cubicBezTo>
                    <a:pt x="70" y="11"/>
                    <a:pt x="70" y="10"/>
                    <a:pt x="70" y="10"/>
                  </a:cubicBezTo>
                  <a:cubicBezTo>
                    <a:pt x="70" y="9"/>
                    <a:pt x="70" y="9"/>
                    <a:pt x="70" y="9"/>
                  </a:cubicBezTo>
                  <a:cubicBezTo>
                    <a:pt x="70" y="8"/>
                    <a:pt x="69" y="7"/>
                    <a:pt x="69" y="6"/>
                  </a:cubicBezTo>
                  <a:cubicBezTo>
                    <a:pt x="62" y="2"/>
                    <a:pt x="62" y="2"/>
                    <a:pt x="62" y="2"/>
                  </a:cubicBezTo>
                  <a:cubicBezTo>
                    <a:pt x="60" y="0"/>
                    <a:pt x="58" y="1"/>
                    <a:pt x="57" y="3"/>
                  </a:cubicBezTo>
                  <a:close/>
                </a:path>
              </a:pathLst>
            </a:custGeom>
            <a:grpFill/>
            <a:ln w="7938" cap="rnd">
              <a:solidFill>
                <a:srgbClr val="58585A"/>
              </a:solidFill>
              <a:prstDash val="solid"/>
              <a:round/>
              <a:headEnd/>
              <a:tailEnd/>
            </a:ln>
          </p:spPr>
          <p:txBody>
            <a:bodyPr/>
            <a:lstStyle/>
            <a:p>
              <a:endParaRPr lang="fr-FR"/>
            </a:p>
          </p:txBody>
        </p:sp>
      </p:grpSp>
      <p:grpSp>
        <p:nvGrpSpPr>
          <p:cNvPr id="754" name="Group 1283">
            <a:extLst>
              <a:ext uri="{FF2B5EF4-FFF2-40B4-BE49-F238E27FC236}">
                <a16:creationId xmlns:a16="http://schemas.microsoft.com/office/drawing/2014/main" id="{714B1CAC-7F08-4F89-A137-833F0AD06F72}"/>
              </a:ext>
            </a:extLst>
          </p:cNvPr>
          <p:cNvGrpSpPr>
            <a:grpSpLocks/>
          </p:cNvGrpSpPr>
          <p:nvPr/>
        </p:nvGrpSpPr>
        <p:grpSpPr bwMode="auto">
          <a:xfrm rot="11435747">
            <a:off x="8451601" y="3795405"/>
            <a:ext cx="611011" cy="678701"/>
            <a:chOff x="3719" y="1431"/>
            <a:chExt cx="453" cy="496"/>
          </a:xfrm>
          <a:solidFill>
            <a:srgbClr val="00B050"/>
          </a:solidFill>
        </p:grpSpPr>
        <p:sp>
          <p:nvSpPr>
            <p:cNvPr id="755" name="Freeform 1284">
              <a:extLst>
                <a:ext uri="{FF2B5EF4-FFF2-40B4-BE49-F238E27FC236}">
                  <a16:creationId xmlns:a16="http://schemas.microsoft.com/office/drawing/2014/main" id="{5ECB1938-83F1-48DC-A584-7B556A701B18}"/>
                </a:ext>
              </a:extLst>
            </p:cNvPr>
            <p:cNvSpPr>
              <a:spLocks/>
            </p:cNvSpPr>
            <p:nvPr/>
          </p:nvSpPr>
          <p:spPr bwMode="auto">
            <a:xfrm>
              <a:off x="3719" y="1468"/>
              <a:ext cx="166" cy="221"/>
            </a:xfrm>
            <a:custGeom>
              <a:avLst/>
              <a:gdLst>
                <a:gd name="T0" fmla="*/ 146 w 66"/>
                <a:gd name="T1" fmla="*/ 21 h 83"/>
                <a:gd name="T2" fmla="*/ 33 w 66"/>
                <a:gd name="T3" fmla="*/ 93 h 83"/>
                <a:gd name="T4" fmla="*/ 20 w 66"/>
                <a:gd name="T5" fmla="*/ 205 h 83"/>
                <a:gd name="T6" fmla="*/ 827 w 66"/>
                <a:gd name="T7" fmla="*/ 1544 h 83"/>
                <a:gd name="T8" fmla="*/ 873 w 66"/>
                <a:gd name="T9" fmla="*/ 1566 h 83"/>
                <a:gd name="T10" fmla="*/ 923 w 66"/>
                <a:gd name="T11" fmla="*/ 1544 h 83"/>
                <a:gd name="T12" fmla="*/ 1019 w 66"/>
                <a:gd name="T13" fmla="*/ 1475 h 83"/>
                <a:gd name="T14" fmla="*/ 1031 w 66"/>
                <a:gd name="T15" fmla="*/ 1361 h 83"/>
                <a:gd name="T16" fmla="*/ 221 w 66"/>
                <a:gd name="T17" fmla="*/ 35 h 83"/>
                <a:gd name="T18" fmla="*/ 189 w 66"/>
                <a:gd name="T19" fmla="*/ 0 h 83"/>
                <a:gd name="T20" fmla="*/ 146 w 66"/>
                <a:gd name="T21" fmla="*/ 21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3">
                  <a:moveTo>
                    <a:pt x="9" y="1"/>
                  </a:moveTo>
                  <a:cubicBezTo>
                    <a:pt x="2" y="5"/>
                    <a:pt x="2" y="5"/>
                    <a:pt x="2" y="5"/>
                  </a:cubicBezTo>
                  <a:cubicBezTo>
                    <a:pt x="1" y="7"/>
                    <a:pt x="0" y="9"/>
                    <a:pt x="1" y="11"/>
                  </a:cubicBezTo>
                  <a:cubicBezTo>
                    <a:pt x="52" y="82"/>
                    <a:pt x="52" y="82"/>
                    <a:pt x="52" y="82"/>
                  </a:cubicBezTo>
                  <a:cubicBezTo>
                    <a:pt x="53" y="82"/>
                    <a:pt x="54" y="83"/>
                    <a:pt x="55" y="83"/>
                  </a:cubicBezTo>
                  <a:cubicBezTo>
                    <a:pt x="56" y="83"/>
                    <a:pt x="57" y="83"/>
                    <a:pt x="58" y="82"/>
                  </a:cubicBezTo>
                  <a:cubicBezTo>
                    <a:pt x="64" y="78"/>
                    <a:pt x="64" y="78"/>
                    <a:pt x="64" y="78"/>
                  </a:cubicBezTo>
                  <a:cubicBezTo>
                    <a:pt x="66" y="77"/>
                    <a:pt x="66" y="74"/>
                    <a:pt x="65" y="72"/>
                  </a:cubicBezTo>
                  <a:cubicBezTo>
                    <a:pt x="14" y="2"/>
                    <a:pt x="14" y="2"/>
                    <a:pt x="14" y="2"/>
                  </a:cubicBezTo>
                  <a:cubicBezTo>
                    <a:pt x="14" y="1"/>
                    <a:pt x="13" y="0"/>
                    <a:pt x="12" y="0"/>
                  </a:cubicBezTo>
                  <a:cubicBezTo>
                    <a:pt x="11" y="0"/>
                    <a:pt x="10"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6" name="Freeform 1285">
              <a:extLst>
                <a:ext uri="{FF2B5EF4-FFF2-40B4-BE49-F238E27FC236}">
                  <a16:creationId xmlns:a16="http://schemas.microsoft.com/office/drawing/2014/main" id="{4685F26E-FDDB-4942-B7F6-5D367E617405}"/>
                </a:ext>
              </a:extLst>
            </p:cNvPr>
            <p:cNvSpPr>
              <a:spLocks/>
            </p:cNvSpPr>
            <p:nvPr/>
          </p:nvSpPr>
          <p:spPr bwMode="auto">
            <a:xfrm>
              <a:off x="3767" y="1431"/>
              <a:ext cx="175" cy="496"/>
            </a:xfrm>
            <a:custGeom>
              <a:avLst/>
              <a:gdLst>
                <a:gd name="T0" fmla="*/ 125 w 70"/>
                <a:gd name="T1" fmla="*/ 35 h 186"/>
                <a:gd name="T2" fmla="*/ 20 w 70"/>
                <a:gd name="T3" fmla="*/ 115 h 186"/>
                <a:gd name="T4" fmla="*/ 0 w 70"/>
                <a:gd name="T5" fmla="*/ 171 h 186"/>
                <a:gd name="T6" fmla="*/ 0 w 70"/>
                <a:gd name="T7" fmla="*/ 192 h 186"/>
                <a:gd name="T8" fmla="*/ 0 w 70"/>
                <a:gd name="T9" fmla="*/ 227 h 186"/>
                <a:gd name="T10" fmla="*/ 845 w 70"/>
                <a:gd name="T11" fmla="*/ 1629 h 186"/>
                <a:gd name="T12" fmla="*/ 845 w 70"/>
                <a:gd name="T13" fmla="*/ 3448 h 186"/>
                <a:gd name="T14" fmla="*/ 908 w 70"/>
                <a:gd name="T15" fmla="*/ 3528 h 186"/>
                <a:gd name="T16" fmla="*/ 1033 w 70"/>
                <a:gd name="T17" fmla="*/ 3528 h 186"/>
                <a:gd name="T18" fmla="*/ 1095 w 70"/>
                <a:gd name="T19" fmla="*/ 3448 h 186"/>
                <a:gd name="T20" fmla="*/ 1095 w 70"/>
                <a:gd name="T21" fmla="*/ 1557 h 186"/>
                <a:gd name="T22" fmla="*/ 1083 w 70"/>
                <a:gd name="T23" fmla="*/ 1501 h 186"/>
                <a:gd name="T24" fmla="*/ 208 w 70"/>
                <a:gd name="T25" fmla="*/ 56 h 186"/>
                <a:gd name="T26" fmla="*/ 125 w 70"/>
                <a:gd name="T27" fmla="*/ 35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8" y="2"/>
                  </a:moveTo>
                  <a:cubicBezTo>
                    <a:pt x="1" y="6"/>
                    <a:pt x="1" y="6"/>
                    <a:pt x="1" y="6"/>
                  </a:cubicBezTo>
                  <a:cubicBezTo>
                    <a:pt x="1" y="7"/>
                    <a:pt x="0" y="8"/>
                    <a:pt x="0" y="9"/>
                  </a:cubicBezTo>
                  <a:cubicBezTo>
                    <a:pt x="0" y="9"/>
                    <a:pt x="0" y="9"/>
                    <a:pt x="0" y="10"/>
                  </a:cubicBezTo>
                  <a:cubicBezTo>
                    <a:pt x="0" y="10"/>
                    <a:pt x="0" y="11"/>
                    <a:pt x="0" y="12"/>
                  </a:cubicBezTo>
                  <a:cubicBezTo>
                    <a:pt x="0" y="12"/>
                    <a:pt x="52" y="84"/>
                    <a:pt x="54" y="86"/>
                  </a:cubicBezTo>
                  <a:cubicBezTo>
                    <a:pt x="54" y="89"/>
                    <a:pt x="54" y="182"/>
                    <a:pt x="54" y="182"/>
                  </a:cubicBezTo>
                  <a:cubicBezTo>
                    <a:pt x="54" y="185"/>
                    <a:pt x="56" y="186"/>
                    <a:pt x="58" y="186"/>
                  </a:cubicBezTo>
                  <a:cubicBezTo>
                    <a:pt x="66" y="186"/>
                    <a:pt x="66" y="186"/>
                    <a:pt x="66" y="186"/>
                  </a:cubicBezTo>
                  <a:cubicBezTo>
                    <a:pt x="68" y="186"/>
                    <a:pt x="70" y="185"/>
                    <a:pt x="70" y="182"/>
                  </a:cubicBezTo>
                  <a:cubicBezTo>
                    <a:pt x="70" y="82"/>
                    <a:pt x="70" y="82"/>
                    <a:pt x="70" y="82"/>
                  </a:cubicBezTo>
                  <a:cubicBezTo>
                    <a:pt x="70" y="81"/>
                    <a:pt x="70" y="80"/>
                    <a:pt x="69" y="79"/>
                  </a:cubicBezTo>
                  <a:cubicBezTo>
                    <a:pt x="13" y="3"/>
                    <a:pt x="13" y="3"/>
                    <a:pt x="13" y="3"/>
                  </a:cubicBezTo>
                  <a:cubicBezTo>
                    <a:pt x="12" y="1"/>
                    <a:pt x="10" y="0"/>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7" name="Freeform 1286">
              <a:extLst>
                <a:ext uri="{FF2B5EF4-FFF2-40B4-BE49-F238E27FC236}">
                  <a16:creationId xmlns:a16="http://schemas.microsoft.com/office/drawing/2014/main" id="{B1E4AEFE-F712-4AC3-BFFD-77BD4FA59D74}"/>
                </a:ext>
              </a:extLst>
            </p:cNvPr>
            <p:cNvSpPr>
              <a:spLocks/>
            </p:cNvSpPr>
            <p:nvPr/>
          </p:nvSpPr>
          <p:spPr bwMode="auto">
            <a:xfrm>
              <a:off x="3719" y="1468"/>
              <a:ext cx="96" cy="117"/>
            </a:xfrm>
            <a:custGeom>
              <a:avLst/>
              <a:gdLst>
                <a:gd name="T0" fmla="*/ 222 w 38"/>
                <a:gd name="T1" fmla="*/ 35 h 44"/>
                <a:gd name="T2" fmla="*/ 192 w 38"/>
                <a:gd name="T3" fmla="*/ 0 h 44"/>
                <a:gd name="T4" fmla="*/ 147 w 38"/>
                <a:gd name="T5" fmla="*/ 21 h 44"/>
                <a:gd name="T6" fmla="*/ 33 w 38"/>
                <a:gd name="T7" fmla="*/ 93 h 44"/>
                <a:gd name="T8" fmla="*/ 20 w 38"/>
                <a:gd name="T9" fmla="*/ 205 h 44"/>
                <a:gd name="T10" fmla="*/ 402 w 38"/>
                <a:gd name="T11" fmla="*/ 827 h 44"/>
                <a:gd name="T12" fmla="*/ 614 w 38"/>
                <a:gd name="T13" fmla="*/ 657 h 44"/>
                <a:gd name="T14" fmla="*/ 222 w 38"/>
                <a:gd name="T15" fmla="*/ 3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44">
                  <a:moveTo>
                    <a:pt x="14" y="2"/>
                  </a:moveTo>
                  <a:cubicBezTo>
                    <a:pt x="14" y="1"/>
                    <a:pt x="13" y="0"/>
                    <a:pt x="12" y="0"/>
                  </a:cubicBezTo>
                  <a:cubicBezTo>
                    <a:pt x="11" y="0"/>
                    <a:pt x="10" y="0"/>
                    <a:pt x="9" y="1"/>
                  </a:cubicBezTo>
                  <a:cubicBezTo>
                    <a:pt x="2" y="5"/>
                    <a:pt x="2" y="5"/>
                    <a:pt x="2" y="5"/>
                  </a:cubicBezTo>
                  <a:cubicBezTo>
                    <a:pt x="1" y="7"/>
                    <a:pt x="0" y="9"/>
                    <a:pt x="1" y="11"/>
                  </a:cubicBezTo>
                  <a:cubicBezTo>
                    <a:pt x="25" y="44"/>
                    <a:pt x="25" y="44"/>
                    <a:pt x="25" y="44"/>
                  </a:cubicBezTo>
                  <a:cubicBezTo>
                    <a:pt x="38" y="35"/>
                    <a:pt x="38" y="35"/>
                    <a:pt x="38" y="35"/>
                  </a:cubicBezTo>
                  <a:lnTo>
                    <a:pt x="1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8" name="Freeform 1287">
              <a:extLst>
                <a:ext uri="{FF2B5EF4-FFF2-40B4-BE49-F238E27FC236}">
                  <a16:creationId xmlns:a16="http://schemas.microsoft.com/office/drawing/2014/main" id="{74F33571-B80B-418C-B875-2225D17331EC}"/>
                </a:ext>
              </a:extLst>
            </p:cNvPr>
            <p:cNvSpPr>
              <a:spLocks/>
            </p:cNvSpPr>
            <p:nvPr/>
          </p:nvSpPr>
          <p:spPr bwMode="auto">
            <a:xfrm>
              <a:off x="3767" y="1431"/>
              <a:ext cx="93" cy="120"/>
            </a:xfrm>
            <a:custGeom>
              <a:avLst/>
              <a:gdLst>
                <a:gd name="T0" fmla="*/ 126 w 37"/>
                <a:gd name="T1" fmla="*/ 35 h 45"/>
                <a:gd name="T2" fmla="*/ 20 w 37"/>
                <a:gd name="T3" fmla="*/ 115 h 45"/>
                <a:gd name="T4" fmla="*/ 0 w 37"/>
                <a:gd name="T5" fmla="*/ 171 h 45"/>
                <a:gd name="T6" fmla="*/ 0 w 37"/>
                <a:gd name="T7" fmla="*/ 192 h 45"/>
                <a:gd name="T8" fmla="*/ 0 w 37"/>
                <a:gd name="T9" fmla="*/ 227 h 45"/>
                <a:gd name="T10" fmla="*/ 380 w 37"/>
                <a:gd name="T11" fmla="*/ 853 h 45"/>
                <a:gd name="T12" fmla="*/ 588 w 37"/>
                <a:gd name="T13" fmla="*/ 683 h 45"/>
                <a:gd name="T14" fmla="*/ 209 w 37"/>
                <a:gd name="T15" fmla="*/ 56 h 45"/>
                <a:gd name="T16" fmla="*/ 126 w 37"/>
                <a:gd name="T17" fmla="*/ 3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45">
                  <a:moveTo>
                    <a:pt x="8" y="2"/>
                  </a:moveTo>
                  <a:cubicBezTo>
                    <a:pt x="1" y="6"/>
                    <a:pt x="1" y="6"/>
                    <a:pt x="1" y="6"/>
                  </a:cubicBezTo>
                  <a:cubicBezTo>
                    <a:pt x="1" y="7"/>
                    <a:pt x="0" y="8"/>
                    <a:pt x="0" y="9"/>
                  </a:cubicBezTo>
                  <a:cubicBezTo>
                    <a:pt x="0" y="9"/>
                    <a:pt x="0" y="9"/>
                    <a:pt x="0" y="10"/>
                  </a:cubicBezTo>
                  <a:cubicBezTo>
                    <a:pt x="0" y="10"/>
                    <a:pt x="0" y="11"/>
                    <a:pt x="0" y="12"/>
                  </a:cubicBezTo>
                  <a:cubicBezTo>
                    <a:pt x="0" y="12"/>
                    <a:pt x="12" y="28"/>
                    <a:pt x="24" y="45"/>
                  </a:cubicBezTo>
                  <a:cubicBezTo>
                    <a:pt x="37" y="36"/>
                    <a:pt x="37" y="36"/>
                    <a:pt x="37" y="36"/>
                  </a:cubicBezTo>
                  <a:cubicBezTo>
                    <a:pt x="13" y="3"/>
                    <a:pt x="13" y="3"/>
                    <a:pt x="13" y="3"/>
                  </a:cubicBezTo>
                  <a:cubicBezTo>
                    <a:pt x="12" y="1"/>
                    <a:pt x="10" y="0"/>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9" name="Freeform 1288">
              <a:extLst>
                <a:ext uri="{FF2B5EF4-FFF2-40B4-BE49-F238E27FC236}">
                  <a16:creationId xmlns:a16="http://schemas.microsoft.com/office/drawing/2014/main" id="{31893419-FC4E-4873-B563-13EA3EAF7A61}"/>
                </a:ext>
              </a:extLst>
            </p:cNvPr>
            <p:cNvSpPr>
              <a:spLocks/>
            </p:cNvSpPr>
            <p:nvPr/>
          </p:nvSpPr>
          <p:spPr bwMode="auto">
            <a:xfrm>
              <a:off x="3800" y="1489"/>
              <a:ext cx="117" cy="416"/>
            </a:xfrm>
            <a:custGeom>
              <a:avLst/>
              <a:gdLst>
                <a:gd name="T0" fmla="*/ 695 w 47"/>
                <a:gd name="T1" fmla="*/ 1139 h 156"/>
                <a:gd name="T2" fmla="*/ 724 w 47"/>
                <a:gd name="T3" fmla="*/ 1229 h 156"/>
                <a:gd name="T4" fmla="*/ 682 w 47"/>
                <a:gd name="T5" fmla="*/ 2957 h 156"/>
                <a:gd name="T6" fmla="*/ 682 w 47"/>
                <a:gd name="T7" fmla="*/ 2957 h 156"/>
                <a:gd name="T8" fmla="*/ 662 w 47"/>
                <a:gd name="T9" fmla="*/ 1272 h 156"/>
                <a:gd name="T10" fmla="*/ 632 w 47"/>
                <a:gd name="T11" fmla="*/ 1139 h 156"/>
                <a:gd name="T12" fmla="*/ 0 w 47"/>
                <a:gd name="T13" fmla="*/ 0 h 156"/>
                <a:gd name="T14" fmla="*/ 0 w 47"/>
                <a:gd name="T15" fmla="*/ 0 h 156"/>
                <a:gd name="T16" fmla="*/ 695 w 47"/>
                <a:gd name="T17" fmla="*/ 1139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156">
                  <a:moveTo>
                    <a:pt x="45" y="60"/>
                  </a:moveTo>
                  <a:cubicBezTo>
                    <a:pt x="46" y="61"/>
                    <a:pt x="47" y="61"/>
                    <a:pt x="47" y="65"/>
                  </a:cubicBezTo>
                  <a:cubicBezTo>
                    <a:pt x="47" y="70"/>
                    <a:pt x="44" y="156"/>
                    <a:pt x="44" y="156"/>
                  </a:cubicBezTo>
                  <a:cubicBezTo>
                    <a:pt x="44" y="156"/>
                    <a:pt x="44" y="156"/>
                    <a:pt x="44" y="156"/>
                  </a:cubicBezTo>
                  <a:cubicBezTo>
                    <a:pt x="44" y="156"/>
                    <a:pt x="44" y="85"/>
                    <a:pt x="43" y="67"/>
                  </a:cubicBezTo>
                  <a:cubicBezTo>
                    <a:pt x="43" y="63"/>
                    <a:pt x="43" y="62"/>
                    <a:pt x="41" y="60"/>
                  </a:cubicBezTo>
                  <a:cubicBezTo>
                    <a:pt x="32" y="47"/>
                    <a:pt x="0" y="0"/>
                    <a:pt x="0" y="0"/>
                  </a:cubicBezTo>
                  <a:cubicBezTo>
                    <a:pt x="0" y="0"/>
                    <a:pt x="0" y="0"/>
                    <a:pt x="0" y="0"/>
                  </a:cubicBezTo>
                  <a:cubicBezTo>
                    <a:pt x="0" y="0"/>
                    <a:pt x="44" y="58"/>
                    <a:pt x="4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60" name="Freeform 1289">
              <a:extLst>
                <a:ext uri="{FF2B5EF4-FFF2-40B4-BE49-F238E27FC236}">
                  <a16:creationId xmlns:a16="http://schemas.microsoft.com/office/drawing/2014/main" id="{A392F559-5699-45B4-ABD2-7CA2C9C14327}"/>
                </a:ext>
              </a:extLst>
            </p:cNvPr>
            <p:cNvSpPr>
              <a:spLocks/>
            </p:cNvSpPr>
            <p:nvPr/>
          </p:nvSpPr>
          <p:spPr bwMode="auto">
            <a:xfrm>
              <a:off x="3727" y="1473"/>
              <a:ext cx="120" cy="192"/>
            </a:xfrm>
            <a:custGeom>
              <a:avLst/>
              <a:gdLst>
                <a:gd name="T0" fmla="*/ 113 w 48"/>
                <a:gd name="T1" fmla="*/ 205 h 72"/>
                <a:gd name="T2" fmla="*/ 750 w 48"/>
                <a:gd name="T3" fmla="*/ 1365 h 72"/>
                <a:gd name="T4" fmla="*/ 750 w 48"/>
                <a:gd name="T5" fmla="*/ 1365 h 72"/>
                <a:gd name="T6" fmla="*/ 33 w 48"/>
                <a:gd name="T7" fmla="*/ 171 h 72"/>
                <a:gd name="T8" fmla="*/ 33 w 48"/>
                <a:gd name="T9" fmla="*/ 93 h 72"/>
                <a:gd name="T10" fmla="*/ 125 w 48"/>
                <a:gd name="T11" fmla="*/ 0 h 72"/>
                <a:gd name="T12" fmla="*/ 113 w 48"/>
                <a:gd name="T13" fmla="*/ 205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2">
                  <a:moveTo>
                    <a:pt x="7" y="11"/>
                  </a:moveTo>
                  <a:cubicBezTo>
                    <a:pt x="7" y="12"/>
                    <a:pt x="48" y="72"/>
                    <a:pt x="48" y="72"/>
                  </a:cubicBezTo>
                  <a:cubicBezTo>
                    <a:pt x="48" y="72"/>
                    <a:pt x="48" y="72"/>
                    <a:pt x="48" y="72"/>
                  </a:cubicBezTo>
                  <a:cubicBezTo>
                    <a:pt x="2" y="9"/>
                    <a:pt x="2" y="9"/>
                    <a:pt x="2" y="9"/>
                  </a:cubicBezTo>
                  <a:cubicBezTo>
                    <a:pt x="1" y="7"/>
                    <a:pt x="0" y="6"/>
                    <a:pt x="2" y="5"/>
                  </a:cubicBezTo>
                  <a:cubicBezTo>
                    <a:pt x="3" y="4"/>
                    <a:pt x="8" y="0"/>
                    <a:pt x="8" y="0"/>
                  </a:cubicBezTo>
                  <a:cubicBezTo>
                    <a:pt x="6" y="2"/>
                    <a:pt x="3" y="5"/>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61" name="Freeform 1290">
              <a:extLst>
                <a:ext uri="{FF2B5EF4-FFF2-40B4-BE49-F238E27FC236}">
                  <a16:creationId xmlns:a16="http://schemas.microsoft.com/office/drawing/2014/main" id="{A2981230-421A-4DA1-89B4-5DD0CD5D09B0}"/>
                </a:ext>
              </a:extLst>
            </p:cNvPr>
            <p:cNvSpPr>
              <a:spLocks/>
            </p:cNvSpPr>
            <p:nvPr/>
          </p:nvSpPr>
          <p:spPr bwMode="auto">
            <a:xfrm>
              <a:off x="4007" y="1468"/>
              <a:ext cx="165" cy="221"/>
            </a:xfrm>
            <a:custGeom>
              <a:avLst/>
              <a:gdLst>
                <a:gd name="T0" fmla="*/ 895 w 66"/>
                <a:gd name="T1" fmla="*/ 21 h 83"/>
                <a:gd name="T2" fmla="*/ 1000 w 66"/>
                <a:gd name="T3" fmla="*/ 93 h 83"/>
                <a:gd name="T4" fmla="*/ 1020 w 66"/>
                <a:gd name="T5" fmla="*/ 205 h 83"/>
                <a:gd name="T6" fmla="*/ 220 w 66"/>
                <a:gd name="T7" fmla="*/ 1544 h 83"/>
                <a:gd name="T8" fmla="*/ 175 w 66"/>
                <a:gd name="T9" fmla="*/ 1566 h 83"/>
                <a:gd name="T10" fmla="*/ 125 w 66"/>
                <a:gd name="T11" fmla="*/ 1544 h 83"/>
                <a:gd name="T12" fmla="*/ 33 w 66"/>
                <a:gd name="T13" fmla="*/ 1475 h 83"/>
                <a:gd name="T14" fmla="*/ 20 w 66"/>
                <a:gd name="T15" fmla="*/ 1361 h 83"/>
                <a:gd name="T16" fmla="*/ 813 w 66"/>
                <a:gd name="T17" fmla="*/ 35 h 83"/>
                <a:gd name="T18" fmla="*/ 845 w 66"/>
                <a:gd name="T19" fmla="*/ 0 h 83"/>
                <a:gd name="T20" fmla="*/ 895 w 66"/>
                <a:gd name="T21" fmla="*/ 21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3">
                  <a:moveTo>
                    <a:pt x="57" y="1"/>
                  </a:moveTo>
                  <a:cubicBezTo>
                    <a:pt x="64" y="5"/>
                    <a:pt x="64" y="5"/>
                    <a:pt x="64" y="5"/>
                  </a:cubicBezTo>
                  <a:cubicBezTo>
                    <a:pt x="65" y="7"/>
                    <a:pt x="66" y="9"/>
                    <a:pt x="65" y="11"/>
                  </a:cubicBezTo>
                  <a:cubicBezTo>
                    <a:pt x="14" y="82"/>
                    <a:pt x="14" y="82"/>
                    <a:pt x="14" y="82"/>
                  </a:cubicBezTo>
                  <a:cubicBezTo>
                    <a:pt x="13" y="82"/>
                    <a:pt x="12" y="83"/>
                    <a:pt x="11" y="83"/>
                  </a:cubicBezTo>
                  <a:cubicBezTo>
                    <a:pt x="10" y="83"/>
                    <a:pt x="9" y="83"/>
                    <a:pt x="8" y="82"/>
                  </a:cubicBezTo>
                  <a:cubicBezTo>
                    <a:pt x="2" y="78"/>
                    <a:pt x="2" y="78"/>
                    <a:pt x="2" y="78"/>
                  </a:cubicBezTo>
                  <a:cubicBezTo>
                    <a:pt x="0" y="77"/>
                    <a:pt x="0" y="74"/>
                    <a:pt x="1" y="72"/>
                  </a:cubicBezTo>
                  <a:cubicBezTo>
                    <a:pt x="52" y="2"/>
                    <a:pt x="52" y="2"/>
                    <a:pt x="52" y="2"/>
                  </a:cubicBezTo>
                  <a:cubicBezTo>
                    <a:pt x="52" y="1"/>
                    <a:pt x="53" y="0"/>
                    <a:pt x="54" y="0"/>
                  </a:cubicBezTo>
                  <a:cubicBezTo>
                    <a:pt x="55" y="0"/>
                    <a:pt x="56" y="0"/>
                    <a:pt x="5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62" name="Freeform 1291">
              <a:extLst>
                <a:ext uri="{FF2B5EF4-FFF2-40B4-BE49-F238E27FC236}">
                  <a16:creationId xmlns:a16="http://schemas.microsoft.com/office/drawing/2014/main" id="{DCB6BEB8-4A3F-4B60-B672-C1626DA02F87}"/>
                </a:ext>
              </a:extLst>
            </p:cNvPr>
            <p:cNvSpPr>
              <a:spLocks/>
            </p:cNvSpPr>
            <p:nvPr/>
          </p:nvSpPr>
          <p:spPr bwMode="auto">
            <a:xfrm>
              <a:off x="3950" y="1431"/>
              <a:ext cx="175" cy="496"/>
            </a:xfrm>
            <a:custGeom>
              <a:avLst/>
              <a:gdLst>
                <a:gd name="T0" fmla="*/ 895 w 70"/>
                <a:gd name="T1" fmla="*/ 56 h 186"/>
                <a:gd name="T2" fmla="*/ 20 w 70"/>
                <a:gd name="T3" fmla="*/ 1501 h 186"/>
                <a:gd name="T4" fmla="*/ 0 w 70"/>
                <a:gd name="T5" fmla="*/ 1557 h 186"/>
                <a:gd name="T6" fmla="*/ 0 w 70"/>
                <a:gd name="T7" fmla="*/ 3448 h 186"/>
                <a:gd name="T8" fmla="*/ 63 w 70"/>
                <a:gd name="T9" fmla="*/ 3528 h 186"/>
                <a:gd name="T10" fmla="*/ 188 w 70"/>
                <a:gd name="T11" fmla="*/ 3528 h 186"/>
                <a:gd name="T12" fmla="*/ 250 w 70"/>
                <a:gd name="T13" fmla="*/ 3448 h 186"/>
                <a:gd name="T14" fmla="*/ 250 w 70"/>
                <a:gd name="T15" fmla="*/ 1629 h 186"/>
                <a:gd name="T16" fmla="*/ 1095 w 70"/>
                <a:gd name="T17" fmla="*/ 227 h 186"/>
                <a:gd name="T18" fmla="*/ 1095 w 70"/>
                <a:gd name="T19" fmla="*/ 192 h 186"/>
                <a:gd name="T20" fmla="*/ 1095 w 70"/>
                <a:gd name="T21" fmla="*/ 171 h 186"/>
                <a:gd name="T22" fmla="*/ 1083 w 70"/>
                <a:gd name="T23" fmla="*/ 115 h 186"/>
                <a:gd name="T24" fmla="*/ 970 w 70"/>
                <a:gd name="T25" fmla="*/ 35 h 186"/>
                <a:gd name="T26" fmla="*/ 895 w 70"/>
                <a:gd name="T27" fmla="*/ 56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57" y="3"/>
                  </a:moveTo>
                  <a:cubicBezTo>
                    <a:pt x="1" y="79"/>
                    <a:pt x="1" y="79"/>
                    <a:pt x="1" y="79"/>
                  </a:cubicBezTo>
                  <a:cubicBezTo>
                    <a:pt x="0" y="80"/>
                    <a:pt x="0" y="81"/>
                    <a:pt x="0" y="82"/>
                  </a:cubicBezTo>
                  <a:cubicBezTo>
                    <a:pt x="0" y="182"/>
                    <a:pt x="0" y="182"/>
                    <a:pt x="0" y="182"/>
                  </a:cubicBezTo>
                  <a:cubicBezTo>
                    <a:pt x="0" y="185"/>
                    <a:pt x="2" y="186"/>
                    <a:pt x="4" y="186"/>
                  </a:cubicBezTo>
                  <a:cubicBezTo>
                    <a:pt x="12" y="186"/>
                    <a:pt x="12" y="186"/>
                    <a:pt x="12" y="186"/>
                  </a:cubicBezTo>
                  <a:cubicBezTo>
                    <a:pt x="14" y="186"/>
                    <a:pt x="16" y="185"/>
                    <a:pt x="16" y="182"/>
                  </a:cubicBezTo>
                  <a:cubicBezTo>
                    <a:pt x="16" y="182"/>
                    <a:pt x="16" y="89"/>
                    <a:pt x="16" y="86"/>
                  </a:cubicBezTo>
                  <a:cubicBezTo>
                    <a:pt x="18" y="84"/>
                    <a:pt x="70" y="12"/>
                    <a:pt x="70" y="12"/>
                  </a:cubicBezTo>
                  <a:cubicBezTo>
                    <a:pt x="70" y="11"/>
                    <a:pt x="70" y="10"/>
                    <a:pt x="70" y="10"/>
                  </a:cubicBezTo>
                  <a:cubicBezTo>
                    <a:pt x="70" y="9"/>
                    <a:pt x="70" y="9"/>
                    <a:pt x="70" y="9"/>
                  </a:cubicBezTo>
                  <a:cubicBezTo>
                    <a:pt x="70" y="8"/>
                    <a:pt x="69" y="7"/>
                    <a:pt x="69" y="6"/>
                  </a:cubicBezTo>
                  <a:cubicBezTo>
                    <a:pt x="62" y="2"/>
                    <a:pt x="62" y="2"/>
                    <a:pt x="62" y="2"/>
                  </a:cubicBezTo>
                  <a:cubicBezTo>
                    <a:pt x="60" y="0"/>
                    <a:pt x="58" y="1"/>
                    <a:pt x="5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63" name="Freeform 1292">
              <a:extLst>
                <a:ext uri="{FF2B5EF4-FFF2-40B4-BE49-F238E27FC236}">
                  <a16:creationId xmlns:a16="http://schemas.microsoft.com/office/drawing/2014/main" id="{3E63D9B0-2613-46A9-A321-61436F187933}"/>
                </a:ext>
              </a:extLst>
            </p:cNvPr>
            <p:cNvSpPr>
              <a:spLocks/>
            </p:cNvSpPr>
            <p:nvPr/>
          </p:nvSpPr>
          <p:spPr bwMode="auto">
            <a:xfrm>
              <a:off x="4077" y="1468"/>
              <a:ext cx="95" cy="117"/>
            </a:xfrm>
            <a:custGeom>
              <a:avLst/>
              <a:gdLst>
                <a:gd name="T0" fmla="*/ 375 w 38"/>
                <a:gd name="T1" fmla="*/ 35 h 44"/>
                <a:gd name="T2" fmla="*/ 408 w 38"/>
                <a:gd name="T3" fmla="*/ 0 h 44"/>
                <a:gd name="T4" fmla="*/ 458 w 38"/>
                <a:gd name="T5" fmla="*/ 21 h 44"/>
                <a:gd name="T6" fmla="*/ 563 w 38"/>
                <a:gd name="T7" fmla="*/ 93 h 44"/>
                <a:gd name="T8" fmla="*/ 583 w 38"/>
                <a:gd name="T9" fmla="*/ 205 h 44"/>
                <a:gd name="T10" fmla="*/ 208 w 38"/>
                <a:gd name="T11" fmla="*/ 827 h 44"/>
                <a:gd name="T12" fmla="*/ 0 w 38"/>
                <a:gd name="T13" fmla="*/ 657 h 44"/>
                <a:gd name="T14" fmla="*/ 375 w 38"/>
                <a:gd name="T15" fmla="*/ 3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44">
                  <a:moveTo>
                    <a:pt x="24" y="2"/>
                  </a:moveTo>
                  <a:cubicBezTo>
                    <a:pt x="24" y="1"/>
                    <a:pt x="25" y="0"/>
                    <a:pt x="26" y="0"/>
                  </a:cubicBezTo>
                  <a:cubicBezTo>
                    <a:pt x="27" y="0"/>
                    <a:pt x="28" y="0"/>
                    <a:pt x="29" y="1"/>
                  </a:cubicBezTo>
                  <a:cubicBezTo>
                    <a:pt x="36" y="5"/>
                    <a:pt x="36" y="5"/>
                    <a:pt x="36" y="5"/>
                  </a:cubicBezTo>
                  <a:cubicBezTo>
                    <a:pt x="37" y="7"/>
                    <a:pt x="38" y="9"/>
                    <a:pt x="37" y="11"/>
                  </a:cubicBezTo>
                  <a:cubicBezTo>
                    <a:pt x="13" y="44"/>
                    <a:pt x="13" y="44"/>
                    <a:pt x="13" y="44"/>
                  </a:cubicBezTo>
                  <a:cubicBezTo>
                    <a:pt x="0" y="35"/>
                    <a:pt x="0" y="35"/>
                    <a:pt x="0" y="35"/>
                  </a:cubicBezTo>
                  <a:lnTo>
                    <a:pt x="2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64" name="Freeform 1293">
              <a:extLst>
                <a:ext uri="{FF2B5EF4-FFF2-40B4-BE49-F238E27FC236}">
                  <a16:creationId xmlns:a16="http://schemas.microsoft.com/office/drawing/2014/main" id="{8551D9A0-F9EC-466D-BC19-F1BEF0E72C08}"/>
                </a:ext>
              </a:extLst>
            </p:cNvPr>
            <p:cNvSpPr>
              <a:spLocks/>
            </p:cNvSpPr>
            <p:nvPr/>
          </p:nvSpPr>
          <p:spPr bwMode="auto">
            <a:xfrm>
              <a:off x="4032" y="1431"/>
              <a:ext cx="93" cy="120"/>
            </a:xfrm>
            <a:custGeom>
              <a:avLst/>
              <a:gdLst>
                <a:gd name="T0" fmla="*/ 460 w 37"/>
                <a:gd name="T1" fmla="*/ 35 h 45"/>
                <a:gd name="T2" fmla="*/ 568 w 37"/>
                <a:gd name="T3" fmla="*/ 115 h 45"/>
                <a:gd name="T4" fmla="*/ 588 w 37"/>
                <a:gd name="T5" fmla="*/ 171 h 45"/>
                <a:gd name="T6" fmla="*/ 588 w 37"/>
                <a:gd name="T7" fmla="*/ 192 h 45"/>
                <a:gd name="T8" fmla="*/ 588 w 37"/>
                <a:gd name="T9" fmla="*/ 227 h 45"/>
                <a:gd name="T10" fmla="*/ 209 w 37"/>
                <a:gd name="T11" fmla="*/ 853 h 45"/>
                <a:gd name="T12" fmla="*/ 0 w 37"/>
                <a:gd name="T13" fmla="*/ 683 h 45"/>
                <a:gd name="T14" fmla="*/ 380 w 37"/>
                <a:gd name="T15" fmla="*/ 56 h 45"/>
                <a:gd name="T16" fmla="*/ 460 w 37"/>
                <a:gd name="T17" fmla="*/ 3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45">
                  <a:moveTo>
                    <a:pt x="29" y="2"/>
                  </a:moveTo>
                  <a:cubicBezTo>
                    <a:pt x="36" y="6"/>
                    <a:pt x="36" y="6"/>
                    <a:pt x="36" y="6"/>
                  </a:cubicBezTo>
                  <a:cubicBezTo>
                    <a:pt x="36" y="7"/>
                    <a:pt x="37" y="8"/>
                    <a:pt x="37" y="9"/>
                  </a:cubicBezTo>
                  <a:cubicBezTo>
                    <a:pt x="37" y="9"/>
                    <a:pt x="37" y="9"/>
                    <a:pt x="37" y="10"/>
                  </a:cubicBezTo>
                  <a:cubicBezTo>
                    <a:pt x="37" y="10"/>
                    <a:pt x="37" y="11"/>
                    <a:pt x="37" y="12"/>
                  </a:cubicBezTo>
                  <a:cubicBezTo>
                    <a:pt x="37" y="12"/>
                    <a:pt x="25" y="28"/>
                    <a:pt x="13" y="45"/>
                  </a:cubicBezTo>
                  <a:cubicBezTo>
                    <a:pt x="0" y="36"/>
                    <a:pt x="0" y="36"/>
                    <a:pt x="0" y="36"/>
                  </a:cubicBezTo>
                  <a:cubicBezTo>
                    <a:pt x="24" y="3"/>
                    <a:pt x="24" y="3"/>
                    <a:pt x="24" y="3"/>
                  </a:cubicBezTo>
                  <a:cubicBezTo>
                    <a:pt x="25" y="1"/>
                    <a:pt x="27" y="0"/>
                    <a:pt x="2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65" name="Freeform 1294">
              <a:extLst>
                <a:ext uri="{FF2B5EF4-FFF2-40B4-BE49-F238E27FC236}">
                  <a16:creationId xmlns:a16="http://schemas.microsoft.com/office/drawing/2014/main" id="{8D657BEE-4175-4DE0-9BA7-F50F6CA5C7B1}"/>
                </a:ext>
              </a:extLst>
            </p:cNvPr>
            <p:cNvSpPr>
              <a:spLocks/>
            </p:cNvSpPr>
            <p:nvPr/>
          </p:nvSpPr>
          <p:spPr bwMode="auto">
            <a:xfrm>
              <a:off x="3957" y="1465"/>
              <a:ext cx="123" cy="443"/>
            </a:xfrm>
            <a:custGeom>
              <a:avLst/>
              <a:gdLst>
                <a:gd name="T0" fmla="*/ 20 w 49"/>
                <a:gd name="T1" fmla="*/ 1276 h 166"/>
                <a:gd name="T2" fmla="*/ 0 w 49"/>
                <a:gd name="T3" fmla="*/ 1388 h 166"/>
                <a:gd name="T4" fmla="*/ 0 w 49"/>
                <a:gd name="T5" fmla="*/ 3154 h 166"/>
                <a:gd name="T6" fmla="*/ 0 w 49"/>
                <a:gd name="T7" fmla="*/ 3154 h 166"/>
                <a:gd name="T8" fmla="*/ 50 w 49"/>
                <a:gd name="T9" fmla="*/ 1345 h 166"/>
                <a:gd name="T10" fmla="*/ 776 w 49"/>
                <a:gd name="T11" fmla="*/ 0 h 166"/>
                <a:gd name="T12" fmla="*/ 776 w 49"/>
                <a:gd name="T13" fmla="*/ 0 h 166"/>
                <a:gd name="T14" fmla="*/ 20 w 49"/>
                <a:gd name="T15" fmla="*/ 1276 h 1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66">
                  <a:moveTo>
                    <a:pt x="1" y="67"/>
                  </a:moveTo>
                  <a:cubicBezTo>
                    <a:pt x="0" y="69"/>
                    <a:pt x="0" y="68"/>
                    <a:pt x="0" y="73"/>
                  </a:cubicBezTo>
                  <a:cubicBezTo>
                    <a:pt x="0" y="78"/>
                    <a:pt x="0" y="166"/>
                    <a:pt x="0" y="166"/>
                  </a:cubicBezTo>
                  <a:cubicBezTo>
                    <a:pt x="0" y="166"/>
                    <a:pt x="0" y="166"/>
                    <a:pt x="0" y="166"/>
                  </a:cubicBezTo>
                  <a:cubicBezTo>
                    <a:pt x="0" y="166"/>
                    <a:pt x="3" y="71"/>
                    <a:pt x="3" y="71"/>
                  </a:cubicBezTo>
                  <a:cubicBezTo>
                    <a:pt x="3" y="70"/>
                    <a:pt x="49" y="0"/>
                    <a:pt x="49" y="0"/>
                  </a:cubicBezTo>
                  <a:cubicBezTo>
                    <a:pt x="49" y="0"/>
                    <a:pt x="49" y="0"/>
                    <a:pt x="49" y="0"/>
                  </a:cubicBezTo>
                  <a:cubicBezTo>
                    <a:pt x="49" y="0"/>
                    <a:pt x="2" y="66"/>
                    <a:pt x="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66" name="Freeform 1295">
              <a:extLst>
                <a:ext uri="{FF2B5EF4-FFF2-40B4-BE49-F238E27FC236}">
                  <a16:creationId xmlns:a16="http://schemas.microsoft.com/office/drawing/2014/main" id="{D79AA5CA-DAAF-49C7-B8DF-5CAEC19200AA}"/>
                </a:ext>
              </a:extLst>
            </p:cNvPr>
            <p:cNvSpPr>
              <a:spLocks/>
            </p:cNvSpPr>
            <p:nvPr/>
          </p:nvSpPr>
          <p:spPr bwMode="auto">
            <a:xfrm>
              <a:off x="4027" y="1473"/>
              <a:ext cx="135" cy="179"/>
            </a:xfrm>
            <a:custGeom>
              <a:avLst/>
              <a:gdLst>
                <a:gd name="T0" fmla="*/ 675 w 54"/>
                <a:gd name="T1" fmla="*/ 150 h 67"/>
                <a:gd name="T2" fmla="*/ 0 w 54"/>
                <a:gd name="T3" fmla="*/ 1277 h 67"/>
                <a:gd name="T4" fmla="*/ 0 w 54"/>
                <a:gd name="T5" fmla="*/ 1277 h 67"/>
                <a:gd name="T6" fmla="*/ 688 w 54"/>
                <a:gd name="T7" fmla="*/ 56 h 67"/>
                <a:gd name="T8" fmla="*/ 750 w 54"/>
                <a:gd name="T9" fmla="*/ 21 h 67"/>
                <a:gd name="T10" fmla="*/ 845 w 54"/>
                <a:gd name="T11" fmla="*/ 115 h 67"/>
                <a:gd name="T12" fmla="*/ 675 w 54"/>
                <a:gd name="T13" fmla="*/ 15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67">
                  <a:moveTo>
                    <a:pt x="43" y="8"/>
                  </a:moveTo>
                  <a:cubicBezTo>
                    <a:pt x="43" y="9"/>
                    <a:pt x="0" y="67"/>
                    <a:pt x="0" y="67"/>
                  </a:cubicBezTo>
                  <a:cubicBezTo>
                    <a:pt x="0" y="67"/>
                    <a:pt x="0" y="67"/>
                    <a:pt x="0" y="67"/>
                  </a:cubicBezTo>
                  <a:cubicBezTo>
                    <a:pt x="44" y="3"/>
                    <a:pt x="44" y="3"/>
                    <a:pt x="44" y="3"/>
                  </a:cubicBezTo>
                  <a:cubicBezTo>
                    <a:pt x="45" y="1"/>
                    <a:pt x="46" y="0"/>
                    <a:pt x="48" y="1"/>
                  </a:cubicBezTo>
                  <a:cubicBezTo>
                    <a:pt x="49" y="2"/>
                    <a:pt x="54" y="6"/>
                    <a:pt x="54" y="6"/>
                  </a:cubicBezTo>
                  <a:cubicBezTo>
                    <a:pt x="52" y="4"/>
                    <a:pt x="48" y="3"/>
                    <a:pt x="4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67" name="Freeform 1296">
              <a:extLst>
                <a:ext uri="{FF2B5EF4-FFF2-40B4-BE49-F238E27FC236}">
                  <a16:creationId xmlns:a16="http://schemas.microsoft.com/office/drawing/2014/main" id="{613437F2-0141-4849-A0EE-5FD5C2470BC7}"/>
                </a:ext>
              </a:extLst>
            </p:cNvPr>
            <p:cNvSpPr>
              <a:spLocks/>
            </p:cNvSpPr>
            <p:nvPr/>
          </p:nvSpPr>
          <p:spPr bwMode="auto">
            <a:xfrm>
              <a:off x="3719" y="1468"/>
              <a:ext cx="166" cy="221"/>
            </a:xfrm>
            <a:custGeom>
              <a:avLst/>
              <a:gdLst>
                <a:gd name="T0" fmla="*/ 146 w 66"/>
                <a:gd name="T1" fmla="*/ 21 h 83"/>
                <a:gd name="T2" fmla="*/ 33 w 66"/>
                <a:gd name="T3" fmla="*/ 93 h 83"/>
                <a:gd name="T4" fmla="*/ 20 w 66"/>
                <a:gd name="T5" fmla="*/ 205 h 83"/>
                <a:gd name="T6" fmla="*/ 827 w 66"/>
                <a:gd name="T7" fmla="*/ 1544 h 83"/>
                <a:gd name="T8" fmla="*/ 873 w 66"/>
                <a:gd name="T9" fmla="*/ 1566 h 83"/>
                <a:gd name="T10" fmla="*/ 923 w 66"/>
                <a:gd name="T11" fmla="*/ 1544 h 83"/>
                <a:gd name="T12" fmla="*/ 1019 w 66"/>
                <a:gd name="T13" fmla="*/ 1475 h 83"/>
                <a:gd name="T14" fmla="*/ 1031 w 66"/>
                <a:gd name="T15" fmla="*/ 1361 h 83"/>
                <a:gd name="T16" fmla="*/ 221 w 66"/>
                <a:gd name="T17" fmla="*/ 35 h 83"/>
                <a:gd name="T18" fmla="*/ 189 w 66"/>
                <a:gd name="T19" fmla="*/ 0 h 83"/>
                <a:gd name="T20" fmla="*/ 146 w 66"/>
                <a:gd name="T21" fmla="*/ 21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3">
                  <a:moveTo>
                    <a:pt x="9" y="1"/>
                  </a:moveTo>
                  <a:cubicBezTo>
                    <a:pt x="2" y="5"/>
                    <a:pt x="2" y="5"/>
                    <a:pt x="2" y="5"/>
                  </a:cubicBezTo>
                  <a:cubicBezTo>
                    <a:pt x="1" y="7"/>
                    <a:pt x="0" y="9"/>
                    <a:pt x="1" y="11"/>
                  </a:cubicBezTo>
                  <a:cubicBezTo>
                    <a:pt x="52" y="82"/>
                    <a:pt x="52" y="82"/>
                    <a:pt x="52" y="82"/>
                  </a:cubicBezTo>
                  <a:cubicBezTo>
                    <a:pt x="53" y="82"/>
                    <a:pt x="54" y="83"/>
                    <a:pt x="55" y="83"/>
                  </a:cubicBezTo>
                  <a:cubicBezTo>
                    <a:pt x="56" y="83"/>
                    <a:pt x="57" y="83"/>
                    <a:pt x="58" y="82"/>
                  </a:cubicBezTo>
                  <a:cubicBezTo>
                    <a:pt x="64" y="78"/>
                    <a:pt x="64" y="78"/>
                    <a:pt x="64" y="78"/>
                  </a:cubicBezTo>
                  <a:cubicBezTo>
                    <a:pt x="66" y="77"/>
                    <a:pt x="66" y="74"/>
                    <a:pt x="65" y="72"/>
                  </a:cubicBezTo>
                  <a:cubicBezTo>
                    <a:pt x="14" y="2"/>
                    <a:pt x="14" y="2"/>
                    <a:pt x="14" y="2"/>
                  </a:cubicBezTo>
                  <a:cubicBezTo>
                    <a:pt x="14" y="1"/>
                    <a:pt x="13" y="0"/>
                    <a:pt x="12" y="0"/>
                  </a:cubicBezTo>
                  <a:cubicBezTo>
                    <a:pt x="11" y="0"/>
                    <a:pt x="10" y="0"/>
                    <a:pt x="9" y="1"/>
                  </a:cubicBezTo>
                  <a:close/>
                </a:path>
              </a:pathLst>
            </a:custGeom>
            <a:grpFill/>
            <a:ln w="7938" cap="rnd">
              <a:solidFill>
                <a:srgbClr val="58585A"/>
              </a:solidFill>
              <a:prstDash val="solid"/>
              <a:round/>
              <a:headEnd/>
              <a:tailEnd/>
            </a:ln>
          </p:spPr>
          <p:txBody>
            <a:bodyPr/>
            <a:lstStyle/>
            <a:p>
              <a:endParaRPr lang="fr-FR"/>
            </a:p>
          </p:txBody>
        </p:sp>
        <p:sp>
          <p:nvSpPr>
            <p:cNvPr id="768" name="Freeform 1297">
              <a:extLst>
                <a:ext uri="{FF2B5EF4-FFF2-40B4-BE49-F238E27FC236}">
                  <a16:creationId xmlns:a16="http://schemas.microsoft.com/office/drawing/2014/main" id="{D7B5A168-CEB9-48EB-9A86-FFB230B1A15A}"/>
                </a:ext>
              </a:extLst>
            </p:cNvPr>
            <p:cNvSpPr>
              <a:spLocks/>
            </p:cNvSpPr>
            <p:nvPr/>
          </p:nvSpPr>
          <p:spPr bwMode="auto">
            <a:xfrm>
              <a:off x="3767" y="1431"/>
              <a:ext cx="175" cy="496"/>
            </a:xfrm>
            <a:custGeom>
              <a:avLst/>
              <a:gdLst>
                <a:gd name="T0" fmla="*/ 125 w 70"/>
                <a:gd name="T1" fmla="*/ 35 h 186"/>
                <a:gd name="T2" fmla="*/ 20 w 70"/>
                <a:gd name="T3" fmla="*/ 115 h 186"/>
                <a:gd name="T4" fmla="*/ 0 w 70"/>
                <a:gd name="T5" fmla="*/ 171 h 186"/>
                <a:gd name="T6" fmla="*/ 0 w 70"/>
                <a:gd name="T7" fmla="*/ 192 h 186"/>
                <a:gd name="T8" fmla="*/ 0 w 70"/>
                <a:gd name="T9" fmla="*/ 227 h 186"/>
                <a:gd name="T10" fmla="*/ 845 w 70"/>
                <a:gd name="T11" fmla="*/ 1629 h 186"/>
                <a:gd name="T12" fmla="*/ 845 w 70"/>
                <a:gd name="T13" fmla="*/ 3448 h 186"/>
                <a:gd name="T14" fmla="*/ 908 w 70"/>
                <a:gd name="T15" fmla="*/ 3528 h 186"/>
                <a:gd name="T16" fmla="*/ 1033 w 70"/>
                <a:gd name="T17" fmla="*/ 3528 h 186"/>
                <a:gd name="T18" fmla="*/ 1095 w 70"/>
                <a:gd name="T19" fmla="*/ 3448 h 186"/>
                <a:gd name="T20" fmla="*/ 1095 w 70"/>
                <a:gd name="T21" fmla="*/ 1557 h 186"/>
                <a:gd name="T22" fmla="*/ 1083 w 70"/>
                <a:gd name="T23" fmla="*/ 1501 h 186"/>
                <a:gd name="T24" fmla="*/ 208 w 70"/>
                <a:gd name="T25" fmla="*/ 56 h 186"/>
                <a:gd name="T26" fmla="*/ 125 w 70"/>
                <a:gd name="T27" fmla="*/ 35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8" y="2"/>
                  </a:moveTo>
                  <a:cubicBezTo>
                    <a:pt x="1" y="6"/>
                    <a:pt x="1" y="6"/>
                    <a:pt x="1" y="6"/>
                  </a:cubicBezTo>
                  <a:cubicBezTo>
                    <a:pt x="1" y="7"/>
                    <a:pt x="0" y="8"/>
                    <a:pt x="0" y="9"/>
                  </a:cubicBezTo>
                  <a:cubicBezTo>
                    <a:pt x="0" y="9"/>
                    <a:pt x="0" y="9"/>
                    <a:pt x="0" y="10"/>
                  </a:cubicBezTo>
                  <a:cubicBezTo>
                    <a:pt x="0" y="10"/>
                    <a:pt x="0" y="11"/>
                    <a:pt x="0" y="12"/>
                  </a:cubicBezTo>
                  <a:cubicBezTo>
                    <a:pt x="0" y="12"/>
                    <a:pt x="52" y="84"/>
                    <a:pt x="54" y="86"/>
                  </a:cubicBezTo>
                  <a:cubicBezTo>
                    <a:pt x="54" y="89"/>
                    <a:pt x="54" y="182"/>
                    <a:pt x="54" y="182"/>
                  </a:cubicBezTo>
                  <a:cubicBezTo>
                    <a:pt x="54" y="185"/>
                    <a:pt x="56" y="186"/>
                    <a:pt x="58" y="186"/>
                  </a:cubicBezTo>
                  <a:cubicBezTo>
                    <a:pt x="66" y="186"/>
                    <a:pt x="66" y="186"/>
                    <a:pt x="66" y="186"/>
                  </a:cubicBezTo>
                  <a:cubicBezTo>
                    <a:pt x="68" y="186"/>
                    <a:pt x="70" y="185"/>
                    <a:pt x="70" y="182"/>
                  </a:cubicBezTo>
                  <a:cubicBezTo>
                    <a:pt x="70" y="82"/>
                    <a:pt x="70" y="82"/>
                    <a:pt x="70" y="82"/>
                  </a:cubicBezTo>
                  <a:cubicBezTo>
                    <a:pt x="70" y="81"/>
                    <a:pt x="70" y="80"/>
                    <a:pt x="69" y="79"/>
                  </a:cubicBezTo>
                  <a:cubicBezTo>
                    <a:pt x="13" y="3"/>
                    <a:pt x="13" y="3"/>
                    <a:pt x="13" y="3"/>
                  </a:cubicBezTo>
                  <a:cubicBezTo>
                    <a:pt x="12" y="1"/>
                    <a:pt x="10" y="0"/>
                    <a:pt x="8" y="2"/>
                  </a:cubicBezTo>
                  <a:close/>
                </a:path>
              </a:pathLst>
            </a:custGeom>
            <a:grpFill/>
            <a:ln w="7938" cap="rnd">
              <a:solidFill>
                <a:srgbClr val="58585A"/>
              </a:solidFill>
              <a:prstDash val="solid"/>
              <a:round/>
              <a:headEnd/>
              <a:tailEnd/>
            </a:ln>
          </p:spPr>
          <p:txBody>
            <a:bodyPr/>
            <a:lstStyle/>
            <a:p>
              <a:endParaRPr lang="fr-FR"/>
            </a:p>
          </p:txBody>
        </p:sp>
        <p:sp>
          <p:nvSpPr>
            <p:cNvPr id="769" name="Freeform 1298">
              <a:extLst>
                <a:ext uri="{FF2B5EF4-FFF2-40B4-BE49-F238E27FC236}">
                  <a16:creationId xmlns:a16="http://schemas.microsoft.com/office/drawing/2014/main" id="{80F927F1-1A16-41F0-BFFE-D935B3F7AD58}"/>
                </a:ext>
              </a:extLst>
            </p:cNvPr>
            <p:cNvSpPr>
              <a:spLocks/>
            </p:cNvSpPr>
            <p:nvPr/>
          </p:nvSpPr>
          <p:spPr bwMode="auto">
            <a:xfrm>
              <a:off x="4007" y="1468"/>
              <a:ext cx="165" cy="221"/>
            </a:xfrm>
            <a:custGeom>
              <a:avLst/>
              <a:gdLst>
                <a:gd name="T0" fmla="*/ 895 w 66"/>
                <a:gd name="T1" fmla="*/ 21 h 83"/>
                <a:gd name="T2" fmla="*/ 1000 w 66"/>
                <a:gd name="T3" fmla="*/ 93 h 83"/>
                <a:gd name="T4" fmla="*/ 1020 w 66"/>
                <a:gd name="T5" fmla="*/ 205 h 83"/>
                <a:gd name="T6" fmla="*/ 220 w 66"/>
                <a:gd name="T7" fmla="*/ 1544 h 83"/>
                <a:gd name="T8" fmla="*/ 175 w 66"/>
                <a:gd name="T9" fmla="*/ 1566 h 83"/>
                <a:gd name="T10" fmla="*/ 125 w 66"/>
                <a:gd name="T11" fmla="*/ 1544 h 83"/>
                <a:gd name="T12" fmla="*/ 33 w 66"/>
                <a:gd name="T13" fmla="*/ 1475 h 83"/>
                <a:gd name="T14" fmla="*/ 20 w 66"/>
                <a:gd name="T15" fmla="*/ 1361 h 83"/>
                <a:gd name="T16" fmla="*/ 813 w 66"/>
                <a:gd name="T17" fmla="*/ 35 h 83"/>
                <a:gd name="T18" fmla="*/ 845 w 66"/>
                <a:gd name="T19" fmla="*/ 0 h 83"/>
                <a:gd name="T20" fmla="*/ 895 w 66"/>
                <a:gd name="T21" fmla="*/ 21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3">
                  <a:moveTo>
                    <a:pt x="57" y="1"/>
                  </a:moveTo>
                  <a:cubicBezTo>
                    <a:pt x="64" y="5"/>
                    <a:pt x="64" y="5"/>
                    <a:pt x="64" y="5"/>
                  </a:cubicBezTo>
                  <a:cubicBezTo>
                    <a:pt x="65" y="7"/>
                    <a:pt x="66" y="9"/>
                    <a:pt x="65" y="11"/>
                  </a:cubicBezTo>
                  <a:cubicBezTo>
                    <a:pt x="14" y="82"/>
                    <a:pt x="14" y="82"/>
                    <a:pt x="14" y="82"/>
                  </a:cubicBezTo>
                  <a:cubicBezTo>
                    <a:pt x="13" y="82"/>
                    <a:pt x="12" y="83"/>
                    <a:pt x="11" y="83"/>
                  </a:cubicBezTo>
                  <a:cubicBezTo>
                    <a:pt x="10" y="83"/>
                    <a:pt x="9" y="83"/>
                    <a:pt x="8" y="82"/>
                  </a:cubicBezTo>
                  <a:cubicBezTo>
                    <a:pt x="2" y="78"/>
                    <a:pt x="2" y="78"/>
                    <a:pt x="2" y="78"/>
                  </a:cubicBezTo>
                  <a:cubicBezTo>
                    <a:pt x="0" y="77"/>
                    <a:pt x="0" y="74"/>
                    <a:pt x="1" y="72"/>
                  </a:cubicBezTo>
                  <a:cubicBezTo>
                    <a:pt x="52" y="2"/>
                    <a:pt x="52" y="2"/>
                    <a:pt x="52" y="2"/>
                  </a:cubicBezTo>
                  <a:cubicBezTo>
                    <a:pt x="52" y="1"/>
                    <a:pt x="53" y="0"/>
                    <a:pt x="54" y="0"/>
                  </a:cubicBezTo>
                  <a:cubicBezTo>
                    <a:pt x="55" y="0"/>
                    <a:pt x="56" y="0"/>
                    <a:pt x="57" y="1"/>
                  </a:cubicBezTo>
                  <a:close/>
                </a:path>
              </a:pathLst>
            </a:custGeom>
            <a:grpFill/>
            <a:ln w="7938" cap="rnd">
              <a:solidFill>
                <a:srgbClr val="58585A"/>
              </a:solidFill>
              <a:prstDash val="solid"/>
              <a:round/>
              <a:headEnd/>
              <a:tailEnd/>
            </a:ln>
          </p:spPr>
          <p:txBody>
            <a:bodyPr/>
            <a:lstStyle/>
            <a:p>
              <a:endParaRPr lang="fr-FR"/>
            </a:p>
          </p:txBody>
        </p:sp>
        <p:sp>
          <p:nvSpPr>
            <p:cNvPr id="770" name="Freeform 1299">
              <a:extLst>
                <a:ext uri="{FF2B5EF4-FFF2-40B4-BE49-F238E27FC236}">
                  <a16:creationId xmlns:a16="http://schemas.microsoft.com/office/drawing/2014/main" id="{98049810-7F2D-4CE0-B2CE-32D40EF802D0}"/>
                </a:ext>
              </a:extLst>
            </p:cNvPr>
            <p:cNvSpPr>
              <a:spLocks/>
            </p:cNvSpPr>
            <p:nvPr/>
          </p:nvSpPr>
          <p:spPr bwMode="auto">
            <a:xfrm>
              <a:off x="3950" y="1431"/>
              <a:ext cx="175" cy="496"/>
            </a:xfrm>
            <a:custGeom>
              <a:avLst/>
              <a:gdLst>
                <a:gd name="T0" fmla="*/ 895 w 70"/>
                <a:gd name="T1" fmla="*/ 56 h 186"/>
                <a:gd name="T2" fmla="*/ 20 w 70"/>
                <a:gd name="T3" fmla="*/ 1501 h 186"/>
                <a:gd name="T4" fmla="*/ 0 w 70"/>
                <a:gd name="T5" fmla="*/ 1557 h 186"/>
                <a:gd name="T6" fmla="*/ 0 w 70"/>
                <a:gd name="T7" fmla="*/ 3448 h 186"/>
                <a:gd name="T8" fmla="*/ 63 w 70"/>
                <a:gd name="T9" fmla="*/ 3528 h 186"/>
                <a:gd name="T10" fmla="*/ 188 w 70"/>
                <a:gd name="T11" fmla="*/ 3528 h 186"/>
                <a:gd name="T12" fmla="*/ 250 w 70"/>
                <a:gd name="T13" fmla="*/ 3448 h 186"/>
                <a:gd name="T14" fmla="*/ 250 w 70"/>
                <a:gd name="T15" fmla="*/ 1629 h 186"/>
                <a:gd name="T16" fmla="*/ 1095 w 70"/>
                <a:gd name="T17" fmla="*/ 227 h 186"/>
                <a:gd name="T18" fmla="*/ 1095 w 70"/>
                <a:gd name="T19" fmla="*/ 192 h 186"/>
                <a:gd name="T20" fmla="*/ 1095 w 70"/>
                <a:gd name="T21" fmla="*/ 171 h 186"/>
                <a:gd name="T22" fmla="*/ 1083 w 70"/>
                <a:gd name="T23" fmla="*/ 115 h 186"/>
                <a:gd name="T24" fmla="*/ 970 w 70"/>
                <a:gd name="T25" fmla="*/ 35 h 186"/>
                <a:gd name="T26" fmla="*/ 895 w 70"/>
                <a:gd name="T27" fmla="*/ 56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57" y="3"/>
                  </a:moveTo>
                  <a:cubicBezTo>
                    <a:pt x="1" y="79"/>
                    <a:pt x="1" y="79"/>
                    <a:pt x="1" y="79"/>
                  </a:cubicBezTo>
                  <a:cubicBezTo>
                    <a:pt x="0" y="80"/>
                    <a:pt x="0" y="81"/>
                    <a:pt x="0" y="82"/>
                  </a:cubicBezTo>
                  <a:cubicBezTo>
                    <a:pt x="0" y="182"/>
                    <a:pt x="0" y="182"/>
                    <a:pt x="0" y="182"/>
                  </a:cubicBezTo>
                  <a:cubicBezTo>
                    <a:pt x="0" y="185"/>
                    <a:pt x="2" y="186"/>
                    <a:pt x="4" y="186"/>
                  </a:cubicBezTo>
                  <a:cubicBezTo>
                    <a:pt x="12" y="186"/>
                    <a:pt x="12" y="186"/>
                    <a:pt x="12" y="186"/>
                  </a:cubicBezTo>
                  <a:cubicBezTo>
                    <a:pt x="14" y="186"/>
                    <a:pt x="16" y="185"/>
                    <a:pt x="16" y="182"/>
                  </a:cubicBezTo>
                  <a:cubicBezTo>
                    <a:pt x="16" y="182"/>
                    <a:pt x="16" y="89"/>
                    <a:pt x="16" y="86"/>
                  </a:cubicBezTo>
                  <a:cubicBezTo>
                    <a:pt x="18" y="84"/>
                    <a:pt x="70" y="12"/>
                    <a:pt x="70" y="12"/>
                  </a:cubicBezTo>
                  <a:cubicBezTo>
                    <a:pt x="70" y="11"/>
                    <a:pt x="70" y="10"/>
                    <a:pt x="70" y="10"/>
                  </a:cubicBezTo>
                  <a:cubicBezTo>
                    <a:pt x="70" y="9"/>
                    <a:pt x="70" y="9"/>
                    <a:pt x="70" y="9"/>
                  </a:cubicBezTo>
                  <a:cubicBezTo>
                    <a:pt x="70" y="8"/>
                    <a:pt x="69" y="7"/>
                    <a:pt x="69" y="6"/>
                  </a:cubicBezTo>
                  <a:cubicBezTo>
                    <a:pt x="62" y="2"/>
                    <a:pt x="62" y="2"/>
                    <a:pt x="62" y="2"/>
                  </a:cubicBezTo>
                  <a:cubicBezTo>
                    <a:pt x="60" y="0"/>
                    <a:pt x="58" y="1"/>
                    <a:pt x="57" y="3"/>
                  </a:cubicBezTo>
                  <a:close/>
                </a:path>
              </a:pathLst>
            </a:custGeom>
            <a:grpFill/>
            <a:ln w="7938" cap="rnd">
              <a:solidFill>
                <a:srgbClr val="58585A"/>
              </a:solidFill>
              <a:prstDash val="solid"/>
              <a:round/>
              <a:headEnd/>
              <a:tailEnd/>
            </a:ln>
          </p:spPr>
          <p:txBody>
            <a:bodyPr/>
            <a:lstStyle/>
            <a:p>
              <a:endParaRPr lang="fr-FR"/>
            </a:p>
          </p:txBody>
        </p:sp>
      </p:grpSp>
      <p:sp>
        <p:nvSpPr>
          <p:cNvPr id="771" name="ZoneTexte 770">
            <a:extLst>
              <a:ext uri="{FF2B5EF4-FFF2-40B4-BE49-F238E27FC236}">
                <a16:creationId xmlns:a16="http://schemas.microsoft.com/office/drawing/2014/main" id="{E8A7D78E-CA6B-4EF0-B8C2-BC57CF66443E}"/>
              </a:ext>
            </a:extLst>
          </p:cNvPr>
          <p:cNvSpPr txBox="1"/>
          <p:nvPr/>
        </p:nvSpPr>
        <p:spPr>
          <a:xfrm>
            <a:off x="7177727" y="5479539"/>
            <a:ext cx="2281587" cy="369332"/>
          </a:xfrm>
          <a:prstGeom prst="rect">
            <a:avLst/>
          </a:prstGeom>
          <a:noFill/>
        </p:spPr>
        <p:txBody>
          <a:bodyPr wrap="none" rtlCol="0">
            <a:spAutoFit/>
          </a:bodyPr>
          <a:lstStyle/>
          <a:p>
            <a:r>
              <a:rPr lang="fr-FR" dirty="0">
                <a:solidFill>
                  <a:schemeClr val="tx2"/>
                </a:solidFill>
              </a:rPr>
              <a:t>Transduction du signal</a:t>
            </a:r>
          </a:p>
        </p:txBody>
      </p:sp>
      <p:pic>
        <p:nvPicPr>
          <p:cNvPr id="772" name="Graphique 771" descr="Fermer">
            <a:extLst>
              <a:ext uri="{FF2B5EF4-FFF2-40B4-BE49-F238E27FC236}">
                <a16:creationId xmlns:a16="http://schemas.microsoft.com/office/drawing/2014/main" id="{35C0F282-DBC0-4028-ABA1-B50B4877EA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8005" y="5187073"/>
            <a:ext cx="914400" cy="914400"/>
          </a:xfrm>
          <a:prstGeom prst="rect">
            <a:avLst/>
          </a:prstGeom>
        </p:spPr>
      </p:pic>
      <p:sp>
        <p:nvSpPr>
          <p:cNvPr id="773" name="ZoneTexte 772">
            <a:extLst>
              <a:ext uri="{FF2B5EF4-FFF2-40B4-BE49-F238E27FC236}">
                <a16:creationId xmlns:a16="http://schemas.microsoft.com/office/drawing/2014/main" id="{552C1B94-DDBF-4ADE-8F9D-26F23CF9B876}"/>
              </a:ext>
            </a:extLst>
          </p:cNvPr>
          <p:cNvSpPr txBox="1"/>
          <p:nvPr/>
        </p:nvSpPr>
        <p:spPr>
          <a:xfrm>
            <a:off x="8886426" y="3714955"/>
            <a:ext cx="1283493" cy="369332"/>
          </a:xfrm>
          <a:prstGeom prst="rect">
            <a:avLst/>
          </a:prstGeom>
          <a:noFill/>
        </p:spPr>
        <p:txBody>
          <a:bodyPr wrap="none" rtlCol="0">
            <a:spAutoFit/>
          </a:bodyPr>
          <a:lstStyle/>
          <a:p>
            <a:r>
              <a:rPr lang="fr-FR" dirty="0" err="1">
                <a:solidFill>
                  <a:schemeClr val="tx2"/>
                </a:solidFill>
              </a:rPr>
              <a:t>Tocilizumab</a:t>
            </a:r>
            <a:endParaRPr lang="fr-FR" dirty="0">
              <a:solidFill>
                <a:schemeClr val="tx2"/>
              </a:solidFill>
            </a:endParaRPr>
          </a:p>
        </p:txBody>
      </p:sp>
      <p:sp>
        <p:nvSpPr>
          <p:cNvPr id="774" name="ZoneTexte 773">
            <a:extLst>
              <a:ext uri="{FF2B5EF4-FFF2-40B4-BE49-F238E27FC236}">
                <a16:creationId xmlns:a16="http://schemas.microsoft.com/office/drawing/2014/main" id="{DC7F01A2-BBA8-4C2F-84E4-8E5834E07E2C}"/>
              </a:ext>
            </a:extLst>
          </p:cNvPr>
          <p:cNvSpPr txBox="1"/>
          <p:nvPr/>
        </p:nvSpPr>
        <p:spPr>
          <a:xfrm>
            <a:off x="4301156" y="6055194"/>
            <a:ext cx="3339247" cy="369332"/>
          </a:xfrm>
          <a:prstGeom prst="rect">
            <a:avLst/>
          </a:prstGeom>
          <a:noFill/>
        </p:spPr>
        <p:txBody>
          <a:bodyPr wrap="none" rtlCol="0">
            <a:spAutoFit/>
          </a:bodyPr>
          <a:lstStyle/>
          <a:p>
            <a:r>
              <a:rPr lang="fr-FR" dirty="0">
                <a:solidFill>
                  <a:schemeClr val="tx2"/>
                </a:solidFill>
              </a:rPr>
              <a:t>Et entre autre, production de CRP</a:t>
            </a:r>
          </a:p>
        </p:txBody>
      </p:sp>
      <p:cxnSp>
        <p:nvCxnSpPr>
          <p:cNvPr id="775" name="Connecteur : en angle 774">
            <a:extLst>
              <a:ext uri="{FF2B5EF4-FFF2-40B4-BE49-F238E27FC236}">
                <a16:creationId xmlns:a16="http://schemas.microsoft.com/office/drawing/2014/main" id="{2BC7F40E-80F0-44B9-9D49-3987E18C37FC}"/>
              </a:ext>
            </a:extLst>
          </p:cNvPr>
          <p:cNvCxnSpPr>
            <a:cxnSpLocks/>
            <a:endCxn id="774" idx="1"/>
          </p:cNvCxnSpPr>
          <p:nvPr/>
        </p:nvCxnSpPr>
        <p:spPr>
          <a:xfrm>
            <a:off x="3726549" y="6013820"/>
            <a:ext cx="574606" cy="226041"/>
          </a:xfrm>
          <a:prstGeom prst="bentConnector3">
            <a:avLst>
              <a:gd name="adj1" fmla="val -2347"/>
            </a:avLst>
          </a:prstGeom>
          <a:ln w="28575">
            <a:tailEnd type="triangle"/>
          </a:ln>
        </p:spPr>
        <p:style>
          <a:lnRef idx="1">
            <a:schemeClr val="dk1"/>
          </a:lnRef>
          <a:fillRef idx="0">
            <a:schemeClr val="dk1"/>
          </a:fillRef>
          <a:effectRef idx="0">
            <a:schemeClr val="dk1"/>
          </a:effectRef>
          <a:fontRef idx="minor">
            <a:schemeClr val="tx1"/>
          </a:fontRef>
        </p:style>
      </p:cxnSp>
      <p:sp>
        <p:nvSpPr>
          <p:cNvPr id="777" name="Hexagone 776">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3">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grpSp>
        <p:nvGrpSpPr>
          <p:cNvPr id="778" name="Groupe 777"/>
          <p:cNvGrpSpPr/>
          <p:nvPr/>
        </p:nvGrpSpPr>
        <p:grpSpPr>
          <a:xfrm>
            <a:off x="-612743" y="-315416"/>
            <a:ext cx="2388264" cy="2286432"/>
            <a:chOff x="695940" y="1739361"/>
            <a:chExt cx="1596967" cy="1555284"/>
          </a:xfrm>
          <a:solidFill>
            <a:schemeClr val="accent3"/>
          </a:solidFill>
        </p:grpSpPr>
        <p:sp>
          <p:nvSpPr>
            <p:cNvPr id="779" name="Ellipse 778"/>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780"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781"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782"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783" name="Espace réservé du texte 4"/>
          <p:cNvSpPr>
            <a:spLocks noGrp="1"/>
          </p:cNvSpPr>
          <p:nvPr>
            <p:ph type="body" sz="quarter" idx="20"/>
          </p:nvPr>
        </p:nvSpPr>
        <p:spPr>
          <a:xfrm>
            <a:off x="724402" y="2067620"/>
            <a:ext cx="9704231" cy="486557"/>
          </a:xfrm>
        </p:spPr>
        <p:txBody>
          <a:bodyPr/>
          <a:lstStyle/>
          <a:p>
            <a:r>
              <a:rPr lang="fr-FR" dirty="0"/>
              <a:t>Effet antagoniste</a:t>
            </a:r>
          </a:p>
        </p:txBody>
      </p:sp>
    </p:spTree>
    <p:extLst>
      <p:ext uri="{BB962C8B-B14F-4D97-AF65-F5344CB8AC3E}">
        <p14:creationId xmlns:p14="http://schemas.microsoft.com/office/powerpoint/2010/main" val="319296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48</a:t>
            </a:fld>
            <a:endParaRPr lang="fr-FR" dirty="0"/>
          </a:p>
        </p:txBody>
      </p:sp>
      <p:sp>
        <p:nvSpPr>
          <p:cNvPr id="3" name="Espace réservé du texte 2"/>
          <p:cNvSpPr>
            <a:spLocks noGrp="1"/>
          </p:cNvSpPr>
          <p:nvPr>
            <p:ph type="body" sz="quarter" idx="27"/>
          </p:nvPr>
        </p:nvSpPr>
        <p:spPr>
          <a:xfrm>
            <a:off x="635000" y="3032167"/>
            <a:ext cx="10712784" cy="3585828"/>
          </a:xfrm>
        </p:spPr>
        <p:txBody>
          <a:bodyPr>
            <a:normAutofit/>
          </a:bodyPr>
          <a:lstStyle/>
          <a:p>
            <a:pPr marL="7937" indent="0">
              <a:buNone/>
            </a:pPr>
            <a:r>
              <a:rPr lang="fr-FR" sz="2800" dirty="0">
                <a:solidFill>
                  <a:schemeClr val="bg2">
                    <a:lumMod val="25000"/>
                  </a:schemeClr>
                </a:solidFill>
              </a:rPr>
              <a:t>👉 Déclenche la destruction de la cellule cible</a:t>
            </a:r>
          </a:p>
          <a:p>
            <a:pPr marL="7937" indent="0">
              <a:buNone/>
            </a:pPr>
            <a:r>
              <a:rPr lang="fr-FR" sz="2800" dirty="0">
                <a:solidFill>
                  <a:schemeClr val="bg2">
                    <a:lumMod val="25000"/>
                  </a:schemeClr>
                </a:solidFill>
              </a:rPr>
              <a:t>Fixation sur un antigène de surface et recrutement des effecteurs du système immunitaire</a:t>
            </a:r>
          </a:p>
          <a:p>
            <a:pPr marL="850900" lvl="1" indent="-457200" eaLnBrk="0" fontAlgn="base" hangingPunct="0">
              <a:spcBef>
                <a:spcPct val="0"/>
              </a:spcBef>
              <a:spcAft>
                <a:spcPct val="0"/>
              </a:spcAft>
              <a:buClrTx/>
            </a:pPr>
            <a:r>
              <a:rPr lang="fr-FR" altLang="fr-FR" sz="2400" b="1" dirty="0">
                <a:solidFill>
                  <a:schemeClr val="bg2">
                    <a:lumMod val="25000"/>
                  </a:schemeClr>
                </a:solidFill>
              </a:rPr>
              <a:t>CDC</a:t>
            </a:r>
            <a:r>
              <a:rPr lang="fr-FR" altLang="fr-FR" sz="2400" dirty="0">
                <a:solidFill>
                  <a:schemeClr val="bg2">
                    <a:lumMod val="25000"/>
                  </a:schemeClr>
                </a:solidFill>
              </a:rPr>
              <a:t> (activation du complément),</a:t>
            </a:r>
          </a:p>
          <a:p>
            <a:pPr marL="850900" lvl="1" indent="-457200" eaLnBrk="0" fontAlgn="base" hangingPunct="0">
              <a:spcBef>
                <a:spcPct val="0"/>
              </a:spcBef>
              <a:spcAft>
                <a:spcPct val="0"/>
              </a:spcAft>
              <a:buClrTx/>
            </a:pPr>
            <a:r>
              <a:rPr lang="fr-FR" altLang="fr-FR" sz="2400" b="1" dirty="0">
                <a:solidFill>
                  <a:schemeClr val="bg2">
                    <a:lumMod val="25000"/>
                  </a:schemeClr>
                </a:solidFill>
              </a:rPr>
              <a:t>ADCC</a:t>
            </a:r>
            <a:r>
              <a:rPr lang="fr-FR" altLang="fr-FR" sz="2400" dirty="0">
                <a:solidFill>
                  <a:schemeClr val="bg2">
                    <a:lumMod val="25000"/>
                  </a:schemeClr>
                </a:solidFill>
              </a:rPr>
              <a:t> (</a:t>
            </a:r>
            <a:r>
              <a:rPr lang="fr-FR" altLang="fr-FR" sz="2400" dirty="0" err="1">
                <a:solidFill>
                  <a:schemeClr val="bg2">
                    <a:lumMod val="25000"/>
                  </a:schemeClr>
                </a:solidFill>
              </a:rPr>
              <a:t>antibody-dependent</a:t>
            </a:r>
            <a:r>
              <a:rPr lang="fr-FR" altLang="fr-FR" sz="2400" dirty="0">
                <a:solidFill>
                  <a:schemeClr val="bg2">
                    <a:lumMod val="25000"/>
                  </a:schemeClr>
                </a:solidFill>
              </a:rPr>
              <a:t> cellular </a:t>
            </a:r>
            <a:r>
              <a:rPr lang="fr-FR" altLang="fr-FR" sz="2400" dirty="0" err="1">
                <a:solidFill>
                  <a:schemeClr val="bg2">
                    <a:lumMod val="25000"/>
                  </a:schemeClr>
                </a:solidFill>
              </a:rPr>
              <a:t>cytotoxicity</a:t>
            </a:r>
            <a:r>
              <a:rPr lang="fr-FR" altLang="fr-FR" sz="2400" dirty="0">
                <a:solidFill>
                  <a:schemeClr val="bg2">
                    <a:lumMod val="25000"/>
                  </a:schemeClr>
                </a:solidFill>
              </a:rPr>
              <a:t>, via les cellules NK),</a:t>
            </a:r>
          </a:p>
          <a:p>
            <a:pPr marL="850900" lvl="1" indent="-457200" eaLnBrk="0" fontAlgn="base" hangingPunct="0">
              <a:spcBef>
                <a:spcPct val="0"/>
              </a:spcBef>
              <a:spcAft>
                <a:spcPct val="0"/>
              </a:spcAft>
              <a:buClrTx/>
            </a:pPr>
            <a:r>
              <a:rPr lang="fr-FR" altLang="fr-FR" sz="2400" b="1" dirty="0">
                <a:solidFill>
                  <a:schemeClr val="bg2">
                    <a:lumMod val="25000"/>
                  </a:schemeClr>
                </a:solidFill>
              </a:rPr>
              <a:t>ADCP</a:t>
            </a:r>
            <a:r>
              <a:rPr lang="fr-FR" altLang="fr-FR" sz="2400" dirty="0">
                <a:solidFill>
                  <a:schemeClr val="bg2">
                    <a:lumMod val="25000"/>
                  </a:schemeClr>
                </a:solidFill>
              </a:rPr>
              <a:t> (phagocytose dépendante des anticorps).</a:t>
            </a:r>
          </a:p>
          <a:p>
            <a:pPr marL="7937" indent="0">
              <a:buNone/>
            </a:pPr>
            <a:endParaRPr lang="fr-FR" sz="2800" dirty="0">
              <a:solidFill>
                <a:schemeClr val="bg2">
                  <a:lumMod val="25000"/>
                </a:schemeClr>
              </a:solidFill>
            </a:endParaRPr>
          </a:p>
        </p:txBody>
      </p:sp>
      <p:sp>
        <p:nvSpPr>
          <p:cNvPr id="8" name="Ellipse 7">
            <a:extLst>
              <a:ext uri="{FF2B5EF4-FFF2-40B4-BE49-F238E27FC236}">
                <a16:creationId xmlns:a16="http://schemas.microsoft.com/office/drawing/2014/main" id="{0ECF56BC-A5F4-4853-B9FE-61158E5E2D8D}"/>
              </a:ext>
            </a:extLst>
          </p:cNvPr>
          <p:cNvSpPr/>
          <p:nvPr/>
        </p:nvSpPr>
        <p:spPr>
          <a:xfrm>
            <a:off x="11074899" y="231358"/>
            <a:ext cx="973745" cy="945335"/>
          </a:xfrm>
          <a:prstGeom prst="ellipse">
            <a:avLst/>
          </a:prstGeom>
          <a:solidFill>
            <a:schemeClr val="bg1"/>
          </a:solidFill>
          <a:ln w="1016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1">
                    <a:lumMod val="75000"/>
                  </a:schemeClr>
                </a:solidFill>
              </a:rPr>
              <a:t>B</a:t>
            </a:r>
          </a:p>
        </p:txBody>
      </p:sp>
      <p:sp>
        <p:nvSpPr>
          <p:cNvPr id="9" name="Hexagone 8">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6"/>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grpSp>
        <p:nvGrpSpPr>
          <p:cNvPr id="10" name="Groupe 9"/>
          <p:cNvGrpSpPr/>
          <p:nvPr/>
        </p:nvGrpSpPr>
        <p:grpSpPr>
          <a:xfrm>
            <a:off x="-612743" y="-315416"/>
            <a:ext cx="2388264" cy="2286432"/>
            <a:chOff x="695940" y="1739361"/>
            <a:chExt cx="1596967" cy="1555284"/>
          </a:xfrm>
          <a:solidFill>
            <a:schemeClr val="accent3"/>
          </a:solidFill>
        </p:grpSpPr>
        <p:sp>
          <p:nvSpPr>
            <p:cNvPr id="11" name="Ellipse 10"/>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2"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3"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4"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5" name="Espace réservé du texte 4"/>
          <p:cNvSpPr>
            <a:spLocks noGrp="1"/>
          </p:cNvSpPr>
          <p:nvPr>
            <p:ph type="body" sz="quarter" idx="20"/>
          </p:nvPr>
        </p:nvSpPr>
        <p:spPr>
          <a:xfrm>
            <a:off x="724403" y="2067620"/>
            <a:ext cx="2963214" cy="486557"/>
          </a:xfrm>
        </p:spPr>
        <p:txBody>
          <a:bodyPr/>
          <a:lstStyle/>
          <a:p>
            <a:r>
              <a:rPr lang="fr-FR" dirty="0"/>
              <a:t>Effet Cytolytique</a:t>
            </a:r>
          </a:p>
        </p:txBody>
      </p:sp>
    </p:spTree>
    <p:extLst>
      <p:ext uri="{BB962C8B-B14F-4D97-AF65-F5344CB8AC3E}">
        <p14:creationId xmlns:p14="http://schemas.microsoft.com/office/powerpoint/2010/main" val="2720247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7FBD1CF-8B8B-41D3-AF2C-4507B24F01A6}"/>
              </a:ext>
            </a:extLst>
          </p:cNvPr>
          <p:cNvSpPr>
            <a:spLocks noGrp="1"/>
          </p:cNvSpPr>
          <p:nvPr>
            <p:ph type="sldNum" sz="quarter" idx="26"/>
          </p:nvPr>
        </p:nvSpPr>
        <p:spPr/>
        <p:txBody>
          <a:bodyPr/>
          <a:lstStyle/>
          <a:p>
            <a:fld id="{27F63893-9D7C-4D41-AC61-E8ABFBCB521E}" type="slidenum">
              <a:rPr lang="fr-FR" smtClean="0"/>
              <a:pPr/>
              <a:t>49</a:t>
            </a:fld>
            <a:endParaRPr lang="fr-FR" dirty="0"/>
          </a:p>
        </p:txBody>
      </p:sp>
      <p:sp>
        <p:nvSpPr>
          <p:cNvPr id="3" name="Espace réservé du texte 2">
            <a:extLst>
              <a:ext uri="{FF2B5EF4-FFF2-40B4-BE49-F238E27FC236}">
                <a16:creationId xmlns:a16="http://schemas.microsoft.com/office/drawing/2014/main" id="{DBA084DA-621B-4CE6-BC5C-9126A8DF479B}"/>
              </a:ext>
            </a:extLst>
          </p:cNvPr>
          <p:cNvSpPr>
            <a:spLocks noGrp="1"/>
          </p:cNvSpPr>
          <p:nvPr>
            <p:ph type="body" sz="quarter" idx="27"/>
          </p:nvPr>
        </p:nvSpPr>
        <p:spPr>
          <a:xfrm>
            <a:off x="4528458" y="1853186"/>
            <a:ext cx="6915980" cy="4088735"/>
          </a:xfrm>
        </p:spPr>
        <p:txBody>
          <a:bodyPr/>
          <a:lstStyle/>
          <a:p>
            <a:r>
              <a:rPr lang="fr-FR" dirty="0">
                <a:solidFill>
                  <a:schemeClr val="tx2"/>
                </a:solidFill>
                <a:latin typeface="+mj-lt"/>
              </a:rPr>
              <a:t>Mme F, 67 ans</a:t>
            </a:r>
          </a:p>
          <a:p>
            <a:r>
              <a:rPr lang="fr-FR" dirty="0">
                <a:solidFill>
                  <a:schemeClr val="tx2"/>
                </a:solidFill>
                <a:latin typeface="+mj-lt"/>
              </a:rPr>
              <a:t>Altération de l’état général, fièvre vespérale</a:t>
            </a:r>
          </a:p>
          <a:p>
            <a:r>
              <a:rPr lang="fr-FR" dirty="0">
                <a:solidFill>
                  <a:schemeClr val="tx2"/>
                </a:solidFill>
                <a:latin typeface="+mj-lt"/>
              </a:rPr>
              <a:t>Adénopathie inguinale</a:t>
            </a:r>
          </a:p>
        </p:txBody>
      </p:sp>
      <p:sp>
        <p:nvSpPr>
          <p:cNvPr id="11" name="Hexagone 10">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6"/>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grpSp>
        <p:nvGrpSpPr>
          <p:cNvPr id="14" name="Groupe 13"/>
          <p:cNvGrpSpPr/>
          <p:nvPr/>
        </p:nvGrpSpPr>
        <p:grpSpPr>
          <a:xfrm>
            <a:off x="-612743" y="-315416"/>
            <a:ext cx="2388264" cy="2286432"/>
            <a:chOff x="695940" y="1739361"/>
            <a:chExt cx="1596967" cy="1555284"/>
          </a:xfrm>
          <a:solidFill>
            <a:schemeClr val="accent3"/>
          </a:solidFill>
        </p:grpSpPr>
        <p:sp>
          <p:nvSpPr>
            <p:cNvPr id="15" name="Ellipse 14"/>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6"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7"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8"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9" name="Espace réservé du texte 4"/>
          <p:cNvSpPr>
            <a:spLocks noGrp="1"/>
          </p:cNvSpPr>
          <p:nvPr>
            <p:ph type="body" sz="quarter" idx="20"/>
          </p:nvPr>
        </p:nvSpPr>
        <p:spPr>
          <a:xfrm>
            <a:off x="724402" y="2067620"/>
            <a:ext cx="9704231" cy="486557"/>
          </a:xfrm>
        </p:spPr>
        <p:txBody>
          <a:bodyPr/>
          <a:lstStyle/>
          <a:p>
            <a:r>
              <a:rPr lang="fr-FR" dirty="0"/>
              <a:t>Effet Cytolytique</a:t>
            </a:r>
          </a:p>
        </p:txBody>
      </p:sp>
    </p:spTree>
    <p:extLst>
      <p:ext uri="{BB962C8B-B14F-4D97-AF65-F5344CB8AC3E}">
        <p14:creationId xmlns:p14="http://schemas.microsoft.com/office/powerpoint/2010/main" val="161413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5</a:t>
            </a:fld>
            <a:endParaRPr lang="fr-FR" dirty="0"/>
          </a:p>
        </p:txBody>
      </p:sp>
      <p:sp>
        <p:nvSpPr>
          <p:cNvPr id="3" name="Espace réservé du texte 2"/>
          <p:cNvSpPr>
            <a:spLocks noGrp="1"/>
          </p:cNvSpPr>
          <p:nvPr>
            <p:ph type="body" sz="quarter" idx="27"/>
          </p:nvPr>
        </p:nvSpPr>
        <p:spPr>
          <a:xfrm>
            <a:off x="340765" y="1220321"/>
            <a:ext cx="3745998" cy="5185965"/>
          </a:xfrm>
          <a:prstGeom prst="roundRect">
            <a:avLst>
              <a:gd name="adj" fmla="val 9886"/>
            </a:avLst>
          </a:prstGeom>
          <a:ln w="57150">
            <a:solidFill>
              <a:schemeClr val="accent3"/>
            </a:solidFill>
          </a:ln>
        </p:spPr>
        <p:txBody>
          <a:bodyPr>
            <a:noAutofit/>
          </a:bodyPr>
          <a:lstStyle/>
          <a:p>
            <a:pPr>
              <a:buClrTx/>
            </a:pPr>
            <a:r>
              <a:rPr lang="fr-FR" sz="1600" dirty="0">
                <a:solidFill>
                  <a:schemeClr val="tx2"/>
                </a:solidFill>
              </a:rPr>
              <a:t>Introduction</a:t>
            </a:r>
          </a:p>
          <a:p>
            <a:pPr>
              <a:buClrTx/>
            </a:pPr>
            <a:r>
              <a:rPr lang="fr-FR" sz="1600" dirty="0">
                <a:solidFill>
                  <a:schemeClr val="tx2"/>
                </a:solidFill>
              </a:rPr>
              <a:t>Définition</a:t>
            </a:r>
          </a:p>
          <a:p>
            <a:pPr>
              <a:buClrTx/>
            </a:pPr>
            <a:r>
              <a:rPr lang="fr-FR" sz="1600" dirty="0">
                <a:solidFill>
                  <a:schemeClr val="tx2"/>
                </a:solidFill>
              </a:rPr>
              <a:t>Anticorps monoclonaux</a:t>
            </a:r>
          </a:p>
          <a:p>
            <a:pPr lvl="1">
              <a:buClrTx/>
            </a:pPr>
            <a:r>
              <a:rPr lang="fr-FR" sz="1400" dirty="0">
                <a:solidFill>
                  <a:schemeClr val="tx2"/>
                </a:solidFill>
              </a:rPr>
              <a:t>Structure</a:t>
            </a:r>
          </a:p>
          <a:p>
            <a:pPr lvl="1">
              <a:buClrTx/>
            </a:pPr>
            <a:r>
              <a:rPr lang="fr-FR" sz="1400" dirty="0">
                <a:solidFill>
                  <a:schemeClr val="tx2"/>
                </a:solidFill>
              </a:rPr>
              <a:t>Historique</a:t>
            </a:r>
          </a:p>
          <a:p>
            <a:pPr lvl="1">
              <a:buClrTx/>
            </a:pPr>
            <a:r>
              <a:rPr lang="fr-FR" sz="1400" dirty="0">
                <a:solidFill>
                  <a:schemeClr val="tx2"/>
                </a:solidFill>
              </a:rPr>
              <a:t>Nomenclature</a:t>
            </a:r>
          </a:p>
          <a:p>
            <a:pPr lvl="1">
              <a:buClrTx/>
            </a:pPr>
            <a:r>
              <a:rPr lang="fr-FR" sz="1400" dirty="0">
                <a:solidFill>
                  <a:schemeClr val="tx2"/>
                </a:solidFill>
              </a:rPr>
              <a:t>Pharmacocinétique</a:t>
            </a:r>
          </a:p>
          <a:p>
            <a:pPr lvl="1">
              <a:buClrTx/>
            </a:pPr>
            <a:r>
              <a:rPr lang="fr-FR" sz="1400" dirty="0">
                <a:solidFill>
                  <a:schemeClr val="tx2"/>
                </a:solidFill>
              </a:rPr>
              <a:t>Classification selon le mécanisme d’action</a:t>
            </a:r>
          </a:p>
          <a:p>
            <a:pPr lvl="2">
              <a:buClrTx/>
            </a:pPr>
            <a:r>
              <a:rPr lang="fr-FR" sz="1400" dirty="0">
                <a:solidFill>
                  <a:schemeClr val="tx2"/>
                </a:solidFill>
              </a:rPr>
              <a:t>Anticorps neutralisant</a:t>
            </a:r>
          </a:p>
          <a:p>
            <a:pPr lvl="2">
              <a:buClrTx/>
            </a:pPr>
            <a:r>
              <a:rPr lang="fr-FR" sz="1400" dirty="0">
                <a:solidFill>
                  <a:schemeClr val="tx2"/>
                </a:solidFill>
              </a:rPr>
              <a:t>Anticorps antagoniste</a:t>
            </a:r>
          </a:p>
          <a:p>
            <a:pPr lvl="2">
              <a:buClrTx/>
            </a:pPr>
            <a:r>
              <a:rPr lang="fr-FR" sz="1400" dirty="0">
                <a:solidFill>
                  <a:schemeClr val="tx2"/>
                </a:solidFill>
              </a:rPr>
              <a:t>Anticorps cytolytique</a:t>
            </a:r>
          </a:p>
          <a:p>
            <a:pPr lvl="1">
              <a:buClrTx/>
            </a:pPr>
            <a:r>
              <a:rPr lang="fr-FR" sz="1400" dirty="0">
                <a:solidFill>
                  <a:schemeClr val="tx2"/>
                </a:solidFill>
              </a:rPr>
              <a:t>Effets secondaires</a:t>
            </a:r>
          </a:p>
          <a:p>
            <a:pPr lvl="1">
              <a:buClrTx/>
            </a:pPr>
            <a:r>
              <a:rPr lang="fr-FR" sz="1400" dirty="0">
                <a:solidFill>
                  <a:schemeClr val="tx2"/>
                </a:solidFill>
              </a:rPr>
              <a:t>Notion de </a:t>
            </a:r>
            <a:r>
              <a:rPr lang="fr-FR" sz="1400" dirty="0" err="1">
                <a:solidFill>
                  <a:schemeClr val="tx2"/>
                </a:solidFill>
              </a:rPr>
              <a:t>biosimilaire</a:t>
            </a:r>
            <a:endParaRPr lang="fr-FR" sz="1400" dirty="0">
              <a:solidFill>
                <a:schemeClr val="tx2"/>
              </a:solidFill>
            </a:endParaRPr>
          </a:p>
          <a:p>
            <a:pPr>
              <a:buClrTx/>
              <a:buFont typeface="Wingdings" panose="05000000000000000000" pitchFamily="2" charset="2"/>
              <a:buChar char="§"/>
            </a:pPr>
            <a:endParaRPr lang="fr-FR" sz="1600" dirty="0">
              <a:solidFill>
                <a:schemeClr val="tx2"/>
              </a:solidFill>
            </a:endParaRPr>
          </a:p>
        </p:txBody>
      </p:sp>
      <p:sp>
        <p:nvSpPr>
          <p:cNvPr id="4" name="Espace réservé du texte 3"/>
          <p:cNvSpPr>
            <a:spLocks noGrp="1"/>
          </p:cNvSpPr>
          <p:nvPr>
            <p:ph type="body" sz="quarter" idx="19"/>
          </p:nvPr>
        </p:nvSpPr>
        <p:spPr/>
        <p:txBody>
          <a:bodyPr/>
          <a:lstStyle/>
          <a:p>
            <a:r>
              <a:rPr lang="fr-FR" dirty="0">
                <a:solidFill>
                  <a:schemeClr val="tx2"/>
                </a:solidFill>
              </a:rPr>
              <a:t>Plan</a:t>
            </a:r>
          </a:p>
        </p:txBody>
      </p:sp>
      <p:sp>
        <p:nvSpPr>
          <p:cNvPr id="6" name="Ellipse 5"/>
          <p:cNvSpPr/>
          <p:nvPr/>
        </p:nvSpPr>
        <p:spPr>
          <a:xfrm>
            <a:off x="3271318" y="298468"/>
            <a:ext cx="3035300" cy="29845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err="1"/>
              <a:t>Biomédicaments</a:t>
            </a:r>
            <a:endParaRPr lang="fr-CA" sz="2000" b="1" dirty="0"/>
          </a:p>
        </p:txBody>
      </p:sp>
      <p:sp>
        <p:nvSpPr>
          <p:cNvPr id="7" name="Ellipse 6"/>
          <p:cNvSpPr/>
          <p:nvPr/>
        </p:nvSpPr>
        <p:spPr>
          <a:xfrm>
            <a:off x="8526473" y="3550710"/>
            <a:ext cx="3035300" cy="29845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t>Thérapie génique</a:t>
            </a:r>
          </a:p>
        </p:txBody>
      </p:sp>
      <p:sp>
        <p:nvSpPr>
          <p:cNvPr id="8" name="Ellipse 7"/>
          <p:cNvSpPr/>
          <p:nvPr/>
        </p:nvSpPr>
        <p:spPr>
          <a:xfrm>
            <a:off x="5833113" y="2058460"/>
            <a:ext cx="3035300" cy="29845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t>Thérapie</a:t>
            </a:r>
            <a:r>
              <a:rPr lang="fr-CA" dirty="0"/>
              <a:t> </a:t>
            </a:r>
            <a:r>
              <a:rPr lang="fr-CA" sz="2000" b="1" dirty="0"/>
              <a:t>cellulaire</a:t>
            </a:r>
          </a:p>
        </p:txBody>
      </p:sp>
    </p:spTree>
    <p:extLst>
      <p:ext uri="{BB962C8B-B14F-4D97-AF65-F5344CB8AC3E}">
        <p14:creationId xmlns:p14="http://schemas.microsoft.com/office/powerpoint/2010/main" val="4042437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7FBD1CF-8B8B-41D3-AF2C-4507B24F01A6}"/>
              </a:ext>
            </a:extLst>
          </p:cNvPr>
          <p:cNvSpPr>
            <a:spLocks noGrp="1"/>
          </p:cNvSpPr>
          <p:nvPr>
            <p:ph type="sldNum" sz="quarter" idx="26"/>
          </p:nvPr>
        </p:nvSpPr>
        <p:spPr/>
        <p:txBody>
          <a:bodyPr/>
          <a:lstStyle/>
          <a:p>
            <a:fld id="{27F63893-9D7C-4D41-AC61-E8ABFBCB521E}" type="slidenum">
              <a:rPr lang="fr-FR" smtClean="0"/>
              <a:pPr/>
              <a:t>50</a:t>
            </a:fld>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473" y="1752636"/>
            <a:ext cx="7734300" cy="461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Hexagone 13">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6"/>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grpSp>
        <p:nvGrpSpPr>
          <p:cNvPr id="15" name="Groupe 14"/>
          <p:cNvGrpSpPr/>
          <p:nvPr/>
        </p:nvGrpSpPr>
        <p:grpSpPr>
          <a:xfrm>
            <a:off x="-612743" y="-315416"/>
            <a:ext cx="2388264" cy="2286432"/>
            <a:chOff x="695940" y="1739361"/>
            <a:chExt cx="1596967" cy="1555284"/>
          </a:xfrm>
          <a:solidFill>
            <a:schemeClr val="accent3"/>
          </a:solidFill>
        </p:grpSpPr>
        <p:sp>
          <p:nvSpPr>
            <p:cNvPr id="16" name="Ellipse 15"/>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7"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8"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9"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20" name="Espace réservé du texte 4"/>
          <p:cNvSpPr>
            <a:spLocks noGrp="1"/>
          </p:cNvSpPr>
          <p:nvPr>
            <p:ph type="body" sz="quarter" idx="20"/>
          </p:nvPr>
        </p:nvSpPr>
        <p:spPr>
          <a:xfrm>
            <a:off x="724402" y="2067620"/>
            <a:ext cx="9704231" cy="486557"/>
          </a:xfrm>
        </p:spPr>
        <p:txBody>
          <a:bodyPr/>
          <a:lstStyle/>
          <a:p>
            <a:r>
              <a:rPr lang="fr-FR" dirty="0"/>
              <a:t>Effet Cytolytique</a:t>
            </a:r>
          </a:p>
        </p:txBody>
      </p:sp>
    </p:spTree>
    <p:extLst>
      <p:ext uri="{BB962C8B-B14F-4D97-AF65-F5344CB8AC3E}">
        <p14:creationId xmlns:p14="http://schemas.microsoft.com/office/powerpoint/2010/main" val="1196383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7FBD1CF-8B8B-41D3-AF2C-4507B24F01A6}"/>
              </a:ext>
            </a:extLst>
          </p:cNvPr>
          <p:cNvSpPr>
            <a:spLocks noGrp="1"/>
          </p:cNvSpPr>
          <p:nvPr>
            <p:ph type="sldNum" sz="quarter" idx="26"/>
          </p:nvPr>
        </p:nvSpPr>
        <p:spPr/>
        <p:txBody>
          <a:bodyPr/>
          <a:lstStyle/>
          <a:p>
            <a:fld id="{27F63893-9D7C-4D41-AC61-E8ABFBCB521E}" type="slidenum">
              <a:rPr lang="fr-FR" smtClean="0"/>
              <a:pPr/>
              <a:t>51</a:t>
            </a:fld>
            <a:endParaRPr lang="fr-FR" dirty="0"/>
          </a:p>
        </p:txBody>
      </p:sp>
      <p:sp>
        <p:nvSpPr>
          <p:cNvPr id="3" name="Espace réservé du texte 2">
            <a:extLst>
              <a:ext uri="{FF2B5EF4-FFF2-40B4-BE49-F238E27FC236}">
                <a16:creationId xmlns:a16="http://schemas.microsoft.com/office/drawing/2014/main" id="{DBA084DA-621B-4CE6-BC5C-9126A8DF479B}"/>
              </a:ext>
            </a:extLst>
          </p:cNvPr>
          <p:cNvSpPr>
            <a:spLocks noGrp="1"/>
          </p:cNvSpPr>
          <p:nvPr>
            <p:ph type="body" sz="quarter" idx="27"/>
          </p:nvPr>
        </p:nvSpPr>
        <p:spPr>
          <a:xfrm>
            <a:off x="4159717" y="1752636"/>
            <a:ext cx="8014865" cy="4088735"/>
          </a:xfrm>
        </p:spPr>
        <p:txBody>
          <a:bodyPr/>
          <a:lstStyle/>
          <a:p>
            <a:r>
              <a:rPr lang="fr-FR" dirty="0">
                <a:solidFill>
                  <a:schemeClr val="tx2"/>
                </a:solidFill>
                <a:latin typeface="+mj-lt"/>
              </a:rPr>
              <a:t>Mme F, 67 ans</a:t>
            </a:r>
          </a:p>
          <a:p>
            <a:r>
              <a:rPr lang="fr-FR" dirty="0">
                <a:solidFill>
                  <a:schemeClr val="tx2"/>
                </a:solidFill>
                <a:latin typeface="+mj-lt"/>
              </a:rPr>
              <a:t>Altération de l’état général, fièvre vespérale</a:t>
            </a:r>
          </a:p>
          <a:p>
            <a:r>
              <a:rPr lang="fr-FR" dirty="0">
                <a:solidFill>
                  <a:schemeClr val="tx2"/>
                </a:solidFill>
                <a:latin typeface="+mj-lt"/>
              </a:rPr>
              <a:t>Au scanner multiples adénopathies sous diaphragmatique</a:t>
            </a:r>
          </a:p>
          <a:p>
            <a:r>
              <a:rPr lang="fr-FR" dirty="0">
                <a:solidFill>
                  <a:schemeClr val="tx2"/>
                </a:solidFill>
                <a:latin typeface="+mj-lt"/>
              </a:rPr>
              <a:t>Bilan infectieux négatif</a:t>
            </a:r>
          </a:p>
        </p:txBody>
      </p:sp>
      <p:pic>
        <p:nvPicPr>
          <p:cNvPr id="12" name="Graphique 11" descr="Tête avec engrenages">
            <a:extLst>
              <a:ext uri="{FF2B5EF4-FFF2-40B4-BE49-F238E27FC236}">
                <a16:creationId xmlns:a16="http://schemas.microsoft.com/office/drawing/2014/main" id="{27BA759B-0423-4F61-9294-8B5F99F47FB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89816" y="5210984"/>
            <a:ext cx="914400" cy="914400"/>
          </a:xfrm>
          <a:prstGeom prst="rect">
            <a:avLst/>
          </a:prstGeom>
        </p:spPr>
      </p:pic>
      <p:sp>
        <p:nvSpPr>
          <p:cNvPr id="13" name="ZoneTexte 12">
            <a:extLst>
              <a:ext uri="{FF2B5EF4-FFF2-40B4-BE49-F238E27FC236}">
                <a16:creationId xmlns:a16="http://schemas.microsoft.com/office/drawing/2014/main" id="{700550C0-50FC-4D10-90A5-7C2C91B62E0C}"/>
              </a:ext>
            </a:extLst>
          </p:cNvPr>
          <p:cNvSpPr txBox="1"/>
          <p:nvPr/>
        </p:nvSpPr>
        <p:spPr>
          <a:xfrm>
            <a:off x="2454442" y="5227026"/>
            <a:ext cx="6752746" cy="769441"/>
          </a:xfrm>
          <a:prstGeom prst="rect">
            <a:avLst/>
          </a:prstGeom>
          <a:noFill/>
        </p:spPr>
        <p:txBody>
          <a:bodyPr wrap="none" rtlCol="0">
            <a:spAutoFit/>
          </a:bodyPr>
          <a:lstStyle/>
          <a:p>
            <a:r>
              <a:rPr lang="fr-FR" sz="4400" dirty="0">
                <a:solidFill>
                  <a:schemeClr val="tx2"/>
                </a:solidFill>
              </a:rPr>
              <a:t>Diagnostic le plus probable ?</a:t>
            </a:r>
          </a:p>
        </p:txBody>
      </p:sp>
      <p:sp>
        <p:nvSpPr>
          <p:cNvPr id="11" name="Hexagone 10">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6"/>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grpSp>
        <p:nvGrpSpPr>
          <p:cNvPr id="14" name="Groupe 13"/>
          <p:cNvGrpSpPr/>
          <p:nvPr/>
        </p:nvGrpSpPr>
        <p:grpSpPr>
          <a:xfrm>
            <a:off x="-612743" y="-315416"/>
            <a:ext cx="2388264" cy="2286432"/>
            <a:chOff x="695940" y="1739361"/>
            <a:chExt cx="1596967" cy="1555284"/>
          </a:xfrm>
          <a:solidFill>
            <a:schemeClr val="accent3"/>
          </a:solidFill>
        </p:grpSpPr>
        <p:sp>
          <p:nvSpPr>
            <p:cNvPr id="15" name="Ellipse 14"/>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6"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7"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8"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9" name="Espace réservé du texte 4"/>
          <p:cNvSpPr>
            <a:spLocks noGrp="1"/>
          </p:cNvSpPr>
          <p:nvPr>
            <p:ph type="body" sz="quarter" idx="20"/>
          </p:nvPr>
        </p:nvSpPr>
        <p:spPr>
          <a:xfrm>
            <a:off x="724402" y="2067620"/>
            <a:ext cx="9704231" cy="486557"/>
          </a:xfrm>
        </p:spPr>
        <p:txBody>
          <a:bodyPr/>
          <a:lstStyle/>
          <a:p>
            <a:r>
              <a:rPr lang="fr-FR" dirty="0"/>
              <a:t>Effet Cytolytique</a:t>
            </a:r>
          </a:p>
        </p:txBody>
      </p:sp>
    </p:spTree>
    <p:extLst>
      <p:ext uri="{BB962C8B-B14F-4D97-AF65-F5344CB8AC3E}">
        <p14:creationId xmlns:p14="http://schemas.microsoft.com/office/powerpoint/2010/main" val="829735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7FBD1CF-8B8B-41D3-AF2C-4507B24F01A6}"/>
              </a:ext>
            </a:extLst>
          </p:cNvPr>
          <p:cNvSpPr>
            <a:spLocks noGrp="1"/>
          </p:cNvSpPr>
          <p:nvPr>
            <p:ph type="sldNum" sz="quarter" idx="26"/>
          </p:nvPr>
        </p:nvSpPr>
        <p:spPr/>
        <p:txBody>
          <a:bodyPr/>
          <a:lstStyle/>
          <a:p>
            <a:fld id="{27F63893-9D7C-4D41-AC61-E8ABFBCB521E}" type="slidenum">
              <a:rPr lang="fr-FR" smtClean="0"/>
              <a:pPr/>
              <a:t>52</a:t>
            </a:fld>
            <a:endParaRPr lang="fr-FR" dirty="0"/>
          </a:p>
        </p:txBody>
      </p:sp>
      <p:sp>
        <p:nvSpPr>
          <p:cNvPr id="3" name="Espace réservé du texte 2">
            <a:extLst>
              <a:ext uri="{FF2B5EF4-FFF2-40B4-BE49-F238E27FC236}">
                <a16:creationId xmlns:a16="http://schemas.microsoft.com/office/drawing/2014/main" id="{DBA084DA-621B-4CE6-BC5C-9126A8DF479B}"/>
              </a:ext>
            </a:extLst>
          </p:cNvPr>
          <p:cNvSpPr>
            <a:spLocks noGrp="1"/>
          </p:cNvSpPr>
          <p:nvPr>
            <p:ph type="body" sz="quarter" idx="27"/>
          </p:nvPr>
        </p:nvSpPr>
        <p:spPr>
          <a:xfrm>
            <a:off x="4159717" y="1752636"/>
            <a:ext cx="8014865" cy="4088735"/>
          </a:xfrm>
        </p:spPr>
        <p:txBody>
          <a:bodyPr/>
          <a:lstStyle/>
          <a:p>
            <a:r>
              <a:rPr lang="fr-FR" dirty="0">
                <a:solidFill>
                  <a:schemeClr val="tx2"/>
                </a:solidFill>
                <a:latin typeface="+mj-lt"/>
              </a:rPr>
              <a:t>Mme F, 67 ans</a:t>
            </a:r>
          </a:p>
          <a:p>
            <a:r>
              <a:rPr lang="fr-FR" dirty="0">
                <a:solidFill>
                  <a:schemeClr val="tx2"/>
                </a:solidFill>
                <a:latin typeface="+mj-lt"/>
              </a:rPr>
              <a:t>Altération de l’état général, fièvre vespérale</a:t>
            </a:r>
          </a:p>
          <a:p>
            <a:r>
              <a:rPr lang="fr-FR" dirty="0">
                <a:solidFill>
                  <a:schemeClr val="tx2"/>
                </a:solidFill>
                <a:latin typeface="+mj-lt"/>
              </a:rPr>
              <a:t>Au scanner multiples adénopathies sous diaphragmatique</a:t>
            </a:r>
          </a:p>
          <a:p>
            <a:r>
              <a:rPr lang="fr-FR" dirty="0">
                <a:solidFill>
                  <a:schemeClr val="tx2"/>
                </a:solidFill>
                <a:latin typeface="+mj-lt"/>
              </a:rPr>
              <a:t>Bilan infectieux négatif</a:t>
            </a:r>
          </a:p>
        </p:txBody>
      </p:sp>
      <p:sp>
        <p:nvSpPr>
          <p:cNvPr id="11" name="Hexagone 10">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6"/>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grpSp>
        <p:nvGrpSpPr>
          <p:cNvPr id="14" name="Groupe 13"/>
          <p:cNvGrpSpPr/>
          <p:nvPr/>
        </p:nvGrpSpPr>
        <p:grpSpPr>
          <a:xfrm>
            <a:off x="-612743" y="-315416"/>
            <a:ext cx="2388264" cy="2286432"/>
            <a:chOff x="695940" y="1739361"/>
            <a:chExt cx="1596967" cy="1555284"/>
          </a:xfrm>
          <a:solidFill>
            <a:schemeClr val="accent3"/>
          </a:solidFill>
        </p:grpSpPr>
        <p:sp>
          <p:nvSpPr>
            <p:cNvPr id="15" name="Ellipse 14"/>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6"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7"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8"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9" name="Espace réservé du texte 4"/>
          <p:cNvSpPr>
            <a:spLocks noGrp="1"/>
          </p:cNvSpPr>
          <p:nvPr>
            <p:ph type="body" sz="quarter" idx="20"/>
          </p:nvPr>
        </p:nvSpPr>
        <p:spPr>
          <a:xfrm>
            <a:off x="724402" y="2067620"/>
            <a:ext cx="9704231" cy="486557"/>
          </a:xfrm>
        </p:spPr>
        <p:txBody>
          <a:bodyPr/>
          <a:lstStyle/>
          <a:p>
            <a:r>
              <a:rPr lang="fr-FR" dirty="0"/>
              <a:t>Effet Cytolytique</a:t>
            </a:r>
          </a:p>
        </p:txBody>
      </p:sp>
      <p:sp>
        <p:nvSpPr>
          <p:cNvPr id="20" name="ZoneTexte 19">
            <a:extLst>
              <a:ext uri="{FF2B5EF4-FFF2-40B4-BE49-F238E27FC236}">
                <a16:creationId xmlns:a16="http://schemas.microsoft.com/office/drawing/2014/main" id="{700550C0-50FC-4D10-90A5-7C2C91B62E0C}"/>
              </a:ext>
            </a:extLst>
          </p:cNvPr>
          <p:cNvSpPr txBox="1"/>
          <p:nvPr/>
        </p:nvSpPr>
        <p:spPr>
          <a:xfrm>
            <a:off x="2454442" y="5227026"/>
            <a:ext cx="2727734" cy="769441"/>
          </a:xfrm>
          <a:prstGeom prst="rect">
            <a:avLst/>
          </a:prstGeom>
          <a:noFill/>
        </p:spPr>
        <p:txBody>
          <a:bodyPr wrap="none" rtlCol="0">
            <a:spAutoFit/>
          </a:bodyPr>
          <a:lstStyle/>
          <a:p>
            <a:r>
              <a:rPr lang="fr-FR" sz="4400" dirty="0">
                <a:solidFill>
                  <a:schemeClr val="tx2"/>
                </a:solidFill>
              </a:rPr>
              <a:t>Lymphome</a:t>
            </a:r>
          </a:p>
        </p:txBody>
      </p:sp>
      <p:pic>
        <p:nvPicPr>
          <p:cNvPr id="21" name="Graphique 7" descr="Cible">
            <a:extLst>
              <a:ext uri="{FF2B5EF4-FFF2-40B4-BE49-F238E27FC236}">
                <a16:creationId xmlns:a16="http://schemas.microsoft.com/office/drawing/2014/main" id="{0CB1C501-C64A-49BA-82F8-E22FE93AFFC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89816" y="5210984"/>
            <a:ext cx="914400" cy="914400"/>
          </a:xfrm>
          <a:prstGeom prst="rect">
            <a:avLst/>
          </a:prstGeom>
        </p:spPr>
      </p:pic>
    </p:spTree>
    <p:extLst>
      <p:ext uri="{BB962C8B-B14F-4D97-AF65-F5344CB8AC3E}">
        <p14:creationId xmlns:p14="http://schemas.microsoft.com/office/powerpoint/2010/main" val="2329920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7FBD1CF-8B8B-41D3-AF2C-4507B24F01A6}"/>
              </a:ext>
            </a:extLst>
          </p:cNvPr>
          <p:cNvSpPr>
            <a:spLocks noGrp="1"/>
          </p:cNvSpPr>
          <p:nvPr>
            <p:ph type="sldNum" sz="quarter" idx="26"/>
          </p:nvPr>
        </p:nvSpPr>
        <p:spPr/>
        <p:txBody>
          <a:bodyPr/>
          <a:lstStyle/>
          <a:p>
            <a:fld id="{27F63893-9D7C-4D41-AC61-E8ABFBCB521E}" type="slidenum">
              <a:rPr lang="fr-FR" smtClean="0"/>
              <a:pPr/>
              <a:t>53</a:t>
            </a:fld>
            <a:endParaRPr lang="fr-FR" dirty="0"/>
          </a:p>
        </p:txBody>
      </p:sp>
      <p:sp>
        <p:nvSpPr>
          <p:cNvPr id="3" name="Espace réservé du texte 2">
            <a:extLst>
              <a:ext uri="{FF2B5EF4-FFF2-40B4-BE49-F238E27FC236}">
                <a16:creationId xmlns:a16="http://schemas.microsoft.com/office/drawing/2014/main" id="{DBA084DA-621B-4CE6-BC5C-9126A8DF479B}"/>
              </a:ext>
            </a:extLst>
          </p:cNvPr>
          <p:cNvSpPr>
            <a:spLocks noGrp="1"/>
          </p:cNvSpPr>
          <p:nvPr>
            <p:ph type="body" sz="quarter" idx="27"/>
          </p:nvPr>
        </p:nvSpPr>
        <p:spPr>
          <a:xfrm>
            <a:off x="4159717" y="1752636"/>
            <a:ext cx="8014865" cy="4088735"/>
          </a:xfrm>
        </p:spPr>
        <p:txBody>
          <a:bodyPr/>
          <a:lstStyle/>
          <a:p>
            <a:r>
              <a:rPr lang="fr-FR" dirty="0">
                <a:solidFill>
                  <a:schemeClr val="tx2"/>
                </a:solidFill>
                <a:latin typeface="+mj-lt"/>
              </a:rPr>
              <a:t>Mme F, 67 ans</a:t>
            </a:r>
          </a:p>
          <a:p>
            <a:r>
              <a:rPr lang="fr-CA" dirty="0">
                <a:solidFill>
                  <a:schemeClr val="tx2"/>
                </a:solidFill>
                <a:latin typeface="+mj-lt"/>
              </a:rPr>
              <a:t>Diagnostic de lymphome </a:t>
            </a:r>
          </a:p>
          <a:p>
            <a:r>
              <a:rPr lang="fr-CA" dirty="0">
                <a:solidFill>
                  <a:schemeClr val="tx2"/>
                </a:solidFill>
                <a:latin typeface="+mj-lt"/>
              </a:rPr>
              <a:t>Traitement par R-CHOP</a:t>
            </a:r>
          </a:p>
        </p:txBody>
      </p:sp>
      <p:sp>
        <p:nvSpPr>
          <p:cNvPr id="11" name="Hexagone 10">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6"/>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grpSp>
        <p:nvGrpSpPr>
          <p:cNvPr id="14" name="Groupe 13"/>
          <p:cNvGrpSpPr/>
          <p:nvPr/>
        </p:nvGrpSpPr>
        <p:grpSpPr>
          <a:xfrm>
            <a:off x="-612743" y="-315416"/>
            <a:ext cx="2388264" cy="2286432"/>
            <a:chOff x="695940" y="1739361"/>
            <a:chExt cx="1596967" cy="1555284"/>
          </a:xfrm>
          <a:solidFill>
            <a:schemeClr val="accent3"/>
          </a:solidFill>
        </p:grpSpPr>
        <p:sp>
          <p:nvSpPr>
            <p:cNvPr id="15" name="Ellipse 14"/>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6"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7"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8"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9" name="Espace réservé du texte 4"/>
          <p:cNvSpPr>
            <a:spLocks noGrp="1"/>
          </p:cNvSpPr>
          <p:nvPr>
            <p:ph type="body" sz="quarter" idx="20"/>
          </p:nvPr>
        </p:nvSpPr>
        <p:spPr>
          <a:xfrm>
            <a:off x="724402" y="2067620"/>
            <a:ext cx="9704231" cy="486557"/>
          </a:xfrm>
        </p:spPr>
        <p:txBody>
          <a:bodyPr/>
          <a:lstStyle/>
          <a:p>
            <a:r>
              <a:rPr lang="fr-FR" dirty="0"/>
              <a:t>Effet Cytolytique</a:t>
            </a:r>
          </a:p>
        </p:txBody>
      </p:sp>
      <p:pic>
        <p:nvPicPr>
          <p:cNvPr id="13" name="Graphique 11" descr="Tête avec engrenages">
            <a:extLst>
              <a:ext uri="{FF2B5EF4-FFF2-40B4-BE49-F238E27FC236}">
                <a16:creationId xmlns:a16="http://schemas.microsoft.com/office/drawing/2014/main" id="{27BA759B-0423-4F61-9294-8B5F99F47FB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602159" y="3890184"/>
            <a:ext cx="914400" cy="914400"/>
          </a:xfrm>
          <a:prstGeom prst="rect">
            <a:avLst/>
          </a:prstGeom>
        </p:spPr>
      </p:pic>
      <p:sp>
        <p:nvSpPr>
          <p:cNvPr id="22" name="ZoneTexte 21">
            <a:extLst>
              <a:ext uri="{FF2B5EF4-FFF2-40B4-BE49-F238E27FC236}">
                <a16:creationId xmlns:a16="http://schemas.microsoft.com/office/drawing/2014/main" id="{700550C0-50FC-4D10-90A5-7C2C91B62E0C}"/>
              </a:ext>
            </a:extLst>
          </p:cNvPr>
          <p:cNvSpPr txBox="1"/>
          <p:nvPr/>
        </p:nvSpPr>
        <p:spPr>
          <a:xfrm>
            <a:off x="6866785" y="3906226"/>
            <a:ext cx="880369" cy="769441"/>
          </a:xfrm>
          <a:prstGeom prst="rect">
            <a:avLst/>
          </a:prstGeom>
          <a:noFill/>
        </p:spPr>
        <p:txBody>
          <a:bodyPr wrap="none" rtlCol="0">
            <a:spAutoFit/>
          </a:bodyPr>
          <a:lstStyle/>
          <a:p>
            <a:r>
              <a:rPr lang="fr-FR" sz="4400" dirty="0">
                <a:solidFill>
                  <a:schemeClr val="tx2"/>
                </a:solidFill>
              </a:rPr>
              <a:t>R ?</a:t>
            </a:r>
          </a:p>
        </p:txBody>
      </p:sp>
    </p:spTree>
    <p:extLst>
      <p:ext uri="{BB962C8B-B14F-4D97-AF65-F5344CB8AC3E}">
        <p14:creationId xmlns:p14="http://schemas.microsoft.com/office/powerpoint/2010/main" val="250148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7FBD1CF-8B8B-41D3-AF2C-4507B24F01A6}"/>
              </a:ext>
            </a:extLst>
          </p:cNvPr>
          <p:cNvSpPr>
            <a:spLocks noGrp="1"/>
          </p:cNvSpPr>
          <p:nvPr>
            <p:ph type="sldNum" sz="quarter" idx="26"/>
          </p:nvPr>
        </p:nvSpPr>
        <p:spPr/>
        <p:txBody>
          <a:bodyPr/>
          <a:lstStyle/>
          <a:p>
            <a:fld id="{27F63893-9D7C-4D41-AC61-E8ABFBCB521E}" type="slidenum">
              <a:rPr lang="fr-FR" smtClean="0"/>
              <a:pPr/>
              <a:t>54</a:t>
            </a:fld>
            <a:endParaRPr lang="fr-FR" dirty="0"/>
          </a:p>
        </p:txBody>
      </p:sp>
      <p:sp>
        <p:nvSpPr>
          <p:cNvPr id="3" name="Espace réservé du texte 2">
            <a:extLst>
              <a:ext uri="{FF2B5EF4-FFF2-40B4-BE49-F238E27FC236}">
                <a16:creationId xmlns:a16="http://schemas.microsoft.com/office/drawing/2014/main" id="{DBA084DA-621B-4CE6-BC5C-9126A8DF479B}"/>
              </a:ext>
            </a:extLst>
          </p:cNvPr>
          <p:cNvSpPr>
            <a:spLocks noGrp="1"/>
          </p:cNvSpPr>
          <p:nvPr>
            <p:ph type="body" sz="quarter" idx="27"/>
          </p:nvPr>
        </p:nvSpPr>
        <p:spPr>
          <a:xfrm>
            <a:off x="4159717" y="1752636"/>
            <a:ext cx="8014865" cy="4088735"/>
          </a:xfrm>
        </p:spPr>
        <p:txBody>
          <a:bodyPr/>
          <a:lstStyle/>
          <a:p>
            <a:r>
              <a:rPr lang="fr-FR" dirty="0">
                <a:solidFill>
                  <a:schemeClr val="tx2"/>
                </a:solidFill>
                <a:latin typeface="+mj-lt"/>
              </a:rPr>
              <a:t>Mme F, 67 ans</a:t>
            </a:r>
          </a:p>
          <a:p>
            <a:r>
              <a:rPr lang="fr-CA" dirty="0">
                <a:solidFill>
                  <a:schemeClr val="tx2"/>
                </a:solidFill>
                <a:latin typeface="+mj-lt"/>
              </a:rPr>
              <a:t>Diagnostic de lymphome </a:t>
            </a:r>
          </a:p>
          <a:p>
            <a:r>
              <a:rPr lang="fr-CA" dirty="0">
                <a:solidFill>
                  <a:schemeClr val="tx2"/>
                </a:solidFill>
                <a:latin typeface="+mj-lt"/>
              </a:rPr>
              <a:t>Traitement par R-CHOP</a:t>
            </a:r>
          </a:p>
        </p:txBody>
      </p:sp>
      <p:sp>
        <p:nvSpPr>
          <p:cNvPr id="11" name="Hexagone 10">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6"/>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grpSp>
        <p:nvGrpSpPr>
          <p:cNvPr id="14" name="Groupe 13"/>
          <p:cNvGrpSpPr/>
          <p:nvPr/>
        </p:nvGrpSpPr>
        <p:grpSpPr>
          <a:xfrm>
            <a:off x="-612743" y="-315416"/>
            <a:ext cx="2388264" cy="2286432"/>
            <a:chOff x="695940" y="1739361"/>
            <a:chExt cx="1596967" cy="1555284"/>
          </a:xfrm>
          <a:solidFill>
            <a:schemeClr val="accent3"/>
          </a:solidFill>
        </p:grpSpPr>
        <p:sp>
          <p:nvSpPr>
            <p:cNvPr id="15" name="Ellipse 14"/>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6"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7"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8"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9" name="Espace réservé du texte 4"/>
          <p:cNvSpPr>
            <a:spLocks noGrp="1"/>
          </p:cNvSpPr>
          <p:nvPr>
            <p:ph type="body" sz="quarter" idx="20"/>
          </p:nvPr>
        </p:nvSpPr>
        <p:spPr>
          <a:xfrm>
            <a:off x="724402" y="2067620"/>
            <a:ext cx="9704231" cy="486557"/>
          </a:xfrm>
        </p:spPr>
        <p:txBody>
          <a:bodyPr/>
          <a:lstStyle/>
          <a:p>
            <a:r>
              <a:rPr lang="fr-FR" dirty="0"/>
              <a:t>Effet Cytolytique</a:t>
            </a:r>
          </a:p>
        </p:txBody>
      </p:sp>
      <p:sp>
        <p:nvSpPr>
          <p:cNvPr id="22" name="ZoneTexte 21">
            <a:extLst>
              <a:ext uri="{FF2B5EF4-FFF2-40B4-BE49-F238E27FC236}">
                <a16:creationId xmlns:a16="http://schemas.microsoft.com/office/drawing/2014/main" id="{700550C0-50FC-4D10-90A5-7C2C91B62E0C}"/>
              </a:ext>
            </a:extLst>
          </p:cNvPr>
          <p:cNvSpPr txBox="1"/>
          <p:nvPr/>
        </p:nvSpPr>
        <p:spPr>
          <a:xfrm>
            <a:off x="6866785" y="3906226"/>
            <a:ext cx="2497800" cy="769441"/>
          </a:xfrm>
          <a:prstGeom prst="rect">
            <a:avLst/>
          </a:prstGeom>
          <a:noFill/>
        </p:spPr>
        <p:txBody>
          <a:bodyPr wrap="none" rtlCol="0">
            <a:spAutoFit/>
          </a:bodyPr>
          <a:lstStyle/>
          <a:p>
            <a:r>
              <a:rPr lang="fr-FR" sz="4400" dirty="0" err="1">
                <a:solidFill>
                  <a:schemeClr val="tx2"/>
                </a:solidFill>
              </a:rPr>
              <a:t>Rituximab</a:t>
            </a:r>
            <a:endParaRPr lang="fr-FR" sz="4400" dirty="0">
              <a:solidFill>
                <a:schemeClr val="tx2"/>
              </a:solidFill>
            </a:endParaRPr>
          </a:p>
        </p:txBody>
      </p:sp>
      <p:pic>
        <p:nvPicPr>
          <p:cNvPr id="20" name="Graphique 7" descr="Cible">
            <a:extLst>
              <a:ext uri="{FF2B5EF4-FFF2-40B4-BE49-F238E27FC236}">
                <a16:creationId xmlns:a16="http://schemas.microsoft.com/office/drawing/2014/main" id="{0CB1C501-C64A-49BA-82F8-E22FE93AFFC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736867" y="3854797"/>
            <a:ext cx="914400" cy="914400"/>
          </a:xfrm>
          <a:prstGeom prst="rect">
            <a:avLst/>
          </a:prstGeom>
        </p:spPr>
      </p:pic>
    </p:spTree>
    <p:extLst>
      <p:ext uri="{BB962C8B-B14F-4D97-AF65-F5344CB8AC3E}">
        <p14:creationId xmlns:p14="http://schemas.microsoft.com/office/powerpoint/2010/main" val="2310677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55</a:t>
            </a:fld>
            <a:endParaRPr lang="fr-FR" dirty="0"/>
          </a:p>
        </p:txBody>
      </p:sp>
      <p:sp>
        <p:nvSpPr>
          <p:cNvPr id="3" name="Espace réservé du texte 2"/>
          <p:cNvSpPr>
            <a:spLocks noGrp="1"/>
          </p:cNvSpPr>
          <p:nvPr>
            <p:ph type="body" sz="quarter" idx="27"/>
          </p:nvPr>
        </p:nvSpPr>
        <p:spPr>
          <a:xfrm>
            <a:off x="2569028" y="3276564"/>
            <a:ext cx="6458013" cy="3045727"/>
          </a:xfrm>
        </p:spPr>
        <p:txBody>
          <a:bodyPr>
            <a:normAutofit/>
          </a:bodyPr>
          <a:lstStyle/>
          <a:p>
            <a:pPr marL="7937" indent="0">
              <a:buNone/>
            </a:pPr>
            <a:r>
              <a:rPr lang="fr-FR" sz="5400" dirty="0" err="1">
                <a:solidFill>
                  <a:schemeClr val="tx2"/>
                </a:solidFill>
              </a:rPr>
              <a:t>Rituximab</a:t>
            </a:r>
            <a:endParaRPr lang="fr-FR" sz="5400" dirty="0">
              <a:solidFill>
                <a:schemeClr val="tx2"/>
              </a:solidFill>
            </a:endParaRPr>
          </a:p>
        </p:txBody>
      </p:sp>
      <p:pic>
        <p:nvPicPr>
          <p:cNvPr id="6" name="Image 5"/>
          <p:cNvPicPr>
            <a:picLocks noChangeAspect="1"/>
          </p:cNvPicPr>
          <p:nvPr/>
        </p:nvPicPr>
        <p:blipFill>
          <a:blip r:embed="rId3"/>
          <a:stretch>
            <a:fillRect/>
          </a:stretch>
        </p:blipFill>
        <p:spPr>
          <a:xfrm>
            <a:off x="7443401" y="1226969"/>
            <a:ext cx="3936590" cy="5320399"/>
          </a:xfrm>
          <a:prstGeom prst="rect">
            <a:avLst/>
          </a:prstGeom>
          <a:ln>
            <a:noFill/>
          </a:ln>
          <a:effectLst>
            <a:outerShdw blurRad="292100" dist="139700" dir="2700000" algn="tl" rotWithShape="0">
              <a:srgbClr val="333333">
                <a:alpha val="65000"/>
              </a:srgbClr>
            </a:outerShdw>
          </a:effectLst>
        </p:spPr>
      </p:pic>
      <p:sp>
        <p:nvSpPr>
          <p:cNvPr id="10" name="Hexagone 9">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6"/>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grpSp>
        <p:nvGrpSpPr>
          <p:cNvPr id="11" name="Groupe 10"/>
          <p:cNvGrpSpPr/>
          <p:nvPr/>
        </p:nvGrpSpPr>
        <p:grpSpPr>
          <a:xfrm>
            <a:off x="-612743" y="-315416"/>
            <a:ext cx="2388264" cy="2286432"/>
            <a:chOff x="695940" y="1739361"/>
            <a:chExt cx="1596967" cy="1555284"/>
          </a:xfrm>
          <a:solidFill>
            <a:schemeClr val="accent3"/>
          </a:solidFill>
        </p:grpSpPr>
        <p:sp>
          <p:nvSpPr>
            <p:cNvPr id="12" name="Ellipse 11"/>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3"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4"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5"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6" name="Espace réservé du texte 4"/>
          <p:cNvSpPr>
            <a:spLocks noGrp="1"/>
          </p:cNvSpPr>
          <p:nvPr>
            <p:ph type="body" sz="quarter" idx="20"/>
          </p:nvPr>
        </p:nvSpPr>
        <p:spPr>
          <a:xfrm>
            <a:off x="724402" y="2067620"/>
            <a:ext cx="9704231" cy="486557"/>
          </a:xfrm>
        </p:spPr>
        <p:txBody>
          <a:bodyPr/>
          <a:lstStyle/>
          <a:p>
            <a:r>
              <a:rPr lang="fr-FR" dirty="0"/>
              <a:t>Effet Cytolytique</a:t>
            </a:r>
          </a:p>
        </p:txBody>
      </p:sp>
    </p:spTree>
    <p:extLst>
      <p:ext uri="{BB962C8B-B14F-4D97-AF65-F5344CB8AC3E}">
        <p14:creationId xmlns:p14="http://schemas.microsoft.com/office/powerpoint/2010/main" val="2775534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7FBD1CF-8B8B-41D3-AF2C-4507B24F01A6}"/>
              </a:ext>
            </a:extLst>
          </p:cNvPr>
          <p:cNvSpPr>
            <a:spLocks noGrp="1"/>
          </p:cNvSpPr>
          <p:nvPr>
            <p:ph type="sldNum" sz="quarter" idx="26"/>
          </p:nvPr>
        </p:nvSpPr>
        <p:spPr/>
        <p:txBody>
          <a:bodyPr/>
          <a:lstStyle/>
          <a:p>
            <a:fld id="{27F63893-9D7C-4D41-AC61-E8ABFBCB521E}" type="slidenum">
              <a:rPr lang="fr-FR" smtClean="0"/>
              <a:pPr/>
              <a:t>56</a:t>
            </a:fld>
            <a:endParaRPr lang="fr-FR" dirty="0"/>
          </a:p>
        </p:txBody>
      </p:sp>
      <p:pic>
        <p:nvPicPr>
          <p:cNvPr id="10" name="Image 9">
            <a:extLst>
              <a:ext uri="{FF2B5EF4-FFF2-40B4-BE49-F238E27FC236}">
                <a16:creationId xmlns:a16="http://schemas.microsoft.com/office/drawing/2014/main" id="{D2481289-C0EA-4B27-9D4E-28B4F21670AB}"/>
              </a:ext>
            </a:extLst>
          </p:cNvPr>
          <p:cNvPicPr>
            <a:picLocks noChangeAspect="1"/>
          </p:cNvPicPr>
          <p:nvPr/>
        </p:nvPicPr>
        <p:blipFill rotWithShape="1">
          <a:blip r:embed="rId3"/>
          <a:srcRect l="11002" t="13333" r="10966" b="6822"/>
          <a:stretch/>
        </p:blipFill>
        <p:spPr>
          <a:xfrm>
            <a:off x="4756974" y="2067620"/>
            <a:ext cx="6008536" cy="4256390"/>
          </a:xfrm>
          <a:prstGeom prst="rect">
            <a:avLst/>
          </a:prstGeom>
        </p:spPr>
      </p:pic>
      <p:sp>
        <p:nvSpPr>
          <p:cNvPr id="9" name="Hexagone 8">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6"/>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grpSp>
        <p:nvGrpSpPr>
          <p:cNvPr id="11" name="Groupe 10"/>
          <p:cNvGrpSpPr/>
          <p:nvPr/>
        </p:nvGrpSpPr>
        <p:grpSpPr>
          <a:xfrm>
            <a:off x="-612743" y="-315416"/>
            <a:ext cx="2388264" cy="2286432"/>
            <a:chOff x="695940" y="1739361"/>
            <a:chExt cx="1596967" cy="1555284"/>
          </a:xfrm>
          <a:solidFill>
            <a:schemeClr val="accent3"/>
          </a:solidFill>
        </p:grpSpPr>
        <p:sp>
          <p:nvSpPr>
            <p:cNvPr id="12" name="Ellipse 11"/>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3"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4"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5"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6" name="Espace réservé du texte 4"/>
          <p:cNvSpPr>
            <a:spLocks noGrp="1"/>
          </p:cNvSpPr>
          <p:nvPr>
            <p:ph type="body" sz="quarter" idx="20"/>
          </p:nvPr>
        </p:nvSpPr>
        <p:spPr>
          <a:xfrm>
            <a:off x="724402" y="2067620"/>
            <a:ext cx="9704231" cy="486557"/>
          </a:xfrm>
        </p:spPr>
        <p:txBody>
          <a:bodyPr/>
          <a:lstStyle/>
          <a:p>
            <a:r>
              <a:rPr lang="fr-FR" dirty="0"/>
              <a:t>Effet Cytolytique</a:t>
            </a:r>
          </a:p>
        </p:txBody>
      </p:sp>
    </p:spTree>
    <p:extLst>
      <p:ext uri="{BB962C8B-B14F-4D97-AF65-F5344CB8AC3E}">
        <p14:creationId xmlns:p14="http://schemas.microsoft.com/office/powerpoint/2010/main" val="4075978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7FBD1CF-8B8B-41D3-AF2C-4507B24F01A6}"/>
              </a:ext>
            </a:extLst>
          </p:cNvPr>
          <p:cNvSpPr>
            <a:spLocks noGrp="1"/>
          </p:cNvSpPr>
          <p:nvPr>
            <p:ph type="sldNum" sz="quarter" idx="26"/>
          </p:nvPr>
        </p:nvSpPr>
        <p:spPr/>
        <p:txBody>
          <a:bodyPr/>
          <a:lstStyle/>
          <a:p>
            <a:fld id="{27F63893-9D7C-4D41-AC61-E8ABFBCB521E}" type="slidenum">
              <a:rPr lang="fr-FR" smtClean="0"/>
              <a:pPr/>
              <a:t>57</a:t>
            </a:fld>
            <a:endParaRPr lang="fr-FR" dirty="0"/>
          </a:p>
        </p:txBody>
      </p:sp>
      <p:sp>
        <p:nvSpPr>
          <p:cNvPr id="9" name="Hexagone 8">
            <a:extLst>
              <a:ext uri="{FF2B5EF4-FFF2-40B4-BE49-F238E27FC236}">
                <a16:creationId xmlns:a16="http://schemas.microsoft.com/office/drawing/2014/main" id="{0CA88BDB-858E-46A4-8DE8-742E27205C91}"/>
              </a:ext>
            </a:extLst>
          </p:cNvPr>
          <p:cNvSpPr/>
          <p:nvPr/>
        </p:nvSpPr>
        <p:spPr>
          <a:xfrm rot="5400000">
            <a:off x="-1010386" y="713305"/>
            <a:ext cx="2530828" cy="2595689"/>
          </a:xfrm>
          <a:prstGeom prst="hexagon">
            <a:avLst/>
          </a:prstGeom>
          <a:solidFill>
            <a:schemeClr val="accent3">
              <a:lumMod val="75000"/>
            </a:schemeClr>
          </a:soli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endParaRPr lang="fr-FR" sz="3200" dirty="0">
              <a:solidFill>
                <a:schemeClr val="bg1"/>
              </a:solidFill>
            </a:endParaRPr>
          </a:p>
        </p:txBody>
      </p:sp>
      <p:grpSp>
        <p:nvGrpSpPr>
          <p:cNvPr id="11" name="Groupe 10"/>
          <p:cNvGrpSpPr/>
          <p:nvPr/>
        </p:nvGrpSpPr>
        <p:grpSpPr>
          <a:xfrm>
            <a:off x="-612743" y="-315416"/>
            <a:ext cx="2388264" cy="2286432"/>
            <a:chOff x="695940" y="1739361"/>
            <a:chExt cx="1596967" cy="1555284"/>
          </a:xfrm>
          <a:solidFill>
            <a:schemeClr val="accent3"/>
          </a:solidFill>
        </p:grpSpPr>
        <p:sp>
          <p:nvSpPr>
            <p:cNvPr id="12" name="Ellipse 11"/>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3"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4"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5" name="Espace réservé du texte 4"/>
          <p:cNvSpPr txBox="1">
            <a:spLocks/>
          </p:cNvSpPr>
          <p:nvPr/>
        </p:nvSpPr>
        <p:spPr>
          <a:xfrm>
            <a:off x="724402" y="986352"/>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Classification selon mécanisme d’action</a:t>
            </a:r>
          </a:p>
        </p:txBody>
      </p:sp>
      <p:sp>
        <p:nvSpPr>
          <p:cNvPr id="16" name="Espace réservé du texte 4"/>
          <p:cNvSpPr>
            <a:spLocks noGrp="1"/>
          </p:cNvSpPr>
          <p:nvPr>
            <p:ph type="body" sz="quarter" idx="20"/>
          </p:nvPr>
        </p:nvSpPr>
        <p:spPr>
          <a:xfrm>
            <a:off x="724402" y="2067620"/>
            <a:ext cx="9704231" cy="486557"/>
          </a:xfrm>
        </p:spPr>
        <p:txBody>
          <a:bodyPr/>
          <a:lstStyle/>
          <a:p>
            <a:r>
              <a:rPr lang="fr-FR" dirty="0"/>
              <a:t>Cas particuliers</a:t>
            </a:r>
          </a:p>
        </p:txBody>
      </p:sp>
      <p:sp>
        <p:nvSpPr>
          <p:cNvPr id="3" name="Rectangle 1">
            <a:extLst>
              <a:ext uri="{FF2B5EF4-FFF2-40B4-BE49-F238E27FC236}">
                <a16:creationId xmlns:a16="http://schemas.microsoft.com/office/drawing/2014/main" id="{0A54DCB6-C6FF-4049-92CE-F305B1E22620}"/>
              </a:ext>
            </a:extLst>
          </p:cNvPr>
          <p:cNvSpPr>
            <a:spLocks noChangeArrowheads="1"/>
          </p:cNvSpPr>
          <p:nvPr/>
        </p:nvSpPr>
        <p:spPr bwMode="auto">
          <a:xfrm>
            <a:off x="1074834" y="3032167"/>
            <a:ext cx="1004233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2400" b="1" i="0" u="none" strike="noStrike" cap="none" normalizeH="0" baseline="0" dirty="0">
                <a:ln>
                  <a:noFill/>
                </a:ln>
                <a:solidFill>
                  <a:schemeClr val="tx1"/>
                </a:solidFill>
                <a:effectLst/>
              </a:rPr>
              <a:t>Anticorps conjugués</a:t>
            </a:r>
            <a:r>
              <a:rPr kumimoji="0" lang="fr-FR" altLang="fr-FR" sz="2400" b="0" i="0" u="none" strike="noStrike" cap="none" normalizeH="0" baseline="0" dirty="0">
                <a:ln>
                  <a:noFill/>
                </a:ln>
                <a:solidFill>
                  <a:schemeClr val="tx1"/>
                </a:solidFill>
                <a:effectLst/>
              </a:rPr>
              <a:t> (ADC – </a:t>
            </a:r>
            <a:r>
              <a:rPr kumimoji="0" lang="fr-FR" altLang="fr-FR" sz="2400" b="0" i="0" u="none" strike="noStrike" cap="none" normalizeH="0" baseline="0" dirty="0" err="1">
                <a:ln>
                  <a:noFill/>
                </a:ln>
                <a:solidFill>
                  <a:schemeClr val="tx1"/>
                </a:solidFill>
                <a:effectLst/>
              </a:rPr>
              <a:t>antibody-drug</a:t>
            </a:r>
            <a:r>
              <a:rPr kumimoji="0" lang="fr-FR" altLang="fr-FR" sz="2400" b="0" i="0" u="none" strike="noStrike" cap="none" normalizeH="0" baseline="0" dirty="0">
                <a:ln>
                  <a:noFill/>
                </a:ln>
                <a:solidFill>
                  <a:schemeClr val="tx1"/>
                </a:solidFill>
                <a:effectLst/>
              </a:rPr>
              <a:t> </a:t>
            </a:r>
            <a:r>
              <a:rPr kumimoji="0" lang="fr-FR" altLang="fr-FR" sz="2400" b="0" i="0" u="none" strike="noStrike" cap="none" normalizeH="0" baseline="0" dirty="0" err="1">
                <a:ln>
                  <a:noFill/>
                </a:ln>
                <a:solidFill>
                  <a:schemeClr val="tx1"/>
                </a:solidFill>
                <a:effectLst/>
              </a:rPr>
              <a:t>conjugates</a:t>
            </a:r>
            <a:r>
              <a:rPr kumimoji="0" lang="fr-FR" altLang="fr-FR" sz="2400" b="0" i="0" u="none" strike="noStrike" cap="none" normalizeH="0" baseline="0" dirty="0">
                <a:ln>
                  <a:noFill/>
                </a:ln>
                <a:solidFill>
                  <a:schemeClr val="tx1"/>
                </a:solidFill>
                <a:effectLst/>
              </a:rPr>
              <a:t>) : apportent un </a:t>
            </a:r>
            <a:r>
              <a:rPr kumimoji="0" lang="fr-FR" altLang="fr-FR" sz="2400" b="1" i="0" u="none" strike="noStrike" cap="none" normalizeH="0" baseline="0" dirty="0">
                <a:ln>
                  <a:noFill/>
                </a:ln>
                <a:solidFill>
                  <a:schemeClr val="tx1"/>
                </a:solidFill>
                <a:effectLst/>
              </a:rPr>
              <a:t>agent cytotoxique</a:t>
            </a:r>
            <a:r>
              <a:rPr kumimoji="0" lang="fr-FR" altLang="fr-FR" sz="2400" b="0" i="0" u="none" strike="noStrike" cap="none" normalizeH="0" baseline="0" dirty="0">
                <a:ln>
                  <a:noFill/>
                </a:ln>
                <a:solidFill>
                  <a:schemeClr val="tx1"/>
                </a:solidFill>
                <a:effectLst/>
              </a:rPr>
              <a:t> (ex. trastuzumab-</a:t>
            </a:r>
            <a:r>
              <a:rPr kumimoji="0" lang="fr-FR" altLang="fr-FR" sz="2400" b="0" i="0" u="none" strike="noStrike" cap="none" normalizeH="0" baseline="0" dirty="0" err="1">
                <a:ln>
                  <a:noFill/>
                </a:ln>
                <a:solidFill>
                  <a:schemeClr val="tx1"/>
                </a:solidFill>
                <a:effectLst/>
              </a:rPr>
              <a:t>emtansine</a:t>
            </a:r>
            <a:r>
              <a:rPr kumimoji="0" lang="fr-FR" altLang="fr-FR" sz="2400" b="0" i="0" u="none" strike="noStrike" cap="none" normalizeH="0" baseline="0" dirty="0">
                <a:ln>
                  <a:noFill/>
                </a:ln>
                <a:solidFill>
                  <a:schemeClr val="tx1"/>
                </a:solidFill>
                <a:effectLst/>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2400" b="1" i="0" u="none" strike="noStrike" cap="none" normalizeH="0" baseline="0" dirty="0">
                <a:ln>
                  <a:noFill/>
                </a:ln>
                <a:solidFill>
                  <a:schemeClr val="tx1"/>
                </a:solidFill>
                <a:effectLst/>
              </a:rPr>
              <a:t>Anticorps bispécifiques</a:t>
            </a:r>
            <a:r>
              <a:rPr kumimoji="0" lang="fr-FR" altLang="fr-FR" sz="2400" b="0" i="0" u="none" strike="noStrike" cap="none" normalizeH="0" baseline="0" dirty="0">
                <a:ln>
                  <a:noFill/>
                </a:ln>
                <a:solidFill>
                  <a:schemeClr val="tx1"/>
                </a:solidFill>
                <a:effectLst/>
              </a:rPr>
              <a:t> : rapprochent deux cibles, par ex. CD3 sur les lymphocytes T et un antigène tumoral (</a:t>
            </a:r>
            <a:r>
              <a:rPr kumimoji="0" lang="fr-FR" altLang="fr-FR" sz="2400" b="0" i="0" u="none" strike="noStrike" cap="none" normalizeH="0" baseline="0" dirty="0" err="1">
                <a:ln>
                  <a:noFill/>
                </a:ln>
                <a:solidFill>
                  <a:schemeClr val="tx1"/>
                </a:solidFill>
                <a:effectLst/>
              </a:rPr>
              <a:t>blinatumomab</a:t>
            </a:r>
            <a:r>
              <a:rPr kumimoji="0" lang="fr-FR" altLang="fr-FR" sz="2400" b="0" i="0" u="none" strike="noStrike" cap="none" normalizeH="0" baseline="0" dirty="0">
                <a:ln>
                  <a:noFill/>
                </a:ln>
                <a:solidFill>
                  <a:schemeClr val="tx1"/>
                </a:solidFill>
                <a:effectLst/>
              </a:rPr>
              <a:t>, CD3xCD19).</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2400" b="1" i="0" u="none" strike="noStrike" cap="none" normalizeH="0" baseline="0" dirty="0">
                <a:ln>
                  <a:noFill/>
                </a:ln>
                <a:solidFill>
                  <a:schemeClr val="tx1"/>
                </a:solidFill>
                <a:effectLst/>
              </a:rPr>
              <a:t>Immunomodulateurs checkpoint</a:t>
            </a:r>
            <a:r>
              <a:rPr kumimoji="0" lang="fr-FR" altLang="fr-FR" sz="2400" b="0" i="0" u="none" strike="noStrike" cap="none" normalizeH="0" baseline="0" dirty="0">
                <a:ln>
                  <a:noFill/>
                </a:ln>
                <a:solidFill>
                  <a:schemeClr val="tx1"/>
                </a:solidFill>
                <a:effectLst/>
              </a:rPr>
              <a:t> : anticorps bloquant un frein immunitaire, ex. anti-PD-1 (</a:t>
            </a:r>
            <a:r>
              <a:rPr kumimoji="0" lang="fr-FR" altLang="fr-FR" sz="2400" b="0" i="0" u="none" strike="noStrike" cap="none" normalizeH="0" baseline="0" dirty="0" err="1">
                <a:ln>
                  <a:noFill/>
                </a:ln>
                <a:solidFill>
                  <a:schemeClr val="tx1"/>
                </a:solidFill>
                <a:effectLst/>
              </a:rPr>
              <a:t>nivolumab</a:t>
            </a:r>
            <a:r>
              <a:rPr kumimoji="0" lang="fr-FR" altLang="fr-FR" sz="2400" b="0" i="0" u="none" strike="noStrike" cap="none" normalizeH="0" baseline="0" dirty="0">
                <a:ln>
                  <a:noFill/>
                </a:ln>
                <a:solidFill>
                  <a:schemeClr val="tx1"/>
                </a:solidFill>
                <a:effectLst/>
              </a:rPr>
              <a:t>), anti-CTLA-4 (</a:t>
            </a:r>
            <a:r>
              <a:rPr kumimoji="0" lang="fr-FR" altLang="fr-FR" sz="2400" b="0" i="0" u="none" strike="noStrike" cap="none" normalizeH="0" baseline="0" dirty="0" err="1">
                <a:ln>
                  <a:noFill/>
                </a:ln>
                <a:solidFill>
                  <a:schemeClr val="tx1"/>
                </a:solidFill>
                <a:effectLst/>
              </a:rPr>
              <a:t>ipilimumab</a:t>
            </a:r>
            <a:r>
              <a:rPr kumimoji="0" lang="fr-FR" altLang="fr-FR" sz="2400" b="0" i="0" u="none" strike="noStrike" cap="none" normalizeH="0" baseline="0" dirty="0">
                <a:ln>
                  <a:noFill/>
                </a:ln>
                <a:solidFill>
                  <a:schemeClr val="tx1"/>
                </a:solidFill>
                <a:effectLst/>
              </a:rPr>
              <a:t>). Leur mécanisme est </a:t>
            </a:r>
            <a:r>
              <a:rPr kumimoji="0" lang="fr-FR" altLang="fr-FR" sz="2400" b="1" i="0" u="none" strike="noStrike" cap="none" normalizeH="0" baseline="0" dirty="0">
                <a:ln>
                  <a:noFill/>
                </a:ln>
                <a:solidFill>
                  <a:schemeClr val="tx1"/>
                </a:solidFill>
                <a:effectLst/>
              </a:rPr>
              <a:t>antagoniste de récepteur</a:t>
            </a:r>
            <a:r>
              <a:rPr kumimoji="0" lang="fr-FR" altLang="fr-FR" sz="2400" b="0" i="0" u="none" strike="noStrike" cap="none" normalizeH="0" baseline="0" dirty="0">
                <a:ln>
                  <a:noFill/>
                </a:ln>
                <a:solidFill>
                  <a:schemeClr val="tx1"/>
                </a:solidFill>
                <a:effectLst/>
              </a:rPr>
              <a:t>, mais avec une conséquence </a:t>
            </a:r>
            <a:r>
              <a:rPr kumimoji="0" lang="fr-FR" altLang="fr-FR" sz="2400" b="1" i="0" u="none" strike="noStrike" cap="none" normalizeH="0" baseline="0" dirty="0">
                <a:ln>
                  <a:noFill/>
                </a:ln>
                <a:solidFill>
                  <a:schemeClr val="tx1"/>
                </a:solidFill>
                <a:effectLst/>
              </a:rPr>
              <a:t>d’activation immune</a:t>
            </a:r>
            <a:r>
              <a:rPr kumimoji="0" lang="fr-FR" altLang="fr-FR" sz="2400" b="0" i="0" u="none" strike="noStrike" cap="none" normalizeH="0" baseline="0" dirty="0">
                <a:ln>
                  <a:noFill/>
                </a:ln>
                <a:solidFill>
                  <a:schemeClr val="tx1"/>
                </a:solidFill>
                <a:effectLst/>
              </a:rPr>
              <a:t> indirecte.</a:t>
            </a:r>
          </a:p>
        </p:txBody>
      </p:sp>
    </p:spTree>
    <p:extLst>
      <p:ext uri="{BB962C8B-B14F-4D97-AF65-F5344CB8AC3E}">
        <p14:creationId xmlns:p14="http://schemas.microsoft.com/office/powerpoint/2010/main" val="2947898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58</a:t>
            </a:fld>
            <a:endParaRPr lang="fr-FR" dirty="0"/>
          </a:p>
        </p:txBody>
      </p:sp>
      <p:sp>
        <p:nvSpPr>
          <p:cNvPr id="3" name="Espace réservé du texte 2"/>
          <p:cNvSpPr>
            <a:spLocks noGrp="1"/>
          </p:cNvSpPr>
          <p:nvPr>
            <p:ph type="body" sz="quarter" idx="27"/>
          </p:nvPr>
        </p:nvSpPr>
        <p:spPr>
          <a:xfrm>
            <a:off x="1351679" y="1752636"/>
            <a:ext cx="9076954" cy="4849091"/>
          </a:xfrm>
        </p:spPr>
        <p:txBody>
          <a:bodyPr>
            <a:normAutofit fontScale="92500" lnSpcReduction="10000"/>
          </a:bodyPr>
          <a:lstStyle/>
          <a:p>
            <a:r>
              <a:rPr lang="fr-FR" dirty="0">
                <a:solidFill>
                  <a:schemeClr val="tx2"/>
                </a:solidFill>
                <a:latin typeface="+mj-lt"/>
              </a:rPr>
              <a:t>Réaction à l’injection</a:t>
            </a:r>
          </a:p>
          <a:p>
            <a:pPr lvl="1"/>
            <a:r>
              <a:rPr lang="fr-FR" dirty="0">
                <a:solidFill>
                  <a:schemeClr val="tx2"/>
                </a:solidFill>
                <a:latin typeface="+mj-lt"/>
              </a:rPr>
              <a:t>Dans l’heure qui suit le début de la perfusion</a:t>
            </a:r>
          </a:p>
          <a:p>
            <a:pPr lvl="1"/>
            <a:r>
              <a:rPr lang="fr-FR" dirty="0">
                <a:solidFill>
                  <a:schemeClr val="tx2"/>
                </a:solidFill>
                <a:latin typeface="+mj-lt"/>
              </a:rPr>
              <a:t>Réaction locale, fièvre, jusqu’au choc anaphylactique</a:t>
            </a:r>
          </a:p>
          <a:p>
            <a:pPr lvl="1"/>
            <a:r>
              <a:rPr lang="fr-FR" dirty="0">
                <a:solidFill>
                  <a:schemeClr val="tx2"/>
                </a:solidFill>
                <a:latin typeface="+mj-lt"/>
              </a:rPr>
              <a:t>Habituellement symptômes modérés</a:t>
            </a:r>
          </a:p>
          <a:p>
            <a:pPr lvl="1"/>
            <a:r>
              <a:rPr lang="fr-FR" dirty="0">
                <a:solidFill>
                  <a:schemeClr val="tx2"/>
                </a:solidFill>
                <a:latin typeface="+mj-lt"/>
              </a:rPr>
              <a:t>Réaction aigue d’hypersensibilité possible si développement </a:t>
            </a:r>
            <a:r>
              <a:rPr lang="fr-FR" dirty="0" err="1">
                <a:solidFill>
                  <a:schemeClr val="tx2"/>
                </a:solidFill>
                <a:latin typeface="+mj-lt"/>
              </a:rPr>
              <a:t>Ac</a:t>
            </a:r>
            <a:r>
              <a:rPr lang="fr-FR" dirty="0">
                <a:solidFill>
                  <a:schemeClr val="tx2"/>
                </a:solidFill>
                <a:latin typeface="+mj-lt"/>
              </a:rPr>
              <a:t> anti </a:t>
            </a:r>
            <a:r>
              <a:rPr lang="fr-FR" dirty="0" err="1">
                <a:solidFill>
                  <a:schemeClr val="tx2"/>
                </a:solidFill>
                <a:latin typeface="+mj-lt"/>
              </a:rPr>
              <a:t>Ig</a:t>
            </a:r>
            <a:endParaRPr lang="fr-FR" dirty="0">
              <a:solidFill>
                <a:schemeClr val="tx2"/>
              </a:solidFill>
              <a:latin typeface="+mj-lt"/>
            </a:endParaRPr>
          </a:p>
          <a:p>
            <a:r>
              <a:rPr lang="fr-FR" dirty="0">
                <a:solidFill>
                  <a:schemeClr val="tx2"/>
                </a:solidFill>
                <a:latin typeface="+mj-lt"/>
              </a:rPr>
              <a:t>Cytokine release syndrome</a:t>
            </a:r>
          </a:p>
          <a:p>
            <a:pPr lvl="1"/>
            <a:r>
              <a:rPr lang="fr-FR" dirty="0">
                <a:solidFill>
                  <a:schemeClr val="tx2"/>
                </a:solidFill>
                <a:latin typeface="+mj-lt"/>
              </a:rPr>
              <a:t>Orage </a:t>
            </a:r>
            <a:r>
              <a:rPr lang="fr-FR" dirty="0" err="1">
                <a:solidFill>
                  <a:schemeClr val="tx2"/>
                </a:solidFill>
                <a:latin typeface="+mj-lt"/>
              </a:rPr>
              <a:t>cytokinique</a:t>
            </a:r>
            <a:r>
              <a:rPr lang="fr-FR" dirty="0">
                <a:solidFill>
                  <a:schemeClr val="tx2"/>
                </a:solidFill>
                <a:latin typeface="+mj-lt"/>
              </a:rPr>
              <a:t>, CRS : cytokine release syndrome</a:t>
            </a:r>
          </a:p>
          <a:p>
            <a:pPr lvl="1"/>
            <a:r>
              <a:rPr lang="fr-FR" dirty="0">
                <a:solidFill>
                  <a:schemeClr val="tx2"/>
                </a:solidFill>
                <a:latin typeface="+mj-lt"/>
              </a:rPr>
              <a:t>Lié à la charge tumorale</a:t>
            </a:r>
          </a:p>
          <a:p>
            <a:pPr lvl="1"/>
            <a:r>
              <a:rPr lang="fr-FR" dirty="0">
                <a:solidFill>
                  <a:schemeClr val="tx2"/>
                </a:solidFill>
                <a:latin typeface="+mj-lt"/>
              </a:rPr>
              <a:t>Essentiellement du aux </a:t>
            </a:r>
            <a:r>
              <a:rPr lang="fr-FR" dirty="0" err="1">
                <a:solidFill>
                  <a:schemeClr val="tx2"/>
                </a:solidFill>
                <a:latin typeface="+mj-lt"/>
              </a:rPr>
              <a:t>mAbs</a:t>
            </a:r>
            <a:r>
              <a:rPr lang="fr-FR" dirty="0">
                <a:solidFill>
                  <a:schemeClr val="tx2"/>
                </a:solidFill>
                <a:latin typeface="+mj-lt"/>
              </a:rPr>
              <a:t> favorisant l’activation des LT</a:t>
            </a:r>
          </a:p>
          <a:p>
            <a:pPr lvl="1"/>
            <a:r>
              <a:rPr lang="fr-FR" dirty="0">
                <a:solidFill>
                  <a:schemeClr val="tx2"/>
                </a:solidFill>
                <a:latin typeface="+mj-lt"/>
              </a:rPr>
              <a:t>Fièvre, céphalées, nausées, malaise, hypotension, rash, dyspnée, tachycardie, cytolyse, cholestase, CIVD, SAM-</a:t>
            </a:r>
            <a:r>
              <a:rPr lang="fr-FR" dirty="0" err="1">
                <a:solidFill>
                  <a:schemeClr val="tx2"/>
                </a:solidFill>
                <a:latin typeface="+mj-lt"/>
              </a:rPr>
              <a:t>like</a:t>
            </a:r>
            <a:endParaRPr lang="fr-FR" dirty="0">
              <a:solidFill>
                <a:schemeClr val="tx2"/>
              </a:solidFill>
              <a:latin typeface="+mj-lt"/>
            </a:endParaRPr>
          </a:p>
          <a:p>
            <a:endParaRPr lang="fr-FR" dirty="0">
              <a:solidFill>
                <a:schemeClr val="tx2"/>
              </a:solidFill>
              <a:latin typeface="+mj-lt"/>
            </a:endParaRPr>
          </a:p>
        </p:txBody>
      </p:sp>
      <p:grpSp>
        <p:nvGrpSpPr>
          <p:cNvPr id="7" name="Groupe 6"/>
          <p:cNvGrpSpPr/>
          <p:nvPr/>
        </p:nvGrpSpPr>
        <p:grpSpPr>
          <a:xfrm>
            <a:off x="-612743" y="-315416"/>
            <a:ext cx="2388264" cy="2286432"/>
            <a:chOff x="695940" y="1739361"/>
            <a:chExt cx="1596967" cy="1555284"/>
          </a:xfrm>
          <a:solidFill>
            <a:schemeClr val="accent3"/>
          </a:solidFill>
        </p:grpSpPr>
        <p:sp>
          <p:nvSpPr>
            <p:cNvPr id="8" name="Ellipse 7"/>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9"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0"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1" name="Espace réservé du texte 4"/>
          <p:cNvSpPr txBox="1">
            <a:spLocks/>
          </p:cNvSpPr>
          <p:nvPr/>
        </p:nvSpPr>
        <p:spPr>
          <a:xfrm>
            <a:off x="724402" y="931239"/>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Effets secondaires</a:t>
            </a:r>
          </a:p>
        </p:txBody>
      </p:sp>
    </p:spTree>
    <p:extLst>
      <p:ext uri="{BB962C8B-B14F-4D97-AF65-F5344CB8AC3E}">
        <p14:creationId xmlns:p14="http://schemas.microsoft.com/office/powerpoint/2010/main" val="36333681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59</a:t>
            </a:fld>
            <a:endParaRPr lang="fr-FR" dirty="0"/>
          </a:p>
        </p:txBody>
      </p:sp>
      <p:sp>
        <p:nvSpPr>
          <p:cNvPr id="3" name="Espace réservé du texte 2"/>
          <p:cNvSpPr>
            <a:spLocks noGrp="1"/>
          </p:cNvSpPr>
          <p:nvPr>
            <p:ph type="body" sz="quarter" idx="27"/>
          </p:nvPr>
        </p:nvSpPr>
        <p:spPr>
          <a:xfrm>
            <a:off x="1351679" y="1752636"/>
            <a:ext cx="9076954" cy="4849091"/>
          </a:xfrm>
        </p:spPr>
        <p:txBody>
          <a:bodyPr>
            <a:normAutofit/>
          </a:bodyPr>
          <a:lstStyle/>
          <a:p>
            <a:r>
              <a:rPr lang="fr-CA" dirty="0">
                <a:solidFill>
                  <a:schemeClr val="tx2"/>
                </a:solidFill>
                <a:latin typeface="+mj-lt"/>
              </a:rPr>
              <a:t>Autres EI immunologiques</a:t>
            </a:r>
          </a:p>
          <a:p>
            <a:pPr lvl="1"/>
            <a:r>
              <a:rPr lang="fr-CA" dirty="0">
                <a:solidFill>
                  <a:schemeClr val="tx2"/>
                </a:solidFill>
                <a:latin typeface="+mj-lt"/>
              </a:rPr>
              <a:t>Altération balance activité / tolérance immunologique</a:t>
            </a:r>
          </a:p>
          <a:p>
            <a:r>
              <a:rPr lang="fr-CA" dirty="0">
                <a:solidFill>
                  <a:schemeClr val="tx2"/>
                </a:solidFill>
                <a:latin typeface="+mj-lt"/>
              </a:rPr>
              <a:t>EI reliés à l’antigène cible</a:t>
            </a:r>
          </a:p>
          <a:p>
            <a:pPr lvl="1"/>
            <a:r>
              <a:rPr lang="fr-CA" dirty="0">
                <a:solidFill>
                  <a:schemeClr val="tx2"/>
                </a:solidFill>
                <a:latin typeface="+mj-lt"/>
              </a:rPr>
              <a:t>Saignement sous </a:t>
            </a:r>
            <a:r>
              <a:rPr lang="fr-CA" dirty="0" err="1">
                <a:solidFill>
                  <a:schemeClr val="tx2"/>
                </a:solidFill>
                <a:latin typeface="+mj-lt"/>
              </a:rPr>
              <a:t>Abciximab</a:t>
            </a:r>
            <a:endParaRPr lang="fr-CA" dirty="0">
              <a:solidFill>
                <a:schemeClr val="tx2"/>
              </a:solidFill>
              <a:latin typeface="+mj-lt"/>
            </a:endParaRPr>
          </a:p>
          <a:p>
            <a:pPr lvl="1"/>
            <a:r>
              <a:rPr lang="fr-CA" dirty="0">
                <a:solidFill>
                  <a:schemeClr val="tx2"/>
                </a:solidFill>
                <a:latin typeface="+mj-lt"/>
              </a:rPr>
              <a:t>Infection sous </a:t>
            </a:r>
            <a:r>
              <a:rPr lang="fr-CA" dirty="0" err="1">
                <a:solidFill>
                  <a:schemeClr val="tx2"/>
                </a:solidFill>
                <a:latin typeface="+mj-lt"/>
              </a:rPr>
              <a:t>Rituximab</a:t>
            </a:r>
            <a:r>
              <a:rPr lang="fr-CA" dirty="0">
                <a:solidFill>
                  <a:schemeClr val="tx2"/>
                </a:solidFill>
                <a:latin typeface="+mj-lt"/>
              </a:rPr>
              <a:t>, …</a:t>
            </a:r>
          </a:p>
          <a:p>
            <a:r>
              <a:rPr lang="fr-CA" dirty="0">
                <a:solidFill>
                  <a:schemeClr val="tx2"/>
                </a:solidFill>
                <a:latin typeface="+mj-lt"/>
              </a:rPr>
              <a:t>Perte d’efficacité</a:t>
            </a:r>
          </a:p>
          <a:p>
            <a:pPr lvl="1"/>
            <a:r>
              <a:rPr lang="fr-CA" dirty="0">
                <a:solidFill>
                  <a:schemeClr val="tx2"/>
                </a:solidFill>
                <a:latin typeface="+mj-lt"/>
              </a:rPr>
              <a:t>Modification biologique de la maladie</a:t>
            </a:r>
          </a:p>
          <a:p>
            <a:pPr lvl="1"/>
            <a:r>
              <a:rPr lang="fr-CA" dirty="0">
                <a:solidFill>
                  <a:schemeClr val="tx2"/>
                </a:solidFill>
                <a:latin typeface="+mj-lt"/>
              </a:rPr>
              <a:t>Apparition </a:t>
            </a:r>
            <a:r>
              <a:rPr lang="fr-CA" dirty="0" err="1">
                <a:solidFill>
                  <a:schemeClr val="tx2"/>
                </a:solidFill>
                <a:latin typeface="+mj-lt"/>
              </a:rPr>
              <a:t>d’Ac</a:t>
            </a:r>
            <a:r>
              <a:rPr lang="fr-CA" dirty="0">
                <a:solidFill>
                  <a:schemeClr val="tx2"/>
                </a:solidFill>
                <a:latin typeface="+mj-lt"/>
              </a:rPr>
              <a:t> anti </a:t>
            </a:r>
            <a:r>
              <a:rPr lang="fr-CA" dirty="0" err="1">
                <a:solidFill>
                  <a:schemeClr val="tx2"/>
                </a:solidFill>
                <a:latin typeface="+mj-lt"/>
              </a:rPr>
              <a:t>Ig</a:t>
            </a:r>
            <a:endParaRPr lang="fr-CA" dirty="0">
              <a:solidFill>
                <a:schemeClr val="tx2"/>
              </a:solidFill>
              <a:latin typeface="+mj-lt"/>
            </a:endParaRPr>
          </a:p>
          <a:p>
            <a:pPr lvl="2"/>
            <a:r>
              <a:rPr lang="fr-CA" dirty="0">
                <a:solidFill>
                  <a:schemeClr val="tx2"/>
                </a:solidFill>
                <a:latin typeface="+mj-lt"/>
              </a:rPr>
              <a:t>Le plus fréquent</a:t>
            </a:r>
          </a:p>
          <a:p>
            <a:pPr lvl="2"/>
            <a:r>
              <a:rPr lang="fr-CA" dirty="0">
                <a:solidFill>
                  <a:schemeClr val="tx2"/>
                </a:solidFill>
                <a:latin typeface="+mj-lt"/>
              </a:rPr>
              <a:t>Ex: </a:t>
            </a:r>
            <a:r>
              <a:rPr lang="fr-CA" dirty="0" err="1">
                <a:solidFill>
                  <a:schemeClr val="tx2"/>
                </a:solidFill>
                <a:latin typeface="+mj-lt"/>
              </a:rPr>
              <a:t>Ac</a:t>
            </a:r>
            <a:r>
              <a:rPr lang="fr-CA" dirty="0">
                <a:solidFill>
                  <a:schemeClr val="tx2"/>
                </a:solidFill>
                <a:latin typeface="+mj-lt"/>
              </a:rPr>
              <a:t> </a:t>
            </a:r>
            <a:r>
              <a:rPr lang="fr-CA" dirty="0" err="1">
                <a:solidFill>
                  <a:schemeClr val="tx2"/>
                </a:solidFill>
                <a:latin typeface="+mj-lt"/>
              </a:rPr>
              <a:t>antiTNF</a:t>
            </a:r>
            <a:r>
              <a:rPr lang="fr-CA" dirty="0">
                <a:solidFill>
                  <a:schemeClr val="tx2"/>
                </a:solidFill>
                <a:latin typeface="+mj-lt"/>
              </a:rPr>
              <a:t> alpha</a:t>
            </a:r>
          </a:p>
          <a:p>
            <a:pPr lvl="1"/>
            <a:endParaRPr lang="fr-CA" dirty="0">
              <a:solidFill>
                <a:schemeClr val="tx2"/>
              </a:solidFill>
              <a:latin typeface="+mj-lt"/>
            </a:endParaRPr>
          </a:p>
          <a:p>
            <a:endParaRPr lang="fr-FR" dirty="0">
              <a:solidFill>
                <a:schemeClr val="tx2"/>
              </a:solidFill>
              <a:latin typeface="+mj-lt"/>
            </a:endParaRPr>
          </a:p>
        </p:txBody>
      </p:sp>
      <p:grpSp>
        <p:nvGrpSpPr>
          <p:cNvPr id="7" name="Groupe 6"/>
          <p:cNvGrpSpPr/>
          <p:nvPr/>
        </p:nvGrpSpPr>
        <p:grpSpPr>
          <a:xfrm>
            <a:off x="-612743" y="-315416"/>
            <a:ext cx="2388264" cy="2286432"/>
            <a:chOff x="695940" y="1739361"/>
            <a:chExt cx="1596967" cy="1555284"/>
          </a:xfrm>
          <a:solidFill>
            <a:schemeClr val="accent3"/>
          </a:solidFill>
        </p:grpSpPr>
        <p:sp>
          <p:nvSpPr>
            <p:cNvPr id="8" name="Ellipse 7"/>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9"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0" name="Espace réservé du texte 3"/>
          <p:cNvSpPr txBox="1">
            <a:spLocks/>
          </p:cNvSpPr>
          <p:nvPr/>
        </p:nvSpPr>
        <p:spPr>
          <a:xfrm>
            <a:off x="724402" y="450868"/>
            <a:ext cx="10134306" cy="5354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3400" b="1"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chemeClr val="tx2">
                    <a:lumMod val="75000"/>
                  </a:schemeClr>
                </a:solidFill>
              </a:rPr>
              <a:t>Biomédicament </a:t>
            </a:r>
            <a:r>
              <a:rPr lang="fr-CA" altLang="fr-FR" sz="2800">
                <a:solidFill>
                  <a:schemeClr val="tx2"/>
                </a:solidFill>
              </a:rPr>
              <a:t>: </a:t>
            </a:r>
            <a:r>
              <a:rPr lang="fr-CA" altLang="fr-FR" sz="3200">
                <a:solidFill>
                  <a:schemeClr val="tx2"/>
                </a:solidFill>
              </a:rPr>
              <a:t>AC MONOCLONAUX</a:t>
            </a:r>
            <a:endParaRPr lang="fr-CA" altLang="fr-FR" sz="3200" dirty="0">
              <a:solidFill>
                <a:schemeClr val="tx2"/>
              </a:solidFill>
            </a:endParaRPr>
          </a:p>
        </p:txBody>
      </p:sp>
      <p:sp>
        <p:nvSpPr>
          <p:cNvPr id="11" name="Espace réservé du texte 4"/>
          <p:cNvSpPr txBox="1">
            <a:spLocks/>
          </p:cNvSpPr>
          <p:nvPr/>
        </p:nvSpPr>
        <p:spPr>
          <a:xfrm>
            <a:off x="724402" y="931239"/>
            <a:ext cx="9704231" cy="4865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b="0" kern="1200" cap="all" baseline="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Effets secondaires</a:t>
            </a:r>
          </a:p>
        </p:txBody>
      </p:sp>
    </p:spTree>
    <p:extLst>
      <p:ext uri="{BB962C8B-B14F-4D97-AF65-F5344CB8AC3E}">
        <p14:creationId xmlns:p14="http://schemas.microsoft.com/office/powerpoint/2010/main" val="21855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D5A8D-8A6A-4BAB-B2F2-B09EA65F783D}"/>
              </a:ext>
            </a:extLst>
          </p:cNvPr>
          <p:cNvSpPr>
            <a:spLocks noGrp="1"/>
          </p:cNvSpPr>
          <p:nvPr>
            <p:ph type="ctrTitle"/>
          </p:nvPr>
        </p:nvSpPr>
        <p:spPr>
          <a:xfrm>
            <a:off x="4940300" y="1122363"/>
            <a:ext cx="5727700" cy="2387600"/>
          </a:xfrm>
        </p:spPr>
        <p:txBody>
          <a:bodyPr/>
          <a:lstStyle/>
          <a:p>
            <a:r>
              <a:rPr lang="fr-FR" b="1" dirty="0">
                <a:solidFill>
                  <a:schemeClr val="bg1"/>
                </a:solidFill>
              </a:rPr>
              <a:t>Biomédicaments</a:t>
            </a:r>
          </a:p>
        </p:txBody>
      </p:sp>
      <p:sp>
        <p:nvSpPr>
          <p:cNvPr id="3" name="Sous-titre 2">
            <a:extLst>
              <a:ext uri="{FF2B5EF4-FFF2-40B4-BE49-F238E27FC236}">
                <a16:creationId xmlns:a16="http://schemas.microsoft.com/office/drawing/2014/main" id="{25AAA12D-1CEA-43A3-934B-1E3ECF711E14}"/>
              </a:ext>
            </a:extLst>
          </p:cNvPr>
          <p:cNvSpPr>
            <a:spLocks noGrp="1"/>
          </p:cNvSpPr>
          <p:nvPr>
            <p:ph type="subTitle" idx="1"/>
          </p:nvPr>
        </p:nvSpPr>
        <p:spPr/>
        <p:txBody>
          <a:bodyPr/>
          <a:lstStyle/>
          <a:p>
            <a:endParaRPr lang="fr-FR"/>
          </a:p>
        </p:txBody>
      </p:sp>
      <p:pic>
        <p:nvPicPr>
          <p:cNvPr id="4" name="Image 3" descr="preencoded.png">
            <a:extLst>
              <a:ext uri="{FF2B5EF4-FFF2-40B4-BE49-F238E27FC236}">
                <a16:creationId xmlns:a16="http://schemas.microsoft.com/office/drawing/2014/main" id="{5671BED2-0732-4921-A285-565061DE7206}"/>
              </a:ext>
            </a:extLst>
          </p:cNvPr>
          <p:cNvPicPr>
            <a:picLocks noChangeAspect="1"/>
          </p:cNvPicPr>
          <p:nvPr/>
        </p:nvPicPr>
        <p:blipFill>
          <a:blip r:embed="rId2"/>
          <a:stretch>
            <a:fillRect/>
          </a:stretch>
        </p:blipFill>
        <p:spPr>
          <a:xfrm>
            <a:off x="0" y="-43726"/>
            <a:ext cx="4601151" cy="6901726"/>
          </a:xfrm>
          <a:prstGeom prst="rect">
            <a:avLst/>
          </a:prstGeom>
        </p:spPr>
      </p:pic>
    </p:spTree>
    <p:extLst>
      <p:ext uri="{BB962C8B-B14F-4D97-AF65-F5344CB8AC3E}">
        <p14:creationId xmlns:p14="http://schemas.microsoft.com/office/powerpoint/2010/main" val="37140697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612743" y="-315416"/>
            <a:ext cx="2388264" cy="2286432"/>
            <a:chOff x="695940" y="1739361"/>
            <a:chExt cx="1596967" cy="1555284"/>
          </a:xfrm>
          <a:solidFill>
            <a:schemeClr val="accent3"/>
          </a:solidFill>
        </p:grpSpPr>
        <p:sp>
          <p:nvSpPr>
            <p:cNvPr id="8" name="Ellipse 7"/>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9"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2" name="Espace réservé du numéro de diapositive 1">
            <a:extLst>
              <a:ext uri="{FF2B5EF4-FFF2-40B4-BE49-F238E27FC236}">
                <a16:creationId xmlns:a16="http://schemas.microsoft.com/office/drawing/2014/main" id="{9755246A-3C0E-463F-9833-E41B63E96F09}"/>
              </a:ext>
            </a:extLst>
          </p:cNvPr>
          <p:cNvSpPr>
            <a:spLocks noGrp="1"/>
          </p:cNvSpPr>
          <p:nvPr>
            <p:ph type="sldNum" sz="quarter" idx="26"/>
          </p:nvPr>
        </p:nvSpPr>
        <p:spPr/>
        <p:txBody>
          <a:bodyPr/>
          <a:lstStyle/>
          <a:p>
            <a:fld id="{27F63893-9D7C-4D41-AC61-E8ABFBCB521E}" type="slidenum">
              <a:rPr lang="fr-FR" smtClean="0"/>
              <a:pPr/>
              <a:t>60</a:t>
            </a:fld>
            <a:endParaRPr lang="fr-FR" dirty="0"/>
          </a:p>
        </p:txBody>
      </p:sp>
      <p:sp>
        <p:nvSpPr>
          <p:cNvPr id="3" name="Espace réservé du texte 2">
            <a:extLst>
              <a:ext uri="{FF2B5EF4-FFF2-40B4-BE49-F238E27FC236}">
                <a16:creationId xmlns:a16="http://schemas.microsoft.com/office/drawing/2014/main" id="{26B4592A-0811-47CC-8C0C-AECC696A6153}"/>
              </a:ext>
            </a:extLst>
          </p:cNvPr>
          <p:cNvSpPr>
            <a:spLocks noGrp="1"/>
          </p:cNvSpPr>
          <p:nvPr>
            <p:ph type="body" sz="quarter" idx="27"/>
          </p:nvPr>
        </p:nvSpPr>
        <p:spPr>
          <a:xfrm>
            <a:off x="581389" y="2050027"/>
            <a:ext cx="7338284" cy="4904537"/>
          </a:xfrm>
        </p:spPr>
        <p:txBody>
          <a:bodyPr>
            <a:normAutofit/>
          </a:bodyPr>
          <a:lstStyle/>
          <a:p>
            <a:r>
              <a:rPr lang="fr-FR" dirty="0">
                <a:solidFill>
                  <a:schemeClr val="tx2"/>
                </a:solidFill>
                <a:latin typeface="+mj-lt"/>
              </a:rPr>
              <a:t>Biosimilaire // « de référence »</a:t>
            </a:r>
          </a:p>
          <a:p>
            <a:pPr lvl="1"/>
            <a:r>
              <a:rPr lang="fr-FR" dirty="0">
                <a:solidFill>
                  <a:schemeClr val="tx2"/>
                </a:solidFill>
                <a:latin typeface="+mj-lt"/>
              </a:rPr>
              <a:t>même composition qualitative et quantitative en substance active </a:t>
            </a:r>
          </a:p>
          <a:p>
            <a:pPr lvl="1"/>
            <a:r>
              <a:rPr lang="fr-FR" dirty="0">
                <a:solidFill>
                  <a:schemeClr val="tx2"/>
                </a:solidFill>
                <a:latin typeface="+mj-lt"/>
              </a:rPr>
              <a:t>même forme pharmaceutique</a:t>
            </a:r>
          </a:p>
          <a:p>
            <a:pPr lvl="1"/>
            <a:r>
              <a:rPr lang="fr-FR" dirty="0">
                <a:solidFill>
                  <a:schemeClr val="tx2"/>
                </a:solidFill>
                <a:latin typeface="+mj-lt"/>
              </a:rPr>
              <a:t>copie lorsque le brevet est tombé dans le domaine public </a:t>
            </a:r>
          </a:p>
          <a:p>
            <a:r>
              <a:rPr lang="fr-FR" dirty="0">
                <a:solidFill>
                  <a:schemeClr val="tx2"/>
                </a:solidFill>
                <a:latin typeface="+mj-lt"/>
              </a:rPr>
              <a:t>MAIS ne peut pas être strictement identiques au produit de référence</a:t>
            </a:r>
          </a:p>
        </p:txBody>
      </p:sp>
      <p:sp>
        <p:nvSpPr>
          <p:cNvPr id="4" name="Espace réservé du texte 3">
            <a:extLst>
              <a:ext uri="{FF2B5EF4-FFF2-40B4-BE49-F238E27FC236}">
                <a16:creationId xmlns:a16="http://schemas.microsoft.com/office/drawing/2014/main" id="{BA43DA1D-C5DA-418E-A8EF-8EE3C2D995C1}"/>
              </a:ext>
            </a:extLst>
          </p:cNvPr>
          <p:cNvSpPr>
            <a:spLocks noGrp="1"/>
          </p:cNvSpPr>
          <p:nvPr>
            <p:ph type="body" sz="quarter" idx="19"/>
          </p:nvPr>
        </p:nvSpPr>
        <p:spPr/>
        <p:txBody>
          <a:bodyPr/>
          <a:lstStyle/>
          <a:p>
            <a:r>
              <a:rPr lang="fr-FR" dirty="0"/>
              <a:t>Notion de médicament biosimilaire</a:t>
            </a:r>
          </a:p>
        </p:txBody>
      </p:sp>
      <p:sp>
        <p:nvSpPr>
          <p:cNvPr id="5" name="Espace réservé du texte 4">
            <a:extLst>
              <a:ext uri="{FF2B5EF4-FFF2-40B4-BE49-F238E27FC236}">
                <a16:creationId xmlns:a16="http://schemas.microsoft.com/office/drawing/2014/main" id="{9532359E-61F6-4B28-8B24-ABB7BB4611E9}"/>
              </a:ext>
            </a:extLst>
          </p:cNvPr>
          <p:cNvSpPr>
            <a:spLocks noGrp="1"/>
          </p:cNvSpPr>
          <p:nvPr>
            <p:ph type="body" sz="quarter" idx="20"/>
          </p:nvPr>
        </p:nvSpPr>
        <p:spPr/>
        <p:txBody>
          <a:bodyPr/>
          <a:lstStyle/>
          <a:p>
            <a:r>
              <a:rPr lang="fr-FR" dirty="0"/>
              <a:t>DEFINITION</a:t>
            </a:r>
          </a:p>
        </p:txBody>
      </p:sp>
      <p:pic>
        <p:nvPicPr>
          <p:cNvPr id="6" name="Image 5">
            <a:extLst>
              <a:ext uri="{FF2B5EF4-FFF2-40B4-BE49-F238E27FC236}">
                <a16:creationId xmlns:a16="http://schemas.microsoft.com/office/drawing/2014/main" id="{7083FE30-6422-4FD8-8523-E1382685292A}"/>
              </a:ext>
            </a:extLst>
          </p:cNvPr>
          <p:cNvPicPr>
            <a:picLocks noChangeAspect="1"/>
          </p:cNvPicPr>
          <p:nvPr/>
        </p:nvPicPr>
        <p:blipFill>
          <a:blip r:embed="rId3"/>
          <a:stretch>
            <a:fillRect/>
          </a:stretch>
        </p:blipFill>
        <p:spPr>
          <a:xfrm>
            <a:off x="7910286" y="2050027"/>
            <a:ext cx="3882092" cy="3390219"/>
          </a:xfrm>
          <a:prstGeom prst="rect">
            <a:avLst/>
          </a:prstGeom>
        </p:spPr>
      </p:pic>
    </p:spTree>
    <p:extLst>
      <p:ext uri="{BB962C8B-B14F-4D97-AF65-F5344CB8AC3E}">
        <p14:creationId xmlns:p14="http://schemas.microsoft.com/office/powerpoint/2010/main" val="578160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612743" y="-315416"/>
            <a:ext cx="2388264" cy="2286432"/>
            <a:chOff x="695940" y="1739361"/>
            <a:chExt cx="1596967" cy="1555284"/>
          </a:xfrm>
          <a:solidFill>
            <a:schemeClr val="accent3"/>
          </a:solidFill>
        </p:grpSpPr>
        <p:sp>
          <p:nvSpPr>
            <p:cNvPr id="7" name="Ellipse 6"/>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8"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2" name="Espace réservé du numéro de diapositive 1">
            <a:extLst>
              <a:ext uri="{FF2B5EF4-FFF2-40B4-BE49-F238E27FC236}">
                <a16:creationId xmlns:a16="http://schemas.microsoft.com/office/drawing/2014/main" id="{9755246A-3C0E-463F-9833-E41B63E96F09}"/>
              </a:ext>
            </a:extLst>
          </p:cNvPr>
          <p:cNvSpPr>
            <a:spLocks noGrp="1"/>
          </p:cNvSpPr>
          <p:nvPr>
            <p:ph type="sldNum" sz="quarter" idx="26"/>
          </p:nvPr>
        </p:nvSpPr>
        <p:spPr/>
        <p:txBody>
          <a:bodyPr/>
          <a:lstStyle/>
          <a:p>
            <a:fld id="{27F63893-9D7C-4D41-AC61-E8ABFBCB521E}" type="slidenum">
              <a:rPr lang="fr-FR" smtClean="0"/>
              <a:pPr/>
              <a:t>61</a:t>
            </a:fld>
            <a:endParaRPr lang="fr-FR" dirty="0"/>
          </a:p>
        </p:txBody>
      </p:sp>
      <p:sp>
        <p:nvSpPr>
          <p:cNvPr id="3" name="Espace réservé du texte 2">
            <a:extLst>
              <a:ext uri="{FF2B5EF4-FFF2-40B4-BE49-F238E27FC236}">
                <a16:creationId xmlns:a16="http://schemas.microsoft.com/office/drawing/2014/main" id="{26B4592A-0811-47CC-8C0C-AECC696A6153}"/>
              </a:ext>
            </a:extLst>
          </p:cNvPr>
          <p:cNvSpPr>
            <a:spLocks noGrp="1"/>
          </p:cNvSpPr>
          <p:nvPr>
            <p:ph type="body" sz="quarter" idx="27"/>
          </p:nvPr>
        </p:nvSpPr>
        <p:spPr>
          <a:xfrm>
            <a:off x="1425769" y="1657140"/>
            <a:ext cx="9704231" cy="4804027"/>
          </a:xfrm>
        </p:spPr>
        <p:txBody>
          <a:bodyPr>
            <a:normAutofit fontScale="92500" lnSpcReduction="20000"/>
          </a:bodyPr>
          <a:lstStyle/>
          <a:p>
            <a:r>
              <a:rPr lang="fr-FR" sz="3200" dirty="0">
                <a:solidFill>
                  <a:schemeClr val="tx2"/>
                </a:solidFill>
                <a:latin typeface="+mj-lt"/>
              </a:rPr>
              <a:t>Potentiellement aucune amélioration aux médicaments existants puisque le besoin médical est satisfait</a:t>
            </a:r>
          </a:p>
          <a:p>
            <a:endParaRPr lang="fr-FR" sz="3200" dirty="0">
              <a:solidFill>
                <a:schemeClr val="tx2"/>
              </a:solidFill>
              <a:latin typeface="+mj-lt"/>
            </a:endParaRPr>
          </a:p>
          <a:p>
            <a:r>
              <a:rPr lang="fr-FR" sz="3200" dirty="0">
                <a:solidFill>
                  <a:schemeClr val="tx2"/>
                </a:solidFill>
                <a:latin typeface="+mj-lt"/>
              </a:rPr>
              <a:t>Mais plusieurs intérêts :</a:t>
            </a:r>
          </a:p>
          <a:p>
            <a:pPr lvl="1"/>
            <a:r>
              <a:rPr lang="fr-FR" sz="3100" dirty="0">
                <a:solidFill>
                  <a:schemeClr val="tx2"/>
                </a:solidFill>
                <a:latin typeface="+mj-lt"/>
              </a:rPr>
              <a:t>Stimuler la concurrence :</a:t>
            </a:r>
          </a:p>
          <a:p>
            <a:pPr lvl="2"/>
            <a:r>
              <a:rPr lang="fr-FR" sz="3100" dirty="0">
                <a:solidFill>
                  <a:schemeClr val="tx2"/>
                </a:solidFill>
                <a:latin typeface="+mj-lt"/>
              </a:rPr>
              <a:t>Améliorer la performance</a:t>
            </a:r>
          </a:p>
          <a:p>
            <a:pPr lvl="2"/>
            <a:r>
              <a:rPr lang="fr-FR" sz="3100" dirty="0">
                <a:solidFill>
                  <a:schemeClr val="tx2"/>
                </a:solidFill>
                <a:latin typeface="+mj-lt"/>
              </a:rPr>
              <a:t>Baisser les prix</a:t>
            </a:r>
          </a:p>
          <a:p>
            <a:pPr lvl="1"/>
            <a:r>
              <a:rPr lang="fr-FR" sz="3100" dirty="0">
                <a:solidFill>
                  <a:schemeClr val="tx2"/>
                </a:solidFill>
                <a:latin typeface="+mj-lt"/>
              </a:rPr>
              <a:t>Lutter contre  les difficultés d’approvisionnement</a:t>
            </a:r>
          </a:p>
          <a:p>
            <a:pPr lvl="2"/>
            <a:r>
              <a:rPr lang="fr-FR" sz="3100" dirty="0">
                <a:solidFill>
                  <a:schemeClr val="tx2"/>
                </a:solidFill>
                <a:latin typeface="+mj-lt"/>
              </a:rPr>
              <a:t>Dues aux tensions</a:t>
            </a:r>
          </a:p>
          <a:p>
            <a:pPr lvl="2"/>
            <a:r>
              <a:rPr lang="fr-FR" sz="3100" dirty="0">
                <a:solidFill>
                  <a:schemeClr val="tx2"/>
                </a:solidFill>
                <a:latin typeface="+mj-lt"/>
              </a:rPr>
              <a:t>Accidents de production</a:t>
            </a:r>
          </a:p>
          <a:p>
            <a:pPr lvl="2"/>
            <a:r>
              <a:rPr lang="fr-FR" sz="3100" dirty="0">
                <a:solidFill>
                  <a:schemeClr val="tx2"/>
                </a:solidFill>
                <a:latin typeface="+mj-lt"/>
              </a:rPr>
              <a:t>Rupture de stock</a:t>
            </a:r>
          </a:p>
        </p:txBody>
      </p:sp>
      <p:sp>
        <p:nvSpPr>
          <p:cNvPr id="4" name="Espace réservé du texte 3">
            <a:extLst>
              <a:ext uri="{FF2B5EF4-FFF2-40B4-BE49-F238E27FC236}">
                <a16:creationId xmlns:a16="http://schemas.microsoft.com/office/drawing/2014/main" id="{BA43DA1D-C5DA-418E-A8EF-8EE3C2D995C1}"/>
              </a:ext>
            </a:extLst>
          </p:cNvPr>
          <p:cNvSpPr>
            <a:spLocks noGrp="1"/>
          </p:cNvSpPr>
          <p:nvPr>
            <p:ph type="body" sz="quarter" idx="19"/>
          </p:nvPr>
        </p:nvSpPr>
        <p:spPr/>
        <p:txBody>
          <a:bodyPr/>
          <a:lstStyle/>
          <a:p>
            <a:r>
              <a:rPr lang="fr-FR" dirty="0"/>
              <a:t>Notion de médicament biosimilaire</a:t>
            </a:r>
          </a:p>
        </p:txBody>
      </p:sp>
      <p:sp>
        <p:nvSpPr>
          <p:cNvPr id="5" name="Espace réservé du texte 4">
            <a:extLst>
              <a:ext uri="{FF2B5EF4-FFF2-40B4-BE49-F238E27FC236}">
                <a16:creationId xmlns:a16="http://schemas.microsoft.com/office/drawing/2014/main" id="{9532359E-61F6-4B28-8B24-ABB7BB4611E9}"/>
              </a:ext>
            </a:extLst>
          </p:cNvPr>
          <p:cNvSpPr>
            <a:spLocks noGrp="1"/>
          </p:cNvSpPr>
          <p:nvPr>
            <p:ph type="body" sz="quarter" idx="20"/>
          </p:nvPr>
        </p:nvSpPr>
        <p:spPr/>
        <p:txBody>
          <a:bodyPr/>
          <a:lstStyle/>
          <a:p>
            <a:r>
              <a:rPr lang="fr-FR" dirty="0"/>
              <a:t>Intérêt</a:t>
            </a:r>
          </a:p>
        </p:txBody>
      </p:sp>
    </p:spTree>
    <p:extLst>
      <p:ext uri="{BB962C8B-B14F-4D97-AF65-F5344CB8AC3E}">
        <p14:creationId xmlns:p14="http://schemas.microsoft.com/office/powerpoint/2010/main" val="1902538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612743" y="-315416"/>
            <a:ext cx="2388264" cy="2286432"/>
            <a:chOff x="695940" y="1739361"/>
            <a:chExt cx="1596967" cy="1555284"/>
          </a:xfrm>
          <a:solidFill>
            <a:schemeClr val="accent3"/>
          </a:solidFill>
        </p:grpSpPr>
        <p:sp>
          <p:nvSpPr>
            <p:cNvPr id="7" name="Ellipse 6"/>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8"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2" name="Espace réservé du numéro de diapositive 1">
            <a:extLst>
              <a:ext uri="{FF2B5EF4-FFF2-40B4-BE49-F238E27FC236}">
                <a16:creationId xmlns:a16="http://schemas.microsoft.com/office/drawing/2014/main" id="{9755246A-3C0E-463F-9833-E41B63E96F09}"/>
              </a:ext>
            </a:extLst>
          </p:cNvPr>
          <p:cNvSpPr>
            <a:spLocks noGrp="1"/>
          </p:cNvSpPr>
          <p:nvPr>
            <p:ph type="sldNum" sz="quarter" idx="26"/>
          </p:nvPr>
        </p:nvSpPr>
        <p:spPr/>
        <p:txBody>
          <a:bodyPr/>
          <a:lstStyle/>
          <a:p>
            <a:fld id="{27F63893-9D7C-4D41-AC61-E8ABFBCB521E}" type="slidenum">
              <a:rPr lang="fr-FR" smtClean="0"/>
              <a:pPr/>
              <a:t>62</a:t>
            </a:fld>
            <a:endParaRPr lang="fr-FR" dirty="0"/>
          </a:p>
        </p:txBody>
      </p:sp>
      <p:sp>
        <p:nvSpPr>
          <p:cNvPr id="3" name="Espace réservé du texte 2">
            <a:extLst>
              <a:ext uri="{FF2B5EF4-FFF2-40B4-BE49-F238E27FC236}">
                <a16:creationId xmlns:a16="http://schemas.microsoft.com/office/drawing/2014/main" id="{26B4592A-0811-47CC-8C0C-AECC696A6153}"/>
              </a:ext>
            </a:extLst>
          </p:cNvPr>
          <p:cNvSpPr>
            <a:spLocks noGrp="1"/>
          </p:cNvSpPr>
          <p:nvPr>
            <p:ph type="body" sz="quarter" idx="27"/>
          </p:nvPr>
        </p:nvSpPr>
        <p:spPr>
          <a:xfrm>
            <a:off x="2946399" y="1638300"/>
            <a:ext cx="8498037" cy="4683991"/>
          </a:xfrm>
        </p:spPr>
        <p:txBody>
          <a:bodyPr>
            <a:normAutofit/>
          </a:bodyPr>
          <a:lstStyle/>
          <a:p>
            <a:r>
              <a:rPr lang="fr-FR" dirty="0">
                <a:solidFill>
                  <a:schemeClr val="tx2"/>
                </a:solidFill>
                <a:latin typeface="+mj-lt"/>
              </a:rPr>
              <a:t>Dose et schéma d’administration identiques au médicament de référence </a:t>
            </a:r>
          </a:p>
          <a:p>
            <a:r>
              <a:rPr lang="fr-FR" dirty="0">
                <a:solidFill>
                  <a:schemeClr val="tx2"/>
                </a:solidFill>
                <a:latin typeface="+mj-lt"/>
              </a:rPr>
              <a:t>Les données requises plus importantes que celles demandées pour un médicament générique d’une substance chimique et incluent des études cliniques.</a:t>
            </a:r>
          </a:p>
        </p:txBody>
      </p:sp>
      <p:sp>
        <p:nvSpPr>
          <p:cNvPr id="4" name="Espace réservé du texte 3">
            <a:extLst>
              <a:ext uri="{FF2B5EF4-FFF2-40B4-BE49-F238E27FC236}">
                <a16:creationId xmlns:a16="http://schemas.microsoft.com/office/drawing/2014/main" id="{BA43DA1D-C5DA-418E-A8EF-8EE3C2D995C1}"/>
              </a:ext>
            </a:extLst>
          </p:cNvPr>
          <p:cNvSpPr>
            <a:spLocks noGrp="1"/>
          </p:cNvSpPr>
          <p:nvPr>
            <p:ph type="body" sz="quarter" idx="19"/>
          </p:nvPr>
        </p:nvSpPr>
        <p:spPr/>
        <p:txBody>
          <a:bodyPr/>
          <a:lstStyle/>
          <a:p>
            <a:r>
              <a:rPr lang="fr-FR" dirty="0"/>
              <a:t>Notion de médicament biosimilaire</a:t>
            </a:r>
          </a:p>
        </p:txBody>
      </p:sp>
      <p:sp>
        <p:nvSpPr>
          <p:cNvPr id="5" name="Espace réservé du texte 4">
            <a:extLst>
              <a:ext uri="{FF2B5EF4-FFF2-40B4-BE49-F238E27FC236}">
                <a16:creationId xmlns:a16="http://schemas.microsoft.com/office/drawing/2014/main" id="{9532359E-61F6-4B28-8B24-ABB7BB4611E9}"/>
              </a:ext>
            </a:extLst>
          </p:cNvPr>
          <p:cNvSpPr>
            <a:spLocks noGrp="1"/>
          </p:cNvSpPr>
          <p:nvPr>
            <p:ph type="body" sz="quarter" idx="20"/>
          </p:nvPr>
        </p:nvSpPr>
        <p:spPr/>
        <p:txBody>
          <a:bodyPr/>
          <a:lstStyle/>
          <a:p>
            <a:r>
              <a:rPr lang="fr-FR" dirty="0"/>
              <a:t>Obtention de l’AMM</a:t>
            </a:r>
          </a:p>
        </p:txBody>
      </p:sp>
    </p:spTree>
    <p:extLst>
      <p:ext uri="{BB962C8B-B14F-4D97-AF65-F5344CB8AC3E}">
        <p14:creationId xmlns:p14="http://schemas.microsoft.com/office/powerpoint/2010/main" val="36979230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D5A8D-8A6A-4BAB-B2F2-B09EA65F783D}"/>
              </a:ext>
            </a:extLst>
          </p:cNvPr>
          <p:cNvSpPr>
            <a:spLocks noGrp="1"/>
          </p:cNvSpPr>
          <p:nvPr>
            <p:ph type="ctrTitle"/>
          </p:nvPr>
        </p:nvSpPr>
        <p:spPr/>
        <p:txBody>
          <a:bodyPr/>
          <a:lstStyle/>
          <a:p>
            <a:r>
              <a:rPr lang="fr-FR" b="1" dirty="0">
                <a:solidFill>
                  <a:schemeClr val="bg1"/>
                </a:solidFill>
              </a:rPr>
              <a:t>Thérapie cellulaire</a:t>
            </a:r>
          </a:p>
        </p:txBody>
      </p:sp>
      <p:sp>
        <p:nvSpPr>
          <p:cNvPr id="3" name="Sous-titre 2">
            <a:extLst>
              <a:ext uri="{FF2B5EF4-FFF2-40B4-BE49-F238E27FC236}">
                <a16:creationId xmlns:a16="http://schemas.microsoft.com/office/drawing/2014/main" id="{25AAA12D-1CEA-43A3-934B-1E3ECF711E14}"/>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786983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302920" y="1314615"/>
            <a:ext cx="3568944" cy="1713935"/>
          </a:xfrm>
          <a:prstGeom prst="rect">
            <a:avLst/>
          </a:prstGeom>
          <a:ln>
            <a:noFill/>
          </a:ln>
          <a:effectLst>
            <a:outerShdw blurRad="292100" dist="139700" dir="2700000" algn="tl" rotWithShape="0">
              <a:srgbClr val="333333">
                <a:alpha val="65000"/>
              </a:srgbClr>
            </a:outerShdw>
          </a:effectLst>
        </p:spPr>
      </p:pic>
      <p:grpSp>
        <p:nvGrpSpPr>
          <p:cNvPr id="4" name="Groupe 3"/>
          <p:cNvGrpSpPr/>
          <p:nvPr/>
        </p:nvGrpSpPr>
        <p:grpSpPr>
          <a:xfrm>
            <a:off x="-612744" y="-315416"/>
            <a:ext cx="2388264" cy="2286432"/>
            <a:chOff x="2697246" y="-75910"/>
            <a:chExt cx="1410511" cy="1369670"/>
          </a:xfrm>
        </p:grpSpPr>
        <p:sp>
          <p:nvSpPr>
            <p:cNvPr id="6" name="Ellipse 5"/>
            <p:cNvSpPr/>
            <p:nvPr/>
          </p:nvSpPr>
          <p:spPr>
            <a:xfrm>
              <a:off x="2697246" y="-75910"/>
              <a:ext cx="1410511" cy="136967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Ellipse 4"/>
            <p:cNvSpPr/>
            <p:nvPr/>
          </p:nvSpPr>
          <p:spPr>
            <a:xfrm>
              <a:off x="2903811" y="124674"/>
              <a:ext cx="997381" cy="968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000" kern="1200" dirty="0"/>
            </a:p>
          </p:txBody>
        </p:sp>
      </p:grpSp>
      <p:sp>
        <p:nvSpPr>
          <p:cNvPr id="5" name="Espace réservé du contenu 2">
            <a:extLst>
              <a:ext uri="{FF2B5EF4-FFF2-40B4-BE49-F238E27FC236}">
                <a16:creationId xmlns:a16="http://schemas.microsoft.com/office/drawing/2014/main" id="{09B1436B-F198-0F4D-AEC8-2B0D7FDACBD6}"/>
              </a:ext>
            </a:extLst>
          </p:cNvPr>
          <p:cNvSpPr>
            <a:spLocks noGrp="1"/>
          </p:cNvSpPr>
          <p:nvPr>
            <p:ph idx="1"/>
          </p:nvPr>
        </p:nvSpPr>
        <p:spPr>
          <a:xfrm>
            <a:off x="7858467" y="3159723"/>
            <a:ext cx="4032449" cy="1017048"/>
          </a:xfrm>
          <a:prstGeom prst="rect">
            <a:avLst/>
          </a:prstGeom>
        </p:spPr>
        <p:txBody>
          <a:bodyPr>
            <a:normAutofit/>
          </a:bodyPr>
          <a:lstStyle/>
          <a:p>
            <a:pPr marL="0" indent="0">
              <a:buNone/>
              <a:defRPr/>
            </a:pPr>
            <a:r>
              <a:rPr lang="fr-FR" sz="1600" dirty="0">
                <a:solidFill>
                  <a:schemeClr val="tx2"/>
                </a:solidFill>
                <a:latin typeface="+mj-lt"/>
              </a:rPr>
              <a:t>Différenciation vers un type cellulaire donné grâce à un cocktail de facteurs de croissante et de différenciation spécifique</a:t>
            </a:r>
          </a:p>
          <a:p>
            <a:pPr marL="0" indent="0">
              <a:buNone/>
              <a:defRPr/>
            </a:pPr>
            <a:endParaRPr lang="fr-FR" sz="1800" dirty="0">
              <a:solidFill>
                <a:schemeClr val="tx2"/>
              </a:solidFill>
              <a:latin typeface="+mj-lt"/>
            </a:endParaRPr>
          </a:p>
        </p:txBody>
      </p:sp>
      <p:pic>
        <p:nvPicPr>
          <p:cNvPr id="2" name="Image 1"/>
          <p:cNvPicPr>
            <a:picLocks noChangeAspect="1"/>
          </p:cNvPicPr>
          <p:nvPr/>
        </p:nvPicPr>
        <p:blipFill>
          <a:blip r:embed="rId3"/>
          <a:stretch>
            <a:fillRect/>
          </a:stretch>
        </p:blipFill>
        <p:spPr>
          <a:xfrm>
            <a:off x="1302920" y="3134825"/>
            <a:ext cx="3588279" cy="1797407"/>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8837065" y="6524497"/>
            <a:ext cx="3270639" cy="276999"/>
          </a:xfrm>
          <a:prstGeom prst="rect">
            <a:avLst/>
          </a:prstGeom>
        </p:spPr>
        <p:txBody>
          <a:bodyPr wrap="none">
            <a:spAutoFit/>
          </a:bodyPr>
          <a:lstStyle/>
          <a:p>
            <a:r>
              <a:rPr lang="fr-FR" sz="1200" i="1" dirty="0"/>
              <a:t>https://www.inserm.fr/dossier/therapie-cellulaire</a:t>
            </a:r>
          </a:p>
        </p:txBody>
      </p:sp>
      <p:pic>
        <p:nvPicPr>
          <p:cNvPr id="9" name="Image 8"/>
          <p:cNvPicPr>
            <a:picLocks noChangeAspect="1"/>
          </p:cNvPicPr>
          <p:nvPr/>
        </p:nvPicPr>
        <p:blipFill>
          <a:blip r:embed="rId4"/>
          <a:stretch>
            <a:fillRect/>
          </a:stretch>
        </p:blipFill>
        <p:spPr>
          <a:xfrm>
            <a:off x="1302921" y="5013176"/>
            <a:ext cx="3601885" cy="1686634"/>
          </a:xfrm>
          <a:prstGeom prst="rect">
            <a:avLst/>
          </a:prstGeom>
          <a:ln>
            <a:noFill/>
          </a:ln>
          <a:effectLst>
            <a:outerShdw blurRad="292100" dist="139700" dir="2700000" algn="tl" rotWithShape="0">
              <a:srgbClr val="333333">
                <a:alpha val="65000"/>
              </a:srgbClr>
            </a:outerShdw>
          </a:effectLst>
        </p:spPr>
      </p:pic>
      <p:sp>
        <p:nvSpPr>
          <p:cNvPr id="11" name="ZoneTexte 10"/>
          <p:cNvSpPr txBox="1"/>
          <p:nvPr/>
        </p:nvSpPr>
        <p:spPr>
          <a:xfrm>
            <a:off x="6437774" y="1220731"/>
            <a:ext cx="5634891" cy="1938992"/>
          </a:xfrm>
          <a:prstGeom prst="rect">
            <a:avLst/>
          </a:prstGeom>
          <a:noFill/>
        </p:spPr>
        <p:txBody>
          <a:bodyPr wrap="square" rtlCol="0">
            <a:spAutoFit/>
          </a:bodyPr>
          <a:lstStyle/>
          <a:p>
            <a:r>
              <a:rPr lang="fr-FR" sz="2000" b="1" dirty="0">
                <a:solidFill>
                  <a:schemeClr val="tx2"/>
                </a:solidFill>
              </a:rPr>
              <a:t>PLURIPOTENTE / TOTIPOTENTE</a:t>
            </a:r>
          </a:p>
          <a:p>
            <a:pPr marL="342900" indent="-342900">
              <a:buFont typeface="Wingdings" panose="05000000000000000000" pitchFamily="2" charset="2"/>
              <a:buChar char="§"/>
            </a:pPr>
            <a:r>
              <a:rPr lang="fr-FR" sz="2000" dirty="0">
                <a:solidFill>
                  <a:schemeClr val="tx2"/>
                </a:solidFill>
                <a:latin typeface="+mj-lt"/>
              </a:rPr>
              <a:t>Cellules souches embryonnaires</a:t>
            </a:r>
          </a:p>
          <a:p>
            <a:pPr marL="342900" indent="-342900">
              <a:buFont typeface="Wingdings" panose="05000000000000000000" pitchFamily="2" charset="2"/>
              <a:buChar char="§"/>
            </a:pPr>
            <a:r>
              <a:rPr lang="fr-FR" sz="2000" dirty="0">
                <a:solidFill>
                  <a:schemeClr val="tx2"/>
                </a:solidFill>
                <a:latin typeface="+mj-lt"/>
              </a:rPr>
              <a:t>Cellules souches pluripotentes induites (IPS : </a:t>
            </a:r>
            <a:r>
              <a:rPr lang="fr-FR" sz="2000" dirty="0" err="1">
                <a:solidFill>
                  <a:schemeClr val="tx2"/>
                </a:solidFill>
                <a:latin typeface="+mj-lt"/>
              </a:rPr>
              <a:t>induced</a:t>
            </a:r>
            <a:r>
              <a:rPr lang="fr-FR" sz="2000" dirty="0">
                <a:solidFill>
                  <a:schemeClr val="tx2"/>
                </a:solidFill>
                <a:latin typeface="+mj-lt"/>
              </a:rPr>
              <a:t> pluripotent stem </a:t>
            </a:r>
            <a:r>
              <a:rPr lang="fr-FR" sz="2000" dirty="0" err="1">
                <a:solidFill>
                  <a:schemeClr val="tx2"/>
                </a:solidFill>
                <a:latin typeface="+mj-lt"/>
              </a:rPr>
              <a:t>cells</a:t>
            </a:r>
            <a:r>
              <a:rPr lang="fr-FR" sz="2000" dirty="0">
                <a:solidFill>
                  <a:schemeClr val="tx2"/>
                </a:solidFill>
                <a:latin typeface="+mj-lt"/>
              </a:rPr>
              <a:t>), prélevées chez des adultes et reprogrammées en cellules pluripotentes par génie génétique</a:t>
            </a:r>
          </a:p>
        </p:txBody>
      </p:sp>
      <p:sp>
        <p:nvSpPr>
          <p:cNvPr id="14" name="Flèche droite 13"/>
          <p:cNvSpPr/>
          <p:nvPr/>
        </p:nvSpPr>
        <p:spPr>
          <a:xfrm>
            <a:off x="5119982" y="5512737"/>
            <a:ext cx="1296144" cy="461032"/>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6437774" y="4878653"/>
            <a:ext cx="5754226" cy="1631216"/>
          </a:xfrm>
          <a:prstGeom prst="rect">
            <a:avLst/>
          </a:prstGeom>
          <a:noFill/>
        </p:spPr>
        <p:txBody>
          <a:bodyPr wrap="square" rtlCol="0">
            <a:spAutoFit/>
          </a:bodyPr>
          <a:lstStyle/>
          <a:p>
            <a:r>
              <a:rPr lang="fr-FR" sz="2000" b="1" dirty="0">
                <a:solidFill>
                  <a:schemeClr val="tx2"/>
                </a:solidFill>
              </a:rPr>
              <a:t>MULTIPOTENTE</a:t>
            </a:r>
          </a:p>
          <a:p>
            <a:pPr marL="342900" indent="-342900">
              <a:buFont typeface="Wingdings" panose="05000000000000000000" pitchFamily="2" charset="2"/>
              <a:buChar char="§"/>
            </a:pPr>
            <a:r>
              <a:rPr lang="fr-FR" sz="2000" dirty="0">
                <a:solidFill>
                  <a:schemeClr val="tx2"/>
                </a:solidFill>
                <a:latin typeface="+mj-lt"/>
              </a:rPr>
              <a:t>Cellules souches mésenchymateuses</a:t>
            </a:r>
          </a:p>
          <a:p>
            <a:pPr marL="342900" indent="-342900">
              <a:buFont typeface="Wingdings" panose="05000000000000000000" pitchFamily="2" charset="2"/>
              <a:buChar char="§"/>
            </a:pPr>
            <a:r>
              <a:rPr lang="fr-FR" sz="2000" dirty="0">
                <a:solidFill>
                  <a:schemeClr val="tx2"/>
                </a:solidFill>
                <a:latin typeface="+mj-lt"/>
              </a:rPr>
              <a:t>Cellules souches cutanées (greffe de grands brûlés)</a:t>
            </a:r>
          </a:p>
          <a:p>
            <a:pPr marL="342900" indent="-342900">
              <a:buFont typeface="Wingdings" panose="05000000000000000000" pitchFamily="2" charset="2"/>
              <a:buChar char="§"/>
            </a:pPr>
            <a:r>
              <a:rPr lang="fr-FR" sz="2000" dirty="0">
                <a:solidFill>
                  <a:schemeClr val="tx2"/>
                </a:solidFill>
                <a:latin typeface="+mj-lt"/>
              </a:rPr>
              <a:t>Cellules souches hématopoïétiques</a:t>
            </a:r>
          </a:p>
          <a:p>
            <a:pPr marL="342900" indent="-342900">
              <a:buFont typeface="Wingdings" panose="05000000000000000000" pitchFamily="2" charset="2"/>
              <a:buChar char="§"/>
            </a:pPr>
            <a:r>
              <a:rPr lang="fr-FR" sz="2000" dirty="0">
                <a:solidFill>
                  <a:schemeClr val="tx2"/>
                </a:solidFill>
                <a:latin typeface="+mj-lt"/>
              </a:rPr>
              <a:t>Sang de cordon ombilical</a:t>
            </a:r>
          </a:p>
        </p:txBody>
      </p:sp>
      <p:sp>
        <p:nvSpPr>
          <p:cNvPr id="13" name="Flèche à angle droit 12"/>
          <p:cNvSpPr/>
          <p:nvPr/>
        </p:nvSpPr>
        <p:spPr>
          <a:xfrm rot="5400000">
            <a:off x="7253919" y="3095944"/>
            <a:ext cx="508000" cy="701096"/>
          </a:xfrm>
          <a:prstGeom prst="bentUpArrow">
            <a:avLst>
              <a:gd name="adj1" fmla="val 25000"/>
              <a:gd name="adj2" fmla="val 33571"/>
              <a:gd name="adj3"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Rectangle 15"/>
          <p:cNvSpPr/>
          <p:nvPr/>
        </p:nvSpPr>
        <p:spPr>
          <a:xfrm>
            <a:off x="5119982" y="1445807"/>
            <a:ext cx="206761" cy="3239203"/>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Flèche droite 9"/>
          <p:cNvSpPr/>
          <p:nvPr/>
        </p:nvSpPr>
        <p:spPr>
          <a:xfrm>
            <a:off x="5326743" y="1636175"/>
            <a:ext cx="1095720" cy="461032"/>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5223362" y="1759835"/>
            <a:ext cx="199538"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Espace réservé du texte 3">
            <a:extLst>
              <a:ext uri="{FF2B5EF4-FFF2-40B4-BE49-F238E27FC236}">
                <a16:creationId xmlns:a16="http://schemas.microsoft.com/office/drawing/2014/main" id="{BA43DA1D-C5DA-418E-A8EF-8EE3C2D995C1}"/>
              </a:ext>
            </a:extLst>
          </p:cNvPr>
          <p:cNvSpPr txBox="1">
            <a:spLocks/>
          </p:cNvSpPr>
          <p:nvPr/>
        </p:nvSpPr>
        <p:spPr>
          <a:xfrm>
            <a:off x="572002" y="298468"/>
            <a:ext cx="10134306" cy="535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THERAPIE CELLULAIRE</a:t>
            </a:r>
          </a:p>
        </p:txBody>
      </p:sp>
      <p:sp>
        <p:nvSpPr>
          <p:cNvPr id="18" name="Espace réservé du texte 4">
            <a:extLst>
              <a:ext uri="{FF2B5EF4-FFF2-40B4-BE49-F238E27FC236}">
                <a16:creationId xmlns:a16="http://schemas.microsoft.com/office/drawing/2014/main" id="{B86F27E9-D622-48E8-84BC-638553645CCD}"/>
              </a:ext>
            </a:extLst>
          </p:cNvPr>
          <p:cNvSpPr txBox="1">
            <a:spLocks/>
          </p:cNvSpPr>
          <p:nvPr/>
        </p:nvSpPr>
        <p:spPr>
          <a:xfrm>
            <a:off x="572002" y="833952"/>
            <a:ext cx="9704231" cy="4865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cap="all" dirty="0"/>
              <a:t>rappel</a:t>
            </a:r>
          </a:p>
        </p:txBody>
      </p:sp>
    </p:spTree>
    <p:extLst>
      <p:ext uri="{BB962C8B-B14F-4D97-AF65-F5344CB8AC3E}">
        <p14:creationId xmlns:p14="http://schemas.microsoft.com/office/powerpoint/2010/main" val="3878995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12744" y="-315416"/>
            <a:ext cx="2388264" cy="2286432"/>
            <a:chOff x="2697246" y="-75910"/>
            <a:chExt cx="1410511" cy="1369670"/>
          </a:xfrm>
        </p:grpSpPr>
        <p:sp>
          <p:nvSpPr>
            <p:cNvPr id="6" name="Ellipse 5"/>
            <p:cNvSpPr/>
            <p:nvPr/>
          </p:nvSpPr>
          <p:spPr>
            <a:xfrm>
              <a:off x="2697246" y="-75910"/>
              <a:ext cx="1410511" cy="136967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Ellipse 4"/>
            <p:cNvSpPr/>
            <p:nvPr/>
          </p:nvSpPr>
          <p:spPr>
            <a:xfrm>
              <a:off x="2903811" y="124674"/>
              <a:ext cx="997381" cy="968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000" kern="1200" dirty="0"/>
            </a:p>
          </p:txBody>
        </p:sp>
      </p:grpSp>
      <p:sp>
        <p:nvSpPr>
          <p:cNvPr id="11" name="ZoneTexte 10"/>
          <p:cNvSpPr txBox="1"/>
          <p:nvPr/>
        </p:nvSpPr>
        <p:spPr>
          <a:xfrm>
            <a:off x="1775520" y="1321982"/>
            <a:ext cx="9704230" cy="830997"/>
          </a:xfrm>
          <a:prstGeom prst="rect">
            <a:avLst/>
          </a:prstGeom>
          <a:noFill/>
        </p:spPr>
        <p:txBody>
          <a:bodyPr wrap="square" rtlCol="0">
            <a:spAutoFit/>
          </a:bodyPr>
          <a:lstStyle/>
          <a:p>
            <a:r>
              <a:rPr lang="fr-FR" sz="2400" dirty="0"/>
              <a:t>Administrer à un patient des cellules vivantes afin de restaurer une fonction, réparer un tissu ou moduler une réponse immunitaire</a:t>
            </a:r>
            <a:endParaRPr lang="fr-FR" sz="2400" dirty="0">
              <a:latin typeface="+mj-lt"/>
            </a:endParaRPr>
          </a:p>
        </p:txBody>
      </p:sp>
      <p:sp>
        <p:nvSpPr>
          <p:cNvPr id="9" name="Espace réservé du texte 3">
            <a:extLst>
              <a:ext uri="{FF2B5EF4-FFF2-40B4-BE49-F238E27FC236}">
                <a16:creationId xmlns:a16="http://schemas.microsoft.com/office/drawing/2014/main" id="{BA43DA1D-C5DA-418E-A8EF-8EE3C2D995C1}"/>
              </a:ext>
            </a:extLst>
          </p:cNvPr>
          <p:cNvSpPr txBox="1">
            <a:spLocks/>
          </p:cNvSpPr>
          <p:nvPr/>
        </p:nvSpPr>
        <p:spPr>
          <a:xfrm>
            <a:off x="572002" y="298468"/>
            <a:ext cx="10134306" cy="535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THERAPIE CELLULAIRE</a:t>
            </a:r>
          </a:p>
        </p:txBody>
      </p:sp>
      <p:sp>
        <p:nvSpPr>
          <p:cNvPr id="10" name="Espace réservé du texte 4">
            <a:extLst>
              <a:ext uri="{FF2B5EF4-FFF2-40B4-BE49-F238E27FC236}">
                <a16:creationId xmlns:a16="http://schemas.microsoft.com/office/drawing/2014/main" id="{83861DFD-17FA-480B-837F-E036B6B78D63}"/>
              </a:ext>
            </a:extLst>
          </p:cNvPr>
          <p:cNvSpPr txBox="1">
            <a:spLocks/>
          </p:cNvSpPr>
          <p:nvPr/>
        </p:nvSpPr>
        <p:spPr>
          <a:xfrm>
            <a:off x="572002" y="833952"/>
            <a:ext cx="9704231" cy="4865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cap="all" dirty="0"/>
              <a:t>Définition</a:t>
            </a:r>
          </a:p>
        </p:txBody>
      </p:sp>
      <p:sp>
        <p:nvSpPr>
          <p:cNvPr id="3" name="Rectangle : coins arrondis 2">
            <a:extLst>
              <a:ext uri="{FF2B5EF4-FFF2-40B4-BE49-F238E27FC236}">
                <a16:creationId xmlns:a16="http://schemas.microsoft.com/office/drawing/2014/main" id="{590DD4CA-D9D3-4505-95B5-DE52C77F63CA}"/>
              </a:ext>
            </a:extLst>
          </p:cNvPr>
          <p:cNvSpPr/>
          <p:nvPr/>
        </p:nvSpPr>
        <p:spPr>
          <a:xfrm>
            <a:off x="91097" y="2343409"/>
            <a:ext cx="4176103" cy="4123908"/>
          </a:xfrm>
          <a:prstGeom prst="roundRect">
            <a:avLst>
              <a:gd name="adj" fmla="val 6548"/>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t>Cellules souches hématopoïétiques (CSH)</a:t>
            </a:r>
            <a:endParaRPr lang="fr-FR" dirty="0"/>
          </a:p>
          <a:p>
            <a:r>
              <a:rPr lang="fr-FR" b="1" dirty="0"/>
              <a:t>→ </a:t>
            </a:r>
            <a:r>
              <a:rPr lang="fr-FR" dirty="0"/>
              <a:t>Capables de reconstituer l’hématopoïèse</a:t>
            </a:r>
          </a:p>
          <a:p>
            <a:endParaRPr lang="fr-FR" dirty="0"/>
          </a:p>
          <a:p>
            <a:r>
              <a:rPr lang="fr-FR" i="1" dirty="0"/>
              <a:t>Issues de la moelle osseuse, du sang périphérique ou du sang de cordon.</a:t>
            </a:r>
          </a:p>
          <a:p>
            <a:endParaRPr lang="fr-FR" i="1" dirty="0"/>
          </a:p>
          <a:p>
            <a:r>
              <a:rPr lang="fr-FR" dirty="0"/>
              <a:t>Usage : greffe de moelle osseuse</a:t>
            </a:r>
          </a:p>
          <a:p>
            <a:endParaRPr lang="fr-FR" dirty="0"/>
          </a:p>
          <a:p>
            <a:r>
              <a:rPr lang="fr-FR" dirty="0"/>
              <a:t>Indication : leucémies, lymphomes, myélomes, aplasie médullaire, certaines maladies génétiques (drépanocytose, déficits immunitaires sévères)</a:t>
            </a:r>
          </a:p>
        </p:txBody>
      </p:sp>
      <p:sp>
        <p:nvSpPr>
          <p:cNvPr id="15" name="Rectangle 14">
            <a:extLst>
              <a:ext uri="{FF2B5EF4-FFF2-40B4-BE49-F238E27FC236}">
                <a16:creationId xmlns:a16="http://schemas.microsoft.com/office/drawing/2014/main" id="{650D7290-207B-415A-96F3-7FA303C281CB}"/>
              </a:ext>
            </a:extLst>
          </p:cNvPr>
          <p:cNvSpPr/>
          <p:nvPr/>
        </p:nvSpPr>
        <p:spPr>
          <a:xfrm>
            <a:off x="4470400" y="3006656"/>
            <a:ext cx="7378700" cy="3016210"/>
          </a:xfrm>
          <a:prstGeom prst="rect">
            <a:avLst/>
          </a:prstGeom>
        </p:spPr>
        <p:txBody>
          <a:bodyPr wrap="square">
            <a:spAutoFit/>
          </a:bodyPr>
          <a:lstStyle/>
          <a:p>
            <a:pPr>
              <a:defRPr/>
            </a:pPr>
            <a:r>
              <a:rPr lang="fr-FR" sz="2000" b="1" dirty="0"/>
              <a:t>Autogreffe : </a:t>
            </a:r>
            <a:r>
              <a:rPr lang="fr-FR" sz="2000" dirty="0"/>
              <a:t>réduction du temps d’aplasie dans le traitement d’une hémopathie (myélome, lymphomes)</a:t>
            </a:r>
          </a:p>
          <a:p>
            <a:pPr marL="457200" indent="-457200">
              <a:buFont typeface="Wingdings" panose="05000000000000000000" pitchFamily="2" charset="2"/>
              <a:buChar char="§"/>
              <a:defRPr/>
            </a:pPr>
            <a:endParaRPr lang="fr-FR" sz="2000" dirty="0"/>
          </a:p>
          <a:p>
            <a:pPr>
              <a:defRPr/>
            </a:pPr>
            <a:r>
              <a:rPr lang="fr-FR" sz="2000" b="1" dirty="0"/>
              <a:t>Allogreffe : </a:t>
            </a:r>
            <a:r>
              <a:rPr lang="fr-FR" sz="2000" dirty="0"/>
              <a:t>Eradication de la moelle atteinte et remplacement par une moelle saine issue de donneur</a:t>
            </a:r>
          </a:p>
          <a:p>
            <a:pPr marL="800100" lvl="1" indent="-342900">
              <a:buFont typeface="Wingdings" panose="05000000000000000000" pitchFamily="2" charset="2"/>
              <a:buChar char="§"/>
              <a:defRPr/>
            </a:pPr>
            <a:r>
              <a:rPr lang="fr-FR" dirty="0"/>
              <a:t>Induction : Chimiothérapie, irradiation corporelle totale</a:t>
            </a:r>
          </a:p>
          <a:p>
            <a:pPr marL="800100" lvl="1" indent="-342900">
              <a:buFont typeface="Wingdings" panose="05000000000000000000" pitchFamily="2" charset="2"/>
              <a:buChar char="§"/>
              <a:defRPr/>
            </a:pPr>
            <a:r>
              <a:rPr lang="fr-FR" dirty="0"/>
              <a:t>GVL : </a:t>
            </a:r>
            <a:r>
              <a:rPr lang="fr-FR" dirty="0" err="1"/>
              <a:t>graft</a:t>
            </a:r>
            <a:r>
              <a:rPr lang="fr-FR" dirty="0"/>
              <a:t> vs </a:t>
            </a:r>
            <a:r>
              <a:rPr lang="fr-FR" dirty="0" err="1"/>
              <a:t>leukemia</a:t>
            </a:r>
            <a:r>
              <a:rPr lang="fr-FR" dirty="0"/>
              <a:t>, effet </a:t>
            </a:r>
            <a:r>
              <a:rPr lang="fr-FR" dirty="0" err="1"/>
              <a:t>anti-tumoral</a:t>
            </a:r>
            <a:endParaRPr lang="fr-FR" dirty="0"/>
          </a:p>
          <a:p>
            <a:pPr marL="800100" lvl="1" indent="-342900">
              <a:buFont typeface="Wingdings" panose="05000000000000000000" pitchFamily="2" charset="2"/>
              <a:buChar char="§"/>
              <a:defRPr/>
            </a:pPr>
            <a:r>
              <a:rPr lang="fr-FR" dirty="0"/>
              <a:t>GVH : </a:t>
            </a:r>
            <a:r>
              <a:rPr lang="fr-FR" dirty="0" err="1"/>
              <a:t>graft</a:t>
            </a:r>
            <a:r>
              <a:rPr lang="fr-FR" dirty="0"/>
              <a:t> vs host, effet adverses (cutané, hépatique, digestif). Peut être aiguë ou chronique</a:t>
            </a:r>
            <a:br>
              <a:rPr lang="fr-FR" dirty="0"/>
            </a:br>
            <a:endParaRPr lang="fr-FR" dirty="0"/>
          </a:p>
        </p:txBody>
      </p:sp>
      <p:sp>
        <p:nvSpPr>
          <p:cNvPr id="16" name="Rectangle 15">
            <a:extLst>
              <a:ext uri="{FF2B5EF4-FFF2-40B4-BE49-F238E27FC236}">
                <a16:creationId xmlns:a16="http://schemas.microsoft.com/office/drawing/2014/main" id="{3DEC20E0-6724-4A18-BE57-FB5B3F6A7AEF}"/>
              </a:ext>
            </a:extLst>
          </p:cNvPr>
          <p:cNvSpPr/>
          <p:nvPr/>
        </p:nvSpPr>
        <p:spPr>
          <a:xfrm>
            <a:off x="8837065" y="6524497"/>
            <a:ext cx="3270639" cy="276999"/>
          </a:xfrm>
          <a:prstGeom prst="rect">
            <a:avLst/>
          </a:prstGeom>
        </p:spPr>
        <p:txBody>
          <a:bodyPr wrap="none">
            <a:spAutoFit/>
          </a:bodyPr>
          <a:lstStyle/>
          <a:p>
            <a:r>
              <a:rPr lang="fr-FR" sz="1200" i="1" dirty="0"/>
              <a:t>https://www.inserm.fr/dossier/therapie-cellulaire</a:t>
            </a:r>
          </a:p>
        </p:txBody>
      </p:sp>
      <p:sp>
        <p:nvSpPr>
          <p:cNvPr id="17" name="Ellipse 16">
            <a:extLst>
              <a:ext uri="{FF2B5EF4-FFF2-40B4-BE49-F238E27FC236}">
                <a16:creationId xmlns:a16="http://schemas.microsoft.com/office/drawing/2014/main" id="{9EBBF850-C59D-4A9B-B603-6800238DA5E3}"/>
              </a:ext>
            </a:extLst>
          </p:cNvPr>
          <p:cNvSpPr/>
          <p:nvPr/>
        </p:nvSpPr>
        <p:spPr>
          <a:xfrm>
            <a:off x="11074899" y="231358"/>
            <a:ext cx="973745" cy="945335"/>
          </a:xfrm>
          <a:prstGeom prst="ellipse">
            <a:avLst/>
          </a:prstGeom>
          <a:solidFill>
            <a:schemeClr val="bg1"/>
          </a:solidFill>
          <a:ln w="1016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accent1">
                    <a:lumMod val="75000"/>
                  </a:schemeClr>
                </a:solidFill>
              </a:rPr>
              <a:t>B</a:t>
            </a:r>
          </a:p>
        </p:txBody>
      </p:sp>
    </p:spTree>
    <p:extLst>
      <p:ext uri="{BB962C8B-B14F-4D97-AF65-F5344CB8AC3E}">
        <p14:creationId xmlns:p14="http://schemas.microsoft.com/office/powerpoint/2010/main" val="36973257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12744" y="-315416"/>
            <a:ext cx="2388264" cy="2286432"/>
            <a:chOff x="2697246" y="-75910"/>
            <a:chExt cx="1410511" cy="1369670"/>
          </a:xfrm>
        </p:grpSpPr>
        <p:sp>
          <p:nvSpPr>
            <p:cNvPr id="6" name="Ellipse 5"/>
            <p:cNvSpPr/>
            <p:nvPr/>
          </p:nvSpPr>
          <p:spPr>
            <a:xfrm>
              <a:off x="2697246" y="-75910"/>
              <a:ext cx="1410511" cy="136967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Ellipse 4"/>
            <p:cNvSpPr/>
            <p:nvPr/>
          </p:nvSpPr>
          <p:spPr>
            <a:xfrm>
              <a:off x="2903811" y="124674"/>
              <a:ext cx="997381" cy="968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000" kern="1200" dirty="0"/>
            </a:p>
          </p:txBody>
        </p:sp>
      </p:grpSp>
      <p:sp>
        <p:nvSpPr>
          <p:cNvPr id="11" name="ZoneTexte 10"/>
          <p:cNvSpPr txBox="1"/>
          <p:nvPr/>
        </p:nvSpPr>
        <p:spPr>
          <a:xfrm>
            <a:off x="1775520" y="1321982"/>
            <a:ext cx="9704230" cy="830997"/>
          </a:xfrm>
          <a:prstGeom prst="rect">
            <a:avLst/>
          </a:prstGeom>
          <a:noFill/>
        </p:spPr>
        <p:txBody>
          <a:bodyPr wrap="square" rtlCol="0">
            <a:spAutoFit/>
          </a:bodyPr>
          <a:lstStyle/>
          <a:p>
            <a:r>
              <a:rPr lang="fr-FR" sz="2400" dirty="0"/>
              <a:t>Administrer à un patient des cellules vivantes afin de restaurer une fonction, réparer un tissu ou moduler une réponse immunitaire</a:t>
            </a:r>
            <a:endParaRPr lang="fr-FR" sz="2400" dirty="0">
              <a:latin typeface="+mj-lt"/>
            </a:endParaRPr>
          </a:p>
        </p:txBody>
      </p:sp>
      <p:sp>
        <p:nvSpPr>
          <p:cNvPr id="9" name="Espace réservé du texte 3">
            <a:extLst>
              <a:ext uri="{FF2B5EF4-FFF2-40B4-BE49-F238E27FC236}">
                <a16:creationId xmlns:a16="http://schemas.microsoft.com/office/drawing/2014/main" id="{BA43DA1D-C5DA-418E-A8EF-8EE3C2D995C1}"/>
              </a:ext>
            </a:extLst>
          </p:cNvPr>
          <p:cNvSpPr txBox="1">
            <a:spLocks/>
          </p:cNvSpPr>
          <p:nvPr/>
        </p:nvSpPr>
        <p:spPr>
          <a:xfrm>
            <a:off x="572002" y="298468"/>
            <a:ext cx="10134306" cy="535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THERAPIE CELLULAIRE</a:t>
            </a:r>
          </a:p>
        </p:txBody>
      </p:sp>
      <p:sp>
        <p:nvSpPr>
          <p:cNvPr id="10" name="Espace réservé du texte 4">
            <a:extLst>
              <a:ext uri="{FF2B5EF4-FFF2-40B4-BE49-F238E27FC236}">
                <a16:creationId xmlns:a16="http://schemas.microsoft.com/office/drawing/2014/main" id="{83861DFD-17FA-480B-837F-E036B6B78D63}"/>
              </a:ext>
            </a:extLst>
          </p:cNvPr>
          <p:cNvSpPr txBox="1">
            <a:spLocks/>
          </p:cNvSpPr>
          <p:nvPr/>
        </p:nvSpPr>
        <p:spPr>
          <a:xfrm>
            <a:off x="572002" y="833952"/>
            <a:ext cx="9704231" cy="4865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cap="all" dirty="0"/>
              <a:t>Définition</a:t>
            </a:r>
          </a:p>
        </p:txBody>
      </p:sp>
      <p:sp>
        <p:nvSpPr>
          <p:cNvPr id="3" name="Rectangle : coins arrondis 2">
            <a:extLst>
              <a:ext uri="{FF2B5EF4-FFF2-40B4-BE49-F238E27FC236}">
                <a16:creationId xmlns:a16="http://schemas.microsoft.com/office/drawing/2014/main" id="{590DD4CA-D9D3-4505-95B5-DE52C77F63CA}"/>
              </a:ext>
            </a:extLst>
          </p:cNvPr>
          <p:cNvSpPr/>
          <p:nvPr/>
        </p:nvSpPr>
        <p:spPr>
          <a:xfrm>
            <a:off x="91097" y="2343409"/>
            <a:ext cx="4176103" cy="4123908"/>
          </a:xfrm>
          <a:prstGeom prst="roundRect">
            <a:avLst>
              <a:gd name="adj" fmla="val 6548"/>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t>Cellules souches hématopoïétiques (CSH)</a:t>
            </a:r>
            <a:endParaRPr lang="fr-FR" dirty="0"/>
          </a:p>
          <a:p>
            <a:r>
              <a:rPr lang="fr-FR" b="1" dirty="0"/>
              <a:t>→ </a:t>
            </a:r>
            <a:r>
              <a:rPr lang="fr-FR" dirty="0"/>
              <a:t>Capables de reconstituer l’hématopoïèse</a:t>
            </a:r>
          </a:p>
          <a:p>
            <a:endParaRPr lang="fr-FR" dirty="0"/>
          </a:p>
          <a:p>
            <a:r>
              <a:rPr lang="fr-FR" i="1" dirty="0"/>
              <a:t>Issues de la moelle osseuse, du sang périphérique ou du sang de cordon.</a:t>
            </a:r>
          </a:p>
          <a:p>
            <a:endParaRPr lang="fr-FR" i="1" dirty="0"/>
          </a:p>
          <a:p>
            <a:r>
              <a:rPr lang="fr-FR" dirty="0"/>
              <a:t>Usage : greffe de moelle osseuse</a:t>
            </a:r>
          </a:p>
          <a:p>
            <a:endParaRPr lang="fr-FR" dirty="0"/>
          </a:p>
          <a:p>
            <a:r>
              <a:rPr lang="fr-FR" dirty="0"/>
              <a:t>Indication : leucémies, lymphomes, myélomes, aplasie médullaire, certaines maladies génétiques (drépanocytose, déficits immunitaires sévères)</a:t>
            </a:r>
          </a:p>
        </p:txBody>
      </p:sp>
      <p:sp>
        <p:nvSpPr>
          <p:cNvPr id="5" name="Rectangle : coins arrondis 4">
            <a:extLst>
              <a:ext uri="{FF2B5EF4-FFF2-40B4-BE49-F238E27FC236}">
                <a16:creationId xmlns:a16="http://schemas.microsoft.com/office/drawing/2014/main" id="{49203189-850E-407B-BEEE-CBEE6216D378}"/>
              </a:ext>
            </a:extLst>
          </p:cNvPr>
          <p:cNvSpPr/>
          <p:nvPr/>
        </p:nvSpPr>
        <p:spPr>
          <a:xfrm>
            <a:off x="4425676" y="2381806"/>
            <a:ext cx="3054623" cy="4085511"/>
          </a:xfrm>
          <a:prstGeom prst="roundRect">
            <a:avLst>
              <a:gd name="adj" fmla="val 7500"/>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t>Cellules souches mésenchymateuses (CSM)</a:t>
            </a:r>
            <a:endParaRPr lang="fr-FR" dirty="0"/>
          </a:p>
          <a:p>
            <a:r>
              <a:rPr lang="fr-FR" b="1" dirty="0"/>
              <a:t>→ </a:t>
            </a:r>
            <a:r>
              <a:rPr lang="fr-FR" dirty="0"/>
              <a:t>Pouvoir anti-inflammatoire, immunomodulateur, capacité de régénération tissulaire.</a:t>
            </a:r>
          </a:p>
          <a:p>
            <a:endParaRPr lang="fr-FR" i="1" dirty="0"/>
          </a:p>
          <a:p>
            <a:r>
              <a:rPr lang="fr-FR" i="1" dirty="0"/>
              <a:t>Issues de la moelle, tissu adipeux, cordon…</a:t>
            </a:r>
          </a:p>
          <a:p>
            <a:endParaRPr lang="fr-FR" dirty="0"/>
          </a:p>
          <a:p>
            <a:r>
              <a:rPr lang="fr-FR" dirty="0"/>
              <a:t>Encore expérimental (maladie de </a:t>
            </a:r>
            <a:r>
              <a:rPr lang="fr-FR" dirty="0" err="1"/>
              <a:t>Crohn</a:t>
            </a:r>
            <a:r>
              <a:rPr lang="fr-FR" dirty="0"/>
              <a:t> </a:t>
            </a:r>
            <a:r>
              <a:rPr lang="fr-FR" dirty="0" err="1"/>
              <a:t>fistulisante</a:t>
            </a:r>
            <a:r>
              <a:rPr lang="fr-FR" dirty="0"/>
              <a:t>, sclérose en plaques, …)</a:t>
            </a:r>
          </a:p>
        </p:txBody>
      </p:sp>
    </p:spTree>
    <p:extLst>
      <p:ext uri="{BB962C8B-B14F-4D97-AF65-F5344CB8AC3E}">
        <p14:creationId xmlns:p14="http://schemas.microsoft.com/office/powerpoint/2010/main" val="12098495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12744" y="-315416"/>
            <a:ext cx="2388264" cy="2286432"/>
            <a:chOff x="2697246" y="-75910"/>
            <a:chExt cx="1410511" cy="1369670"/>
          </a:xfrm>
        </p:grpSpPr>
        <p:sp>
          <p:nvSpPr>
            <p:cNvPr id="6" name="Ellipse 5"/>
            <p:cNvSpPr/>
            <p:nvPr/>
          </p:nvSpPr>
          <p:spPr>
            <a:xfrm>
              <a:off x="2697246" y="-75910"/>
              <a:ext cx="1410511" cy="136967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Ellipse 4"/>
            <p:cNvSpPr/>
            <p:nvPr/>
          </p:nvSpPr>
          <p:spPr>
            <a:xfrm>
              <a:off x="2903811" y="124674"/>
              <a:ext cx="997381" cy="968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000" kern="1200" dirty="0"/>
            </a:p>
          </p:txBody>
        </p:sp>
      </p:grpSp>
      <p:sp>
        <p:nvSpPr>
          <p:cNvPr id="11" name="ZoneTexte 10"/>
          <p:cNvSpPr txBox="1"/>
          <p:nvPr/>
        </p:nvSpPr>
        <p:spPr>
          <a:xfrm>
            <a:off x="1775520" y="1321982"/>
            <a:ext cx="9704230" cy="830997"/>
          </a:xfrm>
          <a:prstGeom prst="rect">
            <a:avLst/>
          </a:prstGeom>
          <a:noFill/>
        </p:spPr>
        <p:txBody>
          <a:bodyPr wrap="square" rtlCol="0">
            <a:spAutoFit/>
          </a:bodyPr>
          <a:lstStyle/>
          <a:p>
            <a:r>
              <a:rPr lang="fr-FR" sz="2400" dirty="0"/>
              <a:t>Administrer à un patient des cellules vivantes afin de restaurer une fonction, réparer un tissu ou moduler une réponse immunitaire</a:t>
            </a:r>
            <a:endParaRPr lang="fr-FR" sz="2400" dirty="0">
              <a:latin typeface="+mj-lt"/>
            </a:endParaRPr>
          </a:p>
        </p:txBody>
      </p:sp>
      <p:sp>
        <p:nvSpPr>
          <p:cNvPr id="9" name="Espace réservé du texte 3">
            <a:extLst>
              <a:ext uri="{FF2B5EF4-FFF2-40B4-BE49-F238E27FC236}">
                <a16:creationId xmlns:a16="http://schemas.microsoft.com/office/drawing/2014/main" id="{BA43DA1D-C5DA-418E-A8EF-8EE3C2D995C1}"/>
              </a:ext>
            </a:extLst>
          </p:cNvPr>
          <p:cNvSpPr txBox="1">
            <a:spLocks/>
          </p:cNvSpPr>
          <p:nvPr/>
        </p:nvSpPr>
        <p:spPr>
          <a:xfrm>
            <a:off x="572002" y="298468"/>
            <a:ext cx="10134306" cy="535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THERAPIE CELLULAIRE</a:t>
            </a:r>
          </a:p>
        </p:txBody>
      </p:sp>
      <p:sp>
        <p:nvSpPr>
          <p:cNvPr id="10" name="Espace réservé du texte 4">
            <a:extLst>
              <a:ext uri="{FF2B5EF4-FFF2-40B4-BE49-F238E27FC236}">
                <a16:creationId xmlns:a16="http://schemas.microsoft.com/office/drawing/2014/main" id="{83861DFD-17FA-480B-837F-E036B6B78D63}"/>
              </a:ext>
            </a:extLst>
          </p:cNvPr>
          <p:cNvSpPr txBox="1">
            <a:spLocks/>
          </p:cNvSpPr>
          <p:nvPr/>
        </p:nvSpPr>
        <p:spPr>
          <a:xfrm>
            <a:off x="572002" y="833952"/>
            <a:ext cx="9704231" cy="4865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cap="all" dirty="0"/>
              <a:t>Définition</a:t>
            </a:r>
          </a:p>
        </p:txBody>
      </p:sp>
      <p:sp>
        <p:nvSpPr>
          <p:cNvPr id="3" name="Rectangle : coins arrondis 2">
            <a:extLst>
              <a:ext uri="{FF2B5EF4-FFF2-40B4-BE49-F238E27FC236}">
                <a16:creationId xmlns:a16="http://schemas.microsoft.com/office/drawing/2014/main" id="{590DD4CA-D9D3-4505-95B5-DE52C77F63CA}"/>
              </a:ext>
            </a:extLst>
          </p:cNvPr>
          <p:cNvSpPr/>
          <p:nvPr/>
        </p:nvSpPr>
        <p:spPr>
          <a:xfrm>
            <a:off x="91097" y="2343409"/>
            <a:ext cx="4176103" cy="4123908"/>
          </a:xfrm>
          <a:prstGeom prst="roundRect">
            <a:avLst>
              <a:gd name="adj" fmla="val 6548"/>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t>Cellules souches hématopoïétiques (CSH)</a:t>
            </a:r>
            <a:endParaRPr lang="fr-FR" dirty="0"/>
          </a:p>
          <a:p>
            <a:r>
              <a:rPr lang="fr-FR" b="1" dirty="0"/>
              <a:t>→ </a:t>
            </a:r>
            <a:r>
              <a:rPr lang="fr-FR" dirty="0"/>
              <a:t>Capables de reconstituer l’hématopoïèse</a:t>
            </a:r>
          </a:p>
          <a:p>
            <a:endParaRPr lang="fr-FR" dirty="0"/>
          </a:p>
          <a:p>
            <a:r>
              <a:rPr lang="fr-FR" i="1" dirty="0"/>
              <a:t>Issues de la moelle osseuse, du sang périphérique ou du sang de cordon.</a:t>
            </a:r>
          </a:p>
          <a:p>
            <a:endParaRPr lang="fr-FR" i="1" dirty="0"/>
          </a:p>
          <a:p>
            <a:r>
              <a:rPr lang="fr-FR" dirty="0"/>
              <a:t>Usage : greffe de moelle osseuse</a:t>
            </a:r>
          </a:p>
          <a:p>
            <a:endParaRPr lang="fr-FR" dirty="0"/>
          </a:p>
          <a:p>
            <a:r>
              <a:rPr lang="fr-FR" dirty="0"/>
              <a:t>Indication : leucémies, lymphomes, myélomes, aplasie médullaire, certaines maladies génétiques (drépanocytose, déficits immunitaires sévères)</a:t>
            </a:r>
          </a:p>
        </p:txBody>
      </p:sp>
      <p:sp>
        <p:nvSpPr>
          <p:cNvPr id="5" name="Rectangle : coins arrondis 4">
            <a:extLst>
              <a:ext uri="{FF2B5EF4-FFF2-40B4-BE49-F238E27FC236}">
                <a16:creationId xmlns:a16="http://schemas.microsoft.com/office/drawing/2014/main" id="{49203189-850E-407B-BEEE-CBEE6216D378}"/>
              </a:ext>
            </a:extLst>
          </p:cNvPr>
          <p:cNvSpPr/>
          <p:nvPr/>
        </p:nvSpPr>
        <p:spPr>
          <a:xfrm>
            <a:off x="4425676" y="2381806"/>
            <a:ext cx="3054623" cy="4085511"/>
          </a:xfrm>
          <a:prstGeom prst="roundRect">
            <a:avLst>
              <a:gd name="adj" fmla="val 7500"/>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t>Cellules souches mésenchymateuses (CSM)</a:t>
            </a:r>
            <a:endParaRPr lang="fr-FR" dirty="0"/>
          </a:p>
          <a:p>
            <a:r>
              <a:rPr lang="fr-FR" b="1" dirty="0"/>
              <a:t>→ </a:t>
            </a:r>
            <a:r>
              <a:rPr lang="fr-FR" dirty="0"/>
              <a:t>Pouvoir anti-inflammatoire, immunomodulateur, capacité de régénération tissulaire.</a:t>
            </a:r>
          </a:p>
          <a:p>
            <a:endParaRPr lang="fr-FR" i="1" dirty="0"/>
          </a:p>
          <a:p>
            <a:r>
              <a:rPr lang="fr-FR" i="1" dirty="0"/>
              <a:t>Issues de la moelle, tissu adipeux, cordon…</a:t>
            </a:r>
          </a:p>
          <a:p>
            <a:endParaRPr lang="fr-FR" dirty="0"/>
          </a:p>
          <a:p>
            <a:r>
              <a:rPr lang="fr-FR" dirty="0"/>
              <a:t>Encore expérimental (maladie de </a:t>
            </a:r>
            <a:r>
              <a:rPr lang="fr-FR" dirty="0" err="1"/>
              <a:t>Crohn</a:t>
            </a:r>
            <a:r>
              <a:rPr lang="fr-FR" dirty="0"/>
              <a:t> </a:t>
            </a:r>
            <a:r>
              <a:rPr lang="fr-FR" dirty="0" err="1"/>
              <a:t>fistulisante</a:t>
            </a:r>
            <a:r>
              <a:rPr lang="fr-FR" dirty="0"/>
              <a:t>, sclérose en plaques, …)</a:t>
            </a:r>
          </a:p>
        </p:txBody>
      </p:sp>
      <p:sp>
        <p:nvSpPr>
          <p:cNvPr id="12" name="Rectangle : coins arrondis 11">
            <a:extLst>
              <a:ext uri="{FF2B5EF4-FFF2-40B4-BE49-F238E27FC236}">
                <a16:creationId xmlns:a16="http://schemas.microsoft.com/office/drawing/2014/main" id="{EBDBC155-5E28-4A16-86DA-DC4EDBCE99DB}"/>
              </a:ext>
            </a:extLst>
          </p:cNvPr>
          <p:cNvSpPr/>
          <p:nvPr/>
        </p:nvSpPr>
        <p:spPr>
          <a:xfrm>
            <a:off x="7638775" y="2343408"/>
            <a:ext cx="4337325" cy="2149197"/>
          </a:xfrm>
          <a:prstGeom prst="roundRect">
            <a:avLst>
              <a:gd name="adj" fmla="val 10451"/>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solidFill>
                  <a:schemeClr val="dk1"/>
                </a:solidFill>
              </a:rPr>
              <a:t>Cellules différenciées ou spécialisées</a:t>
            </a:r>
          </a:p>
          <a:p>
            <a:r>
              <a:rPr lang="fr-FR" dirty="0"/>
              <a:t>Indication :</a:t>
            </a:r>
          </a:p>
          <a:p>
            <a:pPr marL="285750" indent="-285750">
              <a:buFontTx/>
              <a:buChar char="-"/>
            </a:pPr>
            <a:r>
              <a:rPr lang="fr-FR" dirty="0">
                <a:solidFill>
                  <a:schemeClr val="dk1"/>
                </a:solidFill>
              </a:rPr>
              <a:t>kératinocytes pour les grands brûlés,</a:t>
            </a:r>
          </a:p>
          <a:p>
            <a:pPr marL="285750" indent="-285750">
              <a:buFontTx/>
              <a:buChar char="-"/>
            </a:pPr>
            <a:r>
              <a:rPr lang="fr-FR" dirty="0">
                <a:solidFill>
                  <a:schemeClr val="dk1"/>
                </a:solidFill>
              </a:rPr>
              <a:t>chondrocytes pour les lésions cartilagineuses, </a:t>
            </a:r>
          </a:p>
          <a:p>
            <a:pPr marL="285750" indent="-285750">
              <a:buFontTx/>
              <a:buChar char="-"/>
            </a:pPr>
            <a:r>
              <a:rPr lang="fr-FR" dirty="0">
                <a:solidFill>
                  <a:schemeClr val="dk1"/>
                </a:solidFill>
              </a:rPr>
              <a:t>cellules pancréatiques (îlots de Langerhans) dans le diabète de type 1.</a:t>
            </a:r>
          </a:p>
        </p:txBody>
      </p:sp>
    </p:spTree>
    <p:extLst>
      <p:ext uri="{BB962C8B-B14F-4D97-AF65-F5344CB8AC3E}">
        <p14:creationId xmlns:p14="http://schemas.microsoft.com/office/powerpoint/2010/main" val="1989344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12744" y="-315416"/>
            <a:ext cx="2388264" cy="2286432"/>
            <a:chOff x="2697246" y="-75910"/>
            <a:chExt cx="1410511" cy="1369670"/>
          </a:xfrm>
        </p:grpSpPr>
        <p:sp>
          <p:nvSpPr>
            <p:cNvPr id="6" name="Ellipse 5"/>
            <p:cNvSpPr/>
            <p:nvPr/>
          </p:nvSpPr>
          <p:spPr>
            <a:xfrm>
              <a:off x="2697246" y="-75910"/>
              <a:ext cx="1410511" cy="136967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Ellipse 4"/>
            <p:cNvSpPr/>
            <p:nvPr/>
          </p:nvSpPr>
          <p:spPr>
            <a:xfrm>
              <a:off x="2903811" y="124674"/>
              <a:ext cx="997381" cy="968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000" kern="1200" dirty="0"/>
            </a:p>
          </p:txBody>
        </p:sp>
      </p:grpSp>
      <p:sp>
        <p:nvSpPr>
          <p:cNvPr id="11" name="ZoneTexte 10"/>
          <p:cNvSpPr txBox="1"/>
          <p:nvPr/>
        </p:nvSpPr>
        <p:spPr>
          <a:xfrm>
            <a:off x="1775520" y="1321982"/>
            <a:ext cx="9704230" cy="830997"/>
          </a:xfrm>
          <a:prstGeom prst="rect">
            <a:avLst/>
          </a:prstGeom>
          <a:noFill/>
        </p:spPr>
        <p:txBody>
          <a:bodyPr wrap="square" rtlCol="0">
            <a:spAutoFit/>
          </a:bodyPr>
          <a:lstStyle/>
          <a:p>
            <a:r>
              <a:rPr lang="fr-FR" sz="2400" dirty="0"/>
              <a:t>Administrer à un patient des cellules vivantes afin de restaurer une fonction, réparer un tissu ou moduler une réponse immunitaire</a:t>
            </a:r>
            <a:endParaRPr lang="fr-FR" sz="2400" dirty="0">
              <a:latin typeface="+mj-lt"/>
            </a:endParaRPr>
          </a:p>
        </p:txBody>
      </p:sp>
      <p:sp>
        <p:nvSpPr>
          <p:cNvPr id="9" name="Espace réservé du texte 3">
            <a:extLst>
              <a:ext uri="{FF2B5EF4-FFF2-40B4-BE49-F238E27FC236}">
                <a16:creationId xmlns:a16="http://schemas.microsoft.com/office/drawing/2014/main" id="{BA43DA1D-C5DA-418E-A8EF-8EE3C2D995C1}"/>
              </a:ext>
            </a:extLst>
          </p:cNvPr>
          <p:cNvSpPr txBox="1">
            <a:spLocks/>
          </p:cNvSpPr>
          <p:nvPr/>
        </p:nvSpPr>
        <p:spPr>
          <a:xfrm>
            <a:off x="572002" y="298468"/>
            <a:ext cx="10134306" cy="535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THERAPIE CELLULAIRE</a:t>
            </a:r>
          </a:p>
        </p:txBody>
      </p:sp>
      <p:sp>
        <p:nvSpPr>
          <p:cNvPr id="10" name="Espace réservé du texte 4">
            <a:extLst>
              <a:ext uri="{FF2B5EF4-FFF2-40B4-BE49-F238E27FC236}">
                <a16:creationId xmlns:a16="http://schemas.microsoft.com/office/drawing/2014/main" id="{83861DFD-17FA-480B-837F-E036B6B78D63}"/>
              </a:ext>
            </a:extLst>
          </p:cNvPr>
          <p:cNvSpPr txBox="1">
            <a:spLocks/>
          </p:cNvSpPr>
          <p:nvPr/>
        </p:nvSpPr>
        <p:spPr>
          <a:xfrm>
            <a:off x="572002" y="833952"/>
            <a:ext cx="9704231" cy="4865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cap="all" dirty="0"/>
              <a:t>Définition</a:t>
            </a:r>
          </a:p>
        </p:txBody>
      </p:sp>
      <p:sp>
        <p:nvSpPr>
          <p:cNvPr id="3" name="Rectangle : coins arrondis 2">
            <a:extLst>
              <a:ext uri="{FF2B5EF4-FFF2-40B4-BE49-F238E27FC236}">
                <a16:creationId xmlns:a16="http://schemas.microsoft.com/office/drawing/2014/main" id="{590DD4CA-D9D3-4505-95B5-DE52C77F63CA}"/>
              </a:ext>
            </a:extLst>
          </p:cNvPr>
          <p:cNvSpPr/>
          <p:nvPr/>
        </p:nvSpPr>
        <p:spPr>
          <a:xfrm>
            <a:off x="91097" y="2343409"/>
            <a:ext cx="4176103" cy="4123908"/>
          </a:xfrm>
          <a:prstGeom prst="roundRect">
            <a:avLst>
              <a:gd name="adj" fmla="val 6548"/>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t>Cellules souches hématopoïétiques (CSH)</a:t>
            </a:r>
            <a:endParaRPr lang="fr-FR" dirty="0"/>
          </a:p>
          <a:p>
            <a:r>
              <a:rPr lang="fr-FR" b="1" dirty="0"/>
              <a:t>→ </a:t>
            </a:r>
            <a:r>
              <a:rPr lang="fr-FR" dirty="0"/>
              <a:t>Capables de reconstituer l’hématopoïèse</a:t>
            </a:r>
          </a:p>
          <a:p>
            <a:endParaRPr lang="fr-FR" dirty="0"/>
          </a:p>
          <a:p>
            <a:r>
              <a:rPr lang="fr-FR" i="1" dirty="0"/>
              <a:t>Issues de la moelle osseuse, du sang périphérique ou du sang de cordon.</a:t>
            </a:r>
          </a:p>
          <a:p>
            <a:endParaRPr lang="fr-FR" i="1" dirty="0"/>
          </a:p>
          <a:p>
            <a:r>
              <a:rPr lang="fr-FR" dirty="0"/>
              <a:t>Usage : greffe de moelle osseuse</a:t>
            </a:r>
          </a:p>
          <a:p>
            <a:endParaRPr lang="fr-FR" dirty="0"/>
          </a:p>
          <a:p>
            <a:r>
              <a:rPr lang="fr-FR" dirty="0"/>
              <a:t>Indication : leucémies, lymphomes, myélomes, aplasie médullaire, certaines maladies génétiques (drépanocytose, déficits immunitaires sévères)</a:t>
            </a:r>
          </a:p>
        </p:txBody>
      </p:sp>
      <p:sp>
        <p:nvSpPr>
          <p:cNvPr id="5" name="Rectangle : coins arrondis 4">
            <a:extLst>
              <a:ext uri="{FF2B5EF4-FFF2-40B4-BE49-F238E27FC236}">
                <a16:creationId xmlns:a16="http://schemas.microsoft.com/office/drawing/2014/main" id="{49203189-850E-407B-BEEE-CBEE6216D378}"/>
              </a:ext>
            </a:extLst>
          </p:cNvPr>
          <p:cNvSpPr/>
          <p:nvPr/>
        </p:nvSpPr>
        <p:spPr>
          <a:xfrm>
            <a:off x="4425676" y="2381806"/>
            <a:ext cx="3054623" cy="4085511"/>
          </a:xfrm>
          <a:prstGeom prst="roundRect">
            <a:avLst>
              <a:gd name="adj" fmla="val 7500"/>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t>Cellules souches mésenchymateuses (CSM)</a:t>
            </a:r>
            <a:endParaRPr lang="fr-FR" dirty="0"/>
          </a:p>
          <a:p>
            <a:r>
              <a:rPr lang="fr-FR" b="1" dirty="0"/>
              <a:t>→ </a:t>
            </a:r>
            <a:r>
              <a:rPr lang="fr-FR" dirty="0"/>
              <a:t>Pouvoir anti-inflammatoire, immunomodulateur, capacité de régénération tissulaire.</a:t>
            </a:r>
          </a:p>
          <a:p>
            <a:endParaRPr lang="fr-FR" i="1" dirty="0"/>
          </a:p>
          <a:p>
            <a:r>
              <a:rPr lang="fr-FR" i="1" dirty="0"/>
              <a:t>Issues de la moelle, tissu adipeux, cordon…</a:t>
            </a:r>
          </a:p>
          <a:p>
            <a:endParaRPr lang="fr-FR" dirty="0"/>
          </a:p>
          <a:p>
            <a:r>
              <a:rPr lang="fr-FR" dirty="0"/>
              <a:t>Encore expérimental (maladie de </a:t>
            </a:r>
            <a:r>
              <a:rPr lang="fr-FR" dirty="0" err="1"/>
              <a:t>Crohn</a:t>
            </a:r>
            <a:r>
              <a:rPr lang="fr-FR" dirty="0"/>
              <a:t> </a:t>
            </a:r>
            <a:r>
              <a:rPr lang="fr-FR" dirty="0" err="1"/>
              <a:t>fistulisante</a:t>
            </a:r>
            <a:r>
              <a:rPr lang="fr-FR" dirty="0"/>
              <a:t>, sclérose en plaques, …)</a:t>
            </a:r>
          </a:p>
        </p:txBody>
      </p:sp>
      <p:sp>
        <p:nvSpPr>
          <p:cNvPr id="12" name="Rectangle : coins arrondis 11">
            <a:extLst>
              <a:ext uri="{FF2B5EF4-FFF2-40B4-BE49-F238E27FC236}">
                <a16:creationId xmlns:a16="http://schemas.microsoft.com/office/drawing/2014/main" id="{EBDBC155-5E28-4A16-86DA-DC4EDBCE99DB}"/>
              </a:ext>
            </a:extLst>
          </p:cNvPr>
          <p:cNvSpPr/>
          <p:nvPr/>
        </p:nvSpPr>
        <p:spPr>
          <a:xfrm>
            <a:off x="7638775" y="2343408"/>
            <a:ext cx="4337325" cy="2149197"/>
          </a:xfrm>
          <a:prstGeom prst="roundRect">
            <a:avLst>
              <a:gd name="adj" fmla="val 10451"/>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solidFill>
                  <a:schemeClr val="dk1"/>
                </a:solidFill>
              </a:rPr>
              <a:t>Cellules différenciées ou spécialisées</a:t>
            </a:r>
          </a:p>
          <a:p>
            <a:r>
              <a:rPr lang="fr-FR" dirty="0"/>
              <a:t>Indication :</a:t>
            </a:r>
          </a:p>
          <a:p>
            <a:pPr marL="285750" indent="-285750">
              <a:buFontTx/>
              <a:buChar char="-"/>
            </a:pPr>
            <a:r>
              <a:rPr lang="fr-FR" dirty="0">
                <a:solidFill>
                  <a:schemeClr val="dk1"/>
                </a:solidFill>
              </a:rPr>
              <a:t>kératinocytes pour les grands brûlés,</a:t>
            </a:r>
          </a:p>
          <a:p>
            <a:pPr marL="285750" indent="-285750">
              <a:buFontTx/>
              <a:buChar char="-"/>
            </a:pPr>
            <a:r>
              <a:rPr lang="fr-FR" dirty="0">
                <a:solidFill>
                  <a:schemeClr val="dk1"/>
                </a:solidFill>
              </a:rPr>
              <a:t>chondrocytes pour les lésions cartilagineuses, </a:t>
            </a:r>
          </a:p>
          <a:p>
            <a:pPr marL="285750" indent="-285750">
              <a:buFontTx/>
              <a:buChar char="-"/>
            </a:pPr>
            <a:r>
              <a:rPr lang="fr-FR" dirty="0">
                <a:solidFill>
                  <a:schemeClr val="dk1"/>
                </a:solidFill>
              </a:rPr>
              <a:t>cellules pancréatiques (îlots de Langerhans) dans le diabète de type 1.</a:t>
            </a:r>
          </a:p>
        </p:txBody>
      </p:sp>
      <p:sp>
        <p:nvSpPr>
          <p:cNvPr id="13" name="Rectangle : coins arrondis 12">
            <a:extLst>
              <a:ext uri="{FF2B5EF4-FFF2-40B4-BE49-F238E27FC236}">
                <a16:creationId xmlns:a16="http://schemas.microsoft.com/office/drawing/2014/main" id="{8DAA84DA-FBDA-4061-8BCE-7920C1E7ECE4}"/>
              </a:ext>
            </a:extLst>
          </p:cNvPr>
          <p:cNvSpPr/>
          <p:nvPr/>
        </p:nvSpPr>
        <p:spPr>
          <a:xfrm>
            <a:off x="7638775" y="4607955"/>
            <a:ext cx="4337325" cy="1856125"/>
          </a:xfrm>
          <a:prstGeom prst="roundRect">
            <a:avLst>
              <a:gd name="adj" fmla="val 9674"/>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solidFill>
                  <a:schemeClr val="dk1"/>
                </a:solidFill>
              </a:rPr>
              <a:t>Cellules immunitaires modifiées</a:t>
            </a:r>
          </a:p>
          <a:p>
            <a:pPr algn="ctr"/>
            <a:r>
              <a:rPr lang="fr-FR" b="1" dirty="0">
                <a:solidFill>
                  <a:schemeClr val="dk1"/>
                </a:solidFill>
              </a:rPr>
              <a:t>CAR-T </a:t>
            </a:r>
            <a:r>
              <a:rPr lang="fr-FR" b="1" dirty="0" err="1">
                <a:solidFill>
                  <a:schemeClr val="dk1"/>
                </a:solidFill>
              </a:rPr>
              <a:t>cells</a:t>
            </a:r>
            <a:r>
              <a:rPr lang="fr-FR" b="1" dirty="0">
                <a:solidFill>
                  <a:schemeClr val="dk1"/>
                </a:solidFill>
              </a:rPr>
              <a:t> </a:t>
            </a:r>
            <a:endParaRPr lang="fr-FR" b="1" dirty="0"/>
          </a:p>
          <a:p>
            <a:pPr algn="ctr"/>
            <a:r>
              <a:rPr lang="fr-FR" dirty="0" err="1">
                <a:solidFill>
                  <a:schemeClr val="dk1"/>
                </a:solidFill>
              </a:rPr>
              <a:t>Chimeric</a:t>
            </a:r>
            <a:r>
              <a:rPr lang="fr-FR" dirty="0">
                <a:solidFill>
                  <a:schemeClr val="dk1"/>
                </a:solidFill>
              </a:rPr>
              <a:t> </a:t>
            </a:r>
            <a:r>
              <a:rPr lang="fr-FR" dirty="0" err="1">
                <a:solidFill>
                  <a:schemeClr val="dk1"/>
                </a:solidFill>
              </a:rPr>
              <a:t>Antigen</a:t>
            </a:r>
            <a:r>
              <a:rPr lang="fr-FR" dirty="0">
                <a:solidFill>
                  <a:schemeClr val="dk1"/>
                </a:solidFill>
              </a:rPr>
              <a:t> </a:t>
            </a:r>
            <a:r>
              <a:rPr lang="fr-FR" dirty="0" err="1">
                <a:solidFill>
                  <a:schemeClr val="dk1"/>
                </a:solidFill>
              </a:rPr>
              <a:t>Receptor</a:t>
            </a:r>
            <a:r>
              <a:rPr lang="fr-FR" dirty="0">
                <a:solidFill>
                  <a:schemeClr val="dk1"/>
                </a:solidFill>
              </a:rPr>
              <a:t> T </a:t>
            </a:r>
            <a:r>
              <a:rPr lang="fr-FR" dirty="0" err="1">
                <a:solidFill>
                  <a:schemeClr val="dk1"/>
                </a:solidFill>
              </a:rPr>
              <a:t>cells</a:t>
            </a:r>
            <a:endParaRPr lang="fr-FR" dirty="0">
              <a:solidFill>
                <a:schemeClr val="dk1"/>
              </a:solidFill>
            </a:endParaRPr>
          </a:p>
          <a:p>
            <a:pPr algn="ctr"/>
            <a:endParaRPr lang="fr-FR" dirty="0">
              <a:solidFill>
                <a:schemeClr val="dk1"/>
              </a:solidFill>
            </a:endParaRPr>
          </a:p>
          <a:p>
            <a:r>
              <a:rPr lang="fr-FR" dirty="0"/>
              <a:t>L</a:t>
            </a:r>
            <a:r>
              <a:rPr lang="fr-FR" dirty="0">
                <a:solidFill>
                  <a:schemeClr val="dk1"/>
                </a:solidFill>
              </a:rPr>
              <a:t>ymphocytes T du patient modifiés pour cibler des antigènes tumoraux.</a:t>
            </a:r>
          </a:p>
        </p:txBody>
      </p:sp>
    </p:spTree>
    <p:extLst>
      <p:ext uri="{BB962C8B-B14F-4D97-AF65-F5344CB8AC3E}">
        <p14:creationId xmlns:p14="http://schemas.microsoft.com/office/powerpoint/2010/main" val="10259067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12744" y="-315416"/>
            <a:ext cx="2388264" cy="2286432"/>
            <a:chOff x="2697246" y="-75910"/>
            <a:chExt cx="1410511" cy="1369670"/>
          </a:xfrm>
        </p:grpSpPr>
        <p:sp>
          <p:nvSpPr>
            <p:cNvPr id="6" name="Ellipse 5"/>
            <p:cNvSpPr/>
            <p:nvPr/>
          </p:nvSpPr>
          <p:spPr>
            <a:xfrm>
              <a:off x="2697246" y="-75910"/>
              <a:ext cx="1410511" cy="136967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Ellipse 4"/>
            <p:cNvSpPr/>
            <p:nvPr/>
          </p:nvSpPr>
          <p:spPr>
            <a:xfrm>
              <a:off x="2903811" y="124674"/>
              <a:ext cx="997381" cy="968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000" kern="1200" dirty="0"/>
            </a:p>
          </p:txBody>
        </p:sp>
      </p:grpSp>
      <p:sp>
        <p:nvSpPr>
          <p:cNvPr id="11" name="ZoneTexte 10"/>
          <p:cNvSpPr txBox="1"/>
          <p:nvPr/>
        </p:nvSpPr>
        <p:spPr>
          <a:xfrm>
            <a:off x="1775520" y="1321982"/>
            <a:ext cx="9704230" cy="830997"/>
          </a:xfrm>
          <a:prstGeom prst="rect">
            <a:avLst/>
          </a:prstGeom>
          <a:noFill/>
        </p:spPr>
        <p:txBody>
          <a:bodyPr wrap="square" rtlCol="0">
            <a:spAutoFit/>
          </a:bodyPr>
          <a:lstStyle/>
          <a:p>
            <a:r>
              <a:rPr lang="fr-FR" sz="2400" dirty="0"/>
              <a:t>Administrer à un patient des cellules vivantes afin de restaurer une fonction, réparer un tissu ou moduler une réponse immunitaire</a:t>
            </a:r>
            <a:endParaRPr lang="fr-FR" sz="2400" dirty="0">
              <a:latin typeface="+mj-lt"/>
            </a:endParaRPr>
          </a:p>
        </p:txBody>
      </p:sp>
      <p:sp>
        <p:nvSpPr>
          <p:cNvPr id="9" name="Espace réservé du texte 3">
            <a:extLst>
              <a:ext uri="{FF2B5EF4-FFF2-40B4-BE49-F238E27FC236}">
                <a16:creationId xmlns:a16="http://schemas.microsoft.com/office/drawing/2014/main" id="{BA43DA1D-C5DA-418E-A8EF-8EE3C2D995C1}"/>
              </a:ext>
            </a:extLst>
          </p:cNvPr>
          <p:cNvSpPr txBox="1">
            <a:spLocks/>
          </p:cNvSpPr>
          <p:nvPr/>
        </p:nvSpPr>
        <p:spPr>
          <a:xfrm>
            <a:off x="572002" y="298468"/>
            <a:ext cx="10134306" cy="535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THERAPIE CELLULAIRE</a:t>
            </a:r>
          </a:p>
        </p:txBody>
      </p:sp>
      <p:sp>
        <p:nvSpPr>
          <p:cNvPr id="10" name="Espace réservé du texte 4">
            <a:extLst>
              <a:ext uri="{FF2B5EF4-FFF2-40B4-BE49-F238E27FC236}">
                <a16:creationId xmlns:a16="http://schemas.microsoft.com/office/drawing/2014/main" id="{83861DFD-17FA-480B-837F-E036B6B78D63}"/>
              </a:ext>
            </a:extLst>
          </p:cNvPr>
          <p:cNvSpPr txBox="1">
            <a:spLocks/>
          </p:cNvSpPr>
          <p:nvPr/>
        </p:nvSpPr>
        <p:spPr>
          <a:xfrm>
            <a:off x="572002" y="833952"/>
            <a:ext cx="9704231" cy="4865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cap="all" dirty="0"/>
              <a:t>Définition</a:t>
            </a:r>
          </a:p>
        </p:txBody>
      </p:sp>
      <p:sp>
        <p:nvSpPr>
          <p:cNvPr id="3" name="Rectangle : coins arrondis 2">
            <a:extLst>
              <a:ext uri="{FF2B5EF4-FFF2-40B4-BE49-F238E27FC236}">
                <a16:creationId xmlns:a16="http://schemas.microsoft.com/office/drawing/2014/main" id="{590DD4CA-D9D3-4505-95B5-DE52C77F63CA}"/>
              </a:ext>
            </a:extLst>
          </p:cNvPr>
          <p:cNvSpPr/>
          <p:nvPr/>
        </p:nvSpPr>
        <p:spPr>
          <a:xfrm>
            <a:off x="91097" y="2343409"/>
            <a:ext cx="4176103" cy="4123908"/>
          </a:xfrm>
          <a:prstGeom prst="roundRect">
            <a:avLst>
              <a:gd name="adj" fmla="val 6548"/>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t>Cellules souches hématopoïétiques (CSH)</a:t>
            </a:r>
            <a:endParaRPr lang="fr-FR" dirty="0"/>
          </a:p>
          <a:p>
            <a:r>
              <a:rPr lang="fr-FR" b="1" dirty="0"/>
              <a:t>→ </a:t>
            </a:r>
            <a:r>
              <a:rPr lang="fr-FR" dirty="0"/>
              <a:t>Capables de reconstituer l’hématopoïèse</a:t>
            </a:r>
          </a:p>
          <a:p>
            <a:endParaRPr lang="fr-FR" dirty="0"/>
          </a:p>
          <a:p>
            <a:r>
              <a:rPr lang="fr-FR" i="1" dirty="0"/>
              <a:t>Issues de la moelle osseuse, du sang périphérique ou du sang de cordon.</a:t>
            </a:r>
          </a:p>
          <a:p>
            <a:endParaRPr lang="fr-FR" i="1" dirty="0"/>
          </a:p>
          <a:p>
            <a:r>
              <a:rPr lang="fr-FR" dirty="0"/>
              <a:t>Usage : greffe de moelle osseuse</a:t>
            </a:r>
          </a:p>
          <a:p>
            <a:endParaRPr lang="fr-FR" dirty="0"/>
          </a:p>
          <a:p>
            <a:r>
              <a:rPr lang="fr-FR" dirty="0"/>
              <a:t>Indication : leucémies, lymphomes, myélomes, aplasie médullaire, certaines maladies génétiques (drépanocytose, déficits immunitaires sévères)</a:t>
            </a:r>
          </a:p>
        </p:txBody>
      </p:sp>
      <p:sp>
        <p:nvSpPr>
          <p:cNvPr id="5" name="Rectangle : coins arrondis 4">
            <a:extLst>
              <a:ext uri="{FF2B5EF4-FFF2-40B4-BE49-F238E27FC236}">
                <a16:creationId xmlns:a16="http://schemas.microsoft.com/office/drawing/2014/main" id="{49203189-850E-407B-BEEE-CBEE6216D378}"/>
              </a:ext>
            </a:extLst>
          </p:cNvPr>
          <p:cNvSpPr/>
          <p:nvPr/>
        </p:nvSpPr>
        <p:spPr>
          <a:xfrm>
            <a:off x="4425676" y="2381806"/>
            <a:ext cx="3054623" cy="4085511"/>
          </a:xfrm>
          <a:prstGeom prst="roundRect">
            <a:avLst>
              <a:gd name="adj" fmla="val 7500"/>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t>Cellules souches mésenchymateuses (CSM)</a:t>
            </a:r>
            <a:endParaRPr lang="fr-FR" dirty="0"/>
          </a:p>
          <a:p>
            <a:r>
              <a:rPr lang="fr-FR" b="1" dirty="0"/>
              <a:t>→ </a:t>
            </a:r>
            <a:r>
              <a:rPr lang="fr-FR" dirty="0"/>
              <a:t>Pouvoir anti-inflammatoire, immunomodulateur, capacité de régénération tissulaire.</a:t>
            </a:r>
          </a:p>
          <a:p>
            <a:endParaRPr lang="fr-FR" i="1" dirty="0"/>
          </a:p>
          <a:p>
            <a:r>
              <a:rPr lang="fr-FR" i="1" dirty="0"/>
              <a:t>Issues de la moelle, tissu adipeux, cordon…</a:t>
            </a:r>
          </a:p>
          <a:p>
            <a:endParaRPr lang="fr-FR" dirty="0"/>
          </a:p>
          <a:p>
            <a:r>
              <a:rPr lang="fr-FR" dirty="0"/>
              <a:t>Encore expérimental (maladie de </a:t>
            </a:r>
            <a:r>
              <a:rPr lang="fr-FR" dirty="0" err="1"/>
              <a:t>Crohn</a:t>
            </a:r>
            <a:r>
              <a:rPr lang="fr-FR" dirty="0"/>
              <a:t> </a:t>
            </a:r>
            <a:r>
              <a:rPr lang="fr-FR" dirty="0" err="1"/>
              <a:t>fistulisante</a:t>
            </a:r>
            <a:r>
              <a:rPr lang="fr-FR" dirty="0"/>
              <a:t>, sclérose en plaques, …)</a:t>
            </a:r>
          </a:p>
        </p:txBody>
      </p:sp>
      <p:sp>
        <p:nvSpPr>
          <p:cNvPr id="12" name="Rectangle : coins arrondis 11">
            <a:extLst>
              <a:ext uri="{FF2B5EF4-FFF2-40B4-BE49-F238E27FC236}">
                <a16:creationId xmlns:a16="http://schemas.microsoft.com/office/drawing/2014/main" id="{EBDBC155-5E28-4A16-86DA-DC4EDBCE99DB}"/>
              </a:ext>
            </a:extLst>
          </p:cNvPr>
          <p:cNvSpPr/>
          <p:nvPr/>
        </p:nvSpPr>
        <p:spPr>
          <a:xfrm>
            <a:off x="7638775" y="2343408"/>
            <a:ext cx="4337325" cy="2149197"/>
          </a:xfrm>
          <a:prstGeom prst="roundRect">
            <a:avLst>
              <a:gd name="adj" fmla="val 10451"/>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solidFill>
                  <a:schemeClr val="dk1"/>
                </a:solidFill>
              </a:rPr>
              <a:t>Cellules différenciées ou spécialisées</a:t>
            </a:r>
          </a:p>
          <a:p>
            <a:r>
              <a:rPr lang="fr-FR" dirty="0"/>
              <a:t>Indication :</a:t>
            </a:r>
          </a:p>
          <a:p>
            <a:pPr marL="285750" indent="-285750">
              <a:buFontTx/>
              <a:buChar char="-"/>
            </a:pPr>
            <a:r>
              <a:rPr lang="fr-FR" dirty="0">
                <a:solidFill>
                  <a:schemeClr val="dk1"/>
                </a:solidFill>
              </a:rPr>
              <a:t>kératinocytes pour les grands brûlés,</a:t>
            </a:r>
          </a:p>
          <a:p>
            <a:pPr marL="285750" indent="-285750">
              <a:buFontTx/>
              <a:buChar char="-"/>
            </a:pPr>
            <a:r>
              <a:rPr lang="fr-FR" dirty="0">
                <a:solidFill>
                  <a:schemeClr val="dk1"/>
                </a:solidFill>
              </a:rPr>
              <a:t>chondrocytes pour les lésions cartilagineuses, </a:t>
            </a:r>
          </a:p>
          <a:p>
            <a:pPr marL="285750" indent="-285750">
              <a:buFontTx/>
              <a:buChar char="-"/>
            </a:pPr>
            <a:r>
              <a:rPr lang="fr-FR" dirty="0">
                <a:solidFill>
                  <a:schemeClr val="dk1"/>
                </a:solidFill>
              </a:rPr>
              <a:t>cellules pancréatiques (îlots de Langerhans) dans le diabète de type 1.</a:t>
            </a:r>
          </a:p>
        </p:txBody>
      </p:sp>
      <p:sp>
        <p:nvSpPr>
          <p:cNvPr id="13" name="Rectangle : coins arrondis 12">
            <a:extLst>
              <a:ext uri="{FF2B5EF4-FFF2-40B4-BE49-F238E27FC236}">
                <a16:creationId xmlns:a16="http://schemas.microsoft.com/office/drawing/2014/main" id="{8DAA84DA-FBDA-4061-8BCE-7920C1E7ECE4}"/>
              </a:ext>
            </a:extLst>
          </p:cNvPr>
          <p:cNvSpPr/>
          <p:nvPr/>
        </p:nvSpPr>
        <p:spPr>
          <a:xfrm>
            <a:off x="7638775" y="4607955"/>
            <a:ext cx="4337325" cy="1856125"/>
          </a:xfrm>
          <a:prstGeom prst="roundRect">
            <a:avLst>
              <a:gd name="adj" fmla="val 9674"/>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solidFill>
                  <a:schemeClr val="dk1"/>
                </a:solidFill>
              </a:rPr>
              <a:t>Cellules immunitaires modifiées</a:t>
            </a:r>
          </a:p>
          <a:p>
            <a:pPr algn="ctr"/>
            <a:r>
              <a:rPr lang="fr-FR" b="1" dirty="0">
                <a:solidFill>
                  <a:schemeClr val="dk1"/>
                </a:solidFill>
              </a:rPr>
              <a:t>CAR-T </a:t>
            </a:r>
            <a:r>
              <a:rPr lang="fr-FR" b="1" dirty="0" err="1">
                <a:solidFill>
                  <a:schemeClr val="dk1"/>
                </a:solidFill>
              </a:rPr>
              <a:t>cells</a:t>
            </a:r>
            <a:r>
              <a:rPr lang="fr-FR" b="1" dirty="0">
                <a:solidFill>
                  <a:schemeClr val="dk1"/>
                </a:solidFill>
              </a:rPr>
              <a:t> </a:t>
            </a:r>
            <a:endParaRPr lang="fr-FR" b="1" dirty="0"/>
          </a:p>
          <a:p>
            <a:pPr algn="ctr"/>
            <a:r>
              <a:rPr lang="fr-FR" dirty="0" err="1">
                <a:solidFill>
                  <a:schemeClr val="dk1"/>
                </a:solidFill>
              </a:rPr>
              <a:t>Chimeric</a:t>
            </a:r>
            <a:r>
              <a:rPr lang="fr-FR" dirty="0">
                <a:solidFill>
                  <a:schemeClr val="dk1"/>
                </a:solidFill>
              </a:rPr>
              <a:t> </a:t>
            </a:r>
            <a:r>
              <a:rPr lang="fr-FR" dirty="0" err="1">
                <a:solidFill>
                  <a:schemeClr val="dk1"/>
                </a:solidFill>
              </a:rPr>
              <a:t>Antigen</a:t>
            </a:r>
            <a:r>
              <a:rPr lang="fr-FR" dirty="0">
                <a:solidFill>
                  <a:schemeClr val="dk1"/>
                </a:solidFill>
              </a:rPr>
              <a:t> </a:t>
            </a:r>
            <a:r>
              <a:rPr lang="fr-FR" dirty="0" err="1">
                <a:solidFill>
                  <a:schemeClr val="dk1"/>
                </a:solidFill>
              </a:rPr>
              <a:t>Receptor</a:t>
            </a:r>
            <a:r>
              <a:rPr lang="fr-FR" dirty="0">
                <a:solidFill>
                  <a:schemeClr val="dk1"/>
                </a:solidFill>
              </a:rPr>
              <a:t> T </a:t>
            </a:r>
            <a:r>
              <a:rPr lang="fr-FR" dirty="0" err="1">
                <a:solidFill>
                  <a:schemeClr val="dk1"/>
                </a:solidFill>
              </a:rPr>
              <a:t>cells</a:t>
            </a:r>
            <a:endParaRPr lang="fr-FR" dirty="0">
              <a:solidFill>
                <a:schemeClr val="dk1"/>
              </a:solidFill>
            </a:endParaRPr>
          </a:p>
          <a:p>
            <a:pPr algn="ctr"/>
            <a:endParaRPr lang="fr-FR" dirty="0">
              <a:solidFill>
                <a:schemeClr val="dk1"/>
              </a:solidFill>
            </a:endParaRPr>
          </a:p>
          <a:p>
            <a:r>
              <a:rPr lang="fr-FR" dirty="0"/>
              <a:t>L</a:t>
            </a:r>
            <a:r>
              <a:rPr lang="fr-FR" dirty="0">
                <a:solidFill>
                  <a:schemeClr val="dk1"/>
                </a:solidFill>
              </a:rPr>
              <a:t>ymphocytes T du patient modifiés pour cibler des antigènes tumoraux.</a:t>
            </a:r>
          </a:p>
        </p:txBody>
      </p:sp>
      <p:sp>
        <p:nvSpPr>
          <p:cNvPr id="14" name="Explosion : 8 points 13">
            <a:extLst>
              <a:ext uri="{FF2B5EF4-FFF2-40B4-BE49-F238E27FC236}">
                <a16:creationId xmlns:a16="http://schemas.microsoft.com/office/drawing/2014/main" id="{CBE4B669-0E0C-4E9A-8C52-04AF0D2F2DBC}"/>
              </a:ext>
            </a:extLst>
          </p:cNvPr>
          <p:cNvSpPr/>
          <p:nvPr/>
        </p:nvSpPr>
        <p:spPr>
          <a:xfrm>
            <a:off x="10276233" y="4939205"/>
            <a:ext cx="1992175" cy="1856125"/>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a:t>Essor important +++</a:t>
            </a:r>
          </a:p>
        </p:txBody>
      </p:sp>
    </p:spTree>
    <p:extLst>
      <p:ext uri="{BB962C8B-B14F-4D97-AF65-F5344CB8AC3E}">
        <p14:creationId xmlns:p14="http://schemas.microsoft.com/office/powerpoint/2010/main" val="111613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612743" y="-315416"/>
            <a:ext cx="2388264" cy="2286432"/>
            <a:chOff x="695940" y="1739361"/>
            <a:chExt cx="1596967" cy="1555284"/>
          </a:xfrm>
          <a:solidFill>
            <a:schemeClr val="accent3"/>
          </a:solidFill>
        </p:grpSpPr>
        <p:sp>
          <p:nvSpPr>
            <p:cNvPr id="16" name="Ellipse 15"/>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7"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7</a:t>
            </a:fld>
            <a:endParaRPr lang="fr-FR" dirty="0"/>
          </a:p>
        </p:txBody>
      </p:sp>
      <p:sp>
        <p:nvSpPr>
          <p:cNvPr id="5" name="Espace réservé du texte 4"/>
          <p:cNvSpPr>
            <a:spLocks noGrp="1"/>
          </p:cNvSpPr>
          <p:nvPr>
            <p:ph type="body" sz="quarter" idx="20"/>
          </p:nvPr>
        </p:nvSpPr>
        <p:spPr>
          <a:xfrm>
            <a:off x="627087" y="893801"/>
            <a:ext cx="9704231" cy="486557"/>
          </a:xfrm>
        </p:spPr>
        <p:txBody>
          <a:bodyPr/>
          <a:lstStyle/>
          <a:p>
            <a:r>
              <a:rPr lang="fr-CA" dirty="0"/>
              <a:t>Des notions floues</a:t>
            </a:r>
          </a:p>
        </p:txBody>
      </p:sp>
      <p:sp>
        <p:nvSpPr>
          <p:cNvPr id="3" name="Rectangle 2"/>
          <p:cNvSpPr/>
          <p:nvPr/>
        </p:nvSpPr>
        <p:spPr>
          <a:xfrm>
            <a:off x="4217795" y="2754326"/>
            <a:ext cx="3521350" cy="923330"/>
          </a:xfrm>
          <a:prstGeom prst="rect">
            <a:avLst/>
          </a:prstGeom>
          <a:noFill/>
        </p:spPr>
        <p:txBody>
          <a:bodyPr wrap="none" lIns="91440" tIns="45720" rIns="91440" bIns="45720">
            <a:spAutoFit/>
          </a:bodyPr>
          <a:lstStyle/>
          <a:p>
            <a:pPr algn="ctr"/>
            <a:r>
              <a:rPr lang="fr-F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biothérapie</a:t>
            </a:r>
          </a:p>
        </p:txBody>
      </p:sp>
      <p:sp>
        <p:nvSpPr>
          <p:cNvPr id="6" name="Rectangle 5"/>
          <p:cNvSpPr/>
          <p:nvPr/>
        </p:nvSpPr>
        <p:spPr>
          <a:xfrm>
            <a:off x="1499102" y="1933585"/>
            <a:ext cx="4479368" cy="923330"/>
          </a:xfrm>
          <a:prstGeom prst="rect">
            <a:avLst/>
          </a:prstGeom>
          <a:noFill/>
        </p:spPr>
        <p:txBody>
          <a:bodyPr wrap="none" lIns="91440" tIns="45720" rIns="91440" bIns="45720">
            <a:spAutoFit/>
          </a:bodyPr>
          <a:lstStyle/>
          <a:p>
            <a:pPr algn="ctr"/>
            <a:r>
              <a:rPr lang="fr-FR" sz="5400" b="0" cap="none" spc="0" dirty="0">
                <a:ln w="0"/>
                <a:solidFill>
                  <a:schemeClr val="accent1"/>
                </a:solidFill>
                <a:effectLst>
                  <a:outerShdw blurRad="38100" dist="25400" dir="5400000" algn="ctr" rotWithShape="0">
                    <a:srgbClr val="6E747A">
                      <a:alpha val="43000"/>
                    </a:srgbClr>
                  </a:outerShdw>
                </a:effectLst>
              </a:rPr>
              <a:t>Thérapie ciblée</a:t>
            </a:r>
          </a:p>
        </p:txBody>
      </p:sp>
      <p:sp>
        <p:nvSpPr>
          <p:cNvPr id="7" name="Rectangle 6"/>
          <p:cNvSpPr/>
          <p:nvPr/>
        </p:nvSpPr>
        <p:spPr>
          <a:xfrm>
            <a:off x="1332663" y="3547799"/>
            <a:ext cx="5018554" cy="923330"/>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immunothérapie</a:t>
            </a:r>
          </a:p>
        </p:txBody>
      </p:sp>
      <p:sp>
        <p:nvSpPr>
          <p:cNvPr id="12" name="Rectangle 11"/>
          <p:cNvSpPr/>
          <p:nvPr/>
        </p:nvSpPr>
        <p:spPr>
          <a:xfrm>
            <a:off x="5670805" y="1471920"/>
            <a:ext cx="2704588" cy="923330"/>
          </a:xfrm>
          <a:prstGeom prst="rect">
            <a:avLst/>
          </a:prstGeom>
          <a:noFill/>
        </p:spPr>
        <p:txBody>
          <a:bodyPr wrap="none" lIns="91440" tIns="45720" rIns="91440" bIns="45720">
            <a:spAutoFit/>
          </a:bodyPr>
          <a:lstStyle/>
          <a:p>
            <a:pPr algn="ctr"/>
            <a:r>
              <a:rPr lang="fr-FR" sz="5400" b="1" dirty="0" err="1">
                <a:ln w="22225">
                  <a:solidFill>
                    <a:schemeClr val="accent2"/>
                  </a:solidFill>
                  <a:prstDash val="solid"/>
                </a:ln>
                <a:solidFill>
                  <a:schemeClr val="accent2">
                    <a:lumMod val="40000"/>
                    <a:lumOff val="60000"/>
                  </a:schemeClr>
                </a:solidFill>
              </a:rPr>
              <a:t>biologics</a:t>
            </a:r>
            <a:endParaRPr lang="fr-FR" sz="5400" b="1" dirty="0">
              <a:ln w="22225">
                <a:solidFill>
                  <a:schemeClr val="accent2"/>
                </a:solidFill>
                <a:prstDash val="solid"/>
              </a:ln>
              <a:solidFill>
                <a:schemeClr val="accent2">
                  <a:lumMod val="40000"/>
                  <a:lumOff val="60000"/>
                </a:schemeClr>
              </a:solidFill>
            </a:endParaRPr>
          </a:p>
        </p:txBody>
      </p:sp>
      <p:sp>
        <p:nvSpPr>
          <p:cNvPr id="13" name="Rectangle 12"/>
          <p:cNvSpPr/>
          <p:nvPr/>
        </p:nvSpPr>
        <p:spPr>
          <a:xfrm>
            <a:off x="6930734" y="3221335"/>
            <a:ext cx="184731" cy="923330"/>
          </a:xfrm>
          <a:prstGeom prst="rect">
            <a:avLst/>
          </a:prstGeom>
          <a:noFill/>
        </p:spPr>
        <p:txBody>
          <a:bodyPr wrap="none" lIns="91440" tIns="45720" rIns="91440" bIns="45720">
            <a:spAutoFit/>
          </a:bodyPr>
          <a:lstStyle/>
          <a:p>
            <a:pPr algn="ctr"/>
            <a:endParaRPr lang="fr-F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4" name="Rectangle 13"/>
          <p:cNvSpPr/>
          <p:nvPr/>
        </p:nvSpPr>
        <p:spPr>
          <a:xfrm>
            <a:off x="6351217" y="3817562"/>
            <a:ext cx="4472617" cy="769441"/>
          </a:xfrm>
          <a:prstGeom prst="rect">
            <a:avLst/>
          </a:prstGeom>
        </p:spPr>
        <p:txBody>
          <a:bodyPr wrap="square">
            <a:spAutoFit/>
          </a:bodyPr>
          <a:lstStyle/>
          <a:p>
            <a:pPr algn="ctr"/>
            <a:r>
              <a:rPr lang="fr-FR" sz="4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biomédicaments</a:t>
            </a:r>
            <a:endParaRPr lang="fr-FR"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8"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endParaRPr lang="fr-CA" altLang="fr-FR" sz="3600" dirty="0">
              <a:solidFill>
                <a:schemeClr val="tx2"/>
              </a:solidFill>
            </a:endParaRPr>
          </a:p>
        </p:txBody>
      </p:sp>
    </p:spTree>
    <p:extLst>
      <p:ext uri="{BB962C8B-B14F-4D97-AF65-F5344CB8AC3E}">
        <p14:creationId xmlns:p14="http://schemas.microsoft.com/office/powerpoint/2010/main" val="27804037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AE78D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D5A8D-8A6A-4BAB-B2F2-B09EA65F783D}"/>
              </a:ext>
            </a:extLst>
          </p:cNvPr>
          <p:cNvSpPr>
            <a:spLocks noGrp="1"/>
          </p:cNvSpPr>
          <p:nvPr>
            <p:ph type="ctrTitle"/>
          </p:nvPr>
        </p:nvSpPr>
        <p:spPr/>
        <p:txBody>
          <a:bodyPr/>
          <a:lstStyle/>
          <a:p>
            <a:r>
              <a:rPr lang="fr-FR" b="1" dirty="0">
                <a:solidFill>
                  <a:schemeClr val="bg1"/>
                </a:solidFill>
              </a:rPr>
              <a:t>Thérapie génique</a:t>
            </a:r>
          </a:p>
        </p:txBody>
      </p:sp>
      <p:sp>
        <p:nvSpPr>
          <p:cNvPr id="3" name="Sous-titre 2">
            <a:extLst>
              <a:ext uri="{FF2B5EF4-FFF2-40B4-BE49-F238E27FC236}">
                <a16:creationId xmlns:a16="http://schemas.microsoft.com/office/drawing/2014/main" id="{25AAA12D-1CEA-43A3-934B-1E3ECF711E14}"/>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8999353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612743" y="-315416"/>
            <a:ext cx="2388264" cy="2286432"/>
            <a:chOff x="695940" y="1739361"/>
            <a:chExt cx="1596967" cy="1555284"/>
          </a:xfrm>
          <a:solidFill>
            <a:srgbClr val="AE78D6"/>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5" name="Espace réservé du contenu 2">
            <a:extLst>
              <a:ext uri="{FF2B5EF4-FFF2-40B4-BE49-F238E27FC236}">
                <a16:creationId xmlns:a16="http://schemas.microsoft.com/office/drawing/2014/main" id="{E7DB5F29-5DEB-014A-BC7B-60C21745B252}"/>
              </a:ext>
            </a:extLst>
          </p:cNvPr>
          <p:cNvSpPr txBox="1">
            <a:spLocks/>
          </p:cNvSpPr>
          <p:nvPr/>
        </p:nvSpPr>
        <p:spPr>
          <a:xfrm>
            <a:off x="2400301" y="908051"/>
            <a:ext cx="7499351" cy="410633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fr-FR" sz="2400" dirty="0"/>
          </a:p>
          <a:p>
            <a:pPr marL="0" indent="0" eaLnBrk="1" fontAlgn="auto" hangingPunct="1">
              <a:spcAft>
                <a:spcPts val="0"/>
              </a:spcAft>
              <a:buNone/>
              <a:defRPr/>
            </a:pPr>
            <a:endParaRPr lang="fr-FR" dirty="0">
              <a:solidFill>
                <a:schemeClr val="accent6"/>
              </a:solidFill>
            </a:endParaRPr>
          </a:p>
        </p:txBody>
      </p:sp>
      <p:sp>
        <p:nvSpPr>
          <p:cNvPr id="3" name="Rectangle 2"/>
          <p:cNvSpPr/>
          <p:nvPr/>
        </p:nvSpPr>
        <p:spPr>
          <a:xfrm>
            <a:off x="8256240" y="6314428"/>
            <a:ext cx="3817263" cy="307777"/>
          </a:xfrm>
          <a:prstGeom prst="rect">
            <a:avLst/>
          </a:prstGeom>
        </p:spPr>
        <p:txBody>
          <a:bodyPr wrap="none">
            <a:spAutoFit/>
          </a:bodyPr>
          <a:lstStyle/>
          <a:p>
            <a:r>
              <a:rPr lang="fr-FR" sz="1400" i="1" dirty="0"/>
              <a:t>https://www.inserm.fr/dossier/therapie-genique/</a:t>
            </a:r>
          </a:p>
        </p:txBody>
      </p:sp>
      <p:pic>
        <p:nvPicPr>
          <p:cNvPr id="4" name="Image 3"/>
          <p:cNvPicPr>
            <a:picLocks noChangeAspect="1"/>
          </p:cNvPicPr>
          <p:nvPr/>
        </p:nvPicPr>
        <p:blipFill>
          <a:blip r:embed="rId2"/>
          <a:stretch>
            <a:fillRect/>
          </a:stretch>
        </p:blipFill>
        <p:spPr>
          <a:xfrm>
            <a:off x="870942" y="1636176"/>
            <a:ext cx="4898083" cy="4718052"/>
          </a:xfrm>
          <a:prstGeom prst="rect">
            <a:avLst/>
          </a:prstGeom>
        </p:spPr>
      </p:pic>
      <p:sp>
        <p:nvSpPr>
          <p:cNvPr id="12" name="ZoneTexte 11"/>
          <p:cNvSpPr txBox="1"/>
          <p:nvPr/>
        </p:nvSpPr>
        <p:spPr>
          <a:xfrm>
            <a:off x="5898505" y="1780648"/>
            <a:ext cx="6168003" cy="4093428"/>
          </a:xfrm>
          <a:prstGeom prst="rect">
            <a:avLst/>
          </a:prstGeom>
          <a:noFill/>
        </p:spPr>
        <p:txBody>
          <a:bodyPr wrap="square" rtlCol="0">
            <a:spAutoFit/>
          </a:bodyPr>
          <a:lstStyle/>
          <a:p>
            <a:pPr marL="285750" indent="-285750">
              <a:buFont typeface="Wingdings" panose="05000000000000000000" pitchFamily="2" charset="2"/>
              <a:buChar char="§"/>
            </a:pPr>
            <a:r>
              <a:rPr lang="fr-FR" sz="2000" dirty="0">
                <a:latin typeface="+mj-lt"/>
              </a:rPr>
              <a:t>Traitement des maladies </a:t>
            </a:r>
            <a:r>
              <a:rPr lang="fr-FR" sz="2000" dirty="0" err="1">
                <a:latin typeface="+mj-lt"/>
              </a:rPr>
              <a:t>monogéniques</a:t>
            </a:r>
            <a:r>
              <a:rPr lang="fr-FR" sz="2000" dirty="0">
                <a:latin typeface="+mj-lt"/>
              </a:rPr>
              <a:t> : incorporer la copie d’un gène fonctionnel dans une cellule cible pour aboutir à la production de la protéine qui fait défaut</a:t>
            </a:r>
          </a:p>
          <a:p>
            <a:pPr marL="742950" lvl="1" indent="-285750">
              <a:buFont typeface="Wingdings" panose="05000000000000000000" pitchFamily="2" charset="2"/>
              <a:buChar char="§"/>
            </a:pPr>
            <a:r>
              <a:rPr lang="fr-FR" sz="2000" dirty="0">
                <a:latin typeface="+mj-lt"/>
              </a:rPr>
              <a:t>in vivo </a:t>
            </a:r>
          </a:p>
          <a:p>
            <a:pPr marL="742950" lvl="1" indent="-285750">
              <a:buFont typeface="Wingdings" panose="05000000000000000000" pitchFamily="2" charset="2"/>
              <a:buChar char="§"/>
            </a:pPr>
            <a:r>
              <a:rPr lang="fr-FR" sz="2000" dirty="0">
                <a:latin typeface="+mj-lt"/>
              </a:rPr>
              <a:t>ex vivo</a:t>
            </a:r>
          </a:p>
          <a:p>
            <a:pPr marL="742950" lvl="1" indent="-285750">
              <a:buFont typeface="Wingdings" panose="05000000000000000000" pitchFamily="2" charset="2"/>
              <a:buChar char="§"/>
            </a:pPr>
            <a:endParaRPr lang="fr-FR" sz="2000" dirty="0">
              <a:latin typeface="+mj-lt"/>
            </a:endParaRPr>
          </a:p>
          <a:p>
            <a:pPr marL="285750" indent="-285750">
              <a:buFont typeface="Wingdings" panose="05000000000000000000" pitchFamily="2" charset="2"/>
              <a:buChar char="§"/>
            </a:pPr>
            <a:r>
              <a:rPr lang="fr-FR" sz="2000" dirty="0">
                <a:latin typeface="+mj-lt"/>
              </a:rPr>
              <a:t>Edition génomique : réparer des mutations génétiques de façon ciblées (outils CRISPR)</a:t>
            </a:r>
          </a:p>
          <a:p>
            <a:pPr marL="285750" indent="-285750">
              <a:buFont typeface="Wingdings" panose="05000000000000000000" pitchFamily="2" charset="2"/>
              <a:buChar char="§"/>
            </a:pPr>
            <a:endParaRPr lang="fr-FR" sz="2000" dirty="0">
              <a:latin typeface="+mj-lt"/>
            </a:endParaRPr>
          </a:p>
          <a:p>
            <a:pPr marL="285750" indent="-285750">
              <a:buFont typeface="Wingdings" panose="05000000000000000000" pitchFamily="2" charset="2"/>
              <a:buChar char="§"/>
            </a:pPr>
            <a:r>
              <a:rPr lang="fr-FR" sz="2000" dirty="0">
                <a:latin typeface="+mj-lt"/>
              </a:rPr>
              <a:t>Production de cellules thérapeutiques par thérapie génique : CAR T </a:t>
            </a:r>
            <a:r>
              <a:rPr lang="fr-FR" sz="2000" dirty="0" err="1">
                <a:latin typeface="+mj-lt"/>
              </a:rPr>
              <a:t>cells</a:t>
            </a:r>
            <a:endParaRPr lang="fr-FR" sz="2000" dirty="0">
              <a:latin typeface="+mj-lt"/>
            </a:endParaRPr>
          </a:p>
          <a:p>
            <a:pPr marL="285750" indent="-285750">
              <a:buFont typeface="Wingdings" panose="05000000000000000000" pitchFamily="2" charset="2"/>
              <a:buChar char="§"/>
            </a:pPr>
            <a:endParaRPr lang="fr-FR" sz="2000" dirty="0">
              <a:latin typeface="+mj-lt"/>
            </a:endParaRPr>
          </a:p>
          <a:p>
            <a:pPr marL="285750" indent="-285750">
              <a:buFont typeface="Wingdings" panose="05000000000000000000" pitchFamily="2" charset="2"/>
              <a:buChar char="§"/>
            </a:pPr>
            <a:r>
              <a:rPr lang="fr-FR" sz="2000" dirty="0">
                <a:latin typeface="+mj-lt"/>
              </a:rPr>
              <a:t>Virus </a:t>
            </a:r>
            <a:r>
              <a:rPr lang="fr-FR" sz="2000" dirty="0" err="1">
                <a:latin typeface="+mj-lt"/>
              </a:rPr>
              <a:t>oncolytiques</a:t>
            </a:r>
            <a:r>
              <a:rPr lang="fr-FR" sz="2000" dirty="0">
                <a:latin typeface="+mj-lt"/>
              </a:rPr>
              <a:t> (</a:t>
            </a:r>
            <a:r>
              <a:rPr lang="fr-FR" sz="2000" dirty="0" err="1">
                <a:latin typeface="+mj-lt"/>
              </a:rPr>
              <a:t>imlygic</a:t>
            </a:r>
            <a:r>
              <a:rPr lang="fr-FR" sz="2000" dirty="0">
                <a:latin typeface="+mj-lt"/>
              </a:rPr>
              <a:t>)</a:t>
            </a:r>
          </a:p>
        </p:txBody>
      </p:sp>
      <p:sp>
        <p:nvSpPr>
          <p:cNvPr id="13" name="Espace réservé du texte 3">
            <a:extLst>
              <a:ext uri="{FF2B5EF4-FFF2-40B4-BE49-F238E27FC236}">
                <a16:creationId xmlns:a16="http://schemas.microsoft.com/office/drawing/2014/main" id="{BA43DA1D-C5DA-418E-A8EF-8EE3C2D995C1}"/>
              </a:ext>
            </a:extLst>
          </p:cNvPr>
          <p:cNvSpPr txBox="1">
            <a:spLocks/>
          </p:cNvSpPr>
          <p:nvPr/>
        </p:nvSpPr>
        <p:spPr>
          <a:xfrm>
            <a:off x="572002" y="298468"/>
            <a:ext cx="10134306" cy="535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THERAPIE GÉNIQUE</a:t>
            </a:r>
          </a:p>
        </p:txBody>
      </p:sp>
    </p:spTree>
    <p:extLst>
      <p:ext uri="{BB962C8B-B14F-4D97-AF65-F5344CB8AC3E}">
        <p14:creationId xmlns:p14="http://schemas.microsoft.com/office/powerpoint/2010/main" val="7616500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612743" y="-315416"/>
            <a:ext cx="2388264" cy="2286432"/>
            <a:chOff x="695940" y="1739361"/>
            <a:chExt cx="1596967" cy="1555284"/>
          </a:xfrm>
          <a:solidFill>
            <a:srgbClr val="AE78D6"/>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5" name="Espace réservé du contenu 2">
            <a:extLst>
              <a:ext uri="{FF2B5EF4-FFF2-40B4-BE49-F238E27FC236}">
                <a16:creationId xmlns:a16="http://schemas.microsoft.com/office/drawing/2014/main" id="{E7DB5F29-5DEB-014A-BC7B-60C21745B252}"/>
              </a:ext>
            </a:extLst>
          </p:cNvPr>
          <p:cNvSpPr txBox="1">
            <a:spLocks/>
          </p:cNvSpPr>
          <p:nvPr/>
        </p:nvSpPr>
        <p:spPr>
          <a:xfrm>
            <a:off x="2400301" y="908051"/>
            <a:ext cx="7499351" cy="410633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fr-FR" sz="2400" dirty="0"/>
          </a:p>
          <a:p>
            <a:pPr marL="0" indent="0" eaLnBrk="1" fontAlgn="auto" hangingPunct="1">
              <a:spcAft>
                <a:spcPts val="0"/>
              </a:spcAft>
              <a:buNone/>
              <a:defRPr/>
            </a:pPr>
            <a:endParaRPr lang="fr-FR" dirty="0">
              <a:solidFill>
                <a:schemeClr val="accent6"/>
              </a:solidFill>
            </a:endParaRPr>
          </a:p>
        </p:txBody>
      </p:sp>
      <p:sp>
        <p:nvSpPr>
          <p:cNvPr id="3" name="Rectangle 2"/>
          <p:cNvSpPr/>
          <p:nvPr/>
        </p:nvSpPr>
        <p:spPr>
          <a:xfrm>
            <a:off x="8256240" y="6314428"/>
            <a:ext cx="3817263" cy="307777"/>
          </a:xfrm>
          <a:prstGeom prst="rect">
            <a:avLst/>
          </a:prstGeom>
        </p:spPr>
        <p:txBody>
          <a:bodyPr wrap="none">
            <a:spAutoFit/>
          </a:bodyPr>
          <a:lstStyle/>
          <a:p>
            <a:r>
              <a:rPr lang="fr-FR" sz="1400" i="1" dirty="0"/>
              <a:t>https://www.inserm.fr/dossier/therapie-genique/</a:t>
            </a:r>
          </a:p>
        </p:txBody>
      </p:sp>
      <p:sp>
        <p:nvSpPr>
          <p:cNvPr id="6" name="Espace réservé du contenu 5"/>
          <p:cNvSpPr>
            <a:spLocks noGrp="1"/>
          </p:cNvSpPr>
          <p:nvPr>
            <p:ph idx="1"/>
          </p:nvPr>
        </p:nvSpPr>
        <p:spPr>
          <a:xfrm>
            <a:off x="357037" y="2146780"/>
            <a:ext cx="5018883" cy="4122528"/>
          </a:xfrm>
        </p:spPr>
        <p:txBody>
          <a:bodyPr>
            <a:normAutofit/>
          </a:bodyPr>
          <a:lstStyle/>
          <a:p>
            <a:pPr>
              <a:buClr>
                <a:schemeClr val="tx2"/>
              </a:buClr>
              <a:buFont typeface="Wingdings" panose="05000000000000000000" pitchFamily="2" charset="2"/>
              <a:buChar char="§"/>
            </a:pPr>
            <a:r>
              <a:rPr lang="fr-FR" sz="2400" dirty="0">
                <a:latin typeface="+mj-lt"/>
              </a:rPr>
              <a:t>ADA-SCID : Déficit immunitaire combiné sévère dû à un déficit en adénosine désaminase</a:t>
            </a:r>
          </a:p>
          <a:p>
            <a:pPr>
              <a:buClr>
                <a:schemeClr val="tx2"/>
              </a:buClr>
              <a:buFont typeface="Wingdings" panose="05000000000000000000" pitchFamily="2" charset="2"/>
              <a:buChar char="§"/>
            </a:pPr>
            <a:endParaRPr lang="fr-FR" sz="2400" dirty="0">
              <a:latin typeface="+mj-lt"/>
            </a:endParaRPr>
          </a:p>
          <a:p>
            <a:pPr>
              <a:buClr>
                <a:schemeClr val="tx2"/>
              </a:buClr>
              <a:buFont typeface="Wingdings" panose="05000000000000000000" pitchFamily="2" charset="2"/>
              <a:buChar char="§"/>
            </a:pPr>
            <a:r>
              <a:rPr lang="fr-FR" sz="2400" dirty="0" err="1">
                <a:latin typeface="+mj-lt"/>
              </a:rPr>
              <a:t>Strimvelis</a:t>
            </a:r>
            <a:r>
              <a:rPr lang="fr-FR" sz="2400" dirty="0">
                <a:latin typeface="+mj-lt"/>
              </a:rPr>
              <a:t> : Fraction cellulaire autologue enrichie en CD34+ contenant des cellules CD34+ </a:t>
            </a:r>
            <a:r>
              <a:rPr lang="fr-FR" sz="2400" dirty="0" err="1">
                <a:latin typeface="+mj-lt"/>
              </a:rPr>
              <a:t>transduites</a:t>
            </a:r>
            <a:r>
              <a:rPr lang="fr-FR" sz="2400" dirty="0">
                <a:latin typeface="+mj-lt"/>
              </a:rPr>
              <a:t> avec un vecteur rétroviral codant la séquence d’ADNc du gène ADA humain</a:t>
            </a:r>
          </a:p>
        </p:txBody>
      </p:sp>
      <p:pic>
        <p:nvPicPr>
          <p:cNvPr id="1026" name="Picture 2" descr="https://tacshealthcare.com.au/wp-content/uploads/2018/10/health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807" y="1536186"/>
            <a:ext cx="6264696" cy="4733122"/>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texte 3">
            <a:extLst>
              <a:ext uri="{FF2B5EF4-FFF2-40B4-BE49-F238E27FC236}">
                <a16:creationId xmlns:a16="http://schemas.microsoft.com/office/drawing/2014/main" id="{BA43DA1D-C5DA-418E-A8EF-8EE3C2D995C1}"/>
              </a:ext>
            </a:extLst>
          </p:cNvPr>
          <p:cNvSpPr txBox="1">
            <a:spLocks/>
          </p:cNvSpPr>
          <p:nvPr/>
        </p:nvSpPr>
        <p:spPr>
          <a:xfrm>
            <a:off x="572002" y="298468"/>
            <a:ext cx="10134306" cy="535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THERAPIE GÉNIQUE</a:t>
            </a:r>
          </a:p>
        </p:txBody>
      </p:sp>
    </p:spTree>
    <p:extLst>
      <p:ext uri="{BB962C8B-B14F-4D97-AF65-F5344CB8AC3E}">
        <p14:creationId xmlns:p14="http://schemas.microsoft.com/office/powerpoint/2010/main" val="9326231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612743" y="-315416"/>
            <a:ext cx="2388264" cy="2286432"/>
            <a:chOff x="695940" y="1739361"/>
            <a:chExt cx="1596967" cy="1555284"/>
          </a:xfrm>
          <a:solidFill>
            <a:srgbClr val="AE78D6"/>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5" name="Espace réservé du contenu 2">
            <a:extLst>
              <a:ext uri="{FF2B5EF4-FFF2-40B4-BE49-F238E27FC236}">
                <a16:creationId xmlns:a16="http://schemas.microsoft.com/office/drawing/2014/main" id="{E7DB5F29-5DEB-014A-BC7B-60C21745B252}"/>
              </a:ext>
            </a:extLst>
          </p:cNvPr>
          <p:cNvSpPr txBox="1">
            <a:spLocks/>
          </p:cNvSpPr>
          <p:nvPr/>
        </p:nvSpPr>
        <p:spPr>
          <a:xfrm>
            <a:off x="2400301" y="908051"/>
            <a:ext cx="7499351" cy="410633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fr-FR" sz="2400" dirty="0"/>
          </a:p>
          <a:p>
            <a:pPr marL="0" indent="0" eaLnBrk="1" fontAlgn="auto" hangingPunct="1">
              <a:spcAft>
                <a:spcPts val="0"/>
              </a:spcAft>
              <a:buNone/>
              <a:defRPr/>
            </a:pPr>
            <a:endParaRPr lang="fr-FR" dirty="0">
              <a:solidFill>
                <a:schemeClr val="accent6"/>
              </a:solidFill>
            </a:endParaRPr>
          </a:p>
        </p:txBody>
      </p:sp>
      <p:pic>
        <p:nvPicPr>
          <p:cNvPr id="12"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267" y="1268760"/>
            <a:ext cx="5859843" cy="536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260735" y="1636176"/>
            <a:ext cx="3303277" cy="523220"/>
          </a:xfrm>
          <a:prstGeom prst="rect">
            <a:avLst/>
          </a:prstGeom>
          <a:noFill/>
        </p:spPr>
        <p:txBody>
          <a:bodyPr wrap="none" rtlCol="0">
            <a:spAutoFit/>
          </a:bodyPr>
          <a:lstStyle/>
          <a:p>
            <a:r>
              <a:rPr lang="fr-FR" sz="2800" b="1" dirty="0"/>
              <a:t>Ciseaux moléculaires</a:t>
            </a:r>
          </a:p>
        </p:txBody>
      </p:sp>
      <p:sp>
        <p:nvSpPr>
          <p:cNvPr id="13" name="Espace réservé du texte 3">
            <a:extLst>
              <a:ext uri="{FF2B5EF4-FFF2-40B4-BE49-F238E27FC236}">
                <a16:creationId xmlns:a16="http://schemas.microsoft.com/office/drawing/2014/main" id="{BA43DA1D-C5DA-418E-A8EF-8EE3C2D995C1}"/>
              </a:ext>
            </a:extLst>
          </p:cNvPr>
          <p:cNvSpPr txBox="1">
            <a:spLocks/>
          </p:cNvSpPr>
          <p:nvPr/>
        </p:nvSpPr>
        <p:spPr>
          <a:xfrm>
            <a:off x="572002" y="298468"/>
            <a:ext cx="10134306" cy="535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THERAPIE GÉNIQUE</a:t>
            </a:r>
          </a:p>
        </p:txBody>
      </p:sp>
      <p:sp>
        <p:nvSpPr>
          <p:cNvPr id="14" name="Espace réservé du texte 4">
            <a:extLst>
              <a:ext uri="{FF2B5EF4-FFF2-40B4-BE49-F238E27FC236}">
                <a16:creationId xmlns:a16="http://schemas.microsoft.com/office/drawing/2014/main" id="{9532359E-61F6-4B28-8B24-ABB7BB4611E9}"/>
              </a:ext>
            </a:extLst>
          </p:cNvPr>
          <p:cNvSpPr txBox="1">
            <a:spLocks/>
          </p:cNvSpPr>
          <p:nvPr/>
        </p:nvSpPr>
        <p:spPr>
          <a:xfrm>
            <a:off x="572002" y="833952"/>
            <a:ext cx="9704231" cy="4865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OUTILS CRISPR-Cas9</a:t>
            </a:r>
          </a:p>
        </p:txBody>
      </p:sp>
    </p:spTree>
    <p:extLst>
      <p:ext uri="{BB962C8B-B14F-4D97-AF65-F5344CB8AC3E}">
        <p14:creationId xmlns:p14="http://schemas.microsoft.com/office/powerpoint/2010/main" val="31943991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612743" y="-315416"/>
            <a:ext cx="2388264" cy="2286432"/>
            <a:chOff x="695940" y="1739361"/>
            <a:chExt cx="1596967" cy="1555284"/>
          </a:xfrm>
          <a:solidFill>
            <a:srgbClr val="AE78D6"/>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5" name="Espace réservé du contenu 2">
            <a:extLst>
              <a:ext uri="{FF2B5EF4-FFF2-40B4-BE49-F238E27FC236}">
                <a16:creationId xmlns:a16="http://schemas.microsoft.com/office/drawing/2014/main" id="{E7DB5F29-5DEB-014A-BC7B-60C21745B252}"/>
              </a:ext>
            </a:extLst>
          </p:cNvPr>
          <p:cNvSpPr txBox="1">
            <a:spLocks/>
          </p:cNvSpPr>
          <p:nvPr/>
        </p:nvSpPr>
        <p:spPr>
          <a:xfrm>
            <a:off x="2400301" y="908051"/>
            <a:ext cx="7499351" cy="410633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fr-FR" sz="2400" dirty="0"/>
          </a:p>
          <a:p>
            <a:pPr marL="0" indent="0" eaLnBrk="1" fontAlgn="auto" hangingPunct="1">
              <a:spcAft>
                <a:spcPts val="0"/>
              </a:spcAft>
              <a:buNone/>
              <a:defRPr/>
            </a:pPr>
            <a:endParaRPr lang="fr-FR" dirty="0">
              <a:solidFill>
                <a:schemeClr val="accent6"/>
              </a:solidFill>
            </a:endParaRPr>
          </a:p>
        </p:txBody>
      </p:sp>
      <p:sp>
        <p:nvSpPr>
          <p:cNvPr id="3" name="Rectangle 2"/>
          <p:cNvSpPr/>
          <p:nvPr/>
        </p:nvSpPr>
        <p:spPr>
          <a:xfrm>
            <a:off x="8256240" y="6314428"/>
            <a:ext cx="3817263" cy="307777"/>
          </a:xfrm>
          <a:prstGeom prst="rect">
            <a:avLst/>
          </a:prstGeom>
        </p:spPr>
        <p:txBody>
          <a:bodyPr wrap="none">
            <a:spAutoFit/>
          </a:bodyPr>
          <a:lstStyle/>
          <a:p>
            <a:r>
              <a:rPr lang="fr-FR" sz="1400" i="1" dirty="0"/>
              <a:t>https://www.inserm.fr/dossier/therapie-genique/</a:t>
            </a:r>
          </a:p>
        </p:txBody>
      </p:sp>
      <p:sp>
        <p:nvSpPr>
          <p:cNvPr id="2" name="ZoneTexte 1"/>
          <p:cNvSpPr txBox="1"/>
          <p:nvPr/>
        </p:nvSpPr>
        <p:spPr>
          <a:xfrm>
            <a:off x="263353" y="2138076"/>
            <a:ext cx="5760640" cy="3785652"/>
          </a:xfrm>
          <a:prstGeom prst="rect">
            <a:avLst/>
          </a:prstGeom>
          <a:noFill/>
        </p:spPr>
        <p:txBody>
          <a:bodyPr wrap="square" rtlCol="0">
            <a:spAutoFit/>
          </a:bodyPr>
          <a:lstStyle/>
          <a:p>
            <a:r>
              <a:rPr lang="fr-FR" sz="2400" dirty="0">
                <a:latin typeface="+mj-lt"/>
              </a:rPr>
              <a:t>Combinaison de thérapie génique et de thérapie cellulaire</a:t>
            </a:r>
          </a:p>
          <a:p>
            <a:endParaRPr lang="fr-FR" sz="2400" dirty="0">
              <a:latin typeface="+mj-lt"/>
            </a:endParaRPr>
          </a:p>
          <a:p>
            <a:pPr marL="285750" indent="-285750">
              <a:buFont typeface="Wingdings" panose="05000000000000000000" pitchFamily="2" charset="2"/>
              <a:buChar char="§"/>
            </a:pPr>
            <a:r>
              <a:rPr lang="fr-FR" sz="2400" dirty="0">
                <a:latin typeface="+mj-lt"/>
              </a:rPr>
              <a:t>Prélèvements de lymphocytes T</a:t>
            </a:r>
          </a:p>
          <a:p>
            <a:pPr marL="285750" indent="-285750">
              <a:buFont typeface="Wingdings" panose="05000000000000000000" pitchFamily="2" charset="2"/>
              <a:buChar char="§"/>
            </a:pPr>
            <a:r>
              <a:rPr lang="fr-FR" sz="2400" dirty="0">
                <a:latin typeface="+mj-lt"/>
              </a:rPr>
              <a:t>Modification génétique (introduction d’un récepteur chimérique CAR reconnaissant CD19 des cellules malignes</a:t>
            </a:r>
          </a:p>
          <a:p>
            <a:pPr marL="285750" indent="-285750">
              <a:buFont typeface="Wingdings" panose="05000000000000000000" pitchFamily="2" charset="2"/>
              <a:buChar char="§"/>
            </a:pPr>
            <a:r>
              <a:rPr lang="fr-FR" sz="2400" dirty="0">
                <a:latin typeface="+mj-lt"/>
              </a:rPr>
              <a:t>Amplification</a:t>
            </a:r>
          </a:p>
          <a:p>
            <a:pPr marL="285750" indent="-285750">
              <a:buFont typeface="Wingdings" panose="05000000000000000000" pitchFamily="2" charset="2"/>
              <a:buChar char="§"/>
            </a:pPr>
            <a:r>
              <a:rPr lang="fr-FR" sz="2400" dirty="0">
                <a:latin typeface="+mj-lt"/>
              </a:rPr>
              <a:t>Réinjection : élimination des cellules malignes</a:t>
            </a:r>
          </a:p>
        </p:txBody>
      </p:sp>
      <p:pic>
        <p:nvPicPr>
          <p:cNvPr id="2050" name="Picture 2" descr="https://www.inserm.fr/wp-content/uploads/cest-quoi-les-cart-t-plarge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9976" y="1514850"/>
            <a:ext cx="5615824" cy="4707382"/>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texte 3">
            <a:extLst>
              <a:ext uri="{FF2B5EF4-FFF2-40B4-BE49-F238E27FC236}">
                <a16:creationId xmlns:a16="http://schemas.microsoft.com/office/drawing/2014/main" id="{BA43DA1D-C5DA-418E-A8EF-8EE3C2D995C1}"/>
              </a:ext>
            </a:extLst>
          </p:cNvPr>
          <p:cNvSpPr txBox="1">
            <a:spLocks/>
          </p:cNvSpPr>
          <p:nvPr/>
        </p:nvSpPr>
        <p:spPr>
          <a:xfrm>
            <a:off x="572002" y="298468"/>
            <a:ext cx="10134306" cy="535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THERAPIE GÉNIQUE</a:t>
            </a:r>
          </a:p>
        </p:txBody>
      </p:sp>
      <p:sp>
        <p:nvSpPr>
          <p:cNvPr id="13" name="Espace réservé du texte 4">
            <a:extLst>
              <a:ext uri="{FF2B5EF4-FFF2-40B4-BE49-F238E27FC236}">
                <a16:creationId xmlns:a16="http://schemas.microsoft.com/office/drawing/2014/main" id="{9532359E-61F6-4B28-8B24-ABB7BB4611E9}"/>
              </a:ext>
            </a:extLst>
          </p:cNvPr>
          <p:cNvSpPr txBox="1">
            <a:spLocks/>
          </p:cNvSpPr>
          <p:nvPr/>
        </p:nvSpPr>
        <p:spPr>
          <a:xfrm>
            <a:off x="572002" y="833952"/>
            <a:ext cx="9704231" cy="4865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CAR T-</a:t>
            </a:r>
            <a:r>
              <a:rPr lang="fr-FR" dirty="0" err="1"/>
              <a:t>Cells</a:t>
            </a:r>
            <a:endParaRPr lang="fr-FR" dirty="0"/>
          </a:p>
        </p:txBody>
      </p:sp>
    </p:spTree>
    <p:extLst>
      <p:ext uri="{BB962C8B-B14F-4D97-AF65-F5344CB8AC3E}">
        <p14:creationId xmlns:p14="http://schemas.microsoft.com/office/powerpoint/2010/main" val="19585998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612743" y="-315416"/>
            <a:ext cx="2388264" cy="2286432"/>
            <a:chOff x="695940" y="1739361"/>
            <a:chExt cx="1596967" cy="1555284"/>
          </a:xfrm>
          <a:solidFill>
            <a:srgbClr val="AE78D6"/>
          </a:solidFill>
        </p:grpSpPr>
        <p:sp>
          <p:nvSpPr>
            <p:cNvPr id="10" name="Ellipse 9"/>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1"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5" name="Espace réservé du contenu 2">
            <a:extLst>
              <a:ext uri="{FF2B5EF4-FFF2-40B4-BE49-F238E27FC236}">
                <a16:creationId xmlns:a16="http://schemas.microsoft.com/office/drawing/2014/main" id="{E7DB5F29-5DEB-014A-BC7B-60C21745B252}"/>
              </a:ext>
            </a:extLst>
          </p:cNvPr>
          <p:cNvSpPr txBox="1">
            <a:spLocks/>
          </p:cNvSpPr>
          <p:nvPr/>
        </p:nvSpPr>
        <p:spPr>
          <a:xfrm>
            <a:off x="2400301" y="908051"/>
            <a:ext cx="7499351" cy="410633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fr-FR" sz="2400" dirty="0"/>
          </a:p>
          <a:p>
            <a:pPr marL="0" indent="0" eaLnBrk="1" fontAlgn="auto" hangingPunct="1">
              <a:spcAft>
                <a:spcPts val="0"/>
              </a:spcAft>
              <a:buNone/>
              <a:defRPr/>
            </a:pPr>
            <a:endParaRPr lang="fr-FR" dirty="0">
              <a:solidFill>
                <a:schemeClr val="accent6"/>
              </a:solidFill>
            </a:endParaRPr>
          </a:p>
        </p:txBody>
      </p:sp>
      <p:sp>
        <p:nvSpPr>
          <p:cNvPr id="3" name="Rectangle 2"/>
          <p:cNvSpPr/>
          <p:nvPr/>
        </p:nvSpPr>
        <p:spPr>
          <a:xfrm>
            <a:off x="8256240" y="6314428"/>
            <a:ext cx="3817263" cy="307777"/>
          </a:xfrm>
          <a:prstGeom prst="rect">
            <a:avLst/>
          </a:prstGeom>
        </p:spPr>
        <p:txBody>
          <a:bodyPr wrap="none">
            <a:spAutoFit/>
          </a:bodyPr>
          <a:lstStyle/>
          <a:p>
            <a:r>
              <a:rPr lang="fr-FR" sz="1400" i="1" dirty="0"/>
              <a:t>https://www.inserm.fr/dossier/therapie-genique/</a:t>
            </a:r>
          </a:p>
        </p:txBody>
      </p:sp>
      <p:pic>
        <p:nvPicPr>
          <p:cNvPr id="7" name="Image 6"/>
          <p:cNvPicPr>
            <a:picLocks noChangeAspect="1"/>
          </p:cNvPicPr>
          <p:nvPr/>
        </p:nvPicPr>
        <p:blipFill>
          <a:blip r:embed="rId2"/>
          <a:stretch>
            <a:fillRect/>
          </a:stretch>
        </p:blipFill>
        <p:spPr>
          <a:xfrm>
            <a:off x="2118194" y="1478967"/>
            <a:ext cx="8715375" cy="4429125"/>
          </a:xfrm>
          <a:prstGeom prst="rect">
            <a:avLst/>
          </a:prstGeom>
        </p:spPr>
      </p:pic>
      <p:sp>
        <p:nvSpPr>
          <p:cNvPr id="12" name="Espace réservé du texte 3">
            <a:extLst>
              <a:ext uri="{FF2B5EF4-FFF2-40B4-BE49-F238E27FC236}">
                <a16:creationId xmlns:a16="http://schemas.microsoft.com/office/drawing/2014/main" id="{BA43DA1D-C5DA-418E-A8EF-8EE3C2D995C1}"/>
              </a:ext>
            </a:extLst>
          </p:cNvPr>
          <p:cNvSpPr txBox="1">
            <a:spLocks/>
          </p:cNvSpPr>
          <p:nvPr/>
        </p:nvSpPr>
        <p:spPr>
          <a:xfrm>
            <a:off x="572002" y="298468"/>
            <a:ext cx="10134306" cy="535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THERAPIE GÉNIQUE</a:t>
            </a:r>
          </a:p>
        </p:txBody>
      </p:sp>
    </p:spTree>
    <p:extLst>
      <p:ext uri="{BB962C8B-B14F-4D97-AF65-F5344CB8AC3E}">
        <p14:creationId xmlns:p14="http://schemas.microsoft.com/office/powerpoint/2010/main" val="2344885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76</a:t>
            </a:fld>
            <a:endParaRPr lang="fr-FR" dirty="0"/>
          </a:p>
        </p:txBody>
      </p:sp>
      <p:sp>
        <p:nvSpPr>
          <p:cNvPr id="3" name="Espace réservé du texte 2"/>
          <p:cNvSpPr>
            <a:spLocks noGrp="1"/>
          </p:cNvSpPr>
          <p:nvPr>
            <p:ph type="body" sz="quarter" idx="27"/>
          </p:nvPr>
        </p:nvSpPr>
        <p:spPr>
          <a:xfrm>
            <a:off x="1310132" y="2233556"/>
            <a:ext cx="7716910" cy="4088735"/>
          </a:xfrm>
        </p:spPr>
        <p:txBody>
          <a:bodyPr>
            <a:normAutofit/>
          </a:bodyPr>
          <a:lstStyle/>
          <a:p>
            <a:pPr marL="7937" indent="0">
              <a:buNone/>
            </a:pPr>
            <a:r>
              <a:rPr lang="fr-FR" sz="5400" dirty="0" err="1">
                <a:solidFill>
                  <a:schemeClr val="tx2"/>
                </a:solidFill>
              </a:rPr>
              <a:t>Pembrolizumab</a:t>
            </a:r>
            <a:endParaRPr lang="fr-FR" sz="5400" dirty="0">
              <a:solidFill>
                <a:schemeClr val="tx2"/>
              </a:solidFill>
            </a:endParaRPr>
          </a:p>
        </p:txBody>
      </p:sp>
      <p:sp>
        <p:nvSpPr>
          <p:cNvPr id="4" name="Espace réservé du texte 3"/>
          <p:cNvSpPr>
            <a:spLocks noGrp="1"/>
          </p:cNvSpPr>
          <p:nvPr>
            <p:ph type="body" sz="quarter" idx="19"/>
          </p:nvPr>
        </p:nvSpPr>
        <p:spPr/>
        <p:txBody>
          <a:bodyPr/>
          <a:lstStyle/>
          <a:p>
            <a:r>
              <a:rPr lang="fr-FR" dirty="0"/>
              <a:t>Nomenclature : Exemples</a:t>
            </a:r>
          </a:p>
        </p:txBody>
      </p:sp>
      <p:sp>
        <p:nvSpPr>
          <p:cNvPr id="5" name="Espace réservé du texte 4"/>
          <p:cNvSpPr>
            <a:spLocks noGrp="1"/>
          </p:cNvSpPr>
          <p:nvPr>
            <p:ph type="body" sz="quarter" idx="20"/>
          </p:nvPr>
        </p:nvSpPr>
        <p:spPr/>
        <p:txBody>
          <a:bodyPr/>
          <a:lstStyle/>
          <a:p>
            <a:endParaRPr lang="fr-FR" dirty="0"/>
          </a:p>
        </p:txBody>
      </p:sp>
      <p:pic>
        <p:nvPicPr>
          <p:cNvPr id="8" name="Image 7"/>
          <p:cNvPicPr>
            <a:picLocks noChangeAspect="1"/>
          </p:cNvPicPr>
          <p:nvPr/>
        </p:nvPicPr>
        <p:blipFill>
          <a:blip r:embed="rId3"/>
          <a:stretch>
            <a:fillRect/>
          </a:stretch>
        </p:blipFill>
        <p:spPr>
          <a:xfrm>
            <a:off x="6736820" y="375458"/>
            <a:ext cx="4580443" cy="6190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04556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77</a:t>
            </a:fld>
            <a:endParaRPr lang="fr-FR" dirty="0"/>
          </a:p>
        </p:txBody>
      </p:sp>
      <p:pic>
        <p:nvPicPr>
          <p:cNvPr id="7" name="Image 6"/>
          <p:cNvPicPr>
            <a:picLocks noChangeAspect="1"/>
          </p:cNvPicPr>
          <p:nvPr/>
        </p:nvPicPr>
        <p:blipFill>
          <a:blip r:embed="rId2"/>
          <a:stretch>
            <a:fillRect/>
          </a:stretch>
        </p:blipFill>
        <p:spPr>
          <a:xfrm>
            <a:off x="6006164" y="874291"/>
            <a:ext cx="5438274" cy="5357879"/>
          </a:xfrm>
          <a:prstGeom prst="rect">
            <a:avLst/>
          </a:prstGeom>
        </p:spPr>
      </p:pic>
      <p:sp>
        <p:nvSpPr>
          <p:cNvPr id="3" name="Espace réservé du texte 2"/>
          <p:cNvSpPr>
            <a:spLocks noGrp="1"/>
          </p:cNvSpPr>
          <p:nvPr>
            <p:ph type="body" sz="quarter" idx="27"/>
          </p:nvPr>
        </p:nvSpPr>
        <p:spPr>
          <a:xfrm>
            <a:off x="1310132" y="2233556"/>
            <a:ext cx="4442082" cy="4088735"/>
          </a:xfrm>
        </p:spPr>
        <p:txBody>
          <a:bodyPr>
            <a:normAutofit fontScale="85000" lnSpcReduction="20000"/>
          </a:bodyPr>
          <a:lstStyle/>
          <a:p>
            <a:r>
              <a:rPr lang="fr-FR" dirty="0">
                <a:solidFill>
                  <a:schemeClr val="tx2"/>
                </a:solidFill>
              </a:rPr>
              <a:t>Nomenclature :</a:t>
            </a:r>
          </a:p>
          <a:p>
            <a:pPr lvl="1"/>
            <a:r>
              <a:rPr lang="fr-FR" dirty="0">
                <a:solidFill>
                  <a:schemeClr val="tx2"/>
                </a:solidFill>
              </a:rPr>
              <a:t>-mab : anticorps monoclonal</a:t>
            </a:r>
          </a:p>
          <a:p>
            <a:pPr lvl="1"/>
            <a:r>
              <a:rPr lang="fr-FR" dirty="0">
                <a:solidFill>
                  <a:schemeClr val="tx2"/>
                </a:solidFill>
              </a:rPr>
              <a:t>-</a:t>
            </a:r>
            <a:r>
              <a:rPr lang="fr-FR" dirty="0" err="1">
                <a:solidFill>
                  <a:schemeClr val="tx2"/>
                </a:solidFill>
              </a:rPr>
              <a:t>zu</a:t>
            </a:r>
            <a:r>
              <a:rPr lang="fr-FR" dirty="0">
                <a:solidFill>
                  <a:schemeClr val="tx2"/>
                </a:solidFill>
              </a:rPr>
              <a:t>- : humanisé</a:t>
            </a:r>
          </a:p>
          <a:p>
            <a:pPr lvl="1"/>
            <a:r>
              <a:rPr lang="fr-FR" dirty="0">
                <a:solidFill>
                  <a:schemeClr val="tx2"/>
                </a:solidFill>
              </a:rPr>
              <a:t>-li- </a:t>
            </a:r>
            <a:r>
              <a:rPr lang="fr-FR">
                <a:solidFill>
                  <a:schemeClr val="tx2"/>
                </a:solidFill>
              </a:rPr>
              <a:t>: immunitaire</a:t>
            </a:r>
            <a:endParaRPr lang="fr-FR" dirty="0">
              <a:solidFill>
                <a:schemeClr val="tx2"/>
              </a:solidFill>
            </a:endParaRPr>
          </a:p>
          <a:p>
            <a:r>
              <a:rPr lang="fr-FR" dirty="0">
                <a:solidFill>
                  <a:schemeClr val="tx2"/>
                </a:solidFill>
              </a:rPr>
              <a:t>Se lie au récepteur PD-1, régulateur négatif de la réponse anti tumorale, et bloque son interaction avec le ligand PD-L1</a:t>
            </a:r>
          </a:p>
          <a:p>
            <a:r>
              <a:rPr lang="fr-FR" dirty="0">
                <a:solidFill>
                  <a:schemeClr val="tx2"/>
                </a:solidFill>
              </a:rPr>
              <a:t>Utilisé dans de nombreux cancers métastatiques (poumon, mélanome,…)</a:t>
            </a:r>
          </a:p>
        </p:txBody>
      </p:sp>
      <p:sp>
        <p:nvSpPr>
          <p:cNvPr id="4" name="Espace réservé du texte 3"/>
          <p:cNvSpPr>
            <a:spLocks noGrp="1"/>
          </p:cNvSpPr>
          <p:nvPr>
            <p:ph type="body" sz="quarter" idx="19"/>
          </p:nvPr>
        </p:nvSpPr>
        <p:spPr/>
        <p:txBody>
          <a:bodyPr/>
          <a:lstStyle/>
          <a:p>
            <a:r>
              <a:rPr lang="fr-FR" dirty="0"/>
              <a:t>Exemples</a:t>
            </a:r>
          </a:p>
        </p:txBody>
      </p:sp>
      <p:sp>
        <p:nvSpPr>
          <p:cNvPr id="5" name="Espace réservé du texte 4"/>
          <p:cNvSpPr>
            <a:spLocks noGrp="1"/>
          </p:cNvSpPr>
          <p:nvPr>
            <p:ph type="body" sz="quarter" idx="20"/>
          </p:nvPr>
        </p:nvSpPr>
        <p:spPr/>
        <p:txBody>
          <a:bodyPr/>
          <a:lstStyle/>
          <a:p>
            <a:r>
              <a:rPr lang="fr-FR" dirty="0" err="1"/>
              <a:t>pembrolizumab</a:t>
            </a:r>
            <a:endParaRPr lang="fr-FR" dirty="0"/>
          </a:p>
        </p:txBody>
      </p:sp>
    </p:spTree>
    <p:extLst>
      <p:ext uri="{BB962C8B-B14F-4D97-AF65-F5344CB8AC3E}">
        <p14:creationId xmlns:p14="http://schemas.microsoft.com/office/powerpoint/2010/main" val="31067037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78</a:t>
            </a:fld>
            <a:endParaRPr lang="fr-FR" dirty="0"/>
          </a:p>
        </p:txBody>
      </p:sp>
      <p:sp>
        <p:nvSpPr>
          <p:cNvPr id="3" name="Espace réservé du texte 2"/>
          <p:cNvSpPr>
            <a:spLocks noGrp="1"/>
          </p:cNvSpPr>
          <p:nvPr>
            <p:ph type="body" sz="quarter" idx="27"/>
          </p:nvPr>
        </p:nvSpPr>
        <p:spPr>
          <a:xfrm>
            <a:off x="1112424" y="1749921"/>
            <a:ext cx="7716910" cy="4088735"/>
          </a:xfrm>
        </p:spPr>
        <p:txBody>
          <a:bodyPr>
            <a:normAutofit/>
          </a:bodyPr>
          <a:lstStyle/>
          <a:p>
            <a:pPr marL="7937" indent="0">
              <a:buNone/>
            </a:pPr>
            <a:r>
              <a:rPr lang="fr-FR" sz="5400" dirty="0" err="1">
                <a:solidFill>
                  <a:schemeClr val="tx2"/>
                </a:solidFill>
              </a:rPr>
              <a:t>Etesevimab</a:t>
            </a:r>
            <a:endParaRPr lang="fr-FR" sz="5400" dirty="0">
              <a:solidFill>
                <a:schemeClr val="tx2"/>
              </a:solidFill>
            </a:endParaRPr>
          </a:p>
          <a:p>
            <a:pPr marL="7937" indent="0">
              <a:buNone/>
            </a:pPr>
            <a:r>
              <a:rPr lang="fr-FR" sz="5400" dirty="0" err="1">
                <a:solidFill>
                  <a:schemeClr val="tx2"/>
                </a:solidFill>
              </a:rPr>
              <a:t>Casirivimab</a:t>
            </a:r>
            <a:endParaRPr lang="fr-FR" sz="5400" dirty="0">
              <a:solidFill>
                <a:schemeClr val="tx2"/>
              </a:solidFill>
            </a:endParaRPr>
          </a:p>
          <a:p>
            <a:pPr marL="7937" indent="0">
              <a:buNone/>
            </a:pPr>
            <a:r>
              <a:rPr lang="fr-FR" sz="5400" dirty="0" err="1">
                <a:solidFill>
                  <a:schemeClr val="tx2"/>
                </a:solidFill>
              </a:rPr>
              <a:t>Imdevimab</a:t>
            </a:r>
            <a:endParaRPr lang="fr-FR" sz="5400" dirty="0">
              <a:solidFill>
                <a:schemeClr val="tx2"/>
              </a:solidFill>
            </a:endParaRPr>
          </a:p>
          <a:p>
            <a:pPr marL="7937" indent="0">
              <a:buNone/>
            </a:pPr>
            <a:r>
              <a:rPr lang="fr-FR" sz="5400" dirty="0" err="1">
                <a:solidFill>
                  <a:schemeClr val="tx2"/>
                </a:solidFill>
              </a:rPr>
              <a:t>Bamlanivimab</a:t>
            </a:r>
            <a:endParaRPr lang="fr-FR" sz="5400" dirty="0">
              <a:solidFill>
                <a:schemeClr val="tx2"/>
              </a:solidFill>
            </a:endParaRPr>
          </a:p>
        </p:txBody>
      </p:sp>
      <p:sp>
        <p:nvSpPr>
          <p:cNvPr id="4" name="Espace réservé du texte 3"/>
          <p:cNvSpPr>
            <a:spLocks noGrp="1"/>
          </p:cNvSpPr>
          <p:nvPr>
            <p:ph type="body" sz="quarter" idx="19"/>
          </p:nvPr>
        </p:nvSpPr>
        <p:spPr/>
        <p:txBody>
          <a:bodyPr/>
          <a:lstStyle/>
          <a:p>
            <a:r>
              <a:rPr lang="fr-FR" dirty="0"/>
              <a:t>Nomenclature : Exemples</a:t>
            </a:r>
          </a:p>
        </p:txBody>
      </p:sp>
      <p:sp>
        <p:nvSpPr>
          <p:cNvPr id="5" name="Espace réservé du texte 4"/>
          <p:cNvSpPr>
            <a:spLocks noGrp="1"/>
          </p:cNvSpPr>
          <p:nvPr>
            <p:ph type="body" sz="quarter" idx="20"/>
          </p:nvPr>
        </p:nvSpPr>
        <p:spPr/>
        <p:txBody>
          <a:bodyPr/>
          <a:lstStyle/>
          <a:p>
            <a:endParaRPr lang="fr-FR" dirty="0"/>
          </a:p>
        </p:txBody>
      </p:sp>
      <p:pic>
        <p:nvPicPr>
          <p:cNvPr id="8" name="Image 7"/>
          <p:cNvPicPr>
            <a:picLocks noChangeAspect="1"/>
          </p:cNvPicPr>
          <p:nvPr/>
        </p:nvPicPr>
        <p:blipFill>
          <a:blip r:embed="rId3"/>
          <a:stretch>
            <a:fillRect/>
          </a:stretch>
        </p:blipFill>
        <p:spPr>
          <a:xfrm>
            <a:off x="6736820" y="375458"/>
            <a:ext cx="4580443" cy="6190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90085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79</a:t>
            </a:fld>
            <a:endParaRPr lang="fr-FR" dirty="0"/>
          </a:p>
        </p:txBody>
      </p:sp>
      <p:sp>
        <p:nvSpPr>
          <p:cNvPr id="3" name="Espace réservé du texte 2"/>
          <p:cNvSpPr>
            <a:spLocks noGrp="1"/>
          </p:cNvSpPr>
          <p:nvPr>
            <p:ph type="body" sz="quarter" idx="27"/>
          </p:nvPr>
        </p:nvSpPr>
        <p:spPr>
          <a:xfrm>
            <a:off x="1197073" y="1855993"/>
            <a:ext cx="4442082" cy="4088735"/>
          </a:xfrm>
        </p:spPr>
        <p:txBody>
          <a:bodyPr>
            <a:normAutofit lnSpcReduction="10000"/>
          </a:bodyPr>
          <a:lstStyle/>
          <a:p>
            <a:r>
              <a:rPr lang="fr-FR" dirty="0">
                <a:solidFill>
                  <a:schemeClr val="tx2"/>
                </a:solidFill>
              </a:rPr>
              <a:t>Nomenclature :</a:t>
            </a:r>
          </a:p>
          <a:p>
            <a:pPr lvl="1"/>
            <a:r>
              <a:rPr lang="fr-FR" dirty="0">
                <a:solidFill>
                  <a:schemeClr val="tx2"/>
                </a:solidFill>
              </a:rPr>
              <a:t>-mab : anticorps monoclonal</a:t>
            </a:r>
          </a:p>
          <a:p>
            <a:pPr lvl="1"/>
            <a:r>
              <a:rPr lang="fr-FR" dirty="0">
                <a:solidFill>
                  <a:schemeClr val="tx2"/>
                </a:solidFill>
              </a:rPr>
              <a:t>-?- : source ? (humain)</a:t>
            </a:r>
          </a:p>
          <a:p>
            <a:pPr lvl="1"/>
            <a:r>
              <a:rPr lang="fr-FR" dirty="0">
                <a:solidFill>
                  <a:schemeClr val="tx2"/>
                </a:solidFill>
              </a:rPr>
              <a:t>-vi- : immunitaire</a:t>
            </a:r>
          </a:p>
          <a:p>
            <a:r>
              <a:rPr lang="fr-FR" dirty="0">
                <a:solidFill>
                  <a:schemeClr val="tx2"/>
                </a:solidFill>
              </a:rPr>
              <a:t>Ciblent la protéine Spike située à la surface du SARS-CoV-2 (</a:t>
            </a:r>
            <a:r>
              <a:rPr lang="fr-FR" dirty="0" err="1">
                <a:solidFill>
                  <a:schemeClr val="tx2"/>
                </a:solidFill>
              </a:rPr>
              <a:t>Ac</a:t>
            </a:r>
            <a:r>
              <a:rPr lang="fr-FR" dirty="0">
                <a:solidFill>
                  <a:schemeClr val="tx2"/>
                </a:solidFill>
              </a:rPr>
              <a:t> neutralisants)</a:t>
            </a:r>
          </a:p>
        </p:txBody>
      </p:sp>
      <p:sp>
        <p:nvSpPr>
          <p:cNvPr id="4" name="Espace réservé du texte 3"/>
          <p:cNvSpPr>
            <a:spLocks noGrp="1"/>
          </p:cNvSpPr>
          <p:nvPr>
            <p:ph type="body" sz="quarter" idx="19"/>
          </p:nvPr>
        </p:nvSpPr>
        <p:spPr/>
        <p:txBody>
          <a:bodyPr/>
          <a:lstStyle/>
          <a:p>
            <a:r>
              <a:rPr lang="fr-FR" dirty="0"/>
              <a:t>Exemples</a:t>
            </a:r>
          </a:p>
        </p:txBody>
      </p:sp>
      <p:sp>
        <p:nvSpPr>
          <p:cNvPr id="5" name="Espace réservé du texte 4"/>
          <p:cNvSpPr>
            <a:spLocks noGrp="1"/>
          </p:cNvSpPr>
          <p:nvPr>
            <p:ph type="body" sz="quarter" idx="20"/>
          </p:nvPr>
        </p:nvSpPr>
        <p:spPr/>
        <p:txBody>
          <a:bodyPr/>
          <a:lstStyle/>
          <a:p>
            <a:pPr marL="7937" indent="0">
              <a:buNone/>
            </a:pPr>
            <a:r>
              <a:rPr lang="fr-FR" sz="2400" dirty="0" err="1">
                <a:solidFill>
                  <a:schemeClr val="tx2"/>
                </a:solidFill>
              </a:rPr>
              <a:t>Etesevimab</a:t>
            </a:r>
            <a:r>
              <a:rPr lang="fr-FR" sz="2400" dirty="0">
                <a:solidFill>
                  <a:schemeClr val="tx2"/>
                </a:solidFill>
              </a:rPr>
              <a:t>, </a:t>
            </a:r>
            <a:r>
              <a:rPr lang="fr-FR" sz="2400" dirty="0" err="1">
                <a:solidFill>
                  <a:schemeClr val="tx2"/>
                </a:solidFill>
              </a:rPr>
              <a:t>Casirivimab</a:t>
            </a:r>
            <a:r>
              <a:rPr lang="fr-FR" sz="2400" dirty="0">
                <a:solidFill>
                  <a:schemeClr val="tx2"/>
                </a:solidFill>
              </a:rPr>
              <a:t>, </a:t>
            </a:r>
            <a:r>
              <a:rPr lang="fr-FR" sz="2400" dirty="0" err="1">
                <a:solidFill>
                  <a:schemeClr val="tx2"/>
                </a:solidFill>
              </a:rPr>
              <a:t>Imdevimab</a:t>
            </a:r>
            <a:r>
              <a:rPr lang="fr-FR" sz="2400" dirty="0">
                <a:solidFill>
                  <a:schemeClr val="tx2"/>
                </a:solidFill>
              </a:rPr>
              <a:t>, </a:t>
            </a:r>
            <a:r>
              <a:rPr lang="fr-FR" sz="2400" dirty="0" err="1">
                <a:solidFill>
                  <a:schemeClr val="tx2"/>
                </a:solidFill>
              </a:rPr>
              <a:t>Bamlanivimab</a:t>
            </a:r>
            <a:endParaRPr lang="fr-FR" sz="2400" dirty="0">
              <a:solidFill>
                <a:schemeClr val="tx2"/>
              </a:solidFill>
            </a:endParaRPr>
          </a:p>
          <a:p>
            <a:endParaRPr lang="fr-FR" dirty="0"/>
          </a:p>
        </p:txBody>
      </p:sp>
      <p:pic>
        <p:nvPicPr>
          <p:cNvPr id="8" name="Image 7">
            <a:extLst>
              <a:ext uri="{FF2B5EF4-FFF2-40B4-BE49-F238E27FC236}">
                <a16:creationId xmlns:a16="http://schemas.microsoft.com/office/drawing/2014/main" id="{E10A0B43-D9BE-4268-B939-0640D79652FE}"/>
              </a:ext>
            </a:extLst>
          </p:cNvPr>
          <p:cNvPicPr>
            <a:picLocks noChangeAspect="1"/>
          </p:cNvPicPr>
          <p:nvPr/>
        </p:nvPicPr>
        <p:blipFill>
          <a:blip r:embed="rId2"/>
          <a:stretch>
            <a:fillRect/>
          </a:stretch>
        </p:blipFill>
        <p:spPr>
          <a:xfrm>
            <a:off x="6439788" y="1369436"/>
            <a:ext cx="4731554" cy="4100120"/>
          </a:xfrm>
          <a:prstGeom prst="rect">
            <a:avLst/>
          </a:prstGeom>
        </p:spPr>
      </p:pic>
    </p:spTree>
    <p:extLst>
      <p:ext uri="{BB962C8B-B14F-4D97-AF65-F5344CB8AC3E}">
        <p14:creationId xmlns:p14="http://schemas.microsoft.com/office/powerpoint/2010/main" val="2267237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612743" y="-315416"/>
            <a:ext cx="2388264" cy="2286432"/>
            <a:chOff x="695940" y="1739361"/>
            <a:chExt cx="1596967" cy="1555284"/>
          </a:xfrm>
          <a:solidFill>
            <a:schemeClr val="accent3"/>
          </a:solidFill>
        </p:grpSpPr>
        <p:sp>
          <p:nvSpPr>
            <p:cNvPr id="13" name="Ellipse 12"/>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4"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1" name="Flèche droite 10"/>
          <p:cNvSpPr/>
          <p:nvPr/>
        </p:nvSpPr>
        <p:spPr>
          <a:xfrm>
            <a:off x="25400" y="2340962"/>
            <a:ext cx="12192000" cy="2806700"/>
          </a:xfrm>
          <a:prstGeom prst="rightArrow">
            <a:avLst/>
          </a:prstGeom>
          <a:solidFill>
            <a:schemeClr val="bg2">
              <a:lumMod val="90000"/>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8</a:t>
            </a:fld>
            <a:endParaRPr lang="fr-FR" dirty="0"/>
          </a:p>
        </p:txBody>
      </p:sp>
      <p:sp>
        <p:nvSpPr>
          <p:cNvPr id="5" name="Espace réservé du texte 4"/>
          <p:cNvSpPr>
            <a:spLocks noGrp="1"/>
          </p:cNvSpPr>
          <p:nvPr>
            <p:ph type="body" sz="quarter" idx="20"/>
          </p:nvPr>
        </p:nvSpPr>
        <p:spPr>
          <a:xfrm>
            <a:off x="627087" y="940825"/>
            <a:ext cx="9704231" cy="486557"/>
          </a:xfrm>
        </p:spPr>
        <p:txBody>
          <a:bodyPr/>
          <a:lstStyle/>
          <a:p>
            <a:r>
              <a:rPr lang="fr-CA" dirty="0"/>
              <a:t>Définition</a:t>
            </a:r>
          </a:p>
        </p:txBody>
      </p:sp>
      <p:sp>
        <p:nvSpPr>
          <p:cNvPr id="8" name="Rectangle 7"/>
          <p:cNvSpPr/>
          <p:nvPr/>
        </p:nvSpPr>
        <p:spPr>
          <a:xfrm>
            <a:off x="394202" y="1855993"/>
            <a:ext cx="4761998" cy="4401205"/>
          </a:xfrm>
          <a:prstGeom prst="rect">
            <a:avLst/>
          </a:prstGeom>
        </p:spPr>
        <p:txBody>
          <a:bodyPr wrap="square">
            <a:spAutoFit/>
          </a:bodyPr>
          <a:lstStyle/>
          <a:p>
            <a:pPr algn="ctr"/>
            <a:r>
              <a:rPr lang="fr-CA" sz="2400" b="1" dirty="0">
                <a:solidFill>
                  <a:schemeClr val="tx2"/>
                </a:solidFill>
              </a:rPr>
              <a:t>Médicament</a:t>
            </a:r>
          </a:p>
          <a:p>
            <a:endParaRPr lang="fr-CA" dirty="0">
              <a:solidFill>
                <a:schemeClr val="tx2"/>
              </a:solidFill>
            </a:endParaRPr>
          </a:p>
          <a:p>
            <a:pPr algn="just"/>
            <a:r>
              <a:rPr lang="fr-CA" dirty="0">
                <a:solidFill>
                  <a:schemeClr val="tx2"/>
                </a:solidFill>
                <a:latin typeface="+mj-lt"/>
              </a:rPr>
              <a:t>« On entend par médicament toute substance ou composition présentée comme possédant des </a:t>
            </a:r>
            <a:r>
              <a:rPr lang="fr-CA" b="1" dirty="0">
                <a:solidFill>
                  <a:schemeClr val="tx2"/>
                </a:solidFill>
                <a:latin typeface="+mj-lt"/>
              </a:rPr>
              <a:t>propriétés curatives ou préventives </a:t>
            </a:r>
            <a:r>
              <a:rPr lang="fr-CA" dirty="0">
                <a:solidFill>
                  <a:schemeClr val="tx2"/>
                </a:solidFill>
                <a:latin typeface="+mj-lt"/>
              </a:rPr>
              <a:t>à l'égard des maladies humaines ou animales, ainsi que </a:t>
            </a:r>
            <a:r>
              <a:rPr lang="fr-CA" b="1" dirty="0">
                <a:solidFill>
                  <a:schemeClr val="tx2"/>
                </a:solidFill>
                <a:latin typeface="+mj-lt"/>
              </a:rPr>
              <a:t>toute substance ou composition pouvant être utilisée chez l'homme ou chez l'animal</a:t>
            </a:r>
            <a:r>
              <a:rPr lang="fr-CA" dirty="0">
                <a:solidFill>
                  <a:schemeClr val="tx2"/>
                </a:solidFill>
                <a:latin typeface="+mj-lt"/>
              </a:rPr>
              <a:t> ou pouvant leur être administrée, en vue </a:t>
            </a:r>
            <a:r>
              <a:rPr lang="fr-CA" b="1" dirty="0">
                <a:solidFill>
                  <a:schemeClr val="tx2"/>
                </a:solidFill>
                <a:latin typeface="+mj-lt"/>
              </a:rPr>
              <a:t>d'établir un diagnostic médical ou de restaurer, corriger ou modifier leurs fonctions physiologiques</a:t>
            </a:r>
            <a:r>
              <a:rPr lang="fr-CA" dirty="0">
                <a:solidFill>
                  <a:schemeClr val="tx2"/>
                </a:solidFill>
                <a:latin typeface="+mj-lt"/>
              </a:rPr>
              <a:t> en exerçant une </a:t>
            </a:r>
            <a:r>
              <a:rPr lang="fr-CA" b="1" dirty="0">
                <a:solidFill>
                  <a:schemeClr val="tx2"/>
                </a:solidFill>
                <a:latin typeface="+mj-lt"/>
              </a:rPr>
              <a:t>action pharmacologique, immunologique ou métabolique</a:t>
            </a:r>
            <a:r>
              <a:rPr lang="fr-CA" dirty="0">
                <a:solidFill>
                  <a:schemeClr val="tx2"/>
                </a:solidFill>
                <a:latin typeface="+mj-lt"/>
              </a:rPr>
              <a:t>. »</a:t>
            </a:r>
          </a:p>
          <a:p>
            <a:endParaRPr lang="fr-CA" dirty="0">
              <a:solidFill>
                <a:schemeClr val="tx2"/>
              </a:solidFill>
            </a:endParaRPr>
          </a:p>
          <a:p>
            <a:r>
              <a:rPr lang="fr-CA" sz="1100" i="1" dirty="0">
                <a:solidFill>
                  <a:schemeClr val="tx2"/>
                </a:solidFill>
              </a:rPr>
              <a:t>Source : Article L5121-1 du Code de la santé publique. Texte extrait du site Légifrance en date du 04 janvier 2016.</a:t>
            </a:r>
          </a:p>
        </p:txBody>
      </p:sp>
      <p:sp>
        <p:nvSpPr>
          <p:cNvPr id="9" name="Rectangle 8"/>
          <p:cNvSpPr/>
          <p:nvPr/>
        </p:nvSpPr>
        <p:spPr>
          <a:xfrm>
            <a:off x="6483879" y="1854405"/>
            <a:ext cx="4761998" cy="4389956"/>
          </a:xfrm>
          <a:prstGeom prst="rect">
            <a:avLst/>
          </a:prstGeom>
        </p:spPr>
        <p:txBody>
          <a:bodyPr wrap="square">
            <a:noAutofit/>
          </a:bodyPr>
          <a:lstStyle/>
          <a:p>
            <a:pPr algn="ctr"/>
            <a:r>
              <a:rPr lang="fr-CA" sz="2400" b="1" dirty="0">
                <a:solidFill>
                  <a:schemeClr val="tx2"/>
                </a:solidFill>
              </a:rPr>
              <a:t>Biomédicament</a:t>
            </a:r>
          </a:p>
          <a:p>
            <a:endParaRPr lang="fr-CA" dirty="0">
              <a:solidFill>
                <a:schemeClr val="tx2"/>
              </a:solidFill>
            </a:endParaRPr>
          </a:p>
          <a:p>
            <a:pPr algn="just"/>
            <a:r>
              <a:rPr lang="fr-CA" dirty="0">
                <a:solidFill>
                  <a:schemeClr val="tx2"/>
                </a:solidFill>
                <a:latin typeface="+mj-lt"/>
              </a:rPr>
              <a:t>« On entend par médicament biologique, tout médicament dont la </a:t>
            </a:r>
            <a:r>
              <a:rPr lang="fr-CA" b="1" dirty="0">
                <a:solidFill>
                  <a:schemeClr val="tx2"/>
                </a:solidFill>
                <a:latin typeface="+mj-lt"/>
              </a:rPr>
              <a:t>substance active est produite à partir d'une source biologique ou en est extraite</a:t>
            </a:r>
            <a:r>
              <a:rPr lang="fr-CA" dirty="0">
                <a:solidFill>
                  <a:schemeClr val="tx2"/>
                </a:solidFill>
                <a:latin typeface="+mj-lt"/>
              </a:rPr>
              <a:t> et dont la caractérisation et la détermination de la qualité nécessitent une combinaison d'essais physiques, chimiques et biologiques ainsi que la connaissance de son procédé de fabrication et de son contrôle. »</a:t>
            </a:r>
          </a:p>
          <a:p>
            <a:endParaRPr lang="fr-CA" dirty="0">
              <a:solidFill>
                <a:schemeClr val="tx2"/>
              </a:solidFill>
            </a:endParaRPr>
          </a:p>
          <a:p>
            <a:endParaRPr lang="fr-CA" dirty="0">
              <a:solidFill>
                <a:schemeClr val="tx2"/>
              </a:solidFill>
            </a:endParaRPr>
          </a:p>
          <a:p>
            <a:endParaRPr lang="fr-CA" dirty="0">
              <a:solidFill>
                <a:schemeClr val="tx2"/>
              </a:solidFill>
            </a:endParaRPr>
          </a:p>
          <a:p>
            <a:endParaRPr lang="fr-CA" dirty="0">
              <a:solidFill>
                <a:schemeClr val="tx2"/>
              </a:solidFill>
            </a:endParaRPr>
          </a:p>
          <a:p>
            <a:r>
              <a:rPr lang="fr-CA" sz="1100" i="1" dirty="0">
                <a:solidFill>
                  <a:schemeClr val="tx2"/>
                </a:solidFill>
              </a:rPr>
              <a:t>Source : Article L5111-1 du Code de la Santé Publique en vigueur depuis le 27 février 2007</a:t>
            </a:r>
          </a:p>
        </p:txBody>
      </p:sp>
      <p:sp>
        <p:nvSpPr>
          <p:cNvPr id="10" name="Ellipse 9">
            <a:extLst>
              <a:ext uri="{FF2B5EF4-FFF2-40B4-BE49-F238E27FC236}">
                <a16:creationId xmlns:a16="http://schemas.microsoft.com/office/drawing/2014/main" id="{9D255B1F-2460-43D3-AAAD-24ADE1974A5E}"/>
              </a:ext>
            </a:extLst>
          </p:cNvPr>
          <p:cNvSpPr/>
          <p:nvPr/>
        </p:nvSpPr>
        <p:spPr>
          <a:xfrm>
            <a:off x="11074899" y="231358"/>
            <a:ext cx="973745" cy="945335"/>
          </a:xfrm>
          <a:prstGeom prst="ellipse">
            <a:avLst/>
          </a:prstGeom>
          <a:solidFill>
            <a:schemeClr val="bg1"/>
          </a:solid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rgbClr val="C00000"/>
                </a:solidFill>
              </a:rPr>
              <a:t>A</a:t>
            </a:r>
          </a:p>
        </p:txBody>
      </p:sp>
      <p:sp>
        <p:nvSpPr>
          <p:cNvPr id="15"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endParaRPr lang="fr-CA" altLang="fr-FR" sz="3600" dirty="0">
              <a:solidFill>
                <a:schemeClr val="tx2"/>
              </a:solidFill>
            </a:endParaRPr>
          </a:p>
        </p:txBody>
      </p:sp>
    </p:spTree>
    <p:extLst>
      <p:ext uri="{BB962C8B-B14F-4D97-AF65-F5344CB8AC3E}">
        <p14:creationId xmlns:p14="http://schemas.microsoft.com/office/powerpoint/2010/main" val="3068990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700DE-8A07-4809-B4C1-EBFF49007CFF}"/>
              </a:ext>
            </a:extLst>
          </p:cNvPr>
          <p:cNvSpPr>
            <a:spLocks noGrp="1"/>
          </p:cNvSpPr>
          <p:nvPr>
            <p:ph type="title"/>
          </p:nvPr>
        </p:nvSpPr>
        <p:spPr/>
        <p:txBody>
          <a:bodyPr>
            <a:normAutofit/>
          </a:bodyPr>
          <a:lstStyle/>
          <a:p>
            <a:endParaRPr lang="fr-FR"/>
          </a:p>
        </p:txBody>
      </p:sp>
      <p:sp>
        <p:nvSpPr>
          <p:cNvPr id="3" name="Espace réservé du pied de page 2">
            <a:extLst>
              <a:ext uri="{FF2B5EF4-FFF2-40B4-BE49-F238E27FC236}">
                <a16:creationId xmlns:a16="http://schemas.microsoft.com/office/drawing/2014/main" id="{C558522F-6D30-4FA0-9B5E-1D5328E9C1CF}"/>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C315E9B-584D-4D04-A7B0-2ECC6333DC4F}"/>
              </a:ext>
            </a:extLst>
          </p:cNvPr>
          <p:cNvSpPr>
            <a:spLocks noGrp="1"/>
          </p:cNvSpPr>
          <p:nvPr>
            <p:ph type="sldNum" sz="quarter" idx="12"/>
          </p:nvPr>
        </p:nvSpPr>
        <p:spPr/>
        <p:txBody>
          <a:bodyPr/>
          <a:lstStyle/>
          <a:p>
            <a:fld id="{FA8B6565-9BF0-4851-88BC-481D3FE6E5CB}" type="slidenum">
              <a:rPr lang="fr-FR" smtClean="0"/>
              <a:pPr/>
              <a:t>80</a:t>
            </a:fld>
            <a:endParaRPr lang="fr-FR" dirty="0"/>
          </a:p>
        </p:txBody>
      </p:sp>
      <p:pic>
        <p:nvPicPr>
          <p:cNvPr id="6" name="Image 5">
            <a:extLst>
              <a:ext uri="{FF2B5EF4-FFF2-40B4-BE49-F238E27FC236}">
                <a16:creationId xmlns:a16="http://schemas.microsoft.com/office/drawing/2014/main" id="{28110CF3-E597-4C87-BFBB-E83D860077F4}"/>
              </a:ext>
            </a:extLst>
          </p:cNvPr>
          <p:cNvPicPr>
            <a:picLocks noChangeAspect="1"/>
          </p:cNvPicPr>
          <p:nvPr/>
        </p:nvPicPr>
        <p:blipFill>
          <a:blip r:embed="rId2"/>
          <a:stretch>
            <a:fillRect/>
          </a:stretch>
        </p:blipFill>
        <p:spPr>
          <a:xfrm>
            <a:off x="3293338" y="1000359"/>
            <a:ext cx="5790078" cy="5017382"/>
          </a:xfrm>
          <a:prstGeom prst="rect">
            <a:avLst/>
          </a:prstGeom>
        </p:spPr>
      </p:pic>
    </p:spTree>
    <p:extLst>
      <p:ext uri="{BB962C8B-B14F-4D97-AF65-F5344CB8AC3E}">
        <p14:creationId xmlns:p14="http://schemas.microsoft.com/office/powerpoint/2010/main" val="31998633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81</a:t>
            </a:fld>
            <a:endParaRPr lang="fr-FR" dirty="0"/>
          </a:p>
        </p:txBody>
      </p:sp>
      <p:sp>
        <p:nvSpPr>
          <p:cNvPr id="3" name="Espace réservé du texte 2"/>
          <p:cNvSpPr>
            <a:spLocks noGrp="1"/>
          </p:cNvSpPr>
          <p:nvPr>
            <p:ph type="body" sz="quarter" idx="27"/>
          </p:nvPr>
        </p:nvSpPr>
        <p:spPr>
          <a:xfrm>
            <a:off x="1310132" y="2233556"/>
            <a:ext cx="7716910" cy="4088735"/>
          </a:xfrm>
        </p:spPr>
        <p:txBody>
          <a:bodyPr>
            <a:normAutofit/>
          </a:bodyPr>
          <a:lstStyle/>
          <a:p>
            <a:pPr marL="7937" indent="0">
              <a:buNone/>
            </a:pPr>
            <a:r>
              <a:rPr lang="fr-FR" sz="5400" dirty="0" err="1">
                <a:solidFill>
                  <a:schemeClr val="tx2"/>
                </a:solidFill>
              </a:rPr>
              <a:t>Ranibizumab</a:t>
            </a:r>
            <a:endParaRPr lang="fr-FR" sz="5400" dirty="0">
              <a:solidFill>
                <a:schemeClr val="tx2"/>
              </a:solidFill>
            </a:endParaRPr>
          </a:p>
        </p:txBody>
      </p:sp>
      <p:sp>
        <p:nvSpPr>
          <p:cNvPr id="4" name="Espace réservé du texte 3"/>
          <p:cNvSpPr>
            <a:spLocks noGrp="1"/>
          </p:cNvSpPr>
          <p:nvPr>
            <p:ph type="body" sz="quarter" idx="19"/>
          </p:nvPr>
        </p:nvSpPr>
        <p:spPr/>
        <p:txBody>
          <a:bodyPr/>
          <a:lstStyle/>
          <a:p>
            <a:r>
              <a:rPr lang="fr-FR" dirty="0"/>
              <a:t>Nomenclature : Exemples</a:t>
            </a:r>
          </a:p>
        </p:txBody>
      </p:sp>
      <p:sp>
        <p:nvSpPr>
          <p:cNvPr id="5" name="Espace réservé du texte 4"/>
          <p:cNvSpPr>
            <a:spLocks noGrp="1"/>
          </p:cNvSpPr>
          <p:nvPr>
            <p:ph type="body" sz="quarter" idx="20"/>
          </p:nvPr>
        </p:nvSpPr>
        <p:spPr/>
        <p:txBody>
          <a:bodyPr/>
          <a:lstStyle/>
          <a:p>
            <a:endParaRPr lang="fr-FR" dirty="0"/>
          </a:p>
        </p:txBody>
      </p:sp>
      <p:pic>
        <p:nvPicPr>
          <p:cNvPr id="6" name="Image 5"/>
          <p:cNvPicPr>
            <a:picLocks noChangeAspect="1"/>
          </p:cNvPicPr>
          <p:nvPr/>
        </p:nvPicPr>
        <p:blipFill>
          <a:blip r:embed="rId3"/>
          <a:stretch>
            <a:fillRect/>
          </a:stretch>
        </p:blipFill>
        <p:spPr>
          <a:xfrm>
            <a:off x="6863995" y="375457"/>
            <a:ext cx="4580443" cy="6190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50145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82</a:t>
            </a:fld>
            <a:endParaRPr lang="fr-FR" dirty="0"/>
          </a:p>
        </p:txBody>
      </p:sp>
      <p:sp>
        <p:nvSpPr>
          <p:cNvPr id="3" name="Espace réservé du texte 2"/>
          <p:cNvSpPr>
            <a:spLocks noGrp="1"/>
          </p:cNvSpPr>
          <p:nvPr>
            <p:ph type="body" sz="quarter" idx="27"/>
          </p:nvPr>
        </p:nvSpPr>
        <p:spPr>
          <a:xfrm>
            <a:off x="1310132" y="2233556"/>
            <a:ext cx="4442082" cy="4088735"/>
          </a:xfrm>
        </p:spPr>
        <p:txBody>
          <a:bodyPr>
            <a:normAutofit fontScale="77500" lnSpcReduction="20000"/>
          </a:bodyPr>
          <a:lstStyle/>
          <a:p>
            <a:r>
              <a:rPr lang="fr-FR" dirty="0">
                <a:solidFill>
                  <a:schemeClr val="tx2"/>
                </a:solidFill>
              </a:rPr>
              <a:t>Nomenclature :</a:t>
            </a:r>
          </a:p>
          <a:p>
            <a:pPr lvl="1"/>
            <a:r>
              <a:rPr lang="fr-FR" dirty="0">
                <a:solidFill>
                  <a:schemeClr val="tx2"/>
                </a:solidFill>
              </a:rPr>
              <a:t>-mab : anticorps monoclonal</a:t>
            </a:r>
          </a:p>
          <a:p>
            <a:pPr lvl="1"/>
            <a:r>
              <a:rPr lang="fr-FR" dirty="0">
                <a:solidFill>
                  <a:schemeClr val="tx2"/>
                </a:solidFill>
              </a:rPr>
              <a:t>-</a:t>
            </a:r>
            <a:r>
              <a:rPr lang="fr-FR" dirty="0" err="1">
                <a:solidFill>
                  <a:schemeClr val="tx2"/>
                </a:solidFill>
              </a:rPr>
              <a:t>zu</a:t>
            </a:r>
            <a:r>
              <a:rPr lang="fr-FR" dirty="0">
                <a:solidFill>
                  <a:schemeClr val="tx2"/>
                </a:solidFill>
              </a:rPr>
              <a:t>- : humanisé</a:t>
            </a:r>
          </a:p>
          <a:p>
            <a:pPr lvl="1"/>
            <a:r>
              <a:rPr lang="fr-FR" dirty="0">
                <a:solidFill>
                  <a:schemeClr val="tx2"/>
                </a:solidFill>
              </a:rPr>
              <a:t>-bi- : ?</a:t>
            </a:r>
          </a:p>
          <a:p>
            <a:r>
              <a:rPr lang="fr-FR" dirty="0">
                <a:solidFill>
                  <a:schemeClr val="tx2"/>
                </a:solidFill>
              </a:rPr>
              <a:t>Fragment </a:t>
            </a:r>
            <a:r>
              <a:rPr lang="fr-FR" dirty="0" err="1">
                <a:solidFill>
                  <a:schemeClr val="tx2"/>
                </a:solidFill>
              </a:rPr>
              <a:t>d’Ac</a:t>
            </a:r>
            <a:r>
              <a:rPr lang="fr-FR" dirty="0">
                <a:solidFill>
                  <a:schemeClr val="tx2"/>
                </a:solidFill>
              </a:rPr>
              <a:t> monoclonal</a:t>
            </a:r>
          </a:p>
          <a:p>
            <a:r>
              <a:rPr lang="fr-FR" dirty="0">
                <a:solidFill>
                  <a:schemeClr val="tx2"/>
                </a:solidFill>
              </a:rPr>
              <a:t>Dirigé contre facteur de croissance de l’endothélium (VEGF) et </a:t>
            </a:r>
            <a:r>
              <a:rPr lang="fr-FR" dirty="0" err="1">
                <a:solidFill>
                  <a:schemeClr val="tx2"/>
                </a:solidFill>
              </a:rPr>
              <a:t>empeche</a:t>
            </a:r>
            <a:r>
              <a:rPr lang="fr-FR" dirty="0">
                <a:solidFill>
                  <a:schemeClr val="tx2"/>
                </a:solidFill>
              </a:rPr>
              <a:t> la prolifération vasculaire (</a:t>
            </a:r>
            <a:r>
              <a:rPr lang="fr-FR" dirty="0" err="1">
                <a:solidFill>
                  <a:schemeClr val="tx2"/>
                </a:solidFill>
              </a:rPr>
              <a:t>néovascularisation</a:t>
            </a:r>
            <a:r>
              <a:rPr lang="fr-FR" dirty="0">
                <a:solidFill>
                  <a:schemeClr val="tx2"/>
                </a:solidFill>
              </a:rPr>
              <a:t>) </a:t>
            </a:r>
          </a:p>
          <a:p>
            <a:r>
              <a:rPr lang="fr-FR" dirty="0">
                <a:solidFill>
                  <a:schemeClr val="tx2"/>
                </a:solidFill>
              </a:rPr>
              <a:t>Utilisé en ophtalmologie (traitement local) : rétinopathie diabétique, DMLA, …</a:t>
            </a:r>
          </a:p>
        </p:txBody>
      </p:sp>
      <p:sp>
        <p:nvSpPr>
          <p:cNvPr id="4" name="Espace réservé du texte 3"/>
          <p:cNvSpPr>
            <a:spLocks noGrp="1"/>
          </p:cNvSpPr>
          <p:nvPr>
            <p:ph type="body" sz="quarter" idx="19"/>
          </p:nvPr>
        </p:nvSpPr>
        <p:spPr/>
        <p:txBody>
          <a:bodyPr/>
          <a:lstStyle/>
          <a:p>
            <a:r>
              <a:rPr lang="fr-FR" dirty="0"/>
              <a:t>Exemples</a:t>
            </a:r>
          </a:p>
        </p:txBody>
      </p:sp>
      <p:sp>
        <p:nvSpPr>
          <p:cNvPr id="5" name="Espace réservé du texte 4"/>
          <p:cNvSpPr>
            <a:spLocks noGrp="1"/>
          </p:cNvSpPr>
          <p:nvPr>
            <p:ph type="body" sz="quarter" idx="20"/>
          </p:nvPr>
        </p:nvSpPr>
        <p:spPr/>
        <p:txBody>
          <a:bodyPr/>
          <a:lstStyle/>
          <a:p>
            <a:r>
              <a:rPr lang="fr-FR" dirty="0" err="1"/>
              <a:t>ranibizumab</a:t>
            </a:r>
            <a:endParaRPr lang="fr-FR" dirty="0"/>
          </a:p>
        </p:txBody>
      </p:sp>
      <p:pic>
        <p:nvPicPr>
          <p:cNvPr id="8" name="Image 7"/>
          <p:cNvPicPr>
            <a:picLocks noChangeAspect="1"/>
          </p:cNvPicPr>
          <p:nvPr/>
        </p:nvPicPr>
        <p:blipFill rotWithShape="1">
          <a:blip r:embed="rId2"/>
          <a:srcRect l="45413" b="57396"/>
          <a:stretch/>
        </p:blipFill>
        <p:spPr>
          <a:xfrm>
            <a:off x="6338389" y="1000357"/>
            <a:ext cx="5173426" cy="4986669"/>
          </a:xfrm>
          <a:prstGeom prst="rect">
            <a:avLst/>
          </a:prstGeom>
        </p:spPr>
      </p:pic>
    </p:spTree>
    <p:extLst>
      <p:ext uri="{BB962C8B-B14F-4D97-AF65-F5344CB8AC3E}">
        <p14:creationId xmlns:p14="http://schemas.microsoft.com/office/powerpoint/2010/main" val="23161758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83</a:t>
            </a:fld>
            <a:endParaRPr lang="fr-FR" dirty="0"/>
          </a:p>
        </p:txBody>
      </p:sp>
      <p:sp>
        <p:nvSpPr>
          <p:cNvPr id="3" name="Espace réservé du texte 2"/>
          <p:cNvSpPr>
            <a:spLocks noGrp="1"/>
          </p:cNvSpPr>
          <p:nvPr>
            <p:ph type="body" sz="quarter" idx="27"/>
          </p:nvPr>
        </p:nvSpPr>
        <p:spPr>
          <a:xfrm>
            <a:off x="1310132" y="2233556"/>
            <a:ext cx="7716910" cy="4088735"/>
          </a:xfrm>
        </p:spPr>
        <p:txBody>
          <a:bodyPr>
            <a:normAutofit/>
          </a:bodyPr>
          <a:lstStyle/>
          <a:p>
            <a:pPr marL="7937" indent="0">
              <a:buNone/>
            </a:pPr>
            <a:r>
              <a:rPr lang="fr-FR" sz="5400" dirty="0" err="1">
                <a:solidFill>
                  <a:schemeClr val="tx2"/>
                </a:solidFill>
              </a:rPr>
              <a:t>Abciximab</a:t>
            </a:r>
            <a:endParaRPr lang="fr-FR" sz="5400" dirty="0">
              <a:solidFill>
                <a:schemeClr val="tx2"/>
              </a:solidFill>
            </a:endParaRPr>
          </a:p>
        </p:txBody>
      </p:sp>
      <p:sp>
        <p:nvSpPr>
          <p:cNvPr id="4" name="Espace réservé du texte 3"/>
          <p:cNvSpPr>
            <a:spLocks noGrp="1"/>
          </p:cNvSpPr>
          <p:nvPr>
            <p:ph type="body" sz="quarter" idx="19"/>
          </p:nvPr>
        </p:nvSpPr>
        <p:spPr/>
        <p:txBody>
          <a:bodyPr/>
          <a:lstStyle/>
          <a:p>
            <a:r>
              <a:rPr lang="fr-FR" dirty="0"/>
              <a:t>Exemples</a:t>
            </a:r>
          </a:p>
        </p:txBody>
      </p:sp>
      <p:sp>
        <p:nvSpPr>
          <p:cNvPr id="5" name="Espace réservé du texte 4"/>
          <p:cNvSpPr>
            <a:spLocks noGrp="1"/>
          </p:cNvSpPr>
          <p:nvPr>
            <p:ph type="body" sz="quarter" idx="20"/>
          </p:nvPr>
        </p:nvSpPr>
        <p:spPr/>
        <p:txBody>
          <a:bodyPr/>
          <a:lstStyle/>
          <a:p>
            <a:endParaRPr lang="fr-FR" dirty="0"/>
          </a:p>
        </p:txBody>
      </p:sp>
      <p:pic>
        <p:nvPicPr>
          <p:cNvPr id="6" name="Image 5"/>
          <p:cNvPicPr>
            <a:picLocks noChangeAspect="1"/>
          </p:cNvPicPr>
          <p:nvPr/>
        </p:nvPicPr>
        <p:blipFill>
          <a:blip r:embed="rId3"/>
          <a:stretch>
            <a:fillRect/>
          </a:stretch>
        </p:blipFill>
        <p:spPr>
          <a:xfrm>
            <a:off x="6377285" y="375458"/>
            <a:ext cx="4580443" cy="6190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31105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84</a:t>
            </a:fld>
            <a:endParaRPr lang="fr-FR" dirty="0"/>
          </a:p>
        </p:txBody>
      </p:sp>
      <p:sp>
        <p:nvSpPr>
          <p:cNvPr id="3" name="Espace réservé du texte 2"/>
          <p:cNvSpPr>
            <a:spLocks noGrp="1"/>
          </p:cNvSpPr>
          <p:nvPr>
            <p:ph type="body" sz="quarter" idx="27"/>
          </p:nvPr>
        </p:nvSpPr>
        <p:spPr>
          <a:xfrm>
            <a:off x="1310132" y="2233556"/>
            <a:ext cx="4442082" cy="4088735"/>
          </a:xfrm>
        </p:spPr>
        <p:txBody>
          <a:bodyPr>
            <a:normAutofit fontScale="85000" lnSpcReduction="10000"/>
          </a:bodyPr>
          <a:lstStyle/>
          <a:p>
            <a:r>
              <a:rPr lang="fr-FR" dirty="0">
                <a:solidFill>
                  <a:schemeClr val="tx2"/>
                </a:solidFill>
              </a:rPr>
              <a:t>Nomenclature :</a:t>
            </a:r>
          </a:p>
          <a:p>
            <a:pPr lvl="1"/>
            <a:r>
              <a:rPr lang="fr-FR" dirty="0">
                <a:solidFill>
                  <a:schemeClr val="tx2"/>
                </a:solidFill>
              </a:rPr>
              <a:t>-mab : anticorps monoclonal</a:t>
            </a:r>
          </a:p>
          <a:p>
            <a:pPr lvl="1"/>
            <a:r>
              <a:rPr lang="fr-FR" dirty="0">
                <a:solidFill>
                  <a:schemeClr val="tx2"/>
                </a:solidFill>
              </a:rPr>
              <a:t>-xi- : chimérique</a:t>
            </a:r>
          </a:p>
          <a:p>
            <a:pPr lvl="1"/>
            <a:r>
              <a:rPr lang="fr-FR" dirty="0">
                <a:solidFill>
                  <a:schemeClr val="tx2"/>
                </a:solidFill>
              </a:rPr>
              <a:t>-ci- : cardiovasculaire</a:t>
            </a:r>
          </a:p>
          <a:p>
            <a:r>
              <a:rPr lang="fr-FR" dirty="0">
                <a:solidFill>
                  <a:schemeClr val="tx2"/>
                </a:solidFill>
              </a:rPr>
              <a:t>Fragment </a:t>
            </a:r>
            <a:r>
              <a:rPr lang="fr-FR" dirty="0" err="1">
                <a:solidFill>
                  <a:schemeClr val="tx2"/>
                </a:solidFill>
              </a:rPr>
              <a:t>d’Ac</a:t>
            </a:r>
            <a:r>
              <a:rPr lang="fr-FR" dirty="0">
                <a:solidFill>
                  <a:schemeClr val="tx2"/>
                </a:solidFill>
              </a:rPr>
              <a:t> dirigé contre le récepteur GP-</a:t>
            </a:r>
            <a:r>
              <a:rPr lang="fr-FR" dirty="0" err="1">
                <a:solidFill>
                  <a:schemeClr val="tx2"/>
                </a:solidFill>
              </a:rPr>
              <a:t>IIb</a:t>
            </a:r>
            <a:r>
              <a:rPr lang="fr-FR" dirty="0">
                <a:solidFill>
                  <a:schemeClr val="tx2"/>
                </a:solidFill>
              </a:rPr>
              <a:t>-</a:t>
            </a:r>
            <a:r>
              <a:rPr lang="fr-FR" dirty="0" err="1">
                <a:solidFill>
                  <a:schemeClr val="tx2"/>
                </a:solidFill>
              </a:rPr>
              <a:t>IIIa</a:t>
            </a:r>
            <a:endParaRPr lang="fr-FR" dirty="0">
              <a:solidFill>
                <a:schemeClr val="tx2"/>
              </a:solidFill>
            </a:endParaRPr>
          </a:p>
          <a:p>
            <a:r>
              <a:rPr lang="fr-FR" dirty="0">
                <a:solidFill>
                  <a:schemeClr val="tx2"/>
                </a:solidFill>
              </a:rPr>
              <a:t>Utilisé comme antiagrégant plaquettaire dans les angors instables ou angioplastie coronaire</a:t>
            </a:r>
          </a:p>
        </p:txBody>
      </p:sp>
      <p:sp>
        <p:nvSpPr>
          <p:cNvPr id="4" name="Espace réservé du texte 3"/>
          <p:cNvSpPr>
            <a:spLocks noGrp="1"/>
          </p:cNvSpPr>
          <p:nvPr>
            <p:ph type="body" sz="quarter" idx="19"/>
          </p:nvPr>
        </p:nvSpPr>
        <p:spPr/>
        <p:txBody>
          <a:bodyPr/>
          <a:lstStyle/>
          <a:p>
            <a:r>
              <a:rPr lang="fr-FR" dirty="0"/>
              <a:t>Exemples</a:t>
            </a:r>
          </a:p>
        </p:txBody>
      </p:sp>
      <p:sp>
        <p:nvSpPr>
          <p:cNvPr id="5" name="Espace réservé du texte 4"/>
          <p:cNvSpPr>
            <a:spLocks noGrp="1"/>
          </p:cNvSpPr>
          <p:nvPr>
            <p:ph type="body" sz="quarter" idx="20"/>
          </p:nvPr>
        </p:nvSpPr>
        <p:spPr/>
        <p:txBody>
          <a:bodyPr/>
          <a:lstStyle/>
          <a:p>
            <a:r>
              <a:rPr lang="fr-FR" dirty="0" err="1"/>
              <a:t>Abciximab</a:t>
            </a:r>
            <a:endParaRPr lang="fr-FR" dirty="0"/>
          </a:p>
        </p:txBody>
      </p:sp>
      <p:pic>
        <p:nvPicPr>
          <p:cNvPr id="6" name="Image 5"/>
          <p:cNvPicPr>
            <a:picLocks noChangeAspect="1"/>
          </p:cNvPicPr>
          <p:nvPr/>
        </p:nvPicPr>
        <p:blipFill rotWithShape="1">
          <a:blip r:embed="rId2"/>
          <a:srcRect l="10159" t="25382" r="10407" b="12162"/>
          <a:stretch/>
        </p:blipFill>
        <p:spPr>
          <a:xfrm>
            <a:off x="6031737" y="1956390"/>
            <a:ext cx="5853858" cy="3455582"/>
          </a:xfrm>
          <a:prstGeom prst="rect">
            <a:avLst/>
          </a:prstGeom>
        </p:spPr>
      </p:pic>
    </p:spTree>
    <p:extLst>
      <p:ext uri="{BB962C8B-B14F-4D97-AF65-F5344CB8AC3E}">
        <p14:creationId xmlns:p14="http://schemas.microsoft.com/office/powerpoint/2010/main" val="26650572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85</a:t>
            </a:fld>
            <a:endParaRPr lang="fr-FR" dirty="0"/>
          </a:p>
        </p:txBody>
      </p:sp>
      <p:sp>
        <p:nvSpPr>
          <p:cNvPr id="3" name="Espace réservé du texte 2"/>
          <p:cNvSpPr>
            <a:spLocks noGrp="1"/>
          </p:cNvSpPr>
          <p:nvPr>
            <p:ph type="body" sz="quarter" idx="27"/>
          </p:nvPr>
        </p:nvSpPr>
        <p:spPr>
          <a:xfrm>
            <a:off x="1310132" y="2233556"/>
            <a:ext cx="7716910" cy="4088735"/>
          </a:xfrm>
        </p:spPr>
        <p:txBody>
          <a:bodyPr>
            <a:normAutofit/>
          </a:bodyPr>
          <a:lstStyle/>
          <a:p>
            <a:pPr marL="7937" indent="0">
              <a:buNone/>
            </a:pPr>
            <a:r>
              <a:rPr lang="fr-FR" sz="5400" dirty="0" err="1">
                <a:solidFill>
                  <a:schemeClr val="tx2"/>
                </a:solidFill>
              </a:rPr>
              <a:t>Idarucizumab</a:t>
            </a:r>
            <a:endParaRPr lang="fr-FR" sz="5400" dirty="0">
              <a:solidFill>
                <a:schemeClr val="tx2"/>
              </a:solidFill>
            </a:endParaRPr>
          </a:p>
        </p:txBody>
      </p:sp>
      <p:sp>
        <p:nvSpPr>
          <p:cNvPr id="4" name="Espace réservé du texte 3"/>
          <p:cNvSpPr>
            <a:spLocks noGrp="1"/>
          </p:cNvSpPr>
          <p:nvPr>
            <p:ph type="body" sz="quarter" idx="19"/>
          </p:nvPr>
        </p:nvSpPr>
        <p:spPr/>
        <p:txBody>
          <a:bodyPr/>
          <a:lstStyle/>
          <a:p>
            <a:r>
              <a:rPr lang="fr-FR" dirty="0"/>
              <a:t>Exemples</a:t>
            </a:r>
          </a:p>
        </p:txBody>
      </p:sp>
      <p:sp>
        <p:nvSpPr>
          <p:cNvPr id="5" name="Espace réservé du texte 4"/>
          <p:cNvSpPr>
            <a:spLocks noGrp="1"/>
          </p:cNvSpPr>
          <p:nvPr>
            <p:ph type="body" sz="quarter" idx="20"/>
          </p:nvPr>
        </p:nvSpPr>
        <p:spPr/>
        <p:txBody>
          <a:bodyPr/>
          <a:lstStyle/>
          <a:p>
            <a:endParaRPr lang="fr-FR" dirty="0"/>
          </a:p>
        </p:txBody>
      </p:sp>
      <p:pic>
        <p:nvPicPr>
          <p:cNvPr id="6" name="Image 5"/>
          <p:cNvPicPr>
            <a:picLocks noChangeAspect="1"/>
          </p:cNvPicPr>
          <p:nvPr/>
        </p:nvPicPr>
        <p:blipFill>
          <a:blip r:embed="rId3"/>
          <a:stretch>
            <a:fillRect/>
          </a:stretch>
        </p:blipFill>
        <p:spPr>
          <a:xfrm>
            <a:off x="6377285" y="375458"/>
            <a:ext cx="4580443" cy="6190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31826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86</a:t>
            </a:fld>
            <a:endParaRPr lang="fr-FR" dirty="0"/>
          </a:p>
        </p:txBody>
      </p:sp>
      <p:sp>
        <p:nvSpPr>
          <p:cNvPr id="3" name="Espace réservé du texte 2"/>
          <p:cNvSpPr>
            <a:spLocks noGrp="1"/>
          </p:cNvSpPr>
          <p:nvPr>
            <p:ph type="body" sz="quarter" idx="27"/>
          </p:nvPr>
        </p:nvSpPr>
        <p:spPr>
          <a:xfrm>
            <a:off x="1310132" y="2233556"/>
            <a:ext cx="4442082" cy="4088735"/>
          </a:xfrm>
        </p:spPr>
        <p:txBody>
          <a:bodyPr>
            <a:normAutofit fontScale="92500" lnSpcReduction="10000"/>
          </a:bodyPr>
          <a:lstStyle/>
          <a:p>
            <a:r>
              <a:rPr lang="fr-FR" dirty="0">
                <a:solidFill>
                  <a:schemeClr val="tx2"/>
                </a:solidFill>
              </a:rPr>
              <a:t>Nomenclature :</a:t>
            </a:r>
          </a:p>
          <a:p>
            <a:pPr lvl="1"/>
            <a:r>
              <a:rPr lang="fr-FR" dirty="0">
                <a:solidFill>
                  <a:schemeClr val="tx2"/>
                </a:solidFill>
              </a:rPr>
              <a:t>-mab : anticorps monoclonal</a:t>
            </a:r>
          </a:p>
          <a:p>
            <a:pPr lvl="1"/>
            <a:r>
              <a:rPr lang="fr-FR" dirty="0">
                <a:solidFill>
                  <a:schemeClr val="tx2"/>
                </a:solidFill>
              </a:rPr>
              <a:t>-</a:t>
            </a:r>
            <a:r>
              <a:rPr lang="fr-FR" dirty="0" err="1">
                <a:solidFill>
                  <a:schemeClr val="tx2"/>
                </a:solidFill>
              </a:rPr>
              <a:t>zu</a:t>
            </a:r>
            <a:r>
              <a:rPr lang="fr-FR" dirty="0">
                <a:solidFill>
                  <a:schemeClr val="tx2"/>
                </a:solidFill>
              </a:rPr>
              <a:t>- : humanisé</a:t>
            </a:r>
          </a:p>
          <a:p>
            <a:pPr lvl="1"/>
            <a:r>
              <a:rPr lang="fr-FR" dirty="0">
                <a:solidFill>
                  <a:schemeClr val="tx2"/>
                </a:solidFill>
              </a:rPr>
              <a:t>-ci- : cardiovasculaire</a:t>
            </a:r>
          </a:p>
          <a:p>
            <a:r>
              <a:rPr lang="fr-FR" dirty="0">
                <a:solidFill>
                  <a:schemeClr val="tx2"/>
                </a:solidFill>
              </a:rPr>
              <a:t>Fragment </a:t>
            </a:r>
            <a:r>
              <a:rPr lang="fr-FR" dirty="0" err="1">
                <a:solidFill>
                  <a:schemeClr val="tx2"/>
                </a:solidFill>
              </a:rPr>
              <a:t>d’Ac</a:t>
            </a:r>
            <a:r>
              <a:rPr lang="fr-FR" dirty="0">
                <a:solidFill>
                  <a:schemeClr val="tx2"/>
                </a:solidFill>
              </a:rPr>
              <a:t> se liant au </a:t>
            </a:r>
            <a:r>
              <a:rPr lang="fr-FR" dirty="0" err="1">
                <a:solidFill>
                  <a:schemeClr val="tx2"/>
                </a:solidFill>
              </a:rPr>
              <a:t>dabigatran</a:t>
            </a:r>
            <a:r>
              <a:rPr lang="fr-FR" dirty="0">
                <a:solidFill>
                  <a:schemeClr val="tx2"/>
                </a:solidFill>
              </a:rPr>
              <a:t> (anticoagulant)</a:t>
            </a:r>
          </a:p>
          <a:p>
            <a:r>
              <a:rPr lang="fr-FR" dirty="0">
                <a:solidFill>
                  <a:schemeClr val="tx2"/>
                </a:solidFill>
              </a:rPr>
              <a:t>Utilisé comme antidote en cas d’accident hémorragique grave</a:t>
            </a:r>
          </a:p>
        </p:txBody>
      </p:sp>
      <p:sp>
        <p:nvSpPr>
          <p:cNvPr id="4" name="Espace réservé du texte 3"/>
          <p:cNvSpPr>
            <a:spLocks noGrp="1"/>
          </p:cNvSpPr>
          <p:nvPr>
            <p:ph type="body" sz="quarter" idx="19"/>
          </p:nvPr>
        </p:nvSpPr>
        <p:spPr/>
        <p:txBody>
          <a:bodyPr/>
          <a:lstStyle/>
          <a:p>
            <a:r>
              <a:rPr lang="fr-FR" dirty="0"/>
              <a:t>Exemples</a:t>
            </a:r>
          </a:p>
        </p:txBody>
      </p:sp>
      <p:sp>
        <p:nvSpPr>
          <p:cNvPr id="5" name="Espace réservé du texte 4"/>
          <p:cNvSpPr>
            <a:spLocks noGrp="1"/>
          </p:cNvSpPr>
          <p:nvPr>
            <p:ph type="body" sz="quarter" idx="20"/>
          </p:nvPr>
        </p:nvSpPr>
        <p:spPr/>
        <p:txBody>
          <a:bodyPr/>
          <a:lstStyle/>
          <a:p>
            <a:r>
              <a:rPr lang="fr-FR" dirty="0" err="1"/>
              <a:t>Idarucizumab</a:t>
            </a:r>
            <a:endParaRPr lang="fr-FR" dirty="0"/>
          </a:p>
        </p:txBody>
      </p:sp>
      <p:pic>
        <p:nvPicPr>
          <p:cNvPr id="7" name="Image 6"/>
          <p:cNvPicPr>
            <a:picLocks noChangeAspect="1"/>
          </p:cNvPicPr>
          <p:nvPr/>
        </p:nvPicPr>
        <p:blipFill>
          <a:blip r:embed="rId2"/>
          <a:stretch>
            <a:fillRect/>
          </a:stretch>
        </p:blipFill>
        <p:spPr>
          <a:xfrm>
            <a:off x="5752214" y="1154610"/>
            <a:ext cx="6382423" cy="3123313"/>
          </a:xfrm>
          <a:prstGeom prst="rect">
            <a:avLst/>
          </a:prstGeom>
        </p:spPr>
      </p:pic>
    </p:spTree>
    <p:extLst>
      <p:ext uri="{BB962C8B-B14F-4D97-AF65-F5344CB8AC3E}">
        <p14:creationId xmlns:p14="http://schemas.microsoft.com/office/powerpoint/2010/main" val="25648948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87</a:t>
            </a:fld>
            <a:endParaRPr lang="fr-FR" dirty="0"/>
          </a:p>
        </p:txBody>
      </p:sp>
      <p:sp>
        <p:nvSpPr>
          <p:cNvPr id="3" name="Espace réservé du texte 2"/>
          <p:cNvSpPr>
            <a:spLocks noGrp="1"/>
          </p:cNvSpPr>
          <p:nvPr>
            <p:ph type="body" sz="quarter" idx="27"/>
          </p:nvPr>
        </p:nvSpPr>
        <p:spPr>
          <a:xfrm>
            <a:off x="1310132" y="2233556"/>
            <a:ext cx="7716910" cy="4088735"/>
          </a:xfrm>
        </p:spPr>
        <p:txBody>
          <a:bodyPr>
            <a:normAutofit/>
          </a:bodyPr>
          <a:lstStyle/>
          <a:p>
            <a:pPr marL="7937" indent="0">
              <a:buNone/>
            </a:pPr>
            <a:r>
              <a:rPr lang="fr-FR" sz="5400" dirty="0" err="1">
                <a:solidFill>
                  <a:schemeClr val="tx2"/>
                </a:solidFill>
              </a:rPr>
              <a:t>Canakinumab</a:t>
            </a:r>
            <a:endParaRPr lang="fr-FR" sz="5400" dirty="0">
              <a:solidFill>
                <a:schemeClr val="tx2"/>
              </a:solidFill>
            </a:endParaRPr>
          </a:p>
        </p:txBody>
      </p:sp>
      <p:sp>
        <p:nvSpPr>
          <p:cNvPr id="4" name="Espace réservé du texte 3"/>
          <p:cNvSpPr>
            <a:spLocks noGrp="1"/>
          </p:cNvSpPr>
          <p:nvPr>
            <p:ph type="body" sz="quarter" idx="19"/>
          </p:nvPr>
        </p:nvSpPr>
        <p:spPr/>
        <p:txBody>
          <a:bodyPr/>
          <a:lstStyle/>
          <a:p>
            <a:r>
              <a:rPr lang="fr-FR" dirty="0"/>
              <a:t>Exemples</a:t>
            </a:r>
          </a:p>
        </p:txBody>
      </p:sp>
      <p:sp>
        <p:nvSpPr>
          <p:cNvPr id="5" name="Espace réservé du texte 4"/>
          <p:cNvSpPr>
            <a:spLocks noGrp="1"/>
          </p:cNvSpPr>
          <p:nvPr>
            <p:ph type="body" sz="quarter" idx="20"/>
          </p:nvPr>
        </p:nvSpPr>
        <p:spPr/>
        <p:txBody>
          <a:bodyPr/>
          <a:lstStyle/>
          <a:p>
            <a:endParaRPr lang="fr-FR" dirty="0"/>
          </a:p>
        </p:txBody>
      </p:sp>
      <p:pic>
        <p:nvPicPr>
          <p:cNvPr id="6" name="Image 5"/>
          <p:cNvPicPr>
            <a:picLocks noChangeAspect="1"/>
          </p:cNvPicPr>
          <p:nvPr/>
        </p:nvPicPr>
        <p:blipFill>
          <a:blip r:embed="rId3"/>
          <a:stretch>
            <a:fillRect/>
          </a:stretch>
        </p:blipFill>
        <p:spPr>
          <a:xfrm>
            <a:off x="6377285" y="375458"/>
            <a:ext cx="4580443" cy="6190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45133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88</a:t>
            </a:fld>
            <a:endParaRPr lang="fr-FR" dirty="0"/>
          </a:p>
        </p:txBody>
      </p:sp>
      <p:sp>
        <p:nvSpPr>
          <p:cNvPr id="3" name="Espace réservé du texte 2"/>
          <p:cNvSpPr>
            <a:spLocks noGrp="1"/>
          </p:cNvSpPr>
          <p:nvPr>
            <p:ph type="body" sz="quarter" idx="27"/>
          </p:nvPr>
        </p:nvSpPr>
        <p:spPr>
          <a:xfrm>
            <a:off x="1310132" y="2233556"/>
            <a:ext cx="4442082" cy="4088735"/>
          </a:xfrm>
        </p:spPr>
        <p:txBody>
          <a:bodyPr>
            <a:normAutofit fontScale="85000" lnSpcReduction="20000"/>
          </a:bodyPr>
          <a:lstStyle/>
          <a:p>
            <a:r>
              <a:rPr lang="fr-FR" dirty="0">
                <a:solidFill>
                  <a:schemeClr val="tx2"/>
                </a:solidFill>
              </a:rPr>
              <a:t>Nomenclature :</a:t>
            </a:r>
          </a:p>
          <a:p>
            <a:pPr lvl="1"/>
            <a:r>
              <a:rPr lang="fr-FR" dirty="0">
                <a:solidFill>
                  <a:schemeClr val="tx2"/>
                </a:solidFill>
              </a:rPr>
              <a:t>-mab : anticorps monoclonal</a:t>
            </a:r>
          </a:p>
          <a:p>
            <a:pPr lvl="1"/>
            <a:r>
              <a:rPr lang="fr-FR" dirty="0">
                <a:solidFill>
                  <a:schemeClr val="tx2"/>
                </a:solidFill>
              </a:rPr>
              <a:t>-u- : humain</a:t>
            </a:r>
          </a:p>
          <a:p>
            <a:pPr lvl="1"/>
            <a:r>
              <a:rPr lang="fr-FR" dirty="0">
                <a:solidFill>
                  <a:schemeClr val="tx2"/>
                </a:solidFill>
              </a:rPr>
              <a:t>-</a:t>
            </a:r>
            <a:r>
              <a:rPr lang="fr-FR" dirty="0" err="1">
                <a:solidFill>
                  <a:schemeClr val="tx2"/>
                </a:solidFill>
              </a:rPr>
              <a:t>ki</a:t>
            </a:r>
            <a:r>
              <a:rPr lang="fr-FR" dirty="0">
                <a:solidFill>
                  <a:schemeClr val="tx2"/>
                </a:solidFill>
              </a:rPr>
              <a:t>- : interleukine</a:t>
            </a:r>
          </a:p>
          <a:p>
            <a:r>
              <a:rPr lang="fr-FR" dirty="0">
                <a:solidFill>
                  <a:schemeClr val="tx2"/>
                </a:solidFill>
              </a:rPr>
              <a:t>Anti IL-1B, empêche sa fixation sur le récepteur</a:t>
            </a:r>
          </a:p>
          <a:p>
            <a:r>
              <a:rPr lang="fr-FR" dirty="0">
                <a:solidFill>
                  <a:schemeClr val="tx2"/>
                </a:solidFill>
              </a:rPr>
              <a:t>Utilisé dans les maladies auto inflammatoires notamment la fièvre méditerranéenne familiale, mais aussi dans la goutte</a:t>
            </a:r>
          </a:p>
        </p:txBody>
      </p:sp>
      <p:sp>
        <p:nvSpPr>
          <p:cNvPr id="4" name="Espace réservé du texte 3"/>
          <p:cNvSpPr>
            <a:spLocks noGrp="1"/>
          </p:cNvSpPr>
          <p:nvPr>
            <p:ph type="body" sz="quarter" idx="19"/>
          </p:nvPr>
        </p:nvSpPr>
        <p:spPr/>
        <p:txBody>
          <a:bodyPr/>
          <a:lstStyle/>
          <a:p>
            <a:r>
              <a:rPr lang="fr-FR" dirty="0"/>
              <a:t>Exemples</a:t>
            </a:r>
          </a:p>
        </p:txBody>
      </p:sp>
      <p:sp>
        <p:nvSpPr>
          <p:cNvPr id="5" name="Espace réservé du texte 4"/>
          <p:cNvSpPr>
            <a:spLocks noGrp="1"/>
          </p:cNvSpPr>
          <p:nvPr>
            <p:ph type="body" sz="quarter" idx="20"/>
          </p:nvPr>
        </p:nvSpPr>
        <p:spPr/>
        <p:txBody>
          <a:bodyPr/>
          <a:lstStyle/>
          <a:p>
            <a:r>
              <a:rPr lang="fr-FR" dirty="0" err="1"/>
              <a:t>Canakinumab</a:t>
            </a:r>
            <a:endParaRPr lang="fr-FR" dirty="0"/>
          </a:p>
        </p:txBody>
      </p:sp>
      <p:pic>
        <p:nvPicPr>
          <p:cNvPr id="9" name="Image 8"/>
          <p:cNvPicPr>
            <a:picLocks noChangeAspect="1"/>
          </p:cNvPicPr>
          <p:nvPr/>
        </p:nvPicPr>
        <p:blipFill>
          <a:blip r:embed="rId2"/>
          <a:stretch>
            <a:fillRect/>
          </a:stretch>
        </p:blipFill>
        <p:spPr>
          <a:xfrm>
            <a:off x="6002758" y="2233556"/>
            <a:ext cx="5977516" cy="2438279"/>
          </a:xfrm>
          <a:prstGeom prst="rect">
            <a:avLst/>
          </a:prstGeom>
        </p:spPr>
      </p:pic>
    </p:spTree>
    <p:extLst>
      <p:ext uri="{BB962C8B-B14F-4D97-AF65-F5344CB8AC3E}">
        <p14:creationId xmlns:p14="http://schemas.microsoft.com/office/powerpoint/2010/main" val="26838384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89</a:t>
            </a:fld>
            <a:endParaRPr lang="fr-FR" dirty="0"/>
          </a:p>
        </p:txBody>
      </p:sp>
      <p:sp>
        <p:nvSpPr>
          <p:cNvPr id="3" name="Espace réservé du texte 2"/>
          <p:cNvSpPr>
            <a:spLocks noGrp="1"/>
          </p:cNvSpPr>
          <p:nvPr>
            <p:ph type="body" sz="quarter" idx="27"/>
          </p:nvPr>
        </p:nvSpPr>
        <p:spPr>
          <a:xfrm>
            <a:off x="1310132" y="2233556"/>
            <a:ext cx="7716910" cy="4088735"/>
          </a:xfrm>
        </p:spPr>
        <p:txBody>
          <a:bodyPr>
            <a:normAutofit/>
          </a:bodyPr>
          <a:lstStyle/>
          <a:p>
            <a:pPr marL="7937" indent="0">
              <a:buNone/>
            </a:pPr>
            <a:r>
              <a:rPr lang="fr-FR" sz="5400" dirty="0" err="1">
                <a:solidFill>
                  <a:schemeClr val="tx2"/>
                </a:solidFill>
              </a:rPr>
              <a:t>Inolimomab</a:t>
            </a:r>
            <a:endParaRPr lang="fr-FR" sz="5400" dirty="0">
              <a:solidFill>
                <a:schemeClr val="tx2"/>
              </a:solidFill>
            </a:endParaRPr>
          </a:p>
        </p:txBody>
      </p:sp>
      <p:sp>
        <p:nvSpPr>
          <p:cNvPr id="4" name="Espace réservé du texte 3"/>
          <p:cNvSpPr>
            <a:spLocks noGrp="1"/>
          </p:cNvSpPr>
          <p:nvPr>
            <p:ph type="body" sz="quarter" idx="19"/>
          </p:nvPr>
        </p:nvSpPr>
        <p:spPr/>
        <p:txBody>
          <a:bodyPr/>
          <a:lstStyle/>
          <a:p>
            <a:r>
              <a:rPr lang="fr-FR" dirty="0"/>
              <a:t>Exemples</a:t>
            </a:r>
          </a:p>
        </p:txBody>
      </p:sp>
      <p:sp>
        <p:nvSpPr>
          <p:cNvPr id="5" name="Espace réservé du texte 4"/>
          <p:cNvSpPr>
            <a:spLocks noGrp="1"/>
          </p:cNvSpPr>
          <p:nvPr>
            <p:ph type="body" sz="quarter" idx="20"/>
          </p:nvPr>
        </p:nvSpPr>
        <p:spPr/>
        <p:txBody>
          <a:bodyPr/>
          <a:lstStyle/>
          <a:p>
            <a:endParaRPr lang="fr-FR" dirty="0"/>
          </a:p>
        </p:txBody>
      </p:sp>
      <p:pic>
        <p:nvPicPr>
          <p:cNvPr id="6" name="Image 5"/>
          <p:cNvPicPr>
            <a:picLocks noChangeAspect="1"/>
          </p:cNvPicPr>
          <p:nvPr/>
        </p:nvPicPr>
        <p:blipFill>
          <a:blip r:embed="rId3"/>
          <a:stretch>
            <a:fillRect/>
          </a:stretch>
        </p:blipFill>
        <p:spPr>
          <a:xfrm>
            <a:off x="6377285" y="375458"/>
            <a:ext cx="4580443" cy="6190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187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612743" y="-315416"/>
            <a:ext cx="2388264" cy="2286432"/>
            <a:chOff x="695940" y="1739361"/>
            <a:chExt cx="1596967" cy="1555284"/>
          </a:xfrm>
          <a:solidFill>
            <a:schemeClr val="accent3"/>
          </a:solidFill>
        </p:grpSpPr>
        <p:sp>
          <p:nvSpPr>
            <p:cNvPr id="13" name="Ellipse 12"/>
            <p:cNvSpPr/>
            <p:nvPr/>
          </p:nvSpPr>
          <p:spPr>
            <a:xfrm>
              <a:off x="695940" y="1739361"/>
              <a:ext cx="1596967" cy="1555284"/>
            </a:xfrm>
            <a:prstGeom prst="ellipse">
              <a:avLst/>
            </a:prstGeom>
            <a:grpFill/>
          </p:spPr>
          <p:style>
            <a:lnRef idx="2">
              <a:schemeClr val="lt1">
                <a:hueOff val="0"/>
                <a:satOff val="0"/>
                <a:lumOff val="0"/>
                <a:alphaOff val="0"/>
              </a:schemeClr>
            </a:lnRef>
            <a:fillRef idx="1">
              <a:schemeClr val="accent2">
                <a:hueOff val="14927709"/>
                <a:satOff val="-54059"/>
                <a:lumOff val="-4706"/>
                <a:alphaOff val="0"/>
              </a:schemeClr>
            </a:fillRef>
            <a:effectRef idx="0">
              <a:schemeClr val="accent2">
                <a:hueOff val="14927709"/>
                <a:satOff val="-54059"/>
                <a:lumOff val="-4706"/>
                <a:alphaOff val="0"/>
              </a:schemeClr>
            </a:effectRef>
            <a:fontRef idx="minor">
              <a:schemeClr val="lt1"/>
            </a:fontRef>
          </p:style>
        </p:sp>
        <p:sp>
          <p:nvSpPr>
            <p:cNvPr id="14" name="Ellipse 4"/>
            <p:cNvSpPr/>
            <p:nvPr/>
          </p:nvSpPr>
          <p:spPr>
            <a:xfrm>
              <a:off x="929810" y="1967127"/>
              <a:ext cx="1129227" cy="1099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p:txBody>
        </p:sp>
      </p:grpSp>
      <p:sp>
        <p:nvSpPr>
          <p:cNvPr id="12" name="Rectangle à coins arrondis 11"/>
          <p:cNvSpPr/>
          <p:nvPr/>
        </p:nvSpPr>
        <p:spPr>
          <a:xfrm>
            <a:off x="9109061" y="1712177"/>
            <a:ext cx="2578100" cy="37973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2400" b="1" dirty="0"/>
              <a:t>Médicament chimique</a:t>
            </a:r>
          </a:p>
        </p:txBody>
      </p:sp>
      <p:sp>
        <p:nvSpPr>
          <p:cNvPr id="6" name="Rectangle à coins arrondis 5"/>
          <p:cNvSpPr/>
          <p:nvPr/>
        </p:nvSpPr>
        <p:spPr>
          <a:xfrm>
            <a:off x="279400" y="1714500"/>
            <a:ext cx="2578100" cy="37973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CA" sz="2400" b="1" dirty="0"/>
              <a:t>Médicament vivant</a:t>
            </a:r>
          </a:p>
          <a:p>
            <a:pPr algn="ctr"/>
            <a:r>
              <a:rPr lang="fr-CA" sz="2400" b="1" dirty="0"/>
              <a:t>(cellule, tissu)</a:t>
            </a:r>
          </a:p>
        </p:txBody>
      </p:sp>
      <p:sp>
        <p:nvSpPr>
          <p:cNvPr id="3" name="Double flèche horizontale 2"/>
          <p:cNvSpPr/>
          <p:nvPr/>
        </p:nvSpPr>
        <p:spPr>
          <a:xfrm>
            <a:off x="2603500" y="2260600"/>
            <a:ext cx="6756400" cy="2184400"/>
          </a:xfrm>
          <a:prstGeom prst="leftRightArrow">
            <a:avLst/>
          </a:prstGeom>
          <a:solidFill>
            <a:schemeClr val="bg2">
              <a:lumMod val="90000"/>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numéro de diapositive 1"/>
          <p:cNvSpPr>
            <a:spLocks noGrp="1"/>
          </p:cNvSpPr>
          <p:nvPr>
            <p:ph type="sldNum" sz="quarter" idx="26"/>
          </p:nvPr>
        </p:nvSpPr>
        <p:spPr/>
        <p:txBody>
          <a:bodyPr/>
          <a:lstStyle/>
          <a:p>
            <a:fld id="{27F63893-9D7C-4D41-AC61-E8ABFBCB521E}" type="slidenum">
              <a:rPr lang="fr-FR" smtClean="0"/>
              <a:pPr/>
              <a:t>9</a:t>
            </a:fld>
            <a:endParaRPr lang="fr-FR" dirty="0"/>
          </a:p>
        </p:txBody>
      </p:sp>
      <p:sp>
        <p:nvSpPr>
          <p:cNvPr id="9" name="Rectangle 8"/>
          <p:cNvSpPr/>
          <p:nvPr/>
        </p:nvSpPr>
        <p:spPr>
          <a:xfrm>
            <a:off x="3689879" y="1460705"/>
            <a:ext cx="4761998" cy="4389956"/>
          </a:xfrm>
          <a:prstGeom prst="rect">
            <a:avLst/>
          </a:prstGeom>
        </p:spPr>
        <p:txBody>
          <a:bodyPr wrap="square">
            <a:noAutofit/>
          </a:bodyPr>
          <a:lstStyle/>
          <a:p>
            <a:pPr algn="ctr"/>
            <a:r>
              <a:rPr lang="fr-CA" sz="3600" b="1" dirty="0">
                <a:solidFill>
                  <a:schemeClr val="accent3"/>
                </a:solidFill>
              </a:rPr>
              <a:t>Biomédicament</a:t>
            </a:r>
          </a:p>
          <a:p>
            <a:endParaRPr lang="fr-CA" dirty="0">
              <a:solidFill>
                <a:schemeClr val="tx2"/>
              </a:solidFill>
            </a:endParaRPr>
          </a:p>
          <a:p>
            <a:pPr algn="just"/>
            <a:r>
              <a:rPr lang="fr-CA" dirty="0">
                <a:solidFill>
                  <a:schemeClr val="tx2"/>
                </a:solidFill>
                <a:latin typeface="+mj-lt"/>
              </a:rPr>
              <a:t>« On entend par médicament biologique, tout médicament dont la </a:t>
            </a:r>
            <a:r>
              <a:rPr lang="fr-CA" b="1" dirty="0">
                <a:solidFill>
                  <a:schemeClr val="tx2"/>
                </a:solidFill>
                <a:latin typeface="+mj-lt"/>
              </a:rPr>
              <a:t>substance active est produite à partir d'une source biologique ou en est extraite</a:t>
            </a:r>
            <a:r>
              <a:rPr lang="fr-CA" dirty="0">
                <a:solidFill>
                  <a:schemeClr val="tx2"/>
                </a:solidFill>
                <a:latin typeface="+mj-lt"/>
              </a:rPr>
              <a:t> et dont la caractérisation et la détermination de la qualité nécessitent une combinaison d'essais physiques, chimiques et biologiques ainsi que la connaissance de son procédé de fabrication et de son contrôle. »</a:t>
            </a:r>
          </a:p>
          <a:p>
            <a:endParaRPr lang="fr-CA" dirty="0">
              <a:solidFill>
                <a:schemeClr val="tx2"/>
              </a:solidFill>
            </a:endParaRPr>
          </a:p>
          <a:p>
            <a:endParaRPr lang="fr-CA" dirty="0">
              <a:solidFill>
                <a:schemeClr val="tx2"/>
              </a:solidFill>
            </a:endParaRPr>
          </a:p>
          <a:p>
            <a:endParaRPr lang="fr-CA" dirty="0">
              <a:solidFill>
                <a:schemeClr val="tx2"/>
              </a:solidFill>
            </a:endParaRPr>
          </a:p>
          <a:p>
            <a:endParaRPr lang="fr-CA" dirty="0">
              <a:solidFill>
                <a:schemeClr val="tx2"/>
              </a:solidFill>
            </a:endParaRPr>
          </a:p>
          <a:p>
            <a:r>
              <a:rPr lang="fr-CA" sz="1100" i="1" dirty="0">
                <a:solidFill>
                  <a:schemeClr val="tx2"/>
                </a:solidFill>
              </a:rPr>
              <a:t>Source : Article L5111-1 du Code de la Santé Publique en vigueur depuis le 27 février 2007</a:t>
            </a:r>
          </a:p>
        </p:txBody>
      </p:sp>
      <p:sp>
        <p:nvSpPr>
          <p:cNvPr id="10" name="Ellipse 9">
            <a:extLst>
              <a:ext uri="{FF2B5EF4-FFF2-40B4-BE49-F238E27FC236}">
                <a16:creationId xmlns:a16="http://schemas.microsoft.com/office/drawing/2014/main" id="{9D255B1F-2460-43D3-AAAD-24ADE1974A5E}"/>
              </a:ext>
            </a:extLst>
          </p:cNvPr>
          <p:cNvSpPr/>
          <p:nvPr/>
        </p:nvSpPr>
        <p:spPr>
          <a:xfrm>
            <a:off x="11074899" y="231358"/>
            <a:ext cx="973745" cy="945335"/>
          </a:xfrm>
          <a:prstGeom prst="ellipse">
            <a:avLst/>
          </a:prstGeom>
          <a:solidFill>
            <a:schemeClr val="bg1"/>
          </a:solid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rgbClr val="C00000"/>
                </a:solidFill>
              </a:rPr>
              <a:t>A</a:t>
            </a:r>
          </a:p>
        </p:txBody>
      </p:sp>
      <p:sp>
        <p:nvSpPr>
          <p:cNvPr id="15" name="Titre 1"/>
          <p:cNvSpPr txBox="1">
            <a:spLocks/>
          </p:cNvSpPr>
          <p:nvPr/>
        </p:nvSpPr>
        <p:spPr>
          <a:xfrm>
            <a:off x="627087" y="464874"/>
            <a:ext cx="10247612" cy="535484"/>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a:lstStyle>
          <a:p>
            <a:pPr>
              <a:buClr>
                <a:srgbClr val="25A79B"/>
              </a:buClr>
            </a:pPr>
            <a:r>
              <a:rPr lang="fr-CA" altLang="fr-FR" sz="3600" dirty="0" err="1">
                <a:solidFill>
                  <a:schemeClr val="tx2"/>
                </a:solidFill>
              </a:rPr>
              <a:t>Biomédicament</a:t>
            </a:r>
            <a:endParaRPr lang="fr-CA" altLang="fr-FR" sz="3600" dirty="0">
              <a:solidFill>
                <a:schemeClr val="tx2"/>
              </a:solidFill>
            </a:endParaRPr>
          </a:p>
        </p:txBody>
      </p:sp>
      <p:sp>
        <p:nvSpPr>
          <p:cNvPr id="16" name="Espace réservé du texte 4"/>
          <p:cNvSpPr>
            <a:spLocks noGrp="1"/>
          </p:cNvSpPr>
          <p:nvPr>
            <p:ph type="body" sz="quarter" idx="20"/>
          </p:nvPr>
        </p:nvSpPr>
        <p:spPr>
          <a:xfrm>
            <a:off x="627087" y="940825"/>
            <a:ext cx="9704231" cy="486557"/>
          </a:xfrm>
        </p:spPr>
        <p:txBody>
          <a:bodyPr/>
          <a:lstStyle/>
          <a:p>
            <a:r>
              <a:rPr lang="fr-CA" dirty="0"/>
              <a:t>Définition</a:t>
            </a:r>
          </a:p>
        </p:txBody>
      </p:sp>
    </p:spTree>
    <p:extLst>
      <p:ext uri="{BB962C8B-B14F-4D97-AF65-F5344CB8AC3E}">
        <p14:creationId xmlns:p14="http://schemas.microsoft.com/office/powerpoint/2010/main" val="25551500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90</a:t>
            </a:fld>
            <a:endParaRPr lang="fr-FR" dirty="0"/>
          </a:p>
        </p:txBody>
      </p:sp>
      <p:sp>
        <p:nvSpPr>
          <p:cNvPr id="3" name="Espace réservé du texte 2"/>
          <p:cNvSpPr>
            <a:spLocks noGrp="1"/>
          </p:cNvSpPr>
          <p:nvPr>
            <p:ph type="body" sz="quarter" idx="27"/>
          </p:nvPr>
        </p:nvSpPr>
        <p:spPr>
          <a:xfrm>
            <a:off x="1310132" y="2233556"/>
            <a:ext cx="4442082" cy="4088735"/>
          </a:xfrm>
        </p:spPr>
        <p:txBody>
          <a:bodyPr>
            <a:normAutofit fontScale="92500" lnSpcReduction="20000"/>
          </a:bodyPr>
          <a:lstStyle/>
          <a:p>
            <a:r>
              <a:rPr lang="fr-FR" dirty="0">
                <a:solidFill>
                  <a:schemeClr val="tx2"/>
                </a:solidFill>
              </a:rPr>
              <a:t>Nomenclature :</a:t>
            </a:r>
          </a:p>
          <a:p>
            <a:pPr lvl="1"/>
            <a:r>
              <a:rPr lang="fr-FR" dirty="0">
                <a:solidFill>
                  <a:schemeClr val="tx2"/>
                </a:solidFill>
              </a:rPr>
              <a:t>-mab : anticorps monoclonal</a:t>
            </a:r>
          </a:p>
          <a:p>
            <a:pPr lvl="1"/>
            <a:r>
              <a:rPr lang="fr-FR" dirty="0">
                <a:solidFill>
                  <a:schemeClr val="tx2"/>
                </a:solidFill>
              </a:rPr>
              <a:t>-o- : murin</a:t>
            </a:r>
          </a:p>
          <a:p>
            <a:pPr lvl="1"/>
            <a:r>
              <a:rPr lang="fr-FR" dirty="0">
                <a:solidFill>
                  <a:schemeClr val="tx2"/>
                </a:solidFill>
              </a:rPr>
              <a:t>-li- : immunitaire</a:t>
            </a:r>
          </a:p>
          <a:p>
            <a:r>
              <a:rPr lang="fr-FR" dirty="0">
                <a:solidFill>
                  <a:schemeClr val="tx2"/>
                </a:solidFill>
              </a:rPr>
              <a:t>Cible le récepteur de l’IL-2 sur les LT</a:t>
            </a:r>
          </a:p>
          <a:p>
            <a:r>
              <a:rPr lang="fr-FR" dirty="0">
                <a:solidFill>
                  <a:schemeClr val="tx2"/>
                </a:solidFill>
              </a:rPr>
              <a:t>Utilisé dans les maladies du greffon contre l’hôte, actuellement non commercialisé</a:t>
            </a:r>
          </a:p>
        </p:txBody>
      </p:sp>
      <p:sp>
        <p:nvSpPr>
          <p:cNvPr id="4" name="Espace réservé du texte 3"/>
          <p:cNvSpPr>
            <a:spLocks noGrp="1"/>
          </p:cNvSpPr>
          <p:nvPr>
            <p:ph type="body" sz="quarter" idx="19"/>
          </p:nvPr>
        </p:nvSpPr>
        <p:spPr/>
        <p:txBody>
          <a:bodyPr/>
          <a:lstStyle/>
          <a:p>
            <a:r>
              <a:rPr lang="fr-FR" dirty="0"/>
              <a:t>Exemples</a:t>
            </a:r>
          </a:p>
        </p:txBody>
      </p:sp>
      <p:sp>
        <p:nvSpPr>
          <p:cNvPr id="5" name="Espace réservé du texte 4"/>
          <p:cNvSpPr>
            <a:spLocks noGrp="1"/>
          </p:cNvSpPr>
          <p:nvPr>
            <p:ph type="body" sz="quarter" idx="20"/>
          </p:nvPr>
        </p:nvSpPr>
        <p:spPr/>
        <p:txBody>
          <a:bodyPr/>
          <a:lstStyle/>
          <a:p>
            <a:r>
              <a:rPr lang="fr-FR" dirty="0" err="1"/>
              <a:t>Inolimomab</a:t>
            </a:r>
            <a:endParaRPr lang="fr-FR" dirty="0"/>
          </a:p>
        </p:txBody>
      </p:sp>
      <p:pic>
        <p:nvPicPr>
          <p:cNvPr id="8" name="Image 7"/>
          <p:cNvPicPr>
            <a:picLocks noChangeAspect="1"/>
          </p:cNvPicPr>
          <p:nvPr/>
        </p:nvPicPr>
        <p:blipFill>
          <a:blip r:embed="rId2"/>
          <a:stretch>
            <a:fillRect/>
          </a:stretch>
        </p:blipFill>
        <p:spPr>
          <a:xfrm>
            <a:off x="6162247" y="786498"/>
            <a:ext cx="5140289" cy="5140289"/>
          </a:xfrm>
          <a:prstGeom prst="rect">
            <a:avLst/>
          </a:prstGeom>
        </p:spPr>
      </p:pic>
    </p:spTree>
    <p:extLst>
      <p:ext uri="{BB962C8B-B14F-4D97-AF65-F5344CB8AC3E}">
        <p14:creationId xmlns:p14="http://schemas.microsoft.com/office/powerpoint/2010/main" val="40726806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91</a:t>
            </a:fld>
            <a:endParaRPr lang="fr-FR" dirty="0"/>
          </a:p>
        </p:txBody>
      </p:sp>
      <p:sp>
        <p:nvSpPr>
          <p:cNvPr id="3" name="Espace réservé du texte 2"/>
          <p:cNvSpPr>
            <a:spLocks noGrp="1"/>
          </p:cNvSpPr>
          <p:nvPr>
            <p:ph type="body" sz="quarter" idx="27"/>
          </p:nvPr>
        </p:nvSpPr>
        <p:spPr/>
        <p:txBody>
          <a:bodyPr>
            <a:normAutofit/>
          </a:bodyPr>
          <a:lstStyle/>
          <a:p>
            <a:r>
              <a:rPr lang="fr-FR" sz="1600" dirty="0">
                <a:solidFill>
                  <a:schemeClr val="tx2"/>
                </a:solidFill>
              </a:rPr>
              <a:t>Up-to-date : « </a:t>
            </a:r>
            <a:r>
              <a:rPr lang="fr-FR" sz="1600" dirty="0" err="1">
                <a:solidFill>
                  <a:schemeClr val="tx2"/>
                </a:solidFill>
              </a:rPr>
              <a:t>Overview</a:t>
            </a:r>
            <a:r>
              <a:rPr lang="fr-FR" sz="1600" dirty="0">
                <a:solidFill>
                  <a:schemeClr val="tx2"/>
                </a:solidFill>
              </a:rPr>
              <a:t> of </a:t>
            </a:r>
            <a:r>
              <a:rPr lang="fr-FR" sz="1600" dirty="0" err="1">
                <a:solidFill>
                  <a:schemeClr val="tx2"/>
                </a:solidFill>
              </a:rPr>
              <a:t>therapeutic</a:t>
            </a:r>
            <a:r>
              <a:rPr lang="fr-FR" sz="1600" dirty="0">
                <a:solidFill>
                  <a:schemeClr val="tx2"/>
                </a:solidFill>
              </a:rPr>
              <a:t> monoclonal </a:t>
            </a:r>
            <a:r>
              <a:rPr lang="fr-FR" sz="1600" dirty="0" err="1">
                <a:solidFill>
                  <a:schemeClr val="tx2"/>
                </a:solidFill>
              </a:rPr>
              <a:t>antibodies</a:t>
            </a:r>
            <a:r>
              <a:rPr lang="fr-FR" sz="1600" dirty="0">
                <a:solidFill>
                  <a:schemeClr val="tx2"/>
                </a:solidFill>
              </a:rPr>
              <a:t> » - J </a:t>
            </a:r>
            <a:r>
              <a:rPr lang="fr-FR" sz="1600" dirty="0" err="1">
                <a:solidFill>
                  <a:schemeClr val="tx2"/>
                </a:solidFill>
              </a:rPr>
              <a:t>Manis</a:t>
            </a:r>
            <a:r>
              <a:rPr lang="fr-FR" sz="1600" dirty="0">
                <a:solidFill>
                  <a:schemeClr val="tx2"/>
                </a:solidFill>
              </a:rPr>
              <a:t> (2019)</a:t>
            </a:r>
          </a:p>
          <a:p>
            <a:r>
              <a:rPr lang="fr-FR" sz="1600" dirty="0">
                <a:solidFill>
                  <a:schemeClr val="tx2"/>
                </a:solidFill>
              </a:rPr>
              <a:t>Les biomédicaments – M </a:t>
            </a:r>
            <a:r>
              <a:rPr lang="fr-FR" sz="1600" dirty="0" err="1">
                <a:solidFill>
                  <a:schemeClr val="tx2"/>
                </a:solidFill>
              </a:rPr>
              <a:t>Broutin</a:t>
            </a:r>
            <a:r>
              <a:rPr lang="fr-FR" sz="1600" dirty="0">
                <a:solidFill>
                  <a:schemeClr val="tx2"/>
                </a:solidFill>
              </a:rPr>
              <a:t> et H </a:t>
            </a:r>
            <a:r>
              <a:rPr lang="fr-FR" sz="1600" dirty="0" err="1">
                <a:solidFill>
                  <a:schemeClr val="tx2"/>
                </a:solidFill>
              </a:rPr>
              <a:t>Watier</a:t>
            </a:r>
            <a:r>
              <a:rPr lang="fr-FR" sz="1600" dirty="0">
                <a:solidFill>
                  <a:schemeClr val="tx2"/>
                </a:solidFill>
              </a:rPr>
              <a:t> (2016)</a:t>
            </a:r>
          </a:p>
          <a:p>
            <a:r>
              <a:rPr lang="fr-FR" sz="1600" dirty="0">
                <a:solidFill>
                  <a:schemeClr val="tx2"/>
                </a:solidFill>
              </a:rPr>
              <a:t>Anticorps monoclonaux à usage thérapeutique – </a:t>
            </a:r>
            <a:r>
              <a:rPr lang="fr-FR" sz="1600" dirty="0" err="1">
                <a:solidFill>
                  <a:schemeClr val="tx2"/>
                </a:solidFill>
              </a:rPr>
              <a:t>Paintaud</a:t>
            </a:r>
            <a:r>
              <a:rPr lang="fr-FR" sz="1600" dirty="0">
                <a:solidFill>
                  <a:schemeClr val="tx2"/>
                </a:solidFill>
              </a:rPr>
              <a:t> (2012)</a:t>
            </a:r>
          </a:p>
          <a:p>
            <a:r>
              <a:rPr lang="fr-FR" sz="1600" dirty="0">
                <a:solidFill>
                  <a:schemeClr val="tx2"/>
                </a:solidFill>
              </a:rPr>
              <a:t>Etat des lieux sur les </a:t>
            </a:r>
            <a:r>
              <a:rPr lang="fr-FR" sz="1600" dirty="0" err="1">
                <a:solidFill>
                  <a:schemeClr val="tx2"/>
                </a:solidFill>
              </a:rPr>
              <a:t>biosimimaires</a:t>
            </a:r>
            <a:r>
              <a:rPr lang="fr-FR" sz="1600" dirty="0">
                <a:solidFill>
                  <a:schemeClr val="tx2"/>
                </a:solidFill>
              </a:rPr>
              <a:t> – ANSM - 2016</a:t>
            </a:r>
          </a:p>
        </p:txBody>
      </p:sp>
      <p:sp>
        <p:nvSpPr>
          <p:cNvPr id="4" name="Espace réservé du texte 3"/>
          <p:cNvSpPr>
            <a:spLocks noGrp="1"/>
          </p:cNvSpPr>
          <p:nvPr>
            <p:ph type="body" sz="quarter" idx="19"/>
          </p:nvPr>
        </p:nvSpPr>
        <p:spPr/>
        <p:txBody>
          <a:bodyPr/>
          <a:lstStyle/>
          <a:p>
            <a:r>
              <a:rPr lang="fr-FR" dirty="0"/>
              <a:t>Bibliographie</a:t>
            </a:r>
          </a:p>
        </p:txBody>
      </p:sp>
      <p:sp>
        <p:nvSpPr>
          <p:cNvPr id="5" name="Espace réservé du texte 4"/>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1497470295"/>
      </p:ext>
    </p:extLst>
  </p:cSld>
  <p:clrMapOvr>
    <a:masterClrMapping/>
  </p:clrMapOvr>
</p:sld>
</file>

<file path=ppt/theme/theme1.xml><?xml version="1.0" encoding="utf-8"?>
<a:theme xmlns:a="http://schemas.openxmlformats.org/drawingml/2006/main" name="Thème Offic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lides discret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7326</Words>
  <Application>Microsoft Office PowerPoint</Application>
  <PresentationFormat>Grand écran</PresentationFormat>
  <Paragraphs>1218</Paragraphs>
  <Slides>91</Slides>
  <Notes>49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91</vt:i4>
      </vt:variant>
    </vt:vector>
  </HeadingPairs>
  <TitlesOfParts>
    <vt:vector size="100" baseType="lpstr">
      <vt:lpstr>Arial</vt:lpstr>
      <vt:lpstr>Calibri</vt:lpstr>
      <vt:lpstr>Calibri Light</vt:lpstr>
      <vt:lpstr>Helvetica</vt:lpstr>
      <vt:lpstr>Police système</vt:lpstr>
      <vt:lpstr>TarzanaNarrow</vt:lpstr>
      <vt:lpstr>Times-Roman</vt:lpstr>
      <vt:lpstr>Wingdings</vt:lpstr>
      <vt:lpstr>Thème Office</vt:lpstr>
      <vt:lpstr>Présentation PowerPoint</vt:lpstr>
      <vt:lpstr>Présentation PowerPoint</vt:lpstr>
      <vt:lpstr>Présentation PowerPoint</vt:lpstr>
      <vt:lpstr>Présentation PowerPoint</vt:lpstr>
      <vt:lpstr>Présentation PowerPoint</vt:lpstr>
      <vt:lpstr>Biomédicaments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Thérapie cellulaire</vt:lpstr>
      <vt:lpstr>Présentation PowerPoint</vt:lpstr>
      <vt:lpstr>Présentation PowerPoint</vt:lpstr>
      <vt:lpstr>Présentation PowerPoint</vt:lpstr>
      <vt:lpstr>Présentation PowerPoint</vt:lpstr>
      <vt:lpstr>Présentation PowerPoint</vt:lpstr>
      <vt:lpstr>Présentation PowerPoint</vt:lpstr>
      <vt:lpstr>Thérapie génique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Centre de recherche CHU Sainte-Justine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Sabine Mainbourg</dc:creator>
  <cp:lastModifiedBy>MAINBOURG, Sabine</cp:lastModifiedBy>
  <cp:revision>46</cp:revision>
  <dcterms:created xsi:type="dcterms:W3CDTF">2022-09-06T18:23:04Z</dcterms:created>
  <dcterms:modified xsi:type="dcterms:W3CDTF">2025-09-09T14:14:26Z</dcterms:modified>
</cp:coreProperties>
</file>