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73" r:id="rId5"/>
    <p:sldId id="264" r:id="rId6"/>
    <p:sldId id="266" r:id="rId7"/>
    <p:sldId id="265" r:id="rId8"/>
    <p:sldId id="259" r:id="rId9"/>
    <p:sldId id="260" r:id="rId10"/>
    <p:sldId id="262" r:id="rId11"/>
    <p:sldId id="261" r:id="rId12"/>
    <p:sldId id="263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46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0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55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57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86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39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94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94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46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32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10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92CF7-03B2-422E-BB76-C4670D074C30}" type="datetimeFigureOut">
              <a:rPr lang="fr-FR" smtClean="0"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0B09D-2057-4BBB-BF17-98D2277FD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13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&#233;ronique.chambard@chu-lyon.fr" TargetMode="External"/><Relationship Id="rId2" Type="http://schemas.openxmlformats.org/officeDocument/2006/relationships/hyperlink" Target="mailto:thomas.gilbert@chu-lyon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_arabian@yahoo.fr" TargetMode="External"/><Relationship Id="rId5" Type="http://schemas.openxmlformats.org/officeDocument/2006/relationships/hyperlink" Target="mailto:Guillaume.economos@chu-lyon.fr" TargetMode="External"/><Relationship Id="rId4" Type="http://schemas.openxmlformats.org/officeDocument/2006/relationships/hyperlink" Target="mailto:JVernaudon@hno.f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thomas.gilbert@chu-lyon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Vieillissement – Parcours de soins -Prévention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5853113" cy="19050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3416011"/>
            <a:ext cx="5014941" cy="3441989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778501"/>
            <a:ext cx="9144000" cy="1655762"/>
          </a:xfrm>
        </p:spPr>
        <p:txBody>
          <a:bodyPr>
            <a:normAutofit/>
          </a:bodyPr>
          <a:lstStyle/>
          <a:p>
            <a:r>
              <a:rPr lang="fr-FR" sz="3500" dirty="0"/>
              <a:t>Présentation de l’UE</a:t>
            </a:r>
          </a:p>
          <a:p>
            <a:endParaRPr lang="fr-FR" sz="3500" dirty="0"/>
          </a:p>
        </p:txBody>
      </p:sp>
      <p:sp>
        <p:nvSpPr>
          <p:cNvPr id="6" name="ZoneTexte 5"/>
          <p:cNvSpPr txBox="1"/>
          <p:nvPr/>
        </p:nvSpPr>
        <p:spPr>
          <a:xfrm>
            <a:off x="3996604" y="4243944"/>
            <a:ext cx="5396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Licence Sciences pour la santé – 3</a:t>
            </a:r>
            <a:r>
              <a:rPr lang="fr-FR" baseline="30000" dirty="0"/>
              <a:t>ème</a:t>
            </a:r>
            <a:r>
              <a:rPr lang="fr-FR" dirty="0"/>
              <a:t> année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93382" y="527459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9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Présentations en groupe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Groupes de 5 à 6 étudiants</a:t>
            </a:r>
          </a:p>
          <a:p>
            <a:r>
              <a:rPr lang="fr-FR" dirty="0"/>
              <a:t>Présentation de </a:t>
            </a:r>
            <a:r>
              <a:rPr lang="fr-FR" b="1" dirty="0">
                <a:solidFill>
                  <a:srgbClr val="FF0000"/>
                </a:solidFill>
              </a:rPr>
              <a:t>20 minutes </a:t>
            </a:r>
            <a:r>
              <a:rPr lang="fr-FR" dirty="0"/>
              <a:t>avec support visuel </a:t>
            </a:r>
          </a:p>
          <a:p>
            <a:r>
              <a:rPr lang="fr-FR" dirty="0"/>
              <a:t>Note partagée par tous les étudiants d’un même groupe (20% note finale)</a:t>
            </a:r>
          </a:p>
          <a:p>
            <a:endParaRPr lang="fr-FR" dirty="0"/>
          </a:p>
          <a:p>
            <a:r>
              <a:rPr lang="fr-FR" b="1" dirty="0"/>
              <a:t>Evaluation selon une grille </a:t>
            </a:r>
            <a:r>
              <a:rPr lang="fr-FR" dirty="0"/>
              <a:t>(forme et contenu): </a:t>
            </a:r>
          </a:p>
          <a:p>
            <a:pPr>
              <a:buFontTx/>
              <a:buChar char="-"/>
            </a:pPr>
            <a:r>
              <a:rPr lang="fr-FR" dirty="0"/>
              <a:t>Respect du temps de la présentation</a:t>
            </a:r>
          </a:p>
          <a:p>
            <a:pPr>
              <a:buFontTx/>
              <a:buChar char="-"/>
            </a:pPr>
            <a:r>
              <a:rPr lang="fr-FR" dirty="0"/>
              <a:t>Qualité/fluidité de la présentation orale </a:t>
            </a:r>
          </a:p>
          <a:p>
            <a:pPr>
              <a:buFontTx/>
              <a:buChar char="-"/>
            </a:pPr>
            <a:r>
              <a:rPr lang="fr-FR" dirty="0"/>
              <a:t>Maîtrise du sujet</a:t>
            </a:r>
          </a:p>
          <a:p>
            <a:pPr>
              <a:buFontTx/>
              <a:buChar char="-"/>
            </a:pPr>
            <a:r>
              <a:rPr lang="fr-FR" dirty="0"/>
              <a:t>Qualité de la documentation/bibliographie</a:t>
            </a:r>
          </a:p>
          <a:p>
            <a:pPr>
              <a:buFontTx/>
              <a:buChar char="-"/>
            </a:pPr>
            <a:r>
              <a:rPr lang="fr-FR" dirty="0"/>
              <a:t>Qualité du support (PowerPoint ou autre)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068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Programme des présentations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rgbClr val="00B0F0"/>
                </a:solidFill>
              </a:rPr>
              <a:t>Lundi 1 septembre : Constitution des groupes et choix des sujets</a:t>
            </a:r>
          </a:p>
          <a:p>
            <a:r>
              <a:rPr lang="fr-FR" dirty="0">
                <a:solidFill>
                  <a:srgbClr val="00B0F0"/>
                </a:solidFill>
              </a:rPr>
              <a:t>Mercredi 24 septembre: après-midi libre avec salle réservée pour travaux en groupe</a:t>
            </a:r>
          </a:p>
          <a:p>
            <a:r>
              <a:rPr lang="fr-FR" b="1" dirty="0"/>
              <a:t>Groupe 1</a:t>
            </a:r>
            <a:r>
              <a:rPr lang="fr-FR" dirty="0"/>
              <a:t>: Comment optimiser la transition hôpital-domicile? </a:t>
            </a:r>
          </a:p>
          <a:p>
            <a:r>
              <a:rPr lang="fr-FR" b="1" dirty="0"/>
              <a:t>Groupe 2</a:t>
            </a:r>
            <a:r>
              <a:rPr lang="fr-FR" dirty="0"/>
              <a:t>: Accompagnement des patients atteints de troubles cognitifs et de leurs aidants </a:t>
            </a:r>
          </a:p>
          <a:p>
            <a:r>
              <a:rPr lang="fr-FR" b="1" dirty="0"/>
              <a:t>Groupe 3: </a:t>
            </a:r>
            <a:r>
              <a:rPr lang="fr-FR" dirty="0"/>
              <a:t>Prévention de l’isolement social</a:t>
            </a:r>
          </a:p>
          <a:p>
            <a:r>
              <a:rPr lang="fr-FR" b="1" dirty="0"/>
              <a:t>Groupe 4: </a:t>
            </a:r>
            <a:r>
              <a:rPr lang="fr-FR" dirty="0"/>
              <a:t>Enjeux de citoyenneté</a:t>
            </a:r>
          </a:p>
          <a:p>
            <a:r>
              <a:rPr lang="fr-FR" b="1" dirty="0"/>
              <a:t>Groupe 5: </a:t>
            </a:r>
            <a:r>
              <a:rPr lang="fr-FR" dirty="0"/>
              <a:t>Enjeux légaux et éthiques autour des directives anticipées</a:t>
            </a:r>
          </a:p>
          <a:p>
            <a:r>
              <a:rPr lang="fr-FR" b="1" dirty="0"/>
              <a:t>Groupe 6:</a:t>
            </a:r>
            <a:r>
              <a:rPr lang="fr-FR" dirty="0"/>
              <a:t> Alternatives à l’EHPAD et nouveaux modes d’hébergement pour demain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0787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Programme des présentations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500147"/>
              </p:ext>
            </p:extLst>
          </p:nvPr>
        </p:nvGraphicFramePr>
        <p:xfrm>
          <a:off x="838200" y="1463675"/>
          <a:ext cx="10515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455">
                  <a:extLst>
                    <a:ext uri="{9D8B030D-6E8A-4147-A177-3AD203B41FA5}">
                      <a16:colId xmlns:a16="http://schemas.microsoft.com/office/drawing/2014/main" val="1684529234"/>
                    </a:ext>
                  </a:extLst>
                </a:gridCol>
                <a:gridCol w="4253345">
                  <a:extLst>
                    <a:ext uri="{9D8B030D-6E8A-4147-A177-3AD203B41FA5}">
                      <a16:colId xmlns:a16="http://schemas.microsoft.com/office/drawing/2014/main" val="1004067201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875000134"/>
                    </a:ext>
                  </a:extLst>
                </a:gridCol>
                <a:gridCol w="3706091">
                  <a:extLst>
                    <a:ext uri="{9D8B030D-6E8A-4147-A177-3AD203B41FA5}">
                      <a16:colId xmlns:a16="http://schemas.microsoft.com/office/drawing/2014/main" val="3404714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GROUPE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  <a:r>
                        <a:rPr lang="fr-FR" baseline="0" dirty="0"/>
                        <a:t> de la présentation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Tuteur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561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Transition hôpital-domicile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11/10 11h30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Thomas Gilbert / Véronique Chambard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hlinkClick r:id="rId2"/>
                        </a:rPr>
                        <a:t>thomas.gilbert@chu-lyon.fr</a:t>
                      </a:r>
                      <a:r>
                        <a:rPr lang="fr-FR" dirty="0"/>
                        <a:t>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862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Accompagnement patients troubles cognitifs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11/10 9h30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Véronique Chambard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hlinkClick r:id="rId3"/>
                        </a:rPr>
                        <a:t>Véronique.chambard@chu-lyon.fr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792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Prévention de l’isolement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11/10 11h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Véronique Chambard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hlinkClick r:id="rId3"/>
                        </a:rPr>
                        <a:t>Véronique.chambard@chu-lyon.fr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2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Enjeux de citoyenneté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04/11 16h30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Dr. Julien </a:t>
                      </a:r>
                      <a:r>
                        <a:rPr lang="fr-FR" dirty="0" err="1"/>
                        <a:t>Vernaudon</a:t>
                      </a:r>
                      <a:endParaRPr lang="fr-FR" dirty="0"/>
                    </a:p>
                    <a:p>
                      <a:r>
                        <a:rPr lang="fr-FR" dirty="0">
                          <a:hlinkClick r:id="rId4"/>
                        </a:rPr>
                        <a:t>JVernaudon@hno.fr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22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Directives anticipées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30/09 15h30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Dr. Guillaume </a:t>
                      </a:r>
                      <a:r>
                        <a:rPr lang="fr-FR" dirty="0" err="1"/>
                        <a:t>Economos</a:t>
                      </a:r>
                      <a:endParaRPr lang="fr-FR" dirty="0"/>
                    </a:p>
                    <a:p>
                      <a:r>
                        <a:rPr lang="fr-FR" dirty="0">
                          <a:hlinkClick r:id="rId5"/>
                        </a:rPr>
                        <a:t>Guillaume.economos@chu-lyon.fr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168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Alternatives à l’EHPAD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04/11 15h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Dr. Emilie ARABIAN</a:t>
                      </a:r>
                    </a:p>
                    <a:p>
                      <a:r>
                        <a:rPr lang="fr-FR" dirty="0">
                          <a:solidFill>
                            <a:schemeClr val="tx1"/>
                          </a:solidFill>
                          <a:hlinkClick r:id="rId6"/>
                        </a:rPr>
                        <a:t>e_arabian@yahoo.fr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96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64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Responsable d’enseignement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838200" y="2417836"/>
            <a:ext cx="10515600" cy="306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fr-FR" b="1" dirty="0"/>
              <a:t>Pr Thomas GILBERT</a:t>
            </a:r>
          </a:p>
          <a:p>
            <a:pPr marL="0" indent="0" algn="just">
              <a:buNone/>
            </a:pPr>
            <a:r>
              <a:rPr lang="fr-FR" dirty="0"/>
              <a:t>PU-PH de gériatrie</a:t>
            </a:r>
          </a:p>
          <a:p>
            <a:pPr marL="0" indent="0" algn="just">
              <a:buNone/>
            </a:pPr>
            <a:r>
              <a:rPr lang="fr-FR" dirty="0"/>
              <a:t>Hospices Civils de Lyon, CHU Lyon-sud; </a:t>
            </a:r>
          </a:p>
          <a:p>
            <a:pPr marL="0" indent="0" algn="just">
              <a:buNone/>
            </a:pPr>
            <a:r>
              <a:rPr lang="fr-FR" dirty="0"/>
              <a:t>Unité Inserm U1290 RESHAPE (</a:t>
            </a:r>
            <a:r>
              <a:rPr lang="fr-FR" dirty="0" err="1"/>
              <a:t>Research</a:t>
            </a:r>
            <a:r>
              <a:rPr lang="fr-FR" dirty="0"/>
              <a:t> on Healthcare Performance) 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Pour toute question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>
                <a:hlinkClick r:id="rId2"/>
              </a:rPr>
              <a:t>thomas.gilbert@chu-lyon.fr</a:t>
            </a:r>
            <a:r>
              <a:rPr lang="fr-FR" dirty="0"/>
              <a:t>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0532" y="1827322"/>
            <a:ext cx="2381068" cy="95242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926" t="12963" r="26296" b="12716"/>
          <a:stretch/>
        </p:blipFill>
        <p:spPr>
          <a:xfrm>
            <a:off x="7334432" y="1484386"/>
            <a:ext cx="163830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576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Objectifs généraux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fr-FR" dirty="0"/>
              <a:t>Connaître les principaux </a:t>
            </a:r>
            <a:r>
              <a:rPr lang="fr-FR" b="1" dirty="0">
                <a:solidFill>
                  <a:srgbClr val="00B0F0"/>
                </a:solidFill>
              </a:rPr>
              <a:t>enjeux de santé publique et sociétaux </a:t>
            </a:r>
            <a:r>
              <a:rPr lang="fr-FR" dirty="0"/>
              <a:t>en lien avec l’évolution démographique de la population</a:t>
            </a:r>
          </a:p>
          <a:p>
            <a:r>
              <a:rPr lang="fr-FR" dirty="0"/>
              <a:t>Comprendre les notions de complexité, fragilité, multi-morbidité ; </a:t>
            </a:r>
            <a:r>
              <a:rPr lang="fr-FR" b="1" dirty="0">
                <a:solidFill>
                  <a:srgbClr val="00B0F0"/>
                </a:solidFill>
              </a:rPr>
              <a:t>les grands syndromes gériatriques et leur prévention</a:t>
            </a:r>
          </a:p>
          <a:p>
            <a:r>
              <a:rPr lang="fr-FR" dirty="0"/>
              <a:t>Appréhender les grands principes de </a:t>
            </a:r>
            <a:r>
              <a:rPr lang="fr-FR" b="1" dirty="0">
                <a:solidFill>
                  <a:srgbClr val="00B0F0"/>
                </a:solidFill>
              </a:rPr>
              <a:t>l’accompagnement des personnes âgées aux besoins complexes</a:t>
            </a:r>
            <a:r>
              <a:rPr lang="fr-FR" dirty="0"/>
              <a:t>, et l’intérêt des coordinations multi-professionnelles</a:t>
            </a:r>
          </a:p>
          <a:p>
            <a:r>
              <a:rPr lang="fr-FR" dirty="0"/>
              <a:t>Découvrir </a:t>
            </a:r>
            <a:r>
              <a:rPr lang="fr-FR" b="1" dirty="0">
                <a:solidFill>
                  <a:srgbClr val="00B0F0"/>
                </a:solidFill>
              </a:rPr>
              <a:t>les champs d’innovation </a:t>
            </a:r>
            <a:r>
              <a:rPr lang="fr-FR" dirty="0"/>
              <a:t>possibles pour améliorer les parcours et l’accompagnement des personnes âgées à travers des nouveaux métiers ou des dispositifs connectés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8142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PROGRAMME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32144" y="1729324"/>
            <a:ext cx="105156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r-FR" dirty="0"/>
              <a:t>Enjeux démographiques et sociétaux (7h)</a:t>
            </a:r>
          </a:p>
          <a:p>
            <a:pPr marL="514350" indent="-514350">
              <a:buAutoNum type="arabicPeriod"/>
            </a:pPr>
            <a:r>
              <a:rPr lang="fr-FR" dirty="0"/>
              <a:t>Les grands syndromes gériatriques et leur prévention (10h)</a:t>
            </a:r>
          </a:p>
          <a:p>
            <a:pPr marL="514350" indent="-514350">
              <a:buAutoNum type="arabicPeriod"/>
            </a:pPr>
            <a:r>
              <a:rPr lang="fr-FR" dirty="0"/>
              <a:t>Parcours et filières de soins (6h)</a:t>
            </a:r>
          </a:p>
        </p:txBody>
      </p:sp>
    </p:spTree>
    <p:extLst>
      <p:ext uri="{BB962C8B-B14F-4D97-AF65-F5344CB8AC3E}">
        <p14:creationId xmlns:p14="http://schemas.microsoft.com/office/powerpoint/2010/main" val="48494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1. Enjeux démographiques et sociétaux (7h)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•	Enjeux démographiques</a:t>
            </a:r>
          </a:p>
          <a:p>
            <a:pPr marL="0" indent="0">
              <a:buNone/>
            </a:pPr>
            <a:r>
              <a:rPr lang="fr-FR" dirty="0"/>
              <a:t>•	Autonomie-dépendance</a:t>
            </a:r>
          </a:p>
          <a:p>
            <a:pPr marL="0" indent="0">
              <a:buNone/>
            </a:pPr>
            <a:r>
              <a:rPr lang="fr-FR" dirty="0"/>
              <a:t>•	Qu’est-ce qu’un patient complexe ?</a:t>
            </a:r>
          </a:p>
          <a:p>
            <a:pPr marL="0" indent="0">
              <a:buNone/>
            </a:pPr>
            <a:r>
              <a:rPr lang="fr-FR" dirty="0"/>
              <a:t>•	Multi-morbidité, fragilité et syndromes gériatriques</a:t>
            </a:r>
          </a:p>
          <a:p>
            <a:pPr marL="0" indent="0">
              <a:buNone/>
            </a:pPr>
            <a:r>
              <a:rPr lang="fr-FR" dirty="0"/>
              <a:t>•	Isolement social</a:t>
            </a:r>
          </a:p>
          <a:p>
            <a:pPr marL="0" indent="0">
              <a:buNone/>
            </a:pPr>
            <a:r>
              <a:rPr lang="fr-FR" dirty="0"/>
              <a:t>•	Citoyenneté</a:t>
            </a:r>
          </a:p>
          <a:p>
            <a:pPr marL="0" indent="0">
              <a:buNone/>
            </a:pPr>
            <a:r>
              <a:rPr lang="fr-FR" dirty="0"/>
              <a:t>•	Directives anticipées</a:t>
            </a:r>
          </a:p>
          <a:p>
            <a:pPr marL="0" indent="0">
              <a:buNone/>
            </a:pPr>
            <a:r>
              <a:rPr lang="fr-FR" dirty="0"/>
              <a:t>•	La Fin de vie : cadre réglementaire et enjeux éthiques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9267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2. Les grands syndromes gériatriques et leur prévention (10h)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•	Fonctions cognitives, maladie d’Alzheimer et apparentées</a:t>
            </a:r>
          </a:p>
          <a:p>
            <a:pPr marL="0" indent="0">
              <a:buNone/>
            </a:pPr>
            <a:r>
              <a:rPr lang="fr-FR" dirty="0"/>
              <a:t>•	Troubles psycho-comportementaux</a:t>
            </a:r>
          </a:p>
          <a:p>
            <a:pPr marL="0" indent="0">
              <a:buNone/>
            </a:pPr>
            <a:r>
              <a:rPr lang="fr-FR" dirty="0"/>
              <a:t>•	Dépression du sujet âgé</a:t>
            </a:r>
          </a:p>
          <a:p>
            <a:pPr marL="0" indent="0">
              <a:buNone/>
            </a:pPr>
            <a:r>
              <a:rPr lang="fr-FR" dirty="0"/>
              <a:t>•	</a:t>
            </a:r>
            <a:r>
              <a:rPr lang="fr-FR" dirty="0" err="1"/>
              <a:t>Sarcopénie</a:t>
            </a:r>
            <a:r>
              <a:rPr lang="fr-FR" dirty="0"/>
              <a:t>, perte de mobilité</a:t>
            </a:r>
          </a:p>
          <a:p>
            <a:pPr marL="0" indent="0">
              <a:buNone/>
            </a:pPr>
            <a:r>
              <a:rPr lang="fr-FR" dirty="0"/>
              <a:t>•	Chutes à répétition</a:t>
            </a:r>
          </a:p>
          <a:p>
            <a:pPr marL="0" indent="0">
              <a:buNone/>
            </a:pPr>
            <a:r>
              <a:rPr lang="fr-FR" dirty="0"/>
              <a:t>•	Dénutrition du sujet âgé</a:t>
            </a:r>
          </a:p>
          <a:p>
            <a:pPr marL="0" indent="0">
              <a:buNone/>
            </a:pPr>
            <a:r>
              <a:rPr lang="fr-FR" dirty="0"/>
              <a:t>•	Complications liées à l’hospitalisation</a:t>
            </a:r>
          </a:p>
          <a:p>
            <a:pPr marL="0" indent="0">
              <a:buNone/>
            </a:pPr>
            <a:r>
              <a:rPr lang="fr-FR" dirty="0"/>
              <a:t>•	Iatrogénie médicamenteuse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27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3. Filières et parcours de soins (6h30)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•	Dispositifs d’accompagnement et de coordination de la personne âgée à domicile</a:t>
            </a:r>
          </a:p>
          <a:p>
            <a:pPr marL="0" indent="0">
              <a:buNone/>
            </a:pPr>
            <a:r>
              <a:rPr lang="fr-FR" dirty="0"/>
              <a:t>•	Hébergement pour personnes âgées dépendantes</a:t>
            </a:r>
          </a:p>
          <a:p>
            <a:pPr marL="0" indent="0">
              <a:buNone/>
            </a:pPr>
            <a:r>
              <a:rPr lang="fr-FR" dirty="0"/>
              <a:t>•	Principes de l’évaluation gériatrique approfondie</a:t>
            </a:r>
          </a:p>
          <a:p>
            <a:pPr marL="0" indent="0">
              <a:buNone/>
            </a:pPr>
            <a:r>
              <a:rPr lang="fr-FR" dirty="0"/>
              <a:t>•	Exemples de parcours de soins hospitaliers :  </a:t>
            </a:r>
            <a:r>
              <a:rPr lang="fr-FR" dirty="0" err="1"/>
              <a:t>onco</a:t>
            </a:r>
            <a:r>
              <a:rPr lang="fr-FR" dirty="0"/>
              <a:t>-gériatrie ; urgences ; ortho-gériatrie</a:t>
            </a:r>
          </a:p>
          <a:p>
            <a:pPr marL="0" indent="0">
              <a:buNone/>
            </a:pPr>
            <a:r>
              <a:rPr lang="fr-FR" dirty="0"/>
              <a:t>•	Prévention en soins primaires : le programme ICOPE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5706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Déroulement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Enseignement magistral</a:t>
            </a:r>
          </a:p>
          <a:p>
            <a:pPr marL="0" indent="0">
              <a:buNone/>
            </a:pPr>
            <a:r>
              <a:rPr lang="fr-FR" dirty="0"/>
              <a:t>Enseignement Dirigé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TP: Présentations par les étudiants</a:t>
            </a:r>
          </a:p>
        </p:txBody>
      </p:sp>
    </p:spTree>
    <p:extLst>
      <p:ext uri="{BB962C8B-B14F-4D97-AF65-F5344CB8AC3E}">
        <p14:creationId xmlns:p14="http://schemas.microsoft.com/office/powerpoint/2010/main" val="124718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Modalités d’évaluation des étudiants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500" dirty="0"/>
              <a:t>Examen final : QCM, QROC : 80% de la note </a:t>
            </a:r>
          </a:p>
          <a:p>
            <a:r>
              <a:rPr lang="fr-FR" sz="3500" dirty="0"/>
              <a:t>Evaluation des présentations en groupe: 20% de la note</a:t>
            </a:r>
          </a:p>
        </p:txBody>
      </p:sp>
    </p:spTree>
    <p:extLst>
      <p:ext uri="{BB962C8B-B14F-4D97-AF65-F5344CB8AC3E}">
        <p14:creationId xmlns:p14="http://schemas.microsoft.com/office/powerpoint/2010/main" val="30829761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41011</TotalTime>
  <Words>633</Words>
  <Application>Microsoft Office PowerPoint</Application>
  <PresentationFormat>Grand écran</PresentationFormat>
  <Paragraphs>106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Thème Office</vt:lpstr>
      <vt:lpstr>Vieillissement – Parcours de soins -Prévention</vt:lpstr>
      <vt:lpstr>Responsable d’enseignement</vt:lpstr>
      <vt:lpstr>Objectifs généraux</vt:lpstr>
      <vt:lpstr>PROGRAMME</vt:lpstr>
      <vt:lpstr>1. Enjeux démographiques et sociétaux (7h)</vt:lpstr>
      <vt:lpstr>2. Les grands syndromes gériatriques et leur prévention (10h)</vt:lpstr>
      <vt:lpstr>3. Filières et parcours de soins (6h30) </vt:lpstr>
      <vt:lpstr>Déroulement </vt:lpstr>
      <vt:lpstr>Modalités d’évaluation des étudiants </vt:lpstr>
      <vt:lpstr>Présentations en groupe</vt:lpstr>
      <vt:lpstr>Programme des présentations</vt:lpstr>
      <vt:lpstr>Programme des présentations</vt:lpstr>
    </vt:vector>
  </TitlesOfParts>
  <Company>Hospices Civils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Vieillissement – Parcours de soins -Prévention</dc:title>
  <dc:creator>GILBERT, Thomas</dc:creator>
  <cp:lastModifiedBy>GILBERT, Thomas</cp:lastModifiedBy>
  <cp:revision>25</cp:revision>
  <dcterms:created xsi:type="dcterms:W3CDTF">2022-08-04T09:09:30Z</dcterms:created>
  <dcterms:modified xsi:type="dcterms:W3CDTF">2025-08-31T15:47:00Z</dcterms:modified>
</cp:coreProperties>
</file>