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04"/>
    <p:restoredTop sz="94981"/>
  </p:normalViewPr>
  <p:slideViewPr>
    <p:cSldViewPr snapToGrid="0">
      <p:cViewPr varScale="1">
        <p:scale>
          <a:sx n="110" d="100"/>
          <a:sy n="110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85B8-1E07-3446-B78B-02F6D25CDA55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7C4D-CE06-3142-89F1-6EEFBF6B2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1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s.doc.gov/index.php/policy-guidance/advanced-computing-and-semiconductor-manufacturing-items-controls-to-pr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10.1155/2012/961694#bib-001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full/10.1073/pnas.1403158111#core-r1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nas.org/doi/full/10.1073/pnas.1403158111#core-r32" TargetMode="External"/><Relationship Id="rId4" Type="http://schemas.openxmlformats.org/officeDocument/2006/relationships/hyperlink" Target="https://www.pnas.org/doi/full/10.1073/pnas.1403158111#core-r25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Interesting</a:t>
            </a:r>
            <a:r>
              <a:rPr lang="fr-FR" dirty="0"/>
              <a:t> to compare </a:t>
            </a:r>
            <a:r>
              <a:rPr lang="fr-FR" dirty="0" err="1"/>
              <a:t>both</a:t>
            </a:r>
            <a:r>
              <a:rPr lang="fr-FR" dirty="0"/>
              <a:t> graphs… </a:t>
            </a:r>
          </a:p>
          <a:p>
            <a:r>
              <a:rPr lang="fr-FR" dirty="0"/>
              <a:t>In 2007, </a:t>
            </a:r>
            <a:r>
              <a:rPr lang="fr-FR" dirty="0" err="1"/>
              <a:t>Chinese</a:t>
            </a:r>
            <a:r>
              <a:rPr lang="fr-FR" dirty="0"/>
              <a:t> surplus: 10% of GDP (US </a:t>
            </a:r>
            <a:r>
              <a:rPr lang="fr-FR" dirty="0" err="1"/>
              <a:t>deficit</a:t>
            </a:r>
            <a:r>
              <a:rPr lang="fr-FR" dirty="0"/>
              <a:t> 5%), in 2018,  </a:t>
            </a:r>
            <a:r>
              <a:rPr lang="fr-FR" dirty="0" err="1"/>
              <a:t>Chinese</a:t>
            </a:r>
            <a:r>
              <a:rPr lang="fr-FR" dirty="0"/>
              <a:t> surplus </a:t>
            </a:r>
            <a:r>
              <a:rPr lang="fr-FR" dirty="0" err="1"/>
              <a:t>only</a:t>
            </a:r>
            <a:r>
              <a:rPr lang="fr-FR" dirty="0"/>
              <a:t> 0,2% (US </a:t>
            </a:r>
            <a:r>
              <a:rPr lang="fr-FR" dirty="0" err="1"/>
              <a:t>deficit</a:t>
            </a:r>
            <a:r>
              <a:rPr lang="fr-FR" dirty="0"/>
              <a:t>: 2,1%); in 2022, 2,2% </a:t>
            </a:r>
            <a:r>
              <a:rPr lang="fr-FR" dirty="0" err="1"/>
              <a:t>Chinese</a:t>
            </a:r>
            <a:r>
              <a:rPr lang="fr-FR" dirty="0"/>
              <a:t> surplus, US </a:t>
            </a:r>
            <a:r>
              <a:rPr lang="fr-FR" dirty="0" err="1"/>
              <a:t>deificit</a:t>
            </a:r>
            <a:r>
              <a:rPr lang="fr-FR" dirty="0"/>
              <a:t> 3,8%</a:t>
            </a:r>
          </a:p>
          <a:p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identify</a:t>
            </a:r>
            <a:r>
              <a:rPr lang="fr-FR" dirty="0"/>
              <a:t> 3 </a:t>
            </a:r>
            <a:r>
              <a:rPr lang="fr-FR" dirty="0" err="1"/>
              <a:t>periods</a:t>
            </a:r>
            <a:r>
              <a:rPr lang="fr-FR" dirty="0"/>
              <a:t>: </a:t>
            </a:r>
          </a:p>
          <a:p>
            <a:r>
              <a:rPr lang="fr-FR" dirty="0"/>
              <a:t>2001 to 2008</a:t>
            </a:r>
          </a:p>
          <a:p>
            <a:r>
              <a:rPr lang="fr-FR" dirty="0"/>
              <a:t>2008-2012</a:t>
            </a:r>
          </a:p>
          <a:p>
            <a:r>
              <a:rPr lang="fr-FR" dirty="0"/>
              <a:t>2012-2020</a:t>
            </a:r>
          </a:p>
          <a:p>
            <a:r>
              <a:rPr lang="fr-FR" dirty="0" err="1"/>
              <a:t>Since</a:t>
            </a:r>
            <a:r>
              <a:rPr lang="fr-FR" dirty="0"/>
              <a:t>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57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2023, American imports of </a:t>
            </a:r>
            <a:r>
              <a:rPr lang="fr-FR" dirty="0" err="1"/>
              <a:t>Chinese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represent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13,4% of </a:t>
            </a:r>
            <a:r>
              <a:rPr lang="fr-FR" dirty="0" err="1"/>
              <a:t>their</a:t>
            </a:r>
            <a:r>
              <a:rPr lang="fr-FR" dirty="0"/>
              <a:t> imports (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20% in 2018)</a:t>
            </a:r>
          </a:p>
          <a:p>
            <a:r>
              <a:rPr lang="fr-FR" dirty="0"/>
              <a:t>1) </a:t>
            </a:r>
            <a:r>
              <a:rPr lang="fr-FR" dirty="0" err="1"/>
              <a:t>Expansionary</a:t>
            </a:r>
            <a:r>
              <a:rPr lang="fr-FR" dirty="0"/>
              <a:t> </a:t>
            </a:r>
            <a:r>
              <a:rPr lang="fr-FR" dirty="0" err="1"/>
              <a:t>monetary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(a lot of </a:t>
            </a:r>
            <a:r>
              <a:rPr lang="fr-FR" dirty="0" err="1"/>
              <a:t>loans</a:t>
            </a:r>
            <a:r>
              <a:rPr lang="fr-FR" dirty="0"/>
              <a:t>, </a:t>
            </a:r>
            <a:r>
              <a:rPr lang="fr-FR" dirty="0" err="1"/>
              <a:t>even</a:t>
            </a:r>
            <a:r>
              <a:rPr lang="fr-FR" dirty="0"/>
              <a:t> to </a:t>
            </a:r>
            <a:r>
              <a:rPr lang="fr-FR" dirty="0" err="1"/>
              <a:t>ailing</a:t>
            </a:r>
            <a:r>
              <a:rPr lang="fr-FR" dirty="0"/>
              <a:t> </a:t>
            </a:r>
            <a:r>
              <a:rPr lang="fr-FR" dirty="0" err="1"/>
              <a:t>companies</a:t>
            </a:r>
            <a:r>
              <a:rPr lang="fr-FR" dirty="0"/>
              <a:t>), </a:t>
            </a:r>
            <a:r>
              <a:rPr lang="fr-FR" dirty="0" err="1"/>
              <a:t>contrary</a:t>
            </a:r>
            <a:r>
              <a:rPr lang="fr-FR" dirty="0"/>
              <a:t> to Europe and the US, by </a:t>
            </a:r>
            <a:r>
              <a:rPr lang="fr-FR" dirty="0" err="1"/>
              <a:t>supporting</a:t>
            </a:r>
            <a:r>
              <a:rPr lang="fr-FR" dirty="0"/>
              <a:t> construction, </a:t>
            </a:r>
            <a:r>
              <a:rPr lang="fr-FR" dirty="0" err="1"/>
              <a:t>fighting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deflation</a:t>
            </a:r>
            <a:r>
              <a:rPr lang="fr-FR" dirty="0"/>
              <a:t> and </a:t>
            </a: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competitiveness</a:t>
            </a:r>
            <a:r>
              <a:rPr lang="fr-FR" dirty="0"/>
              <a:t> for exports (</a:t>
            </a:r>
            <a:r>
              <a:rPr lang="fr-FR" dirty="0" err="1"/>
              <a:t>low</a:t>
            </a:r>
            <a:r>
              <a:rPr lang="fr-FR" dirty="0"/>
              <a:t> RMB)</a:t>
            </a:r>
          </a:p>
          <a:p>
            <a:r>
              <a:rPr lang="fr-FR" dirty="0"/>
              <a:t>2) </a:t>
            </a:r>
            <a:r>
              <a:rPr lang="fr-FR" dirty="0" err="1"/>
              <a:t>Since</a:t>
            </a:r>
            <a:r>
              <a:rPr lang="fr-FR" dirty="0"/>
              <a:t> 2022, drop of FDI for </a:t>
            </a:r>
            <a:r>
              <a:rPr lang="fr-FR" dirty="0" err="1"/>
              <a:t>geopolitical</a:t>
            </a:r>
            <a:r>
              <a:rPr lang="fr-FR" dirty="0"/>
              <a:t> </a:t>
            </a:r>
            <a:r>
              <a:rPr lang="fr-FR" dirty="0" err="1"/>
              <a:t>reasons</a:t>
            </a:r>
            <a:r>
              <a:rPr lang="fr-FR" dirty="0"/>
              <a:t>, the relations </a:t>
            </a:r>
            <a:r>
              <a:rPr lang="fr-FR" dirty="0" err="1"/>
              <a:t>between</a:t>
            </a:r>
            <a:r>
              <a:rPr lang="fr-FR" dirty="0"/>
              <a:t> China and </a:t>
            </a:r>
            <a:r>
              <a:rPr lang="fr-FR" dirty="0" err="1"/>
              <a:t>its</a:t>
            </a:r>
            <a:r>
              <a:rPr lang="fr-FR" dirty="0"/>
              <a:t> Western </a:t>
            </a:r>
            <a:r>
              <a:rPr lang="fr-FR" dirty="0" err="1"/>
              <a:t>partners</a:t>
            </a:r>
            <a:r>
              <a:rPr lang="fr-FR" dirty="0"/>
              <a:t> has </a:t>
            </a:r>
            <a:r>
              <a:rPr lang="fr-FR" dirty="0" err="1"/>
              <a:t>deteriorated</a:t>
            </a:r>
            <a:r>
              <a:rPr lang="fr-FR" dirty="0"/>
              <a:t> a lot (more </a:t>
            </a:r>
            <a:r>
              <a:rPr lang="fr-FR" dirty="0" err="1"/>
              <a:t>protectionism</a:t>
            </a:r>
            <a:r>
              <a:rPr lang="fr-FR" dirty="0"/>
              <a:t> and sanctions </a:t>
            </a:r>
            <a:r>
              <a:rPr lang="fr-FR" dirty="0" err="1"/>
              <a:t>against</a:t>
            </a:r>
            <a:r>
              <a:rPr lang="fr-FR" dirty="0"/>
              <a:t> China- </a:t>
            </a:r>
            <a:r>
              <a:rPr lang="fr-FR" dirty="0" err="1"/>
              <a:t>unfair</a:t>
            </a:r>
            <a:r>
              <a:rPr lang="fr-FR" dirty="0"/>
              <a:t> </a:t>
            </a:r>
            <a:r>
              <a:rPr lang="fr-FR" dirty="0" err="1"/>
              <a:t>competition</a:t>
            </a:r>
            <a:r>
              <a:rPr lang="fr-FR" dirty="0"/>
              <a:t> </a:t>
            </a:r>
            <a:r>
              <a:rPr lang="fr-FR" dirty="0" err="1"/>
              <a:t>denounced</a:t>
            </a:r>
            <a:r>
              <a:rPr lang="fr-FR" dirty="0"/>
              <a:t> more and more </a:t>
            </a:r>
            <a:r>
              <a:rPr lang="fr-FR" dirty="0" err="1"/>
              <a:t>openly</a:t>
            </a:r>
            <a:r>
              <a:rPr lang="fr-FR" dirty="0"/>
              <a:t>: '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war</a:t>
            </a:r>
            <a:r>
              <a:rPr lang="fr-FR" dirty="0"/>
              <a:t>' </a:t>
            </a:r>
            <a:r>
              <a:rPr lang="fr-FR" dirty="0" err="1"/>
              <a:t>between</a:t>
            </a:r>
            <a:r>
              <a:rPr lang="fr-FR" dirty="0"/>
              <a:t> the US and China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ArialMT"/>
              </a:rPr>
              <a:t>- </a:t>
            </a:r>
            <a:r>
              <a:rPr lang="fr-FR" sz="1200" dirty="0" err="1">
                <a:effectLst/>
                <a:latin typeface="ArialMT"/>
              </a:rPr>
              <a:t>forbidding</a:t>
            </a:r>
            <a:r>
              <a:rPr lang="fr-FR" sz="1200" dirty="0">
                <a:effectLst/>
                <a:latin typeface="ArialMT"/>
              </a:rPr>
              <a:t> the use of </a:t>
            </a:r>
            <a:r>
              <a:rPr lang="fr-FR" sz="1200" dirty="0" err="1">
                <a:effectLst/>
                <a:latin typeface="ArialMT"/>
              </a:rPr>
              <a:t>Huawai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equipment</a:t>
            </a:r>
            <a:endParaRPr lang="fr-FR" sz="1200" dirty="0">
              <a:effectLst/>
              <a:latin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ArialMT"/>
              </a:rPr>
              <a:t>- American sanctions </a:t>
            </a:r>
            <a:r>
              <a:rPr lang="fr-FR" sz="1200" dirty="0" err="1">
                <a:effectLst/>
                <a:latin typeface="ArialMT"/>
              </a:rPr>
              <a:t>against</a:t>
            </a:r>
            <a:r>
              <a:rPr lang="fr-FR" sz="1200" dirty="0">
                <a:effectLst/>
                <a:latin typeface="ArialMT"/>
              </a:rPr>
              <a:t> people (</a:t>
            </a:r>
            <a:r>
              <a:rPr lang="fr-FR" sz="1200" dirty="0" err="1">
                <a:effectLst/>
                <a:latin typeface="ArialMT"/>
              </a:rPr>
              <a:t>vice-President</a:t>
            </a:r>
            <a:r>
              <a:rPr lang="fr-FR" sz="1200" dirty="0">
                <a:effectLst/>
                <a:latin typeface="ArialMT"/>
              </a:rPr>
              <a:t> of the </a:t>
            </a:r>
            <a:r>
              <a:rPr lang="fr-FR" sz="1200" dirty="0" err="1">
                <a:effectLst/>
                <a:latin typeface="ArialMT"/>
              </a:rPr>
              <a:t>Aseembly</a:t>
            </a:r>
            <a:r>
              <a:rPr lang="fr-FR" sz="1200" dirty="0">
                <a:effectLst/>
                <a:latin typeface="ArialMT"/>
              </a:rPr>
              <a:t> of people of China)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ArialMT"/>
              </a:rPr>
              <a:t>- The ban for </a:t>
            </a:r>
            <a:r>
              <a:rPr lang="fr-FR" sz="1200" dirty="0" err="1">
                <a:effectLst/>
                <a:latin typeface="ArialMT"/>
              </a:rPr>
              <a:t>companies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wanting</a:t>
            </a:r>
            <a:r>
              <a:rPr lang="fr-FR" sz="1200" dirty="0">
                <a:effectLst/>
                <a:latin typeface="ArialMT"/>
              </a:rPr>
              <a:t> to </a:t>
            </a:r>
            <a:r>
              <a:rPr lang="fr-FR" sz="1200" dirty="0" err="1">
                <a:effectLst/>
                <a:latin typeface="ArialMT"/>
              </a:rPr>
              <a:t>invest</a:t>
            </a:r>
            <a:r>
              <a:rPr lang="fr-FR" sz="1200" dirty="0">
                <a:effectLst/>
                <a:latin typeface="ArialMT"/>
              </a:rPr>
              <a:t> in </a:t>
            </a:r>
            <a:r>
              <a:rPr lang="fr-FR" sz="1200" dirty="0" err="1">
                <a:effectLst/>
                <a:latin typeface="ArialMT"/>
              </a:rPr>
              <a:t>Chinese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military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companies</a:t>
            </a:r>
            <a:endParaRPr lang="fr-FR" sz="1200" dirty="0">
              <a:effectLst/>
              <a:latin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ArialMT"/>
              </a:rPr>
              <a:t>The </a:t>
            </a:r>
            <a:r>
              <a:rPr lang="fr-FR" sz="1200" dirty="0" err="1">
                <a:effectLst/>
                <a:latin typeface="ArialMT"/>
              </a:rPr>
              <a:t>limits</a:t>
            </a:r>
            <a:r>
              <a:rPr lang="fr-FR" sz="1200" dirty="0">
                <a:effectLst/>
                <a:latin typeface="ArialMT"/>
              </a:rPr>
              <a:t> put on </a:t>
            </a:r>
            <a:r>
              <a:rPr lang="fr-FR" sz="1200" dirty="0" err="1">
                <a:effectLst/>
                <a:latin typeface="ArialMT"/>
              </a:rPr>
              <a:t>selling</a:t>
            </a:r>
            <a:r>
              <a:rPr lang="fr-FR" sz="1200" dirty="0">
                <a:effectLst/>
                <a:latin typeface="ArialMT"/>
              </a:rPr>
              <a:t> semi-</a:t>
            </a:r>
            <a:r>
              <a:rPr lang="fr-FR" sz="1200" dirty="0" err="1">
                <a:effectLst/>
                <a:latin typeface="ArialMT"/>
              </a:rPr>
              <a:t>conductors</a:t>
            </a:r>
            <a:r>
              <a:rPr lang="fr-FR" sz="1200" dirty="0">
                <a:effectLst/>
                <a:latin typeface="ArialMT"/>
              </a:rPr>
              <a:t> to China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ArialMT"/>
              </a:rPr>
              <a:t>- The sanction </a:t>
            </a:r>
            <a:r>
              <a:rPr lang="fr-FR" sz="1200" dirty="0" err="1">
                <a:effectLst/>
                <a:latin typeface="ArialMT"/>
              </a:rPr>
              <a:t>against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Chinese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companies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who</a:t>
            </a:r>
            <a:r>
              <a:rPr lang="fr-FR" sz="1200" dirty="0">
                <a:effectLst/>
                <a:latin typeface="ArialMT"/>
              </a:rPr>
              <a:t> have </a:t>
            </a:r>
            <a:r>
              <a:rPr lang="fr-FR" sz="1200" dirty="0" err="1">
                <a:effectLst/>
                <a:latin typeface="ArialMT"/>
              </a:rPr>
              <a:t>sold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weapons</a:t>
            </a:r>
            <a:r>
              <a:rPr lang="fr-FR" sz="1200" dirty="0">
                <a:effectLst/>
                <a:latin typeface="ArialMT"/>
              </a:rPr>
              <a:t> to </a:t>
            </a:r>
            <a:r>
              <a:rPr lang="fr-FR" sz="1200" dirty="0" err="1">
                <a:effectLst/>
                <a:latin typeface="ArialMT"/>
              </a:rPr>
              <a:t>Russia</a:t>
            </a:r>
            <a:r>
              <a:rPr lang="fr-FR" sz="1200" dirty="0">
                <a:effectLst/>
                <a:latin typeface="ArialM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effectLst/>
              <a:latin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>
                <a:effectLst/>
                <a:latin typeface="ArialMT"/>
              </a:rPr>
              <a:t>Heading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toward</a:t>
            </a:r>
            <a:r>
              <a:rPr lang="fr-FR" sz="1200" dirty="0">
                <a:effectLst/>
                <a:latin typeface="ArialMT"/>
              </a:rPr>
              <a:t> more and more </a:t>
            </a:r>
            <a:r>
              <a:rPr lang="fr-FR" sz="1200" dirty="0" err="1">
                <a:effectLst/>
                <a:latin typeface="ArialMT"/>
              </a:rPr>
              <a:t>tariffs</a:t>
            </a:r>
            <a:r>
              <a:rPr lang="fr-FR" sz="1200" dirty="0">
                <a:effectLst/>
                <a:latin typeface="ArialMT"/>
              </a:rPr>
              <a:t> on </a:t>
            </a:r>
            <a:r>
              <a:rPr lang="fr-FR" sz="1200" dirty="0" err="1">
                <a:effectLst/>
                <a:latin typeface="ArialMT"/>
              </a:rPr>
              <a:t>Chinese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products</a:t>
            </a:r>
            <a:r>
              <a:rPr lang="fr-FR" sz="1200" dirty="0">
                <a:effectLst/>
                <a:latin typeface="ArialMT"/>
              </a:rPr>
              <a:t> (E.V)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hlinkClick r:id="rId3"/>
              </a:rPr>
              <a:t>https://www.bis.doc.gov/index.php/policy-guidance/advanced-computing-and-semiconductor-manufacturing-items-controls-to-prc</a:t>
            </a:r>
            <a:endParaRPr lang="fr-FR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China’s</a:t>
            </a:r>
            <a:r>
              <a:rPr lang="fr-FR" dirty="0"/>
              <a:t> </a:t>
            </a:r>
            <a:r>
              <a:rPr lang="fr-FR" dirty="0" err="1"/>
              <a:t>debt</a:t>
            </a:r>
            <a:r>
              <a:rPr lang="fr-FR" dirty="0"/>
              <a:t>: https://</a:t>
            </a:r>
            <a:r>
              <a:rPr lang="fr-FR" dirty="0" err="1"/>
              <a:t>www.reuters.com</a:t>
            </a:r>
            <a:r>
              <a:rPr lang="fr-FR" dirty="0"/>
              <a:t>/world/china-says-fiscal-support-will-remain-flexible-debt-ratio-stays-reasonable-2025-09-12/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758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https://</a:t>
            </a:r>
            <a:r>
              <a:rPr lang="fr-FR" sz="1200" dirty="0" err="1">
                <a:effectLst/>
                <a:latin typeface="ArialMT"/>
              </a:rPr>
              <a:t>theconversation.com</a:t>
            </a:r>
            <a:r>
              <a:rPr lang="fr-FR" sz="1200" dirty="0">
                <a:effectLst/>
                <a:latin typeface="ArialMT"/>
              </a:rPr>
              <a:t>/china-why-the-countrys-economy-has-hit-a-wall-and-what-it-plans-to-do-about-it-225623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2) https://</a:t>
            </a:r>
            <a:r>
              <a:rPr lang="fr-FR" sz="1200" dirty="0" err="1">
                <a:effectLst/>
                <a:latin typeface="ArialMT"/>
              </a:rPr>
              <a:t>theconversation.com</a:t>
            </a:r>
            <a:r>
              <a:rPr lang="fr-FR" sz="1200" dirty="0">
                <a:effectLst/>
                <a:latin typeface="ArialMT"/>
              </a:rPr>
              <a:t>/chinas-youth-unemployment-problem-has-become-a-crisis-we-can-no-longer-ignore-213751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3) </a:t>
            </a:r>
            <a:r>
              <a:rPr lang="fr-FR" dirty="0">
                <a:effectLst/>
              </a:rPr>
              <a:t>(https://</a:t>
            </a:r>
            <a:r>
              <a:rPr lang="fr-FR" dirty="0" err="1">
                <a:effectLst/>
              </a:rPr>
              <a:t>www.reuters.com</a:t>
            </a:r>
            <a:r>
              <a:rPr lang="fr-FR" dirty="0">
                <a:effectLst/>
              </a:rPr>
              <a:t>/</a:t>
            </a:r>
            <a:r>
              <a:rPr lang="fr-FR" dirty="0" err="1">
                <a:effectLst/>
              </a:rPr>
              <a:t>markets</a:t>
            </a:r>
            <a:r>
              <a:rPr lang="fr-FR" dirty="0">
                <a:effectLst/>
              </a:rPr>
              <a:t>/imf-fiscal-chief-us-china-must-rein-debt-face-different-challenges-2023-10-11/#:~:</a:t>
            </a:r>
            <a:r>
              <a:rPr lang="fr-FR" dirty="0" err="1">
                <a:effectLst/>
              </a:rPr>
              <a:t>text</a:t>
            </a:r>
            <a:r>
              <a:rPr lang="fr-FR" dirty="0">
                <a:effectLst/>
              </a:rPr>
              <a:t>=2%2C%20shows%20that%20the%20U.S.,global%20total%20and%20China%2020%25.)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902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F58F-8B8C-51DB-E04B-FBF5F5104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590AFE-E201-CE86-8912-25D17CD12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A38AE76-978D-4FBB-9EE6-A47BBFECB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https://</a:t>
            </a:r>
            <a:r>
              <a:rPr lang="fr-FR" sz="1200" dirty="0" err="1">
                <a:effectLst/>
                <a:latin typeface="ArialMT"/>
              </a:rPr>
              <a:t>theconversation.com</a:t>
            </a:r>
            <a:r>
              <a:rPr lang="fr-FR" sz="1200" dirty="0">
                <a:effectLst/>
                <a:latin typeface="ArialMT"/>
              </a:rPr>
              <a:t>/china-why-the-countrys-economy-has-hit-a-wall-and-what-it-plans-to-do-about-it-225623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2) https://</a:t>
            </a:r>
            <a:r>
              <a:rPr lang="fr-FR" sz="1200" dirty="0" err="1">
                <a:effectLst/>
                <a:latin typeface="ArialMT"/>
              </a:rPr>
              <a:t>theconversation.com</a:t>
            </a:r>
            <a:r>
              <a:rPr lang="fr-FR" sz="1200" dirty="0">
                <a:effectLst/>
                <a:latin typeface="ArialMT"/>
              </a:rPr>
              <a:t>/chinas-youth-unemployment-problem-has-become-a-crisis-we-can-no-longer-ignore-213751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3) </a:t>
            </a:r>
            <a:r>
              <a:rPr lang="fr-FR" dirty="0">
                <a:effectLst/>
              </a:rPr>
              <a:t>(https://</a:t>
            </a:r>
            <a:r>
              <a:rPr lang="fr-FR" dirty="0" err="1">
                <a:effectLst/>
              </a:rPr>
              <a:t>www.reuters.com</a:t>
            </a:r>
            <a:r>
              <a:rPr lang="fr-FR" dirty="0">
                <a:effectLst/>
              </a:rPr>
              <a:t>/</a:t>
            </a:r>
            <a:r>
              <a:rPr lang="fr-FR" dirty="0" err="1">
                <a:effectLst/>
              </a:rPr>
              <a:t>markets</a:t>
            </a:r>
            <a:r>
              <a:rPr lang="fr-FR" dirty="0">
                <a:effectLst/>
              </a:rPr>
              <a:t>/imf-fiscal-chief-us-china-must-rein-debt-face-different-challenges-2023-10-11/#:~:</a:t>
            </a:r>
            <a:r>
              <a:rPr lang="fr-FR" dirty="0" err="1">
                <a:effectLst/>
              </a:rPr>
              <a:t>text</a:t>
            </a:r>
            <a:r>
              <a:rPr lang="fr-FR" dirty="0">
                <a:effectLst/>
              </a:rPr>
              <a:t>=2%2C%20shows%20that%20the%20U.S.,global%20total%20and%20China%2020%25.)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FF9C41-0004-F105-97BB-D063E1D5D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048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BDEBC-0DCC-9A4D-AE2C-1CDD00330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F77773D-3655-C35D-AB3E-5FFBD7383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1EA5B4-C611-DC2D-3FD5-9C90253BD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https://</a:t>
            </a:r>
            <a:r>
              <a:rPr lang="fr-FR" sz="1200" dirty="0" err="1">
                <a:effectLst/>
                <a:latin typeface="ArialMT"/>
              </a:rPr>
              <a:t>theconversation.com</a:t>
            </a:r>
            <a:r>
              <a:rPr lang="fr-FR" sz="1200" dirty="0">
                <a:effectLst/>
                <a:latin typeface="ArialMT"/>
              </a:rPr>
              <a:t>/china-why-the-countrys-economy-has-hit-a-wall-and-what-it-plans-to-do-about-it-225623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2) https://</a:t>
            </a:r>
            <a:r>
              <a:rPr lang="fr-FR" sz="1200" dirty="0" err="1">
                <a:effectLst/>
                <a:latin typeface="ArialMT"/>
              </a:rPr>
              <a:t>theconversation.com</a:t>
            </a:r>
            <a:r>
              <a:rPr lang="fr-FR" sz="1200" dirty="0">
                <a:effectLst/>
                <a:latin typeface="ArialMT"/>
              </a:rPr>
              <a:t>/chinas-youth-unemployment-problem-has-become-a-crisis-we-can-no-longer-ignore-213751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3) </a:t>
            </a:r>
            <a:r>
              <a:rPr lang="fr-FR" dirty="0">
                <a:effectLst/>
              </a:rPr>
              <a:t>(https://</a:t>
            </a:r>
            <a:r>
              <a:rPr lang="fr-FR" dirty="0" err="1">
                <a:effectLst/>
              </a:rPr>
              <a:t>www.reuters.com</a:t>
            </a:r>
            <a:r>
              <a:rPr lang="fr-FR" dirty="0">
                <a:effectLst/>
              </a:rPr>
              <a:t>/</a:t>
            </a:r>
            <a:r>
              <a:rPr lang="fr-FR" dirty="0" err="1">
                <a:effectLst/>
              </a:rPr>
              <a:t>markets</a:t>
            </a:r>
            <a:r>
              <a:rPr lang="fr-FR" dirty="0">
                <a:effectLst/>
              </a:rPr>
              <a:t>/imf-fiscal-chief-us-china-must-rein-debt-face-different-challenges-2023-10-11/#:~:</a:t>
            </a:r>
            <a:r>
              <a:rPr lang="fr-FR" dirty="0" err="1">
                <a:effectLst/>
              </a:rPr>
              <a:t>text</a:t>
            </a:r>
            <a:r>
              <a:rPr lang="fr-FR" dirty="0">
                <a:effectLst/>
              </a:rPr>
              <a:t>=2%2C%20shows%20that%20the%20U.S.,global%20total%20and%20China%2020%25.)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515BEB-86F6-CD3A-1A41-04397128F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474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CB2E1-6981-A979-1B96-447694AE4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8B2CF8-BB87-76AF-F280-3DEE82040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65B977F-6717-25C3-B774-DA50D47BF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https://</a:t>
            </a:r>
            <a:r>
              <a:rPr lang="fr-FR" sz="1200" dirty="0" err="1">
                <a:effectLst/>
                <a:latin typeface="ArialMT"/>
              </a:rPr>
              <a:t>theconversation.com</a:t>
            </a:r>
            <a:r>
              <a:rPr lang="fr-FR" sz="1200" dirty="0">
                <a:effectLst/>
                <a:latin typeface="ArialMT"/>
              </a:rPr>
              <a:t>/china-why-the-countrys-economy-has-hit-a-wall-and-what-it-plans-to-do-about-it-225623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2) https://</a:t>
            </a:r>
            <a:r>
              <a:rPr lang="fr-FR" sz="1200" dirty="0" err="1">
                <a:effectLst/>
                <a:latin typeface="ArialMT"/>
              </a:rPr>
              <a:t>theconversation.com</a:t>
            </a:r>
            <a:r>
              <a:rPr lang="fr-FR" sz="1200" dirty="0">
                <a:effectLst/>
                <a:latin typeface="ArialMT"/>
              </a:rPr>
              <a:t>/chinas-youth-unemployment-problem-has-become-a-crisis-we-can-no-longer-ignore-213751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3) </a:t>
            </a:r>
            <a:r>
              <a:rPr lang="fr-FR" dirty="0">
                <a:effectLst/>
              </a:rPr>
              <a:t>(https://</a:t>
            </a:r>
            <a:r>
              <a:rPr lang="fr-FR" dirty="0" err="1">
                <a:effectLst/>
              </a:rPr>
              <a:t>www.reuters.com</a:t>
            </a:r>
            <a:r>
              <a:rPr lang="fr-FR" dirty="0">
                <a:effectLst/>
              </a:rPr>
              <a:t>/</a:t>
            </a:r>
            <a:r>
              <a:rPr lang="fr-FR" dirty="0" err="1">
                <a:effectLst/>
              </a:rPr>
              <a:t>markets</a:t>
            </a:r>
            <a:r>
              <a:rPr lang="fr-FR" dirty="0">
                <a:effectLst/>
              </a:rPr>
              <a:t>/imf-fiscal-chief-us-china-must-rein-debt-face-different-challenges-2023-10-11/#:~:</a:t>
            </a:r>
            <a:r>
              <a:rPr lang="fr-FR" dirty="0" err="1">
                <a:effectLst/>
              </a:rPr>
              <a:t>text</a:t>
            </a:r>
            <a:r>
              <a:rPr lang="fr-FR" dirty="0">
                <a:effectLst/>
              </a:rPr>
              <a:t>=2%2C%20shows%20that%20the%20U.S.,global%20total%20and%20China%2020%25.)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0A5E97-0E79-C5D5-2ABE-3FF12D341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47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</a:t>
            </a:r>
            <a:r>
              <a:rPr lang="en-US" sz="1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XiaoPing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(1978), from a ‘back-water economy into the  world’s most connected component’, GDP per capita X 50, a billion people out of poverty, competing to become the world’s leader in cutting-edge technology (Meeting Globalization’ s challenges 2019, Chapter 4 article by </a:t>
            </a:r>
            <a:r>
              <a:rPr lang="en-US" sz="1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Keyu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volumes of resources from low-productivity agriculture to high-productivity manufacturing sectors, economies of scale. 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kern="0" dirty="0">
                <a:solidFill>
                  <a:srgbClr val="000000"/>
                </a:solidFill>
                <a:effectLst/>
                <a:latin typeface="ff4"/>
                <a:ea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sum, through financial repression, households were in part subsidizing corporate borrowing and in part subsidizing an undervalued real exchange rate’, household disposable income declined steadily between 1992 and 2007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53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affcted</a:t>
            </a:r>
            <a:r>
              <a:rPr lang="fr-FR" dirty="0"/>
              <a:t> by the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crisis</a:t>
            </a:r>
            <a:r>
              <a:rPr lang="fr-FR" dirty="0"/>
              <a:t> ( </a:t>
            </a:r>
            <a:r>
              <a:rPr lang="fr-FR" dirty="0" err="1"/>
              <a:t>China’s</a:t>
            </a:r>
            <a:r>
              <a:rPr lang="fr-FR" dirty="0"/>
              <a:t> 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derivatives</a:t>
            </a:r>
            <a:r>
              <a:rPr lang="fr-FR" dirty="0"/>
              <a:t>- </a:t>
            </a:r>
            <a:r>
              <a:rPr lang="fr-FR" dirty="0" err="1"/>
              <a:t>although</a:t>
            </a:r>
            <a:r>
              <a:rPr lang="fr-FR" dirty="0"/>
              <a:t> </a:t>
            </a:r>
            <a:r>
              <a:rPr lang="fr-FR" dirty="0" err="1"/>
              <a:t>Chinese</a:t>
            </a:r>
            <a:r>
              <a:rPr lang="fr-FR" dirty="0"/>
              <a:t> State </a:t>
            </a:r>
            <a:r>
              <a:rPr lang="fr-FR" dirty="0" err="1"/>
              <a:t>banks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assets in Lehman </a:t>
            </a:r>
            <a:r>
              <a:rPr lang="fr-FR" dirty="0" err="1"/>
              <a:t>Brother’s</a:t>
            </a:r>
            <a:r>
              <a:rPr lang="fr-FR" dirty="0"/>
              <a:t>) but by the </a:t>
            </a:r>
          </a:p>
          <a:p>
            <a:r>
              <a:rPr lang="fr-FR" dirty="0" err="1"/>
              <a:t>fall</a:t>
            </a:r>
            <a:r>
              <a:rPr lang="fr-FR" dirty="0"/>
              <a:t> of global </a:t>
            </a:r>
            <a:r>
              <a:rPr lang="fr-FR" dirty="0" err="1"/>
              <a:t>demand</a:t>
            </a:r>
            <a:r>
              <a:rPr lang="fr-FR" dirty="0"/>
              <a:t> (Exports </a:t>
            </a:r>
            <a:r>
              <a:rPr lang="fr-FR" dirty="0" err="1"/>
              <a:t>represented</a:t>
            </a:r>
            <a:r>
              <a:rPr lang="fr-FR" dirty="0"/>
              <a:t> 30% of </a:t>
            </a:r>
            <a:r>
              <a:rPr lang="fr-FR" dirty="0" err="1"/>
              <a:t>China’s</a:t>
            </a:r>
            <a:r>
              <a:rPr lang="fr-FR" dirty="0"/>
              <a:t> GDP)</a:t>
            </a:r>
          </a:p>
          <a:p>
            <a:r>
              <a:rPr lang="fr-FR" dirty="0" err="1"/>
              <a:t>Decrease</a:t>
            </a:r>
            <a:r>
              <a:rPr lang="fr-FR" dirty="0"/>
              <a:t> of FDI</a:t>
            </a:r>
          </a:p>
          <a:p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Starting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October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2007, the stock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market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China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crashed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wiping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out more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than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two-thirds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market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value [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10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]. </a:t>
            </a: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similar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story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applies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to the real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estate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market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A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bubble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started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to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grow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China’s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booming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economy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since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most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of the people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believe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that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investing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property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such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as real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estate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safer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than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putting money in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banks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The impacts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these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developments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on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Chinese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economy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were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relatively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small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compared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trade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channel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however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5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quick </a:t>
            </a:r>
            <a:r>
              <a:rPr lang="fr-FR" dirty="0" err="1"/>
              <a:t>recovery</a:t>
            </a:r>
            <a:r>
              <a:rPr lang="fr-FR" dirty="0"/>
              <a:t>, </a:t>
            </a:r>
            <a:r>
              <a:rPr lang="fr-FR" dirty="0" err="1"/>
              <a:t>thanks</a:t>
            </a:r>
            <a:r>
              <a:rPr lang="fr-FR" dirty="0"/>
              <a:t> to </a:t>
            </a:r>
          </a:p>
          <a:p>
            <a:pPr marL="171450" indent="-171450">
              <a:buFontTx/>
              <a:buChar char="-"/>
            </a:pPr>
            <a:r>
              <a:rPr lang="fr-FR" dirty="0"/>
              <a:t>The </a:t>
            </a:r>
            <a:r>
              <a:rPr lang="fr-FR" dirty="0" err="1"/>
              <a:t>fact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People’s</a:t>
            </a:r>
            <a:r>
              <a:rPr lang="fr-FR" dirty="0"/>
              <a:t> </a:t>
            </a:r>
            <a:r>
              <a:rPr lang="fr-FR" dirty="0" err="1"/>
              <a:t>bank</a:t>
            </a:r>
            <a:r>
              <a:rPr lang="fr-FR" dirty="0"/>
              <a:t> of China </a:t>
            </a:r>
            <a:r>
              <a:rPr lang="fr-FR" dirty="0" err="1"/>
              <a:t>lowered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rate</a:t>
            </a:r>
          </a:p>
          <a:p>
            <a:pPr marL="171450" indent="-171450"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strong</a:t>
            </a:r>
            <a:r>
              <a:rPr lang="fr-FR" dirty="0"/>
              <a:t> fiscal position,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enabled</a:t>
            </a:r>
            <a:r>
              <a:rPr lang="fr-FR" dirty="0"/>
              <a:t> a </a:t>
            </a:r>
            <a:r>
              <a:rPr lang="fr-FR" dirty="0" err="1"/>
              <a:t>strong</a:t>
            </a:r>
            <a:r>
              <a:rPr lang="fr-FR" dirty="0"/>
              <a:t> stimulus package (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$586 billion ) to finance real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estate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and infrastructures</a:t>
            </a:r>
          </a:p>
          <a:p>
            <a:pPr marL="171450" indent="-171450">
              <a:buFontTx/>
              <a:buChar char="-"/>
            </a:pP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This combination of stimulus package and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lower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interest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rates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helped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  pickup in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growth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by the second quarter of 2009 (https://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www.imf.org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/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external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/pubs/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/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fandd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/2010/06/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yueh.htm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)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China’s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continued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growth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will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depend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on the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success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of the massive fiscal stimulus,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focused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largely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on infrastructure. Infrastructure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spending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builds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on a large-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scale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transportation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project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in the 11th Five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Year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Plan,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which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began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in 2006. The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existing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plan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allowed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the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spending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to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be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quickly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implemented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and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provided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jobs on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roads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and rail for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some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of the millions of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workers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laid off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from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export-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oriented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factories</a:t>
            </a:r>
            <a:endParaRPr lang="fr-FR" b="0" i="0" u="none" strike="noStrike" dirty="0">
              <a:solidFill>
                <a:srgbClr val="505050"/>
              </a:solidFill>
              <a:effectLst/>
              <a:latin typeface="MuseoSans-300"/>
            </a:endParaRPr>
          </a:p>
          <a:p>
            <a:pPr algn="l"/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But the social part of the stimulus,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representing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less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than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5 percent of the package,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was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judged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insufficient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to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stimulate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private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consumption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. It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failed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to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address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China’s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high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level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of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household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saving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—a major cause of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low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domestic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demand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. To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discourage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precautionary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saving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, China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added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$125 billion in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spending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health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care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later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in 2009—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covering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200 million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uninsured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citizens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as a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step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toward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achieving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universal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coverage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by 2020—and about $400 million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toward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pensions for rural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workers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.</a:t>
            </a:r>
          </a:p>
          <a:p>
            <a:pPr algn="l"/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Nevertheless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consumption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as a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share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of GDP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remained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constant in 2009. A 10.5 percent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increase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in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urban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incomes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helped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fuel consumer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spending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, but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that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increase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was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from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low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base.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Consumption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accounts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for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only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35 percent of GDP in China,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compared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with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50 percent or more in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most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market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economies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. And the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majority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of the rural population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remains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poor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. As a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result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despite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 16 percent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increase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in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retail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sales,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consumption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contributed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only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about 4 percentage points of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China’s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growth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in 2009.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74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Faced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increasing</a:t>
            </a:r>
            <a:r>
              <a:rPr lang="fr-FR" dirty="0"/>
              <a:t> </a:t>
            </a:r>
            <a:r>
              <a:rPr lang="fr-FR" dirty="0" err="1"/>
              <a:t>inequalities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country (social, </a:t>
            </a:r>
            <a:r>
              <a:rPr lang="fr-FR" dirty="0" err="1"/>
              <a:t>geographical</a:t>
            </a:r>
            <a:r>
              <a:rPr lang="fr-FR" dirty="0"/>
              <a:t>), the </a:t>
            </a:r>
            <a:r>
              <a:rPr lang="fr-FR" dirty="0" err="1"/>
              <a:t>Chinese</a:t>
            </a:r>
            <a:r>
              <a:rPr lang="fr-FR" dirty="0"/>
              <a:t> </a:t>
            </a:r>
            <a:r>
              <a:rPr lang="fr-FR" dirty="0" err="1"/>
              <a:t>Communist</a:t>
            </a:r>
            <a:r>
              <a:rPr lang="fr-FR" dirty="0"/>
              <a:t> Party has been </a:t>
            </a:r>
            <a:r>
              <a:rPr lang="fr-FR" dirty="0" err="1"/>
              <a:t>trying</a:t>
            </a:r>
            <a:r>
              <a:rPr lang="fr-FR" dirty="0"/>
              <a:t> to tackle the issue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69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2010, Gini coefficient 0,6 (0= </a:t>
            </a:r>
            <a:r>
              <a:rPr lang="fr-FR" dirty="0" err="1"/>
              <a:t>equal</a:t>
            </a:r>
            <a:r>
              <a:rPr lang="fr-FR" dirty="0"/>
              <a:t> society, 1 = </a:t>
            </a:r>
            <a:r>
              <a:rPr lang="fr-FR" dirty="0" err="1"/>
              <a:t>inequal</a:t>
            </a:r>
            <a:r>
              <a:rPr lang="fr-FR" dirty="0"/>
              <a:t>),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in the </a:t>
            </a:r>
            <a:r>
              <a:rPr lang="fr-FR" dirty="0" err="1"/>
              <a:t>past</a:t>
            </a:r>
            <a:r>
              <a:rPr lang="fr-FR" dirty="0"/>
              <a:t>,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in </a:t>
            </a:r>
            <a:r>
              <a:rPr lang="fr-FR" dirty="0" err="1"/>
              <a:t>other</a:t>
            </a:r>
            <a:r>
              <a:rPr lang="fr-FR" dirty="0"/>
              <a:t> BRICS. </a:t>
            </a:r>
            <a:r>
              <a:rPr lang="fr-FR" dirty="0" err="1"/>
              <a:t>Surpassed</a:t>
            </a:r>
            <a:r>
              <a:rPr lang="fr-FR" dirty="0"/>
              <a:t> the US in 2010,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/>
              <a:t>inequality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traditionally</a:t>
            </a:r>
            <a:r>
              <a:rPr lang="fr-FR" dirty="0"/>
              <a:t> the </a:t>
            </a:r>
            <a:r>
              <a:rPr lang="fr-FR" dirty="0" err="1"/>
              <a:t>highest</a:t>
            </a:r>
            <a:endParaRPr lang="fr-FR" dirty="0"/>
          </a:p>
          <a:p>
            <a:r>
              <a:rPr lang="fr-FR" dirty="0" err="1"/>
              <a:t>Mostly</a:t>
            </a:r>
            <a:r>
              <a:rPr lang="fr-FR" dirty="0"/>
              <a:t> </a:t>
            </a:r>
            <a:r>
              <a:rPr lang="fr-FR" dirty="0" err="1"/>
              <a:t>explained</a:t>
            </a:r>
            <a:r>
              <a:rPr lang="fr-FR" dirty="0"/>
              <a:t> by GEOGRAPHICAL </a:t>
            </a:r>
            <a:r>
              <a:rPr lang="fr-FR" dirty="0" err="1"/>
              <a:t>divide</a:t>
            </a:r>
            <a:endParaRPr lang="fr-FR" dirty="0"/>
          </a:p>
          <a:p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our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results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reveal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that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China’s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income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inequality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has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grown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rapidly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in the last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three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decades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 to a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very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high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level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around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2010. The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rapid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rise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income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inequality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can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be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partly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attributed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to long-standing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government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development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policies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that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effectively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favor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urban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residents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over rural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residents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favor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coastal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 more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developed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regions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over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inland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less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developed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regions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fr-FR" b="0" i="0" u="none" strike="noStrike" dirty="0">
                <a:solidFill>
                  <a:srgbClr val="570081"/>
                </a:solidFill>
                <a:effectLst/>
                <a:latin typeface="Open Sans" panose="020B0606030504020204" pitchFamily="34" charset="0"/>
                <a:hlinkClick r:id="rId3"/>
              </a:rPr>
              <a:t>13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fr-FR" b="0" i="0" u="none" strike="noStrike" dirty="0">
                <a:solidFill>
                  <a:srgbClr val="570081"/>
                </a:solidFill>
                <a:effectLst/>
                <a:latin typeface="Open Sans" panose="020B0606030504020204" pitchFamily="34" charset="0"/>
                <a:hlinkClick r:id="rId4"/>
              </a:rPr>
              <a:t>25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fr-FR" b="0" i="0" u="none" strike="noStrike" dirty="0">
                <a:solidFill>
                  <a:srgbClr val="570081"/>
                </a:solidFill>
                <a:effectLst/>
                <a:latin typeface="Open Sans" panose="020B0606030504020204" pitchFamily="34" charset="0"/>
                <a:hlinkClick r:id="rId5"/>
              </a:rPr>
              <a:t>32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endParaRPr lang="fr-FR" b="0" i="0" u="none" strike="noStrike" dirty="0">
              <a:solidFill>
                <a:srgbClr val="262626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(https://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www.pnas.org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doi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/full/10.1073/pnas.1403158111#:~: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text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=By%20now%2C%20China's%20income%20inequality,or%20higher%20standards%20of%20living.)</a:t>
            </a:r>
          </a:p>
          <a:p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GDP  per capita in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Pekin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Shangai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=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same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as Portugal</a:t>
            </a:r>
          </a:p>
          <a:p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Ganzu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=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same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as Namibia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02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510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Cf </a:t>
            </a:r>
            <a:r>
              <a:rPr lang="fr-FR" dirty="0" err="1"/>
              <a:t>confucius</a:t>
            </a:r>
            <a:r>
              <a:rPr lang="fr-FR" dirty="0"/>
              <a:t>… </a:t>
            </a:r>
            <a:r>
              <a:rPr lang="fr-FR" dirty="0" err="1"/>
              <a:t>saving</a:t>
            </a:r>
            <a:r>
              <a:rPr lang="fr-FR" dirty="0"/>
              <a:t> </a:t>
            </a:r>
            <a:r>
              <a:rPr lang="fr-FR" dirty="0" err="1"/>
              <a:t>characterizes</a:t>
            </a:r>
            <a:r>
              <a:rPr lang="fr-FR" dirty="0"/>
              <a:t> </a:t>
            </a:r>
            <a:r>
              <a:rPr lang="fr-FR" dirty="0" err="1"/>
              <a:t>traditional</a:t>
            </a:r>
            <a:r>
              <a:rPr lang="fr-FR" dirty="0"/>
              <a:t> </a:t>
            </a:r>
            <a:r>
              <a:rPr lang="fr-FR" dirty="0" err="1"/>
              <a:t>mentalities</a:t>
            </a:r>
            <a:r>
              <a:rPr lang="fr-FR" dirty="0"/>
              <a:t> in China; the rate of </a:t>
            </a:r>
            <a:r>
              <a:rPr lang="fr-FR" dirty="0" err="1"/>
              <a:t>savings</a:t>
            </a:r>
            <a:r>
              <a:rPr lang="fr-FR" dirty="0"/>
              <a:t> has </a:t>
            </a:r>
            <a:r>
              <a:rPr lang="fr-FR" dirty="0" err="1"/>
              <a:t>started</a:t>
            </a:r>
            <a:r>
              <a:rPr lang="fr-FR" dirty="0"/>
              <a:t> to </a:t>
            </a:r>
            <a:r>
              <a:rPr lang="fr-FR" dirty="0" err="1"/>
              <a:t>decrease</a:t>
            </a:r>
            <a:r>
              <a:rPr lang="fr-FR" dirty="0"/>
              <a:t> in 2013 but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vey</a:t>
            </a:r>
            <a:r>
              <a:rPr lang="fr-FR" dirty="0"/>
              <a:t> high. </a:t>
            </a:r>
            <a:r>
              <a:rPr lang="fr-FR" dirty="0" err="1"/>
              <a:t>Household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=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40% in China, 55% in France, 68% in the US) in spite of </a:t>
            </a:r>
            <a:r>
              <a:rPr lang="fr-FR" dirty="0" err="1"/>
              <a:t>increasing</a:t>
            </a:r>
            <a:r>
              <a:rPr lang="fr-FR" dirty="0"/>
              <a:t> </a:t>
            </a:r>
            <a:r>
              <a:rPr lang="fr-FR" dirty="0" err="1"/>
              <a:t>wages</a:t>
            </a:r>
            <a:r>
              <a:rPr lang="fr-FR" dirty="0"/>
              <a:t>…</a:t>
            </a:r>
          </a:p>
          <a:p>
            <a:r>
              <a:rPr lang="fr-FR" dirty="0" err="1"/>
              <a:t>Reasons</a:t>
            </a:r>
            <a:r>
              <a:rPr lang="fr-FR" dirty="0"/>
              <a:t>: </a:t>
            </a:r>
            <a:r>
              <a:rPr lang="fr-FR" dirty="0" err="1"/>
              <a:t>growing</a:t>
            </a:r>
            <a:r>
              <a:rPr lang="fr-FR" dirty="0"/>
              <a:t> </a:t>
            </a:r>
            <a:r>
              <a:rPr lang="fr-FR" dirty="0" err="1"/>
              <a:t>inqualities</a:t>
            </a:r>
            <a:r>
              <a:rPr lang="fr-FR" dirty="0"/>
              <a:t>, </a:t>
            </a:r>
            <a:r>
              <a:rPr lang="fr-FR" dirty="0" err="1"/>
              <a:t>lack</a:t>
            </a:r>
            <a:r>
              <a:rPr lang="fr-FR" dirty="0"/>
              <a:t> of trust in </a:t>
            </a:r>
            <a:r>
              <a:rPr lang="fr-FR" dirty="0" err="1"/>
              <a:t>banks</a:t>
            </a:r>
            <a:r>
              <a:rPr lang="fr-FR" dirty="0"/>
              <a:t>, and </a:t>
            </a:r>
            <a:r>
              <a:rPr lang="fr-FR" dirty="0" err="1"/>
              <a:t>mostly</a:t>
            </a:r>
            <a:r>
              <a:rPr lang="fr-FR" dirty="0"/>
              <a:t> the absence of a social net (</a:t>
            </a:r>
            <a:r>
              <a:rPr lang="fr-FR" dirty="0" err="1"/>
              <a:t>unemployment</a:t>
            </a:r>
            <a:r>
              <a:rPr lang="fr-FR" dirty="0"/>
              <a:t> </a:t>
            </a:r>
            <a:r>
              <a:rPr lang="fr-FR" dirty="0" err="1"/>
              <a:t>benefits</a:t>
            </a:r>
            <a:r>
              <a:rPr lang="fr-FR" dirty="0"/>
              <a:t>, pension system,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insurance</a:t>
            </a:r>
            <a:r>
              <a:rPr lang="fr-FR" dirty="0"/>
              <a:t>). All the more </a:t>
            </a:r>
            <a:r>
              <a:rPr lang="fr-FR" dirty="0" err="1"/>
              <a:t>worrying</a:t>
            </a:r>
            <a:r>
              <a:rPr lang="fr-FR" dirty="0"/>
              <a:t> as China has an </a:t>
            </a:r>
            <a:r>
              <a:rPr lang="fr-FR" dirty="0" err="1"/>
              <a:t>aging</a:t>
            </a:r>
            <a:r>
              <a:rPr lang="fr-FR" dirty="0"/>
              <a:t> population (</a:t>
            </a:r>
            <a:r>
              <a:rPr lang="fr-FR" dirty="0" err="1"/>
              <a:t>cf</a:t>
            </a:r>
            <a:r>
              <a:rPr lang="fr-FR" dirty="0"/>
              <a:t> one-</a:t>
            </a:r>
            <a:r>
              <a:rPr lang="fr-FR" dirty="0" err="1"/>
              <a:t>child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70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Investment in construction </a:t>
            </a:r>
            <a:r>
              <a:rPr lang="fr-FR" dirty="0" err="1"/>
              <a:t>often</a:t>
            </a:r>
            <a:r>
              <a:rPr lang="fr-FR" dirty="0"/>
              <a:t> non-productive or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profitability</a:t>
            </a:r>
            <a:r>
              <a:rPr lang="fr-FR" dirty="0"/>
              <a:t>, but the </a:t>
            </a:r>
            <a:r>
              <a:rPr lang="fr-FR" dirty="0" err="1"/>
              <a:t>Chinese</a:t>
            </a:r>
            <a:r>
              <a:rPr lang="fr-FR" dirty="0"/>
              <a:t> gvt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growing</a:t>
            </a:r>
            <a:r>
              <a:rPr lang="fr-FR" dirty="0"/>
              <a:t> </a:t>
            </a:r>
            <a:r>
              <a:rPr lang="fr-FR" dirty="0" err="1"/>
              <a:t>unemployment</a:t>
            </a:r>
            <a:r>
              <a:rPr lang="fr-FR" dirty="0"/>
              <a:t> and the social trouble;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individuals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invest</a:t>
            </a:r>
            <a:r>
              <a:rPr lang="fr-FR" dirty="0"/>
              <a:t> in K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/>
              <a:t>regulation</a:t>
            </a:r>
            <a:r>
              <a:rPr lang="fr-FR" dirty="0"/>
              <a:t> by the gvt) have to </a:t>
            </a:r>
            <a:r>
              <a:rPr lang="fr-FR" dirty="0" err="1"/>
              <a:t>invest</a:t>
            </a:r>
            <a:r>
              <a:rPr lang="fr-FR" dirty="0"/>
              <a:t> in </a:t>
            </a:r>
            <a:r>
              <a:rPr lang="fr-FR" dirty="0" err="1"/>
              <a:t>cnstruction</a:t>
            </a:r>
            <a:r>
              <a:rPr lang="fr-FR" dirty="0"/>
              <a:t> as </a:t>
            </a:r>
            <a:r>
              <a:rPr lang="fr-FR" dirty="0" err="1"/>
              <a:t>well</a:t>
            </a:r>
            <a:r>
              <a:rPr lang="fr-FR" dirty="0"/>
              <a:t>. </a:t>
            </a:r>
          </a:p>
          <a:p>
            <a:r>
              <a:rPr lang="fr-FR" dirty="0" err="1"/>
              <a:t>Also</a:t>
            </a:r>
            <a:r>
              <a:rPr lang="fr-FR" dirty="0"/>
              <a:t> a </a:t>
            </a:r>
            <a:r>
              <a:rPr lang="fr-FR" dirty="0" err="1"/>
              <a:t>poilitcal</a:t>
            </a:r>
            <a:r>
              <a:rPr lang="fr-FR" dirty="0"/>
              <a:t> issue (</a:t>
            </a:r>
            <a:r>
              <a:rPr lang="fr-FR" dirty="0" err="1"/>
              <a:t>Chinese</a:t>
            </a:r>
            <a:r>
              <a:rPr lang="fr-FR" dirty="0"/>
              <a:t> gvt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afford</a:t>
            </a:r>
            <a:r>
              <a:rPr lang="fr-FR" dirty="0"/>
              <a:t> to face social </a:t>
            </a:r>
            <a:r>
              <a:rPr lang="fr-FR" dirty="0" err="1"/>
              <a:t>unrest</a:t>
            </a:r>
            <a:r>
              <a:rPr lang="fr-FR" dirty="0"/>
              <a:t>..) </a:t>
            </a:r>
            <a:r>
              <a:rPr lang="fr-FR" dirty="0" err="1"/>
              <a:t>so</a:t>
            </a:r>
            <a:r>
              <a:rPr lang="fr-FR" dirty="0"/>
              <a:t>, </a:t>
            </a:r>
            <a:r>
              <a:rPr lang="fr-FR" dirty="0" err="1"/>
              <a:t>vicious</a:t>
            </a:r>
            <a:r>
              <a:rPr lang="fr-FR" dirty="0"/>
              <a:t> </a:t>
            </a:r>
            <a:r>
              <a:rPr lang="fr-FR" dirty="0" err="1"/>
              <a:t>circle</a:t>
            </a:r>
            <a:r>
              <a:rPr lang="fr-FR" dirty="0"/>
              <a:t>! </a:t>
            </a:r>
          </a:p>
          <a:p>
            <a:r>
              <a:rPr lang="fr-FR" dirty="0"/>
              <a:t>https://</a:t>
            </a:r>
            <a:r>
              <a:rPr lang="fr-FR" dirty="0" err="1"/>
              <a:t>www.reuters.com</a:t>
            </a:r>
            <a:r>
              <a:rPr lang="fr-FR" dirty="0"/>
              <a:t>/world/china-says-fiscal-support-will-remain-flexible-debt-ratio-stays-reasonable-2025-09-12/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49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A203B-4EDE-677C-EC54-19185EEBF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727DDD-25D5-2A8C-AFDF-F26BF15EE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359257-41DC-3EAC-AAE5-7F21EC0A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0E3B-63B6-D745-8211-4A805F55FF0B}" type="datetime1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02868C-99D3-9A08-A13B-825E48B2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99F797-A296-EE38-FA02-B578EFFC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05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1FB56-D04F-8CC9-9C4D-CF00752B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ED17E4-95F9-A608-BA00-0339BEF42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934CD1-49E3-9872-D89B-625BD6CD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FBED-9F56-964A-8673-09C62D738F30}" type="datetime1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035D6A-1E44-057B-A14C-6963DC81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9F1B8-20F7-6792-7C17-9A80EC2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23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E8DABA-217D-1563-C1D3-B98CD39E3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BF967E-D541-F3C0-751D-E3E823C8A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5890E4-C4BB-3A92-BD1F-1D83DEF7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C24-40DF-6B41-B6E5-622C5C0A7494}" type="datetime1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9F3311-2AB6-C95C-8B30-0BC7C6FA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E28F3-52DC-D841-30B8-E6312EFE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2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2FE58-958B-6B95-BFF0-3EC497D0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9DF49A-98DE-2306-0E7F-178EB6C6F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E184C2-2E2B-FFB9-E57F-E09D3C0F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C763-FDDF-F543-9FC2-7749ED45628D}" type="datetime1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31CB5E-E1F8-9A90-0A11-C3B1DB76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4BA239-1CCB-F1CE-BEDA-6C556CD7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44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4056F-A0D5-045E-C859-DE193CBC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CA38B7-4536-C8DB-05D5-378ACDBE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6DA42F-A710-4942-D6B1-E2736427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A945-FDA1-4641-9DEB-61BBCCB587CA}" type="datetime1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231D81-812C-1A64-1ED0-C4EC7D14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D18E58-969E-DCCD-D578-B9D06F93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6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E9682-D049-FB23-507A-B430E8BE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DDE224-3E2B-6085-0314-8BC04EFD6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34ABEF-7B68-1211-E111-6F202F410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6AB452-F300-BF71-CACC-BFBB5516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F608-BB41-DA41-A93C-C9A8EEAB0911}" type="datetime1">
              <a:rPr lang="fr-FR" smtClean="0"/>
              <a:t>24/10/2025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68F330-A950-7CBF-1863-762EAC59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9F0451-8DF5-03BE-F626-CDBFB1E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87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5C6D3-1B88-ECFD-1303-B0813278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668FBC-582B-CF5A-D4F6-4D65016E0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550CF-B5F6-43C2-E8F8-911EA7DC8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29309A-0C45-D301-383A-5E9A6B74C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58F104-34A3-EA15-ED99-901D271C8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B5980C-46E1-D5DD-6A38-A3190B929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C3F5-B5F8-6B4E-9225-031C850AC72C}" type="datetime1">
              <a:rPr lang="fr-FR" smtClean="0"/>
              <a:t>24/10/2025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B0FB2C-FFFF-A3F0-2B4B-A587711E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EC52C2-4325-B425-3EAB-28BDDEDE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71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1B4D0-8DC7-0068-F8CC-F058B0A7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1C5C54-8160-797B-A2CD-E8B0EA16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5A0-32B9-E647-AF80-D4CA231E2A79}" type="datetime1">
              <a:rPr lang="fr-FR" smtClean="0"/>
              <a:t>24/10/2025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9284E0-9050-7043-5C9C-BD1C2A08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56FE6D-7997-8956-BE88-78E4122F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35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84FB77-8776-C745-169B-B14A8409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5424-2B31-D84C-98AB-FB0FB5705E18}" type="datetime1">
              <a:rPr lang="fr-FR" smtClean="0"/>
              <a:t>24/10/2025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AFCA00-3250-33DC-4C42-F8315E43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233B4F-207F-AD94-BD58-658D2CE5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17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09A8F-61F7-6B09-E7FB-B81BF8C9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AC828C-CA68-E56A-6D20-2F84741D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DEBFC7-22E2-B6A3-D9C5-BD5EAE4AC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AF8BDE-1C84-0155-8443-F1F317DF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77FC-3BDB-D94E-88EF-B7E7660B4815}" type="datetime1">
              <a:rPr lang="fr-FR" smtClean="0"/>
              <a:t>24/10/2025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9F9930-DF8E-D72D-178E-74774B1E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EC5091-F17A-0928-C8D1-0E8F5E4E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82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877E3-BF38-215A-6AEB-F0F3E45B2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E1C0FC-4401-DA8C-F907-7D3ED3011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B1E9AF-CD4F-7053-FAC3-A939C441A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9BB30F-93E4-DA76-EB12-8728284E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44F8-EF63-FE48-96B6-C374232B3FBF}" type="datetime1">
              <a:rPr lang="fr-FR" smtClean="0"/>
              <a:t>24/10/2025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8E584B-FB5E-F44E-EBB7-ABD6B17A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A6C146-D085-D87C-E867-9BBE97EA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35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005929-5F4F-4358-83F8-871873BCC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36F5A-B077-E6D8-4A52-A8F923E32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268724-BE0D-6B56-E38B-819B758A9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1448-277E-CB45-8021-1A51CCBE59B2}" type="datetime1">
              <a:rPr lang="fr-FR" smtClean="0"/>
              <a:t>24/10/2025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1F926-D7CD-D9BB-F9A5-ABC7A0481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5ABD34-3375-9C6E-7A03-9C6D8DAAD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76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8GSY4WNM-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full/10.1073/pnas.1403158111#core-r1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6C21-420B-EB45-4B61-D065E263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98"/>
            <a:ext cx="4209079" cy="538778"/>
          </a:xfrm>
        </p:spPr>
        <p:txBody>
          <a:bodyPr>
            <a:normAutofit/>
          </a:bodyPr>
          <a:lstStyle/>
          <a:p>
            <a:r>
              <a:rPr lang="fr-FR" sz="2800" dirty="0" err="1"/>
              <a:t>China’s</a:t>
            </a:r>
            <a:r>
              <a:rPr lang="fr-FR" sz="2800" dirty="0"/>
              <a:t> ‘</a:t>
            </a:r>
            <a:r>
              <a:rPr lang="fr-FR" sz="2800" dirty="0" err="1"/>
              <a:t>steroid</a:t>
            </a:r>
            <a:r>
              <a:rPr lang="fr-FR" sz="2800" dirty="0"/>
              <a:t> </a:t>
            </a:r>
            <a:r>
              <a:rPr lang="fr-FR" sz="2800" dirty="0" err="1"/>
              <a:t>growth</a:t>
            </a:r>
            <a:r>
              <a:rPr lang="fr-FR" sz="2800" dirty="0"/>
              <a:t>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8EF892-2EF1-36F1-DC4B-485CC8979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371" y="889686"/>
            <a:ext cx="9655629" cy="4368114"/>
          </a:xfrm>
        </p:spPr>
        <p:txBody>
          <a:bodyPr>
            <a:normAutofit/>
          </a:bodyPr>
          <a:lstStyle/>
          <a:p>
            <a:r>
              <a:rPr lang="fr-FR" sz="1600" dirty="0"/>
              <a:t>Evolution of </a:t>
            </a:r>
            <a:r>
              <a:rPr lang="fr-FR" sz="1600" dirty="0" err="1"/>
              <a:t>Current</a:t>
            </a:r>
            <a:r>
              <a:rPr lang="fr-FR" sz="1600" dirty="0"/>
              <a:t> </a:t>
            </a:r>
            <a:r>
              <a:rPr lang="fr-FR" sz="1600" dirty="0" err="1"/>
              <a:t>account</a:t>
            </a:r>
            <a:r>
              <a:rPr lang="fr-FR" sz="1600" dirty="0"/>
              <a:t> balances </a:t>
            </a:r>
            <a:r>
              <a:rPr lang="fr-FR" sz="1600" dirty="0" err="1"/>
              <a:t>from</a:t>
            </a:r>
            <a:r>
              <a:rPr lang="fr-FR" sz="1600" dirty="0"/>
              <a:t> 2001 to 2022 (%of GDP)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0F21B9-7CA8-D8B2-0D71-69729BE6A120}"/>
              </a:ext>
            </a:extLst>
          </p:cNvPr>
          <p:cNvSpPr txBox="1"/>
          <p:nvPr/>
        </p:nvSpPr>
        <p:spPr>
          <a:xfrm>
            <a:off x="1092608" y="6435235"/>
            <a:ext cx="730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data.worldbank.org</a:t>
            </a:r>
            <a:r>
              <a:rPr lang="fr-FR" dirty="0"/>
              <a:t>/</a:t>
            </a:r>
            <a:r>
              <a:rPr lang="fr-FR" dirty="0" err="1"/>
              <a:t>indicator</a:t>
            </a:r>
            <a:r>
              <a:rPr lang="fr-FR" dirty="0"/>
              <a:t>/</a:t>
            </a:r>
            <a:r>
              <a:rPr lang="fr-FR" dirty="0" err="1"/>
              <a:t>BN.CAB.XOKA.GD.ZS?locations</a:t>
            </a:r>
            <a:r>
              <a:rPr lang="fr-FR" dirty="0"/>
              <a:t>=US-CN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E93CE7-1EA4-E0BD-F677-86AC2B1BAF17}"/>
              </a:ext>
            </a:extLst>
          </p:cNvPr>
          <p:cNvSpPr txBox="1"/>
          <p:nvPr/>
        </p:nvSpPr>
        <p:spPr>
          <a:xfrm>
            <a:off x="8718550" y="2623808"/>
            <a:ext cx="3424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Four </a:t>
            </a:r>
            <a:r>
              <a:rPr lang="fr-FR" dirty="0" err="1"/>
              <a:t>periods</a:t>
            </a:r>
            <a:r>
              <a:rPr lang="fr-FR" dirty="0"/>
              <a:t>: </a:t>
            </a:r>
          </a:p>
          <a:p>
            <a:pPr marL="285750" indent="-285750">
              <a:buFontTx/>
              <a:buChar char="-"/>
            </a:pPr>
            <a:r>
              <a:rPr lang="fr-FR" dirty="0"/>
              <a:t>2001-2008</a:t>
            </a:r>
          </a:p>
          <a:p>
            <a:pPr marL="285750" indent="-285750">
              <a:buFontTx/>
              <a:buChar char="-"/>
            </a:pPr>
            <a:r>
              <a:rPr lang="fr-FR" dirty="0"/>
              <a:t>2008-2012</a:t>
            </a:r>
          </a:p>
          <a:p>
            <a:pPr marL="285750" indent="-285750">
              <a:buFontTx/>
              <a:buChar char="-"/>
            </a:pPr>
            <a:r>
              <a:rPr lang="fr-FR" dirty="0"/>
              <a:t>2012-2020/ Post-2020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A63EEB7-6F4B-949B-9C56-57E5ED982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69999"/>
            <a:ext cx="7194550" cy="5025335"/>
          </a:xfrm>
          <a:prstGeom prst="rect">
            <a:avLst/>
          </a:prstGeom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ACDFF258-2618-8558-932E-F727D2C97065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75865" cy="53877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 err="1">
                <a:solidFill>
                  <a:schemeClr val="bg1"/>
                </a:solidFill>
                <a:latin typeface="Arial" charset="0"/>
              </a:rPr>
              <a:t>Current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balances US/China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C4778D-1833-22DE-73DA-BF0BF057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1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3128"/>
            <a:ext cx="6333065" cy="108607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b="1" dirty="0"/>
              <a:t>4) </a:t>
            </a:r>
            <a:r>
              <a:rPr lang="fr-FR" b="1" dirty="0" err="1"/>
              <a:t>Since</a:t>
            </a:r>
            <a:r>
              <a:rPr lang="fr-FR" b="1" dirty="0"/>
              <a:t> 2022: the </a:t>
            </a:r>
            <a:r>
              <a:rPr lang="fr-FR" b="1" dirty="0" err="1"/>
              <a:t>temptation</a:t>
            </a:r>
            <a:r>
              <a:rPr lang="fr-FR" b="1" dirty="0"/>
              <a:t> to </a:t>
            </a:r>
            <a:r>
              <a:rPr lang="fr-FR" b="1" dirty="0" err="1"/>
              <a:t>turn</a:t>
            </a:r>
            <a:r>
              <a:rPr lang="fr-FR" b="1" dirty="0"/>
              <a:t> (</a:t>
            </a:r>
            <a:r>
              <a:rPr lang="fr-FR" b="1" dirty="0" err="1"/>
              <a:t>again</a:t>
            </a:r>
            <a:r>
              <a:rPr lang="fr-FR" b="1" dirty="0"/>
              <a:t>) to a </a:t>
            </a:r>
            <a:r>
              <a:rPr lang="fr-FR" b="1" dirty="0" err="1"/>
              <a:t>strategy</a:t>
            </a:r>
            <a:r>
              <a:rPr lang="fr-FR" b="1" dirty="0"/>
              <a:t> </a:t>
            </a:r>
            <a:r>
              <a:rPr lang="fr-FR" b="1" dirty="0" err="1"/>
              <a:t>based</a:t>
            </a:r>
            <a:r>
              <a:rPr lang="fr-FR" b="1" dirty="0"/>
              <a:t> on exports, </a:t>
            </a:r>
            <a:r>
              <a:rPr lang="fr-FR" b="1" dirty="0" err="1"/>
              <a:t>trying</a:t>
            </a:r>
            <a:r>
              <a:rPr lang="fr-FR" b="1" dirty="0"/>
              <a:t> to </a:t>
            </a:r>
            <a:r>
              <a:rPr lang="fr-FR" b="1" dirty="0" err="1"/>
              <a:t>improve</a:t>
            </a:r>
            <a:r>
              <a:rPr lang="fr-FR" b="1" dirty="0"/>
              <a:t> </a:t>
            </a:r>
            <a:r>
              <a:rPr lang="fr-FR" b="1" dirty="0" err="1"/>
              <a:t>competitiveness</a:t>
            </a:r>
            <a:r>
              <a:rPr lang="fr-FR" b="1" dirty="0"/>
              <a:t>  </a:t>
            </a:r>
            <a:r>
              <a:rPr lang="fr-FR" b="1" dirty="0" err="1"/>
              <a:t>through</a:t>
            </a:r>
            <a:r>
              <a:rPr lang="fr-FR" b="1" dirty="0"/>
              <a:t> state subsidies</a:t>
            </a:r>
          </a:p>
          <a:p>
            <a:pPr algn="l"/>
            <a:r>
              <a:rPr lang="fr-FR" b="1" dirty="0" err="1"/>
              <a:t>Yet</a:t>
            </a:r>
            <a:r>
              <a:rPr lang="fr-FR" b="1" dirty="0"/>
              <a:t> the </a:t>
            </a:r>
            <a:r>
              <a:rPr lang="fr-FR" b="1" dirty="0" err="1"/>
              <a:t>general</a:t>
            </a:r>
            <a:r>
              <a:rPr lang="fr-FR" b="1" dirty="0"/>
              <a:t> </a:t>
            </a:r>
            <a:r>
              <a:rPr lang="fr-FR" b="1" dirty="0" err="1"/>
              <a:t>context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difficult</a:t>
            </a:r>
            <a:r>
              <a:rPr lang="fr-FR" b="1" dirty="0"/>
              <a:t> for China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160D28-8B5F-8046-58CD-4447F39E0A84}"/>
              </a:ext>
            </a:extLst>
          </p:cNvPr>
          <p:cNvSpPr txBox="1"/>
          <p:nvPr/>
        </p:nvSpPr>
        <p:spPr>
          <a:xfrm>
            <a:off x="6411310" y="2249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101A839-8204-E52E-D020-83823F5AF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" y="2002680"/>
            <a:ext cx="3730217" cy="29793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A543479-1139-9D99-85D1-E2864AA970F0}"/>
              </a:ext>
            </a:extLst>
          </p:cNvPr>
          <p:cNvSpPr txBox="1"/>
          <p:nvPr/>
        </p:nvSpPr>
        <p:spPr>
          <a:xfrm>
            <a:off x="37037" y="1239797"/>
            <a:ext cx="347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Foreign</a:t>
            </a:r>
            <a:r>
              <a:rPr lang="fr-FR" dirty="0"/>
              <a:t> Direct Investment in China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CF28E2-A623-F2D6-A768-D068EC8A96AC}"/>
              </a:ext>
            </a:extLst>
          </p:cNvPr>
          <p:cNvSpPr txBox="1"/>
          <p:nvPr/>
        </p:nvSpPr>
        <p:spPr>
          <a:xfrm>
            <a:off x="24368" y="5642811"/>
            <a:ext cx="5955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Drop of FDI for </a:t>
            </a:r>
            <a:r>
              <a:rPr lang="fr-FR" dirty="0" err="1"/>
              <a:t>geopolitical</a:t>
            </a:r>
            <a:r>
              <a:rPr lang="fr-FR" dirty="0"/>
              <a:t> </a:t>
            </a:r>
            <a:r>
              <a:rPr lang="fr-FR" dirty="0" err="1"/>
              <a:t>reasons</a:t>
            </a:r>
            <a:r>
              <a:rPr lang="fr-FR" dirty="0"/>
              <a:t>, </a:t>
            </a:r>
            <a:r>
              <a:rPr lang="fr-FR" b="1" dirty="0" err="1"/>
              <a:t>trade</a:t>
            </a:r>
            <a:r>
              <a:rPr lang="fr-FR" b="1" dirty="0"/>
              <a:t> </a:t>
            </a:r>
            <a:r>
              <a:rPr lang="fr-FR" b="1" dirty="0" err="1"/>
              <a:t>war</a:t>
            </a:r>
            <a:r>
              <a:rPr lang="fr-FR" b="1" dirty="0"/>
              <a:t> </a:t>
            </a:r>
            <a:r>
              <a:rPr lang="fr-FR" dirty="0" err="1"/>
              <a:t>with</a:t>
            </a:r>
            <a:r>
              <a:rPr lang="fr-FR" dirty="0"/>
              <a:t> the US and Europe</a:t>
            </a:r>
          </a:p>
          <a:p>
            <a:r>
              <a:rPr lang="fr-FR" dirty="0" err="1"/>
              <a:t>Protectionist</a:t>
            </a:r>
            <a:r>
              <a:rPr lang="fr-FR" dirty="0"/>
              <a:t> </a:t>
            </a:r>
            <a:r>
              <a:rPr lang="fr-FR" dirty="0" err="1"/>
              <a:t>measures</a:t>
            </a:r>
            <a:r>
              <a:rPr lang="fr-FR" dirty="0"/>
              <a:t>, ex </a:t>
            </a:r>
            <a:r>
              <a:rPr lang="fr-FR" dirty="0" err="1"/>
              <a:t>Huawai</a:t>
            </a:r>
            <a:r>
              <a:rPr lang="fr-FR" dirty="0"/>
              <a:t>, restriction on the sale of semi-</a:t>
            </a:r>
            <a:r>
              <a:rPr lang="fr-FR" dirty="0" err="1"/>
              <a:t>conductors</a:t>
            </a:r>
            <a:r>
              <a:rPr lang="fr-FR" dirty="0"/>
              <a:t> to China, sanctions and more </a:t>
            </a:r>
            <a:r>
              <a:rPr lang="fr-FR" dirty="0" err="1"/>
              <a:t>tariffs</a:t>
            </a:r>
            <a:r>
              <a:rPr lang="fr-FR" dirty="0"/>
              <a:t> for E.V  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EFB4F2E-3924-4347-AB10-E3893D4F6DBD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58935" cy="541751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4)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Since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3789B3-3B2B-54F0-D1F8-E82B94C3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33F90E-60E8-445D-0E2C-60CC3536A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207" y="2044903"/>
            <a:ext cx="7168765" cy="297935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15C00C8-72B2-258E-4999-96A4010AB1A5}"/>
              </a:ext>
            </a:extLst>
          </p:cNvPr>
          <p:cNvSpPr txBox="1"/>
          <p:nvPr/>
        </p:nvSpPr>
        <p:spPr>
          <a:xfrm>
            <a:off x="6142893" y="1195754"/>
            <a:ext cx="433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Nasdaq Golden Dragon Index (</a:t>
            </a:r>
            <a:r>
              <a:rPr lang="fr-FR" dirty="0" err="1"/>
              <a:t>Chinese</a:t>
            </a:r>
            <a:r>
              <a:rPr lang="fr-FR" dirty="0"/>
              <a:t> Tech)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5DA6A36-12D4-0EA0-50E3-EA027645C29D}"/>
              </a:ext>
            </a:extLst>
          </p:cNvPr>
          <p:cNvSpPr txBox="1"/>
          <p:nvPr/>
        </p:nvSpPr>
        <p:spPr>
          <a:xfrm>
            <a:off x="6142894" y="5697566"/>
            <a:ext cx="507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Shows the </a:t>
            </a:r>
            <a:r>
              <a:rPr lang="fr-FR" dirty="0" err="1"/>
              <a:t>health</a:t>
            </a:r>
            <a:r>
              <a:rPr lang="fr-FR" dirty="0"/>
              <a:t> of </a:t>
            </a:r>
            <a:r>
              <a:rPr lang="fr-FR" dirty="0" err="1"/>
              <a:t>Chinese</a:t>
            </a:r>
            <a:r>
              <a:rPr lang="fr-FR" dirty="0"/>
              <a:t> tech </a:t>
            </a:r>
            <a:r>
              <a:rPr lang="fr-FR" dirty="0" err="1"/>
              <a:t>companies</a:t>
            </a:r>
            <a:r>
              <a:rPr lang="fr-FR" dirty="0"/>
              <a:t> and the impact of US 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measures</a:t>
            </a:r>
            <a:r>
              <a:rPr lang="fr-FR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33A8E54-197F-38CC-6834-0EF13918C86C}"/>
              </a:ext>
            </a:extLst>
          </p:cNvPr>
          <p:cNvSpPr txBox="1"/>
          <p:nvPr/>
        </p:nvSpPr>
        <p:spPr>
          <a:xfrm>
            <a:off x="7537937" y="5169877"/>
            <a:ext cx="3015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kern="0" dirty="0">
                <a:solidFill>
                  <a:srgbClr val="000000"/>
                </a:solidFill>
                <a:latin typeface="Arial"/>
                <a:ea typeface="ＭＳ Ｐゴシック" charset="0"/>
                <a:sym typeface="Wingdings" pitchFamily="2" charset="2"/>
              </a:rPr>
              <a:t>Source : </a:t>
            </a:r>
            <a:r>
              <a:rPr lang="fr-FR" sz="1200" kern="0" dirty="0" err="1">
                <a:solidFill>
                  <a:srgbClr val="000000"/>
                </a:solidFill>
                <a:latin typeface="Arial"/>
                <a:ea typeface="ＭＳ Ｐゴシック" charset="0"/>
                <a:sym typeface="Wingdings" pitchFamily="2" charset="2"/>
              </a:rPr>
              <a:t>Refinitiv</a:t>
            </a:r>
            <a:r>
              <a:rPr lang="fr-FR" sz="1200" kern="0" dirty="0">
                <a:solidFill>
                  <a:srgbClr val="000000"/>
                </a:solidFill>
                <a:latin typeface="Arial"/>
                <a:ea typeface="ＭＳ Ｐゴシック" charset="0"/>
                <a:sym typeface="Wingdings" pitchFamily="2" charset="2"/>
              </a:rPr>
              <a:t>, </a:t>
            </a:r>
            <a:r>
              <a:rPr lang="fr-FR" sz="1200" kern="0" dirty="0">
                <a:solidFill>
                  <a:srgbClr val="000000"/>
                </a:solidFill>
                <a:latin typeface="Arial"/>
                <a:sym typeface="Wingdings" pitchFamily="2" charset="2"/>
              </a:rPr>
              <a:t>Allianz </a:t>
            </a:r>
            <a:r>
              <a:rPr lang="fr-FR" sz="1200" kern="0" dirty="0" err="1">
                <a:solidFill>
                  <a:srgbClr val="000000"/>
                </a:solidFill>
                <a:latin typeface="Arial"/>
                <a:sym typeface="Wingdings" pitchFamily="2" charset="2"/>
              </a:rPr>
              <a:t>Research</a:t>
            </a:r>
            <a:r>
              <a:rPr lang="fr-FR" sz="1200" kern="0" dirty="0">
                <a:solidFill>
                  <a:srgbClr val="000000"/>
                </a:solidFill>
                <a:latin typeface="Arial"/>
                <a:sym typeface="Wingdings" pitchFamily="2" charset="2"/>
              </a:rPr>
              <a:t> (2025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92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8" y="-26531"/>
            <a:ext cx="9144000" cy="795294"/>
          </a:xfrm>
        </p:spPr>
        <p:txBody>
          <a:bodyPr>
            <a:normAutofit/>
          </a:bodyPr>
          <a:lstStyle/>
          <a:p>
            <a:pPr algn="l"/>
            <a:r>
              <a:rPr lang="fr-FR" b="1" dirty="0"/>
              <a:t>4) </a:t>
            </a:r>
            <a:r>
              <a:rPr lang="fr-FR" b="1" dirty="0" err="1"/>
              <a:t>Since</a:t>
            </a:r>
            <a:r>
              <a:rPr lang="fr-FR" b="1" dirty="0"/>
              <a:t> 2022: </a:t>
            </a:r>
            <a:r>
              <a:rPr lang="fr-FR" b="1" dirty="0" err="1"/>
              <a:t>recent</a:t>
            </a:r>
            <a:r>
              <a:rPr lang="fr-FR" b="1" dirty="0"/>
              <a:t> </a:t>
            </a:r>
            <a:r>
              <a:rPr lang="fr-FR" b="1" dirty="0" err="1"/>
              <a:t>developments</a:t>
            </a:r>
            <a:r>
              <a:rPr lang="fr-FR" b="1" dirty="0"/>
              <a:t> 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160D28-8B5F-8046-58CD-4447F39E0A84}"/>
              </a:ext>
            </a:extLst>
          </p:cNvPr>
          <p:cNvSpPr txBox="1"/>
          <p:nvPr/>
        </p:nvSpPr>
        <p:spPr>
          <a:xfrm>
            <a:off x="6411310" y="2249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61B78E4-7997-9C95-674E-F031F48E3DFA}"/>
              </a:ext>
            </a:extLst>
          </p:cNvPr>
          <p:cNvSpPr txBox="1"/>
          <p:nvPr/>
        </p:nvSpPr>
        <p:spPr>
          <a:xfrm>
            <a:off x="-10391" y="4135582"/>
            <a:ext cx="1192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‘China: why the 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country’s economy has hit a wall 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and what it plans to do about it’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Published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March 19, 2024</a:t>
            </a:r>
            <a:endParaRPr lang="fr-FR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13C4D7-D579-F445-5FED-E0D4D69A0BE7}"/>
              </a:ext>
            </a:extLst>
          </p:cNvPr>
          <p:cNvSpPr txBox="1"/>
          <p:nvPr/>
        </p:nvSpPr>
        <p:spPr>
          <a:xfrm>
            <a:off x="519545" y="1517073"/>
            <a:ext cx="5529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Declining</a:t>
            </a:r>
            <a:r>
              <a:rPr lang="fr-FR" sz="2000" dirty="0"/>
              <a:t> and </a:t>
            </a:r>
            <a:r>
              <a:rPr lang="fr-FR" sz="2000" dirty="0" err="1"/>
              <a:t>Aging</a:t>
            </a:r>
            <a:r>
              <a:rPr lang="fr-FR" sz="2000" dirty="0"/>
              <a:t> population (</a:t>
            </a:r>
            <a:r>
              <a:rPr lang="fr-FR" sz="2000" dirty="0" err="1"/>
              <a:t>cf</a:t>
            </a:r>
            <a:r>
              <a:rPr lang="fr-FR" sz="2000" dirty="0"/>
              <a:t> one-</a:t>
            </a:r>
            <a:r>
              <a:rPr lang="fr-FR" sz="2000" dirty="0" err="1"/>
              <a:t>child</a:t>
            </a:r>
            <a:r>
              <a:rPr lang="fr-FR" sz="2000" dirty="0"/>
              <a:t> </a:t>
            </a:r>
            <a:r>
              <a:rPr lang="fr-FR" sz="2000" dirty="0" err="1"/>
              <a:t>policy</a:t>
            </a:r>
            <a:r>
              <a:rPr lang="fr-FR" sz="2000" dirty="0"/>
              <a:t>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F18A0F4-61A0-FEEE-3F73-FF6E1D6565A8}"/>
              </a:ext>
            </a:extLst>
          </p:cNvPr>
          <p:cNvSpPr txBox="1"/>
          <p:nvPr/>
        </p:nvSpPr>
        <p:spPr>
          <a:xfrm>
            <a:off x="533887" y="2276049"/>
            <a:ext cx="17027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 crisis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7200923-C1EA-EA03-25E8-D5CB4F80FC08}"/>
              </a:ext>
            </a:extLst>
          </p:cNvPr>
          <p:cNvSpPr txBox="1"/>
          <p:nvPr/>
        </p:nvSpPr>
        <p:spPr>
          <a:xfrm>
            <a:off x="21660" y="5424052"/>
            <a:ext cx="1192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rgbClr val="404040"/>
                </a:solidFill>
                <a:effectLst/>
                <a:latin typeface="var(--tr-font-regular)"/>
                <a:ea typeface="Times New Roman" panose="02020603050405020304" pitchFamily="18" charset="0"/>
                <a:cs typeface="Times New Roman" panose="02020603050405020304" pitchFamily="18" charset="0"/>
              </a:rPr>
              <a:t>3) ‘China needs a new growth model to shift from exports and investment to domestic demand, and</a:t>
            </a:r>
            <a:r>
              <a:rPr lang="en-US" sz="2000" b="1" kern="0" dirty="0">
                <a:solidFill>
                  <a:srgbClr val="FF0000"/>
                </a:solidFill>
                <a:effectLst/>
                <a:latin typeface="var(--tr-font-regular)"/>
                <a:ea typeface="Times New Roman" panose="02020603050405020304" pitchFamily="18" charset="0"/>
                <a:cs typeface="Times New Roman" panose="02020603050405020304" pitchFamily="18" charset="0"/>
              </a:rPr>
              <a:t> this will require a more generous social safety </a:t>
            </a:r>
            <a:r>
              <a:rPr lang="en-US" sz="2000" b="1" kern="0" dirty="0">
                <a:solidFill>
                  <a:srgbClr val="404040"/>
                </a:solidFill>
                <a:effectLst/>
                <a:latin typeface="var(--tr-font-regular)"/>
                <a:ea typeface="Times New Roman" panose="02020603050405020304" pitchFamily="18" charset="0"/>
                <a:cs typeface="Times New Roman" panose="02020603050405020304" pitchFamily="18" charset="0"/>
              </a:rPr>
              <a:t>net so consumers can spend more with less precautionary savings’</a:t>
            </a:r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597A6A3-61A8-9D89-0283-B39E240887EC}"/>
              </a:ext>
            </a:extLst>
          </p:cNvPr>
          <p:cNvSpPr txBox="1"/>
          <p:nvPr/>
        </p:nvSpPr>
        <p:spPr>
          <a:xfrm>
            <a:off x="7456005" y="1576690"/>
            <a:ext cx="235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Lack</a:t>
            </a:r>
            <a:r>
              <a:rPr lang="fr-FR" sz="2000" dirty="0"/>
              <a:t> of </a:t>
            </a:r>
            <a:r>
              <a:rPr lang="fr-FR" sz="2000" dirty="0" err="1"/>
              <a:t>skilled</a:t>
            </a:r>
            <a:r>
              <a:rPr lang="fr-FR" sz="2000" dirty="0"/>
              <a:t> labour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C719F66-C000-402B-759A-8F747D888E7D}"/>
              </a:ext>
            </a:extLst>
          </p:cNvPr>
          <p:cNvSpPr txBox="1"/>
          <p:nvPr/>
        </p:nvSpPr>
        <p:spPr>
          <a:xfrm>
            <a:off x="4686300" y="3460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86309E-41AE-BAD1-C08E-50EEED20873E}"/>
              </a:ext>
            </a:extLst>
          </p:cNvPr>
          <p:cNvSpPr txBox="1"/>
          <p:nvPr/>
        </p:nvSpPr>
        <p:spPr>
          <a:xfrm>
            <a:off x="-737" y="4779818"/>
            <a:ext cx="9441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‘China’s 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unemployment 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 has become a crisis we can no longer ignore’ 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/>
              <a:t>(</a:t>
            </a:r>
            <a:r>
              <a:rPr lang="fr-FR" sz="2000" dirty="0" err="1"/>
              <a:t>Oct</a:t>
            </a:r>
            <a:r>
              <a:rPr lang="fr-FR" sz="2000" dirty="0"/>
              <a:t> 2023)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644FD1-86E3-A3E9-00D8-F40246614090}"/>
              </a:ext>
            </a:extLst>
          </p:cNvPr>
          <p:cNvSpPr txBox="1"/>
          <p:nvPr/>
        </p:nvSpPr>
        <p:spPr>
          <a:xfrm>
            <a:off x="4662152" y="2550017"/>
            <a:ext cx="3522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Too</a:t>
            </a:r>
            <a:r>
              <a:rPr lang="fr-FR" sz="2000" dirty="0"/>
              <a:t> </a:t>
            </a:r>
            <a:r>
              <a:rPr lang="fr-FR" sz="2000" dirty="0" err="1"/>
              <a:t>much</a:t>
            </a:r>
            <a:r>
              <a:rPr lang="fr-FR" sz="2000" dirty="0"/>
              <a:t> </a:t>
            </a:r>
            <a:r>
              <a:rPr lang="fr-FR" sz="2000" dirty="0" err="1"/>
              <a:t>precautionary</a:t>
            </a:r>
            <a:r>
              <a:rPr lang="fr-FR" sz="2000" dirty="0"/>
              <a:t> </a:t>
            </a:r>
            <a:r>
              <a:rPr lang="fr-FR" sz="2000" dirty="0" err="1"/>
              <a:t>savings</a:t>
            </a:r>
            <a:endParaRPr lang="fr-FR" sz="2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238F2C3-C84B-5B07-74EF-CB2213B41564}"/>
              </a:ext>
            </a:extLst>
          </p:cNvPr>
          <p:cNvSpPr txBox="1"/>
          <p:nvPr/>
        </p:nvSpPr>
        <p:spPr>
          <a:xfrm>
            <a:off x="237067" y="3471333"/>
            <a:ext cx="5114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https://www.youtube.com/watch?v=P8GSY4WNM-0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2738CE-B9A1-EDC3-4917-CFC8F50AD346}"/>
              </a:ext>
            </a:extLst>
          </p:cNvPr>
          <p:cNvSpPr txBox="1"/>
          <p:nvPr/>
        </p:nvSpPr>
        <p:spPr>
          <a:xfrm>
            <a:off x="348916" y="6388768"/>
            <a:ext cx="314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8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… </a:t>
            </a:r>
            <a:r>
              <a:rPr lang="fr-FR" altLang="fr-FR" sz="1800" dirty="0" err="1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garbage</a:t>
            </a:r>
            <a:r>
              <a:rPr lang="fr-FR" altLang="fr-FR" sz="18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 time of </a:t>
            </a:r>
            <a:r>
              <a:rPr lang="fr-FR" altLang="fr-FR" sz="1800" dirty="0" err="1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history</a:t>
            </a:r>
            <a:r>
              <a:rPr lang="fr-FR" altLang="fr-FR" sz="18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???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FF11DC-0E30-651F-C049-E70DA70CFCBD}"/>
              </a:ext>
            </a:extLst>
          </p:cNvPr>
          <p:cNvSpPr txBox="1"/>
          <p:nvPr/>
        </p:nvSpPr>
        <p:spPr>
          <a:xfrm>
            <a:off x="3056021" y="1022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D7FBC8-E794-2415-5C74-184836764961}"/>
              </a:ext>
            </a:extLst>
          </p:cNvPr>
          <p:cNvSpPr txBox="1"/>
          <p:nvPr/>
        </p:nvSpPr>
        <p:spPr>
          <a:xfrm>
            <a:off x="4211053" y="890337"/>
            <a:ext cx="5539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Shift  </a:t>
            </a:r>
            <a:r>
              <a:rPr lang="fr-FR" sz="2000" dirty="0" err="1"/>
              <a:t>towards</a:t>
            </a:r>
            <a:r>
              <a:rPr lang="fr-FR" sz="2000" dirty="0"/>
              <a:t> green tech: EV, batteries, </a:t>
            </a:r>
            <a:r>
              <a:rPr lang="fr-FR" sz="2000" dirty="0" err="1"/>
              <a:t>solar</a:t>
            </a:r>
            <a:r>
              <a:rPr lang="fr-FR" sz="2000" dirty="0"/>
              <a:t> panels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6396889-C6DB-1CA8-9829-7AB5437576BC}"/>
              </a:ext>
            </a:extLst>
          </p:cNvPr>
          <p:cNvSpPr txBox="1"/>
          <p:nvPr/>
        </p:nvSpPr>
        <p:spPr>
          <a:xfrm>
            <a:off x="9347201" y="2777067"/>
            <a:ext cx="282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Excess </a:t>
            </a:r>
            <a:r>
              <a:rPr lang="fr-FR" dirty="0" err="1"/>
              <a:t>capacity</a:t>
            </a:r>
            <a:r>
              <a:rPr lang="fr-FR" dirty="0"/>
              <a:t> of industries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82A64A-1369-0304-4EA2-2813D50C165D}"/>
              </a:ext>
            </a:extLst>
          </p:cNvPr>
          <p:cNvSpPr txBox="1"/>
          <p:nvPr/>
        </p:nvSpPr>
        <p:spPr>
          <a:xfrm>
            <a:off x="4002157" y="2040835"/>
            <a:ext cx="304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Environmental</a:t>
            </a:r>
            <a:r>
              <a:rPr lang="fr-FR" sz="2000" dirty="0"/>
              <a:t> </a:t>
            </a:r>
            <a:r>
              <a:rPr lang="fr-FR" sz="2000" dirty="0" err="1"/>
              <a:t>depredation</a:t>
            </a:r>
            <a:endParaRPr lang="fr-FR" sz="2000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7CB3E5A7-AAA7-2A4A-5BEE-1BF0F55A1521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58935" cy="541751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4)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Since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2022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5CB9256C-1C99-ED5E-4EE6-C41FE010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11</a:t>
            </a:fld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FFDD91A-E092-EB84-081F-A012D407334F}"/>
              </a:ext>
            </a:extLst>
          </p:cNvPr>
          <p:cNvSpPr txBox="1"/>
          <p:nvPr/>
        </p:nvSpPr>
        <p:spPr>
          <a:xfrm>
            <a:off x="9823938" y="2180492"/>
            <a:ext cx="143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Massive </a:t>
            </a:r>
            <a:r>
              <a:rPr lang="fr-FR" dirty="0" err="1"/>
              <a:t>debt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7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4" grpId="0"/>
      <p:bldP spid="5" grpId="0"/>
      <p:bldP spid="2" grpId="0"/>
      <p:bldP spid="7" grpId="0"/>
      <p:bldP spid="9" grpId="0"/>
      <p:bldP spid="10" grpId="0"/>
      <p:bldP spid="1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BEFD3-1B32-BEB8-A955-8C68100E6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87D3A0F-45B3-3EEB-DBCF-2E79D3DB6C44}"/>
              </a:ext>
            </a:extLst>
          </p:cNvPr>
          <p:cNvSpPr txBox="1"/>
          <p:nvPr/>
        </p:nvSpPr>
        <p:spPr>
          <a:xfrm>
            <a:off x="6411310" y="2249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82772CE-9722-A75B-3745-32554A53C9EB}"/>
              </a:ext>
            </a:extLst>
          </p:cNvPr>
          <p:cNvSpPr txBox="1"/>
          <p:nvPr/>
        </p:nvSpPr>
        <p:spPr>
          <a:xfrm>
            <a:off x="4686300" y="3460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D23725-CA7E-54A5-882F-F45CF5C4F48E}"/>
              </a:ext>
            </a:extLst>
          </p:cNvPr>
          <p:cNvSpPr txBox="1"/>
          <p:nvPr/>
        </p:nvSpPr>
        <p:spPr>
          <a:xfrm>
            <a:off x="3056021" y="1022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23D69D9-4AC8-D8C0-5EB6-059AFD416BE9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58935" cy="541751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To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sum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up …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5FFEFAA5-6568-5E80-B8C8-AB6819A2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12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CF9ADA4-4E3E-C2D4-6F3D-A664C168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1589563"/>
            <a:ext cx="4838700" cy="335265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385D67F-6BB0-BDC0-D8CC-B4AD3BCBD552}"/>
              </a:ext>
            </a:extLst>
          </p:cNvPr>
          <p:cNvSpPr txBox="1"/>
          <p:nvPr/>
        </p:nvSpPr>
        <p:spPr>
          <a:xfrm>
            <a:off x="1371599" y="898071"/>
            <a:ext cx="642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weight</a:t>
            </a:r>
            <a:r>
              <a:rPr lang="fr-FR" dirty="0"/>
              <a:t> of </a:t>
            </a:r>
            <a:r>
              <a:rPr lang="fr-FR" dirty="0" err="1"/>
              <a:t>Chinese</a:t>
            </a:r>
            <a:r>
              <a:rPr lang="fr-FR" dirty="0"/>
              <a:t> exports in </a:t>
            </a:r>
            <a:r>
              <a:rPr lang="fr-FR" dirty="0" err="1"/>
              <a:t>Chinese</a:t>
            </a:r>
            <a:r>
              <a:rPr lang="fr-FR" dirty="0"/>
              <a:t> nominal GDP 1992-2025 </a:t>
            </a:r>
          </a:p>
        </p:txBody>
      </p:sp>
      <p:sp>
        <p:nvSpPr>
          <p:cNvPr id="27" name="ZoneTexte 6">
            <a:extLst>
              <a:ext uri="{FF2B5EF4-FFF2-40B4-BE49-F238E27FC236}">
                <a16:creationId xmlns:a16="http://schemas.microsoft.com/office/drawing/2014/main" id="{01BE08F0-66D9-6BA4-5F23-74FCC51A0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724" y="1531350"/>
            <a:ext cx="2667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Source :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Ossiam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(2025)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04D7073-14F7-AA57-F05F-C943650672D2}"/>
              </a:ext>
            </a:extLst>
          </p:cNvPr>
          <p:cNvSpPr txBox="1"/>
          <p:nvPr/>
        </p:nvSpPr>
        <p:spPr>
          <a:xfrm>
            <a:off x="898071" y="5600700"/>
            <a:ext cx="860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 </a:t>
            </a:r>
            <a:r>
              <a:rPr lang="fr-FR" dirty="0" err="1"/>
              <a:t>attempt</a:t>
            </a:r>
            <a:r>
              <a:rPr lang="fr-FR" dirty="0"/>
              <a:t> to boost exports </a:t>
            </a:r>
            <a:r>
              <a:rPr lang="fr-FR" dirty="0" err="1"/>
              <a:t>again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2020,  </a:t>
            </a:r>
            <a:r>
              <a:rPr lang="fr-FR" dirty="0" err="1"/>
              <a:t>coming</a:t>
            </a:r>
            <a:r>
              <a:rPr lang="fr-FR" dirty="0"/>
              <a:t> up </a:t>
            </a:r>
            <a:r>
              <a:rPr lang="fr-FR" dirty="0" err="1"/>
              <a:t>against</a:t>
            </a:r>
            <a:r>
              <a:rPr lang="fr-FR" dirty="0"/>
              <a:t> the US </a:t>
            </a:r>
            <a:r>
              <a:rPr lang="fr-FR" dirty="0" err="1"/>
              <a:t>protectionism</a:t>
            </a:r>
            <a:r>
              <a:rPr lang="fr-FR" dirty="0"/>
              <a:t>…  </a:t>
            </a:r>
          </a:p>
        </p:txBody>
      </p:sp>
    </p:spTree>
    <p:extLst>
      <p:ext uri="{BB962C8B-B14F-4D97-AF65-F5344CB8AC3E}">
        <p14:creationId xmlns:p14="http://schemas.microsoft.com/office/powerpoint/2010/main" val="26139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3097F-08DF-264E-AA36-EDFC40A9D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59445FE-ADC7-22C7-AD20-78DF0FF7AA4E}"/>
              </a:ext>
            </a:extLst>
          </p:cNvPr>
          <p:cNvSpPr txBox="1"/>
          <p:nvPr/>
        </p:nvSpPr>
        <p:spPr>
          <a:xfrm>
            <a:off x="6411310" y="2249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8C3D5D-2921-B893-1DF7-28B21AA8488A}"/>
              </a:ext>
            </a:extLst>
          </p:cNvPr>
          <p:cNvSpPr txBox="1"/>
          <p:nvPr/>
        </p:nvSpPr>
        <p:spPr>
          <a:xfrm>
            <a:off x="4686300" y="3460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E68BB7-69AC-8695-25A3-5EE2BA46B70F}"/>
              </a:ext>
            </a:extLst>
          </p:cNvPr>
          <p:cNvSpPr txBox="1"/>
          <p:nvPr/>
        </p:nvSpPr>
        <p:spPr>
          <a:xfrm>
            <a:off x="3056021" y="1022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18C9E76-9CC1-5C80-7FB4-8DE79985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48" y="1645937"/>
            <a:ext cx="4375151" cy="323857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7201962-4F18-0DE6-6509-A0F3467E5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101" y="1794076"/>
            <a:ext cx="4639598" cy="309043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7495059-5C1F-8B94-A51F-CC356B79076E}"/>
              </a:ext>
            </a:extLst>
          </p:cNvPr>
          <p:cNvSpPr txBox="1"/>
          <p:nvPr/>
        </p:nvSpPr>
        <p:spPr>
          <a:xfrm>
            <a:off x="3333509" y="5891514"/>
            <a:ext cx="768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Further</a:t>
            </a:r>
            <a:r>
              <a:rPr lang="fr-FR" sz="2400" dirty="0">
                <a:solidFill>
                  <a:srgbClr val="FF0000"/>
                </a:solidFill>
              </a:rPr>
              <a:t> DECOUPLING WITH THE US (</a:t>
            </a:r>
            <a:r>
              <a:rPr lang="fr-FR" sz="2400" dirty="0" err="1">
                <a:solidFill>
                  <a:srgbClr val="FF0000"/>
                </a:solidFill>
              </a:rPr>
              <a:t>cf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geopolitical</a:t>
            </a:r>
            <a:r>
              <a:rPr lang="fr-FR" sz="2400">
                <a:solidFill>
                  <a:srgbClr val="FF0000"/>
                </a:solidFill>
              </a:rPr>
              <a:t> tensions)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1B39EC1-D787-2675-6271-A6F9A323AFFB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58935" cy="541751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2024-2025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F4338D-14D8-298E-5124-491BC27BCA6C}"/>
              </a:ext>
            </a:extLst>
          </p:cNvPr>
          <p:cNvSpPr txBox="1"/>
          <p:nvPr/>
        </p:nvSpPr>
        <p:spPr>
          <a:xfrm>
            <a:off x="1273626" y="1061354"/>
            <a:ext cx="320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China’s</a:t>
            </a:r>
            <a:r>
              <a:rPr lang="fr-FR" sz="2400" dirty="0"/>
              <a:t> imports 2024-25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A58E04-55BC-4065-DC36-5607994B5975}"/>
              </a:ext>
            </a:extLst>
          </p:cNvPr>
          <p:cNvSpPr txBox="1"/>
          <p:nvPr/>
        </p:nvSpPr>
        <p:spPr>
          <a:xfrm>
            <a:off x="7217226" y="1224639"/>
            <a:ext cx="3170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China’s</a:t>
            </a:r>
            <a:r>
              <a:rPr lang="fr-FR" sz="2400" dirty="0"/>
              <a:t> exports 2024-25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A9C8C1-2EC1-1868-79A2-0571B89E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42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FDEEB-608F-38B8-31D6-91509EFC8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5EC6AFF-CBDD-735F-5E0D-4985594D5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8" y="-26531"/>
            <a:ext cx="9144000" cy="579424"/>
          </a:xfrm>
        </p:spPr>
        <p:txBody>
          <a:bodyPr>
            <a:normAutofit/>
          </a:bodyPr>
          <a:lstStyle/>
          <a:p>
            <a:pPr algn="l"/>
            <a:r>
              <a:rPr lang="fr-FR" b="1" dirty="0"/>
              <a:t> 				Quiz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2B7133-C683-A12E-78EF-291EE69FB7DC}"/>
              </a:ext>
            </a:extLst>
          </p:cNvPr>
          <p:cNvSpPr txBox="1"/>
          <p:nvPr/>
        </p:nvSpPr>
        <p:spPr>
          <a:xfrm>
            <a:off x="6411310" y="2249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8ED7D74-E13F-52DD-B14B-5CCC14D23FE3}"/>
              </a:ext>
            </a:extLst>
          </p:cNvPr>
          <p:cNvSpPr txBox="1"/>
          <p:nvPr/>
        </p:nvSpPr>
        <p:spPr>
          <a:xfrm>
            <a:off x="4686300" y="3460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94ED52-68F7-A653-5551-F922992FE9F2}"/>
              </a:ext>
            </a:extLst>
          </p:cNvPr>
          <p:cNvSpPr txBox="1"/>
          <p:nvPr/>
        </p:nvSpPr>
        <p:spPr>
          <a:xfrm>
            <a:off x="3056021" y="1022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84F6D0-993D-1013-3BCF-44CA16C9B7CB}"/>
              </a:ext>
            </a:extLst>
          </p:cNvPr>
          <p:cNvSpPr txBox="1"/>
          <p:nvPr/>
        </p:nvSpPr>
        <p:spPr>
          <a:xfrm>
            <a:off x="786809" y="1679944"/>
            <a:ext cx="1285499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characterizes</a:t>
            </a:r>
            <a:r>
              <a:rPr lang="fr-FR" dirty="0"/>
              <a:t> the ‘</a:t>
            </a:r>
            <a:r>
              <a:rPr lang="fr-FR" dirty="0" err="1"/>
              <a:t>typical</a:t>
            </a:r>
            <a:r>
              <a:rPr lang="fr-FR" dirty="0"/>
              <a:t>’ </a:t>
            </a:r>
            <a:r>
              <a:rPr lang="fr-FR" dirty="0" err="1"/>
              <a:t>Chinese</a:t>
            </a:r>
            <a:r>
              <a:rPr lang="fr-FR" dirty="0"/>
              <a:t> consumer and </a:t>
            </a:r>
            <a:r>
              <a:rPr lang="fr-FR" dirty="0" err="1"/>
              <a:t>why</a:t>
            </a:r>
            <a:r>
              <a:rPr lang="fr-FR" dirty="0"/>
              <a:t>? (Slide 2)</a:t>
            </a:r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r>
              <a:rPr lang="fr-FR" dirty="0" err="1"/>
              <a:t>Why</a:t>
            </a:r>
            <a:r>
              <a:rPr lang="fr-FR" dirty="0"/>
              <a:t> has the </a:t>
            </a:r>
            <a:r>
              <a:rPr lang="fr-FR" dirty="0" err="1"/>
              <a:t>Chinese</a:t>
            </a:r>
            <a:r>
              <a:rPr lang="fr-FR" dirty="0"/>
              <a:t> State been the key to </a:t>
            </a:r>
            <a:r>
              <a:rPr lang="fr-FR" dirty="0" err="1"/>
              <a:t>China’s</a:t>
            </a:r>
            <a:r>
              <a:rPr lang="fr-FR" dirty="0"/>
              <a:t> transition </a:t>
            </a:r>
            <a:r>
              <a:rPr lang="fr-FR" dirty="0" err="1"/>
              <a:t>from</a:t>
            </a:r>
            <a:r>
              <a:rPr lang="fr-FR" dirty="0"/>
              <a:t> a ‘back-water country’ to the 1st (or 2</a:t>
            </a:r>
            <a:r>
              <a:rPr lang="fr-FR" baseline="30000" dirty="0"/>
              <a:t>nd</a:t>
            </a:r>
            <a:r>
              <a:rPr lang="fr-FR" dirty="0"/>
              <a:t> ) </a:t>
            </a:r>
            <a:r>
              <a:rPr lang="fr-FR" dirty="0" err="1"/>
              <a:t>economy</a:t>
            </a:r>
            <a:r>
              <a:rPr lang="fr-FR" dirty="0"/>
              <a:t> in the world? </a:t>
            </a:r>
          </a:p>
          <a:p>
            <a:r>
              <a:rPr lang="fr-FR" dirty="0"/>
              <a:t>(Slide 2)</a:t>
            </a:r>
          </a:p>
          <a:p>
            <a:endParaRPr lang="fr-FR" dirty="0"/>
          </a:p>
          <a:p>
            <a:pPr marL="342900" indent="-342900">
              <a:buAutoNum type="arabicParenR"/>
            </a:pPr>
            <a:r>
              <a:rPr lang="fr-FR" dirty="0" err="1"/>
              <a:t>What</a:t>
            </a:r>
            <a:r>
              <a:rPr lang="fr-FR" dirty="0"/>
              <a:t> are </a:t>
            </a:r>
            <a:r>
              <a:rPr lang="fr-FR" dirty="0" err="1"/>
              <a:t>S.O.Es</a:t>
            </a:r>
            <a:r>
              <a:rPr lang="fr-FR" dirty="0"/>
              <a:t>? </a:t>
            </a:r>
            <a:r>
              <a:rPr lang="fr-FR" dirty="0" err="1"/>
              <a:t>What</a:t>
            </a:r>
            <a:r>
              <a:rPr lang="fr-FR" dirty="0"/>
              <a:t> are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characteristics</a:t>
            </a:r>
            <a:r>
              <a:rPr lang="fr-FR" dirty="0"/>
              <a:t>? </a:t>
            </a:r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r>
              <a:rPr lang="fr-FR" dirty="0"/>
              <a:t>How has the </a:t>
            </a:r>
            <a:r>
              <a:rPr lang="fr-FR" dirty="0" err="1"/>
              <a:t>Chinese</a:t>
            </a:r>
            <a:r>
              <a:rPr lang="fr-FR" dirty="0"/>
              <a:t> state </a:t>
            </a:r>
            <a:r>
              <a:rPr lang="fr-FR" dirty="0" err="1"/>
              <a:t>reacted</a:t>
            </a:r>
            <a:r>
              <a:rPr lang="fr-FR" dirty="0"/>
              <a:t> to the 2008 </a:t>
            </a:r>
            <a:r>
              <a:rPr lang="fr-FR" dirty="0" err="1"/>
              <a:t>crisis</a:t>
            </a:r>
            <a:r>
              <a:rPr lang="fr-FR" dirty="0"/>
              <a:t>? </a:t>
            </a:r>
            <a:r>
              <a:rPr lang="fr-FR" dirty="0" err="1"/>
              <a:t>Consequences</a:t>
            </a:r>
            <a:r>
              <a:rPr lang="fr-FR" dirty="0"/>
              <a:t>? (Slide 4)</a:t>
            </a:r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r>
              <a:rPr lang="fr-FR" dirty="0"/>
              <a:t>How has the </a:t>
            </a:r>
            <a:r>
              <a:rPr lang="fr-FR" dirty="0" err="1"/>
              <a:t>Chinese</a:t>
            </a:r>
            <a:r>
              <a:rPr lang="fr-FR" dirty="0"/>
              <a:t> state </a:t>
            </a:r>
            <a:r>
              <a:rPr lang="fr-FR" dirty="0" err="1"/>
              <a:t>tried</a:t>
            </a:r>
            <a:r>
              <a:rPr lang="fr-FR" dirty="0"/>
              <a:t> to change the </a:t>
            </a:r>
            <a:r>
              <a:rPr lang="fr-FR" dirty="0" err="1"/>
              <a:t>Chinese</a:t>
            </a:r>
            <a:r>
              <a:rPr lang="fr-FR" dirty="0"/>
              <a:t> export-</a:t>
            </a:r>
            <a:r>
              <a:rPr lang="fr-FR" dirty="0" err="1"/>
              <a:t>based</a:t>
            </a:r>
            <a:r>
              <a:rPr lang="fr-FR" dirty="0"/>
              <a:t> model </a:t>
            </a:r>
            <a:r>
              <a:rPr lang="fr-FR" dirty="0" err="1"/>
              <a:t>after</a:t>
            </a:r>
            <a:r>
              <a:rPr lang="fr-FR" dirty="0"/>
              <a:t> 2009-10?</a:t>
            </a:r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r>
              <a:rPr lang="fr-FR" dirty="0" err="1"/>
              <a:t>What</a:t>
            </a:r>
            <a:r>
              <a:rPr lang="fr-FR" dirty="0"/>
              <a:t> are the major challenges </a:t>
            </a:r>
            <a:r>
              <a:rPr lang="fr-FR" dirty="0" err="1"/>
              <a:t>faced</a:t>
            </a:r>
            <a:r>
              <a:rPr lang="fr-FR" dirty="0"/>
              <a:t> by China in the </a:t>
            </a:r>
            <a:r>
              <a:rPr lang="fr-FR" dirty="0" err="1"/>
              <a:t>past</a:t>
            </a:r>
            <a:r>
              <a:rPr lang="fr-FR" dirty="0"/>
              <a:t> 5 to 10 </a:t>
            </a:r>
            <a:r>
              <a:rPr lang="fr-FR" dirty="0" err="1"/>
              <a:t>years</a:t>
            </a:r>
            <a:r>
              <a:rPr lang="fr-FR" dirty="0"/>
              <a:t>?</a:t>
            </a:r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r>
              <a:rPr lang="fr-FR" dirty="0" err="1"/>
              <a:t>What</a:t>
            </a:r>
            <a:r>
              <a:rPr lang="fr-FR" dirty="0"/>
              <a:t> are the main assets of China in 2024, as far as the </a:t>
            </a:r>
            <a:r>
              <a:rPr lang="fr-FR" dirty="0" err="1"/>
              <a:t>economy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concerned</a:t>
            </a:r>
            <a:r>
              <a:rPr lang="fr-FR" dirty="0"/>
              <a:t>?    </a:t>
            </a:r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endParaRPr lang="fr-FR" dirty="0"/>
          </a:p>
          <a:p>
            <a:pPr marL="342900" indent="-342900">
              <a:buAutoNum type="arabicParenR"/>
            </a:pP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947F943-4CED-5B43-9B7C-8FF2F62D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6C21-420B-EB45-4B61-D065E263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28293"/>
            <a:ext cx="3719332" cy="701797"/>
          </a:xfrm>
        </p:spPr>
        <p:txBody>
          <a:bodyPr>
            <a:normAutofit/>
          </a:bodyPr>
          <a:lstStyle/>
          <a:p>
            <a:r>
              <a:rPr lang="fr-FR" sz="2800" dirty="0" err="1"/>
              <a:t>China’s</a:t>
            </a:r>
            <a:r>
              <a:rPr lang="fr-FR" sz="2800" dirty="0"/>
              <a:t> </a:t>
            </a:r>
            <a:r>
              <a:rPr lang="fr-FR" sz="2800" dirty="0" err="1"/>
              <a:t>steroid</a:t>
            </a:r>
            <a:r>
              <a:rPr lang="fr-FR" sz="2800" dirty="0"/>
              <a:t> </a:t>
            </a:r>
            <a:r>
              <a:rPr lang="fr-FR" sz="2800" dirty="0" err="1"/>
              <a:t>growth</a:t>
            </a:r>
            <a:r>
              <a:rPr lang="fr-FR" sz="2800" dirty="0"/>
              <a:t>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8EF892-2EF1-36F1-DC4B-485CC8979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4897"/>
            <a:ext cx="10668000" cy="628310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AutoNum type="arabicParenR"/>
            </a:pPr>
            <a:endParaRPr lang="fr-FR" sz="2200" b="1" dirty="0"/>
          </a:p>
          <a:p>
            <a:pPr marL="342900" indent="-342900" algn="l">
              <a:buFont typeface="Arial" panose="020B0604020202020204" pitchFamily="34" charset="0"/>
              <a:buAutoNum type="arabicParenR"/>
            </a:pPr>
            <a:r>
              <a:rPr lang="fr-FR" sz="2200" b="1" dirty="0" err="1"/>
              <a:t>From</a:t>
            </a:r>
            <a:r>
              <a:rPr lang="fr-FR" sz="2200" b="1" dirty="0"/>
              <a:t> 1990’s to 2008: </a:t>
            </a:r>
            <a:r>
              <a:rPr lang="fr-FR" sz="2400" dirty="0"/>
              <a:t>The </a:t>
            </a:r>
            <a:r>
              <a:rPr lang="fr-FR" sz="2400" dirty="0" err="1"/>
              <a:t>birth</a:t>
            </a:r>
            <a:r>
              <a:rPr lang="fr-FR" sz="2400" dirty="0"/>
              <a:t> of a </a:t>
            </a:r>
            <a:r>
              <a:rPr lang="fr-FR" sz="2400" b="1" dirty="0" err="1"/>
              <a:t>specific</a:t>
            </a:r>
            <a:r>
              <a:rPr lang="fr-FR" sz="2400" b="1" dirty="0"/>
              <a:t> </a:t>
            </a:r>
            <a:r>
              <a:rPr lang="fr-FR" sz="2400" b="1" dirty="0" err="1"/>
              <a:t>kind</a:t>
            </a:r>
            <a:r>
              <a:rPr lang="fr-FR" sz="2400" b="1" dirty="0"/>
              <a:t> of </a:t>
            </a:r>
            <a:r>
              <a:rPr lang="fr-FR" sz="2400" b="1" dirty="0" err="1"/>
              <a:t>capitalism</a:t>
            </a:r>
            <a:endParaRPr lang="fr-FR" sz="2400" b="1" dirty="0"/>
          </a:p>
          <a:p>
            <a:pPr algn="l"/>
            <a:r>
              <a:rPr lang="fr-FR" sz="2000" dirty="0"/>
              <a:t>Distinctive </a:t>
            </a:r>
            <a:r>
              <a:rPr lang="fr-FR" sz="2000" dirty="0" err="1"/>
              <a:t>feature</a:t>
            </a:r>
            <a:r>
              <a:rPr lang="fr-FR" sz="2000" dirty="0"/>
              <a:t>: 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en-US" sz="2000" kern="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state involvement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‘the factory of the world’ </a:t>
            </a:r>
          </a:p>
          <a:p>
            <a:pPr algn="l"/>
            <a:r>
              <a:rPr lang="en-US" sz="20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2001 joined WTO: Model based on exports, largely subsidized by the Central state</a:t>
            </a:r>
            <a:r>
              <a:rPr lang="fr-FR" sz="2000" u="sng" dirty="0">
                <a:effectLst/>
              </a:rPr>
              <a:t> </a:t>
            </a:r>
            <a:endParaRPr lang="fr-FR" sz="2000" u="sng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Money came from Chinese households (high savings at state banks, artificially low cost of K)</a:t>
            </a:r>
          </a:p>
          <a:p>
            <a:pPr marL="342900" lvl="0" indent="-342900" algn="l">
              <a:buFont typeface="Calibri" panose="020F0502020204030204" pitchFamily="34" charset="0"/>
              <a:buChar char="-"/>
            </a:pP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Wage suppression, suppression of labor rights </a:t>
            </a:r>
            <a:endParaRPr lang="fr-FR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Calibri" panose="020F0502020204030204" pitchFamily="34" charset="0"/>
              <a:buChar char="-"/>
            </a:pPr>
            <a:r>
              <a:rPr lang="en-US" sz="2000" b="1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nterest rates control on banks deposits 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(kept very low, 1.6% while the real return on K was 22%), while companies enjoyed a low cost of K, great beneficiary: Chinese </a:t>
            </a:r>
            <a:r>
              <a:rPr lang="en-US" sz="20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gvt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that has maintained a </a:t>
            </a:r>
            <a:r>
              <a:rPr lang="en-US" sz="2000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depreciated , hence more competitive exchange rate 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(also helped to contain inflation)</a:t>
            </a:r>
          </a:p>
          <a:p>
            <a:pPr marL="342900" indent="-342900" algn="l">
              <a:buFont typeface="Calibri" panose="020F0502020204030204" pitchFamily="34" charset="0"/>
              <a:buChar char="-"/>
            </a:pPr>
            <a:r>
              <a:rPr lang="en-US" sz="2000" b="1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argeted subsidies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ex steel industry 2009; China overtakes the US as biggest car market in the </a:t>
            </a:r>
            <a:r>
              <a:rPr lang="en-US" sz="20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world+fiscal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advantages, softer loans and priority access to infrastructure and land for exporting firms (mostly state-owned) </a:t>
            </a:r>
          </a:p>
          <a:p>
            <a:pPr marL="342900" indent="-342900" algn="l">
              <a:buFont typeface="Calibri" panose="020F0502020204030204" pitchFamily="34" charset="0"/>
              <a:buChar char="-"/>
            </a:pPr>
            <a:endParaRPr lang="en-US" sz="20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en-US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unusually low consumption/GDP ratio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(only 35% in 2008, 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compared with about 50% in market economies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contrast with Japan and Korea, vast increase of savings+ practice of ‘evergreening’ firms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Calibri" panose="020F0502020204030204" pitchFamily="34" charset="0"/>
              <a:buChar char="-"/>
            </a:pPr>
            <a:endParaRPr lang="fr-FR" sz="1600" dirty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E56DFDA-90EB-124B-DCD8-09CF6F923E8F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75865" cy="53877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sz="2400" dirty="0">
                <a:solidFill>
                  <a:schemeClr val="bg1"/>
                </a:solidFill>
                <a:latin typeface="Arial" charset="0"/>
              </a:rPr>
              <a:t>1990’s to 2008: a </a:t>
            </a:r>
            <a:r>
              <a:rPr lang="fr-FR" sz="2400" dirty="0" err="1">
                <a:solidFill>
                  <a:schemeClr val="bg1"/>
                </a:solidFill>
                <a:latin typeface="Arial" charset="0"/>
              </a:rPr>
              <a:t>specific</a:t>
            </a:r>
            <a:r>
              <a:rPr lang="fr-FR" sz="2400" dirty="0">
                <a:solidFill>
                  <a:schemeClr val="bg1"/>
                </a:solidFill>
                <a:latin typeface="Arial" charset="0"/>
              </a:rPr>
              <a:t> type of </a:t>
            </a:r>
            <a:r>
              <a:rPr lang="fr-FR" sz="2400" dirty="0" err="1">
                <a:solidFill>
                  <a:schemeClr val="bg1"/>
                </a:solidFill>
                <a:latin typeface="Arial" charset="0"/>
              </a:rPr>
              <a:t>capitalism</a:t>
            </a:r>
            <a:endParaRPr lang="fr-FR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11E723-7990-2B4C-CE30-336AA696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7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6C21-420B-EB45-4B61-D065E263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98"/>
            <a:ext cx="3748088" cy="554306"/>
          </a:xfrm>
        </p:spPr>
        <p:txBody>
          <a:bodyPr>
            <a:normAutofit/>
          </a:bodyPr>
          <a:lstStyle/>
          <a:p>
            <a:r>
              <a:rPr lang="fr-FR" sz="2800" dirty="0" err="1"/>
              <a:t>China’s</a:t>
            </a:r>
            <a:r>
              <a:rPr lang="fr-FR" sz="2800" dirty="0"/>
              <a:t> </a:t>
            </a:r>
            <a:r>
              <a:rPr lang="fr-FR" sz="2800" dirty="0" err="1"/>
              <a:t>steroid</a:t>
            </a:r>
            <a:r>
              <a:rPr lang="fr-FR" sz="2800" dirty="0"/>
              <a:t> </a:t>
            </a:r>
            <a:r>
              <a:rPr lang="fr-FR" sz="2800" dirty="0" err="1"/>
              <a:t>growth</a:t>
            </a:r>
            <a:r>
              <a:rPr lang="fr-FR" sz="2800" dirty="0"/>
              <a:t>’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4BEF5AC-2C99-434D-37C0-DDF3E46E5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72198"/>
              </p:ext>
            </p:extLst>
          </p:nvPr>
        </p:nvGraphicFramePr>
        <p:xfrm>
          <a:off x="2342144" y="2106768"/>
          <a:ext cx="6273220" cy="868680"/>
        </p:xfrm>
        <a:graphic>
          <a:graphicData uri="http://schemas.openxmlformats.org/drawingml/2006/table">
            <a:tbl>
              <a:tblPr/>
              <a:tblGrid>
                <a:gridCol w="773507">
                  <a:extLst>
                    <a:ext uri="{9D8B030D-6E8A-4147-A177-3AD203B41FA5}">
                      <a16:colId xmlns:a16="http://schemas.microsoft.com/office/drawing/2014/main" val="2657810630"/>
                    </a:ext>
                  </a:extLst>
                </a:gridCol>
                <a:gridCol w="773507">
                  <a:extLst>
                    <a:ext uri="{9D8B030D-6E8A-4147-A177-3AD203B41FA5}">
                      <a16:colId xmlns:a16="http://schemas.microsoft.com/office/drawing/2014/main" val="3241816060"/>
                    </a:ext>
                  </a:extLst>
                </a:gridCol>
                <a:gridCol w="773507">
                  <a:extLst>
                    <a:ext uri="{9D8B030D-6E8A-4147-A177-3AD203B41FA5}">
                      <a16:colId xmlns:a16="http://schemas.microsoft.com/office/drawing/2014/main" val="2787179780"/>
                    </a:ext>
                  </a:extLst>
                </a:gridCol>
                <a:gridCol w="773507">
                  <a:extLst>
                    <a:ext uri="{9D8B030D-6E8A-4147-A177-3AD203B41FA5}">
                      <a16:colId xmlns:a16="http://schemas.microsoft.com/office/drawing/2014/main" val="3049079584"/>
                    </a:ext>
                  </a:extLst>
                </a:gridCol>
                <a:gridCol w="773507">
                  <a:extLst>
                    <a:ext uri="{9D8B030D-6E8A-4147-A177-3AD203B41FA5}">
                      <a16:colId xmlns:a16="http://schemas.microsoft.com/office/drawing/2014/main" val="4133160419"/>
                    </a:ext>
                  </a:extLst>
                </a:gridCol>
                <a:gridCol w="657967">
                  <a:extLst>
                    <a:ext uri="{9D8B030D-6E8A-4147-A177-3AD203B41FA5}">
                      <a16:colId xmlns:a16="http://schemas.microsoft.com/office/drawing/2014/main" val="849780254"/>
                    </a:ext>
                  </a:extLst>
                </a:gridCol>
                <a:gridCol w="773507">
                  <a:extLst>
                    <a:ext uri="{9D8B030D-6E8A-4147-A177-3AD203B41FA5}">
                      <a16:colId xmlns:a16="http://schemas.microsoft.com/office/drawing/2014/main" val="117862359"/>
                    </a:ext>
                  </a:extLst>
                </a:gridCol>
                <a:gridCol w="974211">
                  <a:extLst>
                    <a:ext uri="{9D8B030D-6E8A-4147-A177-3AD203B41FA5}">
                      <a16:colId xmlns:a16="http://schemas.microsoft.com/office/drawing/2014/main" val="3760436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b="1" dirty="0" err="1">
                          <a:solidFill>
                            <a:srgbClr val="000000"/>
                          </a:solidFill>
                          <a:effectLst/>
                        </a:rPr>
                        <a:t>Year</a:t>
                      </a:r>
                      <a:endParaRPr lang="fr-FR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</a:rPr>
                        <a:t>2005</a:t>
                      </a: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</a:rPr>
                        <a:t>2006</a:t>
                      </a: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2007</a:t>
                      </a: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2008</a:t>
                      </a: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2009</a:t>
                      </a: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2010</a:t>
                      </a: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45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b="0" dirty="0">
                          <a:effectLst/>
                        </a:rPr>
                        <a:t>China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 dirty="0">
                          <a:effectLst/>
                        </a:rPr>
                        <a:t>11.30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 dirty="0">
                          <a:effectLst/>
                        </a:rPr>
                        <a:t>12.70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14.20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9.60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9.22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10.33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b="0" dirty="0">
                        <a:effectLst/>
                      </a:endParaRP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434982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21510BDE-B00D-E9C1-3C39-617C54E2F735}"/>
              </a:ext>
            </a:extLst>
          </p:cNvPr>
          <p:cNvSpPr txBox="1"/>
          <p:nvPr/>
        </p:nvSpPr>
        <p:spPr>
          <a:xfrm>
            <a:off x="14518" y="1132114"/>
            <a:ext cx="349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2) The impact of the 2008 </a:t>
            </a:r>
            <a:r>
              <a:rPr lang="fr-FR" sz="2000" b="1" dirty="0" err="1"/>
              <a:t>crisis</a:t>
            </a:r>
            <a:endParaRPr lang="fr-FR" sz="20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ABD925-AD3B-39E1-5FCB-EEFAEC0FFE60}"/>
              </a:ext>
            </a:extLst>
          </p:cNvPr>
          <p:cNvSpPr txBox="1"/>
          <p:nvPr/>
        </p:nvSpPr>
        <p:spPr>
          <a:xfrm>
            <a:off x="2157413" y="5514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4929FE-A473-D4B9-9BB5-DD1231D1DEFA}"/>
              </a:ext>
            </a:extLst>
          </p:cNvPr>
          <p:cNvSpPr txBox="1"/>
          <p:nvPr/>
        </p:nvSpPr>
        <p:spPr>
          <a:xfrm>
            <a:off x="3429000" y="4300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9CCBF2-0DB3-DA50-5616-A6D9BAD4902A}"/>
              </a:ext>
            </a:extLst>
          </p:cNvPr>
          <p:cNvSpPr txBox="1"/>
          <p:nvPr/>
        </p:nvSpPr>
        <p:spPr>
          <a:xfrm>
            <a:off x="4900613" y="1643063"/>
            <a:ext cx="460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Table 1.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China’s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annual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GDP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growth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rates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BFEB3E-0EA7-CE76-E22B-A058C647E07E}"/>
              </a:ext>
            </a:extLst>
          </p:cNvPr>
          <p:cNvSpPr txBox="1"/>
          <p:nvPr/>
        </p:nvSpPr>
        <p:spPr>
          <a:xfrm>
            <a:off x="7958133" y="3014655"/>
            <a:ext cx="411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IMF World </a:t>
            </a:r>
            <a:r>
              <a:rPr lang="fr-FR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Economic</a:t>
            </a:r>
            <a:r>
              <a:rPr lang="fr-FR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Outlook.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C18CA9B-E2FB-85AC-1BC3-A9DAAA1D466F}"/>
              </a:ext>
            </a:extLst>
          </p:cNvPr>
          <p:cNvSpPr txBox="1"/>
          <p:nvPr/>
        </p:nvSpPr>
        <p:spPr>
          <a:xfrm>
            <a:off x="3300413" y="4486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FE2EF97C-164B-F6A2-C769-2B17DFE86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84747"/>
              </p:ext>
            </p:extLst>
          </p:nvPr>
        </p:nvGraphicFramePr>
        <p:xfrm>
          <a:off x="2181216" y="4081308"/>
          <a:ext cx="6572251" cy="868680"/>
        </p:xfrm>
        <a:graphic>
          <a:graphicData uri="http://schemas.openxmlformats.org/drawingml/2006/table">
            <a:tbl>
              <a:tblPr/>
              <a:tblGrid>
                <a:gridCol w="938893">
                  <a:extLst>
                    <a:ext uri="{9D8B030D-6E8A-4147-A177-3AD203B41FA5}">
                      <a16:colId xmlns:a16="http://schemas.microsoft.com/office/drawing/2014/main" val="3796701985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432571092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3734233200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3466959476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934306195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3492937882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13671243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Year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2005</a:t>
                      </a:r>
                    </a:p>
                  </a:txBody>
                  <a:tcPr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2006</a:t>
                      </a:r>
                    </a:p>
                  </a:txBody>
                  <a:tcPr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2007</a:t>
                      </a:r>
                    </a:p>
                  </a:txBody>
                  <a:tcPr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2008</a:t>
                      </a:r>
                    </a:p>
                  </a:txBody>
                  <a:tcPr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2009</a:t>
                      </a:r>
                    </a:p>
                  </a:txBody>
                  <a:tcPr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</a:rPr>
                        <a:t>2010</a:t>
                      </a:r>
                    </a:p>
                  </a:txBody>
                  <a:tcPr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628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b="0">
                          <a:effectLst/>
                        </a:rPr>
                        <a:t>China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 dirty="0">
                          <a:effectLst/>
                        </a:rPr>
                        <a:t>105.90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102.92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143.06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121.68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70.32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 dirty="0">
                          <a:effectLst/>
                        </a:rPr>
                        <a:t>124.93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193470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F7CB55CA-0EF2-0783-CFDB-2DD3568DE815}"/>
              </a:ext>
            </a:extLst>
          </p:cNvPr>
          <p:cNvSpPr txBox="1"/>
          <p:nvPr/>
        </p:nvSpPr>
        <p:spPr>
          <a:xfrm>
            <a:off x="5272088" y="3557588"/>
            <a:ext cx="394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Table 2. 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China’s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net FDI in $ billions.</a:t>
            </a:r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12EDAE0-51ED-2538-BBAE-4A05C4393C1B}"/>
              </a:ext>
            </a:extLst>
          </p:cNvPr>
          <p:cNvSpPr txBox="1"/>
          <p:nvPr/>
        </p:nvSpPr>
        <p:spPr>
          <a:xfrm>
            <a:off x="7200900" y="5372100"/>
            <a:ext cx="595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Source: World Bank World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Development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Index</a:t>
            </a:r>
            <a:endParaRPr lang="fr-FR" dirty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F5D12CC-E41B-1071-C21C-DAFB425C1BCF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75865" cy="53877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2) Impact of the 2008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crisis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4FF0EA-7A64-3247-8D76-8717F7E7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1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8" y="815297"/>
            <a:ext cx="9144000" cy="455253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/>
              <a:t>2) The impact of the 2008 </a:t>
            </a:r>
            <a:r>
              <a:rPr lang="fr-FR" sz="2400" b="1" dirty="0" err="1"/>
              <a:t>crisis</a:t>
            </a:r>
            <a:endParaRPr lang="fr-FR" sz="2400" b="1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7A6935-E331-A650-7521-02C566EB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5" y="1270550"/>
            <a:ext cx="6276521" cy="47683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9ABD61D-7DA1-CC68-DDA4-B5BBD0DE73AB}"/>
              </a:ext>
            </a:extLst>
          </p:cNvPr>
          <p:cNvSpPr txBox="1"/>
          <p:nvPr/>
        </p:nvSpPr>
        <p:spPr>
          <a:xfrm>
            <a:off x="6255657" y="2128156"/>
            <a:ext cx="5623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Quick </a:t>
            </a:r>
            <a:r>
              <a:rPr lang="fr-FR" dirty="0" err="1"/>
              <a:t>recovery</a:t>
            </a:r>
            <a:r>
              <a:rPr lang="fr-FR" dirty="0"/>
              <a:t> in 2009 </a:t>
            </a:r>
            <a:r>
              <a:rPr lang="fr-FR" dirty="0" err="1"/>
              <a:t>thanks</a:t>
            </a:r>
            <a:r>
              <a:rPr lang="fr-FR" dirty="0"/>
              <a:t> to 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Strong stimulus package </a:t>
            </a:r>
            <a:r>
              <a:rPr lang="fr-FR" dirty="0"/>
              <a:t>in 2008 (586B$) to finance real </a:t>
            </a:r>
            <a:r>
              <a:rPr lang="fr-FR" dirty="0" err="1"/>
              <a:t>estate</a:t>
            </a:r>
            <a:r>
              <a:rPr lang="fr-FR" dirty="0"/>
              <a:t> and infrastructure (</a:t>
            </a:r>
            <a:r>
              <a:rPr lang="fr-FR" dirty="0" err="1"/>
              <a:t>locally</a:t>
            </a:r>
            <a:r>
              <a:rPr lang="fr-FR" dirty="0"/>
              <a:t>+ </a:t>
            </a:r>
            <a:r>
              <a:rPr lang="fr-FR" dirty="0" err="1"/>
              <a:t>globally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-     </a:t>
            </a:r>
            <a:r>
              <a:rPr lang="fr-FR" b="1" dirty="0"/>
              <a:t>Low </a:t>
            </a:r>
            <a:r>
              <a:rPr lang="fr-FR" b="1" dirty="0" err="1"/>
              <a:t>interest</a:t>
            </a:r>
            <a:r>
              <a:rPr lang="fr-FR" b="1" dirty="0"/>
              <a:t> rates to </a:t>
            </a:r>
            <a:r>
              <a:rPr lang="fr-FR" b="1" dirty="0" err="1"/>
              <a:t>stimulate</a:t>
            </a:r>
            <a:r>
              <a:rPr lang="fr-FR" b="1" dirty="0"/>
              <a:t> </a:t>
            </a:r>
            <a:r>
              <a:rPr lang="fr-FR" b="1" dirty="0" err="1"/>
              <a:t>growth</a:t>
            </a:r>
            <a:endParaRPr lang="fr-FR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8852E9-5E57-5078-0AC5-734826718624}"/>
              </a:ext>
            </a:extLst>
          </p:cNvPr>
          <p:cNvSpPr txBox="1"/>
          <p:nvPr/>
        </p:nvSpPr>
        <p:spPr>
          <a:xfrm>
            <a:off x="-1" y="6183085"/>
            <a:ext cx="1220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But.. Rural China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poor</a:t>
            </a:r>
            <a:r>
              <a:rPr lang="fr-FR" dirty="0"/>
              <a:t> and </a:t>
            </a:r>
            <a:r>
              <a:rPr lang="fr-FR" b="1" dirty="0"/>
              <a:t>high </a:t>
            </a:r>
            <a:r>
              <a:rPr lang="fr-FR" b="1" dirty="0" err="1"/>
              <a:t>level</a:t>
            </a:r>
            <a:r>
              <a:rPr lang="fr-FR" b="1" dirty="0"/>
              <a:t> of </a:t>
            </a:r>
            <a:r>
              <a:rPr lang="fr-FR" b="1" dirty="0" err="1"/>
              <a:t>savings</a:t>
            </a:r>
            <a:r>
              <a:rPr lang="fr-FR" b="1" dirty="0"/>
              <a:t>, </a:t>
            </a:r>
            <a:r>
              <a:rPr lang="fr-FR" dirty="0" err="1"/>
              <a:t>consumption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35% of GDP (</a:t>
            </a:r>
            <a:r>
              <a:rPr lang="fr-FR" dirty="0" err="1"/>
              <a:t>compared</a:t>
            </a:r>
            <a:r>
              <a:rPr lang="fr-FR" dirty="0"/>
              <a:t> to </a:t>
            </a:r>
            <a:r>
              <a:rPr lang="fr-FR" dirty="0" err="1"/>
              <a:t>around</a:t>
            </a:r>
            <a:r>
              <a:rPr lang="fr-FR" dirty="0"/>
              <a:t> 50% in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economies</a:t>
            </a:r>
            <a:r>
              <a:rPr lang="fr-FR" dirty="0"/>
              <a:t> )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F07ACA8-8FAF-FF74-8624-223B6BD07EB4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75865" cy="53877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2) Impact if the 2008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crisis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832A7CB-D30E-B637-2E8A-CF02A7FB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3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6C21-420B-EB45-4B61-D065E263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98"/>
            <a:ext cx="5399314" cy="455253"/>
          </a:xfrm>
        </p:spPr>
        <p:txBody>
          <a:bodyPr>
            <a:normAutofit fontScale="90000"/>
          </a:bodyPr>
          <a:lstStyle/>
          <a:p>
            <a:r>
              <a:rPr lang="fr-FR" sz="2800" dirty="0" err="1"/>
              <a:t>China’s</a:t>
            </a:r>
            <a:r>
              <a:rPr lang="fr-FR" sz="2800" dirty="0"/>
              <a:t> ’</a:t>
            </a:r>
            <a:r>
              <a:rPr lang="fr-FR" sz="2800" dirty="0" err="1"/>
              <a:t>steroid</a:t>
            </a:r>
            <a:r>
              <a:rPr lang="fr-FR" sz="2800" dirty="0"/>
              <a:t> </a:t>
            </a:r>
            <a:r>
              <a:rPr lang="fr-FR" sz="2800" dirty="0" err="1"/>
              <a:t>growth</a:t>
            </a:r>
            <a:r>
              <a:rPr lang="fr-FR" sz="2800" dirty="0"/>
              <a:t>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" y="815297"/>
            <a:ext cx="9144000" cy="455253"/>
          </a:xfrm>
        </p:spPr>
        <p:txBody>
          <a:bodyPr>
            <a:normAutofit/>
          </a:bodyPr>
          <a:lstStyle/>
          <a:p>
            <a:pPr algn="l"/>
            <a:r>
              <a:rPr lang="fr-FR" b="1" dirty="0"/>
              <a:t>3) 2009-2020: an </a:t>
            </a:r>
            <a:r>
              <a:rPr lang="fr-FR" b="1" dirty="0" err="1"/>
              <a:t>attempt</a:t>
            </a:r>
            <a:r>
              <a:rPr lang="fr-FR" b="1" dirty="0"/>
              <a:t> to change the model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E957E6-1E47-B2AB-A902-639B6503F252}"/>
              </a:ext>
            </a:extLst>
          </p:cNvPr>
          <p:cNvSpPr txBox="1"/>
          <p:nvPr/>
        </p:nvSpPr>
        <p:spPr>
          <a:xfrm>
            <a:off x="314325" y="1722561"/>
            <a:ext cx="118776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sz="2000" dirty="0"/>
              <a:t>An </a:t>
            </a:r>
            <a:r>
              <a:rPr lang="fr-FR" sz="2000" b="1" dirty="0" err="1"/>
              <a:t>upgrading</a:t>
            </a:r>
            <a:r>
              <a:rPr lang="fr-FR" sz="2000" b="1" dirty="0"/>
              <a:t> of </a:t>
            </a:r>
            <a:r>
              <a:rPr lang="fr-FR" sz="2000" b="1" dirty="0" err="1"/>
              <a:t>industrial</a:t>
            </a:r>
            <a:r>
              <a:rPr lang="fr-FR" sz="2000" b="1" dirty="0"/>
              <a:t> production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Investment in R&amp;D, </a:t>
            </a:r>
            <a:r>
              <a:rPr lang="fr-FR" sz="2000" dirty="0" err="1"/>
              <a:t>education</a:t>
            </a:r>
            <a:r>
              <a:rPr lang="fr-FR" sz="2000" dirty="0"/>
              <a:t>, new technologies (E.V, </a:t>
            </a:r>
            <a:r>
              <a:rPr lang="fr-FR" sz="2000" dirty="0" err="1"/>
              <a:t>aeronautics</a:t>
            </a:r>
            <a:r>
              <a:rPr lang="fr-FR" sz="2000" dirty="0"/>
              <a:t>, AI, IT)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r>
              <a:rPr lang="fr-FR" sz="2000" dirty="0"/>
              <a:t>b) </a:t>
            </a:r>
            <a:r>
              <a:rPr lang="fr-FR" sz="2000" dirty="0" err="1"/>
              <a:t>Development</a:t>
            </a:r>
            <a:r>
              <a:rPr lang="fr-FR" sz="2000" dirty="0"/>
              <a:t> of </a:t>
            </a:r>
            <a:r>
              <a:rPr lang="fr-FR" sz="2000" b="1" dirty="0"/>
              <a:t>services</a:t>
            </a:r>
          </a:p>
          <a:p>
            <a:endParaRPr lang="fr-FR" sz="2000" dirty="0"/>
          </a:p>
          <a:p>
            <a:r>
              <a:rPr lang="fr-FR" sz="2000" dirty="0"/>
              <a:t>c) An </a:t>
            </a:r>
            <a:r>
              <a:rPr lang="fr-FR" sz="2000" dirty="0" err="1"/>
              <a:t>attempt</a:t>
            </a:r>
            <a:r>
              <a:rPr lang="fr-FR" sz="2000" dirty="0"/>
              <a:t> to </a:t>
            </a:r>
            <a:r>
              <a:rPr lang="fr-FR" sz="2000" b="1" dirty="0" err="1"/>
              <a:t>increase</a:t>
            </a:r>
            <a:r>
              <a:rPr lang="fr-FR" sz="2000" b="1" dirty="0"/>
              <a:t> the </a:t>
            </a:r>
            <a:r>
              <a:rPr lang="fr-FR" sz="2000" b="1" dirty="0" err="1"/>
              <a:t>household</a:t>
            </a:r>
            <a:r>
              <a:rPr lang="fr-FR" sz="2000" b="1" dirty="0"/>
              <a:t> </a:t>
            </a:r>
            <a:r>
              <a:rPr lang="fr-FR" sz="2000" b="1" dirty="0" err="1"/>
              <a:t>consumption</a:t>
            </a:r>
            <a:r>
              <a:rPr lang="fr-FR" sz="2000" dirty="0"/>
              <a:t>, </a:t>
            </a:r>
            <a:r>
              <a:rPr lang="fr-FR" sz="2000" dirty="0" err="1"/>
              <a:t>so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growth</a:t>
            </a:r>
            <a:r>
              <a:rPr lang="fr-FR" sz="2000" dirty="0"/>
              <a:t>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rely</a:t>
            </a:r>
            <a:r>
              <a:rPr lang="fr-FR" sz="2000" dirty="0"/>
              <a:t> </a:t>
            </a:r>
            <a:r>
              <a:rPr lang="fr-FR" sz="2000" dirty="0" err="1"/>
              <a:t>less</a:t>
            </a:r>
            <a:r>
              <a:rPr lang="fr-FR" sz="2000" dirty="0"/>
              <a:t> on exports and </a:t>
            </a:r>
            <a:r>
              <a:rPr lang="fr-FR" sz="2000" dirty="0" err="1"/>
              <a:t>investment</a:t>
            </a:r>
            <a:r>
              <a:rPr lang="fr-FR" sz="2000" dirty="0"/>
              <a:t> in infrastructures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A </a:t>
            </a:r>
            <a:r>
              <a:rPr lang="fr-FR" sz="2000" b="1" dirty="0" err="1"/>
              <a:t>rapid</a:t>
            </a:r>
            <a:r>
              <a:rPr lang="fr-FR" sz="2000" b="1" dirty="0"/>
              <a:t> </a:t>
            </a:r>
            <a:r>
              <a:rPr lang="fr-FR" sz="2000" b="1" dirty="0" err="1"/>
              <a:t>increase</a:t>
            </a:r>
            <a:r>
              <a:rPr lang="fr-FR" sz="2000" b="1" dirty="0"/>
              <a:t> of </a:t>
            </a:r>
            <a:r>
              <a:rPr lang="fr-FR" sz="2000" b="1" dirty="0" err="1"/>
              <a:t>wages</a:t>
            </a:r>
            <a:r>
              <a:rPr lang="fr-FR" sz="2000" b="1" dirty="0"/>
              <a:t> </a:t>
            </a:r>
            <a:r>
              <a:rPr lang="fr-FR" sz="2000" dirty="0"/>
              <a:t>(</a:t>
            </a:r>
            <a:r>
              <a:rPr lang="fr-FR" sz="2000" dirty="0" err="1"/>
              <a:t>especially</a:t>
            </a:r>
            <a:r>
              <a:rPr lang="fr-FR" sz="2000" dirty="0"/>
              <a:t> minimum </a:t>
            </a:r>
            <a:r>
              <a:rPr lang="fr-FR" sz="2000" dirty="0" err="1"/>
              <a:t>wages</a:t>
            </a:r>
            <a:r>
              <a:rPr lang="fr-FR" sz="2000" dirty="0"/>
              <a:t>): </a:t>
            </a:r>
            <a:r>
              <a:rPr lang="fr-FR" sz="2000" dirty="0" err="1"/>
              <a:t>between</a:t>
            </a:r>
            <a:r>
              <a:rPr lang="fr-FR" sz="2000" dirty="0"/>
              <a:t> 2005 and 2012, </a:t>
            </a:r>
            <a:r>
              <a:rPr lang="fr-FR" sz="2000" dirty="0" err="1"/>
              <a:t>average</a:t>
            </a:r>
            <a:r>
              <a:rPr lang="fr-FR" sz="2000" dirty="0"/>
              <a:t> minimum </a:t>
            </a:r>
            <a:r>
              <a:rPr lang="fr-FR" sz="2000" dirty="0" err="1"/>
              <a:t>wage</a:t>
            </a:r>
            <a:r>
              <a:rPr lang="fr-FR" sz="2000" dirty="0"/>
              <a:t> </a:t>
            </a:r>
            <a:r>
              <a:rPr lang="fr-FR" sz="2000" dirty="0" err="1"/>
              <a:t>multiplied</a:t>
            </a:r>
            <a:r>
              <a:rPr lang="fr-FR" sz="2000" dirty="0"/>
              <a:t> by 3…(nominal value)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r>
              <a:rPr lang="fr-FR" sz="2000" dirty="0"/>
              <a:t>…in a country </a:t>
            </a:r>
            <a:r>
              <a:rPr lang="fr-FR" sz="2000" dirty="0" err="1"/>
              <a:t>that</a:t>
            </a:r>
            <a:r>
              <a:rPr lang="fr-FR" sz="2000" dirty="0"/>
              <a:t> has </a:t>
            </a:r>
            <a:r>
              <a:rPr lang="fr-FR" sz="2000" dirty="0" err="1"/>
              <a:t>become</a:t>
            </a:r>
            <a:r>
              <a:rPr lang="fr-FR" sz="2000" dirty="0"/>
              <a:t> one of the </a:t>
            </a:r>
            <a:r>
              <a:rPr lang="fr-FR" sz="2000" dirty="0" err="1"/>
              <a:t>most</a:t>
            </a:r>
            <a:r>
              <a:rPr lang="fr-FR" sz="2000" dirty="0"/>
              <a:t> </a:t>
            </a:r>
            <a:r>
              <a:rPr lang="fr-FR" sz="2000" dirty="0" err="1"/>
              <a:t>inequal</a:t>
            </a:r>
            <a:r>
              <a:rPr lang="fr-FR" sz="2000" dirty="0"/>
              <a:t> in the world</a:t>
            </a:r>
          </a:p>
          <a:p>
            <a:endParaRPr lang="fr-FR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FBED7BD-FED3-6CF0-9CFE-E46EC625052D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58935" cy="541751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3) 2009-2020: an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attempt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to change model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E8A096-2F81-B796-90D2-3BDD252C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4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6C21-420B-EB45-4B61-D065E263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98"/>
            <a:ext cx="3586843" cy="525603"/>
          </a:xfrm>
        </p:spPr>
        <p:txBody>
          <a:bodyPr>
            <a:normAutofit/>
          </a:bodyPr>
          <a:lstStyle/>
          <a:p>
            <a:r>
              <a:rPr lang="fr-FR" sz="2800" dirty="0" err="1"/>
              <a:t>China’s</a:t>
            </a:r>
            <a:r>
              <a:rPr lang="fr-FR" sz="2800" dirty="0"/>
              <a:t> ’</a:t>
            </a:r>
            <a:r>
              <a:rPr lang="fr-FR" sz="2800" dirty="0" err="1"/>
              <a:t>steroid</a:t>
            </a:r>
            <a:r>
              <a:rPr lang="fr-FR" sz="2800" dirty="0"/>
              <a:t> </a:t>
            </a:r>
            <a:r>
              <a:rPr lang="fr-FR" sz="2800" dirty="0" err="1"/>
              <a:t>growth</a:t>
            </a:r>
            <a:r>
              <a:rPr lang="fr-FR" sz="2800" dirty="0"/>
              <a:t>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8" y="713699"/>
            <a:ext cx="4381636" cy="455253"/>
          </a:xfrm>
        </p:spPr>
        <p:txBody>
          <a:bodyPr>
            <a:normAutofit/>
          </a:bodyPr>
          <a:lstStyle/>
          <a:p>
            <a:pPr algn="l"/>
            <a:r>
              <a:rPr lang="fr-FR" b="1" dirty="0"/>
              <a:t>Growing </a:t>
            </a:r>
            <a:r>
              <a:rPr lang="fr-FR" b="1" dirty="0" err="1"/>
              <a:t>inequalities</a:t>
            </a:r>
            <a:r>
              <a:rPr lang="fr-FR" b="1" dirty="0"/>
              <a:t> </a:t>
            </a:r>
            <a:r>
              <a:rPr lang="fr-FR" b="1" dirty="0" err="1"/>
              <a:t>until</a:t>
            </a:r>
            <a:r>
              <a:rPr lang="fr-FR" b="1" dirty="0"/>
              <a:t> 2015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E957E6-1E47-B2AB-A902-639B6503F252}"/>
              </a:ext>
            </a:extLst>
          </p:cNvPr>
          <p:cNvSpPr txBox="1"/>
          <p:nvPr/>
        </p:nvSpPr>
        <p:spPr>
          <a:xfrm>
            <a:off x="314325" y="5228554"/>
            <a:ext cx="11877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Trends in Gini coefficient of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family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income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in China and the United States. Gini coefficients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UNU-WIDER and CHIP 2007 are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based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on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household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disposable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income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per capita. Gini coefficients of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family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income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in the United States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1967 to 2012 are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provided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by the US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Census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Bureau (</a:t>
            </a:r>
            <a:r>
              <a:rPr lang="fr-FR" b="0" i="1" u="sng" dirty="0">
                <a:solidFill>
                  <a:srgbClr val="570081"/>
                </a:solidFill>
                <a:effectLst/>
                <a:latin typeface="Open Sans" panose="020B0606030504020204" pitchFamily="34" charset="0"/>
                <a:hlinkClick r:id="rId3"/>
              </a:rPr>
              <a:t>19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). Trends in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both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countries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were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fitted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using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LOESS. The official figures in China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were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not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included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fitting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the LOESS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curve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31A3C3-1AB7-B77D-624C-EC14A4F3D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09" y="1270550"/>
            <a:ext cx="7772400" cy="40687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846AFE-BA6D-A0B8-EB70-11ED346F0E9E}"/>
              </a:ext>
            </a:extLst>
          </p:cNvPr>
          <p:cNvSpPr txBox="1"/>
          <p:nvPr/>
        </p:nvSpPr>
        <p:spPr>
          <a:xfrm>
            <a:off x="8694058" y="1202268"/>
            <a:ext cx="313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(</a:t>
            </a:r>
            <a:r>
              <a:rPr lang="fr-FR" dirty="0" err="1"/>
              <a:t>government</a:t>
            </a:r>
            <a:r>
              <a:rPr lang="fr-FR" dirty="0"/>
              <a:t> </a:t>
            </a:r>
            <a:r>
              <a:rPr lang="fr-FR" dirty="0" err="1"/>
              <a:t>favouring</a:t>
            </a:r>
            <a:r>
              <a:rPr lang="fr-FR" dirty="0"/>
              <a:t> </a:t>
            </a:r>
            <a:r>
              <a:rPr lang="fr-FR" dirty="0" err="1"/>
              <a:t>urban</a:t>
            </a:r>
            <a:r>
              <a:rPr lang="fr-FR" dirty="0"/>
              <a:t> and </a:t>
            </a:r>
            <a:r>
              <a:rPr lang="fr-FR" dirty="0" err="1"/>
              <a:t>coastal</a:t>
            </a:r>
            <a:r>
              <a:rPr lang="fr-FR" dirty="0"/>
              <a:t> areas)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5074C5-1445-48ED-B4B9-761AEBBFAE07}"/>
              </a:ext>
            </a:extLst>
          </p:cNvPr>
          <p:cNvSpPr txBox="1"/>
          <p:nvPr/>
        </p:nvSpPr>
        <p:spPr>
          <a:xfrm>
            <a:off x="8694058" y="2565734"/>
            <a:ext cx="3373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GDP per capita in </a:t>
            </a:r>
            <a:r>
              <a:rPr lang="fr-FR" dirty="0" err="1"/>
              <a:t>Pekin&amp;Shangai</a:t>
            </a:r>
            <a:r>
              <a:rPr lang="fr-FR" dirty="0"/>
              <a:t>= Portugal</a:t>
            </a:r>
          </a:p>
          <a:p>
            <a:r>
              <a:rPr lang="fr-FR" dirty="0"/>
              <a:t>In </a:t>
            </a:r>
            <a:r>
              <a:rPr lang="fr-FR" dirty="0" err="1"/>
              <a:t>Ganzu</a:t>
            </a:r>
            <a:r>
              <a:rPr lang="fr-FR" dirty="0"/>
              <a:t>= Namibia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DC16970-0C2C-EC36-8FBD-8DB307CC2F89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58935" cy="541751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3) 2009-2020: an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attempt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to change model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5C22B48-BEC3-7D5C-48F9-E366ABEF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6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087120-E796-E7B1-784D-A6D765C33BFF}"/>
              </a:ext>
            </a:extLst>
          </p:cNvPr>
          <p:cNvSpPr txBox="1"/>
          <p:nvPr/>
        </p:nvSpPr>
        <p:spPr>
          <a:xfrm>
            <a:off x="8839200" y="3933824"/>
            <a:ext cx="313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(2025: 0,36- has been </a:t>
            </a:r>
            <a:r>
              <a:rPr lang="fr-FR" dirty="0" err="1"/>
              <a:t>decreasing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2015)</a:t>
            </a:r>
          </a:p>
        </p:txBody>
      </p:sp>
    </p:spTree>
    <p:extLst>
      <p:ext uri="{BB962C8B-B14F-4D97-AF65-F5344CB8AC3E}">
        <p14:creationId xmlns:p14="http://schemas.microsoft.com/office/powerpoint/2010/main" val="31258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" y="481470"/>
            <a:ext cx="9144000" cy="455253"/>
          </a:xfrm>
        </p:spPr>
        <p:txBody>
          <a:bodyPr>
            <a:normAutofit fontScale="92500"/>
          </a:bodyPr>
          <a:lstStyle/>
          <a:p>
            <a:pPr algn="l"/>
            <a:r>
              <a:rPr lang="fr-FR" b="1" dirty="0" err="1"/>
              <a:t>Upgrading</a:t>
            </a:r>
            <a:r>
              <a:rPr lang="fr-FR" b="1" dirty="0"/>
              <a:t> of the </a:t>
            </a:r>
            <a:r>
              <a:rPr lang="fr-FR" b="1" dirty="0" err="1"/>
              <a:t>Chinese</a:t>
            </a:r>
            <a:r>
              <a:rPr lang="fr-FR" b="1" dirty="0"/>
              <a:t> </a:t>
            </a:r>
            <a:r>
              <a:rPr lang="fr-FR" b="1" dirty="0" err="1"/>
              <a:t>industry</a:t>
            </a:r>
            <a:r>
              <a:rPr lang="fr-FR" b="1" dirty="0"/>
              <a:t> and </a:t>
            </a:r>
            <a:r>
              <a:rPr lang="fr-FR" b="1" dirty="0" err="1"/>
              <a:t>investment</a:t>
            </a:r>
            <a:r>
              <a:rPr lang="fr-FR" b="1" dirty="0"/>
              <a:t> in R&amp;D and </a:t>
            </a:r>
            <a:r>
              <a:rPr lang="fr-FR" b="1" dirty="0" err="1"/>
              <a:t>education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DE880C-D323-C0B7-4EF9-D486778C573B}"/>
              </a:ext>
            </a:extLst>
          </p:cNvPr>
          <p:cNvSpPr txBox="1"/>
          <p:nvPr/>
        </p:nvSpPr>
        <p:spPr>
          <a:xfrm>
            <a:off x="-10011" y="4848247"/>
            <a:ext cx="109762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Chinese</a:t>
            </a:r>
            <a:r>
              <a:rPr lang="fr-FR" dirty="0"/>
              <a:t> </a:t>
            </a:r>
            <a:r>
              <a:rPr lang="fr-FR" dirty="0" err="1"/>
              <a:t>economy</a:t>
            </a:r>
            <a:r>
              <a:rPr lang="fr-FR" dirty="0"/>
              <a:t> has </a:t>
            </a:r>
            <a:r>
              <a:rPr lang="fr-FR" dirty="0" err="1"/>
              <a:t>transformed</a:t>
            </a:r>
            <a:r>
              <a:rPr lang="fr-FR" dirty="0"/>
              <a:t> a lot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b="1" dirty="0"/>
              <a:t>automation and </a:t>
            </a:r>
            <a:r>
              <a:rPr lang="fr-FR" b="1" dirty="0" err="1"/>
              <a:t>investment</a:t>
            </a:r>
            <a:r>
              <a:rPr lang="fr-FR" b="1" dirty="0"/>
              <a:t> </a:t>
            </a:r>
            <a:r>
              <a:rPr lang="fr-FR" dirty="0"/>
              <a:t>in R&amp;D</a:t>
            </a:r>
          </a:p>
          <a:p>
            <a:r>
              <a:rPr lang="fr-FR" dirty="0" err="1"/>
              <a:t>Yet</a:t>
            </a:r>
            <a:r>
              <a:rPr lang="fr-FR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struggling</a:t>
            </a:r>
            <a:r>
              <a:rPr lang="fr-FR" dirty="0"/>
              <a:t> in </a:t>
            </a:r>
            <a:r>
              <a:rPr lang="fr-FR" dirty="0" err="1"/>
              <a:t>sectors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key </a:t>
            </a:r>
            <a:r>
              <a:rPr lang="fr-FR" dirty="0" err="1"/>
              <a:t>such</a:t>
            </a:r>
            <a:r>
              <a:rPr lang="fr-FR" dirty="0"/>
              <a:t> as semi-</a:t>
            </a:r>
            <a:r>
              <a:rPr lang="fr-FR" dirty="0" err="1"/>
              <a:t>conductors</a:t>
            </a:r>
            <a:r>
              <a:rPr lang="fr-FR" dirty="0"/>
              <a:t>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/>
              <a:t>protectionist</a:t>
            </a:r>
            <a:r>
              <a:rPr lang="fr-FR" dirty="0"/>
              <a:t> </a:t>
            </a:r>
            <a:r>
              <a:rPr lang="fr-FR" dirty="0" err="1"/>
              <a:t>measures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rise</a:t>
            </a:r>
            <a:r>
              <a:rPr lang="fr-FR" dirty="0"/>
              <a:t> of </a:t>
            </a:r>
            <a:r>
              <a:rPr lang="fr-FR" dirty="0" err="1"/>
              <a:t>wages</a:t>
            </a:r>
            <a:r>
              <a:rPr lang="fr-FR" dirty="0"/>
              <a:t> </a:t>
            </a:r>
            <a:r>
              <a:rPr lang="fr-FR" b="1" dirty="0"/>
              <a:t>leads to a </a:t>
            </a:r>
            <a:r>
              <a:rPr lang="fr-FR" b="1" dirty="0" err="1"/>
              <a:t>decline</a:t>
            </a:r>
            <a:r>
              <a:rPr lang="fr-FR" b="1" dirty="0"/>
              <a:t> in </a:t>
            </a:r>
            <a:r>
              <a:rPr lang="fr-FR" b="1" dirty="0" err="1"/>
              <a:t>traditional</a:t>
            </a:r>
            <a:r>
              <a:rPr lang="fr-FR" b="1" dirty="0"/>
              <a:t> </a:t>
            </a:r>
            <a:r>
              <a:rPr lang="fr-FR" b="1" dirty="0" err="1"/>
              <a:t>cost-competitive</a:t>
            </a:r>
            <a:r>
              <a:rPr lang="fr-FR" b="1" dirty="0"/>
              <a:t> industries </a:t>
            </a:r>
            <a:r>
              <a:rPr lang="fr-FR" dirty="0"/>
              <a:t>(textile, </a:t>
            </a:r>
            <a:r>
              <a:rPr lang="fr-FR" dirty="0" err="1"/>
              <a:t>electronics</a:t>
            </a:r>
            <a:r>
              <a:rPr lang="fr-FR" dirty="0"/>
              <a:t>, white </a:t>
            </a:r>
            <a:r>
              <a:rPr lang="fr-FR" dirty="0" err="1"/>
              <a:t>goods</a:t>
            </a:r>
            <a:r>
              <a:rPr lang="fr-FR" dirty="0"/>
              <a:t>, </a:t>
            </a:r>
            <a:r>
              <a:rPr lang="fr-FR" dirty="0" err="1"/>
              <a:t>furniture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 )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produced</a:t>
            </a:r>
            <a:r>
              <a:rPr lang="fr-FR" dirty="0"/>
              <a:t> in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emerging</a:t>
            </a:r>
            <a:r>
              <a:rPr lang="fr-FR" dirty="0"/>
              <a:t> countries in Asia – </a:t>
            </a:r>
            <a:r>
              <a:rPr lang="fr-FR" dirty="0" err="1"/>
              <a:t>still</a:t>
            </a:r>
            <a:r>
              <a:rPr lang="fr-FR" dirty="0"/>
              <a:t> the State </a:t>
            </a:r>
            <a:r>
              <a:rPr lang="fr-FR" dirty="0" err="1"/>
              <a:t>keeps</a:t>
            </a:r>
            <a:r>
              <a:rPr lang="fr-FR" dirty="0"/>
              <a:t> </a:t>
            </a:r>
            <a:r>
              <a:rPr lang="fr-FR" dirty="0" err="1"/>
              <a:t>investing</a:t>
            </a:r>
            <a:r>
              <a:rPr lang="fr-FR" dirty="0"/>
              <a:t> in </a:t>
            </a:r>
            <a:r>
              <a:rPr lang="fr-FR" b="1" dirty="0"/>
              <a:t>zombie </a:t>
            </a:r>
            <a:r>
              <a:rPr lang="fr-FR" b="1" dirty="0" err="1"/>
              <a:t>companies</a:t>
            </a:r>
            <a:r>
              <a:rPr lang="fr-FR" b="1" dirty="0"/>
              <a:t>  (</a:t>
            </a:r>
            <a:r>
              <a:rPr lang="fr-FR" b="1" dirty="0" err="1"/>
              <a:t>cf</a:t>
            </a:r>
            <a:r>
              <a:rPr lang="fr-FR" b="1" dirty="0"/>
              <a:t> ‘</a:t>
            </a:r>
            <a:r>
              <a:rPr lang="fr-FR" b="1" dirty="0" err="1"/>
              <a:t>steroid</a:t>
            </a:r>
            <a:r>
              <a:rPr lang="fr-FR" b="1" dirty="0"/>
              <a:t>’ </a:t>
            </a:r>
            <a:r>
              <a:rPr lang="fr-FR" b="1" dirty="0" err="1"/>
              <a:t>growth</a:t>
            </a:r>
            <a:r>
              <a:rPr lang="fr-FR" b="1" dirty="0"/>
              <a:t>)</a:t>
            </a:r>
          </a:p>
          <a:p>
            <a:r>
              <a:rPr lang="fr-FR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88BE57-EA16-569B-E262-DEEF55727030}"/>
              </a:ext>
            </a:extLst>
          </p:cNvPr>
          <p:cNvSpPr txBox="1"/>
          <p:nvPr/>
        </p:nvSpPr>
        <p:spPr>
          <a:xfrm>
            <a:off x="580572" y="1117602"/>
            <a:ext cx="512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Stock of </a:t>
            </a:r>
            <a:r>
              <a:rPr lang="fr-FR" dirty="0" err="1"/>
              <a:t>industrial</a:t>
            </a:r>
            <a:r>
              <a:rPr lang="fr-FR" dirty="0"/>
              <a:t>  robots for 100 </a:t>
            </a:r>
            <a:r>
              <a:rPr lang="fr-FR" dirty="0" err="1"/>
              <a:t>manufacturing</a:t>
            </a:r>
            <a:r>
              <a:rPr lang="fr-FR" dirty="0"/>
              <a:t> jobs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347B19-342D-F203-213D-D9813D3E89C0}"/>
              </a:ext>
            </a:extLst>
          </p:cNvPr>
          <p:cNvSpPr txBox="1"/>
          <p:nvPr/>
        </p:nvSpPr>
        <p:spPr>
          <a:xfrm>
            <a:off x="8084457" y="1175659"/>
            <a:ext cx="224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Total </a:t>
            </a:r>
            <a:r>
              <a:rPr lang="fr-FR" dirty="0" err="1"/>
              <a:t>spending</a:t>
            </a:r>
            <a:r>
              <a:rPr lang="fr-FR" dirty="0"/>
              <a:t> in R&amp;D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6FBFC06-B05A-7FEE-6A2F-FE76C99C15A9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58935" cy="541751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3) 2009-2020: an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attempt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to change model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1AD2848-8C4C-B43B-2FE4-AD7A7CDB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CC2020-0A71-F521-0AA8-DF421DF2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64" y="1830530"/>
            <a:ext cx="4706530" cy="289387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CFB59F4-2A58-0C2E-7CCE-462D7BFE9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292" y="1754330"/>
            <a:ext cx="4366552" cy="28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6C21-420B-EB45-4B61-D065E263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98"/>
            <a:ext cx="5072041" cy="455253"/>
          </a:xfrm>
        </p:spPr>
        <p:txBody>
          <a:bodyPr>
            <a:normAutofit fontScale="90000"/>
          </a:bodyPr>
          <a:lstStyle/>
          <a:p>
            <a:r>
              <a:rPr lang="fr-FR" sz="2800" dirty="0" err="1"/>
              <a:t>China’s</a:t>
            </a:r>
            <a:r>
              <a:rPr lang="fr-FR" sz="2800" dirty="0"/>
              <a:t> ’</a:t>
            </a:r>
            <a:r>
              <a:rPr lang="fr-FR" sz="2800" dirty="0" err="1"/>
              <a:t>steroid</a:t>
            </a:r>
            <a:r>
              <a:rPr lang="fr-FR" sz="2800" dirty="0"/>
              <a:t> </a:t>
            </a:r>
            <a:r>
              <a:rPr lang="fr-FR" sz="2800" dirty="0" err="1"/>
              <a:t>growth</a:t>
            </a:r>
            <a:r>
              <a:rPr lang="fr-FR" sz="2800" dirty="0"/>
              <a:t>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828" y="554038"/>
            <a:ext cx="10395172" cy="60024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b="1" dirty="0" err="1"/>
              <a:t>Higher</a:t>
            </a:r>
            <a:r>
              <a:rPr lang="fr-FR" b="1" dirty="0"/>
              <a:t> salaries (X3 </a:t>
            </a:r>
            <a:r>
              <a:rPr lang="fr-FR" b="1" dirty="0" err="1"/>
              <a:t>between</a:t>
            </a:r>
            <a:r>
              <a:rPr lang="fr-FR" b="1" dirty="0"/>
              <a:t> 2008 and 2024)  have not </a:t>
            </a:r>
            <a:r>
              <a:rPr lang="fr-FR" b="1" dirty="0" err="1"/>
              <a:t>led</a:t>
            </a:r>
            <a:r>
              <a:rPr lang="fr-FR" b="1" dirty="0"/>
              <a:t> to boost </a:t>
            </a:r>
            <a:r>
              <a:rPr lang="fr-FR" b="1" dirty="0" err="1"/>
              <a:t>consumption</a:t>
            </a:r>
            <a:r>
              <a:rPr lang="fr-FR" b="1" dirty="0"/>
              <a:t>- </a:t>
            </a:r>
            <a:r>
              <a:rPr lang="fr-FR" b="1" dirty="0" err="1"/>
              <a:t>saving</a:t>
            </a:r>
            <a:r>
              <a:rPr lang="fr-FR" b="1" dirty="0"/>
              <a:t> rates </a:t>
            </a:r>
            <a:r>
              <a:rPr lang="fr-FR" b="1" dirty="0" err="1"/>
              <a:t>remain</a:t>
            </a:r>
            <a:r>
              <a:rPr lang="fr-FR" b="1" dirty="0"/>
              <a:t> </a:t>
            </a:r>
            <a:r>
              <a:rPr lang="fr-FR" b="1" dirty="0" err="1"/>
              <a:t>very</a:t>
            </a:r>
            <a:r>
              <a:rPr lang="fr-FR" b="1" dirty="0"/>
              <a:t> high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160D28-8B5F-8046-58CD-4447F39E0A84}"/>
              </a:ext>
            </a:extLst>
          </p:cNvPr>
          <p:cNvSpPr txBox="1"/>
          <p:nvPr/>
        </p:nvSpPr>
        <p:spPr>
          <a:xfrm>
            <a:off x="6411310" y="2249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DE880C-D323-C0B7-4EF9-D486778C573B}"/>
              </a:ext>
            </a:extLst>
          </p:cNvPr>
          <p:cNvSpPr txBox="1"/>
          <p:nvPr/>
        </p:nvSpPr>
        <p:spPr>
          <a:xfrm>
            <a:off x="483476" y="5780690"/>
            <a:ext cx="1097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B2150F-B1F6-0FBF-1781-FA5960282F0A}"/>
              </a:ext>
            </a:extLst>
          </p:cNvPr>
          <p:cNvSpPr txBox="1"/>
          <p:nvPr/>
        </p:nvSpPr>
        <p:spPr>
          <a:xfrm>
            <a:off x="8723085" y="5626100"/>
            <a:ext cx="3077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Reasons</a:t>
            </a:r>
            <a:r>
              <a:rPr lang="fr-FR" sz="1400" dirty="0"/>
              <a:t> for high </a:t>
            </a:r>
            <a:r>
              <a:rPr lang="fr-FR" sz="1400" dirty="0" err="1"/>
              <a:t>savings</a:t>
            </a: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The </a:t>
            </a:r>
            <a:r>
              <a:rPr lang="fr-FR" sz="1400" dirty="0" err="1"/>
              <a:t>legacy</a:t>
            </a:r>
            <a:r>
              <a:rPr lang="fr-FR" sz="1400" dirty="0"/>
              <a:t> of </a:t>
            </a:r>
            <a:r>
              <a:rPr lang="fr-FR" sz="1400" b="1" dirty="0" err="1"/>
              <a:t>Confucianism</a:t>
            </a:r>
            <a:endParaRPr lang="fr-FR" sz="1400" b="1" dirty="0"/>
          </a:p>
          <a:p>
            <a:pPr marL="285750" indent="-285750">
              <a:buFontTx/>
              <a:buChar char="-"/>
            </a:pPr>
            <a:r>
              <a:rPr lang="fr-FR" sz="1400" dirty="0" err="1"/>
              <a:t>Lack</a:t>
            </a:r>
            <a:r>
              <a:rPr lang="fr-FR" sz="1400" dirty="0"/>
              <a:t> of trust in </a:t>
            </a:r>
            <a:r>
              <a:rPr lang="fr-FR" sz="1400" dirty="0" err="1"/>
              <a:t>banks</a:t>
            </a: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Absence of </a:t>
            </a:r>
            <a:r>
              <a:rPr lang="fr-FR" sz="1400" b="1" dirty="0"/>
              <a:t>social net</a:t>
            </a:r>
          </a:p>
          <a:p>
            <a:r>
              <a:rPr lang="fr-FR" sz="1400" dirty="0"/>
              <a:t>All the more </a:t>
            </a:r>
            <a:r>
              <a:rPr lang="fr-FR" sz="1400" dirty="0" err="1"/>
              <a:t>worrying</a:t>
            </a:r>
            <a:r>
              <a:rPr lang="fr-FR" sz="1400" dirty="0"/>
              <a:t> as China has an </a:t>
            </a:r>
            <a:r>
              <a:rPr lang="fr-FR" sz="1400" dirty="0" err="1"/>
              <a:t>aging</a:t>
            </a:r>
            <a:r>
              <a:rPr lang="fr-FR" sz="1400" dirty="0"/>
              <a:t> population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8B5B18C-044C-90CF-8851-A9FFC8F8D474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58935" cy="541751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3) 2009-2020: an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attempt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to change model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A16945-BBC0-AB4B-C734-9A313324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2DE6E2-0EAE-8820-71D0-2A61E6665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595" y="1341107"/>
            <a:ext cx="5331089" cy="42188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5571E3B-387A-D592-B3FA-02743B802782}"/>
              </a:ext>
            </a:extLst>
          </p:cNvPr>
          <p:cNvSpPr txBox="1"/>
          <p:nvPr/>
        </p:nvSpPr>
        <p:spPr>
          <a:xfrm>
            <a:off x="7139354" y="287675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China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15C3AC7-D5E8-C543-7DA8-0504C1A596F6}"/>
              </a:ext>
            </a:extLst>
          </p:cNvPr>
          <p:cNvSpPr txBox="1"/>
          <p:nvPr/>
        </p:nvSpPr>
        <p:spPr>
          <a:xfrm>
            <a:off x="6997806" y="4153044"/>
            <a:ext cx="105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7030A0"/>
                </a:solidFill>
              </a:rPr>
              <a:t>Eurozone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31DCEA-6017-90BC-F0D7-DB76C4E5CFFC}"/>
              </a:ext>
            </a:extLst>
          </p:cNvPr>
          <p:cNvSpPr txBox="1"/>
          <p:nvPr/>
        </p:nvSpPr>
        <p:spPr>
          <a:xfrm>
            <a:off x="7256586" y="471267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</a:rPr>
              <a:t>US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54F296-FDC0-34C0-7D47-EEE71F655353}"/>
              </a:ext>
            </a:extLst>
          </p:cNvPr>
          <p:cNvSpPr txBox="1"/>
          <p:nvPr/>
        </p:nvSpPr>
        <p:spPr>
          <a:xfrm>
            <a:off x="7138529" y="911886"/>
            <a:ext cx="471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Percentage of </a:t>
            </a:r>
            <a:r>
              <a:rPr lang="fr-FR" dirty="0" err="1"/>
              <a:t>saving</a:t>
            </a:r>
            <a:r>
              <a:rPr lang="fr-FR" dirty="0"/>
              <a:t> , in % of </a:t>
            </a:r>
            <a:r>
              <a:rPr lang="fr-FR" dirty="0" err="1"/>
              <a:t>income</a:t>
            </a:r>
            <a:r>
              <a:rPr lang="fr-FR" dirty="0"/>
              <a:t> 2000-2023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0452627-8BED-5C9F-0987-E49905661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564" y="1676398"/>
            <a:ext cx="5438436" cy="399665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82CA780-AACE-B9B5-EECE-83615FA6803B}"/>
              </a:ext>
            </a:extLst>
          </p:cNvPr>
          <p:cNvSpPr txBox="1"/>
          <p:nvPr/>
        </p:nvSpPr>
        <p:spPr>
          <a:xfrm>
            <a:off x="783767" y="1289955"/>
            <a:ext cx="593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Evolution of </a:t>
            </a:r>
            <a:r>
              <a:rPr lang="fr-FR" dirty="0" err="1"/>
              <a:t>monthly</a:t>
            </a:r>
            <a:r>
              <a:rPr lang="fr-FR" dirty="0"/>
              <a:t> </a:t>
            </a:r>
            <a:r>
              <a:rPr lang="fr-FR" dirty="0" err="1"/>
              <a:t>wages</a:t>
            </a:r>
            <a:r>
              <a:rPr lang="fr-FR" dirty="0"/>
              <a:t> in </a:t>
            </a:r>
            <a:r>
              <a:rPr lang="fr-FR" dirty="0" err="1"/>
              <a:t>emerging</a:t>
            </a:r>
            <a:r>
              <a:rPr lang="fr-FR" dirty="0"/>
              <a:t> countries 2004-2024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E4688E7-E63F-3B4A-B099-AF9E4703F239}"/>
              </a:ext>
            </a:extLst>
          </p:cNvPr>
          <p:cNvSpPr txBox="1"/>
          <p:nvPr/>
        </p:nvSpPr>
        <p:spPr>
          <a:xfrm>
            <a:off x="800100" y="6286500"/>
            <a:ext cx="761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0000"/>
                </a:highlight>
              </a:rPr>
              <a:t>China</a:t>
            </a:r>
            <a:r>
              <a:rPr lang="fr-FR" dirty="0"/>
              <a:t>, </a:t>
            </a:r>
            <a:r>
              <a:rPr lang="fr-FR" dirty="0" err="1">
                <a:highlight>
                  <a:srgbClr val="0000FF"/>
                </a:highlight>
              </a:rPr>
              <a:t>Turkey</a:t>
            </a:r>
            <a:r>
              <a:rPr lang="fr-FR" dirty="0"/>
              <a:t>,</a:t>
            </a:r>
            <a:r>
              <a:rPr lang="fr-FR" dirty="0">
                <a:highlight>
                  <a:srgbClr val="00FFFF"/>
                </a:highlight>
              </a:rPr>
              <a:t> </a:t>
            </a:r>
            <a:r>
              <a:rPr lang="fr-FR" dirty="0" err="1">
                <a:highlight>
                  <a:srgbClr val="00FFFF"/>
                </a:highlight>
              </a:rPr>
              <a:t>Russia</a:t>
            </a:r>
            <a:r>
              <a:rPr lang="fr-FR" dirty="0"/>
              <a:t>,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Indonesia</a:t>
            </a:r>
            <a:r>
              <a:rPr lang="fr-FR" dirty="0"/>
              <a:t>,</a:t>
            </a:r>
            <a:r>
              <a:rPr lang="fr-FR" dirty="0">
                <a:highlight>
                  <a:srgbClr val="800000"/>
                </a:highlight>
              </a:rPr>
              <a:t> </a:t>
            </a:r>
            <a:r>
              <a:rPr lang="fr-FR" dirty="0" err="1">
                <a:highlight>
                  <a:srgbClr val="800000"/>
                </a:highlight>
              </a:rPr>
              <a:t>India</a:t>
            </a:r>
            <a:r>
              <a:rPr lang="fr-FR" dirty="0">
                <a:highlight>
                  <a:srgbClr val="800000"/>
                </a:highlight>
              </a:rPr>
              <a:t> </a:t>
            </a:r>
            <a:r>
              <a:rPr lang="fr-FR" dirty="0">
                <a:highlight>
                  <a:srgbClr val="808080"/>
                </a:highlight>
              </a:rPr>
              <a:t>Brazil, </a:t>
            </a:r>
            <a:r>
              <a:rPr lang="fr-FR" dirty="0">
                <a:highlight>
                  <a:srgbClr val="00FF00"/>
                </a:highlight>
              </a:rPr>
              <a:t>South </a:t>
            </a:r>
            <a:r>
              <a:rPr lang="fr-FR" dirty="0" err="1">
                <a:highlight>
                  <a:srgbClr val="00FF00"/>
                </a:highlight>
              </a:rPr>
              <a:t>Africa</a:t>
            </a:r>
            <a:r>
              <a:rPr lang="fr-FR" dirty="0"/>
              <a:t>, </a:t>
            </a:r>
            <a:r>
              <a:rPr lang="fr-FR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Saudi</a:t>
            </a: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Arabia, </a:t>
            </a:r>
            <a:r>
              <a:rPr lang="fr-FR" dirty="0">
                <a:highlight>
                  <a:srgbClr val="008000"/>
                </a:highlight>
              </a:rPr>
              <a:t>Mexico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0468DCF-F884-8F1A-8F2F-D7B7731E392C}"/>
              </a:ext>
            </a:extLst>
          </p:cNvPr>
          <p:cNvSpPr txBox="1"/>
          <p:nvPr/>
        </p:nvSpPr>
        <p:spPr>
          <a:xfrm>
            <a:off x="32655" y="4196443"/>
            <a:ext cx="1106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Source</a:t>
            </a:r>
          </a:p>
          <a:p>
            <a:r>
              <a:rPr lang="fr-FR" sz="1600" dirty="0"/>
              <a:t>WTO 2025 </a:t>
            </a:r>
          </a:p>
        </p:txBody>
      </p:sp>
    </p:spTree>
    <p:extLst>
      <p:ext uri="{BB962C8B-B14F-4D97-AF65-F5344CB8AC3E}">
        <p14:creationId xmlns:p14="http://schemas.microsoft.com/office/powerpoint/2010/main" val="862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/>
      <p:bldP spid="12" grpId="0"/>
      <p:bldP spid="14" grpId="0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A160D28-8B5F-8046-58CD-4447F39E0A84}"/>
              </a:ext>
            </a:extLst>
          </p:cNvPr>
          <p:cNvSpPr txBox="1"/>
          <p:nvPr/>
        </p:nvSpPr>
        <p:spPr>
          <a:xfrm>
            <a:off x="6411310" y="2249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F03979-32DC-E6B8-C312-3493AD5E4843}"/>
              </a:ext>
            </a:extLst>
          </p:cNvPr>
          <p:cNvSpPr txBox="1"/>
          <p:nvPr/>
        </p:nvSpPr>
        <p:spPr>
          <a:xfrm>
            <a:off x="-33019" y="1200183"/>
            <a:ext cx="533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Massive </a:t>
            </a:r>
            <a:r>
              <a:rPr lang="fr-FR" b="1" dirty="0"/>
              <a:t>Investment in construction of infrastructures and real </a:t>
            </a:r>
            <a:r>
              <a:rPr lang="fr-FR" b="1" dirty="0" err="1"/>
              <a:t>estate</a:t>
            </a:r>
            <a:r>
              <a:rPr lang="fr-FR" b="1" dirty="0"/>
              <a:t> </a:t>
            </a:r>
          </a:p>
          <a:p>
            <a:r>
              <a:rPr lang="en-US" sz="18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84F79A-76FE-7B1D-DF5F-DC9096F8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634" y="2569893"/>
            <a:ext cx="4532091" cy="31369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E0A1765-65B6-22A9-574C-C20B017BDF68}"/>
              </a:ext>
            </a:extLst>
          </p:cNvPr>
          <p:cNvSpPr txBox="1"/>
          <p:nvPr/>
        </p:nvSpPr>
        <p:spPr>
          <a:xfrm>
            <a:off x="5548152" y="5735929"/>
            <a:ext cx="6258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Chinese</a:t>
            </a:r>
            <a:r>
              <a:rPr lang="fr-FR" sz="1600" dirty="0"/>
              <a:t> </a:t>
            </a:r>
            <a:r>
              <a:rPr lang="fr-FR" sz="1600" b="1" dirty="0"/>
              <a:t>Global </a:t>
            </a:r>
            <a:r>
              <a:rPr lang="fr-FR" sz="1600" dirty="0" err="1"/>
              <a:t>debt</a:t>
            </a:r>
            <a:r>
              <a:rPr lang="fr-FR" sz="1600" dirty="0"/>
              <a:t> in percentage of GDP 1998-2023 (state+ local </a:t>
            </a:r>
            <a:r>
              <a:rPr lang="fr-FR" sz="1600" dirty="0" err="1"/>
              <a:t>auth</a:t>
            </a:r>
            <a:r>
              <a:rPr lang="fr-FR" sz="1600" dirty="0"/>
              <a:t> + </a:t>
            </a:r>
            <a:r>
              <a:rPr lang="fr-FR" sz="1600" dirty="0" err="1"/>
              <a:t>househods</a:t>
            </a:r>
            <a:r>
              <a:rPr lang="fr-FR" dirty="0"/>
              <a:t>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C6243D-BC1E-E7EB-430D-F0306EC87BEC}"/>
              </a:ext>
            </a:extLst>
          </p:cNvPr>
          <p:cNvSpPr txBox="1"/>
          <p:nvPr/>
        </p:nvSpPr>
        <p:spPr>
          <a:xfrm>
            <a:off x="17867" y="461107"/>
            <a:ext cx="410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 tackle the issue of </a:t>
            </a:r>
            <a:r>
              <a:rPr lang="fr-FR" dirty="0" err="1"/>
              <a:t>decreasing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FD17D0-D3A0-EBDB-351B-BFC1C2E9923E}"/>
              </a:ext>
            </a:extLst>
          </p:cNvPr>
          <p:cNvSpPr txBox="1"/>
          <p:nvPr/>
        </p:nvSpPr>
        <p:spPr>
          <a:xfrm>
            <a:off x="4586514" y="6371771"/>
            <a:ext cx="7444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Government</a:t>
            </a:r>
            <a:r>
              <a:rPr lang="fr-FR" sz="2000" dirty="0"/>
              <a:t> </a:t>
            </a:r>
            <a:r>
              <a:rPr lang="fr-FR" sz="2000" dirty="0" err="1"/>
              <a:t>wants</a:t>
            </a:r>
            <a:r>
              <a:rPr lang="fr-FR" sz="2000" dirty="0"/>
              <a:t> to </a:t>
            </a:r>
            <a:r>
              <a:rPr lang="fr-FR" sz="2000" dirty="0" err="1"/>
              <a:t>avoid</a:t>
            </a:r>
            <a:r>
              <a:rPr lang="fr-FR" sz="2000" dirty="0"/>
              <a:t> </a:t>
            </a:r>
            <a:r>
              <a:rPr lang="fr-FR" sz="2000" dirty="0" err="1"/>
              <a:t>growing</a:t>
            </a:r>
            <a:r>
              <a:rPr lang="fr-FR" sz="2000" dirty="0"/>
              <a:t> </a:t>
            </a:r>
            <a:r>
              <a:rPr lang="fr-FR" sz="2000" dirty="0" err="1"/>
              <a:t>unemployment</a:t>
            </a:r>
            <a:r>
              <a:rPr lang="fr-FR" sz="2000" dirty="0"/>
              <a:t> and social </a:t>
            </a:r>
            <a:r>
              <a:rPr lang="fr-FR" sz="2000" dirty="0" err="1"/>
              <a:t>unrest</a:t>
            </a:r>
            <a:endParaRPr lang="fr-FR" sz="2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D37460-5CB8-CAD8-5D0C-C160FB9685E1}"/>
              </a:ext>
            </a:extLst>
          </p:cNvPr>
          <p:cNvSpPr txBox="1"/>
          <p:nvPr/>
        </p:nvSpPr>
        <p:spPr>
          <a:xfrm>
            <a:off x="6299199" y="1277258"/>
            <a:ext cx="593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8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fr-FR" dirty="0"/>
              <a:t> a </a:t>
            </a:r>
            <a:r>
              <a:rPr lang="fr-FR" b="1" dirty="0"/>
              <a:t>massive </a:t>
            </a:r>
            <a:r>
              <a:rPr lang="fr-FR" b="1" dirty="0" err="1"/>
              <a:t>private</a:t>
            </a:r>
            <a:r>
              <a:rPr lang="fr-FR" b="1" dirty="0"/>
              <a:t> and public </a:t>
            </a:r>
            <a:r>
              <a:rPr lang="fr-FR" b="1" dirty="0" err="1"/>
              <a:t>debt</a:t>
            </a:r>
            <a:r>
              <a:rPr lang="fr-FR" b="1" dirty="0"/>
              <a:t> (in </a:t>
            </a:r>
            <a:r>
              <a:rPr lang="fr-FR" b="1" dirty="0" err="1"/>
              <a:t>particular</a:t>
            </a:r>
            <a:r>
              <a:rPr lang="fr-FR" b="1" dirty="0"/>
              <a:t> local gvt)</a:t>
            </a:r>
            <a:endParaRPr lang="fr-FR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E66BBA14-8A9F-5C17-CFCF-020AFFA3BD77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58935" cy="541751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3) 2009-2020: an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attempt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to change model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3B4FCB0-A082-4E93-B3E9-93764338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9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E5B271C-7E41-9ADE-42DE-DC762B0CC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4" y="2064817"/>
            <a:ext cx="5226706" cy="371484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25F6893-F2B5-C33D-E6E2-FC1BB43956F9}"/>
              </a:ext>
            </a:extLst>
          </p:cNvPr>
          <p:cNvSpPr txBox="1"/>
          <p:nvPr/>
        </p:nvSpPr>
        <p:spPr>
          <a:xfrm>
            <a:off x="949569" y="5884985"/>
            <a:ext cx="3668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Investment in construction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General Investment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excl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construction</a:t>
            </a:r>
          </a:p>
        </p:txBody>
      </p:sp>
    </p:spTree>
    <p:extLst>
      <p:ext uri="{BB962C8B-B14F-4D97-AF65-F5344CB8AC3E}">
        <p14:creationId xmlns:p14="http://schemas.microsoft.com/office/powerpoint/2010/main" val="26319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1"/>
      <p:bldP spid="5" grpId="1"/>
      <p:bldP spid="13" grpId="0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2875</Words>
  <Application>Microsoft Macintosh PowerPoint</Application>
  <PresentationFormat>Grand écran</PresentationFormat>
  <Paragraphs>259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ＭＳ Ｐゴシック</vt:lpstr>
      <vt:lpstr>Arial</vt:lpstr>
      <vt:lpstr>ArialMT</vt:lpstr>
      <vt:lpstr>Calibri</vt:lpstr>
      <vt:lpstr>Calibri Light</vt:lpstr>
      <vt:lpstr>ff4</vt:lpstr>
      <vt:lpstr>MuseoSans-300</vt:lpstr>
      <vt:lpstr>Open Sans</vt:lpstr>
      <vt:lpstr>var(--tr-font-regular)</vt:lpstr>
      <vt:lpstr>Wingdings</vt:lpstr>
      <vt:lpstr>Thème Office</vt:lpstr>
      <vt:lpstr>China’s ‘steroid growth’</vt:lpstr>
      <vt:lpstr>China’s steroid growth’</vt:lpstr>
      <vt:lpstr>China’s steroid growth’</vt:lpstr>
      <vt:lpstr>Présentation PowerPoint</vt:lpstr>
      <vt:lpstr>China’s ’steroid growth’</vt:lpstr>
      <vt:lpstr>China’s ’steroid growth’</vt:lpstr>
      <vt:lpstr>Présentation PowerPoint</vt:lpstr>
      <vt:lpstr>China’s ’steroid growth’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130</cp:revision>
  <dcterms:created xsi:type="dcterms:W3CDTF">2024-09-11T14:32:01Z</dcterms:created>
  <dcterms:modified xsi:type="dcterms:W3CDTF">2025-10-24T06:01:00Z</dcterms:modified>
</cp:coreProperties>
</file>