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7" r:id="rId11"/>
    <p:sldId id="278" r:id="rId12"/>
    <p:sldId id="279" r:id="rId13"/>
    <p:sldId id="280" r:id="rId14"/>
    <p:sldId id="281" r:id="rId15"/>
    <p:sldId id="276" r:id="rId16"/>
    <p:sldId id="266" r:id="rId17"/>
    <p:sldId id="267" r:id="rId18"/>
    <p:sldId id="269" r:id="rId19"/>
    <p:sldId id="268" r:id="rId20"/>
    <p:sldId id="270" r:id="rId21"/>
    <p:sldId id="271" r:id="rId22"/>
    <p:sldId id="272" r:id="rId23"/>
    <p:sldId id="274" r:id="rId24"/>
    <p:sldId id="27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589"/>
  </p:normalViewPr>
  <p:slideViewPr>
    <p:cSldViewPr snapToGrid="0" snapToObjects="1">
      <p:cViewPr varScale="1">
        <p:scale>
          <a:sx n="95" d="100"/>
          <a:sy n="95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D8B9-BB23-7D49-9DBD-275DA62BF7C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FF6A-3037-BA41-89FF-E95009C8B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8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La circulation comprend 2 circuits en série, traversés par le même débit (volume/minute) mais à des pressions différentes.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Le cœur droit 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reçoit le sang veineux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systémique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par les veines caves supérieure et inférieure et l'envoie vers les poumons par l'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artère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pulmonaire </a:t>
            </a:r>
            <a:endParaRPr lang="fr-FR" dirty="0"/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Le cœur gauche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reçoit le sang oxygéné́ des poumons par les veines pulmonaires et l'envoie vers les organes par l'aorte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07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Catécholamines : </a:t>
            </a:r>
            <a:r>
              <a:rPr lang="fr-FR" dirty="0" err="1"/>
              <a:t>Durée</a:t>
            </a:r>
            <a:r>
              <a:rPr lang="fr-FR" dirty="0"/>
              <a:t> d ’action 10 fois plus longue que celle des nerfs.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139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ACE: enzyme de conversion de l’angiotensine</a:t>
            </a:r>
          </a:p>
          <a:p>
            <a:r>
              <a:rPr lang="fr-FR" dirty="0"/>
              <a:t>Aldostérone: sécrétion rénale de potassium et réabsorption de sodium qui s’accompagne d’une rétention d’eau.</a:t>
            </a:r>
          </a:p>
          <a:p>
            <a:r>
              <a:rPr lang="fr-FR" dirty="0"/>
              <a:t>ADH: hormone </a:t>
            </a:r>
            <a:r>
              <a:rPr lang="fr-FR" dirty="0" err="1"/>
              <a:t>anti-diurétique</a:t>
            </a:r>
            <a:r>
              <a:rPr lang="fr-FR" dirty="0"/>
              <a:t> (rétention d’eau libre)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9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Comparaison des pressions qui règnent au cours du cycle cardiaque dans les cavités gauches et droites.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7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Dilatation de la paroi de l’</a:t>
            </a:r>
            <a:r>
              <a:rPr lang="fr-FR" dirty="0" err="1"/>
              <a:t>artère</a:t>
            </a:r>
            <a:r>
              <a:rPr lang="fr-FR" dirty="0"/>
              <a:t> pendant la systole, le sang et l’</a:t>
            </a:r>
            <a:r>
              <a:rPr lang="fr-FR" dirty="0" err="1"/>
              <a:t>énergie</a:t>
            </a:r>
            <a:r>
              <a:rPr lang="fr-FR" dirty="0"/>
              <a:t> sont emmagasinés, puis restitution lors de la diastole.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8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Au fur et a mesure que l’on s’éloigne de l’aorte=&gt; la proportion de cellules musculaire lisse et élastique s’inverse. Pas de limite nette.</a:t>
            </a:r>
          </a:p>
          <a:p>
            <a:endParaRPr lang="fr-FR" dirty="0">
              <a:ea typeface="ＭＳ Ｐゴシック" panose="020B0600070205080204" pitchFamily="34" charset="-128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Vaisseaux résistifs : fortes résistances car faible diamètre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8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L’onde de pouls (transfert d’énergie) est plus véloce que le déplacement du sang (transfert de matière)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=&gt; Détermination de sujets à risque cardiovasculaires (Rigidité pariétale : artériosclérose)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3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Flux turbulent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7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RPT: résistances périphériques totales</a:t>
            </a:r>
          </a:p>
          <a:p>
            <a:endParaRPr lang="fr-FR" dirty="0"/>
          </a:p>
          <a:p>
            <a:r>
              <a:rPr lang="fr-FR" dirty="0"/>
              <a:t>Pour majorer le VES: majorer le retour veineux (</a:t>
            </a:r>
            <a:r>
              <a:rPr lang="fr-FR" dirty="0" err="1"/>
              <a:t>précharge</a:t>
            </a:r>
            <a:r>
              <a:rPr lang="fr-FR" dirty="0"/>
              <a:t>) ou majorer l’</a:t>
            </a:r>
            <a:r>
              <a:rPr lang="fr-FR" dirty="0" err="1"/>
              <a:t>inotropisme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11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Active le réflexe, c’est à dire la réponse (involontaire).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0" dirty="0">
                <a:solidFill>
                  <a:srgbClr val="FF0000"/>
                </a:solidFill>
              </a:rPr>
              <a:t>Vasoconstriction artériolaire=&gt;</a:t>
            </a:r>
            <a:r>
              <a:rPr lang="fr-FR" altLang="fr-FR" sz="1200" b="0" dirty="0"/>
              <a:t> Augmentation RPT, augmentation de la PA.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0" dirty="0" err="1">
                <a:solidFill>
                  <a:schemeClr val="accent1"/>
                </a:solidFill>
              </a:rPr>
              <a:t>Veinoconstriction</a:t>
            </a:r>
            <a:r>
              <a:rPr lang="fr-FR" altLang="fr-FR" sz="1200" b="0" dirty="0">
                <a:solidFill>
                  <a:schemeClr val="accent1"/>
                </a:solidFill>
              </a:rPr>
              <a:t> =&gt;</a:t>
            </a:r>
            <a:r>
              <a:rPr lang="fr-FR" altLang="fr-FR" sz="1200" b="0" dirty="0"/>
              <a:t> Augmentation Retour Veineux , augmentation du DC, augmentation de la PA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7FF6A-3037-BA41-89FF-E95009C8B1D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49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41BD1-3D56-D945-AA0A-602160163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397825-48E7-804E-8DFC-7E6C8F119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CB6BD9-D324-CC41-8988-05610C59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228565-AFCA-084E-9D65-8E0BBD47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ABD44-C3FB-FD43-BE41-45C6F8C0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4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DCDEE-B61C-E04D-BDA3-4FC03012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252CCD-41EF-DC41-AFD9-3B9883341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BD5E8-339B-8346-9A78-E3916C2E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98398-9B83-D448-8634-36086EDE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5F18C8-4F8B-914F-83BD-0CFEB664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75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B45AF7-9DEA-CE4B-9C0C-F0FBC7FD5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2810F6-D911-B04C-ACD5-E1716A776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90BC8-0BF8-F94D-B308-105E13E9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D2D6BE-F70E-B244-96CF-DA818F10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CA169-09AA-C646-ABE2-B460C85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6AAA7-70AB-1543-9731-7DDFED54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4777D-B6BB-4C47-83D6-57943088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6037B0-6AFC-C448-BFCB-3B750EE2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978FCF-6F87-BC4C-B482-7C1AE778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B74C93-DEFA-564F-9F24-94CA4A82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48E18-853D-3A4E-BACD-59946E21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2D985C-8E5D-A947-B892-869CC1B4C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D0D58C-8123-EB48-8341-887D6644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C0541B-9DE3-F243-8392-402DEC8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BD22E-AE68-CE41-9B15-D07CED48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13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F4019-BBA6-F94E-BAC3-D3526903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B658D-ABFE-7740-958C-5CC4C341B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9CF0EC-69C8-9345-8132-F2388491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F0E16-68B2-114F-8ABE-F3256C17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C0827B-05FC-CC4B-8386-9717BFB2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C41E48-1693-3C47-A96D-2476CE7D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1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DB80A-4E0B-9744-8670-A35625D8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100681-A3D1-6143-91F9-FA1F85D6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20777-E09C-014A-8FC3-90A1B1A99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8C7146-3D89-9141-A489-BE7251028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74C11E-0B17-F94C-8860-11DAD9708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3EFC3D-BCE9-F64B-8D92-3D5F7C25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A3CCF6-859A-5746-A26B-686497DD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8CAF71-7E53-4A45-AB7B-FD2ECAC7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6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DC3CB-8AD6-D448-941B-34ABB168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5B4C00-C7B9-7E4E-95CC-70B08B6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E2A71B-1BB2-1E4E-A1F0-F417780A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E168CB-369F-484C-9DBC-C39E925A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56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C9AC0B-6930-8C48-9E82-B15724D7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E2A543-A23E-1549-A3AD-D6BD2865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A22F30-17FC-DD43-B0BA-C0674C73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4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FE9DF-CC61-F94B-96C7-7FFD2307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28089-7457-ED40-BF47-B5FE4309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0B2BCA-54F4-5647-AD44-37A34CCE8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AB750F-26A1-4B48-9682-13330C02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B8059F-151D-314D-9882-245EE8EF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A224BB-AAE3-1648-9D7A-1A33AE05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D1619-1A63-2B4D-8C64-C3EC5C3A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9A3851-24BF-9F48-991F-45FA7FD56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07FAF5-3FD4-EF42-B36C-83C01EA8F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1434B-E44A-284E-983C-235D4CE8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D2B1C1-A959-7A41-BA1E-0159F5C0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3078F-9DE1-3F46-92CA-60837023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6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515027-CE24-9340-A456-F5D821E1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4C3EE3-C030-C545-A46C-91F4D36D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EFB39-E179-6F46-A277-70F13E86C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8649-ACFD-3542-9E86-E5B131DDD01D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15C57-D328-304C-A8D2-F8A19DC3E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FF13A9-0A23-2140-AE7C-D7CEC2DE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3AB1-15B5-3D4A-8079-0B0671E5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37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42745-EE67-614E-A23C-5BFD0578C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ja-JP" dirty="0">
                <a:solidFill>
                  <a:srgbClr val="3399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Pression Artérielle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FBC800-A750-3146-B080-736A6301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Dr Simon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Leboube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82D79E2B-24E3-0645-8A0A-EC81566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031" y="583406"/>
            <a:ext cx="8643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3200" b="0" dirty="0">
                <a:solidFill>
                  <a:srgbClr val="FF99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FGSM2 </a:t>
            </a:r>
          </a:p>
          <a:p>
            <a:pPr algn="ctr" eaLnBrk="1" hangingPunct="1">
              <a:defRPr/>
            </a:pPr>
            <a:r>
              <a:rPr lang="fr-FR" sz="3200" b="0" dirty="0">
                <a:solidFill>
                  <a:srgbClr val="F79646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UE9 « système cardiovasculaire » \ Physiologie</a:t>
            </a:r>
            <a:endParaRPr lang="fr-FR" sz="3200" b="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E2CC20-C9F0-EA48-AEFA-F1B695995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910137"/>
            <a:ext cx="11861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A2DF9-6CA3-5F4B-A9A1-91084127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Pression artérielle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F58E4E-EF7F-0244-A18D-7390F999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5391" r="2260" b="3258"/>
          <a:stretch>
            <a:fillRect/>
          </a:stretch>
        </p:blipFill>
        <p:spPr bwMode="auto">
          <a:xfrm>
            <a:off x="6096000" y="1690688"/>
            <a:ext cx="5765304" cy="33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4B78FA0F-98DA-1244-9369-C102EB119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90688"/>
            <a:ext cx="4752975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systolique :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pression maximale constatée pendant le temps d’éjection ventriculaire.</a:t>
            </a:r>
          </a:p>
          <a:p>
            <a:pPr eaLnBrk="1" hangingPunct="1">
              <a:defRPr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diastolique :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pression minimale, existant dans les artères pendant la diastole </a:t>
            </a:r>
            <a:r>
              <a:rPr lang="fr-FR" altLang="fr-F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entre 2 contractions cardiaques</a:t>
            </a:r>
          </a:p>
          <a:p>
            <a:pPr eaLnBrk="1" hangingPunct="1">
              <a:defRPr/>
            </a:pPr>
            <a:endParaRPr lang="fr-FR" altLang="fr-FR" sz="2000" b="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 pulsée: </a:t>
            </a:r>
            <a:r>
              <a:rPr lang="fr-FR" altLang="fr-F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PAs-PAd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(reflète la compliance des vaisseaux)</a:t>
            </a:r>
          </a:p>
          <a:p>
            <a:pPr eaLnBrk="1" hangingPunct="1">
              <a:defRPr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2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moyenne :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valeur théorique si le flux était continu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287F3245-E916-FC4C-BC1D-38AEE5DED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00" y="5756315"/>
            <a:ext cx="2335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7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823DA-BCB9-8941-97FF-C56C4040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Pouls</a:t>
            </a:r>
            <a:endParaRPr lang="fr-FR" dirty="0"/>
          </a:p>
        </p:txBody>
      </p:sp>
      <p:pic>
        <p:nvPicPr>
          <p:cNvPr id="4" name="Picture 9" descr="doppler_6">
            <a:extLst>
              <a:ext uri="{FF2B5EF4-FFF2-40B4-BE49-F238E27FC236}">
                <a16:creationId xmlns:a16="http://schemas.microsoft.com/office/drawing/2014/main" id="{C3DF2576-E72E-A64D-9E89-11F998841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09" y="452399"/>
            <a:ext cx="3324682" cy="211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C02A431-72B4-E74C-9C8F-D7293CFC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1" y="1409268"/>
            <a:ext cx="704720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>
                <a:schemeClr val="tx1"/>
              </a:buClr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La propagation de l’onde de pression artérielle va générer une vibration artérielle =&gt; </a:t>
            </a:r>
            <a:r>
              <a:rPr lang="fr-FR" altLang="fr-F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pouls</a:t>
            </a:r>
          </a:p>
          <a:p>
            <a:pPr eaLnBrk="1" hangingPunct="1">
              <a:buClr>
                <a:srgbClr val="009999"/>
              </a:buClr>
              <a:buFont typeface="Wingdings" charset="2"/>
              <a:buChar char="Ø"/>
              <a:defRPr/>
            </a:pPr>
            <a:endParaRPr lang="fr-FR" altLang="fr-F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Peut-être palper sur artères superficielles</a:t>
            </a:r>
          </a:p>
          <a:p>
            <a:pPr eaLnBrk="1" hangingPunct="1">
              <a:buClr>
                <a:srgbClr val="009999"/>
              </a:buClr>
              <a:buFont typeface="Wingdings" charset="2"/>
              <a:buChar char="Ø"/>
              <a:defRPr/>
            </a:pPr>
            <a:endParaRPr lang="fr-FR" altLang="fr-F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Renseigne sur: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 La perméabilité en amont de l’artère palpée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 Le niveau de pression 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 La fréquence cardiaque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 Le rythme régulier ou non du cœur</a:t>
            </a:r>
          </a:p>
          <a:p>
            <a:pPr>
              <a:buFontTx/>
              <a:buChar char="-"/>
              <a:defRPr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 La structure des artères centrales (élasticité)</a:t>
            </a:r>
          </a:p>
        </p:txBody>
      </p:sp>
    </p:spTree>
    <p:extLst>
      <p:ext uri="{BB962C8B-B14F-4D97-AF65-F5344CB8AC3E}">
        <p14:creationId xmlns:p14="http://schemas.microsoft.com/office/powerpoint/2010/main" val="26521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BC4FF-7BBF-0F4B-8C80-97D3BA3F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Pouls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6011D-8529-1C48-A6BC-E15357E6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20682" r="47098" b="24203"/>
          <a:stretch>
            <a:fillRect/>
          </a:stretch>
        </p:blipFill>
        <p:spPr bwMode="auto">
          <a:xfrm>
            <a:off x="7000334" y="820571"/>
            <a:ext cx="4353466" cy="52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D8E35C-1C47-CB4F-B3C8-E8C1AE366315}"/>
              </a:ext>
            </a:extLst>
          </p:cNvPr>
          <p:cNvSpPr txBox="1"/>
          <p:nvPr/>
        </p:nvSpPr>
        <p:spPr>
          <a:xfrm>
            <a:off x="838200" y="1832732"/>
            <a:ext cx="5410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est possible de mesurer de façon non invasive la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vitesse de propagation de l’onde de pouls</a:t>
            </a:r>
          </a:p>
          <a:p>
            <a:pPr>
              <a:buClr>
                <a:schemeClr val="tx1"/>
              </a:buClr>
              <a:buFont typeface="Wingdings" charset="2"/>
              <a:buChar char="Ø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Celle-ci augmente avec la rigidité artérielle</a:t>
            </a:r>
          </a:p>
          <a:p>
            <a:pPr>
              <a:buClr>
                <a:schemeClr val="tx1"/>
              </a:buClr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Détermination des sujets à risque cardiovasculaires</a:t>
            </a:r>
          </a:p>
          <a:p>
            <a:pPr>
              <a:buClr>
                <a:schemeClr val="tx1"/>
              </a:buClr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(Rigidité pariétale : artériosclérose)</a:t>
            </a:r>
          </a:p>
          <a:p>
            <a:pPr>
              <a:buClr>
                <a:schemeClr val="tx1"/>
              </a:buClr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5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28172-CFA8-014B-8E02-2290E1A5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 Artérielle - Conditions de mesure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F63098-737F-F848-AABE-D938573D9F93}"/>
              </a:ext>
            </a:extLst>
          </p:cNvPr>
          <p:cNvSpPr txBox="1"/>
          <p:nvPr/>
        </p:nvSpPr>
        <p:spPr>
          <a:xfrm>
            <a:off x="179367" y="1580995"/>
            <a:ext cx="852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PA se mesure sur n’importe quelle artère de gros calibre</a:t>
            </a:r>
          </a:p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Unité de mesure : millimètre de mercure (mmHg)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B9EC5F-10BD-7844-AC81-38D50861DF58}"/>
              </a:ext>
            </a:extLst>
          </p:cNvPr>
          <p:cNvSpPr txBox="1"/>
          <p:nvPr/>
        </p:nvSpPr>
        <p:spPr>
          <a:xfrm>
            <a:off x="374073" y="2923310"/>
            <a:ext cx="66501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  <a:r>
              <a:rPr lang="fr-FR" alt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IRREPROCHABLE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Étalonnage du manomètre                          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Brassard adapté à la taille du bras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Position du patient, repos depuis 5 min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Inflation rapide / Dégonflement lent et régulier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Mesure au stéthoscope / mesure au pouls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Mesure automatisée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physio0014">
            <a:extLst>
              <a:ext uri="{FF2B5EF4-FFF2-40B4-BE49-F238E27FC236}">
                <a16:creationId xmlns:a16="http://schemas.microsoft.com/office/drawing/2014/main" id="{21BFB99E-1D14-BC44-B148-0DF74E9A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0146" r="15218" b="14493"/>
          <a:stretch>
            <a:fillRect/>
          </a:stretch>
        </p:blipFill>
        <p:spPr bwMode="auto">
          <a:xfrm>
            <a:off x="6095999" y="2640319"/>
            <a:ext cx="5742505" cy="39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1F608F9-ADA7-BB42-83F4-544B9290CC7E}"/>
              </a:ext>
            </a:extLst>
          </p:cNvPr>
          <p:cNvSpPr txBox="1"/>
          <p:nvPr/>
        </p:nvSpPr>
        <p:spPr>
          <a:xfrm>
            <a:off x="484909" y="5597236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Bruits liés à l’écoulement turbulent du sang dans l’artère comprimée par le brassard</a:t>
            </a:r>
          </a:p>
        </p:txBody>
      </p:sp>
    </p:spTree>
    <p:extLst>
      <p:ext uri="{BB962C8B-B14F-4D97-AF65-F5344CB8AC3E}">
        <p14:creationId xmlns:p14="http://schemas.microsoft.com/office/powerpoint/2010/main" val="400587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C18DD-E257-F74B-8DC2-03B6A5CF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 Artérielle</a:t>
            </a: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4632F5-29BD-D84F-BF7F-7D06B5C9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83" y="3970012"/>
            <a:ext cx="9630421" cy="27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cardiodiac.net/images/mapa5.jpg">
            <a:extLst>
              <a:ext uri="{FF2B5EF4-FFF2-40B4-BE49-F238E27FC236}">
                <a16:creationId xmlns:a16="http://schemas.microsoft.com/office/drawing/2014/main" id="{0138D912-371F-D846-8785-720D55C5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1364644"/>
            <a:ext cx="18732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www.revmed.ch/var/site/storage/images/rms-353/images/rms_idpas_d_isbn_pu2012-31s_sa05_art05_img003.jpg/1145333-1-fre-CH/RMS_idPAS_D_ISBN_pu2012-31s_sa05_art05_img003.jpg_i1140.jpg">
            <a:extLst>
              <a:ext uri="{FF2B5EF4-FFF2-40B4-BE49-F238E27FC236}">
                <a16:creationId xmlns:a16="http://schemas.microsoft.com/office/drawing/2014/main" id="{41ECAF31-88F2-3040-9B33-1617E4F9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29" b="49165"/>
          <a:stretch>
            <a:fillRect/>
          </a:stretch>
        </p:blipFill>
        <p:spPr bwMode="auto">
          <a:xfrm>
            <a:off x="7502670" y="333087"/>
            <a:ext cx="4356821" cy="34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BBF589-839A-674B-975A-C27CE1849DDB}"/>
              </a:ext>
            </a:extLst>
          </p:cNvPr>
          <p:cNvSpPr txBox="1"/>
          <p:nvPr/>
        </p:nvSpPr>
        <p:spPr>
          <a:xfrm>
            <a:off x="838200" y="1690688"/>
            <a:ext cx="4578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Variabilité:</a:t>
            </a:r>
          </a:p>
          <a:p>
            <a:pPr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cycle cardiaque</a:t>
            </a:r>
          </a:p>
          <a:p>
            <a:pPr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jour/nuit</a:t>
            </a:r>
          </a:p>
          <a:p>
            <a:pPr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activité</a:t>
            </a:r>
          </a:p>
          <a:p>
            <a:pPr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sujet âgé (rigidité artérielle)</a:t>
            </a:r>
          </a:p>
        </p:txBody>
      </p:sp>
    </p:spTree>
    <p:extLst>
      <p:ext uri="{BB962C8B-B14F-4D97-AF65-F5344CB8AC3E}">
        <p14:creationId xmlns:p14="http://schemas.microsoft.com/office/powerpoint/2010/main" val="342433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A1B08-843E-484C-96FF-00F694B2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Facteurs influençant la pression artérielle</a:t>
            </a: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316D87-9ED0-7847-8846-C4660EDF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32292" r="7178" b="27573"/>
          <a:stretch>
            <a:fillRect/>
          </a:stretch>
        </p:blipFill>
        <p:spPr bwMode="auto">
          <a:xfrm>
            <a:off x="1656912" y="1385886"/>
            <a:ext cx="8878175" cy="447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F06AA8-4FB4-0D43-8E84-E99F6352BEB1}"/>
              </a:ext>
            </a:extLst>
          </p:cNvPr>
          <p:cNvSpPr txBox="1"/>
          <p:nvPr/>
        </p:nvSpPr>
        <p:spPr>
          <a:xfrm>
            <a:off x="5602872" y="5956300"/>
            <a:ext cx="50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Vasoconstriction :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RPT = ↑ PA</a:t>
            </a:r>
          </a:p>
          <a:p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Vasodilatation :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↓ RPT = ↓ PA</a:t>
            </a:r>
          </a:p>
        </p:txBody>
      </p:sp>
    </p:spTree>
    <p:extLst>
      <p:ext uri="{BB962C8B-B14F-4D97-AF65-F5344CB8AC3E}">
        <p14:creationId xmlns:p14="http://schemas.microsoft.com/office/powerpoint/2010/main" val="239163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B5441-411E-E84F-BCF9-7E8B5C52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de la pression artérielle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BF3971-D956-9340-B9EC-3371FC5B8E5F}"/>
              </a:ext>
            </a:extLst>
          </p:cNvPr>
          <p:cNvSpPr txBox="1"/>
          <p:nvPr/>
        </p:nvSpPr>
        <p:spPr>
          <a:xfrm>
            <a:off x="5289319" y="2274838"/>
            <a:ext cx="60644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 et long terme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Cathécholamines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Système rénine-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angiotosine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-aldostérone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Facteur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natriurétique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auriculaire</a:t>
            </a:r>
          </a:p>
          <a:p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A383A3-5368-A74F-9D43-6CCFCCF07119}"/>
              </a:ext>
            </a:extLst>
          </p:cNvPr>
          <p:cNvSpPr txBox="1"/>
          <p:nvPr/>
        </p:nvSpPr>
        <p:spPr>
          <a:xfrm>
            <a:off x="838200" y="2274838"/>
            <a:ext cx="3616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terme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Barorécepteurs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Mécanorécepteurs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Volorécepteurs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Réponse ischémique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0231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8D4F5-83B2-E44B-959D-08D99999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1292" cy="1325563"/>
          </a:xfrm>
        </p:spPr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à court terme - Barorécepteurs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4D6C8-B0EB-0741-82DA-E1303137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853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None/>
              <a:defRPr/>
            </a:pPr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Barorécepteurs haute-pression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Localisations : </a:t>
            </a: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 aortique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 carotidien.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Mécanorécepteur sensible à l’étirement de la paroi liée à une augmentation de pression.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Informent les centres nerveux régulateurs de la PA (centre cardiovasculaire bulbaire)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nerfs afférents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nerf vague et nerf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Héring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Relient les barorécepteurs au centre cardiovasculaire bulbaire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9A2B5-E234-C841-92CF-E88B6A19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1566867"/>
            <a:ext cx="33067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3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92B5D-A6AC-9F40-B298-6ECC96C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182" cy="1325563"/>
          </a:xfrm>
        </p:spPr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à court terme - Barorécepteurs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AF1C7-6BEA-1F4A-8359-EC8133FB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"/>
          <a:stretch>
            <a:fillRect/>
          </a:stretch>
        </p:blipFill>
        <p:spPr bwMode="auto">
          <a:xfrm>
            <a:off x="5186362" y="1218405"/>
            <a:ext cx="6640298" cy="545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41A146-A6F1-A740-AC58-4333FA436C1A}"/>
              </a:ext>
            </a:extLst>
          </p:cNvPr>
          <p:cNvSpPr txBox="1"/>
          <p:nvPr/>
        </p:nvSpPr>
        <p:spPr>
          <a:xfrm>
            <a:off x="718269" y="2080207"/>
            <a:ext cx="446809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Fonctionnement :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Transmission des messages nerveux sous la forme de trains d’impulsions électriques, codés en fréquence </a:t>
            </a:r>
          </a:p>
        </p:txBody>
      </p:sp>
    </p:spTree>
    <p:extLst>
      <p:ext uri="{BB962C8B-B14F-4D97-AF65-F5344CB8AC3E}">
        <p14:creationId xmlns:p14="http://schemas.microsoft.com/office/powerpoint/2010/main" val="222428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0B6E8-E759-B64A-ADA7-B2F47F29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1007437" cy="1325563"/>
          </a:xfrm>
        </p:spPr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à court terme - Barorécepteurs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1A299E-3840-4D46-91C2-4A6A2B34288B}"/>
              </a:ext>
            </a:extLst>
          </p:cNvPr>
          <p:cNvSpPr txBox="1"/>
          <p:nvPr/>
        </p:nvSpPr>
        <p:spPr>
          <a:xfrm>
            <a:off x="838198" y="4099085"/>
            <a:ext cx="4468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nerfs efférents 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Relient le centre cardio-bulbaire au cœur et aux vaisseaux.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Nerfs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sympathiques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parasympatiques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248051-012E-AF4A-AACF-BD9E23C05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55" y="1466253"/>
            <a:ext cx="6218168" cy="53863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E17F51-4385-DA40-91DB-409746C84AC8}"/>
              </a:ext>
            </a:extLst>
          </p:cNvPr>
          <p:cNvSpPr txBox="1"/>
          <p:nvPr/>
        </p:nvSpPr>
        <p:spPr>
          <a:xfrm>
            <a:off x="838198" y="1768876"/>
            <a:ext cx="4468093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nerfs afférents</a:t>
            </a: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Nerf vague et nerf de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Héring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Relient les barorécepteurs au centre cardiovasculaire bulbaire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1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61D1C-0AC4-1F46-9930-75D798E3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Circulation générale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5E7F83-001B-E541-8939-1AE19A7B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8" y="1292041"/>
            <a:ext cx="4323644" cy="5041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A04A27-2383-E745-92A7-0E214D93C68E}"/>
              </a:ext>
            </a:extLst>
          </p:cNvPr>
          <p:cNvSpPr txBox="1"/>
          <p:nvPr/>
        </p:nvSpPr>
        <p:spPr>
          <a:xfrm>
            <a:off x="1016000" y="1873956"/>
            <a:ext cx="538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None/>
            </a:pP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circulations </a:t>
            </a:r>
            <a:r>
              <a:rPr lang="fr-FR" altLang="fr-FR" sz="2400" b="1" u="sng" dirty="0">
                <a:solidFill>
                  <a:srgbClr val="3399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 série</a:t>
            </a:r>
          </a:p>
          <a:p>
            <a:pPr marL="457200" indent="-457200"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Circulation systémique </a:t>
            </a:r>
            <a:r>
              <a:rPr lang="fr-FR" altLang="fr-FR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 grande circulation: du VG à l’OD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Circulation pulmonaire </a:t>
            </a:r>
            <a:r>
              <a:rPr lang="fr-FR" altLang="fr-FR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 petite circulation: du VD à l’OG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FF16FD-6729-3B4C-A9B9-F33BE1FAD28C}"/>
              </a:ext>
            </a:extLst>
          </p:cNvPr>
          <p:cNvSpPr txBox="1"/>
          <p:nvPr/>
        </p:nvSpPr>
        <p:spPr>
          <a:xfrm>
            <a:off x="1016000" y="4229582"/>
            <a:ext cx="471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Même débit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sanguin</a:t>
            </a:r>
          </a:p>
          <a:p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Hémodynamiques différentes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(niveau de pression)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8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42934-CDF3-A940-A417-3C9F19F6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à court terme - Autres récepteurs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152D15-6688-2348-9DC0-A823E635AFB3}"/>
              </a:ext>
            </a:extLst>
          </p:cNvPr>
          <p:cNvSpPr txBox="1"/>
          <p:nvPr/>
        </p:nvSpPr>
        <p:spPr>
          <a:xfrm>
            <a:off x="838199" y="1690688"/>
            <a:ext cx="11134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Volorécepteurs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Situés dans la parois du système basse pression (oreillette et circulation pulmonaire)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Répondent aux variations de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Réflexe semblable à celui des barorécepteurs (via le centre CV bulbaire)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Chémorécepteurs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Situés dans les parois aortique et carotidienne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S’activent pour une baisse de la PAM entre 40-80 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Sensibles aux variations de la concentration en O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en CO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au pH 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↓ PA =&gt; ↓ O</a:t>
            </a:r>
            <a:r>
              <a:rPr lang="fr-FR" alt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↓ pH,↑ CO</a:t>
            </a:r>
            <a:r>
              <a:rPr lang="fr-FR" alt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Stimule le centre vasomoteur centrale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6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6A03E-0DB5-634A-B642-7DC3DA6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à court terme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1E2D0-3748-9C46-B72D-2A82B7EEB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réponse ischémique centrale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Lorsque la PAM &lt; 50mmHg =&gt; cerveau devient ischémique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Stimulation massive du centre vasomoteur bulbaire,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Vasoconstriction périphérique intense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pathologiques +++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7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EA700-8640-7E4F-9616-6A29482A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Régulation à moyen et long terme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367025-1210-FB4A-AA96-1A0284E19F81}"/>
              </a:ext>
            </a:extLst>
          </p:cNvPr>
          <p:cNvSpPr txBox="1"/>
          <p:nvPr/>
        </p:nvSpPr>
        <p:spPr>
          <a:xfrm>
            <a:off x="838200" y="1595021"/>
            <a:ext cx="10663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Systèmes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hormonaux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humoraux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agissant sur la vasomotricité ++ et/ou la volémie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Catécholamines :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Noradrénaline et Adrénaline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Sécrétées par les surrénales sous stimulation sympathique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Effet vasoconstricteur</a:t>
            </a:r>
          </a:p>
          <a:p>
            <a:pPr>
              <a:buFont typeface="Wingdings" charset="2"/>
              <a:buChar char="Ø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Rénine-Angiotensine-Aldostérone :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Action vasoconstrictrice + Action sur la volémie</a:t>
            </a:r>
          </a:p>
          <a:p>
            <a:pPr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 </a:t>
            </a:r>
            <a:r>
              <a:rPr lang="fr-FR" altLang="fr-FR" sz="2400" dirty="0" err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natriurétique</a:t>
            </a:r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auriculaire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Stocké dans des granules intracellulaires auriculaires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Libéré en cas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d’élévation de la volémie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Diurétique,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natriuretique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vasodilateur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3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a/a2/Renin-angiotensin-aldosterone_system.png">
            <a:extLst>
              <a:ext uri="{FF2B5EF4-FFF2-40B4-BE49-F238E27FC236}">
                <a16:creationId xmlns:a16="http://schemas.microsoft.com/office/drawing/2014/main" id="{AF4C1165-5267-764F-9C88-0C4DE21B1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 bwMode="auto">
          <a:xfrm>
            <a:off x="0" y="414333"/>
            <a:ext cx="12192000" cy="62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F1FC97-F34D-4A4F-A3F0-5795854CD064}"/>
              </a:ext>
            </a:extLst>
          </p:cNvPr>
          <p:cNvSpPr/>
          <p:nvPr/>
        </p:nvSpPr>
        <p:spPr>
          <a:xfrm>
            <a:off x="6096000" y="1785934"/>
            <a:ext cx="2476500" cy="20859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915798-4C3D-C540-8F27-5C59B3A05654}"/>
              </a:ext>
            </a:extLst>
          </p:cNvPr>
          <p:cNvSpPr/>
          <p:nvPr/>
        </p:nvSpPr>
        <p:spPr>
          <a:xfrm>
            <a:off x="6096000" y="3943348"/>
            <a:ext cx="3176588" cy="10334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72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2AC79-AF24-2143-9952-7DB5606B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Exemple : mise en jeu du baroréflexe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8B62DE-1EC5-2046-B366-42565BD4443B}"/>
              </a:ext>
            </a:extLst>
          </p:cNvPr>
          <p:cNvSpPr txBox="1"/>
          <p:nvPr/>
        </p:nvSpPr>
        <p:spPr>
          <a:xfrm>
            <a:off x="5353345" y="1435430"/>
            <a:ext cx="148530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2098EB-0957-464F-8CDD-E66C2660F145}"/>
              </a:ext>
            </a:extLst>
          </p:cNvPr>
          <p:cNvSpPr txBox="1"/>
          <p:nvPr/>
        </p:nvSpPr>
        <p:spPr>
          <a:xfrm>
            <a:off x="4988718" y="2096436"/>
            <a:ext cx="221456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Pression artérielle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50C105-A079-8C44-8DCC-74A7B87BE17D}"/>
              </a:ext>
            </a:extLst>
          </p:cNvPr>
          <p:cNvSpPr txBox="1"/>
          <p:nvPr/>
        </p:nvSpPr>
        <p:spPr>
          <a:xfrm>
            <a:off x="4588667" y="2746751"/>
            <a:ext cx="301466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Activité des barorécepteurs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F03FF5-8D86-BC4C-8C57-94F23DD55630}"/>
              </a:ext>
            </a:extLst>
          </p:cNvPr>
          <p:cNvSpPr txBox="1"/>
          <p:nvPr/>
        </p:nvSpPr>
        <p:spPr>
          <a:xfrm>
            <a:off x="9996487" y="2671852"/>
            <a:ext cx="175736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Activite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́ ∑ à destination artériolaire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153072-729E-974E-9BC6-4925B0C1A180}"/>
              </a:ext>
            </a:extLst>
          </p:cNvPr>
          <p:cNvSpPr txBox="1"/>
          <p:nvPr/>
        </p:nvSpPr>
        <p:spPr>
          <a:xfrm>
            <a:off x="6902647" y="3690613"/>
            <a:ext cx="175736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Activite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́ ∑ à destination veineuse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04CB35-056F-9C4B-BDC8-85F9621807B2}"/>
              </a:ext>
            </a:extLst>
          </p:cNvPr>
          <p:cNvSpPr txBox="1"/>
          <p:nvPr/>
        </p:nvSpPr>
        <p:spPr>
          <a:xfrm>
            <a:off x="3775918" y="3690613"/>
            <a:ext cx="175736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Activite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́ ∑ à destination cardiaque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074582-9BF9-CC43-8633-C68D8B5524CF}"/>
              </a:ext>
            </a:extLst>
          </p:cNvPr>
          <p:cNvSpPr txBox="1"/>
          <p:nvPr/>
        </p:nvSpPr>
        <p:spPr>
          <a:xfrm>
            <a:off x="797612" y="2671852"/>
            <a:ext cx="179795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Activite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́ ∑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destination cardiaque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43E83D-8EC8-E842-B6FF-ED20490555F3}"/>
              </a:ext>
            </a:extLst>
          </p:cNvPr>
          <p:cNvSpPr txBox="1"/>
          <p:nvPr/>
        </p:nvSpPr>
        <p:spPr>
          <a:xfrm>
            <a:off x="7052964" y="5002969"/>
            <a:ext cx="145672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retour veineux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D4E68B-3D94-9A4E-98E9-59CB6C34A323}"/>
              </a:ext>
            </a:extLst>
          </p:cNvPr>
          <p:cNvSpPr txBox="1"/>
          <p:nvPr/>
        </p:nvSpPr>
        <p:spPr>
          <a:xfrm>
            <a:off x="9996487" y="5259230"/>
            <a:ext cx="175736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Résistances périphériques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009228-CA85-5240-B517-2444BD449C7D}"/>
              </a:ext>
            </a:extLst>
          </p:cNvPr>
          <p:cNvSpPr txBox="1"/>
          <p:nvPr/>
        </p:nvSpPr>
        <p:spPr>
          <a:xfrm>
            <a:off x="1099391" y="4193747"/>
            <a:ext cx="116205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55097BA-E673-E942-84F2-8235173C92F2}"/>
              </a:ext>
            </a:extLst>
          </p:cNvPr>
          <p:cNvSpPr txBox="1"/>
          <p:nvPr/>
        </p:nvSpPr>
        <p:spPr>
          <a:xfrm>
            <a:off x="4002919" y="5090746"/>
            <a:ext cx="125611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VES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6C7105-4F41-DE49-98A3-4016D0E70598}"/>
              </a:ext>
            </a:extLst>
          </p:cNvPr>
          <p:cNvSpPr txBox="1"/>
          <p:nvPr/>
        </p:nvSpPr>
        <p:spPr>
          <a:xfrm>
            <a:off x="1716881" y="5259231"/>
            <a:ext cx="148351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↑ Débit cardiaque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64B196-1143-5249-9612-EFEBF4B33ECC}"/>
              </a:ext>
            </a:extLst>
          </p:cNvPr>
          <p:cNvSpPr txBox="1"/>
          <p:nvPr/>
        </p:nvSpPr>
        <p:spPr>
          <a:xfrm>
            <a:off x="5295602" y="5846544"/>
            <a:ext cx="175736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Pression artérielle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55C7ED7-27B5-D14E-8AEE-1426CD8BF1BC}"/>
              </a:ext>
            </a:extLst>
          </p:cNvPr>
          <p:cNvCxnSpPr>
            <a:cxnSpLocks/>
          </p:cNvCxnSpPr>
          <p:nvPr/>
        </p:nvCxnSpPr>
        <p:spPr>
          <a:xfrm>
            <a:off x="6129332" y="1828800"/>
            <a:ext cx="0" cy="220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E0F8629-CA51-5C4A-BE47-86D329818173}"/>
              </a:ext>
            </a:extLst>
          </p:cNvPr>
          <p:cNvCxnSpPr>
            <a:cxnSpLocks/>
          </p:cNvCxnSpPr>
          <p:nvPr/>
        </p:nvCxnSpPr>
        <p:spPr>
          <a:xfrm>
            <a:off x="6132496" y="2499632"/>
            <a:ext cx="0" cy="220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70E61EF-79C1-7B43-B01F-B19822267581}"/>
              </a:ext>
            </a:extLst>
          </p:cNvPr>
          <p:cNvCxnSpPr>
            <a:cxnSpLocks/>
          </p:cNvCxnSpPr>
          <p:nvPr/>
        </p:nvCxnSpPr>
        <p:spPr>
          <a:xfrm>
            <a:off x="7737416" y="2913311"/>
            <a:ext cx="2145620" cy="181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24D1DD1-CFFB-D147-9903-1C275CCA583E}"/>
              </a:ext>
            </a:extLst>
          </p:cNvPr>
          <p:cNvCxnSpPr>
            <a:cxnSpLocks/>
          </p:cNvCxnSpPr>
          <p:nvPr/>
        </p:nvCxnSpPr>
        <p:spPr>
          <a:xfrm flipH="1">
            <a:off x="2759117" y="2930644"/>
            <a:ext cx="1681803" cy="7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2CEBDBA-4635-CF41-AC7C-71CBB0549334}"/>
              </a:ext>
            </a:extLst>
          </p:cNvPr>
          <p:cNvCxnSpPr>
            <a:cxnSpLocks/>
          </p:cNvCxnSpPr>
          <p:nvPr/>
        </p:nvCxnSpPr>
        <p:spPr>
          <a:xfrm>
            <a:off x="5213552" y="3430470"/>
            <a:ext cx="0" cy="220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946EC32-5A4C-8A40-A5F7-14F702E66632}"/>
              </a:ext>
            </a:extLst>
          </p:cNvPr>
          <p:cNvCxnSpPr>
            <a:cxnSpLocks/>
          </p:cNvCxnSpPr>
          <p:nvPr/>
        </p:nvCxnSpPr>
        <p:spPr>
          <a:xfrm>
            <a:off x="7175058" y="3428340"/>
            <a:ext cx="0" cy="220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BB01F41-D1C9-474E-ADC2-8AD01BDB9CFB}"/>
              </a:ext>
            </a:extLst>
          </p:cNvPr>
          <p:cNvCxnSpPr>
            <a:cxnSpLocks/>
          </p:cNvCxnSpPr>
          <p:nvPr/>
        </p:nvCxnSpPr>
        <p:spPr>
          <a:xfrm>
            <a:off x="10859472" y="3696542"/>
            <a:ext cx="15696" cy="142356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B1E019F-B94E-034A-9ABE-58221F8C5CFF}"/>
              </a:ext>
            </a:extLst>
          </p:cNvPr>
          <p:cNvCxnSpPr>
            <a:cxnSpLocks/>
          </p:cNvCxnSpPr>
          <p:nvPr/>
        </p:nvCxnSpPr>
        <p:spPr>
          <a:xfrm>
            <a:off x="3325280" y="5620310"/>
            <a:ext cx="1888272" cy="52249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C2DBD1D-AD30-F54F-A9AA-4E4B321DBB05}"/>
              </a:ext>
            </a:extLst>
          </p:cNvPr>
          <p:cNvCxnSpPr>
            <a:cxnSpLocks/>
          </p:cNvCxnSpPr>
          <p:nvPr/>
        </p:nvCxnSpPr>
        <p:spPr>
          <a:xfrm flipH="1">
            <a:off x="7203280" y="5634009"/>
            <a:ext cx="2635599" cy="5357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70EC736-5172-0F4C-936C-999321727A1A}"/>
              </a:ext>
            </a:extLst>
          </p:cNvPr>
          <p:cNvCxnSpPr>
            <a:cxnSpLocks/>
          </p:cNvCxnSpPr>
          <p:nvPr/>
        </p:nvCxnSpPr>
        <p:spPr>
          <a:xfrm>
            <a:off x="4654599" y="4647200"/>
            <a:ext cx="0" cy="3995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EE323D0-E2C4-4C4E-86B1-49AB47EA937D}"/>
              </a:ext>
            </a:extLst>
          </p:cNvPr>
          <p:cNvCxnSpPr>
            <a:cxnSpLocks/>
          </p:cNvCxnSpPr>
          <p:nvPr/>
        </p:nvCxnSpPr>
        <p:spPr>
          <a:xfrm>
            <a:off x="7781328" y="4655551"/>
            <a:ext cx="0" cy="3222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97A3174-86DF-BD4F-A282-66F979906B40}"/>
              </a:ext>
            </a:extLst>
          </p:cNvPr>
          <p:cNvCxnSpPr>
            <a:cxnSpLocks/>
          </p:cNvCxnSpPr>
          <p:nvPr/>
        </p:nvCxnSpPr>
        <p:spPr>
          <a:xfrm flipH="1">
            <a:off x="5294791" y="5264585"/>
            <a:ext cx="1681803" cy="7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9D148E6-DD7D-1D4F-87F8-CE30794040B9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284485" y="5275412"/>
            <a:ext cx="718434" cy="16023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AC7241D6-D5C3-F940-9785-E3B196691264}"/>
              </a:ext>
            </a:extLst>
          </p:cNvPr>
          <p:cNvCxnSpPr>
            <a:cxnSpLocks/>
          </p:cNvCxnSpPr>
          <p:nvPr/>
        </p:nvCxnSpPr>
        <p:spPr>
          <a:xfrm>
            <a:off x="1750596" y="4653022"/>
            <a:ext cx="560082" cy="5068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6149536-AE5B-2A4A-85AC-45DFC55DBC56}"/>
              </a:ext>
            </a:extLst>
          </p:cNvPr>
          <p:cNvCxnSpPr>
            <a:cxnSpLocks/>
          </p:cNvCxnSpPr>
          <p:nvPr/>
        </p:nvCxnSpPr>
        <p:spPr>
          <a:xfrm>
            <a:off x="1677420" y="3696542"/>
            <a:ext cx="2996" cy="42159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9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D2EB4-7C8B-D44C-8609-141EA6AA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Circulation générale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56F1294-2E15-BC46-8E91-D550B958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205288" cy="48482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1EAD083-24E6-444A-B55E-D2F1CDE88724}"/>
              </a:ext>
            </a:extLst>
          </p:cNvPr>
          <p:cNvSpPr txBox="1"/>
          <p:nvPr/>
        </p:nvSpPr>
        <p:spPr>
          <a:xfrm>
            <a:off x="5834062" y="1919288"/>
            <a:ext cx="551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pressions dans le VD et l’AP sont 6 à 8 fois plus faibles que dans le VG et l’aorte.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39FE216-9A21-EF49-A068-9960D540E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36371"/>
              </p:ext>
            </p:extLst>
          </p:nvPr>
        </p:nvGraphicFramePr>
        <p:xfrm>
          <a:off x="5834062" y="3200560"/>
          <a:ext cx="5257800" cy="1723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31913426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856441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46119518"/>
                    </a:ext>
                  </a:extLst>
                </a:gridCol>
              </a:tblGrid>
              <a:tr h="574499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Aorte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Art </a:t>
                      </a:r>
                      <a:r>
                        <a:rPr lang="fr-FR" sz="2400" dirty="0" err="1"/>
                        <a:t>Pulm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24410"/>
                  </a:ext>
                </a:extLst>
              </a:tr>
              <a:tr h="574499">
                <a:tc>
                  <a:txBody>
                    <a:bodyPr/>
                    <a:lstStyle/>
                    <a:p>
                      <a:r>
                        <a:rPr lang="fr-FR" sz="2400" dirty="0"/>
                        <a:t>Systole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120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24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89351"/>
                  </a:ext>
                </a:extLst>
              </a:tr>
              <a:tr h="574499">
                <a:tc>
                  <a:txBody>
                    <a:bodyPr/>
                    <a:lstStyle/>
                    <a:p>
                      <a:r>
                        <a:rPr lang="fr-FR" sz="2400" dirty="0"/>
                        <a:t>Diastole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70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8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1007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870EC95-ACFF-7543-9939-B833CDD91850}"/>
              </a:ext>
            </a:extLst>
          </p:cNvPr>
          <p:cNvSpPr txBox="1"/>
          <p:nvPr/>
        </p:nvSpPr>
        <p:spPr>
          <a:xfrm>
            <a:off x="5815012" y="5217170"/>
            <a:ext cx="6110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que la pressions soit moins élevée au cours de la contraction, le VD éjecte le même débit que le VG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(débit = tension/résistances).</a:t>
            </a:r>
          </a:p>
        </p:txBody>
      </p:sp>
    </p:spTree>
    <p:extLst>
      <p:ext uri="{BB962C8B-B14F-4D97-AF65-F5344CB8AC3E}">
        <p14:creationId xmlns:p14="http://schemas.microsoft.com/office/powerpoint/2010/main" val="80538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697C0-1519-974D-996F-E976123B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Circulation des organes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9AAFB2-3225-FE4E-A8C1-94294F244536}"/>
              </a:ext>
            </a:extLst>
          </p:cNvPr>
          <p:cNvSpPr txBox="1"/>
          <p:nvPr/>
        </p:nvSpPr>
        <p:spPr>
          <a:xfrm>
            <a:off x="838200" y="2397269"/>
            <a:ext cx="5465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400" dirty="0">
                <a:solidFill>
                  <a:srgbClr val="3399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niveau des différents organes :</a:t>
            </a:r>
            <a:endParaRPr lang="fr-FR" altLang="fr-FR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Circulation sanguine est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 parallèle</a:t>
            </a:r>
          </a:p>
          <a:p>
            <a:pPr>
              <a:buClr>
                <a:srgbClr val="FF9900"/>
              </a:buClr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Le débit sanguin qui traverse un organe correspondra à un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% du débit cardiaque global adapté aux besoins </a:t>
            </a: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cet organe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G_7588">
            <a:extLst>
              <a:ext uri="{FF2B5EF4-FFF2-40B4-BE49-F238E27FC236}">
                <a16:creationId xmlns:a16="http://schemas.microsoft.com/office/drawing/2014/main" id="{8A4FF21B-D69B-F047-8B2F-30183B7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31546" r="27072" b="5696"/>
          <a:stretch>
            <a:fillRect/>
          </a:stretch>
        </p:blipFill>
        <p:spPr bwMode="auto">
          <a:xfrm>
            <a:off x="7269162" y="130688"/>
            <a:ext cx="3708400" cy="659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10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F6039-6EFF-F643-9C4C-08A81B64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artères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36AABC-45E6-CD45-854D-FB590037DC54}"/>
              </a:ext>
            </a:extLst>
          </p:cNvPr>
          <p:cNvSpPr txBox="1"/>
          <p:nvPr/>
        </p:nvSpPr>
        <p:spPr>
          <a:xfrm>
            <a:off x="557213" y="1599228"/>
            <a:ext cx="52720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Principale différence : la média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types: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 de conduction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Artère élastique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Etirement passif à chaque contraction cardiaque</a:t>
            </a:r>
          </a:p>
          <a:p>
            <a:pPr marL="742950" lvl="1" indent="-28575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 de distribution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Artère musculaire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Modulation du calibre donc des résistance =&gt; régulation du débit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physio0019">
            <a:extLst>
              <a:ext uri="{FF2B5EF4-FFF2-40B4-BE49-F238E27FC236}">
                <a16:creationId xmlns:a16="http://schemas.microsoft.com/office/drawing/2014/main" id="{71544167-E745-B44E-8ED2-C8907446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39189" r="45946" b="26576"/>
          <a:stretch>
            <a:fillRect/>
          </a:stretch>
        </p:blipFill>
        <p:spPr bwMode="auto">
          <a:xfrm>
            <a:off x="6689125" y="873125"/>
            <a:ext cx="4032848" cy="25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hysio0019">
            <a:extLst>
              <a:ext uri="{FF2B5EF4-FFF2-40B4-BE49-F238E27FC236}">
                <a16:creationId xmlns:a16="http://schemas.microsoft.com/office/drawing/2014/main" id="{369E797E-B3E9-9145-93DC-F4AFD00D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9189" r="14865" b="31982"/>
          <a:stretch>
            <a:fillRect/>
          </a:stretch>
        </p:blipFill>
        <p:spPr bwMode="auto">
          <a:xfrm>
            <a:off x="6689125" y="3685242"/>
            <a:ext cx="4037013" cy="28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2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0EA00-FE12-D446-9571-B66C4E25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artères de conduction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F8454A-7BD9-CE4F-A761-8A97147CA148}"/>
              </a:ext>
            </a:extLst>
          </p:cNvPr>
          <p:cNvSpPr txBox="1"/>
          <p:nvPr/>
        </p:nvSpPr>
        <p:spPr>
          <a:xfrm>
            <a:off x="292119" y="1930337"/>
            <a:ext cx="7705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(25mm) et </a:t>
            </a:r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artères de grand calibre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(&gt;7mm).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édia riche en </a:t>
            </a:r>
            <a:r>
              <a:rPr lang="fr-FR" altLang="fr-F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lames élastiques parallèles</a:t>
            </a: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L'adventice, proportionnellement à la media est peu épaisse.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Le rapport entre l’épaisseur de la paroi et la lumière est plus faible que celui d'une artère musculaire.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D53E90-8D33-624B-A082-637F8D0B14CE}"/>
              </a:ext>
            </a:extLst>
          </p:cNvPr>
          <p:cNvSpPr txBox="1"/>
          <p:nvPr/>
        </p:nvSpPr>
        <p:spPr>
          <a:xfrm>
            <a:off x="216694" y="5015547"/>
            <a:ext cx="1175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Réservoir de pression (vaisseaux capacitifs) - Faibles résistances (car gros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diamètre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d’un flux discontinu en un flux continu pulsatile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(= effet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Windkessel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C6F633B0-6C5B-7F4B-B719-B0EBA02FC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44" y="1522783"/>
            <a:ext cx="39131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3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A78E5-8301-FC4A-B991-5EDB8638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artères de distribution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66F9CD-1F23-1840-AEE0-7371F499C065}"/>
              </a:ext>
            </a:extLst>
          </p:cNvPr>
          <p:cNvSpPr txBox="1"/>
          <p:nvPr/>
        </p:nvSpPr>
        <p:spPr>
          <a:xfrm>
            <a:off x="838200" y="1690688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Artères périphériques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moyen (&lt;7mm) et petit calibre (&lt;2mm).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édia riche en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musculaire lisse</a:t>
            </a:r>
            <a:r>
              <a:rPr lang="fr-FR" alt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1C18F8-F95F-B647-9883-323B1356AA2A}"/>
              </a:ext>
            </a:extLst>
          </p:cNvPr>
          <p:cNvSpPr txBox="1"/>
          <p:nvPr/>
        </p:nvSpPr>
        <p:spPr>
          <a:xfrm>
            <a:off x="838200" y="2827004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Artérioles :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diamètre 30 - 200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Paroi relativement épaisse (20 µm comparé au 30 µm de la lumière)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très musculaire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innervée par le SN sympathique (vasoconstriction)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Vasomotricité +++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1CA708-9FAB-4F4E-B96B-CDC33BC9264A}"/>
              </a:ext>
            </a:extLst>
          </p:cNvPr>
          <p:cNvSpPr txBox="1"/>
          <p:nvPr/>
        </p:nvSpPr>
        <p:spPr>
          <a:xfrm>
            <a:off x="838200" y="4673663"/>
            <a:ext cx="1115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Les artères de distributions sont des vaisseaux résistifs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Amortissement de la pression artérielle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Régulation locale du débit sanguin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Régulation de la pression artérielle</a:t>
            </a:r>
          </a:p>
        </p:txBody>
      </p:sp>
    </p:spTree>
    <p:extLst>
      <p:ext uri="{BB962C8B-B14F-4D97-AF65-F5344CB8AC3E}">
        <p14:creationId xmlns:p14="http://schemas.microsoft.com/office/powerpoint/2010/main" val="26463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1B841-49C6-4642-AAB9-7E994CD2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système veineux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65A91-24AF-454F-B80C-7265AF6E2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Veinules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vaisseaux résistifs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Vaisseaux mixtes (musculo-élastique) </a:t>
            </a: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Capacité́ contractile variable (selon stimulation par le système lymphatique) </a:t>
            </a: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Régulation des échanges capillaires </a:t>
            </a:r>
          </a:p>
          <a:p>
            <a:endParaRPr 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Veines :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vaisseaux capacitifs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Collecteurs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à résistance et pression basses : transmission sang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Fonction réservoir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distensibilité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(65% volume sang systémique)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Modulation du tonus vasomoteur par le système sympathique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veinoconstriction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C38922-6EB8-F14C-BE0C-739A0CD2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8"/>
          <a:stretch>
            <a:fillRect/>
          </a:stretch>
        </p:blipFill>
        <p:spPr bwMode="auto">
          <a:xfrm>
            <a:off x="5181600" y="1489997"/>
            <a:ext cx="6899564" cy="500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964A578-7AD7-C042-A694-7C6A8FAF3E1A}"/>
              </a:ext>
            </a:extLst>
          </p:cNvPr>
          <p:cNvSpPr txBox="1"/>
          <p:nvPr/>
        </p:nvSpPr>
        <p:spPr>
          <a:xfrm>
            <a:off x="290945" y="2267887"/>
            <a:ext cx="48906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Schématiquement la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systémique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est répartie en:</a:t>
            </a:r>
          </a:p>
          <a:p>
            <a:pPr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système de conduction: l’aorte et les artères de gros calibre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système à résistances variable: surtout les artérioles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système d’échanges formé par les capillaires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système collecteur: les veines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E1D7FD5-F133-4347-BFF6-4BE0294E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altLang="fr-FR" dirty="0">
                <a:solidFill>
                  <a:srgbClr val="FF99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Circulation systémique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68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1415</Words>
  <Application>Microsoft Macintosh PowerPoint</Application>
  <PresentationFormat>Grand écran</PresentationFormat>
  <Paragraphs>232</Paragraphs>
  <Slides>24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Thème Office</vt:lpstr>
      <vt:lpstr>Pression Artérielle</vt:lpstr>
      <vt:lpstr>Circulation générale</vt:lpstr>
      <vt:lpstr>Circulation générale</vt:lpstr>
      <vt:lpstr>Circulation des organes</vt:lpstr>
      <vt:lpstr>Les artères</vt:lpstr>
      <vt:lpstr>Les artères de conduction</vt:lpstr>
      <vt:lpstr>Les artères de distribution</vt:lpstr>
      <vt:lpstr>Le système veineux</vt:lpstr>
      <vt:lpstr>Circulation systémique</vt:lpstr>
      <vt:lpstr>Pression artérielle</vt:lpstr>
      <vt:lpstr>Pouls</vt:lpstr>
      <vt:lpstr>Pouls</vt:lpstr>
      <vt:lpstr>Pression Artérielle - Conditions de mesure</vt:lpstr>
      <vt:lpstr>Pression Artérielle</vt:lpstr>
      <vt:lpstr>Facteurs influençant la pression artérielle</vt:lpstr>
      <vt:lpstr>Régulation de la pression artérielle</vt:lpstr>
      <vt:lpstr>Régulation à court terme - Barorécepteurs</vt:lpstr>
      <vt:lpstr>Régulation à court terme - Barorécepteurs</vt:lpstr>
      <vt:lpstr>Régulation à court terme - Barorécepteurs</vt:lpstr>
      <vt:lpstr>Régulation à court terme - Autres récepteurs</vt:lpstr>
      <vt:lpstr>Régulation à court terme</vt:lpstr>
      <vt:lpstr>Régulation à moyen et long terme</vt:lpstr>
      <vt:lpstr>Présentation PowerPoint</vt:lpstr>
      <vt:lpstr>Exemple : mise en jeu du baroréflexe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Pression Arterielle</dc:title>
  <dc:creator>Théo CAMBET</dc:creator>
  <cp:lastModifiedBy>simon leboube</cp:lastModifiedBy>
  <cp:revision>36</cp:revision>
  <dcterms:created xsi:type="dcterms:W3CDTF">2021-10-11T09:16:03Z</dcterms:created>
  <dcterms:modified xsi:type="dcterms:W3CDTF">2022-09-21T15:21:47Z</dcterms:modified>
</cp:coreProperties>
</file>