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5" r:id="rId1"/>
  </p:sldMasterIdLst>
  <p:notesMasterIdLst>
    <p:notesMasterId r:id="rId26"/>
  </p:notesMasterIdLst>
  <p:sldIdLst>
    <p:sldId id="292" r:id="rId2"/>
    <p:sldId id="258" r:id="rId3"/>
    <p:sldId id="260" r:id="rId4"/>
    <p:sldId id="262" r:id="rId5"/>
    <p:sldId id="263" r:id="rId6"/>
    <p:sldId id="296" r:id="rId7"/>
    <p:sldId id="294" r:id="rId8"/>
    <p:sldId id="293" r:id="rId9"/>
    <p:sldId id="265" r:id="rId10"/>
    <p:sldId id="271" r:id="rId11"/>
    <p:sldId id="295" r:id="rId12"/>
    <p:sldId id="279" r:id="rId13"/>
    <p:sldId id="280" r:id="rId14"/>
    <p:sldId id="304" r:id="rId15"/>
    <p:sldId id="282" r:id="rId16"/>
    <p:sldId id="298" r:id="rId17"/>
    <p:sldId id="297" r:id="rId18"/>
    <p:sldId id="300" r:id="rId19"/>
    <p:sldId id="301" r:id="rId20"/>
    <p:sldId id="302" r:id="rId21"/>
    <p:sldId id="288" r:id="rId22"/>
    <p:sldId id="289" r:id="rId23"/>
    <p:sldId id="290" r:id="rId24"/>
    <p:sldId id="303" r:id="rId25"/>
  </p:sldIdLst>
  <p:sldSz cx="24384000" cy="13716000"/>
  <p:notesSz cx="6858000" cy="9144000"/>
  <p:custDataLst>
    <p:tags r:id="rId27"/>
  </p:custData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ff">
        <a:font>
          <a:latin typeface="Canela Bold"/>
          <a:ea typeface="Canela Bold"/>
          <a:cs typeface="Canela Bold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5EE"/>
          </a:solidFill>
        </a:fill>
      </a:tcStyle>
    </a:wholeTbl>
    <a:band2H>
      <a:tcTxStyle/>
      <a:tcStyle>
        <a:tcBdr/>
        <a:fill>
          <a:solidFill>
            <a:srgbClr val="E8EBF7"/>
          </a:solidFill>
        </a:fill>
      </a:tcStyle>
    </a:band2H>
    <a:firstCol>
      <a:tcTxStyle b="on" i="off">
        <a:font>
          <a:latin typeface="Canela Bold"/>
          <a:ea typeface="Canela Bold"/>
          <a:cs typeface="Canela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nela Bold"/>
          <a:ea typeface="Canela Bold"/>
          <a:cs typeface="Canela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nela Bold"/>
          <a:ea typeface="Canela Bold"/>
          <a:cs typeface="Canela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n" i="off">
        <a:font>
          <a:latin typeface="Canela Bold"/>
          <a:ea typeface="Canela Bold"/>
          <a:cs typeface="Canela Bold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EE5CD"/>
          </a:solidFill>
        </a:fill>
      </a:tcStyle>
    </a:wholeTbl>
    <a:band2H>
      <a:tcTxStyle/>
      <a:tcStyle>
        <a:tcBdr/>
        <a:fill>
          <a:solidFill>
            <a:srgbClr val="E8F2E7"/>
          </a:solidFill>
        </a:fill>
      </a:tcStyle>
    </a:band2H>
    <a:firstCol>
      <a:tcTxStyle b="on" i="off">
        <a:font>
          <a:latin typeface="Canela Bold"/>
          <a:ea typeface="Canela Bold"/>
          <a:cs typeface="Canela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Canela Bold"/>
          <a:ea typeface="Canela Bold"/>
          <a:cs typeface="Canela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Canela Bold"/>
          <a:ea typeface="Canela Bold"/>
          <a:cs typeface="Canela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n" i="off">
        <a:font>
          <a:latin typeface="Canela Bold"/>
          <a:ea typeface="Canela Bold"/>
          <a:cs typeface="Canela Bold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8D3E5"/>
          </a:solidFill>
        </a:fill>
      </a:tcStyle>
    </a:wholeTbl>
    <a:band2H>
      <a:tcTxStyle/>
      <a:tcStyle>
        <a:tcBdr/>
        <a:fill>
          <a:solidFill>
            <a:srgbClr val="ECEAF3"/>
          </a:solidFill>
        </a:fill>
      </a:tcStyle>
    </a:band2H>
    <a:firstCol>
      <a:tcTxStyle b="on" i="off">
        <a:font>
          <a:latin typeface="Canela Bold"/>
          <a:ea typeface="Canela Bold"/>
          <a:cs typeface="Canela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Canela Bold"/>
          <a:ea typeface="Canela Bold"/>
          <a:cs typeface="Canela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Canela Bold"/>
          <a:ea typeface="Canela Bold"/>
          <a:cs typeface="Canela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n" i="off">
        <a:font>
          <a:latin typeface="Canela Bold"/>
          <a:ea typeface="Canela Bold"/>
          <a:cs typeface="Canela Bold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nela Bold"/>
          <a:ea typeface="Canela Bold"/>
          <a:cs typeface="Canela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nela Bold"/>
          <a:ea typeface="Canela Bold"/>
          <a:cs typeface="Canela Bold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Canela Bold"/>
          <a:ea typeface="Canela Bold"/>
          <a:cs typeface="Canela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n" i="off">
        <a:font>
          <a:latin typeface="Canela Bold"/>
          <a:ea typeface="Canela Bold"/>
          <a:cs typeface="Canela Bold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Canela Bold"/>
          <a:ea typeface="Canela Bold"/>
          <a:cs typeface="Canela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Canela Bold"/>
          <a:ea typeface="Canela Bold"/>
          <a:cs typeface="Canela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Canela Bold"/>
          <a:ea typeface="Canela Bold"/>
          <a:cs typeface="Canela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n" i="off">
        <a:font>
          <a:latin typeface="Canela Bold"/>
          <a:ea typeface="Canela Bold"/>
          <a:cs typeface="Canela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nela Bold"/>
          <a:ea typeface="Canela Bold"/>
          <a:cs typeface="Canela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Canela Bold"/>
          <a:ea typeface="Canela Bold"/>
          <a:cs typeface="Canela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Canela Bold"/>
          <a:ea typeface="Canela Bold"/>
          <a:cs typeface="Canela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0573"/>
    <p:restoredTop sz="94902"/>
  </p:normalViewPr>
  <p:slideViewPr>
    <p:cSldViewPr snapToGrid="0">
      <p:cViewPr varScale="1">
        <p:scale>
          <a:sx n="10" d="100"/>
          <a:sy n="10" d="100"/>
        </p:scale>
        <p:origin x="248" y="22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6D8BE5-0D71-4E4E-85DC-947D56889E4F}" type="doc">
      <dgm:prSet loTypeId="urn:microsoft.com/office/officeart/2005/8/layout/hChevron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3DE5463-9622-48C0-9147-024A1E445689}">
      <dgm:prSet/>
      <dgm:spPr/>
      <dgm:t>
        <a:bodyPr/>
        <a:lstStyle/>
        <a:p>
          <a:r>
            <a:rPr lang="en-US" dirty="0" err="1">
              <a:latin typeface="Calibri" panose="020F0502020204030204" pitchFamily="34" charset="0"/>
              <a:cs typeface="Calibri" panose="020F0502020204030204" pitchFamily="34" charset="0"/>
            </a:rPr>
            <a:t>Connaître</a:t>
          </a:r>
          <a: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  <a:t> un ensemble de </a:t>
          </a:r>
          <a:r>
            <a:rPr lang="en-US" dirty="0" err="1">
              <a:latin typeface="Calibri" panose="020F0502020204030204" pitchFamily="34" charset="0"/>
              <a:cs typeface="Calibri" panose="020F0502020204030204" pitchFamily="34" charset="0"/>
            </a:rPr>
            <a:t>mécanismes</a:t>
          </a:r>
          <a: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  <a:t> derrière la construction des </a:t>
          </a:r>
          <a:r>
            <a:rPr lang="en-US" dirty="0" err="1">
              <a:latin typeface="Calibri" panose="020F0502020204030204" pitchFamily="34" charset="0"/>
              <a:cs typeface="Calibri" panose="020F0502020204030204" pitchFamily="34" charset="0"/>
            </a:rPr>
            <a:t>inégalités</a:t>
          </a:r>
          <a: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dirty="0" err="1">
              <a:latin typeface="Calibri" panose="020F0502020204030204" pitchFamily="34" charset="0"/>
              <a:cs typeface="Calibri" panose="020F0502020204030204" pitchFamily="34" charset="0"/>
            </a:rPr>
            <a:t>scolaires</a:t>
          </a:r>
          <a:endParaRPr lang="en-US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6D143FB-4A92-475F-A181-91EC8C483636}" type="parTrans" cxnId="{B751036C-E41B-4A2F-B751-E70B5540C16E}">
      <dgm:prSet/>
      <dgm:spPr/>
      <dgm:t>
        <a:bodyPr/>
        <a:lstStyle/>
        <a:p>
          <a:endParaRPr lang="en-US"/>
        </a:p>
      </dgm:t>
    </dgm:pt>
    <dgm:pt modelId="{8506B140-7EA3-4377-A901-DAF2DECCE39B}" type="sibTrans" cxnId="{B751036C-E41B-4A2F-B751-E70B5540C16E}">
      <dgm:prSet/>
      <dgm:spPr/>
      <dgm:t>
        <a:bodyPr/>
        <a:lstStyle/>
        <a:p>
          <a:endParaRPr lang="en-US"/>
        </a:p>
      </dgm:t>
    </dgm:pt>
    <dgm:pt modelId="{4C04E57F-9420-4B44-9F9D-56B1034A0A97}">
      <dgm:prSet/>
      <dgm:spPr/>
      <dgm:t>
        <a:bodyPr/>
        <a:lstStyle/>
        <a:p>
          <a:r>
            <a:rPr lang="en-US" dirty="0" err="1">
              <a:latin typeface="Calibri" panose="020F0502020204030204" pitchFamily="34" charset="0"/>
              <a:cs typeface="Calibri" panose="020F0502020204030204" pitchFamily="34" charset="0"/>
            </a:rPr>
            <a:t>Pouvoir</a:t>
          </a:r>
          <a: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dirty="0" err="1">
              <a:latin typeface="Calibri" panose="020F0502020204030204" pitchFamily="34" charset="0"/>
              <a:cs typeface="Calibri" panose="020F0502020204030204" pitchFamily="34" charset="0"/>
            </a:rPr>
            <a:t>remobiliser</a:t>
          </a:r>
          <a: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dirty="0" err="1">
              <a:latin typeface="Calibri" panose="020F0502020204030204" pitchFamily="34" charset="0"/>
              <a:cs typeface="Calibri" panose="020F0502020204030204" pitchFamily="34" charset="0"/>
            </a:rPr>
            <a:t>ces</a:t>
          </a:r>
          <a: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dirty="0" err="1">
              <a:latin typeface="Calibri" panose="020F0502020204030204" pitchFamily="34" charset="0"/>
              <a:cs typeface="Calibri" panose="020F0502020204030204" pitchFamily="34" charset="0"/>
            </a:rPr>
            <a:t>contenus</a:t>
          </a:r>
          <a: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dirty="0" err="1">
              <a:latin typeface="Calibri" panose="020F0502020204030204" pitchFamily="34" charset="0"/>
              <a:cs typeface="Calibri" panose="020F0502020204030204" pitchFamily="34" charset="0"/>
            </a:rPr>
            <a:t>sociologiques</a:t>
          </a:r>
          <a: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  <a:t> pour </a:t>
          </a:r>
          <a:r>
            <a:rPr lang="en-US" dirty="0" err="1">
              <a:latin typeface="Calibri" panose="020F0502020204030204" pitchFamily="34" charset="0"/>
              <a:cs typeface="Calibri" panose="020F0502020204030204" pitchFamily="34" charset="0"/>
            </a:rPr>
            <a:t>comprendre</a:t>
          </a:r>
          <a: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  <a:t> les </a:t>
          </a:r>
          <a:r>
            <a:rPr lang="en-US" dirty="0" err="1">
              <a:latin typeface="Calibri" panose="020F0502020204030204" pitchFamily="34" charset="0"/>
              <a:cs typeface="Calibri" panose="020F0502020204030204" pitchFamily="34" charset="0"/>
            </a:rPr>
            <a:t>inégalités</a:t>
          </a:r>
          <a: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dirty="0" err="1">
              <a:latin typeface="Calibri" panose="020F0502020204030204" pitchFamily="34" charset="0"/>
              <a:cs typeface="Calibri" panose="020F0502020204030204" pitchFamily="34" charset="0"/>
            </a:rPr>
            <a:t>d’apprentissage</a:t>
          </a:r>
          <a:endParaRPr lang="en-US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5D9BC50-A07B-4D8E-BC50-C8DCA9B433E6}" type="parTrans" cxnId="{D3D5C267-E3A2-407D-9EAA-CF5ED30CB1DB}">
      <dgm:prSet/>
      <dgm:spPr/>
      <dgm:t>
        <a:bodyPr/>
        <a:lstStyle/>
        <a:p>
          <a:endParaRPr lang="en-US"/>
        </a:p>
      </dgm:t>
    </dgm:pt>
    <dgm:pt modelId="{074AB8D3-C154-40C8-A3A2-9D7DF184D4E1}" type="sibTrans" cxnId="{D3D5C267-E3A2-407D-9EAA-CF5ED30CB1DB}">
      <dgm:prSet/>
      <dgm:spPr/>
      <dgm:t>
        <a:bodyPr/>
        <a:lstStyle/>
        <a:p>
          <a:endParaRPr lang="en-US"/>
        </a:p>
      </dgm:t>
    </dgm:pt>
    <dgm:pt modelId="{7C7DCC89-0CEA-494C-8600-EADA217890CD}">
      <dgm:prSet custT="1"/>
      <dgm:spPr/>
      <dgm:t>
        <a:bodyPr/>
        <a:lstStyle/>
        <a:p>
          <a:r>
            <a:rPr lang="en-US" sz="3800" dirty="0" err="1">
              <a:latin typeface="Calibri" panose="020F0502020204030204" pitchFamily="34" charset="0"/>
              <a:cs typeface="Calibri" panose="020F0502020204030204" pitchFamily="34" charset="0"/>
            </a:rPr>
            <a:t>Être</a:t>
          </a:r>
          <a:r>
            <a:rPr lang="en-US" sz="3800" dirty="0">
              <a:latin typeface="Calibri" panose="020F0502020204030204" pitchFamily="34" charset="0"/>
              <a:cs typeface="Calibri" panose="020F0502020204030204" pitchFamily="34" charset="0"/>
            </a:rPr>
            <a:t> capable de les </a:t>
          </a:r>
          <a:r>
            <a:rPr lang="en-US" sz="3800" dirty="0" err="1">
              <a:latin typeface="Calibri" panose="020F0502020204030204" pitchFamily="34" charset="0"/>
              <a:cs typeface="Calibri" panose="020F0502020204030204" pitchFamily="34" charset="0"/>
            </a:rPr>
            <a:t>réinvestir</a:t>
          </a:r>
          <a:r>
            <a:rPr lang="en-US" sz="3800" dirty="0">
              <a:latin typeface="Calibri" panose="020F0502020204030204" pitchFamily="34" charset="0"/>
              <a:cs typeface="Calibri" panose="020F0502020204030204" pitchFamily="34" charset="0"/>
            </a:rPr>
            <a:t> dans </a:t>
          </a:r>
          <a:r>
            <a:rPr lang="en-US" sz="3800" dirty="0" err="1">
              <a:latin typeface="Calibri" panose="020F0502020204030204" pitchFamily="34" charset="0"/>
              <a:cs typeface="Calibri" panose="020F0502020204030204" pitchFamily="34" charset="0"/>
            </a:rPr>
            <a:t>une</a:t>
          </a:r>
          <a:r>
            <a:rPr lang="en-US" sz="38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3800" dirty="0" err="1">
              <a:latin typeface="Calibri" panose="020F0502020204030204" pitchFamily="34" charset="0"/>
              <a:cs typeface="Calibri" panose="020F0502020204030204" pitchFamily="34" charset="0"/>
            </a:rPr>
            <a:t>optique</a:t>
          </a:r>
          <a:r>
            <a:rPr lang="en-US" sz="38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3800" dirty="0" err="1">
              <a:latin typeface="Calibri" panose="020F0502020204030204" pitchFamily="34" charset="0"/>
              <a:cs typeface="Calibri" panose="020F0502020204030204" pitchFamily="34" charset="0"/>
            </a:rPr>
            <a:t>réflexive</a:t>
          </a:r>
          <a:r>
            <a:rPr lang="en-US" sz="3800" dirty="0">
              <a:latin typeface="Calibri" panose="020F0502020204030204" pitchFamily="34" charset="0"/>
              <a:cs typeface="Calibri" panose="020F0502020204030204" pitchFamily="34" charset="0"/>
            </a:rPr>
            <a:t> pour </a:t>
          </a:r>
          <a:r>
            <a:rPr lang="en-US" sz="4000" dirty="0" err="1">
              <a:latin typeface="Calibri" panose="020F0502020204030204" pitchFamily="34" charset="0"/>
              <a:cs typeface="Calibri" panose="020F0502020204030204" pitchFamily="34" charset="0"/>
            </a:rPr>
            <a:t>repenser</a:t>
          </a:r>
          <a:r>
            <a:rPr lang="en-US" sz="3800" dirty="0">
              <a:latin typeface="Calibri" panose="020F0502020204030204" pitchFamily="34" charset="0"/>
              <a:cs typeface="Calibri" panose="020F0502020204030204" pitchFamily="34" charset="0"/>
            </a:rPr>
            <a:t> son </a:t>
          </a:r>
          <a:r>
            <a:rPr lang="en-US" sz="3800" dirty="0" err="1">
              <a:latin typeface="Calibri" panose="020F0502020204030204" pitchFamily="34" charset="0"/>
              <a:cs typeface="Calibri" panose="020F0502020204030204" pitchFamily="34" charset="0"/>
            </a:rPr>
            <a:t>positionnement</a:t>
          </a:r>
          <a:r>
            <a:rPr lang="en-US" sz="38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3800" dirty="0" err="1">
              <a:latin typeface="Calibri" panose="020F0502020204030204" pitchFamily="34" charset="0"/>
              <a:cs typeface="Calibri" panose="020F0502020204030204" pitchFamily="34" charset="0"/>
            </a:rPr>
            <a:t>professionnel</a:t>
          </a:r>
          <a:endParaRPr lang="en-US" sz="38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B06980B-8A36-4962-B0BC-13DCD9828EB3}" type="parTrans" cxnId="{B70A6864-039B-4849-AE4C-E18FC9DBCC4C}">
      <dgm:prSet/>
      <dgm:spPr/>
      <dgm:t>
        <a:bodyPr/>
        <a:lstStyle/>
        <a:p>
          <a:endParaRPr lang="en-US"/>
        </a:p>
      </dgm:t>
    </dgm:pt>
    <dgm:pt modelId="{2B841E0B-8590-4C8F-A60E-F547BEDF8359}" type="sibTrans" cxnId="{B70A6864-039B-4849-AE4C-E18FC9DBCC4C}">
      <dgm:prSet/>
      <dgm:spPr/>
      <dgm:t>
        <a:bodyPr/>
        <a:lstStyle/>
        <a:p>
          <a:endParaRPr lang="en-US"/>
        </a:p>
      </dgm:t>
    </dgm:pt>
    <dgm:pt modelId="{1ACAA84E-7D43-AB43-B161-03D86ED84AAC}" type="pres">
      <dgm:prSet presAssocID="{1D6D8BE5-0D71-4E4E-85DC-947D56889E4F}" presName="Name0" presStyleCnt="0">
        <dgm:presLayoutVars>
          <dgm:dir/>
          <dgm:resizeHandles val="exact"/>
        </dgm:presLayoutVars>
      </dgm:prSet>
      <dgm:spPr/>
    </dgm:pt>
    <dgm:pt modelId="{83D6C26C-99E1-1D4B-8E15-83DA805A8494}" type="pres">
      <dgm:prSet presAssocID="{D3DE5463-9622-48C0-9147-024A1E445689}" presName="parTxOnly" presStyleLbl="node1" presStyleIdx="0" presStyleCnt="3">
        <dgm:presLayoutVars>
          <dgm:bulletEnabled val="1"/>
        </dgm:presLayoutVars>
      </dgm:prSet>
      <dgm:spPr/>
    </dgm:pt>
    <dgm:pt modelId="{BB3D2B7A-6DD9-1E44-BA3D-3C1A4A33B789}" type="pres">
      <dgm:prSet presAssocID="{8506B140-7EA3-4377-A901-DAF2DECCE39B}" presName="parSpace" presStyleCnt="0"/>
      <dgm:spPr/>
    </dgm:pt>
    <dgm:pt modelId="{22B9D2F5-0470-C243-BA1B-7624C05670E9}" type="pres">
      <dgm:prSet presAssocID="{4C04E57F-9420-4B44-9F9D-56B1034A0A97}" presName="parTxOnly" presStyleLbl="node1" presStyleIdx="1" presStyleCnt="3">
        <dgm:presLayoutVars>
          <dgm:bulletEnabled val="1"/>
        </dgm:presLayoutVars>
      </dgm:prSet>
      <dgm:spPr/>
    </dgm:pt>
    <dgm:pt modelId="{8B99D656-AD5F-624F-89CD-7A1C5AF7D93E}" type="pres">
      <dgm:prSet presAssocID="{074AB8D3-C154-40C8-A3A2-9D7DF184D4E1}" presName="parSpace" presStyleCnt="0"/>
      <dgm:spPr/>
    </dgm:pt>
    <dgm:pt modelId="{6D40FFF2-D219-6249-A23D-0890BABA8242}" type="pres">
      <dgm:prSet presAssocID="{7C7DCC89-0CEA-494C-8600-EADA217890CD}" presName="parTxOnly" presStyleLbl="node1" presStyleIdx="2" presStyleCnt="3">
        <dgm:presLayoutVars>
          <dgm:bulletEnabled val="1"/>
        </dgm:presLayoutVars>
      </dgm:prSet>
      <dgm:spPr/>
    </dgm:pt>
  </dgm:ptLst>
  <dgm:cxnLst>
    <dgm:cxn modelId="{D977E75B-5883-AF4A-83A7-709391B1C704}" type="presOf" srcId="{D3DE5463-9622-48C0-9147-024A1E445689}" destId="{83D6C26C-99E1-1D4B-8E15-83DA805A8494}" srcOrd="0" destOrd="0" presId="urn:microsoft.com/office/officeart/2005/8/layout/hChevron3"/>
    <dgm:cxn modelId="{B70A6864-039B-4849-AE4C-E18FC9DBCC4C}" srcId="{1D6D8BE5-0D71-4E4E-85DC-947D56889E4F}" destId="{7C7DCC89-0CEA-494C-8600-EADA217890CD}" srcOrd="2" destOrd="0" parTransId="{5B06980B-8A36-4962-B0BC-13DCD9828EB3}" sibTransId="{2B841E0B-8590-4C8F-A60E-F547BEDF8359}"/>
    <dgm:cxn modelId="{D3D5C267-E3A2-407D-9EAA-CF5ED30CB1DB}" srcId="{1D6D8BE5-0D71-4E4E-85DC-947D56889E4F}" destId="{4C04E57F-9420-4B44-9F9D-56B1034A0A97}" srcOrd="1" destOrd="0" parTransId="{75D9BC50-A07B-4D8E-BC50-C8DCA9B433E6}" sibTransId="{074AB8D3-C154-40C8-A3A2-9D7DF184D4E1}"/>
    <dgm:cxn modelId="{B751036C-E41B-4A2F-B751-E70B5540C16E}" srcId="{1D6D8BE5-0D71-4E4E-85DC-947D56889E4F}" destId="{D3DE5463-9622-48C0-9147-024A1E445689}" srcOrd="0" destOrd="0" parTransId="{56D143FB-4A92-475F-A181-91EC8C483636}" sibTransId="{8506B140-7EA3-4377-A901-DAF2DECCE39B}"/>
    <dgm:cxn modelId="{09730C96-A4CC-4A40-9DC3-0719B7E59E29}" type="presOf" srcId="{1D6D8BE5-0D71-4E4E-85DC-947D56889E4F}" destId="{1ACAA84E-7D43-AB43-B161-03D86ED84AAC}" srcOrd="0" destOrd="0" presId="urn:microsoft.com/office/officeart/2005/8/layout/hChevron3"/>
    <dgm:cxn modelId="{9A7870D9-5B8F-1D47-9577-E15548C72338}" type="presOf" srcId="{7C7DCC89-0CEA-494C-8600-EADA217890CD}" destId="{6D40FFF2-D219-6249-A23D-0890BABA8242}" srcOrd="0" destOrd="0" presId="urn:microsoft.com/office/officeart/2005/8/layout/hChevron3"/>
    <dgm:cxn modelId="{036873F5-D843-8448-ACC6-A1DB4711D3BC}" type="presOf" srcId="{4C04E57F-9420-4B44-9F9D-56B1034A0A97}" destId="{22B9D2F5-0470-C243-BA1B-7624C05670E9}" srcOrd="0" destOrd="0" presId="urn:microsoft.com/office/officeart/2005/8/layout/hChevron3"/>
    <dgm:cxn modelId="{963556E2-6005-DF44-99A8-562F905CA3D0}" type="presParOf" srcId="{1ACAA84E-7D43-AB43-B161-03D86ED84AAC}" destId="{83D6C26C-99E1-1D4B-8E15-83DA805A8494}" srcOrd="0" destOrd="0" presId="urn:microsoft.com/office/officeart/2005/8/layout/hChevron3"/>
    <dgm:cxn modelId="{D1344CC2-1A22-EF4E-AC2B-D85CE39A03E2}" type="presParOf" srcId="{1ACAA84E-7D43-AB43-B161-03D86ED84AAC}" destId="{BB3D2B7A-6DD9-1E44-BA3D-3C1A4A33B789}" srcOrd="1" destOrd="0" presId="urn:microsoft.com/office/officeart/2005/8/layout/hChevron3"/>
    <dgm:cxn modelId="{2299761A-8500-D346-A062-195F5C0B4314}" type="presParOf" srcId="{1ACAA84E-7D43-AB43-B161-03D86ED84AAC}" destId="{22B9D2F5-0470-C243-BA1B-7624C05670E9}" srcOrd="2" destOrd="0" presId="urn:microsoft.com/office/officeart/2005/8/layout/hChevron3"/>
    <dgm:cxn modelId="{04468077-70B6-4D4C-9DF0-B8A7BE9F7274}" type="presParOf" srcId="{1ACAA84E-7D43-AB43-B161-03D86ED84AAC}" destId="{8B99D656-AD5F-624F-89CD-7A1C5AF7D93E}" srcOrd="3" destOrd="0" presId="urn:microsoft.com/office/officeart/2005/8/layout/hChevron3"/>
    <dgm:cxn modelId="{11012FB9-B95E-844B-98A3-892CB7A77F62}" type="presParOf" srcId="{1ACAA84E-7D43-AB43-B161-03D86ED84AAC}" destId="{6D40FFF2-D219-6249-A23D-0890BABA8242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D6C26C-99E1-1D4B-8E15-83DA805A8494}">
      <dsp:nvSpPr>
        <dsp:cNvPr id="0" name=""/>
        <dsp:cNvSpPr/>
      </dsp:nvSpPr>
      <dsp:spPr>
        <a:xfrm>
          <a:off x="9778" y="3112922"/>
          <a:ext cx="8550806" cy="342032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106680" rIns="53340" bIns="10668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 err="1">
              <a:latin typeface="Calibri" panose="020F0502020204030204" pitchFamily="34" charset="0"/>
              <a:cs typeface="Calibri" panose="020F0502020204030204" pitchFamily="34" charset="0"/>
            </a:rPr>
            <a:t>Connaître</a:t>
          </a:r>
          <a:r>
            <a:rPr lang="en-US" sz="4000" kern="1200" dirty="0">
              <a:latin typeface="Calibri" panose="020F0502020204030204" pitchFamily="34" charset="0"/>
              <a:cs typeface="Calibri" panose="020F0502020204030204" pitchFamily="34" charset="0"/>
            </a:rPr>
            <a:t> un ensemble de </a:t>
          </a:r>
          <a:r>
            <a:rPr lang="en-US" sz="4000" kern="1200" dirty="0" err="1">
              <a:latin typeface="Calibri" panose="020F0502020204030204" pitchFamily="34" charset="0"/>
              <a:cs typeface="Calibri" panose="020F0502020204030204" pitchFamily="34" charset="0"/>
            </a:rPr>
            <a:t>mécanismes</a:t>
          </a:r>
          <a:r>
            <a:rPr lang="en-US" sz="4000" kern="1200" dirty="0">
              <a:latin typeface="Calibri" panose="020F0502020204030204" pitchFamily="34" charset="0"/>
              <a:cs typeface="Calibri" panose="020F0502020204030204" pitchFamily="34" charset="0"/>
            </a:rPr>
            <a:t> derrière la construction des </a:t>
          </a:r>
          <a:r>
            <a:rPr lang="en-US" sz="4000" kern="1200" dirty="0" err="1">
              <a:latin typeface="Calibri" panose="020F0502020204030204" pitchFamily="34" charset="0"/>
              <a:cs typeface="Calibri" panose="020F0502020204030204" pitchFamily="34" charset="0"/>
            </a:rPr>
            <a:t>inégalités</a:t>
          </a:r>
          <a:r>
            <a:rPr lang="en-US" sz="40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4000" kern="1200" dirty="0" err="1">
              <a:latin typeface="Calibri" panose="020F0502020204030204" pitchFamily="34" charset="0"/>
              <a:cs typeface="Calibri" panose="020F0502020204030204" pitchFamily="34" charset="0"/>
            </a:rPr>
            <a:t>scolaires</a:t>
          </a:r>
          <a:endParaRPr lang="en-US" sz="40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9778" y="3112922"/>
        <a:ext cx="7695726" cy="3420322"/>
      </dsp:txXfrm>
    </dsp:sp>
    <dsp:sp modelId="{22B9D2F5-0470-C243-BA1B-7624C05670E9}">
      <dsp:nvSpPr>
        <dsp:cNvPr id="0" name=""/>
        <dsp:cNvSpPr/>
      </dsp:nvSpPr>
      <dsp:spPr>
        <a:xfrm>
          <a:off x="6850423" y="3112922"/>
          <a:ext cx="8550806" cy="342032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06680" rIns="53340" bIns="10668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 err="1">
              <a:latin typeface="Calibri" panose="020F0502020204030204" pitchFamily="34" charset="0"/>
              <a:cs typeface="Calibri" panose="020F0502020204030204" pitchFamily="34" charset="0"/>
            </a:rPr>
            <a:t>Pouvoir</a:t>
          </a:r>
          <a:r>
            <a:rPr lang="en-US" sz="40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4000" kern="1200" dirty="0" err="1">
              <a:latin typeface="Calibri" panose="020F0502020204030204" pitchFamily="34" charset="0"/>
              <a:cs typeface="Calibri" panose="020F0502020204030204" pitchFamily="34" charset="0"/>
            </a:rPr>
            <a:t>remobiliser</a:t>
          </a:r>
          <a:r>
            <a:rPr lang="en-US" sz="40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4000" kern="1200" dirty="0" err="1">
              <a:latin typeface="Calibri" panose="020F0502020204030204" pitchFamily="34" charset="0"/>
              <a:cs typeface="Calibri" panose="020F0502020204030204" pitchFamily="34" charset="0"/>
            </a:rPr>
            <a:t>ces</a:t>
          </a:r>
          <a:r>
            <a:rPr lang="en-US" sz="40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4000" kern="1200" dirty="0" err="1">
              <a:latin typeface="Calibri" panose="020F0502020204030204" pitchFamily="34" charset="0"/>
              <a:cs typeface="Calibri" panose="020F0502020204030204" pitchFamily="34" charset="0"/>
            </a:rPr>
            <a:t>contenus</a:t>
          </a:r>
          <a:r>
            <a:rPr lang="en-US" sz="40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4000" kern="1200" dirty="0" err="1">
              <a:latin typeface="Calibri" panose="020F0502020204030204" pitchFamily="34" charset="0"/>
              <a:cs typeface="Calibri" panose="020F0502020204030204" pitchFamily="34" charset="0"/>
            </a:rPr>
            <a:t>sociologiques</a:t>
          </a:r>
          <a:r>
            <a:rPr lang="en-US" sz="4000" kern="1200" dirty="0">
              <a:latin typeface="Calibri" panose="020F0502020204030204" pitchFamily="34" charset="0"/>
              <a:cs typeface="Calibri" panose="020F0502020204030204" pitchFamily="34" charset="0"/>
            </a:rPr>
            <a:t> pour </a:t>
          </a:r>
          <a:r>
            <a:rPr lang="en-US" sz="4000" kern="1200" dirty="0" err="1">
              <a:latin typeface="Calibri" panose="020F0502020204030204" pitchFamily="34" charset="0"/>
              <a:cs typeface="Calibri" panose="020F0502020204030204" pitchFamily="34" charset="0"/>
            </a:rPr>
            <a:t>comprendre</a:t>
          </a:r>
          <a:r>
            <a:rPr lang="en-US" sz="4000" kern="1200" dirty="0">
              <a:latin typeface="Calibri" panose="020F0502020204030204" pitchFamily="34" charset="0"/>
              <a:cs typeface="Calibri" panose="020F0502020204030204" pitchFamily="34" charset="0"/>
            </a:rPr>
            <a:t> les </a:t>
          </a:r>
          <a:r>
            <a:rPr lang="en-US" sz="4000" kern="1200" dirty="0" err="1">
              <a:latin typeface="Calibri" panose="020F0502020204030204" pitchFamily="34" charset="0"/>
              <a:cs typeface="Calibri" panose="020F0502020204030204" pitchFamily="34" charset="0"/>
            </a:rPr>
            <a:t>inégalités</a:t>
          </a:r>
          <a:r>
            <a:rPr lang="en-US" sz="40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4000" kern="1200" dirty="0" err="1">
              <a:latin typeface="Calibri" panose="020F0502020204030204" pitchFamily="34" charset="0"/>
              <a:cs typeface="Calibri" panose="020F0502020204030204" pitchFamily="34" charset="0"/>
            </a:rPr>
            <a:t>d’apprentissage</a:t>
          </a:r>
          <a:endParaRPr lang="en-US" sz="40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8560584" y="3112922"/>
        <a:ext cx="5130484" cy="3420322"/>
      </dsp:txXfrm>
    </dsp:sp>
    <dsp:sp modelId="{6D40FFF2-D219-6249-A23D-0890BABA8242}">
      <dsp:nvSpPr>
        <dsp:cNvPr id="0" name=""/>
        <dsp:cNvSpPr/>
      </dsp:nvSpPr>
      <dsp:spPr>
        <a:xfrm>
          <a:off x="13691068" y="3112922"/>
          <a:ext cx="8550806" cy="342032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019" tIns="101346" rIns="50673" bIns="101346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 err="1">
              <a:latin typeface="Calibri" panose="020F0502020204030204" pitchFamily="34" charset="0"/>
              <a:cs typeface="Calibri" panose="020F0502020204030204" pitchFamily="34" charset="0"/>
            </a:rPr>
            <a:t>Être</a:t>
          </a:r>
          <a:r>
            <a:rPr lang="en-US" sz="3800" kern="1200" dirty="0">
              <a:latin typeface="Calibri" panose="020F0502020204030204" pitchFamily="34" charset="0"/>
              <a:cs typeface="Calibri" panose="020F0502020204030204" pitchFamily="34" charset="0"/>
            </a:rPr>
            <a:t> capable de les </a:t>
          </a:r>
          <a:r>
            <a:rPr lang="en-US" sz="3800" kern="1200" dirty="0" err="1">
              <a:latin typeface="Calibri" panose="020F0502020204030204" pitchFamily="34" charset="0"/>
              <a:cs typeface="Calibri" panose="020F0502020204030204" pitchFamily="34" charset="0"/>
            </a:rPr>
            <a:t>réinvestir</a:t>
          </a:r>
          <a:r>
            <a:rPr lang="en-US" sz="3800" kern="1200" dirty="0">
              <a:latin typeface="Calibri" panose="020F0502020204030204" pitchFamily="34" charset="0"/>
              <a:cs typeface="Calibri" panose="020F0502020204030204" pitchFamily="34" charset="0"/>
            </a:rPr>
            <a:t> dans </a:t>
          </a:r>
          <a:r>
            <a:rPr lang="en-US" sz="3800" kern="1200" dirty="0" err="1">
              <a:latin typeface="Calibri" panose="020F0502020204030204" pitchFamily="34" charset="0"/>
              <a:cs typeface="Calibri" panose="020F0502020204030204" pitchFamily="34" charset="0"/>
            </a:rPr>
            <a:t>une</a:t>
          </a:r>
          <a:r>
            <a:rPr lang="en-US" sz="38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3800" kern="1200" dirty="0" err="1">
              <a:latin typeface="Calibri" panose="020F0502020204030204" pitchFamily="34" charset="0"/>
              <a:cs typeface="Calibri" panose="020F0502020204030204" pitchFamily="34" charset="0"/>
            </a:rPr>
            <a:t>optique</a:t>
          </a:r>
          <a:r>
            <a:rPr lang="en-US" sz="38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3800" kern="1200" dirty="0" err="1">
              <a:latin typeface="Calibri" panose="020F0502020204030204" pitchFamily="34" charset="0"/>
              <a:cs typeface="Calibri" panose="020F0502020204030204" pitchFamily="34" charset="0"/>
            </a:rPr>
            <a:t>réflexive</a:t>
          </a:r>
          <a:r>
            <a:rPr lang="en-US" sz="3800" kern="1200" dirty="0">
              <a:latin typeface="Calibri" panose="020F0502020204030204" pitchFamily="34" charset="0"/>
              <a:cs typeface="Calibri" panose="020F0502020204030204" pitchFamily="34" charset="0"/>
            </a:rPr>
            <a:t> pour </a:t>
          </a:r>
          <a:r>
            <a:rPr lang="en-US" sz="4000" kern="1200" dirty="0" err="1">
              <a:latin typeface="Calibri" panose="020F0502020204030204" pitchFamily="34" charset="0"/>
              <a:cs typeface="Calibri" panose="020F0502020204030204" pitchFamily="34" charset="0"/>
            </a:rPr>
            <a:t>repenser</a:t>
          </a:r>
          <a:r>
            <a:rPr lang="en-US" sz="3800" kern="1200" dirty="0">
              <a:latin typeface="Calibri" panose="020F0502020204030204" pitchFamily="34" charset="0"/>
              <a:cs typeface="Calibri" panose="020F0502020204030204" pitchFamily="34" charset="0"/>
            </a:rPr>
            <a:t> son </a:t>
          </a:r>
          <a:r>
            <a:rPr lang="en-US" sz="3800" kern="1200" dirty="0" err="1">
              <a:latin typeface="Calibri" panose="020F0502020204030204" pitchFamily="34" charset="0"/>
              <a:cs typeface="Calibri" panose="020F0502020204030204" pitchFamily="34" charset="0"/>
            </a:rPr>
            <a:t>positionnement</a:t>
          </a:r>
          <a:r>
            <a:rPr lang="en-US" sz="38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3800" kern="1200" dirty="0" err="1">
              <a:latin typeface="Calibri" panose="020F0502020204030204" pitchFamily="34" charset="0"/>
              <a:cs typeface="Calibri" panose="020F0502020204030204" pitchFamily="34" charset="0"/>
            </a:rPr>
            <a:t>professionnel</a:t>
          </a:r>
          <a:endParaRPr lang="en-US" sz="38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5401229" y="3112922"/>
        <a:ext cx="5130484" cy="34203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0" name="Shape 16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626195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03199B6-6A35-A1D6-3DC3-04E58D429A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2115696-0E1D-0CA6-BA7C-17F9409115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E842878-C0F4-6192-C6DA-B3F278775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98B4F-57E4-CC48-9494-948311FB8952}" type="datetimeFigureOut">
              <a:rPr lang="fr-FR" smtClean="0"/>
              <a:t>06/11/2024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47AB88F-BCC3-0C08-15D9-5180FDF5C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F0B3EF4-95C3-27D5-D96B-3FFED0460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7161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D0CF7F7-4B48-1200-AB8A-B00347CE1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110BD53-1BE9-6FFA-A814-E88032DD8F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925366A-48EF-9289-DD3F-A2DBC1410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98B4F-57E4-CC48-9494-948311FB8952}" type="datetimeFigureOut">
              <a:rPr lang="fr-FR" smtClean="0"/>
              <a:t>06/11/2024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E66759C-8251-4179-7048-A84319E80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B21BB60-3825-B7B0-C956-F14F3152D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9173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44F41C4D-0867-80DE-4D9D-B100164EDB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EA255B3-CDE1-6FE2-BDA3-F41596E737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3DEC251-9609-D4B0-79FA-BC2D3753A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98B4F-57E4-CC48-9494-948311FB8952}" type="datetimeFigureOut">
              <a:rPr lang="fr-FR" smtClean="0"/>
              <a:t>06/11/2024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3BE3207-AC7B-5F14-6E27-103C33BCE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D3D3AA9-29ED-5A07-5013-1DAEBD69B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56234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19200" y="11986162"/>
            <a:ext cx="21945599" cy="605792"/>
          </a:xfrm>
          <a:prstGeom prst="rect">
            <a:avLst/>
          </a:prstGeom>
        </p:spPr>
        <p:txBody>
          <a:bodyPr/>
          <a:lstStyle>
            <a:lvl1pPr marL="0" indent="0" algn="ctr" defTabSz="808990">
              <a:lnSpc>
                <a:spcPct val="100000"/>
              </a:lnSpc>
              <a:spcBef>
                <a:spcPts val="0"/>
              </a:spcBef>
              <a:buSzTx/>
              <a:buNone/>
              <a:defRPr sz="2900" spc="-29"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  <a:lvl2pPr marL="906029" indent="-359929" algn="ctr" defTabSz="808990">
              <a:lnSpc>
                <a:spcPct val="100000"/>
              </a:lnSpc>
              <a:spcBef>
                <a:spcPts val="0"/>
              </a:spcBef>
              <a:defRPr sz="2900" spc="-29">
                <a:latin typeface="Avenir Next Medium"/>
                <a:ea typeface="Avenir Next Medium"/>
                <a:cs typeface="Avenir Next Medium"/>
                <a:sym typeface="Avenir Next Medium"/>
              </a:defRPr>
            </a:lvl2pPr>
            <a:lvl3pPr marL="0" indent="0" algn="ctr" defTabSz="808990">
              <a:lnSpc>
                <a:spcPct val="100000"/>
              </a:lnSpc>
              <a:spcBef>
                <a:spcPts val="0"/>
              </a:spcBef>
              <a:defRPr sz="2900" spc="-29">
                <a:latin typeface="Avenir Next Medium"/>
                <a:ea typeface="Avenir Next Medium"/>
                <a:cs typeface="Avenir Next Medium"/>
                <a:sym typeface="Avenir Next Medium"/>
              </a:defRPr>
            </a:lvl3pPr>
            <a:lvl4pPr marL="1998229" indent="-359929" algn="ctr" defTabSz="808990">
              <a:lnSpc>
                <a:spcPct val="100000"/>
              </a:lnSpc>
              <a:spcBef>
                <a:spcPts val="0"/>
              </a:spcBef>
              <a:defRPr sz="2900" spc="-29">
                <a:latin typeface="Avenir Next Medium"/>
                <a:ea typeface="Avenir Next Medium"/>
                <a:cs typeface="Avenir Next Medium"/>
                <a:sym typeface="Avenir Next Medium"/>
              </a:defRPr>
            </a:lvl4pPr>
            <a:lvl5pPr marL="2544329" indent="-359929" algn="ctr" defTabSz="808990">
              <a:lnSpc>
                <a:spcPct val="100000"/>
              </a:lnSpc>
              <a:spcBef>
                <a:spcPts val="0"/>
              </a:spcBef>
              <a:defRPr sz="2900" spc="-29">
                <a:latin typeface="Avenir Next Medium"/>
                <a:ea typeface="Avenir Next Medium"/>
                <a:cs typeface="Avenir Next Medium"/>
                <a:sym typeface="Avenir Next Medium"/>
              </a:defRPr>
            </a:lvl5pPr>
          </a:lstStyle>
          <a:p>
            <a:r>
              <a:t>Auteur et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2" name="Titre de la présentation"/>
          <p:cNvSpPr txBox="1">
            <a:spLocks noGrp="1"/>
          </p:cNvSpPr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z="12800" spc="-128"/>
            </a:lvl1pPr>
          </a:lstStyle>
          <a:p>
            <a:r>
              <a:t>Titre de la présentation</a:t>
            </a:r>
          </a:p>
        </p:txBody>
      </p:sp>
      <p:sp>
        <p:nvSpPr>
          <p:cNvPr id="13" name="Texte niveau 1…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19200" y="7567579"/>
            <a:ext cx="21945600" cy="2250594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Pct val="100000"/>
              <a:buChar char=""/>
              <a:defRPr sz="6000" spc="-100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r>
              <a:t>Sous-titre de la présentation</a:t>
            </a:r>
          </a:p>
        </p:txBody>
      </p:sp>
      <p:sp>
        <p:nvSpPr>
          <p:cNvPr id="14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11991339" y="12684760"/>
            <a:ext cx="408941" cy="4445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253545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, puces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itre de diapositive"/>
          <p:cNvSpPr txBox="1">
            <a:spLocks noGrp="1"/>
          </p:cNvSpPr>
          <p:nvPr>
            <p:ph type="title" hasCustomPrompt="1"/>
          </p:nvPr>
        </p:nvSpPr>
        <p:spPr>
          <a:xfrm>
            <a:off x="1219200" y="774700"/>
            <a:ext cx="9753600" cy="1600200"/>
          </a:xfrm>
          <a:prstGeom prst="rect">
            <a:avLst/>
          </a:prstGeom>
        </p:spPr>
        <p:txBody>
          <a:bodyPr/>
          <a:lstStyle/>
          <a:p>
            <a:r>
              <a:t>Titre de diapositive</a:t>
            </a:r>
          </a:p>
        </p:txBody>
      </p:sp>
      <p:sp>
        <p:nvSpPr>
          <p:cNvPr id="61" name="Mer contre ciel au crépuscule"/>
          <p:cNvSpPr>
            <a:spLocks noGrp="1"/>
          </p:cNvSpPr>
          <p:nvPr>
            <p:ph type="pic" idx="21"/>
          </p:nvPr>
        </p:nvSpPr>
        <p:spPr>
          <a:xfrm>
            <a:off x="12192644" y="718588"/>
            <a:ext cx="10972801" cy="1232962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2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19200" y="2387600"/>
            <a:ext cx="9757569" cy="832612"/>
          </a:xfrm>
          <a:prstGeom prst="rect">
            <a:avLst/>
          </a:prstGeom>
        </p:spPr>
        <p:txBody>
          <a:bodyPr/>
          <a:lstStyle>
            <a:lvl1pPr marL="0" indent="0" algn="ctr" defTabSz="792479">
              <a:lnSpc>
                <a:spcPct val="100000"/>
              </a:lnSpc>
              <a:spcBef>
                <a:spcPts val="0"/>
              </a:spcBef>
              <a:buSzTx/>
              <a:buNone/>
              <a:defRPr sz="4200" spc="-42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  <a:lvl2pPr marL="1067377" indent="-521277" algn="ctr" defTabSz="792479">
              <a:lnSpc>
                <a:spcPct val="100000"/>
              </a:lnSpc>
              <a:spcBef>
                <a:spcPts val="0"/>
              </a:spcBef>
              <a:defRPr sz="4200" spc="-42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2pPr>
            <a:lvl3pPr marL="0" indent="0" algn="ctr" defTabSz="792479">
              <a:lnSpc>
                <a:spcPct val="100000"/>
              </a:lnSpc>
              <a:spcBef>
                <a:spcPts val="0"/>
              </a:spcBef>
              <a:defRPr sz="4200" spc="-42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3pPr>
            <a:lvl4pPr marL="2159577" indent="-521277" algn="ctr" defTabSz="792479">
              <a:lnSpc>
                <a:spcPct val="100000"/>
              </a:lnSpc>
              <a:spcBef>
                <a:spcPts val="0"/>
              </a:spcBef>
              <a:defRPr sz="4200" spc="-42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4pPr>
            <a:lvl5pPr marL="2705677" indent="-521277" algn="ctr" defTabSz="792479">
              <a:lnSpc>
                <a:spcPct val="100000"/>
              </a:lnSpc>
              <a:spcBef>
                <a:spcPts val="0"/>
              </a:spcBef>
              <a:defRPr sz="4200" spc="-42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5pPr>
          </a:lstStyle>
          <a:p>
            <a:r>
              <a:t>Sous-titre de diapositive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3" name="Texte niveau 1…"/>
          <p:cNvSpPr txBox="1">
            <a:spLocks noGrp="1"/>
          </p:cNvSpPr>
          <p:nvPr>
            <p:ph type="body" sz="half" idx="22" hasCustomPrompt="1"/>
          </p:nvPr>
        </p:nvSpPr>
        <p:spPr>
          <a:xfrm>
            <a:off x="1219199" y="4023221"/>
            <a:ext cx="9757571" cy="8384679"/>
          </a:xfrm>
          <a:prstGeom prst="rect">
            <a:avLst/>
          </a:prstGeom>
        </p:spPr>
        <p:txBody>
          <a:bodyPr/>
          <a:lstStyle/>
          <a:p>
            <a:r>
              <a:t>Texte de puce de diapositive</a:t>
            </a:r>
          </a:p>
        </p:txBody>
      </p:sp>
      <p:sp>
        <p:nvSpPr>
          <p:cNvPr id="64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11993880" y="12684760"/>
            <a:ext cx="408941" cy="4445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4355118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F6D6EA8-93BA-681E-5834-E97F6E443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BA2CC79-2A81-1440-8EE7-05937497E9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5455FCE-3A92-211A-3D3E-1586A24EA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98B4F-57E4-CC48-9494-948311FB8952}" type="datetimeFigureOut">
              <a:rPr lang="fr-FR" smtClean="0"/>
              <a:t>06/11/2024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43A112C-415D-8B06-1EBC-7804B824D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79BB098-1640-83AF-38FB-BBFA9AAAC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6541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6F59FA4-AE91-3058-5B01-AF569BCF5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4B1BD6D-23ED-4369-D8EE-E922669788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82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82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82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82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82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82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82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82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7FFF5F9-237F-10E2-08C7-72ADC662A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98B4F-57E4-CC48-9494-948311FB8952}" type="datetimeFigureOut">
              <a:rPr lang="fr-FR" smtClean="0"/>
              <a:t>06/11/2024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C6A45F1-149C-EF3B-D866-814E2A99A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E32E3FD-60E0-1625-85E5-6C22363AB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016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18A6EF2-4A09-257D-5930-99DD4D9BE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64120C7-5621-9DD0-3EF8-5B96C9FCC8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F5938BC-8656-8911-5700-CB1A4AB9EA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2C18A6D-F0E1-9BB3-F15D-F5F20592D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98B4F-57E4-CC48-9494-948311FB8952}" type="datetimeFigureOut">
              <a:rPr lang="fr-FR" smtClean="0"/>
              <a:t>06/11/2024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FE989C4-41B9-072E-D692-2F636CE02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A9BE818-65E8-FBFA-BD6C-87B41809F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1661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DF8A85-DFCF-F067-EA5F-215741B37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E42EE2F-670C-CD8F-B452-2DB33B7560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8F5CDC3-074D-6413-9D93-B2264B69E4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2B438A6-A952-22F4-8A0C-73CA75407B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D87F3174-3A85-7584-1B3B-2E85CA83CD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129B4761-E29C-E454-6E54-D8D7D1AF01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98B4F-57E4-CC48-9494-948311FB8952}" type="datetimeFigureOut">
              <a:rPr lang="fr-FR" smtClean="0"/>
              <a:t>06/11/2024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6991A802-2AE8-CA17-BD7B-CB5050C33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101712D-47AE-EA58-9D02-0E4903F7B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8007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98834F7-B64E-AF69-AB0A-B7EACBAB2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2A9CC92-1CC5-1FFA-8CCC-B6665C386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98B4F-57E4-CC48-9494-948311FB8952}" type="datetimeFigureOut">
              <a:rPr lang="fr-FR" smtClean="0"/>
              <a:t>06/11/2024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C968F6D-0B51-960B-2585-1169DE147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AA623A8-93E1-6BDE-870F-FC966622A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2527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A2C320E-A6D9-EA6F-E62F-0D5844C9F0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98B4F-57E4-CC48-9494-948311FB8952}" type="datetimeFigureOut">
              <a:rPr lang="fr-FR" smtClean="0"/>
              <a:t>06/11/2024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B27ABD0-4786-468D-916A-735F72103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12AD51C-34DB-949A-1F06-7550DFF40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2769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26B710-7659-0D09-F53B-9D34000E5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BB5FDC0-6785-3621-494F-9368E1E6B2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EB2B159-4C1A-9621-40EE-FDDF023BC6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758AFE3-B6CD-E18D-54F2-F69E6504D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98B4F-57E4-CC48-9494-948311FB8952}" type="datetimeFigureOut">
              <a:rPr lang="fr-FR" smtClean="0"/>
              <a:t>06/11/2024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CD2EBA8-5142-AD41-B13D-459231732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020715E-23A8-D2FF-5BF2-6FA0D954D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0520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2021DDF-9EA3-1BFA-8E1F-5305B4993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2DF8FEAE-92EA-EA1A-9914-A74460F92B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9D18163-98C7-9137-1D77-C7118E8C6D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901D2EA-79A8-2126-AC47-1EC7738C2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98B4F-57E4-CC48-9494-948311FB8952}" type="datetimeFigureOut">
              <a:rPr lang="fr-FR" smtClean="0"/>
              <a:t>06/11/2024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B55C574-F01B-7B45-B0C8-3F3607831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A6AE34F-2AC3-4848-68F5-4C686818D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5731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5890B87D-A918-15CD-092F-78619E95D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524A3F1-12E7-C8F5-101C-B137F32DBA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2C60B26-AAD3-9CF1-EA00-995887115C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E798B4F-57E4-CC48-9494-948311FB8952}" type="datetimeFigureOut">
              <a:rPr lang="fr-FR" smtClean="0"/>
              <a:t>06/11/2024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08328EE-FEAD-FAF5-36FD-504E3AB297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4FFFD34-C3DF-AAE6-8495-F6E1037A02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6CB4B4D-7CA3-9044-876B-883B54F867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3769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perrine.agnoux@univ-lyon1.fr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8.png"/><Relationship Id="rId3" Type="http://schemas.openxmlformats.org/officeDocument/2006/relationships/tags" Target="../tags/tag11.xml"/><Relationship Id="rId7" Type="http://schemas.openxmlformats.org/officeDocument/2006/relationships/tags" Target="../tags/tag15.xml"/><Relationship Id="rId12" Type="http://schemas.openxmlformats.org/officeDocument/2006/relationships/image" Target="../media/image12.sv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11" Type="http://schemas.openxmlformats.org/officeDocument/2006/relationships/image" Target="../media/image11.png"/><Relationship Id="rId5" Type="http://schemas.openxmlformats.org/officeDocument/2006/relationships/tags" Target="../tags/tag13.xml"/><Relationship Id="rId10" Type="http://schemas.openxmlformats.org/officeDocument/2006/relationships/image" Target="../media/image5.svg"/><Relationship Id="rId4" Type="http://schemas.openxmlformats.org/officeDocument/2006/relationships/tags" Target="../tags/tag12.xml"/><Relationship Id="rId9" Type="http://schemas.openxmlformats.org/officeDocument/2006/relationships/image" Target="../media/image4.png"/><Relationship Id="rId14" Type="http://schemas.openxmlformats.org/officeDocument/2006/relationships/image" Target="../media/image9.sv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iZCENRF6Uho" TargetMode="Externa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8.png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image" Target="../media/image7.sv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image" Target="../media/image6.png"/><Relationship Id="rId5" Type="http://schemas.openxmlformats.org/officeDocument/2006/relationships/tags" Target="../tags/tag6.xml"/><Relationship Id="rId10" Type="http://schemas.openxmlformats.org/officeDocument/2006/relationships/image" Target="../media/image5.svg"/><Relationship Id="rId4" Type="http://schemas.openxmlformats.org/officeDocument/2006/relationships/tags" Target="../tags/tag5.xml"/><Relationship Id="rId9" Type="http://schemas.openxmlformats.org/officeDocument/2006/relationships/image" Target="../media/image4.png"/><Relationship Id="rId14" Type="http://schemas.openxmlformats.org/officeDocument/2006/relationships/image" Target="../media/image9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coulmont.com/bac/nuage.html" TargetMode="Externa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éance 1"/>
          <p:cNvSpPr txBox="1">
            <a:spLocks noGrp="1"/>
          </p:cNvSpPr>
          <p:nvPr>
            <p:ph type="body" sz="quarter" idx="1"/>
          </p:nvPr>
        </p:nvSpPr>
        <p:spPr>
          <a:xfrm>
            <a:off x="1219199" y="11986018"/>
            <a:ext cx="21945600" cy="879957"/>
          </a:xfrm>
          <a:prstGeom prst="rect">
            <a:avLst/>
          </a:prstGeom>
          <a:solidFill>
            <a:srgbClr val="F5DBC9"/>
          </a:solidFill>
        </p:spPr>
        <p:txBody>
          <a:bodyPr anchor="ctr">
            <a:normAutofit lnSpcReduction="10000"/>
          </a:bodyPr>
          <a:lstStyle>
            <a:lvl1pPr algn="r" defTabSz="2048204">
              <a:lnSpc>
                <a:spcPct val="90000"/>
              </a:lnSpc>
              <a:spcBef>
                <a:spcPts val="2000"/>
              </a:spcBef>
              <a:buSzPct val="100000"/>
              <a:buChar char=""/>
              <a:defRPr sz="4400" spc="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buNone/>
            </a:pPr>
            <a:r>
              <a:rPr sz="6000" dirty="0"/>
              <a:t>Séance 1</a:t>
            </a:r>
          </a:p>
        </p:txBody>
      </p:sp>
      <p:sp>
        <p:nvSpPr>
          <p:cNvPr id="152" name="M1 B1 SR1m École et société"/>
          <p:cNvSpPr txBox="1">
            <a:spLocks noGrp="1"/>
          </p:cNvSpPr>
          <p:nvPr>
            <p:ph type="title"/>
          </p:nvPr>
        </p:nvSpPr>
        <p:spPr>
          <a:xfrm>
            <a:off x="1219200" y="2747440"/>
            <a:ext cx="21945600" cy="3582181"/>
          </a:xfrm>
          <a:prstGeom prst="rect">
            <a:avLst/>
          </a:prstGeom>
          <a:solidFill>
            <a:srgbClr val="CB7B41"/>
          </a:solidFill>
        </p:spPr>
        <p:txBody>
          <a:bodyPr>
            <a:noAutofit/>
          </a:bodyPr>
          <a:lstStyle/>
          <a:p>
            <a:pPr algn="ctr">
              <a:buNone/>
            </a:pPr>
            <a:r>
              <a:rPr lang="fr-FR" sz="125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M1 B1 SR1m École et société</a:t>
            </a:r>
            <a:endParaRPr sz="125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55" name="Approches sociologiques"/>
          <p:cNvGrpSpPr/>
          <p:nvPr/>
        </p:nvGrpSpPr>
        <p:grpSpPr>
          <a:xfrm>
            <a:off x="1219200" y="6422529"/>
            <a:ext cx="21945600" cy="1761303"/>
            <a:chOff x="0" y="-1"/>
            <a:chExt cx="21945600" cy="1761302"/>
          </a:xfrm>
        </p:grpSpPr>
        <p:sp>
          <p:nvSpPr>
            <p:cNvPr id="153" name="Rectangle"/>
            <p:cNvSpPr/>
            <p:nvPr/>
          </p:nvSpPr>
          <p:spPr>
            <a:xfrm>
              <a:off x="0" y="-1"/>
              <a:ext cx="21945600" cy="1761302"/>
            </a:xfrm>
            <a:prstGeom prst="rect">
              <a:avLst/>
            </a:prstGeom>
            <a:solidFill>
              <a:srgbClr val="F1DCCB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>
                <a:defRPr b="0" spc="-84">
                  <a:latin typeface="Canela Bold"/>
                  <a:ea typeface="Canela Bold"/>
                  <a:cs typeface="Canela Bold"/>
                  <a:sym typeface="Canela Bold"/>
                </a:defRPr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4" name="Approches sociologiques"/>
            <p:cNvSpPr txBox="1"/>
            <p:nvPr/>
          </p:nvSpPr>
          <p:spPr>
            <a:xfrm>
              <a:off x="0" y="-1"/>
              <a:ext cx="21945600" cy="176130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buNone/>
              </a:pPr>
              <a:r>
                <a:rPr sz="88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Approches</a:t>
              </a:r>
              <a:r>
                <a:rPr sz="88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sz="88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sociologiques</a:t>
              </a:r>
              <a:endParaRPr sz="88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56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24257" y="840326"/>
            <a:ext cx="7912630" cy="135417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59" name="Perrine Agnoux…"/>
          <p:cNvGrpSpPr/>
          <p:nvPr/>
        </p:nvGrpSpPr>
        <p:grpSpPr>
          <a:xfrm>
            <a:off x="4004685" y="9805972"/>
            <a:ext cx="16374629" cy="1878910"/>
            <a:chOff x="-1" y="0"/>
            <a:chExt cx="16374627" cy="1878909"/>
          </a:xfrm>
        </p:grpSpPr>
        <p:sp>
          <p:nvSpPr>
            <p:cNvPr id="157" name="Rectangle"/>
            <p:cNvSpPr/>
            <p:nvPr/>
          </p:nvSpPr>
          <p:spPr>
            <a:xfrm>
              <a:off x="-1" y="0"/>
              <a:ext cx="16374627" cy="1878909"/>
            </a:xfrm>
            <a:prstGeom prst="rect">
              <a:avLst/>
            </a:prstGeom>
            <a:solidFill>
              <a:srgbClr val="193B6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 algn="just" defTabSz="2438337">
                <a:lnSpc>
                  <a:spcPct val="90000"/>
                </a:lnSpc>
                <a:spcBef>
                  <a:spcPts val="500"/>
                </a:spcBef>
                <a:buNone/>
                <a:defRPr sz="4400" b="0" spc="0">
                  <a:solidFill>
                    <a:srgbClr val="FFFFFF"/>
                  </a:solidFill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8" name="Perrine Agnoux…"/>
            <p:cNvSpPr txBox="1"/>
            <p:nvPr/>
          </p:nvSpPr>
          <p:spPr>
            <a:xfrm>
              <a:off x="-1" y="0"/>
              <a:ext cx="16374627" cy="187890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rmAutofit/>
            </a:bodyPr>
            <a:lstStyle/>
            <a:p>
              <a:pPr algn="just" defTabSz="2438337">
                <a:spcBef>
                  <a:spcPts val="500"/>
                </a:spcBef>
                <a:buNone/>
                <a:defRPr sz="5200" b="0" spc="-61">
                  <a:solidFill>
                    <a:srgbClr val="FFFFFF"/>
                  </a:solidFill>
                </a:defRPr>
              </a:pPr>
              <a:r>
                <a:rPr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Perrine Agnoux</a:t>
              </a:r>
            </a:p>
            <a:p>
              <a:pPr algn="just" defTabSz="2438337">
                <a:spcBef>
                  <a:spcPts val="500"/>
                </a:spcBef>
                <a:buNone/>
                <a:defRPr sz="5200" b="0" u="sng" spc="-61">
                  <a:solidFill>
                    <a:srgbClr val="FFFFFF"/>
                  </a:solidFill>
                </a:defRPr>
              </a:pPr>
              <a:r>
                <a:rPr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perrine.agnoux@univ-lyon1.fr</a:t>
              </a:r>
              <a:r>
                <a:rPr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 </a:t>
              </a:r>
            </a:p>
          </p:txBody>
        </p:sp>
      </p:grp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Comment objectiver les inégalités de parcours scolaires ?"/>
          <p:cNvSpPr txBox="1">
            <a:spLocks noGrp="1"/>
          </p:cNvSpPr>
          <p:nvPr>
            <p:ph type="title"/>
          </p:nvPr>
        </p:nvSpPr>
        <p:spPr>
          <a:xfrm>
            <a:off x="1219201" y="492237"/>
            <a:ext cx="22045774" cy="1654073"/>
          </a:xfrm>
          <a:prstGeom prst="rect">
            <a:avLst/>
          </a:prstGeom>
          <a:solidFill>
            <a:srgbClr val="D87631"/>
          </a:solidFill>
        </p:spPr>
        <p:txBody>
          <a:bodyPr anchor="ctr">
            <a:normAutofit/>
          </a:bodyPr>
          <a:lstStyle>
            <a:lvl1pPr defTabSz="1804416">
              <a:defRPr sz="5900" spc="-100">
                <a:solidFill>
                  <a:srgbClr val="FFFFFF"/>
                </a:solidFill>
              </a:defRPr>
            </a:lvl1pPr>
          </a:lstStyle>
          <a:p>
            <a:pPr algn="ctr"/>
            <a:r>
              <a:rPr sz="6600" b="1" dirty="0">
                <a:latin typeface="Calibri" panose="020F0502020204030204" pitchFamily="34" charset="0"/>
                <a:cs typeface="Calibri" panose="020F0502020204030204" pitchFamily="34" charset="0"/>
              </a:rPr>
              <a:t> Comment </a:t>
            </a:r>
            <a:r>
              <a:rPr sz="6600" b="1" dirty="0" err="1">
                <a:latin typeface="Calibri" panose="020F0502020204030204" pitchFamily="34" charset="0"/>
                <a:cs typeface="Calibri" panose="020F0502020204030204" pitchFamily="34" charset="0"/>
              </a:rPr>
              <a:t>objectiver</a:t>
            </a:r>
            <a:r>
              <a:rPr sz="6600" b="1" dirty="0">
                <a:latin typeface="Calibri" panose="020F0502020204030204" pitchFamily="34" charset="0"/>
                <a:cs typeface="Calibri" panose="020F0502020204030204" pitchFamily="34" charset="0"/>
              </a:rPr>
              <a:t> les </a:t>
            </a:r>
            <a:r>
              <a:rPr sz="6600" b="1" dirty="0" err="1">
                <a:latin typeface="Calibri" panose="020F0502020204030204" pitchFamily="34" charset="0"/>
                <a:cs typeface="Calibri" panose="020F0502020204030204" pitchFamily="34" charset="0"/>
              </a:rPr>
              <a:t>inégalités</a:t>
            </a:r>
            <a:r>
              <a:rPr sz="6600" b="1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sz="6600" b="1" dirty="0" err="1">
                <a:latin typeface="Calibri" panose="020F0502020204030204" pitchFamily="34" charset="0"/>
                <a:cs typeface="Calibri" panose="020F0502020204030204" pitchFamily="34" charset="0"/>
              </a:rPr>
              <a:t>parcours</a:t>
            </a:r>
            <a:r>
              <a:rPr sz="6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6600" b="1" dirty="0" err="1">
                <a:latin typeface="Calibri" panose="020F0502020204030204" pitchFamily="34" charset="0"/>
                <a:cs typeface="Calibri" panose="020F0502020204030204" pitchFamily="34" charset="0"/>
              </a:rPr>
              <a:t>scolaires</a:t>
            </a:r>
            <a:r>
              <a:rPr sz="6600" b="1" dirty="0">
                <a:latin typeface="Calibri" panose="020F0502020204030204" pitchFamily="34" charset="0"/>
                <a:cs typeface="Calibri" panose="020F0502020204030204" pitchFamily="34" charset="0"/>
              </a:rPr>
              <a:t> ? </a:t>
            </a:r>
          </a:p>
        </p:txBody>
      </p:sp>
      <p:sp>
        <p:nvSpPr>
          <p:cNvPr id="215" name="Mesure inégalités d’accès à certains niveaux (résultats + choix d’orientation) et/ou mesure des inégalités d’acquis des élèves (compétences plus précises)…"/>
          <p:cNvSpPr txBox="1">
            <a:spLocks noGrp="1"/>
          </p:cNvSpPr>
          <p:nvPr>
            <p:ph type="body" sz="quarter" idx="1"/>
          </p:nvPr>
        </p:nvSpPr>
        <p:spPr>
          <a:xfrm>
            <a:off x="1099442" y="2059159"/>
            <a:ext cx="22285292" cy="11347978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546100" indent="-546100" algn="just" defTabSz="2438337">
              <a:lnSpc>
                <a:spcPct val="150000"/>
              </a:lnSpc>
              <a:spcBef>
                <a:spcPts val="2400"/>
              </a:spcBef>
              <a:buSzPct val="150000"/>
              <a:buChar char="•"/>
              <a:defRPr sz="4000" spc="0">
                <a:latin typeface="Canela Text Regular"/>
                <a:ea typeface="Canela Text Regular"/>
                <a:cs typeface="Canela Text Regular"/>
                <a:sym typeface="Canela Text Regular"/>
              </a:defRPr>
            </a:pPr>
            <a:r>
              <a:rPr sz="6000" dirty="0" err="1">
                <a:latin typeface="Calibri" panose="020F0502020204030204" pitchFamily="34" charset="0"/>
                <a:cs typeface="Calibri" panose="020F0502020204030204" pitchFamily="34" charset="0"/>
              </a:rPr>
              <a:t>Mesure</a:t>
            </a:r>
            <a:r>
              <a:rPr sz="6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60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inégalités</a:t>
            </a:r>
            <a:r>
              <a:rPr sz="6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60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d’accès</a:t>
            </a:r>
            <a:r>
              <a:rPr sz="6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6000" dirty="0">
                <a:latin typeface="Calibri" panose="020F0502020204030204" pitchFamily="34" charset="0"/>
                <a:cs typeface="Calibri" panose="020F0502020204030204" pitchFamily="34" charset="0"/>
              </a:rPr>
              <a:t>à </a:t>
            </a:r>
            <a:r>
              <a:rPr sz="6000" dirty="0" err="1">
                <a:latin typeface="Calibri" panose="020F0502020204030204" pitchFamily="34" charset="0"/>
                <a:cs typeface="Calibri" panose="020F0502020204030204" pitchFamily="34" charset="0"/>
              </a:rPr>
              <a:t>certains</a:t>
            </a:r>
            <a:r>
              <a:rPr sz="6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6000" dirty="0" err="1">
                <a:latin typeface="Calibri" panose="020F0502020204030204" pitchFamily="34" charset="0"/>
                <a:cs typeface="Calibri" panose="020F0502020204030204" pitchFamily="34" charset="0"/>
              </a:rPr>
              <a:t>niveaux</a:t>
            </a:r>
            <a:r>
              <a:rPr sz="60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sz="6000" dirty="0" err="1">
                <a:latin typeface="Calibri" panose="020F0502020204030204" pitchFamily="34" charset="0"/>
                <a:cs typeface="Calibri" panose="020F0502020204030204" pitchFamily="34" charset="0"/>
              </a:rPr>
              <a:t>ou</a:t>
            </a:r>
            <a:r>
              <a:rPr sz="6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6000" dirty="0" err="1">
                <a:latin typeface="Calibri" panose="020F0502020204030204" pitchFamily="34" charset="0"/>
                <a:cs typeface="Calibri" panose="020F0502020204030204" pitchFamily="34" charset="0"/>
              </a:rPr>
              <a:t>accès</a:t>
            </a:r>
            <a:r>
              <a:rPr sz="6000" dirty="0">
                <a:latin typeface="Calibri" panose="020F0502020204030204" pitchFamily="34" charset="0"/>
                <a:cs typeface="Calibri" panose="020F0502020204030204" pitchFamily="34" charset="0"/>
              </a:rPr>
              <a:t> « à </a:t>
            </a:r>
            <a:r>
              <a:rPr sz="6000" dirty="0" err="1">
                <a:latin typeface="Calibri" panose="020F0502020204030204" pitchFamily="34" charset="0"/>
                <a:cs typeface="Calibri" panose="020F0502020204030204" pitchFamily="34" charset="0"/>
              </a:rPr>
              <a:t>l’heure</a:t>
            </a:r>
            <a:r>
              <a:rPr sz="6000" dirty="0">
                <a:latin typeface="Calibri" panose="020F0502020204030204" pitchFamily="34" charset="0"/>
                <a:cs typeface="Calibri" panose="020F0502020204030204" pitchFamily="34" charset="0"/>
              </a:rPr>
              <a:t> » et </a:t>
            </a:r>
            <a:r>
              <a:rPr sz="6000" dirty="0" err="1">
                <a:latin typeface="Calibri" panose="020F0502020204030204" pitchFamily="34" charset="0"/>
                <a:cs typeface="Calibri" panose="020F0502020204030204" pitchFamily="34" charset="0"/>
              </a:rPr>
              <a:t>taux</a:t>
            </a:r>
            <a:r>
              <a:rPr sz="6000" dirty="0">
                <a:latin typeface="Calibri" panose="020F0502020204030204" pitchFamily="34" charset="0"/>
                <a:cs typeface="Calibri" panose="020F0502020204030204" pitchFamily="34" charset="0"/>
              </a:rPr>
              <a:t> de redoublement) → </a:t>
            </a:r>
            <a:r>
              <a:rPr sz="6000" i="1" dirty="0" err="1">
                <a:latin typeface="Calibri" panose="020F0502020204030204" pitchFamily="34" charset="0"/>
                <a:cs typeface="Calibri" panose="020F0502020204030204" pitchFamily="34" charset="0"/>
              </a:rPr>
              <a:t>résultats</a:t>
            </a:r>
            <a:r>
              <a:rPr sz="6000" i="1" dirty="0">
                <a:latin typeface="Calibri" panose="020F0502020204030204" pitchFamily="34" charset="0"/>
                <a:cs typeface="Calibri" panose="020F0502020204030204" pitchFamily="34" charset="0"/>
              </a:rPr>
              <a:t> + choix </a:t>
            </a:r>
            <a:r>
              <a:rPr sz="6000" i="1" dirty="0" err="1">
                <a:latin typeface="Calibri" panose="020F0502020204030204" pitchFamily="34" charset="0"/>
                <a:cs typeface="Calibri" panose="020F0502020204030204" pitchFamily="34" charset="0"/>
              </a:rPr>
              <a:t>d’orientation</a:t>
            </a:r>
            <a:endParaRPr sz="60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46100" indent="-546100" algn="just" defTabSz="2438337">
              <a:lnSpc>
                <a:spcPct val="150000"/>
              </a:lnSpc>
              <a:spcBef>
                <a:spcPts val="2400"/>
              </a:spcBef>
              <a:buSzPct val="150000"/>
              <a:buChar char="•"/>
              <a:defRPr sz="4000" spc="0">
                <a:latin typeface="Canela Text Regular"/>
                <a:ea typeface="Canela Text Regular"/>
                <a:cs typeface="Canela Text Regular"/>
                <a:sym typeface="Canela Text Regular"/>
              </a:defRPr>
            </a:pPr>
            <a:r>
              <a:rPr sz="6000" dirty="0" err="1">
                <a:latin typeface="Calibri" panose="020F0502020204030204" pitchFamily="34" charset="0"/>
                <a:cs typeface="Calibri" panose="020F0502020204030204" pitchFamily="34" charset="0"/>
              </a:rPr>
              <a:t>Mesure</a:t>
            </a:r>
            <a:r>
              <a:rPr sz="6000" dirty="0">
                <a:latin typeface="Calibri" panose="020F0502020204030204" pitchFamily="34" charset="0"/>
                <a:cs typeface="Calibri" panose="020F0502020204030204" pitchFamily="34" charset="0"/>
              </a:rPr>
              <a:t> des </a:t>
            </a:r>
            <a:r>
              <a:rPr sz="60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inégalités</a:t>
            </a:r>
            <a:r>
              <a:rPr sz="6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60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d’acquis</a:t>
            </a:r>
            <a:r>
              <a:rPr sz="6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6000" dirty="0">
                <a:latin typeface="Calibri" panose="020F0502020204030204" pitchFamily="34" charset="0"/>
                <a:cs typeface="Calibri" panose="020F0502020204030204" pitchFamily="34" charset="0"/>
              </a:rPr>
              <a:t>des </a:t>
            </a:r>
            <a:r>
              <a:rPr sz="6000" dirty="0" err="1">
                <a:latin typeface="Calibri" panose="020F0502020204030204" pitchFamily="34" charset="0"/>
                <a:cs typeface="Calibri" panose="020F0502020204030204" pitchFamily="34" charset="0"/>
              </a:rPr>
              <a:t>élèves</a:t>
            </a:r>
            <a:r>
              <a:rPr sz="60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sz="6000" i="1" dirty="0" err="1">
                <a:latin typeface="Calibri" panose="020F0502020204030204" pitchFamily="34" charset="0"/>
                <a:cs typeface="Calibri" panose="020F0502020204030204" pitchFamily="34" charset="0"/>
              </a:rPr>
              <a:t>compétences</a:t>
            </a:r>
            <a:r>
              <a:rPr sz="6000" i="1" dirty="0">
                <a:latin typeface="Calibri" panose="020F0502020204030204" pitchFamily="34" charset="0"/>
                <a:cs typeface="Calibri" panose="020F0502020204030204" pitchFamily="34" charset="0"/>
              </a:rPr>
              <a:t> plus précises, </a:t>
            </a:r>
            <a:r>
              <a:rPr sz="6000" i="1" dirty="0" err="1">
                <a:latin typeface="Calibri" panose="020F0502020204030204" pitchFamily="34" charset="0"/>
                <a:cs typeface="Calibri" panose="020F0502020204030204" pitchFamily="34" charset="0"/>
              </a:rPr>
              <a:t>possibilité</a:t>
            </a:r>
            <a:r>
              <a:rPr sz="6000" i="1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sz="6000" i="1" dirty="0" err="1">
                <a:latin typeface="Calibri" panose="020F0502020204030204" pitchFamily="34" charset="0"/>
                <a:cs typeface="Calibri" panose="020F0502020204030204" pitchFamily="34" charset="0"/>
              </a:rPr>
              <a:t>comparaisons</a:t>
            </a:r>
            <a:r>
              <a:rPr sz="6000" i="1" dirty="0">
                <a:latin typeface="Calibri" panose="020F0502020204030204" pitchFamily="34" charset="0"/>
                <a:cs typeface="Calibri" panose="020F0502020204030204" pitchFamily="34" charset="0"/>
              </a:rPr>
              <a:t> dans le temps</a:t>
            </a:r>
            <a:r>
              <a:rPr sz="60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fr-FR" sz="6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algn="just" defTabSz="2438337">
              <a:lnSpc>
                <a:spcPct val="150000"/>
              </a:lnSpc>
              <a:spcBef>
                <a:spcPts val="2400"/>
              </a:spcBef>
              <a:buSzPct val="150000"/>
              <a:defRPr sz="4000" spc="0">
                <a:latin typeface="Canela Text Regular"/>
                <a:ea typeface="Canela Text Regular"/>
                <a:cs typeface="Canela Text Regular"/>
                <a:sym typeface="Canela Text Regular"/>
              </a:defRPr>
            </a:pPr>
            <a:r>
              <a:rPr lang="fr-FR" sz="6000" i="1" u="sng" dirty="0">
                <a:latin typeface="Calibri" panose="020F0502020204030204" pitchFamily="34" charset="0"/>
                <a:cs typeface="Calibri" panose="020F0502020204030204" pitchFamily="34" charset="0"/>
              </a:rPr>
              <a:t>Ex</a:t>
            </a:r>
            <a:r>
              <a:rPr lang="fr-FR" sz="6000" i="1" dirty="0">
                <a:latin typeface="Calibri" panose="020F0502020204030204" pitchFamily="34" charset="0"/>
                <a:cs typeface="Calibri" panose="020F0502020204030204" pitchFamily="34" charset="0"/>
              </a:rPr>
              <a:t> : Résultats aux évaluations nationales, enquête PISA, enquête TIMSS</a:t>
            </a:r>
          </a:p>
          <a:p>
            <a:pPr marL="571500" indent="-571500" algn="just" defTabSz="2438337">
              <a:lnSpc>
                <a:spcPct val="150000"/>
              </a:lnSpc>
              <a:spcBef>
                <a:spcPts val="2400"/>
              </a:spcBef>
              <a:buSzPct val="150000"/>
              <a:buFont typeface="Arial" panose="020B0604020202020204" pitchFamily="34" charset="0"/>
              <a:buChar char="•"/>
              <a:defRPr sz="4000" spc="0">
                <a:latin typeface="Canela Text Regular"/>
                <a:ea typeface="Canela Text Regular"/>
                <a:cs typeface="Canela Text Regular"/>
                <a:sym typeface="Canela Text Regular"/>
              </a:defRPr>
            </a:pPr>
            <a:r>
              <a:rPr lang="fr-FR" sz="6000" dirty="0">
                <a:latin typeface="Calibri" panose="020F0502020204030204" pitchFamily="34" charset="0"/>
                <a:cs typeface="Calibri" panose="020F0502020204030204" pitchFamily="34" charset="0"/>
              </a:rPr>
              <a:t>Enquêtes de suivi longitudinal (Panel de la DEPP) 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5AE26B-3EC0-8FA8-EA21-FD56F6C0FA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texte, capture d’écran, ligne, Tracé&#10;&#10;Description générée automatiquement">
            <a:extLst>
              <a:ext uri="{FF2B5EF4-FFF2-40B4-BE49-F238E27FC236}">
                <a16:creationId xmlns:a16="http://schemas.microsoft.com/office/drawing/2014/main" id="{FF6082EF-3A8F-71AC-E734-2FB3AA145B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350" y="672517"/>
            <a:ext cx="21069300" cy="12370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360195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Les inégalités éducatives"/>
          <p:cNvSpPr txBox="1">
            <a:spLocks noGrp="1"/>
          </p:cNvSpPr>
          <p:nvPr>
            <p:ph type="title"/>
          </p:nvPr>
        </p:nvSpPr>
        <p:spPr>
          <a:xfrm>
            <a:off x="1219201" y="492237"/>
            <a:ext cx="22045774" cy="1497111"/>
          </a:xfrm>
          <a:prstGeom prst="rect">
            <a:avLst/>
          </a:prstGeom>
          <a:solidFill>
            <a:srgbClr val="D87631"/>
          </a:solidFill>
        </p:spPr>
        <p:txBody>
          <a:bodyPr anchor="ctr"/>
          <a:lstStyle>
            <a:lvl1pPr defTabSz="2218944">
              <a:defRPr sz="7200" spc="-100">
                <a:solidFill>
                  <a:srgbClr val="FFFFFF"/>
                </a:solidFill>
              </a:defRPr>
            </a:lvl1pPr>
          </a:lstStyle>
          <a:p>
            <a:pPr algn="ctr"/>
            <a:r>
              <a:rPr b="1" dirty="0">
                <a:latin typeface="Calibri" panose="020F0502020204030204" pitchFamily="34" charset="0"/>
                <a:cs typeface="Calibri" panose="020F0502020204030204" pitchFamily="34" charset="0"/>
              </a:rPr>
              <a:t>Un mérite </a:t>
            </a:r>
            <a:r>
              <a:rPr b="1" dirty="0" err="1">
                <a:latin typeface="Calibri" panose="020F0502020204030204" pitchFamily="34" charset="0"/>
                <a:cs typeface="Calibri" panose="020F0502020204030204" pitchFamily="34" charset="0"/>
              </a:rPr>
              <a:t>scolaire</a:t>
            </a:r>
            <a:r>
              <a:rPr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b="1" dirty="0" err="1">
                <a:latin typeface="Calibri" panose="020F0502020204030204" pitchFamily="34" charset="0"/>
                <a:cs typeface="Calibri" panose="020F0502020204030204" pitchFamily="34" charset="0"/>
              </a:rPr>
              <a:t>hérité</a:t>
            </a:r>
            <a:r>
              <a:rPr b="1" dirty="0">
                <a:latin typeface="Calibri" panose="020F0502020204030204" pitchFamily="34" charset="0"/>
                <a:cs typeface="Calibri" panose="020F0502020204030204" pitchFamily="34" charset="0"/>
              </a:rPr>
              <a:t> ?</a:t>
            </a:r>
            <a:r>
              <a:rPr lang="fr-FR" b="1" dirty="0">
                <a:latin typeface="Calibri" panose="020F0502020204030204" pitchFamily="34" charset="0"/>
                <a:cs typeface="Calibri" panose="020F0502020204030204" pitchFamily="34" charset="0"/>
              </a:rPr>
              <a:t> La théorie de la reproduction </a:t>
            </a:r>
            <a:endParaRPr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1" name="Quelques définitions :…"/>
          <p:cNvSpPr txBox="1">
            <a:spLocks noGrp="1"/>
          </p:cNvSpPr>
          <p:nvPr>
            <p:ph type="body" sz="quarter" idx="1"/>
          </p:nvPr>
        </p:nvSpPr>
        <p:spPr>
          <a:xfrm>
            <a:off x="1219199" y="2464779"/>
            <a:ext cx="22251654" cy="10937207"/>
          </a:xfrm>
          <a:prstGeom prst="rect">
            <a:avLst/>
          </a:prstGeom>
        </p:spPr>
        <p:txBody>
          <a:bodyPr anchor="ctr">
            <a:normAutofit fontScale="92500" lnSpcReduction="20000"/>
          </a:bodyPr>
          <a:lstStyle/>
          <a:p>
            <a:pPr algn="just">
              <a:lnSpc>
                <a:spcPct val="150000"/>
              </a:lnSpc>
              <a:spcAft>
                <a:spcPts val="2025"/>
              </a:spcAft>
              <a:buFont typeface="Arial" panose="020B0604020202020204" pitchFamily="34" charset="0"/>
              <a:buChar char="•"/>
            </a:pPr>
            <a:r>
              <a:rPr lang="fr-FR" sz="660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Travaux de Pierre Bourdieu et Jean-Claude Passeron (Bourdieu et Passeron, 1964, 1970) </a:t>
            </a:r>
          </a:p>
          <a:p>
            <a:pPr algn="just">
              <a:lnSpc>
                <a:spcPct val="150000"/>
              </a:lnSpc>
              <a:spcAft>
                <a:spcPts val="2025"/>
              </a:spcAft>
              <a:buFont typeface="Arial" panose="020B0604020202020204" pitchFamily="34" charset="0"/>
              <a:buChar char="•"/>
            </a:pPr>
            <a:r>
              <a:rPr lang="fr-FR" sz="660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Un mérite scolaire biaisé → rupture avec </a:t>
            </a:r>
            <a:r>
              <a:rPr lang="fr-FR" sz="6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l’idéologie du don</a:t>
            </a:r>
            <a:endParaRPr lang="fr-FR" sz="660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spcAft>
                <a:spcPts val="2025"/>
              </a:spcAft>
              <a:buFont typeface="Arial" panose="020B0604020202020204" pitchFamily="34" charset="0"/>
              <a:buChar char="•"/>
            </a:pPr>
            <a:r>
              <a:rPr lang="fr-FR" sz="660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Centralité des </a:t>
            </a:r>
            <a:r>
              <a:rPr lang="fr-FR" sz="6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ressources culturelles</a:t>
            </a:r>
            <a:r>
              <a:rPr lang="fr-FR" sz="660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(davantage que les ressources économiques) → concept de </a:t>
            </a:r>
            <a:r>
              <a:rPr lang="fr-FR" sz="6600" i="1" dirty="0">
                <a:solidFill>
                  <a:srgbClr val="D80037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capital culturel</a:t>
            </a:r>
            <a:r>
              <a:rPr lang="fr-FR" sz="660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>
              <a:lnSpc>
                <a:spcPct val="150000"/>
              </a:lnSpc>
              <a:spcAft>
                <a:spcPts val="2025"/>
              </a:spcAft>
            </a:pPr>
            <a:r>
              <a:rPr lang="fr-FR" sz="660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Cf </a:t>
            </a:r>
            <a:r>
              <a:rPr lang="fr-FR" sz="6600" dirty="0">
                <a:latin typeface="Calibri" panose="020F0502020204030204" pitchFamily="34" charset="0"/>
                <a:cs typeface="Calibri" panose="020F0502020204030204" pitchFamily="34" charset="0"/>
              </a:rPr>
              <a:t>les prénoms </a:t>
            </a:r>
            <a:r>
              <a:rPr lang="fr-FR" sz="66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= un bien gratuit, mais socialement distribué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660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Des capitaux </a:t>
            </a:r>
            <a:r>
              <a:rPr lang="fr-FR" sz="6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hérités</a:t>
            </a:r>
            <a:r>
              <a:rPr lang="fr-FR" sz="660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→ transmission du capital </a:t>
            </a:r>
            <a:r>
              <a:rPr lang="fr-FR" sz="720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culturel</a:t>
            </a:r>
            <a:r>
              <a:rPr lang="fr-FR" sz="660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par la </a:t>
            </a:r>
            <a:r>
              <a:rPr lang="fr-FR" sz="6600" b="1" dirty="0">
                <a:solidFill>
                  <a:srgbClr val="D80037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socialisation</a:t>
            </a:r>
            <a:r>
              <a:rPr lang="fr-FR" sz="6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familiale</a:t>
            </a:r>
            <a:endParaRPr lang="fr-FR" sz="660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Les inégalités éducatives"/>
          <p:cNvSpPr txBox="1">
            <a:spLocks noGrp="1"/>
          </p:cNvSpPr>
          <p:nvPr>
            <p:ph type="title"/>
          </p:nvPr>
        </p:nvSpPr>
        <p:spPr>
          <a:xfrm>
            <a:off x="1219201" y="612553"/>
            <a:ext cx="22045774" cy="1497111"/>
          </a:xfrm>
          <a:prstGeom prst="rect">
            <a:avLst/>
          </a:prstGeom>
          <a:solidFill>
            <a:srgbClr val="D87631"/>
          </a:solidFill>
        </p:spPr>
        <p:txBody>
          <a:bodyPr anchor="ctr"/>
          <a:lstStyle>
            <a:lvl1pPr defTabSz="2218944">
              <a:defRPr sz="7200" spc="-100">
                <a:solidFill>
                  <a:srgbClr val="FFFFFF"/>
                </a:solidFill>
              </a:defRPr>
            </a:lvl1pPr>
          </a:lstStyle>
          <a:p>
            <a:pPr algn="ctr"/>
            <a:r>
              <a:rPr lang="fr-FR" b="1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Inégalité des chances et capital culturel</a:t>
            </a:r>
            <a:endParaRPr lang="fr-FR" dirty="0">
              <a:solidFill>
                <a:srgbClr val="FFFFFF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4" name="Quelques définitions :…"/>
          <p:cNvSpPr txBox="1">
            <a:spLocks noGrp="1"/>
          </p:cNvSpPr>
          <p:nvPr>
            <p:ph type="body" sz="quarter" idx="1"/>
          </p:nvPr>
        </p:nvSpPr>
        <p:spPr>
          <a:xfrm>
            <a:off x="1219199" y="2109665"/>
            <a:ext cx="22251654" cy="1129232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just">
              <a:lnSpc>
                <a:spcPct val="140000"/>
              </a:lnSpc>
              <a:spcAft>
                <a:spcPts val="1875"/>
              </a:spcAft>
              <a:buFont typeface="Arial" panose="020B0604020202020204" pitchFamily="34" charset="0"/>
              <a:buChar char="•"/>
            </a:pPr>
            <a:r>
              <a:rPr lang="fr-FR" sz="540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Des </a:t>
            </a:r>
            <a:r>
              <a:rPr lang="fr-FR" sz="5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dispositions transmises par la socialisation familiale</a:t>
            </a:r>
            <a:r>
              <a:rPr lang="fr-FR" sz="540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à la rentabilité scolaire inégale : </a:t>
            </a:r>
          </a:p>
          <a:p>
            <a:pPr marL="1143000" lvl="2" indent="-228600" algn="just">
              <a:lnSpc>
                <a:spcPct val="140000"/>
              </a:lnSpc>
              <a:spcAft>
                <a:spcPts val="1875"/>
              </a:spcAft>
              <a:buFont typeface="Arial" panose="020B0604020202020204" pitchFamily="34" charset="0"/>
              <a:buChar char="•"/>
            </a:pPr>
            <a:r>
              <a:rPr lang="fr-FR" sz="540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rapport au langage et à la culture écrite </a:t>
            </a:r>
          </a:p>
          <a:p>
            <a:pPr marL="1143000" lvl="2" indent="-228600" algn="just">
              <a:lnSpc>
                <a:spcPct val="140000"/>
              </a:lnSpc>
              <a:spcAft>
                <a:spcPts val="1875"/>
              </a:spcAft>
              <a:buFont typeface="Arial" panose="020B0604020202020204" pitchFamily="34" charset="0"/>
              <a:buChar char="•"/>
            </a:pPr>
            <a:r>
              <a:rPr lang="fr-FR" sz="540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rapports aux savoirs scolaires </a:t>
            </a:r>
          </a:p>
          <a:p>
            <a:pPr marL="1143000" lvl="2" indent="-228600" algn="just">
              <a:lnSpc>
                <a:spcPct val="140000"/>
              </a:lnSpc>
              <a:spcAft>
                <a:spcPts val="1875"/>
              </a:spcAft>
              <a:buFont typeface="Arial" panose="020B0604020202020204" pitchFamily="34" charset="0"/>
              <a:buChar char="•"/>
            </a:pPr>
            <a:r>
              <a:rPr lang="fr-FR" sz="540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rapport à l’auto-contrainte et au temps </a:t>
            </a:r>
          </a:p>
          <a:p>
            <a:pPr marL="1143000" lvl="2" indent="-228600" algn="just">
              <a:lnSpc>
                <a:spcPct val="140000"/>
              </a:lnSpc>
              <a:spcAft>
                <a:spcPts val="1875"/>
              </a:spcAft>
              <a:buFont typeface="Arial" panose="020B0604020202020204" pitchFamily="34" charset="0"/>
              <a:buChar char="•"/>
            </a:pPr>
            <a:r>
              <a:rPr lang="fr-FR" sz="540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rapport à l’autorité </a:t>
            </a:r>
          </a:p>
          <a:p>
            <a:pPr marL="914400" lvl="2" algn="just">
              <a:lnSpc>
                <a:spcPct val="140000"/>
              </a:lnSpc>
              <a:spcAft>
                <a:spcPts val="1875"/>
              </a:spcAft>
              <a:buNone/>
            </a:pPr>
            <a:r>
              <a:rPr lang="fr-FR" sz="540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Ex : la réussite scolaire des enfants d’enseignants (</a:t>
            </a:r>
            <a:r>
              <a:rPr lang="fr-FR" sz="5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Kakpo</a:t>
            </a:r>
            <a:r>
              <a:rPr lang="fr-FR" sz="540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&amp; Rayou, 2018) VS enfants des familles précarisées (Millet &amp; </a:t>
            </a:r>
            <a:r>
              <a:rPr lang="fr-FR" sz="5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Thin</a:t>
            </a:r>
            <a:r>
              <a:rPr lang="fr-FR" sz="540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2005)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045A1C-BA63-5459-9386-B7187EAE3D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Les inégalités éducatives">
            <a:extLst>
              <a:ext uri="{FF2B5EF4-FFF2-40B4-BE49-F238E27FC236}">
                <a16:creationId xmlns:a16="http://schemas.microsoft.com/office/drawing/2014/main" id="{0F2D3590-6D7A-E1AE-98FF-D3B5FAC6C12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19201" y="492238"/>
            <a:ext cx="22045774" cy="1758594"/>
          </a:xfrm>
          <a:prstGeom prst="rect">
            <a:avLst/>
          </a:prstGeom>
          <a:solidFill>
            <a:srgbClr val="D87631"/>
          </a:solidFill>
        </p:spPr>
        <p:txBody>
          <a:bodyPr anchor="ctr"/>
          <a:lstStyle>
            <a:lvl1pPr defTabSz="2218944">
              <a:defRPr sz="7200" spc="-100">
                <a:solidFill>
                  <a:srgbClr val="FFFFFF"/>
                </a:solidFill>
              </a:defRPr>
            </a:lvl1pPr>
          </a:lstStyle>
          <a:p>
            <a:pPr algn="ctr"/>
            <a:r>
              <a:rPr lang="fr-FR" b="1" dirty="0">
                <a:latin typeface="Calibri" panose="020F0502020204030204" pitchFamily="34" charset="0"/>
                <a:cs typeface="Calibri" panose="020F0502020204030204" pitchFamily="34" charset="0"/>
              </a:rPr>
              <a:t>Un handicap socio-culturel ? </a:t>
            </a:r>
            <a:endParaRPr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1" name="Quelques définitions :…">
            <a:extLst>
              <a:ext uri="{FF2B5EF4-FFF2-40B4-BE49-F238E27FC236}">
                <a16:creationId xmlns:a16="http://schemas.microsoft.com/office/drawing/2014/main" id="{74BE3711-B75D-8302-4F2D-F31A02FC80B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1219199" y="2250833"/>
            <a:ext cx="22251654" cy="1115115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571500" indent="-571500" algn="just" defTabSz="1950671">
              <a:lnSpc>
                <a:spcPct val="150000"/>
              </a:lnSpc>
              <a:spcBef>
                <a:spcPts val="3100"/>
              </a:spcBef>
              <a:buSzPct val="100000"/>
              <a:buFont typeface="Arial" panose="020B0604020202020204" pitchFamily="34" charset="0"/>
              <a:buChar char="•"/>
              <a:defRPr sz="4400" spc="0">
                <a:latin typeface="Canela Text Bold"/>
                <a:ea typeface="Canela Text Bold"/>
                <a:cs typeface="Canela Text Bold"/>
                <a:sym typeface="Canela Text Bold"/>
              </a:defRPr>
            </a:pPr>
            <a:r>
              <a:rPr lang="fr-FR" sz="5400" dirty="0">
                <a:latin typeface="Calibri" panose="020F0502020204030204" pitchFamily="34" charset="0"/>
                <a:cs typeface="Calibri" panose="020F0502020204030204" pitchFamily="34" charset="0"/>
              </a:rPr>
              <a:t>Une lecture fataliste de la théorie de la reproduction ? </a:t>
            </a:r>
          </a:p>
          <a:p>
            <a:pPr algn="just" defTabSz="1950671">
              <a:lnSpc>
                <a:spcPct val="150000"/>
              </a:lnSpc>
              <a:spcBef>
                <a:spcPts val="3100"/>
              </a:spcBef>
              <a:buSzPct val="100000"/>
              <a:defRPr sz="4400" spc="0">
                <a:latin typeface="Canela Text Bold"/>
                <a:ea typeface="Canela Text Bold"/>
                <a:cs typeface="Canela Text Bold"/>
                <a:sym typeface="Canela Text Bold"/>
              </a:defRPr>
            </a:pPr>
            <a:r>
              <a:rPr lang="fr-FR" sz="5400" u="sng" dirty="0">
                <a:latin typeface="Calibri" panose="020F0502020204030204" pitchFamily="34" charset="0"/>
                <a:cs typeface="Calibri" panose="020F0502020204030204" pitchFamily="34" charset="0"/>
              </a:rPr>
              <a:t>Mais</a:t>
            </a:r>
            <a:r>
              <a:rPr lang="fr-FR" sz="5400" dirty="0">
                <a:latin typeface="Calibri" panose="020F0502020204030204" pitchFamily="34" charset="0"/>
                <a:cs typeface="Calibri" panose="020F0502020204030204" pitchFamily="34" charset="0"/>
              </a:rPr>
              <a:t> variations nationales, </a:t>
            </a:r>
            <a:r>
              <a:rPr lang="fr-FR" sz="5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effet-maître </a:t>
            </a:r>
            <a:r>
              <a:rPr lang="fr-FR" sz="5400" dirty="0">
                <a:latin typeface="Calibri" panose="020F0502020204030204" pitchFamily="34" charset="0"/>
                <a:cs typeface="Calibri" panose="020F0502020204030204" pitchFamily="34" charset="0"/>
              </a:rPr>
              <a:t>mis en évidence.</a:t>
            </a:r>
          </a:p>
          <a:p>
            <a:pPr marL="571500" indent="-571500" algn="just" defTabSz="1950671">
              <a:lnSpc>
                <a:spcPct val="150000"/>
              </a:lnSpc>
              <a:spcBef>
                <a:spcPts val="3100"/>
              </a:spcBef>
              <a:buSzPct val="100000"/>
              <a:buFont typeface="Arial" panose="020B0604020202020204" pitchFamily="34" charset="0"/>
              <a:buChar char="•"/>
              <a:defRPr sz="4400" spc="0">
                <a:latin typeface="Canela Text Bold"/>
                <a:ea typeface="Canela Text Bold"/>
                <a:cs typeface="Canela Text Bold"/>
                <a:sym typeface="Canela Text Bold"/>
              </a:defRPr>
            </a:pPr>
            <a:r>
              <a:rPr lang="fr-FR" sz="5400" dirty="0">
                <a:latin typeface="Calibri" panose="020F0502020204030204" pitchFamily="34" charset="0"/>
                <a:cs typeface="Calibri" panose="020F0502020204030204" pitchFamily="34" charset="0"/>
              </a:rPr>
              <a:t>Arbitraire d</a:t>
            </a:r>
            <a:r>
              <a:rPr sz="5400" dirty="0">
                <a:latin typeface="Calibri" panose="020F0502020204030204" pitchFamily="34" charset="0"/>
                <a:cs typeface="Calibri" panose="020F0502020204030204" pitchFamily="34" charset="0"/>
              </a:rPr>
              <a:t>es </a:t>
            </a:r>
            <a:r>
              <a:rPr sz="5400" dirty="0" err="1">
                <a:latin typeface="Calibri" panose="020F0502020204030204" pitchFamily="34" charset="0"/>
                <a:cs typeface="Calibri" panose="020F0502020204030204" pitchFamily="34" charset="0"/>
              </a:rPr>
              <a:t>catégories</a:t>
            </a:r>
            <a:r>
              <a:rPr sz="5400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sz="5400" dirty="0" err="1">
                <a:latin typeface="Calibri" panose="020F0502020204030204" pitchFamily="34" charset="0"/>
                <a:cs typeface="Calibri" panose="020F0502020204030204" pitchFamily="34" charset="0"/>
              </a:rPr>
              <a:t>jugement</a:t>
            </a:r>
            <a:r>
              <a:rPr sz="5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5400" dirty="0" err="1">
                <a:latin typeface="Calibri" panose="020F0502020204030204" pitchFamily="34" charset="0"/>
                <a:cs typeface="Calibri" panose="020F0502020204030204" pitchFamily="34" charset="0"/>
              </a:rPr>
              <a:t>scolaire</a:t>
            </a:r>
            <a:r>
              <a:rPr sz="5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fr-FR" sz="5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defTabSz="1950671">
              <a:lnSpc>
                <a:spcPct val="150000"/>
              </a:lnSpc>
              <a:spcBef>
                <a:spcPts val="3100"/>
              </a:spcBef>
              <a:buSzPct val="100000"/>
              <a:defRPr sz="4400" spc="0">
                <a:latin typeface="Canela Text Bold"/>
                <a:ea typeface="Canela Text Bold"/>
                <a:cs typeface="Canela Text Bold"/>
                <a:sym typeface="Canela Text Bold"/>
              </a:defRPr>
            </a:pPr>
            <a:r>
              <a:rPr lang="fr-FR" sz="5400" dirty="0">
                <a:latin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fr-FR" sz="5400" i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curriculum invisible</a:t>
            </a:r>
            <a:r>
              <a:rPr lang="fr-FR" sz="5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(Netter, 2018) et </a:t>
            </a:r>
            <a:r>
              <a:rPr lang="fr-FR" sz="5400" i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malentendus</a:t>
            </a:r>
            <a:r>
              <a:rPr lang="fr-FR" sz="5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dans la relation d’apprentissage (</a:t>
            </a:r>
            <a:r>
              <a:rPr lang="fr-FR" sz="54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Bautier</a:t>
            </a:r>
            <a:r>
              <a:rPr lang="fr-FR" sz="5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et Rayou, 2013) </a:t>
            </a:r>
            <a:endParaRPr lang="fr-FR" sz="5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6206014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Les inégalités éducatives"/>
          <p:cNvSpPr txBox="1">
            <a:spLocks noGrp="1"/>
          </p:cNvSpPr>
          <p:nvPr>
            <p:ph type="title"/>
          </p:nvPr>
        </p:nvSpPr>
        <p:spPr>
          <a:xfrm>
            <a:off x="1219201" y="492238"/>
            <a:ext cx="22045774" cy="1758594"/>
          </a:xfrm>
          <a:prstGeom prst="rect">
            <a:avLst/>
          </a:prstGeom>
          <a:solidFill>
            <a:srgbClr val="D87631"/>
          </a:solidFill>
        </p:spPr>
        <p:txBody>
          <a:bodyPr anchor="ctr"/>
          <a:lstStyle>
            <a:lvl1pPr defTabSz="2218944">
              <a:defRPr sz="7200" spc="-100">
                <a:solidFill>
                  <a:srgbClr val="FFFFFF"/>
                </a:solidFill>
              </a:defRPr>
            </a:lvl1pPr>
          </a:lstStyle>
          <a:p>
            <a:pPr algn="ctr"/>
            <a:r>
              <a:rPr lang="fr-FR" b="1" dirty="0">
                <a:latin typeface="Calibri" panose="020F0502020204030204" pitchFamily="34" charset="0"/>
                <a:cs typeface="Calibri" panose="020F0502020204030204" pitchFamily="34" charset="0"/>
              </a:rPr>
              <a:t>Un handicap socio-culturel ? </a:t>
            </a:r>
            <a:endParaRPr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1" name="Quelques définitions :…"/>
          <p:cNvSpPr txBox="1">
            <a:spLocks noGrp="1"/>
          </p:cNvSpPr>
          <p:nvPr>
            <p:ph type="body" sz="quarter" idx="1"/>
          </p:nvPr>
        </p:nvSpPr>
        <p:spPr>
          <a:xfrm>
            <a:off x="1219199" y="2250833"/>
            <a:ext cx="22251654" cy="1115115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685800" indent="-685800" algn="just" defTabSz="1950671">
              <a:lnSpc>
                <a:spcPct val="150000"/>
              </a:lnSpc>
              <a:spcBef>
                <a:spcPts val="3100"/>
              </a:spcBef>
              <a:buSzPct val="100000"/>
              <a:buFont typeface="Arial" panose="020B0604020202020204" pitchFamily="34" charset="0"/>
              <a:buChar char="•"/>
              <a:defRPr sz="4400" spc="0">
                <a:latin typeface="Canela Text Bold"/>
                <a:ea typeface="Canela Text Bold"/>
                <a:cs typeface="Canela Text Bold"/>
                <a:sym typeface="Canela Text Bold"/>
              </a:defRPr>
            </a:pPr>
            <a:r>
              <a:rPr lang="fr-FR" sz="5400" dirty="0">
                <a:latin typeface="Calibri" panose="020F0502020204030204" pitchFamily="34" charset="0"/>
                <a:cs typeface="Calibri" panose="020F0502020204030204" pitchFamily="34" charset="0"/>
              </a:rPr>
              <a:t>Projet d’une </a:t>
            </a:r>
            <a:r>
              <a:rPr lang="fr-FR" sz="5400" dirty="0">
                <a:latin typeface="Calibri" panose="020F0502020204030204" pitchFamily="34" charset="0"/>
                <a:ea typeface="Canela Text Bold"/>
                <a:cs typeface="Calibri" panose="020F0502020204030204" pitchFamily="34" charset="0"/>
                <a:sym typeface="Canela Text Bold"/>
              </a:rPr>
              <a:t>pédagogie « rationnelle et réellement universelle »</a:t>
            </a:r>
            <a:r>
              <a:rPr lang="fr-FR" sz="5400" dirty="0">
                <a:latin typeface="Calibri" panose="020F0502020204030204" pitchFamily="34" charset="0"/>
                <a:cs typeface="Calibri" panose="020F0502020204030204" pitchFamily="34" charset="0"/>
              </a:rPr>
              <a:t> qui « </a:t>
            </a:r>
            <a:r>
              <a:rPr lang="fr-FR" sz="5400" i="1" dirty="0">
                <a:latin typeface="Calibri" panose="020F0502020204030204" pitchFamily="34" charset="0"/>
                <a:cs typeface="Calibri" panose="020F0502020204030204" pitchFamily="34" charset="0"/>
              </a:rPr>
              <a:t>s’obligerait à tout en faveur de tous et s’organiserait méthodiquement par référence à la fin explicite de donner à tous les moyens d’acquérir ce qui n’est donné, sous l’apparence du don naturel, qu’aux enfants de la classe cultivée</a:t>
            </a:r>
            <a:r>
              <a:rPr lang="fr-FR" sz="5400" dirty="0">
                <a:latin typeface="Calibri" panose="020F0502020204030204" pitchFamily="34" charset="0"/>
                <a:cs typeface="Calibri" panose="020F0502020204030204" pitchFamily="34" charset="0"/>
              </a:rPr>
              <a:t> » (Bourdieu, 1966, p. 336‑337)</a:t>
            </a:r>
          </a:p>
          <a:p>
            <a:pPr marL="571500" indent="-571500" algn="just" defTabSz="1950671">
              <a:lnSpc>
                <a:spcPct val="150000"/>
              </a:lnSpc>
              <a:spcBef>
                <a:spcPts val="3100"/>
              </a:spcBef>
              <a:buSzPct val="100000"/>
              <a:buFont typeface="Arial" panose="020B0604020202020204" pitchFamily="34" charset="0"/>
              <a:buChar char="•"/>
              <a:defRPr sz="4400" spc="0">
                <a:latin typeface="Canela Text Bold"/>
                <a:ea typeface="Canela Text Bold"/>
                <a:cs typeface="Canela Text Bold"/>
                <a:sym typeface="Canela Text Bold"/>
              </a:defRPr>
            </a:pPr>
            <a:r>
              <a:rPr lang="fr-FR" sz="5400" dirty="0">
                <a:latin typeface="Calibri" panose="020F0502020204030204" pitchFamily="34" charset="0"/>
                <a:cs typeface="Calibri" panose="020F0502020204030204" pitchFamily="34" charset="0"/>
              </a:rPr>
              <a:t>Quelles pistes pour l’action ? Quel rôle de l’enseignant·e dans la reproduction des inégalités scolaires ? 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que 2">
            <a:extLst>
              <a:ext uri="{FF2B5EF4-FFF2-40B4-BE49-F238E27FC236}">
                <a16:creationId xmlns:a16="http://schemas.microsoft.com/office/drawing/2014/main" id="{F396D939-5FA8-AEE3-6F53-8AD6B50E4C8D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802880" y="1234440"/>
            <a:ext cx="2072640" cy="1036320"/>
          </a:xfrm>
          <a:prstGeom prst="rect">
            <a:avLst/>
          </a:prstGeom>
        </p:spPr>
      </p:pic>
      <p:pic>
        <p:nvPicPr>
          <p:cNvPr id="5" name="Graphique 4">
            <a:extLst>
              <a:ext uri="{FF2B5EF4-FFF2-40B4-BE49-F238E27FC236}">
                <a16:creationId xmlns:a16="http://schemas.microsoft.com/office/drawing/2014/main" id="{D182DD76-2377-EA64-8A3C-F0787447A97B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316480" y="4541520"/>
            <a:ext cx="4632960" cy="463296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918C1F3-C467-CBF6-0123-45795D59EDE2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7802880" y="5143500"/>
            <a:ext cx="14630399" cy="3429000"/>
          </a:xfrm>
          <a:prstGeom prst="rect">
            <a:avLst/>
          </a:prstGeom>
          <a:noFill/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6600" b="1" dirty="0">
                <a:solidFill>
                  <a:srgbClr val="5B5B5B"/>
                </a:solidFill>
              </a:rPr>
              <a:t>Mobilisation et découragement scolaire</a:t>
            </a: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56A2F516-9C04-D1A4-15E7-E88235331A93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12382500" y="861060"/>
            <a:ext cx="11620500" cy="1783080"/>
          </a:xfrm>
          <a:prstGeom prst="roundRect">
            <a:avLst/>
          </a:prstGeom>
          <a:solidFill>
            <a:srgbClr val="F4F4F4"/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17500" rIns="1143000" rtlCol="0" anchor="ctr">
            <a:normAutofit/>
          </a:bodyPr>
          <a:lstStyle/>
          <a:p>
            <a:r>
              <a:rPr lang="fr-FR" sz="2000">
                <a:solidFill>
                  <a:srgbClr val="5B5B5B"/>
                </a:solidFill>
              </a:rPr>
              <a:t>Please download and install the Slido app on all computers you use</a:t>
            </a:r>
          </a:p>
        </p:txBody>
      </p:sp>
      <p:pic>
        <p:nvPicPr>
          <p:cNvPr id="9" name="Graphique 8">
            <a:extLst>
              <a:ext uri="{FF2B5EF4-FFF2-40B4-BE49-F238E27FC236}">
                <a16:creationId xmlns:a16="http://schemas.microsoft.com/office/drawing/2014/main" id="{82AF245B-D146-F0E2-A8B0-9F74C912B898}"/>
              </a:ext>
            </a:extLst>
          </p:cNvPr>
          <p:cNvPicPr>
            <a:picLocks/>
          </p:cNvPicPr>
          <p:nvPr>
            <p:custDataLst>
              <p:tags r:id="rId6"/>
            </p:custDataLst>
          </p:nvPr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2223597" y="1155268"/>
            <a:ext cx="1194664" cy="119466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7D70748-B2A7-0BF9-70BC-D016A6C43FC3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7802880" y="12890500"/>
            <a:ext cx="14630399" cy="103632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fr-FR" sz="2200" b="1">
                <a:solidFill>
                  <a:srgbClr val="5B5B5B"/>
                </a:solidFill>
              </a:rPr>
              <a:t>ⓘ</a:t>
            </a:r>
            <a:r>
              <a:rPr lang="fr-FR" sz="2000">
                <a:solidFill>
                  <a:srgbClr val="5B5B5B"/>
                </a:solidFill>
              </a:rPr>
              <a:t> Start presenting to display the poll results on this slide.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358488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1A7431-31D1-2296-47F8-056D189A93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(Rapide) état des lieux sur les inégalités">
            <a:extLst>
              <a:ext uri="{FF2B5EF4-FFF2-40B4-BE49-F238E27FC236}">
                <a16:creationId xmlns:a16="http://schemas.microsoft.com/office/drawing/2014/main" id="{F26CEB2A-7C09-6317-B585-4112EE61FA3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19201" y="492237"/>
            <a:ext cx="22045774" cy="1345494"/>
          </a:xfrm>
          <a:prstGeom prst="rect">
            <a:avLst/>
          </a:prstGeom>
          <a:solidFill>
            <a:srgbClr val="D87631"/>
          </a:solidFill>
        </p:spPr>
        <p:txBody>
          <a:bodyPr anchor="ctr"/>
          <a:lstStyle>
            <a:lvl1pPr defTabSz="1389888">
              <a:defRPr sz="6400" spc="-100">
                <a:solidFill>
                  <a:srgbClr val="FFFFFF"/>
                </a:solidFill>
              </a:defRPr>
            </a:lvl1pPr>
          </a:lstStyle>
          <a:p>
            <a:pPr algn="ctr"/>
            <a:r>
              <a:rPr lang="fr-FR" b="1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Des parents de classes populaires démissionnaires ?</a:t>
            </a:r>
            <a:endParaRPr lang="fr-FR" dirty="0">
              <a:solidFill>
                <a:srgbClr val="FFFFFF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1" name="L’origine sociale : principal facteur d’inégalités…">
            <a:extLst>
              <a:ext uri="{FF2B5EF4-FFF2-40B4-BE49-F238E27FC236}">
                <a16:creationId xmlns:a16="http://schemas.microsoft.com/office/drawing/2014/main" id="{6EC39B13-E492-66A4-BB76-AAA71E9448D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1214590" y="2672862"/>
            <a:ext cx="22242270" cy="10016202"/>
          </a:xfrm>
          <a:prstGeom prst="rect">
            <a:avLst/>
          </a:prstGeom>
        </p:spPr>
        <p:txBody>
          <a:bodyPr anchor="ctr">
            <a:normAutofit fontScale="85000" lnSpcReduction="10000"/>
          </a:bodyPr>
          <a:lstStyle/>
          <a:p>
            <a:pPr algn="just">
              <a:lnSpc>
                <a:spcPct val="130000"/>
              </a:lnSpc>
              <a:spcAft>
                <a:spcPts val="2325"/>
              </a:spcAft>
            </a:pPr>
            <a:r>
              <a:rPr lang="fr-FR" sz="6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fr-FR" sz="600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ne thématique très présente dans les discours enseignants qui se décline autour de </a:t>
            </a:r>
            <a:r>
              <a:rPr lang="fr-FR" sz="6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trois grands registres de critiques</a:t>
            </a:r>
            <a:r>
              <a:rPr lang="fr-FR" sz="600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(Périer, 2005) : </a:t>
            </a:r>
          </a:p>
          <a:p>
            <a:pPr marL="857250" indent="-857250" algn="just">
              <a:lnSpc>
                <a:spcPct val="130000"/>
              </a:lnSpc>
              <a:spcAft>
                <a:spcPts val="2325"/>
              </a:spcAft>
              <a:buFont typeface="Wingdings" pitchFamily="2" charset="2"/>
              <a:buChar char="v"/>
            </a:pPr>
            <a:r>
              <a:rPr lang="fr-FR" sz="600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pratiques éducatives familiales et la manière dont les parents encadrent le temps libre de leurs enfants (régulation de la télévision, des jeux vidéo…)</a:t>
            </a:r>
          </a:p>
          <a:p>
            <a:pPr marL="857250" indent="-857250" algn="just">
              <a:lnSpc>
                <a:spcPct val="130000"/>
              </a:lnSpc>
              <a:spcAft>
                <a:spcPts val="2325"/>
              </a:spcAft>
              <a:buFont typeface="Wingdings" pitchFamily="2" charset="2"/>
              <a:buChar char="v"/>
            </a:pPr>
            <a:r>
              <a:rPr lang="fr-FR" sz="600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manière dont les parents exercent leur autorité (« n’éduquent plus » leurs enfants ou se « déchargent » sur l’institution de leurs principales responsabilités) </a:t>
            </a:r>
          </a:p>
          <a:p>
            <a:pPr marL="857250" indent="-857250" algn="just">
              <a:lnSpc>
                <a:spcPct val="130000"/>
              </a:lnSpc>
              <a:spcAft>
                <a:spcPts val="2325"/>
              </a:spcAft>
              <a:buFont typeface="Wingdings" pitchFamily="2" charset="2"/>
              <a:buChar char="v"/>
            </a:pPr>
            <a:r>
              <a:rPr lang="fr-FR" sz="600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« désinvestissement » des parents manifesté par la présence relativement faible des familles populaires aux réunions organisées par les établissements.</a:t>
            </a:r>
          </a:p>
        </p:txBody>
      </p:sp>
    </p:spTree>
    <p:extLst>
      <p:ext uri="{BB962C8B-B14F-4D97-AF65-F5344CB8AC3E}">
        <p14:creationId xmlns:p14="http://schemas.microsoft.com/office/powerpoint/2010/main" val="1143228820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44BE5F-EBA3-BDA7-371F-6311221CDB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(Rapide) état des lieux sur les inégalités">
            <a:extLst>
              <a:ext uri="{FF2B5EF4-FFF2-40B4-BE49-F238E27FC236}">
                <a16:creationId xmlns:a16="http://schemas.microsoft.com/office/drawing/2014/main" id="{1F29264A-C5CC-E233-8A55-C18DC0A405B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19201" y="492237"/>
            <a:ext cx="22045774" cy="1345494"/>
          </a:xfrm>
          <a:prstGeom prst="rect">
            <a:avLst/>
          </a:prstGeom>
          <a:solidFill>
            <a:srgbClr val="D87631"/>
          </a:solidFill>
        </p:spPr>
        <p:txBody>
          <a:bodyPr anchor="ctr"/>
          <a:lstStyle>
            <a:lvl1pPr defTabSz="1389888">
              <a:defRPr sz="6400" spc="-100">
                <a:solidFill>
                  <a:srgbClr val="FFFFFF"/>
                </a:solidFill>
              </a:defRPr>
            </a:lvl1pPr>
          </a:lstStyle>
          <a:p>
            <a:pPr algn="ctr"/>
            <a:r>
              <a:rPr lang="fr-FR" b="1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Des parents de classes populaires démissionnaires ?</a:t>
            </a:r>
            <a:endParaRPr lang="fr-FR" dirty="0">
              <a:solidFill>
                <a:srgbClr val="FFFFFF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1" name="L’origine sociale : principal facteur d’inégalités…">
            <a:extLst>
              <a:ext uri="{FF2B5EF4-FFF2-40B4-BE49-F238E27FC236}">
                <a16:creationId xmlns:a16="http://schemas.microsoft.com/office/drawing/2014/main" id="{DA2C7626-31CF-FF0E-5194-5D69259C150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1214590" y="2188029"/>
            <a:ext cx="22242270" cy="10567851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just">
              <a:lnSpc>
                <a:spcPts val="7380"/>
              </a:lnSpc>
              <a:spcAft>
                <a:spcPts val="2025"/>
              </a:spcAft>
            </a:pPr>
            <a:r>
              <a:rPr lang="fr-FR" sz="540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Des études qualitatives qui montrent par contraste… </a:t>
            </a:r>
          </a:p>
          <a:p>
            <a:pPr marL="571500" indent="-571500" algn="just">
              <a:lnSpc>
                <a:spcPts val="7380"/>
              </a:lnSpc>
              <a:spcAft>
                <a:spcPts val="2025"/>
              </a:spcAft>
              <a:buFont typeface="Arial" panose="020B0604020202020204" pitchFamily="34" charset="0"/>
              <a:buChar char="•"/>
            </a:pPr>
            <a:r>
              <a:rPr lang="fr-FR" sz="5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 Une forte préoccupation scolaire des parents quel que soit le milieu social</a:t>
            </a:r>
          </a:p>
          <a:p>
            <a:pPr marL="571500" indent="-571500" algn="just">
              <a:lnSpc>
                <a:spcPts val="7380"/>
              </a:lnSpc>
              <a:spcAft>
                <a:spcPts val="2025"/>
              </a:spcAft>
              <a:buFont typeface="Arial" panose="020B0604020202020204" pitchFamily="34" charset="0"/>
              <a:buChar char="•"/>
            </a:pPr>
            <a:r>
              <a:rPr lang="fr-FR" sz="540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… Un </a:t>
            </a:r>
            <a:r>
              <a:rPr lang="fr-FR" sz="5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travail éducatif parental intense</a:t>
            </a:r>
            <a:r>
              <a:rPr lang="fr-FR" sz="540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fr-FR" sz="5400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mais</a:t>
            </a:r>
            <a:endParaRPr lang="fr-FR" sz="540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28700" lvl="1" indent="-571500" algn="just">
              <a:lnSpc>
                <a:spcPts val="7380"/>
              </a:lnSpc>
              <a:spcAft>
                <a:spcPts val="2025"/>
              </a:spcAft>
              <a:buFont typeface="Wingdings" pitchFamily="2" charset="2"/>
              <a:buChar char="v"/>
            </a:pPr>
            <a:r>
              <a:rPr lang="fr-FR" sz="540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Pas toujours ajusté aux attentes de l’institution scolaire (conception de l’enfance, de l’autorité, des loisirs…)</a:t>
            </a:r>
          </a:p>
          <a:p>
            <a:pPr marL="1028700" lvl="1" indent="-571500" algn="just">
              <a:lnSpc>
                <a:spcPts val="7380"/>
              </a:lnSpc>
              <a:spcAft>
                <a:spcPts val="2025"/>
              </a:spcAft>
              <a:buFont typeface="Wingdings" pitchFamily="2" charset="2"/>
              <a:buChar char="v"/>
            </a:pPr>
            <a:r>
              <a:rPr lang="fr-FR" sz="5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Peu visible</a:t>
            </a:r>
            <a:r>
              <a:rPr lang="fr-FR" sz="540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457200" lvl="1" indent="0" algn="just">
              <a:lnSpc>
                <a:spcPts val="7380"/>
              </a:lnSpc>
              <a:spcAft>
                <a:spcPts val="2025"/>
              </a:spcAft>
              <a:buNone/>
            </a:pPr>
            <a:r>
              <a:rPr lang="fr-FR" sz="5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→ Une théorie démentie par les sociologues qui rencontre toujours du succès.</a:t>
            </a:r>
          </a:p>
          <a:p>
            <a:pPr marL="457200" lvl="1" indent="0" algn="just">
              <a:lnSpc>
                <a:spcPts val="7380"/>
              </a:lnSpc>
              <a:spcAft>
                <a:spcPts val="2025"/>
              </a:spcAft>
              <a:buNone/>
            </a:pPr>
            <a:r>
              <a:rPr lang="fr-FR" sz="5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→ Une injonction au partenariat famille-école productrice d’inégalités </a:t>
            </a:r>
            <a:r>
              <a:rPr lang="fr-FR" sz="54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(cf. dossier sur les devoirs)</a:t>
            </a:r>
          </a:p>
        </p:txBody>
      </p:sp>
    </p:spTree>
    <p:extLst>
      <p:ext uri="{BB962C8B-B14F-4D97-AF65-F5344CB8AC3E}">
        <p14:creationId xmlns:p14="http://schemas.microsoft.com/office/powerpoint/2010/main" val="1938228196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2C325B-FDA1-222B-C6BE-766DEF5AF6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(Rapide) état des lieux sur les inégalités">
            <a:extLst>
              <a:ext uri="{FF2B5EF4-FFF2-40B4-BE49-F238E27FC236}">
                <a16:creationId xmlns:a16="http://schemas.microsoft.com/office/drawing/2014/main" id="{D2131CFD-DE3C-FC33-52BB-6ABDD0C822A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19201" y="492237"/>
            <a:ext cx="22045774" cy="2180624"/>
          </a:xfrm>
          <a:prstGeom prst="rect">
            <a:avLst/>
          </a:prstGeom>
          <a:solidFill>
            <a:srgbClr val="D87631"/>
          </a:solidFill>
        </p:spPr>
        <p:txBody>
          <a:bodyPr anchor="ctr">
            <a:normAutofit/>
          </a:bodyPr>
          <a:lstStyle>
            <a:lvl1pPr defTabSz="1389888">
              <a:defRPr sz="6400" spc="-100">
                <a:solidFill>
                  <a:srgbClr val="FFFFFF"/>
                </a:solidFill>
              </a:defRPr>
            </a:lvl1pPr>
          </a:lstStyle>
          <a:p>
            <a:pPr algn="ctr"/>
            <a:r>
              <a:rPr lang="fr-FR" sz="80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Effet pygmalion et effet de contexte</a:t>
            </a:r>
            <a:endParaRPr lang="fr-FR" sz="8000" dirty="0">
              <a:solidFill>
                <a:srgbClr val="FFFFFF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1" name="L’origine sociale : principal facteur d’inégalités…">
            <a:extLst>
              <a:ext uri="{FF2B5EF4-FFF2-40B4-BE49-F238E27FC236}">
                <a16:creationId xmlns:a16="http://schemas.microsoft.com/office/drawing/2014/main" id="{D4A3AF0B-449A-39E7-28BE-AEBAF10D6FB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1214590" y="2672861"/>
            <a:ext cx="22242270" cy="10550901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just">
              <a:lnSpc>
                <a:spcPct val="150000"/>
              </a:lnSpc>
            </a:pPr>
            <a:r>
              <a:rPr lang="fr-FR" sz="66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Effet Pygmalion = fait que la perception de ses compétences dans une discipline joue sur les performances des élèves.</a:t>
            </a:r>
          </a:p>
          <a:p>
            <a:pPr marL="685800" indent="-685800" algn="just">
              <a:lnSpc>
                <a:spcPct val="150000"/>
              </a:lnSpc>
              <a:buFont typeface="Symbol" pitchFamily="2" charset="2"/>
              <a:buChar char="Þ"/>
            </a:pPr>
            <a:r>
              <a:rPr lang="fr-FR" sz="6600" kern="100" dirty="0"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Effet-maître (le professeur Pygmalion)</a:t>
            </a:r>
          </a:p>
          <a:p>
            <a:pPr marL="685800" indent="-685800" algn="just">
              <a:lnSpc>
                <a:spcPct val="150000"/>
              </a:lnSpc>
              <a:buFont typeface="Symbol" pitchFamily="2" charset="2"/>
              <a:buChar char="Þ"/>
            </a:pPr>
            <a:r>
              <a:rPr lang="fr-FR" sz="6600" kern="100" dirty="0"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Effet de contexte. Ex : comparaison sociale négative avec d’autres élèves. Une </a:t>
            </a:r>
            <a:r>
              <a:rPr lang="fr-FR" sz="6600" kern="100" dirty="0"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  <a:hlinkClick r:id="rId2"/>
              </a:rPr>
              <a:t>vidéo</a:t>
            </a:r>
            <a:r>
              <a:rPr lang="fr-FR" sz="6600" kern="100" dirty="0"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pour aller plus loin.</a:t>
            </a:r>
            <a:endParaRPr lang="fr-FR" sz="6600" kern="100" dirty="0"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1724635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Le décrochage scolaire, un terme polysémique"/>
          <p:cNvSpPr txBox="1">
            <a:spLocks noGrp="1"/>
          </p:cNvSpPr>
          <p:nvPr>
            <p:ph type="title"/>
          </p:nvPr>
        </p:nvSpPr>
        <p:spPr>
          <a:xfrm>
            <a:off x="1219199" y="492237"/>
            <a:ext cx="22251654" cy="1882663"/>
          </a:xfrm>
          <a:prstGeom prst="rect">
            <a:avLst/>
          </a:prstGeom>
          <a:solidFill>
            <a:srgbClr val="D87631"/>
          </a:solidFill>
        </p:spPr>
        <p:txBody>
          <a:bodyPr anchor="ctr"/>
          <a:lstStyle>
            <a:lvl1pPr>
              <a:defRPr spc="-100">
                <a:solidFill>
                  <a:srgbClr val="FFFFFF"/>
                </a:solidFill>
              </a:defRPr>
            </a:lvl1pPr>
          </a:lstStyle>
          <a:p>
            <a:pPr algn="ctr"/>
            <a:r>
              <a:rPr lang="fr-FR" b="1" dirty="0">
                <a:latin typeface="Calibri" panose="020F0502020204030204" pitchFamily="34" charset="0"/>
                <a:cs typeface="Calibri" panose="020F0502020204030204" pitchFamily="34" charset="0"/>
              </a:rPr>
              <a:t>Objectifs du cours</a:t>
            </a:r>
          </a:p>
        </p:txBody>
      </p:sp>
      <p:graphicFrame>
        <p:nvGraphicFramePr>
          <p:cNvPr id="185" name="Déscolarisation ? Absentéisme scolaire ? Échec scolaire ? (Décrochage de l’intérieur)…">
            <a:extLst>
              <a:ext uri="{FF2B5EF4-FFF2-40B4-BE49-F238E27FC236}">
                <a16:creationId xmlns:a16="http://schemas.microsoft.com/office/drawing/2014/main" id="{6CF92784-1940-F01D-B9D1-A1DF7CAD7DA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28873888"/>
              </p:ext>
            </p:extLst>
          </p:nvPr>
        </p:nvGraphicFramePr>
        <p:xfrm>
          <a:off x="1219199" y="2761732"/>
          <a:ext cx="22251654" cy="9646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B88B50-FDCE-393F-1A1B-19D39DBABB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(Rapide) état des lieux sur les inégalités">
            <a:extLst>
              <a:ext uri="{FF2B5EF4-FFF2-40B4-BE49-F238E27FC236}">
                <a16:creationId xmlns:a16="http://schemas.microsoft.com/office/drawing/2014/main" id="{96FD0614-9E7A-CFA5-C809-3825F1A8695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19201" y="492237"/>
            <a:ext cx="22045774" cy="2180624"/>
          </a:xfrm>
          <a:prstGeom prst="rect">
            <a:avLst/>
          </a:prstGeom>
          <a:solidFill>
            <a:srgbClr val="D87631"/>
          </a:solidFill>
        </p:spPr>
        <p:txBody>
          <a:bodyPr anchor="ctr">
            <a:normAutofit/>
          </a:bodyPr>
          <a:lstStyle>
            <a:lvl1pPr defTabSz="1389888">
              <a:defRPr sz="6400" spc="-100">
                <a:solidFill>
                  <a:srgbClr val="FFFFFF"/>
                </a:solidFill>
              </a:defRPr>
            </a:lvl1pPr>
          </a:lstStyle>
          <a:p>
            <a:pPr algn="ctr"/>
            <a:r>
              <a:rPr lang="fr-FR" sz="80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Des pratiques pédagogiques plus ou moins ajustées ? </a:t>
            </a:r>
            <a:endParaRPr lang="fr-FR" sz="8000" dirty="0">
              <a:solidFill>
                <a:srgbClr val="FFFFFF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1" name="L’origine sociale : principal facteur d’inégalités…">
            <a:extLst>
              <a:ext uri="{FF2B5EF4-FFF2-40B4-BE49-F238E27FC236}">
                <a16:creationId xmlns:a16="http://schemas.microsoft.com/office/drawing/2014/main" id="{F8D3D676-F003-0691-BFB2-A4AF05DD188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1214590" y="2672861"/>
            <a:ext cx="22242270" cy="10550901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just">
              <a:lnSpc>
                <a:spcPts val="8520"/>
              </a:lnSpc>
              <a:spcAft>
                <a:spcPts val="600"/>
              </a:spcAft>
            </a:pPr>
            <a:r>
              <a:rPr lang="fr-FR" sz="66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Point de vigilance sur les pédagogies invisibles </a:t>
            </a:r>
            <a:r>
              <a:rPr lang="fr-FR" sz="66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: concept mobilisé par Basil Bernstein (1975) pour désigner les modes d’enseignement qui laissent dans l’ombre les objectifs à atteindre et les moyens à mettre en œuvre pour y parvenir (méthodes).</a:t>
            </a:r>
          </a:p>
          <a:p>
            <a:pPr algn="just">
              <a:lnSpc>
                <a:spcPts val="8520"/>
              </a:lnSpc>
              <a:spcAft>
                <a:spcPts val="600"/>
              </a:spcAft>
            </a:pPr>
            <a:endParaRPr lang="fr-FR" sz="6600" kern="100" dirty="0"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algn="just">
              <a:lnSpc>
                <a:spcPts val="8520"/>
              </a:lnSpc>
              <a:spcAft>
                <a:spcPts val="600"/>
              </a:spcAft>
            </a:pPr>
            <a:r>
              <a:rPr lang="fr-FR" sz="6600" kern="100" dirty="0"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Ex : usage parfois déroutant des jeux vidéo en classe (Vincent, 2023)</a:t>
            </a:r>
            <a:endParaRPr lang="fr-FR" sz="24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579267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(Rapide) état des lieux sur les inégalités"/>
          <p:cNvSpPr txBox="1">
            <a:spLocks noGrp="1"/>
          </p:cNvSpPr>
          <p:nvPr>
            <p:ph type="title"/>
          </p:nvPr>
        </p:nvSpPr>
        <p:spPr>
          <a:xfrm>
            <a:off x="1219201" y="492237"/>
            <a:ext cx="22045774" cy="1345494"/>
          </a:xfrm>
          <a:prstGeom prst="rect">
            <a:avLst/>
          </a:prstGeom>
          <a:solidFill>
            <a:srgbClr val="D87631"/>
          </a:solidFill>
        </p:spPr>
        <p:txBody>
          <a:bodyPr anchor="ctr"/>
          <a:lstStyle>
            <a:lvl1pPr defTabSz="1389888">
              <a:defRPr sz="6400" spc="-100">
                <a:solidFill>
                  <a:srgbClr val="FFFFFF"/>
                </a:solidFill>
              </a:defRPr>
            </a:lvl1pPr>
          </a:lstStyle>
          <a:p>
            <a:pPr algn="ctr"/>
            <a:r>
              <a:rPr b="1" dirty="0">
                <a:latin typeface="Calibri" panose="020F0502020204030204" pitchFamily="34" charset="0"/>
                <a:cs typeface="Calibri" panose="020F0502020204030204" pitchFamily="34" charset="0"/>
              </a:rPr>
              <a:t>Des pratiques </a:t>
            </a:r>
            <a:r>
              <a:rPr b="1" dirty="0" err="1">
                <a:latin typeface="Calibri" panose="020F0502020204030204" pitchFamily="34" charset="0"/>
                <a:cs typeface="Calibri" panose="020F0502020204030204" pitchFamily="34" charset="0"/>
              </a:rPr>
              <a:t>pédagogiques</a:t>
            </a:r>
            <a:r>
              <a:rPr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b="1" dirty="0" err="1">
                <a:latin typeface="Calibri" panose="020F0502020204030204" pitchFamily="34" charset="0"/>
                <a:cs typeface="Calibri" panose="020F0502020204030204" pitchFamily="34" charset="0"/>
              </a:rPr>
              <a:t>sexistes</a:t>
            </a:r>
            <a:r>
              <a:rPr b="1" dirty="0">
                <a:latin typeface="Calibri" panose="020F0502020204030204" pitchFamily="34" charset="0"/>
                <a:cs typeface="Calibri" panose="020F0502020204030204" pitchFamily="34" charset="0"/>
              </a:rPr>
              <a:t> ?</a:t>
            </a:r>
          </a:p>
        </p:txBody>
      </p:sp>
      <p:sp>
        <p:nvSpPr>
          <p:cNvPr id="268" name="L’origine sociale : principal facteur d’inégalités…"/>
          <p:cNvSpPr txBox="1">
            <a:spLocks noGrp="1"/>
          </p:cNvSpPr>
          <p:nvPr>
            <p:ph type="body" sz="quarter" idx="1"/>
          </p:nvPr>
        </p:nvSpPr>
        <p:spPr>
          <a:xfrm>
            <a:off x="1214590" y="2240280"/>
            <a:ext cx="22242270" cy="1098348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just" defTabSz="495300">
              <a:lnSpc>
                <a:spcPct val="110000"/>
              </a:lnSpc>
              <a:spcBef>
                <a:spcPts val="1400"/>
              </a:spcBef>
              <a:defRPr sz="4140" spc="-82">
                <a:latin typeface="Canela Text Regular"/>
                <a:ea typeface="Canela Text Regular"/>
                <a:cs typeface="Canela Text Regular"/>
                <a:sym typeface="Canela Text Regular"/>
              </a:defRPr>
            </a:pPr>
            <a:r>
              <a:rPr sz="5400" dirty="0">
                <a:latin typeface="Calibri" panose="020F0502020204030204" pitchFamily="34" charset="0"/>
                <a:cs typeface="Calibri" panose="020F0502020204030204" pitchFamily="34" charset="0"/>
              </a:rPr>
              <a:t>Les enseignant·e·s ne se </a:t>
            </a:r>
            <a:r>
              <a:rPr sz="5400" dirty="0" err="1">
                <a:latin typeface="Calibri" panose="020F0502020204030204" pitchFamily="34" charset="0"/>
                <a:cs typeface="Calibri" panose="020F0502020204030204" pitchFamily="34" charset="0"/>
              </a:rPr>
              <a:t>comportent</a:t>
            </a:r>
            <a:r>
              <a:rPr sz="5400" dirty="0">
                <a:latin typeface="Calibri" panose="020F0502020204030204" pitchFamily="34" charset="0"/>
                <a:cs typeface="Calibri" panose="020F0502020204030204" pitchFamily="34" charset="0"/>
              </a:rPr>
              <a:t> pas de la </a:t>
            </a:r>
            <a:r>
              <a:rPr sz="5400" dirty="0" err="1">
                <a:latin typeface="Calibri" panose="020F0502020204030204" pitchFamily="34" charset="0"/>
                <a:cs typeface="Calibri" panose="020F0502020204030204" pitchFamily="34" charset="0"/>
              </a:rPr>
              <a:t>même</a:t>
            </a:r>
            <a:r>
              <a:rPr sz="5400" dirty="0">
                <a:latin typeface="Calibri" panose="020F0502020204030204" pitchFamily="34" charset="0"/>
                <a:cs typeface="Calibri" panose="020F0502020204030204" pitchFamily="34" charset="0"/>
              </a:rPr>
              <a:t> façon avec les </a:t>
            </a:r>
            <a:r>
              <a:rPr sz="5400" dirty="0" err="1">
                <a:latin typeface="Calibri" panose="020F0502020204030204" pitchFamily="34" charset="0"/>
                <a:cs typeface="Calibri" panose="020F0502020204030204" pitchFamily="34" charset="0"/>
              </a:rPr>
              <a:t>élèves</a:t>
            </a:r>
            <a:r>
              <a:rPr sz="5400" dirty="0">
                <a:latin typeface="Calibri" panose="020F0502020204030204" pitchFamily="34" charset="0"/>
                <a:cs typeface="Calibri" panose="020F0502020204030204" pitchFamily="34" charset="0"/>
              </a:rPr>
              <a:t> des deux sexes : </a:t>
            </a:r>
          </a:p>
          <a:p>
            <a:pPr marL="637673" lvl="1" indent="-409073" algn="just" defTabSz="495300">
              <a:lnSpc>
                <a:spcPct val="110000"/>
              </a:lnSpc>
              <a:spcBef>
                <a:spcPts val="1400"/>
              </a:spcBef>
              <a:buSzPct val="100000"/>
              <a:defRPr sz="4140" spc="-82">
                <a:latin typeface="Canela Text Regular"/>
                <a:ea typeface="Canela Text Regular"/>
                <a:cs typeface="Canela Text Regular"/>
                <a:sym typeface="Canela Text Regular"/>
              </a:defRPr>
            </a:pPr>
            <a:r>
              <a:rPr sz="5400" dirty="0">
                <a:latin typeface="Calibri" panose="020F0502020204030204" pitchFamily="34" charset="0"/>
                <a:cs typeface="Calibri" panose="020F0502020204030204" pitchFamily="34" charset="0"/>
              </a:rPr>
              <a:t>plus </a:t>
            </a:r>
            <a:r>
              <a:rPr sz="5400" dirty="0" err="1">
                <a:latin typeface="Calibri" panose="020F0502020204030204" pitchFamily="34" charset="0"/>
                <a:cs typeface="Calibri" panose="020F0502020204030204" pitchFamily="34" charset="0"/>
              </a:rPr>
              <a:t>d’interactions</a:t>
            </a:r>
            <a:r>
              <a:rPr sz="5400" dirty="0">
                <a:latin typeface="Calibri" panose="020F0502020204030204" pitchFamily="34" charset="0"/>
                <a:cs typeface="Calibri" panose="020F0502020204030204" pitchFamily="34" charset="0"/>
              </a:rPr>
              <a:t> avec les garçons </a:t>
            </a:r>
            <a:r>
              <a:rPr sz="5400" dirty="0" err="1">
                <a:latin typeface="Calibri" panose="020F0502020204030204" pitchFamily="34" charset="0"/>
                <a:cs typeface="Calibri" panose="020F0502020204030204" pitchFamily="34" charset="0"/>
              </a:rPr>
              <a:t>qu’avec</a:t>
            </a:r>
            <a:r>
              <a:rPr sz="5400" dirty="0">
                <a:latin typeface="Calibri" panose="020F0502020204030204" pitchFamily="34" charset="0"/>
                <a:cs typeface="Calibri" panose="020F0502020204030204" pitchFamily="34" charset="0"/>
              </a:rPr>
              <a:t> les filles (</a:t>
            </a:r>
            <a:r>
              <a:rPr sz="5400" dirty="0" err="1">
                <a:latin typeface="Calibri" panose="020F0502020204030204" pitchFamily="34" charset="0"/>
                <a:cs typeface="Calibri" panose="020F0502020204030204" pitchFamily="34" charset="0"/>
              </a:rPr>
              <a:t>quel</a:t>
            </a:r>
            <a:r>
              <a:rPr sz="5400" dirty="0">
                <a:latin typeface="Calibri" panose="020F0502020204030204" pitchFamily="34" charset="0"/>
                <a:cs typeface="Calibri" panose="020F0502020204030204" pitchFamily="34" charset="0"/>
              </a:rPr>
              <a:t> que </a:t>
            </a:r>
            <a:r>
              <a:rPr sz="5400" dirty="0" err="1">
                <a:latin typeface="Calibri" panose="020F0502020204030204" pitchFamily="34" charset="0"/>
                <a:cs typeface="Calibri" panose="020F0502020204030204" pitchFamily="34" charset="0"/>
              </a:rPr>
              <a:t>soit</a:t>
            </a:r>
            <a:r>
              <a:rPr sz="5400" dirty="0">
                <a:latin typeface="Calibri" panose="020F0502020204030204" pitchFamily="34" charset="0"/>
                <a:cs typeface="Calibri" panose="020F0502020204030204" pitchFamily="34" charset="0"/>
              </a:rPr>
              <a:t> le </a:t>
            </a:r>
            <a:r>
              <a:rPr sz="5400" dirty="0" err="1">
                <a:latin typeface="Calibri" panose="020F0502020204030204" pitchFamily="34" charset="0"/>
                <a:cs typeface="Calibri" panose="020F0502020204030204" pitchFamily="34" charset="0"/>
              </a:rPr>
              <a:t>sexe</a:t>
            </a:r>
            <a:r>
              <a:rPr sz="5400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sz="5400" dirty="0" err="1">
                <a:latin typeface="Calibri" panose="020F0502020204030204" pitchFamily="34" charset="0"/>
                <a:cs typeface="Calibri" panose="020F0502020204030204" pitchFamily="34" charset="0"/>
              </a:rPr>
              <a:t>l’enseignant·e</a:t>
            </a:r>
            <a:r>
              <a:rPr sz="5400" dirty="0">
                <a:latin typeface="Calibri" panose="020F0502020204030204" pitchFamily="34" charset="0"/>
                <a:cs typeface="Calibri" panose="020F0502020204030204" pitchFamily="34" charset="0"/>
              </a:rPr>
              <a:t>) (Mosconi, 1998)</a:t>
            </a:r>
          </a:p>
          <a:p>
            <a:pPr marL="637673" lvl="1" indent="-409073" algn="just" defTabSz="495300">
              <a:lnSpc>
                <a:spcPct val="110000"/>
              </a:lnSpc>
              <a:spcBef>
                <a:spcPts val="1400"/>
              </a:spcBef>
              <a:buSzPct val="100000"/>
              <a:defRPr sz="4140" spc="-82">
                <a:latin typeface="Canela Text Regular"/>
                <a:ea typeface="Canela Text Regular"/>
                <a:cs typeface="Canela Text Regular"/>
                <a:sym typeface="Canela Text Regular"/>
              </a:defRPr>
            </a:pPr>
            <a:r>
              <a:rPr sz="5400" dirty="0">
                <a:latin typeface="Calibri" panose="020F0502020204030204" pitchFamily="34" charset="0"/>
                <a:cs typeface="Calibri" panose="020F0502020204030204" pitchFamily="34" charset="0"/>
              </a:rPr>
              <a:t>garçons </a:t>
            </a:r>
            <a:r>
              <a:rPr sz="5400" dirty="0" err="1">
                <a:latin typeface="Calibri" panose="020F0502020204030204" pitchFamily="34" charset="0"/>
                <a:cs typeface="Calibri" panose="020F0502020204030204" pitchFamily="34" charset="0"/>
              </a:rPr>
              <a:t>davantage</a:t>
            </a:r>
            <a:r>
              <a:rPr sz="5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5400" dirty="0" err="1">
                <a:latin typeface="Calibri" panose="020F0502020204030204" pitchFamily="34" charset="0"/>
                <a:cs typeface="Calibri" panose="020F0502020204030204" pitchFamily="34" charset="0"/>
              </a:rPr>
              <a:t>perçus</a:t>
            </a:r>
            <a:r>
              <a:rPr sz="5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5400" dirty="0" err="1">
                <a:latin typeface="Calibri" panose="020F0502020204030204" pitchFamily="34" charset="0"/>
                <a:cs typeface="Calibri" panose="020F0502020204030204" pitchFamily="34" charset="0"/>
              </a:rPr>
              <a:t>comme</a:t>
            </a:r>
            <a:r>
              <a:rPr sz="5400" dirty="0">
                <a:latin typeface="Calibri" panose="020F0502020204030204" pitchFamily="34" charset="0"/>
                <a:cs typeface="Calibri" panose="020F0502020204030204" pitchFamily="34" charset="0"/>
              </a:rPr>
              <a:t> des </a:t>
            </a:r>
            <a:r>
              <a:rPr sz="5400" dirty="0" err="1">
                <a:latin typeface="Calibri" panose="020F0502020204030204" pitchFamily="34" charset="0"/>
                <a:cs typeface="Calibri" panose="020F0502020204030204" pitchFamily="34" charset="0"/>
              </a:rPr>
              <a:t>individualités</a:t>
            </a:r>
            <a:r>
              <a:rPr sz="5400" dirty="0">
                <a:latin typeface="Calibri" panose="020F0502020204030204" pitchFamily="34" charset="0"/>
                <a:cs typeface="Calibri" panose="020F0502020204030204" pitchFamily="34" charset="0"/>
              </a:rPr>
              <a:t> que les filles (plus </a:t>
            </a:r>
            <a:r>
              <a:rPr sz="5400" dirty="0" err="1">
                <a:latin typeface="Calibri" panose="020F0502020204030204" pitchFamily="34" charset="0"/>
                <a:cs typeface="Calibri" panose="020F0502020204030204" pitchFamily="34" charset="0"/>
              </a:rPr>
              <a:t>indifférenciées</a:t>
            </a:r>
            <a:r>
              <a:rPr sz="5400" dirty="0">
                <a:latin typeface="Calibri" panose="020F0502020204030204" pitchFamily="34" charset="0"/>
                <a:cs typeface="Calibri" panose="020F0502020204030204" pitchFamily="34" charset="0"/>
              </a:rPr>
              <a:t>) (Mosconi, 1998)</a:t>
            </a:r>
          </a:p>
          <a:p>
            <a:pPr marL="637673" lvl="1" indent="-409073" algn="just" defTabSz="495300">
              <a:lnSpc>
                <a:spcPct val="110000"/>
              </a:lnSpc>
              <a:spcBef>
                <a:spcPts val="1400"/>
              </a:spcBef>
              <a:buSzPct val="100000"/>
              <a:defRPr sz="4140" spc="-82">
                <a:latin typeface="Canela Text Regular"/>
                <a:ea typeface="Canela Text Regular"/>
                <a:cs typeface="Canela Text Regular"/>
                <a:sym typeface="Canela Text Regular"/>
              </a:defRPr>
            </a:pPr>
            <a:r>
              <a:rPr sz="5400" dirty="0" err="1">
                <a:latin typeface="Calibri" panose="020F0502020204030204" pitchFamily="34" charset="0"/>
                <a:cs typeface="Calibri" panose="020F0502020204030204" pitchFamily="34" charset="0"/>
              </a:rPr>
              <a:t>appréciations</a:t>
            </a:r>
            <a:r>
              <a:rPr sz="5400" dirty="0">
                <a:latin typeface="Calibri" panose="020F0502020204030204" pitchFamily="34" charset="0"/>
                <a:cs typeface="Calibri" panose="020F0502020204030204" pitchFamily="34" charset="0"/>
              </a:rPr>
              <a:t> sur les copies (Duru-</a:t>
            </a:r>
            <a:r>
              <a:rPr sz="5400" dirty="0" err="1">
                <a:latin typeface="Calibri" panose="020F0502020204030204" pitchFamily="34" charset="0"/>
                <a:cs typeface="Calibri" panose="020F0502020204030204" pitchFamily="34" charset="0"/>
              </a:rPr>
              <a:t>Bellat</a:t>
            </a:r>
            <a:r>
              <a:rPr sz="5400" dirty="0">
                <a:latin typeface="Calibri" panose="020F0502020204030204" pitchFamily="34" charset="0"/>
                <a:cs typeface="Calibri" panose="020F0502020204030204" pitchFamily="34" charset="0"/>
              </a:rPr>
              <a:t>, 1990)</a:t>
            </a:r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(Rapide) état des lieux sur les inégalités"/>
          <p:cNvSpPr txBox="1">
            <a:spLocks noGrp="1"/>
          </p:cNvSpPr>
          <p:nvPr>
            <p:ph type="title"/>
          </p:nvPr>
        </p:nvSpPr>
        <p:spPr>
          <a:xfrm>
            <a:off x="1219201" y="492237"/>
            <a:ext cx="22045774" cy="1345494"/>
          </a:xfrm>
          <a:prstGeom prst="rect">
            <a:avLst/>
          </a:prstGeom>
          <a:solidFill>
            <a:srgbClr val="D87631"/>
          </a:solidFill>
        </p:spPr>
        <p:txBody>
          <a:bodyPr anchor="ctr"/>
          <a:lstStyle>
            <a:lvl1pPr defTabSz="1389888">
              <a:defRPr sz="6400" spc="-100">
                <a:solidFill>
                  <a:srgbClr val="FFFFFF"/>
                </a:solidFill>
              </a:defRPr>
            </a:lvl1pPr>
          </a:lstStyle>
          <a:p>
            <a:pPr algn="ctr"/>
            <a:r>
              <a:rPr b="1" dirty="0">
                <a:latin typeface="Calibri" panose="020F0502020204030204" pitchFamily="34" charset="0"/>
                <a:cs typeface="Calibri" panose="020F0502020204030204" pitchFamily="34" charset="0"/>
              </a:rPr>
              <a:t>Des pratiques </a:t>
            </a:r>
            <a:r>
              <a:rPr b="1" dirty="0" err="1">
                <a:latin typeface="Calibri" panose="020F0502020204030204" pitchFamily="34" charset="0"/>
                <a:cs typeface="Calibri" panose="020F0502020204030204" pitchFamily="34" charset="0"/>
              </a:rPr>
              <a:t>pédagogiques</a:t>
            </a:r>
            <a:r>
              <a:rPr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b="1" dirty="0" err="1">
                <a:latin typeface="Calibri" panose="020F0502020204030204" pitchFamily="34" charset="0"/>
                <a:cs typeface="Calibri" panose="020F0502020204030204" pitchFamily="34" charset="0"/>
              </a:rPr>
              <a:t>sexistes</a:t>
            </a:r>
            <a:r>
              <a:rPr b="1" dirty="0">
                <a:latin typeface="Calibri" panose="020F0502020204030204" pitchFamily="34" charset="0"/>
                <a:cs typeface="Calibri" panose="020F0502020204030204" pitchFamily="34" charset="0"/>
              </a:rPr>
              <a:t> ?</a:t>
            </a:r>
          </a:p>
        </p:txBody>
      </p:sp>
      <p:sp>
        <p:nvSpPr>
          <p:cNvPr id="271" name="L’origine sociale : principal facteur d’inégalités…"/>
          <p:cNvSpPr txBox="1">
            <a:spLocks noGrp="1"/>
          </p:cNvSpPr>
          <p:nvPr>
            <p:ph type="body" sz="quarter" idx="1"/>
          </p:nvPr>
        </p:nvSpPr>
        <p:spPr>
          <a:xfrm>
            <a:off x="1214590" y="2292055"/>
            <a:ext cx="22242270" cy="10397009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595162" lvl="1" indent="-381802" algn="just" defTabSz="462280">
              <a:lnSpc>
                <a:spcPct val="150000"/>
              </a:lnSpc>
              <a:spcBef>
                <a:spcPts val="1300"/>
              </a:spcBef>
              <a:buSzPct val="100000"/>
              <a:defRPr sz="3864" spc="-77">
                <a:latin typeface="Canela Text Regular"/>
                <a:ea typeface="Canela Text Regular"/>
                <a:cs typeface="Canela Text Regular"/>
                <a:sym typeface="Canela Text Regular"/>
              </a:defRPr>
            </a:pPr>
            <a:r>
              <a:rPr lang="fr-FR" sz="5400" dirty="0">
                <a:latin typeface="Calibri" panose="020F0502020204030204" pitchFamily="34" charset="0"/>
                <a:cs typeface="Calibri" panose="020F0502020204030204" pitchFamily="34" charset="0"/>
              </a:rPr>
              <a:t>Des filles travailleuses VS des garçons talentueux </a:t>
            </a:r>
            <a:endParaRPr sz="5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85800" indent="-685800" algn="just" defTabSz="462280">
              <a:lnSpc>
                <a:spcPct val="150000"/>
              </a:lnSpc>
              <a:spcBef>
                <a:spcPts val="1300"/>
              </a:spcBef>
              <a:buSzPct val="100000"/>
              <a:buFont typeface="Arial" panose="020B0604020202020204" pitchFamily="34" charset="0"/>
              <a:buChar char="•"/>
              <a:defRPr sz="3864" spc="-77">
                <a:latin typeface="Canela Text Regular"/>
                <a:ea typeface="Canela Text Regular"/>
                <a:cs typeface="Canela Text Regular"/>
                <a:sym typeface="Canela Text Regular"/>
              </a:defRPr>
            </a:pPr>
            <a:r>
              <a:rPr sz="5400" dirty="0" err="1">
                <a:latin typeface="Calibri" panose="020F0502020204030204" pitchFamily="34" charset="0"/>
                <a:cs typeface="Calibri" panose="020F0502020204030204" pitchFamily="34" charset="0"/>
              </a:rPr>
              <a:t>attentes</a:t>
            </a:r>
            <a:r>
              <a:rPr sz="5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5400" dirty="0" err="1">
                <a:latin typeface="Calibri" panose="020F0502020204030204" pitchFamily="34" charset="0"/>
                <a:cs typeface="Calibri" panose="020F0502020204030204" pitchFamily="34" charset="0"/>
              </a:rPr>
              <a:t>stéréotypées</a:t>
            </a:r>
            <a:r>
              <a:rPr sz="5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5400" dirty="0">
                <a:latin typeface="Calibri" panose="020F0502020204030204" pitchFamily="34" charset="0"/>
                <a:cs typeface="Calibri" panose="020F0502020204030204" pitchFamily="34" charset="0"/>
              </a:rPr>
              <a:t>sur</a:t>
            </a:r>
            <a:r>
              <a:rPr sz="5400" dirty="0">
                <a:latin typeface="Calibri" panose="020F0502020204030204" pitchFamily="34" charset="0"/>
                <a:cs typeface="Calibri" panose="020F0502020204030204" pitchFamily="34" charset="0"/>
              </a:rPr>
              <a:t> le </a:t>
            </a:r>
            <a:r>
              <a:rPr sz="5400" dirty="0" err="1">
                <a:latin typeface="Calibri" panose="020F0502020204030204" pitchFamily="34" charset="0"/>
                <a:cs typeface="Calibri" panose="020F0502020204030204" pitchFamily="34" charset="0"/>
              </a:rPr>
              <a:t>comportement</a:t>
            </a:r>
            <a:r>
              <a:rPr sz="5400" dirty="0">
                <a:latin typeface="Calibri" panose="020F0502020204030204" pitchFamily="34" charset="0"/>
                <a:cs typeface="Calibri" panose="020F0502020204030204" pitchFamily="34" charset="0"/>
              </a:rPr>
              <a:t> : des filles sages et des garçons </a:t>
            </a:r>
            <a:r>
              <a:rPr sz="5400" dirty="0" err="1">
                <a:latin typeface="Calibri" panose="020F0502020204030204" pitchFamily="34" charset="0"/>
                <a:cs typeface="Calibri" panose="020F0502020204030204" pitchFamily="34" charset="0"/>
              </a:rPr>
              <a:t>dissipés</a:t>
            </a:r>
            <a:r>
              <a:rPr sz="54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sz="5400" dirty="0" err="1">
                <a:latin typeface="Calibri" panose="020F0502020204030204" pitchFamily="34" charset="0"/>
                <a:cs typeface="Calibri" panose="020F0502020204030204" pitchFamily="34" charset="0"/>
              </a:rPr>
              <a:t>Ayral</a:t>
            </a:r>
            <a:r>
              <a:rPr sz="5400" dirty="0">
                <a:latin typeface="Calibri" panose="020F0502020204030204" pitchFamily="34" charset="0"/>
                <a:cs typeface="Calibri" panose="020F0502020204030204" pitchFamily="34" charset="0"/>
              </a:rPr>
              <a:t>, 2011)</a:t>
            </a:r>
          </a:p>
          <a:p>
            <a:pPr marL="595162" lvl="1" indent="-381802" algn="just" defTabSz="462280">
              <a:lnSpc>
                <a:spcPct val="150000"/>
              </a:lnSpc>
              <a:spcBef>
                <a:spcPts val="1300"/>
              </a:spcBef>
              <a:buSzPct val="100000"/>
              <a:defRPr sz="3864" spc="-77">
                <a:latin typeface="Canela Text Regular"/>
                <a:ea typeface="Canela Text Regular"/>
                <a:cs typeface="Canela Text Regular"/>
                <a:sym typeface="Canela Text Regular"/>
              </a:defRPr>
            </a:pPr>
            <a:r>
              <a:rPr sz="5400" dirty="0" err="1">
                <a:latin typeface="Calibri" panose="020F0502020204030204" pitchFamily="34" charset="0"/>
                <a:cs typeface="Calibri" panose="020F0502020204030204" pitchFamily="34" charset="0"/>
              </a:rPr>
              <a:t>recours</a:t>
            </a:r>
            <a:r>
              <a:rPr sz="5400" dirty="0">
                <a:latin typeface="Calibri" panose="020F0502020204030204" pitchFamily="34" charset="0"/>
                <a:cs typeface="Calibri" panose="020F0502020204030204" pitchFamily="34" charset="0"/>
              </a:rPr>
              <a:t> aux filles </a:t>
            </a:r>
            <a:r>
              <a:rPr sz="5400" dirty="0" err="1">
                <a:latin typeface="Calibri" panose="020F0502020204030204" pitchFamily="34" charset="0"/>
                <a:cs typeface="Calibri" panose="020F0502020204030204" pitchFamily="34" charset="0"/>
              </a:rPr>
              <a:t>comme</a:t>
            </a:r>
            <a:r>
              <a:rPr sz="5400" dirty="0">
                <a:latin typeface="Calibri" panose="020F0502020204030204" pitchFamily="34" charset="0"/>
                <a:cs typeface="Calibri" panose="020F0502020204030204" pitchFamily="34" charset="0"/>
              </a:rPr>
              <a:t> « </a:t>
            </a:r>
            <a:r>
              <a:rPr sz="5400" dirty="0" err="1">
                <a:latin typeface="Calibri" panose="020F0502020204030204" pitchFamily="34" charset="0"/>
                <a:cs typeface="Calibri" panose="020F0502020204030204" pitchFamily="34" charset="0"/>
              </a:rPr>
              <a:t>auxiliaires</a:t>
            </a:r>
            <a:r>
              <a:rPr sz="5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5400" dirty="0" err="1">
                <a:latin typeface="Calibri" panose="020F0502020204030204" pitchFamily="34" charset="0"/>
                <a:cs typeface="Calibri" panose="020F0502020204030204" pitchFamily="34" charset="0"/>
              </a:rPr>
              <a:t>pédagogiques</a:t>
            </a:r>
            <a:r>
              <a:rPr sz="5400" dirty="0">
                <a:latin typeface="Calibri" panose="020F0502020204030204" pitchFamily="34" charset="0"/>
                <a:cs typeface="Calibri" panose="020F0502020204030204" pitchFamily="34" charset="0"/>
              </a:rPr>
              <a:t> », </a:t>
            </a:r>
            <a:r>
              <a:rPr sz="5400" dirty="0" err="1">
                <a:latin typeface="Calibri" panose="020F0502020204030204" pitchFamily="34" charset="0"/>
                <a:cs typeface="Calibri" panose="020F0502020204030204" pitchFamily="34" charset="0"/>
              </a:rPr>
              <a:t>responsabilisation</a:t>
            </a:r>
            <a:r>
              <a:rPr sz="5400" dirty="0">
                <a:latin typeface="Calibri" panose="020F0502020204030204" pitchFamily="34" charset="0"/>
                <a:cs typeface="Calibri" panose="020F0502020204030204" pitchFamily="34" charset="0"/>
              </a:rPr>
              <a:t> plus </a:t>
            </a:r>
            <a:r>
              <a:rPr sz="5400" dirty="0" err="1">
                <a:latin typeface="Calibri" panose="020F0502020204030204" pitchFamily="34" charset="0"/>
                <a:cs typeface="Calibri" panose="020F0502020204030204" pitchFamily="34" charset="0"/>
              </a:rPr>
              <a:t>précoce</a:t>
            </a:r>
            <a:r>
              <a:rPr sz="5400" dirty="0">
                <a:latin typeface="Calibri" panose="020F0502020204030204" pitchFamily="34" charset="0"/>
                <a:cs typeface="Calibri" panose="020F0502020204030204" pitchFamily="34" charset="0"/>
              </a:rPr>
              <a:t> (Collet, 2014)</a:t>
            </a:r>
          </a:p>
          <a:p>
            <a:pPr algn="just" defTabSz="462280">
              <a:lnSpc>
                <a:spcPct val="150000"/>
              </a:lnSpc>
              <a:spcBef>
                <a:spcPts val="1300"/>
              </a:spcBef>
              <a:defRPr sz="3864" spc="-77">
                <a:latin typeface="Canela Text Regular"/>
                <a:ea typeface="Canela Text Regular"/>
                <a:cs typeface="Canela Text Regular"/>
                <a:sym typeface="Canela Text Regular"/>
              </a:defRPr>
            </a:pPr>
            <a:r>
              <a:rPr sz="5400" dirty="0">
                <a:latin typeface="Calibri" panose="020F0502020204030204" pitchFamily="34" charset="0"/>
                <a:cs typeface="Calibri" panose="020F0502020204030204" pitchFamily="34" charset="0"/>
              </a:rPr>
              <a:t>→ Des </a:t>
            </a:r>
            <a:r>
              <a:rPr sz="5400" dirty="0" err="1">
                <a:latin typeface="Calibri" panose="020F0502020204030204" pitchFamily="34" charset="0"/>
                <a:cs typeface="Calibri" panose="020F0502020204030204" pitchFamily="34" charset="0"/>
              </a:rPr>
              <a:t>stéréotypes</a:t>
            </a:r>
            <a:r>
              <a:rPr sz="5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5400" dirty="0" err="1">
                <a:latin typeface="Calibri" panose="020F0502020204030204" pitchFamily="34" charset="0"/>
                <a:cs typeface="Calibri" panose="020F0502020204030204" pitchFamily="34" charset="0"/>
              </a:rPr>
              <a:t>genrés</a:t>
            </a:r>
            <a:r>
              <a:rPr sz="5400" dirty="0">
                <a:latin typeface="Calibri" panose="020F0502020204030204" pitchFamily="34" charset="0"/>
                <a:cs typeface="Calibri" panose="020F0502020204030204" pitchFamily="34" charset="0"/>
              </a:rPr>
              <a:t> aux </a:t>
            </a:r>
            <a:r>
              <a:rPr sz="5400" b="1" dirty="0" err="1">
                <a:latin typeface="Calibri" panose="020F0502020204030204" pitchFamily="34" charset="0"/>
                <a:cs typeface="Calibri" panose="020F0502020204030204" pitchFamily="34" charset="0"/>
              </a:rPr>
              <a:t>effets</a:t>
            </a:r>
            <a:r>
              <a:rPr sz="5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5400" b="1" dirty="0" err="1">
                <a:latin typeface="Calibri" panose="020F0502020204030204" pitchFamily="34" charset="0"/>
                <a:cs typeface="Calibri" panose="020F0502020204030204" pitchFamily="34" charset="0"/>
              </a:rPr>
              <a:t>autoréalisateurs</a:t>
            </a:r>
            <a:r>
              <a:rPr sz="5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54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sz="5400" dirty="0" err="1">
                <a:latin typeface="Calibri" panose="020F0502020204030204" pitchFamily="34" charset="0"/>
                <a:cs typeface="Calibri" panose="020F0502020204030204" pitchFamily="34" charset="0"/>
              </a:rPr>
              <a:t>comportements</a:t>
            </a:r>
            <a:r>
              <a:rPr sz="5400" dirty="0">
                <a:latin typeface="Calibri" panose="020F0502020204030204" pitchFamily="34" charset="0"/>
                <a:cs typeface="Calibri" panose="020F0502020204030204" pitchFamily="34" charset="0"/>
              </a:rPr>
              <a:t>, attitude face aux </a:t>
            </a:r>
            <a:r>
              <a:rPr sz="5400" dirty="0" err="1">
                <a:latin typeface="Calibri" panose="020F0502020204030204" pitchFamily="34" charset="0"/>
                <a:cs typeface="Calibri" panose="020F0502020204030204" pitchFamily="34" charset="0"/>
              </a:rPr>
              <a:t>apprentissages</a:t>
            </a:r>
            <a:r>
              <a:rPr sz="5400" dirty="0">
                <a:latin typeface="Calibri" panose="020F0502020204030204" pitchFamily="34" charset="0"/>
                <a:cs typeface="Calibri" panose="020F0502020204030204" pitchFamily="34" charset="0"/>
              </a:rPr>
              <a:t>, orientation…)</a:t>
            </a:r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Références mobilisées dans le cours"/>
          <p:cNvSpPr txBox="1">
            <a:spLocks noGrp="1"/>
          </p:cNvSpPr>
          <p:nvPr>
            <p:ph type="title"/>
          </p:nvPr>
        </p:nvSpPr>
        <p:spPr>
          <a:xfrm>
            <a:off x="1169113" y="739935"/>
            <a:ext cx="22045774" cy="1345495"/>
          </a:xfrm>
          <a:prstGeom prst="rect">
            <a:avLst/>
          </a:prstGeom>
          <a:solidFill>
            <a:srgbClr val="D87631"/>
          </a:solidFill>
        </p:spPr>
        <p:txBody>
          <a:bodyPr anchor="ctr"/>
          <a:lstStyle>
            <a:lvl1pPr defTabSz="1389888">
              <a:defRPr sz="6400" spc="-100">
                <a:solidFill>
                  <a:srgbClr val="FFFFFF"/>
                </a:solidFill>
              </a:defRPr>
            </a:lvl1pPr>
          </a:lstStyle>
          <a:p>
            <a:pPr algn="ctr"/>
            <a:r>
              <a:rPr b="1" dirty="0" err="1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Références</a:t>
            </a:r>
            <a:r>
              <a:rPr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b="1" dirty="0" err="1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mobilisées</a:t>
            </a:r>
            <a:endParaRPr b="1" dirty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274" name="Barhoumi M., 2023, « Le travail scolaire des jeunes en dehors de la classe », Note d’information DEPP-MEN, 23.32, p. 1‑4.…"/>
          <p:cNvSpPr txBox="1">
            <a:spLocks noGrp="1"/>
          </p:cNvSpPr>
          <p:nvPr>
            <p:ph type="body" sz="quarter" idx="1"/>
          </p:nvPr>
        </p:nvSpPr>
        <p:spPr>
          <a:xfrm>
            <a:off x="1120952" y="2292055"/>
            <a:ext cx="22242270" cy="10684010"/>
          </a:xfrm>
          <a:prstGeom prst="rect">
            <a:avLst/>
          </a:prstGeom>
        </p:spPr>
        <p:txBody>
          <a:bodyPr anchor="ctr">
            <a:normAutofit fontScale="92500"/>
          </a:bodyPr>
          <a:lstStyle/>
          <a:p>
            <a:pPr algn="just">
              <a:spcAft>
                <a:spcPts val="1200"/>
              </a:spcAft>
            </a:pPr>
            <a:r>
              <a:rPr lang="fr-FR" sz="4400" kern="100" cap="small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Ayral</a:t>
            </a:r>
            <a:r>
              <a:rPr lang="fr-FR" sz="4400" kern="100" cap="small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S.</a:t>
            </a:r>
            <a:r>
              <a:rPr lang="fr-FR" sz="44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, 2011, </a:t>
            </a:r>
            <a:r>
              <a:rPr lang="fr-FR" sz="4400" i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La fabrique des garçons: sanctions et genre au collège</a:t>
            </a:r>
            <a:r>
              <a:rPr lang="fr-FR" sz="44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, Paris, Presses universitaires de France (Partage du savoir), 204 p.</a:t>
            </a:r>
          </a:p>
          <a:p>
            <a:pPr algn="just">
              <a:spcAft>
                <a:spcPts val="1200"/>
              </a:spcAft>
            </a:pPr>
            <a:r>
              <a:rPr lang="fr-FR" sz="4400" kern="100" cap="small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Bautier</a:t>
            </a:r>
            <a:r>
              <a:rPr lang="fr-FR" sz="4400" kern="100" cap="small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fr-FR" sz="4400" kern="100" cap="small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É</a:t>
            </a:r>
            <a:r>
              <a:rPr lang="fr-FR" sz="4400" kern="100" cap="small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.</a:t>
            </a:r>
            <a:r>
              <a:rPr lang="fr-FR" sz="44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, </a:t>
            </a:r>
            <a:r>
              <a:rPr lang="fr-FR" sz="4400" kern="100" cap="small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Rayou P.</a:t>
            </a:r>
            <a:r>
              <a:rPr lang="fr-FR" sz="44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, 2013, </a:t>
            </a:r>
            <a:r>
              <a:rPr lang="fr-FR" sz="4400" i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Les inégalités d’apprentissage</a:t>
            </a:r>
            <a:r>
              <a:rPr lang="fr-FR" sz="44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, Presses Universitaires de France.</a:t>
            </a:r>
          </a:p>
          <a:p>
            <a:pPr algn="just">
              <a:spcAft>
                <a:spcPts val="1200"/>
              </a:spcAft>
            </a:pPr>
            <a:r>
              <a:rPr lang="fr-FR" sz="4400" kern="100" cap="small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Bernstein B.</a:t>
            </a:r>
            <a:r>
              <a:rPr lang="fr-FR" sz="44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, 1971, </a:t>
            </a:r>
            <a:r>
              <a:rPr lang="fr-FR" sz="4400" i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Langage et classes sociales: codes </a:t>
            </a:r>
            <a:r>
              <a:rPr lang="fr-FR" sz="4400" i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socio-linguistiques</a:t>
            </a:r>
            <a:r>
              <a:rPr lang="fr-FR" sz="4400" i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et contrôle social</a:t>
            </a:r>
            <a:r>
              <a:rPr lang="fr-FR" sz="44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, Paris, Éd. de Minuit (Le sens commun), 347 p.</a:t>
            </a:r>
          </a:p>
          <a:p>
            <a:pPr algn="just">
              <a:spcAft>
                <a:spcPts val="1200"/>
              </a:spcAft>
            </a:pPr>
            <a:r>
              <a:rPr lang="fr-FR" sz="4400" kern="100" cap="small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Bourdieu P.</a:t>
            </a:r>
            <a:r>
              <a:rPr lang="fr-FR" sz="44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, 1966, « L’école conservatrice: Les inégalités devant l’école et devant la culture », </a:t>
            </a:r>
            <a:r>
              <a:rPr lang="fr-FR" sz="4400" i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Revue Française de Sociologie</a:t>
            </a:r>
            <a:r>
              <a:rPr lang="fr-FR" sz="44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, </a:t>
            </a:r>
            <a:r>
              <a:rPr lang="fr-FR" sz="4400" i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7</a:t>
            </a:r>
            <a:r>
              <a:rPr lang="fr-FR" sz="44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, 3</a:t>
            </a:r>
          </a:p>
          <a:p>
            <a:pPr algn="just">
              <a:spcAft>
                <a:spcPts val="1200"/>
              </a:spcAft>
            </a:pPr>
            <a:r>
              <a:rPr lang="fr-FR" sz="4400" kern="100" cap="small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Bourdieu P.</a:t>
            </a:r>
            <a:r>
              <a:rPr lang="fr-FR" sz="44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, </a:t>
            </a:r>
            <a:r>
              <a:rPr lang="fr-FR" sz="4400" kern="100" cap="small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Passeron J.-C.</a:t>
            </a:r>
            <a:r>
              <a:rPr lang="fr-FR" sz="44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, 1964, </a:t>
            </a:r>
            <a:r>
              <a:rPr lang="fr-FR" sz="4400" i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Les héritiers: les étudiants et la culture</a:t>
            </a:r>
            <a:r>
              <a:rPr lang="fr-FR" sz="44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, </a:t>
            </a:r>
            <a:r>
              <a:rPr lang="fr-FR" sz="4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Repr</a:t>
            </a:r>
            <a:r>
              <a:rPr lang="fr-FR" sz="44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, Paris, Éd. de Minuit, 189 p.</a:t>
            </a:r>
          </a:p>
          <a:p>
            <a:pPr algn="just">
              <a:spcAft>
                <a:spcPts val="1200"/>
              </a:spcAft>
            </a:pPr>
            <a:r>
              <a:rPr lang="fr-FR" sz="4400" kern="100" cap="small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Bourdieu P.</a:t>
            </a:r>
            <a:r>
              <a:rPr lang="fr-FR" sz="44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, </a:t>
            </a:r>
            <a:r>
              <a:rPr lang="fr-FR" sz="4400" kern="100" cap="small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Passeron J.-C.</a:t>
            </a:r>
            <a:r>
              <a:rPr lang="fr-FR" sz="44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, 1970, </a:t>
            </a:r>
            <a:r>
              <a:rPr lang="fr-FR" sz="4400" i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La reproduction: éléments pour une théorie du système d’enseignement</a:t>
            </a:r>
            <a:r>
              <a:rPr lang="fr-FR" sz="44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, Paris, Éd. de Minuit (Collection « Le sens commun »), 279 p.</a:t>
            </a:r>
          </a:p>
          <a:p>
            <a:pPr algn="just">
              <a:spcAft>
                <a:spcPts val="1200"/>
              </a:spcAft>
            </a:pPr>
            <a:r>
              <a:rPr lang="fr-FR" sz="4400" kern="100" cap="small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Collet I.</a:t>
            </a:r>
            <a:r>
              <a:rPr lang="fr-FR" sz="44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, 2014, « Les garçons sont-ils des immatures chroniques ? », </a:t>
            </a:r>
            <a:r>
              <a:rPr lang="fr-FR" sz="4400" i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Travail, genre et sociétés</a:t>
            </a:r>
            <a:r>
              <a:rPr lang="fr-FR" sz="44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, </a:t>
            </a:r>
            <a:r>
              <a:rPr lang="fr-FR" sz="4400" i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n° 31</a:t>
            </a:r>
            <a:r>
              <a:rPr lang="fr-FR" sz="44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, 1.</a:t>
            </a:r>
          </a:p>
          <a:p>
            <a:pPr algn="just">
              <a:spcAft>
                <a:spcPts val="1200"/>
              </a:spcAft>
            </a:pPr>
            <a:r>
              <a:rPr lang="fr-FR" sz="4400" kern="100" cap="small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Dubet F.</a:t>
            </a:r>
            <a:r>
              <a:rPr lang="fr-FR" sz="44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, 2010, </a:t>
            </a:r>
            <a:r>
              <a:rPr lang="fr-FR" sz="4400" i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Les places et les chances repenser la justice sociale</a:t>
            </a:r>
            <a:r>
              <a:rPr lang="fr-FR" sz="44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, Paris, La République des idées : Seuil.</a:t>
            </a:r>
          </a:p>
          <a:p>
            <a:pPr algn="just">
              <a:spcAft>
                <a:spcPts val="1200"/>
              </a:spcAft>
            </a:pPr>
            <a:r>
              <a:rPr lang="fr-FR" sz="4400" kern="100" cap="small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Duru-Bellat M.</a:t>
            </a:r>
            <a:r>
              <a:rPr lang="fr-FR" sz="44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, 1990, </a:t>
            </a:r>
            <a:r>
              <a:rPr lang="fr-FR" sz="4400" i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L’école des filles: quelle formation pour quels rôles sociaux?</a:t>
            </a:r>
            <a:r>
              <a:rPr lang="fr-FR" sz="44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, Paris, Ed. l’Harmattan</a:t>
            </a:r>
            <a:r>
              <a:rPr lang="fr-FR" sz="4400" kern="100" dirty="0"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.</a:t>
            </a:r>
            <a:endParaRPr lang="fr-FR" sz="4400" kern="100" dirty="0"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BF4587-A2C6-174A-5F8E-37EE3A7620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Références mobilisées dans le cours">
            <a:extLst>
              <a:ext uri="{FF2B5EF4-FFF2-40B4-BE49-F238E27FC236}">
                <a16:creationId xmlns:a16="http://schemas.microsoft.com/office/drawing/2014/main" id="{F512CC99-33E1-0A19-1C1C-CA00D1FC41C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69113" y="739935"/>
            <a:ext cx="22045774" cy="1345495"/>
          </a:xfrm>
          <a:prstGeom prst="rect">
            <a:avLst/>
          </a:prstGeom>
          <a:solidFill>
            <a:srgbClr val="D87631"/>
          </a:solidFill>
        </p:spPr>
        <p:txBody>
          <a:bodyPr anchor="ctr"/>
          <a:lstStyle>
            <a:lvl1pPr defTabSz="1389888">
              <a:defRPr sz="6400" spc="-100">
                <a:solidFill>
                  <a:srgbClr val="FFFFFF"/>
                </a:solidFill>
              </a:defRPr>
            </a:lvl1pPr>
          </a:lstStyle>
          <a:p>
            <a:pPr algn="ctr"/>
            <a:r>
              <a:rPr b="1" dirty="0" err="1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Références</a:t>
            </a:r>
            <a:r>
              <a:rPr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b="1" dirty="0" err="1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mobilisées</a:t>
            </a:r>
            <a:endParaRPr b="1" dirty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274" name="Barhoumi M., 2023, « Le travail scolaire des jeunes en dehors de la classe », Note d’information DEPP-MEN, 23.32, p. 1‑4.…">
            <a:extLst>
              <a:ext uri="{FF2B5EF4-FFF2-40B4-BE49-F238E27FC236}">
                <a16:creationId xmlns:a16="http://schemas.microsoft.com/office/drawing/2014/main" id="{A07EBCCA-942D-83B9-1F95-3047C4375A0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1120952" y="2292055"/>
            <a:ext cx="22242270" cy="1068401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just">
              <a:spcAft>
                <a:spcPts val="1200"/>
              </a:spcAft>
            </a:pPr>
            <a:r>
              <a:rPr lang="fr-FR" sz="4400" kern="100" cap="small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Kakpo</a:t>
            </a:r>
            <a:r>
              <a:rPr lang="fr-FR" sz="4400" kern="100" cap="small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S.</a:t>
            </a:r>
            <a:r>
              <a:rPr lang="fr-FR" sz="44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, </a:t>
            </a:r>
            <a:r>
              <a:rPr lang="fr-FR" sz="4400" kern="100" cap="small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Rayou P.</a:t>
            </a:r>
            <a:r>
              <a:rPr lang="fr-FR" sz="44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, 2018, « Un accompagnement parental expert. Quand des parents enseignants se mobilisent », </a:t>
            </a:r>
            <a:r>
              <a:rPr lang="fr-FR" sz="4400" i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Revue française de pédagogie</a:t>
            </a:r>
            <a:r>
              <a:rPr lang="fr-FR" sz="44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, 203, p. 15‑28.</a:t>
            </a:r>
          </a:p>
          <a:p>
            <a:pPr algn="just">
              <a:spcAft>
                <a:spcPts val="1200"/>
              </a:spcAft>
            </a:pPr>
            <a:r>
              <a:rPr lang="fr-FR" sz="4400" kern="100" cap="small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Merle P.</a:t>
            </a:r>
            <a:r>
              <a:rPr lang="fr-FR" sz="44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, 2000, « Le concept de démocratisation de l’institution scolaire : Une typologie et sa mise </a:t>
            </a:r>
            <a:r>
              <a:rPr lang="fr-FR" sz="4400" kern="100" dirty="0"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à</a:t>
            </a:r>
            <a:r>
              <a:rPr lang="fr-FR" sz="44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l’épreuve », </a:t>
            </a:r>
            <a:r>
              <a:rPr lang="fr-FR" sz="4400" i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Population</a:t>
            </a:r>
            <a:r>
              <a:rPr lang="fr-FR" sz="44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, </a:t>
            </a:r>
            <a:r>
              <a:rPr lang="fr-FR" sz="4400" i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55</a:t>
            </a:r>
            <a:r>
              <a:rPr lang="fr-FR" sz="44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, 1.</a:t>
            </a:r>
          </a:p>
          <a:p>
            <a:pPr algn="just">
              <a:spcAft>
                <a:spcPts val="1200"/>
              </a:spcAft>
            </a:pPr>
            <a:r>
              <a:rPr lang="fr-FR" sz="4400" kern="100" cap="small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Millet M.</a:t>
            </a:r>
            <a:r>
              <a:rPr lang="fr-FR" sz="44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, </a:t>
            </a:r>
            <a:r>
              <a:rPr lang="fr-FR" sz="4400" kern="100" cap="small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Thin</a:t>
            </a:r>
            <a:r>
              <a:rPr lang="fr-FR" sz="4400" kern="100" cap="small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D.</a:t>
            </a:r>
            <a:r>
              <a:rPr lang="fr-FR" sz="44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, 2005, « Le temps des familles populaires à l’épreuve de la précarité », </a:t>
            </a:r>
            <a:r>
              <a:rPr lang="fr-FR" sz="4400" i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Lien social et Politiques</a:t>
            </a:r>
            <a:r>
              <a:rPr lang="fr-FR" sz="44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, 54, p. 153‑162.</a:t>
            </a:r>
          </a:p>
          <a:p>
            <a:pPr algn="just">
              <a:spcAft>
                <a:spcPts val="1200"/>
              </a:spcAft>
            </a:pPr>
            <a:r>
              <a:rPr lang="fr-FR" sz="4400" kern="100" cap="small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Mosconi</a:t>
            </a:r>
            <a:r>
              <a:rPr lang="fr-FR" sz="4400" kern="100" cap="small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, N.</a:t>
            </a:r>
            <a:r>
              <a:rPr lang="fr-FR" sz="44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(</a:t>
            </a:r>
            <a:r>
              <a:rPr lang="fr-FR" sz="4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dir</a:t>
            </a:r>
            <a:r>
              <a:rPr lang="fr-FR" sz="44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.), 1998, </a:t>
            </a:r>
            <a:r>
              <a:rPr lang="fr-FR" sz="4400" i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Egalité des sexes en éducation et formation</a:t>
            </a:r>
            <a:r>
              <a:rPr lang="fr-FR" sz="44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, 1re éd, Paris, Presses universitaires de France (Education et formation), 265 p.</a:t>
            </a:r>
          </a:p>
          <a:p>
            <a:pPr algn="just">
              <a:spcAft>
                <a:spcPts val="1200"/>
              </a:spcAft>
            </a:pPr>
            <a:r>
              <a:rPr lang="fr-FR" sz="4400" kern="100" cap="small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Netter J.</a:t>
            </a:r>
            <a:r>
              <a:rPr lang="fr-FR" sz="44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, 2018, </a:t>
            </a:r>
            <a:r>
              <a:rPr lang="fr-FR" sz="4400" i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Culture et inégalités à l’école: esquisse d’un curriculum invisible</a:t>
            </a:r>
            <a:r>
              <a:rPr lang="fr-FR" sz="44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, Rennes, Presses universitaires de Rennes (Collection </a:t>
            </a:r>
            <a:r>
              <a:rPr lang="fr-FR" sz="4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Paideia</a:t>
            </a:r>
            <a:r>
              <a:rPr lang="fr-FR" sz="44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).</a:t>
            </a:r>
          </a:p>
          <a:p>
            <a:pPr algn="just">
              <a:spcAft>
                <a:spcPts val="1200"/>
              </a:spcAft>
            </a:pPr>
            <a:r>
              <a:rPr lang="fr-FR" sz="4400" kern="100" cap="small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Périer P.</a:t>
            </a:r>
            <a:r>
              <a:rPr lang="fr-FR" sz="44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, 2005, </a:t>
            </a:r>
            <a:r>
              <a:rPr lang="fr-FR" sz="4400" i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École et familles populaires : Sociologie d’un différend</a:t>
            </a:r>
            <a:r>
              <a:rPr lang="fr-FR" sz="44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, Rennes, Presses universitaires de Rennes, 221 p.</a:t>
            </a:r>
          </a:p>
          <a:p>
            <a:pPr algn="just">
              <a:spcAft>
                <a:spcPts val="1200"/>
              </a:spcAft>
            </a:pPr>
            <a:r>
              <a:rPr lang="fr-FR" sz="4400" kern="100" cap="small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Vincent R.</a:t>
            </a:r>
            <a:r>
              <a:rPr lang="fr-FR" sz="44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, 2023, « Faire entrer le jeu vidéo en classe : les cultures ludiques juvéniles au prisme des pratiques enseignantes »:, </a:t>
            </a:r>
            <a:r>
              <a:rPr lang="fr-FR" sz="4400" i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Éducation et sociétés</a:t>
            </a:r>
            <a:r>
              <a:rPr lang="fr-FR" sz="44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, </a:t>
            </a:r>
            <a:r>
              <a:rPr lang="fr-FR" sz="4400" i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n° 50</a:t>
            </a:r>
            <a:r>
              <a:rPr lang="fr-FR" sz="44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, 2, p. 69‑85.</a:t>
            </a:r>
          </a:p>
        </p:txBody>
      </p:sp>
    </p:spTree>
    <p:extLst>
      <p:ext uri="{BB962C8B-B14F-4D97-AF65-F5344CB8AC3E}">
        <p14:creationId xmlns:p14="http://schemas.microsoft.com/office/powerpoint/2010/main" val="2843320947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Le décrochage scolaire, un terme polysémique"/>
          <p:cNvSpPr txBox="1">
            <a:spLocks noGrp="1"/>
          </p:cNvSpPr>
          <p:nvPr>
            <p:ph type="title"/>
          </p:nvPr>
        </p:nvSpPr>
        <p:spPr>
          <a:xfrm>
            <a:off x="1219199" y="492237"/>
            <a:ext cx="22251654" cy="1882663"/>
          </a:xfrm>
          <a:prstGeom prst="rect">
            <a:avLst/>
          </a:prstGeom>
          <a:solidFill>
            <a:srgbClr val="D87631"/>
          </a:solidFill>
        </p:spPr>
        <p:txBody>
          <a:bodyPr anchor="ctr"/>
          <a:lstStyle>
            <a:lvl1pPr>
              <a:defRPr spc="-100">
                <a:solidFill>
                  <a:srgbClr val="FFFFFF"/>
                </a:solidFill>
              </a:defRPr>
            </a:lvl1pPr>
          </a:lstStyle>
          <a:p>
            <a:pPr algn="ctr"/>
            <a:r>
              <a:rPr b="1" dirty="0">
                <a:latin typeface="Calibri" panose="020F0502020204030204" pitchFamily="34" charset="0"/>
                <a:cs typeface="Calibri" panose="020F0502020204030204" pitchFamily="34" charset="0"/>
              </a:rPr>
              <a:t>Plan de la séance </a:t>
            </a:r>
          </a:p>
        </p:txBody>
      </p:sp>
      <p:sp>
        <p:nvSpPr>
          <p:cNvPr id="181" name="Déscolarisation ? Absentéisme scolaire ? Échec scolaire ? (Décrochage de l’intérieur)…"/>
          <p:cNvSpPr txBox="1">
            <a:spLocks noGrp="1"/>
          </p:cNvSpPr>
          <p:nvPr>
            <p:ph type="body" sz="quarter" idx="1"/>
          </p:nvPr>
        </p:nvSpPr>
        <p:spPr>
          <a:xfrm>
            <a:off x="1219199" y="2761732"/>
            <a:ext cx="22251654" cy="9646168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909052" indent="-909052" algn="l" defTabSz="825500">
              <a:spcBef>
                <a:spcPts val="2400"/>
              </a:spcBef>
              <a:buSzPct val="100000"/>
              <a:buAutoNum type="arabicPeriod"/>
              <a:defRPr sz="6800" spc="-136">
                <a:latin typeface="Canela Text Regular"/>
                <a:ea typeface="Canela Text Regular"/>
                <a:cs typeface="Canela Text Regular"/>
                <a:sym typeface="Canela Text Regular"/>
              </a:defRPr>
            </a:pPr>
            <a:r>
              <a:rPr sz="6600" dirty="0" err="1">
                <a:latin typeface="Calibri" panose="020F0502020204030204" pitchFamily="34" charset="0"/>
                <a:cs typeface="Calibri" panose="020F0502020204030204" pitchFamily="34" charset="0"/>
              </a:rPr>
              <a:t>Quelles</a:t>
            </a:r>
            <a:r>
              <a:rPr sz="6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6600" dirty="0" err="1">
                <a:latin typeface="Calibri" panose="020F0502020204030204" pitchFamily="34" charset="0"/>
                <a:cs typeface="Calibri" panose="020F0502020204030204" pitchFamily="34" charset="0"/>
              </a:rPr>
              <a:t>inégalités</a:t>
            </a:r>
            <a:r>
              <a:rPr sz="6600" dirty="0">
                <a:latin typeface="Calibri" panose="020F0502020204030204" pitchFamily="34" charset="0"/>
                <a:cs typeface="Calibri" panose="020F0502020204030204" pitchFamily="34" charset="0"/>
              </a:rPr>
              <a:t> ? </a:t>
            </a:r>
            <a:r>
              <a:rPr lang="fr-FR" sz="6600" dirty="0"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sz="6600" dirty="0" err="1">
                <a:latin typeface="Calibri" panose="020F0502020204030204" pitchFamily="34" charset="0"/>
                <a:cs typeface="Calibri" panose="020F0502020204030204" pitchFamily="34" charset="0"/>
              </a:rPr>
              <a:t>apide</a:t>
            </a:r>
            <a:r>
              <a:rPr sz="6600" dirty="0">
                <a:latin typeface="Calibri" panose="020F0502020204030204" pitchFamily="34" charset="0"/>
                <a:cs typeface="Calibri" panose="020F0502020204030204" pitchFamily="34" charset="0"/>
              </a:rPr>
              <a:t> état des </a:t>
            </a:r>
            <a:r>
              <a:rPr sz="6600" dirty="0" err="1">
                <a:latin typeface="Calibri" panose="020F0502020204030204" pitchFamily="34" charset="0"/>
                <a:cs typeface="Calibri" panose="020F0502020204030204" pitchFamily="34" charset="0"/>
              </a:rPr>
              <a:t>lieux</a:t>
            </a:r>
            <a:r>
              <a:rPr sz="6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6600" dirty="0">
                <a:latin typeface="Calibri" panose="020F0502020204030204" pitchFamily="34" charset="0"/>
                <a:cs typeface="Calibri" panose="020F0502020204030204" pitchFamily="34" charset="0"/>
              </a:rPr>
              <a:t>et premiers éléments d’explication</a:t>
            </a:r>
            <a:endParaRPr sz="6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09052" indent="-909052" algn="l" defTabSz="825500">
              <a:spcBef>
                <a:spcPts val="2400"/>
              </a:spcBef>
              <a:buSzPct val="100000"/>
              <a:buAutoNum type="arabicPeriod"/>
              <a:defRPr sz="6800" spc="-136">
                <a:latin typeface="Canela Text Regular"/>
                <a:ea typeface="Canela Text Regular"/>
                <a:cs typeface="Canela Text Regular"/>
                <a:sym typeface="Canela Text Regular"/>
              </a:defRPr>
            </a:pPr>
            <a:r>
              <a:rPr lang="fr-FR" sz="6600" dirty="0">
                <a:latin typeface="Calibri" panose="020F0502020204030204" pitchFamily="34" charset="0"/>
                <a:cs typeface="Calibri" panose="020F0502020204030204" pitchFamily="34" charset="0"/>
              </a:rPr>
              <a:t>QCM sur le texte</a:t>
            </a:r>
          </a:p>
          <a:p>
            <a:pPr marL="909052" indent="-909052" algn="l" defTabSz="825500">
              <a:spcBef>
                <a:spcPts val="2400"/>
              </a:spcBef>
              <a:buSzPct val="100000"/>
              <a:buAutoNum type="arabicPeriod"/>
              <a:defRPr sz="6800" spc="-136">
                <a:latin typeface="Canela Text Regular"/>
                <a:ea typeface="Canela Text Regular"/>
                <a:cs typeface="Canela Text Regular"/>
                <a:sym typeface="Canela Text Regular"/>
              </a:defRPr>
            </a:pPr>
            <a:r>
              <a:rPr lang="fr-FR" sz="6600" dirty="0">
                <a:latin typeface="Calibri" panose="020F0502020204030204" pitchFamily="34" charset="0"/>
                <a:cs typeface="Calibri" panose="020F0502020204030204" pitchFamily="34" charset="0"/>
              </a:rPr>
              <a:t>Entraînement à l’analyse réflexive de documents  </a:t>
            </a:r>
            <a:endParaRPr sz="6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Les inégalités éducatives"/>
          <p:cNvSpPr txBox="1">
            <a:spLocks noGrp="1"/>
          </p:cNvSpPr>
          <p:nvPr>
            <p:ph type="title"/>
          </p:nvPr>
        </p:nvSpPr>
        <p:spPr>
          <a:xfrm>
            <a:off x="1219201" y="492237"/>
            <a:ext cx="22045774" cy="1497111"/>
          </a:xfrm>
          <a:prstGeom prst="rect">
            <a:avLst/>
          </a:prstGeom>
          <a:solidFill>
            <a:srgbClr val="D87631"/>
          </a:solidFill>
        </p:spPr>
        <p:txBody>
          <a:bodyPr anchor="ctr"/>
          <a:lstStyle>
            <a:lvl1pPr defTabSz="2218944">
              <a:defRPr sz="7200" spc="-100">
                <a:solidFill>
                  <a:srgbClr val="FFFFFF"/>
                </a:solidFill>
              </a:defRPr>
            </a:lvl1pPr>
          </a:lstStyle>
          <a:p>
            <a:pPr algn="ctr"/>
            <a:r>
              <a:rPr b="1" dirty="0" err="1">
                <a:latin typeface="Calibri" panose="020F0502020204030204" pitchFamily="34" charset="0"/>
                <a:cs typeface="Calibri" panose="020F0502020204030204" pitchFamily="34" charset="0"/>
              </a:rPr>
              <a:t>Qu’est-ce</a:t>
            </a:r>
            <a:r>
              <a:rPr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b="1" dirty="0" err="1">
                <a:latin typeface="Calibri" panose="020F0502020204030204" pitchFamily="34" charset="0"/>
                <a:cs typeface="Calibri" panose="020F0502020204030204" pitchFamily="34" charset="0"/>
              </a:rPr>
              <a:t>qu’une</a:t>
            </a:r>
            <a:r>
              <a:rPr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b="1" dirty="0" err="1">
                <a:latin typeface="Calibri" panose="020F0502020204030204" pitchFamily="34" charset="0"/>
                <a:cs typeface="Calibri" panose="020F0502020204030204" pitchFamily="34" charset="0"/>
              </a:rPr>
              <a:t>inégalité</a:t>
            </a:r>
            <a:r>
              <a:rPr b="1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b="1" dirty="0" err="1">
                <a:latin typeface="Calibri" panose="020F0502020204030204" pitchFamily="34" charset="0"/>
                <a:cs typeface="Calibri" panose="020F0502020204030204" pitchFamily="34" charset="0"/>
              </a:rPr>
              <a:t>scolaire</a:t>
            </a:r>
            <a:r>
              <a:rPr b="1" dirty="0">
                <a:latin typeface="Calibri" panose="020F0502020204030204" pitchFamily="34" charset="0"/>
                <a:cs typeface="Calibri" panose="020F0502020204030204" pitchFamily="34" charset="0"/>
              </a:rPr>
              <a:t> ?</a:t>
            </a:r>
          </a:p>
        </p:txBody>
      </p:sp>
      <p:sp>
        <p:nvSpPr>
          <p:cNvPr id="187" name="Quelques définitions :…"/>
          <p:cNvSpPr txBox="1">
            <a:spLocks noGrp="1"/>
          </p:cNvSpPr>
          <p:nvPr>
            <p:ph type="body" sz="quarter" idx="1"/>
          </p:nvPr>
        </p:nvSpPr>
        <p:spPr>
          <a:xfrm>
            <a:off x="1219199" y="2605735"/>
            <a:ext cx="22251654" cy="10796251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857250" indent="-857250" algn="just" defTabSz="2438337">
              <a:lnSpc>
                <a:spcPct val="150000"/>
              </a:lnSpc>
              <a:spcBef>
                <a:spcPts val="1800"/>
              </a:spcBef>
              <a:buSzPct val="100000"/>
              <a:buFont typeface="Arial" panose="020B0604020202020204" pitchFamily="34" charset="0"/>
              <a:buChar char="•"/>
              <a:defRPr sz="4400" spc="0">
                <a:latin typeface="Canela Text Regular"/>
                <a:ea typeface="Canela Text Regular"/>
                <a:cs typeface="Canela Text Regular"/>
                <a:sym typeface="Canela Text Regular"/>
              </a:defRPr>
            </a:pPr>
            <a:r>
              <a:rPr sz="6000" b="1" dirty="0" err="1">
                <a:latin typeface="Calibri" panose="020F0502020204030204" pitchFamily="34" charset="0"/>
                <a:cs typeface="Calibri" panose="020F0502020204030204" pitchFamily="34" charset="0"/>
              </a:rPr>
              <a:t>Inégalité</a:t>
            </a:r>
            <a:r>
              <a:rPr sz="6000" dirty="0">
                <a:latin typeface="Calibri" panose="020F0502020204030204" pitchFamily="34" charset="0"/>
                <a:cs typeface="Calibri" panose="020F0502020204030204" pitchFamily="34" charset="0"/>
              </a:rPr>
              <a:t> : </a:t>
            </a:r>
            <a:r>
              <a:rPr sz="6000" dirty="0" err="1">
                <a:latin typeface="Calibri" panose="020F0502020204030204" pitchFamily="34" charset="0"/>
                <a:cs typeface="Calibri" panose="020F0502020204030204" pitchFamily="34" charset="0"/>
              </a:rPr>
              <a:t>différence</a:t>
            </a:r>
            <a:r>
              <a:rPr sz="6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6000" u="sng" dirty="0">
                <a:latin typeface="Calibri" panose="020F0502020204030204" pitchFamily="34" charset="0"/>
                <a:cs typeface="Calibri" panose="020F0502020204030204" pitchFamily="34" charset="0"/>
              </a:rPr>
              <a:t>+ </a:t>
            </a:r>
            <a:r>
              <a:rPr sz="6000" u="sng" dirty="0" err="1">
                <a:latin typeface="Calibri" panose="020F0502020204030204" pitchFamily="34" charset="0"/>
                <a:cs typeface="Calibri" panose="020F0502020204030204" pitchFamily="34" charset="0"/>
              </a:rPr>
              <a:t>hiérarchie</a:t>
            </a:r>
            <a:endParaRPr lang="fr-FR" sz="6000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defTabSz="2438337">
              <a:lnSpc>
                <a:spcPct val="150000"/>
              </a:lnSpc>
              <a:spcBef>
                <a:spcPts val="1800"/>
              </a:spcBef>
              <a:buSzPct val="150000"/>
              <a:defRPr sz="4400" spc="0">
                <a:latin typeface="Canela Text Regular"/>
                <a:ea typeface="Canela Text Regular"/>
                <a:cs typeface="Canela Text Regular"/>
                <a:sym typeface="Canela Text Regular"/>
              </a:defRPr>
            </a:pPr>
            <a:r>
              <a:rPr lang="fr-FR" sz="6000" dirty="0">
                <a:latin typeface="Calibri" panose="020F0502020204030204" pitchFamily="34" charset="0"/>
                <a:cs typeface="Calibri" panose="020F0502020204030204" pitchFamily="34" charset="0"/>
              </a:rPr>
              <a:t>En général, un</a:t>
            </a:r>
            <a:r>
              <a:rPr sz="6000" dirty="0">
                <a:latin typeface="Calibri" panose="020F0502020204030204" pitchFamily="34" charset="0"/>
                <a:cs typeface="Calibri" panose="020F0502020204030204" pitchFamily="34" charset="0"/>
              </a:rPr>
              <a:t>e </a:t>
            </a:r>
            <a:r>
              <a:rPr sz="6000" dirty="0" err="1">
                <a:latin typeface="Calibri" panose="020F0502020204030204" pitchFamily="34" charset="0"/>
                <a:cs typeface="Calibri" panose="020F0502020204030204" pitchFamily="34" charset="0"/>
              </a:rPr>
              <a:t>inégalité</a:t>
            </a:r>
            <a:r>
              <a:rPr sz="6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6000" dirty="0" err="1">
                <a:latin typeface="Calibri" panose="020F0502020204030204" pitchFamily="34" charset="0"/>
                <a:cs typeface="Calibri" panose="020F0502020204030204" pitchFamily="34" charset="0"/>
              </a:rPr>
              <a:t>est</a:t>
            </a:r>
            <a:r>
              <a:rPr sz="6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6000" dirty="0" err="1">
                <a:latin typeface="Calibri" panose="020F0502020204030204" pitchFamily="34" charset="0"/>
                <a:cs typeface="Calibri" panose="020F0502020204030204" pitchFamily="34" charset="0"/>
              </a:rPr>
              <a:t>désignée</a:t>
            </a:r>
            <a:r>
              <a:rPr sz="6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6000" dirty="0" err="1">
                <a:latin typeface="Calibri" panose="020F0502020204030204" pitchFamily="34" charset="0"/>
                <a:cs typeface="Calibri" panose="020F0502020204030204" pitchFamily="34" charset="0"/>
              </a:rPr>
              <a:t>comme</a:t>
            </a:r>
            <a:r>
              <a:rPr sz="6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6000" dirty="0" err="1">
                <a:latin typeface="Calibri" panose="020F0502020204030204" pitchFamily="34" charset="0"/>
                <a:cs typeface="Calibri" panose="020F0502020204030204" pitchFamily="34" charset="0"/>
              </a:rPr>
              <a:t>telle</a:t>
            </a:r>
            <a:r>
              <a:rPr sz="6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6000" dirty="0" err="1">
                <a:latin typeface="Calibri" panose="020F0502020204030204" pitchFamily="34" charset="0"/>
                <a:cs typeface="Calibri" panose="020F0502020204030204" pitchFamily="34" charset="0"/>
              </a:rPr>
              <a:t>si</a:t>
            </a:r>
            <a:r>
              <a:rPr sz="6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6000" dirty="0" err="1">
                <a:latin typeface="Calibri" panose="020F0502020204030204" pitchFamily="34" charset="0"/>
                <a:cs typeface="Calibri" panose="020F0502020204030204" pitchFamily="34" charset="0"/>
              </a:rPr>
              <a:t>elle</a:t>
            </a:r>
            <a:r>
              <a:rPr sz="6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6000" dirty="0" err="1">
                <a:latin typeface="Calibri" panose="020F0502020204030204" pitchFamily="34" charset="0"/>
                <a:cs typeface="Calibri" panose="020F0502020204030204" pitchFamily="34" charset="0"/>
              </a:rPr>
              <a:t>est</a:t>
            </a:r>
            <a:r>
              <a:rPr sz="6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6000" dirty="0" err="1">
                <a:latin typeface="Calibri" panose="020F0502020204030204" pitchFamily="34" charset="0"/>
                <a:cs typeface="Calibri" panose="020F0502020204030204" pitchFamily="34" charset="0"/>
              </a:rPr>
              <a:t>perçue</a:t>
            </a:r>
            <a:r>
              <a:rPr sz="6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6000" dirty="0" err="1">
                <a:latin typeface="Calibri" panose="020F0502020204030204" pitchFamily="34" charset="0"/>
                <a:cs typeface="Calibri" panose="020F0502020204030204" pitchFamily="34" charset="0"/>
              </a:rPr>
              <a:t>comme</a:t>
            </a:r>
            <a:r>
              <a:rPr sz="6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6000" dirty="0" err="1">
                <a:latin typeface="Calibri" panose="020F0502020204030204" pitchFamily="34" charset="0"/>
                <a:cs typeface="Calibri" panose="020F0502020204030204" pitchFamily="34" charset="0"/>
              </a:rPr>
              <a:t>injuste</a:t>
            </a:r>
            <a:r>
              <a:rPr sz="6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fr-FR" sz="6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6000" i="1" dirty="0">
                <a:latin typeface="Calibri" panose="020F0502020204030204" pitchFamily="34" charset="0"/>
                <a:cs typeface="Calibri" panose="020F0502020204030204" pitchFamily="34" charset="0"/>
              </a:rPr>
              <a:t>Ex : des inégalités méritées ? </a:t>
            </a:r>
          </a:p>
          <a:p>
            <a:pPr marL="857250" indent="-857250" algn="just" defTabSz="2438337">
              <a:lnSpc>
                <a:spcPct val="150000"/>
              </a:lnSpc>
              <a:spcBef>
                <a:spcPts val="1800"/>
              </a:spcBef>
              <a:buSzPct val="100000"/>
              <a:buFont typeface="Arial" panose="020B0604020202020204" pitchFamily="34" charset="0"/>
              <a:buChar char="•"/>
              <a:defRPr sz="4400" spc="0">
                <a:latin typeface="Canela Text Regular"/>
                <a:ea typeface="Canela Text Regular"/>
                <a:cs typeface="Canela Text Regular"/>
                <a:sym typeface="Canela Text Regular"/>
              </a:defRPr>
            </a:pPr>
            <a:r>
              <a:rPr sz="6000" b="1" dirty="0" err="1">
                <a:latin typeface="Calibri" panose="020F0502020204030204" pitchFamily="34" charset="0"/>
                <a:ea typeface="Canela Text Bold"/>
                <a:cs typeface="Calibri" panose="020F0502020204030204" pitchFamily="34" charset="0"/>
                <a:sym typeface="Canela Text Bold"/>
              </a:rPr>
              <a:t>Inégalité</a:t>
            </a:r>
            <a:r>
              <a:rPr lang="fr-FR" sz="6000" b="1" dirty="0">
                <a:latin typeface="Calibri" panose="020F0502020204030204" pitchFamily="34" charset="0"/>
                <a:ea typeface="Canela Text Bold"/>
                <a:cs typeface="Calibri" panose="020F0502020204030204" pitchFamily="34" charset="0"/>
                <a:sym typeface="Canela Text Bold"/>
              </a:rPr>
              <a:t>s</a:t>
            </a:r>
            <a:r>
              <a:rPr sz="6000" b="1" dirty="0">
                <a:latin typeface="Calibri" panose="020F0502020204030204" pitchFamily="34" charset="0"/>
                <a:ea typeface="Canela Text Bold"/>
                <a:cs typeface="Calibri" panose="020F0502020204030204" pitchFamily="34" charset="0"/>
                <a:sym typeface="Canela Text Bold"/>
              </a:rPr>
              <a:t> </a:t>
            </a:r>
            <a:r>
              <a:rPr sz="6000" b="1" dirty="0" err="1">
                <a:latin typeface="Calibri" panose="020F0502020204030204" pitchFamily="34" charset="0"/>
                <a:ea typeface="Canela Text Bold"/>
                <a:cs typeface="Calibri" panose="020F0502020204030204" pitchFamily="34" charset="0"/>
                <a:sym typeface="Canela Text Bold"/>
              </a:rPr>
              <a:t>scolaire</a:t>
            </a:r>
            <a:r>
              <a:rPr lang="fr-FR" sz="6000" b="1" dirty="0">
                <a:latin typeface="Calibri" panose="020F0502020204030204" pitchFamily="34" charset="0"/>
                <a:ea typeface="Canela Text Bold"/>
                <a:cs typeface="Calibri" panose="020F0502020204030204" pitchFamily="34" charset="0"/>
                <a:sym typeface="Canela Text Bold"/>
              </a:rPr>
              <a:t>s</a:t>
            </a:r>
            <a:r>
              <a:rPr sz="6000" b="1" dirty="0">
                <a:latin typeface="Calibri" panose="020F0502020204030204" pitchFamily="34" charset="0"/>
                <a:ea typeface="Canela Text Bold"/>
                <a:cs typeface="Calibri" panose="020F0502020204030204" pitchFamily="34" charset="0"/>
                <a:sym typeface="Canela Text Bold"/>
              </a:rPr>
              <a:t> </a:t>
            </a:r>
            <a:r>
              <a:rPr sz="6000" dirty="0">
                <a:latin typeface="Calibri" panose="020F0502020204030204" pitchFamily="34" charset="0"/>
                <a:ea typeface="Canela Text Bold"/>
                <a:cs typeface="Calibri" panose="020F0502020204030204" pitchFamily="34" charset="0"/>
                <a:sym typeface="Canela Text Bold"/>
              </a:rPr>
              <a:t>=</a:t>
            </a:r>
            <a:r>
              <a:rPr sz="6000" dirty="0">
                <a:solidFill>
                  <a:srgbClr val="000000"/>
                </a:solidFill>
                <a:latin typeface="Calibri" panose="020F0502020204030204" pitchFamily="34" charset="0"/>
                <a:ea typeface="Canela Text Bold"/>
                <a:cs typeface="Calibri" panose="020F0502020204030204" pitchFamily="34" charset="0"/>
                <a:sym typeface="Canela Text Bold"/>
              </a:rPr>
              <a:t> </a:t>
            </a:r>
            <a:r>
              <a:rPr sz="6000" dirty="0" err="1">
                <a:solidFill>
                  <a:srgbClr val="000000"/>
                </a:solidFill>
                <a:latin typeface="Calibri" panose="020F0502020204030204" pitchFamily="34" charset="0"/>
                <a:ea typeface="Canela Text Bold"/>
                <a:cs typeface="Calibri" panose="020F0502020204030204" pitchFamily="34" charset="0"/>
                <a:sym typeface="Canela Text Bold"/>
              </a:rPr>
              <a:t>inégalité</a:t>
            </a:r>
            <a:r>
              <a:rPr lang="fr-FR" sz="6000" dirty="0">
                <a:solidFill>
                  <a:srgbClr val="000000"/>
                </a:solidFill>
                <a:latin typeface="Calibri" panose="020F0502020204030204" pitchFamily="34" charset="0"/>
                <a:ea typeface="Canela Text Bold"/>
                <a:cs typeface="Calibri" panose="020F0502020204030204" pitchFamily="34" charset="0"/>
                <a:sym typeface="Canela Text Bold"/>
              </a:rPr>
              <a:t>s</a:t>
            </a:r>
            <a:r>
              <a:rPr sz="6000" dirty="0">
                <a:solidFill>
                  <a:srgbClr val="000000"/>
                </a:solidFill>
                <a:latin typeface="Calibri" panose="020F0502020204030204" pitchFamily="34" charset="0"/>
                <a:ea typeface="Canela Text Bold"/>
                <a:cs typeface="Calibri" panose="020F0502020204030204" pitchFamily="34" charset="0"/>
                <a:sym typeface="Canela Text Bold"/>
              </a:rPr>
              <a:t> d</a:t>
            </a:r>
            <a:r>
              <a:rPr lang="fr-FR" sz="6000" dirty="0">
                <a:solidFill>
                  <a:srgbClr val="000000"/>
                </a:solidFill>
                <a:latin typeface="Calibri" panose="020F0502020204030204" pitchFamily="34" charset="0"/>
                <a:ea typeface="Canela Text Bold"/>
                <a:cs typeface="Calibri" panose="020F0502020204030204" pitchFamily="34" charset="0"/>
                <a:sym typeface="Canela Text Bold"/>
              </a:rPr>
              <a:t>ans l’</a:t>
            </a:r>
            <a:r>
              <a:rPr sz="6000" dirty="0" err="1">
                <a:solidFill>
                  <a:srgbClr val="000000"/>
                </a:solidFill>
                <a:latin typeface="Calibri" panose="020F0502020204030204" pitchFamily="34" charset="0"/>
                <a:ea typeface="Canela Text Bold"/>
                <a:cs typeface="Calibri" panose="020F0502020204030204" pitchFamily="34" charset="0"/>
                <a:sym typeface="Canela Text Bold"/>
              </a:rPr>
              <a:t>accès</a:t>
            </a:r>
            <a:r>
              <a:rPr sz="6000" dirty="0">
                <a:solidFill>
                  <a:srgbClr val="000000"/>
                </a:solidFill>
                <a:latin typeface="Calibri" panose="020F0502020204030204" pitchFamily="34" charset="0"/>
                <a:ea typeface="Canela Text Bold"/>
                <a:cs typeface="Calibri" panose="020F0502020204030204" pitchFamily="34" charset="0"/>
                <a:sym typeface="Canela Text Bold"/>
              </a:rPr>
              <a:t> à des </a:t>
            </a:r>
            <a:r>
              <a:rPr sz="6000" dirty="0" err="1">
                <a:solidFill>
                  <a:srgbClr val="000000"/>
                </a:solidFill>
                <a:latin typeface="Calibri" panose="020F0502020204030204" pitchFamily="34" charset="0"/>
                <a:ea typeface="Canela Text Bold"/>
                <a:cs typeface="Calibri" panose="020F0502020204030204" pitchFamily="34" charset="0"/>
                <a:sym typeface="Canela Text Bold"/>
              </a:rPr>
              <a:t>biens</a:t>
            </a:r>
            <a:r>
              <a:rPr sz="6000" dirty="0">
                <a:solidFill>
                  <a:srgbClr val="000000"/>
                </a:solidFill>
                <a:latin typeface="Calibri" panose="020F0502020204030204" pitchFamily="34" charset="0"/>
                <a:ea typeface="Canela Text Bold"/>
                <a:cs typeface="Calibri" panose="020F0502020204030204" pitchFamily="34" charset="0"/>
                <a:sym typeface="Canela Text Bold"/>
              </a:rPr>
              <a:t> </a:t>
            </a:r>
            <a:r>
              <a:rPr sz="6000" dirty="0" err="1">
                <a:solidFill>
                  <a:srgbClr val="000000"/>
                </a:solidFill>
                <a:latin typeface="Calibri" panose="020F0502020204030204" pitchFamily="34" charset="0"/>
                <a:ea typeface="Canela Text Bold"/>
                <a:cs typeface="Calibri" panose="020F0502020204030204" pitchFamily="34" charset="0"/>
                <a:sym typeface="Canela Text Bold"/>
              </a:rPr>
              <a:t>scolaires</a:t>
            </a:r>
            <a:r>
              <a:rPr sz="6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sz="6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connaissances</a:t>
            </a:r>
            <a:r>
              <a:rPr sz="6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sz="6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diplômes</a:t>
            </a:r>
            <a:r>
              <a:rPr sz="6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…)</a:t>
            </a:r>
            <a:r>
              <a:rPr lang="fr-FR" sz="6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just" defTabSz="2438337">
              <a:lnSpc>
                <a:spcPct val="150000"/>
              </a:lnSpc>
              <a:spcBef>
                <a:spcPts val="1800"/>
              </a:spcBef>
              <a:buSzPct val="150000"/>
              <a:defRPr sz="4400" spc="0">
                <a:latin typeface="Canela Text Regular"/>
                <a:ea typeface="Canela Text Regular"/>
                <a:cs typeface="Canela Text Regular"/>
                <a:sym typeface="Canela Text Regular"/>
              </a:defRPr>
            </a:pPr>
            <a:r>
              <a:rPr lang="fr-FR" sz="6000" dirty="0">
                <a:latin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sz="6000" dirty="0" err="1">
                <a:latin typeface="Calibri" panose="020F0502020204030204" pitchFamily="34" charset="0"/>
                <a:cs typeface="Calibri" panose="020F0502020204030204" pitchFamily="34" charset="0"/>
              </a:rPr>
              <a:t>inégalités</a:t>
            </a:r>
            <a:r>
              <a:rPr sz="6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6000" i="1" dirty="0" err="1">
                <a:latin typeface="Calibri" panose="020F0502020204030204" pitchFamily="34" charset="0"/>
                <a:cs typeface="Calibri" panose="020F0502020204030204" pitchFamily="34" charset="0"/>
              </a:rPr>
              <a:t>d’apprentissage</a:t>
            </a:r>
            <a:r>
              <a:rPr lang="fr-FR" sz="6000" dirty="0">
                <a:latin typeface="Calibri" panose="020F0502020204030204" pitchFamily="34" charset="0"/>
                <a:cs typeface="Calibri" panose="020F0502020204030204" pitchFamily="34" charset="0"/>
              </a:rPr>
              <a:t> et </a:t>
            </a:r>
            <a:r>
              <a:rPr sz="6000" dirty="0" err="1">
                <a:latin typeface="Calibri" panose="020F0502020204030204" pitchFamily="34" charset="0"/>
                <a:cs typeface="Calibri" panose="020F0502020204030204" pitchFamily="34" charset="0"/>
              </a:rPr>
              <a:t>inégalités</a:t>
            </a:r>
            <a:r>
              <a:rPr sz="6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6000" dirty="0">
                <a:latin typeface="Calibri" panose="020F0502020204030204" pitchFamily="34" charset="0"/>
                <a:cs typeface="Calibri" panose="020F0502020204030204" pitchFamily="34" charset="0"/>
              </a:rPr>
              <a:t>liées aux </a:t>
            </a:r>
            <a:r>
              <a:rPr sz="6000" dirty="0">
                <a:latin typeface="Calibri" panose="020F0502020204030204" pitchFamily="34" charset="0"/>
                <a:cs typeface="Calibri" panose="020F0502020204030204" pitchFamily="34" charset="0"/>
              </a:rPr>
              <a:t>choix </a:t>
            </a:r>
            <a:r>
              <a:rPr sz="6000" i="1" dirty="0" err="1">
                <a:latin typeface="Calibri" panose="020F0502020204030204" pitchFamily="34" charset="0"/>
                <a:cs typeface="Calibri" panose="020F0502020204030204" pitchFamily="34" charset="0"/>
              </a:rPr>
              <a:t>d’orientation</a:t>
            </a:r>
            <a:r>
              <a:rPr sz="6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Les inégalités éducatives"/>
          <p:cNvSpPr txBox="1">
            <a:spLocks noGrp="1"/>
          </p:cNvSpPr>
          <p:nvPr>
            <p:ph type="title"/>
          </p:nvPr>
        </p:nvSpPr>
        <p:spPr>
          <a:xfrm>
            <a:off x="1219201" y="612553"/>
            <a:ext cx="22045774" cy="1497111"/>
          </a:xfrm>
          <a:prstGeom prst="rect">
            <a:avLst/>
          </a:prstGeom>
          <a:solidFill>
            <a:srgbClr val="D87631"/>
          </a:solidFill>
        </p:spPr>
        <p:txBody>
          <a:bodyPr anchor="ctr"/>
          <a:lstStyle>
            <a:lvl1pPr defTabSz="2218944">
              <a:defRPr sz="7200" spc="-100">
                <a:solidFill>
                  <a:srgbClr val="FFFFFF"/>
                </a:solidFill>
              </a:defRPr>
            </a:lvl1pPr>
          </a:lstStyle>
          <a:p>
            <a:pPr algn="ctr"/>
            <a:r>
              <a:rPr lang="fr-FR" b="1" dirty="0">
                <a:latin typeface="Calibri" panose="020F0502020204030204" pitchFamily="34" charset="0"/>
                <a:cs typeface="Calibri" panose="020F0502020204030204" pitchFamily="34" charset="0"/>
              </a:rPr>
              <a:t>Vers l’égalité des chances  ?</a:t>
            </a:r>
            <a:endParaRPr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0" name="Quelques définitions :…"/>
          <p:cNvSpPr txBox="1">
            <a:spLocks noGrp="1"/>
          </p:cNvSpPr>
          <p:nvPr>
            <p:ph type="body" sz="quarter" idx="1"/>
          </p:nvPr>
        </p:nvSpPr>
        <p:spPr>
          <a:xfrm>
            <a:off x="1219199" y="2618435"/>
            <a:ext cx="22251654" cy="10796251"/>
          </a:xfrm>
          <a:prstGeom prst="rect">
            <a:avLst/>
          </a:prstGeom>
        </p:spPr>
        <p:txBody>
          <a:bodyPr anchor="ctr">
            <a:normAutofit fontScale="92500"/>
          </a:bodyPr>
          <a:lstStyle/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66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Égalité d’accès</a:t>
            </a:r>
            <a:r>
              <a:rPr lang="fr-FR" sz="66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algn="just">
              <a:lnSpc>
                <a:spcPct val="150000"/>
              </a:lnSpc>
            </a:pPr>
            <a:r>
              <a:rPr lang="fr-FR" sz="6600" u="sng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Ex</a:t>
            </a:r>
            <a:r>
              <a:rPr lang="fr-FR" sz="66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: massification scolaire et allongement de la scolarité obligatoire</a:t>
            </a:r>
          </a:p>
          <a:p>
            <a:pPr algn="just">
              <a:lnSpc>
                <a:spcPct val="150000"/>
              </a:lnSpc>
            </a:pPr>
            <a:r>
              <a:rPr lang="fr-FR" sz="660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Massification</a:t>
            </a:r>
            <a:r>
              <a:rPr lang="fr-FR" sz="66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≠ </a:t>
            </a:r>
            <a:r>
              <a:rPr lang="fr-FR" sz="660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démocratisation</a:t>
            </a:r>
            <a:r>
              <a:rPr lang="fr-FR" sz="66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fr-FR" sz="66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→ Une « </a:t>
            </a:r>
            <a:r>
              <a:rPr lang="fr-FR" sz="6600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démocratisation ségrégative </a:t>
            </a:r>
            <a:r>
              <a:rPr lang="fr-FR" sz="66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» (Merle, 2000)</a:t>
            </a: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66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Égalité de traitement </a:t>
            </a:r>
            <a:r>
              <a:rPr lang="fr-FR" sz="66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(garantir une juste compétition scolaire) = égalité des chances ou égalité « méritocratique »</a:t>
            </a:r>
          </a:p>
          <a:p>
            <a:pPr algn="just">
              <a:lnSpc>
                <a:spcPct val="150000"/>
              </a:lnSpc>
            </a:pPr>
            <a:r>
              <a:rPr lang="fr-FR" sz="66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→ Mais qu’est-ce que le mérite ? Comment le mesurer ?</a:t>
            </a:r>
            <a:endParaRPr lang="fr-FR" dirty="0">
              <a:effectLst/>
              <a:latin typeface="Helvetica Neue" panose="02000503000000020004" pitchFamily="2" charset="0"/>
            </a:endParaRPr>
          </a:p>
          <a:p>
            <a:pPr marL="873761" algn="just" defTabSz="1950671">
              <a:lnSpc>
                <a:spcPct val="150000"/>
              </a:lnSpc>
              <a:spcBef>
                <a:spcPts val="1900"/>
              </a:spcBef>
              <a:buSzPct val="100000"/>
              <a:defRPr sz="4400" spc="0">
                <a:solidFill>
                  <a:srgbClr val="FF0000"/>
                </a:solidFill>
                <a:latin typeface="Canela Text Regular"/>
                <a:ea typeface="Canela Text Regular"/>
                <a:cs typeface="Canela Text Regular"/>
                <a:sym typeface="Canela Text Regular"/>
              </a:defRPr>
            </a:pPr>
            <a:endParaRPr lang="fr-FR" dirty="0"/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26D8D9-6D1E-02DD-E0E1-9DAAA7F6D1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5EA88771-9BAA-8911-50A6-42D0E15F9A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6900" y="258734"/>
            <a:ext cx="19888200" cy="13198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223485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" descr="Image">
            <a:extLst>
              <a:ext uri="{FF2B5EF4-FFF2-40B4-BE49-F238E27FC236}">
                <a16:creationId xmlns:a16="http://schemas.microsoft.com/office/drawing/2014/main" id="{E0851665-4D7C-D1F4-6B6E-0A4BDED76B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2389" y="247503"/>
            <a:ext cx="15119222" cy="1322099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129600480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que 2">
            <a:extLst>
              <a:ext uri="{FF2B5EF4-FFF2-40B4-BE49-F238E27FC236}">
                <a16:creationId xmlns:a16="http://schemas.microsoft.com/office/drawing/2014/main" id="{96A813B2-B007-411A-DD24-B9AD35607ABA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802880" y="1234440"/>
            <a:ext cx="2072640" cy="1036320"/>
          </a:xfrm>
          <a:prstGeom prst="rect">
            <a:avLst/>
          </a:prstGeom>
        </p:spPr>
      </p:pic>
      <p:pic>
        <p:nvPicPr>
          <p:cNvPr id="5" name="Graphique 4">
            <a:extLst>
              <a:ext uri="{FF2B5EF4-FFF2-40B4-BE49-F238E27FC236}">
                <a16:creationId xmlns:a16="http://schemas.microsoft.com/office/drawing/2014/main" id="{8AD64986-9BA9-5AA8-2C6B-582306905978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316480" y="4541520"/>
            <a:ext cx="4632960" cy="463296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FCDB8C4-127D-1937-56E5-7DACCB250B39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7802880" y="5143500"/>
            <a:ext cx="14630399" cy="3429000"/>
          </a:xfrm>
          <a:prstGeom prst="rect">
            <a:avLst/>
          </a:prstGeom>
          <a:noFill/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6000" b="1" dirty="0">
                <a:solidFill>
                  <a:srgbClr val="5B5B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 désigne le concept de mérite ?</a:t>
            </a: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FAB9BE3F-2ACF-A5CD-7531-B76E4C721B88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12382500" y="861060"/>
            <a:ext cx="11620500" cy="1783080"/>
          </a:xfrm>
          <a:prstGeom prst="roundRect">
            <a:avLst/>
          </a:prstGeom>
          <a:solidFill>
            <a:srgbClr val="F4F4F4"/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17500" rIns="1143000" rtlCol="0" anchor="ctr">
            <a:normAutofit/>
          </a:bodyPr>
          <a:lstStyle/>
          <a:p>
            <a:r>
              <a:rPr lang="fr-FR" sz="2000">
                <a:solidFill>
                  <a:srgbClr val="5B5B5B"/>
                </a:solidFill>
              </a:rPr>
              <a:t>Please download and install the Slido app on all computers you use</a:t>
            </a:r>
          </a:p>
        </p:txBody>
      </p:sp>
      <p:pic>
        <p:nvPicPr>
          <p:cNvPr id="9" name="Graphique 8">
            <a:extLst>
              <a:ext uri="{FF2B5EF4-FFF2-40B4-BE49-F238E27FC236}">
                <a16:creationId xmlns:a16="http://schemas.microsoft.com/office/drawing/2014/main" id="{08150DAA-073D-AB13-6B95-8629F6298CCB}"/>
              </a:ext>
            </a:extLst>
          </p:cNvPr>
          <p:cNvPicPr>
            <a:picLocks/>
          </p:cNvPicPr>
          <p:nvPr>
            <p:custDataLst>
              <p:tags r:id="rId6"/>
            </p:custDataLst>
          </p:nvPr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2223597" y="1155268"/>
            <a:ext cx="1194664" cy="119466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E6D697B-22E5-D233-E453-0BB7D0F94C7A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7802880" y="12890500"/>
            <a:ext cx="14630399" cy="103632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fr-FR" sz="2200" b="1">
                <a:solidFill>
                  <a:srgbClr val="5B5B5B"/>
                </a:solidFill>
              </a:rPr>
              <a:t>ⓘ</a:t>
            </a:r>
            <a:r>
              <a:rPr lang="fr-FR" sz="2000">
                <a:solidFill>
                  <a:srgbClr val="5B5B5B"/>
                </a:solidFill>
              </a:rPr>
              <a:t> Start presenting to display the poll results on this slide.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966204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Les inégalités éducatives"/>
          <p:cNvSpPr txBox="1">
            <a:spLocks noGrp="1"/>
          </p:cNvSpPr>
          <p:nvPr>
            <p:ph type="title"/>
          </p:nvPr>
        </p:nvSpPr>
        <p:spPr>
          <a:xfrm>
            <a:off x="1219201" y="612553"/>
            <a:ext cx="22045774" cy="1497111"/>
          </a:xfrm>
          <a:prstGeom prst="rect">
            <a:avLst/>
          </a:prstGeom>
          <a:solidFill>
            <a:srgbClr val="D87631"/>
          </a:solidFill>
        </p:spPr>
        <p:txBody>
          <a:bodyPr anchor="ctr"/>
          <a:lstStyle>
            <a:lvl1pPr defTabSz="2218944">
              <a:defRPr sz="7200" spc="-100">
                <a:solidFill>
                  <a:srgbClr val="FFFFFF"/>
                </a:solidFill>
              </a:defRPr>
            </a:lvl1pPr>
          </a:lstStyle>
          <a:p>
            <a:pPr algn="ctr"/>
            <a:r>
              <a:rPr lang="fr-FR" b="1" dirty="0">
                <a:latin typeface="Calibri" panose="020F0502020204030204" pitchFamily="34" charset="0"/>
                <a:cs typeface="Calibri" panose="020F0502020204030204" pitchFamily="34" charset="0"/>
              </a:rPr>
              <a:t>Les limites de la méritocratie</a:t>
            </a:r>
            <a:endParaRPr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7" name="Quelques définitions :…"/>
          <p:cNvSpPr txBox="1">
            <a:spLocks noGrp="1"/>
          </p:cNvSpPr>
          <p:nvPr>
            <p:ph type="body" sz="quarter" idx="1"/>
          </p:nvPr>
        </p:nvSpPr>
        <p:spPr>
          <a:xfrm>
            <a:off x="1219199" y="2605735"/>
            <a:ext cx="22251654" cy="10796251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857250" indent="-857250" algn="just" defTabSz="425195">
              <a:lnSpc>
                <a:spcPct val="110000"/>
              </a:lnSpc>
              <a:spcBef>
                <a:spcPts val="900"/>
              </a:spcBef>
              <a:buSzPct val="100000"/>
              <a:buFont typeface="Arial" panose="020B0604020202020204" pitchFamily="34" charset="0"/>
              <a:buChar char="•"/>
              <a:defRPr sz="3534" spc="0">
                <a:latin typeface="Canela Text Regular"/>
                <a:ea typeface="Canela Text Regular"/>
                <a:cs typeface="Canela Text Regular"/>
                <a:sym typeface="Canela Text Regular"/>
              </a:defRPr>
            </a:pPr>
            <a:r>
              <a:rPr sz="6000" dirty="0">
                <a:latin typeface="Calibri" panose="020F0502020204030204" pitchFamily="34" charset="0"/>
                <a:cs typeface="Calibri" panose="020F0502020204030204" pitchFamily="34" charset="0"/>
              </a:rPr>
              <a:t>Le mérite </a:t>
            </a:r>
            <a:r>
              <a:rPr lang="fr-FR" sz="6000" dirty="0"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  <a:r>
              <a:rPr sz="6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6000" dirty="0">
                <a:latin typeface="Calibri" panose="020F0502020204030204" pitchFamily="34" charset="0"/>
                <a:ea typeface="Canela Text Bold"/>
                <a:cs typeface="Calibri" panose="020F0502020204030204" pitchFamily="34" charset="0"/>
                <a:sym typeface="Canela Text Bold"/>
              </a:rPr>
              <a:t>talent</a:t>
            </a:r>
            <a:r>
              <a:rPr sz="6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6000" dirty="0" err="1">
                <a:latin typeface="Calibri" panose="020F0502020204030204" pitchFamily="34" charset="0"/>
                <a:cs typeface="Calibri" panose="020F0502020204030204" pitchFamily="34" charset="0"/>
              </a:rPr>
              <a:t>inné</a:t>
            </a:r>
            <a:r>
              <a:rPr sz="6000" dirty="0">
                <a:latin typeface="Calibri" panose="020F0502020204030204" pitchFamily="34" charset="0"/>
                <a:cs typeface="Calibri" panose="020F0502020204030204" pitchFamily="34" charset="0"/>
              </a:rPr>
              <a:t> (don)</a:t>
            </a:r>
            <a:r>
              <a:rPr lang="fr-FR" sz="6000" dirty="0">
                <a:latin typeface="Calibri" panose="020F0502020204030204" pitchFamily="34" charset="0"/>
                <a:cs typeface="Calibri" panose="020F0502020204030204" pitchFamily="34" charset="0"/>
              </a:rPr>
              <a:t> ou effort ? </a:t>
            </a:r>
            <a:endParaRPr sz="6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defTabSz="425195">
              <a:lnSpc>
                <a:spcPct val="110000"/>
              </a:lnSpc>
              <a:spcBef>
                <a:spcPts val="4900"/>
              </a:spcBef>
              <a:defRPr sz="3534" spc="0">
                <a:latin typeface="Canela Text Regular"/>
                <a:ea typeface="Canela Text Regular"/>
                <a:cs typeface="Canela Text Regular"/>
                <a:sym typeface="Canela Text Regular"/>
              </a:defRPr>
            </a:pPr>
            <a:r>
              <a:rPr sz="6000" dirty="0">
                <a:latin typeface="Calibri" panose="020F0502020204030204" pitchFamily="34" charset="0"/>
                <a:cs typeface="Calibri" panose="020F0502020204030204" pitchFamily="34" charset="0"/>
              </a:rPr>
              <a:t>« </a:t>
            </a:r>
            <a:r>
              <a:rPr sz="6000" i="1" dirty="0" err="1">
                <a:latin typeface="Calibri" panose="020F0502020204030204" pitchFamily="34" charset="0"/>
                <a:cs typeface="Calibri" panose="020F0502020204030204" pitchFamily="34" charset="0"/>
              </a:rPr>
              <a:t>Nul</a:t>
            </a:r>
            <a:r>
              <a:rPr sz="6000" i="1" dirty="0">
                <a:latin typeface="Calibri" panose="020F0502020204030204" pitchFamily="34" charset="0"/>
                <a:cs typeface="Calibri" panose="020F0502020204030204" pitchFamily="34" charset="0"/>
              </a:rPr>
              <a:t> ne mérite </a:t>
            </a:r>
            <a:r>
              <a:rPr sz="6000" i="1" dirty="0" err="1">
                <a:latin typeface="Calibri" panose="020F0502020204030204" pitchFamily="34" charset="0"/>
                <a:cs typeface="Calibri" panose="020F0502020204030204" pitchFamily="34" charset="0"/>
              </a:rPr>
              <a:t>sa</a:t>
            </a:r>
            <a:r>
              <a:rPr sz="6000" i="1" dirty="0">
                <a:latin typeface="Calibri" panose="020F0502020204030204" pitchFamily="34" charset="0"/>
                <a:cs typeface="Calibri" panose="020F0502020204030204" pitchFamily="34" charset="0"/>
              </a:rPr>
              <a:t> place dans la </a:t>
            </a:r>
            <a:r>
              <a:rPr sz="6000" i="1" dirty="0" err="1">
                <a:latin typeface="Calibri" panose="020F0502020204030204" pitchFamily="34" charset="0"/>
                <a:cs typeface="Calibri" panose="020F0502020204030204" pitchFamily="34" charset="0"/>
              </a:rPr>
              <a:t>répartition</a:t>
            </a:r>
            <a:r>
              <a:rPr sz="6000" i="1" dirty="0">
                <a:latin typeface="Calibri" panose="020F0502020204030204" pitchFamily="34" charset="0"/>
                <a:cs typeface="Calibri" panose="020F0502020204030204" pitchFamily="34" charset="0"/>
              </a:rPr>
              <a:t> des </a:t>
            </a:r>
            <a:r>
              <a:rPr sz="6000" i="1" dirty="0" err="1">
                <a:latin typeface="Calibri" panose="020F0502020204030204" pitchFamily="34" charset="0"/>
                <a:cs typeface="Calibri" panose="020F0502020204030204" pitchFamily="34" charset="0"/>
              </a:rPr>
              <a:t>atouts</a:t>
            </a:r>
            <a:r>
              <a:rPr sz="60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6000" i="1" dirty="0" err="1">
                <a:latin typeface="Calibri" panose="020F0502020204030204" pitchFamily="34" charset="0"/>
                <a:cs typeface="Calibri" panose="020F0502020204030204" pitchFamily="34" charset="0"/>
              </a:rPr>
              <a:t>naturels</a:t>
            </a:r>
            <a:r>
              <a:rPr sz="6000" dirty="0">
                <a:latin typeface="Calibri" panose="020F0502020204030204" pitchFamily="34" charset="0"/>
                <a:cs typeface="Calibri" panose="020F0502020204030204" pitchFamily="34" charset="0"/>
              </a:rPr>
              <a:t> » (Rawls, 1971, p. 349) </a:t>
            </a:r>
            <a:endParaRPr lang="fr-FR" sz="6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57250" indent="-857250" algn="just" defTabSz="425195">
              <a:lnSpc>
                <a:spcPct val="110000"/>
              </a:lnSpc>
              <a:spcBef>
                <a:spcPts val="4900"/>
              </a:spcBef>
              <a:buFont typeface="Arial" panose="020B0604020202020204" pitchFamily="34" charset="0"/>
              <a:buChar char="•"/>
              <a:defRPr sz="3534" spc="0">
                <a:latin typeface="Canela Text Regular"/>
                <a:ea typeface="Canela Text Regular"/>
                <a:cs typeface="Canela Text Regular"/>
                <a:sym typeface="Canela Text Regular"/>
              </a:defRPr>
            </a:pPr>
            <a:r>
              <a:rPr lang="fr-FR" sz="6000" dirty="0">
                <a:latin typeface="Calibri" panose="020F0502020204030204" pitchFamily="34" charset="0"/>
                <a:cs typeface="Calibri" panose="020F0502020204030204" pitchFamily="34" charset="0"/>
              </a:rPr>
              <a:t>Le</a:t>
            </a:r>
            <a:r>
              <a:rPr sz="6000" dirty="0">
                <a:latin typeface="Calibri" panose="020F0502020204030204" pitchFamily="34" charset="0"/>
                <a:cs typeface="Calibri" panose="020F0502020204030204" pitchFamily="34" charset="0"/>
              </a:rPr>
              <a:t> mérite </a:t>
            </a:r>
            <a:r>
              <a:rPr sz="6000" dirty="0" err="1">
                <a:latin typeface="Calibri" panose="020F0502020204030204" pitchFamily="34" charset="0"/>
                <a:cs typeface="Calibri" panose="020F0502020204030204" pitchFamily="34" charset="0"/>
              </a:rPr>
              <a:t>récompense</a:t>
            </a:r>
            <a:r>
              <a:rPr lang="fr-FR" sz="6000" dirty="0">
                <a:latin typeface="Calibri" panose="020F0502020204030204" pitchFamily="34" charset="0"/>
                <a:cs typeface="Calibri" panose="020F0502020204030204" pitchFamily="34" charset="0"/>
              </a:rPr>
              <a:t>-t-il</a:t>
            </a:r>
            <a:r>
              <a:rPr sz="6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6000" dirty="0" err="1">
                <a:latin typeface="Calibri" panose="020F0502020204030204" pitchFamily="34" charset="0"/>
                <a:cs typeface="Calibri" panose="020F0502020204030204" pitchFamily="34" charset="0"/>
              </a:rPr>
              <a:t>vraiment</a:t>
            </a:r>
            <a:r>
              <a:rPr sz="6000" dirty="0">
                <a:latin typeface="Calibri" panose="020F0502020204030204" pitchFamily="34" charset="0"/>
                <a:cs typeface="Calibri" panose="020F0502020204030204" pitchFamily="34" charset="0"/>
              </a:rPr>
              <a:t> des </a:t>
            </a:r>
            <a:r>
              <a:rPr sz="6000" dirty="0" err="1">
                <a:latin typeface="Calibri" panose="020F0502020204030204" pitchFamily="34" charset="0"/>
                <a:cs typeface="Calibri" panose="020F0502020204030204" pitchFamily="34" charset="0"/>
              </a:rPr>
              <a:t>qualités</a:t>
            </a:r>
            <a:r>
              <a:rPr sz="6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6000" dirty="0" err="1">
                <a:latin typeface="Calibri" panose="020F0502020204030204" pitchFamily="34" charset="0"/>
                <a:ea typeface="Canela Text Bold"/>
                <a:cs typeface="Calibri" panose="020F0502020204030204" pitchFamily="34" charset="0"/>
                <a:sym typeface="Canela Text Bold"/>
              </a:rPr>
              <a:t>individuelles</a:t>
            </a:r>
            <a:r>
              <a:rPr sz="6000" dirty="0">
                <a:latin typeface="Calibri" panose="020F0502020204030204" pitchFamily="34" charset="0"/>
                <a:cs typeface="Calibri" panose="020F0502020204030204" pitchFamily="34" charset="0"/>
              </a:rPr>
              <a:t> ? </a:t>
            </a:r>
            <a:endParaRPr lang="fr-FR" sz="6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defTabSz="425195">
              <a:lnSpc>
                <a:spcPct val="110000"/>
              </a:lnSpc>
              <a:spcBef>
                <a:spcPts val="4900"/>
              </a:spcBef>
              <a:buSzPct val="100000"/>
              <a:defRPr sz="3534" spc="0">
                <a:latin typeface="Canela Text Regular"/>
                <a:ea typeface="Canela Text Regular"/>
                <a:cs typeface="Canela Text Regular"/>
                <a:sym typeface="Canela Text Regular"/>
              </a:defRPr>
            </a:pPr>
            <a:r>
              <a:rPr lang="fr-FR" sz="6000" i="1" dirty="0">
                <a:latin typeface="Calibri" panose="020F0502020204030204" pitchFamily="34" charset="0"/>
                <a:cs typeface="Calibri" panose="020F0502020204030204" pitchFamily="34" charset="0"/>
              </a:rPr>
              <a:t>Est-on plus ou moins méritant selon son </a:t>
            </a:r>
            <a:r>
              <a:rPr lang="fr-FR" sz="6000" i="1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prénom</a:t>
            </a:r>
            <a:r>
              <a:rPr lang="fr-FR" sz="6000" i="1" dirty="0">
                <a:latin typeface="Calibri" panose="020F0502020204030204" pitchFamily="34" charset="0"/>
                <a:cs typeface="Calibri" panose="020F0502020204030204" pitchFamily="34" charset="0"/>
              </a:rPr>
              <a:t> ? </a:t>
            </a:r>
          </a:p>
          <a:p>
            <a:pPr marL="857250" indent="-857250" algn="just" defTabSz="425195">
              <a:lnSpc>
                <a:spcPct val="110000"/>
              </a:lnSpc>
              <a:spcBef>
                <a:spcPts val="4900"/>
              </a:spcBef>
              <a:buSzPct val="100000"/>
              <a:buFont typeface="Arial" panose="020B0604020202020204" pitchFamily="34" charset="0"/>
              <a:buChar char="•"/>
              <a:defRPr sz="3534" spc="0">
                <a:latin typeface="Canela Text Regular"/>
                <a:ea typeface="Canela Text Regular"/>
                <a:cs typeface="Canela Text Regular"/>
                <a:sym typeface="Canela Text Regular"/>
              </a:defRPr>
            </a:pPr>
            <a:r>
              <a:rPr sz="6000" dirty="0">
                <a:latin typeface="Calibri" panose="020F0502020204030204" pitchFamily="34" charset="0"/>
                <a:cs typeface="Calibri" panose="020F0502020204030204" pitchFamily="34" charset="0"/>
              </a:rPr>
              <a:t>Un mérite </a:t>
            </a:r>
            <a:r>
              <a:rPr sz="6000" dirty="0" err="1">
                <a:latin typeface="Calibri" panose="020F0502020204030204" pitchFamily="34" charset="0"/>
                <a:cs typeface="Calibri" panose="020F0502020204030204" pitchFamily="34" charset="0"/>
              </a:rPr>
              <a:t>scolaire</a:t>
            </a:r>
            <a:r>
              <a:rPr sz="6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6000" dirty="0">
                <a:latin typeface="Calibri" panose="020F0502020204030204" pitchFamily="34" charset="0"/>
                <a:ea typeface="Canela Text Bold"/>
                <a:cs typeface="Calibri" panose="020F0502020204030204" pitchFamily="34" charset="0"/>
                <a:sym typeface="Canela Text Bold"/>
              </a:rPr>
              <a:t>durable</a:t>
            </a:r>
            <a:r>
              <a:rPr sz="6000" dirty="0">
                <a:latin typeface="Calibri" panose="020F0502020204030204" pitchFamily="34" charset="0"/>
                <a:cs typeface="Calibri" panose="020F0502020204030204" pitchFamily="34" charset="0"/>
              </a:rPr>
              <a:t> ? </a:t>
            </a:r>
            <a:endParaRPr lang="fr-FR" sz="6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57250" indent="-857250" algn="just" defTabSz="425195">
              <a:lnSpc>
                <a:spcPct val="110000"/>
              </a:lnSpc>
              <a:spcBef>
                <a:spcPts val="4900"/>
              </a:spcBef>
              <a:buSzPct val="100000"/>
              <a:buFont typeface="Arial" panose="020B0604020202020204" pitchFamily="34" charset="0"/>
              <a:buChar char="•"/>
              <a:defRPr sz="3534" spc="0">
                <a:latin typeface="Canela Text Regular"/>
                <a:ea typeface="Canela Text Regular"/>
                <a:cs typeface="Canela Text Regular"/>
                <a:sym typeface="Canela Text Regular"/>
              </a:defRPr>
            </a:pPr>
            <a:r>
              <a:rPr lang="fr-FR" sz="6000" dirty="0">
                <a:latin typeface="Calibri" panose="020F0502020204030204" pitchFamily="34" charset="0"/>
                <a:cs typeface="Calibri" panose="020F0502020204030204" pitchFamily="34" charset="0"/>
              </a:rPr>
              <a:t>Le mérite, une « fiction nécessaire » (Dubet, 2010) </a:t>
            </a:r>
            <a:endParaRPr sz="6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 spd="med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APP_VERSION" val="1.5.0.0"/>
  <p:tag name="SLIDO_PRESENTATION_ID" val="695ef39c-2c3d-4c67-aceb-0c793baa83f6"/>
  <p:tag name="SLIDO_EVENT_UUID" val="0b6ef056-7000-4238-a1da-516b9cbdd653"/>
  <p:tag name="SLIDO_EVENT_SECTION_UUID" val="ce552584-deb7-4219-a056-a6cd892a49f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logo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survey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reminder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dotty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footer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TYPE" val="SlidoPoll"/>
  <p:tag name="SLIDO_POLL_UUID" val="b28412cd-6cab-4c67-b15c-1c2b72ae04ed"/>
  <p:tag name="SLIDO_TIMELINE" val="W3sicG9sbFF1ZXN0aW9uVXVpZCI6IjQzNDQwZTVhLTU2MjctNDI0NS04NTcyLTc5N2FjMjdlNmQyNiIsInNob3dSZXN1bHRzIjp0cnVlfV0=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logo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wordcloud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reminder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dotty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footer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TYPE" val="SlidoPoll"/>
  <p:tag name="SLIDO_POLL_UUID" val="81f6f665-2b06-4054-8414-938abca1b8df"/>
  <p:tag name="SLIDO_TIMELINE" val="W3sic2NyZWVuIjoiU3VydmV5SW50cm8ifV0=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23_ClassicWhite">
  <a:themeElements>
    <a:clrScheme name="23_Classic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400" rtl="0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Pct val="100000"/>
          <a:buFontTx/>
          <a:buChar char=""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nela Bold"/>
            <a:ea typeface="Canela Bold"/>
            <a:cs typeface="Canela Bold"/>
            <a:sym typeface="Canela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400" rtl="0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Pct val="100000"/>
          <a:buFontTx/>
          <a:buChar char=""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nela Bold"/>
            <a:ea typeface="Canela Bold"/>
            <a:cs typeface="Canela Bold"/>
            <a:sym typeface="Canela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294</TotalTime>
  <Words>1600</Words>
  <Application>Microsoft Macintosh PowerPoint</Application>
  <PresentationFormat>Personnalisé</PresentationFormat>
  <Paragraphs>113</Paragraphs>
  <Slides>24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35" baseType="lpstr">
      <vt:lpstr>Aptos</vt:lpstr>
      <vt:lpstr>Aptos Display</vt:lpstr>
      <vt:lpstr>Arial</vt:lpstr>
      <vt:lpstr>Avenir Next Demi Bold</vt:lpstr>
      <vt:lpstr>Avenir Next Medium</vt:lpstr>
      <vt:lpstr>Calibri</vt:lpstr>
      <vt:lpstr>Helvetica Neue</vt:lpstr>
      <vt:lpstr>Symbol</vt:lpstr>
      <vt:lpstr>Times New Roman</vt:lpstr>
      <vt:lpstr>Wingdings</vt:lpstr>
      <vt:lpstr>Thème Office</vt:lpstr>
      <vt:lpstr>M1 B1 SR1m École et société</vt:lpstr>
      <vt:lpstr>Objectifs du cours</vt:lpstr>
      <vt:lpstr>Plan de la séance </vt:lpstr>
      <vt:lpstr>Qu’est-ce qu’une inégalité scolaire ?</vt:lpstr>
      <vt:lpstr>Vers l’égalité des chances  ?</vt:lpstr>
      <vt:lpstr>Présentation PowerPoint</vt:lpstr>
      <vt:lpstr>Présentation PowerPoint</vt:lpstr>
      <vt:lpstr>Présentation PowerPoint</vt:lpstr>
      <vt:lpstr>Les limites de la méritocratie</vt:lpstr>
      <vt:lpstr> Comment objectiver les inégalités de parcours scolaires ? </vt:lpstr>
      <vt:lpstr>Présentation PowerPoint</vt:lpstr>
      <vt:lpstr>Un mérite scolaire hérité ? La théorie de la reproduction </vt:lpstr>
      <vt:lpstr>Inégalité des chances et capital culturel</vt:lpstr>
      <vt:lpstr>Un handicap socio-culturel ? </vt:lpstr>
      <vt:lpstr>Un handicap socio-culturel ? </vt:lpstr>
      <vt:lpstr>Présentation PowerPoint</vt:lpstr>
      <vt:lpstr>Des parents de classes populaires démissionnaires ?</vt:lpstr>
      <vt:lpstr>Des parents de classes populaires démissionnaires ?</vt:lpstr>
      <vt:lpstr>Effet pygmalion et effet de contexte</vt:lpstr>
      <vt:lpstr>Des pratiques pédagogiques plus ou moins ajustées ? </vt:lpstr>
      <vt:lpstr>Des pratiques pédagogiques sexistes ?</vt:lpstr>
      <vt:lpstr>Des pratiques pédagogiques sexistes ?</vt:lpstr>
      <vt:lpstr>Références mobilisées</vt:lpstr>
      <vt:lpstr>Références mobilisées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PERRINE AGNOUX</cp:lastModifiedBy>
  <cp:revision>8</cp:revision>
  <dcterms:modified xsi:type="dcterms:W3CDTF">2024-11-06T15:49:02Z</dcterms:modified>
</cp:coreProperties>
</file>