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2" r:id="rId4"/>
    <p:sldId id="279" r:id="rId5"/>
    <p:sldId id="258" r:id="rId6"/>
    <p:sldId id="259" r:id="rId7"/>
    <p:sldId id="265" r:id="rId8"/>
    <p:sldId id="267" r:id="rId9"/>
    <p:sldId id="266" r:id="rId10"/>
    <p:sldId id="268" r:id="rId11"/>
    <p:sldId id="270" r:id="rId12"/>
    <p:sldId id="269" r:id="rId13"/>
    <p:sldId id="271" r:id="rId14"/>
    <p:sldId id="272" r:id="rId15"/>
    <p:sldId id="273" r:id="rId16"/>
    <p:sldId id="274" r:id="rId17"/>
    <p:sldId id="275" r:id="rId18"/>
    <p:sldId id="276" r:id="rId19"/>
    <p:sldId id="277" r:id="rId20"/>
    <p:sldId id="278" r:id="rId21"/>
    <p:sldId id="280" r:id="rId22"/>
    <p:sldId id="281"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C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8"/>
    <p:restoredTop sz="77830"/>
  </p:normalViewPr>
  <p:slideViewPr>
    <p:cSldViewPr snapToGrid="0">
      <p:cViewPr varScale="1">
        <p:scale>
          <a:sx n="84" d="100"/>
          <a:sy n="84" d="100"/>
        </p:scale>
        <p:origin x="1744" y="184"/>
      </p:cViewPr>
      <p:guideLst/>
    </p:cSldViewPr>
  </p:slideViewPr>
  <p:outlineViewPr>
    <p:cViewPr>
      <p:scale>
        <a:sx n="33" d="100"/>
        <a:sy n="33" d="100"/>
      </p:scale>
      <p:origin x="0" y="-28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70A68-B8FC-9A4D-A272-CD277DD2D040}" type="datetimeFigureOut">
              <a:rPr lang="fr-FR" smtClean="0"/>
              <a:t>06/10/2025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C2BCA-CE13-C347-ACE6-E8889E0644B7}" type="slidenum">
              <a:rPr lang="fr-FR" smtClean="0"/>
              <a:t>‹N°›</a:t>
            </a:fld>
            <a:endParaRPr lang="fr-FR"/>
          </a:p>
        </p:txBody>
      </p:sp>
    </p:spTree>
    <p:extLst>
      <p:ext uri="{BB962C8B-B14F-4D97-AF65-F5344CB8AC3E}">
        <p14:creationId xmlns:p14="http://schemas.microsoft.com/office/powerpoint/2010/main" val="32363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E3C2BCA-CE13-C347-ACE6-E8889E0644B7}" type="slidenum">
              <a:rPr lang="fr-FR" smtClean="0"/>
              <a:t>6</a:t>
            </a:fld>
            <a:endParaRPr lang="fr-FR"/>
          </a:p>
        </p:txBody>
      </p:sp>
    </p:spTree>
    <p:extLst>
      <p:ext uri="{BB962C8B-B14F-4D97-AF65-F5344CB8AC3E}">
        <p14:creationId xmlns:p14="http://schemas.microsoft.com/office/powerpoint/2010/main" val="50955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5548-7157-C0E3-A8CC-8073AB0760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E4F00D-521B-3014-3495-91D9342E0B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AC3E293-0C3C-05DD-9BC4-2BEE821253A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7CE9B93-86D5-3DB7-3DBC-522D976807A4}"/>
              </a:ext>
            </a:extLst>
          </p:cNvPr>
          <p:cNvSpPr>
            <a:spLocks noGrp="1"/>
          </p:cNvSpPr>
          <p:nvPr>
            <p:ph type="sldNum" sz="quarter" idx="5"/>
          </p:nvPr>
        </p:nvSpPr>
        <p:spPr/>
        <p:txBody>
          <a:bodyPr/>
          <a:lstStyle/>
          <a:p>
            <a:fld id="{5E3C2BCA-CE13-C347-ACE6-E8889E0644B7}" type="slidenum">
              <a:rPr lang="fr-FR" smtClean="0"/>
              <a:t>16</a:t>
            </a:fld>
            <a:endParaRPr lang="fr-FR"/>
          </a:p>
        </p:txBody>
      </p:sp>
    </p:spTree>
    <p:extLst>
      <p:ext uri="{BB962C8B-B14F-4D97-AF65-F5344CB8AC3E}">
        <p14:creationId xmlns:p14="http://schemas.microsoft.com/office/powerpoint/2010/main" val="218924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3C994-6C41-7915-1899-FFFAAB1B56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80BD3E-20DD-5A6C-9063-BC18BDEDB5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EA45A31-D4D8-7794-BCBC-DB4166B1F63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036BB88-01AE-D22B-D9CB-8ECCF04DCF56}"/>
              </a:ext>
            </a:extLst>
          </p:cNvPr>
          <p:cNvSpPr>
            <a:spLocks noGrp="1"/>
          </p:cNvSpPr>
          <p:nvPr>
            <p:ph type="sldNum" sz="quarter" idx="5"/>
          </p:nvPr>
        </p:nvSpPr>
        <p:spPr/>
        <p:txBody>
          <a:bodyPr/>
          <a:lstStyle/>
          <a:p>
            <a:fld id="{5E3C2BCA-CE13-C347-ACE6-E8889E0644B7}" type="slidenum">
              <a:rPr lang="fr-FR" smtClean="0"/>
              <a:t>17</a:t>
            </a:fld>
            <a:endParaRPr lang="fr-FR"/>
          </a:p>
        </p:txBody>
      </p:sp>
    </p:spTree>
    <p:extLst>
      <p:ext uri="{BB962C8B-B14F-4D97-AF65-F5344CB8AC3E}">
        <p14:creationId xmlns:p14="http://schemas.microsoft.com/office/powerpoint/2010/main" val="17586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40C5-2391-D666-0345-5FA418A66F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FF6289-50A3-4818-7856-BB674CE743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A27BD7-06C6-47CF-5D17-89DC4200E14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479EC4A-F970-674F-5E28-5A29C694C65F}"/>
              </a:ext>
            </a:extLst>
          </p:cNvPr>
          <p:cNvSpPr>
            <a:spLocks noGrp="1"/>
          </p:cNvSpPr>
          <p:nvPr>
            <p:ph type="sldNum" sz="quarter" idx="5"/>
          </p:nvPr>
        </p:nvSpPr>
        <p:spPr/>
        <p:txBody>
          <a:bodyPr/>
          <a:lstStyle/>
          <a:p>
            <a:fld id="{5E3C2BCA-CE13-C347-ACE6-E8889E0644B7}" type="slidenum">
              <a:rPr lang="fr-FR" smtClean="0"/>
              <a:t>18</a:t>
            </a:fld>
            <a:endParaRPr lang="fr-FR"/>
          </a:p>
        </p:txBody>
      </p:sp>
    </p:spTree>
    <p:extLst>
      <p:ext uri="{BB962C8B-B14F-4D97-AF65-F5344CB8AC3E}">
        <p14:creationId xmlns:p14="http://schemas.microsoft.com/office/powerpoint/2010/main" val="155049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5A09B-F49A-CBF3-E574-4028D73355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CB5E60-2E67-8D40-774E-5FC281D494E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D5CBEE-9AA1-43FC-4ED4-2A7F1B5606B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ECC1675-7243-412C-B6F3-5B6BAD498BC3}"/>
              </a:ext>
            </a:extLst>
          </p:cNvPr>
          <p:cNvSpPr>
            <a:spLocks noGrp="1"/>
          </p:cNvSpPr>
          <p:nvPr>
            <p:ph type="sldNum" sz="quarter" idx="5"/>
          </p:nvPr>
        </p:nvSpPr>
        <p:spPr/>
        <p:txBody>
          <a:bodyPr/>
          <a:lstStyle/>
          <a:p>
            <a:fld id="{5E3C2BCA-CE13-C347-ACE6-E8889E0644B7}" type="slidenum">
              <a:rPr lang="fr-FR" smtClean="0"/>
              <a:t>19</a:t>
            </a:fld>
            <a:endParaRPr lang="fr-FR"/>
          </a:p>
        </p:txBody>
      </p:sp>
    </p:spTree>
    <p:extLst>
      <p:ext uri="{BB962C8B-B14F-4D97-AF65-F5344CB8AC3E}">
        <p14:creationId xmlns:p14="http://schemas.microsoft.com/office/powerpoint/2010/main" val="201085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D6F8A-8156-DCDD-8F9F-DE0F8A1379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35A61D-3B9F-0C86-B6C4-0777AFF986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904E5E-0FD5-E04B-2067-7D2D12C374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AD93184-6E8D-6E74-54AE-69DBB41A7904}"/>
              </a:ext>
            </a:extLst>
          </p:cNvPr>
          <p:cNvSpPr>
            <a:spLocks noGrp="1"/>
          </p:cNvSpPr>
          <p:nvPr>
            <p:ph type="sldNum" sz="quarter" idx="5"/>
          </p:nvPr>
        </p:nvSpPr>
        <p:spPr/>
        <p:txBody>
          <a:bodyPr/>
          <a:lstStyle/>
          <a:p>
            <a:fld id="{5E3C2BCA-CE13-C347-ACE6-E8889E0644B7}" type="slidenum">
              <a:rPr lang="fr-FR" smtClean="0"/>
              <a:t>20</a:t>
            </a:fld>
            <a:endParaRPr lang="fr-FR"/>
          </a:p>
        </p:txBody>
      </p:sp>
    </p:spTree>
    <p:extLst>
      <p:ext uri="{BB962C8B-B14F-4D97-AF65-F5344CB8AC3E}">
        <p14:creationId xmlns:p14="http://schemas.microsoft.com/office/powerpoint/2010/main" val="280589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D6F8A-8156-DCDD-8F9F-DE0F8A1379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35A61D-3B9F-0C86-B6C4-0777AFF986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904E5E-0FD5-E04B-2067-7D2D12C374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AD93184-6E8D-6E74-54AE-69DBB41A7904}"/>
              </a:ext>
            </a:extLst>
          </p:cNvPr>
          <p:cNvSpPr>
            <a:spLocks noGrp="1"/>
          </p:cNvSpPr>
          <p:nvPr>
            <p:ph type="sldNum" sz="quarter" idx="5"/>
          </p:nvPr>
        </p:nvSpPr>
        <p:spPr/>
        <p:txBody>
          <a:bodyPr/>
          <a:lstStyle/>
          <a:p>
            <a:fld id="{5E3C2BCA-CE13-C347-ACE6-E8889E0644B7}" type="slidenum">
              <a:rPr lang="fr-FR" smtClean="0"/>
              <a:t>21</a:t>
            </a:fld>
            <a:endParaRPr lang="fr-FR"/>
          </a:p>
        </p:txBody>
      </p:sp>
    </p:spTree>
    <p:extLst>
      <p:ext uri="{BB962C8B-B14F-4D97-AF65-F5344CB8AC3E}">
        <p14:creationId xmlns:p14="http://schemas.microsoft.com/office/powerpoint/2010/main" val="1662567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D6F8A-8156-DCDD-8F9F-DE0F8A1379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35A61D-3B9F-0C86-B6C4-0777AFF986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904E5E-0FD5-E04B-2067-7D2D12C374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AD93184-6E8D-6E74-54AE-69DBB41A7904}"/>
              </a:ext>
            </a:extLst>
          </p:cNvPr>
          <p:cNvSpPr>
            <a:spLocks noGrp="1"/>
          </p:cNvSpPr>
          <p:nvPr>
            <p:ph type="sldNum" sz="quarter" idx="5"/>
          </p:nvPr>
        </p:nvSpPr>
        <p:spPr/>
        <p:txBody>
          <a:bodyPr/>
          <a:lstStyle/>
          <a:p>
            <a:fld id="{5E3C2BCA-CE13-C347-ACE6-E8889E0644B7}" type="slidenum">
              <a:rPr lang="fr-FR" smtClean="0"/>
              <a:t>22</a:t>
            </a:fld>
            <a:endParaRPr lang="fr-FR"/>
          </a:p>
        </p:txBody>
      </p:sp>
    </p:spTree>
    <p:extLst>
      <p:ext uri="{BB962C8B-B14F-4D97-AF65-F5344CB8AC3E}">
        <p14:creationId xmlns:p14="http://schemas.microsoft.com/office/powerpoint/2010/main" val="158154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3C2BCA-CE13-C347-ACE6-E8889E0644B7}" type="slidenum">
              <a:rPr lang="fr-FR" smtClean="0"/>
              <a:t>7</a:t>
            </a:fld>
            <a:endParaRPr lang="fr-FR"/>
          </a:p>
        </p:txBody>
      </p:sp>
    </p:spTree>
    <p:extLst>
      <p:ext uri="{BB962C8B-B14F-4D97-AF65-F5344CB8AC3E}">
        <p14:creationId xmlns:p14="http://schemas.microsoft.com/office/powerpoint/2010/main" val="126575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E3C2BCA-CE13-C347-ACE6-E8889E0644B7}" type="slidenum">
              <a:rPr lang="fr-FR" smtClean="0"/>
              <a:t>8</a:t>
            </a:fld>
            <a:endParaRPr lang="fr-FR"/>
          </a:p>
        </p:txBody>
      </p:sp>
    </p:spTree>
    <p:extLst>
      <p:ext uri="{BB962C8B-B14F-4D97-AF65-F5344CB8AC3E}">
        <p14:creationId xmlns:p14="http://schemas.microsoft.com/office/powerpoint/2010/main" val="9061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E3C2BCA-CE13-C347-ACE6-E8889E0644B7}" type="slidenum">
              <a:rPr lang="fr-FR" smtClean="0"/>
              <a:t>10</a:t>
            </a:fld>
            <a:endParaRPr lang="fr-FR"/>
          </a:p>
        </p:txBody>
      </p:sp>
    </p:spTree>
    <p:extLst>
      <p:ext uri="{BB962C8B-B14F-4D97-AF65-F5344CB8AC3E}">
        <p14:creationId xmlns:p14="http://schemas.microsoft.com/office/powerpoint/2010/main" val="53054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6AFFA-6BF2-8EA7-E044-0C8D0215BB5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5703B1-3146-DC5F-92BB-7D7C044C690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67E32FE-9C7B-0614-3F7C-84FAE4303A5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B1F2162-965C-A766-FCD7-1719E964F554}"/>
              </a:ext>
            </a:extLst>
          </p:cNvPr>
          <p:cNvSpPr>
            <a:spLocks noGrp="1"/>
          </p:cNvSpPr>
          <p:nvPr>
            <p:ph type="sldNum" sz="quarter" idx="5"/>
          </p:nvPr>
        </p:nvSpPr>
        <p:spPr/>
        <p:txBody>
          <a:bodyPr/>
          <a:lstStyle/>
          <a:p>
            <a:fld id="{5E3C2BCA-CE13-C347-ACE6-E8889E0644B7}" type="slidenum">
              <a:rPr lang="fr-FR" smtClean="0"/>
              <a:t>11</a:t>
            </a:fld>
            <a:endParaRPr lang="fr-FR"/>
          </a:p>
        </p:txBody>
      </p:sp>
    </p:spTree>
    <p:extLst>
      <p:ext uri="{BB962C8B-B14F-4D97-AF65-F5344CB8AC3E}">
        <p14:creationId xmlns:p14="http://schemas.microsoft.com/office/powerpoint/2010/main" val="378457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E3C2BCA-CE13-C347-ACE6-E8889E0644B7}" type="slidenum">
              <a:rPr lang="fr-FR" smtClean="0"/>
              <a:t>12</a:t>
            </a:fld>
            <a:endParaRPr lang="fr-FR"/>
          </a:p>
        </p:txBody>
      </p:sp>
    </p:spTree>
    <p:extLst>
      <p:ext uri="{BB962C8B-B14F-4D97-AF65-F5344CB8AC3E}">
        <p14:creationId xmlns:p14="http://schemas.microsoft.com/office/powerpoint/2010/main" val="112139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EEDCA-E88C-B453-B8B4-200303849F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A9192B-22ED-DAD0-C131-327719786D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375F96-C0DE-2E6B-A320-A0E99908E5A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83D3408-19D0-2C8C-CD4A-A8247028D5B0}"/>
              </a:ext>
            </a:extLst>
          </p:cNvPr>
          <p:cNvSpPr>
            <a:spLocks noGrp="1"/>
          </p:cNvSpPr>
          <p:nvPr>
            <p:ph type="sldNum" sz="quarter" idx="5"/>
          </p:nvPr>
        </p:nvSpPr>
        <p:spPr/>
        <p:txBody>
          <a:bodyPr/>
          <a:lstStyle/>
          <a:p>
            <a:fld id="{5E3C2BCA-CE13-C347-ACE6-E8889E0644B7}" type="slidenum">
              <a:rPr lang="fr-FR" smtClean="0"/>
              <a:t>13</a:t>
            </a:fld>
            <a:endParaRPr lang="fr-FR"/>
          </a:p>
        </p:txBody>
      </p:sp>
    </p:spTree>
    <p:extLst>
      <p:ext uri="{BB962C8B-B14F-4D97-AF65-F5344CB8AC3E}">
        <p14:creationId xmlns:p14="http://schemas.microsoft.com/office/powerpoint/2010/main" val="356781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E837-7746-3903-FDE9-2048CA123A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4F3687-C805-C98C-3B22-B93F17B022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156364-650D-6B5B-2D23-66DC73EBECF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B186071-FC37-A70A-CBC1-F73D8F42334A}"/>
              </a:ext>
            </a:extLst>
          </p:cNvPr>
          <p:cNvSpPr>
            <a:spLocks noGrp="1"/>
          </p:cNvSpPr>
          <p:nvPr>
            <p:ph type="sldNum" sz="quarter" idx="5"/>
          </p:nvPr>
        </p:nvSpPr>
        <p:spPr/>
        <p:txBody>
          <a:bodyPr/>
          <a:lstStyle/>
          <a:p>
            <a:fld id="{5E3C2BCA-CE13-C347-ACE6-E8889E0644B7}" type="slidenum">
              <a:rPr lang="fr-FR" smtClean="0"/>
              <a:t>14</a:t>
            </a:fld>
            <a:endParaRPr lang="fr-FR"/>
          </a:p>
        </p:txBody>
      </p:sp>
    </p:spTree>
    <p:extLst>
      <p:ext uri="{BB962C8B-B14F-4D97-AF65-F5344CB8AC3E}">
        <p14:creationId xmlns:p14="http://schemas.microsoft.com/office/powerpoint/2010/main" val="77260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A598D-6485-58AD-18F8-2BD24F33B3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E58521-3B7B-5BFC-D2CF-691A4D5057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356A35-4C74-F9FD-B84C-3FC34D0F2C9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73BA36B-59DE-F69D-EE6F-30FAB5790BA6}"/>
              </a:ext>
            </a:extLst>
          </p:cNvPr>
          <p:cNvSpPr>
            <a:spLocks noGrp="1"/>
          </p:cNvSpPr>
          <p:nvPr>
            <p:ph type="sldNum" sz="quarter" idx="5"/>
          </p:nvPr>
        </p:nvSpPr>
        <p:spPr/>
        <p:txBody>
          <a:bodyPr/>
          <a:lstStyle/>
          <a:p>
            <a:fld id="{5E3C2BCA-CE13-C347-ACE6-E8889E0644B7}" type="slidenum">
              <a:rPr lang="fr-FR" smtClean="0"/>
              <a:t>15</a:t>
            </a:fld>
            <a:endParaRPr lang="fr-FR"/>
          </a:p>
        </p:txBody>
      </p:sp>
    </p:spTree>
    <p:extLst>
      <p:ext uri="{BB962C8B-B14F-4D97-AF65-F5344CB8AC3E}">
        <p14:creationId xmlns:p14="http://schemas.microsoft.com/office/powerpoint/2010/main" val="285245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3A8D6-B9CF-2694-6296-7E1CA4531A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B4654FA-5695-1413-A2E5-4409A6D3C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5D3A306-B7B0-5EC0-FAEB-6EE4E4E57D3B}"/>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5" name="Espace réservé du pied de page 4">
            <a:extLst>
              <a:ext uri="{FF2B5EF4-FFF2-40B4-BE49-F238E27FC236}">
                <a16:creationId xmlns:a16="http://schemas.microsoft.com/office/drawing/2014/main" id="{383B7D79-BBD9-712B-1757-300C92A528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B63241-126C-D21E-AB1E-DC7416C67CC7}"/>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169500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3708D-0866-E6C3-E072-2705E281547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8D37644-14E1-D8CF-7503-0BB7558F8B4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E0E016-0B46-A6D7-CB92-02374FBF1EDD}"/>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5" name="Espace réservé du pied de page 4">
            <a:extLst>
              <a:ext uri="{FF2B5EF4-FFF2-40B4-BE49-F238E27FC236}">
                <a16:creationId xmlns:a16="http://schemas.microsoft.com/office/drawing/2014/main" id="{89DA78D0-31C0-418A-10D7-7EEDAF10D6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351999-69F2-44D4-5F5D-19A4BDC8BAC9}"/>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127506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3FABE1-B553-D7FB-619A-0A16ABDD80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D0E766-01D1-93C7-A071-71F3C5EC606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0B4E2C-3445-16DA-A42B-0859E272C361}"/>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5" name="Espace réservé du pied de page 4">
            <a:extLst>
              <a:ext uri="{FF2B5EF4-FFF2-40B4-BE49-F238E27FC236}">
                <a16:creationId xmlns:a16="http://schemas.microsoft.com/office/drawing/2014/main" id="{088611D2-5F6F-006A-580A-ABDD9273EB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3D0159-4D82-4EBD-543A-69C51922C1A6}"/>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236905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4DA2F-3806-1042-977F-DC81A73744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EF8501-E91C-8E3C-4182-EB88ACDEC5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C8B50C-97D9-90CD-FA70-781E9B46ED66}"/>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5" name="Espace réservé du pied de page 4">
            <a:extLst>
              <a:ext uri="{FF2B5EF4-FFF2-40B4-BE49-F238E27FC236}">
                <a16:creationId xmlns:a16="http://schemas.microsoft.com/office/drawing/2014/main" id="{27FA695C-132E-6563-AD20-DEDBD0034B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FBEA8B-91E7-09BE-F723-FACF24AF2EF9}"/>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380436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73DDF-7A30-201D-D401-E8E84B09C27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FF11F46-376C-9BDF-6835-53C6CD5883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7402300-B5D5-1C8E-922C-D948CF672EA3}"/>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5" name="Espace réservé du pied de page 4">
            <a:extLst>
              <a:ext uri="{FF2B5EF4-FFF2-40B4-BE49-F238E27FC236}">
                <a16:creationId xmlns:a16="http://schemas.microsoft.com/office/drawing/2014/main" id="{D97A94C8-6180-2CD7-3D5D-AFFCB1CBC4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1F0649-F451-2875-7710-66ED56FC8202}"/>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428326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F7B42-3806-8203-39A1-1716F5598F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301DF0-A499-A8AF-891E-CBD9392839A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ADE9FA-40BB-1B19-1F07-EE48744BC06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506923-CABE-0AD5-C114-FA0B899F8355}"/>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6" name="Espace réservé du pied de page 5">
            <a:extLst>
              <a:ext uri="{FF2B5EF4-FFF2-40B4-BE49-F238E27FC236}">
                <a16:creationId xmlns:a16="http://schemas.microsoft.com/office/drawing/2014/main" id="{45C73309-3646-9F52-6FA8-C0EB2F539D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4895E8-5945-3694-8EC6-D0648A6A4D94}"/>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152472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8E137-9DF1-3C3A-8E23-F7B8AECA2B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06137C-CCE9-2759-3794-1D364D9E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9FB1890-F487-5F83-0C23-E684D36F3BE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ACB085-F16A-C02D-323F-B41615014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C9AEFCB-7CD2-CA34-D4B1-A2472DD7610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B654496-D07A-3C34-B602-80159A4DAE45}"/>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8" name="Espace réservé du pied de page 7">
            <a:extLst>
              <a:ext uri="{FF2B5EF4-FFF2-40B4-BE49-F238E27FC236}">
                <a16:creationId xmlns:a16="http://schemas.microsoft.com/office/drawing/2014/main" id="{B3FCD4A5-318A-7869-1763-54DC92BFAFF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6270352-A725-FC26-252F-41DC8A36836F}"/>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243326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1ED03-DE52-6492-1996-A784F7BCD3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850B276-5D15-6138-0DE5-6F5F4EC6ECC1}"/>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4" name="Espace réservé du pied de page 3">
            <a:extLst>
              <a:ext uri="{FF2B5EF4-FFF2-40B4-BE49-F238E27FC236}">
                <a16:creationId xmlns:a16="http://schemas.microsoft.com/office/drawing/2014/main" id="{3A6D59E4-C2BA-2D95-75B9-830D9E6A697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830E7E-B063-C92A-27CE-479D6D79BF70}"/>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27778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68584F-52CA-873E-63D9-796D04E337FE}"/>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3" name="Espace réservé du pied de page 2">
            <a:extLst>
              <a:ext uri="{FF2B5EF4-FFF2-40B4-BE49-F238E27FC236}">
                <a16:creationId xmlns:a16="http://schemas.microsoft.com/office/drawing/2014/main" id="{6F26BE72-5C74-6FD8-BE50-3AC5AE48502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7A8A574-53FF-B8B4-B75A-92FAEF098B92}"/>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371982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BFFEBE-D17E-D375-0FC0-3A8C112B86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D34B6A-64FC-BBF0-ECBD-6671C48653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1A5B723-3B70-FC82-7DB0-FD180A021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35A0D6-69D6-787B-9ECF-031AADC2FF7B}"/>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6" name="Espace réservé du pied de page 5">
            <a:extLst>
              <a:ext uri="{FF2B5EF4-FFF2-40B4-BE49-F238E27FC236}">
                <a16:creationId xmlns:a16="http://schemas.microsoft.com/office/drawing/2014/main" id="{83029735-F57D-DE9D-2A80-64EBBA5EE8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265733-3C7F-777C-59B8-FA00533948AE}"/>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220597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D3E6D-3424-23E7-C1FE-DB9C9BB181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8022C7-6B02-9501-1779-6D8330B6C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923B792-67B9-1C41-0309-9ABF28C1C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31298C-EE0D-2C59-81D3-7545371124E2}"/>
              </a:ext>
            </a:extLst>
          </p:cNvPr>
          <p:cNvSpPr>
            <a:spLocks noGrp="1"/>
          </p:cNvSpPr>
          <p:nvPr>
            <p:ph type="dt" sz="half" idx="10"/>
          </p:nvPr>
        </p:nvSpPr>
        <p:spPr/>
        <p:txBody>
          <a:bodyPr/>
          <a:lstStyle/>
          <a:p>
            <a:fld id="{84D62296-8B9E-7B43-9D25-980776000FEA}" type="datetimeFigureOut">
              <a:rPr lang="fr-FR" smtClean="0"/>
              <a:t>06/10/2025</a:t>
            </a:fld>
            <a:endParaRPr lang="fr-FR"/>
          </a:p>
        </p:txBody>
      </p:sp>
      <p:sp>
        <p:nvSpPr>
          <p:cNvPr id="6" name="Espace réservé du pied de page 5">
            <a:extLst>
              <a:ext uri="{FF2B5EF4-FFF2-40B4-BE49-F238E27FC236}">
                <a16:creationId xmlns:a16="http://schemas.microsoft.com/office/drawing/2014/main" id="{60A82DBA-0FAE-6BF3-6980-8E5FAA4188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3C5F1D-0997-5B6B-CE6D-59253F7E6269}"/>
              </a:ext>
            </a:extLst>
          </p:cNvPr>
          <p:cNvSpPr>
            <a:spLocks noGrp="1"/>
          </p:cNvSpPr>
          <p:nvPr>
            <p:ph type="sldNum" sz="quarter" idx="12"/>
          </p:nvPr>
        </p:nvSpPr>
        <p:spPr/>
        <p:txBody>
          <a:bodyPr/>
          <a:lstStyle/>
          <a:p>
            <a:fld id="{55566F97-2D0D-8646-989E-519DB3E50C9A}" type="slidenum">
              <a:rPr lang="fr-FR" smtClean="0"/>
              <a:t>‹N°›</a:t>
            </a:fld>
            <a:endParaRPr lang="fr-FR"/>
          </a:p>
        </p:txBody>
      </p:sp>
    </p:spTree>
    <p:extLst>
      <p:ext uri="{BB962C8B-B14F-4D97-AF65-F5344CB8AC3E}">
        <p14:creationId xmlns:p14="http://schemas.microsoft.com/office/powerpoint/2010/main" val="387063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77D71BF-F52E-9255-586F-AA0172960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18CEA6A-BD0A-DA51-B8FD-6CF4CC885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FC3167-32B4-A930-8FDA-AFFB351B1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D62296-8B9E-7B43-9D25-980776000FEA}" type="datetimeFigureOut">
              <a:rPr lang="fr-FR" smtClean="0"/>
              <a:t>06/10/2025</a:t>
            </a:fld>
            <a:endParaRPr lang="fr-FR"/>
          </a:p>
        </p:txBody>
      </p:sp>
      <p:sp>
        <p:nvSpPr>
          <p:cNvPr id="5" name="Espace réservé du pied de page 4">
            <a:extLst>
              <a:ext uri="{FF2B5EF4-FFF2-40B4-BE49-F238E27FC236}">
                <a16:creationId xmlns:a16="http://schemas.microsoft.com/office/drawing/2014/main" id="{BDB72BBE-BA7C-0DED-B539-4CC5EA675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4CE90FD-69A7-AF59-CE50-F1F95BE5E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566F97-2D0D-8646-989E-519DB3E50C9A}" type="slidenum">
              <a:rPr lang="fr-FR" smtClean="0"/>
              <a:t>‹N°›</a:t>
            </a:fld>
            <a:endParaRPr lang="fr-FR"/>
          </a:p>
        </p:txBody>
      </p:sp>
    </p:spTree>
    <p:extLst>
      <p:ext uri="{BB962C8B-B14F-4D97-AF65-F5344CB8AC3E}">
        <p14:creationId xmlns:p14="http://schemas.microsoft.com/office/powerpoint/2010/main" val="2398516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2096EDCB-A172-1C5E-BB3D-31821757C028}"/>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B0920FE-B3F1-5291-D881-8E0DEF530384}"/>
              </a:ext>
            </a:extLst>
          </p:cNvPr>
          <p:cNvSpPr>
            <a:spLocks noGrp="1"/>
          </p:cNvSpPr>
          <p:nvPr>
            <p:ph type="ctrTitle"/>
          </p:nvPr>
        </p:nvSpPr>
        <p:spPr>
          <a:xfrm>
            <a:off x="1524000" y="2321759"/>
            <a:ext cx="9144000" cy="1817087"/>
          </a:xfrm>
        </p:spPr>
        <p:txBody>
          <a:bodyPr>
            <a:normAutofit fontScale="90000"/>
          </a:bodyPr>
          <a:lstStyle/>
          <a:p>
            <a:r>
              <a:rPr lang="fr-FR" b="1" dirty="0">
                <a:latin typeface="Avenir Book" panose="02000503020000020003" pitchFamily="2" charset="0"/>
              </a:rPr>
              <a:t>L1 SPS </a:t>
            </a:r>
            <a:br>
              <a:rPr lang="fr-FR" b="1" dirty="0">
                <a:latin typeface="Avenir Book" panose="02000503020000020003" pitchFamily="2" charset="0"/>
              </a:rPr>
            </a:br>
            <a:r>
              <a:rPr lang="fr-FR" b="1" dirty="0">
                <a:latin typeface="Avenir Book" panose="02000503020000020003" pitchFamily="2" charset="0"/>
              </a:rPr>
              <a:t> Expression Communication</a:t>
            </a:r>
          </a:p>
        </p:txBody>
      </p:sp>
      <p:sp>
        <p:nvSpPr>
          <p:cNvPr id="3" name="Sous-titre 2">
            <a:extLst>
              <a:ext uri="{FF2B5EF4-FFF2-40B4-BE49-F238E27FC236}">
                <a16:creationId xmlns:a16="http://schemas.microsoft.com/office/drawing/2014/main" id="{58CA50DE-658E-2E32-FF64-5C45A904E8FB}"/>
              </a:ext>
            </a:extLst>
          </p:cNvPr>
          <p:cNvSpPr>
            <a:spLocks noGrp="1"/>
          </p:cNvSpPr>
          <p:nvPr>
            <p:ph type="subTitle" idx="1"/>
          </p:nvPr>
        </p:nvSpPr>
        <p:spPr>
          <a:xfrm>
            <a:off x="1524000" y="4617554"/>
            <a:ext cx="9144000" cy="405496"/>
          </a:xfrm>
        </p:spPr>
        <p:txBody>
          <a:bodyPr>
            <a:normAutofit/>
          </a:bodyPr>
          <a:lstStyle/>
          <a:p>
            <a:r>
              <a:rPr lang="fr-FR" sz="2000" dirty="0">
                <a:latin typeface="Avenir Book" panose="02000503020000020003" pitchFamily="2" charset="0"/>
              </a:rPr>
              <a:t>2025 - 2026</a:t>
            </a:r>
          </a:p>
        </p:txBody>
      </p:sp>
      <p:pic>
        <p:nvPicPr>
          <p:cNvPr id="6" name="Image 5" descr="Une image contenant Police, Graphique, logo, cercle&#10;&#10;Description générée automatiquement">
            <a:extLst>
              <a:ext uri="{FF2B5EF4-FFF2-40B4-BE49-F238E27FC236}">
                <a16:creationId xmlns:a16="http://schemas.microsoft.com/office/drawing/2014/main" id="{BCC96561-696F-FB2B-89FB-20E371BD32A3}"/>
              </a:ext>
            </a:extLst>
          </p:cNvPr>
          <p:cNvPicPr>
            <a:picLocks noChangeAspect="1"/>
          </p:cNvPicPr>
          <p:nvPr/>
        </p:nvPicPr>
        <p:blipFill>
          <a:blip r:embed="rId2"/>
          <a:stretch>
            <a:fillRect/>
          </a:stretch>
        </p:blipFill>
        <p:spPr>
          <a:xfrm>
            <a:off x="4177699" y="5501758"/>
            <a:ext cx="3836601" cy="1087740"/>
          </a:xfrm>
          <a:prstGeom prst="rect">
            <a:avLst/>
          </a:prstGeom>
        </p:spPr>
      </p:pic>
    </p:spTree>
    <p:extLst>
      <p:ext uri="{BB962C8B-B14F-4D97-AF65-F5344CB8AC3E}">
        <p14:creationId xmlns:p14="http://schemas.microsoft.com/office/powerpoint/2010/main" val="278319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AB78-FE5B-5C24-B7C7-FC26D3F72EE6}"/>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E59FEC1C-5FA8-1935-61ED-493AA5B8C5D0}"/>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47EA1A5-CABC-A5B3-30F9-8200E2C814A5}"/>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5" name="Espace réservé du contenu 2">
            <a:extLst>
              <a:ext uri="{FF2B5EF4-FFF2-40B4-BE49-F238E27FC236}">
                <a16:creationId xmlns:a16="http://schemas.microsoft.com/office/drawing/2014/main" id="{2209915E-8D25-0CF4-3EBC-531B23BF90F4}"/>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CB57C6BB-091F-AE69-9FE8-B76E07DB5F3F}"/>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i="1" dirty="0">
                <a:latin typeface="Avenir Book" panose="02000503020000020003" pitchFamily="2" charset="0"/>
              </a:rPr>
              <a:t>Définition</a:t>
            </a:r>
          </a:p>
          <a:p>
            <a:pPr marL="0" indent="0">
              <a:buFont typeface="Arial" panose="020B0604020202020204" pitchFamily="34" charset="0"/>
              <a:buNone/>
            </a:pPr>
            <a:endParaRPr lang="fr-FR" sz="2000" i="1" dirty="0">
              <a:latin typeface="Avenir Book" panose="02000503020000020003" pitchFamily="2" charset="0"/>
            </a:endParaRPr>
          </a:p>
          <a:p>
            <a:pPr marL="0" indent="0">
              <a:buFont typeface="Arial" panose="020B0604020202020204" pitchFamily="34" charset="0"/>
              <a:buNone/>
            </a:pPr>
            <a:r>
              <a:rPr lang="fr-FR" sz="2000" i="1" dirty="0">
                <a:latin typeface="Avenir Book" panose="02000503020000020003" pitchFamily="2" charset="0"/>
              </a:rPr>
              <a:t>Une lettre de motivation est </a:t>
            </a:r>
            <a:r>
              <a:rPr lang="fr-FR" sz="2000" i="1" u="sng" dirty="0">
                <a:latin typeface="Avenir Book" panose="02000503020000020003" pitchFamily="2" charset="0"/>
              </a:rPr>
              <a:t>un document </a:t>
            </a:r>
            <a:r>
              <a:rPr lang="fr-FR" sz="2000" i="1" dirty="0">
                <a:latin typeface="Avenir Book" panose="02000503020000020003" pitchFamily="2" charset="0"/>
              </a:rPr>
              <a:t>que </a:t>
            </a:r>
            <a:r>
              <a:rPr lang="fr-FR" sz="2000" i="1" dirty="0" err="1">
                <a:latin typeface="Avenir Book" panose="02000503020000020003" pitchFamily="2" charset="0"/>
              </a:rPr>
              <a:t>le.la</a:t>
            </a:r>
            <a:r>
              <a:rPr lang="fr-FR" sz="2000" i="1" dirty="0">
                <a:latin typeface="Avenir Book" panose="02000503020000020003" pitchFamily="2" charset="0"/>
              </a:rPr>
              <a:t> candidate à une offre d’emploi adresse à un employeur. Ce document vise à </a:t>
            </a:r>
            <a:r>
              <a:rPr lang="fr-FR" sz="2000" i="1" u="sng" dirty="0">
                <a:latin typeface="Avenir Book" panose="02000503020000020003" pitchFamily="2" charset="0"/>
              </a:rPr>
              <a:t>convaincre</a:t>
            </a:r>
            <a:r>
              <a:rPr lang="fr-FR" sz="2000" i="1" dirty="0">
                <a:latin typeface="Avenir Book" panose="02000503020000020003" pitchFamily="2" charset="0"/>
              </a:rPr>
              <a:t> le recruteur que </a:t>
            </a:r>
            <a:r>
              <a:rPr lang="fr-FR" sz="2000" i="1" dirty="0" err="1">
                <a:latin typeface="Avenir Book" panose="02000503020000020003" pitchFamily="2" charset="0"/>
              </a:rPr>
              <a:t>le.la</a:t>
            </a:r>
            <a:r>
              <a:rPr lang="fr-FR" sz="2000" i="1" dirty="0">
                <a:latin typeface="Avenir Book" panose="02000503020000020003" pitchFamily="2" charset="0"/>
              </a:rPr>
              <a:t> </a:t>
            </a:r>
            <a:r>
              <a:rPr lang="fr-FR" sz="2000" i="1" dirty="0" err="1">
                <a:latin typeface="Avenir Book" panose="02000503020000020003" pitchFamily="2" charset="0"/>
              </a:rPr>
              <a:t>candidat.e</a:t>
            </a:r>
            <a:r>
              <a:rPr lang="fr-FR" sz="2000" i="1" dirty="0">
                <a:latin typeface="Avenir Book" panose="02000503020000020003" pitchFamily="2" charset="0"/>
              </a:rPr>
              <a:t> est la meilleure personne pour le poste. A travers ce document, </a:t>
            </a:r>
            <a:r>
              <a:rPr lang="fr-FR" sz="2000" i="1" dirty="0" err="1">
                <a:latin typeface="Avenir Book" panose="02000503020000020003" pitchFamily="2" charset="0"/>
              </a:rPr>
              <a:t>le.la</a:t>
            </a:r>
            <a:r>
              <a:rPr lang="fr-FR" sz="2000" i="1" dirty="0">
                <a:latin typeface="Avenir Book" panose="02000503020000020003" pitchFamily="2" charset="0"/>
              </a:rPr>
              <a:t> </a:t>
            </a:r>
            <a:r>
              <a:rPr lang="fr-FR" sz="2000" i="1" dirty="0" err="1">
                <a:latin typeface="Avenir Book" panose="02000503020000020003" pitchFamily="2" charset="0"/>
              </a:rPr>
              <a:t>candidat.e</a:t>
            </a:r>
            <a:r>
              <a:rPr lang="fr-FR" sz="2000" i="1" dirty="0">
                <a:latin typeface="Avenir Book" panose="02000503020000020003" pitchFamily="2" charset="0"/>
              </a:rPr>
              <a:t> s’adresse directement à lui. </a:t>
            </a:r>
          </a:p>
          <a:p>
            <a:pPr marL="0" indent="0">
              <a:buNone/>
            </a:pPr>
            <a:r>
              <a:rPr lang="fr-FR" sz="2000" i="1" dirty="0">
                <a:latin typeface="Avenir Book" panose="02000503020000020003" pitchFamily="2" charset="0"/>
              </a:rPr>
              <a:t>La lettre de motivation témoigne au recruteur que </a:t>
            </a:r>
            <a:r>
              <a:rPr lang="fr-FR" sz="2000" i="1" dirty="0" err="1">
                <a:latin typeface="Avenir Book" panose="02000503020000020003" pitchFamily="2" charset="0"/>
              </a:rPr>
              <a:t>le.la</a:t>
            </a:r>
            <a:r>
              <a:rPr lang="fr-FR" sz="2000" i="1" dirty="0">
                <a:latin typeface="Avenir Book" panose="02000503020000020003" pitchFamily="2" charset="0"/>
              </a:rPr>
              <a:t> </a:t>
            </a:r>
            <a:r>
              <a:rPr lang="fr-FR" sz="2000" i="1" dirty="0" err="1">
                <a:latin typeface="Avenir Book" panose="02000503020000020003" pitchFamily="2" charset="0"/>
              </a:rPr>
              <a:t>candidat.e</a:t>
            </a:r>
            <a:r>
              <a:rPr lang="fr-FR" sz="2000" i="1" dirty="0">
                <a:latin typeface="Avenir Book" panose="02000503020000020003" pitchFamily="2" charset="0"/>
              </a:rPr>
              <a:t> s’intéresse à l’entreprise, qu’</a:t>
            </a:r>
            <a:r>
              <a:rPr lang="fr-FR" sz="2000" i="1" dirty="0" err="1">
                <a:latin typeface="Avenir Book" panose="02000503020000020003" pitchFamily="2" charset="0"/>
              </a:rPr>
              <a:t>il.elle</a:t>
            </a:r>
            <a:r>
              <a:rPr lang="fr-FR" sz="2000" i="1" dirty="0">
                <a:latin typeface="Avenir Book" panose="02000503020000020003" pitchFamily="2" charset="0"/>
              </a:rPr>
              <a:t> a compris le poste et a les compétences pour remplir les missions attachées, en </a:t>
            </a:r>
            <a:r>
              <a:rPr lang="fr-FR" sz="2000" i="1" u="sng" dirty="0">
                <a:latin typeface="Avenir Book" panose="02000503020000020003" pitchFamily="2" charset="0"/>
              </a:rPr>
              <a:t>développant et en illustrant son parcours</a:t>
            </a:r>
            <a:r>
              <a:rPr lang="fr-FR" sz="2000" i="1" dirty="0">
                <a:latin typeface="Avenir Book" panose="02000503020000020003" pitchFamily="2" charset="0"/>
              </a:rPr>
              <a:t>. La lettre de motivation permet </a:t>
            </a:r>
            <a:r>
              <a:rPr lang="fr-FR" sz="2000" i="1" dirty="0" err="1">
                <a:latin typeface="Avenir Book" panose="02000503020000020003" pitchFamily="2" charset="0"/>
              </a:rPr>
              <a:t>au.à</a:t>
            </a:r>
            <a:r>
              <a:rPr lang="fr-FR" sz="2000" i="1" dirty="0">
                <a:latin typeface="Avenir Book" panose="02000503020000020003" pitchFamily="2" charset="0"/>
              </a:rPr>
              <a:t> la </a:t>
            </a:r>
            <a:r>
              <a:rPr lang="fr-FR" sz="2000" i="1" dirty="0" err="1">
                <a:latin typeface="Avenir Book" panose="02000503020000020003" pitchFamily="2" charset="0"/>
              </a:rPr>
              <a:t>candidat.e</a:t>
            </a:r>
            <a:r>
              <a:rPr lang="fr-FR" sz="2000" i="1" dirty="0">
                <a:latin typeface="Avenir Book" panose="02000503020000020003" pitchFamily="2" charset="0"/>
              </a:rPr>
              <a:t> de </a:t>
            </a:r>
            <a:r>
              <a:rPr lang="fr-FR" sz="2000" i="1" u="sng" dirty="0">
                <a:latin typeface="Avenir Book" panose="02000503020000020003" pitchFamily="2" charset="0"/>
              </a:rPr>
              <a:t>se démarquer </a:t>
            </a:r>
            <a:r>
              <a:rPr lang="fr-FR" sz="2000" i="1" dirty="0">
                <a:latin typeface="Avenir Book" panose="02000503020000020003" pitchFamily="2" charset="0"/>
              </a:rPr>
              <a:t>des autres candidatures en étant plus </a:t>
            </a:r>
            <a:r>
              <a:rPr lang="fr-FR" sz="2000" i="1" u="sng" dirty="0">
                <a:latin typeface="Avenir Book" panose="02000503020000020003" pitchFamily="2" charset="0"/>
              </a:rPr>
              <a:t>personnelle</a:t>
            </a:r>
            <a:r>
              <a:rPr lang="fr-FR" sz="2000" i="1" dirty="0">
                <a:latin typeface="Avenir Book" panose="02000503020000020003" pitchFamily="2" charset="0"/>
              </a:rPr>
              <a:t>.</a:t>
            </a:r>
          </a:p>
        </p:txBody>
      </p:sp>
    </p:spTree>
    <p:extLst>
      <p:ext uri="{BB962C8B-B14F-4D97-AF65-F5344CB8AC3E}">
        <p14:creationId xmlns:p14="http://schemas.microsoft.com/office/powerpoint/2010/main" val="183138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9BF0-5A4A-39D2-2508-BA9B29C2306D}"/>
            </a:ext>
          </a:extLst>
        </p:cNvPr>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0A0BF4E0-1761-8EE6-A3E0-9D9462644BC2}"/>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pic>
        <p:nvPicPr>
          <p:cNvPr id="2" name="Image 1">
            <a:extLst>
              <a:ext uri="{FF2B5EF4-FFF2-40B4-BE49-F238E27FC236}">
                <a16:creationId xmlns:a16="http://schemas.microsoft.com/office/drawing/2014/main" id="{A1C547C4-0BFF-FB42-BD33-15969074FA1D}"/>
              </a:ext>
            </a:extLst>
          </p:cNvPr>
          <p:cNvPicPr>
            <a:picLocks noChangeAspect="1"/>
          </p:cNvPicPr>
          <p:nvPr/>
        </p:nvPicPr>
        <p:blipFill>
          <a:blip r:embed="rId3"/>
          <a:stretch>
            <a:fillRect/>
          </a:stretch>
        </p:blipFill>
        <p:spPr>
          <a:xfrm>
            <a:off x="947493" y="-170121"/>
            <a:ext cx="4846211" cy="6858000"/>
          </a:xfrm>
          <a:prstGeom prst="rect">
            <a:avLst/>
          </a:prstGeom>
        </p:spPr>
      </p:pic>
      <p:pic>
        <p:nvPicPr>
          <p:cNvPr id="3" name="Image 2">
            <a:extLst>
              <a:ext uri="{FF2B5EF4-FFF2-40B4-BE49-F238E27FC236}">
                <a16:creationId xmlns:a16="http://schemas.microsoft.com/office/drawing/2014/main" id="{B0975E14-DBAB-A010-EBB5-6628C50C3D42}"/>
              </a:ext>
            </a:extLst>
          </p:cNvPr>
          <p:cNvPicPr>
            <a:picLocks noChangeAspect="1"/>
          </p:cNvPicPr>
          <p:nvPr/>
        </p:nvPicPr>
        <p:blipFill>
          <a:blip r:embed="rId4"/>
          <a:stretch>
            <a:fillRect/>
          </a:stretch>
        </p:blipFill>
        <p:spPr>
          <a:xfrm>
            <a:off x="6096000" y="0"/>
            <a:ext cx="4846211" cy="6858000"/>
          </a:xfrm>
          <a:prstGeom prst="rect">
            <a:avLst/>
          </a:prstGeom>
        </p:spPr>
      </p:pic>
    </p:spTree>
    <p:extLst>
      <p:ext uri="{BB962C8B-B14F-4D97-AF65-F5344CB8AC3E}">
        <p14:creationId xmlns:p14="http://schemas.microsoft.com/office/powerpoint/2010/main" val="7773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9A071-8E00-95A6-5FC8-3473188E1646}"/>
            </a:ext>
          </a:extLst>
        </p:cNvPr>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71A164E3-637C-5E89-4D51-557110135A05}"/>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pic>
        <p:nvPicPr>
          <p:cNvPr id="9" name="Image 8">
            <a:extLst>
              <a:ext uri="{FF2B5EF4-FFF2-40B4-BE49-F238E27FC236}">
                <a16:creationId xmlns:a16="http://schemas.microsoft.com/office/drawing/2014/main" id="{39BF9305-945E-F096-967C-53768AFE9ED5}"/>
              </a:ext>
            </a:extLst>
          </p:cNvPr>
          <p:cNvPicPr>
            <a:picLocks noChangeAspect="1"/>
          </p:cNvPicPr>
          <p:nvPr/>
        </p:nvPicPr>
        <p:blipFill>
          <a:blip r:embed="rId3"/>
          <a:stretch>
            <a:fillRect/>
          </a:stretch>
        </p:blipFill>
        <p:spPr>
          <a:xfrm>
            <a:off x="536290" y="0"/>
            <a:ext cx="4846211" cy="6858000"/>
          </a:xfrm>
          <a:prstGeom prst="rect">
            <a:avLst/>
          </a:prstGeom>
        </p:spPr>
      </p:pic>
      <p:pic>
        <p:nvPicPr>
          <p:cNvPr id="10" name="Image 9">
            <a:extLst>
              <a:ext uri="{FF2B5EF4-FFF2-40B4-BE49-F238E27FC236}">
                <a16:creationId xmlns:a16="http://schemas.microsoft.com/office/drawing/2014/main" id="{6FB5338B-6DC2-D520-E320-EEFEAF48A7F6}"/>
              </a:ext>
            </a:extLst>
          </p:cNvPr>
          <p:cNvPicPr>
            <a:picLocks noChangeAspect="1"/>
          </p:cNvPicPr>
          <p:nvPr/>
        </p:nvPicPr>
        <p:blipFill>
          <a:blip r:embed="rId4"/>
          <a:stretch>
            <a:fillRect/>
          </a:stretch>
        </p:blipFill>
        <p:spPr>
          <a:xfrm>
            <a:off x="5980159" y="0"/>
            <a:ext cx="4846211" cy="6858000"/>
          </a:xfrm>
          <a:prstGeom prst="rect">
            <a:avLst/>
          </a:prstGeom>
        </p:spPr>
      </p:pic>
    </p:spTree>
    <p:extLst>
      <p:ext uri="{BB962C8B-B14F-4D97-AF65-F5344CB8AC3E}">
        <p14:creationId xmlns:p14="http://schemas.microsoft.com/office/powerpoint/2010/main" val="116014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06A5-284D-7DEC-81D4-96CFA7EBC50A}"/>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D5BF3FB3-04B2-05E0-9208-E14F957B370E}"/>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93462C8-1526-E1F3-F490-FFD0BECAC28C}"/>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5" name="Espace réservé du contenu 2">
            <a:extLst>
              <a:ext uri="{FF2B5EF4-FFF2-40B4-BE49-F238E27FC236}">
                <a16:creationId xmlns:a16="http://schemas.microsoft.com/office/drawing/2014/main" id="{A2B0EAE6-3759-4DC9-56FE-64DC737A617B}"/>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B15D91B4-D717-F467-1C5A-0E1F8AB565CB}"/>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2C089025-0FC2-9344-E3AE-7FEAD956EF27}"/>
              </a:ext>
            </a:extLst>
          </p:cNvPr>
          <p:cNvSpPr txBox="1"/>
          <p:nvPr/>
        </p:nvSpPr>
        <p:spPr>
          <a:xfrm>
            <a:off x="2932386" y="1320166"/>
            <a:ext cx="8464521" cy="4187499"/>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Avant de répondre : </a:t>
            </a:r>
          </a:p>
          <a:p>
            <a:endParaRPr lang="fr-FR" b="0" dirty="0"/>
          </a:p>
          <a:p>
            <a:pPr marL="342900" indent="-342900">
              <a:buFont typeface="Arial" panose="020B0604020202020204" pitchFamily="34" charset="0"/>
              <a:buChar char="•"/>
            </a:pPr>
            <a:r>
              <a:rPr lang="fr-FR" b="0" dirty="0"/>
              <a:t>Je consulte les sites / j’épluche les offres</a:t>
            </a:r>
          </a:p>
          <a:p>
            <a:pPr marL="342900" indent="-342900">
              <a:buFont typeface="Arial" panose="020B0604020202020204" pitchFamily="34" charset="0"/>
              <a:buChar char="•"/>
            </a:pPr>
            <a:r>
              <a:rPr lang="fr-FR" b="0" dirty="0"/>
              <a:t>Je me renseigne sur les missions / les postes / les structures</a:t>
            </a:r>
          </a:p>
          <a:p>
            <a:pPr marL="342900" indent="-342900">
              <a:buFont typeface="Arial" panose="020B0604020202020204" pitchFamily="34" charset="0"/>
              <a:buChar char="•"/>
            </a:pPr>
            <a:r>
              <a:rPr lang="fr-FR" b="0" dirty="0"/>
              <a:t>Je prends contact avec des structures </a:t>
            </a:r>
          </a:p>
          <a:p>
            <a:pPr marL="1028700" lvl="1" indent="-342900"/>
            <a:r>
              <a:rPr lang="fr-FR" sz="1800" dirty="0"/>
              <a:t>Si je veux travailler dans un cabinet médical, ou dentaire, il est préférable de m’y rendre. Il en est de même pour des associations. </a:t>
            </a:r>
          </a:p>
          <a:p>
            <a:r>
              <a:rPr lang="fr-FR" b="0" dirty="0"/>
              <a:t>Avant de me déplacer, je peux prendre des renseignements au téléphone, en me présentant succinctement, l’objet de mon appel et en demandant la procédure classique. </a:t>
            </a:r>
          </a:p>
          <a:p>
            <a:endParaRPr lang="fr-FR" b="0" dirty="0"/>
          </a:p>
        </p:txBody>
      </p:sp>
    </p:spTree>
    <p:extLst>
      <p:ext uri="{BB962C8B-B14F-4D97-AF65-F5344CB8AC3E}">
        <p14:creationId xmlns:p14="http://schemas.microsoft.com/office/powerpoint/2010/main" val="336545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D1D2-601A-6019-5654-9276D452DE1B}"/>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0EA9F8C8-1013-DBE9-9444-D7507E335192}"/>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8B417A3-63EB-8896-05B7-B46BE74AA37F}"/>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5" name="Espace réservé du contenu 2">
            <a:extLst>
              <a:ext uri="{FF2B5EF4-FFF2-40B4-BE49-F238E27FC236}">
                <a16:creationId xmlns:a16="http://schemas.microsoft.com/office/drawing/2014/main" id="{1738C5E9-DDE3-7F92-1B73-B4C02EE4119B}"/>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DB6F1ACD-17D3-1024-9FF6-E2C7363C4CEB}"/>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776A2299-2B19-8BF1-5452-05CA21A29A62}"/>
              </a:ext>
            </a:extLst>
          </p:cNvPr>
          <p:cNvSpPr txBox="1"/>
          <p:nvPr/>
        </p:nvSpPr>
        <p:spPr>
          <a:xfrm>
            <a:off x="3084785" y="1655140"/>
            <a:ext cx="8611029" cy="4065176"/>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Candidater : </a:t>
            </a:r>
          </a:p>
          <a:p>
            <a:endParaRPr lang="fr-FR" b="0" dirty="0"/>
          </a:p>
          <a:p>
            <a:r>
              <a:rPr lang="fr-FR" b="0" dirty="0"/>
              <a:t>Il n’y a pas de règles d’envois. Les modalités sont souvent précisées sur les annonces (à lire attentivement). </a:t>
            </a:r>
            <a:br>
              <a:rPr lang="fr-FR" b="0" dirty="0"/>
            </a:br>
            <a:r>
              <a:rPr lang="fr-FR" b="0" dirty="0"/>
              <a:t>Le mail ou la plateforme en ligne sont aujourd’hui les voies privilégiées. </a:t>
            </a:r>
          </a:p>
          <a:p>
            <a:endParaRPr lang="fr-FR" b="0" dirty="0"/>
          </a:p>
          <a:p>
            <a:r>
              <a:rPr lang="fr-FR" b="0" dirty="0"/>
              <a:t>Créez-vous une adresse mail professionnelle. </a:t>
            </a:r>
          </a:p>
          <a:p>
            <a:r>
              <a:rPr lang="fr-FR" b="0" dirty="0"/>
              <a:t>Toujours indiquer vos coordonnées et un objet dans votre mail !</a:t>
            </a:r>
          </a:p>
          <a:p>
            <a:endParaRPr lang="fr-FR" b="0" dirty="0"/>
          </a:p>
        </p:txBody>
      </p:sp>
    </p:spTree>
    <p:extLst>
      <p:ext uri="{BB962C8B-B14F-4D97-AF65-F5344CB8AC3E}">
        <p14:creationId xmlns:p14="http://schemas.microsoft.com/office/powerpoint/2010/main" val="209111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80DB6-B144-9AFA-41BE-79DE38CCF7AB}"/>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ACBD4809-A37B-91D9-2329-BA251298E2E9}"/>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F79C9F4-61F4-1FAD-7A18-9B7EA1E40C43}"/>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5" name="Espace réservé du contenu 2">
            <a:extLst>
              <a:ext uri="{FF2B5EF4-FFF2-40B4-BE49-F238E27FC236}">
                <a16:creationId xmlns:a16="http://schemas.microsoft.com/office/drawing/2014/main" id="{F52D4043-1795-44A9-D1B8-F18E5951924F}"/>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270E412D-444C-C062-4820-50362485BCA3}"/>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215B7B63-5245-D37D-E274-F694CFD36D69}"/>
              </a:ext>
            </a:extLst>
          </p:cNvPr>
          <p:cNvSpPr txBox="1"/>
          <p:nvPr/>
        </p:nvSpPr>
        <p:spPr>
          <a:xfrm>
            <a:off x="3040506" y="1472566"/>
            <a:ext cx="8356401" cy="2806987"/>
          </a:xfrm>
          <a:prstGeom prst="rect">
            <a:avLst/>
          </a:prstGeom>
        </p:spPr>
        <p:txBody>
          <a:bodyPr vert="horz" lIns="91440" tIns="45720" rIns="91440" bIns="45720" rtlCol="0">
            <a:normAutofit fontScale="85000" lnSpcReduction="20000"/>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Suivi – relances : </a:t>
            </a:r>
          </a:p>
          <a:p>
            <a:endParaRPr lang="fr-FR" b="0" dirty="0"/>
          </a:p>
          <a:p>
            <a:r>
              <a:rPr lang="fr-FR" b="0" dirty="0"/>
              <a:t>Règles de savoir vivre : </a:t>
            </a:r>
          </a:p>
          <a:p>
            <a:endParaRPr lang="fr-FR" b="0" dirty="0"/>
          </a:p>
          <a:p>
            <a:pPr marL="171450" indent="-171450">
              <a:buFontTx/>
              <a:buChar char="-"/>
            </a:pPr>
            <a:r>
              <a:rPr lang="fr-FR" b="0" dirty="0"/>
              <a:t>Je réponds aux mails ! (ce qui implique d’avoir une adresse mail « professionnelle ».</a:t>
            </a:r>
          </a:p>
          <a:p>
            <a:pPr marL="171450" indent="-171450">
              <a:buFontTx/>
              <a:buChar char="-"/>
            </a:pPr>
            <a:r>
              <a:rPr lang="fr-FR" b="0" dirty="0"/>
              <a:t>Je réponds aux messages ou je rappelle (ce qui implique d’avoir une messagerie)</a:t>
            </a:r>
          </a:p>
          <a:p>
            <a:pPr marL="171450" indent="-171450">
              <a:buFontTx/>
              <a:buChar char="-"/>
            </a:pPr>
            <a:r>
              <a:rPr lang="fr-FR" b="0" dirty="0"/>
              <a:t>Je me rends sur place si pas de réponses. </a:t>
            </a:r>
          </a:p>
          <a:p>
            <a:pPr marL="171450" indent="-171450">
              <a:buFontTx/>
              <a:buChar char="-"/>
            </a:pPr>
            <a:r>
              <a:rPr lang="fr-FR" b="0" dirty="0"/>
              <a:t>Une relance est bien vue par les recruteurs. </a:t>
            </a:r>
          </a:p>
        </p:txBody>
      </p:sp>
    </p:spTree>
    <p:extLst>
      <p:ext uri="{BB962C8B-B14F-4D97-AF65-F5344CB8AC3E}">
        <p14:creationId xmlns:p14="http://schemas.microsoft.com/office/powerpoint/2010/main" val="424028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22A1A-C53C-0484-4370-5F97D267E4A4}"/>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884A4120-9E3F-6A25-C734-144B67397A7A}"/>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8436A7-2F23-2ACF-FDC5-EBBC0CFC73B4}"/>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5" name="Espace réservé du contenu 2">
            <a:extLst>
              <a:ext uri="{FF2B5EF4-FFF2-40B4-BE49-F238E27FC236}">
                <a16:creationId xmlns:a16="http://schemas.microsoft.com/office/drawing/2014/main" id="{865D0932-EAC0-F8A7-D63D-E2C2CE2BDB01}"/>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ED8AAEDE-0365-068B-BECD-DC0E8BE6BCBD}"/>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B86FB1D5-199B-0195-6748-DF4E303339F3}"/>
              </a:ext>
            </a:extLst>
          </p:cNvPr>
          <p:cNvSpPr txBox="1"/>
          <p:nvPr/>
        </p:nvSpPr>
        <p:spPr>
          <a:xfrm>
            <a:off x="2911166" y="1510760"/>
            <a:ext cx="9280834" cy="2806987"/>
          </a:xfrm>
          <a:prstGeom prst="rect">
            <a:avLst/>
          </a:prstGeom>
        </p:spPr>
        <p:txBody>
          <a:bodyPr vert="horz" lIns="91440" tIns="45720" rIns="91440" bIns="45720" rtlCol="0">
            <a:normAutofit fontScale="85000" lnSpcReduction="10000"/>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Avant d’arriver : </a:t>
            </a:r>
          </a:p>
          <a:p>
            <a:endParaRPr lang="fr-FR" b="0" dirty="0"/>
          </a:p>
          <a:p>
            <a:pPr marL="171450" indent="-171450">
              <a:buFontTx/>
              <a:buChar char="-"/>
            </a:pPr>
            <a:r>
              <a:rPr lang="fr-FR" b="0" dirty="0"/>
              <a:t>Je confirme les dates, heures et lieux d’arrivée pour mon premier jour.</a:t>
            </a:r>
          </a:p>
          <a:p>
            <a:pPr marL="171450" indent="-171450">
              <a:buFontTx/>
              <a:buChar char="-"/>
            </a:pPr>
            <a:r>
              <a:rPr lang="fr-FR" b="0" dirty="0"/>
              <a:t>Je m’assure 2 jours avant que la personne qui me recevra est bien là.</a:t>
            </a:r>
          </a:p>
          <a:p>
            <a:pPr marL="171450" indent="-171450">
              <a:buFontTx/>
              <a:buChar char="-"/>
            </a:pPr>
            <a:r>
              <a:rPr lang="fr-FR" b="0" dirty="0"/>
              <a:t>Je prépare mes affaires et j’ai déjà fait l’itinéraire pour éviter les problèmes de transport.</a:t>
            </a:r>
          </a:p>
          <a:p>
            <a:pPr marL="171450" indent="-171450">
              <a:buFontTx/>
              <a:buChar char="-"/>
            </a:pPr>
            <a:r>
              <a:rPr lang="fr-FR" b="0" dirty="0"/>
              <a:t>Je mets un réveil le jour J ! </a:t>
            </a:r>
          </a:p>
          <a:p>
            <a:pPr marL="171450" indent="-171450">
              <a:buFontTx/>
              <a:buChar char="-"/>
            </a:pPr>
            <a:endParaRPr lang="fr-FR" b="0" dirty="0"/>
          </a:p>
          <a:p>
            <a:pPr marL="171450" indent="-171450">
              <a:buFontTx/>
              <a:buChar char="-"/>
            </a:pPr>
            <a:r>
              <a:rPr lang="fr-FR" b="0" dirty="0"/>
              <a:t>Conseil pour l’entretien : TOUJOURS PREPARER AU MOINS UNE QUESTION A POSER !</a:t>
            </a:r>
          </a:p>
        </p:txBody>
      </p:sp>
    </p:spTree>
    <p:extLst>
      <p:ext uri="{BB962C8B-B14F-4D97-AF65-F5344CB8AC3E}">
        <p14:creationId xmlns:p14="http://schemas.microsoft.com/office/powerpoint/2010/main" val="84130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952CE-9B68-6A7F-2361-2F3C6C2F1F70}"/>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966134FA-9F33-5457-0116-61F90C188C08}"/>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FEEA9E4-9A2C-982B-AEFE-A1389D9E0656}"/>
              </a:ext>
            </a:extLst>
          </p:cNvPr>
          <p:cNvSpPr>
            <a:spLocks noGrp="1"/>
          </p:cNvSpPr>
          <p:nvPr>
            <p:ph type="title"/>
          </p:nvPr>
        </p:nvSpPr>
        <p:spPr>
          <a:xfrm>
            <a:off x="0" y="0"/>
            <a:ext cx="3040506" cy="2425800"/>
          </a:xfrm>
        </p:spPr>
        <p:txBody>
          <a:bodyPr>
            <a:normAutofit fontScale="90000"/>
          </a:bodyPr>
          <a:lstStyle/>
          <a:p>
            <a:r>
              <a:rPr lang="fr-FR" sz="3600" dirty="0">
                <a:latin typeface="Avenir Book" panose="02000503020000020003" pitchFamily="2" charset="0"/>
              </a:rPr>
              <a:t>CM 2  communication professionnelle</a:t>
            </a:r>
          </a:p>
        </p:txBody>
      </p:sp>
      <p:sp>
        <p:nvSpPr>
          <p:cNvPr id="5" name="Espace réservé du contenu 2">
            <a:extLst>
              <a:ext uri="{FF2B5EF4-FFF2-40B4-BE49-F238E27FC236}">
                <a16:creationId xmlns:a16="http://schemas.microsoft.com/office/drawing/2014/main" id="{3E1E5D5E-3217-55CF-A28A-C677F7F5B57A}"/>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D6579A8C-5E90-F353-B82D-DA931EFADAC7}"/>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52261B01-52B8-5B77-0D43-C7B233EC3FF0}"/>
              </a:ext>
            </a:extLst>
          </p:cNvPr>
          <p:cNvSpPr txBox="1"/>
          <p:nvPr/>
        </p:nvSpPr>
        <p:spPr>
          <a:xfrm>
            <a:off x="2911166" y="1510760"/>
            <a:ext cx="9280834" cy="280698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b="0" dirty="0"/>
          </a:p>
        </p:txBody>
      </p:sp>
      <p:sp>
        <p:nvSpPr>
          <p:cNvPr id="8" name="ZoneTexte 7">
            <a:extLst>
              <a:ext uri="{FF2B5EF4-FFF2-40B4-BE49-F238E27FC236}">
                <a16:creationId xmlns:a16="http://schemas.microsoft.com/office/drawing/2014/main" id="{2F93E284-BC5F-E3FE-1CB6-E6BFA6F1E796}"/>
              </a:ext>
            </a:extLst>
          </p:cNvPr>
          <p:cNvSpPr txBox="1"/>
          <p:nvPr/>
        </p:nvSpPr>
        <p:spPr>
          <a:xfrm>
            <a:off x="2911166" y="1948002"/>
            <a:ext cx="8485741" cy="2862322"/>
          </a:xfrm>
          <a:prstGeom prst="rect">
            <a:avLst/>
          </a:prstGeom>
          <a:noFill/>
        </p:spPr>
        <p:txBody>
          <a:bodyPr wrap="square" rtlCol="0">
            <a:spAutoFit/>
          </a:bodyPr>
          <a:lstStyle/>
          <a:p>
            <a:r>
              <a:rPr lang="fr-FR" b="1" dirty="0"/>
              <a:t>Communication directe</a:t>
            </a:r>
            <a:r>
              <a:rPr lang="fr-FR" dirty="0"/>
              <a:t> : dialogue immédiat où </a:t>
            </a:r>
            <a:r>
              <a:rPr lang="fr-FR" b="1" dirty="0"/>
              <a:t>émetteur(s)</a:t>
            </a:r>
            <a:r>
              <a:rPr lang="fr-FR" dirty="0"/>
              <a:t> et </a:t>
            </a:r>
            <a:r>
              <a:rPr lang="fr-FR" b="1" dirty="0"/>
              <a:t>récepteur(s)</a:t>
            </a:r>
            <a:r>
              <a:rPr lang="fr-FR" dirty="0"/>
              <a:t> partage(nt) le même espace-temps.</a:t>
            </a:r>
          </a:p>
          <a:p>
            <a:endParaRPr lang="fr-FR" dirty="0"/>
          </a:p>
          <a:p>
            <a:r>
              <a:rPr lang="fr-FR" b="1" dirty="0"/>
              <a:t>Communication indirecte : </a:t>
            </a:r>
            <a:r>
              <a:rPr lang="fr-FR" dirty="0"/>
              <a:t>dialogue subtile, nuancé où l’émetteur ne s’adresse pas directement au(x) récepteur(s)</a:t>
            </a:r>
          </a:p>
          <a:p>
            <a:endParaRPr lang="fr-FR" dirty="0"/>
          </a:p>
          <a:p>
            <a:r>
              <a:rPr lang="fr-FR" b="1" dirty="0"/>
              <a:t>Communication verbale : </a:t>
            </a:r>
            <a:r>
              <a:rPr lang="fr-FR" dirty="0"/>
              <a:t>l’émetteur utilise des mots pour transmettre son message au(x) récepteur(s), à l’oral mais aussi à l’écrit.</a:t>
            </a:r>
          </a:p>
          <a:p>
            <a:endParaRPr lang="fr-FR" dirty="0"/>
          </a:p>
          <a:p>
            <a:r>
              <a:rPr lang="fr-FR" b="1" dirty="0"/>
              <a:t>Communication non verbale : </a:t>
            </a:r>
            <a:r>
              <a:rPr lang="fr-FR" dirty="0"/>
              <a:t>langage corporel, silence, etc… </a:t>
            </a:r>
          </a:p>
        </p:txBody>
      </p:sp>
    </p:spTree>
    <p:extLst>
      <p:ext uri="{BB962C8B-B14F-4D97-AF65-F5344CB8AC3E}">
        <p14:creationId xmlns:p14="http://schemas.microsoft.com/office/powerpoint/2010/main" val="137160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CFE88-ECD7-2BAA-E735-EFFFBEEA0B32}"/>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55D7CA37-69C3-1777-AF53-8EE89B84BE26}"/>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A6A44EB-A3DD-815B-6F6B-6C44349B1AAE}"/>
              </a:ext>
            </a:extLst>
          </p:cNvPr>
          <p:cNvSpPr>
            <a:spLocks noGrp="1"/>
          </p:cNvSpPr>
          <p:nvPr>
            <p:ph type="title"/>
          </p:nvPr>
        </p:nvSpPr>
        <p:spPr>
          <a:xfrm>
            <a:off x="0" y="0"/>
            <a:ext cx="3040506" cy="2425800"/>
          </a:xfrm>
        </p:spPr>
        <p:txBody>
          <a:bodyPr>
            <a:normAutofit fontScale="90000"/>
          </a:bodyPr>
          <a:lstStyle/>
          <a:p>
            <a:r>
              <a:rPr lang="fr-FR" sz="3600" dirty="0">
                <a:latin typeface="Avenir Book" panose="02000503020000020003" pitchFamily="2" charset="0"/>
              </a:rPr>
              <a:t>CM 2  communication professionnelle</a:t>
            </a:r>
          </a:p>
        </p:txBody>
      </p:sp>
      <p:sp>
        <p:nvSpPr>
          <p:cNvPr id="5" name="Espace réservé du contenu 2">
            <a:extLst>
              <a:ext uri="{FF2B5EF4-FFF2-40B4-BE49-F238E27FC236}">
                <a16:creationId xmlns:a16="http://schemas.microsoft.com/office/drawing/2014/main" id="{96727CCC-B6EA-EE7F-90D0-530F483927CA}"/>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9D5087CD-E745-514E-F8DD-8A5C6115CED5}"/>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827AD989-F7DF-5121-0903-08AA6A6327DD}"/>
              </a:ext>
            </a:extLst>
          </p:cNvPr>
          <p:cNvSpPr txBox="1"/>
          <p:nvPr/>
        </p:nvSpPr>
        <p:spPr>
          <a:xfrm>
            <a:off x="2911166" y="1510760"/>
            <a:ext cx="9280834" cy="280698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b="0" dirty="0"/>
          </a:p>
        </p:txBody>
      </p:sp>
      <p:sp>
        <p:nvSpPr>
          <p:cNvPr id="8" name="ZoneTexte 7">
            <a:extLst>
              <a:ext uri="{FF2B5EF4-FFF2-40B4-BE49-F238E27FC236}">
                <a16:creationId xmlns:a16="http://schemas.microsoft.com/office/drawing/2014/main" id="{9B73B601-E531-D1E0-C4AF-3CCE9F0D2892}"/>
              </a:ext>
            </a:extLst>
          </p:cNvPr>
          <p:cNvSpPr txBox="1"/>
          <p:nvPr/>
        </p:nvSpPr>
        <p:spPr>
          <a:xfrm>
            <a:off x="2911166" y="1948002"/>
            <a:ext cx="8485741" cy="2031325"/>
          </a:xfrm>
          <a:prstGeom prst="rect">
            <a:avLst/>
          </a:prstGeom>
          <a:noFill/>
        </p:spPr>
        <p:txBody>
          <a:bodyPr wrap="square" rtlCol="0">
            <a:spAutoFit/>
          </a:bodyPr>
          <a:lstStyle/>
          <a:p>
            <a:r>
              <a:rPr lang="fr-FR" b="1" dirty="0"/>
              <a:t>Communication interne</a:t>
            </a:r>
            <a:r>
              <a:rPr lang="fr-FR" dirty="0"/>
              <a:t> : elle structure les échanges au sein d'une organisation, avec trois dimensions essentielles : la transmission d'informations opérationnelles, le renforcement du lien social et le partage de la culture d'entreprise.</a:t>
            </a:r>
          </a:p>
          <a:p>
            <a:endParaRPr lang="fr-FR" dirty="0"/>
          </a:p>
          <a:p>
            <a:r>
              <a:rPr lang="fr-FR" b="1" dirty="0"/>
              <a:t>Communication externe : </a:t>
            </a:r>
            <a:r>
              <a:rPr lang="fr-FR" dirty="0"/>
              <a:t> elle permet aux organisations de rayonner au-delà de leurs murs. Elle vise à créer des liens durables avec tous les acteurs externes : clients, partenaires, fournisseurs et grand public.</a:t>
            </a:r>
          </a:p>
        </p:txBody>
      </p:sp>
    </p:spTree>
    <p:extLst>
      <p:ext uri="{BB962C8B-B14F-4D97-AF65-F5344CB8AC3E}">
        <p14:creationId xmlns:p14="http://schemas.microsoft.com/office/powerpoint/2010/main" val="413157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2DF1F-23BF-76AA-3756-775F5417773C}"/>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5CF25595-EE05-81E4-04B2-22D184C74060}"/>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C55AF77-7031-69BB-CC66-5CE9E34E6C09}"/>
              </a:ext>
            </a:extLst>
          </p:cNvPr>
          <p:cNvSpPr>
            <a:spLocks noGrp="1"/>
          </p:cNvSpPr>
          <p:nvPr>
            <p:ph type="title"/>
          </p:nvPr>
        </p:nvSpPr>
        <p:spPr>
          <a:xfrm>
            <a:off x="0" y="0"/>
            <a:ext cx="3040506" cy="2425800"/>
          </a:xfrm>
        </p:spPr>
        <p:txBody>
          <a:bodyPr>
            <a:normAutofit fontScale="90000"/>
          </a:bodyPr>
          <a:lstStyle/>
          <a:p>
            <a:r>
              <a:rPr lang="fr-FR" sz="3600" dirty="0">
                <a:latin typeface="Avenir Book" panose="02000503020000020003" pitchFamily="2" charset="0"/>
              </a:rPr>
              <a:t>CM 2  communication professionnelle</a:t>
            </a:r>
          </a:p>
        </p:txBody>
      </p:sp>
      <p:sp>
        <p:nvSpPr>
          <p:cNvPr id="5" name="Espace réservé du contenu 2">
            <a:extLst>
              <a:ext uri="{FF2B5EF4-FFF2-40B4-BE49-F238E27FC236}">
                <a16:creationId xmlns:a16="http://schemas.microsoft.com/office/drawing/2014/main" id="{316A2947-B091-2958-8664-B2FD6CA32269}"/>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63B09D37-E698-6B8E-CD45-2AE94423A93B}"/>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87EA8D75-37B3-650F-40B1-EABCFA2E19BC}"/>
              </a:ext>
            </a:extLst>
          </p:cNvPr>
          <p:cNvSpPr txBox="1"/>
          <p:nvPr/>
        </p:nvSpPr>
        <p:spPr>
          <a:xfrm>
            <a:off x="2911166" y="1510760"/>
            <a:ext cx="9280834" cy="280698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b="0" dirty="0"/>
          </a:p>
        </p:txBody>
      </p:sp>
      <p:sp>
        <p:nvSpPr>
          <p:cNvPr id="8" name="ZoneTexte 7">
            <a:extLst>
              <a:ext uri="{FF2B5EF4-FFF2-40B4-BE49-F238E27FC236}">
                <a16:creationId xmlns:a16="http://schemas.microsoft.com/office/drawing/2014/main" id="{EEA24D1F-E7F3-88C8-AB15-3C72595589D9}"/>
              </a:ext>
            </a:extLst>
          </p:cNvPr>
          <p:cNvSpPr txBox="1"/>
          <p:nvPr/>
        </p:nvSpPr>
        <p:spPr>
          <a:xfrm>
            <a:off x="2911166" y="1948002"/>
            <a:ext cx="8485741" cy="1754326"/>
          </a:xfrm>
          <a:prstGeom prst="rect">
            <a:avLst/>
          </a:prstGeom>
          <a:noFill/>
        </p:spPr>
        <p:txBody>
          <a:bodyPr wrap="square" rtlCol="0">
            <a:spAutoFit/>
          </a:bodyPr>
          <a:lstStyle/>
          <a:p>
            <a:r>
              <a:rPr lang="fr-FR" b="1" dirty="0"/>
              <a:t>Communication descendante : </a:t>
            </a:r>
            <a:r>
              <a:rPr lang="fr-FR" dirty="0"/>
              <a:t>Basée sur un système hiérarchique. Implication des managers pour « montrer l’exemple ».</a:t>
            </a:r>
            <a:r>
              <a:rPr lang="fr-FR" b="1" dirty="0"/>
              <a:t> </a:t>
            </a:r>
          </a:p>
          <a:p>
            <a:r>
              <a:rPr lang="fr-FR" b="1" dirty="0"/>
              <a:t>Communication ascendante : </a:t>
            </a:r>
            <a:r>
              <a:rPr lang="fr-FR" dirty="0"/>
              <a:t>Donner plus de place aux collaborateurs. Faire remonter l’information, une implication plus forte des collaborateurs.</a:t>
            </a:r>
          </a:p>
          <a:p>
            <a:r>
              <a:rPr lang="fr-FR" b="1" dirty="0"/>
              <a:t>Communication transversale : </a:t>
            </a:r>
            <a:r>
              <a:rPr lang="fr-FR" dirty="0"/>
              <a:t>Les liens hiérarchiques sont estompés. La communication est plus souple, transparente et plus directe. </a:t>
            </a:r>
          </a:p>
        </p:txBody>
      </p:sp>
    </p:spTree>
    <p:extLst>
      <p:ext uri="{BB962C8B-B14F-4D97-AF65-F5344CB8AC3E}">
        <p14:creationId xmlns:p14="http://schemas.microsoft.com/office/powerpoint/2010/main" val="139598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0C15E3A-FBFE-A534-EC73-711F63DE4525}"/>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7B2846B-42EE-963C-C6E4-DBDA7BBA712D}"/>
              </a:ext>
            </a:extLst>
          </p:cNvPr>
          <p:cNvSpPr>
            <a:spLocks noGrp="1"/>
          </p:cNvSpPr>
          <p:nvPr>
            <p:ph type="title"/>
          </p:nvPr>
        </p:nvSpPr>
        <p:spPr>
          <a:xfrm>
            <a:off x="28413" y="847978"/>
            <a:ext cx="2903973" cy="1325563"/>
          </a:xfrm>
        </p:spPr>
        <p:txBody>
          <a:bodyPr>
            <a:normAutofit/>
          </a:bodyPr>
          <a:lstStyle/>
          <a:p>
            <a:r>
              <a:rPr lang="fr-FR" sz="3600" dirty="0">
                <a:latin typeface="Avenir Book" panose="02000503020000020003" pitchFamily="2" charset="0"/>
              </a:rPr>
              <a:t>Sondage</a:t>
            </a:r>
          </a:p>
        </p:txBody>
      </p:sp>
      <p:sp>
        <p:nvSpPr>
          <p:cNvPr id="5" name="Espace réservé du contenu 4">
            <a:extLst>
              <a:ext uri="{FF2B5EF4-FFF2-40B4-BE49-F238E27FC236}">
                <a16:creationId xmlns:a16="http://schemas.microsoft.com/office/drawing/2014/main" id="{F5D6F908-5B8F-B3CE-E980-8DBBC62B945A}"/>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46031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2057-FC4A-4594-AF0E-560FF8EE50AF}"/>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64FD67ED-211F-3BC2-41A4-9312155C7628}"/>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3C0FFC5-D362-DC66-366D-E1454E3E4F7B}"/>
              </a:ext>
            </a:extLst>
          </p:cNvPr>
          <p:cNvSpPr>
            <a:spLocks noGrp="1"/>
          </p:cNvSpPr>
          <p:nvPr>
            <p:ph type="title"/>
          </p:nvPr>
        </p:nvSpPr>
        <p:spPr>
          <a:xfrm>
            <a:off x="0" y="0"/>
            <a:ext cx="3040506" cy="2425800"/>
          </a:xfrm>
        </p:spPr>
        <p:txBody>
          <a:bodyPr>
            <a:normAutofit fontScale="90000"/>
          </a:bodyPr>
          <a:lstStyle/>
          <a:p>
            <a:r>
              <a:rPr lang="fr-FR" sz="3600" dirty="0">
                <a:latin typeface="Avenir Book" panose="02000503020000020003" pitchFamily="2" charset="0"/>
              </a:rPr>
              <a:t>CM 2  communication professionnelle</a:t>
            </a:r>
          </a:p>
        </p:txBody>
      </p:sp>
      <p:sp>
        <p:nvSpPr>
          <p:cNvPr id="5" name="Espace réservé du contenu 2">
            <a:extLst>
              <a:ext uri="{FF2B5EF4-FFF2-40B4-BE49-F238E27FC236}">
                <a16:creationId xmlns:a16="http://schemas.microsoft.com/office/drawing/2014/main" id="{2DD8C411-5956-7D37-0DD1-A229CAB7C249}"/>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B91CE997-A9CC-380A-B316-6362D79AEE3D}"/>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78E8A577-B474-9483-F14F-415B132B0622}"/>
              </a:ext>
            </a:extLst>
          </p:cNvPr>
          <p:cNvSpPr txBox="1"/>
          <p:nvPr/>
        </p:nvSpPr>
        <p:spPr>
          <a:xfrm>
            <a:off x="2911166" y="1510760"/>
            <a:ext cx="9280834" cy="280698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b="0" dirty="0"/>
          </a:p>
        </p:txBody>
      </p:sp>
      <p:sp>
        <p:nvSpPr>
          <p:cNvPr id="8" name="ZoneTexte 7">
            <a:extLst>
              <a:ext uri="{FF2B5EF4-FFF2-40B4-BE49-F238E27FC236}">
                <a16:creationId xmlns:a16="http://schemas.microsoft.com/office/drawing/2014/main" id="{C1D788EA-3B6D-E0D0-F581-AD5C92C1B912}"/>
              </a:ext>
            </a:extLst>
          </p:cNvPr>
          <p:cNvSpPr txBox="1"/>
          <p:nvPr/>
        </p:nvSpPr>
        <p:spPr>
          <a:xfrm>
            <a:off x="2911166" y="1948002"/>
            <a:ext cx="8485741" cy="2308324"/>
          </a:xfrm>
          <a:prstGeom prst="rect">
            <a:avLst/>
          </a:prstGeom>
          <a:noFill/>
        </p:spPr>
        <p:txBody>
          <a:bodyPr wrap="square" rtlCol="0">
            <a:spAutoFit/>
          </a:bodyPr>
          <a:lstStyle/>
          <a:p>
            <a:pPr marL="342900" indent="-342900">
              <a:buAutoNum type="arabicPeriod"/>
            </a:pPr>
            <a:r>
              <a:rPr lang="fr-FR" b="1" dirty="0"/>
              <a:t>Parler le même langage </a:t>
            </a:r>
            <a:r>
              <a:rPr lang="fr-FR" dirty="0"/>
              <a:t>: complexité du discours (acronymes, vulgarisation) / objectifs ou intentions de l’émetteur ...</a:t>
            </a:r>
          </a:p>
          <a:p>
            <a:pPr marL="342900" indent="-342900">
              <a:buAutoNum type="arabicPeriod"/>
            </a:pPr>
            <a:r>
              <a:rPr lang="fr-FR" b="1" dirty="0"/>
              <a:t>Ecouter :  </a:t>
            </a:r>
            <a:r>
              <a:rPr lang="fr-FR" dirty="0"/>
              <a:t>Il existe différentes définitions. Ecouter c’est s’appliquer à entendre, prêter son attention, recevoir une donnée, l’accepter. </a:t>
            </a:r>
          </a:p>
          <a:p>
            <a:pPr marL="342900" indent="-342900">
              <a:buAutoNum type="arabicPeriod"/>
            </a:pPr>
            <a:r>
              <a:rPr lang="fr-FR" b="1" dirty="0"/>
              <a:t>Positiver un discours : </a:t>
            </a:r>
            <a:r>
              <a:rPr lang="fr-FR" dirty="0"/>
              <a:t>Approche relationnelle basée sur les interactions constructives. </a:t>
            </a:r>
          </a:p>
          <a:p>
            <a:endParaRPr lang="fr-FR" dirty="0"/>
          </a:p>
          <a:p>
            <a:endParaRPr lang="fr-FR" dirty="0"/>
          </a:p>
        </p:txBody>
      </p:sp>
    </p:spTree>
    <p:extLst>
      <p:ext uri="{BB962C8B-B14F-4D97-AF65-F5344CB8AC3E}">
        <p14:creationId xmlns:p14="http://schemas.microsoft.com/office/powerpoint/2010/main" val="400036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2057-FC4A-4594-AF0E-560FF8EE50AF}"/>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64FD67ED-211F-3BC2-41A4-9312155C7628}"/>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3C0FFC5-D362-DC66-366D-E1454E3E4F7B}"/>
              </a:ext>
            </a:extLst>
          </p:cNvPr>
          <p:cNvSpPr>
            <a:spLocks noGrp="1"/>
          </p:cNvSpPr>
          <p:nvPr>
            <p:ph type="title"/>
          </p:nvPr>
        </p:nvSpPr>
        <p:spPr>
          <a:xfrm>
            <a:off x="0" y="0"/>
            <a:ext cx="3040506" cy="2425800"/>
          </a:xfrm>
        </p:spPr>
        <p:txBody>
          <a:bodyPr>
            <a:normAutofit/>
          </a:bodyPr>
          <a:lstStyle/>
          <a:p>
            <a:r>
              <a:rPr lang="fr-FR" sz="3600" dirty="0">
                <a:latin typeface="Avenir Book" panose="02000503020000020003" pitchFamily="2" charset="0"/>
              </a:rPr>
              <a:t>CM 3  L’écoute active</a:t>
            </a:r>
          </a:p>
        </p:txBody>
      </p:sp>
      <p:sp>
        <p:nvSpPr>
          <p:cNvPr id="5" name="Espace réservé du contenu 2">
            <a:extLst>
              <a:ext uri="{FF2B5EF4-FFF2-40B4-BE49-F238E27FC236}">
                <a16:creationId xmlns:a16="http://schemas.microsoft.com/office/drawing/2014/main" id="{2DD8C411-5956-7D37-0DD1-A229CAB7C249}"/>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B91CE997-A9CC-380A-B316-6362D79AEE3D}"/>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78E8A577-B474-9483-F14F-415B132B0622}"/>
              </a:ext>
            </a:extLst>
          </p:cNvPr>
          <p:cNvSpPr txBox="1"/>
          <p:nvPr/>
        </p:nvSpPr>
        <p:spPr>
          <a:xfrm>
            <a:off x="2911166" y="1510760"/>
            <a:ext cx="9280834" cy="280698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b="0" dirty="0"/>
          </a:p>
        </p:txBody>
      </p:sp>
      <p:sp>
        <p:nvSpPr>
          <p:cNvPr id="8" name="ZoneTexte 7">
            <a:extLst>
              <a:ext uri="{FF2B5EF4-FFF2-40B4-BE49-F238E27FC236}">
                <a16:creationId xmlns:a16="http://schemas.microsoft.com/office/drawing/2014/main" id="{C1D788EA-3B6D-E0D0-F581-AD5C92C1B912}"/>
              </a:ext>
            </a:extLst>
          </p:cNvPr>
          <p:cNvSpPr txBox="1"/>
          <p:nvPr/>
        </p:nvSpPr>
        <p:spPr>
          <a:xfrm>
            <a:off x="3192906" y="1212900"/>
            <a:ext cx="8485741" cy="5078313"/>
          </a:xfrm>
          <a:prstGeom prst="rect">
            <a:avLst/>
          </a:prstGeom>
          <a:noFill/>
        </p:spPr>
        <p:txBody>
          <a:bodyPr wrap="square" rtlCol="0">
            <a:spAutoFit/>
          </a:bodyPr>
          <a:lstStyle/>
          <a:p>
            <a:r>
              <a:rPr lang="fr-FR" i="1" dirty="0"/>
              <a:t>L’écoute active est une technique de communication qui implique au moins un locuteur et un allocateur. </a:t>
            </a:r>
          </a:p>
          <a:p>
            <a:r>
              <a:rPr lang="fr-FR" i="1" dirty="0"/>
              <a:t>Elle est employée dans différents domaines d’activité, dont la santé, avec 3 objectifs principaux : </a:t>
            </a:r>
          </a:p>
          <a:p>
            <a:pPr marL="285750" indent="-285750">
              <a:buFontTx/>
              <a:buChar char="-"/>
            </a:pPr>
            <a:r>
              <a:rPr lang="fr-FR" i="1" dirty="0"/>
              <a:t>Améliorer le diagnostique </a:t>
            </a:r>
          </a:p>
          <a:p>
            <a:pPr marL="285750" indent="-285750">
              <a:buFontTx/>
              <a:buChar char="-"/>
            </a:pPr>
            <a:r>
              <a:rPr lang="fr-FR" i="1" dirty="0"/>
              <a:t>Encourager l’adhésion thérapeutique</a:t>
            </a:r>
          </a:p>
          <a:p>
            <a:pPr marL="285750" indent="-285750">
              <a:buFontTx/>
              <a:buChar char="-"/>
            </a:pPr>
            <a:endParaRPr lang="fr-FR" dirty="0"/>
          </a:p>
          <a:p>
            <a:r>
              <a:rPr lang="fr-FR" dirty="0"/>
              <a:t>L’écoute active suit 3 étapes principales : </a:t>
            </a:r>
          </a:p>
          <a:p>
            <a:endParaRPr lang="fr-FR" dirty="0"/>
          </a:p>
          <a:p>
            <a:pPr marL="342900" indent="-342900">
              <a:buAutoNum type="arabicPeriod"/>
            </a:pPr>
            <a:r>
              <a:rPr lang="fr-FR" b="1" dirty="0"/>
              <a:t>L’écoute sans interruption </a:t>
            </a:r>
            <a:r>
              <a:rPr lang="fr-FR" dirty="0"/>
              <a:t>du locuteur par l’allocateur, dans le respect et la bienveillance (sans jugement).</a:t>
            </a:r>
          </a:p>
          <a:p>
            <a:pPr marL="342900" indent="-342900">
              <a:buAutoNum type="arabicPeriod"/>
            </a:pPr>
            <a:r>
              <a:rPr lang="fr-FR" b="1" dirty="0"/>
              <a:t>Le questionnement</a:t>
            </a:r>
            <a:r>
              <a:rPr lang="fr-FR" dirty="0"/>
              <a:t> en 2 temps : </a:t>
            </a:r>
            <a:r>
              <a:rPr lang="fr-FR" dirty="0">
                <a:solidFill>
                  <a:schemeClr val="accent6">
                    <a:lumMod val="75000"/>
                  </a:schemeClr>
                </a:solidFill>
              </a:rPr>
              <a:t>un premier temps de clarification </a:t>
            </a:r>
            <a:r>
              <a:rPr lang="fr-FR" dirty="0"/>
              <a:t>: l’allocateur pose des questions pour préciser certains points abordés par le locuteur. Puis </a:t>
            </a:r>
            <a:r>
              <a:rPr lang="fr-FR" dirty="0">
                <a:solidFill>
                  <a:schemeClr val="accent6">
                    <a:lumMod val="75000"/>
                  </a:schemeClr>
                </a:solidFill>
              </a:rPr>
              <a:t>un second temps d’investigation</a:t>
            </a:r>
            <a:r>
              <a:rPr lang="fr-FR" dirty="0"/>
              <a:t> : l’allocateur pose des questions complémentaires au locuteur. </a:t>
            </a:r>
          </a:p>
          <a:p>
            <a:pPr marL="342900" indent="-342900">
              <a:buAutoNum type="arabicPeriod"/>
            </a:pPr>
            <a:r>
              <a:rPr lang="fr-FR" b="1" dirty="0"/>
              <a:t>La reformulation</a:t>
            </a:r>
            <a:r>
              <a:rPr lang="fr-FR" dirty="0"/>
              <a:t>, qui permet à l’allocateur de montrer qu’il a considéré les propos et les réponses du locuteur, et ainsi de vérifier son exactitude. </a:t>
            </a:r>
            <a:endParaRPr lang="fr-FR" b="1" dirty="0"/>
          </a:p>
          <a:p>
            <a:endParaRPr lang="fr-FR" dirty="0"/>
          </a:p>
        </p:txBody>
      </p:sp>
    </p:spTree>
    <p:extLst>
      <p:ext uri="{BB962C8B-B14F-4D97-AF65-F5344CB8AC3E}">
        <p14:creationId xmlns:p14="http://schemas.microsoft.com/office/powerpoint/2010/main" val="216123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2057-FC4A-4594-AF0E-560FF8EE50AF}"/>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64FD67ED-211F-3BC2-41A4-9312155C7628}"/>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3C0FFC5-D362-DC66-366D-E1454E3E4F7B}"/>
              </a:ext>
            </a:extLst>
          </p:cNvPr>
          <p:cNvSpPr>
            <a:spLocks noGrp="1"/>
          </p:cNvSpPr>
          <p:nvPr>
            <p:ph type="title"/>
          </p:nvPr>
        </p:nvSpPr>
        <p:spPr>
          <a:xfrm>
            <a:off x="0" y="0"/>
            <a:ext cx="3040506" cy="2425800"/>
          </a:xfrm>
        </p:spPr>
        <p:txBody>
          <a:bodyPr>
            <a:normAutofit/>
          </a:bodyPr>
          <a:lstStyle/>
          <a:p>
            <a:r>
              <a:rPr lang="fr-FR" sz="3600" dirty="0">
                <a:latin typeface="Avenir Book" panose="02000503020000020003" pitchFamily="2" charset="0"/>
              </a:rPr>
              <a:t>CM 3  Campagne de santé publique</a:t>
            </a:r>
          </a:p>
        </p:txBody>
      </p:sp>
      <p:sp>
        <p:nvSpPr>
          <p:cNvPr id="5" name="Espace réservé du contenu 2">
            <a:extLst>
              <a:ext uri="{FF2B5EF4-FFF2-40B4-BE49-F238E27FC236}">
                <a16:creationId xmlns:a16="http://schemas.microsoft.com/office/drawing/2014/main" id="{2DD8C411-5956-7D37-0DD1-A229CAB7C249}"/>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B91CE997-A9CC-380A-B316-6362D79AEE3D}"/>
              </a:ext>
            </a:extLst>
          </p:cNvPr>
          <p:cNvSpPr txBox="1">
            <a:spLocks/>
          </p:cNvSpPr>
          <p:nvPr/>
        </p:nvSpPr>
        <p:spPr>
          <a:xfrm>
            <a:off x="3192906" y="21062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6" name="ZoneTexte 5">
            <a:extLst>
              <a:ext uri="{FF2B5EF4-FFF2-40B4-BE49-F238E27FC236}">
                <a16:creationId xmlns:a16="http://schemas.microsoft.com/office/drawing/2014/main" id="{78E8A577-B474-9483-F14F-415B132B0622}"/>
              </a:ext>
            </a:extLst>
          </p:cNvPr>
          <p:cNvSpPr txBox="1"/>
          <p:nvPr/>
        </p:nvSpPr>
        <p:spPr>
          <a:xfrm>
            <a:off x="2911166" y="1510760"/>
            <a:ext cx="9280834" cy="280698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b="1">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b="0" dirty="0"/>
          </a:p>
        </p:txBody>
      </p:sp>
      <p:sp>
        <p:nvSpPr>
          <p:cNvPr id="8" name="ZoneTexte 7">
            <a:extLst>
              <a:ext uri="{FF2B5EF4-FFF2-40B4-BE49-F238E27FC236}">
                <a16:creationId xmlns:a16="http://schemas.microsoft.com/office/drawing/2014/main" id="{C1D788EA-3B6D-E0D0-F581-AD5C92C1B912}"/>
              </a:ext>
            </a:extLst>
          </p:cNvPr>
          <p:cNvSpPr txBox="1"/>
          <p:nvPr/>
        </p:nvSpPr>
        <p:spPr>
          <a:xfrm>
            <a:off x="2911166" y="1948002"/>
            <a:ext cx="8808394" cy="2862322"/>
          </a:xfrm>
          <a:prstGeom prst="rect">
            <a:avLst/>
          </a:prstGeom>
          <a:noFill/>
        </p:spPr>
        <p:txBody>
          <a:bodyPr wrap="square" rtlCol="0">
            <a:spAutoFit/>
          </a:bodyPr>
          <a:lstStyle/>
          <a:p>
            <a:r>
              <a:rPr lang="fr-FR" dirty="0"/>
              <a:t>Participation étudiante : </a:t>
            </a:r>
          </a:p>
          <a:p>
            <a:endParaRPr lang="fr-FR" dirty="0"/>
          </a:p>
          <a:p>
            <a:pPr algn="ctr"/>
            <a:r>
              <a:rPr lang="fr-FR" b="1" i="1" dirty="0"/>
              <a:t>« Quelles campagnes de santé publique connaissez-vous ? »</a:t>
            </a:r>
          </a:p>
          <a:p>
            <a:endParaRPr lang="fr-FR" dirty="0"/>
          </a:p>
          <a:p>
            <a:pPr marL="285750" indent="-285750">
              <a:buFontTx/>
              <a:buChar char="-"/>
            </a:pPr>
            <a:r>
              <a:rPr lang="fr-FR" dirty="0"/>
              <a:t>Quel(s) enjeu(x) de santé publique la campagne vise-t-elle ?</a:t>
            </a:r>
          </a:p>
          <a:p>
            <a:pPr marL="285750" indent="-285750">
              <a:buFontTx/>
              <a:buChar char="-"/>
            </a:pPr>
            <a:r>
              <a:rPr lang="fr-FR" dirty="0"/>
              <a:t>Quel est le public cible ? =&gt; La réponse impacte </a:t>
            </a:r>
            <a:r>
              <a:rPr lang="fr-FR" dirty="0">
                <a:solidFill>
                  <a:schemeClr val="accent6">
                    <a:lumMod val="75000"/>
                  </a:schemeClr>
                </a:solidFill>
              </a:rPr>
              <a:t>le lieu </a:t>
            </a:r>
            <a:r>
              <a:rPr lang="fr-FR" dirty="0"/>
              <a:t>d’implantation / diffusion, mais aussi </a:t>
            </a:r>
            <a:r>
              <a:rPr lang="fr-FR" dirty="0">
                <a:solidFill>
                  <a:schemeClr val="accent6">
                    <a:lumMod val="75000"/>
                  </a:schemeClr>
                </a:solidFill>
              </a:rPr>
              <a:t>sa forme</a:t>
            </a:r>
            <a:r>
              <a:rPr lang="fr-FR" dirty="0"/>
              <a:t>. </a:t>
            </a:r>
          </a:p>
          <a:p>
            <a:pPr marL="285750" indent="-285750">
              <a:buFontTx/>
              <a:buChar char="-"/>
            </a:pPr>
            <a:r>
              <a:rPr lang="fr-FR" dirty="0"/>
              <a:t>Quelles </a:t>
            </a:r>
            <a:r>
              <a:rPr lang="fr-FR" dirty="0">
                <a:solidFill>
                  <a:schemeClr val="accent6">
                    <a:lumMod val="75000"/>
                  </a:schemeClr>
                </a:solidFill>
              </a:rPr>
              <a:t>actions</a:t>
            </a:r>
            <a:r>
              <a:rPr lang="fr-FR" dirty="0"/>
              <a:t> sont menées en complément de la diffusion de l’information ? </a:t>
            </a:r>
          </a:p>
          <a:p>
            <a:pPr marL="285750" indent="-285750">
              <a:buFontTx/>
              <a:buChar char="-"/>
            </a:pPr>
            <a:endParaRPr lang="fr-FR" dirty="0"/>
          </a:p>
          <a:p>
            <a:endParaRPr lang="fr-FR" dirty="0"/>
          </a:p>
        </p:txBody>
      </p:sp>
    </p:spTree>
    <p:extLst>
      <p:ext uri="{BB962C8B-B14F-4D97-AF65-F5344CB8AC3E}">
        <p14:creationId xmlns:p14="http://schemas.microsoft.com/office/powerpoint/2010/main" val="100135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0C15E3A-FBFE-A534-EC73-711F63DE4525}"/>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7B2846B-42EE-963C-C6E4-DBDA7BBA712D}"/>
              </a:ext>
            </a:extLst>
          </p:cNvPr>
          <p:cNvSpPr>
            <a:spLocks noGrp="1"/>
          </p:cNvSpPr>
          <p:nvPr>
            <p:ph type="title"/>
          </p:nvPr>
        </p:nvSpPr>
        <p:spPr>
          <a:xfrm>
            <a:off x="28413" y="847978"/>
            <a:ext cx="2903973" cy="1325563"/>
          </a:xfrm>
        </p:spPr>
        <p:txBody>
          <a:bodyPr>
            <a:normAutofit/>
          </a:bodyPr>
          <a:lstStyle/>
          <a:p>
            <a:r>
              <a:rPr lang="fr-FR" sz="3600" dirty="0">
                <a:latin typeface="Avenir Book" panose="02000503020000020003" pitchFamily="2" charset="0"/>
              </a:rPr>
              <a:t>Programme</a:t>
            </a:r>
          </a:p>
        </p:txBody>
      </p:sp>
      <p:sp>
        <p:nvSpPr>
          <p:cNvPr id="3" name="Espace réservé du contenu 2">
            <a:extLst>
              <a:ext uri="{FF2B5EF4-FFF2-40B4-BE49-F238E27FC236}">
                <a16:creationId xmlns:a16="http://schemas.microsoft.com/office/drawing/2014/main" id="{DDA44C2B-DD38-C37C-BF88-88972781DB16}"/>
              </a:ext>
            </a:extLst>
          </p:cNvPr>
          <p:cNvSpPr>
            <a:spLocks noGrp="1"/>
          </p:cNvSpPr>
          <p:nvPr>
            <p:ph idx="1"/>
          </p:nvPr>
        </p:nvSpPr>
        <p:spPr>
          <a:xfrm>
            <a:off x="3148627" y="2592473"/>
            <a:ext cx="7160981" cy="3318469"/>
          </a:xfrm>
        </p:spPr>
        <p:txBody>
          <a:bodyPr>
            <a:noAutofit/>
          </a:bodyPr>
          <a:lstStyle/>
          <a:p>
            <a:pPr marL="0" indent="0">
              <a:buNone/>
            </a:pPr>
            <a:r>
              <a:rPr lang="fr-FR" sz="2000" b="1" dirty="0">
                <a:latin typeface="Avenir Book" panose="02000503020000020003" pitchFamily="2" charset="0"/>
              </a:rPr>
              <a:t>Enseignants :</a:t>
            </a:r>
            <a:r>
              <a:rPr lang="fr-FR" sz="2000" dirty="0">
                <a:latin typeface="Avenir Book" panose="02000503020000020003" pitchFamily="2" charset="0"/>
              </a:rPr>
              <a:t> Marlène Gonzalez </a:t>
            </a:r>
            <a:r>
              <a:rPr lang="fr-FR" sz="2000" dirty="0" err="1">
                <a:latin typeface="Avenir Book" panose="02000503020000020003" pitchFamily="2" charset="0"/>
              </a:rPr>
              <a:t>Sances</a:t>
            </a:r>
            <a:r>
              <a:rPr lang="fr-FR" sz="2000" dirty="0">
                <a:latin typeface="Avenir Book" panose="02000503020000020003" pitchFamily="2" charset="0"/>
              </a:rPr>
              <a:t> et Thomas Zielinski</a:t>
            </a:r>
          </a:p>
          <a:p>
            <a:pPr marL="0" indent="0">
              <a:buNone/>
            </a:pPr>
            <a:r>
              <a:rPr lang="fr-FR" sz="2000" dirty="0">
                <a:latin typeface="Avenir Book" panose="02000503020000020003" pitchFamily="2" charset="0"/>
              </a:rPr>
              <a:t>@univ-lyon1.fr</a:t>
            </a:r>
          </a:p>
          <a:p>
            <a:pPr marL="0" indent="0">
              <a:buNone/>
            </a:pPr>
            <a:endParaRPr lang="fr-FR" sz="2000" b="1" dirty="0">
              <a:latin typeface="Avenir Book" panose="02000503020000020003" pitchFamily="2" charset="0"/>
            </a:endParaRPr>
          </a:p>
          <a:p>
            <a:pPr marL="0" indent="0">
              <a:buNone/>
            </a:pPr>
            <a:r>
              <a:rPr lang="fr-FR" sz="2000" b="1" dirty="0">
                <a:latin typeface="Avenir Book" panose="02000503020000020003" pitchFamily="2" charset="0"/>
              </a:rPr>
              <a:t>Organisation des cours : </a:t>
            </a:r>
          </a:p>
          <a:p>
            <a:pPr marL="0" indent="0">
              <a:buNone/>
            </a:pPr>
            <a:r>
              <a:rPr lang="fr-FR" sz="2000" dirty="0">
                <a:latin typeface="Avenir Book" panose="02000503020000020003" pitchFamily="2" charset="0"/>
              </a:rPr>
              <a:t>25h CM</a:t>
            </a:r>
          </a:p>
          <a:p>
            <a:pPr marL="0" indent="0">
              <a:buNone/>
            </a:pPr>
            <a:r>
              <a:rPr lang="fr-FR" sz="2000" dirty="0">
                <a:latin typeface="Avenir Book" panose="02000503020000020003" pitchFamily="2" charset="0"/>
              </a:rPr>
              <a:t>8h TD</a:t>
            </a:r>
          </a:p>
          <a:p>
            <a:pPr marL="0" indent="0">
              <a:buNone/>
            </a:pPr>
            <a:r>
              <a:rPr lang="fr-FR" sz="2000" dirty="0">
                <a:latin typeface="Avenir Book" panose="02000503020000020003" pitchFamily="2" charset="0"/>
              </a:rPr>
              <a:t>1 séminaire obligatoire</a:t>
            </a:r>
          </a:p>
          <a:p>
            <a:pPr marL="0" indent="0">
              <a:buNone/>
            </a:pPr>
            <a:r>
              <a:rPr lang="fr-FR" sz="2000" dirty="0">
                <a:latin typeface="Avenir Book" panose="02000503020000020003" pitchFamily="2" charset="0"/>
              </a:rPr>
              <a:t>Passages à l’oral à chaque cours : 2 minutes.</a:t>
            </a:r>
          </a:p>
        </p:txBody>
      </p:sp>
    </p:spTree>
    <p:extLst>
      <p:ext uri="{BB962C8B-B14F-4D97-AF65-F5344CB8AC3E}">
        <p14:creationId xmlns:p14="http://schemas.microsoft.com/office/powerpoint/2010/main" val="21614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625A-C9C8-79DB-E2B2-E143B4FF7435}"/>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4345EC08-65A0-7D7B-204C-80E22983440E}"/>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33400F-CAEF-A624-611C-0092D206F811}"/>
              </a:ext>
            </a:extLst>
          </p:cNvPr>
          <p:cNvSpPr>
            <a:spLocks noGrp="1"/>
          </p:cNvSpPr>
          <p:nvPr>
            <p:ph type="title"/>
          </p:nvPr>
        </p:nvSpPr>
        <p:spPr>
          <a:xfrm>
            <a:off x="28413" y="847978"/>
            <a:ext cx="2903973" cy="1325563"/>
          </a:xfrm>
        </p:spPr>
        <p:txBody>
          <a:bodyPr>
            <a:normAutofit/>
          </a:bodyPr>
          <a:lstStyle/>
          <a:p>
            <a:r>
              <a:rPr lang="fr-FR" sz="3600" dirty="0">
                <a:latin typeface="Avenir Book" panose="02000503020000020003" pitchFamily="2" charset="0"/>
              </a:rPr>
              <a:t>Programme</a:t>
            </a:r>
          </a:p>
        </p:txBody>
      </p:sp>
      <p:pic>
        <p:nvPicPr>
          <p:cNvPr id="8" name="Image 7">
            <a:extLst>
              <a:ext uri="{FF2B5EF4-FFF2-40B4-BE49-F238E27FC236}">
                <a16:creationId xmlns:a16="http://schemas.microsoft.com/office/drawing/2014/main" id="{29BE3EFF-A480-A5FB-D722-9FD33AA32ADB}"/>
              </a:ext>
            </a:extLst>
          </p:cNvPr>
          <p:cNvPicPr>
            <a:picLocks noChangeAspect="1"/>
          </p:cNvPicPr>
          <p:nvPr/>
        </p:nvPicPr>
        <p:blipFill>
          <a:blip r:embed="rId2"/>
          <a:stretch>
            <a:fillRect/>
          </a:stretch>
        </p:blipFill>
        <p:spPr>
          <a:xfrm>
            <a:off x="3302640" y="0"/>
            <a:ext cx="4846211" cy="6858000"/>
          </a:xfrm>
          <a:prstGeom prst="rect">
            <a:avLst/>
          </a:prstGeom>
        </p:spPr>
      </p:pic>
      <p:sp>
        <p:nvSpPr>
          <p:cNvPr id="3" name="ZoneTexte 2">
            <a:extLst>
              <a:ext uri="{FF2B5EF4-FFF2-40B4-BE49-F238E27FC236}">
                <a16:creationId xmlns:a16="http://schemas.microsoft.com/office/drawing/2014/main" id="{7A8D283C-96F9-0F48-9D65-CB9F08E12621}"/>
              </a:ext>
            </a:extLst>
          </p:cNvPr>
          <p:cNvSpPr txBox="1"/>
          <p:nvPr/>
        </p:nvSpPr>
        <p:spPr>
          <a:xfrm>
            <a:off x="8322335" y="1510759"/>
            <a:ext cx="3672895" cy="3416320"/>
          </a:xfrm>
          <a:prstGeom prst="rect">
            <a:avLst/>
          </a:prstGeom>
          <a:noFill/>
        </p:spPr>
        <p:txBody>
          <a:bodyPr wrap="square" rtlCol="0">
            <a:spAutoFit/>
          </a:bodyPr>
          <a:lstStyle/>
          <a:p>
            <a:r>
              <a:rPr lang="fr-FR" b="1" dirty="0"/>
              <a:t>A envoyer pour le 20/09 :</a:t>
            </a:r>
          </a:p>
          <a:p>
            <a:r>
              <a:rPr lang="fr-FR" u="sng" dirty="0"/>
              <a:t>Une question </a:t>
            </a:r>
            <a:r>
              <a:rPr lang="fr-FR" dirty="0"/>
              <a:t>au moins à poser aux intervenants sur la relation patient/soignant ou famille/soignant en vous appuyant si vous le souhaitez sur une expérience vécue (par vous ou un proche). Chaque témoignage restera anonyme et servira simplement à illustrer votre question pour aider les intervenants à saisir son contexte.</a:t>
            </a:r>
          </a:p>
        </p:txBody>
      </p:sp>
    </p:spTree>
    <p:extLst>
      <p:ext uri="{BB962C8B-B14F-4D97-AF65-F5344CB8AC3E}">
        <p14:creationId xmlns:p14="http://schemas.microsoft.com/office/powerpoint/2010/main" val="235315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0C15E3A-FBFE-A534-EC73-711F63DE4525}"/>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7B2846B-42EE-963C-C6E4-DBDA7BBA712D}"/>
              </a:ext>
            </a:extLst>
          </p:cNvPr>
          <p:cNvSpPr>
            <a:spLocks noGrp="1"/>
          </p:cNvSpPr>
          <p:nvPr>
            <p:ph type="title"/>
          </p:nvPr>
        </p:nvSpPr>
        <p:spPr>
          <a:xfrm>
            <a:off x="28413" y="847978"/>
            <a:ext cx="2903973" cy="1325563"/>
          </a:xfrm>
        </p:spPr>
        <p:txBody>
          <a:bodyPr>
            <a:normAutofit/>
          </a:bodyPr>
          <a:lstStyle/>
          <a:p>
            <a:r>
              <a:rPr lang="fr-FR" sz="3600" dirty="0">
                <a:latin typeface="Avenir Book" panose="02000503020000020003" pitchFamily="2" charset="0"/>
              </a:rPr>
              <a:t>Evaluations</a:t>
            </a:r>
          </a:p>
        </p:txBody>
      </p:sp>
      <p:sp>
        <p:nvSpPr>
          <p:cNvPr id="3" name="Espace réservé du contenu 2">
            <a:extLst>
              <a:ext uri="{FF2B5EF4-FFF2-40B4-BE49-F238E27FC236}">
                <a16:creationId xmlns:a16="http://schemas.microsoft.com/office/drawing/2014/main" id="{DDA44C2B-DD38-C37C-BF88-88972781DB16}"/>
              </a:ext>
            </a:extLst>
          </p:cNvPr>
          <p:cNvSpPr>
            <a:spLocks noGrp="1"/>
          </p:cNvSpPr>
          <p:nvPr>
            <p:ph idx="1"/>
          </p:nvPr>
        </p:nvSpPr>
        <p:spPr>
          <a:xfrm>
            <a:off x="3148627" y="2067951"/>
            <a:ext cx="8204001" cy="4361001"/>
          </a:xfrm>
        </p:spPr>
        <p:txBody>
          <a:bodyPr>
            <a:normAutofit/>
          </a:bodyPr>
          <a:lstStyle/>
          <a:p>
            <a:pPr marL="0" indent="0">
              <a:buNone/>
            </a:pPr>
            <a:r>
              <a:rPr lang="fr-FR" sz="2000" b="1" dirty="0">
                <a:latin typeface="Avenir Book" panose="02000503020000020003" pitchFamily="2" charset="0"/>
              </a:rPr>
              <a:t>Oraux TD :</a:t>
            </a:r>
          </a:p>
          <a:p>
            <a:pPr marL="0" indent="0">
              <a:buNone/>
            </a:pPr>
            <a:r>
              <a:rPr lang="fr-FR" sz="2000" dirty="0">
                <a:solidFill>
                  <a:srgbClr val="002060"/>
                </a:solidFill>
                <a:latin typeface="Avenir Book" panose="02000503020000020003" pitchFamily="2" charset="0"/>
              </a:rPr>
              <a:t>Marlène Gonzalez </a:t>
            </a:r>
            <a:r>
              <a:rPr lang="fr-FR" sz="2000" dirty="0">
                <a:latin typeface="Avenir Book" panose="02000503020000020003" pitchFamily="2" charset="0"/>
              </a:rPr>
              <a:t>= Groupes / Présentation d’un Poster </a:t>
            </a:r>
          </a:p>
          <a:p>
            <a:pPr marL="0" indent="0">
              <a:buNone/>
            </a:pPr>
            <a:r>
              <a:rPr lang="fr-FR" sz="2000" dirty="0">
                <a:solidFill>
                  <a:srgbClr val="002060"/>
                </a:solidFill>
                <a:latin typeface="Avenir Book" panose="02000503020000020003" pitchFamily="2" charset="0"/>
              </a:rPr>
              <a:t>Thomas Zielinski </a:t>
            </a:r>
            <a:r>
              <a:rPr lang="fr-FR" sz="2000" dirty="0">
                <a:latin typeface="Avenir Book" panose="02000503020000020003" pitchFamily="2" charset="0"/>
              </a:rPr>
              <a:t>= Valoriser savoir-faire et savoir-être en entretien d’embauche / 3 minutes</a:t>
            </a:r>
          </a:p>
          <a:p>
            <a:pPr marL="0" indent="0">
              <a:buNone/>
            </a:pPr>
            <a:endParaRPr lang="fr-FR" sz="2000" dirty="0">
              <a:latin typeface="Avenir Book" panose="02000503020000020003" pitchFamily="2" charset="0"/>
            </a:endParaRPr>
          </a:p>
          <a:p>
            <a:pPr marL="0" indent="0" algn="ctr">
              <a:buNone/>
            </a:pPr>
            <a:r>
              <a:rPr lang="fr-FR" sz="2000" i="1" dirty="0">
                <a:latin typeface="Avenir Book" panose="02000503020000020003" pitchFamily="2" charset="0"/>
              </a:rPr>
              <a:t>2*10 points / 10% de la note finale</a:t>
            </a:r>
          </a:p>
          <a:p>
            <a:pPr marL="0" indent="0">
              <a:buNone/>
            </a:pPr>
            <a:endParaRPr lang="fr-FR" sz="2000" dirty="0">
              <a:latin typeface="Avenir Book" panose="02000503020000020003" pitchFamily="2" charset="0"/>
            </a:endParaRPr>
          </a:p>
          <a:p>
            <a:pPr marL="0" indent="0">
              <a:buNone/>
            </a:pPr>
            <a:r>
              <a:rPr lang="fr-FR" sz="2000" b="1" dirty="0">
                <a:latin typeface="Avenir Book" panose="02000503020000020003" pitchFamily="2" charset="0"/>
              </a:rPr>
              <a:t>Écrit CM : </a:t>
            </a:r>
            <a:r>
              <a:rPr lang="fr-FR" sz="2000" dirty="0">
                <a:latin typeface="Avenir Book" panose="02000503020000020003" pitchFamily="2" charset="0"/>
              </a:rPr>
              <a:t>Décembre 2025 1h + 1/3 temps</a:t>
            </a:r>
          </a:p>
          <a:p>
            <a:pPr marL="0" indent="0">
              <a:buNone/>
            </a:pPr>
            <a:endParaRPr lang="fr-FR" sz="2000" dirty="0">
              <a:latin typeface="Avenir Book" panose="02000503020000020003" pitchFamily="2" charset="0"/>
            </a:endParaRPr>
          </a:p>
          <a:p>
            <a:pPr marL="0" indent="0" algn="ctr">
              <a:buNone/>
            </a:pPr>
            <a:r>
              <a:rPr lang="fr-FR" sz="2000" i="1" dirty="0">
                <a:latin typeface="Avenir Book" panose="02000503020000020003" pitchFamily="2" charset="0"/>
              </a:rPr>
              <a:t>20 points / 90% de la note finale</a:t>
            </a:r>
          </a:p>
        </p:txBody>
      </p:sp>
    </p:spTree>
    <p:extLst>
      <p:ext uri="{BB962C8B-B14F-4D97-AF65-F5344CB8AC3E}">
        <p14:creationId xmlns:p14="http://schemas.microsoft.com/office/powerpoint/2010/main" val="272923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0C15E3A-FBFE-A534-EC73-711F63DE4525}"/>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7B2846B-42EE-963C-C6E4-DBDA7BBA712D}"/>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3" name="Espace réservé du contenu 2">
            <a:extLst>
              <a:ext uri="{FF2B5EF4-FFF2-40B4-BE49-F238E27FC236}">
                <a16:creationId xmlns:a16="http://schemas.microsoft.com/office/drawing/2014/main" id="{DDA44C2B-DD38-C37C-BF88-88972781DB16}"/>
              </a:ext>
            </a:extLst>
          </p:cNvPr>
          <p:cNvSpPr>
            <a:spLocks noGrp="1"/>
          </p:cNvSpPr>
          <p:nvPr>
            <p:ph idx="1"/>
          </p:nvPr>
        </p:nvSpPr>
        <p:spPr>
          <a:xfrm>
            <a:off x="3148627" y="2067951"/>
            <a:ext cx="8425064" cy="4361001"/>
          </a:xfrm>
        </p:spPr>
        <p:txBody>
          <a:bodyPr>
            <a:normAutofit/>
          </a:bodyPr>
          <a:lstStyle/>
          <a:p>
            <a:pPr marL="0" indent="0">
              <a:buNone/>
            </a:pPr>
            <a:endParaRPr lang="fr-FR" sz="2000" i="1" dirty="0">
              <a:latin typeface="Avenir Book" panose="02000503020000020003" pitchFamily="2" charset="0"/>
            </a:endParaRPr>
          </a:p>
          <a:p>
            <a:pPr marL="0" indent="0">
              <a:buNone/>
            </a:pPr>
            <a:r>
              <a:rPr lang="fr-FR" sz="2000" i="1" dirty="0">
                <a:latin typeface="Avenir Book" panose="02000503020000020003" pitchFamily="2" charset="0"/>
              </a:rPr>
              <a:t>CV : A quoi </a:t>
            </a:r>
            <a:r>
              <a:rPr lang="fr-FR" sz="2000" i="1" dirty="0" err="1">
                <a:latin typeface="Avenir Book" panose="02000503020000020003" pitchFamily="2" charset="0"/>
              </a:rPr>
              <a:t>sert-il</a:t>
            </a:r>
            <a:r>
              <a:rPr lang="fr-FR" sz="2000" i="1" dirty="0">
                <a:latin typeface="Avenir Book" panose="02000503020000020003" pitchFamily="2" charset="0"/>
              </a:rPr>
              <a:t> ? Comment le rédiger ?</a:t>
            </a:r>
          </a:p>
          <a:p>
            <a:pPr marL="0" indent="0">
              <a:buNone/>
            </a:pPr>
            <a:endParaRPr lang="fr-FR" sz="2000" i="1" dirty="0">
              <a:latin typeface="Avenir Book" panose="02000503020000020003" pitchFamily="2" charset="0"/>
            </a:endParaRPr>
          </a:p>
          <a:p>
            <a:pPr marL="0" indent="0">
              <a:buNone/>
            </a:pPr>
            <a:r>
              <a:rPr lang="fr-FR" sz="2000" i="1" dirty="0">
                <a:latin typeface="Avenir Book" panose="02000503020000020003" pitchFamily="2" charset="0"/>
              </a:rPr>
              <a:t>Lettre de Motivation : A quoi sert-elle? Comment la rédiger ?</a:t>
            </a:r>
          </a:p>
          <a:p>
            <a:pPr marL="0" indent="0">
              <a:buNone/>
            </a:pPr>
            <a:endParaRPr lang="fr-FR" sz="2000" i="1" dirty="0">
              <a:latin typeface="Avenir Book" panose="02000503020000020003" pitchFamily="2" charset="0"/>
            </a:endParaRPr>
          </a:p>
          <a:p>
            <a:pPr marL="0" indent="0">
              <a:buNone/>
            </a:pPr>
            <a:r>
              <a:rPr lang="fr-FR" sz="2000" i="1" dirty="0">
                <a:latin typeface="Avenir Book" panose="02000503020000020003" pitchFamily="2" charset="0"/>
              </a:rPr>
              <a:t>Quels moyens de communication ? : Mail / Téléphone / VP / RS / Direct</a:t>
            </a:r>
          </a:p>
          <a:p>
            <a:pPr marL="0" indent="0">
              <a:buNone/>
            </a:pPr>
            <a:endParaRPr lang="fr-FR" sz="2000" i="1" dirty="0">
              <a:latin typeface="Avenir Book" panose="02000503020000020003" pitchFamily="2" charset="0"/>
            </a:endParaRPr>
          </a:p>
          <a:p>
            <a:pPr marL="0" indent="0">
              <a:buNone/>
            </a:pPr>
            <a:endParaRPr lang="fr-FR" sz="2000" i="1" dirty="0">
              <a:latin typeface="Avenir Book" panose="02000503020000020003" pitchFamily="2" charset="0"/>
            </a:endParaRPr>
          </a:p>
        </p:txBody>
      </p:sp>
    </p:spTree>
    <p:extLst>
      <p:ext uri="{BB962C8B-B14F-4D97-AF65-F5344CB8AC3E}">
        <p14:creationId xmlns:p14="http://schemas.microsoft.com/office/powerpoint/2010/main" val="148385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D7E58-890A-14A6-D1CB-1EE14E20FA62}"/>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1F77E9CD-5F7D-ED77-E415-7E82DA2338EF}"/>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4B61496-98AE-3CA9-CCD0-1CDF89F29EBC}"/>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5" name="Espace réservé du contenu 2">
            <a:extLst>
              <a:ext uri="{FF2B5EF4-FFF2-40B4-BE49-F238E27FC236}">
                <a16:creationId xmlns:a16="http://schemas.microsoft.com/office/drawing/2014/main" id="{3960388A-7179-FEE0-C9F4-3A65F153144E}"/>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i="1" dirty="0">
                <a:latin typeface="Avenir Book" panose="02000503020000020003" pitchFamily="2" charset="0"/>
              </a:rPr>
              <a:t>Curriculum Vitae</a:t>
            </a:r>
          </a:p>
          <a:p>
            <a:pPr marL="0" indent="0">
              <a:buFont typeface="Arial" panose="020B0604020202020204" pitchFamily="34" charset="0"/>
              <a:buNone/>
            </a:pPr>
            <a:endParaRPr lang="fr-FR" sz="2000" i="1" dirty="0">
              <a:latin typeface="Avenir Book" panose="02000503020000020003" pitchFamily="2" charset="0"/>
            </a:endParaRPr>
          </a:p>
          <a:p>
            <a:pPr marL="0" indent="0">
              <a:buFont typeface="Arial" panose="020B0604020202020204" pitchFamily="34" charset="0"/>
              <a:buNone/>
            </a:pPr>
            <a:r>
              <a:rPr lang="fr-FR" sz="2000" dirty="0">
                <a:solidFill>
                  <a:srgbClr val="000000"/>
                </a:solidFill>
                <a:latin typeface="Avenir Book" panose="02000503020000020003" pitchFamily="2" charset="0"/>
              </a:rPr>
              <a:t>“</a:t>
            </a:r>
            <a:r>
              <a:rPr lang="fr-FR" sz="2000" i="1" dirty="0">
                <a:solidFill>
                  <a:srgbClr val="000000"/>
                </a:solidFill>
                <a:latin typeface="Avenir Book" panose="02000503020000020003" pitchFamily="2" charset="0"/>
              </a:rPr>
              <a:t>Ayant, très illustre Seigneur, vu et étudié les expériences de tous ceux qui se prétendent maîtres en l’art d’inventer des machines de guerre et ayant constaté que leurs machines ne diffèrent en rien de celles communément en usage, je m’appliquerai, sans vouloir faire injure à aucun, à révéler à Votre Excellence certains secrets qui me sont personnels, brièvement énumérés ici</a:t>
            </a:r>
            <a:r>
              <a:rPr lang="fr-FR" sz="2000" dirty="0">
                <a:solidFill>
                  <a:srgbClr val="000000"/>
                </a:solidFill>
                <a:latin typeface="Avenir Book" panose="02000503020000020003" pitchFamily="2" charset="0"/>
              </a:rPr>
              <a:t>” </a:t>
            </a:r>
            <a:r>
              <a:rPr lang="fr-FR" sz="1600" dirty="0">
                <a:solidFill>
                  <a:srgbClr val="000000"/>
                </a:solidFill>
                <a:latin typeface="Avenir Book" panose="02000503020000020003" pitchFamily="2" charset="0"/>
              </a:rPr>
              <a:t>L. De Vinci, 1482.</a:t>
            </a:r>
            <a:endParaRPr lang="fr-FR" sz="2000" i="1" dirty="0">
              <a:latin typeface="Avenir Book" panose="02000503020000020003" pitchFamily="2" charset="0"/>
            </a:endParaRPr>
          </a:p>
        </p:txBody>
      </p:sp>
    </p:spTree>
    <p:extLst>
      <p:ext uri="{BB962C8B-B14F-4D97-AF65-F5344CB8AC3E}">
        <p14:creationId xmlns:p14="http://schemas.microsoft.com/office/powerpoint/2010/main" val="267462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EED8-422B-B550-2AA8-399C6DB26D2C}"/>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66425C5B-02DD-7174-64DD-B4CAC21ADDCD}"/>
              </a:ext>
            </a:extLst>
          </p:cNvPr>
          <p:cNvSpPr/>
          <p:nvPr/>
        </p:nvSpPr>
        <p:spPr>
          <a:xfrm>
            <a:off x="-746234" y="-407479"/>
            <a:ext cx="3678620" cy="3836479"/>
          </a:xfrm>
          <a:prstGeom prst="ellipse">
            <a:avLst/>
          </a:prstGeom>
          <a:solidFill>
            <a:srgbClr val="F99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AAD4713-E2F2-5F3E-0BB9-CFD9A7A6D696}"/>
              </a:ext>
            </a:extLst>
          </p:cNvPr>
          <p:cNvSpPr>
            <a:spLocks noGrp="1"/>
          </p:cNvSpPr>
          <p:nvPr>
            <p:ph type="title"/>
          </p:nvPr>
        </p:nvSpPr>
        <p:spPr>
          <a:xfrm>
            <a:off x="136533" y="297860"/>
            <a:ext cx="2903973" cy="2425800"/>
          </a:xfrm>
        </p:spPr>
        <p:txBody>
          <a:bodyPr>
            <a:normAutofit fontScale="90000"/>
          </a:bodyPr>
          <a:lstStyle/>
          <a:p>
            <a:r>
              <a:rPr lang="fr-FR" sz="3600" dirty="0">
                <a:latin typeface="Avenir Book" panose="02000503020000020003" pitchFamily="2" charset="0"/>
              </a:rPr>
              <a:t>CM 1 </a:t>
            </a:r>
            <a:br>
              <a:rPr lang="fr-FR" sz="3600" dirty="0">
                <a:latin typeface="Avenir Book" panose="02000503020000020003" pitchFamily="2" charset="0"/>
              </a:rPr>
            </a:br>
            <a:r>
              <a:rPr lang="fr-FR" sz="3600" dirty="0">
                <a:latin typeface="Avenir Book" panose="02000503020000020003" pitchFamily="2" charset="0"/>
              </a:rPr>
              <a:t>Poser les bases de la recherche d’emploi</a:t>
            </a:r>
          </a:p>
        </p:txBody>
      </p:sp>
      <p:sp>
        <p:nvSpPr>
          <p:cNvPr id="5" name="Espace réservé du contenu 2">
            <a:extLst>
              <a:ext uri="{FF2B5EF4-FFF2-40B4-BE49-F238E27FC236}">
                <a16:creationId xmlns:a16="http://schemas.microsoft.com/office/drawing/2014/main" id="{1119C5F9-5822-C688-BB6A-EF73793356E0}"/>
              </a:ext>
            </a:extLst>
          </p:cNvPr>
          <p:cNvSpPr txBox="1">
            <a:spLocks/>
          </p:cNvSpPr>
          <p:nvPr/>
        </p:nvSpPr>
        <p:spPr>
          <a:xfrm>
            <a:off x="3040506" y="1953840"/>
            <a:ext cx="8204001" cy="4361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000" i="1" dirty="0">
              <a:latin typeface="Avenir Book" panose="02000503020000020003" pitchFamily="2" charset="0"/>
            </a:endParaRPr>
          </a:p>
        </p:txBody>
      </p:sp>
      <p:sp>
        <p:nvSpPr>
          <p:cNvPr id="3" name="Espace réservé du contenu 2">
            <a:extLst>
              <a:ext uri="{FF2B5EF4-FFF2-40B4-BE49-F238E27FC236}">
                <a16:creationId xmlns:a16="http://schemas.microsoft.com/office/drawing/2014/main" id="{77BDB882-B72F-A08A-EB4A-6C9A343F9065}"/>
              </a:ext>
            </a:extLst>
          </p:cNvPr>
          <p:cNvSpPr txBox="1">
            <a:spLocks/>
          </p:cNvSpPr>
          <p:nvPr/>
        </p:nvSpPr>
        <p:spPr>
          <a:xfrm>
            <a:off x="3192906" y="2106240"/>
            <a:ext cx="8204001" cy="43610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i="1" dirty="0">
                <a:latin typeface="Avenir Book" panose="02000503020000020003" pitchFamily="2" charset="0"/>
              </a:rPr>
              <a:t>Définition</a:t>
            </a:r>
          </a:p>
          <a:p>
            <a:pPr marL="0" indent="0">
              <a:buFont typeface="Arial" panose="020B0604020202020204" pitchFamily="34" charset="0"/>
              <a:buNone/>
            </a:pPr>
            <a:endParaRPr lang="fr-FR" sz="2000" i="1" dirty="0">
              <a:latin typeface="Avenir Book" panose="02000503020000020003" pitchFamily="2" charset="0"/>
            </a:endParaRPr>
          </a:p>
          <a:p>
            <a:pPr marL="0" indent="0">
              <a:buFont typeface="Arial" panose="020B0604020202020204" pitchFamily="34" charset="0"/>
              <a:buNone/>
            </a:pPr>
            <a:r>
              <a:rPr lang="fr-FR" sz="2000" i="1" dirty="0">
                <a:latin typeface="Avenir Book" panose="02000503020000020003" pitchFamily="2" charset="0"/>
              </a:rPr>
              <a:t>Un C.V. est </a:t>
            </a:r>
            <a:r>
              <a:rPr lang="fr-FR" sz="2000" i="1" u="sng" dirty="0">
                <a:latin typeface="Avenir Book" panose="02000503020000020003" pitchFamily="2" charset="0"/>
              </a:rPr>
              <a:t>un document </a:t>
            </a:r>
            <a:r>
              <a:rPr lang="fr-FR" sz="2000" i="1" dirty="0">
                <a:latin typeface="Avenir Book" panose="02000503020000020003" pitchFamily="2" charset="0"/>
              </a:rPr>
              <a:t>que </a:t>
            </a:r>
            <a:r>
              <a:rPr lang="fr-FR" sz="2000" i="1" dirty="0" err="1">
                <a:latin typeface="Avenir Book" panose="02000503020000020003" pitchFamily="2" charset="0"/>
              </a:rPr>
              <a:t>le.la</a:t>
            </a:r>
            <a:r>
              <a:rPr lang="fr-FR" sz="2000" i="1" dirty="0">
                <a:latin typeface="Avenir Book" panose="02000503020000020003" pitchFamily="2" charset="0"/>
              </a:rPr>
              <a:t> </a:t>
            </a:r>
            <a:r>
              <a:rPr lang="fr-FR" sz="2000" i="1" dirty="0" err="1">
                <a:latin typeface="Avenir Book" panose="02000503020000020003" pitchFamily="2" charset="0"/>
              </a:rPr>
              <a:t>candidat.e</a:t>
            </a:r>
            <a:r>
              <a:rPr lang="fr-FR" sz="2000" i="1" dirty="0">
                <a:latin typeface="Avenir Book" panose="02000503020000020003" pitchFamily="2" charset="0"/>
              </a:rPr>
              <a:t> à une offre d’emploi adresse à un employeur. Ce document présente </a:t>
            </a:r>
            <a:r>
              <a:rPr lang="fr-FR" sz="2000" i="1" u="sng" dirty="0">
                <a:latin typeface="Avenir Book" panose="02000503020000020003" pitchFamily="2" charset="0"/>
              </a:rPr>
              <a:t>le parcours </a:t>
            </a:r>
            <a:r>
              <a:rPr lang="fr-FR" sz="2000" i="1" u="sng" dirty="0" err="1">
                <a:latin typeface="Avenir Book" panose="02000503020000020003" pitchFamily="2" charset="0"/>
              </a:rPr>
              <a:t>du.de</a:t>
            </a:r>
            <a:r>
              <a:rPr lang="fr-FR" sz="2000" i="1" u="sng" dirty="0">
                <a:latin typeface="Avenir Book" panose="02000503020000020003" pitchFamily="2" charset="0"/>
              </a:rPr>
              <a:t> la </a:t>
            </a:r>
            <a:r>
              <a:rPr lang="fr-FR" sz="2000" i="1" u="sng" dirty="0" err="1">
                <a:latin typeface="Avenir Book" panose="02000503020000020003" pitchFamily="2" charset="0"/>
              </a:rPr>
              <a:t>candidat.e</a:t>
            </a:r>
            <a:r>
              <a:rPr lang="fr-FR" sz="2000" i="1" u="sng" dirty="0">
                <a:latin typeface="Avenir Book" panose="02000503020000020003" pitchFamily="2" charset="0"/>
              </a:rPr>
              <a:t> </a:t>
            </a:r>
            <a:r>
              <a:rPr lang="fr-FR" sz="2000" i="1" dirty="0">
                <a:latin typeface="Avenir Book" panose="02000503020000020003" pitchFamily="2" charset="0"/>
              </a:rPr>
              <a:t>: parcours de formation, expériences professionnelles, compétences acquises, ainsi que son identité. </a:t>
            </a:r>
          </a:p>
          <a:p>
            <a:pPr marL="0" indent="0">
              <a:buFont typeface="Arial" panose="020B0604020202020204" pitchFamily="34" charset="0"/>
              <a:buNone/>
            </a:pPr>
            <a:r>
              <a:rPr lang="fr-FR" sz="2000" i="1" dirty="0">
                <a:latin typeface="Avenir Book" panose="02000503020000020003" pitchFamily="2" charset="0"/>
              </a:rPr>
              <a:t>Le C.V. sert </a:t>
            </a:r>
            <a:r>
              <a:rPr lang="fr-FR" sz="2000" i="1" dirty="0" err="1">
                <a:latin typeface="Avenir Book" panose="02000503020000020003" pitchFamily="2" charset="0"/>
              </a:rPr>
              <a:t>au.à</a:t>
            </a:r>
            <a:r>
              <a:rPr lang="fr-FR" sz="2000" i="1" dirty="0">
                <a:latin typeface="Avenir Book" panose="02000503020000020003" pitchFamily="2" charset="0"/>
              </a:rPr>
              <a:t> la </a:t>
            </a:r>
            <a:r>
              <a:rPr lang="fr-FR" sz="2000" i="1" dirty="0" err="1">
                <a:latin typeface="Avenir Book" panose="02000503020000020003" pitchFamily="2" charset="0"/>
              </a:rPr>
              <a:t>candidat.e</a:t>
            </a:r>
            <a:r>
              <a:rPr lang="fr-FR" sz="2000" i="1" dirty="0">
                <a:latin typeface="Avenir Book" panose="02000503020000020003" pitchFamily="2" charset="0"/>
              </a:rPr>
              <a:t> à </a:t>
            </a:r>
            <a:r>
              <a:rPr lang="fr-FR" sz="2000" i="1" u="sng" dirty="0">
                <a:latin typeface="Avenir Book" panose="02000503020000020003" pitchFamily="2" charset="0"/>
              </a:rPr>
              <a:t>se présenter </a:t>
            </a:r>
            <a:r>
              <a:rPr lang="fr-FR" sz="2000" i="1" dirty="0">
                <a:latin typeface="Avenir Book" panose="02000503020000020003" pitchFamily="2" charset="0"/>
              </a:rPr>
              <a:t>et à l’employeur à faire correspondre les compétences et l’expérience requises pour le poste.</a:t>
            </a:r>
          </a:p>
          <a:p>
            <a:pPr marL="0" indent="0">
              <a:buFont typeface="Arial" panose="020B0604020202020204" pitchFamily="34" charset="0"/>
              <a:buNone/>
            </a:pPr>
            <a:endParaRPr lang="fr-FR" sz="2000" i="1" dirty="0">
              <a:latin typeface="Avenir Book" panose="02000503020000020003" pitchFamily="2" charset="0"/>
            </a:endParaRPr>
          </a:p>
          <a:p>
            <a:pPr marL="0" indent="0">
              <a:buFont typeface="Arial" panose="020B0604020202020204" pitchFamily="34" charset="0"/>
              <a:buNone/>
            </a:pPr>
            <a:r>
              <a:rPr lang="fr-FR" sz="2000" i="1" dirty="0">
                <a:latin typeface="Avenir Book" panose="02000503020000020003" pitchFamily="2" charset="0"/>
              </a:rPr>
              <a:t>La rédaction d’un C.V. n’est pas définie par le Code du travail et n’est pas obligatoire. </a:t>
            </a:r>
          </a:p>
          <a:p>
            <a:pPr marL="0" indent="0">
              <a:buFont typeface="Arial" panose="020B0604020202020204" pitchFamily="34" charset="0"/>
              <a:buNone/>
            </a:pPr>
            <a:endParaRPr lang="fr-FR" sz="2000" i="1" dirty="0">
              <a:latin typeface="Avenir Book" panose="02000503020000020003" pitchFamily="2" charset="0"/>
            </a:endParaRPr>
          </a:p>
          <a:p>
            <a:pPr marL="0" indent="0">
              <a:buFont typeface="Arial" panose="020B0604020202020204" pitchFamily="34" charset="0"/>
              <a:buNone/>
            </a:pPr>
            <a:r>
              <a:rPr lang="fr-FR" sz="2000" i="1" dirty="0">
                <a:latin typeface="Avenir Book" panose="02000503020000020003" pitchFamily="2" charset="0"/>
              </a:rPr>
              <a:t>Mentir sur son C.V. peut être un motif pour l’employeur de licenciement.</a:t>
            </a:r>
          </a:p>
        </p:txBody>
      </p:sp>
    </p:spTree>
    <p:extLst>
      <p:ext uri="{BB962C8B-B14F-4D97-AF65-F5344CB8AC3E}">
        <p14:creationId xmlns:p14="http://schemas.microsoft.com/office/powerpoint/2010/main" val="279272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6847-B374-93EC-84FF-086A38123B2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A6026B8-1A03-BE4A-0996-5FA3EDF5F557}"/>
              </a:ext>
            </a:extLst>
          </p:cNvPr>
          <p:cNvPicPr>
            <a:picLocks noChangeAspect="1"/>
          </p:cNvPicPr>
          <p:nvPr/>
        </p:nvPicPr>
        <p:blipFill>
          <a:blip r:embed="rId2"/>
          <a:stretch>
            <a:fillRect/>
          </a:stretch>
        </p:blipFill>
        <p:spPr>
          <a:xfrm>
            <a:off x="805874" y="0"/>
            <a:ext cx="4846211" cy="6858000"/>
          </a:xfrm>
          <a:prstGeom prst="rect">
            <a:avLst/>
          </a:prstGeom>
        </p:spPr>
      </p:pic>
      <p:pic>
        <p:nvPicPr>
          <p:cNvPr id="10" name="Image 9">
            <a:extLst>
              <a:ext uri="{FF2B5EF4-FFF2-40B4-BE49-F238E27FC236}">
                <a16:creationId xmlns:a16="http://schemas.microsoft.com/office/drawing/2014/main" id="{BC41EC70-5269-AB03-5B75-926A2F5936D4}"/>
              </a:ext>
            </a:extLst>
          </p:cNvPr>
          <p:cNvPicPr>
            <a:picLocks noChangeAspect="1"/>
          </p:cNvPicPr>
          <p:nvPr/>
        </p:nvPicPr>
        <p:blipFill>
          <a:blip r:embed="rId3"/>
          <a:stretch>
            <a:fillRect/>
          </a:stretch>
        </p:blipFill>
        <p:spPr>
          <a:xfrm>
            <a:off x="6539917" y="0"/>
            <a:ext cx="4846211" cy="6858000"/>
          </a:xfrm>
          <a:prstGeom prst="rect">
            <a:avLst/>
          </a:prstGeom>
        </p:spPr>
      </p:pic>
    </p:spTree>
    <p:extLst>
      <p:ext uri="{BB962C8B-B14F-4D97-AF65-F5344CB8AC3E}">
        <p14:creationId xmlns:p14="http://schemas.microsoft.com/office/powerpoint/2010/main" val="39089654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2558</TotalTime>
  <Words>1366</Words>
  <Application>Microsoft Macintosh PowerPoint</Application>
  <PresentationFormat>Grand écran</PresentationFormat>
  <Paragraphs>138</Paragraphs>
  <Slides>22</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Aptos</vt:lpstr>
      <vt:lpstr>Aptos Display</vt:lpstr>
      <vt:lpstr>Arial</vt:lpstr>
      <vt:lpstr>Avenir Book</vt:lpstr>
      <vt:lpstr>Thème Office</vt:lpstr>
      <vt:lpstr>L1 SPS   Expression Communication</vt:lpstr>
      <vt:lpstr>Sondage</vt:lpstr>
      <vt:lpstr>Programme</vt:lpstr>
      <vt:lpstr>Programme</vt:lpstr>
      <vt:lpstr>Evaluations</vt:lpstr>
      <vt:lpstr>CM 1  Poser les bases de la recherche d’emploi</vt:lpstr>
      <vt:lpstr>CM 1  Poser les bases de la recherche d’emploi</vt:lpstr>
      <vt:lpstr>CM 1  Poser les bases de la recherche d’emploi</vt:lpstr>
      <vt:lpstr>Présentation PowerPoint</vt:lpstr>
      <vt:lpstr>CM 1  Poser les bases de la recherche d’emploi</vt:lpstr>
      <vt:lpstr>Présentation PowerPoint</vt:lpstr>
      <vt:lpstr>Présentation PowerPoint</vt:lpstr>
      <vt:lpstr>CM 1  Poser les bases de la recherche d’emploi</vt:lpstr>
      <vt:lpstr>CM 1  Poser les bases de la recherche d’emploi</vt:lpstr>
      <vt:lpstr>CM 1  Poser les bases de la recherche d’emploi</vt:lpstr>
      <vt:lpstr>CM 1  Poser les bases de la recherche d’emploi</vt:lpstr>
      <vt:lpstr>CM 2  communication professionnelle</vt:lpstr>
      <vt:lpstr>CM 2  communication professionnelle</vt:lpstr>
      <vt:lpstr>CM 2  communication professionnelle</vt:lpstr>
      <vt:lpstr>CM 2  communication professionnelle</vt:lpstr>
      <vt:lpstr>CM 3  L’écoute active</vt:lpstr>
      <vt:lpstr>CM 3  Campagne de santé publique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 SPS   Expression Communication</dc:title>
  <dc:creator>Thomas Zielinski</dc:creator>
  <cp:lastModifiedBy>Thomas Zielinski</cp:lastModifiedBy>
  <cp:revision>25</cp:revision>
  <dcterms:created xsi:type="dcterms:W3CDTF">2024-09-03T09:50:54Z</dcterms:created>
  <dcterms:modified xsi:type="dcterms:W3CDTF">2025-10-06T17:02:20Z</dcterms:modified>
</cp:coreProperties>
</file>