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256" r:id="rId2"/>
    <p:sldId id="257" r:id="rId3"/>
    <p:sldId id="258" r:id="rId4"/>
    <p:sldId id="273" r:id="rId5"/>
    <p:sldId id="264" r:id="rId6"/>
    <p:sldId id="266" r:id="rId7"/>
    <p:sldId id="265" r:id="rId8"/>
    <p:sldId id="274" r:id="rId9"/>
    <p:sldId id="259" r:id="rId10"/>
    <p:sldId id="260" r:id="rId11"/>
    <p:sldId id="262" r:id="rId12"/>
    <p:sldId id="275" r:id="rId13"/>
    <p:sldId id="277" r:id="rId14"/>
    <p:sldId id="280" r:id="rId15"/>
    <p:sldId id="278" r:id="rId16"/>
    <p:sldId id="276" r:id="rId17"/>
    <p:sldId id="261" r:id="rId18"/>
    <p:sldId id="263" r:id="rId1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87" autoAdjust="0"/>
    <p:restoredTop sz="94660"/>
  </p:normalViewPr>
  <p:slideViewPr>
    <p:cSldViewPr snapToGrid="0" showGuides="1">
      <p:cViewPr varScale="1">
        <p:scale>
          <a:sx n="107" d="100"/>
          <a:sy n="107" d="100"/>
        </p:scale>
        <p:origin x="444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92CF7-03B2-422E-BB76-C4670D074C30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0B09D-2057-4BBB-BF17-98D2277FDB8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707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92CF7-03B2-422E-BB76-C4670D074C30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0B09D-2057-4BBB-BF17-98D2277FDB8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5556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92CF7-03B2-422E-BB76-C4670D074C30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0B09D-2057-4BBB-BF17-98D2277FDB8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25723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92CF7-03B2-422E-BB76-C4670D074C30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0B09D-2057-4BBB-BF17-98D2277FDB8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3864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92CF7-03B2-422E-BB76-C4670D074C30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0B09D-2057-4BBB-BF17-98D2277FDB8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74395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92CF7-03B2-422E-BB76-C4670D074C30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0B09D-2057-4BBB-BF17-98D2277FDB8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19490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92CF7-03B2-422E-BB76-C4670D074C30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0B09D-2057-4BBB-BF17-98D2277FDB8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39427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92CF7-03B2-422E-BB76-C4670D074C30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0B09D-2057-4BBB-BF17-98D2277FDB8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54617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92CF7-03B2-422E-BB76-C4670D074C30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0B09D-2057-4BBB-BF17-98D2277FDB8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13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92CF7-03B2-422E-BB76-C4670D074C30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0B09D-2057-4BBB-BF17-98D2277FDB8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413238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92CF7-03B2-422E-BB76-C4670D074C30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0B09D-2057-4BBB-BF17-98D2277FDB8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3106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D92CF7-03B2-422E-BB76-C4670D074C30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10B09D-2057-4BBB-BF17-98D2277FDB8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6138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V&#233;ronique.chambard@chu-lyon.fr" TargetMode="External"/><Relationship Id="rId2" Type="http://schemas.openxmlformats.org/officeDocument/2006/relationships/hyperlink" Target="mailto:thomas.gilbert@chu-lyon.fr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Guillaume.economos@chu-lyon.fr" TargetMode="External"/><Relationship Id="rId5" Type="http://schemas.openxmlformats.org/officeDocument/2006/relationships/hyperlink" Target="mailto:JVernaudon@hno.fr" TargetMode="External"/><Relationship Id="rId4" Type="http://schemas.openxmlformats.org/officeDocument/2006/relationships/hyperlink" Target="mailto:e_arabian@yahoo.fr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mailto:thomas.gilbert@chu-lyon.fr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Vieillissement – Parcours de soins -Prévention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5853113" cy="19050"/>
          </a:xfrm>
          <a:prstGeom prst="rect">
            <a:avLst/>
          </a:prstGeom>
          <a:solidFill>
            <a:srgbClr val="A0A0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3416011"/>
            <a:ext cx="5014941" cy="3441989"/>
          </a:xfrm>
          <a:prstGeom prst="rect">
            <a:avLst/>
          </a:prstGeom>
        </p:spPr>
      </p:pic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778501"/>
            <a:ext cx="9144000" cy="1655762"/>
          </a:xfrm>
        </p:spPr>
        <p:txBody>
          <a:bodyPr>
            <a:normAutofit/>
          </a:bodyPr>
          <a:lstStyle/>
          <a:p>
            <a:r>
              <a:rPr lang="fr-FR" sz="3500" dirty="0"/>
              <a:t>Présentation de l’UE</a:t>
            </a:r>
          </a:p>
          <a:p>
            <a:endParaRPr lang="fr-FR" sz="3500" dirty="0"/>
          </a:p>
        </p:txBody>
      </p:sp>
      <p:sp>
        <p:nvSpPr>
          <p:cNvPr id="6" name="ZoneTexte 5"/>
          <p:cNvSpPr txBox="1"/>
          <p:nvPr/>
        </p:nvSpPr>
        <p:spPr>
          <a:xfrm>
            <a:off x="3996604" y="4243944"/>
            <a:ext cx="5396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Licence Sciences pour la santé – 3</a:t>
            </a:r>
            <a:r>
              <a:rPr lang="fr-FR" baseline="30000" dirty="0"/>
              <a:t>ème</a:t>
            </a:r>
            <a:r>
              <a:rPr lang="fr-FR" dirty="0"/>
              <a:t> année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93382" y="5274594"/>
            <a:ext cx="26193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5994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002060"/>
                </a:solidFill>
              </a:rPr>
              <a:t>Modalités d’évaluation des étudiants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3500" dirty="0"/>
              <a:t>Examen final : QCM, QROC : 80% de la note </a:t>
            </a:r>
          </a:p>
          <a:p>
            <a:r>
              <a:rPr lang="fr-FR" sz="3500" dirty="0"/>
              <a:t>Evaluation des présentations en groupe: 20% de la note</a:t>
            </a:r>
          </a:p>
        </p:txBody>
      </p:sp>
    </p:spTree>
    <p:extLst>
      <p:ext uri="{BB962C8B-B14F-4D97-AF65-F5344CB8AC3E}">
        <p14:creationId xmlns:p14="http://schemas.microsoft.com/office/powerpoint/2010/main" val="30829761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FF0000"/>
                </a:solidFill>
              </a:rPr>
              <a:t>Présentations en groupe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Groupes de 5 à 6 étudiants</a:t>
            </a:r>
          </a:p>
          <a:p>
            <a:r>
              <a:rPr lang="fr-FR" dirty="0"/>
              <a:t>Présentation de </a:t>
            </a:r>
            <a:r>
              <a:rPr lang="fr-FR" b="1" dirty="0">
                <a:solidFill>
                  <a:srgbClr val="FF0000"/>
                </a:solidFill>
              </a:rPr>
              <a:t>20 minutes </a:t>
            </a:r>
            <a:r>
              <a:rPr lang="fr-FR" dirty="0"/>
              <a:t>avec support visuel </a:t>
            </a:r>
          </a:p>
          <a:p>
            <a:r>
              <a:rPr lang="fr-FR" dirty="0"/>
              <a:t>Note partagée par tous les étudiants d’un même groupe (20% note finale)</a:t>
            </a:r>
          </a:p>
          <a:p>
            <a:endParaRPr lang="fr-FR" dirty="0"/>
          </a:p>
          <a:p>
            <a:r>
              <a:rPr lang="fr-FR" b="1" dirty="0"/>
              <a:t>Evaluation selon une grille </a:t>
            </a:r>
            <a:r>
              <a:rPr lang="fr-FR" dirty="0"/>
              <a:t>(forme et contenu): </a:t>
            </a:r>
          </a:p>
          <a:p>
            <a:pPr>
              <a:buFontTx/>
              <a:buChar char="-"/>
            </a:pPr>
            <a:r>
              <a:rPr lang="fr-FR" dirty="0"/>
              <a:t>Respect du temps de la présentation</a:t>
            </a:r>
          </a:p>
          <a:p>
            <a:pPr>
              <a:buFontTx/>
              <a:buChar char="-"/>
            </a:pPr>
            <a:r>
              <a:rPr lang="fr-FR" dirty="0"/>
              <a:t>Qualité/fluidité de la présentation orale </a:t>
            </a:r>
          </a:p>
          <a:p>
            <a:pPr>
              <a:buFontTx/>
              <a:buChar char="-"/>
            </a:pPr>
            <a:r>
              <a:rPr lang="fr-FR" dirty="0">
                <a:solidFill>
                  <a:srgbClr val="0070C0"/>
                </a:solidFill>
              </a:rPr>
              <a:t>Maîtrise du sujet (+++)</a:t>
            </a:r>
          </a:p>
          <a:p>
            <a:pPr>
              <a:buFontTx/>
              <a:buChar char="-"/>
            </a:pPr>
            <a:r>
              <a:rPr lang="fr-FR" dirty="0"/>
              <a:t>Qualité de la documentation/bibliographie (citation de sources fiables)</a:t>
            </a:r>
          </a:p>
          <a:p>
            <a:pPr>
              <a:buFontTx/>
              <a:buChar char="-"/>
            </a:pPr>
            <a:r>
              <a:rPr lang="fr-FR" dirty="0"/>
              <a:t>Qualité du support (PowerPoint ou autre)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60680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853B5B8D-F6A2-5EC3-806E-1CC23A5582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0212" y="709892"/>
            <a:ext cx="10488706" cy="589989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18F2A0F-24DF-3BC6-0B39-424D8A08B299}"/>
              </a:ext>
            </a:extLst>
          </p:cNvPr>
          <p:cNvSpPr txBox="1"/>
          <p:nvPr/>
        </p:nvSpPr>
        <p:spPr>
          <a:xfrm>
            <a:off x="349624" y="224118"/>
            <a:ext cx="36755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Exemples À ne pas faire! 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134219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0040" y="137160"/>
            <a:ext cx="11521440" cy="457200"/>
          </a:xfrm>
          <a:prstGeom prst="rect">
            <a:avLst/>
          </a:prstGeom>
          <a:noFill/>
        </p:spPr>
        <p:txBody>
          <a:bodyPr wrap="square" lIns="45720" tIns="27432" rIns="45720" bIns="27432">
            <a:spAutoFit/>
          </a:bodyPr>
          <a:lstStyle/>
          <a:p>
            <a:pPr algn="l"/>
            <a:r>
              <a:rPr sz="2600" b="1">
                <a:solidFill>
                  <a:srgbClr val="1C2C46"/>
                </a:solidFill>
                <a:latin typeface="Aptos"/>
              </a:rPr>
              <a:t>Transition hôpital → domicile : un parcours… simple ?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285232" y="2852928"/>
            <a:ext cx="1600200" cy="1143000"/>
          </a:xfrm>
          <a:prstGeom prst="roundRect">
            <a:avLst/>
          </a:prstGeom>
          <a:solidFill>
            <a:srgbClr val="F49D37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36576" tIns="18288" rIns="36576" bIns="18288"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Aptos"/>
              </a:rPr>
              <a:t>👵  PERSONNE ÂGÉE
🏠 DOMICILE
👨‍👩‍👧 AIDANT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74320" y="868680"/>
            <a:ext cx="1417320" cy="566928"/>
          </a:xfrm>
          <a:prstGeom prst="roundRect">
            <a:avLst/>
          </a:prstGeom>
          <a:solidFill>
            <a:srgbClr val="CC4348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36576" tIns="18288" rIns="36576" bIns="18288" rtlCol="0" anchor="ctr"/>
          <a:lstStyle/>
          <a:p>
            <a:pPr algn="ctr"/>
            <a:r>
              <a:rPr sz="1050" b="1">
                <a:solidFill>
                  <a:srgbClr val="FFFFFF"/>
                </a:solidFill>
                <a:latin typeface="Aptos"/>
              </a:rPr>
              <a:t>🏥 URGENCES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874519" y="658368"/>
            <a:ext cx="1554480" cy="749808"/>
          </a:xfrm>
          <a:prstGeom prst="roundRect">
            <a:avLst/>
          </a:prstGeom>
          <a:solidFill>
            <a:srgbClr val="366AB3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36576" tIns="18288" rIns="36576" bIns="18288" rtlCol="0" anchor="ctr"/>
          <a:lstStyle/>
          <a:p>
            <a:pPr algn="ctr"/>
            <a:r>
              <a:rPr sz="1050" b="1">
                <a:solidFill>
                  <a:srgbClr val="FFFFFF"/>
                </a:solidFill>
                <a:latin typeface="Aptos"/>
              </a:rPr>
              <a:t>🛏 SERVICE
HOSPITALIER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886200" y="731520"/>
            <a:ext cx="1417320" cy="713232"/>
          </a:xfrm>
          <a:prstGeom prst="roundRect">
            <a:avLst/>
          </a:prstGeom>
          <a:solidFill>
            <a:srgbClr val="3D8F62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36576" tIns="18288" rIns="36576" bIns="18288" rtlCol="0" anchor="ctr"/>
          <a:lstStyle/>
          <a:p>
            <a:pPr algn="ctr"/>
            <a:r>
              <a:rPr sz="1050" b="1">
                <a:solidFill>
                  <a:srgbClr val="FFFFFF"/>
                </a:solidFill>
                <a:latin typeface="Aptos"/>
              </a:rPr>
              <a:t>👨‍⚕ MÉDECIN
TRAITANT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720840" y="749808"/>
            <a:ext cx="1417320" cy="566928"/>
          </a:xfrm>
          <a:prstGeom prst="roundRect">
            <a:avLst/>
          </a:prstGeom>
          <a:solidFill>
            <a:srgbClr val="8E52AC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36576" tIns="18288" rIns="36576" bIns="18288" rtlCol="0" anchor="ctr"/>
          <a:lstStyle/>
          <a:p>
            <a:pPr algn="ctr"/>
            <a:r>
              <a:rPr sz="1050" b="1">
                <a:solidFill>
                  <a:srgbClr val="FFFFFF"/>
                </a:solidFill>
                <a:latin typeface="Aptos"/>
              </a:rPr>
              <a:t>💊 PHARMACIEN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641080" y="685800"/>
            <a:ext cx="1143000" cy="594360"/>
          </a:xfrm>
          <a:prstGeom prst="roundRect">
            <a:avLst/>
          </a:prstGeom>
          <a:solidFill>
            <a:srgbClr val="239BB4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36576" tIns="18288" rIns="36576" bIns="18288" rtlCol="0" anchor="ctr"/>
          <a:lstStyle/>
          <a:p>
            <a:pPr algn="ctr"/>
            <a:r>
              <a:rPr sz="1050" b="1">
                <a:solidFill>
                  <a:srgbClr val="FFFFFF"/>
                </a:solidFill>
                <a:latin typeface="Aptos"/>
              </a:rPr>
              <a:t>🩺 IDEL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0287000" y="896112"/>
            <a:ext cx="1371600" cy="566928"/>
          </a:xfrm>
          <a:prstGeom prst="roundRect">
            <a:avLst/>
          </a:prstGeom>
          <a:solidFill>
            <a:srgbClr val="E17E32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36576" tIns="18288" rIns="36576" bIns="18288" rtlCol="0" anchor="ctr"/>
          <a:lstStyle/>
          <a:p>
            <a:pPr algn="ctr"/>
            <a:r>
              <a:rPr sz="1050" b="1">
                <a:solidFill>
                  <a:srgbClr val="FFFFFF"/>
                </a:solidFill>
                <a:latin typeface="Aptos"/>
              </a:rPr>
              <a:t>👨‍👩‍👧 AIDANTS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697480"/>
            <a:ext cx="1188720" cy="566928"/>
          </a:xfrm>
          <a:prstGeom prst="roundRect">
            <a:avLst/>
          </a:prstGeom>
          <a:solidFill>
            <a:srgbClr val="655BA4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36576" tIns="18288" rIns="36576" bIns="18288" rtlCol="0" anchor="ctr"/>
          <a:lstStyle/>
          <a:p>
            <a:pPr algn="ctr"/>
            <a:r>
              <a:rPr sz="1050" b="1">
                <a:solidFill>
                  <a:srgbClr val="FFFFFF"/>
                </a:solidFill>
                <a:latin typeface="Aptos"/>
              </a:rPr>
              <a:t>🏠 HAD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31520" y="4800600"/>
            <a:ext cx="1463040" cy="603504"/>
          </a:xfrm>
          <a:prstGeom prst="roundRect">
            <a:avLst/>
          </a:prstGeom>
          <a:solidFill>
            <a:srgbClr val="568440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36576" tIns="18288" rIns="36576" bIns="18288" rtlCol="0" anchor="ctr"/>
          <a:lstStyle/>
          <a:p>
            <a:pPr algn="ctr"/>
            <a:r>
              <a:rPr sz="1050" b="1">
                <a:solidFill>
                  <a:srgbClr val="FFFFFF"/>
                </a:solidFill>
                <a:latin typeface="Aptos"/>
              </a:rPr>
              <a:t>🤝 DAC / CPTS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2514600" y="5486400"/>
            <a:ext cx="1554480" cy="603504"/>
          </a:xfrm>
          <a:prstGeom prst="roundRect">
            <a:avLst/>
          </a:prstGeom>
          <a:solidFill>
            <a:srgbClr val="C25E8C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36576" tIns="18288" rIns="36576" bIns="18288" rtlCol="0" anchor="ctr"/>
          <a:lstStyle/>
          <a:p>
            <a:pPr algn="ctr"/>
            <a:r>
              <a:rPr sz="1050" b="1">
                <a:solidFill>
                  <a:srgbClr val="FFFFFF"/>
                </a:solidFill>
                <a:latin typeface="Aptos"/>
              </a:rPr>
              <a:t>🧑‍🦽 KINÉ / ERGO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617720" y="5687568"/>
            <a:ext cx="1325880" cy="566928"/>
          </a:xfrm>
          <a:prstGeom prst="roundRect">
            <a:avLst/>
          </a:prstGeom>
          <a:solidFill>
            <a:srgbClr val="7F6E50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36576" tIns="18288" rIns="36576" bIns="18288" rtlCol="0" anchor="ctr"/>
          <a:lstStyle/>
          <a:p>
            <a:pPr algn="ctr"/>
            <a:r>
              <a:rPr sz="1050" b="1">
                <a:solidFill>
                  <a:srgbClr val="FFFFFF"/>
                </a:solidFill>
                <a:latin typeface="Aptos"/>
              </a:rPr>
              <a:t>🍽 NUTRITION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675120" y="5623560"/>
            <a:ext cx="1280160" cy="566928"/>
          </a:xfrm>
          <a:prstGeom prst="roundRect">
            <a:avLst/>
          </a:prstGeom>
          <a:solidFill>
            <a:srgbClr val="5A7DB4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36576" tIns="18288" rIns="36576" bIns="18288" rtlCol="0" anchor="ctr"/>
          <a:lstStyle/>
          <a:p>
            <a:pPr algn="ctr"/>
            <a:r>
              <a:rPr sz="1050" b="1">
                <a:solidFill>
                  <a:srgbClr val="FFFFFF"/>
                </a:solidFill>
                <a:latin typeface="Aptos"/>
              </a:rPr>
              <a:t>🚕 TRANSPORT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503920" y="5321808"/>
            <a:ext cx="1417320" cy="694944"/>
          </a:xfrm>
          <a:prstGeom prst="roundRect">
            <a:avLst/>
          </a:prstGeom>
          <a:solidFill>
            <a:srgbClr val="529C96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36576" tIns="18288" rIns="36576" bIns="18288" rtlCol="0" anchor="ctr"/>
          <a:lstStyle/>
          <a:p>
            <a:pPr algn="ctr"/>
            <a:r>
              <a:rPr sz="1050" b="1">
                <a:solidFill>
                  <a:srgbClr val="FFFFFF"/>
                </a:solidFill>
                <a:latin typeface="Aptos"/>
              </a:rPr>
              <a:t>🧹 AIDE À
DOMICILE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10287000" y="4681728"/>
            <a:ext cx="1325880" cy="585216"/>
          </a:xfrm>
          <a:prstGeom prst="roundRect">
            <a:avLst/>
          </a:prstGeom>
          <a:solidFill>
            <a:srgbClr val="C85A5A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36576" tIns="18288" rIns="36576" bIns="18288" rtlCol="0" anchor="ctr"/>
          <a:lstStyle/>
          <a:p>
            <a:pPr algn="ctr"/>
            <a:r>
              <a:rPr sz="1050" b="1">
                <a:solidFill>
                  <a:srgbClr val="FFFFFF"/>
                </a:solidFill>
                <a:latin typeface="Aptos"/>
              </a:rPr>
              <a:t>📞 TÉLÉSUIVI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0424160" y="2743200"/>
            <a:ext cx="1143000" cy="566928"/>
          </a:xfrm>
          <a:prstGeom prst="roundRect">
            <a:avLst/>
          </a:prstGeom>
          <a:solidFill>
            <a:srgbClr val="6876A5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36576" tIns="18288" rIns="36576" bIns="18288" rtlCol="0" anchor="ctr"/>
          <a:lstStyle/>
          <a:p>
            <a:pPr algn="ctr"/>
            <a:r>
              <a:rPr sz="1050" b="1">
                <a:solidFill>
                  <a:srgbClr val="FFFFFF"/>
                </a:solidFill>
                <a:latin typeface="Aptos"/>
              </a:rPr>
              <a:t>🏨 SMR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9052560" y="1874519"/>
            <a:ext cx="1417320" cy="694944"/>
          </a:xfrm>
          <a:prstGeom prst="roundRect">
            <a:avLst/>
          </a:prstGeom>
          <a:solidFill>
            <a:srgbClr val="A167B0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36576" tIns="18288" rIns="36576" bIns="18288" rtlCol="0" anchor="ctr"/>
          <a:lstStyle/>
          <a:p>
            <a:pPr algn="ctr"/>
            <a:r>
              <a:rPr sz="1050" b="1">
                <a:solidFill>
                  <a:srgbClr val="FFFFFF"/>
                </a:solidFill>
                <a:latin typeface="Aptos"/>
              </a:rPr>
              <a:t>🧠 ÉQUIPE
MOBILE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1965960" y="1874519"/>
            <a:ext cx="1463040" cy="694944"/>
          </a:xfrm>
          <a:prstGeom prst="roundRect">
            <a:avLst/>
          </a:prstGeom>
          <a:solidFill>
            <a:srgbClr val="4B9178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36576" tIns="18288" rIns="36576" bIns="18288" rtlCol="0" anchor="ctr"/>
          <a:lstStyle/>
          <a:p>
            <a:pPr algn="ctr"/>
            <a:r>
              <a:rPr sz="1050" b="1">
                <a:solidFill>
                  <a:srgbClr val="FFFFFF"/>
                </a:solidFill>
                <a:latin typeface="Aptos"/>
              </a:rPr>
              <a:t>🧾 ASSISTANT
SOCIAL</a:t>
            </a:r>
          </a:p>
        </p:txBody>
      </p:sp>
      <p:cxnSp>
        <p:nvCxnSpPr>
          <p:cNvPr id="20" name="Connector 19"/>
          <p:cNvCxnSpPr/>
          <p:nvPr/>
        </p:nvCxnSpPr>
        <p:spPr>
          <a:xfrm>
            <a:off x="982980" y="1152144"/>
            <a:ext cx="5097780" cy="2276856"/>
          </a:xfrm>
          <a:prstGeom prst="line">
            <a:avLst/>
          </a:prstGeom>
          <a:ln w="17780">
            <a:solidFill>
              <a:srgbClr val="CC434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or 20"/>
          <p:cNvCxnSpPr/>
          <p:nvPr/>
        </p:nvCxnSpPr>
        <p:spPr>
          <a:xfrm>
            <a:off x="2651760" y="1033271"/>
            <a:ext cx="3429000" cy="2395729"/>
          </a:xfrm>
          <a:prstGeom prst="line">
            <a:avLst/>
          </a:prstGeom>
          <a:ln w="17780">
            <a:solidFill>
              <a:srgbClr val="366AB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ctor 21"/>
          <p:cNvCxnSpPr/>
          <p:nvPr/>
        </p:nvCxnSpPr>
        <p:spPr>
          <a:xfrm>
            <a:off x="4594860" y="1088136"/>
            <a:ext cx="1485900" cy="2340864"/>
          </a:xfrm>
          <a:prstGeom prst="line">
            <a:avLst/>
          </a:prstGeom>
          <a:ln w="17780">
            <a:solidFill>
              <a:srgbClr val="3D8F6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ctor 22"/>
          <p:cNvCxnSpPr/>
          <p:nvPr/>
        </p:nvCxnSpPr>
        <p:spPr>
          <a:xfrm flipH="1">
            <a:off x="6080760" y="1033271"/>
            <a:ext cx="1348740" cy="2395729"/>
          </a:xfrm>
          <a:prstGeom prst="line">
            <a:avLst/>
          </a:prstGeom>
          <a:ln w="17780">
            <a:solidFill>
              <a:srgbClr val="8E52A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ctor 23"/>
          <p:cNvCxnSpPr/>
          <p:nvPr/>
        </p:nvCxnSpPr>
        <p:spPr>
          <a:xfrm flipH="1">
            <a:off x="6080760" y="982980"/>
            <a:ext cx="3131820" cy="2446020"/>
          </a:xfrm>
          <a:prstGeom prst="line">
            <a:avLst/>
          </a:prstGeom>
          <a:ln w="17780">
            <a:solidFill>
              <a:srgbClr val="239BB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ctor 24"/>
          <p:cNvCxnSpPr/>
          <p:nvPr/>
        </p:nvCxnSpPr>
        <p:spPr>
          <a:xfrm flipH="1">
            <a:off x="6080760" y="1179576"/>
            <a:ext cx="4892040" cy="2249424"/>
          </a:xfrm>
          <a:prstGeom prst="line">
            <a:avLst/>
          </a:prstGeom>
          <a:ln w="17780">
            <a:solidFill>
              <a:srgbClr val="E17E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ctor 25"/>
          <p:cNvCxnSpPr/>
          <p:nvPr/>
        </p:nvCxnSpPr>
        <p:spPr>
          <a:xfrm>
            <a:off x="1051560" y="2980944"/>
            <a:ext cx="5029200" cy="448056"/>
          </a:xfrm>
          <a:prstGeom prst="line">
            <a:avLst/>
          </a:prstGeom>
          <a:ln w="17780">
            <a:solidFill>
              <a:srgbClr val="655BA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ctor 26"/>
          <p:cNvCxnSpPr/>
          <p:nvPr/>
        </p:nvCxnSpPr>
        <p:spPr>
          <a:xfrm flipV="1">
            <a:off x="1463040" y="3429000"/>
            <a:ext cx="4617720" cy="1673352"/>
          </a:xfrm>
          <a:prstGeom prst="line">
            <a:avLst/>
          </a:prstGeom>
          <a:ln w="17780">
            <a:solidFill>
              <a:srgbClr val="56844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Connector 27"/>
          <p:cNvCxnSpPr/>
          <p:nvPr/>
        </p:nvCxnSpPr>
        <p:spPr>
          <a:xfrm flipV="1">
            <a:off x="3291840" y="3429000"/>
            <a:ext cx="2788920" cy="2359152"/>
          </a:xfrm>
          <a:prstGeom prst="line">
            <a:avLst/>
          </a:prstGeom>
          <a:ln w="17780">
            <a:solidFill>
              <a:srgbClr val="C25E8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nector 28"/>
          <p:cNvCxnSpPr/>
          <p:nvPr/>
        </p:nvCxnSpPr>
        <p:spPr>
          <a:xfrm flipV="1">
            <a:off x="5280659" y="3429000"/>
            <a:ext cx="800101" cy="2542031"/>
          </a:xfrm>
          <a:prstGeom prst="line">
            <a:avLst/>
          </a:prstGeom>
          <a:ln w="17780">
            <a:solidFill>
              <a:srgbClr val="7F6E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nector 29"/>
          <p:cNvCxnSpPr/>
          <p:nvPr/>
        </p:nvCxnSpPr>
        <p:spPr>
          <a:xfrm flipH="1" flipV="1">
            <a:off x="6080760" y="3429000"/>
            <a:ext cx="1234440" cy="2478024"/>
          </a:xfrm>
          <a:prstGeom prst="line">
            <a:avLst/>
          </a:prstGeom>
          <a:ln w="17780">
            <a:solidFill>
              <a:srgbClr val="5A7DB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ctor 30"/>
          <p:cNvCxnSpPr/>
          <p:nvPr/>
        </p:nvCxnSpPr>
        <p:spPr>
          <a:xfrm flipH="1" flipV="1">
            <a:off x="6080760" y="3429000"/>
            <a:ext cx="3131820" cy="2240280"/>
          </a:xfrm>
          <a:prstGeom prst="line">
            <a:avLst/>
          </a:prstGeom>
          <a:ln w="17780">
            <a:solidFill>
              <a:srgbClr val="529C9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nector 31"/>
          <p:cNvCxnSpPr/>
          <p:nvPr/>
        </p:nvCxnSpPr>
        <p:spPr>
          <a:xfrm flipH="1" flipV="1">
            <a:off x="6080760" y="3429000"/>
            <a:ext cx="4869180" cy="1545336"/>
          </a:xfrm>
          <a:prstGeom prst="line">
            <a:avLst/>
          </a:prstGeom>
          <a:ln w="17780">
            <a:solidFill>
              <a:srgbClr val="C85A5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nector 32"/>
          <p:cNvCxnSpPr/>
          <p:nvPr/>
        </p:nvCxnSpPr>
        <p:spPr>
          <a:xfrm flipH="1">
            <a:off x="6080760" y="3026664"/>
            <a:ext cx="4914900" cy="402336"/>
          </a:xfrm>
          <a:prstGeom prst="line">
            <a:avLst/>
          </a:prstGeom>
          <a:ln w="17780">
            <a:solidFill>
              <a:srgbClr val="6876A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nector 33"/>
          <p:cNvCxnSpPr/>
          <p:nvPr/>
        </p:nvCxnSpPr>
        <p:spPr>
          <a:xfrm flipH="1">
            <a:off x="6080760" y="2221991"/>
            <a:ext cx="3680460" cy="1207009"/>
          </a:xfrm>
          <a:prstGeom prst="line">
            <a:avLst/>
          </a:prstGeom>
          <a:ln w="17780">
            <a:solidFill>
              <a:srgbClr val="A167B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nector 34"/>
          <p:cNvCxnSpPr/>
          <p:nvPr/>
        </p:nvCxnSpPr>
        <p:spPr>
          <a:xfrm>
            <a:off x="2697480" y="2221991"/>
            <a:ext cx="3383280" cy="1207009"/>
          </a:xfrm>
          <a:prstGeom prst="line">
            <a:avLst/>
          </a:prstGeom>
          <a:ln w="17780">
            <a:solidFill>
              <a:srgbClr val="4B917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Connector 35"/>
          <p:cNvCxnSpPr/>
          <p:nvPr/>
        </p:nvCxnSpPr>
        <p:spPr>
          <a:xfrm flipV="1">
            <a:off x="982980" y="1033271"/>
            <a:ext cx="1668780" cy="118873"/>
          </a:xfrm>
          <a:prstGeom prst="line">
            <a:avLst/>
          </a:prstGeom>
          <a:ln w="10160">
            <a:solidFill>
              <a:srgbClr val="CC4348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nector 36"/>
          <p:cNvCxnSpPr/>
          <p:nvPr/>
        </p:nvCxnSpPr>
        <p:spPr>
          <a:xfrm>
            <a:off x="2651760" y="1033271"/>
            <a:ext cx="1943100" cy="54865"/>
          </a:xfrm>
          <a:prstGeom prst="line">
            <a:avLst/>
          </a:prstGeom>
          <a:ln w="10160">
            <a:solidFill>
              <a:srgbClr val="366AB3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onnector 37"/>
          <p:cNvCxnSpPr/>
          <p:nvPr/>
        </p:nvCxnSpPr>
        <p:spPr>
          <a:xfrm>
            <a:off x="2651760" y="1033271"/>
            <a:ext cx="45720" cy="1188720"/>
          </a:xfrm>
          <a:prstGeom prst="line">
            <a:avLst/>
          </a:prstGeom>
          <a:ln w="10160">
            <a:solidFill>
              <a:srgbClr val="366AB3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Connector 38"/>
          <p:cNvCxnSpPr/>
          <p:nvPr/>
        </p:nvCxnSpPr>
        <p:spPr>
          <a:xfrm flipH="1">
            <a:off x="1051560" y="2221991"/>
            <a:ext cx="1645920" cy="758953"/>
          </a:xfrm>
          <a:prstGeom prst="line">
            <a:avLst/>
          </a:prstGeom>
          <a:ln w="10160">
            <a:solidFill>
              <a:srgbClr val="4B9178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Connector 39"/>
          <p:cNvCxnSpPr/>
          <p:nvPr/>
        </p:nvCxnSpPr>
        <p:spPr>
          <a:xfrm flipV="1">
            <a:off x="4594860" y="982980"/>
            <a:ext cx="4617720" cy="105156"/>
          </a:xfrm>
          <a:prstGeom prst="line">
            <a:avLst/>
          </a:prstGeom>
          <a:ln w="10160">
            <a:solidFill>
              <a:srgbClr val="3D8F62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nector 40"/>
          <p:cNvCxnSpPr/>
          <p:nvPr/>
        </p:nvCxnSpPr>
        <p:spPr>
          <a:xfrm flipV="1">
            <a:off x="4594860" y="1033271"/>
            <a:ext cx="2834640" cy="54865"/>
          </a:xfrm>
          <a:prstGeom prst="line">
            <a:avLst/>
          </a:prstGeom>
          <a:ln w="10160">
            <a:solidFill>
              <a:srgbClr val="3D8F62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Connector 41"/>
          <p:cNvCxnSpPr/>
          <p:nvPr/>
        </p:nvCxnSpPr>
        <p:spPr>
          <a:xfrm flipV="1">
            <a:off x="7429500" y="982980"/>
            <a:ext cx="1783080" cy="50291"/>
          </a:xfrm>
          <a:prstGeom prst="line">
            <a:avLst/>
          </a:prstGeom>
          <a:ln w="10160">
            <a:solidFill>
              <a:srgbClr val="8E52AC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Connector 42"/>
          <p:cNvCxnSpPr/>
          <p:nvPr/>
        </p:nvCxnSpPr>
        <p:spPr>
          <a:xfrm>
            <a:off x="9212580" y="982980"/>
            <a:ext cx="0" cy="4686300"/>
          </a:xfrm>
          <a:prstGeom prst="line">
            <a:avLst/>
          </a:prstGeom>
          <a:ln w="10160">
            <a:solidFill>
              <a:srgbClr val="239BB4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Connector 43"/>
          <p:cNvCxnSpPr/>
          <p:nvPr/>
        </p:nvCxnSpPr>
        <p:spPr>
          <a:xfrm flipH="1">
            <a:off x="9212580" y="1179576"/>
            <a:ext cx="1760220" cy="4489704"/>
          </a:xfrm>
          <a:prstGeom prst="line">
            <a:avLst/>
          </a:prstGeom>
          <a:ln w="10160">
            <a:solidFill>
              <a:srgbClr val="E17E32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Connector 44"/>
          <p:cNvCxnSpPr/>
          <p:nvPr/>
        </p:nvCxnSpPr>
        <p:spPr>
          <a:xfrm>
            <a:off x="1051560" y="2980944"/>
            <a:ext cx="9898380" cy="1993392"/>
          </a:xfrm>
          <a:prstGeom prst="line">
            <a:avLst/>
          </a:prstGeom>
          <a:ln w="10160">
            <a:solidFill>
              <a:srgbClr val="655BA4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Connector 45"/>
          <p:cNvCxnSpPr/>
          <p:nvPr/>
        </p:nvCxnSpPr>
        <p:spPr>
          <a:xfrm>
            <a:off x="1463040" y="5102352"/>
            <a:ext cx="7749540" cy="566928"/>
          </a:xfrm>
          <a:prstGeom prst="line">
            <a:avLst/>
          </a:prstGeom>
          <a:ln w="10160">
            <a:solidFill>
              <a:srgbClr val="56844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Connector 46"/>
          <p:cNvCxnSpPr/>
          <p:nvPr/>
        </p:nvCxnSpPr>
        <p:spPr>
          <a:xfrm flipV="1">
            <a:off x="1463040" y="1088136"/>
            <a:ext cx="3131820" cy="4014216"/>
          </a:xfrm>
          <a:prstGeom prst="line">
            <a:avLst/>
          </a:prstGeom>
          <a:ln w="10160">
            <a:solidFill>
              <a:srgbClr val="56844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Connector 47"/>
          <p:cNvCxnSpPr/>
          <p:nvPr/>
        </p:nvCxnSpPr>
        <p:spPr>
          <a:xfrm flipV="1">
            <a:off x="3291840" y="5669280"/>
            <a:ext cx="5920740" cy="118872"/>
          </a:xfrm>
          <a:prstGeom prst="line">
            <a:avLst/>
          </a:prstGeom>
          <a:ln w="10160">
            <a:solidFill>
              <a:srgbClr val="C25E8C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Connector 48"/>
          <p:cNvCxnSpPr/>
          <p:nvPr/>
        </p:nvCxnSpPr>
        <p:spPr>
          <a:xfrm flipV="1">
            <a:off x="3291840" y="3026664"/>
            <a:ext cx="7703820" cy="2761488"/>
          </a:xfrm>
          <a:prstGeom prst="line">
            <a:avLst/>
          </a:prstGeom>
          <a:ln w="10160">
            <a:solidFill>
              <a:srgbClr val="C25E8C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Connector 49"/>
          <p:cNvCxnSpPr/>
          <p:nvPr/>
        </p:nvCxnSpPr>
        <p:spPr>
          <a:xfrm flipV="1">
            <a:off x="5280659" y="5669280"/>
            <a:ext cx="3931921" cy="301751"/>
          </a:xfrm>
          <a:prstGeom prst="line">
            <a:avLst/>
          </a:prstGeom>
          <a:ln w="10160">
            <a:solidFill>
              <a:srgbClr val="7F6E5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Connector 50"/>
          <p:cNvCxnSpPr/>
          <p:nvPr/>
        </p:nvCxnSpPr>
        <p:spPr>
          <a:xfrm flipV="1">
            <a:off x="7315200" y="5669280"/>
            <a:ext cx="1897380" cy="237744"/>
          </a:xfrm>
          <a:prstGeom prst="line">
            <a:avLst/>
          </a:prstGeom>
          <a:ln w="10160">
            <a:solidFill>
              <a:srgbClr val="5A7DB4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Connector 51"/>
          <p:cNvCxnSpPr/>
          <p:nvPr/>
        </p:nvCxnSpPr>
        <p:spPr>
          <a:xfrm flipH="1" flipV="1">
            <a:off x="4594860" y="1088136"/>
            <a:ext cx="6355080" cy="3886200"/>
          </a:xfrm>
          <a:prstGeom prst="line">
            <a:avLst/>
          </a:prstGeom>
          <a:ln w="10160">
            <a:solidFill>
              <a:srgbClr val="C85A5A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Connector 52"/>
          <p:cNvCxnSpPr/>
          <p:nvPr/>
        </p:nvCxnSpPr>
        <p:spPr>
          <a:xfrm flipH="1" flipV="1">
            <a:off x="2651760" y="1033271"/>
            <a:ext cx="8343900" cy="1993393"/>
          </a:xfrm>
          <a:prstGeom prst="line">
            <a:avLst/>
          </a:prstGeom>
          <a:ln w="10160">
            <a:solidFill>
              <a:srgbClr val="6876A5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Connector 53"/>
          <p:cNvCxnSpPr/>
          <p:nvPr/>
        </p:nvCxnSpPr>
        <p:spPr>
          <a:xfrm flipH="1" flipV="1">
            <a:off x="4594860" y="1088136"/>
            <a:ext cx="5166360" cy="1133855"/>
          </a:xfrm>
          <a:prstGeom prst="line">
            <a:avLst/>
          </a:prstGeom>
          <a:ln w="10160">
            <a:solidFill>
              <a:srgbClr val="A167B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Connector 54"/>
          <p:cNvCxnSpPr/>
          <p:nvPr/>
        </p:nvCxnSpPr>
        <p:spPr>
          <a:xfrm>
            <a:off x="9761220" y="2221991"/>
            <a:ext cx="1234440" cy="804673"/>
          </a:xfrm>
          <a:prstGeom prst="line">
            <a:avLst/>
          </a:prstGeom>
          <a:ln w="10160">
            <a:solidFill>
              <a:srgbClr val="A167B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Connector 55"/>
          <p:cNvCxnSpPr/>
          <p:nvPr/>
        </p:nvCxnSpPr>
        <p:spPr>
          <a:xfrm flipH="1" flipV="1">
            <a:off x="4594860" y="1088136"/>
            <a:ext cx="6377940" cy="91440"/>
          </a:xfrm>
          <a:prstGeom prst="line">
            <a:avLst/>
          </a:prstGeom>
          <a:ln w="10160">
            <a:solidFill>
              <a:srgbClr val="E17E32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Connector 56"/>
          <p:cNvCxnSpPr/>
          <p:nvPr/>
        </p:nvCxnSpPr>
        <p:spPr>
          <a:xfrm>
            <a:off x="982980" y="1152144"/>
            <a:ext cx="10012680" cy="1874520"/>
          </a:xfrm>
          <a:prstGeom prst="line">
            <a:avLst/>
          </a:prstGeom>
          <a:ln w="10160">
            <a:solidFill>
              <a:srgbClr val="CC4348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Connector 57"/>
          <p:cNvCxnSpPr/>
          <p:nvPr/>
        </p:nvCxnSpPr>
        <p:spPr>
          <a:xfrm>
            <a:off x="7429500" y="1033271"/>
            <a:ext cx="3543300" cy="146305"/>
          </a:xfrm>
          <a:prstGeom prst="line">
            <a:avLst/>
          </a:prstGeom>
          <a:ln w="10160">
            <a:solidFill>
              <a:srgbClr val="8E52AC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Connector 58"/>
          <p:cNvCxnSpPr/>
          <p:nvPr/>
        </p:nvCxnSpPr>
        <p:spPr>
          <a:xfrm>
            <a:off x="1051560" y="2980944"/>
            <a:ext cx="411480" cy="2121408"/>
          </a:xfrm>
          <a:prstGeom prst="line">
            <a:avLst/>
          </a:prstGeom>
          <a:ln w="10160">
            <a:solidFill>
              <a:srgbClr val="655BA4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Connector 59"/>
          <p:cNvCxnSpPr/>
          <p:nvPr/>
        </p:nvCxnSpPr>
        <p:spPr>
          <a:xfrm flipV="1">
            <a:off x="9212580" y="4974336"/>
            <a:ext cx="1737360" cy="694944"/>
          </a:xfrm>
          <a:prstGeom prst="line">
            <a:avLst/>
          </a:prstGeom>
          <a:ln w="10160">
            <a:solidFill>
              <a:srgbClr val="529C96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Connector 60"/>
          <p:cNvCxnSpPr/>
          <p:nvPr/>
        </p:nvCxnSpPr>
        <p:spPr>
          <a:xfrm flipH="1">
            <a:off x="1463040" y="2221991"/>
            <a:ext cx="1234440" cy="2880361"/>
          </a:xfrm>
          <a:prstGeom prst="line">
            <a:avLst/>
          </a:prstGeom>
          <a:ln w="10160">
            <a:solidFill>
              <a:srgbClr val="4B9178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Oval 61"/>
          <p:cNvSpPr/>
          <p:nvPr/>
        </p:nvSpPr>
        <p:spPr>
          <a:xfrm>
            <a:off x="4069080" y="1783080"/>
            <a:ext cx="1097280" cy="530352"/>
          </a:xfrm>
          <a:prstGeom prst="ellipse">
            <a:avLst/>
          </a:prstGeom>
          <a:solidFill>
            <a:srgbClr val="DA4646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880" b="1">
                <a:solidFill>
                  <a:srgbClr val="FFFFFF"/>
                </a:solidFill>
                <a:latin typeface="Aptos"/>
              </a:rPr>
              <a:t>⚠ Chute</a:t>
            </a:r>
          </a:p>
        </p:txBody>
      </p:sp>
      <p:sp>
        <p:nvSpPr>
          <p:cNvPr id="63" name="Oval 62"/>
          <p:cNvSpPr/>
          <p:nvPr/>
        </p:nvSpPr>
        <p:spPr>
          <a:xfrm>
            <a:off x="6446520" y="1783080"/>
            <a:ext cx="1097280" cy="530352"/>
          </a:xfrm>
          <a:prstGeom prst="ellipse">
            <a:avLst/>
          </a:prstGeom>
          <a:solidFill>
            <a:srgbClr val="9150AA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880" b="1">
                <a:solidFill>
                  <a:srgbClr val="FFFFFF"/>
                </a:solidFill>
                <a:latin typeface="Aptos"/>
              </a:rPr>
              <a:t>💊 Iatrogénie</a:t>
            </a:r>
          </a:p>
        </p:txBody>
      </p:sp>
      <p:sp>
        <p:nvSpPr>
          <p:cNvPr id="64" name="Oval 63"/>
          <p:cNvSpPr/>
          <p:nvPr/>
        </p:nvSpPr>
        <p:spPr>
          <a:xfrm>
            <a:off x="4251960" y="4251960"/>
            <a:ext cx="1097280" cy="530352"/>
          </a:xfrm>
          <a:prstGeom prst="ellipse">
            <a:avLst/>
          </a:prstGeom>
          <a:solidFill>
            <a:srgbClr val="E1822D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880" b="1">
                <a:solidFill>
                  <a:srgbClr val="FFFFFF"/>
                </a:solidFill>
                <a:latin typeface="Aptos"/>
              </a:rPr>
              <a:t>🧠 Delirium</a:t>
            </a:r>
          </a:p>
        </p:txBody>
      </p:sp>
      <p:sp>
        <p:nvSpPr>
          <p:cNvPr id="65" name="Oval 64"/>
          <p:cNvSpPr/>
          <p:nvPr/>
        </p:nvSpPr>
        <p:spPr>
          <a:xfrm>
            <a:off x="6995160" y="4160520"/>
            <a:ext cx="1097280" cy="530352"/>
          </a:xfrm>
          <a:prstGeom prst="ellipse">
            <a:avLst/>
          </a:prstGeom>
          <a:solidFill>
            <a:srgbClr val="4B7DB9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880" b="1">
                <a:solidFill>
                  <a:srgbClr val="FFFFFF"/>
                </a:solidFill>
                <a:latin typeface="Aptos"/>
              </a:rPr>
              <a:t>📉 Déclin
fonctionnel</a:t>
            </a:r>
          </a:p>
        </p:txBody>
      </p:sp>
      <p:sp>
        <p:nvSpPr>
          <p:cNvPr id="66" name="Oval 65"/>
          <p:cNvSpPr/>
          <p:nvPr/>
        </p:nvSpPr>
        <p:spPr>
          <a:xfrm>
            <a:off x="4892040" y="2240280"/>
            <a:ext cx="1097280" cy="530352"/>
          </a:xfrm>
          <a:prstGeom prst="ellipse">
            <a:avLst/>
          </a:prstGeom>
          <a:solidFill>
            <a:srgbClr val="5A5A5A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880" b="1">
                <a:solidFill>
                  <a:srgbClr val="FFFFFF"/>
                </a:solidFill>
                <a:latin typeface="Aptos"/>
              </a:rPr>
              <a:t>❓ Qui fait quoi ?</a:t>
            </a:r>
          </a:p>
        </p:txBody>
      </p:sp>
      <p:sp>
        <p:nvSpPr>
          <p:cNvPr id="67" name="Oval 66"/>
          <p:cNvSpPr/>
          <p:nvPr/>
        </p:nvSpPr>
        <p:spPr>
          <a:xfrm>
            <a:off x="6446520" y="2468880"/>
            <a:ext cx="1097280" cy="530352"/>
          </a:xfrm>
          <a:prstGeom prst="ellipse">
            <a:avLst/>
          </a:prstGeom>
          <a:solidFill>
            <a:srgbClr val="469678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880" b="1">
                <a:solidFill>
                  <a:srgbClr val="FFFFFF"/>
                </a:solidFill>
                <a:latin typeface="Aptos"/>
              </a:rPr>
              <a:t>⏱ 24–72 h</a:t>
            </a:r>
          </a:p>
        </p:txBody>
      </p:sp>
      <p:sp>
        <p:nvSpPr>
          <p:cNvPr id="68" name="Oval 67"/>
          <p:cNvSpPr/>
          <p:nvPr/>
        </p:nvSpPr>
        <p:spPr>
          <a:xfrm>
            <a:off x="3063240" y="3703320"/>
            <a:ext cx="1097280" cy="530352"/>
          </a:xfrm>
          <a:prstGeom prst="ellipse">
            <a:avLst/>
          </a:prstGeom>
          <a:solidFill>
            <a:srgbClr val="3769A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880" b="1">
                <a:solidFill>
                  <a:srgbClr val="FFFFFF"/>
                </a:solidFill>
                <a:latin typeface="Aptos"/>
              </a:rPr>
              <a:t>📄 Lettre
de sortie</a:t>
            </a:r>
          </a:p>
        </p:txBody>
      </p:sp>
      <p:sp>
        <p:nvSpPr>
          <p:cNvPr id="69" name="Oval 68"/>
          <p:cNvSpPr/>
          <p:nvPr/>
        </p:nvSpPr>
        <p:spPr>
          <a:xfrm>
            <a:off x="7818120" y="3429000"/>
            <a:ext cx="1097280" cy="530352"/>
          </a:xfrm>
          <a:prstGeom prst="ellipse">
            <a:avLst/>
          </a:prstGeom>
          <a:solidFill>
            <a:srgbClr val="BE5050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880" b="1">
                <a:solidFill>
                  <a:srgbClr val="FFFFFF"/>
                </a:solidFill>
                <a:latin typeface="Aptos"/>
              </a:rPr>
              <a:t>☎ N° à appeler</a:t>
            </a:r>
          </a:p>
        </p:txBody>
      </p:sp>
      <p:sp>
        <p:nvSpPr>
          <p:cNvPr id="70" name="Oval 69"/>
          <p:cNvSpPr/>
          <p:nvPr/>
        </p:nvSpPr>
        <p:spPr>
          <a:xfrm>
            <a:off x="4343400" y="4937760"/>
            <a:ext cx="1097280" cy="530352"/>
          </a:xfrm>
          <a:prstGeom prst="ellipse">
            <a:avLst/>
          </a:prstGeom>
          <a:solidFill>
            <a:srgbClr val="AA4646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880" b="1">
                <a:solidFill>
                  <a:srgbClr val="FFFFFF"/>
                </a:solidFill>
                <a:latin typeface="Aptos"/>
              </a:rPr>
              <a:t>🔁 Réhospitalisation</a:t>
            </a:r>
          </a:p>
        </p:txBody>
      </p:sp>
      <p:sp>
        <p:nvSpPr>
          <p:cNvPr id="71" name="Oval 70"/>
          <p:cNvSpPr/>
          <p:nvPr/>
        </p:nvSpPr>
        <p:spPr>
          <a:xfrm>
            <a:off x="7909560" y="4480560"/>
            <a:ext cx="1097280" cy="530352"/>
          </a:xfrm>
          <a:prstGeom prst="ellipse">
            <a:avLst/>
          </a:prstGeom>
          <a:solidFill>
            <a:srgbClr val="5A9155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880" b="1">
                <a:solidFill>
                  <a:srgbClr val="FFFFFF"/>
                </a:solidFill>
                <a:latin typeface="Aptos"/>
              </a:rPr>
              <a:t>🏡 Environnement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1508760" y="6291072"/>
            <a:ext cx="9144000" cy="228600"/>
          </a:xfrm>
          <a:prstGeom prst="rect">
            <a:avLst/>
          </a:prstGeom>
          <a:noFill/>
        </p:spPr>
        <p:txBody>
          <a:bodyPr wrap="square" lIns="45720" tIns="27432" rIns="45720" bIns="27432">
            <a:spAutoFit/>
          </a:bodyPr>
          <a:lstStyle/>
          <a:p>
            <a:pPr algn="ctr"/>
            <a:r>
              <a:rPr sz="1019" b="1">
                <a:solidFill>
                  <a:srgbClr val="3C3C3C"/>
                </a:solidFill>
                <a:latin typeface="Aptos"/>
              </a:rPr>
              <a:t>INFORMATION ↔ COORDINATION ↔ ANTICIPATION ↔ CONCILIATION ↔ ÉDUCATION ↔ SUIVI ↔ RÉÉVALUATION ↔ ADAPTATION</a:t>
            </a:r>
          </a:p>
        </p:txBody>
      </p:sp>
      <p:sp>
        <p:nvSpPr>
          <p:cNvPr id="73" name="ZoneTexte 72">
            <a:extLst>
              <a:ext uri="{FF2B5EF4-FFF2-40B4-BE49-F238E27FC236}">
                <a16:creationId xmlns:a16="http://schemas.microsoft.com/office/drawing/2014/main" id="{4654752D-2CEB-FF80-22A6-0EBA579DF284}"/>
              </a:ext>
            </a:extLst>
          </p:cNvPr>
          <p:cNvSpPr txBox="1"/>
          <p:nvPr/>
        </p:nvSpPr>
        <p:spPr>
          <a:xfrm>
            <a:off x="-23443" y="-25985"/>
            <a:ext cx="36467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Pas non plus d’usine à gaz visuelle!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7F46B227-B46C-AA3B-E8FF-2AD19D6331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3037" y="111724"/>
            <a:ext cx="10000776" cy="6634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9275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ACF2C0-B173-E9BD-56E6-2A118BE739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rgbClr val="FF0000"/>
                </a:solidFill>
              </a:rPr>
              <a:t>Qu’est-ce qui est attendu?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DD2A52D-BFCC-A3CF-3507-640A08CC51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Des messages clés </a:t>
            </a:r>
          </a:p>
          <a:p>
            <a:r>
              <a:rPr lang="fr-FR" dirty="0"/>
              <a:t>Des sources fiables et citées</a:t>
            </a:r>
          </a:p>
          <a:p>
            <a:r>
              <a:rPr lang="fr-FR" dirty="0"/>
              <a:t>Peu de texte</a:t>
            </a:r>
          </a:p>
          <a:p>
            <a:r>
              <a:rPr lang="fr-FR" dirty="0"/>
              <a:t>Un plan simple et clairement énoncé </a:t>
            </a:r>
          </a:p>
          <a:p>
            <a:r>
              <a:rPr lang="fr-FR" dirty="0"/>
              <a:t>Une présentation en discours spontané: pas de lecture d’écran ni de feuille de notes</a:t>
            </a:r>
          </a:p>
          <a:p>
            <a:r>
              <a:rPr lang="fr-FR" dirty="0"/>
              <a:t>Uniquement des illustrations et schémas qui servent le message général</a:t>
            </a:r>
          </a:p>
        </p:txBody>
      </p:sp>
    </p:spTree>
    <p:extLst>
      <p:ext uri="{BB962C8B-B14F-4D97-AF65-F5344CB8AC3E}">
        <p14:creationId xmlns:p14="http://schemas.microsoft.com/office/powerpoint/2010/main" val="27266272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7BD7242D-AF42-DDED-41D7-28BDCA3F5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540" y="0"/>
            <a:ext cx="102909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0088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FF0000"/>
                </a:solidFill>
              </a:rPr>
              <a:t>Groupes de présentations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fr-FR" dirty="0">
                <a:solidFill>
                  <a:srgbClr val="00B0F0"/>
                </a:solidFill>
              </a:rPr>
              <a:t>Lundi 31 août: Constitution des groupes et choix des sujets</a:t>
            </a:r>
          </a:p>
          <a:p>
            <a:r>
              <a:rPr lang="fr-FR" dirty="0">
                <a:solidFill>
                  <a:srgbClr val="00B0F0"/>
                </a:solidFill>
              </a:rPr>
              <a:t>Lundi 14 septembre: après-midi libre avec salle réservée pour travaux en groupe</a:t>
            </a:r>
          </a:p>
          <a:p>
            <a:r>
              <a:rPr lang="fr-FR" b="1" dirty="0"/>
              <a:t>Groupe 1</a:t>
            </a:r>
            <a:r>
              <a:rPr lang="fr-FR" dirty="0"/>
              <a:t>: Vieillissement et changement climatique  </a:t>
            </a:r>
          </a:p>
          <a:p>
            <a:r>
              <a:rPr lang="fr-FR" b="1" dirty="0"/>
              <a:t>Groupe 2</a:t>
            </a:r>
            <a:r>
              <a:rPr lang="fr-FR" dirty="0"/>
              <a:t>: Accompagnement des patients atteints de troubles cognitifs et de leurs aidants </a:t>
            </a:r>
          </a:p>
          <a:p>
            <a:r>
              <a:rPr lang="fr-FR" b="1" dirty="0"/>
              <a:t>Groupe 3: </a:t>
            </a:r>
            <a:r>
              <a:rPr lang="fr-FR" dirty="0"/>
              <a:t>Prévention de l’isolement social </a:t>
            </a:r>
          </a:p>
          <a:p>
            <a:r>
              <a:rPr lang="fr-FR" b="1" dirty="0"/>
              <a:t>Groupe 4</a:t>
            </a:r>
            <a:r>
              <a:rPr lang="fr-FR" dirty="0"/>
              <a:t>: la robotique dans l’aide à la personne: solution d’avenir? </a:t>
            </a:r>
          </a:p>
          <a:p>
            <a:r>
              <a:rPr lang="fr-FR" b="1" dirty="0"/>
              <a:t>Groupe 5: </a:t>
            </a:r>
            <a:r>
              <a:rPr lang="fr-FR" dirty="0"/>
              <a:t>Alternatives à l’EHPAD et nouveaux modes d’hébergement pour demain </a:t>
            </a:r>
          </a:p>
          <a:p>
            <a:r>
              <a:rPr lang="fr-FR" b="1" dirty="0"/>
              <a:t>Groupe 6: </a:t>
            </a:r>
            <a:r>
              <a:rPr lang="fr-FR" dirty="0"/>
              <a:t>Enjeux de citoyenneté </a:t>
            </a:r>
          </a:p>
          <a:p>
            <a:r>
              <a:rPr lang="fr-FR" b="1" dirty="0"/>
              <a:t>Groupe 7: </a:t>
            </a:r>
            <a:r>
              <a:rPr lang="fr-FR" dirty="0"/>
              <a:t>Enjeux légaux et éthiques autour des directives anticipées</a:t>
            </a:r>
          </a:p>
          <a:p>
            <a:r>
              <a:rPr lang="fr-FR" b="1" dirty="0"/>
              <a:t>Groupe 8</a:t>
            </a:r>
            <a:r>
              <a:rPr lang="fr-FR" dirty="0"/>
              <a:t>: Comment l’IA peut-elle améliorer le parcours des personnes âgées?</a:t>
            </a:r>
          </a:p>
          <a:p>
            <a:r>
              <a:rPr lang="fr-FR" b="1" dirty="0"/>
              <a:t>Groupe 9:</a:t>
            </a:r>
            <a:r>
              <a:rPr lang="fr-FR" dirty="0"/>
              <a:t> Les objets connectés: bénéfices potentiels et acceptabilité ?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507872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59628"/>
          </a:xfrm>
        </p:spPr>
        <p:txBody>
          <a:bodyPr>
            <a:normAutofit fontScale="90000"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Programme des présentations</a:t>
            </a:r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35258924"/>
              </p:ext>
            </p:extLst>
          </p:nvPr>
        </p:nvGraphicFramePr>
        <p:xfrm>
          <a:off x="748553" y="824754"/>
          <a:ext cx="10515600" cy="582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4455">
                  <a:extLst>
                    <a:ext uri="{9D8B030D-6E8A-4147-A177-3AD203B41FA5}">
                      <a16:colId xmlns:a16="http://schemas.microsoft.com/office/drawing/2014/main" val="1684529234"/>
                    </a:ext>
                  </a:extLst>
                </a:gridCol>
                <a:gridCol w="4226451">
                  <a:extLst>
                    <a:ext uri="{9D8B030D-6E8A-4147-A177-3AD203B41FA5}">
                      <a16:colId xmlns:a16="http://schemas.microsoft.com/office/drawing/2014/main" val="1004067201"/>
                    </a:ext>
                  </a:extLst>
                </a:gridCol>
                <a:gridCol w="1578603">
                  <a:extLst>
                    <a:ext uri="{9D8B030D-6E8A-4147-A177-3AD203B41FA5}">
                      <a16:colId xmlns:a16="http://schemas.microsoft.com/office/drawing/2014/main" val="2875000134"/>
                    </a:ext>
                  </a:extLst>
                </a:gridCol>
                <a:gridCol w="3706091">
                  <a:extLst>
                    <a:ext uri="{9D8B030D-6E8A-4147-A177-3AD203B41FA5}">
                      <a16:colId xmlns:a16="http://schemas.microsoft.com/office/drawing/2014/main" val="340471434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GROUPE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Sujet</a:t>
                      </a:r>
                      <a:r>
                        <a:rPr lang="fr-FR" sz="1400" baseline="0" dirty="0"/>
                        <a:t> de la présentation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/>
                        <a:t>Tuteur</a:t>
                      </a:r>
                    </a:p>
                    <a:p>
                      <a:pPr algn="ctr"/>
                      <a:endParaRPr lang="fr-F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45616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400" b="1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/>
                        <a:t>Vieillissement et changement climatique</a:t>
                      </a:r>
                    </a:p>
                    <a:p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28/09 15h30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/>
                        <a:t>Thomas Gilbert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hlinkClick r:id="rId2"/>
                        </a:rPr>
                        <a:t>thomas.gilbert@chu-lyon.fr</a:t>
                      </a:r>
                      <a:r>
                        <a:rPr lang="fr-FR" sz="1400" dirty="0"/>
                        <a:t> </a:t>
                      </a:r>
                    </a:p>
                    <a:p>
                      <a:endParaRPr lang="fr-F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68620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400" b="1" dirty="0"/>
                        <a:t>2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b="1" dirty="0"/>
                        <a:t>Accompagnement patients troubles cognitifs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/>
                        <a:t>09/10 9h30</a:t>
                      </a:r>
                    </a:p>
                    <a:p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/>
                        <a:t>Véronique Chambard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hlinkClick r:id="rId3"/>
                        </a:rPr>
                        <a:t>Véronique.chambard@chu-lyon.fr</a:t>
                      </a:r>
                      <a:r>
                        <a:rPr lang="fr-FR" sz="1400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37923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400" b="1" dirty="0"/>
                        <a:t>3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b="1" dirty="0"/>
                        <a:t>Prévention de l’isolement social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/>
                        <a:t>09/10 11h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/>
                        <a:t>Véronique Chambard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hlinkClick r:id="rId3"/>
                        </a:rPr>
                        <a:t>Véronique.chambard@chu-lyon.fr</a:t>
                      </a:r>
                      <a:r>
                        <a:rPr lang="fr-FR" sz="1400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3288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400" b="1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b="1" dirty="0"/>
                        <a:t>Robotique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09/10 11h30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/>
                        <a:t>Thomas Gilbert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hlinkClick r:id="rId2"/>
                        </a:rPr>
                        <a:t>thomas.gilbert@chu-lyon.fr</a:t>
                      </a:r>
                      <a:r>
                        <a:rPr lang="fr-FR" sz="1400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88171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400" b="1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/>
                        <a:t>Alternatives à l’EHPAD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12/10 15h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>
                          <a:solidFill>
                            <a:schemeClr val="tx1"/>
                          </a:solidFill>
                        </a:rPr>
                        <a:t>Dr. Emilie ARABIAN</a:t>
                      </a:r>
                    </a:p>
                    <a:p>
                      <a:r>
                        <a:rPr lang="fr-FR" sz="1400" dirty="0">
                          <a:solidFill>
                            <a:schemeClr val="tx1"/>
                          </a:solidFill>
                          <a:hlinkClick r:id="rId4"/>
                        </a:rPr>
                        <a:t>e_arabian@yahoo.fr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10175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400" b="1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b="1" dirty="0"/>
                        <a:t>Enjeux de citoyenneté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12/10 16h30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Dr. Julien </a:t>
                      </a:r>
                      <a:r>
                        <a:rPr lang="fr-FR" sz="1400" dirty="0" err="1"/>
                        <a:t>Vernaudon</a:t>
                      </a:r>
                      <a:endParaRPr lang="fr-FR" sz="1400" dirty="0"/>
                    </a:p>
                    <a:p>
                      <a:r>
                        <a:rPr lang="fr-FR" sz="1400" dirty="0">
                          <a:hlinkClick r:id="rId5"/>
                        </a:rPr>
                        <a:t>JVernaudon@hno.fr</a:t>
                      </a:r>
                      <a:r>
                        <a:rPr lang="fr-FR" sz="1400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62255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400" b="1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/>
                        <a:t>Directives anticipées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23/10 10h30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Dr. Guillaume </a:t>
                      </a:r>
                      <a:r>
                        <a:rPr lang="fr-FR" sz="1400" dirty="0" err="1"/>
                        <a:t>Economos</a:t>
                      </a:r>
                      <a:endParaRPr lang="fr-FR" sz="1400" dirty="0"/>
                    </a:p>
                    <a:p>
                      <a:r>
                        <a:rPr lang="fr-FR" sz="1400" dirty="0">
                          <a:hlinkClick r:id="rId6"/>
                        </a:rPr>
                        <a:t>Guillaume.economos@chu-lyon.fr</a:t>
                      </a:r>
                      <a:endParaRPr lang="fr-F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31682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400" b="1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b="1" dirty="0"/>
                        <a:t>IA et parcours de santé des personnes âgées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02/11 16h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/>
                        <a:t>Thomas Gilbert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hlinkClick r:id="rId2"/>
                        </a:rPr>
                        <a:t>thomas.gilbert@chu-lyon.fr</a:t>
                      </a:r>
                      <a:r>
                        <a:rPr lang="fr-FR" sz="1400" dirty="0"/>
                        <a:t> </a:t>
                      </a:r>
                    </a:p>
                    <a:p>
                      <a:endParaRPr lang="fr-FR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71969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400" b="1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b="1" dirty="0"/>
                        <a:t>Acceptabilité des outils connectés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02/11 16h30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/>
                        <a:t>Thomas Gilbert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hlinkClick r:id="rId2"/>
                        </a:rPr>
                        <a:t>thomas.gilbert@chu-lyon.fr</a:t>
                      </a:r>
                      <a:r>
                        <a:rPr lang="fr-FR" sz="1400" dirty="0"/>
                        <a:t> </a:t>
                      </a:r>
                    </a:p>
                    <a:p>
                      <a:endParaRPr lang="fr-FR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21767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66488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002060"/>
                </a:solidFill>
              </a:rPr>
              <a:t>Responsable d’enseignement</a:t>
            </a:r>
          </a:p>
        </p:txBody>
      </p:sp>
      <p:sp>
        <p:nvSpPr>
          <p:cNvPr id="4" name="Espace réservé du contenu 3"/>
          <p:cNvSpPr txBox="1">
            <a:spLocks noGrp="1"/>
          </p:cNvSpPr>
          <p:nvPr>
            <p:ph idx="1"/>
          </p:nvPr>
        </p:nvSpPr>
        <p:spPr>
          <a:xfrm>
            <a:off x="838200" y="2417836"/>
            <a:ext cx="10515600" cy="3060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just">
              <a:buNone/>
            </a:pPr>
            <a:r>
              <a:rPr lang="fr-FR" b="1" dirty="0"/>
              <a:t>Pr Thomas GILBERT</a:t>
            </a:r>
          </a:p>
          <a:p>
            <a:pPr marL="0" indent="0" algn="just">
              <a:buNone/>
            </a:pPr>
            <a:r>
              <a:rPr lang="fr-FR" dirty="0"/>
              <a:t>PU-PH de gériatrie</a:t>
            </a:r>
          </a:p>
          <a:p>
            <a:pPr marL="0" indent="0" algn="just">
              <a:buNone/>
            </a:pPr>
            <a:r>
              <a:rPr lang="fr-FR" dirty="0"/>
              <a:t>Hospices Civils de Lyon, CHU Lyon-sud; </a:t>
            </a:r>
          </a:p>
          <a:p>
            <a:pPr marL="0" indent="0" algn="just">
              <a:buNone/>
            </a:pPr>
            <a:r>
              <a:rPr lang="fr-FR" dirty="0"/>
              <a:t>Unité Inserm U1290 RESHAPE (</a:t>
            </a:r>
            <a:r>
              <a:rPr lang="fr-FR" dirty="0" err="1"/>
              <a:t>Research</a:t>
            </a:r>
            <a:r>
              <a:rPr lang="fr-FR" dirty="0"/>
              <a:t> on Healthcare Performance) </a:t>
            </a:r>
          </a:p>
          <a:p>
            <a:pPr marL="0" indent="0" algn="just">
              <a:buNone/>
            </a:pPr>
            <a:endParaRPr lang="fr-FR" dirty="0"/>
          </a:p>
          <a:p>
            <a:pPr marL="0" indent="0" algn="just">
              <a:buNone/>
            </a:pPr>
            <a:r>
              <a:rPr lang="fr-FR" dirty="0"/>
              <a:t>Pour toute question </a:t>
            </a:r>
            <a:r>
              <a:rPr lang="fr-FR" dirty="0">
                <a:sym typeface="Wingdings" panose="05000000000000000000" pitchFamily="2" charset="2"/>
              </a:rPr>
              <a:t> </a:t>
            </a:r>
            <a:r>
              <a:rPr lang="fr-FR" dirty="0">
                <a:hlinkClick r:id="rId2"/>
              </a:rPr>
              <a:t>thomas.gilbert@chu-lyon.fr</a:t>
            </a:r>
            <a:r>
              <a:rPr lang="fr-FR" dirty="0"/>
              <a:t> 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50532" y="1827322"/>
            <a:ext cx="2381068" cy="952427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5926" t="12963" r="26296" b="12716"/>
          <a:stretch/>
        </p:blipFill>
        <p:spPr>
          <a:xfrm>
            <a:off x="7334432" y="1484386"/>
            <a:ext cx="1638300" cy="163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5760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002060"/>
                </a:solidFill>
              </a:rPr>
              <a:t>Objectifs généraux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/>
          </a:bodyPr>
          <a:lstStyle/>
          <a:p>
            <a:r>
              <a:rPr lang="fr-FR" dirty="0"/>
              <a:t>Connaître les principaux </a:t>
            </a:r>
            <a:r>
              <a:rPr lang="fr-FR" b="1" dirty="0">
                <a:solidFill>
                  <a:srgbClr val="00B0F0"/>
                </a:solidFill>
              </a:rPr>
              <a:t>enjeux de santé publique et sociétaux </a:t>
            </a:r>
            <a:r>
              <a:rPr lang="fr-FR" dirty="0"/>
              <a:t>en lien avec l’évolution démographique de la population</a:t>
            </a:r>
          </a:p>
          <a:p>
            <a:r>
              <a:rPr lang="fr-FR" dirty="0"/>
              <a:t>Comprendre les notions de complexité, fragilité, multi-morbidité ; </a:t>
            </a:r>
            <a:r>
              <a:rPr lang="fr-FR" b="1" dirty="0">
                <a:solidFill>
                  <a:srgbClr val="00B0F0"/>
                </a:solidFill>
              </a:rPr>
              <a:t>les grands syndromes gériatriques et leur prévention</a:t>
            </a:r>
          </a:p>
          <a:p>
            <a:r>
              <a:rPr lang="fr-FR" dirty="0"/>
              <a:t>Appréhender les grands principes de </a:t>
            </a:r>
            <a:r>
              <a:rPr lang="fr-FR" b="1" dirty="0">
                <a:solidFill>
                  <a:srgbClr val="00B0F0"/>
                </a:solidFill>
              </a:rPr>
              <a:t>l’accompagnement des personnes âgées aux besoins complexes</a:t>
            </a:r>
            <a:r>
              <a:rPr lang="fr-FR" dirty="0"/>
              <a:t>, et l’intérêt des coordinations multi-professionnelles</a:t>
            </a:r>
          </a:p>
          <a:p>
            <a:r>
              <a:rPr lang="fr-FR" dirty="0"/>
              <a:t>Découvrir </a:t>
            </a:r>
            <a:r>
              <a:rPr lang="fr-FR" b="1" dirty="0">
                <a:solidFill>
                  <a:srgbClr val="00B0F0"/>
                </a:solidFill>
              </a:rPr>
              <a:t>les champs d’innovation </a:t>
            </a:r>
            <a:r>
              <a:rPr lang="fr-FR" dirty="0"/>
              <a:t>possibles pour améliorer les parcours et l’accompagnement des personnes âgées à travers des nouveaux métiers ou des dispositifs connectés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981423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0070C0"/>
                </a:solidFill>
              </a:rPr>
              <a:t>PROGRAMME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65BDA9F0-43A7-CA96-AFA9-54C4EBC74A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264289"/>
              </p:ext>
            </p:extLst>
          </p:nvPr>
        </p:nvGraphicFramePr>
        <p:xfrm>
          <a:off x="1963271" y="1690688"/>
          <a:ext cx="8411880" cy="34354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3960">
                  <a:extLst>
                    <a:ext uri="{9D8B030D-6E8A-4147-A177-3AD203B41FA5}">
                      <a16:colId xmlns:a16="http://schemas.microsoft.com/office/drawing/2014/main" val="3049037029"/>
                    </a:ext>
                  </a:extLst>
                </a:gridCol>
                <a:gridCol w="2803960">
                  <a:extLst>
                    <a:ext uri="{9D8B030D-6E8A-4147-A177-3AD203B41FA5}">
                      <a16:colId xmlns:a16="http://schemas.microsoft.com/office/drawing/2014/main" val="3436812633"/>
                    </a:ext>
                  </a:extLst>
                </a:gridCol>
                <a:gridCol w="2803960">
                  <a:extLst>
                    <a:ext uri="{9D8B030D-6E8A-4147-A177-3AD203B41FA5}">
                      <a16:colId xmlns:a16="http://schemas.microsoft.com/office/drawing/2014/main" val="463273239"/>
                    </a:ext>
                  </a:extLst>
                </a:gridCol>
              </a:tblGrid>
              <a:tr h="4338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Cours magistraux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Enseignement dirigé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5411277"/>
                  </a:ext>
                </a:extLst>
              </a:tr>
              <a:tr h="748900">
                <a:tc>
                  <a:txBody>
                    <a:bodyPr/>
                    <a:lstStyle/>
                    <a:p>
                      <a:r>
                        <a:rPr lang="fr-FR" dirty="0"/>
                        <a:t>Enjeux démographiques et sociétaux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6h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3 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5786390"/>
                  </a:ext>
                </a:extLst>
              </a:tr>
              <a:tr h="1069857">
                <a:tc>
                  <a:txBody>
                    <a:bodyPr/>
                    <a:lstStyle/>
                    <a:p>
                      <a:r>
                        <a:rPr lang="fr-FR" dirty="0"/>
                        <a:t>Les grands syndromes gériatriques et leur prévention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9,5h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/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6975198"/>
                  </a:ext>
                </a:extLst>
              </a:tr>
              <a:tr h="748900">
                <a:tc>
                  <a:txBody>
                    <a:bodyPr/>
                    <a:lstStyle/>
                    <a:p>
                      <a:r>
                        <a:rPr lang="fr-FR" dirty="0"/>
                        <a:t>Filières et parcours de soins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2h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2h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340032"/>
                  </a:ext>
                </a:extLst>
              </a:tr>
              <a:tr h="433886">
                <a:tc>
                  <a:txBody>
                    <a:bodyPr/>
                    <a:lstStyle/>
                    <a:p>
                      <a:r>
                        <a:rPr lang="fr-FR" dirty="0"/>
                        <a:t>Outils numériques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2h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1,5h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53715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49488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rgbClr val="0070C0"/>
                </a:solidFill>
              </a:rPr>
              <a:t>1. Enjeux démographiques et sociétaux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/>
              <a:t>•	Enjeux démographiques</a:t>
            </a:r>
          </a:p>
          <a:p>
            <a:pPr marL="0" indent="0">
              <a:buNone/>
            </a:pPr>
            <a:r>
              <a:rPr lang="fr-FR" dirty="0"/>
              <a:t>•	Autonomie-dépendance</a:t>
            </a:r>
          </a:p>
          <a:p>
            <a:pPr marL="0" indent="0">
              <a:buNone/>
            </a:pPr>
            <a:r>
              <a:rPr lang="fr-FR" dirty="0"/>
              <a:t>•	Qu’est-ce qu’un patient complexe ?</a:t>
            </a:r>
          </a:p>
          <a:p>
            <a:pPr marL="0" indent="0">
              <a:buNone/>
            </a:pPr>
            <a:r>
              <a:rPr lang="fr-FR" dirty="0"/>
              <a:t>•	Multi-morbidité, fragilité et syndromes gériatriques</a:t>
            </a:r>
          </a:p>
          <a:p>
            <a:pPr marL="0" indent="0">
              <a:buNone/>
            </a:pPr>
            <a:r>
              <a:rPr lang="fr-FR" dirty="0"/>
              <a:t>•	La Fin de vie : cadre réglementaire et enjeux éthiques</a:t>
            </a:r>
          </a:p>
          <a:p>
            <a:r>
              <a:rPr lang="fr-FR" dirty="0"/>
              <a:t>        Le bien vieillir (enjeux de prévention)</a:t>
            </a:r>
          </a:p>
          <a:p>
            <a:r>
              <a:rPr lang="fr-FR" dirty="0"/>
              <a:t>        Vieillissement et société : isolement social, citoyenneté, changement climatique, etc.</a:t>
            </a:r>
          </a:p>
          <a:p>
            <a:endParaRPr lang="fr-FR" dirty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592673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rgbClr val="0070C0"/>
                </a:solidFill>
              </a:rPr>
              <a:t>2. Les grands syndromes gériatriques et leur prévention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/>
              <a:t>•	Fonctions cognitives, maladie d’Alzheimer et apparentées</a:t>
            </a:r>
          </a:p>
          <a:p>
            <a:pPr marL="0" indent="0">
              <a:buNone/>
            </a:pPr>
            <a:r>
              <a:rPr lang="fr-FR" dirty="0"/>
              <a:t>•	Troubles psycho-comportementaux</a:t>
            </a:r>
          </a:p>
          <a:p>
            <a:pPr marL="0" indent="0">
              <a:buNone/>
            </a:pPr>
            <a:r>
              <a:rPr lang="fr-FR" dirty="0"/>
              <a:t>•	Dépression du sujet âgé</a:t>
            </a:r>
          </a:p>
          <a:p>
            <a:pPr marL="0" indent="0">
              <a:buNone/>
            </a:pPr>
            <a:r>
              <a:rPr lang="fr-FR" dirty="0"/>
              <a:t>•	</a:t>
            </a:r>
            <a:r>
              <a:rPr lang="fr-FR" dirty="0" err="1"/>
              <a:t>Sarcopénie</a:t>
            </a:r>
            <a:r>
              <a:rPr lang="fr-FR" dirty="0"/>
              <a:t>, perte de mobilité</a:t>
            </a:r>
          </a:p>
          <a:p>
            <a:pPr marL="0" indent="0">
              <a:buNone/>
            </a:pPr>
            <a:r>
              <a:rPr lang="fr-FR" dirty="0"/>
              <a:t>•	Chutes à répétition</a:t>
            </a:r>
          </a:p>
          <a:p>
            <a:pPr marL="0" indent="0">
              <a:buNone/>
            </a:pPr>
            <a:r>
              <a:rPr lang="fr-FR" dirty="0"/>
              <a:t>•	Dénutrition du sujet âgé</a:t>
            </a:r>
          </a:p>
          <a:p>
            <a:pPr marL="0" indent="0">
              <a:buNone/>
            </a:pPr>
            <a:r>
              <a:rPr lang="fr-FR" dirty="0"/>
              <a:t>•	Complications liées à l’hospitalisation</a:t>
            </a:r>
          </a:p>
          <a:p>
            <a:pPr marL="0" indent="0">
              <a:buNone/>
            </a:pPr>
            <a:r>
              <a:rPr lang="fr-FR" dirty="0"/>
              <a:t>•	Iatrogénie médicamenteuse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602748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rgbClr val="0070C0"/>
                </a:solidFill>
              </a:rPr>
              <a:t>3. Filières et parcours de soins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/>
              <a:t>•	Dispositifs d’accompagnement et de coordination de la personne âgée à domicile</a:t>
            </a:r>
          </a:p>
          <a:p>
            <a:pPr marL="0" indent="0">
              <a:buNone/>
            </a:pPr>
            <a:r>
              <a:rPr lang="fr-FR" dirty="0"/>
              <a:t>•	Hébergement pour personnes âgées dépendantes</a:t>
            </a:r>
          </a:p>
          <a:p>
            <a:pPr marL="0" indent="0">
              <a:buNone/>
            </a:pPr>
            <a:r>
              <a:rPr lang="fr-FR" dirty="0"/>
              <a:t>•	Principes de l’évaluation gériatrique approfondie</a:t>
            </a:r>
          </a:p>
          <a:p>
            <a:pPr marL="0" indent="0">
              <a:buNone/>
            </a:pPr>
            <a:r>
              <a:rPr lang="fr-FR" dirty="0"/>
              <a:t>•	Exemples de parcours de soins hospitaliers :  </a:t>
            </a:r>
            <a:r>
              <a:rPr lang="fr-FR" dirty="0" err="1"/>
              <a:t>onco</a:t>
            </a:r>
            <a:r>
              <a:rPr lang="fr-FR" dirty="0"/>
              <a:t>-gériatrie ; urgences ; ortho-gériatrie</a:t>
            </a:r>
          </a:p>
          <a:p>
            <a:pPr marL="0" indent="0">
              <a:buNone/>
            </a:pPr>
            <a:r>
              <a:rPr lang="fr-FR" dirty="0"/>
              <a:t>•	Prévention en soins primaires : le programme ICOPE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357064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CBE6F65-8FDB-19F7-D054-A4EA3FC32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rgbClr val="0070C0"/>
                </a:solidFill>
              </a:rPr>
              <a:t>4. Outils numériques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2E91F29-F294-DB51-D469-685532109B52}"/>
              </a:ext>
            </a:extLst>
          </p:cNvPr>
          <p:cNvSpPr txBox="1"/>
          <p:nvPr/>
        </p:nvSpPr>
        <p:spPr>
          <a:xfrm>
            <a:off x="618565" y="1690688"/>
            <a:ext cx="10802470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3200" dirty="0"/>
              <a:t>Impact des outils numériques dans les parcours de soins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3200" dirty="0"/>
              <a:t>Importance des données de santé et du partage d’informations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3200" dirty="0"/>
              <a:t>Robotique?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3200" dirty="0"/>
              <a:t>IA?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892364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002060"/>
                </a:solidFill>
              </a:rPr>
              <a:t>Déroulement</a:t>
            </a:r>
            <a:r>
              <a:rPr lang="fr-FR" dirty="0"/>
              <a:t>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b="1" dirty="0"/>
              <a:t>Enseignement magistral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b="1" dirty="0"/>
              <a:t>ED: Présentations par les étudiants</a:t>
            </a:r>
          </a:p>
        </p:txBody>
      </p:sp>
    </p:spTree>
    <p:extLst>
      <p:ext uri="{BB962C8B-B14F-4D97-AF65-F5344CB8AC3E}">
        <p14:creationId xmlns:p14="http://schemas.microsoft.com/office/powerpoint/2010/main" val="124718605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41151</TotalTime>
  <Words>933</Words>
  <Application>Microsoft Office PowerPoint</Application>
  <PresentationFormat>Grand écran</PresentationFormat>
  <Paragraphs>177</Paragraphs>
  <Slides>18</Slides>
  <Notes>0</Notes>
  <HiddenSlides>1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24" baseType="lpstr">
      <vt:lpstr>Aptos</vt:lpstr>
      <vt:lpstr>Arial</vt:lpstr>
      <vt:lpstr>Calibri</vt:lpstr>
      <vt:lpstr>Calibri Light</vt:lpstr>
      <vt:lpstr>Wingdings</vt:lpstr>
      <vt:lpstr>Thème Office</vt:lpstr>
      <vt:lpstr>Vieillissement – Parcours de soins -Prévention</vt:lpstr>
      <vt:lpstr>Responsable d’enseignement</vt:lpstr>
      <vt:lpstr>Objectifs généraux</vt:lpstr>
      <vt:lpstr>PROGRAMME</vt:lpstr>
      <vt:lpstr>1. Enjeux démographiques et sociétaux </vt:lpstr>
      <vt:lpstr>2. Les grands syndromes gériatriques et leur prévention</vt:lpstr>
      <vt:lpstr>3. Filières et parcours de soins</vt:lpstr>
      <vt:lpstr>4. Outils numériques</vt:lpstr>
      <vt:lpstr>Déroulement </vt:lpstr>
      <vt:lpstr>Modalités d’évaluation des étudiants </vt:lpstr>
      <vt:lpstr>Présentations en groupe</vt:lpstr>
      <vt:lpstr>Présentation PowerPoint</vt:lpstr>
      <vt:lpstr>Présentation PowerPoint</vt:lpstr>
      <vt:lpstr>Présentation PowerPoint</vt:lpstr>
      <vt:lpstr>Qu’est-ce qui est attendu?</vt:lpstr>
      <vt:lpstr>Présentation PowerPoint</vt:lpstr>
      <vt:lpstr>Groupes de présentations</vt:lpstr>
      <vt:lpstr>Programme des présentations</vt:lpstr>
    </vt:vector>
  </TitlesOfParts>
  <Company>Hospices Civils de Lyon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Vieillissement – Parcours de soins -Prévention</dc:title>
  <dc:creator>GILBERT, Thomas</dc:creator>
  <cp:lastModifiedBy>GILBERT, Thomas</cp:lastModifiedBy>
  <cp:revision>29</cp:revision>
  <dcterms:created xsi:type="dcterms:W3CDTF">2022-08-04T09:09:30Z</dcterms:created>
  <dcterms:modified xsi:type="dcterms:W3CDTF">2026-08-31T10:14:25Z</dcterms:modified>
</cp:coreProperties>
</file>