
<file path=[Content_Types].xml><?xml version="1.0" encoding="utf-8"?>
<Types xmlns="http://schemas.openxmlformats.org/package/2006/content-types">
  <Default Extension="png" ContentType="image/png"/>
  <Default Extension="tmp" ContentType="image/png"/>
  <Default Extension="jpeg" ContentType="image/jpeg"/>
  <Default Extension="m4a" ContentType="audio/mp4"/>
  <Default Extension="wma" ContentType="audio/x-ms-wma"/>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7" r:id="rId1"/>
  </p:sldMasterIdLst>
  <p:notesMasterIdLst>
    <p:notesMasterId r:id="rId48"/>
  </p:notesMasterIdLst>
  <p:handoutMasterIdLst>
    <p:handoutMasterId r:id="rId49"/>
  </p:handoutMasterIdLst>
  <p:sldIdLst>
    <p:sldId id="770" r:id="rId2"/>
    <p:sldId id="854" r:id="rId3"/>
    <p:sldId id="855" r:id="rId4"/>
    <p:sldId id="772" r:id="rId5"/>
    <p:sldId id="773" r:id="rId6"/>
    <p:sldId id="774" r:id="rId7"/>
    <p:sldId id="867" r:id="rId8"/>
    <p:sldId id="775" r:id="rId9"/>
    <p:sldId id="776" r:id="rId10"/>
    <p:sldId id="840" r:id="rId11"/>
    <p:sldId id="856" r:id="rId12"/>
    <p:sldId id="780" r:id="rId13"/>
    <p:sldId id="859" r:id="rId14"/>
    <p:sldId id="858" r:id="rId15"/>
    <p:sldId id="783" r:id="rId16"/>
    <p:sldId id="786" r:id="rId17"/>
    <p:sldId id="787" r:id="rId18"/>
    <p:sldId id="788" r:id="rId19"/>
    <p:sldId id="789" r:id="rId20"/>
    <p:sldId id="790" r:id="rId21"/>
    <p:sldId id="784" r:id="rId22"/>
    <p:sldId id="844" r:id="rId23"/>
    <p:sldId id="841" r:id="rId24"/>
    <p:sldId id="803" r:id="rId25"/>
    <p:sldId id="839" r:id="rId26"/>
    <p:sldId id="804" r:id="rId27"/>
    <p:sldId id="866" r:id="rId28"/>
    <p:sldId id="807" r:id="rId29"/>
    <p:sldId id="808" r:id="rId30"/>
    <p:sldId id="814" r:id="rId31"/>
    <p:sldId id="815" r:id="rId32"/>
    <p:sldId id="864" r:id="rId33"/>
    <p:sldId id="809" r:id="rId34"/>
    <p:sldId id="861" r:id="rId35"/>
    <p:sldId id="863" r:id="rId36"/>
    <p:sldId id="828" r:id="rId37"/>
    <p:sldId id="847" r:id="rId38"/>
    <p:sldId id="835" r:id="rId39"/>
    <p:sldId id="836" r:id="rId40"/>
    <p:sldId id="830" r:id="rId41"/>
    <p:sldId id="816" r:id="rId42"/>
    <p:sldId id="817" r:id="rId43"/>
    <p:sldId id="818" r:id="rId44"/>
    <p:sldId id="820" r:id="rId45"/>
    <p:sldId id="821" r:id="rId46"/>
    <p:sldId id="827" r:id="rId47"/>
  </p:sldIdLst>
  <p:sldSz cx="9144000" cy="6858000" type="screen4x3"/>
  <p:notesSz cx="6797675" cy="9926638"/>
  <p:defaultTextStyle>
    <a:defPPr>
      <a:defRPr lang="en-US"/>
    </a:defPPr>
    <a:lvl1pPr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1pPr>
    <a:lvl2pPr marL="4572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5pPr>
    <a:lvl6pPr marL="2286000" algn="l" defTabSz="914400" rtl="0" eaLnBrk="1" latinLnBrk="0" hangingPunct="1">
      <a:defRPr sz="2400" kern="1200">
        <a:solidFill>
          <a:schemeClr val="tx1"/>
        </a:solidFill>
        <a:latin typeface="Garamond" panose="02020404030301010803" pitchFamily="18" charset="0"/>
        <a:ea typeface="+mn-ea"/>
        <a:cs typeface="+mn-cs"/>
      </a:defRPr>
    </a:lvl6pPr>
    <a:lvl7pPr marL="2743200" algn="l" defTabSz="914400" rtl="0" eaLnBrk="1" latinLnBrk="0" hangingPunct="1">
      <a:defRPr sz="2400" kern="1200">
        <a:solidFill>
          <a:schemeClr val="tx1"/>
        </a:solidFill>
        <a:latin typeface="Garamond" panose="02020404030301010803" pitchFamily="18" charset="0"/>
        <a:ea typeface="+mn-ea"/>
        <a:cs typeface="+mn-cs"/>
      </a:defRPr>
    </a:lvl7pPr>
    <a:lvl8pPr marL="3200400" algn="l" defTabSz="914400" rtl="0" eaLnBrk="1" latinLnBrk="0" hangingPunct="1">
      <a:defRPr sz="2400" kern="1200">
        <a:solidFill>
          <a:schemeClr val="tx1"/>
        </a:solidFill>
        <a:latin typeface="Garamond" panose="02020404030301010803" pitchFamily="18" charset="0"/>
        <a:ea typeface="+mn-ea"/>
        <a:cs typeface="+mn-cs"/>
      </a:defRPr>
    </a:lvl8pPr>
    <a:lvl9pPr marL="3657600" algn="l" defTabSz="914400" rtl="0" eaLnBrk="1" latinLnBrk="0" hangingPunct="1">
      <a:defRPr sz="2400" kern="1200">
        <a:solidFill>
          <a:schemeClr val="tx1"/>
        </a:solidFill>
        <a:latin typeface="Garamond" panose="02020404030301010803" pitchFamily="18" charset="0"/>
        <a:ea typeface="+mn-ea"/>
        <a:cs typeface="+mn-cs"/>
      </a:defRPr>
    </a:lvl9pPr>
  </p:defaultTextStyle>
  <p:extLst>
    <p:ext uri="{521415D9-36F7-43E2-AB2F-B90AF26B5E84}">
      <p14:sectionLst xmlns:p14="http://schemas.microsoft.com/office/powerpoint/2010/main">
        <p14:section name="Section par défaut" id="{C689EDC3-BD87-4CEF-972C-9E219023B67B}">
          <p14:sldIdLst>
            <p14:sldId id="770"/>
            <p14:sldId id="854"/>
            <p14:sldId id="855"/>
            <p14:sldId id="772"/>
            <p14:sldId id="773"/>
            <p14:sldId id="774"/>
            <p14:sldId id="867"/>
            <p14:sldId id="775"/>
            <p14:sldId id="776"/>
            <p14:sldId id="840"/>
            <p14:sldId id="856"/>
            <p14:sldId id="780"/>
            <p14:sldId id="859"/>
            <p14:sldId id="858"/>
            <p14:sldId id="783"/>
            <p14:sldId id="786"/>
            <p14:sldId id="787"/>
            <p14:sldId id="788"/>
            <p14:sldId id="789"/>
            <p14:sldId id="790"/>
            <p14:sldId id="784"/>
            <p14:sldId id="844"/>
            <p14:sldId id="841"/>
            <p14:sldId id="803"/>
            <p14:sldId id="839"/>
            <p14:sldId id="804"/>
            <p14:sldId id="866"/>
            <p14:sldId id="807"/>
            <p14:sldId id="808"/>
            <p14:sldId id="814"/>
            <p14:sldId id="815"/>
            <p14:sldId id="864"/>
            <p14:sldId id="809"/>
            <p14:sldId id="861"/>
            <p14:sldId id="863"/>
            <p14:sldId id="828"/>
            <p14:sldId id="847"/>
            <p14:sldId id="835"/>
            <p14:sldId id="836"/>
            <p14:sldId id="830"/>
            <p14:sldId id="816"/>
            <p14:sldId id="817"/>
            <p14:sldId id="818"/>
            <p14:sldId id="820"/>
            <p14:sldId id="821"/>
            <p14:sldId id="827"/>
          </p14:sldIdLst>
        </p14:section>
        <p14:section name="Section sans titre" id="{43E95D4A-FD80-4380-9C11-1055E56A481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marie pethelaz" initials="ap" lastIdx="1" clrIdx="0">
    <p:extLst>
      <p:ext uri="{19B8F6BF-5375-455C-9EA6-DF929625EA0E}">
        <p15:presenceInfo xmlns:p15="http://schemas.microsoft.com/office/powerpoint/2012/main" userId="748e5e2f8698c9dc" providerId="Windows Live"/>
      </p:ext>
    </p:extLst>
  </p:cmAuthor>
  <p:cmAuthor id="2" name="SCHOTT-PETHELAZ, Anne-Marie" initials="SA" lastIdx="1" clrIdx="1">
    <p:extLst>
      <p:ext uri="{19B8F6BF-5375-455C-9EA6-DF929625EA0E}">
        <p15:presenceInfo xmlns:p15="http://schemas.microsoft.com/office/powerpoint/2012/main" userId="S-1-5-21-1644491937-813497703-1060284298-11997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87B14"/>
    <a:srgbClr val="F0FB11"/>
    <a:srgbClr val="FD310F"/>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47" autoAdjust="0"/>
    <p:restoredTop sz="80598" autoAdjust="0"/>
  </p:normalViewPr>
  <p:slideViewPr>
    <p:cSldViewPr>
      <p:cViewPr varScale="1">
        <p:scale>
          <a:sx n="69" d="100"/>
          <a:sy n="69" d="100"/>
        </p:scale>
        <p:origin x="1954" y="34"/>
      </p:cViewPr>
      <p:guideLst>
        <p:guide orient="horz" pos="2160"/>
        <p:guide pos="2880"/>
      </p:guideLst>
    </p:cSldViewPr>
  </p:slideViewPr>
  <p:outlineViewPr>
    <p:cViewPr>
      <p:scale>
        <a:sx n="33" d="100"/>
        <a:sy n="33" d="100"/>
      </p:scale>
      <p:origin x="0" y="-18687"/>
    </p:cViewPr>
  </p:outlineViewPr>
  <p:notesTextViewPr>
    <p:cViewPr>
      <p:scale>
        <a:sx n="100" d="100"/>
        <a:sy n="100" d="100"/>
      </p:scale>
      <p:origin x="0" y="0"/>
    </p:cViewPr>
  </p:notesTextViewPr>
  <p:sorterViewPr>
    <p:cViewPr>
      <p:scale>
        <a:sx n="90909" d="100000"/>
        <a:sy n="90909" d="100000"/>
      </p:scale>
      <p:origin x="0" y="-16419"/>
    </p:cViewPr>
  </p:sorterViewPr>
  <p:notesViewPr>
    <p:cSldViewPr>
      <p:cViewPr varScale="1">
        <p:scale>
          <a:sx n="20" d="100"/>
          <a:sy n="20" d="100"/>
        </p:scale>
        <p:origin x="-40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Garamond" pitchFamily="18" charset="0"/>
              </a:defRPr>
            </a:lvl1pPr>
          </a:lstStyle>
          <a:p>
            <a:pPr>
              <a:defRPr/>
            </a:pPr>
            <a:endParaRPr lang="fr-FR"/>
          </a:p>
        </p:txBody>
      </p:sp>
      <p:sp>
        <p:nvSpPr>
          <p:cNvPr id="93187"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Garamond" pitchFamily="18" charset="0"/>
              </a:defRPr>
            </a:lvl1pPr>
          </a:lstStyle>
          <a:p>
            <a:pPr>
              <a:defRPr/>
            </a:pPr>
            <a:fld id="{38F541EE-DD7E-4575-9279-2FA44F17B89D}" type="datetimeFigureOut">
              <a:rPr lang="fr-FR"/>
              <a:pPr>
                <a:defRPr/>
              </a:pPr>
              <a:t>27/07/2026</a:t>
            </a:fld>
            <a:endParaRPr lang="fr-FR"/>
          </a:p>
        </p:txBody>
      </p:sp>
      <p:sp>
        <p:nvSpPr>
          <p:cNvPr id="93188"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a:defRPr/>
            </a:pPr>
            <a:endParaRPr lang="fr-FR"/>
          </a:p>
        </p:txBody>
      </p:sp>
      <p:sp>
        <p:nvSpPr>
          <p:cNvPr id="93189"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charset="0"/>
              </a:defRPr>
            </a:lvl1pPr>
          </a:lstStyle>
          <a:p>
            <a:pPr>
              <a:defRPr/>
            </a:pPr>
            <a:fld id="{650813EF-4897-40DA-B254-22E960E5E3E5}" type="slidenum">
              <a:rPr lang="fr-FR" altLang="fr-FR"/>
              <a:pPr>
                <a:defRPr/>
              </a:pPr>
              <a:t>‹N°›</a:t>
            </a:fld>
            <a:endParaRPr lang="fr-FR" altLang="fr-FR"/>
          </a:p>
        </p:txBody>
      </p:sp>
    </p:spTree>
    <p:extLst>
      <p:ext uri="{BB962C8B-B14F-4D97-AF65-F5344CB8AC3E}">
        <p14:creationId xmlns:p14="http://schemas.microsoft.com/office/powerpoint/2010/main" val="3811850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fr-FR"/>
          </a:p>
        </p:txBody>
      </p:sp>
      <p:sp>
        <p:nvSpPr>
          <p:cNvPr id="37891"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fr-FR"/>
          </a:p>
        </p:txBody>
      </p:sp>
      <p:sp>
        <p:nvSpPr>
          <p:cNvPr id="6148"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3"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37894"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fr-FR"/>
          </a:p>
        </p:txBody>
      </p:sp>
      <p:sp>
        <p:nvSpPr>
          <p:cNvPr id="37895"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charset="0"/>
              </a:defRPr>
            </a:lvl1pPr>
          </a:lstStyle>
          <a:p>
            <a:pPr>
              <a:defRPr/>
            </a:pPr>
            <a:fld id="{7CE1236A-2CC6-4D2A-89D3-CD6B011127A2}" type="slidenum">
              <a:rPr lang="fr-FR" altLang="fr-FR"/>
              <a:pPr>
                <a:defRPr/>
              </a:pPr>
              <a:t>‹N°›</a:t>
            </a:fld>
            <a:endParaRPr lang="fr-FR" altLang="fr-FR"/>
          </a:p>
        </p:txBody>
      </p:sp>
    </p:spTree>
    <p:extLst>
      <p:ext uri="{BB962C8B-B14F-4D97-AF65-F5344CB8AC3E}">
        <p14:creationId xmlns:p14="http://schemas.microsoft.com/office/powerpoint/2010/main" val="5306074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ce réservé de l'image des diapositives 1"/>
          <p:cNvSpPr>
            <a:spLocks noGrp="1" noRot="1" noChangeAspect="1" noTextEdit="1"/>
          </p:cNvSpPr>
          <p:nvPr>
            <p:ph type="sldImg"/>
          </p:nvPr>
        </p:nvSpPr>
        <p:spPr>
          <a:xfrm>
            <a:off x="917575" y="744538"/>
            <a:ext cx="4962525" cy="3722687"/>
          </a:xfrm>
          <a:ln/>
        </p:spPr>
      </p:sp>
      <p:sp>
        <p:nvSpPr>
          <p:cNvPr id="512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5124"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440F7BD2-DCE4-4850-BCE8-1B6035D19D5E}" type="slidenum">
              <a:rPr lang="fr-FR" altLang="fr-FR" sz="1200" smtClean="0">
                <a:latin typeface="Times New Roman" panose="02020603050405020304" pitchFamily="18" charset="0"/>
              </a:rPr>
              <a:pPr/>
              <a:t>1</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701775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i="0" kern="1200" dirty="0">
                <a:solidFill>
                  <a:schemeClr val="tx1"/>
                </a:solidFill>
                <a:effectLst/>
                <a:latin typeface="Times New Roman" pitchFamily="18" charset="0"/>
                <a:ea typeface="+mn-ea"/>
                <a:cs typeface="+mn-cs"/>
              </a:rPr>
              <a:t>Sur la première page de l’article, on trouve le résumé de l’article.</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altLang="fr-FR" sz="1200" i="0" kern="1200" dirty="0">
                <a:solidFill>
                  <a:schemeClr val="tx1"/>
                </a:solidFill>
                <a:effectLst/>
                <a:latin typeface="Times New Roman" pitchFamily="18" charset="0"/>
                <a:ea typeface="+mn-ea"/>
                <a:cs typeface="+mn-cs"/>
              </a:rPr>
              <a:t>En général le résumé est structuré lui aussi </a:t>
            </a:r>
            <a:endParaRPr lang="fr-FR" altLang="fr-FR" sz="1200" i="0" dirty="0">
              <a:latin typeface="Arial" panose="020B0604020202020204" pitchFamily="34" charset="0"/>
              <a:cs typeface="Arial" panose="020B0604020202020204" pitchFamily="34" charset="0"/>
            </a:endParaRPr>
          </a:p>
          <a:p>
            <a:pPr eaLnBrk="1" hangingPunct="1">
              <a:spcBef>
                <a:spcPct val="0"/>
              </a:spcBef>
              <a:buFontTx/>
              <a:buNone/>
            </a:pPr>
            <a:r>
              <a:rPr lang="fr-FR" altLang="fr-FR" sz="1200" dirty="0">
                <a:cs typeface="Arial" panose="020B0604020202020204" pitchFamily="34" charset="0"/>
              </a:rPr>
              <a:t> </a:t>
            </a: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11</a:t>
            </a:fld>
            <a:endParaRPr lang="fr-FR" altLang="fr-FR"/>
          </a:p>
        </p:txBody>
      </p:sp>
    </p:spTree>
    <p:extLst>
      <p:ext uri="{BB962C8B-B14F-4D97-AF65-F5344CB8AC3E}">
        <p14:creationId xmlns:p14="http://schemas.microsoft.com/office/powerpoint/2010/main" val="1393774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Ce tableau décrit à quoi sert chaque section de l’article ainsi que les informations que l’on va y trouver.</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b="1"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b="1" kern="1200" dirty="0">
                <a:solidFill>
                  <a:schemeClr val="tx1"/>
                </a:solidFill>
                <a:effectLst/>
                <a:latin typeface="Times New Roman" pitchFamily="18" charset="0"/>
                <a:ea typeface="+mn-ea"/>
                <a:cs typeface="+mn-cs"/>
              </a:rPr>
              <a:t>L’introduction</a:t>
            </a:r>
            <a:r>
              <a:rPr kumimoji="1" lang="fr-FR" sz="1200" kern="1200" dirty="0">
                <a:solidFill>
                  <a:schemeClr val="tx1"/>
                </a:solidFill>
                <a:effectLst/>
                <a:latin typeface="Times New Roman" pitchFamily="18" charset="0"/>
                <a:ea typeface="+mn-ea"/>
                <a:cs typeface="+mn-cs"/>
              </a:rPr>
              <a:t> sert à expliquer les raisons qui ont conduit à mener cette étude et en fin d’introduction on trouve naturellement la question de recherche ou l’objectif de l’étude (la question de recherche est en effet l’objectif de l’étude sous forme de question). Dans cette section on trouve donc pourquoi la question de recherche et importante et non résolue pour l’instant.</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b="1"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b="1" kern="1200" dirty="0">
                <a:solidFill>
                  <a:schemeClr val="tx1"/>
                </a:solidFill>
                <a:effectLst/>
                <a:latin typeface="Times New Roman" pitchFamily="18" charset="0"/>
                <a:ea typeface="+mn-ea"/>
                <a:cs typeface="+mn-cs"/>
              </a:rPr>
              <a:t>La section Méthodes (ou Matériels et Méthodes) </a:t>
            </a:r>
            <a:r>
              <a:rPr kumimoji="1" lang="fr-FR" sz="1200" kern="1200" dirty="0">
                <a:solidFill>
                  <a:schemeClr val="tx1"/>
                </a:solidFill>
                <a:effectLst/>
                <a:latin typeface="Times New Roman" pitchFamily="18" charset="0"/>
                <a:ea typeface="+mn-ea"/>
                <a:cs typeface="+mn-cs"/>
              </a:rPr>
              <a:t>sert à décrire de façon précises et rigoureuse les méthodes qui ont été utilisées pour mener l’étude et permettre donc au lecteur de se faire une idée de la qualité et la fiabilité de cette étude, c’est pourquoi </a:t>
            </a:r>
            <a:r>
              <a:rPr kumimoji="1" lang="fr-FR" sz="1200" b="1" kern="1200" dirty="0">
                <a:solidFill>
                  <a:schemeClr val="tx1"/>
                </a:solidFill>
                <a:effectLst/>
                <a:latin typeface="Times New Roman" pitchFamily="18" charset="0"/>
                <a:ea typeface="+mn-ea"/>
                <a:cs typeface="+mn-cs"/>
              </a:rPr>
              <a:t>C’est la section la plus importante pour la LCA car elle conditionne la confiance dans la publication. </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b="1"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b="1" kern="1200" dirty="0">
                <a:solidFill>
                  <a:schemeClr val="tx1"/>
                </a:solidFill>
                <a:effectLst/>
                <a:latin typeface="Times New Roman" pitchFamily="18" charset="0"/>
                <a:ea typeface="+mn-ea"/>
                <a:cs typeface="+mn-cs"/>
              </a:rPr>
              <a:t>La section Résultats </a:t>
            </a:r>
            <a:r>
              <a:rPr kumimoji="1" lang="fr-FR" sz="1200" b="0" kern="1200" dirty="0">
                <a:solidFill>
                  <a:schemeClr val="tx1"/>
                </a:solidFill>
                <a:effectLst/>
                <a:latin typeface="Times New Roman" pitchFamily="18" charset="0"/>
                <a:ea typeface="+mn-ea"/>
                <a:cs typeface="+mn-cs"/>
              </a:rPr>
              <a:t>comporte en général une première partie qui décrit l’échantillon des patients, puis on trouve les résultats qui correspondent à la question de recherche principale, puis les résultats qui correspondent aux questions secondaires</a:t>
            </a:r>
            <a:r>
              <a:rPr kumimoji="1" lang="fr-FR" sz="1200" b="1" kern="1200" dirty="0">
                <a:solidFill>
                  <a:schemeClr val="tx1"/>
                </a:solidFill>
                <a:effectLst/>
                <a:latin typeface="Times New Roman" pitchFamily="18" charset="0"/>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b="1"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b="1" kern="1200" dirty="0">
                <a:solidFill>
                  <a:schemeClr val="tx1"/>
                </a:solidFill>
                <a:effectLst/>
                <a:latin typeface="Times New Roman" pitchFamily="18" charset="0"/>
                <a:ea typeface="+mn-ea"/>
                <a:cs typeface="+mn-cs"/>
              </a:rPr>
              <a:t>Attention à la section Discussion. </a:t>
            </a:r>
            <a:r>
              <a:rPr kumimoji="1" lang="fr-FR" sz="1200" b="0" kern="1200" dirty="0">
                <a:solidFill>
                  <a:schemeClr val="tx1"/>
                </a:solidFill>
                <a:effectLst/>
                <a:latin typeface="Times New Roman" pitchFamily="18" charset="0"/>
                <a:ea typeface="+mn-ea"/>
                <a:cs typeface="+mn-cs"/>
              </a:rPr>
              <a:t>Elle vous sert essentiellement à comparer les résultats de cette étude avec ceux d’autres études référencées dans la bibliographie et de voir si les auteurs sont conscients des limites de leur étude en revanche </a:t>
            </a:r>
            <a:r>
              <a:rPr kumimoji="1" lang="fr-FR" sz="1200" b="1" kern="1200" dirty="0">
                <a:solidFill>
                  <a:schemeClr val="tx1"/>
                </a:solidFill>
                <a:effectLst/>
                <a:latin typeface="Times New Roman" pitchFamily="18" charset="0"/>
                <a:ea typeface="+mn-ea"/>
                <a:cs typeface="+mn-cs"/>
              </a:rPr>
              <a:t>l’interprétation des auteurs reste subjective et vous ne devez pas la prendre pour argent comptant!</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b="1" kern="1200" dirty="0">
                <a:solidFill>
                  <a:schemeClr val="tx1"/>
                </a:solidFill>
                <a:effectLst/>
                <a:latin typeface="Times New Roman" pitchFamily="18" charset="0"/>
                <a:ea typeface="+mn-ea"/>
                <a:cs typeface="+mn-cs"/>
              </a:rPr>
              <a:t> </a:t>
            </a: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12</a:t>
            </a:fld>
            <a:endParaRPr lang="fr-FR" altLang="fr-FR"/>
          </a:p>
        </p:txBody>
      </p:sp>
    </p:spTree>
    <p:extLst>
      <p:ext uri="{BB962C8B-B14F-4D97-AF65-F5344CB8AC3E}">
        <p14:creationId xmlns:p14="http://schemas.microsoft.com/office/powerpoint/2010/main" val="2381873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eaLnBrk="1" hangingPunct="1">
              <a:spcBef>
                <a:spcPct val="0"/>
              </a:spcBef>
              <a:buFontTx/>
              <a:buNone/>
            </a:pPr>
            <a:r>
              <a:rPr lang="fr-FR" altLang="fr-FR" sz="1200" dirty="0">
                <a:cs typeface="Arial" panose="020B0604020202020204" pitchFamily="34" charset="0"/>
              </a:rPr>
              <a:t>Illustration de la diapositive précédente pour les sections Introduction et Méthodes</a:t>
            </a: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13</a:t>
            </a:fld>
            <a:endParaRPr lang="fr-FR" altLang="fr-FR"/>
          </a:p>
        </p:txBody>
      </p:sp>
    </p:spTree>
    <p:extLst>
      <p:ext uri="{BB962C8B-B14F-4D97-AF65-F5344CB8AC3E}">
        <p14:creationId xmlns:p14="http://schemas.microsoft.com/office/powerpoint/2010/main" val="1325753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eaLnBrk="1" hangingPunct="1">
              <a:spcBef>
                <a:spcPct val="0"/>
              </a:spcBef>
              <a:buFontTx/>
              <a:buNone/>
            </a:pPr>
            <a:r>
              <a:rPr lang="fr-FR" altLang="fr-FR" sz="1200" dirty="0">
                <a:cs typeface="Arial" panose="020B0604020202020204" pitchFamily="34" charset="0"/>
              </a:rPr>
              <a:t>Voici un extrait de la section Résultats du même article</a:t>
            </a:r>
          </a:p>
          <a:p>
            <a:pPr eaLnBrk="1" hangingPunct="1">
              <a:spcBef>
                <a:spcPct val="0"/>
              </a:spcBef>
              <a:buFontTx/>
              <a:buNone/>
            </a:pPr>
            <a:r>
              <a:rPr lang="fr-FR" sz="1200" dirty="0">
                <a:cs typeface="Arial" panose="020B0604020202020204" pitchFamily="34" charset="0"/>
              </a:rPr>
              <a:t>Cette section est toujours composée d’un texte et de tableaux montrant les résultats, et parfois complétés par des figures.</a:t>
            </a:r>
          </a:p>
          <a:p>
            <a:pPr eaLnBrk="1" hangingPunct="1">
              <a:spcBef>
                <a:spcPct val="0"/>
              </a:spcBef>
              <a:buFontTx/>
              <a:buNone/>
            </a:pPr>
            <a:r>
              <a:rPr lang="fr-FR" dirty="0"/>
              <a:t>Nous apprendrons à lire et interpréter ce type de tableaux lors de l’ED : interprétation des résultats </a:t>
            </a:r>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14</a:t>
            </a:fld>
            <a:endParaRPr lang="fr-FR" altLang="fr-FR"/>
          </a:p>
        </p:txBody>
      </p:sp>
    </p:spTree>
    <p:extLst>
      <p:ext uri="{BB962C8B-B14F-4D97-AF65-F5344CB8AC3E}">
        <p14:creationId xmlns:p14="http://schemas.microsoft.com/office/powerpoint/2010/main" val="1893563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Un article scientifique décrit le </a:t>
            </a:r>
            <a:r>
              <a:rPr kumimoji="1" lang="fr-FR" sz="1200" b="1" kern="1200" dirty="0">
                <a:solidFill>
                  <a:schemeClr val="tx1"/>
                </a:solidFill>
                <a:effectLst/>
                <a:latin typeface="Times New Roman" pitchFamily="18" charset="0"/>
                <a:ea typeface="+mn-ea"/>
                <a:cs typeface="+mn-cs"/>
              </a:rPr>
              <a:t>contexte, la méthode et les résultats</a:t>
            </a:r>
            <a:r>
              <a:rPr kumimoji="1" lang="fr-FR" sz="1200" kern="1200" dirty="0">
                <a:solidFill>
                  <a:schemeClr val="tx1"/>
                </a:solidFill>
                <a:effectLst/>
                <a:latin typeface="Times New Roman" pitchFamily="18" charset="0"/>
                <a:ea typeface="+mn-ea"/>
                <a:cs typeface="+mn-cs"/>
              </a:rPr>
              <a:t> d’une </a:t>
            </a:r>
            <a:r>
              <a:rPr kumimoji="1" lang="fr-FR" sz="1200" b="1" kern="1200" dirty="0">
                <a:solidFill>
                  <a:schemeClr val="tx1"/>
                </a:solidFill>
                <a:effectLst/>
                <a:latin typeface="Times New Roman" pitchFamily="18" charset="0"/>
                <a:ea typeface="+mn-ea"/>
                <a:cs typeface="+mn-cs"/>
              </a:rPr>
              <a:t>étude </a:t>
            </a:r>
            <a:r>
              <a:rPr kumimoji="1" lang="fr-FR" sz="1200" kern="1200" dirty="0">
                <a:solidFill>
                  <a:schemeClr val="tx1"/>
                </a:solidFill>
                <a:effectLst/>
                <a:latin typeface="Times New Roman" pitchFamily="18" charset="0"/>
                <a:ea typeface="+mn-ea"/>
                <a:cs typeface="+mn-cs"/>
              </a:rPr>
              <a:t>qui a été menée pour tenter de répondre à une </a:t>
            </a:r>
            <a:r>
              <a:rPr kumimoji="1" lang="fr-FR" sz="1200" b="1" kern="1200" dirty="0">
                <a:solidFill>
                  <a:schemeClr val="tx1"/>
                </a:solidFill>
                <a:effectLst/>
                <a:latin typeface="Times New Roman" pitchFamily="18" charset="0"/>
                <a:ea typeface="+mn-ea"/>
                <a:cs typeface="+mn-cs"/>
              </a:rPr>
              <a:t>question de recherche</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Nous allons apprendre à </a:t>
            </a:r>
            <a:r>
              <a:rPr kumimoji="1" lang="fr-FR" sz="1200" b="1" kern="1200" dirty="0">
                <a:solidFill>
                  <a:schemeClr val="tx1"/>
                </a:solidFill>
                <a:effectLst/>
                <a:latin typeface="Times New Roman" pitchFamily="18" charset="0"/>
                <a:ea typeface="+mn-ea"/>
                <a:cs typeface="+mn-cs"/>
              </a:rPr>
              <a:t>identifier les composantes la question de recherche </a:t>
            </a:r>
            <a:r>
              <a:rPr kumimoji="1" lang="fr-FR" sz="1200" kern="1200" dirty="0">
                <a:solidFill>
                  <a:schemeClr val="tx1"/>
                </a:solidFill>
                <a:effectLst/>
                <a:latin typeface="Times New Roman" pitchFamily="18" charset="0"/>
                <a:ea typeface="+mn-ea"/>
                <a:cs typeface="+mn-cs"/>
              </a:rPr>
              <a:t>et à </a:t>
            </a:r>
            <a:r>
              <a:rPr kumimoji="1" lang="fr-FR" sz="1200" b="1" kern="1200" dirty="0">
                <a:solidFill>
                  <a:schemeClr val="tx1"/>
                </a:solidFill>
                <a:effectLst/>
                <a:latin typeface="Times New Roman" pitchFamily="18" charset="0"/>
                <a:ea typeface="+mn-ea"/>
                <a:cs typeface="+mn-cs"/>
              </a:rPr>
              <a:t>classer chaque question de recherche selon sa typologie</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15</a:t>
            </a:fld>
            <a:endParaRPr lang="fr-FR" altLang="fr-FR"/>
          </a:p>
        </p:txBody>
      </p:sp>
    </p:spTree>
    <p:extLst>
      <p:ext uri="{BB962C8B-B14F-4D97-AF65-F5344CB8AC3E}">
        <p14:creationId xmlns:p14="http://schemas.microsoft.com/office/powerpoint/2010/main" val="1876918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Dans la plupart des études ce qu’on cherche à savoir est si un élément « E » est associé au risque de survenue d’un évènement « O »</a:t>
            </a:r>
          </a:p>
          <a:p>
            <a:r>
              <a:rPr kumimoji="1" lang="fr-FR" sz="1200" kern="1200" dirty="0">
                <a:solidFill>
                  <a:schemeClr val="tx1"/>
                </a:solidFill>
                <a:effectLst/>
                <a:latin typeface="Times New Roman" pitchFamily="18" charset="0"/>
                <a:ea typeface="+mn-ea"/>
                <a:cs typeface="+mn-cs"/>
              </a:rPr>
              <a:t>En fait on aimerait savoir si cet élément « E » entraine une augmentation ou une réduction du risque de « O »</a:t>
            </a:r>
          </a:p>
          <a:p>
            <a:r>
              <a:rPr kumimoji="1" lang="fr-FR" sz="1200" kern="1200" dirty="0">
                <a:solidFill>
                  <a:schemeClr val="tx1"/>
                </a:solidFill>
                <a:effectLst/>
                <a:latin typeface="Times New Roman" pitchFamily="18" charset="0"/>
                <a:ea typeface="+mn-ea"/>
                <a:cs typeface="+mn-cs"/>
              </a:rPr>
              <a:t>En général « O » est une maladie (cancer ou diabète par exemple) ou un état de santé (échelle de douleur par exemple)</a:t>
            </a:r>
          </a:p>
          <a:p>
            <a:r>
              <a:rPr kumimoji="1" lang="fr-FR" sz="1200" kern="1200" dirty="0">
                <a:solidFill>
                  <a:schemeClr val="tx1"/>
                </a:solidFill>
                <a:effectLst/>
                <a:latin typeface="Times New Roman" pitchFamily="18" charset="0"/>
                <a:ea typeface="+mn-ea"/>
                <a:cs typeface="+mn-cs"/>
              </a:rPr>
              <a:t>« E » peut être un « facteur de risque » (par exemple la consommation de tabac) et on l’appellera « F » ou au contraire « E » peut être un nouveau médicament censé réduire le risque de la maladie « O » et on l’appellera « I » (en effet quand on donne un médicament on réalise une « Intervention » maitrisée par le médecin </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Une fois que vous avez compris cela il vous suffit d’y ajouter la population qui est concernée par l’étude et à qui est comparé le groupe des personnes exposées à « F » ou à « I » et vous avez ainsi les 4 composantes de la question de recherche.</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Vous devez être capable d'identifier les différentes composantes de la question de recherche à laquelle est censée répondre l’étude décrite dans l’article</a:t>
            </a:r>
          </a:p>
          <a:p>
            <a:r>
              <a:rPr kumimoji="1" lang="fr-FR" sz="1200" kern="1200" dirty="0">
                <a:solidFill>
                  <a:schemeClr val="tx1"/>
                </a:solidFill>
                <a:effectLst/>
                <a:latin typeface="Times New Roman" pitchFamily="18" charset="0"/>
                <a:ea typeface="+mn-ea"/>
                <a:cs typeface="+mn-cs"/>
              </a:rPr>
              <a:t>en vous aidant des acronymes PECO (qui se décline en PICO ou PFCO selon le type d’étude)</a:t>
            </a:r>
          </a:p>
          <a:p>
            <a:r>
              <a:rPr kumimoji="1" lang="fr-FR" sz="1200" kern="1200" dirty="0">
                <a:solidFill>
                  <a:schemeClr val="tx1"/>
                </a:solidFill>
                <a:effectLst/>
                <a:latin typeface="Times New Roman" pitchFamily="18" charset="0"/>
                <a:ea typeface="+mn-ea"/>
                <a:cs typeface="+mn-cs"/>
              </a:rPr>
              <a:t>P se réfère à la population étudiée</a:t>
            </a:r>
          </a:p>
          <a:p>
            <a:r>
              <a:rPr kumimoji="1" lang="fr-FR" sz="1200" kern="1200" dirty="0">
                <a:solidFill>
                  <a:schemeClr val="tx1"/>
                </a:solidFill>
                <a:effectLst/>
                <a:latin typeface="Times New Roman" pitchFamily="18" charset="0"/>
                <a:ea typeface="+mn-ea"/>
                <a:cs typeface="+mn-cs"/>
              </a:rPr>
              <a:t>E est l'élément dont on cherche à étudier l'effet qui devient « I » si c'est une intervention où « F » si c'est un facteur de risque</a:t>
            </a:r>
          </a:p>
          <a:p>
            <a:r>
              <a:rPr kumimoji="1" lang="fr-FR" sz="1200" kern="1200" dirty="0">
                <a:solidFill>
                  <a:schemeClr val="tx1"/>
                </a:solidFill>
                <a:effectLst/>
                <a:latin typeface="Times New Roman" pitchFamily="18" charset="0"/>
                <a:ea typeface="+mn-ea"/>
                <a:cs typeface="+mn-cs"/>
              </a:rPr>
              <a:t>C est le groupe de référence auquel est comparé l’autre groupe</a:t>
            </a:r>
          </a:p>
          <a:p>
            <a:r>
              <a:rPr kumimoji="1" lang="fr-FR" sz="1200" kern="1200" dirty="0">
                <a:solidFill>
                  <a:schemeClr val="tx1"/>
                </a:solidFill>
                <a:effectLst/>
                <a:latin typeface="Times New Roman" pitchFamily="18" charset="0"/>
                <a:ea typeface="+mn-ea"/>
                <a:cs typeface="+mn-cs"/>
              </a:rPr>
              <a:t>O signifie </a:t>
            </a:r>
            <a:r>
              <a:rPr kumimoji="1" lang="fr-FR" sz="1200" kern="1200" dirty="0" err="1">
                <a:solidFill>
                  <a:schemeClr val="tx1"/>
                </a:solidFill>
                <a:effectLst/>
                <a:latin typeface="Times New Roman" pitchFamily="18" charset="0"/>
                <a:ea typeface="+mn-ea"/>
                <a:cs typeface="+mn-cs"/>
              </a:rPr>
              <a:t>outcome</a:t>
            </a:r>
            <a:r>
              <a:rPr kumimoji="1" lang="fr-FR" sz="1200" kern="1200" dirty="0">
                <a:solidFill>
                  <a:schemeClr val="tx1"/>
                </a:solidFill>
                <a:effectLst/>
                <a:latin typeface="Times New Roman" pitchFamily="18" charset="0"/>
                <a:ea typeface="+mn-ea"/>
                <a:cs typeface="+mn-cs"/>
              </a:rPr>
              <a:t> que l'on peut traduire par critère de jugement sur lequel on observe l'effet du facteur étudié ou de l'intervention</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16</a:t>
            </a:fld>
            <a:endParaRPr lang="fr-FR" altLang="fr-FR"/>
          </a:p>
        </p:txBody>
      </p:sp>
    </p:spTree>
    <p:extLst>
      <p:ext uri="{BB962C8B-B14F-4D97-AF65-F5344CB8AC3E}">
        <p14:creationId xmlns:p14="http://schemas.microsoft.com/office/powerpoint/2010/main" val="3700537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Dans cet exemple d'une question de recherche sur l'efficacité d’une intervention :</a:t>
            </a:r>
          </a:p>
          <a:p>
            <a:r>
              <a:rPr kumimoji="1" lang="fr-FR" sz="1200" kern="1200" dirty="0">
                <a:solidFill>
                  <a:schemeClr val="tx1"/>
                </a:solidFill>
                <a:effectLst/>
                <a:latin typeface="Times New Roman" pitchFamily="18" charset="0"/>
                <a:ea typeface="+mn-ea"/>
                <a:cs typeface="+mn-cs"/>
              </a:rPr>
              <a:t>les patients sont des sujets âgés de 65 à 85 ans en arythmie cardiaque par fibrillation auriculaire, </a:t>
            </a:r>
          </a:p>
          <a:p>
            <a:r>
              <a:rPr kumimoji="1" lang="fr-FR" sz="1200" kern="1200" dirty="0">
                <a:solidFill>
                  <a:schemeClr val="tx1"/>
                </a:solidFill>
                <a:effectLst/>
                <a:latin typeface="Times New Roman" pitchFamily="18" charset="0"/>
                <a:ea typeface="+mn-ea"/>
                <a:cs typeface="+mn-cs"/>
              </a:rPr>
              <a:t>l'intervention est un traitement par </a:t>
            </a:r>
            <a:r>
              <a:rPr kumimoji="1" lang="fr-FR" sz="1200" kern="1200" dirty="0" err="1">
                <a:solidFill>
                  <a:schemeClr val="tx1"/>
                </a:solidFill>
                <a:effectLst/>
                <a:latin typeface="Times New Roman" pitchFamily="18" charset="0"/>
                <a:ea typeface="+mn-ea"/>
                <a:cs typeface="+mn-cs"/>
              </a:rPr>
              <a:t>antivitamine</a:t>
            </a:r>
            <a:r>
              <a:rPr kumimoji="1" lang="fr-FR" sz="1200" kern="1200" dirty="0">
                <a:solidFill>
                  <a:schemeClr val="tx1"/>
                </a:solidFill>
                <a:effectLst/>
                <a:latin typeface="Times New Roman" pitchFamily="18" charset="0"/>
                <a:ea typeface="+mn-ea"/>
                <a:cs typeface="+mn-cs"/>
              </a:rPr>
              <a:t> K, </a:t>
            </a:r>
          </a:p>
          <a:p>
            <a:r>
              <a:rPr kumimoji="1" lang="fr-FR" sz="1200" kern="1200" dirty="0">
                <a:solidFill>
                  <a:schemeClr val="tx1"/>
                </a:solidFill>
                <a:effectLst/>
                <a:latin typeface="Times New Roman" pitchFamily="18" charset="0"/>
                <a:ea typeface="+mn-ea"/>
                <a:cs typeface="+mn-cs"/>
              </a:rPr>
              <a:t>le groupe de référence auquel est comparé le groupe des patients traités par AVK est lui-même traité par aspirine, </a:t>
            </a:r>
          </a:p>
          <a:p>
            <a:r>
              <a:rPr kumimoji="1" lang="fr-FR" sz="1200" kern="1200" dirty="0">
                <a:solidFill>
                  <a:schemeClr val="tx1"/>
                </a:solidFill>
                <a:effectLst/>
                <a:latin typeface="Times New Roman" pitchFamily="18" charset="0"/>
                <a:ea typeface="+mn-ea"/>
                <a:cs typeface="+mn-cs"/>
              </a:rPr>
              <a:t>le critère de jugement est le risque de survenue d'accident vasculaire cérébral.</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17</a:t>
            </a:fld>
            <a:endParaRPr lang="fr-FR" altLang="fr-FR"/>
          </a:p>
        </p:txBody>
      </p:sp>
    </p:spTree>
    <p:extLst>
      <p:ext uri="{BB962C8B-B14F-4D97-AF65-F5344CB8AC3E}">
        <p14:creationId xmlns:p14="http://schemas.microsoft.com/office/powerpoint/2010/main" val="3877086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Voici un deuxième exemple d'une question de recherche concernant l'efficacité d'un traitement</a:t>
            </a:r>
          </a:p>
          <a:p>
            <a:r>
              <a:rPr kumimoji="1" lang="fr-FR" sz="1200" kern="1200" dirty="0">
                <a:solidFill>
                  <a:schemeClr val="tx1"/>
                </a:solidFill>
                <a:effectLst/>
                <a:latin typeface="Times New Roman" pitchFamily="18" charset="0"/>
                <a:ea typeface="+mn-ea"/>
                <a:cs typeface="+mn-cs"/>
              </a:rPr>
              <a:t>Chez des patients atteints d'une appendicite aiguë non compliquée, un traitement par Augmentin (antibiotique) en première intention plus ou moins appendicectomie en fonction de l'évolution permet-il de réduire le risque de péritonite dans les 30 jours par rapport à une appendicectomie en urgence systématique ?</a:t>
            </a:r>
          </a:p>
          <a:p>
            <a:r>
              <a:rPr kumimoji="1" lang="fr-FR" sz="1200" kern="1200" dirty="0">
                <a:solidFill>
                  <a:schemeClr val="tx1"/>
                </a:solidFill>
                <a:effectLst/>
                <a:latin typeface="Times New Roman" pitchFamily="18" charset="0"/>
                <a:ea typeface="+mn-ea"/>
                <a:cs typeface="+mn-cs"/>
              </a:rPr>
              <a:t>On voit bien que cette question mise ici sous la forme d'un tableau à quatre cases permet facilement de calculer le différentiel entre le risque de péritonite chez les personnes du groupe « Augmentin » par rapport aux personnes du groupe « Appendicectomie systématique en urgence » et donc l'efficacité de ce traitement par rapport au traitement de référence.</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18</a:t>
            </a:fld>
            <a:endParaRPr lang="fr-FR" altLang="fr-FR"/>
          </a:p>
        </p:txBody>
      </p:sp>
    </p:spTree>
    <p:extLst>
      <p:ext uri="{BB962C8B-B14F-4D97-AF65-F5344CB8AC3E}">
        <p14:creationId xmlns:p14="http://schemas.microsoft.com/office/powerpoint/2010/main" val="34944469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Voici un exemple d'une question de recherche concernant l'association possible entre un facteur de risque et la survenue d'une maladie. La question est la suivante : chez des nourrissons en bonne santé âgés de 3 à 9 mois une position de couchage ventral est-elle associée à un plus fort risque de décès par mort subite qu’une position de couchage dorsal ou latéral ?</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19</a:t>
            </a:fld>
            <a:endParaRPr lang="fr-FR" altLang="fr-FR"/>
          </a:p>
        </p:txBody>
      </p:sp>
    </p:spTree>
    <p:extLst>
      <p:ext uri="{BB962C8B-B14F-4D97-AF65-F5344CB8AC3E}">
        <p14:creationId xmlns:p14="http://schemas.microsoft.com/office/powerpoint/2010/main" val="28487985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a:xfrm>
            <a:off x="917575" y="744538"/>
            <a:ext cx="4962525" cy="3722687"/>
          </a:xfrm>
          <a:ln/>
        </p:spPr>
      </p:sp>
      <p:sp>
        <p:nvSpPr>
          <p:cNvPr id="3481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fr-FR" sz="1200" kern="1200" dirty="0">
                <a:solidFill>
                  <a:schemeClr val="tx1"/>
                </a:solidFill>
                <a:effectLst/>
                <a:latin typeface="Times New Roman" pitchFamily="18" charset="0"/>
                <a:ea typeface="+mn-ea"/>
                <a:cs typeface="+mn-cs"/>
              </a:rPr>
              <a:t>Cette question mise sous la forme d'un tableau à 4 cases permet facilement de quantifier le possible excès de risque de mort subite chez les enfants couchés sur le ventre (a/(</a:t>
            </a:r>
            <a:r>
              <a:rPr kumimoji="1" lang="fr-FR" sz="1200" kern="1200" dirty="0" err="1">
                <a:solidFill>
                  <a:schemeClr val="tx1"/>
                </a:solidFill>
                <a:effectLst/>
                <a:latin typeface="Times New Roman" pitchFamily="18" charset="0"/>
                <a:ea typeface="+mn-ea"/>
                <a:cs typeface="+mn-cs"/>
              </a:rPr>
              <a:t>a+b</a:t>
            </a:r>
            <a:r>
              <a:rPr kumimoji="1" lang="fr-FR" sz="1200" kern="1200" dirty="0">
                <a:solidFill>
                  <a:schemeClr val="tx1"/>
                </a:solidFill>
                <a:effectLst/>
                <a:latin typeface="Times New Roman" pitchFamily="18" charset="0"/>
                <a:ea typeface="+mn-ea"/>
                <a:cs typeface="+mn-cs"/>
              </a:rPr>
              <a:t>) par rapport aux enfants couchés sur le dos ou sur le côté (c/(</a:t>
            </a:r>
            <a:r>
              <a:rPr kumimoji="1" lang="fr-FR" sz="1200" kern="1200" dirty="0" err="1">
                <a:solidFill>
                  <a:schemeClr val="tx1"/>
                </a:solidFill>
                <a:effectLst/>
                <a:latin typeface="Times New Roman" pitchFamily="18" charset="0"/>
                <a:ea typeface="+mn-ea"/>
                <a:cs typeface="+mn-cs"/>
              </a:rPr>
              <a:t>c+d</a:t>
            </a:r>
            <a:r>
              <a:rPr kumimoji="1" lang="fr-FR" sz="1200" kern="1200" dirty="0">
                <a:solidFill>
                  <a:schemeClr val="tx1"/>
                </a:solidFill>
                <a:effectLst/>
                <a:latin typeface="Times New Roman" pitchFamily="18" charset="0"/>
                <a:ea typeface="+mn-ea"/>
                <a:cs typeface="+mn-cs"/>
              </a:rPr>
              <a:t>)</a:t>
            </a:r>
          </a:p>
        </p:txBody>
      </p:sp>
      <p:sp>
        <p:nvSpPr>
          <p:cNvPr id="3482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11200" indent="-273050">
              <a:defRPr sz="2400">
                <a:solidFill>
                  <a:schemeClr val="tx1"/>
                </a:solidFill>
                <a:latin typeface="Garamond" panose="02020404030301010803" pitchFamily="18" charset="0"/>
              </a:defRPr>
            </a:lvl2pPr>
            <a:lvl3pPr marL="1093788" indent="-217488">
              <a:defRPr sz="2400">
                <a:solidFill>
                  <a:schemeClr val="tx1"/>
                </a:solidFill>
                <a:latin typeface="Garamond" panose="02020404030301010803" pitchFamily="18" charset="0"/>
              </a:defRPr>
            </a:lvl3pPr>
            <a:lvl4pPr marL="1531938" indent="-217488">
              <a:defRPr sz="2400">
                <a:solidFill>
                  <a:schemeClr val="tx1"/>
                </a:solidFill>
                <a:latin typeface="Garamond" panose="02020404030301010803" pitchFamily="18" charset="0"/>
              </a:defRPr>
            </a:lvl4pPr>
            <a:lvl5pPr marL="1968500" indent="-217488">
              <a:defRPr sz="2400">
                <a:solidFill>
                  <a:schemeClr val="tx1"/>
                </a:solidFill>
                <a:latin typeface="Garamond" panose="02020404030301010803" pitchFamily="18" charset="0"/>
              </a:defRPr>
            </a:lvl5pPr>
            <a:lvl6pPr marL="2425700" indent="-217488" eaLnBrk="0" fontAlgn="base" hangingPunct="0">
              <a:spcBef>
                <a:spcPct val="0"/>
              </a:spcBef>
              <a:spcAft>
                <a:spcPct val="0"/>
              </a:spcAft>
              <a:defRPr sz="2400">
                <a:solidFill>
                  <a:schemeClr val="tx1"/>
                </a:solidFill>
                <a:latin typeface="Garamond" panose="02020404030301010803" pitchFamily="18" charset="0"/>
              </a:defRPr>
            </a:lvl6pPr>
            <a:lvl7pPr marL="2882900" indent="-217488" eaLnBrk="0" fontAlgn="base" hangingPunct="0">
              <a:spcBef>
                <a:spcPct val="0"/>
              </a:spcBef>
              <a:spcAft>
                <a:spcPct val="0"/>
              </a:spcAft>
              <a:defRPr sz="2400">
                <a:solidFill>
                  <a:schemeClr val="tx1"/>
                </a:solidFill>
                <a:latin typeface="Garamond" panose="02020404030301010803" pitchFamily="18" charset="0"/>
              </a:defRPr>
            </a:lvl7pPr>
            <a:lvl8pPr marL="3340100" indent="-217488" eaLnBrk="0" fontAlgn="base" hangingPunct="0">
              <a:spcBef>
                <a:spcPct val="0"/>
              </a:spcBef>
              <a:spcAft>
                <a:spcPct val="0"/>
              </a:spcAft>
              <a:defRPr sz="2400">
                <a:solidFill>
                  <a:schemeClr val="tx1"/>
                </a:solidFill>
                <a:latin typeface="Garamond" panose="02020404030301010803" pitchFamily="18" charset="0"/>
              </a:defRPr>
            </a:lvl8pPr>
            <a:lvl9pPr marL="3797300" indent="-217488" eaLnBrk="0" fontAlgn="base" hangingPunct="0">
              <a:spcBef>
                <a:spcPct val="0"/>
              </a:spcBef>
              <a:spcAft>
                <a:spcPct val="0"/>
              </a:spcAft>
              <a:defRPr sz="2400">
                <a:solidFill>
                  <a:schemeClr val="tx1"/>
                </a:solidFill>
                <a:latin typeface="Garamond" panose="02020404030301010803" pitchFamily="18" charset="0"/>
              </a:defRPr>
            </a:lvl9pPr>
          </a:lstStyle>
          <a:p>
            <a:fld id="{AFB9FC2E-4076-4B10-8319-AFF7F91C2E17}" type="slidenum">
              <a:rPr lang="fr-FR" altLang="fr-FR" sz="1200" smtClean="0">
                <a:latin typeface="Times New Roman" panose="02020603050405020304" pitchFamily="18" charset="0"/>
              </a:rPr>
              <a:pPr/>
              <a:t>20</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211542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a:xfrm>
            <a:off x="917575" y="744538"/>
            <a:ext cx="4962525" cy="3722687"/>
          </a:xfrm>
          <a:ln/>
        </p:spPr>
      </p:sp>
      <p:sp>
        <p:nvSpPr>
          <p:cNvPr id="717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fr-FR" sz="1200" b="1" kern="1200" dirty="0">
                <a:solidFill>
                  <a:schemeClr val="tx1"/>
                </a:solidFill>
                <a:effectLst/>
                <a:latin typeface="Times New Roman" pitchFamily="18" charset="0"/>
                <a:ea typeface="+mn-ea"/>
                <a:cs typeface="+mn-cs"/>
              </a:rPr>
              <a:t>Cet enseignement se décompose en 4 partie</a:t>
            </a:r>
            <a:r>
              <a:rPr kumimoji="1" lang="fr-FR" sz="1200" kern="1200" dirty="0">
                <a:solidFill>
                  <a:schemeClr val="tx1"/>
                </a:solidFill>
                <a:effectLst/>
                <a:latin typeface="Times New Roman" pitchFamily="18" charset="0"/>
                <a:ea typeface="+mn-ea"/>
                <a:cs typeface="+mn-cs"/>
              </a:rPr>
              <a:t>s </a:t>
            </a:r>
          </a:p>
          <a:p>
            <a:pPr marL="171450" indent="-171450">
              <a:buFontTx/>
              <a:buChar char="-"/>
            </a:pPr>
            <a:r>
              <a:rPr kumimoji="1" lang="fr-FR" sz="1200" b="1" kern="1200" dirty="0">
                <a:solidFill>
                  <a:schemeClr val="tx1"/>
                </a:solidFill>
                <a:effectLst/>
                <a:latin typeface="Times New Roman" pitchFamily="18" charset="0"/>
                <a:ea typeface="+mn-ea"/>
                <a:cs typeface="+mn-cs"/>
              </a:rPr>
              <a:t>une 1</a:t>
            </a:r>
            <a:r>
              <a:rPr kumimoji="1" lang="fr-FR" sz="1200" b="1" kern="1200" baseline="30000" dirty="0">
                <a:solidFill>
                  <a:schemeClr val="tx1"/>
                </a:solidFill>
                <a:effectLst/>
                <a:latin typeface="Times New Roman" pitchFamily="18" charset="0"/>
                <a:ea typeface="+mn-ea"/>
                <a:cs typeface="+mn-cs"/>
              </a:rPr>
              <a:t>ère</a:t>
            </a:r>
            <a:r>
              <a:rPr kumimoji="1" lang="fr-FR" sz="1200" b="1" kern="1200" dirty="0">
                <a:solidFill>
                  <a:schemeClr val="tx1"/>
                </a:solidFill>
                <a:effectLst/>
                <a:latin typeface="Times New Roman" pitchFamily="18" charset="0"/>
                <a:ea typeface="+mn-ea"/>
                <a:cs typeface="+mn-cs"/>
              </a:rPr>
              <a:t> partie </a:t>
            </a:r>
            <a:r>
              <a:rPr kumimoji="1" lang="fr-FR" sz="1200" kern="1200" dirty="0">
                <a:solidFill>
                  <a:schemeClr val="tx1"/>
                </a:solidFill>
                <a:effectLst/>
                <a:latin typeface="Times New Roman" pitchFamily="18" charset="0"/>
                <a:ea typeface="+mn-ea"/>
                <a:cs typeface="+mn-cs"/>
              </a:rPr>
              <a:t>sur les enjeux et les principes de la lecture critique d'article sous la forme d’un </a:t>
            </a:r>
            <a:r>
              <a:rPr kumimoji="1" lang="fr-FR" sz="1200" b="1" kern="1200" dirty="0" err="1">
                <a:solidFill>
                  <a:schemeClr val="tx1"/>
                </a:solidFill>
                <a:effectLst/>
                <a:latin typeface="Times New Roman" pitchFamily="18" charset="0"/>
                <a:ea typeface="+mn-ea"/>
                <a:cs typeface="+mn-cs"/>
              </a:rPr>
              <a:t>powerpoint</a:t>
            </a:r>
            <a:r>
              <a:rPr kumimoji="1" lang="fr-FR" sz="1200" b="1" kern="1200" dirty="0">
                <a:solidFill>
                  <a:schemeClr val="tx1"/>
                </a:solidFill>
                <a:effectLst/>
                <a:latin typeface="Times New Roman" pitchFamily="18" charset="0"/>
                <a:ea typeface="+mn-ea"/>
                <a:cs typeface="+mn-cs"/>
              </a:rPr>
              <a:t> commenté </a:t>
            </a:r>
            <a:r>
              <a:rPr kumimoji="1" lang="fr-FR" sz="1200" kern="1200" dirty="0">
                <a:solidFill>
                  <a:schemeClr val="tx1"/>
                </a:solidFill>
                <a:effectLst/>
                <a:latin typeface="Times New Roman" pitchFamily="18" charset="0"/>
                <a:ea typeface="+mn-ea"/>
                <a:cs typeface="+mn-cs"/>
              </a:rPr>
              <a:t>suivi d’une séance de </a:t>
            </a:r>
            <a:r>
              <a:rPr kumimoji="1" lang="fr-FR" sz="1200" b="1" kern="1200" dirty="0">
                <a:solidFill>
                  <a:schemeClr val="tx1"/>
                </a:solidFill>
                <a:effectLst/>
                <a:latin typeface="Times New Roman" pitchFamily="18" charset="0"/>
                <a:ea typeface="+mn-ea"/>
                <a:cs typeface="+mn-cs"/>
              </a:rPr>
              <a:t>questions réponses sur WEBEX avec le</a:t>
            </a:r>
            <a:r>
              <a:rPr kumimoji="1" lang="fr-FR" sz="1200" b="1" kern="1200" baseline="0" dirty="0">
                <a:solidFill>
                  <a:schemeClr val="tx1"/>
                </a:solidFill>
                <a:effectLst/>
                <a:latin typeface="Times New Roman" pitchFamily="18" charset="0"/>
                <a:ea typeface="+mn-ea"/>
                <a:cs typeface="+mn-cs"/>
              </a:rPr>
              <a:t> Pr Haesebaert </a:t>
            </a:r>
            <a:r>
              <a:rPr kumimoji="1" lang="fr-FR" sz="1200" b="1" kern="1200" dirty="0">
                <a:solidFill>
                  <a:schemeClr val="tx1"/>
                </a:solidFill>
                <a:effectLst/>
                <a:latin typeface="Times New Roman" pitchFamily="18" charset="0"/>
                <a:ea typeface="+mn-ea"/>
                <a:cs typeface="+mn-cs"/>
              </a:rPr>
              <a:t>https://univ-lyon1.webex.com/meet/julie.haesebaert</a:t>
            </a:r>
            <a:r>
              <a:rPr kumimoji="1" lang="fr-FR" sz="1200" kern="1200" dirty="0">
                <a:solidFill>
                  <a:schemeClr val="tx1"/>
                </a:solidFill>
                <a:effectLst/>
                <a:latin typeface="Times New Roman" pitchFamily="18" charset="0"/>
                <a:ea typeface="+mn-ea"/>
                <a:cs typeface="+mn-cs"/>
              </a:rPr>
              <a:t>. Vous disposez d’un temps dédié pour lire ce </a:t>
            </a:r>
            <a:r>
              <a:rPr kumimoji="1" lang="fr-FR" sz="1200" kern="1200" dirty="0" err="1">
                <a:solidFill>
                  <a:schemeClr val="tx1"/>
                </a:solidFill>
                <a:effectLst/>
                <a:latin typeface="Times New Roman" pitchFamily="18" charset="0"/>
                <a:ea typeface="+mn-ea"/>
                <a:cs typeface="+mn-cs"/>
              </a:rPr>
              <a:t>powerpoint</a:t>
            </a:r>
            <a:r>
              <a:rPr kumimoji="1" lang="fr-FR" sz="1200" kern="1200" dirty="0">
                <a:solidFill>
                  <a:schemeClr val="tx1"/>
                </a:solidFill>
                <a:effectLst/>
                <a:latin typeface="Times New Roman" pitchFamily="18" charset="0"/>
                <a:ea typeface="+mn-ea"/>
                <a:cs typeface="+mn-cs"/>
              </a:rPr>
              <a:t> mais bien sûr vous pouvez le lire avant et</a:t>
            </a:r>
            <a:r>
              <a:rPr kumimoji="1" lang="fr-FR" sz="1200" kern="1200" baseline="0" dirty="0">
                <a:solidFill>
                  <a:schemeClr val="tx1"/>
                </a:solidFill>
                <a:effectLst/>
                <a:latin typeface="Times New Roman" pitchFamily="18" charset="0"/>
                <a:ea typeface="+mn-ea"/>
                <a:cs typeface="+mn-cs"/>
              </a:rPr>
              <a:t> </a:t>
            </a:r>
            <a:r>
              <a:rPr kumimoji="1" lang="fr-FR" sz="1200" kern="1200" dirty="0">
                <a:solidFill>
                  <a:schemeClr val="tx1"/>
                </a:solidFill>
                <a:effectLst/>
                <a:latin typeface="Times New Roman" pitchFamily="18" charset="0"/>
                <a:ea typeface="+mn-ea"/>
                <a:cs typeface="+mn-cs"/>
              </a:rPr>
              <a:t>envoyer éventuellement vos questions à l’avance à julie.haesebaert@univ-lyon1.fr pour préparer cette séance de questions-réponses</a:t>
            </a:r>
          </a:p>
          <a:p>
            <a:pPr marL="171450" indent="-171450">
              <a:buFontTx/>
              <a:buChar char="-"/>
            </a:pPr>
            <a:r>
              <a:rPr kumimoji="1" lang="fr-FR" sz="1200" b="1" kern="1200" dirty="0">
                <a:solidFill>
                  <a:schemeClr val="tx1"/>
                </a:solidFill>
                <a:effectLst/>
                <a:latin typeface="Times New Roman" pitchFamily="18" charset="0"/>
                <a:ea typeface="+mn-ea"/>
                <a:cs typeface="+mn-cs"/>
              </a:rPr>
              <a:t>Une 2</a:t>
            </a:r>
            <a:r>
              <a:rPr kumimoji="1" lang="fr-FR" sz="1200" b="1" kern="1200" baseline="30000" dirty="0">
                <a:solidFill>
                  <a:schemeClr val="tx1"/>
                </a:solidFill>
                <a:effectLst/>
                <a:latin typeface="Times New Roman" pitchFamily="18" charset="0"/>
                <a:ea typeface="+mn-ea"/>
                <a:cs typeface="+mn-cs"/>
              </a:rPr>
              <a:t>ème</a:t>
            </a:r>
            <a:r>
              <a:rPr kumimoji="1" lang="fr-FR" sz="1200" b="1" kern="1200" dirty="0">
                <a:solidFill>
                  <a:schemeClr val="tx1"/>
                </a:solidFill>
                <a:effectLst/>
                <a:latin typeface="Times New Roman" pitchFamily="18" charset="0"/>
                <a:ea typeface="+mn-ea"/>
                <a:cs typeface="+mn-cs"/>
              </a:rPr>
              <a:t> partie </a:t>
            </a:r>
            <a:r>
              <a:rPr kumimoji="1" lang="fr-FR" sz="1200" kern="1200" dirty="0">
                <a:solidFill>
                  <a:schemeClr val="tx1"/>
                </a:solidFill>
                <a:effectLst/>
                <a:latin typeface="Times New Roman" pitchFamily="18" charset="0"/>
                <a:ea typeface="+mn-ea"/>
                <a:cs typeface="+mn-cs"/>
              </a:rPr>
              <a:t>sur la LCA des études </a:t>
            </a:r>
            <a:r>
              <a:rPr kumimoji="1" lang="fr-FR" sz="1200" b="1" kern="1200" dirty="0">
                <a:solidFill>
                  <a:schemeClr val="tx1"/>
                </a:solidFill>
                <a:effectLst/>
                <a:latin typeface="Times New Roman" pitchFamily="18" charset="0"/>
                <a:ea typeface="+mn-ea"/>
                <a:cs typeface="+mn-cs"/>
              </a:rPr>
              <a:t>observationnelles</a:t>
            </a:r>
            <a:r>
              <a:rPr kumimoji="1" lang="fr-FR" sz="1200" kern="1200" dirty="0">
                <a:solidFill>
                  <a:schemeClr val="tx1"/>
                </a:solidFill>
                <a:effectLst/>
                <a:latin typeface="Times New Roman" pitchFamily="18" charset="0"/>
                <a:ea typeface="+mn-ea"/>
                <a:cs typeface="+mn-cs"/>
              </a:rPr>
              <a:t> avec deux types d'études les étude cas-témoin et les études de cohorte</a:t>
            </a:r>
            <a:r>
              <a:rPr kumimoji="1" lang="fr-FR" sz="1200" kern="1200" baseline="0" dirty="0">
                <a:solidFill>
                  <a:schemeClr val="tx1"/>
                </a:solidFill>
                <a:effectLst/>
                <a:latin typeface="Times New Roman" pitchFamily="18" charset="0"/>
                <a:ea typeface="+mn-ea"/>
                <a:cs typeface="+mn-cs"/>
              </a:rPr>
              <a:t>, et p</a:t>
            </a:r>
            <a:r>
              <a:rPr kumimoji="1" lang="fr-FR" sz="1200" kern="1200" dirty="0">
                <a:solidFill>
                  <a:schemeClr val="tx1"/>
                </a:solidFill>
                <a:effectLst/>
                <a:latin typeface="Times New Roman" pitchFamily="18" charset="0"/>
                <a:ea typeface="+mn-ea"/>
                <a:cs typeface="+mn-cs"/>
              </a:rPr>
              <a:t>our chaque type d'étude il y a un </a:t>
            </a:r>
            <a:r>
              <a:rPr kumimoji="1" lang="fr-FR" sz="1200" b="1" kern="1200" dirty="0" err="1">
                <a:solidFill>
                  <a:schemeClr val="tx1"/>
                </a:solidFill>
                <a:effectLst/>
                <a:latin typeface="Times New Roman" pitchFamily="18" charset="0"/>
                <a:ea typeface="+mn-ea"/>
                <a:cs typeface="+mn-cs"/>
              </a:rPr>
              <a:t>powerpoint</a:t>
            </a:r>
            <a:r>
              <a:rPr kumimoji="1" lang="fr-FR" sz="1200" b="1" kern="1200" dirty="0">
                <a:solidFill>
                  <a:schemeClr val="tx1"/>
                </a:solidFill>
                <a:effectLst/>
                <a:latin typeface="Times New Roman" pitchFamily="18" charset="0"/>
                <a:ea typeface="+mn-ea"/>
                <a:cs typeface="+mn-cs"/>
              </a:rPr>
              <a:t> commenté </a:t>
            </a:r>
            <a:r>
              <a:rPr kumimoji="1" lang="fr-FR" sz="1200" kern="1200" dirty="0">
                <a:solidFill>
                  <a:schemeClr val="tx1"/>
                </a:solidFill>
                <a:effectLst/>
                <a:latin typeface="Times New Roman" pitchFamily="18" charset="0"/>
                <a:ea typeface="+mn-ea"/>
                <a:cs typeface="+mn-cs"/>
              </a:rPr>
              <a:t>suivi d’une séance de </a:t>
            </a:r>
            <a:r>
              <a:rPr kumimoji="1" lang="fr-FR" sz="1200" b="1" kern="1200" dirty="0">
                <a:solidFill>
                  <a:schemeClr val="tx1"/>
                </a:solidFill>
                <a:effectLst/>
                <a:latin typeface="Times New Roman" pitchFamily="18" charset="0"/>
                <a:ea typeface="+mn-ea"/>
                <a:cs typeface="+mn-cs"/>
              </a:rPr>
              <a:t>questions réponses sur WEBEX https://univ-lyon1.webex.com/meet/julie.haesebaert </a:t>
            </a:r>
            <a:r>
              <a:rPr kumimoji="1" lang="fr-FR" sz="1200" kern="1200" dirty="0">
                <a:solidFill>
                  <a:schemeClr val="tx1"/>
                </a:solidFill>
                <a:effectLst/>
                <a:latin typeface="Times New Roman" pitchFamily="18" charset="0"/>
                <a:ea typeface="+mn-ea"/>
                <a:cs typeface="+mn-cs"/>
              </a:rPr>
              <a:t>puis un </a:t>
            </a:r>
            <a:r>
              <a:rPr kumimoji="1" lang="fr-FR" sz="1200" b="1" kern="1200" dirty="0">
                <a:solidFill>
                  <a:schemeClr val="tx1"/>
                </a:solidFill>
                <a:effectLst/>
                <a:latin typeface="Times New Roman" pitchFamily="18" charset="0"/>
                <a:ea typeface="+mn-ea"/>
                <a:cs typeface="+mn-cs"/>
              </a:rPr>
              <a:t>enseignement dirigé </a:t>
            </a:r>
            <a:r>
              <a:rPr kumimoji="1" lang="fr-FR" sz="1200" kern="1200" dirty="0">
                <a:solidFill>
                  <a:schemeClr val="tx1"/>
                </a:solidFill>
                <a:effectLst/>
                <a:latin typeface="Times New Roman" pitchFamily="18" charset="0"/>
                <a:ea typeface="+mn-ea"/>
                <a:cs typeface="+mn-cs"/>
              </a:rPr>
              <a:t>pour bien ancrer les connaissances</a:t>
            </a:r>
          </a:p>
          <a:p>
            <a:pPr marL="171450" indent="-171450">
              <a:buFontTx/>
              <a:buChar char="-"/>
            </a:pPr>
            <a:r>
              <a:rPr kumimoji="1" lang="fr-FR" sz="1200" b="1" kern="1200" dirty="0">
                <a:solidFill>
                  <a:schemeClr val="tx1"/>
                </a:solidFill>
                <a:effectLst/>
                <a:latin typeface="Times New Roman" pitchFamily="18" charset="0"/>
                <a:ea typeface="+mn-ea"/>
                <a:cs typeface="+mn-cs"/>
              </a:rPr>
              <a:t>Une 3</a:t>
            </a:r>
            <a:r>
              <a:rPr kumimoji="1" lang="fr-FR" sz="1200" b="1" kern="1200" baseline="30000" dirty="0">
                <a:solidFill>
                  <a:schemeClr val="tx1"/>
                </a:solidFill>
                <a:effectLst/>
                <a:latin typeface="Times New Roman" pitchFamily="18" charset="0"/>
                <a:ea typeface="+mn-ea"/>
                <a:cs typeface="+mn-cs"/>
              </a:rPr>
              <a:t>ème</a:t>
            </a:r>
            <a:r>
              <a:rPr kumimoji="1" lang="fr-FR" sz="1200" b="1" kern="1200" dirty="0">
                <a:solidFill>
                  <a:schemeClr val="tx1"/>
                </a:solidFill>
                <a:effectLst/>
                <a:latin typeface="Times New Roman" pitchFamily="18" charset="0"/>
                <a:ea typeface="+mn-ea"/>
                <a:cs typeface="+mn-cs"/>
              </a:rPr>
              <a:t> partie </a:t>
            </a:r>
            <a:r>
              <a:rPr kumimoji="1" lang="fr-FR" sz="1200" kern="1200" dirty="0">
                <a:solidFill>
                  <a:schemeClr val="tx1"/>
                </a:solidFill>
                <a:effectLst/>
                <a:latin typeface="Times New Roman" pitchFamily="18" charset="0"/>
                <a:ea typeface="+mn-ea"/>
                <a:cs typeface="+mn-cs"/>
              </a:rPr>
              <a:t>sur LCA des </a:t>
            </a:r>
            <a:r>
              <a:rPr kumimoji="1" lang="fr-FR" sz="1200" b="1" kern="1200" dirty="0">
                <a:solidFill>
                  <a:schemeClr val="tx1"/>
                </a:solidFill>
                <a:effectLst/>
                <a:latin typeface="Times New Roman" pitchFamily="18" charset="0"/>
                <a:ea typeface="+mn-ea"/>
                <a:cs typeface="+mn-cs"/>
              </a:rPr>
              <a:t>essais cliniques </a:t>
            </a:r>
            <a:r>
              <a:rPr kumimoji="1" lang="fr-FR" sz="1200" kern="1200" dirty="0">
                <a:solidFill>
                  <a:schemeClr val="tx1"/>
                </a:solidFill>
                <a:effectLst/>
                <a:latin typeface="Times New Roman" pitchFamily="18" charset="0"/>
                <a:ea typeface="+mn-ea"/>
                <a:cs typeface="+mn-cs"/>
              </a:rPr>
              <a:t>avec un </a:t>
            </a:r>
            <a:r>
              <a:rPr kumimoji="1" lang="fr-FR" sz="1200" kern="1200" dirty="0" err="1">
                <a:solidFill>
                  <a:schemeClr val="tx1"/>
                </a:solidFill>
                <a:effectLst/>
                <a:latin typeface="Times New Roman" pitchFamily="18" charset="0"/>
                <a:ea typeface="+mn-ea"/>
                <a:cs typeface="+mn-cs"/>
              </a:rPr>
              <a:t>powerpoint</a:t>
            </a:r>
            <a:r>
              <a:rPr kumimoji="1" lang="fr-FR" sz="1200" kern="1200" dirty="0">
                <a:solidFill>
                  <a:schemeClr val="tx1"/>
                </a:solidFill>
                <a:effectLst/>
                <a:latin typeface="Times New Roman" pitchFamily="18" charset="0"/>
                <a:ea typeface="+mn-ea"/>
                <a:cs typeface="+mn-cs"/>
              </a:rPr>
              <a:t> commenté suivi d’une séance de questions réponses sur WEBEX puis un enseignement dirigé pour bien ancrer les connaissances</a:t>
            </a:r>
          </a:p>
          <a:p>
            <a:pPr marL="171450" indent="-171450">
              <a:buFontTx/>
              <a:buChar char="-"/>
            </a:pPr>
            <a:r>
              <a:rPr kumimoji="1" lang="fr-FR" sz="1200" b="1" kern="1200" dirty="0">
                <a:solidFill>
                  <a:schemeClr val="tx1"/>
                </a:solidFill>
                <a:effectLst/>
                <a:latin typeface="Times New Roman" pitchFamily="18" charset="0"/>
                <a:ea typeface="+mn-ea"/>
                <a:cs typeface="+mn-cs"/>
              </a:rPr>
              <a:t>Une 4</a:t>
            </a:r>
            <a:r>
              <a:rPr kumimoji="1" lang="fr-FR" sz="1200" b="1" kern="1200" baseline="30000" dirty="0">
                <a:solidFill>
                  <a:schemeClr val="tx1"/>
                </a:solidFill>
                <a:effectLst/>
                <a:latin typeface="Times New Roman" pitchFamily="18" charset="0"/>
                <a:ea typeface="+mn-ea"/>
                <a:cs typeface="+mn-cs"/>
              </a:rPr>
              <a:t>ème</a:t>
            </a:r>
            <a:r>
              <a:rPr kumimoji="1" lang="fr-FR" sz="1200" b="1" kern="1200" dirty="0">
                <a:solidFill>
                  <a:schemeClr val="tx1"/>
                </a:solidFill>
                <a:effectLst/>
                <a:latin typeface="Times New Roman" pitchFamily="18" charset="0"/>
                <a:ea typeface="+mn-ea"/>
                <a:cs typeface="+mn-cs"/>
              </a:rPr>
              <a:t>  partie </a:t>
            </a:r>
            <a:r>
              <a:rPr kumimoji="1" lang="fr-FR" sz="1200" kern="1200" dirty="0">
                <a:solidFill>
                  <a:schemeClr val="tx1"/>
                </a:solidFill>
                <a:effectLst/>
                <a:latin typeface="Times New Roman" pitchFamily="18" charset="0"/>
                <a:ea typeface="+mn-ea"/>
                <a:cs typeface="+mn-cs"/>
              </a:rPr>
              <a:t>avec un </a:t>
            </a:r>
            <a:r>
              <a:rPr kumimoji="1" lang="fr-FR" sz="1200" b="1" kern="1200" dirty="0">
                <a:solidFill>
                  <a:schemeClr val="tx1"/>
                </a:solidFill>
                <a:effectLst/>
                <a:latin typeface="Times New Roman" pitchFamily="18" charset="0"/>
                <a:ea typeface="+mn-ea"/>
                <a:cs typeface="+mn-cs"/>
              </a:rPr>
              <a:t>ED sur l’analyse et l’interprétation des résultats, tableaux et figures des articles</a:t>
            </a:r>
            <a:endParaRPr lang="fr-FR" altLang="fr-FR" b="1" dirty="0"/>
          </a:p>
          <a:p>
            <a:endParaRPr lang="fr-FR" altLang="fr-FR" dirty="0"/>
          </a:p>
        </p:txBody>
      </p:sp>
      <p:sp>
        <p:nvSpPr>
          <p:cNvPr id="7172"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4CFEAEE4-D3C7-4D88-879C-ED1D9EBFA48A}" type="slidenum">
              <a:rPr lang="fr-FR" altLang="fr-FR" sz="1200" smtClean="0">
                <a:latin typeface="Times New Roman" panose="02020603050405020304" pitchFamily="18" charset="0"/>
              </a:rPr>
              <a:pPr/>
              <a:t>2</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3563794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Chaque question de recherche peut être classée selon une typologie.</a:t>
            </a:r>
          </a:p>
          <a:p>
            <a:r>
              <a:rPr kumimoji="1" lang="fr-FR" sz="1200" kern="1200" dirty="0">
                <a:solidFill>
                  <a:schemeClr val="tx1"/>
                </a:solidFill>
                <a:effectLst/>
                <a:latin typeface="Times New Roman" pitchFamily="18" charset="0"/>
                <a:ea typeface="+mn-ea"/>
                <a:cs typeface="+mn-cs"/>
              </a:rPr>
              <a:t>Voici les grands types de questions de recherche :</a:t>
            </a:r>
          </a:p>
          <a:p>
            <a:endParaRPr kumimoji="1" lang="fr-FR" sz="1200" kern="1200" dirty="0">
              <a:solidFill>
                <a:schemeClr val="tx1"/>
              </a:solidFill>
              <a:effectLst/>
              <a:latin typeface="Times New Roman" pitchFamily="18" charset="0"/>
              <a:ea typeface="+mn-ea"/>
              <a:cs typeface="+mn-cs"/>
            </a:endParaRPr>
          </a:p>
          <a:p>
            <a:pPr marL="228600" indent="-228600">
              <a:buAutoNum type="arabicPeriod"/>
            </a:pPr>
            <a:r>
              <a:rPr kumimoji="1" lang="fr-FR" sz="1200" kern="1200" dirty="0">
                <a:solidFill>
                  <a:schemeClr val="tx1"/>
                </a:solidFill>
                <a:effectLst/>
                <a:latin typeface="Times New Roman" pitchFamily="18" charset="0"/>
                <a:ea typeface="+mn-ea"/>
                <a:cs typeface="+mn-cs"/>
              </a:rPr>
              <a:t>La question est celle de l’efficacité d’un traitement ou d’une intervention quelconque (chirurgie, psychothérapie, </a:t>
            </a:r>
            <a:r>
              <a:rPr kumimoji="1" lang="fr-FR" sz="1200" kern="1200" dirty="0" err="1">
                <a:solidFill>
                  <a:schemeClr val="tx1"/>
                </a:solidFill>
                <a:effectLst/>
                <a:latin typeface="Times New Roman" pitchFamily="18" charset="0"/>
                <a:ea typeface="+mn-ea"/>
                <a:cs typeface="+mn-cs"/>
              </a:rPr>
              <a:t>kinesithérapie</a:t>
            </a:r>
            <a:r>
              <a:rPr kumimoji="1" lang="fr-FR" sz="1200" kern="1200" dirty="0">
                <a:solidFill>
                  <a:schemeClr val="tx1"/>
                </a:solidFill>
                <a:effectLst/>
                <a:latin typeface="Times New Roman" pitchFamily="18" charset="0"/>
                <a:ea typeface="+mn-ea"/>
                <a:cs typeface="+mn-cs"/>
              </a:rPr>
              <a:t>, …) dont le chercheur (appelé aussi investigateur principal de l’étude) maitrise le contenu et l’application aux groupes comparés</a:t>
            </a:r>
          </a:p>
          <a:p>
            <a:pPr marL="228600" indent="-228600">
              <a:buAutoNum type="arabicPeriod"/>
            </a:pPr>
            <a:r>
              <a:rPr kumimoji="1" lang="fr-FR" sz="1200" kern="1200" dirty="0">
                <a:solidFill>
                  <a:schemeClr val="tx1"/>
                </a:solidFill>
                <a:effectLst/>
                <a:latin typeface="Times New Roman" pitchFamily="18" charset="0"/>
                <a:ea typeface="+mn-ea"/>
                <a:cs typeface="+mn-cs"/>
              </a:rPr>
              <a:t>La question est celle de l’association entre l’exposition à un facteur de risque et la survenue d’une maladie</a:t>
            </a:r>
          </a:p>
          <a:p>
            <a:pPr marL="228600" indent="-228600">
              <a:buAutoNum type="arabicPeriod"/>
            </a:pPr>
            <a:r>
              <a:rPr kumimoji="1" lang="fr-FR" sz="1200" kern="1200" dirty="0">
                <a:solidFill>
                  <a:schemeClr val="tx1"/>
                </a:solidFill>
                <a:effectLst/>
                <a:latin typeface="Times New Roman" pitchFamily="18" charset="0"/>
                <a:ea typeface="+mn-ea"/>
                <a:cs typeface="+mn-cs"/>
              </a:rPr>
              <a:t>La question est celle de la mesure de la prévalence ou de l’incidence d’une maladie</a:t>
            </a:r>
          </a:p>
          <a:p>
            <a:pPr marL="228600" indent="-228600">
              <a:buAutoNum type="arabicPeriod"/>
            </a:pPr>
            <a:r>
              <a:rPr kumimoji="1" lang="fr-FR" sz="1200" kern="1200" dirty="0">
                <a:solidFill>
                  <a:schemeClr val="tx1"/>
                </a:solidFill>
                <a:effectLst/>
                <a:latin typeface="Times New Roman" pitchFamily="18" charset="0"/>
                <a:ea typeface="+mn-ea"/>
                <a:cs typeface="+mn-cs"/>
              </a:rPr>
              <a:t>La question est celle de la performance d’un test diagnostique (ce point ne sera pas vu cette année, il est au programme FASM1)</a:t>
            </a:r>
          </a:p>
          <a:p>
            <a:pPr marL="0" indent="0">
              <a:buNone/>
            </a:pPr>
            <a:endParaRPr kumimoji="1" lang="fr-FR" sz="1200" kern="1200" dirty="0">
              <a:solidFill>
                <a:schemeClr val="tx1"/>
              </a:solidFill>
              <a:effectLst/>
              <a:latin typeface="Times New Roman" pitchFamily="18" charset="0"/>
              <a:ea typeface="+mn-ea"/>
              <a:cs typeface="+mn-cs"/>
            </a:endParaRPr>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21</a:t>
            </a:fld>
            <a:endParaRPr lang="fr-FR" altLang="fr-FR"/>
          </a:p>
        </p:txBody>
      </p:sp>
    </p:spTree>
    <p:extLst>
      <p:ext uri="{BB962C8B-B14F-4D97-AF65-F5344CB8AC3E}">
        <p14:creationId xmlns:p14="http://schemas.microsoft.com/office/powerpoint/2010/main" val="1360040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Prenons l'exemple de questions de recherche possibles dans le domaine du covid-19</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Dans la colonne de droite figurent des exemples de questions de recherche et dans la colonne de gauche figurent le type dans lequel cette question est classée </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1. Un traitement par </a:t>
            </a:r>
            <a:r>
              <a:rPr kumimoji="1" lang="fr-FR" sz="1200" kern="1200" dirty="0" err="1">
                <a:solidFill>
                  <a:schemeClr val="tx1"/>
                </a:solidFill>
                <a:effectLst/>
                <a:latin typeface="Times New Roman" pitchFamily="18" charset="0"/>
                <a:ea typeface="+mn-ea"/>
                <a:cs typeface="+mn-cs"/>
              </a:rPr>
              <a:t>hydroxychloroquine</a:t>
            </a:r>
            <a:r>
              <a:rPr kumimoji="1" lang="fr-FR" sz="1200" kern="1200" dirty="0">
                <a:solidFill>
                  <a:schemeClr val="tx1"/>
                </a:solidFill>
                <a:effectLst/>
                <a:latin typeface="Times New Roman" pitchFamily="18" charset="0"/>
                <a:ea typeface="+mn-ea"/>
                <a:cs typeface="+mn-cs"/>
              </a:rPr>
              <a:t> permet-il de réduire les formes graves d’infection par covid-19?,</a:t>
            </a:r>
            <a:r>
              <a:rPr kumimoji="1" lang="fr-FR" sz="1200" kern="1200" baseline="0" dirty="0">
                <a:solidFill>
                  <a:schemeClr val="tx1"/>
                </a:solidFill>
                <a:effectLst/>
                <a:latin typeface="Times New Roman" pitchFamily="18" charset="0"/>
                <a:ea typeface="+mn-ea"/>
                <a:cs typeface="+mn-cs"/>
              </a:rPr>
              <a:t> </a:t>
            </a:r>
            <a:r>
              <a:rPr kumimoji="1" lang="fr-FR" sz="1200" kern="1200" dirty="0">
                <a:solidFill>
                  <a:schemeClr val="tx1"/>
                </a:solidFill>
                <a:effectLst/>
                <a:latin typeface="Times New Roman" pitchFamily="18" charset="0"/>
                <a:ea typeface="+mn-ea"/>
                <a:cs typeface="+mn-cs"/>
              </a:rPr>
              <a:t>cette question se trouve dans la catégorie efficacité d'un traitement ou d'une intervention.</a:t>
            </a:r>
          </a:p>
          <a:p>
            <a:r>
              <a:rPr kumimoji="1" lang="fr-FR" sz="1200" kern="1200" dirty="0">
                <a:solidFill>
                  <a:schemeClr val="tx1"/>
                </a:solidFill>
                <a:effectLst/>
                <a:latin typeface="Times New Roman" pitchFamily="18" charset="0"/>
                <a:ea typeface="+mn-ea"/>
                <a:cs typeface="+mn-cs"/>
              </a:rPr>
              <a:t>2. L’obésité augmente-</a:t>
            </a:r>
            <a:r>
              <a:rPr kumimoji="1" lang="fr-FR" sz="1200" kern="1200" dirty="0" err="1">
                <a:solidFill>
                  <a:schemeClr val="tx1"/>
                </a:solidFill>
                <a:effectLst/>
                <a:latin typeface="Times New Roman" pitchFamily="18" charset="0"/>
                <a:ea typeface="+mn-ea"/>
                <a:cs typeface="+mn-cs"/>
              </a:rPr>
              <a:t>t’elle</a:t>
            </a:r>
            <a:r>
              <a:rPr kumimoji="1" lang="fr-FR" sz="1200" kern="1200" dirty="0">
                <a:solidFill>
                  <a:schemeClr val="tx1"/>
                </a:solidFill>
                <a:effectLst/>
                <a:latin typeface="Times New Roman" pitchFamily="18" charset="0"/>
                <a:ea typeface="+mn-ea"/>
                <a:cs typeface="+mn-cs"/>
              </a:rPr>
              <a:t> le risque d'être infecté par le covid-19?, la question de recherche se trouve alors dans le type association entre facteur de risque et survenue d'une maladie ou d'un état de santé.</a:t>
            </a:r>
            <a:r>
              <a:rPr kumimoji="1" lang="fr-FR" sz="1200" kern="1200" baseline="0" dirty="0">
                <a:solidFill>
                  <a:schemeClr val="tx1"/>
                </a:solidFill>
                <a:effectLst/>
                <a:latin typeface="Times New Roman" pitchFamily="18" charset="0"/>
                <a:ea typeface="+mn-ea"/>
                <a:cs typeface="+mn-cs"/>
              </a:rPr>
              <a:t> </a:t>
            </a:r>
            <a:endParaRPr kumimoji="1" lang="fr-FR" sz="1200" strike="noStrike" kern="1200" baseline="0" dirty="0">
              <a:solidFill>
                <a:schemeClr val="tx1"/>
              </a:solidFill>
              <a:effectLst/>
              <a:latin typeface="Times New Roman" pitchFamily="18" charset="0"/>
              <a:ea typeface="+mn-ea"/>
              <a:cs typeface="+mn-cs"/>
            </a:endParaRPr>
          </a:p>
          <a:p>
            <a:r>
              <a:rPr kumimoji="1" lang="fr-FR" sz="1200" strike="noStrike" kern="1200" baseline="0" dirty="0">
                <a:solidFill>
                  <a:schemeClr val="tx1"/>
                </a:solidFill>
                <a:effectLst/>
                <a:latin typeface="Times New Roman" pitchFamily="18" charset="0"/>
                <a:ea typeface="+mn-ea"/>
                <a:cs typeface="+mn-cs"/>
              </a:rPr>
              <a:t>3. Quelle est </a:t>
            </a:r>
            <a:r>
              <a:rPr kumimoji="1" lang="fr-FR" sz="1200" kern="1200" dirty="0">
                <a:solidFill>
                  <a:schemeClr val="tx1"/>
                </a:solidFill>
                <a:effectLst/>
                <a:latin typeface="Times New Roman" pitchFamily="18" charset="0"/>
                <a:ea typeface="+mn-ea"/>
                <a:cs typeface="+mn-cs"/>
              </a:rPr>
              <a:t>la prévalence de l'infection au mois de juin 2022, ou quelle est l’incidence de cette maladie au mois de juin 2022</a:t>
            </a:r>
          </a:p>
          <a:p>
            <a:r>
              <a:rPr kumimoji="1" lang="fr-FR" sz="1200" kern="1200" dirty="0">
                <a:solidFill>
                  <a:schemeClr val="tx1"/>
                </a:solidFill>
                <a:effectLst/>
                <a:latin typeface="Times New Roman" pitchFamily="18" charset="0"/>
                <a:ea typeface="+mn-ea"/>
                <a:cs typeface="+mn-cs"/>
              </a:rPr>
              <a:t>4. Quelle est la sensibilité et la spécificité du t</a:t>
            </a:r>
            <a:r>
              <a:rPr lang="fr-FR" dirty="0"/>
              <a:t>est de détection rapide de l'antigène SARS-CoV-2 par rapport au test RT-PCR pour le diagnostic du COVID-19</a:t>
            </a:r>
            <a:endParaRPr kumimoji="1" lang="fr-FR" sz="1200" kern="1200" dirty="0">
              <a:solidFill>
                <a:schemeClr val="tx1"/>
              </a:solidFill>
              <a:effectLst/>
              <a:latin typeface="Times New Roman" pitchFamily="18" charset="0"/>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22</a:t>
            </a:fld>
            <a:endParaRPr lang="fr-FR" altLang="fr-FR"/>
          </a:p>
        </p:txBody>
      </p:sp>
    </p:spTree>
    <p:extLst>
      <p:ext uri="{BB962C8B-B14F-4D97-AF65-F5344CB8AC3E}">
        <p14:creationId xmlns:p14="http://schemas.microsoft.com/office/powerpoint/2010/main" val="35360685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t>Après avoir vu les grands « types »  de question de recherche, nous allons revoir les grands « types »  d’études dont vous avez déjà entendu parlé l’année dernière</a:t>
            </a:r>
          </a:p>
          <a:p>
            <a:endParaRPr lang="fr-FR" dirty="0"/>
          </a:p>
          <a:p>
            <a:r>
              <a:rPr lang="fr-FR" dirty="0"/>
              <a:t>Cette année, vous allez devoir être capable de classer chaque article dans un de ces « types » d’étude, </a:t>
            </a:r>
          </a:p>
          <a:p>
            <a:endParaRPr lang="fr-FR" dirty="0"/>
          </a:p>
          <a:p>
            <a:r>
              <a:rPr lang="fr-FR" dirty="0"/>
              <a:t>Et vous devrez connaitre le « type » d’étude adapté à chaque « type » de question de recherche</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23</a:t>
            </a:fld>
            <a:endParaRPr lang="fr-FR" altLang="fr-FR"/>
          </a:p>
        </p:txBody>
      </p:sp>
    </p:spTree>
    <p:extLst>
      <p:ext uri="{BB962C8B-B14F-4D97-AF65-F5344CB8AC3E}">
        <p14:creationId xmlns:p14="http://schemas.microsoft.com/office/powerpoint/2010/main" val="1840076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Voici la façon dont on peut classer les différents types d'études</a:t>
            </a:r>
          </a:p>
          <a:p>
            <a:endParaRPr kumimoji="1" lang="fr-FR" sz="1200" kern="1200" dirty="0">
              <a:solidFill>
                <a:schemeClr val="tx1"/>
              </a:solidFill>
              <a:effectLst/>
              <a:latin typeface="Times New Roman" pitchFamily="18" charset="0"/>
              <a:ea typeface="+mn-ea"/>
              <a:cs typeface="+mn-cs"/>
            </a:endParaRPr>
          </a:p>
          <a:p>
            <a:r>
              <a:rPr kumimoji="1" lang="fr-FR" sz="1200" b="1" kern="1200" dirty="0">
                <a:solidFill>
                  <a:schemeClr val="tx1"/>
                </a:solidFill>
                <a:effectLst/>
                <a:latin typeface="Times New Roman" pitchFamily="18" charset="0"/>
                <a:ea typeface="+mn-ea"/>
                <a:cs typeface="+mn-cs"/>
              </a:rPr>
              <a:t>Tout d'abord on oppose les études observationnelles aux études interventionnelles</a:t>
            </a:r>
            <a:r>
              <a:rPr kumimoji="1" lang="fr-FR" sz="1200" kern="1200" dirty="0">
                <a:solidFill>
                  <a:schemeClr val="tx1"/>
                </a:solidFill>
                <a:effectLst/>
                <a:latin typeface="Times New Roman" pitchFamily="18" charset="0"/>
                <a:ea typeface="+mn-ea"/>
                <a:cs typeface="+mn-cs"/>
              </a:rPr>
              <a:t>.</a:t>
            </a:r>
            <a:r>
              <a:rPr kumimoji="1" lang="fr-FR" sz="1200" kern="1200" baseline="0" dirty="0">
                <a:solidFill>
                  <a:schemeClr val="tx1"/>
                </a:solidFill>
                <a:effectLst/>
                <a:latin typeface="Times New Roman" pitchFamily="18" charset="0"/>
                <a:ea typeface="+mn-ea"/>
                <a:cs typeface="+mn-cs"/>
              </a:rPr>
              <a:t> </a:t>
            </a:r>
          </a:p>
          <a:p>
            <a:r>
              <a:rPr kumimoji="1" lang="fr-FR" sz="1200" kern="1200" baseline="0" dirty="0">
                <a:solidFill>
                  <a:schemeClr val="tx1"/>
                </a:solidFill>
                <a:effectLst/>
                <a:latin typeface="Times New Roman" pitchFamily="18" charset="0"/>
                <a:ea typeface="+mn-ea"/>
                <a:cs typeface="+mn-cs"/>
              </a:rPr>
              <a:t>Dans les études </a:t>
            </a:r>
            <a:r>
              <a:rPr kumimoji="1" lang="fr-FR" sz="1200" b="1" kern="1200" baseline="0" dirty="0">
                <a:solidFill>
                  <a:schemeClr val="tx1"/>
                </a:solidFill>
                <a:effectLst/>
                <a:latin typeface="Times New Roman" pitchFamily="18" charset="0"/>
                <a:ea typeface="+mn-ea"/>
                <a:cs typeface="+mn-cs"/>
              </a:rPr>
              <a:t>observationnelles</a:t>
            </a:r>
            <a:r>
              <a:rPr kumimoji="1" lang="fr-FR" sz="1200" kern="1200" baseline="0" dirty="0">
                <a:solidFill>
                  <a:schemeClr val="tx1"/>
                </a:solidFill>
                <a:effectLst/>
                <a:latin typeface="Times New Roman" pitchFamily="18" charset="0"/>
                <a:ea typeface="+mn-ea"/>
                <a:cs typeface="+mn-cs"/>
              </a:rPr>
              <a:t> </a:t>
            </a:r>
            <a:r>
              <a:rPr kumimoji="1" lang="fr-FR" sz="1200" kern="1200" dirty="0">
                <a:solidFill>
                  <a:schemeClr val="tx1"/>
                </a:solidFill>
                <a:effectLst/>
                <a:latin typeface="Times New Roman" pitchFamily="18" charset="0"/>
                <a:ea typeface="+mn-ea"/>
                <a:cs typeface="+mn-cs"/>
              </a:rPr>
              <a:t>l'investigateur ne fait </a:t>
            </a:r>
            <a:r>
              <a:rPr kumimoji="1" lang="fr-FR" sz="1200" b="1" kern="1200" dirty="0">
                <a:solidFill>
                  <a:schemeClr val="tx1"/>
                </a:solidFill>
                <a:effectLst/>
                <a:latin typeface="Times New Roman" pitchFamily="18" charset="0"/>
                <a:ea typeface="+mn-ea"/>
                <a:cs typeface="+mn-cs"/>
              </a:rPr>
              <a:t>qu'observer les facteurs de risques auxquels sont exposés les patients</a:t>
            </a:r>
            <a:r>
              <a:rPr kumimoji="1" lang="fr-FR" sz="1200" kern="1200" dirty="0">
                <a:solidFill>
                  <a:schemeClr val="tx1"/>
                </a:solidFill>
                <a:effectLst/>
                <a:latin typeface="Times New Roman" pitchFamily="18" charset="0"/>
                <a:ea typeface="+mn-ea"/>
                <a:cs typeface="+mn-cs"/>
              </a:rPr>
              <a:t>. En effet il ne serait pas éthiquement acceptable d'exposer volontairement des personnes à un facteur de risque. On peut donc seulement observer ces expositions et non les maîtriser ce qui induit bien sur une absence de standardisation et une grande variabilité dans les expositions et dans la façon dont elles sont mesurées.</a:t>
            </a:r>
          </a:p>
          <a:p>
            <a:r>
              <a:rPr kumimoji="1" lang="fr-FR" sz="1200" kern="1200" dirty="0">
                <a:solidFill>
                  <a:schemeClr val="tx1"/>
                </a:solidFill>
                <a:effectLst/>
                <a:latin typeface="Times New Roman" pitchFamily="18" charset="0"/>
                <a:ea typeface="+mn-ea"/>
                <a:cs typeface="+mn-cs"/>
              </a:rPr>
              <a:t>A l'inverse, dans les études </a:t>
            </a:r>
            <a:r>
              <a:rPr kumimoji="1" lang="fr-FR" sz="1200" b="1" kern="1200" dirty="0">
                <a:solidFill>
                  <a:schemeClr val="tx1"/>
                </a:solidFill>
                <a:effectLst/>
                <a:latin typeface="Times New Roman" pitchFamily="18" charset="0"/>
                <a:ea typeface="+mn-ea"/>
                <a:cs typeface="+mn-cs"/>
              </a:rPr>
              <a:t>interventionnelles</a:t>
            </a:r>
            <a:r>
              <a:rPr kumimoji="1" lang="fr-FR" sz="1200" kern="1200" dirty="0">
                <a:solidFill>
                  <a:schemeClr val="tx1"/>
                </a:solidFill>
                <a:effectLst/>
                <a:latin typeface="Times New Roman" pitchFamily="18" charset="0"/>
                <a:ea typeface="+mn-ea"/>
                <a:cs typeface="+mn-cs"/>
              </a:rPr>
              <a:t>, c'est le </a:t>
            </a:r>
            <a:r>
              <a:rPr kumimoji="1" lang="fr-FR" sz="1200" b="1" kern="1200" dirty="0">
                <a:solidFill>
                  <a:schemeClr val="tx1"/>
                </a:solidFill>
                <a:effectLst/>
                <a:latin typeface="Times New Roman" pitchFamily="18" charset="0"/>
                <a:ea typeface="+mn-ea"/>
                <a:cs typeface="+mn-cs"/>
              </a:rPr>
              <a:t>chercheur qui maîtrise l'intervention </a:t>
            </a:r>
            <a:r>
              <a:rPr kumimoji="1" lang="fr-FR" sz="1200" kern="1200" dirty="0">
                <a:solidFill>
                  <a:schemeClr val="tx1"/>
                </a:solidFill>
                <a:effectLst/>
                <a:latin typeface="Times New Roman" pitchFamily="18" charset="0"/>
                <a:ea typeface="+mn-ea"/>
                <a:cs typeface="+mn-cs"/>
              </a:rPr>
              <a:t>et en particulier la répartition aléatoire (tirée au sort) dans les groupes ce qui garantit la comparabilité des groupes.</a:t>
            </a:r>
          </a:p>
          <a:p>
            <a:r>
              <a:rPr kumimoji="1" lang="fr-FR" sz="1200" b="1" kern="1200" dirty="0">
                <a:solidFill>
                  <a:schemeClr val="tx1"/>
                </a:solidFill>
                <a:effectLst/>
                <a:latin typeface="Times New Roman" pitchFamily="18" charset="0"/>
                <a:ea typeface="+mn-ea"/>
                <a:cs typeface="+mn-cs"/>
              </a:rPr>
              <a:t>Au sein des études observationnelles on oppose les études descriptives </a:t>
            </a:r>
            <a:r>
              <a:rPr kumimoji="1" lang="fr-FR" sz="1200" kern="1200" dirty="0">
                <a:solidFill>
                  <a:schemeClr val="tx1"/>
                </a:solidFill>
                <a:effectLst/>
                <a:latin typeface="Times New Roman" pitchFamily="18" charset="0"/>
                <a:ea typeface="+mn-ea"/>
                <a:cs typeface="+mn-cs"/>
              </a:rPr>
              <a:t>dans lesquelles on ne fait que décrire un phénomène tel que la prévalence ou l'incidence </a:t>
            </a:r>
            <a:r>
              <a:rPr kumimoji="1" lang="fr-FR" sz="1200" b="1" kern="1200" dirty="0">
                <a:solidFill>
                  <a:schemeClr val="tx1"/>
                </a:solidFill>
                <a:effectLst/>
                <a:latin typeface="Times New Roman" pitchFamily="18" charset="0"/>
                <a:ea typeface="+mn-ea"/>
                <a:cs typeface="+mn-cs"/>
              </a:rPr>
              <a:t>aux études comparatives encore appelées analytiques ou encore étiologiques </a:t>
            </a:r>
            <a:r>
              <a:rPr kumimoji="1" lang="fr-FR" sz="1200" kern="1200" dirty="0">
                <a:solidFill>
                  <a:schemeClr val="tx1"/>
                </a:solidFill>
                <a:effectLst/>
                <a:latin typeface="Times New Roman" pitchFamily="18" charset="0"/>
                <a:ea typeface="+mn-ea"/>
                <a:cs typeface="+mn-cs"/>
              </a:rPr>
              <a:t>dans lesquelles on fait une hypothèse sur </a:t>
            </a:r>
            <a:r>
              <a:rPr kumimoji="1" lang="fr-FR" sz="1200" b="1" kern="1200" dirty="0">
                <a:solidFill>
                  <a:schemeClr val="tx1"/>
                </a:solidFill>
                <a:effectLst/>
                <a:latin typeface="Times New Roman" pitchFamily="18" charset="0"/>
                <a:ea typeface="+mn-ea"/>
                <a:cs typeface="+mn-cs"/>
              </a:rPr>
              <a:t>l'association entre un facteur de risque et une maladie</a:t>
            </a:r>
            <a:r>
              <a:rPr kumimoji="1" lang="fr-FR" sz="1200" b="0" kern="1200" dirty="0">
                <a:solidFill>
                  <a:schemeClr val="tx1"/>
                </a:solidFill>
                <a:effectLst/>
                <a:latin typeface="Times New Roman" pitchFamily="18" charset="0"/>
                <a:ea typeface="+mn-ea"/>
                <a:cs typeface="+mn-cs"/>
              </a:rPr>
              <a:t> (d’où le nom études étiologiques) </a:t>
            </a:r>
            <a:r>
              <a:rPr kumimoji="1" lang="fr-FR" sz="1200" b="1" kern="1200" dirty="0">
                <a:solidFill>
                  <a:schemeClr val="tx1"/>
                </a:solidFill>
                <a:effectLst/>
                <a:latin typeface="Times New Roman" pitchFamily="18" charset="0"/>
                <a:ea typeface="+mn-ea"/>
                <a:cs typeface="+mn-cs"/>
              </a:rPr>
              <a:t>qui nécessitent donc la comparaison d'au moins 2 groupes</a:t>
            </a:r>
            <a:r>
              <a:rPr kumimoji="1" lang="fr-FR" sz="1200" kern="1200" dirty="0">
                <a:solidFill>
                  <a:schemeClr val="tx1"/>
                </a:solidFill>
                <a:effectLst/>
                <a:latin typeface="Times New Roman" pitchFamily="18" charset="0"/>
                <a:ea typeface="+mn-ea"/>
                <a:cs typeface="+mn-cs"/>
              </a:rPr>
              <a:t> </a:t>
            </a:r>
            <a:r>
              <a:rPr kumimoji="1" lang="fr-FR" sz="1200" b="0" kern="1200" dirty="0">
                <a:solidFill>
                  <a:schemeClr val="tx1"/>
                </a:solidFill>
                <a:effectLst/>
                <a:latin typeface="Times New Roman" pitchFamily="18" charset="0"/>
                <a:ea typeface="+mn-ea"/>
                <a:cs typeface="+mn-cs"/>
              </a:rPr>
              <a:t>(d’où le nom études comparatives ) : </a:t>
            </a:r>
            <a:r>
              <a:rPr kumimoji="1" lang="fr-FR" sz="1200" kern="1200" dirty="0">
                <a:solidFill>
                  <a:schemeClr val="tx1"/>
                </a:solidFill>
                <a:effectLst/>
                <a:latin typeface="Times New Roman" pitchFamily="18" charset="0"/>
                <a:ea typeface="+mn-ea"/>
                <a:cs typeface="+mn-cs"/>
              </a:rPr>
              <a:t>un groupe exposé vs un groupe non exposé ou un groupe malade vs un groupe témoin.</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A noter qu’au sein des études descriptives, on oppose les études transversales dans lesquelles les patients ne sont vus qu'une fois aux études longitudinales dans lesquelles il existe un suivi.</a:t>
            </a:r>
          </a:p>
          <a:p>
            <a:endParaRPr kumimoji="1" lang="fr-FR" sz="1200" kern="1200" dirty="0">
              <a:solidFill>
                <a:schemeClr val="tx1"/>
              </a:solidFill>
              <a:effectLst/>
              <a:latin typeface="Times New Roman" pitchFamily="18" charset="0"/>
              <a:ea typeface="+mn-ea"/>
              <a:cs typeface="+mn-cs"/>
            </a:endParaRPr>
          </a:p>
          <a:p>
            <a:r>
              <a:rPr kumimoji="1" lang="fr-FR" sz="1200" b="1" kern="1200" dirty="0">
                <a:solidFill>
                  <a:schemeClr val="tx1"/>
                </a:solidFill>
                <a:effectLst/>
                <a:latin typeface="Times New Roman" pitchFamily="18" charset="0"/>
                <a:ea typeface="+mn-ea"/>
                <a:cs typeface="+mn-cs"/>
              </a:rPr>
              <a:t>En LCA on étudiera : les études Observationnelles Comparatives et les études Interventionnelle</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24</a:t>
            </a:fld>
            <a:endParaRPr lang="fr-FR" altLang="fr-FR"/>
          </a:p>
        </p:txBody>
      </p:sp>
    </p:spTree>
    <p:extLst>
      <p:ext uri="{BB962C8B-B14F-4D97-AF65-F5344CB8AC3E}">
        <p14:creationId xmlns:p14="http://schemas.microsoft.com/office/powerpoint/2010/main" val="30382850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Si la question est de type efficacité d'un traitement /d'une intervention il est impératif de faire un essai clinique randomisé</a:t>
            </a:r>
          </a:p>
          <a:p>
            <a:r>
              <a:rPr kumimoji="1" lang="fr-FR" sz="1200" kern="1200" dirty="0">
                <a:solidFill>
                  <a:schemeClr val="tx1"/>
                </a:solidFill>
                <a:effectLst/>
                <a:latin typeface="Times New Roman" pitchFamily="18" charset="0"/>
                <a:ea typeface="+mn-ea"/>
                <a:cs typeface="+mn-cs"/>
              </a:rPr>
              <a:t>Si la question est celle de l'association possible entre un facteur de risque et une maladie on peut faire une étude de cohorte ou une étude cas-témoin en fonction du contexte</a:t>
            </a:r>
          </a:p>
          <a:p>
            <a:r>
              <a:rPr kumimoji="1" lang="fr-FR" sz="1200" kern="1200" dirty="0">
                <a:solidFill>
                  <a:schemeClr val="tx1"/>
                </a:solidFill>
                <a:effectLst/>
                <a:latin typeface="Times New Roman" pitchFamily="18" charset="0"/>
                <a:ea typeface="+mn-ea"/>
                <a:cs typeface="+mn-cs"/>
              </a:rPr>
              <a:t>S’il s'agit de mesurer une prévalence une étude transversale suffit </a:t>
            </a:r>
          </a:p>
          <a:p>
            <a:r>
              <a:rPr kumimoji="1" lang="fr-FR" sz="1200" kern="1200" dirty="0">
                <a:solidFill>
                  <a:schemeClr val="tx1"/>
                </a:solidFill>
                <a:effectLst/>
                <a:latin typeface="Times New Roman" pitchFamily="18" charset="0"/>
                <a:ea typeface="+mn-ea"/>
                <a:cs typeface="+mn-cs"/>
              </a:rPr>
              <a:t>S'il s'agit de mesurer une incidence il faut impérativement une étude de cohorte qui permet le suivi des personnes étudiées</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25</a:t>
            </a:fld>
            <a:endParaRPr lang="fr-FR" altLang="fr-FR"/>
          </a:p>
        </p:txBody>
      </p:sp>
    </p:spTree>
    <p:extLst>
      <p:ext uri="{BB962C8B-B14F-4D97-AF65-F5344CB8AC3E}">
        <p14:creationId xmlns:p14="http://schemas.microsoft.com/office/powerpoint/2010/main" val="18277274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Ceci est une check liste générale des </a:t>
            </a:r>
            <a:r>
              <a:rPr kumimoji="1" lang="fr-FR" sz="1200" b="1" kern="1200" dirty="0">
                <a:solidFill>
                  <a:schemeClr val="tx1"/>
                </a:solidFill>
                <a:effectLst/>
                <a:latin typeface="Times New Roman" pitchFamily="18" charset="0"/>
                <a:ea typeface="+mn-ea"/>
                <a:cs typeface="+mn-cs"/>
              </a:rPr>
              <a:t>points clés </a:t>
            </a:r>
            <a:r>
              <a:rPr kumimoji="1" lang="fr-FR" sz="1200" kern="1200" dirty="0">
                <a:solidFill>
                  <a:schemeClr val="tx1"/>
                </a:solidFill>
                <a:effectLst/>
                <a:latin typeface="Times New Roman" pitchFamily="18" charset="0"/>
                <a:ea typeface="+mn-ea"/>
                <a:cs typeface="+mn-cs"/>
              </a:rPr>
              <a:t>à vérifier afin de pouvoir apprécier la </a:t>
            </a:r>
            <a:r>
              <a:rPr kumimoji="1" lang="fr-FR" sz="1200" b="1" kern="1200" dirty="0">
                <a:solidFill>
                  <a:schemeClr val="tx1"/>
                </a:solidFill>
                <a:effectLst/>
                <a:latin typeface="Times New Roman" pitchFamily="18" charset="0"/>
                <a:ea typeface="+mn-ea"/>
                <a:cs typeface="+mn-cs"/>
              </a:rPr>
              <a:t>qualité</a:t>
            </a:r>
            <a:r>
              <a:rPr kumimoji="1" lang="fr-FR" sz="1200" kern="1200" dirty="0">
                <a:solidFill>
                  <a:schemeClr val="tx1"/>
                </a:solidFill>
                <a:effectLst/>
                <a:latin typeface="Times New Roman" pitchFamily="18" charset="0"/>
                <a:ea typeface="+mn-ea"/>
                <a:cs typeface="+mn-cs"/>
              </a:rPr>
              <a:t> de l'article et la </a:t>
            </a:r>
            <a:r>
              <a:rPr kumimoji="1" lang="fr-FR" sz="1200" b="1" kern="1200" dirty="0">
                <a:solidFill>
                  <a:schemeClr val="tx1"/>
                </a:solidFill>
                <a:effectLst/>
                <a:latin typeface="Times New Roman" pitchFamily="18" charset="0"/>
                <a:ea typeface="+mn-ea"/>
                <a:cs typeface="+mn-cs"/>
              </a:rPr>
              <a:t>fiabilité</a:t>
            </a:r>
            <a:r>
              <a:rPr kumimoji="1" lang="fr-FR" sz="1200" kern="1200" dirty="0">
                <a:solidFill>
                  <a:schemeClr val="tx1"/>
                </a:solidFill>
                <a:effectLst/>
                <a:latin typeface="Times New Roman" pitchFamily="18" charset="0"/>
                <a:ea typeface="+mn-ea"/>
                <a:cs typeface="+mn-cs"/>
              </a:rPr>
              <a:t> de ses résultats </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Nous venons d’aborder les deux premiers points : la </a:t>
            </a:r>
            <a:r>
              <a:rPr kumimoji="1" lang="fr-FR" sz="1200" b="1" kern="1200" dirty="0">
                <a:solidFill>
                  <a:schemeClr val="tx1"/>
                </a:solidFill>
                <a:effectLst/>
                <a:latin typeface="Times New Roman" pitchFamily="18" charset="0"/>
                <a:ea typeface="+mn-ea"/>
                <a:cs typeface="+mn-cs"/>
              </a:rPr>
              <a:t>question de recherche </a:t>
            </a:r>
            <a:r>
              <a:rPr kumimoji="1" lang="fr-FR" sz="1200" kern="1200" dirty="0">
                <a:solidFill>
                  <a:schemeClr val="tx1"/>
                </a:solidFill>
                <a:effectLst/>
                <a:latin typeface="Times New Roman" pitchFamily="18" charset="0"/>
                <a:ea typeface="+mn-ea"/>
                <a:cs typeface="+mn-cs"/>
              </a:rPr>
              <a:t>et le </a:t>
            </a:r>
            <a:r>
              <a:rPr kumimoji="1" lang="fr-FR" sz="1200" b="1" kern="1200" dirty="0">
                <a:solidFill>
                  <a:schemeClr val="tx1"/>
                </a:solidFill>
                <a:effectLst/>
                <a:latin typeface="Times New Roman" pitchFamily="18" charset="0"/>
                <a:ea typeface="+mn-ea"/>
                <a:cs typeface="+mn-cs"/>
              </a:rPr>
              <a:t>type d’étude</a:t>
            </a:r>
            <a:r>
              <a:rPr kumimoji="1" lang="fr-FR" sz="1200" kern="1200" dirty="0">
                <a:solidFill>
                  <a:schemeClr val="tx1"/>
                </a:solidFill>
                <a:effectLst/>
                <a:latin typeface="Times New Roman" pitchFamily="18" charset="0"/>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fr-FR" sz="1200" b="1" kern="1200" dirty="0">
              <a:solidFill>
                <a:schemeClr val="tx1"/>
              </a:solidFill>
              <a:effectLst/>
              <a:latin typeface="Times New Roman" pitchFamily="18" charset="0"/>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26</a:t>
            </a:fld>
            <a:endParaRPr lang="fr-FR" altLang="fr-FR"/>
          </a:p>
        </p:txBody>
      </p:sp>
    </p:spTree>
    <p:extLst>
      <p:ext uri="{BB962C8B-B14F-4D97-AF65-F5344CB8AC3E}">
        <p14:creationId xmlns:p14="http://schemas.microsoft.com/office/powerpoint/2010/main" val="5599060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b="1" kern="1200" dirty="0">
                <a:solidFill>
                  <a:schemeClr val="tx1"/>
                </a:solidFill>
                <a:effectLst/>
                <a:latin typeface="Times New Roman" pitchFamily="18" charset="0"/>
                <a:ea typeface="+mn-ea"/>
                <a:cs typeface="+mn-cs"/>
              </a:rPr>
              <a:t>Les points  3 et 4 </a:t>
            </a:r>
            <a:r>
              <a:rPr kumimoji="1" lang="fr-FR" sz="1200" kern="1200" dirty="0">
                <a:solidFill>
                  <a:schemeClr val="tx1"/>
                </a:solidFill>
                <a:effectLst/>
                <a:latin typeface="Times New Roman" pitchFamily="18" charset="0"/>
                <a:ea typeface="+mn-ea"/>
                <a:cs typeface="+mn-cs"/>
              </a:rPr>
              <a:t>correspondent d’une part à l’« élément étudié » et d’autre part au « critère de jugement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r>
              <a:rPr kumimoji="1" lang="fr-FR" sz="1200" b="1" kern="1200" dirty="0">
                <a:solidFill>
                  <a:schemeClr val="tx1"/>
                </a:solidFill>
                <a:effectLst/>
                <a:latin typeface="Times New Roman" pitchFamily="18" charset="0"/>
                <a:ea typeface="+mn-ea"/>
                <a:cs typeface="+mn-cs"/>
              </a:rPr>
              <a:t>« L’Elément étudié » : c’est l’</a:t>
            </a:r>
            <a:r>
              <a:rPr kumimoji="1" lang="fr-FR" sz="800" b="1" kern="1200" dirty="0">
                <a:solidFill>
                  <a:schemeClr val="tx1"/>
                </a:solidFill>
                <a:latin typeface="Times New Roman" pitchFamily="18" charset="0"/>
                <a:ea typeface="+mn-ea"/>
                <a:cs typeface="+mn-cs"/>
              </a:rPr>
              <a:t>Elément dont on cherche à mesurer l’effet sur « O »</a:t>
            </a:r>
            <a:endParaRPr kumimoji="1" lang="fr-FR" sz="1200" b="1" kern="1200" dirty="0">
              <a:solidFill>
                <a:schemeClr val="tx1"/>
              </a:solidFill>
              <a:effectLst/>
              <a:latin typeface="Times New Roman" pitchFamily="18" charset="0"/>
              <a:ea typeface="+mn-ea"/>
              <a:cs typeface="+mn-cs"/>
            </a:endParaRPr>
          </a:p>
          <a:p>
            <a:endParaRPr kumimoji="1" lang="fr-FR" sz="1200" kern="1200" dirty="0">
              <a:solidFill>
                <a:schemeClr val="tx1"/>
              </a:solidFill>
              <a:effectLst/>
              <a:latin typeface="Times New Roman" pitchFamily="18" charset="0"/>
              <a:ea typeface="+mn-ea"/>
              <a:cs typeface="+mn-cs"/>
            </a:endParaRPr>
          </a:p>
          <a:p>
            <a:pPr marL="342900" indent="-342900">
              <a:buFont typeface="Arial" panose="020B0604020202020204" pitchFamily="34" charset="0"/>
              <a:buChar char="•"/>
            </a:pPr>
            <a:r>
              <a:rPr kumimoji="1" lang="fr-FR" sz="1200" b="1" kern="1200" dirty="0">
                <a:solidFill>
                  <a:schemeClr val="tx1"/>
                </a:solidFill>
                <a:effectLst/>
                <a:latin typeface="Times New Roman" pitchFamily="18" charset="0"/>
                <a:ea typeface="+mn-ea"/>
                <a:cs typeface="+mn-cs"/>
              </a:rPr>
              <a:t>Dans une étude observationnelle </a:t>
            </a:r>
            <a:r>
              <a:rPr kumimoji="1" lang="fr-FR" sz="1200" b="1" kern="1200" dirty="0">
                <a:solidFill>
                  <a:schemeClr val="tx1"/>
                </a:solidFill>
                <a:latin typeface="Times New Roman" pitchFamily="18" charset="0"/>
                <a:ea typeface="+mn-ea"/>
                <a:cs typeface="+mn-cs"/>
              </a:rPr>
              <a:t>c’est un Facteur de Risque (FDR) </a:t>
            </a:r>
            <a:r>
              <a:rPr kumimoji="1" lang="fr-FR" sz="1200" kern="1200" dirty="0">
                <a:solidFill>
                  <a:schemeClr val="tx1"/>
                </a:solidFill>
                <a:latin typeface="Times New Roman" pitchFamily="18" charset="0"/>
                <a:ea typeface="+mn-ea"/>
                <a:cs typeface="+mn-cs"/>
              </a:rPr>
              <a:t>(FDR = terme générique pour nommer un facteur associé à l’augmentation ou à la réduction du risque d’une maladie). Il s’agira alors de repérer </a:t>
            </a:r>
            <a:r>
              <a:rPr kumimoji="1" lang="fr-FR" sz="1200" kern="1200" dirty="0">
                <a:solidFill>
                  <a:schemeClr val="tx1"/>
                </a:solidFill>
                <a:effectLst/>
                <a:latin typeface="Times New Roman" pitchFamily="18" charset="0"/>
                <a:ea typeface="+mn-ea"/>
                <a:cs typeface="+mn-cs"/>
              </a:rPr>
              <a:t>la façon précise dont le facteur de risque supposé (par exemple l'exposition au tabac, à l'alcool, ou la sédentarité) a été mesuré, c'est-à-dire avec quel questionnaire ou quelle autre méthode de mesure, dans quelles conditions (par téléphone ou en face à face, est-ce que le recueil était standardisé, est-ce qu'il y a des risques de biais dans le recueil de ces informations etc…. </a:t>
            </a:r>
          </a:p>
          <a:p>
            <a:pPr marL="0" indent="0">
              <a:buFontTx/>
              <a:buNone/>
            </a:pPr>
            <a:r>
              <a:rPr kumimoji="1" lang="fr-FR" sz="1200" i="1" kern="1200" dirty="0">
                <a:solidFill>
                  <a:schemeClr val="tx1"/>
                </a:solidFill>
                <a:effectLst/>
                <a:latin typeface="Times New Roman" pitchFamily="18" charset="0"/>
                <a:ea typeface="+mn-ea"/>
                <a:cs typeface="+mn-cs"/>
              </a:rPr>
              <a:t>         Dans  l'exemple d’une étude observationnelle sur l’association entre position de couchage et mort subite du nourrisson on s'intéressera aux modalités de recueil de la position de couchage », s’agit-il 	d’un questionnaire en face à face ou d’un </a:t>
            </a:r>
            <a:r>
              <a:rPr kumimoji="1" lang="fr-FR" sz="1200" i="1" kern="1200" dirty="0" err="1">
                <a:solidFill>
                  <a:schemeClr val="tx1"/>
                </a:solidFill>
                <a:effectLst/>
                <a:latin typeface="Times New Roman" pitchFamily="18" charset="0"/>
                <a:ea typeface="+mn-ea"/>
                <a:cs typeface="+mn-cs"/>
              </a:rPr>
              <a:t>autoquestionnaire</a:t>
            </a:r>
            <a:r>
              <a:rPr kumimoji="1" lang="fr-FR" sz="1200" i="1" kern="1200" dirty="0">
                <a:solidFill>
                  <a:schemeClr val="tx1"/>
                </a:solidFill>
                <a:effectLst/>
                <a:latin typeface="Times New Roman" pitchFamily="18" charset="0"/>
                <a:ea typeface="+mn-ea"/>
                <a:cs typeface="+mn-cs"/>
              </a:rPr>
              <a:t>? Le questionnaire est-il validé? A t-on posé la question avant que survienne le décès ou à l’inverse s’agit-il d’une étude 	rétrospective? Etc… </a:t>
            </a:r>
          </a:p>
          <a:p>
            <a:pPr marL="0" indent="0">
              <a:buFontTx/>
              <a:buNone/>
            </a:pPr>
            <a:endParaRPr kumimoji="1" lang="fr-FR" sz="1200" i="1" kern="1200" dirty="0">
              <a:solidFill>
                <a:schemeClr val="tx1"/>
              </a:solidFill>
              <a:effectLst/>
              <a:latin typeface="Times New Roman" pitchFamily="18" charset="0"/>
              <a:ea typeface="+mn-ea"/>
              <a:cs typeface="+mn-cs"/>
            </a:endParaRPr>
          </a:p>
          <a:p>
            <a:pPr marL="342900" indent="-342900" algn="l" rtl="0" eaLnBrk="0" fontAlgn="base" hangingPunct="0">
              <a:spcBef>
                <a:spcPct val="30000"/>
              </a:spcBef>
              <a:spcAft>
                <a:spcPct val="0"/>
              </a:spcAft>
              <a:buFont typeface="Arial" panose="020B0604020202020204" pitchFamily="34" charset="0"/>
              <a:buChar char="•"/>
            </a:pPr>
            <a:r>
              <a:rPr kumimoji="1" lang="fr-FR" sz="1200" b="1" kern="1200" dirty="0">
                <a:solidFill>
                  <a:schemeClr val="tx1"/>
                </a:solidFill>
                <a:effectLst/>
                <a:latin typeface="Times New Roman" pitchFamily="18" charset="0"/>
                <a:ea typeface="+mn-ea"/>
                <a:cs typeface="+mn-cs"/>
              </a:rPr>
              <a:t>Dans une étude d'intervention </a:t>
            </a:r>
            <a:r>
              <a:rPr kumimoji="1" lang="fr-FR" sz="800" b="1" kern="1200" dirty="0">
                <a:solidFill>
                  <a:schemeClr val="tx1"/>
                </a:solidFill>
                <a:latin typeface="Times New Roman" pitchFamily="18" charset="0"/>
                <a:ea typeface="+mn-ea"/>
                <a:cs typeface="+mn-cs"/>
              </a:rPr>
              <a:t>c’est une Intervention </a:t>
            </a:r>
            <a:r>
              <a:rPr kumimoji="1" lang="fr-FR" sz="800" b="0" kern="1200" dirty="0">
                <a:solidFill>
                  <a:schemeClr val="tx1"/>
                </a:solidFill>
                <a:latin typeface="Times New Roman" pitchFamily="18" charset="0"/>
                <a:ea typeface="+mn-ea"/>
                <a:cs typeface="+mn-cs"/>
              </a:rPr>
              <a:t>(Intervention = terme générique pour nommer une action maitrisée par l’investigateur et qui vise à améliorer la santé des personnes en général un nouveau traitement ou d’autres interventions comme la vaccination ou le dépistage). I</a:t>
            </a:r>
            <a:r>
              <a:rPr kumimoji="1" lang="fr-FR" sz="1200" kern="1200" dirty="0">
                <a:solidFill>
                  <a:schemeClr val="tx1"/>
                </a:solidFill>
                <a:effectLst/>
                <a:latin typeface="Times New Roman" pitchFamily="18" charset="0"/>
                <a:ea typeface="+mn-ea"/>
                <a:cs typeface="+mn-cs"/>
              </a:rPr>
              <a:t>l s'agira de repérer les éléments qui permettent de décrire précisément l'intervention et ce qu’on administre au groupe contrôle (groupe de comparaison) placebo ou traitement de référence</a:t>
            </a:r>
          </a:p>
          <a:p>
            <a:pPr marL="171450" indent="-171450">
              <a:buFontTx/>
              <a:buChar char="-"/>
            </a:pPr>
            <a:endParaRPr kumimoji="1" lang="fr-FR" sz="1200" kern="1200" dirty="0">
              <a:solidFill>
                <a:schemeClr val="tx1"/>
              </a:solidFill>
              <a:effectLst/>
              <a:latin typeface="Times New Roman" pitchFamily="18" charset="0"/>
              <a:ea typeface="+mn-ea"/>
              <a:cs typeface="+mn-cs"/>
            </a:endParaRPr>
          </a:p>
          <a:p>
            <a:r>
              <a:rPr kumimoji="1" lang="fr-FR" sz="1200" b="1" kern="1200" dirty="0">
                <a:solidFill>
                  <a:schemeClr val="tx1"/>
                </a:solidFill>
                <a:effectLst/>
                <a:latin typeface="Times New Roman" pitchFamily="18" charset="0"/>
                <a:ea typeface="+mn-ea"/>
                <a:cs typeface="+mn-cs"/>
              </a:rPr>
              <a:t>« L’</a:t>
            </a:r>
            <a:r>
              <a:rPr kumimoji="1" lang="fr-FR" sz="1200" b="1" kern="1200" dirty="0" err="1">
                <a:solidFill>
                  <a:schemeClr val="tx1"/>
                </a:solidFill>
                <a:effectLst/>
                <a:latin typeface="Times New Roman" pitchFamily="18" charset="0"/>
                <a:ea typeface="+mn-ea"/>
                <a:cs typeface="+mn-cs"/>
              </a:rPr>
              <a:t>Outcome</a:t>
            </a:r>
            <a:r>
              <a:rPr kumimoji="1" lang="fr-FR" sz="1200" b="1" kern="1200" dirty="0">
                <a:solidFill>
                  <a:schemeClr val="tx1"/>
                </a:solidFill>
                <a:effectLst/>
                <a:latin typeface="Times New Roman" pitchFamily="18" charset="0"/>
                <a:ea typeface="+mn-ea"/>
                <a:cs typeface="+mn-cs"/>
              </a:rPr>
              <a:t> » que l’on appellera en français le « Critère de jugement »</a:t>
            </a:r>
            <a:r>
              <a:rPr kumimoji="1" lang="fr-FR" sz="1200" kern="1200" dirty="0">
                <a:solidFill>
                  <a:schemeClr val="tx1"/>
                </a:solidFill>
                <a:effectLst/>
                <a:latin typeface="Times New Roman" pitchFamily="18" charset="0"/>
                <a:ea typeface="+mn-ea"/>
                <a:cs typeface="+mn-cs"/>
              </a:rPr>
              <a:t>, il s'agit de repérer la définition utilisée pour identifier le critère de jugement, comment ont été recueillies, les informations, dans quelles conditions, sous quelle forme, en insu de l’intervention ou de l’exposition au facteur de risque etc….</a:t>
            </a:r>
          </a:p>
          <a:p>
            <a:pPr marL="0" indent="0">
              <a:buFontTx/>
              <a:buNone/>
            </a:pPr>
            <a:r>
              <a:rPr kumimoji="1" lang="fr-FR" sz="1200" i="1" kern="1200" dirty="0">
                <a:solidFill>
                  <a:schemeClr val="tx1"/>
                </a:solidFill>
                <a:effectLst/>
                <a:latin typeface="Times New Roman" pitchFamily="18" charset="0"/>
                <a:ea typeface="+mn-ea"/>
                <a:cs typeface="+mn-cs"/>
              </a:rPr>
              <a:t>Dans l’exemple de la mort subite du nourrisson on recherchera comment a été établi le diagnostic de mort subite par rapport à une autre cause de décès (la définition reposait-elle sur une autopsie systématique ou bien seulement sur l’absence d’autre cause évidente ?...) dans l’exemple de l’appendicite on recherchera des informations sur la méthode de diagnostic d'une péritonite à 30 jours (examen clinique ou examens paracliniques systématiques? à quelle fréquence? Identiques dans les deux groupes comparés etc…).</a:t>
            </a:r>
          </a:p>
          <a:p>
            <a:endParaRPr kumimoji="1" lang="fr-FR" sz="1200" kern="1200" dirty="0">
              <a:solidFill>
                <a:schemeClr val="tx1"/>
              </a:solidFill>
              <a:effectLst/>
              <a:latin typeface="Times New Roman" pitchFamily="18" charset="0"/>
              <a:ea typeface="+mn-ea"/>
              <a:cs typeface="+mn-cs"/>
            </a:endParaRPr>
          </a:p>
          <a:p>
            <a:endParaRPr kumimoji="1" lang="fr-FR" sz="1200" kern="1200" dirty="0">
              <a:solidFill>
                <a:schemeClr val="tx1"/>
              </a:solidFill>
              <a:effectLst/>
              <a:latin typeface="Times New Roman" pitchFamily="18" charset="0"/>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27</a:t>
            </a:fld>
            <a:endParaRPr lang="fr-FR" altLang="fr-FR"/>
          </a:p>
        </p:txBody>
      </p:sp>
    </p:spTree>
    <p:extLst>
      <p:ext uri="{BB962C8B-B14F-4D97-AF65-F5344CB8AC3E}">
        <p14:creationId xmlns:p14="http://schemas.microsoft.com/office/powerpoint/2010/main" val="113713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Le cinquième point de la check liste concerne la population source et la population / échantillon étudié. </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La </a:t>
            </a:r>
            <a:r>
              <a:rPr kumimoji="1" lang="fr-FR" sz="1200" b="1" kern="1200" dirty="0">
                <a:solidFill>
                  <a:schemeClr val="tx1"/>
                </a:solidFill>
                <a:effectLst/>
                <a:latin typeface="Times New Roman" pitchFamily="18" charset="0"/>
                <a:ea typeface="+mn-ea"/>
                <a:cs typeface="+mn-cs"/>
              </a:rPr>
              <a:t>population source</a:t>
            </a:r>
            <a:r>
              <a:rPr kumimoji="1" lang="fr-FR" sz="1200" kern="1200" dirty="0">
                <a:solidFill>
                  <a:schemeClr val="tx1"/>
                </a:solidFill>
                <a:effectLst/>
                <a:latin typeface="Times New Roman" pitchFamily="18" charset="0"/>
                <a:ea typeface="+mn-ea"/>
                <a:cs typeface="+mn-cs"/>
              </a:rPr>
              <a:t> est la population définie par les </a:t>
            </a:r>
            <a:r>
              <a:rPr kumimoji="1" lang="fr-FR" sz="1200" b="1" kern="1200" dirty="0">
                <a:solidFill>
                  <a:schemeClr val="tx1"/>
                </a:solidFill>
                <a:effectLst/>
                <a:latin typeface="Times New Roman" pitchFamily="18" charset="0"/>
                <a:ea typeface="+mn-ea"/>
                <a:cs typeface="+mn-cs"/>
              </a:rPr>
              <a:t>critères d'inclusion </a:t>
            </a:r>
            <a:r>
              <a:rPr kumimoji="1" lang="fr-FR" sz="1200" kern="1200" dirty="0">
                <a:solidFill>
                  <a:schemeClr val="tx1"/>
                </a:solidFill>
                <a:effectLst/>
                <a:latin typeface="Times New Roman" pitchFamily="18" charset="0"/>
                <a:ea typeface="+mn-ea"/>
                <a:cs typeface="+mn-cs"/>
              </a:rPr>
              <a:t>et de </a:t>
            </a:r>
            <a:r>
              <a:rPr kumimoji="1" lang="fr-FR" sz="1200" b="1" kern="1200" dirty="0">
                <a:solidFill>
                  <a:schemeClr val="tx1"/>
                </a:solidFill>
                <a:effectLst/>
                <a:latin typeface="Times New Roman" pitchFamily="18" charset="0"/>
                <a:ea typeface="+mn-ea"/>
                <a:cs typeface="+mn-cs"/>
              </a:rPr>
              <a:t>non inclusion </a:t>
            </a:r>
            <a:r>
              <a:rPr kumimoji="1" lang="fr-FR" sz="1200" kern="1200" dirty="0">
                <a:solidFill>
                  <a:schemeClr val="tx1"/>
                </a:solidFill>
                <a:effectLst/>
                <a:latin typeface="Times New Roman" pitchFamily="18" charset="0"/>
                <a:ea typeface="+mn-ea"/>
                <a:cs typeface="+mn-cs"/>
              </a:rPr>
              <a:t>des personnes dans l'étude.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Elle est donc définie dans la section matériel et méthode.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En revanche </a:t>
            </a:r>
            <a:r>
              <a:rPr kumimoji="1" lang="fr-FR" sz="1200" b="1" kern="1200" dirty="0">
                <a:solidFill>
                  <a:schemeClr val="tx1"/>
                </a:solidFill>
                <a:effectLst/>
                <a:latin typeface="Times New Roman" pitchFamily="18" charset="0"/>
                <a:ea typeface="+mn-ea"/>
                <a:cs typeface="+mn-cs"/>
              </a:rPr>
              <a:t>l'échantillon étudié = population étudiée </a:t>
            </a:r>
            <a:r>
              <a:rPr kumimoji="1" lang="fr-FR" sz="1200" kern="1200" dirty="0">
                <a:solidFill>
                  <a:schemeClr val="tx1"/>
                </a:solidFill>
                <a:effectLst/>
                <a:latin typeface="Times New Roman" pitchFamily="18" charset="0"/>
                <a:ea typeface="+mn-ea"/>
                <a:cs typeface="+mn-cs"/>
              </a:rPr>
              <a:t>correspond aux personnes qui finalement ont été incluses dans l'étude, on trouve en général la description de cet échantillon dans les résultats et en particulier dans le tableau 1</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28</a:t>
            </a:fld>
            <a:endParaRPr lang="fr-FR" altLang="fr-FR"/>
          </a:p>
        </p:txBody>
      </p:sp>
    </p:spTree>
    <p:extLst>
      <p:ext uri="{BB962C8B-B14F-4D97-AF65-F5344CB8AC3E}">
        <p14:creationId xmlns:p14="http://schemas.microsoft.com/office/powerpoint/2010/main" val="188709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Si on reprend l'exemple de la mort subite on voit qu'avec les mêmes critères d'inclusion, c'est-à-dire des nourrissons de 3 mois à 2 ans en bonne santé, on peut aboutir à des échantillons étudiés différents en terme d'âge moyen, de sexe, de période de l'année </a:t>
            </a:r>
            <a:r>
              <a:rPr kumimoji="1" lang="fr-FR" sz="1200" kern="1200">
                <a:solidFill>
                  <a:schemeClr val="tx1"/>
                </a:solidFill>
                <a:effectLst/>
                <a:latin typeface="Times New Roman" pitchFamily="18" charset="0"/>
                <a:ea typeface="+mn-ea"/>
                <a:cs typeface="+mn-cs"/>
              </a:rPr>
              <a:t>où d'autres </a:t>
            </a:r>
            <a:r>
              <a:rPr kumimoji="1" lang="fr-FR" sz="1200" kern="1200" dirty="0">
                <a:solidFill>
                  <a:schemeClr val="tx1"/>
                </a:solidFill>
                <a:effectLst/>
                <a:latin typeface="Times New Roman" pitchFamily="18" charset="0"/>
                <a:ea typeface="+mn-ea"/>
                <a:cs typeface="+mn-cs"/>
              </a:rPr>
              <a:t>paramètres.</a:t>
            </a:r>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29</a:t>
            </a:fld>
            <a:endParaRPr lang="fr-FR" altLang="fr-FR"/>
          </a:p>
        </p:txBody>
      </p:sp>
    </p:spTree>
    <p:extLst>
      <p:ext uri="{BB962C8B-B14F-4D97-AF65-F5344CB8AC3E}">
        <p14:creationId xmlns:p14="http://schemas.microsoft.com/office/powerpoint/2010/main" val="42747811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b="1" kern="1200" dirty="0">
                <a:solidFill>
                  <a:schemeClr val="tx1"/>
                </a:solidFill>
                <a:effectLst/>
                <a:latin typeface="Times New Roman" pitchFamily="18" charset="0"/>
                <a:ea typeface="+mn-ea"/>
                <a:cs typeface="+mn-cs"/>
              </a:rPr>
              <a:t>Le point 6 concerne les analyses statistiques, qui sont présentées dans la section matériel et méthode en deux parties, d'une part le calcul de la taille d'échantillon et d'autre part la présentation du plan d'analyse</a:t>
            </a:r>
          </a:p>
          <a:p>
            <a:endParaRPr kumimoji="1" lang="fr-FR" sz="1200" kern="1200" dirty="0">
              <a:solidFill>
                <a:schemeClr val="tx1"/>
              </a:solidFill>
              <a:effectLst/>
              <a:latin typeface="Times New Roman" pitchFamily="18" charset="0"/>
              <a:ea typeface="+mn-ea"/>
              <a:cs typeface="+mn-cs"/>
            </a:endParaRPr>
          </a:p>
          <a:p>
            <a:r>
              <a:rPr kumimoji="1" lang="fr-FR" sz="1200" b="1" kern="1200" dirty="0">
                <a:solidFill>
                  <a:schemeClr val="tx1"/>
                </a:solidFill>
                <a:effectLst/>
                <a:latin typeface="Times New Roman" pitchFamily="18" charset="0"/>
                <a:ea typeface="+mn-ea"/>
                <a:cs typeface="+mn-cs"/>
              </a:rPr>
              <a:t>6.1 L’estimation de la taille d'échantillon </a:t>
            </a:r>
            <a:r>
              <a:rPr kumimoji="1" lang="fr-FR" sz="1200" kern="1200" dirty="0">
                <a:solidFill>
                  <a:schemeClr val="tx1"/>
                </a:solidFill>
                <a:effectLst/>
                <a:latin typeface="Times New Roman" pitchFamily="18" charset="0"/>
                <a:ea typeface="+mn-ea"/>
                <a:cs typeface="+mn-cs"/>
              </a:rPr>
              <a:t>nécessaire doit avoir été fait </a:t>
            </a:r>
            <a:r>
              <a:rPr kumimoji="1" lang="fr-FR" sz="1200" b="1" kern="1200" dirty="0">
                <a:solidFill>
                  <a:schemeClr val="tx1"/>
                </a:solidFill>
                <a:effectLst/>
                <a:latin typeface="Times New Roman" pitchFamily="18" charset="0"/>
                <a:ea typeface="+mn-ea"/>
                <a:cs typeface="+mn-cs"/>
              </a:rPr>
              <a:t>AVANT</a:t>
            </a:r>
            <a:r>
              <a:rPr kumimoji="1" lang="fr-FR" sz="1200" kern="1200" dirty="0">
                <a:solidFill>
                  <a:schemeClr val="tx1"/>
                </a:solidFill>
                <a:effectLst/>
                <a:latin typeface="Times New Roman" pitchFamily="18" charset="0"/>
                <a:ea typeface="+mn-ea"/>
                <a:cs typeface="+mn-cs"/>
              </a:rPr>
              <a:t> de démarrer l'étude pour s'assurer que l'on aura la </a:t>
            </a:r>
            <a:r>
              <a:rPr kumimoji="1" lang="fr-FR" sz="1200" b="1" kern="1200" dirty="0">
                <a:solidFill>
                  <a:schemeClr val="tx1"/>
                </a:solidFill>
                <a:effectLst/>
                <a:latin typeface="Times New Roman" pitchFamily="18" charset="0"/>
                <a:ea typeface="+mn-ea"/>
                <a:cs typeface="+mn-cs"/>
              </a:rPr>
              <a:t>puissance statistique suffisante </a:t>
            </a:r>
            <a:r>
              <a:rPr kumimoji="1" lang="fr-FR" sz="1200" kern="1200" dirty="0">
                <a:solidFill>
                  <a:schemeClr val="tx1"/>
                </a:solidFill>
                <a:effectLst/>
                <a:latin typeface="Times New Roman" pitchFamily="18" charset="0"/>
                <a:ea typeface="+mn-ea"/>
                <a:cs typeface="+mn-cs"/>
              </a:rPr>
              <a:t>pour </a:t>
            </a:r>
            <a:r>
              <a:rPr kumimoji="1" lang="fr-FR" sz="1200" b="1" kern="1200" dirty="0">
                <a:solidFill>
                  <a:schemeClr val="tx1"/>
                </a:solidFill>
                <a:effectLst/>
                <a:latin typeface="Times New Roman" pitchFamily="18" charset="0"/>
                <a:ea typeface="+mn-ea"/>
                <a:cs typeface="+mn-cs"/>
              </a:rPr>
              <a:t>répondre à la question de recherche</a:t>
            </a:r>
            <a:r>
              <a:rPr kumimoji="1" lang="fr-FR" sz="1200" kern="1200" dirty="0">
                <a:solidFill>
                  <a:schemeClr val="tx1"/>
                </a:solidFill>
                <a:effectLst/>
                <a:latin typeface="Times New Roman" pitchFamily="18" charset="0"/>
                <a:ea typeface="+mn-ea"/>
                <a:cs typeface="+mn-cs"/>
              </a:rPr>
              <a:t>. </a:t>
            </a:r>
          </a:p>
          <a:p>
            <a:r>
              <a:rPr kumimoji="1" lang="fr-FR" sz="1200" kern="1200" dirty="0">
                <a:solidFill>
                  <a:schemeClr val="tx1"/>
                </a:solidFill>
                <a:effectLst/>
                <a:latin typeface="Times New Roman" pitchFamily="18" charset="0"/>
                <a:ea typeface="+mn-ea"/>
                <a:cs typeface="+mn-cs"/>
              </a:rPr>
              <a:t>Reprenons l’exemple de la mort subite du nourrisson (MSN), pour estimer combien de nourrissons on devrait inclure dans l’étude on reprend la question de recherche et on la précise avec les chiffres dont on dispose. Lorsqu’en 1991 Terence Dwyer, un médecin australien, a décidé de conduire une étude de cohorte, l’incidence de la MSN était alors d’environ 4/1000 naissances/an et environ 30% des enfants étaient couchés sur le ventre, et selon des données préliminaires (issues d’études de taille insuffisante pour avoir un niveau de preuve suffisant) on s’attendait à ce que la position de couchage ventrale multiplie le risque de MSN par environ 3. A partir de ces données il a calculé grâce à une formule mathématique adaptée (certains sites font maintenant le calcul pour vous comme https://www.openepi.com/Menu/OE_Menu.htm, ou https://biostatgv.sentiweb.fr/) qu’il fallait inclure au moins 2600 enfant dans l’étude pour avoir une puissance statistique lui permettant de conclure avec un bon niveau de confiance,</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6.2  Les </a:t>
            </a:r>
            <a:r>
              <a:rPr kumimoji="1" lang="fr-FR" sz="1200" b="1" kern="1200" dirty="0">
                <a:solidFill>
                  <a:schemeClr val="tx1"/>
                </a:solidFill>
                <a:effectLst/>
                <a:latin typeface="Times New Roman" pitchFamily="18" charset="0"/>
                <a:ea typeface="+mn-ea"/>
                <a:cs typeface="+mn-cs"/>
              </a:rPr>
              <a:t>méthodes statistiques </a:t>
            </a:r>
            <a:r>
              <a:rPr kumimoji="1" lang="fr-FR" sz="1200" kern="1200" dirty="0">
                <a:solidFill>
                  <a:schemeClr val="tx1"/>
                </a:solidFill>
                <a:effectLst/>
                <a:latin typeface="Times New Roman" pitchFamily="18" charset="0"/>
                <a:ea typeface="+mn-ea"/>
                <a:cs typeface="+mn-cs"/>
              </a:rPr>
              <a:t>qui vont être utilisées pour analyser les données doivent aussi être définies au préalable afin d'éviter d'être influencé par les premiers résultats. </a:t>
            </a:r>
          </a:p>
          <a:p>
            <a:r>
              <a:rPr kumimoji="1" lang="fr-FR" sz="1200" kern="1200" dirty="0">
                <a:solidFill>
                  <a:schemeClr val="tx1"/>
                </a:solidFill>
                <a:effectLst/>
                <a:latin typeface="Times New Roman" pitchFamily="18" charset="0"/>
                <a:ea typeface="+mn-ea"/>
                <a:cs typeface="+mn-cs"/>
              </a:rPr>
              <a:t>Dans cette section on trouve la </a:t>
            </a:r>
            <a:r>
              <a:rPr kumimoji="1" lang="fr-FR" sz="1200" b="1" kern="1200" dirty="0">
                <a:solidFill>
                  <a:schemeClr val="tx1"/>
                </a:solidFill>
                <a:effectLst/>
                <a:latin typeface="Times New Roman" pitchFamily="18" charset="0"/>
                <a:ea typeface="+mn-ea"/>
                <a:cs typeface="+mn-cs"/>
              </a:rPr>
              <a:t>description des tests statistiques </a:t>
            </a:r>
            <a:r>
              <a:rPr kumimoji="1" lang="fr-FR" sz="1200" kern="1200" dirty="0">
                <a:solidFill>
                  <a:schemeClr val="tx1"/>
                </a:solidFill>
                <a:effectLst/>
                <a:latin typeface="Times New Roman" pitchFamily="18" charset="0"/>
                <a:ea typeface="+mn-ea"/>
                <a:cs typeface="+mn-cs"/>
              </a:rPr>
              <a:t>utilisés. </a:t>
            </a:r>
          </a:p>
          <a:p>
            <a:r>
              <a:rPr kumimoji="1" lang="fr-FR" sz="1200" kern="1200" dirty="0">
                <a:solidFill>
                  <a:schemeClr val="tx1"/>
                </a:solidFill>
                <a:effectLst/>
                <a:latin typeface="Times New Roman" pitchFamily="18" charset="0"/>
                <a:ea typeface="+mn-ea"/>
                <a:cs typeface="+mn-cs"/>
              </a:rPr>
              <a:t>Souvenez-vous, ce qu’on cherche à savoir est s’il existe bien une </a:t>
            </a:r>
            <a:r>
              <a:rPr kumimoji="1" lang="fr-FR" sz="1200" b="1" kern="1200" dirty="0">
                <a:solidFill>
                  <a:schemeClr val="tx1"/>
                </a:solidFill>
                <a:effectLst/>
                <a:latin typeface="Times New Roman" pitchFamily="18" charset="0"/>
                <a:ea typeface="+mn-ea"/>
                <a:cs typeface="+mn-cs"/>
              </a:rPr>
              <a:t>association entre « E » (élément étudié supposé causal) et « O » (évènement supposé </a:t>
            </a:r>
            <a:r>
              <a:rPr kumimoji="1" lang="fr-FR" sz="1200" kern="1200" dirty="0">
                <a:solidFill>
                  <a:schemeClr val="tx1"/>
                </a:solidFill>
                <a:effectLst/>
                <a:latin typeface="Times New Roman" pitchFamily="18" charset="0"/>
                <a:ea typeface="+mn-ea"/>
                <a:cs typeface="+mn-cs"/>
              </a:rPr>
              <a:t>conséquence), et </a:t>
            </a:r>
            <a:r>
              <a:rPr kumimoji="1" lang="fr-FR" sz="1200" b="1" kern="1200" dirty="0">
                <a:solidFill>
                  <a:schemeClr val="tx1"/>
                </a:solidFill>
                <a:effectLst/>
                <a:latin typeface="Times New Roman" pitchFamily="18" charset="0"/>
                <a:ea typeface="+mn-ea"/>
                <a:cs typeface="+mn-cs"/>
              </a:rPr>
              <a:t>on y arrive en comparant 2 groupes </a:t>
            </a:r>
            <a:r>
              <a:rPr kumimoji="1" lang="fr-FR" sz="1200" b="0" kern="1200" dirty="0">
                <a:solidFill>
                  <a:schemeClr val="tx1"/>
                </a:solidFill>
                <a:effectLst/>
                <a:latin typeface="Times New Roman" pitchFamily="18" charset="0"/>
                <a:ea typeface="+mn-ea"/>
                <a:cs typeface="+mn-cs"/>
              </a:rPr>
              <a:t>(un exposé et un non-exposé, ou un avec traitement et un sans traitement, ou un avec la maladie et un autre sans la maladie … nous reverrons tout cela) </a:t>
            </a:r>
          </a:p>
          <a:p>
            <a:r>
              <a:rPr kumimoji="1" lang="fr-FR" sz="1200" b="0" kern="1200" dirty="0">
                <a:solidFill>
                  <a:schemeClr val="tx1"/>
                </a:solidFill>
                <a:effectLst/>
                <a:latin typeface="Times New Roman" pitchFamily="18" charset="0"/>
                <a:ea typeface="+mn-ea"/>
                <a:cs typeface="+mn-cs"/>
              </a:rPr>
              <a:t>P</a:t>
            </a:r>
            <a:r>
              <a:rPr kumimoji="1" lang="fr-FR" sz="1200" kern="1200" dirty="0">
                <a:solidFill>
                  <a:schemeClr val="tx1"/>
                </a:solidFill>
                <a:effectLst/>
                <a:latin typeface="Times New Roman" pitchFamily="18" charset="0"/>
                <a:ea typeface="+mn-ea"/>
                <a:cs typeface="+mn-cs"/>
              </a:rPr>
              <a:t>our comparer les groupes on utilise des </a:t>
            </a:r>
            <a:r>
              <a:rPr kumimoji="1" lang="fr-FR" sz="1200" b="1" kern="1200" dirty="0">
                <a:solidFill>
                  <a:schemeClr val="tx1"/>
                </a:solidFill>
                <a:effectLst/>
                <a:latin typeface="Times New Roman" pitchFamily="18" charset="0"/>
                <a:ea typeface="+mn-ea"/>
                <a:cs typeface="+mn-cs"/>
              </a:rPr>
              <a:t>tests statistiques ou des modèles de régression qui permettent de connaitre la probabilité pour que l’association qu’on observe soit uniquement attribuable au hasard. (NB s</a:t>
            </a:r>
            <a:r>
              <a:rPr kumimoji="1" lang="fr-FR" sz="1200" b="0" kern="1200" dirty="0">
                <a:solidFill>
                  <a:schemeClr val="tx1"/>
                </a:solidFill>
                <a:effectLst/>
                <a:latin typeface="Times New Roman" pitchFamily="18" charset="0"/>
                <a:ea typeface="+mn-ea"/>
                <a:cs typeface="+mn-cs"/>
              </a:rPr>
              <a:t>i les comparaisons reposent sur des variables quantitatives (l’âge par exemple) on va comparer les moyennes en utilisant un test T de </a:t>
            </a:r>
            <a:r>
              <a:rPr kumimoji="1" lang="fr-FR" sz="1200" b="0" kern="1200" dirty="0" err="1">
                <a:solidFill>
                  <a:schemeClr val="tx1"/>
                </a:solidFill>
                <a:effectLst/>
                <a:latin typeface="Times New Roman" pitchFamily="18" charset="0"/>
                <a:ea typeface="+mn-ea"/>
                <a:cs typeface="+mn-cs"/>
              </a:rPr>
              <a:t>Student</a:t>
            </a:r>
            <a:r>
              <a:rPr kumimoji="1" lang="fr-FR" sz="1200" b="0" kern="1200" dirty="0">
                <a:solidFill>
                  <a:schemeClr val="tx1"/>
                </a:solidFill>
                <a:effectLst/>
                <a:latin typeface="Times New Roman" pitchFamily="18" charset="0"/>
                <a:ea typeface="+mn-ea"/>
                <a:cs typeface="+mn-cs"/>
              </a:rPr>
              <a:t>, si les comparaisons reposent sur des variables qualitatives (le sexe ou le groupe sanguin par exemple) on va comparer des effectifs (% d’hommes vs femmes ou % groupe sanguin A versus B) en utilisant un test </a:t>
            </a:r>
            <a:r>
              <a:rPr kumimoji="1" lang="fr-FR" sz="800" kern="1200" dirty="0">
                <a:solidFill>
                  <a:schemeClr val="dk1"/>
                </a:solidFill>
                <a:latin typeface="Times New Roman" pitchFamily="18" charset="0"/>
                <a:ea typeface="+mn-ea"/>
                <a:cs typeface="+mn-cs"/>
              </a:rPr>
              <a:t>du Chi deux)</a:t>
            </a:r>
          </a:p>
          <a:p>
            <a:endParaRPr kumimoji="1" lang="fr-FR" sz="1200" b="0" kern="1200" dirty="0">
              <a:solidFill>
                <a:schemeClr val="tx1"/>
              </a:solidFill>
              <a:effectLst/>
              <a:latin typeface="Times New Roman" pitchFamily="18" charset="0"/>
              <a:ea typeface="+mn-ea"/>
              <a:cs typeface="+mn-cs"/>
            </a:endParaRPr>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30</a:t>
            </a:fld>
            <a:endParaRPr lang="fr-FR" altLang="fr-FR"/>
          </a:p>
        </p:txBody>
      </p:sp>
    </p:spTree>
    <p:extLst>
      <p:ext uri="{BB962C8B-B14F-4D97-AF65-F5344CB8AC3E}">
        <p14:creationId xmlns:p14="http://schemas.microsoft.com/office/powerpoint/2010/main" val="1096803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a:xfrm>
            <a:off x="917575" y="744538"/>
            <a:ext cx="4962525" cy="3722687"/>
          </a:xfrm>
          <a:ln/>
        </p:spPr>
      </p:sp>
      <p:sp>
        <p:nvSpPr>
          <p:cNvPr id="717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sz="1400" b="1" dirty="0"/>
              <a:t>AVANT l’ED Vous DEVREZ:</a:t>
            </a:r>
          </a:p>
          <a:p>
            <a:pPr marL="342900" indent="-342900">
              <a:buFont typeface="+mj-lt"/>
              <a:buAutoNum type="arabicPeriod"/>
            </a:pPr>
            <a:r>
              <a:rPr lang="fr-FR" sz="1400" b="1" dirty="0"/>
              <a:t>Télécharger et lire l’article avant l’ED obligatoirement (il faut compter environ 1h) </a:t>
            </a:r>
            <a:r>
              <a:rPr lang="fr-FR" sz="1200" dirty="0"/>
              <a:t>: vous n’aurez pas le temps de lire l’article pendant l’ED et en tant que médecin, vous </a:t>
            </a:r>
            <a:r>
              <a:rPr lang="fr-FR" sz="1200" b="1" dirty="0"/>
              <a:t>DEVEZ</a:t>
            </a:r>
            <a:r>
              <a:rPr lang="fr-FR" sz="1200" dirty="0"/>
              <a:t> savoir interpréter des résultats d’articles scientifiques</a:t>
            </a:r>
          </a:p>
          <a:p>
            <a:pPr marL="228600" indent="-228600">
              <a:buFont typeface="+mj-lt"/>
              <a:buAutoNum type="arabicPeriod"/>
            </a:pPr>
            <a:r>
              <a:rPr lang="fr-FR" sz="1200" b="1" dirty="0"/>
              <a:t>Imprimer les articles</a:t>
            </a:r>
            <a:r>
              <a:rPr lang="fr-FR" sz="1200" dirty="0"/>
              <a:t> ils ne seront pas fournis en format papier ( Si vous n’arrivez pas à lire les articles complets vous devez lire au moins : </a:t>
            </a:r>
          </a:p>
          <a:p>
            <a:pPr marL="685800" lvl="1" indent="-228600">
              <a:buFont typeface="+mj-lt"/>
              <a:buAutoNum type="alphaLcParenR"/>
            </a:pPr>
            <a:r>
              <a:rPr lang="fr-FR" sz="1200" dirty="0"/>
              <a:t>la fin de l’introduction (objectif),</a:t>
            </a:r>
          </a:p>
          <a:p>
            <a:pPr marL="685800" lvl="1" indent="-228600">
              <a:buFont typeface="+mj-lt"/>
              <a:buAutoNum type="alphaLcParenR"/>
            </a:pPr>
            <a:r>
              <a:rPr lang="fr-FR" sz="1200" dirty="0"/>
              <a:t>la méthode,</a:t>
            </a:r>
          </a:p>
          <a:p>
            <a:pPr marL="685800" lvl="1" indent="-228600">
              <a:buFont typeface="+mj-lt"/>
              <a:buAutoNum type="alphaLcParenR"/>
            </a:pPr>
            <a:r>
              <a:rPr lang="fr-FR" sz="1200" dirty="0"/>
              <a:t>les paragraphes Baseline </a:t>
            </a:r>
            <a:r>
              <a:rPr lang="fr-FR" sz="1200" dirty="0" err="1"/>
              <a:t>characteristics</a:t>
            </a:r>
            <a:r>
              <a:rPr lang="fr-FR" sz="1200" dirty="0"/>
              <a:t> et </a:t>
            </a:r>
            <a:r>
              <a:rPr lang="fr-FR" sz="1200" dirty="0" err="1"/>
              <a:t>Organic</a:t>
            </a:r>
            <a:r>
              <a:rPr lang="fr-FR" sz="1200" dirty="0"/>
              <a:t> Food Score in Relation to Cancer Risk, Tableau 1 et tableau2</a:t>
            </a:r>
          </a:p>
          <a:p>
            <a:pPr marL="228600" indent="-228600">
              <a:buFont typeface="+mj-lt"/>
              <a:buAutoNum type="arabicPeriod"/>
            </a:pPr>
            <a:r>
              <a:rPr lang="fr-FR" sz="1200" b="1" dirty="0"/>
              <a:t>Compléter le PFCO pour identifier l’objectif principal de l’étude (PFCO : Population, Facteur étudié, Comparateur, </a:t>
            </a:r>
            <a:r>
              <a:rPr lang="fr-FR" sz="1200" b="1" dirty="0" err="1"/>
              <a:t>Outcome</a:t>
            </a:r>
            <a:r>
              <a:rPr lang="fr-FR" sz="1200" b="1" dirty="0"/>
              <a:t>)</a:t>
            </a:r>
            <a:endParaRPr lang="fr-FR" sz="1200" dirty="0"/>
          </a:p>
          <a:p>
            <a:pPr marL="228600" indent="-228600">
              <a:buFont typeface="+mj-lt"/>
              <a:buAutoNum type="arabicPeriod"/>
            </a:pPr>
            <a:r>
              <a:rPr lang="fr-FR" sz="1200" b="1" dirty="0"/>
              <a:t>Identifier le résultat principal de l’article</a:t>
            </a:r>
            <a:r>
              <a:rPr lang="fr-FR" sz="1200" dirty="0"/>
              <a:t> Déroulement de l’ED le lundi 05/09/2022 : - Durée de 2h00, étudiants répartis dans des salles par groupe de 60, animation par un enseignant - Les 2 articles sont traités successivement, 1h par article - Travail en cours par groupes de 2 : réponse aux questions (QROC et QCM) posés sur l’article pendant 30 min puis correction détaillée 30 min – les étudiants sont sollicités pour présenter la correction</a:t>
            </a:r>
          </a:p>
          <a:p>
            <a:endParaRPr lang="fr-FR" altLang="fr-FR" dirty="0"/>
          </a:p>
        </p:txBody>
      </p:sp>
      <p:sp>
        <p:nvSpPr>
          <p:cNvPr id="7172"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4CFEAEE4-D3C7-4D88-879C-ED1D9EBFA48A}" type="slidenum">
              <a:rPr lang="fr-FR" altLang="fr-FR" sz="1200" smtClean="0">
                <a:latin typeface="Times New Roman" panose="02020603050405020304" pitchFamily="18" charset="0"/>
              </a:rPr>
              <a:pPr/>
              <a:t>3</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28519880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Le point 7 concerne les résultats. Ceux-ci sont présentés à la fois dans le texte (dans la section résultats) ainsi que dans les tableaux et /ou les figures.</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Les résultats représentent la réponse à la question de recherche</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Il y a en général un résultat correspondant à la question de recherche principale et des résultats correspondants aux questions de recherche secondaires</a:t>
            </a:r>
          </a:p>
          <a:p>
            <a:endParaRPr kumimoji="1" lang="fr-FR" sz="1200" kern="1200" dirty="0">
              <a:solidFill>
                <a:schemeClr val="tx1"/>
              </a:solidFill>
              <a:effectLst/>
              <a:latin typeface="Times New Roman" pitchFamily="18" charset="0"/>
              <a:ea typeface="+mn-ea"/>
              <a:cs typeface="+mn-cs"/>
            </a:endParaRPr>
          </a:p>
          <a:p>
            <a:r>
              <a:rPr kumimoji="1" lang="fr-FR" sz="1200" b="1" kern="1200" dirty="0">
                <a:solidFill>
                  <a:schemeClr val="tx1"/>
                </a:solidFill>
                <a:effectLst/>
                <a:latin typeface="Times New Roman" pitchFamily="18" charset="0"/>
                <a:ea typeface="+mn-ea"/>
                <a:cs typeface="+mn-cs"/>
              </a:rPr>
              <a:t>Le plus souvent les résultats consistent à mesurer la différence observée entre les groupes comparés, ou à l’exprimer sous la forme d’un nombre qui multiplie le risque de présenter la maladie </a:t>
            </a:r>
          </a:p>
          <a:p>
            <a:endParaRPr kumimoji="1" lang="fr-FR" sz="1200" kern="1200" dirty="0">
              <a:solidFill>
                <a:schemeClr val="tx1"/>
              </a:solidFill>
              <a:effectLst/>
              <a:latin typeface="Times New Roman" pitchFamily="18" charset="0"/>
              <a:ea typeface="+mn-ea"/>
              <a:cs typeface="+mn-cs"/>
            </a:endParaRPr>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31</a:t>
            </a:fld>
            <a:endParaRPr lang="fr-FR" altLang="fr-FR"/>
          </a:p>
        </p:txBody>
      </p:sp>
    </p:spTree>
    <p:extLst>
      <p:ext uri="{BB962C8B-B14F-4D97-AF65-F5344CB8AC3E}">
        <p14:creationId xmlns:p14="http://schemas.microsoft.com/office/powerpoint/2010/main" val="27060194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b="1" kern="1200" dirty="0">
                <a:solidFill>
                  <a:schemeClr val="tx1"/>
                </a:solidFill>
                <a:effectLst/>
                <a:latin typeface="Times New Roman" pitchFamily="18" charset="0"/>
                <a:ea typeface="+mn-ea"/>
                <a:cs typeface="+mn-cs"/>
              </a:rPr>
              <a:t>Deux aspects sont à analyser dans les résultats</a:t>
            </a:r>
            <a:r>
              <a:rPr kumimoji="1" lang="fr-FR" sz="1200" kern="1200" dirty="0">
                <a:solidFill>
                  <a:schemeClr val="tx1"/>
                </a:solidFill>
                <a:effectLst/>
                <a:latin typeface="Times New Roman" pitchFamily="18" charset="0"/>
                <a:ea typeface="+mn-ea"/>
                <a:cs typeface="+mn-cs"/>
              </a:rPr>
              <a:t>.</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1. Premièrement la </a:t>
            </a:r>
            <a:r>
              <a:rPr kumimoji="1" lang="fr-FR" sz="1200" b="1" kern="1200" dirty="0">
                <a:solidFill>
                  <a:schemeClr val="tx1"/>
                </a:solidFill>
                <a:effectLst/>
                <a:latin typeface="Times New Roman" pitchFamily="18" charset="0"/>
                <a:ea typeface="+mn-ea"/>
                <a:cs typeface="+mn-cs"/>
              </a:rPr>
              <a:t>force de l'association</a:t>
            </a:r>
            <a:r>
              <a:rPr kumimoji="1" lang="fr-FR" sz="1200" kern="1200" dirty="0">
                <a:solidFill>
                  <a:schemeClr val="tx1"/>
                </a:solidFill>
                <a:effectLst/>
                <a:latin typeface="Times New Roman" pitchFamily="18" charset="0"/>
                <a:ea typeface="+mn-ea"/>
                <a:cs typeface="+mn-cs"/>
              </a:rPr>
              <a:t> entre « E » c’est-à-dire le facteur de risque ou l'intervention et « O » le critère de jugement. La force de cette association peut-être mesurée au moyen de différentes </a:t>
            </a:r>
            <a:r>
              <a:rPr kumimoji="1" lang="fr-FR" sz="1200" b="1" kern="1200" dirty="0">
                <a:solidFill>
                  <a:schemeClr val="tx1"/>
                </a:solidFill>
                <a:effectLst/>
                <a:latin typeface="Times New Roman" pitchFamily="18" charset="0"/>
                <a:ea typeface="+mn-ea"/>
                <a:cs typeface="+mn-cs"/>
              </a:rPr>
              <a:t>mesures d'association</a:t>
            </a:r>
            <a:r>
              <a:rPr kumimoji="1" lang="fr-FR" sz="1200" kern="1200" dirty="0">
                <a:solidFill>
                  <a:schemeClr val="tx1"/>
                </a:solidFill>
                <a:effectLst/>
                <a:latin typeface="Times New Roman" pitchFamily="18" charset="0"/>
                <a:ea typeface="+mn-ea"/>
                <a:cs typeface="+mn-cs"/>
              </a:rPr>
              <a:t> telles que la </a:t>
            </a:r>
            <a:r>
              <a:rPr kumimoji="1" lang="fr-FR" sz="1200" b="1" kern="1200" dirty="0">
                <a:solidFill>
                  <a:schemeClr val="tx1"/>
                </a:solidFill>
                <a:effectLst/>
                <a:latin typeface="Times New Roman" pitchFamily="18" charset="0"/>
                <a:ea typeface="+mn-ea"/>
                <a:cs typeface="+mn-cs"/>
              </a:rPr>
              <a:t>différence de risque </a:t>
            </a:r>
            <a:r>
              <a:rPr kumimoji="1" lang="fr-FR" sz="1200" kern="1200" dirty="0">
                <a:solidFill>
                  <a:schemeClr val="tx1"/>
                </a:solidFill>
                <a:effectLst/>
                <a:latin typeface="Times New Roman" pitchFamily="18" charset="0"/>
                <a:ea typeface="+mn-ea"/>
                <a:cs typeface="+mn-cs"/>
              </a:rPr>
              <a:t>entre les 2 groupes, ou </a:t>
            </a:r>
            <a:r>
              <a:rPr kumimoji="1" lang="fr-FR" sz="1200" b="1" kern="1200" dirty="0">
                <a:solidFill>
                  <a:schemeClr val="tx1"/>
                </a:solidFill>
                <a:effectLst/>
                <a:latin typeface="Times New Roman" pitchFamily="18" charset="0"/>
                <a:ea typeface="+mn-ea"/>
                <a:cs typeface="+mn-cs"/>
              </a:rPr>
              <a:t>le rapport des risques </a:t>
            </a:r>
            <a:r>
              <a:rPr kumimoji="1" lang="fr-FR" sz="1200" b="0" kern="1200" dirty="0">
                <a:solidFill>
                  <a:schemeClr val="tx1"/>
                </a:solidFill>
                <a:effectLst/>
                <a:latin typeface="Times New Roman" pitchFamily="18" charset="0"/>
                <a:ea typeface="+mn-ea"/>
                <a:cs typeface="+mn-cs"/>
              </a:rPr>
              <a:t>des 2 groupes (ce rapport </a:t>
            </a:r>
            <a:r>
              <a:rPr kumimoji="1" lang="fr-FR" sz="1200" kern="1200" dirty="0">
                <a:solidFill>
                  <a:schemeClr val="tx1"/>
                </a:solidFill>
                <a:effectLst/>
                <a:latin typeface="Times New Roman" pitchFamily="18" charset="0"/>
                <a:ea typeface="+mn-ea"/>
                <a:cs typeface="+mn-cs"/>
              </a:rPr>
              <a:t>peut prendre la forme selon le type d’étude d’un Risque relatif (RR), un </a:t>
            </a:r>
            <a:r>
              <a:rPr kumimoji="1" lang="fr-FR" sz="1200" kern="1200" dirty="0" err="1">
                <a:solidFill>
                  <a:schemeClr val="tx1"/>
                </a:solidFill>
                <a:effectLst/>
                <a:latin typeface="Times New Roman" pitchFamily="18" charset="0"/>
                <a:ea typeface="+mn-ea"/>
                <a:cs typeface="+mn-cs"/>
              </a:rPr>
              <a:t>Odds</a:t>
            </a:r>
            <a:r>
              <a:rPr kumimoji="1" lang="fr-FR" sz="1200" kern="1200" dirty="0">
                <a:solidFill>
                  <a:schemeClr val="tx1"/>
                </a:solidFill>
                <a:effectLst/>
                <a:latin typeface="Times New Roman" pitchFamily="18" charset="0"/>
                <a:ea typeface="+mn-ea"/>
                <a:cs typeface="+mn-cs"/>
              </a:rPr>
              <a:t> ratios (OR), ou un </a:t>
            </a:r>
            <a:r>
              <a:rPr kumimoji="1" lang="fr-FR" sz="1200" kern="1200" dirty="0" err="1">
                <a:solidFill>
                  <a:schemeClr val="tx1"/>
                </a:solidFill>
                <a:effectLst/>
                <a:latin typeface="Times New Roman" pitchFamily="18" charset="0"/>
                <a:ea typeface="+mn-ea"/>
                <a:cs typeface="+mn-cs"/>
              </a:rPr>
              <a:t>hazard</a:t>
            </a:r>
            <a:r>
              <a:rPr kumimoji="1" lang="fr-FR" sz="1200" kern="1200" dirty="0">
                <a:solidFill>
                  <a:schemeClr val="tx1"/>
                </a:solidFill>
                <a:effectLst/>
                <a:latin typeface="Times New Roman" pitchFamily="18" charset="0"/>
                <a:ea typeface="+mn-ea"/>
                <a:cs typeface="+mn-cs"/>
              </a:rPr>
              <a:t> ratio (HR), nous verrons cette année ces notions de RR, OR et HR).</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2. Deuxièmement </a:t>
            </a:r>
            <a:r>
              <a:rPr kumimoji="1" lang="fr-FR" sz="1200" b="1" kern="1200" dirty="0">
                <a:solidFill>
                  <a:schemeClr val="tx1"/>
                </a:solidFill>
                <a:effectLst/>
                <a:latin typeface="Times New Roman" pitchFamily="18" charset="0"/>
                <a:ea typeface="+mn-ea"/>
                <a:cs typeface="+mn-cs"/>
              </a:rPr>
              <a:t>la probabilité que l’association soit seulement attribuable au hasard</a:t>
            </a:r>
            <a:r>
              <a:rPr kumimoji="1" lang="fr-FR" sz="1200" kern="1200" dirty="0">
                <a:solidFill>
                  <a:schemeClr val="tx1"/>
                </a:solidFill>
                <a:effectLst/>
                <a:latin typeface="Times New Roman" pitchFamily="18" charset="0"/>
                <a:ea typeface="+mn-ea"/>
                <a:cs typeface="+mn-cs"/>
              </a:rPr>
              <a:t>. Il faut en effet se souvenir qu’une étude est faite à un moment donné, dans des centres donnés et sur des personnes qui se présentent à ce moment là, et à partir de cet échantillon (qui pourrait être différent si on le répétait dans d’autres contextes ou à une autre période) ce </a:t>
            </a:r>
            <a:r>
              <a:rPr kumimoji="1" lang="fr-FR" sz="1200" b="1" kern="1200" dirty="0">
                <a:solidFill>
                  <a:schemeClr val="tx1"/>
                </a:solidFill>
                <a:effectLst/>
                <a:latin typeface="Times New Roman" pitchFamily="18" charset="0"/>
                <a:ea typeface="+mn-ea"/>
                <a:cs typeface="+mn-cs"/>
              </a:rPr>
              <a:t>qu’on cherche à faire est une estimation de la vraie valeur de cette association</a:t>
            </a:r>
            <a:r>
              <a:rPr kumimoji="1" lang="fr-FR" sz="1200" kern="1200" dirty="0">
                <a:solidFill>
                  <a:schemeClr val="tx1"/>
                </a:solidFill>
                <a:effectLst/>
                <a:latin typeface="Times New Roman" pitchFamily="18" charset="0"/>
                <a:ea typeface="+mn-ea"/>
                <a:cs typeface="+mn-cs"/>
              </a:rPr>
              <a:t>. Il faut donc prendre en compte une marge d’erreur autour de notre estimation qui prenne en compte l’effet du hasard. Pour cela on a deux méthodes complémentaires :</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	</a:t>
            </a:r>
            <a:r>
              <a:rPr kumimoji="1" lang="fr-FR" sz="1200" b="1" kern="1200" dirty="0">
                <a:solidFill>
                  <a:schemeClr val="tx1"/>
                </a:solidFill>
                <a:effectLst/>
                <a:latin typeface="Times New Roman" pitchFamily="18" charset="0"/>
                <a:ea typeface="+mn-ea"/>
                <a:cs typeface="+mn-cs"/>
              </a:rPr>
              <a:t>les tests statistiques donne la probabilité « p » </a:t>
            </a:r>
            <a:r>
              <a:rPr kumimoji="1" lang="fr-FR" sz="1200" kern="1200" dirty="0">
                <a:solidFill>
                  <a:schemeClr val="tx1"/>
                </a:solidFill>
                <a:effectLst/>
                <a:latin typeface="Times New Roman" pitchFamily="18" charset="0"/>
                <a:ea typeface="+mn-ea"/>
                <a:cs typeface="+mn-cs"/>
              </a:rPr>
              <a:t>que la différence observée entre les groupes soit uniquement due au hasard (en général on admet que si cette probabilité est 	inférieure à 5% on peut conclure avec une bonne marge de certitude)</a:t>
            </a:r>
          </a:p>
          <a:p>
            <a:r>
              <a:rPr kumimoji="1" lang="fr-FR" sz="1200" kern="1200" dirty="0">
                <a:solidFill>
                  <a:schemeClr val="tx1"/>
                </a:solidFill>
                <a:effectLst/>
                <a:latin typeface="Times New Roman" pitchFamily="18" charset="0"/>
                <a:ea typeface="+mn-ea"/>
                <a:cs typeface="+mn-cs"/>
              </a:rPr>
              <a:t>	</a:t>
            </a:r>
          </a:p>
          <a:p>
            <a:r>
              <a:rPr kumimoji="1" lang="fr-FR" sz="1200" b="1" kern="1200" dirty="0">
                <a:solidFill>
                  <a:schemeClr val="tx1"/>
                </a:solidFill>
                <a:effectLst/>
                <a:latin typeface="Times New Roman" pitchFamily="18" charset="0"/>
                <a:ea typeface="+mn-ea"/>
                <a:cs typeface="+mn-cs"/>
              </a:rPr>
              <a:t>	l'intervalle de confiance à 95 %</a:t>
            </a:r>
            <a:r>
              <a:rPr kumimoji="1" lang="fr-FR" sz="1200" kern="1200" dirty="0">
                <a:solidFill>
                  <a:schemeClr val="tx1"/>
                </a:solidFill>
                <a:effectLst/>
                <a:latin typeface="Times New Roman" pitchFamily="18" charset="0"/>
                <a:ea typeface="+mn-ea"/>
                <a:cs typeface="+mn-cs"/>
              </a:rPr>
              <a:t> </a:t>
            </a:r>
            <a:r>
              <a:rPr kumimoji="1" lang="fr-FR" sz="1200" b="1" kern="1200" dirty="0">
                <a:solidFill>
                  <a:schemeClr val="dk1"/>
                </a:solidFill>
                <a:latin typeface="Times New Roman" pitchFamily="18" charset="0"/>
                <a:ea typeface="+mn-ea"/>
                <a:cs typeface="+mn-cs"/>
              </a:rPr>
              <a:t>(ICC 95%) </a:t>
            </a:r>
            <a:r>
              <a:rPr kumimoji="1" lang="fr-FR" sz="1200" b="1" kern="1200" dirty="0">
                <a:solidFill>
                  <a:schemeClr val="tx1"/>
                </a:solidFill>
                <a:effectLst/>
                <a:latin typeface="Times New Roman" pitchFamily="18" charset="0"/>
                <a:ea typeface="+mn-ea"/>
                <a:cs typeface="+mn-cs"/>
              </a:rPr>
              <a:t>autour des valeurs des mesures d'association (RR, OR ou HR) donne la précision de l'estimation de ces mesures d'association</a:t>
            </a:r>
            <a:r>
              <a:rPr kumimoji="1" lang="fr-FR" sz="1200" kern="1200" dirty="0">
                <a:solidFill>
                  <a:schemeClr val="tx1"/>
                </a:solidFill>
                <a:effectLst/>
                <a:latin typeface="Times New Roman" pitchFamily="18" charset="0"/>
                <a:ea typeface="+mn-ea"/>
                <a:cs typeface="+mn-cs"/>
              </a:rPr>
              <a:t>, 	permet de prendre en compte les fluctuations liées au hasard. La borne supérieure et inférieure de cet intervalle </a:t>
            </a:r>
            <a:r>
              <a:rPr kumimoji="1" lang="fr-FR" sz="1200" kern="1200" dirty="0">
                <a:solidFill>
                  <a:schemeClr val="dk1"/>
                </a:solidFill>
                <a:latin typeface="Times New Roman" pitchFamily="18" charset="0"/>
                <a:ea typeface="+mn-ea"/>
                <a:cs typeface="+mn-cs"/>
              </a:rPr>
              <a:t>donne l’étendue des valeurs qu’on pourrait observer si l’étude était répétée 100 fois dans des contextes différents et donc avec des variations liées au hasard du recrutement, tout en conservant une probabilité inférieure à 5% que la valeur réelle </a:t>
            </a:r>
            <a:r>
              <a:rPr kumimoji="1" lang="fr-FR" sz="1200" kern="1200">
                <a:solidFill>
                  <a:schemeClr val="dk1"/>
                </a:solidFill>
                <a:latin typeface="Times New Roman" pitchFamily="18" charset="0"/>
                <a:ea typeface="+mn-ea"/>
                <a:cs typeface="+mn-cs"/>
              </a:rPr>
              <a:t>de l’association </a:t>
            </a:r>
            <a:r>
              <a:rPr kumimoji="1" lang="fr-FR" sz="1200" kern="1200" dirty="0">
                <a:solidFill>
                  <a:schemeClr val="dk1"/>
                </a:solidFill>
                <a:latin typeface="Times New Roman" pitchFamily="18" charset="0"/>
                <a:ea typeface="+mn-ea"/>
                <a:cs typeface="+mn-cs"/>
              </a:rPr>
              <a:t>soit en dehors de cet intervalle </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32</a:t>
            </a:fld>
            <a:endParaRPr lang="fr-FR" altLang="fr-FR"/>
          </a:p>
        </p:txBody>
      </p:sp>
    </p:spTree>
    <p:extLst>
      <p:ext uri="{BB962C8B-B14F-4D97-AF65-F5344CB8AC3E}">
        <p14:creationId xmlns:p14="http://schemas.microsoft.com/office/powerpoint/2010/main" val="14491382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p:cNvSpPr>
            <a:spLocks noGrp="1" noRot="1" noChangeAspect="1" noTextEdit="1"/>
          </p:cNvSpPr>
          <p:nvPr>
            <p:ph type="sldImg"/>
          </p:nvPr>
        </p:nvSpPr>
        <p:spPr>
          <a:xfrm>
            <a:off x="917575" y="744538"/>
            <a:ext cx="4962525" cy="3722687"/>
          </a:xfrm>
          <a:ln/>
        </p:spPr>
      </p:sp>
      <p:sp>
        <p:nvSpPr>
          <p:cNvPr id="5734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dirty="0"/>
              <a:t>Jusqu’ici on n’a fait que lire l’introduction, la méthode et les résultats.</a:t>
            </a:r>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dirty="0"/>
              <a:t>Maintenant on arrive réellement à la partie « critique » de la lecture!</a:t>
            </a:r>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dirty="0"/>
              <a:t>Dans cette partie on va analyser les causes possibles d’erreurs dans l’estimation de l’association entre « E » et « O » aux différentes étapes de l’étude : sélection des patients, comparabilité des groupes, qualité de mesure de « E » et de « O », prise en compte des facteurs de confusion, bref tout les éléments qui ont une influence sur la fiabilité des résultats de l’étude c’est-à-dire sa </a:t>
            </a:r>
            <a:r>
              <a:rPr lang="fr-FR" altLang="fr-FR" b="1" dirty="0"/>
              <a:t>validité interne</a:t>
            </a:r>
            <a:r>
              <a:rPr lang="fr-FR" altLang="fr-FR"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fr-FR" altLang="fr-FR" dirty="0"/>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dirty="0"/>
              <a:t>Nous allons commencer par </a:t>
            </a:r>
            <a:r>
              <a:rPr lang="fr-FR" altLang="fr-FR" b="1" dirty="0"/>
              <a:t>l’étude des facteurs de « confusion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b="1" kern="1200" dirty="0">
                <a:solidFill>
                  <a:schemeClr val="dk1"/>
                </a:solidFill>
                <a:latin typeface="Times New Roman" pitchFamily="18" charset="0"/>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b="1" kern="1200" dirty="0">
                <a:solidFill>
                  <a:schemeClr val="dk1"/>
                </a:solidFill>
                <a:latin typeface="Times New Roman" pitchFamily="18" charset="0"/>
                <a:ea typeface="+mn-ea"/>
                <a:cs typeface="+mn-cs"/>
              </a:rPr>
              <a:t>Ce qu’il faut bien comprendre un facteur n’est un facteur de confusion que dans le CONTEXTE PARTICULIER D’UNE QUESTION DE RECHERCHE PRECISE</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b="1" kern="1200" dirty="0">
              <a:solidFill>
                <a:schemeClr val="dk1"/>
              </a:solidFill>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b="1" kern="1200" dirty="0">
                <a:solidFill>
                  <a:schemeClr val="dk1"/>
                </a:solidFill>
                <a:latin typeface="Times New Roman" pitchFamily="18" charset="0"/>
                <a:ea typeface="+mn-ea"/>
                <a:cs typeface="+mn-cs"/>
              </a:rPr>
              <a:t>Dans le contexte de la Question de recherche  :  E  ---&gt; O ?,</a:t>
            </a:r>
            <a:r>
              <a:rPr kumimoji="1" lang="fr-FR" sz="1200" b="0" kern="1200" dirty="0">
                <a:solidFill>
                  <a:schemeClr val="dk1"/>
                </a:solidFill>
                <a:latin typeface="Times New Roman" pitchFamily="18" charset="0"/>
                <a:ea typeface="+mn-ea"/>
                <a:cs typeface="+mn-cs"/>
              </a:rPr>
              <a:t> « E » est-il vraiment associé à « O » ou bien est-ce une illusion expliquée par un autre facteur qui vient apporter de la CONFUSION</a:t>
            </a:r>
            <a:endParaRPr lang="fr-FR" altLang="fr-FR" b="1" dirty="0"/>
          </a:p>
          <a:p>
            <a:pPr marL="0" marR="0" indent="0" algn="l" defTabSz="914400" rtl="0" eaLnBrk="0" fontAlgn="base" latinLnBrk="0" hangingPunct="0">
              <a:lnSpc>
                <a:spcPct val="100000"/>
              </a:lnSpc>
              <a:spcBef>
                <a:spcPct val="30000"/>
              </a:spcBef>
              <a:spcAft>
                <a:spcPct val="0"/>
              </a:spcAft>
              <a:buClrTx/>
              <a:buSzTx/>
              <a:buFontTx/>
              <a:buNone/>
              <a:tabLst/>
              <a:defRPr/>
            </a:pPr>
            <a:endParaRPr lang="fr-FR" altLang="fr-FR" b="1" dirty="0"/>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b="1" kern="1200" dirty="0">
                <a:solidFill>
                  <a:schemeClr val="dk1"/>
                </a:solidFill>
                <a:latin typeface="Times New Roman" pitchFamily="18" charset="0"/>
                <a:ea typeface="+mn-ea"/>
                <a:cs typeface="+mn-cs"/>
              </a:rPr>
              <a:t>Soit la Question de recherche  :  E  ---&gt; O ?</a:t>
            </a:r>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b="1" dirty="0"/>
              <a:t>Prenons un autre </a:t>
            </a:r>
            <a:r>
              <a:rPr lang="fr-FR" altLang="fr-FR" b="1" baseline="0" dirty="0"/>
              <a:t>facteur </a:t>
            </a:r>
            <a:r>
              <a:rPr lang="fr-FR" altLang="fr-FR" b="0" baseline="0" dirty="0"/>
              <a:t>(un troisième facteur par rapport à cette relation entre deux facteur « E » et « O » appelé parfois tiers facteur) </a:t>
            </a:r>
            <a:r>
              <a:rPr lang="fr-FR" altLang="fr-FR" b="1" baseline="0" dirty="0"/>
              <a:t>qu’on appellera « E</a:t>
            </a:r>
            <a:r>
              <a:rPr lang="fr-FR" altLang="fr-FR" sz="2000" b="1" baseline="0" dirty="0"/>
              <a:t>’</a:t>
            </a:r>
            <a:r>
              <a:rPr lang="fr-FR" altLang="fr-FR" b="1" baseline="0" dirty="0"/>
              <a:t> » , </a:t>
            </a:r>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b="1" baseline="0" dirty="0"/>
              <a:t>	« E’ » est un facteur de risque de « O » donc il existe une association statistique entre « E’ » et « O » </a:t>
            </a:r>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fr-FR" b="1" baseline="0" dirty="0"/>
              <a:t>	Alors « E’ » pourra apporter de la confusion dans l’estimation de l’association entre « E » et « O » si en plus « E’ » est aussi associé à « E » et s’il n’est pas pris en compte 	soit dans le design de l’étude soit dans l’analyse statistique</a:t>
            </a:r>
          </a:p>
          <a:p>
            <a:endParaRPr lang="fr-FR" altLang="fr-FR" dirty="0"/>
          </a:p>
        </p:txBody>
      </p:sp>
      <p:sp>
        <p:nvSpPr>
          <p:cNvPr id="57348"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11200" indent="-273050">
              <a:defRPr sz="2400">
                <a:solidFill>
                  <a:schemeClr val="tx1"/>
                </a:solidFill>
                <a:latin typeface="Garamond" panose="02020404030301010803" pitchFamily="18" charset="0"/>
              </a:defRPr>
            </a:lvl2pPr>
            <a:lvl3pPr marL="1093788" indent="-217488">
              <a:defRPr sz="2400">
                <a:solidFill>
                  <a:schemeClr val="tx1"/>
                </a:solidFill>
                <a:latin typeface="Garamond" panose="02020404030301010803" pitchFamily="18" charset="0"/>
              </a:defRPr>
            </a:lvl3pPr>
            <a:lvl4pPr marL="1531938" indent="-217488">
              <a:defRPr sz="2400">
                <a:solidFill>
                  <a:schemeClr val="tx1"/>
                </a:solidFill>
                <a:latin typeface="Garamond" panose="02020404030301010803" pitchFamily="18" charset="0"/>
              </a:defRPr>
            </a:lvl4pPr>
            <a:lvl5pPr marL="1968500" indent="-217488">
              <a:defRPr sz="2400">
                <a:solidFill>
                  <a:schemeClr val="tx1"/>
                </a:solidFill>
                <a:latin typeface="Garamond" panose="02020404030301010803" pitchFamily="18" charset="0"/>
              </a:defRPr>
            </a:lvl5pPr>
            <a:lvl6pPr marL="2425700" indent="-217488" eaLnBrk="0" fontAlgn="base" hangingPunct="0">
              <a:spcBef>
                <a:spcPct val="0"/>
              </a:spcBef>
              <a:spcAft>
                <a:spcPct val="0"/>
              </a:spcAft>
              <a:defRPr sz="2400">
                <a:solidFill>
                  <a:schemeClr val="tx1"/>
                </a:solidFill>
                <a:latin typeface="Garamond" panose="02020404030301010803" pitchFamily="18" charset="0"/>
              </a:defRPr>
            </a:lvl6pPr>
            <a:lvl7pPr marL="2882900" indent="-217488" eaLnBrk="0" fontAlgn="base" hangingPunct="0">
              <a:spcBef>
                <a:spcPct val="0"/>
              </a:spcBef>
              <a:spcAft>
                <a:spcPct val="0"/>
              </a:spcAft>
              <a:defRPr sz="2400">
                <a:solidFill>
                  <a:schemeClr val="tx1"/>
                </a:solidFill>
                <a:latin typeface="Garamond" panose="02020404030301010803" pitchFamily="18" charset="0"/>
              </a:defRPr>
            </a:lvl7pPr>
            <a:lvl8pPr marL="3340100" indent="-217488" eaLnBrk="0" fontAlgn="base" hangingPunct="0">
              <a:spcBef>
                <a:spcPct val="0"/>
              </a:spcBef>
              <a:spcAft>
                <a:spcPct val="0"/>
              </a:spcAft>
              <a:defRPr sz="2400">
                <a:solidFill>
                  <a:schemeClr val="tx1"/>
                </a:solidFill>
                <a:latin typeface="Garamond" panose="02020404030301010803" pitchFamily="18" charset="0"/>
              </a:defRPr>
            </a:lvl8pPr>
            <a:lvl9pPr marL="3797300" indent="-217488" eaLnBrk="0" fontAlgn="base" hangingPunct="0">
              <a:spcBef>
                <a:spcPct val="0"/>
              </a:spcBef>
              <a:spcAft>
                <a:spcPct val="0"/>
              </a:spcAft>
              <a:defRPr sz="2400">
                <a:solidFill>
                  <a:schemeClr val="tx1"/>
                </a:solidFill>
                <a:latin typeface="Garamond" panose="02020404030301010803" pitchFamily="18" charset="0"/>
              </a:defRPr>
            </a:lvl9pPr>
          </a:lstStyle>
          <a:p>
            <a:fld id="{90E5B914-9B2B-4B98-996F-DA914D8BB2CA}" type="slidenum">
              <a:rPr lang="fr-FR" altLang="fr-FR" sz="1200" smtClean="0">
                <a:latin typeface="Times New Roman" panose="02020603050405020304" pitchFamily="18" charset="0"/>
              </a:rPr>
              <a:pPr/>
              <a:t>33</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21087020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p:cNvSpPr>
            <a:spLocks noGrp="1" noRot="1" noChangeAspect="1" noTextEdit="1"/>
          </p:cNvSpPr>
          <p:nvPr>
            <p:ph type="sldImg"/>
          </p:nvPr>
        </p:nvSpPr>
        <p:spPr>
          <a:xfrm>
            <a:off x="917575" y="744538"/>
            <a:ext cx="4962525" cy="3722687"/>
          </a:xfrm>
          <a:ln/>
        </p:spPr>
      </p:sp>
      <p:sp>
        <p:nvSpPr>
          <p:cNvPr id="5734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Prenons la situation dans laquelle l'hypothèse du chercheur est qu'il existe une relation entre la consommation d'alcool et la survenue de cancer du poumon autrement dit, est-ce que l'alcool est un facteur de risque de cancer du poumon?</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La question de recherche est donc est-ce que l’exposition à l’alcool (« E ») est associée à une augmentation du risque de cancer du poumon (« O »)?</a:t>
            </a:r>
          </a:p>
          <a:p>
            <a:r>
              <a:rPr kumimoji="1" lang="fr-FR" sz="1200" kern="1200" dirty="0">
                <a:solidFill>
                  <a:schemeClr val="tx1"/>
                </a:solidFill>
                <a:effectLst/>
                <a:latin typeface="Times New Roman" pitchFamily="18" charset="0"/>
                <a:ea typeface="+mn-ea"/>
                <a:cs typeface="+mn-cs"/>
              </a:rPr>
              <a:t>Le chercheur conduit une étude de cohorte. Il s'aperçoit au bout de 10 ans de suivi de cette cohorte, que les personnes qui consomment régulièrement de l'alcool ont un risque de cancer du poumon x 1,5 </a:t>
            </a:r>
          </a:p>
          <a:p>
            <a:r>
              <a:rPr kumimoji="1" lang="fr-FR" sz="1200" kern="1200" dirty="0">
                <a:solidFill>
                  <a:schemeClr val="tx1"/>
                </a:solidFill>
                <a:effectLst/>
                <a:latin typeface="Times New Roman" pitchFamily="18" charset="0"/>
                <a:ea typeface="+mn-ea"/>
                <a:cs typeface="+mn-cs"/>
              </a:rPr>
              <a:t>Il pourrait donc conclure qu’il y a bien une association statistique entre consommation d’alcool et survenue de cancer du poumon.</a:t>
            </a:r>
          </a:p>
          <a:p>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Mais ce chercheur connait les pièges méthodologiques des études observationnelles et il sait</a:t>
            </a:r>
            <a:r>
              <a:rPr kumimoji="1" lang="fr-FR" sz="1200" kern="1200" baseline="0" dirty="0">
                <a:solidFill>
                  <a:schemeClr val="tx1"/>
                </a:solidFill>
                <a:effectLst/>
                <a:latin typeface="Times New Roman" pitchFamily="18" charset="0"/>
                <a:ea typeface="+mn-ea"/>
                <a:cs typeface="+mn-cs"/>
              </a:rPr>
              <a:t> que ce lien statistique n’est peut-être qu’une apparence qui ne correspond pas à la réalité</a:t>
            </a:r>
            <a:endParaRPr kumimoji="1" lang="fr-FR" sz="1200" kern="1200" dirty="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endParaRPr lang="fr-FR" altLang="fr-FR" dirty="0"/>
          </a:p>
        </p:txBody>
      </p:sp>
      <p:sp>
        <p:nvSpPr>
          <p:cNvPr id="57348"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11200" indent="-273050">
              <a:defRPr sz="2400">
                <a:solidFill>
                  <a:schemeClr val="tx1"/>
                </a:solidFill>
                <a:latin typeface="Garamond" panose="02020404030301010803" pitchFamily="18" charset="0"/>
              </a:defRPr>
            </a:lvl2pPr>
            <a:lvl3pPr marL="1093788" indent="-217488">
              <a:defRPr sz="2400">
                <a:solidFill>
                  <a:schemeClr val="tx1"/>
                </a:solidFill>
                <a:latin typeface="Garamond" panose="02020404030301010803" pitchFamily="18" charset="0"/>
              </a:defRPr>
            </a:lvl3pPr>
            <a:lvl4pPr marL="1531938" indent="-217488">
              <a:defRPr sz="2400">
                <a:solidFill>
                  <a:schemeClr val="tx1"/>
                </a:solidFill>
                <a:latin typeface="Garamond" panose="02020404030301010803" pitchFamily="18" charset="0"/>
              </a:defRPr>
            </a:lvl4pPr>
            <a:lvl5pPr marL="1968500" indent="-217488">
              <a:defRPr sz="2400">
                <a:solidFill>
                  <a:schemeClr val="tx1"/>
                </a:solidFill>
                <a:latin typeface="Garamond" panose="02020404030301010803" pitchFamily="18" charset="0"/>
              </a:defRPr>
            </a:lvl5pPr>
            <a:lvl6pPr marL="2425700" indent="-217488" eaLnBrk="0" fontAlgn="base" hangingPunct="0">
              <a:spcBef>
                <a:spcPct val="0"/>
              </a:spcBef>
              <a:spcAft>
                <a:spcPct val="0"/>
              </a:spcAft>
              <a:defRPr sz="2400">
                <a:solidFill>
                  <a:schemeClr val="tx1"/>
                </a:solidFill>
                <a:latin typeface="Garamond" panose="02020404030301010803" pitchFamily="18" charset="0"/>
              </a:defRPr>
            </a:lvl6pPr>
            <a:lvl7pPr marL="2882900" indent="-217488" eaLnBrk="0" fontAlgn="base" hangingPunct="0">
              <a:spcBef>
                <a:spcPct val="0"/>
              </a:spcBef>
              <a:spcAft>
                <a:spcPct val="0"/>
              </a:spcAft>
              <a:defRPr sz="2400">
                <a:solidFill>
                  <a:schemeClr val="tx1"/>
                </a:solidFill>
                <a:latin typeface="Garamond" panose="02020404030301010803" pitchFamily="18" charset="0"/>
              </a:defRPr>
            </a:lvl7pPr>
            <a:lvl8pPr marL="3340100" indent="-217488" eaLnBrk="0" fontAlgn="base" hangingPunct="0">
              <a:spcBef>
                <a:spcPct val="0"/>
              </a:spcBef>
              <a:spcAft>
                <a:spcPct val="0"/>
              </a:spcAft>
              <a:defRPr sz="2400">
                <a:solidFill>
                  <a:schemeClr val="tx1"/>
                </a:solidFill>
                <a:latin typeface="Garamond" panose="02020404030301010803" pitchFamily="18" charset="0"/>
              </a:defRPr>
            </a:lvl8pPr>
            <a:lvl9pPr marL="3797300" indent="-217488" eaLnBrk="0" fontAlgn="base" hangingPunct="0">
              <a:spcBef>
                <a:spcPct val="0"/>
              </a:spcBef>
              <a:spcAft>
                <a:spcPct val="0"/>
              </a:spcAft>
              <a:defRPr sz="2400">
                <a:solidFill>
                  <a:schemeClr val="tx1"/>
                </a:solidFill>
                <a:latin typeface="Garamond" panose="02020404030301010803" pitchFamily="18" charset="0"/>
              </a:defRPr>
            </a:lvl9pPr>
          </a:lstStyle>
          <a:p>
            <a:fld id="{90E5B914-9B2B-4B98-996F-DA914D8BB2CA}" type="slidenum">
              <a:rPr lang="fr-FR" altLang="fr-FR" sz="1200" smtClean="0">
                <a:latin typeface="Times New Roman" panose="02020603050405020304" pitchFamily="18" charset="0"/>
              </a:rPr>
              <a:pPr/>
              <a:t>34</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6778211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p:cNvSpPr>
            <a:spLocks noGrp="1" noRot="1" noChangeAspect="1" noTextEdit="1"/>
          </p:cNvSpPr>
          <p:nvPr>
            <p:ph type="sldImg"/>
          </p:nvPr>
        </p:nvSpPr>
        <p:spPr>
          <a:xfrm>
            <a:off x="917575" y="744538"/>
            <a:ext cx="4962525" cy="3722687"/>
          </a:xfrm>
          <a:ln/>
        </p:spPr>
      </p:sp>
      <p:sp>
        <p:nvSpPr>
          <p:cNvPr id="5734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fr-FR" sz="1200" kern="1200" dirty="0">
                <a:solidFill>
                  <a:schemeClr val="tx1"/>
                </a:solidFill>
                <a:effectLst/>
                <a:latin typeface="Times New Roman" pitchFamily="18" charset="0"/>
                <a:ea typeface="+mn-ea"/>
                <a:cs typeface="+mn-cs"/>
              </a:rPr>
              <a:t>Effectivement lorsqu'il intègre dans son analyse statistique la consommation de tabac, (il existe plusieurs méthodes pour débusquer ces facteurs de confusion et éliminer leur effet que nous verrons plus tard) il s'aperçoit que le lien entre alcool et cancer du poumon disparaît. Ce lien en fait n'existait pas, c'était une apparence liée au fait que la consommation d'alcool est souvent associée à la consommation de tabac, donc en moyenne les personnes qui boivent plus d'alcool font plus souvent des cancers du poumon mais ce n'est pas parce qu'ils boivent c'est parce qu’ils fument…</a:t>
            </a:r>
          </a:p>
          <a:p>
            <a:pPr>
              <a:defRPr/>
            </a:pPr>
            <a:endParaRPr lang="fr-FR" dirty="0"/>
          </a:p>
          <a:p>
            <a:pPr>
              <a:defRPr/>
            </a:pPr>
            <a:r>
              <a:rPr lang="fr-FR" dirty="0"/>
              <a:t>Un </a:t>
            </a:r>
            <a:r>
              <a:rPr lang="fr-FR" b="1" dirty="0"/>
              <a:t>facteur de confusion potentiel</a:t>
            </a:r>
            <a:r>
              <a:rPr lang="fr-FR" dirty="0"/>
              <a:t> ne deviendra un </a:t>
            </a:r>
            <a:r>
              <a:rPr lang="fr-FR" b="1" dirty="0"/>
              <a:t>facteur de confusion</a:t>
            </a:r>
            <a:r>
              <a:rPr lang="fr-FR" b="1" baseline="0" dirty="0"/>
              <a:t> certain</a:t>
            </a:r>
            <a:r>
              <a:rPr lang="fr-FR" baseline="0" dirty="0"/>
              <a:t> si deux conditions sont réunies :</a:t>
            </a:r>
            <a:endParaRPr lang="fr-FR" dirty="0"/>
          </a:p>
          <a:p>
            <a:pPr marL="228600" indent="-228600">
              <a:buFontTx/>
              <a:buAutoNum type="arabicPeriod"/>
              <a:defRPr/>
            </a:pPr>
            <a:r>
              <a:rPr lang="fr-FR" dirty="0"/>
              <a:t>Il existe une association entre le tiers facteur et la maladie à l’étude (ici c’est vrai, le</a:t>
            </a:r>
            <a:r>
              <a:rPr lang="fr-FR" baseline="0" dirty="0"/>
              <a:t> tabac est un FDR de cancer du poumon)</a:t>
            </a:r>
            <a:endParaRPr lang="fr-FR" dirty="0"/>
          </a:p>
          <a:p>
            <a:pPr marL="228600" indent="-228600">
              <a:buFontTx/>
              <a:buAutoNum type="arabicPeriod"/>
              <a:defRPr/>
            </a:pPr>
            <a:r>
              <a:rPr lang="fr-FR" dirty="0"/>
              <a:t>Il existe une association entre le tiers facteur et l’exposition au FDR à l’étude (ici c’est vrai, en moyenne la consommation de tabac est associée à la consommation d’alcool)</a:t>
            </a:r>
          </a:p>
          <a:p>
            <a:pPr marL="228600" indent="-228600">
              <a:buFontTx/>
              <a:buAutoNum type="arabicPeriod"/>
              <a:defRPr/>
            </a:pPr>
            <a:endParaRPr lang="fr-FR" dirty="0"/>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Dans cet exemple ne pas prendre en compte le facteur « tabac » induit un phénomène de confusion, c'est-à-dire qu'il apporte de la confusion et même de l'erreur dans l'estimation de la relation entre consommation d'alcool et cancer du poumon.</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Il faut donc retenir++ que dans toute étude, surtout observationnelle++, il faut systématiquement se poser la question des facteurs de confusion et de leur prise en compte. De façon générale tout facteur de risque du critère de jugement peut être considéré comme un facteur de confusion potentiel et être pris en compte comme tel tant qu’on n’a pas la preuve du contraire.</a:t>
            </a:r>
          </a:p>
          <a:p>
            <a:pPr marL="228600" indent="-228600">
              <a:buFontTx/>
              <a:buAutoNum type="arabicPeriod"/>
              <a:defRPr/>
            </a:pPr>
            <a:endParaRPr lang="fr-FR" dirty="0"/>
          </a:p>
          <a:p>
            <a:endParaRPr lang="fr-FR" altLang="fr-FR" dirty="0"/>
          </a:p>
        </p:txBody>
      </p:sp>
      <p:sp>
        <p:nvSpPr>
          <p:cNvPr id="57348"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11200" indent="-273050">
              <a:defRPr sz="2400">
                <a:solidFill>
                  <a:schemeClr val="tx1"/>
                </a:solidFill>
                <a:latin typeface="Garamond" panose="02020404030301010803" pitchFamily="18" charset="0"/>
              </a:defRPr>
            </a:lvl2pPr>
            <a:lvl3pPr marL="1093788" indent="-217488">
              <a:defRPr sz="2400">
                <a:solidFill>
                  <a:schemeClr val="tx1"/>
                </a:solidFill>
                <a:latin typeface="Garamond" panose="02020404030301010803" pitchFamily="18" charset="0"/>
              </a:defRPr>
            </a:lvl3pPr>
            <a:lvl4pPr marL="1531938" indent="-217488">
              <a:defRPr sz="2400">
                <a:solidFill>
                  <a:schemeClr val="tx1"/>
                </a:solidFill>
                <a:latin typeface="Garamond" panose="02020404030301010803" pitchFamily="18" charset="0"/>
              </a:defRPr>
            </a:lvl4pPr>
            <a:lvl5pPr marL="1968500" indent="-217488">
              <a:defRPr sz="2400">
                <a:solidFill>
                  <a:schemeClr val="tx1"/>
                </a:solidFill>
                <a:latin typeface="Garamond" panose="02020404030301010803" pitchFamily="18" charset="0"/>
              </a:defRPr>
            </a:lvl5pPr>
            <a:lvl6pPr marL="2425700" indent="-217488" eaLnBrk="0" fontAlgn="base" hangingPunct="0">
              <a:spcBef>
                <a:spcPct val="0"/>
              </a:spcBef>
              <a:spcAft>
                <a:spcPct val="0"/>
              </a:spcAft>
              <a:defRPr sz="2400">
                <a:solidFill>
                  <a:schemeClr val="tx1"/>
                </a:solidFill>
                <a:latin typeface="Garamond" panose="02020404030301010803" pitchFamily="18" charset="0"/>
              </a:defRPr>
            </a:lvl6pPr>
            <a:lvl7pPr marL="2882900" indent="-217488" eaLnBrk="0" fontAlgn="base" hangingPunct="0">
              <a:spcBef>
                <a:spcPct val="0"/>
              </a:spcBef>
              <a:spcAft>
                <a:spcPct val="0"/>
              </a:spcAft>
              <a:defRPr sz="2400">
                <a:solidFill>
                  <a:schemeClr val="tx1"/>
                </a:solidFill>
                <a:latin typeface="Garamond" panose="02020404030301010803" pitchFamily="18" charset="0"/>
              </a:defRPr>
            </a:lvl7pPr>
            <a:lvl8pPr marL="3340100" indent="-217488" eaLnBrk="0" fontAlgn="base" hangingPunct="0">
              <a:spcBef>
                <a:spcPct val="0"/>
              </a:spcBef>
              <a:spcAft>
                <a:spcPct val="0"/>
              </a:spcAft>
              <a:defRPr sz="2400">
                <a:solidFill>
                  <a:schemeClr val="tx1"/>
                </a:solidFill>
                <a:latin typeface="Garamond" panose="02020404030301010803" pitchFamily="18" charset="0"/>
              </a:defRPr>
            </a:lvl8pPr>
            <a:lvl9pPr marL="3797300" indent="-217488" eaLnBrk="0" fontAlgn="base" hangingPunct="0">
              <a:spcBef>
                <a:spcPct val="0"/>
              </a:spcBef>
              <a:spcAft>
                <a:spcPct val="0"/>
              </a:spcAft>
              <a:defRPr sz="2400">
                <a:solidFill>
                  <a:schemeClr val="tx1"/>
                </a:solidFill>
                <a:latin typeface="Garamond" panose="02020404030301010803" pitchFamily="18" charset="0"/>
              </a:defRPr>
            </a:lvl9pPr>
          </a:lstStyle>
          <a:p>
            <a:fld id="{90E5B914-9B2B-4B98-996F-DA914D8BB2CA}" type="slidenum">
              <a:rPr lang="fr-FR" altLang="fr-FR" sz="1200" smtClean="0">
                <a:latin typeface="Times New Roman" panose="02020603050405020304" pitchFamily="18" charset="0"/>
              </a:rPr>
              <a:pPr/>
              <a:t>35</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12149602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Les </a:t>
            </a:r>
            <a:r>
              <a:rPr kumimoji="1" lang="fr-FR" sz="1200" b="1" kern="1200" dirty="0">
                <a:solidFill>
                  <a:schemeClr val="tx1"/>
                </a:solidFill>
                <a:effectLst/>
                <a:latin typeface="Times New Roman" pitchFamily="18" charset="0"/>
                <a:ea typeface="+mn-ea"/>
                <a:cs typeface="+mn-cs"/>
              </a:rPr>
              <a:t>biais</a:t>
            </a:r>
            <a:r>
              <a:rPr kumimoji="1" lang="fr-FR" sz="1200" kern="1200" dirty="0">
                <a:solidFill>
                  <a:schemeClr val="tx1"/>
                </a:solidFill>
                <a:effectLst/>
                <a:latin typeface="Times New Roman" pitchFamily="18" charset="0"/>
                <a:ea typeface="+mn-ea"/>
                <a:cs typeface="+mn-cs"/>
              </a:rPr>
              <a:t> représentent le </a:t>
            </a:r>
            <a:r>
              <a:rPr kumimoji="1" lang="fr-FR" sz="1200" b="1" kern="1200" dirty="0">
                <a:solidFill>
                  <a:schemeClr val="tx1"/>
                </a:solidFill>
                <a:effectLst/>
                <a:latin typeface="Times New Roman" pitchFamily="18" charset="0"/>
                <a:ea typeface="+mn-ea"/>
                <a:cs typeface="+mn-cs"/>
              </a:rPr>
              <a:t>deuxième piège méthodologique des études scientifiques</a:t>
            </a:r>
          </a:p>
          <a:p>
            <a:endParaRPr kumimoji="1" lang="fr-FR" sz="1200" b="1" kern="1200" dirty="0">
              <a:solidFill>
                <a:schemeClr val="tx1"/>
              </a:solidFill>
              <a:effectLst/>
              <a:latin typeface="Times New Roman" pitchFamily="18" charset="0"/>
              <a:ea typeface="+mn-ea"/>
              <a:cs typeface="+mn-cs"/>
            </a:endParaRPr>
          </a:p>
          <a:p>
            <a:r>
              <a:rPr kumimoji="1" lang="fr-FR" sz="1200" b="1" kern="1200" dirty="0">
                <a:solidFill>
                  <a:schemeClr val="tx1"/>
                </a:solidFill>
                <a:effectLst/>
                <a:latin typeface="Times New Roman" pitchFamily="18" charset="0"/>
                <a:ea typeface="+mn-ea"/>
                <a:cs typeface="+mn-cs"/>
              </a:rPr>
              <a:t>Par définition un biais est une erreur systématique c'est-à-dire qu'elle va toujours dans le même sens</a:t>
            </a:r>
            <a:r>
              <a:rPr kumimoji="1" lang="fr-FR" sz="1200" b="1" kern="1200" baseline="0" dirty="0">
                <a:solidFill>
                  <a:schemeClr val="tx1"/>
                </a:solidFill>
                <a:effectLst/>
                <a:latin typeface="Times New Roman" pitchFamily="18" charset="0"/>
                <a:ea typeface="+mn-ea"/>
                <a:cs typeface="+mn-cs"/>
              </a:rPr>
              <a:t> à l’inverse de l’erreur aléatoire qui se distribue au hasard</a:t>
            </a:r>
          </a:p>
          <a:p>
            <a:endParaRPr kumimoji="1" lang="fr-FR" sz="1200" b="0" i="0" kern="1200" dirty="0">
              <a:solidFill>
                <a:schemeClr val="tx1"/>
              </a:solidFill>
              <a:effectLst/>
              <a:latin typeface="Times New Roman" pitchFamily="18" charset="0"/>
              <a:ea typeface="+mn-ea"/>
              <a:cs typeface="+mn-cs"/>
            </a:endParaRPr>
          </a:p>
          <a:p>
            <a:r>
              <a:rPr kumimoji="1" lang="fr-FR" sz="1200" b="0" i="0" kern="1200" dirty="0">
                <a:solidFill>
                  <a:schemeClr val="tx1"/>
                </a:solidFill>
                <a:effectLst/>
                <a:latin typeface="Times New Roman" pitchFamily="18" charset="0"/>
                <a:ea typeface="+mn-ea"/>
                <a:cs typeface="+mn-cs"/>
              </a:rPr>
              <a:t>Pour illustrer la différence entre erreur aléatoire et biais (erreur systématique) on prend souvent l’exemple de tireurs qui cherchent à atteindre le centre de la cible</a:t>
            </a:r>
          </a:p>
          <a:p>
            <a:endParaRPr kumimoji="1" lang="fr-FR" sz="1200" kern="1200" dirty="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a:latin typeface="Calibri" panose="020F0502020204030204" pitchFamily="34" charset="0"/>
                <a:cs typeface="Calibri" panose="020F0502020204030204" pitchFamily="34" charset="0"/>
              </a:rPr>
              <a:t>Dans la cible de </a:t>
            </a:r>
            <a:r>
              <a:rPr lang="fr-FR" b="1" dirty="0">
                <a:latin typeface="Calibri" panose="020F0502020204030204" pitchFamily="34" charset="0"/>
                <a:cs typeface="Calibri" panose="020F0502020204030204" pitchFamily="34" charset="0"/>
              </a:rPr>
              <a:t>gauche</a:t>
            </a:r>
            <a:r>
              <a:rPr lang="fr-FR" dirty="0">
                <a:latin typeface="Calibri" panose="020F0502020204030204" pitchFamily="34" charset="0"/>
                <a:cs typeface="Calibri" panose="020F0502020204030204" pitchFamily="34" charset="0"/>
              </a:rPr>
              <a:t> : le tireur a un tir </a:t>
            </a:r>
            <a:r>
              <a:rPr lang="fr-FR" b="1" dirty="0">
                <a:latin typeface="Calibri" panose="020F0502020204030204" pitchFamily="34" charset="0"/>
                <a:cs typeface="Calibri" panose="020F0502020204030204" pitchFamily="34" charset="0"/>
              </a:rPr>
              <a:t>très précis</a:t>
            </a:r>
            <a:r>
              <a:rPr lang="fr-FR" dirty="0">
                <a:latin typeface="Calibri" panose="020F0502020204030204" pitchFamily="34" charset="0"/>
                <a:cs typeface="Calibri" panose="020F0502020204030204" pitchFamily="34" charset="0"/>
              </a:rPr>
              <a:t>, donc avec </a:t>
            </a:r>
            <a:r>
              <a:rPr lang="fr-FR" b="1" dirty="0">
                <a:latin typeface="Calibri" panose="020F0502020204030204" pitchFamily="34" charset="0"/>
                <a:cs typeface="Calibri" panose="020F0502020204030204" pitchFamily="34" charset="0"/>
              </a:rPr>
              <a:t>peu d’erreur aléatoire</a:t>
            </a:r>
            <a:r>
              <a:rPr lang="fr-FR" dirty="0">
                <a:latin typeface="Calibri" panose="020F0502020204030204" pitchFamily="34" charset="0"/>
                <a:cs typeface="Calibri" panose="020F0502020204030204" pitchFamily="34" charset="0"/>
              </a:rPr>
              <a:t>, mais il </a:t>
            </a:r>
            <a:r>
              <a:rPr lang="fr-FR" b="1" dirty="0">
                <a:latin typeface="Calibri" panose="020F0502020204030204" pitchFamily="34" charset="0"/>
                <a:cs typeface="Calibri" panose="020F0502020204030204" pitchFamily="34" charset="0"/>
              </a:rPr>
              <a:t>tire systématiquement plus haut et à droite du point visé, c’est ce qu’on appelle un biais</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a:latin typeface="Calibri" panose="020F0502020204030204" pitchFamily="34" charset="0"/>
                <a:cs typeface="Calibri" panose="020F0502020204030204" pitchFamily="34" charset="0"/>
              </a:rPr>
              <a:t>C’est-à-dire une erreur systématique qui va toujours dans le même sens. La </a:t>
            </a:r>
            <a:r>
              <a:rPr lang="fr-FR" b="1" dirty="0">
                <a:latin typeface="Calibri" panose="020F0502020204030204" pitchFamily="34" charset="0"/>
                <a:cs typeface="Calibri" panose="020F0502020204030204" pitchFamily="34" charset="0"/>
              </a:rPr>
              <a:t>conséquence est qu’on pourrait penser que le tireur ne vise pas le centre de la cible mais un autre point en haut et à droite et on se trompe +++ donc dans l’interprétation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dirty="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a:latin typeface="Calibri" panose="020F0502020204030204" pitchFamily="34" charset="0"/>
                <a:cs typeface="Calibri" panose="020F0502020204030204" pitchFamily="34" charset="0"/>
              </a:rPr>
              <a:t>Dans la cible </a:t>
            </a:r>
            <a:r>
              <a:rPr lang="fr-FR" b="1" dirty="0">
                <a:latin typeface="Calibri" panose="020F0502020204030204" pitchFamily="34" charset="0"/>
                <a:cs typeface="Calibri" panose="020F0502020204030204" pitchFamily="34" charset="0"/>
              </a:rPr>
              <a:t>centrale</a:t>
            </a:r>
            <a:r>
              <a:rPr lang="fr-FR" dirty="0">
                <a:latin typeface="Calibri" panose="020F0502020204030204" pitchFamily="34" charset="0"/>
                <a:cs typeface="Calibri" panose="020F0502020204030204" pitchFamily="34" charset="0"/>
              </a:rPr>
              <a:t> : le tireur a un tir </a:t>
            </a:r>
            <a:r>
              <a:rPr lang="fr-FR" b="1" dirty="0">
                <a:latin typeface="Calibri" panose="020F0502020204030204" pitchFamily="34" charset="0"/>
                <a:cs typeface="Calibri" panose="020F0502020204030204" pitchFamily="34" charset="0"/>
              </a:rPr>
              <a:t>peu précis, donc avec beaucoup d’erreur aléatoire </a:t>
            </a:r>
            <a:r>
              <a:rPr lang="fr-FR" dirty="0">
                <a:latin typeface="Calibri" panose="020F0502020204030204" pitchFamily="34" charset="0"/>
                <a:cs typeface="Calibri" panose="020F0502020204030204" pitchFamily="34" charset="0"/>
              </a:rPr>
              <a:t>ce qu’on voit bien par le fait que les tirs ne vont pas toujours dans le même sens par rapport au centre, La conséquence est que si on faisait la moyenne des distances de ses tirs par rapport au centre, celle-ci serait probablement assez proche du centre (donc l’estimation ne serait pas biaisée) mais en revanche avec un grand écart-type autour de la moyenne, la conséquence ici ne serait de </a:t>
            </a:r>
            <a:r>
              <a:rPr lang="fr-FR" b="1" dirty="0">
                <a:latin typeface="Calibri" panose="020F0502020204030204" pitchFamily="34" charset="0"/>
                <a:cs typeface="Calibri" panose="020F0502020204030204" pitchFamily="34" charset="0"/>
              </a:rPr>
              <a:t>ne pas pouvoir conclure avec certitude qu’il visait le centre </a:t>
            </a:r>
            <a:r>
              <a:rPr lang="fr-FR" dirty="0">
                <a:latin typeface="Calibri" panose="020F0502020204030204" pitchFamily="34" charset="0"/>
                <a:cs typeface="Calibri" panose="020F0502020204030204" pitchFamily="34" charset="0"/>
              </a:rPr>
              <a:t>à cause de l’imprécision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dirty="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a:latin typeface="Calibri" panose="020F0502020204030204" pitchFamily="34" charset="0"/>
                <a:cs typeface="Calibri" panose="020F0502020204030204" pitchFamily="34" charset="0"/>
              </a:rPr>
              <a:t>Dans la cible de </a:t>
            </a:r>
            <a:r>
              <a:rPr lang="fr-FR" b="1" dirty="0">
                <a:latin typeface="Calibri" panose="020F0502020204030204" pitchFamily="34" charset="0"/>
                <a:cs typeface="Calibri" panose="020F0502020204030204" pitchFamily="34" charset="0"/>
              </a:rPr>
              <a:t>droite</a:t>
            </a:r>
            <a:r>
              <a:rPr lang="fr-FR" dirty="0">
                <a:latin typeface="Calibri" panose="020F0502020204030204" pitchFamily="34" charset="0"/>
                <a:cs typeface="Calibri" panose="020F0502020204030204" pitchFamily="34" charset="0"/>
              </a:rPr>
              <a:t> : le tireur a un tir assez </a:t>
            </a:r>
            <a:r>
              <a:rPr lang="fr-FR" b="1" dirty="0">
                <a:latin typeface="Calibri" panose="020F0502020204030204" pitchFamily="34" charset="0"/>
                <a:cs typeface="Calibri" panose="020F0502020204030204" pitchFamily="34" charset="0"/>
              </a:rPr>
              <a:t>précis</a:t>
            </a:r>
            <a:r>
              <a:rPr lang="fr-FR" dirty="0">
                <a:latin typeface="Calibri" panose="020F0502020204030204" pitchFamily="34" charset="0"/>
                <a:cs typeface="Calibri" panose="020F0502020204030204" pitchFamily="34" charset="0"/>
              </a:rPr>
              <a:t>, donc avec </a:t>
            </a:r>
            <a:r>
              <a:rPr lang="fr-FR" b="1" dirty="0">
                <a:latin typeface="Calibri" panose="020F0502020204030204" pitchFamily="34" charset="0"/>
                <a:cs typeface="Calibri" panose="020F0502020204030204" pitchFamily="34" charset="0"/>
              </a:rPr>
              <a:t>peu d’erreurs et en plus celles-ci semblent aléatoires </a:t>
            </a:r>
            <a:r>
              <a:rPr lang="fr-FR" dirty="0">
                <a:latin typeface="Calibri" panose="020F0502020204030204" pitchFamily="34" charset="0"/>
                <a:cs typeface="Calibri" panose="020F0502020204030204" pitchFamily="34" charset="0"/>
              </a:rPr>
              <a:t>car les tirs ne vont pas toujours dans le même sens par rapport au centre, La conséquence est que la moyenne des distances de ses tirs par rapport au centre est probablement assez proche du centre (donc l’estimation n’est pas biaisée) et en plus l’écart-type autour de la moyenne sera assez petit, donc on pourra </a:t>
            </a:r>
            <a:r>
              <a:rPr lang="fr-FR" b="1" dirty="0">
                <a:latin typeface="Calibri" panose="020F0502020204030204" pitchFamily="34" charset="0"/>
                <a:cs typeface="Calibri" panose="020F0502020204030204" pitchFamily="34" charset="0"/>
              </a:rPr>
              <a:t>conclure avec un bon niveau de certitude que le tireur visait bien le centre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dirty="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FR" b="1" dirty="0">
                <a:latin typeface="Calibri" panose="020F0502020204030204" pitchFamily="34" charset="0"/>
                <a:cs typeface="Calibri" panose="020F0502020204030204" pitchFamily="34" charset="0"/>
              </a:rPr>
              <a:t>On retiendra que </a:t>
            </a:r>
            <a:r>
              <a:rPr lang="fr-FR" dirty="0">
                <a:latin typeface="Calibri" panose="020F0502020204030204" pitchFamily="34" charset="0"/>
                <a:cs typeface="Calibri" panose="020F0502020204030204" pitchFamily="34" charset="0"/>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a:latin typeface="Calibri" panose="020F0502020204030204" pitchFamily="34" charset="0"/>
                <a:cs typeface="Calibri" panose="020F0502020204030204" pitchFamily="34" charset="0"/>
              </a:rPr>
              <a:t>Les </a:t>
            </a:r>
            <a:r>
              <a:rPr lang="fr-FR" b="1" dirty="0">
                <a:latin typeface="Calibri" panose="020F0502020204030204" pitchFamily="34" charset="0"/>
                <a:cs typeface="Calibri" panose="020F0502020204030204" pitchFamily="34" charset="0"/>
              </a:rPr>
              <a:t>erreurs aléatoires </a:t>
            </a:r>
            <a:r>
              <a:rPr lang="fr-FR" dirty="0">
                <a:latin typeface="Calibri" panose="020F0502020204030204" pitchFamily="34" charset="0"/>
                <a:cs typeface="Calibri" panose="020F0502020204030204" pitchFamily="34" charset="0"/>
              </a:rPr>
              <a:t>entrainent seulement un manque de précision et donc la seule conséquence négative est de ne pas arriver à conclure avec certitude que le tireur ciblait bien le centre de la cible car les résultats sont trop dispersés (cible du milieu), alors que </a:t>
            </a:r>
            <a:r>
              <a:rPr lang="fr-FR" b="1" dirty="0">
                <a:latin typeface="Calibri" panose="020F0502020204030204" pitchFamily="34" charset="0"/>
                <a:cs typeface="Calibri" panose="020F0502020204030204" pitchFamily="34" charset="0"/>
              </a:rPr>
              <a:t>les biais peuvent aboutir à une conclusions erronée avec une bon degré de certitude si les résultats sont très précis avec peu de dispersion </a:t>
            </a:r>
            <a:r>
              <a:rPr lang="fr-FR" dirty="0">
                <a:latin typeface="Calibri" panose="020F0502020204030204" pitchFamily="34" charset="0"/>
                <a:cs typeface="Calibri" panose="020F0502020204030204" pitchFamily="34" charset="0"/>
              </a:rPr>
              <a:t>et </a:t>
            </a:r>
            <a:r>
              <a:rPr lang="fr-FR" b="1" dirty="0">
                <a:latin typeface="Calibri" panose="020F0502020204030204" pitchFamily="34" charset="0"/>
                <a:cs typeface="Calibri" panose="020F0502020204030204" pitchFamily="34" charset="0"/>
              </a:rPr>
              <a:t>il est beaucoup plus grave d’aboutir avec certitude à une conclusion fausse que de ne pas arriver à conclure</a:t>
            </a:r>
            <a:r>
              <a:rPr lang="fr-FR" dirty="0">
                <a:latin typeface="Calibri" panose="020F0502020204030204" pitchFamily="34" charset="0"/>
                <a:cs typeface="Calibri" panose="020F0502020204030204" pitchFamily="34"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dirty="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dirty="0">
              <a:latin typeface="Calibri" panose="020F0502020204030204" pitchFamily="34" charset="0"/>
              <a:cs typeface="Calibri" panose="020F0502020204030204" pitchFamily="34" charset="0"/>
            </a:endParaRPr>
          </a:p>
          <a:p>
            <a:endParaRPr kumimoji="1" lang="fr-FR" sz="1200" kern="1200" dirty="0">
              <a:solidFill>
                <a:schemeClr val="tx1"/>
              </a:solidFill>
              <a:effectLst/>
              <a:latin typeface="Times New Roman" pitchFamily="18" charset="0"/>
              <a:ea typeface="+mn-ea"/>
              <a:cs typeface="+mn-cs"/>
            </a:endParaRPr>
          </a:p>
          <a:p>
            <a:endParaRPr kumimoji="1" lang="fr-FR" sz="1200" kern="1200" dirty="0">
              <a:solidFill>
                <a:schemeClr val="tx1"/>
              </a:solidFill>
              <a:effectLst/>
              <a:latin typeface="Times New Roman" pitchFamily="18" charset="0"/>
              <a:ea typeface="+mn-ea"/>
              <a:cs typeface="+mn-cs"/>
            </a:endParaRP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36</a:t>
            </a:fld>
            <a:endParaRPr lang="fr-FR" altLang="fr-FR"/>
          </a:p>
        </p:txBody>
      </p:sp>
    </p:spTree>
    <p:extLst>
      <p:ext uri="{BB962C8B-B14F-4D97-AF65-F5344CB8AC3E}">
        <p14:creationId xmlns:p14="http://schemas.microsoft.com/office/powerpoint/2010/main" val="41380401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b="0" i="0" kern="1200" dirty="0">
                <a:solidFill>
                  <a:schemeClr val="tx1"/>
                </a:solidFill>
                <a:effectLst/>
                <a:latin typeface="Times New Roman" pitchFamily="18" charset="0"/>
                <a:ea typeface="+mn-ea"/>
                <a:cs typeface="+mn-cs"/>
              </a:rPr>
              <a:t>Les</a:t>
            </a:r>
            <a:r>
              <a:rPr kumimoji="1" lang="fr-FR" sz="1200" b="0" i="0" kern="1200" baseline="0" dirty="0">
                <a:solidFill>
                  <a:schemeClr val="tx1"/>
                </a:solidFill>
                <a:effectLst/>
                <a:latin typeface="Times New Roman" pitchFamily="18" charset="0"/>
                <a:ea typeface="+mn-ea"/>
                <a:cs typeface="+mn-cs"/>
              </a:rPr>
              <a:t> </a:t>
            </a:r>
            <a:r>
              <a:rPr kumimoji="1" lang="fr-FR" sz="1200" b="0" i="0" kern="1200" dirty="0">
                <a:solidFill>
                  <a:schemeClr val="tx1"/>
                </a:solidFill>
                <a:effectLst/>
                <a:latin typeface="Times New Roman" pitchFamily="18" charset="0"/>
                <a:ea typeface="+mn-ea"/>
                <a:cs typeface="+mn-cs"/>
              </a:rPr>
              <a:t>Biais de </a:t>
            </a:r>
            <a:r>
              <a:rPr kumimoji="1" lang="fr-FR" sz="1200" b="1" i="0" kern="1200" dirty="0">
                <a:solidFill>
                  <a:schemeClr val="tx1"/>
                </a:solidFill>
                <a:effectLst/>
                <a:latin typeface="Times New Roman" pitchFamily="18" charset="0"/>
                <a:ea typeface="+mn-ea"/>
                <a:cs typeface="+mn-cs"/>
              </a:rPr>
              <a:t>sélection</a:t>
            </a:r>
            <a:r>
              <a:rPr kumimoji="1" lang="fr-FR" sz="1200" b="0" i="0" kern="1200" dirty="0">
                <a:solidFill>
                  <a:schemeClr val="tx1"/>
                </a:solidFill>
                <a:effectLst/>
                <a:latin typeface="Times New Roman" pitchFamily="18" charset="0"/>
                <a:ea typeface="+mn-ea"/>
                <a:cs typeface="+mn-cs"/>
              </a:rPr>
              <a:t> sont des erreurs systématiques dans la constitution et/ou le suivi d’un des deux groupes qui sont comparés ou de  l'échantillon étudié dans son ensemble </a:t>
            </a:r>
          </a:p>
          <a:p>
            <a:r>
              <a:rPr kumimoji="1" lang="fr-FR" sz="1200" b="0" i="0" kern="1200" dirty="0">
                <a:solidFill>
                  <a:schemeClr val="tx1"/>
                </a:solidFill>
                <a:effectLst/>
                <a:latin typeface="Times New Roman" pitchFamily="18" charset="0"/>
                <a:ea typeface="+mn-ea"/>
                <a:cs typeface="+mn-cs"/>
              </a:rPr>
              <a:t>Les</a:t>
            </a:r>
            <a:r>
              <a:rPr kumimoji="1" lang="fr-FR" sz="1200" b="0" i="0" kern="1200" baseline="0" dirty="0">
                <a:solidFill>
                  <a:schemeClr val="tx1"/>
                </a:solidFill>
                <a:effectLst/>
                <a:latin typeface="Times New Roman" pitchFamily="18" charset="0"/>
                <a:ea typeface="+mn-ea"/>
                <a:cs typeface="+mn-cs"/>
              </a:rPr>
              <a:t> </a:t>
            </a:r>
            <a:r>
              <a:rPr kumimoji="1" lang="fr-FR" sz="1200" b="0" i="0" kern="1200" dirty="0">
                <a:solidFill>
                  <a:schemeClr val="tx1"/>
                </a:solidFill>
                <a:effectLst/>
                <a:latin typeface="Times New Roman" pitchFamily="18" charset="0"/>
                <a:ea typeface="+mn-ea"/>
                <a:cs typeface="+mn-cs"/>
              </a:rPr>
              <a:t>Biais de </a:t>
            </a:r>
            <a:r>
              <a:rPr kumimoji="1" lang="fr-FR" sz="1200" b="1" i="0" kern="1200" dirty="0">
                <a:solidFill>
                  <a:schemeClr val="tx1"/>
                </a:solidFill>
                <a:effectLst/>
                <a:latin typeface="Times New Roman" pitchFamily="18" charset="0"/>
                <a:ea typeface="+mn-ea"/>
                <a:cs typeface="+mn-cs"/>
              </a:rPr>
              <a:t>mesure</a:t>
            </a:r>
            <a:r>
              <a:rPr kumimoji="1" lang="fr-FR" sz="1200" b="0" i="0" kern="1200" dirty="0">
                <a:solidFill>
                  <a:schemeClr val="tx1"/>
                </a:solidFill>
                <a:effectLst/>
                <a:latin typeface="Times New Roman" pitchFamily="18" charset="0"/>
                <a:ea typeface="+mn-ea"/>
                <a:cs typeface="+mn-cs"/>
              </a:rPr>
              <a:t> sont des erreurs systématiques dans la mesure de l'exposition à « E » et /ou dans la mesure du critère de jugement « O »</a:t>
            </a:r>
          </a:p>
          <a:p>
            <a:endParaRPr kumimoji="1" lang="fr-FR" sz="1200" b="0" i="0" kern="1200" dirty="0">
              <a:solidFill>
                <a:schemeClr val="tx1"/>
              </a:solidFill>
              <a:effectLst/>
              <a:latin typeface="Times New Roman" pitchFamily="18" charset="0"/>
              <a:ea typeface="+mn-ea"/>
              <a:cs typeface="+mn-cs"/>
            </a:endParaRPr>
          </a:p>
          <a:p>
            <a:endParaRPr kumimoji="1" lang="fr-FR" sz="1200" b="0" i="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Ces biais peuvent être </a:t>
            </a:r>
            <a:r>
              <a:rPr kumimoji="1" lang="fr-FR" sz="1200" b="1" kern="1200" dirty="0">
                <a:solidFill>
                  <a:schemeClr val="tx1"/>
                </a:solidFill>
                <a:effectLst/>
                <a:latin typeface="Times New Roman" pitchFamily="18" charset="0"/>
                <a:ea typeface="+mn-ea"/>
                <a:cs typeface="+mn-cs"/>
              </a:rPr>
              <a:t>différentiels ou non différentiels :</a:t>
            </a:r>
          </a:p>
          <a:p>
            <a:endParaRPr kumimoji="1" lang="fr-FR" sz="1200" b="1"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Pour mesurer l’association entre exposition</a:t>
            </a:r>
            <a:r>
              <a:rPr kumimoji="1" lang="fr-FR" sz="1200" kern="1200" baseline="0" dirty="0">
                <a:solidFill>
                  <a:schemeClr val="tx1"/>
                </a:solidFill>
                <a:effectLst/>
                <a:latin typeface="Times New Roman" pitchFamily="18" charset="0"/>
                <a:ea typeface="+mn-ea"/>
                <a:cs typeface="+mn-cs"/>
              </a:rPr>
              <a:t> à un facteur de risque « E » et survenue d’une maladie (critère de jugement) on compare deux groupes : </a:t>
            </a:r>
          </a:p>
          <a:p>
            <a:r>
              <a:rPr kumimoji="1" lang="fr-FR" sz="1200" kern="1200" dirty="0">
                <a:solidFill>
                  <a:schemeClr val="tx1"/>
                </a:solidFill>
                <a:effectLst/>
                <a:latin typeface="Times New Roman" pitchFamily="18" charset="0"/>
                <a:ea typeface="+mn-ea"/>
                <a:cs typeface="+mn-cs"/>
              </a:rPr>
              <a:t>- les </a:t>
            </a:r>
            <a:r>
              <a:rPr kumimoji="1" lang="fr-FR" sz="1200" b="1" kern="1200" dirty="0">
                <a:solidFill>
                  <a:schemeClr val="tx1"/>
                </a:solidFill>
                <a:effectLst/>
                <a:latin typeface="Times New Roman" pitchFamily="18" charset="0"/>
                <a:ea typeface="+mn-ea"/>
                <a:cs typeface="+mn-cs"/>
              </a:rPr>
              <a:t>exposés et les non-exposés</a:t>
            </a:r>
            <a:r>
              <a:rPr kumimoji="1" lang="fr-FR" sz="1200" kern="1200" dirty="0">
                <a:solidFill>
                  <a:schemeClr val="tx1"/>
                </a:solidFill>
                <a:effectLst/>
                <a:latin typeface="Times New Roman" pitchFamily="18" charset="0"/>
                <a:ea typeface="+mn-ea"/>
                <a:cs typeface="+mn-cs"/>
              </a:rPr>
              <a:t> dans les études de </a:t>
            </a:r>
            <a:r>
              <a:rPr kumimoji="1" lang="fr-FR" sz="1200" b="1" kern="1200" dirty="0">
                <a:solidFill>
                  <a:schemeClr val="tx1"/>
                </a:solidFill>
                <a:effectLst/>
                <a:latin typeface="Times New Roman" pitchFamily="18" charset="0"/>
                <a:ea typeface="+mn-ea"/>
                <a:cs typeface="+mn-cs"/>
              </a:rPr>
              <a:t>cohortes</a:t>
            </a:r>
          </a:p>
          <a:p>
            <a:r>
              <a:rPr kumimoji="1" lang="fr-FR" sz="1200" b="1" kern="1200" dirty="0">
                <a:solidFill>
                  <a:schemeClr val="tx1"/>
                </a:solidFill>
                <a:effectLst/>
                <a:latin typeface="Times New Roman" pitchFamily="18" charset="0"/>
                <a:ea typeface="+mn-ea"/>
                <a:cs typeface="+mn-cs"/>
              </a:rPr>
              <a:t>- Les patients avec le nouveau traitement à l’étude </a:t>
            </a:r>
            <a:r>
              <a:rPr kumimoji="1" lang="fr-FR" sz="1200" b="0" kern="1200" dirty="0">
                <a:solidFill>
                  <a:schemeClr val="tx1"/>
                </a:solidFill>
                <a:effectLst/>
                <a:latin typeface="Times New Roman" pitchFamily="18" charset="0"/>
                <a:ea typeface="+mn-ea"/>
                <a:cs typeface="+mn-cs"/>
              </a:rPr>
              <a:t>et</a:t>
            </a:r>
            <a:r>
              <a:rPr kumimoji="1" lang="fr-FR" sz="1200" b="1" kern="1200" dirty="0">
                <a:solidFill>
                  <a:schemeClr val="tx1"/>
                </a:solidFill>
                <a:effectLst/>
                <a:latin typeface="Times New Roman" pitchFamily="18" charset="0"/>
                <a:ea typeface="+mn-ea"/>
                <a:cs typeface="+mn-cs"/>
              </a:rPr>
              <a:t> les patients sous placebo dans les essais thérapeutiques</a:t>
            </a:r>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 les </a:t>
            </a:r>
            <a:r>
              <a:rPr kumimoji="1" lang="fr-FR" sz="1200" b="1" kern="1200" dirty="0">
                <a:solidFill>
                  <a:schemeClr val="tx1"/>
                </a:solidFill>
                <a:effectLst/>
                <a:latin typeface="Times New Roman" pitchFamily="18" charset="0"/>
                <a:ea typeface="+mn-ea"/>
                <a:cs typeface="+mn-cs"/>
              </a:rPr>
              <a:t>cas et les témoins</a:t>
            </a:r>
            <a:r>
              <a:rPr kumimoji="1" lang="fr-FR" sz="1200" kern="1200" dirty="0">
                <a:solidFill>
                  <a:schemeClr val="tx1"/>
                </a:solidFill>
                <a:effectLst/>
                <a:latin typeface="Times New Roman" pitchFamily="18" charset="0"/>
                <a:ea typeface="+mn-ea"/>
                <a:cs typeface="+mn-cs"/>
              </a:rPr>
              <a:t> dans les études </a:t>
            </a:r>
            <a:r>
              <a:rPr kumimoji="1" lang="fr-FR" sz="1200" b="1" kern="1200" dirty="0">
                <a:solidFill>
                  <a:schemeClr val="tx1"/>
                </a:solidFill>
                <a:effectLst/>
                <a:latin typeface="Times New Roman" pitchFamily="18" charset="0"/>
                <a:ea typeface="+mn-ea"/>
                <a:cs typeface="+mn-cs"/>
              </a:rPr>
              <a:t>cas-témoins</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	Un biais est dit </a:t>
            </a:r>
            <a:r>
              <a:rPr kumimoji="1" lang="fr-FR" sz="1200" b="1" kern="1200" dirty="0">
                <a:solidFill>
                  <a:schemeClr val="tx1"/>
                </a:solidFill>
                <a:effectLst/>
                <a:latin typeface="Times New Roman" pitchFamily="18" charset="0"/>
                <a:ea typeface="+mn-ea"/>
                <a:cs typeface="+mn-cs"/>
              </a:rPr>
              <a:t>non différentiel</a:t>
            </a:r>
            <a:r>
              <a:rPr kumimoji="1" lang="fr-FR" sz="1200" kern="1200" dirty="0">
                <a:solidFill>
                  <a:schemeClr val="tx1"/>
                </a:solidFill>
                <a:effectLst/>
                <a:latin typeface="Times New Roman" pitchFamily="18" charset="0"/>
                <a:ea typeface="+mn-ea"/>
                <a:cs typeface="+mn-cs"/>
              </a:rPr>
              <a:t> quand il </a:t>
            </a:r>
            <a:r>
              <a:rPr kumimoji="1" lang="fr-FR" sz="1200" b="1" kern="1200" dirty="0">
                <a:solidFill>
                  <a:schemeClr val="tx1"/>
                </a:solidFill>
                <a:effectLst/>
                <a:latin typeface="Times New Roman" pitchFamily="18" charset="0"/>
                <a:ea typeface="+mn-ea"/>
                <a:cs typeface="+mn-cs"/>
              </a:rPr>
              <a:t>affecte de la même façon les groupes comparés, </a:t>
            </a:r>
            <a:r>
              <a:rPr kumimoji="1" lang="fr-FR" sz="1200" b="0" kern="1200" dirty="0">
                <a:solidFill>
                  <a:schemeClr val="tx1"/>
                </a:solidFill>
                <a:effectLst/>
                <a:latin typeface="Times New Roman" pitchFamily="18" charset="0"/>
                <a:ea typeface="+mn-ea"/>
                <a:cs typeface="+mn-cs"/>
              </a:rPr>
              <a:t>en fait </a:t>
            </a:r>
            <a:r>
              <a:rPr kumimoji="1" lang="fr-FR" sz="1200" b="1" kern="1200" dirty="0">
                <a:solidFill>
                  <a:schemeClr val="tx1"/>
                </a:solidFill>
                <a:effectLst/>
                <a:latin typeface="Times New Roman" pitchFamily="18" charset="0"/>
                <a:ea typeface="+mn-ea"/>
                <a:cs typeface="+mn-cs"/>
              </a:rPr>
              <a:t>il s’applique à l’ensemble de l’échantillon étudié (l’ensemble des personnes participants à l’étude)</a:t>
            </a:r>
            <a:r>
              <a:rPr kumimoji="1" lang="fr-FR" sz="1200" b="0" kern="1200" dirty="0">
                <a:solidFill>
                  <a:schemeClr val="tx1"/>
                </a:solidFill>
                <a:effectLst/>
                <a:latin typeface="Times New Roman" pitchFamily="18" charset="0"/>
                <a:ea typeface="+mn-ea"/>
                <a:cs typeface="+mn-cs"/>
              </a:rPr>
              <a:t>. </a:t>
            </a:r>
            <a:r>
              <a:rPr kumimoji="1" lang="fr-FR" sz="1200" kern="1200" dirty="0">
                <a:solidFill>
                  <a:schemeClr val="tx1"/>
                </a:solidFill>
                <a:effectLst/>
                <a:latin typeface="Times New Roman" pitchFamily="18" charset="0"/>
                <a:ea typeface="+mn-ea"/>
                <a:cs typeface="+mn-cs"/>
              </a:rPr>
              <a:t>Un biais </a:t>
            </a:r>
            <a:r>
              <a:rPr kumimoji="1" lang="fr-FR" sz="1200" b="0" kern="1200" dirty="0">
                <a:solidFill>
                  <a:schemeClr val="tx1"/>
                </a:solidFill>
                <a:effectLst/>
                <a:latin typeface="Times New Roman" pitchFamily="18" charset="0"/>
                <a:ea typeface="+mn-ea"/>
                <a:cs typeface="+mn-cs"/>
              </a:rPr>
              <a:t>non différentiel </a:t>
            </a:r>
            <a:r>
              <a:rPr kumimoji="1" lang="fr-FR" sz="1200" kern="1200" dirty="0">
                <a:solidFill>
                  <a:schemeClr val="tx1"/>
                </a:solidFill>
                <a:effectLst/>
                <a:latin typeface="Times New Roman" pitchFamily="18" charset="0"/>
                <a:ea typeface="+mn-ea"/>
                <a:cs typeface="+mn-cs"/>
              </a:rPr>
              <a:t>a </a:t>
            </a:r>
            <a:r>
              <a:rPr kumimoji="1" lang="fr-FR" sz="1200" b="1" kern="1200" dirty="0">
                <a:solidFill>
                  <a:schemeClr val="tx1"/>
                </a:solidFill>
                <a:effectLst/>
                <a:latin typeface="Times New Roman" pitchFamily="18" charset="0"/>
                <a:ea typeface="+mn-ea"/>
                <a:cs typeface="+mn-cs"/>
              </a:rPr>
              <a:t>seulement comme impact de réduire la représentativité de l’échantillon étudié (c’est-à-dire la validité externe)</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r>
              <a:rPr kumimoji="1" lang="fr-FR" sz="1200" kern="1200" dirty="0">
                <a:solidFill>
                  <a:schemeClr val="tx1"/>
                </a:solidFill>
                <a:effectLst/>
                <a:latin typeface="Times New Roman" pitchFamily="18" charset="0"/>
                <a:ea typeface="+mn-ea"/>
                <a:cs typeface="+mn-cs"/>
              </a:rPr>
              <a:t>	Un biais est dit </a:t>
            </a:r>
            <a:r>
              <a:rPr kumimoji="1" lang="fr-FR" sz="1200" b="1" kern="1200" dirty="0">
                <a:solidFill>
                  <a:schemeClr val="tx1"/>
                </a:solidFill>
                <a:effectLst/>
                <a:latin typeface="Times New Roman" pitchFamily="18" charset="0"/>
                <a:ea typeface="+mn-ea"/>
                <a:cs typeface="+mn-cs"/>
              </a:rPr>
              <a:t>différentiel</a:t>
            </a:r>
            <a:r>
              <a:rPr kumimoji="1" lang="fr-FR" sz="1200" kern="1200" dirty="0">
                <a:solidFill>
                  <a:schemeClr val="tx1"/>
                </a:solidFill>
                <a:effectLst/>
                <a:latin typeface="Times New Roman" pitchFamily="18" charset="0"/>
                <a:ea typeface="+mn-ea"/>
                <a:cs typeface="+mn-cs"/>
              </a:rPr>
              <a:t> quand il affecte différemment les groupes comparés. </a:t>
            </a:r>
            <a:r>
              <a:rPr kumimoji="1" lang="fr-FR" sz="1200" b="1" kern="1200" dirty="0">
                <a:solidFill>
                  <a:schemeClr val="tx1"/>
                </a:solidFill>
                <a:effectLst/>
                <a:latin typeface="Times New Roman" pitchFamily="18" charset="0"/>
                <a:ea typeface="+mn-ea"/>
                <a:cs typeface="+mn-cs"/>
              </a:rPr>
              <a:t>Un biais différentiel peut entrainer une surestimation</a:t>
            </a:r>
            <a:r>
              <a:rPr kumimoji="1" lang="fr-FR" sz="1200" b="1" kern="1200" baseline="0" dirty="0">
                <a:solidFill>
                  <a:schemeClr val="tx1"/>
                </a:solidFill>
                <a:effectLst/>
                <a:latin typeface="Times New Roman" pitchFamily="18" charset="0"/>
                <a:ea typeface="+mn-ea"/>
                <a:cs typeface="+mn-cs"/>
              </a:rPr>
              <a:t> de l’association </a:t>
            </a:r>
            <a:r>
              <a:rPr lang="fr-FR" sz="1200" b="1" dirty="0"/>
              <a:t>entre « E »  et « O » </a:t>
            </a:r>
            <a:r>
              <a:rPr kumimoji="1" lang="fr-FR" sz="1200" b="1" kern="1200" baseline="0" dirty="0">
                <a:solidFill>
                  <a:schemeClr val="tx1"/>
                </a:solidFill>
                <a:effectLst/>
                <a:latin typeface="Times New Roman" pitchFamily="18" charset="0"/>
                <a:ea typeface="+mn-ea"/>
                <a:cs typeface="+mn-cs"/>
              </a:rPr>
              <a:t>et ainsi </a:t>
            </a:r>
            <a:r>
              <a:rPr lang="fr-FR" sz="1200" b="1" dirty="0"/>
              <a:t>faire croire à une association entre « E »  et « O » alors qu’il n’y en a pas. </a:t>
            </a:r>
            <a:r>
              <a:rPr kumimoji="1" lang="fr-FR" sz="1200" b="1" kern="1200" dirty="0">
                <a:solidFill>
                  <a:schemeClr val="tx1"/>
                </a:solidFill>
                <a:effectLst/>
                <a:latin typeface="Times New Roman" pitchFamily="18" charset="0"/>
                <a:ea typeface="+mn-ea"/>
                <a:cs typeface="+mn-cs"/>
              </a:rPr>
              <a:t>Il peut à l’inverse entrainer une sous-estimation </a:t>
            </a:r>
            <a:r>
              <a:rPr kumimoji="1" lang="fr-FR" sz="1200" b="1" kern="1200" baseline="0" dirty="0">
                <a:solidFill>
                  <a:schemeClr val="tx1"/>
                </a:solidFill>
                <a:effectLst/>
                <a:latin typeface="Times New Roman" pitchFamily="18" charset="0"/>
                <a:ea typeface="+mn-ea"/>
                <a:cs typeface="+mn-cs"/>
              </a:rPr>
              <a:t>de l’association </a:t>
            </a:r>
            <a:r>
              <a:rPr kumimoji="1" lang="fr-FR" sz="1200" b="1" kern="1200" dirty="0">
                <a:solidFill>
                  <a:schemeClr val="tx1"/>
                </a:solidFill>
                <a:effectLst/>
                <a:latin typeface="Times New Roman" pitchFamily="18" charset="0"/>
                <a:ea typeface="+mn-ea"/>
                <a:cs typeface="+mn-cs"/>
              </a:rPr>
              <a:t> </a:t>
            </a:r>
            <a:endParaRPr lang="fr-FR" sz="1200" b="1" dirty="0"/>
          </a:p>
          <a:p>
            <a:endParaRPr kumimoji="1" lang="fr-FR" sz="1200" kern="1200" dirty="0">
              <a:solidFill>
                <a:schemeClr val="tx1"/>
              </a:solidFill>
              <a:effectLst/>
              <a:latin typeface="Times New Roman" pitchFamily="18" charset="0"/>
              <a:ea typeface="+mn-ea"/>
              <a:cs typeface="+mn-cs"/>
            </a:endParaRPr>
          </a:p>
          <a:p>
            <a:endParaRPr kumimoji="1" lang="fr-FR" sz="1200" kern="1200" dirty="0">
              <a:solidFill>
                <a:schemeClr val="tx1"/>
              </a:solidFill>
              <a:effectLst/>
              <a:latin typeface="Times New Roman" pitchFamily="18" charset="0"/>
              <a:ea typeface="+mn-ea"/>
              <a:cs typeface="+mn-cs"/>
            </a:endParaRPr>
          </a:p>
          <a:p>
            <a:endParaRPr kumimoji="1" lang="fr-FR" sz="1200" kern="1200" dirty="0">
              <a:solidFill>
                <a:schemeClr val="tx1"/>
              </a:solidFill>
              <a:effectLst/>
              <a:latin typeface="Times New Roman" pitchFamily="18" charset="0"/>
              <a:ea typeface="+mn-ea"/>
              <a:cs typeface="+mn-cs"/>
            </a:endParaRPr>
          </a:p>
          <a:p>
            <a:endParaRPr kumimoji="1" lang="fr-FR" sz="1200" kern="1200" dirty="0">
              <a:solidFill>
                <a:schemeClr val="tx1"/>
              </a:solidFill>
              <a:effectLst/>
              <a:latin typeface="Times New Roman" pitchFamily="18" charset="0"/>
              <a:ea typeface="+mn-ea"/>
              <a:cs typeface="+mn-cs"/>
            </a:endParaRP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37</a:t>
            </a:fld>
            <a:endParaRPr lang="fr-FR" altLang="fr-FR"/>
          </a:p>
        </p:txBody>
      </p:sp>
    </p:spTree>
    <p:extLst>
      <p:ext uri="{BB962C8B-B14F-4D97-AF65-F5344CB8AC3E}">
        <p14:creationId xmlns:p14="http://schemas.microsoft.com/office/powerpoint/2010/main" val="8945425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lang="fr-FR" dirty="0">
                <a:effectLst/>
              </a:rPr>
              <a:t>Les biais de </a:t>
            </a:r>
            <a:r>
              <a:rPr lang="fr-FR" b="1" dirty="0">
                <a:effectLst/>
              </a:rPr>
              <a:t>sélection</a:t>
            </a:r>
            <a:r>
              <a:rPr lang="fr-FR" dirty="0">
                <a:effectLst/>
              </a:rPr>
              <a:t> résultent de la façon dont les </a:t>
            </a:r>
            <a:r>
              <a:rPr lang="fr-FR" b="1" dirty="0">
                <a:effectLst/>
              </a:rPr>
              <a:t>participants à l’étude</a:t>
            </a:r>
            <a:r>
              <a:rPr lang="fr-FR" dirty="0">
                <a:effectLst/>
              </a:rPr>
              <a:t> ont été inclus dans l'étude et ont été suivis. </a:t>
            </a:r>
          </a:p>
          <a:p>
            <a:r>
              <a:rPr lang="fr-FR" dirty="0">
                <a:effectLst/>
              </a:rPr>
              <a:t>Ils interviennent au moment de la constitution de l'échantillon</a:t>
            </a:r>
            <a:r>
              <a:rPr lang="fr-FR" baseline="0" dirty="0">
                <a:effectLst/>
              </a:rPr>
              <a:t> et/ou au cours du suivi</a:t>
            </a:r>
          </a:p>
          <a:p>
            <a:endParaRPr lang="fr-FR" dirty="0">
              <a:effectLst/>
            </a:endParaRPr>
          </a:p>
          <a:p>
            <a:r>
              <a:rPr lang="fr-FR" b="1" dirty="0">
                <a:effectLst/>
              </a:rPr>
              <a:t>Si non différentiels </a:t>
            </a:r>
            <a:r>
              <a:rPr lang="fr-FR" dirty="0">
                <a:effectLst/>
              </a:rPr>
              <a:t>l</a:t>
            </a:r>
            <a:r>
              <a:rPr lang="fr-FR" baseline="0" dirty="0">
                <a:effectLst/>
              </a:rPr>
              <a:t>e seul problème possible est celui de la validité externe (ces résultats sont-ils extrapolables dans d’autres populations?)</a:t>
            </a:r>
            <a:r>
              <a:rPr lang="fr-FR" dirty="0">
                <a:effectLst/>
              </a:rPr>
              <a:t> et d’un manque de </a:t>
            </a:r>
            <a:r>
              <a:rPr kumimoji="1" lang="fr-FR" sz="1200" b="1" kern="1200" dirty="0">
                <a:solidFill>
                  <a:schemeClr val="tx1"/>
                </a:solidFill>
                <a:effectLst/>
                <a:latin typeface="Times New Roman" pitchFamily="18" charset="0"/>
                <a:ea typeface="+mn-ea"/>
                <a:cs typeface="+mn-cs"/>
              </a:rPr>
              <a:t>représentativité</a:t>
            </a:r>
            <a:r>
              <a:rPr lang="fr-FR" dirty="0">
                <a:effectLst/>
              </a:rPr>
              <a:t> de l'échantillon d'étude par rapport à la population cible (problème de validité externe)</a:t>
            </a:r>
          </a:p>
          <a:p>
            <a:r>
              <a:rPr lang="fr-FR" i="1" dirty="0">
                <a:effectLst/>
              </a:rPr>
              <a:t>Exemple de biais de sélection non différentiel dans une étude de cohorte :</a:t>
            </a:r>
            <a:r>
              <a:rPr lang="fr-FR" i="1" baseline="0" dirty="0">
                <a:effectLst/>
              </a:rPr>
              <a:t> il existe des cohortes de médecins par exemple aux USA au sein desquelles on étudie l’association entre certains facteurs de risques et certaines maladies. Les participants ne sont probablement pas représentatives de la population générale </a:t>
            </a:r>
            <a:r>
              <a:rPr lang="fr-FR" b="1" i="1" baseline="0" dirty="0">
                <a:effectLst/>
              </a:rPr>
              <a:t>sans que cela affecte l’estimation de l’association entre facteur de risque et maladie au sein de la cohorte. Cela ne menace pas la validité interne, et donc pas de menace sur la fiabilité des résultats de l’étu</a:t>
            </a:r>
            <a:r>
              <a:rPr lang="fr-FR" i="1" baseline="0" dirty="0">
                <a:effectLst/>
              </a:rPr>
              <a:t>de.</a:t>
            </a:r>
          </a:p>
          <a:p>
            <a:endParaRPr lang="fr-FR" dirty="0">
              <a:effectLst/>
            </a:endParaRPr>
          </a:p>
          <a:p>
            <a:r>
              <a:rPr lang="fr-FR" b="1" dirty="0">
                <a:effectLst/>
              </a:rPr>
              <a:t>Si différentiels attention+++</a:t>
            </a:r>
            <a:r>
              <a:rPr lang="fr-FR" dirty="0">
                <a:effectLst/>
              </a:rPr>
              <a:t> peuvent aboutir à une </a:t>
            </a:r>
            <a:r>
              <a:rPr lang="fr-FR" b="1" dirty="0">
                <a:effectLst/>
              </a:rPr>
              <a:t>fausse conclusion sur l’association </a:t>
            </a:r>
            <a:r>
              <a:rPr lang="fr-FR" b="0" dirty="0">
                <a:effectLst/>
              </a:rPr>
              <a:t>(menacent la validité interne):</a:t>
            </a:r>
          </a:p>
          <a:p>
            <a:r>
              <a:rPr lang="fr-FR" i="1" dirty="0">
                <a:effectLst/>
              </a:rPr>
              <a:t>Exemples de biais de sélection différentiel :</a:t>
            </a:r>
          </a:p>
          <a:p>
            <a:pPr marL="0" marR="0" indent="0" algn="l" defTabSz="914400" rtl="0" eaLnBrk="0" fontAlgn="base" latinLnBrk="0" hangingPunct="0">
              <a:lnSpc>
                <a:spcPct val="100000"/>
              </a:lnSpc>
              <a:spcBef>
                <a:spcPct val="30000"/>
              </a:spcBef>
              <a:spcAft>
                <a:spcPct val="0"/>
              </a:spcAft>
              <a:buClrTx/>
              <a:buSzTx/>
              <a:buFontTx/>
              <a:buNone/>
              <a:tabLst/>
              <a:defRPr/>
            </a:pPr>
            <a:r>
              <a:rPr lang="fr-FR" i="1" dirty="0">
                <a:effectLst/>
              </a:rPr>
              <a:t>	Une</a:t>
            </a:r>
            <a:r>
              <a:rPr lang="fr-FR" i="1" baseline="0" dirty="0">
                <a:effectLst/>
              </a:rPr>
              <a:t> étude cherchant à répondre à la question : avoir un travail pénible (« E ») est-il associé avec un plus grand risque de décès précoce (« O »)? avait montré que les ouvriers réalisant des travaux très pénibles avaient au contraire une meilleur survie que les autres !! (au grand étonnement des chercheurs!). Plusieurs années plus tard un épidémiologiste a identifié le biais qui était à l’œuvre et expliquait ce résultat erroné et l’a nommé le « </a:t>
            </a:r>
            <a:r>
              <a:rPr lang="fr-FR" i="1" baseline="0" dirty="0" err="1">
                <a:effectLst/>
              </a:rPr>
              <a:t>healthy</a:t>
            </a:r>
            <a:r>
              <a:rPr lang="fr-FR" i="1" baseline="0" dirty="0">
                <a:effectLst/>
              </a:rPr>
              <a:t> </a:t>
            </a:r>
            <a:r>
              <a:rPr lang="fr-FR" i="1" baseline="0" dirty="0" err="1">
                <a:effectLst/>
              </a:rPr>
              <a:t>worker</a:t>
            </a:r>
            <a:r>
              <a:rPr lang="fr-FR" i="1" baseline="0" dirty="0">
                <a:effectLst/>
              </a:rPr>
              <a:t> </a:t>
            </a:r>
            <a:r>
              <a:rPr lang="fr-FR" i="1" baseline="0" dirty="0" err="1">
                <a:effectLst/>
              </a:rPr>
              <a:t>effect</a:t>
            </a:r>
            <a:r>
              <a:rPr lang="fr-FR" i="1" baseline="0" dirty="0">
                <a:effectLst/>
              </a:rPr>
              <a:t>» : on employait sur les travaux pénibles les ouvriers les plus solides et en meilleure santé, leur survie plus longue n’était donc pas liée à la pénibilité du travail mais à leur état de santé initial qui était meilleur. Il y avait donc un biais de sélection qu’on n’avait pas identifié lié au fait que le groupe de personnes exposées au facteur de risque étudié (« E » = travail pénible) avait une meilleure santé lors de l’embauche (c’est-à-dire avant même qu’ils débutent le travail!) que le groupe de personnes non exposées à un travail pénible. Ceci illustre qu’un biais de sélection différentiel, fait que les groupes comparés dès le départ peuvent avoir des caractéristiques différentes et si celles-ci sont liées à la probabilité de « O » cela peut aboutir à des résultats erronés</a:t>
            </a:r>
            <a:endParaRPr lang="fr-FR" b="0" dirty="0">
              <a:effectLst/>
            </a:endParaRPr>
          </a:p>
          <a:p>
            <a:endParaRPr lang="fr-FR" b="0" dirty="0">
              <a:effectLst/>
            </a:endParaRP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38</a:t>
            </a:fld>
            <a:endParaRPr lang="fr-FR" altLang="fr-FR"/>
          </a:p>
        </p:txBody>
      </p:sp>
    </p:spTree>
    <p:extLst>
      <p:ext uri="{BB962C8B-B14F-4D97-AF65-F5344CB8AC3E}">
        <p14:creationId xmlns:p14="http://schemas.microsoft.com/office/powerpoint/2010/main" val="3605026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b="0" i="0" kern="1200" dirty="0">
                <a:solidFill>
                  <a:schemeClr val="tx1"/>
                </a:solidFill>
                <a:effectLst/>
                <a:latin typeface="Times New Roman" pitchFamily="18" charset="0"/>
                <a:ea typeface="+mn-ea"/>
                <a:cs typeface="+mn-cs"/>
              </a:rPr>
              <a:t>Ce biais est parfois nommé </a:t>
            </a:r>
            <a:r>
              <a:rPr kumimoji="1" lang="fr-FR" sz="1200" b="1" i="0" kern="1200" dirty="0">
                <a:solidFill>
                  <a:schemeClr val="tx1"/>
                </a:solidFill>
                <a:effectLst/>
                <a:latin typeface="Times New Roman" pitchFamily="18" charset="0"/>
                <a:ea typeface="+mn-ea"/>
                <a:cs typeface="+mn-cs"/>
              </a:rPr>
              <a:t>biais de classement</a:t>
            </a:r>
            <a:r>
              <a:rPr kumimoji="1" lang="fr-FR" sz="1200" b="0" i="0" kern="1200" dirty="0">
                <a:solidFill>
                  <a:schemeClr val="tx1"/>
                </a:solidFill>
                <a:effectLst/>
                <a:latin typeface="Times New Roman" pitchFamily="18" charset="0"/>
                <a:ea typeface="+mn-ea"/>
                <a:cs typeface="+mn-cs"/>
              </a:rPr>
              <a:t>, </a:t>
            </a:r>
            <a:r>
              <a:rPr kumimoji="1" lang="fr-FR" sz="1200" b="1" i="0" kern="1200" dirty="0">
                <a:solidFill>
                  <a:schemeClr val="tx1"/>
                </a:solidFill>
                <a:effectLst/>
                <a:latin typeface="Times New Roman" pitchFamily="18" charset="0"/>
                <a:ea typeface="+mn-ea"/>
                <a:cs typeface="+mn-cs"/>
              </a:rPr>
              <a:t>biais</a:t>
            </a:r>
            <a:r>
              <a:rPr kumimoji="1" lang="fr-FR" sz="1200" b="1" i="0" kern="1200" baseline="0" dirty="0">
                <a:solidFill>
                  <a:schemeClr val="tx1"/>
                </a:solidFill>
                <a:effectLst/>
                <a:latin typeface="Times New Roman" pitchFamily="18" charset="0"/>
                <a:ea typeface="+mn-ea"/>
                <a:cs typeface="+mn-cs"/>
              </a:rPr>
              <a:t> </a:t>
            </a:r>
            <a:r>
              <a:rPr kumimoji="1" lang="fr-FR" sz="1200" b="1" i="0" kern="1200" dirty="0">
                <a:solidFill>
                  <a:schemeClr val="tx1"/>
                </a:solidFill>
                <a:effectLst/>
                <a:latin typeface="Times New Roman" pitchFamily="18" charset="0"/>
                <a:ea typeface="+mn-ea"/>
                <a:cs typeface="+mn-cs"/>
              </a:rPr>
              <a:t>d'information</a:t>
            </a:r>
            <a:r>
              <a:rPr kumimoji="1" lang="fr-FR" sz="1200" b="0" i="0" kern="1200" dirty="0">
                <a:solidFill>
                  <a:schemeClr val="tx1"/>
                </a:solidFill>
                <a:effectLst/>
                <a:latin typeface="Times New Roman" pitchFamily="18" charset="0"/>
                <a:ea typeface="+mn-ea"/>
                <a:cs typeface="+mn-cs"/>
              </a:rPr>
              <a:t> ou </a:t>
            </a:r>
            <a:r>
              <a:rPr kumimoji="1" lang="fr-FR" sz="1200" b="1" i="0" kern="1200" dirty="0">
                <a:solidFill>
                  <a:schemeClr val="tx1"/>
                </a:solidFill>
                <a:effectLst/>
                <a:latin typeface="Times New Roman" pitchFamily="18" charset="0"/>
                <a:ea typeface="+mn-ea"/>
                <a:cs typeface="+mn-cs"/>
              </a:rPr>
              <a:t>biais de mesure</a:t>
            </a:r>
            <a:r>
              <a:rPr kumimoji="1" lang="fr-FR" sz="1200" b="0" i="0" kern="1200" dirty="0">
                <a:solidFill>
                  <a:schemeClr val="tx1"/>
                </a:solidFill>
                <a:effectLst/>
                <a:latin typeface="Times New Roman" pitchFamily="18" charset="0"/>
                <a:ea typeface="+mn-ea"/>
                <a:cs typeface="+mn-cs"/>
              </a:rPr>
              <a:t>.</a:t>
            </a:r>
          </a:p>
          <a:p>
            <a:endParaRPr kumimoji="1" lang="fr-FR" sz="1200" b="0" i="0" kern="1200" dirty="0">
              <a:solidFill>
                <a:schemeClr val="tx1"/>
              </a:solidFill>
              <a:effectLst/>
              <a:latin typeface="Times New Roman" pitchFamily="18" charset="0"/>
              <a:ea typeface="+mn-ea"/>
              <a:cs typeface="+mn-cs"/>
            </a:endParaRPr>
          </a:p>
          <a:p>
            <a:r>
              <a:rPr kumimoji="1" lang="fr-FR" sz="1200" b="0" i="0" kern="1200" dirty="0">
                <a:solidFill>
                  <a:schemeClr val="tx1"/>
                </a:solidFill>
                <a:effectLst/>
                <a:latin typeface="Times New Roman" pitchFamily="18" charset="0"/>
                <a:ea typeface="+mn-ea"/>
                <a:cs typeface="+mn-cs"/>
              </a:rPr>
              <a:t>Il peut </a:t>
            </a:r>
            <a:r>
              <a:rPr kumimoji="1" lang="fr-FR" sz="1200" b="1" i="0" kern="1200" dirty="0">
                <a:solidFill>
                  <a:schemeClr val="tx1"/>
                </a:solidFill>
                <a:effectLst/>
                <a:latin typeface="Times New Roman" pitchFamily="18" charset="0"/>
                <a:ea typeface="+mn-ea"/>
                <a:cs typeface="+mn-cs"/>
              </a:rPr>
              <a:t>affecter aussi bien l'exposition que le critère de jugement </a:t>
            </a:r>
          </a:p>
          <a:p>
            <a:endParaRPr kumimoji="1" lang="fr-FR" sz="1200" b="1" i="0" kern="1200" dirty="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b="0" i="0" kern="1200" dirty="0">
                <a:solidFill>
                  <a:schemeClr val="tx1"/>
                </a:solidFill>
                <a:effectLst/>
                <a:latin typeface="Times New Roman" pitchFamily="18" charset="0"/>
                <a:ea typeface="+mn-ea"/>
                <a:cs typeface="+mn-cs"/>
              </a:rPr>
              <a:t>Si</a:t>
            </a:r>
            <a:r>
              <a:rPr kumimoji="1" lang="fr-FR" sz="1200" b="0" i="0" kern="1200" baseline="0" dirty="0">
                <a:solidFill>
                  <a:schemeClr val="tx1"/>
                </a:solidFill>
                <a:effectLst/>
                <a:latin typeface="Times New Roman" pitchFamily="18" charset="0"/>
                <a:ea typeface="+mn-ea"/>
                <a:cs typeface="+mn-cs"/>
              </a:rPr>
              <a:t> ce</a:t>
            </a:r>
            <a:r>
              <a:rPr kumimoji="1" lang="fr-FR" sz="1200" b="0" i="0" kern="1200" dirty="0">
                <a:solidFill>
                  <a:schemeClr val="tx1"/>
                </a:solidFill>
                <a:effectLst/>
                <a:latin typeface="Times New Roman" pitchFamily="18" charset="0"/>
                <a:ea typeface="+mn-ea"/>
                <a:cs typeface="+mn-cs"/>
              </a:rPr>
              <a:t> biais est </a:t>
            </a:r>
            <a:r>
              <a:rPr kumimoji="1" lang="fr-FR" sz="1200" b="1" i="0" kern="1200" dirty="0">
                <a:solidFill>
                  <a:schemeClr val="tx1"/>
                </a:solidFill>
                <a:effectLst/>
                <a:latin typeface="Times New Roman" pitchFamily="18" charset="0"/>
                <a:ea typeface="+mn-ea"/>
                <a:cs typeface="+mn-cs"/>
              </a:rPr>
              <a:t>différentiel</a:t>
            </a:r>
            <a:r>
              <a:rPr kumimoji="1" lang="fr-FR" sz="1200" b="0" i="0" kern="1200" dirty="0">
                <a:solidFill>
                  <a:schemeClr val="tx1"/>
                </a:solidFill>
                <a:effectLst/>
                <a:latin typeface="Times New Roman" pitchFamily="18" charset="0"/>
                <a:ea typeface="+mn-ea"/>
                <a:cs typeface="+mn-cs"/>
              </a:rPr>
              <a:t>, il peut entrainer une erreur sur l’estimation de l’association entre « E » et « O » donc apporter une réponse erronée à la question de recherche Ainsi, en présence d’un</a:t>
            </a:r>
            <a:r>
              <a:rPr kumimoji="1" lang="fr-FR" sz="1200" b="0" i="0" kern="1200" baseline="0" dirty="0">
                <a:solidFill>
                  <a:schemeClr val="tx1"/>
                </a:solidFill>
                <a:effectLst/>
                <a:latin typeface="Times New Roman" pitchFamily="18" charset="0"/>
                <a:ea typeface="+mn-ea"/>
                <a:cs typeface="+mn-cs"/>
              </a:rPr>
              <a:t> </a:t>
            </a:r>
            <a:r>
              <a:rPr kumimoji="1" lang="fr-FR" sz="1200" b="0" i="0" kern="1200" dirty="0">
                <a:solidFill>
                  <a:schemeClr val="tx1"/>
                </a:solidFill>
                <a:effectLst/>
                <a:latin typeface="Times New Roman" pitchFamily="18" charset="0"/>
                <a:ea typeface="+mn-ea"/>
                <a:cs typeface="+mn-cs"/>
              </a:rPr>
              <a:t>biais </a:t>
            </a:r>
            <a:r>
              <a:rPr kumimoji="1" lang="fr-FR" sz="1200" b="1" i="0" kern="1200" dirty="0">
                <a:solidFill>
                  <a:schemeClr val="tx1"/>
                </a:solidFill>
                <a:effectLst/>
                <a:latin typeface="Times New Roman" pitchFamily="18" charset="0"/>
                <a:ea typeface="+mn-ea"/>
                <a:cs typeface="+mn-cs"/>
              </a:rPr>
              <a:t>différentiel</a:t>
            </a:r>
            <a:r>
              <a:rPr kumimoji="1" lang="fr-FR" sz="1200" b="0" i="0" kern="1200" baseline="0" dirty="0">
                <a:solidFill>
                  <a:schemeClr val="tx1"/>
                </a:solidFill>
                <a:effectLst/>
                <a:latin typeface="Times New Roman" pitchFamily="18" charset="0"/>
                <a:ea typeface="+mn-ea"/>
                <a:cs typeface="+mn-cs"/>
              </a:rPr>
              <a:t> </a:t>
            </a:r>
            <a:r>
              <a:rPr kumimoji="1" lang="fr-FR" sz="1200" b="0" i="0" kern="1200" dirty="0">
                <a:solidFill>
                  <a:schemeClr val="tx1"/>
                </a:solidFill>
                <a:effectLst/>
                <a:latin typeface="Times New Roman" pitchFamily="18" charset="0"/>
                <a:ea typeface="+mn-ea"/>
                <a:cs typeface="+mn-cs"/>
              </a:rPr>
              <a:t>l'OR (ou le RR) estimé peut être diminué ou augmenté par rapport à sa vraie valeur</a:t>
            </a:r>
          </a:p>
          <a:p>
            <a:endParaRPr kumimoji="1" lang="fr-FR" sz="1200" b="0" i="0" kern="1200" dirty="0">
              <a:solidFill>
                <a:schemeClr val="tx1"/>
              </a:solidFill>
              <a:effectLst/>
              <a:latin typeface="Times New Roman" pitchFamily="18" charset="0"/>
              <a:ea typeface="+mn-ea"/>
              <a:cs typeface="+mn-cs"/>
            </a:endParaRPr>
          </a:p>
          <a:p>
            <a:r>
              <a:rPr kumimoji="1" lang="fr-FR" sz="1200" b="0" i="0" kern="1200" dirty="0">
                <a:solidFill>
                  <a:schemeClr val="tx1"/>
                </a:solidFill>
                <a:effectLst/>
                <a:latin typeface="Times New Roman" pitchFamily="18" charset="0"/>
                <a:ea typeface="+mn-ea"/>
                <a:cs typeface="+mn-cs"/>
              </a:rPr>
              <a:t>Cela sera particulièrement à craindre dans les conditions suivantes :</a:t>
            </a:r>
          </a:p>
          <a:p>
            <a:r>
              <a:rPr kumimoji="1" lang="fr-FR" sz="1200" b="0" i="0" kern="1200" dirty="0">
                <a:solidFill>
                  <a:schemeClr val="tx1"/>
                </a:solidFill>
                <a:effectLst/>
                <a:latin typeface="Times New Roman" pitchFamily="18" charset="0"/>
                <a:ea typeface="+mn-ea"/>
                <a:cs typeface="+mn-cs"/>
              </a:rPr>
              <a:t>Étude </a:t>
            </a:r>
            <a:r>
              <a:rPr kumimoji="1" lang="fr-FR" sz="1200" b="1" i="0" kern="1200" dirty="0">
                <a:solidFill>
                  <a:schemeClr val="tx1"/>
                </a:solidFill>
                <a:effectLst/>
                <a:latin typeface="Times New Roman" pitchFamily="18" charset="0"/>
                <a:ea typeface="+mn-ea"/>
                <a:cs typeface="+mn-cs"/>
              </a:rPr>
              <a:t>cas-témoin</a:t>
            </a:r>
            <a:r>
              <a:rPr kumimoji="1" lang="fr-FR" sz="1200" b="0" i="0" kern="1200" baseline="0" dirty="0">
                <a:solidFill>
                  <a:schemeClr val="tx1"/>
                </a:solidFill>
                <a:effectLst/>
                <a:latin typeface="Times New Roman" pitchFamily="18" charset="0"/>
                <a:ea typeface="+mn-ea"/>
                <a:cs typeface="+mn-cs"/>
              </a:rPr>
              <a:t> : </a:t>
            </a:r>
            <a:r>
              <a:rPr kumimoji="1" lang="fr-FR" sz="1200" b="0" i="0" kern="1200" dirty="0">
                <a:solidFill>
                  <a:schemeClr val="tx1"/>
                </a:solidFill>
                <a:effectLst/>
                <a:latin typeface="Times New Roman" pitchFamily="18" charset="0"/>
                <a:ea typeface="+mn-ea"/>
                <a:cs typeface="+mn-cs"/>
              </a:rPr>
              <a:t>le </a:t>
            </a:r>
            <a:r>
              <a:rPr kumimoji="1" lang="fr-FR" sz="1200" b="1" i="0" kern="1200" dirty="0">
                <a:solidFill>
                  <a:schemeClr val="tx1"/>
                </a:solidFill>
                <a:effectLst/>
                <a:latin typeface="Times New Roman" pitchFamily="18" charset="0"/>
                <a:ea typeface="+mn-ea"/>
                <a:cs typeface="+mn-cs"/>
              </a:rPr>
              <a:t>biais de mesure concernant l'exposition au facteur de risque </a:t>
            </a:r>
            <a:r>
              <a:rPr kumimoji="1" lang="fr-FR" sz="1200" b="0" i="0" kern="1200" dirty="0">
                <a:solidFill>
                  <a:schemeClr val="tx1"/>
                </a:solidFill>
                <a:effectLst/>
                <a:latin typeface="Times New Roman" pitchFamily="18" charset="0"/>
                <a:ea typeface="+mn-ea"/>
                <a:cs typeface="+mn-cs"/>
              </a:rPr>
              <a:t>potentiel qui survient si la mesure de celui-ci est faite de </a:t>
            </a:r>
            <a:r>
              <a:rPr kumimoji="1" lang="fr-FR" sz="1200" b="1" i="0" kern="1200" dirty="0">
                <a:solidFill>
                  <a:schemeClr val="tx1"/>
                </a:solidFill>
                <a:effectLst/>
                <a:latin typeface="Times New Roman" pitchFamily="18" charset="0"/>
                <a:ea typeface="+mn-ea"/>
                <a:cs typeface="+mn-cs"/>
              </a:rPr>
              <a:t>façon différente dans le groupe des cas et dans le groupe des témoins</a:t>
            </a:r>
            <a:r>
              <a:rPr kumimoji="1" lang="fr-FR" sz="1200" b="0" i="0" kern="1200" dirty="0">
                <a:solidFill>
                  <a:schemeClr val="tx1"/>
                </a:solidFill>
                <a:effectLst/>
                <a:latin typeface="Times New Roman" pitchFamily="18" charset="0"/>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b="0" i="0" kern="1200" dirty="0">
                <a:solidFill>
                  <a:schemeClr val="tx1"/>
                </a:solidFill>
                <a:effectLst/>
                <a:latin typeface="Times New Roman" pitchFamily="18" charset="0"/>
                <a:ea typeface="+mn-ea"/>
                <a:cs typeface="+mn-cs"/>
              </a:rPr>
              <a:t>Etude</a:t>
            </a:r>
            <a:r>
              <a:rPr kumimoji="1" lang="fr-FR" sz="1200" b="0" i="0" kern="1200" baseline="0" dirty="0">
                <a:solidFill>
                  <a:schemeClr val="tx1"/>
                </a:solidFill>
                <a:effectLst/>
                <a:latin typeface="Times New Roman" pitchFamily="18" charset="0"/>
                <a:ea typeface="+mn-ea"/>
                <a:cs typeface="+mn-cs"/>
              </a:rPr>
              <a:t> de </a:t>
            </a:r>
            <a:r>
              <a:rPr kumimoji="1" lang="fr-FR" sz="1200" b="1" i="0" kern="1200" baseline="0" dirty="0">
                <a:solidFill>
                  <a:schemeClr val="tx1"/>
                </a:solidFill>
                <a:effectLst/>
                <a:latin typeface="Times New Roman" pitchFamily="18" charset="0"/>
                <a:ea typeface="+mn-ea"/>
                <a:cs typeface="+mn-cs"/>
              </a:rPr>
              <a:t>cohorte</a:t>
            </a:r>
            <a:r>
              <a:rPr kumimoji="1" lang="fr-FR" sz="1200" b="0" i="0" kern="1200" baseline="0" dirty="0">
                <a:solidFill>
                  <a:schemeClr val="tx1"/>
                </a:solidFill>
                <a:effectLst/>
                <a:latin typeface="Times New Roman" pitchFamily="18" charset="0"/>
                <a:ea typeface="+mn-ea"/>
                <a:cs typeface="+mn-cs"/>
              </a:rPr>
              <a:t> : </a:t>
            </a:r>
            <a:r>
              <a:rPr kumimoji="1" lang="fr-FR" sz="1200" b="0" i="0" kern="1200" dirty="0">
                <a:solidFill>
                  <a:schemeClr val="tx1"/>
                </a:solidFill>
                <a:effectLst/>
                <a:latin typeface="Times New Roman" pitchFamily="18" charset="0"/>
                <a:ea typeface="+mn-ea"/>
                <a:cs typeface="+mn-cs"/>
              </a:rPr>
              <a:t>le biais de mesure concernant le </a:t>
            </a:r>
            <a:r>
              <a:rPr kumimoji="1" lang="fr-FR" sz="1200" b="1" i="0" kern="1200" dirty="0">
                <a:solidFill>
                  <a:schemeClr val="tx1"/>
                </a:solidFill>
                <a:effectLst/>
                <a:latin typeface="Times New Roman" pitchFamily="18" charset="0"/>
                <a:ea typeface="+mn-ea"/>
                <a:cs typeface="+mn-cs"/>
              </a:rPr>
              <a:t>critère de jugement </a:t>
            </a:r>
            <a:r>
              <a:rPr kumimoji="1" lang="fr-FR" sz="1200" b="0" i="0" kern="1200" dirty="0">
                <a:solidFill>
                  <a:schemeClr val="tx1"/>
                </a:solidFill>
                <a:effectLst/>
                <a:latin typeface="Times New Roman" pitchFamily="18" charset="0"/>
                <a:ea typeface="+mn-ea"/>
                <a:cs typeface="+mn-cs"/>
              </a:rPr>
              <a:t>qui survient si la mesure de celui-ci est faite de </a:t>
            </a:r>
            <a:r>
              <a:rPr kumimoji="1" lang="fr-FR" sz="1200" b="1" i="0" kern="1200" dirty="0">
                <a:solidFill>
                  <a:schemeClr val="tx1"/>
                </a:solidFill>
                <a:effectLst/>
                <a:latin typeface="Times New Roman" pitchFamily="18" charset="0"/>
                <a:ea typeface="+mn-ea"/>
                <a:cs typeface="+mn-cs"/>
              </a:rPr>
              <a:t>façon différente dans le groupe des exposés et dans le groupe des non-exposés au facteur de risque potentiel </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b="0" i="0" kern="1200" dirty="0">
              <a:solidFill>
                <a:schemeClr val="tx1"/>
              </a:solidFill>
              <a:effectLst/>
              <a:latin typeface="Times New Roman" pitchFamily="18" charset="0"/>
              <a:ea typeface="+mn-ea"/>
              <a:cs typeface="+mn-cs"/>
            </a:endParaRPr>
          </a:p>
          <a:p>
            <a:endParaRPr kumimoji="1" lang="fr-FR" sz="1200" b="0" i="0" kern="1200" dirty="0">
              <a:solidFill>
                <a:schemeClr val="tx1"/>
              </a:solidFill>
              <a:effectLst/>
              <a:latin typeface="Times New Roman" pitchFamily="18" charset="0"/>
              <a:ea typeface="+mn-ea"/>
              <a:cs typeface="+mn-cs"/>
            </a:endParaRPr>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39</a:t>
            </a:fld>
            <a:endParaRPr lang="fr-FR" altLang="fr-FR"/>
          </a:p>
        </p:txBody>
      </p:sp>
    </p:spTree>
    <p:extLst>
      <p:ext uri="{BB962C8B-B14F-4D97-AF65-F5344CB8AC3E}">
        <p14:creationId xmlns:p14="http://schemas.microsoft.com/office/powerpoint/2010/main" val="25768969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b="0" i="0" kern="1200" dirty="0">
                <a:solidFill>
                  <a:schemeClr val="tx1"/>
                </a:solidFill>
                <a:effectLst/>
                <a:latin typeface="Times New Roman" pitchFamily="18" charset="0"/>
                <a:ea typeface="+mn-ea"/>
                <a:cs typeface="+mn-cs"/>
              </a:rPr>
              <a:t>Exemples</a:t>
            </a:r>
          </a:p>
          <a:p>
            <a:r>
              <a:rPr kumimoji="1" lang="fr-FR" sz="1200" b="1" i="0" kern="1200" dirty="0">
                <a:solidFill>
                  <a:schemeClr val="tx1"/>
                </a:solidFill>
                <a:effectLst/>
                <a:latin typeface="Times New Roman" pitchFamily="18" charset="0"/>
                <a:ea typeface="+mn-ea"/>
                <a:cs typeface="+mn-cs"/>
              </a:rPr>
              <a:t>Biais de mémoire (« </a:t>
            </a:r>
            <a:r>
              <a:rPr kumimoji="1" lang="fr-FR" sz="1200" b="1" i="0" kern="1200" dirty="0" err="1">
                <a:solidFill>
                  <a:schemeClr val="tx1"/>
                </a:solidFill>
                <a:effectLst/>
                <a:latin typeface="Times New Roman" pitchFamily="18" charset="0"/>
                <a:ea typeface="+mn-ea"/>
                <a:cs typeface="+mn-cs"/>
              </a:rPr>
              <a:t>recall</a:t>
            </a:r>
            <a:r>
              <a:rPr kumimoji="1" lang="fr-FR" sz="1200" b="1" i="0" kern="1200" dirty="0">
                <a:solidFill>
                  <a:schemeClr val="tx1"/>
                </a:solidFill>
                <a:effectLst/>
                <a:latin typeface="Times New Roman" pitchFamily="18" charset="0"/>
                <a:ea typeface="+mn-ea"/>
                <a:cs typeface="+mn-cs"/>
              </a:rPr>
              <a:t> </a:t>
            </a:r>
            <a:r>
              <a:rPr kumimoji="1" lang="fr-FR" sz="1200" b="1" i="0" kern="1200" dirty="0" err="1">
                <a:solidFill>
                  <a:schemeClr val="tx1"/>
                </a:solidFill>
                <a:effectLst/>
                <a:latin typeface="Times New Roman" pitchFamily="18" charset="0"/>
                <a:ea typeface="+mn-ea"/>
                <a:cs typeface="+mn-cs"/>
              </a:rPr>
              <a:t>bias</a:t>
            </a:r>
            <a:r>
              <a:rPr kumimoji="1" lang="fr-FR" sz="1200" b="1" i="0" kern="1200" dirty="0">
                <a:solidFill>
                  <a:schemeClr val="tx1"/>
                </a:solidFill>
                <a:effectLst/>
                <a:latin typeface="Times New Roman" pitchFamily="18" charset="0"/>
                <a:ea typeface="+mn-ea"/>
                <a:cs typeface="+mn-cs"/>
              </a:rPr>
              <a:t> ») </a:t>
            </a:r>
            <a:r>
              <a:rPr kumimoji="1" lang="fr-FR" sz="1200" b="0" i="0" kern="1200" dirty="0">
                <a:solidFill>
                  <a:schemeClr val="tx1"/>
                </a:solidFill>
                <a:effectLst/>
                <a:latin typeface="Times New Roman" pitchFamily="18" charset="0"/>
                <a:ea typeface="+mn-ea"/>
                <a:cs typeface="+mn-cs"/>
              </a:rPr>
              <a:t>spécifique</a:t>
            </a:r>
            <a:r>
              <a:rPr kumimoji="1" lang="fr-FR" sz="1200" b="0" i="0" kern="1200" baseline="0" dirty="0">
                <a:solidFill>
                  <a:schemeClr val="tx1"/>
                </a:solidFill>
                <a:effectLst/>
                <a:latin typeface="Times New Roman" pitchFamily="18" charset="0"/>
                <a:ea typeface="+mn-ea"/>
                <a:cs typeface="+mn-cs"/>
              </a:rPr>
              <a:t> des études cas-témoins</a:t>
            </a:r>
            <a:r>
              <a:rPr kumimoji="1" lang="fr-FR" sz="1200" b="0" i="0" kern="1200" dirty="0">
                <a:solidFill>
                  <a:schemeClr val="tx1"/>
                </a:solidFill>
                <a:effectLst/>
                <a:latin typeface="Times New Roman" pitchFamily="18" charset="0"/>
                <a:ea typeface="+mn-ea"/>
                <a:cs typeface="+mn-cs"/>
              </a:rPr>
              <a:t>:</a:t>
            </a:r>
          </a:p>
          <a:p>
            <a:r>
              <a:rPr kumimoji="1" lang="fr-FR" sz="1200" b="0" i="0" kern="1200" dirty="0">
                <a:solidFill>
                  <a:schemeClr val="tx1"/>
                </a:solidFill>
                <a:effectLst/>
                <a:latin typeface="Times New Roman" pitchFamily="18" charset="0"/>
                <a:ea typeface="+mn-ea"/>
                <a:cs typeface="+mn-cs"/>
              </a:rPr>
              <a:t>Il survient lorsque les </a:t>
            </a:r>
            <a:r>
              <a:rPr kumimoji="1" lang="fr-FR" sz="1200" b="1" i="0" kern="1200" dirty="0">
                <a:solidFill>
                  <a:schemeClr val="tx1"/>
                </a:solidFill>
                <a:effectLst/>
                <a:latin typeface="Times New Roman" pitchFamily="18" charset="0"/>
                <a:ea typeface="+mn-ea"/>
                <a:cs typeface="+mn-cs"/>
              </a:rPr>
              <a:t>souvenirs</a:t>
            </a:r>
            <a:r>
              <a:rPr kumimoji="1" lang="fr-FR" sz="1200" b="0" i="0" kern="1200" dirty="0">
                <a:solidFill>
                  <a:schemeClr val="tx1"/>
                </a:solidFill>
                <a:effectLst/>
                <a:latin typeface="Times New Roman" pitchFamily="18" charset="0"/>
                <a:ea typeface="+mn-ea"/>
                <a:cs typeface="+mn-cs"/>
              </a:rPr>
              <a:t> que les sujets ont d'une exposition </a:t>
            </a:r>
            <a:r>
              <a:rPr kumimoji="1" lang="fr-FR" sz="1200" b="1" i="0" kern="1200" dirty="0">
                <a:solidFill>
                  <a:schemeClr val="tx1"/>
                </a:solidFill>
                <a:effectLst/>
                <a:latin typeface="Times New Roman" pitchFamily="18" charset="0"/>
                <a:ea typeface="+mn-ea"/>
                <a:cs typeface="+mn-cs"/>
              </a:rPr>
              <a:t>diffèrent d'un groupe à l'autre</a:t>
            </a:r>
            <a:r>
              <a:rPr kumimoji="1" lang="fr-FR" sz="1200" b="0" i="0" kern="1200" dirty="0">
                <a:solidFill>
                  <a:schemeClr val="tx1"/>
                </a:solidFill>
                <a:effectLst/>
                <a:latin typeface="Times New Roman" pitchFamily="18" charset="0"/>
                <a:ea typeface="+mn-ea"/>
                <a:cs typeface="+mn-cs"/>
              </a:rPr>
              <a:t>. </a:t>
            </a:r>
          </a:p>
          <a:p>
            <a:r>
              <a:rPr kumimoji="1" lang="fr-FR" sz="1200" b="0" i="0" kern="1200" dirty="0">
                <a:solidFill>
                  <a:schemeClr val="tx1"/>
                </a:solidFill>
                <a:effectLst/>
                <a:latin typeface="Times New Roman" pitchFamily="18" charset="0"/>
                <a:ea typeface="+mn-ea"/>
                <a:cs typeface="+mn-cs"/>
              </a:rPr>
              <a:t>Un sujet malade, aura plus tendance à rechercher dans son passé une exposition antérieure à un facteur d'exposition potentiel qu'une personne en bonne santé et il peut donc se sentir plus concerné par l'étude. L'exposition peut donc être surestimée chez les cas et minimisée chez les témoins qui ne sentent pas concernés par la maladie. Ce biais risque de fausser l'estimation des mesures d'association (</a:t>
            </a:r>
            <a:r>
              <a:rPr kumimoji="1" lang="fr-FR" sz="1200" b="0" i="0" kern="1200" dirty="0" err="1">
                <a:solidFill>
                  <a:schemeClr val="tx1"/>
                </a:solidFill>
                <a:effectLst/>
                <a:latin typeface="Times New Roman" pitchFamily="18" charset="0"/>
                <a:ea typeface="+mn-ea"/>
                <a:cs typeface="+mn-cs"/>
              </a:rPr>
              <a:t>odds</a:t>
            </a:r>
            <a:r>
              <a:rPr kumimoji="1" lang="fr-FR" sz="1200" b="0" i="0" kern="1200" dirty="0">
                <a:solidFill>
                  <a:schemeClr val="tx1"/>
                </a:solidFill>
                <a:effectLst/>
                <a:latin typeface="Times New Roman" pitchFamily="18" charset="0"/>
                <a:ea typeface="+mn-ea"/>
                <a:cs typeface="+mn-cs"/>
              </a:rPr>
              <a:t> ratios).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b="1" i="0" kern="1200" dirty="0">
                <a:solidFill>
                  <a:schemeClr val="tx1"/>
                </a:solidFill>
                <a:effectLst/>
                <a:latin typeface="Times New Roman" pitchFamily="18" charset="0"/>
                <a:ea typeface="+mn-ea"/>
                <a:cs typeface="+mn-cs"/>
              </a:rPr>
              <a:t>Exemple :</a:t>
            </a:r>
            <a:r>
              <a:rPr kumimoji="1" lang="fr-FR" sz="1200" b="0" i="0" kern="1200" dirty="0">
                <a:solidFill>
                  <a:schemeClr val="tx1"/>
                </a:solidFill>
                <a:effectLst/>
                <a:latin typeface="Times New Roman" pitchFamily="18" charset="0"/>
                <a:ea typeface="+mn-ea"/>
                <a:cs typeface="+mn-cs"/>
              </a:rPr>
              <a:t> Une étude s'intéresse à l'exposition au</a:t>
            </a:r>
            <a:r>
              <a:rPr kumimoji="1" lang="fr-FR" sz="1200" b="0" i="0" kern="1200" baseline="0" dirty="0">
                <a:solidFill>
                  <a:schemeClr val="tx1"/>
                </a:solidFill>
                <a:effectLst/>
                <a:latin typeface="Times New Roman" pitchFamily="18" charset="0"/>
                <a:ea typeface="+mn-ea"/>
                <a:cs typeface="+mn-cs"/>
              </a:rPr>
              <a:t> paracétamol </a:t>
            </a:r>
            <a:r>
              <a:rPr kumimoji="1" lang="fr-FR" sz="1200" b="0" i="0" kern="1200" dirty="0">
                <a:solidFill>
                  <a:schemeClr val="tx1"/>
                </a:solidFill>
                <a:effectLst/>
                <a:latin typeface="Times New Roman" pitchFamily="18" charset="0"/>
                <a:ea typeface="+mn-ea"/>
                <a:cs typeface="+mn-cs"/>
              </a:rPr>
              <a:t>au cours de la grossesse. Les femmes ayant eu des enfants souffrant de malformations (« CAS ») vont</a:t>
            </a:r>
            <a:r>
              <a:rPr kumimoji="1" lang="fr-FR" sz="1200" b="0" i="0" kern="1200" baseline="0" dirty="0">
                <a:solidFill>
                  <a:schemeClr val="tx1"/>
                </a:solidFill>
                <a:effectLst/>
                <a:latin typeface="Times New Roman" pitchFamily="18" charset="0"/>
                <a:ea typeface="+mn-ea"/>
                <a:cs typeface="+mn-cs"/>
              </a:rPr>
              <a:t> chercher à se souvenir du moindre comprimé voire à surestimer leur consommation alors que les </a:t>
            </a:r>
            <a:r>
              <a:rPr kumimoji="1" lang="fr-FR" sz="1200" b="0" i="0" kern="1200" dirty="0">
                <a:solidFill>
                  <a:schemeClr val="tx1"/>
                </a:solidFill>
                <a:effectLst/>
                <a:latin typeface="Times New Roman" pitchFamily="18" charset="0"/>
                <a:ea typeface="+mn-ea"/>
                <a:cs typeface="+mn-cs"/>
              </a:rPr>
              <a:t>femmes ayant eu des enfants en bonne santé n'y ont pas réfléchi de manière approfondie</a:t>
            </a:r>
            <a:r>
              <a:rPr kumimoji="1" lang="fr-FR" sz="1200" b="0" i="0" kern="1200" baseline="0" dirty="0">
                <a:solidFill>
                  <a:schemeClr val="tx1"/>
                </a:solidFill>
                <a:effectLst/>
                <a:latin typeface="Times New Roman" pitchFamily="18" charset="0"/>
                <a:ea typeface="+mn-ea"/>
                <a:cs typeface="+mn-cs"/>
              </a:rPr>
              <a:t> et ne font pas d’effort particulier pour répondre à cette question elles vont donc probablement oublier quelques prises médicamenteuses. On risque de conclure que le paracétamol à des effets tératogènes alors que c’est faux. </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b="0" i="0" kern="1200" dirty="0">
              <a:solidFill>
                <a:schemeClr val="tx1"/>
              </a:solidFill>
              <a:effectLst/>
              <a:latin typeface="Times New Roman" pitchFamily="18" charset="0"/>
              <a:ea typeface="+mn-ea"/>
              <a:cs typeface="+mn-cs"/>
            </a:endParaRPr>
          </a:p>
          <a:p>
            <a:r>
              <a:rPr kumimoji="1" lang="fr-FR" sz="1200" b="1" i="0" kern="1200" dirty="0">
                <a:solidFill>
                  <a:schemeClr val="tx1"/>
                </a:solidFill>
                <a:effectLst/>
                <a:latin typeface="Times New Roman" pitchFamily="18" charset="0"/>
                <a:ea typeface="+mn-ea"/>
                <a:cs typeface="+mn-cs"/>
              </a:rPr>
              <a:t>Biais de déclaration</a:t>
            </a:r>
            <a:r>
              <a:rPr kumimoji="1" lang="fr-FR" sz="1200" b="0" i="0" kern="1200" dirty="0">
                <a:solidFill>
                  <a:schemeClr val="tx1"/>
                </a:solidFill>
                <a:effectLst/>
                <a:latin typeface="Times New Roman" pitchFamily="18" charset="0"/>
                <a:ea typeface="+mn-ea"/>
                <a:cs typeface="+mn-cs"/>
              </a:rPr>
              <a:t> (« </a:t>
            </a:r>
            <a:r>
              <a:rPr kumimoji="1" lang="fr-FR" sz="1200" b="0" i="0" kern="1200" dirty="0" err="1">
                <a:solidFill>
                  <a:schemeClr val="tx1"/>
                </a:solidFill>
                <a:effectLst/>
                <a:latin typeface="Times New Roman" pitchFamily="18" charset="0"/>
                <a:ea typeface="+mn-ea"/>
                <a:cs typeface="+mn-cs"/>
              </a:rPr>
              <a:t>reporting</a:t>
            </a:r>
            <a:r>
              <a:rPr kumimoji="1" lang="fr-FR" sz="1200" b="0" i="0" kern="1200" dirty="0">
                <a:solidFill>
                  <a:schemeClr val="tx1"/>
                </a:solidFill>
                <a:effectLst/>
                <a:latin typeface="Times New Roman" pitchFamily="18" charset="0"/>
                <a:ea typeface="+mn-ea"/>
                <a:cs typeface="+mn-cs"/>
              </a:rPr>
              <a:t> </a:t>
            </a:r>
            <a:r>
              <a:rPr kumimoji="1" lang="fr-FR" sz="1200" b="0" i="0" kern="1200" dirty="0" err="1">
                <a:solidFill>
                  <a:schemeClr val="tx1"/>
                </a:solidFill>
                <a:effectLst/>
                <a:latin typeface="Times New Roman" pitchFamily="18" charset="0"/>
                <a:ea typeface="+mn-ea"/>
                <a:cs typeface="+mn-cs"/>
              </a:rPr>
              <a:t>bias</a:t>
            </a:r>
            <a:r>
              <a:rPr kumimoji="1" lang="fr-FR" sz="1200" b="0" i="0" kern="1200" dirty="0">
                <a:solidFill>
                  <a:schemeClr val="tx1"/>
                </a:solidFill>
                <a:effectLst/>
                <a:latin typeface="Times New Roman" pitchFamily="18" charset="0"/>
                <a:ea typeface="+mn-ea"/>
                <a:cs typeface="+mn-cs"/>
              </a:rPr>
              <a:t> ») :</a:t>
            </a:r>
          </a:p>
          <a:p>
            <a:r>
              <a:rPr kumimoji="1" lang="fr-FR" sz="1200" b="0" i="0" kern="1200" dirty="0">
                <a:solidFill>
                  <a:schemeClr val="tx1"/>
                </a:solidFill>
                <a:effectLst/>
                <a:latin typeface="Times New Roman" pitchFamily="18" charset="0"/>
                <a:ea typeface="+mn-ea"/>
                <a:cs typeface="+mn-cs"/>
              </a:rPr>
              <a:t>Un sujet interrogé, en particulier sur des </a:t>
            </a:r>
            <a:r>
              <a:rPr kumimoji="1" lang="fr-FR" sz="1200" b="1" i="0" kern="1200" dirty="0">
                <a:solidFill>
                  <a:schemeClr val="tx1"/>
                </a:solidFill>
                <a:effectLst/>
                <a:latin typeface="Times New Roman" pitchFamily="18" charset="0"/>
                <a:ea typeface="+mn-ea"/>
                <a:cs typeface="+mn-cs"/>
              </a:rPr>
              <a:t>sujets sensibles</a:t>
            </a:r>
            <a:r>
              <a:rPr kumimoji="1" lang="fr-FR" sz="1200" b="0" i="0" kern="1200" dirty="0">
                <a:solidFill>
                  <a:schemeClr val="tx1"/>
                </a:solidFill>
                <a:effectLst/>
                <a:latin typeface="Times New Roman" pitchFamily="18" charset="0"/>
                <a:ea typeface="+mn-ea"/>
                <a:cs typeface="+mn-cs"/>
              </a:rPr>
              <a:t> (utilisation de stupéfiants, d'alcool, relations sexuelles...) peut </a:t>
            </a:r>
            <a:r>
              <a:rPr kumimoji="1" lang="fr-FR" sz="1200" b="1" i="0" kern="1200" dirty="0">
                <a:solidFill>
                  <a:schemeClr val="tx1"/>
                </a:solidFill>
                <a:effectLst/>
                <a:latin typeface="Times New Roman" pitchFamily="18" charset="0"/>
                <a:ea typeface="+mn-ea"/>
                <a:cs typeface="+mn-cs"/>
              </a:rPr>
              <a:t>inconsciemment orienter ses réponses</a:t>
            </a:r>
            <a:r>
              <a:rPr kumimoji="1" lang="fr-FR" sz="1200" b="0" i="0" kern="1200" dirty="0">
                <a:solidFill>
                  <a:schemeClr val="tx1"/>
                </a:solidFill>
                <a:effectLst/>
                <a:latin typeface="Times New Roman" pitchFamily="18" charset="0"/>
                <a:ea typeface="+mn-ea"/>
                <a:cs typeface="+mn-cs"/>
              </a:rPr>
              <a:t> pour « plaire » à l'observateur ou avoir tendance à répondre selon les normes sociales en vigueur et donc à sous-déclarer des comportements reprouvés par la société.</a:t>
            </a:r>
          </a:p>
          <a:p>
            <a:endParaRPr kumimoji="1" lang="fr-FR" sz="1200" b="0" i="0" kern="1200" dirty="0">
              <a:solidFill>
                <a:schemeClr val="tx1"/>
              </a:solidFill>
              <a:effectLst/>
              <a:latin typeface="Times New Roman" pitchFamily="18" charset="0"/>
              <a:ea typeface="+mn-ea"/>
              <a:cs typeface="+mn-cs"/>
            </a:endParaRPr>
          </a:p>
          <a:p>
            <a:r>
              <a:rPr kumimoji="1" lang="fr-FR" sz="1200" b="1" i="0" kern="1200" dirty="0">
                <a:solidFill>
                  <a:schemeClr val="tx1"/>
                </a:solidFill>
                <a:effectLst/>
                <a:latin typeface="Times New Roman" pitchFamily="18" charset="0"/>
                <a:ea typeface="+mn-ea"/>
                <a:cs typeface="+mn-cs"/>
              </a:rPr>
              <a:t>Biais de subjectivité de l'observateur </a:t>
            </a:r>
            <a:r>
              <a:rPr kumimoji="1" lang="fr-FR" sz="1200" b="0" i="0" kern="1200" dirty="0">
                <a:solidFill>
                  <a:schemeClr val="tx1"/>
                </a:solidFill>
                <a:effectLst/>
                <a:latin typeface="Times New Roman" pitchFamily="18" charset="0"/>
                <a:ea typeface="+mn-ea"/>
                <a:cs typeface="+mn-cs"/>
              </a:rPr>
              <a:t>(« observer/ interviewer </a:t>
            </a:r>
            <a:r>
              <a:rPr kumimoji="1" lang="fr-FR" sz="1200" b="0" i="0" kern="1200" dirty="0" err="1">
                <a:solidFill>
                  <a:schemeClr val="tx1"/>
                </a:solidFill>
                <a:effectLst/>
                <a:latin typeface="Times New Roman" pitchFamily="18" charset="0"/>
                <a:ea typeface="+mn-ea"/>
                <a:cs typeface="+mn-cs"/>
              </a:rPr>
              <a:t>bias</a:t>
            </a:r>
            <a:r>
              <a:rPr kumimoji="1" lang="fr-FR" sz="1200" b="0" i="0" kern="1200" dirty="0">
                <a:solidFill>
                  <a:schemeClr val="tx1"/>
                </a:solidFill>
                <a:effectLst/>
                <a:latin typeface="Times New Roman" pitchFamily="18" charset="0"/>
                <a:ea typeface="+mn-ea"/>
                <a:cs typeface="+mn-cs"/>
              </a:rPr>
              <a:t> ») :</a:t>
            </a:r>
          </a:p>
          <a:p>
            <a:r>
              <a:rPr kumimoji="1" lang="fr-FR" sz="1200" b="0" i="0" kern="1200" dirty="0">
                <a:solidFill>
                  <a:schemeClr val="tx1"/>
                </a:solidFill>
                <a:effectLst/>
                <a:latin typeface="Times New Roman" pitchFamily="18" charset="0"/>
                <a:ea typeface="+mn-ea"/>
                <a:cs typeface="+mn-cs"/>
              </a:rPr>
              <a:t>L'observateur </a:t>
            </a:r>
            <a:r>
              <a:rPr kumimoji="1" lang="fr-FR" sz="1200" b="1" i="0" kern="1200" dirty="0">
                <a:solidFill>
                  <a:schemeClr val="tx1"/>
                </a:solidFill>
                <a:effectLst/>
                <a:latin typeface="Times New Roman" pitchFamily="18" charset="0"/>
                <a:ea typeface="+mn-ea"/>
                <a:cs typeface="+mn-cs"/>
              </a:rPr>
              <a:t>lorsqu'il est informé du statut exposé/ non exposé (ou malade – non malade</a:t>
            </a:r>
            <a:r>
              <a:rPr kumimoji="1" lang="fr-FR" sz="1200" b="0" i="0" kern="1200" dirty="0">
                <a:solidFill>
                  <a:schemeClr val="tx1"/>
                </a:solidFill>
                <a:effectLst/>
                <a:latin typeface="Times New Roman" pitchFamily="18" charset="0"/>
                <a:ea typeface="+mn-ea"/>
                <a:cs typeface="+mn-cs"/>
              </a:rPr>
              <a:t>) de la personne qu'il interroge, risque inconsciemment de suggérer les réponses données ou d'en interpréter le sens. Dans ce cas l'interview va donc être réalisée de manière systématiquement différente selon le groupe d'appartenance du sujet.</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pPr>
              <a:defRPr/>
            </a:pPr>
            <a:fld id="{7CE1236A-2CC6-4D2A-89D3-CD6B011127A2}" type="slidenum">
              <a:rPr lang="fr-FR" altLang="fr-FR" smtClean="0"/>
              <a:pPr>
                <a:defRPr/>
              </a:pPr>
              <a:t>40</a:t>
            </a:fld>
            <a:endParaRPr lang="fr-FR" altLang="fr-FR"/>
          </a:p>
        </p:txBody>
      </p:sp>
    </p:spTree>
    <p:extLst>
      <p:ext uri="{BB962C8B-B14F-4D97-AF65-F5344CB8AC3E}">
        <p14:creationId xmlns:p14="http://schemas.microsoft.com/office/powerpoint/2010/main" val="2026784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a:xfrm>
            <a:off x="917575" y="744538"/>
            <a:ext cx="4962525" cy="3722687"/>
          </a:xfrm>
          <a:ln/>
        </p:spPr>
      </p:sp>
      <p:sp>
        <p:nvSpPr>
          <p:cNvPr id="921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922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8CEC3934-A933-4253-8F9F-8F4AD602561C}" type="slidenum">
              <a:rPr lang="fr-FR" altLang="fr-FR" sz="1200" smtClean="0">
                <a:latin typeface="Times New Roman" panose="02020603050405020304" pitchFamily="18" charset="0"/>
              </a:rPr>
              <a:pPr/>
              <a:t>4</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3861918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Le point 10 c'est la discussion et la conclusion des auteurs. </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b="1" kern="1200" dirty="0">
                <a:solidFill>
                  <a:schemeClr val="tx1"/>
                </a:solidFill>
                <a:effectLst/>
                <a:latin typeface="Times New Roman" pitchFamily="18" charset="0"/>
                <a:ea typeface="+mn-ea"/>
                <a:cs typeface="+mn-cs"/>
              </a:rPr>
              <a:t>Attention. Cette section </a:t>
            </a:r>
            <a:r>
              <a:rPr kumimoji="1" lang="fr-FR" sz="1200" b="0" kern="1200" dirty="0">
                <a:solidFill>
                  <a:schemeClr val="tx1"/>
                </a:solidFill>
                <a:effectLst/>
                <a:latin typeface="Times New Roman" pitchFamily="18" charset="0"/>
                <a:ea typeface="+mn-ea"/>
                <a:cs typeface="+mn-cs"/>
              </a:rPr>
              <a:t>vous sert essentiellement à comparer les résultats de cette étude avec ceux d’autres études référencées dans la bibliographie et de voir si les auteurs sont conscients des limites de leur étude en revanche </a:t>
            </a:r>
            <a:r>
              <a:rPr kumimoji="1" lang="fr-FR" sz="1200" b="1" kern="1200" dirty="0">
                <a:solidFill>
                  <a:schemeClr val="tx1"/>
                </a:solidFill>
                <a:effectLst/>
                <a:latin typeface="Times New Roman" pitchFamily="18" charset="0"/>
                <a:ea typeface="+mn-ea"/>
                <a:cs typeface="+mn-cs"/>
              </a:rPr>
              <a:t>l’interprétation des auteurs reste subjective et vous ne devez pas la prendre pour argent comptant!</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Attention, on ne peut retenir que les conclusions qui sont directement issues des résultats et en particulier des résultats correspondant à la question de recherche principale. La conclusion ne doit pas être influencée par les éléments de discussion qui reposent en général sur des interprétations des auteurs et non sur des faits probants</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41</a:t>
            </a:fld>
            <a:endParaRPr lang="fr-FR" altLang="fr-FR"/>
          </a:p>
        </p:txBody>
      </p:sp>
    </p:spTree>
    <p:extLst>
      <p:ext uri="{BB962C8B-B14F-4D97-AF65-F5344CB8AC3E}">
        <p14:creationId xmlns:p14="http://schemas.microsoft.com/office/powerpoint/2010/main" val="13316908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Nous allons terminer avec la notion de Niveau de preuve et d’utilité de la publication</a:t>
            </a:r>
          </a:p>
          <a:p>
            <a:r>
              <a:rPr kumimoji="1" lang="fr-FR" sz="1200" kern="1200" dirty="0">
                <a:solidFill>
                  <a:schemeClr val="tx1"/>
                </a:solidFill>
                <a:effectLst/>
                <a:latin typeface="Times New Roman" pitchFamily="18" charset="0"/>
                <a:ea typeface="+mn-ea"/>
                <a:cs typeface="+mn-cs"/>
              </a:rPr>
              <a:t>En France quatre niveau de preuve ont été retenus par la haute autorité de santé (HAS) du plus fort niveau 1 au plus faible niveau 4. Il faut bien comprendre néanmoins que si ce sont les essais randomisés de forte puissance qui apportent le niveau de preuve le plus élevé il n'est pas toujours possible de faire un essai randomisé notamment pour l'étude des facteurs de risque pour lesquels on ne peut faire que des étude observationnelles et parmi celles-ci, c'est l'étude de cohorte qui apporte le meilleur niveau de preuve</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42</a:t>
            </a:fld>
            <a:endParaRPr lang="fr-FR" altLang="fr-FR"/>
          </a:p>
        </p:txBody>
      </p:sp>
    </p:spTree>
    <p:extLst>
      <p:ext uri="{BB962C8B-B14F-4D97-AF65-F5344CB8AC3E}">
        <p14:creationId xmlns:p14="http://schemas.microsoft.com/office/powerpoint/2010/main" val="19522181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Juger de l'utilité d'une publication et assez complexe car un certain nombre de facteurs interviennent dans ce jugement tels que :</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La maladie qui est étudiée est fréquente ? Et/ou grave? (introduction et discussion)</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Si étude observationnelle (cohorte ou cas-témoin) :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	Le facteur de risque étudiée est fréquent? Est-il évitable? (ce qui laisse entrevoir des possibilités d’action de santé publique) (introduction et discussion)</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	L’association entre le facteur de risque étudié et la maladie est très forte (ce qui laisse entrevoir que si on arrive à réduire même modestement ce facteur de risque cela aura un impact  	positif sur la maladie dans la population) (résultats)</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Si étude interventionnelle (essai thérapeutique)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	Le traitement est très efficace? (donc fortement associé à une réduction de risque de la maladie) (résultats)</a:t>
            </a: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43</a:t>
            </a:fld>
            <a:endParaRPr lang="fr-FR" altLang="fr-FR"/>
          </a:p>
        </p:txBody>
      </p:sp>
    </p:spTree>
    <p:extLst>
      <p:ext uri="{BB962C8B-B14F-4D97-AF65-F5344CB8AC3E}">
        <p14:creationId xmlns:p14="http://schemas.microsoft.com/office/powerpoint/2010/main" val="31760635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lstStyle/>
          <a:p>
            <a:r>
              <a:rPr kumimoji="1" lang="fr-FR" sz="1200" kern="1200" dirty="0">
                <a:solidFill>
                  <a:schemeClr val="tx1"/>
                </a:solidFill>
                <a:effectLst/>
                <a:latin typeface="Times New Roman" pitchFamily="18" charset="0"/>
                <a:ea typeface="+mn-ea"/>
                <a:cs typeface="+mn-cs"/>
              </a:rPr>
              <a:t>Ce que vous devez retenir de ce cours :</a:t>
            </a:r>
          </a:p>
          <a:p>
            <a:r>
              <a:rPr kumimoji="1" lang="fr-FR" sz="1200" kern="1200" dirty="0">
                <a:solidFill>
                  <a:schemeClr val="tx1"/>
                </a:solidFill>
                <a:effectLst/>
                <a:latin typeface="Times New Roman" pitchFamily="18" charset="0"/>
                <a:ea typeface="+mn-ea"/>
                <a:cs typeface="+mn-cs"/>
              </a:rPr>
              <a:t>Premièrement, devant toute publication, vous devez être capable de décrire précisément la question de recherche, ainsi que ses composantes sous la forme de l'acronyme PICO/PFCO et de replacer cette question de recherche dans une des catégories vues dans ce cours. </a:t>
            </a:r>
          </a:p>
          <a:p>
            <a:r>
              <a:rPr kumimoji="1" lang="fr-FR" sz="1200" kern="1200" dirty="0">
                <a:solidFill>
                  <a:schemeClr val="tx1"/>
                </a:solidFill>
                <a:effectLst/>
                <a:latin typeface="Times New Roman" pitchFamily="18" charset="0"/>
                <a:ea typeface="+mn-ea"/>
                <a:cs typeface="+mn-cs"/>
              </a:rPr>
              <a:t>Vous devez connaître les types d'études adaptées à chaque type de question de recherche ainsi que la check liste des points essentiels à vérifier</a:t>
            </a:r>
            <a:r>
              <a:rPr kumimoji="1" lang="fr-FR" sz="1200" kern="1200" baseline="0" dirty="0">
                <a:solidFill>
                  <a:schemeClr val="tx1"/>
                </a:solidFill>
                <a:effectLst/>
                <a:latin typeface="Times New Roman" pitchFamily="18" charset="0"/>
                <a:ea typeface="+mn-ea"/>
                <a:cs typeface="+mn-cs"/>
              </a:rPr>
              <a:t> </a:t>
            </a:r>
          </a:p>
          <a:p>
            <a:r>
              <a:rPr kumimoji="1" lang="fr-FR" sz="1200" kern="1200" baseline="0" dirty="0">
                <a:solidFill>
                  <a:schemeClr val="tx1"/>
                </a:solidFill>
                <a:effectLst/>
                <a:latin typeface="Times New Roman" pitchFamily="18" charset="0"/>
                <a:ea typeface="+mn-ea"/>
                <a:cs typeface="+mn-cs"/>
              </a:rPr>
              <a:t>Enfin vous devez connaitre les définitions et concept des facteurs de confusion et des biais, comprendre les concepts de force d’une association et de significativité statistique d’une association ainsi que les concepts de validité interne et de </a:t>
            </a:r>
            <a:r>
              <a:rPr kumimoji="1" lang="fr-FR" sz="1200" kern="1200" baseline="0">
                <a:solidFill>
                  <a:schemeClr val="tx1"/>
                </a:solidFill>
                <a:effectLst/>
                <a:latin typeface="Times New Roman" pitchFamily="18" charset="0"/>
                <a:ea typeface="+mn-ea"/>
                <a:cs typeface="+mn-cs"/>
              </a:rPr>
              <a:t>validité externe</a:t>
            </a:r>
            <a:endParaRPr kumimoji="1" lang="fr-FR" sz="1200" kern="1200" dirty="0">
              <a:solidFill>
                <a:schemeClr val="tx1"/>
              </a:solidFill>
              <a:effectLst/>
              <a:latin typeface="Times New Roman" pitchFamily="18" charset="0"/>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a:defRPr/>
            </a:pPr>
            <a:fld id="{13351DF5-2429-460B-8643-087E54E58B0F}" type="slidenum">
              <a:rPr lang="fr-FR" altLang="fr-FR" smtClean="0"/>
              <a:pPr>
                <a:defRPr/>
              </a:pPr>
              <a:t>44</a:t>
            </a:fld>
            <a:endParaRPr lang="fr-FR" altLang="fr-FR"/>
          </a:p>
        </p:txBody>
      </p:sp>
    </p:spTree>
    <p:extLst>
      <p:ext uri="{BB962C8B-B14F-4D97-AF65-F5344CB8AC3E}">
        <p14:creationId xmlns:p14="http://schemas.microsoft.com/office/powerpoint/2010/main" val="4039056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a:xfrm>
            <a:off x="917575" y="744538"/>
            <a:ext cx="4962525" cy="3722687"/>
          </a:xfrm>
          <a:ln/>
        </p:spPr>
      </p:sp>
      <p:sp>
        <p:nvSpPr>
          <p:cNvPr id="1741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fr-FR" sz="1200" kern="1200" dirty="0">
                <a:solidFill>
                  <a:schemeClr val="tx1"/>
                </a:solidFill>
                <a:effectLst/>
                <a:latin typeface="Times New Roman" pitchFamily="18" charset="0"/>
                <a:ea typeface="+mn-ea"/>
                <a:cs typeface="+mn-cs"/>
              </a:rPr>
              <a:t>Parmi les connaissances nécessaires pour bien appréhender ce cours nous vous conseillons de </a:t>
            </a:r>
            <a:r>
              <a:rPr kumimoji="1" lang="fr-FR" sz="1200" b="1" kern="1200" dirty="0">
                <a:solidFill>
                  <a:schemeClr val="tx1"/>
                </a:solidFill>
                <a:effectLst/>
                <a:latin typeface="Times New Roman" pitchFamily="18" charset="0"/>
                <a:ea typeface="+mn-ea"/>
                <a:cs typeface="+mn-cs"/>
              </a:rPr>
              <a:t>relire vos cours d'épidémiologie en particulier l'épidémiologie descriptive avec les notions de prévalence et d'incidence, les différents types d'enquêtes épidémiologiques, et les essais thérapeutiques. </a:t>
            </a:r>
          </a:p>
          <a:p>
            <a:r>
              <a:rPr kumimoji="1" lang="fr-FR" sz="1200" kern="1200" dirty="0">
                <a:solidFill>
                  <a:schemeClr val="tx1"/>
                </a:solidFill>
                <a:effectLst/>
                <a:latin typeface="Times New Roman" pitchFamily="18" charset="0"/>
                <a:ea typeface="+mn-ea"/>
                <a:cs typeface="+mn-cs"/>
              </a:rPr>
              <a:t>Nous vous conseillons également de relire vos cours sur les </a:t>
            </a:r>
            <a:r>
              <a:rPr kumimoji="1" lang="fr-FR" sz="1200" b="1" kern="1200" dirty="0">
                <a:solidFill>
                  <a:schemeClr val="tx1"/>
                </a:solidFill>
                <a:effectLst/>
                <a:latin typeface="Times New Roman" pitchFamily="18" charset="0"/>
                <a:ea typeface="+mn-ea"/>
                <a:cs typeface="+mn-cs"/>
              </a:rPr>
              <a:t>bases des biostat</a:t>
            </a:r>
            <a:r>
              <a:rPr kumimoji="1" lang="fr-FR" sz="1200" kern="1200" dirty="0">
                <a:solidFill>
                  <a:schemeClr val="tx1"/>
                </a:solidFill>
                <a:effectLst/>
                <a:latin typeface="Times New Roman" pitchFamily="18" charset="0"/>
                <a:ea typeface="+mn-ea"/>
                <a:cs typeface="+mn-cs"/>
              </a:rPr>
              <a:t>istiques notamment les </a:t>
            </a:r>
            <a:r>
              <a:rPr kumimoji="1" lang="fr-FR" sz="1200" b="1" kern="1200" dirty="0">
                <a:solidFill>
                  <a:schemeClr val="tx1"/>
                </a:solidFill>
                <a:effectLst/>
                <a:latin typeface="Times New Roman" pitchFamily="18" charset="0"/>
                <a:ea typeface="+mn-ea"/>
                <a:cs typeface="+mn-cs"/>
              </a:rPr>
              <a:t>différents types de variables et les tests statistiques appropriés pour comparer des groupes</a:t>
            </a:r>
            <a:r>
              <a:rPr kumimoji="1" lang="fr-FR" sz="1200" kern="1200" dirty="0">
                <a:solidFill>
                  <a:schemeClr val="tx1"/>
                </a:solidFill>
                <a:effectLst/>
                <a:latin typeface="Times New Roman" pitchFamily="18" charset="0"/>
                <a:ea typeface="+mn-ea"/>
                <a:cs typeface="+mn-cs"/>
              </a:rPr>
              <a:t> en fonction du type des variables comparées.</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Enfin comme ressource documentaire, nous vous suggérons </a:t>
            </a:r>
            <a:r>
              <a:rPr kumimoji="1" lang="fr-FR" sz="1200" b="1" kern="1200" dirty="0">
                <a:solidFill>
                  <a:schemeClr val="tx1"/>
                </a:solidFill>
                <a:effectLst/>
                <a:latin typeface="Times New Roman" pitchFamily="18" charset="0"/>
                <a:ea typeface="+mn-ea"/>
                <a:cs typeface="+mn-cs"/>
              </a:rPr>
              <a:t>d’utiliser le livret LCA des enseignants de Lyon Est </a:t>
            </a:r>
            <a:r>
              <a:rPr kumimoji="1" lang="fr-FR" sz="1200" kern="1200" dirty="0">
                <a:solidFill>
                  <a:schemeClr val="tx1"/>
                </a:solidFill>
                <a:effectLst/>
                <a:latin typeface="Times New Roman" pitchFamily="18" charset="0"/>
                <a:ea typeface="+mn-ea"/>
                <a:cs typeface="+mn-cs"/>
              </a:rPr>
              <a:t>qui existe sous format informatique sur CLAROLINE et en format papier sous la forme d'un petit livret.</a:t>
            </a:r>
          </a:p>
          <a:p>
            <a:endParaRPr lang="fr-FR" dirty="0"/>
          </a:p>
          <a:p>
            <a:endParaRPr lang="fr-FR" altLang="fr-FR" dirty="0"/>
          </a:p>
        </p:txBody>
      </p:sp>
      <p:sp>
        <p:nvSpPr>
          <p:cNvPr id="17412"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11200" indent="-273050">
              <a:defRPr sz="2400">
                <a:solidFill>
                  <a:schemeClr val="tx1"/>
                </a:solidFill>
                <a:latin typeface="Garamond" panose="02020404030301010803" pitchFamily="18" charset="0"/>
              </a:defRPr>
            </a:lvl2pPr>
            <a:lvl3pPr marL="1093788" indent="-217488">
              <a:defRPr sz="2400">
                <a:solidFill>
                  <a:schemeClr val="tx1"/>
                </a:solidFill>
                <a:latin typeface="Garamond" panose="02020404030301010803" pitchFamily="18" charset="0"/>
              </a:defRPr>
            </a:lvl3pPr>
            <a:lvl4pPr marL="1531938" indent="-217488">
              <a:defRPr sz="2400">
                <a:solidFill>
                  <a:schemeClr val="tx1"/>
                </a:solidFill>
                <a:latin typeface="Garamond" panose="02020404030301010803" pitchFamily="18" charset="0"/>
              </a:defRPr>
            </a:lvl4pPr>
            <a:lvl5pPr marL="1968500" indent="-217488">
              <a:defRPr sz="2400">
                <a:solidFill>
                  <a:schemeClr val="tx1"/>
                </a:solidFill>
                <a:latin typeface="Garamond" panose="02020404030301010803" pitchFamily="18" charset="0"/>
              </a:defRPr>
            </a:lvl5pPr>
            <a:lvl6pPr marL="2425700" indent="-217488" eaLnBrk="0" fontAlgn="base" hangingPunct="0">
              <a:spcBef>
                <a:spcPct val="0"/>
              </a:spcBef>
              <a:spcAft>
                <a:spcPct val="0"/>
              </a:spcAft>
              <a:defRPr sz="2400">
                <a:solidFill>
                  <a:schemeClr val="tx1"/>
                </a:solidFill>
                <a:latin typeface="Garamond" panose="02020404030301010803" pitchFamily="18" charset="0"/>
              </a:defRPr>
            </a:lvl6pPr>
            <a:lvl7pPr marL="2882900" indent="-217488" eaLnBrk="0" fontAlgn="base" hangingPunct="0">
              <a:spcBef>
                <a:spcPct val="0"/>
              </a:spcBef>
              <a:spcAft>
                <a:spcPct val="0"/>
              </a:spcAft>
              <a:defRPr sz="2400">
                <a:solidFill>
                  <a:schemeClr val="tx1"/>
                </a:solidFill>
                <a:latin typeface="Garamond" panose="02020404030301010803" pitchFamily="18" charset="0"/>
              </a:defRPr>
            </a:lvl7pPr>
            <a:lvl8pPr marL="3340100" indent="-217488" eaLnBrk="0" fontAlgn="base" hangingPunct="0">
              <a:spcBef>
                <a:spcPct val="0"/>
              </a:spcBef>
              <a:spcAft>
                <a:spcPct val="0"/>
              </a:spcAft>
              <a:defRPr sz="2400">
                <a:solidFill>
                  <a:schemeClr val="tx1"/>
                </a:solidFill>
                <a:latin typeface="Garamond" panose="02020404030301010803" pitchFamily="18" charset="0"/>
              </a:defRPr>
            </a:lvl8pPr>
            <a:lvl9pPr marL="3797300" indent="-217488" eaLnBrk="0" fontAlgn="base" hangingPunct="0">
              <a:spcBef>
                <a:spcPct val="0"/>
              </a:spcBef>
              <a:spcAft>
                <a:spcPct val="0"/>
              </a:spcAft>
              <a:defRPr sz="2400">
                <a:solidFill>
                  <a:schemeClr val="tx1"/>
                </a:solidFill>
                <a:latin typeface="Garamond" panose="02020404030301010803" pitchFamily="18" charset="0"/>
              </a:defRPr>
            </a:lvl9pPr>
          </a:lstStyle>
          <a:p>
            <a:fld id="{26AA9255-1387-44A5-9CF9-782D5189E959}" type="slidenum">
              <a:rPr lang="fr-FR" altLang="fr-FR" sz="1200" smtClean="0">
                <a:solidFill>
                  <a:srgbClr val="000000"/>
                </a:solidFill>
                <a:latin typeface="Times New Roman" panose="02020603050405020304" pitchFamily="18" charset="0"/>
              </a:rPr>
              <a:pPr/>
              <a:t>5</a:t>
            </a:fld>
            <a:endParaRPr lang="fr-FR" altLang="fr-FR" sz="12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626659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a:xfrm>
            <a:off x="917575" y="744538"/>
            <a:ext cx="4962525" cy="3722687"/>
          </a:xfrm>
          <a:ln/>
        </p:spPr>
      </p:sp>
      <p:sp>
        <p:nvSpPr>
          <p:cNvPr id="1741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fr-FR" sz="1200" kern="1200" dirty="0">
                <a:solidFill>
                  <a:schemeClr val="tx1"/>
                </a:solidFill>
                <a:effectLst/>
                <a:latin typeface="Times New Roman" pitchFamily="18" charset="0"/>
                <a:ea typeface="+mn-ea"/>
                <a:cs typeface="+mn-cs"/>
              </a:rPr>
              <a:t>Les objectifs pédagogiques de cet enseignement qui constitueront le plan de cette présentation sont</a:t>
            </a:r>
          </a:p>
          <a:p>
            <a:r>
              <a:rPr kumimoji="1" lang="fr-FR" sz="1200" kern="1200" dirty="0">
                <a:solidFill>
                  <a:schemeClr val="tx1"/>
                </a:solidFill>
                <a:effectLst/>
                <a:latin typeface="Times New Roman" pitchFamily="18" charset="0"/>
                <a:ea typeface="+mn-ea"/>
                <a:cs typeface="+mn-cs"/>
              </a:rPr>
              <a:t>1 comprendre les enjeux de la lecture critique d'article</a:t>
            </a:r>
          </a:p>
          <a:p>
            <a:r>
              <a:rPr kumimoji="1" lang="fr-FR" sz="1200" kern="1200" dirty="0">
                <a:solidFill>
                  <a:schemeClr val="tx1"/>
                </a:solidFill>
                <a:effectLst/>
                <a:latin typeface="Times New Roman" pitchFamily="18" charset="0"/>
                <a:ea typeface="+mn-ea"/>
                <a:cs typeface="+mn-cs"/>
              </a:rPr>
              <a:t>2 savoir dans quelle partie de l’article on trouve quels types d’informations </a:t>
            </a:r>
          </a:p>
          <a:p>
            <a:r>
              <a:rPr kumimoji="1" lang="fr-FR" sz="1200" kern="1200" dirty="0">
                <a:solidFill>
                  <a:schemeClr val="tx1"/>
                </a:solidFill>
                <a:effectLst/>
                <a:latin typeface="Times New Roman" pitchFamily="18" charset="0"/>
                <a:ea typeface="+mn-ea"/>
                <a:cs typeface="+mn-cs"/>
              </a:rPr>
              <a:t>3 savoir </a:t>
            </a:r>
            <a:r>
              <a:rPr kumimoji="1" lang="fr-FR" sz="1200" b="1" kern="1200" dirty="0">
                <a:solidFill>
                  <a:schemeClr val="tx1"/>
                </a:solidFill>
                <a:effectLst/>
                <a:latin typeface="Times New Roman" pitchFamily="18" charset="0"/>
                <a:ea typeface="+mn-ea"/>
                <a:cs typeface="+mn-cs"/>
              </a:rPr>
              <a:t>identifier la question de recherche</a:t>
            </a:r>
            <a:r>
              <a:rPr kumimoji="1" lang="fr-FR" sz="1200" kern="1200" dirty="0">
                <a:solidFill>
                  <a:schemeClr val="tx1"/>
                </a:solidFill>
                <a:effectLst/>
                <a:latin typeface="Times New Roman" pitchFamily="18" charset="0"/>
                <a:ea typeface="+mn-ea"/>
                <a:cs typeface="+mn-cs"/>
              </a:rPr>
              <a:t>, son </a:t>
            </a:r>
            <a:r>
              <a:rPr kumimoji="1" lang="fr-FR" sz="1200" b="1" kern="1200" dirty="0">
                <a:solidFill>
                  <a:schemeClr val="tx1"/>
                </a:solidFill>
                <a:effectLst/>
                <a:latin typeface="Times New Roman" pitchFamily="18" charset="0"/>
                <a:ea typeface="+mn-ea"/>
                <a:cs typeface="+mn-cs"/>
              </a:rPr>
              <a:t>type</a:t>
            </a:r>
            <a:r>
              <a:rPr kumimoji="1" lang="fr-FR" sz="1200" kern="1200" dirty="0">
                <a:solidFill>
                  <a:schemeClr val="tx1"/>
                </a:solidFill>
                <a:effectLst/>
                <a:latin typeface="Times New Roman" pitchFamily="18" charset="0"/>
                <a:ea typeface="+mn-ea"/>
                <a:cs typeface="+mn-cs"/>
              </a:rPr>
              <a:t> et ses </a:t>
            </a:r>
            <a:r>
              <a:rPr kumimoji="1" lang="fr-FR" sz="1200" b="1" kern="1200" dirty="0">
                <a:solidFill>
                  <a:schemeClr val="tx1"/>
                </a:solidFill>
                <a:effectLst/>
                <a:latin typeface="Times New Roman" pitchFamily="18" charset="0"/>
                <a:ea typeface="+mn-ea"/>
                <a:cs typeface="+mn-cs"/>
              </a:rPr>
              <a:t>composantes</a:t>
            </a:r>
          </a:p>
          <a:p>
            <a:r>
              <a:rPr kumimoji="1" lang="fr-FR" sz="1200" kern="1200" dirty="0">
                <a:solidFill>
                  <a:schemeClr val="tx1"/>
                </a:solidFill>
                <a:effectLst/>
                <a:latin typeface="Times New Roman" pitchFamily="18" charset="0"/>
                <a:ea typeface="+mn-ea"/>
                <a:cs typeface="+mn-cs"/>
              </a:rPr>
              <a:t>4 connaître le ou les types d'études adaptés à la question de recherche</a:t>
            </a:r>
          </a:p>
          <a:p>
            <a:r>
              <a:rPr kumimoji="1" lang="fr-FR" sz="1200" kern="1200" dirty="0">
                <a:solidFill>
                  <a:schemeClr val="tx1"/>
                </a:solidFill>
                <a:effectLst/>
                <a:latin typeface="Times New Roman" pitchFamily="18" charset="0"/>
                <a:ea typeface="+mn-ea"/>
                <a:cs typeface="+mn-cs"/>
              </a:rPr>
              <a:t>5 connaître les points clés de la qualité méthodologique d’un article scientifique </a:t>
            </a:r>
          </a:p>
          <a:p>
            <a:endParaRPr lang="fr-FR" dirty="0"/>
          </a:p>
          <a:p>
            <a:endParaRPr lang="fr-FR" altLang="fr-FR" dirty="0"/>
          </a:p>
        </p:txBody>
      </p:sp>
      <p:sp>
        <p:nvSpPr>
          <p:cNvPr id="17412"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11200" indent="-273050">
              <a:defRPr sz="2400">
                <a:solidFill>
                  <a:schemeClr val="tx1"/>
                </a:solidFill>
                <a:latin typeface="Garamond" panose="02020404030301010803" pitchFamily="18" charset="0"/>
              </a:defRPr>
            </a:lvl2pPr>
            <a:lvl3pPr marL="1093788" indent="-217488">
              <a:defRPr sz="2400">
                <a:solidFill>
                  <a:schemeClr val="tx1"/>
                </a:solidFill>
                <a:latin typeface="Garamond" panose="02020404030301010803" pitchFamily="18" charset="0"/>
              </a:defRPr>
            </a:lvl3pPr>
            <a:lvl4pPr marL="1531938" indent="-217488">
              <a:defRPr sz="2400">
                <a:solidFill>
                  <a:schemeClr val="tx1"/>
                </a:solidFill>
                <a:latin typeface="Garamond" panose="02020404030301010803" pitchFamily="18" charset="0"/>
              </a:defRPr>
            </a:lvl4pPr>
            <a:lvl5pPr marL="1968500" indent="-217488">
              <a:defRPr sz="2400">
                <a:solidFill>
                  <a:schemeClr val="tx1"/>
                </a:solidFill>
                <a:latin typeface="Garamond" panose="02020404030301010803" pitchFamily="18" charset="0"/>
              </a:defRPr>
            </a:lvl5pPr>
            <a:lvl6pPr marL="2425700" indent="-217488" eaLnBrk="0" fontAlgn="base" hangingPunct="0">
              <a:spcBef>
                <a:spcPct val="0"/>
              </a:spcBef>
              <a:spcAft>
                <a:spcPct val="0"/>
              </a:spcAft>
              <a:defRPr sz="2400">
                <a:solidFill>
                  <a:schemeClr val="tx1"/>
                </a:solidFill>
                <a:latin typeface="Garamond" panose="02020404030301010803" pitchFamily="18" charset="0"/>
              </a:defRPr>
            </a:lvl6pPr>
            <a:lvl7pPr marL="2882900" indent="-217488" eaLnBrk="0" fontAlgn="base" hangingPunct="0">
              <a:spcBef>
                <a:spcPct val="0"/>
              </a:spcBef>
              <a:spcAft>
                <a:spcPct val="0"/>
              </a:spcAft>
              <a:defRPr sz="2400">
                <a:solidFill>
                  <a:schemeClr val="tx1"/>
                </a:solidFill>
                <a:latin typeface="Garamond" panose="02020404030301010803" pitchFamily="18" charset="0"/>
              </a:defRPr>
            </a:lvl7pPr>
            <a:lvl8pPr marL="3340100" indent="-217488" eaLnBrk="0" fontAlgn="base" hangingPunct="0">
              <a:spcBef>
                <a:spcPct val="0"/>
              </a:spcBef>
              <a:spcAft>
                <a:spcPct val="0"/>
              </a:spcAft>
              <a:defRPr sz="2400">
                <a:solidFill>
                  <a:schemeClr val="tx1"/>
                </a:solidFill>
                <a:latin typeface="Garamond" panose="02020404030301010803" pitchFamily="18" charset="0"/>
              </a:defRPr>
            </a:lvl8pPr>
            <a:lvl9pPr marL="3797300" indent="-217488" eaLnBrk="0" fontAlgn="base" hangingPunct="0">
              <a:spcBef>
                <a:spcPct val="0"/>
              </a:spcBef>
              <a:spcAft>
                <a:spcPct val="0"/>
              </a:spcAft>
              <a:defRPr sz="2400">
                <a:solidFill>
                  <a:schemeClr val="tx1"/>
                </a:solidFill>
                <a:latin typeface="Garamond" panose="02020404030301010803" pitchFamily="18" charset="0"/>
              </a:defRPr>
            </a:lvl9pPr>
          </a:lstStyle>
          <a:p>
            <a:fld id="{26AA9255-1387-44A5-9CF9-782D5189E959}" type="slidenum">
              <a:rPr lang="fr-FR" altLang="fr-FR" sz="1200" smtClean="0">
                <a:latin typeface="Times New Roman" panose="02020603050405020304" pitchFamily="18" charset="0"/>
              </a:rPr>
              <a:pPr/>
              <a:t>6</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1694736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notes 2"/>
          <p:cNvSpPr>
            <a:spLocks noGrp="1"/>
          </p:cNvSpPr>
          <p:nvPr>
            <p:ph type="body" idx="1"/>
          </p:nvPr>
        </p:nvSpPr>
        <p:spPr/>
        <p:txBody>
          <a:bodyPr/>
          <a:lstStyle/>
          <a:p>
            <a:r>
              <a:rPr lang="fr-FR" dirty="0"/>
              <a:t>Aussi accessible</a:t>
            </a:r>
            <a:r>
              <a:rPr lang="fr-FR" baseline="0" dirty="0"/>
              <a:t> Lyon Est sur Claroline 2</a:t>
            </a:r>
            <a:r>
              <a:rPr lang="fr-FR" baseline="30000" dirty="0"/>
              <a:t>e</a:t>
            </a:r>
            <a:r>
              <a:rPr lang="fr-FR" baseline="0" dirty="0"/>
              <a:t> cycle onglet LCA « Accéder aux entrainements et au livret de LCA »</a:t>
            </a:r>
          </a:p>
          <a:p>
            <a:r>
              <a:rPr lang="fr-FR" baseline="0" dirty="0"/>
              <a:t>Aussi accessible pour les FASM 1 sur leur dossier SIDES UNESS </a:t>
            </a:r>
          </a:p>
          <a:p>
            <a:endParaRPr lang="fr-FR" baseline="0" dirty="0"/>
          </a:p>
          <a:p>
            <a:r>
              <a:rPr lang="fr-FR" baseline="0" dirty="0"/>
              <a:t>Rappel format des examens de 3</a:t>
            </a:r>
            <a:r>
              <a:rPr lang="fr-FR" baseline="30000" dirty="0"/>
              <a:t>e</a:t>
            </a:r>
            <a:r>
              <a:rPr lang="fr-FR" baseline="0" dirty="0"/>
              <a:t> année pour la LCA</a:t>
            </a:r>
          </a:p>
          <a:p>
            <a:r>
              <a:rPr lang="fr-FR" baseline="0" dirty="0"/>
              <a:t>- cc portera sur études épidémiologiques : un sujet = résumé enrichi avec tableau et 5 à 7 QCM</a:t>
            </a:r>
          </a:p>
          <a:p>
            <a:r>
              <a:rPr lang="fr-FR" baseline="0" dirty="0"/>
              <a:t>- ET = un sujet essai et un sujet </a:t>
            </a:r>
            <a:r>
              <a:rPr lang="fr-FR" baseline="0" dirty="0" err="1"/>
              <a:t>épidémio</a:t>
            </a:r>
            <a:r>
              <a:rPr lang="fr-FR" baseline="0" dirty="0"/>
              <a:t>, idem résumé enrichi et 5-7 QCM par sujet</a:t>
            </a:r>
          </a:p>
          <a:p>
            <a:endParaRPr lang="fr-FR" dirty="0"/>
          </a:p>
          <a:p>
            <a:endParaRPr lang="fr-FR" dirty="0"/>
          </a:p>
          <a:p>
            <a:r>
              <a:rPr lang="fr-FR" dirty="0"/>
              <a:t>Rappels changements docimologiques réforme 2</a:t>
            </a:r>
            <a:r>
              <a:rPr lang="fr-FR" baseline="30000" dirty="0"/>
              <a:t>e</a:t>
            </a:r>
            <a:r>
              <a:rPr lang="fr-FR" dirty="0"/>
              <a:t> cycle EDN = on aura toujours 2 articles</a:t>
            </a:r>
            <a:r>
              <a:rPr lang="fr-FR" baseline="0" dirty="0"/>
              <a:t> interventionnel / épidémiologique, 12-15 questions par article, souvent appendice pour discuter des résultats vis-à-vis d’autres études (méta analyses ++)</a:t>
            </a:r>
            <a:endParaRPr lang="en-US" dirty="0"/>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7</a:t>
            </a:fld>
            <a:endParaRPr lang="fr-FR"/>
          </a:p>
        </p:txBody>
      </p:sp>
    </p:spTree>
    <p:extLst>
      <p:ext uri="{BB962C8B-B14F-4D97-AF65-F5344CB8AC3E}">
        <p14:creationId xmlns:p14="http://schemas.microsoft.com/office/powerpoint/2010/main" val="2003747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e l'image des diapositives 1"/>
          <p:cNvSpPr>
            <a:spLocks noGrp="1" noRot="1" noChangeAspect="1" noTextEdit="1"/>
          </p:cNvSpPr>
          <p:nvPr>
            <p:ph type="sldImg"/>
          </p:nvPr>
        </p:nvSpPr>
        <p:spPr>
          <a:xfrm>
            <a:off x="917575" y="744538"/>
            <a:ext cx="4962525" cy="3722687"/>
          </a:xfrm>
          <a:ln/>
        </p:spPr>
      </p:sp>
      <p:sp>
        <p:nvSpPr>
          <p:cNvPr id="1536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1" lang="fr-FR" sz="1200" b="0" i="0" kern="1200" dirty="0">
                <a:solidFill>
                  <a:schemeClr val="tx1"/>
                </a:solidFill>
                <a:effectLst/>
                <a:latin typeface="Times New Roman" pitchFamily="18" charset="0"/>
                <a:ea typeface="+mn-ea"/>
                <a:cs typeface="+mn-cs"/>
              </a:rPr>
              <a:t>1. La vitesse d’évolution des connaissances implique que </a:t>
            </a:r>
            <a:r>
              <a:rPr kumimoji="1" lang="fr-FR" sz="1200" b="1" i="0" kern="1200" dirty="0">
                <a:solidFill>
                  <a:schemeClr val="tx1"/>
                </a:solidFill>
                <a:effectLst/>
                <a:latin typeface="Times New Roman" pitchFamily="18" charset="0"/>
                <a:ea typeface="+mn-ea"/>
                <a:cs typeface="+mn-cs"/>
              </a:rPr>
              <a:t>tout médecin va devoir se former toute sa vie et doit donc être capable de juger de la qualité et la pertinence des articles scientifiques </a:t>
            </a:r>
          </a:p>
          <a:p>
            <a:r>
              <a:rPr kumimoji="1" lang="fr-FR" sz="1200" b="0" i="0" kern="1200" dirty="0">
                <a:solidFill>
                  <a:schemeClr val="tx1"/>
                </a:solidFill>
                <a:effectLst/>
                <a:latin typeface="Times New Roman" pitchFamily="18" charset="0"/>
                <a:ea typeface="+mn-ea"/>
                <a:cs typeface="+mn-cs"/>
              </a:rPr>
              <a:t>Une étude de 2005 avait estimé que 7 ans après la fin des études 50% des connaissances acquises pendant les études étaient déjà obsolètes et devaient être remises à jour</a:t>
            </a:r>
          </a:p>
          <a:p>
            <a:r>
              <a:rPr kumimoji="1" lang="fr-FR" sz="1200" b="0" i="0" kern="1200" dirty="0">
                <a:solidFill>
                  <a:schemeClr val="tx1"/>
                </a:solidFill>
                <a:effectLst/>
                <a:latin typeface="Times New Roman" pitchFamily="18" charset="0"/>
                <a:ea typeface="+mn-ea"/>
                <a:cs typeface="+mn-cs"/>
              </a:rPr>
              <a:t>Ce phénomène s'est certainement amplifié ces dernières années en particulier pour ce qui concerne les traitements</a:t>
            </a:r>
          </a:p>
          <a:p>
            <a:r>
              <a:rPr kumimoji="1" lang="fr-FR" sz="1200" b="1" i="0" kern="1200" dirty="0">
                <a:solidFill>
                  <a:schemeClr val="tx1"/>
                </a:solidFill>
                <a:effectLst/>
                <a:latin typeface="Times New Roman" pitchFamily="18" charset="0"/>
                <a:ea typeface="+mn-ea"/>
                <a:cs typeface="+mn-cs"/>
              </a:rPr>
              <a:t>Ceci est un point fondamental : la lecture critique d'article vous servira pendant toute votre carrière</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2. Les articles scientifiques sont </a:t>
            </a:r>
            <a:r>
              <a:rPr kumimoji="1" lang="fr-FR" sz="1200" b="1" kern="1200" dirty="0">
                <a:solidFill>
                  <a:schemeClr val="tx1"/>
                </a:solidFill>
                <a:effectLst/>
                <a:latin typeface="Times New Roman" pitchFamily="18" charset="0"/>
                <a:ea typeface="+mn-ea"/>
                <a:cs typeface="+mn-cs"/>
              </a:rPr>
              <a:t>soumis à un processus de </a:t>
            </a:r>
            <a:r>
              <a:rPr kumimoji="1" lang="fr-FR" sz="1200" b="1" kern="1200" dirty="0" err="1">
                <a:solidFill>
                  <a:schemeClr val="tx1"/>
                </a:solidFill>
                <a:effectLst/>
                <a:latin typeface="Times New Roman" pitchFamily="18" charset="0"/>
                <a:ea typeface="+mn-ea"/>
                <a:cs typeface="+mn-cs"/>
              </a:rPr>
              <a:t>reviewing</a:t>
            </a:r>
            <a:r>
              <a:rPr kumimoji="1" lang="fr-FR" sz="1200" b="1" kern="1200" dirty="0">
                <a:solidFill>
                  <a:schemeClr val="tx1"/>
                </a:solidFill>
                <a:effectLst/>
                <a:latin typeface="Times New Roman" pitchFamily="18" charset="0"/>
                <a:ea typeface="+mn-ea"/>
                <a:cs typeface="+mn-cs"/>
              </a:rPr>
              <a:t> </a:t>
            </a:r>
            <a:r>
              <a:rPr kumimoji="1" lang="fr-FR" sz="1200" kern="1200" dirty="0">
                <a:solidFill>
                  <a:schemeClr val="tx1"/>
                </a:solidFill>
                <a:effectLst/>
                <a:latin typeface="Times New Roman" pitchFamily="18" charset="0"/>
                <a:ea typeface="+mn-ea"/>
                <a:cs typeface="+mn-cs"/>
              </a:rPr>
              <a:t>par des experts avant d'être publiés mais malheureusement </a:t>
            </a:r>
            <a:r>
              <a:rPr kumimoji="1" lang="fr-FR" sz="1200" b="1" kern="1200" dirty="0">
                <a:solidFill>
                  <a:schemeClr val="tx1"/>
                </a:solidFill>
                <a:effectLst/>
                <a:latin typeface="Times New Roman" pitchFamily="18" charset="0"/>
                <a:ea typeface="+mn-ea"/>
                <a:cs typeface="+mn-cs"/>
              </a:rPr>
              <a:t>ceci ne garantit pas que les résultats soient tous fiables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	Pourquoi?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	- Ils peuvent comporter des </a:t>
            </a:r>
            <a:r>
              <a:rPr kumimoji="1" lang="fr-FR" sz="1200" b="1" kern="1200" dirty="0">
                <a:solidFill>
                  <a:schemeClr val="tx1"/>
                </a:solidFill>
                <a:effectLst/>
                <a:latin typeface="Times New Roman" pitchFamily="18" charset="0"/>
                <a:ea typeface="+mn-ea"/>
                <a:cs typeface="+mn-cs"/>
              </a:rPr>
              <a:t>erreurs</a:t>
            </a:r>
            <a:r>
              <a:rPr kumimoji="1" lang="fr-FR" sz="1200" kern="1200" dirty="0">
                <a:solidFill>
                  <a:schemeClr val="tx1"/>
                </a:solidFill>
                <a:effectLst/>
                <a:latin typeface="Times New Roman" pitchFamily="18" charset="0"/>
                <a:ea typeface="+mn-ea"/>
                <a:cs typeface="+mn-cs"/>
              </a:rPr>
              <a:t> méthodologiques qui n'ont pas été vues par les </a:t>
            </a:r>
            <a:r>
              <a:rPr kumimoji="1" lang="fr-FR" sz="1200" b="1" kern="1200" dirty="0">
                <a:solidFill>
                  <a:schemeClr val="tx1"/>
                </a:solidFill>
                <a:effectLst/>
                <a:latin typeface="Times New Roman" pitchFamily="18" charset="0"/>
                <a:ea typeface="+mn-ea"/>
                <a:cs typeface="+mn-cs"/>
              </a:rPr>
              <a:t>auteurs</a:t>
            </a:r>
            <a:r>
              <a:rPr kumimoji="1" lang="fr-FR" sz="1200" kern="1200" dirty="0">
                <a:solidFill>
                  <a:schemeClr val="tx1"/>
                </a:solidFill>
                <a:effectLst/>
                <a:latin typeface="Times New Roman" pitchFamily="18" charset="0"/>
                <a:ea typeface="+mn-ea"/>
                <a:cs typeface="+mn-cs"/>
              </a:rPr>
              <a:t> ni par les </a:t>
            </a:r>
            <a:r>
              <a:rPr kumimoji="1" lang="fr-FR" sz="1200" b="1" kern="1200" dirty="0" err="1">
                <a:solidFill>
                  <a:schemeClr val="tx1"/>
                </a:solidFill>
                <a:effectLst/>
                <a:latin typeface="Times New Roman" pitchFamily="18" charset="0"/>
                <a:ea typeface="+mn-ea"/>
                <a:cs typeface="+mn-cs"/>
              </a:rPr>
              <a:t>reviewers</a:t>
            </a:r>
            <a:r>
              <a:rPr kumimoji="1" lang="fr-FR" sz="1200" kern="1200" dirty="0">
                <a:solidFill>
                  <a:schemeClr val="tx1"/>
                </a:solidFill>
                <a:effectLst/>
                <a:latin typeface="Times New Roman" pitchFamily="18" charset="0"/>
                <a:ea typeface="+mn-ea"/>
                <a:cs typeface="+mn-cs"/>
              </a:rPr>
              <a:t> par manque de compétence statistiques ou en LCA (</a:t>
            </a:r>
            <a:r>
              <a:rPr lang="fr-FR" sz="1200" b="1" dirty="0">
                <a:sym typeface="Wingdings" panose="05000000000000000000" pitchFamily="2" charset="2"/>
              </a:rPr>
              <a:t>)</a:t>
            </a: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	- Les résultats peuvent être </a:t>
            </a:r>
            <a:r>
              <a:rPr kumimoji="1" lang="fr-FR" sz="1200" b="1" kern="1200" dirty="0">
                <a:solidFill>
                  <a:schemeClr val="tx1"/>
                </a:solidFill>
                <a:effectLst/>
                <a:latin typeface="Times New Roman" pitchFamily="18" charset="0"/>
                <a:ea typeface="+mn-ea"/>
                <a:cs typeface="+mn-cs"/>
              </a:rPr>
              <a:t>volontairement</a:t>
            </a:r>
            <a:r>
              <a:rPr kumimoji="1" lang="fr-FR" sz="1200" kern="1200" dirty="0">
                <a:solidFill>
                  <a:schemeClr val="tx1"/>
                </a:solidFill>
                <a:effectLst/>
                <a:latin typeface="Times New Roman" pitchFamily="18" charset="0"/>
                <a:ea typeface="+mn-ea"/>
                <a:cs typeface="+mn-cs"/>
              </a:rPr>
              <a:t> présentés de façon à masquer certains défauts. Ces conflits d’intérêt peuvent être d'ordre </a:t>
            </a:r>
            <a:r>
              <a:rPr kumimoji="1" lang="fr-FR" sz="1200" b="1" kern="1200" dirty="0">
                <a:solidFill>
                  <a:schemeClr val="tx1"/>
                </a:solidFill>
                <a:effectLst/>
                <a:latin typeface="Times New Roman" pitchFamily="18" charset="0"/>
                <a:ea typeface="+mn-ea"/>
                <a:cs typeface="+mn-cs"/>
              </a:rPr>
              <a:t>financier</a:t>
            </a:r>
            <a:r>
              <a:rPr kumimoji="1" lang="fr-FR" sz="1200" kern="1200" dirty="0">
                <a:solidFill>
                  <a:schemeClr val="tx1"/>
                </a:solidFill>
                <a:effectLst/>
                <a:latin typeface="Times New Roman" pitchFamily="18" charset="0"/>
                <a:ea typeface="+mn-ea"/>
                <a:cs typeface="+mn-cs"/>
              </a:rPr>
              <a:t> (industrie pharmaceutique), mais 	aussi 	de prestige ou de pouvoir (les chercheurs ont besoin de publier pour leur carrière …) </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	- Les </a:t>
            </a:r>
            <a:r>
              <a:rPr kumimoji="1" lang="fr-FR" sz="1200" b="1" kern="1200" dirty="0">
                <a:solidFill>
                  <a:schemeClr val="tx1"/>
                </a:solidFill>
                <a:effectLst/>
                <a:latin typeface="Times New Roman" pitchFamily="18" charset="0"/>
                <a:ea typeface="+mn-ea"/>
                <a:cs typeface="+mn-cs"/>
              </a:rPr>
              <a:t>éditeurs</a:t>
            </a:r>
            <a:r>
              <a:rPr kumimoji="1" lang="fr-FR" sz="1200" kern="1200" dirty="0">
                <a:solidFill>
                  <a:schemeClr val="tx1"/>
                </a:solidFill>
                <a:effectLst/>
                <a:latin typeface="Times New Roman" pitchFamily="18" charset="0"/>
                <a:ea typeface="+mn-ea"/>
                <a:cs typeface="+mn-cs"/>
              </a:rPr>
              <a:t> de journaux scientifiques qui ont besoin de publier des articles attractifs pour maintenir les profits de leur journal 	</a:t>
            </a:r>
          </a:p>
          <a:p>
            <a:endParaRPr lang="fr-FR" altLang="fr-FR" dirty="0"/>
          </a:p>
          <a:p>
            <a:r>
              <a:rPr kumimoji="1" lang="fr-FR" sz="1200" kern="1200" dirty="0">
                <a:solidFill>
                  <a:schemeClr val="tx1"/>
                </a:solidFill>
                <a:effectLst/>
                <a:latin typeface="Times New Roman" pitchFamily="18" charset="0"/>
                <a:ea typeface="+mn-ea"/>
                <a:cs typeface="+mn-cs"/>
              </a:rPr>
              <a:t>3. La lecture critique d'un article doit vous permettre de répondre à </a:t>
            </a:r>
            <a:r>
              <a:rPr kumimoji="1" lang="fr-FR" sz="1200" b="1" kern="1200" dirty="0">
                <a:solidFill>
                  <a:schemeClr val="tx1"/>
                </a:solidFill>
                <a:effectLst/>
                <a:latin typeface="Times New Roman" pitchFamily="18" charset="0"/>
                <a:ea typeface="+mn-ea"/>
                <a:cs typeface="+mn-cs"/>
              </a:rPr>
              <a:t>4 points essentiels de la qualité d’une étude : la validité interne, la validité externe, la pertinence clinique et la cohérence externe</a:t>
            </a:r>
            <a:r>
              <a:rPr kumimoji="1" lang="fr-FR" sz="1200" kern="1200" dirty="0">
                <a:solidFill>
                  <a:schemeClr val="tx1"/>
                </a:solidFill>
                <a:effectLst/>
                <a:latin typeface="Times New Roman" pitchFamily="18" charset="0"/>
                <a:ea typeface="+mn-ea"/>
                <a:cs typeface="+mn-cs"/>
              </a:rPr>
              <a:t>. </a:t>
            </a:r>
          </a:p>
          <a:p>
            <a:pPr marL="171450" indent="-171450">
              <a:buFont typeface="Arial" panose="020B0604020202020204" pitchFamily="34" charset="0"/>
              <a:buChar char="•"/>
            </a:pPr>
            <a:r>
              <a:rPr kumimoji="1" lang="fr-FR" sz="1200" kern="1200" dirty="0">
                <a:solidFill>
                  <a:schemeClr val="tx1"/>
                </a:solidFill>
                <a:effectLst/>
                <a:latin typeface="Times New Roman" pitchFamily="18" charset="0"/>
                <a:ea typeface="+mn-ea"/>
                <a:cs typeface="+mn-cs"/>
              </a:rPr>
              <a:t>la </a:t>
            </a:r>
            <a:r>
              <a:rPr kumimoji="1" lang="fr-FR" sz="1200" b="1" kern="1200" dirty="0">
                <a:solidFill>
                  <a:schemeClr val="tx1"/>
                </a:solidFill>
                <a:effectLst/>
                <a:latin typeface="Times New Roman" pitchFamily="18" charset="0"/>
                <a:ea typeface="+mn-ea"/>
                <a:cs typeface="+mn-cs"/>
              </a:rPr>
              <a:t>validité interne </a:t>
            </a:r>
            <a:r>
              <a:rPr kumimoji="1" lang="fr-FR" sz="1200" kern="1200" dirty="0">
                <a:solidFill>
                  <a:schemeClr val="tx1"/>
                </a:solidFill>
                <a:effectLst/>
                <a:latin typeface="Times New Roman" pitchFamily="18" charset="0"/>
                <a:ea typeface="+mn-ea"/>
                <a:cs typeface="+mn-cs"/>
              </a:rPr>
              <a:t>répond à la question : la méthode de l'étude décrite dans cet article est elle d'assez bonne qualité pour que j'ai confiance dans les résultats présentés ?</a:t>
            </a:r>
          </a:p>
          <a:p>
            <a:pPr marL="0" indent="0">
              <a:buFont typeface="Arial" panose="020B0604020202020204" pitchFamily="34" charset="0"/>
              <a:buNone/>
            </a:pPr>
            <a:r>
              <a:rPr kumimoji="1" lang="fr-FR" sz="1200" kern="1200" dirty="0">
                <a:solidFill>
                  <a:schemeClr val="tx1"/>
                </a:solidFill>
                <a:effectLst/>
                <a:latin typeface="Times New Roman" pitchFamily="18" charset="0"/>
                <a:ea typeface="+mn-ea"/>
                <a:cs typeface="+mn-cs"/>
              </a:rPr>
              <a:t>	</a:t>
            </a:r>
            <a:r>
              <a:rPr kumimoji="1" lang="fr-FR" sz="1200" b="1" kern="1200" dirty="0">
                <a:solidFill>
                  <a:schemeClr val="tx1"/>
                </a:solidFill>
                <a:effectLst/>
                <a:latin typeface="Times New Roman" pitchFamily="18" charset="0"/>
                <a:ea typeface="+mn-ea"/>
                <a:cs typeface="+mn-cs"/>
              </a:rPr>
              <a:t>c'est le concept le plus important en lecture critique car si cette étape là n'est pas validée les autres sont inutiles </a:t>
            </a:r>
            <a:r>
              <a:rPr kumimoji="1" lang="fr-FR" sz="1200" b="0" kern="1200" dirty="0">
                <a:solidFill>
                  <a:schemeClr val="tx1"/>
                </a:solidFill>
                <a:effectLst/>
                <a:latin typeface="Times New Roman" pitchFamily="18" charset="0"/>
                <a:ea typeface="+mn-ea"/>
                <a:cs typeface="+mn-cs"/>
              </a:rPr>
              <a:t>(section matériels et méthodes)</a:t>
            </a:r>
          </a:p>
          <a:p>
            <a:pPr marL="171450" indent="-171450">
              <a:buFont typeface="Arial" panose="020B0604020202020204" pitchFamily="34" charset="0"/>
              <a:buChar char="•"/>
            </a:pPr>
            <a:r>
              <a:rPr kumimoji="1" lang="fr-FR" sz="1200" kern="1200" dirty="0">
                <a:solidFill>
                  <a:schemeClr val="tx1"/>
                </a:solidFill>
                <a:effectLst/>
                <a:latin typeface="Times New Roman" pitchFamily="18" charset="0"/>
                <a:ea typeface="+mn-ea"/>
                <a:cs typeface="+mn-cs"/>
              </a:rPr>
              <a:t>la </a:t>
            </a:r>
            <a:r>
              <a:rPr kumimoji="1" lang="fr-FR" sz="1200" b="1" kern="1200" dirty="0">
                <a:solidFill>
                  <a:schemeClr val="tx1"/>
                </a:solidFill>
                <a:effectLst/>
                <a:latin typeface="Times New Roman" pitchFamily="18" charset="0"/>
                <a:ea typeface="+mn-ea"/>
                <a:cs typeface="+mn-cs"/>
              </a:rPr>
              <a:t>validité externe </a:t>
            </a:r>
            <a:r>
              <a:rPr kumimoji="1" lang="fr-FR" sz="1200" kern="1200" dirty="0">
                <a:solidFill>
                  <a:schemeClr val="tx1"/>
                </a:solidFill>
                <a:effectLst/>
                <a:latin typeface="Times New Roman" pitchFamily="18" charset="0"/>
                <a:ea typeface="+mn-ea"/>
                <a:cs typeface="+mn-cs"/>
              </a:rPr>
              <a:t>répond à la question : les résultats observés sont-ils extrapolable à d'autres contextes? (</a:t>
            </a:r>
            <a:r>
              <a:rPr lang="fr-FR" altLang="fr-FR" dirty="0"/>
              <a:t>section matériel et méthodes )</a:t>
            </a:r>
            <a:endParaRPr kumimoji="1" lang="fr-FR" sz="1200" kern="1200" dirty="0">
              <a:solidFill>
                <a:schemeClr val="tx1"/>
              </a:solidFill>
              <a:effectLst/>
              <a:latin typeface="Times New Roman" pitchFamily="18" charset="0"/>
              <a:ea typeface="+mn-ea"/>
              <a:cs typeface="+mn-cs"/>
            </a:endParaRPr>
          </a:p>
          <a:p>
            <a:pPr marL="171450" indent="-171450">
              <a:buFont typeface="Arial" panose="020B0604020202020204" pitchFamily="34" charset="0"/>
              <a:buChar char="•"/>
            </a:pPr>
            <a:r>
              <a:rPr kumimoji="1" lang="fr-FR" sz="1200" kern="1200" dirty="0">
                <a:solidFill>
                  <a:schemeClr val="tx1"/>
                </a:solidFill>
                <a:effectLst/>
                <a:latin typeface="Times New Roman" pitchFamily="18" charset="0"/>
                <a:ea typeface="+mn-ea"/>
                <a:cs typeface="+mn-cs"/>
              </a:rPr>
              <a:t>la </a:t>
            </a:r>
            <a:r>
              <a:rPr kumimoji="1" lang="fr-FR" sz="1200" b="1" kern="1200" dirty="0">
                <a:solidFill>
                  <a:schemeClr val="tx1"/>
                </a:solidFill>
                <a:effectLst/>
                <a:latin typeface="Times New Roman" pitchFamily="18" charset="0"/>
                <a:ea typeface="+mn-ea"/>
                <a:cs typeface="+mn-cs"/>
              </a:rPr>
              <a:t>pertinence clinique </a:t>
            </a:r>
            <a:r>
              <a:rPr kumimoji="1" lang="fr-FR" sz="1200" kern="1200" dirty="0">
                <a:solidFill>
                  <a:schemeClr val="tx1"/>
                </a:solidFill>
                <a:effectLst/>
                <a:latin typeface="Times New Roman" pitchFamily="18" charset="0"/>
                <a:ea typeface="+mn-ea"/>
                <a:cs typeface="+mn-cs"/>
              </a:rPr>
              <a:t>répond à la question : Ces résultats sont-ils important pour les patients? (</a:t>
            </a:r>
            <a:r>
              <a:rPr lang="fr-FR" altLang="fr-FR" dirty="0"/>
              <a:t>section résultats)</a:t>
            </a:r>
            <a:endParaRPr kumimoji="1" lang="fr-FR" sz="1200" kern="1200" dirty="0">
              <a:solidFill>
                <a:schemeClr val="tx1"/>
              </a:solidFill>
              <a:effectLst/>
              <a:latin typeface="Times New Roman" pitchFamily="18" charset="0"/>
              <a:ea typeface="+mn-ea"/>
              <a:cs typeface="+mn-cs"/>
            </a:endParaRPr>
          </a:p>
          <a:p>
            <a:pPr marL="171450" indent="-171450">
              <a:buFont typeface="Arial" panose="020B0604020202020204" pitchFamily="34" charset="0"/>
              <a:buChar char="•"/>
            </a:pPr>
            <a:r>
              <a:rPr kumimoji="1" lang="fr-FR" sz="1200" kern="1200" dirty="0">
                <a:solidFill>
                  <a:schemeClr val="tx1"/>
                </a:solidFill>
                <a:effectLst/>
                <a:latin typeface="Times New Roman" pitchFamily="18" charset="0"/>
                <a:ea typeface="+mn-ea"/>
                <a:cs typeface="+mn-cs"/>
              </a:rPr>
              <a:t>la </a:t>
            </a:r>
            <a:r>
              <a:rPr kumimoji="1" lang="fr-FR" sz="1200" b="1" kern="1200" dirty="0">
                <a:solidFill>
                  <a:schemeClr val="tx1"/>
                </a:solidFill>
                <a:effectLst/>
                <a:latin typeface="Times New Roman" pitchFamily="18" charset="0"/>
                <a:ea typeface="+mn-ea"/>
                <a:cs typeface="+mn-cs"/>
              </a:rPr>
              <a:t>cohérence externe </a:t>
            </a:r>
            <a:r>
              <a:rPr kumimoji="1" lang="fr-FR" sz="1200" kern="1200" dirty="0">
                <a:solidFill>
                  <a:schemeClr val="tx1"/>
                </a:solidFill>
                <a:effectLst/>
                <a:latin typeface="Times New Roman" pitchFamily="18" charset="0"/>
                <a:ea typeface="+mn-ea"/>
                <a:cs typeface="+mn-cs"/>
              </a:rPr>
              <a:t>répond à la question :</a:t>
            </a:r>
            <a:r>
              <a:rPr kumimoji="1" lang="fr-FR" sz="1200" kern="1200" baseline="0" dirty="0">
                <a:solidFill>
                  <a:schemeClr val="tx1"/>
                </a:solidFill>
                <a:effectLst/>
                <a:latin typeface="Times New Roman" pitchFamily="18" charset="0"/>
                <a:ea typeface="+mn-ea"/>
                <a:cs typeface="+mn-cs"/>
              </a:rPr>
              <a:t> C</a:t>
            </a:r>
            <a:r>
              <a:rPr kumimoji="1" lang="fr-FR" sz="1200" kern="1200" dirty="0">
                <a:solidFill>
                  <a:schemeClr val="tx1"/>
                </a:solidFill>
                <a:effectLst/>
                <a:latin typeface="Times New Roman" pitchFamily="18" charset="0"/>
                <a:ea typeface="+mn-ea"/>
                <a:cs typeface="+mn-cs"/>
              </a:rPr>
              <a:t>es résultats sont-ils cohérents par rapport aux connaissances et études antérieures? (</a:t>
            </a:r>
            <a:r>
              <a:rPr lang="fr-FR" altLang="fr-FR" dirty="0"/>
              <a:t>éléments factuels présentés dans l’introduction et/ou dans la discussion)</a:t>
            </a:r>
            <a:endParaRPr kumimoji="1" lang="fr-FR" sz="1200" kern="1200" dirty="0">
              <a:solidFill>
                <a:schemeClr val="tx1"/>
              </a:solidFill>
              <a:effectLst/>
              <a:latin typeface="Times New Roman" pitchFamily="18"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4. </a:t>
            </a:r>
            <a:r>
              <a:rPr lang="fr-FR" sz="1200" b="1" dirty="0"/>
              <a:t>La LCA compte toujours à l’EDN!...</a:t>
            </a:r>
            <a:r>
              <a:rPr lang="fr-FR" sz="1200" b="1" dirty="0">
                <a:sym typeface="Wingdings" panose="05000000000000000000" pitchFamily="2" charset="2"/>
              </a:rPr>
              <a:t></a:t>
            </a:r>
            <a:endParaRPr lang="fr-FR" sz="1200" b="1" dirty="0"/>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endParaRPr lang="fr-FR" altLang="fr-FR" b="1" dirty="0"/>
          </a:p>
        </p:txBody>
      </p:sp>
      <p:sp>
        <p:nvSpPr>
          <p:cNvPr id="15364"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defRPr>
            </a:lvl1pPr>
            <a:lvl2pPr marL="742950" indent="-285750">
              <a:defRPr sz="2400">
                <a:solidFill>
                  <a:schemeClr val="tx1"/>
                </a:solidFill>
                <a:latin typeface="Garamond" panose="02020404030301010803" pitchFamily="18" charset="0"/>
              </a:defRPr>
            </a:lvl2pPr>
            <a:lvl3pPr marL="1143000" indent="-228600">
              <a:defRPr sz="2400">
                <a:solidFill>
                  <a:schemeClr val="tx1"/>
                </a:solidFill>
                <a:latin typeface="Garamond" panose="02020404030301010803" pitchFamily="18" charset="0"/>
              </a:defRPr>
            </a:lvl3pPr>
            <a:lvl4pPr marL="1600200" indent="-228600">
              <a:defRPr sz="2400">
                <a:solidFill>
                  <a:schemeClr val="tx1"/>
                </a:solidFill>
                <a:latin typeface="Garamond" panose="02020404030301010803" pitchFamily="18" charset="0"/>
              </a:defRPr>
            </a:lvl4pPr>
            <a:lvl5pPr marL="2057400" indent="-22860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fld id="{A65632B3-55A2-4EBC-A596-A0A7151FDEF4}" type="slidenum">
              <a:rPr lang="fr-FR" altLang="fr-FR" sz="1200" smtClean="0">
                <a:latin typeface="Times New Roman" panose="02020603050405020304" pitchFamily="18" charset="0"/>
              </a:rPr>
              <a:pPr/>
              <a:t>9</a:t>
            </a:fld>
            <a:endParaRPr lang="fr-FR" altLang="fr-FR" sz="1200">
              <a:latin typeface="Times New Roman" panose="02020603050405020304" pitchFamily="18" charset="0"/>
            </a:endParaRPr>
          </a:p>
        </p:txBody>
      </p:sp>
    </p:spTree>
    <p:extLst>
      <p:ext uri="{BB962C8B-B14F-4D97-AF65-F5344CB8AC3E}">
        <p14:creationId xmlns:p14="http://schemas.microsoft.com/office/powerpoint/2010/main" val="2345695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notes 2"/>
          <p:cNvSpPr>
            <a:spLocks noGrp="1"/>
          </p:cNvSpPr>
          <p:nvPr>
            <p:ph type="body" idx="1"/>
          </p:nvPr>
        </p:nvSpPr>
        <p:spPr/>
        <p:txBody>
          <a:bodyPr/>
          <a:lstStyle/>
          <a:p>
            <a:r>
              <a:rPr lang="fr-FR" dirty="0"/>
              <a:t>Avant de débuter la lecture critique d’article il faut apprendre à lire un article scientifique</a:t>
            </a:r>
          </a:p>
          <a:p>
            <a:r>
              <a:rPr lang="fr-FR" dirty="0"/>
              <a:t>C’est le deuxième objectif pédagogique de ce cours, vous apprendre la méthode de lecture d’un article scientifique.</a:t>
            </a:r>
          </a:p>
          <a:p>
            <a:r>
              <a:rPr lang="fr-FR" dirty="0"/>
              <a:t>Pour cela nous avons fait une petite vidéo que nous vous conseillons de regarder</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fr-FR" sz="1200" kern="1200" dirty="0">
                <a:solidFill>
                  <a:schemeClr val="tx1"/>
                </a:solidFill>
                <a:effectLst/>
                <a:latin typeface="Times New Roman" pitchFamily="18" charset="0"/>
                <a:ea typeface="+mn-ea"/>
                <a:cs typeface="+mn-cs"/>
              </a:rPr>
              <a:t>Un article scientifique présente une structure dont l’acronyme est « </a:t>
            </a:r>
            <a:r>
              <a:rPr kumimoji="1" lang="fr-FR" sz="1200" kern="1200" dirty="0" err="1">
                <a:solidFill>
                  <a:schemeClr val="tx1"/>
                </a:solidFill>
                <a:effectLst/>
                <a:latin typeface="Times New Roman" pitchFamily="18" charset="0"/>
                <a:ea typeface="+mn-ea"/>
                <a:cs typeface="+mn-cs"/>
              </a:rPr>
              <a:t>IMReD</a:t>
            </a:r>
            <a:r>
              <a:rPr kumimoji="1" lang="fr-FR" sz="1200" kern="1200" dirty="0">
                <a:solidFill>
                  <a:schemeClr val="tx1"/>
                </a:solidFill>
                <a:effectLst/>
                <a:latin typeface="Times New Roman" pitchFamily="18" charset="0"/>
                <a:ea typeface="+mn-ea"/>
                <a:cs typeface="+mn-cs"/>
              </a:rPr>
              <a:t> » : I pour </a:t>
            </a:r>
            <a:r>
              <a:rPr kumimoji="1" lang="fr-FR" sz="1200" b="1" kern="1200" dirty="0">
                <a:solidFill>
                  <a:schemeClr val="tx1"/>
                </a:solidFill>
                <a:effectLst/>
                <a:latin typeface="Times New Roman" pitchFamily="18" charset="0"/>
                <a:ea typeface="+mn-ea"/>
                <a:cs typeface="+mn-cs"/>
              </a:rPr>
              <a:t>Introduction</a:t>
            </a:r>
            <a:r>
              <a:rPr kumimoji="1" lang="fr-FR" sz="1200" kern="1200" dirty="0">
                <a:solidFill>
                  <a:schemeClr val="tx1"/>
                </a:solidFill>
                <a:effectLst/>
                <a:latin typeface="Times New Roman" pitchFamily="18" charset="0"/>
                <a:ea typeface="+mn-ea"/>
                <a:cs typeface="+mn-cs"/>
              </a:rPr>
              <a:t>, M pour </a:t>
            </a:r>
            <a:r>
              <a:rPr kumimoji="1" lang="fr-FR" sz="1200" b="1" kern="1200" dirty="0">
                <a:solidFill>
                  <a:schemeClr val="tx1"/>
                </a:solidFill>
                <a:effectLst/>
                <a:latin typeface="Times New Roman" pitchFamily="18" charset="0"/>
                <a:ea typeface="+mn-ea"/>
                <a:cs typeface="+mn-cs"/>
              </a:rPr>
              <a:t>Méthodes</a:t>
            </a:r>
            <a:r>
              <a:rPr kumimoji="1" lang="fr-FR" sz="1200" kern="1200" dirty="0">
                <a:solidFill>
                  <a:schemeClr val="tx1"/>
                </a:solidFill>
                <a:effectLst/>
                <a:latin typeface="Times New Roman" pitchFamily="18" charset="0"/>
                <a:ea typeface="+mn-ea"/>
                <a:cs typeface="+mn-cs"/>
              </a:rPr>
              <a:t>, R pour </a:t>
            </a:r>
            <a:r>
              <a:rPr kumimoji="1" lang="fr-FR" sz="1200" b="1" kern="1200" dirty="0">
                <a:solidFill>
                  <a:schemeClr val="tx1"/>
                </a:solidFill>
                <a:effectLst/>
                <a:latin typeface="Times New Roman" pitchFamily="18" charset="0"/>
                <a:ea typeface="+mn-ea"/>
                <a:cs typeface="+mn-cs"/>
              </a:rPr>
              <a:t>Résultats</a:t>
            </a:r>
            <a:r>
              <a:rPr kumimoji="1" lang="fr-FR" sz="1200" kern="1200" dirty="0">
                <a:solidFill>
                  <a:schemeClr val="tx1"/>
                </a:solidFill>
                <a:effectLst/>
                <a:latin typeface="Times New Roman" pitchFamily="18" charset="0"/>
                <a:ea typeface="+mn-ea"/>
                <a:cs typeface="+mn-cs"/>
              </a:rPr>
              <a:t>, </a:t>
            </a:r>
            <a:r>
              <a:rPr kumimoji="1" lang="fr-FR" sz="1200" u="sng" kern="1200" dirty="0">
                <a:solidFill>
                  <a:schemeClr val="tx1"/>
                </a:solidFill>
                <a:effectLst/>
                <a:latin typeface="Times New Roman" pitchFamily="18" charset="0"/>
                <a:ea typeface="+mn-ea"/>
                <a:cs typeface="+mn-cs"/>
              </a:rPr>
              <a:t>et</a:t>
            </a:r>
            <a:r>
              <a:rPr kumimoji="1" lang="fr-FR" sz="1200" kern="1200" dirty="0">
                <a:solidFill>
                  <a:schemeClr val="tx1"/>
                </a:solidFill>
                <a:effectLst/>
                <a:latin typeface="Times New Roman" pitchFamily="18" charset="0"/>
                <a:ea typeface="+mn-ea"/>
                <a:cs typeface="+mn-cs"/>
              </a:rPr>
              <a:t> (le « e » de </a:t>
            </a:r>
            <a:r>
              <a:rPr kumimoji="1" lang="fr-FR" sz="1200" kern="1200" dirty="0" err="1">
                <a:solidFill>
                  <a:schemeClr val="tx1"/>
                </a:solidFill>
                <a:effectLst/>
                <a:latin typeface="Times New Roman" pitchFamily="18" charset="0"/>
                <a:ea typeface="+mn-ea"/>
                <a:cs typeface="+mn-cs"/>
              </a:rPr>
              <a:t>IMReD</a:t>
            </a:r>
            <a:r>
              <a:rPr kumimoji="1" lang="fr-FR" sz="1200" kern="1200" dirty="0">
                <a:solidFill>
                  <a:schemeClr val="tx1"/>
                </a:solidFill>
                <a:effectLst/>
                <a:latin typeface="Times New Roman" pitchFamily="18" charset="0"/>
                <a:ea typeface="+mn-ea"/>
                <a:cs typeface="+mn-cs"/>
              </a:rPr>
              <a:t>) D pour </a:t>
            </a:r>
            <a:r>
              <a:rPr kumimoji="1" lang="fr-FR" sz="1200" b="1" kern="1200" dirty="0">
                <a:solidFill>
                  <a:schemeClr val="tx1"/>
                </a:solidFill>
                <a:effectLst/>
                <a:latin typeface="Times New Roman" pitchFamily="18" charset="0"/>
                <a:ea typeface="+mn-ea"/>
                <a:cs typeface="+mn-cs"/>
              </a:rPr>
              <a:t>Discussion/conclusion</a:t>
            </a:r>
            <a:r>
              <a:rPr kumimoji="1" lang="fr-FR" sz="1200" kern="1200" dirty="0">
                <a:solidFill>
                  <a:schemeClr val="tx1"/>
                </a:solidFill>
                <a:effectLst/>
                <a:latin typeface="Times New Roman" pitchFamily="18" charset="0"/>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fr-FR" sz="1200" kern="1200" dirty="0">
              <a:solidFill>
                <a:schemeClr val="tx1"/>
              </a:solidFill>
              <a:effectLst/>
              <a:latin typeface="Times New Roman" pitchFamily="18" charset="0"/>
              <a:ea typeface="+mn-ea"/>
              <a:cs typeface="+mn-cs"/>
            </a:endParaRPr>
          </a:p>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pPr>
              <a:defRPr/>
            </a:pPr>
            <a:fld id="{7CE1236A-2CC6-4D2A-89D3-CD6B011127A2}" type="slidenum">
              <a:rPr lang="fr-FR" altLang="fr-FR" smtClean="0"/>
              <a:pPr>
                <a:defRPr/>
              </a:pPr>
              <a:t>10</a:t>
            </a:fld>
            <a:endParaRPr lang="fr-FR" altLang="fr-FR"/>
          </a:p>
        </p:txBody>
      </p:sp>
    </p:spTree>
    <p:extLst>
      <p:ext uri="{BB962C8B-B14F-4D97-AF65-F5344CB8AC3E}">
        <p14:creationId xmlns:p14="http://schemas.microsoft.com/office/powerpoint/2010/main" val="851958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75897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254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endParaRPr lang="en-US"/>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a:defRPr>
                <a:latin typeface="Garamond" charset="0"/>
              </a:defRPr>
            </a:lvl1pPr>
          </a:lstStyle>
          <a:p>
            <a:pPr>
              <a:defRPr/>
            </a:pPr>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a:defRPr>
                <a:latin typeface="Garamond" charset="0"/>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a:defRPr>
                <a:latin typeface="Garamond" charset="0"/>
              </a:defRPr>
            </a:lvl1pPr>
          </a:lstStyle>
          <a:p>
            <a:pPr>
              <a:defRPr/>
            </a:pPr>
            <a:fld id="{975A4691-91CB-4B49-808E-F43C79B1E7A5}" type="slidenum">
              <a:rPr lang="fr-FR" altLang="fr-FR"/>
              <a:pPr>
                <a:defRPr/>
              </a:pPr>
              <a:t>‹N°›</a:t>
            </a:fld>
            <a:endParaRPr lang="fr-FR" altLang="fr-FR"/>
          </a:p>
        </p:txBody>
      </p:sp>
    </p:spTree>
    <p:extLst>
      <p:ext uri="{BB962C8B-B14F-4D97-AF65-F5344CB8AC3E}">
        <p14:creationId xmlns:p14="http://schemas.microsoft.com/office/powerpoint/2010/main" val="215862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a:defRPr>
                <a:latin typeface="Garamond" charset="0"/>
              </a:defRPr>
            </a:lvl1pPr>
          </a:lstStyle>
          <a:p>
            <a:pPr>
              <a:defRPr/>
            </a:pPr>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a:defRPr>
                <a:latin typeface="Garamond" charset="0"/>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a:defRPr>
                <a:latin typeface="Garamond" charset="0"/>
              </a:defRPr>
            </a:lvl1pPr>
          </a:lstStyle>
          <a:p>
            <a:pPr>
              <a:defRPr/>
            </a:pPr>
            <a:fld id="{5B83D243-C88B-4248-BC22-037D82126A6D}" type="slidenum">
              <a:rPr lang="fr-FR" altLang="fr-FR"/>
              <a:pPr>
                <a:defRPr/>
              </a:pPr>
              <a:t>‹N°›</a:t>
            </a:fld>
            <a:endParaRPr lang="fr-FR" altLang="fr-FR"/>
          </a:p>
        </p:txBody>
      </p:sp>
    </p:spTree>
    <p:extLst>
      <p:ext uri="{BB962C8B-B14F-4D97-AF65-F5344CB8AC3E}">
        <p14:creationId xmlns:p14="http://schemas.microsoft.com/office/powerpoint/2010/main" val="895709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a:xfrm>
            <a:off x="457200" y="6356350"/>
            <a:ext cx="2133600" cy="365125"/>
          </a:xfrm>
          <a:prstGeom prst="rect">
            <a:avLst/>
          </a:prstGeom>
        </p:spPr>
        <p:txBody>
          <a:bodyPr/>
          <a:lstStyle>
            <a:lvl1pPr>
              <a:defRPr>
                <a:latin typeface="Garamond" charset="0"/>
              </a:defRPr>
            </a:lvl1pPr>
          </a:lstStyle>
          <a:p>
            <a:pPr>
              <a:defRPr/>
            </a:pPr>
            <a:endParaRPr lang="fr-FR"/>
          </a:p>
        </p:txBody>
      </p:sp>
      <p:sp>
        <p:nvSpPr>
          <p:cNvPr id="3" name="Espace réservé du pied de page 4"/>
          <p:cNvSpPr>
            <a:spLocks noGrp="1"/>
          </p:cNvSpPr>
          <p:nvPr>
            <p:ph type="ftr" sz="quarter" idx="11"/>
          </p:nvPr>
        </p:nvSpPr>
        <p:spPr>
          <a:xfrm>
            <a:off x="3124200" y="6356350"/>
            <a:ext cx="2895600" cy="365125"/>
          </a:xfrm>
          <a:prstGeom prst="rect">
            <a:avLst/>
          </a:prstGeom>
        </p:spPr>
        <p:txBody>
          <a:bodyPr/>
          <a:lstStyle>
            <a:lvl1pPr>
              <a:defRPr>
                <a:latin typeface="Garamond" charset="0"/>
              </a:defRPr>
            </a:lvl1pPr>
          </a:lstStyle>
          <a:p>
            <a:pPr>
              <a:defRPr/>
            </a:pPr>
            <a:endParaRPr lang="fr-FR"/>
          </a:p>
        </p:txBody>
      </p:sp>
      <p:sp>
        <p:nvSpPr>
          <p:cNvPr id="4" name="Espace réservé du numéro de diapositive 5"/>
          <p:cNvSpPr>
            <a:spLocks noGrp="1"/>
          </p:cNvSpPr>
          <p:nvPr>
            <p:ph type="sldNum" sz="quarter" idx="12"/>
          </p:nvPr>
        </p:nvSpPr>
        <p:spPr>
          <a:xfrm>
            <a:off x="6553200" y="6356350"/>
            <a:ext cx="2133600" cy="365125"/>
          </a:xfrm>
          <a:prstGeom prst="rect">
            <a:avLst/>
          </a:prstGeom>
        </p:spPr>
        <p:txBody>
          <a:bodyPr/>
          <a:lstStyle>
            <a:lvl1pPr>
              <a:defRPr>
                <a:latin typeface="Garamond" charset="0"/>
              </a:defRPr>
            </a:lvl1pPr>
          </a:lstStyle>
          <a:p>
            <a:pPr>
              <a:defRPr/>
            </a:pPr>
            <a:fld id="{CBAA5B79-964A-4FBC-ABBD-1DB548FEBF53}" type="slidenum">
              <a:rPr lang="fr-FR" altLang="fr-FR"/>
              <a:pPr>
                <a:defRPr/>
              </a:pPr>
              <a:t>‹N°›</a:t>
            </a:fld>
            <a:endParaRPr lang="fr-FR" altLang="fr-FR"/>
          </a:p>
        </p:txBody>
      </p:sp>
    </p:spTree>
    <p:extLst>
      <p:ext uri="{BB962C8B-B14F-4D97-AF65-F5344CB8AC3E}">
        <p14:creationId xmlns:p14="http://schemas.microsoft.com/office/powerpoint/2010/main" val="4161474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68313" y="191611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pour modifier le style du titre</a:t>
            </a:r>
            <a:endParaRPr lang="fr-BE" altLang="fr-FR"/>
          </a:p>
        </p:txBody>
      </p:sp>
      <p:pic>
        <p:nvPicPr>
          <p:cNvPr id="1027" name="Picture 3" descr="D:\Donnée 2\Monique\Appels à projets 2012-2013\Diaporama LYON EST\bas-de-pag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538" y="5780088"/>
            <a:ext cx="77597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5" r:id="rId1"/>
    <p:sldLayoutId id="2147483794" r:id="rId2"/>
    <p:sldLayoutId id="2147483796" r:id="rId3"/>
    <p:sldLayoutId id="2147483797" r:id="rId4"/>
    <p:sldLayoutId id="2147483798" r:id="rId5"/>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hyperlink" Target="https://mediacenter.univ-lyon1.fr/videos/?video=MEDIA171220134747851" TargetMode="Externa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5.xml"/><Relationship Id="rId7" Type="http://schemas.openxmlformats.org/officeDocument/2006/relationships/image" Target="../media/image16.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4.png"/><Relationship Id="rId4" Type="http://schemas.openxmlformats.org/officeDocument/2006/relationships/notesSlide" Target="../notesSlides/notesSlide13.xml"/><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png"/><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wma"/><Relationship Id="rId1" Type="http://schemas.microsoft.com/office/2007/relationships/media" Target="../media/media17.wma"/><Relationship Id="rId5" Type="http://schemas.openxmlformats.org/officeDocument/2006/relationships/image" Target="../media/image4.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4.png"/><Relationship Id="rId5" Type="http://schemas.openxmlformats.org/officeDocument/2006/relationships/image" Target="../media/image21.jpe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4.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1.wma"/><Relationship Id="rId1" Type="http://schemas.microsoft.com/office/2007/relationships/media" Target="../media/media21.wma"/><Relationship Id="rId6" Type="http://schemas.openxmlformats.org/officeDocument/2006/relationships/image" Target="../media/image22.png"/><Relationship Id="rId5" Type="http://schemas.openxmlformats.org/officeDocument/2006/relationships/image" Target="../media/image4.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2.png"/><Relationship Id="rId5" Type="http://schemas.openxmlformats.org/officeDocument/2006/relationships/image" Target="../media/image23.jpe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24.m4a"/><Relationship Id="rId7" Type="http://schemas.openxmlformats.org/officeDocument/2006/relationships/image" Target="../media/image4.png"/><Relationship Id="rId2" Type="http://schemas.openxmlformats.org/officeDocument/2006/relationships/audio" Target="../media/media23.wma"/><Relationship Id="rId1" Type="http://schemas.microsoft.com/office/2007/relationships/media" Target="../media/media23.wma"/><Relationship Id="rId6" Type="http://schemas.openxmlformats.org/officeDocument/2006/relationships/notesSlide" Target="../notesSlides/notesSlide25.xml"/><Relationship Id="rId5" Type="http://schemas.openxmlformats.org/officeDocument/2006/relationships/slideLayout" Target="../slideLayouts/slideLayout5.xml"/><Relationship Id="rId4" Type="http://schemas.openxmlformats.org/officeDocument/2006/relationships/audio" Target="../media/media24.m4a"/></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4.png"/><Relationship Id="rId5" Type="http://schemas.openxmlformats.org/officeDocument/2006/relationships/image" Target="../media/image19.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4.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4.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29.xml"/><Relationship Id="rId3" Type="http://schemas.microsoft.com/office/2007/relationships/media" Target="../media/media29.m4a"/><Relationship Id="rId7" Type="http://schemas.openxmlformats.org/officeDocument/2006/relationships/slideLayout" Target="../slideLayouts/slideLayout5.xml"/><Relationship Id="rId2" Type="http://schemas.openxmlformats.org/officeDocument/2006/relationships/audio" Target="../media/media28.wma"/><Relationship Id="rId1" Type="http://schemas.microsoft.com/office/2007/relationships/media" Target="../media/media28.wma"/><Relationship Id="rId6" Type="http://schemas.openxmlformats.org/officeDocument/2006/relationships/audio" Target="../media/media30.m4a"/><Relationship Id="rId5" Type="http://schemas.microsoft.com/office/2007/relationships/media" Target="../media/media30.m4a"/><Relationship Id="rId4" Type="http://schemas.openxmlformats.org/officeDocument/2006/relationships/audio" Target="../media/media29.m4a"/><Relationship Id="rId9"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4.pn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4.png"/><Relationship Id="rId5" Type="http://schemas.openxmlformats.org/officeDocument/2006/relationships/image" Target="../media/image24.jpe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4.png"/><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image" Target="../media/image28.jpe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27.jpeg"/><Relationship Id="rId5" Type="http://schemas.openxmlformats.org/officeDocument/2006/relationships/image" Target="../media/image25.jpeg"/><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slideLayout" Target="../slideLayouts/slideLayout4.xml"/><Relationship Id="rId7" Type="http://schemas.openxmlformats.org/officeDocument/2006/relationships/image" Target="../media/image30.png"/><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19.png"/><Relationship Id="rId5" Type="http://schemas.openxmlformats.org/officeDocument/2006/relationships/image" Target="../media/image29.gif"/><Relationship Id="rId10" Type="http://schemas.openxmlformats.org/officeDocument/2006/relationships/image" Target="../media/image4.png"/><Relationship Id="rId4" Type="http://schemas.openxmlformats.org/officeDocument/2006/relationships/notesSlide" Target="../notesSlides/notesSlide35.xml"/><Relationship Id="rId9" Type="http://schemas.openxmlformats.org/officeDocument/2006/relationships/image" Target="../media/image32.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4.png"/><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4.png"/><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4.png"/><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0.wma"/><Relationship Id="rId1" Type="http://schemas.microsoft.com/office/2007/relationships/media" Target="../media/media40.wma"/><Relationship Id="rId5" Type="http://schemas.openxmlformats.org/officeDocument/2006/relationships/image" Target="../media/image4.png"/><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4.png"/><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4.png"/><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3.m4a"/><Relationship Id="rId1" Type="http://schemas.microsoft.com/office/2007/relationships/media" Target="../media/media43.m4a"/><Relationship Id="rId5" Type="http://schemas.openxmlformats.org/officeDocument/2006/relationships/image" Target="../media/image4.png"/><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4.wma"/><Relationship Id="rId1" Type="http://schemas.microsoft.com/office/2007/relationships/media" Target="../media/media44.wma"/><Relationship Id="rId5" Type="http://schemas.openxmlformats.org/officeDocument/2006/relationships/image" Target="../media/image4.png"/><Relationship Id="rId4"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5.wma"/><Relationship Id="rId1" Type="http://schemas.microsoft.com/office/2007/relationships/media" Target="../media/media45.wma"/><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6.m4a"/><Relationship Id="rId1" Type="http://schemas.microsoft.com/office/2007/relationships/media" Target="../media/media46.m4a"/><Relationship Id="rId5" Type="http://schemas.openxmlformats.org/officeDocument/2006/relationships/image" Target="../media/image4.png"/><Relationship Id="rId4" Type="http://schemas.openxmlformats.org/officeDocument/2006/relationships/hyperlink" Target="mailto:anne-marie.schott-pethelaz@chu-lyon.fr"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3.wma"/><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4.xml"/><Relationship Id="rId7" Type="http://schemas.openxmlformats.org/officeDocument/2006/relationships/slide" Target="slide6.xml"/><Relationship Id="rId2" Type="http://schemas.openxmlformats.org/officeDocument/2006/relationships/audio" Target="../media/media4.wma"/><Relationship Id="rId1" Type="http://schemas.microsoft.com/office/2007/relationships/media" Target="../media/media4.wm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sides.uness.fr/elearning/course/view.php?id=37576#section-0" TargetMode="External"/><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tmp"/><Relationship Id="rId5" Type="http://schemas.openxmlformats.org/officeDocument/2006/relationships/image" Target="../media/image7.png"/><Relationship Id="rId4" Type="http://schemas.openxmlformats.org/officeDocument/2006/relationships/hyperlink" Target="https://mediacenter.univ-lyon1.fr/videos/?video=MEDIA171220134747851"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wma"/><Relationship Id="rId1" Type="http://schemas.microsoft.com/office/2007/relationships/media" Target="../media/media5.wm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Sous-titre 2"/>
          <p:cNvSpPr>
            <a:spLocks noGrp="1"/>
          </p:cNvSpPr>
          <p:nvPr>
            <p:ph type="subTitle" idx="1"/>
          </p:nvPr>
        </p:nvSpPr>
        <p:spPr>
          <a:xfrm>
            <a:off x="1259632" y="3363341"/>
            <a:ext cx="6400800" cy="622300"/>
          </a:xfrm>
        </p:spPr>
        <p:txBody>
          <a:bodyPr/>
          <a:lstStyle/>
          <a:p>
            <a:pPr eaLnBrk="1" hangingPunct="1"/>
            <a:r>
              <a:rPr lang="fr-FR" altLang="fr-FR">
                <a:solidFill>
                  <a:srgbClr val="031015"/>
                </a:solidFill>
              </a:rPr>
              <a:t>27/08/2026</a:t>
            </a:r>
            <a:endParaRPr lang="fr-FR" altLang="fr-FR" dirty="0">
              <a:solidFill>
                <a:srgbClr val="031015"/>
              </a:solidFill>
            </a:endParaRPr>
          </a:p>
        </p:txBody>
      </p:sp>
      <p:sp>
        <p:nvSpPr>
          <p:cNvPr id="2" name="Rectangle 1"/>
          <p:cNvSpPr/>
          <p:nvPr/>
        </p:nvSpPr>
        <p:spPr>
          <a:xfrm>
            <a:off x="-445792" y="417625"/>
            <a:ext cx="9900592" cy="954107"/>
          </a:xfrm>
          <a:prstGeom prst="rect">
            <a:avLst/>
          </a:prstGeom>
        </p:spPr>
        <p:txBody>
          <a:bodyPr wrap="square">
            <a:spAutoFit/>
          </a:bodyPr>
          <a:lstStyle/>
          <a:p>
            <a:pPr algn="ctr">
              <a:defRPr/>
            </a:pPr>
            <a:r>
              <a:rPr lang="fr-FR" sz="2800" b="1" dirty="0">
                <a:solidFill>
                  <a:srgbClr val="0070C0"/>
                </a:solidFill>
                <a:latin typeface="+mj-lt"/>
                <a:ea typeface="+mj-ea"/>
                <a:cs typeface="+mj-cs"/>
              </a:rPr>
              <a:t>UE1 Santé Publique et Lecture Critique d’Article</a:t>
            </a:r>
          </a:p>
          <a:p>
            <a:pPr algn="ctr">
              <a:defRPr/>
            </a:pPr>
            <a:r>
              <a:rPr lang="fr-FR" sz="2800" b="1" dirty="0">
                <a:solidFill>
                  <a:srgbClr val="0070C0"/>
                </a:solidFill>
                <a:latin typeface="+mj-lt"/>
                <a:ea typeface="+mj-ea"/>
                <a:cs typeface="+mj-cs"/>
              </a:rPr>
              <a:t>DFGSM3</a:t>
            </a:r>
          </a:p>
        </p:txBody>
      </p:sp>
      <p:pic>
        <p:nvPicPr>
          <p:cNvPr id="5" name="Introduction AM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055802" y="3772328"/>
            <a:ext cx="1828566" cy="1014361"/>
          </a:xfrm>
          <a:prstGeom prst="rect">
            <a:avLst/>
          </a:prstGeom>
        </p:spPr>
      </p:pic>
      <p:sp>
        <p:nvSpPr>
          <p:cNvPr id="3" name="Espace réservé du numéro de diapositive 2">
            <a:extLst>
              <a:ext uri="{FF2B5EF4-FFF2-40B4-BE49-F238E27FC236}">
                <a16:creationId xmlns:a16="http://schemas.microsoft.com/office/drawing/2014/main" id="{F445E423-CD05-46C2-8356-2A7AD2A0D40D}"/>
              </a:ext>
            </a:extLst>
          </p:cNvPr>
          <p:cNvSpPr>
            <a:spLocks noGrp="1"/>
          </p:cNvSpPr>
          <p:nvPr>
            <p:ph type="sldNum" sz="quarter" idx="12"/>
          </p:nvPr>
        </p:nvSpPr>
        <p:spPr>
          <a:xfrm>
            <a:off x="8388000" y="6356350"/>
            <a:ext cx="2133600" cy="365125"/>
          </a:xfrm>
        </p:spPr>
        <p:txBody>
          <a:bodyPr/>
          <a:lstStyle/>
          <a:p>
            <a:pPr>
              <a:defRPr/>
            </a:pPr>
            <a:fld id="{975A4691-91CB-4B49-808E-F43C79B1E7A5}" type="slidenum">
              <a:rPr lang="fr-FR" altLang="fr-FR" smtClean="0"/>
              <a:pPr>
                <a:defRPr/>
              </a:pPr>
              <a:t>1</a:t>
            </a:fld>
            <a:endParaRPr lang="fr-FR" altLang="fr-FR" dirty="0"/>
          </a:p>
        </p:txBody>
      </p:sp>
      <p:sp>
        <p:nvSpPr>
          <p:cNvPr id="8" name="Titre 1">
            <a:extLst>
              <a:ext uri="{FF2B5EF4-FFF2-40B4-BE49-F238E27FC236}">
                <a16:creationId xmlns:a16="http://schemas.microsoft.com/office/drawing/2014/main" id="{639102B2-B30E-43BE-B019-1AE8CDB492A3}"/>
              </a:ext>
            </a:extLst>
          </p:cNvPr>
          <p:cNvSpPr txBox="1">
            <a:spLocks/>
          </p:cNvSpPr>
          <p:nvPr/>
        </p:nvSpPr>
        <p:spPr bwMode="auto">
          <a:xfrm>
            <a:off x="618304" y="1728874"/>
            <a:ext cx="7772400" cy="955774"/>
          </a:xfrm>
          <a:prstGeom prst="rect">
            <a:avLst/>
          </a:prstGeom>
          <a:noFill/>
          <a:ln>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r>
              <a:rPr lang="fr-FR" altLang="fr-FR" sz="3200"/>
              <a:t>Introduction à la LCA</a:t>
            </a:r>
            <a:endParaRPr lang="fr-FR" altLang="fr-FR" sz="3200" dirty="0"/>
          </a:p>
        </p:txBody>
      </p:sp>
      <p:sp>
        <p:nvSpPr>
          <p:cNvPr id="11" name="Rectangle 10">
            <a:extLst>
              <a:ext uri="{FF2B5EF4-FFF2-40B4-BE49-F238E27FC236}">
                <a16:creationId xmlns:a16="http://schemas.microsoft.com/office/drawing/2014/main" id="{3829BE1F-03A2-4DD3-8F1E-3072CFE551C5}"/>
              </a:ext>
            </a:extLst>
          </p:cNvPr>
          <p:cNvSpPr/>
          <p:nvPr/>
        </p:nvSpPr>
        <p:spPr>
          <a:xfrm>
            <a:off x="971600" y="4969252"/>
            <a:ext cx="7805117" cy="1323439"/>
          </a:xfrm>
          <a:prstGeom prst="rect">
            <a:avLst/>
          </a:prstGeom>
        </p:spPr>
        <p:txBody>
          <a:bodyPr wrap="square">
            <a:spAutoFit/>
          </a:bodyPr>
          <a:lstStyle/>
          <a:p>
            <a:pPr algn="ctr" eaLnBrk="1" hangingPunct="1"/>
            <a:r>
              <a:rPr lang="fr-FR" altLang="fr-FR" sz="2000" dirty="0">
                <a:solidFill>
                  <a:srgbClr val="031015"/>
                </a:solidFill>
                <a:latin typeface="Calibri" panose="020F0502020204030204" pitchFamily="34" charset="0"/>
                <a:cs typeface="Calibri" panose="020F0502020204030204" pitchFamily="34" charset="0"/>
              </a:rPr>
              <a:t>Ce </a:t>
            </a:r>
            <a:r>
              <a:rPr lang="fr-FR" altLang="fr-FR" sz="2000" dirty="0" err="1">
                <a:solidFill>
                  <a:srgbClr val="031015"/>
                </a:solidFill>
                <a:latin typeface="Calibri" panose="020F0502020204030204" pitchFamily="34" charset="0"/>
                <a:cs typeface="Calibri" panose="020F0502020204030204" pitchFamily="34" charset="0"/>
              </a:rPr>
              <a:t>powerpoint</a:t>
            </a:r>
            <a:r>
              <a:rPr lang="fr-FR" altLang="fr-FR" sz="2000" dirty="0">
                <a:solidFill>
                  <a:srgbClr val="031015"/>
                </a:solidFill>
                <a:latin typeface="Calibri" panose="020F0502020204030204" pitchFamily="34" charset="0"/>
                <a:cs typeface="Calibri" panose="020F0502020204030204" pitchFamily="34" charset="0"/>
              </a:rPr>
              <a:t> comporte un enregistrement audio</a:t>
            </a:r>
          </a:p>
          <a:p>
            <a:pPr algn="ctr" eaLnBrk="1" hangingPunct="1"/>
            <a:r>
              <a:rPr lang="fr-FR" altLang="fr-FR" sz="2000" dirty="0">
                <a:solidFill>
                  <a:srgbClr val="031015"/>
                </a:solidFill>
                <a:latin typeface="Calibri" panose="020F0502020204030204" pitchFamily="34" charset="0"/>
                <a:cs typeface="Calibri" panose="020F0502020204030204" pitchFamily="34" charset="0"/>
              </a:rPr>
              <a:t>Attention parfois ne fonctionne pas avec les Mac</a:t>
            </a:r>
          </a:p>
          <a:p>
            <a:pPr algn="ctr" eaLnBrk="1" hangingPunct="1"/>
            <a:r>
              <a:rPr lang="fr-FR" altLang="fr-FR" sz="2000" dirty="0">
                <a:solidFill>
                  <a:srgbClr val="031015"/>
                </a:solidFill>
                <a:latin typeface="Calibri" panose="020F0502020204030204" pitchFamily="34" charset="0"/>
                <a:cs typeface="Calibri" panose="020F0502020204030204" pitchFamily="34" charset="0"/>
              </a:rPr>
              <a:t>Aussi le texte audio est écrit intégralement dans le commentaire de chaque diapositive</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18841"/>
      </p:ext>
    </p:extLst>
  </p:cSld>
  <p:clrMapOvr>
    <a:masterClrMapping/>
  </p:clrMapOvr>
  <p:transition spd="slow" advTm="874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30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a:xfrm>
            <a:off x="428625" y="2357438"/>
            <a:ext cx="8229600" cy="1150872"/>
          </a:xfrm>
        </p:spPr>
        <p:txBody>
          <a:bodyPr/>
          <a:lstStyle/>
          <a:p>
            <a:pPr eaLnBrk="1" hangingPunct="1"/>
            <a:r>
              <a:rPr lang="fr-FR" altLang="fr-FR" b="1" dirty="0"/>
              <a:t>2. Lire un article scientifique</a:t>
            </a:r>
            <a:br>
              <a:rPr lang="fr-FR" altLang="fr-FR" b="1" dirty="0"/>
            </a:br>
            <a:r>
              <a:rPr lang="fr-FR" altLang="fr-FR" b="1" dirty="0"/>
              <a:t>La structure </a:t>
            </a:r>
            <a:r>
              <a:rPr lang="fr-FR" altLang="fr-FR" b="1" dirty="0" err="1"/>
              <a:t>IMReD</a:t>
            </a:r>
            <a:r>
              <a:rPr lang="fr-FR" altLang="fr-FR" b="1" dirty="0"/>
              <a:t>*</a:t>
            </a:r>
          </a:p>
        </p:txBody>
      </p:sp>
      <p:sp>
        <p:nvSpPr>
          <p:cNvPr id="3" name="Espace réservé du numéro de diapositive 2">
            <a:extLst>
              <a:ext uri="{FF2B5EF4-FFF2-40B4-BE49-F238E27FC236}">
                <a16:creationId xmlns:a16="http://schemas.microsoft.com/office/drawing/2014/main" id="{D857FFC1-E2F5-43ED-A72D-ABD0E3D7721D}"/>
              </a:ext>
            </a:extLst>
          </p:cNvPr>
          <p:cNvSpPr>
            <a:spLocks noGrp="1"/>
          </p:cNvSpPr>
          <p:nvPr>
            <p:ph type="sldNum" sz="quarter" idx="12"/>
          </p:nvPr>
        </p:nvSpPr>
        <p:spPr/>
        <p:txBody>
          <a:bodyPr/>
          <a:lstStyle/>
          <a:p>
            <a:pPr>
              <a:defRPr/>
            </a:pPr>
            <a:fld id="{5B83D243-C88B-4248-BC22-037D82126A6D}" type="slidenum">
              <a:rPr lang="fr-FR" altLang="fr-FR" smtClean="0"/>
              <a:pPr>
                <a:defRPr/>
              </a:pPr>
              <a:t>10</a:t>
            </a:fld>
            <a:endParaRPr lang="fr-FR" altLang="fr-FR"/>
          </a:p>
        </p:txBody>
      </p:sp>
      <p:sp>
        <p:nvSpPr>
          <p:cNvPr id="5" name="Rectangle 4">
            <a:extLst>
              <a:ext uri="{FF2B5EF4-FFF2-40B4-BE49-F238E27FC236}">
                <a16:creationId xmlns:a16="http://schemas.microsoft.com/office/drawing/2014/main" id="{2B09D62F-30BA-464A-A2D6-1D7C21B51A4B}"/>
              </a:ext>
            </a:extLst>
          </p:cNvPr>
          <p:cNvSpPr/>
          <p:nvPr/>
        </p:nvSpPr>
        <p:spPr>
          <a:xfrm>
            <a:off x="503040" y="4114355"/>
            <a:ext cx="8640960" cy="1938992"/>
          </a:xfrm>
          <a:prstGeom prst="rect">
            <a:avLst/>
          </a:prstGeom>
        </p:spPr>
        <p:txBody>
          <a:bodyPr wrap="square">
            <a:spAutoFit/>
          </a:bodyPr>
          <a:lstStyle/>
          <a:p>
            <a:pPr eaLnBrk="1" hangingPunct="1"/>
            <a:r>
              <a:rPr kumimoji="1" lang="fr-FR" dirty="0">
                <a:latin typeface="Times New Roman" pitchFamily="18" charset="0"/>
              </a:rPr>
              <a:t>petite vidéo pour vous montrer la méthode de lecture d’un article scientifique : lien disponible sur MOODLE</a:t>
            </a:r>
          </a:p>
          <a:p>
            <a:pPr eaLnBrk="1" hangingPunct="1"/>
            <a:r>
              <a:rPr lang="en-US" dirty="0">
                <a:hlinkClick r:id="rId5"/>
              </a:rPr>
              <a:t>https://mediacenter.univ-lyon1.fr/videos/?video=MEDIA171220134747851</a:t>
            </a:r>
            <a:endParaRPr lang="en-US" dirty="0"/>
          </a:p>
          <a:p>
            <a:pPr eaLnBrk="1" hangingPunct="1"/>
            <a:endParaRPr kumimoji="1" lang="fr-FR" dirty="0">
              <a:latin typeface="Times New Roman" pitchFamily="18" charset="0"/>
              <a:cs typeface="Arial" panose="020B0604020202020204" pitchFamily="34" charset="0"/>
            </a:endParaRPr>
          </a:p>
        </p:txBody>
      </p:sp>
      <p:pic>
        <p:nvPicPr>
          <p:cNvPr id="2" name="Son enregistré">
            <a:hlinkClick r:id="" action="ppaction://media"/>
            <a:extLst>
              <a:ext uri="{FF2B5EF4-FFF2-40B4-BE49-F238E27FC236}">
                <a16:creationId xmlns:a16="http://schemas.microsoft.com/office/drawing/2014/main" id="{4925AB81-06D3-4447-9806-CEFBF3AA707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840046594"/>
      </p:ext>
    </p:extLst>
  </p:cSld>
  <p:clrMapOvr>
    <a:masterClrMapping/>
  </p:clrMapOvr>
  <p:transition spd="slow" advTm="640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5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D4890B8B-05B7-4F0B-B986-A47235E55108}"/>
              </a:ext>
            </a:extLst>
          </p:cNvPr>
          <p:cNvSpPr>
            <a:spLocks noGrp="1"/>
          </p:cNvSpPr>
          <p:nvPr>
            <p:ph type="sldNum" sz="quarter" idx="12"/>
          </p:nvPr>
        </p:nvSpPr>
        <p:spPr>
          <a:xfrm>
            <a:off x="7812360" y="6381750"/>
            <a:ext cx="874440" cy="339725"/>
          </a:xfrm>
        </p:spPr>
        <p:txBody>
          <a:bodyPr/>
          <a:lstStyle/>
          <a:p>
            <a:pPr>
              <a:defRPr/>
            </a:pPr>
            <a:fld id="{CBAA5B79-964A-4FBC-ABBD-1DB548FEBF53}" type="slidenum">
              <a:rPr lang="fr-FR" altLang="fr-FR" smtClean="0"/>
              <a:pPr>
                <a:defRPr/>
              </a:pPr>
              <a:t>11</a:t>
            </a:fld>
            <a:endParaRPr lang="fr-FR" altLang="fr-FR" dirty="0"/>
          </a:p>
        </p:txBody>
      </p:sp>
      <p:pic>
        <p:nvPicPr>
          <p:cNvPr id="4" name="Image 3">
            <a:extLst>
              <a:ext uri="{FF2B5EF4-FFF2-40B4-BE49-F238E27FC236}">
                <a16:creationId xmlns:a16="http://schemas.microsoft.com/office/drawing/2014/main" id="{FB79FBC2-ABE0-44DC-814F-A908FE85EF8A}"/>
              </a:ext>
            </a:extLst>
          </p:cNvPr>
          <p:cNvPicPr>
            <a:picLocks noChangeAspect="1"/>
          </p:cNvPicPr>
          <p:nvPr/>
        </p:nvPicPr>
        <p:blipFill rotWithShape="1">
          <a:blip r:embed="rId5"/>
          <a:srcRect b="25490"/>
          <a:stretch/>
        </p:blipFill>
        <p:spPr>
          <a:xfrm>
            <a:off x="1020565" y="874041"/>
            <a:ext cx="4942630" cy="5109915"/>
          </a:xfrm>
          <a:prstGeom prst="rect">
            <a:avLst/>
          </a:prstGeom>
          <a:ln>
            <a:solidFill>
              <a:schemeClr val="tx1"/>
            </a:solidFill>
          </a:ln>
        </p:spPr>
      </p:pic>
      <p:sp>
        <p:nvSpPr>
          <p:cNvPr id="9" name="Rectangle 6">
            <a:extLst>
              <a:ext uri="{FF2B5EF4-FFF2-40B4-BE49-F238E27FC236}">
                <a16:creationId xmlns:a16="http://schemas.microsoft.com/office/drawing/2014/main" id="{65F8EE50-5A58-4C2B-B78F-A50D498F659E}"/>
              </a:ext>
            </a:extLst>
          </p:cNvPr>
          <p:cNvSpPr>
            <a:spLocks noChangeArrowheads="1"/>
          </p:cNvSpPr>
          <p:nvPr/>
        </p:nvSpPr>
        <p:spPr bwMode="auto">
          <a:xfrm>
            <a:off x="5796136" y="2996920"/>
            <a:ext cx="2638944" cy="1631216"/>
          </a:xfrm>
          <a:prstGeom prst="rect">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000" dirty="0">
                <a:cs typeface="Arial" panose="020B0604020202020204" pitchFamily="34" charset="0"/>
              </a:rPr>
              <a:t>Résumé structuré :</a:t>
            </a:r>
          </a:p>
          <a:p>
            <a:pPr algn="ctr" eaLnBrk="1" hangingPunct="1">
              <a:spcBef>
                <a:spcPct val="0"/>
              </a:spcBef>
              <a:buFontTx/>
              <a:buNone/>
            </a:pPr>
            <a:r>
              <a:rPr lang="fr-FR" altLang="fr-FR" sz="2000" dirty="0">
                <a:cs typeface="Arial" panose="020B0604020202020204" pitchFamily="34" charset="0"/>
              </a:rPr>
              <a:t>Introduction </a:t>
            </a:r>
          </a:p>
          <a:p>
            <a:pPr algn="ctr" eaLnBrk="1" hangingPunct="1">
              <a:spcBef>
                <a:spcPct val="0"/>
              </a:spcBef>
              <a:buFontTx/>
              <a:buNone/>
            </a:pPr>
            <a:r>
              <a:rPr lang="fr-FR" altLang="fr-FR" sz="2000" dirty="0">
                <a:cs typeface="Arial" panose="020B0604020202020204" pitchFamily="34" charset="0"/>
              </a:rPr>
              <a:t>Méthodes</a:t>
            </a:r>
          </a:p>
          <a:p>
            <a:pPr algn="ctr" eaLnBrk="1" hangingPunct="1">
              <a:spcBef>
                <a:spcPct val="0"/>
              </a:spcBef>
              <a:buFontTx/>
              <a:buNone/>
            </a:pPr>
            <a:r>
              <a:rPr lang="fr-FR" altLang="fr-FR" sz="2000" dirty="0">
                <a:cs typeface="Arial" panose="020B0604020202020204" pitchFamily="34" charset="0"/>
              </a:rPr>
              <a:t>Résultats</a:t>
            </a:r>
          </a:p>
          <a:p>
            <a:pPr algn="ctr" eaLnBrk="1" hangingPunct="1">
              <a:spcBef>
                <a:spcPct val="0"/>
              </a:spcBef>
              <a:buFontTx/>
              <a:buNone/>
            </a:pPr>
            <a:r>
              <a:rPr lang="fr-FR" altLang="fr-FR" sz="2000" dirty="0">
                <a:cs typeface="Arial" panose="020B0604020202020204" pitchFamily="34" charset="0"/>
              </a:rPr>
              <a:t>Discussion/conclusion</a:t>
            </a:r>
          </a:p>
        </p:txBody>
      </p:sp>
      <p:sp>
        <p:nvSpPr>
          <p:cNvPr id="6" name="ZoneTexte 5">
            <a:extLst>
              <a:ext uri="{FF2B5EF4-FFF2-40B4-BE49-F238E27FC236}">
                <a16:creationId xmlns:a16="http://schemas.microsoft.com/office/drawing/2014/main" id="{7EC9881C-1639-42C0-ABA0-2388591CA3A6}"/>
              </a:ext>
            </a:extLst>
          </p:cNvPr>
          <p:cNvSpPr txBox="1"/>
          <p:nvPr/>
        </p:nvSpPr>
        <p:spPr>
          <a:xfrm>
            <a:off x="683568" y="169476"/>
            <a:ext cx="7128792" cy="523220"/>
          </a:xfrm>
          <a:prstGeom prst="rect">
            <a:avLst/>
          </a:prstGeom>
          <a:noFill/>
        </p:spPr>
        <p:txBody>
          <a:bodyPr wrap="square" rtlCol="0">
            <a:spAutoFit/>
          </a:bodyPr>
          <a:lstStyle/>
          <a:p>
            <a:pPr algn="ctr"/>
            <a:r>
              <a:rPr lang="fr-FR" sz="2800" dirty="0">
                <a:latin typeface="Calibri" panose="020F0502020204030204" pitchFamily="34" charset="0"/>
                <a:cs typeface="Arial" panose="020B0604020202020204" pitchFamily="34" charset="0"/>
              </a:rPr>
              <a:t>Exemple d’article scientifique </a:t>
            </a:r>
          </a:p>
        </p:txBody>
      </p:sp>
      <p:sp>
        <p:nvSpPr>
          <p:cNvPr id="22530" name="Rectangle 6"/>
          <p:cNvSpPr>
            <a:spLocks noChangeArrowheads="1"/>
          </p:cNvSpPr>
          <p:nvPr/>
        </p:nvSpPr>
        <p:spPr bwMode="auto">
          <a:xfrm>
            <a:off x="5796136" y="873371"/>
            <a:ext cx="3001293" cy="1323439"/>
          </a:xfrm>
          <a:prstGeom prst="rect">
            <a:avLst/>
          </a:prstGeom>
          <a:solidFill>
            <a:schemeClr val="bg1"/>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000" dirty="0">
                <a:cs typeface="Arial" panose="020B0604020202020204" pitchFamily="34" charset="0"/>
              </a:rPr>
              <a:t>Titre : </a:t>
            </a:r>
          </a:p>
          <a:p>
            <a:pPr algn="ctr" eaLnBrk="1" hangingPunct="1">
              <a:spcBef>
                <a:spcPct val="0"/>
              </a:spcBef>
              <a:buFontTx/>
              <a:buNone/>
            </a:pPr>
            <a:r>
              <a:rPr lang="fr-FR" altLang="fr-FR" sz="2000" dirty="0">
                <a:cs typeface="Arial" panose="020B0604020202020204" pitchFamily="34" charset="0"/>
              </a:rPr>
              <a:t>Association entre consommation bio et risque de cancer</a:t>
            </a:r>
          </a:p>
        </p:txBody>
      </p:sp>
      <p:pic>
        <p:nvPicPr>
          <p:cNvPr id="2" name="Son enregistré">
            <a:hlinkClick r:id="" action="ppaction://media"/>
            <a:extLst>
              <a:ext uri="{FF2B5EF4-FFF2-40B4-BE49-F238E27FC236}">
                <a16:creationId xmlns:a16="http://schemas.microsoft.com/office/drawing/2014/main" id="{C4838052-F972-4C15-86BA-02EBEBDB33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8318" y="3185318"/>
            <a:ext cx="487363" cy="487363"/>
          </a:xfrm>
          <a:prstGeom prst="rect">
            <a:avLst/>
          </a:prstGeom>
        </p:spPr>
      </p:pic>
    </p:spTree>
    <p:extLst>
      <p:ext uri="{BB962C8B-B14F-4D97-AF65-F5344CB8AC3E}">
        <p14:creationId xmlns:p14="http://schemas.microsoft.com/office/powerpoint/2010/main" val="3665046373"/>
      </p:ext>
    </p:extLst>
  </p:cSld>
  <p:clrMapOvr>
    <a:masterClrMapping/>
  </p:clrMapOvr>
  <p:transition spd="slow" advTm="20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7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a:spLocks noChangeArrowheads="1"/>
          </p:cNvSpPr>
          <p:nvPr/>
        </p:nvSpPr>
        <p:spPr bwMode="auto">
          <a:xfrm>
            <a:off x="179388" y="44450"/>
            <a:ext cx="8785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000" dirty="0">
                <a:cs typeface="Arial" panose="020B0604020202020204" pitchFamily="34" charset="0"/>
              </a:rPr>
              <a:t>Lire un article scientifique : La structure </a:t>
            </a:r>
            <a:r>
              <a:rPr lang="fr-FR" altLang="fr-FR" sz="2000" dirty="0" err="1">
                <a:cs typeface="Arial" panose="020B0604020202020204" pitchFamily="34" charset="0"/>
              </a:rPr>
              <a:t>IMReD</a:t>
            </a:r>
            <a:r>
              <a:rPr lang="fr-FR" altLang="fr-FR" sz="2000" dirty="0">
                <a:cs typeface="Arial" panose="020B0604020202020204" pitchFamily="34" charset="0"/>
              </a:rPr>
              <a:t>* </a:t>
            </a:r>
          </a:p>
        </p:txBody>
      </p:sp>
      <p:sp>
        <p:nvSpPr>
          <p:cNvPr id="22531" name="Rectangle 7"/>
          <p:cNvSpPr>
            <a:spLocks noChangeArrowheads="1"/>
          </p:cNvSpPr>
          <p:nvPr/>
        </p:nvSpPr>
        <p:spPr bwMode="auto">
          <a:xfrm>
            <a:off x="-18733" y="6688291"/>
            <a:ext cx="9180513" cy="461665"/>
          </a:xfrm>
          <a:prstGeom prst="rect">
            <a:avLst/>
          </a:prstGeom>
          <a:solidFill>
            <a:schemeClr val="bg1"/>
          </a:solidFill>
          <a:ln>
            <a:noFill/>
          </a:ln>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1200" dirty="0">
                <a:cs typeface="Arial" panose="020B0604020202020204" pitchFamily="34" charset="0"/>
              </a:rPr>
              <a:t>*R Salmi : Lecture critique et rédaction médicale scientifique. Comment lire, rédiger et publier une étude clinique ou épidémiologique, Elsevier</a:t>
            </a:r>
            <a:endParaRPr lang="fr-FR" altLang="fr-FR" sz="1200" dirty="0">
              <a:highlight>
                <a:srgbClr val="FFFF00"/>
              </a:highlight>
              <a:latin typeface="Arial" panose="020B0604020202020204" pitchFamily="34" charset="0"/>
              <a:cs typeface="Arial" panose="020B0604020202020204" pitchFamily="34" charset="0"/>
            </a:endParaRPr>
          </a:p>
          <a:p>
            <a:pPr eaLnBrk="1" hangingPunct="1">
              <a:spcBef>
                <a:spcPct val="0"/>
              </a:spcBef>
              <a:buFontTx/>
              <a:buNone/>
            </a:pPr>
            <a:r>
              <a:rPr lang="fr-FR" altLang="fr-FR" sz="1200" dirty="0">
                <a:cs typeface="Arial" panose="020B0604020202020204" pitchFamily="34" charset="0"/>
              </a:rPr>
              <a:t> </a:t>
            </a:r>
          </a:p>
        </p:txBody>
      </p:sp>
      <p:graphicFrame>
        <p:nvGraphicFramePr>
          <p:cNvPr id="2" name="Tableau 1"/>
          <p:cNvGraphicFramePr>
            <a:graphicFrameLocks noGrp="1"/>
          </p:cNvGraphicFramePr>
          <p:nvPr>
            <p:extLst>
              <p:ext uri="{D42A27DB-BD31-4B8C-83A1-F6EECF244321}">
                <p14:modId xmlns:p14="http://schemas.microsoft.com/office/powerpoint/2010/main" val="1658090361"/>
              </p:ext>
            </p:extLst>
          </p:nvPr>
        </p:nvGraphicFramePr>
        <p:xfrm>
          <a:off x="395536" y="532127"/>
          <a:ext cx="8522652" cy="6039667"/>
        </p:xfrm>
        <a:graphic>
          <a:graphicData uri="http://schemas.openxmlformats.org/drawingml/2006/table">
            <a:tbl>
              <a:tblPr firstRow="1" bandRow="1">
                <a:tableStyleId>{10A1B5D5-9B99-4C35-A422-299274C87663}</a:tableStyleId>
              </a:tblPr>
              <a:tblGrid>
                <a:gridCol w="1501230">
                  <a:extLst>
                    <a:ext uri="{9D8B030D-6E8A-4147-A177-3AD203B41FA5}">
                      <a16:colId xmlns:a16="http://schemas.microsoft.com/office/drawing/2014/main" val="20000"/>
                    </a:ext>
                  </a:extLst>
                </a:gridCol>
                <a:gridCol w="3272343">
                  <a:extLst>
                    <a:ext uri="{9D8B030D-6E8A-4147-A177-3AD203B41FA5}">
                      <a16:colId xmlns:a16="http://schemas.microsoft.com/office/drawing/2014/main" val="20001"/>
                    </a:ext>
                  </a:extLst>
                </a:gridCol>
                <a:gridCol w="3749079">
                  <a:extLst>
                    <a:ext uri="{9D8B030D-6E8A-4147-A177-3AD203B41FA5}">
                      <a16:colId xmlns:a16="http://schemas.microsoft.com/office/drawing/2014/main" val="20002"/>
                    </a:ext>
                  </a:extLst>
                </a:gridCol>
              </a:tblGrid>
              <a:tr h="332395">
                <a:tc>
                  <a:txBody>
                    <a:bodyPr/>
                    <a:lstStyle/>
                    <a:p>
                      <a:pPr algn="ctr">
                        <a:lnSpc>
                          <a:spcPct val="107000"/>
                        </a:lnSpc>
                        <a:spcAft>
                          <a:spcPts val="800"/>
                        </a:spcAft>
                      </a:pPr>
                      <a:r>
                        <a:rPr lang="fr-FR" sz="1400" dirty="0">
                          <a:effectLst/>
                        </a:rPr>
                        <a:t>Section</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0183" marR="80183" marT="40103" marB="40103"/>
                </a:tc>
                <a:tc>
                  <a:txBody>
                    <a:bodyPr/>
                    <a:lstStyle/>
                    <a:p>
                      <a:pPr algn="ctr">
                        <a:lnSpc>
                          <a:spcPct val="107000"/>
                        </a:lnSpc>
                        <a:spcAft>
                          <a:spcPts val="800"/>
                        </a:spcAft>
                      </a:pPr>
                      <a:r>
                        <a:rPr lang="fr-FR" sz="1400">
                          <a:effectLst/>
                        </a:rPr>
                        <a:t>Rôle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80183" marR="80183" marT="40103" marB="40103"/>
                </a:tc>
                <a:tc>
                  <a:txBody>
                    <a:bodyPr/>
                    <a:lstStyle/>
                    <a:p>
                      <a:pPr algn="ctr">
                        <a:lnSpc>
                          <a:spcPct val="107000"/>
                        </a:lnSpc>
                        <a:spcAft>
                          <a:spcPts val="800"/>
                        </a:spcAft>
                      </a:pPr>
                      <a:r>
                        <a:rPr lang="fr-FR" sz="1400" dirty="0">
                          <a:effectLst/>
                        </a:rPr>
                        <a:t>Informations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0183" marR="80183" marT="40103" marB="40103"/>
                </a:tc>
                <a:extLst>
                  <a:ext uri="{0D108BD9-81ED-4DB2-BD59-A6C34878D82A}">
                    <a16:rowId xmlns:a16="http://schemas.microsoft.com/office/drawing/2014/main" val="10000"/>
                  </a:ext>
                </a:extLst>
              </a:tr>
              <a:tr h="845085">
                <a:tc>
                  <a:txBody>
                    <a:bodyPr/>
                    <a:lstStyle/>
                    <a:p>
                      <a:pPr algn="ctr">
                        <a:lnSpc>
                          <a:spcPct val="107000"/>
                        </a:lnSpc>
                        <a:spcAft>
                          <a:spcPts val="0"/>
                        </a:spcAft>
                      </a:pPr>
                      <a:r>
                        <a:rPr lang="fr-FR" sz="1400" b="1" dirty="0">
                          <a:effectLst/>
                        </a:rPr>
                        <a:t>Introduction</a:t>
                      </a:r>
                    </a:p>
                    <a:p>
                      <a:pPr algn="ctr">
                        <a:lnSpc>
                          <a:spcPct val="107000"/>
                        </a:lnSpc>
                        <a:spcAft>
                          <a:spcPts val="0"/>
                        </a:spcAft>
                      </a:pPr>
                      <a:r>
                        <a:rPr lang="fr-FR" sz="1400" b="1" dirty="0">
                          <a:effectLst/>
                        </a:rPr>
                        <a:t>/Rationnel</a:t>
                      </a:r>
                    </a:p>
                    <a:p>
                      <a:pPr algn="ctr">
                        <a:lnSpc>
                          <a:spcPct val="107000"/>
                        </a:lnSpc>
                        <a:spcAft>
                          <a:spcPts val="0"/>
                        </a:spcAft>
                      </a:pPr>
                      <a:r>
                        <a:rPr lang="fr-FR" sz="1400" b="1" dirty="0">
                          <a:effectLst/>
                        </a:rPr>
                        <a:t>/Objectif</a:t>
                      </a:r>
                      <a:endParaRPr lang="fr-F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0183" marR="80183" marT="40103" marB="40103"/>
                </a:tc>
                <a:tc>
                  <a:txBody>
                    <a:bodyPr/>
                    <a:lstStyle/>
                    <a:p>
                      <a:pPr marL="92075" indent="-92075">
                        <a:lnSpc>
                          <a:spcPct val="107000"/>
                        </a:lnSpc>
                        <a:spcAft>
                          <a:spcPts val="0"/>
                        </a:spcAft>
                        <a:buFont typeface="Arial" panose="020B0604020202020204" pitchFamily="34" charset="0"/>
                        <a:buChar char="•"/>
                      </a:pPr>
                      <a:r>
                        <a:rPr lang="fr-FR" sz="1400" dirty="0">
                          <a:effectLst/>
                        </a:rPr>
                        <a:t>Expliquer les raisons de faire cette étude</a:t>
                      </a:r>
                    </a:p>
                    <a:p>
                      <a:pPr marL="92075" indent="-92075">
                        <a:lnSpc>
                          <a:spcPct val="107000"/>
                        </a:lnSpc>
                        <a:spcAft>
                          <a:spcPts val="0"/>
                        </a:spcAft>
                        <a:buFont typeface="Arial" panose="020B0604020202020204" pitchFamily="34" charset="0"/>
                        <a:buChar char="•"/>
                      </a:pPr>
                      <a:r>
                        <a:rPr lang="fr-FR" sz="1400" dirty="0">
                          <a:effectLst/>
                        </a:rPr>
                        <a:t>Annoncer la question de recherche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0183" marR="80183" marT="40103" marB="40103"/>
                </a:tc>
                <a:tc>
                  <a:txBody>
                    <a:bodyPr/>
                    <a:lstStyle/>
                    <a:p>
                      <a:pPr marL="92075" marR="0" lvl="0" indent="-92075"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fr-FR" sz="1400" kern="1200" dirty="0">
                          <a:effectLst/>
                        </a:rPr>
                        <a:t>Importance du problème</a:t>
                      </a:r>
                    </a:p>
                    <a:p>
                      <a:pPr marL="92075" indent="-92075" algn="l" defTabSz="914400" rtl="0" eaLnBrk="1" latinLnBrk="0" hangingPunct="1">
                        <a:lnSpc>
                          <a:spcPct val="107000"/>
                        </a:lnSpc>
                        <a:spcAft>
                          <a:spcPts val="0"/>
                        </a:spcAft>
                        <a:buFont typeface="Arial" panose="020B0604020202020204" pitchFamily="34" charset="0"/>
                        <a:buChar char="•"/>
                      </a:pPr>
                      <a:r>
                        <a:rPr lang="fr-FR" sz="1400" dirty="0">
                          <a:effectLst/>
                        </a:rPr>
                        <a:t>L</a:t>
                      </a:r>
                      <a:r>
                        <a:rPr lang="fr-FR" sz="1400" kern="1200" dirty="0">
                          <a:effectLst/>
                        </a:rPr>
                        <a:t>acunes dans les connaissances</a:t>
                      </a:r>
                    </a:p>
                    <a:p>
                      <a:pPr marL="92075" indent="-92075" algn="l" defTabSz="914400" rtl="0" eaLnBrk="1" latinLnBrk="0" hangingPunct="1">
                        <a:lnSpc>
                          <a:spcPct val="107000"/>
                        </a:lnSpc>
                        <a:spcAft>
                          <a:spcPts val="0"/>
                        </a:spcAft>
                        <a:buFont typeface="Arial" panose="020B0604020202020204" pitchFamily="34" charset="0"/>
                        <a:buChar char="•"/>
                      </a:pPr>
                      <a:r>
                        <a:rPr lang="fr-FR" sz="1400" kern="1200" dirty="0">
                          <a:effectLst/>
                        </a:rPr>
                        <a:t>Objectifs de l’étude</a:t>
                      </a:r>
                      <a:endParaRPr lang="fr-FR" sz="1400" kern="1200" dirty="0">
                        <a:solidFill>
                          <a:schemeClr val="dk1"/>
                        </a:solidFill>
                        <a:effectLst/>
                        <a:latin typeface="+mn-lt"/>
                        <a:ea typeface="+mn-ea"/>
                        <a:cs typeface="+mn-cs"/>
                      </a:endParaRPr>
                    </a:p>
                  </a:txBody>
                  <a:tcPr marL="80183" marR="80183" marT="40103" marB="40103"/>
                </a:tc>
                <a:extLst>
                  <a:ext uri="{0D108BD9-81ED-4DB2-BD59-A6C34878D82A}">
                    <a16:rowId xmlns:a16="http://schemas.microsoft.com/office/drawing/2014/main" val="10001"/>
                  </a:ext>
                </a:extLst>
              </a:tr>
              <a:tr h="2545563">
                <a:tc>
                  <a:txBody>
                    <a:bodyPr/>
                    <a:lstStyle/>
                    <a:p>
                      <a:pPr algn="ctr">
                        <a:lnSpc>
                          <a:spcPct val="107000"/>
                        </a:lnSpc>
                        <a:spcAft>
                          <a:spcPts val="0"/>
                        </a:spcAft>
                      </a:pPr>
                      <a:endParaRPr lang="fr-FR" sz="1400" dirty="0">
                        <a:effectLst/>
                      </a:endParaRPr>
                    </a:p>
                    <a:p>
                      <a:pPr algn="ctr">
                        <a:lnSpc>
                          <a:spcPct val="107000"/>
                        </a:lnSpc>
                        <a:spcAft>
                          <a:spcPts val="0"/>
                        </a:spcAft>
                      </a:pPr>
                      <a:r>
                        <a:rPr lang="fr-FR" sz="1400" b="1" dirty="0">
                          <a:effectLst/>
                        </a:rPr>
                        <a:t>Matériels et méthodes</a:t>
                      </a:r>
                      <a:endParaRPr lang="fr-F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0183" marR="80183" marT="40103" marB="40103"/>
                </a:tc>
                <a:tc>
                  <a:txBody>
                    <a:bodyPr/>
                    <a:lstStyle/>
                    <a:p>
                      <a:pPr marL="92075" indent="-92075">
                        <a:lnSpc>
                          <a:spcPct val="107000"/>
                        </a:lnSpc>
                        <a:spcAft>
                          <a:spcPts val="0"/>
                        </a:spcAft>
                        <a:buFont typeface="Arial" panose="020B0604020202020204" pitchFamily="34" charset="0"/>
                        <a:buChar char="•"/>
                      </a:pPr>
                      <a:endParaRPr lang="fr-FR" sz="1400" dirty="0">
                        <a:effectLst/>
                      </a:endParaRPr>
                    </a:p>
                    <a:p>
                      <a:pPr marL="92075" indent="-92075">
                        <a:lnSpc>
                          <a:spcPct val="107000"/>
                        </a:lnSpc>
                        <a:spcAft>
                          <a:spcPts val="0"/>
                        </a:spcAft>
                        <a:buFont typeface="Arial" panose="020B0604020202020204" pitchFamily="34" charset="0"/>
                        <a:buChar char="•"/>
                      </a:pPr>
                      <a:r>
                        <a:rPr lang="fr-FR" sz="1400" dirty="0">
                          <a:effectLst/>
                        </a:rPr>
                        <a:t>Permettre au lecteur de juger la qualité des méthodes utilisées </a:t>
                      </a:r>
                    </a:p>
                  </a:txBody>
                  <a:tcPr marL="80183" marR="80183" marT="40103" marB="40103"/>
                </a:tc>
                <a:tc>
                  <a:txBody>
                    <a:bodyPr/>
                    <a:lstStyle/>
                    <a:p>
                      <a:pPr marL="92075" indent="-92075" algn="l" defTabSz="914400" rtl="0" eaLnBrk="1" latinLnBrk="0" hangingPunct="1">
                        <a:lnSpc>
                          <a:spcPct val="107000"/>
                        </a:lnSpc>
                        <a:spcAft>
                          <a:spcPts val="0"/>
                        </a:spcAft>
                        <a:buFont typeface="Arial" panose="020B0604020202020204" pitchFamily="34" charset="0"/>
                        <a:buChar char="•"/>
                      </a:pPr>
                      <a:endParaRPr lang="fr-FR" sz="1400" kern="1200" dirty="0">
                        <a:effectLst/>
                      </a:endParaRPr>
                    </a:p>
                    <a:p>
                      <a:pPr marL="92075" indent="-92075" algn="l" defTabSz="914400" rtl="0" eaLnBrk="1" latinLnBrk="0" hangingPunct="1">
                        <a:lnSpc>
                          <a:spcPct val="107000"/>
                        </a:lnSpc>
                        <a:spcAft>
                          <a:spcPts val="0"/>
                        </a:spcAft>
                        <a:buFont typeface="Arial" panose="020B0604020202020204" pitchFamily="34" charset="0"/>
                        <a:buChar char="•"/>
                      </a:pPr>
                      <a:r>
                        <a:rPr lang="fr-FR" sz="1400" kern="1200" dirty="0">
                          <a:effectLst/>
                        </a:rPr>
                        <a:t>Schéma (design) de l’étude</a:t>
                      </a:r>
                    </a:p>
                    <a:p>
                      <a:pPr marL="92075" indent="-92075" algn="l" defTabSz="914400" rtl="0" eaLnBrk="1" latinLnBrk="0" hangingPunct="1">
                        <a:lnSpc>
                          <a:spcPct val="107000"/>
                        </a:lnSpc>
                        <a:spcAft>
                          <a:spcPts val="0"/>
                        </a:spcAft>
                        <a:buFont typeface="Arial" panose="020B0604020202020204" pitchFamily="34" charset="0"/>
                        <a:buChar char="•"/>
                      </a:pPr>
                      <a:r>
                        <a:rPr lang="fr-FR" sz="1400" kern="1200" dirty="0">
                          <a:effectLst/>
                        </a:rPr>
                        <a:t>Description des :</a:t>
                      </a:r>
                    </a:p>
                    <a:p>
                      <a:pPr marL="285750" lvl="0" indent="-193675">
                        <a:lnSpc>
                          <a:spcPct val="107000"/>
                        </a:lnSpc>
                        <a:spcAft>
                          <a:spcPts val="0"/>
                        </a:spcAft>
                        <a:buFont typeface="Calibri" panose="020F0502020204030204" pitchFamily="34" charset="0"/>
                        <a:buChar char="‐"/>
                      </a:pPr>
                      <a:r>
                        <a:rPr lang="fr-FR" sz="1400" dirty="0">
                          <a:effectLst/>
                        </a:rPr>
                        <a:t>Sites d’études</a:t>
                      </a:r>
                    </a:p>
                    <a:p>
                      <a:pPr marL="285750" lvl="0" indent="-193675">
                        <a:lnSpc>
                          <a:spcPct val="107000"/>
                        </a:lnSpc>
                        <a:spcAft>
                          <a:spcPts val="0"/>
                        </a:spcAft>
                        <a:buFont typeface="Calibri" panose="020F0502020204030204" pitchFamily="34" charset="0"/>
                        <a:buChar char="‐"/>
                      </a:pPr>
                      <a:r>
                        <a:rPr lang="fr-FR" sz="1400" dirty="0">
                          <a:effectLst/>
                        </a:rPr>
                        <a:t>Critères de</a:t>
                      </a:r>
                      <a:r>
                        <a:rPr lang="fr-FR" sz="1400" baseline="0" dirty="0">
                          <a:effectLst/>
                        </a:rPr>
                        <a:t> sélections des participants</a:t>
                      </a:r>
                      <a:endParaRPr lang="fr-FR" sz="1400" dirty="0">
                        <a:effectLst/>
                      </a:endParaRPr>
                    </a:p>
                    <a:p>
                      <a:pPr marL="285750" lvl="0" indent="-193675">
                        <a:lnSpc>
                          <a:spcPct val="107000"/>
                        </a:lnSpc>
                        <a:spcAft>
                          <a:spcPts val="0"/>
                        </a:spcAft>
                        <a:buFont typeface="Calibri" panose="020F0502020204030204" pitchFamily="34" charset="0"/>
                        <a:buChar char="‐"/>
                      </a:pPr>
                      <a:r>
                        <a:rPr lang="fr-FR" sz="1400" dirty="0">
                          <a:effectLst/>
                        </a:rPr>
                        <a:t>Facteur étudié, critère de jugement, et</a:t>
                      </a:r>
                      <a:r>
                        <a:rPr lang="fr-FR" sz="1400" baseline="0" dirty="0">
                          <a:effectLst/>
                        </a:rPr>
                        <a:t> </a:t>
                      </a:r>
                      <a:r>
                        <a:rPr lang="fr-FR" sz="1400" dirty="0">
                          <a:effectLst/>
                        </a:rPr>
                        <a:t>méthodes de mesure et de leur recueil</a:t>
                      </a:r>
                    </a:p>
                    <a:p>
                      <a:pPr marL="92075" lvl="0" indent="-92075" algn="l" defTabSz="914400" rtl="0" eaLnBrk="1" latinLnBrk="0" hangingPunct="1">
                        <a:lnSpc>
                          <a:spcPct val="107000"/>
                        </a:lnSpc>
                        <a:spcAft>
                          <a:spcPts val="0"/>
                        </a:spcAft>
                        <a:buFont typeface="Arial" panose="020B0604020202020204" pitchFamily="34" charset="0"/>
                        <a:buChar char="•"/>
                      </a:pPr>
                      <a:r>
                        <a:rPr lang="fr-FR" sz="1400" kern="1200" dirty="0">
                          <a:effectLst/>
                        </a:rPr>
                        <a:t>Analyses statistiques (taille échantillon et résultats)</a:t>
                      </a:r>
                    </a:p>
                    <a:p>
                      <a:pPr marL="0" lvl="0" indent="0" algn="l" defTabSz="914400" rtl="0" eaLnBrk="1" latinLnBrk="0" hangingPunct="1">
                        <a:lnSpc>
                          <a:spcPct val="107000"/>
                        </a:lnSpc>
                        <a:spcAft>
                          <a:spcPts val="0"/>
                        </a:spcAft>
                        <a:buFont typeface="Arial" panose="020B0604020202020204" pitchFamily="34" charset="0"/>
                        <a:buNone/>
                      </a:pPr>
                      <a:endParaRPr lang="fr-FR" sz="1400" kern="1200" dirty="0">
                        <a:solidFill>
                          <a:schemeClr val="dk1"/>
                        </a:solidFill>
                        <a:effectLst/>
                        <a:latin typeface="+mn-lt"/>
                        <a:ea typeface="+mn-ea"/>
                        <a:cs typeface="+mn-cs"/>
                      </a:endParaRPr>
                    </a:p>
                  </a:txBody>
                  <a:tcPr marL="80183" marR="80183" marT="40103" marB="40103"/>
                </a:tc>
                <a:extLst>
                  <a:ext uri="{0D108BD9-81ED-4DB2-BD59-A6C34878D82A}">
                    <a16:rowId xmlns:a16="http://schemas.microsoft.com/office/drawing/2014/main" val="10002"/>
                  </a:ext>
                </a:extLst>
              </a:tr>
              <a:tr h="969659">
                <a:tc>
                  <a:txBody>
                    <a:bodyPr/>
                    <a:lstStyle/>
                    <a:p>
                      <a:pPr algn="ctr">
                        <a:lnSpc>
                          <a:spcPct val="107000"/>
                        </a:lnSpc>
                        <a:spcAft>
                          <a:spcPts val="0"/>
                        </a:spcAft>
                      </a:pPr>
                      <a:r>
                        <a:rPr lang="fr-FR" sz="1400" b="1" dirty="0">
                          <a:effectLst/>
                        </a:rPr>
                        <a:t>Résultats</a:t>
                      </a:r>
                      <a:endParaRPr lang="fr-F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0183" marR="80183" marT="40103" marB="40103"/>
                </a:tc>
                <a:tc>
                  <a:txBody>
                    <a:bodyPr/>
                    <a:lstStyle/>
                    <a:p>
                      <a:pPr marL="92075" indent="-92075">
                        <a:lnSpc>
                          <a:spcPct val="107000"/>
                        </a:lnSpc>
                        <a:spcAft>
                          <a:spcPts val="0"/>
                        </a:spcAft>
                        <a:buFont typeface="Arial" panose="020B0604020202020204" pitchFamily="34" charset="0"/>
                        <a:buChar char="•"/>
                      </a:pPr>
                      <a:r>
                        <a:rPr lang="fr-FR" sz="1400" dirty="0">
                          <a:effectLst/>
                        </a:rPr>
                        <a:t>Fournir la réponse à la question posée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0183" marR="80183" marT="40103" marB="40103"/>
                </a:tc>
                <a:tc>
                  <a:txBody>
                    <a:bodyPr/>
                    <a:lstStyle/>
                    <a:p>
                      <a:pPr marL="92075" indent="-92075" algn="l" defTabSz="914400" rtl="0" eaLnBrk="1" latinLnBrk="0" hangingPunct="1">
                        <a:lnSpc>
                          <a:spcPct val="107000"/>
                        </a:lnSpc>
                        <a:spcBef>
                          <a:spcPts val="1200"/>
                        </a:spcBef>
                        <a:spcAft>
                          <a:spcPts val="0"/>
                        </a:spcAft>
                        <a:buFont typeface="Arial" panose="020B0604020202020204" pitchFamily="34" charset="0"/>
                        <a:buChar char="•"/>
                      </a:pPr>
                      <a:r>
                        <a:rPr lang="fr-FR" sz="1400" kern="1200" dirty="0">
                          <a:effectLst/>
                        </a:rPr>
                        <a:t>Description de la population étudiée</a:t>
                      </a:r>
                    </a:p>
                    <a:p>
                      <a:pPr marL="92075" indent="-92075" algn="l" defTabSz="914400" rtl="0" eaLnBrk="1" latinLnBrk="0" hangingPunct="1">
                        <a:lnSpc>
                          <a:spcPct val="107000"/>
                        </a:lnSpc>
                        <a:spcAft>
                          <a:spcPts val="0"/>
                        </a:spcAft>
                        <a:buFont typeface="Arial" panose="020B0604020202020204" pitchFamily="34" charset="0"/>
                        <a:buChar char="•"/>
                      </a:pPr>
                      <a:r>
                        <a:rPr lang="fr-FR" sz="1400" kern="1200" dirty="0">
                          <a:effectLst/>
                        </a:rPr>
                        <a:t>Réponse à la question principale</a:t>
                      </a:r>
                    </a:p>
                    <a:p>
                      <a:pPr marL="92075" indent="-92075" algn="l" defTabSz="914400" rtl="0" eaLnBrk="1" latinLnBrk="0" hangingPunct="1">
                        <a:lnSpc>
                          <a:spcPct val="107000"/>
                        </a:lnSpc>
                        <a:spcAft>
                          <a:spcPts val="0"/>
                        </a:spcAft>
                        <a:buFont typeface="Arial" panose="020B0604020202020204" pitchFamily="34" charset="0"/>
                        <a:buChar char="•"/>
                      </a:pPr>
                      <a:r>
                        <a:rPr lang="fr-FR" sz="1400" kern="1200" dirty="0">
                          <a:effectLst/>
                        </a:rPr>
                        <a:t>Réponses aux questions secondaires</a:t>
                      </a:r>
                    </a:p>
                    <a:p>
                      <a:pPr marL="0" indent="0" algn="l" defTabSz="914400" rtl="0" eaLnBrk="1" latinLnBrk="0" hangingPunct="1">
                        <a:lnSpc>
                          <a:spcPct val="107000"/>
                        </a:lnSpc>
                        <a:spcAft>
                          <a:spcPts val="0"/>
                        </a:spcAft>
                        <a:buFont typeface="Arial" panose="020B0604020202020204" pitchFamily="34" charset="0"/>
                        <a:buNone/>
                      </a:pPr>
                      <a:endParaRPr lang="fr-FR" sz="1400" kern="1200" dirty="0">
                        <a:solidFill>
                          <a:schemeClr val="dk1"/>
                        </a:solidFill>
                        <a:effectLst/>
                        <a:latin typeface="+mn-lt"/>
                        <a:ea typeface="+mn-ea"/>
                        <a:cs typeface="+mn-cs"/>
                      </a:endParaRPr>
                    </a:p>
                  </a:txBody>
                  <a:tcPr marL="80183" marR="80183" marT="40103" marB="40103"/>
                </a:tc>
                <a:extLst>
                  <a:ext uri="{0D108BD9-81ED-4DB2-BD59-A6C34878D82A}">
                    <a16:rowId xmlns:a16="http://schemas.microsoft.com/office/drawing/2014/main" val="10003"/>
                  </a:ext>
                </a:extLst>
              </a:tr>
              <a:tr h="1323288">
                <a:tc>
                  <a:txBody>
                    <a:bodyPr/>
                    <a:lstStyle/>
                    <a:p>
                      <a:pPr algn="ctr">
                        <a:lnSpc>
                          <a:spcPct val="107000"/>
                        </a:lnSpc>
                        <a:spcAft>
                          <a:spcPts val="0"/>
                        </a:spcAft>
                      </a:pPr>
                      <a:r>
                        <a:rPr lang="fr-FR" sz="1400" b="1" dirty="0">
                          <a:effectLst/>
                        </a:rPr>
                        <a:t>Discussion/ Conclusion</a:t>
                      </a:r>
                      <a:endParaRPr lang="fr-F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0183" marR="80183" marT="40103" marB="40103"/>
                </a:tc>
                <a:tc>
                  <a:txBody>
                    <a:bodyPr/>
                    <a:lstStyle/>
                    <a:p>
                      <a:pPr marL="0" indent="-92075">
                        <a:lnSpc>
                          <a:spcPct val="107000"/>
                        </a:lnSpc>
                        <a:spcBef>
                          <a:spcPts val="600"/>
                        </a:spcBef>
                        <a:spcAft>
                          <a:spcPts val="0"/>
                        </a:spcAft>
                        <a:buFont typeface="Arial" panose="020B0604020202020204" pitchFamily="34" charset="0"/>
                        <a:buChar char="•"/>
                      </a:pPr>
                      <a:r>
                        <a:rPr lang="fr-FR" sz="1400" dirty="0">
                          <a:effectLst/>
                        </a:rPr>
                        <a:t>Proposer une interprétation des résultats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0183" marR="80183" marT="40103" marB="40103"/>
                </a:tc>
                <a:tc>
                  <a:txBody>
                    <a:bodyPr/>
                    <a:lstStyle/>
                    <a:p>
                      <a:pPr marL="0" indent="-92075" algn="l" defTabSz="914400" rtl="0" eaLnBrk="1" latinLnBrk="0" hangingPunct="1">
                        <a:lnSpc>
                          <a:spcPct val="107000"/>
                        </a:lnSpc>
                        <a:spcAft>
                          <a:spcPts val="0"/>
                        </a:spcAft>
                        <a:buFont typeface="Arial" panose="020B0604020202020204" pitchFamily="34" charset="0"/>
                        <a:buChar char="•"/>
                      </a:pPr>
                      <a:r>
                        <a:rPr lang="fr-FR" sz="1400" kern="1200" dirty="0">
                          <a:effectLst/>
                        </a:rPr>
                        <a:t>Discussion de la validité des résultats</a:t>
                      </a:r>
                    </a:p>
                    <a:p>
                      <a:pPr marL="0" indent="-92075" algn="l" defTabSz="914400" rtl="0" eaLnBrk="1" latinLnBrk="0" hangingPunct="1">
                        <a:lnSpc>
                          <a:spcPct val="107000"/>
                        </a:lnSpc>
                        <a:spcAft>
                          <a:spcPts val="0"/>
                        </a:spcAft>
                        <a:buFont typeface="Arial" panose="020B0604020202020204" pitchFamily="34" charset="0"/>
                        <a:buChar char="•"/>
                      </a:pPr>
                      <a:r>
                        <a:rPr lang="fr-FR" sz="1400" kern="1200" dirty="0">
                          <a:effectLst/>
                        </a:rPr>
                        <a:t>Discussion du caractère généralisable</a:t>
                      </a:r>
                    </a:p>
                    <a:p>
                      <a:pPr marL="0" indent="-92075" algn="l" defTabSz="914400" rtl="0" eaLnBrk="1" latinLnBrk="0" hangingPunct="1">
                        <a:lnSpc>
                          <a:spcPct val="107000"/>
                        </a:lnSpc>
                        <a:spcAft>
                          <a:spcPts val="0"/>
                        </a:spcAft>
                        <a:buFont typeface="Arial" panose="020B0604020202020204" pitchFamily="34" charset="0"/>
                        <a:buChar char="•"/>
                      </a:pPr>
                      <a:r>
                        <a:rPr lang="fr-FR" sz="1400" kern="1200" dirty="0">
                          <a:effectLst/>
                        </a:rPr>
                        <a:t>Conclusion sur la réponse à la question</a:t>
                      </a:r>
                    </a:p>
                    <a:p>
                      <a:pPr marL="0" indent="-92075" algn="l" defTabSz="914400" rtl="0" eaLnBrk="1" latinLnBrk="0" hangingPunct="1">
                        <a:lnSpc>
                          <a:spcPct val="107000"/>
                        </a:lnSpc>
                        <a:spcAft>
                          <a:spcPts val="0"/>
                        </a:spcAft>
                        <a:buFont typeface="Arial" panose="020B0604020202020204" pitchFamily="34" charset="0"/>
                        <a:buChar char="•"/>
                      </a:pPr>
                      <a:r>
                        <a:rPr lang="fr-FR" sz="1400" kern="1200" dirty="0">
                          <a:effectLst/>
                        </a:rPr>
                        <a:t>Mise en perspective – implications</a:t>
                      </a:r>
                      <a:endParaRPr lang="fr-FR" sz="1400" kern="1200" dirty="0">
                        <a:solidFill>
                          <a:schemeClr val="dk1"/>
                        </a:solidFill>
                        <a:effectLst/>
                        <a:latin typeface="+mn-lt"/>
                        <a:ea typeface="+mn-ea"/>
                        <a:cs typeface="+mn-cs"/>
                      </a:endParaRPr>
                    </a:p>
                  </a:txBody>
                  <a:tcPr marL="80183" marR="80183" marT="40103" marB="40103"/>
                </a:tc>
                <a:extLst>
                  <a:ext uri="{0D108BD9-81ED-4DB2-BD59-A6C34878D82A}">
                    <a16:rowId xmlns:a16="http://schemas.microsoft.com/office/drawing/2014/main" val="10004"/>
                  </a:ext>
                </a:extLst>
              </a:tr>
            </a:tbl>
          </a:graphicData>
        </a:graphic>
      </p:graphicFrame>
      <p:sp>
        <p:nvSpPr>
          <p:cNvPr id="3" name="Espace réservé du numéro de diapositive 2">
            <a:extLst>
              <a:ext uri="{FF2B5EF4-FFF2-40B4-BE49-F238E27FC236}">
                <a16:creationId xmlns:a16="http://schemas.microsoft.com/office/drawing/2014/main" id="{D4890B8B-05B7-4F0B-B986-A47235E55108}"/>
              </a:ext>
            </a:extLst>
          </p:cNvPr>
          <p:cNvSpPr>
            <a:spLocks noGrp="1"/>
          </p:cNvSpPr>
          <p:nvPr>
            <p:ph type="sldNum" sz="quarter" idx="12"/>
          </p:nvPr>
        </p:nvSpPr>
        <p:spPr>
          <a:xfrm>
            <a:off x="7812360" y="6381750"/>
            <a:ext cx="874440" cy="339725"/>
          </a:xfrm>
        </p:spPr>
        <p:txBody>
          <a:bodyPr/>
          <a:lstStyle/>
          <a:p>
            <a:pPr>
              <a:defRPr/>
            </a:pPr>
            <a:fld id="{CBAA5B79-964A-4FBC-ABBD-1DB548FEBF53}" type="slidenum">
              <a:rPr lang="fr-FR" altLang="fr-FR" smtClean="0"/>
              <a:pPr>
                <a:defRPr/>
              </a:pPr>
              <a:t>12</a:t>
            </a:fld>
            <a:endParaRPr lang="fr-FR" altLang="fr-FR" dirty="0"/>
          </a:p>
        </p:txBody>
      </p:sp>
      <p:pic>
        <p:nvPicPr>
          <p:cNvPr id="4" name="Son enregistré">
            <a:hlinkClick r:id="" action="ppaction://media"/>
            <a:extLst>
              <a:ext uri="{FF2B5EF4-FFF2-40B4-BE49-F238E27FC236}">
                <a16:creationId xmlns:a16="http://schemas.microsoft.com/office/drawing/2014/main" id="{2E6F412A-5D7D-4BDE-B285-0845016F737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1943695838"/>
      </p:ext>
    </p:extLst>
  </p:cSld>
  <p:clrMapOvr>
    <a:masterClrMapping/>
  </p:clrMapOvr>
  <p:transition spd="slow" advTm="20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6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3170A05-80B8-44F3-B61A-5C68545F8CDE}"/>
              </a:ext>
            </a:extLst>
          </p:cNvPr>
          <p:cNvPicPr>
            <a:picLocks noChangeAspect="1"/>
          </p:cNvPicPr>
          <p:nvPr/>
        </p:nvPicPr>
        <p:blipFill>
          <a:blip r:embed="rId5"/>
          <a:stretch>
            <a:fillRect/>
          </a:stretch>
        </p:blipFill>
        <p:spPr>
          <a:xfrm>
            <a:off x="4948933" y="355235"/>
            <a:ext cx="3931457" cy="6326481"/>
          </a:xfrm>
          <a:prstGeom prst="rect">
            <a:avLst/>
          </a:prstGeom>
        </p:spPr>
      </p:pic>
      <p:pic>
        <p:nvPicPr>
          <p:cNvPr id="2" name="Image 1">
            <a:extLst>
              <a:ext uri="{FF2B5EF4-FFF2-40B4-BE49-F238E27FC236}">
                <a16:creationId xmlns:a16="http://schemas.microsoft.com/office/drawing/2014/main" id="{758CE8BF-7D37-4DC4-A838-55AE1F3C7E07}"/>
              </a:ext>
            </a:extLst>
          </p:cNvPr>
          <p:cNvPicPr>
            <a:picLocks noChangeAspect="1"/>
          </p:cNvPicPr>
          <p:nvPr/>
        </p:nvPicPr>
        <p:blipFill>
          <a:blip r:embed="rId6"/>
          <a:stretch>
            <a:fillRect/>
          </a:stretch>
        </p:blipFill>
        <p:spPr>
          <a:xfrm>
            <a:off x="88901" y="276281"/>
            <a:ext cx="4860032" cy="6583134"/>
          </a:xfrm>
          <a:prstGeom prst="rect">
            <a:avLst/>
          </a:prstGeom>
        </p:spPr>
      </p:pic>
      <p:sp>
        <p:nvSpPr>
          <p:cNvPr id="3" name="Espace réservé du numéro de diapositive 2">
            <a:extLst>
              <a:ext uri="{FF2B5EF4-FFF2-40B4-BE49-F238E27FC236}">
                <a16:creationId xmlns:a16="http://schemas.microsoft.com/office/drawing/2014/main" id="{D4890B8B-05B7-4F0B-B986-A47235E55108}"/>
              </a:ext>
            </a:extLst>
          </p:cNvPr>
          <p:cNvSpPr>
            <a:spLocks noGrp="1"/>
          </p:cNvSpPr>
          <p:nvPr>
            <p:ph type="sldNum" sz="quarter" idx="12"/>
          </p:nvPr>
        </p:nvSpPr>
        <p:spPr>
          <a:xfrm>
            <a:off x="7812360" y="6381750"/>
            <a:ext cx="874440" cy="339725"/>
          </a:xfrm>
        </p:spPr>
        <p:txBody>
          <a:bodyPr/>
          <a:lstStyle/>
          <a:p>
            <a:pPr>
              <a:defRPr/>
            </a:pPr>
            <a:fld id="{CBAA5B79-964A-4FBC-ABBD-1DB548FEBF53}" type="slidenum">
              <a:rPr lang="fr-FR" altLang="fr-FR" smtClean="0"/>
              <a:pPr>
                <a:defRPr/>
              </a:pPr>
              <a:t>13</a:t>
            </a:fld>
            <a:endParaRPr lang="fr-FR" altLang="fr-FR" dirty="0"/>
          </a:p>
        </p:txBody>
      </p:sp>
      <p:sp>
        <p:nvSpPr>
          <p:cNvPr id="9" name="Rectangle 6">
            <a:extLst>
              <a:ext uri="{FF2B5EF4-FFF2-40B4-BE49-F238E27FC236}">
                <a16:creationId xmlns:a16="http://schemas.microsoft.com/office/drawing/2014/main" id="{65F8EE50-5A58-4C2B-B78F-A50D498F659E}"/>
              </a:ext>
            </a:extLst>
          </p:cNvPr>
          <p:cNvSpPr>
            <a:spLocks noChangeArrowheads="1"/>
          </p:cNvSpPr>
          <p:nvPr/>
        </p:nvSpPr>
        <p:spPr bwMode="auto">
          <a:xfrm rot="17173217">
            <a:off x="-408133" y="2707406"/>
            <a:ext cx="3762620" cy="400110"/>
          </a:xfrm>
          <a:prstGeom prst="rect">
            <a:avLst/>
          </a:prstGeom>
          <a:solidFill>
            <a:schemeClr val="bg1"/>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000" dirty="0">
                <a:solidFill>
                  <a:srgbClr val="FF0000"/>
                </a:solidFill>
                <a:cs typeface="Arial" panose="020B0604020202020204" pitchFamily="34" charset="0"/>
              </a:rPr>
              <a:t>Introduction </a:t>
            </a:r>
          </a:p>
        </p:txBody>
      </p:sp>
      <p:sp>
        <p:nvSpPr>
          <p:cNvPr id="7" name="Rectangle 6">
            <a:extLst>
              <a:ext uri="{FF2B5EF4-FFF2-40B4-BE49-F238E27FC236}">
                <a16:creationId xmlns:a16="http://schemas.microsoft.com/office/drawing/2014/main" id="{30C1D2A8-299F-4F75-A50B-DD4C5BE4EE30}"/>
              </a:ext>
            </a:extLst>
          </p:cNvPr>
          <p:cNvSpPr>
            <a:spLocks noChangeArrowheads="1"/>
          </p:cNvSpPr>
          <p:nvPr/>
        </p:nvSpPr>
        <p:spPr bwMode="auto">
          <a:xfrm rot="17074122">
            <a:off x="2663478" y="4101728"/>
            <a:ext cx="1778457" cy="400110"/>
          </a:xfrm>
          <a:prstGeom prst="rect">
            <a:avLst/>
          </a:prstGeom>
          <a:solidFill>
            <a:schemeClr val="bg1"/>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000" dirty="0">
                <a:solidFill>
                  <a:srgbClr val="FF0000"/>
                </a:solidFill>
                <a:cs typeface="Arial" panose="020B0604020202020204" pitchFamily="34" charset="0"/>
              </a:rPr>
              <a:t>Méthodes</a:t>
            </a:r>
          </a:p>
        </p:txBody>
      </p:sp>
      <p:sp>
        <p:nvSpPr>
          <p:cNvPr id="13" name="Rectangle 12">
            <a:extLst>
              <a:ext uri="{FF2B5EF4-FFF2-40B4-BE49-F238E27FC236}">
                <a16:creationId xmlns:a16="http://schemas.microsoft.com/office/drawing/2014/main" id="{63C21566-8968-49C1-8563-8966E2269387}"/>
              </a:ext>
            </a:extLst>
          </p:cNvPr>
          <p:cNvSpPr/>
          <p:nvPr/>
        </p:nvSpPr>
        <p:spPr>
          <a:xfrm>
            <a:off x="2366517" y="2200239"/>
            <a:ext cx="2016224" cy="4325105"/>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3883BBF3-3CE0-4756-96CC-44DEEBAB2207}"/>
              </a:ext>
            </a:extLst>
          </p:cNvPr>
          <p:cNvSpPr/>
          <p:nvPr/>
        </p:nvSpPr>
        <p:spPr>
          <a:xfrm>
            <a:off x="4896542" y="747722"/>
            <a:ext cx="1932419" cy="5755043"/>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D0D802DD-F819-410C-A095-40D5B5A476FD}"/>
              </a:ext>
            </a:extLst>
          </p:cNvPr>
          <p:cNvSpPr/>
          <p:nvPr/>
        </p:nvSpPr>
        <p:spPr>
          <a:xfrm>
            <a:off x="6833409" y="754481"/>
            <a:ext cx="2008987" cy="396044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3B48E367-B47F-49FC-BBED-30AB977B6165}"/>
              </a:ext>
            </a:extLst>
          </p:cNvPr>
          <p:cNvSpPr>
            <a:spLocks noChangeArrowheads="1"/>
          </p:cNvSpPr>
          <p:nvPr/>
        </p:nvSpPr>
        <p:spPr bwMode="auto">
          <a:xfrm rot="17074122">
            <a:off x="4878755" y="2707405"/>
            <a:ext cx="1778457" cy="400110"/>
          </a:xfrm>
          <a:prstGeom prst="rect">
            <a:avLst/>
          </a:prstGeom>
          <a:solidFill>
            <a:schemeClr val="bg1"/>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000" dirty="0">
                <a:solidFill>
                  <a:srgbClr val="FF0000"/>
                </a:solidFill>
                <a:cs typeface="Arial" panose="020B0604020202020204" pitchFamily="34" charset="0"/>
              </a:rPr>
              <a:t>Méthodes</a:t>
            </a:r>
          </a:p>
        </p:txBody>
      </p:sp>
      <p:sp>
        <p:nvSpPr>
          <p:cNvPr id="17" name="Rectangle 16">
            <a:extLst>
              <a:ext uri="{FF2B5EF4-FFF2-40B4-BE49-F238E27FC236}">
                <a16:creationId xmlns:a16="http://schemas.microsoft.com/office/drawing/2014/main" id="{EDE4F586-C745-40F4-8CBE-6DC791399EDC}"/>
              </a:ext>
            </a:extLst>
          </p:cNvPr>
          <p:cNvSpPr>
            <a:spLocks noChangeArrowheads="1"/>
          </p:cNvSpPr>
          <p:nvPr/>
        </p:nvSpPr>
        <p:spPr bwMode="auto">
          <a:xfrm rot="17074122">
            <a:off x="7014435" y="2669238"/>
            <a:ext cx="1778457" cy="400110"/>
          </a:xfrm>
          <a:prstGeom prst="rect">
            <a:avLst/>
          </a:prstGeom>
          <a:solidFill>
            <a:schemeClr val="bg1"/>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000" dirty="0">
                <a:solidFill>
                  <a:srgbClr val="FF0000"/>
                </a:solidFill>
                <a:cs typeface="Arial" panose="020B0604020202020204" pitchFamily="34" charset="0"/>
              </a:rPr>
              <a:t>Méthodes</a:t>
            </a:r>
          </a:p>
        </p:txBody>
      </p:sp>
      <p:pic>
        <p:nvPicPr>
          <p:cNvPr id="5" name="Son enregistré">
            <a:hlinkClick r:id="" action="ppaction://media"/>
            <a:extLst>
              <a:ext uri="{FF2B5EF4-FFF2-40B4-BE49-F238E27FC236}">
                <a16:creationId xmlns:a16="http://schemas.microsoft.com/office/drawing/2014/main" id="{8D2BAD6E-7F9A-4230-A7DD-7502366C8D5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661566889"/>
      </p:ext>
    </p:extLst>
  </p:cSld>
  <p:clrMapOvr>
    <a:masterClrMapping/>
  </p:clrMapOvr>
  <p:transition spd="slow" advTm="20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18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D4890B8B-05B7-4F0B-B986-A47235E55108}"/>
              </a:ext>
            </a:extLst>
          </p:cNvPr>
          <p:cNvSpPr>
            <a:spLocks noGrp="1"/>
          </p:cNvSpPr>
          <p:nvPr>
            <p:ph type="sldNum" sz="quarter" idx="12"/>
          </p:nvPr>
        </p:nvSpPr>
        <p:spPr>
          <a:xfrm>
            <a:off x="7812360" y="6381750"/>
            <a:ext cx="874440" cy="339725"/>
          </a:xfrm>
        </p:spPr>
        <p:txBody>
          <a:bodyPr/>
          <a:lstStyle/>
          <a:p>
            <a:pPr>
              <a:defRPr/>
            </a:pPr>
            <a:fld id="{CBAA5B79-964A-4FBC-ABBD-1DB548FEBF53}" type="slidenum">
              <a:rPr lang="fr-FR" altLang="fr-FR" smtClean="0"/>
              <a:pPr>
                <a:defRPr/>
              </a:pPr>
              <a:t>14</a:t>
            </a:fld>
            <a:endParaRPr lang="fr-FR" altLang="fr-FR" dirty="0"/>
          </a:p>
        </p:txBody>
      </p:sp>
      <p:pic>
        <p:nvPicPr>
          <p:cNvPr id="4" name="Image 3">
            <a:extLst>
              <a:ext uri="{FF2B5EF4-FFF2-40B4-BE49-F238E27FC236}">
                <a16:creationId xmlns:a16="http://schemas.microsoft.com/office/drawing/2014/main" id="{18D5F0F8-6FBA-41B5-AA2A-B84B2CBBB88E}"/>
              </a:ext>
            </a:extLst>
          </p:cNvPr>
          <p:cNvPicPr>
            <a:picLocks noChangeAspect="1"/>
          </p:cNvPicPr>
          <p:nvPr/>
        </p:nvPicPr>
        <p:blipFill>
          <a:blip r:embed="rId5"/>
          <a:stretch>
            <a:fillRect/>
          </a:stretch>
        </p:blipFill>
        <p:spPr>
          <a:xfrm>
            <a:off x="225277" y="1134090"/>
            <a:ext cx="2728063" cy="2390775"/>
          </a:xfrm>
          <a:prstGeom prst="rect">
            <a:avLst/>
          </a:prstGeom>
        </p:spPr>
      </p:pic>
      <p:pic>
        <p:nvPicPr>
          <p:cNvPr id="8" name="Image 7">
            <a:extLst>
              <a:ext uri="{FF2B5EF4-FFF2-40B4-BE49-F238E27FC236}">
                <a16:creationId xmlns:a16="http://schemas.microsoft.com/office/drawing/2014/main" id="{B59A2884-3E3B-4E0C-86B5-C5882E4B9D32}"/>
              </a:ext>
            </a:extLst>
          </p:cNvPr>
          <p:cNvPicPr>
            <a:picLocks noChangeAspect="1"/>
          </p:cNvPicPr>
          <p:nvPr/>
        </p:nvPicPr>
        <p:blipFill>
          <a:blip r:embed="rId6"/>
          <a:stretch>
            <a:fillRect/>
          </a:stretch>
        </p:blipFill>
        <p:spPr>
          <a:xfrm>
            <a:off x="3534705" y="660371"/>
            <a:ext cx="4899826" cy="6858000"/>
          </a:xfrm>
          <a:prstGeom prst="rect">
            <a:avLst/>
          </a:prstGeom>
        </p:spPr>
      </p:pic>
      <p:sp>
        <p:nvSpPr>
          <p:cNvPr id="10" name="Rectangle 9">
            <a:extLst>
              <a:ext uri="{FF2B5EF4-FFF2-40B4-BE49-F238E27FC236}">
                <a16:creationId xmlns:a16="http://schemas.microsoft.com/office/drawing/2014/main" id="{D8A3F7C9-7FF0-4043-A982-93063FB99E71}"/>
              </a:ext>
            </a:extLst>
          </p:cNvPr>
          <p:cNvSpPr/>
          <p:nvPr/>
        </p:nvSpPr>
        <p:spPr>
          <a:xfrm>
            <a:off x="163119" y="-1349"/>
            <a:ext cx="3904825" cy="1015663"/>
          </a:xfrm>
          <a:prstGeom prst="rect">
            <a:avLst/>
          </a:prstGeom>
          <a:solidFill>
            <a:schemeClr val="bg1"/>
          </a:solidFill>
          <a:ln w="38100">
            <a:solidFill>
              <a:schemeClr val="tx2">
                <a:lumMod val="40000"/>
                <a:lumOff val="60000"/>
              </a:schemeClr>
            </a:solidFill>
          </a:ln>
        </p:spPr>
        <p:txBody>
          <a:bodyPr wrap="square">
            <a:spAutoFit/>
          </a:bodyPr>
          <a:lstStyle/>
          <a:p>
            <a:r>
              <a:rPr lang="fr-FR" sz="2000" dirty="0">
                <a:latin typeface="Calibri" panose="020F0502020204030204" pitchFamily="34" charset="0"/>
                <a:cs typeface="Calibri" panose="020F0502020204030204" pitchFamily="34" charset="0"/>
              </a:rPr>
              <a:t>Résultats = Réponse à la question : Y a t’il une association entre consommation bio et cancer ?</a:t>
            </a:r>
          </a:p>
        </p:txBody>
      </p:sp>
      <p:pic>
        <p:nvPicPr>
          <p:cNvPr id="5" name="Image 4">
            <a:extLst>
              <a:ext uri="{FF2B5EF4-FFF2-40B4-BE49-F238E27FC236}">
                <a16:creationId xmlns:a16="http://schemas.microsoft.com/office/drawing/2014/main" id="{4FAA0512-7CA1-44B0-8F72-FCD0C196564E}"/>
              </a:ext>
            </a:extLst>
          </p:cNvPr>
          <p:cNvPicPr>
            <a:picLocks noChangeAspect="1"/>
          </p:cNvPicPr>
          <p:nvPr/>
        </p:nvPicPr>
        <p:blipFill>
          <a:blip r:embed="rId7"/>
          <a:stretch>
            <a:fillRect/>
          </a:stretch>
        </p:blipFill>
        <p:spPr>
          <a:xfrm>
            <a:off x="181066" y="3548726"/>
            <a:ext cx="2409852" cy="3457806"/>
          </a:xfrm>
          <a:prstGeom prst="rect">
            <a:avLst/>
          </a:prstGeom>
        </p:spPr>
      </p:pic>
      <p:sp>
        <p:nvSpPr>
          <p:cNvPr id="16" name="Rectangle 15">
            <a:extLst>
              <a:ext uri="{FF2B5EF4-FFF2-40B4-BE49-F238E27FC236}">
                <a16:creationId xmlns:a16="http://schemas.microsoft.com/office/drawing/2014/main" id="{330AEC87-B944-49E3-994D-3545356000A4}"/>
              </a:ext>
            </a:extLst>
          </p:cNvPr>
          <p:cNvSpPr/>
          <p:nvPr/>
        </p:nvSpPr>
        <p:spPr>
          <a:xfrm>
            <a:off x="181066" y="5277629"/>
            <a:ext cx="3183117" cy="707886"/>
          </a:xfrm>
          <a:prstGeom prst="rect">
            <a:avLst/>
          </a:prstGeom>
          <a:solidFill>
            <a:schemeClr val="bg1"/>
          </a:solidFill>
          <a:ln>
            <a:solidFill>
              <a:schemeClr val="tx2"/>
            </a:solidFill>
          </a:ln>
        </p:spPr>
        <p:txBody>
          <a:bodyPr wrap="square">
            <a:spAutoFit/>
          </a:bodyPr>
          <a:lstStyle/>
          <a:p>
            <a:r>
              <a:rPr lang="fr-FR" sz="2000" dirty="0">
                <a:latin typeface="Calibri" panose="020F0502020204030204" pitchFamily="34" charset="0"/>
                <a:cs typeface="Calibri" panose="020F0502020204030204" pitchFamily="34" charset="0"/>
              </a:rPr>
              <a:t>Résultats dans le texte + les tableaux +/- les figures </a:t>
            </a:r>
          </a:p>
        </p:txBody>
      </p:sp>
      <p:pic>
        <p:nvPicPr>
          <p:cNvPr id="6" name="Image 5">
            <a:extLst>
              <a:ext uri="{FF2B5EF4-FFF2-40B4-BE49-F238E27FC236}">
                <a16:creationId xmlns:a16="http://schemas.microsoft.com/office/drawing/2014/main" id="{992B0941-62CC-44F0-BA6F-84BE18307687}"/>
              </a:ext>
            </a:extLst>
          </p:cNvPr>
          <p:cNvPicPr>
            <a:picLocks noChangeAspect="1"/>
          </p:cNvPicPr>
          <p:nvPr/>
        </p:nvPicPr>
        <p:blipFill>
          <a:blip r:embed="rId8"/>
          <a:stretch>
            <a:fillRect/>
          </a:stretch>
        </p:blipFill>
        <p:spPr>
          <a:xfrm>
            <a:off x="3534705" y="318145"/>
            <a:ext cx="4714875" cy="2390775"/>
          </a:xfrm>
          <a:prstGeom prst="rect">
            <a:avLst/>
          </a:prstGeom>
        </p:spPr>
      </p:pic>
      <p:pic>
        <p:nvPicPr>
          <p:cNvPr id="9" name="Image 8">
            <a:extLst>
              <a:ext uri="{FF2B5EF4-FFF2-40B4-BE49-F238E27FC236}">
                <a16:creationId xmlns:a16="http://schemas.microsoft.com/office/drawing/2014/main" id="{B0AB818D-1ECB-48E1-89B3-72A87D009740}"/>
              </a:ext>
            </a:extLst>
          </p:cNvPr>
          <p:cNvPicPr>
            <a:picLocks noChangeAspect="1"/>
          </p:cNvPicPr>
          <p:nvPr/>
        </p:nvPicPr>
        <p:blipFill>
          <a:blip r:embed="rId9"/>
          <a:stretch>
            <a:fillRect/>
          </a:stretch>
        </p:blipFill>
        <p:spPr>
          <a:xfrm>
            <a:off x="5715000" y="3454429"/>
            <a:ext cx="3429000" cy="2743200"/>
          </a:xfrm>
          <a:prstGeom prst="rect">
            <a:avLst/>
          </a:prstGeom>
          <a:ln>
            <a:solidFill>
              <a:schemeClr val="tx1"/>
            </a:solidFill>
          </a:ln>
        </p:spPr>
      </p:pic>
      <p:pic>
        <p:nvPicPr>
          <p:cNvPr id="13" name="Son enregistré">
            <a:hlinkClick r:id="" action="ppaction://media"/>
            <a:extLst>
              <a:ext uri="{FF2B5EF4-FFF2-40B4-BE49-F238E27FC236}">
                <a16:creationId xmlns:a16="http://schemas.microsoft.com/office/drawing/2014/main" id="{4D66C327-220E-41EC-B81E-70242CEC917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2261767360"/>
      </p:ext>
    </p:extLst>
  </p:cSld>
  <p:clrMapOvr>
    <a:masterClrMapping/>
  </p:clrMapOvr>
  <p:transition spd="slow" advTm="20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83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txBox="1">
            <a:spLocks/>
          </p:cNvSpPr>
          <p:nvPr/>
        </p:nvSpPr>
        <p:spPr bwMode="auto">
          <a:xfrm>
            <a:off x="539552" y="52933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4400" b="1" dirty="0">
                <a:latin typeface="+mj-lt"/>
                <a:ea typeface="+mj-ea"/>
                <a:cs typeface="+mj-cs"/>
              </a:rPr>
              <a:t>3. La Question de recherche</a:t>
            </a:r>
          </a:p>
        </p:txBody>
      </p:sp>
      <p:sp>
        <p:nvSpPr>
          <p:cNvPr id="25603" name="Espace réservé du contenu 2"/>
          <p:cNvSpPr>
            <a:spLocks noGrp="1"/>
          </p:cNvSpPr>
          <p:nvPr>
            <p:ph idx="1"/>
          </p:nvPr>
        </p:nvSpPr>
        <p:spPr>
          <a:xfrm>
            <a:off x="914400" y="1924050"/>
            <a:ext cx="8229600" cy="1657350"/>
          </a:xfrm>
        </p:spPr>
        <p:txBody>
          <a:bodyPr/>
          <a:lstStyle/>
          <a:p>
            <a:r>
              <a:rPr lang="fr-FR" altLang="fr-FR" sz="2400" b="1" dirty="0">
                <a:solidFill>
                  <a:srgbClr val="000000"/>
                </a:solidFill>
              </a:rPr>
              <a:t>3.1 Savoir identifier les composantes de la question de recherche (« PECO »)</a:t>
            </a:r>
          </a:p>
          <a:p>
            <a:r>
              <a:rPr lang="fr-FR" altLang="fr-FR" sz="2400" b="1" dirty="0">
                <a:solidFill>
                  <a:srgbClr val="000000"/>
                </a:solidFill>
              </a:rPr>
              <a:t>3.2 Savoir identifier le « type » de la question de recherche</a:t>
            </a:r>
            <a:endParaRPr lang="fr-FR" altLang="fr-FR" sz="2400" dirty="0"/>
          </a:p>
        </p:txBody>
      </p:sp>
      <p:sp>
        <p:nvSpPr>
          <p:cNvPr id="2" name="Espace réservé du numéro de diapositive 1">
            <a:extLst>
              <a:ext uri="{FF2B5EF4-FFF2-40B4-BE49-F238E27FC236}">
                <a16:creationId xmlns:a16="http://schemas.microsoft.com/office/drawing/2014/main" id="{F3F1A7EE-7E8B-4551-B204-26C3BE0A680F}"/>
              </a:ext>
            </a:extLst>
          </p:cNvPr>
          <p:cNvSpPr>
            <a:spLocks noGrp="1"/>
          </p:cNvSpPr>
          <p:nvPr>
            <p:ph type="sldNum" sz="quarter" idx="12"/>
          </p:nvPr>
        </p:nvSpPr>
        <p:spPr/>
        <p:txBody>
          <a:bodyPr/>
          <a:lstStyle/>
          <a:p>
            <a:pPr>
              <a:defRPr/>
            </a:pPr>
            <a:fld id="{5B83D243-C88B-4248-BC22-037D82126A6D}" type="slidenum">
              <a:rPr lang="fr-FR" altLang="fr-FR" smtClean="0"/>
              <a:pPr>
                <a:defRPr/>
              </a:pPr>
              <a:t>15</a:t>
            </a:fld>
            <a:endParaRPr lang="fr-FR" altLang="fr-FR"/>
          </a:p>
        </p:txBody>
      </p:sp>
      <p:pic>
        <p:nvPicPr>
          <p:cNvPr id="4" name="Son enregistré">
            <a:hlinkClick r:id="" action="ppaction://media"/>
            <a:extLst>
              <a:ext uri="{FF2B5EF4-FFF2-40B4-BE49-F238E27FC236}">
                <a16:creationId xmlns:a16="http://schemas.microsoft.com/office/drawing/2014/main" id="{E49F9396-6A56-418E-9A27-F4DEB00847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255254664"/>
      </p:ext>
    </p:extLst>
  </p:cSld>
  <p:clrMapOvr>
    <a:masterClrMapping/>
  </p:clrMapOvr>
  <p:transition spd="slow" advTm="3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8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title"/>
          </p:nvPr>
        </p:nvSpPr>
        <p:spPr>
          <a:xfrm>
            <a:off x="457200" y="360363"/>
            <a:ext cx="8229600" cy="1282700"/>
          </a:xfrm>
        </p:spPr>
        <p:txBody>
          <a:bodyPr rtlCol="0">
            <a:normAutofit fontScale="90000"/>
          </a:bodyPr>
          <a:lstStyle/>
          <a:p>
            <a:pPr eaLnBrk="1" fontAlgn="auto" hangingPunct="1">
              <a:spcAft>
                <a:spcPts val="0"/>
              </a:spcAft>
              <a:defRPr/>
            </a:pPr>
            <a:r>
              <a:rPr lang="fr-FR" b="1" dirty="0"/>
              <a:t>3.1  Les Composantes de la QUESTION de recherche : le «</a:t>
            </a:r>
            <a:r>
              <a:rPr lang="fr-FR" b="1" dirty="0">
                <a:solidFill>
                  <a:srgbClr val="00B050"/>
                </a:solidFill>
              </a:rPr>
              <a:t>P</a:t>
            </a:r>
            <a:r>
              <a:rPr lang="fr-FR" b="1" dirty="0">
                <a:solidFill>
                  <a:schemeClr val="accent2">
                    <a:lumMod val="75000"/>
                  </a:schemeClr>
                </a:solidFill>
              </a:rPr>
              <a:t>E</a:t>
            </a:r>
            <a:r>
              <a:rPr lang="fr-FR" b="1" dirty="0">
                <a:solidFill>
                  <a:srgbClr val="FF0000"/>
                </a:solidFill>
              </a:rPr>
              <a:t>C</a:t>
            </a:r>
            <a:r>
              <a:rPr lang="fr-FR" b="1" dirty="0">
                <a:solidFill>
                  <a:srgbClr val="00B0F0"/>
                </a:solidFill>
              </a:rPr>
              <a:t>O</a:t>
            </a:r>
            <a:r>
              <a:rPr lang="fr-FR" b="1" dirty="0"/>
              <a:t>»</a:t>
            </a:r>
            <a:br>
              <a:rPr lang="fr-FR" b="1" dirty="0"/>
            </a:br>
            <a:endParaRPr lang="fr-FR" b="1" dirty="0"/>
          </a:p>
        </p:txBody>
      </p:sp>
      <p:sp>
        <p:nvSpPr>
          <p:cNvPr id="6" name="ZoneTexte 5"/>
          <p:cNvSpPr txBox="1"/>
          <p:nvPr/>
        </p:nvSpPr>
        <p:spPr>
          <a:xfrm>
            <a:off x="7019925" y="5805488"/>
            <a:ext cx="2017713" cy="923925"/>
          </a:xfrm>
          <a:prstGeom prst="rect">
            <a:avLst/>
          </a:prstGeom>
          <a:noFill/>
        </p:spPr>
        <p:txBody>
          <a:bodyPr>
            <a:spAutoFit/>
          </a:bodyPr>
          <a:lstStyle/>
          <a:p>
            <a:pPr>
              <a:defRPr/>
            </a:pPr>
            <a:r>
              <a:rPr lang="fr-FR" sz="5400" b="1" dirty="0">
                <a:solidFill>
                  <a:srgbClr val="00B050"/>
                </a:solidFill>
                <a:latin typeface="+mj-lt"/>
              </a:rPr>
              <a:t>P</a:t>
            </a:r>
            <a:r>
              <a:rPr lang="fr-FR" sz="5400" b="1" dirty="0">
                <a:solidFill>
                  <a:schemeClr val="accent2">
                    <a:lumMod val="75000"/>
                  </a:schemeClr>
                </a:solidFill>
                <a:latin typeface="+mj-lt"/>
              </a:rPr>
              <a:t>E</a:t>
            </a:r>
            <a:r>
              <a:rPr lang="fr-FR" sz="5400" b="1" dirty="0">
                <a:solidFill>
                  <a:srgbClr val="FF0000"/>
                </a:solidFill>
                <a:latin typeface="+mj-lt"/>
              </a:rPr>
              <a:t>C</a:t>
            </a:r>
            <a:r>
              <a:rPr lang="fr-FR" sz="5400" b="1" dirty="0">
                <a:solidFill>
                  <a:srgbClr val="00B0F0"/>
                </a:solidFill>
                <a:latin typeface="+mj-lt"/>
              </a:rPr>
              <a:t>O</a:t>
            </a:r>
          </a:p>
        </p:txBody>
      </p:sp>
      <p:sp>
        <p:nvSpPr>
          <p:cNvPr id="7" name="Espace réservé du contenu 2"/>
          <p:cNvSpPr txBox="1">
            <a:spLocks/>
          </p:cNvSpPr>
          <p:nvPr/>
        </p:nvSpPr>
        <p:spPr bwMode="auto">
          <a:xfrm>
            <a:off x="836513" y="2204864"/>
            <a:ext cx="7983959" cy="2376555"/>
          </a:xfrm>
          <a:prstGeom prst="rect">
            <a:avLst/>
          </a:prstGeom>
          <a:noFill/>
          <a:ln w="9525">
            <a:noFill/>
            <a:miter lim="800000"/>
            <a:headEnd/>
            <a:tailEnd/>
          </a:ln>
        </p:spPr>
        <p:txBody>
          <a:bodyPr/>
          <a:lstStyle/>
          <a:p>
            <a:pPr marL="182563" indent="-182563" eaLnBrk="1" fontAlgn="auto" hangingPunct="1">
              <a:spcBef>
                <a:spcPct val="20000"/>
              </a:spcBef>
              <a:spcAft>
                <a:spcPts val="0"/>
              </a:spcAft>
              <a:buFont typeface="Arial" pitchFamily="34" charset="0"/>
              <a:buNone/>
              <a:defRPr/>
            </a:pPr>
            <a:br>
              <a:rPr lang="fr-FR" b="1" dirty="0">
                <a:solidFill>
                  <a:srgbClr val="C00000"/>
                </a:solidFill>
                <a:latin typeface="+mn-lt"/>
              </a:rPr>
            </a:br>
            <a:r>
              <a:rPr lang="fr-FR" b="1" dirty="0">
                <a:solidFill>
                  <a:srgbClr val="00B050"/>
                </a:solidFill>
                <a:latin typeface="+mn-lt"/>
              </a:rPr>
              <a:t>P : Patients / Population étudiée</a:t>
            </a:r>
          </a:p>
          <a:p>
            <a:pPr marL="182563" indent="-182563" eaLnBrk="1" fontAlgn="auto" hangingPunct="1">
              <a:spcBef>
                <a:spcPct val="20000"/>
              </a:spcBef>
              <a:spcAft>
                <a:spcPts val="0"/>
              </a:spcAft>
              <a:buFont typeface="Arial" pitchFamily="34" charset="0"/>
              <a:buNone/>
              <a:defRPr/>
            </a:pPr>
            <a:r>
              <a:rPr lang="fr-FR" b="1" dirty="0">
                <a:solidFill>
                  <a:srgbClr val="C00000"/>
                </a:solidFill>
                <a:latin typeface="+mn-lt"/>
              </a:rPr>
              <a:t>	</a:t>
            </a:r>
            <a:r>
              <a:rPr lang="fr-FR" b="1" dirty="0">
                <a:solidFill>
                  <a:schemeClr val="accent2">
                    <a:lumMod val="75000"/>
                  </a:schemeClr>
                </a:solidFill>
                <a:latin typeface="+mn-lt"/>
              </a:rPr>
              <a:t>E : Elément étudié (élément dont on cherche à étudier l’effet)</a:t>
            </a:r>
          </a:p>
          <a:p>
            <a:pPr marL="182563" indent="-182563" eaLnBrk="1" fontAlgn="auto" hangingPunct="1">
              <a:spcBef>
                <a:spcPct val="20000"/>
              </a:spcBef>
              <a:spcAft>
                <a:spcPts val="0"/>
              </a:spcAft>
              <a:buFont typeface="Arial" pitchFamily="34" charset="0"/>
              <a:buNone/>
              <a:defRPr/>
            </a:pPr>
            <a:r>
              <a:rPr lang="fr-FR" b="1" dirty="0">
                <a:solidFill>
                  <a:schemeClr val="accent2">
                    <a:lumMod val="75000"/>
                  </a:schemeClr>
                </a:solidFill>
                <a:latin typeface="+mn-lt"/>
              </a:rPr>
              <a:t>		-&gt; I si Intervention (</a:t>
            </a:r>
            <a:r>
              <a:rPr lang="fr-FR" b="1" dirty="0">
                <a:solidFill>
                  <a:srgbClr val="00B050"/>
                </a:solidFill>
                <a:latin typeface="Calibri"/>
                <a:ea typeface="+mj-ea"/>
                <a:cs typeface="+mj-cs"/>
              </a:rPr>
              <a:t>P</a:t>
            </a:r>
            <a:r>
              <a:rPr lang="fr-FR" b="1" dirty="0">
                <a:solidFill>
                  <a:srgbClr val="C0504D">
                    <a:lumMod val="75000"/>
                  </a:srgbClr>
                </a:solidFill>
                <a:latin typeface="Calibri"/>
                <a:ea typeface="+mj-ea"/>
                <a:cs typeface="+mj-cs"/>
              </a:rPr>
              <a:t>I</a:t>
            </a:r>
            <a:r>
              <a:rPr lang="fr-FR" b="1" dirty="0">
                <a:solidFill>
                  <a:srgbClr val="FF0000"/>
                </a:solidFill>
                <a:latin typeface="Calibri"/>
                <a:ea typeface="+mj-ea"/>
                <a:cs typeface="+mj-cs"/>
              </a:rPr>
              <a:t>C</a:t>
            </a:r>
            <a:r>
              <a:rPr lang="fr-FR" b="1" dirty="0">
                <a:solidFill>
                  <a:srgbClr val="00B0F0"/>
                </a:solidFill>
                <a:latin typeface="Calibri"/>
                <a:ea typeface="+mj-ea"/>
                <a:cs typeface="+mj-cs"/>
              </a:rPr>
              <a:t>O</a:t>
            </a:r>
            <a:r>
              <a:rPr lang="fr-FR" b="1" dirty="0">
                <a:solidFill>
                  <a:schemeClr val="accent2">
                    <a:lumMod val="75000"/>
                  </a:schemeClr>
                </a:solidFill>
                <a:latin typeface="+mn-lt"/>
              </a:rPr>
              <a:t>)</a:t>
            </a:r>
          </a:p>
          <a:p>
            <a:pPr marL="182563" indent="-182563" eaLnBrk="1" fontAlgn="auto" hangingPunct="1">
              <a:spcBef>
                <a:spcPct val="20000"/>
              </a:spcBef>
              <a:spcAft>
                <a:spcPts val="0"/>
              </a:spcAft>
              <a:buFont typeface="Arial" pitchFamily="34" charset="0"/>
              <a:buNone/>
              <a:defRPr/>
            </a:pPr>
            <a:r>
              <a:rPr lang="fr-FR" b="1" dirty="0">
                <a:solidFill>
                  <a:schemeClr val="accent2">
                    <a:lumMod val="75000"/>
                  </a:schemeClr>
                </a:solidFill>
                <a:latin typeface="+mn-lt"/>
              </a:rPr>
              <a:t>		-&gt; F si FDR (</a:t>
            </a:r>
            <a:r>
              <a:rPr lang="fr-FR" b="1" dirty="0">
                <a:solidFill>
                  <a:srgbClr val="00B050"/>
                </a:solidFill>
                <a:latin typeface="Calibri"/>
              </a:rPr>
              <a:t>P</a:t>
            </a:r>
            <a:r>
              <a:rPr lang="fr-FR" b="1" dirty="0">
                <a:solidFill>
                  <a:srgbClr val="C0504D">
                    <a:lumMod val="75000"/>
                  </a:srgbClr>
                </a:solidFill>
                <a:latin typeface="Calibri"/>
              </a:rPr>
              <a:t>F</a:t>
            </a:r>
            <a:r>
              <a:rPr lang="fr-FR" b="1" dirty="0">
                <a:solidFill>
                  <a:srgbClr val="FF0000"/>
                </a:solidFill>
                <a:latin typeface="Calibri"/>
              </a:rPr>
              <a:t>C</a:t>
            </a:r>
            <a:r>
              <a:rPr lang="fr-FR" b="1" dirty="0">
                <a:solidFill>
                  <a:srgbClr val="00B0F0"/>
                </a:solidFill>
                <a:latin typeface="Calibri"/>
              </a:rPr>
              <a:t>O</a:t>
            </a:r>
            <a:r>
              <a:rPr lang="fr-FR" b="1" dirty="0">
                <a:solidFill>
                  <a:schemeClr val="accent2">
                    <a:lumMod val="75000"/>
                  </a:schemeClr>
                </a:solidFill>
                <a:latin typeface="+mn-lt"/>
              </a:rPr>
              <a:t>)</a:t>
            </a:r>
          </a:p>
          <a:p>
            <a:pPr marL="182563" indent="-182563" eaLnBrk="1" fontAlgn="auto" hangingPunct="1">
              <a:spcBef>
                <a:spcPct val="20000"/>
              </a:spcBef>
              <a:spcAft>
                <a:spcPts val="0"/>
              </a:spcAft>
              <a:buFont typeface="Arial" pitchFamily="34" charset="0"/>
              <a:buNone/>
              <a:defRPr/>
            </a:pPr>
            <a:r>
              <a:rPr lang="fr-FR" b="1" dirty="0">
                <a:solidFill>
                  <a:srgbClr val="FF0000"/>
                </a:solidFill>
                <a:latin typeface="+mn-lt"/>
              </a:rPr>
              <a:t>	C : Comparaison</a:t>
            </a:r>
          </a:p>
          <a:p>
            <a:pPr marL="182563" indent="-182563" eaLnBrk="1" fontAlgn="auto" hangingPunct="1">
              <a:spcBef>
                <a:spcPct val="20000"/>
              </a:spcBef>
              <a:spcAft>
                <a:spcPts val="0"/>
              </a:spcAft>
              <a:buFont typeface="Arial" pitchFamily="34" charset="0"/>
              <a:buNone/>
              <a:defRPr/>
            </a:pPr>
            <a:r>
              <a:rPr lang="fr-FR" b="1" dirty="0">
                <a:solidFill>
                  <a:srgbClr val="00B0F0"/>
                </a:solidFill>
                <a:latin typeface="+mn-lt"/>
              </a:rPr>
              <a:t>	O : </a:t>
            </a:r>
            <a:r>
              <a:rPr lang="fr-FR" b="1" dirty="0" err="1">
                <a:solidFill>
                  <a:srgbClr val="00B0F0"/>
                </a:solidFill>
                <a:latin typeface="+mn-lt"/>
              </a:rPr>
              <a:t>Outcome</a:t>
            </a:r>
            <a:r>
              <a:rPr lang="fr-FR" b="1" dirty="0">
                <a:solidFill>
                  <a:srgbClr val="00B0F0"/>
                </a:solidFill>
                <a:latin typeface="+mn-lt"/>
              </a:rPr>
              <a:t> (Critère de Jugement sur lequel on observe l’effet du facteur étudié ou de l’intervention/traitement)</a:t>
            </a:r>
          </a:p>
        </p:txBody>
      </p:sp>
      <p:pic>
        <p:nvPicPr>
          <p:cNvPr id="29701" name="Picture 28" descr="C:\Documents and Settings\occellipa\Mes documents\Mes images\Important.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1938" y="692696"/>
            <a:ext cx="11557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CAF60F46-64BB-4FDA-8B1D-B059C344AD28}"/>
              </a:ext>
            </a:extLst>
          </p:cNvPr>
          <p:cNvSpPr>
            <a:spLocks noGrp="1"/>
          </p:cNvSpPr>
          <p:nvPr>
            <p:ph type="sldNum" sz="quarter" idx="12"/>
          </p:nvPr>
        </p:nvSpPr>
        <p:spPr/>
        <p:txBody>
          <a:bodyPr/>
          <a:lstStyle/>
          <a:p>
            <a:pPr>
              <a:defRPr/>
            </a:pPr>
            <a:fld id="{5B83D243-C88B-4248-BC22-037D82126A6D}" type="slidenum">
              <a:rPr lang="fr-FR" altLang="fr-FR" smtClean="0"/>
              <a:pPr>
                <a:defRPr/>
              </a:pPr>
              <a:t>16</a:t>
            </a:fld>
            <a:endParaRPr lang="fr-FR" altLang="fr-FR"/>
          </a:p>
        </p:txBody>
      </p:sp>
      <p:sp>
        <p:nvSpPr>
          <p:cNvPr id="10" name="Rectangle 9">
            <a:extLst>
              <a:ext uri="{FF2B5EF4-FFF2-40B4-BE49-F238E27FC236}">
                <a16:creationId xmlns:a16="http://schemas.microsoft.com/office/drawing/2014/main" id="{C033B1F4-C68F-4F57-A025-A07BB3BD7C26}"/>
              </a:ext>
            </a:extLst>
          </p:cNvPr>
          <p:cNvSpPr/>
          <p:nvPr/>
        </p:nvSpPr>
        <p:spPr>
          <a:xfrm>
            <a:off x="4008391" y="1772816"/>
            <a:ext cx="1125629" cy="461665"/>
          </a:xfrm>
          <a:prstGeom prst="rect">
            <a:avLst/>
          </a:prstGeom>
          <a:ln w="38100">
            <a:solidFill>
              <a:schemeClr val="accent1"/>
            </a:solidFill>
          </a:ln>
        </p:spPr>
        <p:txBody>
          <a:bodyPr wrap="none">
            <a:spAutoFit/>
          </a:bodyPr>
          <a:lstStyle/>
          <a:p>
            <a:pPr marL="182563" indent="-182563" algn="ctr" eaLnBrk="1" fontAlgn="auto" hangingPunct="1">
              <a:spcBef>
                <a:spcPct val="20000"/>
              </a:spcBef>
              <a:spcAft>
                <a:spcPts val="0"/>
              </a:spcAft>
              <a:buFont typeface="Arial" pitchFamily="34" charset="0"/>
              <a:buNone/>
              <a:defRPr/>
            </a:pPr>
            <a:r>
              <a:rPr lang="fr-FR" b="1" dirty="0">
                <a:solidFill>
                  <a:srgbClr val="C00000"/>
                </a:solidFill>
                <a:latin typeface="Calibri" panose="020F0502020204030204" pitchFamily="34" charset="0"/>
                <a:cs typeface="Calibri" panose="020F0502020204030204" pitchFamily="34" charset="0"/>
              </a:rPr>
              <a:t>E </a:t>
            </a:r>
            <a:r>
              <a:rPr lang="fr-FR" b="1" dirty="0">
                <a:solidFill>
                  <a:srgbClr val="C00000"/>
                </a:solidFill>
                <a:latin typeface="Calibri" panose="020F0502020204030204" pitchFamily="34" charset="0"/>
                <a:cs typeface="Calibri" panose="020F0502020204030204" pitchFamily="34" charset="0"/>
                <a:sym typeface="Wingdings" panose="05000000000000000000" pitchFamily="2" charset="2"/>
              </a:rPr>
              <a:t> O?</a:t>
            </a:r>
          </a:p>
        </p:txBody>
      </p:sp>
      <p:pic>
        <p:nvPicPr>
          <p:cNvPr id="11" name="Son enregistré">
            <a:hlinkClick r:id="" action="ppaction://media"/>
            <a:extLst>
              <a:ext uri="{FF2B5EF4-FFF2-40B4-BE49-F238E27FC236}">
                <a16:creationId xmlns:a16="http://schemas.microsoft.com/office/drawing/2014/main" id="{34E39EF3-A301-42D0-9E6B-1C221E7EED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996296551"/>
      </p:ext>
    </p:extLst>
  </p:cSld>
  <p:clrMapOvr>
    <a:masterClrMapping/>
  </p:clrMapOvr>
  <p:transition spd="slow" advTm="2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003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57438" y="1760538"/>
            <a:ext cx="6500812" cy="4525962"/>
          </a:xfrm>
        </p:spPr>
        <p:txBody>
          <a:bodyPr rtlCol="0">
            <a:normAutofit/>
          </a:bodyPr>
          <a:lstStyle/>
          <a:p>
            <a:pPr marL="182563" indent="0" eaLnBrk="1" fontAlgn="auto" hangingPunct="1">
              <a:spcAft>
                <a:spcPts val="0"/>
              </a:spcAft>
              <a:buFont typeface="Arial" panose="020B0604020202020204" pitchFamily="34" charset="0"/>
              <a:buNone/>
              <a:defRPr/>
            </a:pPr>
            <a:r>
              <a:rPr lang="fr-FR" sz="2400" b="1" dirty="0">
                <a:solidFill>
                  <a:srgbClr val="C00000"/>
                </a:solidFill>
              </a:rPr>
              <a:t>Exemple:</a:t>
            </a:r>
          </a:p>
          <a:p>
            <a:pPr marL="182563" indent="0" eaLnBrk="1" fontAlgn="auto" hangingPunct="1">
              <a:spcAft>
                <a:spcPts val="0"/>
              </a:spcAft>
              <a:buFont typeface="Arial" panose="020B0604020202020204" pitchFamily="34" charset="0"/>
              <a:buNone/>
              <a:defRPr/>
            </a:pPr>
            <a:br>
              <a:rPr lang="fr-FR" sz="2400" b="1" dirty="0">
                <a:solidFill>
                  <a:srgbClr val="C00000"/>
                </a:solidFill>
              </a:rPr>
            </a:br>
            <a:r>
              <a:rPr lang="fr-FR" sz="2400" b="1" dirty="0">
                <a:solidFill>
                  <a:schemeClr val="accent2">
                    <a:lumMod val="75000"/>
                  </a:schemeClr>
                </a:solidFill>
              </a:rPr>
              <a:t>Un traitement par </a:t>
            </a:r>
            <a:r>
              <a:rPr lang="fr-FR" sz="2400" b="1" dirty="0" err="1">
                <a:solidFill>
                  <a:schemeClr val="accent2">
                    <a:lumMod val="75000"/>
                  </a:schemeClr>
                </a:solidFill>
              </a:rPr>
              <a:t>antivitamine</a:t>
            </a:r>
            <a:r>
              <a:rPr lang="fr-FR" sz="2400" b="1" dirty="0">
                <a:solidFill>
                  <a:schemeClr val="accent2">
                    <a:lumMod val="75000"/>
                  </a:schemeClr>
                </a:solidFill>
              </a:rPr>
              <a:t> K </a:t>
            </a:r>
          </a:p>
          <a:p>
            <a:pPr marL="182563" indent="0" eaLnBrk="1" fontAlgn="auto" hangingPunct="1">
              <a:spcAft>
                <a:spcPts val="0"/>
              </a:spcAft>
              <a:buFont typeface="Arial" panose="020B0604020202020204" pitchFamily="34" charset="0"/>
              <a:buNone/>
              <a:defRPr/>
            </a:pPr>
            <a:r>
              <a:rPr lang="fr-FR" sz="2400" dirty="0"/>
              <a:t>est-il plus efficace qu’un </a:t>
            </a:r>
            <a:r>
              <a:rPr lang="fr-FR" sz="2400" b="1" dirty="0">
                <a:solidFill>
                  <a:srgbClr val="FF0000"/>
                </a:solidFill>
              </a:rPr>
              <a:t>traitement par aspirine </a:t>
            </a:r>
          </a:p>
          <a:p>
            <a:pPr marL="182563" indent="0" eaLnBrk="1" fontAlgn="auto" hangingPunct="1">
              <a:spcAft>
                <a:spcPts val="0"/>
              </a:spcAft>
              <a:buFont typeface="Arial" panose="020B0604020202020204" pitchFamily="34" charset="0"/>
              <a:buNone/>
              <a:defRPr/>
            </a:pPr>
            <a:r>
              <a:rPr lang="fr-FR" sz="2400" dirty="0"/>
              <a:t>pour </a:t>
            </a:r>
            <a:r>
              <a:rPr lang="fr-FR" sz="2400" b="1" dirty="0">
                <a:solidFill>
                  <a:srgbClr val="00B0F0"/>
                </a:solidFill>
              </a:rPr>
              <a:t>réduire le risque de survenue d'accident vasculaire cérébral (AVC)</a:t>
            </a:r>
            <a:r>
              <a:rPr lang="fr-FR" sz="2400" dirty="0"/>
              <a:t> </a:t>
            </a:r>
          </a:p>
          <a:p>
            <a:pPr marL="182563" indent="0" eaLnBrk="1" fontAlgn="auto" hangingPunct="1">
              <a:spcAft>
                <a:spcPts val="0"/>
              </a:spcAft>
              <a:buFont typeface="Arial" panose="020B0604020202020204" pitchFamily="34" charset="0"/>
              <a:buNone/>
              <a:defRPr/>
            </a:pPr>
            <a:r>
              <a:rPr lang="fr-FR" sz="2400" dirty="0"/>
              <a:t>chez </a:t>
            </a:r>
            <a:r>
              <a:rPr lang="fr-FR" sz="2400" b="1" dirty="0">
                <a:solidFill>
                  <a:srgbClr val="00B050"/>
                </a:solidFill>
              </a:rPr>
              <a:t>des sujets âgés de 65 à 85 ans en arythmie cardiaque par fibrillation auriculaire </a:t>
            </a:r>
            <a:r>
              <a:rPr lang="fr-FR" sz="2400" dirty="0"/>
              <a:t>?</a:t>
            </a:r>
          </a:p>
          <a:p>
            <a:pPr eaLnBrk="1" fontAlgn="auto" hangingPunct="1">
              <a:spcAft>
                <a:spcPts val="0"/>
              </a:spcAft>
              <a:buFont typeface="Arial" panose="020B0604020202020204" pitchFamily="34" charset="0"/>
              <a:buNone/>
              <a:defRPr/>
            </a:pPr>
            <a:endParaRPr lang="fr-FR" sz="2400" dirty="0"/>
          </a:p>
          <a:p>
            <a:pPr eaLnBrk="1" fontAlgn="auto" hangingPunct="1">
              <a:spcAft>
                <a:spcPts val="0"/>
              </a:spcAft>
              <a:defRPr/>
            </a:pPr>
            <a:endParaRPr lang="fr-FR" dirty="0"/>
          </a:p>
        </p:txBody>
      </p:sp>
      <p:sp>
        <p:nvSpPr>
          <p:cNvPr id="4" name="ZoneTexte 3"/>
          <p:cNvSpPr txBox="1"/>
          <p:nvPr/>
        </p:nvSpPr>
        <p:spPr>
          <a:xfrm>
            <a:off x="7051675" y="5719763"/>
            <a:ext cx="1657350" cy="922337"/>
          </a:xfrm>
          <a:prstGeom prst="rect">
            <a:avLst/>
          </a:prstGeom>
          <a:noFill/>
        </p:spPr>
        <p:txBody>
          <a:bodyPr>
            <a:spAutoFit/>
          </a:bodyPr>
          <a:lstStyle/>
          <a:p>
            <a:pPr>
              <a:defRPr/>
            </a:pPr>
            <a:r>
              <a:rPr lang="fr-FR" sz="5400" b="1" dirty="0">
                <a:solidFill>
                  <a:srgbClr val="00B050"/>
                </a:solidFill>
                <a:latin typeface="+mj-lt"/>
              </a:rPr>
              <a:t>P</a:t>
            </a:r>
            <a:r>
              <a:rPr lang="fr-FR" sz="5400" b="1" dirty="0">
                <a:solidFill>
                  <a:schemeClr val="accent2">
                    <a:lumMod val="75000"/>
                  </a:schemeClr>
                </a:solidFill>
                <a:latin typeface="+mj-lt"/>
              </a:rPr>
              <a:t>I</a:t>
            </a:r>
            <a:r>
              <a:rPr lang="fr-FR" sz="5400" b="1" dirty="0">
                <a:solidFill>
                  <a:srgbClr val="FF0000"/>
                </a:solidFill>
                <a:latin typeface="+mj-lt"/>
              </a:rPr>
              <a:t>C</a:t>
            </a:r>
            <a:r>
              <a:rPr lang="fr-FR" sz="5400" b="1" dirty="0">
                <a:solidFill>
                  <a:srgbClr val="00B0F0"/>
                </a:solidFill>
                <a:latin typeface="+mj-lt"/>
              </a:rPr>
              <a:t>O</a:t>
            </a:r>
          </a:p>
        </p:txBody>
      </p:sp>
      <p:sp>
        <p:nvSpPr>
          <p:cNvPr id="5" name="Espace réservé du contenu 2"/>
          <p:cNvSpPr txBox="1">
            <a:spLocks/>
          </p:cNvSpPr>
          <p:nvPr/>
        </p:nvSpPr>
        <p:spPr bwMode="auto">
          <a:xfrm>
            <a:off x="0" y="2176463"/>
            <a:ext cx="2428875" cy="2260600"/>
          </a:xfrm>
          <a:prstGeom prst="rect">
            <a:avLst/>
          </a:prstGeom>
          <a:noFill/>
          <a:ln w="9525">
            <a:noFill/>
            <a:miter lim="800000"/>
            <a:headEnd/>
            <a:tailEnd/>
          </a:ln>
        </p:spPr>
        <p:txBody>
          <a:bodyPr/>
          <a:lstStyle/>
          <a:p>
            <a:pPr marL="182563" indent="-182563" eaLnBrk="1" fontAlgn="auto" hangingPunct="1">
              <a:spcBef>
                <a:spcPct val="20000"/>
              </a:spcBef>
              <a:spcAft>
                <a:spcPts val="0"/>
              </a:spcAft>
              <a:buFont typeface="Arial" pitchFamily="34" charset="0"/>
              <a:buNone/>
              <a:defRPr/>
            </a:pPr>
            <a:br>
              <a:rPr lang="fr-FR" b="1" dirty="0">
                <a:solidFill>
                  <a:srgbClr val="C00000"/>
                </a:solidFill>
                <a:latin typeface="+mn-lt"/>
              </a:rPr>
            </a:br>
            <a:r>
              <a:rPr lang="fr-FR" b="1" dirty="0">
                <a:solidFill>
                  <a:srgbClr val="00B050"/>
                </a:solidFill>
                <a:latin typeface="+mn-lt"/>
              </a:rPr>
              <a:t>P : Population étudiée</a:t>
            </a:r>
          </a:p>
          <a:p>
            <a:pPr marL="182563" indent="-182563" eaLnBrk="1" fontAlgn="auto" hangingPunct="1">
              <a:spcBef>
                <a:spcPct val="20000"/>
              </a:spcBef>
              <a:spcAft>
                <a:spcPts val="0"/>
              </a:spcAft>
              <a:buFont typeface="Arial" pitchFamily="34" charset="0"/>
              <a:buNone/>
              <a:defRPr/>
            </a:pPr>
            <a:r>
              <a:rPr lang="fr-FR" b="1" dirty="0">
                <a:solidFill>
                  <a:srgbClr val="C00000"/>
                </a:solidFill>
                <a:latin typeface="+mn-lt"/>
              </a:rPr>
              <a:t>	</a:t>
            </a:r>
            <a:r>
              <a:rPr lang="fr-FR" b="1" dirty="0">
                <a:solidFill>
                  <a:schemeClr val="accent2">
                    <a:lumMod val="75000"/>
                  </a:schemeClr>
                </a:solidFill>
                <a:latin typeface="+mn-lt"/>
              </a:rPr>
              <a:t>I  : Intervention </a:t>
            </a:r>
          </a:p>
          <a:p>
            <a:pPr marL="182563" indent="-182563" eaLnBrk="1" fontAlgn="auto" hangingPunct="1">
              <a:spcBef>
                <a:spcPct val="20000"/>
              </a:spcBef>
              <a:spcAft>
                <a:spcPts val="0"/>
              </a:spcAft>
              <a:buFont typeface="Arial" pitchFamily="34" charset="0"/>
              <a:buNone/>
              <a:defRPr/>
            </a:pPr>
            <a:r>
              <a:rPr lang="fr-FR" b="1" dirty="0">
                <a:solidFill>
                  <a:srgbClr val="FF0000"/>
                </a:solidFill>
                <a:latin typeface="+mn-lt"/>
              </a:rPr>
              <a:t>	C : Comparaison</a:t>
            </a:r>
          </a:p>
          <a:p>
            <a:pPr marL="182563" indent="-182563" eaLnBrk="1" fontAlgn="auto" hangingPunct="1">
              <a:spcBef>
                <a:spcPct val="20000"/>
              </a:spcBef>
              <a:spcAft>
                <a:spcPts val="0"/>
              </a:spcAft>
              <a:buFont typeface="Arial" pitchFamily="34" charset="0"/>
              <a:buNone/>
              <a:defRPr/>
            </a:pPr>
            <a:r>
              <a:rPr lang="fr-FR" b="1" dirty="0">
                <a:solidFill>
                  <a:srgbClr val="00B0F0"/>
                </a:solidFill>
                <a:latin typeface="+mn-lt"/>
              </a:rPr>
              <a:t>	O : </a:t>
            </a:r>
            <a:r>
              <a:rPr lang="fr-FR" b="1" dirty="0" err="1">
                <a:solidFill>
                  <a:srgbClr val="00B0F0"/>
                </a:solidFill>
                <a:latin typeface="+mn-lt"/>
              </a:rPr>
              <a:t>Outcome</a:t>
            </a:r>
            <a:endParaRPr lang="fr-FR" b="1" dirty="0">
              <a:solidFill>
                <a:srgbClr val="00B0F0"/>
              </a:solidFill>
              <a:latin typeface="+mn-lt"/>
            </a:endParaRPr>
          </a:p>
        </p:txBody>
      </p:sp>
      <p:sp>
        <p:nvSpPr>
          <p:cNvPr id="8" name="Titre 1"/>
          <p:cNvSpPr>
            <a:spLocks noGrp="1"/>
          </p:cNvSpPr>
          <p:nvPr>
            <p:ph type="title"/>
          </p:nvPr>
        </p:nvSpPr>
        <p:spPr>
          <a:xfrm>
            <a:off x="457200" y="360363"/>
            <a:ext cx="8229600" cy="1282700"/>
          </a:xfrm>
        </p:spPr>
        <p:txBody>
          <a:bodyPr rtlCol="0">
            <a:normAutofit fontScale="90000"/>
          </a:bodyPr>
          <a:lstStyle/>
          <a:p>
            <a:pPr eaLnBrk="1" fontAlgn="auto" hangingPunct="1">
              <a:spcAft>
                <a:spcPts val="0"/>
              </a:spcAft>
              <a:defRPr/>
            </a:pPr>
            <a:r>
              <a:rPr lang="fr-FR" b="1" dirty="0"/>
              <a:t>Exemple : Si l’Elément étudié est une Intervention</a:t>
            </a:r>
            <a:r>
              <a:rPr lang="fr-FR" b="1" dirty="0">
                <a:solidFill>
                  <a:srgbClr val="00B0F0"/>
                </a:solidFill>
              </a:rPr>
              <a:t> </a:t>
            </a:r>
            <a:r>
              <a:rPr lang="fr-FR" b="1" dirty="0">
                <a:solidFill>
                  <a:srgbClr val="00B050"/>
                </a:solidFill>
              </a:rPr>
              <a:t>P</a:t>
            </a:r>
            <a:r>
              <a:rPr lang="fr-FR" b="1" dirty="0">
                <a:solidFill>
                  <a:schemeClr val="accent2">
                    <a:lumMod val="75000"/>
                  </a:schemeClr>
                </a:solidFill>
              </a:rPr>
              <a:t>I</a:t>
            </a:r>
            <a:r>
              <a:rPr lang="fr-FR" b="1" dirty="0">
                <a:solidFill>
                  <a:srgbClr val="F83A14"/>
                </a:solidFill>
              </a:rPr>
              <a:t>C</a:t>
            </a:r>
            <a:r>
              <a:rPr lang="fr-FR" b="1" dirty="0">
                <a:solidFill>
                  <a:srgbClr val="00B0F0"/>
                </a:solidFill>
              </a:rPr>
              <a:t>O</a:t>
            </a:r>
            <a:br>
              <a:rPr lang="fr-FR" b="1" dirty="0"/>
            </a:br>
            <a:endParaRPr lang="fr-FR" b="1" dirty="0"/>
          </a:p>
        </p:txBody>
      </p:sp>
      <p:sp>
        <p:nvSpPr>
          <p:cNvPr id="2" name="Espace réservé du numéro de diapositive 1">
            <a:extLst>
              <a:ext uri="{FF2B5EF4-FFF2-40B4-BE49-F238E27FC236}">
                <a16:creationId xmlns:a16="http://schemas.microsoft.com/office/drawing/2014/main" id="{DE4C1F62-78D4-4A59-97B2-E85BAC372A8A}"/>
              </a:ext>
            </a:extLst>
          </p:cNvPr>
          <p:cNvSpPr>
            <a:spLocks noGrp="1"/>
          </p:cNvSpPr>
          <p:nvPr>
            <p:ph type="sldNum" sz="quarter" idx="12"/>
          </p:nvPr>
        </p:nvSpPr>
        <p:spPr/>
        <p:txBody>
          <a:bodyPr/>
          <a:lstStyle/>
          <a:p>
            <a:pPr>
              <a:defRPr/>
            </a:pPr>
            <a:fld id="{5B83D243-C88B-4248-BC22-037D82126A6D}" type="slidenum">
              <a:rPr lang="fr-FR" altLang="fr-FR" smtClean="0"/>
              <a:pPr>
                <a:defRPr/>
              </a:pPr>
              <a:t>17</a:t>
            </a:fld>
            <a:endParaRPr lang="fr-FR" altLang="fr-FR"/>
          </a:p>
        </p:txBody>
      </p:sp>
      <p:pic>
        <p:nvPicPr>
          <p:cNvPr id="7" name="Son enregistré">
            <a:hlinkClick r:id="" action="ppaction://media"/>
            <a:extLst>
              <a:ext uri="{FF2B5EF4-FFF2-40B4-BE49-F238E27FC236}">
                <a16:creationId xmlns:a16="http://schemas.microsoft.com/office/drawing/2014/main" id="{5FFA3758-8EC6-4D9E-80EA-DB42BA4FC45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2288235934"/>
      </p:ext>
    </p:extLst>
  </p:cSld>
  <p:clrMapOvr>
    <a:masterClrMapping/>
  </p:clrMapOvr>
  <p:transition spd="slow" advTm="24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98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a:xfrm>
            <a:off x="457200" y="71438"/>
            <a:ext cx="8229600" cy="1143000"/>
          </a:xfrm>
        </p:spPr>
        <p:txBody>
          <a:bodyPr/>
          <a:lstStyle/>
          <a:p>
            <a:pPr>
              <a:defRPr/>
            </a:pPr>
            <a:r>
              <a:rPr lang="fr-FR" sz="4000" b="1" dirty="0">
                <a:latin typeface="+mn-lt"/>
                <a:cs typeface="Times New Roman" pitchFamily="18" charset="0"/>
              </a:rPr>
              <a:t>Exemple</a:t>
            </a:r>
            <a:r>
              <a:rPr lang="fr-FR" sz="4000" b="1" dirty="0">
                <a:solidFill>
                  <a:srgbClr val="00B050"/>
                </a:solidFill>
                <a:latin typeface="+mn-lt"/>
                <a:cs typeface="Times New Roman" pitchFamily="18" charset="0"/>
              </a:rPr>
              <a:t> P</a:t>
            </a:r>
            <a:r>
              <a:rPr lang="fr-FR" sz="4000" b="1" dirty="0">
                <a:solidFill>
                  <a:srgbClr val="984806"/>
                </a:solidFill>
                <a:latin typeface="+mn-lt"/>
                <a:cs typeface="Times New Roman" pitchFamily="18" charset="0"/>
              </a:rPr>
              <a:t>I</a:t>
            </a:r>
            <a:r>
              <a:rPr lang="fr-FR" sz="4000" b="1" dirty="0">
                <a:solidFill>
                  <a:srgbClr val="FF0000"/>
                </a:solidFill>
                <a:latin typeface="+mn-lt"/>
                <a:cs typeface="Times New Roman" pitchFamily="18" charset="0"/>
              </a:rPr>
              <a:t>C</a:t>
            </a:r>
            <a:r>
              <a:rPr lang="fr-FR" sz="4000" b="1" dirty="0">
                <a:solidFill>
                  <a:srgbClr val="548DD4"/>
                </a:solidFill>
                <a:latin typeface="+mn-lt"/>
                <a:cs typeface="Times New Roman" pitchFamily="18" charset="0"/>
              </a:rPr>
              <a:t>O</a:t>
            </a:r>
            <a:br>
              <a:rPr lang="fr-FR" sz="4000" dirty="0">
                <a:latin typeface="+mn-lt"/>
                <a:cs typeface="Times New Roman" pitchFamily="18" charset="0"/>
              </a:rPr>
            </a:br>
            <a:endParaRPr lang="fr-FR" sz="4000" b="1" dirty="0">
              <a:solidFill>
                <a:srgbClr val="548DD4"/>
              </a:solidFill>
              <a:latin typeface="+mn-lt"/>
              <a:cs typeface="Times New Roman" pitchFamily="18" charset="0"/>
            </a:endParaRPr>
          </a:p>
        </p:txBody>
      </p:sp>
      <p:sp>
        <p:nvSpPr>
          <p:cNvPr id="3" name="Espace réservé du contenu 2"/>
          <p:cNvSpPr>
            <a:spLocks noGrp="1"/>
          </p:cNvSpPr>
          <p:nvPr>
            <p:ph idx="1"/>
          </p:nvPr>
        </p:nvSpPr>
        <p:spPr>
          <a:xfrm>
            <a:off x="357188" y="1428750"/>
            <a:ext cx="8501062" cy="3597275"/>
          </a:xfrm>
        </p:spPr>
        <p:txBody>
          <a:bodyPr/>
          <a:lstStyle/>
          <a:p>
            <a:pPr>
              <a:spcAft>
                <a:spcPts val="0"/>
              </a:spcAft>
              <a:buFont typeface="Arial" panose="020B0604020202020204" pitchFamily="34" charset="0"/>
              <a:buNone/>
              <a:defRPr/>
            </a:pPr>
            <a:r>
              <a:rPr lang="fr-FR" sz="4000" b="1" dirty="0">
                <a:solidFill>
                  <a:srgbClr val="00B050"/>
                </a:solidFill>
                <a:ea typeface="+mj-ea"/>
                <a:cs typeface="Times New Roman" pitchFamily="18" charset="0"/>
              </a:rPr>
              <a:t>P</a:t>
            </a:r>
            <a:r>
              <a:rPr lang="fr-FR" sz="4000" b="1" dirty="0">
                <a:solidFill>
                  <a:srgbClr val="984806"/>
                </a:solidFill>
                <a:ea typeface="+mj-ea"/>
                <a:cs typeface="Times New Roman" pitchFamily="18" charset="0"/>
              </a:rPr>
              <a:t>I</a:t>
            </a:r>
            <a:r>
              <a:rPr lang="fr-FR" sz="4000" b="1" dirty="0">
                <a:solidFill>
                  <a:srgbClr val="FF0000"/>
                </a:solidFill>
                <a:ea typeface="+mj-ea"/>
                <a:cs typeface="Times New Roman" pitchFamily="18" charset="0"/>
              </a:rPr>
              <a:t>C</a:t>
            </a:r>
            <a:r>
              <a:rPr lang="fr-FR" sz="4000" b="1" dirty="0">
                <a:solidFill>
                  <a:srgbClr val="548DD4"/>
                </a:solidFill>
                <a:ea typeface="+mj-ea"/>
                <a:cs typeface="Times New Roman" pitchFamily="18" charset="0"/>
              </a:rPr>
              <a:t>O</a:t>
            </a:r>
            <a:r>
              <a:rPr lang="fr-FR" sz="2400" b="1" dirty="0">
                <a:ea typeface="Times New Roman"/>
              </a:rPr>
              <a:t> pour les essais cliniques  =&gt;	 </a:t>
            </a:r>
            <a:r>
              <a:rPr lang="fr-FR" sz="4000" b="1" dirty="0">
                <a:solidFill>
                  <a:srgbClr val="984806"/>
                </a:solidFill>
                <a:ea typeface="+mj-ea"/>
                <a:cs typeface="Times New Roman" pitchFamily="18" charset="0"/>
              </a:rPr>
              <a:t>I = Intervention</a:t>
            </a:r>
          </a:p>
          <a:p>
            <a:pPr>
              <a:spcAft>
                <a:spcPts val="0"/>
              </a:spcAft>
              <a:buFont typeface="Arial" panose="020B0604020202020204" pitchFamily="34" charset="0"/>
              <a:buNone/>
              <a:defRPr/>
            </a:pPr>
            <a:endParaRPr lang="fr-FR" sz="2400" dirty="0">
              <a:ea typeface="Times New Roman"/>
            </a:endParaRPr>
          </a:p>
          <a:p>
            <a:pPr>
              <a:defRPr/>
            </a:pPr>
            <a:endParaRPr lang="fr-FR" sz="2400" dirty="0"/>
          </a:p>
        </p:txBody>
      </p:sp>
      <p:graphicFrame>
        <p:nvGraphicFramePr>
          <p:cNvPr id="4" name="Tableau 3"/>
          <p:cNvGraphicFramePr>
            <a:graphicFrameLocks noGrp="1"/>
          </p:cNvGraphicFramePr>
          <p:nvPr>
            <p:extLst>
              <p:ext uri="{D42A27DB-BD31-4B8C-83A1-F6EECF244321}">
                <p14:modId xmlns:p14="http://schemas.microsoft.com/office/powerpoint/2010/main" val="2177578484"/>
              </p:ext>
            </p:extLst>
          </p:nvPr>
        </p:nvGraphicFramePr>
        <p:xfrm>
          <a:off x="428625" y="2643188"/>
          <a:ext cx="7786688" cy="3162698"/>
        </p:xfrm>
        <a:graphic>
          <a:graphicData uri="http://schemas.openxmlformats.org/drawingml/2006/table">
            <a:tbl>
              <a:tblPr firstRow="1" bandRow="1">
                <a:tableStyleId>{5C22544A-7EE6-4342-B048-85BDC9FD1C3A}</a:tableStyleId>
              </a:tblPr>
              <a:tblGrid>
                <a:gridCol w="1946672">
                  <a:extLst>
                    <a:ext uri="{9D8B030D-6E8A-4147-A177-3AD203B41FA5}">
                      <a16:colId xmlns:a16="http://schemas.microsoft.com/office/drawing/2014/main" val="20000"/>
                    </a:ext>
                  </a:extLst>
                </a:gridCol>
                <a:gridCol w="2628751">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627089">
                  <a:extLst>
                    <a:ext uri="{9D8B030D-6E8A-4147-A177-3AD203B41FA5}">
                      <a16:colId xmlns:a16="http://schemas.microsoft.com/office/drawing/2014/main" val="20003"/>
                    </a:ext>
                  </a:extLst>
                </a:gridCol>
              </a:tblGrid>
              <a:tr h="1061598">
                <a:tc rowSpan="2" gridSpan="2">
                  <a:txBody>
                    <a:bodyPr/>
                    <a:lstStyle/>
                    <a:p>
                      <a:pPr marL="82550" indent="0" algn="l"/>
                      <a:r>
                        <a:rPr lang="fr-FR" sz="1800" dirty="0">
                          <a:solidFill>
                            <a:srgbClr val="00B050"/>
                          </a:solidFill>
                        </a:rPr>
                        <a:t>P:</a:t>
                      </a:r>
                      <a:r>
                        <a:rPr lang="fr-FR" sz="1800" baseline="0" dirty="0">
                          <a:solidFill>
                            <a:srgbClr val="00B050"/>
                          </a:solidFill>
                        </a:rPr>
                        <a:t> Patients avec </a:t>
                      </a:r>
                      <a:r>
                        <a:rPr lang="fr-FR" sz="1800" dirty="0">
                          <a:solidFill>
                            <a:srgbClr val="00B050"/>
                          </a:solidFill>
                        </a:rPr>
                        <a:t>Appendicite aigue non compliquée</a:t>
                      </a:r>
                      <a:endParaRPr lang="fr-FR" sz="1800" dirty="0">
                        <a:solidFill>
                          <a:schemeClr val="accent2">
                            <a:lumMod val="75000"/>
                          </a:schemeClr>
                        </a:solidFill>
                      </a:endParaRPr>
                    </a:p>
                    <a:p>
                      <a:pPr marL="82550" indent="0" algn="l"/>
                      <a:r>
                        <a:rPr lang="fr-FR" sz="1800" dirty="0">
                          <a:solidFill>
                            <a:schemeClr val="accent2">
                              <a:lumMod val="75000"/>
                            </a:schemeClr>
                          </a:solidFill>
                        </a:rPr>
                        <a:t>I: Augmentin ± appendicectomie</a:t>
                      </a:r>
                    </a:p>
                    <a:p>
                      <a:pPr marL="82550" indent="0" algn="l"/>
                      <a:r>
                        <a:rPr lang="fr-FR" sz="1800" dirty="0">
                          <a:solidFill>
                            <a:schemeClr val="tx1"/>
                          </a:solidFill>
                        </a:rPr>
                        <a:t>vs</a:t>
                      </a:r>
                    </a:p>
                    <a:p>
                      <a:pPr marL="82550" indent="0" algn="l"/>
                      <a:r>
                        <a:rPr lang="fr-FR" sz="1800" dirty="0">
                          <a:solidFill>
                            <a:srgbClr val="FF0000"/>
                          </a:solidFill>
                        </a:rPr>
                        <a:t>C: appendicectomie systématique en urgence </a:t>
                      </a:r>
                    </a:p>
                    <a:p>
                      <a:pPr marL="82550" indent="0" algn="l"/>
                      <a:r>
                        <a:rPr lang="fr-FR" sz="1800" b="1" kern="1200" dirty="0">
                          <a:solidFill>
                            <a:srgbClr val="0070C0"/>
                          </a:solidFill>
                          <a:latin typeface="+mn-lt"/>
                          <a:ea typeface="+mn-ea"/>
                          <a:cs typeface="+mn-cs"/>
                        </a:rPr>
                        <a:t>O: </a:t>
                      </a:r>
                      <a:r>
                        <a:rPr lang="fr-FR" sz="1800" dirty="0">
                          <a:solidFill>
                            <a:schemeClr val="tx1"/>
                          </a:solidFill>
                        </a:rPr>
                        <a:t>=&gt;</a:t>
                      </a:r>
                      <a:r>
                        <a:rPr lang="fr-FR" sz="1800" baseline="0" dirty="0">
                          <a:solidFill>
                            <a:schemeClr val="tx1"/>
                          </a:solidFill>
                        </a:rPr>
                        <a:t> </a:t>
                      </a:r>
                      <a:r>
                        <a:rPr lang="fr-FR" sz="1800" dirty="0">
                          <a:solidFill>
                            <a:schemeClr val="tx1"/>
                          </a:solidFill>
                        </a:rPr>
                        <a:t>risque de </a:t>
                      </a:r>
                      <a:r>
                        <a:rPr lang="fr-FR" sz="1800" dirty="0">
                          <a:solidFill>
                            <a:srgbClr val="0070C0"/>
                          </a:solidFill>
                        </a:rPr>
                        <a:t>péritonite </a:t>
                      </a:r>
                      <a:r>
                        <a:rPr lang="fr-FR" sz="1800" b="0" dirty="0">
                          <a:solidFill>
                            <a:srgbClr val="0070C0"/>
                          </a:solidFill>
                        </a:rPr>
                        <a:t>dans les </a:t>
                      </a:r>
                      <a:r>
                        <a:rPr lang="fr-FR" sz="1800" dirty="0">
                          <a:solidFill>
                            <a:srgbClr val="0070C0"/>
                          </a:solidFill>
                        </a:rPr>
                        <a:t>30 jours </a:t>
                      </a:r>
                    </a:p>
                  </a:txBody>
                  <a:tcPr marL="91439" marR="91439"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hMerge="1">
                  <a:txBody>
                    <a:bodyPr/>
                    <a:lstStyle/>
                    <a:p>
                      <a:endParaRPr lang="fr-FR"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fr-FR" sz="1800" dirty="0" err="1"/>
                        <a:t>Outcome</a:t>
                      </a:r>
                      <a:endParaRPr lang="fr-FR" sz="1800" dirty="0"/>
                    </a:p>
                    <a:p>
                      <a:pPr algn="ctr"/>
                      <a:r>
                        <a:rPr lang="fr-FR" sz="1800" dirty="0"/>
                        <a:t>= Critère de Jugement</a:t>
                      </a:r>
                    </a:p>
                  </a:txBody>
                  <a:tcPr marL="91439" marR="914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tc>
                <a:extLst>
                  <a:ext uri="{0D108BD9-81ED-4DB2-BD59-A6C34878D82A}">
                    <a16:rowId xmlns:a16="http://schemas.microsoft.com/office/drawing/2014/main" val="10000"/>
                  </a:ext>
                </a:extLst>
              </a:tr>
              <a:tr h="656313">
                <a:tc gridSpan="2" vMerge="1">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vMerge="1">
                  <a:txBody>
                    <a:bodyPr/>
                    <a:lstStyle/>
                    <a:p>
                      <a:endParaRPr lang="fr-FR"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800" b="1" dirty="0"/>
                        <a:t>Péritonite</a:t>
                      </a:r>
                    </a:p>
                  </a:txBody>
                  <a:tcPr marL="91439" marR="914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Pas de Péritonite</a:t>
                      </a:r>
                    </a:p>
                  </a:txBody>
                  <a:tcPr marL="91439" marR="914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17604">
                <a:tc rowSpan="2">
                  <a:txBody>
                    <a:bodyPr/>
                    <a:lstStyle/>
                    <a:p>
                      <a:pPr algn="l"/>
                      <a:r>
                        <a:rPr lang="fr-FR" sz="1800" b="1" dirty="0"/>
                        <a:t>Elément étudié</a:t>
                      </a:r>
                      <a:r>
                        <a:rPr lang="fr-FR" sz="1800" b="1" baseline="0" dirty="0"/>
                        <a:t> =</a:t>
                      </a:r>
                    </a:p>
                    <a:p>
                      <a:pPr algn="l"/>
                      <a:r>
                        <a:rPr lang="fr-FR" sz="1800" b="1" baseline="0" dirty="0"/>
                        <a:t>Intervention</a:t>
                      </a:r>
                      <a:endParaRPr lang="fr-FR" sz="1800" b="1" dirty="0"/>
                    </a:p>
                  </a:txBody>
                  <a:tcPr marL="91439" marR="914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800" b="1" dirty="0" err="1"/>
                        <a:t>Augmentin</a:t>
                      </a:r>
                      <a:endParaRPr lang="fr-FR" sz="1800" b="1" dirty="0"/>
                    </a:p>
                  </a:txBody>
                  <a:tcPr marL="91439" marR="914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a</a:t>
                      </a:r>
                    </a:p>
                  </a:txBody>
                  <a:tcPr marL="91439" marR="9143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b</a:t>
                      </a:r>
                    </a:p>
                  </a:txBody>
                  <a:tcPr marL="91439" marR="9143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807734">
                <a:tc vMerge="1">
                  <a:txBody>
                    <a:bodyPr/>
                    <a:lstStyle/>
                    <a:p>
                      <a:endParaRPr lang="fr-FR" dirty="0"/>
                    </a:p>
                  </a:txBody>
                  <a:tcPr/>
                </a:tc>
                <a:tc>
                  <a:txBody>
                    <a:bodyPr/>
                    <a:lstStyle/>
                    <a:p>
                      <a:r>
                        <a:rPr lang="fr-FR" sz="1800" b="1" dirty="0"/>
                        <a:t>Appendicectomie</a:t>
                      </a:r>
                      <a:r>
                        <a:rPr lang="fr-FR" sz="1800" b="1" baseline="0" dirty="0"/>
                        <a:t> en urgence</a:t>
                      </a:r>
                      <a:endParaRPr lang="fr-FR" sz="1800" b="1" dirty="0"/>
                    </a:p>
                  </a:txBody>
                  <a:tcPr marL="91439" marR="914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c</a:t>
                      </a: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d</a:t>
                      </a: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 name="Ellipse 1"/>
          <p:cNvSpPr/>
          <p:nvPr/>
        </p:nvSpPr>
        <p:spPr>
          <a:xfrm>
            <a:off x="368094" y="3201541"/>
            <a:ext cx="3384550" cy="371475"/>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6" name="Connecteur droit avec flèche 5"/>
          <p:cNvCxnSpPr>
            <a:endCxn id="2" idx="6"/>
          </p:cNvCxnSpPr>
          <p:nvPr/>
        </p:nvCxnSpPr>
        <p:spPr>
          <a:xfrm flipH="1">
            <a:off x="3752644" y="2122041"/>
            <a:ext cx="1439863" cy="1265237"/>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 name="Son enregistré">
            <a:hlinkClick r:id="" action="ppaction://media"/>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4400" y="63087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Espace réservé du numéro de diapositive 7">
            <a:extLst>
              <a:ext uri="{FF2B5EF4-FFF2-40B4-BE49-F238E27FC236}">
                <a16:creationId xmlns:a16="http://schemas.microsoft.com/office/drawing/2014/main" id="{34100340-F002-419A-91F5-37115D9F3872}"/>
              </a:ext>
            </a:extLst>
          </p:cNvPr>
          <p:cNvSpPr>
            <a:spLocks noGrp="1"/>
          </p:cNvSpPr>
          <p:nvPr>
            <p:ph type="sldNum" sz="quarter" idx="12"/>
          </p:nvPr>
        </p:nvSpPr>
        <p:spPr/>
        <p:txBody>
          <a:bodyPr/>
          <a:lstStyle/>
          <a:p>
            <a:pPr>
              <a:defRPr/>
            </a:pPr>
            <a:fld id="{5B83D243-C88B-4248-BC22-037D82126A6D}" type="slidenum">
              <a:rPr lang="fr-FR" altLang="fr-FR" smtClean="0"/>
              <a:pPr>
                <a:defRPr/>
              </a:pPr>
              <a:t>18</a:t>
            </a:fld>
            <a:endParaRPr lang="fr-FR" altLang="fr-FR"/>
          </a:p>
        </p:txBody>
      </p:sp>
      <p:pic>
        <p:nvPicPr>
          <p:cNvPr id="10" name="Son enregistré">
            <a:hlinkClick r:id="" action="ppaction://media"/>
            <a:extLst>
              <a:ext uri="{FF2B5EF4-FFF2-40B4-BE49-F238E27FC236}">
                <a16:creationId xmlns:a16="http://schemas.microsoft.com/office/drawing/2014/main" id="{E12EFF48-534E-4844-9995-A25DF34BF6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514160695"/>
      </p:ext>
    </p:extLst>
  </p:cSld>
  <p:clrMapOvr>
    <a:masterClrMapping/>
  </p:clrMapOvr>
  <p:transition spd="slow" advTm="24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04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57438" y="1760538"/>
            <a:ext cx="6500812" cy="4525962"/>
          </a:xfrm>
        </p:spPr>
        <p:txBody>
          <a:bodyPr rtlCol="0">
            <a:normAutofit/>
          </a:bodyPr>
          <a:lstStyle/>
          <a:p>
            <a:pPr marL="182563" indent="0" eaLnBrk="1" fontAlgn="auto" hangingPunct="1">
              <a:spcAft>
                <a:spcPts val="0"/>
              </a:spcAft>
              <a:buFont typeface="Arial" panose="020B0604020202020204" pitchFamily="34" charset="0"/>
              <a:buNone/>
              <a:defRPr/>
            </a:pPr>
            <a:br>
              <a:rPr lang="fr-FR" sz="2400" b="1" dirty="0">
                <a:solidFill>
                  <a:srgbClr val="C00000"/>
                </a:solidFill>
              </a:rPr>
            </a:br>
            <a:r>
              <a:rPr lang="fr-FR" sz="2400" b="1" dirty="0">
                <a:solidFill>
                  <a:schemeClr val="accent2">
                    <a:lumMod val="75000"/>
                  </a:schemeClr>
                </a:solidFill>
              </a:rPr>
              <a:t>La position de couchage ventral </a:t>
            </a:r>
          </a:p>
          <a:p>
            <a:pPr marL="182563" indent="0" eaLnBrk="1" fontAlgn="auto" hangingPunct="1">
              <a:spcAft>
                <a:spcPts val="0"/>
              </a:spcAft>
              <a:buFont typeface="Arial" panose="020B0604020202020204" pitchFamily="34" charset="0"/>
              <a:buNone/>
              <a:defRPr/>
            </a:pPr>
            <a:r>
              <a:rPr lang="fr-FR" sz="2400" dirty="0"/>
              <a:t>est-elle associée à un plus fort risque de décès par </a:t>
            </a:r>
            <a:r>
              <a:rPr lang="fr-FR" sz="2400" b="1" dirty="0">
                <a:solidFill>
                  <a:srgbClr val="00B0F0"/>
                </a:solidFill>
              </a:rPr>
              <a:t>mort subite </a:t>
            </a:r>
          </a:p>
          <a:p>
            <a:pPr marL="182563" indent="0" eaLnBrk="1" fontAlgn="auto" hangingPunct="1">
              <a:spcAft>
                <a:spcPts val="0"/>
              </a:spcAft>
              <a:buFont typeface="Arial" panose="020B0604020202020204" pitchFamily="34" charset="0"/>
              <a:buNone/>
              <a:defRPr/>
            </a:pPr>
            <a:r>
              <a:rPr lang="fr-FR" sz="2400" dirty="0"/>
              <a:t>chez les </a:t>
            </a:r>
            <a:r>
              <a:rPr lang="fr-FR" sz="2400" b="1" dirty="0">
                <a:solidFill>
                  <a:srgbClr val="00B050"/>
                </a:solidFill>
              </a:rPr>
              <a:t>nourrissons en bonne santé âgés de 3 mois à 9 mois </a:t>
            </a:r>
          </a:p>
          <a:p>
            <a:pPr marL="182563" indent="0" eaLnBrk="1" fontAlgn="auto" hangingPunct="1">
              <a:spcAft>
                <a:spcPts val="0"/>
              </a:spcAft>
              <a:buFont typeface="Arial" panose="020B0604020202020204" pitchFamily="34" charset="0"/>
              <a:buNone/>
              <a:defRPr/>
            </a:pPr>
            <a:r>
              <a:rPr lang="fr-FR" sz="2400" dirty="0"/>
              <a:t>par rapport au </a:t>
            </a:r>
            <a:r>
              <a:rPr lang="fr-FR" sz="2400" b="1" dirty="0">
                <a:solidFill>
                  <a:srgbClr val="FF0000"/>
                </a:solidFill>
              </a:rPr>
              <a:t>couchage dorsal ou latéral  ?</a:t>
            </a:r>
          </a:p>
          <a:p>
            <a:pPr eaLnBrk="1" fontAlgn="auto" hangingPunct="1">
              <a:spcAft>
                <a:spcPts val="0"/>
              </a:spcAft>
              <a:defRPr/>
            </a:pPr>
            <a:endParaRPr lang="fr-FR" dirty="0"/>
          </a:p>
        </p:txBody>
      </p:sp>
      <p:sp>
        <p:nvSpPr>
          <p:cNvPr id="4" name="ZoneTexte 3"/>
          <p:cNvSpPr txBox="1"/>
          <p:nvPr/>
        </p:nvSpPr>
        <p:spPr>
          <a:xfrm>
            <a:off x="7380288" y="5805488"/>
            <a:ext cx="1763712" cy="923925"/>
          </a:xfrm>
          <a:prstGeom prst="rect">
            <a:avLst/>
          </a:prstGeom>
          <a:noFill/>
        </p:spPr>
        <p:txBody>
          <a:bodyPr>
            <a:spAutoFit/>
          </a:bodyPr>
          <a:lstStyle/>
          <a:p>
            <a:pPr>
              <a:defRPr/>
            </a:pPr>
            <a:r>
              <a:rPr lang="fr-FR" sz="5400" b="1" dirty="0">
                <a:solidFill>
                  <a:srgbClr val="00B050"/>
                </a:solidFill>
                <a:latin typeface="+mj-lt"/>
              </a:rPr>
              <a:t>P</a:t>
            </a:r>
            <a:r>
              <a:rPr lang="fr-FR" sz="5400" b="1" dirty="0">
                <a:solidFill>
                  <a:schemeClr val="accent2">
                    <a:lumMod val="75000"/>
                  </a:schemeClr>
                </a:solidFill>
                <a:latin typeface="+mj-lt"/>
              </a:rPr>
              <a:t>F</a:t>
            </a:r>
            <a:r>
              <a:rPr lang="fr-FR" sz="5400" b="1" dirty="0">
                <a:solidFill>
                  <a:srgbClr val="FF0000"/>
                </a:solidFill>
                <a:latin typeface="+mj-lt"/>
              </a:rPr>
              <a:t>C</a:t>
            </a:r>
            <a:r>
              <a:rPr lang="fr-FR" sz="5400" b="1" dirty="0">
                <a:solidFill>
                  <a:srgbClr val="00B0F0"/>
                </a:solidFill>
                <a:latin typeface="+mj-lt"/>
              </a:rPr>
              <a:t>O</a:t>
            </a:r>
          </a:p>
        </p:txBody>
      </p:sp>
      <p:sp>
        <p:nvSpPr>
          <p:cNvPr id="5" name="Espace réservé du contenu 2"/>
          <p:cNvSpPr txBox="1">
            <a:spLocks/>
          </p:cNvSpPr>
          <p:nvPr/>
        </p:nvSpPr>
        <p:spPr bwMode="auto">
          <a:xfrm>
            <a:off x="0" y="1811338"/>
            <a:ext cx="2428875" cy="2260600"/>
          </a:xfrm>
          <a:prstGeom prst="rect">
            <a:avLst/>
          </a:prstGeom>
          <a:noFill/>
          <a:ln w="9525">
            <a:noFill/>
            <a:miter lim="800000"/>
            <a:headEnd/>
            <a:tailEnd/>
          </a:ln>
        </p:spPr>
        <p:txBody>
          <a:bodyPr/>
          <a:lstStyle/>
          <a:p>
            <a:pPr marL="182563" indent="-182563" eaLnBrk="1" fontAlgn="auto" hangingPunct="1">
              <a:spcBef>
                <a:spcPct val="20000"/>
              </a:spcBef>
              <a:spcAft>
                <a:spcPts val="0"/>
              </a:spcAft>
              <a:buFont typeface="Arial" pitchFamily="34" charset="0"/>
              <a:buNone/>
              <a:defRPr/>
            </a:pPr>
            <a:br>
              <a:rPr lang="fr-FR" b="1" dirty="0">
                <a:solidFill>
                  <a:srgbClr val="C00000"/>
                </a:solidFill>
                <a:latin typeface="+mn-lt"/>
              </a:rPr>
            </a:br>
            <a:r>
              <a:rPr lang="fr-FR" b="1" dirty="0">
                <a:solidFill>
                  <a:srgbClr val="00B050"/>
                </a:solidFill>
                <a:latin typeface="+mn-lt"/>
              </a:rPr>
              <a:t>P : Population étudiée </a:t>
            </a:r>
          </a:p>
          <a:p>
            <a:pPr marL="182563" indent="-182563" eaLnBrk="1" fontAlgn="auto" hangingPunct="1">
              <a:spcBef>
                <a:spcPct val="20000"/>
              </a:spcBef>
              <a:spcAft>
                <a:spcPts val="0"/>
              </a:spcAft>
              <a:buFont typeface="Arial" pitchFamily="34" charset="0"/>
              <a:buNone/>
              <a:defRPr/>
            </a:pPr>
            <a:r>
              <a:rPr lang="fr-FR" b="1" dirty="0">
                <a:solidFill>
                  <a:srgbClr val="C00000"/>
                </a:solidFill>
                <a:latin typeface="+mn-lt"/>
              </a:rPr>
              <a:t>	</a:t>
            </a:r>
            <a:r>
              <a:rPr lang="fr-FR" b="1" dirty="0">
                <a:solidFill>
                  <a:schemeClr val="accent2">
                    <a:lumMod val="75000"/>
                  </a:schemeClr>
                </a:solidFill>
                <a:latin typeface="+mn-lt"/>
              </a:rPr>
              <a:t>F  : Facteur de risque</a:t>
            </a:r>
          </a:p>
          <a:p>
            <a:pPr marL="182563" indent="-182563" eaLnBrk="1" fontAlgn="auto" hangingPunct="1">
              <a:spcBef>
                <a:spcPct val="20000"/>
              </a:spcBef>
              <a:spcAft>
                <a:spcPts val="0"/>
              </a:spcAft>
              <a:buFont typeface="Arial" pitchFamily="34" charset="0"/>
              <a:buNone/>
              <a:defRPr/>
            </a:pPr>
            <a:r>
              <a:rPr lang="fr-FR" b="1" dirty="0">
                <a:solidFill>
                  <a:srgbClr val="FF0000"/>
                </a:solidFill>
                <a:latin typeface="+mn-lt"/>
              </a:rPr>
              <a:t>	C : Comparaison</a:t>
            </a:r>
          </a:p>
          <a:p>
            <a:pPr marL="182563" indent="-182563" eaLnBrk="1" fontAlgn="auto" hangingPunct="1">
              <a:spcBef>
                <a:spcPct val="20000"/>
              </a:spcBef>
              <a:spcAft>
                <a:spcPts val="0"/>
              </a:spcAft>
              <a:buFont typeface="Arial" pitchFamily="34" charset="0"/>
              <a:buNone/>
              <a:defRPr/>
            </a:pPr>
            <a:r>
              <a:rPr lang="fr-FR" b="1" dirty="0">
                <a:solidFill>
                  <a:srgbClr val="00B0F0"/>
                </a:solidFill>
                <a:latin typeface="+mn-lt"/>
              </a:rPr>
              <a:t>	O : </a:t>
            </a:r>
            <a:r>
              <a:rPr lang="fr-FR" b="1" dirty="0" err="1">
                <a:solidFill>
                  <a:srgbClr val="00B0F0"/>
                </a:solidFill>
                <a:latin typeface="+mn-lt"/>
              </a:rPr>
              <a:t>Outcome</a:t>
            </a:r>
            <a:endParaRPr lang="fr-FR" b="1" dirty="0">
              <a:solidFill>
                <a:srgbClr val="00B0F0"/>
              </a:solidFill>
              <a:latin typeface="+mn-lt"/>
            </a:endParaRPr>
          </a:p>
        </p:txBody>
      </p:sp>
      <p:sp>
        <p:nvSpPr>
          <p:cNvPr id="8" name="Titre 1"/>
          <p:cNvSpPr>
            <a:spLocks noGrp="1"/>
          </p:cNvSpPr>
          <p:nvPr>
            <p:ph type="title"/>
          </p:nvPr>
        </p:nvSpPr>
        <p:spPr>
          <a:xfrm>
            <a:off x="457200" y="360363"/>
            <a:ext cx="8229600" cy="1282700"/>
          </a:xfrm>
        </p:spPr>
        <p:txBody>
          <a:bodyPr rtlCol="0">
            <a:normAutofit fontScale="90000"/>
          </a:bodyPr>
          <a:lstStyle/>
          <a:p>
            <a:pPr eaLnBrk="1" fontAlgn="auto" hangingPunct="1">
              <a:spcAft>
                <a:spcPts val="0"/>
              </a:spcAft>
              <a:defRPr/>
            </a:pPr>
            <a:r>
              <a:rPr lang="fr-FR" b="1" dirty="0">
                <a:cs typeface="Times New Roman" pitchFamily="18" charset="0"/>
              </a:rPr>
              <a:t>Exemple</a:t>
            </a:r>
            <a:r>
              <a:rPr lang="fr-FR" b="1" dirty="0">
                <a:solidFill>
                  <a:srgbClr val="00B050"/>
                </a:solidFill>
                <a:cs typeface="Times New Roman" pitchFamily="18" charset="0"/>
              </a:rPr>
              <a:t> </a:t>
            </a:r>
            <a:r>
              <a:rPr lang="fr-FR" b="1" dirty="0"/>
              <a:t>Si l’Elément étudié est un facteur de risque</a:t>
            </a:r>
            <a:r>
              <a:rPr lang="fr-FR" b="1" dirty="0">
                <a:solidFill>
                  <a:srgbClr val="00B0F0"/>
                </a:solidFill>
              </a:rPr>
              <a:t> </a:t>
            </a:r>
            <a:r>
              <a:rPr lang="fr-FR" b="1" dirty="0">
                <a:solidFill>
                  <a:srgbClr val="00B050"/>
                </a:solidFill>
              </a:rPr>
              <a:t>P</a:t>
            </a:r>
            <a:r>
              <a:rPr lang="fr-FR" b="1" dirty="0">
                <a:solidFill>
                  <a:schemeClr val="accent2">
                    <a:lumMod val="75000"/>
                  </a:schemeClr>
                </a:solidFill>
              </a:rPr>
              <a:t>F</a:t>
            </a:r>
            <a:r>
              <a:rPr lang="fr-FR" b="1" dirty="0">
                <a:solidFill>
                  <a:srgbClr val="F83A14"/>
                </a:solidFill>
              </a:rPr>
              <a:t>C</a:t>
            </a:r>
            <a:r>
              <a:rPr lang="fr-FR" b="1" dirty="0">
                <a:solidFill>
                  <a:srgbClr val="00B0F0"/>
                </a:solidFill>
              </a:rPr>
              <a:t>O</a:t>
            </a:r>
            <a:br>
              <a:rPr lang="fr-FR" b="1" dirty="0"/>
            </a:br>
            <a:endParaRPr lang="fr-FR" b="1" dirty="0"/>
          </a:p>
        </p:txBody>
      </p:sp>
      <p:sp>
        <p:nvSpPr>
          <p:cNvPr id="2" name="Espace réservé du numéro de diapositive 1">
            <a:extLst>
              <a:ext uri="{FF2B5EF4-FFF2-40B4-BE49-F238E27FC236}">
                <a16:creationId xmlns:a16="http://schemas.microsoft.com/office/drawing/2014/main" id="{1FF283E2-9E52-4923-8047-752A79E9FF85}"/>
              </a:ext>
            </a:extLst>
          </p:cNvPr>
          <p:cNvSpPr>
            <a:spLocks noGrp="1"/>
          </p:cNvSpPr>
          <p:nvPr>
            <p:ph type="sldNum" sz="quarter" idx="12"/>
          </p:nvPr>
        </p:nvSpPr>
        <p:spPr/>
        <p:txBody>
          <a:bodyPr/>
          <a:lstStyle/>
          <a:p>
            <a:pPr>
              <a:defRPr/>
            </a:pPr>
            <a:fld id="{5B83D243-C88B-4248-BC22-037D82126A6D}" type="slidenum">
              <a:rPr lang="fr-FR" altLang="fr-FR" smtClean="0"/>
              <a:pPr>
                <a:defRPr/>
              </a:pPr>
              <a:t>19</a:t>
            </a:fld>
            <a:endParaRPr lang="fr-FR" altLang="fr-FR"/>
          </a:p>
        </p:txBody>
      </p:sp>
      <p:pic>
        <p:nvPicPr>
          <p:cNvPr id="9" name="Son enregistré">
            <a:hlinkClick r:id="" action="ppaction://media"/>
            <a:extLst>
              <a:ext uri="{FF2B5EF4-FFF2-40B4-BE49-F238E27FC236}">
                <a16:creationId xmlns:a16="http://schemas.microsoft.com/office/drawing/2014/main" id="{0C0859EB-AD31-4514-8151-708022E2FCD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1029946779"/>
      </p:ext>
    </p:extLst>
  </p:cSld>
  <p:clrMapOvr>
    <a:masterClrMapping/>
  </p:clrMapOvr>
  <p:transition spd="slow" advTm="24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81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864C795-B0CE-4BC6-8262-FF2FF657A65D}"/>
              </a:ext>
            </a:extLst>
          </p:cNvPr>
          <p:cNvSpPr>
            <a:spLocks noGrp="1"/>
          </p:cNvSpPr>
          <p:nvPr>
            <p:ph type="sldNum" sz="quarter" idx="12"/>
          </p:nvPr>
        </p:nvSpPr>
        <p:spPr/>
        <p:txBody>
          <a:bodyPr/>
          <a:lstStyle/>
          <a:p>
            <a:pPr>
              <a:defRPr/>
            </a:pPr>
            <a:fld id="{5B83D243-C88B-4248-BC22-037D82126A6D}" type="slidenum">
              <a:rPr lang="fr-FR" altLang="fr-FR" smtClean="0"/>
              <a:pPr>
                <a:defRPr/>
              </a:pPr>
              <a:t>2</a:t>
            </a:fld>
            <a:endParaRPr lang="fr-FR" altLang="fr-FR"/>
          </a:p>
        </p:txBody>
      </p:sp>
      <p:sp>
        <p:nvSpPr>
          <p:cNvPr id="3" name="Rectangle 2">
            <a:extLst>
              <a:ext uri="{FF2B5EF4-FFF2-40B4-BE49-F238E27FC236}">
                <a16:creationId xmlns:a16="http://schemas.microsoft.com/office/drawing/2014/main" id="{5A42EB73-1160-4552-8E17-5BEA3B9C91C0}"/>
              </a:ext>
            </a:extLst>
          </p:cNvPr>
          <p:cNvSpPr/>
          <p:nvPr/>
        </p:nvSpPr>
        <p:spPr>
          <a:xfrm>
            <a:off x="827584" y="1074509"/>
            <a:ext cx="7772400" cy="4708981"/>
          </a:xfrm>
          <a:prstGeom prst="rect">
            <a:avLst/>
          </a:prstGeom>
        </p:spPr>
        <p:txBody>
          <a:bodyPr wrap="square">
            <a:spAutoFit/>
          </a:bodyPr>
          <a:lstStyle/>
          <a:p>
            <a:r>
              <a:rPr kumimoji="1" lang="fr-FR" sz="2000" dirty="0">
                <a:latin typeface="+mn-lt"/>
              </a:rPr>
              <a:t>Cet enseignement se décompose en plusieurs parties:</a:t>
            </a:r>
          </a:p>
          <a:p>
            <a:r>
              <a:rPr kumimoji="1" lang="fr-FR" sz="2000" dirty="0">
                <a:latin typeface="+mn-lt"/>
              </a:rPr>
              <a:t> </a:t>
            </a:r>
          </a:p>
          <a:p>
            <a:pPr marL="228600" indent="-228600">
              <a:buFont typeface="+mj-lt"/>
              <a:buAutoNum type="arabicPeriod"/>
            </a:pPr>
            <a:r>
              <a:rPr kumimoji="1" lang="fr-FR" sz="2000" b="1" dirty="0">
                <a:latin typeface="+mn-lt"/>
              </a:rPr>
              <a:t>Introduction</a:t>
            </a:r>
            <a:r>
              <a:rPr kumimoji="1" lang="fr-FR" sz="2000" dirty="0">
                <a:latin typeface="+mn-lt"/>
              </a:rPr>
              <a:t> : CM sur Enjeux et principes de la LCA</a:t>
            </a:r>
          </a:p>
          <a:p>
            <a:pPr marL="228600" indent="-228600">
              <a:buFont typeface="+mj-lt"/>
              <a:buAutoNum type="arabicPeriod"/>
            </a:pPr>
            <a:r>
              <a:rPr kumimoji="1" lang="fr-FR" sz="2000" b="1" dirty="0">
                <a:latin typeface="+mn-lt"/>
              </a:rPr>
              <a:t>LCA des études observationnel</a:t>
            </a:r>
            <a:r>
              <a:rPr kumimoji="1" lang="fr-FR" sz="2000" dirty="0">
                <a:latin typeface="+mn-lt"/>
              </a:rPr>
              <a:t>les</a:t>
            </a:r>
          </a:p>
          <a:p>
            <a:pPr marL="685800" lvl="1" indent="-228600">
              <a:buFont typeface="+mj-lt"/>
              <a:buAutoNum type="alphaLcParenR"/>
            </a:pPr>
            <a:r>
              <a:rPr kumimoji="1" lang="fr-FR" sz="2000" dirty="0">
                <a:latin typeface="+mn-lt"/>
              </a:rPr>
              <a:t> LCA d’étude </a:t>
            </a:r>
            <a:r>
              <a:rPr kumimoji="1" lang="fr-FR" sz="2000" b="1" dirty="0">
                <a:latin typeface="+mn-lt"/>
              </a:rPr>
              <a:t>cas-témoin</a:t>
            </a:r>
            <a:r>
              <a:rPr kumimoji="1" lang="fr-FR" sz="2000" dirty="0">
                <a:latin typeface="+mn-lt"/>
              </a:rPr>
              <a:t> :</a:t>
            </a:r>
          </a:p>
          <a:p>
            <a:pPr marL="1200150" lvl="2" indent="-285750">
              <a:buFont typeface="+mj-lt"/>
              <a:buAutoNum type="romanLcPeriod"/>
            </a:pPr>
            <a:r>
              <a:rPr kumimoji="1" lang="fr-FR" sz="2000" dirty="0">
                <a:latin typeface="+mn-lt"/>
              </a:rPr>
              <a:t>Un CM (</a:t>
            </a:r>
            <a:r>
              <a:rPr kumimoji="1" lang="fr-FR" sz="2000" dirty="0" err="1">
                <a:latin typeface="+mn-lt"/>
              </a:rPr>
              <a:t>powerpoint</a:t>
            </a:r>
            <a:r>
              <a:rPr kumimoji="1" lang="fr-FR" sz="2000" dirty="0">
                <a:latin typeface="+mn-lt"/>
              </a:rPr>
              <a:t> commenté par oral et écrit)</a:t>
            </a:r>
          </a:p>
          <a:p>
            <a:pPr marL="1200150" lvl="2" indent="-285750">
              <a:buFont typeface="+mj-lt"/>
              <a:buAutoNum type="romanLcPeriod"/>
            </a:pPr>
            <a:r>
              <a:rPr kumimoji="1" lang="fr-FR" sz="2000" dirty="0">
                <a:latin typeface="+mn-lt"/>
              </a:rPr>
              <a:t>Un ED (présence obligatoire)</a:t>
            </a:r>
          </a:p>
          <a:p>
            <a:pPr marL="685800" lvl="1" indent="-228600">
              <a:buFont typeface="+mj-lt"/>
              <a:buAutoNum type="alphaLcParenR"/>
            </a:pPr>
            <a:r>
              <a:rPr kumimoji="1" lang="fr-FR" sz="2000" dirty="0">
                <a:latin typeface="+mn-lt"/>
              </a:rPr>
              <a:t> LCA d’étude de </a:t>
            </a:r>
            <a:r>
              <a:rPr kumimoji="1" lang="fr-FR" sz="2000" b="1" dirty="0">
                <a:latin typeface="+mn-lt"/>
              </a:rPr>
              <a:t>cohorte</a:t>
            </a:r>
            <a:r>
              <a:rPr kumimoji="1" lang="fr-FR" sz="2000" dirty="0">
                <a:latin typeface="+mn-lt"/>
              </a:rPr>
              <a:t>, </a:t>
            </a:r>
          </a:p>
          <a:p>
            <a:pPr marL="1200150" lvl="2" indent="-285750">
              <a:buFont typeface="+mj-lt"/>
              <a:buAutoNum type="romanLcPeriod"/>
            </a:pPr>
            <a:r>
              <a:rPr kumimoji="1" lang="fr-FR" sz="2000" dirty="0">
                <a:latin typeface="+mn-lt"/>
              </a:rPr>
              <a:t>Un CM (</a:t>
            </a:r>
            <a:r>
              <a:rPr kumimoji="1" lang="fr-FR" sz="2000" dirty="0" err="1">
                <a:latin typeface="+mn-lt"/>
              </a:rPr>
              <a:t>powerpoint</a:t>
            </a:r>
            <a:r>
              <a:rPr kumimoji="1" lang="fr-FR" sz="2000" dirty="0">
                <a:latin typeface="+mn-lt"/>
              </a:rPr>
              <a:t> commenté par oral et écrit)</a:t>
            </a:r>
          </a:p>
          <a:p>
            <a:pPr marL="1200150" lvl="2" indent="-285750">
              <a:buFont typeface="+mj-lt"/>
              <a:buAutoNum type="romanLcPeriod"/>
            </a:pPr>
            <a:r>
              <a:rPr kumimoji="1" lang="fr-FR" sz="2000" dirty="0">
                <a:latin typeface="+mn-lt"/>
              </a:rPr>
              <a:t>Un ED (présence obligatoire)</a:t>
            </a:r>
          </a:p>
          <a:p>
            <a:pPr marL="228600" indent="-228600">
              <a:buFont typeface="+mj-lt"/>
              <a:buAutoNum type="arabicPeriod"/>
            </a:pPr>
            <a:r>
              <a:rPr kumimoji="1" lang="fr-FR" sz="2000" b="1" dirty="0">
                <a:latin typeface="+mn-lt"/>
              </a:rPr>
              <a:t>LCA des essais cliniques </a:t>
            </a:r>
          </a:p>
          <a:p>
            <a:pPr marL="1200150" lvl="2" indent="-285750">
              <a:buFont typeface="+mj-lt"/>
              <a:buAutoNum type="romanLcPeriod"/>
            </a:pPr>
            <a:r>
              <a:rPr kumimoji="1" lang="fr-FR" sz="2000" dirty="0">
                <a:latin typeface="+mn-lt"/>
              </a:rPr>
              <a:t>Un CM (</a:t>
            </a:r>
            <a:r>
              <a:rPr kumimoji="1" lang="fr-FR" sz="2000" dirty="0" err="1">
                <a:latin typeface="+mn-lt"/>
              </a:rPr>
              <a:t>powerpoint</a:t>
            </a:r>
            <a:r>
              <a:rPr kumimoji="1" lang="fr-FR" sz="2000" dirty="0">
                <a:latin typeface="+mn-lt"/>
              </a:rPr>
              <a:t> commenté par oral)</a:t>
            </a:r>
          </a:p>
          <a:p>
            <a:pPr marL="1200150" lvl="2" indent="-285750">
              <a:buFont typeface="+mj-lt"/>
              <a:buAutoNum type="romanLcPeriod"/>
            </a:pPr>
            <a:r>
              <a:rPr kumimoji="1" lang="fr-FR" sz="2000" dirty="0">
                <a:latin typeface="+mn-lt"/>
              </a:rPr>
              <a:t>Un ED (présence obligatoire)</a:t>
            </a:r>
          </a:p>
          <a:p>
            <a:pPr marL="228600" indent="-228600">
              <a:buFont typeface="+mj-lt"/>
              <a:buAutoNum type="arabicPeriod"/>
            </a:pPr>
            <a:r>
              <a:rPr kumimoji="1" lang="fr-FR" sz="2000" b="1" dirty="0">
                <a:latin typeface="+mn-lt"/>
              </a:rPr>
              <a:t>ED sur l’analyse et l’interprétation des résultats, tableaux et figures</a:t>
            </a:r>
            <a:r>
              <a:rPr kumimoji="1" lang="fr-FR" sz="2000" dirty="0">
                <a:latin typeface="+mn-lt"/>
              </a:rPr>
              <a:t> des articles</a:t>
            </a:r>
            <a:endParaRPr lang="fr-FR" altLang="fr-FR" sz="2000" dirty="0">
              <a:latin typeface="+mn-lt"/>
            </a:endParaRPr>
          </a:p>
        </p:txBody>
      </p:sp>
      <p:sp>
        <p:nvSpPr>
          <p:cNvPr id="5" name="Titre 1">
            <a:extLst>
              <a:ext uri="{FF2B5EF4-FFF2-40B4-BE49-F238E27FC236}">
                <a16:creationId xmlns:a16="http://schemas.microsoft.com/office/drawing/2014/main" id="{37889FBC-E19A-4359-9BED-DFAED23E0866}"/>
              </a:ext>
            </a:extLst>
          </p:cNvPr>
          <p:cNvSpPr txBox="1">
            <a:spLocks/>
          </p:cNvSpPr>
          <p:nvPr/>
        </p:nvSpPr>
        <p:spPr bwMode="auto">
          <a:xfrm>
            <a:off x="684213" y="260648"/>
            <a:ext cx="7772400" cy="720080"/>
          </a:xfrm>
          <a:prstGeom prst="rect">
            <a:avLst/>
          </a:prstGeom>
          <a:noFill/>
          <a:ln>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r>
              <a:rPr lang="fr-FR" altLang="fr-FR" sz="3200" dirty="0"/>
              <a:t>Organisation du module LCA</a:t>
            </a:r>
          </a:p>
        </p:txBody>
      </p:sp>
      <p:pic>
        <p:nvPicPr>
          <p:cNvPr id="4" name="Son enregistré">
            <a:hlinkClick r:id="" action="ppaction://media"/>
            <a:extLst>
              <a:ext uri="{FF2B5EF4-FFF2-40B4-BE49-F238E27FC236}">
                <a16:creationId xmlns:a16="http://schemas.microsoft.com/office/drawing/2014/main" id="{CCEBB917-B512-42A9-B03A-F16B9B0D14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55976" y="3212976"/>
            <a:ext cx="487363" cy="487363"/>
          </a:xfrm>
          <a:prstGeom prst="rect">
            <a:avLst/>
          </a:prstGeom>
        </p:spPr>
      </p:pic>
    </p:spTree>
    <p:extLst>
      <p:ext uri="{BB962C8B-B14F-4D97-AF65-F5344CB8AC3E}">
        <p14:creationId xmlns:p14="http://schemas.microsoft.com/office/powerpoint/2010/main" val="2871576683"/>
      </p:ext>
    </p:extLst>
  </p:cSld>
  <p:clrMapOvr>
    <a:masterClrMapping/>
  </p:clrMapOvr>
  <p:transition spd="slow" advTm="4016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6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a:xfrm>
            <a:off x="457200" y="503238"/>
            <a:ext cx="8229600" cy="1143000"/>
          </a:xfrm>
        </p:spPr>
        <p:txBody>
          <a:bodyPr/>
          <a:lstStyle/>
          <a:p>
            <a:pPr>
              <a:defRPr/>
            </a:pPr>
            <a:r>
              <a:rPr lang="fr-FR" sz="4000" b="1" dirty="0">
                <a:cs typeface="Times New Roman" pitchFamily="18" charset="0"/>
              </a:rPr>
              <a:t>Exemple</a:t>
            </a:r>
            <a:r>
              <a:rPr lang="fr-FR" sz="4000" b="1" dirty="0">
                <a:solidFill>
                  <a:srgbClr val="00B050"/>
                </a:solidFill>
                <a:cs typeface="Times New Roman" pitchFamily="18" charset="0"/>
              </a:rPr>
              <a:t> :</a:t>
            </a:r>
            <a:r>
              <a:rPr lang="fr-FR" sz="4000" dirty="0">
                <a:latin typeface="+mn-lt"/>
                <a:cs typeface="Times New Roman" pitchFamily="18" charset="0"/>
              </a:rPr>
              <a:t> </a:t>
            </a:r>
            <a:r>
              <a:rPr lang="fr-FR" sz="4000" b="1" dirty="0">
                <a:solidFill>
                  <a:srgbClr val="00B050"/>
                </a:solidFill>
                <a:latin typeface="+mn-lt"/>
                <a:cs typeface="Times New Roman" pitchFamily="18" charset="0"/>
              </a:rPr>
              <a:t>P</a:t>
            </a:r>
            <a:r>
              <a:rPr lang="fr-FR" sz="4000" b="1" dirty="0">
                <a:solidFill>
                  <a:srgbClr val="984806"/>
                </a:solidFill>
                <a:latin typeface="+mn-lt"/>
                <a:cs typeface="Times New Roman" pitchFamily="18" charset="0"/>
              </a:rPr>
              <a:t>F</a:t>
            </a:r>
            <a:r>
              <a:rPr lang="fr-FR" sz="4000" b="1" dirty="0">
                <a:solidFill>
                  <a:srgbClr val="FF0000"/>
                </a:solidFill>
                <a:latin typeface="+mn-lt"/>
                <a:cs typeface="Times New Roman" pitchFamily="18" charset="0"/>
              </a:rPr>
              <a:t>C</a:t>
            </a:r>
            <a:r>
              <a:rPr lang="fr-FR" sz="4000" b="1" dirty="0">
                <a:solidFill>
                  <a:srgbClr val="548DD4"/>
                </a:solidFill>
                <a:latin typeface="+mn-lt"/>
                <a:cs typeface="Times New Roman" pitchFamily="18" charset="0"/>
              </a:rPr>
              <a:t>O </a:t>
            </a:r>
            <a:r>
              <a:rPr lang="fr-FR" sz="4000" dirty="0">
                <a:latin typeface="+mn-lt"/>
                <a:cs typeface="Times New Roman" pitchFamily="18" charset="0"/>
              </a:rPr>
              <a:t> </a:t>
            </a:r>
            <a:br>
              <a:rPr lang="fr-FR" sz="4000" dirty="0">
                <a:latin typeface="+mn-lt"/>
                <a:cs typeface="Times New Roman" pitchFamily="18" charset="0"/>
              </a:rPr>
            </a:br>
            <a:endParaRPr lang="fr-FR" sz="4000" b="1" dirty="0">
              <a:solidFill>
                <a:srgbClr val="548DD4"/>
              </a:solidFill>
              <a:latin typeface="+mn-lt"/>
              <a:cs typeface="Times New Roman" pitchFamily="18" charset="0"/>
            </a:endParaRPr>
          </a:p>
        </p:txBody>
      </p:sp>
      <p:sp>
        <p:nvSpPr>
          <p:cNvPr id="3" name="Espace réservé du contenu 2"/>
          <p:cNvSpPr>
            <a:spLocks noGrp="1"/>
          </p:cNvSpPr>
          <p:nvPr>
            <p:ph idx="1"/>
          </p:nvPr>
        </p:nvSpPr>
        <p:spPr>
          <a:xfrm>
            <a:off x="357188" y="1560513"/>
            <a:ext cx="8501062" cy="3597275"/>
          </a:xfrm>
        </p:spPr>
        <p:txBody>
          <a:bodyPr/>
          <a:lstStyle/>
          <a:p>
            <a:pPr marL="0" indent="0">
              <a:spcAft>
                <a:spcPts val="0"/>
              </a:spcAft>
              <a:buFont typeface="Arial" panose="020B0604020202020204" pitchFamily="34" charset="0"/>
              <a:buNone/>
              <a:defRPr/>
            </a:pPr>
            <a:r>
              <a:rPr lang="fr-FR" sz="4000" b="1" dirty="0">
                <a:solidFill>
                  <a:srgbClr val="00B050"/>
                </a:solidFill>
                <a:ea typeface="+mj-ea"/>
                <a:cs typeface="Times New Roman" pitchFamily="18" charset="0"/>
              </a:rPr>
              <a:t>P</a:t>
            </a:r>
            <a:r>
              <a:rPr lang="fr-FR" sz="4000" b="1" dirty="0">
                <a:solidFill>
                  <a:srgbClr val="984806"/>
                </a:solidFill>
                <a:ea typeface="+mj-ea"/>
                <a:cs typeface="Times New Roman" pitchFamily="18" charset="0"/>
              </a:rPr>
              <a:t>F</a:t>
            </a:r>
            <a:r>
              <a:rPr lang="fr-FR" sz="4000" b="1" dirty="0">
                <a:solidFill>
                  <a:srgbClr val="FF0000"/>
                </a:solidFill>
                <a:ea typeface="+mj-ea"/>
                <a:cs typeface="Times New Roman" pitchFamily="18" charset="0"/>
              </a:rPr>
              <a:t>C</a:t>
            </a:r>
            <a:r>
              <a:rPr lang="fr-FR" sz="4000" b="1" dirty="0">
                <a:solidFill>
                  <a:srgbClr val="548DD4"/>
                </a:solidFill>
                <a:ea typeface="+mj-ea"/>
                <a:cs typeface="Times New Roman" pitchFamily="18" charset="0"/>
              </a:rPr>
              <a:t>O </a:t>
            </a:r>
            <a:r>
              <a:rPr lang="fr-FR" sz="2400" b="1" dirty="0">
                <a:ea typeface="Times New Roman"/>
              </a:rPr>
              <a:t>études d’observation = &gt;</a:t>
            </a:r>
            <a:r>
              <a:rPr lang="fr-FR" sz="2400" b="1" dirty="0">
                <a:solidFill>
                  <a:schemeClr val="bg1">
                    <a:lumMod val="75000"/>
                  </a:schemeClr>
                </a:solidFill>
                <a:ea typeface="Times New Roman"/>
              </a:rPr>
              <a:t> </a:t>
            </a:r>
            <a:r>
              <a:rPr lang="fr-FR" b="1" dirty="0">
                <a:solidFill>
                  <a:srgbClr val="984806"/>
                </a:solidFill>
                <a:ea typeface="Times New Roman"/>
              </a:rPr>
              <a:t>F : Facteur de risque</a:t>
            </a:r>
            <a:endParaRPr lang="fr-FR" dirty="0">
              <a:ea typeface="Times New Roman"/>
            </a:endParaRPr>
          </a:p>
          <a:p>
            <a:pPr marL="0" indent="0">
              <a:buFont typeface="Arial" panose="020B0604020202020204" pitchFamily="34" charset="0"/>
              <a:buNone/>
              <a:defRPr/>
            </a:pPr>
            <a:endParaRPr lang="fr-FR" sz="2400" dirty="0"/>
          </a:p>
        </p:txBody>
      </p:sp>
      <p:graphicFrame>
        <p:nvGraphicFramePr>
          <p:cNvPr id="5" name="Tableau 4"/>
          <p:cNvGraphicFramePr>
            <a:graphicFrameLocks noGrp="1"/>
          </p:cNvGraphicFramePr>
          <p:nvPr>
            <p:extLst>
              <p:ext uri="{D42A27DB-BD31-4B8C-83A1-F6EECF244321}">
                <p14:modId xmlns:p14="http://schemas.microsoft.com/office/powerpoint/2010/main" val="3035565565"/>
              </p:ext>
            </p:extLst>
          </p:nvPr>
        </p:nvGraphicFramePr>
        <p:xfrm>
          <a:off x="611188" y="3144838"/>
          <a:ext cx="7604124" cy="3021013"/>
        </p:xfrm>
        <a:graphic>
          <a:graphicData uri="http://schemas.openxmlformats.org/drawingml/2006/table">
            <a:tbl>
              <a:tblPr firstRow="1" bandRow="1">
                <a:tableStyleId>{5C22544A-7EE6-4342-B048-85BDC9FD1C3A}</a:tableStyleId>
              </a:tblPr>
              <a:tblGrid>
                <a:gridCol w="1901031">
                  <a:extLst>
                    <a:ext uri="{9D8B030D-6E8A-4147-A177-3AD203B41FA5}">
                      <a16:colId xmlns:a16="http://schemas.microsoft.com/office/drawing/2014/main" val="20000"/>
                    </a:ext>
                  </a:extLst>
                </a:gridCol>
                <a:gridCol w="2299344">
                  <a:extLst>
                    <a:ext uri="{9D8B030D-6E8A-4147-A177-3AD203B41FA5}">
                      <a16:colId xmlns:a16="http://schemas.microsoft.com/office/drawing/2014/main" val="20001"/>
                    </a:ext>
                  </a:extLst>
                </a:gridCol>
                <a:gridCol w="1738084">
                  <a:extLst>
                    <a:ext uri="{9D8B030D-6E8A-4147-A177-3AD203B41FA5}">
                      <a16:colId xmlns:a16="http://schemas.microsoft.com/office/drawing/2014/main" val="20002"/>
                    </a:ext>
                  </a:extLst>
                </a:gridCol>
                <a:gridCol w="1665665">
                  <a:extLst>
                    <a:ext uri="{9D8B030D-6E8A-4147-A177-3AD203B41FA5}">
                      <a16:colId xmlns:a16="http://schemas.microsoft.com/office/drawing/2014/main" val="20003"/>
                    </a:ext>
                  </a:extLst>
                </a:gridCol>
              </a:tblGrid>
              <a:tr h="785567">
                <a:tc rowSpan="2" gridSpan="2">
                  <a:txBody>
                    <a:bodyPr/>
                    <a:lstStyle/>
                    <a:p>
                      <a:pPr algn="l"/>
                      <a:r>
                        <a:rPr lang="fr-FR" sz="1800" dirty="0">
                          <a:solidFill>
                            <a:srgbClr val="00B050"/>
                          </a:solidFill>
                        </a:rPr>
                        <a:t>P: </a:t>
                      </a:r>
                      <a:r>
                        <a:rPr lang="fr-FR" sz="1800" dirty="0" err="1">
                          <a:solidFill>
                            <a:srgbClr val="00B050"/>
                          </a:solidFill>
                        </a:rPr>
                        <a:t>Nourissons</a:t>
                      </a:r>
                      <a:r>
                        <a:rPr lang="fr-FR" sz="1800" dirty="0">
                          <a:solidFill>
                            <a:srgbClr val="00B050"/>
                          </a:solidFill>
                        </a:rPr>
                        <a:t>  </a:t>
                      </a:r>
                      <a:r>
                        <a:rPr lang="fr-FR" sz="1800">
                          <a:solidFill>
                            <a:srgbClr val="00B050"/>
                          </a:solidFill>
                        </a:rPr>
                        <a:t>en BS de </a:t>
                      </a:r>
                      <a:r>
                        <a:rPr lang="fr-FR" sz="1800" dirty="0">
                          <a:solidFill>
                            <a:srgbClr val="00B050"/>
                          </a:solidFill>
                        </a:rPr>
                        <a:t>3 à 9 mois</a:t>
                      </a:r>
                    </a:p>
                    <a:p>
                      <a:pPr algn="l"/>
                      <a:r>
                        <a:rPr lang="fr-FR" sz="1800" dirty="0">
                          <a:solidFill>
                            <a:schemeClr val="accent2">
                              <a:lumMod val="75000"/>
                            </a:schemeClr>
                          </a:solidFill>
                        </a:rPr>
                        <a:t>F : Position de couchage</a:t>
                      </a:r>
                      <a:r>
                        <a:rPr lang="fr-FR" sz="1800" baseline="0" dirty="0">
                          <a:solidFill>
                            <a:schemeClr val="accent2">
                              <a:lumMod val="75000"/>
                            </a:schemeClr>
                          </a:solidFill>
                        </a:rPr>
                        <a:t> ventrale</a:t>
                      </a:r>
                    </a:p>
                    <a:p>
                      <a:pPr algn="l"/>
                      <a:r>
                        <a:rPr lang="fr-FR" sz="1800" baseline="0" dirty="0">
                          <a:solidFill>
                            <a:schemeClr val="tx1"/>
                          </a:solidFill>
                        </a:rPr>
                        <a:t>Vs </a:t>
                      </a:r>
                    </a:p>
                    <a:p>
                      <a:pPr algn="l"/>
                      <a:r>
                        <a:rPr lang="fr-FR" sz="1800" baseline="0" dirty="0">
                          <a:solidFill>
                            <a:srgbClr val="FF0000"/>
                          </a:solidFill>
                        </a:rPr>
                        <a:t>C: Position latérale ou dorsale</a:t>
                      </a:r>
                    </a:p>
                    <a:p>
                      <a:pPr marL="0" marR="0" indent="0" algn="l" defTabSz="914400" rtl="0" eaLnBrk="1" fontAlgn="auto" latinLnBrk="0" hangingPunct="1">
                        <a:lnSpc>
                          <a:spcPct val="100000"/>
                        </a:lnSpc>
                        <a:spcBef>
                          <a:spcPts val="0"/>
                        </a:spcBef>
                        <a:spcAft>
                          <a:spcPts val="0"/>
                        </a:spcAft>
                        <a:buClrTx/>
                        <a:buSzTx/>
                        <a:buFontTx/>
                        <a:buNone/>
                        <a:tabLst/>
                        <a:defRPr/>
                      </a:pPr>
                      <a:r>
                        <a:rPr lang="fr-FR" sz="1800" b="1" kern="1200" dirty="0">
                          <a:solidFill>
                            <a:srgbClr val="548DD4"/>
                          </a:solidFill>
                          <a:latin typeface="+mn-lt"/>
                          <a:ea typeface="Times New Roman"/>
                          <a:cs typeface="+mn-cs"/>
                        </a:rPr>
                        <a:t>O:</a:t>
                      </a:r>
                      <a:r>
                        <a:rPr lang="fr-FR" sz="1800" baseline="0" dirty="0">
                          <a:solidFill>
                            <a:schemeClr val="tx1"/>
                          </a:solidFill>
                        </a:rPr>
                        <a:t> =&gt; Risque de </a:t>
                      </a:r>
                      <a:r>
                        <a:rPr lang="fr-FR" sz="1800" b="1" kern="1200" dirty="0">
                          <a:solidFill>
                            <a:srgbClr val="548DD4"/>
                          </a:solidFill>
                          <a:latin typeface="+mn-lt"/>
                          <a:ea typeface="Times New Roman"/>
                          <a:cs typeface="+mn-cs"/>
                        </a:rPr>
                        <a:t>Mort subite du nourrisson </a:t>
                      </a:r>
                    </a:p>
                    <a:p>
                      <a:pPr algn="l"/>
                      <a:endParaRPr lang="fr-FR" sz="1800" dirty="0">
                        <a:solidFill>
                          <a:schemeClr val="tx1"/>
                        </a:solidFill>
                      </a:endParaRPr>
                    </a:p>
                  </a:txBody>
                  <a:tcPr marL="91443" marR="91443" marT="45705" marB="45705"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hMerge="1">
                  <a:txBody>
                    <a:bodyPr/>
                    <a:lstStyle/>
                    <a:p>
                      <a:endParaRPr lang="fr-FR"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fr-FR" sz="1800" dirty="0" err="1"/>
                        <a:t>Outcome</a:t>
                      </a:r>
                      <a:endParaRPr lang="fr-FR" sz="1800" dirty="0"/>
                    </a:p>
                    <a:p>
                      <a:pPr algn="ctr"/>
                      <a:r>
                        <a:rPr lang="fr-FR" sz="1800" dirty="0"/>
                        <a:t>= Critère de Jugement</a:t>
                      </a:r>
                    </a:p>
                  </a:txBody>
                  <a:tcPr marL="91443" marR="91443"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tc>
                <a:extLst>
                  <a:ext uri="{0D108BD9-81ED-4DB2-BD59-A6C34878D82A}">
                    <a16:rowId xmlns:a16="http://schemas.microsoft.com/office/drawing/2014/main" val="10000"/>
                  </a:ext>
                </a:extLst>
              </a:tr>
              <a:tr h="952186">
                <a:tc gridSpan="2" vMerge="1">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vMerge="1">
                  <a:txBody>
                    <a:bodyPr/>
                    <a:lstStyle/>
                    <a:p>
                      <a:endParaRPr lang="fr-FR"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800" b="1" dirty="0"/>
                        <a:t>Mort subite</a:t>
                      </a:r>
                    </a:p>
                  </a:txBody>
                  <a:tcPr marL="91443" marR="91443"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Pas de Mort subite</a:t>
                      </a:r>
                    </a:p>
                  </a:txBody>
                  <a:tcPr marL="91443" marR="91443"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41630">
                <a:tc rowSpan="2">
                  <a:txBody>
                    <a:bodyPr/>
                    <a:lstStyle/>
                    <a:p>
                      <a:pPr algn="l"/>
                      <a:r>
                        <a:rPr lang="fr-FR" sz="1800" b="1" dirty="0"/>
                        <a:t>Facteur étudié</a:t>
                      </a:r>
                      <a:r>
                        <a:rPr lang="fr-FR" sz="1800" b="1" baseline="0" dirty="0"/>
                        <a:t> =</a:t>
                      </a:r>
                    </a:p>
                    <a:p>
                      <a:pPr algn="l"/>
                      <a:r>
                        <a:rPr lang="fr-FR" sz="1800" b="1" baseline="0" dirty="0"/>
                        <a:t>Facteur de risque </a:t>
                      </a:r>
                      <a:endParaRPr lang="fr-FR" sz="1800" b="1" dirty="0"/>
                    </a:p>
                  </a:txBody>
                  <a:tcPr marL="91443" marR="91443"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800" b="1" dirty="0"/>
                        <a:t>Couchage sur ventre</a:t>
                      </a:r>
                    </a:p>
                  </a:txBody>
                  <a:tcPr marL="91443" marR="91443"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a</a:t>
                      </a:r>
                    </a:p>
                  </a:txBody>
                  <a:tcPr marL="91443" marR="91443" marT="45705" marB="4570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b</a:t>
                      </a:r>
                    </a:p>
                  </a:txBody>
                  <a:tcPr marL="91443" marR="91443" marT="45705" marB="4570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41630">
                <a:tc vMerge="1">
                  <a:txBody>
                    <a:bodyPr/>
                    <a:lstStyle/>
                    <a:p>
                      <a:endParaRPr lang="fr-FR" dirty="0"/>
                    </a:p>
                  </a:txBody>
                  <a:tcPr/>
                </a:tc>
                <a:tc>
                  <a:txBody>
                    <a:bodyPr/>
                    <a:lstStyle/>
                    <a:p>
                      <a:r>
                        <a:rPr lang="fr-FR" sz="1800" b="1" dirty="0"/>
                        <a:t>Couchage dos ou côté</a:t>
                      </a:r>
                    </a:p>
                  </a:txBody>
                  <a:tcPr marL="91443" marR="91443"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c</a:t>
                      </a:r>
                    </a:p>
                  </a:txBody>
                  <a:tcPr marL="91443" marR="91443" marT="45705" marB="457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800" b="1" dirty="0"/>
                        <a:t>d</a:t>
                      </a:r>
                    </a:p>
                  </a:txBody>
                  <a:tcPr marL="91443" marR="91443" marT="45705" marB="457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6" name="Ellipse 5"/>
          <p:cNvSpPr/>
          <p:nvPr/>
        </p:nvSpPr>
        <p:spPr>
          <a:xfrm>
            <a:off x="427038" y="3421063"/>
            <a:ext cx="3579812" cy="371475"/>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7" name="Connecteur droit avec flèche 6"/>
          <p:cNvCxnSpPr>
            <a:endCxn id="6" idx="6"/>
          </p:cNvCxnSpPr>
          <p:nvPr/>
        </p:nvCxnSpPr>
        <p:spPr>
          <a:xfrm flipH="1">
            <a:off x="4006850" y="2492375"/>
            <a:ext cx="852488" cy="1114425"/>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2" name="Espace réservé du numéro de diapositive 1">
            <a:extLst>
              <a:ext uri="{FF2B5EF4-FFF2-40B4-BE49-F238E27FC236}">
                <a16:creationId xmlns:a16="http://schemas.microsoft.com/office/drawing/2014/main" id="{D2145F6E-FC8A-41EA-9ADC-88D0227636AF}"/>
              </a:ext>
            </a:extLst>
          </p:cNvPr>
          <p:cNvSpPr>
            <a:spLocks noGrp="1"/>
          </p:cNvSpPr>
          <p:nvPr>
            <p:ph type="sldNum" sz="quarter" idx="12"/>
          </p:nvPr>
        </p:nvSpPr>
        <p:spPr/>
        <p:txBody>
          <a:bodyPr/>
          <a:lstStyle/>
          <a:p>
            <a:pPr>
              <a:defRPr/>
            </a:pPr>
            <a:fld id="{5B83D243-C88B-4248-BC22-037D82126A6D}" type="slidenum">
              <a:rPr lang="fr-FR" altLang="fr-FR" smtClean="0"/>
              <a:pPr>
                <a:defRPr/>
              </a:pPr>
              <a:t>20</a:t>
            </a:fld>
            <a:endParaRPr lang="fr-FR" altLang="fr-FR"/>
          </a:p>
        </p:txBody>
      </p:sp>
    </p:spTree>
    <p:extLst>
      <p:ext uri="{BB962C8B-B14F-4D97-AF65-F5344CB8AC3E}">
        <p14:creationId xmlns:p14="http://schemas.microsoft.com/office/powerpoint/2010/main" val="2249341358"/>
      </p:ext>
    </p:extLst>
  </p:cSld>
  <p:clrMapOvr>
    <a:masterClrMapping/>
  </p:clrMapOvr>
  <p:transition spd="slow" advTm="32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3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089534987"/>
              </p:ext>
            </p:extLst>
          </p:nvPr>
        </p:nvGraphicFramePr>
        <p:xfrm>
          <a:off x="17673" y="700995"/>
          <a:ext cx="3843983" cy="5434037"/>
        </p:xfrm>
        <a:graphic>
          <a:graphicData uri="http://schemas.openxmlformats.org/drawingml/2006/table">
            <a:tbl>
              <a:tblPr/>
              <a:tblGrid>
                <a:gridCol w="3843983">
                  <a:extLst>
                    <a:ext uri="{9D8B030D-6E8A-4147-A177-3AD203B41FA5}">
                      <a16:colId xmlns:a16="http://schemas.microsoft.com/office/drawing/2014/main" val="20000"/>
                    </a:ext>
                  </a:extLst>
                </a:gridCol>
              </a:tblGrid>
              <a:tr h="410420">
                <a:tc>
                  <a:txBody>
                    <a:bodyPr/>
                    <a:lstStyle/>
                    <a:p>
                      <a:pPr marL="0" marR="0" lvl="0" indent="549275"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rgbClr val="FFFFFF"/>
                          </a:solidFill>
                          <a:effectLst/>
                          <a:latin typeface="+mn-lt"/>
                          <a:cs typeface="Times New Roman" pitchFamily="18" charset="0"/>
                        </a:rPr>
                        <a:t>Type de Question</a:t>
                      </a: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257741">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tab pos="709613" algn="l"/>
                          <a:tab pos="2071688" algn="l"/>
                        </a:tabLst>
                      </a:pPr>
                      <a:r>
                        <a:rPr kumimoji="0" lang="fr-FR" sz="2400" b="1" i="0" u="none" strike="noStrike" cap="none" normalizeH="0" baseline="0" dirty="0">
                          <a:ln>
                            <a:noFill/>
                          </a:ln>
                          <a:solidFill>
                            <a:srgbClr val="000000"/>
                          </a:solidFill>
                          <a:effectLst/>
                          <a:latin typeface="+mn-lt"/>
                          <a:cs typeface="Times New Roman" pitchFamily="18" charset="0"/>
                        </a:rPr>
                        <a:t>Efficacité traitement / intervention</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extLst>
                  <a:ext uri="{0D108BD9-81ED-4DB2-BD59-A6C34878D82A}">
                    <a16:rowId xmlns:a16="http://schemas.microsoft.com/office/drawing/2014/main" val="10001"/>
                  </a:ext>
                </a:extLst>
              </a:tr>
              <a:tr h="1008154">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pPr>
                      <a:r>
                        <a:rPr kumimoji="0" lang="fr-FR" sz="2400" b="1" i="0" u="none" strike="noStrike" cap="none" normalizeH="0" baseline="0" dirty="0">
                          <a:ln>
                            <a:noFill/>
                          </a:ln>
                          <a:solidFill>
                            <a:srgbClr val="000000"/>
                          </a:solidFill>
                          <a:effectLst/>
                          <a:latin typeface="+mn-lt"/>
                          <a:cs typeface="Times New Roman" pitchFamily="18" charset="0"/>
                        </a:rPr>
                        <a:t>Association entre FDR et maladie/état de santé</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2"/>
                  </a:ext>
                </a:extLst>
              </a:tr>
              <a:tr h="720110">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pPr>
                      <a:r>
                        <a:rPr kumimoji="0" lang="fr-FR" sz="2400" b="1" i="0" u="none" strike="noStrike" cap="none" normalizeH="0" baseline="0" dirty="0">
                          <a:ln>
                            <a:noFill/>
                          </a:ln>
                          <a:solidFill>
                            <a:srgbClr val="000000"/>
                          </a:solidFill>
                          <a:effectLst/>
                          <a:latin typeface="+mn-lt"/>
                          <a:cs typeface="Times New Roman" pitchFamily="18" charset="0"/>
                        </a:rPr>
                        <a:t>Prévalence</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4"/>
                  </a:ext>
                </a:extLst>
              </a:tr>
              <a:tr h="864132">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pPr>
                      <a:r>
                        <a:rPr kumimoji="0" lang="fr-FR" sz="2400" b="1" i="0" u="none" strike="noStrike" cap="none" normalizeH="0" baseline="0" dirty="0">
                          <a:ln>
                            <a:noFill/>
                          </a:ln>
                          <a:solidFill>
                            <a:srgbClr val="000000"/>
                          </a:solidFill>
                          <a:effectLst/>
                          <a:latin typeface="+mn-lt"/>
                          <a:cs typeface="Times New Roman" pitchFamily="18" charset="0"/>
                        </a:rPr>
                        <a:t>Incidence </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5"/>
                  </a:ext>
                </a:extLst>
              </a:tr>
              <a:tr h="982676">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defRPr/>
                      </a:pPr>
                      <a:r>
                        <a:rPr kumimoji="0" lang="fr-FR" sz="2400" b="0" i="1" u="none" strike="noStrike" kern="1200" cap="none" spc="0" normalizeH="0" baseline="0" noProof="0" dirty="0">
                          <a:ln>
                            <a:noFill/>
                          </a:ln>
                          <a:solidFill>
                            <a:srgbClr val="000000"/>
                          </a:solidFill>
                          <a:effectLst/>
                          <a:uLnTx/>
                          <a:uFillTx/>
                          <a:latin typeface="+mn-lt"/>
                          <a:ea typeface="+mn-ea"/>
                          <a:cs typeface="Times New Roman" pitchFamily="18" charset="0"/>
                        </a:rPr>
                        <a:t>Performance d’un test diagnostique</a:t>
                      </a:r>
                    </a:p>
                    <a:p>
                      <a:pPr marL="0" marR="0" lvl="0" indent="549275" algn="ctr" defTabSz="914400" rtl="0" eaLnBrk="1" fontAlgn="base" latinLnBrk="0" hangingPunct="1">
                        <a:lnSpc>
                          <a:spcPct val="100000"/>
                        </a:lnSpc>
                        <a:spcBef>
                          <a:spcPts val="600"/>
                        </a:spcBef>
                        <a:spcAft>
                          <a:spcPct val="0"/>
                        </a:spcAft>
                        <a:buClrTx/>
                        <a:buSzTx/>
                        <a:buFontTx/>
                        <a:buNone/>
                        <a:tabLst/>
                      </a:pPr>
                      <a:endParaRPr kumimoji="0" lang="fr-FR" sz="2400" b="0" i="1"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6"/>
                  </a:ext>
                </a:extLst>
              </a:tr>
            </a:tbl>
          </a:graphicData>
        </a:graphic>
      </p:graphicFrame>
      <p:sp>
        <p:nvSpPr>
          <p:cNvPr id="3" name="Titre 1"/>
          <p:cNvSpPr txBox="1">
            <a:spLocks/>
          </p:cNvSpPr>
          <p:nvPr/>
        </p:nvSpPr>
        <p:spPr>
          <a:xfrm>
            <a:off x="457200" y="116632"/>
            <a:ext cx="8229600" cy="922337"/>
          </a:xfrm>
          <a:prstGeom prst="rect">
            <a:avLst/>
          </a:prstGeom>
        </p:spPr>
        <p:txBody>
          <a:bodyPr>
            <a:normAutofit fontScale="82500" lnSpcReduction="100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b="1" dirty="0">
                <a:solidFill>
                  <a:schemeClr val="tx1"/>
                </a:solidFill>
              </a:rPr>
              <a:t>3.2 Les TYPES de QUESTION de recherche</a:t>
            </a:r>
          </a:p>
        </p:txBody>
      </p:sp>
      <p:sp>
        <p:nvSpPr>
          <p:cNvPr id="26653" name="ZoneTexte 3"/>
          <p:cNvSpPr txBox="1">
            <a:spLocks noChangeArrowheads="1"/>
          </p:cNvSpPr>
          <p:nvPr/>
        </p:nvSpPr>
        <p:spPr bwMode="auto">
          <a:xfrm>
            <a:off x="3626604" y="1152559"/>
            <a:ext cx="338554" cy="1188000"/>
          </a:xfrm>
          <a:prstGeom prst="rect">
            <a:avLst/>
          </a:prstGeom>
          <a:solidFill>
            <a:schemeClr val="bg1"/>
          </a:solidFill>
          <a:ln w="9525">
            <a:solidFill>
              <a:srgbClr val="000000"/>
            </a:solidFill>
            <a:miter lim="800000"/>
            <a:headEnd/>
            <a:tailEnd/>
          </a:ln>
          <a:extLst/>
        </p:spPr>
        <p:txBody>
          <a:bodyPr vert="vert270"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1000" dirty="0">
                <a:latin typeface="Arial Black" panose="020B0A04020102020204" pitchFamily="34" charset="0"/>
              </a:rPr>
              <a:t>INTERVENTION</a:t>
            </a:r>
          </a:p>
        </p:txBody>
      </p:sp>
      <p:sp>
        <p:nvSpPr>
          <p:cNvPr id="26654" name="ZoneTexte 3"/>
          <p:cNvSpPr txBox="1">
            <a:spLocks noChangeArrowheads="1"/>
          </p:cNvSpPr>
          <p:nvPr/>
        </p:nvSpPr>
        <p:spPr bwMode="auto">
          <a:xfrm flipH="1">
            <a:off x="3626604" y="2402227"/>
            <a:ext cx="338554" cy="2520000"/>
          </a:xfrm>
          <a:prstGeom prst="rect">
            <a:avLst/>
          </a:prstGeom>
          <a:solidFill>
            <a:schemeClr val="bg1"/>
          </a:solidFill>
          <a:ln w="9525">
            <a:solidFill>
              <a:srgbClr val="000000"/>
            </a:solidFill>
            <a:miter lim="800000"/>
            <a:headEnd/>
            <a:tailEnd/>
          </a:ln>
          <a:extLst/>
        </p:spPr>
        <p:txBody>
          <a:bodyPr vert="vert270"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1000" dirty="0">
                <a:latin typeface="Arial Black" panose="020B0A04020102020204" pitchFamily="34" charset="0"/>
              </a:rPr>
              <a:t>OBSERVATION</a:t>
            </a:r>
          </a:p>
        </p:txBody>
      </p:sp>
      <p:sp>
        <p:nvSpPr>
          <p:cNvPr id="7" name="ZoneTexte 9"/>
          <p:cNvSpPr txBox="1">
            <a:spLocks noChangeArrowheads="1"/>
          </p:cNvSpPr>
          <p:nvPr/>
        </p:nvSpPr>
        <p:spPr bwMode="auto">
          <a:xfrm>
            <a:off x="4419600" y="6095037"/>
            <a:ext cx="2938068" cy="6463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1800" dirty="0">
                <a:solidFill>
                  <a:srgbClr val="000000"/>
                </a:solidFill>
                <a:cs typeface="Times New Roman" panose="02020603050405020304" pitchFamily="18" charset="0"/>
              </a:rPr>
              <a:t>Sujet qui sera traité en </a:t>
            </a:r>
            <a:r>
              <a:rPr lang="fr-FR" altLang="fr-FR" sz="1800" b="1" dirty="0">
                <a:solidFill>
                  <a:srgbClr val="000000"/>
                </a:solidFill>
                <a:cs typeface="Times New Roman" panose="02020603050405020304" pitchFamily="18" charset="0"/>
              </a:rPr>
              <a:t>DFASM1</a:t>
            </a:r>
          </a:p>
        </p:txBody>
      </p:sp>
      <p:sp>
        <p:nvSpPr>
          <p:cNvPr id="5" name="Espace réservé du numéro de diapositive 4">
            <a:extLst>
              <a:ext uri="{FF2B5EF4-FFF2-40B4-BE49-F238E27FC236}">
                <a16:creationId xmlns:a16="http://schemas.microsoft.com/office/drawing/2014/main" id="{35B690D2-507C-4135-83EB-0A2ED8935E6B}"/>
              </a:ext>
            </a:extLst>
          </p:cNvPr>
          <p:cNvSpPr>
            <a:spLocks noGrp="1"/>
          </p:cNvSpPr>
          <p:nvPr>
            <p:ph type="sldNum" sz="quarter" idx="12"/>
          </p:nvPr>
        </p:nvSpPr>
        <p:spPr>
          <a:xfrm>
            <a:off x="8271048" y="6356350"/>
            <a:ext cx="2133600" cy="365125"/>
          </a:xfrm>
        </p:spPr>
        <p:txBody>
          <a:bodyPr/>
          <a:lstStyle/>
          <a:p>
            <a:pPr>
              <a:defRPr/>
            </a:pPr>
            <a:fld id="{CBAA5B79-964A-4FBC-ABBD-1DB548FEBF53}" type="slidenum">
              <a:rPr lang="fr-FR" altLang="fr-FR" smtClean="0"/>
              <a:pPr>
                <a:defRPr/>
              </a:pPr>
              <a:t>21</a:t>
            </a:fld>
            <a:endParaRPr lang="fr-FR" altLang="fr-FR"/>
          </a:p>
        </p:txBody>
      </p:sp>
      <p:pic>
        <p:nvPicPr>
          <p:cNvPr id="9" name="Picture 28" descr="C:\Documents and Settings\occellipa\Mes documents\Mes images\Important.bmp">
            <a:extLst>
              <a:ext uri="{FF2B5EF4-FFF2-40B4-BE49-F238E27FC236}">
                <a16:creationId xmlns:a16="http://schemas.microsoft.com/office/drawing/2014/main" id="{E44E3DDF-3EFC-46A9-B381-E9F0E30BFCA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59904" y="562778"/>
            <a:ext cx="748600" cy="74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llipse 5">
            <a:extLst>
              <a:ext uri="{FF2B5EF4-FFF2-40B4-BE49-F238E27FC236}">
                <a16:creationId xmlns:a16="http://schemas.microsoft.com/office/drawing/2014/main" id="{468082EF-E5CC-4704-A5F8-32CD60C9A872}"/>
              </a:ext>
            </a:extLst>
          </p:cNvPr>
          <p:cNvSpPr/>
          <p:nvPr/>
        </p:nvSpPr>
        <p:spPr>
          <a:xfrm>
            <a:off x="51060" y="4903566"/>
            <a:ext cx="3754760" cy="88303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avec flèche 9">
            <a:extLst>
              <a:ext uri="{FF2B5EF4-FFF2-40B4-BE49-F238E27FC236}">
                <a16:creationId xmlns:a16="http://schemas.microsoft.com/office/drawing/2014/main" id="{ED8F74D3-B7EE-4D86-B543-26B6A6C87488}"/>
              </a:ext>
            </a:extLst>
          </p:cNvPr>
          <p:cNvCxnSpPr>
            <a:cxnSpLocks/>
            <a:stCxn id="6" idx="4"/>
          </p:cNvCxnSpPr>
          <p:nvPr/>
        </p:nvCxnSpPr>
        <p:spPr>
          <a:xfrm>
            <a:off x="1928440" y="5786603"/>
            <a:ext cx="3003600" cy="39642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2" name="Son enregistré">
            <a:hlinkClick r:id="" action="ppaction://media"/>
            <a:extLst>
              <a:ext uri="{FF2B5EF4-FFF2-40B4-BE49-F238E27FC236}">
                <a16:creationId xmlns:a16="http://schemas.microsoft.com/office/drawing/2014/main" id="{E1793D9A-6910-4C58-A099-63B287B1D7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759613978"/>
      </p:ext>
    </p:extLst>
  </p:cSld>
  <p:clrMapOvr>
    <a:masterClrMapping/>
  </p:clrMapOvr>
  <p:transition spd="slow" advTm="3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5943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2"/>
                </p:tgtEl>
              </p:cMediaNode>
            </p:audio>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285989349"/>
              </p:ext>
            </p:extLst>
          </p:nvPr>
        </p:nvGraphicFramePr>
        <p:xfrm>
          <a:off x="-16309" y="704859"/>
          <a:ext cx="9100567" cy="5434037"/>
        </p:xfrm>
        <a:graphic>
          <a:graphicData uri="http://schemas.openxmlformats.org/drawingml/2006/table">
            <a:tbl>
              <a:tblPr/>
              <a:tblGrid>
                <a:gridCol w="3843983">
                  <a:extLst>
                    <a:ext uri="{9D8B030D-6E8A-4147-A177-3AD203B41FA5}">
                      <a16:colId xmlns:a16="http://schemas.microsoft.com/office/drawing/2014/main" val="20000"/>
                    </a:ext>
                  </a:extLst>
                </a:gridCol>
                <a:gridCol w="5256584">
                  <a:extLst>
                    <a:ext uri="{9D8B030D-6E8A-4147-A177-3AD203B41FA5}">
                      <a16:colId xmlns:a16="http://schemas.microsoft.com/office/drawing/2014/main" val="20001"/>
                    </a:ext>
                  </a:extLst>
                </a:gridCol>
              </a:tblGrid>
              <a:tr h="410420">
                <a:tc>
                  <a:txBody>
                    <a:bodyPr/>
                    <a:lstStyle/>
                    <a:p>
                      <a:pPr marL="0" marR="0" lvl="0" indent="549275"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rgbClr val="FFFFFF"/>
                          </a:solidFill>
                          <a:effectLst/>
                          <a:latin typeface="+mn-lt"/>
                          <a:cs typeface="Times New Roman" pitchFamily="18" charset="0"/>
                        </a:rPr>
                        <a:t>Type de Question</a:t>
                      </a: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normalizeH="0" baseline="0" dirty="0">
                          <a:ln>
                            <a:noFill/>
                          </a:ln>
                          <a:solidFill>
                            <a:srgbClr val="FFFFFF"/>
                          </a:solidFill>
                          <a:effectLst/>
                          <a:latin typeface="+mn-lt"/>
                          <a:ea typeface="+mn-ea"/>
                          <a:cs typeface="Times New Roman" pitchFamily="18" charset="0"/>
                        </a:rPr>
                        <a:t>Exemple : COVID 19</a:t>
                      </a:r>
                      <a:endParaRPr kumimoji="0" lang="fr-FR" sz="2400" b="1" i="0" u="none" strike="noStrike" kern="1200" cap="none" spc="0" normalizeH="0" baseline="0" noProof="0" dirty="0">
                        <a:ln>
                          <a:noFill/>
                        </a:ln>
                        <a:solidFill>
                          <a:srgbClr val="FFFFFF"/>
                        </a:solidFill>
                        <a:effectLst/>
                        <a:uLnTx/>
                        <a:uFillTx/>
                        <a:latin typeface="+mn-lt"/>
                        <a:ea typeface="+mn-ea"/>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257741">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tab pos="709613" algn="l"/>
                          <a:tab pos="2071688" algn="l"/>
                        </a:tabLst>
                      </a:pPr>
                      <a:r>
                        <a:rPr kumimoji="0" lang="fr-FR" sz="2400" b="1" i="0" u="none" strike="noStrike" cap="none" normalizeH="0" baseline="0" dirty="0">
                          <a:ln>
                            <a:noFill/>
                          </a:ln>
                          <a:solidFill>
                            <a:srgbClr val="000000"/>
                          </a:solidFill>
                          <a:effectLst/>
                          <a:latin typeface="+mn-lt"/>
                          <a:cs typeface="Times New Roman" pitchFamily="18" charset="0"/>
                        </a:rPr>
                        <a:t>Efficacité traitement / intervention</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261938" marR="0" lvl="0" indent="0" algn="ctr" defTabSz="914400" rtl="0" eaLnBrk="1" fontAlgn="base" latinLnBrk="0" hangingPunct="1">
                        <a:lnSpc>
                          <a:spcPct val="100000"/>
                        </a:lnSpc>
                        <a:spcBef>
                          <a:spcPts val="600"/>
                        </a:spcBef>
                        <a:spcAft>
                          <a:spcPct val="0"/>
                        </a:spcAft>
                        <a:buClrTx/>
                        <a:buSzTx/>
                        <a:buFontTx/>
                        <a:buNone/>
                        <a:tabLst/>
                      </a:pPr>
                      <a:r>
                        <a:rPr kumimoji="0" lang="fr-FR" sz="1800" b="0" i="0" u="none" strike="noStrike" kern="1200" cap="none" normalizeH="0" baseline="0" dirty="0">
                          <a:ln>
                            <a:noFill/>
                          </a:ln>
                          <a:solidFill>
                            <a:srgbClr val="000000"/>
                          </a:solidFill>
                          <a:effectLst/>
                          <a:latin typeface="+mn-lt"/>
                          <a:ea typeface="+mn-ea"/>
                          <a:cs typeface="Times New Roman" pitchFamily="18" charset="0"/>
                        </a:rPr>
                        <a:t>Efficacité d’un traitement par </a:t>
                      </a:r>
                      <a:r>
                        <a:rPr kumimoji="0" lang="fr-FR" sz="1800" b="0" i="0" u="none" strike="noStrike" kern="1200" cap="none" normalizeH="0" baseline="0" dirty="0" err="1">
                          <a:ln>
                            <a:noFill/>
                          </a:ln>
                          <a:solidFill>
                            <a:srgbClr val="000000"/>
                          </a:solidFill>
                          <a:effectLst/>
                          <a:latin typeface="+mn-lt"/>
                          <a:ea typeface="+mn-ea"/>
                          <a:cs typeface="Times New Roman" pitchFamily="18" charset="0"/>
                        </a:rPr>
                        <a:t>hydroxychloroquine</a:t>
                      </a:r>
                      <a:r>
                        <a:rPr kumimoji="0" lang="fr-FR" sz="1800" b="0" i="0" u="none" strike="noStrike" kern="1200" cap="none" normalizeH="0" baseline="0" dirty="0">
                          <a:ln>
                            <a:noFill/>
                          </a:ln>
                          <a:solidFill>
                            <a:srgbClr val="000000"/>
                          </a:solidFill>
                          <a:effectLst/>
                          <a:latin typeface="+mn-lt"/>
                          <a:ea typeface="+mn-ea"/>
                          <a:cs typeface="Times New Roman" pitchFamily="18" charset="0"/>
                        </a:rPr>
                        <a:t> pour réduire les effets d’une infection par COVID19 ?</a:t>
                      </a:r>
                    </a:p>
                  </a:txBody>
                  <a:tcPr marL="50794" marR="50794"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extLst>
                  <a:ext uri="{0D108BD9-81ED-4DB2-BD59-A6C34878D82A}">
                    <a16:rowId xmlns:a16="http://schemas.microsoft.com/office/drawing/2014/main" val="10001"/>
                  </a:ext>
                </a:extLst>
              </a:tr>
              <a:tr h="1008154">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pPr>
                      <a:r>
                        <a:rPr kumimoji="0" lang="fr-FR" sz="2400" b="1" i="0" u="none" strike="noStrike" cap="none" normalizeH="0" baseline="0" dirty="0">
                          <a:ln>
                            <a:noFill/>
                          </a:ln>
                          <a:solidFill>
                            <a:srgbClr val="000000"/>
                          </a:solidFill>
                          <a:effectLst/>
                          <a:latin typeface="+mn-lt"/>
                          <a:cs typeface="Times New Roman" pitchFamily="18" charset="0"/>
                        </a:rPr>
                        <a:t>Association entre FDR et maladie/état de santé</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354013" marR="0" lvl="0" indent="0" algn="ctr" defTabSz="914400" rtl="0" eaLnBrk="1" fontAlgn="base" latinLnBrk="0" hangingPunct="1">
                        <a:lnSpc>
                          <a:spcPct val="100000"/>
                        </a:lnSpc>
                        <a:spcBef>
                          <a:spcPts val="600"/>
                        </a:spcBef>
                        <a:spcAft>
                          <a:spcPct val="0"/>
                        </a:spcAft>
                        <a:buClrTx/>
                        <a:buSzTx/>
                        <a:buFontTx/>
                        <a:buNone/>
                        <a:tabLst/>
                      </a:pPr>
                      <a:r>
                        <a:rPr kumimoji="0" lang="fr-FR" sz="1800" b="0" i="0" u="none" strike="noStrike" kern="1200" cap="none" normalizeH="0" baseline="0" dirty="0">
                          <a:ln>
                            <a:noFill/>
                          </a:ln>
                          <a:solidFill>
                            <a:srgbClr val="000000"/>
                          </a:solidFill>
                          <a:effectLst/>
                          <a:latin typeface="+mn-lt"/>
                          <a:ea typeface="+mn-ea"/>
                          <a:cs typeface="Times New Roman" pitchFamily="18" charset="0"/>
                        </a:rPr>
                        <a:t>L’obésité augmente t’elle le risque d’infection par le COVID19 ?</a:t>
                      </a:r>
                    </a:p>
                  </a:txBody>
                  <a:tcPr marL="50794" marR="50794"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2"/>
                  </a:ext>
                </a:extLst>
              </a:tr>
              <a:tr h="720110">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pPr>
                      <a:r>
                        <a:rPr kumimoji="0" lang="fr-FR" sz="2400" b="1" i="0" u="none" strike="noStrike" cap="none" normalizeH="0" baseline="0" dirty="0">
                          <a:ln>
                            <a:noFill/>
                          </a:ln>
                          <a:solidFill>
                            <a:srgbClr val="000000"/>
                          </a:solidFill>
                          <a:effectLst/>
                          <a:latin typeface="+mn-lt"/>
                          <a:cs typeface="Times New Roman" pitchFamily="18" charset="0"/>
                        </a:rPr>
                        <a:t>Prévalence</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187325" marR="0" lvl="0" indent="0" algn="ctr" defTabSz="914400" rtl="0" eaLnBrk="1" fontAlgn="base" latinLnBrk="0" hangingPunct="1">
                        <a:lnSpc>
                          <a:spcPct val="100000"/>
                        </a:lnSpc>
                        <a:spcBef>
                          <a:spcPts val="600"/>
                        </a:spcBef>
                        <a:spcAft>
                          <a:spcPct val="0"/>
                        </a:spcAft>
                        <a:buClrTx/>
                        <a:buSzTx/>
                        <a:buFontTx/>
                        <a:buNone/>
                        <a:tabLst/>
                      </a:pPr>
                      <a:r>
                        <a:rPr kumimoji="0" lang="fr-FR" sz="1800" b="0" i="0" u="none" strike="noStrike" kern="1200" cap="none" normalizeH="0" baseline="0" dirty="0">
                          <a:ln>
                            <a:noFill/>
                          </a:ln>
                          <a:solidFill>
                            <a:srgbClr val="000000"/>
                          </a:solidFill>
                          <a:effectLst/>
                          <a:latin typeface="+mn-lt"/>
                          <a:ea typeface="+mn-ea"/>
                          <a:cs typeface="Times New Roman" pitchFamily="18" charset="0"/>
                        </a:rPr>
                        <a:t> Pourcentage de français en 2020 ayant eu une infection COVID19 quelle que soit son ancienneté</a:t>
                      </a:r>
                    </a:p>
                  </a:txBody>
                  <a:tcPr marL="50794" marR="50794"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4"/>
                  </a:ext>
                </a:extLst>
              </a:tr>
              <a:tr h="864132">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pPr>
                      <a:r>
                        <a:rPr kumimoji="0" lang="fr-FR" sz="2400" b="1" i="0" u="none" strike="noStrike" cap="none" normalizeH="0" baseline="0" dirty="0">
                          <a:ln>
                            <a:noFill/>
                          </a:ln>
                          <a:solidFill>
                            <a:srgbClr val="000000"/>
                          </a:solidFill>
                          <a:effectLst/>
                          <a:latin typeface="+mn-lt"/>
                          <a:cs typeface="Times New Roman" pitchFamily="18" charset="0"/>
                        </a:rPr>
                        <a:t>Incidence </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fr-FR" sz="1800" b="0" i="0" u="none" strike="noStrike" kern="1200" cap="none" normalizeH="0" baseline="0" dirty="0">
                          <a:ln>
                            <a:noFill/>
                          </a:ln>
                          <a:solidFill>
                            <a:srgbClr val="000000"/>
                          </a:solidFill>
                          <a:effectLst/>
                          <a:latin typeface="+mn-lt"/>
                          <a:ea typeface="+mn-ea"/>
                          <a:cs typeface="Times New Roman" pitchFamily="18" charset="0"/>
                        </a:rPr>
                        <a:t> Pourcentage de nouveaux cas d’infection par COVID19 du 1</a:t>
                      </a:r>
                      <a:r>
                        <a:rPr kumimoji="0" lang="fr-FR" sz="1800" b="0" i="0" u="none" strike="noStrike" kern="1200" cap="none" normalizeH="0" baseline="30000" dirty="0">
                          <a:ln>
                            <a:noFill/>
                          </a:ln>
                          <a:solidFill>
                            <a:srgbClr val="000000"/>
                          </a:solidFill>
                          <a:effectLst/>
                          <a:latin typeface="+mn-lt"/>
                          <a:ea typeface="+mn-ea"/>
                          <a:cs typeface="Times New Roman" pitchFamily="18" charset="0"/>
                        </a:rPr>
                        <a:t>er</a:t>
                      </a:r>
                      <a:r>
                        <a:rPr kumimoji="0" lang="fr-FR" sz="1800" b="0" i="0" u="none" strike="noStrike" kern="1200" cap="none" normalizeH="0" baseline="0" dirty="0">
                          <a:ln>
                            <a:noFill/>
                          </a:ln>
                          <a:solidFill>
                            <a:srgbClr val="000000"/>
                          </a:solidFill>
                          <a:effectLst/>
                          <a:latin typeface="+mn-lt"/>
                          <a:ea typeface="+mn-ea"/>
                          <a:cs typeface="Times New Roman" pitchFamily="18" charset="0"/>
                        </a:rPr>
                        <a:t> au 31 mai 2022</a:t>
                      </a:r>
                    </a:p>
                  </a:txBody>
                  <a:tcPr marL="50794" marR="50794"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5"/>
                  </a:ext>
                </a:extLst>
              </a:tr>
              <a:tr h="982676">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defRPr/>
                      </a:pPr>
                      <a:r>
                        <a:rPr kumimoji="0" lang="fr-FR" sz="2400" b="0" i="1" u="none" strike="noStrike" kern="1200" cap="none" spc="0" normalizeH="0" baseline="0" noProof="0" dirty="0">
                          <a:ln>
                            <a:noFill/>
                          </a:ln>
                          <a:solidFill>
                            <a:srgbClr val="000000"/>
                          </a:solidFill>
                          <a:effectLst/>
                          <a:uLnTx/>
                          <a:uFillTx/>
                          <a:latin typeface="+mn-lt"/>
                          <a:ea typeface="+mn-ea"/>
                          <a:cs typeface="Times New Roman" pitchFamily="18" charset="0"/>
                        </a:rPr>
                        <a:t>Performance d’un test diagnostique</a:t>
                      </a:r>
                    </a:p>
                    <a:p>
                      <a:pPr marL="0" marR="0" lvl="0" indent="549275" algn="ctr" defTabSz="914400" rtl="0" eaLnBrk="1" fontAlgn="base" latinLnBrk="0" hangingPunct="1">
                        <a:lnSpc>
                          <a:spcPct val="100000"/>
                        </a:lnSpc>
                        <a:spcBef>
                          <a:spcPts val="600"/>
                        </a:spcBef>
                        <a:spcAft>
                          <a:spcPct val="0"/>
                        </a:spcAft>
                        <a:buClrTx/>
                        <a:buSzTx/>
                        <a:buFontTx/>
                        <a:buNone/>
                        <a:tabLst/>
                      </a:pPr>
                      <a:endParaRPr kumimoji="0" lang="fr-FR" sz="2400" b="0" i="1"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fr-FR" sz="1800" b="0" i="1" u="none" strike="noStrike" kern="1200" cap="none" normalizeH="0" baseline="0" dirty="0">
                          <a:ln>
                            <a:noFill/>
                          </a:ln>
                          <a:solidFill>
                            <a:srgbClr val="000000"/>
                          </a:solidFill>
                          <a:effectLst/>
                          <a:latin typeface="+mn-lt"/>
                          <a:ea typeface="+mn-ea"/>
                          <a:cs typeface="Times New Roman" pitchFamily="18" charset="0"/>
                        </a:rPr>
                        <a:t>Sensibilité, spécificité, valeurs prédictives des tests sérologique de détection d’une infection par le COVID</a:t>
                      </a: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6"/>
                  </a:ext>
                </a:extLst>
              </a:tr>
            </a:tbl>
          </a:graphicData>
        </a:graphic>
      </p:graphicFrame>
      <p:sp>
        <p:nvSpPr>
          <p:cNvPr id="3" name="Titre 1"/>
          <p:cNvSpPr txBox="1">
            <a:spLocks/>
          </p:cNvSpPr>
          <p:nvPr/>
        </p:nvSpPr>
        <p:spPr>
          <a:xfrm>
            <a:off x="457200" y="116632"/>
            <a:ext cx="8229600" cy="922337"/>
          </a:xfrm>
          <a:prstGeom prst="rect">
            <a:avLst/>
          </a:prstGeom>
        </p:spPr>
        <p:txBody>
          <a:bodyPr>
            <a:normAutofit fontScale="82500" lnSpcReduction="100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b="1" dirty="0">
                <a:solidFill>
                  <a:schemeClr val="tx1"/>
                </a:solidFill>
              </a:rPr>
              <a:t>3.2 Les TYPES de QUESTION de recherche</a:t>
            </a:r>
          </a:p>
        </p:txBody>
      </p:sp>
      <p:sp>
        <p:nvSpPr>
          <p:cNvPr id="26653" name="ZoneTexte 3"/>
          <p:cNvSpPr txBox="1">
            <a:spLocks noChangeArrowheads="1"/>
          </p:cNvSpPr>
          <p:nvPr/>
        </p:nvSpPr>
        <p:spPr bwMode="auto">
          <a:xfrm>
            <a:off x="3655180" y="1152559"/>
            <a:ext cx="338554" cy="118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vert270"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1000" dirty="0">
                <a:latin typeface="Arial Black" panose="020B0A04020102020204" pitchFamily="34" charset="0"/>
              </a:rPr>
              <a:t>INTERVENTION</a:t>
            </a:r>
          </a:p>
        </p:txBody>
      </p:sp>
      <p:sp>
        <p:nvSpPr>
          <p:cNvPr id="26654" name="ZoneTexte 3"/>
          <p:cNvSpPr txBox="1">
            <a:spLocks noChangeArrowheads="1"/>
          </p:cNvSpPr>
          <p:nvPr/>
        </p:nvSpPr>
        <p:spPr bwMode="auto">
          <a:xfrm flipH="1">
            <a:off x="3655180" y="2402227"/>
            <a:ext cx="338554" cy="2520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vert270"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1000" dirty="0">
                <a:latin typeface="Arial Black" panose="020B0A04020102020204" pitchFamily="34" charset="0"/>
              </a:rPr>
              <a:t>OBSERVATION</a:t>
            </a:r>
          </a:p>
        </p:txBody>
      </p:sp>
      <p:sp>
        <p:nvSpPr>
          <p:cNvPr id="7" name="ZoneTexte 9"/>
          <p:cNvSpPr txBox="1">
            <a:spLocks noChangeArrowheads="1"/>
          </p:cNvSpPr>
          <p:nvPr/>
        </p:nvSpPr>
        <p:spPr bwMode="auto">
          <a:xfrm>
            <a:off x="4419600" y="6095037"/>
            <a:ext cx="2938068" cy="6463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1800" dirty="0">
                <a:solidFill>
                  <a:srgbClr val="000000"/>
                </a:solidFill>
                <a:cs typeface="Times New Roman" panose="02020603050405020304" pitchFamily="18" charset="0"/>
              </a:rPr>
              <a:t>Sujet qui sera traité en </a:t>
            </a:r>
            <a:r>
              <a:rPr lang="fr-FR" altLang="fr-FR" sz="1800" b="1" dirty="0">
                <a:solidFill>
                  <a:srgbClr val="000000"/>
                </a:solidFill>
                <a:cs typeface="Times New Roman" panose="02020603050405020304" pitchFamily="18" charset="0"/>
              </a:rPr>
              <a:t>DFASM1</a:t>
            </a:r>
          </a:p>
        </p:txBody>
      </p:sp>
      <p:sp>
        <p:nvSpPr>
          <p:cNvPr id="5" name="Espace réservé du numéro de diapositive 4">
            <a:extLst>
              <a:ext uri="{FF2B5EF4-FFF2-40B4-BE49-F238E27FC236}">
                <a16:creationId xmlns:a16="http://schemas.microsoft.com/office/drawing/2014/main" id="{35B690D2-507C-4135-83EB-0A2ED8935E6B}"/>
              </a:ext>
            </a:extLst>
          </p:cNvPr>
          <p:cNvSpPr>
            <a:spLocks noGrp="1"/>
          </p:cNvSpPr>
          <p:nvPr>
            <p:ph type="sldNum" sz="quarter" idx="12"/>
          </p:nvPr>
        </p:nvSpPr>
        <p:spPr>
          <a:xfrm>
            <a:off x="8271048" y="6356350"/>
            <a:ext cx="2133600" cy="365125"/>
          </a:xfrm>
        </p:spPr>
        <p:txBody>
          <a:bodyPr/>
          <a:lstStyle/>
          <a:p>
            <a:pPr>
              <a:defRPr/>
            </a:pPr>
            <a:fld id="{CBAA5B79-964A-4FBC-ABBD-1DB548FEBF53}" type="slidenum">
              <a:rPr lang="fr-FR" altLang="fr-FR" smtClean="0"/>
              <a:pPr>
                <a:defRPr/>
              </a:pPr>
              <a:t>22</a:t>
            </a:fld>
            <a:endParaRPr lang="fr-FR" altLang="fr-FR"/>
          </a:p>
        </p:txBody>
      </p:sp>
      <p:sp>
        <p:nvSpPr>
          <p:cNvPr id="6" name="Ellipse 5">
            <a:extLst>
              <a:ext uri="{FF2B5EF4-FFF2-40B4-BE49-F238E27FC236}">
                <a16:creationId xmlns:a16="http://schemas.microsoft.com/office/drawing/2014/main" id="{468082EF-E5CC-4704-A5F8-32CD60C9A872}"/>
              </a:ext>
            </a:extLst>
          </p:cNvPr>
          <p:cNvSpPr/>
          <p:nvPr/>
        </p:nvSpPr>
        <p:spPr>
          <a:xfrm>
            <a:off x="51060" y="4903566"/>
            <a:ext cx="3754760" cy="88303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avec flèche 9">
            <a:extLst>
              <a:ext uri="{FF2B5EF4-FFF2-40B4-BE49-F238E27FC236}">
                <a16:creationId xmlns:a16="http://schemas.microsoft.com/office/drawing/2014/main" id="{ED8F74D3-B7EE-4D86-B543-26B6A6C87488}"/>
              </a:ext>
            </a:extLst>
          </p:cNvPr>
          <p:cNvCxnSpPr>
            <a:cxnSpLocks/>
            <a:stCxn id="6" idx="4"/>
          </p:cNvCxnSpPr>
          <p:nvPr/>
        </p:nvCxnSpPr>
        <p:spPr>
          <a:xfrm>
            <a:off x="1928440" y="5786603"/>
            <a:ext cx="3003600" cy="39642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Son enregistré">
            <a:hlinkClick r:id="" action="ppaction://media"/>
            <a:extLst>
              <a:ext uri="{FF2B5EF4-FFF2-40B4-BE49-F238E27FC236}">
                <a16:creationId xmlns:a16="http://schemas.microsoft.com/office/drawing/2014/main" id="{2E979004-D642-43FD-8CDA-228C3E0294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851884008"/>
      </p:ext>
    </p:extLst>
  </p:cSld>
  <p:clrMapOvr>
    <a:masterClrMapping/>
  </p:clrMapOvr>
  <p:transition spd="slow" advTm="3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856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txBox="1">
            <a:spLocks/>
          </p:cNvSpPr>
          <p:nvPr/>
        </p:nvSpPr>
        <p:spPr bwMode="auto">
          <a:xfrm>
            <a:off x="539552" y="52933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4400" b="1" dirty="0">
                <a:latin typeface="+mj-lt"/>
                <a:ea typeface="+mj-ea"/>
                <a:cs typeface="+mj-cs"/>
              </a:rPr>
              <a:t>4. Les Types d’études</a:t>
            </a:r>
          </a:p>
        </p:txBody>
      </p:sp>
      <p:sp>
        <p:nvSpPr>
          <p:cNvPr id="25603" name="Espace réservé du contenu 2"/>
          <p:cNvSpPr>
            <a:spLocks noGrp="1"/>
          </p:cNvSpPr>
          <p:nvPr>
            <p:ph idx="1"/>
          </p:nvPr>
        </p:nvSpPr>
        <p:spPr>
          <a:xfrm>
            <a:off x="914400" y="1924050"/>
            <a:ext cx="8229600" cy="1657350"/>
          </a:xfrm>
        </p:spPr>
        <p:txBody>
          <a:bodyPr/>
          <a:lstStyle/>
          <a:p>
            <a:r>
              <a:rPr lang="fr-FR" altLang="fr-FR" sz="2400" b="1" dirty="0">
                <a:solidFill>
                  <a:srgbClr val="000000"/>
                </a:solidFill>
              </a:rPr>
              <a:t>4.1 Connaitre les grands « types » d’études </a:t>
            </a:r>
          </a:p>
          <a:p>
            <a:r>
              <a:rPr lang="fr-FR" altLang="fr-FR" sz="2400" b="1" dirty="0">
                <a:solidFill>
                  <a:srgbClr val="000000"/>
                </a:solidFill>
              </a:rPr>
              <a:t>4.2 Savoir identifier dans quel « type » d’étude on peut classer chaque article </a:t>
            </a:r>
          </a:p>
          <a:p>
            <a:r>
              <a:rPr lang="fr-FR" altLang="fr-FR" sz="2400" b="1" dirty="0">
                <a:solidFill>
                  <a:srgbClr val="000000"/>
                </a:solidFill>
              </a:rPr>
              <a:t>4.3 Savoir quel « type » d’étude est adapté à chaque « type » de question de recherche</a:t>
            </a:r>
            <a:endParaRPr lang="fr-FR" altLang="fr-FR" sz="2400" dirty="0"/>
          </a:p>
          <a:p>
            <a:endParaRPr lang="fr-FR" altLang="fr-FR" sz="2400" b="1" dirty="0">
              <a:solidFill>
                <a:srgbClr val="000000"/>
              </a:solidFill>
            </a:endParaRPr>
          </a:p>
        </p:txBody>
      </p:sp>
      <p:sp>
        <p:nvSpPr>
          <p:cNvPr id="2" name="Espace réservé du numéro de diapositive 1">
            <a:extLst>
              <a:ext uri="{FF2B5EF4-FFF2-40B4-BE49-F238E27FC236}">
                <a16:creationId xmlns:a16="http://schemas.microsoft.com/office/drawing/2014/main" id="{F3F1A7EE-7E8B-4551-B204-26C3BE0A680F}"/>
              </a:ext>
            </a:extLst>
          </p:cNvPr>
          <p:cNvSpPr>
            <a:spLocks noGrp="1"/>
          </p:cNvSpPr>
          <p:nvPr>
            <p:ph type="sldNum" sz="quarter" idx="12"/>
          </p:nvPr>
        </p:nvSpPr>
        <p:spPr>
          <a:xfrm>
            <a:off x="8316416" y="6434596"/>
            <a:ext cx="2133600" cy="365125"/>
          </a:xfrm>
        </p:spPr>
        <p:txBody>
          <a:bodyPr/>
          <a:lstStyle/>
          <a:p>
            <a:pPr>
              <a:defRPr/>
            </a:pPr>
            <a:fld id="{5B83D243-C88B-4248-BC22-037D82126A6D}" type="slidenum">
              <a:rPr lang="fr-FR" altLang="fr-FR" smtClean="0"/>
              <a:pPr>
                <a:defRPr/>
              </a:pPr>
              <a:t>23</a:t>
            </a:fld>
            <a:endParaRPr lang="fr-FR" altLang="fr-FR" dirty="0"/>
          </a:p>
        </p:txBody>
      </p:sp>
      <p:pic>
        <p:nvPicPr>
          <p:cNvPr id="3" name="Son enregistré">
            <a:hlinkClick r:id="" action="ppaction://media"/>
            <a:extLst>
              <a:ext uri="{FF2B5EF4-FFF2-40B4-BE49-F238E27FC236}">
                <a16:creationId xmlns:a16="http://schemas.microsoft.com/office/drawing/2014/main" id="{F8E3E06A-53E4-418C-820D-5DF6F04C84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1791160875"/>
      </p:ext>
    </p:extLst>
  </p:cSld>
  <p:clrMapOvr>
    <a:masterClrMapping/>
  </p:clrMapOvr>
  <p:transition spd="slow" advTm="3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E1979B33-9E2A-48F8-937C-D78DE158408F}"/>
              </a:ext>
            </a:extLst>
          </p:cNvPr>
          <p:cNvGrpSpPr/>
          <p:nvPr/>
        </p:nvGrpSpPr>
        <p:grpSpPr>
          <a:xfrm>
            <a:off x="3613" y="939775"/>
            <a:ext cx="9286437" cy="4289425"/>
            <a:chOff x="3613" y="1155799"/>
            <a:chExt cx="9286437" cy="4289425"/>
          </a:xfrm>
        </p:grpSpPr>
        <p:sp>
          <p:nvSpPr>
            <p:cNvPr id="50181" name="Text Box 4"/>
            <p:cNvSpPr txBox="1">
              <a:spLocks noChangeArrowheads="1"/>
            </p:cNvSpPr>
            <p:nvPr/>
          </p:nvSpPr>
          <p:spPr bwMode="auto">
            <a:xfrm>
              <a:off x="1676958" y="1172294"/>
              <a:ext cx="286805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2400" b="1" dirty="0">
                  <a:latin typeface="Arial" panose="020B0604020202020204" pitchFamily="34" charset="0"/>
                </a:rPr>
                <a:t>Observationnelles</a:t>
              </a:r>
            </a:p>
          </p:txBody>
        </p:sp>
        <p:grpSp>
          <p:nvGrpSpPr>
            <p:cNvPr id="6" name="Groupe 5">
              <a:extLst>
                <a:ext uri="{FF2B5EF4-FFF2-40B4-BE49-F238E27FC236}">
                  <a16:creationId xmlns:a16="http://schemas.microsoft.com/office/drawing/2014/main" id="{BC948F98-F162-4E3B-86BF-62BF16043B20}"/>
                </a:ext>
              </a:extLst>
            </p:cNvPr>
            <p:cNvGrpSpPr/>
            <p:nvPr/>
          </p:nvGrpSpPr>
          <p:grpSpPr>
            <a:xfrm>
              <a:off x="3613" y="1155799"/>
              <a:ext cx="9286437" cy="4289425"/>
              <a:chOff x="3613" y="1140544"/>
              <a:chExt cx="9286437" cy="4289425"/>
            </a:xfrm>
          </p:grpSpPr>
          <p:grpSp>
            <p:nvGrpSpPr>
              <p:cNvPr id="5" name="Groupe 4">
                <a:extLst>
                  <a:ext uri="{FF2B5EF4-FFF2-40B4-BE49-F238E27FC236}">
                    <a16:creationId xmlns:a16="http://schemas.microsoft.com/office/drawing/2014/main" id="{9D5CA3C2-2B36-4045-A985-66AEFF661B9C}"/>
                  </a:ext>
                </a:extLst>
              </p:cNvPr>
              <p:cNvGrpSpPr/>
              <p:nvPr/>
            </p:nvGrpSpPr>
            <p:grpSpPr>
              <a:xfrm>
                <a:off x="3613" y="1146596"/>
                <a:ext cx="6484273" cy="4273550"/>
                <a:chOff x="3613" y="1146596"/>
                <a:chExt cx="6484273" cy="4273550"/>
              </a:xfrm>
            </p:grpSpPr>
            <p:grpSp>
              <p:nvGrpSpPr>
                <p:cNvPr id="50178" name="Groupe 41"/>
                <p:cNvGrpSpPr>
                  <a:grpSpLocks/>
                </p:cNvGrpSpPr>
                <p:nvPr/>
              </p:nvGrpSpPr>
              <p:grpSpPr bwMode="auto">
                <a:xfrm>
                  <a:off x="3757527" y="1600895"/>
                  <a:ext cx="2665418" cy="3192706"/>
                  <a:chOff x="3771508" y="1668866"/>
                  <a:chExt cx="2700209" cy="3192296"/>
                </a:xfrm>
              </p:grpSpPr>
              <p:sp>
                <p:nvSpPr>
                  <p:cNvPr id="50209" name="Line 17"/>
                  <p:cNvSpPr>
                    <a:spLocks noChangeShapeType="1"/>
                  </p:cNvSpPr>
                  <p:nvPr/>
                </p:nvSpPr>
                <p:spPr bwMode="auto">
                  <a:xfrm>
                    <a:off x="5652008" y="3358497"/>
                    <a:ext cx="428628" cy="8057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sz="1800" dirty="0"/>
                  </a:p>
                </p:txBody>
              </p:sp>
              <p:sp>
                <p:nvSpPr>
                  <p:cNvPr id="58379" name="Text Box 11"/>
                  <p:cNvSpPr txBox="1">
                    <a:spLocks noChangeArrowheads="1"/>
                  </p:cNvSpPr>
                  <p:nvPr/>
                </p:nvSpPr>
                <p:spPr bwMode="auto">
                  <a:xfrm>
                    <a:off x="3786535" y="4214914"/>
                    <a:ext cx="1213401" cy="646248"/>
                  </a:xfrm>
                  <a:prstGeom prst="rect">
                    <a:avLst/>
                  </a:prstGeom>
                  <a:solidFill>
                    <a:schemeClr val="accent6">
                      <a:lumMod val="60000"/>
                      <a:lumOff val="40000"/>
                    </a:schemeClr>
                  </a:solidFill>
                  <a:ln w="9525">
                    <a:solidFill>
                      <a:schemeClr val="tx1"/>
                    </a:solidFill>
                    <a:miter lim="800000"/>
                    <a:headEnd/>
                    <a:tailEnd/>
                  </a:ln>
                </p:spPr>
                <p:txBody>
                  <a:bodyPr>
                    <a:spAutoFit/>
                  </a:bodyPr>
                  <a:lstStyle/>
                  <a:p>
                    <a:pPr algn="ctr">
                      <a:defRPr/>
                    </a:pPr>
                    <a:r>
                      <a:rPr lang="fr-FR" sz="1800" b="1" dirty="0">
                        <a:latin typeface="Arial" pitchFamily="34" charset="0"/>
                      </a:rPr>
                      <a:t>Cas-témoin</a:t>
                    </a:r>
                  </a:p>
                </p:txBody>
              </p:sp>
              <p:sp>
                <p:nvSpPr>
                  <p:cNvPr id="58380" name="Text Box 12"/>
                  <p:cNvSpPr txBox="1">
                    <a:spLocks noChangeArrowheads="1"/>
                  </p:cNvSpPr>
                  <p:nvPr/>
                </p:nvSpPr>
                <p:spPr bwMode="auto">
                  <a:xfrm>
                    <a:off x="5143844" y="4214914"/>
                    <a:ext cx="1327873" cy="646248"/>
                  </a:xfrm>
                  <a:prstGeom prst="rect">
                    <a:avLst/>
                  </a:prstGeom>
                  <a:solidFill>
                    <a:schemeClr val="accent6">
                      <a:lumMod val="60000"/>
                      <a:lumOff val="40000"/>
                    </a:schemeClr>
                  </a:solidFill>
                  <a:ln w="9525">
                    <a:solidFill>
                      <a:schemeClr val="tx1"/>
                    </a:solidFill>
                    <a:miter lim="800000"/>
                    <a:headEnd/>
                    <a:tailEnd/>
                  </a:ln>
                </p:spPr>
                <p:txBody>
                  <a:bodyPr>
                    <a:spAutoFit/>
                  </a:bodyPr>
                  <a:lstStyle/>
                  <a:p>
                    <a:pPr algn="ctr">
                      <a:defRPr/>
                    </a:pPr>
                    <a:r>
                      <a:rPr lang="fr-FR" sz="1800" b="1" dirty="0">
                        <a:latin typeface="Arial" pitchFamily="34" charset="0"/>
                      </a:rPr>
                      <a:t>Cohorte </a:t>
                    </a:r>
                  </a:p>
                  <a:p>
                    <a:pPr algn="ctr">
                      <a:defRPr/>
                    </a:pPr>
                    <a:endParaRPr lang="fr-FR" sz="1800" b="1" dirty="0">
                      <a:latin typeface="Arial" pitchFamily="34" charset="0"/>
                    </a:endParaRPr>
                  </a:p>
                </p:txBody>
              </p:sp>
              <p:sp>
                <p:nvSpPr>
                  <p:cNvPr id="50212" name="Line 17"/>
                  <p:cNvSpPr>
                    <a:spLocks noChangeShapeType="1"/>
                  </p:cNvSpPr>
                  <p:nvPr/>
                </p:nvSpPr>
                <p:spPr bwMode="auto">
                  <a:xfrm flipH="1">
                    <a:off x="4357685" y="3358965"/>
                    <a:ext cx="326019" cy="81509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sz="1800"/>
                  </a:p>
                </p:txBody>
              </p:sp>
              <p:sp>
                <p:nvSpPr>
                  <p:cNvPr id="50213" name="Oval 2"/>
                  <p:cNvSpPr>
                    <a:spLocks noChangeArrowheads="1"/>
                  </p:cNvSpPr>
                  <p:nvPr/>
                </p:nvSpPr>
                <p:spPr bwMode="auto">
                  <a:xfrm>
                    <a:off x="3771508" y="1668866"/>
                    <a:ext cx="2690980" cy="1759011"/>
                  </a:xfrm>
                  <a:prstGeom prst="ellipse">
                    <a:avLst/>
                  </a:prstGeom>
                  <a:solidFill>
                    <a:schemeClr val="accent6">
                      <a:lumMod val="75000"/>
                      <a:alpha val="50195"/>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1800" b="1" dirty="0">
                        <a:latin typeface="Arial" panose="020B0604020202020204" pitchFamily="34" charset="0"/>
                        <a:cs typeface="Arial" panose="020B0604020202020204" pitchFamily="34" charset="0"/>
                      </a:rPr>
                      <a:t>Analytiques/</a:t>
                    </a:r>
                  </a:p>
                  <a:p>
                    <a:pPr algn="ctr">
                      <a:spcBef>
                        <a:spcPct val="0"/>
                      </a:spcBef>
                      <a:buFontTx/>
                      <a:buNone/>
                    </a:pPr>
                    <a:r>
                      <a:rPr lang="fr-FR" altLang="fr-FR" sz="1800" b="1" dirty="0">
                        <a:latin typeface="Arial" panose="020B0604020202020204" pitchFamily="34" charset="0"/>
                        <a:cs typeface="Arial" panose="020B0604020202020204" pitchFamily="34" charset="0"/>
                      </a:rPr>
                      <a:t>Comparatives/</a:t>
                    </a:r>
                  </a:p>
                  <a:p>
                    <a:pPr algn="ctr">
                      <a:spcBef>
                        <a:spcPct val="0"/>
                      </a:spcBef>
                      <a:buFontTx/>
                      <a:buNone/>
                    </a:pPr>
                    <a:r>
                      <a:rPr lang="fr-FR" altLang="fr-FR" sz="1800" b="1" dirty="0">
                        <a:latin typeface="Arial" panose="020B0604020202020204" pitchFamily="34" charset="0"/>
                        <a:cs typeface="Arial" panose="020B0604020202020204" pitchFamily="34" charset="0"/>
                      </a:rPr>
                      <a:t>« à visée Étiologique »</a:t>
                    </a:r>
                  </a:p>
                </p:txBody>
              </p:sp>
            </p:grpSp>
            <p:sp>
              <p:nvSpPr>
                <p:cNvPr id="50180" name="Rectangle 30"/>
                <p:cNvSpPr>
                  <a:spLocks noChangeArrowheads="1"/>
                </p:cNvSpPr>
                <p:nvPr/>
              </p:nvSpPr>
              <p:spPr bwMode="auto">
                <a:xfrm>
                  <a:off x="37378" y="1146596"/>
                  <a:ext cx="6450508" cy="4273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grpSp>
              <p:nvGrpSpPr>
                <p:cNvPr id="50185" name="Groupe 40"/>
                <p:cNvGrpSpPr>
                  <a:grpSpLocks/>
                </p:cNvGrpSpPr>
                <p:nvPr/>
              </p:nvGrpSpPr>
              <p:grpSpPr bwMode="auto">
                <a:xfrm>
                  <a:off x="3613" y="1781894"/>
                  <a:ext cx="3669541" cy="3565608"/>
                  <a:chOff x="104697" y="1849913"/>
                  <a:chExt cx="3398546" cy="3564901"/>
                </a:xfrm>
              </p:grpSpPr>
              <p:grpSp>
                <p:nvGrpSpPr>
                  <p:cNvPr id="50202" name="Groupe 32"/>
                  <p:cNvGrpSpPr>
                    <a:grpSpLocks/>
                  </p:cNvGrpSpPr>
                  <p:nvPr/>
                </p:nvGrpSpPr>
                <p:grpSpPr bwMode="auto">
                  <a:xfrm>
                    <a:off x="629092" y="1849913"/>
                    <a:ext cx="2214578" cy="914400"/>
                    <a:chOff x="255248" y="1849913"/>
                    <a:chExt cx="1928813" cy="914400"/>
                  </a:xfrm>
                </p:grpSpPr>
                <p:sp>
                  <p:nvSpPr>
                    <p:cNvPr id="50207" name="Oval 2"/>
                    <p:cNvSpPr>
                      <a:spLocks noChangeArrowheads="1"/>
                    </p:cNvSpPr>
                    <p:nvPr/>
                  </p:nvSpPr>
                  <p:spPr bwMode="auto">
                    <a:xfrm>
                      <a:off x="255248" y="1849913"/>
                      <a:ext cx="1847850" cy="914400"/>
                    </a:xfrm>
                    <a:prstGeom prst="ellipse">
                      <a:avLst/>
                    </a:prstGeom>
                    <a:solidFill>
                      <a:schemeClr val="accent1">
                        <a:alpha val="50195"/>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dirty="0">
                        <a:solidFill>
                          <a:schemeClr val="accent1">
                            <a:lumMod val="40000"/>
                            <a:lumOff val="60000"/>
                          </a:schemeClr>
                        </a:solidFill>
                        <a:latin typeface="Garamond" panose="02020404030301010803" pitchFamily="18" charset="0"/>
                      </a:endParaRPr>
                    </a:p>
                  </p:txBody>
                </p:sp>
                <p:sp>
                  <p:nvSpPr>
                    <p:cNvPr id="50208" name="Text Box 6"/>
                    <p:cNvSpPr txBox="1">
                      <a:spLocks noChangeArrowheads="1"/>
                    </p:cNvSpPr>
                    <p:nvPr/>
                  </p:nvSpPr>
                  <p:spPr bwMode="auto">
                    <a:xfrm>
                      <a:off x="255249" y="2064228"/>
                      <a:ext cx="1928812" cy="369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1800" b="1" dirty="0">
                          <a:solidFill>
                            <a:schemeClr val="accent1">
                              <a:lumMod val="20000"/>
                              <a:lumOff val="80000"/>
                            </a:schemeClr>
                          </a:solidFill>
                          <a:latin typeface="Arial" panose="020B0604020202020204" pitchFamily="34" charset="0"/>
                        </a:rPr>
                        <a:t>Descriptives</a:t>
                      </a:r>
                    </a:p>
                  </p:txBody>
                </p:sp>
              </p:grpSp>
              <p:sp>
                <p:nvSpPr>
                  <p:cNvPr id="58376" name="Text Box 8"/>
                  <p:cNvSpPr txBox="1">
                    <a:spLocks noChangeArrowheads="1"/>
                  </p:cNvSpPr>
                  <p:nvPr/>
                </p:nvSpPr>
                <p:spPr bwMode="auto">
                  <a:xfrm>
                    <a:off x="104697" y="4214819"/>
                    <a:ext cx="1668452" cy="707885"/>
                  </a:xfrm>
                  <a:prstGeom prst="rect">
                    <a:avLst/>
                  </a:prstGeom>
                  <a:solidFill>
                    <a:schemeClr val="accent1">
                      <a:lumMod val="60000"/>
                      <a:lumOff val="40000"/>
                    </a:schemeClr>
                  </a:solidFill>
                  <a:ln w="9525">
                    <a:solidFill>
                      <a:schemeClr val="tx1"/>
                    </a:solidFill>
                    <a:miter lim="800000"/>
                    <a:headEnd/>
                    <a:tailEnd/>
                  </a:ln>
                </p:spPr>
                <p:txBody>
                  <a:bodyPr wrap="square">
                    <a:spAutoFit/>
                  </a:bodyPr>
                  <a:lstStyle/>
                  <a:p>
                    <a:pPr>
                      <a:defRPr/>
                    </a:pPr>
                    <a:r>
                      <a:rPr lang="fr-FR" sz="2000" b="1" dirty="0">
                        <a:solidFill>
                          <a:schemeClr val="accent1">
                            <a:lumMod val="20000"/>
                            <a:lumOff val="80000"/>
                          </a:schemeClr>
                        </a:solidFill>
                        <a:latin typeface="Arial" pitchFamily="34" charset="0"/>
                      </a:rPr>
                      <a:t>Transversale</a:t>
                    </a:r>
                  </a:p>
                  <a:p>
                    <a:pPr>
                      <a:defRPr/>
                    </a:pPr>
                    <a:r>
                      <a:rPr lang="fr-FR" sz="2000" b="1" dirty="0">
                        <a:solidFill>
                          <a:schemeClr val="accent1">
                            <a:lumMod val="40000"/>
                            <a:lumOff val="60000"/>
                          </a:schemeClr>
                        </a:solidFill>
                        <a:latin typeface="Arial" pitchFamily="34" charset="0"/>
                      </a:rPr>
                      <a:t>(</a:t>
                    </a:r>
                    <a:r>
                      <a:rPr lang="fr-FR" sz="2000" b="1" dirty="0">
                        <a:solidFill>
                          <a:schemeClr val="accent1">
                            <a:lumMod val="20000"/>
                            <a:lumOff val="80000"/>
                          </a:schemeClr>
                        </a:solidFill>
                        <a:latin typeface="Arial" pitchFamily="34" charset="0"/>
                      </a:rPr>
                      <a:t>prévalence</a:t>
                    </a:r>
                    <a:r>
                      <a:rPr lang="fr-FR" sz="2000" b="1" dirty="0">
                        <a:solidFill>
                          <a:schemeClr val="accent1">
                            <a:lumMod val="40000"/>
                            <a:lumOff val="60000"/>
                          </a:schemeClr>
                        </a:solidFill>
                        <a:latin typeface="Arial" pitchFamily="34" charset="0"/>
                      </a:rPr>
                      <a:t>)</a:t>
                    </a:r>
                  </a:p>
                </p:txBody>
              </p:sp>
              <p:sp>
                <p:nvSpPr>
                  <p:cNvPr id="50204" name="Line 18"/>
                  <p:cNvSpPr>
                    <a:spLocks noChangeShapeType="1"/>
                  </p:cNvSpPr>
                  <p:nvPr/>
                </p:nvSpPr>
                <p:spPr bwMode="auto">
                  <a:xfrm flipH="1">
                    <a:off x="676053" y="2764313"/>
                    <a:ext cx="719486" cy="13454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50205" name="Line 21"/>
                  <p:cNvSpPr>
                    <a:spLocks noChangeShapeType="1"/>
                  </p:cNvSpPr>
                  <p:nvPr/>
                </p:nvSpPr>
                <p:spPr bwMode="auto">
                  <a:xfrm>
                    <a:off x="2082141" y="2731226"/>
                    <a:ext cx="750480" cy="136917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dirty="0"/>
                  </a:p>
                </p:txBody>
              </p:sp>
              <p:sp>
                <p:nvSpPr>
                  <p:cNvPr id="58395" name="Text Box 27"/>
                  <p:cNvSpPr txBox="1">
                    <a:spLocks noChangeArrowheads="1"/>
                  </p:cNvSpPr>
                  <p:nvPr/>
                </p:nvSpPr>
                <p:spPr bwMode="auto">
                  <a:xfrm>
                    <a:off x="1904712" y="4214723"/>
                    <a:ext cx="1598531" cy="1200091"/>
                  </a:xfrm>
                  <a:prstGeom prst="rect">
                    <a:avLst/>
                  </a:prstGeom>
                  <a:solidFill>
                    <a:schemeClr val="accent1">
                      <a:lumMod val="60000"/>
                      <a:lumOff val="40000"/>
                    </a:schemeClr>
                  </a:solidFill>
                  <a:ln w="9525">
                    <a:solidFill>
                      <a:schemeClr val="tx1"/>
                    </a:solidFill>
                    <a:miter lim="800000"/>
                    <a:headEnd/>
                    <a:tailEnd/>
                  </a:ln>
                </p:spPr>
                <p:txBody>
                  <a:bodyPr wrap="square">
                    <a:spAutoFit/>
                  </a:bodyPr>
                  <a:lstStyle/>
                  <a:p>
                    <a:pPr algn="ctr">
                      <a:defRPr/>
                    </a:pPr>
                    <a:r>
                      <a:rPr lang="fr-FR" sz="1800" b="1" dirty="0">
                        <a:solidFill>
                          <a:schemeClr val="accent1">
                            <a:lumMod val="20000"/>
                            <a:lumOff val="80000"/>
                          </a:schemeClr>
                        </a:solidFill>
                        <a:latin typeface="Arial" pitchFamily="34" charset="0"/>
                      </a:rPr>
                      <a:t>Longitudinale</a:t>
                    </a:r>
                  </a:p>
                  <a:p>
                    <a:pPr algn="ctr">
                      <a:defRPr/>
                    </a:pPr>
                    <a:r>
                      <a:rPr lang="fr-FR" sz="1800" b="1" dirty="0">
                        <a:solidFill>
                          <a:schemeClr val="accent1">
                            <a:lumMod val="20000"/>
                            <a:lumOff val="80000"/>
                          </a:schemeClr>
                        </a:solidFill>
                        <a:latin typeface="Arial" pitchFamily="34" charset="0"/>
                      </a:rPr>
                      <a:t>Cohorte descriptive</a:t>
                    </a:r>
                  </a:p>
                  <a:p>
                    <a:pPr algn="ctr">
                      <a:defRPr/>
                    </a:pPr>
                    <a:r>
                      <a:rPr lang="fr-FR" sz="1800" b="1" dirty="0">
                        <a:solidFill>
                          <a:schemeClr val="accent1">
                            <a:lumMod val="20000"/>
                            <a:lumOff val="80000"/>
                          </a:schemeClr>
                        </a:solidFill>
                        <a:latin typeface="Arial" pitchFamily="34" charset="0"/>
                      </a:rPr>
                      <a:t>(incidence)</a:t>
                    </a:r>
                  </a:p>
                </p:txBody>
              </p:sp>
            </p:grpSp>
          </p:grpSp>
          <p:grpSp>
            <p:nvGrpSpPr>
              <p:cNvPr id="4" name="Groupe 3">
                <a:extLst>
                  <a:ext uri="{FF2B5EF4-FFF2-40B4-BE49-F238E27FC236}">
                    <a16:creationId xmlns:a16="http://schemas.microsoft.com/office/drawing/2014/main" id="{1977C665-6E8B-4D0F-B391-609D318CD706}"/>
                  </a:ext>
                </a:extLst>
              </p:cNvPr>
              <p:cNvGrpSpPr/>
              <p:nvPr/>
            </p:nvGrpSpPr>
            <p:grpSpPr>
              <a:xfrm>
                <a:off x="6418804" y="1140544"/>
                <a:ext cx="2871246" cy="4289425"/>
                <a:chOff x="6418804" y="1140544"/>
                <a:chExt cx="2871246" cy="4289425"/>
              </a:xfrm>
            </p:grpSpPr>
            <p:sp>
              <p:nvSpPr>
                <p:cNvPr id="50179" name="Rectangle 31"/>
                <p:cNvSpPr>
                  <a:spLocks noChangeArrowheads="1"/>
                </p:cNvSpPr>
                <p:nvPr/>
              </p:nvSpPr>
              <p:spPr bwMode="auto">
                <a:xfrm>
                  <a:off x="6448334" y="1140544"/>
                  <a:ext cx="2692491" cy="4289425"/>
                </a:xfrm>
                <a:prstGeom prst="rect">
                  <a:avLst/>
                </a:prstGeom>
                <a:solidFill>
                  <a:srgbClr val="FD0F0F">
                    <a:alpha val="23137"/>
                  </a:srgb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50182" name="Text Box 5"/>
                <p:cNvSpPr txBox="1">
                  <a:spLocks noChangeArrowheads="1"/>
                </p:cNvSpPr>
                <p:nvPr/>
              </p:nvSpPr>
              <p:spPr bwMode="auto">
                <a:xfrm>
                  <a:off x="6418804" y="1165944"/>
                  <a:ext cx="287124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2000" b="1" dirty="0">
                      <a:latin typeface="Arial" panose="020B0604020202020204" pitchFamily="34" charset="0"/>
                    </a:rPr>
                    <a:t>Expérimentales/ Interventionnelles</a:t>
                  </a:r>
                </a:p>
              </p:txBody>
            </p:sp>
            <p:sp>
              <p:nvSpPr>
                <p:cNvPr id="58378" name="Text Box 10"/>
                <p:cNvSpPr txBox="1">
                  <a:spLocks noChangeArrowheads="1"/>
                </p:cNvSpPr>
                <p:nvPr/>
              </p:nvSpPr>
              <p:spPr bwMode="auto">
                <a:xfrm>
                  <a:off x="7092280" y="4188544"/>
                  <a:ext cx="1580063" cy="923330"/>
                </a:xfrm>
                <a:prstGeom prst="rect">
                  <a:avLst/>
                </a:prstGeom>
                <a:noFill/>
                <a:ln w="9525">
                  <a:solidFill>
                    <a:schemeClr val="tx1"/>
                  </a:solidFill>
                  <a:miter lim="800000"/>
                  <a:headEnd/>
                  <a:tailEnd/>
                </a:ln>
              </p:spPr>
              <p:txBody>
                <a:bodyPr wrap="square">
                  <a:spAutoFit/>
                </a:bodyPr>
                <a:lstStyle/>
                <a:p>
                  <a:pPr algn="ctr">
                    <a:defRPr/>
                  </a:pPr>
                  <a:r>
                    <a:rPr lang="fr-FR" sz="1800" b="1" dirty="0">
                      <a:latin typeface="Arial" pitchFamily="34" charset="0"/>
                    </a:rPr>
                    <a:t>Essai contrôlé</a:t>
                  </a:r>
                </a:p>
                <a:p>
                  <a:pPr algn="ctr">
                    <a:defRPr/>
                  </a:pPr>
                  <a:r>
                    <a:rPr lang="fr-FR" sz="1800" b="1" dirty="0">
                      <a:latin typeface="Arial" pitchFamily="34" charset="0"/>
                    </a:rPr>
                    <a:t>randomisé</a:t>
                  </a:r>
                </a:p>
              </p:txBody>
            </p:sp>
            <p:sp>
              <p:nvSpPr>
                <p:cNvPr id="50186" name="Line 17"/>
                <p:cNvSpPr>
                  <a:spLocks noChangeShapeType="1"/>
                </p:cNvSpPr>
                <p:nvPr/>
              </p:nvSpPr>
              <p:spPr bwMode="auto">
                <a:xfrm>
                  <a:off x="7874980" y="1893177"/>
                  <a:ext cx="9388" cy="223504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dirty="0"/>
                </a:p>
              </p:txBody>
            </p:sp>
          </p:grpSp>
        </p:grpSp>
      </p:grpSp>
      <p:graphicFrame>
        <p:nvGraphicFramePr>
          <p:cNvPr id="27" name="Tableau 26"/>
          <p:cNvGraphicFramePr>
            <a:graphicFrameLocks noGrp="1"/>
          </p:cNvGraphicFramePr>
          <p:nvPr>
            <p:extLst>
              <p:ext uri="{D42A27DB-BD31-4B8C-83A1-F6EECF244321}">
                <p14:modId xmlns:p14="http://schemas.microsoft.com/office/powerpoint/2010/main" val="1588179991"/>
              </p:ext>
            </p:extLst>
          </p:nvPr>
        </p:nvGraphicFramePr>
        <p:xfrm>
          <a:off x="1503027" y="5413253"/>
          <a:ext cx="7169315" cy="1399698"/>
        </p:xfrm>
        <a:graphic>
          <a:graphicData uri="http://schemas.openxmlformats.org/drawingml/2006/table">
            <a:tbl>
              <a:tblPr>
                <a:tableStyleId>{5C22544A-7EE6-4342-B048-85BDC9FD1C3A}</a:tableStyleId>
              </a:tblPr>
              <a:tblGrid>
                <a:gridCol w="2447316">
                  <a:extLst>
                    <a:ext uri="{9D8B030D-6E8A-4147-A177-3AD203B41FA5}">
                      <a16:colId xmlns:a16="http://schemas.microsoft.com/office/drawing/2014/main" val="20000"/>
                    </a:ext>
                  </a:extLst>
                </a:gridCol>
                <a:gridCol w="4721999">
                  <a:extLst>
                    <a:ext uri="{9D8B030D-6E8A-4147-A177-3AD203B41FA5}">
                      <a16:colId xmlns:a16="http://schemas.microsoft.com/office/drawing/2014/main" val="20001"/>
                    </a:ext>
                  </a:extLst>
                </a:gridCol>
              </a:tblGrid>
              <a:tr h="323692">
                <a:tc>
                  <a:txBody>
                    <a:bodyPr/>
                    <a:lstStyle/>
                    <a:p>
                      <a:pPr marL="114300" indent="-114300">
                        <a:spcAft>
                          <a:spcPts val="600"/>
                        </a:spcAft>
                      </a:pPr>
                      <a:r>
                        <a:rPr lang="en-US" sz="2000" b="1" dirty="0" err="1">
                          <a:solidFill>
                            <a:schemeClr val="tx1"/>
                          </a:solidFill>
                          <a:effectLst/>
                          <a:latin typeface="+mj-lt"/>
                        </a:rPr>
                        <a:t>Observationnelle</a:t>
                      </a:r>
                      <a:r>
                        <a:rPr lang="en-US" sz="2000" b="1" baseline="0" dirty="0" err="1">
                          <a:solidFill>
                            <a:schemeClr val="tx1"/>
                          </a:solidFill>
                          <a:effectLst/>
                          <a:latin typeface="+mj-lt"/>
                        </a:rPr>
                        <a:t>s</a:t>
                      </a:r>
                      <a:endParaRPr lang="fr-FR" sz="2000" b="1" dirty="0">
                        <a:solidFill>
                          <a:schemeClr val="tx1"/>
                        </a:solidFill>
                        <a:effectLst/>
                        <a:latin typeface="+mj-lt"/>
                        <a:ea typeface="Times New Roman"/>
                      </a:endParaRPr>
                    </a:p>
                  </a:txBody>
                  <a:tcPr marL="50627" marR="506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14300" marR="0" indent="-114300" algn="l" defTabSz="914400" rtl="0" eaLnBrk="1" fontAlgn="auto" latinLnBrk="0" hangingPunct="1">
                        <a:lnSpc>
                          <a:spcPct val="100000"/>
                        </a:lnSpc>
                        <a:spcBef>
                          <a:spcPts val="0"/>
                        </a:spcBef>
                        <a:spcAft>
                          <a:spcPts val="600"/>
                        </a:spcAft>
                        <a:buClrTx/>
                        <a:buSzTx/>
                        <a:buFontTx/>
                        <a:buNone/>
                        <a:tabLst/>
                        <a:defRPr/>
                      </a:pPr>
                      <a:r>
                        <a:rPr lang="en-US" sz="2000" b="1" kern="1200" baseline="0" dirty="0">
                          <a:solidFill>
                            <a:schemeClr val="tx1"/>
                          </a:solidFill>
                          <a:effectLst/>
                          <a:latin typeface="+mn-lt"/>
                          <a:ea typeface="+mn-ea"/>
                          <a:cs typeface="+mn-cs"/>
                        </a:rPr>
                        <a:t>Vs  </a:t>
                      </a:r>
                      <a:r>
                        <a:rPr lang="en-US" sz="2000" b="1" kern="1200" baseline="0" dirty="0" err="1">
                          <a:solidFill>
                            <a:schemeClr val="tx1"/>
                          </a:solidFill>
                          <a:effectLst/>
                          <a:latin typeface="+mn-lt"/>
                          <a:ea typeface="+mn-ea"/>
                          <a:cs typeface="+mn-cs"/>
                        </a:rPr>
                        <a:t>Interventionnelles</a:t>
                      </a:r>
                      <a:r>
                        <a:rPr lang="en-US" sz="2000" b="1" kern="1200" baseline="0" dirty="0">
                          <a:solidFill>
                            <a:schemeClr val="tx1"/>
                          </a:solidFill>
                          <a:effectLst/>
                          <a:latin typeface="+mn-lt"/>
                          <a:ea typeface="+mn-ea"/>
                          <a:cs typeface="+mn-cs"/>
                        </a:rPr>
                        <a:t> (</a:t>
                      </a:r>
                      <a:r>
                        <a:rPr lang="en-US" sz="2000" b="1" kern="1200" baseline="0" dirty="0" err="1">
                          <a:solidFill>
                            <a:schemeClr val="tx1"/>
                          </a:solidFill>
                          <a:effectLst/>
                          <a:latin typeface="+mn-lt"/>
                          <a:ea typeface="+mn-ea"/>
                          <a:cs typeface="+mn-cs"/>
                        </a:rPr>
                        <a:t>experimentales</a:t>
                      </a:r>
                      <a:r>
                        <a:rPr lang="en-US" sz="2000" b="1" kern="1200" baseline="0" dirty="0">
                          <a:solidFill>
                            <a:schemeClr val="tx1"/>
                          </a:solidFill>
                          <a:effectLst/>
                          <a:latin typeface="+mn-lt"/>
                          <a:ea typeface="+mn-ea"/>
                          <a:cs typeface="+mn-cs"/>
                        </a:rPr>
                        <a:t>)</a:t>
                      </a:r>
                    </a:p>
                    <a:p>
                      <a:pPr marL="114300" marR="0" indent="-114300" algn="l" defTabSz="914400" rtl="0" eaLnBrk="1" fontAlgn="auto" latinLnBrk="0" hangingPunct="1">
                        <a:lnSpc>
                          <a:spcPct val="100000"/>
                        </a:lnSpc>
                        <a:spcBef>
                          <a:spcPts val="0"/>
                        </a:spcBef>
                        <a:spcAft>
                          <a:spcPts val="600"/>
                        </a:spcAft>
                        <a:buClrTx/>
                        <a:buSzTx/>
                        <a:buFontTx/>
                        <a:buNone/>
                        <a:tabLst/>
                        <a:defRPr/>
                      </a:pPr>
                      <a:endParaRPr lang="fr-FR" sz="800" b="1" dirty="0">
                        <a:solidFill>
                          <a:schemeClr val="tx1"/>
                        </a:solidFill>
                        <a:effectLst/>
                        <a:latin typeface="+mj-lt"/>
                        <a:ea typeface="Times New Roman"/>
                      </a:endParaRPr>
                    </a:p>
                  </a:txBody>
                  <a:tcPr marL="50627" marR="506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04799">
                <a:tc>
                  <a:txBody>
                    <a:bodyPr/>
                    <a:lstStyle/>
                    <a:p>
                      <a:pPr marL="152400" indent="-152400">
                        <a:spcAft>
                          <a:spcPts val="0"/>
                        </a:spcAft>
                      </a:pPr>
                      <a:r>
                        <a:rPr lang="fr-FR" sz="2000" b="1" dirty="0">
                          <a:solidFill>
                            <a:schemeClr val="tx1"/>
                          </a:solidFill>
                          <a:effectLst/>
                          <a:latin typeface="+mj-lt"/>
                          <a:ea typeface="Times New Roman"/>
                        </a:rPr>
                        <a:t>Descriptives</a:t>
                      </a:r>
                    </a:p>
                  </a:txBody>
                  <a:tcPr marL="50627" marR="506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52400" indent="-152400">
                        <a:spcAft>
                          <a:spcPts val="0"/>
                        </a:spcAft>
                      </a:pPr>
                      <a:r>
                        <a:rPr lang="fr-FR" sz="2000" b="1" kern="1200" baseline="0" dirty="0">
                          <a:solidFill>
                            <a:schemeClr val="tx1"/>
                          </a:solidFill>
                          <a:effectLst/>
                          <a:latin typeface="+mn-lt"/>
                          <a:ea typeface="Times New Roman"/>
                          <a:cs typeface="+mn-cs"/>
                        </a:rPr>
                        <a:t>Vs  Comparatives (</a:t>
                      </a:r>
                      <a:r>
                        <a:rPr lang="fr-FR" sz="2000" b="1" kern="1200" baseline="0" dirty="0" err="1">
                          <a:solidFill>
                            <a:schemeClr val="tx1"/>
                          </a:solidFill>
                          <a:effectLst/>
                          <a:latin typeface="+mn-lt"/>
                          <a:ea typeface="Times New Roman"/>
                          <a:cs typeface="+mn-cs"/>
                        </a:rPr>
                        <a:t>anaytiques</a:t>
                      </a:r>
                      <a:r>
                        <a:rPr lang="fr-FR" sz="2000" b="1" kern="1200" baseline="0" dirty="0">
                          <a:solidFill>
                            <a:schemeClr val="tx1"/>
                          </a:solidFill>
                          <a:effectLst/>
                          <a:latin typeface="+mn-lt"/>
                          <a:ea typeface="Times New Roman"/>
                          <a:cs typeface="+mn-cs"/>
                        </a:rPr>
                        <a:t>/étiologiques)</a:t>
                      </a:r>
                    </a:p>
                    <a:p>
                      <a:pPr marL="152400" indent="-152400">
                        <a:spcAft>
                          <a:spcPts val="0"/>
                        </a:spcAft>
                      </a:pPr>
                      <a:endParaRPr lang="fr-FR" sz="800" b="1" dirty="0">
                        <a:solidFill>
                          <a:schemeClr val="tx1"/>
                        </a:solidFill>
                        <a:effectLst/>
                        <a:latin typeface="+mj-lt"/>
                        <a:ea typeface="Times New Roman"/>
                      </a:endParaRPr>
                    </a:p>
                  </a:txBody>
                  <a:tcPr marL="50627" marR="506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70058">
                <a:tc>
                  <a:txBody>
                    <a:bodyPr/>
                    <a:lstStyle/>
                    <a:p>
                      <a:pPr marL="152400" indent="-152400">
                        <a:spcAft>
                          <a:spcPts val="0"/>
                        </a:spcAft>
                      </a:pPr>
                      <a:r>
                        <a:rPr lang="fr-FR" sz="2000" b="1" kern="1200" baseline="0" dirty="0">
                          <a:solidFill>
                            <a:schemeClr val="tx1"/>
                          </a:solidFill>
                          <a:effectLst/>
                          <a:latin typeface="+mn-lt"/>
                          <a:ea typeface="+mn-ea"/>
                          <a:cs typeface="+mn-cs"/>
                        </a:rPr>
                        <a:t>Transversales</a:t>
                      </a:r>
                      <a:endParaRPr lang="fr-FR" sz="2000" b="1" kern="1200" dirty="0">
                        <a:solidFill>
                          <a:schemeClr val="tx1"/>
                        </a:solidFill>
                        <a:effectLst/>
                        <a:latin typeface="+mj-lt"/>
                        <a:ea typeface="+mn-ea"/>
                        <a:cs typeface="+mn-cs"/>
                      </a:endParaRPr>
                    </a:p>
                  </a:txBody>
                  <a:tcPr marL="50627" marR="506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52400" indent="-152400">
                        <a:spcAft>
                          <a:spcPts val="0"/>
                        </a:spcAft>
                      </a:pPr>
                      <a:r>
                        <a:rPr lang="fr-FR" sz="2000" b="1" kern="1200" dirty="0">
                          <a:solidFill>
                            <a:schemeClr val="tx1"/>
                          </a:solidFill>
                          <a:effectLst/>
                          <a:latin typeface="+mn-lt"/>
                          <a:ea typeface="+mn-ea"/>
                          <a:cs typeface="+mn-cs"/>
                        </a:rPr>
                        <a:t>Vs  Longitudinales</a:t>
                      </a:r>
                    </a:p>
                  </a:txBody>
                  <a:tcPr marL="50627" marR="506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7963" y="2099394"/>
            <a:ext cx="306437" cy="304800"/>
          </a:xfrm>
          <a:prstGeom prst="rect">
            <a:avLst/>
          </a:prstGeom>
        </p:spPr>
      </p:pic>
      <p:sp>
        <p:nvSpPr>
          <p:cNvPr id="3" name="Espace réservé du numéro de diapositive 2">
            <a:extLst>
              <a:ext uri="{FF2B5EF4-FFF2-40B4-BE49-F238E27FC236}">
                <a16:creationId xmlns:a16="http://schemas.microsoft.com/office/drawing/2014/main" id="{5C31A0A3-33AB-4331-900C-C36CB8E9E809}"/>
              </a:ext>
            </a:extLst>
          </p:cNvPr>
          <p:cNvSpPr>
            <a:spLocks noGrp="1"/>
          </p:cNvSpPr>
          <p:nvPr>
            <p:ph type="sldNum" sz="quarter" idx="12"/>
          </p:nvPr>
        </p:nvSpPr>
        <p:spPr>
          <a:xfrm>
            <a:off x="8316416" y="6362476"/>
            <a:ext cx="2145056" cy="365125"/>
          </a:xfrm>
        </p:spPr>
        <p:txBody>
          <a:bodyPr/>
          <a:lstStyle/>
          <a:p>
            <a:pPr>
              <a:defRPr/>
            </a:pPr>
            <a:fld id="{CBAA5B79-964A-4FBC-ABBD-1DB548FEBF53}" type="slidenum">
              <a:rPr lang="fr-FR" altLang="fr-FR" smtClean="0"/>
              <a:pPr>
                <a:defRPr/>
              </a:pPr>
              <a:t>24</a:t>
            </a:fld>
            <a:endParaRPr lang="fr-FR" altLang="fr-FR" dirty="0"/>
          </a:p>
        </p:txBody>
      </p:sp>
      <p:sp>
        <p:nvSpPr>
          <p:cNvPr id="29" name="Titre 1">
            <a:extLst>
              <a:ext uri="{FF2B5EF4-FFF2-40B4-BE49-F238E27FC236}">
                <a16:creationId xmlns:a16="http://schemas.microsoft.com/office/drawing/2014/main" id="{EBEAA02F-79F1-4AC8-A494-EE4041826D23}"/>
              </a:ext>
            </a:extLst>
          </p:cNvPr>
          <p:cNvSpPr txBox="1">
            <a:spLocks/>
          </p:cNvSpPr>
          <p:nvPr/>
        </p:nvSpPr>
        <p:spPr>
          <a:xfrm>
            <a:off x="122718" y="130399"/>
            <a:ext cx="8797034" cy="922337"/>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b="1" dirty="0"/>
              <a:t>TYPES d’études</a:t>
            </a:r>
          </a:p>
          <a:p>
            <a:pPr>
              <a:defRPr/>
            </a:pPr>
            <a:endParaRPr lang="fr-FR" b="1" dirty="0"/>
          </a:p>
        </p:txBody>
      </p:sp>
      <p:pic>
        <p:nvPicPr>
          <p:cNvPr id="26" name="Image 25">
            <a:extLst>
              <a:ext uri="{FF2B5EF4-FFF2-40B4-BE49-F238E27FC236}">
                <a16:creationId xmlns:a16="http://schemas.microsoft.com/office/drawing/2014/main" id="{DA4AEFD8-7E92-4CD4-9562-17A15942C5CB}"/>
              </a:ext>
            </a:extLst>
          </p:cNvPr>
          <p:cNvPicPr>
            <a:picLocks noChangeAspect="1"/>
          </p:cNvPicPr>
          <p:nvPr/>
        </p:nvPicPr>
        <p:blipFill>
          <a:blip r:embed="rId6"/>
          <a:stretch>
            <a:fillRect/>
          </a:stretch>
        </p:blipFill>
        <p:spPr>
          <a:xfrm>
            <a:off x="7098457" y="109617"/>
            <a:ext cx="755970" cy="755970"/>
          </a:xfrm>
          <a:prstGeom prst="rect">
            <a:avLst/>
          </a:prstGeom>
        </p:spPr>
      </p:pic>
    </p:spTree>
    <p:extLst>
      <p:ext uri="{BB962C8B-B14F-4D97-AF65-F5344CB8AC3E}">
        <p14:creationId xmlns:p14="http://schemas.microsoft.com/office/powerpoint/2010/main" val="4096133048"/>
      </p:ext>
    </p:extLst>
  </p:cSld>
  <p:clrMapOvr>
    <a:masterClrMapping/>
  </p:clrMapOvr>
  <p:transition spd="slow" advTm="27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5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107504" y="169604"/>
            <a:ext cx="9001000" cy="922337"/>
          </a:xfrm>
          <a:prstGeom prst="rect">
            <a:avLst/>
          </a:prstGeom>
        </p:spPr>
        <p:txBody>
          <a:bodyPr>
            <a:normAutofit fontScale="75000" lnSpcReduction="200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b="1" dirty="0"/>
              <a:t>TYPES d’études et TYPES de question de recherche</a:t>
            </a:r>
          </a:p>
          <a:p>
            <a:pPr>
              <a:defRPr/>
            </a:pPr>
            <a:endParaRPr lang="fr-FR" b="1" dirty="0"/>
          </a:p>
        </p:txBody>
      </p:sp>
      <p:sp>
        <p:nvSpPr>
          <p:cNvPr id="5" name="Espace réservé du numéro de diapositive 4">
            <a:extLst>
              <a:ext uri="{FF2B5EF4-FFF2-40B4-BE49-F238E27FC236}">
                <a16:creationId xmlns:a16="http://schemas.microsoft.com/office/drawing/2014/main" id="{35B690D2-507C-4135-83EB-0A2ED8935E6B}"/>
              </a:ext>
            </a:extLst>
          </p:cNvPr>
          <p:cNvSpPr>
            <a:spLocks noGrp="1"/>
          </p:cNvSpPr>
          <p:nvPr>
            <p:ph type="sldNum" sz="quarter" idx="12"/>
          </p:nvPr>
        </p:nvSpPr>
        <p:spPr>
          <a:xfrm>
            <a:off x="8604448" y="6378323"/>
            <a:ext cx="2133600" cy="365125"/>
          </a:xfrm>
        </p:spPr>
        <p:txBody>
          <a:bodyPr/>
          <a:lstStyle/>
          <a:p>
            <a:pPr>
              <a:defRPr/>
            </a:pPr>
            <a:fld id="{CBAA5B79-964A-4FBC-ABBD-1DB548FEBF53}" type="slidenum">
              <a:rPr lang="fr-FR" altLang="fr-FR" smtClean="0"/>
              <a:pPr>
                <a:defRPr/>
              </a:pPr>
              <a:t>25</a:t>
            </a:fld>
            <a:endParaRPr lang="fr-FR" altLang="fr-FR" dirty="0"/>
          </a:p>
        </p:txBody>
      </p:sp>
      <p:pic>
        <p:nvPicPr>
          <p:cNvPr id="10" name="Picture 28" descr="C:\Documents and Settings\occellipa\Mes documents\Mes images\Important.bmp">
            <a:extLst>
              <a:ext uri="{FF2B5EF4-FFF2-40B4-BE49-F238E27FC236}">
                <a16:creationId xmlns:a16="http://schemas.microsoft.com/office/drawing/2014/main" id="{022E56B8-A3A8-4453-9563-E422FABB65B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11209" y="479677"/>
            <a:ext cx="752733" cy="75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 name="Tableau 11">
            <a:extLst>
              <a:ext uri="{FF2B5EF4-FFF2-40B4-BE49-F238E27FC236}">
                <a16:creationId xmlns:a16="http://schemas.microsoft.com/office/drawing/2014/main" id="{CBEAD311-B263-436D-A296-22D988AF8EE5}"/>
              </a:ext>
            </a:extLst>
          </p:cNvPr>
          <p:cNvGraphicFramePr>
            <a:graphicFrameLocks noGrp="1"/>
          </p:cNvGraphicFramePr>
          <p:nvPr>
            <p:extLst>
              <p:ext uri="{D42A27DB-BD31-4B8C-83A1-F6EECF244321}">
                <p14:modId xmlns:p14="http://schemas.microsoft.com/office/powerpoint/2010/main" val="451849759"/>
              </p:ext>
            </p:extLst>
          </p:nvPr>
        </p:nvGraphicFramePr>
        <p:xfrm>
          <a:off x="17673" y="700995"/>
          <a:ext cx="9100567" cy="5434037"/>
        </p:xfrm>
        <a:graphic>
          <a:graphicData uri="http://schemas.openxmlformats.org/drawingml/2006/table">
            <a:tbl>
              <a:tblPr/>
              <a:tblGrid>
                <a:gridCol w="3843983">
                  <a:extLst>
                    <a:ext uri="{9D8B030D-6E8A-4147-A177-3AD203B41FA5}">
                      <a16:colId xmlns:a16="http://schemas.microsoft.com/office/drawing/2014/main" val="20000"/>
                    </a:ext>
                  </a:extLst>
                </a:gridCol>
                <a:gridCol w="5256584">
                  <a:extLst>
                    <a:ext uri="{9D8B030D-6E8A-4147-A177-3AD203B41FA5}">
                      <a16:colId xmlns:a16="http://schemas.microsoft.com/office/drawing/2014/main" val="20001"/>
                    </a:ext>
                  </a:extLst>
                </a:gridCol>
              </a:tblGrid>
              <a:tr h="410420">
                <a:tc>
                  <a:txBody>
                    <a:bodyPr/>
                    <a:lstStyle/>
                    <a:p>
                      <a:pPr marL="0" marR="0" lvl="0" indent="549275"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rgbClr val="FFFFFF"/>
                          </a:solidFill>
                          <a:effectLst/>
                          <a:latin typeface="+mn-lt"/>
                          <a:cs typeface="Times New Roman" pitchFamily="18" charset="0"/>
                        </a:rPr>
                        <a:t>Type de Question</a:t>
                      </a: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normalizeH="0" baseline="0" dirty="0">
                          <a:ln>
                            <a:noFill/>
                          </a:ln>
                          <a:solidFill>
                            <a:srgbClr val="FFFFFF"/>
                          </a:solidFill>
                          <a:effectLst/>
                          <a:latin typeface="+mn-lt"/>
                          <a:ea typeface="+mn-ea"/>
                          <a:cs typeface="Times New Roman" pitchFamily="18" charset="0"/>
                        </a:rPr>
                        <a:t>Type d’étude approprié</a:t>
                      </a:r>
                      <a:endParaRPr kumimoji="0" lang="fr-FR" sz="2400" b="1" i="0" u="none" strike="noStrike" kern="1200" cap="none" spc="0" normalizeH="0" baseline="0" noProof="0" dirty="0">
                        <a:ln>
                          <a:noFill/>
                        </a:ln>
                        <a:solidFill>
                          <a:srgbClr val="FFFFFF"/>
                        </a:solidFill>
                        <a:effectLst/>
                        <a:uLnTx/>
                        <a:uFillTx/>
                        <a:latin typeface="+mn-lt"/>
                        <a:ea typeface="+mn-ea"/>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257741">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tab pos="709613" algn="l"/>
                          <a:tab pos="2071688" algn="l"/>
                        </a:tabLst>
                      </a:pPr>
                      <a:r>
                        <a:rPr kumimoji="0" lang="fr-FR" sz="2400" b="1" i="0" u="none" strike="noStrike" cap="none" normalizeH="0" baseline="0" dirty="0">
                          <a:ln>
                            <a:noFill/>
                          </a:ln>
                          <a:solidFill>
                            <a:srgbClr val="000000"/>
                          </a:solidFill>
                          <a:effectLst/>
                          <a:latin typeface="+mn-lt"/>
                          <a:cs typeface="Times New Roman" pitchFamily="18" charset="0"/>
                        </a:rPr>
                        <a:t>Efficacité traitement / intervention</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000" b="0" i="0" u="none" strike="noStrike" kern="1200" cap="none" normalizeH="0" baseline="0" dirty="0">
                        <a:ln>
                          <a:noFill/>
                        </a:ln>
                        <a:solidFill>
                          <a:srgbClr val="000000"/>
                        </a:solidFill>
                        <a:effectLst/>
                        <a:latin typeface="+mn-lt"/>
                        <a:ea typeface="+mn-ea"/>
                        <a:cs typeface="Times New Roman" pitchFamily="18" charset="0"/>
                      </a:endParaRPr>
                    </a:p>
                    <a:p>
                      <a:pPr marL="261938"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kern="1200" cap="none" normalizeH="0" baseline="0" dirty="0">
                          <a:ln>
                            <a:noFill/>
                          </a:ln>
                          <a:solidFill>
                            <a:srgbClr val="000000"/>
                          </a:solidFill>
                          <a:effectLst/>
                          <a:latin typeface="+mn-lt"/>
                          <a:ea typeface="+mn-ea"/>
                          <a:cs typeface="Times New Roman" pitchFamily="18" charset="0"/>
                        </a:rPr>
                        <a:t>Essai Clinique Randomisé</a:t>
                      </a: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extLst>
                  <a:ext uri="{0D108BD9-81ED-4DB2-BD59-A6C34878D82A}">
                    <a16:rowId xmlns:a16="http://schemas.microsoft.com/office/drawing/2014/main" val="10001"/>
                  </a:ext>
                </a:extLst>
              </a:tr>
              <a:tr h="1008154">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pPr>
                      <a:r>
                        <a:rPr kumimoji="0" lang="fr-FR" sz="2400" b="1" i="0" u="none" strike="noStrike" cap="none" normalizeH="0" baseline="0" dirty="0">
                          <a:ln>
                            <a:noFill/>
                          </a:ln>
                          <a:solidFill>
                            <a:srgbClr val="000000"/>
                          </a:solidFill>
                          <a:effectLst/>
                          <a:latin typeface="+mn-lt"/>
                          <a:cs typeface="Times New Roman" pitchFamily="18" charset="0"/>
                        </a:rPr>
                        <a:t>Association entre FDR et maladie/état de santé</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000" b="0" i="0" u="none" strike="noStrike" kern="1200" cap="none" normalizeH="0" baseline="0" dirty="0">
                        <a:ln>
                          <a:noFill/>
                        </a:ln>
                        <a:solidFill>
                          <a:srgbClr val="000000"/>
                        </a:solidFill>
                        <a:effectLst/>
                        <a:latin typeface="+mn-lt"/>
                        <a:ea typeface="+mn-ea"/>
                        <a:cs typeface="Times New Roman" pitchFamily="18" charset="0"/>
                      </a:endParaRPr>
                    </a:p>
                    <a:p>
                      <a:pPr marL="354013"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kern="1200" cap="none" normalizeH="0" baseline="0" dirty="0">
                          <a:ln>
                            <a:noFill/>
                          </a:ln>
                          <a:solidFill>
                            <a:srgbClr val="000000"/>
                          </a:solidFill>
                          <a:effectLst/>
                          <a:latin typeface="+mn-lt"/>
                          <a:ea typeface="+mn-ea"/>
                          <a:cs typeface="Times New Roman" pitchFamily="18" charset="0"/>
                        </a:rPr>
                        <a:t>Etude de Cohorte ou Etude  Cas-Témoins</a:t>
                      </a: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2"/>
                  </a:ext>
                </a:extLst>
              </a:tr>
              <a:tr h="720110">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pPr>
                      <a:r>
                        <a:rPr kumimoji="0" lang="fr-FR" sz="2400" b="1" i="0" u="none" strike="noStrike" cap="none" normalizeH="0" baseline="0" dirty="0">
                          <a:ln>
                            <a:noFill/>
                          </a:ln>
                          <a:solidFill>
                            <a:srgbClr val="000000"/>
                          </a:solidFill>
                          <a:effectLst/>
                          <a:latin typeface="+mn-lt"/>
                          <a:cs typeface="Times New Roman" pitchFamily="18" charset="0"/>
                        </a:rPr>
                        <a:t>Prévalence</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187325" marR="0" lvl="0" indent="0" algn="ctr"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normalizeH="0" baseline="0" noProof="0" dirty="0">
                          <a:ln>
                            <a:noFill/>
                          </a:ln>
                          <a:solidFill>
                            <a:srgbClr val="000000"/>
                          </a:solidFill>
                          <a:effectLst/>
                          <a:latin typeface="+mn-lt"/>
                          <a:ea typeface="+mn-ea"/>
                          <a:cs typeface="Times New Roman" pitchFamily="18" charset="0"/>
                        </a:rPr>
                        <a:t>Etude Transversale </a:t>
                      </a: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4"/>
                  </a:ext>
                </a:extLst>
              </a:tr>
              <a:tr h="864132">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pPr>
                      <a:r>
                        <a:rPr kumimoji="0" lang="fr-FR" sz="2400" b="1" i="0" u="none" strike="noStrike" cap="none" normalizeH="0" baseline="0" dirty="0">
                          <a:ln>
                            <a:noFill/>
                          </a:ln>
                          <a:solidFill>
                            <a:srgbClr val="000000"/>
                          </a:solidFill>
                          <a:effectLst/>
                          <a:latin typeface="+mn-lt"/>
                          <a:cs typeface="Times New Roman" pitchFamily="18" charset="0"/>
                        </a:rPr>
                        <a:t>Incidence </a:t>
                      </a:r>
                      <a:endParaRPr kumimoji="0" lang="fr-FR" sz="2400" b="0" i="0"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chemeClr val="tx1"/>
                          </a:solidFill>
                          <a:effectLst/>
                          <a:uLnTx/>
                          <a:uFillTx/>
                          <a:latin typeface="+mn-lt"/>
                          <a:ea typeface="+mn-ea"/>
                          <a:cs typeface="+mn-cs"/>
                        </a:rPr>
                        <a:t>Etude</a:t>
                      </a:r>
                      <a:r>
                        <a:rPr kumimoji="0" lang="fr-FR" sz="2400" b="1" i="0" u="none" strike="noStrike" kern="1200" cap="none" spc="0" normalizeH="0" baseline="0" noProof="0" dirty="0">
                          <a:ln>
                            <a:noFill/>
                          </a:ln>
                          <a:solidFill>
                            <a:prstClr val="white">
                              <a:lumMod val="50000"/>
                            </a:prstClr>
                          </a:solidFill>
                          <a:effectLst/>
                          <a:uLnTx/>
                          <a:uFillTx/>
                          <a:latin typeface="+mn-lt"/>
                          <a:ea typeface="+mn-ea"/>
                          <a:cs typeface="+mn-cs"/>
                        </a:rPr>
                        <a:t> </a:t>
                      </a:r>
                      <a:r>
                        <a:rPr kumimoji="0" lang="fr-FR" sz="2400" b="1" i="0" u="none" strike="noStrike" kern="1200" cap="none" spc="0" normalizeH="0" baseline="0" noProof="0" dirty="0">
                          <a:ln>
                            <a:noFill/>
                          </a:ln>
                          <a:solidFill>
                            <a:schemeClr val="tx1"/>
                          </a:solidFill>
                          <a:effectLst/>
                          <a:uLnTx/>
                          <a:uFillTx/>
                          <a:latin typeface="+mn-lt"/>
                          <a:ea typeface="+mn-ea"/>
                          <a:cs typeface="+mn-cs"/>
                        </a:rPr>
                        <a:t>Longitudinale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schemeClr val="tx1"/>
                          </a:solidFill>
                          <a:effectLst/>
                          <a:uLnTx/>
                          <a:uFillTx/>
                          <a:latin typeface="+mn-lt"/>
                          <a:ea typeface="+mn-ea"/>
                          <a:cs typeface="+mn-cs"/>
                        </a:rPr>
                        <a:t>(ou « Cohorte » à visée descriptive)</a:t>
                      </a: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5"/>
                  </a:ext>
                </a:extLst>
              </a:tr>
              <a:tr h="982676">
                <a:tc>
                  <a:txBody>
                    <a:bodyPr/>
                    <a:lstStyle/>
                    <a:p>
                      <a:pPr marL="0" marR="0" lvl="0" indent="263525" algn="ctr" defTabSz="914400" rtl="0" eaLnBrk="1" fontAlgn="base" latinLnBrk="0" hangingPunct="1">
                        <a:lnSpc>
                          <a:spcPct val="100000"/>
                        </a:lnSpc>
                        <a:spcBef>
                          <a:spcPts val="600"/>
                        </a:spcBef>
                        <a:spcAft>
                          <a:spcPct val="0"/>
                        </a:spcAft>
                        <a:buClrTx/>
                        <a:buSzTx/>
                        <a:buFontTx/>
                        <a:buNone/>
                        <a:tabLst/>
                        <a:defRPr/>
                      </a:pPr>
                      <a:r>
                        <a:rPr kumimoji="0" lang="fr-FR" sz="2400" b="0" i="1" u="none" strike="noStrike" kern="1200" cap="none" spc="0" normalizeH="0" baseline="0" noProof="0" dirty="0">
                          <a:ln>
                            <a:noFill/>
                          </a:ln>
                          <a:solidFill>
                            <a:srgbClr val="000000"/>
                          </a:solidFill>
                          <a:effectLst/>
                          <a:uLnTx/>
                          <a:uFillTx/>
                          <a:latin typeface="+mn-lt"/>
                          <a:ea typeface="+mn-ea"/>
                          <a:cs typeface="Times New Roman" pitchFamily="18" charset="0"/>
                        </a:rPr>
                        <a:t>Performance d’un test diagnostique</a:t>
                      </a:r>
                    </a:p>
                    <a:p>
                      <a:pPr marL="0" marR="0" lvl="0" indent="549275" algn="ctr" defTabSz="914400" rtl="0" eaLnBrk="1" fontAlgn="base" latinLnBrk="0" hangingPunct="1">
                        <a:lnSpc>
                          <a:spcPct val="100000"/>
                        </a:lnSpc>
                        <a:spcBef>
                          <a:spcPts val="600"/>
                        </a:spcBef>
                        <a:spcAft>
                          <a:spcPct val="0"/>
                        </a:spcAft>
                        <a:buClrTx/>
                        <a:buSzTx/>
                        <a:buFontTx/>
                        <a:buNone/>
                        <a:tabLst/>
                      </a:pPr>
                      <a:endParaRPr kumimoji="0" lang="fr-FR" sz="2400" b="0" i="1" u="none" strike="noStrike" cap="none" normalizeH="0" baseline="0" dirty="0">
                        <a:ln>
                          <a:noFill/>
                        </a:ln>
                        <a:solidFill>
                          <a:srgbClr val="000000"/>
                        </a:solidFill>
                        <a:effectLst/>
                        <a:latin typeface="+mn-lt"/>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0" i="0" u="none" strike="noStrike" kern="1200" cap="none" normalizeH="0" baseline="0" dirty="0">
                        <a:ln>
                          <a:noFill/>
                        </a:ln>
                        <a:solidFill>
                          <a:srgbClr val="000000"/>
                        </a:solidFill>
                        <a:effectLst/>
                        <a:latin typeface="+mn-lt"/>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0" i="0" u="none" strike="noStrike" kern="1200" cap="none" normalizeH="0" baseline="0" dirty="0">
                        <a:ln>
                          <a:noFill/>
                        </a:ln>
                        <a:solidFill>
                          <a:srgbClr val="000000"/>
                        </a:solidFill>
                        <a:effectLst/>
                        <a:latin typeface="+mn-lt"/>
                        <a:ea typeface="+mn-ea"/>
                        <a:cs typeface="Times New Roman" pitchFamily="18" charset="0"/>
                      </a:endParaRPr>
                    </a:p>
                  </a:txBody>
                  <a:tcPr marL="50794" marR="5079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val="10006"/>
                  </a:ext>
                </a:extLst>
              </a:tr>
            </a:tbl>
          </a:graphicData>
        </a:graphic>
      </p:graphicFrame>
      <p:sp>
        <p:nvSpPr>
          <p:cNvPr id="13" name="ZoneTexte 3">
            <a:extLst>
              <a:ext uri="{FF2B5EF4-FFF2-40B4-BE49-F238E27FC236}">
                <a16:creationId xmlns:a16="http://schemas.microsoft.com/office/drawing/2014/main" id="{CE3F9BCF-9E07-454A-8683-CDE89E58239B}"/>
              </a:ext>
            </a:extLst>
          </p:cNvPr>
          <p:cNvSpPr txBox="1">
            <a:spLocks noChangeArrowheads="1"/>
          </p:cNvSpPr>
          <p:nvPr/>
        </p:nvSpPr>
        <p:spPr bwMode="auto">
          <a:xfrm>
            <a:off x="3698044" y="1152559"/>
            <a:ext cx="338554" cy="118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vert270"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1000" dirty="0">
                <a:latin typeface="Arial Black" panose="020B0A04020102020204" pitchFamily="34" charset="0"/>
              </a:rPr>
              <a:t>INTERVENTION</a:t>
            </a:r>
          </a:p>
        </p:txBody>
      </p:sp>
      <p:sp>
        <p:nvSpPr>
          <p:cNvPr id="14" name="ZoneTexte 3">
            <a:extLst>
              <a:ext uri="{FF2B5EF4-FFF2-40B4-BE49-F238E27FC236}">
                <a16:creationId xmlns:a16="http://schemas.microsoft.com/office/drawing/2014/main" id="{52D4066E-0732-4049-BCBA-2C105E6536A4}"/>
              </a:ext>
            </a:extLst>
          </p:cNvPr>
          <p:cNvSpPr txBox="1">
            <a:spLocks noChangeArrowheads="1"/>
          </p:cNvSpPr>
          <p:nvPr/>
        </p:nvSpPr>
        <p:spPr bwMode="auto">
          <a:xfrm flipH="1">
            <a:off x="3698044" y="2402227"/>
            <a:ext cx="338554" cy="2520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vert270"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1000" dirty="0">
                <a:latin typeface="Arial Black" panose="020B0A04020102020204" pitchFamily="34" charset="0"/>
              </a:rPr>
              <a:t>OBSERVATION</a:t>
            </a:r>
          </a:p>
        </p:txBody>
      </p:sp>
      <p:pic>
        <p:nvPicPr>
          <p:cNvPr id="4" name="Image 3">
            <a:extLst>
              <a:ext uri="{FF2B5EF4-FFF2-40B4-BE49-F238E27FC236}">
                <a16:creationId xmlns:a16="http://schemas.microsoft.com/office/drawing/2014/main" id="{5C19FBA5-7066-413D-B196-4250F2531EB2}"/>
              </a:ext>
            </a:extLst>
          </p:cNvPr>
          <p:cNvPicPr>
            <a:picLocks noChangeAspect="1"/>
          </p:cNvPicPr>
          <p:nvPr/>
        </p:nvPicPr>
        <p:blipFill>
          <a:blip r:embed="rId6"/>
          <a:stretch>
            <a:fillRect/>
          </a:stretch>
        </p:blipFill>
        <p:spPr>
          <a:xfrm>
            <a:off x="8389989" y="536829"/>
            <a:ext cx="755970" cy="755970"/>
          </a:xfrm>
          <a:prstGeom prst="rect">
            <a:avLst/>
          </a:prstGeom>
        </p:spPr>
      </p:pic>
      <p:pic>
        <p:nvPicPr>
          <p:cNvPr id="6" name="Son enregistré">
            <a:hlinkClick r:id="" action="ppaction://media"/>
            <a:extLst>
              <a:ext uri="{FF2B5EF4-FFF2-40B4-BE49-F238E27FC236}">
                <a16:creationId xmlns:a16="http://schemas.microsoft.com/office/drawing/2014/main" id="{A5CF1F37-39DD-4CC2-9C33-D240019AFB8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27525" y="3184525"/>
            <a:ext cx="487363" cy="487363"/>
          </a:xfrm>
          <a:prstGeom prst="rect">
            <a:avLst/>
          </a:prstGeom>
        </p:spPr>
      </p:pic>
      <p:sp>
        <p:nvSpPr>
          <p:cNvPr id="11" name="ZoneTexte 9">
            <a:extLst>
              <a:ext uri="{FF2B5EF4-FFF2-40B4-BE49-F238E27FC236}">
                <a16:creationId xmlns:a16="http://schemas.microsoft.com/office/drawing/2014/main" id="{0438ABA8-AD8C-4C42-8422-B7B93B189E97}"/>
              </a:ext>
            </a:extLst>
          </p:cNvPr>
          <p:cNvSpPr txBox="1">
            <a:spLocks noChangeArrowheads="1"/>
          </p:cNvSpPr>
          <p:nvPr/>
        </p:nvSpPr>
        <p:spPr bwMode="auto">
          <a:xfrm>
            <a:off x="3923729" y="5086393"/>
            <a:ext cx="5184775" cy="8309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1pPr>
            <a:lvl2pPr marL="4572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5pPr>
            <a:lvl6pPr marL="2286000" algn="l" defTabSz="914400" rtl="0" eaLnBrk="1" latinLnBrk="0" hangingPunct="1">
              <a:defRPr sz="2400" kern="1200">
                <a:solidFill>
                  <a:schemeClr val="tx1"/>
                </a:solidFill>
                <a:latin typeface="Garamond" panose="02020404030301010803" pitchFamily="18" charset="0"/>
                <a:ea typeface="+mn-ea"/>
                <a:cs typeface="+mn-cs"/>
              </a:defRPr>
            </a:lvl6pPr>
            <a:lvl7pPr marL="2743200" algn="l" defTabSz="914400" rtl="0" eaLnBrk="1" latinLnBrk="0" hangingPunct="1">
              <a:defRPr sz="2400" kern="1200">
                <a:solidFill>
                  <a:schemeClr val="tx1"/>
                </a:solidFill>
                <a:latin typeface="Garamond" panose="02020404030301010803" pitchFamily="18" charset="0"/>
                <a:ea typeface="+mn-ea"/>
                <a:cs typeface="+mn-cs"/>
              </a:defRPr>
            </a:lvl7pPr>
            <a:lvl8pPr marL="3200400" algn="l" defTabSz="914400" rtl="0" eaLnBrk="1" latinLnBrk="0" hangingPunct="1">
              <a:defRPr sz="2400" kern="1200">
                <a:solidFill>
                  <a:schemeClr val="tx1"/>
                </a:solidFill>
                <a:latin typeface="Garamond" panose="02020404030301010803" pitchFamily="18" charset="0"/>
                <a:ea typeface="+mn-ea"/>
                <a:cs typeface="+mn-cs"/>
              </a:defRPr>
            </a:lvl8pPr>
            <a:lvl9pPr marL="3657600" algn="l" defTabSz="914400" rtl="0" eaLnBrk="1" latinLnBrk="0" hangingPunct="1">
              <a:defRPr sz="2400" kern="1200">
                <a:solidFill>
                  <a:schemeClr val="tx1"/>
                </a:solidFill>
                <a:latin typeface="Garamond" panose="02020404030301010803" pitchFamily="18" charset="0"/>
                <a:ea typeface="+mn-ea"/>
                <a:cs typeface="+mn-cs"/>
              </a:defRPr>
            </a:lvl9pPr>
          </a:lstStyle>
          <a:p>
            <a:pPr algn="ctr" eaLnBrk="1" hangingPunct="1">
              <a:spcBef>
                <a:spcPct val="0"/>
              </a:spcBef>
              <a:buFontTx/>
              <a:buNone/>
            </a:pPr>
            <a:r>
              <a:rPr lang="fr-FR" altLang="fr-FR" dirty="0">
                <a:latin typeface="+mn-lt"/>
              </a:rPr>
              <a:t>Test diagnostique</a:t>
            </a:r>
          </a:p>
          <a:p>
            <a:pPr algn="ctr" eaLnBrk="1" hangingPunct="1">
              <a:spcBef>
                <a:spcPct val="0"/>
              </a:spcBef>
              <a:buFontTx/>
              <a:buNone/>
            </a:pPr>
            <a:r>
              <a:rPr lang="fr-FR" altLang="fr-FR" dirty="0">
                <a:latin typeface="+mn-lt"/>
              </a:rPr>
              <a:t>Sujet traité en DFASM1</a:t>
            </a:r>
            <a:endParaRPr lang="fr-FR" altLang="fr-FR" sz="1800" dirty="0">
              <a:solidFill>
                <a:srgbClr val="000000"/>
              </a:solidFill>
              <a:cs typeface="Times New Roman" panose="02020603050405020304" pitchFamily="18" charset="0"/>
            </a:endParaRPr>
          </a:p>
        </p:txBody>
      </p:sp>
    </p:spTree>
    <p:extLst>
      <p:ext uri="{BB962C8B-B14F-4D97-AF65-F5344CB8AC3E}">
        <p14:creationId xmlns:p14="http://schemas.microsoft.com/office/powerpoint/2010/main" val="2088462314"/>
      </p:ext>
    </p:extLst>
  </p:cSld>
  <p:clrMapOvr>
    <a:masterClrMapping/>
  </p:clrMapOvr>
  <p:transition spd="slow" advTm="3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533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57200" y="7143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check liste </a:t>
            </a:r>
            <a:r>
              <a:rPr lang="fr-FR" sz="3200" b="1"/>
              <a:t>des 10 points </a:t>
            </a:r>
            <a:r>
              <a:rPr lang="fr-FR" sz="3200" b="1" dirty="0"/>
              <a:t>clés </a:t>
            </a:r>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19600" y="3276600"/>
            <a:ext cx="304800" cy="304800"/>
          </a:xfrm>
          <a:prstGeom prst="rect">
            <a:avLst/>
          </a:prstGeom>
        </p:spPr>
      </p:pic>
      <p:sp>
        <p:nvSpPr>
          <p:cNvPr id="5" name="Espace réservé du numéro de diapositive 4">
            <a:extLst>
              <a:ext uri="{FF2B5EF4-FFF2-40B4-BE49-F238E27FC236}">
                <a16:creationId xmlns:a16="http://schemas.microsoft.com/office/drawing/2014/main" id="{879368C6-2197-4136-BB77-619405E2036D}"/>
              </a:ext>
            </a:extLst>
          </p:cNvPr>
          <p:cNvSpPr>
            <a:spLocks noGrp="1"/>
          </p:cNvSpPr>
          <p:nvPr>
            <p:ph type="sldNum" sz="quarter" idx="12"/>
          </p:nvPr>
        </p:nvSpPr>
        <p:spPr>
          <a:xfrm>
            <a:off x="8388424" y="6165304"/>
            <a:ext cx="2133600" cy="365125"/>
          </a:xfrm>
        </p:spPr>
        <p:txBody>
          <a:bodyPr/>
          <a:lstStyle/>
          <a:p>
            <a:pPr>
              <a:defRPr/>
            </a:pPr>
            <a:fld id="{CBAA5B79-964A-4FBC-ABBD-1DB548FEBF53}" type="slidenum">
              <a:rPr lang="fr-FR" altLang="fr-FR" smtClean="0"/>
              <a:pPr>
                <a:defRPr/>
              </a:pPr>
              <a:t>26</a:t>
            </a:fld>
            <a:endParaRPr lang="fr-FR" altLang="fr-FR" dirty="0"/>
          </a:p>
        </p:txBody>
      </p:sp>
      <p:graphicFrame>
        <p:nvGraphicFramePr>
          <p:cNvPr id="8" name="Tableau 7">
            <a:extLst>
              <a:ext uri="{FF2B5EF4-FFF2-40B4-BE49-F238E27FC236}">
                <a16:creationId xmlns:a16="http://schemas.microsoft.com/office/drawing/2014/main" id="{623F8B25-66EB-41E1-A0A7-580DCB60B7B4}"/>
              </a:ext>
            </a:extLst>
          </p:cNvPr>
          <p:cNvGraphicFramePr>
            <a:graphicFrameLocks noGrp="1"/>
          </p:cNvGraphicFramePr>
          <p:nvPr>
            <p:extLst>
              <p:ext uri="{D42A27DB-BD31-4B8C-83A1-F6EECF244321}">
                <p14:modId xmlns:p14="http://schemas.microsoft.com/office/powerpoint/2010/main" val="1127605325"/>
              </p:ext>
            </p:extLst>
          </p:nvPr>
        </p:nvGraphicFramePr>
        <p:xfrm>
          <a:off x="914400" y="1001486"/>
          <a:ext cx="7302500" cy="4966890"/>
        </p:xfrm>
        <a:graphic>
          <a:graphicData uri="http://schemas.openxmlformats.org/drawingml/2006/table">
            <a:tbl>
              <a:tblPr>
                <a:tableStyleId>{5C22544A-7EE6-4342-B048-85BDC9FD1C3A}</a:tableStyleId>
              </a:tblPr>
              <a:tblGrid>
                <a:gridCol w="7302500">
                  <a:extLst>
                    <a:ext uri="{9D8B030D-6E8A-4147-A177-3AD203B41FA5}">
                      <a16:colId xmlns:a16="http://schemas.microsoft.com/office/drawing/2014/main" val="20000"/>
                    </a:ext>
                  </a:extLst>
                </a:gridCol>
              </a:tblGrid>
              <a:tr h="422710">
                <a:tc>
                  <a:txBody>
                    <a:bodyPr/>
                    <a:lstStyle/>
                    <a:p>
                      <a:pPr marL="114300" indent="-114300">
                        <a:spcAft>
                          <a:spcPts val="0"/>
                        </a:spcAft>
                      </a:pPr>
                      <a:r>
                        <a:rPr lang="en-US" sz="2000" b="1" dirty="0">
                          <a:effectLst/>
                          <a:latin typeface="+mn-lt"/>
                        </a:rPr>
                        <a:t>1 - Question - </a:t>
                      </a:r>
                      <a:r>
                        <a:rPr lang="en-US" sz="2000" b="1" dirty="0" err="1">
                          <a:effectLst/>
                          <a:latin typeface="+mn-lt"/>
                        </a:rPr>
                        <a:t>Hypothèse</a:t>
                      </a:r>
                      <a:r>
                        <a:rPr lang="en-US" sz="2000" b="1" dirty="0">
                          <a:effectLst/>
                          <a:latin typeface="+mn-lt"/>
                        </a:rPr>
                        <a:t> - </a:t>
                      </a:r>
                      <a:r>
                        <a:rPr lang="en-US" sz="2000" b="1" dirty="0" err="1">
                          <a:effectLst/>
                          <a:latin typeface="+mn-lt"/>
                        </a:rPr>
                        <a:t>Objectif</a:t>
                      </a:r>
                      <a:endParaRPr lang="fr-FR" sz="2000" b="1" dirty="0">
                        <a:effectLst/>
                        <a:latin typeface="+mn-lt"/>
                        <a:ea typeface="Times New Roman"/>
                      </a:endParaRPr>
                    </a:p>
                  </a:txBody>
                  <a:tcPr marL="50626" marR="50626" marT="0" marB="0"/>
                </a:tc>
                <a:extLst>
                  <a:ext uri="{0D108BD9-81ED-4DB2-BD59-A6C34878D82A}">
                    <a16:rowId xmlns:a16="http://schemas.microsoft.com/office/drawing/2014/main" val="10000"/>
                  </a:ext>
                </a:extLst>
              </a:tr>
              <a:tr h="414832">
                <a:tc>
                  <a:txBody>
                    <a:bodyPr/>
                    <a:lstStyle/>
                    <a:p>
                      <a:pPr marL="152400" indent="-152400">
                        <a:spcAft>
                          <a:spcPts val="0"/>
                        </a:spcAft>
                      </a:pPr>
                      <a:r>
                        <a:rPr lang="en-US" sz="2000" b="1" dirty="0">
                          <a:effectLst/>
                          <a:latin typeface="+mn-lt"/>
                        </a:rPr>
                        <a:t>2 - Type </a:t>
                      </a:r>
                      <a:r>
                        <a:rPr lang="en-US" sz="2000" b="1" dirty="0" err="1">
                          <a:effectLst/>
                          <a:latin typeface="+mn-lt"/>
                        </a:rPr>
                        <a:t>d'étude</a:t>
                      </a:r>
                      <a:r>
                        <a:rPr lang="en-US" sz="2000" b="1" dirty="0">
                          <a:effectLst/>
                          <a:latin typeface="+mn-lt"/>
                        </a:rPr>
                        <a:t>  </a:t>
                      </a:r>
                      <a:endParaRPr lang="fr-FR" sz="2000" b="1" dirty="0">
                        <a:effectLst/>
                        <a:latin typeface="+mn-lt"/>
                        <a:ea typeface="Times New Roman"/>
                      </a:endParaRPr>
                    </a:p>
                  </a:txBody>
                  <a:tcPr marL="50626" marR="50626" marT="0" marB="0"/>
                </a:tc>
                <a:extLst>
                  <a:ext uri="{0D108BD9-81ED-4DB2-BD59-A6C34878D82A}">
                    <a16:rowId xmlns:a16="http://schemas.microsoft.com/office/drawing/2014/main" val="10001"/>
                  </a:ext>
                </a:extLst>
              </a:tr>
              <a:tr h="897579">
                <a:tc>
                  <a:txBody>
                    <a:bodyPr/>
                    <a:lstStyle/>
                    <a:p>
                      <a:pPr marL="152400" indent="-152400">
                        <a:spcAft>
                          <a:spcPts val="0"/>
                        </a:spcAft>
                      </a:pPr>
                      <a:r>
                        <a:rPr lang="fr-FR" sz="2000" b="1" dirty="0">
                          <a:effectLst/>
                          <a:latin typeface="+mn-lt"/>
                        </a:rPr>
                        <a:t>3 – Elément étudié</a:t>
                      </a:r>
                    </a:p>
                    <a:p>
                      <a:pPr marL="152400" indent="-152400">
                        <a:spcAft>
                          <a:spcPts val="0"/>
                        </a:spcAft>
                      </a:pPr>
                      <a:r>
                        <a:rPr lang="fr-FR" sz="2000" b="1" dirty="0">
                          <a:effectLst/>
                          <a:latin typeface="+mn-lt"/>
                        </a:rPr>
                        <a:t>		- Facteur de risque (étude observationnelle étiologique)</a:t>
                      </a:r>
                    </a:p>
                    <a:p>
                      <a:pPr marL="152400" indent="-152400">
                        <a:spcAft>
                          <a:spcPts val="0"/>
                        </a:spcAft>
                      </a:pPr>
                      <a:r>
                        <a:rPr lang="fr-FR" sz="2000" b="1" dirty="0">
                          <a:effectLst/>
                          <a:latin typeface="+mn-lt"/>
                        </a:rPr>
                        <a:t>		- Intervention (étude d’intervention) </a:t>
                      </a:r>
                      <a:endParaRPr lang="fr-FR" sz="2000" b="1" dirty="0">
                        <a:effectLst/>
                        <a:latin typeface="+mn-lt"/>
                        <a:ea typeface="Times New Roman"/>
                      </a:endParaRPr>
                    </a:p>
                  </a:txBody>
                  <a:tcPr marL="50626" marR="50626" marT="0" marB="0"/>
                </a:tc>
                <a:extLst>
                  <a:ext uri="{0D108BD9-81ED-4DB2-BD59-A6C34878D82A}">
                    <a16:rowId xmlns:a16="http://schemas.microsoft.com/office/drawing/2014/main" val="10002"/>
                  </a:ext>
                </a:extLst>
              </a:tr>
              <a:tr h="703122">
                <a:tc>
                  <a:txBody>
                    <a:bodyPr/>
                    <a:lstStyle/>
                    <a:p>
                      <a:pPr marL="457200" marR="0" lvl="0" indent="-457200" algn="l" defTabSz="914400" rtl="0" eaLnBrk="1" fontAlgn="auto" latinLnBrk="0" hangingPunct="1">
                        <a:lnSpc>
                          <a:spcPct val="100000"/>
                        </a:lnSpc>
                        <a:spcBef>
                          <a:spcPts val="0"/>
                        </a:spcBef>
                        <a:spcAft>
                          <a:spcPts val="0"/>
                        </a:spcAft>
                        <a:buClrTx/>
                        <a:buSzTx/>
                        <a:buFontTx/>
                        <a:buNone/>
                        <a:tabLst/>
                        <a:defRPr/>
                      </a:pPr>
                      <a:r>
                        <a:rPr lang="en-US" sz="2000" b="1" dirty="0">
                          <a:effectLst/>
                          <a:latin typeface="+mn-lt"/>
                        </a:rPr>
                        <a:t>4 - </a:t>
                      </a:r>
                      <a:r>
                        <a:rPr kumimoji="1" lang="en-US" sz="2000" b="1" i="0" u="none" strike="noStrike" kern="1200" dirty="0">
                          <a:solidFill>
                            <a:schemeClr val="tx1"/>
                          </a:solidFill>
                          <a:effectLst/>
                          <a:latin typeface="+mn-lt"/>
                          <a:ea typeface="+mn-ea"/>
                          <a:cs typeface="+mn-cs"/>
                        </a:rPr>
                        <a:t>“Outcome”</a:t>
                      </a:r>
                      <a:r>
                        <a:rPr kumimoji="1" lang="en-US" sz="2000" b="1" i="0" u="none" strike="noStrike" kern="1200" baseline="0" dirty="0">
                          <a:solidFill>
                            <a:schemeClr val="tx1"/>
                          </a:solidFill>
                          <a:effectLst/>
                          <a:latin typeface="+mn-lt"/>
                          <a:ea typeface="+mn-ea"/>
                          <a:cs typeface="+mn-cs"/>
                        </a:rPr>
                        <a:t> = </a:t>
                      </a:r>
                      <a:r>
                        <a:rPr kumimoji="1" lang="en-US" sz="2000" b="1" i="0" u="none" strike="noStrike" kern="1200" dirty="0">
                          <a:solidFill>
                            <a:schemeClr val="tx1"/>
                          </a:solidFill>
                          <a:effectLst/>
                          <a:latin typeface="+mn-lt"/>
                          <a:ea typeface="+mn-ea"/>
                          <a:cs typeface="+mn-cs"/>
                        </a:rPr>
                        <a:t>“</a:t>
                      </a:r>
                      <a:r>
                        <a:rPr kumimoji="1" lang="en-US" sz="2000" b="1" i="0" u="none" strike="noStrike" kern="1200" dirty="0" err="1">
                          <a:solidFill>
                            <a:schemeClr val="tx1"/>
                          </a:solidFill>
                          <a:effectLst/>
                          <a:latin typeface="+mn-lt"/>
                          <a:ea typeface="+mn-ea"/>
                          <a:cs typeface="+mn-cs"/>
                        </a:rPr>
                        <a:t>Critère</a:t>
                      </a:r>
                      <a:r>
                        <a:rPr kumimoji="1" lang="en-US" sz="2000" b="1" i="0" u="none" strike="noStrike" kern="1200" dirty="0">
                          <a:solidFill>
                            <a:schemeClr val="tx1"/>
                          </a:solidFill>
                          <a:effectLst/>
                          <a:latin typeface="+mn-lt"/>
                          <a:ea typeface="+mn-ea"/>
                          <a:cs typeface="+mn-cs"/>
                        </a:rPr>
                        <a:t>  de </a:t>
                      </a:r>
                      <a:r>
                        <a:rPr kumimoji="1" lang="en-US" sz="2000" b="1" i="0" u="none" strike="noStrike" kern="1200" dirty="0" err="1">
                          <a:solidFill>
                            <a:schemeClr val="tx1"/>
                          </a:solidFill>
                          <a:effectLst/>
                          <a:latin typeface="+mn-lt"/>
                          <a:ea typeface="+mn-ea"/>
                          <a:cs typeface="+mn-cs"/>
                        </a:rPr>
                        <a:t>jugement</a:t>
                      </a:r>
                      <a:r>
                        <a:rPr kumimoji="1" lang="en-US" sz="2000" b="1" i="0" u="none" strike="noStrike" kern="1200" dirty="0">
                          <a:solidFill>
                            <a:schemeClr val="tx1"/>
                          </a:solidFill>
                          <a:effectLst/>
                          <a:latin typeface="+mn-lt"/>
                          <a:ea typeface="+mn-ea"/>
                          <a:cs typeface="+mn-cs"/>
                        </a:rPr>
                        <a:t>” (</a:t>
                      </a:r>
                      <a:r>
                        <a:rPr kumimoji="1" lang="en-US" sz="2000" b="1" i="0" u="none" strike="noStrike" kern="1200" dirty="0" err="1">
                          <a:solidFill>
                            <a:schemeClr val="tx1"/>
                          </a:solidFill>
                          <a:effectLst/>
                          <a:latin typeface="+mn-lt"/>
                          <a:ea typeface="+mn-ea"/>
                          <a:cs typeface="+mn-cs"/>
                        </a:rPr>
                        <a:t>Evènement</a:t>
                      </a:r>
                      <a:r>
                        <a:rPr kumimoji="1" lang="en-US" sz="2000" b="1" i="0" u="none" strike="noStrike" kern="1200" dirty="0">
                          <a:solidFill>
                            <a:schemeClr val="tx1"/>
                          </a:solidFill>
                          <a:effectLst/>
                          <a:latin typeface="+mn-lt"/>
                          <a:ea typeface="+mn-ea"/>
                          <a:cs typeface="+mn-cs"/>
                        </a:rPr>
                        <a:t> (</a:t>
                      </a:r>
                      <a:r>
                        <a:rPr kumimoji="1" lang="en-US" sz="2000" b="1" i="0" u="none" strike="noStrike" kern="1200" dirty="0" err="1">
                          <a:solidFill>
                            <a:schemeClr val="tx1"/>
                          </a:solidFill>
                          <a:effectLst/>
                          <a:latin typeface="+mn-lt"/>
                          <a:ea typeface="+mn-ea"/>
                          <a:cs typeface="+mn-cs"/>
                        </a:rPr>
                        <a:t>état</a:t>
                      </a:r>
                      <a:r>
                        <a:rPr kumimoji="1" lang="en-US" sz="2000" b="1" i="0" u="none" strike="noStrike" kern="1200" dirty="0">
                          <a:solidFill>
                            <a:schemeClr val="tx1"/>
                          </a:solidFill>
                          <a:effectLst/>
                          <a:latin typeface="+mn-lt"/>
                          <a:ea typeface="+mn-ea"/>
                          <a:cs typeface="+mn-cs"/>
                        </a:rPr>
                        <a:t>) de                           santé </a:t>
                      </a:r>
                      <a:r>
                        <a:rPr kumimoji="1" lang="en-US" sz="2000" b="1" i="0" u="none" strike="noStrike" kern="1200" dirty="0" err="1">
                          <a:solidFill>
                            <a:schemeClr val="tx1"/>
                          </a:solidFill>
                          <a:effectLst/>
                          <a:latin typeface="+mn-lt"/>
                          <a:ea typeface="+mn-ea"/>
                          <a:cs typeface="+mn-cs"/>
                        </a:rPr>
                        <a:t>étudié</a:t>
                      </a:r>
                      <a:r>
                        <a:rPr kumimoji="1" lang="en-US" sz="2000" b="1" i="0" u="none" strike="noStrike" kern="1200" dirty="0">
                          <a:solidFill>
                            <a:schemeClr val="tx1"/>
                          </a:solidFill>
                          <a:effectLst/>
                          <a:latin typeface="+mn-lt"/>
                          <a:ea typeface="+mn-ea"/>
                          <a:cs typeface="+mn-cs"/>
                        </a:rPr>
                        <a:t>)</a:t>
                      </a:r>
                      <a:endParaRPr kumimoji="1" lang="fr-FR" sz="2000" b="0" i="0" u="none" strike="noStrike" kern="1200" dirty="0">
                        <a:solidFill>
                          <a:schemeClr val="tx1"/>
                        </a:solidFill>
                        <a:effectLst/>
                        <a:latin typeface="+mn-lt"/>
                        <a:ea typeface="+mn-ea"/>
                        <a:cs typeface="+mn-cs"/>
                      </a:endParaRPr>
                    </a:p>
                  </a:txBody>
                  <a:tcPr marL="50626" marR="50626" marT="0" marB="0"/>
                </a:tc>
                <a:extLst>
                  <a:ext uri="{0D108BD9-81ED-4DB2-BD59-A6C34878D82A}">
                    <a16:rowId xmlns:a16="http://schemas.microsoft.com/office/drawing/2014/main" val="10003"/>
                  </a:ext>
                </a:extLst>
              </a:tr>
              <a:tr h="406491">
                <a:tc>
                  <a:txBody>
                    <a:bodyPr/>
                    <a:lstStyle/>
                    <a:p>
                      <a:pPr marL="152400" indent="-152400">
                        <a:spcAft>
                          <a:spcPts val="0"/>
                        </a:spcAft>
                      </a:pPr>
                      <a:r>
                        <a:rPr lang="fr-FR" sz="2000" b="1" dirty="0">
                          <a:effectLst/>
                          <a:latin typeface="+mn-lt"/>
                        </a:rPr>
                        <a:t>5 - Population source et sujets étudiés </a:t>
                      </a:r>
                      <a:endParaRPr lang="fr-FR" sz="2000" b="1" dirty="0">
                        <a:effectLst/>
                        <a:latin typeface="+mn-lt"/>
                        <a:ea typeface="Times New Roman"/>
                      </a:endParaRPr>
                    </a:p>
                  </a:txBody>
                  <a:tcPr marL="50626" marR="50626" marT="0" marB="0"/>
                </a:tc>
                <a:extLst>
                  <a:ext uri="{0D108BD9-81ED-4DB2-BD59-A6C34878D82A}">
                    <a16:rowId xmlns:a16="http://schemas.microsoft.com/office/drawing/2014/main" val="10004"/>
                  </a:ext>
                </a:extLst>
              </a:tr>
              <a:tr h="415385">
                <a:tc>
                  <a:txBody>
                    <a:bodyPr/>
                    <a:lstStyle/>
                    <a:p>
                      <a:pPr marL="152400" marR="0" lvl="0" indent="-15240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n-lt"/>
                          <a:ea typeface="+mn-ea"/>
                          <a:cs typeface="+mn-cs"/>
                        </a:rPr>
                        <a:t>6 - Analyses </a:t>
                      </a:r>
                      <a:r>
                        <a:rPr kumimoji="0" lang="en-US" sz="2000" b="1" i="0" u="none" strike="noStrike" kern="1200" cap="none" spc="0" normalizeH="0" baseline="0" noProof="0" dirty="0" err="1">
                          <a:ln>
                            <a:noFill/>
                          </a:ln>
                          <a:solidFill>
                            <a:prstClr val="black"/>
                          </a:solidFill>
                          <a:effectLst/>
                          <a:uLnTx/>
                          <a:uFillTx/>
                          <a:latin typeface="+mn-lt"/>
                          <a:ea typeface="+mn-ea"/>
                          <a:cs typeface="+mn-cs"/>
                        </a:rPr>
                        <a:t>statistiques</a:t>
                      </a:r>
                      <a:r>
                        <a:rPr kumimoji="0" lang="en-US" sz="2000" b="1" i="0" u="none" strike="noStrike" kern="1200" cap="none" spc="0" normalizeH="0" baseline="0" noProof="0" dirty="0">
                          <a:ln>
                            <a:noFill/>
                          </a:ln>
                          <a:solidFill>
                            <a:prstClr val="black"/>
                          </a:solidFill>
                          <a:effectLst/>
                          <a:uLnTx/>
                          <a:uFillTx/>
                          <a:latin typeface="+mn-lt"/>
                          <a:ea typeface="+mn-ea"/>
                          <a:cs typeface="+mn-cs"/>
                        </a:rPr>
                        <a:t> &amp; </a:t>
                      </a:r>
                      <a:r>
                        <a:rPr kumimoji="0" lang="en-US" sz="2000" b="1" i="0" u="none" strike="noStrike" kern="1200" cap="none" spc="0" normalizeH="0" baseline="0" noProof="0" dirty="0" err="1">
                          <a:ln>
                            <a:noFill/>
                          </a:ln>
                          <a:solidFill>
                            <a:prstClr val="black"/>
                          </a:solidFill>
                          <a:effectLst/>
                          <a:uLnTx/>
                          <a:uFillTx/>
                          <a:latin typeface="+mn-lt"/>
                          <a:ea typeface="+mn-ea"/>
                          <a:cs typeface="+mn-cs"/>
                        </a:rPr>
                        <a:t>calcul</a:t>
                      </a:r>
                      <a:r>
                        <a:rPr kumimoji="0" lang="en-US" sz="2000" b="1" i="0" u="none" strike="noStrike" kern="1200" cap="none" spc="0" normalizeH="0" baseline="0" noProof="0" dirty="0">
                          <a:ln>
                            <a:noFill/>
                          </a:ln>
                          <a:solidFill>
                            <a:prstClr val="black"/>
                          </a:solidFill>
                          <a:effectLst/>
                          <a:uLnTx/>
                          <a:uFillTx/>
                          <a:latin typeface="+mn-lt"/>
                          <a:ea typeface="+mn-ea"/>
                          <a:cs typeface="+mn-cs"/>
                        </a:rPr>
                        <a:t> de </a:t>
                      </a:r>
                      <a:r>
                        <a:rPr kumimoji="0" lang="en-US" sz="2000" b="1" i="0" u="none" strike="noStrike" kern="1200" cap="none" spc="0" normalizeH="0" baseline="0" noProof="0" dirty="0" err="1">
                          <a:ln>
                            <a:noFill/>
                          </a:ln>
                          <a:solidFill>
                            <a:prstClr val="black"/>
                          </a:solidFill>
                          <a:effectLst/>
                          <a:uLnTx/>
                          <a:uFillTx/>
                          <a:latin typeface="+mn-lt"/>
                          <a:ea typeface="+mn-ea"/>
                          <a:cs typeface="+mn-cs"/>
                        </a:rPr>
                        <a:t>taille</a:t>
                      </a:r>
                      <a:r>
                        <a:rPr kumimoji="0" lang="en-US" sz="2000" b="1" i="0" u="none" strike="noStrike" kern="1200" cap="none" spc="0" normalizeH="0" baseline="0" noProof="0" dirty="0">
                          <a:ln>
                            <a:noFill/>
                          </a:ln>
                          <a:solidFill>
                            <a:prstClr val="black"/>
                          </a:solidFill>
                          <a:effectLst/>
                          <a:uLnTx/>
                          <a:uFillTx/>
                          <a:latin typeface="+mn-lt"/>
                          <a:ea typeface="+mn-ea"/>
                          <a:cs typeface="+mn-cs"/>
                        </a:rPr>
                        <a:t> </a:t>
                      </a:r>
                      <a:r>
                        <a:rPr kumimoji="0" lang="en-US" sz="2000" b="1" i="0" u="none" strike="noStrike" kern="1200" cap="none" spc="0" normalizeH="0" baseline="0" noProof="0" dirty="0" err="1">
                          <a:ln>
                            <a:noFill/>
                          </a:ln>
                          <a:solidFill>
                            <a:prstClr val="black"/>
                          </a:solidFill>
                          <a:effectLst/>
                          <a:uLnTx/>
                          <a:uFillTx/>
                          <a:latin typeface="+mn-lt"/>
                          <a:ea typeface="+mn-ea"/>
                          <a:cs typeface="+mn-cs"/>
                        </a:rPr>
                        <a:t>d’échantillon</a:t>
                      </a:r>
                      <a:r>
                        <a:rPr kumimoji="0" lang="en-US" sz="2000" b="1" i="0" u="none" strike="noStrike" kern="1200" cap="none" spc="0" normalizeH="0" baseline="0" noProof="0" dirty="0">
                          <a:ln>
                            <a:noFill/>
                          </a:ln>
                          <a:solidFill>
                            <a:prstClr val="black"/>
                          </a:solidFill>
                          <a:effectLst/>
                          <a:uLnTx/>
                          <a:uFillTx/>
                          <a:latin typeface="+mn-lt"/>
                          <a:ea typeface="+mn-ea"/>
                          <a:cs typeface="+mn-cs"/>
                        </a:rPr>
                        <a:t> </a:t>
                      </a:r>
                      <a:r>
                        <a:rPr kumimoji="0" lang="en-US" sz="2000" b="1" i="0" u="none" strike="noStrike" kern="1200" cap="none" spc="0" normalizeH="0" baseline="0" noProof="0" dirty="0" err="1">
                          <a:ln>
                            <a:noFill/>
                          </a:ln>
                          <a:solidFill>
                            <a:prstClr val="black"/>
                          </a:solidFill>
                          <a:effectLst/>
                          <a:uLnTx/>
                          <a:uFillTx/>
                          <a:latin typeface="+mn-lt"/>
                          <a:ea typeface="+mn-ea"/>
                          <a:cs typeface="+mn-cs"/>
                        </a:rPr>
                        <a:t>nécessaire</a:t>
                      </a:r>
                      <a:endParaRPr kumimoji="0" lang="fr-FR" sz="2000" b="1" i="0" u="none" strike="noStrike" kern="1200" cap="none" spc="0" normalizeH="0" baseline="0" noProof="0" dirty="0">
                        <a:ln>
                          <a:noFill/>
                        </a:ln>
                        <a:solidFill>
                          <a:prstClr val="black"/>
                        </a:solidFill>
                        <a:effectLst/>
                        <a:uLnTx/>
                        <a:uFillTx/>
                        <a:latin typeface="+mn-lt"/>
                        <a:ea typeface="+mn-ea"/>
                        <a:cs typeface="+mn-cs"/>
                      </a:endParaRPr>
                    </a:p>
                  </a:txBody>
                  <a:tcPr marL="50626" marR="50626" marT="0" marB="0"/>
                </a:tc>
                <a:extLst>
                  <a:ext uri="{0D108BD9-81ED-4DB2-BD59-A6C34878D82A}">
                    <a16:rowId xmlns:a16="http://schemas.microsoft.com/office/drawing/2014/main" val="10005"/>
                  </a:ext>
                </a:extLst>
              </a:tr>
              <a:tr h="411290">
                <a:tc>
                  <a:txBody>
                    <a:bodyPr/>
                    <a:lstStyle/>
                    <a:p>
                      <a:pPr marL="152400" indent="-152400">
                        <a:spcAft>
                          <a:spcPts val="0"/>
                        </a:spcAft>
                      </a:pPr>
                      <a:r>
                        <a:rPr lang="en-US" sz="2000" b="1" dirty="0">
                          <a:effectLst/>
                          <a:latin typeface="+mn-lt"/>
                        </a:rPr>
                        <a:t>7 - </a:t>
                      </a:r>
                      <a:r>
                        <a:rPr lang="en-US" sz="2000" b="1" dirty="0" err="1">
                          <a:effectLst/>
                          <a:latin typeface="+mn-lt"/>
                        </a:rPr>
                        <a:t>Résultats</a:t>
                      </a:r>
                      <a:endParaRPr lang="fr-FR" sz="2000" b="1" dirty="0">
                        <a:effectLst/>
                        <a:latin typeface="+mn-lt"/>
                        <a:ea typeface="Times New Roman"/>
                      </a:endParaRPr>
                    </a:p>
                  </a:txBody>
                  <a:tcPr marL="50626" marR="50626" marT="0" marB="0"/>
                </a:tc>
                <a:extLst>
                  <a:ext uri="{0D108BD9-81ED-4DB2-BD59-A6C34878D82A}">
                    <a16:rowId xmlns:a16="http://schemas.microsoft.com/office/drawing/2014/main" val="10008"/>
                  </a:ext>
                </a:extLst>
              </a:tr>
              <a:tr h="426220">
                <a:tc>
                  <a:txBody>
                    <a:bodyPr/>
                    <a:lstStyle/>
                    <a:p>
                      <a:pPr marL="152400" marR="0" lvl="0" indent="-152400" algn="l" defTabSz="914400" rtl="0" eaLnBrk="1" fontAlgn="auto" latinLnBrk="0" hangingPunct="1">
                        <a:lnSpc>
                          <a:spcPct val="100000"/>
                        </a:lnSpc>
                        <a:spcBef>
                          <a:spcPts val="0"/>
                        </a:spcBef>
                        <a:spcAft>
                          <a:spcPts val="0"/>
                        </a:spcAft>
                        <a:buClrTx/>
                        <a:buSzTx/>
                        <a:buFontTx/>
                        <a:buNone/>
                        <a:tabLst/>
                        <a:defRPr/>
                      </a:pPr>
                      <a:r>
                        <a:rPr lang="fr-FR" sz="2000" b="1" dirty="0">
                          <a:effectLst/>
                          <a:latin typeface="+mn-lt"/>
                        </a:rPr>
                        <a:t>8 - Facteurs de confusion potentiels</a:t>
                      </a:r>
                      <a:endParaRPr lang="fr-FR" sz="2000" b="1" dirty="0">
                        <a:effectLst/>
                        <a:latin typeface="+mn-lt"/>
                        <a:ea typeface="Times New Roman"/>
                      </a:endParaRPr>
                    </a:p>
                  </a:txBody>
                  <a:tcPr marL="50626" marR="50626" marT="0" marB="0"/>
                </a:tc>
                <a:extLst>
                  <a:ext uri="{0D108BD9-81ED-4DB2-BD59-A6C34878D82A}">
                    <a16:rowId xmlns:a16="http://schemas.microsoft.com/office/drawing/2014/main" val="10009"/>
                  </a:ext>
                </a:extLst>
              </a:tr>
              <a:tr h="426220">
                <a:tc>
                  <a:txBody>
                    <a:bodyPr/>
                    <a:lstStyle/>
                    <a:p>
                      <a:pPr marL="152400" marR="0" lvl="0" indent="-152400" algn="l"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dk1"/>
                          </a:solidFill>
                          <a:effectLst/>
                          <a:latin typeface="+mn-lt"/>
                          <a:ea typeface="+mn-ea"/>
                          <a:cs typeface="+mn-cs"/>
                        </a:rPr>
                        <a:t>9 - Biais </a:t>
                      </a:r>
                    </a:p>
                  </a:txBody>
                  <a:tcPr marL="50626" marR="50626" marT="0" marB="0"/>
                </a:tc>
                <a:extLst>
                  <a:ext uri="{0D108BD9-81ED-4DB2-BD59-A6C34878D82A}">
                    <a16:rowId xmlns:a16="http://schemas.microsoft.com/office/drawing/2014/main" val="3762787095"/>
                  </a:ext>
                </a:extLst>
              </a:tr>
              <a:tr h="426220">
                <a:tc>
                  <a:txBody>
                    <a:bodyPr/>
                    <a:lstStyle/>
                    <a:p>
                      <a:pPr marL="152400" marR="0" lvl="0" indent="-152400" algn="l" defTabSz="914400" rtl="0" eaLnBrk="1" fontAlgn="auto" latinLnBrk="0" hangingPunct="1">
                        <a:lnSpc>
                          <a:spcPct val="100000"/>
                        </a:lnSpc>
                        <a:spcBef>
                          <a:spcPts val="0"/>
                        </a:spcBef>
                        <a:spcAft>
                          <a:spcPts val="0"/>
                        </a:spcAft>
                        <a:buClrTx/>
                        <a:buSzTx/>
                        <a:buFontTx/>
                        <a:buNone/>
                        <a:tabLst/>
                        <a:defRPr/>
                      </a:pPr>
                      <a:r>
                        <a:rPr lang="fr-FR" sz="2000" b="1" kern="1200" dirty="0">
                          <a:solidFill>
                            <a:schemeClr val="dk1"/>
                          </a:solidFill>
                          <a:effectLst/>
                          <a:latin typeface="+mn-lt"/>
                          <a:ea typeface="+mn-ea"/>
                          <a:cs typeface="+mn-cs"/>
                        </a:rPr>
                        <a:t>10 - Discussion - Conclusion</a:t>
                      </a:r>
                    </a:p>
                  </a:txBody>
                  <a:tcPr marL="50626" marR="50626" marT="0" marB="0"/>
                </a:tc>
                <a:extLst>
                  <a:ext uri="{0D108BD9-81ED-4DB2-BD59-A6C34878D82A}">
                    <a16:rowId xmlns:a16="http://schemas.microsoft.com/office/drawing/2014/main" val="1254481885"/>
                  </a:ext>
                </a:extLst>
              </a:tr>
            </a:tbl>
          </a:graphicData>
        </a:graphic>
      </p:graphicFrame>
      <p:pic>
        <p:nvPicPr>
          <p:cNvPr id="51227" name="Picture 28" descr="C:\Documents and Settings\occellipa\Mes documents\Mes images\Important.bm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5438" y="2740"/>
            <a:ext cx="11557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 enregistré">
            <a:hlinkClick r:id="" action="ppaction://media"/>
            <a:extLst>
              <a:ext uri="{FF2B5EF4-FFF2-40B4-BE49-F238E27FC236}">
                <a16:creationId xmlns:a16="http://schemas.microsoft.com/office/drawing/2014/main" id="{275099DF-DB54-40BF-8E5E-D1894523CC39}"/>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99101400"/>
      </p:ext>
    </p:extLst>
  </p:cSld>
  <p:clrMapOvr>
    <a:masterClrMapping/>
  </p:clrMapOvr>
  <p:transition spd="slow" advTm="30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532" fill="hold"/>
                                        <p:tgtEl>
                                          <p:spTgt spid="4"/>
                                        </p:tgtEl>
                                      </p:cBhvr>
                                    </p:cmd>
                                  </p:childTnLst>
                                </p:cTn>
                              </p:par>
                            </p:childTnLst>
                          </p:cTn>
                        </p:par>
                        <p:par>
                          <p:cTn id="7" fill="hold">
                            <p:stCondLst>
                              <p:cond delay="61532"/>
                            </p:stCondLst>
                            <p:childTnLst>
                              <p:par>
                                <p:cTn id="8" presetID="1" presetClass="mediacall" presetSubtype="0" fill="hold" nodeType="afterEffect">
                                  <p:stCondLst>
                                    <p:cond delay="0"/>
                                  </p:stCondLst>
                                  <p:childTnLst>
                                    <p:cmd type="call" cmd="playFrom(0.0)">
                                      <p:cBhvr>
                                        <p:cTn id="9" dur="221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audio>
              <p:cMediaNode vol="80000">
                <p:cTn id="11"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E54CE6-9706-401B-9AA5-A1341F78E646}"/>
              </a:ext>
            </a:extLst>
          </p:cNvPr>
          <p:cNvSpPr/>
          <p:nvPr/>
        </p:nvSpPr>
        <p:spPr>
          <a:xfrm>
            <a:off x="323528" y="1700808"/>
            <a:ext cx="8716764" cy="4893647"/>
          </a:xfrm>
          <a:prstGeom prst="rect">
            <a:avLst/>
          </a:prstGeom>
          <a:solidFill>
            <a:schemeClr val="bg1"/>
          </a:solidFill>
        </p:spPr>
        <p:txBody>
          <a:bodyPr wrap="square">
            <a:spAutoFit/>
          </a:bodyPr>
          <a:lstStyle/>
          <a:p>
            <a:r>
              <a:rPr kumimoji="1" lang="fr-FR" b="1" dirty="0">
                <a:latin typeface="+mn-lt"/>
              </a:rPr>
              <a:t>3. « Elément étudié » : Elément dont on cherche à mesurer l’effet sur « O »</a:t>
            </a:r>
            <a:endParaRPr kumimoji="1" lang="fr-FR" dirty="0">
              <a:latin typeface="+mn-lt"/>
            </a:endParaRPr>
          </a:p>
          <a:p>
            <a:pPr marL="342900" indent="-342900">
              <a:buFont typeface="Arial" panose="020B0604020202020204" pitchFamily="34" charset="0"/>
              <a:buChar char="•"/>
            </a:pPr>
            <a:r>
              <a:rPr kumimoji="1" lang="fr-FR" b="1" dirty="0">
                <a:latin typeface="+mn-lt"/>
              </a:rPr>
              <a:t>Dans une étude observationnelle c’est un Facteur de Risque</a:t>
            </a:r>
          </a:p>
          <a:p>
            <a:pPr lvl="1"/>
            <a:r>
              <a:rPr kumimoji="1" lang="fr-FR" dirty="0">
                <a:latin typeface="+mn-lt"/>
              </a:rPr>
              <a:t>	FDR = terme générique pour nommer un facteur associé à 	l’augmentation ou à la réduction du risque d’une maladie</a:t>
            </a:r>
          </a:p>
          <a:p>
            <a:pPr marL="342900" indent="-342900">
              <a:buFont typeface="Arial" panose="020B0604020202020204" pitchFamily="34" charset="0"/>
              <a:buChar char="•"/>
            </a:pPr>
            <a:r>
              <a:rPr kumimoji="1" lang="fr-FR" b="1" dirty="0">
                <a:latin typeface="+mn-lt"/>
              </a:rPr>
              <a:t>Dans une étude interventionnelle c’est une Intervention 		</a:t>
            </a:r>
            <a:r>
              <a:rPr kumimoji="1" lang="fr-FR" dirty="0">
                <a:latin typeface="+mn-lt"/>
              </a:rPr>
              <a:t>Intervention = terme générique pour nommer une action 	maitrisée par l’investigateur et qui vise à améliorer la santé 	des personnes</a:t>
            </a:r>
            <a:r>
              <a:rPr kumimoji="1" lang="fr-FR" b="1" dirty="0">
                <a:latin typeface="+mn-lt"/>
              </a:rPr>
              <a:t> </a:t>
            </a:r>
          </a:p>
          <a:p>
            <a:pPr marL="342900" indent="-342900">
              <a:buFont typeface="Arial" panose="020B0604020202020204" pitchFamily="34" charset="0"/>
              <a:buChar char="•"/>
            </a:pPr>
            <a:endParaRPr kumimoji="1" lang="fr-FR" dirty="0">
              <a:latin typeface="+mn-lt"/>
            </a:endParaRPr>
          </a:p>
          <a:p>
            <a:r>
              <a:rPr kumimoji="1" lang="fr-FR" b="1" dirty="0">
                <a:latin typeface="+mn-lt"/>
              </a:rPr>
              <a:t>4. « </a:t>
            </a:r>
            <a:r>
              <a:rPr kumimoji="1" lang="fr-FR" b="1" dirty="0" err="1">
                <a:latin typeface="+mn-lt"/>
              </a:rPr>
              <a:t>Outcome</a:t>
            </a:r>
            <a:r>
              <a:rPr kumimoji="1" lang="fr-FR" b="1" dirty="0">
                <a:latin typeface="+mn-lt"/>
              </a:rPr>
              <a:t>» (= Critère de Jugement) : Maladie ou état de santé sur lequel on pense que « E » a un impact</a:t>
            </a:r>
          </a:p>
          <a:p>
            <a:pPr marL="171450" indent="-171450">
              <a:buFontTx/>
              <a:buChar char="-"/>
            </a:pPr>
            <a:endParaRPr kumimoji="1" lang="fr-FR" b="1" dirty="0">
              <a:latin typeface="+mn-lt"/>
            </a:endParaRPr>
          </a:p>
        </p:txBody>
      </p:sp>
      <p:sp>
        <p:nvSpPr>
          <p:cNvPr id="3" name="Titre 1"/>
          <p:cNvSpPr txBox="1">
            <a:spLocks/>
          </p:cNvSpPr>
          <p:nvPr/>
        </p:nvSpPr>
        <p:spPr>
          <a:xfrm>
            <a:off x="318840" y="188640"/>
            <a:ext cx="8782298" cy="1143000"/>
          </a:xfrm>
          <a:prstGeom prst="rect">
            <a:avLst/>
          </a:prstGeom>
        </p:spPr>
        <p:txBody>
          <a:bodyPr>
            <a:noAutofit/>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3. « E » l’élément étudié </a:t>
            </a:r>
          </a:p>
          <a:p>
            <a:pPr>
              <a:defRPr/>
            </a:pPr>
            <a:r>
              <a:rPr lang="fr-FR" sz="2000" b="1" dirty="0"/>
              <a:t>&amp;</a:t>
            </a:r>
          </a:p>
          <a:p>
            <a:pPr>
              <a:defRPr/>
            </a:pPr>
            <a:r>
              <a:rPr lang="fr-FR" sz="3200" b="1" dirty="0"/>
              <a:t>4. « O » l’</a:t>
            </a:r>
            <a:r>
              <a:rPr lang="fr-FR" sz="3200" b="1" dirty="0" err="1"/>
              <a:t>Outcome</a:t>
            </a:r>
            <a:r>
              <a:rPr lang="fr-FR" sz="3200" b="1" dirty="0"/>
              <a:t> (Critère de jugement)</a:t>
            </a:r>
          </a:p>
        </p:txBody>
      </p:sp>
      <p:sp>
        <p:nvSpPr>
          <p:cNvPr id="5" name="Espace réservé du numéro de diapositive 4">
            <a:extLst>
              <a:ext uri="{FF2B5EF4-FFF2-40B4-BE49-F238E27FC236}">
                <a16:creationId xmlns:a16="http://schemas.microsoft.com/office/drawing/2014/main" id="{879368C6-2197-4136-BB77-619405E2036D}"/>
              </a:ext>
            </a:extLst>
          </p:cNvPr>
          <p:cNvSpPr>
            <a:spLocks noGrp="1"/>
          </p:cNvSpPr>
          <p:nvPr>
            <p:ph type="sldNum" sz="quarter" idx="12"/>
          </p:nvPr>
        </p:nvSpPr>
        <p:spPr>
          <a:xfrm>
            <a:off x="8388424" y="6165304"/>
            <a:ext cx="2133600" cy="365125"/>
          </a:xfrm>
        </p:spPr>
        <p:txBody>
          <a:bodyPr/>
          <a:lstStyle/>
          <a:p>
            <a:pPr>
              <a:defRPr/>
            </a:pPr>
            <a:fld id="{CBAA5B79-964A-4FBC-ABBD-1DB548FEBF53}" type="slidenum">
              <a:rPr lang="fr-FR" altLang="fr-FR" smtClean="0"/>
              <a:pPr>
                <a:defRPr/>
              </a:pPr>
              <a:t>27</a:t>
            </a:fld>
            <a:endParaRPr lang="fr-FR" altLang="fr-FR" dirty="0"/>
          </a:p>
        </p:txBody>
      </p:sp>
      <p:pic>
        <p:nvPicPr>
          <p:cNvPr id="51227" name="Picture 28" descr="C:\Documents and Settings\occellipa\Mes documents\Mes images\Important.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45438" y="2740"/>
            <a:ext cx="11557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Son enregistré">
            <a:hlinkClick r:id="" action="ppaction://media"/>
            <a:extLst>
              <a:ext uri="{FF2B5EF4-FFF2-40B4-BE49-F238E27FC236}">
                <a16:creationId xmlns:a16="http://schemas.microsoft.com/office/drawing/2014/main" id="{0755F1DB-FA6B-4007-9421-B0E775431D8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1890616641"/>
      </p:ext>
    </p:extLst>
  </p:cSld>
  <p:clrMapOvr>
    <a:masterClrMapping/>
  </p:clrMapOvr>
  <p:transition spd="slow" advTm="30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11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C8AC4E3-895D-4A44-86BE-A96DA29B4F36}"/>
              </a:ext>
            </a:extLst>
          </p:cNvPr>
          <p:cNvSpPr/>
          <p:nvPr/>
        </p:nvSpPr>
        <p:spPr>
          <a:xfrm>
            <a:off x="587212" y="1309475"/>
            <a:ext cx="8229600" cy="3046988"/>
          </a:xfrm>
          <a:prstGeom prst="rect">
            <a:avLst/>
          </a:prstGeom>
        </p:spPr>
        <p:txBody>
          <a:bodyPr wrap="square">
            <a:spAutoFit/>
          </a:bodyPr>
          <a:lstStyle/>
          <a:p>
            <a:r>
              <a:rPr kumimoji="1" lang="fr-FR" b="1" dirty="0">
                <a:latin typeface="Calibri" panose="020F0502020204030204" pitchFamily="34" charset="0"/>
                <a:cs typeface="Calibri" panose="020F0502020204030204" pitchFamily="34" charset="0"/>
              </a:rPr>
              <a:t>Population source</a:t>
            </a:r>
            <a:r>
              <a:rPr kumimoji="1" lang="fr-FR" dirty="0">
                <a:latin typeface="Calibri" panose="020F0502020204030204" pitchFamily="34" charset="0"/>
                <a:cs typeface="Calibri" panose="020F0502020204030204" pitchFamily="34" charset="0"/>
              </a:rPr>
              <a:t> </a:t>
            </a:r>
          </a:p>
          <a:p>
            <a:pPr marL="900113" indent="-188913">
              <a:buFont typeface="Arial" panose="020B0604020202020204" pitchFamily="34" charset="0"/>
              <a:buChar char="•"/>
            </a:pPr>
            <a:r>
              <a:rPr kumimoji="1" lang="fr-FR" dirty="0">
                <a:latin typeface="Calibri" panose="020F0502020204030204" pitchFamily="34" charset="0"/>
                <a:cs typeface="Calibri" panose="020F0502020204030204" pitchFamily="34" charset="0"/>
              </a:rPr>
              <a:t>	Définie par les </a:t>
            </a:r>
            <a:r>
              <a:rPr kumimoji="1" lang="fr-FR" b="1" dirty="0">
                <a:latin typeface="Calibri" panose="020F0502020204030204" pitchFamily="34" charset="0"/>
                <a:cs typeface="Calibri" panose="020F0502020204030204" pitchFamily="34" charset="0"/>
              </a:rPr>
              <a:t>critères d'inclusion </a:t>
            </a:r>
            <a:r>
              <a:rPr kumimoji="1" lang="fr-FR" dirty="0">
                <a:latin typeface="Calibri" panose="020F0502020204030204" pitchFamily="34" charset="0"/>
                <a:cs typeface="Calibri" panose="020F0502020204030204" pitchFamily="34" charset="0"/>
              </a:rPr>
              <a:t>et de </a:t>
            </a:r>
            <a:r>
              <a:rPr kumimoji="1" lang="fr-FR" b="1" dirty="0">
                <a:latin typeface="Calibri" panose="020F0502020204030204" pitchFamily="34" charset="0"/>
                <a:cs typeface="Calibri" panose="020F0502020204030204" pitchFamily="34" charset="0"/>
              </a:rPr>
              <a:t>non inclusion</a:t>
            </a:r>
          </a:p>
          <a:p>
            <a:pPr marL="900113" indent="-188913">
              <a:buFont typeface="Arial" panose="020B0604020202020204" pitchFamily="34" charset="0"/>
              <a:buChar char="•"/>
            </a:pPr>
            <a:r>
              <a:rPr kumimoji="1" lang="fr-FR" dirty="0">
                <a:latin typeface="Calibri" panose="020F0502020204030204" pitchFamily="34" charset="0"/>
                <a:cs typeface="Calibri" panose="020F0502020204030204" pitchFamily="34" charset="0"/>
              </a:rPr>
              <a:t>Section Matériels et Méthodes</a:t>
            </a:r>
          </a:p>
          <a:p>
            <a:r>
              <a:rPr kumimoji="1" lang="fr-FR" b="1" dirty="0">
                <a:latin typeface="Calibri" panose="020F0502020204030204" pitchFamily="34" charset="0"/>
                <a:cs typeface="Calibri" panose="020F0502020204030204" pitchFamily="34" charset="0"/>
              </a:rPr>
              <a:t>Population étudiée = échantillon étudié </a:t>
            </a:r>
            <a:r>
              <a:rPr kumimoji="1" lang="fr-FR" dirty="0">
                <a:latin typeface="Calibri" panose="020F0502020204030204" pitchFamily="34" charset="0"/>
                <a:cs typeface="Calibri" panose="020F0502020204030204" pitchFamily="34" charset="0"/>
              </a:rPr>
              <a:t>	</a:t>
            </a:r>
          </a:p>
          <a:p>
            <a:pPr marL="900113" indent="-188913">
              <a:buFont typeface="Arial" panose="020B0604020202020204" pitchFamily="34" charset="0"/>
              <a:buChar char="•"/>
            </a:pPr>
            <a:r>
              <a:rPr kumimoji="1" lang="fr-FR" dirty="0">
                <a:latin typeface="Calibri" panose="020F0502020204030204" pitchFamily="34" charset="0"/>
                <a:cs typeface="Calibri" panose="020F0502020204030204" pitchFamily="34" charset="0"/>
              </a:rPr>
              <a:t>	Participants à l’étude</a:t>
            </a:r>
          </a:p>
          <a:p>
            <a:pPr marL="900113" indent="-188913">
              <a:buFont typeface="Arial" panose="020B0604020202020204" pitchFamily="34" charset="0"/>
              <a:buChar char="•"/>
            </a:pPr>
            <a:r>
              <a:rPr kumimoji="1" lang="fr-FR" dirty="0">
                <a:latin typeface="Calibri" panose="020F0502020204030204" pitchFamily="34" charset="0"/>
                <a:cs typeface="Calibri" panose="020F0502020204030204" pitchFamily="34" charset="0"/>
              </a:rPr>
              <a:t>	Section Résultats (Tableau 1)</a:t>
            </a:r>
          </a:p>
          <a:p>
            <a:pPr marL="900113" indent="-188913">
              <a:buFont typeface="Arial" panose="020B0604020202020204" pitchFamily="34" charset="0"/>
              <a:buChar char="•"/>
            </a:pPr>
            <a:endParaRPr kumimoji="1" lang="fr-FR" dirty="0">
              <a:latin typeface="Times New Roman" pitchFamily="18" charset="0"/>
            </a:endParaRPr>
          </a:p>
          <a:p>
            <a:endParaRPr lang="fr-FR" dirty="0"/>
          </a:p>
        </p:txBody>
      </p:sp>
      <p:sp>
        <p:nvSpPr>
          <p:cNvPr id="3" name="Titre 1"/>
          <p:cNvSpPr txBox="1">
            <a:spLocks/>
          </p:cNvSpPr>
          <p:nvPr/>
        </p:nvSpPr>
        <p:spPr>
          <a:xfrm>
            <a:off x="158824" y="361822"/>
            <a:ext cx="8826351"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Population source et population étudié(e)</a:t>
            </a:r>
          </a:p>
        </p:txBody>
      </p:sp>
      <p:grpSp>
        <p:nvGrpSpPr>
          <p:cNvPr id="13" name="Groupe 12">
            <a:extLst>
              <a:ext uri="{FF2B5EF4-FFF2-40B4-BE49-F238E27FC236}">
                <a16:creationId xmlns:a16="http://schemas.microsoft.com/office/drawing/2014/main" id="{4F3DEDA2-BC48-4479-B413-20FC78790DC0}"/>
              </a:ext>
            </a:extLst>
          </p:cNvPr>
          <p:cNvGrpSpPr/>
          <p:nvPr/>
        </p:nvGrpSpPr>
        <p:grpSpPr>
          <a:xfrm>
            <a:off x="611560" y="3861048"/>
            <a:ext cx="8145462" cy="2500313"/>
            <a:chOff x="642938" y="3074541"/>
            <a:chExt cx="8145462" cy="2500313"/>
          </a:xfrm>
        </p:grpSpPr>
        <p:sp>
          <p:nvSpPr>
            <p:cNvPr id="6" name="ZoneTexte 5"/>
            <p:cNvSpPr txBox="1"/>
            <p:nvPr/>
          </p:nvSpPr>
          <p:spPr>
            <a:xfrm>
              <a:off x="3643313" y="3145979"/>
              <a:ext cx="5145087" cy="1200150"/>
            </a:xfrm>
            <a:prstGeom prst="rect">
              <a:avLst/>
            </a:prstGeom>
            <a:solidFill>
              <a:schemeClr val="tx2">
                <a:lumMod val="60000"/>
                <a:lumOff val="40000"/>
              </a:schemeClr>
            </a:solidFill>
            <a:ln>
              <a:solidFill>
                <a:schemeClr val="accent1">
                  <a:shade val="50000"/>
                </a:schemeClr>
              </a:solidFill>
            </a:ln>
          </p:spPr>
          <p:txBody>
            <a:bodyPr>
              <a:spAutoFit/>
            </a:bodyPr>
            <a:lstStyle/>
            <a:p>
              <a:pPr>
                <a:defRPr/>
              </a:pPr>
              <a:r>
                <a:rPr lang="fr-FR" dirty="0">
                  <a:solidFill>
                    <a:schemeClr val="lt1"/>
                  </a:solidFill>
                  <a:latin typeface="+mn-lt"/>
                </a:rPr>
                <a:t>Population au sein de laquelle va être constitué l’échantillon étudié:</a:t>
              </a:r>
            </a:p>
            <a:p>
              <a:pPr>
                <a:defRPr/>
              </a:pPr>
              <a:r>
                <a:rPr lang="fr-FR" dirty="0">
                  <a:solidFill>
                    <a:schemeClr val="lt1"/>
                  </a:solidFill>
                  <a:latin typeface="+mn-lt"/>
                </a:rPr>
                <a:t>Critères d’inclusion et de non inclusion</a:t>
              </a:r>
            </a:p>
          </p:txBody>
        </p:sp>
        <p:sp>
          <p:nvSpPr>
            <p:cNvPr id="7" name="Rectangle à coins arrondis 6"/>
            <p:cNvSpPr/>
            <p:nvPr/>
          </p:nvSpPr>
          <p:spPr>
            <a:xfrm>
              <a:off x="642938" y="3074541"/>
              <a:ext cx="2571750" cy="25003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fr-FR" dirty="0"/>
                <a:t>Population source</a:t>
              </a:r>
            </a:p>
          </p:txBody>
        </p:sp>
        <p:sp>
          <p:nvSpPr>
            <p:cNvPr id="8" name="Rectangle à coins arrondis 7"/>
            <p:cNvSpPr/>
            <p:nvPr/>
          </p:nvSpPr>
          <p:spPr>
            <a:xfrm>
              <a:off x="1116013" y="4503291"/>
              <a:ext cx="1527175" cy="86677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000" b="1" dirty="0">
                  <a:solidFill>
                    <a:schemeClr val="tx1"/>
                  </a:solidFill>
                </a:rPr>
                <a:t>Population/Échantillon étudié</a:t>
              </a:r>
            </a:p>
          </p:txBody>
        </p:sp>
        <p:sp>
          <p:nvSpPr>
            <p:cNvPr id="9" name="Flèche droite 8"/>
            <p:cNvSpPr/>
            <p:nvPr/>
          </p:nvSpPr>
          <p:spPr>
            <a:xfrm rot="10800000">
              <a:off x="3214688" y="3261866"/>
              <a:ext cx="428625" cy="5000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ZoneTexte 10"/>
            <p:cNvSpPr txBox="1"/>
            <p:nvPr/>
          </p:nvSpPr>
          <p:spPr>
            <a:xfrm>
              <a:off x="3643313" y="4415979"/>
              <a:ext cx="5145087" cy="1077912"/>
            </a:xfrm>
            <a:prstGeom prst="rect">
              <a:avLst/>
            </a:prstGeom>
            <a:solidFill>
              <a:srgbClr val="FFC000"/>
            </a:solidFill>
            <a:ln>
              <a:solidFill>
                <a:schemeClr val="accent1">
                  <a:shade val="50000"/>
                </a:schemeClr>
              </a:solidFill>
            </a:ln>
          </p:spPr>
          <p:txBody>
            <a:bodyPr>
              <a:spAutoFit/>
            </a:bodyPr>
            <a:lstStyle/>
            <a:p>
              <a:pPr>
                <a:defRPr/>
              </a:pPr>
              <a:endParaRPr lang="fr-FR" sz="2000" dirty="0">
                <a:latin typeface="+mn-lt"/>
              </a:endParaRPr>
            </a:p>
            <a:p>
              <a:pPr>
                <a:defRPr/>
              </a:pPr>
              <a:r>
                <a:rPr lang="fr-FR" b="1" dirty="0">
                  <a:latin typeface="+mn-lt"/>
                </a:rPr>
                <a:t>Sujets inclus « </a:t>
              </a:r>
              <a:r>
                <a:rPr lang="fr-FR" b="1" i="1" dirty="0">
                  <a:latin typeface="+mn-lt"/>
                </a:rPr>
                <a:t>in fine</a:t>
              </a:r>
              <a:r>
                <a:rPr lang="fr-FR" b="1" dirty="0">
                  <a:latin typeface="+mn-lt"/>
                </a:rPr>
                <a:t> » dans l’étude</a:t>
              </a:r>
            </a:p>
            <a:p>
              <a:pPr>
                <a:defRPr/>
              </a:pPr>
              <a:endParaRPr lang="fr-FR" sz="2000" dirty="0">
                <a:latin typeface="+mn-lt"/>
              </a:endParaRPr>
            </a:p>
          </p:txBody>
        </p:sp>
        <p:sp>
          <p:nvSpPr>
            <p:cNvPr id="12" name="Flèche droite 11"/>
            <p:cNvSpPr/>
            <p:nvPr/>
          </p:nvSpPr>
          <p:spPr>
            <a:xfrm rot="10800000">
              <a:off x="2643188" y="4531866"/>
              <a:ext cx="1000125" cy="50006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sp>
        <p:nvSpPr>
          <p:cNvPr id="4" name="Espace réservé du numéro de diapositive 3">
            <a:extLst>
              <a:ext uri="{FF2B5EF4-FFF2-40B4-BE49-F238E27FC236}">
                <a16:creationId xmlns:a16="http://schemas.microsoft.com/office/drawing/2014/main" id="{75A18878-C02B-43D9-A2E5-C4D6CD3FB77B}"/>
              </a:ext>
            </a:extLst>
          </p:cNvPr>
          <p:cNvSpPr>
            <a:spLocks noGrp="1"/>
          </p:cNvSpPr>
          <p:nvPr>
            <p:ph type="sldNum" sz="quarter" idx="12"/>
          </p:nvPr>
        </p:nvSpPr>
        <p:spPr>
          <a:xfrm>
            <a:off x="8686800" y="5103366"/>
            <a:ext cx="2133600" cy="365125"/>
          </a:xfrm>
        </p:spPr>
        <p:txBody>
          <a:bodyPr/>
          <a:lstStyle/>
          <a:p>
            <a:pPr>
              <a:defRPr/>
            </a:pPr>
            <a:fld id="{CBAA5B79-964A-4FBC-ABBD-1DB548FEBF53}" type="slidenum">
              <a:rPr lang="fr-FR" altLang="fr-FR" smtClean="0"/>
              <a:pPr>
                <a:defRPr/>
              </a:pPr>
              <a:t>28</a:t>
            </a:fld>
            <a:endParaRPr lang="fr-FR" altLang="fr-FR" dirty="0"/>
          </a:p>
        </p:txBody>
      </p:sp>
      <p:pic>
        <p:nvPicPr>
          <p:cNvPr id="14" name="Son enregistré">
            <a:hlinkClick r:id="" action="ppaction://media"/>
            <a:extLst>
              <a:ext uri="{FF2B5EF4-FFF2-40B4-BE49-F238E27FC236}">
                <a16:creationId xmlns:a16="http://schemas.microsoft.com/office/drawing/2014/main" id="{724124B0-EE27-4CCB-9D5A-572A9956B7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690152905"/>
      </p:ext>
    </p:extLst>
  </p:cSld>
  <p:clrMapOvr>
    <a:masterClrMapping/>
  </p:clrMapOvr>
  <p:transition spd="slow" advTm="28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73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57200" y="27463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Exemple</a:t>
            </a:r>
          </a:p>
        </p:txBody>
      </p:sp>
      <p:sp>
        <p:nvSpPr>
          <p:cNvPr id="4" name="Espace réservé du numéro de diapositive 3">
            <a:extLst>
              <a:ext uri="{FF2B5EF4-FFF2-40B4-BE49-F238E27FC236}">
                <a16:creationId xmlns:a16="http://schemas.microsoft.com/office/drawing/2014/main" id="{323C5EDA-809A-4919-82A2-8E3008F0C8C2}"/>
              </a:ext>
            </a:extLst>
          </p:cNvPr>
          <p:cNvSpPr>
            <a:spLocks noGrp="1"/>
          </p:cNvSpPr>
          <p:nvPr>
            <p:ph type="sldNum" sz="quarter" idx="12"/>
          </p:nvPr>
        </p:nvSpPr>
        <p:spPr>
          <a:xfrm>
            <a:off x="8520197" y="6497637"/>
            <a:ext cx="2133600" cy="365125"/>
          </a:xfrm>
        </p:spPr>
        <p:txBody>
          <a:bodyPr/>
          <a:lstStyle/>
          <a:p>
            <a:pPr>
              <a:defRPr/>
            </a:pPr>
            <a:fld id="{CBAA5B79-964A-4FBC-ABBD-1DB548FEBF53}" type="slidenum">
              <a:rPr lang="fr-FR" altLang="fr-FR" smtClean="0"/>
              <a:pPr>
                <a:defRPr/>
              </a:pPr>
              <a:t>29</a:t>
            </a:fld>
            <a:endParaRPr lang="fr-FR" altLang="fr-FR" dirty="0"/>
          </a:p>
        </p:txBody>
      </p:sp>
      <p:grpSp>
        <p:nvGrpSpPr>
          <p:cNvPr id="14" name="Groupe 13">
            <a:extLst>
              <a:ext uri="{FF2B5EF4-FFF2-40B4-BE49-F238E27FC236}">
                <a16:creationId xmlns:a16="http://schemas.microsoft.com/office/drawing/2014/main" id="{3307FC55-7C1C-4807-A418-C3BF09BC594A}"/>
              </a:ext>
            </a:extLst>
          </p:cNvPr>
          <p:cNvGrpSpPr/>
          <p:nvPr/>
        </p:nvGrpSpPr>
        <p:grpSpPr>
          <a:xfrm>
            <a:off x="618416" y="1210051"/>
            <a:ext cx="8145462" cy="5373311"/>
            <a:chOff x="642938" y="3074541"/>
            <a:chExt cx="8145462" cy="5373311"/>
          </a:xfrm>
        </p:grpSpPr>
        <p:sp>
          <p:nvSpPr>
            <p:cNvPr id="19" name="ZoneTexte 18">
              <a:extLst>
                <a:ext uri="{FF2B5EF4-FFF2-40B4-BE49-F238E27FC236}">
                  <a16:creationId xmlns:a16="http://schemas.microsoft.com/office/drawing/2014/main" id="{BFCB23C8-855D-4CC6-B1D4-9B341690DB54}"/>
                </a:ext>
              </a:extLst>
            </p:cNvPr>
            <p:cNvSpPr txBox="1"/>
            <p:nvPr/>
          </p:nvSpPr>
          <p:spPr>
            <a:xfrm>
              <a:off x="3643313" y="4415979"/>
              <a:ext cx="5145087" cy="4031873"/>
            </a:xfrm>
            <a:prstGeom prst="rect">
              <a:avLst/>
            </a:prstGeom>
            <a:solidFill>
              <a:srgbClr val="FFC000"/>
            </a:solidFill>
            <a:ln>
              <a:solidFill>
                <a:schemeClr val="accent1">
                  <a:shade val="50000"/>
                </a:schemeClr>
              </a:solidFill>
            </a:ln>
          </p:spPr>
          <p:txBody>
            <a:bodyPr>
              <a:spAutoFit/>
            </a:bodyPr>
            <a:lstStyle/>
            <a:p>
              <a:pPr>
                <a:defRPr/>
              </a:pPr>
              <a:endParaRPr lang="fr-FR" sz="2000" dirty="0">
                <a:latin typeface="+mn-lt"/>
              </a:endParaRPr>
            </a:p>
            <a:p>
              <a:pPr>
                <a:defRPr/>
              </a:pPr>
              <a:r>
                <a:rPr lang="fr-FR" b="1" dirty="0">
                  <a:latin typeface="+mn-lt"/>
                </a:rPr>
                <a:t>Etude 1 : 2000 enfants, 1200 garçons/800 filles, âge médian 6 mois, nés dans une maternité des HCL entre janvier et août</a:t>
              </a:r>
            </a:p>
            <a:p>
              <a:pPr>
                <a:defRPr/>
              </a:pPr>
              <a:endParaRPr lang="fr-FR" b="1" dirty="0">
                <a:latin typeface="+mn-lt"/>
              </a:endParaRPr>
            </a:p>
            <a:p>
              <a:pPr>
                <a:defRPr/>
              </a:pPr>
              <a:r>
                <a:rPr lang="fr-FR" b="1" dirty="0">
                  <a:latin typeface="+mn-lt"/>
                </a:rPr>
                <a:t>Etude 2 : 10.000 enfants, 5000 garçons/5000 filles, âge médian 10 mois, nés dans 10 maternités françaises entre janvier et décembre</a:t>
              </a:r>
            </a:p>
            <a:p>
              <a:pPr>
                <a:defRPr/>
              </a:pPr>
              <a:endParaRPr lang="fr-FR" sz="2000" dirty="0">
                <a:latin typeface="+mn-lt"/>
              </a:endParaRPr>
            </a:p>
          </p:txBody>
        </p:sp>
        <p:sp>
          <p:nvSpPr>
            <p:cNvPr id="15" name="ZoneTexte 14">
              <a:extLst>
                <a:ext uri="{FF2B5EF4-FFF2-40B4-BE49-F238E27FC236}">
                  <a16:creationId xmlns:a16="http://schemas.microsoft.com/office/drawing/2014/main" id="{6AD49DA6-89D5-496D-814F-4322820CBE69}"/>
                </a:ext>
              </a:extLst>
            </p:cNvPr>
            <p:cNvSpPr txBox="1"/>
            <p:nvPr/>
          </p:nvSpPr>
          <p:spPr>
            <a:xfrm>
              <a:off x="3643313" y="3145979"/>
              <a:ext cx="5145087" cy="830997"/>
            </a:xfrm>
            <a:prstGeom prst="rect">
              <a:avLst/>
            </a:prstGeom>
            <a:solidFill>
              <a:schemeClr val="tx2">
                <a:lumMod val="60000"/>
                <a:lumOff val="40000"/>
              </a:schemeClr>
            </a:solidFill>
            <a:ln>
              <a:solidFill>
                <a:schemeClr val="accent1">
                  <a:shade val="50000"/>
                </a:schemeClr>
              </a:solidFill>
            </a:ln>
          </p:spPr>
          <p:txBody>
            <a:bodyPr>
              <a:spAutoFit/>
            </a:bodyPr>
            <a:lstStyle/>
            <a:p>
              <a:pPr>
                <a:defRPr/>
              </a:pPr>
              <a:r>
                <a:rPr lang="fr-FR" dirty="0">
                  <a:solidFill>
                    <a:schemeClr val="lt1"/>
                  </a:solidFill>
                  <a:latin typeface="+mn-lt"/>
                </a:rPr>
                <a:t>Nourrissons, de 3 mois à 2 ans, en bonne santé </a:t>
              </a:r>
            </a:p>
          </p:txBody>
        </p:sp>
        <p:sp>
          <p:nvSpPr>
            <p:cNvPr id="16" name="Rectangle à coins arrondis 6">
              <a:extLst>
                <a:ext uri="{FF2B5EF4-FFF2-40B4-BE49-F238E27FC236}">
                  <a16:creationId xmlns:a16="http://schemas.microsoft.com/office/drawing/2014/main" id="{F4EFB08C-26E0-4955-8BF1-1D10525C6D05}"/>
                </a:ext>
              </a:extLst>
            </p:cNvPr>
            <p:cNvSpPr/>
            <p:nvPr/>
          </p:nvSpPr>
          <p:spPr>
            <a:xfrm>
              <a:off x="642938" y="3074541"/>
              <a:ext cx="2571750" cy="25003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fr-FR" dirty="0"/>
                <a:t>Population source</a:t>
              </a:r>
            </a:p>
          </p:txBody>
        </p:sp>
        <p:sp>
          <p:nvSpPr>
            <p:cNvPr id="17" name="Rectangle à coins arrondis 7">
              <a:extLst>
                <a:ext uri="{FF2B5EF4-FFF2-40B4-BE49-F238E27FC236}">
                  <a16:creationId xmlns:a16="http://schemas.microsoft.com/office/drawing/2014/main" id="{200A71CF-15FE-40A6-A668-A254B80F0FC3}"/>
                </a:ext>
              </a:extLst>
            </p:cNvPr>
            <p:cNvSpPr/>
            <p:nvPr/>
          </p:nvSpPr>
          <p:spPr>
            <a:xfrm>
              <a:off x="1116013" y="4503291"/>
              <a:ext cx="1527175" cy="86677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000" b="1" dirty="0">
                  <a:solidFill>
                    <a:schemeClr val="tx1"/>
                  </a:solidFill>
                </a:rPr>
                <a:t>Population/Échantillon étudié</a:t>
              </a:r>
            </a:p>
          </p:txBody>
        </p:sp>
        <p:sp>
          <p:nvSpPr>
            <p:cNvPr id="18" name="Flèche droite 8">
              <a:extLst>
                <a:ext uri="{FF2B5EF4-FFF2-40B4-BE49-F238E27FC236}">
                  <a16:creationId xmlns:a16="http://schemas.microsoft.com/office/drawing/2014/main" id="{6AD63522-2916-4826-B10E-26A0EE97B33C}"/>
                </a:ext>
              </a:extLst>
            </p:cNvPr>
            <p:cNvSpPr/>
            <p:nvPr/>
          </p:nvSpPr>
          <p:spPr>
            <a:xfrm rot="10800000">
              <a:off x="3214688" y="3261866"/>
              <a:ext cx="428625" cy="5000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0" name="Flèche droite 11">
              <a:extLst>
                <a:ext uri="{FF2B5EF4-FFF2-40B4-BE49-F238E27FC236}">
                  <a16:creationId xmlns:a16="http://schemas.microsoft.com/office/drawing/2014/main" id="{D24C7A92-13EA-4CC3-85B2-EB0676A20AB8}"/>
                </a:ext>
              </a:extLst>
            </p:cNvPr>
            <p:cNvSpPr/>
            <p:nvPr/>
          </p:nvSpPr>
          <p:spPr>
            <a:xfrm rot="10800000">
              <a:off x="2643188" y="4531866"/>
              <a:ext cx="1000125" cy="50006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pic>
        <p:nvPicPr>
          <p:cNvPr id="8" name="Son enregistré">
            <a:hlinkClick r:id="" action="ppaction://media"/>
            <a:extLst>
              <a:ext uri="{FF2B5EF4-FFF2-40B4-BE49-F238E27FC236}">
                <a16:creationId xmlns:a16="http://schemas.microsoft.com/office/drawing/2014/main" id="{BF40F0EA-B38B-496C-B2CF-60B4A177AF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84637" y="3019113"/>
            <a:ext cx="487363" cy="487363"/>
          </a:xfrm>
          <a:prstGeom prst="rect">
            <a:avLst/>
          </a:prstGeom>
        </p:spPr>
      </p:pic>
    </p:spTree>
    <p:extLst>
      <p:ext uri="{BB962C8B-B14F-4D97-AF65-F5344CB8AC3E}">
        <p14:creationId xmlns:p14="http://schemas.microsoft.com/office/powerpoint/2010/main" val="2123382910"/>
      </p:ext>
    </p:extLst>
  </p:cSld>
  <p:clrMapOvr>
    <a:masterClrMapping/>
  </p:clrMapOvr>
  <p:transition spd="slow" advTm="4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11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864C795-B0CE-4BC6-8262-FF2FF657A65D}"/>
              </a:ext>
            </a:extLst>
          </p:cNvPr>
          <p:cNvSpPr>
            <a:spLocks noGrp="1"/>
          </p:cNvSpPr>
          <p:nvPr>
            <p:ph type="sldNum" sz="quarter" idx="12"/>
          </p:nvPr>
        </p:nvSpPr>
        <p:spPr/>
        <p:txBody>
          <a:bodyPr/>
          <a:lstStyle/>
          <a:p>
            <a:pPr>
              <a:defRPr/>
            </a:pPr>
            <a:fld id="{5B83D243-C88B-4248-BC22-037D82126A6D}" type="slidenum">
              <a:rPr lang="fr-FR" altLang="fr-FR" smtClean="0"/>
              <a:pPr>
                <a:defRPr/>
              </a:pPr>
              <a:t>3</a:t>
            </a:fld>
            <a:endParaRPr lang="fr-FR" altLang="fr-FR"/>
          </a:p>
        </p:txBody>
      </p:sp>
      <p:sp>
        <p:nvSpPr>
          <p:cNvPr id="5" name="Titre 1">
            <a:extLst>
              <a:ext uri="{FF2B5EF4-FFF2-40B4-BE49-F238E27FC236}">
                <a16:creationId xmlns:a16="http://schemas.microsoft.com/office/drawing/2014/main" id="{37889FBC-E19A-4359-9BED-DFAED23E0866}"/>
              </a:ext>
            </a:extLst>
          </p:cNvPr>
          <p:cNvSpPr txBox="1">
            <a:spLocks/>
          </p:cNvSpPr>
          <p:nvPr/>
        </p:nvSpPr>
        <p:spPr bwMode="auto">
          <a:xfrm>
            <a:off x="533622" y="260648"/>
            <a:ext cx="8153177" cy="720080"/>
          </a:xfrm>
          <a:prstGeom prst="rect">
            <a:avLst/>
          </a:prstGeom>
          <a:noFill/>
          <a:ln>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r>
              <a:rPr lang="fr-FR" altLang="fr-FR" sz="3200" dirty="0"/>
              <a:t>Consignes pour les ED</a:t>
            </a:r>
          </a:p>
        </p:txBody>
      </p:sp>
      <p:sp>
        <p:nvSpPr>
          <p:cNvPr id="7" name="Rectangle 6">
            <a:extLst>
              <a:ext uri="{FF2B5EF4-FFF2-40B4-BE49-F238E27FC236}">
                <a16:creationId xmlns:a16="http://schemas.microsoft.com/office/drawing/2014/main" id="{AC16B9E4-6219-4887-8CB8-4D347023765D}"/>
              </a:ext>
            </a:extLst>
          </p:cNvPr>
          <p:cNvSpPr/>
          <p:nvPr/>
        </p:nvSpPr>
        <p:spPr>
          <a:xfrm>
            <a:off x="533623" y="1147385"/>
            <a:ext cx="8153177" cy="1261884"/>
          </a:xfrm>
          <a:prstGeom prst="rect">
            <a:avLst/>
          </a:prstGeom>
          <a:ln>
            <a:solidFill>
              <a:schemeClr val="accent1"/>
            </a:solidFill>
          </a:ln>
        </p:spPr>
        <p:txBody>
          <a:bodyPr wrap="square">
            <a:spAutoFit/>
          </a:bodyPr>
          <a:lstStyle/>
          <a:p>
            <a:r>
              <a:rPr lang="fr-FR" sz="2000" b="1" dirty="0">
                <a:latin typeface="Calibri" panose="020F0502020204030204" pitchFamily="34" charset="0"/>
                <a:cs typeface="Calibri" panose="020F0502020204030204" pitchFamily="34" charset="0"/>
              </a:rPr>
              <a:t>AVANT l’ED: Aller sur </a:t>
            </a:r>
            <a:r>
              <a:rPr lang="fr-FR" sz="2000" b="1" dirty="0" err="1">
                <a:latin typeface="Calibri" panose="020F0502020204030204" pitchFamily="34" charset="0"/>
                <a:cs typeface="Calibri" panose="020F0502020204030204" pitchFamily="34" charset="0"/>
              </a:rPr>
              <a:t>moodle</a:t>
            </a:r>
            <a:r>
              <a:rPr lang="fr-FR" sz="2000" b="1" dirty="0">
                <a:latin typeface="Calibri" panose="020F0502020204030204" pitchFamily="34" charset="0"/>
                <a:cs typeface="Calibri" panose="020F0502020204030204" pitchFamily="34" charset="0"/>
              </a:rPr>
              <a:t> avant chaque ED +++</a:t>
            </a:r>
          </a:p>
          <a:p>
            <a:r>
              <a:rPr lang="fr-FR" sz="2000" b="1" dirty="0">
                <a:latin typeface="Calibri" panose="020F0502020204030204" pitchFamily="34" charset="0"/>
                <a:cs typeface="Calibri" panose="020F0502020204030204" pitchFamily="34" charset="0"/>
              </a:rPr>
              <a:t>Lire l’article en amont de l’ED obligatoirement </a:t>
            </a:r>
            <a:r>
              <a:rPr lang="fr-FR" sz="1800" dirty="0">
                <a:latin typeface="Calibri" panose="020F0502020204030204" pitchFamily="34" charset="0"/>
                <a:cs typeface="Calibri" panose="020F0502020204030204" pitchFamily="34" charset="0"/>
              </a:rPr>
              <a:t>: </a:t>
            </a:r>
            <a:r>
              <a:rPr lang="fr-FR" sz="1800" b="1" dirty="0">
                <a:latin typeface="Calibri" panose="020F0502020204030204" pitchFamily="34" charset="0"/>
                <a:cs typeface="Calibri" panose="020F0502020204030204" pitchFamily="34" charset="0"/>
              </a:rPr>
              <a:t>en particulier l’introduction, la méthodes et le § « Baseline </a:t>
            </a:r>
            <a:r>
              <a:rPr lang="fr-FR" sz="1800" b="1" dirty="0" err="1">
                <a:latin typeface="Calibri" panose="020F0502020204030204" pitchFamily="34" charset="0"/>
                <a:cs typeface="Calibri" panose="020F0502020204030204" pitchFamily="34" charset="0"/>
              </a:rPr>
              <a:t>characteristics</a:t>
            </a:r>
            <a:r>
              <a:rPr lang="fr-FR" sz="1800" b="1" dirty="0">
                <a:latin typeface="Calibri" panose="020F0502020204030204" pitchFamily="34" charset="0"/>
                <a:cs typeface="Calibri" panose="020F0502020204030204" pitchFamily="34" charset="0"/>
              </a:rPr>
              <a:t> et </a:t>
            </a:r>
            <a:r>
              <a:rPr lang="fr-FR" sz="1800" b="1" dirty="0" err="1">
                <a:latin typeface="Calibri" panose="020F0502020204030204" pitchFamily="34" charset="0"/>
                <a:cs typeface="Calibri" panose="020F0502020204030204" pitchFamily="34" charset="0"/>
              </a:rPr>
              <a:t>Organic</a:t>
            </a:r>
            <a:r>
              <a:rPr lang="fr-FR" sz="1800" b="1" dirty="0">
                <a:latin typeface="Calibri" panose="020F0502020204030204" pitchFamily="34" charset="0"/>
                <a:cs typeface="Calibri" panose="020F0502020204030204" pitchFamily="34" charset="0"/>
              </a:rPr>
              <a:t> Food …. » , et Tableaux 1 et 2</a:t>
            </a:r>
          </a:p>
          <a:p>
            <a:r>
              <a:rPr lang="fr-FR" sz="1800" b="1" dirty="0">
                <a:latin typeface="Calibri" panose="020F0502020204030204" pitchFamily="34" charset="0"/>
                <a:cs typeface="Calibri" panose="020F0502020204030204" pitchFamily="34" charset="0"/>
              </a:rPr>
              <a:t>Vous n’aurez pas le temps de lire l’article pendant l’ED </a:t>
            </a:r>
          </a:p>
        </p:txBody>
      </p:sp>
      <p:sp>
        <p:nvSpPr>
          <p:cNvPr id="8" name="Rectangle 1">
            <a:extLst>
              <a:ext uri="{FF2B5EF4-FFF2-40B4-BE49-F238E27FC236}">
                <a16:creationId xmlns:a16="http://schemas.microsoft.com/office/drawing/2014/main" id="{CED85617-86BE-4ED7-888E-D925C8188840}"/>
              </a:ext>
            </a:extLst>
          </p:cNvPr>
          <p:cNvSpPr>
            <a:spLocks noChangeArrowheads="1"/>
          </p:cNvSpPr>
          <p:nvPr/>
        </p:nvSpPr>
        <p:spPr bwMode="auto">
          <a:xfrm>
            <a:off x="0" y="5601434"/>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fr-FR" altLang="fr-FR" sz="2000" b="1" dirty="0">
              <a:solidFill>
                <a:srgbClr val="0000FF"/>
              </a:solidFill>
              <a:latin typeface="Times" panose="02020603050405020304" pitchFamily="18" charset="0"/>
              <a:cs typeface="Times New Roman" panose="02020603050405020304" pitchFamily="18" charset="0"/>
            </a:endParaRPr>
          </a:p>
          <a:p>
            <a:pPr algn="ctr">
              <a:spcBef>
                <a:spcPct val="0"/>
              </a:spcBef>
              <a:buFontTx/>
              <a:buNone/>
            </a:pPr>
            <a:r>
              <a:rPr lang="fr-FR" altLang="fr-FR" sz="2000" b="1" dirty="0">
                <a:solidFill>
                  <a:srgbClr val="0000FF"/>
                </a:solidFill>
                <a:latin typeface="Times" panose="02020603050405020304" pitchFamily="18" charset="0"/>
                <a:cs typeface="Times New Roman" panose="02020603050405020304" pitchFamily="18" charset="0"/>
              </a:rPr>
              <a:t>L</a:t>
            </a:r>
            <a:r>
              <a:rPr lang="fr-FR" altLang="fr-FR" sz="2000" b="1" dirty="0">
                <a:solidFill>
                  <a:srgbClr val="0000FF"/>
                </a:solidFill>
                <a:latin typeface="Garamond" panose="02020404030301010803" pitchFamily="18" charset="0"/>
                <a:cs typeface="Times New Roman" panose="02020603050405020304" pitchFamily="18" charset="0"/>
              </a:rPr>
              <a:t>’</a:t>
            </a:r>
            <a:r>
              <a:rPr lang="fr-FR" altLang="fr-FR" sz="2000" b="1" dirty="0">
                <a:solidFill>
                  <a:srgbClr val="0000FF"/>
                </a:solidFill>
                <a:latin typeface="Times" panose="02020603050405020304" pitchFamily="18" charset="0"/>
                <a:cs typeface="Times New Roman" panose="02020603050405020304" pitchFamily="18" charset="0"/>
              </a:rPr>
              <a:t>affectation dans le groupe d</a:t>
            </a:r>
            <a:r>
              <a:rPr lang="fr-FR" altLang="fr-FR" sz="2000" b="1" dirty="0">
                <a:solidFill>
                  <a:srgbClr val="0000FF"/>
                </a:solidFill>
                <a:latin typeface="Garamond" panose="02020404030301010803" pitchFamily="18" charset="0"/>
                <a:cs typeface="Times New Roman" panose="02020603050405020304" pitchFamily="18" charset="0"/>
              </a:rPr>
              <a:t>’</a:t>
            </a:r>
            <a:r>
              <a:rPr lang="fr-FR" altLang="fr-FR" sz="2000" b="1" dirty="0">
                <a:solidFill>
                  <a:srgbClr val="0000FF"/>
                </a:solidFill>
                <a:latin typeface="Times" panose="02020603050405020304" pitchFamily="18" charset="0"/>
                <a:cs typeface="Times New Roman" panose="02020603050405020304" pitchFamily="18" charset="0"/>
              </a:rPr>
              <a:t>ED est </a:t>
            </a:r>
            <a:r>
              <a:rPr lang="fr-FR" altLang="fr-FR" sz="2000" b="1" u="sng" dirty="0">
                <a:solidFill>
                  <a:srgbClr val="0000FF"/>
                </a:solidFill>
                <a:latin typeface="Times" panose="02020603050405020304" pitchFamily="18" charset="0"/>
                <a:cs typeface="Times New Roman" panose="02020603050405020304" pitchFamily="18" charset="0"/>
              </a:rPr>
              <a:t>non modifiable</a:t>
            </a:r>
            <a:r>
              <a:rPr lang="fr-FR" altLang="fr-FR" sz="2000" b="1" dirty="0">
                <a:solidFill>
                  <a:srgbClr val="0000FF"/>
                </a:solidFill>
                <a:latin typeface="Times" panose="02020603050405020304" pitchFamily="18" charset="0"/>
                <a:cs typeface="Times New Roman" panose="02020603050405020304" pitchFamily="18" charset="0"/>
              </a:rPr>
              <a:t> </a:t>
            </a:r>
          </a:p>
        </p:txBody>
      </p:sp>
      <p:sp>
        <p:nvSpPr>
          <p:cNvPr id="3" name="Rectangle 2">
            <a:extLst>
              <a:ext uri="{FF2B5EF4-FFF2-40B4-BE49-F238E27FC236}">
                <a16:creationId xmlns:a16="http://schemas.microsoft.com/office/drawing/2014/main" id="{A1A51EEA-A132-47D2-8C8F-692CCB761A98}"/>
              </a:ext>
            </a:extLst>
          </p:cNvPr>
          <p:cNvSpPr/>
          <p:nvPr/>
        </p:nvSpPr>
        <p:spPr>
          <a:xfrm>
            <a:off x="533622" y="1512510"/>
            <a:ext cx="8153177" cy="90837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7BF9D359-2231-493A-BD25-8790F6C07ADF}"/>
              </a:ext>
            </a:extLst>
          </p:cNvPr>
          <p:cNvSpPr/>
          <p:nvPr/>
        </p:nvSpPr>
        <p:spPr>
          <a:xfrm>
            <a:off x="533621" y="3876724"/>
            <a:ext cx="8153177" cy="2000548"/>
          </a:xfrm>
          <a:prstGeom prst="rect">
            <a:avLst/>
          </a:prstGeom>
          <a:ln w="38100">
            <a:solidFill>
              <a:schemeClr val="accent6">
                <a:lumMod val="60000"/>
                <a:lumOff val="40000"/>
              </a:schemeClr>
            </a:solidFill>
          </a:ln>
        </p:spPr>
        <p:txBody>
          <a:bodyPr wrap="square">
            <a:spAutoFit/>
          </a:bodyPr>
          <a:lstStyle/>
          <a:p>
            <a:r>
              <a:rPr lang="fr-FR" sz="2000" b="1" dirty="0">
                <a:latin typeface="Calibri" panose="020F0502020204030204" pitchFamily="34" charset="0"/>
                <a:cs typeface="Calibri" panose="020F0502020204030204" pitchFamily="34" charset="0"/>
              </a:rPr>
              <a:t>DEROULEMENT DE L’ED du 4/9 (cohorte) et du 11/9 (cas-témoins) </a:t>
            </a:r>
            <a:r>
              <a:rPr lang="fr-FR" dirty="0">
                <a:latin typeface="Calibri" panose="020F0502020204030204" pitchFamily="34" charset="0"/>
                <a:cs typeface="Calibri" panose="020F0502020204030204" pitchFamily="34" charset="0"/>
              </a:rPr>
              <a:t>: </a:t>
            </a:r>
          </a:p>
          <a:p>
            <a:pPr marL="285750" indent="-285750">
              <a:buFontTx/>
              <a:buChar char="-"/>
            </a:pPr>
            <a:r>
              <a:rPr lang="fr-FR" sz="2000" dirty="0">
                <a:latin typeface="Calibri" panose="020F0502020204030204" pitchFamily="34" charset="0"/>
                <a:cs typeface="Calibri" panose="020F0502020204030204" pitchFamily="34" charset="0"/>
              </a:rPr>
              <a:t>Durée de 2h00, étudiants répartis dans des salles par groupe de 100, animation par un enseignant </a:t>
            </a:r>
          </a:p>
          <a:p>
            <a:pPr marL="285750" indent="-285750">
              <a:buFontTx/>
              <a:buChar char="-"/>
            </a:pPr>
            <a:r>
              <a:rPr lang="fr-FR" sz="2000" dirty="0">
                <a:latin typeface="Calibri" panose="020F0502020204030204" pitchFamily="34" charset="0"/>
                <a:cs typeface="Calibri" panose="020F0502020204030204" pitchFamily="34" charset="0"/>
              </a:rPr>
              <a:t>Travail en cours par groupes de 2 : réponse aux questions (QROC et QCM) posés sur l’article pendant 30 min puis correction détaillée 30 min </a:t>
            </a:r>
          </a:p>
          <a:p>
            <a:pPr marL="285750" indent="-285750">
              <a:buFontTx/>
              <a:buChar char="-"/>
            </a:pPr>
            <a:r>
              <a:rPr lang="fr-FR" sz="2000" dirty="0">
                <a:latin typeface="Calibri" panose="020F0502020204030204" pitchFamily="34" charset="0"/>
                <a:cs typeface="Calibri" panose="020F0502020204030204" pitchFamily="34" charset="0"/>
              </a:rPr>
              <a:t>Les étudiants sont sollicités pour présenter la correction</a:t>
            </a:r>
          </a:p>
        </p:txBody>
      </p:sp>
      <p:sp>
        <p:nvSpPr>
          <p:cNvPr id="10" name="Rectangle 9">
            <a:extLst>
              <a:ext uri="{FF2B5EF4-FFF2-40B4-BE49-F238E27FC236}">
                <a16:creationId xmlns:a16="http://schemas.microsoft.com/office/drawing/2014/main" id="{EC7BAC0D-54BD-4CC9-9C32-800B92CD9E97}"/>
              </a:ext>
            </a:extLst>
          </p:cNvPr>
          <p:cNvSpPr/>
          <p:nvPr/>
        </p:nvSpPr>
        <p:spPr>
          <a:xfrm>
            <a:off x="533621" y="2492896"/>
            <a:ext cx="8153177" cy="1292662"/>
          </a:xfrm>
          <a:prstGeom prst="rect">
            <a:avLst/>
          </a:prstGeom>
          <a:ln w="38100">
            <a:solidFill>
              <a:schemeClr val="accent1"/>
            </a:solidFill>
          </a:ln>
        </p:spPr>
        <p:txBody>
          <a:bodyPr wrap="square">
            <a:spAutoFit/>
          </a:bodyPr>
          <a:lstStyle/>
          <a:p>
            <a:r>
              <a:rPr lang="fr-FR" sz="2000" b="1" dirty="0">
                <a:latin typeface="Calibri" panose="020F0502020204030204" pitchFamily="34" charset="0"/>
                <a:cs typeface="Calibri" panose="020F0502020204030204" pitchFamily="34" charset="0"/>
              </a:rPr>
              <a:t>Imprimer l’article </a:t>
            </a:r>
            <a:r>
              <a:rPr lang="fr-FR" sz="1800" dirty="0">
                <a:latin typeface="Calibri" panose="020F0502020204030204" pitchFamily="34" charset="0"/>
                <a:cs typeface="Calibri" panose="020F0502020204030204" pitchFamily="34" charset="0"/>
              </a:rPr>
              <a:t>il ne sera pas fourni en format papier</a:t>
            </a:r>
          </a:p>
          <a:p>
            <a:r>
              <a:rPr lang="fr-FR" sz="2000" b="1" dirty="0">
                <a:latin typeface="Calibri" panose="020F0502020204030204" pitchFamily="34" charset="0"/>
                <a:cs typeface="Calibri" panose="020F0502020204030204" pitchFamily="34" charset="0"/>
              </a:rPr>
              <a:t>Complétez le PFCO </a:t>
            </a:r>
            <a:r>
              <a:rPr lang="fr-FR" sz="1800" b="1" dirty="0">
                <a:latin typeface="Calibri" panose="020F0502020204030204" pitchFamily="34" charset="0"/>
                <a:cs typeface="Calibri" panose="020F0502020204030204" pitchFamily="34" charset="0"/>
              </a:rPr>
              <a:t>pour identifier l’objectif principal (Population, Facteur étudié / comparateur, </a:t>
            </a:r>
            <a:r>
              <a:rPr lang="fr-FR" sz="1800" b="1" dirty="0" err="1">
                <a:latin typeface="Calibri" panose="020F0502020204030204" pitchFamily="34" charset="0"/>
                <a:cs typeface="Calibri" panose="020F0502020204030204" pitchFamily="34" charset="0"/>
              </a:rPr>
              <a:t>Outcome</a:t>
            </a:r>
            <a:r>
              <a:rPr lang="fr-FR" sz="1800" b="1" dirty="0">
                <a:latin typeface="Calibri" panose="020F0502020204030204" pitchFamily="34" charset="0"/>
                <a:cs typeface="Calibri" panose="020F0502020204030204" pitchFamily="34" charset="0"/>
              </a:rPr>
              <a:t>) </a:t>
            </a:r>
            <a:endParaRPr lang="fr-FR" sz="1800" dirty="0">
              <a:latin typeface="Calibri" panose="020F0502020204030204" pitchFamily="34" charset="0"/>
              <a:cs typeface="Calibri" panose="020F0502020204030204" pitchFamily="34" charset="0"/>
            </a:endParaRPr>
          </a:p>
          <a:p>
            <a:r>
              <a:rPr lang="fr-FR" sz="2000" b="1" dirty="0">
                <a:latin typeface="Calibri" panose="020F0502020204030204" pitchFamily="34" charset="0"/>
                <a:cs typeface="Calibri" panose="020F0502020204030204" pitchFamily="34" charset="0"/>
              </a:rPr>
              <a:t>Identifiez le résultat principal </a:t>
            </a:r>
            <a:r>
              <a:rPr lang="fr-FR" sz="1800" dirty="0">
                <a:latin typeface="Calibri" panose="020F0502020204030204" pitchFamily="34" charset="0"/>
                <a:cs typeface="Calibri" panose="020F0502020204030204" pitchFamily="34" charset="0"/>
              </a:rPr>
              <a:t>de l’article </a:t>
            </a:r>
          </a:p>
        </p:txBody>
      </p:sp>
    </p:spTree>
    <p:extLst>
      <p:ext uri="{BB962C8B-B14F-4D97-AF65-F5344CB8AC3E}">
        <p14:creationId xmlns:p14="http://schemas.microsoft.com/office/powerpoint/2010/main" val="3651418460"/>
      </p:ext>
    </p:extLst>
  </p:cSld>
  <p:clrMapOvr>
    <a:masterClrMapping/>
  </p:clrMapOvr>
  <p:transition spd="slow" advTm="40169"/>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419600" y="3276600"/>
            <a:ext cx="304800" cy="304800"/>
          </a:xfrm>
          <a:prstGeom prst="rect">
            <a:avLst/>
          </a:prstGeom>
        </p:spPr>
      </p:pic>
      <p:sp>
        <p:nvSpPr>
          <p:cNvPr id="6" name="Espace réservé du numéro de diapositive 5">
            <a:extLst>
              <a:ext uri="{FF2B5EF4-FFF2-40B4-BE49-F238E27FC236}">
                <a16:creationId xmlns:a16="http://schemas.microsoft.com/office/drawing/2014/main" id="{079277ED-8120-43B0-AEF9-9988128C5E26}"/>
              </a:ext>
            </a:extLst>
          </p:cNvPr>
          <p:cNvSpPr>
            <a:spLocks noGrp="1"/>
          </p:cNvSpPr>
          <p:nvPr>
            <p:ph type="sldNum" sz="quarter" idx="12"/>
          </p:nvPr>
        </p:nvSpPr>
        <p:spPr/>
        <p:txBody>
          <a:bodyPr/>
          <a:lstStyle/>
          <a:p>
            <a:pPr>
              <a:defRPr/>
            </a:pPr>
            <a:fld id="{CBAA5B79-964A-4FBC-ABBD-1DB548FEBF53}" type="slidenum">
              <a:rPr lang="fr-FR" altLang="fr-FR" smtClean="0"/>
              <a:pPr>
                <a:defRPr/>
              </a:pPr>
              <a:t>30</a:t>
            </a:fld>
            <a:endParaRPr lang="fr-FR" altLang="fr-FR"/>
          </a:p>
        </p:txBody>
      </p:sp>
      <p:sp>
        <p:nvSpPr>
          <p:cNvPr id="8" name="Titre 1">
            <a:extLst>
              <a:ext uri="{FF2B5EF4-FFF2-40B4-BE49-F238E27FC236}">
                <a16:creationId xmlns:a16="http://schemas.microsoft.com/office/drawing/2014/main" id="{DE6CA606-2394-4FD2-A29D-62FCCF6856C3}"/>
              </a:ext>
            </a:extLst>
          </p:cNvPr>
          <p:cNvSpPr txBox="1">
            <a:spLocks/>
          </p:cNvSpPr>
          <p:nvPr/>
        </p:nvSpPr>
        <p:spPr>
          <a:xfrm>
            <a:off x="457200" y="130175"/>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6. Les analyses statistiques</a:t>
            </a:r>
          </a:p>
        </p:txBody>
      </p:sp>
      <p:sp>
        <p:nvSpPr>
          <p:cNvPr id="5" name="ZoneTexte 4"/>
          <p:cNvSpPr txBox="1"/>
          <p:nvPr/>
        </p:nvSpPr>
        <p:spPr>
          <a:xfrm>
            <a:off x="395536" y="978167"/>
            <a:ext cx="8524452" cy="4467057"/>
          </a:xfrm>
          <a:prstGeom prst="rect">
            <a:avLst/>
          </a:prstGeom>
          <a:solidFill>
            <a:schemeClr val="bg1"/>
          </a:solidFill>
          <a:ln>
            <a:noFill/>
          </a:ln>
        </p:spPr>
        <p:txBody>
          <a:bodyPr wrap="square">
            <a:spAutoFit/>
          </a:bodyPr>
          <a:lstStyle/>
          <a:p>
            <a:pPr>
              <a:lnSpc>
                <a:spcPct val="150000"/>
              </a:lnSpc>
              <a:defRPr/>
            </a:pPr>
            <a:r>
              <a:rPr lang="fr-FR" b="1" dirty="0">
                <a:solidFill>
                  <a:schemeClr val="dk1"/>
                </a:solidFill>
                <a:latin typeface="+mn-lt"/>
              </a:rPr>
              <a:t>6.1 Estimation de la taille d’échantillon nécessaire</a:t>
            </a:r>
          </a:p>
          <a:p>
            <a:pPr marL="714375" indent="-177800">
              <a:lnSpc>
                <a:spcPct val="150000"/>
              </a:lnSpc>
              <a:buFont typeface="Arial" panose="020B0604020202020204" pitchFamily="34" charset="0"/>
              <a:buChar char="•"/>
              <a:defRPr/>
            </a:pPr>
            <a:r>
              <a:rPr lang="fr-FR" b="1" dirty="0">
                <a:solidFill>
                  <a:schemeClr val="dk1"/>
                </a:solidFill>
                <a:latin typeface="+mn-lt"/>
              </a:rPr>
              <a:t>Basée sur une hypothèse chiffrée</a:t>
            </a:r>
          </a:p>
          <a:p>
            <a:pPr marL="714375" indent="-177800">
              <a:lnSpc>
                <a:spcPct val="150000"/>
              </a:lnSpc>
              <a:buFont typeface="Arial" panose="020B0604020202020204" pitchFamily="34" charset="0"/>
              <a:buChar char="•"/>
              <a:defRPr/>
            </a:pPr>
            <a:r>
              <a:rPr lang="fr-FR" b="1" dirty="0">
                <a:solidFill>
                  <a:schemeClr val="dk1"/>
                </a:solidFill>
                <a:latin typeface="+mn-lt"/>
              </a:rPr>
              <a:t>Indispensable pour savoir si la puissance statistique est suffisante</a:t>
            </a:r>
          </a:p>
          <a:p>
            <a:pPr>
              <a:lnSpc>
                <a:spcPct val="150000"/>
              </a:lnSpc>
              <a:defRPr/>
            </a:pPr>
            <a:endParaRPr lang="fr-FR" b="1" dirty="0">
              <a:solidFill>
                <a:schemeClr val="dk1"/>
              </a:solidFill>
              <a:latin typeface="+mn-lt"/>
            </a:endParaRPr>
          </a:p>
          <a:p>
            <a:pPr>
              <a:lnSpc>
                <a:spcPct val="150000"/>
              </a:lnSpc>
              <a:defRPr/>
            </a:pPr>
            <a:r>
              <a:rPr lang="fr-FR" b="1" dirty="0">
                <a:solidFill>
                  <a:schemeClr val="dk1"/>
                </a:solidFill>
                <a:latin typeface="+mn-lt"/>
              </a:rPr>
              <a:t>6.2 Méthodes d’analyse des résultats: Comparaison des groupes</a:t>
            </a:r>
          </a:p>
          <a:p>
            <a:pPr marL="714375" indent="-177800">
              <a:lnSpc>
                <a:spcPct val="150000"/>
              </a:lnSpc>
              <a:buFont typeface="Arial" pitchFamily="34" charset="0"/>
              <a:buChar char="•"/>
              <a:defRPr/>
            </a:pPr>
            <a:r>
              <a:rPr lang="fr-FR" b="1" dirty="0">
                <a:solidFill>
                  <a:schemeClr val="dk1"/>
                </a:solidFill>
                <a:latin typeface="+mn-lt"/>
              </a:rPr>
              <a:t>Tests statistiques  : </a:t>
            </a:r>
            <a:r>
              <a:rPr lang="fr-FR" dirty="0">
                <a:solidFill>
                  <a:schemeClr val="dk1"/>
                </a:solidFill>
                <a:latin typeface="+mn-lt"/>
              </a:rPr>
              <a:t>Test t </a:t>
            </a:r>
            <a:r>
              <a:rPr lang="fr-FR" dirty="0" err="1">
                <a:solidFill>
                  <a:schemeClr val="dk1"/>
                </a:solidFill>
                <a:latin typeface="+mn-lt"/>
              </a:rPr>
              <a:t>Student</a:t>
            </a:r>
            <a:r>
              <a:rPr lang="fr-FR" dirty="0">
                <a:solidFill>
                  <a:schemeClr val="dk1"/>
                </a:solidFill>
                <a:latin typeface="+mn-lt"/>
              </a:rPr>
              <a:t> ou test du Chi deux</a:t>
            </a:r>
          </a:p>
          <a:p>
            <a:pPr marL="714375" indent="-177800">
              <a:lnSpc>
                <a:spcPct val="150000"/>
              </a:lnSpc>
              <a:buFont typeface="Arial" pitchFamily="34" charset="0"/>
              <a:buChar char="•"/>
              <a:defRPr/>
            </a:pPr>
            <a:r>
              <a:rPr lang="fr-FR" b="1" dirty="0">
                <a:solidFill>
                  <a:schemeClr val="dk1"/>
                </a:solidFill>
                <a:latin typeface="+mn-lt"/>
              </a:rPr>
              <a:t>Modèles de régression</a:t>
            </a:r>
            <a:endParaRPr lang="fr-FR" dirty="0">
              <a:solidFill>
                <a:schemeClr val="dk1"/>
              </a:solidFill>
              <a:latin typeface="+mn-lt"/>
            </a:endParaRPr>
          </a:p>
        </p:txBody>
      </p:sp>
      <p:pic>
        <p:nvPicPr>
          <p:cNvPr id="2" name="Son enregistré">
            <a:hlinkClick r:id="" action="ppaction://media"/>
            <a:extLst>
              <a:ext uri="{FF2B5EF4-FFF2-40B4-BE49-F238E27FC236}">
                <a16:creationId xmlns:a16="http://schemas.microsoft.com/office/drawing/2014/main" id="{3AA32531-8E31-4810-B83C-DCFB3CE0D63A}"/>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4327525" y="3184525"/>
            <a:ext cx="487363" cy="487363"/>
          </a:xfrm>
          <a:prstGeom prst="rect">
            <a:avLst/>
          </a:prstGeom>
        </p:spPr>
      </p:pic>
      <p:pic>
        <p:nvPicPr>
          <p:cNvPr id="3" name="Son enregistré">
            <a:hlinkClick r:id="" action="ppaction://media"/>
            <a:extLst>
              <a:ext uri="{FF2B5EF4-FFF2-40B4-BE49-F238E27FC236}">
                <a16:creationId xmlns:a16="http://schemas.microsoft.com/office/drawing/2014/main" id="{951ED9B8-EDBA-41C9-85E0-E4D0CFC3D00B}"/>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671009811"/>
      </p:ext>
    </p:extLst>
  </p:cSld>
  <p:clrMapOvr>
    <a:masterClrMapping/>
  </p:clrMapOvr>
  <p:transition spd="slow" advTm="27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74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451" fill="hold"/>
                                        <p:tgtEl>
                                          <p:spTgt spid="2"/>
                                        </p:tgtEl>
                                      </p:cBhvr>
                                    </p:cmd>
                                  </p:childTnLst>
                                </p:cTn>
                              </p:par>
                            </p:childTnLst>
                          </p:cTn>
                        </p:par>
                        <p:par>
                          <p:cTn id="11" fill="hold">
                            <p:stCondLst>
                              <p:cond delay="3451"/>
                            </p:stCondLst>
                            <p:childTnLst>
                              <p:par>
                                <p:cTn id="12" presetID="1" presetClass="mediacall" presetSubtype="0" fill="hold" nodeType="afterEffect">
                                  <p:stCondLst>
                                    <p:cond delay="0"/>
                                  </p:stCondLst>
                                  <p:childTnLst>
                                    <p:cmd type="call" cmd="playFrom(0.0)">
                                      <p:cBhvr>
                                        <p:cTn id="13" dur="26726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4"/>
                </p:tgtEl>
              </p:cMediaNode>
            </p:audio>
            <p:audio>
              <p:cMediaNode vol="80000">
                <p:cTn id="15" fill="hold" display="0">
                  <p:stCondLst>
                    <p:cond delay="indefinite"/>
                  </p:stCondLst>
                  <p:endCondLst>
                    <p:cond evt="onStopAudio" delay="0">
                      <p:tgtEl>
                        <p:sldTgt/>
                      </p:tgtEl>
                    </p:cond>
                  </p:endCondLst>
                </p:cTn>
                <p:tgtEl>
                  <p:spTgt spid="2"/>
                </p:tgtEl>
              </p:cMediaNode>
            </p:audio>
            <p:audio>
              <p:cMediaNode vol="80000">
                <p:cTn id="16"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57200" y="209490"/>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7. Résultats </a:t>
            </a:r>
          </a:p>
        </p:txBody>
      </p:sp>
      <p:sp>
        <p:nvSpPr>
          <p:cNvPr id="7" name="Espace réservé du numéro de diapositive 6">
            <a:extLst>
              <a:ext uri="{FF2B5EF4-FFF2-40B4-BE49-F238E27FC236}">
                <a16:creationId xmlns:a16="http://schemas.microsoft.com/office/drawing/2014/main" id="{F8DF4C40-538F-47B7-9291-B85B2799BE97}"/>
              </a:ext>
            </a:extLst>
          </p:cNvPr>
          <p:cNvSpPr>
            <a:spLocks noGrp="1"/>
          </p:cNvSpPr>
          <p:nvPr>
            <p:ph type="sldNum" sz="quarter" idx="12"/>
          </p:nvPr>
        </p:nvSpPr>
        <p:spPr/>
        <p:txBody>
          <a:bodyPr/>
          <a:lstStyle/>
          <a:p>
            <a:pPr>
              <a:defRPr/>
            </a:pPr>
            <a:fld id="{CBAA5B79-964A-4FBC-ABBD-1DB548FEBF53}" type="slidenum">
              <a:rPr lang="fr-FR" altLang="fr-FR" smtClean="0"/>
              <a:pPr>
                <a:defRPr/>
              </a:pPr>
              <a:t>31</a:t>
            </a:fld>
            <a:endParaRPr lang="fr-FR" altLang="fr-FR"/>
          </a:p>
        </p:txBody>
      </p:sp>
      <p:sp>
        <p:nvSpPr>
          <p:cNvPr id="5" name="ZoneTexte 4"/>
          <p:cNvSpPr txBox="1"/>
          <p:nvPr/>
        </p:nvSpPr>
        <p:spPr>
          <a:xfrm>
            <a:off x="683568" y="1290240"/>
            <a:ext cx="8229600" cy="4339650"/>
          </a:xfrm>
          <a:prstGeom prst="rect">
            <a:avLst/>
          </a:prstGeom>
          <a:solidFill>
            <a:schemeClr val="bg1"/>
          </a:solidFill>
          <a:ln>
            <a:noFill/>
          </a:ln>
        </p:spPr>
        <p:txBody>
          <a:bodyPr wrap="square">
            <a:spAutoFit/>
          </a:bodyPr>
          <a:lstStyle/>
          <a:p>
            <a:pPr>
              <a:defRPr/>
            </a:pPr>
            <a:r>
              <a:rPr lang="fr-FR" b="1" dirty="0">
                <a:solidFill>
                  <a:schemeClr val="dk1"/>
                </a:solidFill>
                <a:latin typeface="+mn-lt"/>
              </a:rPr>
              <a:t>Question de recherche </a:t>
            </a:r>
            <a:r>
              <a:rPr lang="fr-FR" sz="2000" dirty="0">
                <a:solidFill>
                  <a:schemeClr val="dk1"/>
                </a:solidFill>
                <a:latin typeface="+mn-lt"/>
              </a:rPr>
              <a:t>:</a:t>
            </a:r>
          </a:p>
          <a:p>
            <a:pPr>
              <a:defRPr/>
            </a:pPr>
            <a:r>
              <a:rPr lang="fr-FR" sz="2000" dirty="0">
                <a:solidFill>
                  <a:schemeClr val="dk1"/>
                </a:solidFill>
                <a:latin typeface="+mn-lt"/>
              </a:rPr>
              <a:t>	« E » est-il </a:t>
            </a:r>
            <a:r>
              <a:rPr lang="fr-FR" sz="2000" b="1" dirty="0">
                <a:solidFill>
                  <a:schemeClr val="dk1"/>
                </a:solidFill>
                <a:latin typeface="+mn-lt"/>
              </a:rPr>
              <a:t>associé</a:t>
            </a:r>
            <a:r>
              <a:rPr lang="fr-FR" sz="2000" dirty="0">
                <a:solidFill>
                  <a:schemeClr val="dk1"/>
                </a:solidFill>
                <a:latin typeface="+mn-lt"/>
              </a:rPr>
              <a:t> à l’augmentation (ou la réduction) de « O »?</a:t>
            </a:r>
          </a:p>
          <a:p>
            <a:pPr>
              <a:defRPr/>
            </a:pPr>
            <a:endParaRPr lang="fr-FR" sz="800" dirty="0">
              <a:solidFill>
                <a:schemeClr val="dk1"/>
              </a:solidFill>
              <a:latin typeface="+mn-lt"/>
            </a:endParaRPr>
          </a:p>
          <a:p>
            <a:pPr>
              <a:defRPr/>
            </a:pPr>
            <a:r>
              <a:rPr lang="fr-FR" b="1" dirty="0">
                <a:solidFill>
                  <a:schemeClr val="dk1"/>
                </a:solidFill>
                <a:latin typeface="+mn-lt"/>
              </a:rPr>
              <a:t>Que signifie associé</a:t>
            </a:r>
            <a:r>
              <a:rPr lang="fr-FR" dirty="0">
                <a:solidFill>
                  <a:schemeClr val="dk1"/>
                </a:solidFill>
                <a:latin typeface="+mn-lt"/>
              </a:rPr>
              <a:t>?</a:t>
            </a:r>
          </a:p>
          <a:p>
            <a:pPr>
              <a:defRPr/>
            </a:pPr>
            <a:r>
              <a:rPr lang="fr-FR" sz="2000" dirty="0">
                <a:solidFill>
                  <a:schemeClr val="dk1"/>
                </a:solidFill>
                <a:latin typeface="+mn-lt"/>
              </a:rPr>
              <a:t>	Est-ce que les personnes </a:t>
            </a:r>
            <a:r>
              <a:rPr lang="fr-FR" sz="2000" b="1" dirty="0">
                <a:solidFill>
                  <a:schemeClr val="dk1"/>
                </a:solidFill>
                <a:latin typeface="+mn-lt"/>
              </a:rPr>
              <a:t>exposées à « E » ont plus (ou moins) 	souvent « O » </a:t>
            </a:r>
            <a:r>
              <a:rPr lang="fr-FR" sz="2000" dirty="0">
                <a:solidFill>
                  <a:schemeClr val="dk1"/>
                </a:solidFill>
                <a:latin typeface="+mn-lt"/>
              </a:rPr>
              <a:t>?</a:t>
            </a:r>
          </a:p>
          <a:p>
            <a:pPr>
              <a:defRPr/>
            </a:pPr>
            <a:endParaRPr lang="fr-FR" sz="800" dirty="0">
              <a:solidFill>
                <a:schemeClr val="dk1"/>
              </a:solidFill>
              <a:latin typeface="+mn-lt"/>
            </a:endParaRPr>
          </a:p>
          <a:p>
            <a:pPr>
              <a:defRPr/>
            </a:pPr>
            <a:r>
              <a:rPr lang="fr-FR" b="1" dirty="0">
                <a:solidFill>
                  <a:schemeClr val="dk1"/>
                </a:solidFill>
                <a:latin typeface="+mn-lt"/>
              </a:rPr>
              <a:t>Deux façons d’exprimer l’association entre « E » et « O » </a:t>
            </a:r>
            <a:r>
              <a:rPr lang="fr-FR" dirty="0">
                <a:solidFill>
                  <a:schemeClr val="dk1"/>
                </a:solidFill>
                <a:latin typeface="+mn-lt"/>
              </a:rPr>
              <a:t>:</a:t>
            </a:r>
          </a:p>
          <a:p>
            <a:pPr>
              <a:defRPr/>
            </a:pPr>
            <a:r>
              <a:rPr lang="fr-FR" sz="2000" dirty="0">
                <a:solidFill>
                  <a:schemeClr val="dk1"/>
                </a:solidFill>
                <a:latin typeface="+mn-lt"/>
              </a:rPr>
              <a:t>	- </a:t>
            </a:r>
            <a:r>
              <a:rPr lang="fr-FR" sz="2000" b="1" dirty="0">
                <a:solidFill>
                  <a:schemeClr val="dk1"/>
                </a:solidFill>
                <a:latin typeface="+mn-lt"/>
              </a:rPr>
              <a:t>Différence entre les groupes </a:t>
            </a:r>
          </a:p>
          <a:p>
            <a:pPr>
              <a:tabLst>
                <a:tab pos="1524000" algn="l"/>
              </a:tabLst>
              <a:defRPr/>
            </a:pPr>
            <a:r>
              <a:rPr lang="fr-FR" sz="2000" dirty="0">
                <a:solidFill>
                  <a:schemeClr val="dk1"/>
                </a:solidFill>
                <a:latin typeface="+mn-lt"/>
              </a:rPr>
              <a:t>	</a:t>
            </a:r>
            <a:r>
              <a:rPr lang="fr-FR" sz="2000" i="1" dirty="0">
                <a:solidFill>
                  <a:schemeClr val="dk1"/>
                </a:solidFill>
                <a:latin typeface="+mn-lt"/>
              </a:rPr>
              <a:t>1/100 NRS couchés sur le ventre font une MSN </a:t>
            </a:r>
          </a:p>
          <a:p>
            <a:pPr>
              <a:tabLst>
                <a:tab pos="1524000" algn="l"/>
              </a:tabLst>
              <a:defRPr/>
            </a:pPr>
            <a:r>
              <a:rPr lang="fr-FR" sz="2000" i="1" dirty="0">
                <a:solidFill>
                  <a:schemeClr val="dk1"/>
                </a:solidFill>
                <a:latin typeface="+mn-lt"/>
              </a:rPr>
              <a:t>	vs 0.3/100 NRS couchés sur le dos ou le côté</a:t>
            </a:r>
          </a:p>
          <a:p>
            <a:pPr>
              <a:defRPr/>
            </a:pPr>
            <a:r>
              <a:rPr lang="fr-FR" sz="2000" dirty="0">
                <a:solidFill>
                  <a:schemeClr val="dk1"/>
                </a:solidFill>
                <a:latin typeface="+mn-lt"/>
              </a:rPr>
              <a:t>	- </a:t>
            </a:r>
            <a:r>
              <a:rPr lang="fr-FR" sz="2000" b="1" dirty="0">
                <a:solidFill>
                  <a:schemeClr val="dk1"/>
                </a:solidFill>
                <a:latin typeface="+mn-lt"/>
              </a:rPr>
              <a:t>Force de l’association entre « E » et « O »</a:t>
            </a:r>
          </a:p>
          <a:p>
            <a:pPr>
              <a:tabLst>
                <a:tab pos="1524000" algn="l"/>
              </a:tabLst>
              <a:defRPr/>
            </a:pPr>
            <a:r>
              <a:rPr lang="fr-FR" sz="2000" dirty="0">
                <a:solidFill>
                  <a:schemeClr val="dk1"/>
                </a:solidFill>
                <a:latin typeface="+mn-lt"/>
              </a:rPr>
              <a:t>	</a:t>
            </a:r>
            <a:r>
              <a:rPr lang="fr-FR" sz="2000" i="1" dirty="0">
                <a:solidFill>
                  <a:schemeClr val="dk1"/>
                </a:solidFill>
                <a:latin typeface="+mn-lt"/>
              </a:rPr>
              <a:t>Position ventrale associée à un risque de MSN multiplié par 3,3</a:t>
            </a:r>
          </a:p>
          <a:p>
            <a:pPr>
              <a:defRPr/>
            </a:pPr>
            <a:endParaRPr lang="fr-FR" sz="800" dirty="0">
              <a:solidFill>
                <a:schemeClr val="dk1"/>
              </a:solidFill>
              <a:latin typeface="+mn-lt"/>
            </a:endParaRPr>
          </a:p>
          <a:p>
            <a:pPr>
              <a:defRPr/>
            </a:pPr>
            <a:endParaRPr lang="fr-FR" sz="2000" dirty="0">
              <a:solidFill>
                <a:schemeClr val="dk1"/>
              </a:solidFill>
              <a:latin typeface="+mn-lt"/>
            </a:endParaRPr>
          </a:p>
        </p:txBody>
      </p:sp>
      <p:pic>
        <p:nvPicPr>
          <p:cNvPr id="2" name="Son enregistré">
            <a:hlinkClick r:id="" action="ppaction://media"/>
            <a:extLst>
              <a:ext uri="{FF2B5EF4-FFF2-40B4-BE49-F238E27FC236}">
                <a16:creationId xmlns:a16="http://schemas.microsoft.com/office/drawing/2014/main" id="{3537C1F8-E11E-40B5-A491-9070CFDBB7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2112479327"/>
      </p:ext>
    </p:extLst>
  </p:cSld>
  <p:clrMapOvr>
    <a:masterClrMapping/>
  </p:clrMapOvr>
  <p:transition spd="slow" advTm="3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8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57200" y="209490"/>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7. Résultats </a:t>
            </a:r>
          </a:p>
        </p:txBody>
      </p:sp>
      <p:sp>
        <p:nvSpPr>
          <p:cNvPr id="7" name="Espace réservé du numéro de diapositive 6">
            <a:extLst>
              <a:ext uri="{FF2B5EF4-FFF2-40B4-BE49-F238E27FC236}">
                <a16:creationId xmlns:a16="http://schemas.microsoft.com/office/drawing/2014/main" id="{F8DF4C40-538F-47B7-9291-B85B2799BE97}"/>
              </a:ext>
            </a:extLst>
          </p:cNvPr>
          <p:cNvSpPr>
            <a:spLocks noGrp="1"/>
          </p:cNvSpPr>
          <p:nvPr>
            <p:ph type="sldNum" sz="quarter" idx="12"/>
          </p:nvPr>
        </p:nvSpPr>
        <p:spPr/>
        <p:txBody>
          <a:bodyPr/>
          <a:lstStyle/>
          <a:p>
            <a:pPr>
              <a:defRPr/>
            </a:pPr>
            <a:fld id="{CBAA5B79-964A-4FBC-ABBD-1DB548FEBF53}" type="slidenum">
              <a:rPr lang="fr-FR" altLang="fr-FR" smtClean="0"/>
              <a:pPr>
                <a:defRPr/>
              </a:pPr>
              <a:t>32</a:t>
            </a:fld>
            <a:endParaRPr lang="fr-FR" altLang="fr-FR"/>
          </a:p>
        </p:txBody>
      </p:sp>
      <p:pic>
        <p:nvPicPr>
          <p:cNvPr id="10" name="Picture 28" descr="C:\Documents and Settings\occellipa\Mes documents\Mes images\Important.bmp">
            <a:extLst>
              <a:ext uri="{FF2B5EF4-FFF2-40B4-BE49-F238E27FC236}">
                <a16:creationId xmlns:a16="http://schemas.microsoft.com/office/drawing/2014/main" id="{B8C27409-81FC-4B24-85C9-735FB61C49E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87952" y="1342606"/>
            <a:ext cx="432048"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9DA79A7C-E727-4C15-B4DB-939EEE33D63C}"/>
              </a:ext>
            </a:extLst>
          </p:cNvPr>
          <p:cNvSpPr/>
          <p:nvPr/>
        </p:nvSpPr>
        <p:spPr>
          <a:xfrm>
            <a:off x="323528" y="836712"/>
            <a:ext cx="8496944" cy="5447645"/>
          </a:xfrm>
          <a:prstGeom prst="rect">
            <a:avLst/>
          </a:prstGeom>
        </p:spPr>
        <p:txBody>
          <a:bodyPr wrap="square">
            <a:spAutoFit/>
          </a:bodyPr>
          <a:lstStyle/>
          <a:p>
            <a:r>
              <a:rPr lang="fr-FR" b="1" dirty="0">
                <a:solidFill>
                  <a:schemeClr val="dk1"/>
                </a:solidFill>
                <a:latin typeface="+mn-lt"/>
              </a:rPr>
              <a:t>Deux aspects sont à analyser dans les résultats </a:t>
            </a:r>
            <a:r>
              <a:rPr lang="fr-FR" dirty="0">
                <a:solidFill>
                  <a:schemeClr val="dk1"/>
                </a:solidFill>
                <a:latin typeface="+mn-lt"/>
              </a:rPr>
              <a:t>: </a:t>
            </a:r>
          </a:p>
          <a:p>
            <a:endParaRPr lang="fr-FR" sz="2000" dirty="0">
              <a:solidFill>
                <a:schemeClr val="dk1"/>
              </a:solidFill>
              <a:latin typeface="+mn-lt"/>
            </a:endParaRPr>
          </a:p>
          <a:p>
            <a:pPr>
              <a:tabLst>
                <a:tab pos="446088" algn="l"/>
              </a:tabLst>
            </a:pPr>
            <a:r>
              <a:rPr lang="fr-FR" sz="2000" dirty="0">
                <a:solidFill>
                  <a:schemeClr val="dk1"/>
                </a:solidFill>
                <a:latin typeface="+mn-lt"/>
              </a:rPr>
              <a:t>	</a:t>
            </a:r>
            <a:r>
              <a:rPr lang="fr-FR" sz="2000" b="1" dirty="0">
                <a:solidFill>
                  <a:schemeClr val="dk1"/>
                </a:solidFill>
                <a:latin typeface="+mn-lt"/>
              </a:rPr>
              <a:t>1. Force de l’association</a:t>
            </a:r>
          </a:p>
          <a:p>
            <a:pPr>
              <a:tabLst>
                <a:tab pos="977900" algn="l"/>
              </a:tabLst>
            </a:pPr>
            <a:r>
              <a:rPr lang="fr-FR" sz="2000" b="1" dirty="0">
                <a:solidFill>
                  <a:schemeClr val="dk1"/>
                </a:solidFill>
                <a:latin typeface="+mn-lt"/>
              </a:rPr>
              <a:t>	C’est la différence entre les risques des 2 groupes ou le rapport 	des risques des 2 groupes</a:t>
            </a:r>
          </a:p>
          <a:p>
            <a:pPr>
              <a:tabLst>
                <a:tab pos="984250" algn="l"/>
                <a:tab pos="1530350" algn="l"/>
              </a:tabLst>
            </a:pPr>
            <a:r>
              <a:rPr lang="fr-FR" dirty="0"/>
              <a:t>		</a:t>
            </a:r>
            <a:r>
              <a:rPr lang="fr-FR" sz="2000" i="1" dirty="0">
                <a:solidFill>
                  <a:schemeClr val="dk1"/>
                </a:solidFill>
                <a:latin typeface="+mn-lt"/>
              </a:rPr>
              <a:t>1% vs 0,3%</a:t>
            </a:r>
          </a:p>
          <a:p>
            <a:pPr>
              <a:tabLst>
                <a:tab pos="984250" algn="l"/>
                <a:tab pos="1530350" algn="l"/>
              </a:tabLst>
            </a:pPr>
            <a:r>
              <a:rPr lang="fr-FR" sz="2000" i="1" dirty="0">
                <a:solidFill>
                  <a:schemeClr val="dk1"/>
                </a:solidFill>
                <a:latin typeface="+mn-lt"/>
              </a:rPr>
              <a:t>		Risque MSN des exposés multiplié par 3,3 vs non exposés</a:t>
            </a:r>
          </a:p>
          <a:p>
            <a:pPr>
              <a:tabLst>
                <a:tab pos="984250" algn="l"/>
                <a:tab pos="1530350" algn="l"/>
              </a:tabLst>
            </a:pPr>
            <a:r>
              <a:rPr lang="fr-FR" sz="2000" i="1" dirty="0">
                <a:solidFill>
                  <a:schemeClr val="dk1"/>
                </a:solidFill>
                <a:latin typeface="+mn-lt"/>
              </a:rPr>
              <a:t>		3,3 est le Risque Relatif de MSN lié au couchage ventral</a:t>
            </a:r>
          </a:p>
          <a:p>
            <a:pPr>
              <a:tabLst>
                <a:tab pos="984250" algn="l"/>
                <a:tab pos="1249363" algn="l"/>
              </a:tabLst>
            </a:pPr>
            <a:r>
              <a:rPr lang="fr-FR" sz="2000" dirty="0">
                <a:solidFill>
                  <a:schemeClr val="dk1"/>
                </a:solidFill>
                <a:latin typeface="+mn-lt"/>
              </a:rPr>
              <a:t>			</a:t>
            </a:r>
          </a:p>
          <a:p>
            <a:pPr>
              <a:tabLst>
                <a:tab pos="531813" algn="l"/>
              </a:tabLst>
            </a:pPr>
            <a:r>
              <a:rPr lang="fr-FR" sz="2000" dirty="0">
                <a:solidFill>
                  <a:schemeClr val="dk1"/>
                </a:solidFill>
                <a:latin typeface="+mn-lt"/>
              </a:rPr>
              <a:t>	</a:t>
            </a:r>
            <a:r>
              <a:rPr lang="fr-FR" sz="2000" b="1" dirty="0">
                <a:solidFill>
                  <a:schemeClr val="dk1"/>
                </a:solidFill>
                <a:latin typeface="+mn-lt"/>
              </a:rPr>
              <a:t>2. Probabilité que l’association soit seulement attribuable au hasard</a:t>
            </a:r>
          </a:p>
          <a:p>
            <a:pPr>
              <a:tabLst>
                <a:tab pos="977900" algn="l"/>
              </a:tabLst>
            </a:pPr>
            <a:r>
              <a:rPr lang="fr-FR" sz="2000" dirty="0">
                <a:solidFill>
                  <a:schemeClr val="dk1"/>
                </a:solidFill>
                <a:latin typeface="+mn-lt"/>
              </a:rPr>
              <a:t>	</a:t>
            </a:r>
            <a:r>
              <a:rPr lang="fr-FR" sz="2000" b="1" dirty="0">
                <a:solidFill>
                  <a:schemeClr val="dk1"/>
                </a:solidFill>
                <a:latin typeface="+mn-lt"/>
              </a:rPr>
              <a:t>Test statistique </a:t>
            </a:r>
            <a:r>
              <a:rPr lang="fr-FR" sz="2000" dirty="0">
                <a:solidFill>
                  <a:schemeClr val="dk1"/>
                </a:solidFill>
                <a:latin typeface="+mn-lt"/>
              </a:rPr>
              <a:t>: donne la probabilité que la différence observée 	entre les groupes soit uniquement due au hasard</a:t>
            </a:r>
          </a:p>
          <a:p>
            <a:pPr>
              <a:tabLst>
                <a:tab pos="977900" algn="l"/>
              </a:tabLst>
            </a:pPr>
            <a:r>
              <a:rPr lang="fr-FR" sz="2000" dirty="0">
                <a:solidFill>
                  <a:schemeClr val="dk1"/>
                </a:solidFill>
                <a:latin typeface="+mn-lt"/>
              </a:rPr>
              <a:t>	</a:t>
            </a:r>
          </a:p>
          <a:p>
            <a:pPr>
              <a:tabLst>
                <a:tab pos="977900" algn="l"/>
              </a:tabLst>
            </a:pPr>
            <a:r>
              <a:rPr lang="fr-FR" sz="2000" b="1" dirty="0">
                <a:solidFill>
                  <a:schemeClr val="dk1"/>
                </a:solidFill>
                <a:latin typeface="+mn-lt"/>
              </a:rPr>
              <a:t>	Intervalle de confiance à 95% (ICC 95%) </a:t>
            </a:r>
            <a:r>
              <a:rPr lang="fr-FR" sz="2000" dirty="0">
                <a:solidFill>
                  <a:schemeClr val="dk1"/>
                </a:solidFill>
                <a:latin typeface="+mn-lt"/>
              </a:rPr>
              <a:t>: donne l’étendue des valeurs 	qu’on pourrait observer si l’étude était répétée 100 fois dans des 	contextes différents et donc avec des variations liées au hasard du 	recrutement</a:t>
            </a:r>
          </a:p>
        </p:txBody>
      </p:sp>
      <p:pic>
        <p:nvPicPr>
          <p:cNvPr id="5" name="Son enregistré">
            <a:hlinkClick r:id="" action="ppaction://media"/>
            <a:extLst>
              <a:ext uri="{FF2B5EF4-FFF2-40B4-BE49-F238E27FC236}">
                <a16:creationId xmlns:a16="http://schemas.microsoft.com/office/drawing/2014/main" id="{589C86E5-AA2C-4B87-8121-F4541D9CD14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834857313"/>
      </p:ext>
    </p:extLst>
  </p:cSld>
  <p:clrMapOvr>
    <a:masterClrMapping/>
  </p:clrMapOvr>
  <p:transition spd="slow" advTm="3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47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57200" y="269776"/>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8. Facteurs de confusion</a:t>
            </a:r>
          </a:p>
        </p:txBody>
      </p:sp>
      <p:sp>
        <p:nvSpPr>
          <p:cNvPr id="56325" name="Rectangle 9"/>
          <p:cNvSpPr>
            <a:spLocks noChangeArrowheads="1"/>
          </p:cNvSpPr>
          <p:nvPr/>
        </p:nvSpPr>
        <p:spPr bwMode="auto">
          <a:xfrm>
            <a:off x="0" y="312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56326" name="Rectangle 10"/>
          <p:cNvSpPr>
            <a:spLocks noChangeArrowheads="1"/>
          </p:cNvSpPr>
          <p:nvPr/>
        </p:nvSpPr>
        <p:spPr bwMode="auto">
          <a:xfrm>
            <a:off x="0" y="2960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4" name="Espace réservé du numéro de diapositive 3">
            <a:extLst>
              <a:ext uri="{FF2B5EF4-FFF2-40B4-BE49-F238E27FC236}">
                <a16:creationId xmlns:a16="http://schemas.microsoft.com/office/drawing/2014/main" id="{4B0980AE-F72A-4D02-A438-C80B0599A70D}"/>
              </a:ext>
            </a:extLst>
          </p:cNvPr>
          <p:cNvSpPr>
            <a:spLocks noGrp="1"/>
          </p:cNvSpPr>
          <p:nvPr>
            <p:ph type="sldNum" sz="quarter" idx="12"/>
          </p:nvPr>
        </p:nvSpPr>
        <p:spPr>
          <a:xfrm>
            <a:off x="8666178" y="6492875"/>
            <a:ext cx="2133600" cy="365125"/>
          </a:xfrm>
        </p:spPr>
        <p:txBody>
          <a:bodyPr/>
          <a:lstStyle/>
          <a:p>
            <a:pPr>
              <a:defRPr/>
            </a:pPr>
            <a:fld id="{CBAA5B79-964A-4FBC-ABBD-1DB548FEBF53}" type="slidenum">
              <a:rPr lang="fr-FR" altLang="fr-FR" smtClean="0"/>
              <a:pPr>
                <a:defRPr/>
              </a:pPr>
              <a:t>33</a:t>
            </a:fld>
            <a:endParaRPr lang="fr-FR" altLang="fr-FR" dirty="0"/>
          </a:p>
        </p:txBody>
      </p:sp>
      <p:sp>
        <p:nvSpPr>
          <p:cNvPr id="17" name="ZoneTexte 16">
            <a:extLst>
              <a:ext uri="{FF2B5EF4-FFF2-40B4-BE49-F238E27FC236}">
                <a16:creationId xmlns:a16="http://schemas.microsoft.com/office/drawing/2014/main" id="{0E65CCD2-3277-41B2-A7E5-3877ABC1C6E2}"/>
              </a:ext>
            </a:extLst>
          </p:cNvPr>
          <p:cNvSpPr txBox="1"/>
          <p:nvPr/>
        </p:nvSpPr>
        <p:spPr>
          <a:xfrm>
            <a:off x="798374" y="1105287"/>
            <a:ext cx="7887682" cy="2862322"/>
          </a:xfrm>
          <a:prstGeom prst="rect">
            <a:avLst/>
          </a:prstGeom>
          <a:solidFill>
            <a:schemeClr val="bg1"/>
          </a:solidFill>
          <a:ln>
            <a:noFill/>
          </a:ln>
        </p:spPr>
        <p:txBody>
          <a:bodyPr wrap="square">
            <a:spAutoFit/>
          </a:bodyPr>
          <a:lstStyle/>
          <a:p>
            <a:pPr>
              <a:defRPr/>
            </a:pPr>
            <a:endParaRPr lang="fr-FR" sz="2000" dirty="0">
              <a:solidFill>
                <a:schemeClr val="dk1"/>
              </a:solidFill>
              <a:latin typeface="+mn-lt"/>
            </a:endParaRPr>
          </a:p>
          <a:p>
            <a:pPr>
              <a:defRPr/>
            </a:pPr>
            <a:r>
              <a:rPr lang="fr-FR" sz="2000" b="1" dirty="0">
                <a:solidFill>
                  <a:schemeClr val="dk1"/>
                </a:solidFill>
                <a:latin typeface="+mn-lt"/>
              </a:rPr>
              <a:t>Définition</a:t>
            </a:r>
            <a:r>
              <a:rPr lang="fr-FR" sz="2000" dirty="0">
                <a:solidFill>
                  <a:schemeClr val="dk1"/>
                </a:solidFill>
                <a:latin typeface="+mn-lt"/>
              </a:rPr>
              <a:t> : </a:t>
            </a:r>
          </a:p>
          <a:p>
            <a:pPr>
              <a:defRPr/>
            </a:pPr>
            <a:r>
              <a:rPr lang="fr-FR" sz="2000" b="1" dirty="0">
                <a:solidFill>
                  <a:schemeClr val="dk1"/>
                </a:solidFill>
                <a:latin typeface="+mn-lt"/>
              </a:rPr>
              <a:t>Dans le contexte de la question de recherche, un facteur de confusion est un facteur qui a un lien avec l’élément étudié « E » et sa conséquence «O » </a:t>
            </a:r>
            <a:r>
              <a:rPr lang="fr-FR" sz="2000" dirty="0">
                <a:solidFill>
                  <a:schemeClr val="dk1"/>
                </a:solidFill>
                <a:latin typeface="+mn-lt"/>
              </a:rPr>
              <a:t>(le critère de jugement)</a:t>
            </a:r>
          </a:p>
          <a:p>
            <a:pPr>
              <a:defRPr/>
            </a:pPr>
            <a:endParaRPr lang="fr-FR" sz="2000" dirty="0">
              <a:solidFill>
                <a:schemeClr val="dk1"/>
              </a:solidFill>
              <a:latin typeface="+mn-lt"/>
            </a:endParaRPr>
          </a:p>
          <a:p>
            <a:pPr algn="ctr">
              <a:defRPr/>
            </a:pPr>
            <a:r>
              <a:rPr lang="fr-FR" sz="2000" b="1" dirty="0">
                <a:solidFill>
                  <a:schemeClr val="dk1"/>
                </a:solidFill>
                <a:latin typeface="+mn-lt"/>
              </a:rPr>
              <a:t>Dans le contexte de la Question de recherche  : « E » -&gt; « O »</a:t>
            </a:r>
          </a:p>
          <a:p>
            <a:pPr algn="ctr">
              <a:defRPr/>
            </a:pPr>
            <a:r>
              <a:rPr lang="fr-FR" sz="2000" b="1" dirty="0">
                <a:solidFill>
                  <a:schemeClr val="dk1"/>
                </a:solidFill>
                <a:latin typeface="+mn-lt"/>
              </a:rPr>
              <a:t>« E » est-il vraiment associé à « O » ou bien est-ce une illusion expliquée par un autre facteur qui vient apporter de la CONFUSION</a:t>
            </a:r>
            <a:endParaRPr lang="fr-FR" sz="2000" dirty="0">
              <a:solidFill>
                <a:schemeClr val="dk1"/>
              </a:solidFill>
              <a:latin typeface="+mn-lt"/>
            </a:endParaRPr>
          </a:p>
        </p:txBody>
      </p:sp>
      <p:grpSp>
        <p:nvGrpSpPr>
          <p:cNvPr id="23" name="Groupe 22">
            <a:extLst>
              <a:ext uri="{FF2B5EF4-FFF2-40B4-BE49-F238E27FC236}">
                <a16:creationId xmlns:a16="http://schemas.microsoft.com/office/drawing/2014/main" id="{812416D5-E6FC-4166-9ED8-01C8266461A0}"/>
              </a:ext>
            </a:extLst>
          </p:cNvPr>
          <p:cNvGrpSpPr/>
          <p:nvPr/>
        </p:nvGrpSpPr>
        <p:grpSpPr>
          <a:xfrm>
            <a:off x="2030016" y="3780329"/>
            <a:ext cx="5062264" cy="811416"/>
            <a:chOff x="2030016" y="3780329"/>
            <a:chExt cx="5062264" cy="811416"/>
          </a:xfrm>
        </p:grpSpPr>
        <p:sp>
          <p:nvSpPr>
            <p:cNvPr id="26" name="Flèche : droite à entaille 25">
              <a:extLst>
                <a:ext uri="{FF2B5EF4-FFF2-40B4-BE49-F238E27FC236}">
                  <a16:creationId xmlns:a16="http://schemas.microsoft.com/office/drawing/2014/main" id="{8A9C8234-73FB-410C-9F15-117EAA700DAC}"/>
                </a:ext>
              </a:extLst>
            </p:cNvPr>
            <p:cNvSpPr/>
            <p:nvPr/>
          </p:nvSpPr>
          <p:spPr>
            <a:xfrm>
              <a:off x="3084240" y="4230386"/>
              <a:ext cx="2592288" cy="29969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ZoneTexte 18">
              <a:extLst>
                <a:ext uri="{FF2B5EF4-FFF2-40B4-BE49-F238E27FC236}">
                  <a16:creationId xmlns:a16="http://schemas.microsoft.com/office/drawing/2014/main" id="{70097F41-ED48-4DC7-8CCC-0D9CE8703A23}"/>
                </a:ext>
              </a:extLst>
            </p:cNvPr>
            <p:cNvSpPr txBox="1"/>
            <p:nvPr/>
          </p:nvSpPr>
          <p:spPr>
            <a:xfrm flipH="1">
              <a:off x="2030016" y="4130080"/>
              <a:ext cx="1224136" cy="461665"/>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rPr>
                <a:t>« E »</a:t>
              </a:r>
            </a:p>
          </p:txBody>
        </p:sp>
        <p:sp>
          <p:nvSpPr>
            <p:cNvPr id="28" name="ZoneTexte 27">
              <a:extLst>
                <a:ext uri="{FF2B5EF4-FFF2-40B4-BE49-F238E27FC236}">
                  <a16:creationId xmlns:a16="http://schemas.microsoft.com/office/drawing/2014/main" id="{94365FDC-9268-41A3-AF08-23680153036E}"/>
                </a:ext>
              </a:extLst>
            </p:cNvPr>
            <p:cNvSpPr txBox="1"/>
            <p:nvPr/>
          </p:nvSpPr>
          <p:spPr>
            <a:xfrm flipH="1">
              <a:off x="5868144" y="4130080"/>
              <a:ext cx="1224136" cy="461665"/>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rPr>
                <a:t>« O »</a:t>
              </a:r>
            </a:p>
          </p:txBody>
        </p:sp>
        <p:sp>
          <p:nvSpPr>
            <p:cNvPr id="21" name="Rectangle 20">
              <a:extLst>
                <a:ext uri="{FF2B5EF4-FFF2-40B4-BE49-F238E27FC236}">
                  <a16:creationId xmlns:a16="http://schemas.microsoft.com/office/drawing/2014/main" id="{CF99E26B-A45E-4C2C-B24C-0C8C2495CC51}"/>
                </a:ext>
              </a:extLst>
            </p:cNvPr>
            <p:cNvSpPr/>
            <p:nvPr/>
          </p:nvSpPr>
          <p:spPr>
            <a:xfrm>
              <a:off x="4069296" y="3780329"/>
              <a:ext cx="1224136" cy="584775"/>
            </a:xfrm>
            <a:prstGeom prst="rect">
              <a:avLst/>
            </a:prstGeom>
          </p:spPr>
          <p:txBody>
            <a:bodyPr wrap="square">
              <a:spAutoFit/>
            </a:bodyPr>
            <a:lstStyle/>
            <a:p>
              <a:r>
                <a:rPr lang="fr-FR" sz="3200" b="1" dirty="0">
                  <a:latin typeface="Calibri" panose="020F0502020204030204" pitchFamily="34" charset="0"/>
                  <a:cs typeface="Calibri" panose="020F0502020204030204" pitchFamily="34" charset="0"/>
                </a:rPr>
                <a:t>?</a:t>
              </a:r>
            </a:p>
          </p:txBody>
        </p:sp>
      </p:grpSp>
      <p:grpSp>
        <p:nvGrpSpPr>
          <p:cNvPr id="12" name="Groupe 11">
            <a:extLst>
              <a:ext uri="{FF2B5EF4-FFF2-40B4-BE49-F238E27FC236}">
                <a16:creationId xmlns:a16="http://schemas.microsoft.com/office/drawing/2014/main" id="{2F243018-DA79-4001-B6C4-5494CE0FE63A}"/>
              </a:ext>
            </a:extLst>
          </p:cNvPr>
          <p:cNvGrpSpPr/>
          <p:nvPr/>
        </p:nvGrpSpPr>
        <p:grpSpPr>
          <a:xfrm>
            <a:off x="2040090" y="3780329"/>
            <a:ext cx="5052190" cy="2947081"/>
            <a:chOff x="2040090" y="3780329"/>
            <a:chExt cx="5052190" cy="2947081"/>
          </a:xfrm>
        </p:grpSpPr>
        <p:grpSp>
          <p:nvGrpSpPr>
            <p:cNvPr id="13" name="Groupe 12">
              <a:extLst>
                <a:ext uri="{FF2B5EF4-FFF2-40B4-BE49-F238E27FC236}">
                  <a16:creationId xmlns:a16="http://schemas.microsoft.com/office/drawing/2014/main" id="{BC5A5DF1-ADE3-480C-A957-DB6F716469B2}"/>
                </a:ext>
              </a:extLst>
            </p:cNvPr>
            <p:cNvGrpSpPr/>
            <p:nvPr/>
          </p:nvGrpSpPr>
          <p:grpSpPr>
            <a:xfrm>
              <a:off x="2040090" y="3780329"/>
              <a:ext cx="5052190" cy="811416"/>
              <a:chOff x="2040090" y="3780329"/>
              <a:chExt cx="5052190" cy="811416"/>
            </a:xfrm>
          </p:grpSpPr>
          <p:sp>
            <p:nvSpPr>
              <p:cNvPr id="20" name="Flèche : droite à entaille 19">
                <a:extLst>
                  <a:ext uri="{FF2B5EF4-FFF2-40B4-BE49-F238E27FC236}">
                    <a16:creationId xmlns:a16="http://schemas.microsoft.com/office/drawing/2014/main" id="{072F9FED-660D-4F97-845A-E183E6B5FB5A}"/>
                  </a:ext>
                </a:extLst>
              </p:cNvPr>
              <p:cNvSpPr/>
              <p:nvPr/>
            </p:nvSpPr>
            <p:spPr>
              <a:xfrm>
                <a:off x="3084240" y="4230386"/>
                <a:ext cx="2592288" cy="29969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ZoneTexte 21">
                <a:extLst>
                  <a:ext uri="{FF2B5EF4-FFF2-40B4-BE49-F238E27FC236}">
                    <a16:creationId xmlns:a16="http://schemas.microsoft.com/office/drawing/2014/main" id="{5FB93FA1-946E-4C2D-9349-89EF72F945D5}"/>
                  </a:ext>
                </a:extLst>
              </p:cNvPr>
              <p:cNvSpPr txBox="1"/>
              <p:nvPr/>
            </p:nvSpPr>
            <p:spPr>
              <a:xfrm flipH="1">
                <a:off x="2040090" y="4130080"/>
                <a:ext cx="1224136" cy="461665"/>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rPr>
                  <a:t>« E »</a:t>
                </a:r>
              </a:p>
            </p:txBody>
          </p:sp>
          <p:sp>
            <p:nvSpPr>
              <p:cNvPr id="24" name="ZoneTexte 23">
                <a:extLst>
                  <a:ext uri="{FF2B5EF4-FFF2-40B4-BE49-F238E27FC236}">
                    <a16:creationId xmlns:a16="http://schemas.microsoft.com/office/drawing/2014/main" id="{D61416F0-BEBD-48EA-8A06-345E63E93700}"/>
                  </a:ext>
                </a:extLst>
              </p:cNvPr>
              <p:cNvSpPr txBox="1"/>
              <p:nvPr/>
            </p:nvSpPr>
            <p:spPr>
              <a:xfrm flipH="1">
                <a:off x="5868144" y="4130080"/>
                <a:ext cx="1224136" cy="461665"/>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rPr>
                  <a:t>« O »</a:t>
                </a:r>
              </a:p>
            </p:txBody>
          </p:sp>
          <p:sp>
            <p:nvSpPr>
              <p:cNvPr id="25" name="Rectangle 24">
                <a:extLst>
                  <a:ext uri="{FF2B5EF4-FFF2-40B4-BE49-F238E27FC236}">
                    <a16:creationId xmlns:a16="http://schemas.microsoft.com/office/drawing/2014/main" id="{B8E6853A-B32E-4061-BF2F-4B75408663E0}"/>
                  </a:ext>
                </a:extLst>
              </p:cNvPr>
              <p:cNvSpPr/>
              <p:nvPr/>
            </p:nvSpPr>
            <p:spPr>
              <a:xfrm>
                <a:off x="4069296" y="3780329"/>
                <a:ext cx="1224136" cy="584775"/>
              </a:xfrm>
              <a:prstGeom prst="rect">
                <a:avLst/>
              </a:prstGeom>
            </p:spPr>
            <p:txBody>
              <a:bodyPr wrap="square">
                <a:spAutoFit/>
              </a:bodyPr>
              <a:lstStyle/>
              <a:p>
                <a:r>
                  <a:rPr lang="fr-FR" sz="3200" b="1" dirty="0">
                    <a:latin typeface="Calibri" panose="020F0502020204030204" pitchFamily="34" charset="0"/>
                    <a:cs typeface="Calibri" panose="020F0502020204030204" pitchFamily="34" charset="0"/>
                  </a:rPr>
                  <a:t>?</a:t>
                </a:r>
              </a:p>
            </p:txBody>
          </p:sp>
        </p:grpSp>
        <p:grpSp>
          <p:nvGrpSpPr>
            <p:cNvPr id="14" name="Groupe 13">
              <a:extLst>
                <a:ext uri="{FF2B5EF4-FFF2-40B4-BE49-F238E27FC236}">
                  <a16:creationId xmlns:a16="http://schemas.microsoft.com/office/drawing/2014/main" id="{FF5F3391-69EB-4113-A6EA-C347B63E892C}"/>
                </a:ext>
              </a:extLst>
            </p:cNvPr>
            <p:cNvGrpSpPr/>
            <p:nvPr/>
          </p:nvGrpSpPr>
          <p:grpSpPr>
            <a:xfrm>
              <a:off x="2483766" y="4894857"/>
              <a:ext cx="3816425" cy="1832553"/>
              <a:chOff x="2483766" y="4894857"/>
              <a:chExt cx="3816425" cy="1832553"/>
            </a:xfrm>
          </p:grpSpPr>
          <p:sp>
            <p:nvSpPr>
              <p:cNvPr id="15" name="ZoneTexte 14">
                <a:extLst>
                  <a:ext uri="{FF2B5EF4-FFF2-40B4-BE49-F238E27FC236}">
                    <a16:creationId xmlns:a16="http://schemas.microsoft.com/office/drawing/2014/main" id="{CBA77ED8-CB21-43A6-945F-27A078FD6949}"/>
                  </a:ext>
                </a:extLst>
              </p:cNvPr>
              <p:cNvSpPr txBox="1"/>
              <p:nvPr/>
            </p:nvSpPr>
            <p:spPr>
              <a:xfrm flipH="1">
                <a:off x="2483766" y="5527081"/>
                <a:ext cx="3816425" cy="1200329"/>
              </a:xfrm>
              <a:prstGeom prst="rect">
                <a:avLst/>
              </a:prstGeom>
              <a:noFill/>
              <a:ln w="38100">
                <a:solidFill>
                  <a:schemeClr val="bg1"/>
                </a:solidFill>
              </a:ln>
            </p:spPr>
            <p:txBody>
              <a:bodyPr wrap="square" rtlCol="0">
                <a:spAutoFit/>
              </a:bodyPr>
              <a:lstStyle/>
              <a:p>
                <a:pPr algn="ctr"/>
                <a:r>
                  <a:rPr lang="fr-FR" dirty="0">
                    <a:latin typeface="Calibri" panose="020F0502020204030204" pitchFamily="34" charset="0"/>
                    <a:cs typeface="Calibri" panose="020F0502020204030204" pitchFamily="34" charset="0"/>
                  </a:rPr>
                  <a:t>Autre facteur (tiers facteur)?</a:t>
                </a:r>
              </a:p>
              <a:p>
                <a:pPr algn="ctr"/>
                <a:r>
                  <a:rPr lang="fr-FR" dirty="0">
                    <a:latin typeface="Calibri" panose="020F0502020204030204" pitchFamily="34" charset="0"/>
                    <a:cs typeface="Calibri" panose="020F0502020204030204" pitchFamily="34" charset="0"/>
                  </a:rPr>
                  <a:t>Facteur de confusion</a:t>
                </a:r>
              </a:p>
              <a:p>
                <a:pPr algn="ctr"/>
                <a:r>
                  <a:rPr lang="fr-FR" dirty="0">
                    <a:latin typeface="Calibri" panose="020F0502020204030204" pitchFamily="34" charset="0"/>
                    <a:cs typeface="Calibri" panose="020F0502020204030204" pitchFamily="34" charset="0"/>
                  </a:rPr>
                  <a:t>« FC »</a:t>
                </a:r>
              </a:p>
            </p:txBody>
          </p:sp>
          <p:sp>
            <p:nvSpPr>
              <p:cNvPr id="16" name="Flèche : droite à entaille 15">
                <a:extLst>
                  <a:ext uri="{FF2B5EF4-FFF2-40B4-BE49-F238E27FC236}">
                    <a16:creationId xmlns:a16="http://schemas.microsoft.com/office/drawing/2014/main" id="{C7993232-AA27-4E00-8379-0F5D60DD8CAF}"/>
                  </a:ext>
                </a:extLst>
              </p:cNvPr>
              <p:cNvSpPr/>
              <p:nvPr/>
            </p:nvSpPr>
            <p:spPr>
              <a:xfrm rot="19660564">
                <a:off x="4509349" y="4916477"/>
                <a:ext cx="1373636" cy="314447"/>
              </a:xfrm>
              <a:prstGeom prst="notched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Flèche : droite à entaille 17">
                <a:extLst>
                  <a:ext uri="{FF2B5EF4-FFF2-40B4-BE49-F238E27FC236}">
                    <a16:creationId xmlns:a16="http://schemas.microsoft.com/office/drawing/2014/main" id="{A64E0063-D923-4F6D-BEDD-1B4D9B59D665}"/>
                  </a:ext>
                </a:extLst>
              </p:cNvPr>
              <p:cNvSpPr/>
              <p:nvPr/>
            </p:nvSpPr>
            <p:spPr>
              <a:xfrm rot="12677431">
                <a:off x="2785471" y="4894857"/>
                <a:ext cx="1253124" cy="344687"/>
              </a:xfrm>
              <a:prstGeom prst="notched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pic>
        <p:nvPicPr>
          <p:cNvPr id="2" name="Son enregistré">
            <a:hlinkClick r:id="" action="ppaction://media"/>
            <a:extLst>
              <a:ext uri="{FF2B5EF4-FFF2-40B4-BE49-F238E27FC236}">
                <a16:creationId xmlns:a16="http://schemas.microsoft.com/office/drawing/2014/main" id="{844798E2-0EF8-4B52-AAFF-28D83389C7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853788333"/>
      </p:ext>
    </p:extLst>
  </p:cSld>
  <p:clrMapOvr>
    <a:masterClrMapping/>
  </p:clrMapOvr>
  <p:transition spd="slow" advTm="4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71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57200" y="26064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8. Facteurs de confusion</a:t>
            </a:r>
          </a:p>
        </p:txBody>
      </p:sp>
      <p:sp>
        <p:nvSpPr>
          <p:cNvPr id="56325" name="Rectangle 9"/>
          <p:cNvSpPr>
            <a:spLocks noChangeArrowheads="1"/>
          </p:cNvSpPr>
          <p:nvPr/>
        </p:nvSpPr>
        <p:spPr bwMode="auto">
          <a:xfrm>
            <a:off x="0" y="312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56326" name="Rectangle 10"/>
          <p:cNvSpPr>
            <a:spLocks noChangeArrowheads="1"/>
          </p:cNvSpPr>
          <p:nvPr/>
        </p:nvSpPr>
        <p:spPr bwMode="auto">
          <a:xfrm>
            <a:off x="0" y="2960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4" name="Espace réservé du numéro de diapositive 3">
            <a:extLst>
              <a:ext uri="{FF2B5EF4-FFF2-40B4-BE49-F238E27FC236}">
                <a16:creationId xmlns:a16="http://schemas.microsoft.com/office/drawing/2014/main" id="{4B0980AE-F72A-4D02-A438-C80B0599A70D}"/>
              </a:ext>
            </a:extLst>
          </p:cNvPr>
          <p:cNvSpPr>
            <a:spLocks noGrp="1"/>
          </p:cNvSpPr>
          <p:nvPr>
            <p:ph type="sldNum" sz="quarter" idx="12"/>
          </p:nvPr>
        </p:nvSpPr>
        <p:spPr>
          <a:xfrm>
            <a:off x="8666178" y="6492875"/>
            <a:ext cx="2133600" cy="365125"/>
          </a:xfrm>
        </p:spPr>
        <p:txBody>
          <a:bodyPr/>
          <a:lstStyle/>
          <a:p>
            <a:pPr>
              <a:defRPr/>
            </a:pPr>
            <a:fld id="{CBAA5B79-964A-4FBC-ABBD-1DB548FEBF53}" type="slidenum">
              <a:rPr lang="fr-FR" altLang="fr-FR" smtClean="0"/>
              <a:pPr>
                <a:defRPr/>
              </a:pPr>
              <a:t>34</a:t>
            </a:fld>
            <a:endParaRPr lang="fr-FR" altLang="fr-FR" dirty="0"/>
          </a:p>
        </p:txBody>
      </p:sp>
      <p:sp>
        <p:nvSpPr>
          <p:cNvPr id="17" name="ZoneTexte 16">
            <a:extLst>
              <a:ext uri="{FF2B5EF4-FFF2-40B4-BE49-F238E27FC236}">
                <a16:creationId xmlns:a16="http://schemas.microsoft.com/office/drawing/2014/main" id="{0E65CCD2-3277-41B2-A7E5-3877ABC1C6E2}"/>
              </a:ext>
            </a:extLst>
          </p:cNvPr>
          <p:cNvSpPr txBox="1"/>
          <p:nvPr/>
        </p:nvSpPr>
        <p:spPr>
          <a:xfrm>
            <a:off x="827584" y="909295"/>
            <a:ext cx="7859216" cy="2246769"/>
          </a:xfrm>
          <a:prstGeom prst="rect">
            <a:avLst/>
          </a:prstGeom>
          <a:solidFill>
            <a:schemeClr val="bg1"/>
          </a:solidFill>
          <a:ln>
            <a:noFill/>
          </a:ln>
        </p:spPr>
        <p:txBody>
          <a:bodyPr wrap="square">
            <a:spAutoFit/>
          </a:bodyPr>
          <a:lstStyle/>
          <a:p>
            <a:pPr algn="just">
              <a:defRPr/>
            </a:pPr>
            <a:r>
              <a:rPr lang="fr-FR" sz="2000" b="1" dirty="0">
                <a:solidFill>
                  <a:schemeClr val="dk1"/>
                </a:solidFill>
                <a:latin typeface="+mn-lt"/>
              </a:rPr>
              <a:t>Exemple</a:t>
            </a:r>
            <a:r>
              <a:rPr lang="fr-FR" sz="2000" dirty="0">
                <a:solidFill>
                  <a:schemeClr val="dk1"/>
                </a:solidFill>
                <a:latin typeface="+mn-lt"/>
              </a:rPr>
              <a:t> : </a:t>
            </a:r>
          </a:p>
          <a:p>
            <a:pPr algn="just">
              <a:defRPr/>
            </a:pPr>
            <a:r>
              <a:rPr lang="fr-FR" sz="2000" dirty="0">
                <a:solidFill>
                  <a:schemeClr val="dk1"/>
                </a:solidFill>
                <a:latin typeface="+mn-lt"/>
              </a:rPr>
              <a:t>On sait que la consommation de tabac augmente le risque de cancer du poumon (c’est donc un facteur de risque de cette pathologie)</a:t>
            </a:r>
          </a:p>
          <a:p>
            <a:pPr algn="just">
              <a:defRPr/>
            </a:pPr>
            <a:endParaRPr lang="fr-FR" sz="2000" b="1" dirty="0">
              <a:solidFill>
                <a:schemeClr val="dk1"/>
              </a:solidFill>
              <a:latin typeface="+mn-lt"/>
            </a:endParaRPr>
          </a:p>
          <a:p>
            <a:pPr algn="just">
              <a:defRPr/>
            </a:pPr>
            <a:r>
              <a:rPr lang="fr-FR" sz="2000" dirty="0">
                <a:solidFill>
                  <a:schemeClr val="dk1"/>
                </a:solidFill>
                <a:latin typeface="+mn-lt"/>
              </a:rPr>
              <a:t>Prenons le cas d’une </a:t>
            </a:r>
            <a:r>
              <a:rPr lang="fr-FR" sz="2000" b="1" dirty="0">
                <a:solidFill>
                  <a:schemeClr val="dk1"/>
                </a:solidFill>
                <a:latin typeface="+mn-lt"/>
              </a:rPr>
              <a:t>nouvelle question de recherche : </a:t>
            </a:r>
          </a:p>
          <a:p>
            <a:pPr algn="just">
              <a:defRPr/>
            </a:pPr>
            <a:r>
              <a:rPr lang="fr-FR" sz="2000" b="1" dirty="0">
                <a:solidFill>
                  <a:schemeClr val="dk1"/>
                </a:solidFill>
                <a:latin typeface="+mn-lt"/>
              </a:rPr>
              <a:t>La consommation d’alcool augmente t’elle le risque de </a:t>
            </a:r>
            <a:r>
              <a:rPr lang="fr-FR" sz="2000" b="1" dirty="0" err="1">
                <a:solidFill>
                  <a:schemeClr val="dk1"/>
                </a:solidFill>
                <a:latin typeface="+mn-lt"/>
              </a:rPr>
              <a:t>Kc</a:t>
            </a:r>
            <a:r>
              <a:rPr lang="fr-FR" sz="2000" b="1" dirty="0">
                <a:solidFill>
                  <a:schemeClr val="dk1"/>
                </a:solidFill>
                <a:latin typeface="+mn-lt"/>
              </a:rPr>
              <a:t> du poumon ? </a:t>
            </a:r>
          </a:p>
          <a:p>
            <a:pPr algn="just">
              <a:defRPr/>
            </a:pPr>
            <a:r>
              <a:rPr lang="fr-FR" sz="2000" b="1" dirty="0">
                <a:solidFill>
                  <a:schemeClr val="dk1"/>
                </a:solidFill>
                <a:latin typeface="+mn-lt"/>
              </a:rPr>
              <a:t>= l’alcool est-il un facteur de risque de cancer du poumon?</a:t>
            </a:r>
            <a:endParaRPr lang="fr-FR" sz="2000" dirty="0">
              <a:solidFill>
                <a:schemeClr val="dk1"/>
              </a:solidFill>
              <a:latin typeface="+mn-lt"/>
            </a:endParaRPr>
          </a:p>
        </p:txBody>
      </p:sp>
      <p:sp>
        <p:nvSpPr>
          <p:cNvPr id="13" name="Rectangle 12">
            <a:extLst>
              <a:ext uri="{FF2B5EF4-FFF2-40B4-BE49-F238E27FC236}">
                <a16:creationId xmlns:a16="http://schemas.microsoft.com/office/drawing/2014/main" id="{B686F1B8-7D52-4A9A-B20B-FB65F6CFE951}"/>
              </a:ext>
            </a:extLst>
          </p:cNvPr>
          <p:cNvSpPr/>
          <p:nvPr/>
        </p:nvSpPr>
        <p:spPr>
          <a:xfrm>
            <a:off x="4268713" y="3502020"/>
            <a:ext cx="1224136" cy="584775"/>
          </a:xfrm>
          <a:prstGeom prst="rect">
            <a:avLst/>
          </a:prstGeom>
        </p:spPr>
        <p:txBody>
          <a:bodyPr wrap="square">
            <a:spAutoFit/>
          </a:bodyPr>
          <a:lstStyle/>
          <a:p>
            <a:r>
              <a:rPr lang="fr-FR" sz="3200" b="1" dirty="0">
                <a:latin typeface="Calibri" panose="020F0502020204030204" pitchFamily="34" charset="0"/>
                <a:cs typeface="Calibri" panose="020F0502020204030204" pitchFamily="34" charset="0"/>
              </a:rPr>
              <a:t>?</a:t>
            </a:r>
          </a:p>
        </p:txBody>
      </p:sp>
      <p:sp>
        <p:nvSpPr>
          <p:cNvPr id="14" name="ZoneTexte 13">
            <a:extLst>
              <a:ext uri="{FF2B5EF4-FFF2-40B4-BE49-F238E27FC236}">
                <a16:creationId xmlns:a16="http://schemas.microsoft.com/office/drawing/2014/main" id="{97B2B736-9B7F-435A-8085-385165209139}"/>
              </a:ext>
            </a:extLst>
          </p:cNvPr>
          <p:cNvSpPr txBox="1"/>
          <p:nvPr/>
        </p:nvSpPr>
        <p:spPr>
          <a:xfrm>
            <a:off x="833332" y="4869160"/>
            <a:ext cx="7832846" cy="1015663"/>
          </a:xfrm>
          <a:prstGeom prst="rect">
            <a:avLst/>
          </a:prstGeom>
          <a:solidFill>
            <a:schemeClr val="bg1"/>
          </a:solidFill>
          <a:ln>
            <a:noFill/>
          </a:ln>
        </p:spPr>
        <p:txBody>
          <a:bodyPr wrap="square">
            <a:spAutoFit/>
          </a:bodyPr>
          <a:lstStyle/>
          <a:p>
            <a:pPr algn="just">
              <a:defRPr/>
            </a:pPr>
            <a:r>
              <a:rPr lang="fr-FR" sz="2000" dirty="0">
                <a:solidFill>
                  <a:schemeClr val="dk1"/>
                </a:solidFill>
                <a:latin typeface="+mn-lt"/>
              </a:rPr>
              <a:t>=&gt;  </a:t>
            </a:r>
            <a:r>
              <a:rPr lang="fr-FR" sz="2000" b="1" dirty="0">
                <a:solidFill>
                  <a:schemeClr val="dk1"/>
                </a:solidFill>
                <a:latin typeface="+mn-lt"/>
              </a:rPr>
              <a:t>L’analyse de l’étude trouve une association statistique entre alcool et risque de cancer du poumon </a:t>
            </a:r>
            <a:r>
              <a:rPr lang="fr-FR" sz="2000" dirty="0">
                <a:solidFill>
                  <a:schemeClr val="dk1"/>
                </a:solidFill>
                <a:latin typeface="+mn-lt"/>
              </a:rPr>
              <a:t>: le groupe qui consomme de l’alcool présente une plus grande fréquence de cancers du poumon </a:t>
            </a:r>
          </a:p>
        </p:txBody>
      </p:sp>
      <p:grpSp>
        <p:nvGrpSpPr>
          <p:cNvPr id="2" name="Groupe 1">
            <a:extLst>
              <a:ext uri="{FF2B5EF4-FFF2-40B4-BE49-F238E27FC236}">
                <a16:creationId xmlns:a16="http://schemas.microsoft.com/office/drawing/2014/main" id="{E702C995-B0D0-44B3-9D3C-EE4B4D96C16F}"/>
              </a:ext>
            </a:extLst>
          </p:cNvPr>
          <p:cNvGrpSpPr/>
          <p:nvPr/>
        </p:nvGrpSpPr>
        <p:grpSpPr>
          <a:xfrm>
            <a:off x="1319160" y="3284984"/>
            <a:ext cx="5845128" cy="1312937"/>
            <a:chOff x="1319160" y="3471191"/>
            <a:chExt cx="5845128" cy="1312937"/>
          </a:xfrm>
        </p:grpSpPr>
        <p:grpSp>
          <p:nvGrpSpPr>
            <p:cNvPr id="18" name="Groupe 17">
              <a:extLst>
                <a:ext uri="{FF2B5EF4-FFF2-40B4-BE49-F238E27FC236}">
                  <a16:creationId xmlns:a16="http://schemas.microsoft.com/office/drawing/2014/main" id="{93959157-660B-493D-8D83-E72B1D044F1A}"/>
                </a:ext>
              </a:extLst>
            </p:cNvPr>
            <p:cNvGrpSpPr/>
            <p:nvPr/>
          </p:nvGrpSpPr>
          <p:grpSpPr>
            <a:xfrm>
              <a:off x="3250257" y="3501008"/>
              <a:ext cx="3914031" cy="1171575"/>
              <a:chOff x="2751063" y="2663472"/>
              <a:chExt cx="3914031" cy="1171575"/>
            </a:xfrm>
          </p:grpSpPr>
          <p:sp>
            <p:nvSpPr>
              <p:cNvPr id="9" name="Flèche : droite à entaille 8">
                <a:extLst>
                  <a:ext uri="{FF2B5EF4-FFF2-40B4-BE49-F238E27FC236}">
                    <a16:creationId xmlns:a16="http://schemas.microsoft.com/office/drawing/2014/main" id="{B8AC0ED1-5A5F-4EC9-8057-5F190892DDAB}"/>
                  </a:ext>
                </a:extLst>
              </p:cNvPr>
              <p:cNvSpPr/>
              <p:nvPr/>
            </p:nvSpPr>
            <p:spPr>
              <a:xfrm>
                <a:off x="2751063" y="3188831"/>
                <a:ext cx="2592288" cy="33873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26" name="Picture 2" descr="Espérance de vie &amp; stades des cancers du poumon">
                <a:extLst>
                  <a:ext uri="{FF2B5EF4-FFF2-40B4-BE49-F238E27FC236}">
                    <a16:creationId xmlns:a16="http://schemas.microsoft.com/office/drawing/2014/main" id="{9A5FB57C-C925-477D-8A9D-152F359F91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9719" y="2663472"/>
                <a:ext cx="1095375" cy="1171575"/>
              </a:xfrm>
              <a:prstGeom prst="rect">
                <a:avLst/>
              </a:prstGeom>
              <a:noFill/>
              <a:extLst>
                <a:ext uri="{909E8E84-426E-40DD-AFC4-6F175D3DCCD1}">
                  <a14:hiddenFill xmlns:a14="http://schemas.microsoft.com/office/drawing/2010/main">
                    <a:solidFill>
                      <a:srgbClr val="FFFFFF"/>
                    </a:solidFill>
                  </a14:hiddenFill>
                </a:ext>
              </a:extLst>
            </p:spPr>
          </p:pic>
        </p:grpSp>
        <p:pic>
          <p:nvPicPr>
            <p:cNvPr id="4102" name="Picture 6" descr="bouteilles d'alcool sur fond blanc - bouteille alcool  photos et images de collection">
              <a:extLst>
                <a:ext uri="{FF2B5EF4-FFF2-40B4-BE49-F238E27FC236}">
                  <a16:creationId xmlns:a16="http://schemas.microsoft.com/office/drawing/2014/main" id="{2A9C7535-C2B8-4A9A-B7F1-0CC542DE02A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19160" y="3471191"/>
              <a:ext cx="1817913" cy="1312937"/>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Son enregistré">
            <a:hlinkClick r:id="" action="ppaction://media"/>
            <a:extLst>
              <a:ext uri="{FF2B5EF4-FFF2-40B4-BE49-F238E27FC236}">
                <a16:creationId xmlns:a16="http://schemas.microsoft.com/office/drawing/2014/main" id="{8DAC69C3-70ED-4DD2-848E-7922BC876D2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42959134"/>
      </p:ext>
    </p:extLst>
  </p:cSld>
  <p:clrMapOvr>
    <a:masterClrMapping/>
  </p:clrMapOvr>
  <p:transition spd="slow" advTm="4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3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57200" y="19776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8. Facteurs de confusion</a:t>
            </a:r>
          </a:p>
        </p:txBody>
      </p:sp>
      <p:sp>
        <p:nvSpPr>
          <p:cNvPr id="56325" name="Rectangle 9"/>
          <p:cNvSpPr>
            <a:spLocks noChangeArrowheads="1"/>
          </p:cNvSpPr>
          <p:nvPr/>
        </p:nvSpPr>
        <p:spPr bwMode="auto">
          <a:xfrm>
            <a:off x="0" y="312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56326" name="Rectangle 10"/>
          <p:cNvSpPr>
            <a:spLocks noChangeArrowheads="1"/>
          </p:cNvSpPr>
          <p:nvPr/>
        </p:nvSpPr>
        <p:spPr bwMode="auto">
          <a:xfrm>
            <a:off x="0" y="2960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4" name="Espace réservé du numéro de diapositive 3">
            <a:extLst>
              <a:ext uri="{FF2B5EF4-FFF2-40B4-BE49-F238E27FC236}">
                <a16:creationId xmlns:a16="http://schemas.microsoft.com/office/drawing/2014/main" id="{4B0980AE-F72A-4D02-A438-C80B0599A70D}"/>
              </a:ext>
            </a:extLst>
          </p:cNvPr>
          <p:cNvSpPr>
            <a:spLocks noGrp="1"/>
          </p:cNvSpPr>
          <p:nvPr>
            <p:ph type="sldNum" sz="quarter" idx="12"/>
          </p:nvPr>
        </p:nvSpPr>
        <p:spPr>
          <a:xfrm>
            <a:off x="8666178" y="6492875"/>
            <a:ext cx="2133600" cy="365125"/>
          </a:xfrm>
        </p:spPr>
        <p:txBody>
          <a:bodyPr/>
          <a:lstStyle/>
          <a:p>
            <a:pPr>
              <a:defRPr/>
            </a:pPr>
            <a:fld id="{CBAA5B79-964A-4FBC-ABBD-1DB548FEBF53}" type="slidenum">
              <a:rPr lang="fr-FR" altLang="fr-FR" smtClean="0"/>
              <a:pPr>
                <a:defRPr/>
              </a:pPr>
              <a:t>35</a:t>
            </a:fld>
            <a:endParaRPr lang="fr-FR" altLang="fr-FR" dirty="0"/>
          </a:p>
        </p:txBody>
      </p:sp>
      <p:sp>
        <p:nvSpPr>
          <p:cNvPr id="17" name="ZoneTexte 16">
            <a:extLst>
              <a:ext uri="{FF2B5EF4-FFF2-40B4-BE49-F238E27FC236}">
                <a16:creationId xmlns:a16="http://schemas.microsoft.com/office/drawing/2014/main" id="{0E65CCD2-3277-41B2-A7E5-3877ABC1C6E2}"/>
              </a:ext>
            </a:extLst>
          </p:cNvPr>
          <p:cNvSpPr txBox="1"/>
          <p:nvPr/>
        </p:nvSpPr>
        <p:spPr>
          <a:xfrm>
            <a:off x="931313" y="1081605"/>
            <a:ext cx="7632848" cy="1154162"/>
          </a:xfrm>
          <a:prstGeom prst="rect">
            <a:avLst/>
          </a:prstGeom>
          <a:solidFill>
            <a:schemeClr val="bg1"/>
          </a:solidFill>
          <a:ln>
            <a:noFill/>
          </a:ln>
        </p:spPr>
        <p:txBody>
          <a:bodyPr wrap="square">
            <a:spAutoFit/>
          </a:bodyPr>
          <a:lstStyle/>
          <a:p>
            <a:pPr algn="ctr"/>
            <a:r>
              <a:rPr kumimoji="1" lang="fr-FR" sz="2000" b="1" dirty="0">
                <a:latin typeface="Calibri" panose="020F0502020204030204" pitchFamily="34" charset="0"/>
                <a:cs typeface="Calibri" panose="020F0502020204030204" pitchFamily="34" charset="0"/>
              </a:rPr>
              <a:t>Cette association statistique est-elle synonyme d’un lien relationnel direct entre alcool et cancer du poumon?</a:t>
            </a:r>
          </a:p>
          <a:p>
            <a:pPr algn="ctr"/>
            <a:endParaRPr kumimoji="1" lang="fr-FR" sz="900" b="1" dirty="0">
              <a:latin typeface="Calibri" panose="020F0502020204030204" pitchFamily="34" charset="0"/>
              <a:cs typeface="Calibri" panose="020F0502020204030204" pitchFamily="34" charset="0"/>
            </a:endParaRPr>
          </a:p>
          <a:p>
            <a:pPr algn="ctr"/>
            <a:r>
              <a:rPr kumimoji="1" lang="fr-FR" sz="2000" b="1" dirty="0">
                <a:latin typeface="Calibri" panose="020F0502020204030204" pitchFamily="34" charset="0"/>
                <a:cs typeface="Calibri" panose="020F0502020204030204" pitchFamily="34" charset="0"/>
              </a:rPr>
              <a:t>=&gt; On intègre la consommation de tabac dans l’analyse</a:t>
            </a:r>
          </a:p>
        </p:txBody>
      </p:sp>
      <p:grpSp>
        <p:nvGrpSpPr>
          <p:cNvPr id="5" name="Groupe 4">
            <a:extLst>
              <a:ext uri="{FF2B5EF4-FFF2-40B4-BE49-F238E27FC236}">
                <a16:creationId xmlns:a16="http://schemas.microsoft.com/office/drawing/2014/main" id="{55EB083E-8E76-427C-A87B-73689A8ADD8F}"/>
              </a:ext>
            </a:extLst>
          </p:cNvPr>
          <p:cNvGrpSpPr/>
          <p:nvPr/>
        </p:nvGrpSpPr>
        <p:grpSpPr>
          <a:xfrm>
            <a:off x="2166893" y="2276872"/>
            <a:ext cx="4885631" cy="2932472"/>
            <a:chOff x="1270545" y="2833136"/>
            <a:chExt cx="5893743" cy="3508537"/>
          </a:xfrm>
        </p:grpSpPr>
        <p:grpSp>
          <p:nvGrpSpPr>
            <p:cNvPr id="18" name="Groupe 17">
              <a:extLst>
                <a:ext uri="{FF2B5EF4-FFF2-40B4-BE49-F238E27FC236}">
                  <a16:creationId xmlns:a16="http://schemas.microsoft.com/office/drawing/2014/main" id="{93959157-660B-493D-8D83-E72B1D044F1A}"/>
                </a:ext>
              </a:extLst>
            </p:cNvPr>
            <p:cNvGrpSpPr/>
            <p:nvPr/>
          </p:nvGrpSpPr>
          <p:grpSpPr>
            <a:xfrm>
              <a:off x="3250257" y="2924944"/>
              <a:ext cx="3914031" cy="1171575"/>
              <a:chOff x="2751063" y="2663472"/>
              <a:chExt cx="3914031" cy="1171575"/>
            </a:xfrm>
          </p:grpSpPr>
          <p:sp>
            <p:nvSpPr>
              <p:cNvPr id="9" name="Flèche : droite à entaille 8">
                <a:extLst>
                  <a:ext uri="{FF2B5EF4-FFF2-40B4-BE49-F238E27FC236}">
                    <a16:creationId xmlns:a16="http://schemas.microsoft.com/office/drawing/2014/main" id="{B8AC0ED1-5A5F-4EC9-8057-5F190892DDAB}"/>
                  </a:ext>
                </a:extLst>
              </p:cNvPr>
              <p:cNvSpPr/>
              <p:nvPr/>
            </p:nvSpPr>
            <p:spPr>
              <a:xfrm>
                <a:off x="2751063" y="3188831"/>
                <a:ext cx="2592288" cy="33873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26" name="Picture 2" descr="Espérance de vie &amp; stades des cancers du poumon">
                <a:extLst>
                  <a:ext uri="{FF2B5EF4-FFF2-40B4-BE49-F238E27FC236}">
                    <a16:creationId xmlns:a16="http://schemas.microsoft.com/office/drawing/2014/main" id="{9A5FB57C-C925-477D-8A9D-152F359F91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9719" y="2663472"/>
                <a:ext cx="1095375" cy="1171575"/>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Rectangle 12">
              <a:extLst>
                <a:ext uri="{FF2B5EF4-FFF2-40B4-BE49-F238E27FC236}">
                  <a16:creationId xmlns:a16="http://schemas.microsoft.com/office/drawing/2014/main" id="{B686F1B8-7D52-4A9A-B20B-FB65F6CFE951}"/>
                </a:ext>
              </a:extLst>
            </p:cNvPr>
            <p:cNvSpPr/>
            <p:nvPr/>
          </p:nvSpPr>
          <p:spPr>
            <a:xfrm>
              <a:off x="4287342" y="3264423"/>
              <a:ext cx="1668387" cy="699650"/>
            </a:xfrm>
            <a:prstGeom prst="rect">
              <a:avLst/>
            </a:prstGeom>
          </p:spPr>
          <p:txBody>
            <a:bodyPr wrap="square">
              <a:spAutoFit/>
            </a:bodyPr>
            <a:lstStyle/>
            <a:p>
              <a:r>
                <a:rPr lang="fr-FR" sz="3200" b="1" dirty="0">
                  <a:latin typeface="Calibri" panose="020F0502020204030204" pitchFamily="34" charset="0"/>
                  <a:cs typeface="Calibri" panose="020F0502020204030204" pitchFamily="34" charset="0"/>
                </a:rPr>
                <a:t>X</a:t>
              </a:r>
            </a:p>
          </p:txBody>
        </p:sp>
        <p:grpSp>
          <p:nvGrpSpPr>
            <p:cNvPr id="2" name="Groupe 1">
              <a:extLst>
                <a:ext uri="{FF2B5EF4-FFF2-40B4-BE49-F238E27FC236}">
                  <a16:creationId xmlns:a16="http://schemas.microsoft.com/office/drawing/2014/main" id="{8815739D-3C24-44D3-A676-F05D63B2ADD8}"/>
                </a:ext>
              </a:extLst>
            </p:cNvPr>
            <p:cNvGrpSpPr/>
            <p:nvPr/>
          </p:nvGrpSpPr>
          <p:grpSpPr>
            <a:xfrm>
              <a:off x="2699792" y="4357535"/>
              <a:ext cx="3816425" cy="1984138"/>
              <a:chOff x="2699792" y="4743272"/>
              <a:chExt cx="3816425" cy="1984138"/>
            </a:xfrm>
          </p:grpSpPr>
          <p:pic>
            <p:nvPicPr>
              <p:cNvPr id="15" name="Picture 8" descr="paquet de cigarettes - paquet de cigarettes photos et images de collection">
                <a:extLst>
                  <a:ext uri="{FF2B5EF4-FFF2-40B4-BE49-F238E27FC236}">
                    <a16:creationId xmlns:a16="http://schemas.microsoft.com/office/drawing/2014/main" id="{934FB7D8-11E5-4C76-B13E-AEDF48988A8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32884"/>
              <a:stretch/>
            </p:blipFill>
            <p:spPr bwMode="auto">
              <a:xfrm>
                <a:off x="3981728" y="5082870"/>
                <a:ext cx="1129345" cy="1121791"/>
              </a:xfrm>
              <a:prstGeom prst="roundRect">
                <a:avLst/>
              </a:prstGeom>
              <a:noFill/>
              <a:extLst>
                <a:ext uri="{909E8E84-426E-40DD-AFC4-6F175D3DCCD1}">
                  <a14:hiddenFill xmlns:a14="http://schemas.microsoft.com/office/drawing/2010/main">
                    <a:solidFill>
                      <a:srgbClr val="FFFFFF"/>
                    </a:solidFill>
                  </a14:hiddenFill>
                </a:ext>
              </a:extLst>
            </p:spPr>
          </p:pic>
          <p:grpSp>
            <p:nvGrpSpPr>
              <p:cNvPr id="16" name="Groupe 15">
                <a:extLst>
                  <a:ext uri="{FF2B5EF4-FFF2-40B4-BE49-F238E27FC236}">
                    <a16:creationId xmlns:a16="http://schemas.microsoft.com/office/drawing/2014/main" id="{42BD8AE5-0F51-495A-9194-DB1B654FD349}"/>
                  </a:ext>
                </a:extLst>
              </p:cNvPr>
              <p:cNvGrpSpPr/>
              <p:nvPr/>
            </p:nvGrpSpPr>
            <p:grpSpPr>
              <a:xfrm>
                <a:off x="2699792" y="4743272"/>
                <a:ext cx="3816425" cy="1984138"/>
                <a:chOff x="2483766" y="4743272"/>
                <a:chExt cx="3816425" cy="1984138"/>
              </a:xfrm>
            </p:grpSpPr>
            <p:sp>
              <p:nvSpPr>
                <p:cNvPr id="19" name="ZoneTexte 18">
                  <a:extLst>
                    <a:ext uri="{FF2B5EF4-FFF2-40B4-BE49-F238E27FC236}">
                      <a16:creationId xmlns:a16="http://schemas.microsoft.com/office/drawing/2014/main" id="{0887F778-F611-4B99-B5E9-44B71EF2DB70}"/>
                    </a:ext>
                  </a:extLst>
                </p:cNvPr>
                <p:cNvSpPr txBox="1"/>
                <p:nvPr/>
              </p:nvSpPr>
              <p:spPr>
                <a:xfrm flipH="1">
                  <a:off x="2483766" y="5527081"/>
                  <a:ext cx="3816425" cy="1200329"/>
                </a:xfrm>
                <a:prstGeom prst="rect">
                  <a:avLst/>
                </a:prstGeom>
                <a:noFill/>
                <a:ln w="38100">
                  <a:solidFill>
                    <a:schemeClr val="bg1"/>
                  </a:solidFill>
                </a:ln>
              </p:spPr>
              <p:txBody>
                <a:bodyPr wrap="square" rtlCol="0">
                  <a:spAutoFit/>
                </a:bodyPr>
                <a:lstStyle/>
                <a:p>
                  <a:pPr algn="ctr"/>
                  <a:endParaRPr lang="fr-FR" dirty="0">
                    <a:latin typeface="Calibri" panose="020F0502020204030204" pitchFamily="34" charset="0"/>
                    <a:cs typeface="Calibri" panose="020F0502020204030204" pitchFamily="34" charset="0"/>
                  </a:endParaRPr>
                </a:p>
                <a:p>
                  <a:pPr algn="ctr"/>
                  <a:endParaRPr lang="fr-FR" dirty="0">
                    <a:latin typeface="Calibri" panose="020F0502020204030204" pitchFamily="34" charset="0"/>
                    <a:cs typeface="Calibri" panose="020F0502020204030204" pitchFamily="34" charset="0"/>
                  </a:endParaRPr>
                </a:p>
                <a:p>
                  <a:pPr algn="ctr"/>
                  <a:r>
                    <a:rPr lang="fr-FR" dirty="0">
                      <a:latin typeface="Calibri" panose="020F0502020204030204" pitchFamily="34" charset="0"/>
                      <a:cs typeface="Calibri" panose="020F0502020204030204" pitchFamily="34" charset="0"/>
                    </a:rPr>
                    <a:t>« FC »</a:t>
                  </a:r>
                </a:p>
              </p:txBody>
            </p:sp>
            <p:sp>
              <p:nvSpPr>
                <p:cNvPr id="20" name="Flèche : droite à entaille 19">
                  <a:extLst>
                    <a:ext uri="{FF2B5EF4-FFF2-40B4-BE49-F238E27FC236}">
                      <a16:creationId xmlns:a16="http://schemas.microsoft.com/office/drawing/2014/main" id="{1B67D819-DDCA-440C-9126-856675779720}"/>
                    </a:ext>
                  </a:extLst>
                </p:cNvPr>
                <p:cNvSpPr/>
                <p:nvPr/>
              </p:nvSpPr>
              <p:spPr>
                <a:xfrm rot="19660564">
                  <a:off x="4509350" y="4764891"/>
                  <a:ext cx="1373636" cy="314447"/>
                </a:xfrm>
                <a:prstGeom prst="notched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Flèche : droite à entaille 20">
                  <a:extLst>
                    <a:ext uri="{FF2B5EF4-FFF2-40B4-BE49-F238E27FC236}">
                      <a16:creationId xmlns:a16="http://schemas.microsoft.com/office/drawing/2014/main" id="{8893ACB9-CF1B-47A7-AF6D-A287EA98F8DD}"/>
                    </a:ext>
                  </a:extLst>
                </p:cNvPr>
                <p:cNvSpPr/>
                <p:nvPr/>
              </p:nvSpPr>
              <p:spPr>
                <a:xfrm rot="12677431">
                  <a:off x="2785471" y="4743272"/>
                  <a:ext cx="1253124" cy="344687"/>
                </a:xfrm>
                <a:prstGeom prst="notched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pic>
          <p:nvPicPr>
            <p:cNvPr id="22" name="Picture 6" descr="bouteilles d'alcool sur fond blanc - bouteille alcool  photos et images de collection">
              <a:extLst>
                <a:ext uri="{FF2B5EF4-FFF2-40B4-BE49-F238E27FC236}">
                  <a16:creationId xmlns:a16="http://schemas.microsoft.com/office/drawing/2014/main" id="{DFDAAA6F-A756-498B-8533-123C27EF515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70545" y="2833136"/>
              <a:ext cx="1817913" cy="1312937"/>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ZoneTexte 22">
            <a:extLst>
              <a:ext uri="{FF2B5EF4-FFF2-40B4-BE49-F238E27FC236}">
                <a16:creationId xmlns:a16="http://schemas.microsoft.com/office/drawing/2014/main" id="{A97D170A-D8D4-4FBB-AF30-A7B0100F7B2A}"/>
              </a:ext>
            </a:extLst>
          </p:cNvPr>
          <p:cNvSpPr txBox="1"/>
          <p:nvPr/>
        </p:nvSpPr>
        <p:spPr>
          <a:xfrm>
            <a:off x="931312" y="5080356"/>
            <a:ext cx="8105184" cy="1323439"/>
          </a:xfrm>
          <a:prstGeom prst="rect">
            <a:avLst/>
          </a:prstGeom>
          <a:solidFill>
            <a:schemeClr val="bg1"/>
          </a:solidFill>
          <a:ln>
            <a:noFill/>
          </a:ln>
        </p:spPr>
        <p:txBody>
          <a:bodyPr wrap="square">
            <a:spAutoFit/>
          </a:bodyPr>
          <a:lstStyle/>
          <a:p>
            <a:pPr marL="342900" indent="-342900" algn="just">
              <a:buFont typeface="Symbol" panose="05050102010706020507" pitchFamily="18" charset="2"/>
              <a:buChar char="Þ"/>
              <a:defRPr/>
            </a:pPr>
            <a:r>
              <a:rPr lang="fr-FR" sz="2000" b="1" dirty="0">
                <a:solidFill>
                  <a:schemeClr val="dk1"/>
                </a:solidFill>
                <a:latin typeface="+mn-lt"/>
              </a:rPr>
              <a:t>Disparition de l’association statistique entre alcool et </a:t>
            </a:r>
            <a:r>
              <a:rPr lang="fr-FR" sz="2000" b="1" dirty="0" err="1">
                <a:solidFill>
                  <a:schemeClr val="dk1"/>
                </a:solidFill>
                <a:latin typeface="+mn-lt"/>
              </a:rPr>
              <a:t>Kc</a:t>
            </a:r>
            <a:r>
              <a:rPr lang="fr-FR" sz="2000" b="1" dirty="0">
                <a:solidFill>
                  <a:schemeClr val="dk1"/>
                </a:solidFill>
                <a:latin typeface="+mn-lt"/>
              </a:rPr>
              <a:t> du poumon</a:t>
            </a:r>
            <a:r>
              <a:rPr lang="fr-FR" sz="2000" dirty="0">
                <a:solidFill>
                  <a:schemeClr val="dk1"/>
                </a:solidFill>
                <a:latin typeface="+mn-lt"/>
              </a:rPr>
              <a:t>, une fois qu’on prend en compte la consommation de tabac, </a:t>
            </a:r>
          </a:p>
          <a:p>
            <a:pPr marL="342900" indent="-342900" algn="just">
              <a:buFont typeface="Symbol" panose="05050102010706020507" pitchFamily="18" charset="2"/>
              <a:buChar char="Þ"/>
              <a:defRPr/>
            </a:pPr>
            <a:r>
              <a:rPr lang="fr-FR" sz="2000" dirty="0">
                <a:solidFill>
                  <a:schemeClr val="dk1"/>
                </a:solidFill>
                <a:latin typeface="+mn-lt"/>
              </a:rPr>
              <a:t>A consommation de tabac égale, la consommation d’alcool n’est plus associée au cancer du poumon</a:t>
            </a:r>
          </a:p>
        </p:txBody>
      </p:sp>
      <p:sp>
        <p:nvSpPr>
          <p:cNvPr id="24" name="ZoneTexte 23">
            <a:extLst>
              <a:ext uri="{FF2B5EF4-FFF2-40B4-BE49-F238E27FC236}">
                <a16:creationId xmlns:a16="http://schemas.microsoft.com/office/drawing/2014/main" id="{63BEC9FB-6EAB-4271-95E0-D6A6495D3AD6}"/>
              </a:ext>
            </a:extLst>
          </p:cNvPr>
          <p:cNvSpPr txBox="1"/>
          <p:nvPr/>
        </p:nvSpPr>
        <p:spPr>
          <a:xfrm flipH="1">
            <a:off x="1417883" y="2420863"/>
            <a:ext cx="1224136" cy="461665"/>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rPr>
              <a:t>« E »</a:t>
            </a:r>
          </a:p>
        </p:txBody>
      </p:sp>
      <p:sp>
        <p:nvSpPr>
          <p:cNvPr id="25" name="ZoneTexte 24">
            <a:extLst>
              <a:ext uri="{FF2B5EF4-FFF2-40B4-BE49-F238E27FC236}">
                <a16:creationId xmlns:a16="http://schemas.microsoft.com/office/drawing/2014/main" id="{5B6D6FCF-9A37-418D-A22D-04CDB5FAADCA}"/>
              </a:ext>
            </a:extLst>
          </p:cNvPr>
          <p:cNvSpPr txBox="1"/>
          <p:nvPr/>
        </p:nvSpPr>
        <p:spPr>
          <a:xfrm flipH="1">
            <a:off x="7092280" y="2420862"/>
            <a:ext cx="1224136" cy="461665"/>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rPr>
              <a:t>« O »</a:t>
            </a:r>
          </a:p>
        </p:txBody>
      </p:sp>
      <p:sp>
        <p:nvSpPr>
          <p:cNvPr id="26" name="ZoneTexte 25">
            <a:extLst>
              <a:ext uri="{FF2B5EF4-FFF2-40B4-BE49-F238E27FC236}">
                <a16:creationId xmlns:a16="http://schemas.microsoft.com/office/drawing/2014/main" id="{EEE81567-1574-44DC-AE37-DCF2659C56C2}"/>
              </a:ext>
            </a:extLst>
          </p:cNvPr>
          <p:cNvSpPr txBox="1"/>
          <p:nvPr/>
        </p:nvSpPr>
        <p:spPr>
          <a:xfrm flipH="1">
            <a:off x="4427984" y="4819687"/>
            <a:ext cx="1224136" cy="461665"/>
          </a:xfrm>
          <a:prstGeom prst="rect">
            <a:avLst/>
          </a:prstGeom>
          <a:noFill/>
        </p:spPr>
        <p:txBody>
          <a:bodyPr wrap="square" rtlCol="0">
            <a:spAutoFit/>
          </a:bodyPr>
          <a:lstStyle/>
          <a:p>
            <a:r>
              <a:rPr lang="fr-FR" dirty="0">
                <a:latin typeface="Calibri" panose="020F0502020204030204" pitchFamily="34" charset="0"/>
                <a:cs typeface="Calibri" panose="020F0502020204030204" pitchFamily="34" charset="0"/>
              </a:rPr>
              <a:t>« FC »</a:t>
            </a:r>
          </a:p>
        </p:txBody>
      </p:sp>
      <p:pic>
        <p:nvPicPr>
          <p:cNvPr id="6" name="Son enregistré">
            <a:hlinkClick r:id="" action="ppaction://media"/>
            <a:extLst>
              <a:ext uri="{FF2B5EF4-FFF2-40B4-BE49-F238E27FC236}">
                <a16:creationId xmlns:a16="http://schemas.microsoft.com/office/drawing/2014/main" id="{46D9409B-96E1-4135-9727-75F4A5ACBC5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4233625546"/>
      </p:ext>
    </p:extLst>
  </p:cSld>
  <p:clrMapOvr>
    <a:masterClrMapping/>
  </p:clrMapOvr>
  <p:transition spd="slow" advTm="4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579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1D50FA64-7E53-44FB-84B5-DF41CE1443C5}"/>
              </a:ext>
            </a:extLst>
          </p:cNvPr>
          <p:cNvSpPr>
            <a:spLocks noGrp="1"/>
          </p:cNvSpPr>
          <p:nvPr>
            <p:ph type="sldNum" sz="quarter" idx="12"/>
          </p:nvPr>
        </p:nvSpPr>
        <p:spPr>
          <a:xfrm>
            <a:off x="8631088" y="6592267"/>
            <a:ext cx="2133600" cy="365125"/>
          </a:xfrm>
        </p:spPr>
        <p:txBody>
          <a:bodyPr/>
          <a:lstStyle/>
          <a:p>
            <a:pPr>
              <a:defRPr/>
            </a:pPr>
            <a:fld id="{5B83D243-C88B-4248-BC22-037D82126A6D}" type="slidenum">
              <a:rPr lang="fr-FR" altLang="fr-FR" smtClean="0"/>
              <a:pPr>
                <a:defRPr/>
              </a:pPr>
              <a:t>36</a:t>
            </a:fld>
            <a:endParaRPr lang="fr-FR" altLang="fr-FR" dirty="0"/>
          </a:p>
        </p:txBody>
      </p:sp>
      <p:pic>
        <p:nvPicPr>
          <p:cNvPr id="8" name="Image 7" descr="Résultat de recherche d'images pour &quot;comparaison rr études observationnelles et essais randomisés&quot;">
            <a:extLst>
              <a:ext uri="{FF2B5EF4-FFF2-40B4-BE49-F238E27FC236}">
                <a16:creationId xmlns:a16="http://schemas.microsoft.com/office/drawing/2014/main" id="{67F833FC-066F-4179-8793-8A5EF09C2F7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4380" y="2015548"/>
            <a:ext cx="9078252" cy="3263726"/>
          </a:xfrm>
          <a:prstGeom prst="rect">
            <a:avLst/>
          </a:prstGeom>
          <a:noFill/>
          <a:ln>
            <a:noFill/>
          </a:ln>
        </p:spPr>
      </p:pic>
      <p:sp>
        <p:nvSpPr>
          <p:cNvPr id="7" name="Espace réservé du contenu 6">
            <a:extLst>
              <a:ext uri="{FF2B5EF4-FFF2-40B4-BE49-F238E27FC236}">
                <a16:creationId xmlns:a16="http://schemas.microsoft.com/office/drawing/2014/main" id="{61AE8084-73E8-4944-B866-845B3C6A707C}"/>
              </a:ext>
            </a:extLst>
          </p:cNvPr>
          <p:cNvSpPr>
            <a:spLocks noGrp="1"/>
          </p:cNvSpPr>
          <p:nvPr>
            <p:ph idx="1"/>
          </p:nvPr>
        </p:nvSpPr>
        <p:spPr>
          <a:xfrm>
            <a:off x="-10338" y="1916903"/>
            <a:ext cx="9144000" cy="519882"/>
          </a:xfrm>
          <a:solidFill>
            <a:schemeClr val="bg1"/>
          </a:solidFill>
          <a:ln>
            <a:noFill/>
          </a:ln>
        </p:spPr>
        <p:txBody>
          <a:bodyPr/>
          <a:lstStyle/>
          <a:p>
            <a:pPr marL="0" indent="0" algn="ctr">
              <a:buNone/>
            </a:pPr>
            <a:r>
              <a:rPr lang="fr-FR" sz="2400" dirty="0">
                <a:latin typeface="Arial Narrow" panose="020B0606020202030204" pitchFamily="34" charset="0"/>
                <a:ea typeface="Times New Roman" pitchFamily="18" charset="0"/>
                <a:cs typeface="Calibri" pitchFamily="34" charset="0"/>
              </a:rPr>
              <a:t>Biais vs Erreur aléatoire : </a:t>
            </a:r>
            <a:r>
              <a:rPr lang="fr-FR" sz="2400" dirty="0">
                <a:latin typeface="Arial Narrow" panose="020B0606020202030204" pitchFamily="34" charset="0"/>
              </a:rPr>
              <a:t>Illustration par un tireur visant le centre de la cible</a:t>
            </a:r>
          </a:p>
          <a:p>
            <a:pPr algn="ctr"/>
            <a:endParaRPr lang="fr-FR" sz="2400" dirty="0"/>
          </a:p>
        </p:txBody>
      </p:sp>
      <p:sp>
        <p:nvSpPr>
          <p:cNvPr id="10" name="Rectangle 9">
            <a:extLst>
              <a:ext uri="{FF2B5EF4-FFF2-40B4-BE49-F238E27FC236}">
                <a16:creationId xmlns:a16="http://schemas.microsoft.com/office/drawing/2014/main" id="{38B63204-D2D3-4488-8C82-F43E3E5F1CD8}"/>
              </a:ext>
            </a:extLst>
          </p:cNvPr>
          <p:cNvSpPr/>
          <p:nvPr/>
        </p:nvSpPr>
        <p:spPr>
          <a:xfrm>
            <a:off x="242883" y="4810292"/>
            <a:ext cx="2837385" cy="1015663"/>
          </a:xfrm>
          <a:prstGeom prst="rect">
            <a:avLst/>
          </a:prstGeom>
          <a:solidFill>
            <a:schemeClr val="bg1"/>
          </a:solidFill>
          <a:ln>
            <a:solidFill>
              <a:schemeClr val="tx1"/>
            </a:solidFill>
          </a:ln>
        </p:spPr>
        <p:txBody>
          <a:bodyPr wrap="square">
            <a:spAutoFit/>
          </a:bodyPr>
          <a:lstStyle/>
          <a:p>
            <a:pPr algn="ctr"/>
            <a:r>
              <a:rPr lang="fr-FR" sz="2000" b="1" dirty="0">
                <a:latin typeface="Arial Narrow" panose="020B0606020202030204" pitchFamily="34" charset="0"/>
                <a:cs typeface="Calibri" panose="020F0502020204030204" pitchFamily="34" charset="0"/>
              </a:rPr>
              <a:t>Erreurs systématiques toujours dans le même sens = précis mais biais++</a:t>
            </a:r>
          </a:p>
        </p:txBody>
      </p:sp>
      <p:sp>
        <p:nvSpPr>
          <p:cNvPr id="11" name="Rectangle 10">
            <a:extLst>
              <a:ext uri="{FF2B5EF4-FFF2-40B4-BE49-F238E27FC236}">
                <a16:creationId xmlns:a16="http://schemas.microsoft.com/office/drawing/2014/main" id="{A672478E-2712-4093-A10A-C5EE5B3A6E55}"/>
              </a:ext>
            </a:extLst>
          </p:cNvPr>
          <p:cNvSpPr/>
          <p:nvPr/>
        </p:nvSpPr>
        <p:spPr>
          <a:xfrm>
            <a:off x="3252802" y="4795657"/>
            <a:ext cx="2889086" cy="1323439"/>
          </a:xfrm>
          <a:prstGeom prst="rect">
            <a:avLst/>
          </a:prstGeom>
          <a:solidFill>
            <a:schemeClr val="bg1"/>
          </a:solidFill>
          <a:ln>
            <a:solidFill>
              <a:schemeClr val="tx1"/>
            </a:solidFill>
          </a:ln>
        </p:spPr>
        <p:txBody>
          <a:bodyPr wrap="square">
            <a:spAutoFit/>
          </a:bodyPr>
          <a:lstStyle/>
          <a:p>
            <a:pPr algn="ctr"/>
            <a:r>
              <a:rPr lang="fr-FR" sz="2000" b="1" dirty="0">
                <a:latin typeface="Arial Narrow" panose="020B0606020202030204" pitchFamily="34" charset="0"/>
                <a:cs typeface="Calibri" panose="020F0502020204030204" pitchFamily="34" charset="0"/>
              </a:rPr>
              <a:t>Erreurs importantes distribuées de façon aléatoire = peu précis mais pas de biais</a:t>
            </a:r>
          </a:p>
        </p:txBody>
      </p:sp>
      <p:sp>
        <p:nvSpPr>
          <p:cNvPr id="12" name="Rectangle 11">
            <a:extLst>
              <a:ext uri="{FF2B5EF4-FFF2-40B4-BE49-F238E27FC236}">
                <a16:creationId xmlns:a16="http://schemas.microsoft.com/office/drawing/2014/main" id="{291179ED-A525-4358-8337-C89F9ECD14AF}"/>
              </a:ext>
            </a:extLst>
          </p:cNvPr>
          <p:cNvSpPr/>
          <p:nvPr/>
        </p:nvSpPr>
        <p:spPr>
          <a:xfrm>
            <a:off x="6296277" y="4819045"/>
            <a:ext cx="2837385" cy="1356502"/>
          </a:xfrm>
          <a:prstGeom prst="rect">
            <a:avLst/>
          </a:prstGeom>
          <a:solidFill>
            <a:schemeClr val="bg1"/>
          </a:solidFill>
          <a:ln>
            <a:solidFill>
              <a:schemeClr val="tx1"/>
            </a:solidFill>
          </a:ln>
        </p:spPr>
        <p:txBody>
          <a:bodyPr wrap="square">
            <a:spAutoFit/>
          </a:bodyPr>
          <a:lstStyle/>
          <a:p>
            <a:pPr algn="ctr"/>
            <a:r>
              <a:rPr lang="fr-FR" sz="2000" b="1" dirty="0">
                <a:latin typeface="Arial Narrow" panose="020B0606020202030204" pitchFamily="34" charset="0"/>
                <a:cs typeface="Calibri" panose="020F0502020204030204" pitchFamily="34" charset="0"/>
              </a:rPr>
              <a:t>Erreurs peu importantes et distribuées de façon aléatoire = précis et absence de biais</a:t>
            </a:r>
          </a:p>
        </p:txBody>
      </p:sp>
      <p:sp>
        <p:nvSpPr>
          <p:cNvPr id="14" name="Titre 1">
            <a:extLst>
              <a:ext uri="{FF2B5EF4-FFF2-40B4-BE49-F238E27FC236}">
                <a16:creationId xmlns:a16="http://schemas.microsoft.com/office/drawing/2014/main" id="{26815437-51B9-4122-B757-25495B303A56}"/>
              </a:ext>
            </a:extLst>
          </p:cNvPr>
          <p:cNvSpPr txBox="1">
            <a:spLocks/>
          </p:cNvSpPr>
          <p:nvPr/>
        </p:nvSpPr>
        <p:spPr>
          <a:xfrm>
            <a:off x="527050" y="210766"/>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9. Les Biais</a:t>
            </a:r>
          </a:p>
        </p:txBody>
      </p:sp>
      <p:pic>
        <p:nvPicPr>
          <p:cNvPr id="15" name="Picture 28" descr="C:\Documents and Settings\occellipa\Mes documents\Mes images\Important.bmp">
            <a:extLst>
              <a:ext uri="{FF2B5EF4-FFF2-40B4-BE49-F238E27FC236}">
                <a16:creationId xmlns:a16="http://schemas.microsoft.com/office/drawing/2014/main" id="{B1255144-9094-4DC4-B152-8B92AE85FD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8850" y="126057"/>
            <a:ext cx="1155700" cy="1155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9">
            <a:extLst>
              <a:ext uri="{FF2B5EF4-FFF2-40B4-BE49-F238E27FC236}">
                <a16:creationId xmlns:a16="http://schemas.microsoft.com/office/drawing/2014/main" id="{446E63EC-778E-4763-A5F4-EF4595054A14}"/>
              </a:ext>
            </a:extLst>
          </p:cNvPr>
          <p:cNvSpPr>
            <a:spLocks noChangeArrowheads="1"/>
          </p:cNvSpPr>
          <p:nvPr/>
        </p:nvSpPr>
        <p:spPr bwMode="auto">
          <a:xfrm>
            <a:off x="0" y="25372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17" name="Rectangle 10">
            <a:extLst>
              <a:ext uri="{FF2B5EF4-FFF2-40B4-BE49-F238E27FC236}">
                <a16:creationId xmlns:a16="http://schemas.microsoft.com/office/drawing/2014/main" id="{128A2C14-A9A1-4807-A61A-4AEBC0BDA35E}"/>
              </a:ext>
            </a:extLst>
          </p:cNvPr>
          <p:cNvSpPr>
            <a:spLocks noChangeArrowheads="1"/>
          </p:cNvSpPr>
          <p:nvPr/>
        </p:nvSpPr>
        <p:spPr bwMode="auto">
          <a:xfrm>
            <a:off x="0" y="290167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18" name="Espace réservé du numéro de diapositive 4">
            <a:extLst>
              <a:ext uri="{FF2B5EF4-FFF2-40B4-BE49-F238E27FC236}">
                <a16:creationId xmlns:a16="http://schemas.microsoft.com/office/drawing/2014/main" id="{C05BA5BA-53DC-43D4-9CA8-BF64B0386952}"/>
              </a:ext>
            </a:extLst>
          </p:cNvPr>
          <p:cNvSpPr txBox="1">
            <a:spLocks/>
          </p:cNvSpPr>
          <p:nvPr/>
        </p:nvSpPr>
        <p:spPr>
          <a:xfrm>
            <a:off x="8532440" y="6311927"/>
            <a:ext cx="21336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Garamond" charset="0"/>
                <a:ea typeface="+mn-ea"/>
                <a:cs typeface="+mn-cs"/>
              </a:defRPr>
            </a:lvl1pPr>
            <a:lvl2pPr marL="4572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Garamond" panose="02020404030301010803" pitchFamily="18" charset="0"/>
                <a:ea typeface="+mn-ea"/>
                <a:cs typeface="+mn-cs"/>
              </a:defRPr>
            </a:lvl5pPr>
            <a:lvl6pPr marL="2286000" algn="l" defTabSz="914400" rtl="0" eaLnBrk="1" latinLnBrk="0" hangingPunct="1">
              <a:defRPr sz="2400" kern="1200">
                <a:solidFill>
                  <a:schemeClr val="tx1"/>
                </a:solidFill>
                <a:latin typeface="Garamond" panose="02020404030301010803" pitchFamily="18" charset="0"/>
                <a:ea typeface="+mn-ea"/>
                <a:cs typeface="+mn-cs"/>
              </a:defRPr>
            </a:lvl6pPr>
            <a:lvl7pPr marL="2743200" algn="l" defTabSz="914400" rtl="0" eaLnBrk="1" latinLnBrk="0" hangingPunct="1">
              <a:defRPr sz="2400" kern="1200">
                <a:solidFill>
                  <a:schemeClr val="tx1"/>
                </a:solidFill>
                <a:latin typeface="Garamond" panose="02020404030301010803" pitchFamily="18" charset="0"/>
                <a:ea typeface="+mn-ea"/>
                <a:cs typeface="+mn-cs"/>
              </a:defRPr>
            </a:lvl7pPr>
            <a:lvl8pPr marL="3200400" algn="l" defTabSz="914400" rtl="0" eaLnBrk="1" latinLnBrk="0" hangingPunct="1">
              <a:defRPr sz="2400" kern="1200">
                <a:solidFill>
                  <a:schemeClr val="tx1"/>
                </a:solidFill>
                <a:latin typeface="Garamond" panose="02020404030301010803" pitchFamily="18" charset="0"/>
                <a:ea typeface="+mn-ea"/>
                <a:cs typeface="+mn-cs"/>
              </a:defRPr>
            </a:lvl8pPr>
            <a:lvl9pPr marL="3657600" algn="l" defTabSz="914400" rtl="0" eaLnBrk="1" latinLnBrk="0" hangingPunct="1">
              <a:defRPr sz="2400" kern="1200">
                <a:solidFill>
                  <a:schemeClr val="tx1"/>
                </a:solidFill>
                <a:latin typeface="Garamond" panose="02020404030301010803" pitchFamily="18" charset="0"/>
                <a:ea typeface="+mn-ea"/>
                <a:cs typeface="+mn-cs"/>
              </a:defRPr>
            </a:lvl9pPr>
          </a:lstStyle>
          <a:p>
            <a:pPr>
              <a:defRPr/>
            </a:pPr>
            <a:fld id="{CBAA5B79-964A-4FBC-ABBD-1DB548FEBF53}" type="slidenum">
              <a:rPr lang="fr-FR" altLang="fr-FR" smtClean="0"/>
              <a:pPr>
                <a:defRPr/>
              </a:pPr>
              <a:t>36</a:t>
            </a:fld>
            <a:endParaRPr lang="fr-FR" altLang="fr-FR"/>
          </a:p>
        </p:txBody>
      </p:sp>
      <p:sp>
        <p:nvSpPr>
          <p:cNvPr id="19" name="Espace réservé du contenu 2">
            <a:extLst>
              <a:ext uri="{FF2B5EF4-FFF2-40B4-BE49-F238E27FC236}">
                <a16:creationId xmlns:a16="http://schemas.microsoft.com/office/drawing/2014/main" id="{C8420E2F-782D-4AEA-838B-980B6D4E0F2D}"/>
              </a:ext>
            </a:extLst>
          </p:cNvPr>
          <p:cNvSpPr txBox="1">
            <a:spLocks/>
          </p:cNvSpPr>
          <p:nvPr/>
        </p:nvSpPr>
        <p:spPr>
          <a:xfrm>
            <a:off x="76184" y="822176"/>
            <a:ext cx="9114644" cy="1069790"/>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fr-FR" sz="2800" b="1" dirty="0">
                <a:ea typeface="Times New Roman" pitchFamily="18" charset="0"/>
                <a:cs typeface="Calibri" pitchFamily="34" charset="0"/>
              </a:rPr>
              <a:t>Le Biais est une erreur systématique</a:t>
            </a:r>
          </a:p>
          <a:p>
            <a:pPr marL="0" indent="0" algn="ctr">
              <a:buNone/>
              <a:defRPr/>
            </a:pPr>
            <a:r>
              <a:rPr lang="fr-FR" sz="2800" b="1" dirty="0">
                <a:ea typeface="Times New Roman" pitchFamily="18" charset="0"/>
                <a:cs typeface="Calibri" pitchFamily="34" charset="0"/>
              </a:rPr>
              <a:t>(= une erreur qui va toujours dans le même sens)</a:t>
            </a:r>
          </a:p>
        </p:txBody>
      </p:sp>
      <p:pic>
        <p:nvPicPr>
          <p:cNvPr id="1026" name="Picture 2" descr="pouce levé sur emojiterra.com">
            <a:extLst>
              <a:ext uri="{FF2B5EF4-FFF2-40B4-BE49-F238E27FC236}">
                <a16:creationId xmlns:a16="http://schemas.microsoft.com/office/drawing/2014/main" id="{BC66C8CC-FF56-4806-891B-3AB55633F3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84255" y="6138480"/>
            <a:ext cx="638695" cy="6386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 Pouce pointant vers le bas Emoji — Signification, Copier ...">
            <a:extLst>
              <a:ext uri="{FF2B5EF4-FFF2-40B4-BE49-F238E27FC236}">
                <a16:creationId xmlns:a16="http://schemas.microsoft.com/office/drawing/2014/main" id="{11CAB41A-750F-482C-8FB6-44D41FB864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992" y="6185799"/>
            <a:ext cx="1778835" cy="6995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 Visage Avec Bouche En Diagonale Emoji">
            <a:extLst>
              <a:ext uri="{FF2B5EF4-FFF2-40B4-BE49-F238E27FC236}">
                <a16:creationId xmlns:a16="http://schemas.microsoft.com/office/drawing/2014/main" id="{18BD9674-770A-4BD4-A217-C74507C6C39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07395" y="6167331"/>
            <a:ext cx="638695" cy="638695"/>
          </a:xfrm>
          <a:prstGeom prst="rect">
            <a:avLst/>
          </a:prstGeom>
          <a:noFill/>
          <a:extLst>
            <a:ext uri="{909E8E84-426E-40DD-AFC4-6F175D3DCCD1}">
              <a14:hiddenFill xmlns:a14="http://schemas.microsoft.com/office/drawing/2010/main">
                <a:solidFill>
                  <a:srgbClr val="FFFFFF"/>
                </a:solidFill>
              </a14:hiddenFill>
            </a:ext>
          </a:extLst>
        </p:spPr>
      </p:pic>
      <p:pic>
        <p:nvPicPr>
          <p:cNvPr id="21" name="Son enregistré">
            <a:hlinkClick r:id="" action="ppaction://media"/>
            <a:extLst>
              <a:ext uri="{FF2B5EF4-FFF2-40B4-BE49-F238E27FC236}">
                <a16:creationId xmlns:a16="http://schemas.microsoft.com/office/drawing/2014/main" id="{AE9EE7CA-F811-482A-A942-0B8758090F1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2721196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4134"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260648"/>
            <a:ext cx="8229600" cy="1143000"/>
          </a:xfrm>
        </p:spPr>
        <p:txBody>
          <a:bodyPr>
            <a:normAutofit fontScale="90000"/>
          </a:bodyPr>
          <a:lstStyle/>
          <a:p>
            <a:r>
              <a:rPr lang="fr-FR" sz="3600" dirty="0"/>
              <a:t> </a:t>
            </a:r>
            <a:r>
              <a:rPr lang="fr-FR" sz="3400" b="1" dirty="0">
                <a:solidFill>
                  <a:srgbClr val="0070C0"/>
                </a:solidFill>
              </a:rPr>
              <a:t>9. Les Biais</a:t>
            </a:r>
            <a:br>
              <a:rPr lang="fr-FR" sz="3600" dirty="0"/>
            </a:br>
            <a:endParaRPr lang="fr-FR" sz="3600" dirty="0"/>
          </a:p>
        </p:txBody>
      </p:sp>
      <p:sp>
        <p:nvSpPr>
          <p:cNvPr id="3" name="Espace réservé du contenu 2"/>
          <p:cNvSpPr>
            <a:spLocks noGrp="1"/>
          </p:cNvSpPr>
          <p:nvPr>
            <p:ph idx="1"/>
          </p:nvPr>
        </p:nvSpPr>
        <p:spPr>
          <a:xfrm>
            <a:off x="395536" y="1484784"/>
            <a:ext cx="8686800" cy="4525963"/>
          </a:xfrm>
        </p:spPr>
        <p:txBody>
          <a:bodyPr>
            <a:normAutofit fontScale="62500" lnSpcReduction="20000"/>
          </a:bodyPr>
          <a:lstStyle/>
          <a:p>
            <a:pPr marL="0" indent="0">
              <a:buNone/>
            </a:pPr>
            <a:r>
              <a:rPr lang="fr-FR" b="1" dirty="0"/>
              <a:t>Familles de biais :</a:t>
            </a:r>
          </a:p>
          <a:p>
            <a:pPr marL="0" indent="0">
              <a:buNone/>
            </a:pPr>
            <a:r>
              <a:rPr lang="fr-FR" b="1" dirty="0"/>
              <a:t>	- Biais de Sélection </a:t>
            </a:r>
            <a:r>
              <a:rPr lang="fr-FR" dirty="0"/>
              <a:t>: </a:t>
            </a:r>
          </a:p>
          <a:p>
            <a:pPr marL="0" indent="0">
              <a:buNone/>
            </a:pPr>
            <a:r>
              <a:rPr lang="fr-FR" dirty="0"/>
              <a:t>		Portent sur la sélection des personnes incluses dans l’étude</a:t>
            </a:r>
          </a:p>
          <a:p>
            <a:pPr marL="0" indent="0">
              <a:buNone/>
            </a:pPr>
            <a:r>
              <a:rPr lang="fr-FR" b="1" dirty="0"/>
              <a:t>	- Biais de Mesure </a:t>
            </a:r>
            <a:r>
              <a:rPr lang="fr-FR" dirty="0"/>
              <a:t>:</a:t>
            </a:r>
          </a:p>
          <a:p>
            <a:pPr marL="0" indent="0">
              <a:buNone/>
            </a:pPr>
            <a:r>
              <a:rPr lang="fr-FR" dirty="0"/>
              <a:t>		 Portent sur la mesure de « E » et /ou de « O » </a:t>
            </a:r>
          </a:p>
          <a:p>
            <a:pPr marL="0" indent="0">
              <a:buNone/>
            </a:pPr>
            <a:endParaRPr lang="fr-FR" dirty="0"/>
          </a:p>
          <a:p>
            <a:pPr marL="0" indent="0">
              <a:buNone/>
            </a:pPr>
            <a:r>
              <a:rPr lang="fr-FR" b="1" dirty="0"/>
              <a:t>Chacun de ces biais peut être</a:t>
            </a:r>
            <a:r>
              <a:rPr lang="fr-FR" dirty="0"/>
              <a:t> :</a:t>
            </a:r>
          </a:p>
          <a:p>
            <a:pPr marL="0" indent="0">
              <a:buNone/>
            </a:pPr>
            <a:r>
              <a:rPr lang="fr-FR" dirty="0"/>
              <a:t>	- </a:t>
            </a:r>
            <a:r>
              <a:rPr lang="fr-FR" b="1" dirty="0"/>
              <a:t>Non-différentiel </a:t>
            </a:r>
          </a:p>
          <a:p>
            <a:pPr marL="0" indent="0">
              <a:buNone/>
            </a:pPr>
            <a:r>
              <a:rPr lang="fr-FR" b="1" dirty="0"/>
              <a:t>		 </a:t>
            </a:r>
            <a:r>
              <a:rPr lang="fr-FR" dirty="0"/>
              <a:t>Affecte de la </a:t>
            </a:r>
            <a:r>
              <a:rPr lang="fr-FR" b="1" dirty="0"/>
              <a:t>même façon les groupes comparés  </a:t>
            </a:r>
          </a:p>
          <a:p>
            <a:pPr marL="0" indent="0">
              <a:buNone/>
            </a:pPr>
            <a:r>
              <a:rPr lang="fr-FR" dirty="0"/>
              <a:t>		(agit au niveau de l’ensemble de l’échantillon étudié)</a:t>
            </a:r>
          </a:p>
          <a:p>
            <a:pPr marL="0" indent="0">
              <a:buNone/>
            </a:pPr>
            <a:r>
              <a:rPr lang="fr-FR" dirty="0"/>
              <a:t>	- </a:t>
            </a:r>
            <a:r>
              <a:rPr lang="fr-FR" b="1" dirty="0"/>
              <a:t>Différentiel</a:t>
            </a:r>
          </a:p>
          <a:p>
            <a:pPr marL="0" indent="0">
              <a:buNone/>
            </a:pPr>
            <a:r>
              <a:rPr lang="fr-FR" b="1" dirty="0"/>
              <a:t>		 </a:t>
            </a:r>
            <a:r>
              <a:rPr lang="fr-FR" dirty="0"/>
              <a:t>Affecte de </a:t>
            </a:r>
            <a:r>
              <a:rPr lang="fr-FR" b="1" dirty="0"/>
              <a:t>façon différente les groupes comparés </a:t>
            </a:r>
          </a:p>
          <a:p>
            <a:pPr marL="0" indent="0">
              <a:buNone/>
            </a:pPr>
            <a:r>
              <a:rPr lang="fr-FR" i="1" dirty="0"/>
              <a:t>		(gp exposé vs non-exposé dans les cohortes, </a:t>
            </a:r>
          </a:p>
          <a:p>
            <a:pPr marL="0" indent="0">
              <a:buNone/>
            </a:pPr>
            <a:r>
              <a:rPr lang="fr-FR" i="1" dirty="0"/>
              <a:t>		 gp des cas vs gp des témoins dans les cas-témoins)</a:t>
            </a:r>
            <a:endParaRPr lang="fr-FR" b="1" i="1" dirty="0"/>
          </a:p>
          <a:p>
            <a:pPr marL="0" indent="0">
              <a:buNone/>
            </a:pPr>
            <a:endParaRPr lang="fr-FR" b="1" dirty="0"/>
          </a:p>
        </p:txBody>
      </p:sp>
      <p:sp>
        <p:nvSpPr>
          <p:cNvPr id="5" name="Espace réservé du numéro de diapositive 4">
            <a:extLst>
              <a:ext uri="{FF2B5EF4-FFF2-40B4-BE49-F238E27FC236}">
                <a16:creationId xmlns:a16="http://schemas.microsoft.com/office/drawing/2014/main" id="{1D50FA64-7E53-44FB-84B5-DF41CE1443C5}"/>
              </a:ext>
            </a:extLst>
          </p:cNvPr>
          <p:cNvSpPr>
            <a:spLocks noGrp="1"/>
          </p:cNvSpPr>
          <p:nvPr>
            <p:ph type="sldNum" sz="quarter" idx="12"/>
          </p:nvPr>
        </p:nvSpPr>
        <p:spPr>
          <a:xfrm>
            <a:off x="8697913" y="6414789"/>
            <a:ext cx="2133600" cy="365125"/>
          </a:xfrm>
        </p:spPr>
        <p:txBody>
          <a:bodyPr/>
          <a:lstStyle/>
          <a:p>
            <a:pPr>
              <a:defRPr/>
            </a:pPr>
            <a:fld id="{5B83D243-C88B-4248-BC22-037D82126A6D}" type="slidenum">
              <a:rPr lang="fr-FR" altLang="fr-FR" smtClean="0"/>
              <a:pPr>
                <a:defRPr/>
              </a:pPr>
              <a:t>37</a:t>
            </a:fld>
            <a:endParaRPr lang="fr-FR" altLang="fr-FR" dirty="0"/>
          </a:p>
        </p:txBody>
      </p:sp>
      <p:pic>
        <p:nvPicPr>
          <p:cNvPr id="4" name="Son enregistré">
            <a:hlinkClick r:id="" action="ppaction://media"/>
            <a:extLst>
              <a:ext uri="{FF2B5EF4-FFF2-40B4-BE49-F238E27FC236}">
                <a16:creationId xmlns:a16="http://schemas.microsoft.com/office/drawing/2014/main" id="{09F5D432-6770-4B58-9F42-ADA1321533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644204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70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260648"/>
            <a:ext cx="8229600" cy="1143000"/>
          </a:xfrm>
        </p:spPr>
        <p:txBody>
          <a:bodyPr>
            <a:normAutofit/>
          </a:bodyPr>
          <a:lstStyle/>
          <a:p>
            <a:pPr algn="ctr"/>
            <a:r>
              <a:rPr lang="fr-FR" sz="3600" dirty="0"/>
              <a:t> </a:t>
            </a:r>
            <a:r>
              <a:rPr lang="fr-FR" sz="3600" b="1" dirty="0"/>
              <a:t>Biais de Sélection - Exemples</a:t>
            </a:r>
          </a:p>
        </p:txBody>
      </p:sp>
      <p:sp>
        <p:nvSpPr>
          <p:cNvPr id="3" name="Espace réservé du contenu 2"/>
          <p:cNvSpPr>
            <a:spLocks noGrp="1"/>
          </p:cNvSpPr>
          <p:nvPr>
            <p:ph idx="1"/>
          </p:nvPr>
        </p:nvSpPr>
        <p:spPr>
          <a:xfrm>
            <a:off x="457200" y="1484784"/>
            <a:ext cx="8229600" cy="4525963"/>
          </a:xfrm>
        </p:spPr>
        <p:txBody>
          <a:bodyPr>
            <a:normAutofit fontScale="85000" lnSpcReduction="20000"/>
          </a:bodyPr>
          <a:lstStyle/>
          <a:p>
            <a:pPr marL="0" indent="0">
              <a:buNone/>
            </a:pPr>
            <a:r>
              <a:rPr lang="fr-FR" b="1" dirty="0"/>
              <a:t>Non différentiel :</a:t>
            </a:r>
          </a:p>
          <a:p>
            <a:pPr marL="0" indent="0">
              <a:buNone/>
            </a:pPr>
            <a:r>
              <a:rPr lang="fr-FR" i="1" dirty="0"/>
              <a:t>Exemple : cohorte de médecins, non représentatif de la population générale </a:t>
            </a:r>
          </a:p>
          <a:p>
            <a:pPr marL="0" indent="0">
              <a:buNone/>
            </a:pPr>
            <a:r>
              <a:rPr lang="fr-FR" dirty="0"/>
              <a:t>	=&gt; résultats extrapolables ? = simple problème 	de </a:t>
            </a:r>
            <a:r>
              <a:rPr lang="fr-FR" b="1" dirty="0"/>
              <a:t>validité externe</a:t>
            </a:r>
            <a:endParaRPr lang="fr-FR" i="1" dirty="0"/>
          </a:p>
          <a:p>
            <a:pPr marL="0" indent="0">
              <a:buNone/>
            </a:pPr>
            <a:endParaRPr lang="fr-FR" dirty="0"/>
          </a:p>
          <a:p>
            <a:pPr marL="0" indent="0">
              <a:buNone/>
            </a:pPr>
            <a:r>
              <a:rPr lang="fr-FR" b="1" dirty="0"/>
              <a:t>Différentiel </a:t>
            </a:r>
            <a:r>
              <a:rPr lang="fr-FR" dirty="0"/>
              <a:t>:</a:t>
            </a:r>
          </a:p>
          <a:p>
            <a:pPr marL="0" indent="0">
              <a:buNone/>
            </a:pPr>
            <a:r>
              <a:rPr lang="fr-FR" i="1" dirty="0"/>
              <a:t>Exemple : « </a:t>
            </a:r>
            <a:r>
              <a:rPr lang="fr-FR" i="1" dirty="0" err="1"/>
              <a:t>healthy</a:t>
            </a:r>
            <a:r>
              <a:rPr lang="fr-FR" i="1" dirty="0"/>
              <a:t> </a:t>
            </a:r>
            <a:r>
              <a:rPr lang="fr-FR" i="1" dirty="0" err="1"/>
              <a:t>worker</a:t>
            </a:r>
            <a:r>
              <a:rPr lang="fr-FR" i="1" dirty="0"/>
              <a:t> effet »</a:t>
            </a:r>
          </a:p>
          <a:p>
            <a:pPr marL="0" indent="0">
              <a:buNone/>
            </a:pPr>
            <a:r>
              <a:rPr lang="fr-FR" dirty="0"/>
              <a:t>	=&gt; peuvent aboutir à une estimation erronée de 	l’association entre facteur de risque, problème de 	</a:t>
            </a:r>
            <a:r>
              <a:rPr lang="fr-FR" b="1" dirty="0"/>
              <a:t>validité interne </a:t>
            </a:r>
            <a:r>
              <a:rPr lang="fr-FR" dirty="0"/>
              <a:t>beaucoup plus grave</a:t>
            </a:r>
          </a:p>
          <a:p>
            <a:pPr marL="457200" lvl="1" indent="0">
              <a:buNone/>
            </a:pPr>
            <a:endParaRPr lang="fr-FR" dirty="0"/>
          </a:p>
        </p:txBody>
      </p:sp>
      <p:sp>
        <p:nvSpPr>
          <p:cNvPr id="4" name="Espace réservé du numéro de diapositive 3">
            <a:extLst>
              <a:ext uri="{FF2B5EF4-FFF2-40B4-BE49-F238E27FC236}">
                <a16:creationId xmlns:a16="http://schemas.microsoft.com/office/drawing/2014/main" id="{6BA2C417-52A9-4B96-8292-8ACC3B366615}"/>
              </a:ext>
            </a:extLst>
          </p:cNvPr>
          <p:cNvSpPr>
            <a:spLocks noGrp="1"/>
          </p:cNvSpPr>
          <p:nvPr>
            <p:ph type="sldNum" sz="quarter" idx="12"/>
          </p:nvPr>
        </p:nvSpPr>
        <p:spPr>
          <a:xfrm>
            <a:off x="8604448" y="6414789"/>
            <a:ext cx="2133600" cy="365125"/>
          </a:xfrm>
        </p:spPr>
        <p:txBody>
          <a:bodyPr/>
          <a:lstStyle/>
          <a:p>
            <a:pPr>
              <a:defRPr/>
            </a:pPr>
            <a:fld id="{5B83D243-C88B-4248-BC22-037D82126A6D}" type="slidenum">
              <a:rPr lang="fr-FR" altLang="fr-FR" smtClean="0"/>
              <a:pPr>
                <a:defRPr/>
              </a:pPr>
              <a:t>38</a:t>
            </a:fld>
            <a:endParaRPr lang="fr-FR" altLang="fr-FR"/>
          </a:p>
        </p:txBody>
      </p:sp>
      <p:pic>
        <p:nvPicPr>
          <p:cNvPr id="5" name="Son enregistré">
            <a:hlinkClick r:id="" action="ppaction://media"/>
            <a:extLst>
              <a:ext uri="{FF2B5EF4-FFF2-40B4-BE49-F238E27FC236}">
                <a16:creationId xmlns:a16="http://schemas.microsoft.com/office/drawing/2014/main" id="{1C52EEBC-BFD1-4EB9-97CC-550ABA5D6E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1714129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15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260648"/>
            <a:ext cx="8229600" cy="1143000"/>
          </a:xfrm>
        </p:spPr>
        <p:txBody>
          <a:bodyPr>
            <a:normAutofit/>
          </a:bodyPr>
          <a:lstStyle/>
          <a:p>
            <a:pPr algn="ctr"/>
            <a:r>
              <a:rPr lang="fr-FR" sz="3600" dirty="0"/>
              <a:t> </a:t>
            </a:r>
            <a:r>
              <a:rPr lang="fr-FR" sz="3600" b="1" dirty="0"/>
              <a:t>Biais de Mesure/ de Classement</a:t>
            </a:r>
          </a:p>
        </p:txBody>
      </p:sp>
      <p:sp>
        <p:nvSpPr>
          <p:cNvPr id="3" name="Espace réservé du contenu 2"/>
          <p:cNvSpPr>
            <a:spLocks noGrp="1"/>
          </p:cNvSpPr>
          <p:nvPr>
            <p:ph idx="1"/>
          </p:nvPr>
        </p:nvSpPr>
        <p:spPr>
          <a:xfrm>
            <a:off x="457200" y="1412776"/>
            <a:ext cx="8229600" cy="4525963"/>
          </a:xfrm>
        </p:spPr>
        <p:txBody>
          <a:bodyPr>
            <a:normAutofit fontScale="92500"/>
          </a:bodyPr>
          <a:lstStyle/>
          <a:p>
            <a:r>
              <a:rPr lang="fr-FR" dirty="0"/>
              <a:t>Il peut affecter aussi bien la mesure de « E »  que celle de « O »</a:t>
            </a:r>
          </a:p>
          <a:p>
            <a:r>
              <a:rPr lang="fr-FR" dirty="0"/>
              <a:t>Si différentiel  -&gt; erreur possible sur l’estimation de l’association entre « E » et « O »</a:t>
            </a:r>
          </a:p>
          <a:p>
            <a:r>
              <a:rPr lang="fr-FR" dirty="0"/>
              <a:t>Exemples : </a:t>
            </a:r>
          </a:p>
          <a:p>
            <a:pPr lvl="1"/>
            <a:r>
              <a:rPr lang="fr-FR" dirty="0"/>
              <a:t>Étude cas-témoin : biais de mesure de l'exposition diffèrent entre les cas et les témoins</a:t>
            </a:r>
          </a:p>
          <a:p>
            <a:pPr lvl="1"/>
            <a:r>
              <a:rPr lang="fr-FR" dirty="0"/>
              <a:t>Etude de cohorte : biais de mesure du critère de jugement diffère entre exposés et non-exposés</a:t>
            </a:r>
          </a:p>
        </p:txBody>
      </p:sp>
      <p:sp>
        <p:nvSpPr>
          <p:cNvPr id="4" name="Espace réservé du numéro de diapositive 3">
            <a:extLst>
              <a:ext uri="{FF2B5EF4-FFF2-40B4-BE49-F238E27FC236}">
                <a16:creationId xmlns:a16="http://schemas.microsoft.com/office/drawing/2014/main" id="{5A00CBAB-2E83-40D8-A256-9A9957EE38F6}"/>
              </a:ext>
            </a:extLst>
          </p:cNvPr>
          <p:cNvSpPr>
            <a:spLocks noGrp="1"/>
          </p:cNvSpPr>
          <p:nvPr>
            <p:ph type="sldNum" sz="quarter" idx="12"/>
          </p:nvPr>
        </p:nvSpPr>
        <p:spPr/>
        <p:txBody>
          <a:bodyPr/>
          <a:lstStyle/>
          <a:p>
            <a:pPr>
              <a:defRPr/>
            </a:pPr>
            <a:fld id="{5B83D243-C88B-4248-BC22-037D82126A6D}" type="slidenum">
              <a:rPr lang="fr-FR" altLang="fr-FR" smtClean="0"/>
              <a:pPr>
                <a:defRPr/>
              </a:pPr>
              <a:t>39</a:t>
            </a:fld>
            <a:endParaRPr lang="fr-FR" altLang="fr-FR"/>
          </a:p>
        </p:txBody>
      </p:sp>
      <p:pic>
        <p:nvPicPr>
          <p:cNvPr id="6" name="Son enregistré">
            <a:hlinkClick r:id="" action="ppaction://media"/>
            <a:extLst>
              <a:ext uri="{FF2B5EF4-FFF2-40B4-BE49-F238E27FC236}">
                <a16:creationId xmlns:a16="http://schemas.microsoft.com/office/drawing/2014/main" id="{04D61368-05DB-47D5-B7ED-7CD716B633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68314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8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001579445"/>
              </p:ext>
            </p:extLst>
          </p:nvPr>
        </p:nvGraphicFramePr>
        <p:xfrm>
          <a:off x="251520" y="2258875"/>
          <a:ext cx="8640960" cy="1828800"/>
        </p:xfrm>
        <a:graphic>
          <a:graphicData uri="http://schemas.openxmlformats.org/drawingml/2006/table">
            <a:tbl>
              <a:tblPr/>
              <a:tblGrid>
                <a:gridCol w="8640960">
                  <a:extLst>
                    <a:ext uri="{9D8B030D-6E8A-4147-A177-3AD203B41FA5}">
                      <a16:colId xmlns:a16="http://schemas.microsoft.com/office/drawing/2014/main" val="20000"/>
                    </a:ext>
                  </a:extLst>
                </a:gridCol>
              </a:tblGrid>
              <a:tr h="1574800">
                <a:tc>
                  <a:txBody>
                    <a:bodyPr/>
                    <a:lstStyle/>
                    <a:p>
                      <a:pPr marL="226695" algn="ctr">
                        <a:spcAft>
                          <a:spcPts val="0"/>
                        </a:spcAft>
                      </a:pPr>
                      <a:endParaRPr lang="fr-FR" sz="2400" b="1" dirty="0">
                        <a:solidFill>
                          <a:srgbClr val="0000FF"/>
                        </a:solidFill>
                        <a:latin typeface="Times"/>
                        <a:ea typeface="Times New Roman"/>
                        <a:cs typeface="Times New Roman"/>
                      </a:endParaRPr>
                    </a:p>
                    <a:p>
                      <a:pPr marL="226695" algn="ctr">
                        <a:spcAft>
                          <a:spcPts val="0"/>
                        </a:spcAft>
                      </a:pPr>
                      <a:r>
                        <a:rPr lang="fr-FR" sz="2400" b="1" dirty="0">
                          <a:solidFill>
                            <a:srgbClr val="0000FF"/>
                          </a:solidFill>
                          <a:latin typeface="Times"/>
                          <a:ea typeface="Times New Roman"/>
                          <a:cs typeface="Times New Roman"/>
                        </a:rPr>
                        <a:t>Contrôle continu</a:t>
                      </a:r>
                      <a:r>
                        <a:rPr lang="fr-FR" sz="2400" dirty="0">
                          <a:solidFill>
                            <a:srgbClr val="0000FF"/>
                          </a:solidFill>
                          <a:latin typeface="Times"/>
                          <a:ea typeface="Times New Roman"/>
                          <a:cs typeface="Times New Roman"/>
                        </a:rPr>
                        <a:t> Sous forme de QCM</a:t>
                      </a:r>
                    </a:p>
                    <a:p>
                      <a:pPr marL="226695" algn="ctr">
                        <a:spcAft>
                          <a:spcPts val="0"/>
                        </a:spcAft>
                      </a:pPr>
                      <a:endParaRPr lang="fr-FR" sz="2400" dirty="0">
                        <a:solidFill>
                          <a:srgbClr val="0000FF"/>
                        </a:solidFill>
                        <a:latin typeface="Times"/>
                        <a:ea typeface="Times New Roman"/>
                        <a:cs typeface="Times New Roman"/>
                      </a:endParaRPr>
                    </a:p>
                    <a:p>
                      <a:pPr marL="226695" marR="0" lvl="0" indent="0" algn="ctr" defTabSz="914400" rtl="0" eaLnBrk="1" fontAlgn="auto" latinLnBrk="0" hangingPunct="1">
                        <a:lnSpc>
                          <a:spcPct val="100000"/>
                        </a:lnSpc>
                        <a:spcBef>
                          <a:spcPts val="0"/>
                        </a:spcBef>
                        <a:spcAft>
                          <a:spcPts val="0"/>
                        </a:spcAft>
                        <a:buClrTx/>
                        <a:buSzTx/>
                        <a:buFontTx/>
                        <a:buNone/>
                        <a:tabLst/>
                        <a:defRPr/>
                      </a:pPr>
                      <a:r>
                        <a:rPr lang="fr-FR" altLang="fr-FR" sz="2400" b="1" dirty="0">
                          <a:solidFill>
                            <a:srgbClr val="0000FF"/>
                          </a:solidFill>
                          <a:latin typeface="Times"/>
                          <a:cs typeface="Times New Roman"/>
                        </a:rPr>
                        <a:t>Examen</a:t>
                      </a:r>
                      <a:r>
                        <a:rPr lang="fr-FR" altLang="fr-FR" sz="2400" b="1" u="none" dirty="0">
                          <a:solidFill>
                            <a:srgbClr val="FF0000"/>
                          </a:solidFill>
                          <a:latin typeface="Times" panose="02020603050405020304" pitchFamily="18" charset="0"/>
                          <a:cs typeface="Times New Roman" panose="02020603050405020304" pitchFamily="18" charset="0"/>
                        </a:rPr>
                        <a:t> </a:t>
                      </a:r>
                      <a:r>
                        <a:rPr lang="fr-FR" altLang="fr-FR" sz="2400" b="1" dirty="0">
                          <a:solidFill>
                            <a:srgbClr val="0000FF"/>
                          </a:solidFill>
                          <a:latin typeface="Times"/>
                          <a:cs typeface="Times New Roman"/>
                        </a:rPr>
                        <a:t>terminal :    Petits extraits d’articles avec </a:t>
                      </a:r>
                      <a:r>
                        <a:rPr lang="fr-FR" altLang="fr-FR" sz="2400" b="1" dirty="0" err="1">
                          <a:solidFill>
                            <a:srgbClr val="0000FF"/>
                          </a:solidFill>
                          <a:latin typeface="Times"/>
                          <a:cs typeface="Times New Roman"/>
                        </a:rPr>
                        <a:t>QCMs</a:t>
                      </a:r>
                      <a:endParaRPr lang="fr-FR" altLang="fr-FR" sz="2400" b="1" dirty="0">
                        <a:solidFill>
                          <a:srgbClr val="0000FF"/>
                        </a:solidFill>
                        <a:latin typeface="Times"/>
                        <a:cs typeface="Times New Roman"/>
                      </a:endParaRPr>
                    </a:p>
                    <a:p>
                      <a:pPr marL="226695" algn="ctr">
                        <a:spcAft>
                          <a:spcPts val="0"/>
                        </a:spcAft>
                      </a:pPr>
                      <a:endParaRPr lang="fr-FR" sz="2400" dirty="0">
                        <a:solidFill>
                          <a:srgbClr val="0000FF"/>
                        </a:solidFill>
                        <a:latin typeface="Times"/>
                        <a:ea typeface="Times New Roman"/>
                        <a:cs typeface="Times New Roman"/>
                      </a:endParaRPr>
                    </a:p>
                  </a:txBody>
                  <a:tcPr marL="58788" marR="587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207"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2400">
              <a:latin typeface="Garamond" panose="02020404030301010803" pitchFamily="18" charset="0"/>
            </a:endParaRPr>
          </a:p>
        </p:txBody>
      </p:sp>
      <p:sp>
        <p:nvSpPr>
          <p:cNvPr id="4" name="Espace réservé du numéro de diapositive 3">
            <a:extLst>
              <a:ext uri="{FF2B5EF4-FFF2-40B4-BE49-F238E27FC236}">
                <a16:creationId xmlns:a16="http://schemas.microsoft.com/office/drawing/2014/main" id="{58459FD1-C7CE-4F13-AA2F-98B044C62C1B}"/>
              </a:ext>
            </a:extLst>
          </p:cNvPr>
          <p:cNvSpPr>
            <a:spLocks noGrp="1"/>
          </p:cNvSpPr>
          <p:nvPr>
            <p:ph type="sldNum" sz="quarter" idx="12"/>
          </p:nvPr>
        </p:nvSpPr>
        <p:spPr/>
        <p:txBody>
          <a:bodyPr/>
          <a:lstStyle/>
          <a:p>
            <a:pPr>
              <a:defRPr/>
            </a:pPr>
            <a:fld id="{CBAA5B79-964A-4FBC-ABBD-1DB548FEBF53}" type="slidenum">
              <a:rPr lang="fr-FR" altLang="fr-FR" smtClean="0"/>
              <a:pPr>
                <a:defRPr/>
              </a:pPr>
              <a:t>4</a:t>
            </a:fld>
            <a:endParaRPr lang="fr-FR" altLang="fr-FR"/>
          </a:p>
        </p:txBody>
      </p:sp>
      <p:sp>
        <p:nvSpPr>
          <p:cNvPr id="8" name="Titre 1">
            <a:extLst>
              <a:ext uri="{FF2B5EF4-FFF2-40B4-BE49-F238E27FC236}">
                <a16:creationId xmlns:a16="http://schemas.microsoft.com/office/drawing/2014/main" id="{32C5C360-B8B0-4964-8ED7-8CC366803010}"/>
              </a:ext>
            </a:extLst>
          </p:cNvPr>
          <p:cNvSpPr txBox="1">
            <a:spLocks/>
          </p:cNvSpPr>
          <p:nvPr/>
        </p:nvSpPr>
        <p:spPr bwMode="auto">
          <a:xfrm>
            <a:off x="684213" y="260648"/>
            <a:ext cx="7772400" cy="720080"/>
          </a:xfrm>
          <a:prstGeom prst="rect">
            <a:avLst/>
          </a:prstGeom>
          <a:noFill/>
          <a:ln>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r>
              <a:rPr lang="fr-FR" altLang="fr-FR" sz="3200" dirty="0"/>
              <a:t>Validation du module LCA</a:t>
            </a:r>
          </a:p>
        </p:txBody>
      </p:sp>
    </p:spTree>
    <p:extLst>
      <p:ext uri="{BB962C8B-B14F-4D97-AF65-F5344CB8AC3E}">
        <p14:creationId xmlns:p14="http://schemas.microsoft.com/office/powerpoint/2010/main" val="3612092927"/>
      </p:ext>
    </p:extLst>
  </p:cSld>
  <p:clrMapOvr>
    <a:masterClrMapping/>
  </p:clrMapOvr>
  <p:transition spd="slow" advTm="9163"/>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188640"/>
            <a:ext cx="8229600" cy="1143000"/>
          </a:xfrm>
        </p:spPr>
        <p:txBody>
          <a:bodyPr>
            <a:normAutofit fontScale="90000"/>
          </a:bodyPr>
          <a:lstStyle/>
          <a:p>
            <a:pPr algn="ctr"/>
            <a:r>
              <a:rPr lang="fr-FR" sz="3600" dirty="0"/>
              <a:t>Exemples de</a:t>
            </a:r>
            <a:br>
              <a:rPr lang="fr-FR" sz="3600" dirty="0"/>
            </a:br>
            <a:r>
              <a:rPr lang="fr-FR" sz="3600" dirty="0"/>
              <a:t> Biais de mesure/classement différentiels</a:t>
            </a:r>
          </a:p>
        </p:txBody>
      </p:sp>
      <p:sp>
        <p:nvSpPr>
          <p:cNvPr id="3" name="Espace réservé du contenu 2"/>
          <p:cNvSpPr>
            <a:spLocks noGrp="1"/>
          </p:cNvSpPr>
          <p:nvPr>
            <p:ph idx="1"/>
          </p:nvPr>
        </p:nvSpPr>
        <p:spPr>
          <a:xfrm>
            <a:off x="457200" y="1556792"/>
            <a:ext cx="8229600" cy="4525963"/>
          </a:xfrm>
        </p:spPr>
        <p:txBody>
          <a:bodyPr>
            <a:normAutofit fontScale="77500" lnSpcReduction="20000"/>
          </a:bodyPr>
          <a:lstStyle/>
          <a:p>
            <a:r>
              <a:rPr lang="fr-FR" b="1" dirty="0"/>
              <a:t>Biais de mémoire </a:t>
            </a:r>
          </a:p>
          <a:p>
            <a:pPr lvl="1"/>
            <a:r>
              <a:rPr lang="fr-FR" dirty="0">
                <a:solidFill>
                  <a:prstClr val="black"/>
                </a:solidFill>
              </a:rPr>
              <a:t>Seulement études cas-témoins : </a:t>
            </a:r>
            <a:r>
              <a:rPr lang="fr-FR" dirty="0"/>
              <a:t>Les cas se souviennent différemment de leurs exposition comparés aux témoins</a:t>
            </a:r>
          </a:p>
          <a:p>
            <a:r>
              <a:rPr lang="fr-FR" b="1" dirty="0"/>
              <a:t>Biais de déclaration (</a:t>
            </a:r>
            <a:r>
              <a:rPr lang="fr-FR" b="1" dirty="0" err="1"/>
              <a:t>faking</a:t>
            </a:r>
            <a:r>
              <a:rPr lang="fr-FR" b="1" dirty="0"/>
              <a:t> good)</a:t>
            </a:r>
          </a:p>
          <a:p>
            <a:pPr lvl="1"/>
            <a:r>
              <a:rPr lang="fr-FR" dirty="0"/>
              <a:t>Surtout études de cohortes : les exposés ont tendance à sous-déclarer leur exposition alors que celle-ci est liée au critère de jugement </a:t>
            </a:r>
          </a:p>
          <a:p>
            <a:pPr lvl="0"/>
            <a:r>
              <a:rPr lang="fr-FR" b="1" dirty="0">
                <a:solidFill>
                  <a:prstClr val="black"/>
                </a:solidFill>
              </a:rPr>
              <a:t>Biais d’investigateur</a:t>
            </a:r>
            <a:r>
              <a:rPr lang="fr-FR" dirty="0">
                <a:solidFill>
                  <a:prstClr val="black"/>
                </a:solidFill>
              </a:rPr>
              <a:t>:</a:t>
            </a:r>
          </a:p>
          <a:p>
            <a:pPr lvl="1"/>
            <a:r>
              <a:rPr lang="fr-FR" dirty="0">
                <a:solidFill>
                  <a:prstClr val="black"/>
                </a:solidFill>
              </a:rPr>
              <a:t>Etude cas-témoins : </a:t>
            </a:r>
            <a:r>
              <a:rPr lang="fr-FR" dirty="0"/>
              <a:t>l’enquêteur</a:t>
            </a:r>
            <a:r>
              <a:rPr lang="fr-FR" dirty="0">
                <a:solidFill>
                  <a:prstClr val="black"/>
                </a:solidFill>
              </a:rPr>
              <a:t> connait le statut cas ou témoin des participants et peut influencer le recueil de l’exposition dans le sens attendu par l’investigateur</a:t>
            </a:r>
          </a:p>
          <a:p>
            <a:pPr lvl="1"/>
            <a:r>
              <a:rPr lang="fr-FR" dirty="0">
                <a:solidFill>
                  <a:prstClr val="black"/>
                </a:solidFill>
              </a:rPr>
              <a:t>Etudes cohortes : le statut exposé/non exposé des participants </a:t>
            </a:r>
            <a:r>
              <a:rPr lang="fr-FR" dirty="0"/>
              <a:t>est connu par l’investigateur lors de </a:t>
            </a:r>
            <a:r>
              <a:rPr lang="fr-FR" dirty="0">
                <a:solidFill>
                  <a:prstClr val="black"/>
                </a:solidFill>
              </a:rPr>
              <a:t>la mesure du critère de jugement ce qui peut l’influencer dans le sens attendu</a:t>
            </a:r>
          </a:p>
          <a:p>
            <a:pPr marL="457200" lvl="1" indent="0">
              <a:buNone/>
            </a:pPr>
            <a:endParaRPr lang="fr-FR" dirty="0"/>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5" name="Espace réservé du numéro de diapositive 4">
            <a:extLst>
              <a:ext uri="{FF2B5EF4-FFF2-40B4-BE49-F238E27FC236}">
                <a16:creationId xmlns:a16="http://schemas.microsoft.com/office/drawing/2014/main" id="{45C5E30C-DF6A-449B-BC99-C89C0384A6F8}"/>
              </a:ext>
            </a:extLst>
          </p:cNvPr>
          <p:cNvSpPr>
            <a:spLocks noGrp="1"/>
          </p:cNvSpPr>
          <p:nvPr>
            <p:ph type="sldNum" sz="quarter" idx="12"/>
          </p:nvPr>
        </p:nvSpPr>
        <p:spPr/>
        <p:txBody>
          <a:bodyPr/>
          <a:lstStyle/>
          <a:p>
            <a:pPr>
              <a:defRPr/>
            </a:pPr>
            <a:fld id="{5B83D243-C88B-4248-BC22-037D82126A6D}" type="slidenum">
              <a:rPr lang="fr-FR" altLang="fr-FR" smtClean="0"/>
              <a:pPr>
                <a:defRPr/>
              </a:pPr>
              <a:t>40</a:t>
            </a:fld>
            <a:endParaRPr lang="fr-FR" altLang="fr-FR"/>
          </a:p>
        </p:txBody>
      </p:sp>
    </p:spTree>
    <p:extLst>
      <p:ext uri="{BB962C8B-B14F-4D97-AF65-F5344CB8AC3E}">
        <p14:creationId xmlns:p14="http://schemas.microsoft.com/office/powerpoint/2010/main" val="2348128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15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331689" y="1412776"/>
            <a:ext cx="7056735" cy="4154984"/>
          </a:xfrm>
          <a:prstGeom prst="rect">
            <a:avLst/>
          </a:prstGeom>
          <a:solidFill>
            <a:schemeClr val="bg1"/>
          </a:solidFill>
          <a:ln>
            <a:noFill/>
          </a:ln>
        </p:spPr>
        <p:txBody>
          <a:bodyPr wrap="square">
            <a:spAutoFit/>
          </a:bodyPr>
          <a:lstStyle/>
          <a:p>
            <a:pPr>
              <a:defRPr/>
            </a:pPr>
            <a:r>
              <a:rPr lang="fr-FR" b="1" dirty="0">
                <a:solidFill>
                  <a:schemeClr val="dk1"/>
                </a:solidFill>
                <a:latin typeface="+mn-lt"/>
              </a:rPr>
              <a:t>La Discussion : </a:t>
            </a:r>
          </a:p>
          <a:p>
            <a:pPr marL="530225" indent="-265113">
              <a:buFont typeface="Arial" panose="020B0604020202020204" pitchFamily="34" charset="0"/>
              <a:buChar char="•"/>
              <a:defRPr/>
            </a:pPr>
            <a:r>
              <a:rPr lang="fr-FR" b="1" dirty="0">
                <a:solidFill>
                  <a:schemeClr val="dk1"/>
                </a:solidFill>
                <a:latin typeface="+mn-lt"/>
              </a:rPr>
              <a:t>Synthèse des principaux résultats</a:t>
            </a:r>
          </a:p>
          <a:p>
            <a:pPr marL="530225" indent="-265113">
              <a:buFont typeface="Arial" panose="020B0604020202020204" pitchFamily="34" charset="0"/>
              <a:buChar char="•"/>
              <a:defRPr/>
            </a:pPr>
            <a:r>
              <a:rPr lang="fr-FR" b="1" dirty="0">
                <a:solidFill>
                  <a:schemeClr val="dk1"/>
                </a:solidFill>
                <a:latin typeface="+mn-lt"/>
              </a:rPr>
              <a:t>Discussion des limites de l’étude </a:t>
            </a:r>
          </a:p>
          <a:p>
            <a:pPr marL="530225" indent="-265113">
              <a:buFont typeface="Arial" panose="020B0604020202020204" pitchFamily="34" charset="0"/>
              <a:buChar char="•"/>
              <a:defRPr/>
            </a:pPr>
            <a:r>
              <a:rPr lang="fr-FR" b="1" dirty="0">
                <a:solidFill>
                  <a:schemeClr val="dk1"/>
                </a:solidFill>
                <a:latin typeface="+mn-lt"/>
              </a:rPr>
              <a:t>Comparaison avec les résultats des autres études (référencées dans la biblio)</a:t>
            </a:r>
          </a:p>
          <a:p>
            <a:pPr>
              <a:defRPr/>
            </a:pPr>
            <a:endParaRPr lang="fr-FR" b="1" dirty="0">
              <a:solidFill>
                <a:schemeClr val="dk1"/>
              </a:solidFill>
              <a:latin typeface="+mn-lt"/>
            </a:endParaRPr>
          </a:p>
          <a:p>
            <a:pPr>
              <a:defRPr/>
            </a:pPr>
            <a:endParaRPr lang="fr-FR" b="1" dirty="0">
              <a:solidFill>
                <a:schemeClr val="dk1"/>
              </a:solidFill>
              <a:latin typeface="+mn-lt"/>
            </a:endParaRPr>
          </a:p>
          <a:p>
            <a:pPr>
              <a:defRPr/>
            </a:pPr>
            <a:endParaRPr lang="fr-FR" b="1" dirty="0">
              <a:solidFill>
                <a:schemeClr val="dk1"/>
              </a:solidFill>
              <a:latin typeface="+mn-lt"/>
            </a:endParaRPr>
          </a:p>
          <a:p>
            <a:pPr>
              <a:defRPr/>
            </a:pPr>
            <a:r>
              <a:rPr lang="fr-FR" b="1" dirty="0">
                <a:solidFill>
                  <a:schemeClr val="dk1"/>
                </a:solidFill>
                <a:latin typeface="+mn-lt"/>
              </a:rPr>
              <a:t>Les Conclusions :</a:t>
            </a:r>
          </a:p>
          <a:p>
            <a:pPr marL="530225" indent="-265113">
              <a:buFont typeface="Arial" panose="020B0604020202020204" pitchFamily="34" charset="0"/>
              <a:buChar char="•"/>
              <a:defRPr/>
            </a:pPr>
            <a:r>
              <a:rPr lang="fr-FR" b="1" dirty="0">
                <a:solidFill>
                  <a:schemeClr val="dk1"/>
                </a:solidFill>
                <a:latin typeface="+mn-lt"/>
              </a:rPr>
              <a:t>Ne doivent porter que sur les résultats objectifs pas sur les interprétations des auteurs</a:t>
            </a:r>
          </a:p>
        </p:txBody>
      </p:sp>
      <p:sp>
        <p:nvSpPr>
          <p:cNvPr id="4" name="Espace réservé du numéro de diapositive 3">
            <a:extLst>
              <a:ext uri="{FF2B5EF4-FFF2-40B4-BE49-F238E27FC236}">
                <a16:creationId xmlns:a16="http://schemas.microsoft.com/office/drawing/2014/main" id="{1E421655-3FDC-44DC-8A8A-E3CED09D4569}"/>
              </a:ext>
            </a:extLst>
          </p:cNvPr>
          <p:cNvSpPr>
            <a:spLocks noGrp="1"/>
          </p:cNvSpPr>
          <p:nvPr>
            <p:ph type="sldNum" sz="quarter" idx="12"/>
          </p:nvPr>
        </p:nvSpPr>
        <p:spPr/>
        <p:txBody>
          <a:bodyPr/>
          <a:lstStyle/>
          <a:p>
            <a:pPr>
              <a:defRPr/>
            </a:pPr>
            <a:fld id="{CBAA5B79-964A-4FBC-ABBD-1DB548FEBF53}" type="slidenum">
              <a:rPr lang="fr-FR" altLang="fr-FR" smtClean="0"/>
              <a:pPr>
                <a:defRPr/>
              </a:pPr>
              <a:t>41</a:t>
            </a:fld>
            <a:endParaRPr lang="fr-FR" altLang="fr-FR"/>
          </a:p>
        </p:txBody>
      </p:sp>
      <p:sp>
        <p:nvSpPr>
          <p:cNvPr id="8" name="Titre 1">
            <a:extLst>
              <a:ext uri="{FF2B5EF4-FFF2-40B4-BE49-F238E27FC236}">
                <a16:creationId xmlns:a16="http://schemas.microsoft.com/office/drawing/2014/main" id="{3778E37E-747B-4570-8B6C-0809B98D59FC}"/>
              </a:ext>
            </a:extLst>
          </p:cNvPr>
          <p:cNvSpPr txBox="1">
            <a:spLocks/>
          </p:cNvSpPr>
          <p:nvPr/>
        </p:nvSpPr>
        <p:spPr>
          <a:xfrm>
            <a:off x="457200" y="19776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10. La Discussion / Les Conclusions</a:t>
            </a:r>
          </a:p>
        </p:txBody>
      </p:sp>
      <p:pic>
        <p:nvPicPr>
          <p:cNvPr id="3" name="Son enregistré">
            <a:hlinkClick r:id="" action="ppaction://media"/>
            <a:extLst>
              <a:ext uri="{FF2B5EF4-FFF2-40B4-BE49-F238E27FC236}">
                <a16:creationId xmlns:a16="http://schemas.microsoft.com/office/drawing/2014/main" id="{DC4BB459-3254-4120-9E98-3A058EE2366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8318" y="3185318"/>
            <a:ext cx="487363" cy="487363"/>
          </a:xfrm>
          <a:prstGeom prst="rect">
            <a:avLst/>
          </a:prstGeom>
        </p:spPr>
      </p:pic>
    </p:spTree>
    <p:extLst>
      <p:ext uri="{BB962C8B-B14F-4D97-AF65-F5344CB8AC3E}">
        <p14:creationId xmlns:p14="http://schemas.microsoft.com/office/powerpoint/2010/main" val="3044904318"/>
      </p:ext>
    </p:extLst>
  </p:cSld>
  <p:clrMapOvr>
    <a:masterClrMapping/>
  </p:clrMapOvr>
  <p:transition spd="slow" advTm="34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3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2337386385"/>
              </p:ext>
            </p:extLst>
          </p:nvPr>
        </p:nvGraphicFramePr>
        <p:xfrm>
          <a:off x="1222374" y="975510"/>
          <a:ext cx="7022033" cy="4378967"/>
        </p:xfrm>
        <a:graphic>
          <a:graphicData uri="http://schemas.openxmlformats.org/drawingml/2006/table">
            <a:tbl>
              <a:tblPr firstRow="1" bandRow="1">
                <a:tableStyleId>{6E25E649-3F16-4E02-A733-19D2CDBF48F0}</a:tableStyleId>
              </a:tblPr>
              <a:tblGrid>
                <a:gridCol w="7022033">
                  <a:extLst>
                    <a:ext uri="{9D8B030D-6E8A-4147-A177-3AD203B41FA5}">
                      <a16:colId xmlns:a16="http://schemas.microsoft.com/office/drawing/2014/main" val="20000"/>
                    </a:ext>
                  </a:extLst>
                </a:gridCol>
              </a:tblGrid>
              <a:tr h="573352">
                <a:tc>
                  <a:txBody>
                    <a:bodyPr/>
                    <a:lstStyle/>
                    <a:p>
                      <a:r>
                        <a:rPr lang="fr-FR" sz="2400" dirty="0"/>
                        <a:t>Niveau de preuve scientifique</a:t>
                      </a:r>
                      <a:r>
                        <a:rPr lang="fr-FR" sz="2400" baseline="0" dirty="0"/>
                        <a:t> de la littérature (HAS)</a:t>
                      </a:r>
                      <a:endParaRPr lang="fr-FR" sz="2400" dirty="0"/>
                    </a:p>
                  </a:txBody>
                  <a:tcPr marT="45694" marB="456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0"/>
                  </a:ext>
                </a:extLst>
              </a:tr>
              <a:tr h="1160058">
                <a:tc>
                  <a:txBody>
                    <a:bodyPr/>
                    <a:lstStyle/>
                    <a:p>
                      <a:r>
                        <a:rPr lang="fr-FR" sz="2400" b="1" dirty="0"/>
                        <a:t>Niveau 1 : Fort niveau de preuve</a:t>
                      </a:r>
                    </a:p>
                    <a:p>
                      <a:pPr marL="285750" indent="-285750">
                        <a:buFontTx/>
                        <a:buChar char="-"/>
                      </a:pPr>
                      <a:r>
                        <a:rPr lang="fr-FR" sz="2400" b="1" dirty="0"/>
                        <a:t>Essais comparatifs randomisés de forte puissance</a:t>
                      </a:r>
                    </a:p>
                  </a:txBody>
                  <a:tcPr marT="45694" marB="456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1"/>
                  </a:ext>
                </a:extLst>
              </a:tr>
              <a:tr h="1613470">
                <a:tc>
                  <a:txBody>
                    <a:bodyPr/>
                    <a:lstStyle/>
                    <a:p>
                      <a:r>
                        <a:rPr lang="fr-FR" sz="2400" b="1" dirty="0"/>
                        <a:t>Niveau 2 : Niveau de preuve intermédiaire</a:t>
                      </a:r>
                    </a:p>
                    <a:p>
                      <a:r>
                        <a:rPr lang="fr-FR" sz="2400" kern="1200" dirty="0">
                          <a:solidFill>
                            <a:schemeClr val="dk1"/>
                          </a:solidFill>
                          <a:latin typeface="+mn-lt"/>
                          <a:ea typeface="+mn-ea"/>
                          <a:cs typeface="+mn-cs"/>
                        </a:rPr>
                        <a:t>-</a:t>
                      </a:r>
                      <a:r>
                        <a:rPr lang="fr-FR" sz="2400" kern="1200" baseline="0" dirty="0">
                          <a:solidFill>
                            <a:schemeClr val="dk1"/>
                          </a:solidFill>
                          <a:latin typeface="+mn-lt"/>
                          <a:ea typeface="+mn-ea"/>
                          <a:cs typeface="+mn-cs"/>
                        </a:rPr>
                        <a:t> </a:t>
                      </a:r>
                      <a:r>
                        <a:rPr lang="fr-FR" sz="2400" kern="1200" dirty="0">
                          <a:solidFill>
                            <a:schemeClr val="dk1"/>
                          </a:solidFill>
                          <a:latin typeface="+mn-lt"/>
                          <a:ea typeface="+mn-ea"/>
                          <a:cs typeface="+mn-cs"/>
                        </a:rPr>
                        <a:t>Essais comparatifs randomisés peu puissants</a:t>
                      </a:r>
                    </a:p>
                    <a:p>
                      <a:r>
                        <a:rPr lang="fr-FR" sz="2400" kern="1200" dirty="0">
                          <a:solidFill>
                            <a:schemeClr val="dk1"/>
                          </a:solidFill>
                          <a:latin typeface="+mn-lt"/>
                          <a:ea typeface="+mn-ea"/>
                          <a:cs typeface="+mn-cs"/>
                        </a:rPr>
                        <a:t>-</a:t>
                      </a:r>
                      <a:r>
                        <a:rPr lang="fr-FR" sz="2400" kern="1200" baseline="0" dirty="0">
                          <a:solidFill>
                            <a:schemeClr val="dk1"/>
                          </a:solidFill>
                          <a:latin typeface="+mn-lt"/>
                          <a:ea typeface="+mn-ea"/>
                          <a:cs typeface="+mn-cs"/>
                        </a:rPr>
                        <a:t> </a:t>
                      </a:r>
                      <a:r>
                        <a:rPr lang="fr-FR" sz="2400" kern="1200" dirty="0">
                          <a:solidFill>
                            <a:schemeClr val="dk1"/>
                          </a:solidFill>
                          <a:latin typeface="+mn-lt"/>
                          <a:ea typeface="+mn-ea"/>
                          <a:cs typeface="+mn-cs"/>
                        </a:rPr>
                        <a:t>Études de cohorte</a:t>
                      </a:r>
                    </a:p>
                  </a:txBody>
                  <a:tcPr marT="45694" marB="456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2"/>
                  </a:ext>
                </a:extLst>
              </a:tr>
              <a:tr h="1032087">
                <a:tc>
                  <a:txBody>
                    <a:bodyPr/>
                    <a:lstStyle/>
                    <a:p>
                      <a:r>
                        <a:rPr lang="fr-FR" sz="2400" b="1" kern="1200" dirty="0">
                          <a:solidFill>
                            <a:schemeClr val="dk1"/>
                          </a:solidFill>
                          <a:latin typeface="+mn-lt"/>
                          <a:ea typeface="+mn-ea"/>
                          <a:cs typeface="+mn-cs"/>
                        </a:rPr>
                        <a:t>Niveau 3 : Faible niveau de preuve</a:t>
                      </a:r>
                    </a:p>
                    <a:p>
                      <a:r>
                        <a:rPr lang="fr-FR" sz="2400" kern="1200" dirty="0">
                          <a:solidFill>
                            <a:schemeClr val="dk1"/>
                          </a:solidFill>
                          <a:latin typeface="+mn-lt"/>
                          <a:ea typeface="+mn-ea"/>
                          <a:cs typeface="+mn-cs"/>
                        </a:rPr>
                        <a:t>-</a:t>
                      </a:r>
                      <a:r>
                        <a:rPr lang="fr-FR" sz="2400" kern="1200" baseline="0" dirty="0">
                          <a:solidFill>
                            <a:schemeClr val="dk1"/>
                          </a:solidFill>
                          <a:latin typeface="+mn-lt"/>
                          <a:ea typeface="+mn-ea"/>
                          <a:cs typeface="+mn-cs"/>
                        </a:rPr>
                        <a:t> E</a:t>
                      </a:r>
                      <a:r>
                        <a:rPr lang="fr-FR" sz="2400" kern="1200" dirty="0">
                          <a:solidFill>
                            <a:schemeClr val="dk1"/>
                          </a:solidFill>
                          <a:latin typeface="+mn-lt"/>
                          <a:ea typeface="+mn-ea"/>
                          <a:cs typeface="+mn-cs"/>
                        </a:rPr>
                        <a:t>tudes cas témoin</a:t>
                      </a:r>
                    </a:p>
                  </a:txBody>
                  <a:tcPr marT="45694" marB="456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bl>
          </a:graphicData>
        </a:graphic>
      </p:graphicFrame>
      <p:sp>
        <p:nvSpPr>
          <p:cNvPr id="4" name="Espace réservé du numéro de diapositive 3">
            <a:extLst>
              <a:ext uri="{FF2B5EF4-FFF2-40B4-BE49-F238E27FC236}">
                <a16:creationId xmlns:a16="http://schemas.microsoft.com/office/drawing/2014/main" id="{91E3FDF4-2055-48A4-8CD0-72A2A4B5902D}"/>
              </a:ext>
            </a:extLst>
          </p:cNvPr>
          <p:cNvSpPr>
            <a:spLocks noGrp="1"/>
          </p:cNvSpPr>
          <p:nvPr>
            <p:ph type="sldNum" sz="quarter" idx="12"/>
          </p:nvPr>
        </p:nvSpPr>
        <p:spPr/>
        <p:txBody>
          <a:bodyPr/>
          <a:lstStyle/>
          <a:p>
            <a:pPr>
              <a:defRPr/>
            </a:pPr>
            <a:fld id="{CBAA5B79-964A-4FBC-ABBD-1DB548FEBF53}" type="slidenum">
              <a:rPr lang="fr-FR" altLang="fr-FR" smtClean="0"/>
              <a:pPr>
                <a:defRPr/>
              </a:pPr>
              <a:t>42</a:t>
            </a:fld>
            <a:endParaRPr lang="fr-FR" altLang="fr-FR"/>
          </a:p>
        </p:txBody>
      </p:sp>
      <p:sp>
        <p:nvSpPr>
          <p:cNvPr id="8" name="Titre 1">
            <a:extLst>
              <a:ext uri="{FF2B5EF4-FFF2-40B4-BE49-F238E27FC236}">
                <a16:creationId xmlns:a16="http://schemas.microsoft.com/office/drawing/2014/main" id="{DD2CB9BE-653F-482B-A339-B64AD61D8EEB}"/>
              </a:ext>
            </a:extLst>
          </p:cNvPr>
          <p:cNvSpPr txBox="1">
            <a:spLocks/>
          </p:cNvSpPr>
          <p:nvPr/>
        </p:nvSpPr>
        <p:spPr>
          <a:xfrm>
            <a:off x="457200" y="130175"/>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Le niveau de preuve</a:t>
            </a:r>
          </a:p>
        </p:txBody>
      </p:sp>
      <p:pic>
        <p:nvPicPr>
          <p:cNvPr id="3" name="Son enregistré">
            <a:hlinkClick r:id="" action="ppaction://media"/>
            <a:extLst>
              <a:ext uri="{FF2B5EF4-FFF2-40B4-BE49-F238E27FC236}">
                <a16:creationId xmlns:a16="http://schemas.microsoft.com/office/drawing/2014/main" id="{1E501C61-7281-4981-A832-E73C6BF027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8318" y="3185318"/>
            <a:ext cx="487363" cy="487363"/>
          </a:xfrm>
          <a:prstGeom prst="rect">
            <a:avLst/>
          </a:prstGeom>
        </p:spPr>
      </p:pic>
    </p:spTree>
    <p:extLst>
      <p:ext uri="{BB962C8B-B14F-4D97-AF65-F5344CB8AC3E}">
        <p14:creationId xmlns:p14="http://schemas.microsoft.com/office/powerpoint/2010/main" val="549637295"/>
      </p:ext>
    </p:extLst>
  </p:cSld>
  <p:clrMapOvr>
    <a:masterClrMapping/>
  </p:clrMapOvr>
  <p:transition spd="slow" advTm="36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3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793810" y="904808"/>
            <a:ext cx="7666621" cy="4955203"/>
          </a:xfrm>
          <a:prstGeom prst="rect">
            <a:avLst/>
          </a:prstGeom>
          <a:solidFill>
            <a:schemeClr val="bg1"/>
          </a:solidFill>
          <a:ln>
            <a:noFill/>
          </a:ln>
        </p:spPr>
        <p:txBody>
          <a:bodyPr wrap="square">
            <a:spAutoFit/>
          </a:bodyPr>
          <a:lstStyle/>
          <a:p>
            <a:pPr>
              <a:defRPr/>
            </a:pPr>
            <a:endParaRPr lang="fr-FR" sz="2000" b="1" dirty="0">
              <a:solidFill>
                <a:schemeClr val="dk1"/>
              </a:solidFill>
              <a:latin typeface="+mn-lt"/>
            </a:endParaRPr>
          </a:p>
          <a:p>
            <a:pPr marL="342900" indent="-342900">
              <a:lnSpc>
                <a:spcPct val="150000"/>
              </a:lnSpc>
              <a:buFontTx/>
              <a:buChar char="-"/>
              <a:defRPr/>
            </a:pPr>
            <a:r>
              <a:rPr lang="fr-FR" dirty="0">
                <a:solidFill>
                  <a:schemeClr val="dk1"/>
                </a:solidFill>
                <a:latin typeface="+mn-lt"/>
              </a:rPr>
              <a:t>Pathologie fréquente ?</a:t>
            </a:r>
          </a:p>
          <a:p>
            <a:pPr marL="342900" indent="-342900">
              <a:lnSpc>
                <a:spcPct val="150000"/>
              </a:lnSpc>
              <a:buFontTx/>
              <a:buChar char="-"/>
              <a:defRPr/>
            </a:pPr>
            <a:r>
              <a:rPr lang="fr-FR" dirty="0">
                <a:solidFill>
                  <a:schemeClr val="dk1"/>
                </a:solidFill>
                <a:latin typeface="+mn-lt"/>
              </a:rPr>
              <a:t>Pathologie grave ?</a:t>
            </a:r>
          </a:p>
          <a:p>
            <a:pPr marL="342900" indent="-342900">
              <a:lnSpc>
                <a:spcPct val="150000"/>
              </a:lnSpc>
              <a:buFontTx/>
              <a:buChar char="-"/>
              <a:defRPr/>
            </a:pPr>
            <a:r>
              <a:rPr lang="fr-FR" dirty="0">
                <a:solidFill>
                  <a:schemeClr val="dk1"/>
                </a:solidFill>
                <a:latin typeface="+mn-lt"/>
              </a:rPr>
              <a:t>Facteur de risque fréquent?</a:t>
            </a:r>
          </a:p>
          <a:p>
            <a:pPr marL="342900" indent="-342900">
              <a:lnSpc>
                <a:spcPct val="150000"/>
              </a:lnSpc>
              <a:buFontTx/>
              <a:buChar char="-"/>
              <a:defRPr/>
            </a:pPr>
            <a:r>
              <a:rPr lang="fr-FR" dirty="0">
                <a:solidFill>
                  <a:schemeClr val="dk1"/>
                </a:solidFill>
                <a:latin typeface="+mn-lt"/>
              </a:rPr>
              <a:t>Prévention possible ?</a:t>
            </a:r>
          </a:p>
          <a:p>
            <a:pPr marL="342900" indent="-342900">
              <a:lnSpc>
                <a:spcPct val="150000"/>
              </a:lnSpc>
              <a:buFontTx/>
              <a:buChar char="-"/>
              <a:defRPr/>
            </a:pPr>
            <a:r>
              <a:rPr lang="fr-FR" dirty="0">
                <a:solidFill>
                  <a:schemeClr val="dk1"/>
                </a:solidFill>
                <a:latin typeface="+mn-lt"/>
              </a:rPr>
              <a:t>Force de l’association entre « E » et « O » ?</a:t>
            </a:r>
          </a:p>
          <a:p>
            <a:pPr marL="342900" indent="-342900">
              <a:lnSpc>
                <a:spcPct val="150000"/>
              </a:lnSpc>
              <a:buFontTx/>
              <a:buChar char="-"/>
              <a:defRPr/>
            </a:pPr>
            <a:r>
              <a:rPr lang="fr-FR" dirty="0">
                <a:solidFill>
                  <a:schemeClr val="dk1"/>
                </a:solidFill>
                <a:latin typeface="+mn-lt"/>
              </a:rPr>
              <a:t>En quoi les résultats de l’étude pourraient améliorer :</a:t>
            </a:r>
          </a:p>
          <a:p>
            <a:pPr marL="800100" lvl="1" indent="-342900">
              <a:buFontTx/>
              <a:buChar char="-"/>
              <a:defRPr/>
            </a:pPr>
            <a:r>
              <a:rPr lang="fr-FR" sz="2000" dirty="0">
                <a:solidFill>
                  <a:schemeClr val="dk1"/>
                </a:solidFill>
                <a:latin typeface="+mn-lt"/>
              </a:rPr>
              <a:t>Les connaissances sur la pathologie</a:t>
            </a:r>
          </a:p>
          <a:p>
            <a:pPr marL="800100" lvl="1" indent="-342900">
              <a:buFontTx/>
              <a:buChar char="-"/>
              <a:defRPr/>
            </a:pPr>
            <a:r>
              <a:rPr lang="fr-FR" sz="2000" dirty="0">
                <a:solidFill>
                  <a:schemeClr val="dk1"/>
                </a:solidFill>
                <a:latin typeface="+mn-lt"/>
              </a:rPr>
              <a:t>La prise en charge des malades</a:t>
            </a:r>
          </a:p>
          <a:p>
            <a:pPr marL="800100" lvl="1" indent="-342900">
              <a:buFontTx/>
              <a:buChar char="-"/>
              <a:defRPr/>
            </a:pPr>
            <a:r>
              <a:rPr lang="fr-FR" sz="2000" dirty="0">
                <a:solidFill>
                  <a:schemeClr val="dk1"/>
                </a:solidFill>
                <a:latin typeface="+mn-lt"/>
              </a:rPr>
              <a:t>L’état de santé des patients</a:t>
            </a:r>
          </a:p>
          <a:p>
            <a:pPr marL="800100" lvl="1" indent="-342900">
              <a:buFontTx/>
              <a:buChar char="-"/>
              <a:defRPr/>
            </a:pPr>
            <a:r>
              <a:rPr lang="fr-FR" sz="2000" dirty="0">
                <a:solidFill>
                  <a:schemeClr val="dk1"/>
                </a:solidFill>
                <a:latin typeface="+mn-lt"/>
              </a:rPr>
              <a:t>Le pronostic, la qualité de vie…</a:t>
            </a:r>
          </a:p>
        </p:txBody>
      </p:sp>
      <p:sp>
        <p:nvSpPr>
          <p:cNvPr id="4" name="Espace réservé du numéro de diapositive 3">
            <a:extLst>
              <a:ext uri="{FF2B5EF4-FFF2-40B4-BE49-F238E27FC236}">
                <a16:creationId xmlns:a16="http://schemas.microsoft.com/office/drawing/2014/main" id="{0865E304-D7EE-48B0-8081-652533C967AB}"/>
              </a:ext>
            </a:extLst>
          </p:cNvPr>
          <p:cNvSpPr>
            <a:spLocks noGrp="1"/>
          </p:cNvSpPr>
          <p:nvPr>
            <p:ph type="sldNum" sz="quarter" idx="12"/>
          </p:nvPr>
        </p:nvSpPr>
        <p:spPr/>
        <p:txBody>
          <a:bodyPr/>
          <a:lstStyle/>
          <a:p>
            <a:pPr>
              <a:defRPr/>
            </a:pPr>
            <a:fld id="{CBAA5B79-964A-4FBC-ABBD-1DB548FEBF53}" type="slidenum">
              <a:rPr lang="fr-FR" altLang="fr-FR" smtClean="0"/>
              <a:pPr>
                <a:defRPr/>
              </a:pPr>
              <a:t>43</a:t>
            </a:fld>
            <a:endParaRPr lang="fr-FR" altLang="fr-FR"/>
          </a:p>
        </p:txBody>
      </p:sp>
      <p:sp>
        <p:nvSpPr>
          <p:cNvPr id="9" name="Titre 1">
            <a:extLst>
              <a:ext uri="{FF2B5EF4-FFF2-40B4-BE49-F238E27FC236}">
                <a16:creationId xmlns:a16="http://schemas.microsoft.com/office/drawing/2014/main" id="{812AAA67-E74D-4FEA-B14E-59AA286EC6D3}"/>
              </a:ext>
            </a:extLst>
          </p:cNvPr>
          <p:cNvSpPr txBox="1">
            <a:spLocks/>
          </p:cNvSpPr>
          <p:nvPr/>
        </p:nvSpPr>
        <p:spPr>
          <a:xfrm>
            <a:off x="457200" y="19776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70C0"/>
                </a:solidFill>
                <a:latin typeface="+mj-lt"/>
                <a:ea typeface="+mj-ea"/>
                <a:cs typeface="+mj-cs"/>
              </a:defRPr>
            </a:lvl1pPr>
          </a:lstStyle>
          <a:p>
            <a:pPr>
              <a:defRPr/>
            </a:pPr>
            <a:r>
              <a:rPr lang="fr-FR" sz="3200" b="1" dirty="0"/>
              <a:t>L’utilité de l’étude</a:t>
            </a:r>
          </a:p>
        </p:txBody>
      </p:sp>
      <p:pic>
        <p:nvPicPr>
          <p:cNvPr id="7" name="Son enregistré">
            <a:hlinkClick r:id="" action="ppaction://media"/>
            <a:extLst>
              <a:ext uri="{FF2B5EF4-FFF2-40B4-BE49-F238E27FC236}">
                <a16:creationId xmlns:a16="http://schemas.microsoft.com/office/drawing/2014/main" id="{8C1F06F5-2F9D-43D7-9EA8-33CEA00BB3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857910709"/>
      </p:ext>
    </p:extLst>
  </p:cSld>
  <p:clrMapOvr>
    <a:masterClrMapping/>
  </p:clrMapOvr>
  <p:transition spd="slow" advTm="27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76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re 1"/>
          <p:cNvSpPr>
            <a:spLocks noGrp="1"/>
          </p:cNvSpPr>
          <p:nvPr>
            <p:ph type="title"/>
          </p:nvPr>
        </p:nvSpPr>
        <p:spPr>
          <a:xfrm>
            <a:off x="457200" y="-18256"/>
            <a:ext cx="8229600" cy="1143000"/>
          </a:xfrm>
        </p:spPr>
        <p:txBody>
          <a:bodyPr/>
          <a:lstStyle/>
          <a:p>
            <a:pPr eaLnBrk="1" hangingPunct="1"/>
            <a:r>
              <a:rPr lang="fr-FR" altLang="fr-FR" sz="2800" b="1" dirty="0"/>
              <a:t>Introduction à la LCA : à retenir</a:t>
            </a:r>
          </a:p>
        </p:txBody>
      </p:sp>
      <p:sp>
        <p:nvSpPr>
          <p:cNvPr id="92163" name="Espace réservé du contenu 2"/>
          <p:cNvSpPr>
            <a:spLocks noGrp="1"/>
          </p:cNvSpPr>
          <p:nvPr>
            <p:ph idx="1"/>
          </p:nvPr>
        </p:nvSpPr>
        <p:spPr>
          <a:xfrm>
            <a:off x="457200" y="1052413"/>
            <a:ext cx="8229600" cy="4968875"/>
          </a:xfrm>
        </p:spPr>
        <p:txBody>
          <a:bodyPr/>
          <a:lstStyle/>
          <a:p>
            <a:pPr eaLnBrk="1" hangingPunct="1">
              <a:defRPr/>
            </a:pPr>
            <a:r>
              <a:rPr lang="fr-FR" altLang="fr-FR" sz="2000" b="1" dirty="0"/>
              <a:t>Savoir où trouver les informations dans un article scientifique</a:t>
            </a:r>
          </a:p>
          <a:p>
            <a:pPr eaLnBrk="1" hangingPunct="1">
              <a:defRPr/>
            </a:pPr>
            <a:r>
              <a:rPr lang="fr-FR" altLang="fr-FR" sz="2000" b="1" dirty="0"/>
              <a:t>Reconnaitre la question de recherche et ses composantes : PICO/PFCO</a:t>
            </a:r>
          </a:p>
          <a:p>
            <a:pPr eaLnBrk="1" hangingPunct="1">
              <a:defRPr/>
            </a:pPr>
            <a:r>
              <a:rPr lang="fr-FR" altLang="fr-FR" sz="2000" b="1" dirty="0"/>
              <a:t>Savoir classer une question de recherche en fonction de son type</a:t>
            </a:r>
          </a:p>
          <a:p>
            <a:pPr eaLnBrk="1" hangingPunct="1">
              <a:defRPr/>
            </a:pPr>
            <a:r>
              <a:rPr lang="fr-FR" altLang="fr-FR" sz="2000" b="1" dirty="0"/>
              <a:t>Connaitre les grands types d’étude</a:t>
            </a:r>
          </a:p>
          <a:p>
            <a:pPr eaLnBrk="1" hangingPunct="1">
              <a:defRPr/>
            </a:pPr>
            <a:r>
              <a:rPr lang="fr-FR" altLang="fr-FR" sz="2000" b="1" dirty="0"/>
              <a:t>Reconnaitre quel type d’étude est adapté en fonction de la question de recherche</a:t>
            </a:r>
          </a:p>
          <a:p>
            <a:pPr eaLnBrk="1" hangingPunct="1">
              <a:defRPr/>
            </a:pPr>
            <a:r>
              <a:rPr lang="fr-FR" altLang="fr-FR" sz="2000" dirty="0"/>
              <a:t>La Check-list des </a:t>
            </a:r>
            <a:r>
              <a:rPr lang="fr-FR" altLang="fr-FR" sz="2000" b="1" dirty="0"/>
              <a:t>points essentiels à vérifier</a:t>
            </a:r>
          </a:p>
          <a:p>
            <a:pPr lvl="1" eaLnBrk="1" hangingPunct="1">
              <a:lnSpc>
                <a:spcPts val="1500"/>
              </a:lnSpc>
              <a:defRPr/>
            </a:pPr>
            <a:r>
              <a:rPr lang="fr-FR" altLang="fr-FR" sz="1600" dirty="0"/>
              <a:t>Question de recherche</a:t>
            </a:r>
          </a:p>
          <a:p>
            <a:pPr lvl="1" eaLnBrk="1" hangingPunct="1">
              <a:lnSpc>
                <a:spcPts val="1500"/>
              </a:lnSpc>
              <a:defRPr/>
            </a:pPr>
            <a:r>
              <a:rPr lang="fr-FR" altLang="fr-FR" sz="1600" dirty="0"/>
              <a:t>Type / design de l’étude</a:t>
            </a:r>
          </a:p>
          <a:p>
            <a:pPr lvl="1" eaLnBrk="1" hangingPunct="1">
              <a:lnSpc>
                <a:spcPts val="1500"/>
              </a:lnSpc>
              <a:defRPr/>
            </a:pPr>
            <a:r>
              <a:rPr lang="fr-FR" altLang="fr-FR" sz="1600" dirty="0"/>
              <a:t>Population source/population étudiée</a:t>
            </a:r>
          </a:p>
          <a:p>
            <a:pPr lvl="1" eaLnBrk="1" hangingPunct="1">
              <a:lnSpc>
                <a:spcPts val="1500"/>
              </a:lnSpc>
              <a:defRPr/>
            </a:pPr>
            <a:r>
              <a:rPr lang="fr-FR" altLang="fr-FR" sz="1600" dirty="0"/>
              <a:t>Mesure de l’exposition au facteur de risque </a:t>
            </a:r>
          </a:p>
          <a:p>
            <a:pPr lvl="1" eaLnBrk="1" hangingPunct="1">
              <a:lnSpc>
                <a:spcPts val="1500"/>
              </a:lnSpc>
              <a:defRPr/>
            </a:pPr>
            <a:r>
              <a:rPr lang="fr-FR" altLang="fr-FR" sz="1600" dirty="0"/>
              <a:t>Mesure du critère de jugement / de la maladie</a:t>
            </a:r>
          </a:p>
          <a:p>
            <a:pPr lvl="1" eaLnBrk="1" hangingPunct="1">
              <a:lnSpc>
                <a:spcPts val="1500"/>
              </a:lnSpc>
              <a:defRPr/>
            </a:pPr>
            <a:r>
              <a:rPr lang="fr-FR" altLang="fr-FR" sz="1600" dirty="0"/>
              <a:t>Analyses statistiques</a:t>
            </a:r>
          </a:p>
          <a:p>
            <a:pPr lvl="1" eaLnBrk="1" hangingPunct="1">
              <a:lnSpc>
                <a:spcPts val="1500"/>
              </a:lnSpc>
              <a:defRPr/>
            </a:pPr>
            <a:r>
              <a:rPr lang="fr-FR" altLang="fr-FR" sz="1600" dirty="0"/>
              <a:t>Résultats</a:t>
            </a:r>
          </a:p>
          <a:p>
            <a:pPr lvl="1" eaLnBrk="1" hangingPunct="1">
              <a:lnSpc>
                <a:spcPts val="1500"/>
              </a:lnSpc>
              <a:defRPr/>
            </a:pPr>
            <a:r>
              <a:rPr lang="fr-FR" altLang="fr-FR" sz="1600" dirty="0"/>
              <a:t>Facteurs de confusion</a:t>
            </a:r>
          </a:p>
          <a:p>
            <a:pPr lvl="1" eaLnBrk="1" hangingPunct="1">
              <a:lnSpc>
                <a:spcPts val="1500"/>
              </a:lnSpc>
              <a:defRPr/>
            </a:pPr>
            <a:r>
              <a:rPr lang="fr-FR" altLang="fr-FR" sz="1600" dirty="0"/>
              <a:t>Biais (sélection, mesure)</a:t>
            </a:r>
          </a:p>
          <a:p>
            <a:pPr lvl="1" eaLnBrk="1" hangingPunct="1">
              <a:lnSpc>
                <a:spcPts val="1500"/>
              </a:lnSpc>
              <a:defRPr/>
            </a:pPr>
            <a:r>
              <a:rPr lang="fr-FR" altLang="fr-FR" sz="1600" dirty="0"/>
              <a:t>Discussion/conclusion</a:t>
            </a:r>
            <a:endParaRPr lang="fr-FR" altLang="fr-FR" sz="2000" b="1" dirty="0"/>
          </a:p>
          <a:p>
            <a:pPr eaLnBrk="1" hangingPunct="1">
              <a:defRPr/>
            </a:pPr>
            <a:r>
              <a:rPr lang="fr-FR" altLang="fr-FR" sz="2000" b="1" dirty="0"/>
              <a:t>Le concept de validité interne et validité externe</a:t>
            </a:r>
            <a:endParaRPr lang="fr-FR" altLang="fr-FR" sz="2000" dirty="0"/>
          </a:p>
          <a:p>
            <a:pPr eaLnBrk="1" hangingPunct="1">
              <a:defRPr/>
            </a:pPr>
            <a:endParaRPr lang="fr-FR" altLang="fr-FR" sz="2000"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3" name="Espace réservé du numéro de diapositive 2">
            <a:extLst>
              <a:ext uri="{FF2B5EF4-FFF2-40B4-BE49-F238E27FC236}">
                <a16:creationId xmlns:a16="http://schemas.microsoft.com/office/drawing/2014/main" id="{A7E969D0-9032-4886-8CF5-1F4526FE6CE0}"/>
              </a:ext>
            </a:extLst>
          </p:cNvPr>
          <p:cNvSpPr>
            <a:spLocks noGrp="1"/>
          </p:cNvSpPr>
          <p:nvPr>
            <p:ph type="sldNum" sz="quarter" idx="12"/>
          </p:nvPr>
        </p:nvSpPr>
        <p:spPr/>
        <p:txBody>
          <a:bodyPr/>
          <a:lstStyle/>
          <a:p>
            <a:pPr>
              <a:defRPr/>
            </a:pPr>
            <a:fld id="{5B83D243-C88B-4248-BC22-037D82126A6D}" type="slidenum">
              <a:rPr lang="fr-FR" altLang="fr-FR" smtClean="0"/>
              <a:pPr>
                <a:defRPr/>
              </a:pPr>
              <a:t>44</a:t>
            </a:fld>
            <a:endParaRPr lang="fr-FR" altLang="fr-FR"/>
          </a:p>
        </p:txBody>
      </p:sp>
    </p:spTree>
    <p:extLst>
      <p:ext uri="{BB962C8B-B14F-4D97-AF65-F5344CB8AC3E}">
        <p14:creationId xmlns:p14="http://schemas.microsoft.com/office/powerpoint/2010/main" val="3847122600"/>
      </p:ext>
    </p:extLst>
  </p:cSld>
  <p:clrMapOvr>
    <a:masterClrMapping/>
  </p:clrMapOvr>
  <p:transition spd="slow" advTm="24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0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re 1"/>
          <p:cNvSpPr>
            <a:spLocks noGrp="1"/>
          </p:cNvSpPr>
          <p:nvPr>
            <p:ph type="title"/>
          </p:nvPr>
        </p:nvSpPr>
        <p:spPr>
          <a:xfrm>
            <a:off x="457200" y="-19050"/>
            <a:ext cx="8229600" cy="1144588"/>
          </a:xfrm>
        </p:spPr>
        <p:txBody>
          <a:bodyPr/>
          <a:lstStyle/>
          <a:p>
            <a:pPr eaLnBrk="1" hangingPunct="1"/>
            <a:r>
              <a:rPr lang="fr-FR" altLang="fr-FR" b="1"/>
              <a:t>Traduction français-anglais</a:t>
            </a:r>
          </a:p>
        </p:txBody>
      </p:sp>
      <p:sp>
        <p:nvSpPr>
          <p:cNvPr id="71683" name="Espace réservé du contenu 2"/>
          <p:cNvSpPr>
            <a:spLocks noGrp="1"/>
          </p:cNvSpPr>
          <p:nvPr>
            <p:ph idx="1"/>
          </p:nvPr>
        </p:nvSpPr>
        <p:spPr>
          <a:xfrm>
            <a:off x="457200" y="1143000"/>
            <a:ext cx="8472488" cy="4525963"/>
          </a:xfrm>
        </p:spPr>
        <p:txBody>
          <a:bodyPr/>
          <a:lstStyle/>
          <a:p>
            <a:pPr eaLnBrk="1" hangingPunct="1"/>
            <a:r>
              <a:rPr lang="fr-FR" altLang="fr-FR" sz="2000" dirty="0"/>
              <a:t>Etude transversale : cross-</a:t>
            </a:r>
            <a:r>
              <a:rPr lang="fr-FR" altLang="fr-FR" sz="2000" dirty="0" err="1"/>
              <a:t>sectional</a:t>
            </a:r>
            <a:r>
              <a:rPr lang="fr-FR" altLang="fr-FR" sz="2000" dirty="0"/>
              <a:t> </a:t>
            </a:r>
            <a:r>
              <a:rPr lang="fr-FR" altLang="fr-FR" sz="2000" dirty="0" err="1"/>
              <a:t>study</a:t>
            </a:r>
            <a:endParaRPr lang="fr-FR" altLang="fr-FR" sz="2000" dirty="0"/>
          </a:p>
          <a:p>
            <a:pPr eaLnBrk="1" hangingPunct="1"/>
            <a:r>
              <a:rPr lang="fr-FR" altLang="fr-FR" sz="2000" dirty="0"/>
              <a:t>Etude de cohorte : </a:t>
            </a:r>
            <a:r>
              <a:rPr lang="fr-FR" altLang="fr-FR" sz="2000" dirty="0" err="1"/>
              <a:t>cohort</a:t>
            </a:r>
            <a:r>
              <a:rPr lang="fr-FR" altLang="fr-FR" sz="2000" dirty="0"/>
              <a:t> </a:t>
            </a:r>
            <a:r>
              <a:rPr lang="fr-FR" altLang="fr-FR" sz="2000" dirty="0" err="1"/>
              <a:t>study</a:t>
            </a:r>
            <a:endParaRPr lang="fr-FR" altLang="fr-FR" sz="2000" dirty="0"/>
          </a:p>
          <a:p>
            <a:pPr eaLnBrk="1" hangingPunct="1"/>
            <a:r>
              <a:rPr lang="fr-FR" altLang="fr-FR" sz="2000" dirty="0"/>
              <a:t>Etude cas-témoins : case-control </a:t>
            </a:r>
            <a:r>
              <a:rPr lang="fr-FR" altLang="fr-FR" sz="2000" dirty="0" err="1"/>
              <a:t>study</a:t>
            </a:r>
            <a:endParaRPr lang="fr-FR" altLang="fr-FR" sz="2000" dirty="0"/>
          </a:p>
          <a:p>
            <a:pPr eaLnBrk="1" hangingPunct="1"/>
            <a:r>
              <a:rPr lang="fr-FR" altLang="fr-FR" sz="2000" dirty="0"/>
              <a:t>Essai contrôlé randomisé : </a:t>
            </a:r>
            <a:r>
              <a:rPr lang="fr-FR" altLang="fr-FR" sz="2000" dirty="0" err="1"/>
              <a:t>randomized</a:t>
            </a:r>
            <a:r>
              <a:rPr lang="fr-FR" altLang="fr-FR" sz="2000" dirty="0"/>
              <a:t> </a:t>
            </a:r>
            <a:r>
              <a:rPr lang="fr-FR" altLang="fr-FR" sz="2000" dirty="0" err="1"/>
              <a:t>controlled</a:t>
            </a:r>
            <a:r>
              <a:rPr lang="fr-FR" altLang="fr-FR" sz="2000" dirty="0"/>
              <a:t> trial</a:t>
            </a:r>
          </a:p>
          <a:p>
            <a:pPr eaLnBrk="1" hangingPunct="1"/>
            <a:r>
              <a:rPr lang="fr-FR" altLang="fr-FR" sz="2000" dirty="0"/>
              <a:t>Prévalence : </a:t>
            </a:r>
            <a:r>
              <a:rPr lang="fr-FR" altLang="fr-FR" sz="2000" dirty="0" err="1"/>
              <a:t>prevalence</a:t>
            </a:r>
            <a:endParaRPr lang="fr-FR" altLang="fr-FR" sz="2000" dirty="0"/>
          </a:p>
          <a:p>
            <a:pPr eaLnBrk="1" hangingPunct="1"/>
            <a:r>
              <a:rPr lang="fr-FR" altLang="fr-FR" sz="2000" dirty="0"/>
              <a:t>Incidence : incidence</a:t>
            </a:r>
          </a:p>
          <a:p>
            <a:pPr eaLnBrk="1" hangingPunct="1"/>
            <a:r>
              <a:rPr lang="fr-FR" altLang="fr-FR" sz="2000" dirty="0"/>
              <a:t>Facteur de risque : </a:t>
            </a:r>
            <a:r>
              <a:rPr lang="fr-FR" altLang="fr-FR" sz="2000" dirty="0" err="1"/>
              <a:t>risk</a:t>
            </a:r>
            <a:r>
              <a:rPr lang="fr-FR" altLang="fr-FR" sz="2000" dirty="0"/>
              <a:t> factor</a:t>
            </a:r>
          </a:p>
          <a:p>
            <a:pPr eaLnBrk="1" hangingPunct="1"/>
            <a:r>
              <a:rPr lang="fr-FR" altLang="fr-FR" sz="2000" dirty="0"/>
              <a:t>Critère de jugement (maladie / évènement ou état de santé étudié) : </a:t>
            </a:r>
            <a:r>
              <a:rPr lang="fr-FR" altLang="fr-FR" sz="2000" dirty="0" err="1"/>
              <a:t>Outcome</a:t>
            </a:r>
            <a:r>
              <a:rPr lang="fr-FR" altLang="fr-FR" sz="2000" dirty="0"/>
              <a:t>/</a:t>
            </a:r>
            <a:r>
              <a:rPr lang="fr-FR" altLang="fr-FR" sz="2000" dirty="0" err="1"/>
              <a:t>endpoint</a:t>
            </a:r>
            <a:endParaRPr lang="fr-FR" altLang="fr-FR" sz="2000" dirty="0"/>
          </a:p>
          <a:p>
            <a:pPr eaLnBrk="1" hangingPunct="1"/>
            <a:r>
              <a:rPr lang="fr-FR" altLang="fr-FR" sz="2000" dirty="0"/>
              <a:t>Facteur de confusion : </a:t>
            </a:r>
            <a:r>
              <a:rPr lang="fr-FR" altLang="fr-FR" sz="2000" dirty="0" err="1"/>
              <a:t>confounding</a:t>
            </a:r>
            <a:r>
              <a:rPr lang="fr-FR" altLang="fr-FR" sz="2000" dirty="0"/>
              <a:t> factor</a:t>
            </a:r>
          </a:p>
          <a:p>
            <a:pPr eaLnBrk="1" hangingPunct="1"/>
            <a:r>
              <a:rPr lang="fr-FR" altLang="fr-FR" sz="2000" dirty="0"/>
              <a:t>Biais de mémoire : </a:t>
            </a:r>
            <a:r>
              <a:rPr lang="fr-FR" altLang="fr-FR" sz="2000" dirty="0" err="1"/>
              <a:t>recall</a:t>
            </a:r>
            <a:r>
              <a:rPr lang="fr-FR" altLang="fr-FR" sz="2000" dirty="0"/>
              <a:t> </a:t>
            </a:r>
            <a:r>
              <a:rPr lang="fr-FR" altLang="fr-FR" sz="2000" dirty="0" err="1"/>
              <a:t>bias</a:t>
            </a:r>
            <a:endParaRPr lang="fr-FR" altLang="fr-FR" sz="2000" dirty="0"/>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419600" y="3276600"/>
            <a:ext cx="304800" cy="304800"/>
          </a:xfrm>
          <a:prstGeom prst="rect">
            <a:avLst/>
          </a:prstGeom>
        </p:spPr>
      </p:pic>
      <p:sp>
        <p:nvSpPr>
          <p:cNvPr id="3" name="Espace réservé du numéro de diapositive 2">
            <a:extLst>
              <a:ext uri="{FF2B5EF4-FFF2-40B4-BE49-F238E27FC236}">
                <a16:creationId xmlns:a16="http://schemas.microsoft.com/office/drawing/2014/main" id="{DD97A7F4-66E7-49AC-B7C9-D4C28A43CAFA}"/>
              </a:ext>
            </a:extLst>
          </p:cNvPr>
          <p:cNvSpPr>
            <a:spLocks noGrp="1"/>
          </p:cNvSpPr>
          <p:nvPr>
            <p:ph type="sldNum" sz="quarter" idx="12"/>
          </p:nvPr>
        </p:nvSpPr>
        <p:spPr/>
        <p:txBody>
          <a:bodyPr/>
          <a:lstStyle/>
          <a:p>
            <a:pPr>
              <a:defRPr/>
            </a:pPr>
            <a:fld id="{5B83D243-C88B-4248-BC22-037D82126A6D}" type="slidenum">
              <a:rPr lang="fr-FR" altLang="fr-FR" smtClean="0"/>
              <a:pPr>
                <a:defRPr/>
              </a:pPr>
              <a:t>45</a:t>
            </a:fld>
            <a:endParaRPr lang="fr-FR" altLang="fr-FR"/>
          </a:p>
        </p:txBody>
      </p:sp>
    </p:spTree>
    <p:extLst>
      <p:ext uri="{BB962C8B-B14F-4D97-AF65-F5344CB8AC3E}">
        <p14:creationId xmlns:p14="http://schemas.microsoft.com/office/powerpoint/2010/main" val="354293913"/>
      </p:ext>
    </p:extLst>
  </p:cSld>
  <p:clrMapOvr>
    <a:masterClrMapping/>
  </p:clrMapOvr>
  <p:transition spd="slow" advTm="23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11188" y="1341438"/>
            <a:ext cx="8208962" cy="4001095"/>
          </a:xfrm>
          <a:prstGeom prst="rect">
            <a:avLst/>
          </a:prstGeom>
          <a:noFill/>
        </p:spPr>
        <p:txBody>
          <a:bodyPr>
            <a:spAutoFit/>
          </a:bodyPr>
          <a:lstStyle/>
          <a:p>
            <a:pPr>
              <a:defRPr/>
            </a:pPr>
            <a:r>
              <a:rPr lang="fr-FR" sz="5400" dirty="0">
                <a:solidFill>
                  <a:prstClr val="black"/>
                </a:solidFill>
                <a:latin typeface="Calibri"/>
              </a:rPr>
              <a:t>Merci de votre attention</a:t>
            </a:r>
          </a:p>
          <a:p>
            <a:pPr>
              <a:defRPr/>
            </a:pPr>
            <a:endParaRPr lang="fr-FR" sz="4800" b="1" dirty="0">
              <a:solidFill>
                <a:prstClr val="black"/>
              </a:solidFill>
              <a:latin typeface="Calibri"/>
            </a:endParaRPr>
          </a:p>
          <a:p>
            <a:pPr>
              <a:defRPr/>
            </a:pPr>
            <a:r>
              <a:rPr lang="fr-FR" sz="4000" dirty="0">
                <a:solidFill>
                  <a:prstClr val="black"/>
                </a:solidFill>
                <a:latin typeface="Calibri"/>
              </a:rPr>
              <a:t>Pour toute question : </a:t>
            </a:r>
          </a:p>
          <a:p>
            <a:pPr>
              <a:defRPr/>
            </a:pPr>
            <a:r>
              <a:rPr lang="fr-FR" sz="4000" dirty="0">
                <a:solidFill>
                  <a:prstClr val="black"/>
                </a:solidFill>
                <a:latin typeface="Calibri"/>
                <a:hlinkClick r:id="rId4"/>
              </a:rPr>
              <a:t>Julie.haesebaert@univ-lyon1.fr </a:t>
            </a:r>
          </a:p>
          <a:p>
            <a:pPr>
              <a:defRPr/>
            </a:pPr>
            <a:endParaRPr lang="fr-FR" sz="7200" b="1" dirty="0">
              <a:solidFill>
                <a:prstClr val="black"/>
              </a:solidFill>
              <a:latin typeface="Calibri"/>
            </a:endParaRPr>
          </a:p>
        </p:txBody>
      </p:sp>
      <p:sp>
        <p:nvSpPr>
          <p:cNvPr id="3" name="Espace réservé du numéro de diapositive 2">
            <a:extLst>
              <a:ext uri="{FF2B5EF4-FFF2-40B4-BE49-F238E27FC236}">
                <a16:creationId xmlns:a16="http://schemas.microsoft.com/office/drawing/2014/main" id="{29428570-0859-414C-B7CF-17A25906217D}"/>
              </a:ext>
            </a:extLst>
          </p:cNvPr>
          <p:cNvSpPr>
            <a:spLocks noGrp="1"/>
          </p:cNvSpPr>
          <p:nvPr>
            <p:ph type="sldNum" sz="quarter" idx="12"/>
          </p:nvPr>
        </p:nvSpPr>
        <p:spPr>
          <a:xfrm>
            <a:off x="8525039" y="6391077"/>
            <a:ext cx="2133600" cy="365125"/>
          </a:xfrm>
        </p:spPr>
        <p:txBody>
          <a:bodyPr/>
          <a:lstStyle/>
          <a:p>
            <a:pPr>
              <a:defRPr/>
            </a:pPr>
            <a:fld id="{CBAA5B79-964A-4FBC-ABBD-1DB548FEBF53}" type="slidenum">
              <a:rPr lang="fr-FR" altLang="fr-FR" smtClean="0"/>
              <a:pPr>
                <a:defRPr/>
              </a:pPr>
              <a:t>46</a:t>
            </a:fld>
            <a:endParaRPr lang="fr-FR" altLang="fr-FR" dirty="0"/>
          </a:p>
        </p:txBody>
      </p:sp>
      <p:pic>
        <p:nvPicPr>
          <p:cNvPr id="4" name="Son enregistré">
            <a:hlinkClick r:id="" action="ppaction://media"/>
            <a:extLst>
              <a:ext uri="{FF2B5EF4-FFF2-40B4-BE49-F238E27FC236}">
                <a16:creationId xmlns:a16="http://schemas.microsoft.com/office/drawing/2014/main" id="{4A63F72E-03DF-4800-A0EC-A96696AD488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220072" y="3098303"/>
            <a:ext cx="487363" cy="487363"/>
          </a:xfrm>
          <a:prstGeom prst="rect">
            <a:avLst/>
          </a:prstGeom>
        </p:spPr>
      </p:pic>
    </p:spTree>
    <p:extLst>
      <p:ext uri="{BB962C8B-B14F-4D97-AF65-F5344CB8AC3E}">
        <p14:creationId xmlns:p14="http://schemas.microsoft.com/office/powerpoint/2010/main" val="1978282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on enregistré">
            <a:hlinkClick r:id="" action="ppaction://media"/>
          </p:cNvPr>
          <p:cNvPicPr>
            <a:picLocks noChangeAspect="1"/>
          </p:cNvPicPr>
          <p:nvPr>
            <a:audioFile r:link="rId1"/>
            <p:extLst>
              <p:ext uri="{DAA4B4D4-6D71-4841-9C94-3DE7FCFB9230}">
                <p14:media xmlns:p14="http://schemas.microsoft.com/office/powerpoint/2010/main" r:embed="rId2">
                  <p14:trim end="523"/>
                </p14:media>
              </p:ext>
            </p:extLst>
          </p:nvPr>
        </p:nvPicPr>
        <p:blipFill>
          <a:blip r:embed="rId5"/>
          <a:stretch>
            <a:fillRect/>
          </a:stretch>
        </p:blipFill>
        <p:spPr>
          <a:xfrm>
            <a:off x="4419600" y="3276600"/>
            <a:ext cx="304800" cy="304800"/>
          </a:xfrm>
          <a:prstGeom prst="rect">
            <a:avLst/>
          </a:prstGeom>
        </p:spPr>
      </p:pic>
      <p:sp>
        <p:nvSpPr>
          <p:cNvPr id="6" name="Espace réservé du contenu 2"/>
          <p:cNvSpPr txBox="1">
            <a:spLocks/>
          </p:cNvSpPr>
          <p:nvPr/>
        </p:nvSpPr>
        <p:spPr bwMode="auto">
          <a:xfrm>
            <a:off x="395536" y="1639341"/>
            <a:ext cx="86518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715963" eaLnBrk="1" fontAlgn="auto" hangingPunct="1">
              <a:spcAft>
                <a:spcPts val="0"/>
              </a:spcAft>
              <a:defRPr/>
            </a:pPr>
            <a:r>
              <a:rPr lang="fr-FR" b="1" dirty="0"/>
              <a:t>Cours d’épidémiologie de P2</a:t>
            </a:r>
          </a:p>
          <a:p>
            <a:pPr marL="715963" eaLnBrk="1" fontAlgn="auto" hangingPunct="1">
              <a:spcAft>
                <a:spcPts val="0"/>
              </a:spcAft>
              <a:defRPr/>
            </a:pPr>
            <a:r>
              <a:rPr lang="fr-FR" sz="2400" dirty="0"/>
              <a:t>Epidémiologie descriptive prévalence - incidence </a:t>
            </a:r>
          </a:p>
          <a:p>
            <a:pPr marL="715963" eaLnBrk="1" fontAlgn="auto" hangingPunct="1">
              <a:spcAft>
                <a:spcPts val="0"/>
              </a:spcAft>
              <a:defRPr/>
            </a:pPr>
            <a:r>
              <a:rPr lang="fr-FR" sz="2400" dirty="0"/>
              <a:t>Les différents types d’enquêtes épidémiologiques</a:t>
            </a:r>
          </a:p>
          <a:p>
            <a:pPr marL="715963" eaLnBrk="1" fontAlgn="auto" hangingPunct="1">
              <a:spcAft>
                <a:spcPts val="0"/>
              </a:spcAft>
              <a:defRPr/>
            </a:pPr>
            <a:r>
              <a:rPr lang="fr-FR" sz="2400" dirty="0"/>
              <a:t>Essai thérapeutique </a:t>
            </a:r>
          </a:p>
          <a:p>
            <a:pPr marL="373063" indent="0" eaLnBrk="1" fontAlgn="auto" hangingPunct="1">
              <a:spcAft>
                <a:spcPts val="0"/>
              </a:spcAft>
              <a:buFont typeface="Arial" panose="020B0604020202020204" pitchFamily="34" charset="0"/>
              <a:buNone/>
              <a:defRPr/>
            </a:pPr>
            <a:r>
              <a:rPr lang="fr-FR" sz="2400" dirty="0"/>
              <a:t> </a:t>
            </a:r>
            <a:endParaRPr lang="fr-FR" sz="2400" b="1" dirty="0"/>
          </a:p>
          <a:p>
            <a:pPr marL="715963" eaLnBrk="1" fontAlgn="auto" hangingPunct="1">
              <a:spcAft>
                <a:spcPts val="0"/>
              </a:spcAft>
              <a:tabLst>
                <a:tab pos="709613" algn="l"/>
              </a:tabLst>
              <a:defRPr/>
            </a:pPr>
            <a:r>
              <a:rPr lang="fr-FR" b="1" dirty="0"/>
              <a:t>Bases de biostatistiques </a:t>
            </a:r>
          </a:p>
          <a:p>
            <a:pPr marL="715963" eaLnBrk="1" fontAlgn="auto" hangingPunct="1">
              <a:spcAft>
                <a:spcPts val="0"/>
              </a:spcAft>
              <a:tabLst>
                <a:tab pos="709613" algn="l"/>
              </a:tabLst>
              <a:defRPr/>
            </a:pPr>
            <a:r>
              <a:rPr lang="fr-FR" sz="2400" dirty="0"/>
              <a:t>Les différents types de variables</a:t>
            </a:r>
          </a:p>
          <a:p>
            <a:pPr marL="715963" eaLnBrk="1" fontAlgn="auto" hangingPunct="1">
              <a:spcAft>
                <a:spcPts val="0"/>
              </a:spcAft>
              <a:tabLst>
                <a:tab pos="709613" algn="l"/>
              </a:tabLst>
              <a:defRPr/>
            </a:pPr>
            <a:r>
              <a:rPr lang="fr-FR" sz="2400" dirty="0"/>
              <a:t>Les tests statistiques appropriés en fonction du type de variable</a:t>
            </a:r>
          </a:p>
          <a:p>
            <a:pPr marL="715963" eaLnBrk="1" fontAlgn="auto" hangingPunct="1">
              <a:spcAft>
                <a:spcPts val="0"/>
              </a:spcAft>
              <a:tabLst>
                <a:tab pos="709613" algn="l"/>
              </a:tabLst>
              <a:defRPr/>
            </a:pPr>
            <a:endParaRPr lang="fr-FR" sz="2400" dirty="0"/>
          </a:p>
          <a:p>
            <a:pPr marL="715963" eaLnBrk="1" fontAlgn="auto" hangingPunct="1">
              <a:spcAft>
                <a:spcPts val="0"/>
              </a:spcAft>
              <a:tabLst>
                <a:tab pos="709613" algn="l"/>
              </a:tabLst>
              <a:defRPr/>
            </a:pPr>
            <a:r>
              <a:rPr lang="fr-FR" b="1" dirty="0"/>
              <a:t>Ressources documentaires</a:t>
            </a:r>
          </a:p>
          <a:p>
            <a:pPr marL="715963" eaLnBrk="1" fontAlgn="auto" hangingPunct="1">
              <a:spcAft>
                <a:spcPts val="0"/>
              </a:spcAft>
              <a:tabLst>
                <a:tab pos="709613" algn="l"/>
              </a:tabLst>
              <a:defRPr/>
            </a:pPr>
            <a:r>
              <a:rPr lang="fr-FR" sz="2400" dirty="0"/>
              <a:t>Livret LCA des enseignants de Lyon-Est</a:t>
            </a:r>
            <a:endParaRPr lang="fr-FR" b="1" dirty="0"/>
          </a:p>
          <a:p>
            <a:pPr marL="715963" eaLnBrk="1" fontAlgn="auto" hangingPunct="1">
              <a:spcAft>
                <a:spcPts val="0"/>
              </a:spcAft>
              <a:tabLst>
                <a:tab pos="709613" algn="l"/>
              </a:tabLst>
              <a:defRPr/>
            </a:pPr>
            <a:endParaRPr lang="fr-FR" b="1" dirty="0"/>
          </a:p>
          <a:p>
            <a:pPr marL="0" indent="0" eaLnBrk="1" fontAlgn="auto" hangingPunct="1">
              <a:spcAft>
                <a:spcPts val="0"/>
              </a:spcAft>
              <a:buFont typeface="Arial" panose="020B0604020202020204" pitchFamily="34" charset="0"/>
              <a:buNone/>
              <a:defRPr/>
            </a:pPr>
            <a:endParaRPr lang="fr-FR" b="1" dirty="0"/>
          </a:p>
        </p:txBody>
      </p:sp>
      <p:sp>
        <p:nvSpPr>
          <p:cNvPr id="7" name="Titre 1"/>
          <p:cNvSpPr>
            <a:spLocks noGrp="1"/>
          </p:cNvSpPr>
          <p:nvPr>
            <p:ph type="title"/>
          </p:nvPr>
        </p:nvSpPr>
        <p:spPr>
          <a:xfrm>
            <a:off x="468313" y="115888"/>
            <a:ext cx="8229600" cy="1143000"/>
          </a:xfrm>
        </p:spPr>
        <p:txBody>
          <a:bodyPr/>
          <a:lstStyle/>
          <a:p>
            <a:pPr eaLnBrk="1" hangingPunct="1"/>
            <a:r>
              <a:rPr lang="fr-FR" altLang="fr-FR" b="1" dirty="0"/>
              <a:t>Connaissances nécessaires</a:t>
            </a:r>
          </a:p>
        </p:txBody>
      </p:sp>
      <p:sp>
        <p:nvSpPr>
          <p:cNvPr id="2" name="Espace réservé du numéro de diapositive 1">
            <a:extLst>
              <a:ext uri="{FF2B5EF4-FFF2-40B4-BE49-F238E27FC236}">
                <a16:creationId xmlns:a16="http://schemas.microsoft.com/office/drawing/2014/main" id="{40063DF5-01B6-45BB-AFF0-D17341D80A50}"/>
              </a:ext>
            </a:extLst>
          </p:cNvPr>
          <p:cNvSpPr>
            <a:spLocks noGrp="1"/>
          </p:cNvSpPr>
          <p:nvPr>
            <p:ph type="sldNum" sz="quarter" idx="12"/>
          </p:nvPr>
        </p:nvSpPr>
        <p:spPr/>
        <p:txBody>
          <a:bodyPr/>
          <a:lstStyle/>
          <a:p>
            <a:pPr>
              <a:defRPr/>
            </a:pPr>
            <a:fld id="{5B83D243-C88B-4248-BC22-037D82126A6D}" type="slidenum">
              <a:rPr lang="fr-FR" altLang="fr-FR" smtClean="0"/>
              <a:pPr>
                <a:defRPr/>
              </a:pPr>
              <a:t>5</a:t>
            </a:fld>
            <a:endParaRPr lang="fr-FR" altLang="fr-FR"/>
          </a:p>
        </p:txBody>
      </p:sp>
    </p:spTree>
    <p:extLst>
      <p:ext uri="{BB962C8B-B14F-4D97-AF65-F5344CB8AC3E}">
        <p14:creationId xmlns:p14="http://schemas.microsoft.com/office/powerpoint/2010/main" val="855623487"/>
      </p:ext>
    </p:extLst>
  </p:cSld>
  <p:clrMapOvr>
    <a:masterClrMapping/>
  </p:clrMapOvr>
  <p:transition spd="slow" advTm="366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457200" y="274638"/>
            <a:ext cx="8229600" cy="1143000"/>
          </a:xfrm>
        </p:spPr>
        <p:txBody>
          <a:bodyPr/>
          <a:lstStyle/>
          <a:p>
            <a:pPr eaLnBrk="1" hangingPunct="1"/>
            <a:r>
              <a:rPr lang="fr-FR" altLang="fr-FR" b="1" dirty="0"/>
              <a:t>Objectifs pédagogiques/Plan</a:t>
            </a:r>
          </a:p>
        </p:txBody>
      </p:sp>
      <p:sp>
        <p:nvSpPr>
          <p:cNvPr id="7" name="Espace réservé du contenu 2"/>
          <p:cNvSpPr>
            <a:spLocks noGrp="1"/>
          </p:cNvSpPr>
          <p:nvPr>
            <p:ph idx="1"/>
          </p:nvPr>
        </p:nvSpPr>
        <p:spPr>
          <a:xfrm>
            <a:off x="468313" y="1557338"/>
            <a:ext cx="8352159" cy="4525962"/>
          </a:xfrm>
        </p:spPr>
        <p:txBody>
          <a:bodyPr rtlCol="0">
            <a:normAutofit/>
          </a:bodyPr>
          <a:lstStyle/>
          <a:p>
            <a:pPr marL="715963" eaLnBrk="1" fontAlgn="auto" hangingPunct="1">
              <a:spcAft>
                <a:spcPts val="0"/>
              </a:spcAft>
              <a:defRPr/>
            </a:pPr>
            <a:r>
              <a:rPr lang="fr-FR" sz="2800" b="1" dirty="0"/>
              <a:t>Comprendre les enjeux de la LCA</a:t>
            </a:r>
          </a:p>
          <a:p>
            <a:pPr marL="715963" eaLnBrk="1" fontAlgn="auto" hangingPunct="1">
              <a:spcAft>
                <a:spcPts val="0"/>
              </a:spcAft>
              <a:defRPr/>
            </a:pPr>
            <a:r>
              <a:rPr lang="fr-FR" sz="2800" b="1" dirty="0"/>
              <a:t>Savoir où trouver les informations dans un article :</a:t>
            </a:r>
          </a:p>
          <a:p>
            <a:pPr marL="715963" eaLnBrk="1" fontAlgn="auto" hangingPunct="1">
              <a:spcAft>
                <a:spcPts val="0"/>
              </a:spcAft>
              <a:defRPr/>
            </a:pPr>
            <a:r>
              <a:rPr lang="fr-FR" sz="2800" b="1" dirty="0"/>
              <a:t>Savoir </a:t>
            </a:r>
            <a:r>
              <a:rPr lang="fr-FR" sz="2800" b="1" u="sng" dirty="0"/>
              <a:t>identifier la question </a:t>
            </a:r>
            <a:r>
              <a:rPr lang="fr-FR" sz="2800" b="1" dirty="0"/>
              <a:t>de recherche et ses </a:t>
            </a:r>
            <a:r>
              <a:rPr lang="fr-FR" sz="2800" b="1" u="sng" dirty="0"/>
              <a:t>composantes (PECO/PICO/PFCO)</a:t>
            </a:r>
          </a:p>
          <a:p>
            <a:pPr marL="715963" eaLnBrk="1" fontAlgn="auto" hangingPunct="1">
              <a:spcAft>
                <a:spcPts val="0"/>
              </a:spcAft>
              <a:defRPr/>
            </a:pPr>
            <a:r>
              <a:rPr lang="fr-FR" sz="2800" b="1" dirty="0"/>
              <a:t>Connaitre le(s) </a:t>
            </a:r>
            <a:r>
              <a:rPr lang="fr-FR" sz="2800" b="1" u="sng" dirty="0"/>
              <a:t>type(s) d’étude adapté(s) </a:t>
            </a:r>
            <a:r>
              <a:rPr lang="fr-FR" sz="2800" b="1" dirty="0"/>
              <a:t>à la question de recherche</a:t>
            </a:r>
          </a:p>
          <a:p>
            <a:pPr marL="715963" eaLnBrk="1" fontAlgn="auto" hangingPunct="1">
              <a:spcAft>
                <a:spcPts val="0"/>
              </a:spcAft>
              <a:defRPr/>
            </a:pPr>
            <a:r>
              <a:rPr lang="fr-FR" sz="2800" b="1" dirty="0"/>
              <a:t>Connaitre les points-clefs de la qualité méthodologique d’un article (check </a:t>
            </a:r>
            <a:r>
              <a:rPr lang="fr-FR" sz="2800" b="1" dirty="0" err="1"/>
              <a:t>list</a:t>
            </a:r>
            <a:r>
              <a:rPr lang="fr-FR" sz="2800" b="1" dirty="0"/>
              <a:t>)</a:t>
            </a:r>
            <a:endParaRPr lang="fr-FR" b="1" dirty="0"/>
          </a:p>
          <a:p>
            <a:pPr marL="715963" eaLnBrk="1" fontAlgn="auto" hangingPunct="1">
              <a:spcAft>
                <a:spcPts val="0"/>
              </a:spcAft>
              <a:tabLst>
                <a:tab pos="709613" algn="l"/>
              </a:tabLst>
              <a:defRPr/>
            </a:pPr>
            <a:endParaRPr lang="fr-FR" b="1" dirty="0"/>
          </a:p>
          <a:p>
            <a:pPr marL="0" indent="0" eaLnBrk="1" fontAlgn="auto" hangingPunct="1">
              <a:spcAft>
                <a:spcPts val="0"/>
              </a:spcAft>
              <a:buFont typeface="Arial" panose="020B0604020202020204" pitchFamily="34" charset="0"/>
              <a:buNone/>
              <a:defRPr/>
            </a:pPr>
            <a:endParaRPr lang="fr-FR" b="1" dirty="0"/>
          </a:p>
        </p:txBody>
      </p:sp>
      <p:pic>
        <p:nvPicPr>
          <p:cNvPr id="8"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9600" y="3276600"/>
            <a:ext cx="304800" cy="304800"/>
          </a:xfrm>
          <a:prstGeom prst="rect">
            <a:avLst/>
          </a:prstGeom>
        </p:spPr>
      </p:pic>
      <p:sp>
        <p:nvSpPr>
          <p:cNvPr id="2" name="Espace réservé du numéro de diapositive 1">
            <a:extLst>
              <a:ext uri="{FF2B5EF4-FFF2-40B4-BE49-F238E27FC236}">
                <a16:creationId xmlns:a16="http://schemas.microsoft.com/office/drawing/2014/main" id="{E2D29D61-F11F-4945-B4AF-5819377E07D9}"/>
              </a:ext>
            </a:extLst>
          </p:cNvPr>
          <p:cNvSpPr>
            <a:spLocks noGrp="1"/>
          </p:cNvSpPr>
          <p:nvPr>
            <p:ph type="sldNum" sz="quarter" idx="12"/>
          </p:nvPr>
        </p:nvSpPr>
        <p:spPr/>
        <p:txBody>
          <a:bodyPr/>
          <a:lstStyle/>
          <a:p>
            <a:pPr>
              <a:defRPr/>
            </a:pPr>
            <a:fld id="{5B83D243-C88B-4248-BC22-037D82126A6D}" type="slidenum">
              <a:rPr lang="fr-FR" altLang="fr-FR" smtClean="0"/>
              <a:pPr>
                <a:defRPr/>
              </a:pPr>
              <a:t>6</a:t>
            </a:fld>
            <a:endParaRPr lang="fr-FR" altLang="fr-FR"/>
          </a:p>
        </p:txBody>
      </p:sp>
      <mc:AlternateContent xmlns:mc="http://schemas.openxmlformats.org/markup-compatibility/2006" xmlns:pslz="http://schemas.microsoft.com/office/powerpoint/2016/slidezoom">
        <mc:Choice Requires="pslz">
          <p:graphicFrame>
            <p:nvGraphicFramePr>
              <p:cNvPr id="4" name="Zoom de diapositive 3">
                <a:extLst>
                  <a:ext uri="{FF2B5EF4-FFF2-40B4-BE49-F238E27FC236}">
                    <a16:creationId xmlns:a16="http://schemas.microsoft.com/office/drawing/2014/main" id="{9909F41F-CAA9-4621-BA42-313EA5748F21}"/>
                  </a:ext>
                </a:extLst>
              </p:cNvPr>
              <p:cNvGraphicFramePr>
                <a:graphicFrameLocks noChangeAspect="1"/>
              </p:cNvGraphicFramePr>
              <p:nvPr>
                <p:extLst>
                  <p:ext uri="{D42A27DB-BD31-4B8C-83A1-F6EECF244321}">
                    <p14:modId xmlns:p14="http://schemas.microsoft.com/office/powerpoint/2010/main" val="3905810655"/>
                  </p:ext>
                </p:extLst>
              </p:nvPr>
            </p:nvGraphicFramePr>
            <p:xfrm>
              <a:off x="-7842380" y="4677603"/>
              <a:ext cx="2286000" cy="1714500"/>
            </p:xfrm>
            <a:graphic>
              <a:graphicData uri="http://schemas.microsoft.com/office/powerpoint/2016/slidezoom">
                <pslz:sldZm>
                  <pslz:sldZmObj sldId="774" cId="347153259">
                    <pslz:zmPr id="{137CBB5D-345A-4155-B32C-539BF0B89D15}" returnToParent="0" transitionDur="1000">
                      <p166:blipFill xmlns:p166="http://schemas.microsoft.com/office/powerpoint/2016/6/main">
                        <a:blip r:embed="rId6"/>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Zoom de diapositive 3">
                <a:hlinkClick r:id="rId7" action="ppaction://hlinksldjump"/>
                <a:extLst>
                  <a:ext uri="{FF2B5EF4-FFF2-40B4-BE49-F238E27FC236}">
                    <a16:creationId xmlns:a16="http://schemas.microsoft.com/office/drawing/2014/main" id="{9909F41F-CAA9-4621-BA42-313EA5748F21}"/>
                  </a:ext>
                </a:extLst>
              </p:cNvPr>
              <p:cNvPicPr>
                <a:picLocks noGrp="1" noRot="1" noChangeAspect="1" noMove="1" noResize="1" noEditPoints="1" noAdjustHandles="1" noChangeArrowheads="1" noChangeShapeType="1"/>
              </p:cNvPicPr>
              <p:nvPr/>
            </p:nvPicPr>
            <p:blipFill>
              <a:blip r:embed="rId8"/>
              <a:stretch>
                <a:fillRect/>
              </a:stretch>
            </p:blipFill>
            <p:spPr>
              <a:xfrm>
                <a:off x="-7842380" y="4677603"/>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47153259"/>
      </p:ext>
    </p:extLst>
  </p:cSld>
  <p:clrMapOvr>
    <a:masterClrMapping/>
  </p:clrMapOvr>
  <p:transition spd="slow" advTm="366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57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685800" y="260648"/>
            <a:ext cx="7772400" cy="144016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chemeClr val="accent6"/>
                </a:solidFill>
              </a:rPr>
              <a:t>Rappel Ressources MOODLE</a:t>
            </a:r>
          </a:p>
        </p:txBody>
      </p:sp>
      <p:sp>
        <p:nvSpPr>
          <p:cNvPr id="3" name="Rectangle 2"/>
          <p:cNvSpPr/>
          <p:nvPr/>
        </p:nvSpPr>
        <p:spPr>
          <a:xfrm>
            <a:off x="631189" y="1687410"/>
            <a:ext cx="7952270" cy="2308324"/>
          </a:xfrm>
          <a:prstGeom prst="rect">
            <a:avLst/>
          </a:prstGeom>
        </p:spPr>
        <p:txBody>
          <a:bodyPr wrap="square">
            <a:spAutoFit/>
          </a:bodyPr>
          <a:lstStyle/>
          <a:p>
            <a:r>
              <a:rPr lang="fr-FR" dirty="0">
                <a:solidFill>
                  <a:schemeClr val="accent6">
                    <a:lumMod val="75000"/>
                  </a:schemeClr>
                </a:solidFill>
                <a:latin typeface="Helvetica Neue"/>
              </a:rPr>
              <a:t>Accès : MOODLE – FGSM3 - </a:t>
            </a:r>
            <a:r>
              <a:rPr lang="fr-FR" dirty="0">
                <a:hlinkClick r:id="rId3"/>
              </a:rPr>
              <a:t>S5 et S6-Santé Publique-Formation a la recherche-LCA</a:t>
            </a:r>
            <a:r>
              <a:rPr lang="fr-FR" dirty="0"/>
              <a:t> </a:t>
            </a:r>
            <a:r>
              <a:rPr lang="fr-FR" dirty="0">
                <a:solidFill>
                  <a:schemeClr val="accent6">
                    <a:lumMod val="75000"/>
                  </a:schemeClr>
                </a:solidFill>
                <a:latin typeface="Helvetica Neue"/>
              </a:rPr>
              <a:t>-&gt; Ressources LCA Lyon Est </a:t>
            </a:r>
          </a:p>
          <a:p>
            <a:r>
              <a:rPr lang="fr-FR" dirty="0">
                <a:solidFill>
                  <a:srgbClr val="333333"/>
                </a:solidFill>
                <a:latin typeface="Helvetica Neue"/>
              </a:rPr>
              <a:t>- Polycopiés de Lyon EST pour la LCA (tout type d'étude) et LCA des essais randomisés</a:t>
            </a:r>
          </a:p>
          <a:p>
            <a:r>
              <a:rPr lang="fr-FR" dirty="0">
                <a:solidFill>
                  <a:srgbClr val="333333"/>
                </a:solidFill>
                <a:latin typeface="Helvetica Neue"/>
              </a:rPr>
              <a:t>- Glossaire de LCA de Lyon Est et Lyon Sud</a:t>
            </a:r>
          </a:p>
          <a:p>
            <a:r>
              <a:rPr lang="fr-FR" dirty="0">
                <a:solidFill>
                  <a:srgbClr val="333333"/>
                </a:solidFill>
                <a:latin typeface="Helvetica Neue"/>
              </a:rPr>
              <a:t>- Vidéo "Lecture d'un article scientifique pour la LCA  </a:t>
            </a:r>
          </a:p>
          <a:p>
            <a:r>
              <a:rPr lang="en-US" dirty="0">
                <a:hlinkClick r:id="rId4"/>
              </a:rPr>
              <a:t>https://mediacenter.univ-lyon1.fr/videos/?video=MEDIA171220134747851</a:t>
            </a:r>
            <a:endParaRPr lang="en-US" dirty="0"/>
          </a:p>
          <a:p>
            <a:r>
              <a:rPr lang="en-US" dirty="0"/>
              <a:t>  </a:t>
            </a:r>
            <a:endParaRPr lang="fr-FR" b="0" i="0" dirty="0">
              <a:solidFill>
                <a:srgbClr val="333333"/>
              </a:solidFill>
              <a:effectLst/>
              <a:latin typeface="Helvetica Neue"/>
            </a:endParaRPr>
          </a:p>
        </p:txBody>
      </p:sp>
      <p:pic>
        <p:nvPicPr>
          <p:cNvPr id="4" name="Image 3" descr="Glossaire LCA LE LS.pdf - Google Chrome"/>
          <p:cNvPicPr>
            <a:picLocks noChangeAspect="1"/>
          </p:cNvPicPr>
          <p:nvPr/>
        </p:nvPicPr>
        <p:blipFill rotWithShape="1">
          <a:blip r:embed="rId5" cstate="print">
            <a:extLst>
              <a:ext uri="{28A0092B-C50C-407E-A947-70E740481C1C}">
                <a14:useLocalDpi xmlns:a14="http://schemas.microsoft.com/office/drawing/2010/main" val="0"/>
              </a:ext>
            </a:extLst>
          </a:blip>
          <a:srcRect l="23225" t="12250" r="56300" b="40888"/>
          <a:stretch/>
        </p:blipFill>
        <p:spPr>
          <a:xfrm>
            <a:off x="988748" y="4653136"/>
            <a:ext cx="1230944" cy="1704384"/>
          </a:xfrm>
          <a:prstGeom prst="rect">
            <a:avLst/>
          </a:prstGeom>
        </p:spPr>
      </p:pic>
      <p:pic>
        <p:nvPicPr>
          <p:cNvPr id="5" name="Image 4" descr="Polycopié LCA des essais randomisés Cucherat V1.0.pdf - Google Chrome"/>
          <p:cNvPicPr>
            <a:picLocks noChangeAspect="1"/>
          </p:cNvPicPr>
          <p:nvPr/>
        </p:nvPicPr>
        <p:blipFill rotWithShape="1">
          <a:blip r:embed="rId6" cstate="print">
            <a:extLst>
              <a:ext uri="{28A0092B-C50C-407E-A947-70E740481C1C}">
                <a14:useLocalDpi xmlns:a14="http://schemas.microsoft.com/office/drawing/2010/main" val="0"/>
              </a:ext>
            </a:extLst>
          </a:blip>
          <a:srcRect l="20863" t="14853" r="53937" b="47397"/>
          <a:stretch/>
        </p:blipFill>
        <p:spPr>
          <a:xfrm>
            <a:off x="2303068" y="4769768"/>
            <a:ext cx="2304256" cy="2088232"/>
          </a:xfrm>
          <a:prstGeom prst="rect">
            <a:avLst/>
          </a:prstGeom>
        </p:spPr>
      </p:pic>
      <p:pic>
        <p:nvPicPr>
          <p:cNvPr id="6" name="Image 5" descr="Lien vers vidéo générale de LCA.pdf - Google Chrome"/>
          <p:cNvPicPr>
            <a:picLocks noChangeAspect="1"/>
          </p:cNvPicPr>
          <p:nvPr/>
        </p:nvPicPr>
        <p:blipFill rotWithShape="1">
          <a:blip r:embed="rId7" cstate="print">
            <a:extLst>
              <a:ext uri="{28A0092B-C50C-407E-A947-70E740481C1C}">
                <a14:useLocalDpi xmlns:a14="http://schemas.microsoft.com/office/drawing/2010/main" val="0"/>
              </a:ext>
            </a:extLst>
          </a:blip>
          <a:srcRect l="18500" t="12250" r="51575" b="43491"/>
          <a:stretch/>
        </p:blipFill>
        <p:spPr>
          <a:xfrm>
            <a:off x="6588224" y="4749645"/>
            <a:ext cx="2293236" cy="2051843"/>
          </a:xfrm>
          <a:prstGeom prst="rect">
            <a:avLst/>
          </a:prstGeom>
        </p:spPr>
      </p:pic>
      <p:pic>
        <p:nvPicPr>
          <p:cNvPr id="7" name="Image 6" descr="Lecture critique d'articles - Google Chrome"/>
          <p:cNvPicPr>
            <a:picLocks noChangeAspect="1"/>
          </p:cNvPicPr>
          <p:nvPr/>
        </p:nvPicPr>
        <p:blipFill rotWithShape="1">
          <a:blip r:embed="rId8" cstate="print">
            <a:extLst>
              <a:ext uri="{28A0092B-C50C-407E-A947-70E740481C1C}">
                <a14:useLocalDpi xmlns:a14="http://schemas.microsoft.com/office/drawing/2010/main" val="0"/>
              </a:ext>
            </a:extLst>
          </a:blip>
          <a:srcRect l="22438" t="10948" r="57087" b="35681"/>
          <a:stretch/>
        </p:blipFill>
        <p:spPr>
          <a:xfrm>
            <a:off x="4860032" y="4973559"/>
            <a:ext cx="1115976" cy="1759809"/>
          </a:xfrm>
          <a:prstGeom prst="rect">
            <a:avLst/>
          </a:prstGeom>
        </p:spPr>
      </p:pic>
    </p:spTree>
    <p:extLst>
      <p:ext uri="{BB962C8B-B14F-4D97-AF65-F5344CB8AC3E}">
        <p14:creationId xmlns:p14="http://schemas.microsoft.com/office/powerpoint/2010/main" val="2878003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a:xfrm>
            <a:off x="428625" y="2357438"/>
            <a:ext cx="8229600" cy="1143000"/>
          </a:xfrm>
        </p:spPr>
        <p:txBody>
          <a:bodyPr/>
          <a:lstStyle/>
          <a:p>
            <a:pPr eaLnBrk="1" hangingPunct="1"/>
            <a:r>
              <a:rPr lang="fr-FR" altLang="fr-FR" b="1" dirty="0"/>
              <a:t>1. Les enjeux de la LCA</a:t>
            </a:r>
          </a:p>
        </p:txBody>
      </p:sp>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419600" y="3276600"/>
            <a:ext cx="304800" cy="304800"/>
          </a:xfrm>
          <a:prstGeom prst="rect">
            <a:avLst/>
          </a:prstGeom>
        </p:spPr>
      </p:pic>
      <p:sp>
        <p:nvSpPr>
          <p:cNvPr id="3" name="Espace réservé du numéro de diapositive 2">
            <a:extLst>
              <a:ext uri="{FF2B5EF4-FFF2-40B4-BE49-F238E27FC236}">
                <a16:creationId xmlns:a16="http://schemas.microsoft.com/office/drawing/2014/main" id="{D857FFC1-E2F5-43ED-A72D-ABD0E3D7721D}"/>
              </a:ext>
            </a:extLst>
          </p:cNvPr>
          <p:cNvSpPr>
            <a:spLocks noGrp="1"/>
          </p:cNvSpPr>
          <p:nvPr>
            <p:ph type="sldNum" sz="quarter" idx="12"/>
          </p:nvPr>
        </p:nvSpPr>
        <p:spPr/>
        <p:txBody>
          <a:bodyPr/>
          <a:lstStyle/>
          <a:p>
            <a:pPr>
              <a:defRPr/>
            </a:pPr>
            <a:fld id="{5B83D243-C88B-4248-BC22-037D82126A6D}" type="slidenum">
              <a:rPr lang="fr-FR" altLang="fr-FR" smtClean="0"/>
              <a:pPr>
                <a:defRPr/>
              </a:pPr>
              <a:t>8</a:t>
            </a:fld>
            <a:endParaRPr lang="fr-FR" altLang="fr-FR"/>
          </a:p>
        </p:txBody>
      </p:sp>
    </p:spTree>
    <p:extLst>
      <p:ext uri="{BB962C8B-B14F-4D97-AF65-F5344CB8AC3E}">
        <p14:creationId xmlns:p14="http://schemas.microsoft.com/office/powerpoint/2010/main" val="3160957836"/>
      </p:ext>
    </p:extLst>
  </p:cSld>
  <p:clrMapOvr>
    <a:masterClrMapping/>
  </p:clrMapOvr>
  <p:transition spd="slow" advTm="640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764704"/>
            <a:ext cx="8964488" cy="4525962"/>
          </a:xfrm>
        </p:spPr>
        <p:txBody>
          <a:bodyPr/>
          <a:lstStyle/>
          <a:p>
            <a:pPr marL="514350" indent="-514350">
              <a:buFont typeface="+mj-lt"/>
              <a:buAutoNum type="arabicPeriod"/>
              <a:defRPr/>
            </a:pPr>
            <a:r>
              <a:rPr lang="fr-FR" sz="2800" b="1" dirty="0"/>
              <a:t>Evolution des connaissances</a:t>
            </a:r>
            <a:endParaRPr lang="fr-FR" sz="2800" b="1" baseline="30000" dirty="0"/>
          </a:p>
          <a:p>
            <a:pPr marL="0" indent="0">
              <a:buNone/>
              <a:tabLst>
                <a:tab pos="447675" algn="l"/>
              </a:tabLst>
              <a:defRPr/>
            </a:pPr>
            <a:r>
              <a:rPr lang="fr-FR" sz="2400" dirty="0"/>
              <a:t>	En 7 ans, 50 % des connaissances médicales deviennent obsolètes</a:t>
            </a:r>
            <a:r>
              <a:rPr lang="fr-FR" sz="2400" b="1" baseline="30000" dirty="0"/>
              <a:t> 1</a:t>
            </a:r>
            <a:r>
              <a:rPr lang="fr-FR" sz="2400" dirty="0"/>
              <a:t> </a:t>
            </a:r>
          </a:p>
          <a:p>
            <a:pPr marL="514350" indent="-514350">
              <a:buFont typeface="+mj-lt"/>
              <a:buAutoNum type="arabicPeriod" startAt="2"/>
              <a:defRPr/>
            </a:pPr>
            <a:r>
              <a:rPr lang="fr-FR" sz="2800" b="1" dirty="0"/>
              <a:t>Article publié ne signifie pas résultats fiables</a:t>
            </a:r>
          </a:p>
          <a:p>
            <a:pPr marL="466725" lvl="1" indent="0" algn="just">
              <a:buNone/>
              <a:tabLst>
                <a:tab pos="450850" algn="l"/>
              </a:tabLst>
              <a:defRPr/>
            </a:pPr>
            <a:r>
              <a:rPr lang="fr-FR" sz="2400" dirty="0"/>
              <a:t>Erreurs, excès d’enthousiasme, intérêts cachés (industrie, chercheurs, éditeurs, </a:t>
            </a:r>
            <a:r>
              <a:rPr lang="fr-FR" sz="2400" dirty="0" err="1"/>
              <a:t>reviewers</a:t>
            </a:r>
            <a:r>
              <a:rPr lang="fr-FR" sz="2400" dirty="0"/>
              <a:t>…)</a:t>
            </a:r>
          </a:p>
          <a:p>
            <a:pPr marL="514350" indent="-514350" algn="just">
              <a:buFont typeface="+mj-lt"/>
              <a:buAutoNum type="arabicPeriod" startAt="2"/>
            </a:pPr>
            <a:r>
              <a:rPr lang="fr-FR" altLang="fr-FR" sz="2800" b="1" dirty="0"/>
              <a:t>Apprendre à estimer 4 points clefs : </a:t>
            </a:r>
          </a:p>
          <a:p>
            <a:pPr marL="914400" lvl="1" indent="-514350" algn="just">
              <a:buFont typeface="+mj-lt"/>
              <a:buAutoNum type="alphaLcParenR"/>
            </a:pPr>
            <a:r>
              <a:rPr lang="fr-FR" altLang="fr-FR" sz="2400" dirty="0"/>
              <a:t>Validité interne </a:t>
            </a:r>
            <a:r>
              <a:rPr lang="fr-FR" sz="2400" dirty="0"/>
              <a:t>(Bonne méthodologie?)</a:t>
            </a:r>
          </a:p>
          <a:p>
            <a:pPr marL="914400" lvl="1" indent="-514350" algn="just">
              <a:buFont typeface="+mj-lt"/>
              <a:buAutoNum type="alphaLcParenR"/>
            </a:pPr>
            <a:r>
              <a:rPr lang="fr-FR" altLang="fr-FR" sz="2400" dirty="0"/>
              <a:t>Validité externe </a:t>
            </a:r>
            <a:r>
              <a:rPr lang="fr-FR" sz="2400" dirty="0"/>
              <a:t>(Résultats extrapolables?)</a:t>
            </a:r>
          </a:p>
          <a:p>
            <a:pPr marL="914400" lvl="1" indent="-514350" algn="just">
              <a:buFont typeface="+mj-lt"/>
              <a:buAutoNum type="alphaLcParenR"/>
            </a:pPr>
            <a:r>
              <a:rPr lang="fr-FR" altLang="fr-FR" sz="2400" dirty="0"/>
              <a:t>Pertinence clinique (Résultats importants pour les patients?)</a:t>
            </a:r>
          </a:p>
          <a:p>
            <a:pPr marL="914400" lvl="1" indent="-514350" algn="just">
              <a:buFont typeface="+mj-lt"/>
              <a:buAutoNum type="alphaLcParenR"/>
            </a:pPr>
            <a:r>
              <a:rPr lang="fr-FR" altLang="fr-FR" sz="2400" dirty="0"/>
              <a:t>Cohérence externe </a:t>
            </a:r>
          </a:p>
          <a:p>
            <a:pPr marL="514350" indent="-514350" algn="just">
              <a:buFont typeface="+mj-lt"/>
              <a:buAutoNum type="arabicPeriod" startAt="2"/>
            </a:pPr>
            <a:r>
              <a:rPr lang="fr-FR" sz="2800" b="1" dirty="0"/>
              <a:t>La LCA compte toujours à l’EDN!...</a:t>
            </a:r>
            <a:r>
              <a:rPr lang="fr-FR" sz="2800" b="1" dirty="0">
                <a:sym typeface="Wingdings" panose="05000000000000000000" pitchFamily="2" charset="2"/>
              </a:rPr>
              <a:t></a:t>
            </a:r>
            <a:endParaRPr lang="fr-FR" sz="2800" b="1" dirty="0"/>
          </a:p>
          <a:p>
            <a:pPr marL="635000" indent="-176213" algn="just"/>
            <a:endParaRPr lang="fr-FR" altLang="fr-FR" sz="2400" dirty="0"/>
          </a:p>
          <a:p>
            <a:pPr marL="0" indent="0">
              <a:buFont typeface="Arial" panose="020B0604020202020204" pitchFamily="34" charset="0"/>
              <a:buNone/>
              <a:defRPr/>
            </a:pPr>
            <a:endParaRPr lang="en-US" dirty="0"/>
          </a:p>
          <a:p>
            <a:pPr>
              <a:defRPr/>
            </a:pPr>
            <a:endParaRPr lang="fr-FR" dirty="0"/>
          </a:p>
        </p:txBody>
      </p:sp>
      <p:sp>
        <p:nvSpPr>
          <p:cNvPr id="18" name="Text Box 17"/>
          <p:cNvSpPr txBox="1">
            <a:spLocks noChangeArrowheads="1"/>
          </p:cNvSpPr>
          <p:nvPr/>
        </p:nvSpPr>
        <p:spPr bwMode="auto">
          <a:xfrm>
            <a:off x="-540568" y="6421664"/>
            <a:ext cx="4616896" cy="369332"/>
          </a:xfrm>
          <a:prstGeom prst="rect">
            <a:avLst/>
          </a:prstGeom>
          <a:solidFill>
            <a:schemeClr val="bg1"/>
          </a:solidFill>
          <a:ln>
            <a:noFill/>
          </a:ln>
        </p:spPr>
        <p:txBody>
          <a:bodyPr wrap="square">
            <a:spAutoFit/>
          </a:bodyPr>
          <a:lstStyle>
            <a:lvl1pPr>
              <a:defRPr sz="2400">
                <a:solidFill>
                  <a:schemeClr val="tx1"/>
                </a:solidFill>
                <a:latin typeface="Garamond" pitchFamily="18" charset="0"/>
              </a:defRPr>
            </a:lvl1pPr>
            <a:lvl2pPr marL="742950" indent="-285750">
              <a:defRPr sz="2400">
                <a:solidFill>
                  <a:schemeClr val="tx1"/>
                </a:solidFill>
                <a:latin typeface="Garamond" pitchFamily="18" charset="0"/>
              </a:defRPr>
            </a:lvl2pPr>
            <a:lvl3pPr marL="1143000" indent="-228600">
              <a:defRPr sz="2400">
                <a:solidFill>
                  <a:schemeClr val="tx1"/>
                </a:solidFill>
                <a:latin typeface="Garamond" pitchFamily="18" charset="0"/>
              </a:defRPr>
            </a:lvl3pPr>
            <a:lvl4pPr marL="1600200" indent="-228600">
              <a:defRPr sz="2400">
                <a:solidFill>
                  <a:schemeClr val="tx1"/>
                </a:solidFill>
                <a:latin typeface="Garamond" pitchFamily="18" charset="0"/>
              </a:defRPr>
            </a:lvl4pPr>
            <a:lvl5pPr marL="2057400" indent="-22860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algn="r">
              <a:defRPr/>
            </a:pPr>
            <a:r>
              <a:rPr lang="en-US" sz="1800" i="1" baseline="30000" dirty="0">
                <a:latin typeface="+mn-lt"/>
              </a:rPr>
              <a:t>1</a:t>
            </a:r>
            <a:r>
              <a:rPr lang="en-US" sz="1800" i="1" dirty="0">
                <a:latin typeface="+mn-lt"/>
              </a:rPr>
              <a:t> Choudhry et al. Ann Intern Med 2005</a:t>
            </a:r>
          </a:p>
        </p:txBody>
      </p:sp>
      <p:sp>
        <p:nvSpPr>
          <p:cNvPr id="2" name="Espace réservé du numéro de diapositive 1">
            <a:extLst>
              <a:ext uri="{FF2B5EF4-FFF2-40B4-BE49-F238E27FC236}">
                <a16:creationId xmlns:a16="http://schemas.microsoft.com/office/drawing/2014/main" id="{7AFA5027-0183-4CDA-A729-F5C9E5627318}"/>
              </a:ext>
            </a:extLst>
          </p:cNvPr>
          <p:cNvSpPr>
            <a:spLocks noGrp="1"/>
          </p:cNvSpPr>
          <p:nvPr>
            <p:ph type="sldNum" sz="quarter" idx="12"/>
          </p:nvPr>
        </p:nvSpPr>
        <p:spPr/>
        <p:txBody>
          <a:bodyPr/>
          <a:lstStyle/>
          <a:p>
            <a:pPr>
              <a:defRPr/>
            </a:pPr>
            <a:fld id="{5B83D243-C88B-4248-BC22-037D82126A6D}" type="slidenum">
              <a:rPr lang="fr-FR" altLang="fr-FR" smtClean="0"/>
              <a:pPr>
                <a:defRPr/>
              </a:pPr>
              <a:t>9</a:t>
            </a:fld>
            <a:endParaRPr lang="fr-FR" altLang="fr-FR"/>
          </a:p>
        </p:txBody>
      </p:sp>
      <p:sp>
        <p:nvSpPr>
          <p:cNvPr id="5" name="Rectangle 4">
            <a:extLst>
              <a:ext uri="{FF2B5EF4-FFF2-40B4-BE49-F238E27FC236}">
                <a16:creationId xmlns:a16="http://schemas.microsoft.com/office/drawing/2014/main" id="{70360A8D-2E57-4DB5-B0E2-749B98EED340}"/>
              </a:ext>
            </a:extLst>
          </p:cNvPr>
          <p:cNvSpPr/>
          <p:nvPr/>
        </p:nvSpPr>
        <p:spPr>
          <a:xfrm>
            <a:off x="2842182" y="67004"/>
            <a:ext cx="3610091" cy="584775"/>
          </a:xfrm>
          <a:prstGeom prst="rect">
            <a:avLst/>
          </a:prstGeom>
        </p:spPr>
        <p:txBody>
          <a:bodyPr wrap="none">
            <a:spAutoFit/>
          </a:bodyPr>
          <a:lstStyle/>
          <a:p>
            <a:r>
              <a:rPr lang="fr-FR" altLang="fr-FR" sz="3200" b="1" dirty="0">
                <a:latin typeface="+mn-lt"/>
              </a:rPr>
              <a:t>Les enjeux de la LCA</a:t>
            </a:r>
            <a:endParaRPr lang="fr-FR" sz="3200" b="1" dirty="0">
              <a:latin typeface="+mn-lt"/>
            </a:endParaRPr>
          </a:p>
        </p:txBody>
      </p:sp>
      <p:pic>
        <p:nvPicPr>
          <p:cNvPr id="7" name="Son enregistré">
            <a:hlinkClick r:id="" action="ppaction://media"/>
            <a:extLst>
              <a:ext uri="{FF2B5EF4-FFF2-40B4-BE49-F238E27FC236}">
                <a16:creationId xmlns:a16="http://schemas.microsoft.com/office/drawing/2014/main" id="{E469B363-EF45-4595-B328-DB5FC8C929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8318" y="3185318"/>
            <a:ext cx="487363" cy="487363"/>
          </a:xfrm>
          <a:prstGeom prst="rect">
            <a:avLst/>
          </a:prstGeom>
        </p:spPr>
      </p:pic>
    </p:spTree>
    <p:extLst>
      <p:ext uri="{BB962C8B-B14F-4D97-AF65-F5344CB8AC3E}">
        <p14:creationId xmlns:p14="http://schemas.microsoft.com/office/powerpoint/2010/main" val="2087544680"/>
      </p:ext>
    </p:extLst>
  </p:cSld>
  <p:clrMapOvr>
    <a:masterClrMapping/>
  </p:clrMapOvr>
  <p:transition spd="slow" advTm="1406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174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faculte de medecin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aculte de medecine" id="{80EFD54D-A792-B14A-975F-BE141C6F65B7}" vid="{5CC4EE61-5FFA-0B44-ACED-4DD012995B41}"/>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faculte de medecine</Template>
  <TotalTime>26481</TotalTime>
  <Words>11055</Words>
  <Application>Microsoft Office PowerPoint</Application>
  <PresentationFormat>Affichage à l'écran (4:3)</PresentationFormat>
  <Paragraphs>878</Paragraphs>
  <Slides>46</Slides>
  <Notes>43</Notes>
  <HiddenSlides>0</HiddenSlides>
  <MMClips>46</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46</vt:i4>
      </vt:variant>
    </vt:vector>
  </HeadingPairs>
  <TitlesOfParts>
    <vt:vector size="57" baseType="lpstr">
      <vt:lpstr>Arial</vt:lpstr>
      <vt:lpstr>Arial Black</vt:lpstr>
      <vt:lpstr>Arial Narrow</vt:lpstr>
      <vt:lpstr>Calibri</vt:lpstr>
      <vt:lpstr>Garamond</vt:lpstr>
      <vt:lpstr>Helvetica Neue</vt:lpstr>
      <vt:lpstr>Symbol</vt:lpstr>
      <vt:lpstr>Times</vt:lpstr>
      <vt:lpstr>Times New Roman</vt:lpstr>
      <vt:lpstr>Wingdings</vt:lpstr>
      <vt:lpstr>faculte de medecine</vt:lpstr>
      <vt:lpstr>Présentation PowerPoint</vt:lpstr>
      <vt:lpstr>Présentation PowerPoint</vt:lpstr>
      <vt:lpstr>Présentation PowerPoint</vt:lpstr>
      <vt:lpstr>Présentation PowerPoint</vt:lpstr>
      <vt:lpstr>Connaissances nécessaires</vt:lpstr>
      <vt:lpstr>Objectifs pédagogiques/Plan</vt:lpstr>
      <vt:lpstr>Présentation PowerPoint</vt:lpstr>
      <vt:lpstr>1. Les enjeux de la LCA</vt:lpstr>
      <vt:lpstr>Présentation PowerPoint</vt:lpstr>
      <vt:lpstr>2. Lire un article scientifique La structure IMReD*</vt:lpstr>
      <vt:lpstr>Présentation PowerPoint</vt:lpstr>
      <vt:lpstr>Présentation PowerPoint</vt:lpstr>
      <vt:lpstr>Présentation PowerPoint</vt:lpstr>
      <vt:lpstr>Présentation PowerPoint</vt:lpstr>
      <vt:lpstr>Présentation PowerPoint</vt:lpstr>
      <vt:lpstr>3.1  Les Composantes de la QUESTION de recherche : le «PECO» </vt:lpstr>
      <vt:lpstr>Exemple : Si l’Elément étudié est une Intervention PICO </vt:lpstr>
      <vt:lpstr>Exemple PICO </vt:lpstr>
      <vt:lpstr>Exemple Si l’Elément étudié est un facteur de risque PFCO </vt:lpstr>
      <vt:lpstr>Exemple : PFCO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9. Les Biais </vt:lpstr>
      <vt:lpstr> Biais de Sélection - Exemples</vt:lpstr>
      <vt:lpstr> Biais de Mesure/ de Classement</vt:lpstr>
      <vt:lpstr>Exemples de  Biais de mesure/classement différentiels</vt:lpstr>
      <vt:lpstr>Présentation PowerPoint</vt:lpstr>
      <vt:lpstr>Présentation PowerPoint</vt:lpstr>
      <vt:lpstr>Présentation PowerPoint</vt:lpstr>
      <vt:lpstr>Introduction à la LCA : à retenir</vt:lpstr>
      <vt:lpstr>Traduction français-anglais</vt:lpstr>
      <vt:lpstr>Présentation PowerPoint</vt:lpstr>
    </vt:vector>
  </TitlesOfParts>
  <Company>HCL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METHODOLOGIE  des ESSAIS THERAPEUTIQUES</dc:title>
  <dc:creator>matraych</dc:creator>
  <cp:lastModifiedBy>Anaïs HAVET</cp:lastModifiedBy>
  <cp:revision>1204</cp:revision>
  <dcterms:created xsi:type="dcterms:W3CDTF">2003-03-20T13:05:56Z</dcterms:created>
  <dcterms:modified xsi:type="dcterms:W3CDTF">2026-07-27T09:17:10Z</dcterms:modified>
</cp:coreProperties>
</file>