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32"/>
  </p:notesMasterIdLst>
  <p:sldIdLst>
    <p:sldId id="389" r:id="rId2"/>
    <p:sldId id="390" r:id="rId3"/>
    <p:sldId id="391" r:id="rId4"/>
    <p:sldId id="392" r:id="rId5"/>
    <p:sldId id="266" r:id="rId6"/>
    <p:sldId id="356" r:id="rId7"/>
    <p:sldId id="268" r:id="rId8"/>
    <p:sldId id="383" r:id="rId9"/>
    <p:sldId id="384" r:id="rId10"/>
    <p:sldId id="269" r:id="rId11"/>
    <p:sldId id="360" r:id="rId12"/>
    <p:sldId id="361" r:id="rId13"/>
    <p:sldId id="362" r:id="rId14"/>
    <p:sldId id="363" r:id="rId15"/>
    <p:sldId id="364" r:id="rId16"/>
    <p:sldId id="365" r:id="rId17"/>
    <p:sldId id="366" r:id="rId18"/>
    <p:sldId id="368" r:id="rId19"/>
    <p:sldId id="334" r:id="rId20"/>
    <p:sldId id="335" r:id="rId21"/>
    <p:sldId id="336" r:id="rId22"/>
    <p:sldId id="338" r:id="rId23"/>
    <p:sldId id="339" r:id="rId24"/>
    <p:sldId id="340" r:id="rId25"/>
    <p:sldId id="341" r:id="rId26"/>
    <p:sldId id="280" r:id="rId27"/>
    <p:sldId id="343" r:id="rId28"/>
    <p:sldId id="279" r:id="rId29"/>
    <p:sldId id="258" r:id="rId30"/>
    <p:sldId id="393" r:id="rId3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63"/>
  </p:normalViewPr>
  <p:slideViewPr>
    <p:cSldViewPr>
      <p:cViewPr varScale="1">
        <p:scale>
          <a:sx n="112" d="100"/>
          <a:sy n="112" d="100"/>
        </p:scale>
        <p:origin x="5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39104-FA2E-CA7B-55F5-7B62D36ACA9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fr-FR"/>
          </a:p>
        </p:txBody>
      </p:sp>
      <p:sp>
        <p:nvSpPr>
          <p:cNvPr id="14339" name="Rectangle 3">
            <a:extLst>
              <a:ext uri="{FF2B5EF4-FFF2-40B4-BE49-F238E27FC236}">
                <a16:creationId xmlns:a16="http://schemas.microsoft.com/office/drawing/2014/main" id="{02AF0EE1-733B-43F3-F1C6-DC9BA8647FA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cs typeface="+mn-cs"/>
              </a:defRPr>
            </a:lvl1pPr>
          </a:lstStyle>
          <a:p>
            <a:pPr>
              <a:defRPr/>
            </a:pPr>
            <a:endParaRPr lang="fr-FR"/>
          </a:p>
        </p:txBody>
      </p:sp>
      <p:sp>
        <p:nvSpPr>
          <p:cNvPr id="13316" name="Rectangle 4">
            <a:extLst>
              <a:ext uri="{FF2B5EF4-FFF2-40B4-BE49-F238E27FC236}">
                <a16:creationId xmlns:a16="http://schemas.microsoft.com/office/drawing/2014/main" id="{E753AD87-A02C-DB52-8253-1371854201B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3690EB70-5609-C669-1EF8-7F12A25C1B6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4342" name="Rectangle 6">
            <a:extLst>
              <a:ext uri="{FF2B5EF4-FFF2-40B4-BE49-F238E27FC236}">
                <a16:creationId xmlns:a16="http://schemas.microsoft.com/office/drawing/2014/main" id="{78686C1F-F3B2-F110-2325-DAD99AF606E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fr-FR"/>
          </a:p>
        </p:txBody>
      </p:sp>
      <p:sp>
        <p:nvSpPr>
          <p:cNvPr id="14343" name="Rectangle 7">
            <a:extLst>
              <a:ext uri="{FF2B5EF4-FFF2-40B4-BE49-F238E27FC236}">
                <a16:creationId xmlns:a16="http://schemas.microsoft.com/office/drawing/2014/main" id="{E0E071C5-3080-1A5A-1D99-AFBDA90ABD4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44D9339-61EE-7243-85D8-9B2BB2ED6E75}"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fr.wikipedia.org/wiki/Anatomiste" TargetMode="External"/><Relationship Id="rId3" Type="http://schemas.openxmlformats.org/officeDocument/2006/relationships/hyperlink" Target="http://fr.wikipedia.org/wiki/1853" TargetMode="External"/><Relationship Id="rId7" Type="http://schemas.openxmlformats.org/officeDocument/2006/relationships/hyperlink" Target="http://fr.wikipedia.org/wiki/Chirurgi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r.wikipedia.org/wiki/Auteuil" TargetMode="External"/><Relationship Id="rId5" Type="http://schemas.openxmlformats.org/officeDocument/2006/relationships/hyperlink" Target="http://fr.wikipedia.org/wiki/1907" TargetMode="External"/><Relationship Id="rId4" Type="http://schemas.openxmlformats.org/officeDocument/2006/relationships/hyperlink" Target="http://fr.wikipedia.org/wiki/Granvill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fr.wikipedia.org/wiki/Mauritshuis" TargetMode="External"/><Relationship Id="rId13" Type="http://schemas.openxmlformats.org/officeDocument/2006/relationships/hyperlink" Target="http://fr.wikipedia.org/wiki/Mod%C3%A8le:R%C3%A9f%C3%A9rence_n%C3%A9cessaire/Explication" TargetMode="External"/><Relationship Id="rId3" Type="http://schemas.openxmlformats.org/officeDocument/2006/relationships/hyperlink" Target="http://fr.wikipedia.org/wiki/Peinture_%C3%A0_l'huile" TargetMode="External"/><Relationship Id="rId7" Type="http://schemas.openxmlformats.org/officeDocument/2006/relationships/hyperlink" Target="http://fr.wikipedia.org/wiki/Guillaume_Ier_des_Pays-Bas" TargetMode="External"/><Relationship Id="rId12" Type="http://schemas.openxmlformats.org/officeDocument/2006/relationships/hyperlink" Target="http://fr.wikipedia.org/wiki/W._G._Sebald" TargetMode="External"/><Relationship Id="rId2" Type="http://schemas.openxmlformats.org/officeDocument/2006/relationships/slide" Target="../slides/slide5.xml"/><Relationship Id="rId16" Type="http://schemas.openxmlformats.org/officeDocument/2006/relationships/hyperlink" Target="http://fr.wikipedia.org/wiki/V%C3%A9sale" TargetMode="External"/><Relationship Id="rId1" Type="http://schemas.openxmlformats.org/officeDocument/2006/relationships/notesMaster" Target="../notesMasters/notesMaster1.xml"/><Relationship Id="rId6" Type="http://schemas.openxmlformats.org/officeDocument/2006/relationships/hyperlink" Target="http://fr.wikipedia.org/wiki/Image:Rembrandt_Harmensz._van_Rijn_007.jpg" TargetMode="External"/><Relationship Id="rId11" Type="http://schemas.openxmlformats.org/officeDocument/2006/relationships/hyperlink" Target="http://fr.wikipedia.org/wiki/Amsterdam" TargetMode="External"/><Relationship Id="rId5" Type="http://schemas.openxmlformats.org/officeDocument/2006/relationships/hyperlink" Target="http://fr.wikipedia.org/wiki/1632" TargetMode="External"/><Relationship Id="rId15" Type="http://schemas.openxmlformats.org/officeDocument/2006/relationships/hyperlink" Target="http://fr.wikipedia.org/wiki/Galileo_Galilei" TargetMode="External"/><Relationship Id="rId10" Type="http://schemas.openxmlformats.org/officeDocument/2006/relationships/hyperlink" Target="http://fr.wikipedia.org/wiki/Anatomie" TargetMode="External"/><Relationship Id="rId4" Type="http://schemas.openxmlformats.org/officeDocument/2006/relationships/hyperlink" Target="http://fr.wikipedia.org/wiki/Rembrandt" TargetMode="External"/><Relationship Id="rId9" Type="http://schemas.openxmlformats.org/officeDocument/2006/relationships/hyperlink" Target="http://fr.wikipedia.org/wiki/La_Haye" TargetMode="External"/><Relationship Id="rId14" Type="http://schemas.openxmlformats.org/officeDocument/2006/relationships/hyperlink" Target="http://fr.wikipedia.org/wiki/Descart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fr.wikipedia.org/wiki/Andrea_del_Verrocchio" TargetMode="External"/><Relationship Id="rId13" Type="http://schemas.openxmlformats.org/officeDocument/2006/relationships/hyperlink" Target="http://fr.wikipedia.org/wiki/Marcantonio_della_Torre" TargetMode="External"/><Relationship Id="rId18" Type="http://schemas.openxmlformats.org/officeDocument/2006/relationships/hyperlink" Target="http://fr.wikipedia.org/wiki/Tendon" TargetMode="External"/><Relationship Id="rId26" Type="http://schemas.openxmlformats.org/officeDocument/2006/relationships/hyperlink" Target="http://fr.wikipedia.org/wiki/Singe" TargetMode="External"/><Relationship Id="rId3" Type="http://schemas.openxmlformats.org/officeDocument/2006/relationships/hyperlink" Target="http://fr.wikipedia.org/wiki/H%C3%A9rophile" TargetMode="External"/><Relationship Id="rId21" Type="http://schemas.openxmlformats.org/officeDocument/2006/relationships/hyperlink" Target="http://fr.wikipedia.org/wiki/Circulation_sanguine" TargetMode="External"/><Relationship Id="rId7" Type="http://schemas.openxmlformats.org/officeDocument/2006/relationships/hyperlink" Target="#cite_note-INSA-Lyon-3"/><Relationship Id="rId12" Type="http://schemas.openxmlformats.org/officeDocument/2006/relationships/hyperlink" Target="http://fr.wikipedia.org/wiki/1511" TargetMode="External"/><Relationship Id="rId17" Type="http://schemas.openxmlformats.org/officeDocument/2006/relationships/hyperlink" Target="http://fr.wikipedia.org/wiki/Muscle" TargetMode="External"/><Relationship Id="rId25" Type="http://schemas.openxmlformats.org/officeDocument/2006/relationships/hyperlink" Target="http://fr.wikipedia.org/wiki/Oiseau" TargetMode="External"/><Relationship Id="rId2" Type="http://schemas.openxmlformats.org/officeDocument/2006/relationships/slide" Target="../slides/slide7.xml"/><Relationship Id="rId16" Type="http://schemas.openxmlformats.org/officeDocument/2006/relationships/hyperlink" Target="http://fr.wikipedia.org/wiki/Os" TargetMode="External"/><Relationship Id="rId20" Type="http://schemas.openxmlformats.org/officeDocument/2006/relationships/hyperlink" Target="http://fr.wikipedia.org/wiki/%C5%92il" TargetMode="External"/><Relationship Id="rId29" Type="http://schemas.openxmlformats.org/officeDocument/2006/relationships/hyperlink" Target="http://fr.wikipedia.org/wiki/Chevaux" TargetMode="External"/><Relationship Id="rId1" Type="http://schemas.openxmlformats.org/officeDocument/2006/relationships/notesMaster" Target="../notesMasters/notesMaster1.xml"/><Relationship Id="rId6" Type="http://schemas.openxmlformats.org/officeDocument/2006/relationships/hyperlink" Target="http://fr.wikipedia.org/wiki/Tertullien" TargetMode="External"/><Relationship Id="rId11" Type="http://schemas.openxmlformats.org/officeDocument/2006/relationships/hyperlink" Target="http://fr.wikipedia.org/wiki/1510" TargetMode="External"/><Relationship Id="rId24" Type="http://schemas.openxmlformats.org/officeDocument/2006/relationships/hyperlink" Target="http://fr.wikipedia.org/wiki/Vache" TargetMode="External"/><Relationship Id="rId5" Type="http://schemas.openxmlformats.org/officeDocument/2006/relationships/hyperlink" Target="http://fr.wikipedia.org/wiki/Alexandrie" TargetMode="External"/><Relationship Id="rId15" Type="http://schemas.openxmlformats.org/officeDocument/2006/relationships/hyperlink" Target="http://fr.wikipedia.org/wiki/Squelette_humain" TargetMode="External"/><Relationship Id="rId23" Type="http://schemas.openxmlformats.org/officeDocument/2006/relationships/hyperlink" Target="http://fr.wikipedia.org/wiki/Ut%C3%A9rus" TargetMode="External"/><Relationship Id="rId28" Type="http://schemas.openxmlformats.org/officeDocument/2006/relationships/hyperlink" Target="http://fr.wikipedia.org/wiki/Grenouille" TargetMode="External"/><Relationship Id="rId10" Type="http://schemas.openxmlformats.org/officeDocument/2006/relationships/hyperlink" Target="http://fr.wikipedia.org/wiki/Rome" TargetMode="External"/><Relationship Id="rId19" Type="http://schemas.openxmlformats.org/officeDocument/2006/relationships/hyperlink" Target="http://fr.wikipedia.org/wiki/C%C5%93ur" TargetMode="External"/><Relationship Id="rId4" Type="http://schemas.openxmlformats.org/officeDocument/2006/relationships/hyperlink" Target="http://fr.wikipedia.org/wiki/Anatomie" TargetMode="External"/><Relationship Id="rId9" Type="http://schemas.openxmlformats.org/officeDocument/2006/relationships/hyperlink" Target="http://fr.wikipedia.org/wiki/Inquisition" TargetMode="External"/><Relationship Id="rId14" Type="http://schemas.openxmlformats.org/officeDocument/2006/relationships/hyperlink" Target="http://fr.wikipedia.org/wiki/1680" TargetMode="External"/><Relationship Id="rId22" Type="http://schemas.openxmlformats.org/officeDocument/2006/relationships/hyperlink" Target="http://fr.wikipedia.org/wiki/F%C5%93tus" TargetMode="External"/><Relationship Id="rId27" Type="http://schemas.openxmlformats.org/officeDocument/2006/relationships/hyperlink" Target="http://fr.wikipedia.org/wiki/Ou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71AB34C8-2C29-E9F2-C421-5298AC409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E24D26C-2088-314D-87FF-277B1A0EFB01}" type="slidenum">
              <a:rPr lang="fr-FR" altLang="fr-FR" sz="1200"/>
              <a:pPr/>
              <a:t>1</a:t>
            </a:fld>
            <a:endParaRPr lang="fr-FR" altLang="fr-FR" sz="1200"/>
          </a:p>
        </p:txBody>
      </p:sp>
      <p:sp>
        <p:nvSpPr>
          <p:cNvPr id="15362" name="Rectangle 2">
            <a:extLst>
              <a:ext uri="{FF2B5EF4-FFF2-40B4-BE49-F238E27FC236}">
                <a16:creationId xmlns:a16="http://schemas.microsoft.com/office/drawing/2014/main" id="{70320704-288C-F04C-9108-2989881EED3C}"/>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41A78AD-89C8-833B-2380-56E4E0D01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9CA2F1A-5CEE-08C2-EE4E-49429D58E2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9827E6-A220-2640-A704-3794754DBF39}" type="slidenum">
              <a:rPr lang="fr-FR" altLang="fr-FR" sz="1200"/>
              <a:pPr/>
              <a:t>10</a:t>
            </a:fld>
            <a:endParaRPr lang="fr-FR" altLang="fr-FR" sz="1200"/>
          </a:p>
        </p:txBody>
      </p:sp>
      <p:sp>
        <p:nvSpPr>
          <p:cNvPr id="33794" name="Rectangle 2">
            <a:extLst>
              <a:ext uri="{FF2B5EF4-FFF2-40B4-BE49-F238E27FC236}">
                <a16:creationId xmlns:a16="http://schemas.microsoft.com/office/drawing/2014/main" id="{A2677289-33A9-2A62-4D1F-1A223861DF0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896BA9C-25D0-C820-A7F2-EF693AF23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ea typeface="ＭＳ Ｐゴシック" panose="020B0600070205080204" pitchFamily="34" charset="-128"/>
              </a:rPr>
              <a:t>Anat générale: tissus, organes, systèmes, appareils</a:t>
            </a:r>
          </a:p>
          <a:p>
            <a:pPr eaLnBrk="1" hangingPunct="1"/>
            <a:r>
              <a:rPr lang="fr-FR" altLang="fr-FR">
                <a:ea typeface="ＭＳ Ｐゴシック" panose="020B0600070205080204" pitchFamily="34" charset="-128"/>
              </a:rPr>
              <a:t>Comparée transf successive dans le règne animal à travers les âges et les espèces</a:t>
            </a:r>
          </a:p>
          <a:p>
            <a:pPr eaLnBrk="1" hangingPunct="1"/>
            <a:r>
              <a:rPr lang="fr-FR" altLang="fr-FR">
                <a:ea typeface="ＭＳ Ｐゴシック" panose="020B0600070205080204" pitchFamily="34" charset="-128"/>
              </a:rPr>
              <a:t>Anat dévellop: période prénatale, postnatale</a:t>
            </a:r>
          </a:p>
          <a:p>
            <a:pPr eaLnBrk="1" hangingPunct="1"/>
            <a:r>
              <a:rPr lang="fr-FR" altLang="fr-FR">
                <a:ea typeface="ＭＳ Ｐゴシック" panose="020B0600070205080204" pitchFamily="34" charset="-128"/>
              </a:rPr>
              <a:t>Phylo (tribu)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D49F563-8017-8DCE-1ED0-66AE0D622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EA8AD8-5880-FA4B-911E-F03DA535477F}" type="slidenum">
              <a:rPr lang="fr-FR" altLang="fr-FR" sz="1200"/>
              <a:pPr/>
              <a:t>11</a:t>
            </a:fld>
            <a:endParaRPr lang="fr-FR" altLang="fr-FR" sz="1200"/>
          </a:p>
        </p:txBody>
      </p:sp>
      <p:sp>
        <p:nvSpPr>
          <p:cNvPr id="35842" name="Rectangle 2">
            <a:extLst>
              <a:ext uri="{FF2B5EF4-FFF2-40B4-BE49-F238E27FC236}">
                <a16:creationId xmlns:a16="http://schemas.microsoft.com/office/drawing/2014/main" id="{C94A8AD7-A399-F96B-0AF2-AF867B61398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D506FC0-9640-7DAC-582A-32CAE6985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fr-FR" altLang="fr-FR" b="1">
                <a:ea typeface="ＭＳ Ｐゴシック" panose="020B0600070205080204" pitchFamily="34" charset="-128"/>
              </a:rPr>
              <a:t>Paul Poirier</a:t>
            </a:r>
            <a:r>
              <a:rPr lang="fr-FR" altLang="fr-FR">
                <a:ea typeface="ＭＳ Ｐゴシック" panose="020B0600070205080204" pitchFamily="34" charset="-128"/>
              </a:rPr>
              <a:t> (</a:t>
            </a:r>
            <a:r>
              <a:rPr lang="fr-FR" altLang="fr-FR">
                <a:ea typeface="ＭＳ Ｐゴシック" panose="020B0600070205080204" pitchFamily="34" charset="-128"/>
                <a:hlinkClick r:id="rId3" tooltip="1853"/>
              </a:rPr>
              <a:t>1853</a:t>
            </a:r>
            <a:r>
              <a:rPr lang="fr-FR" altLang="fr-FR">
                <a:ea typeface="ＭＳ Ｐゴシック" panose="020B0600070205080204" pitchFamily="34" charset="-128"/>
              </a:rPr>
              <a:t> à </a:t>
            </a:r>
            <a:r>
              <a:rPr lang="fr-FR" altLang="fr-FR">
                <a:ea typeface="ＭＳ Ｐゴシック" panose="020B0600070205080204" pitchFamily="34" charset="-128"/>
                <a:hlinkClick r:id="rId4" tooltip="Granville"/>
              </a:rPr>
              <a:t>Granville</a:t>
            </a:r>
            <a:r>
              <a:rPr lang="fr-FR" altLang="fr-FR">
                <a:ea typeface="ＭＳ Ｐゴシック" panose="020B0600070205080204" pitchFamily="34" charset="-128"/>
              </a:rPr>
              <a:t> - </a:t>
            </a:r>
            <a:r>
              <a:rPr lang="fr-FR" altLang="fr-FR">
                <a:ea typeface="ＭＳ Ｐゴシック" panose="020B0600070205080204" pitchFamily="34" charset="-128"/>
                <a:hlinkClick r:id="rId5" tooltip="1907"/>
              </a:rPr>
              <a:t>1907</a:t>
            </a:r>
            <a:r>
              <a:rPr lang="fr-FR" altLang="fr-FR">
                <a:ea typeface="ＭＳ Ｐゴシック" panose="020B0600070205080204" pitchFamily="34" charset="-128"/>
              </a:rPr>
              <a:t> à </a:t>
            </a:r>
            <a:r>
              <a:rPr lang="fr-FR" altLang="fr-FR">
                <a:ea typeface="ＭＳ Ｐゴシック" panose="020B0600070205080204" pitchFamily="34" charset="-128"/>
                <a:hlinkClick r:id="rId6" tooltip="Auteuil"/>
              </a:rPr>
              <a:t>Auteuil</a:t>
            </a:r>
            <a:r>
              <a:rPr lang="fr-FR" altLang="fr-FR">
                <a:ea typeface="ＭＳ Ｐゴシック" panose="020B0600070205080204" pitchFamily="34" charset="-128"/>
              </a:rPr>
              <a:t>) est un </a:t>
            </a:r>
            <a:r>
              <a:rPr lang="fr-FR" altLang="fr-FR">
                <a:ea typeface="ＭＳ Ｐゴシック" panose="020B0600070205080204" pitchFamily="34" charset="-128"/>
                <a:hlinkClick r:id="rId7" tooltip="Chirurgie"/>
              </a:rPr>
              <a:t>chirurgien</a:t>
            </a:r>
            <a:r>
              <a:rPr lang="fr-FR" altLang="fr-FR">
                <a:ea typeface="ＭＳ Ｐゴシック" panose="020B0600070205080204" pitchFamily="34" charset="-128"/>
              </a:rPr>
              <a:t> et </a:t>
            </a:r>
            <a:r>
              <a:rPr lang="fr-FR" altLang="fr-FR" b="1" i="1">
                <a:ea typeface="ＭＳ Ｐゴシック" panose="020B0600070205080204" pitchFamily="34" charset="-128"/>
                <a:hlinkClick r:id="rId8" tooltip="Anatomiste"/>
              </a:rPr>
              <a:t>anatomiste</a:t>
            </a:r>
            <a:r>
              <a:rPr lang="fr-FR" altLang="fr-FR">
                <a:ea typeface="ＭＳ Ｐゴシック" panose="020B0600070205080204" pitchFamily="34" charset="-128"/>
              </a:rPr>
              <a:t> français </a:t>
            </a:r>
          </a:p>
          <a:p>
            <a:pPr marL="228600" indent="-228600" eaLnBrk="1" hangingPunct="1"/>
            <a:r>
              <a:rPr lang="fr-FR" altLang="fr-FR">
                <a:ea typeface="ＭＳ Ｐゴシック" panose="020B0600070205080204" pitchFamily="34" charset="-128"/>
              </a:rPr>
              <a:t>le sujet vivant dans la position debout, face à l'observateur; </a:t>
            </a:r>
          </a:p>
          <a:p>
            <a:pPr marL="228600" indent="-228600" eaLnBrk="1" hangingPunct="1"/>
            <a:r>
              <a:rPr lang="fr-FR" altLang="fr-FR">
                <a:ea typeface="ＭＳ Ｐゴシック" panose="020B0600070205080204" pitchFamily="34" charset="-128"/>
              </a:rPr>
              <a:t>les membres inférieurs tendus, les talons unis et les pieds en légère rotation externe; </a:t>
            </a:r>
          </a:p>
          <a:p>
            <a:pPr marL="228600" indent="-228600" eaLnBrk="1" hangingPunct="1"/>
            <a:r>
              <a:rPr lang="fr-FR" altLang="fr-FR">
                <a:ea typeface="ＭＳ Ｐゴシック" panose="020B0600070205080204" pitchFamily="34" charset="-128"/>
              </a:rPr>
              <a:t>le regard à l'horizontale, (plan de Francfort); </a:t>
            </a:r>
          </a:p>
          <a:p>
            <a:pPr marL="228600" indent="-228600" eaLnBrk="1" hangingPunct="1"/>
            <a:r>
              <a:rPr lang="fr-FR" altLang="fr-FR">
                <a:ea typeface="ＭＳ Ｐゴシック" panose="020B0600070205080204" pitchFamily="34" charset="-128"/>
              </a:rPr>
              <a:t>les bras pendants le long du corps; </a:t>
            </a:r>
          </a:p>
          <a:p>
            <a:pPr marL="228600" indent="-228600" eaLnBrk="1" hangingPunct="1"/>
            <a:r>
              <a:rPr lang="fr-FR" altLang="fr-FR">
                <a:ea typeface="ＭＳ Ｐゴシック" panose="020B0600070205080204" pitchFamily="34" charset="-128"/>
              </a:rPr>
              <a:t>les avant-bras et les mains en supination (main ouverte, paume vers l'avant, le pouce vers l'extérieur, les doigts pointant vers le bas); </a:t>
            </a:r>
          </a:p>
          <a:p>
            <a:pPr marL="228600" indent="-228600" eaLnBrk="1" hangingPunct="1"/>
            <a:r>
              <a:rPr lang="fr-FR" altLang="fr-FR">
                <a:ea typeface="ＭＳ Ｐゴシック" panose="020B0600070205080204" pitchFamily="34" charset="-128"/>
              </a:rPr>
              <a:t>pour l'homme, le pénis au repos. </a:t>
            </a:r>
          </a:p>
          <a:p>
            <a:pPr marL="228600" indent="-228600" eaLnBrk="1" hangingPunct="1"/>
            <a:r>
              <a:rPr lang="fr-FR" altLang="fr-FR">
                <a:ea typeface="ＭＳ Ｐゴシック" panose="020B0600070205080204" pitchFamily="34" charset="-128"/>
              </a:rPr>
              <a:t>Plan de Frankfurt, autrement appelé plan orbito-méatal, il passe antérieurement par le plancher de l'orbite et postérieurement au dessus du méat acoustique externe.</a:t>
            </a:r>
          </a:p>
          <a:p>
            <a:pPr marL="228600" indent="-228600" eaLnBrk="1" hangingPunct="1"/>
            <a:endParaRPr lang="fr-FR" altLang="fr-FR">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27B49A5-69BE-6079-3223-E0B089561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7B39AB5-0507-8F4F-8316-E6062E1A714A}" type="slidenum">
              <a:rPr lang="fr-FR" altLang="fr-FR" sz="1200"/>
              <a:pPr/>
              <a:t>12</a:t>
            </a:fld>
            <a:endParaRPr lang="fr-FR" altLang="fr-FR" sz="1200"/>
          </a:p>
        </p:txBody>
      </p:sp>
      <p:sp>
        <p:nvSpPr>
          <p:cNvPr id="37890" name="Rectangle 2">
            <a:extLst>
              <a:ext uri="{FF2B5EF4-FFF2-40B4-BE49-F238E27FC236}">
                <a16:creationId xmlns:a16="http://schemas.microsoft.com/office/drawing/2014/main" id="{535AE86B-4250-E994-D6B7-6DCF22ADBCE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F7CE139-0A82-39C5-FB62-5638500B9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solidFill>
                  <a:schemeClr val="bg1"/>
                </a:solidFill>
                <a:ea typeface="ＭＳ Ｐゴシック" panose="020B0600070205080204" pitchFamily="34" charset="-128"/>
              </a:rPr>
              <a:t>Proximal (partie la plus rapprochée de la racine du membre) et  distal</a:t>
            </a:r>
          </a:p>
          <a:p>
            <a:pPr eaLnBrk="1" hangingPunct="1"/>
            <a:r>
              <a:rPr lang="fr-FR" altLang="fr-FR">
                <a:solidFill>
                  <a:schemeClr val="bg1"/>
                </a:solidFill>
                <a:ea typeface="ＭＳ Ｐゴシック" panose="020B0600070205080204" pitchFamily="34" charset="-128"/>
              </a:rPr>
              <a:t>- Profond, superficiel (peau…) </a:t>
            </a:r>
          </a:p>
          <a:p>
            <a:pPr eaLnBrk="1" hangingPunct="1"/>
            <a:endParaRPr lang="fr-FR" altLang="fr-FR">
              <a:ea typeface="ＭＳ Ｐゴシック" panose="020B0600070205080204" pitchFamily="34" charset="-128"/>
            </a:endParaRPr>
          </a:p>
          <a:p>
            <a:pPr eaLnBrk="1" hangingPunct="1"/>
            <a:endParaRPr lang="fr-FR" altLang="fr-FR">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2933B95-1A89-4745-1E44-50F709C9C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677D11-67D2-8743-BA0F-14E4D815B6D3}" type="slidenum">
              <a:rPr lang="fr-FR" altLang="fr-FR" sz="1200"/>
              <a:pPr/>
              <a:t>13</a:t>
            </a:fld>
            <a:endParaRPr lang="fr-FR" altLang="fr-FR" sz="1200"/>
          </a:p>
        </p:txBody>
      </p:sp>
      <p:sp>
        <p:nvSpPr>
          <p:cNvPr id="39938" name="Rectangle 2">
            <a:extLst>
              <a:ext uri="{FF2B5EF4-FFF2-40B4-BE49-F238E27FC236}">
                <a16:creationId xmlns:a16="http://schemas.microsoft.com/office/drawing/2014/main" id="{941C2E22-DA90-4B4B-B495-04B6D8C94D49}"/>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EF63A63-60D8-9F28-5ED2-877CC1059F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D2A01978-C935-7740-75F8-5A2F89CBAF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D405A3-5636-2F48-B493-4FBA9D04CDDC}" type="slidenum">
              <a:rPr lang="fr-FR" altLang="fr-FR" sz="1200"/>
              <a:pPr/>
              <a:t>14</a:t>
            </a:fld>
            <a:endParaRPr lang="fr-FR" altLang="fr-FR" sz="1200"/>
          </a:p>
        </p:txBody>
      </p:sp>
      <p:sp>
        <p:nvSpPr>
          <p:cNvPr id="41986" name="Rectangle 2">
            <a:extLst>
              <a:ext uri="{FF2B5EF4-FFF2-40B4-BE49-F238E27FC236}">
                <a16:creationId xmlns:a16="http://schemas.microsoft.com/office/drawing/2014/main" id="{38194523-B32F-E162-949F-A3A53805A90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29A2EB47-F85E-59A7-0C3A-75D8AF528A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D113186-8A3D-22A8-2C72-0E240F6C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2B6293A-FF09-B346-B6FA-66C29BDD6480}" type="slidenum">
              <a:rPr lang="fr-FR" altLang="fr-FR" sz="1200"/>
              <a:pPr/>
              <a:t>15</a:t>
            </a:fld>
            <a:endParaRPr lang="fr-FR" altLang="fr-FR" sz="1200"/>
          </a:p>
        </p:txBody>
      </p:sp>
      <p:sp>
        <p:nvSpPr>
          <p:cNvPr id="44034" name="Rectangle 2">
            <a:extLst>
              <a:ext uri="{FF2B5EF4-FFF2-40B4-BE49-F238E27FC236}">
                <a16:creationId xmlns:a16="http://schemas.microsoft.com/office/drawing/2014/main" id="{E141C72F-805E-FBF6-DF92-81A9F1F8010C}"/>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7766CE36-A399-DB90-7848-90CCE30F508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579459E6-5379-0490-E73C-FDDF1273F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58F46F-EC41-954A-BD50-F234E548C466}" type="slidenum">
              <a:rPr lang="fr-FR" altLang="fr-FR" sz="1200"/>
              <a:pPr/>
              <a:t>16</a:t>
            </a:fld>
            <a:endParaRPr lang="fr-FR" altLang="fr-FR" sz="1200"/>
          </a:p>
        </p:txBody>
      </p:sp>
      <p:sp>
        <p:nvSpPr>
          <p:cNvPr id="46082" name="Rectangle 2">
            <a:extLst>
              <a:ext uri="{FF2B5EF4-FFF2-40B4-BE49-F238E27FC236}">
                <a16:creationId xmlns:a16="http://schemas.microsoft.com/office/drawing/2014/main" id="{53AA69FC-3FD9-40FD-6143-D8AC47D8B54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9BB5EFC0-BD50-A760-16E5-E3B402A71A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8B9B674D-9DE9-8867-A0BB-65E3B7FE1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D16B99-6829-8743-95A5-02D59F07739B}" type="slidenum">
              <a:rPr lang="fr-FR" altLang="fr-FR" sz="1200"/>
              <a:pPr/>
              <a:t>17</a:t>
            </a:fld>
            <a:endParaRPr lang="fr-FR" altLang="fr-FR" sz="1200"/>
          </a:p>
        </p:txBody>
      </p:sp>
      <p:sp>
        <p:nvSpPr>
          <p:cNvPr id="48130" name="Rectangle 2">
            <a:extLst>
              <a:ext uri="{FF2B5EF4-FFF2-40B4-BE49-F238E27FC236}">
                <a16:creationId xmlns:a16="http://schemas.microsoft.com/office/drawing/2014/main" id="{ADA53FE5-B570-03AE-4510-7D8C01AB0A6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EFE729D-695D-0998-4896-B2EB37A32A2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AEF5BFB-88E0-FB51-0F97-6E71391B95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92CD425-6B19-D346-9ED6-4FD020459A69}" type="slidenum">
              <a:rPr lang="fr-FR" altLang="fr-FR" sz="1200"/>
              <a:pPr/>
              <a:t>18</a:t>
            </a:fld>
            <a:endParaRPr lang="fr-FR" altLang="fr-FR" sz="1200"/>
          </a:p>
        </p:txBody>
      </p:sp>
      <p:sp>
        <p:nvSpPr>
          <p:cNvPr id="50178" name="Rectangle 2">
            <a:extLst>
              <a:ext uri="{FF2B5EF4-FFF2-40B4-BE49-F238E27FC236}">
                <a16:creationId xmlns:a16="http://schemas.microsoft.com/office/drawing/2014/main" id="{ACD77469-2E32-E4CD-3A15-D8513D6AE61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A8709F01-70B4-C5AA-1D21-761AE3B4F63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4CAA5F5-0BE9-1D7A-00BD-BD9E38D8F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F67035-C63D-6641-9D42-C26E6A3E8864}" type="slidenum">
              <a:rPr lang="fr-FR" altLang="fr-FR" sz="1200"/>
              <a:pPr/>
              <a:t>19</a:t>
            </a:fld>
            <a:endParaRPr lang="fr-FR" altLang="fr-FR" sz="1200"/>
          </a:p>
        </p:txBody>
      </p:sp>
      <p:sp>
        <p:nvSpPr>
          <p:cNvPr id="52226" name="Rectangle 2">
            <a:extLst>
              <a:ext uri="{FF2B5EF4-FFF2-40B4-BE49-F238E27FC236}">
                <a16:creationId xmlns:a16="http://schemas.microsoft.com/office/drawing/2014/main" id="{23CE2D22-3090-B473-48EE-C368D2941D8B}"/>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8BA546E1-448A-11EA-D60C-BF5A2D25130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DA7AB8E-052F-B729-BC23-126F73A37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C72B37-3779-364C-85DA-051D382DC639}" type="slidenum">
              <a:rPr lang="fr-FR" altLang="fr-FR" sz="1200"/>
              <a:pPr/>
              <a:t>2</a:t>
            </a:fld>
            <a:endParaRPr lang="fr-FR" altLang="fr-FR" sz="1200"/>
          </a:p>
        </p:txBody>
      </p:sp>
      <p:sp>
        <p:nvSpPr>
          <p:cNvPr id="17410" name="Rectangle 2">
            <a:extLst>
              <a:ext uri="{FF2B5EF4-FFF2-40B4-BE49-F238E27FC236}">
                <a16:creationId xmlns:a16="http://schemas.microsoft.com/office/drawing/2014/main" id="{710C8234-7F80-A9B8-5A59-B16F1E3EC00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DA90194-468D-8E78-703F-3E5533245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7646BB8B-1CED-141C-4255-808F315B92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395A855-62B1-3746-A3E7-878C9B83A7FC}" type="slidenum">
              <a:rPr lang="fr-FR" altLang="fr-FR" sz="1200"/>
              <a:pPr/>
              <a:t>20</a:t>
            </a:fld>
            <a:endParaRPr lang="fr-FR" altLang="fr-FR" sz="1200"/>
          </a:p>
        </p:txBody>
      </p:sp>
      <p:sp>
        <p:nvSpPr>
          <p:cNvPr id="54274" name="Rectangle 2">
            <a:extLst>
              <a:ext uri="{FF2B5EF4-FFF2-40B4-BE49-F238E27FC236}">
                <a16:creationId xmlns:a16="http://schemas.microsoft.com/office/drawing/2014/main" id="{3A664EFC-D2CF-6552-4B8F-E30E57E8352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82D9ED76-FC26-565C-965A-52EA28CF834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542190C7-0B6F-B545-5FEC-577CDF94BA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0E6081-14A2-0742-8F2C-DE170A4E8B04}" type="slidenum">
              <a:rPr lang="fr-FR" altLang="fr-FR" sz="1200"/>
              <a:pPr/>
              <a:t>21</a:t>
            </a:fld>
            <a:endParaRPr lang="fr-FR" altLang="fr-FR" sz="1200"/>
          </a:p>
        </p:txBody>
      </p:sp>
      <p:sp>
        <p:nvSpPr>
          <p:cNvPr id="56322" name="Rectangle 2">
            <a:extLst>
              <a:ext uri="{FF2B5EF4-FFF2-40B4-BE49-F238E27FC236}">
                <a16:creationId xmlns:a16="http://schemas.microsoft.com/office/drawing/2014/main" id="{A24DC887-FA4C-68AE-4D1C-5D426AC565C1}"/>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4BDCF241-5886-45A2-751F-6CAD1E6E7C2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A35FC20-8707-888D-5CC3-BEE56E130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62AC8C6-5370-CE4B-8F3A-DF356FD719D4}" type="slidenum">
              <a:rPr lang="fr-FR" altLang="fr-FR" sz="1200"/>
              <a:pPr/>
              <a:t>22</a:t>
            </a:fld>
            <a:endParaRPr lang="fr-FR" altLang="fr-FR" sz="1200"/>
          </a:p>
        </p:txBody>
      </p:sp>
      <p:sp>
        <p:nvSpPr>
          <p:cNvPr id="58370" name="Rectangle 2">
            <a:extLst>
              <a:ext uri="{FF2B5EF4-FFF2-40B4-BE49-F238E27FC236}">
                <a16:creationId xmlns:a16="http://schemas.microsoft.com/office/drawing/2014/main" id="{E5FB40C3-11A7-8291-338E-98249C93C46A}"/>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3EE567F-1AB7-68BD-52F3-35B4A2598F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DC2C49D8-601E-63D0-92F2-398EF47BB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BA252E9-DDF3-AA41-A304-B121C4BE7A8C}" type="slidenum">
              <a:rPr lang="fr-FR" altLang="fr-FR" sz="1200"/>
              <a:pPr/>
              <a:t>23</a:t>
            </a:fld>
            <a:endParaRPr lang="fr-FR" altLang="fr-FR" sz="1200"/>
          </a:p>
        </p:txBody>
      </p:sp>
      <p:sp>
        <p:nvSpPr>
          <p:cNvPr id="60418" name="Rectangle 2">
            <a:extLst>
              <a:ext uri="{FF2B5EF4-FFF2-40B4-BE49-F238E27FC236}">
                <a16:creationId xmlns:a16="http://schemas.microsoft.com/office/drawing/2014/main" id="{14312A00-9DD7-1572-B7AD-1E0404D1DE91}"/>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93A7B86-95FB-FFDC-22E6-5D5153BF796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651B9EA0-088E-00F2-0D8B-1CC075135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D37E574-F999-9B44-928D-89E2238E2304}" type="slidenum">
              <a:rPr lang="fr-FR" altLang="fr-FR" sz="1200"/>
              <a:pPr/>
              <a:t>24</a:t>
            </a:fld>
            <a:endParaRPr lang="fr-FR" altLang="fr-FR" sz="1200"/>
          </a:p>
        </p:txBody>
      </p:sp>
      <p:sp>
        <p:nvSpPr>
          <p:cNvPr id="62466" name="Rectangle 2">
            <a:extLst>
              <a:ext uri="{FF2B5EF4-FFF2-40B4-BE49-F238E27FC236}">
                <a16:creationId xmlns:a16="http://schemas.microsoft.com/office/drawing/2014/main" id="{277B51CC-6412-8798-7E42-9ACAC93FBFC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E9B7BA9-325A-5FE9-0023-10CAE889719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99BB5436-5F49-3ADC-C04C-5240EF6DD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FBC0316-942C-5349-9C85-195A1260F342}" type="slidenum">
              <a:rPr lang="fr-FR" altLang="fr-FR" sz="1200"/>
              <a:pPr/>
              <a:t>25</a:t>
            </a:fld>
            <a:endParaRPr lang="fr-FR" altLang="fr-FR" sz="1200"/>
          </a:p>
        </p:txBody>
      </p:sp>
      <p:sp>
        <p:nvSpPr>
          <p:cNvPr id="64514" name="Rectangle 2">
            <a:extLst>
              <a:ext uri="{FF2B5EF4-FFF2-40B4-BE49-F238E27FC236}">
                <a16:creationId xmlns:a16="http://schemas.microsoft.com/office/drawing/2014/main" id="{24177A54-992C-EA6A-566D-788AA612496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6044013-FE76-B440-5B12-70FF4E75986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5F09AF5-3135-B656-4F47-830BEC7B9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2BB143-3337-1444-A2F2-84903BDC556E}" type="slidenum">
              <a:rPr lang="fr-FR" altLang="fr-FR" sz="1200"/>
              <a:pPr/>
              <a:t>26</a:t>
            </a:fld>
            <a:endParaRPr lang="fr-FR" altLang="fr-FR" sz="1200"/>
          </a:p>
        </p:txBody>
      </p:sp>
      <p:sp>
        <p:nvSpPr>
          <p:cNvPr id="66562" name="Rectangle 2">
            <a:extLst>
              <a:ext uri="{FF2B5EF4-FFF2-40B4-BE49-F238E27FC236}">
                <a16:creationId xmlns:a16="http://schemas.microsoft.com/office/drawing/2014/main" id="{FAB33975-19BD-9311-9554-AA758A84A8D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9C0224BF-8955-72FD-53A5-B2B131C8D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8E80AD2-A195-AC21-4684-D3CE8AF74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E046353-D477-6744-8A1F-61E3C9F80DAF}" type="slidenum">
              <a:rPr lang="fr-FR" altLang="fr-FR" sz="1200"/>
              <a:pPr/>
              <a:t>27</a:t>
            </a:fld>
            <a:endParaRPr lang="fr-FR" altLang="fr-FR" sz="1200"/>
          </a:p>
        </p:txBody>
      </p:sp>
      <p:sp>
        <p:nvSpPr>
          <p:cNvPr id="68610" name="Rectangle 2">
            <a:extLst>
              <a:ext uri="{FF2B5EF4-FFF2-40B4-BE49-F238E27FC236}">
                <a16:creationId xmlns:a16="http://schemas.microsoft.com/office/drawing/2014/main" id="{FD890C81-04B7-8A80-EB0F-622B558DBF90}"/>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8D411635-6F45-3DB9-0983-A787060E915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1C072F61-CAEF-16BA-6FA8-21113ECC2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67F79B4-A8DC-DE49-9167-38369196580E}" type="slidenum">
              <a:rPr lang="fr-FR" altLang="fr-FR" sz="1200"/>
              <a:pPr/>
              <a:t>28</a:t>
            </a:fld>
            <a:endParaRPr lang="fr-FR" altLang="fr-FR" sz="1200"/>
          </a:p>
        </p:txBody>
      </p:sp>
      <p:sp>
        <p:nvSpPr>
          <p:cNvPr id="70658" name="Rectangle 2">
            <a:extLst>
              <a:ext uri="{FF2B5EF4-FFF2-40B4-BE49-F238E27FC236}">
                <a16:creationId xmlns:a16="http://schemas.microsoft.com/office/drawing/2014/main" id="{0149C74A-493D-AEEA-6054-A70F99CA51A0}"/>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C7EAE63-9B00-F03F-F83B-22113DB0A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61E208E-6CA3-91F6-9A9D-69E183E014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2BC9D6D-DB3E-D949-B488-CE823382A575}" type="slidenum">
              <a:rPr lang="fr-FR" altLang="fr-FR" sz="1200"/>
              <a:pPr/>
              <a:t>29</a:t>
            </a:fld>
            <a:endParaRPr lang="fr-FR" altLang="fr-FR" sz="1200"/>
          </a:p>
        </p:txBody>
      </p:sp>
      <p:sp>
        <p:nvSpPr>
          <p:cNvPr id="72706" name="Rectangle 2">
            <a:extLst>
              <a:ext uri="{FF2B5EF4-FFF2-40B4-BE49-F238E27FC236}">
                <a16:creationId xmlns:a16="http://schemas.microsoft.com/office/drawing/2014/main" id="{CC0B1DF9-797A-1F04-B629-BD39CB42CEB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EE1C7FFE-FA99-3DFF-BF7E-64A6CFC58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C9260EB6-B3C0-A211-0086-489BFAA78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1C31CE2-6A2B-1347-ABAE-7BCE53E903EF}" type="slidenum">
              <a:rPr lang="fr-FR" altLang="fr-FR" sz="1200"/>
              <a:pPr/>
              <a:t>3</a:t>
            </a:fld>
            <a:endParaRPr lang="fr-FR" altLang="fr-FR" sz="1200"/>
          </a:p>
        </p:txBody>
      </p:sp>
      <p:sp>
        <p:nvSpPr>
          <p:cNvPr id="19458" name="Rectangle 2">
            <a:extLst>
              <a:ext uri="{FF2B5EF4-FFF2-40B4-BE49-F238E27FC236}">
                <a16:creationId xmlns:a16="http://schemas.microsoft.com/office/drawing/2014/main" id="{93419A7C-9AD9-B309-8C72-7768D8C2A140}"/>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63C7483D-A064-169D-BB4C-03C84E8B13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F9D85C3F-694C-6A1B-664E-78C423468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80E704-729C-2C48-BEC7-8D671F9BA7F1}" type="slidenum">
              <a:rPr lang="fr-FR" altLang="fr-FR" sz="1200"/>
              <a:pPr/>
              <a:t>4</a:t>
            </a:fld>
            <a:endParaRPr lang="fr-FR" altLang="fr-FR" sz="1200"/>
          </a:p>
        </p:txBody>
      </p:sp>
      <p:sp>
        <p:nvSpPr>
          <p:cNvPr id="21506" name="Rectangle 2">
            <a:extLst>
              <a:ext uri="{FF2B5EF4-FFF2-40B4-BE49-F238E27FC236}">
                <a16:creationId xmlns:a16="http://schemas.microsoft.com/office/drawing/2014/main" id="{4F25506D-1DA6-8702-180B-837A121D0ED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D12CB32-8F1B-3071-12D0-A7C56B8C0B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AC40001-F323-BD8F-4C68-B7CB1D853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95B8735-F208-814E-A962-C38195C771B9}" type="slidenum">
              <a:rPr lang="fr-FR" altLang="fr-FR" sz="1200"/>
              <a:pPr/>
              <a:t>5</a:t>
            </a:fld>
            <a:endParaRPr lang="fr-FR" altLang="fr-FR" sz="1200"/>
          </a:p>
        </p:txBody>
      </p:sp>
      <p:sp>
        <p:nvSpPr>
          <p:cNvPr id="23554" name="Rectangle 2">
            <a:extLst>
              <a:ext uri="{FF2B5EF4-FFF2-40B4-BE49-F238E27FC236}">
                <a16:creationId xmlns:a16="http://schemas.microsoft.com/office/drawing/2014/main" id="{DF1C5A1E-D703-2D58-ECA1-FF523DCB7B1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AED5BCCF-618E-BD6B-BA72-F76741E01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fr-FR" altLang="fr-FR" sz="800">
                <a:ea typeface="ＭＳ Ｐゴシック" panose="020B0600070205080204" pitchFamily="34" charset="-128"/>
              </a:rPr>
              <a:t>La </a:t>
            </a:r>
            <a:r>
              <a:rPr lang="fr-FR" altLang="fr-FR" sz="800" b="1">
                <a:ea typeface="ＭＳ Ｐゴシック" panose="020B0600070205080204" pitchFamily="34" charset="-128"/>
              </a:rPr>
              <a:t>leçon d'anatomie du docteur Tulp</a:t>
            </a:r>
            <a:r>
              <a:rPr lang="fr-FR" altLang="fr-FR" sz="800">
                <a:ea typeface="ＭＳ Ｐゴシック" panose="020B0600070205080204" pitchFamily="34" charset="-128"/>
              </a:rPr>
              <a:t> (1593-1674) est une </a:t>
            </a:r>
            <a:r>
              <a:rPr lang="fr-FR" altLang="fr-FR" sz="800">
                <a:ea typeface="ＭＳ Ｐゴシック" panose="020B0600070205080204" pitchFamily="34" charset="-128"/>
                <a:hlinkClick r:id="rId3" tooltip="Peinture à l'huile"/>
              </a:rPr>
              <a:t>peinture à l'huile</a:t>
            </a:r>
            <a:r>
              <a:rPr lang="fr-FR" altLang="fr-FR" sz="800">
                <a:ea typeface="ＭＳ Ｐゴシック" panose="020B0600070205080204" pitchFamily="34" charset="-128"/>
              </a:rPr>
              <a:t> sur toile de 169 x 216 cm réalisée par </a:t>
            </a:r>
            <a:r>
              <a:rPr lang="fr-FR" altLang="fr-FR" sz="800">
                <a:ea typeface="ＭＳ Ｐゴシック" panose="020B0600070205080204" pitchFamily="34" charset="-128"/>
                <a:hlinkClick r:id="rId4" tooltip="Rembrandt"/>
              </a:rPr>
              <a:t>Rembrandt</a:t>
            </a:r>
            <a:r>
              <a:rPr lang="fr-FR" altLang="fr-FR" sz="800">
                <a:ea typeface="ＭＳ Ｐゴシック" panose="020B0600070205080204" pitchFamily="34" charset="-128"/>
              </a:rPr>
              <a:t> en </a:t>
            </a:r>
            <a:r>
              <a:rPr lang="fr-FR" altLang="fr-FR" sz="800">
                <a:ea typeface="ＭＳ Ｐゴシック" panose="020B0600070205080204" pitchFamily="34" charset="-128"/>
                <a:hlinkClick r:id="rId5" tooltip="1632"/>
              </a:rPr>
              <a:t>1632</a:t>
            </a:r>
            <a:r>
              <a:rPr lang="fr-FR" altLang="fr-FR" sz="800">
                <a:ea typeface="ＭＳ Ｐゴシック" panose="020B0600070205080204" pitchFamily="34" charset="-128"/>
              </a:rPr>
              <a:t>.</a:t>
            </a:r>
          </a:p>
          <a:p>
            <a:pPr eaLnBrk="1" hangingPunct="1">
              <a:lnSpc>
                <a:spcPct val="80000"/>
              </a:lnSpc>
            </a:pPr>
            <a:r>
              <a:rPr lang="fr-FR" altLang="fr-FR" sz="800">
                <a:ea typeface="ＭＳ Ｐゴシック" panose="020B0600070205080204" pitchFamily="34" charset="-128"/>
              </a:rPr>
              <a:t>La </a:t>
            </a:r>
            <a:r>
              <a:rPr lang="fr-FR" altLang="fr-FR" sz="800" b="1">
                <a:ea typeface="ＭＳ Ｐゴシック" panose="020B0600070205080204" pitchFamily="34" charset="-128"/>
              </a:rPr>
              <a:t>leçon d'anatomie du docteur Tulp</a:t>
            </a:r>
            <a:r>
              <a:rPr lang="fr-FR" altLang="fr-FR" sz="800">
                <a:ea typeface="ＭＳ Ｐゴシック" panose="020B0600070205080204" pitchFamily="34" charset="-128"/>
              </a:rPr>
              <a:t> (1593-1674) est une peinture à l'huile sur toile de 169 x 216 cm réalisée par Rembrandt en 1632.</a:t>
            </a:r>
            <a:endParaRPr lang="fr-FR" altLang="fr-FR" sz="800" i="1">
              <a:ea typeface="ＭＳ Ｐゴシック" panose="020B0600070205080204" pitchFamily="34" charset="-128"/>
            </a:endParaRPr>
          </a:p>
          <a:p>
            <a:pPr eaLnBrk="1" hangingPunct="1">
              <a:lnSpc>
                <a:spcPct val="80000"/>
              </a:lnSpc>
            </a:pPr>
            <a:r>
              <a:rPr lang="fr-FR" altLang="fr-FR" sz="800" i="1">
                <a:ea typeface="ＭＳ Ｐゴシック" panose="020B0600070205080204" pitchFamily="34" charset="-128"/>
              </a:rPr>
              <a:t> </a:t>
            </a:r>
            <a:r>
              <a:rPr lang="fr-FR" altLang="fr-FR" sz="800">
                <a:ea typeface="ＭＳ Ｐゴシック" panose="020B0600070205080204" pitchFamily="34" charset="-128"/>
              </a:rPr>
              <a:t> </a:t>
            </a:r>
          </a:p>
          <a:p>
            <a:pPr eaLnBrk="1" hangingPunct="1">
              <a:lnSpc>
                <a:spcPct val="80000"/>
              </a:lnSpc>
            </a:pPr>
            <a:r>
              <a:rPr lang="fr-FR" altLang="fr-FR" sz="800" i="1">
                <a:ea typeface="ＭＳ Ｐゴシック" panose="020B0600070205080204" pitchFamily="34" charset="-128"/>
              </a:rPr>
              <a:t> </a:t>
            </a:r>
          </a:p>
          <a:p>
            <a:pPr eaLnBrk="1" hangingPunct="1">
              <a:lnSpc>
                <a:spcPct val="80000"/>
              </a:lnSpc>
            </a:pPr>
            <a:r>
              <a:rPr lang="fr-FR" altLang="fr-FR" sz="800" i="1">
                <a:ea typeface="ＭＳ Ｐゴシック" panose="020B0600070205080204" pitchFamily="34" charset="-128"/>
              </a:rPr>
              <a:t>Leçon d'anatomie du docteur Tulp</a:t>
            </a:r>
            <a:endParaRPr lang="fr-FR" altLang="fr-FR" sz="800">
              <a:ea typeface="ＭＳ Ｐゴシック" panose="020B0600070205080204" pitchFamily="34" charset="-128"/>
            </a:endParaRPr>
          </a:p>
          <a:p>
            <a:pPr eaLnBrk="1" hangingPunct="1">
              <a:lnSpc>
                <a:spcPct val="80000"/>
              </a:lnSpc>
            </a:pPr>
            <a:r>
              <a:rPr lang="fr-FR" altLang="fr-FR" sz="800">
                <a:ea typeface="ＭＳ Ｐゴシック" panose="020B0600070205080204" pitchFamily="34" charset="-128"/>
              </a:rPr>
              <a:t>En 1828, la vente publique de ce tableau au profit de la caisse des veuves de chirurgiens fut décidée. Le roi Guillaume Ier fit empêcher cette vente et donna l'ordre d'acheter ce chef-d'œuvre pour son « cabinet royal de tableaux ». On peut maintenant le voir au Mauritshuis de La Haye.</a:t>
            </a:r>
          </a:p>
          <a:p>
            <a:pPr eaLnBrk="1" hangingPunct="1">
              <a:lnSpc>
                <a:spcPct val="80000"/>
              </a:lnSpc>
            </a:pPr>
            <a:r>
              <a:rPr lang="fr-FR" altLang="fr-FR" sz="800">
                <a:ea typeface="ＭＳ Ｐゴシック" panose="020B0600070205080204" pitchFamily="34" charset="-128"/>
              </a:rPr>
              <a:t>Le tableau montre une leçon d'anatomie avec un groupe chirurgiens auprès du Dr Nicolaes Tulp. C'est le premier portrait de groupe peint par Rembrandt alors âgé de 26 ans. À Amsterdam, il y avait autrefois, au Waag, un « théâtre d'anatomie » où a été fait ce tableau.</a:t>
            </a:r>
          </a:p>
          <a:p>
            <a:pPr eaLnBrk="1" hangingPunct="1">
              <a:lnSpc>
                <a:spcPct val="80000"/>
              </a:lnSpc>
            </a:pPr>
            <a:r>
              <a:rPr lang="fr-FR" altLang="fr-FR" sz="800">
                <a:ea typeface="ＭＳ Ｐゴシック" panose="020B0600070205080204" pitchFamily="34" charset="-128"/>
              </a:rPr>
              <a:t>La leçon d'anatomie eut lieu le 16 janvier 1632. La corporation des chirurgiens d'Amsterdam dont Tulp faisait partie n'autorisait par an qu'une dissection publique ; le corps qu'on utilisait devait être celui d'un criminel exécuté. En l'occurrence il s'agit d'Aris Kindt (Adriaan Adriaanszoon), âgé de 41 ans. Le jour même il avait été pendu pour vol à main armée.</a:t>
            </a:r>
          </a:p>
          <a:p>
            <a:pPr eaLnBrk="1" hangingPunct="1">
              <a:lnSpc>
                <a:spcPct val="80000"/>
              </a:lnSpc>
            </a:pPr>
            <a:r>
              <a:rPr lang="fr-FR" altLang="fr-FR" sz="800">
                <a:ea typeface="ＭＳ Ｐゴシック" panose="020B0600070205080204" pitchFamily="34" charset="-128"/>
              </a:rPr>
              <a:t>Outre Nicolaes Tulp sont représentés également les chirurgiens Jacob Blok, Hartman Hartmanszoon, Adraen Slabran, Jacob de Witt, Mathijs Kalkoen, Jacob Koolvelt et Frans van Loenen.</a:t>
            </a:r>
          </a:p>
          <a:p>
            <a:pPr eaLnBrk="1" hangingPunct="1">
              <a:lnSpc>
                <a:spcPct val="80000"/>
              </a:lnSpc>
            </a:pPr>
            <a:r>
              <a:rPr lang="fr-FR" altLang="fr-FR" sz="800">
                <a:ea typeface="ＭＳ Ｐゴシック" panose="020B0600070205080204" pitchFamily="34" charset="-128"/>
              </a:rPr>
              <a:t>En 2006, dans le journal néerlandais de médecine (</a:t>
            </a:r>
            <a:r>
              <a:rPr lang="fr-FR" altLang="fr-FR" sz="800" i="1">
                <a:ea typeface="ＭＳ Ｐゴシック" panose="020B0600070205080204" pitchFamily="34" charset="-128"/>
              </a:rPr>
              <a:t>Nederlands Tijdschrift voor Geneeskunde</a:t>
            </a:r>
            <a:r>
              <a:rPr lang="fr-FR" altLang="fr-FR" sz="800">
                <a:ea typeface="ＭＳ Ｐゴシック" panose="020B0600070205080204" pitchFamily="34" charset="-128"/>
              </a:rPr>
              <a:t>), paraît un article dans lequel la leçon d'anatomie du Dr Nicolaes Tulp a fait à son tour l'objet d'une véritable dissection. La disposition anatomique telle qu'elle est présentée sur le tableau ne semble pas exacte. Ainsi il semble que des éléments du </a:t>
            </a:r>
            <a:r>
              <a:rPr lang="fr-FR" altLang="fr-FR" sz="800" i="1">
                <a:ea typeface="ＭＳ Ｐゴシック" panose="020B0600070205080204" pitchFamily="34" charset="-128"/>
              </a:rPr>
              <a:t>musculus flexor digitorum superficialis</a:t>
            </a:r>
            <a:r>
              <a:rPr lang="fr-FR" altLang="fr-FR" sz="800">
                <a:ea typeface="ＭＳ Ｐゴシック" panose="020B0600070205080204" pitchFamily="34" charset="-128"/>
              </a:rPr>
              <a:t> ont changé de position, que certains muscles n'apparaissent pas et que la structure longitudinale blanche que l'on voit sur le côté de l'os cubital n'existe pas. Toutefois il est probable que cette structure blanche est en rapport avec une variété du </a:t>
            </a:r>
            <a:r>
              <a:rPr lang="fr-FR" altLang="fr-FR" sz="800" i="1">
                <a:ea typeface="ＭＳ Ｐゴシック" panose="020B0600070205080204" pitchFamily="34" charset="-128"/>
              </a:rPr>
              <a:t>nervus ulnaris</a:t>
            </a:r>
            <a:r>
              <a:rPr lang="fr-FR" altLang="fr-FR" sz="800">
                <a:ea typeface="ＭＳ Ｐゴシック" panose="020B0600070205080204" pitchFamily="34" charset="-128"/>
              </a:rPr>
              <a:t>1.</a:t>
            </a:r>
          </a:p>
          <a:p>
            <a:pPr eaLnBrk="1" hangingPunct="1">
              <a:lnSpc>
                <a:spcPct val="80000"/>
              </a:lnSpc>
            </a:pPr>
            <a:r>
              <a:rPr lang="fr-FR" altLang="fr-FR" sz="800">
                <a:ea typeface="ＭＳ Ｐゴシック" panose="020B0600070205080204" pitchFamily="34" charset="-128"/>
              </a:rPr>
              <a:t>L'écrivain allemand W. G. Sebald propose dans « </a:t>
            </a:r>
            <a:r>
              <a:rPr lang="fr-FR" altLang="fr-FR" sz="800" i="1">
                <a:ea typeface="ＭＳ Ｐゴシック" panose="020B0600070205080204" pitchFamily="34" charset="-128"/>
              </a:rPr>
              <a:t>Les Anneaux de saturne</a:t>
            </a:r>
            <a:r>
              <a:rPr lang="fr-FR" altLang="fr-FR" sz="800">
                <a:ea typeface="ＭＳ Ｐゴシック" panose="020B0600070205080204" pitchFamily="34" charset="-128"/>
              </a:rPr>
              <a:t> » une théorie étonnante sur ce tableau peint à l'âge de 26 ans par Rembrandt. Il croit y voir en effet que Rembrandt, loin de toute anatomie réelle, peint dans le bras gauche anatomisé en réalité le dos du bras droit laissé entier (en raison de la position du pouce gauche). Apparemment pourtant, selon les spécialistes d'anatomie fonctionnelle, il n'en est rien.[réf. nécessaire]</a:t>
            </a:r>
          </a:p>
          <a:p>
            <a:pPr eaLnBrk="1" hangingPunct="1">
              <a:lnSpc>
                <a:spcPct val="80000"/>
              </a:lnSpc>
            </a:pPr>
            <a:r>
              <a:rPr lang="fr-FR" altLang="fr-FR" sz="800">
                <a:ea typeface="ＭＳ Ｐゴシック" panose="020B0600070205080204" pitchFamily="34" charset="-128"/>
              </a:rPr>
              <a:t>Ce tableau du jeune Rembrandt est un tableau commandé par la puissante guilde des chirurgiens dont Tulp est un représentant éminent.</a:t>
            </a:r>
          </a:p>
          <a:p>
            <a:pPr eaLnBrk="1" hangingPunct="1">
              <a:lnSpc>
                <a:spcPct val="80000"/>
              </a:lnSpc>
            </a:pPr>
            <a:r>
              <a:rPr lang="fr-FR" altLang="fr-FR" sz="800">
                <a:ea typeface="ＭＳ Ｐゴシック" panose="020B0600070205080204" pitchFamily="34" charset="-128"/>
              </a:rPr>
              <a:t>Le tableau renvoie à tout ce qui agite alors le monde de la connaissance et des savants: le mouvement. Mouvement de l'âme (on dit que Descartes, alors vivant exilé en Hollande est bien présent sur ce tableau donc représenté... dans cette leçon d'anatomie); mouvement des planètes (Galilée est en procès au même moment en Italie), mais aussi mouvement du corps, à une période où la dissection n'est admise encore qu'à titre exceptionnel : celle du professeur Tulp a lieu une seule fois par an, et en hiver pour une meilleure conservation des cadavres. Seul alors l'ouvrage de la "fabrique du corps" de Vésale, premier ouvrage d'anatomie et édité près de cent ans plus tôt fait référence.[réf. nécessaire]</a:t>
            </a:r>
          </a:p>
          <a:p>
            <a:pPr eaLnBrk="1" hangingPunct="1">
              <a:lnSpc>
                <a:spcPct val="80000"/>
              </a:lnSpc>
            </a:pPr>
            <a:r>
              <a:rPr lang="fr-FR" altLang="fr-FR" sz="800">
                <a:ea typeface="ＭＳ Ｐゴシック" panose="020B0600070205080204" pitchFamily="34" charset="-128"/>
              </a:rPr>
              <a:t>Il est vrai en tout cas que, si toute leçon d'anatomie commence d'abord alors systématiquement par une éviscération, celle de Rembrandt qui se concentre sur le mouvement des doigts et l'anatomie de la main recèle un profond mystère.</a:t>
            </a:r>
          </a:p>
          <a:p>
            <a:pPr eaLnBrk="1" hangingPunct="1">
              <a:lnSpc>
                <a:spcPct val="80000"/>
              </a:lnSpc>
            </a:pPr>
            <a:endParaRPr lang="fr-FR" altLang="fr-FR" sz="800" i="1">
              <a:ea typeface="ＭＳ Ｐゴシック" panose="020B0600070205080204" pitchFamily="34" charset="-128"/>
              <a:hlinkClick r:id="rId6" tooltip="Leçon d'anatomie du docteur Tulp"/>
            </a:endParaRPr>
          </a:p>
          <a:p>
            <a:pPr eaLnBrk="1" hangingPunct="1">
              <a:lnSpc>
                <a:spcPct val="80000"/>
              </a:lnSpc>
            </a:pPr>
            <a:r>
              <a:rPr lang="fr-FR" altLang="fr-FR" sz="800" i="1">
                <a:ea typeface="ＭＳ Ｐゴシック" panose="020B0600070205080204" pitchFamily="34" charset="-128"/>
                <a:hlinkClick r:id="rId6" tooltip="Leçon d'anatomie du docteur Tulp"/>
              </a:rPr>
              <a:t> </a:t>
            </a:r>
            <a:r>
              <a:rPr lang="fr-FR" altLang="fr-FR" sz="800">
                <a:ea typeface="ＭＳ Ｐゴシック" panose="020B0600070205080204" pitchFamily="34" charset="-128"/>
              </a:rPr>
              <a:t> </a:t>
            </a:r>
          </a:p>
          <a:p>
            <a:pPr eaLnBrk="1" hangingPunct="1">
              <a:lnSpc>
                <a:spcPct val="80000"/>
              </a:lnSpc>
            </a:pPr>
            <a:r>
              <a:rPr lang="fr-FR" altLang="fr-FR" sz="800" i="1">
                <a:ea typeface="ＭＳ Ｐゴシック" panose="020B0600070205080204" pitchFamily="34" charset="-128"/>
                <a:hlinkClick r:id="rId6" tooltip="Agrandir"/>
              </a:rPr>
              <a:t> </a:t>
            </a:r>
            <a:endParaRPr lang="fr-FR" altLang="fr-FR" sz="800" i="1">
              <a:ea typeface="ＭＳ Ｐゴシック" panose="020B0600070205080204" pitchFamily="34" charset="-128"/>
            </a:endParaRPr>
          </a:p>
          <a:p>
            <a:pPr eaLnBrk="1" hangingPunct="1">
              <a:lnSpc>
                <a:spcPct val="80000"/>
              </a:lnSpc>
            </a:pPr>
            <a:r>
              <a:rPr lang="fr-FR" altLang="fr-FR" sz="800" i="1">
                <a:ea typeface="ＭＳ Ｐゴシック" panose="020B0600070205080204" pitchFamily="34" charset="-128"/>
              </a:rPr>
              <a:t>Leçon d'anatomie du docteur Tulp</a:t>
            </a:r>
            <a:endParaRPr lang="fr-FR" altLang="fr-FR" sz="800">
              <a:ea typeface="ＭＳ Ｐゴシック" panose="020B0600070205080204" pitchFamily="34" charset="-128"/>
            </a:endParaRPr>
          </a:p>
          <a:p>
            <a:pPr eaLnBrk="1" hangingPunct="1">
              <a:lnSpc>
                <a:spcPct val="80000"/>
              </a:lnSpc>
            </a:pPr>
            <a:r>
              <a:rPr lang="fr-FR" altLang="fr-FR" sz="800">
                <a:ea typeface="ＭＳ Ｐゴシック" panose="020B0600070205080204" pitchFamily="34" charset="-128"/>
              </a:rPr>
              <a:t>En 1828, la vente publique de ce tableau au profit de la caisse des veuves de chirurgiens fut décidée. Le roi </a:t>
            </a:r>
            <a:r>
              <a:rPr lang="fr-FR" altLang="fr-FR" sz="800">
                <a:ea typeface="ＭＳ Ｐゴシック" panose="020B0600070205080204" pitchFamily="34" charset="-128"/>
                <a:hlinkClick r:id="rId7" tooltip="Guillaume Ier des Pays-Bas"/>
              </a:rPr>
              <a:t>Guillaume Ier</a:t>
            </a:r>
            <a:r>
              <a:rPr lang="fr-FR" altLang="fr-FR" sz="800">
                <a:ea typeface="ＭＳ Ｐゴシック" panose="020B0600070205080204" pitchFamily="34" charset="-128"/>
              </a:rPr>
              <a:t> fit empêcher cette vente et donna l'ordre d'acheter ce chef-d'œuvre pour son « cabinet royal de tableaux ». On peut maintenant le voir au </a:t>
            </a:r>
            <a:r>
              <a:rPr lang="fr-FR" altLang="fr-FR" sz="800">
                <a:ea typeface="ＭＳ Ｐゴシック" panose="020B0600070205080204" pitchFamily="34" charset="-128"/>
                <a:hlinkClick r:id="rId8" tooltip="Mauritshuis"/>
              </a:rPr>
              <a:t>Mauritshuis</a:t>
            </a:r>
            <a:r>
              <a:rPr lang="fr-FR" altLang="fr-FR" sz="800">
                <a:ea typeface="ＭＳ Ｐゴシック" panose="020B0600070205080204" pitchFamily="34" charset="-128"/>
              </a:rPr>
              <a:t> de </a:t>
            </a:r>
            <a:r>
              <a:rPr lang="fr-FR" altLang="fr-FR" sz="800">
                <a:ea typeface="ＭＳ Ｐゴシック" panose="020B0600070205080204" pitchFamily="34" charset="-128"/>
                <a:hlinkClick r:id="rId9" tooltip="La Haye"/>
              </a:rPr>
              <a:t>La Haye</a:t>
            </a:r>
            <a:r>
              <a:rPr lang="fr-FR" altLang="fr-FR" sz="800">
                <a:ea typeface="ＭＳ Ｐゴシック" panose="020B0600070205080204" pitchFamily="34" charset="-128"/>
              </a:rPr>
              <a:t>.</a:t>
            </a:r>
          </a:p>
          <a:p>
            <a:pPr eaLnBrk="1" hangingPunct="1">
              <a:lnSpc>
                <a:spcPct val="80000"/>
              </a:lnSpc>
            </a:pPr>
            <a:r>
              <a:rPr lang="fr-FR" altLang="fr-FR" sz="800">
                <a:ea typeface="ＭＳ Ｐゴシック" panose="020B0600070205080204" pitchFamily="34" charset="-128"/>
              </a:rPr>
              <a:t>Le tableau montre une leçon d'</a:t>
            </a:r>
            <a:r>
              <a:rPr lang="fr-FR" altLang="fr-FR" sz="800">
                <a:ea typeface="ＭＳ Ｐゴシック" panose="020B0600070205080204" pitchFamily="34" charset="-128"/>
                <a:hlinkClick r:id="rId10" tooltip="Anatomie"/>
              </a:rPr>
              <a:t>anatomie</a:t>
            </a:r>
            <a:r>
              <a:rPr lang="fr-FR" altLang="fr-FR" sz="800">
                <a:ea typeface="ＭＳ Ｐゴシック" panose="020B0600070205080204" pitchFamily="34" charset="-128"/>
              </a:rPr>
              <a:t> avec un groupe chirurgiens auprès du Dr Nicolaes Tulp. C'est le premier portrait de groupe peint par Rembrandt alors âgé de 26 ans. À </a:t>
            </a:r>
            <a:r>
              <a:rPr lang="fr-FR" altLang="fr-FR" sz="800">
                <a:ea typeface="ＭＳ Ｐゴシック" panose="020B0600070205080204" pitchFamily="34" charset="-128"/>
                <a:hlinkClick r:id="rId11" tooltip="Amsterdam"/>
              </a:rPr>
              <a:t>Amsterdam</a:t>
            </a:r>
            <a:r>
              <a:rPr lang="fr-FR" altLang="fr-FR" sz="800">
                <a:ea typeface="ＭＳ Ｐゴシック" panose="020B0600070205080204" pitchFamily="34" charset="-128"/>
              </a:rPr>
              <a:t>, il y avait autrefois, au Waag, un « théâtre d'anatomie » où a été fait ce tableau.</a:t>
            </a:r>
          </a:p>
          <a:p>
            <a:pPr eaLnBrk="1" hangingPunct="1">
              <a:lnSpc>
                <a:spcPct val="80000"/>
              </a:lnSpc>
            </a:pPr>
            <a:r>
              <a:rPr lang="fr-FR" altLang="fr-FR" sz="800">
                <a:ea typeface="ＭＳ Ｐゴシック" panose="020B0600070205080204" pitchFamily="34" charset="-128"/>
              </a:rPr>
              <a:t>La leçon d'anatomie eut lieu le 16 janvier 1632. La corporation des chirurgiens d'Amsterdam dont Tulp faisait partie n'autorisait par an qu'une dissection publique ; le corps qu'on utilisait devait être celui d'un criminel exécuté. En l'occurrence il s'agit d'Aris Kindt (Adriaan Adriaanszoon), âgé de 41 ans. Le jour même il avait été pendu pour vol à main armée.</a:t>
            </a:r>
          </a:p>
          <a:p>
            <a:pPr eaLnBrk="1" hangingPunct="1">
              <a:lnSpc>
                <a:spcPct val="80000"/>
              </a:lnSpc>
            </a:pPr>
            <a:r>
              <a:rPr lang="fr-FR" altLang="fr-FR" sz="800">
                <a:ea typeface="ＭＳ Ｐゴシック" panose="020B0600070205080204" pitchFamily="34" charset="-128"/>
              </a:rPr>
              <a:t>Outre Nicolaes Tulp sont représentés également les chirurgiens Jacob Blok, Hartman Hartmanszoon, Adraen Slabran, Jacob de Witt, Mathijs Kalkoen, Jacob Koolvelt et Frans van Loenen.</a:t>
            </a:r>
          </a:p>
          <a:p>
            <a:pPr eaLnBrk="1" hangingPunct="1">
              <a:lnSpc>
                <a:spcPct val="80000"/>
              </a:lnSpc>
            </a:pPr>
            <a:r>
              <a:rPr lang="fr-FR" altLang="fr-FR" sz="800">
                <a:ea typeface="ＭＳ Ｐゴシック" panose="020B0600070205080204" pitchFamily="34" charset="-128"/>
              </a:rPr>
              <a:t>En 2006, dans le journal néerlandais de médecine (</a:t>
            </a:r>
            <a:r>
              <a:rPr lang="fr-FR" altLang="fr-FR" sz="800" i="1">
                <a:ea typeface="ＭＳ Ｐゴシック" panose="020B0600070205080204" pitchFamily="34" charset="-128"/>
              </a:rPr>
              <a:t>Nederlands Tijdschrift voor Geneeskunde</a:t>
            </a:r>
            <a:r>
              <a:rPr lang="fr-FR" altLang="fr-FR" sz="800">
                <a:ea typeface="ＭＳ Ｐゴシック" panose="020B0600070205080204" pitchFamily="34" charset="-128"/>
              </a:rPr>
              <a:t>), paraît un article dans lequel la leçon d'anatomie du Dr Nicolaes Tulp a fait à son tour l'objet d'une véritable dissection. La disposition anatomique telle qu'elle est présentée sur le tableau ne semble pas exacte. Ainsi il semble que des éléments du </a:t>
            </a:r>
            <a:r>
              <a:rPr lang="fr-FR" altLang="fr-FR" sz="800" i="1">
                <a:ea typeface="ＭＳ Ｐゴシック" panose="020B0600070205080204" pitchFamily="34" charset="-128"/>
              </a:rPr>
              <a:t>musculus flexor digitorum superficialis</a:t>
            </a:r>
            <a:r>
              <a:rPr lang="fr-FR" altLang="fr-FR" sz="800">
                <a:ea typeface="ＭＳ Ｐゴシック" panose="020B0600070205080204" pitchFamily="34" charset="-128"/>
              </a:rPr>
              <a:t> ont changé de position, que certains muscles n'apparaissent pas et que la structure longitudinale blanche que l'on voit sur le côté de l'os cubital n'existe pas. Toutefois il est probable que cette structure blanche est en rapport avec une variété du </a:t>
            </a:r>
            <a:r>
              <a:rPr lang="fr-FR" altLang="fr-FR" sz="800" i="1">
                <a:ea typeface="ＭＳ Ｐゴシック" panose="020B0600070205080204" pitchFamily="34" charset="-128"/>
              </a:rPr>
              <a:t>nervus ulnaris</a:t>
            </a:r>
            <a:r>
              <a:rPr lang="fr-FR" altLang="fr-FR" sz="800">
                <a:ea typeface="ＭＳ Ｐゴシック" panose="020B0600070205080204" pitchFamily="34" charset="-128"/>
                <a:hlinkClick r:id="" action="ppaction://noaction"/>
              </a:rPr>
              <a:t>1</a:t>
            </a:r>
            <a:r>
              <a:rPr lang="fr-FR" altLang="fr-FR" sz="800">
                <a:ea typeface="ＭＳ Ｐゴシック" panose="020B0600070205080204" pitchFamily="34" charset="-128"/>
              </a:rPr>
              <a:t>.</a:t>
            </a:r>
          </a:p>
          <a:p>
            <a:pPr eaLnBrk="1" hangingPunct="1">
              <a:lnSpc>
                <a:spcPct val="80000"/>
              </a:lnSpc>
            </a:pPr>
            <a:r>
              <a:rPr lang="fr-FR" altLang="fr-FR" sz="800">
                <a:ea typeface="ＭＳ Ｐゴシック" panose="020B0600070205080204" pitchFamily="34" charset="-128"/>
              </a:rPr>
              <a:t>L'écrivain allemand </a:t>
            </a:r>
            <a:r>
              <a:rPr lang="fr-FR" altLang="fr-FR" sz="800">
                <a:ea typeface="ＭＳ Ｐゴシック" panose="020B0600070205080204" pitchFamily="34" charset="-128"/>
                <a:hlinkClick r:id="rId12" tooltip="W. G. Sebald"/>
              </a:rPr>
              <a:t>W. G. Sebald</a:t>
            </a:r>
            <a:r>
              <a:rPr lang="fr-FR" altLang="fr-FR" sz="800">
                <a:ea typeface="ＭＳ Ｐゴシック" panose="020B0600070205080204" pitchFamily="34" charset="-128"/>
              </a:rPr>
              <a:t> propose dans « </a:t>
            </a:r>
            <a:r>
              <a:rPr lang="fr-FR" altLang="fr-FR" sz="800" i="1">
                <a:ea typeface="ＭＳ Ｐゴシック" panose="020B0600070205080204" pitchFamily="34" charset="-128"/>
              </a:rPr>
              <a:t>Les Anneaux de saturne</a:t>
            </a:r>
            <a:r>
              <a:rPr lang="fr-FR" altLang="fr-FR" sz="800">
                <a:ea typeface="ＭＳ Ｐゴシック" panose="020B0600070205080204" pitchFamily="34" charset="-128"/>
              </a:rPr>
              <a:t> » une théorie étonnante sur ce tableau peint à l'âge de 26 ans par Rembrandt. Il croit y voir en effet que Rembrandt, loin de toute anatomie réelle, peint dans le bras gauche anatomisé en réalité le dos du bras droit laissé entier (en raison de la position du pouce gauche). Apparemment pourtant, selon les spécialistes d'anatomie fonctionnelle, il n'en est rien.</a:t>
            </a:r>
            <a:r>
              <a:rPr lang="fr-FR" altLang="fr-FR" sz="800">
                <a:ea typeface="ＭＳ Ｐゴシック" panose="020B0600070205080204" pitchFamily="34" charset="-128"/>
                <a:hlinkClick r:id="rId13" tooltip="Modèle:Référence nécessaire/Explication"/>
              </a:rPr>
              <a:t>[réf. nécessaire]</a:t>
            </a:r>
            <a:endParaRPr lang="fr-FR" altLang="fr-FR" sz="800">
              <a:ea typeface="ＭＳ Ｐゴシック" panose="020B0600070205080204" pitchFamily="34" charset="-128"/>
            </a:endParaRPr>
          </a:p>
          <a:p>
            <a:pPr eaLnBrk="1" hangingPunct="1">
              <a:lnSpc>
                <a:spcPct val="80000"/>
              </a:lnSpc>
            </a:pPr>
            <a:r>
              <a:rPr lang="fr-FR" altLang="fr-FR" sz="800">
                <a:ea typeface="ＭＳ Ｐゴシック" panose="020B0600070205080204" pitchFamily="34" charset="-128"/>
              </a:rPr>
              <a:t>Ce tableau du jeune Rembrandt est un tableau commandé par la puissante guilde des chirurgiens dont Tulp est un représentant éminent.</a:t>
            </a:r>
          </a:p>
          <a:p>
            <a:pPr eaLnBrk="1" hangingPunct="1">
              <a:lnSpc>
                <a:spcPct val="80000"/>
              </a:lnSpc>
            </a:pPr>
            <a:r>
              <a:rPr lang="fr-FR" altLang="fr-FR" sz="800">
                <a:ea typeface="ＭＳ Ｐゴシック" panose="020B0600070205080204" pitchFamily="34" charset="-128"/>
              </a:rPr>
              <a:t>Le tableau renvoie à tout ce qui agite alors le monde de la connaissance et des savants: le mouvement. Mouvement de l'âme (on dit que </a:t>
            </a:r>
            <a:r>
              <a:rPr lang="fr-FR" altLang="fr-FR" sz="800">
                <a:ea typeface="ＭＳ Ｐゴシック" panose="020B0600070205080204" pitchFamily="34" charset="-128"/>
                <a:hlinkClick r:id="rId14" tooltip="Descartes"/>
              </a:rPr>
              <a:t>Descartes</a:t>
            </a:r>
            <a:r>
              <a:rPr lang="fr-FR" altLang="fr-FR" sz="800">
                <a:ea typeface="ＭＳ Ｐゴシック" panose="020B0600070205080204" pitchFamily="34" charset="-128"/>
              </a:rPr>
              <a:t>, alors vivant exilé en Hollande est bien présent sur ce tableau donc représenté... dans cette leçon d'anatomie); mouvement des planètes (</a:t>
            </a:r>
            <a:r>
              <a:rPr lang="fr-FR" altLang="fr-FR" sz="800">
                <a:ea typeface="ＭＳ Ｐゴシック" panose="020B0600070205080204" pitchFamily="34" charset="-128"/>
                <a:hlinkClick r:id="rId15" tooltip="Galileo Galilei"/>
              </a:rPr>
              <a:t>Galilée</a:t>
            </a:r>
            <a:r>
              <a:rPr lang="fr-FR" altLang="fr-FR" sz="800">
                <a:ea typeface="ＭＳ Ｐゴシック" panose="020B0600070205080204" pitchFamily="34" charset="-128"/>
              </a:rPr>
              <a:t> est en procès au même moment en Italie), mais aussi mouvement du corps, à une période où la dissection n'est admise encore qu'à titre exceptionnel : celle du professeur Tulp a lieu une seule fois par an, et en hiver pour une meilleure conservation des cadavres. Seul alors l'ouvrage de la "fabrique du corps" de </a:t>
            </a:r>
            <a:r>
              <a:rPr lang="fr-FR" altLang="fr-FR" sz="800">
                <a:ea typeface="ＭＳ Ｐゴシック" panose="020B0600070205080204" pitchFamily="34" charset="-128"/>
                <a:hlinkClick r:id="rId16" tooltip="Vésale"/>
              </a:rPr>
              <a:t>Vésale</a:t>
            </a:r>
            <a:r>
              <a:rPr lang="fr-FR" altLang="fr-FR" sz="800">
                <a:ea typeface="ＭＳ Ｐゴシック" panose="020B0600070205080204" pitchFamily="34" charset="-128"/>
              </a:rPr>
              <a:t>, premier ouvrage d'anatomie et édité près de cent ans plus tôt fait référence.</a:t>
            </a:r>
            <a:r>
              <a:rPr lang="fr-FR" altLang="fr-FR" sz="800">
                <a:ea typeface="ＭＳ Ｐゴシック" panose="020B0600070205080204" pitchFamily="34" charset="-128"/>
                <a:hlinkClick r:id="rId13" tooltip="Modèle:Référence nécessaire/Explication"/>
              </a:rPr>
              <a:t>[réf. nécessaire]</a:t>
            </a:r>
            <a:endParaRPr lang="fr-FR" altLang="fr-FR" sz="800">
              <a:ea typeface="ＭＳ Ｐゴシック" panose="020B0600070205080204" pitchFamily="34" charset="-128"/>
            </a:endParaRPr>
          </a:p>
          <a:p>
            <a:pPr eaLnBrk="1" hangingPunct="1">
              <a:lnSpc>
                <a:spcPct val="80000"/>
              </a:lnSpc>
            </a:pPr>
            <a:r>
              <a:rPr lang="fr-FR" altLang="fr-FR" sz="800">
                <a:ea typeface="ＭＳ Ｐゴシック" panose="020B0600070205080204" pitchFamily="34" charset="-128"/>
              </a:rPr>
              <a:t>Il est vrai en tout cas que, si toute leçon d'anatomie commence d'abord alors systématiquement par une éviscération, celle de Rembrandt qui se concentre sur le mouvement des doigts et l'anatomie de la main recèle un profond mystère.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0E497D2-4704-67B7-BF62-78A177B09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5BAFB2-3C7F-0541-8DB5-71B2FE811E07}" type="slidenum">
              <a:rPr lang="fr-FR" altLang="fr-FR" sz="1200"/>
              <a:pPr/>
              <a:t>6</a:t>
            </a:fld>
            <a:endParaRPr lang="fr-FR" altLang="fr-FR" sz="1200"/>
          </a:p>
        </p:txBody>
      </p:sp>
      <p:sp>
        <p:nvSpPr>
          <p:cNvPr id="25602" name="Rectangle 2">
            <a:extLst>
              <a:ext uri="{FF2B5EF4-FFF2-40B4-BE49-F238E27FC236}">
                <a16:creationId xmlns:a16="http://schemas.microsoft.com/office/drawing/2014/main" id="{2F9BEBEE-572E-C54F-F4D1-3FB902F4FC2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BA56FAA-AA46-4A34-7828-C552FE435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7A1EDAE3-C522-3927-4F59-B9DE072B3E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105479D-C9BE-C740-A588-1D59490C7D14}" type="slidenum">
              <a:rPr lang="fr-FR" altLang="fr-FR" sz="1200"/>
              <a:pPr/>
              <a:t>7</a:t>
            </a:fld>
            <a:endParaRPr lang="fr-FR" altLang="fr-FR" sz="1200"/>
          </a:p>
        </p:txBody>
      </p:sp>
      <p:sp>
        <p:nvSpPr>
          <p:cNvPr id="27650" name="Rectangle 2">
            <a:extLst>
              <a:ext uri="{FF2B5EF4-FFF2-40B4-BE49-F238E27FC236}">
                <a16:creationId xmlns:a16="http://schemas.microsoft.com/office/drawing/2014/main" id="{DB27CAE4-5F1B-210C-A026-DD8A57748A0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FCC0DC1-29C0-9988-7C34-E05CCDBFF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ea typeface="ＭＳ Ｐゴシック" panose="020B0600070205080204" pitchFamily="34" charset="-128"/>
              </a:rPr>
              <a:t>Aristote,</a:t>
            </a:r>
          </a:p>
          <a:p>
            <a:pPr eaLnBrk="1" hangingPunct="1"/>
            <a:r>
              <a:rPr lang="fr-FR" altLang="fr-FR">
                <a:ea typeface="ＭＳ Ｐゴシック" panose="020B0600070205080204" pitchFamily="34" charset="-128"/>
              </a:rPr>
              <a:t>Anatomie comparée (animaux) mais aussi par rapport aux objets: clavicule: clé, thyroide: bouclier, processus = avancée, pteryon: aile…)Au XVIeme siècle l'Eglise autorise la dissection.</a:t>
            </a:r>
          </a:p>
          <a:p>
            <a:pPr eaLnBrk="1" hangingPunct="1"/>
            <a:r>
              <a:rPr lang="fr-FR" altLang="fr-FR">
                <a:ea typeface="ＭＳ Ｐゴシック" panose="020B0600070205080204" pitchFamily="34" charset="-128"/>
              </a:rPr>
              <a:t>La vivisection a longtemps été pratiquée sur des êtres humains et elle était indispensable pour le développement du domaine médical et particulièrement de l'anatomie. Cependant, la vivisection humaine a eu une histoire mouvementée. </a:t>
            </a:r>
            <a:r>
              <a:rPr lang="fr-FR" altLang="fr-FR">
                <a:ea typeface="ＭＳ Ｐゴシック" panose="020B0600070205080204" pitchFamily="34" charset="-128"/>
                <a:hlinkClick r:id="rId3" action="ppaction://hlinkfile" tooltip="Hérophile"/>
              </a:rPr>
              <a:t>Hérophile</a:t>
            </a:r>
            <a:r>
              <a:rPr lang="fr-FR" altLang="fr-FR">
                <a:ea typeface="ＭＳ Ｐゴシック" panose="020B0600070205080204" pitchFamily="34" charset="-128"/>
              </a:rPr>
              <a:t>, « père de l'</a:t>
            </a:r>
            <a:r>
              <a:rPr lang="fr-FR" altLang="fr-FR">
                <a:ea typeface="ＭＳ Ｐゴシック" panose="020B0600070205080204" pitchFamily="34" charset="-128"/>
                <a:hlinkClick r:id="rId4" action="ppaction://hlinkfile" tooltip="Anatomie"/>
              </a:rPr>
              <a:t>anatomie</a:t>
            </a:r>
            <a:r>
              <a:rPr lang="fr-FR" altLang="fr-FR">
                <a:ea typeface="ＭＳ Ｐゴシック" panose="020B0600070205080204" pitchFamily="34" charset="-128"/>
              </a:rPr>
              <a:t> » et fondateur de la première faculté de médecine à </a:t>
            </a:r>
            <a:r>
              <a:rPr lang="fr-FR" altLang="fr-FR">
                <a:ea typeface="ＭＳ Ｐゴシック" panose="020B0600070205080204" pitchFamily="34" charset="-128"/>
                <a:hlinkClick r:id="rId5" action="ppaction://hlinkfile" tooltip="Alexandrie"/>
              </a:rPr>
              <a:t>Alexandrie</a:t>
            </a:r>
            <a:r>
              <a:rPr lang="fr-FR" altLang="fr-FR">
                <a:ea typeface="ＭＳ Ｐゴシック" panose="020B0600070205080204" pitchFamily="34" charset="-128"/>
              </a:rPr>
              <a:t>, a été accusé par le chef religieux </a:t>
            </a:r>
            <a:r>
              <a:rPr lang="fr-FR" altLang="fr-FR">
                <a:ea typeface="ＭＳ Ｐゴシック" panose="020B0600070205080204" pitchFamily="34" charset="-128"/>
                <a:hlinkClick r:id="rId6" action="ppaction://hlinkfile" tooltip="Tertullien"/>
              </a:rPr>
              <a:t>Tertullien</a:t>
            </a:r>
            <a:r>
              <a:rPr lang="fr-FR" altLang="fr-FR">
                <a:ea typeface="ＭＳ Ｐゴシック" panose="020B0600070205080204" pitchFamily="34" charset="-128"/>
              </a:rPr>
              <a:t> d'avoir pratiqué la vivisection sur au moins 600 prisonniers </a:t>
            </a:r>
            <a:r>
              <a:rPr lang="fr-FR" altLang="fr-FR" baseline="30000">
                <a:ea typeface="ＭＳ Ｐゴシック" panose="020B0600070205080204" pitchFamily="34" charset="-128"/>
                <a:hlinkClick r:id="rId7" action="ppaction://hlinkfile"/>
              </a:rPr>
              <a:t>[4]</a:t>
            </a:r>
            <a:r>
              <a:rPr lang="fr-FR" altLang="fr-FR">
                <a:ea typeface="ＭＳ Ｐゴシック" panose="020B0600070205080204" pitchFamily="34" charset="-128"/>
              </a:rPr>
              <a:t>.</a:t>
            </a:r>
          </a:p>
          <a:p>
            <a:pPr eaLnBrk="1" hangingPunct="1"/>
            <a:endParaRPr lang="fr-FR" altLang="fr-FR">
              <a:ea typeface="ＭＳ Ｐゴシック" panose="020B0600070205080204" pitchFamily="34" charset="-128"/>
            </a:endParaRPr>
          </a:p>
          <a:p>
            <a:pPr eaLnBrk="1" hangingPunct="1"/>
            <a:endParaRPr lang="fr-FR" altLang="fr-FR">
              <a:ea typeface="ＭＳ Ｐゴシック" panose="020B0600070205080204" pitchFamily="34" charset="-128"/>
            </a:endParaRPr>
          </a:p>
          <a:p>
            <a:pPr eaLnBrk="1" hangingPunct="1"/>
            <a:r>
              <a:rPr lang="fr-FR" altLang="fr-FR" i="1">
                <a:ea typeface="ＭＳ Ｐゴシック" panose="020B0600070205080204" pitchFamily="34" charset="-128"/>
              </a:rPr>
              <a:t>La formation initiale de Léonard à l'</a:t>
            </a:r>
            <a:r>
              <a:rPr lang="fr-FR" altLang="fr-FR" i="1">
                <a:ea typeface="ＭＳ Ｐゴシック" panose="020B0600070205080204" pitchFamily="34" charset="-128"/>
                <a:hlinkClick r:id="rId4" tooltip="Anatomie"/>
              </a:rPr>
              <a:t>anatomie</a:t>
            </a:r>
            <a:r>
              <a:rPr lang="fr-FR" altLang="fr-FR" i="1">
                <a:ea typeface="ＭＳ Ｐゴシック" panose="020B0600070205080204" pitchFamily="34" charset="-128"/>
              </a:rPr>
              <a:t> du corps humain a commencé lors de son apprentissage avec </a:t>
            </a:r>
            <a:r>
              <a:rPr lang="fr-FR" altLang="fr-FR" i="1">
                <a:ea typeface="ＭＳ Ｐゴシック" panose="020B0600070205080204" pitchFamily="34" charset="-128"/>
                <a:hlinkClick r:id="rId8" tooltip="Andrea del Verrocchio"/>
              </a:rPr>
              <a:t>Andrea del Verrocchio</a:t>
            </a:r>
            <a:r>
              <a:rPr lang="fr-FR" altLang="fr-FR" i="1">
                <a:ea typeface="ＭＳ Ｐゴシック" panose="020B0600070205080204" pitchFamily="34" charset="-128"/>
              </a:rPr>
              <a:t>, son maître insistant sur le fait que tous ses élèves apprennent l'anatomie. Comme artiste, il est rapidement devenu maître de l'anatomie topographique, en s'inspirant de nombreuses études des muscles, des tendons et d'autres caractéristiques anatomiques visibles. Il pose les bases de l'</a:t>
            </a:r>
            <a:r>
              <a:rPr lang="fr-FR" altLang="fr-FR" i="1">
                <a:ea typeface="ＭＳ Ｐゴシック" panose="020B0600070205080204" pitchFamily="34" charset="-128"/>
                <a:hlinkClick r:id="rId4" tooltip="Anatomie"/>
              </a:rPr>
              <a:t>anatomie</a:t>
            </a:r>
            <a:r>
              <a:rPr lang="fr-FR" altLang="fr-FR" i="1">
                <a:ea typeface="ＭＳ Ｐゴシック" panose="020B0600070205080204" pitchFamily="34" charset="-128"/>
              </a:rPr>
              <a:t> scientifique, disséquant notamment des cadavres de criminels dans la plus stricte discrétion, pour éviter l’</a:t>
            </a:r>
            <a:r>
              <a:rPr lang="fr-FR" altLang="ja-JP" i="1">
                <a:ea typeface="ＭＳ Ｐゴシック" panose="020B0600070205080204" pitchFamily="34" charset="-128"/>
                <a:hlinkClick r:id="rId9" tooltip="Inquisition"/>
              </a:rPr>
              <a:t>Inquisition</a:t>
            </a:r>
            <a:r>
              <a:rPr lang="fr-FR" altLang="ja-JP" i="1">
                <a:ea typeface="ＭＳ Ｐゴシック" panose="020B0600070205080204" pitchFamily="34" charset="-128"/>
              </a:rPr>
              <a:t>. Les conditions de travail sont particulièrement pénibles à cause des problèmes d'hygiène et de conservation des corps.</a:t>
            </a:r>
          </a:p>
          <a:p>
            <a:pPr eaLnBrk="1" hangingPunct="1"/>
            <a:r>
              <a:rPr lang="fr-FR" altLang="fr-FR" i="1">
                <a:ea typeface="ＭＳ Ｐゴシック" panose="020B0600070205080204" pitchFamily="34" charset="-128"/>
              </a:rPr>
              <a:t>Comme artiste connu, il a reçu l'autorisation de disséquer des cadavres humains à l'hôpital de Santa Maria Nuova à Florence et, plus tard, dans les hôpitaux de Milan et de </a:t>
            </a:r>
            <a:r>
              <a:rPr lang="fr-FR" altLang="fr-FR" i="1">
                <a:ea typeface="ＭＳ Ｐゴシック" panose="020B0600070205080204" pitchFamily="34" charset="-128"/>
                <a:hlinkClick r:id="rId10" tooltip="Rome"/>
              </a:rPr>
              <a:t>Rome</a:t>
            </a:r>
            <a:r>
              <a:rPr lang="fr-FR" altLang="fr-FR" i="1">
                <a:ea typeface="ＭＳ Ｐゴシック" panose="020B0600070205080204" pitchFamily="34" charset="-128"/>
              </a:rPr>
              <a:t>. De </a:t>
            </a:r>
            <a:r>
              <a:rPr lang="fr-FR" altLang="fr-FR" i="1">
                <a:ea typeface="ＭＳ Ｐゴシック" panose="020B0600070205080204" pitchFamily="34" charset="-128"/>
                <a:hlinkClick r:id="rId11" tooltip="1510"/>
              </a:rPr>
              <a:t>1510</a:t>
            </a:r>
            <a:r>
              <a:rPr lang="fr-FR" altLang="fr-FR" i="1">
                <a:ea typeface="ＭＳ Ｐゴシック" panose="020B0600070205080204" pitchFamily="34" charset="-128"/>
              </a:rPr>
              <a:t> à </a:t>
            </a:r>
            <a:r>
              <a:rPr lang="fr-FR" altLang="fr-FR" i="1">
                <a:ea typeface="ＭＳ Ｐゴシック" panose="020B0600070205080204" pitchFamily="34" charset="-128"/>
                <a:hlinkClick r:id="rId12" tooltip="1511"/>
              </a:rPr>
              <a:t>1511</a:t>
            </a:r>
            <a:r>
              <a:rPr lang="fr-FR" altLang="fr-FR" i="1">
                <a:ea typeface="ＭＳ Ｐゴシック" panose="020B0600070205080204" pitchFamily="34" charset="-128"/>
              </a:rPr>
              <a:t>, il a collaboré dans ses recherches avec le médecin </a:t>
            </a:r>
            <a:r>
              <a:rPr lang="fr-FR" altLang="fr-FR" i="1">
                <a:ea typeface="ＭＳ Ｐゴシック" panose="020B0600070205080204" pitchFamily="34" charset="-128"/>
                <a:hlinkClick r:id="rId13" tooltip="Marcantonio della Torre"/>
              </a:rPr>
              <a:t>Marcantonio della Torre</a:t>
            </a:r>
            <a:r>
              <a:rPr lang="fr-FR" altLang="fr-FR" i="1">
                <a:ea typeface="ＭＳ Ｐゴシック" panose="020B0600070205080204" pitchFamily="34" charset="-128"/>
              </a:rPr>
              <a:t> et, ensemble, ils ont compilé un ensemble de travaux théoriques sur l'anatomie avec plus de deux cents dessins de Léonard. Il a été publié sous le nom peu évident de Traité de la peinture en </a:t>
            </a:r>
            <a:r>
              <a:rPr lang="fr-FR" altLang="fr-FR" i="1">
                <a:ea typeface="ＭＳ Ｐゴシック" panose="020B0600070205080204" pitchFamily="34" charset="-128"/>
                <a:hlinkClick r:id="rId14" tooltip="1680"/>
              </a:rPr>
              <a:t>1680</a:t>
            </a:r>
            <a:r>
              <a:rPr lang="fr-FR" altLang="fr-FR" i="1">
                <a:ea typeface="ＭＳ Ｐゴシック" panose="020B0600070205080204" pitchFamily="34" charset="-128"/>
              </a:rPr>
              <a:t>.</a:t>
            </a:r>
          </a:p>
          <a:p>
            <a:pPr eaLnBrk="1" hangingPunct="1"/>
            <a:r>
              <a:rPr lang="fr-FR" altLang="fr-FR" i="1">
                <a:ea typeface="ＭＳ Ｐゴシック" panose="020B0600070205080204" pitchFamily="34" charset="-128"/>
              </a:rPr>
              <a:t>Léonard a dessiné de nombreux </a:t>
            </a:r>
            <a:r>
              <a:rPr lang="fr-FR" altLang="fr-FR" i="1">
                <a:ea typeface="ＭＳ Ｐゴシック" panose="020B0600070205080204" pitchFamily="34" charset="-128"/>
                <a:hlinkClick r:id="rId15" tooltip="Squelette humain"/>
              </a:rPr>
              <a:t>squelettes humains</a:t>
            </a:r>
            <a:r>
              <a:rPr lang="fr-FR" altLang="fr-FR" i="1">
                <a:ea typeface="ＭＳ Ｐゴシック" panose="020B0600070205080204" pitchFamily="34" charset="-128"/>
              </a:rPr>
              <a:t>, des </a:t>
            </a:r>
            <a:r>
              <a:rPr lang="fr-FR" altLang="fr-FR" i="1">
                <a:ea typeface="ＭＳ Ｐゴシック" panose="020B0600070205080204" pitchFamily="34" charset="-128"/>
                <a:hlinkClick r:id="rId16" tooltip="Os"/>
              </a:rPr>
              <a:t>os</a:t>
            </a:r>
            <a:r>
              <a:rPr lang="fr-FR" altLang="fr-FR" i="1">
                <a:ea typeface="ＭＳ Ｐゴシック" panose="020B0600070205080204" pitchFamily="34" charset="-128"/>
              </a:rPr>
              <a:t>, ainsi que les </a:t>
            </a:r>
            <a:r>
              <a:rPr lang="fr-FR" altLang="fr-FR" i="1">
                <a:ea typeface="ＭＳ Ｐゴシック" panose="020B0600070205080204" pitchFamily="34" charset="-128"/>
                <a:hlinkClick r:id="rId17" tooltip="Muscle"/>
              </a:rPr>
              <a:t>muscles</a:t>
            </a:r>
            <a:r>
              <a:rPr lang="fr-FR" altLang="fr-FR" i="1">
                <a:ea typeface="ＭＳ Ｐゴシック" panose="020B0600070205080204" pitchFamily="34" charset="-128"/>
              </a:rPr>
              <a:t> et les </a:t>
            </a:r>
            <a:r>
              <a:rPr lang="fr-FR" altLang="fr-FR" i="1">
                <a:ea typeface="ＭＳ Ｐゴシック" panose="020B0600070205080204" pitchFamily="34" charset="-128"/>
                <a:hlinkClick r:id="rId18" tooltip="Tendon"/>
              </a:rPr>
              <a:t>tendons</a:t>
            </a:r>
            <a:r>
              <a:rPr lang="fr-FR" altLang="fr-FR" i="1">
                <a:ea typeface="ＭＳ Ｐゴシック" panose="020B0600070205080204" pitchFamily="34" charset="-128"/>
              </a:rPr>
              <a:t>, le </a:t>
            </a:r>
            <a:r>
              <a:rPr lang="fr-FR" altLang="fr-FR" i="1">
                <a:ea typeface="ＭＳ Ｐゴシック" panose="020B0600070205080204" pitchFamily="34" charset="-128"/>
                <a:hlinkClick r:id="rId19" tooltip="Cœur"/>
              </a:rPr>
              <a:t>cœur</a:t>
            </a:r>
            <a:r>
              <a:rPr lang="fr-FR" altLang="fr-FR" i="1">
                <a:ea typeface="ＭＳ Ｐゴシック" panose="020B0600070205080204" pitchFamily="34" charset="-128"/>
              </a:rPr>
              <a:t> et le système vasculaire, l’action de l’</a:t>
            </a:r>
            <a:r>
              <a:rPr lang="fr-FR" altLang="ja-JP" i="1">
                <a:ea typeface="ＭＳ Ｐゴシック" panose="020B0600070205080204" pitchFamily="34" charset="-128"/>
                <a:hlinkClick r:id="rId20" tooltip="Œil"/>
              </a:rPr>
              <a:t>œil</a:t>
            </a:r>
            <a:r>
              <a:rPr lang="fr-FR" altLang="ja-JP" i="1">
                <a:ea typeface="ＭＳ Ｐゴシック" panose="020B0600070205080204" pitchFamily="34" charset="-128"/>
              </a:rPr>
              <a:t>, les organes sexuels et d'autres organes internes. Ces observations contiennent parfois des inexactitudes dues aux connaissances de l'époque</a:t>
            </a:r>
            <a:r>
              <a:rPr lang="fr-FR" altLang="ja-JP" i="1">
                <a:ea typeface="ＭＳ Ｐゴシック" panose="020B0600070205080204" pitchFamily="34" charset="-128"/>
                <a:hlinkClick r:id="" action="ppaction://noaction"/>
              </a:rPr>
              <a:t>7</a:t>
            </a:r>
            <a:r>
              <a:rPr lang="fr-FR" altLang="ja-JP" i="1">
                <a:ea typeface="ＭＳ Ｐゴシック" panose="020B0600070205080204" pitchFamily="34" charset="-128"/>
              </a:rPr>
              <a:t>, il n'a par exemple jamais entrevu la </a:t>
            </a:r>
            <a:r>
              <a:rPr lang="fr-FR" altLang="ja-JP" i="1">
                <a:ea typeface="ＭＳ Ｐゴシック" panose="020B0600070205080204" pitchFamily="34" charset="-128"/>
                <a:hlinkClick r:id="rId21" tooltip="Circulation sanguine"/>
              </a:rPr>
              <a:t>circulation du sang</a:t>
            </a:r>
            <a:r>
              <a:rPr lang="fr-FR" altLang="ja-JP" i="1">
                <a:ea typeface="ＭＳ Ｐゴシック" panose="020B0600070205080204" pitchFamily="34" charset="-128"/>
                <a:hlinkClick r:id="" action="ppaction://noaction"/>
              </a:rPr>
              <a:t>8</a:t>
            </a:r>
            <a:r>
              <a:rPr lang="fr-FR" altLang="ja-JP" i="1">
                <a:ea typeface="ＭＳ Ｐゴシック" panose="020B0600070205080204" pitchFamily="34" charset="-128"/>
              </a:rPr>
              <a:t>. Il a fait l'un des premiers dessins scientifiques d'un </a:t>
            </a:r>
            <a:r>
              <a:rPr lang="fr-FR" altLang="ja-JP" i="1">
                <a:ea typeface="ＭＳ Ｐゴシック" panose="020B0600070205080204" pitchFamily="34" charset="-128"/>
                <a:hlinkClick r:id="rId22" tooltip="Fœtus"/>
              </a:rPr>
              <a:t>fœtus</a:t>
            </a:r>
            <a:r>
              <a:rPr lang="fr-FR" altLang="ja-JP" i="1">
                <a:ea typeface="ＭＳ Ｐゴシック" panose="020B0600070205080204" pitchFamily="34" charset="-128"/>
              </a:rPr>
              <a:t> dans l'</a:t>
            </a:r>
            <a:r>
              <a:rPr lang="fr-FR" altLang="ja-JP" i="1">
                <a:ea typeface="ＭＳ Ｐゴシック" panose="020B0600070205080204" pitchFamily="34" charset="-128"/>
                <a:hlinkClick r:id="rId23" tooltip="Utérus"/>
              </a:rPr>
              <a:t>utérus</a:t>
            </a:r>
            <a:r>
              <a:rPr lang="fr-FR" altLang="ja-JP" i="1">
                <a:ea typeface="ＭＳ Ｐゴシック" panose="020B0600070205080204" pitchFamily="34" charset="-128"/>
                <a:hlinkClick r:id="" action="ppaction://noaction"/>
              </a:rPr>
              <a:t>54</a:t>
            </a:r>
            <a:r>
              <a:rPr lang="fr-FR" altLang="ja-JP" i="1">
                <a:ea typeface="ＭＳ Ｐゴシック" panose="020B0600070205080204" pitchFamily="34" charset="-128"/>
              </a:rPr>
              <a:t> et la première constatation scientifique de la rigidité des artères suite à une crise cardiaque. Comme artiste, Léonard observa de près les effets de l'âge et de l'émotion humaine sur la physiologie, en étudiant en particulier les effets de la rage. Il a également dessiné de nombreux modèles dont certains avec d'importantes déformations faciales ou des signes visibles de maladie</a:t>
            </a:r>
            <a:r>
              <a:rPr lang="fr-FR" altLang="ja-JP" i="1">
                <a:ea typeface="ＭＳ Ｐゴシック" panose="020B0600070205080204" pitchFamily="34" charset="-128"/>
                <a:hlinkClick r:id="" action="ppaction://noaction"/>
              </a:rPr>
              <a:t>13</a:t>
            </a:r>
            <a:r>
              <a:rPr lang="fr-FR" altLang="ja-JP" i="1">
                <a:ea typeface="ＭＳ Ｐゴシック" panose="020B0600070205080204" pitchFamily="34" charset="-128"/>
              </a:rPr>
              <a:t>,</a:t>
            </a:r>
            <a:r>
              <a:rPr lang="fr-FR" altLang="ja-JP" i="1">
                <a:ea typeface="ＭＳ Ｐゴシック" panose="020B0600070205080204" pitchFamily="34" charset="-128"/>
                <a:hlinkClick r:id="" action="ppaction://noaction"/>
              </a:rPr>
              <a:t>54</a:t>
            </a:r>
            <a:r>
              <a:rPr lang="fr-FR" altLang="ja-JP" i="1">
                <a:ea typeface="ＭＳ Ｐゴシック" panose="020B0600070205080204" pitchFamily="34" charset="-128"/>
              </a:rPr>
              <a:t>.</a:t>
            </a:r>
          </a:p>
          <a:p>
            <a:pPr eaLnBrk="1" hangingPunct="1"/>
            <a:r>
              <a:rPr lang="fr-FR" altLang="fr-FR" i="1">
                <a:ea typeface="ＭＳ Ｐゴシック" panose="020B0600070205080204" pitchFamily="34" charset="-128"/>
              </a:rPr>
              <a:t>Il a aussi étudié et dessiné l'anatomie de nombreux animaux. Il a disséqué des </a:t>
            </a:r>
            <a:r>
              <a:rPr lang="fr-FR" altLang="fr-FR" i="1">
                <a:ea typeface="ＭＳ Ｐゴシック" panose="020B0600070205080204" pitchFamily="34" charset="-128"/>
                <a:hlinkClick r:id="rId24" tooltip="Vache"/>
              </a:rPr>
              <a:t>vaches</a:t>
            </a:r>
            <a:r>
              <a:rPr lang="fr-FR" altLang="fr-FR" i="1">
                <a:ea typeface="ＭＳ Ｐゴシック" panose="020B0600070205080204" pitchFamily="34" charset="-128"/>
              </a:rPr>
              <a:t>, des </a:t>
            </a:r>
            <a:r>
              <a:rPr lang="fr-FR" altLang="fr-FR" i="1">
                <a:ea typeface="ＭＳ Ｐゴシック" panose="020B0600070205080204" pitchFamily="34" charset="-128"/>
                <a:hlinkClick r:id="rId25" tooltip="Oiseau"/>
              </a:rPr>
              <a:t>oiseaux</a:t>
            </a:r>
            <a:r>
              <a:rPr lang="fr-FR" altLang="fr-FR" i="1">
                <a:ea typeface="ＭＳ Ｐゴシック" panose="020B0600070205080204" pitchFamily="34" charset="-128"/>
              </a:rPr>
              <a:t>, des </a:t>
            </a:r>
            <a:r>
              <a:rPr lang="fr-FR" altLang="fr-FR" i="1">
                <a:ea typeface="ＭＳ Ｐゴシック" panose="020B0600070205080204" pitchFamily="34" charset="-128"/>
                <a:hlinkClick r:id="rId26" tooltip="Singe"/>
              </a:rPr>
              <a:t>singes</a:t>
            </a:r>
            <a:r>
              <a:rPr lang="fr-FR" altLang="fr-FR" i="1">
                <a:ea typeface="ＭＳ Ｐゴシック" panose="020B0600070205080204" pitchFamily="34" charset="-128"/>
              </a:rPr>
              <a:t>, des </a:t>
            </a:r>
            <a:r>
              <a:rPr lang="fr-FR" altLang="fr-FR" i="1">
                <a:ea typeface="ＭＳ Ｐゴシック" panose="020B0600070205080204" pitchFamily="34" charset="-128"/>
                <a:hlinkClick r:id="rId27" tooltip="Ours"/>
              </a:rPr>
              <a:t>ours</a:t>
            </a:r>
            <a:r>
              <a:rPr lang="fr-FR" altLang="fr-FR" i="1">
                <a:ea typeface="ＭＳ Ｐゴシック" panose="020B0600070205080204" pitchFamily="34" charset="-128"/>
              </a:rPr>
              <a:t> et des </a:t>
            </a:r>
            <a:r>
              <a:rPr lang="fr-FR" altLang="fr-FR" i="1">
                <a:ea typeface="ＭＳ Ｐゴシック" panose="020B0600070205080204" pitchFamily="34" charset="-128"/>
                <a:hlinkClick r:id="rId28" tooltip="Grenouille"/>
              </a:rPr>
              <a:t>grenouilles</a:t>
            </a:r>
            <a:r>
              <a:rPr lang="fr-FR" altLang="fr-FR" i="1">
                <a:ea typeface="ＭＳ Ｐゴシック" panose="020B0600070205080204" pitchFamily="34" charset="-128"/>
              </a:rPr>
              <a:t>, comparant la structure anatomique de ces animaux avec celle de l'homme. Il étudia également les </a:t>
            </a:r>
            <a:r>
              <a:rPr lang="fr-FR" altLang="fr-FR" b="1" i="1">
                <a:ea typeface="ＭＳ Ｐゴシック" panose="020B0600070205080204" pitchFamily="34" charset="-128"/>
                <a:hlinkClick r:id="rId29" tooltip="Chevaux"/>
              </a:rPr>
              <a:t>chevaux</a:t>
            </a:r>
            <a:r>
              <a:rPr lang="fr-FR" altLang="fr-FR" i="1">
                <a:ea typeface="ＭＳ Ｐゴシック" panose="020B0600070205080204" pitchFamily="34" charset="-128"/>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A5ACF5DD-3F05-D592-B275-5A88DE4A1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C30A5A6-3E67-9041-BD7D-9A0BED5EFD2A}" type="slidenum">
              <a:rPr lang="fr-FR" altLang="fr-FR" sz="1200"/>
              <a:pPr/>
              <a:t>8</a:t>
            </a:fld>
            <a:endParaRPr lang="fr-FR" altLang="fr-FR" sz="1200"/>
          </a:p>
        </p:txBody>
      </p:sp>
      <p:sp>
        <p:nvSpPr>
          <p:cNvPr id="29698" name="Rectangle 2">
            <a:extLst>
              <a:ext uri="{FF2B5EF4-FFF2-40B4-BE49-F238E27FC236}">
                <a16:creationId xmlns:a16="http://schemas.microsoft.com/office/drawing/2014/main" id="{7A267F06-3F70-03EF-4332-26CD157B18F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05174F7E-CC95-673D-5B42-18CB66EE66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ECFC0F10-2B84-E428-EF7B-4717863F0E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AC803CE-0394-1844-9BDF-235DD25962BF}" type="slidenum">
              <a:rPr lang="fr-FR" altLang="fr-FR" sz="1200"/>
              <a:pPr/>
              <a:t>9</a:t>
            </a:fld>
            <a:endParaRPr lang="fr-FR" altLang="fr-FR" sz="1200"/>
          </a:p>
        </p:txBody>
      </p:sp>
      <p:sp>
        <p:nvSpPr>
          <p:cNvPr id="31746" name="Rectangle 2">
            <a:extLst>
              <a:ext uri="{FF2B5EF4-FFF2-40B4-BE49-F238E27FC236}">
                <a16:creationId xmlns:a16="http://schemas.microsoft.com/office/drawing/2014/main" id="{B5EEEB02-D471-689E-DF05-9BF5DB8A039D}"/>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0796CF9-1FC9-530D-D00B-2588DE684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C817073-D93A-9725-373A-F7100878EE17}"/>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C65FFE9A-3B1B-9436-208E-B581D25FC14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21CC157-1611-DB5E-1AD7-FC16A8213111}"/>
              </a:ext>
            </a:extLst>
          </p:cNvPr>
          <p:cNvSpPr>
            <a:spLocks noGrp="1"/>
          </p:cNvSpPr>
          <p:nvPr>
            <p:ph type="sldNum" sz="quarter" idx="12"/>
          </p:nvPr>
        </p:nvSpPr>
        <p:spPr/>
        <p:txBody>
          <a:bodyPr/>
          <a:lstStyle>
            <a:lvl1pPr>
              <a:defRPr/>
            </a:lvl1pPr>
          </a:lstStyle>
          <a:p>
            <a:fld id="{82705F43-BFAC-A749-B566-91C210F97F8D}" type="slidenum">
              <a:rPr lang="fr-FR" altLang="fr-FR"/>
              <a:pPr/>
              <a:t>‹N°›</a:t>
            </a:fld>
            <a:endParaRPr lang="fr-FR" altLang="fr-FR"/>
          </a:p>
        </p:txBody>
      </p:sp>
    </p:spTree>
    <p:extLst>
      <p:ext uri="{BB962C8B-B14F-4D97-AF65-F5344CB8AC3E}">
        <p14:creationId xmlns:p14="http://schemas.microsoft.com/office/powerpoint/2010/main" val="184403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7C97E2-FF39-2E34-4633-CA186DFE5A3F}"/>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60A81ECE-4557-6202-A2BB-6781FF8141E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F639C49-AF66-033C-E0F6-D8EE3FD07A46}"/>
              </a:ext>
            </a:extLst>
          </p:cNvPr>
          <p:cNvSpPr>
            <a:spLocks noGrp="1"/>
          </p:cNvSpPr>
          <p:nvPr>
            <p:ph type="sldNum" sz="quarter" idx="12"/>
          </p:nvPr>
        </p:nvSpPr>
        <p:spPr/>
        <p:txBody>
          <a:bodyPr/>
          <a:lstStyle>
            <a:lvl1pPr>
              <a:defRPr/>
            </a:lvl1pPr>
          </a:lstStyle>
          <a:p>
            <a:fld id="{CFF3CA7F-9DCF-D543-BB85-B21A29F747F9}" type="slidenum">
              <a:rPr lang="fr-FR" altLang="fr-FR"/>
              <a:pPr/>
              <a:t>‹N°›</a:t>
            </a:fld>
            <a:endParaRPr lang="fr-FR" altLang="fr-FR"/>
          </a:p>
        </p:txBody>
      </p:sp>
    </p:spTree>
    <p:extLst>
      <p:ext uri="{BB962C8B-B14F-4D97-AF65-F5344CB8AC3E}">
        <p14:creationId xmlns:p14="http://schemas.microsoft.com/office/powerpoint/2010/main" val="270533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4E641C-B0E4-4693-2157-863C033AB7D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5ABFAF20-77A7-EED9-9139-2A6765471C7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B2FCA81-7728-D810-5B68-79FD972A31A4}"/>
              </a:ext>
            </a:extLst>
          </p:cNvPr>
          <p:cNvSpPr>
            <a:spLocks noGrp="1"/>
          </p:cNvSpPr>
          <p:nvPr>
            <p:ph type="sldNum" sz="quarter" idx="12"/>
          </p:nvPr>
        </p:nvSpPr>
        <p:spPr/>
        <p:txBody>
          <a:bodyPr/>
          <a:lstStyle>
            <a:lvl1pPr>
              <a:defRPr/>
            </a:lvl1pPr>
          </a:lstStyle>
          <a:p>
            <a:fld id="{911E52C0-024B-DA47-A926-25B9544E5499}" type="slidenum">
              <a:rPr lang="fr-FR" altLang="fr-FR"/>
              <a:pPr/>
              <a:t>‹N°›</a:t>
            </a:fld>
            <a:endParaRPr lang="fr-FR" altLang="fr-FR"/>
          </a:p>
        </p:txBody>
      </p:sp>
    </p:spTree>
    <p:extLst>
      <p:ext uri="{BB962C8B-B14F-4D97-AF65-F5344CB8AC3E}">
        <p14:creationId xmlns:p14="http://schemas.microsoft.com/office/powerpoint/2010/main" val="17792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9B77EA-08B9-EA5E-986A-3B50A187E1FB}"/>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DD79BB14-232E-C169-1A51-458C37F5463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452B455-1B25-0C09-413A-67A29DA8E42A}"/>
              </a:ext>
            </a:extLst>
          </p:cNvPr>
          <p:cNvSpPr>
            <a:spLocks noGrp="1"/>
          </p:cNvSpPr>
          <p:nvPr>
            <p:ph type="sldNum" sz="quarter" idx="12"/>
          </p:nvPr>
        </p:nvSpPr>
        <p:spPr/>
        <p:txBody>
          <a:bodyPr/>
          <a:lstStyle>
            <a:lvl1pPr>
              <a:defRPr/>
            </a:lvl1pPr>
          </a:lstStyle>
          <a:p>
            <a:fld id="{6DF3FCB3-45EA-DD4D-BC5F-ABC50B4028BB}" type="slidenum">
              <a:rPr lang="fr-FR" altLang="fr-FR"/>
              <a:pPr/>
              <a:t>‹N°›</a:t>
            </a:fld>
            <a:endParaRPr lang="fr-FR" altLang="fr-FR"/>
          </a:p>
        </p:txBody>
      </p:sp>
    </p:spTree>
    <p:extLst>
      <p:ext uri="{BB962C8B-B14F-4D97-AF65-F5344CB8AC3E}">
        <p14:creationId xmlns:p14="http://schemas.microsoft.com/office/powerpoint/2010/main" val="143914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E91A7E-F8D0-4BD5-04E0-C979E564AE4A}"/>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CF592C70-5DF1-D127-2F4B-2171AD6CF1D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F6E1F4A-1629-1DC9-31CB-5231AE0BF469}"/>
              </a:ext>
            </a:extLst>
          </p:cNvPr>
          <p:cNvSpPr>
            <a:spLocks noGrp="1"/>
          </p:cNvSpPr>
          <p:nvPr>
            <p:ph type="sldNum" sz="quarter" idx="12"/>
          </p:nvPr>
        </p:nvSpPr>
        <p:spPr/>
        <p:txBody>
          <a:bodyPr/>
          <a:lstStyle>
            <a:lvl1pPr>
              <a:defRPr/>
            </a:lvl1pPr>
          </a:lstStyle>
          <a:p>
            <a:fld id="{5CAC27EC-ECB6-4945-975A-BCB8476A9903}" type="slidenum">
              <a:rPr lang="fr-FR" altLang="fr-FR"/>
              <a:pPr/>
              <a:t>‹N°›</a:t>
            </a:fld>
            <a:endParaRPr lang="fr-FR" altLang="fr-FR"/>
          </a:p>
        </p:txBody>
      </p:sp>
    </p:spTree>
    <p:extLst>
      <p:ext uri="{BB962C8B-B14F-4D97-AF65-F5344CB8AC3E}">
        <p14:creationId xmlns:p14="http://schemas.microsoft.com/office/powerpoint/2010/main" val="231164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4C69F03-A49A-46A8-0F50-F37AE1B31248}"/>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179C5F21-A91D-2E48-C18A-35E03A3F3FF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6BD42EE-B52C-F809-5321-A8186DD065A3}"/>
              </a:ext>
            </a:extLst>
          </p:cNvPr>
          <p:cNvSpPr>
            <a:spLocks noGrp="1"/>
          </p:cNvSpPr>
          <p:nvPr>
            <p:ph type="sldNum" sz="quarter" idx="12"/>
          </p:nvPr>
        </p:nvSpPr>
        <p:spPr/>
        <p:txBody>
          <a:bodyPr/>
          <a:lstStyle>
            <a:lvl1pPr>
              <a:defRPr/>
            </a:lvl1pPr>
          </a:lstStyle>
          <a:p>
            <a:fld id="{DBFD3053-EB1A-C64C-96D4-87A0274EE11F}" type="slidenum">
              <a:rPr lang="fr-FR" altLang="fr-FR"/>
              <a:pPr/>
              <a:t>‹N°›</a:t>
            </a:fld>
            <a:endParaRPr lang="fr-FR" altLang="fr-FR"/>
          </a:p>
        </p:txBody>
      </p:sp>
    </p:spTree>
    <p:extLst>
      <p:ext uri="{BB962C8B-B14F-4D97-AF65-F5344CB8AC3E}">
        <p14:creationId xmlns:p14="http://schemas.microsoft.com/office/powerpoint/2010/main" val="83251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A2B2953-1BE8-95F6-11ED-B7A691512A3D}"/>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4">
            <a:extLst>
              <a:ext uri="{FF2B5EF4-FFF2-40B4-BE49-F238E27FC236}">
                <a16:creationId xmlns:a16="http://schemas.microsoft.com/office/drawing/2014/main" id="{2523D5B8-6710-7E8D-FAC9-5EF9E2BCA0BB}"/>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F3AC066-6584-9C3E-C020-011BD234516F}"/>
              </a:ext>
            </a:extLst>
          </p:cNvPr>
          <p:cNvSpPr>
            <a:spLocks noGrp="1"/>
          </p:cNvSpPr>
          <p:nvPr>
            <p:ph type="sldNum" sz="quarter" idx="12"/>
          </p:nvPr>
        </p:nvSpPr>
        <p:spPr/>
        <p:txBody>
          <a:bodyPr/>
          <a:lstStyle>
            <a:lvl1pPr>
              <a:defRPr/>
            </a:lvl1pPr>
          </a:lstStyle>
          <a:p>
            <a:fld id="{E2EDD7B8-7CEC-4841-BD7C-7D9B505415A6}" type="slidenum">
              <a:rPr lang="fr-FR" altLang="fr-FR"/>
              <a:pPr/>
              <a:t>‹N°›</a:t>
            </a:fld>
            <a:endParaRPr lang="fr-FR" altLang="fr-FR"/>
          </a:p>
        </p:txBody>
      </p:sp>
    </p:spTree>
    <p:extLst>
      <p:ext uri="{BB962C8B-B14F-4D97-AF65-F5344CB8AC3E}">
        <p14:creationId xmlns:p14="http://schemas.microsoft.com/office/powerpoint/2010/main" val="57204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667B9DA8-7D30-F492-C2F6-6162111715F7}"/>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4">
            <a:extLst>
              <a:ext uri="{FF2B5EF4-FFF2-40B4-BE49-F238E27FC236}">
                <a16:creationId xmlns:a16="http://schemas.microsoft.com/office/drawing/2014/main" id="{725D0038-2FAF-0B56-D173-F42A89507091}"/>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54BB9C0B-0CD8-2310-93F8-24E13BB27D0C}"/>
              </a:ext>
            </a:extLst>
          </p:cNvPr>
          <p:cNvSpPr>
            <a:spLocks noGrp="1"/>
          </p:cNvSpPr>
          <p:nvPr>
            <p:ph type="sldNum" sz="quarter" idx="12"/>
          </p:nvPr>
        </p:nvSpPr>
        <p:spPr/>
        <p:txBody>
          <a:bodyPr/>
          <a:lstStyle>
            <a:lvl1pPr>
              <a:defRPr/>
            </a:lvl1pPr>
          </a:lstStyle>
          <a:p>
            <a:fld id="{4AFFFEDD-2D68-6E42-84AC-C0FC2992BF7E}" type="slidenum">
              <a:rPr lang="fr-FR" altLang="fr-FR"/>
              <a:pPr/>
              <a:t>‹N°›</a:t>
            </a:fld>
            <a:endParaRPr lang="fr-FR" altLang="fr-FR"/>
          </a:p>
        </p:txBody>
      </p:sp>
    </p:spTree>
    <p:extLst>
      <p:ext uri="{BB962C8B-B14F-4D97-AF65-F5344CB8AC3E}">
        <p14:creationId xmlns:p14="http://schemas.microsoft.com/office/powerpoint/2010/main" val="282860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4D4A65D8-010E-38E9-72D7-2DF5570FB770}"/>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4">
            <a:extLst>
              <a:ext uri="{FF2B5EF4-FFF2-40B4-BE49-F238E27FC236}">
                <a16:creationId xmlns:a16="http://schemas.microsoft.com/office/drawing/2014/main" id="{C4FB5149-D482-861C-FD75-676894F1762F}"/>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D97B977F-18A3-225D-0845-41162988346D}"/>
              </a:ext>
            </a:extLst>
          </p:cNvPr>
          <p:cNvSpPr>
            <a:spLocks noGrp="1"/>
          </p:cNvSpPr>
          <p:nvPr>
            <p:ph type="sldNum" sz="quarter" idx="12"/>
          </p:nvPr>
        </p:nvSpPr>
        <p:spPr/>
        <p:txBody>
          <a:bodyPr/>
          <a:lstStyle>
            <a:lvl1pPr>
              <a:defRPr/>
            </a:lvl1pPr>
          </a:lstStyle>
          <a:p>
            <a:fld id="{6B4DEC2F-1B17-C941-AA24-CFB95CC84FB8}" type="slidenum">
              <a:rPr lang="fr-FR" altLang="fr-FR"/>
              <a:pPr/>
              <a:t>‹N°›</a:t>
            </a:fld>
            <a:endParaRPr lang="fr-FR" altLang="fr-FR"/>
          </a:p>
        </p:txBody>
      </p:sp>
    </p:spTree>
    <p:extLst>
      <p:ext uri="{BB962C8B-B14F-4D97-AF65-F5344CB8AC3E}">
        <p14:creationId xmlns:p14="http://schemas.microsoft.com/office/powerpoint/2010/main" val="136076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4D9891F5-3E2C-D526-6FEE-A681B4F11EDA}"/>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D504C2EE-9116-AB95-0104-A6214BBB5ED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15C04D2-F050-90F8-1B60-9A43133CF975}"/>
              </a:ext>
            </a:extLst>
          </p:cNvPr>
          <p:cNvSpPr>
            <a:spLocks noGrp="1"/>
          </p:cNvSpPr>
          <p:nvPr>
            <p:ph type="sldNum" sz="quarter" idx="12"/>
          </p:nvPr>
        </p:nvSpPr>
        <p:spPr/>
        <p:txBody>
          <a:bodyPr/>
          <a:lstStyle>
            <a:lvl1pPr>
              <a:defRPr/>
            </a:lvl1pPr>
          </a:lstStyle>
          <a:p>
            <a:fld id="{E49F6C68-D68D-4C4A-A946-E2F98D8A7A41}" type="slidenum">
              <a:rPr lang="fr-FR" altLang="fr-FR"/>
              <a:pPr/>
              <a:t>‹N°›</a:t>
            </a:fld>
            <a:endParaRPr lang="fr-FR" altLang="fr-FR"/>
          </a:p>
        </p:txBody>
      </p:sp>
    </p:spTree>
    <p:extLst>
      <p:ext uri="{BB962C8B-B14F-4D97-AF65-F5344CB8AC3E}">
        <p14:creationId xmlns:p14="http://schemas.microsoft.com/office/powerpoint/2010/main" val="270507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CC6696A-FE87-B5B3-F813-3B3E66481B1E}"/>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BF785376-1E73-33C3-62E5-27D03D30FD6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D184D25-8404-EAEB-2888-4A4BFB2B1064}"/>
              </a:ext>
            </a:extLst>
          </p:cNvPr>
          <p:cNvSpPr>
            <a:spLocks noGrp="1"/>
          </p:cNvSpPr>
          <p:nvPr>
            <p:ph type="sldNum" sz="quarter" idx="12"/>
          </p:nvPr>
        </p:nvSpPr>
        <p:spPr/>
        <p:txBody>
          <a:bodyPr/>
          <a:lstStyle>
            <a:lvl1pPr>
              <a:defRPr/>
            </a:lvl1pPr>
          </a:lstStyle>
          <a:p>
            <a:fld id="{F6796C3C-5121-B944-906C-07AB43F02A72}" type="slidenum">
              <a:rPr lang="fr-FR" altLang="fr-FR"/>
              <a:pPr/>
              <a:t>‹N°›</a:t>
            </a:fld>
            <a:endParaRPr lang="fr-FR" altLang="fr-FR"/>
          </a:p>
        </p:txBody>
      </p:sp>
    </p:spTree>
    <p:extLst>
      <p:ext uri="{BB962C8B-B14F-4D97-AF65-F5344CB8AC3E}">
        <p14:creationId xmlns:p14="http://schemas.microsoft.com/office/powerpoint/2010/main" val="165737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3513ED8-2C80-7740-7234-DC061807C4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F9A4DE65-826D-DD31-80D9-10B7B79D8D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6FFA716B-E6E5-05D2-B489-39B416500F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ea typeface="ＭＳ Ｐゴシック" charset="0"/>
                <a:cs typeface="+mn-cs"/>
              </a:defRPr>
            </a:lvl1pPr>
          </a:lstStyle>
          <a:p>
            <a:pPr>
              <a:defRPr/>
            </a:pPr>
            <a:endParaRPr lang="fr-FR"/>
          </a:p>
        </p:txBody>
      </p:sp>
      <p:sp>
        <p:nvSpPr>
          <p:cNvPr id="5" name="Espace réservé du pied de page 4">
            <a:extLst>
              <a:ext uri="{FF2B5EF4-FFF2-40B4-BE49-F238E27FC236}">
                <a16:creationId xmlns:a16="http://schemas.microsoft.com/office/drawing/2014/main" id="{D83E6ACB-DFB2-5083-1945-CE3D57DFC8B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ＭＳ Ｐゴシック" charset="0"/>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2F88A65E-D513-D6EE-543D-27885C681F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6E5EE5-60D0-7347-ACFC-18F046FD5CD0}"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oleObject" Target="../embeddings/oleObject4.bin"/><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oleObject" Target="../embeddings/oleObject6.bin"/><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oleObject" Target="../embeddings/oleObject8.bin"/><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Scanner.ppt#-1,1,Diapositive 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upload.wikimedia.org/wikipedia/commons/5/53/Rembrandt_Harmensz._van_Rijn_007.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5/53/Rembrandt_Harmensz._van_Rijn_007.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7C6D71-CEF6-6884-9668-8C8AE7B42C74}"/>
              </a:ext>
            </a:extLst>
          </p:cNvPr>
          <p:cNvSpPr>
            <a:spLocks noGrp="1" noChangeArrowheads="1"/>
          </p:cNvSpPr>
          <p:nvPr>
            <p:ph type="title"/>
          </p:nvPr>
        </p:nvSpPr>
        <p:spPr>
          <a:xfrm>
            <a:off x="900113" y="188913"/>
            <a:ext cx="7315200" cy="990600"/>
          </a:xfrm>
        </p:spPr>
        <p:txBody>
          <a:bodyPr>
            <a:normAutofit fontScale="90000"/>
          </a:bodyPr>
          <a:lstStyle/>
          <a:p>
            <a:pPr eaLnBrk="1" hangingPunct="1"/>
            <a:r>
              <a:rPr lang="fr-FR" altLang="fr-FR" sz="4000">
                <a:solidFill>
                  <a:srgbClr val="660066"/>
                </a:solidFill>
                <a:effectLst>
                  <a:outerShdw blurRad="38100" dist="38100" dir="2700000" algn="tl">
                    <a:srgbClr val="C0C0C0"/>
                  </a:outerShdw>
                </a:effectLst>
                <a:latin typeface="Times Roman" pitchFamily="2" charset="0"/>
                <a:ea typeface="ＭＳ Ｐゴシック" panose="020B0600070205080204" pitchFamily="34" charset="-128"/>
              </a:rPr>
              <a:t>Laboratoire d’Anatomie</a:t>
            </a:r>
            <a:br>
              <a:rPr lang="fr-FR" altLang="fr-FR" sz="4000">
                <a:solidFill>
                  <a:srgbClr val="660066"/>
                </a:solidFill>
                <a:effectLst>
                  <a:outerShdw blurRad="38100" dist="38100" dir="2700000" algn="tl">
                    <a:srgbClr val="C0C0C0"/>
                  </a:outerShdw>
                </a:effectLst>
                <a:latin typeface="Times Roman" pitchFamily="2" charset="0"/>
                <a:ea typeface="ＭＳ Ｐゴシック" panose="020B0600070205080204" pitchFamily="34" charset="-128"/>
              </a:rPr>
            </a:br>
            <a:r>
              <a:rPr lang="fr-FR" altLang="fr-FR" sz="4000">
                <a:solidFill>
                  <a:srgbClr val="660066"/>
                </a:solidFill>
                <a:effectLst>
                  <a:outerShdw blurRad="38100" dist="38100" dir="2700000" algn="tl">
                    <a:srgbClr val="C0C0C0"/>
                  </a:outerShdw>
                </a:effectLst>
                <a:latin typeface="Times Roman" pitchFamily="2" charset="0"/>
                <a:ea typeface="ＭＳ Ｐゴシック" panose="020B0600070205080204" pitchFamily="34" charset="-128"/>
              </a:rPr>
              <a:t>Faculté de médecine Lyon est</a:t>
            </a:r>
            <a:endParaRPr lang="fr-FR" altLang="fr-FR" sz="4000">
              <a:solidFill>
                <a:srgbClr val="660066"/>
              </a:solidFill>
              <a:latin typeface="Times Roman" pitchFamily="2" charset="0"/>
              <a:ea typeface="ＭＳ Ｐゴシック" panose="020B0600070205080204" pitchFamily="34" charset="-128"/>
            </a:endParaRPr>
          </a:p>
        </p:txBody>
      </p:sp>
      <p:sp>
        <p:nvSpPr>
          <p:cNvPr id="2051" name="Rectangle 3">
            <a:extLst>
              <a:ext uri="{FF2B5EF4-FFF2-40B4-BE49-F238E27FC236}">
                <a16:creationId xmlns:a16="http://schemas.microsoft.com/office/drawing/2014/main" id="{57BADBAB-9562-5A44-08AA-D68C5A2BE4E7}"/>
              </a:ext>
            </a:extLst>
          </p:cNvPr>
          <p:cNvSpPr>
            <a:spLocks noChangeArrowheads="1"/>
          </p:cNvSpPr>
          <p:nvPr/>
        </p:nvSpPr>
        <p:spPr bwMode="auto">
          <a:xfrm>
            <a:off x="609600" y="4191000"/>
            <a:ext cx="7986713" cy="20320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800" i="1"/>
              <a:t>Directeur</a:t>
            </a:r>
            <a:r>
              <a:rPr lang="fr-FR" altLang="fr-FR" sz="1800"/>
              <a:t> : </a:t>
            </a:r>
            <a:r>
              <a:rPr lang="fr-FR" altLang="fr-FR" sz="1800">
                <a:effectLst>
                  <a:outerShdw blurRad="38100" dist="38100" dir="2700000" algn="tl">
                    <a:srgbClr val="FFFFFF"/>
                  </a:outerShdw>
                </a:effectLst>
              </a:rPr>
              <a:t>Pr. Patrick MERTENS</a:t>
            </a:r>
          </a:p>
          <a:p>
            <a:r>
              <a:rPr lang="fr-FR" altLang="fr-FR" sz="1800"/>
              <a:t>Enseignants- chercheurs : 		Pr Claire HAEGELEN</a:t>
            </a:r>
          </a:p>
          <a:p>
            <a:r>
              <a:rPr lang="fr-FR" altLang="fr-FR" sz="1800"/>
              <a:t>				Pr Timothée JACQUESSON</a:t>
            </a:r>
          </a:p>
          <a:p>
            <a:r>
              <a:rPr lang="fr-FR" altLang="fr-FR" sz="1800" i="1"/>
              <a:t>Assistants </a:t>
            </a:r>
            <a:r>
              <a:rPr lang="fr-FR" altLang="fr-FR" sz="1800"/>
              <a:t>(4)</a:t>
            </a:r>
          </a:p>
          <a:p>
            <a:r>
              <a:rPr lang="fr-FR" altLang="fr-FR" sz="1800" i="1"/>
              <a:t>Moniteurs</a:t>
            </a:r>
            <a:r>
              <a:rPr lang="fr-FR" altLang="fr-FR" sz="1800"/>
              <a:t> (12)</a:t>
            </a:r>
          </a:p>
          <a:p>
            <a:r>
              <a:rPr lang="fr-FR" altLang="fr-FR" sz="1800" i="1"/>
              <a:t>Secrétaires</a:t>
            </a:r>
            <a:r>
              <a:rPr lang="fr-FR" altLang="fr-FR" sz="1800"/>
              <a:t> : </a:t>
            </a:r>
            <a:r>
              <a:rPr lang="fr-FR" altLang="fr-FR" sz="1800">
                <a:effectLst>
                  <a:outerShdw blurRad="38100" dist="38100" dir="2700000" algn="tl">
                    <a:srgbClr val="FFFFFF"/>
                  </a:outerShdw>
                </a:effectLst>
              </a:rPr>
              <a:t>Me Safia AIT, Mr Jordan TURPIN</a:t>
            </a:r>
            <a:endParaRPr lang="fr-FR" altLang="fr-FR" sz="1800"/>
          </a:p>
          <a:p>
            <a:r>
              <a:rPr lang="fr-FR" altLang="fr-FR" sz="1800" i="1"/>
              <a:t>Techniciennes</a:t>
            </a:r>
            <a:r>
              <a:rPr lang="fr-FR" altLang="fr-FR" sz="1800"/>
              <a:t> : </a:t>
            </a:r>
            <a:r>
              <a:rPr lang="fr-FR" altLang="fr-FR" sz="1800">
                <a:effectLst>
                  <a:outerShdw blurRad="38100" dist="38100" dir="2700000" algn="tl">
                    <a:srgbClr val="FFFFFF"/>
                  </a:outerShdw>
                </a:effectLst>
              </a:rPr>
              <a:t>Me Vanessa NIRDE, Me Sabrina BOUCHEZ</a:t>
            </a:r>
            <a:endParaRPr lang="fr-FR" altLang="fr-FR" sz="1800"/>
          </a:p>
        </p:txBody>
      </p:sp>
      <p:pic>
        <p:nvPicPr>
          <p:cNvPr id="61443" name="Picture 6">
            <a:extLst>
              <a:ext uri="{FF2B5EF4-FFF2-40B4-BE49-F238E27FC236}">
                <a16:creationId xmlns:a16="http://schemas.microsoft.com/office/drawing/2014/main" id="{959DC78D-FC8E-27D8-1BE6-3B91434C2BE0}"/>
              </a:ext>
            </a:extLst>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6553200" y="1828800"/>
            <a:ext cx="2133600" cy="1925638"/>
          </a:xfrm>
          <a:prstGeom prst="rect">
            <a:avLst/>
          </a:prstGeom>
          <a:noFill/>
          <a:ln w="127000" cap="sq">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2" name="Image 1" descr="Tableau dissection.jpg">
            <a:extLst>
              <a:ext uri="{FF2B5EF4-FFF2-40B4-BE49-F238E27FC236}">
                <a16:creationId xmlns:a16="http://schemas.microsoft.com/office/drawing/2014/main" id="{E46CE356-1D9B-793C-66C3-BDE46C9F8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828800"/>
            <a:ext cx="2520280" cy="1889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a:extLst>
              <a:ext uri="{FF2B5EF4-FFF2-40B4-BE49-F238E27FC236}">
                <a16:creationId xmlns:a16="http://schemas.microsoft.com/office/drawing/2014/main" id="{B9EB188F-C48A-F096-A5E1-6BCCF4F2DDD2}"/>
              </a:ext>
            </a:extLst>
          </p:cNvPr>
          <p:cNvPicPr>
            <a:picLocks noChangeAspect="1"/>
          </p:cNvPicPr>
          <p:nvPr/>
        </p:nvPicPr>
        <p:blipFill>
          <a:blip r:embed="rId5"/>
          <a:stretch>
            <a:fillRect/>
          </a:stretch>
        </p:blipFill>
        <p:spPr>
          <a:xfrm>
            <a:off x="3733800" y="1828800"/>
            <a:ext cx="2453484" cy="184011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a:extLst>
              <a:ext uri="{FF2B5EF4-FFF2-40B4-BE49-F238E27FC236}">
                <a16:creationId xmlns:a16="http://schemas.microsoft.com/office/drawing/2014/main" id="{2DF9B0A2-18C7-C922-D0B4-5D90CF82ECCF}"/>
              </a:ext>
            </a:extLst>
          </p:cNvPr>
          <p:cNvSpPr>
            <a:spLocks noChangeArrowheads="1"/>
          </p:cNvSpPr>
          <p:nvPr/>
        </p:nvSpPr>
        <p:spPr bwMode="auto">
          <a:xfrm>
            <a:off x="609600" y="1828800"/>
            <a:ext cx="7543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fr-FR" altLang="fr-FR" sz="2800"/>
              <a:t> Anatomie macroscopique descriptive</a:t>
            </a:r>
          </a:p>
          <a:p>
            <a:pPr>
              <a:buFontTx/>
              <a:buChar char="•"/>
            </a:pPr>
            <a:r>
              <a:rPr lang="fr-FR" altLang="fr-FR" sz="2800"/>
              <a:t> Anatomie  microscopique</a:t>
            </a:r>
          </a:p>
          <a:p>
            <a:pPr>
              <a:buFontTx/>
              <a:buChar char="•"/>
            </a:pPr>
            <a:endParaRPr lang="fr-FR" altLang="fr-FR" sz="2800"/>
          </a:p>
          <a:p>
            <a:pPr>
              <a:buFontTx/>
              <a:buChar char="•"/>
            </a:pPr>
            <a:r>
              <a:rPr lang="fr-FR" altLang="fr-FR" sz="2800"/>
              <a:t> Anatomie topographique (régionale)</a:t>
            </a:r>
          </a:p>
          <a:p>
            <a:pPr>
              <a:buFontTx/>
              <a:buChar char="•"/>
            </a:pPr>
            <a:r>
              <a:rPr lang="fr-FR" altLang="fr-FR" sz="2800"/>
              <a:t> Anatomie des appareils</a:t>
            </a:r>
          </a:p>
          <a:p>
            <a:pPr>
              <a:buFontTx/>
              <a:buChar char="•"/>
            </a:pPr>
            <a:endParaRPr lang="fr-FR" altLang="fr-FR" sz="2800"/>
          </a:p>
          <a:p>
            <a:pPr>
              <a:buFontTx/>
              <a:buChar char="•"/>
            </a:pPr>
            <a:r>
              <a:rPr lang="fr-FR" altLang="fr-FR" sz="2800"/>
              <a:t> Anatomie fonctionnelle</a:t>
            </a:r>
          </a:p>
          <a:p>
            <a:pPr>
              <a:buFontTx/>
              <a:buChar char="•"/>
            </a:pPr>
            <a:r>
              <a:rPr lang="fr-FR" altLang="fr-FR" sz="2800"/>
              <a:t> Anatomie clinique</a:t>
            </a:r>
          </a:p>
          <a:p>
            <a:pPr>
              <a:buFontTx/>
              <a:buChar char="•"/>
            </a:pPr>
            <a:endParaRPr lang="fr-FR" altLang="fr-FR" sz="2800"/>
          </a:p>
          <a:p>
            <a:pPr>
              <a:buFontTx/>
              <a:buChar char="•"/>
            </a:pPr>
            <a:r>
              <a:rPr lang="fr-FR" altLang="fr-FR" sz="2800"/>
              <a:t> Anatomie comparée (inter espèces)</a:t>
            </a:r>
          </a:p>
          <a:p>
            <a:pPr>
              <a:buFontTx/>
              <a:buChar char="•"/>
            </a:pPr>
            <a:r>
              <a:rPr lang="fr-FR" altLang="fr-FR" sz="2800"/>
              <a:t> Phylogénèse (évolution des espèces)</a:t>
            </a:r>
          </a:p>
        </p:txBody>
      </p:sp>
      <p:sp>
        <p:nvSpPr>
          <p:cNvPr id="32770" name="Rectangle 2">
            <a:extLst>
              <a:ext uri="{FF2B5EF4-FFF2-40B4-BE49-F238E27FC236}">
                <a16:creationId xmlns:a16="http://schemas.microsoft.com/office/drawing/2014/main" id="{34EB86AE-2F2E-5969-42A0-52BEFAA75621}"/>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4400">
                <a:solidFill>
                  <a:srgbClr val="660066"/>
                </a:solidFill>
                <a:latin typeface="Times Roman" pitchFamily="2" charset="0"/>
              </a:rPr>
              <a:t>Anatomie</a:t>
            </a:r>
            <a:br>
              <a:rPr lang="fr-FR" altLang="fr-FR" sz="4400">
                <a:solidFill>
                  <a:srgbClr val="660066"/>
                </a:solidFill>
                <a:latin typeface="Times Roman" pitchFamily="2" charset="0"/>
              </a:rPr>
            </a:br>
            <a:r>
              <a:rPr lang="fr-FR" altLang="fr-FR" sz="4000" i="1">
                <a:solidFill>
                  <a:srgbClr val="660066"/>
                </a:solidFill>
                <a:latin typeface="Times Roman" pitchFamily="2" charset="0"/>
              </a:rPr>
              <a:t>Définitions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C3FD3379-2E85-BD27-1BED-9177E7CEDDFD}"/>
              </a:ext>
            </a:extLst>
          </p:cNvPr>
          <p:cNvSpPr>
            <a:spLocks noGrp="1" noChangeArrowheads="1"/>
          </p:cNvSpPr>
          <p:nvPr>
            <p:ph type="ctrTitle"/>
          </p:nvPr>
        </p:nvSpPr>
        <p:spPr>
          <a:xfrm>
            <a:off x="-152400" y="-76200"/>
            <a:ext cx="9296400" cy="1203325"/>
          </a:xfrm>
        </p:spPr>
        <p:txBody>
          <a:bodyPr>
            <a:normAutofit/>
          </a:bodyPr>
          <a:lstStyle/>
          <a:p>
            <a:pPr eaLnBrk="1" hangingPunct="1"/>
            <a:r>
              <a:rPr lang="fr-FR" altLang="fr-FR">
                <a:solidFill>
                  <a:srgbClr val="660066"/>
                </a:solidFill>
                <a:latin typeface="Times New Roman" panose="02020603050405020304" pitchFamily="18" charset="0"/>
                <a:ea typeface="ＭＳ Ｐゴシック" panose="020B0600070205080204" pitchFamily="34" charset="-128"/>
              </a:rPr>
              <a:t>Position anatomique de référence</a:t>
            </a:r>
          </a:p>
        </p:txBody>
      </p:sp>
      <p:sp>
        <p:nvSpPr>
          <p:cNvPr id="234499" name="Rectangle 3">
            <a:extLst>
              <a:ext uri="{FF2B5EF4-FFF2-40B4-BE49-F238E27FC236}">
                <a16:creationId xmlns:a16="http://schemas.microsoft.com/office/drawing/2014/main" id="{C394316A-8C6F-A561-A8F1-2AA0EADB62F0}"/>
              </a:ext>
            </a:extLst>
          </p:cNvPr>
          <p:cNvSpPr>
            <a:spLocks noChangeArrowheads="1"/>
          </p:cNvSpPr>
          <p:nvPr/>
        </p:nvSpPr>
        <p:spPr bwMode="auto">
          <a:xfrm>
            <a:off x="2590800" y="914400"/>
            <a:ext cx="6553200" cy="5016500"/>
          </a:xfrm>
          <a:prstGeom prst="rect">
            <a:avLst/>
          </a:prstGeom>
          <a:noFill/>
          <a:ln w="9525">
            <a:noFill/>
            <a:miter lim="800000"/>
            <a:headEnd/>
            <a:tailEnd/>
          </a:ln>
          <a:effec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b="1"/>
              <a:t>Corps humain:</a:t>
            </a:r>
          </a:p>
          <a:p>
            <a:pPr eaLnBrk="1" hangingPunct="1"/>
            <a:endParaRPr lang="fr-FR" altLang="fr-FR" sz="2800" b="1"/>
          </a:p>
          <a:p>
            <a:pPr eaLnBrk="1" hangingPunct="1">
              <a:buFontTx/>
              <a:buChar char="-"/>
            </a:pPr>
            <a:r>
              <a:rPr lang="fr-FR" altLang="fr-FR"/>
              <a:t> DEBOUT</a:t>
            </a:r>
          </a:p>
          <a:p>
            <a:pPr eaLnBrk="1" hangingPunct="1">
              <a:buFontTx/>
              <a:buChar char="-"/>
            </a:pPr>
            <a:r>
              <a:rPr lang="fr-FR" altLang="fr-FR"/>
              <a:t> Regard horizontal tourné vers l'avant, perpendiculaire au grand axe du corps.</a:t>
            </a:r>
          </a:p>
          <a:p>
            <a:pPr eaLnBrk="1" hangingPunct="1"/>
            <a:endParaRPr lang="fr-FR" altLang="fr-FR"/>
          </a:p>
          <a:p>
            <a:pPr eaLnBrk="1" hangingPunct="1">
              <a:buFontTx/>
              <a:buChar char="-"/>
            </a:pPr>
            <a:r>
              <a:rPr lang="fr-FR" altLang="fr-FR"/>
              <a:t> Bras pendant le long du corps</a:t>
            </a:r>
          </a:p>
          <a:p>
            <a:pPr eaLnBrk="1" hangingPunct="1">
              <a:buFontTx/>
              <a:buChar char="-"/>
            </a:pPr>
            <a:r>
              <a:rPr lang="fr-FR" altLang="fr-FR"/>
              <a:t> Avant-bras et mains en supination (main ouverte, paume vers l</a:t>
            </a:r>
            <a:r>
              <a:rPr lang="ja-JP" altLang="fr-FR"/>
              <a:t>’</a:t>
            </a:r>
            <a:r>
              <a:rPr lang="fr-FR" altLang="ja-JP"/>
              <a:t>avant, pouce à l</a:t>
            </a:r>
            <a:r>
              <a:rPr lang="fr-FR" altLang="fr-FR"/>
              <a:t>’</a:t>
            </a:r>
            <a:r>
              <a:rPr lang="fr-FR" altLang="ja-JP"/>
              <a:t>extérieur, doigts pointant vers le bas).</a:t>
            </a:r>
          </a:p>
          <a:p>
            <a:pPr eaLnBrk="1" hangingPunct="1"/>
            <a:endParaRPr lang="fr-FR" altLang="fr-FR"/>
          </a:p>
          <a:p>
            <a:pPr eaLnBrk="1" hangingPunct="1"/>
            <a:r>
              <a:rPr lang="fr-FR" altLang="fr-FR"/>
              <a:t>- Jambes tendues, talons unis, pieds joints posés sur le sol</a:t>
            </a:r>
          </a:p>
        </p:txBody>
      </p:sp>
      <p:graphicFrame>
        <p:nvGraphicFramePr>
          <p:cNvPr id="34819" name="Object 4">
            <a:extLst>
              <a:ext uri="{FF2B5EF4-FFF2-40B4-BE49-F238E27FC236}">
                <a16:creationId xmlns:a16="http://schemas.microsoft.com/office/drawing/2014/main" id="{11DDDBC6-1E19-60F7-EB46-E23B1B445881}"/>
              </a:ext>
            </a:extLst>
          </p:cNvPr>
          <p:cNvGraphicFramePr>
            <a:graphicFrameLocks noChangeAspect="1"/>
          </p:cNvGraphicFramePr>
          <p:nvPr/>
        </p:nvGraphicFramePr>
        <p:xfrm>
          <a:off x="0" y="990600"/>
          <a:ext cx="2241550" cy="5867400"/>
        </p:xfrm>
        <a:graphic>
          <a:graphicData uri="http://schemas.openxmlformats.org/presentationml/2006/ole">
            <mc:AlternateContent xmlns:mc="http://schemas.openxmlformats.org/markup-compatibility/2006">
              <mc:Choice xmlns:v="urn:schemas-microsoft-com:vml" Requires="v">
                <p:oleObj name="Image" r:id="rId3" imgW="996950" imgH="2317750" progId="Photoshop.Image.4">
                  <p:embed/>
                </p:oleObj>
              </mc:Choice>
              <mc:Fallback>
                <p:oleObj name="Image" r:id="rId3" imgW="996950" imgH="2317750" progId="Photoshop.Image.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22415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460" name="Line 5">
            <a:extLst>
              <a:ext uri="{FF2B5EF4-FFF2-40B4-BE49-F238E27FC236}">
                <a16:creationId xmlns:a16="http://schemas.microsoft.com/office/drawing/2014/main" id="{B38624D5-B028-CD97-6983-7CCFF1409197}"/>
              </a:ext>
            </a:extLst>
          </p:cNvPr>
          <p:cNvSpPr>
            <a:spLocks noChangeShapeType="1"/>
          </p:cNvSpPr>
          <p:nvPr/>
        </p:nvSpPr>
        <p:spPr bwMode="auto">
          <a:xfrm flipH="1" flipV="1">
            <a:off x="1219200" y="1524000"/>
            <a:ext cx="1371600" cy="914400"/>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a:defRPr/>
            </a:pPr>
            <a:endParaRPr lang="fr-FR">
              <a:ln>
                <a:solidFill>
                  <a:srgbClr val="FF0000"/>
                </a:solidFill>
              </a:ln>
              <a:latin typeface="Times New Roman" charset="0"/>
              <a:ea typeface="ＭＳ Ｐゴシック" charset="0"/>
              <a:cs typeface="ＭＳ Ｐゴシック" charset="0"/>
            </a:endParaRPr>
          </a:p>
        </p:txBody>
      </p:sp>
      <p:sp>
        <p:nvSpPr>
          <p:cNvPr id="34821" name="Line 6">
            <a:extLst>
              <a:ext uri="{FF2B5EF4-FFF2-40B4-BE49-F238E27FC236}">
                <a16:creationId xmlns:a16="http://schemas.microsoft.com/office/drawing/2014/main" id="{35F6B041-8D93-707B-49A9-1BFC08C956F9}"/>
              </a:ext>
            </a:extLst>
          </p:cNvPr>
          <p:cNvSpPr>
            <a:spLocks noChangeShapeType="1"/>
          </p:cNvSpPr>
          <p:nvPr/>
        </p:nvSpPr>
        <p:spPr bwMode="auto">
          <a:xfrm flipH="1" flipV="1">
            <a:off x="1752600" y="2971800"/>
            <a:ext cx="83820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22" name="Line 7">
            <a:extLst>
              <a:ext uri="{FF2B5EF4-FFF2-40B4-BE49-F238E27FC236}">
                <a16:creationId xmlns:a16="http://schemas.microsoft.com/office/drawing/2014/main" id="{9FE5B5AF-0446-9446-F580-79988E25F005}"/>
              </a:ext>
            </a:extLst>
          </p:cNvPr>
          <p:cNvSpPr>
            <a:spLocks noChangeShapeType="1"/>
          </p:cNvSpPr>
          <p:nvPr/>
        </p:nvSpPr>
        <p:spPr bwMode="auto">
          <a:xfrm flipH="1" flipV="1">
            <a:off x="1905000" y="3810000"/>
            <a:ext cx="685800" cy="76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4823" name="Line 9">
            <a:extLst>
              <a:ext uri="{FF2B5EF4-FFF2-40B4-BE49-F238E27FC236}">
                <a16:creationId xmlns:a16="http://schemas.microsoft.com/office/drawing/2014/main" id="{8FCC1E8D-C0E7-B2A0-7723-320DBC017D20}"/>
              </a:ext>
            </a:extLst>
          </p:cNvPr>
          <p:cNvSpPr>
            <a:spLocks noChangeShapeType="1"/>
          </p:cNvSpPr>
          <p:nvPr/>
        </p:nvSpPr>
        <p:spPr bwMode="auto">
          <a:xfrm flipH="1">
            <a:off x="1295400" y="5486400"/>
            <a:ext cx="1371600" cy="990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Qualificatif">
            <a:extLst>
              <a:ext uri="{FF2B5EF4-FFF2-40B4-BE49-F238E27FC236}">
                <a16:creationId xmlns:a16="http://schemas.microsoft.com/office/drawing/2014/main" id="{7B1DE970-F930-6619-82E0-9271EEA4A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638" b="3192"/>
          <a:stretch>
            <a:fillRect/>
          </a:stretch>
        </p:blipFill>
        <p:spPr bwMode="auto">
          <a:xfrm>
            <a:off x="1524000" y="-23813"/>
            <a:ext cx="7620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36547" name="Rectangle 3">
            <a:extLst>
              <a:ext uri="{FF2B5EF4-FFF2-40B4-BE49-F238E27FC236}">
                <a16:creationId xmlns:a16="http://schemas.microsoft.com/office/drawing/2014/main" id="{977E3976-EE12-40BD-4BE6-19041C121198}"/>
              </a:ext>
            </a:extLst>
          </p:cNvPr>
          <p:cNvSpPr>
            <a:spLocks noGrp="1" noChangeArrowheads="1"/>
          </p:cNvSpPr>
          <p:nvPr>
            <p:ph type="ctrTitle"/>
          </p:nvPr>
        </p:nvSpPr>
        <p:spPr>
          <a:xfrm>
            <a:off x="0" y="0"/>
            <a:ext cx="3505200" cy="860425"/>
          </a:xfrm>
        </p:spPr>
        <p:txBody>
          <a:bodyPr>
            <a:normAutofit/>
          </a:bodyPr>
          <a:lstStyle/>
          <a:p>
            <a:pPr eaLnBrk="1" hangingPunct="1"/>
            <a:r>
              <a:rPr lang="fr-FR" altLang="fr-FR">
                <a:solidFill>
                  <a:srgbClr val="660066"/>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Terminologie</a:t>
            </a:r>
          </a:p>
        </p:txBody>
      </p:sp>
      <p:sp>
        <p:nvSpPr>
          <p:cNvPr id="2" name="Rectangle 1">
            <a:extLst>
              <a:ext uri="{FF2B5EF4-FFF2-40B4-BE49-F238E27FC236}">
                <a16:creationId xmlns:a16="http://schemas.microsoft.com/office/drawing/2014/main" id="{EC382456-7C41-028C-C66D-CE53440A68D2}"/>
              </a:ext>
            </a:extLst>
          </p:cNvPr>
          <p:cNvSpPr/>
          <p:nvPr/>
        </p:nvSpPr>
        <p:spPr>
          <a:xfrm>
            <a:off x="3810000" y="2286000"/>
            <a:ext cx="76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6868" name="ZoneTexte 2">
            <a:extLst>
              <a:ext uri="{FF2B5EF4-FFF2-40B4-BE49-F238E27FC236}">
                <a16:creationId xmlns:a16="http://schemas.microsoft.com/office/drawing/2014/main" id="{7AEE4F5C-6DD7-DEA6-868C-4EA2C3C7F011}"/>
              </a:ext>
            </a:extLst>
          </p:cNvPr>
          <p:cNvSpPr txBox="1">
            <a:spLocks noChangeArrowheads="1"/>
          </p:cNvSpPr>
          <p:nvPr/>
        </p:nvSpPr>
        <p:spPr bwMode="auto">
          <a:xfrm>
            <a:off x="152400" y="914400"/>
            <a:ext cx="373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a:t>Lateral = externe</a:t>
            </a:r>
          </a:p>
          <a:p>
            <a:pPr eaLnBrk="1" hangingPunct="1"/>
            <a:r>
              <a:rPr lang="fr-FR" altLang="fr-FR" sz="2800"/>
              <a:t>Medial = interne</a:t>
            </a:r>
          </a:p>
          <a:p>
            <a:pPr eaLnBrk="1" hangingPunct="1"/>
            <a:r>
              <a:rPr lang="fr-FR" altLang="fr-FR" sz="2800"/>
              <a:t>Médian = sur l</a:t>
            </a:r>
            <a:r>
              <a:rPr lang="ja-JP" altLang="fr-FR" sz="2800"/>
              <a:t>’</a:t>
            </a:r>
            <a:r>
              <a:rPr lang="fr-FR" altLang="ja-JP" sz="2800"/>
              <a:t>axe</a:t>
            </a:r>
            <a:endParaRPr lang="fr-FR" altLang="fr-FR" sz="2800"/>
          </a:p>
        </p:txBody>
      </p:sp>
      <p:sp>
        <p:nvSpPr>
          <p:cNvPr id="36869" name="Rectangle 3">
            <a:extLst>
              <a:ext uri="{FF2B5EF4-FFF2-40B4-BE49-F238E27FC236}">
                <a16:creationId xmlns:a16="http://schemas.microsoft.com/office/drawing/2014/main" id="{FFC37F64-74CE-0C91-B7F5-E36C89C87A4A}"/>
              </a:ext>
            </a:extLst>
          </p:cNvPr>
          <p:cNvSpPr>
            <a:spLocks noChangeArrowheads="1"/>
          </p:cNvSpPr>
          <p:nvPr/>
        </p:nvSpPr>
        <p:spPr bwMode="auto">
          <a:xfrm>
            <a:off x="3352800" y="2433638"/>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800" b="1">
                <a:solidFill>
                  <a:srgbClr val="A60100"/>
                </a:solidFill>
              </a:rPr>
              <a:t>Media</a:t>
            </a:r>
            <a:r>
              <a:rPr lang="fr-FR" altLang="fr-FR" sz="1800"/>
              <a:t>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3334C3DF-A6A3-8384-8BA0-DB2F2C4DA8F2}"/>
              </a:ext>
            </a:extLst>
          </p:cNvPr>
          <p:cNvSpPr>
            <a:spLocks noGrp="1" noChangeArrowheads="1"/>
          </p:cNvSpPr>
          <p:nvPr>
            <p:ph type="ctrTitle"/>
          </p:nvPr>
        </p:nvSpPr>
        <p:spPr>
          <a:xfrm>
            <a:off x="609600" y="-381000"/>
            <a:ext cx="7772400" cy="1470025"/>
          </a:xfrm>
        </p:spPr>
        <p:txBody>
          <a:bodyPr rtlCol="0">
            <a:normAutofit/>
          </a:bodyPr>
          <a:lstStyle/>
          <a:p>
            <a:pPr eaLnBrk="1" fontAlgn="auto" hangingPunct="1">
              <a:spcAft>
                <a:spcPts val="0"/>
              </a:spcAft>
              <a:defRPr/>
            </a:pPr>
            <a:r>
              <a:rPr lang="fr-FR" dirty="0">
                <a:solidFill>
                  <a:srgbClr val="660066"/>
                </a:solidFill>
                <a:latin typeface="Times New Roman" charset="0"/>
                <a:ea typeface="+mj-ea"/>
                <a:cs typeface="+mj-cs"/>
              </a:rPr>
              <a:t>Plans de coupe</a:t>
            </a:r>
          </a:p>
        </p:txBody>
      </p:sp>
      <p:pic>
        <p:nvPicPr>
          <p:cNvPr id="38914" name="Picture 3" descr="debuter_planscoupes">
            <a:extLst>
              <a:ext uri="{FF2B5EF4-FFF2-40B4-BE49-F238E27FC236}">
                <a16:creationId xmlns:a16="http://schemas.microsoft.com/office/drawing/2014/main" id="{58DE4EFC-2ECB-02D8-5E5A-4DBD0B30E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334" t="14999" r="20000" b="16251"/>
          <a:stretch>
            <a:fillRect/>
          </a:stretch>
        </p:blipFill>
        <p:spPr bwMode="auto">
          <a:xfrm>
            <a:off x="152400" y="762000"/>
            <a:ext cx="36258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Text Box 4">
            <a:extLst>
              <a:ext uri="{FF2B5EF4-FFF2-40B4-BE49-F238E27FC236}">
                <a16:creationId xmlns:a16="http://schemas.microsoft.com/office/drawing/2014/main" id="{1F20E833-A623-B20F-164C-F1093633428C}"/>
              </a:ext>
            </a:extLst>
          </p:cNvPr>
          <p:cNvSpPr txBox="1">
            <a:spLocks noChangeArrowheads="1"/>
          </p:cNvSpPr>
          <p:nvPr/>
        </p:nvSpPr>
        <p:spPr bwMode="auto">
          <a:xfrm>
            <a:off x="3962400" y="3886200"/>
            <a:ext cx="4910138" cy="22463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b="1"/>
              <a:t>3 plans orthogonaux :</a:t>
            </a:r>
          </a:p>
          <a:p>
            <a:pPr eaLnBrk="1" hangingPunct="1"/>
            <a:endParaRPr lang="fr-FR" altLang="fr-FR" sz="2800"/>
          </a:p>
          <a:p>
            <a:pPr eaLnBrk="1" hangingPunct="1">
              <a:buFontTx/>
              <a:buChar char="-"/>
            </a:pPr>
            <a:r>
              <a:rPr lang="fr-FR" altLang="fr-FR" sz="2800"/>
              <a:t> Axial= transverse ou horizontal</a:t>
            </a:r>
          </a:p>
          <a:p>
            <a:pPr eaLnBrk="1" hangingPunct="1">
              <a:buFontTx/>
              <a:buChar char="-"/>
            </a:pPr>
            <a:r>
              <a:rPr lang="fr-FR" altLang="fr-FR" sz="2800"/>
              <a:t> Sagittal = antéro-postérieur</a:t>
            </a:r>
          </a:p>
          <a:p>
            <a:pPr eaLnBrk="1" hangingPunct="1">
              <a:buFontTx/>
              <a:buChar char="-"/>
            </a:pPr>
            <a:r>
              <a:rPr lang="fr-FR" altLang="fr-FR" sz="2800"/>
              <a:t> Frontal = coronal</a:t>
            </a:r>
          </a:p>
        </p:txBody>
      </p:sp>
      <p:sp>
        <p:nvSpPr>
          <p:cNvPr id="5" name="Text Box 4">
            <a:extLst>
              <a:ext uri="{FF2B5EF4-FFF2-40B4-BE49-F238E27FC236}">
                <a16:creationId xmlns:a16="http://schemas.microsoft.com/office/drawing/2014/main" id="{1106071B-E1A9-9F21-C35D-2C95ADB281D4}"/>
              </a:ext>
            </a:extLst>
          </p:cNvPr>
          <p:cNvSpPr txBox="1">
            <a:spLocks noChangeArrowheads="1"/>
          </p:cNvSpPr>
          <p:nvPr/>
        </p:nvSpPr>
        <p:spPr bwMode="auto">
          <a:xfrm>
            <a:off x="4038600" y="914400"/>
            <a:ext cx="4327525" cy="22463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b="1"/>
              <a:t>3 axes :</a:t>
            </a:r>
          </a:p>
          <a:p>
            <a:pPr eaLnBrk="1" hangingPunct="1"/>
            <a:endParaRPr lang="fr-FR" altLang="fr-FR" sz="2800"/>
          </a:p>
          <a:p>
            <a:pPr eaLnBrk="1" hangingPunct="1">
              <a:buFontTx/>
              <a:buChar char="-"/>
            </a:pPr>
            <a:r>
              <a:rPr lang="fr-FR" altLang="fr-FR" sz="2800"/>
              <a:t> Horizontal</a:t>
            </a:r>
          </a:p>
          <a:p>
            <a:pPr eaLnBrk="1" hangingPunct="1">
              <a:buFontTx/>
              <a:buChar char="-"/>
            </a:pPr>
            <a:r>
              <a:rPr lang="fr-FR" altLang="fr-FR" sz="2800"/>
              <a:t> Sagittal = antéro-postérieur</a:t>
            </a:r>
          </a:p>
          <a:p>
            <a:pPr eaLnBrk="1" hangingPunct="1">
              <a:buFontTx/>
              <a:buChar char="-"/>
            </a:pPr>
            <a:r>
              <a:rPr lang="fr-FR" altLang="fr-FR" sz="2800"/>
              <a:t> Longitudinal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2" name="Object 2">
            <a:extLst>
              <a:ext uri="{FF2B5EF4-FFF2-40B4-BE49-F238E27FC236}">
                <a16:creationId xmlns:a16="http://schemas.microsoft.com/office/drawing/2014/main" id="{79A7A704-050D-5F60-CEB1-A44F4ADF5E20}"/>
              </a:ext>
            </a:extLst>
          </p:cNvPr>
          <p:cNvGraphicFramePr>
            <a:graphicFrameLocks noChangeAspect="1"/>
          </p:cNvGraphicFramePr>
          <p:nvPr/>
        </p:nvGraphicFramePr>
        <p:xfrm>
          <a:off x="5961063" y="914400"/>
          <a:ext cx="2287587" cy="5791200"/>
        </p:xfrm>
        <a:graphic>
          <a:graphicData uri="http://schemas.openxmlformats.org/presentationml/2006/ole">
            <mc:AlternateContent xmlns:mc="http://schemas.openxmlformats.org/markup-compatibility/2006">
              <mc:Choice xmlns:v="urn:schemas-microsoft-com:vml" Requires="v">
                <p:oleObj name="Image" r:id="rId3" imgW="1066800" imgH="2400300" progId="Photoshop.Image.4">
                  <p:embed/>
                </p:oleObj>
              </mc:Choice>
              <mc:Fallback>
                <p:oleObj name="Image" r:id="rId3" imgW="1066800" imgH="2400300" progId="Photoshop.Image.4">
                  <p:embed/>
                  <p:pic>
                    <p:nvPicPr>
                      <p:cNvPr id="0" name="Object 2"/>
                      <p:cNvPicPr>
                        <a:picLocks noChangeAspect="1" noChangeArrowheads="1"/>
                      </p:cNvPicPr>
                      <p:nvPr/>
                    </p:nvPicPr>
                    <p:blipFill>
                      <a:blip r:embed="rId4">
                        <a:clrChange>
                          <a:clrFrom>
                            <a:srgbClr val="310FDD"/>
                          </a:clrFrom>
                          <a:clrTo>
                            <a:srgbClr val="310FDD">
                              <a:alpha val="0"/>
                            </a:srgbClr>
                          </a:clrTo>
                        </a:clrChange>
                        <a:extLst>
                          <a:ext uri="{28A0092B-C50C-407E-A947-70E740481C1C}">
                            <a14:useLocalDpi xmlns:a14="http://schemas.microsoft.com/office/drawing/2010/main" val="0"/>
                          </a:ext>
                        </a:extLst>
                      </a:blip>
                      <a:srcRect/>
                      <a:stretch>
                        <a:fillRect/>
                      </a:stretch>
                    </p:blipFill>
                    <p:spPr bwMode="auto">
                      <a:xfrm>
                        <a:off x="5961063" y="914400"/>
                        <a:ext cx="228758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0644" name="Text Box 4">
            <a:extLst>
              <a:ext uri="{FF2B5EF4-FFF2-40B4-BE49-F238E27FC236}">
                <a16:creationId xmlns:a16="http://schemas.microsoft.com/office/drawing/2014/main" id="{28762444-5938-4558-1742-6F2589649469}"/>
              </a:ext>
            </a:extLst>
          </p:cNvPr>
          <p:cNvSpPr txBox="1">
            <a:spLocks noChangeArrowheads="1"/>
          </p:cNvSpPr>
          <p:nvPr/>
        </p:nvSpPr>
        <p:spPr bwMode="auto">
          <a:xfrm>
            <a:off x="96838" y="685800"/>
            <a:ext cx="5953125" cy="1077913"/>
          </a:xfrm>
          <a:prstGeom prst="rect">
            <a:avLst/>
          </a:prstGeom>
          <a:noFill/>
          <a:ln w="9525">
            <a:noFill/>
            <a:miter lim="800000"/>
            <a:headEnd/>
            <a:tailEnd/>
          </a:ln>
          <a:effectLst/>
        </p:spPr>
        <p:txBody>
          <a:bodyPr wrap="non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defRPr/>
            </a:pPr>
            <a:r>
              <a:rPr lang="en-GB" sz="3200" dirty="0">
                <a:solidFill>
                  <a:srgbClr val="660066"/>
                </a:solidFill>
              </a:rPr>
              <a:t>PLAN AXIAL </a:t>
            </a:r>
            <a:r>
              <a:rPr lang="en-GB" sz="3200" dirty="0" err="1">
                <a:solidFill>
                  <a:srgbClr val="660066"/>
                </a:solidFill>
              </a:rPr>
              <a:t>ou</a:t>
            </a:r>
            <a:r>
              <a:rPr lang="en-GB" sz="3200" dirty="0">
                <a:solidFill>
                  <a:srgbClr val="660066"/>
                </a:solidFill>
              </a:rPr>
              <a:t>  TRANSVERSE</a:t>
            </a:r>
          </a:p>
          <a:p>
            <a:pPr algn="ctr">
              <a:defRPr/>
            </a:pPr>
            <a:r>
              <a:rPr lang="en-GB" sz="3200" dirty="0" err="1">
                <a:solidFill>
                  <a:srgbClr val="660066"/>
                </a:solidFill>
              </a:rPr>
              <a:t>ou</a:t>
            </a:r>
            <a:r>
              <a:rPr lang="en-GB" sz="3200" dirty="0">
                <a:solidFill>
                  <a:srgbClr val="660066"/>
                </a:solidFill>
              </a:rPr>
              <a:t> HORIZONTAL</a:t>
            </a:r>
          </a:p>
        </p:txBody>
      </p:sp>
      <p:graphicFrame>
        <p:nvGraphicFramePr>
          <p:cNvPr id="240645" name="Object 5">
            <a:extLst>
              <a:ext uri="{FF2B5EF4-FFF2-40B4-BE49-F238E27FC236}">
                <a16:creationId xmlns:a16="http://schemas.microsoft.com/office/drawing/2014/main" id="{08094BA9-EBCF-3EB4-57A5-EB8A685780B1}"/>
              </a:ext>
            </a:extLst>
          </p:cNvPr>
          <p:cNvGraphicFramePr>
            <a:graphicFrameLocks noChangeAspect="1"/>
          </p:cNvGraphicFramePr>
          <p:nvPr/>
        </p:nvGraphicFramePr>
        <p:xfrm>
          <a:off x="5686425" y="914400"/>
          <a:ext cx="3457575" cy="5697538"/>
        </p:xfrm>
        <a:graphic>
          <a:graphicData uri="http://schemas.openxmlformats.org/presentationml/2006/ole">
            <mc:AlternateContent xmlns:mc="http://schemas.openxmlformats.org/markup-compatibility/2006">
              <mc:Choice xmlns:v="urn:schemas-microsoft-com:vml" Requires="v">
                <p:oleObj name="Image" r:id="rId5" imgW="1600200" imgH="2343150" progId="Photoshop.Image.4">
                  <p:embed/>
                </p:oleObj>
              </mc:Choice>
              <mc:Fallback>
                <p:oleObj name="Image" r:id="rId5" imgW="1600200" imgH="2343150" progId="Photoshop.Image.4">
                  <p:embed/>
                  <p:pic>
                    <p:nvPicPr>
                      <p:cNvPr id="0" name="Object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6425" y="914400"/>
                        <a:ext cx="3457575"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0646" name="Rectangle 6">
            <a:extLst>
              <a:ext uri="{FF2B5EF4-FFF2-40B4-BE49-F238E27FC236}">
                <a16:creationId xmlns:a16="http://schemas.microsoft.com/office/drawing/2014/main" id="{7B436E40-C865-4B8A-BD45-903160DEF98F}"/>
              </a:ext>
            </a:extLst>
          </p:cNvPr>
          <p:cNvSpPr>
            <a:spLocks noChangeArrowheads="1"/>
          </p:cNvSpPr>
          <p:nvPr/>
        </p:nvSpPr>
        <p:spPr bwMode="auto">
          <a:xfrm>
            <a:off x="0" y="2514600"/>
            <a:ext cx="6019800" cy="1200150"/>
          </a:xfrm>
          <a:prstGeom prst="rect">
            <a:avLst/>
          </a:prstGeom>
          <a:noFill/>
          <a:ln w="9525">
            <a:noFill/>
            <a:miter lim="800000"/>
            <a:headEnd/>
            <a:tailEnd/>
          </a:ln>
          <a:effec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t>Sépare le corps en une partie du côté crânial et une partie du coté caudal. </a:t>
            </a:r>
          </a:p>
          <a:p>
            <a:pPr eaLnBrk="1" hangingPunct="1"/>
            <a:endParaRPr lang="fr-FR" altLang="fr-FR" b="1">
              <a:solidFill>
                <a:schemeClr val="bg1"/>
              </a:solidFill>
              <a:effectLst>
                <a:outerShdw blurRad="38100" dist="38100" dir="2700000" algn="tl">
                  <a:srgbClr val="C0C0C0"/>
                </a:outerShdw>
              </a:effectLst>
            </a:endParaRPr>
          </a:p>
        </p:txBody>
      </p:sp>
      <p:sp>
        <p:nvSpPr>
          <p:cNvPr id="240647" name="Text Box 7">
            <a:extLst>
              <a:ext uri="{FF2B5EF4-FFF2-40B4-BE49-F238E27FC236}">
                <a16:creationId xmlns:a16="http://schemas.microsoft.com/office/drawing/2014/main" id="{C3D78021-789F-D0F2-465E-4334585CDE11}"/>
              </a:ext>
            </a:extLst>
          </p:cNvPr>
          <p:cNvSpPr txBox="1">
            <a:spLocks noChangeArrowheads="1"/>
          </p:cNvSpPr>
          <p:nvPr/>
        </p:nvSpPr>
        <p:spPr bwMode="auto">
          <a:xfrm>
            <a:off x="5840413" y="228600"/>
            <a:ext cx="2492375"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solidFill>
                  <a:srgbClr val="000000"/>
                </a:solidFill>
              </a:rPr>
              <a:t>Supérieure ou crâniale </a:t>
            </a:r>
          </a:p>
          <a:p>
            <a:pPr algn="ctr" eaLnBrk="1" hangingPunct="1"/>
            <a:r>
              <a:rPr lang="fr-FR" altLang="fr-FR" sz="2000">
                <a:solidFill>
                  <a:srgbClr val="000000"/>
                </a:solidFill>
              </a:rPr>
              <a:t>ou céphalique</a:t>
            </a:r>
          </a:p>
        </p:txBody>
      </p:sp>
      <p:sp>
        <p:nvSpPr>
          <p:cNvPr id="240648" name="Text Box 8">
            <a:extLst>
              <a:ext uri="{FF2B5EF4-FFF2-40B4-BE49-F238E27FC236}">
                <a16:creationId xmlns:a16="http://schemas.microsoft.com/office/drawing/2014/main" id="{BFA25BF5-991C-D2E2-D4F9-31E16E9C5196}"/>
              </a:ext>
            </a:extLst>
          </p:cNvPr>
          <p:cNvSpPr txBox="1">
            <a:spLocks noChangeArrowheads="1"/>
          </p:cNvSpPr>
          <p:nvPr/>
        </p:nvSpPr>
        <p:spPr bwMode="auto">
          <a:xfrm>
            <a:off x="4343400" y="5105400"/>
            <a:ext cx="1524000" cy="701675"/>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solidFill>
                  <a:srgbClr val="000000"/>
                </a:solidFill>
              </a:rPr>
              <a:t>Inférieure ou caudale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500" fill="hold"/>
                                        <p:tgtEl>
                                          <p:spTgt spid="240642"/>
                                        </p:tgtEl>
                                        <p:attrNameLst>
                                          <p:attrName>ppt_w</p:attrName>
                                        </p:attrNameLst>
                                      </p:cBhvr>
                                      <p:tavLst>
                                        <p:tav tm="0">
                                          <p:val>
                                            <p:fltVal val="0"/>
                                          </p:val>
                                        </p:tav>
                                        <p:tav tm="100000">
                                          <p:val>
                                            <p:strVal val="#ppt_w"/>
                                          </p:val>
                                        </p:tav>
                                      </p:tavLst>
                                    </p:anim>
                                    <p:anim calcmode="lin" valueType="num">
                                      <p:cBhvr>
                                        <p:cTn id="8" dur="500" fill="hold"/>
                                        <p:tgtEl>
                                          <p:spTgt spid="2406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0645"/>
                                        </p:tgtEl>
                                        <p:attrNameLst>
                                          <p:attrName>style.visibility</p:attrName>
                                        </p:attrNameLst>
                                      </p:cBhvr>
                                      <p:to>
                                        <p:strVal val="visible"/>
                                      </p:to>
                                    </p:set>
                                    <p:anim calcmode="lin" valueType="num">
                                      <p:cBhvr additive="base">
                                        <p:cTn id="13" dur="500" fill="hold"/>
                                        <p:tgtEl>
                                          <p:spTgt spid="240645"/>
                                        </p:tgtEl>
                                        <p:attrNameLst>
                                          <p:attrName>ppt_x</p:attrName>
                                        </p:attrNameLst>
                                      </p:cBhvr>
                                      <p:tavLst>
                                        <p:tav tm="0">
                                          <p:val>
                                            <p:strVal val="0-#ppt_w/2"/>
                                          </p:val>
                                        </p:tav>
                                        <p:tav tm="100000">
                                          <p:val>
                                            <p:strVal val="#ppt_x"/>
                                          </p:val>
                                        </p:tav>
                                      </p:tavLst>
                                    </p:anim>
                                    <p:anim calcmode="lin" valueType="num">
                                      <p:cBhvr additive="base">
                                        <p:cTn id="14" dur="500" fill="hold"/>
                                        <p:tgtEl>
                                          <p:spTgt spid="2406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0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7" grpId="0"/>
      <p:bldP spid="2406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90" name="Object 2">
            <a:extLst>
              <a:ext uri="{FF2B5EF4-FFF2-40B4-BE49-F238E27FC236}">
                <a16:creationId xmlns:a16="http://schemas.microsoft.com/office/drawing/2014/main" id="{319CD2FC-493E-7E67-6A58-404EA1481780}"/>
              </a:ext>
            </a:extLst>
          </p:cNvPr>
          <p:cNvGraphicFramePr>
            <a:graphicFrameLocks noChangeAspect="1"/>
          </p:cNvGraphicFramePr>
          <p:nvPr/>
        </p:nvGraphicFramePr>
        <p:xfrm>
          <a:off x="6502400" y="838200"/>
          <a:ext cx="2287588" cy="5791200"/>
        </p:xfrm>
        <a:graphic>
          <a:graphicData uri="http://schemas.openxmlformats.org/presentationml/2006/ole">
            <mc:AlternateContent xmlns:mc="http://schemas.openxmlformats.org/markup-compatibility/2006">
              <mc:Choice xmlns:v="urn:schemas-microsoft-com:vml" Requires="v">
                <p:oleObj name="Image" r:id="rId3" imgW="1066800" imgH="2400300" progId="Photoshop.Image.4">
                  <p:embed/>
                </p:oleObj>
              </mc:Choice>
              <mc:Fallback>
                <p:oleObj name="Image" r:id="rId3" imgW="1066800" imgH="2400300" progId="Photoshop.Image.4">
                  <p:embed/>
                  <p:pic>
                    <p:nvPicPr>
                      <p:cNvPr id="0" name="Object 2"/>
                      <p:cNvPicPr>
                        <a:picLocks noChangeAspect="1" noChangeArrowheads="1"/>
                      </p:cNvPicPr>
                      <p:nvPr/>
                    </p:nvPicPr>
                    <p:blipFill>
                      <a:blip r:embed="rId4">
                        <a:clrChange>
                          <a:clrFrom>
                            <a:srgbClr val="310FDD"/>
                          </a:clrFrom>
                          <a:clrTo>
                            <a:srgbClr val="310FDD">
                              <a:alpha val="0"/>
                            </a:srgbClr>
                          </a:clrTo>
                        </a:clrChange>
                        <a:extLst>
                          <a:ext uri="{28A0092B-C50C-407E-A947-70E740481C1C}">
                            <a14:useLocalDpi xmlns:a14="http://schemas.microsoft.com/office/drawing/2010/main" val="0"/>
                          </a:ext>
                        </a:extLst>
                      </a:blip>
                      <a:srcRect/>
                      <a:stretch>
                        <a:fillRect/>
                      </a:stretch>
                    </p:blipFill>
                    <p:spPr bwMode="auto">
                      <a:xfrm>
                        <a:off x="6502400" y="838200"/>
                        <a:ext cx="228758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2691" name="Object 3">
            <a:extLst>
              <a:ext uri="{FF2B5EF4-FFF2-40B4-BE49-F238E27FC236}">
                <a16:creationId xmlns:a16="http://schemas.microsoft.com/office/drawing/2014/main" id="{C150F14C-4C03-E478-E0D9-272CAAA5B493}"/>
              </a:ext>
            </a:extLst>
          </p:cNvPr>
          <p:cNvGraphicFramePr>
            <a:graphicFrameLocks noChangeAspect="1"/>
          </p:cNvGraphicFramePr>
          <p:nvPr/>
        </p:nvGraphicFramePr>
        <p:xfrm>
          <a:off x="6172200" y="0"/>
          <a:ext cx="2351088" cy="6553200"/>
        </p:xfrm>
        <a:graphic>
          <a:graphicData uri="http://schemas.openxmlformats.org/presentationml/2006/ole">
            <mc:AlternateContent xmlns:mc="http://schemas.openxmlformats.org/markup-compatibility/2006">
              <mc:Choice xmlns:v="urn:schemas-microsoft-com:vml" Requires="v">
                <p:oleObj name="Image" r:id="rId5" imgW="1073150" imgH="2660650" progId="Photoshop.Image.4">
                  <p:embed/>
                </p:oleObj>
              </mc:Choice>
              <mc:Fallback>
                <p:oleObj name="Image" r:id="rId5" imgW="1073150" imgH="2660650" progId="Photoshop.Image.4">
                  <p:embed/>
                  <p:pic>
                    <p:nvPicPr>
                      <p:cNvPr id="0" name="Object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0"/>
                        <a:ext cx="235108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2693" name="Text Box 5">
            <a:extLst>
              <a:ext uri="{FF2B5EF4-FFF2-40B4-BE49-F238E27FC236}">
                <a16:creationId xmlns:a16="http://schemas.microsoft.com/office/drawing/2014/main" id="{11C61747-2A26-3C44-A866-0631331993AF}"/>
              </a:ext>
            </a:extLst>
          </p:cNvPr>
          <p:cNvSpPr txBox="1">
            <a:spLocks noChangeArrowheads="1"/>
          </p:cNvSpPr>
          <p:nvPr/>
        </p:nvSpPr>
        <p:spPr bwMode="auto">
          <a:xfrm>
            <a:off x="381000" y="609600"/>
            <a:ext cx="5060950" cy="584200"/>
          </a:xfrm>
          <a:prstGeom prst="rect">
            <a:avLst/>
          </a:prstGeom>
          <a:noFill/>
          <a:ln w="9525">
            <a:noFill/>
            <a:miter lim="800000"/>
            <a:headEnd/>
            <a:tailEnd/>
          </a:ln>
          <a:effectLst/>
        </p:spPr>
        <p:txBody>
          <a:bodyPr wrap="non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r>
              <a:rPr lang="en-GB" sz="3200" dirty="0">
                <a:solidFill>
                  <a:srgbClr val="660066"/>
                </a:solidFill>
              </a:rPr>
              <a:t>PLAN SAGITTAL MEDIAN</a:t>
            </a:r>
          </a:p>
        </p:txBody>
      </p:sp>
      <p:sp>
        <p:nvSpPr>
          <p:cNvPr id="242694" name="Rectangle 6">
            <a:extLst>
              <a:ext uri="{FF2B5EF4-FFF2-40B4-BE49-F238E27FC236}">
                <a16:creationId xmlns:a16="http://schemas.microsoft.com/office/drawing/2014/main" id="{84CB5647-6F33-24BA-456D-0F8733433906}"/>
              </a:ext>
            </a:extLst>
          </p:cNvPr>
          <p:cNvSpPr>
            <a:spLocks noChangeArrowheads="1"/>
          </p:cNvSpPr>
          <p:nvPr/>
        </p:nvSpPr>
        <p:spPr bwMode="auto">
          <a:xfrm>
            <a:off x="2286000" y="1981200"/>
            <a:ext cx="3543300" cy="1200150"/>
          </a:xfrm>
          <a:prstGeom prst="rect">
            <a:avLst/>
          </a:prstGeom>
          <a:noFill/>
          <a:ln w="9525">
            <a:noFill/>
            <a:miter lim="800000"/>
            <a:headEnd/>
            <a:tailEnd/>
          </a:ln>
          <a:effec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t>Sépare la moitié gauche </a:t>
            </a:r>
          </a:p>
          <a:p>
            <a:pPr eaLnBrk="1" hangingPunct="1"/>
            <a:r>
              <a:rPr lang="fr-FR" altLang="fr-FR"/>
              <a:t>de la </a:t>
            </a:r>
          </a:p>
          <a:p>
            <a:pPr eaLnBrk="1" hangingPunct="1"/>
            <a:r>
              <a:rPr lang="fr-FR" altLang="fr-FR"/>
              <a:t>moitié droite du corps </a:t>
            </a:r>
          </a:p>
        </p:txBody>
      </p:sp>
      <p:sp useBgFill="1">
        <p:nvSpPr>
          <p:cNvPr id="242695" name="Text Box 7">
            <a:extLst>
              <a:ext uri="{FF2B5EF4-FFF2-40B4-BE49-F238E27FC236}">
                <a16:creationId xmlns:a16="http://schemas.microsoft.com/office/drawing/2014/main" id="{2045B042-60D9-919D-D585-E3D15B79F4AD}"/>
              </a:ext>
            </a:extLst>
          </p:cNvPr>
          <p:cNvSpPr txBox="1">
            <a:spLocks noChangeArrowheads="1"/>
          </p:cNvSpPr>
          <p:nvPr/>
        </p:nvSpPr>
        <p:spPr bwMode="auto">
          <a:xfrm>
            <a:off x="6019800" y="304800"/>
            <a:ext cx="719138" cy="3968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000000"/>
                </a:solidFill>
              </a:rPr>
              <a:t>Droit</a:t>
            </a:r>
          </a:p>
        </p:txBody>
      </p:sp>
      <p:sp>
        <p:nvSpPr>
          <p:cNvPr id="242696" name="Text Box 8">
            <a:extLst>
              <a:ext uri="{FF2B5EF4-FFF2-40B4-BE49-F238E27FC236}">
                <a16:creationId xmlns:a16="http://schemas.microsoft.com/office/drawing/2014/main" id="{DCCAF33B-7A72-9747-F77A-A8BE3FD6E5B7}"/>
              </a:ext>
            </a:extLst>
          </p:cNvPr>
          <p:cNvSpPr txBox="1">
            <a:spLocks noChangeArrowheads="1"/>
          </p:cNvSpPr>
          <p:nvPr/>
        </p:nvSpPr>
        <p:spPr bwMode="auto">
          <a:xfrm>
            <a:off x="7497763" y="1295400"/>
            <a:ext cx="960437"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000000"/>
                </a:solidFill>
                <a:effectLst>
                  <a:outerShdw blurRad="38100" dist="38100" dir="2700000" algn="tl">
                    <a:srgbClr val="C0C0C0"/>
                  </a:outerShdw>
                </a:effectLst>
              </a:rPr>
              <a:t>Gauche</a:t>
            </a:r>
          </a:p>
        </p:txBody>
      </p:sp>
      <p:sp>
        <p:nvSpPr>
          <p:cNvPr id="2" name="Rectangle 1">
            <a:extLst>
              <a:ext uri="{FF2B5EF4-FFF2-40B4-BE49-F238E27FC236}">
                <a16:creationId xmlns:a16="http://schemas.microsoft.com/office/drawing/2014/main" id="{E23CBAA0-39D2-C706-9340-0A50E2143F38}"/>
              </a:ext>
            </a:extLst>
          </p:cNvPr>
          <p:cNvSpPr/>
          <p:nvPr/>
        </p:nvSpPr>
        <p:spPr>
          <a:xfrm>
            <a:off x="457200" y="4114800"/>
            <a:ext cx="5151438" cy="1077913"/>
          </a:xfrm>
          <a:prstGeom prst="rect">
            <a:avLst/>
          </a:prstGeom>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fr-FR" sz="3200">
                <a:solidFill>
                  <a:srgbClr val="000000"/>
                </a:solidFill>
              </a:rPr>
              <a:t>PLANS PARASAGITTAUX</a:t>
            </a:r>
          </a:p>
          <a:p>
            <a:pPr algn="ctr" eaLnBrk="1" hangingPunct="1"/>
            <a:r>
              <a:rPr lang="en-GB" altLang="fr-FR" sz="3200">
                <a:solidFill>
                  <a:srgbClr val="000000"/>
                </a:solidFill>
              </a:rPr>
              <a:t>parallèles au plan médian </a:t>
            </a:r>
            <a:endParaRPr lang="fr-FR" altLang="fr-FR" sz="3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ppt_w</p:attrName>
                                        </p:attrNameLst>
                                      </p:cBhvr>
                                      <p:tavLst>
                                        <p:tav tm="0">
                                          <p:val>
                                            <p:fltVal val="0"/>
                                          </p:val>
                                        </p:tav>
                                        <p:tav tm="100000">
                                          <p:val>
                                            <p:strVal val="#ppt_w"/>
                                          </p:val>
                                        </p:tav>
                                      </p:tavLst>
                                    </p:anim>
                                    <p:anim calcmode="lin" valueType="num">
                                      <p:cBhvr>
                                        <p:cTn id="8" dur="500" fill="hold"/>
                                        <p:tgtEl>
                                          <p:spTgt spid="2426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42691"/>
                                        </p:tgtEl>
                                        <p:attrNameLst>
                                          <p:attrName>style.visibility</p:attrName>
                                        </p:attrNameLst>
                                      </p:cBhvr>
                                      <p:to>
                                        <p:strVal val="visible"/>
                                      </p:to>
                                    </p:set>
                                    <p:anim calcmode="lin" valueType="num">
                                      <p:cBhvr additive="base">
                                        <p:cTn id="13" dur="500" fill="hold"/>
                                        <p:tgtEl>
                                          <p:spTgt spid="242691"/>
                                        </p:tgtEl>
                                        <p:attrNameLst>
                                          <p:attrName>ppt_x</p:attrName>
                                        </p:attrNameLst>
                                      </p:cBhvr>
                                      <p:tavLst>
                                        <p:tav tm="0">
                                          <p:val>
                                            <p:strVal val="0-#ppt_w/2"/>
                                          </p:val>
                                        </p:tav>
                                        <p:tav tm="100000">
                                          <p:val>
                                            <p:strVal val="#ppt_x"/>
                                          </p:val>
                                        </p:tav>
                                      </p:tavLst>
                                    </p:anim>
                                    <p:anim calcmode="lin" valueType="num">
                                      <p:cBhvr additive="base">
                                        <p:cTn id="14" dur="500" fill="hold"/>
                                        <p:tgtEl>
                                          <p:spTgt spid="2426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2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6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8" name="Object 2">
            <a:extLst>
              <a:ext uri="{FF2B5EF4-FFF2-40B4-BE49-F238E27FC236}">
                <a16:creationId xmlns:a16="http://schemas.microsoft.com/office/drawing/2014/main" id="{2B3F6BAD-0C0E-94DA-F587-225753EAB5D8}"/>
              </a:ext>
            </a:extLst>
          </p:cNvPr>
          <p:cNvGraphicFramePr>
            <a:graphicFrameLocks noChangeAspect="1"/>
          </p:cNvGraphicFramePr>
          <p:nvPr/>
        </p:nvGraphicFramePr>
        <p:xfrm>
          <a:off x="6584950" y="457200"/>
          <a:ext cx="2287588" cy="5791200"/>
        </p:xfrm>
        <a:graphic>
          <a:graphicData uri="http://schemas.openxmlformats.org/presentationml/2006/ole">
            <mc:AlternateContent xmlns:mc="http://schemas.openxmlformats.org/markup-compatibility/2006">
              <mc:Choice xmlns:v="urn:schemas-microsoft-com:vml" Requires="v">
                <p:oleObj name="Image" r:id="rId3" imgW="1066800" imgH="2400300" progId="Photoshop.Image.4">
                  <p:embed/>
                </p:oleObj>
              </mc:Choice>
              <mc:Fallback>
                <p:oleObj name="Image" r:id="rId3" imgW="1066800" imgH="2400300" progId="Photoshop.Image.4">
                  <p:embed/>
                  <p:pic>
                    <p:nvPicPr>
                      <p:cNvPr id="0" name="Object 2"/>
                      <p:cNvPicPr>
                        <a:picLocks noChangeAspect="1" noChangeArrowheads="1"/>
                      </p:cNvPicPr>
                      <p:nvPr/>
                    </p:nvPicPr>
                    <p:blipFill>
                      <a:blip r:embed="rId4">
                        <a:clrChange>
                          <a:clrFrom>
                            <a:srgbClr val="310FDD"/>
                          </a:clrFrom>
                          <a:clrTo>
                            <a:srgbClr val="310FDD">
                              <a:alpha val="0"/>
                            </a:srgbClr>
                          </a:clrTo>
                        </a:clrChange>
                        <a:extLst>
                          <a:ext uri="{28A0092B-C50C-407E-A947-70E740481C1C}">
                            <a14:useLocalDpi xmlns:a14="http://schemas.microsoft.com/office/drawing/2010/main" val="0"/>
                          </a:ext>
                        </a:extLst>
                      </a:blip>
                      <a:srcRect/>
                      <a:stretch>
                        <a:fillRect/>
                      </a:stretch>
                    </p:blipFill>
                    <p:spPr bwMode="auto">
                      <a:xfrm>
                        <a:off x="6584950" y="457200"/>
                        <a:ext cx="228758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44740" name="Object 4">
            <a:extLst>
              <a:ext uri="{FF2B5EF4-FFF2-40B4-BE49-F238E27FC236}">
                <a16:creationId xmlns:a16="http://schemas.microsoft.com/office/drawing/2014/main" id="{C935D9A0-7653-79B9-2134-C105FA7B8260}"/>
              </a:ext>
            </a:extLst>
          </p:cNvPr>
          <p:cNvGraphicFramePr>
            <a:graphicFrameLocks noChangeAspect="1"/>
          </p:cNvGraphicFramePr>
          <p:nvPr/>
        </p:nvGraphicFramePr>
        <p:xfrm>
          <a:off x="6477000" y="0"/>
          <a:ext cx="2074863" cy="6858000"/>
        </p:xfrm>
        <a:graphic>
          <a:graphicData uri="http://schemas.openxmlformats.org/presentationml/2006/ole">
            <mc:AlternateContent xmlns:mc="http://schemas.openxmlformats.org/markup-compatibility/2006">
              <mc:Choice xmlns:v="urn:schemas-microsoft-com:vml" Requires="v">
                <p:oleObj name="Image" r:id="rId5" imgW="996950" imgH="2927350" progId="Photoshop.Image.4">
                  <p:embed/>
                </p:oleObj>
              </mc:Choice>
              <mc:Fallback>
                <p:oleObj name="Image" r:id="rId5" imgW="996950" imgH="2927350" progId="Photoshop.Image.4">
                  <p:embed/>
                  <p:pic>
                    <p:nvPicPr>
                      <p:cNvPr id="0" name="Object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0"/>
                        <a:ext cx="20748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4741" name="Text Box 5">
            <a:extLst>
              <a:ext uri="{FF2B5EF4-FFF2-40B4-BE49-F238E27FC236}">
                <a16:creationId xmlns:a16="http://schemas.microsoft.com/office/drawing/2014/main" id="{99D69A4B-C6E4-4A26-5EE3-C88DF9D1D581}"/>
              </a:ext>
            </a:extLst>
          </p:cNvPr>
          <p:cNvSpPr txBox="1">
            <a:spLocks noChangeArrowheads="1"/>
          </p:cNvSpPr>
          <p:nvPr/>
        </p:nvSpPr>
        <p:spPr bwMode="auto">
          <a:xfrm>
            <a:off x="609600" y="457200"/>
            <a:ext cx="5715000" cy="1446213"/>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GB" altLang="fr-FR" sz="3200">
                <a:solidFill>
                  <a:srgbClr val="660066"/>
                </a:solidFill>
              </a:rPr>
              <a:t>PLAN FRONTAL</a:t>
            </a:r>
          </a:p>
          <a:p>
            <a:pPr algn="ctr"/>
            <a:r>
              <a:rPr lang="en-GB" altLang="fr-FR" sz="3200">
                <a:solidFill>
                  <a:srgbClr val="660066"/>
                </a:solidFill>
              </a:rPr>
              <a:t>ou CORONAL</a:t>
            </a:r>
          </a:p>
          <a:p>
            <a:pPr algn="ctr"/>
            <a:r>
              <a:rPr lang="en-GB" altLang="fr-FR" i="1">
                <a:solidFill>
                  <a:srgbClr val="660066"/>
                </a:solidFill>
              </a:rPr>
              <a:t>Parallèle au front et à la suture coronale</a:t>
            </a:r>
          </a:p>
        </p:txBody>
      </p:sp>
      <p:sp>
        <p:nvSpPr>
          <p:cNvPr id="244742" name="Rectangle 6">
            <a:extLst>
              <a:ext uri="{FF2B5EF4-FFF2-40B4-BE49-F238E27FC236}">
                <a16:creationId xmlns:a16="http://schemas.microsoft.com/office/drawing/2014/main" id="{505F3D59-78A4-760B-F07C-2457483232D6}"/>
              </a:ext>
            </a:extLst>
          </p:cNvPr>
          <p:cNvSpPr>
            <a:spLocks noChangeArrowheads="1"/>
          </p:cNvSpPr>
          <p:nvPr/>
        </p:nvSpPr>
        <p:spPr bwMode="auto">
          <a:xfrm>
            <a:off x="152400" y="3494088"/>
            <a:ext cx="6324600" cy="1939925"/>
          </a:xfrm>
          <a:prstGeom prst="rect">
            <a:avLst/>
          </a:prstGeom>
          <a:noFill/>
          <a:ln w="9525">
            <a:noFill/>
            <a:miter lim="800000"/>
            <a:headEnd/>
            <a:tailEnd/>
          </a:ln>
          <a:effec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solidFill>
                  <a:srgbClr val="000000"/>
                </a:solidFill>
              </a:rPr>
              <a:t>Sé</a:t>
            </a:r>
            <a:r>
              <a:rPr lang="fr-FR" altLang="fr-FR"/>
              <a:t>pare le corps en une partie avant et une partie arrière. </a:t>
            </a:r>
          </a:p>
          <a:p>
            <a:pPr eaLnBrk="1" hangingPunct="1"/>
            <a:endParaRPr lang="fr-FR" altLang="fr-FR"/>
          </a:p>
          <a:p>
            <a:pPr eaLnBrk="1" hangingPunct="1"/>
            <a:r>
              <a:rPr lang="fr-FR" altLang="fr-FR"/>
              <a:t>Une vue dorsale est une vue du dos du corps</a:t>
            </a:r>
          </a:p>
          <a:p>
            <a:pPr eaLnBrk="1" hangingPunct="1"/>
            <a:r>
              <a:rPr lang="fr-FR" altLang="fr-FR"/>
              <a:t>Une vue ventrale est une vue par le devant</a:t>
            </a:r>
          </a:p>
        </p:txBody>
      </p:sp>
      <p:sp useBgFill="1">
        <p:nvSpPr>
          <p:cNvPr id="244743" name="Text Box 7">
            <a:extLst>
              <a:ext uri="{FF2B5EF4-FFF2-40B4-BE49-F238E27FC236}">
                <a16:creationId xmlns:a16="http://schemas.microsoft.com/office/drawing/2014/main" id="{891A8C80-F51A-C7A4-78B3-9A05F6388729}"/>
              </a:ext>
            </a:extLst>
          </p:cNvPr>
          <p:cNvSpPr txBox="1">
            <a:spLocks noChangeArrowheads="1"/>
          </p:cNvSpPr>
          <p:nvPr/>
        </p:nvSpPr>
        <p:spPr bwMode="auto">
          <a:xfrm>
            <a:off x="5521325" y="2457450"/>
            <a:ext cx="938213" cy="708025"/>
          </a:xfrm>
          <a:prstGeom prst="rect">
            <a:avLst/>
          </a:prstGeom>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solidFill>
                  <a:srgbClr val="000000"/>
                </a:solidFill>
                <a:effectLst>
                  <a:outerShdw blurRad="38100" dist="38100" dir="2700000" algn="tl">
                    <a:srgbClr val="C0C0C0"/>
                  </a:outerShdw>
                </a:effectLst>
              </a:rPr>
              <a:t>Ventral</a:t>
            </a:r>
          </a:p>
          <a:p>
            <a:pPr algn="ctr" eaLnBrk="1" hangingPunct="1"/>
            <a:r>
              <a:rPr lang="fr-FR" altLang="fr-FR" sz="2000">
                <a:solidFill>
                  <a:srgbClr val="000000"/>
                </a:solidFill>
                <a:effectLst>
                  <a:outerShdw blurRad="38100" dist="38100" dir="2700000" algn="tl">
                    <a:srgbClr val="C0C0C0"/>
                  </a:outerShdw>
                </a:effectLst>
              </a:rPr>
              <a:t>Avant</a:t>
            </a:r>
          </a:p>
        </p:txBody>
      </p:sp>
      <p:sp useBgFill="1">
        <p:nvSpPr>
          <p:cNvPr id="244744" name="Text Box 8">
            <a:extLst>
              <a:ext uri="{FF2B5EF4-FFF2-40B4-BE49-F238E27FC236}">
                <a16:creationId xmlns:a16="http://schemas.microsoft.com/office/drawing/2014/main" id="{82770D97-815C-7066-507A-F44701754FDD}"/>
              </a:ext>
            </a:extLst>
          </p:cNvPr>
          <p:cNvSpPr txBox="1">
            <a:spLocks noChangeArrowheads="1"/>
          </p:cNvSpPr>
          <p:nvPr/>
        </p:nvSpPr>
        <p:spPr bwMode="auto">
          <a:xfrm>
            <a:off x="8220075" y="228600"/>
            <a:ext cx="923925" cy="7080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rgbClr val="000000"/>
                </a:solidFill>
              </a:rPr>
              <a:t>Dorsal</a:t>
            </a:r>
          </a:p>
          <a:p>
            <a:pPr eaLnBrk="1" hangingPunct="1"/>
            <a:r>
              <a:rPr lang="fr-FR" altLang="fr-FR" sz="2000">
                <a:solidFill>
                  <a:srgbClr val="000000"/>
                </a:solidFill>
              </a:rPr>
              <a:t>Arrière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p:cTn id="7" dur="500" fill="hold"/>
                                        <p:tgtEl>
                                          <p:spTgt spid="244738"/>
                                        </p:tgtEl>
                                        <p:attrNameLst>
                                          <p:attrName>ppt_w</p:attrName>
                                        </p:attrNameLst>
                                      </p:cBhvr>
                                      <p:tavLst>
                                        <p:tav tm="0">
                                          <p:val>
                                            <p:fltVal val="0"/>
                                          </p:val>
                                        </p:tav>
                                        <p:tav tm="100000">
                                          <p:val>
                                            <p:strVal val="#ppt_w"/>
                                          </p:val>
                                        </p:tav>
                                      </p:tavLst>
                                    </p:anim>
                                    <p:anim calcmode="lin" valueType="num">
                                      <p:cBhvr>
                                        <p:cTn id="8" dur="500" fill="hold"/>
                                        <p:tgtEl>
                                          <p:spTgt spid="2447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244740"/>
                                        </p:tgtEl>
                                        <p:attrNameLst>
                                          <p:attrName>style.visibility</p:attrName>
                                        </p:attrNameLst>
                                      </p:cBhvr>
                                      <p:to>
                                        <p:strVal val="visible"/>
                                      </p:to>
                                    </p:set>
                                    <p:anim calcmode="lin" valueType="num">
                                      <p:cBhvr additive="base">
                                        <p:cTn id="13" dur="500" fill="hold"/>
                                        <p:tgtEl>
                                          <p:spTgt spid="244740"/>
                                        </p:tgtEl>
                                        <p:attrNameLst>
                                          <p:attrName>ppt_x</p:attrName>
                                        </p:attrNameLst>
                                      </p:cBhvr>
                                      <p:tavLst>
                                        <p:tav tm="0">
                                          <p:val>
                                            <p:strVal val="1+#ppt_w/2"/>
                                          </p:val>
                                        </p:tav>
                                        <p:tav tm="100000">
                                          <p:val>
                                            <p:strVal val="#ppt_x"/>
                                          </p:val>
                                        </p:tav>
                                      </p:tavLst>
                                    </p:anim>
                                    <p:anim calcmode="lin" valueType="num">
                                      <p:cBhvr additive="base">
                                        <p:cTn id="14" dur="500" fill="hold"/>
                                        <p:tgtEl>
                                          <p:spTgt spid="2447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7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3" grpId="0" animBg="1"/>
      <p:bldP spid="2447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Object 2">
            <a:extLst>
              <a:ext uri="{FF2B5EF4-FFF2-40B4-BE49-F238E27FC236}">
                <a16:creationId xmlns:a16="http://schemas.microsoft.com/office/drawing/2014/main" id="{C7A578B5-7EE3-AC83-8D45-01137B0290BE}"/>
              </a:ext>
            </a:extLst>
          </p:cNvPr>
          <p:cNvGraphicFramePr>
            <a:graphicFrameLocks noChangeAspect="1"/>
          </p:cNvGraphicFramePr>
          <p:nvPr/>
        </p:nvGraphicFramePr>
        <p:xfrm>
          <a:off x="5695950" y="838200"/>
          <a:ext cx="2228850" cy="5638800"/>
        </p:xfrm>
        <a:graphic>
          <a:graphicData uri="http://schemas.openxmlformats.org/presentationml/2006/ole">
            <mc:AlternateContent xmlns:mc="http://schemas.openxmlformats.org/markup-compatibility/2006">
              <mc:Choice xmlns:v="urn:schemas-microsoft-com:vml" Requires="v">
                <p:oleObj name="Image" r:id="rId3" imgW="1066800" imgH="2400300" progId="Photoshop.Image.4">
                  <p:embed/>
                </p:oleObj>
              </mc:Choice>
              <mc:Fallback>
                <p:oleObj name="Image" r:id="rId3" imgW="1066800" imgH="2400300" progId="Photoshop.Image.4">
                  <p:embed/>
                  <p:pic>
                    <p:nvPicPr>
                      <p:cNvPr id="0" name="Object 2"/>
                      <p:cNvPicPr>
                        <a:picLocks noChangeAspect="1" noChangeArrowheads="1"/>
                      </p:cNvPicPr>
                      <p:nvPr/>
                    </p:nvPicPr>
                    <p:blipFill>
                      <a:blip r:embed="rId4">
                        <a:clrChange>
                          <a:clrFrom>
                            <a:srgbClr val="310FDD"/>
                          </a:clrFrom>
                          <a:clrTo>
                            <a:srgbClr val="310FDD">
                              <a:alpha val="0"/>
                            </a:srgbClr>
                          </a:clrTo>
                        </a:clrChange>
                        <a:extLst>
                          <a:ext uri="{28A0092B-C50C-407E-A947-70E740481C1C}">
                            <a14:useLocalDpi xmlns:a14="http://schemas.microsoft.com/office/drawing/2010/main" val="0"/>
                          </a:ext>
                        </a:extLst>
                      </a:blip>
                      <a:srcRect/>
                      <a:stretch>
                        <a:fillRect/>
                      </a:stretch>
                    </p:blipFill>
                    <p:spPr bwMode="auto">
                      <a:xfrm>
                        <a:off x="5695950" y="838200"/>
                        <a:ext cx="22288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46787" name="Text Box 3">
            <a:extLst>
              <a:ext uri="{FF2B5EF4-FFF2-40B4-BE49-F238E27FC236}">
                <a16:creationId xmlns:a16="http://schemas.microsoft.com/office/drawing/2014/main" id="{F922833A-FABB-60EC-46BC-20EA381C2053}"/>
              </a:ext>
            </a:extLst>
          </p:cNvPr>
          <p:cNvSpPr txBox="1">
            <a:spLocks noChangeArrowheads="1"/>
          </p:cNvSpPr>
          <p:nvPr/>
        </p:nvSpPr>
        <p:spPr bwMode="auto">
          <a:xfrm>
            <a:off x="1643063" y="574675"/>
            <a:ext cx="3044825" cy="646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3600">
                <a:solidFill>
                  <a:srgbClr val="660066"/>
                </a:solidFill>
              </a:rPr>
              <a:t>DIRECTIONS</a:t>
            </a:r>
            <a:r>
              <a:rPr lang="fr-FR" altLang="fr-FR" sz="3600">
                <a:solidFill>
                  <a:srgbClr val="FFFF00"/>
                </a:solidFill>
                <a:effectLst>
                  <a:outerShdw blurRad="38100" dist="38100" dir="2700000" algn="tl">
                    <a:srgbClr val="C0C0C0"/>
                  </a:outerShdw>
                </a:effectLst>
              </a:rPr>
              <a:t> </a:t>
            </a:r>
          </a:p>
        </p:txBody>
      </p:sp>
      <p:grpSp>
        <p:nvGrpSpPr>
          <p:cNvPr id="2" name="Group 4">
            <a:extLst>
              <a:ext uri="{FF2B5EF4-FFF2-40B4-BE49-F238E27FC236}">
                <a16:creationId xmlns:a16="http://schemas.microsoft.com/office/drawing/2014/main" id="{E8B4860E-2E1D-D6EA-EB04-98565830EB0B}"/>
              </a:ext>
            </a:extLst>
          </p:cNvPr>
          <p:cNvGrpSpPr>
            <a:grpSpLocks/>
          </p:cNvGrpSpPr>
          <p:nvPr/>
        </p:nvGrpSpPr>
        <p:grpSpPr bwMode="auto">
          <a:xfrm>
            <a:off x="812800" y="2897188"/>
            <a:ext cx="4706938" cy="2214562"/>
            <a:chOff x="576" y="1825"/>
            <a:chExt cx="3336" cy="1395"/>
          </a:xfrm>
        </p:grpSpPr>
        <p:sp>
          <p:nvSpPr>
            <p:cNvPr id="47120" name="Line 5">
              <a:extLst>
                <a:ext uri="{FF2B5EF4-FFF2-40B4-BE49-F238E27FC236}">
                  <a16:creationId xmlns:a16="http://schemas.microsoft.com/office/drawing/2014/main" id="{62A46E92-B83F-85BF-D653-3919C3291FCB}"/>
                </a:ext>
              </a:extLst>
            </p:cNvPr>
            <p:cNvSpPr>
              <a:spLocks noChangeShapeType="1"/>
            </p:cNvSpPr>
            <p:nvPr/>
          </p:nvSpPr>
          <p:spPr bwMode="auto">
            <a:xfrm flipH="1">
              <a:off x="1536" y="2016"/>
              <a:ext cx="1344" cy="960"/>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6790" name="Text Box 6">
              <a:extLst>
                <a:ext uri="{FF2B5EF4-FFF2-40B4-BE49-F238E27FC236}">
                  <a16:creationId xmlns:a16="http://schemas.microsoft.com/office/drawing/2014/main" id="{63D14157-356E-6ED4-F470-585CD2D03D67}"/>
                </a:ext>
              </a:extLst>
            </p:cNvPr>
            <p:cNvSpPr txBox="1">
              <a:spLocks noChangeArrowheads="1"/>
            </p:cNvSpPr>
            <p:nvPr/>
          </p:nvSpPr>
          <p:spPr bwMode="auto">
            <a:xfrm>
              <a:off x="576" y="2929"/>
              <a:ext cx="1141" cy="291"/>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VENTRAL</a:t>
              </a:r>
            </a:p>
          </p:txBody>
        </p:sp>
        <p:sp>
          <p:nvSpPr>
            <p:cNvPr id="246791" name="Text Box 7">
              <a:extLst>
                <a:ext uri="{FF2B5EF4-FFF2-40B4-BE49-F238E27FC236}">
                  <a16:creationId xmlns:a16="http://schemas.microsoft.com/office/drawing/2014/main" id="{1E4477C9-3DB1-27DE-54EC-6982D70125CA}"/>
                </a:ext>
              </a:extLst>
            </p:cNvPr>
            <p:cNvSpPr txBox="1">
              <a:spLocks noChangeArrowheads="1"/>
            </p:cNvSpPr>
            <p:nvPr/>
          </p:nvSpPr>
          <p:spPr bwMode="auto">
            <a:xfrm>
              <a:off x="2880" y="1825"/>
              <a:ext cx="1032" cy="2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DORSAL</a:t>
              </a:r>
            </a:p>
          </p:txBody>
        </p:sp>
      </p:grpSp>
      <p:grpSp>
        <p:nvGrpSpPr>
          <p:cNvPr id="3" name="Group 8">
            <a:extLst>
              <a:ext uri="{FF2B5EF4-FFF2-40B4-BE49-F238E27FC236}">
                <a16:creationId xmlns:a16="http://schemas.microsoft.com/office/drawing/2014/main" id="{D50775AD-5F23-A09D-C182-92D7B4A7D182}"/>
              </a:ext>
            </a:extLst>
          </p:cNvPr>
          <p:cNvGrpSpPr>
            <a:grpSpLocks/>
          </p:cNvGrpSpPr>
          <p:nvPr/>
        </p:nvGrpSpPr>
        <p:grpSpPr bwMode="auto">
          <a:xfrm>
            <a:off x="2438400" y="2135188"/>
            <a:ext cx="1543050" cy="3733800"/>
            <a:chOff x="1728" y="1345"/>
            <a:chExt cx="1093" cy="2352"/>
          </a:xfrm>
        </p:grpSpPr>
        <p:sp>
          <p:nvSpPr>
            <p:cNvPr id="47117" name="Line 9">
              <a:extLst>
                <a:ext uri="{FF2B5EF4-FFF2-40B4-BE49-F238E27FC236}">
                  <a16:creationId xmlns:a16="http://schemas.microsoft.com/office/drawing/2014/main" id="{A11216BA-2418-EBF2-A782-8BC4790460B5}"/>
                </a:ext>
              </a:extLst>
            </p:cNvPr>
            <p:cNvSpPr>
              <a:spLocks noChangeShapeType="1"/>
            </p:cNvSpPr>
            <p:nvPr/>
          </p:nvSpPr>
          <p:spPr bwMode="auto">
            <a:xfrm>
              <a:off x="2218" y="1728"/>
              <a:ext cx="0" cy="1536"/>
            </a:xfrm>
            <a:prstGeom prst="line">
              <a:avLst/>
            </a:prstGeom>
            <a:noFill/>
            <a:ln w="5715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6794" name="Text Box 10">
              <a:extLst>
                <a:ext uri="{FF2B5EF4-FFF2-40B4-BE49-F238E27FC236}">
                  <a16:creationId xmlns:a16="http://schemas.microsoft.com/office/drawing/2014/main" id="{65C9C6CC-9C51-0EAB-FA26-8D6551CC711C}"/>
                </a:ext>
              </a:extLst>
            </p:cNvPr>
            <p:cNvSpPr txBox="1">
              <a:spLocks noChangeArrowheads="1"/>
            </p:cNvSpPr>
            <p:nvPr/>
          </p:nvSpPr>
          <p:spPr bwMode="auto">
            <a:xfrm>
              <a:off x="1755" y="3409"/>
              <a:ext cx="1056" cy="2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CAUDAL</a:t>
              </a:r>
            </a:p>
          </p:txBody>
        </p:sp>
        <p:sp>
          <p:nvSpPr>
            <p:cNvPr id="246795" name="Text Box 11">
              <a:extLst>
                <a:ext uri="{FF2B5EF4-FFF2-40B4-BE49-F238E27FC236}">
                  <a16:creationId xmlns:a16="http://schemas.microsoft.com/office/drawing/2014/main" id="{270D61EF-706F-EF4F-EB3B-99AA75886109}"/>
                </a:ext>
              </a:extLst>
            </p:cNvPr>
            <p:cNvSpPr txBox="1">
              <a:spLocks noChangeArrowheads="1"/>
            </p:cNvSpPr>
            <p:nvPr/>
          </p:nvSpPr>
          <p:spPr bwMode="auto">
            <a:xfrm>
              <a:off x="1728" y="1345"/>
              <a:ext cx="1093" cy="291"/>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effectLst>
                    <a:outerShdw blurRad="38100" dist="38100" dir="2700000" algn="tl">
                      <a:srgbClr val="C0C0C0"/>
                    </a:outerShdw>
                  </a:effectLst>
                </a:rPr>
                <a:t>CRÂNIAL</a:t>
              </a:r>
            </a:p>
          </p:txBody>
        </p:sp>
      </p:grpSp>
      <p:grpSp>
        <p:nvGrpSpPr>
          <p:cNvPr id="4" name="Group 12">
            <a:extLst>
              <a:ext uri="{FF2B5EF4-FFF2-40B4-BE49-F238E27FC236}">
                <a16:creationId xmlns:a16="http://schemas.microsoft.com/office/drawing/2014/main" id="{04B09EF6-8D6E-BB14-D1E1-20E85A10AD1E}"/>
              </a:ext>
            </a:extLst>
          </p:cNvPr>
          <p:cNvGrpSpPr>
            <a:grpSpLocks/>
          </p:cNvGrpSpPr>
          <p:nvPr/>
        </p:nvGrpSpPr>
        <p:grpSpPr bwMode="auto">
          <a:xfrm>
            <a:off x="838200" y="2743200"/>
            <a:ext cx="4629150" cy="2211388"/>
            <a:chOff x="594" y="1728"/>
            <a:chExt cx="3281" cy="1393"/>
          </a:xfrm>
        </p:grpSpPr>
        <p:sp>
          <p:nvSpPr>
            <p:cNvPr id="47114" name="Line 13">
              <a:extLst>
                <a:ext uri="{FF2B5EF4-FFF2-40B4-BE49-F238E27FC236}">
                  <a16:creationId xmlns:a16="http://schemas.microsoft.com/office/drawing/2014/main" id="{9A861409-842C-E17F-1B0A-8F2601EDD83C}"/>
                </a:ext>
              </a:extLst>
            </p:cNvPr>
            <p:cNvSpPr>
              <a:spLocks noChangeShapeType="1"/>
            </p:cNvSpPr>
            <p:nvPr/>
          </p:nvSpPr>
          <p:spPr bwMode="auto">
            <a:xfrm>
              <a:off x="1536" y="2112"/>
              <a:ext cx="1296" cy="768"/>
            </a:xfrm>
            <a:prstGeom prst="line">
              <a:avLst/>
            </a:prstGeom>
            <a:noFill/>
            <a:ln w="57150">
              <a:solidFill>
                <a:srgbClr val="66FF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6798" name="Text Box 14">
              <a:extLst>
                <a:ext uri="{FF2B5EF4-FFF2-40B4-BE49-F238E27FC236}">
                  <a16:creationId xmlns:a16="http://schemas.microsoft.com/office/drawing/2014/main" id="{F901EDD3-7532-650D-8C59-31A8EA6EF59F}"/>
                </a:ext>
              </a:extLst>
            </p:cNvPr>
            <p:cNvSpPr txBox="1">
              <a:spLocks noChangeArrowheads="1"/>
            </p:cNvSpPr>
            <p:nvPr/>
          </p:nvSpPr>
          <p:spPr bwMode="auto">
            <a:xfrm>
              <a:off x="2796" y="2833"/>
              <a:ext cx="1079" cy="2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GAUCHE</a:t>
              </a:r>
            </a:p>
          </p:txBody>
        </p:sp>
        <p:sp>
          <p:nvSpPr>
            <p:cNvPr id="246799" name="Text Box 15">
              <a:extLst>
                <a:ext uri="{FF2B5EF4-FFF2-40B4-BE49-F238E27FC236}">
                  <a16:creationId xmlns:a16="http://schemas.microsoft.com/office/drawing/2014/main" id="{B1180002-6635-CF94-8D28-D46BBDC54506}"/>
                </a:ext>
              </a:extLst>
            </p:cNvPr>
            <p:cNvSpPr txBox="1">
              <a:spLocks noChangeArrowheads="1"/>
            </p:cNvSpPr>
            <p:nvPr/>
          </p:nvSpPr>
          <p:spPr bwMode="auto">
            <a:xfrm>
              <a:off x="594" y="1728"/>
              <a:ext cx="931" cy="291"/>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DROITE</a:t>
              </a:r>
            </a:p>
          </p:txBody>
        </p:sp>
      </p:grpSp>
      <p:sp>
        <p:nvSpPr>
          <p:cNvPr id="246800" name="Text Box 16">
            <a:extLst>
              <a:ext uri="{FF2B5EF4-FFF2-40B4-BE49-F238E27FC236}">
                <a16:creationId xmlns:a16="http://schemas.microsoft.com/office/drawing/2014/main" id="{D6662319-F84D-3C34-BB93-DC7AC57FD071}"/>
              </a:ext>
            </a:extLst>
          </p:cNvPr>
          <p:cNvSpPr txBox="1">
            <a:spLocks noChangeArrowheads="1"/>
          </p:cNvSpPr>
          <p:nvPr/>
        </p:nvSpPr>
        <p:spPr bwMode="auto">
          <a:xfrm>
            <a:off x="1895475" y="1677988"/>
            <a:ext cx="2505075" cy="461962"/>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en Haut, Supérieur</a:t>
            </a:r>
          </a:p>
        </p:txBody>
      </p:sp>
      <p:sp>
        <p:nvSpPr>
          <p:cNvPr id="246801" name="Text Box 17">
            <a:extLst>
              <a:ext uri="{FF2B5EF4-FFF2-40B4-BE49-F238E27FC236}">
                <a16:creationId xmlns:a16="http://schemas.microsoft.com/office/drawing/2014/main" id="{6E71CADD-068E-1C87-09E2-517C67F08973}"/>
              </a:ext>
            </a:extLst>
          </p:cNvPr>
          <p:cNvSpPr txBox="1">
            <a:spLocks noChangeArrowheads="1"/>
          </p:cNvSpPr>
          <p:nvPr/>
        </p:nvSpPr>
        <p:spPr bwMode="auto">
          <a:xfrm>
            <a:off x="2114550" y="5868988"/>
            <a:ext cx="2227263" cy="461962"/>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En bas, inférieur</a:t>
            </a:r>
          </a:p>
        </p:txBody>
      </p:sp>
      <p:sp>
        <p:nvSpPr>
          <p:cNvPr id="246802" name="Text Box 18">
            <a:extLst>
              <a:ext uri="{FF2B5EF4-FFF2-40B4-BE49-F238E27FC236}">
                <a16:creationId xmlns:a16="http://schemas.microsoft.com/office/drawing/2014/main" id="{7B98096C-05D0-88EC-B90C-F86C1A3C6BF7}"/>
              </a:ext>
            </a:extLst>
          </p:cNvPr>
          <p:cNvSpPr txBox="1">
            <a:spLocks noChangeArrowheads="1"/>
          </p:cNvSpPr>
          <p:nvPr/>
        </p:nvSpPr>
        <p:spPr bwMode="auto">
          <a:xfrm>
            <a:off x="858838" y="5046663"/>
            <a:ext cx="1377950" cy="830262"/>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En avant,</a:t>
            </a:r>
          </a:p>
          <a:p>
            <a:r>
              <a:rPr lang="fr-FR" altLang="fr-FR">
                <a:solidFill>
                  <a:srgbClr val="000000"/>
                </a:solidFill>
                <a:effectLst>
                  <a:outerShdw blurRad="38100" dist="38100" dir="2700000" algn="tl">
                    <a:srgbClr val="C0C0C0"/>
                  </a:outerShdw>
                </a:effectLst>
              </a:rPr>
              <a:t>antérieur</a:t>
            </a:r>
          </a:p>
        </p:txBody>
      </p:sp>
      <p:sp>
        <p:nvSpPr>
          <p:cNvPr id="246803" name="Text Box 19">
            <a:extLst>
              <a:ext uri="{FF2B5EF4-FFF2-40B4-BE49-F238E27FC236}">
                <a16:creationId xmlns:a16="http://schemas.microsoft.com/office/drawing/2014/main" id="{C174A61A-DBD8-CF1D-D686-F25D5BDB274D}"/>
              </a:ext>
            </a:extLst>
          </p:cNvPr>
          <p:cNvSpPr txBox="1">
            <a:spLocks noChangeArrowheads="1"/>
          </p:cNvSpPr>
          <p:nvPr/>
        </p:nvSpPr>
        <p:spPr bwMode="auto">
          <a:xfrm>
            <a:off x="4064000" y="3278188"/>
            <a:ext cx="1482725" cy="830262"/>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En arrière,</a:t>
            </a:r>
          </a:p>
          <a:p>
            <a:r>
              <a:rPr lang="fr-FR" altLang="fr-FR">
                <a:solidFill>
                  <a:srgbClr val="000000"/>
                </a:solidFill>
                <a:effectLst>
                  <a:outerShdw blurRad="38100" dist="38100" dir="2700000" algn="tl">
                    <a:srgbClr val="C0C0C0"/>
                  </a:outerShdw>
                </a:effectLst>
              </a:rPr>
              <a:t>postérieur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id="{55A309C2-9DEA-97BD-3627-4C86CD4F28AA}"/>
              </a:ext>
            </a:extLst>
          </p:cNvPr>
          <p:cNvSpPr txBox="1">
            <a:spLocks noChangeArrowheads="1"/>
          </p:cNvSpPr>
          <p:nvPr/>
        </p:nvSpPr>
        <p:spPr bwMode="auto">
          <a:xfrm>
            <a:off x="1828800" y="533400"/>
            <a:ext cx="2852738" cy="646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3600">
                <a:solidFill>
                  <a:srgbClr val="660066"/>
                </a:solidFill>
                <a:effectLst>
                  <a:outerShdw blurRad="38100" dist="38100" dir="2700000" algn="tl">
                    <a:srgbClr val="C0C0C0"/>
                  </a:outerShdw>
                </a:effectLst>
              </a:rPr>
              <a:t>SITUATIONS</a:t>
            </a:r>
          </a:p>
        </p:txBody>
      </p:sp>
      <p:sp>
        <p:nvSpPr>
          <p:cNvPr id="49154" name="Line 3">
            <a:extLst>
              <a:ext uri="{FF2B5EF4-FFF2-40B4-BE49-F238E27FC236}">
                <a16:creationId xmlns:a16="http://schemas.microsoft.com/office/drawing/2014/main" id="{D924DF76-6615-00AA-D041-F89B12189DCF}"/>
              </a:ext>
            </a:extLst>
          </p:cNvPr>
          <p:cNvSpPr>
            <a:spLocks noChangeShapeType="1"/>
          </p:cNvSpPr>
          <p:nvPr/>
        </p:nvSpPr>
        <p:spPr bwMode="auto">
          <a:xfrm flipH="1">
            <a:off x="2166938" y="3962400"/>
            <a:ext cx="949325" cy="7620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0884" name="Text Box 4">
            <a:extLst>
              <a:ext uri="{FF2B5EF4-FFF2-40B4-BE49-F238E27FC236}">
                <a16:creationId xmlns:a16="http://schemas.microsoft.com/office/drawing/2014/main" id="{C7D1D3C8-8505-80DD-1342-A45F671240C1}"/>
              </a:ext>
            </a:extLst>
          </p:cNvPr>
          <p:cNvSpPr txBox="1">
            <a:spLocks noChangeArrowheads="1"/>
          </p:cNvSpPr>
          <p:nvPr/>
        </p:nvSpPr>
        <p:spPr bwMode="auto">
          <a:xfrm>
            <a:off x="1069975" y="4649788"/>
            <a:ext cx="1201739" cy="46166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dirty="0">
                <a:effectLst>
                  <a:outerShdw blurRad="38100" dist="38100" dir="2700000" algn="tl">
                    <a:srgbClr val="C0C0C0"/>
                  </a:outerShdw>
                </a:effectLst>
              </a:rPr>
              <a:t>AVANT</a:t>
            </a:r>
          </a:p>
        </p:txBody>
      </p:sp>
      <p:sp>
        <p:nvSpPr>
          <p:cNvPr id="49156" name="Line 5">
            <a:extLst>
              <a:ext uri="{FF2B5EF4-FFF2-40B4-BE49-F238E27FC236}">
                <a16:creationId xmlns:a16="http://schemas.microsoft.com/office/drawing/2014/main" id="{E44C812B-6698-A6D7-2FFD-D3B1205C644B}"/>
              </a:ext>
            </a:extLst>
          </p:cNvPr>
          <p:cNvSpPr>
            <a:spLocks noChangeShapeType="1"/>
          </p:cNvSpPr>
          <p:nvPr/>
        </p:nvSpPr>
        <p:spPr bwMode="auto">
          <a:xfrm flipH="1">
            <a:off x="3130550" y="2743200"/>
            <a:ext cx="0" cy="1219200"/>
          </a:xfrm>
          <a:prstGeom prst="line">
            <a:avLst/>
          </a:prstGeom>
          <a:noFill/>
          <a:ln w="571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50886" name="Text Box 6">
            <a:extLst>
              <a:ext uri="{FF2B5EF4-FFF2-40B4-BE49-F238E27FC236}">
                <a16:creationId xmlns:a16="http://schemas.microsoft.com/office/drawing/2014/main" id="{DD105F6C-11CB-3789-5059-4D8B996D8B92}"/>
              </a:ext>
            </a:extLst>
          </p:cNvPr>
          <p:cNvSpPr txBox="1">
            <a:spLocks noChangeArrowheads="1"/>
          </p:cNvSpPr>
          <p:nvPr/>
        </p:nvSpPr>
        <p:spPr bwMode="auto">
          <a:xfrm>
            <a:off x="2673350" y="2135188"/>
            <a:ext cx="1065213"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dirty="0">
                <a:effectLst>
                  <a:outerShdw blurRad="38100" dist="38100" dir="2700000" algn="tl">
                    <a:srgbClr val="C0C0C0"/>
                  </a:outerShdw>
                </a:effectLst>
              </a:rPr>
              <a:t>HAUT</a:t>
            </a:r>
          </a:p>
        </p:txBody>
      </p:sp>
      <p:sp>
        <p:nvSpPr>
          <p:cNvPr id="49158" name="Line 7">
            <a:extLst>
              <a:ext uri="{FF2B5EF4-FFF2-40B4-BE49-F238E27FC236}">
                <a16:creationId xmlns:a16="http://schemas.microsoft.com/office/drawing/2014/main" id="{2B325D8D-75B1-7095-39B6-F30A1C6D36FD}"/>
              </a:ext>
            </a:extLst>
          </p:cNvPr>
          <p:cNvSpPr>
            <a:spLocks noChangeShapeType="1"/>
          </p:cNvSpPr>
          <p:nvPr/>
        </p:nvSpPr>
        <p:spPr bwMode="auto">
          <a:xfrm>
            <a:off x="3116263" y="3962400"/>
            <a:ext cx="879475" cy="609600"/>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0888" name="Text Box 8">
            <a:extLst>
              <a:ext uri="{FF2B5EF4-FFF2-40B4-BE49-F238E27FC236}">
                <a16:creationId xmlns:a16="http://schemas.microsoft.com/office/drawing/2014/main" id="{AF3E83BA-4516-1D28-54E1-A451E32E9F5F}"/>
              </a:ext>
            </a:extLst>
          </p:cNvPr>
          <p:cNvSpPr txBox="1">
            <a:spLocks noChangeArrowheads="1"/>
          </p:cNvSpPr>
          <p:nvPr/>
        </p:nvSpPr>
        <p:spPr bwMode="auto">
          <a:xfrm>
            <a:off x="3943350" y="4497388"/>
            <a:ext cx="1522413"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dirty="0">
                <a:effectLst>
                  <a:outerShdw blurRad="38100" dist="38100" dir="2700000" algn="tl">
                    <a:srgbClr val="C0C0C0"/>
                  </a:outerShdw>
                </a:effectLst>
              </a:rPr>
              <a:t>GAUCHE</a:t>
            </a:r>
          </a:p>
        </p:txBody>
      </p:sp>
      <p:pic>
        <p:nvPicPr>
          <p:cNvPr id="250889" name="Picture 9" descr="j0125883">
            <a:extLst>
              <a:ext uri="{FF2B5EF4-FFF2-40B4-BE49-F238E27FC236}">
                <a16:creationId xmlns:a16="http://schemas.microsoft.com/office/drawing/2014/main" id="{37D19200-ECC5-535E-6C4D-241C47468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0650"/>
            <a:ext cx="3448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0" name="Text Box 10">
            <a:extLst>
              <a:ext uri="{FF2B5EF4-FFF2-40B4-BE49-F238E27FC236}">
                <a16:creationId xmlns:a16="http://schemas.microsoft.com/office/drawing/2014/main" id="{42215452-927E-6BB1-8076-D9188474E1D9}"/>
              </a:ext>
            </a:extLst>
          </p:cNvPr>
          <p:cNvSpPr txBox="1">
            <a:spLocks noChangeArrowheads="1"/>
          </p:cNvSpPr>
          <p:nvPr/>
        </p:nvSpPr>
        <p:spPr bwMode="auto">
          <a:xfrm>
            <a:off x="1643063" y="1828800"/>
            <a:ext cx="984250" cy="225583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4200">
                <a:solidFill>
                  <a:srgbClr val="000000"/>
                </a:solidFill>
                <a:effectLst>
                  <a:outerShdw blurRad="38100" dist="38100" dir="2700000" algn="tl">
                    <a:srgbClr val="C0C0C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250889"/>
                                        </p:tgtEl>
                                        <p:attrNameLst>
                                          <p:attrName>style.visibility</p:attrName>
                                        </p:attrNameLst>
                                      </p:cBhvr>
                                      <p:to>
                                        <p:strVal val="visible"/>
                                      </p:to>
                                    </p:set>
                                    <p:anim calcmode="lin" valueType="num">
                                      <p:cBhvr additive="base">
                                        <p:cTn id="7" dur="500" fill="hold"/>
                                        <p:tgtEl>
                                          <p:spTgt spid="250889"/>
                                        </p:tgtEl>
                                        <p:attrNameLst>
                                          <p:attrName>ppt_x</p:attrName>
                                        </p:attrNameLst>
                                      </p:cBhvr>
                                      <p:tavLst>
                                        <p:tav tm="0">
                                          <p:val>
                                            <p:strVal val="1+#ppt_w/2"/>
                                          </p:val>
                                        </p:tav>
                                        <p:tav tm="100000">
                                          <p:val>
                                            <p:strVal val="#ppt_x"/>
                                          </p:val>
                                        </p:tav>
                                      </p:tavLst>
                                    </p:anim>
                                    <p:anim calcmode="lin" valueType="num">
                                      <p:cBhvr additive="base">
                                        <p:cTn id="8" dur="500" fill="hold"/>
                                        <p:tgtEl>
                                          <p:spTgt spid="25088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0890"/>
                                        </p:tgtEl>
                                        <p:attrNameLst>
                                          <p:attrName>style.visibility</p:attrName>
                                        </p:attrNameLst>
                                      </p:cBhvr>
                                      <p:to>
                                        <p:strVal val="visible"/>
                                      </p:to>
                                    </p:set>
                                    <p:anim calcmode="lin" valueType="num">
                                      <p:cBhvr additive="base">
                                        <p:cTn id="11" dur="500" fill="hold"/>
                                        <p:tgtEl>
                                          <p:spTgt spid="250890"/>
                                        </p:tgtEl>
                                        <p:attrNameLst>
                                          <p:attrName>ppt_x</p:attrName>
                                        </p:attrNameLst>
                                      </p:cBhvr>
                                      <p:tavLst>
                                        <p:tav tm="0">
                                          <p:val>
                                            <p:strVal val="0-#ppt_w/2"/>
                                          </p:val>
                                        </p:tav>
                                        <p:tav tm="100000">
                                          <p:val>
                                            <p:strVal val="#ppt_x"/>
                                          </p:val>
                                        </p:tav>
                                      </p:tavLst>
                                    </p:anim>
                                    <p:anim calcmode="lin" valueType="num">
                                      <p:cBhvr additive="base">
                                        <p:cTn id="12" dur="500" fill="hold"/>
                                        <p:tgtEl>
                                          <p:spTgt spid="250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a:extLst>
              <a:ext uri="{FF2B5EF4-FFF2-40B4-BE49-F238E27FC236}">
                <a16:creationId xmlns:a16="http://schemas.microsoft.com/office/drawing/2014/main" id="{3290D61E-4716-2E96-9702-A1EAA3320417}"/>
              </a:ext>
            </a:extLst>
          </p:cNvPr>
          <p:cNvSpPr txBox="1">
            <a:spLocks noChangeArrowheads="1"/>
          </p:cNvSpPr>
          <p:nvPr/>
        </p:nvSpPr>
        <p:spPr bwMode="auto">
          <a:xfrm>
            <a:off x="1600200" y="533400"/>
            <a:ext cx="6157913" cy="646113"/>
          </a:xfrm>
          <a:prstGeom prst="rect">
            <a:avLst/>
          </a:prstGeom>
          <a:noFill/>
          <a:ln w="9525">
            <a:noFill/>
            <a:miter lim="800000"/>
            <a:headEnd/>
            <a:tailEnd/>
          </a:ln>
          <a:effectLst/>
        </p:spPr>
        <p:txBody>
          <a:bodyPr wrap="non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r>
              <a:rPr lang="fr-FR" sz="3600" dirty="0">
                <a:solidFill>
                  <a:srgbClr val="660066"/>
                </a:solidFill>
              </a:rPr>
              <a:t>Par rapport à la surface du corps</a:t>
            </a:r>
          </a:p>
        </p:txBody>
      </p:sp>
      <p:pic>
        <p:nvPicPr>
          <p:cNvPr id="51202" name="Picture 3">
            <a:extLst>
              <a:ext uri="{FF2B5EF4-FFF2-40B4-BE49-F238E27FC236}">
                <a16:creationId xmlns:a16="http://schemas.microsoft.com/office/drawing/2014/main" id="{8256F96F-48BB-F0F3-B036-20D8F3E06E8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865" t="15419" r="60228" b="24376"/>
          <a:stretch>
            <a:fillRect/>
          </a:stretch>
        </p:blipFill>
        <p:spPr bwMode="auto">
          <a:xfrm>
            <a:off x="2759075" y="1371600"/>
            <a:ext cx="196532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Text Box 4">
            <a:extLst>
              <a:ext uri="{FF2B5EF4-FFF2-40B4-BE49-F238E27FC236}">
                <a16:creationId xmlns:a16="http://schemas.microsoft.com/office/drawing/2014/main" id="{6C82162A-C24B-C040-FB9F-D9F3B18DA047}"/>
              </a:ext>
            </a:extLst>
          </p:cNvPr>
          <p:cNvSpPr txBox="1">
            <a:spLocks noChangeArrowheads="1"/>
          </p:cNvSpPr>
          <p:nvPr/>
        </p:nvSpPr>
        <p:spPr bwMode="auto">
          <a:xfrm>
            <a:off x="26988" y="3546475"/>
            <a:ext cx="2081212"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effectLst>
                  <a:outerShdw blurRad="38100" dist="38100" dir="2700000" algn="tl">
                    <a:srgbClr val="C0C0C0"/>
                  </a:outerShdw>
                </a:effectLst>
              </a:rPr>
              <a:t>SUPERFICIEL</a:t>
            </a:r>
          </a:p>
        </p:txBody>
      </p:sp>
      <p:sp>
        <p:nvSpPr>
          <p:cNvPr id="171013" name="Line 5">
            <a:extLst>
              <a:ext uri="{FF2B5EF4-FFF2-40B4-BE49-F238E27FC236}">
                <a16:creationId xmlns:a16="http://schemas.microsoft.com/office/drawing/2014/main" id="{87F0E647-21AB-08EF-743E-DEC20496AB27}"/>
              </a:ext>
            </a:extLst>
          </p:cNvPr>
          <p:cNvSpPr>
            <a:spLocks noChangeShapeType="1"/>
          </p:cNvSpPr>
          <p:nvPr/>
        </p:nvSpPr>
        <p:spPr bwMode="auto">
          <a:xfrm flipV="1">
            <a:off x="1993900" y="3544888"/>
            <a:ext cx="1062038" cy="265112"/>
          </a:xfrm>
          <a:prstGeom prst="line">
            <a:avLst/>
          </a:prstGeom>
          <a:noFill/>
          <a:ln w="508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1014" name="Text Box 6">
            <a:extLst>
              <a:ext uri="{FF2B5EF4-FFF2-40B4-BE49-F238E27FC236}">
                <a16:creationId xmlns:a16="http://schemas.microsoft.com/office/drawing/2014/main" id="{AFF062A9-1FF5-1AC6-3733-44955F2347BE}"/>
              </a:ext>
            </a:extLst>
          </p:cNvPr>
          <p:cNvSpPr txBox="1">
            <a:spLocks noChangeArrowheads="1"/>
          </p:cNvSpPr>
          <p:nvPr/>
        </p:nvSpPr>
        <p:spPr bwMode="auto">
          <a:xfrm>
            <a:off x="5400675" y="2363788"/>
            <a:ext cx="1609725"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PROFOND</a:t>
            </a:r>
          </a:p>
        </p:txBody>
      </p:sp>
      <p:sp>
        <p:nvSpPr>
          <p:cNvPr id="171015" name="Line 7">
            <a:extLst>
              <a:ext uri="{FF2B5EF4-FFF2-40B4-BE49-F238E27FC236}">
                <a16:creationId xmlns:a16="http://schemas.microsoft.com/office/drawing/2014/main" id="{27CDFB64-2D36-8375-3D93-F2D00E83F60A}"/>
              </a:ext>
            </a:extLst>
          </p:cNvPr>
          <p:cNvSpPr>
            <a:spLocks noChangeShapeType="1"/>
          </p:cNvSpPr>
          <p:nvPr/>
        </p:nvSpPr>
        <p:spPr bwMode="auto">
          <a:xfrm flipH="1">
            <a:off x="3886200" y="2590800"/>
            <a:ext cx="1422400" cy="228600"/>
          </a:xfrm>
          <a:prstGeom prst="line">
            <a:avLst/>
          </a:prstGeom>
          <a:noFill/>
          <a:ln w="508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pic>
        <p:nvPicPr>
          <p:cNvPr id="51207" name="Picture 9" descr="peau">
            <a:extLst>
              <a:ext uri="{FF2B5EF4-FFF2-40B4-BE49-F238E27FC236}">
                <a16:creationId xmlns:a16="http://schemas.microsoft.com/office/drawing/2014/main" id="{7AE5DC12-9FBE-74BF-029F-EA9C7F015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63" b="22900"/>
          <a:stretch>
            <a:fillRect/>
          </a:stretch>
        </p:blipFill>
        <p:spPr bwMode="auto">
          <a:xfrm>
            <a:off x="5105400" y="3276600"/>
            <a:ext cx="37338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8" name="Line 10">
            <a:extLst>
              <a:ext uri="{FF2B5EF4-FFF2-40B4-BE49-F238E27FC236}">
                <a16:creationId xmlns:a16="http://schemas.microsoft.com/office/drawing/2014/main" id="{1AE77470-C725-C61B-2A82-BD418B1B22E1}"/>
              </a:ext>
            </a:extLst>
          </p:cNvPr>
          <p:cNvSpPr>
            <a:spLocks noChangeShapeType="1"/>
          </p:cNvSpPr>
          <p:nvPr/>
        </p:nvSpPr>
        <p:spPr bwMode="auto">
          <a:xfrm>
            <a:off x="6934200" y="2819400"/>
            <a:ext cx="1600200" cy="2590800"/>
          </a:xfrm>
          <a:prstGeom prst="line">
            <a:avLst/>
          </a:prstGeom>
          <a:noFill/>
          <a:ln w="508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1019" name="Line 11">
            <a:extLst>
              <a:ext uri="{FF2B5EF4-FFF2-40B4-BE49-F238E27FC236}">
                <a16:creationId xmlns:a16="http://schemas.microsoft.com/office/drawing/2014/main" id="{8E4F557E-6BAB-6B2F-8861-5440ADD9F395}"/>
              </a:ext>
            </a:extLst>
          </p:cNvPr>
          <p:cNvSpPr>
            <a:spLocks noChangeShapeType="1"/>
          </p:cNvSpPr>
          <p:nvPr/>
        </p:nvSpPr>
        <p:spPr bwMode="auto">
          <a:xfrm>
            <a:off x="2057400" y="3810000"/>
            <a:ext cx="3962400" cy="533400"/>
          </a:xfrm>
          <a:prstGeom prst="line">
            <a:avLst/>
          </a:prstGeom>
          <a:noFill/>
          <a:ln w="508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465D1E8-E3E7-F680-995F-145D763F5F3C}"/>
              </a:ext>
            </a:extLst>
          </p:cNvPr>
          <p:cNvSpPr>
            <a:spLocks noGrp="1" noChangeArrowheads="1"/>
          </p:cNvSpPr>
          <p:nvPr>
            <p:ph type="title"/>
          </p:nvPr>
        </p:nvSpPr>
        <p:spPr>
          <a:xfrm>
            <a:off x="266700" y="304800"/>
            <a:ext cx="8610600" cy="1143000"/>
          </a:xfrm>
        </p:spPr>
        <p:txBody>
          <a:bodyPr rtlCol="0">
            <a:noAutofit/>
          </a:bodyPr>
          <a:lstStyle/>
          <a:p>
            <a:pPr eaLnBrk="1" fontAlgn="auto" hangingPunct="1">
              <a:spcAft>
                <a:spcPts val="0"/>
              </a:spcAft>
              <a:defRPr/>
            </a:pPr>
            <a:r>
              <a:rPr lang="fr-FR" altLang="fr-FR" dirty="0">
                <a:solidFill>
                  <a:srgbClr val="660066"/>
                </a:solidFill>
                <a:effectLst>
                  <a:outerShdw blurRad="38100" dist="38100" dir="2700000" algn="tl">
                    <a:srgbClr val="C0C0C0"/>
                  </a:outerShdw>
                </a:effectLst>
                <a:latin typeface="Times Roman"/>
                <a:ea typeface="+mj-ea"/>
                <a:cs typeface="Times Roman"/>
              </a:rPr>
              <a:t>PASS- </a:t>
            </a:r>
            <a:r>
              <a:rPr lang="fr-FR" altLang="fr-FR" sz="4000" dirty="0">
                <a:solidFill>
                  <a:srgbClr val="660066"/>
                </a:solidFill>
                <a:effectLst>
                  <a:outerShdw blurRad="38100" dist="38100" dir="2700000" algn="tl">
                    <a:srgbClr val="C0C0C0"/>
                  </a:outerShdw>
                </a:effectLst>
                <a:latin typeface="Times Roman"/>
                <a:ea typeface="+mj-ea"/>
                <a:cs typeface="Times Roman"/>
              </a:rPr>
              <a:t>UE 7</a:t>
            </a:r>
            <a:br>
              <a:rPr lang="fr-FR" altLang="fr-FR" sz="4000" dirty="0">
                <a:solidFill>
                  <a:srgbClr val="660066"/>
                </a:solidFill>
                <a:effectLst>
                  <a:outerShdw blurRad="38100" dist="38100" dir="2700000" algn="tl">
                    <a:srgbClr val="C0C0C0"/>
                  </a:outerShdw>
                </a:effectLst>
                <a:latin typeface="Times Roman"/>
                <a:ea typeface="+mj-ea"/>
                <a:cs typeface="Times Roman"/>
              </a:rPr>
            </a:br>
            <a:r>
              <a:rPr lang="fr-FR" altLang="fr-FR" dirty="0">
                <a:solidFill>
                  <a:srgbClr val="660066"/>
                </a:solidFill>
                <a:effectLst>
                  <a:outerShdw blurRad="38100" dist="38100" dir="2700000" algn="tl">
                    <a:srgbClr val="C0C0C0"/>
                  </a:outerShdw>
                </a:effectLst>
                <a:latin typeface="Times Roman"/>
                <a:ea typeface="+mj-ea"/>
                <a:cs typeface="Times Roman"/>
              </a:rPr>
              <a:t>Anatomie</a:t>
            </a:r>
            <a:endParaRPr lang="fr-FR" altLang="fr-FR" sz="5400" dirty="0">
              <a:solidFill>
                <a:srgbClr val="660066"/>
              </a:solidFill>
              <a:effectLst>
                <a:outerShdw blurRad="38100" dist="38100" dir="2700000" algn="tl">
                  <a:srgbClr val="C0C0C0"/>
                </a:outerShdw>
              </a:effectLst>
              <a:latin typeface="Times Roman"/>
              <a:ea typeface="+mj-ea"/>
              <a:cs typeface="Times Roman"/>
            </a:endParaRPr>
          </a:p>
        </p:txBody>
      </p:sp>
      <p:sp>
        <p:nvSpPr>
          <p:cNvPr id="16386" name="Rectangle 4">
            <a:extLst>
              <a:ext uri="{FF2B5EF4-FFF2-40B4-BE49-F238E27FC236}">
                <a16:creationId xmlns:a16="http://schemas.microsoft.com/office/drawing/2014/main" id="{5CD7E23B-2086-9D98-FECD-995CB6DED117}"/>
              </a:ext>
            </a:extLst>
          </p:cNvPr>
          <p:cNvSpPr>
            <a:spLocks noChangeArrowheads="1"/>
          </p:cNvSpPr>
          <p:nvPr/>
        </p:nvSpPr>
        <p:spPr bwMode="auto">
          <a:xfrm>
            <a:off x="325438" y="1981200"/>
            <a:ext cx="8742362"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Wingdings" pitchFamily="2" charset="2"/>
              <a:buChar char="ü"/>
            </a:pPr>
            <a:r>
              <a:rPr lang="fr-FR" altLang="fr-FR" b="1"/>
              <a:t>Cours magistraux</a:t>
            </a:r>
            <a:r>
              <a:rPr lang="fr-FR" altLang="fr-FR"/>
              <a:t> (24 h) </a:t>
            </a:r>
            <a:endParaRPr lang="fr-FR" altLang="fr-FR" u="sng"/>
          </a:p>
          <a:p>
            <a:r>
              <a:rPr lang="fr-FR" altLang="fr-FR" sz="2800"/>
              <a:t>	</a:t>
            </a:r>
            <a:r>
              <a:rPr lang="fr-FR" altLang="fr-FR" sz="2800" u="sng"/>
              <a:t>Vérifier les dates des cours sur le tableau d’affichage</a:t>
            </a:r>
          </a:p>
          <a:p>
            <a:pPr>
              <a:buFont typeface="Wingdings" pitchFamily="2" charset="2"/>
              <a:buNone/>
            </a:pPr>
            <a:endParaRPr lang="fr-FR" altLang="fr-FR"/>
          </a:p>
          <a:p>
            <a:pPr>
              <a:buFont typeface="Wingdings" pitchFamily="2" charset="2"/>
              <a:buNone/>
            </a:pPr>
            <a:endParaRPr lang="fr-FR" altLang="fr-FR"/>
          </a:p>
          <a:p>
            <a:pPr>
              <a:buFont typeface="Wingdings" pitchFamily="2" charset="2"/>
              <a:buChar char="ü"/>
            </a:pPr>
            <a:r>
              <a:rPr lang="fr-FR" altLang="fr-FR"/>
              <a:t> </a:t>
            </a:r>
            <a:r>
              <a:rPr lang="fr-FR" altLang="fr-FR" b="1"/>
              <a:t>Examen </a:t>
            </a:r>
            <a:r>
              <a:rPr lang="fr-FR" altLang="fr-FR"/>
              <a:t>en fin 2em semestre</a:t>
            </a:r>
          </a:p>
          <a:p>
            <a:r>
              <a:rPr lang="fr-FR" altLang="fr-FR"/>
              <a:t>45 QCM à 5 propositions et à réponses multiples</a:t>
            </a:r>
          </a:p>
        </p:txBody>
      </p:sp>
      <p:pic>
        <p:nvPicPr>
          <p:cNvPr id="3078" name="Picture 6">
            <a:extLst>
              <a:ext uri="{FF2B5EF4-FFF2-40B4-BE49-F238E27FC236}">
                <a16:creationId xmlns:a16="http://schemas.microsoft.com/office/drawing/2014/main" id="{55E6DF70-82C8-EF34-2B07-029D1F709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953000"/>
            <a:ext cx="2576512" cy="1711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A9611AA8-0EDB-2556-11A9-C4EAE93A01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595" t="11211" r="30766" b="23595"/>
          <a:stretch>
            <a:fillRect/>
          </a:stretch>
        </p:blipFill>
        <p:spPr bwMode="auto">
          <a:xfrm>
            <a:off x="2112963" y="838994"/>
            <a:ext cx="4740275"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 Box 3">
            <a:extLst>
              <a:ext uri="{FF2B5EF4-FFF2-40B4-BE49-F238E27FC236}">
                <a16:creationId xmlns:a16="http://schemas.microsoft.com/office/drawing/2014/main" id="{C91E1434-F011-6FF1-C9C0-A40BA0C7C5AE}"/>
              </a:ext>
            </a:extLst>
          </p:cNvPr>
          <p:cNvSpPr txBox="1">
            <a:spLocks noChangeArrowheads="1"/>
          </p:cNvSpPr>
          <p:nvPr/>
        </p:nvSpPr>
        <p:spPr bwMode="auto">
          <a:xfrm>
            <a:off x="7029450" y="2784475"/>
            <a:ext cx="1487488"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effectLst>
                  <a:outerShdw blurRad="38100" dist="38100" dir="2700000" algn="tl">
                    <a:srgbClr val="C0C0C0"/>
                  </a:outerShdw>
                </a:effectLst>
              </a:rPr>
              <a:t>INTERNE</a:t>
            </a:r>
          </a:p>
        </p:txBody>
      </p:sp>
      <p:sp>
        <p:nvSpPr>
          <p:cNvPr id="173060" name="Line 4">
            <a:extLst>
              <a:ext uri="{FF2B5EF4-FFF2-40B4-BE49-F238E27FC236}">
                <a16:creationId xmlns:a16="http://schemas.microsoft.com/office/drawing/2014/main" id="{C4C13F42-971A-C1B7-604D-61543DF6DF3A}"/>
              </a:ext>
            </a:extLst>
          </p:cNvPr>
          <p:cNvSpPr>
            <a:spLocks noChangeShapeType="1"/>
          </p:cNvSpPr>
          <p:nvPr/>
        </p:nvSpPr>
        <p:spPr bwMode="auto">
          <a:xfrm flipH="1">
            <a:off x="5418138" y="3048000"/>
            <a:ext cx="1611312" cy="3810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3061" name="Text Box 5">
            <a:extLst>
              <a:ext uri="{FF2B5EF4-FFF2-40B4-BE49-F238E27FC236}">
                <a16:creationId xmlns:a16="http://schemas.microsoft.com/office/drawing/2014/main" id="{F4FBE0CE-0316-1373-910E-6111D8774A49}"/>
              </a:ext>
            </a:extLst>
          </p:cNvPr>
          <p:cNvSpPr txBox="1">
            <a:spLocks noChangeArrowheads="1"/>
          </p:cNvSpPr>
          <p:nvPr/>
        </p:nvSpPr>
        <p:spPr bwMode="auto">
          <a:xfrm>
            <a:off x="541338" y="2592388"/>
            <a:ext cx="1571625"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dirty="0">
                <a:effectLst>
                  <a:outerShdw blurRad="38100" dist="38100" dir="2700000" algn="tl">
                    <a:srgbClr val="C0C0C0"/>
                  </a:outerShdw>
                </a:effectLst>
              </a:rPr>
              <a:t>EXTERNE</a:t>
            </a:r>
          </a:p>
        </p:txBody>
      </p:sp>
      <p:sp>
        <p:nvSpPr>
          <p:cNvPr id="173062" name="Line 6">
            <a:extLst>
              <a:ext uri="{FF2B5EF4-FFF2-40B4-BE49-F238E27FC236}">
                <a16:creationId xmlns:a16="http://schemas.microsoft.com/office/drawing/2014/main" id="{5F44B2DF-37D4-CF63-3434-233E71E74951}"/>
              </a:ext>
            </a:extLst>
          </p:cNvPr>
          <p:cNvSpPr>
            <a:spLocks noChangeShapeType="1"/>
          </p:cNvSpPr>
          <p:nvPr/>
        </p:nvSpPr>
        <p:spPr bwMode="auto">
          <a:xfrm>
            <a:off x="1985963" y="2782888"/>
            <a:ext cx="2822575" cy="4572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3063" name="Text Box 7">
            <a:extLst>
              <a:ext uri="{FF2B5EF4-FFF2-40B4-BE49-F238E27FC236}">
                <a16:creationId xmlns:a16="http://schemas.microsoft.com/office/drawing/2014/main" id="{67B43A69-C601-0E96-67F4-A86030BE7645}"/>
              </a:ext>
            </a:extLst>
          </p:cNvPr>
          <p:cNvSpPr txBox="1">
            <a:spLocks noChangeArrowheads="1"/>
          </p:cNvSpPr>
          <p:nvPr/>
        </p:nvSpPr>
        <p:spPr bwMode="auto">
          <a:xfrm>
            <a:off x="4489450" y="3775075"/>
            <a:ext cx="1181100"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a:solidFill>
                  <a:schemeClr val="bg1"/>
                </a:solidFill>
                <a:effectLst>
                  <a:outerShdw blurRad="38100" dist="38100" dir="2700000" algn="tl">
                    <a:srgbClr val="C0C0C0"/>
                  </a:outerShdw>
                </a:effectLst>
              </a:rPr>
              <a:t>lumière</a:t>
            </a:r>
          </a:p>
        </p:txBody>
      </p:sp>
      <p:sp>
        <p:nvSpPr>
          <p:cNvPr id="2" name="Text Box 2">
            <a:extLst>
              <a:ext uri="{FF2B5EF4-FFF2-40B4-BE49-F238E27FC236}">
                <a16:creationId xmlns:a16="http://schemas.microsoft.com/office/drawing/2014/main" id="{39561E6B-D039-0280-E74C-AC2FBFADC9BB}"/>
              </a:ext>
            </a:extLst>
          </p:cNvPr>
          <p:cNvSpPr txBox="1">
            <a:spLocks noChangeArrowheads="1"/>
          </p:cNvSpPr>
          <p:nvPr/>
        </p:nvSpPr>
        <p:spPr bwMode="auto">
          <a:xfrm>
            <a:off x="1745906" y="-19159"/>
            <a:ext cx="5652188" cy="646331"/>
          </a:xfrm>
          <a:prstGeom prst="rect">
            <a:avLst/>
          </a:prstGeom>
          <a:noFill/>
          <a:ln w="9525">
            <a:noFill/>
            <a:miter lim="800000"/>
            <a:headEnd/>
            <a:tailEnd/>
          </a:ln>
          <a:effectLst/>
        </p:spPr>
        <p:txBody>
          <a:bodyPr wrap="non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r>
              <a:rPr lang="fr-FR" sz="3600" dirty="0">
                <a:solidFill>
                  <a:srgbClr val="660066"/>
                </a:solidFill>
              </a:rPr>
              <a:t>Par rapport à un organe creux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a:extLst>
              <a:ext uri="{FF2B5EF4-FFF2-40B4-BE49-F238E27FC236}">
                <a16:creationId xmlns:a16="http://schemas.microsoft.com/office/drawing/2014/main" id="{097265C4-BF22-B436-17E7-6C589CE17FDC}"/>
              </a:ext>
            </a:extLst>
          </p:cNvPr>
          <p:cNvSpPr txBox="1">
            <a:spLocks noChangeArrowheads="1"/>
          </p:cNvSpPr>
          <p:nvPr/>
        </p:nvSpPr>
        <p:spPr bwMode="auto">
          <a:xfrm>
            <a:off x="228600" y="196850"/>
            <a:ext cx="4646613" cy="646113"/>
          </a:xfrm>
          <a:prstGeom prst="rect">
            <a:avLst/>
          </a:prstGeom>
          <a:noFill/>
          <a:ln w="9525">
            <a:noFill/>
            <a:miter lim="800000"/>
            <a:headEnd/>
            <a:tailEnd/>
          </a:ln>
          <a:effectLst/>
        </p:spPr>
        <p:txBody>
          <a:bodyPr wrap="none">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r>
              <a:rPr lang="fr-FR" sz="3600" dirty="0">
                <a:solidFill>
                  <a:srgbClr val="660066"/>
                </a:solidFill>
              </a:rPr>
              <a:t>Au niveau des membres</a:t>
            </a:r>
          </a:p>
        </p:txBody>
      </p:sp>
      <p:pic>
        <p:nvPicPr>
          <p:cNvPr id="175107" name="Picture 3">
            <a:extLst>
              <a:ext uri="{FF2B5EF4-FFF2-40B4-BE49-F238E27FC236}">
                <a16:creationId xmlns:a16="http://schemas.microsoft.com/office/drawing/2014/main" id="{3C94CE27-FDF4-53A3-327E-02FF1CEAE4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21" r="71841" b="35698"/>
          <a:stretch>
            <a:fillRect/>
          </a:stretch>
        </p:blipFill>
        <p:spPr bwMode="auto">
          <a:xfrm>
            <a:off x="1060450" y="1219200"/>
            <a:ext cx="38242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10578770-6902-8035-4ABA-CBC0A3507E06}"/>
              </a:ext>
            </a:extLst>
          </p:cNvPr>
          <p:cNvSpPr txBox="1">
            <a:spLocks noChangeArrowheads="1"/>
          </p:cNvSpPr>
          <p:nvPr/>
        </p:nvSpPr>
        <p:spPr bwMode="auto">
          <a:xfrm>
            <a:off x="1981200" y="1219200"/>
            <a:ext cx="1787525"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effectLst>
                  <a:outerShdw blurRad="38100" dist="38100" dir="2700000" algn="tl">
                    <a:srgbClr val="C0C0C0"/>
                  </a:outerShdw>
                </a:effectLst>
              </a:rPr>
              <a:t>PROXIMAL</a:t>
            </a:r>
          </a:p>
          <a:p>
            <a:r>
              <a:rPr lang="fr-FR" altLang="fr-FR" sz="1600" i="1">
                <a:effectLst>
                  <a:outerShdw blurRad="38100" dist="38100" dir="2700000" algn="tl">
                    <a:srgbClr val="C0C0C0"/>
                  </a:outerShdw>
                </a:effectLst>
              </a:rPr>
              <a:t>Racine du membre</a:t>
            </a:r>
          </a:p>
        </p:txBody>
      </p:sp>
      <p:sp>
        <p:nvSpPr>
          <p:cNvPr id="175109" name="Text Box 5">
            <a:extLst>
              <a:ext uri="{FF2B5EF4-FFF2-40B4-BE49-F238E27FC236}">
                <a16:creationId xmlns:a16="http://schemas.microsoft.com/office/drawing/2014/main" id="{7E29CC14-B911-2D70-5EC0-8FF6A2365919}"/>
              </a:ext>
            </a:extLst>
          </p:cNvPr>
          <p:cNvSpPr txBox="1">
            <a:spLocks noChangeArrowheads="1"/>
          </p:cNvSpPr>
          <p:nvPr/>
        </p:nvSpPr>
        <p:spPr bwMode="auto">
          <a:xfrm>
            <a:off x="-39688" y="5934075"/>
            <a:ext cx="1268413"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DISTAL</a:t>
            </a:r>
          </a:p>
        </p:txBody>
      </p:sp>
      <p:sp>
        <p:nvSpPr>
          <p:cNvPr id="175110" name="Text Box 6">
            <a:extLst>
              <a:ext uri="{FF2B5EF4-FFF2-40B4-BE49-F238E27FC236}">
                <a16:creationId xmlns:a16="http://schemas.microsoft.com/office/drawing/2014/main" id="{D6D1299C-62B0-42E3-F2D2-D2BA7FF3BBC1}"/>
              </a:ext>
            </a:extLst>
          </p:cNvPr>
          <p:cNvSpPr txBox="1">
            <a:spLocks noChangeArrowheads="1"/>
          </p:cNvSpPr>
          <p:nvPr/>
        </p:nvSpPr>
        <p:spPr bwMode="auto">
          <a:xfrm>
            <a:off x="1060450" y="3973513"/>
            <a:ext cx="1354138"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a:solidFill>
                  <a:srgbClr val="000000"/>
                </a:solidFill>
                <a:effectLst>
                  <a:outerShdw blurRad="38100" dist="38100" dir="2700000" algn="tl">
                    <a:srgbClr val="C0C0C0"/>
                  </a:outerShdw>
                </a:effectLst>
              </a:rPr>
              <a:t>RADIAL</a:t>
            </a:r>
          </a:p>
          <a:p>
            <a:pPr algn="ctr"/>
            <a:r>
              <a:rPr lang="fr-FR" altLang="fr-FR" sz="1600" i="1">
                <a:solidFill>
                  <a:srgbClr val="000000"/>
                </a:solidFill>
                <a:effectLst>
                  <a:outerShdw blurRad="38100" dist="38100" dir="2700000" algn="tl">
                    <a:srgbClr val="C0C0C0"/>
                  </a:outerShdw>
                </a:effectLst>
              </a:rPr>
              <a:t>Latéral</a:t>
            </a:r>
          </a:p>
        </p:txBody>
      </p:sp>
      <p:sp>
        <p:nvSpPr>
          <p:cNvPr id="175111" name="Text Box 7">
            <a:extLst>
              <a:ext uri="{FF2B5EF4-FFF2-40B4-BE49-F238E27FC236}">
                <a16:creationId xmlns:a16="http://schemas.microsoft.com/office/drawing/2014/main" id="{4B532433-2CC0-FEDA-1CD0-E84F94640E78}"/>
              </a:ext>
            </a:extLst>
          </p:cNvPr>
          <p:cNvSpPr txBox="1">
            <a:spLocks noChangeArrowheads="1"/>
          </p:cNvSpPr>
          <p:nvPr/>
        </p:nvSpPr>
        <p:spPr bwMode="auto">
          <a:xfrm>
            <a:off x="2600325" y="5008563"/>
            <a:ext cx="1554163" cy="738187"/>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ULNAIRE</a:t>
            </a:r>
          </a:p>
          <a:p>
            <a:r>
              <a:rPr lang="fr-FR" altLang="fr-FR" sz="1800" i="1">
                <a:solidFill>
                  <a:srgbClr val="000000"/>
                </a:solidFill>
                <a:effectLst>
                  <a:outerShdw blurRad="38100" dist="38100" dir="2700000" algn="tl">
                    <a:srgbClr val="C0C0C0"/>
                  </a:outerShdw>
                </a:effectLst>
              </a:rPr>
              <a:t>médial</a:t>
            </a:r>
          </a:p>
        </p:txBody>
      </p:sp>
      <p:pic>
        <p:nvPicPr>
          <p:cNvPr id="175112" name="Picture 8">
            <a:extLst>
              <a:ext uri="{FF2B5EF4-FFF2-40B4-BE49-F238E27FC236}">
                <a16:creationId xmlns:a16="http://schemas.microsoft.com/office/drawing/2014/main" id="{B2161A95-DAB7-DB23-A022-3D5D88B34A6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334" t="30334" r="69887"/>
          <a:stretch>
            <a:fillRect/>
          </a:stretch>
        </p:blipFill>
        <p:spPr bwMode="auto">
          <a:xfrm>
            <a:off x="6942138" y="836613"/>
            <a:ext cx="10160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5" name="Text Box 11">
            <a:extLst>
              <a:ext uri="{FF2B5EF4-FFF2-40B4-BE49-F238E27FC236}">
                <a16:creationId xmlns:a16="http://schemas.microsoft.com/office/drawing/2014/main" id="{86EE3BDC-9754-9BC9-FC50-A39B918320A2}"/>
              </a:ext>
            </a:extLst>
          </p:cNvPr>
          <p:cNvSpPr txBox="1">
            <a:spLocks noChangeArrowheads="1"/>
          </p:cNvSpPr>
          <p:nvPr/>
        </p:nvSpPr>
        <p:spPr bwMode="auto">
          <a:xfrm>
            <a:off x="7772400" y="4343400"/>
            <a:ext cx="1203325" cy="7381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TIBIAL</a:t>
            </a:r>
          </a:p>
          <a:p>
            <a:r>
              <a:rPr lang="fr-FR" altLang="fr-FR" sz="1800" i="1">
                <a:solidFill>
                  <a:srgbClr val="000000"/>
                </a:solidFill>
                <a:effectLst>
                  <a:outerShdw blurRad="38100" dist="38100" dir="2700000" algn="tl">
                    <a:srgbClr val="C0C0C0"/>
                  </a:outerShdw>
                </a:effectLst>
              </a:rPr>
              <a:t>médial</a:t>
            </a:r>
          </a:p>
        </p:txBody>
      </p:sp>
      <p:sp>
        <p:nvSpPr>
          <p:cNvPr id="175116" name="Text Box 12">
            <a:extLst>
              <a:ext uri="{FF2B5EF4-FFF2-40B4-BE49-F238E27FC236}">
                <a16:creationId xmlns:a16="http://schemas.microsoft.com/office/drawing/2014/main" id="{21B6F6CB-CACF-D69B-A7A4-938A7A032844}"/>
              </a:ext>
            </a:extLst>
          </p:cNvPr>
          <p:cNvSpPr txBox="1">
            <a:spLocks noChangeArrowheads="1"/>
          </p:cNvSpPr>
          <p:nvPr/>
        </p:nvSpPr>
        <p:spPr bwMode="auto">
          <a:xfrm>
            <a:off x="5181600" y="4181475"/>
            <a:ext cx="1806575"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FIBULAIRE</a:t>
            </a:r>
          </a:p>
          <a:p>
            <a:r>
              <a:rPr lang="fr-FR" altLang="fr-FR" sz="1600" i="1">
                <a:solidFill>
                  <a:srgbClr val="000000"/>
                </a:solidFill>
                <a:effectLst>
                  <a:outerShdw blurRad="38100" dist="38100" dir="2700000" algn="tl">
                    <a:srgbClr val="C0C0C0"/>
                  </a:outerShdw>
                </a:effectLst>
              </a:rPr>
              <a:t>Latéral</a:t>
            </a:r>
          </a:p>
        </p:txBody>
      </p:sp>
      <p:sp>
        <p:nvSpPr>
          <p:cNvPr id="13" name="Text Box 4">
            <a:extLst>
              <a:ext uri="{FF2B5EF4-FFF2-40B4-BE49-F238E27FC236}">
                <a16:creationId xmlns:a16="http://schemas.microsoft.com/office/drawing/2014/main" id="{F5E2D191-EA8D-6960-EACB-40AE0B0DCF45}"/>
              </a:ext>
            </a:extLst>
          </p:cNvPr>
          <p:cNvSpPr txBox="1">
            <a:spLocks noChangeArrowheads="1"/>
          </p:cNvSpPr>
          <p:nvPr/>
        </p:nvSpPr>
        <p:spPr bwMode="auto">
          <a:xfrm>
            <a:off x="6629400" y="152400"/>
            <a:ext cx="1787525"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effectLst>
                  <a:outerShdw blurRad="38100" dist="38100" dir="2700000" algn="tl">
                    <a:srgbClr val="C0C0C0"/>
                  </a:outerShdw>
                </a:effectLst>
              </a:rPr>
              <a:t>PROXIMAL</a:t>
            </a:r>
          </a:p>
          <a:p>
            <a:r>
              <a:rPr lang="fr-FR" altLang="fr-FR" sz="1600" i="1">
                <a:effectLst>
                  <a:outerShdw blurRad="38100" dist="38100" dir="2700000" algn="tl">
                    <a:srgbClr val="C0C0C0"/>
                  </a:outerShdw>
                </a:effectLst>
              </a:rPr>
              <a:t>Racine du membre</a:t>
            </a:r>
          </a:p>
        </p:txBody>
      </p:sp>
      <p:sp>
        <p:nvSpPr>
          <p:cNvPr id="14" name="Text Box 5">
            <a:extLst>
              <a:ext uri="{FF2B5EF4-FFF2-40B4-BE49-F238E27FC236}">
                <a16:creationId xmlns:a16="http://schemas.microsoft.com/office/drawing/2014/main" id="{483D7C7F-CBB1-E0FD-FCFD-FD8F79690DB0}"/>
              </a:ext>
            </a:extLst>
          </p:cNvPr>
          <p:cNvSpPr txBox="1">
            <a:spLocks noChangeArrowheads="1"/>
          </p:cNvSpPr>
          <p:nvPr/>
        </p:nvSpPr>
        <p:spPr bwMode="auto">
          <a:xfrm>
            <a:off x="5715000" y="6248400"/>
            <a:ext cx="1268413"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a:solidFill>
                  <a:srgbClr val="000000"/>
                </a:solidFill>
                <a:effectLst>
                  <a:outerShdw blurRad="38100" dist="38100" dir="2700000" algn="tl">
                    <a:srgbClr val="C0C0C0"/>
                  </a:outerShdw>
                </a:effectLst>
              </a:rPr>
              <a:t>DISTAL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a:extLst>
              <a:ext uri="{FF2B5EF4-FFF2-40B4-BE49-F238E27FC236}">
                <a16:creationId xmlns:a16="http://schemas.microsoft.com/office/drawing/2014/main" id="{27301FED-0C16-683A-FB29-652E9F745643}"/>
              </a:ext>
            </a:extLst>
          </p:cNvPr>
          <p:cNvSpPr txBox="1">
            <a:spLocks noChangeArrowheads="1"/>
          </p:cNvSpPr>
          <p:nvPr/>
        </p:nvSpPr>
        <p:spPr bwMode="auto">
          <a:xfrm>
            <a:off x="203200" y="196850"/>
            <a:ext cx="2012950" cy="64135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600">
                <a:solidFill>
                  <a:srgbClr val="660066"/>
                </a:solidFill>
                <a:effectLst>
                  <a:outerShdw blurRad="38100" dist="38100" dir="2700000" algn="tl">
                    <a:srgbClr val="C0C0C0"/>
                  </a:outerShdw>
                </a:effectLst>
              </a:rPr>
              <a:t>FORMES</a:t>
            </a:r>
          </a:p>
        </p:txBody>
      </p:sp>
      <p:sp>
        <p:nvSpPr>
          <p:cNvPr id="179203" name="AutoShape 3">
            <a:extLst>
              <a:ext uri="{FF2B5EF4-FFF2-40B4-BE49-F238E27FC236}">
                <a16:creationId xmlns:a16="http://schemas.microsoft.com/office/drawing/2014/main" id="{3DE9C92A-6B90-FB8C-94F0-D5F2DE91A119}"/>
              </a:ext>
            </a:extLst>
          </p:cNvPr>
          <p:cNvSpPr>
            <a:spLocks noChangeArrowheads="1"/>
          </p:cNvSpPr>
          <p:nvPr/>
        </p:nvSpPr>
        <p:spPr bwMode="auto">
          <a:xfrm>
            <a:off x="3860800" y="1524000"/>
            <a:ext cx="1422400" cy="3505200"/>
          </a:xfrm>
          <a:prstGeom prst="moon">
            <a:avLst>
              <a:gd name="adj" fmla="val 50000"/>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sz="1800"/>
          </a:p>
        </p:txBody>
      </p:sp>
      <p:sp>
        <p:nvSpPr>
          <p:cNvPr id="179204" name="Text Box 4">
            <a:extLst>
              <a:ext uri="{FF2B5EF4-FFF2-40B4-BE49-F238E27FC236}">
                <a16:creationId xmlns:a16="http://schemas.microsoft.com/office/drawing/2014/main" id="{52CF7BDE-EF6F-8736-11CB-0253C0DD90CC}"/>
              </a:ext>
            </a:extLst>
          </p:cNvPr>
          <p:cNvSpPr txBox="1">
            <a:spLocks noChangeArrowheads="1"/>
          </p:cNvSpPr>
          <p:nvPr/>
        </p:nvSpPr>
        <p:spPr bwMode="auto">
          <a:xfrm>
            <a:off x="5268913" y="3008313"/>
            <a:ext cx="2149475" cy="579437"/>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200">
                <a:solidFill>
                  <a:srgbClr val="660066"/>
                </a:solidFill>
                <a:effectLst>
                  <a:outerShdw blurRad="38100" dist="38100" dir="2700000" algn="tl">
                    <a:srgbClr val="C0C0C0"/>
                  </a:outerShdw>
                </a:effectLst>
              </a:rPr>
              <a:t>CONCAVE</a:t>
            </a:r>
          </a:p>
        </p:txBody>
      </p:sp>
      <p:sp>
        <p:nvSpPr>
          <p:cNvPr id="179205" name="Text Box 5">
            <a:extLst>
              <a:ext uri="{FF2B5EF4-FFF2-40B4-BE49-F238E27FC236}">
                <a16:creationId xmlns:a16="http://schemas.microsoft.com/office/drawing/2014/main" id="{9F1A757C-75E1-6F18-D614-32B2EC91FE94}"/>
              </a:ext>
            </a:extLst>
          </p:cNvPr>
          <p:cNvSpPr txBox="1">
            <a:spLocks noChangeArrowheads="1"/>
          </p:cNvSpPr>
          <p:nvPr/>
        </p:nvSpPr>
        <p:spPr bwMode="auto">
          <a:xfrm>
            <a:off x="1008063" y="3008313"/>
            <a:ext cx="2125662" cy="579437"/>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200">
                <a:solidFill>
                  <a:srgbClr val="660066"/>
                </a:solidFill>
                <a:effectLst>
                  <a:outerShdw blurRad="38100" dist="38100" dir="2700000" algn="tl">
                    <a:srgbClr val="C0C0C0"/>
                  </a:outerShdw>
                </a:effectLst>
              </a:rPr>
              <a:t>CONVEXE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a:extLst>
              <a:ext uri="{FF2B5EF4-FFF2-40B4-BE49-F238E27FC236}">
                <a16:creationId xmlns:a16="http://schemas.microsoft.com/office/drawing/2014/main" id="{F73076D9-366A-82DC-27AA-F5C2DA564275}"/>
              </a:ext>
            </a:extLst>
          </p:cNvPr>
          <p:cNvSpPr txBox="1">
            <a:spLocks noChangeArrowheads="1"/>
          </p:cNvSpPr>
          <p:nvPr/>
        </p:nvSpPr>
        <p:spPr bwMode="auto">
          <a:xfrm>
            <a:off x="203200" y="196850"/>
            <a:ext cx="2012950" cy="64135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600">
                <a:solidFill>
                  <a:srgbClr val="660066"/>
                </a:solidFill>
                <a:effectLst>
                  <a:outerShdw blurRad="38100" dist="38100" dir="2700000" algn="tl">
                    <a:srgbClr val="C0C0C0"/>
                  </a:outerShdw>
                </a:effectLst>
              </a:rPr>
              <a:t>FORMES</a:t>
            </a:r>
          </a:p>
        </p:txBody>
      </p:sp>
      <p:pic>
        <p:nvPicPr>
          <p:cNvPr id="181251" name="Picture 3">
            <a:extLst>
              <a:ext uri="{FF2B5EF4-FFF2-40B4-BE49-F238E27FC236}">
                <a16:creationId xmlns:a16="http://schemas.microsoft.com/office/drawing/2014/main" id="{BD22054F-C82E-3AF3-4733-31D78C4503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330" t="19591" r="33374" b="16034"/>
          <a:stretch>
            <a:fillRect/>
          </a:stretch>
        </p:blipFill>
        <p:spPr bwMode="auto">
          <a:xfrm>
            <a:off x="5486400" y="1255713"/>
            <a:ext cx="2573338"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HM00262_">
            <a:extLst>
              <a:ext uri="{FF2B5EF4-FFF2-40B4-BE49-F238E27FC236}">
                <a16:creationId xmlns:a16="http://schemas.microsoft.com/office/drawing/2014/main" id="{D51FB245-C399-19A3-1843-131FE845D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524000"/>
            <a:ext cx="32718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5">
            <a:extLst>
              <a:ext uri="{FF2B5EF4-FFF2-40B4-BE49-F238E27FC236}">
                <a16:creationId xmlns:a16="http://schemas.microsoft.com/office/drawing/2014/main" id="{EAAB5329-318B-0EF9-E47A-30F2997F73FF}"/>
              </a:ext>
            </a:extLst>
          </p:cNvPr>
          <p:cNvSpPr txBox="1">
            <a:spLocks noChangeArrowheads="1"/>
          </p:cNvSpPr>
          <p:nvPr/>
        </p:nvSpPr>
        <p:spPr bwMode="auto">
          <a:xfrm>
            <a:off x="1524000" y="5943600"/>
            <a:ext cx="2478088" cy="519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effectLst>
                  <a:outerShdw blurRad="38100" dist="38100" dir="2700000" algn="tl">
                    <a:srgbClr val="C0C0C0"/>
                  </a:outerShdw>
                </a:effectLst>
              </a:rPr>
              <a:t>SYMETRIQUE</a:t>
            </a:r>
          </a:p>
        </p:txBody>
      </p:sp>
      <p:sp>
        <p:nvSpPr>
          <p:cNvPr id="181254" name="Text Box 6">
            <a:extLst>
              <a:ext uri="{FF2B5EF4-FFF2-40B4-BE49-F238E27FC236}">
                <a16:creationId xmlns:a16="http://schemas.microsoft.com/office/drawing/2014/main" id="{552BE87E-561C-0796-5D96-84BA8C62E4B7}"/>
              </a:ext>
            </a:extLst>
          </p:cNvPr>
          <p:cNvSpPr txBox="1">
            <a:spLocks noChangeArrowheads="1"/>
          </p:cNvSpPr>
          <p:nvPr/>
        </p:nvSpPr>
        <p:spPr bwMode="auto">
          <a:xfrm>
            <a:off x="5283200" y="5894388"/>
            <a:ext cx="3379788" cy="523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solidFill>
                  <a:srgbClr val="000000"/>
                </a:solidFill>
                <a:effectLst>
                  <a:outerShdw blurRad="38100" dist="38100" dir="2700000" algn="tl">
                    <a:srgbClr val="C0C0C0"/>
                  </a:outerShdw>
                </a:effectLst>
              </a:rPr>
              <a:t>NON SYMETRIQUE</a:t>
            </a:r>
          </a:p>
        </p:txBody>
      </p:sp>
      <p:sp>
        <p:nvSpPr>
          <p:cNvPr id="181255" name="Line 7">
            <a:extLst>
              <a:ext uri="{FF2B5EF4-FFF2-40B4-BE49-F238E27FC236}">
                <a16:creationId xmlns:a16="http://schemas.microsoft.com/office/drawing/2014/main" id="{CBC8E2E3-5886-F9F8-DA7C-4C4C36F329EA}"/>
              </a:ext>
            </a:extLst>
          </p:cNvPr>
          <p:cNvSpPr>
            <a:spLocks noChangeShapeType="1"/>
          </p:cNvSpPr>
          <p:nvPr/>
        </p:nvSpPr>
        <p:spPr bwMode="auto">
          <a:xfrm>
            <a:off x="2776538" y="609600"/>
            <a:ext cx="0" cy="5334000"/>
          </a:xfrm>
          <a:prstGeom prst="line">
            <a:avLst/>
          </a:prstGeom>
          <a:noFill/>
          <a:ln w="57150">
            <a:solidFill>
              <a:schemeClr val="hlink"/>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a:extLst>
              <a:ext uri="{FF2B5EF4-FFF2-40B4-BE49-F238E27FC236}">
                <a16:creationId xmlns:a16="http://schemas.microsoft.com/office/drawing/2014/main" id="{D31DCFC1-C8A4-9380-E62E-511210E1DFF4}"/>
              </a:ext>
            </a:extLst>
          </p:cNvPr>
          <p:cNvSpPr txBox="1">
            <a:spLocks noChangeArrowheads="1"/>
          </p:cNvSpPr>
          <p:nvPr/>
        </p:nvSpPr>
        <p:spPr bwMode="auto">
          <a:xfrm>
            <a:off x="203200" y="196850"/>
            <a:ext cx="2173288" cy="646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600">
                <a:solidFill>
                  <a:srgbClr val="660066"/>
                </a:solidFill>
                <a:effectLst>
                  <a:outerShdw blurRad="38100" dist="38100" dir="2700000" algn="tl">
                    <a:srgbClr val="C0C0C0"/>
                  </a:outerShdw>
                </a:effectLst>
              </a:rPr>
              <a:t>NOMBRE</a:t>
            </a:r>
          </a:p>
        </p:txBody>
      </p:sp>
      <p:pic>
        <p:nvPicPr>
          <p:cNvPr id="183299" name="Picture 3" descr="HM00250_">
            <a:extLst>
              <a:ext uri="{FF2B5EF4-FFF2-40B4-BE49-F238E27FC236}">
                <a16:creationId xmlns:a16="http://schemas.microsoft.com/office/drawing/2014/main" id="{CA72BD80-9D4E-937B-F259-4222DA938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836613"/>
            <a:ext cx="34559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0" name="Picture 4" descr="HM00304_">
            <a:extLst>
              <a:ext uri="{FF2B5EF4-FFF2-40B4-BE49-F238E27FC236}">
                <a16:creationId xmlns:a16="http://schemas.microsoft.com/office/drawing/2014/main" id="{29D22102-8573-23CF-055E-BE854488E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138" y="1066800"/>
            <a:ext cx="26241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1" name="Text Box 5">
            <a:extLst>
              <a:ext uri="{FF2B5EF4-FFF2-40B4-BE49-F238E27FC236}">
                <a16:creationId xmlns:a16="http://schemas.microsoft.com/office/drawing/2014/main" id="{CEB69A0A-E1E8-7D8A-C98E-3B9AF4F56FDF}"/>
              </a:ext>
            </a:extLst>
          </p:cNvPr>
          <p:cNvSpPr txBox="1">
            <a:spLocks noChangeArrowheads="1"/>
          </p:cNvSpPr>
          <p:nvPr/>
        </p:nvSpPr>
        <p:spPr bwMode="auto">
          <a:xfrm>
            <a:off x="1905000" y="5410200"/>
            <a:ext cx="995363" cy="519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effectLst>
                  <a:outerShdw blurRad="38100" dist="38100" dir="2700000" algn="tl">
                    <a:srgbClr val="C0C0C0"/>
                  </a:outerShdw>
                </a:effectLst>
              </a:rPr>
              <a:t>PAIR</a:t>
            </a:r>
          </a:p>
        </p:txBody>
      </p:sp>
      <p:sp>
        <p:nvSpPr>
          <p:cNvPr id="183302" name="Text Box 6">
            <a:extLst>
              <a:ext uri="{FF2B5EF4-FFF2-40B4-BE49-F238E27FC236}">
                <a16:creationId xmlns:a16="http://schemas.microsoft.com/office/drawing/2014/main" id="{B6620D6C-8FB8-D272-6F13-9BACB926D616}"/>
              </a:ext>
            </a:extLst>
          </p:cNvPr>
          <p:cNvSpPr txBox="1">
            <a:spLocks noChangeArrowheads="1"/>
          </p:cNvSpPr>
          <p:nvPr/>
        </p:nvSpPr>
        <p:spPr bwMode="auto">
          <a:xfrm>
            <a:off x="6324600" y="5410200"/>
            <a:ext cx="1430338" cy="519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solidFill>
                  <a:srgbClr val="000000"/>
                </a:solidFill>
                <a:effectLst>
                  <a:outerShdw blurRad="38100" dist="38100" dir="2700000" algn="tl">
                    <a:srgbClr val="C0C0C0"/>
                  </a:outerShdw>
                </a:effectLst>
              </a:rPr>
              <a:t>IMPAIR</a:t>
            </a:r>
          </a:p>
        </p:txBody>
      </p:sp>
      <p:sp>
        <p:nvSpPr>
          <p:cNvPr id="183303" name="Line 7">
            <a:extLst>
              <a:ext uri="{FF2B5EF4-FFF2-40B4-BE49-F238E27FC236}">
                <a16:creationId xmlns:a16="http://schemas.microsoft.com/office/drawing/2014/main" id="{B7D4A67C-1204-DAB6-A310-D17F579BE230}"/>
              </a:ext>
            </a:extLst>
          </p:cNvPr>
          <p:cNvSpPr>
            <a:spLocks noChangeShapeType="1"/>
          </p:cNvSpPr>
          <p:nvPr/>
        </p:nvSpPr>
        <p:spPr bwMode="auto">
          <a:xfrm flipV="1">
            <a:off x="1219200" y="3657600"/>
            <a:ext cx="271463" cy="1828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447" name="ZoneTexte 1">
            <a:extLst>
              <a:ext uri="{FF2B5EF4-FFF2-40B4-BE49-F238E27FC236}">
                <a16:creationId xmlns:a16="http://schemas.microsoft.com/office/drawing/2014/main" id="{9724F7CE-30E6-8325-85B6-92AB93960F00}"/>
              </a:ext>
            </a:extLst>
          </p:cNvPr>
          <p:cNvSpPr txBox="1">
            <a:spLocks noChangeArrowheads="1"/>
          </p:cNvSpPr>
          <p:nvPr/>
        </p:nvSpPr>
        <p:spPr bwMode="auto">
          <a:xfrm>
            <a:off x="1536700" y="6148388"/>
            <a:ext cx="196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solidFill>
                  <a:schemeClr val="bg1"/>
                </a:solidFill>
              </a:rPr>
              <a:t>2 poumons</a:t>
            </a:r>
          </a:p>
        </p:txBody>
      </p:sp>
      <p:sp>
        <p:nvSpPr>
          <p:cNvPr id="61448" name="Rectangle 2">
            <a:extLst>
              <a:ext uri="{FF2B5EF4-FFF2-40B4-BE49-F238E27FC236}">
                <a16:creationId xmlns:a16="http://schemas.microsoft.com/office/drawing/2014/main" id="{40090305-BB30-7562-989B-134ED0D8454D}"/>
              </a:ext>
            </a:extLst>
          </p:cNvPr>
          <p:cNvSpPr>
            <a:spLocks noChangeArrowheads="1"/>
          </p:cNvSpPr>
          <p:nvPr/>
        </p:nvSpPr>
        <p:spPr bwMode="auto">
          <a:xfrm>
            <a:off x="6584950" y="6208713"/>
            <a:ext cx="94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rPr>
              <a:t>1 coeur</a:t>
            </a:r>
            <a:endParaRPr lang="fr-FR" altLang="fr-F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HM00304_">
            <a:extLst>
              <a:ext uri="{FF2B5EF4-FFF2-40B4-BE49-F238E27FC236}">
                <a16:creationId xmlns:a16="http://schemas.microsoft.com/office/drawing/2014/main" id="{350AB142-85DE-BDD8-6B5A-A2C8E350C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1066800"/>
            <a:ext cx="26241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a:extLst>
              <a:ext uri="{FF2B5EF4-FFF2-40B4-BE49-F238E27FC236}">
                <a16:creationId xmlns:a16="http://schemas.microsoft.com/office/drawing/2014/main" id="{B9B35972-559D-E8CC-224F-6E110C3CF36F}"/>
              </a:ext>
            </a:extLst>
          </p:cNvPr>
          <p:cNvSpPr txBox="1">
            <a:spLocks noChangeArrowheads="1"/>
          </p:cNvSpPr>
          <p:nvPr/>
        </p:nvSpPr>
        <p:spPr bwMode="auto">
          <a:xfrm>
            <a:off x="3633788" y="290513"/>
            <a:ext cx="1784350" cy="64135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3600">
                <a:solidFill>
                  <a:srgbClr val="000000"/>
                </a:solidFill>
                <a:effectLst>
                  <a:outerShdw blurRad="38100" dist="38100" dir="2700000" algn="tl">
                    <a:srgbClr val="C0C0C0"/>
                  </a:outerShdw>
                </a:effectLst>
              </a:rPr>
              <a:t>IMPAIR</a:t>
            </a:r>
          </a:p>
        </p:txBody>
      </p:sp>
      <p:graphicFrame>
        <p:nvGraphicFramePr>
          <p:cNvPr id="185348" name="Object 4">
            <a:extLst>
              <a:ext uri="{FF2B5EF4-FFF2-40B4-BE49-F238E27FC236}">
                <a16:creationId xmlns:a16="http://schemas.microsoft.com/office/drawing/2014/main" id="{66576621-4D34-C17E-EF48-E9CE44921C93}"/>
              </a:ext>
            </a:extLst>
          </p:cNvPr>
          <p:cNvGraphicFramePr>
            <a:graphicFrameLocks noChangeAspect="1"/>
          </p:cNvGraphicFramePr>
          <p:nvPr/>
        </p:nvGraphicFramePr>
        <p:xfrm>
          <a:off x="1490663" y="495300"/>
          <a:ext cx="1503362" cy="5295900"/>
        </p:xfrm>
        <a:graphic>
          <a:graphicData uri="http://schemas.openxmlformats.org/presentationml/2006/ole">
            <mc:AlternateContent xmlns:mc="http://schemas.openxmlformats.org/markup-compatibility/2006">
              <mc:Choice xmlns:v="urn:schemas-microsoft-com:vml" Requires="v">
                <p:oleObj name="Image" r:id="rId4" imgW="654050" imgH="2044700" progId="Photoshop.Image.5">
                  <p:embed/>
                </p:oleObj>
              </mc:Choice>
              <mc:Fallback>
                <p:oleObj name="Image" r:id="rId4" imgW="654050" imgH="2044700" progId="Photoshop.Image.5">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0663" y="495300"/>
                        <a:ext cx="1503362"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5349" name="Text Box 5">
            <a:extLst>
              <a:ext uri="{FF2B5EF4-FFF2-40B4-BE49-F238E27FC236}">
                <a16:creationId xmlns:a16="http://schemas.microsoft.com/office/drawing/2014/main" id="{492BD1F8-BB4D-17B8-D70D-D39F06B1B65A}"/>
              </a:ext>
            </a:extLst>
          </p:cNvPr>
          <p:cNvSpPr txBox="1">
            <a:spLocks noChangeArrowheads="1"/>
          </p:cNvSpPr>
          <p:nvPr/>
        </p:nvSpPr>
        <p:spPr bwMode="auto">
          <a:xfrm>
            <a:off x="1135063" y="6086475"/>
            <a:ext cx="2478087" cy="519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solidFill>
                  <a:srgbClr val="000000"/>
                </a:solidFill>
                <a:effectLst>
                  <a:outerShdw blurRad="38100" dist="38100" dir="2700000" algn="tl">
                    <a:srgbClr val="C0C0C0"/>
                  </a:outerShdw>
                </a:effectLst>
              </a:rPr>
              <a:t>SYMETRIQUE</a:t>
            </a:r>
          </a:p>
        </p:txBody>
      </p:sp>
      <p:sp>
        <p:nvSpPr>
          <p:cNvPr id="185350" name="Text Box 6">
            <a:extLst>
              <a:ext uri="{FF2B5EF4-FFF2-40B4-BE49-F238E27FC236}">
                <a16:creationId xmlns:a16="http://schemas.microsoft.com/office/drawing/2014/main" id="{7B90E119-2BCA-F1AE-DDF2-35FBBC19DF73}"/>
              </a:ext>
            </a:extLst>
          </p:cNvPr>
          <p:cNvSpPr txBox="1">
            <a:spLocks noChangeArrowheads="1"/>
          </p:cNvSpPr>
          <p:nvPr/>
        </p:nvSpPr>
        <p:spPr bwMode="auto">
          <a:xfrm>
            <a:off x="5351463" y="6021388"/>
            <a:ext cx="3379787" cy="523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2800">
                <a:solidFill>
                  <a:srgbClr val="000000"/>
                </a:solidFill>
                <a:effectLst>
                  <a:outerShdw blurRad="38100" dist="38100" dir="2700000" algn="tl">
                    <a:srgbClr val="C0C0C0"/>
                  </a:outerShdw>
                </a:effectLst>
              </a:rPr>
              <a:t>NON SYMETRIQUE</a:t>
            </a:r>
          </a:p>
        </p:txBody>
      </p:sp>
      <p:sp>
        <p:nvSpPr>
          <p:cNvPr id="185351" name="Line 7">
            <a:extLst>
              <a:ext uri="{FF2B5EF4-FFF2-40B4-BE49-F238E27FC236}">
                <a16:creationId xmlns:a16="http://schemas.microsoft.com/office/drawing/2014/main" id="{13139278-2A04-DB26-278A-9F1660C0384D}"/>
              </a:ext>
            </a:extLst>
          </p:cNvPr>
          <p:cNvSpPr>
            <a:spLocks noChangeShapeType="1"/>
          </p:cNvSpPr>
          <p:nvPr/>
        </p:nvSpPr>
        <p:spPr bwMode="auto">
          <a:xfrm>
            <a:off x="2235200" y="277813"/>
            <a:ext cx="0" cy="5894387"/>
          </a:xfrm>
          <a:prstGeom prst="line">
            <a:avLst/>
          </a:prstGeom>
          <a:noFill/>
          <a:ln w="57150">
            <a:solidFill>
              <a:schemeClr val="hlink"/>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3">
            <a:extLst>
              <a:ext uri="{FF2B5EF4-FFF2-40B4-BE49-F238E27FC236}">
                <a16:creationId xmlns:a16="http://schemas.microsoft.com/office/drawing/2014/main" id="{160BD2CF-CC19-8347-B178-3B63B04E4F87}"/>
              </a:ext>
            </a:extLst>
          </p:cNvPr>
          <p:cNvGrpSpPr>
            <a:grpSpLocks/>
          </p:cNvGrpSpPr>
          <p:nvPr/>
        </p:nvGrpSpPr>
        <p:grpSpPr bwMode="auto">
          <a:xfrm>
            <a:off x="441325" y="0"/>
            <a:ext cx="6873875" cy="6858000"/>
            <a:chOff x="278" y="0"/>
            <a:chExt cx="4330" cy="4320"/>
          </a:xfrm>
        </p:grpSpPr>
        <p:pic>
          <p:nvPicPr>
            <p:cNvPr id="65540" name="Picture 5">
              <a:extLst>
                <a:ext uri="{FF2B5EF4-FFF2-40B4-BE49-F238E27FC236}">
                  <a16:creationId xmlns:a16="http://schemas.microsoft.com/office/drawing/2014/main" id="{D32B1BEC-22CB-8E61-DD7C-89AA69C11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0"/>
              <a:ext cx="35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5">
              <a:extLst>
                <a:ext uri="{FF2B5EF4-FFF2-40B4-BE49-F238E27FC236}">
                  <a16:creationId xmlns:a16="http://schemas.microsoft.com/office/drawing/2014/main" id="{B0C0ADC7-F9DB-CAC8-140F-E9B72E1ADD2C}"/>
                </a:ext>
              </a:extLst>
            </p:cNvPr>
            <p:cNvSpPr>
              <a:spLocks noChangeArrowheads="1"/>
            </p:cNvSpPr>
            <p:nvPr/>
          </p:nvSpPr>
          <p:spPr bwMode="auto">
            <a:xfrm>
              <a:off x="1824" y="0"/>
              <a:ext cx="912" cy="1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sz="1800"/>
            </a:p>
          </p:txBody>
        </p:sp>
        <p:grpSp>
          <p:nvGrpSpPr>
            <p:cNvPr id="65542" name="Group 16">
              <a:extLst>
                <a:ext uri="{FF2B5EF4-FFF2-40B4-BE49-F238E27FC236}">
                  <a16:creationId xmlns:a16="http://schemas.microsoft.com/office/drawing/2014/main" id="{ADDEA0E3-3580-A180-944D-23A4F1DDD719}"/>
                </a:ext>
              </a:extLst>
            </p:cNvPr>
            <p:cNvGrpSpPr>
              <a:grpSpLocks/>
            </p:cNvGrpSpPr>
            <p:nvPr/>
          </p:nvGrpSpPr>
          <p:grpSpPr bwMode="auto">
            <a:xfrm>
              <a:off x="1728" y="192"/>
              <a:ext cx="1091" cy="720"/>
              <a:chOff x="2736" y="192"/>
              <a:chExt cx="1091" cy="720"/>
            </a:xfrm>
          </p:grpSpPr>
          <p:grpSp>
            <p:nvGrpSpPr>
              <p:cNvPr id="65553" name="Group 17">
                <a:extLst>
                  <a:ext uri="{FF2B5EF4-FFF2-40B4-BE49-F238E27FC236}">
                    <a16:creationId xmlns:a16="http://schemas.microsoft.com/office/drawing/2014/main" id="{0F69D655-F7FC-DD1D-3960-DF5B5DAB8820}"/>
                  </a:ext>
                </a:extLst>
              </p:cNvPr>
              <p:cNvGrpSpPr>
                <a:grpSpLocks/>
              </p:cNvGrpSpPr>
              <p:nvPr/>
            </p:nvGrpSpPr>
            <p:grpSpPr bwMode="auto">
              <a:xfrm>
                <a:off x="2880" y="432"/>
                <a:ext cx="288" cy="336"/>
                <a:chOff x="3552" y="336"/>
                <a:chExt cx="288" cy="336"/>
              </a:xfrm>
            </p:grpSpPr>
            <p:sp>
              <p:nvSpPr>
                <p:cNvPr id="65556" name="Line 18">
                  <a:extLst>
                    <a:ext uri="{FF2B5EF4-FFF2-40B4-BE49-F238E27FC236}">
                      <a16:creationId xmlns:a16="http://schemas.microsoft.com/office/drawing/2014/main" id="{3C69BA64-3E2C-1E80-2634-402AA66881E5}"/>
                    </a:ext>
                  </a:extLst>
                </p:cNvPr>
                <p:cNvSpPr>
                  <a:spLocks noChangeShapeType="1"/>
                </p:cNvSpPr>
                <p:nvPr/>
              </p:nvSpPr>
              <p:spPr bwMode="auto">
                <a:xfrm flipV="1">
                  <a:off x="3552" y="336"/>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5557" name="Line 19">
                  <a:extLst>
                    <a:ext uri="{FF2B5EF4-FFF2-40B4-BE49-F238E27FC236}">
                      <a16:creationId xmlns:a16="http://schemas.microsoft.com/office/drawing/2014/main" id="{1FE21B3C-9A5D-A949-A43E-B541ABC78E67}"/>
                    </a:ext>
                  </a:extLst>
                </p:cNvPr>
                <p:cNvSpPr>
                  <a:spLocks noChangeShapeType="1"/>
                </p:cNvSpPr>
                <p:nvPr/>
              </p:nvSpPr>
              <p:spPr bwMode="auto">
                <a:xfrm flipV="1">
                  <a:off x="3552" y="672"/>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58388" name="Text Box 20">
                <a:extLst>
                  <a:ext uri="{FF2B5EF4-FFF2-40B4-BE49-F238E27FC236}">
                    <a16:creationId xmlns:a16="http://schemas.microsoft.com/office/drawing/2014/main" id="{40DD676A-92A1-94E9-9F6D-0585F0F9A680}"/>
                  </a:ext>
                </a:extLst>
              </p:cNvPr>
              <p:cNvSpPr txBox="1">
                <a:spLocks noChangeArrowheads="1"/>
              </p:cNvSpPr>
              <p:nvPr/>
            </p:nvSpPr>
            <p:spPr bwMode="auto">
              <a:xfrm>
                <a:off x="2736" y="192"/>
                <a:ext cx="680" cy="2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effectLst>
                      <a:outerShdw blurRad="38100" dist="38100" dir="2700000" algn="tl">
                        <a:srgbClr val="C0C0C0"/>
                      </a:outerShdw>
                    </a:effectLst>
                  </a:rPr>
                  <a:t>Crânial</a:t>
                </a:r>
              </a:p>
            </p:txBody>
          </p:sp>
          <p:sp>
            <p:nvSpPr>
              <p:cNvPr id="58389" name="Text Box 21">
                <a:extLst>
                  <a:ext uri="{FF2B5EF4-FFF2-40B4-BE49-F238E27FC236}">
                    <a16:creationId xmlns:a16="http://schemas.microsoft.com/office/drawing/2014/main" id="{9EA5DF7C-EED3-58FF-B22D-C151EBF2D04D}"/>
                  </a:ext>
                </a:extLst>
              </p:cNvPr>
              <p:cNvSpPr txBox="1">
                <a:spLocks noChangeArrowheads="1"/>
              </p:cNvSpPr>
              <p:nvPr/>
            </p:nvSpPr>
            <p:spPr bwMode="auto">
              <a:xfrm>
                <a:off x="3168" y="624"/>
                <a:ext cx="659" cy="288"/>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effectLst>
                      <a:outerShdw blurRad="38100" dist="38100" dir="2700000" algn="tl">
                        <a:srgbClr val="C0C0C0"/>
                      </a:outerShdw>
                    </a:effectLst>
                  </a:rPr>
                  <a:t>Médial</a:t>
                </a:r>
              </a:p>
            </p:txBody>
          </p:sp>
        </p:grpSp>
        <p:sp>
          <p:nvSpPr>
            <p:cNvPr id="58390" name="Text Box 22">
              <a:extLst>
                <a:ext uri="{FF2B5EF4-FFF2-40B4-BE49-F238E27FC236}">
                  <a16:creationId xmlns:a16="http://schemas.microsoft.com/office/drawing/2014/main" id="{75A23ADC-D12C-3CAE-14AD-5AA4B175D12A}"/>
                </a:ext>
              </a:extLst>
            </p:cNvPr>
            <p:cNvSpPr txBox="1">
              <a:spLocks noChangeArrowheads="1"/>
            </p:cNvSpPr>
            <p:nvPr/>
          </p:nvSpPr>
          <p:spPr bwMode="auto">
            <a:xfrm>
              <a:off x="278" y="1626"/>
              <a:ext cx="1978" cy="678"/>
            </a:xfrm>
            <a:prstGeom prst="rect">
              <a:avLst/>
            </a:prstGeom>
            <a:solidFill>
              <a:schemeClr val="bg1"/>
            </a:solidFill>
            <a:ln w="9525">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solidFill>
                    <a:srgbClr val="FF0000"/>
                  </a:solidFill>
                  <a:effectLst>
                    <a:outerShdw blurRad="38100" dist="38100" dir="2700000" algn="tl">
                      <a:srgbClr val="C0C0C0"/>
                    </a:outerShdw>
                  </a:effectLst>
                </a:rPr>
                <a:t>Coupe scanner</a:t>
              </a:r>
              <a:r>
                <a:rPr lang="fr-FR" altLang="fr-FR">
                  <a:effectLst>
                    <a:outerShdw blurRad="38100" dist="38100" dir="2700000" algn="tl">
                      <a:srgbClr val="C0C0C0"/>
                    </a:outerShdw>
                  </a:effectLst>
                </a:rPr>
                <a:t>:</a:t>
              </a:r>
            </a:p>
            <a:p>
              <a:pPr eaLnBrk="1" hangingPunct="1"/>
              <a:r>
                <a:rPr lang="fr-FR" altLang="fr-FR" sz="2000">
                  <a:effectLst>
                    <a:outerShdw blurRad="38100" dist="38100" dir="2700000" algn="tl">
                      <a:srgbClr val="C0C0C0"/>
                    </a:outerShdw>
                  </a:effectLst>
                </a:rPr>
                <a:t>Vue de la face inférieure du segment supérieur</a:t>
              </a:r>
            </a:p>
          </p:txBody>
        </p:sp>
        <p:sp>
          <p:nvSpPr>
            <p:cNvPr id="58391" name="Text Box 23">
              <a:extLst>
                <a:ext uri="{FF2B5EF4-FFF2-40B4-BE49-F238E27FC236}">
                  <a16:creationId xmlns:a16="http://schemas.microsoft.com/office/drawing/2014/main" id="{8000C994-CE30-962F-BFFB-381C16C05415}"/>
                </a:ext>
              </a:extLst>
            </p:cNvPr>
            <p:cNvSpPr txBox="1">
              <a:spLocks noChangeArrowheads="1"/>
            </p:cNvSpPr>
            <p:nvPr/>
          </p:nvSpPr>
          <p:spPr bwMode="auto">
            <a:xfrm>
              <a:off x="2630" y="3231"/>
              <a:ext cx="1978" cy="678"/>
            </a:xfrm>
            <a:prstGeom prst="rect">
              <a:avLst/>
            </a:prstGeom>
            <a:solidFill>
              <a:schemeClr val="bg1"/>
            </a:solidFill>
            <a:ln w="9525">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a:solidFill>
                    <a:srgbClr val="0070C0"/>
                  </a:solidFill>
                  <a:effectLst>
                    <a:outerShdw blurRad="38100" dist="38100" dir="2700000" algn="tl">
                      <a:srgbClr val="C0C0C0"/>
                    </a:outerShdw>
                  </a:effectLst>
                </a:rPr>
                <a:t>Coupe « anatomique »:</a:t>
              </a:r>
            </a:p>
            <a:p>
              <a:pPr eaLnBrk="1" hangingPunct="1"/>
              <a:r>
                <a:rPr lang="fr-FR" altLang="fr-FR" sz="2000">
                  <a:effectLst>
                    <a:outerShdw blurRad="38100" dist="38100" dir="2700000" algn="tl">
                      <a:srgbClr val="C0C0C0"/>
                    </a:outerShdw>
                  </a:effectLst>
                </a:rPr>
                <a:t>Vue de la face supérieure du segment inférieur</a:t>
              </a:r>
            </a:p>
          </p:txBody>
        </p:sp>
        <p:sp>
          <p:nvSpPr>
            <p:cNvPr id="58392" name="Text Box 24">
              <a:extLst>
                <a:ext uri="{FF2B5EF4-FFF2-40B4-BE49-F238E27FC236}">
                  <a16:creationId xmlns:a16="http://schemas.microsoft.com/office/drawing/2014/main" id="{B302AE23-C5DC-BA28-7113-16C73A5446B2}"/>
                </a:ext>
              </a:extLst>
            </p:cNvPr>
            <p:cNvSpPr txBox="1">
              <a:spLocks noChangeArrowheads="1"/>
            </p:cNvSpPr>
            <p:nvPr/>
          </p:nvSpPr>
          <p:spPr bwMode="auto">
            <a:xfrm>
              <a:off x="3024" y="1094"/>
              <a:ext cx="595"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Ventral</a:t>
              </a:r>
            </a:p>
          </p:txBody>
        </p:sp>
        <p:sp>
          <p:nvSpPr>
            <p:cNvPr id="58394" name="Text Box 26">
              <a:extLst>
                <a:ext uri="{FF2B5EF4-FFF2-40B4-BE49-F238E27FC236}">
                  <a16:creationId xmlns:a16="http://schemas.microsoft.com/office/drawing/2014/main" id="{55386784-5557-83CE-2D1E-B7B8BCFEF3FD}"/>
                </a:ext>
              </a:extLst>
            </p:cNvPr>
            <p:cNvSpPr txBox="1">
              <a:spLocks noChangeArrowheads="1"/>
            </p:cNvSpPr>
            <p:nvPr/>
          </p:nvSpPr>
          <p:spPr bwMode="auto">
            <a:xfrm>
              <a:off x="2256" y="1872"/>
              <a:ext cx="574" cy="446"/>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Latéral</a:t>
              </a:r>
            </a:p>
            <a:p>
              <a:pPr eaLnBrk="1" hangingPunct="1"/>
              <a:r>
                <a:rPr lang="fr-FR" altLang="fr-FR" sz="2000">
                  <a:effectLst>
                    <a:outerShdw blurRad="38100" dist="38100" dir="2700000" algn="tl">
                      <a:srgbClr val="C0C0C0"/>
                    </a:outerShdw>
                  </a:effectLst>
                </a:rPr>
                <a:t>Droit</a:t>
              </a:r>
            </a:p>
          </p:txBody>
        </p:sp>
        <p:sp>
          <p:nvSpPr>
            <p:cNvPr id="58395" name="Text Box 27">
              <a:extLst>
                <a:ext uri="{FF2B5EF4-FFF2-40B4-BE49-F238E27FC236}">
                  <a16:creationId xmlns:a16="http://schemas.microsoft.com/office/drawing/2014/main" id="{8A5CF5D9-FDA8-056B-4C29-D13AC23460B5}"/>
                </a:ext>
              </a:extLst>
            </p:cNvPr>
            <p:cNvSpPr txBox="1">
              <a:spLocks noChangeArrowheads="1"/>
            </p:cNvSpPr>
            <p:nvPr/>
          </p:nvSpPr>
          <p:spPr bwMode="auto">
            <a:xfrm>
              <a:off x="3744" y="1872"/>
              <a:ext cx="610" cy="446"/>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Médial</a:t>
              </a:r>
            </a:p>
            <a:p>
              <a:pPr eaLnBrk="1" hangingPunct="1"/>
              <a:r>
                <a:rPr lang="fr-FR" altLang="fr-FR" sz="2000">
                  <a:effectLst>
                    <a:outerShdw blurRad="38100" dist="38100" dir="2700000" algn="tl">
                      <a:srgbClr val="C0C0C0"/>
                    </a:outerShdw>
                  </a:effectLst>
                </a:rPr>
                <a:t>Gauche</a:t>
              </a:r>
            </a:p>
          </p:txBody>
        </p:sp>
        <p:sp>
          <p:nvSpPr>
            <p:cNvPr id="58396" name="Text Box 28">
              <a:extLst>
                <a:ext uri="{FF2B5EF4-FFF2-40B4-BE49-F238E27FC236}">
                  <a16:creationId xmlns:a16="http://schemas.microsoft.com/office/drawing/2014/main" id="{98A62B0B-66E2-738E-A4C3-2BF6DE1DC01F}"/>
                </a:ext>
              </a:extLst>
            </p:cNvPr>
            <p:cNvSpPr txBox="1">
              <a:spLocks noChangeArrowheads="1"/>
            </p:cNvSpPr>
            <p:nvPr/>
          </p:nvSpPr>
          <p:spPr bwMode="auto">
            <a:xfrm>
              <a:off x="3024" y="2640"/>
              <a:ext cx="542"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Dorsal</a:t>
              </a:r>
            </a:p>
          </p:txBody>
        </p:sp>
        <p:sp>
          <p:nvSpPr>
            <p:cNvPr id="58397" name="Text Box 29">
              <a:extLst>
                <a:ext uri="{FF2B5EF4-FFF2-40B4-BE49-F238E27FC236}">
                  <a16:creationId xmlns:a16="http://schemas.microsoft.com/office/drawing/2014/main" id="{FEE3EB05-608F-8494-5EF5-EE9E555110B2}"/>
                </a:ext>
              </a:extLst>
            </p:cNvPr>
            <p:cNvSpPr txBox="1">
              <a:spLocks noChangeArrowheads="1"/>
            </p:cNvSpPr>
            <p:nvPr/>
          </p:nvSpPr>
          <p:spPr bwMode="auto">
            <a:xfrm>
              <a:off x="2064" y="3360"/>
              <a:ext cx="568"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Latéral</a:t>
              </a:r>
            </a:p>
          </p:txBody>
        </p:sp>
        <p:sp>
          <p:nvSpPr>
            <p:cNvPr id="58398" name="Text Box 30">
              <a:extLst>
                <a:ext uri="{FF2B5EF4-FFF2-40B4-BE49-F238E27FC236}">
                  <a16:creationId xmlns:a16="http://schemas.microsoft.com/office/drawing/2014/main" id="{DBE51218-F889-8F0C-C631-4E1F48BD3BBA}"/>
                </a:ext>
              </a:extLst>
            </p:cNvPr>
            <p:cNvSpPr txBox="1">
              <a:spLocks noChangeArrowheads="1"/>
            </p:cNvSpPr>
            <p:nvPr/>
          </p:nvSpPr>
          <p:spPr bwMode="auto">
            <a:xfrm>
              <a:off x="480" y="3360"/>
              <a:ext cx="568"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Médial</a:t>
              </a:r>
            </a:p>
          </p:txBody>
        </p:sp>
        <p:sp>
          <p:nvSpPr>
            <p:cNvPr id="58399" name="Text Box 31">
              <a:extLst>
                <a:ext uri="{FF2B5EF4-FFF2-40B4-BE49-F238E27FC236}">
                  <a16:creationId xmlns:a16="http://schemas.microsoft.com/office/drawing/2014/main" id="{B709E8D4-3433-6302-6EF6-4CF34FD22DD3}"/>
                </a:ext>
              </a:extLst>
            </p:cNvPr>
            <p:cNvSpPr txBox="1">
              <a:spLocks noChangeArrowheads="1"/>
            </p:cNvSpPr>
            <p:nvPr/>
          </p:nvSpPr>
          <p:spPr bwMode="auto">
            <a:xfrm>
              <a:off x="1296" y="2592"/>
              <a:ext cx="595"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Ventral</a:t>
              </a:r>
            </a:p>
          </p:txBody>
        </p:sp>
        <p:sp>
          <p:nvSpPr>
            <p:cNvPr id="58400" name="Text Box 32">
              <a:extLst>
                <a:ext uri="{FF2B5EF4-FFF2-40B4-BE49-F238E27FC236}">
                  <a16:creationId xmlns:a16="http://schemas.microsoft.com/office/drawing/2014/main" id="{0DDAD815-9E53-F64A-7A5B-3BE9C2B11EB9}"/>
                </a:ext>
              </a:extLst>
            </p:cNvPr>
            <p:cNvSpPr txBox="1">
              <a:spLocks noChangeArrowheads="1"/>
            </p:cNvSpPr>
            <p:nvPr/>
          </p:nvSpPr>
          <p:spPr bwMode="auto">
            <a:xfrm>
              <a:off x="1248" y="4070"/>
              <a:ext cx="542" cy="250"/>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Dorsal</a:t>
              </a:r>
            </a:p>
          </p:txBody>
        </p:sp>
      </p:grpSp>
      <p:sp>
        <p:nvSpPr>
          <p:cNvPr id="58402" name="AutoShape 34">
            <a:extLst>
              <a:ext uri="{FF2B5EF4-FFF2-40B4-BE49-F238E27FC236}">
                <a16:creationId xmlns:a16="http://schemas.microsoft.com/office/drawing/2014/main" id="{30C0F1FD-40E3-624C-467D-87AE8610BA1D}"/>
              </a:ext>
            </a:extLst>
          </p:cNvPr>
          <p:cNvSpPr>
            <a:spLocks noChangeArrowheads="1"/>
          </p:cNvSpPr>
          <p:nvPr/>
        </p:nvSpPr>
        <p:spPr bwMode="auto">
          <a:xfrm rot="-7166927">
            <a:off x="1524000" y="1828800"/>
            <a:ext cx="457200" cy="762000"/>
          </a:xfrm>
          <a:prstGeom prst="lightningBol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sz="1800"/>
          </a:p>
        </p:txBody>
      </p:sp>
      <p:sp>
        <p:nvSpPr>
          <p:cNvPr id="23" name="AutoShape 34">
            <a:extLst>
              <a:ext uri="{FF2B5EF4-FFF2-40B4-BE49-F238E27FC236}">
                <a16:creationId xmlns:a16="http://schemas.microsoft.com/office/drawing/2014/main" id="{25AE3289-88C4-F7D8-4A97-66849BFBB435}"/>
              </a:ext>
            </a:extLst>
          </p:cNvPr>
          <p:cNvSpPr>
            <a:spLocks noChangeArrowheads="1"/>
          </p:cNvSpPr>
          <p:nvPr/>
        </p:nvSpPr>
        <p:spPr bwMode="auto">
          <a:xfrm rot="1520930">
            <a:off x="1962150" y="673100"/>
            <a:ext cx="457200" cy="762000"/>
          </a:xfrm>
          <a:prstGeom prst="lightningBolt">
            <a:avLst/>
          </a:prstGeom>
          <a:solidFill>
            <a:srgbClr val="0070C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a:extLst>
              <a:ext uri="{FF2B5EF4-FFF2-40B4-BE49-F238E27FC236}">
                <a16:creationId xmlns:a16="http://schemas.microsoft.com/office/drawing/2014/main" id="{16797686-5CEC-BC12-6992-3C7EF2251BA9}"/>
              </a:ext>
            </a:extLst>
          </p:cNvPr>
          <p:cNvSpPr txBox="1">
            <a:spLocks noChangeArrowheads="1"/>
          </p:cNvSpPr>
          <p:nvPr/>
        </p:nvSpPr>
        <p:spPr bwMode="auto">
          <a:xfrm>
            <a:off x="0" y="163513"/>
            <a:ext cx="8866188" cy="830262"/>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a:solidFill>
                  <a:srgbClr val="000000"/>
                </a:solidFill>
                <a:effectLst>
                  <a:outerShdw blurRad="38100" dist="38100" dir="2700000" algn="tl">
                    <a:srgbClr val="C0C0C0"/>
                  </a:outerShdw>
                </a:effectLst>
              </a:rPr>
              <a:t>En règle générale, VUE INFERIEURE DU SEGMENT SUPERIEUR,</a:t>
            </a:r>
          </a:p>
          <a:p>
            <a:pPr algn="ctr"/>
            <a:r>
              <a:rPr lang="fr-FR" altLang="fr-FR">
                <a:solidFill>
                  <a:srgbClr val="000000"/>
                </a:solidFill>
                <a:effectLst>
                  <a:outerShdw blurRad="38100" dist="38100" dir="2700000" algn="tl">
                    <a:srgbClr val="C0C0C0"/>
                  </a:outerShdw>
                </a:effectLst>
              </a:rPr>
              <a:t>comme TDM (tomodensitométrie = scanner)</a:t>
            </a:r>
          </a:p>
        </p:txBody>
      </p:sp>
      <p:sp>
        <p:nvSpPr>
          <p:cNvPr id="67586" name="Line 4">
            <a:extLst>
              <a:ext uri="{FF2B5EF4-FFF2-40B4-BE49-F238E27FC236}">
                <a16:creationId xmlns:a16="http://schemas.microsoft.com/office/drawing/2014/main" id="{3FF5344A-24C7-8A09-484D-4596FFCFE8A3}"/>
              </a:ext>
            </a:extLst>
          </p:cNvPr>
          <p:cNvSpPr>
            <a:spLocks noChangeShapeType="1"/>
          </p:cNvSpPr>
          <p:nvPr/>
        </p:nvSpPr>
        <p:spPr bwMode="auto">
          <a:xfrm flipV="1">
            <a:off x="541338" y="5410200"/>
            <a:ext cx="0" cy="6858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587" name="Line 5">
            <a:extLst>
              <a:ext uri="{FF2B5EF4-FFF2-40B4-BE49-F238E27FC236}">
                <a16:creationId xmlns:a16="http://schemas.microsoft.com/office/drawing/2014/main" id="{F8AE0FBC-4942-D30C-7367-3E3B87D0807C}"/>
              </a:ext>
            </a:extLst>
          </p:cNvPr>
          <p:cNvSpPr>
            <a:spLocks noChangeShapeType="1"/>
          </p:cNvSpPr>
          <p:nvPr/>
        </p:nvSpPr>
        <p:spPr bwMode="auto">
          <a:xfrm>
            <a:off x="541338" y="6096000"/>
            <a:ext cx="542925"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9446" name="Text Box 6">
            <a:extLst>
              <a:ext uri="{FF2B5EF4-FFF2-40B4-BE49-F238E27FC236}">
                <a16:creationId xmlns:a16="http://schemas.microsoft.com/office/drawing/2014/main" id="{FD8ABE39-5A11-2D79-3EF4-E420BC7D87DC}"/>
              </a:ext>
            </a:extLst>
          </p:cNvPr>
          <p:cNvSpPr txBox="1">
            <a:spLocks noChangeArrowheads="1"/>
          </p:cNvSpPr>
          <p:nvPr/>
        </p:nvSpPr>
        <p:spPr bwMode="auto">
          <a:xfrm>
            <a:off x="271463" y="4953000"/>
            <a:ext cx="557212"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a:solidFill>
                  <a:srgbClr val="000000"/>
                </a:solidFill>
                <a:effectLst>
                  <a:outerShdw blurRad="38100" dist="38100" dir="2700000" algn="tl">
                    <a:srgbClr val="C0C0C0"/>
                  </a:outerShdw>
                </a:effectLst>
              </a:rPr>
              <a:t>Av</a:t>
            </a:r>
          </a:p>
        </p:txBody>
      </p:sp>
      <p:sp>
        <p:nvSpPr>
          <p:cNvPr id="189447" name="Text Box 7">
            <a:extLst>
              <a:ext uri="{FF2B5EF4-FFF2-40B4-BE49-F238E27FC236}">
                <a16:creationId xmlns:a16="http://schemas.microsoft.com/office/drawing/2014/main" id="{8C96881C-1842-F795-CE2C-8970A9176A2D}"/>
              </a:ext>
            </a:extLst>
          </p:cNvPr>
          <p:cNvSpPr txBox="1">
            <a:spLocks noChangeArrowheads="1"/>
          </p:cNvSpPr>
          <p:nvPr/>
        </p:nvSpPr>
        <p:spPr bwMode="auto">
          <a:xfrm>
            <a:off x="950913" y="5867400"/>
            <a:ext cx="420687"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b="1">
                <a:solidFill>
                  <a:srgbClr val="000000"/>
                </a:solidFill>
                <a:effectLst>
                  <a:outerShdw blurRad="38100" dist="38100" dir="2700000" algn="tl">
                    <a:srgbClr val="C0C0C0"/>
                  </a:outerShdw>
                </a:effectLst>
              </a:rPr>
              <a:t>G</a:t>
            </a:r>
          </a:p>
        </p:txBody>
      </p:sp>
      <p:sp>
        <p:nvSpPr>
          <p:cNvPr id="189448" name="Text Box 8">
            <a:extLst>
              <a:ext uri="{FF2B5EF4-FFF2-40B4-BE49-F238E27FC236}">
                <a16:creationId xmlns:a16="http://schemas.microsoft.com/office/drawing/2014/main" id="{30985DAC-92EA-AD49-7598-CEC91C983FE7}"/>
              </a:ext>
            </a:extLst>
          </p:cNvPr>
          <p:cNvSpPr txBox="1">
            <a:spLocks noChangeArrowheads="1"/>
          </p:cNvSpPr>
          <p:nvPr/>
        </p:nvSpPr>
        <p:spPr bwMode="auto">
          <a:xfrm>
            <a:off x="228600" y="3429000"/>
            <a:ext cx="1008063" cy="523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b="1">
                <a:solidFill>
                  <a:srgbClr val="000000"/>
                </a:solidFill>
                <a:effectLst>
                  <a:outerShdw blurRad="38100" dist="38100" dir="2700000" algn="tl">
                    <a:srgbClr val="C0C0C0"/>
                  </a:outerShdw>
                </a:effectLst>
              </a:rPr>
              <a:t>Droit</a:t>
            </a:r>
          </a:p>
        </p:txBody>
      </p:sp>
      <p:sp>
        <p:nvSpPr>
          <p:cNvPr id="189449" name="Text Box 9">
            <a:extLst>
              <a:ext uri="{FF2B5EF4-FFF2-40B4-BE49-F238E27FC236}">
                <a16:creationId xmlns:a16="http://schemas.microsoft.com/office/drawing/2014/main" id="{2CF06533-1201-6068-35ED-3CCF3997BBA4}"/>
              </a:ext>
            </a:extLst>
          </p:cNvPr>
          <p:cNvSpPr txBox="1">
            <a:spLocks noChangeArrowheads="1"/>
          </p:cNvSpPr>
          <p:nvPr/>
        </p:nvSpPr>
        <p:spPr bwMode="auto">
          <a:xfrm>
            <a:off x="7616825" y="3505200"/>
            <a:ext cx="1349375" cy="5191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b="1">
                <a:solidFill>
                  <a:srgbClr val="000000"/>
                </a:solidFill>
                <a:effectLst>
                  <a:outerShdw blurRad="38100" dist="38100" dir="2700000" algn="tl">
                    <a:srgbClr val="C0C0C0"/>
                  </a:outerShdw>
                </a:effectLst>
              </a:rPr>
              <a:t>Gauche</a:t>
            </a:r>
          </a:p>
        </p:txBody>
      </p:sp>
      <p:graphicFrame>
        <p:nvGraphicFramePr>
          <p:cNvPr id="67592" name="Object 10">
            <a:hlinkClick r:id="rId3" action="ppaction://hlinkpres?slideindex=1&amp;slidetitle=Diapositive 1"/>
            <a:extLst>
              <a:ext uri="{FF2B5EF4-FFF2-40B4-BE49-F238E27FC236}">
                <a16:creationId xmlns:a16="http://schemas.microsoft.com/office/drawing/2014/main" id="{3C48AD9C-8AF2-1F03-E61E-6E300C0EDA03}"/>
              </a:ext>
            </a:extLst>
          </p:cNvPr>
          <p:cNvGraphicFramePr>
            <a:graphicFrameLocks noChangeAspect="1"/>
          </p:cNvGraphicFramePr>
          <p:nvPr/>
        </p:nvGraphicFramePr>
        <p:xfrm>
          <a:off x="1371600" y="1389063"/>
          <a:ext cx="6107113" cy="5316537"/>
        </p:xfrm>
        <a:graphic>
          <a:graphicData uri="http://schemas.openxmlformats.org/presentationml/2006/ole">
            <mc:AlternateContent xmlns:mc="http://schemas.openxmlformats.org/markup-compatibility/2006">
              <mc:Choice xmlns:v="urn:schemas-microsoft-com:vml" Requires="v">
                <p:oleObj name="Photo Editor Photo" r:id="rId4" imgW="3251200" imgH="3251200" progId="MSPhotoEd.3">
                  <p:embed/>
                </p:oleObj>
              </mc:Choice>
              <mc:Fallback>
                <p:oleObj name="Photo Editor Photo" r:id="rId4" imgW="3251200" imgH="3251200" progId="MSPhotoEd.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t="13948" b="11641"/>
                      <a:stretch>
                        <a:fillRect/>
                      </a:stretch>
                    </p:blipFill>
                    <p:spPr bwMode="auto">
                      <a:xfrm>
                        <a:off x="1371600" y="1389063"/>
                        <a:ext cx="6107113"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6" descr="art-ar453560">
            <a:extLst>
              <a:ext uri="{FF2B5EF4-FFF2-40B4-BE49-F238E27FC236}">
                <a16:creationId xmlns:a16="http://schemas.microsoft.com/office/drawing/2014/main" id="{7284878B-6797-B162-6FDE-0F88DE2A3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7278" r="3429" b="8626"/>
          <a:stretch>
            <a:fillRect/>
          </a:stretch>
        </p:blipFill>
        <p:spPr bwMode="auto">
          <a:xfrm>
            <a:off x="76200" y="1981200"/>
            <a:ext cx="37338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8" descr="fig4">
            <a:extLst>
              <a:ext uri="{FF2B5EF4-FFF2-40B4-BE49-F238E27FC236}">
                <a16:creationId xmlns:a16="http://schemas.microsoft.com/office/drawing/2014/main" id="{ADACD69A-13EE-A1B4-A2FF-3A314C8B8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2846" b="3165"/>
          <a:stretch>
            <a:fillRect/>
          </a:stretch>
        </p:blipFill>
        <p:spPr bwMode="auto">
          <a:xfrm>
            <a:off x="6781800" y="-76200"/>
            <a:ext cx="21224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9" descr="fig4">
            <a:extLst>
              <a:ext uri="{FF2B5EF4-FFF2-40B4-BE49-F238E27FC236}">
                <a16:creationId xmlns:a16="http://schemas.microsoft.com/office/drawing/2014/main" id="{ED06B531-790F-5C9C-8E87-F41D8C4FC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032" b="3165"/>
          <a:stretch>
            <a:fillRect/>
          </a:stretch>
        </p:blipFill>
        <p:spPr bwMode="auto">
          <a:xfrm>
            <a:off x="6781800" y="3124200"/>
            <a:ext cx="215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a:extLst>
              <a:ext uri="{FF2B5EF4-FFF2-40B4-BE49-F238E27FC236}">
                <a16:creationId xmlns:a16="http://schemas.microsoft.com/office/drawing/2014/main" id="{0B8B72B7-1A03-2571-304D-09B6409FC2F8}"/>
              </a:ext>
            </a:extLst>
          </p:cNvPr>
          <p:cNvSpPr>
            <a:spLocks noGrp="1" noChangeArrowheads="1"/>
          </p:cNvSpPr>
          <p:nvPr>
            <p:ph type="ctrTitle"/>
          </p:nvPr>
        </p:nvSpPr>
        <p:spPr>
          <a:xfrm>
            <a:off x="-304800" y="152400"/>
            <a:ext cx="7772400" cy="1470025"/>
          </a:xfrm>
        </p:spPr>
        <p:txBody>
          <a:bodyPr>
            <a:normAutofit/>
          </a:bodyPr>
          <a:lstStyle/>
          <a:p>
            <a:pPr eaLnBrk="1" hangingPunct="1"/>
            <a:r>
              <a:rPr lang="fr-FR" altLang="fr-FR">
                <a:solidFill>
                  <a:srgbClr val="660066"/>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Plans de coupe</a:t>
            </a:r>
          </a:p>
        </p:txBody>
      </p:sp>
      <p:pic>
        <p:nvPicPr>
          <p:cNvPr id="69637" name="Picture 13" descr="nc-04-04-154-3">
            <a:extLst>
              <a:ext uri="{FF2B5EF4-FFF2-40B4-BE49-F238E27FC236}">
                <a16:creationId xmlns:a16="http://schemas.microsoft.com/office/drawing/2014/main" id="{9BF594F5-1940-E3E0-1CE0-CF795F92E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76400"/>
            <a:ext cx="25987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Text Box 14">
            <a:extLst>
              <a:ext uri="{FF2B5EF4-FFF2-40B4-BE49-F238E27FC236}">
                <a16:creationId xmlns:a16="http://schemas.microsoft.com/office/drawing/2014/main" id="{778C632D-5E8A-D9D8-A851-BC6E3F2B949E}"/>
              </a:ext>
            </a:extLst>
          </p:cNvPr>
          <p:cNvSpPr txBox="1">
            <a:spLocks noChangeArrowheads="1"/>
          </p:cNvSpPr>
          <p:nvPr/>
        </p:nvSpPr>
        <p:spPr bwMode="auto">
          <a:xfrm>
            <a:off x="2057400" y="3352800"/>
            <a:ext cx="708025"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COR</a:t>
            </a:r>
          </a:p>
        </p:txBody>
      </p:sp>
      <p:sp>
        <p:nvSpPr>
          <p:cNvPr id="56335" name="Text Box 15">
            <a:extLst>
              <a:ext uri="{FF2B5EF4-FFF2-40B4-BE49-F238E27FC236}">
                <a16:creationId xmlns:a16="http://schemas.microsoft.com/office/drawing/2014/main" id="{017A34C9-F39E-7D84-31F7-AEB7F6A3D82B}"/>
              </a:ext>
            </a:extLst>
          </p:cNvPr>
          <p:cNvSpPr txBox="1">
            <a:spLocks noChangeArrowheads="1"/>
          </p:cNvSpPr>
          <p:nvPr/>
        </p:nvSpPr>
        <p:spPr bwMode="auto">
          <a:xfrm>
            <a:off x="4800600" y="4495800"/>
            <a:ext cx="708025"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COR</a:t>
            </a:r>
          </a:p>
        </p:txBody>
      </p:sp>
      <p:sp>
        <p:nvSpPr>
          <p:cNvPr id="56336" name="Text Box 16">
            <a:extLst>
              <a:ext uri="{FF2B5EF4-FFF2-40B4-BE49-F238E27FC236}">
                <a16:creationId xmlns:a16="http://schemas.microsoft.com/office/drawing/2014/main" id="{004621F9-F973-E91E-1CFB-0E842C687557}"/>
              </a:ext>
            </a:extLst>
          </p:cNvPr>
          <p:cNvSpPr txBox="1">
            <a:spLocks noChangeArrowheads="1"/>
          </p:cNvSpPr>
          <p:nvPr/>
        </p:nvSpPr>
        <p:spPr bwMode="auto">
          <a:xfrm>
            <a:off x="8229600" y="2743200"/>
            <a:ext cx="708025"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COR</a:t>
            </a:r>
          </a:p>
        </p:txBody>
      </p:sp>
      <p:sp>
        <p:nvSpPr>
          <p:cNvPr id="56337" name="Text Box 17">
            <a:extLst>
              <a:ext uri="{FF2B5EF4-FFF2-40B4-BE49-F238E27FC236}">
                <a16:creationId xmlns:a16="http://schemas.microsoft.com/office/drawing/2014/main" id="{B8303DD9-6B86-BF44-84F7-BCF494FE6FAB}"/>
              </a:ext>
            </a:extLst>
          </p:cNvPr>
          <p:cNvSpPr txBox="1">
            <a:spLocks noChangeArrowheads="1"/>
          </p:cNvSpPr>
          <p:nvPr/>
        </p:nvSpPr>
        <p:spPr bwMode="auto">
          <a:xfrm>
            <a:off x="1219200" y="5181600"/>
            <a:ext cx="693738"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SAG</a:t>
            </a:r>
          </a:p>
        </p:txBody>
      </p:sp>
      <p:sp>
        <p:nvSpPr>
          <p:cNvPr id="56338" name="Text Box 18">
            <a:extLst>
              <a:ext uri="{FF2B5EF4-FFF2-40B4-BE49-F238E27FC236}">
                <a16:creationId xmlns:a16="http://schemas.microsoft.com/office/drawing/2014/main" id="{22D64442-81F4-ADE5-61E5-8141B43E040E}"/>
              </a:ext>
            </a:extLst>
          </p:cNvPr>
          <p:cNvSpPr txBox="1">
            <a:spLocks noChangeArrowheads="1"/>
          </p:cNvSpPr>
          <p:nvPr/>
        </p:nvSpPr>
        <p:spPr bwMode="auto">
          <a:xfrm>
            <a:off x="4876800" y="5562600"/>
            <a:ext cx="693738"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SAG</a:t>
            </a:r>
          </a:p>
        </p:txBody>
      </p:sp>
      <p:sp>
        <p:nvSpPr>
          <p:cNvPr id="56339" name="Text Box 19">
            <a:extLst>
              <a:ext uri="{FF2B5EF4-FFF2-40B4-BE49-F238E27FC236}">
                <a16:creationId xmlns:a16="http://schemas.microsoft.com/office/drawing/2014/main" id="{2AD192DD-4F95-1548-15F8-8B3876DA5741}"/>
              </a:ext>
            </a:extLst>
          </p:cNvPr>
          <p:cNvSpPr txBox="1">
            <a:spLocks noChangeArrowheads="1"/>
          </p:cNvSpPr>
          <p:nvPr/>
        </p:nvSpPr>
        <p:spPr bwMode="auto">
          <a:xfrm>
            <a:off x="6705600" y="6324600"/>
            <a:ext cx="693738"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SAG</a:t>
            </a:r>
          </a:p>
        </p:txBody>
      </p:sp>
      <p:sp>
        <p:nvSpPr>
          <p:cNvPr id="56340" name="Text Box 20">
            <a:extLst>
              <a:ext uri="{FF2B5EF4-FFF2-40B4-BE49-F238E27FC236}">
                <a16:creationId xmlns:a16="http://schemas.microsoft.com/office/drawing/2014/main" id="{49E608D5-9B0C-6075-6400-7638DD2E4712}"/>
              </a:ext>
            </a:extLst>
          </p:cNvPr>
          <p:cNvSpPr txBox="1">
            <a:spLocks noChangeArrowheads="1"/>
          </p:cNvSpPr>
          <p:nvPr/>
        </p:nvSpPr>
        <p:spPr bwMode="auto">
          <a:xfrm>
            <a:off x="3124200" y="5181600"/>
            <a:ext cx="722313"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HOR</a:t>
            </a:r>
          </a:p>
        </p:txBody>
      </p:sp>
      <p:sp>
        <p:nvSpPr>
          <p:cNvPr id="56341" name="Text Box 21">
            <a:extLst>
              <a:ext uri="{FF2B5EF4-FFF2-40B4-BE49-F238E27FC236}">
                <a16:creationId xmlns:a16="http://schemas.microsoft.com/office/drawing/2014/main" id="{48E673E3-FF82-3F19-C467-865B23214435}"/>
              </a:ext>
            </a:extLst>
          </p:cNvPr>
          <p:cNvSpPr txBox="1">
            <a:spLocks noChangeArrowheads="1"/>
          </p:cNvSpPr>
          <p:nvPr/>
        </p:nvSpPr>
        <p:spPr bwMode="auto">
          <a:xfrm>
            <a:off x="4953000" y="2955925"/>
            <a:ext cx="722313" cy="396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solidFill>
                  <a:schemeClr val="bg1"/>
                </a:solidFill>
                <a:effectLst>
                  <a:outerShdw blurRad="38100" dist="38100" dir="2700000" algn="tl">
                    <a:srgbClr val="C0C0C0"/>
                  </a:outerShdw>
                </a:effectLst>
              </a:rPr>
              <a:t>HOR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a:extLst>
              <a:ext uri="{FF2B5EF4-FFF2-40B4-BE49-F238E27FC236}">
                <a16:creationId xmlns:a16="http://schemas.microsoft.com/office/drawing/2014/main" id="{55B7C989-BF55-7DD8-BBA7-2B6AF52B7F33}"/>
              </a:ext>
            </a:extLst>
          </p:cNvPr>
          <p:cNvSpPr>
            <a:spLocks noChangeArrowheads="1"/>
          </p:cNvSpPr>
          <p:nvPr/>
        </p:nvSpPr>
        <p:spPr bwMode="auto">
          <a:xfrm>
            <a:off x="609600" y="-152400"/>
            <a:ext cx="7772400" cy="1470025"/>
          </a:xfrm>
          <a:prstGeom prst="rect">
            <a:avLst/>
          </a:prstGeom>
          <a:noFill/>
          <a:ln w="9525">
            <a:noFill/>
            <a:miter lim="800000"/>
            <a:headEnd/>
            <a:tailEnd/>
          </a:ln>
          <a:effec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4000">
                <a:solidFill>
                  <a:srgbClr val="660066"/>
                </a:solidFill>
              </a:rPr>
              <a:t>Organisation topographique </a:t>
            </a:r>
          </a:p>
          <a:p>
            <a:pPr algn="ctr" eaLnBrk="1" hangingPunct="1"/>
            <a:r>
              <a:rPr lang="fr-FR" altLang="fr-FR" sz="4000">
                <a:solidFill>
                  <a:srgbClr val="660066"/>
                </a:solidFill>
              </a:rPr>
              <a:t>4 grandes régions anatomiques</a:t>
            </a:r>
          </a:p>
        </p:txBody>
      </p:sp>
      <p:pic>
        <p:nvPicPr>
          <p:cNvPr id="71682" name="Picture 7" descr="ENC_plate_1-143_750px">
            <a:extLst>
              <a:ext uri="{FF2B5EF4-FFF2-40B4-BE49-F238E27FC236}">
                <a16:creationId xmlns:a16="http://schemas.microsoft.com/office/drawing/2014/main" id="{E9ED993E-1781-9712-B27E-7D07282E738D}"/>
              </a:ext>
            </a:extLst>
          </p:cNvPr>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7233" t="12350" r="12286" b="8241"/>
          <a:stretch>
            <a:fillRect/>
          </a:stretch>
        </p:blipFill>
        <p:spPr bwMode="auto">
          <a:xfrm>
            <a:off x="2438400" y="1219200"/>
            <a:ext cx="3733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a:extLst>
              <a:ext uri="{FF2B5EF4-FFF2-40B4-BE49-F238E27FC236}">
                <a16:creationId xmlns:a16="http://schemas.microsoft.com/office/drawing/2014/main" id="{F5915843-B7E4-FF02-6547-7918F1D1811D}"/>
              </a:ext>
            </a:extLst>
          </p:cNvPr>
          <p:cNvSpPr txBox="1">
            <a:spLocks noChangeArrowheads="1"/>
          </p:cNvSpPr>
          <p:nvPr/>
        </p:nvSpPr>
        <p:spPr bwMode="auto">
          <a:xfrm>
            <a:off x="990600" y="1295400"/>
            <a:ext cx="2073275" cy="830263"/>
          </a:xfrm>
          <a:prstGeom prst="rect">
            <a:avLst/>
          </a:prstGeom>
          <a:noFill/>
          <a:ln w="9525">
            <a:noFill/>
            <a:miter lim="800000"/>
            <a:headEnd/>
            <a:tailEnd/>
          </a:ln>
          <a:effectLst/>
        </p:spPr>
        <p:txBody>
          <a:bodyPr wrap="none">
            <a:spAutoFit/>
          </a:bodyPr>
          <a:lstStyle/>
          <a:p>
            <a:pPr eaLnBrk="1" hangingPunct="1">
              <a:defRPr/>
            </a:pPr>
            <a:r>
              <a:rPr lang="fr-FR" sz="2400" b="1" dirty="0">
                <a:solidFill>
                  <a:srgbClr val="660066"/>
                </a:solidFill>
                <a:effectLst>
                  <a:outerShdw blurRad="38100" dist="38100" dir="2700000" algn="tl">
                    <a:srgbClr val="000000"/>
                  </a:outerShdw>
                </a:effectLst>
                <a:ea typeface="+mn-ea"/>
              </a:rPr>
              <a:t>TÊTE</a:t>
            </a:r>
            <a:r>
              <a:rPr lang="fr-FR" sz="2400" b="1" dirty="0">
                <a:solidFill>
                  <a:schemeClr val="bg1"/>
                </a:solidFill>
                <a:effectLst>
                  <a:outerShdw blurRad="38100" dist="38100" dir="2700000" algn="tl">
                    <a:srgbClr val="000000"/>
                  </a:outerShdw>
                </a:effectLst>
                <a:ea typeface="+mn-ea"/>
              </a:rPr>
              <a:t> </a:t>
            </a:r>
            <a:r>
              <a:rPr lang="fr-FR" sz="2400" b="1" dirty="0">
                <a:solidFill>
                  <a:srgbClr val="000000"/>
                </a:solidFill>
                <a:effectLst>
                  <a:outerShdw blurRad="38100" dist="38100" dir="2700000" algn="tl">
                    <a:srgbClr val="000000"/>
                  </a:outerShdw>
                </a:effectLst>
                <a:ea typeface="+mn-ea"/>
              </a:rPr>
              <a:t>(</a:t>
            </a:r>
            <a:r>
              <a:rPr lang="fr-FR" sz="2400" i="1" dirty="0" err="1">
                <a:solidFill>
                  <a:srgbClr val="000000"/>
                </a:solidFill>
                <a:effectLst>
                  <a:outerShdw blurRad="38100" dist="38100" dir="2700000" algn="tl">
                    <a:srgbClr val="000000"/>
                  </a:outerShdw>
                </a:effectLst>
                <a:ea typeface="+mn-ea"/>
              </a:rPr>
              <a:t>caput</a:t>
            </a:r>
            <a:r>
              <a:rPr lang="fr-FR" sz="2400" b="1" dirty="0">
                <a:solidFill>
                  <a:srgbClr val="000000"/>
                </a:solidFill>
                <a:effectLst>
                  <a:outerShdw blurRad="38100" dist="38100" dir="2700000" algn="tl">
                    <a:srgbClr val="000000"/>
                  </a:outerShdw>
                </a:effectLst>
                <a:ea typeface="+mn-ea"/>
              </a:rPr>
              <a:t>)</a:t>
            </a:r>
            <a:r>
              <a:rPr lang="fr-FR" sz="2400" b="1" dirty="0">
                <a:solidFill>
                  <a:schemeClr val="bg1"/>
                </a:solidFill>
                <a:effectLst>
                  <a:outerShdw blurRad="38100" dist="38100" dir="2700000" algn="tl">
                    <a:srgbClr val="000000"/>
                  </a:outerShdw>
                </a:effectLst>
                <a:ea typeface="+mn-ea"/>
              </a:rPr>
              <a:t>:</a:t>
            </a:r>
          </a:p>
          <a:p>
            <a:pPr eaLnBrk="1" hangingPunct="1">
              <a:defRPr/>
            </a:pPr>
            <a:r>
              <a:rPr lang="fr-FR" sz="2400" dirty="0">
                <a:solidFill>
                  <a:schemeClr val="bg1"/>
                </a:solidFill>
                <a:ea typeface="+mn-ea"/>
              </a:rPr>
              <a:t> crâne et face</a:t>
            </a:r>
          </a:p>
        </p:txBody>
      </p:sp>
      <p:sp>
        <p:nvSpPr>
          <p:cNvPr id="6153" name="Text Box 9">
            <a:extLst>
              <a:ext uri="{FF2B5EF4-FFF2-40B4-BE49-F238E27FC236}">
                <a16:creationId xmlns:a16="http://schemas.microsoft.com/office/drawing/2014/main" id="{2B398D4F-D01A-0723-0387-98551D01F69C}"/>
              </a:ext>
            </a:extLst>
          </p:cNvPr>
          <p:cNvSpPr txBox="1">
            <a:spLocks noChangeArrowheads="1"/>
          </p:cNvSpPr>
          <p:nvPr/>
        </p:nvSpPr>
        <p:spPr bwMode="auto">
          <a:xfrm>
            <a:off x="6019800" y="1447800"/>
            <a:ext cx="869149" cy="461665"/>
          </a:xfrm>
          <a:prstGeom prst="rect">
            <a:avLst/>
          </a:prstGeom>
          <a:noFill/>
          <a:ln w="9525">
            <a:noFill/>
            <a:miter lim="800000"/>
            <a:headEnd/>
            <a:tailEnd/>
          </a:ln>
          <a:effectLst/>
        </p:spPr>
        <p:txBody>
          <a:bodyPr wrap="none">
            <a:spAutoFit/>
          </a:bodyPr>
          <a:lstStyle/>
          <a:p>
            <a:pPr eaLnBrk="1" hangingPunct="1">
              <a:defRPr/>
            </a:pPr>
            <a:r>
              <a:rPr lang="fr-FR" sz="2400" b="1" dirty="0">
                <a:solidFill>
                  <a:srgbClr val="660066"/>
                </a:solidFill>
                <a:effectLst>
                  <a:outerShdw blurRad="38100" dist="38100" dir="2700000" algn="tl">
                    <a:srgbClr val="000000"/>
                  </a:outerShdw>
                </a:effectLst>
                <a:ea typeface="+mn-ea"/>
              </a:rPr>
              <a:t>COU</a:t>
            </a:r>
            <a:endParaRPr lang="fr-FR" sz="2400" dirty="0">
              <a:solidFill>
                <a:schemeClr val="bg1"/>
              </a:solidFill>
              <a:ea typeface="+mn-ea"/>
            </a:endParaRPr>
          </a:p>
        </p:txBody>
      </p:sp>
      <p:sp>
        <p:nvSpPr>
          <p:cNvPr id="6154" name="Text Box 10">
            <a:extLst>
              <a:ext uri="{FF2B5EF4-FFF2-40B4-BE49-F238E27FC236}">
                <a16:creationId xmlns:a16="http://schemas.microsoft.com/office/drawing/2014/main" id="{0D22EE41-4CCB-017A-C5D4-499E5D622826}"/>
              </a:ext>
            </a:extLst>
          </p:cNvPr>
          <p:cNvSpPr txBox="1">
            <a:spLocks noChangeArrowheads="1"/>
          </p:cNvSpPr>
          <p:nvPr/>
        </p:nvSpPr>
        <p:spPr bwMode="auto">
          <a:xfrm>
            <a:off x="6400800" y="2393950"/>
            <a:ext cx="2667000" cy="120015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b="1">
                <a:effectLst>
                  <a:outerShdw blurRad="38100" dist="38100" dir="2700000" algn="tl">
                    <a:srgbClr val="C0C0C0"/>
                  </a:outerShdw>
                </a:effectLst>
              </a:rPr>
              <a:t>Thorax:</a:t>
            </a:r>
            <a:r>
              <a:rPr lang="fr-FR" altLang="fr-FR"/>
              <a:t> </a:t>
            </a:r>
            <a:r>
              <a:rPr lang="fr-FR" altLang="fr-FR">
                <a:solidFill>
                  <a:srgbClr val="000000"/>
                </a:solidFill>
              </a:rPr>
              <a:t>médiastin et régions pleuro-pulmonaires</a:t>
            </a:r>
          </a:p>
        </p:txBody>
      </p:sp>
      <p:sp>
        <p:nvSpPr>
          <p:cNvPr id="6155" name="Text Box 11">
            <a:extLst>
              <a:ext uri="{FF2B5EF4-FFF2-40B4-BE49-F238E27FC236}">
                <a16:creationId xmlns:a16="http://schemas.microsoft.com/office/drawing/2014/main" id="{D5029974-B2E7-C4E9-2D49-8F527CAEAAB6}"/>
              </a:ext>
            </a:extLst>
          </p:cNvPr>
          <p:cNvSpPr txBox="1">
            <a:spLocks noChangeArrowheads="1"/>
          </p:cNvSpPr>
          <p:nvPr/>
        </p:nvSpPr>
        <p:spPr bwMode="auto">
          <a:xfrm>
            <a:off x="6400800" y="3657600"/>
            <a:ext cx="2438400" cy="457200"/>
          </a:xfrm>
          <a:prstGeom prst="rect">
            <a:avLst/>
          </a:prstGeom>
          <a:noFill/>
          <a:ln w="9525">
            <a:noFill/>
            <a:miter lim="800000"/>
            <a:headEnd/>
            <a:tailEnd/>
          </a:ln>
          <a:effectLst/>
        </p:spPr>
        <p:txBody>
          <a:bodyPr>
            <a:spAutoFit/>
          </a:bodyPr>
          <a:lstStyle/>
          <a:p>
            <a:pPr eaLnBrk="1" hangingPunct="1">
              <a:defRPr/>
            </a:pPr>
            <a:r>
              <a:rPr lang="fr-FR" sz="2400" b="1" dirty="0">
                <a:solidFill>
                  <a:srgbClr val="000000"/>
                </a:solidFill>
                <a:effectLst>
                  <a:outerShdw blurRad="38100" dist="38100" dir="2700000" algn="tl">
                    <a:srgbClr val="000000"/>
                  </a:outerShdw>
                </a:effectLst>
                <a:ea typeface="+mn-ea"/>
              </a:rPr>
              <a:t>Abdomen</a:t>
            </a:r>
            <a:endParaRPr lang="fr-FR" sz="2400" dirty="0">
              <a:solidFill>
                <a:srgbClr val="000000"/>
              </a:solidFill>
              <a:ea typeface="+mn-ea"/>
            </a:endParaRPr>
          </a:p>
        </p:txBody>
      </p:sp>
      <p:sp>
        <p:nvSpPr>
          <p:cNvPr id="6156" name="Text Box 12">
            <a:extLst>
              <a:ext uri="{FF2B5EF4-FFF2-40B4-BE49-F238E27FC236}">
                <a16:creationId xmlns:a16="http://schemas.microsoft.com/office/drawing/2014/main" id="{BB85B367-16DE-DDA6-A7A9-5567437BA0E5}"/>
              </a:ext>
            </a:extLst>
          </p:cNvPr>
          <p:cNvSpPr txBox="1">
            <a:spLocks noChangeArrowheads="1"/>
          </p:cNvSpPr>
          <p:nvPr/>
        </p:nvSpPr>
        <p:spPr bwMode="auto">
          <a:xfrm>
            <a:off x="304800" y="3657600"/>
            <a:ext cx="2667000" cy="1570038"/>
          </a:xfrm>
          <a:prstGeom prst="rect">
            <a:avLst/>
          </a:prstGeom>
          <a:noFill/>
          <a:ln w="9525">
            <a:noFill/>
            <a:miter lim="800000"/>
            <a:headEnd/>
            <a:tailEnd/>
          </a:ln>
          <a:effectLst/>
        </p:spPr>
        <p:txBody>
          <a:bodyPr>
            <a:spAutoFit/>
          </a:bodyPr>
          <a:lstStyle/>
          <a:p>
            <a:pPr eaLnBrk="1" hangingPunct="1">
              <a:defRPr/>
            </a:pPr>
            <a:r>
              <a:rPr lang="fr-FR" sz="2400" b="1" dirty="0">
                <a:solidFill>
                  <a:srgbClr val="660066"/>
                </a:solidFill>
                <a:effectLst>
                  <a:outerShdw blurRad="38100" dist="38100" dir="2700000" algn="tl">
                    <a:srgbClr val="000000"/>
                  </a:outerShdw>
                </a:effectLst>
                <a:ea typeface="+mn-ea"/>
              </a:rPr>
              <a:t>MEMBRES</a:t>
            </a:r>
          </a:p>
          <a:p>
            <a:pPr eaLnBrk="1" hangingPunct="1">
              <a:defRPr/>
            </a:pPr>
            <a:r>
              <a:rPr lang="fr-FR" sz="2400" dirty="0">
                <a:solidFill>
                  <a:srgbClr val="000000"/>
                </a:solidFill>
                <a:effectLst>
                  <a:outerShdw blurRad="38100" dist="38100" dir="2700000" algn="tl">
                    <a:srgbClr val="000000"/>
                  </a:outerShdw>
                </a:effectLst>
                <a:ea typeface="+mn-ea"/>
              </a:rPr>
              <a:t>Scapulaire = sup</a:t>
            </a:r>
            <a:r>
              <a:rPr lang="fr-FR" sz="2400" dirty="0">
                <a:solidFill>
                  <a:schemeClr val="bg1"/>
                </a:solidFill>
                <a:effectLst>
                  <a:outerShdw blurRad="38100" dist="38100" dir="2700000" algn="tl">
                    <a:srgbClr val="000000"/>
                  </a:outerShdw>
                </a:effectLst>
                <a:ea typeface="+mn-ea"/>
              </a:rPr>
              <a:t>.</a:t>
            </a:r>
          </a:p>
          <a:p>
            <a:pPr eaLnBrk="1" hangingPunct="1">
              <a:defRPr/>
            </a:pPr>
            <a:r>
              <a:rPr lang="fr-FR" sz="2400" dirty="0">
                <a:solidFill>
                  <a:srgbClr val="000000"/>
                </a:solidFill>
                <a:effectLst>
                  <a:outerShdw blurRad="38100" dist="38100" dir="2700000" algn="tl">
                    <a:srgbClr val="000000"/>
                  </a:outerShdw>
                </a:effectLst>
                <a:ea typeface="+mn-ea"/>
              </a:rPr>
              <a:t>Pelvien = inf.</a:t>
            </a:r>
          </a:p>
          <a:p>
            <a:pPr eaLnBrk="1" hangingPunct="1">
              <a:defRPr/>
            </a:pPr>
            <a:endParaRPr lang="fr-FR" sz="2400" b="1" dirty="0">
              <a:solidFill>
                <a:srgbClr val="FFFF00"/>
              </a:solidFill>
              <a:effectLst>
                <a:outerShdw blurRad="38100" dist="38100" dir="2700000" algn="tl">
                  <a:srgbClr val="000000"/>
                </a:outerShdw>
              </a:effectLst>
              <a:ea typeface="+mn-ea"/>
            </a:endParaRPr>
          </a:p>
        </p:txBody>
      </p:sp>
      <p:sp>
        <p:nvSpPr>
          <p:cNvPr id="71688" name="Line 13">
            <a:extLst>
              <a:ext uri="{FF2B5EF4-FFF2-40B4-BE49-F238E27FC236}">
                <a16:creationId xmlns:a16="http://schemas.microsoft.com/office/drawing/2014/main" id="{A15CEAA5-FE3D-601E-E3B6-4834446ACF93}"/>
              </a:ext>
            </a:extLst>
          </p:cNvPr>
          <p:cNvSpPr>
            <a:spLocks noChangeShapeType="1"/>
          </p:cNvSpPr>
          <p:nvPr/>
        </p:nvSpPr>
        <p:spPr bwMode="auto">
          <a:xfrm flipV="1">
            <a:off x="3810000" y="1295400"/>
            <a:ext cx="838200" cy="2286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89" name="Line 14">
            <a:extLst>
              <a:ext uri="{FF2B5EF4-FFF2-40B4-BE49-F238E27FC236}">
                <a16:creationId xmlns:a16="http://schemas.microsoft.com/office/drawing/2014/main" id="{7D005B65-AD44-99BC-07E9-742A597F49A6}"/>
              </a:ext>
            </a:extLst>
          </p:cNvPr>
          <p:cNvSpPr>
            <a:spLocks noChangeShapeType="1"/>
          </p:cNvSpPr>
          <p:nvPr/>
        </p:nvSpPr>
        <p:spPr bwMode="auto">
          <a:xfrm>
            <a:off x="3886200" y="1524000"/>
            <a:ext cx="762000" cy="1524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0" name="Line 15">
            <a:extLst>
              <a:ext uri="{FF2B5EF4-FFF2-40B4-BE49-F238E27FC236}">
                <a16:creationId xmlns:a16="http://schemas.microsoft.com/office/drawing/2014/main" id="{09302AFE-9D48-4F2C-B7C2-331B00EC28E1}"/>
              </a:ext>
            </a:extLst>
          </p:cNvPr>
          <p:cNvSpPr>
            <a:spLocks noChangeShapeType="1"/>
          </p:cNvSpPr>
          <p:nvPr/>
        </p:nvSpPr>
        <p:spPr bwMode="auto">
          <a:xfrm flipH="1">
            <a:off x="4876800" y="1752600"/>
            <a:ext cx="1066800" cy="2286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1" name="Line 16">
            <a:extLst>
              <a:ext uri="{FF2B5EF4-FFF2-40B4-BE49-F238E27FC236}">
                <a16:creationId xmlns:a16="http://schemas.microsoft.com/office/drawing/2014/main" id="{15743F26-A7F0-1AC7-358E-2228F55DEC07}"/>
              </a:ext>
            </a:extLst>
          </p:cNvPr>
          <p:cNvSpPr>
            <a:spLocks noChangeShapeType="1"/>
          </p:cNvSpPr>
          <p:nvPr/>
        </p:nvSpPr>
        <p:spPr bwMode="auto">
          <a:xfrm flipH="1">
            <a:off x="4800600" y="2667000"/>
            <a:ext cx="1447800" cy="0"/>
          </a:xfrm>
          <a:prstGeom prst="line">
            <a:avLst/>
          </a:prstGeom>
          <a:noFill/>
          <a:ln w="190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2" name="Line 17">
            <a:extLst>
              <a:ext uri="{FF2B5EF4-FFF2-40B4-BE49-F238E27FC236}">
                <a16:creationId xmlns:a16="http://schemas.microsoft.com/office/drawing/2014/main" id="{2DCB73BF-0ED1-2236-D9F7-785B656E1478}"/>
              </a:ext>
            </a:extLst>
          </p:cNvPr>
          <p:cNvSpPr>
            <a:spLocks noChangeShapeType="1"/>
          </p:cNvSpPr>
          <p:nvPr/>
        </p:nvSpPr>
        <p:spPr bwMode="auto">
          <a:xfrm flipH="1" flipV="1">
            <a:off x="4724400" y="3276600"/>
            <a:ext cx="1600200" cy="609600"/>
          </a:xfrm>
          <a:prstGeom prst="line">
            <a:avLst/>
          </a:prstGeom>
          <a:noFill/>
          <a:ln w="190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3" name="Line 18">
            <a:extLst>
              <a:ext uri="{FF2B5EF4-FFF2-40B4-BE49-F238E27FC236}">
                <a16:creationId xmlns:a16="http://schemas.microsoft.com/office/drawing/2014/main" id="{92ACDA3A-5249-01A1-C113-37252A51B799}"/>
              </a:ext>
            </a:extLst>
          </p:cNvPr>
          <p:cNvSpPr>
            <a:spLocks noChangeShapeType="1"/>
          </p:cNvSpPr>
          <p:nvPr/>
        </p:nvSpPr>
        <p:spPr bwMode="auto">
          <a:xfrm>
            <a:off x="2895600" y="2438400"/>
            <a:ext cx="685800" cy="762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4" name="Line 19">
            <a:extLst>
              <a:ext uri="{FF2B5EF4-FFF2-40B4-BE49-F238E27FC236}">
                <a16:creationId xmlns:a16="http://schemas.microsoft.com/office/drawing/2014/main" id="{2EDF8B14-C3D9-719B-1AE0-07CD80AEDBA3}"/>
              </a:ext>
            </a:extLst>
          </p:cNvPr>
          <p:cNvSpPr>
            <a:spLocks noChangeShapeType="1"/>
          </p:cNvSpPr>
          <p:nvPr/>
        </p:nvSpPr>
        <p:spPr bwMode="auto">
          <a:xfrm>
            <a:off x="3886200" y="4495800"/>
            <a:ext cx="457200" cy="3810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4" name="Text Box 20">
            <a:extLst>
              <a:ext uri="{FF2B5EF4-FFF2-40B4-BE49-F238E27FC236}">
                <a16:creationId xmlns:a16="http://schemas.microsoft.com/office/drawing/2014/main" id="{077EC35F-19D3-C53A-EF96-27FE951CE360}"/>
              </a:ext>
            </a:extLst>
          </p:cNvPr>
          <p:cNvSpPr txBox="1">
            <a:spLocks noChangeArrowheads="1"/>
          </p:cNvSpPr>
          <p:nvPr/>
        </p:nvSpPr>
        <p:spPr bwMode="auto">
          <a:xfrm>
            <a:off x="6257925" y="1905000"/>
            <a:ext cx="2479675" cy="457200"/>
          </a:xfrm>
          <a:prstGeom prst="rect">
            <a:avLst/>
          </a:prstGeom>
          <a:noFill/>
          <a:ln w="9525">
            <a:noFill/>
            <a:miter lim="800000"/>
            <a:headEnd/>
            <a:tailEnd/>
          </a:ln>
          <a:effectLst/>
        </p:spPr>
        <p:txBody>
          <a:bodyPr wrap="none">
            <a:spAutoFit/>
          </a:bodyPr>
          <a:lstStyle/>
          <a:p>
            <a:pPr eaLnBrk="1" hangingPunct="1">
              <a:defRPr/>
            </a:pPr>
            <a:r>
              <a:rPr lang="fr-FR" sz="2400" b="1" dirty="0">
                <a:solidFill>
                  <a:srgbClr val="660066"/>
                </a:solidFill>
                <a:effectLst>
                  <a:outerShdw blurRad="38100" dist="38100" dir="2700000" algn="tl">
                    <a:srgbClr val="000000"/>
                  </a:outerShdw>
                </a:effectLst>
                <a:ea typeface="+mn-ea"/>
              </a:rPr>
              <a:t>TRONC</a:t>
            </a:r>
            <a:r>
              <a:rPr lang="fr-FR" sz="2400" b="1" dirty="0">
                <a:solidFill>
                  <a:schemeClr val="bg1"/>
                </a:solidFill>
                <a:effectLst>
                  <a:outerShdw blurRad="38100" dist="38100" dir="2700000" algn="tl">
                    <a:srgbClr val="000000"/>
                  </a:outerShdw>
                </a:effectLst>
                <a:ea typeface="+mn-ea"/>
              </a:rPr>
              <a:t> </a:t>
            </a:r>
            <a:r>
              <a:rPr lang="fr-FR" sz="2400" b="1" dirty="0">
                <a:effectLst>
                  <a:outerShdw blurRad="38100" dist="38100" dir="2700000" algn="tl">
                    <a:srgbClr val="000000"/>
                  </a:outerShdw>
                </a:effectLst>
                <a:ea typeface="+mn-ea"/>
              </a:rPr>
              <a:t>(</a:t>
            </a:r>
            <a:r>
              <a:rPr lang="fr-FR" sz="2400" i="1" dirty="0" err="1">
                <a:effectLst>
                  <a:outerShdw blurRad="38100" dist="38100" dir="2700000" algn="tl">
                    <a:srgbClr val="000000"/>
                  </a:outerShdw>
                </a:effectLst>
                <a:ea typeface="+mn-ea"/>
              </a:rPr>
              <a:t>truncus</a:t>
            </a:r>
            <a:r>
              <a:rPr lang="fr-FR" sz="2400" b="1" dirty="0">
                <a:effectLst>
                  <a:outerShdw blurRad="38100" dist="38100" dir="2700000" algn="tl">
                    <a:srgbClr val="000000"/>
                  </a:outerShdw>
                </a:effectLst>
                <a:ea typeface="+mn-ea"/>
              </a:rPr>
              <a:t>)</a:t>
            </a:r>
            <a:endParaRPr lang="fr-FR" sz="2400" dirty="0">
              <a:ea typeface="+mn-ea"/>
            </a:endParaRPr>
          </a:p>
        </p:txBody>
      </p:sp>
      <p:sp>
        <p:nvSpPr>
          <p:cNvPr id="6165" name="Rectangle 21">
            <a:extLst>
              <a:ext uri="{FF2B5EF4-FFF2-40B4-BE49-F238E27FC236}">
                <a16:creationId xmlns:a16="http://schemas.microsoft.com/office/drawing/2014/main" id="{93102401-1321-91E4-6D01-0336518C6312}"/>
              </a:ext>
            </a:extLst>
          </p:cNvPr>
          <p:cNvSpPr>
            <a:spLocks noChangeArrowheads="1"/>
          </p:cNvSpPr>
          <p:nvPr/>
        </p:nvSpPr>
        <p:spPr bwMode="auto">
          <a:xfrm>
            <a:off x="6477000" y="4270375"/>
            <a:ext cx="2055813" cy="457200"/>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b="1">
                <a:solidFill>
                  <a:srgbClr val="000000"/>
                </a:solidFill>
                <a:effectLst>
                  <a:outerShdw blurRad="38100" dist="38100" dir="2700000" algn="tl">
                    <a:srgbClr val="C0C0C0"/>
                  </a:outerShdw>
                </a:effectLst>
              </a:rPr>
              <a:t>Bassin (pelvis)</a:t>
            </a:r>
          </a:p>
        </p:txBody>
      </p:sp>
      <p:sp>
        <p:nvSpPr>
          <p:cNvPr id="71697" name="Line 22">
            <a:extLst>
              <a:ext uri="{FF2B5EF4-FFF2-40B4-BE49-F238E27FC236}">
                <a16:creationId xmlns:a16="http://schemas.microsoft.com/office/drawing/2014/main" id="{0E2208ED-FA2E-EA48-EEBF-6DEDA012CB89}"/>
              </a:ext>
            </a:extLst>
          </p:cNvPr>
          <p:cNvSpPr>
            <a:spLocks noChangeShapeType="1"/>
          </p:cNvSpPr>
          <p:nvPr/>
        </p:nvSpPr>
        <p:spPr bwMode="auto">
          <a:xfrm flipH="1" flipV="1">
            <a:off x="4876800" y="3657600"/>
            <a:ext cx="1447800" cy="838200"/>
          </a:xfrm>
          <a:prstGeom prst="line">
            <a:avLst/>
          </a:prstGeom>
          <a:noFill/>
          <a:ln w="190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98" name="AutoShape 24">
            <a:extLst>
              <a:ext uri="{FF2B5EF4-FFF2-40B4-BE49-F238E27FC236}">
                <a16:creationId xmlns:a16="http://schemas.microsoft.com/office/drawing/2014/main" id="{A0F79CD5-6E6B-BEC6-A196-F2FB8028C229}"/>
              </a:ext>
            </a:extLst>
          </p:cNvPr>
          <p:cNvSpPr>
            <a:spLocks/>
          </p:cNvSpPr>
          <p:nvPr/>
        </p:nvSpPr>
        <p:spPr bwMode="auto">
          <a:xfrm>
            <a:off x="6324600" y="2438400"/>
            <a:ext cx="152400" cy="2209800"/>
          </a:xfrm>
          <a:prstGeom prst="leftBrace">
            <a:avLst>
              <a:gd name="adj1" fmla="val 120833"/>
              <a:gd name="adj2" fmla="val 50000"/>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fr-FR" altLang="fr-FR" sz="1800"/>
          </a:p>
        </p:txBody>
      </p:sp>
      <p:sp>
        <p:nvSpPr>
          <p:cNvPr id="71699" name="Line 32">
            <a:extLst>
              <a:ext uri="{FF2B5EF4-FFF2-40B4-BE49-F238E27FC236}">
                <a16:creationId xmlns:a16="http://schemas.microsoft.com/office/drawing/2014/main" id="{07D4C25F-2370-1F37-C232-5B797EDE3019}"/>
              </a:ext>
            </a:extLst>
          </p:cNvPr>
          <p:cNvSpPr>
            <a:spLocks noChangeShapeType="1"/>
          </p:cNvSpPr>
          <p:nvPr/>
        </p:nvSpPr>
        <p:spPr bwMode="auto">
          <a:xfrm>
            <a:off x="3886200" y="5715000"/>
            <a:ext cx="2286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700" name="Line 33">
            <a:extLst>
              <a:ext uri="{FF2B5EF4-FFF2-40B4-BE49-F238E27FC236}">
                <a16:creationId xmlns:a16="http://schemas.microsoft.com/office/drawing/2014/main" id="{DF254094-3C75-598D-98BE-51E66699A47E}"/>
              </a:ext>
            </a:extLst>
          </p:cNvPr>
          <p:cNvSpPr>
            <a:spLocks noChangeShapeType="1"/>
          </p:cNvSpPr>
          <p:nvPr/>
        </p:nvSpPr>
        <p:spPr bwMode="auto">
          <a:xfrm>
            <a:off x="3505200" y="6553200"/>
            <a:ext cx="2286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701" name="Line 34">
            <a:extLst>
              <a:ext uri="{FF2B5EF4-FFF2-40B4-BE49-F238E27FC236}">
                <a16:creationId xmlns:a16="http://schemas.microsoft.com/office/drawing/2014/main" id="{29A39D4B-F303-16DE-661C-8807AB4A9200}"/>
              </a:ext>
            </a:extLst>
          </p:cNvPr>
          <p:cNvSpPr>
            <a:spLocks noChangeShapeType="1"/>
          </p:cNvSpPr>
          <p:nvPr/>
        </p:nvSpPr>
        <p:spPr bwMode="auto">
          <a:xfrm>
            <a:off x="2819400" y="2895600"/>
            <a:ext cx="381000"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702" name="Line 35">
            <a:extLst>
              <a:ext uri="{FF2B5EF4-FFF2-40B4-BE49-F238E27FC236}">
                <a16:creationId xmlns:a16="http://schemas.microsoft.com/office/drawing/2014/main" id="{CB7ABC9D-8E3A-2644-F43F-76BD4CD59891}"/>
              </a:ext>
            </a:extLst>
          </p:cNvPr>
          <p:cNvSpPr>
            <a:spLocks noChangeShapeType="1"/>
          </p:cNvSpPr>
          <p:nvPr/>
        </p:nvSpPr>
        <p:spPr bwMode="auto">
          <a:xfrm>
            <a:off x="2133600" y="3276600"/>
            <a:ext cx="2286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232745-3778-0467-2909-1FDFE3F35BA9}"/>
              </a:ext>
            </a:extLst>
          </p:cNvPr>
          <p:cNvSpPr>
            <a:spLocks noGrp="1" noChangeArrowheads="1"/>
          </p:cNvSpPr>
          <p:nvPr>
            <p:ph type="title"/>
          </p:nvPr>
        </p:nvSpPr>
        <p:spPr>
          <a:xfrm>
            <a:off x="685800" y="0"/>
            <a:ext cx="7772400" cy="1143000"/>
          </a:xfrm>
        </p:spPr>
        <p:txBody>
          <a:bodyPr rtlCol="0">
            <a:normAutofit/>
          </a:bodyPr>
          <a:lstStyle/>
          <a:p>
            <a:pPr eaLnBrk="1" fontAlgn="auto" hangingPunct="1">
              <a:spcAft>
                <a:spcPts val="0"/>
              </a:spcAft>
              <a:defRPr/>
            </a:pPr>
            <a:r>
              <a:rPr lang="fr-FR" altLang="fr-FR" sz="3200" dirty="0">
                <a:solidFill>
                  <a:srgbClr val="660066"/>
                </a:solidFill>
                <a:effectLst>
                  <a:outerShdw blurRad="38100" dist="38100" dir="2700000" algn="tl">
                    <a:srgbClr val="C0C0C0"/>
                  </a:outerShdw>
                </a:effectLst>
                <a:ea typeface="+mj-ea"/>
                <a:cs typeface="+mj-cs"/>
              </a:rPr>
              <a:t>PASS- </a:t>
            </a:r>
            <a:r>
              <a:rPr lang="fr-FR" altLang="fr-FR" sz="2800" dirty="0">
                <a:solidFill>
                  <a:srgbClr val="660066"/>
                </a:solidFill>
                <a:effectLst>
                  <a:outerShdw blurRad="38100" dist="38100" dir="2700000" algn="tl">
                    <a:srgbClr val="C0C0C0"/>
                  </a:outerShdw>
                </a:effectLst>
                <a:ea typeface="+mj-ea"/>
                <a:cs typeface="+mj-cs"/>
              </a:rPr>
              <a:t>UE 7 </a:t>
            </a:r>
            <a:r>
              <a:rPr lang="fr-FR" altLang="fr-FR" sz="3200" dirty="0">
                <a:solidFill>
                  <a:srgbClr val="660066"/>
                </a:solidFill>
                <a:effectLst>
                  <a:outerShdw blurRad="38100" dist="38100" dir="2700000" algn="tl">
                    <a:srgbClr val="C0C0C0"/>
                  </a:outerShdw>
                </a:effectLst>
                <a:ea typeface="+mj-ea"/>
                <a:cs typeface="+mj-cs"/>
              </a:rPr>
              <a:t>Anatomie</a:t>
            </a:r>
            <a:br>
              <a:rPr lang="fr-FR" altLang="fr-FR" sz="2800" dirty="0">
                <a:effectLst>
                  <a:outerShdw blurRad="38100" dist="38100" dir="2700000" algn="tl">
                    <a:srgbClr val="C0C0C0"/>
                  </a:outerShdw>
                </a:effectLst>
                <a:ea typeface="+mj-ea"/>
                <a:cs typeface="+mj-cs"/>
              </a:rPr>
            </a:br>
            <a:r>
              <a:rPr lang="fr-FR" altLang="fr-FR" sz="2800" dirty="0">
                <a:solidFill>
                  <a:srgbClr val="660066"/>
                </a:solidFill>
                <a:effectLst>
                  <a:outerShdw blurRad="38100" dist="38100" dir="2700000" algn="tl">
                    <a:srgbClr val="C0C0C0"/>
                  </a:outerShdw>
                </a:effectLst>
                <a:ea typeface="+mj-ea"/>
                <a:cs typeface="+mj-cs"/>
              </a:rPr>
              <a:t>Programme des cours</a:t>
            </a:r>
            <a:endParaRPr lang="fr-FR" altLang="fr-FR" sz="3600" dirty="0">
              <a:solidFill>
                <a:srgbClr val="660066"/>
              </a:solidFill>
              <a:effectLst>
                <a:outerShdw blurRad="38100" dist="38100" dir="2700000" algn="tl">
                  <a:srgbClr val="C0C0C0"/>
                </a:outerShdw>
              </a:effectLst>
              <a:ea typeface="+mj-ea"/>
              <a:cs typeface="+mj-cs"/>
            </a:endParaRPr>
          </a:p>
        </p:txBody>
      </p:sp>
      <p:graphicFrame>
        <p:nvGraphicFramePr>
          <p:cNvPr id="18434" name="Objet 1">
            <a:extLst>
              <a:ext uri="{FF2B5EF4-FFF2-40B4-BE49-F238E27FC236}">
                <a16:creationId xmlns:a16="http://schemas.microsoft.com/office/drawing/2014/main" id="{F3EB13A1-A7C4-1D5A-AE75-CF728A6CD660}"/>
              </a:ext>
            </a:extLst>
          </p:cNvPr>
          <p:cNvGraphicFramePr>
            <a:graphicFrameLocks noChangeAspect="1"/>
          </p:cNvGraphicFramePr>
          <p:nvPr/>
        </p:nvGraphicFramePr>
        <p:xfrm>
          <a:off x="1476375" y="1557338"/>
          <a:ext cx="5975350" cy="4814887"/>
        </p:xfrm>
        <a:graphic>
          <a:graphicData uri="http://schemas.openxmlformats.org/presentationml/2006/ole">
            <mc:AlternateContent xmlns:mc="http://schemas.openxmlformats.org/markup-compatibility/2006">
              <mc:Choice xmlns:v="urn:schemas-microsoft-com:vml" Requires="v">
                <p:oleObj name="Document" r:id="rId3" imgW="13589000" imgH="10947400" progId="Word.Document.12">
                  <p:embed/>
                </p:oleObj>
              </mc:Choice>
              <mc:Fallback>
                <p:oleObj name="Document" r:id="rId3" imgW="13589000" imgH="10947400" progId="Word.Document.12">
                  <p:embed/>
                  <p:pic>
                    <p:nvPicPr>
                      <p:cNvPr id="0"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557338"/>
                        <a:ext cx="597535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9E5163-6BBD-1829-12F0-AF86CE3CF236}"/>
              </a:ext>
            </a:extLst>
          </p:cNvPr>
          <p:cNvSpPr txBox="1">
            <a:spLocks noChangeArrowheads="1"/>
          </p:cNvSpPr>
          <p:nvPr/>
        </p:nvSpPr>
        <p:spPr>
          <a:xfrm>
            <a:off x="685800" y="1828800"/>
            <a:ext cx="7924800" cy="2895600"/>
          </a:xfrm>
          <a:prstGeom prst="rect">
            <a:avLst/>
          </a:prstGeom>
        </p:spPr>
        <p:txBody>
          <a:bodyPr>
            <a:normAutofit/>
          </a:bodyP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pPr>
            <a:r>
              <a:rPr lang="fr-FR" altLang="fr-FR" sz="4700">
                <a:solidFill>
                  <a:srgbClr val="660066"/>
                </a:solidFill>
              </a:rPr>
              <a:t>ANATOMIE </a:t>
            </a:r>
            <a:br>
              <a:rPr lang="fr-FR" altLang="fr-FR" sz="4700">
                <a:solidFill>
                  <a:srgbClr val="660066"/>
                </a:solidFill>
              </a:rPr>
            </a:br>
            <a:r>
              <a:rPr lang="fr-FR" altLang="fr-FR" sz="4700">
                <a:solidFill>
                  <a:srgbClr val="660066"/>
                </a:solidFill>
              </a:rPr>
              <a:t>Définition </a:t>
            </a:r>
            <a:r>
              <a:rPr lang="mr-IN" altLang="fr-FR" sz="4700">
                <a:solidFill>
                  <a:srgbClr val="660066"/>
                </a:solidFill>
              </a:rPr>
              <a:t>–</a:t>
            </a:r>
            <a:r>
              <a:rPr lang="fr-FR" altLang="fr-FR" sz="4700">
                <a:solidFill>
                  <a:srgbClr val="660066"/>
                </a:solidFill>
              </a:rPr>
              <a:t> Orientation</a:t>
            </a:r>
          </a:p>
          <a:p>
            <a:pPr algn="ctr">
              <a:lnSpc>
                <a:spcPct val="90000"/>
              </a:lnSpc>
            </a:pPr>
            <a:endParaRPr lang="fr-FR" altLang="fr-FR" sz="4700">
              <a:solidFill>
                <a:srgbClr val="660066"/>
              </a:solidFill>
            </a:endParaRPr>
          </a:p>
          <a:p>
            <a:pPr algn="ctr">
              <a:lnSpc>
                <a:spcPct val="90000"/>
              </a:lnSpc>
            </a:pPr>
            <a:r>
              <a:rPr lang="fr-FR" altLang="fr-FR" sz="4700">
                <a:solidFill>
                  <a:srgbClr val="660066"/>
                </a:solidFill>
              </a:rPr>
              <a:t>Fin du cours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2A3A012-3A70-5B98-46BB-877BEB61D9C3}"/>
              </a:ext>
            </a:extLst>
          </p:cNvPr>
          <p:cNvSpPr>
            <a:spLocks noGrp="1" noChangeArrowheads="1"/>
          </p:cNvSpPr>
          <p:nvPr>
            <p:ph type="ctrTitle"/>
          </p:nvPr>
        </p:nvSpPr>
        <p:spPr>
          <a:xfrm>
            <a:off x="685800" y="228600"/>
            <a:ext cx="7772400" cy="1143000"/>
          </a:xfrm>
        </p:spPr>
        <p:txBody>
          <a:bodyPr rtlCol="0">
            <a:normAutofit fontScale="90000"/>
          </a:bodyPr>
          <a:lstStyle/>
          <a:p>
            <a:pPr eaLnBrk="1" fontAlgn="auto" hangingPunct="1">
              <a:spcAft>
                <a:spcPts val="0"/>
              </a:spcAft>
              <a:defRPr/>
            </a:pPr>
            <a:r>
              <a:rPr lang="fr-FR" altLang="fr-FR" sz="3600" dirty="0">
                <a:solidFill>
                  <a:srgbClr val="660066"/>
                </a:solidFill>
                <a:effectLst>
                  <a:outerShdw blurRad="38100" dist="38100" dir="2700000" algn="tl">
                    <a:srgbClr val="C0C0C0"/>
                  </a:outerShdw>
                </a:effectLst>
                <a:latin typeface="Times Roman"/>
                <a:ea typeface="+mj-ea"/>
                <a:cs typeface="Times Roman"/>
              </a:rPr>
              <a:t>PASS- </a:t>
            </a:r>
            <a:r>
              <a:rPr lang="fr-FR" altLang="fr-FR" sz="3200" dirty="0">
                <a:solidFill>
                  <a:srgbClr val="660066"/>
                </a:solidFill>
                <a:effectLst>
                  <a:outerShdw blurRad="38100" dist="38100" dir="2700000" algn="tl">
                    <a:srgbClr val="C0C0C0"/>
                  </a:outerShdw>
                </a:effectLst>
                <a:latin typeface="Times Roman"/>
                <a:ea typeface="+mj-ea"/>
                <a:cs typeface="Times Roman"/>
              </a:rPr>
              <a:t>UE 7 </a:t>
            </a:r>
            <a:r>
              <a:rPr lang="fr-FR" altLang="fr-FR" sz="3600" dirty="0">
                <a:solidFill>
                  <a:srgbClr val="660066"/>
                </a:solidFill>
                <a:effectLst>
                  <a:outerShdw blurRad="38100" dist="38100" dir="2700000" algn="tl">
                    <a:srgbClr val="C0C0C0"/>
                  </a:outerShdw>
                </a:effectLst>
                <a:latin typeface="Times Roman"/>
                <a:ea typeface="+mj-ea"/>
                <a:cs typeface="Times Roman"/>
              </a:rPr>
              <a:t>Anatomie</a:t>
            </a:r>
            <a:br>
              <a:rPr lang="fr-FR" altLang="fr-FR" sz="3600" dirty="0">
                <a:solidFill>
                  <a:srgbClr val="660066"/>
                </a:solidFill>
                <a:effectLst>
                  <a:outerShdw blurRad="38100" dist="38100" dir="2700000" algn="tl">
                    <a:srgbClr val="C0C0C0"/>
                  </a:outerShdw>
                </a:effectLst>
                <a:latin typeface="Times Roman"/>
                <a:ea typeface="+mj-ea"/>
                <a:cs typeface="Times Roman"/>
              </a:rPr>
            </a:br>
            <a:r>
              <a:rPr lang="fr-FR" altLang="fr-FR" sz="3600" dirty="0">
                <a:solidFill>
                  <a:srgbClr val="660066"/>
                </a:solidFill>
                <a:latin typeface="Times Roman"/>
                <a:ea typeface="+mj-ea"/>
                <a:cs typeface="Times Roman"/>
              </a:rPr>
              <a:t>Livres </a:t>
            </a:r>
            <a:endParaRPr lang="fr-FR" altLang="fr-FR" sz="3600" dirty="0">
              <a:solidFill>
                <a:srgbClr val="660066"/>
              </a:solidFill>
              <a:effectLst>
                <a:outerShdw blurRad="38100" dist="38100" dir="2700000" algn="tl">
                  <a:srgbClr val="C0C0C0"/>
                </a:outerShdw>
              </a:effectLst>
              <a:latin typeface="Times Roman"/>
              <a:ea typeface="+mj-ea"/>
              <a:cs typeface="Times Roman"/>
            </a:endParaRPr>
          </a:p>
        </p:txBody>
      </p:sp>
      <p:sp>
        <p:nvSpPr>
          <p:cNvPr id="11267" name="Rectangle 3">
            <a:extLst>
              <a:ext uri="{FF2B5EF4-FFF2-40B4-BE49-F238E27FC236}">
                <a16:creationId xmlns:a16="http://schemas.microsoft.com/office/drawing/2014/main" id="{67C6D2A8-BFC3-536B-9DF5-152CCB58B184}"/>
              </a:ext>
            </a:extLst>
          </p:cNvPr>
          <p:cNvSpPr>
            <a:spLocks noGrp="1" noChangeArrowheads="1"/>
          </p:cNvSpPr>
          <p:nvPr>
            <p:ph type="subTitle" idx="1"/>
          </p:nvPr>
        </p:nvSpPr>
        <p:spPr>
          <a:xfrm>
            <a:off x="250825" y="1700213"/>
            <a:ext cx="8532813" cy="3276600"/>
          </a:xfrm>
        </p:spPr>
        <p:txBody>
          <a:bodyPr>
            <a:normAutofit/>
          </a:bodyPr>
          <a:lstStyle/>
          <a:p>
            <a:pPr eaLnBrk="1" hangingPunct="1"/>
            <a:endParaRPr lang="fr-FR" altLang="fr-FR">
              <a:solidFill>
                <a:srgbClr val="898989"/>
              </a:solidFill>
              <a:ea typeface="ＭＳ Ｐゴシック" panose="020B0600070205080204" pitchFamily="34" charset="-128"/>
            </a:endParaRPr>
          </a:p>
          <a:p>
            <a:pPr algn="l" eaLnBrk="1" hangingPunct="1">
              <a:buFontTx/>
              <a:buChar char="-"/>
            </a:pPr>
            <a:r>
              <a:rPr lang="fr-FR" altLang="fr-FR">
                <a:solidFill>
                  <a:schemeClr val="tx1"/>
                </a:solidFill>
                <a:latin typeface="Times Roman" pitchFamily="2" charset="0"/>
                <a:ea typeface="ＭＳ Ｐゴシック" panose="020B0600070205080204" pitchFamily="34" charset="-128"/>
              </a:rPr>
              <a:t>Anatomie générale -</a:t>
            </a:r>
            <a:r>
              <a:rPr lang="fr-FR" altLang="fr-FR" i="1">
                <a:solidFill>
                  <a:schemeClr val="tx1"/>
                </a:solidFill>
                <a:latin typeface="Times Roman" pitchFamily="2" charset="0"/>
                <a:ea typeface="ＭＳ Ｐゴシック" panose="020B0600070205080204" pitchFamily="34" charset="-128"/>
              </a:rPr>
              <a:t>Kamina</a:t>
            </a:r>
            <a:r>
              <a:rPr lang="fr-FR" altLang="fr-FR">
                <a:solidFill>
                  <a:schemeClr val="tx1"/>
                </a:solidFill>
                <a:latin typeface="Times Roman" pitchFamily="2" charset="0"/>
                <a:ea typeface="ＭＳ Ｐゴシック" panose="020B0600070205080204" pitchFamily="34" charset="-128"/>
              </a:rPr>
              <a:t> -Maloine Editeur</a:t>
            </a:r>
          </a:p>
          <a:p>
            <a:pPr algn="l" eaLnBrk="1" hangingPunct="1">
              <a:buFontTx/>
              <a:buChar char="-"/>
            </a:pPr>
            <a:r>
              <a:rPr lang="fr-FR" altLang="fr-FR">
                <a:solidFill>
                  <a:schemeClr val="tx1"/>
                </a:solidFill>
                <a:latin typeface="Times Roman" pitchFamily="2" charset="0"/>
                <a:ea typeface="ＭＳ Ｐゴシック" panose="020B0600070205080204" pitchFamily="34" charset="-128"/>
              </a:rPr>
              <a:t>   Gray’s Anatomy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ABAF93-1281-F459-9D67-A126FEB4B1E4}"/>
              </a:ext>
            </a:extLst>
          </p:cNvPr>
          <p:cNvSpPr>
            <a:spLocks noGrp="1" noChangeArrowheads="1"/>
          </p:cNvSpPr>
          <p:nvPr>
            <p:ph type="ctrTitle"/>
          </p:nvPr>
        </p:nvSpPr>
        <p:spPr>
          <a:xfrm>
            <a:off x="-76200" y="0"/>
            <a:ext cx="7924800" cy="1470025"/>
          </a:xfrm>
        </p:spPr>
        <p:txBody>
          <a:bodyPr>
            <a:normAutofit/>
          </a:bodyPr>
          <a:lstStyle/>
          <a:p>
            <a:pPr eaLnBrk="1" hangingPunct="1"/>
            <a:r>
              <a:rPr lang="fr-FR" altLang="fr-FR" sz="4300">
                <a:solidFill>
                  <a:srgbClr val="660066"/>
                </a:solidFill>
                <a:latin typeface="Times New Roman" panose="02020603050405020304" pitchFamily="18" charset="0"/>
                <a:ea typeface="ＭＳ Ｐゴシック" panose="020B0600070205080204" pitchFamily="34" charset="-128"/>
              </a:rPr>
              <a:t>ANATOMIE </a:t>
            </a:r>
            <a:br>
              <a:rPr lang="fr-FR" altLang="fr-FR" sz="4300">
                <a:solidFill>
                  <a:srgbClr val="660066"/>
                </a:solidFill>
                <a:latin typeface="Times New Roman" panose="02020603050405020304" pitchFamily="18" charset="0"/>
                <a:ea typeface="ＭＳ Ｐゴシック" panose="020B0600070205080204" pitchFamily="34" charset="-128"/>
              </a:rPr>
            </a:br>
            <a:r>
              <a:rPr lang="fr-FR" altLang="fr-FR" sz="4300">
                <a:solidFill>
                  <a:srgbClr val="660066"/>
                </a:solidFill>
                <a:latin typeface="Times New Roman" panose="02020603050405020304" pitchFamily="18" charset="0"/>
                <a:ea typeface="ＭＳ Ｐゴシック" panose="020B0600070205080204" pitchFamily="34" charset="-128"/>
              </a:rPr>
              <a:t>Définition - Orientation</a:t>
            </a:r>
          </a:p>
        </p:txBody>
      </p:sp>
      <p:sp>
        <p:nvSpPr>
          <p:cNvPr id="25605" name="Text Box 5">
            <a:extLst>
              <a:ext uri="{FF2B5EF4-FFF2-40B4-BE49-F238E27FC236}">
                <a16:creationId xmlns:a16="http://schemas.microsoft.com/office/drawing/2014/main" id="{6EBF052D-D5C2-FA18-57F8-A6486BAF8646}"/>
              </a:ext>
            </a:extLst>
          </p:cNvPr>
          <p:cNvSpPr txBox="1">
            <a:spLocks noChangeArrowheads="1"/>
          </p:cNvSpPr>
          <p:nvPr/>
        </p:nvSpPr>
        <p:spPr bwMode="auto">
          <a:xfrm>
            <a:off x="155575" y="6084888"/>
            <a:ext cx="3302000" cy="70802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000">
                <a:effectLst>
                  <a:outerShdw blurRad="38100" dist="38100" dir="2700000" algn="tl">
                    <a:srgbClr val="C0C0C0"/>
                  </a:outerShdw>
                </a:effectLst>
              </a:rPr>
              <a:t>Professeur Patrick MERTENS</a:t>
            </a:r>
          </a:p>
          <a:p>
            <a:pPr eaLnBrk="1" hangingPunct="1"/>
            <a:r>
              <a:rPr lang="fr-FR" altLang="fr-FR" sz="2000">
                <a:effectLst>
                  <a:outerShdw blurRad="38100" dist="38100" dir="2700000" algn="tl">
                    <a:srgbClr val="C0C0C0"/>
                  </a:outerShdw>
                </a:effectLst>
              </a:rPr>
              <a:t>UFR Lyon EST</a:t>
            </a:r>
          </a:p>
        </p:txBody>
      </p:sp>
      <p:pic>
        <p:nvPicPr>
          <p:cNvPr id="22531" name="Picture 8" descr="Articles_anatomy_full">
            <a:extLst>
              <a:ext uri="{FF2B5EF4-FFF2-40B4-BE49-F238E27FC236}">
                <a16:creationId xmlns:a16="http://schemas.microsoft.com/office/drawing/2014/main" id="{CC8329AC-C69B-4268-5B8D-1FB29082B7F9}"/>
              </a:ext>
            </a:extLst>
          </p:cNvPr>
          <p:cNvPicPr>
            <a:picLocks noChangeAspect="1" noChangeArrowheads="1"/>
          </p:cNvPicPr>
          <p:nvPr/>
        </p:nvPicPr>
        <p:blipFill>
          <a:blip r:embed="rId3">
            <a:clrChange>
              <a:clrFrom>
                <a:srgbClr val="D0C3DF"/>
              </a:clrFrom>
              <a:clrTo>
                <a:srgbClr val="D0C3DF">
                  <a:alpha val="0"/>
                </a:srgbClr>
              </a:clrTo>
            </a:clrChange>
            <a:extLst>
              <a:ext uri="{28A0092B-C50C-407E-A947-70E740481C1C}">
                <a14:useLocalDpi xmlns:a14="http://schemas.microsoft.com/office/drawing/2010/main" val="0"/>
              </a:ext>
            </a:extLst>
          </a:blip>
          <a:srcRect l="26291" t="7042" r="34273" b="11267"/>
          <a:stretch>
            <a:fillRect/>
          </a:stretch>
        </p:blipFill>
        <p:spPr bwMode="auto">
          <a:xfrm>
            <a:off x="6661150" y="0"/>
            <a:ext cx="248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0" descr="Image:Rembrandt Harmensz. van Rijn 007.jpg">
            <a:hlinkClick r:id="rId4"/>
            <a:extLst>
              <a:ext uri="{FF2B5EF4-FFF2-40B4-BE49-F238E27FC236}">
                <a16:creationId xmlns:a16="http://schemas.microsoft.com/office/drawing/2014/main" id="{C12367EA-7ACA-193A-65BA-982F936C8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3" y="1690688"/>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5">
            <a:extLst>
              <a:ext uri="{FF2B5EF4-FFF2-40B4-BE49-F238E27FC236}">
                <a16:creationId xmlns:a16="http://schemas.microsoft.com/office/drawing/2014/main" id="{388A1B09-EF05-B095-592B-F021728C7B25}"/>
              </a:ext>
            </a:extLst>
          </p:cNvPr>
          <p:cNvSpPr>
            <a:spLocks noChangeArrowheads="1"/>
          </p:cNvSpPr>
          <p:nvPr/>
        </p:nvSpPr>
        <p:spPr bwMode="auto">
          <a:xfrm>
            <a:off x="2120900" y="1752600"/>
            <a:ext cx="3567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1800" i="1">
                <a:solidFill>
                  <a:schemeClr val="bg1"/>
                </a:solidFill>
              </a:rPr>
              <a:t>La leçon d'anatomie du docteur Tulp</a:t>
            </a:r>
          </a:p>
          <a:p>
            <a:pPr eaLnBrk="1" hangingPunct="1"/>
            <a:r>
              <a:rPr lang="fr-FR" altLang="fr-FR" sz="1800" i="1">
                <a:solidFill>
                  <a:schemeClr val="bg1"/>
                </a:solidFill>
              </a:rPr>
              <a:t>Rembrandt, 1632</a:t>
            </a:r>
          </a:p>
        </p:txBody>
      </p:sp>
      <p:pic>
        <p:nvPicPr>
          <p:cNvPr id="22534" name="Picture 4" descr="http://upload.wikimedia.org/wikipedia/commons/1/18/Crane-trepanation-img_0507.jpg">
            <a:extLst>
              <a:ext uri="{FF2B5EF4-FFF2-40B4-BE49-F238E27FC236}">
                <a16:creationId xmlns:a16="http://schemas.microsoft.com/office/drawing/2014/main" id="{A6A8CB55-B13B-1F8F-A9F5-8C7F96E73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6250" b="11417"/>
          <a:stretch>
            <a:fillRect/>
          </a:stretch>
        </p:blipFill>
        <p:spPr bwMode="auto">
          <a:xfrm>
            <a:off x="4038600" y="5562600"/>
            <a:ext cx="277177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 descr="Image:Rembrandt Harmensz. van Rijn 007.jpg">
            <a:hlinkClick r:id="rId3"/>
            <a:extLst>
              <a:ext uri="{FF2B5EF4-FFF2-40B4-BE49-F238E27FC236}">
                <a16:creationId xmlns:a16="http://schemas.microsoft.com/office/drawing/2014/main" id="{A0DEBBD1-53B1-BB1D-9B74-0D5838FA9723}"/>
              </a:ext>
            </a:extLst>
          </p:cNvPr>
          <p:cNvPicPr>
            <a:picLocks noChangeAspect="1" noChangeArrowheads="1"/>
          </p:cNvPicPr>
          <p:nvPr/>
        </p:nvPicPr>
        <p:blipFill>
          <a:blip r:embed="rId4">
            <a:alphaModFix amt="28000"/>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6" name="Rectangle 12">
            <a:extLst>
              <a:ext uri="{FF2B5EF4-FFF2-40B4-BE49-F238E27FC236}">
                <a16:creationId xmlns:a16="http://schemas.microsoft.com/office/drawing/2014/main" id="{84D0770B-670B-0F9A-CC26-963486C24B17}"/>
              </a:ext>
            </a:extLst>
          </p:cNvPr>
          <p:cNvSpPr>
            <a:spLocks noChangeArrowheads="1"/>
          </p:cNvSpPr>
          <p:nvPr/>
        </p:nvSpPr>
        <p:spPr bwMode="auto">
          <a:xfrm>
            <a:off x="609600" y="-76200"/>
            <a:ext cx="7772400" cy="1470025"/>
          </a:xfrm>
          <a:prstGeom prst="rect">
            <a:avLst/>
          </a:prstGeom>
          <a:noFill/>
          <a:ln w="9525">
            <a:noFill/>
            <a:miter lim="800000"/>
            <a:headEnd/>
            <a:tailEnd/>
          </a:ln>
          <a:effec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4400">
                <a:solidFill>
                  <a:srgbClr val="660066"/>
                </a:solidFill>
              </a:rPr>
              <a:t>Anatomie - Définition</a:t>
            </a:r>
          </a:p>
        </p:txBody>
      </p:sp>
      <p:sp>
        <p:nvSpPr>
          <p:cNvPr id="24579" name="Rectangle 13">
            <a:extLst>
              <a:ext uri="{FF2B5EF4-FFF2-40B4-BE49-F238E27FC236}">
                <a16:creationId xmlns:a16="http://schemas.microsoft.com/office/drawing/2014/main" id="{EF170A19-4D31-189B-8315-3AFBEED38462}"/>
              </a:ext>
            </a:extLst>
          </p:cNvPr>
          <p:cNvSpPr>
            <a:spLocks noChangeArrowheads="1"/>
          </p:cNvSpPr>
          <p:nvPr/>
        </p:nvSpPr>
        <p:spPr bwMode="auto">
          <a:xfrm>
            <a:off x="114300" y="1433513"/>
            <a:ext cx="8915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fr-FR" altLang="fr-FR" b="1" dirty="0">
                <a:solidFill>
                  <a:srgbClr val="000000"/>
                </a:solidFill>
              </a:rPr>
              <a:t>1-</a:t>
            </a:r>
            <a:r>
              <a:rPr lang="fr-FR" altLang="fr-FR" b="1" dirty="0">
                <a:solidFill>
                  <a:srgbClr val="660066"/>
                </a:solidFill>
              </a:rPr>
              <a:t> ÉTYMOLOGIQUE </a:t>
            </a:r>
            <a:r>
              <a:rPr lang="fr-FR" altLang="fr-FR" dirty="0"/>
              <a:t>(du grec </a:t>
            </a:r>
            <a:r>
              <a:rPr lang="fr-FR" altLang="fr-FR" i="1" dirty="0" err="1"/>
              <a:t>anatomia</a:t>
            </a:r>
            <a:r>
              <a:rPr lang="fr-FR" altLang="fr-FR" dirty="0"/>
              <a:t>: dissection, découper) </a:t>
            </a:r>
          </a:p>
          <a:p>
            <a:pPr eaLnBrk="1" hangingPunct="1">
              <a:spcBef>
                <a:spcPct val="50000"/>
              </a:spcBef>
            </a:pPr>
            <a:r>
              <a:rPr lang="fr-FR" altLang="fr-FR" dirty="0"/>
              <a:t> « </a:t>
            </a:r>
            <a:r>
              <a:rPr lang="fr-FR" altLang="fr-FR" i="1" dirty="0"/>
              <a:t>Ana »</a:t>
            </a:r>
            <a:r>
              <a:rPr lang="fr-FR" altLang="fr-FR" dirty="0"/>
              <a:t>: de bas en haut, « </a:t>
            </a:r>
            <a:r>
              <a:rPr lang="fr-FR" altLang="fr-FR" i="1" dirty="0" err="1"/>
              <a:t>tomein</a:t>
            </a:r>
            <a:r>
              <a:rPr lang="fr-FR" altLang="fr-FR" i="1" dirty="0"/>
              <a:t> »</a:t>
            </a:r>
            <a:r>
              <a:rPr lang="fr-FR" altLang="fr-FR" dirty="0"/>
              <a:t>: couper                                                       Ouvrir la peau (couper de bas en haut) pour voir l</a:t>
            </a:r>
            <a:r>
              <a:rPr lang="ja-JP" altLang="fr-FR"/>
              <a:t>’</a:t>
            </a:r>
            <a:r>
              <a:rPr lang="fr-FR" altLang="ja-JP" dirty="0"/>
              <a:t>intérieur du corps.</a:t>
            </a:r>
          </a:p>
          <a:p>
            <a:pPr eaLnBrk="1" hangingPunct="1">
              <a:spcBef>
                <a:spcPct val="50000"/>
              </a:spcBef>
            </a:pPr>
            <a:r>
              <a:rPr lang="fr-FR" altLang="fr-FR" b="1" dirty="0">
                <a:solidFill>
                  <a:srgbClr val="000000"/>
                </a:solidFill>
              </a:rPr>
              <a:t>2- </a:t>
            </a:r>
            <a:r>
              <a:rPr lang="fr-FR" altLang="fr-FR" b="1" dirty="0">
                <a:solidFill>
                  <a:srgbClr val="660066"/>
                </a:solidFill>
              </a:rPr>
              <a:t>SCIENTIFIQUE  </a:t>
            </a:r>
            <a:r>
              <a:rPr lang="fr-FR" altLang="fr-FR" b="1" dirty="0">
                <a:solidFill>
                  <a:srgbClr val="000000"/>
                </a:solidFill>
              </a:rPr>
              <a:t> </a:t>
            </a:r>
          </a:p>
          <a:p>
            <a:pPr eaLnBrk="1" hangingPunct="1">
              <a:spcBef>
                <a:spcPct val="50000"/>
              </a:spcBef>
            </a:pPr>
            <a:r>
              <a:rPr lang="fr-FR" altLang="fr-FR" b="1" dirty="0"/>
              <a:t>Science morphologique : étude des    »formes » </a:t>
            </a:r>
          </a:p>
          <a:p>
            <a:pPr eaLnBrk="1" hangingPunct="1">
              <a:spcBef>
                <a:spcPct val="50000"/>
              </a:spcBef>
            </a:pPr>
            <a:r>
              <a:rPr lang="fr-FR" altLang="fr-FR" b="1" dirty="0"/>
              <a:t>(cytologie, histologie, embryologie, anatomo-pathologie)</a:t>
            </a:r>
          </a:p>
          <a:p>
            <a:pPr eaLnBrk="1" hangingPunct="1">
              <a:spcBef>
                <a:spcPct val="50000"/>
              </a:spcBef>
            </a:pPr>
            <a:r>
              <a:rPr lang="fr-FR" altLang="fr-FR" b="1" dirty="0">
                <a:solidFill>
                  <a:srgbClr val="000000"/>
                </a:solidFill>
              </a:rPr>
              <a:t>3- </a:t>
            </a:r>
            <a:r>
              <a:rPr lang="fr-FR" altLang="fr-FR" b="1" dirty="0">
                <a:solidFill>
                  <a:srgbClr val="660066"/>
                </a:solidFill>
              </a:rPr>
              <a:t>MÉDICALE  </a:t>
            </a:r>
            <a:r>
              <a:rPr lang="fr-FR" altLang="fr-FR" b="1" dirty="0">
                <a:solidFill>
                  <a:srgbClr val="000000"/>
                </a:solidFill>
              </a:rPr>
              <a:t>                                                                              </a:t>
            </a:r>
            <a:r>
              <a:rPr lang="fr-FR" altLang="fr-FR" dirty="0"/>
              <a:t>Connaissance des différentes parties normales du corps humain (attention aux variations  anatomiques) pour savoir les différencier du pathologique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FA861FE-1467-A9B6-A9A5-F78C534CCB63}"/>
              </a:ext>
            </a:extLst>
          </p:cNvPr>
          <p:cNvSpPr>
            <a:spLocks noGrp="1" noChangeArrowheads="1"/>
          </p:cNvSpPr>
          <p:nvPr>
            <p:ph type="ctrTitle"/>
          </p:nvPr>
        </p:nvSpPr>
        <p:spPr>
          <a:xfrm>
            <a:off x="609600" y="0"/>
            <a:ext cx="7772400" cy="838200"/>
          </a:xfrm>
        </p:spPr>
        <p:txBody>
          <a:bodyPr>
            <a:normAutofit/>
          </a:bodyPr>
          <a:lstStyle/>
          <a:p>
            <a:pPr eaLnBrk="1" hangingPunct="1"/>
            <a:r>
              <a:rPr lang="fr-FR" altLang="fr-FR">
                <a:solidFill>
                  <a:srgbClr val="660066"/>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Historique</a:t>
            </a:r>
          </a:p>
        </p:txBody>
      </p:sp>
      <p:sp>
        <p:nvSpPr>
          <p:cNvPr id="7170" name="Rectangle 4">
            <a:extLst>
              <a:ext uri="{FF2B5EF4-FFF2-40B4-BE49-F238E27FC236}">
                <a16:creationId xmlns:a16="http://schemas.microsoft.com/office/drawing/2014/main" id="{9B971892-7D4F-CF98-0FF5-597D7DF15F3C}"/>
              </a:ext>
            </a:extLst>
          </p:cNvPr>
          <p:cNvSpPr>
            <a:spLocks noChangeArrowheads="1"/>
          </p:cNvSpPr>
          <p:nvPr/>
        </p:nvSpPr>
        <p:spPr bwMode="auto">
          <a:xfrm>
            <a:off x="0" y="838200"/>
            <a:ext cx="6664325" cy="574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fr-FR" altLang="fr-FR" sz="2000" b="1"/>
              <a:t>1- Dissection </a:t>
            </a:r>
          </a:p>
          <a:p>
            <a:pPr eaLnBrk="1" hangingPunct="1">
              <a:spcBef>
                <a:spcPct val="50000"/>
              </a:spcBef>
              <a:buFontTx/>
              <a:buChar char="-"/>
            </a:pPr>
            <a:r>
              <a:rPr lang="fr-FR" altLang="fr-FR" sz="2000"/>
              <a:t> Aristote </a:t>
            </a:r>
            <a:r>
              <a:rPr lang="fr-FR" altLang="fr-FR" sz="1800"/>
              <a:t>(4</a:t>
            </a:r>
            <a:r>
              <a:rPr lang="fr-FR" altLang="fr-FR" sz="1800" baseline="30000"/>
              <a:t>ème</a:t>
            </a:r>
            <a:r>
              <a:rPr lang="fr-FR" altLang="fr-FR" sz="1800"/>
              <a:t> s. avant J.C.), père de l’anatomie comparée « </a:t>
            </a:r>
            <a:r>
              <a:rPr lang="fr-FR" altLang="fr-FR" sz="1800" i="1"/>
              <a:t>homo animal erectum, bimanum, rationale, loquens</a:t>
            </a:r>
            <a:r>
              <a:rPr lang="fr-FR" altLang="fr-FR" sz="1800"/>
              <a:t> » </a:t>
            </a:r>
          </a:p>
          <a:p>
            <a:pPr eaLnBrk="1" hangingPunct="1">
              <a:spcBef>
                <a:spcPct val="50000"/>
              </a:spcBef>
              <a:buFontTx/>
              <a:buChar char="-"/>
            </a:pPr>
            <a:r>
              <a:rPr lang="fr-FR" altLang="fr-FR" sz="2000"/>
              <a:t>Hérophile </a:t>
            </a:r>
            <a:r>
              <a:rPr lang="fr-FR" altLang="fr-FR" sz="1800"/>
              <a:t>(3</a:t>
            </a:r>
            <a:r>
              <a:rPr lang="fr-FR" altLang="fr-FR" sz="1800" baseline="30000"/>
              <a:t>ème</a:t>
            </a:r>
            <a:r>
              <a:rPr lang="fr-FR" altLang="fr-FR" sz="1800"/>
              <a:t> s. avant JC), vivisection, père de la première </a:t>
            </a:r>
          </a:p>
          <a:p>
            <a:pPr eaLnBrk="1" hangingPunct="1">
              <a:spcBef>
                <a:spcPct val="50000"/>
              </a:spcBef>
            </a:pPr>
            <a:r>
              <a:rPr lang="fr-FR" altLang="fr-FR" sz="1800"/>
              <a:t>	faculté de médecine </a:t>
            </a:r>
          </a:p>
          <a:p>
            <a:pPr eaLnBrk="1" hangingPunct="1">
              <a:spcBef>
                <a:spcPct val="50000"/>
              </a:spcBef>
              <a:buFontTx/>
              <a:buChar char="-"/>
            </a:pPr>
            <a:r>
              <a:rPr lang="fr-FR" altLang="fr-FR" sz="2000"/>
              <a:t> Galien (</a:t>
            </a:r>
            <a:r>
              <a:rPr lang="fr-FR" altLang="fr-FR" sz="1600"/>
              <a:t>2</a:t>
            </a:r>
            <a:r>
              <a:rPr lang="fr-FR" altLang="fr-FR" sz="1600" baseline="30000"/>
              <a:t>ème</a:t>
            </a:r>
            <a:r>
              <a:rPr lang="fr-FR" altLang="fr-FR" sz="1600"/>
              <a:t> s. après JC), première nomenclature anatomique</a:t>
            </a:r>
          </a:p>
          <a:p>
            <a:pPr eaLnBrk="1" hangingPunct="1">
              <a:spcBef>
                <a:spcPct val="50000"/>
              </a:spcBef>
              <a:buFontTx/>
              <a:buChar char="-"/>
            </a:pPr>
            <a:r>
              <a:rPr lang="fr-FR" altLang="fr-FR" sz="2000"/>
              <a:t> Léonard de Vinci</a:t>
            </a:r>
            <a:endParaRPr lang="fr-FR" altLang="fr-FR" sz="1600"/>
          </a:p>
          <a:p>
            <a:pPr eaLnBrk="1" hangingPunct="1">
              <a:spcBef>
                <a:spcPct val="50000"/>
              </a:spcBef>
              <a:buFontTx/>
              <a:buChar char="-"/>
            </a:pPr>
            <a:r>
              <a:rPr lang="fr-FR" altLang="fr-FR" sz="2000"/>
              <a:t> Vésale, </a:t>
            </a:r>
            <a:r>
              <a:rPr lang="fr-FR" altLang="fr-FR" sz="1800"/>
              <a:t>père de l</a:t>
            </a:r>
            <a:r>
              <a:rPr lang="ja-JP" altLang="fr-FR" sz="1800"/>
              <a:t>’</a:t>
            </a:r>
            <a:r>
              <a:rPr lang="fr-FR" altLang="ja-JP" sz="1800"/>
              <a:t>anatomie moderne, scientifique, 1543 </a:t>
            </a:r>
          </a:p>
          <a:p>
            <a:pPr eaLnBrk="1" hangingPunct="1">
              <a:spcBef>
                <a:spcPct val="50000"/>
              </a:spcBef>
            </a:pPr>
            <a:r>
              <a:rPr lang="fr-FR" altLang="fr-FR" sz="1800"/>
              <a:t>	Ouvrage : « </a:t>
            </a:r>
            <a:r>
              <a:rPr lang="fr-FR" altLang="fr-FR" sz="1800" i="1"/>
              <a:t>De humani corporis fabrica</a:t>
            </a:r>
            <a:r>
              <a:rPr lang="fr-FR" altLang="fr-FR" sz="1800"/>
              <a:t> »</a:t>
            </a:r>
          </a:p>
          <a:p>
            <a:pPr eaLnBrk="1" hangingPunct="1">
              <a:spcBef>
                <a:spcPct val="50000"/>
              </a:spcBef>
              <a:buFontTx/>
              <a:buChar char="-"/>
            </a:pPr>
            <a:r>
              <a:rPr lang="fr-FR" altLang="fr-FR" sz="1800"/>
              <a:t> 1895, </a:t>
            </a:r>
            <a:r>
              <a:rPr lang="fr-FR" altLang="fr-FR" sz="1800" i="1"/>
              <a:t>Nomina Anatomica</a:t>
            </a:r>
            <a:r>
              <a:rPr lang="fr-FR" altLang="fr-FR" sz="1800"/>
              <a:t>: un terme, une structure, en latin disparition des éponymes.</a:t>
            </a:r>
          </a:p>
          <a:p>
            <a:pPr eaLnBrk="1" hangingPunct="1">
              <a:spcBef>
                <a:spcPct val="50000"/>
              </a:spcBef>
            </a:pPr>
            <a:r>
              <a:rPr lang="fr-FR" altLang="fr-FR" sz="2000" b="1"/>
              <a:t>2- Chirurgie </a:t>
            </a:r>
            <a:r>
              <a:rPr lang="fr-FR" altLang="fr-FR" sz="2000"/>
              <a:t>(ouverte, microchirurgie, endoscopie,  coelioscopie)</a:t>
            </a:r>
          </a:p>
          <a:p>
            <a:pPr eaLnBrk="1" hangingPunct="1">
              <a:spcBef>
                <a:spcPct val="50000"/>
              </a:spcBef>
            </a:pPr>
            <a:r>
              <a:rPr lang="fr-FR" altLang="fr-FR" sz="2000" b="1"/>
              <a:t>3-  Imagerie </a:t>
            </a:r>
            <a:r>
              <a:rPr lang="fr-FR" altLang="fr-FR" sz="2000"/>
              <a:t>(RX, échographie, informatisé, IRM…)</a:t>
            </a:r>
          </a:p>
        </p:txBody>
      </p:sp>
      <p:pic>
        <p:nvPicPr>
          <p:cNvPr id="26627" name="Picture 10" descr="Aristote">
            <a:extLst>
              <a:ext uri="{FF2B5EF4-FFF2-40B4-BE49-F238E27FC236}">
                <a16:creationId xmlns:a16="http://schemas.microsoft.com/office/drawing/2014/main" id="{8741778A-B426-E842-DE80-EFB0E1590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304800"/>
            <a:ext cx="1606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descr="vesale">
            <a:extLst>
              <a:ext uri="{FF2B5EF4-FFF2-40B4-BE49-F238E27FC236}">
                <a16:creationId xmlns:a16="http://schemas.microsoft.com/office/drawing/2014/main" id="{69F28413-419F-595E-6058-B94848A7B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3810000"/>
            <a:ext cx="2320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4" descr="galienlivre">
            <a:extLst>
              <a:ext uri="{FF2B5EF4-FFF2-40B4-BE49-F238E27FC236}">
                <a16:creationId xmlns:a16="http://schemas.microsoft.com/office/drawing/2014/main" id="{222B8CD0-FE73-0C1D-CF7E-9A9E5DBA49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1071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6" descr="vincproport">
            <a:extLst>
              <a:ext uri="{FF2B5EF4-FFF2-40B4-BE49-F238E27FC236}">
                <a16:creationId xmlns:a16="http://schemas.microsoft.com/office/drawing/2014/main" id="{315A094C-C456-DD01-CE88-A4184A2E7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524125"/>
            <a:ext cx="1752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13" name="Text Box 29">
            <a:extLst>
              <a:ext uri="{FF2B5EF4-FFF2-40B4-BE49-F238E27FC236}">
                <a16:creationId xmlns:a16="http://schemas.microsoft.com/office/drawing/2014/main" id="{310F632D-7EC1-02BC-A977-957D939476DD}"/>
              </a:ext>
            </a:extLst>
          </p:cNvPr>
          <p:cNvSpPr txBox="1">
            <a:spLocks noChangeArrowheads="1"/>
          </p:cNvSpPr>
          <p:nvPr/>
        </p:nvSpPr>
        <p:spPr bwMode="auto">
          <a:xfrm>
            <a:off x="228600" y="304800"/>
            <a:ext cx="5899150" cy="1077913"/>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3200">
                <a:solidFill>
                  <a:srgbClr val="660066"/>
                </a:solidFill>
              </a:rPr>
              <a:t>IRM</a:t>
            </a:r>
          </a:p>
          <a:p>
            <a:pPr eaLnBrk="1" hangingPunct="1"/>
            <a:r>
              <a:rPr lang="fr-FR" altLang="fr-FR" sz="3200">
                <a:solidFill>
                  <a:srgbClr val="660066"/>
                </a:solidFill>
              </a:rPr>
              <a:t>Véritable outil d</a:t>
            </a:r>
            <a:r>
              <a:rPr lang="ja-JP" altLang="fr-FR" sz="3200">
                <a:solidFill>
                  <a:srgbClr val="660066"/>
                </a:solidFill>
              </a:rPr>
              <a:t>’</a:t>
            </a:r>
            <a:r>
              <a:rPr lang="fr-FR" altLang="ja-JP" sz="3200">
                <a:solidFill>
                  <a:srgbClr val="660066"/>
                </a:solidFill>
              </a:rPr>
              <a:t>anatomie </a:t>
            </a:r>
            <a:r>
              <a:rPr lang="fr-FR" altLang="ja-JP" sz="3200" i="1">
                <a:solidFill>
                  <a:srgbClr val="660066"/>
                </a:solidFill>
              </a:rPr>
              <a:t>in vivo</a:t>
            </a:r>
            <a:endParaRPr lang="fr-FR" altLang="fr-FR" sz="3200" i="1">
              <a:solidFill>
                <a:srgbClr val="660066"/>
              </a:solidFill>
            </a:endParaRPr>
          </a:p>
        </p:txBody>
      </p:sp>
      <p:pic>
        <p:nvPicPr>
          <p:cNvPr id="28674" name="Picture 6" descr="vhfsag1015">
            <a:extLst>
              <a:ext uri="{FF2B5EF4-FFF2-40B4-BE49-F238E27FC236}">
                <a16:creationId xmlns:a16="http://schemas.microsoft.com/office/drawing/2014/main" id="{FA0AA669-C52C-38AB-9A2E-161A4A5E0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443"/>
          <a:stretch>
            <a:fillRect/>
          </a:stretch>
        </p:blipFill>
        <p:spPr bwMode="auto">
          <a:xfrm>
            <a:off x="80963" y="1736725"/>
            <a:ext cx="428307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descr="ex_sneuro3">
            <a:extLst>
              <a:ext uri="{FF2B5EF4-FFF2-40B4-BE49-F238E27FC236}">
                <a16:creationId xmlns:a16="http://schemas.microsoft.com/office/drawing/2014/main" id="{0CE18BCC-EF4F-FF5C-191D-D17DA48F41D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6233" t="8368" r="7939" b="22502"/>
          <a:stretch>
            <a:fillRect/>
          </a:stretch>
        </p:blipFill>
        <p:spPr>
          <a:xfrm>
            <a:off x="3879850" y="1905000"/>
            <a:ext cx="5280025" cy="4252913"/>
          </a:xfrm>
          <a:noFill/>
        </p:spPr>
      </p:pic>
      <p:sp>
        <p:nvSpPr>
          <p:cNvPr id="9" name="Text Box 10">
            <a:extLst>
              <a:ext uri="{FF2B5EF4-FFF2-40B4-BE49-F238E27FC236}">
                <a16:creationId xmlns:a16="http://schemas.microsoft.com/office/drawing/2014/main" id="{F96D6B42-2A05-DD17-D236-D7679C0F96D9}"/>
              </a:ext>
            </a:extLst>
          </p:cNvPr>
          <p:cNvSpPr txBox="1">
            <a:spLocks noChangeArrowheads="1"/>
          </p:cNvSpPr>
          <p:nvPr/>
        </p:nvSpPr>
        <p:spPr bwMode="auto">
          <a:xfrm>
            <a:off x="1331913" y="6257925"/>
            <a:ext cx="6040437" cy="523875"/>
          </a:xfrm>
          <a:prstGeom prst="rect">
            <a:avLst/>
          </a:prstGeom>
          <a:noFill/>
          <a:ln w="9525">
            <a:noFill/>
            <a:miter lim="800000"/>
            <a:headEnd/>
            <a:tailEnd/>
          </a:ln>
          <a:effec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fr-FR" altLang="fr-FR" sz="2800"/>
              <a:t>Coupe sagittale médiane de l</a:t>
            </a:r>
            <a:r>
              <a:rPr lang="ja-JP" altLang="fr-FR" sz="2800"/>
              <a:t>’</a:t>
            </a:r>
            <a:r>
              <a:rPr lang="fr-FR" altLang="ja-JP" sz="2800"/>
              <a:t>encéphale</a:t>
            </a:r>
            <a:endParaRPr lang="fr-FR" altLang="fr-FR" sz="2800" i="1"/>
          </a:p>
        </p:txBody>
      </p:sp>
      <p:pic>
        <p:nvPicPr>
          <p:cNvPr id="28677" name="Picture 6" descr="sneuro12">
            <a:extLst>
              <a:ext uri="{FF2B5EF4-FFF2-40B4-BE49-F238E27FC236}">
                <a16:creationId xmlns:a16="http://schemas.microsoft.com/office/drawing/2014/main" id="{433172F3-F0CA-8355-4A0B-A3023F9B3A15}"/>
              </a:ext>
            </a:extLst>
          </p:cNvPr>
          <p:cNvPicPr>
            <a:picLocks noChangeAspect="1" noChangeArrowheads="1"/>
          </p:cNvPicPr>
          <p:nvPr/>
        </p:nvPicPr>
        <p:blipFill>
          <a:blip r:embed="rId5">
            <a:clrChange>
              <a:clrFrom>
                <a:srgbClr val="010101"/>
              </a:clrFrom>
              <a:clrTo>
                <a:srgbClr val="010101">
                  <a:alpha val="0"/>
                </a:srgbClr>
              </a:clrTo>
            </a:clrChange>
            <a:lum bright="24000" contrast="36000"/>
            <a:extLst>
              <a:ext uri="{28A0092B-C50C-407E-A947-70E740481C1C}">
                <a14:useLocalDpi xmlns:a14="http://schemas.microsoft.com/office/drawing/2010/main" val="0"/>
              </a:ext>
            </a:extLst>
          </a:blip>
          <a:srcRect/>
          <a:stretch>
            <a:fillRect/>
          </a:stretch>
        </p:blipFill>
        <p:spPr bwMode="auto">
          <a:xfrm>
            <a:off x="5715000" y="-228600"/>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8" name="Rectangle 6">
            <a:extLst>
              <a:ext uri="{FF2B5EF4-FFF2-40B4-BE49-F238E27FC236}">
                <a16:creationId xmlns:a16="http://schemas.microsoft.com/office/drawing/2014/main" id="{34B06EF0-4E1C-B2D1-5618-3564927119A2}"/>
              </a:ext>
            </a:extLst>
          </p:cNvPr>
          <p:cNvSpPr>
            <a:spLocks noGrp="1" noChangeArrowheads="1"/>
          </p:cNvSpPr>
          <p:nvPr>
            <p:ph type="title"/>
          </p:nvPr>
        </p:nvSpPr>
        <p:spPr>
          <a:xfrm>
            <a:off x="395288" y="44450"/>
            <a:ext cx="8458200" cy="914400"/>
          </a:xfrm>
        </p:spPr>
        <p:txBody>
          <a:bodyPr>
            <a:normAutofit/>
          </a:bodyPr>
          <a:lstStyle/>
          <a:p>
            <a:pPr eaLnBrk="1" hangingPunct="1"/>
            <a:r>
              <a:rPr lang="fr-FR" altLang="fr-FR" sz="3600">
                <a:solidFill>
                  <a:srgbClr val="660066"/>
                </a:solidFill>
                <a:latin typeface="Times New Roman" panose="02020603050405020304" pitchFamily="18" charset="0"/>
                <a:ea typeface="ＭＳ Ｐゴシック" panose="020B0600070205080204" pitchFamily="34" charset="-128"/>
              </a:rPr>
              <a:t>REPRÉSENTATION DU VOLUME</a:t>
            </a:r>
          </a:p>
        </p:txBody>
      </p:sp>
      <p:pic>
        <p:nvPicPr>
          <p:cNvPr id="30722" name="Picture 4">
            <a:extLst>
              <a:ext uri="{FF2B5EF4-FFF2-40B4-BE49-F238E27FC236}">
                <a16:creationId xmlns:a16="http://schemas.microsoft.com/office/drawing/2014/main" id="{A3CA0ED8-F2BC-0E45-907F-DAF55AC4289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925" y="1125538"/>
            <a:ext cx="4522788" cy="5167312"/>
          </a:xfrm>
          <a:noFill/>
        </p:spPr>
      </p:pic>
      <p:pic>
        <p:nvPicPr>
          <p:cNvPr id="30723" name="Picture 3">
            <a:extLst>
              <a:ext uri="{FF2B5EF4-FFF2-40B4-BE49-F238E27FC236}">
                <a16:creationId xmlns:a16="http://schemas.microsoft.com/office/drawing/2014/main" id="{548ADFD9-0AEC-386A-41DA-1421B80A31D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3438" y="1125538"/>
            <a:ext cx="4445000" cy="5141912"/>
          </a:xfrm>
          <a:noFill/>
        </p:spPr>
      </p:pic>
      <p:sp>
        <p:nvSpPr>
          <p:cNvPr id="30724" name="ZoneTexte 1">
            <a:extLst>
              <a:ext uri="{FF2B5EF4-FFF2-40B4-BE49-F238E27FC236}">
                <a16:creationId xmlns:a16="http://schemas.microsoft.com/office/drawing/2014/main" id="{4F96BA44-DBF1-3E9A-114E-8D964C28C6B3}"/>
              </a:ext>
            </a:extLst>
          </p:cNvPr>
          <p:cNvSpPr txBox="1">
            <a:spLocks noChangeArrowheads="1"/>
          </p:cNvSpPr>
          <p:nvPr/>
        </p:nvSpPr>
        <p:spPr bwMode="auto">
          <a:xfrm>
            <a:off x="10668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800">
                <a:solidFill>
                  <a:schemeClr val="bg1"/>
                </a:solidFill>
              </a:rPr>
              <a:t>RX pulmonaire face</a:t>
            </a:r>
          </a:p>
        </p:txBody>
      </p:sp>
      <p:sp>
        <p:nvSpPr>
          <p:cNvPr id="30725" name="ZoneTexte 2">
            <a:extLst>
              <a:ext uri="{FF2B5EF4-FFF2-40B4-BE49-F238E27FC236}">
                <a16:creationId xmlns:a16="http://schemas.microsoft.com/office/drawing/2014/main" id="{9FE1F1F1-E3EF-D9E2-F236-5EEA16415C8C}"/>
              </a:ext>
            </a:extLst>
          </p:cNvPr>
          <p:cNvSpPr txBox="1">
            <a:spLocks noChangeArrowheads="1"/>
          </p:cNvSpPr>
          <p:nvPr/>
        </p:nvSpPr>
        <p:spPr bwMode="auto">
          <a:xfrm>
            <a:off x="4643438" y="6400800"/>
            <a:ext cx="4652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1800">
                <a:solidFill>
                  <a:schemeClr val="bg1"/>
                </a:solidFill>
              </a:rPr>
              <a:t>Tomodensitométrie reconstruction 3D</a:t>
            </a:r>
          </a:p>
        </p:txBody>
      </p:sp>
      <p:sp>
        <p:nvSpPr>
          <p:cNvPr id="30726" name="ZoneTexte 1">
            <a:extLst>
              <a:ext uri="{FF2B5EF4-FFF2-40B4-BE49-F238E27FC236}">
                <a16:creationId xmlns:a16="http://schemas.microsoft.com/office/drawing/2014/main" id="{19070DDF-CD8C-3870-F70E-D9CB5D1E1592}"/>
              </a:ext>
            </a:extLst>
          </p:cNvPr>
          <p:cNvSpPr txBox="1">
            <a:spLocks noChangeArrowheads="1"/>
          </p:cNvSpPr>
          <p:nvPr/>
        </p:nvSpPr>
        <p:spPr bwMode="auto">
          <a:xfrm>
            <a:off x="838200" y="6400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800"/>
              <a:t>Radio simple de face du thorax</a:t>
            </a:r>
          </a:p>
        </p:txBody>
      </p:sp>
      <p:sp>
        <p:nvSpPr>
          <p:cNvPr id="30727" name="ZoneTexte 7">
            <a:extLst>
              <a:ext uri="{FF2B5EF4-FFF2-40B4-BE49-F238E27FC236}">
                <a16:creationId xmlns:a16="http://schemas.microsoft.com/office/drawing/2014/main" id="{1D702272-9D3A-DCF4-4E20-314741E671F3}"/>
              </a:ext>
            </a:extLst>
          </p:cNvPr>
          <p:cNvSpPr txBox="1">
            <a:spLocks noChangeArrowheads="1"/>
          </p:cNvSpPr>
          <p:nvPr/>
        </p:nvSpPr>
        <p:spPr bwMode="auto">
          <a:xfrm>
            <a:off x="5715000" y="6219825"/>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FR" altLang="fr-FR" sz="1800"/>
              <a:t>Reconstruction pseudo 3D </a:t>
            </a:r>
          </a:p>
          <a:p>
            <a:r>
              <a:rPr lang="fr-FR" altLang="fr-FR" sz="1800"/>
              <a:t>issue de coupes en TDM</a:t>
            </a:r>
          </a:p>
        </p:txBody>
      </p:sp>
    </p:spTree>
  </p:cSld>
  <p:clrMapOvr>
    <a:masterClrMapping/>
  </p:clrMapOvr>
  <p:transition advTm="10000"/>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9414</TotalTime>
  <Words>2805</Words>
  <Application>Microsoft Macintosh PowerPoint</Application>
  <PresentationFormat>Affichage à l'écran (4:3)</PresentationFormat>
  <Paragraphs>295</Paragraphs>
  <Slides>30</Slides>
  <Notes>29</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3</vt:i4>
      </vt:variant>
      <vt:variant>
        <vt:lpstr>Titres des diapositives</vt:lpstr>
      </vt:variant>
      <vt:variant>
        <vt:i4>30</vt:i4>
      </vt:variant>
    </vt:vector>
  </HeadingPairs>
  <TitlesOfParts>
    <vt:vector size="40" baseType="lpstr">
      <vt:lpstr>ＭＳ Ｐゴシック</vt:lpstr>
      <vt:lpstr>Arial</vt:lpstr>
      <vt:lpstr>Calibri</vt:lpstr>
      <vt:lpstr>Times New Roman</vt:lpstr>
      <vt:lpstr>Times Roman</vt:lpstr>
      <vt:lpstr>Wingdings</vt:lpstr>
      <vt:lpstr>Thème Office</vt:lpstr>
      <vt:lpstr>Document</vt:lpstr>
      <vt:lpstr>Image</vt:lpstr>
      <vt:lpstr>Photo Editor Photo</vt:lpstr>
      <vt:lpstr>Laboratoire d’Anatomie Faculté de médecine Lyon est</vt:lpstr>
      <vt:lpstr>PASS- UE 7 Anatomie</vt:lpstr>
      <vt:lpstr>PASS- UE 7 Anatomie Programme des cours</vt:lpstr>
      <vt:lpstr>PASS- UE 7 Anatomie Livres </vt:lpstr>
      <vt:lpstr>ANATOMIE  Définition - Orientation</vt:lpstr>
      <vt:lpstr>Présentation PowerPoint</vt:lpstr>
      <vt:lpstr>Historique</vt:lpstr>
      <vt:lpstr>Présentation PowerPoint</vt:lpstr>
      <vt:lpstr>REPRÉSENTATION DU VOLUME</vt:lpstr>
      <vt:lpstr>Présentation PowerPoint</vt:lpstr>
      <vt:lpstr>Position anatomique de référence</vt:lpstr>
      <vt:lpstr>Terminologie</vt:lpstr>
      <vt:lpstr>Plans de coupe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Plans de coupe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Invité</dc:creator>
  <cp:lastModifiedBy>Patrick MERTENS</cp:lastModifiedBy>
  <cp:revision>227</cp:revision>
  <cp:lastPrinted>1601-01-01T00:00:00Z</cp:lastPrinted>
  <dcterms:created xsi:type="dcterms:W3CDTF">1601-01-01T00:00:00Z</dcterms:created>
  <dcterms:modified xsi:type="dcterms:W3CDTF">2025-01-07T19:17:35Z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